
<file path=[Content_Types].xml><?xml version="1.0" encoding="utf-8"?>
<Types xmlns="http://schemas.openxmlformats.org/package/2006/content-types">
  <Default Extension="pdf" ContentType="application/pdf"/>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tiff" ContentType="image/tiff"/>
  <Default Extension="jpg" ContentType="image/jpeg"/>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diagrams/data1.xml" ContentType="application/vnd.openxmlformats-officedocument.drawingml.diagramData+xml"/>
  <Override PartName="/ppt/slideMasters/slideMaster1.xml" ContentType="application/vnd.openxmlformats-officedocument.presentationml.slideMaster+xml"/>
  <Override PartName="/ppt/notesSlides/notesSlide231.xml" ContentType="application/vnd.openxmlformats-officedocument.presentationml.notesSlide+xml"/>
  <Override PartName="/ppt/notesSlides/notesSlide102.xml" ContentType="application/vnd.openxmlformats-officedocument.presentationml.notesSlide+xml"/>
  <Override PartName="/ppt/notesSlides/notesSlide261.xml" ContentType="application/vnd.openxmlformats-officedocument.presentationml.notesSlide+xml"/>
  <Override PartName="/ppt/notesSlides/notesSlide285.xml" ContentType="application/vnd.openxmlformats-officedocument.presentationml.notesSlide+xml"/>
  <Override PartName="/ppt/notesSlides/notesSlide284.xml" ContentType="application/vnd.openxmlformats-officedocument.presentationml.notesSlide+xml"/>
  <Override PartName="/ppt/notesSlides/notesSlide166.xml" ContentType="application/vnd.openxmlformats-officedocument.presentationml.notesSlide+xml"/>
  <Override PartName="/ppt/notesSlides/notesSlide283.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notesSlides/notesSlide260.xml" ContentType="application/vnd.openxmlformats-officedocument.presentationml.notesSlide+xml"/>
  <Override PartName="/ppt/notesSlides/notesSlide211.xml" ContentType="application/vnd.openxmlformats-officedocument.presentationml.notesSlide+xml"/>
  <Override PartName="/ppt/notesSlides/notesSlide239.xml" ContentType="application/vnd.openxmlformats-officedocument.presentationml.notesSlide+xml"/>
  <Override PartName="/ppt/notesSlides/notesSlide167.xml" ContentType="application/vnd.openxmlformats-officedocument.presentationml.notesSlide+xml"/>
  <Override PartName="/ppt/notesSlides/notesSlide212.xml" ContentType="application/vnd.openxmlformats-officedocument.presentationml.notesSlide+xml"/>
  <Override PartName="/ppt/notesSlides/notesSlide259.xml" ContentType="application/vnd.openxmlformats-officedocument.presentationml.notesSlide+xml"/>
  <Override PartName="/ppt/notesSlides/notesSlide258.xml" ContentType="application/vnd.openxmlformats-officedocument.presentationml.notesSlide+xml"/>
  <Override PartName="/ppt/notesSlides/notesSlide238.xml" ContentType="application/vnd.openxmlformats-officedocument.presentationml.notesSl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257.xml" ContentType="application/vnd.openxmlformats-officedocument.presentationml.notesSlide+xml"/>
  <Override PartName="/ppt/notesSlides/notesSlide256.xml" ContentType="application/vnd.openxmlformats-officedocument.presentationml.notesSlide+xml"/>
  <Override PartName="/ppt/notesSlides/notesSlide255.xml" ContentType="application/vnd.openxmlformats-officedocument.presentationml.notesSlide+xml"/>
  <Override PartName="/ppt/notesSlides/notesSlide254.xml" ContentType="application/vnd.openxmlformats-officedocument.presentationml.notesSlide+xml"/>
  <Override PartName="/ppt/notesSlides/notesSlide103.xml" ContentType="application/vnd.openxmlformats-officedocument.presentationml.notesSlide+xml"/>
  <Override PartName="/ppt/notesSlides/notesSlide5.xml" ContentType="application/vnd.openxmlformats-officedocument.presentationml.notesSlide+xml"/>
  <Override PartName="/ppt/notesSlides/notesSlide104.xml" ContentType="application/vnd.openxmlformats-officedocument.presentationml.notesSlide+xml"/>
  <Override PartName="/ppt/notesSlides/notesSlide168.xml" ContentType="application/vnd.openxmlformats-officedocument.presentationml.notesSlide+xml"/>
  <Override PartName="/ppt/notesSlides/notesSlide213.xml" ContentType="application/vnd.openxmlformats-officedocument.presentationml.notesSlide+xml"/>
  <Override PartName="/ppt/notesSlides/notesSlide237.xml" ContentType="application/vnd.openxmlformats-officedocument.presentationml.notesSlide+xml"/>
  <Override PartName="/ppt/notesSlides/notesSlide169.xml" ContentType="application/vnd.openxmlformats-officedocument.presentationml.notesSlide+xml"/>
  <Override PartName="/ppt/notesSlides/notesSlide232.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70.xml" ContentType="application/vnd.openxmlformats-officedocument.presentationml.notesSlide+xml"/>
  <Override PartName="/ppt/notesSlides/notesSlide282.xml" ContentType="application/vnd.openxmlformats-officedocument.presentationml.notesSlide+xml"/>
  <Override PartName="/ppt/notesSlides/notesSlide12.xml" ContentType="application/vnd.openxmlformats-officedocument.presentationml.notesSlide+xml"/>
  <Override PartName="/ppt/notesSlides/notesSlide214.xml" ContentType="application/vnd.openxmlformats-officedocument.presentationml.notesSlide+xml"/>
  <Override PartName="/ppt/notesSlides/notesSlide171.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215.xml" ContentType="application/vnd.openxmlformats-officedocument.presentationml.notesSlide+xml"/>
  <Override PartName="/ppt/notesSlides/notesSlide172.xml" ContentType="application/vnd.openxmlformats-officedocument.presentationml.notesSlide+xml"/>
  <Override PartName="/ppt/notesSlides/notesSlide18.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219.xml" ContentType="application/vnd.openxmlformats-officedocument.presentationml.notesSlide+xml"/>
  <Override PartName="/ppt/notesSlides/notesSlide105.xml" ContentType="application/vnd.openxmlformats-officedocument.presentationml.notesSlide+xml"/>
  <Override PartName="/ppt/notesSlides/notesSlide181.xml" ContentType="application/vnd.openxmlformats-officedocument.presentationml.notesSlide+xml"/>
  <Override PartName="/ppt/notesSlides/notesSlide106.xml" ContentType="application/vnd.openxmlformats-officedocument.presentationml.notesSlide+xml"/>
  <Override PartName="/ppt/notesSlides/notesSlide220.xml" ContentType="application/vnd.openxmlformats-officedocument.presentationml.notesSlide+xml"/>
  <Override PartName="/ppt/notesSlides/notesSlide107.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08.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221.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95.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222.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96.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223.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97.xml" ContentType="application/vnd.openxmlformats-officedocument.presentationml.notesSlide+xml"/>
  <Override PartName="/ppt/notesSlides/notesSlide126.xml" ContentType="application/vnd.openxmlformats-officedocument.presentationml.notesSlide+xml"/>
  <Override PartName="/ppt/notesSlides/notesSlide198.xml" ContentType="application/vnd.openxmlformats-officedocument.presentationml.notesSlide+xml"/>
  <Override PartName="/ppt/notesSlides/notesSlide127.xml" ContentType="application/vnd.openxmlformats-officedocument.presentationml.notesSlide+xml"/>
  <Override PartName="/ppt/notesSlides/notesSlide224.xml" ContentType="application/vnd.openxmlformats-officedocument.presentationml.notesSlide+xml"/>
  <Override PartName="/ppt/notesSlides/notesSlide128.xml" ContentType="application/vnd.openxmlformats-officedocument.presentationml.notesSlide+xml"/>
  <Override PartName="/ppt/notesSlides/notesSlide199.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200.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201.xml" ContentType="application/vnd.openxmlformats-officedocument.presentationml.notesSlide+xml"/>
  <Override PartName="/ppt/notesSlides/notesSlide134.xml" ContentType="application/vnd.openxmlformats-officedocument.presentationml.notesSlide+xml"/>
  <Override PartName="/ppt/notesSlides/notesSlide202.xml" ContentType="application/vnd.openxmlformats-officedocument.presentationml.notesSlide+xml"/>
  <Override PartName="/ppt/notesSlides/notesSlide135.xml" ContentType="application/vnd.openxmlformats-officedocument.presentationml.notesSlide+xml"/>
  <Override PartName="/ppt/notesSlides/notesSlide203.xml" ContentType="application/vnd.openxmlformats-officedocument.presentationml.notesSlide+xml"/>
  <Override PartName="/ppt/notesSlides/notesSlide136.xml" ContentType="application/vnd.openxmlformats-officedocument.presentationml.notesSlide+xml"/>
  <Override PartName="/ppt/notesSlides/notesSlide204.xml" ContentType="application/vnd.openxmlformats-officedocument.presentationml.notesSlide+xml"/>
  <Override PartName="/ppt/notesSlides/notesSlide137.xml" ContentType="application/vnd.openxmlformats-officedocument.presentationml.notesSlide+xml"/>
  <Override PartName="/ppt/notesSlides/notesSlide233.xml" ContentType="application/vnd.openxmlformats-officedocument.presentationml.notesSlide+xml"/>
  <Override PartName="/ppt/notesSlides/notesSlide20.xml" ContentType="application/vnd.openxmlformats-officedocument.presentationml.notesSlide+xml"/>
  <Override PartName="/ppt/notesSlides/notesSlide205.xml" ContentType="application/vnd.openxmlformats-officedocument.presentationml.notesSlide+xml"/>
  <Override PartName="/ppt/notesSlides/notesSlide225.xml" ContentType="application/vnd.openxmlformats-officedocument.presentationml.notesSlide+xml"/>
  <Override PartName="/ppt/notesSlides/notesSlide138.xml" ContentType="application/vnd.openxmlformats-officedocument.presentationml.notesSlide+xml"/>
  <Override PartName="/ppt/notesSlides/notesSlide253.xml" ContentType="application/vnd.openxmlformats-officedocument.presentationml.notesSlide+xml"/>
  <Override PartName="/ppt/notesSlides/notesSlide139.xml" ContentType="application/vnd.openxmlformats-officedocument.presentationml.notesSlide+xml"/>
  <Override PartName="/ppt/notesSlides/notesSlide236.xml" ContentType="application/vnd.openxmlformats-officedocument.presentationml.notesSlide+xml"/>
  <Override PartName="/ppt/notesSlides/notesSlide226.xml" ContentType="application/vnd.openxmlformats-officedocument.presentationml.notesSlide+xml"/>
  <Override PartName="/ppt/notesSlides/notesSlide140.xml" ContentType="application/vnd.openxmlformats-officedocument.presentationml.notesSlide+xml"/>
  <Override PartName="/ppt/notesSlides/notesSlide21.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14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142.xml" ContentType="application/vnd.openxmlformats-officedocument.presentationml.notesSlide+xml"/>
  <Override PartName="/ppt/notesSlides/notesSlide24.xml" ContentType="application/vnd.openxmlformats-officedocument.presentationml.notesSlide+xml"/>
  <Override PartName="/ppt/notesSlides/notesSlide143.xml" ContentType="application/vnd.openxmlformats-officedocument.presentationml.notesSlide+xml"/>
  <Override PartName="/ppt/notesSlides/notesSlide25.xml" ContentType="application/vnd.openxmlformats-officedocument.presentationml.notesSlide+xml"/>
  <Override PartName="/ppt/notesSlides/notesSlide144.xml" ContentType="application/vnd.openxmlformats-officedocument.presentationml.notesSlide+xml"/>
  <Override PartName="/ppt/notesSlides/notesSlide209.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252.xml" ContentType="application/vnd.openxmlformats-officedocument.presentationml.notesSlide+xml"/>
  <Override PartName="/ppt/notesSlides/notesSlide33.xml" ContentType="application/vnd.openxmlformats-officedocument.presentationml.notesSlide+xml"/>
  <Override PartName="/ppt/notesSlides/notesSlide150.xml" ContentType="application/vnd.openxmlformats-officedocument.presentationml.notesSlide+xml"/>
  <Override PartName="/ppt/notesSlides/notesSlide34.xml" ContentType="application/vnd.openxmlformats-officedocument.presentationml.notesSlide+xml"/>
  <Override PartName="/ppt/notesSlides/notesSlide251.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281.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280.xml" ContentType="application/vnd.openxmlformats-officedocument.presentationml.notesSlide+xml"/>
  <Override PartName="/ppt/notesSlides/notesSlide40.xml" ContentType="application/vnd.openxmlformats-officedocument.presentationml.notesSlide+xml"/>
  <Override PartName="/ppt/notesSlides/notesSlide151.xml" ContentType="application/vnd.openxmlformats-officedocument.presentationml.notesSlide+xml"/>
  <Override PartName="/ppt/notesSlides/notesSlide279.xml" ContentType="application/vnd.openxmlformats-officedocument.presentationml.notesSlide+xml"/>
  <Override PartName="/ppt/notesSlides/notesSlide41.xml" ContentType="application/vnd.openxmlformats-officedocument.presentationml.notesSlide+xml"/>
  <Override PartName="/ppt/notesSlides/notesSlide278.xml" ContentType="application/vnd.openxmlformats-officedocument.presentationml.notesSlide+xml"/>
  <Override PartName="/ppt/notesSlides/notesSlide42.xml" ContentType="application/vnd.openxmlformats-officedocument.presentationml.notesSlide+xml"/>
  <Override PartName="/ppt/notesSlides/notesSlide277.xml" ContentType="application/vnd.openxmlformats-officedocument.presentationml.notesSlide+xml"/>
  <Override PartName="/ppt/notesSlides/notesSlide43.xml" ContentType="application/vnd.openxmlformats-officedocument.presentationml.notesSlide+xml"/>
  <Override PartName="/ppt/notesSlides/notesSlide250.xml" ContentType="application/vnd.openxmlformats-officedocument.presentationml.notesSlide+xml"/>
  <Override PartName="/ppt/notesSlides/notesSlide276.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152.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153.xml" ContentType="application/vnd.openxmlformats-officedocument.presentationml.notesSlide+xml"/>
  <Override PartName="/ppt/notesSlides/notesSlide249.xml" ContentType="application/vnd.openxmlformats-officedocument.presentationml.notesSlide+xml"/>
  <Override PartName="/ppt/notesSlides/notesSlide154.xml" ContentType="application/vnd.openxmlformats-officedocument.presentationml.notesSlide+xml"/>
  <Override PartName="/ppt/notesSlides/notesSlide235.xml" ContentType="application/vnd.openxmlformats-officedocument.presentationml.notesSlide+xml"/>
  <Override PartName="/ppt/notesSlides/notesSlide49.xml" ContentType="application/vnd.openxmlformats-officedocument.presentationml.notesSlide+xml"/>
  <Override PartName="/ppt/notesSlides/notesSlide248.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155.xml" ContentType="application/vnd.openxmlformats-officedocument.presentationml.notesSlide+xml"/>
  <Override PartName="/ppt/notesSlides/notesSlide275.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210.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156.xml" ContentType="application/vnd.openxmlformats-officedocument.presentationml.notesSlide+xml"/>
  <Override PartName="/ppt/notesSlides/notesSlide60.xml" ContentType="application/vnd.openxmlformats-officedocument.presentationml.notesSlide+xml"/>
  <Override PartName="/ppt/notesSlides/notesSlide227.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247.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274.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157.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273.xml" ContentType="application/vnd.openxmlformats-officedocument.presentationml.notesSlide+xml"/>
  <Override PartName="/ppt/notesSlides/notesSlide76.xml" ContentType="application/vnd.openxmlformats-officedocument.presentationml.notesSlide+xml"/>
  <Override PartName="/ppt/notesSlides/notesSlide272.xml" ContentType="application/vnd.openxmlformats-officedocument.presentationml.notesSlide+xml"/>
  <Override PartName="/ppt/notesSlides/notesSlide77.xml" ContentType="application/vnd.openxmlformats-officedocument.presentationml.notesSlide+xml"/>
  <Override PartName="/ppt/notesSlides/notesSlide271.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246.xml" ContentType="application/vnd.openxmlformats-officedocument.presentationml.notesSlide+xml"/>
  <Override PartName="/ppt/notesSlides/notesSlide158.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15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230.xml" ContentType="application/vnd.openxmlformats-officedocument.presentationml.notesSlide+xml"/>
  <Override PartName="/ppt/notesSlides/notesSlide82.xml" ContentType="application/vnd.openxmlformats-officedocument.presentationml.notesSlide+xml"/>
  <Override PartName="/ppt/notesSlides/notesSlide160.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270.xml" ContentType="application/vnd.openxmlformats-officedocument.presentationml.notesSlide+xml"/>
  <Override PartName="/ppt/notesSlides/notesSlide85.xml" ContentType="application/vnd.openxmlformats-officedocument.presentationml.notesSlide+xml"/>
  <Override PartName="/ppt/notesSlides/notesSlide245.xml" ContentType="application/vnd.openxmlformats-officedocument.presentationml.notesSlide+xml"/>
  <Override PartName="/ppt/notesSlides/notesSlide244.xml" ContentType="application/vnd.openxmlformats-officedocument.presentationml.notesSlide+xml"/>
  <Override PartName="/ppt/notesSlides/notesSlide161.xml" ContentType="application/vnd.openxmlformats-officedocument.presentationml.notesSlide+xml"/>
  <Override PartName="/ppt/notesSlides/notesSlide269.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268.xml" ContentType="application/vnd.openxmlformats-officedocument.presentationml.notesSlide+xml"/>
  <Override PartName="/ppt/notesSlides/notesSlide88.xml" ContentType="application/vnd.openxmlformats-officedocument.presentationml.notesSlide+xml"/>
  <Override PartName="/ppt/notesSlides/notesSlide267.xml" ContentType="application/vnd.openxmlformats-officedocument.presentationml.notesSlide+xml"/>
  <Override PartName="/ppt/notesSlides/notesSlide89.xml" ContentType="application/vnd.openxmlformats-officedocument.presentationml.notesSlide+xml"/>
  <Override PartName="/ppt/notesSlides/notesSlide234.xml" ContentType="application/vnd.openxmlformats-officedocument.presentationml.notesSlide+xml"/>
  <Override PartName="/ppt/notesSlides/notesSlide162.xml" ContentType="application/vnd.openxmlformats-officedocument.presentationml.notesSlide+xml"/>
  <Override PartName="/ppt/notesSlides/notesSlide90.xml" ContentType="application/vnd.openxmlformats-officedocument.presentationml.notesSlide+xml"/>
  <Override PartName="/ppt/notesSlides/notesSlide266.xml" ContentType="application/vnd.openxmlformats-officedocument.presentationml.notesSlide+xml"/>
  <Override PartName="/ppt/notesSlides/notesSlide91.xml" ContentType="application/vnd.openxmlformats-officedocument.presentationml.notesSlide+xml"/>
  <Override PartName="/ppt/notesSlides/notesSlide163.xml" ContentType="application/vnd.openxmlformats-officedocument.presentationml.notesSlide+xml"/>
  <Override PartName="/ppt/notesSlides/notesSlide265.xml" ContentType="application/vnd.openxmlformats-officedocument.presentationml.notesSlide+xml"/>
  <Override PartName="/ppt/notesSlides/notesSlide92.xml" ContentType="application/vnd.openxmlformats-officedocument.presentationml.notesSlide+xml"/>
  <Override PartName="/ppt/notesSlides/notesSlide243.xml" ContentType="application/vnd.openxmlformats-officedocument.presentationml.notesSlide+xml"/>
  <Override PartName="/ppt/notesSlides/notesSlide264.xml" ContentType="application/vnd.openxmlformats-officedocument.presentationml.notesSlide+xml"/>
  <Override PartName="/ppt/notesSlides/notesSlide93.xml" ContentType="application/vnd.openxmlformats-officedocument.presentationml.notesSlide+xml"/>
  <Override PartName="/ppt/notesSlides/notesSlide242.xml" ContentType="application/vnd.openxmlformats-officedocument.presentationml.notesSlide+xml"/>
  <Override PartName="/ppt/notesSlides/notesSlide263.xml" ContentType="application/vnd.openxmlformats-officedocument.presentationml.notesSlide+xml"/>
  <Override PartName="/ppt/notesSlides/notesSlide94.xml" ContentType="application/vnd.openxmlformats-officedocument.presentationml.notesSlide+xml"/>
  <Override PartName="/ppt/notesSlides/notesSlide164.xml" ContentType="application/vnd.openxmlformats-officedocument.presentationml.notesSlide+xml"/>
  <Override PartName="/ppt/notesSlides/notesSlide95.xml" ContentType="application/vnd.openxmlformats-officedocument.presentationml.notesSlide+xml"/>
  <Override PartName="/ppt/notesSlides/notesSlide241.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262.xml" ContentType="application/vnd.openxmlformats-officedocument.presentationml.notesSlide+xml"/>
  <Override PartName="/ppt/notesSlides/notesSlide240.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65.xml" ContentType="application/vnd.openxmlformats-officedocument.presentationml.notesSlide+xml"/>
  <Override PartName="/ppt/notesSlides/notesSlide101.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omments/comment1.xml" ContentType="application/vnd.openxmlformats-officedocument.presentationml.comments+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Override PartName="/ppt/tableStyles.xml" ContentType="application/vnd.openxmlformats-officedocument.presentationml.tableStyles+xml"/>
  <Override PartName="/ppt/presProps.xml" ContentType="application/vnd.openxmlformats-officedocument.presentationml.presProps+xml"/>
  <Override PartName="/ppt/tags/tag33.xml" ContentType="application/vnd.openxmlformats-officedocument.presentationml.tags+xml"/>
  <Override PartName="/ppt/tags/tag6.xml" ContentType="application/vnd.openxmlformats-officedocument.presentationml.tags+xml"/>
  <Override PartName="/ppt/tags/tag32.xml" ContentType="application/vnd.openxmlformats-officedocument.presentationml.tags+xml"/>
  <Override PartName="/ppt/tags/tag31.xml" ContentType="application/vnd.openxmlformats-officedocument.presentationml.tags+xml"/>
  <Override PartName="/ppt/tags/tag5.xml" ContentType="application/vnd.openxmlformats-officedocument.presentationml.tags+xml"/>
  <Override PartName="/ppt/tags/tag30.xml" ContentType="application/vnd.openxmlformats-officedocument.presentationml.tags+xml"/>
  <Override PartName="/ppt/tags/tag4.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docProps/core.xml" ContentType="application/vnd.openxmlformats-package.core-properties+xml"/>
  <Override PartName="/ppt/tags/tag28.xml" ContentType="application/vnd.openxmlformats-officedocument.presentationml.tags+xml"/>
  <Override PartName="/ppt/tags/tag27.xml" ContentType="application/vnd.openxmlformats-officedocument.presentationml.tags+xml"/>
  <Override PartName="/ppt/tags/tag26.xml" ContentType="application/vnd.openxmlformats-officedocument.presentationml.tags+xml"/>
  <Override PartName="/ppt/tags/tag25.xml" ContentType="application/vnd.openxmlformats-officedocument.presentationml.tags+xml"/>
  <Override PartName="/ppt/tags/tag42.xml" ContentType="application/vnd.openxmlformats-officedocument.presentationml.tags+xml"/>
  <Override PartName="/ppt/tags/tag24.xml" ContentType="application/vnd.openxmlformats-officedocument.presentationml.tags+xml"/>
  <Override PartName="/ppt/tags/tag2.xml" ContentType="application/vnd.openxmlformats-officedocument.presentationml.tags+xml"/>
  <Override PartName="/ppt/tags/tag23.xml" ContentType="application/vnd.openxmlformats-officedocument.presentationml.tags+xml"/>
  <Override PartName="/ppt/tags/tag41.xml" ContentType="application/vnd.openxmlformats-officedocument.presentationml.tags+xml"/>
  <Override PartName="/docProps/app.xml" ContentType="application/vnd.openxmlformats-officedocument.extended-properties+xml"/>
  <Override PartName="/ppt/tags/tag1.xml" ContentType="application/vnd.openxmlformats-officedocument.presentationml.tags+xml"/>
  <Override PartName="/ppt/tags/tag40.xml" ContentType="application/vnd.openxmlformats-officedocument.presentationml.tags+xml"/>
  <Override PartName="/ppt/tags/tag39.xml" ContentType="application/vnd.openxmlformats-officedocument.presentationml.tags+xml"/>
  <Override PartName="/ppt/tags/tag38.xml" ContentType="application/vnd.openxmlformats-officedocument.presentationml.tags+xml"/>
  <Override PartName="/ppt/tags/tag37.xml" ContentType="application/vnd.openxmlformats-officedocument.presentationml.tags+xml"/>
  <Override PartName="/ppt/tags/tag22.xml" ContentType="application/vnd.openxmlformats-officedocument.presentationml.tags+xml"/>
  <Override PartName="/ppt/tags/tag21.xml" ContentType="application/vnd.openxmlformats-officedocument.presentationml.tags+xml"/>
  <Override PartName="/ppt/tags/tag36.xml" ContentType="application/vnd.openxmlformats-officedocument.presentationml.tags+xml"/>
  <Override PartName="/ppt/tags/tag20.xml" ContentType="application/vnd.openxmlformats-officedocument.presentationml.tags+xml"/>
  <Override PartName="/ppt/tags/tag19.xml" ContentType="application/vnd.openxmlformats-officedocument.presentationml.tags+xml"/>
  <Override PartName="/ppt/tags/tag15.xml" ContentType="application/vnd.openxmlformats-officedocument.presentationml.tags+xml"/>
  <Override PartName="/ppt/tags/tag18.xml" ContentType="application/vnd.openxmlformats-officedocument.presentationml.tags+xml"/>
  <Override PartName="/ppt/tags/tag35.xml" ContentType="application/vnd.openxmlformats-officedocument.presentationml.tags+xml"/>
  <Override PartName="/ppt/tags/tag17.xml" ContentType="application/vnd.openxmlformats-officedocument.presentationml.tags+xml"/>
  <Override PartName="/ppt/tags/tag34.xml" ContentType="application/vnd.openxmlformats-officedocument.presentationml.tags+xml"/>
  <Override PartName="/ppt/tags/tag16.xml" ContentType="application/vnd.openxmlformats-officedocument.presentationml.tags+xml"/>
  <Override PartName="/ppt/tags/tag9.xml" ContentType="application/vnd.openxmlformats-officedocument.presentationml.tags+xml"/>
  <Override PartName="/ppt/tags/tag14.xml" ContentType="application/vnd.openxmlformats-officedocument.presentationml.tags+xml"/>
  <Override PartName="/ppt/tags/tag46.xml" ContentType="application/vnd.openxmlformats-officedocument.presentationml.tags+xml"/>
  <Override PartName="/ppt/tags/tag13.xml" ContentType="application/vnd.openxmlformats-officedocument.presentationml.tags+xml"/>
  <Override PartName="/ppt/tags/tag12.xml" ContentType="application/vnd.openxmlformats-officedocument.presentationml.tags+xml"/>
  <Override PartName="/ppt/tags/tag45.xml" ContentType="application/vnd.openxmlformats-officedocument.presentationml.tags+xml"/>
  <Override PartName="/ppt/tags/tag11.xml" ContentType="application/vnd.openxmlformats-officedocument.presentationml.tags+xml"/>
  <Override PartName="/ppt/tags/tag44.xml" ContentType="application/vnd.openxmlformats-officedocument.presentationml.tags+xml"/>
  <Override PartName="/ppt/tags/tag10.xml" ContentType="application/vnd.openxmlformats-officedocument.presentationml.tags+xml"/>
  <Override PartName="/ppt/tags/tag43.xml" ContentType="application/vnd.openxmlformats-officedocument.presentationml.tags+xml"/>
  <Override PartName="/ppt/tags/tag8.xml" ContentType="application/vnd.openxmlformats-officedocument.presentationml.tags+xml"/>
  <Override PartName="/ppt/tags/tag7.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409"/>
  </p:notesMasterIdLst>
  <p:handoutMasterIdLst>
    <p:handoutMasterId r:id="rId410"/>
  </p:handoutMasterIdLst>
  <p:sldIdLst>
    <p:sldId id="455" r:id="rId2"/>
    <p:sldId id="452" r:id="rId3"/>
    <p:sldId id="1002" r:id="rId4"/>
    <p:sldId id="1219" r:id="rId5"/>
    <p:sldId id="999" r:id="rId6"/>
    <p:sldId id="998" r:id="rId7"/>
    <p:sldId id="1220" r:id="rId8"/>
    <p:sldId id="823" r:id="rId9"/>
    <p:sldId id="812" r:id="rId10"/>
    <p:sldId id="406" r:id="rId11"/>
    <p:sldId id="2380" r:id="rId12"/>
    <p:sldId id="1221" r:id="rId13"/>
    <p:sldId id="2378" r:id="rId14"/>
    <p:sldId id="451" r:id="rId15"/>
    <p:sldId id="2381" r:id="rId16"/>
    <p:sldId id="813" r:id="rId17"/>
    <p:sldId id="1001" r:id="rId18"/>
    <p:sldId id="825" r:id="rId19"/>
    <p:sldId id="2228" r:id="rId20"/>
    <p:sldId id="2147" r:id="rId21"/>
    <p:sldId id="283" r:id="rId22"/>
    <p:sldId id="2270" r:id="rId23"/>
    <p:sldId id="2269" r:id="rId24"/>
    <p:sldId id="1000" r:id="rId25"/>
    <p:sldId id="816" r:id="rId26"/>
    <p:sldId id="309" r:id="rId27"/>
    <p:sldId id="2379" r:id="rId28"/>
    <p:sldId id="411" r:id="rId29"/>
    <p:sldId id="828" r:id="rId30"/>
    <p:sldId id="826" r:id="rId31"/>
    <p:sldId id="405" r:id="rId32"/>
    <p:sldId id="2382" r:id="rId33"/>
    <p:sldId id="817" r:id="rId34"/>
    <p:sldId id="676" r:id="rId35"/>
    <p:sldId id="675" r:id="rId36"/>
    <p:sldId id="685" r:id="rId37"/>
    <p:sldId id="2383" r:id="rId38"/>
    <p:sldId id="677" r:id="rId39"/>
    <p:sldId id="2271" r:id="rId40"/>
    <p:sldId id="2384" r:id="rId41"/>
    <p:sldId id="896" r:id="rId42"/>
    <p:sldId id="2341" r:id="rId43"/>
    <p:sldId id="872" r:id="rId44"/>
    <p:sldId id="2342" r:id="rId45"/>
    <p:sldId id="2340" r:id="rId46"/>
    <p:sldId id="2385" r:id="rId47"/>
    <p:sldId id="2272" r:id="rId48"/>
    <p:sldId id="811" r:id="rId49"/>
    <p:sldId id="686" r:id="rId50"/>
    <p:sldId id="944" r:id="rId51"/>
    <p:sldId id="969" r:id="rId52"/>
    <p:sldId id="961" r:id="rId53"/>
    <p:sldId id="958" r:id="rId54"/>
    <p:sldId id="687" r:id="rId55"/>
    <p:sldId id="743" r:id="rId56"/>
    <p:sldId id="2343" r:id="rId57"/>
    <p:sldId id="853" r:id="rId58"/>
    <p:sldId id="854" r:id="rId59"/>
    <p:sldId id="892" r:id="rId60"/>
    <p:sldId id="2386" r:id="rId61"/>
    <p:sldId id="1222" r:id="rId62"/>
    <p:sldId id="1223" r:id="rId63"/>
    <p:sldId id="2387" r:id="rId64"/>
    <p:sldId id="2388" r:id="rId65"/>
    <p:sldId id="461" r:id="rId66"/>
    <p:sldId id="2389" r:id="rId67"/>
    <p:sldId id="648" r:id="rId68"/>
    <p:sldId id="2390" r:id="rId69"/>
    <p:sldId id="2391" r:id="rId70"/>
    <p:sldId id="2347" r:id="rId71"/>
    <p:sldId id="2392" r:id="rId72"/>
    <p:sldId id="744" r:id="rId73"/>
    <p:sldId id="912" r:id="rId74"/>
    <p:sldId id="855" r:id="rId75"/>
    <p:sldId id="651" r:id="rId76"/>
    <p:sldId id="856" r:id="rId77"/>
    <p:sldId id="2344" r:id="rId78"/>
    <p:sldId id="2348" r:id="rId79"/>
    <p:sldId id="2349" r:id="rId80"/>
    <p:sldId id="2350" r:id="rId81"/>
    <p:sldId id="2351" r:id="rId82"/>
    <p:sldId id="2352" r:id="rId83"/>
    <p:sldId id="2353" r:id="rId84"/>
    <p:sldId id="2354" r:id="rId85"/>
    <p:sldId id="2355" r:id="rId86"/>
    <p:sldId id="2356" r:id="rId87"/>
    <p:sldId id="913" r:id="rId88"/>
    <p:sldId id="858" r:id="rId89"/>
    <p:sldId id="2367" r:id="rId90"/>
    <p:sldId id="2359" r:id="rId91"/>
    <p:sldId id="2360" r:id="rId92"/>
    <p:sldId id="2361" r:id="rId93"/>
    <p:sldId id="2357" r:id="rId94"/>
    <p:sldId id="2362" r:id="rId95"/>
    <p:sldId id="2358" r:id="rId96"/>
    <p:sldId id="2364" r:id="rId97"/>
    <p:sldId id="2363" r:id="rId98"/>
    <p:sldId id="2368" r:id="rId99"/>
    <p:sldId id="2366" r:id="rId100"/>
    <p:sldId id="2365" r:id="rId101"/>
    <p:sldId id="2369" r:id="rId102"/>
    <p:sldId id="2370" r:id="rId103"/>
    <p:sldId id="942" r:id="rId104"/>
    <p:sldId id="859" r:id="rId105"/>
    <p:sldId id="2371" r:id="rId106"/>
    <p:sldId id="1073" r:id="rId107"/>
    <p:sldId id="2372" r:id="rId108"/>
    <p:sldId id="2373" r:id="rId109"/>
    <p:sldId id="2374" r:id="rId110"/>
    <p:sldId id="2375" r:id="rId111"/>
    <p:sldId id="2376" r:id="rId112"/>
    <p:sldId id="1395" r:id="rId113"/>
    <p:sldId id="1394" r:id="rId114"/>
    <p:sldId id="1396" r:id="rId115"/>
    <p:sldId id="1397" r:id="rId116"/>
    <p:sldId id="1398" r:id="rId117"/>
    <p:sldId id="1399" r:id="rId118"/>
    <p:sldId id="1400" r:id="rId119"/>
    <p:sldId id="1401" r:id="rId120"/>
    <p:sldId id="2377" r:id="rId121"/>
    <p:sldId id="1598" r:id="rId122"/>
    <p:sldId id="1599" r:id="rId123"/>
    <p:sldId id="1600" r:id="rId124"/>
    <p:sldId id="1601" r:id="rId125"/>
    <p:sldId id="1602" r:id="rId126"/>
    <p:sldId id="1604" r:id="rId127"/>
    <p:sldId id="1605" r:id="rId128"/>
    <p:sldId id="1606" r:id="rId129"/>
    <p:sldId id="1607" r:id="rId130"/>
    <p:sldId id="1608" r:id="rId131"/>
    <p:sldId id="1709" r:id="rId132"/>
    <p:sldId id="1609" r:id="rId133"/>
    <p:sldId id="1610" r:id="rId134"/>
    <p:sldId id="1611" r:id="rId135"/>
    <p:sldId id="1612" r:id="rId136"/>
    <p:sldId id="1613" r:id="rId137"/>
    <p:sldId id="1616" r:id="rId138"/>
    <p:sldId id="1617" r:id="rId139"/>
    <p:sldId id="1619" r:id="rId140"/>
    <p:sldId id="1621" r:id="rId141"/>
    <p:sldId id="1622" r:id="rId142"/>
    <p:sldId id="1624" r:id="rId143"/>
    <p:sldId id="1625" r:id="rId144"/>
    <p:sldId id="1627" r:id="rId145"/>
    <p:sldId id="655" r:id="rId146"/>
    <p:sldId id="684" r:id="rId147"/>
    <p:sldId id="2013" r:id="rId148"/>
    <p:sldId id="2015" r:id="rId149"/>
    <p:sldId id="2014" r:id="rId150"/>
    <p:sldId id="2003" r:id="rId151"/>
    <p:sldId id="2018" r:id="rId152"/>
    <p:sldId id="2019" r:id="rId153"/>
    <p:sldId id="2020" r:id="rId154"/>
    <p:sldId id="2021" r:id="rId155"/>
    <p:sldId id="2022" r:id="rId156"/>
    <p:sldId id="2004" r:id="rId157"/>
    <p:sldId id="2025" r:id="rId158"/>
    <p:sldId id="2426" r:id="rId159"/>
    <p:sldId id="688" r:id="rId160"/>
    <p:sldId id="654" r:id="rId161"/>
    <p:sldId id="692" r:id="rId162"/>
    <p:sldId id="693" r:id="rId163"/>
    <p:sldId id="860" r:id="rId164"/>
    <p:sldId id="861" r:id="rId165"/>
    <p:sldId id="694" r:id="rId166"/>
    <p:sldId id="695" r:id="rId167"/>
    <p:sldId id="863" r:id="rId168"/>
    <p:sldId id="935" r:id="rId169"/>
    <p:sldId id="893" r:id="rId170"/>
    <p:sldId id="463" r:id="rId171"/>
    <p:sldId id="649" r:id="rId172"/>
    <p:sldId id="818" r:id="rId173"/>
    <p:sldId id="832" r:id="rId174"/>
    <p:sldId id="2393" r:id="rId175"/>
    <p:sldId id="2394" r:id="rId176"/>
    <p:sldId id="2395" r:id="rId177"/>
    <p:sldId id="2396" r:id="rId178"/>
    <p:sldId id="968" r:id="rId179"/>
    <p:sldId id="2427" r:id="rId180"/>
    <p:sldId id="2428" r:id="rId181"/>
    <p:sldId id="2429" r:id="rId182"/>
    <p:sldId id="833" r:id="rId183"/>
    <p:sldId id="829" r:id="rId184"/>
    <p:sldId id="819" r:id="rId185"/>
    <p:sldId id="820" r:id="rId186"/>
    <p:sldId id="954" r:id="rId187"/>
    <p:sldId id="656" r:id="rId188"/>
    <p:sldId id="2430" r:id="rId189"/>
    <p:sldId id="875" r:id="rId190"/>
    <p:sldId id="2431" r:id="rId191"/>
    <p:sldId id="1526" r:id="rId192"/>
    <p:sldId id="749" r:id="rId193"/>
    <p:sldId id="862" r:id="rId194"/>
    <p:sldId id="852" r:id="rId195"/>
    <p:sldId id="876" r:id="rId196"/>
    <p:sldId id="657" r:id="rId197"/>
    <p:sldId id="836" r:id="rId198"/>
    <p:sldId id="2397" r:id="rId199"/>
    <p:sldId id="837" r:id="rId200"/>
    <p:sldId id="838" r:id="rId201"/>
    <p:sldId id="840" r:id="rId202"/>
    <p:sldId id="2407" r:id="rId203"/>
    <p:sldId id="2412" r:id="rId204"/>
    <p:sldId id="2402" r:id="rId205"/>
    <p:sldId id="1342" r:id="rId206"/>
    <p:sldId id="1345" r:id="rId207"/>
    <p:sldId id="2404" r:id="rId208"/>
    <p:sldId id="947" r:id="rId209"/>
    <p:sldId id="2405" r:id="rId210"/>
    <p:sldId id="2413" r:id="rId211"/>
    <p:sldId id="2403" r:id="rId212"/>
    <p:sldId id="1343" r:id="rId213"/>
    <p:sldId id="2414" r:id="rId214"/>
    <p:sldId id="2415" r:id="rId215"/>
    <p:sldId id="2416" r:id="rId216"/>
    <p:sldId id="2401" r:id="rId217"/>
    <p:sldId id="2417" r:id="rId218"/>
    <p:sldId id="2418" r:id="rId219"/>
    <p:sldId id="839" r:id="rId220"/>
    <p:sldId id="879" r:id="rId221"/>
    <p:sldId id="2410" r:id="rId222"/>
    <p:sldId id="2419" r:id="rId223"/>
    <p:sldId id="945" r:id="rId224"/>
    <p:sldId id="2420" r:id="rId225"/>
    <p:sldId id="2408" r:id="rId226"/>
    <p:sldId id="2409" r:id="rId227"/>
    <p:sldId id="2411" r:id="rId228"/>
    <p:sldId id="1527" r:id="rId229"/>
    <p:sldId id="2421" r:id="rId230"/>
    <p:sldId id="2422" r:id="rId231"/>
    <p:sldId id="882" r:id="rId232"/>
    <p:sldId id="885" r:id="rId233"/>
    <p:sldId id="268" r:id="rId234"/>
    <p:sldId id="2423" r:id="rId235"/>
    <p:sldId id="2424" r:id="rId236"/>
    <p:sldId id="886" r:id="rId237"/>
    <p:sldId id="948" r:id="rId238"/>
    <p:sldId id="844" r:id="rId239"/>
    <p:sldId id="845" r:id="rId240"/>
    <p:sldId id="973" r:id="rId241"/>
    <p:sldId id="972" r:id="rId242"/>
    <p:sldId id="2433" r:id="rId243"/>
    <p:sldId id="347" r:id="rId244"/>
    <p:sldId id="2434" r:id="rId245"/>
    <p:sldId id="2435" r:id="rId246"/>
    <p:sldId id="847" r:id="rId247"/>
    <p:sldId id="971" r:id="rId248"/>
    <p:sldId id="970" r:id="rId249"/>
    <p:sldId id="848" r:id="rId250"/>
    <p:sldId id="849" r:id="rId251"/>
    <p:sldId id="846" r:id="rId252"/>
    <p:sldId id="689" r:id="rId253"/>
    <p:sldId id="963" r:id="rId254"/>
    <p:sldId id="964" r:id="rId255"/>
    <p:sldId id="906" r:id="rId256"/>
    <p:sldId id="850" r:id="rId257"/>
    <p:sldId id="936" r:id="rId258"/>
    <p:sldId id="898" r:id="rId259"/>
    <p:sldId id="465" r:id="rId260"/>
    <p:sldId id="2425" r:id="rId261"/>
    <p:sldId id="736" r:id="rId262"/>
    <p:sldId id="797" r:id="rId263"/>
    <p:sldId id="796" r:id="rId264"/>
    <p:sldId id="974" r:id="rId265"/>
    <p:sldId id="975" r:id="rId266"/>
    <p:sldId id="976" r:id="rId267"/>
    <p:sldId id="668" r:id="rId268"/>
    <p:sldId id="798" r:id="rId269"/>
    <p:sldId id="799" r:id="rId270"/>
    <p:sldId id="800" r:id="rId271"/>
    <p:sldId id="801" r:id="rId272"/>
    <p:sldId id="955" r:id="rId273"/>
    <p:sldId id="802" r:id="rId274"/>
    <p:sldId id="977" r:id="rId275"/>
    <p:sldId id="949" r:id="rId276"/>
    <p:sldId id="950" r:id="rId277"/>
    <p:sldId id="899" r:id="rId278"/>
    <p:sldId id="900" r:id="rId279"/>
    <p:sldId id="901" r:id="rId280"/>
    <p:sldId id="466" r:id="rId281"/>
    <p:sldId id="890" r:id="rId282"/>
    <p:sldId id="803" r:id="rId283"/>
    <p:sldId id="804" r:id="rId284"/>
    <p:sldId id="669" r:id="rId285"/>
    <p:sldId id="805" r:id="rId286"/>
    <p:sldId id="978" r:id="rId287"/>
    <p:sldId id="806" r:id="rId288"/>
    <p:sldId id="672" r:id="rId289"/>
    <p:sldId id="460" r:id="rId290"/>
    <p:sldId id="671" r:id="rId291"/>
    <p:sldId id="807" r:id="rId292"/>
    <p:sldId id="808" r:id="rId293"/>
    <p:sldId id="670" r:id="rId294"/>
    <p:sldId id="809" r:id="rId295"/>
    <p:sldId id="903" r:id="rId296"/>
    <p:sldId id="905" r:id="rId297"/>
    <p:sldId id="902" r:id="rId298"/>
    <p:sldId id="965" r:id="rId299"/>
    <p:sldId id="982" r:id="rId300"/>
    <p:sldId id="983" r:id="rId301"/>
    <p:sldId id="984" r:id="rId302"/>
    <p:sldId id="967" r:id="rId303"/>
    <p:sldId id="464" r:id="rId304"/>
    <p:sldId id="650" r:id="rId305"/>
    <p:sldId id="865" r:id="rId306"/>
    <p:sldId id="658" r:id="rId307"/>
    <p:sldId id="866" r:id="rId308"/>
    <p:sldId id="659" r:id="rId309"/>
    <p:sldId id="867" r:id="rId310"/>
    <p:sldId id="645" r:id="rId311"/>
    <p:sldId id="868" r:id="rId312"/>
    <p:sldId id="647" r:id="rId313"/>
    <p:sldId id="869" r:id="rId314"/>
    <p:sldId id="870" r:id="rId315"/>
    <p:sldId id="871" r:id="rId316"/>
    <p:sldId id="646" r:id="rId317"/>
    <p:sldId id="661" r:id="rId318"/>
    <p:sldId id="705" r:id="rId319"/>
    <p:sldId id="706" r:id="rId320"/>
    <p:sldId id="707" r:id="rId321"/>
    <p:sldId id="981" r:id="rId322"/>
    <p:sldId id="708" r:id="rId323"/>
    <p:sldId id="760" r:id="rId324"/>
    <p:sldId id="709" r:id="rId325"/>
    <p:sldId id="762" r:id="rId326"/>
    <p:sldId id="986" r:id="rId327"/>
    <p:sldId id="987" r:id="rId328"/>
    <p:sldId id="763" r:id="rId329"/>
    <p:sldId id="985" r:id="rId330"/>
    <p:sldId id="873" r:id="rId331"/>
    <p:sldId id="662" r:id="rId332"/>
    <p:sldId id="909" r:id="rId333"/>
    <p:sldId id="713" r:id="rId334"/>
    <p:sldId id="988" r:id="rId335"/>
    <p:sldId id="663" r:id="rId336"/>
    <p:sldId id="768" r:id="rId337"/>
    <p:sldId id="766" r:id="rId338"/>
    <p:sldId id="767" r:id="rId339"/>
    <p:sldId id="769" r:id="rId340"/>
    <p:sldId id="770" r:id="rId341"/>
    <p:sldId id="665" r:id="rId342"/>
    <p:sldId id="714" r:id="rId343"/>
    <p:sldId id="980" r:id="rId344"/>
    <p:sldId id="989" r:id="rId345"/>
    <p:sldId id="773" r:id="rId346"/>
    <p:sldId id="774" r:id="rId347"/>
    <p:sldId id="775" r:id="rId348"/>
    <p:sldId id="777" r:id="rId349"/>
    <p:sldId id="910" r:id="rId350"/>
    <p:sldId id="776" r:id="rId351"/>
    <p:sldId id="990" r:id="rId352"/>
    <p:sldId id="778" r:id="rId353"/>
    <p:sldId id="991" r:id="rId354"/>
    <p:sldId id="992" r:id="rId355"/>
    <p:sldId id="664" r:id="rId356"/>
    <p:sldId id="716" r:id="rId357"/>
    <p:sldId id="717" r:id="rId358"/>
    <p:sldId id="779" r:id="rId359"/>
    <p:sldId id="666" r:id="rId360"/>
    <p:sldId id="780" r:id="rId361"/>
    <p:sldId id="781" r:id="rId362"/>
    <p:sldId id="994" r:id="rId363"/>
    <p:sldId id="2436" r:id="rId364"/>
    <p:sldId id="2437" r:id="rId365"/>
    <p:sldId id="2438" r:id="rId366"/>
    <p:sldId id="2439" r:id="rId367"/>
    <p:sldId id="785" r:id="rId368"/>
    <p:sldId id="2440" r:id="rId369"/>
    <p:sldId id="957" r:id="rId370"/>
    <p:sldId id="787" r:id="rId371"/>
    <p:sldId id="911" r:id="rId372"/>
    <p:sldId id="788" r:id="rId373"/>
    <p:sldId id="995" r:id="rId374"/>
    <p:sldId id="734" r:id="rId375"/>
    <p:sldId id="789" r:id="rId376"/>
    <p:sldId id="790" r:id="rId377"/>
    <p:sldId id="792" r:id="rId378"/>
    <p:sldId id="793" r:id="rId379"/>
    <p:sldId id="794" r:id="rId380"/>
    <p:sldId id="795" r:id="rId381"/>
    <p:sldId id="951" r:id="rId382"/>
    <p:sldId id="299" r:id="rId383"/>
    <p:sldId id="300" r:id="rId384"/>
    <p:sldId id="938" r:id="rId385"/>
    <p:sldId id="939" r:id="rId386"/>
    <p:sldId id="940" r:id="rId387"/>
    <p:sldId id="952" r:id="rId388"/>
    <p:sldId id="467" r:id="rId389"/>
    <p:sldId id="674" r:id="rId390"/>
    <p:sldId id="914" r:id="rId391"/>
    <p:sldId id="915" r:id="rId392"/>
    <p:sldId id="928" r:id="rId393"/>
    <p:sldId id="740" r:id="rId394"/>
    <p:sldId id="924" r:id="rId395"/>
    <p:sldId id="925" r:id="rId396"/>
    <p:sldId id="926" r:id="rId397"/>
    <p:sldId id="927" r:id="rId398"/>
    <p:sldId id="953" r:id="rId399"/>
    <p:sldId id="929" r:id="rId400"/>
    <p:sldId id="930" r:id="rId401"/>
    <p:sldId id="916" r:id="rId402"/>
    <p:sldId id="741" r:id="rId403"/>
    <p:sldId id="931" r:id="rId404"/>
    <p:sldId id="932" r:id="rId405"/>
    <p:sldId id="933" r:id="rId406"/>
    <p:sldId id="996" r:id="rId407"/>
    <p:sldId id="997" r:id="rId408"/>
  </p:sldIdLst>
  <p:sldSz cx="12193588" cy="6861175"/>
  <p:notesSz cx="7099300" cy="10234613"/>
  <p:defaultTextStyle>
    <a:defPPr>
      <a:defRPr lang="ru-RU"/>
    </a:defPPr>
    <a:lvl1pPr marL="0" algn="l" defTabSz="677268" rtl="0" eaLnBrk="1" latinLnBrk="0" hangingPunct="1">
      <a:defRPr sz="1360" kern="1200">
        <a:solidFill>
          <a:schemeClr val="tx1"/>
        </a:solidFill>
        <a:latin typeface="+mn-lt"/>
        <a:ea typeface="+mn-ea"/>
        <a:cs typeface="+mn-cs"/>
      </a:defRPr>
    </a:lvl1pPr>
    <a:lvl2pPr marL="338634" algn="l" defTabSz="677268" rtl="0" eaLnBrk="1" latinLnBrk="0" hangingPunct="1">
      <a:defRPr sz="1360" kern="1200">
        <a:solidFill>
          <a:schemeClr val="tx1"/>
        </a:solidFill>
        <a:latin typeface="+mn-lt"/>
        <a:ea typeface="+mn-ea"/>
        <a:cs typeface="+mn-cs"/>
      </a:defRPr>
    </a:lvl2pPr>
    <a:lvl3pPr marL="677268" algn="l" defTabSz="677268" rtl="0" eaLnBrk="1" latinLnBrk="0" hangingPunct="1">
      <a:defRPr sz="1360" kern="1200">
        <a:solidFill>
          <a:schemeClr val="tx1"/>
        </a:solidFill>
        <a:latin typeface="+mn-lt"/>
        <a:ea typeface="+mn-ea"/>
        <a:cs typeface="+mn-cs"/>
      </a:defRPr>
    </a:lvl3pPr>
    <a:lvl4pPr marL="1015903" algn="l" defTabSz="677268" rtl="0" eaLnBrk="1" latinLnBrk="0" hangingPunct="1">
      <a:defRPr sz="1360" kern="1200">
        <a:solidFill>
          <a:schemeClr val="tx1"/>
        </a:solidFill>
        <a:latin typeface="+mn-lt"/>
        <a:ea typeface="+mn-ea"/>
        <a:cs typeface="+mn-cs"/>
      </a:defRPr>
    </a:lvl4pPr>
    <a:lvl5pPr marL="1354537" algn="l" defTabSz="677268" rtl="0" eaLnBrk="1" latinLnBrk="0" hangingPunct="1">
      <a:defRPr sz="1360" kern="1200">
        <a:solidFill>
          <a:schemeClr val="tx1"/>
        </a:solidFill>
        <a:latin typeface="+mn-lt"/>
        <a:ea typeface="+mn-ea"/>
        <a:cs typeface="+mn-cs"/>
      </a:defRPr>
    </a:lvl5pPr>
    <a:lvl6pPr marL="1693171" algn="l" defTabSz="677268" rtl="0" eaLnBrk="1" latinLnBrk="0" hangingPunct="1">
      <a:defRPr sz="1360" kern="1200">
        <a:solidFill>
          <a:schemeClr val="tx1"/>
        </a:solidFill>
        <a:latin typeface="+mn-lt"/>
        <a:ea typeface="+mn-ea"/>
        <a:cs typeface="+mn-cs"/>
      </a:defRPr>
    </a:lvl6pPr>
    <a:lvl7pPr marL="2031805" algn="l" defTabSz="677268" rtl="0" eaLnBrk="1" latinLnBrk="0" hangingPunct="1">
      <a:defRPr sz="1360" kern="1200">
        <a:solidFill>
          <a:schemeClr val="tx1"/>
        </a:solidFill>
        <a:latin typeface="+mn-lt"/>
        <a:ea typeface="+mn-ea"/>
        <a:cs typeface="+mn-cs"/>
      </a:defRPr>
    </a:lvl7pPr>
    <a:lvl8pPr marL="2370440" algn="l" defTabSz="677268" rtl="0" eaLnBrk="1" latinLnBrk="0" hangingPunct="1">
      <a:defRPr sz="1360" kern="1200">
        <a:solidFill>
          <a:schemeClr val="tx1"/>
        </a:solidFill>
        <a:latin typeface="+mn-lt"/>
        <a:ea typeface="+mn-ea"/>
        <a:cs typeface="+mn-cs"/>
      </a:defRPr>
    </a:lvl8pPr>
    <a:lvl9pPr marL="2709074" algn="l" defTabSz="677268" rtl="0" eaLnBrk="1" latinLnBrk="0" hangingPunct="1">
      <a:defRPr sz="1360" kern="1200">
        <a:solidFill>
          <a:schemeClr val="tx1"/>
        </a:solidFill>
        <a:latin typeface="+mn-lt"/>
        <a:ea typeface="+mn-ea"/>
        <a:cs typeface="+mn-cs"/>
      </a:defRPr>
    </a:lvl9pPr>
  </p:defaultTextStyle>
  <p:modifyVerifier cryptProviderType="rsaAES" cryptAlgorithmClass="hash" cryptAlgorithmType="typeAny" cryptAlgorithmSid="14" spinCount="100000" saltData="HGMEQq2a3j+/Ajs6Bg4fwA==" hashData="fypDsc7NE/rcTpgG5POon/qU2cfpE6DO1ejAiLkKvWU5/HlM9bVtHkCAwWY8rhy0yfnxHmEj6reWUFPBeN9AXA=="/>
  <p:extLst>
    <p:ext uri="{521415D9-36F7-43E2-AB2F-B90AF26B5E84}">
      <p14:sectionLst xmlns:p14="http://schemas.microsoft.com/office/powerpoint/2010/main">
        <p14:section name="Title" id="{D053C28B-8A64-433E-ABBF-5B7A7B048A6E}">
          <p14:sldIdLst>
            <p14:sldId id="455"/>
            <p14:sldId id="452"/>
            <p14:sldId id="1002"/>
            <p14:sldId id="1219"/>
            <p14:sldId id="999"/>
            <p14:sldId id="998"/>
            <p14:sldId id="1220"/>
            <p14:sldId id="823"/>
            <p14:sldId id="812"/>
          </p14:sldIdLst>
        </p14:section>
        <p14:section name="Module 1 §1" id="{513CB96C-423B-4541-A16D-772B4585366C}">
          <p14:sldIdLst>
            <p14:sldId id="406"/>
            <p14:sldId id="2380"/>
            <p14:sldId id="1221"/>
            <p14:sldId id="2378"/>
            <p14:sldId id="451"/>
            <p14:sldId id="2381"/>
            <p14:sldId id="813"/>
            <p14:sldId id="1001"/>
            <p14:sldId id="825"/>
            <p14:sldId id="2228"/>
            <p14:sldId id="2147"/>
            <p14:sldId id="283"/>
            <p14:sldId id="2270"/>
            <p14:sldId id="2269"/>
            <p14:sldId id="1000"/>
            <p14:sldId id="816"/>
            <p14:sldId id="309"/>
            <p14:sldId id="2379"/>
            <p14:sldId id="411"/>
            <p14:sldId id="828"/>
            <p14:sldId id="826"/>
          </p14:sldIdLst>
        </p14:section>
        <p14:section name="Module 2 §2" id="{1E7B7902-A8E9-FD4A-8E56-44DFCDB04861}">
          <p14:sldIdLst>
            <p14:sldId id="405"/>
            <p14:sldId id="2382"/>
            <p14:sldId id="817"/>
            <p14:sldId id="676"/>
            <p14:sldId id="675"/>
            <p14:sldId id="685"/>
            <p14:sldId id="2383"/>
            <p14:sldId id="677"/>
            <p14:sldId id="2271"/>
            <p14:sldId id="2384"/>
            <p14:sldId id="896"/>
            <p14:sldId id="2341"/>
            <p14:sldId id="872"/>
            <p14:sldId id="2342"/>
            <p14:sldId id="2340"/>
            <p14:sldId id="2385"/>
            <p14:sldId id="2272"/>
            <p14:sldId id="811"/>
            <p14:sldId id="686"/>
            <p14:sldId id="944"/>
            <p14:sldId id="969"/>
            <p14:sldId id="961"/>
            <p14:sldId id="958"/>
            <p14:sldId id="687"/>
            <p14:sldId id="743"/>
            <p14:sldId id="2343"/>
            <p14:sldId id="853"/>
            <p14:sldId id="854"/>
            <p14:sldId id="892"/>
            <p14:sldId id="2386"/>
            <p14:sldId id="1222"/>
            <p14:sldId id="1223"/>
            <p14:sldId id="2387"/>
            <p14:sldId id="2388"/>
          </p14:sldIdLst>
        </p14:section>
        <p14:section name="Module 3 §3" id="{DE33669A-B333-2541-907E-94B562EBFF1F}">
          <p14:sldIdLst>
            <p14:sldId id="461"/>
            <p14:sldId id="2389"/>
            <p14:sldId id="648"/>
            <p14:sldId id="2390"/>
            <p14:sldId id="2391"/>
            <p14:sldId id="2347"/>
            <p14:sldId id="2392"/>
            <p14:sldId id="744"/>
            <p14:sldId id="912"/>
            <p14:sldId id="855"/>
            <p14:sldId id="651"/>
            <p14:sldId id="856"/>
            <p14:sldId id="2344"/>
            <p14:sldId id="2348"/>
            <p14:sldId id="2349"/>
            <p14:sldId id="2350"/>
            <p14:sldId id="2351"/>
            <p14:sldId id="2352"/>
            <p14:sldId id="2353"/>
            <p14:sldId id="2354"/>
            <p14:sldId id="2355"/>
            <p14:sldId id="2356"/>
            <p14:sldId id="913"/>
            <p14:sldId id="858"/>
            <p14:sldId id="2367"/>
            <p14:sldId id="2359"/>
            <p14:sldId id="2360"/>
            <p14:sldId id="2361"/>
            <p14:sldId id="2357"/>
            <p14:sldId id="2362"/>
            <p14:sldId id="2358"/>
            <p14:sldId id="2364"/>
            <p14:sldId id="2363"/>
            <p14:sldId id="2368"/>
            <p14:sldId id="2366"/>
            <p14:sldId id="2365"/>
            <p14:sldId id="2369"/>
            <p14:sldId id="2370"/>
            <p14:sldId id="942"/>
            <p14:sldId id="859"/>
            <p14:sldId id="2371"/>
            <p14:sldId id="1073"/>
            <p14:sldId id="2372"/>
            <p14:sldId id="2373"/>
            <p14:sldId id="2374"/>
            <p14:sldId id="2375"/>
            <p14:sldId id="2376"/>
            <p14:sldId id="1395"/>
            <p14:sldId id="1394"/>
            <p14:sldId id="1396"/>
            <p14:sldId id="1397"/>
            <p14:sldId id="1398"/>
            <p14:sldId id="1399"/>
            <p14:sldId id="1400"/>
            <p14:sldId id="1401"/>
            <p14:sldId id="2377"/>
            <p14:sldId id="1598"/>
            <p14:sldId id="1599"/>
            <p14:sldId id="1600"/>
            <p14:sldId id="1601"/>
            <p14:sldId id="1602"/>
            <p14:sldId id="1604"/>
            <p14:sldId id="1605"/>
            <p14:sldId id="1606"/>
            <p14:sldId id="1607"/>
            <p14:sldId id="1608"/>
            <p14:sldId id="1709"/>
            <p14:sldId id="1609"/>
            <p14:sldId id="1610"/>
            <p14:sldId id="1611"/>
            <p14:sldId id="1612"/>
            <p14:sldId id="1613"/>
            <p14:sldId id="1616"/>
            <p14:sldId id="1617"/>
            <p14:sldId id="1619"/>
            <p14:sldId id="1621"/>
            <p14:sldId id="1622"/>
            <p14:sldId id="1624"/>
            <p14:sldId id="1625"/>
            <p14:sldId id="1627"/>
            <p14:sldId id="655"/>
            <p14:sldId id="684"/>
            <p14:sldId id="2013"/>
            <p14:sldId id="2015"/>
            <p14:sldId id="2014"/>
            <p14:sldId id="2003"/>
            <p14:sldId id="2018"/>
            <p14:sldId id="2019"/>
            <p14:sldId id="2020"/>
            <p14:sldId id="2021"/>
            <p14:sldId id="2022"/>
            <p14:sldId id="2004"/>
            <p14:sldId id="2025"/>
            <p14:sldId id="2426"/>
            <p14:sldId id="688"/>
            <p14:sldId id="654"/>
            <p14:sldId id="692"/>
            <p14:sldId id="693"/>
            <p14:sldId id="860"/>
            <p14:sldId id="861"/>
            <p14:sldId id="694"/>
            <p14:sldId id="695"/>
            <p14:sldId id="863"/>
            <p14:sldId id="935"/>
            <p14:sldId id="893"/>
          </p14:sldIdLst>
        </p14:section>
        <p14:section name="Module 4 §4" id="{AC754DAF-372D-4341-A1BB-7401FD07DB02}">
          <p14:sldIdLst>
            <p14:sldId id="463"/>
            <p14:sldId id="649"/>
            <p14:sldId id="818"/>
            <p14:sldId id="832"/>
            <p14:sldId id="2393"/>
            <p14:sldId id="2394"/>
            <p14:sldId id="2395"/>
            <p14:sldId id="2396"/>
            <p14:sldId id="968"/>
            <p14:sldId id="2427"/>
            <p14:sldId id="2428"/>
            <p14:sldId id="2429"/>
            <p14:sldId id="833"/>
            <p14:sldId id="829"/>
            <p14:sldId id="819"/>
            <p14:sldId id="820"/>
            <p14:sldId id="954"/>
            <p14:sldId id="656"/>
            <p14:sldId id="2430"/>
            <p14:sldId id="875"/>
            <p14:sldId id="2431"/>
            <p14:sldId id="1526"/>
            <p14:sldId id="749"/>
            <p14:sldId id="862"/>
            <p14:sldId id="852"/>
            <p14:sldId id="876"/>
            <p14:sldId id="657"/>
            <p14:sldId id="836"/>
            <p14:sldId id="2397"/>
            <p14:sldId id="837"/>
            <p14:sldId id="838"/>
            <p14:sldId id="840"/>
            <p14:sldId id="2407"/>
            <p14:sldId id="2412"/>
            <p14:sldId id="2402"/>
            <p14:sldId id="1342"/>
            <p14:sldId id="1345"/>
            <p14:sldId id="2404"/>
            <p14:sldId id="947"/>
            <p14:sldId id="2405"/>
            <p14:sldId id="2413"/>
            <p14:sldId id="2403"/>
            <p14:sldId id="1343"/>
            <p14:sldId id="2414"/>
            <p14:sldId id="2415"/>
            <p14:sldId id="2416"/>
            <p14:sldId id="2401"/>
            <p14:sldId id="2417"/>
            <p14:sldId id="2418"/>
            <p14:sldId id="839"/>
            <p14:sldId id="879"/>
            <p14:sldId id="2410"/>
            <p14:sldId id="2419"/>
            <p14:sldId id="945"/>
            <p14:sldId id="2420"/>
            <p14:sldId id="2408"/>
            <p14:sldId id="2409"/>
            <p14:sldId id="2411"/>
            <p14:sldId id="1527"/>
            <p14:sldId id="2421"/>
            <p14:sldId id="2422"/>
            <p14:sldId id="882"/>
            <p14:sldId id="885"/>
            <p14:sldId id="268"/>
            <p14:sldId id="2423"/>
            <p14:sldId id="2424"/>
            <p14:sldId id="886"/>
            <p14:sldId id="948"/>
            <p14:sldId id="844"/>
            <p14:sldId id="845"/>
            <p14:sldId id="973"/>
            <p14:sldId id="972"/>
            <p14:sldId id="2433"/>
            <p14:sldId id="347"/>
            <p14:sldId id="2434"/>
            <p14:sldId id="2435"/>
            <p14:sldId id="847"/>
            <p14:sldId id="971"/>
            <p14:sldId id="970"/>
            <p14:sldId id="848"/>
            <p14:sldId id="849"/>
            <p14:sldId id="846"/>
            <p14:sldId id="689"/>
            <p14:sldId id="963"/>
            <p14:sldId id="964"/>
            <p14:sldId id="906"/>
            <p14:sldId id="850"/>
            <p14:sldId id="936"/>
            <p14:sldId id="898"/>
          </p14:sldIdLst>
        </p14:section>
        <p14:section name="Module 5 §6" id="{2AD7AC25-47DC-F346-A96D-187B5BF72ABA}">
          <p14:sldIdLst>
            <p14:sldId id="465"/>
            <p14:sldId id="2425"/>
            <p14:sldId id="736"/>
            <p14:sldId id="797"/>
            <p14:sldId id="796"/>
            <p14:sldId id="974"/>
            <p14:sldId id="975"/>
            <p14:sldId id="976"/>
            <p14:sldId id="668"/>
            <p14:sldId id="798"/>
            <p14:sldId id="799"/>
            <p14:sldId id="800"/>
            <p14:sldId id="801"/>
            <p14:sldId id="955"/>
            <p14:sldId id="802"/>
            <p14:sldId id="977"/>
            <p14:sldId id="949"/>
            <p14:sldId id="950"/>
            <p14:sldId id="899"/>
            <p14:sldId id="900"/>
            <p14:sldId id="901"/>
          </p14:sldIdLst>
        </p14:section>
        <p14:section name="Module 6 §7" id="{1D242C16-8D5C-F04A-A114-FB2DE5B13FA4}">
          <p14:sldIdLst>
            <p14:sldId id="466"/>
            <p14:sldId id="890"/>
            <p14:sldId id="803"/>
            <p14:sldId id="804"/>
            <p14:sldId id="669"/>
            <p14:sldId id="805"/>
            <p14:sldId id="978"/>
            <p14:sldId id="806"/>
            <p14:sldId id="672"/>
            <p14:sldId id="460"/>
            <p14:sldId id="671"/>
            <p14:sldId id="807"/>
            <p14:sldId id="808"/>
            <p14:sldId id="670"/>
            <p14:sldId id="809"/>
            <p14:sldId id="903"/>
            <p14:sldId id="905"/>
            <p14:sldId id="902"/>
            <p14:sldId id="965"/>
            <p14:sldId id="982"/>
            <p14:sldId id="983"/>
            <p14:sldId id="984"/>
            <p14:sldId id="967"/>
          </p14:sldIdLst>
        </p14:section>
        <p14:section name="Moudule 7 §5" id="{540855AF-1AE7-0F43-A70C-40A561AA1115}">
          <p14:sldIdLst>
            <p14:sldId id="464"/>
            <p14:sldId id="650"/>
            <p14:sldId id="865"/>
            <p14:sldId id="658"/>
            <p14:sldId id="866"/>
            <p14:sldId id="659"/>
            <p14:sldId id="867"/>
            <p14:sldId id="645"/>
            <p14:sldId id="868"/>
            <p14:sldId id="647"/>
            <p14:sldId id="869"/>
            <p14:sldId id="870"/>
            <p14:sldId id="871"/>
            <p14:sldId id="646"/>
            <p14:sldId id="661"/>
            <p14:sldId id="705"/>
            <p14:sldId id="706"/>
            <p14:sldId id="707"/>
            <p14:sldId id="981"/>
            <p14:sldId id="708"/>
            <p14:sldId id="760"/>
            <p14:sldId id="709"/>
            <p14:sldId id="762"/>
            <p14:sldId id="986"/>
            <p14:sldId id="987"/>
            <p14:sldId id="763"/>
            <p14:sldId id="985"/>
            <p14:sldId id="873"/>
            <p14:sldId id="662"/>
            <p14:sldId id="909"/>
            <p14:sldId id="713"/>
            <p14:sldId id="988"/>
            <p14:sldId id="663"/>
            <p14:sldId id="768"/>
            <p14:sldId id="766"/>
            <p14:sldId id="767"/>
            <p14:sldId id="769"/>
            <p14:sldId id="770"/>
            <p14:sldId id="665"/>
            <p14:sldId id="714"/>
            <p14:sldId id="980"/>
            <p14:sldId id="989"/>
            <p14:sldId id="773"/>
            <p14:sldId id="774"/>
            <p14:sldId id="775"/>
            <p14:sldId id="777"/>
            <p14:sldId id="910"/>
            <p14:sldId id="776"/>
            <p14:sldId id="990"/>
            <p14:sldId id="778"/>
            <p14:sldId id="991"/>
            <p14:sldId id="992"/>
            <p14:sldId id="664"/>
            <p14:sldId id="716"/>
            <p14:sldId id="717"/>
            <p14:sldId id="779"/>
            <p14:sldId id="666"/>
            <p14:sldId id="780"/>
            <p14:sldId id="781"/>
            <p14:sldId id="994"/>
            <p14:sldId id="2436"/>
            <p14:sldId id="2437"/>
            <p14:sldId id="2438"/>
            <p14:sldId id="2439"/>
            <p14:sldId id="785"/>
            <p14:sldId id="2440"/>
            <p14:sldId id="957"/>
            <p14:sldId id="787"/>
            <p14:sldId id="911"/>
            <p14:sldId id="788"/>
            <p14:sldId id="995"/>
            <p14:sldId id="734"/>
            <p14:sldId id="789"/>
            <p14:sldId id="790"/>
            <p14:sldId id="792"/>
            <p14:sldId id="793"/>
            <p14:sldId id="794"/>
            <p14:sldId id="795"/>
            <p14:sldId id="951"/>
            <p14:sldId id="299"/>
            <p14:sldId id="300"/>
            <p14:sldId id="938"/>
            <p14:sldId id="939"/>
            <p14:sldId id="940"/>
            <p14:sldId id="952"/>
          </p14:sldIdLst>
        </p14:section>
        <p14:section name="Moduler 8" id="{3B18EE34-A966-4849-9C44-42542230A70E}">
          <p14:sldIdLst>
            <p14:sldId id="467"/>
            <p14:sldId id="674"/>
            <p14:sldId id="914"/>
            <p14:sldId id="915"/>
            <p14:sldId id="928"/>
            <p14:sldId id="740"/>
            <p14:sldId id="924"/>
            <p14:sldId id="925"/>
            <p14:sldId id="926"/>
            <p14:sldId id="927"/>
            <p14:sldId id="953"/>
            <p14:sldId id="929"/>
            <p14:sldId id="930"/>
            <p14:sldId id="916"/>
            <p14:sldId id="741"/>
            <p14:sldId id="931"/>
            <p14:sldId id="932"/>
            <p14:sldId id="933"/>
            <p14:sldId id="996"/>
            <p14:sldId id="997"/>
          </p14:sldIdLst>
        </p14:section>
      </p14:sectionLst>
    </p:ext>
    <p:ext uri="{EFAFB233-063F-42B5-8137-9DF3F51BA10A}">
      <p15:sldGuideLst xmlns:p15="http://schemas.microsoft.com/office/powerpoint/2012/main">
        <p15:guide id="1" orient="horz" pos="1379" userDrawn="1">
          <p15:clr>
            <a:srgbClr val="A4A3A4"/>
          </p15:clr>
        </p15:guide>
        <p15:guide id="2" orient="horz" pos="2696" userDrawn="1">
          <p15:clr>
            <a:srgbClr val="A4A3A4"/>
          </p15:clr>
        </p15:guide>
        <p15:guide id="3" orient="horz" pos="164" userDrawn="1">
          <p15:clr>
            <a:srgbClr val="A4A3A4"/>
          </p15:clr>
        </p15:guide>
        <p15:guide id="4" orient="horz" pos="3931" userDrawn="1">
          <p15:clr>
            <a:srgbClr val="A4A3A4"/>
          </p15:clr>
        </p15:guide>
        <p15:guide id="5" orient="horz" pos="762" userDrawn="1">
          <p15:clr>
            <a:srgbClr val="A4A3A4"/>
          </p15:clr>
        </p15:guide>
        <p15:guide id="6" pos="2510" userDrawn="1">
          <p15:clr>
            <a:srgbClr val="A4A3A4"/>
          </p15:clr>
        </p15:guide>
        <p15:guide id="7" pos="7414" userDrawn="1">
          <p15:clr>
            <a:srgbClr val="A4A3A4"/>
          </p15:clr>
        </p15:guide>
        <p15:guide id="8" pos="3841" userDrawn="1">
          <p15:clr>
            <a:srgbClr val="A4A3A4"/>
          </p15:clr>
        </p15:guide>
        <p15:guide id="9" pos="267" userDrawn="1">
          <p15:clr>
            <a:srgbClr val="A4A3A4"/>
          </p15:clr>
        </p15:guide>
        <p15:guide id="10" pos="5181" userDrawn="1">
          <p15:clr>
            <a:srgbClr val="A4A3A4"/>
          </p15:clr>
        </p15:guide>
      </p15:sldGuideLst>
    </p:ext>
    <p:ext uri="{2D200454-40CA-4A62-9FC3-DE9A4176ACB9}">
      <p15:notesGuideLst xmlns:p15="http://schemas.microsoft.com/office/powerpoint/2012/main">
        <p15:guide id="1" orient="horz" pos="2906" userDrawn="1">
          <p15:clr>
            <a:srgbClr val="A4A3A4"/>
          </p15:clr>
        </p15:guide>
        <p15:guide id="2" orient="horz" pos="501" userDrawn="1">
          <p15:clr>
            <a:srgbClr val="A4A3A4"/>
          </p15:clr>
        </p15:guide>
        <p15:guide id="3" orient="horz" pos="3043" userDrawn="1">
          <p15:clr>
            <a:srgbClr val="A4A3A4"/>
          </p15:clr>
        </p15:guide>
        <p15:guide id="4" orient="horz" pos="5966" userDrawn="1">
          <p15:clr>
            <a:srgbClr val="A4A3A4"/>
          </p15:clr>
        </p15:guide>
        <p15:guide id="5" pos="512" userDrawn="1">
          <p15:clr>
            <a:srgbClr val="A4A3A4"/>
          </p15:clr>
        </p15:guide>
        <p15:guide id="6" pos="4029"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2" name="Auteur" initials="A" lastIdx="5" clrIdx="2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278C0"/>
    <a:srgbClr val="0085FB"/>
    <a:srgbClr val="0000FF"/>
    <a:srgbClr val="F5DEAA"/>
    <a:srgbClr val="FFF3EA"/>
    <a:srgbClr val="FFED6C"/>
    <a:srgbClr val="9EAD2F"/>
    <a:srgbClr val="FFD6B7"/>
    <a:srgbClr val="FFC01E"/>
    <a:srgbClr val="FFC03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Стиль из темы 1 - акцент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8FB837D-C827-4EFA-A057-4D05807E0F7C}" styleName="Стиль из темы 1 - акцент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D113A9D2-9D6B-4929-AA2D-F23B5EE8CBE7}" styleName="Стиль из темы 2 - акцент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9CF1AB2-1976-4502-BF36-3FF5EA218861}" styleName="Средний стиль 4 - акцент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C89EF96-8CEA-46FF-86C4-4CE0E7609802}" styleName="Светлый стиль 3 - акцент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E8B1032C-EA38-4F05-BA0D-38AFFFC7BED3}" styleName="Светлый стиль 3 - акцент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5858" autoAdjust="0"/>
    <p:restoredTop sz="67558" autoAdjust="0"/>
  </p:normalViewPr>
  <p:slideViewPr>
    <p:cSldViewPr showGuides="1">
      <p:cViewPr varScale="1">
        <p:scale>
          <a:sx n="58" d="100"/>
          <a:sy n="58" d="100"/>
        </p:scale>
        <p:origin x="2045" y="67"/>
      </p:cViewPr>
      <p:guideLst>
        <p:guide orient="horz" pos="1379"/>
        <p:guide orient="horz" pos="2696"/>
        <p:guide orient="horz" pos="164"/>
        <p:guide orient="horz" pos="3931"/>
        <p:guide orient="horz" pos="762"/>
        <p:guide pos="2510"/>
        <p:guide pos="7414"/>
        <p:guide pos="3841"/>
        <p:guide pos="267"/>
        <p:guide pos="5181"/>
      </p:guideLst>
    </p:cSldViewPr>
  </p:slideViewPr>
  <p:outlineViewPr>
    <p:cViewPr>
      <p:scale>
        <a:sx n="33" d="100"/>
        <a:sy n="33" d="100"/>
      </p:scale>
      <p:origin x="0" y="-156562"/>
    </p:cViewPr>
  </p:outlineViewPr>
  <p:notesTextViewPr>
    <p:cViewPr>
      <p:scale>
        <a:sx n="175" d="100"/>
        <a:sy n="175" d="100"/>
      </p:scale>
      <p:origin x="0" y="0"/>
    </p:cViewPr>
  </p:notesTextViewPr>
  <p:sorterViewPr>
    <p:cViewPr>
      <p:scale>
        <a:sx n="70" d="100"/>
        <a:sy n="70" d="100"/>
      </p:scale>
      <p:origin x="0" y="-14143"/>
    </p:cViewPr>
  </p:sorterViewPr>
  <p:notesViewPr>
    <p:cSldViewPr showGuides="1">
      <p:cViewPr varScale="1">
        <p:scale>
          <a:sx n="77" d="100"/>
          <a:sy n="77" d="100"/>
        </p:scale>
        <p:origin x="4008" y="120"/>
      </p:cViewPr>
      <p:guideLst>
        <p:guide orient="horz" pos="2906"/>
        <p:guide orient="horz" pos="501"/>
        <p:guide orient="horz" pos="3043"/>
        <p:guide orient="horz" pos="5966"/>
        <p:guide pos="512"/>
        <p:guide pos="4029"/>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viewProps" Target="viewProps.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tableStyles" Target="tableStyles.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customXml" Target="../customXml/item2.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notesMaster" Target="notesMasters/notesMaster1.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handoutMaster" Target="handoutMasters/handoutMaster1.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commentAuthors" Target="commentAuthors.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presProps" Target="presProps.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theme" Target="theme/theme1.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customXml" Target="../customXml/item1.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customXml" Target="../customXml/item3.xml"/></Relationships>
</file>

<file path=ppt/comments/comment1.xml><?xml version="1.0" encoding="utf-8"?>
<p:cmLst xmlns:a="http://schemas.openxmlformats.org/drawingml/2006/main" xmlns:r="http://schemas.openxmlformats.org/officeDocument/2006/relationships" xmlns:p="http://schemas.openxmlformats.org/presentationml/2006/main">
  <p:cm authorId="22" dt="2019-05-02T08:45:47.382" idx="1">
    <p:pos x="10" y="10"/>
    <p:text>Vraag BAS G of Raymond S: waarom FPML XBRL en IFX</p:text>
    <p:extLst>
      <p:ext uri="{C676402C-5697-4E1C-873F-D02D1690AC5C}">
        <p15:threadingInfo xmlns:p15="http://schemas.microsoft.com/office/powerpoint/2012/main" timeZoneBias="-60"/>
      </p:ext>
    </p:extLst>
  </p:cm>
  <p:cm authorId="22" dt="2019-07-29T13:58:02.024" idx="2">
    <p:pos x="10" y="146"/>
    <p:text>these are all message standards. as we learned that our semantic specifications are at a high level, we decided to correlate to ISO as a well spread, proven technology messaging standard.</p:text>
    <p:extLst>
      <p:ext uri="{C676402C-5697-4E1C-873F-D02D1690AC5C}">
        <p15:threadingInfo xmlns:p15="http://schemas.microsoft.com/office/powerpoint/2012/main" timeZoneBias="-120">
          <p15:parentCm authorId="22" idx="1"/>
        </p15:threadingInfo>
      </p:ext>
    </p:extLst>
  </p:cm>
  <p:cm authorId="22" dt="2019-07-29T14:01:10.593" idx="3">
    <p:pos x="10" y="282"/>
    <p:text>To augment BIAN's specifications, increase adoption and help implementation, BIAN has  chosen ISO20022 to correlate to.</p:text>
    <p:extLst>
      <p:ext uri="{C676402C-5697-4E1C-873F-D02D1690AC5C}">
        <p15:threadingInfo xmlns:p15="http://schemas.microsoft.com/office/powerpoint/2012/main" timeZoneBias="-120">
          <p15:parentCm authorId="22" idx="1"/>
        </p15:threadingInfo>
      </p:ext>
    </p:extLst>
  </p:cm>
</p: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51E185B-5C29-41BB-A354-9AC5E4743B34}" type="doc">
      <dgm:prSet loTypeId="urn:microsoft.com/office/officeart/2005/8/layout/orgChart1" loCatId="hierarchy" qsTypeId="urn:microsoft.com/office/officeart/2005/8/quickstyle/3d3" qsCatId="3D" csTypeId="urn:microsoft.com/office/officeart/2005/8/colors/accent1_2" csCatId="accent1" phldr="1"/>
      <dgm:spPr/>
      <dgm:t>
        <a:bodyPr/>
        <a:lstStyle/>
        <a:p>
          <a:endParaRPr lang="en-US"/>
        </a:p>
      </dgm:t>
    </dgm:pt>
    <dgm:pt modelId="{D17BBC8C-9843-4D62-BB81-69FD11B7ACF8}">
      <dgm:prSet phldrT="[Text]"/>
      <dgm:spPr/>
      <dgm:t>
        <a:bodyPr/>
        <a:lstStyle/>
        <a:p>
          <a:r>
            <a:rPr lang="en-US" dirty="0">
              <a:solidFill>
                <a:schemeClr val="tx1"/>
              </a:solidFill>
            </a:rPr>
            <a:t>General Assembly</a:t>
          </a:r>
        </a:p>
      </dgm:t>
    </dgm:pt>
    <dgm:pt modelId="{22B9AF58-DD0C-41E6-9882-A11DC43F9C09}" type="parTrans" cxnId="{E4431FC2-B0B1-45DC-8537-5DE56F95AC52}">
      <dgm:prSet/>
      <dgm:spPr/>
      <dgm:t>
        <a:bodyPr/>
        <a:lstStyle/>
        <a:p>
          <a:endParaRPr lang="en-US">
            <a:solidFill>
              <a:schemeClr val="tx1"/>
            </a:solidFill>
          </a:endParaRPr>
        </a:p>
      </dgm:t>
    </dgm:pt>
    <dgm:pt modelId="{8C8C6C8E-7338-4ACD-9CD5-6B5C662D3404}" type="sibTrans" cxnId="{E4431FC2-B0B1-45DC-8537-5DE56F95AC52}">
      <dgm:prSet/>
      <dgm:spPr/>
      <dgm:t>
        <a:bodyPr/>
        <a:lstStyle/>
        <a:p>
          <a:endParaRPr lang="en-US">
            <a:solidFill>
              <a:schemeClr val="tx1"/>
            </a:solidFill>
          </a:endParaRPr>
        </a:p>
      </dgm:t>
    </dgm:pt>
    <dgm:pt modelId="{0D3E62D0-A161-4631-AECC-063764FD2FC5}">
      <dgm:prSet phldrT="[Text]"/>
      <dgm:spPr/>
      <dgm:t>
        <a:bodyPr/>
        <a:lstStyle/>
        <a:p>
          <a:r>
            <a:rPr lang="en-US" dirty="0">
              <a:solidFill>
                <a:schemeClr val="tx1"/>
              </a:solidFill>
            </a:rPr>
            <a:t>Board of Directors</a:t>
          </a:r>
        </a:p>
      </dgm:t>
    </dgm:pt>
    <dgm:pt modelId="{0412960F-6065-4E85-B799-689738E3ED98}" type="parTrans" cxnId="{CF1D601E-7BC3-446B-9E6D-BC5D1EBCBAD7}">
      <dgm:prSet/>
      <dgm:spPr/>
      <dgm:t>
        <a:bodyPr/>
        <a:lstStyle/>
        <a:p>
          <a:endParaRPr lang="en-US">
            <a:solidFill>
              <a:schemeClr val="tx1"/>
            </a:solidFill>
          </a:endParaRPr>
        </a:p>
      </dgm:t>
    </dgm:pt>
    <dgm:pt modelId="{01E6FE8C-DB8E-4A89-A9BE-71A9A4F7CFB2}" type="sibTrans" cxnId="{CF1D601E-7BC3-446B-9E6D-BC5D1EBCBAD7}">
      <dgm:prSet/>
      <dgm:spPr/>
      <dgm:t>
        <a:bodyPr/>
        <a:lstStyle/>
        <a:p>
          <a:endParaRPr lang="en-US">
            <a:solidFill>
              <a:schemeClr val="tx1"/>
            </a:solidFill>
          </a:endParaRPr>
        </a:p>
      </dgm:t>
    </dgm:pt>
    <dgm:pt modelId="{C4305391-5DD1-4801-8717-D29098DA2141}">
      <dgm:prSet phldrT="[Text]"/>
      <dgm:spPr/>
      <dgm:t>
        <a:bodyPr/>
        <a:lstStyle/>
        <a:p>
          <a:r>
            <a:rPr lang="en-US" dirty="0">
              <a:solidFill>
                <a:schemeClr val="tx1"/>
              </a:solidFill>
            </a:rPr>
            <a:t>Executive Director</a:t>
          </a:r>
        </a:p>
      </dgm:t>
    </dgm:pt>
    <dgm:pt modelId="{DFAF2794-407E-4705-B038-13F20407F3DC}" type="parTrans" cxnId="{B7853978-52F8-4E5A-BD63-2D16053EFBEF}">
      <dgm:prSet/>
      <dgm:spPr/>
      <dgm:t>
        <a:bodyPr/>
        <a:lstStyle/>
        <a:p>
          <a:endParaRPr lang="en-US">
            <a:solidFill>
              <a:schemeClr val="tx1"/>
            </a:solidFill>
          </a:endParaRPr>
        </a:p>
      </dgm:t>
    </dgm:pt>
    <dgm:pt modelId="{09857A82-BEA4-40F3-8422-52C016B80965}" type="sibTrans" cxnId="{B7853978-52F8-4E5A-BD63-2D16053EFBEF}">
      <dgm:prSet/>
      <dgm:spPr/>
      <dgm:t>
        <a:bodyPr/>
        <a:lstStyle/>
        <a:p>
          <a:endParaRPr lang="en-US">
            <a:solidFill>
              <a:schemeClr val="tx1"/>
            </a:solidFill>
          </a:endParaRPr>
        </a:p>
      </dgm:t>
    </dgm:pt>
    <dgm:pt modelId="{227DB93D-6B5D-4E6F-9845-3FCBC930F35B}">
      <dgm:prSet phldrT="[Text]"/>
      <dgm:spPr/>
      <dgm:t>
        <a:bodyPr/>
        <a:lstStyle/>
        <a:p>
          <a:r>
            <a:rPr lang="en-US" dirty="0">
              <a:solidFill>
                <a:schemeClr val="tx1"/>
              </a:solidFill>
            </a:rPr>
            <a:t>Secretariat</a:t>
          </a:r>
        </a:p>
      </dgm:t>
    </dgm:pt>
    <dgm:pt modelId="{32E5749B-4CA0-4FD6-A8B1-26495CB574DE}" type="parTrans" cxnId="{6EB36A63-E0BF-4498-8301-E57948E76837}">
      <dgm:prSet/>
      <dgm:spPr/>
      <dgm:t>
        <a:bodyPr/>
        <a:lstStyle/>
        <a:p>
          <a:endParaRPr lang="en-US">
            <a:solidFill>
              <a:schemeClr val="tx1"/>
            </a:solidFill>
          </a:endParaRPr>
        </a:p>
      </dgm:t>
    </dgm:pt>
    <dgm:pt modelId="{5366C311-90E6-4FA6-AC78-3D248AD6D7FF}" type="sibTrans" cxnId="{6EB36A63-E0BF-4498-8301-E57948E76837}">
      <dgm:prSet/>
      <dgm:spPr/>
      <dgm:t>
        <a:bodyPr/>
        <a:lstStyle/>
        <a:p>
          <a:endParaRPr lang="en-US">
            <a:solidFill>
              <a:schemeClr val="tx1"/>
            </a:solidFill>
          </a:endParaRPr>
        </a:p>
      </dgm:t>
    </dgm:pt>
    <dgm:pt modelId="{5FA264BB-C666-4F14-80C8-4B9F4F3B701E}">
      <dgm:prSet phldrT="[Text]"/>
      <dgm:spPr/>
      <dgm:t>
        <a:bodyPr/>
        <a:lstStyle/>
        <a:p>
          <a:r>
            <a:rPr lang="en-US" dirty="0">
              <a:solidFill>
                <a:schemeClr val="tx1"/>
              </a:solidFill>
            </a:rPr>
            <a:t>Strategy</a:t>
          </a:r>
        </a:p>
        <a:p>
          <a:r>
            <a:rPr lang="en-US" dirty="0">
              <a:solidFill>
                <a:schemeClr val="tx1"/>
              </a:solidFill>
            </a:rPr>
            <a:t>Advisory Group</a:t>
          </a:r>
        </a:p>
      </dgm:t>
    </dgm:pt>
    <dgm:pt modelId="{773E3B34-1D95-4FE2-B939-E9C488C7AAD4}" type="parTrans" cxnId="{631C3307-999D-4088-823D-841E5CEBD40A}">
      <dgm:prSet/>
      <dgm:spPr/>
      <dgm:t>
        <a:bodyPr/>
        <a:lstStyle/>
        <a:p>
          <a:endParaRPr lang="en-US">
            <a:solidFill>
              <a:schemeClr val="tx1"/>
            </a:solidFill>
          </a:endParaRPr>
        </a:p>
      </dgm:t>
    </dgm:pt>
    <dgm:pt modelId="{507283F1-20C1-48CD-8585-05B410D589AD}" type="sibTrans" cxnId="{631C3307-999D-4088-823D-841E5CEBD40A}">
      <dgm:prSet/>
      <dgm:spPr/>
      <dgm:t>
        <a:bodyPr/>
        <a:lstStyle/>
        <a:p>
          <a:endParaRPr lang="en-US">
            <a:solidFill>
              <a:schemeClr val="tx1"/>
            </a:solidFill>
          </a:endParaRPr>
        </a:p>
      </dgm:t>
    </dgm:pt>
    <dgm:pt modelId="{B1FCD2A0-7803-483E-B1B6-39A123B4F9E6}">
      <dgm:prSet phldrT="[Text]"/>
      <dgm:spPr>
        <a:solidFill>
          <a:schemeClr val="accent5">
            <a:lumMod val="75000"/>
          </a:schemeClr>
        </a:solidFill>
      </dgm:spPr>
      <dgm:t>
        <a:bodyPr/>
        <a:lstStyle/>
        <a:p>
          <a:r>
            <a:rPr lang="en-US" dirty="0">
              <a:solidFill>
                <a:schemeClr val="tx1"/>
              </a:solidFill>
            </a:rPr>
            <a:t>Banking Models</a:t>
          </a:r>
        </a:p>
      </dgm:t>
    </dgm:pt>
    <dgm:pt modelId="{83E63D62-A2CC-440C-96FD-B097D7E153BC}" type="parTrans" cxnId="{1AC3E67D-C1B6-4C57-AE05-77C738B42D66}">
      <dgm:prSet/>
      <dgm:spPr/>
      <dgm:t>
        <a:bodyPr/>
        <a:lstStyle/>
        <a:p>
          <a:endParaRPr lang="en-US">
            <a:solidFill>
              <a:schemeClr val="tx1"/>
            </a:solidFill>
          </a:endParaRPr>
        </a:p>
      </dgm:t>
    </dgm:pt>
    <dgm:pt modelId="{1D254EA5-DCBE-42CC-BCBC-0ED1D6B2A71C}" type="sibTrans" cxnId="{1AC3E67D-C1B6-4C57-AE05-77C738B42D66}">
      <dgm:prSet/>
      <dgm:spPr/>
      <dgm:t>
        <a:bodyPr/>
        <a:lstStyle/>
        <a:p>
          <a:endParaRPr lang="en-US">
            <a:solidFill>
              <a:schemeClr val="tx1"/>
            </a:solidFill>
          </a:endParaRPr>
        </a:p>
      </dgm:t>
    </dgm:pt>
    <dgm:pt modelId="{2DE87F2D-77F0-4A2E-8B96-A2DF97CA4883}">
      <dgm:prSet phldrT="[Text]"/>
      <dgm:spPr>
        <a:solidFill>
          <a:schemeClr val="accent5">
            <a:lumMod val="75000"/>
          </a:schemeClr>
        </a:solidFill>
        <a:ln>
          <a:solidFill>
            <a:schemeClr val="accent1"/>
          </a:solidFill>
        </a:ln>
      </dgm:spPr>
      <dgm:t>
        <a:bodyPr/>
        <a:lstStyle/>
        <a:p>
          <a:r>
            <a:rPr lang="en-US" dirty="0">
              <a:solidFill>
                <a:schemeClr val="tx1"/>
              </a:solidFill>
            </a:rPr>
            <a:t>Business Capability Models</a:t>
          </a:r>
        </a:p>
      </dgm:t>
    </dgm:pt>
    <dgm:pt modelId="{E3B3E435-090F-4BA7-B43D-8F80FFE80A38}" type="parTrans" cxnId="{DA88D143-9874-4DB3-A45C-3ED0430A5374}">
      <dgm:prSet/>
      <dgm:spPr/>
      <dgm:t>
        <a:bodyPr/>
        <a:lstStyle/>
        <a:p>
          <a:endParaRPr lang="en-US">
            <a:solidFill>
              <a:schemeClr val="tx1"/>
            </a:solidFill>
          </a:endParaRPr>
        </a:p>
      </dgm:t>
    </dgm:pt>
    <dgm:pt modelId="{1BD8F6AB-F07C-4116-80E1-6B3177CF9386}" type="sibTrans" cxnId="{DA88D143-9874-4DB3-A45C-3ED0430A5374}">
      <dgm:prSet/>
      <dgm:spPr/>
      <dgm:t>
        <a:bodyPr/>
        <a:lstStyle/>
        <a:p>
          <a:endParaRPr lang="en-US">
            <a:solidFill>
              <a:schemeClr val="tx1"/>
            </a:solidFill>
          </a:endParaRPr>
        </a:p>
      </dgm:t>
    </dgm:pt>
    <dgm:pt modelId="{EFF93E88-758A-4B68-8557-F02F1CDC5463}">
      <dgm:prSet phldrT="[Text]"/>
      <dgm:spPr/>
      <dgm:t>
        <a:bodyPr/>
        <a:lstStyle/>
        <a:p>
          <a:r>
            <a:rPr lang="en-US" dirty="0">
              <a:solidFill>
                <a:schemeClr val="tx1"/>
              </a:solidFill>
            </a:rPr>
            <a:t>Architectural Committee</a:t>
          </a:r>
        </a:p>
      </dgm:t>
    </dgm:pt>
    <dgm:pt modelId="{1D0C78BA-D37A-47C1-9034-7EA56E597FC2}" type="parTrans" cxnId="{A134C3EF-6146-4574-9C73-545B37430115}">
      <dgm:prSet/>
      <dgm:spPr/>
      <dgm:t>
        <a:bodyPr/>
        <a:lstStyle/>
        <a:p>
          <a:endParaRPr lang="en-US">
            <a:solidFill>
              <a:schemeClr val="tx1"/>
            </a:solidFill>
          </a:endParaRPr>
        </a:p>
      </dgm:t>
    </dgm:pt>
    <dgm:pt modelId="{49CEA9CB-861D-482B-94ED-64E8A5DB1406}" type="sibTrans" cxnId="{A134C3EF-6146-4574-9C73-545B37430115}">
      <dgm:prSet/>
      <dgm:spPr/>
      <dgm:t>
        <a:bodyPr/>
        <a:lstStyle/>
        <a:p>
          <a:endParaRPr lang="en-US">
            <a:solidFill>
              <a:schemeClr val="tx1"/>
            </a:solidFill>
          </a:endParaRPr>
        </a:p>
      </dgm:t>
    </dgm:pt>
    <dgm:pt modelId="{C901309D-1509-4F1B-863C-B150BB454C2A}">
      <dgm:prSet phldrT="[Text]"/>
      <dgm:spPr/>
      <dgm:t>
        <a:bodyPr/>
        <a:lstStyle/>
        <a:p>
          <a:r>
            <a:rPr lang="en-US" dirty="0">
              <a:solidFill>
                <a:schemeClr val="tx1"/>
              </a:solidFill>
            </a:rPr>
            <a:t>Advisors</a:t>
          </a:r>
        </a:p>
      </dgm:t>
    </dgm:pt>
    <dgm:pt modelId="{433CAF34-57FC-4AFD-A345-13878F839DA7}" type="parTrans" cxnId="{AE6F51E9-D80B-4AC7-9E88-3C6E23E12B27}">
      <dgm:prSet/>
      <dgm:spPr/>
      <dgm:t>
        <a:bodyPr/>
        <a:lstStyle/>
        <a:p>
          <a:endParaRPr lang="en-US">
            <a:solidFill>
              <a:schemeClr val="tx1"/>
            </a:solidFill>
          </a:endParaRPr>
        </a:p>
      </dgm:t>
    </dgm:pt>
    <dgm:pt modelId="{1A7ACC5B-A7AB-4BDA-AA13-58314E39A715}" type="sibTrans" cxnId="{AE6F51E9-D80B-4AC7-9E88-3C6E23E12B27}">
      <dgm:prSet/>
      <dgm:spPr/>
      <dgm:t>
        <a:bodyPr/>
        <a:lstStyle/>
        <a:p>
          <a:endParaRPr lang="en-US">
            <a:solidFill>
              <a:schemeClr val="tx1"/>
            </a:solidFill>
          </a:endParaRPr>
        </a:p>
      </dgm:t>
    </dgm:pt>
    <dgm:pt modelId="{4F8B59BC-6D5B-4121-9700-8F1E2C8B014E}">
      <dgm:prSet phldrT="[Text]"/>
      <dgm:spPr/>
      <dgm:t>
        <a:bodyPr/>
        <a:lstStyle/>
        <a:p>
          <a:r>
            <a:rPr lang="en-US" dirty="0">
              <a:solidFill>
                <a:schemeClr val="tx1"/>
              </a:solidFill>
            </a:rPr>
            <a:t>Design Authority</a:t>
          </a:r>
        </a:p>
      </dgm:t>
    </dgm:pt>
    <dgm:pt modelId="{DF818BC3-D8CB-49B5-855C-BD68E71130F7}" type="parTrans" cxnId="{34D6F182-9420-49DC-A3B4-54587F14557D}">
      <dgm:prSet/>
      <dgm:spPr/>
      <dgm:t>
        <a:bodyPr/>
        <a:lstStyle/>
        <a:p>
          <a:endParaRPr lang="en-US">
            <a:solidFill>
              <a:schemeClr val="tx1"/>
            </a:solidFill>
          </a:endParaRPr>
        </a:p>
      </dgm:t>
    </dgm:pt>
    <dgm:pt modelId="{2A14BA21-E28D-4760-8FAC-8D01C226CF88}" type="sibTrans" cxnId="{34D6F182-9420-49DC-A3B4-54587F14557D}">
      <dgm:prSet/>
      <dgm:spPr/>
      <dgm:t>
        <a:bodyPr/>
        <a:lstStyle/>
        <a:p>
          <a:endParaRPr lang="en-US">
            <a:solidFill>
              <a:schemeClr val="tx1"/>
            </a:solidFill>
          </a:endParaRPr>
        </a:p>
      </dgm:t>
    </dgm:pt>
    <dgm:pt modelId="{E73B6F4A-2FFA-4671-B484-46292F8C4265}">
      <dgm:prSet phldrT="[Text]"/>
      <dgm:spPr/>
      <dgm:t>
        <a:bodyPr/>
        <a:lstStyle/>
        <a:p>
          <a:r>
            <a:rPr lang="en-US" dirty="0">
              <a:solidFill>
                <a:schemeClr val="tx1"/>
              </a:solidFill>
            </a:rPr>
            <a:t>Certification</a:t>
          </a:r>
        </a:p>
      </dgm:t>
    </dgm:pt>
    <dgm:pt modelId="{BDDAAD82-954F-4035-9F84-71F0E1CE8243}" type="parTrans" cxnId="{860411BA-6CAE-444E-A332-6525986C5748}">
      <dgm:prSet/>
      <dgm:spPr/>
      <dgm:t>
        <a:bodyPr/>
        <a:lstStyle/>
        <a:p>
          <a:endParaRPr lang="en-US">
            <a:solidFill>
              <a:schemeClr val="tx1"/>
            </a:solidFill>
          </a:endParaRPr>
        </a:p>
      </dgm:t>
    </dgm:pt>
    <dgm:pt modelId="{02F669E8-B391-45C0-8418-22025BB32906}" type="sibTrans" cxnId="{860411BA-6CAE-444E-A332-6525986C5748}">
      <dgm:prSet/>
      <dgm:spPr/>
      <dgm:t>
        <a:bodyPr/>
        <a:lstStyle/>
        <a:p>
          <a:endParaRPr lang="en-US">
            <a:solidFill>
              <a:schemeClr val="tx1"/>
            </a:solidFill>
          </a:endParaRPr>
        </a:p>
      </dgm:t>
    </dgm:pt>
    <dgm:pt modelId="{FF098255-3F83-42F6-8334-E584D294B0EA}">
      <dgm:prSet phldrT="[Text]"/>
      <dgm:spPr/>
      <dgm:t>
        <a:bodyPr/>
        <a:lstStyle/>
        <a:p>
          <a:r>
            <a:rPr lang="en-US" dirty="0">
              <a:solidFill>
                <a:schemeClr val="tx1"/>
              </a:solidFill>
            </a:rPr>
            <a:t>Quality Assurance</a:t>
          </a:r>
        </a:p>
      </dgm:t>
    </dgm:pt>
    <dgm:pt modelId="{BFDECDCB-204D-42E9-A5DE-44DF915689B7}" type="parTrans" cxnId="{AF1CC88A-278D-4B32-B0A1-17A035EB3021}">
      <dgm:prSet/>
      <dgm:spPr/>
      <dgm:t>
        <a:bodyPr/>
        <a:lstStyle/>
        <a:p>
          <a:endParaRPr lang="en-US">
            <a:solidFill>
              <a:schemeClr val="tx1"/>
            </a:solidFill>
          </a:endParaRPr>
        </a:p>
      </dgm:t>
    </dgm:pt>
    <dgm:pt modelId="{F34A756A-EEDC-471F-A239-DCE19645D498}" type="sibTrans" cxnId="{AF1CC88A-278D-4B32-B0A1-17A035EB3021}">
      <dgm:prSet/>
      <dgm:spPr/>
      <dgm:t>
        <a:bodyPr/>
        <a:lstStyle/>
        <a:p>
          <a:endParaRPr lang="en-US">
            <a:solidFill>
              <a:schemeClr val="tx1"/>
            </a:solidFill>
          </a:endParaRPr>
        </a:p>
      </dgm:t>
    </dgm:pt>
    <dgm:pt modelId="{952CC7D2-35A6-49B0-96C9-1F821782ECA2}">
      <dgm:prSet phldrT="[Text]"/>
      <dgm:spPr/>
      <dgm:t>
        <a:bodyPr/>
        <a:lstStyle/>
        <a:p>
          <a:r>
            <a:rPr lang="en-US" dirty="0">
              <a:solidFill>
                <a:schemeClr val="tx1"/>
              </a:solidFill>
            </a:rPr>
            <a:t>Service Landscape</a:t>
          </a:r>
        </a:p>
      </dgm:t>
    </dgm:pt>
    <dgm:pt modelId="{01475B6A-74FB-4F37-A703-D9EEDED309C4}" type="parTrans" cxnId="{4469C2ED-5F85-4B00-9A51-208CC39CF89D}">
      <dgm:prSet/>
      <dgm:spPr/>
      <dgm:t>
        <a:bodyPr/>
        <a:lstStyle/>
        <a:p>
          <a:endParaRPr lang="en-US">
            <a:solidFill>
              <a:schemeClr val="tx1"/>
            </a:solidFill>
          </a:endParaRPr>
        </a:p>
      </dgm:t>
    </dgm:pt>
    <dgm:pt modelId="{9BF5DCD8-4FC3-4387-A5FD-0A9AAED01967}" type="sibTrans" cxnId="{4469C2ED-5F85-4B00-9A51-208CC39CF89D}">
      <dgm:prSet/>
      <dgm:spPr/>
      <dgm:t>
        <a:bodyPr/>
        <a:lstStyle/>
        <a:p>
          <a:endParaRPr lang="en-US">
            <a:solidFill>
              <a:schemeClr val="tx1"/>
            </a:solidFill>
          </a:endParaRPr>
        </a:p>
      </dgm:t>
    </dgm:pt>
    <dgm:pt modelId="{D020340B-FCF6-4C33-83F8-CA61B355F5F2}">
      <dgm:prSet phldrT="[Text]"/>
      <dgm:spPr/>
      <dgm:t>
        <a:bodyPr/>
        <a:lstStyle/>
        <a:p>
          <a:r>
            <a:rPr lang="en-US" dirty="0">
              <a:solidFill>
                <a:schemeClr val="tx1"/>
              </a:solidFill>
            </a:rPr>
            <a:t>Architectural Framework &amp; Foundation</a:t>
          </a:r>
        </a:p>
      </dgm:t>
    </dgm:pt>
    <dgm:pt modelId="{0EFAF76C-77A7-4375-BE91-F321FB2D2A92}" type="parTrans" cxnId="{25241F78-C2FB-403E-B355-453371B473B3}">
      <dgm:prSet/>
      <dgm:spPr/>
      <dgm:t>
        <a:bodyPr/>
        <a:lstStyle/>
        <a:p>
          <a:endParaRPr lang="en-US">
            <a:solidFill>
              <a:schemeClr val="tx1"/>
            </a:solidFill>
          </a:endParaRPr>
        </a:p>
      </dgm:t>
    </dgm:pt>
    <dgm:pt modelId="{84728258-5F06-48E6-A519-CA8607817C3B}" type="sibTrans" cxnId="{25241F78-C2FB-403E-B355-453371B473B3}">
      <dgm:prSet/>
      <dgm:spPr/>
      <dgm:t>
        <a:bodyPr/>
        <a:lstStyle/>
        <a:p>
          <a:endParaRPr lang="en-US">
            <a:solidFill>
              <a:schemeClr val="tx1"/>
            </a:solidFill>
          </a:endParaRPr>
        </a:p>
      </dgm:t>
    </dgm:pt>
    <dgm:pt modelId="{5ED210B2-7836-4326-9A6E-1BF664DB6586}">
      <dgm:prSet phldrT="[Text]"/>
      <dgm:spPr/>
      <dgm:t>
        <a:bodyPr/>
        <a:lstStyle/>
        <a:p>
          <a:r>
            <a:rPr lang="en-US" dirty="0">
              <a:solidFill>
                <a:schemeClr val="tx1"/>
              </a:solidFill>
            </a:rPr>
            <a:t>Business Vocabulary</a:t>
          </a:r>
        </a:p>
      </dgm:t>
    </dgm:pt>
    <dgm:pt modelId="{E665A36C-2E54-4AB0-AE2B-CEB2B602AE89}" type="parTrans" cxnId="{31204830-8085-403F-8DBF-2B00394E0F19}">
      <dgm:prSet/>
      <dgm:spPr/>
      <dgm:t>
        <a:bodyPr/>
        <a:lstStyle/>
        <a:p>
          <a:endParaRPr lang="en-US">
            <a:solidFill>
              <a:schemeClr val="tx1"/>
            </a:solidFill>
          </a:endParaRPr>
        </a:p>
      </dgm:t>
    </dgm:pt>
    <dgm:pt modelId="{FE019332-095C-4969-9D58-BD5748AF4E2F}" type="sibTrans" cxnId="{31204830-8085-403F-8DBF-2B00394E0F19}">
      <dgm:prSet/>
      <dgm:spPr/>
      <dgm:t>
        <a:bodyPr/>
        <a:lstStyle/>
        <a:p>
          <a:endParaRPr lang="en-US">
            <a:solidFill>
              <a:schemeClr val="tx1"/>
            </a:solidFill>
          </a:endParaRPr>
        </a:p>
      </dgm:t>
    </dgm:pt>
    <dgm:pt modelId="{34915465-DCDC-4454-8084-9CB4656D5E4C}">
      <dgm:prSet phldrT="[Text]"/>
      <dgm:spPr/>
      <dgm:t>
        <a:bodyPr/>
        <a:lstStyle/>
        <a:p>
          <a:r>
            <a:rPr lang="en-US" dirty="0">
              <a:solidFill>
                <a:schemeClr val="tx1"/>
              </a:solidFill>
            </a:rPr>
            <a:t>Wealth Management</a:t>
          </a:r>
        </a:p>
      </dgm:t>
    </dgm:pt>
    <dgm:pt modelId="{A988814E-CA5B-49B5-88FB-48D3E3F683B8}" type="parTrans" cxnId="{CF755519-8FE7-42BF-9FFB-E6BDDE5694B9}">
      <dgm:prSet/>
      <dgm:spPr/>
      <dgm:t>
        <a:bodyPr/>
        <a:lstStyle/>
        <a:p>
          <a:endParaRPr lang="en-US">
            <a:solidFill>
              <a:schemeClr val="tx1"/>
            </a:solidFill>
          </a:endParaRPr>
        </a:p>
      </dgm:t>
    </dgm:pt>
    <dgm:pt modelId="{109280DF-5A44-4B1D-B0E1-9B63996B53C8}" type="sibTrans" cxnId="{CF755519-8FE7-42BF-9FFB-E6BDDE5694B9}">
      <dgm:prSet/>
      <dgm:spPr/>
      <dgm:t>
        <a:bodyPr/>
        <a:lstStyle/>
        <a:p>
          <a:endParaRPr lang="en-US">
            <a:solidFill>
              <a:schemeClr val="tx1"/>
            </a:solidFill>
          </a:endParaRPr>
        </a:p>
      </dgm:t>
    </dgm:pt>
    <dgm:pt modelId="{E9B02B16-4924-4200-AEC5-08AA33406FE1}">
      <dgm:prSet/>
      <dgm:spPr>
        <a:solidFill>
          <a:schemeClr val="accent5">
            <a:lumMod val="75000"/>
          </a:schemeClr>
        </a:solidFill>
      </dgm:spPr>
      <dgm:t>
        <a:bodyPr/>
        <a:lstStyle/>
        <a:p>
          <a:r>
            <a:rPr lang="en-US" dirty="0">
              <a:solidFill>
                <a:schemeClr val="tx1"/>
              </a:solidFill>
            </a:rPr>
            <a:t>Implementation</a:t>
          </a:r>
        </a:p>
        <a:p>
          <a:r>
            <a:rPr lang="en-US" dirty="0">
              <a:solidFill>
                <a:schemeClr val="tx1"/>
              </a:solidFill>
            </a:rPr>
            <a:t>Accelerators </a:t>
          </a:r>
        </a:p>
      </dgm:t>
    </dgm:pt>
    <dgm:pt modelId="{DB091FD7-170E-4BD2-84FF-5084D2163F8B}" type="parTrans" cxnId="{EB8118FB-57E5-46F4-A5AF-5FD9E667ACE5}">
      <dgm:prSet/>
      <dgm:spPr/>
      <dgm:t>
        <a:bodyPr/>
        <a:lstStyle/>
        <a:p>
          <a:endParaRPr lang="en-US">
            <a:solidFill>
              <a:schemeClr val="tx1"/>
            </a:solidFill>
          </a:endParaRPr>
        </a:p>
      </dgm:t>
    </dgm:pt>
    <dgm:pt modelId="{7E02A3CE-AD51-4779-BF97-5F62FAA2E9F3}" type="sibTrans" cxnId="{EB8118FB-57E5-46F4-A5AF-5FD9E667ACE5}">
      <dgm:prSet/>
      <dgm:spPr/>
      <dgm:t>
        <a:bodyPr/>
        <a:lstStyle/>
        <a:p>
          <a:endParaRPr lang="en-US">
            <a:solidFill>
              <a:schemeClr val="tx1"/>
            </a:solidFill>
          </a:endParaRPr>
        </a:p>
      </dgm:t>
    </dgm:pt>
    <dgm:pt modelId="{7A28B6D9-3263-44B7-8958-043C570F7BBC}">
      <dgm:prSet/>
      <dgm:spPr>
        <a:solidFill>
          <a:schemeClr val="accent5">
            <a:lumMod val="75000"/>
          </a:schemeClr>
        </a:solidFill>
        <a:ln>
          <a:solidFill>
            <a:schemeClr val="accent1"/>
          </a:solidFill>
        </a:ln>
      </dgm:spPr>
      <dgm:t>
        <a:bodyPr/>
        <a:lstStyle/>
        <a:p>
          <a:r>
            <a:rPr lang="en-US" dirty="0">
              <a:solidFill>
                <a:schemeClr val="tx1"/>
              </a:solidFill>
            </a:rPr>
            <a:t>Information Architecture</a:t>
          </a:r>
        </a:p>
      </dgm:t>
    </dgm:pt>
    <dgm:pt modelId="{2F1AA1B1-B330-4C6C-9BFF-A84F6D9D23F5}" type="parTrans" cxnId="{63A80E6F-E641-47EB-9B50-A6E71472C964}">
      <dgm:prSet/>
      <dgm:spPr/>
      <dgm:t>
        <a:bodyPr/>
        <a:lstStyle/>
        <a:p>
          <a:endParaRPr lang="en-US">
            <a:solidFill>
              <a:schemeClr val="tx1"/>
            </a:solidFill>
          </a:endParaRPr>
        </a:p>
      </dgm:t>
    </dgm:pt>
    <dgm:pt modelId="{9C537B85-F1C5-4700-94BB-0860B01DC2E1}" type="sibTrans" cxnId="{63A80E6F-E641-47EB-9B50-A6E71472C964}">
      <dgm:prSet/>
      <dgm:spPr/>
      <dgm:t>
        <a:bodyPr/>
        <a:lstStyle/>
        <a:p>
          <a:endParaRPr lang="en-US">
            <a:solidFill>
              <a:schemeClr val="tx1"/>
            </a:solidFill>
          </a:endParaRPr>
        </a:p>
      </dgm:t>
    </dgm:pt>
    <dgm:pt modelId="{3DA552E7-CBDB-49DC-90B5-7E310CA7EA7C}">
      <dgm:prSet/>
      <dgm:spPr>
        <a:solidFill>
          <a:schemeClr val="accent5">
            <a:lumMod val="75000"/>
          </a:schemeClr>
        </a:solidFill>
      </dgm:spPr>
      <dgm:t>
        <a:bodyPr/>
        <a:lstStyle/>
        <a:p>
          <a:r>
            <a:rPr lang="en-US" dirty="0">
              <a:solidFill>
                <a:schemeClr val="tx1"/>
              </a:solidFill>
            </a:rPr>
            <a:t>Application Architecture</a:t>
          </a:r>
        </a:p>
      </dgm:t>
    </dgm:pt>
    <dgm:pt modelId="{9396BD71-7139-457D-8DDC-42B62561064F}" type="parTrans" cxnId="{9F9770F4-7183-42C6-9DDC-05F700F8C332}">
      <dgm:prSet/>
      <dgm:spPr/>
      <dgm:t>
        <a:bodyPr/>
        <a:lstStyle/>
        <a:p>
          <a:endParaRPr lang="en-US">
            <a:solidFill>
              <a:schemeClr val="tx1"/>
            </a:solidFill>
          </a:endParaRPr>
        </a:p>
      </dgm:t>
    </dgm:pt>
    <dgm:pt modelId="{522E2DD5-621C-4D9A-855A-252DF7B9B0B7}" type="sibTrans" cxnId="{9F9770F4-7183-42C6-9DDC-05F700F8C332}">
      <dgm:prSet/>
      <dgm:spPr/>
      <dgm:t>
        <a:bodyPr/>
        <a:lstStyle/>
        <a:p>
          <a:endParaRPr lang="en-US">
            <a:solidFill>
              <a:schemeClr val="tx1"/>
            </a:solidFill>
          </a:endParaRPr>
        </a:p>
      </dgm:t>
    </dgm:pt>
    <dgm:pt modelId="{EDA7B3F4-5A69-4DB4-B69E-12D8C83D88F1}">
      <dgm:prSet/>
      <dgm:spPr>
        <a:solidFill>
          <a:schemeClr val="accent5">
            <a:lumMod val="75000"/>
          </a:schemeClr>
        </a:solidFill>
      </dgm:spPr>
      <dgm:t>
        <a:bodyPr/>
        <a:lstStyle/>
        <a:p>
          <a:r>
            <a:rPr lang="en-US" dirty="0">
              <a:solidFill>
                <a:schemeClr val="tx1"/>
              </a:solidFill>
            </a:rPr>
            <a:t>Product Certification</a:t>
          </a:r>
        </a:p>
      </dgm:t>
    </dgm:pt>
    <dgm:pt modelId="{CB8CA720-90C9-48B8-BC34-69E08275B279}" type="parTrans" cxnId="{F32C7896-C046-4AFD-AF01-CF0478D8D7EE}">
      <dgm:prSet/>
      <dgm:spPr/>
      <dgm:t>
        <a:bodyPr/>
        <a:lstStyle/>
        <a:p>
          <a:endParaRPr lang="en-US">
            <a:solidFill>
              <a:schemeClr val="tx1"/>
            </a:solidFill>
          </a:endParaRPr>
        </a:p>
      </dgm:t>
    </dgm:pt>
    <dgm:pt modelId="{B7B95F1D-07BF-4E82-9E13-F5BD900E16B5}" type="sibTrans" cxnId="{F32C7896-C046-4AFD-AF01-CF0478D8D7EE}">
      <dgm:prSet/>
      <dgm:spPr/>
      <dgm:t>
        <a:bodyPr/>
        <a:lstStyle/>
        <a:p>
          <a:endParaRPr lang="en-US">
            <a:solidFill>
              <a:schemeClr val="tx1"/>
            </a:solidFill>
          </a:endParaRPr>
        </a:p>
      </dgm:t>
    </dgm:pt>
    <dgm:pt modelId="{13702C2B-A6C7-4B12-8B2D-B86702E0934E}">
      <dgm:prSet phldrT="[Text]"/>
      <dgm:spPr/>
      <dgm:t>
        <a:bodyPr/>
        <a:lstStyle/>
        <a:p>
          <a:endParaRPr lang="en-US" dirty="0">
            <a:solidFill>
              <a:schemeClr val="tx1"/>
            </a:solidFill>
          </a:endParaRPr>
        </a:p>
      </dgm:t>
    </dgm:pt>
    <dgm:pt modelId="{46576791-8DD0-419D-9A39-6C584DE5FEA5}" type="parTrans" cxnId="{C1AA1CC9-F64D-4A0D-A15D-F7474914B93D}">
      <dgm:prSet/>
      <dgm:spPr/>
      <dgm:t>
        <a:bodyPr/>
        <a:lstStyle/>
        <a:p>
          <a:endParaRPr lang="en-US">
            <a:solidFill>
              <a:schemeClr val="tx1"/>
            </a:solidFill>
          </a:endParaRPr>
        </a:p>
      </dgm:t>
    </dgm:pt>
    <dgm:pt modelId="{17492B0C-23B4-4D0C-8D4D-C4074E4AD030}" type="sibTrans" cxnId="{C1AA1CC9-F64D-4A0D-A15D-F7474914B93D}">
      <dgm:prSet/>
      <dgm:spPr/>
      <dgm:t>
        <a:bodyPr/>
        <a:lstStyle/>
        <a:p>
          <a:endParaRPr lang="en-US">
            <a:solidFill>
              <a:schemeClr val="tx1"/>
            </a:solidFill>
          </a:endParaRPr>
        </a:p>
      </dgm:t>
    </dgm:pt>
    <dgm:pt modelId="{F8A39A0B-4F5B-4D8C-B1E3-3402B6E900C9}">
      <dgm:prSet phldrT="[Text]"/>
      <dgm:spPr/>
      <dgm:t>
        <a:bodyPr/>
        <a:lstStyle/>
        <a:p>
          <a:r>
            <a:rPr lang="en-US" dirty="0">
              <a:solidFill>
                <a:schemeClr val="tx1"/>
              </a:solidFill>
            </a:rPr>
            <a:t>Analytics</a:t>
          </a:r>
        </a:p>
      </dgm:t>
    </dgm:pt>
    <dgm:pt modelId="{A479E7DF-EF17-4BCD-BF36-11AB1FB8B3A8}" type="parTrans" cxnId="{AD7CD9D7-9963-4522-899C-2C049F136793}">
      <dgm:prSet/>
      <dgm:spPr/>
      <dgm:t>
        <a:bodyPr/>
        <a:lstStyle/>
        <a:p>
          <a:endParaRPr lang="en-US">
            <a:solidFill>
              <a:schemeClr val="tx1"/>
            </a:solidFill>
          </a:endParaRPr>
        </a:p>
      </dgm:t>
    </dgm:pt>
    <dgm:pt modelId="{DAD4D03B-3FB2-4E73-8DC9-ABEBA53482C4}" type="sibTrans" cxnId="{AD7CD9D7-9963-4522-899C-2C049F136793}">
      <dgm:prSet/>
      <dgm:spPr/>
      <dgm:t>
        <a:bodyPr/>
        <a:lstStyle/>
        <a:p>
          <a:endParaRPr lang="en-US">
            <a:solidFill>
              <a:schemeClr val="tx1"/>
            </a:solidFill>
          </a:endParaRPr>
        </a:p>
      </dgm:t>
    </dgm:pt>
    <dgm:pt modelId="{D394BE5D-B78E-437B-931D-41677BFEDB1B}">
      <dgm:prSet phldrT="[Text]"/>
      <dgm:spPr/>
      <dgm:t>
        <a:bodyPr/>
        <a:lstStyle/>
        <a:p>
          <a:r>
            <a:rPr lang="en-US" dirty="0">
              <a:solidFill>
                <a:schemeClr val="tx1"/>
              </a:solidFill>
            </a:rPr>
            <a:t>Party</a:t>
          </a:r>
        </a:p>
      </dgm:t>
    </dgm:pt>
    <dgm:pt modelId="{D189AB25-C7FC-421D-A214-63A210E274B8}" type="parTrans" cxnId="{724683B2-9490-42E2-A759-6A47DE8CC5B1}">
      <dgm:prSet/>
      <dgm:spPr/>
      <dgm:t>
        <a:bodyPr/>
        <a:lstStyle/>
        <a:p>
          <a:endParaRPr lang="en-US">
            <a:solidFill>
              <a:schemeClr val="tx1"/>
            </a:solidFill>
          </a:endParaRPr>
        </a:p>
      </dgm:t>
    </dgm:pt>
    <dgm:pt modelId="{DE0CAFBE-6B62-41E0-BCE1-A20A3A14C487}" type="sibTrans" cxnId="{724683B2-9490-42E2-A759-6A47DE8CC5B1}">
      <dgm:prSet/>
      <dgm:spPr/>
      <dgm:t>
        <a:bodyPr/>
        <a:lstStyle/>
        <a:p>
          <a:endParaRPr lang="en-US">
            <a:solidFill>
              <a:schemeClr val="tx1"/>
            </a:solidFill>
          </a:endParaRPr>
        </a:p>
      </dgm:t>
    </dgm:pt>
    <dgm:pt modelId="{737CCB75-F9C8-4636-ADF9-A56448AA922D}">
      <dgm:prSet phldrT="[Text]"/>
      <dgm:spPr/>
      <dgm:t>
        <a:bodyPr/>
        <a:lstStyle/>
        <a:p>
          <a:r>
            <a:rPr lang="en-US" dirty="0">
              <a:solidFill>
                <a:schemeClr val="tx1"/>
              </a:solidFill>
            </a:rPr>
            <a:t>Payments</a:t>
          </a:r>
        </a:p>
      </dgm:t>
    </dgm:pt>
    <dgm:pt modelId="{DA65258C-026B-43BB-A398-8BE17209DDD5}" type="parTrans" cxnId="{E3692AAF-FC84-4EB8-88C4-19383B52920E}">
      <dgm:prSet/>
      <dgm:spPr/>
      <dgm:t>
        <a:bodyPr/>
        <a:lstStyle/>
        <a:p>
          <a:endParaRPr lang="en-US">
            <a:solidFill>
              <a:schemeClr val="tx1"/>
            </a:solidFill>
          </a:endParaRPr>
        </a:p>
      </dgm:t>
    </dgm:pt>
    <dgm:pt modelId="{E1918B4C-2268-49A0-A197-6C7F2E3FA9B4}" type="sibTrans" cxnId="{E3692AAF-FC84-4EB8-88C4-19383B52920E}">
      <dgm:prSet/>
      <dgm:spPr/>
      <dgm:t>
        <a:bodyPr/>
        <a:lstStyle/>
        <a:p>
          <a:endParaRPr lang="en-US">
            <a:solidFill>
              <a:schemeClr val="tx1"/>
            </a:solidFill>
          </a:endParaRPr>
        </a:p>
      </dgm:t>
    </dgm:pt>
    <dgm:pt modelId="{7C99F901-9C9A-4FF0-85AC-8678D97E44E5}">
      <dgm:prSet phldrT="[Text]"/>
      <dgm:spPr/>
      <dgm:t>
        <a:bodyPr/>
        <a:lstStyle/>
        <a:p>
          <a:r>
            <a:rPr lang="en-US" dirty="0">
              <a:solidFill>
                <a:schemeClr val="tx1"/>
              </a:solidFill>
            </a:rPr>
            <a:t>Regulatory &amp; Compliance</a:t>
          </a:r>
        </a:p>
      </dgm:t>
    </dgm:pt>
    <dgm:pt modelId="{A1942E81-DA9F-4589-BEB7-A6818A1B3050}" type="parTrans" cxnId="{F94BDD22-4B21-45D1-95DF-87346E6DB690}">
      <dgm:prSet/>
      <dgm:spPr/>
      <dgm:t>
        <a:bodyPr/>
        <a:lstStyle/>
        <a:p>
          <a:endParaRPr lang="en-US">
            <a:solidFill>
              <a:schemeClr val="tx1"/>
            </a:solidFill>
          </a:endParaRPr>
        </a:p>
      </dgm:t>
    </dgm:pt>
    <dgm:pt modelId="{3754C34B-E1F2-4E16-A051-C62ED1055938}" type="sibTrans" cxnId="{F94BDD22-4B21-45D1-95DF-87346E6DB690}">
      <dgm:prSet/>
      <dgm:spPr/>
      <dgm:t>
        <a:bodyPr/>
        <a:lstStyle/>
        <a:p>
          <a:endParaRPr lang="en-US">
            <a:solidFill>
              <a:schemeClr val="tx1"/>
            </a:solidFill>
          </a:endParaRPr>
        </a:p>
      </dgm:t>
    </dgm:pt>
    <dgm:pt modelId="{4DA26919-D6AF-4548-9423-10A30C3DB82A}">
      <dgm:prSet phldrT="[Text]"/>
      <dgm:spPr/>
      <dgm:t>
        <a:bodyPr/>
        <a:lstStyle/>
        <a:p>
          <a:r>
            <a:rPr lang="en-US" dirty="0">
              <a:solidFill>
                <a:schemeClr val="tx1"/>
              </a:solidFill>
            </a:rPr>
            <a:t>Channels</a:t>
          </a:r>
        </a:p>
      </dgm:t>
    </dgm:pt>
    <dgm:pt modelId="{19BAED0F-1ED9-4246-87C7-ECB78E28EC6C}" type="parTrans" cxnId="{E79C9E40-B46A-483F-8EE9-0216F3D74CED}">
      <dgm:prSet/>
      <dgm:spPr/>
      <dgm:t>
        <a:bodyPr/>
        <a:lstStyle/>
        <a:p>
          <a:endParaRPr lang="en-US">
            <a:solidFill>
              <a:schemeClr val="tx1"/>
            </a:solidFill>
          </a:endParaRPr>
        </a:p>
      </dgm:t>
    </dgm:pt>
    <dgm:pt modelId="{F5FBF2DE-2146-4C84-8496-B61EC5E58353}" type="sibTrans" cxnId="{E79C9E40-B46A-483F-8EE9-0216F3D74CED}">
      <dgm:prSet/>
      <dgm:spPr/>
      <dgm:t>
        <a:bodyPr/>
        <a:lstStyle/>
        <a:p>
          <a:endParaRPr lang="en-US">
            <a:solidFill>
              <a:schemeClr val="tx1"/>
            </a:solidFill>
          </a:endParaRPr>
        </a:p>
      </dgm:t>
    </dgm:pt>
    <dgm:pt modelId="{6A2F3DD7-E6E8-48AA-95C8-E63A022C41CC}">
      <dgm:prSet phldrT="[Text]"/>
      <dgm:spPr/>
      <dgm:t>
        <a:bodyPr/>
        <a:lstStyle/>
        <a:p>
          <a:r>
            <a:rPr lang="en-US" dirty="0">
              <a:solidFill>
                <a:schemeClr val="tx1"/>
              </a:solidFill>
            </a:rPr>
            <a:t>Product &amp; Pricing</a:t>
          </a:r>
        </a:p>
      </dgm:t>
    </dgm:pt>
    <dgm:pt modelId="{0C41BDAB-4C4F-451C-B929-3541AB16B749}" type="parTrans" cxnId="{675E188E-9A4F-4B1E-B86D-1B0C13D4AC70}">
      <dgm:prSet/>
      <dgm:spPr/>
      <dgm:t>
        <a:bodyPr/>
        <a:lstStyle/>
        <a:p>
          <a:endParaRPr lang="en-US">
            <a:solidFill>
              <a:schemeClr val="tx1"/>
            </a:solidFill>
          </a:endParaRPr>
        </a:p>
      </dgm:t>
    </dgm:pt>
    <dgm:pt modelId="{E1271C63-BE0D-47D8-868E-022A18EF9256}" type="sibTrans" cxnId="{675E188E-9A4F-4B1E-B86D-1B0C13D4AC70}">
      <dgm:prSet/>
      <dgm:spPr/>
      <dgm:t>
        <a:bodyPr/>
        <a:lstStyle/>
        <a:p>
          <a:endParaRPr lang="en-US">
            <a:solidFill>
              <a:schemeClr val="tx1"/>
            </a:solidFill>
          </a:endParaRPr>
        </a:p>
      </dgm:t>
    </dgm:pt>
    <dgm:pt modelId="{D7271877-CA22-47BE-9A99-6F53095926D7}">
      <dgm:prSet phldrT="[Text]"/>
      <dgm:spPr/>
      <dgm:t>
        <a:bodyPr/>
        <a:lstStyle/>
        <a:p>
          <a:r>
            <a:rPr lang="en-US" dirty="0">
              <a:solidFill>
                <a:schemeClr val="tx1"/>
              </a:solidFill>
            </a:rPr>
            <a:t>Investments &amp; Trading</a:t>
          </a:r>
        </a:p>
      </dgm:t>
    </dgm:pt>
    <dgm:pt modelId="{D44F2207-C984-4B50-9F3B-E19AAC9D7C22}" type="parTrans" cxnId="{DF5ABA82-097A-450C-8068-65E8E632BDC5}">
      <dgm:prSet/>
      <dgm:spPr/>
      <dgm:t>
        <a:bodyPr/>
        <a:lstStyle/>
        <a:p>
          <a:endParaRPr lang="en-US">
            <a:solidFill>
              <a:schemeClr val="tx1"/>
            </a:solidFill>
          </a:endParaRPr>
        </a:p>
      </dgm:t>
    </dgm:pt>
    <dgm:pt modelId="{8C6FADB3-3B62-4345-B9F3-D91D08AAD8A7}" type="sibTrans" cxnId="{DF5ABA82-097A-450C-8068-65E8E632BDC5}">
      <dgm:prSet/>
      <dgm:spPr/>
      <dgm:t>
        <a:bodyPr/>
        <a:lstStyle/>
        <a:p>
          <a:endParaRPr lang="en-US">
            <a:solidFill>
              <a:schemeClr val="tx1"/>
            </a:solidFill>
          </a:endParaRPr>
        </a:p>
      </dgm:t>
    </dgm:pt>
    <dgm:pt modelId="{7AB1BE58-0AC7-4AA2-BA6D-DD7AA5201760}">
      <dgm:prSet phldrT="[Text]"/>
      <dgm:spPr/>
      <dgm:t>
        <a:bodyPr/>
        <a:lstStyle/>
        <a:p>
          <a:r>
            <a:rPr lang="en-US" dirty="0">
              <a:solidFill>
                <a:schemeClr val="tx1"/>
              </a:solidFill>
            </a:rPr>
            <a:t>Finance &amp; Accounting</a:t>
          </a:r>
        </a:p>
      </dgm:t>
    </dgm:pt>
    <dgm:pt modelId="{2796961E-1DC4-4ABB-980C-6FFCCD613807}" type="parTrans" cxnId="{5AF2F98F-624E-460F-9FEC-04E2338555F4}">
      <dgm:prSet/>
      <dgm:spPr/>
      <dgm:t>
        <a:bodyPr/>
        <a:lstStyle/>
        <a:p>
          <a:endParaRPr lang="en-US">
            <a:solidFill>
              <a:schemeClr val="tx1"/>
            </a:solidFill>
          </a:endParaRPr>
        </a:p>
      </dgm:t>
    </dgm:pt>
    <dgm:pt modelId="{D9592145-D820-4719-AFAA-C205119D52AA}" type="sibTrans" cxnId="{5AF2F98F-624E-460F-9FEC-04E2338555F4}">
      <dgm:prSet/>
      <dgm:spPr/>
      <dgm:t>
        <a:bodyPr/>
        <a:lstStyle/>
        <a:p>
          <a:endParaRPr lang="en-US">
            <a:solidFill>
              <a:schemeClr val="tx1"/>
            </a:solidFill>
          </a:endParaRPr>
        </a:p>
      </dgm:t>
    </dgm:pt>
    <dgm:pt modelId="{06A044AD-75D1-4859-B050-E6E4B400E80B}">
      <dgm:prSet/>
      <dgm:spPr/>
      <dgm:t>
        <a:bodyPr/>
        <a:lstStyle/>
        <a:p>
          <a:r>
            <a:rPr lang="en-US" dirty="0">
              <a:solidFill>
                <a:schemeClr val="tx1"/>
              </a:solidFill>
            </a:rPr>
            <a:t>Corporate Banking</a:t>
          </a:r>
        </a:p>
      </dgm:t>
    </dgm:pt>
    <dgm:pt modelId="{370DC504-8781-4487-ABD8-873235CF4C9D}" type="parTrans" cxnId="{F867131E-F396-4CA7-999E-13FF3404547D}">
      <dgm:prSet/>
      <dgm:spPr/>
      <dgm:t>
        <a:bodyPr/>
        <a:lstStyle/>
        <a:p>
          <a:endParaRPr lang="en-US">
            <a:solidFill>
              <a:schemeClr val="tx1"/>
            </a:solidFill>
          </a:endParaRPr>
        </a:p>
      </dgm:t>
    </dgm:pt>
    <dgm:pt modelId="{C6091585-5BE0-4265-B78F-39CCA08BC099}" type="sibTrans" cxnId="{F867131E-F396-4CA7-999E-13FF3404547D}">
      <dgm:prSet/>
      <dgm:spPr/>
      <dgm:t>
        <a:bodyPr/>
        <a:lstStyle/>
        <a:p>
          <a:endParaRPr lang="en-US">
            <a:solidFill>
              <a:schemeClr val="tx1"/>
            </a:solidFill>
          </a:endParaRPr>
        </a:p>
      </dgm:t>
    </dgm:pt>
    <dgm:pt modelId="{CF04D6B8-3B98-4301-8BFA-3B2FA0B71E30}">
      <dgm:prSet/>
      <dgm:spPr/>
      <dgm:t>
        <a:bodyPr/>
        <a:lstStyle/>
        <a:p>
          <a:r>
            <a:rPr lang="en-US" dirty="0">
              <a:solidFill>
                <a:schemeClr val="tx1"/>
              </a:solidFill>
            </a:rPr>
            <a:t>Lending &amp; Mortgages</a:t>
          </a:r>
        </a:p>
      </dgm:t>
    </dgm:pt>
    <dgm:pt modelId="{7AB0374A-0E3B-46D6-A541-8D4C4EA7E9F2}" type="parTrans" cxnId="{95FBC7E1-A918-4529-AE96-34EC01319E75}">
      <dgm:prSet/>
      <dgm:spPr/>
      <dgm:t>
        <a:bodyPr/>
        <a:lstStyle/>
        <a:p>
          <a:endParaRPr lang="en-US">
            <a:solidFill>
              <a:schemeClr val="tx1"/>
            </a:solidFill>
          </a:endParaRPr>
        </a:p>
      </dgm:t>
    </dgm:pt>
    <dgm:pt modelId="{EBB97DDD-2C3A-4CDE-A160-46909321075F}" type="sibTrans" cxnId="{95FBC7E1-A918-4529-AE96-34EC01319E75}">
      <dgm:prSet/>
      <dgm:spPr/>
      <dgm:t>
        <a:bodyPr/>
        <a:lstStyle/>
        <a:p>
          <a:endParaRPr lang="en-US">
            <a:solidFill>
              <a:schemeClr val="tx1"/>
            </a:solidFill>
          </a:endParaRPr>
        </a:p>
      </dgm:t>
    </dgm:pt>
    <dgm:pt modelId="{AEFD7DC5-A22A-4205-9CD0-5EE0795DDCE1}">
      <dgm:prSet/>
      <dgm:spPr/>
      <dgm:t>
        <a:bodyPr/>
        <a:lstStyle/>
        <a:p>
          <a:r>
            <a:rPr lang="en-US" dirty="0">
              <a:solidFill>
                <a:schemeClr val="tx1"/>
              </a:solidFill>
            </a:rPr>
            <a:t>Trade Finance</a:t>
          </a:r>
        </a:p>
      </dgm:t>
    </dgm:pt>
    <dgm:pt modelId="{68633CBD-0847-4D7B-94FE-967F783527AD}" type="parTrans" cxnId="{DC60E78C-3255-4510-A518-0364A8A26198}">
      <dgm:prSet/>
      <dgm:spPr/>
      <dgm:t>
        <a:bodyPr/>
        <a:lstStyle/>
        <a:p>
          <a:endParaRPr lang="en-US">
            <a:solidFill>
              <a:schemeClr val="tx1"/>
            </a:solidFill>
          </a:endParaRPr>
        </a:p>
      </dgm:t>
    </dgm:pt>
    <dgm:pt modelId="{3B830032-E0F4-4A56-A57D-600394D4FB46}" type="sibTrans" cxnId="{DC60E78C-3255-4510-A518-0364A8A26198}">
      <dgm:prSet/>
      <dgm:spPr/>
      <dgm:t>
        <a:bodyPr/>
        <a:lstStyle/>
        <a:p>
          <a:endParaRPr lang="en-US">
            <a:solidFill>
              <a:schemeClr val="tx1"/>
            </a:solidFill>
          </a:endParaRPr>
        </a:p>
      </dgm:t>
    </dgm:pt>
    <dgm:pt modelId="{35AA94F4-4C57-49C1-A473-A3211F9B39B1}">
      <dgm:prSet/>
      <dgm:spPr/>
      <dgm:t>
        <a:bodyPr/>
        <a:lstStyle/>
        <a:p>
          <a:r>
            <a:rPr lang="en-US" dirty="0">
              <a:solidFill>
                <a:schemeClr val="tx1"/>
              </a:solidFill>
            </a:rPr>
            <a:t>Sales &amp; Services</a:t>
          </a:r>
        </a:p>
      </dgm:t>
    </dgm:pt>
    <dgm:pt modelId="{F9206F96-65A7-463B-AC45-B8113CC6F661}" type="parTrans" cxnId="{C176D1EA-CB76-4519-9540-F243B46D17D3}">
      <dgm:prSet/>
      <dgm:spPr/>
      <dgm:t>
        <a:bodyPr/>
        <a:lstStyle/>
        <a:p>
          <a:endParaRPr lang="en-US">
            <a:solidFill>
              <a:schemeClr val="tx1"/>
            </a:solidFill>
          </a:endParaRPr>
        </a:p>
      </dgm:t>
    </dgm:pt>
    <dgm:pt modelId="{931DB01B-F06B-4E5E-8AAA-0637C050B8EB}" type="sibTrans" cxnId="{C176D1EA-CB76-4519-9540-F243B46D17D3}">
      <dgm:prSet/>
      <dgm:spPr/>
      <dgm:t>
        <a:bodyPr/>
        <a:lstStyle/>
        <a:p>
          <a:endParaRPr lang="en-US">
            <a:solidFill>
              <a:schemeClr val="tx1"/>
            </a:solidFill>
          </a:endParaRPr>
        </a:p>
      </dgm:t>
    </dgm:pt>
    <dgm:pt modelId="{A1D6769E-1DC1-4DA5-A5BC-5A591E4BA4DE}">
      <dgm:prSet/>
      <dgm:spPr/>
      <dgm:t>
        <a:bodyPr/>
        <a:lstStyle/>
        <a:p>
          <a:r>
            <a:rPr lang="en-US" dirty="0">
              <a:solidFill>
                <a:schemeClr val="tx1"/>
              </a:solidFill>
            </a:rPr>
            <a:t>Cards</a:t>
          </a:r>
        </a:p>
      </dgm:t>
    </dgm:pt>
    <dgm:pt modelId="{D69FFEF3-359B-4CB1-B428-8409284B286F}" type="parTrans" cxnId="{D6E79EA0-75DD-48EF-966C-5755275B1090}">
      <dgm:prSet/>
      <dgm:spPr/>
      <dgm:t>
        <a:bodyPr/>
        <a:lstStyle/>
        <a:p>
          <a:endParaRPr lang="en-US">
            <a:solidFill>
              <a:schemeClr val="tx1"/>
            </a:solidFill>
          </a:endParaRPr>
        </a:p>
      </dgm:t>
    </dgm:pt>
    <dgm:pt modelId="{658BC5A1-1CFB-4D18-AFA0-72AD9CA7638B}" type="sibTrans" cxnId="{D6E79EA0-75DD-48EF-966C-5755275B1090}">
      <dgm:prSet/>
      <dgm:spPr/>
      <dgm:t>
        <a:bodyPr/>
        <a:lstStyle/>
        <a:p>
          <a:endParaRPr lang="en-US">
            <a:solidFill>
              <a:schemeClr val="tx1"/>
            </a:solidFill>
          </a:endParaRPr>
        </a:p>
      </dgm:t>
    </dgm:pt>
    <dgm:pt modelId="{A31C7351-F5AA-49C3-A2FB-B39536D3810E}">
      <dgm:prSet/>
      <dgm:spPr/>
      <dgm:t>
        <a:bodyPr/>
        <a:lstStyle/>
        <a:p>
          <a:r>
            <a:rPr lang="en-US" dirty="0">
              <a:solidFill>
                <a:schemeClr val="tx1"/>
              </a:solidFill>
            </a:rPr>
            <a:t>Retail Banking &amp; Consumer Products</a:t>
          </a:r>
        </a:p>
      </dgm:t>
    </dgm:pt>
    <dgm:pt modelId="{01A3A98B-3AF0-4DA5-9576-894DF7BA2B40}" type="parTrans" cxnId="{6ADC0756-80C4-463B-B8C1-82902243F71B}">
      <dgm:prSet/>
      <dgm:spPr/>
      <dgm:t>
        <a:bodyPr/>
        <a:lstStyle/>
        <a:p>
          <a:endParaRPr lang="en-US">
            <a:solidFill>
              <a:schemeClr val="tx1"/>
            </a:solidFill>
          </a:endParaRPr>
        </a:p>
      </dgm:t>
    </dgm:pt>
    <dgm:pt modelId="{BA9EBAA2-7930-41B4-9CE0-FF9941937604}" type="sibTrans" cxnId="{6ADC0756-80C4-463B-B8C1-82902243F71B}">
      <dgm:prSet/>
      <dgm:spPr/>
      <dgm:t>
        <a:bodyPr/>
        <a:lstStyle/>
        <a:p>
          <a:endParaRPr lang="en-US">
            <a:solidFill>
              <a:schemeClr val="tx1"/>
            </a:solidFill>
          </a:endParaRPr>
        </a:p>
      </dgm:t>
    </dgm:pt>
    <dgm:pt modelId="{1D986E6A-92A6-40F3-9D2C-C0714C6828BE}">
      <dgm:prSet/>
      <dgm:spPr/>
      <dgm:t>
        <a:bodyPr/>
        <a:lstStyle/>
        <a:p>
          <a:r>
            <a:rPr lang="en-US" dirty="0">
              <a:solidFill>
                <a:schemeClr val="tx1"/>
              </a:solidFill>
            </a:rPr>
            <a:t>Business Operations</a:t>
          </a:r>
        </a:p>
      </dgm:t>
    </dgm:pt>
    <dgm:pt modelId="{E02E2D5C-7714-47C5-A118-5FA9B1B6DD7C}" type="parTrans" cxnId="{ABE5BFBD-3551-498D-B667-F195FC7CBFFB}">
      <dgm:prSet/>
      <dgm:spPr/>
      <dgm:t>
        <a:bodyPr/>
        <a:lstStyle/>
        <a:p>
          <a:endParaRPr lang="en-US">
            <a:solidFill>
              <a:schemeClr val="tx1"/>
            </a:solidFill>
          </a:endParaRPr>
        </a:p>
      </dgm:t>
    </dgm:pt>
    <dgm:pt modelId="{DFCE3B04-7099-40F5-9210-95145065F9AC}" type="sibTrans" cxnId="{ABE5BFBD-3551-498D-B667-F195FC7CBFFB}">
      <dgm:prSet/>
      <dgm:spPr/>
      <dgm:t>
        <a:bodyPr/>
        <a:lstStyle/>
        <a:p>
          <a:endParaRPr lang="en-US">
            <a:solidFill>
              <a:schemeClr val="tx1"/>
            </a:solidFill>
          </a:endParaRPr>
        </a:p>
      </dgm:t>
    </dgm:pt>
    <dgm:pt modelId="{49141E69-E97F-4FDC-8997-D30C967D3195}">
      <dgm:prSet/>
      <dgm:spPr/>
      <dgm:t>
        <a:bodyPr/>
        <a:lstStyle/>
        <a:p>
          <a:r>
            <a:rPr lang="en-US" dirty="0">
              <a:solidFill>
                <a:schemeClr val="tx1"/>
              </a:solidFill>
            </a:rPr>
            <a:t>Business Development</a:t>
          </a:r>
        </a:p>
      </dgm:t>
    </dgm:pt>
    <dgm:pt modelId="{434F02E9-0D75-4081-9491-1583B9DA680C}" type="parTrans" cxnId="{F82F9BD0-8E69-442F-82FA-F80F7DB34643}">
      <dgm:prSet/>
      <dgm:spPr/>
      <dgm:t>
        <a:bodyPr/>
        <a:lstStyle/>
        <a:p>
          <a:endParaRPr lang="en-US">
            <a:solidFill>
              <a:schemeClr val="tx1"/>
            </a:solidFill>
          </a:endParaRPr>
        </a:p>
      </dgm:t>
    </dgm:pt>
    <dgm:pt modelId="{5B8F6B2A-4DC9-4A9A-BC3D-AD3493F357E4}" type="sibTrans" cxnId="{F82F9BD0-8E69-442F-82FA-F80F7DB34643}">
      <dgm:prSet/>
      <dgm:spPr/>
      <dgm:t>
        <a:bodyPr/>
        <a:lstStyle/>
        <a:p>
          <a:endParaRPr lang="en-US">
            <a:solidFill>
              <a:schemeClr val="tx1"/>
            </a:solidFill>
          </a:endParaRPr>
        </a:p>
      </dgm:t>
    </dgm:pt>
    <dgm:pt modelId="{DD3B9725-4402-4899-8516-8B32CD5ACBD8}">
      <dgm:prSet phldrT="[Text]"/>
      <dgm:spPr>
        <a:solidFill>
          <a:schemeClr val="accent5">
            <a:lumMod val="75000"/>
          </a:schemeClr>
        </a:solidFill>
      </dgm:spPr>
      <dgm:t>
        <a:bodyPr/>
        <a:lstStyle/>
        <a:p>
          <a:r>
            <a:rPr lang="en-US" dirty="0">
              <a:solidFill>
                <a:schemeClr val="tx1"/>
              </a:solidFill>
            </a:rPr>
            <a:t>Semantic</a:t>
          </a:r>
        </a:p>
        <a:p>
          <a:r>
            <a:rPr lang="en-US" dirty="0">
              <a:solidFill>
                <a:schemeClr val="tx1"/>
              </a:solidFill>
            </a:rPr>
            <a:t> API’s</a:t>
          </a:r>
        </a:p>
      </dgm:t>
    </dgm:pt>
    <dgm:pt modelId="{3BB7A948-193B-48D4-8816-DE6E95626052}" type="parTrans" cxnId="{B7472A27-E1FF-4C74-B9ED-66F9BCD35D8C}">
      <dgm:prSet/>
      <dgm:spPr/>
      <dgm:t>
        <a:bodyPr/>
        <a:lstStyle/>
        <a:p>
          <a:endParaRPr lang="en-US">
            <a:solidFill>
              <a:schemeClr val="tx1"/>
            </a:solidFill>
          </a:endParaRPr>
        </a:p>
      </dgm:t>
    </dgm:pt>
    <dgm:pt modelId="{FA526A5E-708E-47CB-8991-BA6A2FCF1F30}" type="sibTrans" cxnId="{B7472A27-E1FF-4C74-B9ED-66F9BCD35D8C}">
      <dgm:prSet/>
      <dgm:spPr/>
      <dgm:t>
        <a:bodyPr/>
        <a:lstStyle/>
        <a:p>
          <a:endParaRPr lang="en-US">
            <a:solidFill>
              <a:schemeClr val="tx1"/>
            </a:solidFill>
          </a:endParaRPr>
        </a:p>
      </dgm:t>
    </dgm:pt>
    <dgm:pt modelId="{DFF7B1A0-7322-4EA3-953E-E60B71ACD28A}" type="pres">
      <dgm:prSet presAssocID="{451E185B-5C29-41BB-A354-9AC5E4743B34}" presName="hierChild1" presStyleCnt="0">
        <dgm:presLayoutVars>
          <dgm:orgChart val="1"/>
          <dgm:chPref val="1"/>
          <dgm:dir/>
          <dgm:animOne val="branch"/>
          <dgm:animLvl val="lvl"/>
          <dgm:resizeHandles/>
        </dgm:presLayoutVars>
      </dgm:prSet>
      <dgm:spPr/>
    </dgm:pt>
    <dgm:pt modelId="{CA16FA32-BDB7-4CF7-A555-2D6471E33EEA}" type="pres">
      <dgm:prSet presAssocID="{D17BBC8C-9843-4D62-BB81-69FD11B7ACF8}" presName="hierRoot1" presStyleCnt="0">
        <dgm:presLayoutVars>
          <dgm:hierBranch val="init"/>
        </dgm:presLayoutVars>
      </dgm:prSet>
      <dgm:spPr/>
    </dgm:pt>
    <dgm:pt modelId="{891DAB9E-450A-402B-868F-1351C1254241}" type="pres">
      <dgm:prSet presAssocID="{D17BBC8C-9843-4D62-BB81-69FD11B7ACF8}" presName="rootComposite1" presStyleCnt="0"/>
      <dgm:spPr/>
    </dgm:pt>
    <dgm:pt modelId="{3ADE3E03-3EF7-4047-B689-FF7BC96182C2}" type="pres">
      <dgm:prSet presAssocID="{D17BBC8C-9843-4D62-BB81-69FD11B7ACF8}" presName="rootText1" presStyleLbl="node0" presStyleIdx="0" presStyleCnt="1">
        <dgm:presLayoutVars>
          <dgm:chPref val="3"/>
        </dgm:presLayoutVars>
      </dgm:prSet>
      <dgm:spPr/>
    </dgm:pt>
    <dgm:pt modelId="{77F65491-DBD7-4C72-B19D-276150111380}" type="pres">
      <dgm:prSet presAssocID="{D17BBC8C-9843-4D62-BB81-69FD11B7ACF8}" presName="rootConnector1" presStyleLbl="node1" presStyleIdx="0" presStyleCnt="0"/>
      <dgm:spPr/>
    </dgm:pt>
    <dgm:pt modelId="{9521090F-8D2E-437B-B9F0-9E2A85ED0017}" type="pres">
      <dgm:prSet presAssocID="{D17BBC8C-9843-4D62-BB81-69FD11B7ACF8}" presName="hierChild2" presStyleCnt="0"/>
      <dgm:spPr/>
    </dgm:pt>
    <dgm:pt modelId="{FCDB8D81-0F38-4FBE-ADDA-7322252415B1}" type="pres">
      <dgm:prSet presAssocID="{0412960F-6065-4E85-B799-689738E3ED98}" presName="Name37" presStyleLbl="parChTrans1D2" presStyleIdx="0" presStyleCnt="1"/>
      <dgm:spPr/>
    </dgm:pt>
    <dgm:pt modelId="{10CAA0D3-0481-4C39-B403-60C50C9B9EAA}" type="pres">
      <dgm:prSet presAssocID="{0D3E62D0-A161-4631-AECC-063764FD2FC5}" presName="hierRoot2" presStyleCnt="0">
        <dgm:presLayoutVars>
          <dgm:hierBranch val="init"/>
        </dgm:presLayoutVars>
      </dgm:prSet>
      <dgm:spPr/>
    </dgm:pt>
    <dgm:pt modelId="{49CBF459-23DF-4FBD-BD8A-AE7D2E750F2B}" type="pres">
      <dgm:prSet presAssocID="{0D3E62D0-A161-4631-AECC-063764FD2FC5}" presName="rootComposite" presStyleCnt="0"/>
      <dgm:spPr/>
    </dgm:pt>
    <dgm:pt modelId="{7BA7B6E9-F69A-41D6-844E-7000BA333B2B}" type="pres">
      <dgm:prSet presAssocID="{0D3E62D0-A161-4631-AECC-063764FD2FC5}" presName="rootText" presStyleLbl="node2" presStyleIdx="0" presStyleCnt="1">
        <dgm:presLayoutVars>
          <dgm:chPref val="3"/>
        </dgm:presLayoutVars>
      </dgm:prSet>
      <dgm:spPr/>
    </dgm:pt>
    <dgm:pt modelId="{2EA8489C-3B25-4EB4-9B12-1BDED87FEE3F}" type="pres">
      <dgm:prSet presAssocID="{0D3E62D0-A161-4631-AECC-063764FD2FC5}" presName="rootConnector" presStyleLbl="node2" presStyleIdx="0" presStyleCnt="1"/>
      <dgm:spPr/>
    </dgm:pt>
    <dgm:pt modelId="{CB5243D8-BB36-488B-84DA-F21366F48002}" type="pres">
      <dgm:prSet presAssocID="{0D3E62D0-A161-4631-AECC-063764FD2FC5}" presName="hierChild4" presStyleCnt="0"/>
      <dgm:spPr/>
    </dgm:pt>
    <dgm:pt modelId="{55399DAA-D9C2-4FD9-B3F2-5BE8A485C29B}" type="pres">
      <dgm:prSet presAssocID="{DFAF2794-407E-4705-B038-13F20407F3DC}" presName="Name37" presStyleLbl="parChTrans1D3" presStyleIdx="0" presStyleCnt="1"/>
      <dgm:spPr/>
    </dgm:pt>
    <dgm:pt modelId="{53244DDD-E53D-4A51-ADE7-97DC4050F991}" type="pres">
      <dgm:prSet presAssocID="{C4305391-5DD1-4801-8717-D29098DA2141}" presName="hierRoot2" presStyleCnt="0">
        <dgm:presLayoutVars>
          <dgm:hierBranch/>
        </dgm:presLayoutVars>
      </dgm:prSet>
      <dgm:spPr/>
    </dgm:pt>
    <dgm:pt modelId="{AEAD2D5A-B622-43F1-8169-E7C694CB6B89}" type="pres">
      <dgm:prSet presAssocID="{C4305391-5DD1-4801-8717-D29098DA2141}" presName="rootComposite" presStyleCnt="0"/>
      <dgm:spPr/>
    </dgm:pt>
    <dgm:pt modelId="{E775BCA8-B31E-415C-B866-98EFB04E501B}" type="pres">
      <dgm:prSet presAssocID="{C4305391-5DD1-4801-8717-D29098DA2141}" presName="rootText" presStyleLbl="node3" presStyleIdx="0" presStyleCnt="1">
        <dgm:presLayoutVars>
          <dgm:chPref val="3"/>
        </dgm:presLayoutVars>
      </dgm:prSet>
      <dgm:spPr/>
    </dgm:pt>
    <dgm:pt modelId="{82B0EB10-3F7D-4FB5-B389-A528C36618CA}" type="pres">
      <dgm:prSet presAssocID="{C4305391-5DD1-4801-8717-D29098DA2141}" presName="rootConnector" presStyleLbl="node3" presStyleIdx="0" presStyleCnt="1"/>
      <dgm:spPr/>
    </dgm:pt>
    <dgm:pt modelId="{94E4DE57-69D0-4751-AF9B-E7430DC47886}" type="pres">
      <dgm:prSet presAssocID="{C4305391-5DD1-4801-8717-D29098DA2141}" presName="hierChild4" presStyleCnt="0"/>
      <dgm:spPr/>
    </dgm:pt>
    <dgm:pt modelId="{11A9B486-5A5D-4D2B-A38C-46578E78AD9D}" type="pres">
      <dgm:prSet presAssocID="{3BB7A948-193B-48D4-8816-DE6E95626052}" presName="Name35" presStyleLbl="parChTrans1D4" presStyleIdx="0" presStyleCnt="35"/>
      <dgm:spPr/>
    </dgm:pt>
    <dgm:pt modelId="{B2442D5E-569F-4608-8BFD-EEEABFFA8C17}" type="pres">
      <dgm:prSet presAssocID="{DD3B9725-4402-4899-8516-8B32CD5ACBD8}" presName="hierRoot2" presStyleCnt="0">
        <dgm:presLayoutVars>
          <dgm:hierBranch val="init"/>
        </dgm:presLayoutVars>
      </dgm:prSet>
      <dgm:spPr/>
    </dgm:pt>
    <dgm:pt modelId="{C7356AFF-ECC6-481D-905D-578A0050A8BE}" type="pres">
      <dgm:prSet presAssocID="{DD3B9725-4402-4899-8516-8B32CD5ACBD8}" presName="rootComposite" presStyleCnt="0"/>
      <dgm:spPr/>
    </dgm:pt>
    <dgm:pt modelId="{2A8056C1-5FC1-4074-BC55-126E91638DC8}" type="pres">
      <dgm:prSet presAssocID="{DD3B9725-4402-4899-8516-8B32CD5ACBD8}" presName="rootText" presStyleLbl="node4" presStyleIdx="0" presStyleCnt="35">
        <dgm:presLayoutVars>
          <dgm:chPref val="3"/>
        </dgm:presLayoutVars>
      </dgm:prSet>
      <dgm:spPr/>
    </dgm:pt>
    <dgm:pt modelId="{41D3C5D7-4569-4FB7-B5E9-1AD9CB07DCAB}" type="pres">
      <dgm:prSet presAssocID="{DD3B9725-4402-4899-8516-8B32CD5ACBD8}" presName="rootConnector" presStyleLbl="node4" presStyleIdx="0" presStyleCnt="35"/>
      <dgm:spPr/>
    </dgm:pt>
    <dgm:pt modelId="{7F9F5201-B4C4-45C1-A155-FE505EB178B9}" type="pres">
      <dgm:prSet presAssocID="{DD3B9725-4402-4899-8516-8B32CD5ACBD8}" presName="hierChild4" presStyleCnt="0"/>
      <dgm:spPr/>
    </dgm:pt>
    <dgm:pt modelId="{41A35A0B-77D4-43AE-8A43-5A6B9A529D69}" type="pres">
      <dgm:prSet presAssocID="{DD3B9725-4402-4899-8516-8B32CD5ACBD8}" presName="hierChild5" presStyleCnt="0"/>
      <dgm:spPr/>
    </dgm:pt>
    <dgm:pt modelId="{809CF2DE-A0BA-403F-84D7-6403A9E0A298}" type="pres">
      <dgm:prSet presAssocID="{773E3B34-1D95-4FE2-B939-E9C488C7AAD4}" presName="Name35" presStyleLbl="parChTrans1D4" presStyleIdx="1" presStyleCnt="35"/>
      <dgm:spPr/>
    </dgm:pt>
    <dgm:pt modelId="{233BA7B7-E098-422F-AECF-4AA7E4C5995D}" type="pres">
      <dgm:prSet presAssocID="{5FA264BB-C666-4F14-80C8-4B9F4F3B701E}" presName="hierRoot2" presStyleCnt="0">
        <dgm:presLayoutVars>
          <dgm:hierBranch val="init"/>
        </dgm:presLayoutVars>
      </dgm:prSet>
      <dgm:spPr/>
    </dgm:pt>
    <dgm:pt modelId="{3E89262D-172F-4380-A728-6420DEBD8972}" type="pres">
      <dgm:prSet presAssocID="{5FA264BB-C666-4F14-80C8-4B9F4F3B701E}" presName="rootComposite" presStyleCnt="0"/>
      <dgm:spPr/>
    </dgm:pt>
    <dgm:pt modelId="{66726A24-C33A-41F7-AB0A-900B47EFF15B}" type="pres">
      <dgm:prSet presAssocID="{5FA264BB-C666-4F14-80C8-4B9F4F3B701E}" presName="rootText" presStyleLbl="node4" presStyleIdx="1" presStyleCnt="35">
        <dgm:presLayoutVars>
          <dgm:chPref val="3"/>
        </dgm:presLayoutVars>
      </dgm:prSet>
      <dgm:spPr/>
    </dgm:pt>
    <dgm:pt modelId="{9BF12E28-036C-40C7-A363-D6565A7241B2}" type="pres">
      <dgm:prSet presAssocID="{5FA264BB-C666-4F14-80C8-4B9F4F3B701E}" presName="rootConnector" presStyleLbl="node4" presStyleIdx="1" presStyleCnt="35"/>
      <dgm:spPr/>
    </dgm:pt>
    <dgm:pt modelId="{29CFF158-51FB-4DF7-A3FE-C3E4A73F1569}" type="pres">
      <dgm:prSet presAssocID="{5FA264BB-C666-4F14-80C8-4B9F4F3B701E}" presName="hierChild4" presStyleCnt="0"/>
      <dgm:spPr/>
    </dgm:pt>
    <dgm:pt modelId="{387515DD-89C1-4529-98F7-6523488A0D50}" type="pres">
      <dgm:prSet presAssocID="{5FA264BB-C666-4F14-80C8-4B9F4F3B701E}" presName="hierChild5" presStyleCnt="0"/>
      <dgm:spPr/>
    </dgm:pt>
    <dgm:pt modelId="{DE7BB0B0-D6E7-4669-B5DC-42416CFAF5CB}" type="pres">
      <dgm:prSet presAssocID="{83E63D62-A2CC-440C-96FD-B097D7E153BC}" presName="Name35" presStyleLbl="parChTrans1D4" presStyleIdx="2" presStyleCnt="35"/>
      <dgm:spPr/>
    </dgm:pt>
    <dgm:pt modelId="{3444BBBF-307F-4FEB-B570-B847F6FEF682}" type="pres">
      <dgm:prSet presAssocID="{B1FCD2A0-7803-483E-B1B6-39A123B4F9E6}" presName="hierRoot2" presStyleCnt="0">
        <dgm:presLayoutVars>
          <dgm:hierBranch val="init"/>
        </dgm:presLayoutVars>
      </dgm:prSet>
      <dgm:spPr/>
    </dgm:pt>
    <dgm:pt modelId="{0B49CB19-83E5-4955-8B1F-84F93F4116E7}" type="pres">
      <dgm:prSet presAssocID="{B1FCD2A0-7803-483E-B1B6-39A123B4F9E6}" presName="rootComposite" presStyleCnt="0"/>
      <dgm:spPr/>
    </dgm:pt>
    <dgm:pt modelId="{A47B9D07-5AA8-4BD3-A844-4B13B638A3D6}" type="pres">
      <dgm:prSet presAssocID="{B1FCD2A0-7803-483E-B1B6-39A123B4F9E6}" presName="rootText" presStyleLbl="node4" presStyleIdx="2" presStyleCnt="35">
        <dgm:presLayoutVars>
          <dgm:chPref val="3"/>
        </dgm:presLayoutVars>
      </dgm:prSet>
      <dgm:spPr/>
    </dgm:pt>
    <dgm:pt modelId="{95D20794-040C-4FDE-BCF3-B3328E31E734}" type="pres">
      <dgm:prSet presAssocID="{B1FCD2A0-7803-483E-B1B6-39A123B4F9E6}" presName="rootConnector" presStyleLbl="node4" presStyleIdx="2" presStyleCnt="35"/>
      <dgm:spPr/>
    </dgm:pt>
    <dgm:pt modelId="{9A11CEC5-D618-4AFE-B670-E10C5000F4CD}" type="pres">
      <dgm:prSet presAssocID="{B1FCD2A0-7803-483E-B1B6-39A123B4F9E6}" presName="hierChild4" presStyleCnt="0"/>
      <dgm:spPr/>
    </dgm:pt>
    <dgm:pt modelId="{7867216C-2BC2-494D-BB26-0835310B944E}" type="pres">
      <dgm:prSet presAssocID="{B1FCD2A0-7803-483E-B1B6-39A123B4F9E6}" presName="hierChild5" presStyleCnt="0"/>
      <dgm:spPr/>
    </dgm:pt>
    <dgm:pt modelId="{DFDCBE4C-188D-40EE-B7A3-187B132AC25E}" type="pres">
      <dgm:prSet presAssocID="{E3B3E435-090F-4BA7-B43D-8F80FFE80A38}" presName="Name35" presStyleLbl="parChTrans1D4" presStyleIdx="3" presStyleCnt="35"/>
      <dgm:spPr/>
    </dgm:pt>
    <dgm:pt modelId="{13CE776B-BB50-4D89-82C9-C0ECDD48307A}" type="pres">
      <dgm:prSet presAssocID="{2DE87F2D-77F0-4A2E-8B96-A2DF97CA4883}" presName="hierRoot2" presStyleCnt="0">
        <dgm:presLayoutVars>
          <dgm:hierBranch val="init"/>
        </dgm:presLayoutVars>
      </dgm:prSet>
      <dgm:spPr/>
    </dgm:pt>
    <dgm:pt modelId="{297C123B-EF83-40E5-BAE2-C5DBF27FA15F}" type="pres">
      <dgm:prSet presAssocID="{2DE87F2D-77F0-4A2E-8B96-A2DF97CA4883}" presName="rootComposite" presStyleCnt="0"/>
      <dgm:spPr/>
    </dgm:pt>
    <dgm:pt modelId="{B942ED6C-4B5F-43FC-9DCF-72380C462556}" type="pres">
      <dgm:prSet presAssocID="{2DE87F2D-77F0-4A2E-8B96-A2DF97CA4883}" presName="rootText" presStyleLbl="node4" presStyleIdx="3" presStyleCnt="35">
        <dgm:presLayoutVars>
          <dgm:chPref val="3"/>
        </dgm:presLayoutVars>
      </dgm:prSet>
      <dgm:spPr/>
    </dgm:pt>
    <dgm:pt modelId="{98E3A298-BDAD-4B44-B474-049AE604DE34}" type="pres">
      <dgm:prSet presAssocID="{2DE87F2D-77F0-4A2E-8B96-A2DF97CA4883}" presName="rootConnector" presStyleLbl="node4" presStyleIdx="3" presStyleCnt="35"/>
      <dgm:spPr/>
    </dgm:pt>
    <dgm:pt modelId="{20A06725-CC09-4509-A81B-EB9057797FC2}" type="pres">
      <dgm:prSet presAssocID="{2DE87F2D-77F0-4A2E-8B96-A2DF97CA4883}" presName="hierChild4" presStyleCnt="0"/>
      <dgm:spPr/>
    </dgm:pt>
    <dgm:pt modelId="{7EE6104D-2193-4588-B368-CFB57D731CA9}" type="pres">
      <dgm:prSet presAssocID="{2DE87F2D-77F0-4A2E-8B96-A2DF97CA4883}" presName="hierChild5" presStyleCnt="0"/>
      <dgm:spPr/>
    </dgm:pt>
    <dgm:pt modelId="{EE772A24-3B38-4F6F-86E9-EC81E71DDA50}" type="pres">
      <dgm:prSet presAssocID="{1D0C78BA-D37A-47C1-9034-7EA56E597FC2}" presName="Name35" presStyleLbl="parChTrans1D4" presStyleIdx="4" presStyleCnt="35"/>
      <dgm:spPr/>
    </dgm:pt>
    <dgm:pt modelId="{D0C5972B-A645-46C8-BD32-F085F8E1F50C}" type="pres">
      <dgm:prSet presAssocID="{EFF93E88-758A-4B68-8557-F02F1CDC5463}" presName="hierRoot2" presStyleCnt="0">
        <dgm:presLayoutVars>
          <dgm:hierBranch/>
        </dgm:presLayoutVars>
      </dgm:prSet>
      <dgm:spPr/>
    </dgm:pt>
    <dgm:pt modelId="{9334811B-83B0-4EF3-9ED1-D3041A11E348}" type="pres">
      <dgm:prSet presAssocID="{EFF93E88-758A-4B68-8557-F02F1CDC5463}" presName="rootComposite" presStyleCnt="0"/>
      <dgm:spPr/>
    </dgm:pt>
    <dgm:pt modelId="{7D08D8BE-1507-442B-BE8B-A369D7DB1E82}" type="pres">
      <dgm:prSet presAssocID="{EFF93E88-758A-4B68-8557-F02F1CDC5463}" presName="rootText" presStyleLbl="node4" presStyleIdx="4" presStyleCnt="35">
        <dgm:presLayoutVars>
          <dgm:chPref val="3"/>
        </dgm:presLayoutVars>
      </dgm:prSet>
      <dgm:spPr/>
    </dgm:pt>
    <dgm:pt modelId="{1B65949B-CC60-4D68-9AE7-957807EBA014}" type="pres">
      <dgm:prSet presAssocID="{EFF93E88-758A-4B68-8557-F02F1CDC5463}" presName="rootConnector" presStyleLbl="node4" presStyleIdx="4" presStyleCnt="35"/>
      <dgm:spPr/>
    </dgm:pt>
    <dgm:pt modelId="{956E5292-1074-4698-BC55-6DEB4985518D}" type="pres">
      <dgm:prSet presAssocID="{EFF93E88-758A-4B68-8557-F02F1CDC5463}" presName="hierChild4" presStyleCnt="0"/>
      <dgm:spPr/>
    </dgm:pt>
    <dgm:pt modelId="{D6C3B6D3-71A0-4FB9-AF0A-A8F02B9F2C16}" type="pres">
      <dgm:prSet presAssocID="{DF818BC3-D8CB-49B5-855C-BD68E71130F7}" presName="Name35" presStyleLbl="parChTrans1D4" presStyleIdx="5" presStyleCnt="35"/>
      <dgm:spPr/>
    </dgm:pt>
    <dgm:pt modelId="{DEFED8B2-C0B3-4AD6-808C-D9BFED7A83B8}" type="pres">
      <dgm:prSet presAssocID="{4F8B59BC-6D5B-4121-9700-8F1E2C8B014E}" presName="hierRoot2" presStyleCnt="0">
        <dgm:presLayoutVars>
          <dgm:hierBranch/>
        </dgm:presLayoutVars>
      </dgm:prSet>
      <dgm:spPr/>
    </dgm:pt>
    <dgm:pt modelId="{1626E05C-1CA8-42DF-956F-AD296B0EE88B}" type="pres">
      <dgm:prSet presAssocID="{4F8B59BC-6D5B-4121-9700-8F1E2C8B014E}" presName="rootComposite" presStyleCnt="0"/>
      <dgm:spPr/>
    </dgm:pt>
    <dgm:pt modelId="{56762CA2-5548-4A0F-A566-C945962B9EAC}" type="pres">
      <dgm:prSet presAssocID="{4F8B59BC-6D5B-4121-9700-8F1E2C8B014E}" presName="rootText" presStyleLbl="node4" presStyleIdx="5" presStyleCnt="35">
        <dgm:presLayoutVars>
          <dgm:chPref val="3"/>
        </dgm:presLayoutVars>
      </dgm:prSet>
      <dgm:spPr/>
    </dgm:pt>
    <dgm:pt modelId="{B23987BE-D9C2-4362-8A52-A9F0237F0884}" type="pres">
      <dgm:prSet presAssocID="{4F8B59BC-6D5B-4121-9700-8F1E2C8B014E}" presName="rootConnector" presStyleLbl="node4" presStyleIdx="5" presStyleCnt="35"/>
      <dgm:spPr/>
    </dgm:pt>
    <dgm:pt modelId="{9E858A8D-1FBC-4CCE-9E27-E025D70D6D68}" type="pres">
      <dgm:prSet presAssocID="{4F8B59BC-6D5B-4121-9700-8F1E2C8B014E}" presName="hierChild4" presStyleCnt="0"/>
      <dgm:spPr/>
    </dgm:pt>
    <dgm:pt modelId="{072C2660-7DD8-4C30-9F22-6C130023D248}" type="pres">
      <dgm:prSet presAssocID="{4F8B59BC-6D5B-4121-9700-8F1E2C8B014E}" presName="hierChild5" presStyleCnt="0"/>
      <dgm:spPr/>
    </dgm:pt>
    <dgm:pt modelId="{D2109B21-8FEB-41BC-BC84-D623EC34565F}" type="pres">
      <dgm:prSet presAssocID="{BFDECDCB-204D-42E9-A5DE-44DF915689B7}" presName="Name35" presStyleLbl="parChTrans1D4" presStyleIdx="6" presStyleCnt="35"/>
      <dgm:spPr/>
    </dgm:pt>
    <dgm:pt modelId="{EB1EC32C-CB61-45F2-AF33-63DDF243B018}" type="pres">
      <dgm:prSet presAssocID="{FF098255-3F83-42F6-8334-E584D294B0EA}" presName="hierRoot2" presStyleCnt="0">
        <dgm:presLayoutVars>
          <dgm:hierBranch/>
        </dgm:presLayoutVars>
      </dgm:prSet>
      <dgm:spPr/>
    </dgm:pt>
    <dgm:pt modelId="{6436E14D-134F-4278-969D-D3A5A3D781C1}" type="pres">
      <dgm:prSet presAssocID="{FF098255-3F83-42F6-8334-E584D294B0EA}" presName="rootComposite" presStyleCnt="0"/>
      <dgm:spPr/>
    </dgm:pt>
    <dgm:pt modelId="{54E913BF-DAD8-42B9-8B57-28B79F9CCFC4}" type="pres">
      <dgm:prSet presAssocID="{FF098255-3F83-42F6-8334-E584D294B0EA}" presName="rootText" presStyleLbl="node4" presStyleIdx="6" presStyleCnt="35">
        <dgm:presLayoutVars>
          <dgm:chPref val="3"/>
        </dgm:presLayoutVars>
      </dgm:prSet>
      <dgm:spPr/>
    </dgm:pt>
    <dgm:pt modelId="{D3955835-2889-4115-833F-F86B376ACC26}" type="pres">
      <dgm:prSet presAssocID="{FF098255-3F83-42F6-8334-E584D294B0EA}" presName="rootConnector" presStyleLbl="node4" presStyleIdx="6" presStyleCnt="35"/>
      <dgm:spPr/>
    </dgm:pt>
    <dgm:pt modelId="{203DDC9B-C4BC-4394-8D62-0050A124C3AE}" type="pres">
      <dgm:prSet presAssocID="{FF098255-3F83-42F6-8334-E584D294B0EA}" presName="hierChild4" presStyleCnt="0"/>
      <dgm:spPr/>
    </dgm:pt>
    <dgm:pt modelId="{44A94BFD-FFA1-4AD4-903C-980CDFC78076}" type="pres">
      <dgm:prSet presAssocID="{FF098255-3F83-42F6-8334-E584D294B0EA}" presName="hierChild5" presStyleCnt="0"/>
      <dgm:spPr/>
    </dgm:pt>
    <dgm:pt modelId="{6BA69A8C-1623-459D-8FE6-8F0912433179}" type="pres">
      <dgm:prSet presAssocID="{01475B6A-74FB-4F37-A703-D9EEDED309C4}" presName="Name35" presStyleLbl="parChTrans1D4" presStyleIdx="7" presStyleCnt="35"/>
      <dgm:spPr/>
    </dgm:pt>
    <dgm:pt modelId="{631E225E-1F4D-4B4F-8E90-ADC23F3F6DA1}" type="pres">
      <dgm:prSet presAssocID="{952CC7D2-35A6-49B0-96C9-1F821782ECA2}" presName="hierRoot2" presStyleCnt="0">
        <dgm:presLayoutVars>
          <dgm:hierBranch/>
        </dgm:presLayoutVars>
      </dgm:prSet>
      <dgm:spPr/>
    </dgm:pt>
    <dgm:pt modelId="{1E6C27FF-9B19-467F-BF55-E740F3A7C1D1}" type="pres">
      <dgm:prSet presAssocID="{952CC7D2-35A6-49B0-96C9-1F821782ECA2}" presName="rootComposite" presStyleCnt="0"/>
      <dgm:spPr/>
    </dgm:pt>
    <dgm:pt modelId="{1827B271-E811-4278-B687-745102953F0C}" type="pres">
      <dgm:prSet presAssocID="{952CC7D2-35A6-49B0-96C9-1F821782ECA2}" presName="rootText" presStyleLbl="node4" presStyleIdx="7" presStyleCnt="35">
        <dgm:presLayoutVars>
          <dgm:chPref val="3"/>
        </dgm:presLayoutVars>
      </dgm:prSet>
      <dgm:spPr/>
    </dgm:pt>
    <dgm:pt modelId="{D2C9E170-2D26-4765-9BA3-FA2E3571A467}" type="pres">
      <dgm:prSet presAssocID="{952CC7D2-35A6-49B0-96C9-1F821782ECA2}" presName="rootConnector" presStyleLbl="node4" presStyleIdx="7" presStyleCnt="35"/>
      <dgm:spPr/>
    </dgm:pt>
    <dgm:pt modelId="{8F84431B-6194-4538-9E80-317A68A58A97}" type="pres">
      <dgm:prSet presAssocID="{952CC7D2-35A6-49B0-96C9-1F821782ECA2}" presName="hierChild4" presStyleCnt="0"/>
      <dgm:spPr/>
    </dgm:pt>
    <dgm:pt modelId="{52D95DC6-2173-4CDD-85B8-BA88712BA9E5}" type="pres">
      <dgm:prSet presAssocID="{46576791-8DD0-419D-9A39-6C584DE5FEA5}" presName="Name35" presStyleLbl="parChTrans1D4" presStyleIdx="8" presStyleCnt="35"/>
      <dgm:spPr/>
    </dgm:pt>
    <dgm:pt modelId="{13135F52-3E96-4B64-A5BE-81BD0EBFB0D1}" type="pres">
      <dgm:prSet presAssocID="{13702C2B-A6C7-4B12-8B2D-B86702E0934E}" presName="hierRoot2" presStyleCnt="0">
        <dgm:presLayoutVars>
          <dgm:hierBranch/>
        </dgm:presLayoutVars>
      </dgm:prSet>
      <dgm:spPr/>
    </dgm:pt>
    <dgm:pt modelId="{A0ABBFB2-2D3F-4825-B405-95DAA1D56B97}" type="pres">
      <dgm:prSet presAssocID="{13702C2B-A6C7-4B12-8B2D-B86702E0934E}" presName="rootComposite" presStyleCnt="0"/>
      <dgm:spPr/>
    </dgm:pt>
    <dgm:pt modelId="{797246E2-488D-4305-BCE1-629F62664764}" type="pres">
      <dgm:prSet presAssocID="{13702C2B-A6C7-4B12-8B2D-B86702E0934E}" presName="rootText" presStyleLbl="node4" presStyleIdx="8" presStyleCnt="35">
        <dgm:presLayoutVars>
          <dgm:chPref val="3"/>
        </dgm:presLayoutVars>
      </dgm:prSet>
      <dgm:spPr/>
    </dgm:pt>
    <dgm:pt modelId="{9C7A2E92-04CD-4461-B44F-E9E991102B6D}" type="pres">
      <dgm:prSet presAssocID="{13702C2B-A6C7-4B12-8B2D-B86702E0934E}" presName="rootConnector" presStyleLbl="node4" presStyleIdx="8" presStyleCnt="35"/>
      <dgm:spPr/>
    </dgm:pt>
    <dgm:pt modelId="{C2A8A3A7-A054-4CAD-8946-53471667DEA5}" type="pres">
      <dgm:prSet presAssocID="{13702C2B-A6C7-4B12-8B2D-B86702E0934E}" presName="hierChild4" presStyleCnt="0"/>
      <dgm:spPr/>
    </dgm:pt>
    <dgm:pt modelId="{3C136038-9EE8-4A80-A784-45E26B9868F5}" type="pres">
      <dgm:prSet presAssocID="{A479E7DF-EF17-4BCD-BF36-11AB1FB8B3A8}" presName="Name35" presStyleLbl="parChTrans1D4" presStyleIdx="9" presStyleCnt="35"/>
      <dgm:spPr/>
    </dgm:pt>
    <dgm:pt modelId="{66B7DC58-D7A6-4FAA-AE4C-C3DEA6D0994E}" type="pres">
      <dgm:prSet presAssocID="{F8A39A0B-4F5B-4D8C-B1E3-3402B6E900C9}" presName="hierRoot2" presStyleCnt="0">
        <dgm:presLayoutVars>
          <dgm:hierBranch/>
        </dgm:presLayoutVars>
      </dgm:prSet>
      <dgm:spPr/>
    </dgm:pt>
    <dgm:pt modelId="{385E9E04-1373-4C1F-B614-1D3C2012F70B}" type="pres">
      <dgm:prSet presAssocID="{F8A39A0B-4F5B-4D8C-B1E3-3402B6E900C9}" presName="rootComposite" presStyleCnt="0"/>
      <dgm:spPr/>
    </dgm:pt>
    <dgm:pt modelId="{28D9BC68-5833-4A59-AF46-B42A7E435493}" type="pres">
      <dgm:prSet presAssocID="{F8A39A0B-4F5B-4D8C-B1E3-3402B6E900C9}" presName="rootText" presStyleLbl="node4" presStyleIdx="9" presStyleCnt="35">
        <dgm:presLayoutVars>
          <dgm:chPref val="3"/>
        </dgm:presLayoutVars>
      </dgm:prSet>
      <dgm:spPr/>
    </dgm:pt>
    <dgm:pt modelId="{168E7D59-4D6C-4A8F-825A-4A3A66CA33D8}" type="pres">
      <dgm:prSet presAssocID="{F8A39A0B-4F5B-4D8C-B1E3-3402B6E900C9}" presName="rootConnector" presStyleLbl="node4" presStyleIdx="9" presStyleCnt="35"/>
      <dgm:spPr/>
    </dgm:pt>
    <dgm:pt modelId="{9268694C-8FA4-4635-9573-33ECDE0EF378}" type="pres">
      <dgm:prSet presAssocID="{F8A39A0B-4F5B-4D8C-B1E3-3402B6E900C9}" presName="hierChild4" presStyleCnt="0"/>
      <dgm:spPr/>
    </dgm:pt>
    <dgm:pt modelId="{FD93AE3E-ED37-404F-9579-DD26ABF28F74}" type="pres">
      <dgm:prSet presAssocID="{F8A39A0B-4F5B-4D8C-B1E3-3402B6E900C9}" presName="hierChild5" presStyleCnt="0"/>
      <dgm:spPr/>
    </dgm:pt>
    <dgm:pt modelId="{F5248B16-F0A6-4A06-86FF-72FBD2777A4A}" type="pres">
      <dgm:prSet presAssocID="{D189AB25-C7FC-421D-A214-63A210E274B8}" presName="Name35" presStyleLbl="parChTrans1D4" presStyleIdx="10" presStyleCnt="35"/>
      <dgm:spPr/>
    </dgm:pt>
    <dgm:pt modelId="{6AD79479-4160-4238-8A1A-63BE09B210EE}" type="pres">
      <dgm:prSet presAssocID="{D394BE5D-B78E-437B-931D-41677BFEDB1B}" presName="hierRoot2" presStyleCnt="0">
        <dgm:presLayoutVars>
          <dgm:hierBranch/>
        </dgm:presLayoutVars>
      </dgm:prSet>
      <dgm:spPr/>
    </dgm:pt>
    <dgm:pt modelId="{BE67C572-CB11-4E58-A29B-72FA11B33F22}" type="pres">
      <dgm:prSet presAssocID="{D394BE5D-B78E-437B-931D-41677BFEDB1B}" presName="rootComposite" presStyleCnt="0"/>
      <dgm:spPr/>
    </dgm:pt>
    <dgm:pt modelId="{D0B654FF-F720-41A2-82AA-0AFD91CDB49A}" type="pres">
      <dgm:prSet presAssocID="{D394BE5D-B78E-437B-931D-41677BFEDB1B}" presName="rootText" presStyleLbl="node4" presStyleIdx="10" presStyleCnt="35">
        <dgm:presLayoutVars>
          <dgm:chPref val="3"/>
        </dgm:presLayoutVars>
      </dgm:prSet>
      <dgm:spPr/>
    </dgm:pt>
    <dgm:pt modelId="{5C654F00-52FA-4742-B73D-15EA4F351A26}" type="pres">
      <dgm:prSet presAssocID="{D394BE5D-B78E-437B-931D-41677BFEDB1B}" presName="rootConnector" presStyleLbl="node4" presStyleIdx="10" presStyleCnt="35"/>
      <dgm:spPr/>
    </dgm:pt>
    <dgm:pt modelId="{7BE4235A-9DEF-43F8-B524-085818274688}" type="pres">
      <dgm:prSet presAssocID="{D394BE5D-B78E-437B-931D-41677BFEDB1B}" presName="hierChild4" presStyleCnt="0"/>
      <dgm:spPr/>
    </dgm:pt>
    <dgm:pt modelId="{C486A449-098B-45CD-969E-D512FCF9D339}" type="pres">
      <dgm:prSet presAssocID="{D394BE5D-B78E-437B-931D-41677BFEDB1B}" presName="hierChild5" presStyleCnt="0"/>
      <dgm:spPr/>
    </dgm:pt>
    <dgm:pt modelId="{0A0E5911-CC65-4EB2-9138-B53BB223DFC1}" type="pres">
      <dgm:prSet presAssocID="{DA65258C-026B-43BB-A398-8BE17209DDD5}" presName="Name35" presStyleLbl="parChTrans1D4" presStyleIdx="11" presStyleCnt="35"/>
      <dgm:spPr/>
    </dgm:pt>
    <dgm:pt modelId="{FAD85E54-7915-49D5-BBC9-1A2059F705A4}" type="pres">
      <dgm:prSet presAssocID="{737CCB75-F9C8-4636-ADF9-A56448AA922D}" presName="hierRoot2" presStyleCnt="0">
        <dgm:presLayoutVars>
          <dgm:hierBranch/>
        </dgm:presLayoutVars>
      </dgm:prSet>
      <dgm:spPr/>
    </dgm:pt>
    <dgm:pt modelId="{10F19D70-5D37-4BAC-BB90-A4591967F3C6}" type="pres">
      <dgm:prSet presAssocID="{737CCB75-F9C8-4636-ADF9-A56448AA922D}" presName="rootComposite" presStyleCnt="0"/>
      <dgm:spPr/>
    </dgm:pt>
    <dgm:pt modelId="{B86C64AC-4F60-4EB0-92F6-2899910BF901}" type="pres">
      <dgm:prSet presAssocID="{737CCB75-F9C8-4636-ADF9-A56448AA922D}" presName="rootText" presStyleLbl="node4" presStyleIdx="11" presStyleCnt="35">
        <dgm:presLayoutVars>
          <dgm:chPref val="3"/>
        </dgm:presLayoutVars>
      </dgm:prSet>
      <dgm:spPr/>
    </dgm:pt>
    <dgm:pt modelId="{43DB7775-5536-4D75-BE41-E0F2CD66CFF9}" type="pres">
      <dgm:prSet presAssocID="{737CCB75-F9C8-4636-ADF9-A56448AA922D}" presName="rootConnector" presStyleLbl="node4" presStyleIdx="11" presStyleCnt="35"/>
      <dgm:spPr/>
    </dgm:pt>
    <dgm:pt modelId="{0F43D9D6-5155-402E-B085-BB9B8FB2DC32}" type="pres">
      <dgm:prSet presAssocID="{737CCB75-F9C8-4636-ADF9-A56448AA922D}" presName="hierChild4" presStyleCnt="0"/>
      <dgm:spPr/>
    </dgm:pt>
    <dgm:pt modelId="{50881D06-A850-4178-BFA7-5CFF055ADABC}" type="pres">
      <dgm:prSet presAssocID="{737CCB75-F9C8-4636-ADF9-A56448AA922D}" presName="hierChild5" presStyleCnt="0"/>
      <dgm:spPr/>
    </dgm:pt>
    <dgm:pt modelId="{4A92412B-48D2-4D8D-BBE0-8FABE0D87E4E}" type="pres">
      <dgm:prSet presAssocID="{A1942E81-DA9F-4589-BEB7-A6818A1B3050}" presName="Name35" presStyleLbl="parChTrans1D4" presStyleIdx="12" presStyleCnt="35"/>
      <dgm:spPr/>
    </dgm:pt>
    <dgm:pt modelId="{18925B56-2611-4B39-905F-403C959B807D}" type="pres">
      <dgm:prSet presAssocID="{7C99F901-9C9A-4FF0-85AC-8678D97E44E5}" presName="hierRoot2" presStyleCnt="0">
        <dgm:presLayoutVars>
          <dgm:hierBranch val="init"/>
        </dgm:presLayoutVars>
      </dgm:prSet>
      <dgm:spPr/>
    </dgm:pt>
    <dgm:pt modelId="{B3864F6A-5E5B-4040-A214-14C6295FCA1B}" type="pres">
      <dgm:prSet presAssocID="{7C99F901-9C9A-4FF0-85AC-8678D97E44E5}" presName="rootComposite" presStyleCnt="0"/>
      <dgm:spPr/>
    </dgm:pt>
    <dgm:pt modelId="{B21449C5-08E7-4E83-801B-E8151417532F}" type="pres">
      <dgm:prSet presAssocID="{7C99F901-9C9A-4FF0-85AC-8678D97E44E5}" presName="rootText" presStyleLbl="node4" presStyleIdx="12" presStyleCnt="35">
        <dgm:presLayoutVars>
          <dgm:chPref val="3"/>
        </dgm:presLayoutVars>
      </dgm:prSet>
      <dgm:spPr/>
    </dgm:pt>
    <dgm:pt modelId="{A0AE2A59-A5BB-4B4B-89A9-9FA998693881}" type="pres">
      <dgm:prSet presAssocID="{7C99F901-9C9A-4FF0-85AC-8678D97E44E5}" presName="rootConnector" presStyleLbl="node4" presStyleIdx="12" presStyleCnt="35"/>
      <dgm:spPr/>
    </dgm:pt>
    <dgm:pt modelId="{763C0B27-A9FE-4D45-9CED-C877F1AABA61}" type="pres">
      <dgm:prSet presAssocID="{7C99F901-9C9A-4FF0-85AC-8678D97E44E5}" presName="hierChild4" presStyleCnt="0"/>
      <dgm:spPr/>
    </dgm:pt>
    <dgm:pt modelId="{A037D459-9633-48A0-8B6B-6AECCC4504E0}" type="pres">
      <dgm:prSet presAssocID="{7C99F901-9C9A-4FF0-85AC-8678D97E44E5}" presName="hierChild5" presStyleCnt="0"/>
      <dgm:spPr/>
    </dgm:pt>
    <dgm:pt modelId="{DE7035B3-C28A-4D51-97B9-58930B412E95}" type="pres">
      <dgm:prSet presAssocID="{19BAED0F-1ED9-4246-87C7-ECB78E28EC6C}" presName="Name35" presStyleLbl="parChTrans1D4" presStyleIdx="13" presStyleCnt="35"/>
      <dgm:spPr/>
    </dgm:pt>
    <dgm:pt modelId="{107E7BFD-4FC7-4EDF-9723-332E6CB864DA}" type="pres">
      <dgm:prSet presAssocID="{4DA26919-D6AF-4548-9423-10A30C3DB82A}" presName="hierRoot2" presStyleCnt="0">
        <dgm:presLayoutVars>
          <dgm:hierBranch/>
        </dgm:presLayoutVars>
      </dgm:prSet>
      <dgm:spPr/>
    </dgm:pt>
    <dgm:pt modelId="{92CC2AED-882C-4899-8387-D346CC7A4D20}" type="pres">
      <dgm:prSet presAssocID="{4DA26919-D6AF-4548-9423-10A30C3DB82A}" presName="rootComposite" presStyleCnt="0"/>
      <dgm:spPr/>
    </dgm:pt>
    <dgm:pt modelId="{339CDED7-7324-4EC6-A4BE-1C980345051C}" type="pres">
      <dgm:prSet presAssocID="{4DA26919-D6AF-4548-9423-10A30C3DB82A}" presName="rootText" presStyleLbl="node4" presStyleIdx="13" presStyleCnt="35">
        <dgm:presLayoutVars>
          <dgm:chPref val="3"/>
        </dgm:presLayoutVars>
      </dgm:prSet>
      <dgm:spPr/>
    </dgm:pt>
    <dgm:pt modelId="{A0C5FC2E-F0D8-4446-83C5-ABE847F01DEB}" type="pres">
      <dgm:prSet presAssocID="{4DA26919-D6AF-4548-9423-10A30C3DB82A}" presName="rootConnector" presStyleLbl="node4" presStyleIdx="13" presStyleCnt="35"/>
      <dgm:spPr/>
    </dgm:pt>
    <dgm:pt modelId="{6552CFAE-BC76-4BC9-946E-804CDB1F95EE}" type="pres">
      <dgm:prSet presAssocID="{4DA26919-D6AF-4548-9423-10A30C3DB82A}" presName="hierChild4" presStyleCnt="0"/>
      <dgm:spPr/>
    </dgm:pt>
    <dgm:pt modelId="{4DB702AF-77D8-470B-9070-E665A9B143D4}" type="pres">
      <dgm:prSet presAssocID="{370DC504-8781-4487-ABD8-873235CF4C9D}" presName="Name35" presStyleLbl="parChTrans1D4" presStyleIdx="14" presStyleCnt="35"/>
      <dgm:spPr/>
    </dgm:pt>
    <dgm:pt modelId="{D947A39C-F0B1-4E3C-ADD2-9A81B98B388B}" type="pres">
      <dgm:prSet presAssocID="{06A044AD-75D1-4859-B050-E6E4B400E80B}" presName="hierRoot2" presStyleCnt="0">
        <dgm:presLayoutVars>
          <dgm:hierBranch val="init"/>
        </dgm:presLayoutVars>
      </dgm:prSet>
      <dgm:spPr/>
    </dgm:pt>
    <dgm:pt modelId="{8624F4E4-62DF-44EA-94B6-FF2573DE1A04}" type="pres">
      <dgm:prSet presAssocID="{06A044AD-75D1-4859-B050-E6E4B400E80B}" presName="rootComposite" presStyleCnt="0"/>
      <dgm:spPr/>
    </dgm:pt>
    <dgm:pt modelId="{5D85DFC2-76DB-4EB4-873C-FC46EBAB6BB8}" type="pres">
      <dgm:prSet presAssocID="{06A044AD-75D1-4859-B050-E6E4B400E80B}" presName="rootText" presStyleLbl="node4" presStyleIdx="14" presStyleCnt="35">
        <dgm:presLayoutVars>
          <dgm:chPref val="3"/>
        </dgm:presLayoutVars>
      </dgm:prSet>
      <dgm:spPr/>
    </dgm:pt>
    <dgm:pt modelId="{9A5C5392-8002-4093-B9BE-708249D348D6}" type="pres">
      <dgm:prSet presAssocID="{06A044AD-75D1-4859-B050-E6E4B400E80B}" presName="rootConnector" presStyleLbl="node4" presStyleIdx="14" presStyleCnt="35"/>
      <dgm:spPr/>
    </dgm:pt>
    <dgm:pt modelId="{5AB410EA-58EA-482E-BF9B-672E6B4430FA}" type="pres">
      <dgm:prSet presAssocID="{06A044AD-75D1-4859-B050-E6E4B400E80B}" presName="hierChild4" presStyleCnt="0"/>
      <dgm:spPr/>
    </dgm:pt>
    <dgm:pt modelId="{28F854F9-B1AA-458B-B823-DC425814EC84}" type="pres">
      <dgm:prSet presAssocID="{06A044AD-75D1-4859-B050-E6E4B400E80B}" presName="hierChild5" presStyleCnt="0"/>
      <dgm:spPr/>
    </dgm:pt>
    <dgm:pt modelId="{D9B3B598-65E2-499D-9DE4-B10EDE487E42}" type="pres">
      <dgm:prSet presAssocID="{7AB0374A-0E3B-46D6-A541-8D4C4EA7E9F2}" presName="Name35" presStyleLbl="parChTrans1D4" presStyleIdx="15" presStyleCnt="35"/>
      <dgm:spPr/>
    </dgm:pt>
    <dgm:pt modelId="{2CE18340-0F9B-455F-B586-4C1B09869064}" type="pres">
      <dgm:prSet presAssocID="{CF04D6B8-3B98-4301-8BFA-3B2FA0B71E30}" presName="hierRoot2" presStyleCnt="0">
        <dgm:presLayoutVars>
          <dgm:hierBranch/>
        </dgm:presLayoutVars>
      </dgm:prSet>
      <dgm:spPr/>
    </dgm:pt>
    <dgm:pt modelId="{1C928F09-6B99-497B-ADDA-FF23C8186D24}" type="pres">
      <dgm:prSet presAssocID="{CF04D6B8-3B98-4301-8BFA-3B2FA0B71E30}" presName="rootComposite" presStyleCnt="0"/>
      <dgm:spPr/>
    </dgm:pt>
    <dgm:pt modelId="{003B0286-4CAD-48A7-A8E3-8A5EE23FA236}" type="pres">
      <dgm:prSet presAssocID="{CF04D6B8-3B98-4301-8BFA-3B2FA0B71E30}" presName="rootText" presStyleLbl="node4" presStyleIdx="15" presStyleCnt="35">
        <dgm:presLayoutVars>
          <dgm:chPref val="3"/>
        </dgm:presLayoutVars>
      </dgm:prSet>
      <dgm:spPr/>
    </dgm:pt>
    <dgm:pt modelId="{C2698309-247D-496A-B226-AD4BC408182D}" type="pres">
      <dgm:prSet presAssocID="{CF04D6B8-3B98-4301-8BFA-3B2FA0B71E30}" presName="rootConnector" presStyleLbl="node4" presStyleIdx="15" presStyleCnt="35"/>
      <dgm:spPr/>
    </dgm:pt>
    <dgm:pt modelId="{018AA168-6313-47D7-9C86-78595BA59801}" type="pres">
      <dgm:prSet presAssocID="{CF04D6B8-3B98-4301-8BFA-3B2FA0B71E30}" presName="hierChild4" presStyleCnt="0"/>
      <dgm:spPr/>
    </dgm:pt>
    <dgm:pt modelId="{C944C54D-4C68-4175-8B47-3D5E6C45BBE6}" type="pres">
      <dgm:prSet presAssocID="{CF04D6B8-3B98-4301-8BFA-3B2FA0B71E30}" presName="hierChild5" presStyleCnt="0"/>
      <dgm:spPr/>
    </dgm:pt>
    <dgm:pt modelId="{272DC18C-4F31-4298-A1F7-65BC0897AAA3}" type="pres">
      <dgm:prSet presAssocID="{68633CBD-0847-4D7B-94FE-967F783527AD}" presName="Name35" presStyleLbl="parChTrans1D4" presStyleIdx="16" presStyleCnt="35"/>
      <dgm:spPr/>
    </dgm:pt>
    <dgm:pt modelId="{70F9F9EB-860E-4905-92DF-595BFB667201}" type="pres">
      <dgm:prSet presAssocID="{AEFD7DC5-A22A-4205-9CD0-5EE0795DDCE1}" presName="hierRoot2" presStyleCnt="0">
        <dgm:presLayoutVars>
          <dgm:hierBranch val="init"/>
        </dgm:presLayoutVars>
      </dgm:prSet>
      <dgm:spPr/>
    </dgm:pt>
    <dgm:pt modelId="{6829720D-DDB1-4C30-A7AD-215CBD664EF7}" type="pres">
      <dgm:prSet presAssocID="{AEFD7DC5-A22A-4205-9CD0-5EE0795DDCE1}" presName="rootComposite" presStyleCnt="0"/>
      <dgm:spPr/>
    </dgm:pt>
    <dgm:pt modelId="{CEF2F741-7497-49DF-8789-8D968183CB95}" type="pres">
      <dgm:prSet presAssocID="{AEFD7DC5-A22A-4205-9CD0-5EE0795DDCE1}" presName="rootText" presStyleLbl="node4" presStyleIdx="16" presStyleCnt="35">
        <dgm:presLayoutVars>
          <dgm:chPref val="3"/>
        </dgm:presLayoutVars>
      </dgm:prSet>
      <dgm:spPr/>
    </dgm:pt>
    <dgm:pt modelId="{B92EDAB4-7ACC-46B1-9A84-07B0736A857D}" type="pres">
      <dgm:prSet presAssocID="{AEFD7DC5-A22A-4205-9CD0-5EE0795DDCE1}" presName="rootConnector" presStyleLbl="node4" presStyleIdx="16" presStyleCnt="35"/>
      <dgm:spPr/>
    </dgm:pt>
    <dgm:pt modelId="{8E1B779B-5837-41B5-A757-7DF02A3F77A4}" type="pres">
      <dgm:prSet presAssocID="{AEFD7DC5-A22A-4205-9CD0-5EE0795DDCE1}" presName="hierChild4" presStyleCnt="0"/>
      <dgm:spPr/>
    </dgm:pt>
    <dgm:pt modelId="{A9A9D799-E14D-4B97-B5E8-9B41F5263ECC}" type="pres">
      <dgm:prSet presAssocID="{AEFD7DC5-A22A-4205-9CD0-5EE0795DDCE1}" presName="hierChild5" presStyleCnt="0"/>
      <dgm:spPr/>
    </dgm:pt>
    <dgm:pt modelId="{236408CE-C6A2-4F49-B6A5-16B8796E0C93}" type="pres">
      <dgm:prSet presAssocID="{F9206F96-65A7-463B-AC45-B8113CC6F661}" presName="Name35" presStyleLbl="parChTrans1D4" presStyleIdx="17" presStyleCnt="35"/>
      <dgm:spPr/>
    </dgm:pt>
    <dgm:pt modelId="{61A50480-494E-451D-8F14-0EF94FE309A0}" type="pres">
      <dgm:prSet presAssocID="{35AA94F4-4C57-49C1-A473-A3211F9B39B1}" presName="hierRoot2" presStyleCnt="0">
        <dgm:presLayoutVars>
          <dgm:hierBranch val="init"/>
        </dgm:presLayoutVars>
      </dgm:prSet>
      <dgm:spPr/>
    </dgm:pt>
    <dgm:pt modelId="{52162056-5A2E-4276-A734-9B3D97B9DAB5}" type="pres">
      <dgm:prSet presAssocID="{35AA94F4-4C57-49C1-A473-A3211F9B39B1}" presName="rootComposite" presStyleCnt="0"/>
      <dgm:spPr/>
    </dgm:pt>
    <dgm:pt modelId="{C3E5FAFF-B215-479D-9C1D-6976CFAEAFCA}" type="pres">
      <dgm:prSet presAssocID="{35AA94F4-4C57-49C1-A473-A3211F9B39B1}" presName="rootText" presStyleLbl="node4" presStyleIdx="17" presStyleCnt="35">
        <dgm:presLayoutVars>
          <dgm:chPref val="3"/>
        </dgm:presLayoutVars>
      </dgm:prSet>
      <dgm:spPr/>
    </dgm:pt>
    <dgm:pt modelId="{CEDAD211-3EE2-4039-BC6E-2CD0F125AA55}" type="pres">
      <dgm:prSet presAssocID="{35AA94F4-4C57-49C1-A473-A3211F9B39B1}" presName="rootConnector" presStyleLbl="node4" presStyleIdx="17" presStyleCnt="35"/>
      <dgm:spPr/>
    </dgm:pt>
    <dgm:pt modelId="{8423A2B6-0086-4325-B8C8-35C5FB144B74}" type="pres">
      <dgm:prSet presAssocID="{35AA94F4-4C57-49C1-A473-A3211F9B39B1}" presName="hierChild4" presStyleCnt="0"/>
      <dgm:spPr/>
    </dgm:pt>
    <dgm:pt modelId="{76020D2D-99B7-4F47-9721-F56DBC843EDC}" type="pres">
      <dgm:prSet presAssocID="{35AA94F4-4C57-49C1-A473-A3211F9B39B1}" presName="hierChild5" presStyleCnt="0"/>
      <dgm:spPr/>
    </dgm:pt>
    <dgm:pt modelId="{214E7A26-9FC0-4155-B844-D9301447E5F0}" type="pres">
      <dgm:prSet presAssocID="{D69FFEF3-359B-4CB1-B428-8409284B286F}" presName="Name35" presStyleLbl="parChTrans1D4" presStyleIdx="18" presStyleCnt="35"/>
      <dgm:spPr/>
    </dgm:pt>
    <dgm:pt modelId="{8168A062-77F5-4D17-A261-779B6ED316AD}" type="pres">
      <dgm:prSet presAssocID="{A1D6769E-1DC1-4DA5-A5BC-5A591E4BA4DE}" presName="hierRoot2" presStyleCnt="0">
        <dgm:presLayoutVars>
          <dgm:hierBranch/>
        </dgm:presLayoutVars>
      </dgm:prSet>
      <dgm:spPr/>
    </dgm:pt>
    <dgm:pt modelId="{F9287871-0921-4B47-972E-E59EC86B3218}" type="pres">
      <dgm:prSet presAssocID="{A1D6769E-1DC1-4DA5-A5BC-5A591E4BA4DE}" presName="rootComposite" presStyleCnt="0"/>
      <dgm:spPr/>
    </dgm:pt>
    <dgm:pt modelId="{836DBC80-2054-4ECA-845E-962ABB3F0261}" type="pres">
      <dgm:prSet presAssocID="{A1D6769E-1DC1-4DA5-A5BC-5A591E4BA4DE}" presName="rootText" presStyleLbl="node4" presStyleIdx="18" presStyleCnt="35">
        <dgm:presLayoutVars>
          <dgm:chPref val="3"/>
        </dgm:presLayoutVars>
      </dgm:prSet>
      <dgm:spPr/>
    </dgm:pt>
    <dgm:pt modelId="{E1F432C3-50B2-4ADF-9773-A2943C02E373}" type="pres">
      <dgm:prSet presAssocID="{A1D6769E-1DC1-4DA5-A5BC-5A591E4BA4DE}" presName="rootConnector" presStyleLbl="node4" presStyleIdx="18" presStyleCnt="35"/>
      <dgm:spPr/>
    </dgm:pt>
    <dgm:pt modelId="{DA901783-87FC-470F-89BA-CCE837F75D33}" type="pres">
      <dgm:prSet presAssocID="{A1D6769E-1DC1-4DA5-A5BC-5A591E4BA4DE}" presName="hierChild4" presStyleCnt="0"/>
      <dgm:spPr/>
    </dgm:pt>
    <dgm:pt modelId="{AC032148-A996-40D6-B511-CEC168D5821D}" type="pres">
      <dgm:prSet presAssocID="{A1D6769E-1DC1-4DA5-A5BC-5A591E4BA4DE}" presName="hierChild5" presStyleCnt="0"/>
      <dgm:spPr/>
    </dgm:pt>
    <dgm:pt modelId="{6E527D0D-CBBA-4E23-BDD4-6E1B405F97CF}" type="pres">
      <dgm:prSet presAssocID="{01A3A98B-3AF0-4DA5-9576-894DF7BA2B40}" presName="Name35" presStyleLbl="parChTrans1D4" presStyleIdx="19" presStyleCnt="35"/>
      <dgm:spPr/>
    </dgm:pt>
    <dgm:pt modelId="{8B62D316-2769-44DF-8BAF-1C38A57EB6D9}" type="pres">
      <dgm:prSet presAssocID="{A31C7351-F5AA-49C3-A2FB-B39536D3810E}" presName="hierRoot2" presStyleCnt="0">
        <dgm:presLayoutVars>
          <dgm:hierBranch val="init"/>
        </dgm:presLayoutVars>
      </dgm:prSet>
      <dgm:spPr/>
    </dgm:pt>
    <dgm:pt modelId="{237DCB6F-64A9-498B-B17D-A176DA412659}" type="pres">
      <dgm:prSet presAssocID="{A31C7351-F5AA-49C3-A2FB-B39536D3810E}" presName="rootComposite" presStyleCnt="0"/>
      <dgm:spPr/>
    </dgm:pt>
    <dgm:pt modelId="{9FE7AFC2-620F-4381-992F-39B8398FC033}" type="pres">
      <dgm:prSet presAssocID="{A31C7351-F5AA-49C3-A2FB-B39536D3810E}" presName="rootText" presStyleLbl="node4" presStyleIdx="19" presStyleCnt="35" custLinFactNeighborX="2748">
        <dgm:presLayoutVars>
          <dgm:chPref val="3"/>
        </dgm:presLayoutVars>
      </dgm:prSet>
      <dgm:spPr/>
    </dgm:pt>
    <dgm:pt modelId="{3D6D564E-966F-4D93-840B-819ABD7C45FA}" type="pres">
      <dgm:prSet presAssocID="{A31C7351-F5AA-49C3-A2FB-B39536D3810E}" presName="rootConnector" presStyleLbl="node4" presStyleIdx="19" presStyleCnt="35"/>
      <dgm:spPr/>
    </dgm:pt>
    <dgm:pt modelId="{7FE6E5A3-13BC-49A4-8F16-890D54C783A6}" type="pres">
      <dgm:prSet presAssocID="{A31C7351-F5AA-49C3-A2FB-B39536D3810E}" presName="hierChild4" presStyleCnt="0"/>
      <dgm:spPr/>
    </dgm:pt>
    <dgm:pt modelId="{FB3F9690-7D19-45E7-B70F-3F282EEF85F9}" type="pres">
      <dgm:prSet presAssocID="{A31C7351-F5AA-49C3-A2FB-B39536D3810E}" presName="hierChild5" presStyleCnt="0"/>
      <dgm:spPr/>
    </dgm:pt>
    <dgm:pt modelId="{B94238C9-2B95-45E2-94FB-4D872BF22B5D}" type="pres">
      <dgm:prSet presAssocID="{E02E2D5C-7714-47C5-A118-5FA9B1B6DD7C}" presName="Name35" presStyleLbl="parChTrans1D4" presStyleIdx="20" presStyleCnt="35"/>
      <dgm:spPr/>
    </dgm:pt>
    <dgm:pt modelId="{76BFA401-CAF6-484A-A9DE-AAD2B38DFCB3}" type="pres">
      <dgm:prSet presAssocID="{1D986E6A-92A6-40F3-9D2C-C0714C6828BE}" presName="hierRoot2" presStyleCnt="0">
        <dgm:presLayoutVars>
          <dgm:hierBranch val="init"/>
        </dgm:presLayoutVars>
      </dgm:prSet>
      <dgm:spPr/>
    </dgm:pt>
    <dgm:pt modelId="{9ED71EFE-0335-4EDC-A987-2EF04D9E2805}" type="pres">
      <dgm:prSet presAssocID="{1D986E6A-92A6-40F3-9D2C-C0714C6828BE}" presName="rootComposite" presStyleCnt="0"/>
      <dgm:spPr/>
    </dgm:pt>
    <dgm:pt modelId="{50942038-2FD9-49AA-B12F-267D38F47571}" type="pres">
      <dgm:prSet presAssocID="{1D986E6A-92A6-40F3-9D2C-C0714C6828BE}" presName="rootText" presStyleLbl="node4" presStyleIdx="20" presStyleCnt="35">
        <dgm:presLayoutVars>
          <dgm:chPref val="3"/>
        </dgm:presLayoutVars>
      </dgm:prSet>
      <dgm:spPr/>
    </dgm:pt>
    <dgm:pt modelId="{8BEFCF31-42D9-490D-AC3F-EDFD2C1CDB26}" type="pres">
      <dgm:prSet presAssocID="{1D986E6A-92A6-40F3-9D2C-C0714C6828BE}" presName="rootConnector" presStyleLbl="node4" presStyleIdx="20" presStyleCnt="35"/>
      <dgm:spPr/>
    </dgm:pt>
    <dgm:pt modelId="{3881F1D6-3321-451F-9F44-E588FA95A14E}" type="pres">
      <dgm:prSet presAssocID="{1D986E6A-92A6-40F3-9D2C-C0714C6828BE}" presName="hierChild4" presStyleCnt="0"/>
      <dgm:spPr/>
    </dgm:pt>
    <dgm:pt modelId="{4CF28B78-7AEA-4D70-8C36-E5B29E9DCB03}" type="pres">
      <dgm:prSet presAssocID="{1D986E6A-92A6-40F3-9D2C-C0714C6828BE}" presName="hierChild5" presStyleCnt="0"/>
      <dgm:spPr/>
    </dgm:pt>
    <dgm:pt modelId="{D725F2A2-46D4-4792-970F-26551C6BAE2C}" type="pres">
      <dgm:prSet presAssocID="{434F02E9-0D75-4081-9491-1583B9DA680C}" presName="Name35" presStyleLbl="parChTrans1D4" presStyleIdx="21" presStyleCnt="35"/>
      <dgm:spPr/>
    </dgm:pt>
    <dgm:pt modelId="{AA48ED21-8743-41CC-BE43-55B92AD27F2A}" type="pres">
      <dgm:prSet presAssocID="{49141E69-E97F-4FDC-8997-D30C967D3195}" presName="hierRoot2" presStyleCnt="0">
        <dgm:presLayoutVars>
          <dgm:hierBranch val="init"/>
        </dgm:presLayoutVars>
      </dgm:prSet>
      <dgm:spPr/>
    </dgm:pt>
    <dgm:pt modelId="{5CD6F95F-C793-4476-8081-9DF3450BA5ED}" type="pres">
      <dgm:prSet presAssocID="{49141E69-E97F-4FDC-8997-D30C967D3195}" presName="rootComposite" presStyleCnt="0"/>
      <dgm:spPr/>
    </dgm:pt>
    <dgm:pt modelId="{2A22852C-27BE-4860-8C7C-4F0731CBB6B3}" type="pres">
      <dgm:prSet presAssocID="{49141E69-E97F-4FDC-8997-D30C967D3195}" presName="rootText" presStyleLbl="node4" presStyleIdx="21" presStyleCnt="35">
        <dgm:presLayoutVars>
          <dgm:chPref val="3"/>
        </dgm:presLayoutVars>
      </dgm:prSet>
      <dgm:spPr/>
    </dgm:pt>
    <dgm:pt modelId="{A5F81E28-28A2-4909-AEAA-62B732424F96}" type="pres">
      <dgm:prSet presAssocID="{49141E69-E97F-4FDC-8997-D30C967D3195}" presName="rootConnector" presStyleLbl="node4" presStyleIdx="21" presStyleCnt="35"/>
      <dgm:spPr/>
    </dgm:pt>
    <dgm:pt modelId="{AFFF9123-2909-4665-B442-30E176E6ED6A}" type="pres">
      <dgm:prSet presAssocID="{49141E69-E97F-4FDC-8997-D30C967D3195}" presName="hierChild4" presStyleCnt="0"/>
      <dgm:spPr/>
    </dgm:pt>
    <dgm:pt modelId="{AC6B1E2F-8D26-4B7B-97DA-426003780A81}" type="pres">
      <dgm:prSet presAssocID="{49141E69-E97F-4FDC-8997-D30C967D3195}" presName="hierChild5" presStyleCnt="0"/>
      <dgm:spPr/>
    </dgm:pt>
    <dgm:pt modelId="{5ACB62F3-DC00-416E-B6EC-670B1F2D495E}" type="pres">
      <dgm:prSet presAssocID="{4DA26919-D6AF-4548-9423-10A30C3DB82A}" presName="hierChild5" presStyleCnt="0"/>
      <dgm:spPr/>
    </dgm:pt>
    <dgm:pt modelId="{54077FCE-72D3-4B39-9BC3-853C781992AB}" type="pres">
      <dgm:prSet presAssocID="{0C41BDAB-4C4F-451C-B929-3541AB16B749}" presName="Name35" presStyleLbl="parChTrans1D4" presStyleIdx="22" presStyleCnt="35"/>
      <dgm:spPr/>
    </dgm:pt>
    <dgm:pt modelId="{E878251F-7265-4583-BA0F-8C909D7F7C13}" type="pres">
      <dgm:prSet presAssocID="{6A2F3DD7-E6E8-48AA-95C8-E63A022C41CC}" presName="hierRoot2" presStyleCnt="0">
        <dgm:presLayoutVars>
          <dgm:hierBranch val="init"/>
        </dgm:presLayoutVars>
      </dgm:prSet>
      <dgm:spPr/>
    </dgm:pt>
    <dgm:pt modelId="{34197F5A-78A1-49E9-BC59-A2CB4936FDA2}" type="pres">
      <dgm:prSet presAssocID="{6A2F3DD7-E6E8-48AA-95C8-E63A022C41CC}" presName="rootComposite" presStyleCnt="0"/>
      <dgm:spPr/>
    </dgm:pt>
    <dgm:pt modelId="{720CBCFE-1182-4009-8947-6905F104B226}" type="pres">
      <dgm:prSet presAssocID="{6A2F3DD7-E6E8-48AA-95C8-E63A022C41CC}" presName="rootText" presStyleLbl="node4" presStyleIdx="22" presStyleCnt="35">
        <dgm:presLayoutVars>
          <dgm:chPref val="3"/>
        </dgm:presLayoutVars>
      </dgm:prSet>
      <dgm:spPr/>
    </dgm:pt>
    <dgm:pt modelId="{3DBC9101-21FE-4B7C-A7D7-01AA4C714FD3}" type="pres">
      <dgm:prSet presAssocID="{6A2F3DD7-E6E8-48AA-95C8-E63A022C41CC}" presName="rootConnector" presStyleLbl="node4" presStyleIdx="22" presStyleCnt="35"/>
      <dgm:spPr/>
    </dgm:pt>
    <dgm:pt modelId="{E567E413-6BCA-4C45-BAB4-B6A883585937}" type="pres">
      <dgm:prSet presAssocID="{6A2F3DD7-E6E8-48AA-95C8-E63A022C41CC}" presName="hierChild4" presStyleCnt="0"/>
      <dgm:spPr/>
    </dgm:pt>
    <dgm:pt modelId="{708C8DEF-9BCA-4801-A2DE-E96AD225E6A5}" type="pres">
      <dgm:prSet presAssocID="{6A2F3DD7-E6E8-48AA-95C8-E63A022C41CC}" presName="hierChild5" presStyleCnt="0"/>
      <dgm:spPr/>
    </dgm:pt>
    <dgm:pt modelId="{11F1C47A-A119-4E51-8CE7-159945B41F21}" type="pres">
      <dgm:prSet presAssocID="{D44F2207-C984-4B50-9F3B-E19AAC9D7C22}" presName="Name35" presStyleLbl="parChTrans1D4" presStyleIdx="23" presStyleCnt="35"/>
      <dgm:spPr/>
    </dgm:pt>
    <dgm:pt modelId="{9995E0E1-7285-4D9B-B906-9EF5983BF584}" type="pres">
      <dgm:prSet presAssocID="{D7271877-CA22-47BE-9A99-6F53095926D7}" presName="hierRoot2" presStyleCnt="0">
        <dgm:presLayoutVars>
          <dgm:hierBranch val="init"/>
        </dgm:presLayoutVars>
      </dgm:prSet>
      <dgm:spPr/>
    </dgm:pt>
    <dgm:pt modelId="{879AD839-F960-4D7C-A5D3-D956FF109C8D}" type="pres">
      <dgm:prSet presAssocID="{D7271877-CA22-47BE-9A99-6F53095926D7}" presName="rootComposite" presStyleCnt="0"/>
      <dgm:spPr/>
    </dgm:pt>
    <dgm:pt modelId="{01C8062D-E8DE-408E-BAAD-ECC25E68D38C}" type="pres">
      <dgm:prSet presAssocID="{D7271877-CA22-47BE-9A99-6F53095926D7}" presName="rootText" presStyleLbl="node4" presStyleIdx="23" presStyleCnt="35">
        <dgm:presLayoutVars>
          <dgm:chPref val="3"/>
        </dgm:presLayoutVars>
      </dgm:prSet>
      <dgm:spPr/>
    </dgm:pt>
    <dgm:pt modelId="{E098667A-C70B-46BA-A41C-DB4EEC9ED1FD}" type="pres">
      <dgm:prSet presAssocID="{D7271877-CA22-47BE-9A99-6F53095926D7}" presName="rootConnector" presStyleLbl="node4" presStyleIdx="23" presStyleCnt="35"/>
      <dgm:spPr/>
    </dgm:pt>
    <dgm:pt modelId="{A57D085C-7F69-4A3E-BACE-05F51494221D}" type="pres">
      <dgm:prSet presAssocID="{D7271877-CA22-47BE-9A99-6F53095926D7}" presName="hierChild4" presStyleCnt="0"/>
      <dgm:spPr/>
    </dgm:pt>
    <dgm:pt modelId="{9125D3F7-89CA-4506-AFD9-5F923E2CD18F}" type="pres">
      <dgm:prSet presAssocID="{D7271877-CA22-47BE-9A99-6F53095926D7}" presName="hierChild5" presStyleCnt="0"/>
      <dgm:spPr/>
    </dgm:pt>
    <dgm:pt modelId="{AA0DD311-3B50-4FD6-9952-A38FA7FD343C}" type="pres">
      <dgm:prSet presAssocID="{2796961E-1DC4-4ABB-980C-6FFCCD613807}" presName="Name35" presStyleLbl="parChTrans1D4" presStyleIdx="24" presStyleCnt="35"/>
      <dgm:spPr/>
    </dgm:pt>
    <dgm:pt modelId="{B13CFAA9-B90B-452C-ABD8-33116A83D47E}" type="pres">
      <dgm:prSet presAssocID="{7AB1BE58-0AC7-4AA2-BA6D-DD7AA5201760}" presName="hierRoot2" presStyleCnt="0">
        <dgm:presLayoutVars>
          <dgm:hierBranch val="init"/>
        </dgm:presLayoutVars>
      </dgm:prSet>
      <dgm:spPr/>
    </dgm:pt>
    <dgm:pt modelId="{E12DDFBE-169B-4275-9B62-C25A95F9E7A8}" type="pres">
      <dgm:prSet presAssocID="{7AB1BE58-0AC7-4AA2-BA6D-DD7AA5201760}" presName="rootComposite" presStyleCnt="0"/>
      <dgm:spPr/>
    </dgm:pt>
    <dgm:pt modelId="{F82ED197-F692-4518-9CE3-91CEECC66196}" type="pres">
      <dgm:prSet presAssocID="{7AB1BE58-0AC7-4AA2-BA6D-DD7AA5201760}" presName="rootText" presStyleLbl="node4" presStyleIdx="24" presStyleCnt="35">
        <dgm:presLayoutVars>
          <dgm:chPref val="3"/>
        </dgm:presLayoutVars>
      </dgm:prSet>
      <dgm:spPr/>
    </dgm:pt>
    <dgm:pt modelId="{D160A80A-A524-4E8F-89E1-8D5602DC190C}" type="pres">
      <dgm:prSet presAssocID="{7AB1BE58-0AC7-4AA2-BA6D-DD7AA5201760}" presName="rootConnector" presStyleLbl="node4" presStyleIdx="24" presStyleCnt="35"/>
      <dgm:spPr/>
    </dgm:pt>
    <dgm:pt modelId="{18B188D3-2832-43FD-9229-93E11D3D144C}" type="pres">
      <dgm:prSet presAssocID="{7AB1BE58-0AC7-4AA2-BA6D-DD7AA5201760}" presName="hierChild4" presStyleCnt="0"/>
      <dgm:spPr/>
    </dgm:pt>
    <dgm:pt modelId="{212306BB-1E5D-4E67-9E19-18D1A604900A}" type="pres">
      <dgm:prSet presAssocID="{7AB1BE58-0AC7-4AA2-BA6D-DD7AA5201760}" presName="hierChild5" presStyleCnt="0"/>
      <dgm:spPr/>
    </dgm:pt>
    <dgm:pt modelId="{FA72ADC9-7394-467A-8E5C-634D4AE227DB}" type="pres">
      <dgm:prSet presAssocID="{A988814E-CA5B-49B5-88FB-48D3E3F683B8}" presName="Name35" presStyleLbl="parChTrans1D4" presStyleIdx="25" presStyleCnt="35"/>
      <dgm:spPr/>
    </dgm:pt>
    <dgm:pt modelId="{257F86CB-CCF4-48EF-8DE3-85F09663FCE7}" type="pres">
      <dgm:prSet presAssocID="{34915465-DCDC-4454-8084-9CB4656D5E4C}" presName="hierRoot2" presStyleCnt="0">
        <dgm:presLayoutVars>
          <dgm:hierBranch/>
        </dgm:presLayoutVars>
      </dgm:prSet>
      <dgm:spPr/>
    </dgm:pt>
    <dgm:pt modelId="{A556F913-8AE7-4DB9-81D5-9B277DFD634F}" type="pres">
      <dgm:prSet presAssocID="{34915465-DCDC-4454-8084-9CB4656D5E4C}" presName="rootComposite" presStyleCnt="0"/>
      <dgm:spPr/>
    </dgm:pt>
    <dgm:pt modelId="{56CCC795-9634-43A3-87CA-B8AD429C7E5E}" type="pres">
      <dgm:prSet presAssocID="{34915465-DCDC-4454-8084-9CB4656D5E4C}" presName="rootText" presStyleLbl="node4" presStyleIdx="25" presStyleCnt="35">
        <dgm:presLayoutVars>
          <dgm:chPref val="3"/>
        </dgm:presLayoutVars>
      </dgm:prSet>
      <dgm:spPr/>
    </dgm:pt>
    <dgm:pt modelId="{D3128C14-7D1F-4404-A217-924E4E3675B9}" type="pres">
      <dgm:prSet presAssocID="{34915465-DCDC-4454-8084-9CB4656D5E4C}" presName="rootConnector" presStyleLbl="node4" presStyleIdx="25" presStyleCnt="35"/>
      <dgm:spPr/>
    </dgm:pt>
    <dgm:pt modelId="{6D44BEA7-7B18-405B-BF54-7E547A2545C4}" type="pres">
      <dgm:prSet presAssocID="{34915465-DCDC-4454-8084-9CB4656D5E4C}" presName="hierChild4" presStyleCnt="0"/>
      <dgm:spPr/>
    </dgm:pt>
    <dgm:pt modelId="{E9E6529E-E2B9-4153-AE37-19547B3773AA}" type="pres">
      <dgm:prSet presAssocID="{34915465-DCDC-4454-8084-9CB4656D5E4C}" presName="hierChild5" presStyleCnt="0"/>
      <dgm:spPr/>
    </dgm:pt>
    <dgm:pt modelId="{80DEE2A3-494B-4ECA-9F6A-84AE1E1323EF}" type="pres">
      <dgm:prSet presAssocID="{13702C2B-A6C7-4B12-8B2D-B86702E0934E}" presName="hierChild5" presStyleCnt="0"/>
      <dgm:spPr/>
    </dgm:pt>
    <dgm:pt modelId="{5EC9986D-B844-42C9-A88C-EE10928BF044}" type="pres">
      <dgm:prSet presAssocID="{952CC7D2-35A6-49B0-96C9-1F821782ECA2}" presName="hierChild5" presStyleCnt="0"/>
      <dgm:spPr/>
    </dgm:pt>
    <dgm:pt modelId="{616C6828-0C67-4EB9-BB9B-2DC912DB0187}" type="pres">
      <dgm:prSet presAssocID="{0EFAF76C-77A7-4375-BE91-F321FB2D2A92}" presName="Name35" presStyleLbl="parChTrans1D4" presStyleIdx="26" presStyleCnt="35"/>
      <dgm:spPr/>
    </dgm:pt>
    <dgm:pt modelId="{DF0DF500-002C-4D18-A8BF-19E648E3AD0F}" type="pres">
      <dgm:prSet presAssocID="{D020340B-FCF6-4C33-83F8-CA61B355F5F2}" presName="hierRoot2" presStyleCnt="0">
        <dgm:presLayoutVars>
          <dgm:hierBranch/>
        </dgm:presLayoutVars>
      </dgm:prSet>
      <dgm:spPr/>
    </dgm:pt>
    <dgm:pt modelId="{E987F915-C18E-48DB-A72C-ADF700247C22}" type="pres">
      <dgm:prSet presAssocID="{D020340B-FCF6-4C33-83F8-CA61B355F5F2}" presName="rootComposite" presStyleCnt="0"/>
      <dgm:spPr/>
    </dgm:pt>
    <dgm:pt modelId="{E10F422A-3B79-4452-9709-4F2DA2AECAD3}" type="pres">
      <dgm:prSet presAssocID="{D020340B-FCF6-4C33-83F8-CA61B355F5F2}" presName="rootText" presStyleLbl="node4" presStyleIdx="26" presStyleCnt="35">
        <dgm:presLayoutVars>
          <dgm:chPref val="3"/>
        </dgm:presLayoutVars>
      </dgm:prSet>
      <dgm:spPr/>
    </dgm:pt>
    <dgm:pt modelId="{DCEBFA99-988B-44FA-9A6E-BED0D1FDC13E}" type="pres">
      <dgm:prSet presAssocID="{D020340B-FCF6-4C33-83F8-CA61B355F5F2}" presName="rootConnector" presStyleLbl="node4" presStyleIdx="26" presStyleCnt="35"/>
      <dgm:spPr/>
    </dgm:pt>
    <dgm:pt modelId="{F11A3E4E-C501-4D70-9A22-0BBC42DE0EF9}" type="pres">
      <dgm:prSet presAssocID="{D020340B-FCF6-4C33-83F8-CA61B355F5F2}" presName="hierChild4" presStyleCnt="0"/>
      <dgm:spPr/>
    </dgm:pt>
    <dgm:pt modelId="{4B34D4FE-76FA-4B2D-8E0F-550CB7DD3E8F}" type="pres">
      <dgm:prSet presAssocID="{DB091FD7-170E-4BD2-84FF-5084D2163F8B}" presName="Name35" presStyleLbl="parChTrans1D4" presStyleIdx="27" presStyleCnt="35"/>
      <dgm:spPr/>
    </dgm:pt>
    <dgm:pt modelId="{3E57BFB0-E65E-4F0B-B540-1CDE01F88290}" type="pres">
      <dgm:prSet presAssocID="{E9B02B16-4924-4200-AEC5-08AA33406FE1}" presName="hierRoot2" presStyleCnt="0">
        <dgm:presLayoutVars>
          <dgm:hierBranch val="init"/>
        </dgm:presLayoutVars>
      </dgm:prSet>
      <dgm:spPr/>
    </dgm:pt>
    <dgm:pt modelId="{440CA1A7-13A6-473F-9409-02CB9C10A6D7}" type="pres">
      <dgm:prSet presAssocID="{E9B02B16-4924-4200-AEC5-08AA33406FE1}" presName="rootComposite" presStyleCnt="0"/>
      <dgm:spPr/>
    </dgm:pt>
    <dgm:pt modelId="{DDE58B90-D92D-4AA5-AD6A-489200A4029D}" type="pres">
      <dgm:prSet presAssocID="{E9B02B16-4924-4200-AEC5-08AA33406FE1}" presName="rootText" presStyleLbl="node4" presStyleIdx="27" presStyleCnt="35">
        <dgm:presLayoutVars>
          <dgm:chPref val="3"/>
        </dgm:presLayoutVars>
      </dgm:prSet>
      <dgm:spPr/>
    </dgm:pt>
    <dgm:pt modelId="{E8FA94FC-62B8-469C-B30C-E775963DAAF9}" type="pres">
      <dgm:prSet presAssocID="{E9B02B16-4924-4200-AEC5-08AA33406FE1}" presName="rootConnector" presStyleLbl="node4" presStyleIdx="27" presStyleCnt="35"/>
      <dgm:spPr/>
    </dgm:pt>
    <dgm:pt modelId="{8AA317FB-DC18-476D-A79C-B75891B7FA2A}" type="pres">
      <dgm:prSet presAssocID="{E9B02B16-4924-4200-AEC5-08AA33406FE1}" presName="hierChild4" presStyleCnt="0"/>
      <dgm:spPr/>
    </dgm:pt>
    <dgm:pt modelId="{436F0D6D-FC9F-4108-9C06-A6CAD51B692C}" type="pres">
      <dgm:prSet presAssocID="{E9B02B16-4924-4200-AEC5-08AA33406FE1}" presName="hierChild5" presStyleCnt="0"/>
      <dgm:spPr/>
    </dgm:pt>
    <dgm:pt modelId="{C9187218-C73A-4D76-A041-633CF703EA01}" type="pres">
      <dgm:prSet presAssocID="{2F1AA1B1-B330-4C6C-9BFF-A84F6D9D23F5}" presName="Name35" presStyleLbl="parChTrans1D4" presStyleIdx="28" presStyleCnt="35"/>
      <dgm:spPr/>
    </dgm:pt>
    <dgm:pt modelId="{55017B71-BB53-4BAD-ADDE-93E67C04C695}" type="pres">
      <dgm:prSet presAssocID="{7A28B6D9-3263-44B7-8958-043C570F7BBC}" presName="hierRoot2" presStyleCnt="0">
        <dgm:presLayoutVars>
          <dgm:hierBranch val="init"/>
        </dgm:presLayoutVars>
      </dgm:prSet>
      <dgm:spPr/>
    </dgm:pt>
    <dgm:pt modelId="{C4ED0939-3965-4F86-8B49-85621FBA57D0}" type="pres">
      <dgm:prSet presAssocID="{7A28B6D9-3263-44B7-8958-043C570F7BBC}" presName="rootComposite" presStyleCnt="0"/>
      <dgm:spPr/>
    </dgm:pt>
    <dgm:pt modelId="{59FF1F22-E22C-4D9E-9178-9E588FF0E00B}" type="pres">
      <dgm:prSet presAssocID="{7A28B6D9-3263-44B7-8958-043C570F7BBC}" presName="rootText" presStyleLbl="node4" presStyleIdx="28" presStyleCnt="35">
        <dgm:presLayoutVars>
          <dgm:chPref val="3"/>
        </dgm:presLayoutVars>
      </dgm:prSet>
      <dgm:spPr/>
    </dgm:pt>
    <dgm:pt modelId="{494B6A17-5073-48D8-B427-A50615559A79}" type="pres">
      <dgm:prSet presAssocID="{7A28B6D9-3263-44B7-8958-043C570F7BBC}" presName="rootConnector" presStyleLbl="node4" presStyleIdx="28" presStyleCnt="35"/>
      <dgm:spPr/>
    </dgm:pt>
    <dgm:pt modelId="{7B839BC6-EBA8-4FCD-9CEA-4B96BCE1FB87}" type="pres">
      <dgm:prSet presAssocID="{7A28B6D9-3263-44B7-8958-043C570F7BBC}" presName="hierChild4" presStyleCnt="0"/>
      <dgm:spPr/>
    </dgm:pt>
    <dgm:pt modelId="{B3701CCB-A8B9-40B3-AF24-707C251C74A3}" type="pres">
      <dgm:prSet presAssocID="{7A28B6D9-3263-44B7-8958-043C570F7BBC}" presName="hierChild5" presStyleCnt="0"/>
      <dgm:spPr/>
    </dgm:pt>
    <dgm:pt modelId="{A9E927CA-2DC5-4115-85DF-1D9C9A153558}" type="pres">
      <dgm:prSet presAssocID="{9396BD71-7139-457D-8DDC-42B62561064F}" presName="Name35" presStyleLbl="parChTrans1D4" presStyleIdx="29" presStyleCnt="35"/>
      <dgm:spPr/>
    </dgm:pt>
    <dgm:pt modelId="{FB9E9C2F-7334-47E9-9F57-96DBD18043B9}" type="pres">
      <dgm:prSet presAssocID="{3DA552E7-CBDB-49DC-90B5-7E310CA7EA7C}" presName="hierRoot2" presStyleCnt="0">
        <dgm:presLayoutVars>
          <dgm:hierBranch val="init"/>
        </dgm:presLayoutVars>
      </dgm:prSet>
      <dgm:spPr/>
    </dgm:pt>
    <dgm:pt modelId="{39CBC6E6-77E2-471C-BDC0-DB11FFA69903}" type="pres">
      <dgm:prSet presAssocID="{3DA552E7-CBDB-49DC-90B5-7E310CA7EA7C}" presName="rootComposite" presStyleCnt="0"/>
      <dgm:spPr/>
    </dgm:pt>
    <dgm:pt modelId="{E6561085-2AEE-4BE7-8223-E501C582D264}" type="pres">
      <dgm:prSet presAssocID="{3DA552E7-CBDB-49DC-90B5-7E310CA7EA7C}" presName="rootText" presStyleLbl="node4" presStyleIdx="29" presStyleCnt="35">
        <dgm:presLayoutVars>
          <dgm:chPref val="3"/>
        </dgm:presLayoutVars>
      </dgm:prSet>
      <dgm:spPr/>
    </dgm:pt>
    <dgm:pt modelId="{4D979B2B-CC74-498A-AC8F-41DE39A9DD90}" type="pres">
      <dgm:prSet presAssocID="{3DA552E7-CBDB-49DC-90B5-7E310CA7EA7C}" presName="rootConnector" presStyleLbl="node4" presStyleIdx="29" presStyleCnt="35"/>
      <dgm:spPr/>
    </dgm:pt>
    <dgm:pt modelId="{AB640763-E503-4BC1-905A-9BB01520D9C5}" type="pres">
      <dgm:prSet presAssocID="{3DA552E7-CBDB-49DC-90B5-7E310CA7EA7C}" presName="hierChild4" presStyleCnt="0"/>
      <dgm:spPr/>
    </dgm:pt>
    <dgm:pt modelId="{BEFD632C-1FD6-4130-8B62-6819C7BE44CE}" type="pres">
      <dgm:prSet presAssocID="{3DA552E7-CBDB-49DC-90B5-7E310CA7EA7C}" presName="hierChild5" presStyleCnt="0"/>
      <dgm:spPr/>
    </dgm:pt>
    <dgm:pt modelId="{0F4AC979-F4F2-4E37-A2BC-591C208411D1}" type="pres">
      <dgm:prSet presAssocID="{D020340B-FCF6-4C33-83F8-CA61B355F5F2}" presName="hierChild5" presStyleCnt="0"/>
      <dgm:spPr/>
    </dgm:pt>
    <dgm:pt modelId="{45ECD442-E8F2-449A-90D2-9026E44314A4}" type="pres">
      <dgm:prSet presAssocID="{E665A36C-2E54-4AB0-AE2B-CEB2B602AE89}" presName="Name35" presStyleLbl="parChTrans1D4" presStyleIdx="30" presStyleCnt="35"/>
      <dgm:spPr/>
    </dgm:pt>
    <dgm:pt modelId="{C48A9513-20FD-4076-A3C2-8FF523841744}" type="pres">
      <dgm:prSet presAssocID="{5ED210B2-7836-4326-9A6E-1BF664DB6586}" presName="hierRoot2" presStyleCnt="0">
        <dgm:presLayoutVars>
          <dgm:hierBranch/>
        </dgm:presLayoutVars>
      </dgm:prSet>
      <dgm:spPr/>
    </dgm:pt>
    <dgm:pt modelId="{8FB391CD-71AB-410C-ADAF-98BED2DFB36D}" type="pres">
      <dgm:prSet presAssocID="{5ED210B2-7836-4326-9A6E-1BF664DB6586}" presName="rootComposite" presStyleCnt="0"/>
      <dgm:spPr/>
    </dgm:pt>
    <dgm:pt modelId="{DA5951D0-2492-4612-BBDC-5806A9193120}" type="pres">
      <dgm:prSet presAssocID="{5ED210B2-7836-4326-9A6E-1BF664DB6586}" presName="rootText" presStyleLbl="node4" presStyleIdx="30" presStyleCnt="35">
        <dgm:presLayoutVars>
          <dgm:chPref val="3"/>
        </dgm:presLayoutVars>
      </dgm:prSet>
      <dgm:spPr/>
    </dgm:pt>
    <dgm:pt modelId="{BB22D573-6B27-4628-B20F-99963E5A27A0}" type="pres">
      <dgm:prSet presAssocID="{5ED210B2-7836-4326-9A6E-1BF664DB6586}" presName="rootConnector" presStyleLbl="node4" presStyleIdx="30" presStyleCnt="35"/>
      <dgm:spPr/>
    </dgm:pt>
    <dgm:pt modelId="{3329E768-D25F-4048-B639-E0C0AE5ED1A7}" type="pres">
      <dgm:prSet presAssocID="{5ED210B2-7836-4326-9A6E-1BF664DB6586}" presName="hierChild4" presStyleCnt="0"/>
      <dgm:spPr/>
    </dgm:pt>
    <dgm:pt modelId="{DF896D80-D8AB-479D-BF94-6FC3BE8747AE}" type="pres">
      <dgm:prSet presAssocID="{5ED210B2-7836-4326-9A6E-1BF664DB6586}" presName="hierChild5" presStyleCnt="0"/>
      <dgm:spPr/>
    </dgm:pt>
    <dgm:pt modelId="{4FC31574-6930-4053-9060-E6C311384799}" type="pres">
      <dgm:prSet presAssocID="{BDDAAD82-954F-4035-9F84-71F0E1CE8243}" presName="Name35" presStyleLbl="parChTrans1D4" presStyleIdx="31" presStyleCnt="35"/>
      <dgm:spPr/>
    </dgm:pt>
    <dgm:pt modelId="{1DF234DC-FC5A-4172-8DF5-E0F1ACD1C192}" type="pres">
      <dgm:prSet presAssocID="{E73B6F4A-2FFA-4671-B484-46292F8C4265}" presName="hierRoot2" presStyleCnt="0">
        <dgm:presLayoutVars>
          <dgm:hierBranch/>
        </dgm:presLayoutVars>
      </dgm:prSet>
      <dgm:spPr/>
    </dgm:pt>
    <dgm:pt modelId="{AA16A29D-32CE-4816-A5A2-89918C41F033}" type="pres">
      <dgm:prSet presAssocID="{E73B6F4A-2FFA-4671-B484-46292F8C4265}" presName="rootComposite" presStyleCnt="0"/>
      <dgm:spPr/>
    </dgm:pt>
    <dgm:pt modelId="{106655C4-517A-4F32-9896-1874060BFEE2}" type="pres">
      <dgm:prSet presAssocID="{E73B6F4A-2FFA-4671-B484-46292F8C4265}" presName="rootText" presStyleLbl="node4" presStyleIdx="31" presStyleCnt="35">
        <dgm:presLayoutVars>
          <dgm:chPref val="3"/>
        </dgm:presLayoutVars>
      </dgm:prSet>
      <dgm:spPr/>
    </dgm:pt>
    <dgm:pt modelId="{17A0DD38-7918-4A4B-B6DF-7A37AFC41EC5}" type="pres">
      <dgm:prSet presAssocID="{E73B6F4A-2FFA-4671-B484-46292F8C4265}" presName="rootConnector" presStyleLbl="node4" presStyleIdx="31" presStyleCnt="35"/>
      <dgm:spPr/>
    </dgm:pt>
    <dgm:pt modelId="{A37CABC5-5469-4958-8782-FFD2724BBE01}" type="pres">
      <dgm:prSet presAssocID="{E73B6F4A-2FFA-4671-B484-46292F8C4265}" presName="hierChild4" presStyleCnt="0"/>
      <dgm:spPr/>
    </dgm:pt>
    <dgm:pt modelId="{72160E99-4982-4B06-8ECC-3598FD87EA95}" type="pres">
      <dgm:prSet presAssocID="{CB8CA720-90C9-48B8-BC34-69E08275B279}" presName="Name35" presStyleLbl="parChTrans1D4" presStyleIdx="32" presStyleCnt="35"/>
      <dgm:spPr/>
    </dgm:pt>
    <dgm:pt modelId="{208186A2-35B2-4669-A6DD-5CA9F0B9454C}" type="pres">
      <dgm:prSet presAssocID="{EDA7B3F4-5A69-4DB4-B69E-12D8C83D88F1}" presName="hierRoot2" presStyleCnt="0">
        <dgm:presLayoutVars>
          <dgm:hierBranch val="init"/>
        </dgm:presLayoutVars>
      </dgm:prSet>
      <dgm:spPr/>
    </dgm:pt>
    <dgm:pt modelId="{00DB92B6-88C4-416B-A4DB-D0098D6D4557}" type="pres">
      <dgm:prSet presAssocID="{EDA7B3F4-5A69-4DB4-B69E-12D8C83D88F1}" presName="rootComposite" presStyleCnt="0"/>
      <dgm:spPr/>
    </dgm:pt>
    <dgm:pt modelId="{BAA50B82-3CA5-4840-BFA3-8B8F3BFAC0D4}" type="pres">
      <dgm:prSet presAssocID="{EDA7B3F4-5A69-4DB4-B69E-12D8C83D88F1}" presName="rootText" presStyleLbl="node4" presStyleIdx="32" presStyleCnt="35">
        <dgm:presLayoutVars>
          <dgm:chPref val="3"/>
        </dgm:presLayoutVars>
      </dgm:prSet>
      <dgm:spPr/>
    </dgm:pt>
    <dgm:pt modelId="{273ABCFA-8581-47AE-B7C8-0B45A841A4CC}" type="pres">
      <dgm:prSet presAssocID="{EDA7B3F4-5A69-4DB4-B69E-12D8C83D88F1}" presName="rootConnector" presStyleLbl="node4" presStyleIdx="32" presStyleCnt="35"/>
      <dgm:spPr/>
    </dgm:pt>
    <dgm:pt modelId="{413D5A8B-3DD9-4854-91E4-41C81647A53F}" type="pres">
      <dgm:prSet presAssocID="{EDA7B3F4-5A69-4DB4-B69E-12D8C83D88F1}" presName="hierChild4" presStyleCnt="0"/>
      <dgm:spPr/>
    </dgm:pt>
    <dgm:pt modelId="{55396BE2-2FBB-445B-B664-BC293D3D8AB2}" type="pres">
      <dgm:prSet presAssocID="{EDA7B3F4-5A69-4DB4-B69E-12D8C83D88F1}" presName="hierChild5" presStyleCnt="0"/>
      <dgm:spPr/>
    </dgm:pt>
    <dgm:pt modelId="{D35885A8-8077-45EC-A977-390E9AEF0C92}" type="pres">
      <dgm:prSet presAssocID="{E73B6F4A-2FFA-4671-B484-46292F8C4265}" presName="hierChild5" presStyleCnt="0"/>
      <dgm:spPr/>
    </dgm:pt>
    <dgm:pt modelId="{B6FC913F-44A7-44C4-AF1D-74C0479D533C}" type="pres">
      <dgm:prSet presAssocID="{EFF93E88-758A-4B68-8557-F02F1CDC5463}" presName="hierChild5" presStyleCnt="0"/>
      <dgm:spPr/>
    </dgm:pt>
    <dgm:pt modelId="{D1E606D4-DCCE-4F1B-8F5C-C533A39A0FB8}" type="pres">
      <dgm:prSet presAssocID="{433CAF34-57FC-4AFD-A345-13878F839DA7}" presName="Name35" presStyleLbl="parChTrans1D4" presStyleIdx="33" presStyleCnt="35"/>
      <dgm:spPr/>
    </dgm:pt>
    <dgm:pt modelId="{B4EAD1DC-1749-4E25-A33E-D6AB32417D26}" type="pres">
      <dgm:prSet presAssocID="{C901309D-1509-4F1B-863C-B150BB454C2A}" presName="hierRoot2" presStyleCnt="0">
        <dgm:presLayoutVars>
          <dgm:hierBranch val="init"/>
        </dgm:presLayoutVars>
      </dgm:prSet>
      <dgm:spPr/>
    </dgm:pt>
    <dgm:pt modelId="{ED8E9C5D-06DC-4207-8808-9FAD255D2099}" type="pres">
      <dgm:prSet presAssocID="{C901309D-1509-4F1B-863C-B150BB454C2A}" presName="rootComposite" presStyleCnt="0"/>
      <dgm:spPr/>
    </dgm:pt>
    <dgm:pt modelId="{1857C1FB-D503-4A58-8057-703A9E1EEE92}" type="pres">
      <dgm:prSet presAssocID="{C901309D-1509-4F1B-863C-B150BB454C2A}" presName="rootText" presStyleLbl="node4" presStyleIdx="33" presStyleCnt="35">
        <dgm:presLayoutVars>
          <dgm:chPref val="3"/>
        </dgm:presLayoutVars>
      </dgm:prSet>
      <dgm:spPr/>
    </dgm:pt>
    <dgm:pt modelId="{DDEA9AD6-6B64-4024-A3A1-A6B3773A532C}" type="pres">
      <dgm:prSet presAssocID="{C901309D-1509-4F1B-863C-B150BB454C2A}" presName="rootConnector" presStyleLbl="node4" presStyleIdx="33" presStyleCnt="35"/>
      <dgm:spPr/>
    </dgm:pt>
    <dgm:pt modelId="{6BCCBADA-70CC-4FE1-823A-D7076005BB87}" type="pres">
      <dgm:prSet presAssocID="{C901309D-1509-4F1B-863C-B150BB454C2A}" presName="hierChild4" presStyleCnt="0"/>
      <dgm:spPr/>
    </dgm:pt>
    <dgm:pt modelId="{ECBAA49B-04F8-496C-A048-ACF28A4C1165}" type="pres">
      <dgm:prSet presAssocID="{C901309D-1509-4F1B-863C-B150BB454C2A}" presName="hierChild5" presStyleCnt="0"/>
      <dgm:spPr/>
    </dgm:pt>
    <dgm:pt modelId="{F126E318-DC91-4931-A47A-0B3047104F56}" type="pres">
      <dgm:prSet presAssocID="{32E5749B-4CA0-4FD6-A8B1-26495CB574DE}" presName="Name35" presStyleLbl="parChTrans1D4" presStyleIdx="34" presStyleCnt="35"/>
      <dgm:spPr/>
    </dgm:pt>
    <dgm:pt modelId="{13BDFFE8-9251-4E91-A8B0-1E4E010BD8FA}" type="pres">
      <dgm:prSet presAssocID="{227DB93D-6B5D-4E6F-9845-3FCBC930F35B}" presName="hierRoot2" presStyleCnt="0">
        <dgm:presLayoutVars>
          <dgm:hierBranch val="init"/>
        </dgm:presLayoutVars>
      </dgm:prSet>
      <dgm:spPr/>
    </dgm:pt>
    <dgm:pt modelId="{E23F58B0-D48E-4539-97E7-B323DE3A7E50}" type="pres">
      <dgm:prSet presAssocID="{227DB93D-6B5D-4E6F-9845-3FCBC930F35B}" presName="rootComposite" presStyleCnt="0"/>
      <dgm:spPr/>
    </dgm:pt>
    <dgm:pt modelId="{6B97E9C8-1DDE-415E-9240-133E82B4F25C}" type="pres">
      <dgm:prSet presAssocID="{227DB93D-6B5D-4E6F-9845-3FCBC930F35B}" presName="rootText" presStyleLbl="node4" presStyleIdx="34" presStyleCnt="35">
        <dgm:presLayoutVars>
          <dgm:chPref val="3"/>
        </dgm:presLayoutVars>
      </dgm:prSet>
      <dgm:spPr/>
    </dgm:pt>
    <dgm:pt modelId="{A8394230-E903-426A-9D22-451FC6578ED6}" type="pres">
      <dgm:prSet presAssocID="{227DB93D-6B5D-4E6F-9845-3FCBC930F35B}" presName="rootConnector" presStyleLbl="node4" presStyleIdx="34" presStyleCnt="35"/>
      <dgm:spPr/>
    </dgm:pt>
    <dgm:pt modelId="{AC259ED6-A52D-4504-BF81-DE5743A4B096}" type="pres">
      <dgm:prSet presAssocID="{227DB93D-6B5D-4E6F-9845-3FCBC930F35B}" presName="hierChild4" presStyleCnt="0"/>
      <dgm:spPr/>
    </dgm:pt>
    <dgm:pt modelId="{AC2C12C1-B5F9-44A9-9D86-687A4F9595E2}" type="pres">
      <dgm:prSet presAssocID="{227DB93D-6B5D-4E6F-9845-3FCBC930F35B}" presName="hierChild5" presStyleCnt="0"/>
      <dgm:spPr/>
    </dgm:pt>
    <dgm:pt modelId="{0BA4CFF5-B104-44CD-8B5D-218AC864893B}" type="pres">
      <dgm:prSet presAssocID="{C4305391-5DD1-4801-8717-D29098DA2141}" presName="hierChild5" presStyleCnt="0"/>
      <dgm:spPr/>
    </dgm:pt>
    <dgm:pt modelId="{DE3DAB88-B0B2-47D3-8F4E-865AF965CDBE}" type="pres">
      <dgm:prSet presAssocID="{0D3E62D0-A161-4631-AECC-063764FD2FC5}" presName="hierChild5" presStyleCnt="0"/>
      <dgm:spPr/>
    </dgm:pt>
    <dgm:pt modelId="{554CEC78-CBC0-4230-8AA7-D48FE8579083}" type="pres">
      <dgm:prSet presAssocID="{D17BBC8C-9843-4D62-BB81-69FD11B7ACF8}" presName="hierChild3" presStyleCnt="0"/>
      <dgm:spPr/>
    </dgm:pt>
  </dgm:ptLst>
  <dgm:cxnLst>
    <dgm:cxn modelId="{499BAB02-7B99-45CB-B78B-A52D0A0BB680}" type="presOf" srcId="{AEFD7DC5-A22A-4205-9CD0-5EE0795DDCE1}" destId="{CEF2F741-7497-49DF-8789-8D968183CB95}" srcOrd="0" destOrd="0" presId="urn:microsoft.com/office/officeart/2005/8/layout/orgChart1"/>
    <dgm:cxn modelId="{76AE9705-98A1-46CF-9233-0A73690FCCDC}" type="presOf" srcId="{2F1AA1B1-B330-4C6C-9BFF-A84F6D9D23F5}" destId="{C9187218-C73A-4D76-A041-633CF703EA01}" srcOrd="0" destOrd="0" presId="urn:microsoft.com/office/officeart/2005/8/layout/orgChart1"/>
    <dgm:cxn modelId="{631C3307-999D-4088-823D-841E5CEBD40A}" srcId="{C4305391-5DD1-4801-8717-D29098DA2141}" destId="{5FA264BB-C666-4F14-80C8-4B9F4F3B701E}" srcOrd="1" destOrd="0" parTransId="{773E3B34-1D95-4FE2-B939-E9C488C7AAD4}" sibTransId="{507283F1-20C1-48CD-8585-05B410D589AD}"/>
    <dgm:cxn modelId="{6CD9F009-813F-426A-AB63-CAFE8A1D8904}" type="presOf" srcId="{3BB7A948-193B-48D4-8816-DE6E95626052}" destId="{11A9B486-5A5D-4D2B-A38C-46578E78AD9D}" srcOrd="0" destOrd="0" presId="urn:microsoft.com/office/officeart/2005/8/layout/orgChart1"/>
    <dgm:cxn modelId="{94A2090A-B48B-4487-83E2-4AB7EFEE70FD}" type="presOf" srcId="{01A3A98B-3AF0-4DA5-9576-894DF7BA2B40}" destId="{6E527D0D-CBBA-4E23-BDD4-6E1B405F97CF}" srcOrd="0" destOrd="0" presId="urn:microsoft.com/office/officeart/2005/8/layout/orgChart1"/>
    <dgm:cxn modelId="{7B7BAA0E-42A6-4D5C-A666-E2755A20987D}" type="presOf" srcId="{A31C7351-F5AA-49C3-A2FB-B39536D3810E}" destId="{3D6D564E-966F-4D93-840B-819ABD7C45FA}" srcOrd="1" destOrd="0" presId="urn:microsoft.com/office/officeart/2005/8/layout/orgChart1"/>
    <dgm:cxn modelId="{9B4C1911-CA92-461C-BEAF-20668B0F26CC}" type="presOf" srcId="{34915465-DCDC-4454-8084-9CB4656D5E4C}" destId="{D3128C14-7D1F-4404-A217-924E4E3675B9}" srcOrd="1" destOrd="0" presId="urn:microsoft.com/office/officeart/2005/8/layout/orgChart1"/>
    <dgm:cxn modelId="{DA7D1E13-86D6-433B-898C-4E8928128F73}" type="presOf" srcId="{737CCB75-F9C8-4636-ADF9-A56448AA922D}" destId="{B86C64AC-4F60-4EB0-92F6-2899910BF901}" srcOrd="0" destOrd="0" presId="urn:microsoft.com/office/officeart/2005/8/layout/orgChart1"/>
    <dgm:cxn modelId="{83523113-C48C-4169-B4DF-186D148CC178}" type="presOf" srcId="{49141E69-E97F-4FDC-8997-D30C967D3195}" destId="{A5F81E28-28A2-4909-AEAA-62B732424F96}" srcOrd="1" destOrd="0" presId="urn:microsoft.com/office/officeart/2005/8/layout/orgChart1"/>
    <dgm:cxn modelId="{E9BB4A14-B7DA-4C25-BE31-E5FC4BD2B13C}" type="presOf" srcId="{0D3E62D0-A161-4631-AECC-063764FD2FC5}" destId="{2EA8489C-3B25-4EB4-9B12-1BDED87FEE3F}" srcOrd="1" destOrd="0" presId="urn:microsoft.com/office/officeart/2005/8/layout/orgChart1"/>
    <dgm:cxn modelId="{33AD0F15-EEF6-460A-B6D5-6DA5A4330B10}" type="presOf" srcId="{5ED210B2-7836-4326-9A6E-1BF664DB6586}" destId="{DA5951D0-2492-4612-BBDC-5806A9193120}" srcOrd="0" destOrd="0" presId="urn:microsoft.com/office/officeart/2005/8/layout/orgChart1"/>
    <dgm:cxn modelId="{B9B43619-F2C4-40FD-8ABF-5213D070F911}" type="presOf" srcId="{DB091FD7-170E-4BD2-84FF-5084D2163F8B}" destId="{4B34D4FE-76FA-4B2D-8E0F-550CB7DD3E8F}" srcOrd="0" destOrd="0" presId="urn:microsoft.com/office/officeart/2005/8/layout/orgChart1"/>
    <dgm:cxn modelId="{CF755519-8FE7-42BF-9FFB-E6BDDE5694B9}" srcId="{13702C2B-A6C7-4B12-8B2D-B86702E0934E}" destId="{34915465-DCDC-4454-8084-9CB4656D5E4C}" srcOrd="8" destOrd="0" parTransId="{A988814E-CA5B-49B5-88FB-48D3E3F683B8}" sibTransId="{109280DF-5A44-4B1D-B0E1-9B63996B53C8}"/>
    <dgm:cxn modelId="{6D22911D-7190-49C5-9C6F-2E000B614D61}" type="presOf" srcId="{D7271877-CA22-47BE-9A99-6F53095926D7}" destId="{01C8062D-E8DE-408E-BAAD-ECC25E68D38C}" srcOrd="0" destOrd="0" presId="urn:microsoft.com/office/officeart/2005/8/layout/orgChart1"/>
    <dgm:cxn modelId="{F867131E-F396-4CA7-999E-13FF3404547D}" srcId="{4DA26919-D6AF-4548-9423-10A30C3DB82A}" destId="{06A044AD-75D1-4859-B050-E6E4B400E80B}" srcOrd="0" destOrd="0" parTransId="{370DC504-8781-4487-ABD8-873235CF4C9D}" sibTransId="{C6091585-5BE0-4265-B78F-39CCA08BC099}"/>
    <dgm:cxn modelId="{C024241E-637E-4AE3-A904-AAFBF391A7CF}" type="presOf" srcId="{E73B6F4A-2FFA-4671-B484-46292F8C4265}" destId="{106655C4-517A-4F32-9896-1874060BFEE2}" srcOrd="0" destOrd="0" presId="urn:microsoft.com/office/officeart/2005/8/layout/orgChart1"/>
    <dgm:cxn modelId="{CF1D601E-7BC3-446B-9E6D-BC5D1EBCBAD7}" srcId="{D17BBC8C-9843-4D62-BB81-69FD11B7ACF8}" destId="{0D3E62D0-A161-4631-AECC-063764FD2FC5}" srcOrd="0" destOrd="0" parTransId="{0412960F-6065-4E85-B799-689738E3ED98}" sibTransId="{01E6FE8C-DB8E-4A89-A9BE-71A9A4F7CFB2}"/>
    <dgm:cxn modelId="{3BA8F620-C798-4360-8F2F-D31126680BAD}" type="presOf" srcId="{1D0C78BA-D37A-47C1-9034-7EA56E597FC2}" destId="{EE772A24-3B38-4F6F-86E9-EC81E71DDA50}" srcOrd="0" destOrd="0" presId="urn:microsoft.com/office/officeart/2005/8/layout/orgChart1"/>
    <dgm:cxn modelId="{F94BDD22-4B21-45D1-95DF-87346E6DB690}" srcId="{13702C2B-A6C7-4B12-8B2D-B86702E0934E}" destId="{7C99F901-9C9A-4FF0-85AC-8678D97E44E5}" srcOrd="3" destOrd="0" parTransId="{A1942E81-DA9F-4589-BEB7-A6818A1B3050}" sibTransId="{3754C34B-E1F2-4E16-A051-C62ED1055938}"/>
    <dgm:cxn modelId="{26EA2023-1DF9-4BFC-8506-F5AB0410D8D5}" type="presOf" srcId="{D17BBC8C-9843-4D62-BB81-69FD11B7ACF8}" destId="{3ADE3E03-3EF7-4047-B689-FF7BC96182C2}" srcOrd="0" destOrd="0" presId="urn:microsoft.com/office/officeart/2005/8/layout/orgChart1"/>
    <dgm:cxn modelId="{07930B24-C149-4CB8-9FC1-C6FE195CF7D2}" type="presOf" srcId="{7A28B6D9-3263-44B7-8958-043C570F7BBC}" destId="{59FF1F22-E22C-4D9E-9178-9E588FF0E00B}" srcOrd="0" destOrd="0" presId="urn:microsoft.com/office/officeart/2005/8/layout/orgChart1"/>
    <dgm:cxn modelId="{6F7C7125-78E7-4C3E-9C3D-F4DF8D2095E4}" type="presOf" srcId="{5FA264BB-C666-4F14-80C8-4B9F4F3B701E}" destId="{9BF12E28-036C-40C7-A363-D6565A7241B2}" srcOrd="1" destOrd="0" presId="urn:microsoft.com/office/officeart/2005/8/layout/orgChart1"/>
    <dgm:cxn modelId="{40FA5625-C36D-4377-AA68-33BC39EB78ED}" type="presOf" srcId="{227DB93D-6B5D-4E6F-9845-3FCBC930F35B}" destId="{6B97E9C8-1DDE-415E-9240-133E82B4F25C}" srcOrd="0" destOrd="0" presId="urn:microsoft.com/office/officeart/2005/8/layout/orgChart1"/>
    <dgm:cxn modelId="{B7472A27-E1FF-4C74-B9ED-66F9BCD35D8C}" srcId="{C4305391-5DD1-4801-8717-D29098DA2141}" destId="{DD3B9725-4402-4899-8516-8B32CD5ACBD8}" srcOrd="0" destOrd="0" parTransId="{3BB7A948-193B-48D4-8816-DE6E95626052}" sibTransId="{FA526A5E-708E-47CB-8991-BA6A2FCF1F30}"/>
    <dgm:cxn modelId="{BDAF2A27-88DA-4727-A349-47507183D10C}" type="presOf" srcId="{9396BD71-7139-457D-8DDC-42B62561064F}" destId="{A9E927CA-2DC5-4115-85DF-1D9C9A153558}" srcOrd="0" destOrd="0" presId="urn:microsoft.com/office/officeart/2005/8/layout/orgChart1"/>
    <dgm:cxn modelId="{4264D82C-24E4-4EEF-AFC8-28562D91E148}" type="presOf" srcId="{34915465-DCDC-4454-8084-9CB4656D5E4C}" destId="{56CCC795-9634-43A3-87CA-B8AD429C7E5E}" srcOrd="0" destOrd="0" presId="urn:microsoft.com/office/officeart/2005/8/layout/orgChart1"/>
    <dgm:cxn modelId="{31204830-8085-403F-8DBF-2B00394E0F19}" srcId="{EFF93E88-758A-4B68-8557-F02F1CDC5463}" destId="{5ED210B2-7836-4326-9A6E-1BF664DB6586}" srcOrd="4" destOrd="0" parTransId="{E665A36C-2E54-4AB0-AE2B-CEB2B602AE89}" sibTransId="{FE019332-095C-4969-9D58-BD5748AF4E2F}"/>
    <dgm:cxn modelId="{F837F631-00A6-4DD8-8805-DF4851DB4587}" type="presOf" srcId="{A1942E81-DA9F-4589-BEB7-A6818A1B3050}" destId="{4A92412B-48D2-4D8D-BBE0-8FABE0D87E4E}" srcOrd="0" destOrd="0" presId="urn:microsoft.com/office/officeart/2005/8/layout/orgChart1"/>
    <dgm:cxn modelId="{66823C32-652A-4887-9076-8CA35FB3D9B1}" type="presOf" srcId="{32E5749B-4CA0-4FD6-A8B1-26495CB574DE}" destId="{F126E318-DC91-4931-A47A-0B3047104F56}" srcOrd="0" destOrd="0" presId="urn:microsoft.com/office/officeart/2005/8/layout/orgChart1"/>
    <dgm:cxn modelId="{9AE9A337-ED5A-4176-AE9D-D613EEDF1A69}" type="presOf" srcId="{68633CBD-0847-4D7B-94FE-967F783527AD}" destId="{272DC18C-4F31-4298-A1F7-65BC0897AAA3}" srcOrd="0" destOrd="0" presId="urn:microsoft.com/office/officeart/2005/8/layout/orgChart1"/>
    <dgm:cxn modelId="{92B4D937-6B93-4975-A337-02C6399A4948}" type="presOf" srcId="{1D986E6A-92A6-40F3-9D2C-C0714C6828BE}" destId="{8BEFCF31-42D9-490D-AC3F-EDFD2C1CDB26}" srcOrd="1" destOrd="0" presId="urn:microsoft.com/office/officeart/2005/8/layout/orgChart1"/>
    <dgm:cxn modelId="{E978F737-21F9-43A0-81CB-BF83352FAC2C}" type="presOf" srcId="{13702C2B-A6C7-4B12-8B2D-B86702E0934E}" destId="{9C7A2E92-04CD-4461-B44F-E9E991102B6D}" srcOrd="1" destOrd="0" presId="urn:microsoft.com/office/officeart/2005/8/layout/orgChart1"/>
    <dgm:cxn modelId="{49B8AC3A-BBE4-41EE-88FB-7E756CC415A5}" type="presOf" srcId="{434F02E9-0D75-4081-9491-1583B9DA680C}" destId="{D725F2A2-46D4-4792-970F-26551C6BAE2C}" srcOrd="0" destOrd="0" presId="urn:microsoft.com/office/officeart/2005/8/layout/orgChart1"/>
    <dgm:cxn modelId="{87B8CB3B-115F-4B75-AE76-DAFEE8E09510}" type="presOf" srcId="{06A044AD-75D1-4859-B050-E6E4B400E80B}" destId="{5D85DFC2-76DB-4EB4-873C-FC46EBAB6BB8}" srcOrd="0" destOrd="0" presId="urn:microsoft.com/office/officeart/2005/8/layout/orgChart1"/>
    <dgm:cxn modelId="{22B1A23C-F35D-4DE2-9E3E-324A5DB211B1}" type="presOf" srcId="{2796961E-1DC4-4ABB-980C-6FFCCD613807}" destId="{AA0DD311-3B50-4FD6-9952-A38FA7FD343C}" srcOrd="0" destOrd="0" presId="urn:microsoft.com/office/officeart/2005/8/layout/orgChart1"/>
    <dgm:cxn modelId="{FF75A93C-CCCD-4051-8F2F-BB5559EED29C}" type="presOf" srcId="{370DC504-8781-4487-ABD8-873235CF4C9D}" destId="{4DB702AF-77D8-470B-9070-E665A9B143D4}" srcOrd="0" destOrd="0" presId="urn:microsoft.com/office/officeart/2005/8/layout/orgChart1"/>
    <dgm:cxn modelId="{3B30573F-4F83-4C3B-94D7-2F0EE553ECE0}" type="presOf" srcId="{06A044AD-75D1-4859-B050-E6E4B400E80B}" destId="{9A5C5392-8002-4093-B9BE-708249D348D6}" srcOrd="1" destOrd="0" presId="urn:microsoft.com/office/officeart/2005/8/layout/orgChart1"/>
    <dgm:cxn modelId="{DF0FC53F-6FC2-4D55-BB35-0B3F4A3B4D9C}" type="presOf" srcId="{A479E7DF-EF17-4BCD-BF36-11AB1FB8B3A8}" destId="{3C136038-9EE8-4A80-A784-45E26B9868F5}" srcOrd="0" destOrd="0" presId="urn:microsoft.com/office/officeart/2005/8/layout/orgChart1"/>
    <dgm:cxn modelId="{E79C9E40-B46A-483F-8EE9-0216F3D74CED}" srcId="{13702C2B-A6C7-4B12-8B2D-B86702E0934E}" destId="{4DA26919-D6AF-4548-9423-10A30C3DB82A}" srcOrd="4" destOrd="0" parTransId="{19BAED0F-1ED9-4246-87C7-ECB78E28EC6C}" sibTransId="{F5FBF2DE-2146-4C84-8496-B61EC5E58353}"/>
    <dgm:cxn modelId="{B3A9195C-EB6B-44CC-A566-46174FC1D29A}" type="presOf" srcId="{D189AB25-C7FC-421D-A214-63A210E274B8}" destId="{F5248B16-F0A6-4A06-86FF-72FBD2777A4A}" srcOrd="0" destOrd="0" presId="urn:microsoft.com/office/officeart/2005/8/layout/orgChart1"/>
    <dgm:cxn modelId="{6EB36A63-E0BF-4498-8301-E57948E76837}" srcId="{C4305391-5DD1-4801-8717-D29098DA2141}" destId="{227DB93D-6B5D-4E6F-9845-3FCBC930F35B}" srcOrd="6" destOrd="0" parTransId="{32E5749B-4CA0-4FD6-A8B1-26495CB574DE}" sibTransId="{5366C311-90E6-4FA6-AC78-3D248AD6D7FF}"/>
    <dgm:cxn modelId="{DA88D143-9874-4DB3-A45C-3ED0430A5374}" srcId="{C4305391-5DD1-4801-8717-D29098DA2141}" destId="{2DE87F2D-77F0-4A2E-8B96-A2DF97CA4883}" srcOrd="3" destOrd="0" parTransId="{E3B3E435-090F-4BA7-B43D-8F80FFE80A38}" sibTransId="{1BD8F6AB-F07C-4116-80E1-6B3177CF9386}"/>
    <dgm:cxn modelId="{46E21A44-188F-4D12-A19C-8110FDA755AE}" type="presOf" srcId="{DF818BC3-D8CB-49B5-855C-BD68E71130F7}" destId="{D6C3B6D3-71A0-4FB9-AF0A-A8F02B9F2C16}" srcOrd="0" destOrd="0" presId="urn:microsoft.com/office/officeart/2005/8/layout/orgChart1"/>
    <dgm:cxn modelId="{31E28B64-D1AD-4A86-83D0-6F90598F9A5F}" type="presOf" srcId="{EFF93E88-758A-4B68-8557-F02F1CDC5463}" destId="{7D08D8BE-1507-442B-BE8B-A369D7DB1E82}" srcOrd="0" destOrd="0" presId="urn:microsoft.com/office/officeart/2005/8/layout/orgChart1"/>
    <dgm:cxn modelId="{9FC50268-F9D0-48E0-833F-B71EB9499EC5}" type="presOf" srcId="{46576791-8DD0-419D-9A39-6C584DE5FEA5}" destId="{52D95DC6-2173-4CDD-85B8-BA88712BA9E5}" srcOrd="0" destOrd="0" presId="urn:microsoft.com/office/officeart/2005/8/layout/orgChart1"/>
    <dgm:cxn modelId="{D57D1269-5DE9-470A-9B2D-2156BC889DAC}" type="presOf" srcId="{B1FCD2A0-7803-483E-B1B6-39A123B4F9E6}" destId="{95D20794-040C-4FDE-BCF3-B3328E31E734}" srcOrd="1" destOrd="0" presId="urn:microsoft.com/office/officeart/2005/8/layout/orgChart1"/>
    <dgm:cxn modelId="{B72D8269-3D9E-44A3-B559-0CB3FE18539D}" type="presOf" srcId="{773E3B34-1D95-4FE2-B939-E9C488C7AAD4}" destId="{809CF2DE-A0BA-403F-84D7-6403A9E0A298}" srcOrd="0" destOrd="0" presId="urn:microsoft.com/office/officeart/2005/8/layout/orgChart1"/>
    <dgm:cxn modelId="{8A1EA549-9E5E-4BEF-B158-5E732DD3A2DD}" type="presOf" srcId="{D69FFEF3-359B-4CB1-B428-8409284B286F}" destId="{214E7A26-9FC0-4155-B844-D9301447E5F0}" srcOrd="0" destOrd="0" presId="urn:microsoft.com/office/officeart/2005/8/layout/orgChart1"/>
    <dgm:cxn modelId="{0068F06A-8F68-4FCA-A8D8-8ED0EE5D4F15}" type="presOf" srcId="{DD3B9725-4402-4899-8516-8B32CD5ACBD8}" destId="{41D3C5D7-4569-4FB7-B5E9-1AD9CB07DCAB}" srcOrd="1" destOrd="0" presId="urn:microsoft.com/office/officeart/2005/8/layout/orgChart1"/>
    <dgm:cxn modelId="{49CD844D-1C67-40A2-8785-075B09058739}" type="presOf" srcId="{3DA552E7-CBDB-49DC-90B5-7E310CA7EA7C}" destId="{4D979B2B-CC74-498A-AC8F-41DE39A9DD90}" srcOrd="1" destOrd="0" presId="urn:microsoft.com/office/officeart/2005/8/layout/orgChart1"/>
    <dgm:cxn modelId="{63A80E6F-E641-47EB-9B50-A6E71472C964}" srcId="{D020340B-FCF6-4C33-83F8-CA61B355F5F2}" destId="{7A28B6D9-3263-44B7-8958-043C570F7BBC}" srcOrd="1" destOrd="0" parTransId="{2F1AA1B1-B330-4C6C-9BFF-A84F6D9D23F5}" sibTransId="{9C537B85-F1C5-4700-94BB-0860B01DC2E1}"/>
    <dgm:cxn modelId="{A8622670-E6D2-4EE8-B574-CE0BF3A24796}" type="presOf" srcId="{83E63D62-A2CC-440C-96FD-B097D7E153BC}" destId="{DE7BB0B0-D6E7-4669-B5DC-42416CFAF5CB}" srcOrd="0" destOrd="0" presId="urn:microsoft.com/office/officeart/2005/8/layout/orgChart1"/>
    <dgm:cxn modelId="{8A447A51-0861-4AB8-BF5F-2C300CF04DEE}" type="presOf" srcId="{5FA264BB-C666-4F14-80C8-4B9F4F3B701E}" destId="{66726A24-C33A-41F7-AB0A-900B47EFF15B}" srcOrd="0" destOrd="0" presId="urn:microsoft.com/office/officeart/2005/8/layout/orgChart1"/>
    <dgm:cxn modelId="{46E82254-9DDB-4C56-8E67-EF752E379537}" type="presOf" srcId="{49141E69-E97F-4FDC-8997-D30C967D3195}" destId="{2A22852C-27BE-4860-8C7C-4F0731CBB6B3}" srcOrd="0" destOrd="0" presId="urn:microsoft.com/office/officeart/2005/8/layout/orgChart1"/>
    <dgm:cxn modelId="{5EEAC655-8A78-4017-A4F4-8224D98224BC}" type="presOf" srcId="{CB8CA720-90C9-48B8-BC34-69E08275B279}" destId="{72160E99-4982-4B06-8ECC-3598FD87EA95}" srcOrd="0" destOrd="0" presId="urn:microsoft.com/office/officeart/2005/8/layout/orgChart1"/>
    <dgm:cxn modelId="{6ADC0756-80C4-463B-B8C1-82902243F71B}" srcId="{4DA26919-D6AF-4548-9423-10A30C3DB82A}" destId="{A31C7351-F5AA-49C3-A2FB-B39536D3810E}" srcOrd="5" destOrd="0" parTransId="{01A3A98B-3AF0-4DA5-9576-894DF7BA2B40}" sibTransId="{BA9EBAA2-7930-41B4-9CE0-FF9941937604}"/>
    <dgm:cxn modelId="{C5467756-6A33-42A4-BABE-7FF65A1E92B3}" type="presOf" srcId="{433CAF34-57FC-4AFD-A345-13878F839DA7}" destId="{D1E606D4-DCCE-4F1B-8F5C-C533A39A0FB8}" srcOrd="0" destOrd="0" presId="urn:microsoft.com/office/officeart/2005/8/layout/orgChart1"/>
    <dgm:cxn modelId="{25241F78-C2FB-403E-B355-453371B473B3}" srcId="{EFF93E88-758A-4B68-8557-F02F1CDC5463}" destId="{D020340B-FCF6-4C33-83F8-CA61B355F5F2}" srcOrd="3" destOrd="0" parTransId="{0EFAF76C-77A7-4375-BE91-F321FB2D2A92}" sibTransId="{84728258-5F06-48E6-A519-CA8607817C3B}"/>
    <dgm:cxn modelId="{B7853978-52F8-4E5A-BD63-2D16053EFBEF}" srcId="{0D3E62D0-A161-4631-AECC-063764FD2FC5}" destId="{C4305391-5DD1-4801-8717-D29098DA2141}" srcOrd="0" destOrd="0" parTransId="{DFAF2794-407E-4705-B038-13F20407F3DC}" sibTransId="{09857A82-BEA4-40F3-8422-52C016B80965}"/>
    <dgm:cxn modelId="{1E665278-D6B7-4BE0-964F-3A85F3FE219C}" type="presOf" srcId="{4F8B59BC-6D5B-4121-9700-8F1E2C8B014E}" destId="{56762CA2-5548-4A0F-A566-C945962B9EAC}" srcOrd="0" destOrd="0" presId="urn:microsoft.com/office/officeart/2005/8/layout/orgChart1"/>
    <dgm:cxn modelId="{116B0859-39E5-4E21-9E2D-1D0A9AAFCA76}" type="presOf" srcId="{6A2F3DD7-E6E8-48AA-95C8-E63A022C41CC}" destId="{720CBCFE-1182-4009-8947-6905F104B226}" srcOrd="0" destOrd="0" presId="urn:microsoft.com/office/officeart/2005/8/layout/orgChart1"/>
    <dgm:cxn modelId="{83B28979-DCE5-41B8-A001-00A8FC79D681}" type="presOf" srcId="{D17BBC8C-9843-4D62-BB81-69FD11B7ACF8}" destId="{77F65491-DBD7-4C72-B19D-276150111380}" srcOrd="1" destOrd="0" presId="urn:microsoft.com/office/officeart/2005/8/layout/orgChart1"/>
    <dgm:cxn modelId="{8C419D79-35F2-402C-98E5-8D2DE731B0E7}" type="presOf" srcId="{FF098255-3F83-42F6-8334-E584D294B0EA}" destId="{54E913BF-DAD8-42B9-8B57-28B79F9CCFC4}" srcOrd="0" destOrd="0" presId="urn:microsoft.com/office/officeart/2005/8/layout/orgChart1"/>
    <dgm:cxn modelId="{1E17E67A-4F50-4EEE-81E0-FEEC9149E51F}" type="presOf" srcId="{19BAED0F-1ED9-4246-87C7-ECB78E28EC6C}" destId="{DE7035B3-C28A-4D51-97B9-58930B412E95}" srcOrd="0" destOrd="0" presId="urn:microsoft.com/office/officeart/2005/8/layout/orgChart1"/>
    <dgm:cxn modelId="{BDB4E57C-14FA-4883-BA4B-5346414992BB}" type="presOf" srcId="{B1FCD2A0-7803-483E-B1B6-39A123B4F9E6}" destId="{A47B9D07-5AA8-4BD3-A844-4B13B638A3D6}" srcOrd="0" destOrd="0" presId="urn:microsoft.com/office/officeart/2005/8/layout/orgChart1"/>
    <dgm:cxn modelId="{55C00D7D-0B08-4B28-A324-9523117C1E40}" type="presOf" srcId="{EFF93E88-758A-4B68-8557-F02F1CDC5463}" destId="{1B65949B-CC60-4D68-9AE7-957807EBA014}" srcOrd="1" destOrd="0" presId="urn:microsoft.com/office/officeart/2005/8/layout/orgChart1"/>
    <dgm:cxn modelId="{1AC3E67D-C1B6-4C57-AE05-77C738B42D66}" srcId="{C4305391-5DD1-4801-8717-D29098DA2141}" destId="{B1FCD2A0-7803-483E-B1B6-39A123B4F9E6}" srcOrd="2" destOrd="0" parTransId="{83E63D62-A2CC-440C-96FD-B097D7E153BC}" sibTransId="{1D254EA5-DCBE-42CC-BCBC-0ED1D6B2A71C}"/>
    <dgm:cxn modelId="{9B50047E-AD9F-4AA8-B512-A11CD0A46D51}" type="presOf" srcId="{DD3B9725-4402-4899-8516-8B32CD5ACBD8}" destId="{2A8056C1-5FC1-4074-BC55-126E91638DC8}" srcOrd="0" destOrd="0" presId="urn:microsoft.com/office/officeart/2005/8/layout/orgChart1"/>
    <dgm:cxn modelId="{2722E080-B840-4E98-AAB7-9D298877E18D}" type="presOf" srcId="{D44F2207-C984-4B50-9F3B-E19AAC9D7C22}" destId="{11F1C47A-A119-4E51-8CE7-159945B41F21}" srcOrd="0" destOrd="0" presId="urn:microsoft.com/office/officeart/2005/8/layout/orgChart1"/>
    <dgm:cxn modelId="{DF5ABA82-097A-450C-8068-65E8E632BDC5}" srcId="{13702C2B-A6C7-4B12-8B2D-B86702E0934E}" destId="{D7271877-CA22-47BE-9A99-6F53095926D7}" srcOrd="6" destOrd="0" parTransId="{D44F2207-C984-4B50-9F3B-E19AAC9D7C22}" sibTransId="{8C6FADB3-3B62-4345-B9F3-D91D08AAD8A7}"/>
    <dgm:cxn modelId="{34D6F182-9420-49DC-A3B4-54587F14557D}" srcId="{EFF93E88-758A-4B68-8557-F02F1CDC5463}" destId="{4F8B59BC-6D5B-4121-9700-8F1E2C8B014E}" srcOrd="0" destOrd="0" parTransId="{DF818BC3-D8CB-49B5-855C-BD68E71130F7}" sibTransId="{2A14BA21-E28D-4760-8FAC-8D01C226CF88}"/>
    <dgm:cxn modelId="{33598D84-2896-4696-ABB7-CDF0C425DDF9}" type="presOf" srcId="{7AB1BE58-0AC7-4AA2-BA6D-DD7AA5201760}" destId="{F82ED197-F692-4518-9CE3-91CEECC66196}" srcOrd="0" destOrd="0" presId="urn:microsoft.com/office/officeart/2005/8/layout/orgChart1"/>
    <dgm:cxn modelId="{AD89CC84-9EB3-44EF-8CD4-B079593D305C}" type="presOf" srcId="{13702C2B-A6C7-4B12-8B2D-B86702E0934E}" destId="{797246E2-488D-4305-BCE1-629F62664764}" srcOrd="0" destOrd="0" presId="urn:microsoft.com/office/officeart/2005/8/layout/orgChart1"/>
    <dgm:cxn modelId="{106BA686-C41A-4DE2-ACE3-E6019965E112}" type="presOf" srcId="{C4305391-5DD1-4801-8717-D29098DA2141}" destId="{82B0EB10-3F7D-4FB5-B389-A528C36618CA}" srcOrd="1" destOrd="0" presId="urn:microsoft.com/office/officeart/2005/8/layout/orgChart1"/>
    <dgm:cxn modelId="{A1ABDC89-CFA8-4902-AE39-772E69EF9E44}" type="presOf" srcId="{D020340B-FCF6-4C33-83F8-CA61B355F5F2}" destId="{DCEBFA99-988B-44FA-9A6E-BED0D1FDC13E}" srcOrd="1" destOrd="0" presId="urn:microsoft.com/office/officeart/2005/8/layout/orgChart1"/>
    <dgm:cxn modelId="{AF1CC88A-278D-4B32-B0A1-17A035EB3021}" srcId="{EFF93E88-758A-4B68-8557-F02F1CDC5463}" destId="{FF098255-3F83-42F6-8334-E584D294B0EA}" srcOrd="1" destOrd="0" parTransId="{BFDECDCB-204D-42E9-A5DE-44DF915689B7}" sibTransId="{F34A756A-EEDC-471F-A239-DCE19645D498}"/>
    <dgm:cxn modelId="{1A34278C-72A3-4012-8138-62B075B2AD91}" type="presOf" srcId="{7C99F901-9C9A-4FF0-85AC-8678D97E44E5}" destId="{A0AE2A59-A5BB-4B4B-89A9-9FA998693881}" srcOrd="1" destOrd="0" presId="urn:microsoft.com/office/officeart/2005/8/layout/orgChart1"/>
    <dgm:cxn modelId="{5575928C-7412-42A3-9C41-DDD7820414E0}" type="presOf" srcId="{7A28B6D9-3263-44B7-8958-043C570F7BBC}" destId="{494B6A17-5073-48D8-B427-A50615559A79}" srcOrd="1" destOrd="0" presId="urn:microsoft.com/office/officeart/2005/8/layout/orgChart1"/>
    <dgm:cxn modelId="{DC60E78C-3255-4510-A518-0364A8A26198}" srcId="{4DA26919-D6AF-4548-9423-10A30C3DB82A}" destId="{AEFD7DC5-A22A-4205-9CD0-5EE0795DDCE1}" srcOrd="2" destOrd="0" parTransId="{68633CBD-0847-4D7B-94FE-967F783527AD}" sibTransId="{3B830032-E0F4-4A56-A57D-600394D4FB46}"/>
    <dgm:cxn modelId="{675E188E-9A4F-4B1E-B86D-1B0C13D4AC70}" srcId="{13702C2B-A6C7-4B12-8B2D-B86702E0934E}" destId="{6A2F3DD7-E6E8-48AA-95C8-E63A022C41CC}" srcOrd="5" destOrd="0" parTransId="{0C41BDAB-4C4F-451C-B929-3541AB16B749}" sibTransId="{E1271C63-BE0D-47D8-868E-022A18EF9256}"/>
    <dgm:cxn modelId="{2B6DD18F-F3CD-4EE8-B7F8-F85D218D90AB}" type="presOf" srcId="{E9B02B16-4924-4200-AEC5-08AA33406FE1}" destId="{DDE58B90-D92D-4AA5-AD6A-489200A4029D}" srcOrd="0" destOrd="0" presId="urn:microsoft.com/office/officeart/2005/8/layout/orgChart1"/>
    <dgm:cxn modelId="{5AF2F98F-624E-460F-9FEC-04E2338555F4}" srcId="{13702C2B-A6C7-4B12-8B2D-B86702E0934E}" destId="{7AB1BE58-0AC7-4AA2-BA6D-DD7AA5201760}" srcOrd="7" destOrd="0" parTransId="{2796961E-1DC4-4ABB-980C-6FFCCD613807}" sibTransId="{D9592145-D820-4719-AFAA-C205119D52AA}"/>
    <dgm:cxn modelId="{ADE70694-0D21-4BD7-8EBA-99BE53DB1319}" type="presOf" srcId="{D394BE5D-B78E-437B-931D-41677BFEDB1B}" destId="{5C654F00-52FA-4742-B73D-15EA4F351A26}" srcOrd="1" destOrd="0" presId="urn:microsoft.com/office/officeart/2005/8/layout/orgChart1"/>
    <dgm:cxn modelId="{F32C7896-C046-4AFD-AF01-CF0478D8D7EE}" srcId="{E73B6F4A-2FFA-4671-B484-46292F8C4265}" destId="{EDA7B3F4-5A69-4DB4-B69E-12D8C83D88F1}" srcOrd="0" destOrd="0" parTransId="{CB8CA720-90C9-48B8-BC34-69E08275B279}" sibTransId="{B7B95F1D-07BF-4E82-9E13-F5BD900E16B5}"/>
    <dgm:cxn modelId="{31D59399-D3CC-4398-AE27-1B470021DA98}" type="presOf" srcId="{A1D6769E-1DC1-4DA5-A5BC-5A591E4BA4DE}" destId="{E1F432C3-50B2-4ADF-9773-A2943C02E373}" srcOrd="1" destOrd="0" presId="urn:microsoft.com/office/officeart/2005/8/layout/orgChart1"/>
    <dgm:cxn modelId="{D6E79EA0-75DD-48EF-966C-5755275B1090}" srcId="{4DA26919-D6AF-4548-9423-10A30C3DB82A}" destId="{A1D6769E-1DC1-4DA5-A5BC-5A591E4BA4DE}" srcOrd="4" destOrd="0" parTransId="{D69FFEF3-359B-4CB1-B428-8409284B286F}" sibTransId="{658BC5A1-1CFB-4D18-AFA0-72AD9CA7638B}"/>
    <dgm:cxn modelId="{904FA1A0-1B0A-4C05-9634-6D3B9D7A85C8}" type="presOf" srcId="{4F8B59BC-6D5B-4121-9700-8F1E2C8B014E}" destId="{B23987BE-D9C2-4362-8A52-A9F0237F0884}" srcOrd="1" destOrd="0" presId="urn:microsoft.com/office/officeart/2005/8/layout/orgChart1"/>
    <dgm:cxn modelId="{2FA2BEA1-9D81-42DC-9117-D97A53169CD7}" type="presOf" srcId="{CF04D6B8-3B98-4301-8BFA-3B2FA0B71E30}" destId="{C2698309-247D-496A-B226-AD4BC408182D}" srcOrd="1" destOrd="0" presId="urn:microsoft.com/office/officeart/2005/8/layout/orgChart1"/>
    <dgm:cxn modelId="{5C789AA2-0E1F-4AF8-816A-49B5E542DA83}" type="presOf" srcId="{F9206F96-65A7-463B-AC45-B8113CC6F661}" destId="{236408CE-C6A2-4F49-B6A5-16B8796E0C93}" srcOrd="0" destOrd="0" presId="urn:microsoft.com/office/officeart/2005/8/layout/orgChart1"/>
    <dgm:cxn modelId="{BE428BA5-0DBD-4549-8D75-F6FE0C17FCA1}" type="presOf" srcId="{4DA26919-D6AF-4548-9423-10A30C3DB82A}" destId="{339CDED7-7324-4EC6-A4BE-1C980345051C}" srcOrd="0" destOrd="0" presId="urn:microsoft.com/office/officeart/2005/8/layout/orgChart1"/>
    <dgm:cxn modelId="{29DAA1A6-2FE4-4F5E-BB05-211A0F1698C2}" type="presOf" srcId="{EDA7B3F4-5A69-4DB4-B69E-12D8C83D88F1}" destId="{BAA50B82-3CA5-4840-BFA3-8B8F3BFAC0D4}" srcOrd="0" destOrd="0" presId="urn:microsoft.com/office/officeart/2005/8/layout/orgChart1"/>
    <dgm:cxn modelId="{289088A7-768E-415F-86CE-F780CEF440A8}" type="presOf" srcId="{DFAF2794-407E-4705-B038-13F20407F3DC}" destId="{55399DAA-D9C2-4FD9-B3F2-5BE8A485C29B}" srcOrd="0" destOrd="0" presId="urn:microsoft.com/office/officeart/2005/8/layout/orgChart1"/>
    <dgm:cxn modelId="{2AB5B5AC-58BB-4F57-8927-68D45D4BB411}" type="presOf" srcId="{E9B02B16-4924-4200-AEC5-08AA33406FE1}" destId="{E8FA94FC-62B8-469C-B30C-E775963DAAF9}" srcOrd="1" destOrd="0" presId="urn:microsoft.com/office/officeart/2005/8/layout/orgChart1"/>
    <dgm:cxn modelId="{1713DCAE-C6A7-49A9-8655-B1BEBF1A0CF8}" type="presOf" srcId="{0D3E62D0-A161-4631-AECC-063764FD2FC5}" destId="{7BA7B6E9-F69A-41D6-844E-7000BA333B2B}" srcOrd="0" destOrd="0" presId="urn:microsoft.com/office/officeart/2005/8/layout/orgChart1"/>
    <dgm:cxn modelId="{E3692AAF-FC84-4EB8-88C4-19383B52920E}" srcId="{13702C2B-A6C7-4B12-8B2D-B86702E0934E}" destId="{737CCB75-F9C8-4636-ADF9-A56448AA922D}" srcOrd="2" destOrd="0" parTransId="{DA65258C-026B-43BB-A398-8BE17209DDD5}" sibTransId="{E1918B4C-2268-49A0-A197-6C7F2E3FA9B4}"/>
    <dgm:cxn modelId="{0D6763AF-876B-464D-8FD6-E4E76FB806A9}" type="presOf" srcId="{A988814E-CA5B-49B5-88FB-48D3E3F683B8}" destId="{FA72ADC9-7394-467A-8E5C-634D4AE227DB}" srcOrd="0" destOrd="0" presId="urn:microsoft.com/office/officeart/2005/8/layout/orgChart1"/>
    <dgm:cxn modelId="{367BFAAF-A5EB-48AE-BFDE-7380DB447709}" type="presOf" srcId="{D394BE5D-B78E-437B-931D-41677BFEDB1B}" destId="{D0B654FF-F720-41A2-82AA-0AFD91CDB49A}" srcOrd="0" destOrd="0" presId="urn:microsoft.com/office/officeart/2005/8/layout/orgChart1"/>
    <dgm:cxn modelId="{B77265B2-C9D6-426F-BBFA-AF3605A88313}" type="presOf" srcId="{E02E2D5C-7714-47C5-A118-5FA9B1B6DD7C}" destId="{B94238C9-2B95-45E2-94FB-4D872BF22B5D}" srcOrd="0" destOrd="0" presId="urn:microsoft.com/office/officeart/2005/8/layout/orgChart1"/>
    <dgm:cxn modelId="{724683B2-9490-42E2-A759-6A47DE8CC5B1}" srcId="{13702C2B-A6C7-4B12-8B2D-B86702E0934E}" destId="{D394BE5D-B78E-437B-931D-41677BFEDB1B}" srcOrd="1" destOrd="0" parTransId="{D189AB25-C7FC-421D-A214-63A210E274B8}" sibTransId="{DE0CAFBE-6B62-41E0-BCE1-A20A3A14C487}"/>
    <dgm:cxn modelId="{F4118CB2-8841-4F88-BB54-60FED979B37A}" type="presOf" srcId="{D020340B-FCF6-4C33-83F8-CA61B355F5F2}" destId="{E10F422A-3B79-4452-9709-4F2DA2AECAD3}" srcOrd="0" destOrd="0" presId="urn:microsoft.com/office/officeart/2005/8/layout/orgChart1"/>
    <dgm:cxn modelId="{2DFBA9B6-8845-4C32-999F-A8BBC0309BE0}" type="presOf" srcId="{E665A36C-2E54-4AB0-AE2B-CEB2B602AE89}" destId="{45ECD442-E8F2-449A-90D2-9026E44314A4}" srcOrd="0" destOrd="0" presId="urn:microsoft.com/office/officeart/2005/8/layout/orgChart1"/>
    <dgm:cxn modelId="{AFF4F7B6-BFA4-40AB-BDD7-4DB751061A06}" type="presOf" srcId="{952CC7D2-35A6-49B0-96C9-1F821782ECA2}" destId="{1827B271-E811-4278-B687-745102953F0C}" srcOrd="0" destOrd="0" presId="urn:microsoft.com/office/officeart/2005/8/layout/orgChart1"/>
    <dgm:cxn modelId="{860411BA-6CAE-444E-A332-6525986C5748}" srcId="{EFF93E88-758A-4B68-8557-F02F1CDC5463}" destId="{E73B6F4A-2FFA-4671-B484-46292F8C4265}" srcOrd="5" destOrd="0" parTransId="{BDDAAD82-954F-4035-9F84-71F0E1CE8243}" sibTransId="{02F669E8-B391-45C0-8418-22025BB32906}"/>
    <dgm:cxn modelId="{B00633BB-A9A8-4FD5-B0E1-01808252872B}" type="presOf" srcId="{3DA552E7-CBDB-49DC-90B5-7E310CA7EA7C}" destId="{E6561085-2AEE-4BE7-8223-E501C582D264}" srcOrd="0" destOrd="0" presId="urn:microsoft.com/office/officeart/2005/8/layout/orgChart1"/>
    <dgm:cxn modelId="{24DF6EBB-222F-427A-9348-355A084977AE}" type="presOf" srcId="{BFDECDCB-204D-42E9-A5DE-44DF915689B7}" destId="{D2109B21-8FEB-41BC-BC84-D623EC34565F}" srcOrd="0" destOrd="0" presId="urn:microsoft.com/office/officeart/2005/8/layout/orgChart1"/>
    <dgm:cxn modelId="{DA6A80BC-CB19-40FB-845A-135AEA5D3FDB}" type="presOf" srcId="{35AA94F4-4C57-49C1-A473-A3211F9B39B1}" destId="{CEDAD211-3EE2-4039-BC6E-2CD0F125AA55}" srcOrd="1" destOrd="0" presId="urn:microsoft.com/office/officeart/2005/8/layout/orgChart1"/>
    <dgm:cxn modelId="{4E89FABC-05CA-48E6-8139-62719F4AEAC3}" type="presOf" srcId="{A31C7351-F5AA-49C3-A2FB-B39536D3810E}" destId="{9FE7AFC2-620F-4381-992F-39B8398FC033}" srcOrd="0" destOrd="0" presId="urn:microsoft.com/office/officeart/2005/8/layout/orgChart1"/>
    <dgm:cxn modelId="{ABE5BFBD-3551-498D-B667-F195FC7CBFFB}" srcId="{4DA26919-D6AF-4548-9423-10A30C3DB82A}" destId="{1D986E6A-92A6-40F3-9D2C-C0714C6828BE}" srcOrd="6" destOrd="0" parTransId="{E02E2D5C-7714-47C5-A118-5FA9B1B6DD7C}" sibTransId="{DFCE3B04-7099-40F5-9210-95145065F9AC}"/>
    <dgm:cxn modelId="{F70979BE-7618-4347-A5D2-C80849326B3B}" type="presOf" srcId="{F8A39A0B-4F5B-4D8C-B1E3-3402B6E900C9}" destId="{28D9BC68-5833-4A59-AF46-B42A7E435493}" srcOrd="0" destOrd="0" presId="urn:microsoft.com/office/officeart/2005/8/layout/orgChart1"/>
    <dgm:cxn modelId="{D9ABD6BF-EDC0-41FE-9A71-0484ABC870B8}" type="presOf" srcId="{DA65258C-026B-43BB-A398-8BE17209DDD5}" destId="{0A0E5911-CC65-4EB2-9138-B53BB223DFC1}" srcOrd="0" destOrd="0" presId="urn:microsoft.com/office/officeart/2005/8/layout/orgChart1"/>
    <dgm:cxn modelId="{252D6FC0-B582-4EDB-8312-DE6F3DFBE2D1}" type="presOf" srcId="{227DB93D-6B5D-4E6F-9845-3FCBC930F35B}" destId="{A8394230-E903-426A-9D22-451FC6578ED6}" srcOrd="1" destOrd="0" presId="urn:microsoft.com/office/officeart/2005/8/layout/orgChart1"/>
    <dgm:cxn modelId="{E4431FC2-B0B1-45DC-8537-5DE56F95AC52}" srcId="{451E185B-5C29-41BB-A354-9AC5E4743B34}" destId="{D17BBC8C-9843-4D62-BB81-69FD11B7ACF8}" srcOrd="0" destOrd="0" parTransId="{22B9AF58-DD0C-41E6-9882-A11DC43F9C09}" sibTransId="{8C8C6C8E-7338-4ACD-9CD5-6B5C662D3404}"/>
    <dgm:cxn modelId="{5FD704C3-F802-439F-993C-17B814F6C6A8}" type="presOf" srcId="{AEFD7DC5-A22A-4205-9CD0-5EE0795DDCE1}" destId="{B92EDAB4-7ACC-46B1-9A84-07B0736A857D}" srcOrd="1" destOrd="0" presId="urn:microsoft.com/office/officeart/2005/8/layout/orgChart1"/>
    <dgm:cxn modelId="{9401F1C3-9BDC-42F1-B125-DA8456A2E500}" type="presOf" srcId="{451E185B-5C29-41BB-A354-9AC5E4743B34}" destId="{DFF7B1A0-7322-4EA3-953E-E60B71ACD28A}" srcOrd="0" destOrd="0" presId="urn:microsoft.com/office/officeart/2005/8/layout/orgChart1"/>
    <dgm:cxn modelId="{2AA905C4-8080-4CAB-8F53-4D0D5A7E987C}" type="presOf" srcId="{F8A39A0B-4F5B-4D8C-B1E3-3402B6E900C9}" destId="{168E7D59-4D6C-4A8F-825A-4A3A66CA33D8}" srcOrd="1" destOrd="0" presId="urn:microsoft.com/office/officeart/2005/8/layout/orgChart1"/>
    <dgm:cxn modelId="{C1AA1CC9-F64D-4A0D-A15D-F7474914B93D}" srcId="{952CC7D2-35A6-49B0-96C9-1F821782ECA2}" destId="{13702C2B-A6C7-4B12-8B2D-B86702E0934E}" srcOrd="0" destOrd="0" parTransId="{46576791-8DD0-419D-9A39-6C584DE5FEA5}" sibTransId="{17492B0C-23B4-4D0C-8D4D-C4074E4AD030}"/>
    <dgm:cxn modelId="{82ED3ECA-DA6B-4BDE-89BD-4BC728D446C3}" type="presOf" srcId="{952CC7D2-35A6-49B0-96C9-1F821782ECA2}" destId="{D2C9E170-2D26-4765-9BA3-FA2E3571A467}" srcOrd="1" destOrd="0" presId="urn:microsoft.com/office/officeart/2005/8/layout/orgChart1"/>
    <dgm:cxn modelId="{4A0FDECF-6C75-4CE2-9FF4-384EE24D8E05}" type="presOf" srcId="{7AB1BE58-0AC7-4AA2-BA6D-DD7AA5201760}" destId="{D160A80A-A524-4E8F-89E1-8D5602DC190C}" srcOrd="1" destOrd="0" presId="urn:microsoft.com/office/officeart/2005/8/layout/orgChart1"/>
    <dgm:cxn modelId="{2C7757D0-26BD-43F4-A43D-07091D60F3D8}" type="presOf" srcId="{0EFAF76C-77A7-4375-BE91-F321FB2D2A92}" destId="{616C6828-0C67-4EB9-BB9B-2DC912DB0187}" srcOrd="0" destOrd="0" presId="urn:microsoft.com/office/officeart/2005/8/layout/orgChart1"/>
    <dgm:cxn modelId="{F82F9BD0-8E69-442F-82FA-F80F7DB34643}" srcId="{4DA26919-D6AF-4548-9423-10A30C3DB82A}" destId="{49141E69-E97F-4FDC-8997-D30C967D3195}" srcOrd="7" destOrd="0" parTransId="{434F02E9-0D75-4081-9491-1583B9DA680C}" sibTransId="{5B8F6B2A-4DC9-4A9A-BC3D-AD3493F357E4}"/>
    <dgm:cxn modelId="{1527E1D2-CF11-457B-82E9-DA7FCDD2AC33}" type="presOf" srcId="{0412960F-6065-4E85-B799-689738E3ED98}" destId="{FCDB8D81-0F38-4FBE-ADDA-7322252415B1}" srcOrd="0" destOrd="0" presId="urn:microsoft.com/office/officeart/2005/8/layout/orgChart1"/>
    <dgm:cxn modelId="{6623A8D3-F382-43B6-AA6E-22885D6405E3}" type="presOf" srcId="{6A2F3DD7-E6E8-48AA-95C8-E63A022C41CC}" destId="{3DBC9101-21FE-4B7C-A7D7-01AA4C714FD3}" srcOrd="1" destOrd="0" presId="urn:microsoft.com/office/officeart/2005/8/layout/orgChart1"/>
    <dgm:cxn modelId="{82E419D5-736C-4E99-9910-7FC997CAB9F2}" type="presOf" srcId="{C4305391-5DD1-4801-8717-D29098DA2141}" destId="{E775BCA8-B31E-415C-B866-98EFB04E501B}" srcOrd="0" destOrd="0" presId="urn:microsoft.com/office/officeart/2005/8/layout/orgChart1"/>
    <dgm:cxn modelId="{821574D6-BD1B-4C60-8A54-8E8C01FF4861}" type="presOf" srcId="{E73B6F4A-2FFA-4671-B484-46292F8C4265}" destId="{17A0DD38-7918-4A4B-B6DF-7A37AFC41EC5}" srcOrd="1" destOrd="0" presId="urn:microsoft.com/office/officeart/2005/8/layout/orgChart1"/>
    <dgm:cxn modelId="{AD7CD9D7-9963-4522-899C-2C049F136793}" srcId="{13702C2B-A6C7-4B12-8B2D-B86702E0934E}" destId="{F8A39A0B-4F5B-4D8C-B1E3-3402B6E900C9}" srcOrd="0" destOrd="0" parTransId="{A479E7DF-EF17-4BCD-BF36-11AB1FB8B3A8}" sibTransId="{DAD4D03B-3FB2-4E73-8DC9-ABEBA53482C4}"/>
    <dgm:cxn modelId="{9A5751D8-985C-4AB0-831C-BF4973D84B1C}" type="presOf" srcId="{35AA94F4-4C57-49C1-A473-A3211F9B39B1}" destId="{C3E5FAFF-B215-479D-9C1D-6976CFAEAFCA}" srcOrd="0" destOrd="0" presId="urn:microsoft.com/office/officeart/2005/8/layout/orgChart1"/>
    <dgm:cxn modelId="{B04BABD9-CD92-4070-94F1-09DD6FEC7C25}" type="presOf" srcId="{0C41BDAB-4C4F-451C-B929-3541AB16B749}" destId="{54077FCE-72D3-4B39-9BC3-853C781992AB}" srcOrd="0" destOrd="0" presId="urn:microsoft.com/office/officeart/2005/8/layout/orgChart1"/>
    <dgm:cxn modelId="{BDA39CDA-0A29-4926-A484-87F534EBE06D}" type="presOf" srcId="{E3B3E435-090F-4BA7-B43D-8F80FFE80A38}" destId="{DFDCBE4C-188D-40EE-B7A3-187B132AC25E}" srcOrd="0" destOrd="0" presId="urn:microsoft.com/office/officeart/2005/8/layout/orgChart1"/>
    <dgm:cxn modelId="{552E7EDC-16E1-4911-8979-E8A5AE791073}" type="presOf" srcId="{C901309D-1509-4F1B-863C-B150BB454C2A}" destId="{DDEA9AD6-6B64-4024-A3A1-A6B3773A532C}" srcOrd="1" destOrd="0" presId="urn:microsoft.com/office/officeart/2005/8/layout/orgChart1"/>
    <dgm:cxn modelId="{95FBC7E1-A918-4529-AE96-34EC01319E75}" srcId="{4DA26919-D6AF-4548-9423-10A30C3DB82A}" destId="{CF04D6B8-3B98-4301-8BFA-3B2FA0B71E30}" srcOrd="1" destOrd="0" parTransId="{7AB0374A-0E3B-46D6-A541-8D4C4EA7E9F2}" sibTransId="{EBB97DDD-2C3A-4CDE-A160-46909321075F}"/>
    <dgm:cxn modelId="{4C5943E4-AD47-45D7-B0E1-302F945722AB}" type="presOf" srcId="{737CCB75-F9C8-4636-ADF9-A56448AA922D}" destId="{43DB7775-5536-4D75-BE41-E0F2CD66CFF9}" srcOrd="1" destOrd="0" presId="urn:microsoft.com/office/officeart/2005/8/layout/orgChart1"/>
    <dgm:cxn modelId="{4C2E82E4-B55E-4DED-A6BC-6A749484847B}" type="presOf" srcId="{7AB0374A-0E3B-46D6-A541-8D4C4EA7E9F2}" destId="{D9B3B598-65E2-499D-9DE4-B10EDE487E42}" srcOrd="0" destOrd="0" presId="urn:microsoft.com/office/officeart/2005/8/layout/orgChart1"/>
    <dgm:cxn modelId="{A36826E5-8D2A-472E-950B-DD358C81964F}" type="presOf" srcId="{2DE87F2D-77F0-4A2E-8B96-A2DF97CA4883}" destId="{B942ED6C-4B5F-43FC-9DCF-72380C462556}" srcOrd="0" destOrd="0" presId="urn:microsoft.com/office/officeart/2005/8/layout/orgChart1"/>
    <dgm:cxn modelId="{46C732E9-9B4B-4E5D-9A6A-597EAFDCA43E}" type="presOf" srcId="{D7271877-CA22-47BE-9A99-6F53095926D7}" destId="{E098667A-C70B-46BA-A41C-DB4EEC9ED1FD}" srcOrd="1" destOrd="0" presId="urn:microsoft.com/office/officeart/2005/8/layout/orgChart1"/>
    <dgm:cxn modelId="{AE6F51E9-D80B-4AC7-9E88-3C6E23E12B27}" srcId="{C4305391-5DD1-4801-8717-D29098DA2141}" destId="{C901309D-1509-4F1B-863C-B150BB454C2A}" srcOrd="5" destOrd="0" parTransId="{433CAF34-57FC-4AFD-A345-13878F839DA7}" sibTransId="{1A7ACC5B-A7AB-4BDA-AA13-58314E39A715}"/>
    <dgm:cxn modelId="{8BFE3EEA-B7E4-4800-9ED3-68160572267B}" type="presOf" srcId="{BDDAAD82-954F-4035-9F84-71F0E1CE8243}" destId="{4FC31574-6930-4053-9060-E6C311384799}" srcOrd="0" destOrd="0" presId="urn:microsoft.com/office/officeart/2005/8/layout/orgChart1"/>
    <dgm:cxn modelId="{C176D1EA-CB76-4519-9540-F243B46D17D3}" srcId="{4DA26919-D6AF-4548-9423-10A30C3DB82A}" destId="{35AA94F4-4C57-49C1-A473-A3211F9B39B1}" srcOrd="3" destOrd="0" parTransId="{F9206F96-65A7-463B-AC45-B8113CC6F661}" sibTransId="{931DB01B-F06B-4E5E-8AAA-0637C050B8EB}"/>
    <dgm:cxn modelId="{C82401EB-94E9-4C97-9001-551E2169C0D6}" type="presOf" srcId="{C901309D-1509-4F1B-863C-B150BB454C2A}" destId="{1857C1FB-D503-4A58-8057-703A9E1EEE92}" srcOrd="0" destOrd="0" presId="urn:microsoft.com/office/officeart/2005/8/layout/orgChart1"/>
    <dgm:cxn modelId="{AC3C7EEB-E995-43E1-A2FC-2C199AF89749}" type="presOf" srcId="{FF098255-3F83-42F6-8334-E584D294B0EA}" destId="{D3955835-2889-4115-833F-F86B376ACC26}" srcOrd="1" destOrd="0" presId="urn:microsoft.com/office/officeart/2005/8/layout/orgChart1"/>
    <dgm:cxn modelId="{B41A43EC-CB4D-46F7-AA69-865A4F01BD72}" type="presOf" srcId="{EDA7B3F4-5A69-4DB4-B69E-12D8C83D88F1}" destId="{273ABCFA-8581-47AE-B7C8-0B45A841A4CC}" srcOrd="1" destOrd="0" presId="urn:microsoft.com/office/officeart/2005/8/layout/orgChart1"/>
    <dgm:cxn modelId="{C17A64ED-2DCF-41D4-83FD-05EB9448D429}" type="presOf" srcId="{2DE87F2D-77F0-4A2E-8B96-A2DF97CA4883}" destId="{98E3A298-BDAD-4B44-B474-049AE604DE34}" srcOrd="1" destOrd="0" presId="urn:microsoft.com/office/officeart/2005/8/layout/orgChart1"/>
    <dgm:cxn modelId="{379C9BED-91D4-4DD7-9C50-234B2D167494}" type="presOf" srcId="{01475B6A-74FB-4F37-A703-D9EEDED309C4}" destId="{6BA69A8C-1623-459D-8FE6-8F0912433179}" srcOrd="0" destOrd="0" presId="urn:microsoft.com/office/officeart/2005/8/layout/orgChart1"/>
    <dgm:cxn modelId="{4469C2ED-5F85-4B00-9A51-208CC39CF89D}" srcId="{EFF93E88-758A-4B68-8557-F02F1CDC5463}" destId="{952CC7D2-35A6-49B0-96C9-1F821782ECA2}" srcOrd="2" destOrd="0" parTransId="{01475B6A-74FB-4F37-A703-D9EEDED309C4}" sibTransId="{9BF5DCD8-4FC3-4387-A5FD-0A9AAED01967}"/>
    <dgm:cxn modelId="{A134C3EF-6146-4574-9C73-545B37430115}" srcId="{C4305391-5DD1-4801-8717-D29098DA2141}" destId="{EFF93E88-758A-4B68-8557-F02F1CDC5463}" srcOrd="4" destOrd="0" parTransId="{1D0C78BA-D37A-47C1-9034-7EA56E597FC2}" sibTransId="{49CEA9CB-861D-482B-94ED-64E8A5DB1406}"/>
    <dgm:cxn modelId="{682C65F0-E415-4BFD-A389-471BF15DF408}" type="presOf" srcId="{1D986E6A-92A6-40F3-9D2C-C0714C6828BE}" destId="{50942038-2FD9-49AA-B12F-267D38F47571}" srcOrd="0" destOrd="0" presId="urn:microsoft.com/office/officeart/2005/8/layout/orgChart1"/>
    <dgm:cxn modelId="{9F9770F4-7183-42C6-9DDC-05F700F8C332}" srcId="{D020340B-FCF6-4C33-83F8-CA61B355F5F2}" destId="{3DA552E7-CBDB-49DC-90B5-7E310CA7EA7C}" srcOrd="2" destOrd="0" parTransId="{9396BD71-7139-457D-8DDC-42B62561064F}" sibTransId="{522E2DD5-621C-4D9A-855A-252DF7B9B0B7}"/>
    <dgm:cxn modelId="{627D9EF6-ED73-46D2-85E0-D9258C8CF31B}" type="presOf" srcId="{4DA26919-D6AF-4548-9423-10A30C3DB82A}" destId="{A0C5FC2E-F0D8-4446-83C5-ABE847F01DEB}" srcOrd="1" destOrd="0" presId="urn:microsoft.com/office/officeart/2005/8/layout/orgChart1"/>
    <dgm:cxn modelId="{F5BAD7F7-BF8E-4E20-8CB5-A5653EC30E7D}" type="presOf" srcId="{7C99F901-9C9A-4FF0-85AC-8678D97E44E5}" destId="{B21449C5-08E7-4E83-801B-E8151417532F}" srcOrd="0" destOrd="0" presId="urn:microsoft.com/office/officeart/2005/8/layout/orgChart1"/>
    <dgm:cxn modelId="{5ED92DFA-8134-43A2-8C4E-020A8559A3E8}" type="presOf" srcId="{CF04D6B8-3B98-4301-8BFA-3B2FA0B71E30}" destId="{003B0286-4CAD-48A7-A8E3-8A5EE23FA236}" srcOrd="0" destOrd="0" presId="urn:microsoft.com/office/officeart/2005/8/layout/orgChart1"/>
    <dgm:cxn modelId="{EB8118FB-57E5-46F4-A5AF-5FD9E667ACE5}" srcId="{D020340B-FCF6-4C33-83F8-CA61B355F5F2}" destId="{E9B02B16-4924-4200-AEC5-08AA33406FE1}" srcOrd="0" destOrd="0" parTransId="{DB091FD7-170E-4BD2-84FF-5084D2163F8B}" sibTransId="{7E02A3CE-AD51-4779-BF97-5F62FAA2E9F3}"/>
    <dgm:cxn modelId="{E97261FC-0007-4203-ABDE-2B8E5962C9FF}" type="presOf" srcId="{5ED210B2-7836-4326-9A6E-1BF664DB6586}" destId="{BB22D573-6B27-4628-B20F-99963E5A27A0}" srcOrd="1" destOrd="0" presId="urn:microsoft.com/office/officeart/2005/8/layout/orgChart1"/>
    <dgm:cxn modelId="{04F49EFD-3A42-4E2F-BD8E-373DA1376A56}" type="presOf" srcId="{A1D6769E-1DC1-4DA5-A5BC-5A591E4BA4DE}" destId="{836DBC80-2054-4ECA-845E-962ABB3F0261}" srcOrd="0" destOrd="0" presId="urn:microsoft.com/office/officeart/2005/8/layout/orgChart1"/>
    <dgm:cxn modelId="{385418EE-1D5F-4A33-9ADA-0F7FCF860A95}" type="presParOf" srcId="{DFF7B1A0-7322-4EA3-953E-E60B71ACD28A}" destId="{CA16FA32-BDB7-4CF7-A555-2D6471E33EEA}" srcOrd="0" destOrd="0" presId="urn:microsoft.com/office/officeart/2005/8/layout/orgChart1"/>
    <dgm:cxn modelId="{4258FF46-8A1A-4AA0-AB0F-AB0663F488D0}" type="presParOf" srcId="{CA16FA32-BDB7-4CF7-A555-2D6471E33EEA}" destId="{891DAB9E-450A-402B-868F-1351C1254241}" srcOrd="0" destOrd="0" presId="urn:microsoft.com/office/officeart/2005/8/layout/orgChart1"/>
    <dgm:cxn modelId="{1F314F51-ED74-4D54-B946-D0AE2E166C6E}" type="presParOf" srcId="{891DAB9E-450A-402B-868F-1351C1254241}" destId="{3ADE3E03-3EF7-4047-B689-FF7BC96182C2}" srcOrd="0" destOrd="0" presId="urn:microsoft.com/office/officeart/2005/8/layout/orgChart1"/>
    <dgm:cxn modelId="{5CDDDF14-551C-484C-94AA-2B74F129BE95}" type="presParOf" srcId="{891DAB9E-450A-402B-868F-1351C1254241}" destId="{77F65491-DBD7-4C72-B19D-276150111380}" srcOrd="1" destOrd="0" presId="urn:microsoft.com/office/officeart/2005/8/layout/orgChart1"/>
    <dgm:cxn modelId="{FEAFB25B-8595-4F2C-B3C0-5909CA8785E3}" type="presParOf" srcId="{CA16FA32-BDB7-4CF7-A555-2D6471E33EEA}" destId="{9521090F-8D2E-437B-B9F0-9E2A85ED0017}" srcOrd="1" destOrd="0" presId="urn:microsoft.com/office/officeart/2005/8/layout/orgChart1"/>
    <dgm:cxn modelId="{6C90F0F2-D13E-443D-99AB-530009425EFB}" type="presParOf" srcId="{9521090F-8D2E-437B-B9F0-9E2A85ED0017}" destId="{FCDB8D81-0F38-4FBE-ADDA-7322252415B1}" srcOrd="0" destOrd="0" presId="urn:microsoft.com/office/officeart/2005/8/layout/orgChart1"/>
    <dgm:cxn modelId="{4E2F5575-4E25-4B11-98EB-6EE1E4826BB4}" type="presParOf" srcId="{9521090F-8D2E-437B-B9F0-9E2A85ED0017}" destId="{10CAA0D3-0481-4C39-B403-60C50C9B9EAA}" srcOrd="1" destOrd="0" presId="urn:microsoft.com/office/officeart/2005/8/layout/orgChart1"/>
    <dgm:cxn modelId="{2486A146-F69E-4FA4-952C-084D8122CEB1}" type="presParOf" srcId="{10CAA0D3-0481-4C39-B403-60C50C9B9EAA}" destId="{49CBF459-23DF-4FBD-BD8A-AE7D2E750F2B}" srcOrd="0" destOrd="0" presId="urn:microsoft.com/office/officeart/2005/8/layout/orgChart1"/>
    <dgm:cxn modelId="{5B0CF9FB-45CE-40F2-8427-0ED31D124DAA}" type="presParOf" srcId="{49CBF459-23DF-4FBD-BD8A-AE7D2E750F2B}" destId="{7BA7B6E9-F69A-41D6-844E-7000BA333B2B}" srcOrd="0" destOrd="0" presId="urn:microsoft.com/office/officeart/2005/8/layout/orgChart1"/>
    <dgm:cxn modelId="{89DD1666-AD09-4A90-908E-479148651BAF}" type="presParOf" srcId="{49CBF459-23DF-4FBD-BD8A-AE7D2E750F2B}" destId="{2EA8489C-3B25-4EB4-9B12-1BDED87FEE3F}" srcOrd="1" destOrd="0" presId="urn:microsoft.com/office/officeart/2005/8/layout/orgChart1"/>
    <dgm:cxn modelId="{559C0538-7B0F-4498-9237-15E9FE89C0F1}" type="presParOf" srcId="{10CAA0D3-0481-4C39-B403-60C50C9B9EAA}" destId="{CB5243D8-BB36-488B-84DA-F21366F48002}" srcOrd="1" destOrd="0" presId="urn:microsoft.com/office/officeart/2005/8/layout/orgChart1"/>
    <dgm:cxn modelId="{45066380-4F67-4DC7-9146-BEAB6BD56438}" type="presParOf" srcId="{CB5243D8-BB36-488B-84DA-F21366F48002}" destId="{55399DAA-D9C2-4FD9-B3F2-5BE8A485C29B}" srcOrd="0" destOrd="0" presId="urn:microsoft.com/office/officeart/2005/8/layout/orgChart1"/>
    <dgm:cxn modelId="{F84D3C96-B837-4383-88B6-B4B648D819B4}" type="presParOf" srcId="{CB5243D8-BB36-488B-84DA-F21366F48002}" destId="{53244DDD-E53D-4A51-ADE7-97DC4050F991}" srcOrd="1" destOrd="0" presId="urn:microsoft.com/office/officeart/2005/8/layout/orgChart1"/>
    <dgm:cxn modelId="{6BFB613E-D28E-4A79-AB5E-04E1D0A37585}" type="presParOf" srcId="{53244DDD-E53D-4A51-ADE7-97DC4050F991}" destId="{AEAD2D5A-B622-43F1-8169-E7C694CB6B89}" srcOrd="0" destOrd="0" presId="urn:microsoft.com/office/officeart/2005/8/layout/orgChart1"/>
    <dgm:cxn modelId="{0986B35B-72D7-4733-8AB1-D283CE096577}" type="presParOf" srcId="{AEAD2D5A-B622-43F1-8169-E7C694CB6B89}" destId="{E775BCA8-B31E-415C-B866-98EFB04E501B}" srcOrd="0" destOrd="0" presId="urn:microsoft.com/office/officeart/2005/8/layout/orgChart1"/>
    <dgm:cxn modelId="{62FB3364-AB9C-4D62-99D8-C9B031BB3A1B}" type="presParOf" srcId="{AEAD2D5A-B622-43F1-8169-E7C694CB6B89}" destId="{82B0EB10-3F7D-4FB5-B389-A528C36618CA}" srcOrd="1" destOrd="0" presId="urn:microsoft.com/office/officeart/2005/8/layout/orgChart1"/>
    <dgm:cxn modelId="{A1BF4098-6065-4598-A7F7-4E720A958C1A}" type="presParOf" srcId="{53244DDD-E53D-4A51-ADE7-97DC4050F991}" destId="{94E4DE57-69D0-4751-AF9B-E7430DC47886}" srcOrd="1" destOrd="0" presId="urn:microsoft.com/office/officeart/2005/8/layout/orgChart1"/>
    <dgm:cxn modelId="{DABD354C-8BEC-49B1-839D-895650C40D64}" type="presParOf" srcId="{94E4DE57-69D0-4751-AF9B-E7430DC47886}" destId="{11A9B486-5A5D-4D2B-A38C-46578E78AD9D}" srcOrd="0" destOrd="0" presId="urn:microsoft.com/office/officeart/2005/8/layout/orgChart1"/>
    <dgm:cxn modelId="{A00D2529-5158-47C0-B15C-13543CAA5582}" type="presParOf" srcId="{94E4DE57-69D0-4751-AF9B-E7430DC47886}" destId="{B2442D5E-569F-4608-8BFD-EEEABFFA8C17}" srcOrd="1" destOrd="0" presId="urn:microsoft.com/office/officeart/2005/8/layout/orgChart1"/>
    <dgm:cxn modelId="{92AD6758-4697-4277-A5B4-B43492726836}" type="presParOf" srcId="{B2442D5E-569F-4608-8BFD-EEEABFFA8C17}" destId="{C7356AFF-ECC6-481D-905D-578A0050A8BE}" srcOrd="0" destOrd="0" presId="urn:microsoft.com/office/officeart/2005/8/layout/orgChart1"/>
    <dgm:cxn modelId="{DF87A771-1692-452F-AF2E-85BFCBF61AA3}" type="presParOf" srcId="{C7356AFF-ECC6-481D-905D-578A0050A8BE}" destId="{2A8056C1-5FC1-4074-BC55-126E91638DC8}" srcOrd="0" destOrd="0" presId="urn:microsoft.com/office/officeart/2005/8/layout/orgChart1"/>
    <dgm:cxn modelId="{CA34EB05-55A3-4702-9B56-2A785860F8B7}" type="presParOf" srcId="{C7356AFF-ECC6-481D-905D-578A0050A8BE}" destId="{41D3C5D7-4569-4FB7-B5E9-1AD9CB07DCAB}" srcOrd="1" destOrd="0" presId="urn:microsoft.com/office/officeart/2005/8/layout/orgChart1"/>
    <dgm:cxn modelId="{7F9F51C2-5684-4349-A984-B398AB0F28BA}" type="presParOf" srcId="{B2442D5E-569F-4608-8BFD-EEEABFFA8C17}" destId="{7F9F5201-B4C4-45C1-A155-FE505EB178B9}" srcOrd="1" destOrd="0" presId="urn:microsoft.com/office/officeart/2005/8/layout/orgChart1"/>
    <dgm:cxn modelId="{A8F70F30-3D0A-4B46-B6EC-E34306E67BE5}" type="presParOf" srcId="{B2442D5E-569F-4608-8BFD-EEEABFFA8C17}" destId="{41A35A0B-77D4-43AE-8A43-5A6B9A529D69}" srcOrd="2" destOrd="0" presId="urn:microsoft.com/office/officeart/2005/8/layout/orgChart1"/>
    <dgm:cxn modelId="{35FCD5A4-1458-4D0A-B9DB-C66369B8011B}" type="presParOf" srcId="{94E4DE57-69D0-4751-AF9B-E7430DC47886}" destId="{809CF2DE-A0BA-403F-84D7-6403A9E0A298}" srcOrd="2" destOrd="0" presId="urn:microsoft.com/office/officeart/2005/8/layout/orgChart1"/>
    <dgm:cxn modelId="{F449792F-B37F-4F97-9A60-87338933BC89}" type="presParOf" srcId="{94E4DE57-69D0-4751-AF9B-E7430DC47886}" destId="{233BA7B7-E098-422F-AECF-4AA7E4C5995D}" srcOrd="3" destOrd="0" presId="urn:microsoft.com/office/officeart/2005/8/layout/orgChart1"/>
    <dgm:cxn modelId="{E4A8C95D-8B13-4C31-82EB-1C63F417DE8C}" type="presParOf" srcId="{233BA7B7-E098-422F-AECF-4AA7E4C5995D}" destId="{3E89262D-172F-4380-A728-6420DEBD8972}" srcOrd="0" destOrd="0" presId="urn:microsoft.com/office/officeart/2005/8/layout/orgChart1"/>
    <dgm:cxn modelId="{50D3937C-C2AE-4AFA-BB57-1B4451C7516B}" type="presParOf" srcId="{3E89262D-172F-4380-A728-6420DEBD8972}" destId="{66726A24-C33A-41F7-AB0A-900B47EFF15B}" srcOrd="0" destOrd="0" presId="urn:microsoft.com/office/officeart/2005/8/layout/orgChart1"/>
    <dgm:cxn modelId="{89E15C63-C378-407B-BAD8-7974A33D67A7}" type="presParOf" srcId="{3E89262D-172F-4380-A728-6420DEBD8972}" destId="{9BF12E28-036C-40C7-A363-D6565A7241B2}" srcOrd="1" destOrd="0" presId="urn:microsoft.com/office/officeart/2005/8/layout/orgChart1"/>
    <dgm:cxn modelId="{144854CC-AE64-4FDF-B90A-753F0EFF37CD}" type="presParOf" srcId="{233BA7B7-E098-422F-AECF-4AA7E4C5995D}" destId="{29CFF158-51FB-4DF7-A3FE-C3E4A73F1569}" srcOrd="1" destOrd="0" presId="urn:microsoft.com/office/officeart/2005/8/layout/orgChart1"/>
    <dgm:cxn modelId="{59B2B083-1977-4B43-9F98-114CE00B85E4}" type="presParOf" srcId="{233BA7B7-E098-422F-AECF-4AA7E4C5995D}" destId="{387515DD-89C1-4529-98F7-6523488A0D50}" srcOrd="2" destOrd="0" presId="urn:microsoft.com/office/officeart/2005/8/layout/orgChart1"/>
    <dgm:cxn modelId="{7E1DE0E9-C392-4A44-8D0E-67913CD6EF0C}" type="presParOf" srcId="{94E4DE57-69D0-4751-AF9B-E7430DC47886}" destId="{DE7BB0B0-D6E7-4669-B5DC-42416CFAF5CB}" srcOrd="4" destOrd="0" presId="urn:microsoft.com/office/officeart/2005/8/layout/orgChart1"/>
    <dgm:cxn modelId="{D552C523-C336-4E01-B0FE-05DDE628DD91}" type="presParOf" srcId="{94E4DE57-69D0-4751-AF9B-E7430DC47886}" destId="{3444BBBF-307F-4FEB-B570-B847F6FEF682}" srcOrd="5" destOrd="0" presId="urn:microsoft.com/office/officeart/2005/8/layout/orgChart1"/>
    <dgm:cxn modelId="{35113189-A95C-47FA-B248-8AB27593743F}" type="presParOf" srcId="{3444BBBF-307F-4FEB-B570-B847F6FEF682}" destId="{0B49CB19-83E5-4955-8B1F-84F93F4116E7}" srcOrd="0" destOrd="0" presId="urn:microsoft.com/office/officeart/2005/8/layout/orgChart1"/>
    <dgm:cxn modelId="{106930DC-169F-4C63-9AA6-4E9258C3EAC4}" type="presParOf" srcId="{0B49CB19-83E5-4955-8B1F-84F93F4116E7}" destId="{A47B9D07-5AA8-4BD3-A844-4B13B638A3D6}" srcOrd="0" destOrd="0" presId="urn:microsoft.com/office/officeart/2005/8/layout/orgChart1"/>
    <dgm:cxn modelId="{B1E7086D-BD8D-4EEF-A781-2A9A688EBDBB}" type="presParOf" srcId="{0B49CB19-83E5-4955-8B1F-84F93F4116E7}" destId="{95D20794-040C-4FDE-BCF3-B3328E31E734}" srcOrd="1" destOrd="0" presId="urn:microsoft.com/office/officeart/2005/8/layout/orgChart1"/>
    <dgm:cxn modelId="{E7EC84BD-858F-4F10-9875-6835DFC4E405}" type="presParOf" srcId="{3444BBBF-307F-4FEB-B570-B847F6FEF682}" destId="{9A11CEC5-D618-4AFE-B670-E10C5000F4CD}" srcOrd="1" destOrd="0" presId="urn:microsoft.com/office/officeart/2005/8/layout/orgChart1"/>
    <dgm:cxn modelId="{AB8E8F97-EC53-49F9-A06B-0F0278DEE384}" type="presParOf" srcId="{3444BBBF-307F-4FEB-B570-B847F6FEF682}" destId="{7867216C-2BC2-494D-BB26-0835310B944E}" srcOrd="2" destOrd="0" presId="urn:microsoft.com/office/officeart/2005/8/layout/orgChart1"/>
    <dgm:cxn modelId="{A7BC85C2-75D8-491A-8257-66A9EBF899D3}" type="presParOf" srcId="{94E4DE57-69D0-4751-AF9B-E7430DC47886}" destId="{DFDCBE4C-188D-40EE-B7A3-187B132AC25E}" srcOrd="6" destOrd="0" presId="urn:microsoft.com/office/officeart/2005/8/layout/orgChart1"/>
    <dgm:cxn modelId="{E77EC9A0-DA7C-4FBB-B804-6CFE81A12BFC}" type="presParOf" srcId="{94E4DE57-69D0-4751-AF9B-E7430DC47886}" destId="{13CE776B-BB50-4D89-82C9-C0ECDD48307A}" srcOrd="7" destOrd="0" presId="urn:microsoft.com/office/officeart/2005/8/layout/orgChart1"/>
    <dgm:cxn modelId="{32A91D38-4246-42C8-9471-6CD740F9B85A}" type="presParOf" srcId="{13CE776B-BB50-4D89-82C9-C0ECDD48307A}" destId="{297C123B-EF83-40E5-BAE2-C5DBF27FA15F}" srcOrd="0" destOrd="0" presId="urn:microsoft.com/office/officeart/2005/8/layout/orgChart1"/>
    <dgm:cxn modelId="{0C1840DB-E660-4823-9188-36B1287176F9}" type="presParOf" srcId="{297C123B-EF83-40E5-BAE2-C5DBF27FA15F}" destId="{B942ED6C-4B5F-43FC-9DCF-72380C462556}" srcOrd="0" destOrd="0" presId="urn:microsoft.com/office/officeart/2005/8/layout/orgChart1"/>
    <dgm:cxn modelId="{C5E705BA-FCEC-420D-A3B4-446E64416466}" type="presParOf" srcId="{297C123B-EF83-40E5-BAE2-C5DBF27FA15F}" destId="{98E3A298-BDAD-4B44-B474-049AE604DE34}" srcOrd="1" destOrd="0" presId="urn:microsoft.com/office/officeart/2005/8/layout/orgChart1"/>
    <dgm:cxn modelId="{E9EE5CC3-2F0F-4ADC-AF97-821A48045894}" type="presParOf" srcId="{13CE776B-BB50-4D89-82C9-C0ECDD48307A}" destId="{20A06725-CC09-4509-A81B-EB9057797FC2}" srcOrd="1" destOrd="0" presId="urn:microsoft.com/office/officeart/2005/8/layout/orgChart1"/>
    <dgm:cxn modelId="{4D8D97C5-9A35-4519-9E6D-BE8D0941CE4B}" type="presParOf" srcId="{13CE776B-BB50-4D89-82C9-C0ECDD48307A}" destId="{7EE6104D-2193-4588-B368-CFB57D731CA9}" srcOrd="2" destOrd="0" presId="urn:microsoft.com/office/officeart/2005/8/layout/orgChart1"/>
    <dgm:cxn modelId="{5D42F72D-F174-4BA8-8863-CCD4627491F5}" type="presParOf" srcId="{94E4DE57-69D0-4751-AF9B-E7430DC47886}" destId="{EE772A24-3B38-4F6F-86E9-EC81E71DDA50}" srcOrd="8" destOrd="0" presId="urn:microsoft.com/office/officeart/2005/8/layout/orgChart1"/>
    <dgm:cxn modelId="{4F367A12-8EA7-4D3A-B9A7-B836A4C5A59F}" type="presParOf" srcId="{94E4DE57-69D0-4751-AF9B-E7430DC47886}" destId="{D0C5972B-A645-46C8-BD32-F085F8E1F50C}" srcOrd="9" destOrd="0" presId="urn:microsoft.com/office/officeart/2005/8/layout/orgChart1"/>
    <dgm:cxn modelId="{108CCC97-A2D0-4CFB-B5E5-6235FAF4E981}" type="presParOf" srcId="{D0C5972B-A645-46C8-BD32-F085F8E1F50C}" destId="{9334811B-83B0-4EF3-9ED1-D3041A11E348}" srcOrd="0" destOrd="0" presId="urn:microsoft.com/office/officeart/2005/8/layout/orgChart1"/>
    <dgm:cxn modelId="{1F7FC972-8FDA-4486-AEF8-DA70FC762B7E}" type="presParOf" srcId="{9334811B-83B0-4EF3-9ED1-D3041A11E348}" destId="{7D08D8BE-1507-442B-BE8B-A369D7DB1E82}" srcOrd="0" destOrd="0" presId="urn:microsoft.com/office/officeart/2005/8/layout/orgChart1"/>
    <dgm:cxn modelId="{CBE0831F-3C14-4008-9E88-8D0A6B53AE25}" type="presParOf" srcId="{9334811B-83B0-4EF3-9ED1-D3041A11E348}" destId="{1B65949B-CC60-4D68-9AE7-957807EBA014}" srcOrd="1" destOrd="0" presId="urn:microsoft.com/office/officeart/2005/8/layout/orgChart1"/>
    <dgm:cxn modelId="{CD9D1ACA-EBBC-4AEC-8C95-B984A3C4A69D}" type="presParOf" srcId="{D0C5972B-A645-46C8-BD32-F085F8E1F50C}" destId="{956E5292-1074-4698-BC55-6DEB4985518D}" srcOrd="1" destOrd="0" presId="urn:microsoft.com/office/officeart/2005/8/layout/orgChart1"/>
    <dgm:cxn modelId="{C2D70DA3-D467-4AD7-9D6D-663548EE413B}" type="presParOf" srcId="{956E5292-1074-4698-BC55-6DEB4985518D}" destId="{D6C3B6D3-71A0-4FB9-AF0A-A8F02B9F2C16}" srcOrd="0" destOrd="0" presId="urn:microsoft.com/office/officeart/2005/8/layout/orgChart1"/>
    <dgm:cxn modelId="{6CEE210F-47B8-48FA-A02B-35F3304B228B}" type="presParOf" srcId="{956E5292-1074-4698-BC55-6DEB4985518D}" destId="{DEFED8B2-C0B3-4AD6-808C-D9BFED7A83B8}" srcOrd="1" destOrd="0" presId="urn:microsoft.com/office/officeart/2005/8/layout/orgChart1"/>
    <dgm:cxn modelId="{BDCE0889-883B-41EA-8470-24C865986AA0}" type="presParOf" srcId="{DEFED8B2-C0B3-4AD6-808C-D9BFED7A83B8}" destId="{1626E05C-1CA8-42DF-956F-AD296B0EE88B}" srcOrd="0" destOrd="0" presId="urn:microsoft.com/office/officeart/2005/8/layout/orgChart1"/>
    <dgm:cxn modelId="{60B7A982-A9B7-4C8A-A18A-EF101C4DD3BD}" type="presParOf" srcId="{1626E05C-1CA8-42DF-956F-AD296B0EE88B}" destId="{56762CA2-5548-4A0F-A566-C945962B9EAC}" srcOrd="0" destOrd="0" presId="urn:microsoft.com/office/officeart/2005/8/layout/orgChart1"/>
    <dgm:cxn modelId="{669E8E0B-489B-4BED-962A-93A2A66AC001}" type="presParOf" srcId="{1626E05C-1CA8-42DF-956F-AD296B0EE88B}" destId="{B23987BE-D9C2-4362-8A52-A9F0237F0884}" srcOrd="1" destOrd="0" presId="urn:microsoft.com/office/officeart/2005/8/layout/orgChart1"/>
    <dgm:cxn modelId="{AEAA8BCD-DE93-42C7-8C65-583C9ADBF606}" type="presParOf" srcId="{DEFED8B2-C0B3-4AD6-808C-D9BFED7A83B8}" destId="{9E858A8D-1FBC-4CCE-9E27-E025D70D6D68}" srcOrd="1" destOrd="0" presId="urn:microsoft.com/office/officeart/2005/8/layout/orgChart1"/>
    <dgm:cxn modelId="{DEB019A3-D342-4179-9BD9-83F6FDEE3766}" type="presParOf" srcId="{DEFED8B2-C0B3-4AD6-808C-D9BFED7A83B8}" destId="{072C2660-7DD8-4C30-9F22-6C130023D248}" srcOrd="2" destOrd="0" presId="urn:microsoft.com/office/officeart/2005/8/layout/orgChart1"/>
    <dgm:cxn modelId="{DC2F3182-2AA4-457E-B4FC-23758B5A6A95}" type="presParOf" srcId="{956E5292-1074-4698-BC55-6DEB4985518D}" destId="{D2109B21-8FEB-41BC-BC84-D623EC34565F}" srcOrd="2" destOrd="0" presId="urn:microsoft.com/office/officeart/2005/8/layout/orgChart1"/>
    <dgm:cxn modelId="{E9FDE6B9-DF43-43AF-8E23-83CA63AECB82}" type="presParOf" srcId="{956E5292-1074-4698-BC55-6DEB4985518D}" destId="{EB1EC32C-CB61-45F2-AF33-63DDF243B018}" srcOrd="3" destOrd="0" presId="urn:microsoft.com/office/officeart/2005/8/layout/orgChart1"/>
    <dgm:cxn modelId="{3A655108-C042-409C-8794-8F03C4EAEF00}" type="presParOf" srcId="{EB1EC32C-CB61-45F2-AF33-63DDF243B018}" destId="{6436E14D-134F-4278-969D-D3A5A3D781C1}" srcOrd="0" destOrd="0" presId="urn:microsoft.com/office/officeart/2005/8/layout/orgChart1"/>
    <dgm:cxn modelId="{2AEB54A8-BF90-4FEE-977D-48A492284414}" type="presParOf" srcId="{6436E14D-134F-4278-969D-D3A5A3D781C1}" destId="{54E913BF-DAD8-42B9-8B57-28B79F9CCFC4}" srcOrd="0" destOrd="0" presId="urn:microsoft.com/office/officeart/2005/8/layout/orgChart1"/>
    <dgm:cxn modelId="{DF031DD7-57E1-4371-872E-30D861DFAA4D}" type="presParOf" srcId="{6436E14D-134F-4278-969D-D3A5A3D781C1}" destId="{D3955835-2889-4115-833F-F86B376ACC26}" srcOrd="1" destOrd="0" presId="urn:microsoft.com/office/officeart/2005/8/layout/orgChart1"/>
    <dgm:cxn modelId="{9A21563B-DBBA-4A66-8E80-FB36A8C95E77}" type="presParOf" srcId="{EB1EC32C-CB61-45F2-AF33-63DDF243B018}" destId="{203DDC9B-C4BC-4394-8D62-0050A124C3AE}" srcOrd="1" destOrd="0" presId="urn:microsoft.com/office/officeart/2005/8/layout/orgChart1"/>
    <dgm:cxn modelId="{F37B7189-89DE-41E2-B4E7-45F8950DFCDE}" type="presParOf" srcId="{EB1EC32C-CB61-45F2-AF33-63DDF243B018}" destId="{44A94BFD-FFA1-4AD4-903C-980CDFC78076}" srcOrd="2" destOrd="0" presId="urn:microsoft.com/office/officeart/2005/8/layout/orgChart1"/>
    <dgm:cxn modelId="{4D3775DF-8C5F-4BDE-9F58-296B6B6D55A8}" type="presParOf" srcId="{956E5292-1074-4698-BC55-6DEB4985518D}" destId="{6BA69A8C-1623-459D-8FE6-8F0912433179}" srcOrd="4" destOrd="0" presId="urn:microsoft.com/office/officeart/2005/8/layout/orgChart1"/>
    <dgm:cxn modelId="{34B151DD-435A-4220-BF01-BA13F88FF17C}" type="presParOf" srcId="{956E5292-1074-4698-BC55-6DEB4985518D}" destId="{631E225E-1F4D-4B4F-8E90-ADC23F3F6DA1}" srcOrd="5" destOrd="0" presId="urn:microsoft.com/office/officeart/2005/8/layout/orgChart1"/>
    <dgm:cxn modelId="{97C9BAAA-BFE2-4619-8817-A70DE8269366}" type="presParOf" srcId="{631E225E-1F4D-4B4F-8E90-ADC23F3F6DA1}" destId="{1E6C27FF-9B19-467F-BF55-E740F3A7C1D1}" srcOrd="0" destOrd="0" presId="urn:microsoft.com/office/officeart/2005/8/layout/orgChart1"/>
    <dgm:cxn modelId="{9ED0F6D7-6177-46EA-A571-713189DFB089}" type="presParOf" srcId="{1E6C27FF-9B19-467F-BF55-E740F3A7C1D1}" destId="{1827B271-E811-4278-B687-745102953F0C}" srcOrd="0" destOrd="0" presId="urn:microsoft.com/office/officeart/2005/8/layout/orgChart1"/>
    <dgm:cxn modelId="{1339CC20-FF0C-48CA-9942-B50E4535565F}" type="presParOf" srcId="{1E6C27FF-9B19-467F-BF55-E740F3A7C1D1}" destId="{D2C9E170-2D26-4765-9BA3-FA2E3571A467}" srcOrd="1" destOrd="0" presId="urn:microsoft.com/office/officeart/2005/8/layout/orgChart1"/>
    <dgm:cxn modelId="{FC09B32B-7605-499F-8C7E-4B087A666BB4}" type="presParOf" srcId="{631E225E-1F4D-4B4F-8E90-ADC23F3F6DA1}" destId="{8F84431B-6194-4538-9E80-317A68A58A97}" srcOrd="1" destOrd="0" presId="urn:microsoft.com/office/officeart/2005/8/layout/orgChart1"/>
    <dgm:cxn modelId="{883E23C1-EBEF-4368-9ABA-970DE0BB33C5}" type="presParOf" srcId="{8F84431B-6194-4538-9E80-317A68A58A97}" destId="{52D95DC6-2173-4CDD-85B8-BA88712BA9E5}" srcOrd="0" destOrd="0" presId="urn:microsoft.com/office/officeart/2005/8/layout/orgChart1"/>
    <dgm:cxn modelId="{797A0D85-0FD8-45BF-8FCA-EB152F5FEA9B}" type="presParOf" srcId="{8F84431B-6194-4538-9E80-317A68A58A97}" destId="{13135F52-3E96-4B64-A5BE-81BD0EBFB0D1}" srcOrd="1" destOrd="0" presId="urn:microsoft.com/office/officeart/2005/8/layout/orgChart1"/>
    <dgm:cxn modelId="{AD227EA1-E509-4F8F-8B62-93325B2ACB0F}" type="presParOf" srcId="{13135F52-3E96-4B64-A5BE-81BD0EBFB0D1}" destId="{A0ABBFB2-2D3F-4825-B405-95DAA1D56B97}" srcOrd="0" destOrd="0" presId="urn:microsoft.com/office/officeart/2005/8/layout/orgChart1"/>
    <dgm:cxn modelId="{6A0BC5A1-FAE8-4874-8F0E-B92914DEA13B}" type="presParOf" srcId="{A0ABBFB2-2D3F-4825-B405-95DAA1D56B97}" destId="{797246E2-488D-4305-BCE1-629F62664764}" srcOrd="0" destOrd="0" presId="urn:microsoft.com/office/officeart/2005/8/layout/orgChart1"/>
    <dgm:cxn modelId="{5F758F16-735D-4500-BF4A-756532053A01}" type="presParOf" srcId="{A0ABBFB2-2D3F-4825-B405-95DAA1D56B97}" destId="{9C7A2E92-04CD-4461-B44F-E9E991102B6D}" srcOrd="1" destOrd="0" presId="urn:microsoft.com/office/officeart/2005/8/layout/orgChart1"/>
    <dgm:cxn modelId="{33E04DFD-B358-40EA-89EE-97A71094539C}" type="presParOf" srcId="{13135F52-3E96-4B64-A5BE-81BD0EBFB0D1}" destId="{C2A8A3A7-A054-4CAD-8946-53471667DEA5}" srcOrd="1" destOrd="0" presId="urn:microsoft.com/office/officeart/2005/8/layout/orgChart1"/>
    <dgm:cxn modelId="{0173D4D5-E678-44C9-B209-D21B72E4E40E}" type="presParOf" srcId="{C2A8A3A7-A054-4CAD-8946-53471667DEA5}" destId="{3C136038-9EE8-4A80-A784-45E26B9868F5}" srcOrd="0" destOrd="0" presId="urn:microsoft.com/office/officeart/2005/8/layout/orgChart1"/>
    <dgm:cxn modelId="{E0CAF3EF-A34D-4D7C-9D1D-3203F3812729}" type="presParOf" srcId="{C2A8A3A7-A054-4CAD-8946-53471667DEA5}" destId="{66B7DC58-D7A6-4FAA-AE4C-C3DEA6D0994E}" srcOrd="1" destOrd="0" presId="urn:microsoft.com/office/officeart/2005/8/layout/orgChart1"/>
    <dgm:cxn modelId="{8CC1F59E-D1E3-40DC-BCF7-6028E065652B}" type="presParOf" srcId="{66B7DC58-D7A6-4FAA-AE4C-C3DEA6D0994E}" destId="{385E9E04-1373-4C1F-B614-1D3C2012F70B}" srcOrd="0" destOrd="0" presId="urn:microsoft.com/office/officeart/2005/8/layout/orgChart1"/>
    <dgm:cxn modelId="{FB4755A1-10C6-4D3E-9434-D09867D1475B}" type="presParOf" srcId="{385E9E04-1373-4C1F-B614-1D3C2012F70B}" destId="{28D9BC68-5833-4A59-AF46-B42A7E435493}" srcOrd="0" destOrd="0" presId="urn:microsoft.com/office/officeart/2005/8/layout/orgChart1"/>
    <dgm:cxn modelId="{7EE58DFD-5731-495D-A47F-5BC196B04D69}" type="presParOf" srcId="{385E9E04-1373-4C1F-B614-1D3C2012F70B}" destId="{168E7D59-4D6C-4A8F-825A-4A3A66CA33D8}" srcOrd="1" destOrd="0" presId="urn:microsoft.com/office/officeart/2005/8/layout/orgChart1"/>
    <dgm:cxn modelId="{CB94A311-000A-493D-AC99-7F6249D64573}" type="presParOf" srcId="{66B7DC58-D7A6-4FAA-AE4C-C3DEA6D0994E}" destId="{9268694C-8FA4-4635-9573-33ECDE0EF378}" srcOrd="1" destOrd="0" presId="urn:microsoft.com/office/officeart/2005/8/layout/orgChart1"/>
    <dgm:cxn modelId="{F18099D4-4EB4-414F-8794-BDE6A7531D08}" type="presParOf" srcId="{66B7DC58-D7A6-4FAA-AE4C-C3DEA6D0994E}" destId="{FD93AE3E-ED37-404F-9579-DD26ABF28F74}" srcOrd="2" destOrd="0" presId="urn:microsoft.com/office/officeart/2005/8/layout/orgChart1"/>
    <dgm:cxn modelId="{1F1F1CEF-284F-487B-A945-E1420D716849}" type="presParOf" srcId="{C2A8A3A7-A054-4CAD-8946-53471667DEA5}" destId="{F5248B16-F0A6-4A06-86FF-72FBD2777A4A}" srcOrd="2" destOrd="0" presId="urn:microsoft.com/office/officeart/2005/8/layout/orgChart1"/>
    <dgm:cxn modelId="{DA3E1066-0F18-4055-ACB4-C93BDFDCC5C2}" type="presParOf" srcId="{C2A8A3A7-A054-4CAD-8946-53471667DEA5}" destId="{6AD79479-4160-4238-8A1A-63BE09B210EE}" srcOrd="3" destOrd="0" presId="urn:microsoft.com/office/officeart/2005/8/layout/orgChart1"/>
    <dgm:cxn modelId="{391C98EE-13D4-4F84-8FA0-D15BE2546608}" type="presParOf" srcId="{6AD79479-4160-4238-8A1A-63BE09B210EE}" destId="{BE67C572-CB11-4E58-A29B-72FA11B33F22}" srcOrd="0" destOrd="0" presId="urn:microsoft.com/office/officeart/2005/8/layout/orgChart1"/>
    <dgm:cxn modelId="{5D248288-27C5-4642-8F78-ECE948D0C4D8}" type="presParOf" srcId="{BE67C572-CB11-4E58-A29B-72FA11B33F22}" destId="{D0B654FF-F720-41A2-82AA-0AFD91CDB49A}" srcOrd="0" destOrd="0" presId="urn:microsoft.com/office/officeart/2005/8/layout/orgChart1"/>
    <dgm:cxn modelId="{3CB35F50-2FC3-459B-9BCB-42B67B3A8FDD}" type="presParOf" srcId="{BE67C572-CB11-4E58-A29B-72FA11B33F22}" destId="{5C654F00-52FA-4742-B73D-15EA4F351A26}" srcOrd="1" destOrd="0" presId="urn:microsoft.com/office/officeart/2005/8/layout/orgChart1"/>
    <dgm:cxn modelId="{2FF45763-C88E-46A1-83F2-5BD51EAFCE65}" type="presParOf" srcId="{6AD79479-4160-4238-8A1A-63BE09B210EE}" destId="{7BE4235A-9DEF-43F8-B524-085818274688}" srcOrd="1" destOrd="0" presId="urn:microsoft.com/office/officeart/2005/8/layout/orgChart1"/>
    <dgm:cxn modelId="{38B1F10D-9216-4D4F-8B19-B23078D387C0}" type="presParOf" srcId="{6AD79479-4160-4238-8A1A-63BE09B210EE}" destId="{C486A449-098B-45CD-969E-D512FCF9D339}" srcOrd="2" destOrd="0" presId="urn:microsoft.com/office/officeart/2005/8/layout/orgChart1"/>
    <dgm:cxn modelId="{17F01795-7EB6-42C1-BAF9-156CEB92DA1C}" type="presParOf" srcId="{C2A8A3A7-A054-4CAD-8946-53471667DEA5}" destId="{0A0E5911-CC65-4EB2-9138-B53BB223DFC1}" srcOrd="4" destOrd="0" presId="urn:microsoft.com/office/officeart/2005/8/layout/orgChart1"/>
    <dgm:cxn modelId="{83AD74EA-C269-4D79-BA89-97CC5D994928}" type="presParOf" srcId="{C2A8A3A7-A054-4CAD-8946-53471667DEA5}" destId="{FAD85E54-7915-49D5-BBC9-1A2059F705A4}" srcOrd="5" destOrd="0" presId="urn:microsoft.com/office/officeart/2005/8/layout/orgChart1"/>
    <dgm:cxn modelId="{04EB6E85-B4D5-4AE1-9A2C-79C70B5F4409}" type="presParOf" srcId="{FAD85E54-7915-49D5-BBC9-1A2059F705A4}" destId="{10F19D70-5D37-4BAC-BB90-A4591967F3C6}" srcOrd="0" destOrd="0" presId="urn:microsoft.com/office/officeart/2005/8/layout/orgChart1"/>
    <dgm:cxn modelId="{F956D0DB-44B2-49A5-886A-B8C981873595}" type="presParOf" srcId="{10F19D70-5D37-4BAC-BB90-A4591967F3C6}" destId="{B86C64AC-4F60-4EB0-92F6-2899910BF901}" srcOrd="0" destOrd="0" presId="urn:microsoft.com/office/officeart/2005/8/layout/orgChart1"/>
    <dgm:cxn modelId="{D2FC8022-B7F5-4C5A-82FF-43C1DA72B41B}" type="presParOf" srcId="{10F19D70-5D37-4BAC-BB90-A4591967F3C6}" destId="{43DB7775-5536-4D75-BE41-E0F2CD66CFF9}" srcOrd="1" destOrd="0" presId="urn:microsoft.com/office/officeart/2005/8/layout/orgChart1"/>
    <dgm:cxn modelId="{9870A5B5-1D76-446A-86DD-E57232D54A1C}" type="presParOf" srcId="{FAD85E54-7915-49D5-BBC9-1A2059F705A4}" destId="{0F43D9D6-5155-402E-B085-BB9B8FB2DC32}" srcOrd="1" destOrd="0" presId="urn:microsoft.com/office/officeart/2005/8/layout/orgChart1"/>
    <dgm:cxn modelId="{A65299EE-CE86-4DE1-8F17-505433BA9489}" type="presParOf" srcId="{FAD85E54-7915-49D5-BBC9-1A2059F705A4}" destId="{50881D06-A850-4178-BFA7-5CFF055ADABC}" srcOrd="2" destOrd="0" presId="urn:microsoft.com/office/officeart/2005/8/layout/orgChart1"/>
    <dgm:cxn modelId="{2CBF8B64-3A78-419D-9000-2D51A8CE8332}" type="presParOf" srcId="{C2A8A3A7-A054-4CAD-8946-53471667DEA5}" destId="{4A92412B-48D2-4D8D-BBE0-8FABE0D87E4E}" srcOrd="6" destOrd="0" presId="urn:microsoft.com/office/officeart/2005/8/layout/orgChart1"/>
    <dgm:cxn modelId="{172797A9-A8E1-430A-8A06-A53F4E9BFE9B}" type="presParOf" srcId="{C2A8A3A7-A054-4CAD-8946-53471667DEA5}" destId="{18925B56-2611-4B39-905F-403C959B807D}" srcOrd="7" destOrd="0" presId="urn:microsoft.com/office/officeart/2005/8/layout/orgChart1"/>
    <dgm:cxn modelId="{21971540-188B-4EE5-A2D6-E8A85A81FBBA}" type="presParOf" srcId="{18925B56-2611-4B39-905F-403C959B807D}" destId="{B3864F6A-5E5B-4040-A214-14C6295FCA1B}" srcOrd="0" destOrd="0" presId="urn:microsoft.com/office/officeart/2005/8/layout/orgChart1"/>
    <dgm:cxn modelId="{983BBD93-D301-4B0F-8619-7F2A6E5EF295}" type="presParOf" srcId="{B3864F6A-5E5B-4040-A214-14C6295FCA1B}" destId="{B21449C5-08E7-4E83-801B-E8151417532F}" srcOrd="0" destOrd="0" presId="urn:microsoft.com/office/officeart/2005/8/layout/orgChart1"/>
    <dgm:cxn modelId="{43C03F50-0FBA-4180-A804-72DA34F7B0A0}" type="presParOf" srcId="{B3864F6A-5E5B-4040-A214-14C6295FCA1B}" destId="{A0AE2A59-A5BB-4B4B-89A9-9FA998693881}" srcOrd="1" destOrd="0" presId="urn:microsoft.com/office/officeart/2005/8/layout/orgChart1"/>
    <dgm:cxn modelId="{68D704B6-F8FF-479B-96A0-C465DED82941}" type="presParOf" srcId="{18925B56-2611-4B39-905F-403C959B807D}" destId="{763C0B27-A9FE-4D45-9CED-C877F1AABA61}" srcOrd="1" destOrd="0" presId="urn:microsoft.com/office/officeart/2005/8/layout/orgChart1"/>
    <dgm:cxn modelId="{1BB422CC-0FAE-4116-A333-76BDE3ED67F7}" type="presParOf" srcId="{18925B56-2611-4B39-905F-403C959B807D}" destId="{A037D459-9633-48A0-8B6B-6AECCC4504E0}" srcOrd="2" destOrd="0" presId="urn:microsoft.com/office/officeart/2005/8/layout/orgChart1"/>
    <dgm:cxn modelId="{FDCB669F-7328-4A6C-A433-883F53B0170E}" type="presParOf" srcId="{C2A8A3A7-A054-4CAD-8946-53471667DEA5}" destId="{DE7035B3-C28A-4D51-97B9-58930B412E95}" srcOrd="8" destOrd="0" presId="urn:microsoft.com/office/officeart/2005/8/layout/orgChart1"/>
    <dgm:cxn modelId="{8651415E-C2FC-463D-94D2-AFFCC666B4DA}" type="presParOf" srcId="{C2A8A3A7-A054-4CAD-8946-53471667DEA5}" destId="{107E7BFD-4FC7-4EDF-9723-332E6CB864DA}" srcOrd="9" destOrd="0" presId="urn:microsoft.com/office/officeart/2005/8/layout/orgChart1"/>
    <dgm:cxn modelId="{4F7086E9-481C-4DEB-BBC5-05DC3C06CF4F}" type="presParOf" srcId="{107E7BFD-4FC7-4EDF-9723-332E6CB864DA}" destId="{92CC2AED-882C-4899-8387-D346CC7A4D20}" srcOrd="0" destOrd="0" presId="urn:microsoft.com/office/officeart/2005/8/layout/orgChart1"/>
    <dgm:cxn modelId="{63AD103C-55B2-4D7C-97C0-EB1DE2D4621E}" type="presParOf" srcId="{92CC2AED-882C-4899-8387-D346CC7A4D20}" destId="{339CDED7-7324-4EC6-A4BE-1C980345051C}" srcOrd="0" destOrd="0" presId="urn:microsoft.com/office/officeart/2005/8/layout/orgChart1"/>
    <dgm:cxn modelId="{BD1541B1-AB85-41D2-9860-E7BB0D702FC3}" type="presParOf" srcId="{92CC2AED-882C-4899-8387-D346CC7A4D20}" destId="{A0C5FC2E-F0D8-4446-83C5-ABE847F01DEB}" srcOrd="1" destOrd="0" presId="urn:microsoft.com/office/officeart/2005/8/layout/orgChart1"/>
    <dgm:cxn modelId="{6BC055D9-7A34-4B10-9E51-803E76CB1EF6}" type="presParOf" srcId="{107E7BFD-4FC7-4EDF-9723-332E6CB864DA}" destId="{6552CFAE-BC76-4BC9-946E-804CDB1F95EE}" srcOrd="1" destOrd="0" presId="urn:microsoft.com/office/officeart/2005/8/layout/orgChart1"/>
    <dgm:cxn modelId="{2EF45D71-ACF3-41BB-9E0A-5510C5448826}" type="presParOf" srcId="{6552CFAE-BC76-4BC9-946E-804CDB1F95EE}" destId="{4DB702AF-77D8-470B-9070-E665A9B143D4}" srcOrd="0" destOrd="0" presId="urn:microsoft.com/office/officeart/2005/8/layout/orgChart1"/>
    <dgm:cxn modelId="{69C27B65-5390-422D-BFF2-422F4BE39C2F}" type="presParOf" srcId="{6552CFAE-BC76-4BC9-946E-804CDB1F95EE}" destId="{D947A39C-F0B1-4E3C-ADD2-9A81B98B388B}" srcOrd="1" destOrd="0" presId="urn:microsoft.com/office/officeart/2005/8/layout/orgChart1"/>
    <dgm:cxn modelId="{07AEB797-5709-40A1-BB0C-51CB30674E5A}" type="presParOf" srcId="{D947A39C-F0B1-4E3C-ADD2-9A81B98B388B}" destId="{8624F4E4-62DF-44EA-94B6-FF2573DE1A04}" srcOrd="0" destOrd="0" presId="urn:microsoft.com/office/officeart/2005/8/layout/orgChart1"/>
    <dgm:cxn modelId="{E67E24C6-E8E3-4A9B-AA3C-CE3E65BA6000}" type="presParOf" srcId="{8624F4E4-62DF-44EA-94B6-FF2573DE1A04}" destId="{5D85DFC2-76DB-4EB4-873C-FC46EBAB6BB8}" srcOrd="0" destOrd="0" presId="urn:microsoft.com/office/officeart/2005/8/layout/orgChart1"/>
    <dgm:cxn modelId="{0BA9D8E4-B8C9-4E8B-898F-944AE0D55CD8}" type="presParOf" srcId="{8624F4E4-62DF-44EA-94B6-FF2573DE1A04}" destId="{9A5C5392-8002-4093-B9BE-708249D348D6}" srcOrd="1" destOrd="0" presId="urn:microsoft.com/office/officeart/2005/8/layout/orgChart1"/>
    <dgm:cxn modelId="{73F90C60-C95C-40DA-AAAE-3D2F4EEC5E3C}" type="presParOf" srcId="{D947A39C-F0B1-4E3C-ADD2-9A81B98B388B}" destId="{5AB410EA-58EA-482E-BF9B-672E6B4430FA}" srcOrd="1" destOrd="0" presId="urn:microsoft.com/office/officeart/2005/8/layout/orgChart1"/>
    <dgm:cxn modelId="{C813576B-2608-4EEA-B2B3-6825627FE1C9}" type="presParOf" srcId="{D947A39C-F0B1-4E3C-ADD2-9A81B98B388B}" destId="{28F854F9-B1AA-458B-B823-DC425814EC84}" srcOrd="2" destOrd="0" presId="urn:microsoft.com/office/officeart/2005/8/layout/orgChart1"/>
    <dgm:cxn modelId="{DB6A768A-981A-4768-9A46-7213096292BC}" type="presParOf" srcId="{6552CFAE-BC76-4BC9-946E-804CDB1F95EE}" destId="{D9B3B598-65E2-499D-9DE4-B10EDE487E42}" srcOrd="2" destOrd="0" presId="urn:microsoft.com/office/officeart/2005/8/layout/orgChart1"/>
    <dgm:cxn modelId="{D0C21045-190C-4677-8184-31D6F5CBE4D0}" type="presParOf" srcId="{6552CFAE-BC76-4BC9-946E-804CDB1F95EE}" destId="{2CE18340-0F9B-455F-B586-4C1B09869064}" srcOrd="3" destOrd="0" presId="urn:microsoft.com/office/officeart/2005/8/layout/orgChart1"/>
    <dgm:cxn modelId="{A6B17F64-64CE-44E5-828E-F3AFB5F6399C}" type="presParOf" srcId="{2CE18340-0F9B-455F-B586-4C1B09869064}" destId="{1C928F09-6B99-497B-ADDA-FF23C8186D24}" srcOrd="0" destOrd="0" presId="urn:microsoft.com/office/officeart/2005/8/layout/orgChart1"/>
    <dgm:cxn modelId="{179D790F-BDC6-413F-AE35-CEAADD0AFB18}" type="presParOf" srcId="{1C928F09-6B99-497B-ADDA-FF23C8186D24}" destId="{003B0286-4CAD-48A7-A8E3-8A5EE23FA236}" srcOrd="0" destOrd="0" presId="urn:microsoft.com/office/officeart/2005/8/layout/orgChart1"/>
    <dgm:cxn modelId="{800FB08A-A5CE-4AB5-9288-EF03A8679CAD}" type="presParOf" srcId="{1C928F09-6B99-497B-ADDA-FF23C8186D24}" destId="{C2698309-247D-496A-B226-AD4BC408182D}" srcOrd="1" destOrd="0" presId="urn:microsoft.com/office/officeart/2005/8/layout/orgChart1"/>
    <dgm:cxn modelId="{3D372B78-C7D0-4509-B6B8-FE3EE6821406}" type="presParOf" srcId="{2CE18340-0F9B-455F-B586-4C1B09869064}" destId="{018AA168-6313-47D7-9C86-78595BA59801}" srcOrd="1" destOrd="0" presId="urn:microsoft.com/office/officeart/2005/8/layout/orgChart1"/>
    <dgm:cxn modelId="{E2BACC62-88EA-4886-A62A-70A554C09AFA}" type="presParOf" srcId="{2CE18340-0F9B-455F-B586-4C1B09869064}" destId="{C944C54D-4C68-4175-8B47-3D5E6C45BBE6}" srcOrd="2" destOrd="0" presId="urn:microsoft.com/office/officeart/2005/8/layout/orgChart1"/>
    <dgm:cxn modelId="{73591845-12B9-40AA-9CE1-8005CD5118AA}" type="presParOf" srcId="{6552CFAE-BC76-4BC9-946E-804CDB1F95EE}" destId="{272DC18C-4F31-4298-A1F7-65BC0897AAA3}" srcOrd="4" destOrd="0" presId="urn:microsoft.com/office/officeart/2005/8/layout/orgChart1"/>
    <dgm:cxn modelId="{BE99BD4B-29D9-41EB-A769-18B8C64BFFCA}" type="presParOf" srcId="{6552CFAE-BC76-4BC9-946E-804CDB1F95EE}" destId="{70F9F9EB-860E-4905-92DF-595BFB667201}" srcOrd="5" destOrd="0" presId="urn:microsoft.com/office/officeart/2005/8/layout/orgChart1"/>
    <dgm:cxn modelId="{3A7813B9-099E-46B6-8668-48BA85C35A82}" type="presParOf" srcId="{70F9F9EB-860E-4905-92DF-595BFB667201}" destId="{6829720D-DDB1-4C30-A7AD-215CBD664EF7}" srcOrd="0" destOrd="0" presId="urn:microsoft.com/office/officeart/2005/8/layout/orgChart1"/>
    <dgm:cxn modelId="{4BAF4CDA-3A0C-4D77-BF13-061A483BB300}" type="presParOf" srcId="{6829720D-DDB1-4C30-A7AD-215CBD664EF7}" destId="{CEF2F741-7497-49DF-8789-8D968183CB95}" srcOrd="0" destOrd="0" presId="urn:microsoft.com/office/officeart/2005/8/layout/orgChart1"/>
    <dgm:cxn modelId="{63F39409-3639-4378-8E2F-AC51B3181868}" type="presParOf" srcId="{6829720D-DDB1-4C30-A7AD-215CBD664EF7}" destId="{B92EDAB4-7ACC-46B1-9A84-07B0736A857D}" srcOrd="1" destOrd="0" presId="urn:microsoft.com/office/officeart/2005/8/layout/orgChart1"/>
    <dgm:cxn modelId="{0774FD4C-1A07-4419-8E3E-CBFE54164426}" type="presParOf" srcId="{70F9F9EB-860E-4905-92DF-595BFB667201}" destId="{8E1B779B-5837-41B5-A757-7DF02A3F77A4}" srcOrd="1" destOrd="0" presId="urn:microsoft.com/office/officeart/2005/8/layout/orgChart1"/>
    <dgm:cxn modelId="{33EC1AC4-2469-427C-9928-4C951823F7A2}" type="presParOf" srcId="{70F9F9EB-860E-4905-92DF-595BFB667201}" destId="{A9A9D799-E14D-4B97-B5E8-9B41F5263ECC}" srcOrd="2" destOrd="0" presId="urn:microsoft.com/office/officeart/2005/8/layout/orgChart1"/>
    <dgm:cxn modelId="{E011E295-F1BF-408B-B5F4-CB0DC6B54FEB}" type="presParOf" srcId="{6552CFAE-BC76-4BC9-946E-804CDB1F95EE}" destId="{236408CE-C6A2-4F49-B6A5-16B8796E0C93}" srcOrd="6" destOrd="0" presId="urn:microsoft.com/office/officeart/2005/8/layout/orgChart1"/>
    <dgm:cxn modelId="{F3F49375-FBF1-4E3C-A61F-78F67294B036}" type="presParOf" srcId="{6552CFAE-BC76-4BC9-946E-804CDB1F95EE}" destId="{61A50480-494E-451D-8F14-0EF94FE309A0}" srcOrd="7" destOrd="0" presId="urn:microsoft.com/office/officeart/2005/8/layout/orgChart1"/>
    <dgm:cxn modelId="{06AEA900-46A3-4A18-B41F-E8194369DF91}" type="presParOf" srcId="{61A50480-494E-451D-8F14-0EF94FE309A0}" destId="{52162056-5A2E-4276-A734-9B3D97B9DAB5}" srcOrd="0" destOrd="0" presId="urn:microsoft.com/office/officeart/2005/8/layout/orgChart1"/>
    <dgm:cxn modelId="{615C317F-F68E-4975-B3E3-9497ABF16CCE}" type="presParOf" srcId="{52162056-5A2E-4276-A734-9B3D97B9DAB5}" destId="{C3E5FAFF-B215-479D-9C1D-6976CFAEAFCA}" srcOrd="0" destOrd="0" presId="urn:microsoft.com/office/officeart/2005/8/layout/orgChart1"/>
    <dgm:cxn modelId="{9B53293C-DCC6-4B00-86CB-E53140F7FFD3}" type="presParOf" srcId="{52162056-5A2E-4276-A734-9B3D97B9DAB5}" destId="{CEDAD211-3EE2-4039-BC6E-2CD0F125AA55}" srcOrd="1" destOrd="0" presId="urn:microsoft.com/office/officeart/2005/8/layout/orgChart1"/>
    <dgm:cxn modelId="{4600F2BF-9E8D-49D7-BC2C-01807A94C401}" type="presParOf" srcId="{61A50480-494E-451D-8F14-0EF94FE309A0}" destId="{8423A2B6-0086-4325-B8C8-35C5FB144B74}" srcOrd="1" destOrd="0" presId="urn:microsoft.com/office/officeart/2005/8/layout/orgChart1"/>
    <dgm:cxn modelId="{E3938737-D2FB-4A11-ABA6-434B8836A08D}" type="presParOf" srcId="{61A50480-494E-451D-8F14-0EF94FE309A0}" destId="{76020D2D-99B7-4F47-9721-F56DBC843EDC}" srcOrd="2" destOrd="0" presId="urn:microsoft.com/office/officeart/2005/8/layout/orgChart1"/>
    <dgm:cxn modelId="{551386E2-D979-4A39-B99C-0E702169E2DE}" type="presParOf" srcId="{6552CFAE-BC76-4BC9-946E-804CDB1F95EE}" destId="{214E7A26-9FC0-4155-B844-D9301447E5F0}" srcOrd="8" destOrd="0" presId="urn:microsoft.com/office/officeart/2005/8/layout/orgChart1"/>
    <dgm:cxn modelId="{0F200FC6-0F33-4B4F-841C-7B25FF5F4167}" type="presParOf" srcId="{6552CFAE-BC76-4BC9-946E-804CDB1F95EE}" destId="{8168A062-77F5-4D17-A261-779B6ED316AD}" srcOrd="9" destOrd="0" presId="urn:microsoft.com/office/officeart/2005/8/layout/orgChart1"/>
    <dgm:cxn modelId="{39ACC9CF-CE8D-41C1-81B6-BC2B62002EAD}" type="presParOf" srcId="{8168A062-77F5-4D17-A261-779B6ED316AD}" destId="{F9287871-0921-4B47-972E-E59EC86B3218}" srcOrd="0" destOrd="0" presId="urn:microsoft.com/office/officeart/2005/8/layout/orgChart1"/>
    <dgm:cxn modelId="{9CD4AB65-F443-4374-B17D-26644226A601}" type="presParOf" srcId="{F9287871-0921-4B47-972E-E59EC86B3218}" destId="{836DBC80-2054-4ECA-845E-962ABB3F0261}" srcOrd="0" destOrd="0" presId="urn:microsoft.com/office/officeart/2005/8/layout/orgChart1"/>
    <dgm:cxn modelId="{34A04587-1530-4BCC-B4C3-E42CA477C85D}" type="presParOf" srcId="{F9287871-0921-4B47-972E-E59EC86B3218}" destId="{E1F432C3-50B2-4ADF-9773-A2943C02E373}" srcOrd="1" destOrd="0" presId="urn:microsoft.com/office/officeart/2005/8/layout/orgChart1"/>
    <dgm:cxn modelId="{10DEE40C-810F-47E7-B995-0F3B1B46DE11}" type="presParOf" srcId="{8168A062-77F5-4D17-A261-779B6ED316AD}" destId="{DA901783-87FC-470F-89BA-CCE837F75D33}" srcOrd="1" destOrd="0" presId="urn:microsoft.com/office/officeart/2005/8/layout/orgChart1"/>
    <dgm:cxn modelId="{7127ED20-CAD8-4069-B317-BFCF27135977}" type="presParOf" srcId="{8168A062-77F5-4D17-A261-779B6ED316AD}" destId="{AC032148-A996-40D6-B511-CEC168D5821D}" srcOrd="2" destOrd="0" presId="urn:microsoft.com/office/officeart/2005/8/layout/orgChart1"/>
    <dgm:cxn modelId="{E5EB320C-617C-49B0-94B6-A2BB366135BE}" type="presParOf" srcId="{6552CFAE-BC76-4BC9-946E-804CDB1F95EE}" destId="{6E527D0D-CBBA-4E23-BDD4-6E1B405F97CF}" srcOrd="10" destOrd="0" presId="urn:microsoft.com/office/officeart/2005/8/layout/orgChart1"/>
    <dgm:cxn modelId="{CDC80D49-9539-4D35-9FA7-904C088C919A}" type="presParOf" srcId="{6552CFAE-BC76-4BC9-946E-804CDB1F95EE}" destId="{8B62D316-2769-44DF-8BAF-1C38A57EB6D9}" srcOrd="11" destOrd="0" presId="urn:microsoft.com/office/officeart/2005/8/layout/orgChart1"/>
    <dgm:cxn modelId="{2AEC6BA4-74F1-48F1-B26F-E5301468A79C}" type="presParOf" srcId="{8B62D316-2769-44DF-8BAF-1C38A57EB6D9}" destId="{237DCB6F-64A9-498B-B17D-A176DA412659}" srcOrd="0" destOrd="0" presId="urn:microsoft.com/office/officeart/2005/8/layout/orgChart1"/>
    <dgm:cxn modelId="{8060AB86-A13F-45A7-B258-13DC9EFDE2A8}" type="presParOf" srcId="{237DCB6F-64A9-498B-B17D-A176DA412659}" destId="{9FE7AFC2-620F-4381-992F-39B8398FC033}" srcOrd="0" destOrd="0" presId="urn:microsoft.com/office/officeart/2005/8/layout/orgChart1"/>
    <dgm:cxn modelId="{76729233-22C6-4B67-A8A4-E39E2C83B579}" type="presParOf" srcId="{237DCB6F-64A9-498B-B17D-A176DA412659}" destId="{3D6D564E-966F-4D93-840B-819ABD7C45FA}" srcOrd="1" destOrd="0" presId="urn:microsoft.com/office/officeart/2005/8/layout/orgChart1"/>
    <dgm:cxn modelId="{0C30D2BE-EAB8-4B42-93A1-11C682C79744}" type="presParOf" srcId="{8B62D316-2769-44DF-8BAF-1C38A57EB6D9}" destId="{7FE6E5A3-13BC-49A4-8F16-890D54C783A6}" srcOrd="1" destOrd="0" presId="urn:microsoft.com/office/officeart/2005/8/layout/orgChart1"/>
    <dgm:cxn modelId="{0217282A-5ABA-4AD7-A5F8-67E72DBB437F}" type="presParOf" srcId="{8B62D316-2769-44DF-8BAF-1C38A57EB6D9}" destId="{FB3F9690-7D19-45E7-B70F-3F282EEF85F9}" srcOrd="2" destOrd="0" presId="urn:microsoft.com/office/officeart/2005/8/layout/orgChart1"/>
    <dgm:cxn modelId="{8A1CD896-091C-4540-B40F-20EB6A365351}" type="presParOf" srcId="{6552CFAE-BC76-4BC9-946E-804CDB1F95EE}" destId="{B94238C9-2B95-45E2-94FB-4D872BF22B5D}" srcOrd="12" destOrd="0" presId="urn:microsoft.com/office/officeart/2005/8/layout/orgChart1"/>
    <dgm:cxn modelId="{E50F824A-9874-48F0-9A6F-3331AEAA5077}" type="presParOf" srcId="{6552CFAE-BC76-4BC9-946E-804CDB1F95EE}" destId="{76BFA401-CAF6-484A-A9DE-AAD2B38DFCB3}" srcOrd="13" destOrd="0" presId="urn:microsoft.com/office/officeart/2005/8/layout/orgChart1"/>
    <dgm:cxn modelId="{FC7F2E57-4C02-46B4-97D0-691C6A3C5490}" type="presParOf" srcId="{76BFA401-CAF6-484A-A9DE-AAD2B38DFCB3}" destId="{9ED71EFE-0335-4EDC-A987-2EF04D9E2805}" srcOrd="0" destOrd="0" presId="urn:microsoft.com/office/officeart/2005/8/layout/orgChart1"/>
    <dgm:cxn modelId="{18CE0A5C-5852-4B27-A4AF-FF109298FB61}" type="presParOf" srcId="{9ED71EFE-0335-4EDC-A987-2EF04D9E2805}" destId="{50942038-2FD9-49AA-B12F-267D38F47571}" srcOrd="0" destOrd="0" presId="urn:microsoft.com/office/officeart/2005/8/layout/orgChart1"/>
    <dgm:cxn modelId="{99C35009-BEE0-4820-8534-1326D1C22012}" type="presParOf" srcId="{9ED71EFE-0335-4EDC-A987-2EF04D9E2805}" destId="{8BEFCF31-42D9-490D-AC3F-EDFD2C1CDB26}" srcOrd="1" destOrd="0" presId="urn:microsoft.com/office/officeart/2005/8/layout/orgChart1"/>
    <dgm:cxn modelId="{657FD136-D7A0-49BB-B06F-9EF2317F9BD1}" type="presParOf" srcId="{76BFA401-CAF6-484A-A9DE-AAD2B38DFCB3}" destId="{3881F1D6-3321-451F-9F44-E588FA95A14E}" srcOrd="1" destOrd="0" presId="urn:microsoft.com/office/officeart/2005/8/layout/orgChart1"/>
    <dgm:cxn modelId="{DB829665-D13D-4DDC-8380-96799CB59DCB}" type="presParOf" srcId="{76BFA401-CAF6-484A-A9DE-AAD2B38DFCB3}" destId="{4CF28B78-7AEA-4D70-8C36-E5B29E9DCB03}" srcOrd="2" destOrd="0" presId="urn:microsoft.com/office/officeart/2005/8/layout/orgChart1"/>
    <dgm:cxn modelId="{3F0AFF5B-B1C3-45AE-BAAE-FAE0561A1429}" type="presParOf" srcId="{6552CFAE-BC76-4BC9-946E-804CDB1F95EE}" destId="{D725F2A2-46D4-4792-970F-26551C6BAE2C}" srcOrd="14" destOrd="0" presId="urn:microsoft.com/office/officeart/2005/8/layout/orgChart1"/>
    <dgm:cxn modelId="{F01BD913-5261-4E7D-82E2-1D1DFD83761B}" type="presParOf" srcId="{6552CFAE-BC76-4BC9-946E-804CDB1F95EE}" destId="{AA48ED21-8743-41CC-BE43-55B92AD27F2A}" srcOrd="15" destOrd="0" presId="urn:microsoft.com/office/officeart/2005/8/layout/orgChart1"/>
    <dgm:cxn modelId="{D1CC8B29-2918-4A39-90FF-E35B7B3B901D}" type="presParOf" srcId="{AA48ED21-8743-41CC-BE43-55B92AD27F2A}" destId="{5CD6F95F-C793-4476-8081-9DF3450BA5ED}" srcOrd="0" destOrd="0" presId="urn:microsoft.com/office/officeart/2005/8/layout/orgChart1"/>
    <dgm:cxn modelId="{8F2422A3-14D9-4032-88DC-F85FDDEE85B8}" type="presParOf" srcId="{5CD6F95F-C793-4476-8081-9DF3450BA5ED}" destId="{2A22852C-27BE-4860-8C7C-4F0731CBB6B3}" srcOrd="0" destOrd="0" presId="urn:microsoft.com/office/officeart/2005/8/layout/orgChart1"/>
    <dgm:cxn modelId="{0C659EA1-1630-47D9-9112-35FB38CD2939}" type="presParOf" srcId="{5CD6F95F-C793-4476-8081-9DF3450BA5ED}" destId="{A5F81E28-28A2-4909-AEAA-62B732424F96}" srcOrd="1" destOrd="0" presId="urn:microsoft.com/office/officeart/2005/8/layout/orgChart1"/>
    <dgm:cxn modelId="{065F2BBC-8512-485C-B256-425570048B0C}" type="presParOf" srcId="{AA48ED21-8743-41CC-BE43-55B92AD27F2A}" destId="{AFFF9123-2909-4665-B442-30E176E6ED6A}" srcOrd="1" destOrd="0" presId="urn:microsoft.com/office/officeart/2005/8/layout/orgChart1"/>
    <dgm:cxn modelId="{CA5BC516-F6E6-40E5-850F-E002B2421306}" type="presParOf" srcId="{AA48ED21-8743-41CC-BE43-55B92AD27F2A}" destId="{AC6B1E2F-8D26-4B7B-97DA-426003780A81}" srcOrd="2" destOrd="0" presId="urn:microsoft.com/office/officeart/2005/8/layout/orgChart1"/>
    <dgm:cxn modelId="{8064D073-A2EB-4D96-9CFE-464DF6C61196}" type="presParOf" srcId="{107E7BFD-4FC7-4EDF-9723-332E6CB864DA}" destId="{5ACB62F3-DC00-416E-B6EC-670B1F2D495E}" srcOrd="2" destOrd="0" presId="urn:microsoft.com/office/officeart/2005/8/layout/orgChart1"/>
    <dgm:cxn modelId="{D95B2367-6D89-45F5-9999-B8AF65411C1D}" type="presParOf" srcId="{C2A8A3A7-A054-4CAD-8946-53471667DEA5}" destId="{54077FCE-72D3-4B39-9BC3-853C781992AB}" srcOrd="10" destOrd="0" presId="urn:microsoft.com/office/officeart/2005/8/layout/orgChart1"/>
    <dgm:cxn modelId="{3D0211E9-8210-4EBB-9691-07622F435283}" type="presParOf" srcId="{C2A8A3A7-A054-4CAD-8946-53471667DEA5}" destId="{E878251F-7265-4583-BA0F-8C909D7F7C13}" srcOrd="11" destOrd="0" presId="urn:microsoft.com/office/officeart/2005/8/layout/orgChart1"/>
    <dgm:cxn modelId="{4D08F476-E852-4945-B9E9-9CCE8E68C9C0}" type="presParOf" srcId="{E878251F-7265-4583-BA0F-8C909D7F7C13}" destId="{34197F5A-78A1-49E9-BC59-A2CB4936FDA2}" srcOrd="0" destOrd="0" presId="urn:microsoft.com/office/officeart/2005/8/layout/orgChart1"/>
    <dgm:cxn modelId="{7097584C-FA76-4098-9024-DCCE196B5355}" type="presParOf" srcId="{34197F5A-78A1-49E9-BC59-A2CB4936FDA2}" destId="{720CBCFE-1182-4009-8947-6905F104B226}" srcOrd="0" destOrd="0" presId="urn:microsoft.com/office/officeart/2005/8/layout/orgChart1"/>
    <dgm:cxn modelId="{58AA3CEA-BADB-4BD4-ABA9-5CFEC4D857CF}" type="presParOf" srcId="{34197F5A-78A1-49E9-BC59-A2CB4936FDA2}" destId="{3DBC9101-21FE-4B7C-A7D7-01AA4C714FD3}" srcOrd="1" destOrd="0" presId="urn:microsoft.com/office/officeart/2005/8/layout/orgChart1"/>
    <dgm:cxn modelId="{62FA5AAC-E18A-4487-8E9B-2DE563159745}" type="presParOf" srcId="{E878251F-7265-4583-BA0F-8C909D7F7C13}" destId="{E567E413-6BCA-4C45-BAB4-B6A883585937}" srcOrd="1" destOrd="0" presId="urn:microsoft.com/office/officeart/2005/8/layout/orgChart1"/>
    <dgm:cxn modelId="{95198D42-D191-41D4-AC71-281004E51C45}" type="presParOf" srcId="{E878251F-7265-4583-BA0F-8C909D7F7C13}" destId="{708C8DEF-9BCA-4801-A2DE-E96AD225E6A5}" srcOrd="2" destOrd="0" presId="urn:microsoft.com/office/officeart/2005/8/layout/orgChart1"/>
    <dgm:cxn modelId="{B4D6A6D5-7088-49C2-B2E0-1C874C772C05}" type="presParOf" srcId="{C2A8A3A7-A054-4CAD-8946-53471667DEA5}" destId="{11F1C47A-A119-4E51-8CE7-159945B41F21}" srcOrd="12" destOrd="0" presId="urn:microsoft.com/office/officeart/2005/8/layout/orgChart1"/>
    <dgm:cxn modelId="{670DE98A-E62D-4718-8B82-19E4B7D7D56A}" type="presParOf" srcId="{C2A8A3A7-A054-4CAD-8946-53471667DEA5}" destId="{9995E0E1-7285-4D9B-B906-9EF5983BF584}" srcOrd="13" destOrd="0" presId="urn:microsoft.com/office/officeart/2005/8/layout/orgChart1"/>
    <dgm:cxn modelId="{FF5632A9-6547-41B2-A01B-871478FB8ED1}" type="presParOf" srcId="{9995E0E1-7285-4D9B-B906-9EF5983BF584}" destId="{879AD839-F960-4D7C-A5D3-D956FF109C8D}" srcOrd="0" destOrd="0" presId="urn:microsoft.com/office/officeart/2005/8/layout/orgChart1"/>
    <dgm:cxn modelId="{0D2D564E-B2F3-4408-9462-1C183B4F3ACE}" type="presParOf" srcId="{879AD839-F960-4D7C-A5D3-D956FF109C8D}" destId="{01C8062D-E8DE-408E-BAAD-ECC25E68D38C}" srcOrd="0" destOrd="0" presId="urn:microsoft.com/office/officeart/2005/8/layout/orgChart1"/>
    <dgm:cxn modelId="{F1F0AF0B-70C8-481D-9522-C064C3A62F81}" type="presParOf" srcId="{879AD839-F960-4D7C-A5D3-D956FF109C8D}" destId="{E098667A-C70B-46BA-A41C-DB4EEC9ED1FD}" srcOrd="1" destOrd="0" presId="urn:microsoft.com/office/officeart/2005/8/layout/orgChart1"/>
    <dgm:cxn modelId="{F5CB8663-5D28-4112-9856-DCBEC9F61142}" type="presParOf" srcId="{9995E0E1-7285-4D9B-B906-9EF5983BF584}" destId="{A57D085C-7F69-4A3E-BACE-05F51494221D}" srcOrd="1" destOrd="0" presId="urn:microsoft.com/office/officeart/2005/8/layout/orgChart1"/>
    <dgm:cxn modelId="{6FC8D2DD-1F23-4D45-901A-F949629A5DDB}" type="presParOf" srcId="{9995E0E1-7285-4D9B-B906-9EF5983BF584}" destId="{9125D3F7-89CA-4506-AFD9-5F923E2CD18F}" srcOrd="2" destOrd="0" presId="urn:microsoft.com/office/officeart/2005/8/layout/orgChart1"/>
    <dgm:cxn modelId="{C3EA4C14-B36E-43A2-918E-7AB919953016}" type="presParOf" srcId="{C2A8A3A7-A054-4CAD-8946-53471667DEA5}" destId="{AA0DD311-3B50-4FD6-9952-A38FA7FD343C}" srcOrd="14" destOrd="0" presId="urn:microsoft.com/office/officeart/2005/8/layout/orgChart1"/>
    <dgm:cxn modelId="{A38E634C-5B1A-490E-A3A8-FB0887D8B5EA}" type="presParOf" srcId="{C2A8A3A7-A054-4CAD-8946-53471667DEA5}" destId="{B13CFAA9-B90B-452C-ABD8-33116A83D47E}" srcOrd="15" destOrd="0" presId="urn:microsoft.com/office/officeart/2005/8/layout/orgChart1"/>
    <dgm:cxn modelId="{8502C7D2-592C-4543-AE17-BC0299C94582}" type="presParOf" srcId="{B13CFAA9-B90B-452C-ABD8-33116A83D47E}" destId="{E12DDFBE-169B-4275-9B62-C25A95F9E7A8}" srcOrd="0" destOrd="0" presId="urn:microsoft.com/office/officeart/2005/8/layout/orgChart1"/>
    <dgm:cxn modelId="{696FDD90-9A52-4359-B151-1C22C6E0B764}" type="presParOf" srcId="{E12DDFBE-169B-4275-9B62-C25A95F9E7A8}" destId="{F82ED197-F692-4518-9CE3-91CEECC66196}" srcOrd="0" destOrd="0" presId="urn:microsoft.com/office/officeart/2005/8/layout/orgChart1"/>
    <dgm:cxn modelId="{FF461D65-BDF0-4465-B6B1-C2018890BAF0}" type="presParOf" srcId="{E12DDFBE-169B-4275-9B62-C25A95F9E7A8}" destId="{D160A80A-A524-4E8F-89E1-8D5602DC190C}" srcOrd="1" destOrd="0" presId="urn:microsoft.com/office/officeart/2005/8/layout/orgChart1"/>
    <dgm:cxn modelId="{8E49DA78-8C14-4D74-B8F1-31E44AA61874}" type="presParOf" srcId="{B13CFAA9-B90B-452C-ABD8-33116A83D47E}" destId="{18B188D3-2832-43FD-9229-93E11D3D144C}" srcOrd="1" destOrd="0" presId="urn:microsoft.com/office/officeart/2005/8/layout/orgChart1"/>
    <dgm:cxn modelId="{7BA0543D-6FFD-4122-9A8E-03C8E3D6383F}" type="presParOf" srcId="{B13CFAA9-B90B-452C-ABD8-33116A83D47E}" destId="{212306BB-1E5D-4E67-9E19-18D1A604900A}" srcOrd="2" destOrd="0" presId="urn:microsoft.com/office/officeart/2005/8/layout/orgChart1"/>
    <dgm:cxn modelId="{5E825675-7B90-4DB1-B61C-974F96901D62}" type="presParOf" srcId="{C2A8A3A7-A054-4CAD-8946-53471667DEA5}" destId="{FA72ADC9-7394-467A-8E5C-634D4AE227DB}" srcOrd="16" destOrd="0" presId="urn:microsoft.com/office/officeart/2005/8/layout/orgChart1"/>
    <dgm:cxn modelId="{BD61DF44-16D0-4796-85BF-185811E57FB3}" type="presParOf" srcId="{C2A8A3A7-A054-4CAD-8946-53471667DEA5}" destId="{257F86CB-CCF4-48EF-8DE3-85F09663FCE7}" srcOrd="17" destOrd="0" presId="urn:microsoft.com/office/officeart/2005/8/layout/orgChart1"/>
    <dgm:cxn modelId="{3AB21627-8CAE-413C-9EB6-B2B3D4D4875B}" type="presParOf" srcId="{257F86CB-CCF4-48EF-8DE3-85F09663FCE7}" destId="{A556F913-8AE7-4DB9-81D5-9B277DFD634F}" srcOrd="0" destOrd="0" presId="urn:microsoft.com/office/officeart/2005/8/layout/orgChart1"/>
    <dgm:cxn modelId="{320ACFE8-5320-48FE-BD07-E0E41792804E}" type="presParOf" srcId="{A556F913-8AE7-4DB9-81D5-9B277DFD634F}" destId="{56CCC795-9634-43A3-87CA-B8AD429C7E5E}" srcOrd="0" destOrd="0" presId="urn:microsoft.com/office/officeart/2005/8/layout/orgChart1"/>
    <dgm:cxn modelId="{7804E156-A0C3-4963-A9BA-169E7366A48A}" type="presParOf" srcId="{A556F913-8AE7-4DB9-81D5-9B277DFD634F}" destId="{D3128C14-7D1F-4404-A217-924E4E3675B9}" srcOrd="1" destOrd="0" presId="urn:microsoft.com/office/officeart/2005/8/layout/orgChart1"/>
    <dgm:cxn modelId="{563E4744-2238-45DB-825F-3ABBBA1DB3FB}" type="presParOf" srcId="{257F86CB-CCF4-48EF-8DE3-85F09663FCE7}" destId="{6D44BEA7-7B18-405B-BF54-7E547A2545C4}" srcOrd="1" destOrd="0" presId="urn:microsoft.com/office/officeart/2005/8/layout/orgChart1"/>
    <dgm:cxn modelId="{F79F149A-1FCC-4C07-8D36-4B0C1F68F201}" type="presParOf" srcId="{257F86CB-CCF4-48EF-8DE3-85F09663FCE7}" destId="{E9E6529E-E2B9-4153-AE37-19547B3773AA}" srcOrd="2" destOrd="0" presId="urn:microsoft.com/office/officeart/2005/8/layout/orgChart1"/>
    <dgm:cxn modelId="{DFF7F226-47BD-44F0-ACE3-31B3020CB3EC}" type="presParOf" srcId="{13135F52-3E96-4B64-A5BE-81BD0EBFB0D1}" destId="{80DEE2A3-494B-4ECA-9F6A-84AE1E1323EF}" srcOrd="2" destOrd="0" presId="urn:microsoft.com/office/officeart/2005/8/layout/orgChart1"/>
    <dgm:cxn modelId="{F346B54B-511C-4FF8-BA30-EBF85EE09519}" type="presParOf" srcId="{631E225E-1F4D-4B4F-8E90-ADC23F3F6DA1}" destId="{5EC9986D-B844-42C9-A88C-EE10928BF044}" srcOrd="2" destOrd="0" presId="urn:microsoft.com/office/officeart/2005/8/layout/orgChart1"/>
    <dgm:cxn modelId="{62A2A416-B953-4B9E-96DE-2F569F37DDEF}" type="presParOf" srcId="{956E5292-1074-4698-BC55-6DEB4985518D}" destId="{616C6828-0C67-4EB9-BB9B-2DC912DB0187}" srcOrd="6" destOrd="0" presId="urn:microsoft.com/office/officeart/2005/8/layout/orgChart1"/>
    <dgm:cxn modelId="{66B3A5BD-F1F1-47AC-A96C-FF2237848B7C}" type="presParOf" srcId="{956E5292-1074-4698-BC55-6DEB4985518D}" destId="{DF0DF500-002C-4D18-A8BF-19E648E3AD0F}" srcOrd="7" destOrd="0" presId="urn:microsoft.com/office/officeart/2005/8/layout/orgChart1"/>
    <dgm:cxn modelId="{3CB4940B-8CFE-40BB-A639-5D93B6895D1A}" type="presParOf" srcId="{DF0DF500-002C-4D18-A8BF-19E648E3AD0F}" destId="{E987F915-C18E-48DB-A72C-ADF700247C22}" srcOrd="0" destOrd="0" presId="urn:microsoft.com/office/officeart/2005/8/layout/orgChart1"/>
    <dgm:cxn modelId="{4C4C76C2-92D3-4109-AA65-361E4101C6F3}" type="presParOf" srcId="{E987F915-C18E-48DB-A72C-ADF700247C22}" destId="{E10F422A-3B79-4452-9709-4F2DA2AECAD3}" srcOrd="0" destOrd="0" presId="urn:microsoft.com/office/officeart/2005/8/layout/orgChart1"/>
    <dgm:cxn modelId="{71DD408F-F284-45DB-AA2C-B068058BAF9D}" type="presParOf" srcId="{E987F915-C18E-48DB-A72C-ADF700247C22}" destId="{DCEBFA99-988B-44FA-9A6E-BED0D1FDC13E}" srcOrd="1" destOrd="0" presId="urn:microsoft.com/office/officeart/2005/8/layout/orgChart1"/>
    <dgm:cxn modelId="{AAADAFBD-B6C7-4E46-A744-DBE567469CB8}" type="presParOf" srcId="{DF0DF500-002C-4D18-A8BF-19E648E3AD0F}" destId="{F11A3E4E-C501-4D70-9A22-0BBC42DE0EF9}" srcOrd="1" destOrd="0" presId="urn:microsoft.com/office/officeart/2005/8/layout/orgChart1"/>
    <dgm:cxn modelId="{0E8AD55B-8F8C-4286-A399-AE247F66C1D3}" type="presParOf" srcId="{F11A3E4E-C501-4D70-9A22-0BBC42DE0EF9}" destId="{4B34D4FE-76FA-4B2D-8E0F-550CB7DD3E8F}" srcOrd="0" destOrd="0" presId="urn:microsoft.com/office/officeart/2005/8/layout/orgChart1"/>
    <dgm:cxn modelId="{922A2CFB-CC9B-44CD-B0B0-D61449D18AFE}" type="presParOf" srcId="{F11A3E4E-C501-4D70-9A22-0BBC42DE0EF9}" destId="{3E57BFB0-E65E-4F0B-B540-1CDE01F88290}" srcOrd="1" destOrd="0" presId="urn:microsoft.com/office/officeart/2005/8/layout/orgChart1"/>
    <dgm:cxn modelId="{7140E73E-D94D-4B26-828E-F62046228302}" type="presParOf" srcId="{3E57BFB0-E65E-4F0B-B540-1CDE01F88290}" destId="{440CA1A7-13A6-473F-9409-02CB9C10A6D7}" srcOrd="0" destOrd="0" presId="urn:microsoft.com/office/officeart/2005/8/layout/orgChart1"/>
    <dgm:cxn modelId="{4578F0E7-8C9B-463A-92B9-8BC9383F2E09}" type="presParOf" srcId="{440CA1A7-13A6-473F-9409-02CB9C10A6D7}" destId="{DDE58B90-D92D-4AA5-AD6A-489200A4029D}" srcOrd="0" destOrd="0" presId="urn:microsoft.com/office/officeart/2005/8/layout/orgChart1"/>
    <dgm:cxn modelId="{9CA1140A-88A3-4C32-827D-8580C2CCA1CF}" type="presParOf" srcId="{440CA1A7-13A6-473F-9409-02CB9C10A6D7}" destId="{E8FA94FC-62B8-469C-B30C-E775963DAAF9}" srcOrd="1" destOrd="0" presId="urn:microsoft.com/office/officeart/2005/8/layout/orgChart1"/>
    <dgm:cxn modelId="{4D5B9AC3-B6B1-4898-BDDA-EAF0785772F9}" type="presParOf" srcId="{3E57BFB0-E65E-4F0B-B540-1CDE01F88290}" destId="{8AA317FB-DC18-476D-A79C-B75891B7FA2A}" srcOrd="1" destOrd="0" presId="urn:microsoft.com/office/officeart/2005/8/layout/orgChart1"/>
    <dgm:cxn modelId="{ABE50DE2-98AF-489B-8AD2-C1D07BC2B8CB}" type="presParOf" srcId="{3E57BFB0-E65E-4F0B-B540-1CDE01F88290}" destId="{436F0D6D-FC9F-4108-9C06-A6CAD51B692C}" srcOrd="2" destOrd="0" presId="urn:microsoft.com/office/officeart/2005/8/layout/orgChart1"/>
    <dgm:cxn modelId="{D1A89215-4B4E-4D34-92C3-82D5AC28EB83}" type="presParOf" srcId="{F11A3E4E-C501-4D70-9A22-0BBC42DE0EF9}" destId="{C9187218-C73A-4D76-A041-633CF703EA01}" srcOrd="2" destOrd="0" presId="urn:microsoft.com/office/officeart/2005/8/layout/orgChart1"/>
    <dgm:cxn modelId="{BBC98018-B910-4E99-8D5E-50CBA1538B43}" type="presParOf" srcId="{F11A3E4E-C501-4D70-9A22-0BBC42DE0EF9}" destId="{55017B71-BB53-4BAD-ADDE-93E67C04C695}" srcOrd="3" destOrd="0" presId="urn:microsoft.com/office/officeart/2005/8/layout/orgChart1"/>
    <dgm:cxn modelId="{2A1534E3-51F0-4110-833B-71FE0BD4BE45}" type="presParOf" srcId="{55017B71-BB53-4BAD-ADDE-93E67C04C695}" destId="{C4ED0939-3965-4F86-8B49-85621FBA57D0}" srcOrd="0" destOrd="0" presId="urn:microsoft.com/office/officeart/2005/8/layout/orgChart1"/>
    <dgm:cxn modelId="{C0F1D459-DA63-450F-9E5F-F994E6AA4E2D}" type="presParOf" srcId="{C4ED0939-3965-4F86-8B49-85621FBA57D0}" destId="{59FF1F22-E22C-4D9E-9178-9E588FF0E00B}" srcOrd="0" destOrd="0" presId="urn:microsoft.com/office/officeart/2005/8/layout/orgChart1"/>
    <dgm:cxn modelId="{9F914DC3-1137-4B96-B0DE-31CBD2BD5B96}" type="presParOf" srcId="{C4ED0939-3965-4F86-8B49-85621FBA57D0}" destId="{494B6A17-5073-48D8-B427-A50615559A79}" srcOrd="1" destOrd="0" presId="urn:microsoft.com/office/officeart/2005/8/layout/orgChart1"/>
    <dgm:cxn modelId="{02780384-17E9-418F-8DD9-34C1C7034FAD}" type="presParOf" srcId="{55017B71-BB53-4BAD-ADDE-93E67C04C695}" destId="{7B839BC6-EBA8-4FCD-9CEA-4B96BCE1FB87}" srcOrd="1" destOrd="0" presId="urn:microsoft.com/office/officeart/2005/8/layout/orgChart1"/>
    <dgm:cxn modelId="{0E2BD8F6-8C91-46D9-BF0E-9782A1593A3B}" type="presParOf" srcId="{55017B71-BB53-4BAD-ADDE-93E67C04C695}" destId="{B3701CCB-A8B9-40B3-AF24-707C251C74A3}" srcOrd="2" destOrd="0" presId="urn:microsoft.com/office/officeart/2005/8/layout/orgChart1"/>
    <dgm:cxn modelId="{6BB3BB3C-3C2F-43A2-8476-07F983D3E655}" type="presParOf" srcId="{F11A3E4E-C501-4D70-9A22-0BBC42DE0EF9}" destId="{A9E927CA-2DC5-4115-85DF-1D9C9A153558}" srcOrd="4" destOrd="0" presId="urn:microsoft.com/office/officeart/2005/8/layout/orgChart1"/>
    <dgm:cxn modelId="{FD151661-AFF7-4FA6-A543-6E14CAA1CAC7}" type="presParOf" srcId="{F11A3E4E-C501-4D70-9A22-0BBC42DE0EF9}" destId="{FB9E9C2F-7334-47E9-9F57-96DBD18043B9}" srcOrd="5" destOrd="0" presId="urn:microsoft.com/office/officeart/2005/8/layout/orgChart1"/>
    <dgm:cxn modelId="{C1456137-3BA5-4310-82F2-188FC18E397C}" type="presParOf" srcId="{FB9E9C2F-7334-47E9-9F57-96DBD18043B9}" destId="{39CBC6E6-77E2-471C-BDC0-DB11FFA69903}" srcOrd="0" destOrd="0" presId="urn:microsoft.com/office/officeart/2005/8/layout/orgChart1"/>
    <dgm:cxn modelId="{008B4FE4-CA6A-49BA-9B87-9E8E2D1B809A}" type="presParOf" srcId="{39CBC6E6-77E2-471C-BDC0-DB11FFA69903}" destId="{E6561085-2AEE-4BE7-8223-E501C582D264}" srcOrd="0" destOrd="0" presId="urn:microsoft.com/office/officeart/2005/8/layout/orgChart1"/>
    <dgm:cxn modelId="{FBF715CB-0501-46A9-A96B-B1FFAE42226C}" type="presParOf" srcId="{39CBC6E6-77E2-471C-BDC0-DB11FFA69903}" destId="{4D979B2B-CC74-498A-AC8F-41DE39A9DD90}" srcOrd="1" destOrd="0" presId="urn:microsoft.com/office/officeart/2005/8/layout/orgChart1"/>
    <dgm:cxn modelId="{12B4B49C-BF30-42FA-BE9C-9A28DD7D98C3}" type="presParOf" srcId="{FB9E9C2F-7334-47E9-9F57-96DBD18043B9}" destId="{AB640763-E503-4BC1-905A-9BB01520D9C5}" srcOrd="1" destOrd="0" presId="urn:microsoft.com/office/officeart/2005/8/layout/orgChart1"/>
    <dgm:cxn modelId="{A7341496-13E5-4A6B-8682-7A215E0AA255}" type="presParOf" srcId="{FB9E9C2F-7334-47E9-9F57-96DBD18043B9}" destId="{BEFD632C-1FD6-4130-8B62-6819C7BE44CE}" srcOrd="2" destOrd="0" presId="urn:microsoft.com/office/officeart/2005/8/layout/orgChart1"/>
    <dgm:cxn modelId="{A9C13B2B-E5D5-4EBE-BEF4-010D5FF9C2AE}" type="presParOf" srcId="{DF0DF500-002C-4D18-A8BF-19E648E3AD0F}" destId="{0F4AC979-F4F2-4E37-A2BC-591C208411D1}" srcOrd="2" destOrd="0" presId="urn:microsoft.com/office/officeart/2005/8/layout/orgChart1"/>
    <dgm:cxn modelId="{AF301FAA-9AE5-4224-B6C8-7C3141390213}" type="presParOf" srcId="{956E5292-1074-4698-BC55-6DEB4985518D}" destId="{45ECD442-E8F2-449A-90D2-9026E44314A4}" srcOrd="8" destOrd="0" presId="urn:microsoft.com/office/officeart/2005/8/layout/orgChart1"/>
    <dgm:cxn modelId="{AC2EE31B-5E09-449A-B6D6-5C4A4D9629DE}" type="presParOf" srcId="{956E5292-1074-4698-BC55-6DEB4985518D}" destId="{C48A9513-20FD-4076-A3C2-8FF523841744}" srcOrd="9" destOrd="0" presId="urn:microsoft.com/office/officeart/2005/8/layout/orgChart1"/>
    <dgm:cxn modelId="{8CABE3D3-E448-4E5E-8AD6-21787265B85F}" type="presParOf" srcId="{C48A9513-20FD-4076-A3C2-8FF523841744}" destId="{8FB391CD-71AB-410C-ADAF-98BED2DFB36D}" srcOrd="0" destOrd="0" presId="urn:microsoft.com/office/officeart/2005/8/layout/orgChart1"/>
    <dgm:cxn modelId="{BF4C924C-CBD1-4572-BA81-D1F0F36C731A}" type="presParOf" srcId="{8FB391CD-71AB-410C-ADAF-98BED2DFB36D}" destId="{DA5951D0-2492-4612-BBDC-5806A9193120}" srcOrd="0" destOrd="0" presId="urn:microsoft.com/office/officeart/2005/8/layout/orgChart1"/>
    <dgm:cxn modelId="{691ED777-396E-4C3B-9EF0-132642C6D086}" type="presParOf" srcId="{8FB391CD-71AB-410C-ADAF-98BED2DFB36D}" destId="{BB22D573-6B27-4628-B20F-99963E5A27A0}" srcOrd="1" destOrd="0" presId="urn:microsoft.com/office/officeart/2005/8/layout/orgChart1"/>
    <dgm:cxn modelId="{77986687-527A-47AE-A17D-6F99E8DEB10D}" type="presParOf" srcId="{C48A9513-20FD-4076-A3C2-8FF523841744}" destId="{3329E768-D25F-4048-B639-E0C0AE5ED1A7}" srcOrd="1" destOrd="0" presId="urn:microsoft.com/office/officeart/2005/8/layout/orgChart1"/>
    <dgm:cxn modelId="{D6DFB5DE-2340-48D4-9304-D31ED6BFA7DC}" type="presParOf" srcId="{C48A9513-20FD-4076-A3C2-8FF523841744}" destId="{DF896D80-D8AB-479D-BF94-6FC3BE8747AE}" srcOrd="2" destOrd="0" presId="urn:microsoft.com/office/officeart/2005/8/layout/orgChart1"/>
    <dgm:cxn modelId="{27EF4203-3E59-4E9B-B277-A4E3D92123B9}" type="presParOf" srcId="{956E5292-1074-4698-BC55-6DEB4985518D}" destId="{4FC31574-6930-4053-9060-E6C311384799}" srcOrd="10" destOrd="0" presId="urn:microsoft.com/office/officeart/2005/8/layout/orgChart1"/>
    <dgm:cxn modelId="{3BA6B5CE-509D-4165-B541-003A0448333F}" type="presParOf" srcId="{956E5292-1074-4698-BC55-6DEB4985518D}" destId="{1DF234DC-FC5A-4172-8DF5-E0F1ACD1C192}" srcOrd="11" destOrd="0" presId="urn:microsoft.com/office/officeart/2005/8/layout/orgChart1"/>
    <dgm:cxn modelId="{7933C5B0-A3D8-48E4-A1E8-DD711A8D94EF}" type="presParOf" srcId="{1DF234DC-FC5A-4172-8DF5-E0F1ACD1C192}" destId="{AA16A29D-32CE-4816-A5A2-89918C41F033}" srcOrd="0" destOrd="0" presId="urn:microsoft.com/office/officeart/2005/8/layout/orgChart1"/>
    <dgm:cxn modelId="{D87D86BB-868E-480E-9C01-9402BA6A796D}" type="presParOf" srcId="{AA16A29D-32CE-4816-A5A2-89918C41F033}" destId="{106655C4-517A-4F32-9896-1874060BFEE2}" srcOrd="0" destOrd="0" presId="urn:microsoft.com/office/officeart/2005/8/layout/orgChart1"/>
    <dgm:cxn modelId="{B3190C2D-531E-47E5-86B7-A55DE0C02DD4}" type="presParOf" srcId="{AA16A29D-32CE-4816-A5A2-89918C41F033}" destId="{17A0DD38-7918-4A4B-B6DF-7A37AFC41EC5}" srcOrd="1" destOrd="0" presId="urn:microsoft.com/office/officeart/2005/8/layout/orgChart1"/>
    <dgm:cxn modelId="{3A150875-5717-41C2-8FD6-A8F978798075}" type="presParOf" srcId="{1DF234DC-FC5A-4172-8DF5-E0F1ACD1C192}" destId="{A37CABC5-5469-4958-8782-FFD2724BBE01}" srcOrd="1" destOrd="0" presId="urn:microsoft.com/office/officeart/2005/8/layout/orgChart1"/>
    <dgm:cxn modelId="{4B4FDF5F-24A6-40DD-942C-987CE4A6B95C}" type="presParOf" srcId="{A37CABC5-5469-4958-8782-FFD2724BBE01}" destId="{72160E99-4982-4B06-8ECC-3598FD87EA95}" srcOrd="0" destOrd="0" presId="urn:microsoft.com/office/officeart/2005/8/layout/orgChart1"/>
    <dgm:cxn modelId="{2BBABF41-9171-4252-8F11-66DAEDE228E4}" type="presParOf" srcId="{A37CABC5-5469-4958-8782-FFD2724BBE01}" destId="{208186A2-35B2-4669-A6DD-5CA9F0B9454C}" srcOrd="1" destOrd="0" presId="urn:microsoft.com/office/officeart/2005/8/layout/orgChart1"/>
    <dgm:cxn modelId="{FCC9EF7D-7029-4B5B-B665-7EB7A448FA9C}" type="presParOf" srcId="{208186A2-35B2-4669-A6DD-5CA9F0B9454C}" destId="{00DB92B6-88C4-416B-A4DB-D0098D6D4557}" srcOrd="0" destOrd="0" presId="urn:microsoft.com/office/officeart/2005/8/layout/orgChart1"/>
    <dgm:cxn modelId="{1938B054-E597-443C-9064-013C6AE779D6}" type="presParOf" srcId="{00DB92B6-88C4-416B-A4DB-D0098D6D4557}" destId="{BAA50B82-3CA5-4840-BFA3-8B8F3BFAC0D4}" srcOrd="0" destOrd="0" presId="urn:microsoft.com/office/officeart/2005/8/layout/orgChart1"/>
    <dgm:cxn modelId="{19640DD5-0584-4A81-8471-BCAF8F3D7E4D}" type="presParOf" srcId="{00DB92B6-88C4-416B-A4DB-D0098D6D4557}" destId="{273ABCFA-8581-47AE-B7C8-0B45A841A4CC}" srcOrd="1" destOrd="0" presId="urn:microsoft.com/office/officeart/2005/8/layout/orgChart1"/>
    <dgm:cxn modelId="{28125CD1-3169-490E-9629-AC8043ED8A87}" type="presParOf" srcId="{208186A2-35B2-4669-A6DD-5CA9F0B9454C}" destId="{413D5A8B-3DD9-4854-91E4-41C81647A53F}" srcOrd="1" destOrd="0" presId="urn:microsoft.com/office/officeart/2005/8/layout/orgChart1"/>
    <dgm:cxn modelId="{E70A8C38-0A13-45FA-85B7-78AF20646441}" type="presParOf" srcId="{208186A2-35B2-4669-A6DD-5CA9F0B9454C}" destId="{55396BE2-2FBB-445B-B664-BC293D3D8AB2}" srcOrd="2" destOrd="0" presId="urn:microsoft.com/office/officeart/2005/8/layout/orgChart1"/>
    <dgm:cxn modelId="{16133A54-AB7A-436F-BE12-1FFDACA64648}" type="presParOf" srcId="{1DF234DC-FC5A-4172-8DF5-E0F1ACD1C192}" destId="{D35885A8-8077-45EC-A977-390E9AEF0C92}" srcOrd="2" destOrd="0" presId="urn:microsoft.com/office/officeart/2005/8/layout/orgChart1"/>
    <dgm:cxn modelId="{EACAB67D-80E7-46A9-ADE4-58EABC525635}" type="presParOf" srcId="{D0C5972B-A645-46C8-BD32-F085F8E1F50C}" destId="{B6FC913F-44A7-44C4-AF1D-74C0479D533C}" srcOrd="2" destOrd="0" presId="urn:microsoft.com/office/officeart/2005/8/layout/orgChart1"/>
    <dgm:cxn modelId="{C8B61E23-35C1-4457-A9CD-D8E5E6FF40A1}" type="presParOf" srcId="{94E4DE57-69D0-4751-AF9B-E7430DC47886}" destId="{D1E606D4-DCCE-4F1B-8F5C-C533A39A0FB8}" srcOrd="10" destOrd="0" presId="urn:microsoft.com/office/officeart/2005/8/layout/orgChart1"/>
    <dgm:cxn modelId="{13F054DD-6122-4DF3-BC24-F3DD76A74696}" type="presParOf" srcId="{94E4DE57-69D0-4751-AF9B-E7430DC47886}" destId="{B4EAD1DC-1749-4E25-A33E-D6AB32417D26}" srcOrd="11" destOrd="0" presId="urn:microsoft.com/office/officeart/2005/8/layout/orgChart1"/>
    <dgm:cxn modelId="{7E905450-E1F3-4D15-A39B-1BE2F6BC4F7A}" type="presParOf" srcId="{B4EAD1DC-1749-4E25-A33E-D6AB32417D26}" destId="{ED8E9C5D-06DC-4207-8808-9FAD255D2099}" srcOrd="0" destOrd="0" presId="urn:microsoft.com/office/officeart/2005/8/layout/orgChart1"/>
    <dgm:cxn modelId="{30E9647C-DA2C-40EB-B542-4C4F81CDB9A4}" type="presParOf" srcId="{ED8E9C5D-06DC-4207-8808-9FAD255D2099}" destId="{1857C1FB-D503-4A58-8057-703A9E1EEE92}" srcOrd="0" destOrd="0" presId="urn:microsoft.com/office/officeart/2005/8/layout/orgChart1"/>
    <dgm:cxn modelId="{92B3D7CB-A652-4677-AF79-70B6338B1F73}" type="presParOf" srcId="{ED8E9C5D-06DC-4207-8808-9FAD255D2099}" destId="{DDEA9AD6-6B64-4024-A3A1-A6B3773A532C}" srcOrd="1" destOrd="0" presId="urn:microsoft.com/office/officeart/2005/8/layout/orgChart1"/>
    <dgm:cxn modelId="{ADA01647-770C-480F-8D67-42E913D3C255}" type="presParOf" srcId="{B4EAD1DC-1749-4E25-A33E-D6AB32417D26}" destId="{6BCCBADA-70CC-4FE1-823A-D7076005BB87}" srcOrd="1" destOrd="0" presId="urn:microsoft.com/office/officeart/2005/8/layout/orgChart1"/>
    <dgm:cxn modelId="{2EFE5918-837A-4148-8572-84A71134DBBE}" type="presParOf" srcId="{B4EAD1DC-1749-4E25-A33E-D6AB32417D26}" destId="{ECBAA49B-04F8-496C-A048-ACF28A4C1165}" srcOrd="2" destOrd="0" presId="urn:microsoft.com/office/officeart/2005/8/layout/orgChart1"/>
    <dgm:cxn modelId="{390A523D-B884-44DD-92D0-5B01F297EF6B}" type="presParOf" srcId="{94E4DE57-69D0-4751-AF9B-E7430DC47886}" destId="{F126E318-DC91-4931-A47A-0B3047104F56}" srcOrd="12" destOrd="0" presId="urn:microsoft.com/office/officeart/2005/8/layout/orgChart1"/>
    <dgm:cxn modelId="{0663017A-F2A9-409C-8A4F-3B41C44D8B00}" type="presParOf" srcId="{94E4DE57-69D0-4751-AF9B-E7430DC47886}" destId="{13BDFFE8-9251-4E91-A8B0-1E4E010BD8FA}" srcOrd="13" destOrd="0" presId="urn:microsoft.com/office/officeart/2005/8/layout/orgChart1"/>
    <dgm:cxn modelId="{D62F1954-CCEE-4E89-93DC-EEB33137A800}" type="presParOf" srcId="{13BDFFE8-9251-4E91-A8B0-1E4E010BD8FA}" destId="{E23F58B0-D48E-4539-97E7-B323DE3A7E50}" srcOrd="0" destOrd="0" presId="urn:microsoft.com/office/officeart/2005/8/layout/orgChart1"/>
    <dgm:cxn modelId="{3B972360-9CFE-4C20-9A13-FF6563C3BDCE}" type="presParOf" srcId="{E23F58B0-D48E-4539-97E7-B323DE3A7E50}" destId="{6B97E9C8-1DDE-415E-9240-133E82B4F25C}" srcOrd="0" destOrd="0" presId="urn:microsoft.com/office/officeart/2005/8/layout/orgChart1"/>
    <dgm:cxn modelId="{E882B1DD-49C4-4E72-8545-C0CE467CF6A6}" type="presParOf" srcId="{E23F58B0-D48E-4539-97E7-B323DE3A7E50}" destId="{A8394230-E903-426A-9D22-451FC6578ED6}" srcOrd="1" destOrd="0" presId="urn:microsoft.com/office/officeart/2005/8/layout/orgChart1"/>
    <dgm:cxn modelId="{50DC4C50-282B-4792-81F7-24B776749A24}" type="presParOf" srcId="{13BDFFE8-9251-4E91-A8B0-1E4E010BD8FA}" destId="{AC259ED6-A52D-4504-BF81-DE5743A4B096}" srcOrd="1" destOrd="0" presId="urn:microsoft.com/office/officeart/2005/8/layout/orgChart1"/>
    <dgm:cxn modelId="{26A096D9-BFAC-40D3-ACBA-B4AA988C3CF8}" type="presParOf" srcId="{13BDFFE8-9251-4E91-A8B0-1E4E010BD8FA}" destId="{AC2C12C1-B5F9-44A9-9D86-687A4F9595E2}" srcOrd="2" destOrd="0" presId="urn:microsoft.com/office/officeart/2005/8/layout/orgChart1"/>
    <dgm:cxn modelId="{C26B570D-DB42-4F6C-97E2-CBE72D084414}" type="presParOf" srcId="{53244DDD-E53D-4A51-ADE7-97DC4050F991}" destId="{0BA4CFF5-B104-44CD-8B5D-218AC864893B}" srcOrd="2" destOrd="0" presId="urn:microsoft.com/office/officeart/2005/8/layout/orgChart1"/>
    <dgm:cxn modelId="{68102A1C-518E-4B63-B482-449422EF00D2}" type="presParOf" srcId="{10CAA0D3-0481-4C39-B403-60C50C9B9EAA}" destId="{DE3DAB88-B0B2-47D3-8F4E-865AF965CDBE}" srcOrd="2" destOrd="0" presId="urn:microsoft.com/office/officeart/2005/8/layout/orgChart1"/>
    <dgm:cxn modelId="{949BA58C-946B-40C0-A6BC-6B67C9055949}" type="presParOf" srcId="{CA16FA32-BDB7-4CF7-A555-2D6471E33EEA}" destId="{554CEC78-CBC0-4230-8AA7-D48FE8579083}"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26E318-DC91-4931-A47A-0B3047104F56}">
      <dsp:nvSpPr>
        <dsp:cNvPr id="0" name=""/>
        <dsp:cNvSpPr/>
      </dsp:nvSpPr>
      <dsp:spPr>
        <a:xfrm>
          <a:off x="4215814" y="1346824"/>
          <a:ext cx="2545275" cy="147247"/>
        </a:xfrm>
        <a:custGeom>
          <a:avLst/>
          <a:gdLst/>
          <a:ahLst/>
          <a:cxnLst/>
          <a:rect l="0" t="0" r="0" b="0"/>
          <a:pathLst>
            <a:path>
              <a:moveTo>
                <a:pt x="0" y="0"/>
              </a:moveTo>
              <a:lnTo>
                <a:pt x="0" y="73623"/>
              </a:lnTo>
              <a:lnTo>
                <a:pt x="2545275" y="73623"/>
              </a:lnTo>
              <a:lnTo>
                <a:pt x="254527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1E606D4-DCCE-4F1B-8F5C-C533A39A0FB8}">
      <dsp:nvSpPr>
        <dsp:cNvPr id="0" name=""/>
        <dsp:cNvSpPr/>
      </dsp:nvSpPr>
      <dsp:spPr>
        <a:xfrm>
          <a:off x="4215814" y="1346824"/>
          <a:ext cx="1696850" cy="147247"/>
        </a:xfrm>
        <a:custGeom>
          <a:avLst/>
          <a:gdLst/>
          <a:ahLst/>
          <a:cxnLst/>
          <a:rect l="0" t="0" r="0" b="0"/>
          <a:pathLst>
            <a:path>
              <a:moveTo>
                <a:pt x="0" y="0"/>
              </a:moveTo>
              <a:lnTo>
                <a:pt x="0" y="73623"/>
              </a:lnTo>
              <a:lnTo>
                <a:pt x="1696850" y="73623"/>
              </a:lnTo>
              <a:lnTo>
                <a:pt x="169685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72160E99-4982-4B06-8ECC-3598FD87EA95}">
      <dsp:nvSpPr>
        <dsp:cNvPr id="0" name=""/>
        <dsp:cNvSpPr/>
      </dsp:nvSpPr>
      <dsp:spPr>
        <a:xfrm>
          <a:off x="7563795" y="2342496"/>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FC31574-6930-4053-9060-E6C311384799}">
      <dsp:nvSpPr>
        <dsp:cNvPr id="0" name=""/>
        <dsp:cNvSpPr/>
      </dsp:nvSpPr>
      <dsp:spPr>
        <a:xfrm>
          <a:off x="5064240" y="1844660"/>
          <a:ext cx="2545275" cy="147247"/>
        </a:xfrm>
        <a:custGeom>
          <a:avLst/>
          <a:gdLst/>
          <a:ahLst/>
          <a:cxnLst/>
          <a:rect l="0" t="0" r="0" b="0"/>
          <a:pathLst>
            <a:path>
              <a:moveTo>
                <a:pt x="0" y="0"/>
              </a:moveTo>
              <a:lnTo>
                <a:pt x="0" y="73623"/>
              </a:lnTo>
              <a:lnTo>
                <a:pt x="2545275" y="73623"/>
              </a:lnTo>
              <a:lnTo>
                <a:pt x="254527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5ECD442-E8F2-449A-90D2-9026E44314A4}">
      <dsp:nvSpPr>
        <dsp:cNvPr id="0" name=""/>
        <dsp:cNvSpPr/>
      </dsp:nvSpPr>
      <dsp:spPr>
        <a:xfrm>
          <a:off x="5064240" y="1844660"/>
          <a:ext cx="1696850" cy="147247"/>
        </a:xfrm>
        <a:custGeom>
          <a:avLst/>
          <a:gdLst/>
          <a:ahLst/>
          <a:cxnLst/>
          <a:rect l="0" t="0" r="0" b="0"/>
          <a:pathLst>
            <a:path>
              <a:moveTo>
                <a:pt x="0" y="0"/>
              </a:moveTo>
              <a:lnTo>
                <a:pt x="0" y="73623"/>
              </a:lnTo>
              <a:lnTo>
                <a:pt x="1696850" y="73623"/>
              </a:lnTo>
              <a:lnTo>
                <a:pt x="169685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9E927CA-2DC5-4115-85DF-1D9C9A153558}">
      <dsp:nvSpPr>
        <dsp:cNvPr id="0" name=""/>
        <dsp:cNvSpPr/>
      </dsp:nvSpPr>
      <dsp:spPr>
        <a:xfrm>
          <a:off x="5912665" y="2342496"/>
          <a:ext cx="848425" cy="147247"/>
        </a:xfrm>
        <a:custGeom>
          <a:avLst/>
          <a:gdLst/>
          <a:ahLst/>
          <a:cxnLst/>
          <a:rect l="0" t="0" r="0" b="0"/>
          <a:pathLst>
            <a:path>
              <a:moveTo>
                <a:pt x="0" y="0"/>
              </a:moveTo>
              <a:lnTo>
                <a:pt x="0" y="73623"/>
              </a:lnTo>
              <a:lnTo>
                <a:pt x="848425" y="73623"/>
              </a:lnTo>
              <a:lnTo>
                <a:pt x="84842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C9187218-C73A-4D76-A041-633CF703EA01}">
      <dsp:nvSpPr>
        <dsp:cNvPr id="0" name=""/>
        <dsp:cNvSpPr/>
      </dsp:nvSpPr>
      <dsp:spPr>
        <a:xfrm>
          <a:off x="5866945" y="2342496"/>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B34D4FE-76FA-4B2D-8E0F-550CB7DD3E8F}">
      <dsp:nvSpPr>
        <dsp:cNvPr id="0" name=""/>
        <dsp:cNvSpPr/>
      </dsp:nvSpPr>
      <dsp:spPr>
        <a:xfrm>
          <a:off x="5064240" y="2342496"/>
          <a:ext cx="848425" cy="147247"/>
        </a:xfrm>
        <a:custGeom>
          <a:avLst/>
          <a:gdLst/>
          <a:ahLst/>
          <a:cxnLst/>
          <a:rect l="0" t="0" r="0" b="0"/>
          <a:pathLst>
            <a:path>
              <a:moveTo>
                <a:pt x="848425" y="0"/>
              </a:moveTo>
              <a:lnTo>
                <a:pt x="84842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16C6828-0C67-4EB9-BB9B-2DC912DB0187}">
      <dsp:nvSpPr>
        <dsp:cNvPr id="0" name=""/>
        <dsp:cNvSpPr/>
      </dsp:nvSpPr>
      <dsp:spPr>
        <a:xfrm>
          <a:off x="5064240" y="1844660"/>
          <a:ext cx="848425" cy="147247"/>
        </a:xfrm>
        <a:custGeom>
          <a:avLst/>
          <a:gdLst/>
          <a:ahLst/>
          <a:cxnLst/>
          <a:rect l="0" t="0" r="0" b="0"/>
          <a:pathLst>
            <a:path>
              <a:moveTo>
                <a:pt x="0" y="0"/>
              </a:moveTo>
              <a:lnTo>
                <a:pt x="0" y="73623"/>
              </a:lnTo>
              <a:lnTo>
                <a:pt x="848425" y="73623"/>
              </a:lnTo>
              <a:lnTo>
                <a:pt x="84842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A72ADC9-7394-467A-8E5C-634D4AE227DB}">
      <dsp:nvSpPr>
        <dsp:cNvPr id="0" name=""/>
        <dsp:cNvSpPr/>
      </dsp:nvSpPr>
      <dsp:spPr>
        <a:xfrm>
          <a:off x="4215814" y="2840332"/>
          <a:ext cx="3393700" cy="147247"/>
        </a:xfrm>
        <a:custGeom>
          <a:avLst/>
          <a:gdLst/>
          <a:ahLst/>
          <a:cxnLst/>
          <a:rect l="0" t="0" r="0" b="0"/>
          <a:pathLst>
            <a:path>
              <a:moveTo>
                <a:pt x="0" y="0"/>
              </a:moveTo>
              <a:lnTo>
                <a:pt x="0" y="73623"/>
              </a:lnTo>
              <a:lnTo>
                <a:pt x="3393700" y="73623"/>
              </a:lnTo>
              <a:lnTo>
                <a:pt x="339370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AA0DD311-3B50-4FD6-9952-A38FA7FD343C}">
      <dsp:nvSpPr>
        <dsp:cNvPr id="0" name=""/>
        <dsp:cNvSpPr/>
      </dsp:nvSpPr>
      <dsp:spPr>
        <a:xfrm>
          <a:off x="4215814" y="2840332"/>
          <a:ext cx="2545275" cy="147247"/>
        </a:xfrm>
        <a:custGeom>
          <a:avLst/>
          <a:gdLst/>
          <a:ahLst/>
          <a:cxnLst/>
          <a:rect l="0" t="0" r="0" b="0"/>
          <a:pathLst>
            <a:path>
              <a:moveTo>
                <a:pt x="0" y="0"/>
              </a:moveTo>
              <a:lnTo>
                <a:pt x="0" y="73623"/>
              </a:lnTo>
              <a:lnTo>
                <a:pt x="2545275" y="73623"/>
              </a:lnTo>
              <a:lnTo>
                <a:pt x="254527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11F1C47A-A119-4E51-8CE7-159945B41F21}">
      <dsp:nvSpPr>
        <dsp:cNvPr id="0" name=""/>
        <dsp:cNvSpPr/>
      </dsp:nvSpPr>
      <dsp:spPr>
        <a:xfrm>
          <a:off x="4215814" y="2840332"/>
          <a:ext cx="1696850" cy="147247"/>
        </a:xfrm>
        <a:custGeom>
          <a:avLst/>
          <a:gdLst/>
          <a:ahLst/>
          <a:cxnLst/>
          <a:rect l="0" t="0" r="0" b="0"/>
          <a:pathLst>
            <a:path>
              <a:moveTo>
                <a:pt x="0" y="0"/>
              </a:moveTo>
              <a:lnTo>
                <a:pt x="0" y="73623"/>
              </a:lnTo>
              <a:lnTo>
                <a:pt x="1696850" y="73623"/>
              </a:lnTo>
              <a:lnTo>
                <a:pt x="169685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54077FCE-72D3-4B39-9BC3-853C781992AB}">
      <dsp:nvSpPr>
        <dsp:cNvPr id="0" name=""/>
        <dsp:cNvSpPr/>
      </dsp:nvSpPr>
      <dsp:spPr>
        <a:xfrm>
          <a:off x="4215814" y="2840332"/>
          <a:ext cx="848425" cy="147247"/>
        </a:xfrm>
        <a:custGeom>
          <a:avLst/>
          <a:gdLst/>
          <a:ahLst/>
          <a:cxnLst/>
          <a:rect l="0" t="0" r="0" b="0"/>
          <a:pathLst>
            <a:path>
              <a:moveTo>
                <a:pt x="0" y="0"/>
              </a:moveTo>
              <a:lnTo>
                <a:pt x="0" y="73623"/>
              </a:lnTo>
              <a:lnTo>
                <a:pt x="848425" y="73623"/>
              </a:lnTo>
              <a:lnTo>
                <a:pt x="84842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725F2A2-46D4-4792-970F-26551C6BAE2C}">
      <dsp:nvSpPr>
        <dsp:cNvPr id="0" name=""/>
        <dsp:cNvSpPr/>
      </dsp:nvSpPr>
      <dsp:spPr>
        <a:xfrm>
          <a:off x="4215814" y="3338168"/>
          <a:ext cx="2969487" cy="147247"/>
        </a:xfrm>
        <a:custGeom>
          <a:avLst/>
          <a:gdLst/>
          <a:ahLst/>
          <a:cxnLst/>
          <a:rect l="0" t="0" r="0" b="0"/>
          <a:pathLst>
            <a:path>
              <a:moveTo>
                <a:pt x="0" y="0"/>
              </a:moveTo>
              <a:lnTo>
                <a:pt x="0" y="73623"/>
              </a:lnTo>
              <a:lnTo>
                <a:pt x="2969487" y="73623"/>
              </a:lnTo>
              <a:lnTo>
                <a:pt x="2969487"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B94238C9-2B95-45E2-94FB-4D872BF22B5D}">
      <dsp:nvSpPr>
        <dsp:cNvPr id="0" name=""/>
        <dsp:cNvSpPr/>
      </dsp:nvSpPr>
      <dsp:spPr>
        <a:xfrm>
          <a:off x="4215814" y="3338168"/>
          <a:ext cx="2121062" cy="147247"/>
        </a:xfrm>
        <a:custGeom>
          <a:avLst/>
          <a:gdLst/>
          <a:ahLst/>
          <a:cxnLst/>
          <a:rect l="0" t="0" r="0" b="0"/>
          <a:pathLst>
            <a:path>
              <a:moveTo>
                <a:pt x="0" y="0"/>
              </a:moveTo>
              <a:lnTo>
                <a:pt x="0" y="73623"/>
              </a:lnTo>
              <a:lnTo>
                <a:pt x="2121062" y="73623"/>
              </a:lnTo>
              <a:lnTo>
                <a:pt x="2121062"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E527D0D-CBBA-4E23-BDD4-6E1B405F97CF}">
      <dsp:nvSpPr>
        <dsp:cNvPr id="0" name=""/>
        <dsp:cNvSpPr/>
      </dsp:nvSpPr>
      <dsp:spPr>
        <a:xfrm>
          <a:off x="4215814" y="3338168"/>
          <a:ext cx="1291905" cy="147247"/>
        </a:xfrm>
        <a:custGeom>
          <a:avLst/>
          <a:gdLst/>
          <a:ahLst/>
          <a:cxnLst/>
          <a:rect l="0" t="0" r="0" b="0"/>
          <a:pathLst>
            <a:path>
              <a:moveTo>
                <a:pt x="0" y="0"/>
              </a:moveTo>
              <a:lnTo>
                <a:pt x="0" y="73623"/>
              </a:lnTo>
              <a:lnTo>
                <a:pt x="1291905" y="73623"/>
              </a:lnTo>
              <a:lnTo>
                <a:pt x="129190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14E7A26-9FC0-4155-B844-D9301447E5F0}">
      <dsp:nvSpPr>
        <dsp:cNvPr id="0" name=""/>
        <dsp:cNvSpPr/>
      </dsp:nvSpPr>
      <dsp:spPr>
        <a:xfrm>
          <a:off x="4215814" y="3338168"/>
          <a:ext cx="424212" cy="147247"/>
        </a:xfrm>
        <a:custGeom>
          <a:avLst/>
          <a:gdLst/>
          <a:ahLst/>
          <a:cxnLst/>
          <a:rect l="0" t="0" r="0" b="0"/>
          <a:pathLst>
            <a:path>
              <a:moveTo>
                <a:pt x="0" y="0"/>
              </a:moveTo>
              <a:lnTo>
                <a:pt x="0" y="73623"/>
              </a:lnTo>
              <a:lnTo>
                <a:pt x="424212" y="73623"/>
              </a:lnTo>
              <a:lnTo>
                <a:pt x="424212"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36408CE-C6A2-4F49-B6A5-16B8796E0C93}">
      <dsp:nvSpPr>
        <dsp:cNvPr id="0" name=""/>
        <dsp:cNvSpPr/>
      </dsp:nvSpPr>
      <dsp:spPr>
        <a:xfrm>
          <a:off x="3791602" y="3338168"/>
          <a:ext cx="424212" cy="147247"/>
        </a:xfrm>
        <a:custGeom>
          <a:avLst/>
          <a:gdLst/>
          <a:ahLst/>
          <a:cxnLst/>
          <a:rect l="0" t="0" r="0" b="0"/>
          <a:pathLst>
            <a:path>
              <a:moveTo>
                <a:pt x="424212" y="0"/>
              </a:moveTo>
              <a:lnTo>
                <a:pt x="424212"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272DC18C-4F31-4298-A1F7-65BC0897AAA3}">
      <dsp:nvSpPr>
        <dsp:cNvPr id="0" name=""/>
        <dsp:cNvSpPr/>
      </dsp:nvSpPr>
      <dsp:spPr>
        <a:xfrm>
          <a:off x="2943177" y="3338168"/>
          <a:ext cx="1272637" cy="147247"/>
        </a:xfrm>
        <a:custGeom>
          <a:avLst/>
          <a:gdLst/>
          <a:ahLst/>
          <a:cxnLst/>
          <a:rect l="0" t="0" r="0" b="0"/>
          <a:pathLst>
            <a:path>
              <a:moveTo>
                <a:pt x="1272637" y="0"/>
              </a:moveTo>
              <a:lnTo>
                <a:pt x="1272637"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9B3B598-65E2-499D-9DE4-B10EDE487E42}">
      <dsp:nvSpPr>
        <dsp:cNvPr id="0" name=""/>
        <dsp:cNvSpPr/>
      </dsp:nvSpPr>
      <dsp:spPr>
        <a:xfrm>
          <a:off x="2094752" y="3338168"/>
          <a:ext cx="2121062" cy="147247"/>
        </a:xfrm>
        <a:custGeom>
          <a:avLst/>
          <a:gdLst/>
          <a:ahLst/>
          <a:cxnLst/>
          <a:rect l="0" t="0" r="0" b="0"/>
          <a:pathLst>
            <a:path>
              <a:moveTo>
                <a:pt x="2121062" y="0"/>
              </a:moveTo>
              <a:lnTo>
                <a:pt x="2121062"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DB702AF-77D8-470B-9070-E665A9B143D4}">
      <dsp:nvSpPr>
        <dsp:cNvPr id="0" name=""/>
        <dsp:cNvSpPr/>
      </dsp:nvSpPr>
      <dsp:spPr>
        <a:xfrm>
          <a:off x="1246327" y="3338168"/>
          <a:ext cx="2969487" cy="147247"/>
        </a:xfrm>
        <a:custGeom>
          <a:avLst/>
          <a:gdLst/>
          <a:ahLst/>
          <a:cxnLst/>
          <a:rect l="0" t="0" r="0" b="0"/>
          <a:pathLst>
            <a:path>
              <a:moveTo>
                <a:pt x="2969487" y="0"/>
              </a:moveTo>
              <a:lnTo>
                <a:pt x="2969487"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E7035B3-C28A-4D51-97B9-58930B412E95}">
      <dsp:nvSpPr>
        <dsp:cNvPr id="0" name=""/>
        <dsp:cNvSpPr/>
      </dsp:nvSpPr>
      <dsp:spPr>
        <a:xfrm>
          <a:off x="4170094" y="2840332"/>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4A92412B-48D2-4D8D-BBE0-8FABE0D87E4E}">
      <dsp:nvSpPr>
        <dsp:cNvPr id="0" name=""/>
        <dsp:cNvSpPr/>
      </dsp:nvSpPr>
      <dsp:spPr>
        <a:xfrm>
          <a:off x="3367389" y="2840332"/>
          <a:ext cx="848425" cy="147247"/>
        </a:xfrm>
        <a:custGeom>
          <a:avLst/>
          <a:gdLst/>
          <a:ahLst/>
          <a:cxnLst/>
          <a:rect l="0" t="0" r="0" b="0"/>
          <a:pathLst>
            <a:path>
              <a:moveTo>
                <a:pt x="848425" y="0"/>
              </a:moveTo>
              <a:lnTo>
                <a:pt x="84842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0A0E5911-CC65-4EB2-9138-B53BB223DFC1}">
      <dsp:nvSpPr>
        <dsp:cNvPr id="0" name=""/>
        <dsp:cNvSpPr/>
      </dsp:nvSpPr>
      <dsp:spPr>
        <a:xfrm>
          <a:off x="2518964" y="2840332"/>
          <a:ext cx="1696850" cy="147247"/>
        </a:xfrm>
        <a:custGeom>
          <a:avLst/>
          <a:gdLst/>
          <a:ahLst/>
          <a:cxnLst/>
          <a:rect l="0" t="0" r="0" b="0"/>
          <a:pathLst>
            <a:path>
              <a:moveTo>
                <a:pt x="1696850" y="0"/>
              </a:moveTo>
              <a:lnTo>
                <a:pt x="1696850"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5248B16-F0A6-4A06-86FF-72FBD2777A4A}">
      <dsp:nvSpPr>
        <dsp:cNvPr id="0" name=""/>
        <dsp:cNvSpPr/>
      </dsp:nvSpPr>
      <dsp:spPr>
        <a:xfrm>
          <a:off x="1670539" y="2840332"/>
          <a:ext cx="2545275" cy="147247"/>
        </a:xfrm>
        <a:custGeom>
          <a:avLst/>
          <a:gdLst/>
          <a:ahLst/>
          <a:cxnLst/>
          <a:rect l="0" t="0" r="0" b="0"/>
          <a:pathLst>
            <a:path>
              <a:moveTo>
                <a:pt x="2545275" y="0"/>
              </a:moveTo>
              <a:lnTo>
                <a:pt x="254527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C136038-9EE8-4A80-A784-45E26B9868F5}">
      <dsp:nvSpPr>
        <dsp:cNvPr id="0" name=""/>
        <dsp:cNvSpPr/>
      </dsp:nvSpPr>
      <dsp:spPr>
        <a:xfrm>
          <a:off x="822114" y="2840332"/>
          <a:ext cx="3393700" cy="147247"/>
        </a:xfrm>
        <a:custGeom>
          <a:avLst/>
          <a:gdLst/>
          <a:ahLst/>
          <a:cxnLst/>
          <a:rect l="0" t="0" r="0" b="0"/>
          <a:pathLst>
            <a:path>
              <a:moveTo>
                <a:pt x="3393700" y="0"/>
              </a:moveTo>
              <a:lnTo>
                <a:pt x="3393700"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52D95DC6-2173-4CDD-85B8-BA88712BA9E5}">
      <dsp:nvSpPr>
        <dsp:cNvPr id="0" name=""/>
        <dsp:cNvSpPr/>
      </dsp:nvSpPr>
      <dsp:spPr>
        <a:xfrm>
          <a:off x="4170094" y="2342496"/>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6BA69A8C-1623-459D-8FE6-8F0912433179}">
      <dsp:nvSpPr>
        <dsp:cNvPr id="0" name=""/>
        <dsp:cNvSpPr/>
      </dsp:nvSpPr>
      <dsp:spPr>
        <a:xfrm>
          <a:off x="4215814" y="1844660"/>
          <a:ext cx="848425" cy="147247"/>
        </a:xfrm>
        <a:custGeom>
          <a:avLst/>
          <a:gdLst/>
          <a:ahLst/>
          <a:cxnLst/>
          <a:rect l="0" t="0" r="0" b="0"/>
          <a:pathLst>
            <a:path>
              <a:moveTo>
                <a:pt x="848425" y="0"/>
              </a:moveTo>
              <a:lnTo>
                <a:pt x="84842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2109B21-8FEB-41BC-BC84-D623EC34565F}">
      <dsp:nvSpPr>
        <dsp:cNvPr id="0" name=""/>
        <dsp:cNvSpPr/>
      </dsp:nvSpPr>
      <dsp:spPr>
        <a:xfrm>
          <a:off x="3367389" y="1844660"/>
          <a:ext cx="1696850" cy="147247"/>
        </a:xfrm>
        <a:custGeom>
          <a:avLst/>
          <a:gdLst/>
          <a:ahLst/>
          <a:cxnLst/>
          <a:rect l="0" t="0" r="0" b="0"/>
          <a:pathLst>
            <a:path>
              <a:moveTo>
                <a:pt x="1696850" y="0"/>
              </a:moveTo>
              <a:lnTo>
                <a:pt x="1696850"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6C3B6D3-71A0-4FB9-AF0A-A8F02B9F2C16}">
      <dsp:nvSpPr>
        <dsp:cNvPr id="0" name=""/>
        <dsp:cNvSpPr/>
      </dsp:nvSpPr>
      <dsp:spPr>
        <a:xfrm>
          <a:off x="2518964" y="1844660"/>
          <a:ext cx="2545275" cy="147247"/>
        </a:xfrm>
        <a:custGeom>
          <a:avLst/>
          <a:gdLst/>
          <a:ahLst/>
          <a:cxnLst/>
          <a:rect l="0" t="0" r="0" b="0"/>
          <a:pathLst>
            <a:path>
              <a:moveTo>
                <a:pt x="2545275" y="0"/>
              </a:moveTo>
              <a:lnTo>
                <a:pt x="254527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EE772A24-3B38-4F6F-86E9-EC81E71DDA50}">
      <dsp:nvSpPr>
        <dsp:cNvPr id="0" name=""/>
        <dsp:cNvSpPr/>
      </dsp:nvSpPr>
      <dsp:spPr>
        <a:xfrm>
          <a:off x="4215814" y="1346824"/>
          <a:ext cx="848425" cy="147247"/>
        </a:xfrm>
        <a:custGeom>
          <a:avLst/>
          <a:gdLst/>
          <a:ahLst/>
          <a:cxnLst/>
          <a:rect l="0" t="0" r="0" b="0"/>
          <a:pathLst>
            <a:path>
              <a:moveTo>
                <a:pt x="0" y="0"/>
              </a:moveTo>
              <a:lnTo>
                <a:pt x="0" y="73623"/>
              </a:lnTo>
              <a:lnTo>
                <a:pt x="848425" y="73623"/>
              </a:lnTo>
              <a:lnTo>
                <a:pt x="848425"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FDCBE4C-188D-40EE-B7A3-187B132AC25E}">
      <dsp:nvSpPr>
        <dsp:cNvPr id="0" name=""/>
        <dsp:cNvSpPr/>
      </dsp:nvSpPr>
      <dsp:spPr>
        <a:xfrm>
          <a:off x="4170094" y="1346824"/>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DE7BB0B0-D6E7-4669-B5DC-42416CFAF5CB}">
      <dsp:nvSpPr>
        <dsp:cNvPr id="0" name=""/>
        <dsp:cNvSpPr/>
      </dsp:nvSpPr>
      <dsp:spPr>
        <a:xfrm>
          <a:off x="3367389" y="1346824"/>
          <a:ext cx="848425" cy="147247"/>
        </a:xfrm>
        <a:custGeom>
          <a:avLst/>
          <a:gdLst/>
          <a:ahLst/>
          <a:cxnLst/>
          <a:rect l="0" t="0" r="0" b="0"/>
          <a:pathLst>
            <a:path>
              <a:moveTo>
                <a:pt x="848425" y="0"/>
              </a:moveTo>
              <a:lnTo>
                <a:pt x="84842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809CF2DE-A0BA-403F-84D7-6403A9E0A298}">
      <dsp:nvSpPr>
        <dsp:cNvPr id="0" name=""/>
        <dsp:cNvSpPr/>
      </dsp:nvSpPr>
      <dsp:spPr>
        <a:xfrm>
          <a:off x="2518964" y="1346824"/>
          <a:ext cx="1696850" cy="147247"/>
        </a:xfrm>
        <a:custGeom>
          <a:avLst/>
          <a:gdLst/>
          <a:ahLst/>
          <a:cxnLst/>
          <a:rect l="0" t="0" r="0" b="0"/>
          <a:pathLst>
            <a:path>
              <a:moveTo>
                <a:pt x="1696850" y="0"/>
              </a:moveTo>
              <a:lnTo>
                <a:pt x="1696850"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11A9B486-5A5D-4D2B-A38C-46578E78AD9D}">
      <dsp:nvSpPr>
        <dsp:cNvPr id="0" name=""/>
        <dsp:cNvSpPr/>
      </dsp:nvSpPr>
      <dsp:spPr>
        <a:xfrm>
          <a:off x="1670539" y="1346824"/>
          <a:ext cx="2545275" cy="147247"/>
        </a:xfrm>
        <a:custGeom>
          <a:avLst/>
          <a:gdLst/>
          <a:ahLst/>
          <a:cxnLst/>
          <a:rect l="0" t="0" r="0" b="0"/>
          <a:pathLst>
            <a:path>
              <a:moveTo>
                <a:pt x="2545275" y="0"/>
              </a:moveTo>
              <a:lnTo>
                <a:pt x="2545275" y="73623"/>
              </a:lnTo>
              <a:lnTo>
                <a:pt x="0" y="73623"/>
              </a:lnTo>
              <a:lnTo>
                <a:pt x="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55399DAA-D9C2-4FD9-B3F2-5BE8A485C29B}">
      <dsp:nvSpPr>
        <dsp:cNvPr id="0" name=""/>
        <dsp:cNvSpPr/>
      </dsp:nvSpPr>
      <dsp:spPr>
        <a:xfrm>
          <a:off x="4170094" y="848987"/>
          <a:ext cx="91440" cy="147247"/>
        </a:xfrm>
        <a:custGeom>
          <a:avLst/>
          <a:gdLst/>
          <a:ahLst/>
          <a:cxnLst/>
          <a:rect l="0" t="0" r="0" b="0"/>
          <a:pathLst>
            <a:path>
              <a:moveTo>
                <a:pt x="45720" y="0"/>
              </a:moveTo>
              <a:lnTo>
                <a:pt x="45720" y="147247"/>
              </a:lnTo>
            </a:path>
          </a:pathLst>
        </a:custGeom>
        <a:noFill/>
        <a:ln w="25400" cap="flat" cmpd="sng" algn="ctr">
          <a:solidFill>
            <a:schemeClr val="accent1">
              <a:shade val="8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FCDB8D81-0F38-4FBE-ADDA-7322252415B1}">
      <dsp:nvSpPr>
        <dsp:cNvPr id="0" name=""/>
        <dsp:cNvSpPr/>
      </dsp:nvSpPr>
      <dsp:spPr>
        <a:xfrm>
          <a:off x="4170094" y="351151"/>
          <a:ext cx="91440" cy="147247"/>
        </a:xfrm>
        <a:custGeom>
          <a:avLst/>
          <a:gdLst/>
          <a:ahLst/>
          <a:cxnLst/>
          <a:rect l="0" t="0" r="0" b="0"/>
          <a:pathLst>
            <a:path>
              <a:moveTo>
                <a:pt x="45720" y="0"/>
              </a:moveTo>
              <a:lnTo>
                <a:pt x="45720" y="147247"/>
              </a:lnTo>
            </a:path>
          </a:pathLst>
        </a:custGeom>
        <a:noFill/>
        <a:ln w="25400" cap="flat" cmpd="sng" algn="ctr">
          <a:solidFill>
            <a:schemeClr val="accent1">
              <a:shade val="60000"/>
              <a:hueOff val="0"/>
              <a:satOff val="0"/>
              <a:lumOff val="0"/>
              <a:alphaOff val="0"/>
            </a:schemeClr>
          </a:solidFill>
          <a:prstDash val="solid"/>
        </a:ln>
        <a:effectLst/>
        <a:scene3d>
          <a:camera prst="orthographicFront">
            <a:rot lat="0" lon="0" rev="0"/>
          </a:camera>
          <a:lightRig rig="contrasting" dir="t">
            <a:rot lat="0" lon="0" rev="1200000"/>
          </a:lightRig>
        </a:scene3d>
        <a:sp3d z="-110000"/>
      </dsp:spPr>
      <dsp:style>
        <a:lnRef idx="2">
          <a:scrgbClr r="0" g="0" b="0"/>
        </a:lnRef>
        <a:fillRef idx="0">
          <a:scrgbClr r="0" g="0" b="0"/>
        </a:fillRef>
        <a:effectRef idx="0">
          <a:scrgbClr r="0" g="0" b="0"/>
        </a:effectRef>
        <a:fontRef idx="minor"/>
      </dsp:style>
    </dsp:sp>
    <dsp:sp modelId="{3ADE3E03-3EF7-4047-B689-FF7BC96182C2}">
      <dsp:nvSpPr>
        <dsp:cNvPr id="0" name=""/>
        <dsp:cNvSpPr/>
      </dsp:nvSpPr>
      <dsp:spPr>
        <a:xfrm>
          <a:off x="3865226" y="562"/>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General Assembly</a:t>
          </a:r>
        </a:p>
      </dsp:txBody>
      <dsp:txXfrm>
        <a:off x="3865226" y="562"/>
        <a:ext cx="701177" cy="350588"/>
      </dsp:txXfrm>
    </dsp:sp>
    <dsp:sp modelId="{7BA7B6E9-F69A-41D6-844E-7000BA333B2B}">
      <dsp:nvSpPr>
        <dsp:cNvPr id="0" name=""/>
        <dsp:cNvSpPr/>
      </dsp:nvSpPr>
      <dsp:spPr>
        <a:xfrm>
          <a:off x="3865226" y="498399"/>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Board of Directors</a:t>
          </a:r>
        </a:p>
      </dsp:txBody>
      <dsp:txXfrm>
        <a:off x="3865226" y="498399"/>
        <a:ext cx="701177" cy="350588"/>
      </dsp:txXfrm>
    </dsp:sp>
    <dsp:sp modelId="{E775BCA8-B31E-415C-B866-98EFB04E501B}">
      <dsp:nvSpPr>
        <dsp:cNvPr id="0" name=""/>
        <dsp:cNvSpPr/>
      </dsp:nvSpPr>
      <dsp:spPr>
        <a:xfrm>
          <a:off x="3865226" y="996235"/>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Executive Director</a:t>
          </a:r>
        </a:p>
      </dsp:txBody>
      <dsp:txXfrm>
        <a:off x="3865226" y="996235"/>
        <a:ext cx="701177" cy="350588"/>
      </dsp:txXfrm>
    </dsp:sp>
    <dsp:sp modelId="{2A8056C1-5FC1-4074-BC55-126E91638DC8}">
      <dsp:nvSpPr>
        <dsp:cNvPr id="0" name=""/>
        <dsp:cNvSpPr/>
      </dsp:nvSpPr>
      <dsp:spPr>
        <a:xfrm>
          <a:off x="1319950" y="1494071"/>
          <a:ext cx="701177" cy="350588"/>
        </a:xfrm>
        <a:prstGeom prst="rect">
          <a:avLst/>
        </a:prstGeom>
        <a:solidFill>
          <a:schemeClr val="accent5">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Semantic</a:t>
          </a:r>
        </a:p>
        <a:p>
          <a:pPr marL="0" lvl="0" indent="0" algn="ctr" defTabSz="355600">
            <a:lnSpc>
              <a:spcPct val="90000"/>
            </a:lnSpc>
            <a:spcBef>
              <a:spcPct val="0"/>
            </a:spcBef>
            <a:spcAft>
              <a:spcPct val="35000"/>
            </a:spcAft>
            <a:buNone/>
          </a:pPr>
          <a:r>
            <a:rPr lang="en-US" sz="800" kern="1200" dirty="0">
              <a:solidFill>
                <a:schemeClr val="tx1"/>
              </a:solidFill>
            </a:rPr>
            <a:t> API’s</a:t>
          </a:r>
        </a:p>
      </dsp:txBody>
      <dsp:txXfrm>
        <a:off x="1319950" y="1494071"/>
        <a:ext cx="701177" cy="350588"/>
      </dsp:txXfrm>
    </dsp:sp>
    <dsp:sp modelId="{66726A24-C33A-41F7-AB0A-900B47EFF15B}">
      <dsp:nvSpPr>
        <dsp:cNvPr id="0" name=""/>
        <dsp:cNvSpPr/>
      </dsp:nvSpPr>
      <dsp:spPr>
        <a:xfrm>
          <a:off x="2168376" y="1494071"/>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Strategy</a:t>
          </a:r>
        </a:p>
        <a:p>
          <a:pPr marL="0" lvl="0" indent="0" algn="ctr" defTabSz="355600">
            <a:lnSpc>
              <a:spcPct val="90000"/>
            </a:lnSpc>
            <a:spcBef>
              <a:spcPct val="0"/>
            </a:spcBef>
            <a:spcAft>
              <a:spcPct val="35000"/>
            </a:spcAft>
            <a:buNone/>
          </a:pPr>
          <a:r>
            <a:rPr lang="en-US" sz="800" kern="1200" dirty="0">
              <a:solidFill>
                <a:schemeClr val="tx1"/>
              </a:solidFill>
            </a:rPr>
            <a:t>Advisory Group</a:t>
          </a:r>
        </a:p>
      </dsp:txBody>
      <dsp:txXfrm>
        <a:off x="2168376" y="1494071"/>
        <a:ext cx="701177" cy="350588"/>
      </dsp:txXfrm>
    </dsp:sp>
    <dsp:sp modelId="{A47B9D07-5AA8-4BD3-A844-4B13B638A3D6}">
      <dsp:nvSpPr>
        <dsp:cNvPr id="0" name=""/>
        <dsp:cNvSpPr/>
      </dsp:nvSpPr>
      <dsp:spPr>
        <a:xfrm>
          <a:off x="3016801" y="1494071"/>
          <a:ext cx="701177" cy="350588"/>
        </a:xfrm>
        <a:prstGeom prst="rect">
          <a:avLst/>
        </a:prstGeom>
        <a:solidFill>
          <a:schemeClr val="accent5">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Banking Models</a:t>
          </a:r>
        </a:p>
      </dsp:txBody>
      <dsp:txXfrm>
        <a:off x="3016801" y="1494071"/>
        <a:ext cx="701177" cy="350588"/>
      </dsp:txXfrm>
    </dsp:sp>
    <dsp:sp modelId="{B942ED6C-4B5F-43FC-9DCF-72380C462556}">
      <dsp:nvSpPr>
        <dsp:cNvPr id="0" name=""/>
        <dsp:cNvSpPr/>
      </dsp:nvSpPr>
      <dsp:spPr>
        <a:xfrm>
          <a:off x="3865226" y="1494071"/>
          <a:ext cx="701177" cy="350588"/>
        </a:xfrm>
        <a:prstGeom prst="rect">
          <a:avLst/>
        </a:prstGeom>
        <a:solidFill>
          <a:schemeClr val="accent5">
            <a:lumMod val="75000"/>
          </a:schemeClr>
        </a:solidFill>
        <a:ln>
          <a:solidFill>
            <a:schemeClr val="accent1"/>
          </a:solid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Business Capability Models</a:t>
          </a:r>
        </a:p>
      </dsp:txBody>
      <dsp:txXfrm>
        <a:off x="3865226" y="1494071"/>
        <a:ext cx="701177" cy="350588"/>
      </dsp:txXfrm>
    </dsp:sp>
    <dsp:sp modelId="{7D08D8BE-1507-442B-BE8B-A369D7DB1E82}">
      <dsp:nvSpPr>
        <dsp:cNvPr id="0" name=""/>
        <dsp:cNvSpPr/>
      </dsp:nvSpPr>
      <dsp:spPr>
        <a:xfrm>
          <a:off x="4713651" y="1494071"/>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Architectural Committee</a:t>
          </a:r>
        </a:p>
      </dsp:txBody>
      <dsp:txXfrm>
        <a:off x="4713651" y="1494071"/>
        <a:ext cx="701177" cy="350588"/>
      </dsp:txXfrm>
    </dsp:sp>
    <dsp:sp modelId="{56762CA2-5548-4A0F-A566-C945962B9EAC}">
      <dsp:nvSpPr>
        <dsp:cNvPr id="0" name=""/>
        <dsp:cNvSpPr/>
      </dsp:nvSpPr>
      <dsp:spPr>
        <a:xfrm>
          <a:off x="2168376"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Design Authority</a:t>
          </a:r>
        </a:p>
      </dsp:txBody>
      <dsp:txXfrm>
        <a:off x="2168376" y="1991907"/>
        <a:ext cx="701177" cy="350588"/>
      </dsp:txXfrm>
    </dsp:sp>
    <dsp:sp modelId="{54E913BF-DAD8-42B9-8B57-28B79F9CCFC4}">
      <dsp:nvSpPr>
        <dsp:cNvPr id="0" name=""/>
        <dsp:cNvSpPr/>
      </dsp:nvSpPr>
      <dsp:spPr>
        <a:xfrm>
          <a:off x="3016801"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Quality Assurance</a:t>
          </a:r>
        </a:p>
      </dsp:txBody>
      <dsp:txXfrm>
        <a:off x="3016801" y="1991907"/>
        <a:ext cx="701177" cy="350588"/>
      </dsp:txXfrm>
    </dsp:sp>
    <dsp:sp modelId="{1827B271-E811-4278-B687-745102953F0C}">
      <dsp:nvSpPr>
        <dsp:cNvPr id="0" name=""/>
        <dsp:cNvSpPr/>
      </dsp:nvSpPr>
      <dsp:spPr>
        <a:xfrm>
          <a:off x="3865226"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Service Landscape</a:t>
          </a:r>
        </a:p>
      </dsp:txBody>
      <dsp:txXfrm>
        <a:off x="3865226" y="1991907"/>
        <a:ext cx="701177" cy="350588"/>
      </dsp:txXfrm>
    </dsp:sp>
    <dsp:sp modelId="{797246E2-488D-4305-BCE1-629F62664764}">
      <dsp:nvSpPr>
        <dsp:cNvPr id="0" name=""/>
        <dsp:cNvSpPr/>
      </dsp:nvSpPr>
      <dsp:spPr>
        <a:xfrm>
          <a:off x="3865226" y="2489743"/>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endParaRPr lang="en-US" sz="800" kern="1200" dirty="0">
            <a:solidFill>
              <a:schemeClr val="tx1"/>
            </a:solidFill>
          </a:endParaRPr>
        </a:p>
      </dsp:txBody>
      <dsp:txXfrm>
        <a:off x="3865226" y="2489743"/>
        <a:ext cx="701177" cy="350588"/>
      </dsp:txXfrm>
    </dsp:sp>
    <dsp:sp modelId="{28D9BC68-5833-4A59-AF46-B42A7E435493}">
      <dsp:nvSpPr>
        <dsp:cNvPr id="0" name=""/>
        <dsp:cNvSpPr/>
      </dsp:nvSpPr>
      <dsp:spPr>
        <a:xfrm>
          <a:off x="471525"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Analytics</a:t>
          </a:r>
        </a:p>
      </dsp:txBody>
      <dsp:txXfrm>
        <a:off x="471525" y="2987580"/>
        <a:ext cx="701177" cy="350588"/>
      </dsp:txXfrm>
    </dsp:sp>
    <dsp:sp modelId="{D0B654FF-F720-41A2-82AA-0AFD91CDB49A}">
      <dsp:nvSpPr>
        <dsp:cNvPr id="0" name=""/>
        <dsp:cNvSpPr/>
      </dsp:nvSpPr>
      <dsp:spPr>
        <a:xfrm>
          <a:off x="1319950"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Party</a:t>
          </a:r>
        </a:p>
      </dsp:txBody>
      <dsp:txXfrm>
        <a:off x="1319950" y="2987580"/>
        <a:ext cx="701177" cy="350588"/>
      </dsp:txXfrm>
    </dsp:sp>
    <dsp:sp modelId="{B86C64AC-4F60-4EB0-92F6-2899910BF901}">
      <dsp:nvSpPr>
        <dsp:cNvPr id="0" name=""/>
        <dsp:cNvSpPr/>
      </dsp:nvSpPr>
      <dsp:spPr>
        <a:xfrm>
          <a:off x="2168376"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Payments</a:t>
          </a:r>
        </a:p>
      </dsp:txBody>
      <dsp:txXfrm>
        <a:off x="2168376" y="2987580"/>
        <a:ext cx="701177" cy="350588"/>
      </dsp:txXfrm>
    </dsp:sp>
    <dsp:sp modelId="{B21449C5-08E7-4E83-801B-E8151417532F}">
      <dsp:nvSpPr>
        <dsp:cNvPr id="0" name=""/>
        <dsp:cNvSpPr/>
      </dsp:nvSpPr>
      <dsp:spPr>
        <a:xfrm>
          <a:off x="3016801"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Regulatory &amp; Compliance</a:t>
          </a:r>
        </a:p>
      </dsp:txBody>
      <dsp:txXfrm>
        <a:off x="3016801" y="2987580"/>
        <a:ext cx="701177" cy="350588"/>
      </dsp:txXfrm>
    </dsp:sp>
    <dsp:sp modelId="{339CDED7-7324-4EC6-A4BE-1C980345051C}">
      <dsp:nvSpPr>
        <dsp:cNvPr id="0" name=""/>
        <dsp:cNvSpPr/>
      </dsp:nvSpPr>
      <dsp:spPr>
        <a:xfrm>
          <a:off x="3865226"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Channels</a:t>
          </a:r>
        </a:p>
      </dsp:txBody>
      <dsp:txXfrm>
        <a:off x="3865226" y="2987580"/>
        <a:ext cx="701177" cy="350588"/>
      </dsp:txXfrm>
    </dsp:sp>
    <dsp:sp modelId="{5D85DFC2-76DB-4EB4-873C-FC46EBAB6BB8}">
      <dsp:nvSpPr>
        <dsp:cNvPr id="0" name=""/>
        <dsp:cNvSpPr/>
      </dsp:nvSpPr>
      <dsp:spPr>
        <a:xfrm>
          <a:off x="895738"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Corporate Banking</a:t>
          </a:r>
        </a:p>
      </dsp:txBody>
      <dsp:txXfrm>
        <a:off x="895738" y="3485416"/>
        <a:ext cx="701177" cy="350588"/>
      </dsp:txXfrm>
    </dsp:sp>
    <dsp:sp modelId="{003B0286-4CAD-48A7-A8E3-8A5EE23FA236}">
      <dsp:nvSpPr>
        <dsp:cNvPr id="0" name=""/>
        <dsp:cNvSpPr/>
      </dsp:nvSpPr>
      <dsp:spPr>
        <a:xfrm>
          <a:off x="1744163"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Lending &amp; Mortgages</a:t>
          </a:r>
        </a:p>
      </dsp:txBody>
      <dsp:txXfrm>
        <a:off x="1744163" y="3485416"/>
        <a:ext cx="701177" cy="350588"/>
      </dsp:txXfrm>
    </dsp:sp>
    <dsp:sp modelId="{CEF2F741-7497-49DF-8789-8D968183CB95}">
      <dsp:nvSpPr>
        <dsp:cNvPr id="0" name=""/>
        <dsp:cNvSpPr/>
      </dsp:nvSpPr>
      <dsp:spPr>
        <a:xfrm>
          <a:off x="2592588"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Trade Finance</a:t>
          </a:r>
        </a:p>
      </dsp:txBody>
      <dsp:txXfrm>
        <a:off x="2592588" y="3485416"/>
        <a:ext cx="701177" cy="350588"/>
      </dsp:txXfrm>
    </dsp:sp>
    <dsp:sp modelId="{C3E5FAFF-B215-479D-9C1D-6976CFAEAFCA}">
      <dsp:nvSpPr>
        <dsp:cNvPr id="0" name=""/>
        <dsp:cNvSpPr/>
      </dsp:nvSpPr>
      <dsp:spPr>
        <a:xfrm>
          <a:off x="3441013"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Sales &amp; Services</a:t>
          </a:r>
        </a:p>
      </dsp:txBody>
      <dsp:txXfrm>
        <a:off x="3441013" y="3485416"/>
        <a:ext cx="701177" cy="350588"/>
      </dsp:txXfrm>
    </dsp:sp>
    <dsp:sp modelId="{836DBC80-2054-4ECA-845E-962ABB3F0261}">
      <dsp:nvSpPr>
        <dsp:cNvPr id="0" name=""/>
        <dsp:cNvSpPr/>
      </dsp:nvSpPr>
      <dsp:spPr>
        <a:xfrm>
          <a:off x="4289438"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Cards</a:t>
          </a:r>
        </a:p>
      </dsp:txBody>
      <dsp:txXfrm>
        <a:off x="4289438" y="3485416"/>
        <a:ext cx="701177" cy="350588"/>
      </dsp:txXfrm>
    </dsp:sp>
    <dsp:sp modelId="{9FE7AFC2-620F-4381-992F-39B8398FC033}">
      <dsp:nvSpPr>
        <dsp:cNvPr id="0" name=""/>
        <dsp:cNvSpPr/>
      </dsp:nvSpPr>
      <dsp:spPr>
        <a:xfrm>
          <a:off x="5157132"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Retail Banking &amp; Consumer Products</a:t>
          </a:r>
        </a:p>
      </dsp:txBody>
      <dsp:txXfrm>
        <a:off x="5157132" y="3485416"/>
        <a:ext cx="701177" cy="350588"/>
      </dsp:txXfrm>
    </dsp:sp>
    <dsp:sp modelId="{50942038-2FD9-49AA-B12F-267D38F47571}">
      <dsp:nvSpPr>
        <dsp:cNvPr id="0" name=""/>
        <dsp:cNvSpPr/>
      </dsp:nvSpPr>
      <dsp:spPr>
        <a:xfrm>
          <a:off x="5986288"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Business Operations</a:t>
          </a:r>
        </a:p>
      </dsp:txBody>
      <dsp:txXfrm>
        <a:off x="5986288" y="3485416"/>
        <a:ext cx="701177" cy="350588"/>
      </dsp:txXfrm>
    </dsp:sp>
    <dsp:sp modelId="{2A22852C-27BE-4860-8C7C-4F0731CBB6B3}">
      <dsp:nvSpPr>
        <dsp:cNvPr id="0" name=""/>
        <dsp:cNvSpPr/>
      </dsp:nvSpPr>
      <dsp:spPr>
        <a:xfrm>
          <a:off x="6834713" y="3485416"/>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Business Development</a:t>
          </a:r>
        </a:p>
      </dsp:txBody>
      <dsp:txXfrm>
        <a:off x="6834713" y="3485416"/>
        <a:ext cx="701177" cy="350588"/>
      </dsp:txXfrm>
    </dsp:sp>
    <dsp:sp modelId="{720CBCFE-1182-4009-8947-6905F104B226}">
      <dsp:nvSpPr>
        <dsp:cNvPr id="0" name=""/>
        <dsp:cNvSpPr/>
      </dsp:nvSpPr>
      <dsp:spPr>
        <a:xfrm>
          <a:off x="4713651"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Product &amp; Pricing</a:t>
          </a:r>
        </a:p>
      </dsp:txBody>
      <dsp:txXfrm>
        <a:off x="4713651" y="2987580"/>
        <a:ext cx="701177" cy="350588"/>
      </dsp:txXfrm>
    </dsp:sp>
    <dsp:sp modelId="{01C8062D-E8DE-408E-BAAD-ECC25E68D38C}">
      <dsp:nvSpPr>
        <dsp:cNvPr id="0" name=""/>
        <dsp:cNvSpPr/>
      </dsp:nvSpPr>
      <dsp:spPr>
        <a:xfrm>
          <a:off x="5562076"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Investments &amp; Trading</a:t>
          </a:r>
        </a:p>
      </dsp:txBody>
      <dsp:txXfrm>
        <a:off x="5562076" y="2987580"/>
        <a:ext cx="701177" cy="350588"/>
      </dsp:txXfrm>
    </dsp:sp>
    <dsp:sp modelId="{F82ED197-F692-4518-9CE3-91CEECC66196}">
      <dsp:nvSpPr>
        <dsp:cNvPr id="0" name=""/>
        <dsp:cNvSpPr/>
      </dsp:nvSpPr>
      <dsp:spPr>
        <a:xfrm>
          <a:off x="6410501"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Finance &amp; Accounting</a:t>
          </a:r>
        </a:p>
      </dsp:txBody>
      <dsp:txXfrm>
        <a:off x="6410501" y="2987580"/>
        <a:ext cx="701177" cy="350588"/>
      </dsp:txXfrm>
    </dsp:sp>
    <dsp:sp modelId="{56CCC795-9634-43A3-87CA-B8AD429C7E5E}">
      <dsp:nvSpPr>
        <dsp:cNvPr id="0" name=""/>
        <dsp:cNvSpPr/>
      </dsp:nvSpPr>
      <dsp:spPr>
        <a:xfrm>
          <a:off x="7258926" y="2987580"/>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Wealth Management</a:t>
          </a:r>
        </a:p>
      </dsp:txBody>
      <dsp:txXfrm>
        <a:off x="7258926" y="2987580"/>
        <a:ext cx="701177" cy="350588"/>
      </dsp:txXfrm>
    </dsp:sp>
    <dsp:sp modelId="{E10F422A-3B79-4452-9709-4F2DA2AECAD3}">
      <dsp:nvSpPr>
        <dsp:cNvPr id="0" name=""/>
        <dsp:cNvSpPr/>
      </dsp:nvSpPr>
      <dsp:spPr>
        <a:xfrm>
          <a:off x="5562076"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Architectural Framework &amp; Foundation</a:t>
          </a:r>
        </a:p>
      </dsp:txBody>
      <dsp:txXfrm>
        <a:off x="5562076" y="1991907"/>
        <a:ext cx="701177" cy="350588"/>
      </dsp:txXfrm>
    </dsp:sp>
    <dsp:sp modelId="{DDE58B90-D92D-4AA5-AD6A-489200A4029D}">
      <dsp:nvSpPr>
        <dsp:cNvPr id="0" name=""/>
        <dsp:cNvSpPr/>
      </dsp:nvSpPr>
      <dsp:spPr>
        <a:xfrm>
          <a:off x="4713651" y="2489743"/>
          <a:ext cx="701177" cy="350588"/>
        </a:xfrm>
        <a:prstGeom prst="rect">
          <a:avLst/>
        </a:prstGeom>
        <a:solidFill>
          <a:schemeClr val="accent5">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Implementation</a:t>
          </a:r>
        </a:p>
        <a:p>
          <a:pPr marL="0" lvl="0" indent="0" algn="ctr" defTabSz="355600">
            <a:lnSpc>
              <a:spcPct val="90000"/>
            </a:lnSpc>
            <a:spcBef>
              <a:spcPct val="0"/>
            </a:spcBef>
            <a:spcAft>
              <a:spcPct val="35000"/>
            </a:spcAft>
            <a:buNone/>
          </a:pPr>
          <a:r>
            <a:rPr lang="en-US" sz="800" kern="1200" dirty="0">
              <a:solidFill>
                <a:schemeClr val="tx1"/>
              </a:solidFill>
            </a:rPr>
            <a:t>Accelerators </a:t>
          </a:r>
        </a:p>
      </dsp:txBody>
      <dsp:txXfrm>
        <a:off x="4713651" y="2489743"/>
        <a:ext cx="701177" cy="350588"/>
      </dsp:txXfrm>
    </dsp:sp>
    <dsp:sp modelId="{59FF1F22-E22C-4D9E-9178-9E588FF0E00B}">
      <dsp:nvSpPr>
        <dsp:cNvPr id="0" name=""/>
        <dsp:cNvSpPr/>
      </dsp:nvSpPr>
      <dsp:spPr>
        <a:xfrm>
          <a:off x="5562076" y="2489743"/>
          <a:ext cx="701177" cy="350588"/>
        </a:xfrm>
        <a:prstGeom prst="rect">
          <a:avLst/>
        </a:prstGeom>
        <a:solidFill>
          <a:schemeClr val="accent5">
            <a:lumMod val="75000"/>
          </a:schemeClr>
        </a:solidFill>
        <a:ln>
          <a:solidFill>
            <a:schemeClr val="accent1"/>
          </a:solid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Information Architecture</a:t>
          </a:r>
        </a:p>
      </dsp:txBody>
      <dsp:txXfrm>
        <a:off x="5562076" y="2489743"/>
        <a:ext cx="701177" cy="350588"/>
      </dsp:txXfrm>
    </dsp:sp>
    <dsp:sp modelId="{E6561085-2AEE-4BE7-8223-E501C582D264}">
      <dsp:nvSpPr>
        <dsp:cNvPr id="0" name=""/>
        <dsp:cNvSpPr/>
      </dsp:nvSpPr>
      <dsp:spPr>
        <a:xfrm>
          <a:off x="6410501" y="2489743"/>
          <a:ext cx="701177" cy="350588"/>
        </a:xfrm>
        <a:prstGeom prst="rect">
          <a:avLst/>
        </a:prstGeom>
        <a:solidFill>
          <a:schemeClr val="accent5">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Application Architecture</a:t>
          </a:r>
        </a:p>
      </dsp:txBody>
      <dsp:txXfrm>
        <a:off x="6410501" y="2489743"/>
        <a:ext cx="701177" cy="350588"/>
      </dsp:txXfrm>
    </dsp:sp>
    <dsp:sp modelId="{DA5951D0-2492-4612-BBDC-5806A9193120}">
      <dsp:nvSpPr>
        <dsp:cNvPr id="0" name=""/>
        <dsp:cNvSpPr/>
      </dsp:nvSpPr>
      <dsp:spPr>
        <a:xfrm>
          <a:off x="6410501"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Business Vocabulary</a:t>
          </a:r>
        </a:p>
      </dsp:txBody>
      <dsp:txXfrm>
        <a:off x="6410501" y="1991907"/>
        <a:ext cx="701177" cy="350588"/>
      </dsp:txXfrm>
    </dsp:sp>
    <dsp:sp modelId="{106655C4-517A-4F32-9896-1874060BFEE2}">
      <dsp:nvSpPr>
        <dsp:cNvPr id="0" name=""/>
        <dsp:cNvSpPr/>
      </dsp:nvSpPr>
      <dsp:spPr>
        <a:xfrm>
          <a:off x="7258926" y="1991907"/>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Certification</a:t>
          </a:r>
        </a:p>
      </dsp:txBody>
      <dsp:txXfrm>
        <a:off x="7258926" y="1991907"/>
        <a:ext cx="701177" cy="350588"/>
      </dsp:txXfrm>
    </dsp:sp>
    <dsp:sp modelId="{BAA50B82-3CA5-4840-BFA3-8B8F3BFAC0D4}">
      <dsp:nvSpPr>
        <dsp:cNvPr id="0" name=""/>
        <dsp:cNvSpPr/>
      </dsp:nvSpPr>
      <dsp:spPr>
        <a:xfrm>
          <a:off x="7258926" y="2489743"/>
          <a:ext cx="701177" cy="350588"/>
        </a:xfrm>
        <a:prstGeom prst="rect">
          <a:avLst/>
        </a:prstGeom>
        <a:solidFill>
          <a:schemeClr val="accent5">
            <a:lumMod val="7500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Product Certification</a:t>
          </a:r>
        </a:p>
      </dsp:txBody>
      <dsp:txXfrm>
        <a:off x="7258926" y="2489743"/>
        <a:ext cx="701177" cy="350588"/>
      </dsp:txXfrm>
    </dsp:sp>
    <dsp:sp modelId="{1857C1FB-D503-4A58-8057-703A9E1EEE92}">
      <dsp:nvSpPr>
        <dsp:cNvPr id="0" name=""/>
        <dsp:cNvSpPr/>
      </dsp:nvSpPr>
      <dsp:spPr>
        <a:xfrm>
          <a:off x="5562076" y="1494071"/>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Advisors</a:t>
          </a:r>
        </a:p>
      </dsp:txBody>
      <dsp:txXfrm>
        <a:off x="5562076" y="1494071"/>
        <a:ext cx="701177" cy="350588"/>
      </dsp:txXfrm>
    </dsp:sp>
    <dsp:sp modelId="{6B97E9C8-1DDE-415E-9240-133E82B4F25C}">
      <dsp:nvSpPr>
        <dsp:cNvPr id="0" name=""/>
        <dsp:cNvSpPr/>
      </dsp:nvSpPr>
      <dsp:spPr>
        <a:xfrm>
          <a:off x="6410501" y="1494071"/>
          <a:ext cx="701177" cy="350588"/>
        </a:xfrm>
        <a:prstGeom prst="rect">
          <a:avLst/>
        </a:prstGeom>
        <a:solidFill>
          <a:schemeClr val="accent1">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1">
          <a:scrgbClr r="0" g="0" b="0"/>
        </a:effectRef>
        <a:fontRef idx="minor">
          <a:schemeClr val="lt1"/>
        </a:fontRef>
      </dsp:style>
      <dsp:txBody>
        <a:bodyPr spcFirstLastPara="0" vert="horz" wrap="square" lIns="5080" tIns="5080" rIns="5080" bIns="5080" numCol="1" spcCol="1270" anchor="ctr" anchorCtr="0">
          <a:noAutofit/>
        </a:bodyPr>
        <a:lstStyle/>
        <a:p>
          <a:pPr marL="0" lvl="0" indent="0" algn="ctr" defTabSz="355600">
            <a:lnSpc>
              <a:spcPct val="90000"/>
            </a:lnSpc>
            <a:spcBef>
              <a:spcPct val="0"/>
            </a:spcBef>
            <a:spcAft>
              <a:spcPct val="35000"/>
            </a:spcAft>
            <a:buNone/>
          </a:pPr>
          <a:r>
            <a:rPr lang="en-US" sz="800" kern="1200" dirty="0">
              <a:solidFill>
                <a:schemeClr val="tx1"/>
              </a:solidFill>
            </a:rPr>
            <a:t>Secretariat</a:t>
          </a:r>
        </a:p>
      </dsp:txBody>
      <dsp:txXfrm>
        <a:off x="6410501" y="1494071"/>
        <a:ext cx="701177" cy="350588"/>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1002879"/>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7" y="0"/>
            <a:ext cx="3076363" cy="511732"/>
          </a:xfrm>
          <a:prstGeom prst="rect">
            <a:avLst/>
          </a:prstGeom>
        </p:spPr>
        <p:txBody>
          <a:bodyPr vert="horz" lIns="99047" tIns="49522" rIns="99047" bIns="49522" rtlCol="0"/>
          <a:lstStyle>
            <a:lvl1pPr algn="l">
              <a:defRPr sz="1500"/>
            </a:lvl1pPr>
          </a:lstStyle>
          <a:p>
            <a:endParaRPr lang="ru-RU"/>
          </a:p>
        </p:txBody>
      </p:sp>
      <p:sp>
        <p:nvSpPr>
          <p:cNvPr id="3" name="Дата 2"/>
          <p:cNvSpPr>
            <a:spLocks noGrp="1"/>
          </p:cNvSpPr>
          <p:nvPr>
            <p:ph type="dt" idx="1"/>
          </p:nvPr>
        </p:nvSpPr>
        <p:spPr>
          <a:xfrm>
            <a:off x="4021300" y="0"/>
            <a:ext cx="3076363" cy="511732"/>
          </a:xfrm>
          <a:prstGeom prst="rect">
            <a:avLst/>
          </a:prstGeom>
        </p:spPr>
        <p:txBody>
          <a:bodyPr vert="horz" lIns="99047" tIns="49522" rIns="99047" bIns="49522" rtlCol="0"/>
          <a:lstStyle>
            <a:lvl1pPr algn="r">
              <a:defRPr sz="1500"/>
            </a:lvl1pPr>
          </a:lstStyle>
          <a:p>
            <a:fld id="{572E974B-B898-4EA2-AF87-D9A3671782D9}" type="datetimeFigureOut">
              <a:rPr lang="ru-RU" smtClean="0"/>
              <a:pPr/>
              <a:t>16.01.2020</a:t>
            </a:fld>
            <a:endParaRPr lang="ru-RU"/>
          </a:p>
        </p:txBody>
      </p:sp>
      <p:sp>
        <p:nvSpPr>
          <p:cNvPr id="4" name="Образ слайда 3"/>
          <p:cNvSpPr>
            <a:spLocks noGrp="1" noRot="1" noChangeAspect="1"/>
          </p:cNvSpPr>
          <p:nvPr>
            <p:ph type="sldImg" idx="2"/>
          </p:nvPr>
        </p:nvSpPr>
        <p:spPr>
          <a:xfrm>
            <a:off x="139700" y="766763"/>
            <a:ext cx="6819900" cy="3838575"/>
          </a:xfrm>
          <a:prstGeom prst="rect">
            <a:avLst/>
          </a:prstGeom>
          <a:noFill/>
          <a:ln w="12700">
            <a:solidFill>
              <a:prstClr val="black"/>
            </a:solidFill>
          </a:ln>
        </p:spPr>
        <p:txBody>
          <a:bodyPr vert="horz" lIns="99047" tIns="49522" rIns="99047" bIns="49522" rtlCol="0" anchor="ctr"/>
          <a:lstStyle/>
          <a:p>
            <a:endParaRPr lang="ru-RU"/>
          </a:p>
        </p:txBody>
      </p:sp>
      <p:sp>
        <p:nvSpPr>
          <p:cNvPr id="5" name="Заметки 4"/>
          <p:cNvSpPr>
            <a:spLocks noGrp="1"/>
          </p:cNvSpPr>
          <p:nvPr>
            <p:ph type="body" sz="quarter" idx="3"/>
          </p:nvPr>
        </p:nvSpPr>
        <p:spPr>
          <a:xfrm>
            <a:off x="709930" y="4861443"/>
            <a:ext cx="5679440" cy="4605576"/>
          </a:xfrm>
          <a:prstGeom prst="rect">
            <a:avLst/>
          </a:prstGeom>
        </p:spPr>
        <p:txBody>
          <a:bodyPr vert="horz" lIns="99047" tIns="49522" rIns="99047" bIns="49522"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7" y="9721107"/>
            <a:ext cx="3076363" cy="511732"/>
          </a:xfrm>
          <a:prstGeom prst="rect">
            <a:avLst/>
          </a:prstGeom>
        </p:spPr>
        <p:txBody>
          <a:bodyPr vert="horz" lIns="99047" tIns="49522" rIns="99047" bIns="49522" rtlCol="0" anchor="b"/>
          <a:lstStyle>
            <a:lvl1pPr algn="l">
              <a:defRPr sz="1500">
                <a:solidFill>
                  <a:schemeClr val="bg1">
                    <a:lumMod val="65000"/>
                  </a:schemeClr>
                </a:solidFill>
              </a:defRPr>
            </a:lvl1pPr>
          </a:lstStyle>
          <a:p>
            <a:endParaRPr lang="ru-RU" dirty="0"/>
          </a:p>
        </p:txBody>
      </p:sp>
      <p:sp>
        <p:nvSpPr>
          <p:cNvPr id="7" name="Номер слайда 6"/>
          <p:cNvSpPr>
            <a:spLocks noGrp="1"/>
          </p:cNvSpPr>
          <p:nvPr>
            <p:ph type="sldNum" sz="quarter" idx="5"/>
          </p:nvPr>
        </p:nvSpPr>
        <p:spPr>
          <a:xfrm>
            <a:off x="3117604" y="9721107"/>
            <a:ext cx="792089" cy="511732"/>
          </a:xfrm>
          <a:prstGeom prst="rect">
            <a:avLst/>
          </a:prstGeom>
        </p:spPr>
        <p:txBody>
          <a:bodyPr vert="horz" lIns="99047" tIns="49522" rIns="99047" bIns="49522" rtlCol="0" anchor="b"/>
          <a:lstStyle>
            <a:lvl1pPr algn="ctr">
              <a:defRPr sz="1500"/>
            </a:lvl1pPr>
          </a:lstStyle>
          <a:p>
            <a:fld id="{E1343E7A-923B-483C-BB92-05762A5B1AD5}" type="slidenum">
              <a:rPr lang="ru-RU" smtClean="0"/>
              <a:pPr/>
              <a:t>‹nr.›</a:t>
            </a:fld>
            <a:endParaRPr lang="ru-RU"/>
          </a:p>
        </p:txBody>
      </p:sp>
    </p:spTree>
    <p:extLst>
      <p:ext uri="{BB962C8B-B14F-4D97-AF65-F5344CB8AC3E}">
        <p14:creationId xmlns:p14="http://schemas.microsoft.com/office/powerpoint/2010/main" val="866873424"/>
      </p:ext>
    </p:extLst>
  </p:cSld>
  <p:clrMap bg1="lt1" tx1="dk1" bg2="lt2" tx2="dk2" accent1="accent1" accent2="accent2" accent3="accent3" accent4="accent4" accent5="accent5" accent6="accent6" hlink="hlink" folHlink="folHlink"/>
  <p:hf sldNum="0" hdr="0" ftr="0" dt="0"/>
  <p:notesStyle>
    <a:lvl1pPr marL="0" algn="l" defTabSz="677268" rtl="0" eaLnBrk="1" latinLnBrk="0" hangingPunct="1">
      <a:defRPr sz="884" kern="1200">
        <a:solidFill>
          <a:schemeClr val="tx1"/>
        </a:solidFill>
        <a:latin typeface="+mn-lt"/>
        <a:ea typeface="+mn-ea"/>
        <a:cs typeface="+mn-cs"/>
      </a:defRPr>
    </a:lvl1pPr>
    <a:lvl2pPr marL="338634" algn="l" defTabSz="677268" rtl="0" eaLnBrk="1" latinLnBrk="0" hangingPunct="1">
      <a:defRPr sz="884" kern="1200">
        <a:solidFill>
          <a:schemeClr val="tx1"/>
        </a:solidFill>
        <a:latin typeface="+mn-lt"/>
        <a:ea typeface="+mn-ea"/>
        <a:cs typeface="+mn-cs"/>
      </a:defRPr>
    </a:lvl2pPr>
    <a:lvl3pPr marL="677268" algn="l" defTabSz="677268" rtl="0" eaLnBrk="1" latinLnBrk="0" hangingPunct="1">
      <a:defRPr sz="884" kern="1200">
        <a:solidFill>
          <a:schemeClr val="tx1"/>
        </a:solidFill>
        <a:latin typeface="+mn-lt"/>
        <a:ea typeface="+mn-ea"/>
        <a:cs typeface="+mn-cs"/>
      </a:defRPr>
    </a:lvl3pPr>
    <a:lvl4pPr marL="1015903" algn="l" defTabSz="677268" rtl="0" eaLnBrk="1" latinLnBrk="0" hangingPunct="1">
      <a:defRPr sz="884" kern="1200">
        <a:solidFill>
          <a:schemeClr val="tx1"/>
        </a:solidFill>
        <a:latin typeface="+mn-lt"/>
        <a:ea typeface="+mn-ea"/>
        <a:cs typeface="+mn-cs"/>
      </a:defRPr>
    </a:lvl4pPr>
    <a:lvl5pPr marL="1354537" algn="l" defTabSz="677268" rtl="0" eaLnBrk="1" latinLnBrk="0" hangingPunct="1">
      <a:defRPr sz="884" kern="1200">
        <a:solidFill>
          <a:schemeClr val="tx1"/>
        </a:solidFill>
        <a:latin typeface="+mn-lt"/>
        <a:ea typeface="+mn-ea"/>
        <a:cs typeface="+mn-cs"/>
      </a:defRPr>
    </a:lvl5pPr>
    <a:lvl6pPr marL="1693171" algn="l" defTabSz="677268" rtl="0" eaLnBrk="1" latinLnBrk="0" hangingPunct="1">
      <a:defRPr sz="884" kern="1200">
        <a:solidFill>
          <a:schemeClr val="tx1"/>
        </a:solidFill>
        <a:latin typeface="+mn-lt"/>
        <a:ea typeface="+mn-ea"/>
        <a:cs typeface="+mn-cs"/>
      </a:defRPr>
    </a:lvl6pPr>
    <a:lvl7pPr marL="2031805" algn="l" defTabSz="677268" rtl="0" eaLnBrk="1" latinLnBrk="0" hangingPunct="1">
      <a:defRPr sz="884" kern="1200">
        <a:solidFill>
          <a:schemeClr val="tx1"/>
        </a:solidFill>
        <a:latin typeface="+mn-lt"/>
        <a:ea typeface="+mn-ea"/>
        <a:cs typeface="+mn-cs"/>
      </a:defRPr>
    </a:lvl7pPr>
    <a:lvl8pPr marL="2370440" algn="l" defTabSz="677268" rtl="0" eaLnBrk="1" latinLnBrk="0" hangingPunct="1">
      <a:defRPr sz="884" kern="1200">
        <a:solidFill>
          <a:schemeClr val="tx1"/>
        </a:solidFill>
        <a:latin typeface="+mn-lt"/>
        <a:ea typeface="+mn-ea"/>
        <a:cs typeface="+mn-cs"/>
      </a:defRPr>
    </a:lvl8pPr>
    <a:lvl9pPr marL="2709074" algn="l" defTabSz="677268" rtl="0" eaLnBrk="1" latinLnBrk="0" hangingPunct="1">
      <a:defRPr sz="884"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3" Type="http://schemas.openxmlformats.org/officeDocument/2006/relationships/hyperlink" Target="https://bian.org/servicelandscape-8-0/views/view_29424.html" TargetMode="External"/><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youtube.com/watch?v=qDI2oF1bASk"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hyperlink" Target="https://bian.org/servicelandscape-8-0/"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3" Type="http://schemas.openxmlformats.org/officeDocument/2006/relationships/hyperlink" Target="https://bian.org/servicelandscape-8-0/views/view_27832.html" TargetMode="External"/><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3" Type="http://schemas.openxmlformats.org/officeDocument/2006/relationships/hyperlink" Target="https://bian.org/servicelandscape-8-0/views/view_28750.html" TargetMode="External"/><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bian.org/servicelandscape-8-0/views/view_29142.html" TargetMode="External"/><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US" dirty="0"/>
              <a:t>Notes between * * are comments from Guy </a:t>
            </a:r>
            <a:r>
              <a:rPr lang="en-US" dirty="0" err="1"/>
              <a:t>Rachem</a:t>
            </a:r>
            <a:r>
              <a:rPr lang="en-US" dirty="0"/>
              <a:t>, one of the lead Architects. These are to elaborate the subject for understanding and learning purposes. They may be ignored during the training if preferred.</a:t>
            </a:r>
          </a:p>
          <a:p>
            <a:endParaRPr lang="en-US" dirty="0"/>
          </a:p>
          <a:p>
            <a:r>
              <a:rPr lang="nl-NL" sz="884" kern="1200" dirty="0">
                <a:solidFill>
                  <a:schemeClr val="tx1"/>
                </a:solidFill>
                <a:effectLst/>
                <a:latin typeface="+mn-lt"/>
                <a:ea typeface="+mn-ea"/>
                <a:cs typeface="+mn-cs"/>
              </a:rPr>
              <a:t>THE HIDDEN SLIDES ARE NOT PART OF THE FOUNDATION EXAM - but </a:t>
            </a:r>
            <a:r>
              <a:rPr lang="nl-NL" sz="884" kern="1200" dirty="0" err="1">
                <a:solidFill>
                  <a:schemeClr val="tx1"/>
                </a:solidFill>
                <a:effectLst/>
                <a:latin typeface="+mn-lt"/>
                <a:ea typeface="+mn-ea"/>
                <a:cs typeface="+mn-cs"/>
              </a:rPr>
              <a:t>can</a:t>
            </a:r>
            <a:r>
              <a:rPr lang="nl-NL" sz="884" kern="1200" dirty="0">
                <a:solidFill>
                  <a:schemeClr val="tx1"/>
                </a:solidFill>
                <a:effectLst/>
                <a:latin typeface="+mn-lt"/>
                <a:ea typeface="+mn-ea"/>
                <a:cs typeface="+mn-cs"/>
              </a:rPr>
              <a:t> </a:t>
            </a:r>
            <a:r>
              <a:rPr lang="nl-NL" sz="884" kern="1200" dirty="0" err="1">
                <a:solidFill>
                  <a:schemeClr val="tx1"/>
                </a:solidFill>
                <a:effectLst/>
                <a:latin typeface="+mn-lt"/>
                <a:ea typeface="+mn-ea"/>
                <a:cs typeface="+mn-cs"/>
              </a:rPr>
              <a:t>be</a:t>
            </a:r>
            <a:r>
              <a:rPr lang="nl-NL" sz="884" kern="1200" dirty="0">
                <a:solidFill>
                  <a:schemeClr val="tx1"/>
                </a:solidFill>
                <a:effectLst/>
                <a:latin typeface="+mn-lt"/>
                <a:ea typeface="+mn-ea"/>
                <a:cs typeface="+mn-cs"/>
              </a:rPr>
              <a:t> </a:t>
            </a:r>
            <a:r>
              <a:rPr lang="nl-NL" sz="884" kern="1200" dirty="0" err="1">
                <a:solidFill>
                  <a:schemeClr val="tx1"/>
                </a:solidFill>
                <a:effectLst/>
                <a:latin typeface="+mn-lt"/>
                <a:ea typeface="+mn-ea"/>
                <a:cs typeface="+mn-cs"/>
              </a:rPr>
              <a:t>allocated</a:t>
            </a:r>
            <a:r>
              <a:rPr lang="nl-NL" sz="884" kern="1200" dirty="0">
                <a:solidFill>
                  <a:schemeClr val="tx1"/>
                </a:solidFill>
                <a:effectLst/>
                <a:latin typeface="+mn-lt"/>
                <a:ea typeface="+mn-ea"/>
                <a:cs typeface="+mn-cs"/>
              </a:rPr>
              <a:t> for </a:t>
            </a:r>
            <a:r>
              <a:rPr lang="nl-NL" sz="884" kern="1200" dirty="0" err="1">
                <a:solidFill>
                  <a:schemeClr val="tx1"/>
                </a:solidFill>
                <a:effectLst/>
                <a:latin typeface="+mn-lt"/>
                <a:ea typeface="+mn-ea"/>
                <a:cs typeface="+mn-cs"/>
              </a:rPr>
              <a:t>didactic</a:t>
            </a:r>
            <a:r>
              <a:rPr lang="nl-NL" sz="884" kern="1200" dirty="0">
                <a:solidFill>
                  <a:schemeClr val="tx1"/>
                </a:solidFill>
                <a:effectLst/>
                <a:latin typeface="+mn-lt"/>
                <a:ea typeface="+mn-ea"/>
                <a:cs typeface="+mn-cs"/>
              </a:rPr>
              <a:t> </a:t>
            </a:r>
            <a:r>
              <a:rPr lang="nl-NL" sz="884" kern="1200" dirty="0" err="1">
                <a:solidFill>
                  <a:schemeClr val="tx1"/>
                </a:solidFill>
                <a:effectLst/>
                <a:latin typeface="+mn-lt"/>
                <a:ea typeface="+mn-ea"/>
                <a:cs typeface="+mn-cs"/>
              </a:rPr>
              <a:t>purposes</a:t>
            </a:r>
            <a:r>
              <a:rPr lang="nl-NL" sz="884" kern="1200" dirty="0">
                <a:solidFill>
                  <a:schemeClr val="tx1"/>
                </a:solidFill>
                <a:effectLst/>
                <a:latin typeface="+mn-lt"/>
                <a:ea typeface="+mn-ea"/>
                <a:cs typeface="+mn-cs"/>
              </a:rPr>
              <a:t>.</a:t>
            </a:r>
            <a:endParaRPr lang="en-US" dirty="0"/>
          </a:p>
        </p:txBody>
      </p:sp>
    </p:spTree>
    <p:extLst>
      <p:ext uri="{BB962C8B-B14F-4D97-AF65-F5344CB8AC3E}">
        <p14:creationId xmlns:p14="http://schemas.microsoft.com/office/powerpoint/2010/main" val="29372387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0873604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an example of a heatmap of an application landscape mapped to the service landscape. </a:t>
            </a:r>
          </a:p>
        </p:txBody>
      </p:sp>
    </p:spTree>
    <p:extLst>
      <p:ext uri="{BB962C8B-B14F-4D97-AF65-F5344CB8AC3E}">
        <p14:creationId xmlns:p14="http://schemas.microsoft.com/office/powerpoint/2010/main" val="318136187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an example of a heatmap of an application landscape mapped to the service landscape. (Now in the value chain presentation)</a:t>
            </a:r>
          </a:p>
        </p:txBody>
      </p:sp>
    </p:spTree>
    <p:extLst>
      <p:ext uri="{BB962C8B-B14F-4D97-AF65-F5344CB8AC3E}">
        <p14:creationId xmlns:p14="http://schemas.microsoft.com/office/powerpoint/2010/main" val="418649589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403163340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138372233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can use your BIAN to make API’s or Enterprise Architecture. Below are several examples of usage. Trainer can decide what to display or not to display. </a:t>
            </a:r>
          </a:p>
        </p:txBody>
      </p:sp>
    </p:spTree>
    <p:extLst>
      <p:ext uri="{BB962C8B-B14F-4D97-AF65-F5344CB8AC3E}">
        <p14:creationId xmlns:p14="http://schemas.microsoft.com/office/powerpoint/2010/main" val="306132548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Usage</a:t>
            </a:r>
            <a:r>
              <a:rPr lang="nl-NL" dirty="0"/>
              <a:t> of market </a:t>
            </a:r>
            <a:r>
              <a:rPr lang="nl-NL" dirty="0" err="1"/>
              <a:t>segmentation</a:t>
            </a:r>
            <a:r>
              <a:rPr lang="nl-NL" dirty="0"/>
              <a:t>, </a:t>
            </a:r>
            <a:r>
              <a:rPr lang="nl-NL" dirty="0" err="1"/>
              <a:t>where</a:t>
            </a:r>
            <a:r>
              <a:rPr lang="nl-NL" dirty="0"/>
              <a:t> </a:t>
            </a:r>
            <a:r>
              <a:rPr lang="nl-NL" dirty="0" err="1"/>
              <a:t>you</a:t>
            </a:r>
            <a:r>
              <a:rPr lang="nl-NL" dirty="0"/>
              <a:t> display </a:t>
            </a:r>
            <a:r>
              <a:rPr lang="nl-NL" dirty="0" err="1"/>
              <a:t>your</a:t>
            </a:r>
            <a:r>
              <a:rPr lang="nl-NL" dirty="0"/>
              <a:t> product segment.</a:t>
            </a:r>
            <a:endParaRPr lang="en-BE" dirty="0"/>
          </a:p>
        </p:txBody>
      </p:sp>
    </p:spTree>
    <p:extLst>
      <p:ext uri="{BB962C8B-B14F-4D97-AF65-F5344CB8AC3E}">
        <p14:creationId xmlns:p14="http://schemas.microsoft.com/office/powerpoint/2010/main" val="20286105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23926469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Figure 8 </a:t>
            </a:r>
          </a:p>
          <a:p>
            <a:endParaRPr lang="nl-NL" dirty="0"/>
          </a:p>
          <a:p>
            <a:r>
              <a:rPr lang="nl-NL" dirty="0"/>
              <a:t>Use </a:t>
            </a:r>
            <a:r>
              <a:rPr lang="nl-NL" dirty="0" err="1"/>
              <a:t>the</a:t>
            </a:r>
            <a:r>
              <a:rPr lang="nl-NL" dirty="0"/>
              <a:t> </a:t>
            </a:r>
            <a:r>
              <a:rPr lang="nl-NL" dirty="0" err="1"/>
              <a:t>analogy</a:t>
            </a:r>
            <a:r>
              <a:rPr lang="nl-NL" dirty="0"/>
              <a:t> of the city plan in during the explanation. Every possible “</a:t>
            </a:r>
            <a:r>
              <a:rPr lang="nl-NL" dirty="0" err="1"/>
              <a:t>day</a:t>
            </a:r>
            <a:r>
              <a:rPr lang="nl-NL" dirty="0"/>
              <a:t>-in-a-life-</a:t>
            </a:r>
            <a:r>
              <a:rPr lang="nl-NL" dirty="0" err="1"/>
              <a:t>journey</a:t>
            </a:r>
            <a:r>
              <a:rPr lang="nl-NL" dirty="0"/>
              <a:t>.</a:t>
            </a:r>
          </a:p>
          <a:p>
            <a:endParaRPr lang="nl-NL" dirty="0"/>
          </a:p>
          <a:p>
            <a:pPr marL="171450" indent="-171450">
              <a:buFont typeface="Arial" panose="020B0604020202020204" pitchFamily="34" charset="0"/>
              <a:buChar char="•"/>
            </a:pPr>
            <a:r>
              <a:rPr lang="nl-NL" dirty="0"/>
              <a:t>There is a subtle difference.</a:t>
            </a:r>
            <a:r>
              <a:rPr lang="nl-NL" baseline="0" dirty="0"/>
              <a:t> Any model view can be static, dynamic or some combination. For </a:t>
            </a:r>
            <a:r>
              <a:rPr lang="nl-NL" baseline="0" dirty="0" err="1"/>
              <a:t>example</a:t>
            </a:r>
            <a:r>
              <a:rPr lang="nl-NL" baseline="0" dirty="0"/>
              <a:t>, a BIAN Business Scenario includes static elements (Service Domains) but models a dynamic behavior (the archetypal flow of exchanges for some event). The difference between a process and capability-based model is that the process model places the emphasis on the dynamic actions (it is less formal about the actors) whereas the capability model imposes strict capability partitions (formal definition of the actors).</a:t>
            </a:r>
          </a:p>
          <a:p>
            <a:pPr marL="171450" indent="-171450">
              <a:buFont typeface="Arial" panose="020B0604020202020204" pitchFamily="34" charset="0"/>
              <a:buChar char="•"/>
            </a:pPr>
            <a:endParaRPr lang="nl-NL" baseline="0" dirty="0"/>
          </a:p>
          <a:p>
            <a:pPr marL="171450" indent="-171450">
              <a:buFont typeface="Arial" panose="020B0604020202020204" pitchFamily="34" charset="0"/>
              <a:buChar char="•"/>
            </a:pPr>
            <a:r>
              <a:rPr lang="nl-NL" baseline="0" dirty="0"/>
              <a:t>Note in case of questions:  This may be getting into too much detail, but be aware that some more sophisticated pupils may push back… </a:t>
            </a:r>
            <a:r>
              <a:rPr lang="nl-NL" dirty="0"/>
              <a:t>*</a:t>
            </a:r>
          </a:p>
          <a:p>
            <a:endParaRPr lang="nl-NL" dirty="0"/>
          </a:p>
          <a:p>
            <a:endParaRPr lang="x-none" dirty="0"/>
          </a:p>
        </p:txBody>
      </p:sp>
    </p:spTree>
    <p:extLst>
      <p:ext uri="{BB962C8B-B14F-4D97-AF65-F5344CB8AC3E}">
        <p14:creationId xmlns:p14="http://schemas.microsoft.com/office/powerpoint/2010/main" val="271963328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explains the structure of a service domain.</a:t>
            </a:r>
            <a:br>
              <a:rPr lang="en-US" dirty="0"/>
            </a:br>
            <a:endParaRPr lang="en-US" dirty="0"/>
          </a:p>
          <a:p>
            <a:r>
              <a:rPr lang="en-US" dirty="0"/>
              <a:t>The next slides are detailed explanations of the different components. </a:t>
            </a:r>
          </a:p>
        </p:txBody>
      </p:sp>
    </p:spTree>
    <p:extLst>
      <p:ext uri="{BB962C8B-B14F-4D97-AF65-F5344CB8AC3E}">
        <p14:creationId xmlns:p14="http://schemas.microsoft.com/office/powerpoint/2010/main" val="305150124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Ask</a:t>
            </a:r>
            <a:r>
              <a:rPr lang="nl-NL" dirty="0"/>
              <a:t> </a:t>
            </a:r>
            <a:r>
              <a:rPr lang="nl-NL" dirty="0" err="1"/>
              <a:t>the</a:t>
            </a:r>
            <a:r>
              <a:rPr lang="nl-NL" dirty="0"/>
              <a:t> </a:t>
            </a:r>
            <a:r>
              <a:rPr lang="nl-NL" dirty="0" err="1"/>
              <a:t>group</a:t>
            </a:r>
            <a:r>
              <a:rPr lang="nl-NL" dirty="0"/>
              <a:t>. And discuss: </a:t>
            </a:r>
          </a:p>
          <a:p>
            <a:endParaRPr lang="nl-NL" dirty="0"/>
          </a:p>
          <a:p>
            <a:r>
              <a:rPr lang="nl-NL" dirty="0"/>
              <a:t>Business capability and business capability building </a:t>
            </a:r>
            <a:r>
              <a:rPr lang="nl-NL" dirty="0" err="1"/>
              <a:t>blocks</a:t>
            </a:r>
            <a:r>
              <a:rPr lang="nl-NL" dirty="0"/>
              <a:t> are not one and the same. </a:t>
            </a:r>
            <a:r>
              <a:rPr lang="nl-NL" dirty="0" err="1"/>
              <a:t>Mostly</a:t>
            </a:r>
            <a:r>
              <a:rPr lang="nl-NL" dirty="0"/>
              <a:t>, business capability is used as </a:t>
            </a:r>
            <a:r>
              <a:rPr lang="nl-NL" dirty="0" err="1"/>
              <a:t>an</a:t>
            </a:r>
            <a:r>
              <a:rPr lang="nl-NL" dirty="0"/>
              <a:t> </a:t>
            </a:r>
            <a:r>
              <a:rPr lang="nl-NL" dirty="0" err="1"/>
              <a:t>abbreviation</a:t>
            </a:r>
            <a:r>
              <a:rPr lang="nl-NL" dirty="0"/>
              <a:t>. </a:t>
            </a:r>
          </a:p>
          <a:p>
            <a:endParaRPr lang="nl-NL" dirty="0"/>
          </a:p>
          <a:p>
            <a:r>
              <a:rPr lang="nl-NL" dirty="0"/>
              <a:t>The business capability combines the capacity to perform with a specific business context to </a:t>
            </a:r>
            <a:r>
              <a:rPr lang="nl-NL" dirty="0" err="1"/>
              <a:t>leverage</a:t>
            </a:r>
            <a:r>
              <a:rPr lang="nl-NL" dirty="0"/>
              <a:t> </a:t>
            </a:r>
            <a:r>
              <a:rPr lang="nl-NL" dirty="0" err="1"/>
              <a:t>value</a:t>
            </a:r>
            <a:r>
              <a:rPr lang="nl-NL" dirty="0"/>
              <a:t> (</a:t>
            </a:r>
            <a:r>
              <a:rPr lang="nl-NL" dirty="0" err="1"/>
              <a:t>Behavior</a:t>
            </a:r>
            <a:r>
              <a:rPr lang="nl-NL" dirty="0"/>
              <a:t>).  But the business function performed by a service domain may </a:t>
            </a:r>
            <a:r>
              <a:rPr lang="nl-NL" dirty="0" err="1"/>
              <a:t>be</a:t>
            </a:r>
            <a:r>
              <a:rPr lang="nl-NL" dirty="0"/>
              <a:t> </a:t>
            </a:r>
            <a:r>
              <a:rPr lang="nl-NL" dirty="0" err="1"/>
              <a:t>leveraged</a:t>
            </a:r>
            <a:r>
              <a:rPr lang="nl-NL" dirty="0"/>
              <a:t> </a:t>
            </a:r>
            <a:r>
              <a:rPr lang="nl-NL" dirty="0" err="1"/>
              <a:t>to</a:t>
            </a:r>
            <a:r>
              <a:rPr lang="nl-NL" dirty="0"/>
              <a:t> support different business </a:t>
            </a:r>
            <a:r>
              <a:rPr lang="nl-NL" dirty="0" err="1"/>
              <a:t>capabilities</a:t>
            </a:r>
            <a:r>
              <a:rPr lang="nl-NL" dirty="0"/>
              <a:t> </a:t>
            </a:r>
            <a:r>
              <a:rPr lang="nl-NL" dirty="0" err="1"/>
              <a:t>with</a:t>
            </a:r>
            <a:r>
              <a:rPr lang="nl-NL" dirty="0"/>
              <a:t> a different value. </a:t>
            </a:r>
          </a:p>
          <a:p>
            <a:endParaRPr lang="nl-NL" dirty="0"/>
          </a:p>
          <a:p>
            <a:endParaRPr lang="nl-NL" dirty="0"/>
          </a:p>
          <a:p>
            <a:r>
              <a:rPr lang="nl-NL" dirty="0"/>
              <a:t>For </a:t>
            </a:r>
            <a:r>
              <a:rPr lang="nl-NL" dirty="0" err="1"/>
              <a:t>example</a:t>
            </a:r>
            <a:r>
              <a:rPr lang="nl-NL" dirty="0"/>
              <a:t>: Customer Credit Rating can be used for: match a product to customers or negotiate product pricing with customers. </a:t>
            </a:r>
          </a:p>
          <a:p>
            <a:endParaRPr lang="nl-NL" dirty="0"/>
          </a:p>
          <a:p>
            <a:r>
              <a:rPr lang="nl-NL" dirty="0"/>
              <a:t>In the next version of BIAN the service domain is more accurately defined to be a business capability building block (TOGAF) an informal used alternative is Business </a:t>
            </a:r>
            <a:r>
              <a:rPr lang="nl-NL" dirty="0" err="1"/>
              <a:t>capacity</a:t>
            </a:r>
            <a:r>
              <a:rPr lang="nl-NL" dirty="0"/>
              <a:t>. </a:t>
            </a:r>
          </a:p>
          <a:p>
            <a:endParaRPr lang="nl-NL" dirty="0"/>
          </a:p>
        </p:txBody>
      </p:sp>
    </p:spTree>
    <p:extLst>
      <p:ext uri="{BB962C8B-B14F-4D97-AF65-F5344CB8AC3E}">
        <p14:creationId xmlns:p14="http://schemas.microsoft.com/office/powerpoint/2010/main" val="18698070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br>
              <a:rPr lang="en-GB" dirty="0"/>
            </a:br>
            <a:endParaRPr lang="en-GB" dirty="0"/>
          </a:p>
        </p:txBody>
      </p:sp>
    </p:spTree>
    <p:extLst>
      <p:ext uri="{BB962C8B-B14F-4D97-AF65-F5344CB8AC3E}">
        <p14:creationId xmlns:p14="http://schemas.microsoft.com/office/powerpoint/2010/main" val="24438002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38588248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52813238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a:t>
            </a:r>
            <a:br>
              <a:rPr lang="en-US" dirty="0"/>
            </a:br>
            <a:r>
              <a:rPr lang="en-US" dirty="0"/>
              <a:t>(Trainer may skip if here feels the students already master the subject.) </a:t>
            </a:r>
          </a:p>
          <a:p>
            <a:endParaRPr lang="nl-NL" dirty="0"/>
          </a:p>
          <a:p>
            <a:endParaRPr lang="nl-NL" dirty="0"/>
          </a:p>
          <a:p>
            <a:r>
              <a:rPr lang="nl-NL" dirty="0" err="1"/>
              <a:t>Explain</a:t>
            </a:r>
            <a:r>
              <a:rPr lang="nl-NL" dirty="0"/>
              <a:t> during training: </a:t>
            </a:r>
          </a:p>
          <a:p>
            <a:r>
              <a:rPr lang="nl-NL" dirty="0"/>
              <a:t>BIAN’s design is captured in a framework that consists of a high-level reference landscape that </a:t>
            </a:r>
            <a:r>
              <a:rPr lang="nl-NL" dirty="0" err="1"/>
              <a:t>encapsulates</a:t>
            </a:r>
            <a:r>
              <a:rPr lang="nl-NL" dirty="0"/>
              <a:t> </a:t>
            </a:r>
            <a:r>
              <a:rPr lang="nl-NL" dirty="0" err="1"/>
              <a:t>all</a:t>
            </a:r>
            <a:r>
              <a:rPr lang="nl-NL" dirty="0"/>
              <a:t> the generic business </a:t>
            </a:r>
            <a:r>
              <a:rPr lang="nl-NL" dirty="0" err="1"/>
              <a:t>capabilities</a:t>
            </a:r>
            <a:r>
              <a:rPr lang="nl-NL" dirty="0"/>
              <a:t> </a:t>
            </a:r>
            <a:r>
              <a:rPr lang="nl-NL" dirty="0" err="1"/>
              <a:t>referred</a:t>
            </a:r>
            <a:r>
              <a:rPr lang="nl-NL" dirty="0"/>
              <a:t> to as BIAN Service Domains. </a:t>
            </a:r>
          </a:p>
          <a:p>
            <a:endParaRPr lang="nl-NL" dirty="0"/>
          </a:p>
          <a:p>
            <a:r>
              <a:rPr lang="nl-NL" dirty="0" err="1"/>
              <a:t>Also</a:t>
            </a:r>
            <a:r>
              <a:rPr lang="nl-NL" dirty="0"/>
              <a:t>, note that the framework records the nature of the service exchanges between Service Domains.</a:t>
            </a:r>
          </a:p>
          <a:p>
            <a:endParaRPr lang="nl-NL" dirty="0"/>
          </a:p>
          <a:p>
            <a:r>
              <a:rPr lang="nl-NL" dirty="0"/>
              <a:t>Note that content development is supported by tools </a:t>
            </a:r>
            <a:r>
              <a:rPr lang="nl-NL" dirty="0" err="1"/>
              <a:t>and</a:t>
            </a:r>
            <a:r>
              <a:rPr lang="nl-NL" dirty="0"/>
              <a:t> </a:t>
            </a:r>
            <a:r>
              <a:rPr lang="nl-NL" dirty="0" err="1"/>
              <a:t>facilities</a:t>
            </a:r>
            <a:r>
              <a:rPr lang="nl-NL" dirty="0"/>
              <a:t>.</a:t>
            </a:r>
          </a:p>
          <a:p>
            <a:endParaRPr lang="nl-NL" dirty="0"/>
          </a:p>
        </p:txBody>
      </p:sp>
    </p:spTree>
    <p:extLst>
      <p:ext uri="{BB962C8B-B14F-4D97-AF65-F5344CB8AC3E}">
        <p14:creationId xmlns:p14="http://schemas.microsoft.com/office/powerpoint/2010/main" val="173023954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16045128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dirty="0"/>
              <a:t>d: correct answer</a:t>
            </a:r>
          </a:p>
          <a:p>
            <a:endParaRPr lang="nl-NL" dirty="0"/>
          </a:p>
        </p:txBody>
      </p:sp>
    </p:spTree>
    <p:extLst>
      <p:ext uri="{BB962C8B-B14F-4D97-AF65-F5344CB8AC3E}">
        <p14:creationId xmlns:p14="http://schemas.microsoft.com/office/powerpoint/2010/main" val="15751572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dirty="0"/>
              <a:t>b: correct answer</a:t>
            </a:r>
          </a:p>
          <a:p>
            <a:endParaRPr lang="nl-NL" dirty="0"/>
          </a:p>
        </p:txBody>
      </p:sp>
    </p:spTree>
    <p:extLst>
      <p:ext uri="{BB962C8B-B14F-4D97-AF65-F5344CB8AC3E}">
        <p14:creationId xmlns:p14="http://schemas.microsoft.com/office/powerpoint/2010/main" val="120210595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967498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same comparison can often be made to the applications portfolios assembled to support large enterprises.  Due to the predominance of process oriented design</a:t>
            </a:r>
            <a:r>
              <a:rPr lang="en-US" baseline="0" dirty="0"/>
              <a:t> and development (which corresponds to</a:t>
            </a:r>
            <a:r>
              <a:rPr lang="en-US" dirty="0"/>
              <a:t> the dynamic design perspective) applications tend to overlap and ossify as the procedures they enable constantly change or evolve.  The prospect of having a town plan would provide a framework to start to eliminate this redundancy and complexity.  A</a:t>
            </a:r>
            <a:r>
              <a:rPr lang="en-US" baseline="0" dirty="0"/>
              <a:t> key property of the static designs is that the roles or capabilities they represent are far more stable over time than the process designs that detail instances of interactions between them.  What varies over time with the static structures is how the role/capability is supported, but their boundary and offered services stay the same or evolve as techniques and practices mature.</a:t>
            </a:r>
          </a:p>
          <a:p>
            <a:endParaRPr lang="en-US" baseline="0" dirty="0"/>
          </a:p>
          <a:p>
            <a:r>
              <a:rPr lang="en-US" baseline="0" dirty="0"/>
              <a:t>You could imagine a town plan of a bank today, 20 years ago and perhaps 20 years into the future and the basic building blocks (the static structures) would be largely unchanged.  How these capabilities are implemented and supported by systems will clearly have evolved, as will have the processes that link them together in the execution of business.  But importantly the capabilities themselves define partitions that stay the same over time (e.g. a cash account is a cash account, a payment is a payment, a customer agreement is a customer agreement, a branch teller is a branch teller) – they represent the essential ingredients that combine to create the bank…</a:t>
            </a:r>
            <a:endParaRPr lang="en-US" dirty="0"/>
          </a:p>
        </p:txBody>
      </p:sp>
    </p:spTree>
    <p:extLst>
      <p:ext uri="{BB962C8B-B14F-4D97-AF65-F5344CB8AC3E}">
        <p14:creationId xmlns:p14="http://schemas.microsoft.com/office/powerpoint/2010/main" val="221730235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85840112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CA" sz="884" kern="1200" dirty="0">
                <a:solidFill>
                  <a:schemeClr val="tx1"/>
                </a:solidFill>
                <a:effectLst/>
                <a:latin typeface="+mn-lt"/>
                <a:ea typeface="+mn-ea"/>
                <a:cs typeface="+mn-cs"/>
              </a:rPr>
              <a:t>The trainer will point out that this is a way of partitioning and the relation between Business Area, Domain and Service Domain will be discussed. In the next slides, we will show an example.</a:t>
            </a:r>
          </a:p>
          <a:p>
            <a:r>
              <a:rPr lang="en-CA" sz="884" kern="1200" dirty="0">
                <a:solidFill>
                  <a:schemeClr val="tx1"/>
                </a:solidFill>
                <a:effectLst/>
                <a:latin typeface="+mn-lt"/>
                <a:ea typeface="+mn-ea"/>
                <a:cs typeface="+mn-cs"/>
              </a:rPr>
              <a:t>Why? It is a way of categorization.</a:t>
            </a:r>
          </a:p>
          <a:p>
            <a:endParaRPr lang="en-CA" sz="884" kern="1200" dirty="0">
              <a:solidFill>
                <a:schemeClr val="tx1"/>
              </a:solidFill>
              <a:effectLst/>
              <a:latin typeface="+mn-lt"/>
              <a:ea typeface="+mn-ea"/>
              <a:cs typeface="+mn-cs"/>
            </a:endParaRPr>
          </a:p>
          <a:p>
            <a:r>
              <a:rPr lang="en-CA" sz="884" kern="1200" dirty="0">
                <a:solidFill>
                  <a:schemeClr val="tx1"/>
                </a:solidFill>
                <a:effectLst/>
                <a:latin typeface="+mn-lt"/>
                <a:ea typeface="+mn-ea"/>
                <a:cs typeface="+mn-cs"/>
              </a:rPr>
              <a:t>Explain that the BIAN Service landscape is a reference framework that contains all identified BIAN Service Domains. The landscape uses a hierarchical decomposition of general financial service industry capacities. Business Activities can be represented by a suitable collection of one or more service domains. </a:t>
            </a:r>
          </a:p>
          <a:p>
            <a:endParaRPr lang="en-CA" sz="884" kern="1200" dirty="0">
              <a:solidFill>
                <a:schemeClr val="tx1"/>
              </a:solidFill>
              <a:effectLst/>
              <a:latin typeface="+mn-lt"/>
              <a:ea typeface="+mn-ea"/>
              <a:cs typeface="+mn-cs"/>
            </a:endParaRPr>
          </a:p>
          <a:p>
            <a:r>
              <a:rPr lang="en-CA" sz="884" kern="1200" dirty="0">
                <a:solidFill>
                  <a:schemeClr val="tx1"/>
                </a:solidFill>
                <a:effectLst/>
                <a:latin typeface="+mn-lt"/>
                <a:ea typeface="+mn-ea"/>
                <a:cs typeface="+mn-cs"/>
              </a:rPr>
              <a:t>Note that the definition of the Business Areas and Business Domains is arbitrary. They are selected/defined simply to group and categorize the Service Domains for reference. A Service Domain is uniquely positioned in the Service Landscape. Banks/Solution providers can define their own landscapes by defining their own Business Areas and Business Domains, as long as there is an exclusive place for the Service Domains all is good.</a:t>
            </a:r>
          </a:p>
          <a:p>
            <a:r>
              <a:rPr lang="en-CA" sz="884" kern="1200" dirty="0">
                <a:solidFill>
                  <a:schemeClr val="tx1"/>
                </a:solidFill>
                <a:effectLst/>
                <a:latin typeface="+mn-lt"/>
                <a:ea typeface="+mn-ea"/>
                <a:cs typeface="+mn-cs"/>
              </a:rPr>
              <a:t> </a:t>
            </a:r>
          </a:p>
          <a:p>
            <a:endParaRPr lang="nl-NL" dirty="0"/>
          </a:p>
        </p:txBody>
      </p:sp>
    </p:spTree>
    <p:extLst>
      <p:ext uri="{BB962C8B-B14F-4D97-AF65-F5344CB8AC3E}">
        <p14:creationId xmlns:p14="http://schemas.microsoft.com/office/powerpoint/2010/main" val="395648599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The Model</a:t>
            </a:r>
            <a:r>
              <a:rPr lang="en-GB" baseline="0" dirty="0"/>
              <a:t> Bank or Value Chain landscape intended to be a more intuitive arrangement for business practitioners on its own. It is used in the Model Bank representations where multiple landscapes may be included to reflect different divisions/locations of an enterprise for example because it is more intuitive for business people. </a:t>
            </a:r>
            <a:endParaRPr lang="en-GB" dirty="0"/>
          </a:p>
        </p:txBody>
      </p:sp>
    </p:spTree>
    <p:extLst>
      <p:ext uri="{BB962C8B-B14F-4D97-AF65-F5344CB8AC3E}">
        <p14:creationId xmlns:p14="http://schemas.microsoft.com/office/powerpoint/2010/main" val="203133178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model is the service landscape. We recognize three levels:</a:t>
            </a:r>
          </a:p>
          <a:p>
            <a:pPr marL="171450" indent="-171450">
              <a:buFont typeface="Arial" panose="020B0604020202020204" pitchFamily="34" charset="0"/>
              <a:buChar char="•"/>
            </a:pPr>
            <a:r>
              <a:rPr lang="en-US" dirty="0"/>
              <a:t>the business area</a:t>
            </a:r>
          </a:p>
          <a:p>
            <a:pPr marL="171450" indent="-171450">
              <a:buFont typeface="Arial" panose="020B0604020202020204" pitchFamily="34" charset="0"/>
              <a:buChar char="•"/>
            </a:pPr>
            <a:r>
              <a:rPr lang="en-US" dirty="0"/>
              <a:t>the business domain</a:t>
            </a:r>
          </a:p>
          <a:p>
            <a:pPr marL="171450" indent="-171450">
              <a:buFont typeface="Arial" panose="020B0604020202020204" pitchFamily="34" charset="0"/>
              <a:buChar char="•"/>
            </a:pPr>
            <a:r>
              <a:rPr lang="en-US" dirty="0"/>
              <a:t>the service domain</a:t>
            </a:r>
          </a:p>
          <a:p>
            <a:pPr marL="171450" indent="-171450">
              <a:buFont typeface="Arial" panose="020B0604020202020204" pitchFamily="34" charset="0"/>
              <a:buChar char="•"/>
            </a:pPr>
            <a:endParaRPr lang="en-US" dirty="0"/>
          </a:p>
          <a:p>
            <a:pPr marL="171450" indent="-171450">
              <a:buFont typeface="Arial" panose="020B0604020202020204" pitchFamily="34" charset="0"/>
              <a:buNone/>
            </a:pPr>
            <a:r>
              <a:rPr lang="nl-NL" dirty="0"/>
              <a:t>*</a:t>
            </a:r>
            <a:r>
              <a:rPr lang="en-US" baseline="0" dirty="0"/>
              <a:t> note that because the business area Operations &amp; Execution was so big we defined sub-divisions for Product Specific and Cross Product. I recall to support this we allowed business areas to include smaller business areas in the metamodel. It was another reason to highlight to the Value Chain model </a:t>
            </a:r>
            <a:r>
              <a:rPr lang="nl-NL" dirty="0"/>
              <a:t>*</a:t>
            </a:r>
            <a:endParaRPr lang="en-GB" dirty="0"/>
          </a:p>
        </p:txBody>
      </p:sp>
    </p:spTree>
    <p:extLst>
      <p:ext uri="{BB962C8B-B14F-4D97-AF65-F5344CB8AC3E}">
        <p14:creationId xmlns:p14="http://schemas.microsoft.com/office/powerpoint/2010/main" val="208607627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further explain what </a:t>
            </a:r>
            <a:r>
              <a:rPr lang="nl-NL" dirty="0" err="1"/>
              <a:t>the</a:t>
            </a:r>
            <a:r>
              <a:rPr lang="nl-NL" dirty="0"/>
              <a:t> Business Area is: </a:t>
            </a:r>
          </a:p>
          <a:p>
            <a:pPr marL="457017" indent="-457017">
              <a:buFont typeface="+mj-lt"/>
              <a:buAutoNum type="arabicPeriod"/>
            </a:pPr>
            <a:r>
              <a:rPr lang="en-US" b="1" noProof="0" dirty="0"/>
              <a:t>Reference data </a:t>
            </a:r>
            <a:r>
              <a:rPr lang="en-US" noProof="0" dirty="0"/>
              <a:t>– handle access to both internally and externally sourced information which is widely accessed by different parts of the business.</a:t>
            </a:r>
          </a:p>
          <a:p>
            <a:pPr marL="457017" indent="-457017">
              <a:buFont typeface="+mj-lt"/>
              <a:buAutoNum type="arabicPeriod"/>
            </a:pPr>
            <a:endParaRPr lang="en-US" noProof="0" dirty="0"/>
          </a:p>
          <a:p>
            <a:pPr marL="457017" indent="-457017">
              <a:buFont typeface="+mj-lt"/>
              <a:buAutoNum type="arabicPeriod"/>
            </a:pPr>
            <a:r>
              <a:rPr lang="en-US" b="1" noProof="0" dirty="0"/>
              <a:t>Sales &amp; Service </a:t>
            </a:r>
            <a:r>
              <a:rPr lang="en-US" noProof="0" dirty="0"/>
              <a:t>– support the interactions with the bank’s customers through all channels, for the purposes of selling and servicing in-force products and services.</a:t>
            </a:r>
          </a:p>
          <a:p>
            <a:pPr marL="457017" indent="-457017">
              <a:buFont typeface="+mj-lt"/>
              <a:buAutoNum type="arabicPeriod"/>
            </a:pPr>
            <a:endParaRPr lang="en-US" noProof="0" dirty="0"/>
          </a:p>
          <a:p>
            <a:pPr marL="457017" indent="-457017">
              <a:buFont typeface="+mj-lt"/>
              <a:buAutoNum type="arabicPeriod"/>
            </a:pPr>
            <a:r>
              <a:rPr lang="en-US" b="1" noProof="0" dirty="0"/>
              <a:t>Operations &amp; Execution </a:t>
            </a:r>
            <a:r>
              <a:rPr lang="en-US" noProof="0" dirty="0"/>
              <a:t>– combines all transaction processing-oriented aspects of product and service fulfillment. It is subdivided into two regions; groups of product-specific activities, and shared product fulfillment support capabilities.</a:t>
            </a:r>
          </a:p>
          <a:p>
            <a:pPr marL="457017" indent="-457017">
              <a:buFont typeface="+mj-lt"/>
              <a:buAutoNum type="arabicPeriod"/>
            </a:pPr>
            <a:r>
              <a:rPr lang="en-US" b="1" noProof="0" dirty="0"/>
              <a:t>Cross Product Operations </a:t>
            </a:r>
            <a:r>
              <a:rPr lang="en-US" noProof="0" dirty="0"/>
              <a:t>– handle ‘generic’ financial services such as Payments, Account Management, Operational Services, and Collateral Administration.</a:t>
            </a:r>
          </a:p>
          <a:p>
            <a:pPr marL="457017" indent="-457017">
              <a:buFont typeface="+mj-lt"/>
              <a:buAutoNum type="arabicPeriod"/>
            </a:pPr>
            <a:endParaRPr lang="en-US" noProof="0" dirty="0"/>
          </a:p>
          <a:p>
            <a:pPr marL="457017" indent="-457017">
              <a:buFont typeface="+mj-lt"/>
              <a:buAutoNum type="arabicPeriod"/>
            </a:pPr>
            <a:r>
              <a:rPr lang="en-US" b="1" noProof="0" dirty="0"/>
              <a:t>Analytics &amp; Risk </a:t>
            </a:r>
            <a:r>
              <a:rPr lang="en-US" noProof="0" dirty="0"/>
              <a:t>– support and perform detailed analysis functions. These cover product- and customer-related analyses, business unit performance assessments and all dimensions of risk (e.g. credit, market, instrument, operational, and compliance).</a:t>
            </a:r>
          </a:p>
          <a:p>
            <a:pPr marL="457017" indent="-457017">
              <a:buFont typeface="+mj-lt"/>
              <a:buAutoNum type="arabicPeriod"/>
            </a:pPr>
            <a:endParaRPr lang="en-US" noProof="0" dirty="0"/>
          </a:p>
          <a:p>
            <a:pPr marL="457017" indent="-457017">
              <a:buFont typeface="+mj-lt"/>
              <a:buAutoNum type="arabicPeriod"/>
            </a:pPr>
            <a:r>
              <a:rPr lang="en-US" b="1" noProof="0" dirty="0"/>
              <a:t>Business Support </a:t>
            </a:r>
            <a:r>
              <a:rPr lang="en-US" noProof="0" dirty="0"/>
              <a:t>– combines the wide range of general management and support activities, including the executive, finance, staff, systems, and facilities functions.</a:t>
            </a:r>
          </a:p>
          <a:p>
            <a:pPr marL="457017" indent="-457017">
              <a:buFont typeface="+mj-lt"/>
              <a:buAutoNum type="arabicPeriod"/>
            </a:pPr>
            <a:endParaRPr lang="en-US" noProof="0" dirty="0"/>
          </a:p>
          <a:p>
            <a:pPr marL="457017" indent="-457017">
              <a:buFont typeface="+mj-lt"/>
              <a:buAutoNum type="arabicPeriod"/>
            </a:pPr>
            <a:endParaRPr lang="en-US" noProof="0" dirty="0"/>
          </a:p>
          <a:p>
            <a:endParaRPr lang="x-none" dirty="0"/>
          </a:p>
        </p:txBody>
      </p:sp>
    </p:spTree>
    <p:extLst>
      <p:ext uri="{BB962C8B-B14F-4D97-AF65-F5344CB8AC3E}">
        <p14:creationId xmlns:p14="http://schemas.microsoft.com/office/powerpoint/2010/main" val="261757891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US" sz="884" kern="1200" dirty="0">
                <a:solidFill>
                  <a:schemeClr val="tx1"/>
                </a:solidFill>
                <a:effectLst/>
                <a:latin typeface="+mn-lt"/>
                <a:ea typeface="+mn-ea"/>
                <a:cs typeface="+mn-cs"/>
              </a:rPr>
              <a:t>Show the 2 representations and stress the fact that it is an artifact i.e. a diagram visualizing the BIAN Service Domains, once in Matrix-representation, once in a Value Stream representation.</a:t>
            </a:r>
          </a:p>
          <a:p>
            <a:endParaRPr lang="en-US" sz="884" kern="1200" dirty="0">
              <a:solidFill>
                <a:schemeClr val="tx1"/>
              </a:solidFill>
              <a:effectLst/>
              <a:latin typeface="+mn-lt"/>
              <a:ea typeface="+mn-ea"/>
              <a:cs typeface="+mn-cs"/>
            </a:endParaRPr>
          </a:p>
          <a:p>
            <a:r>
              <a:rPr lang="en-US" sz="884" kern="1200" dirty="0">
                <a:solidFill>
                  <a:schemeClr val="tx1"/>
                </a:solidFill>
                <a:effectLst/>
                <a:latin typeface="+mn-lt"/>
                <a:ea typeface="+mn-ea"/>
                <a:cs typeface="+mn-cs"/>
              </a:rPr>
              <a:t>We call this the Value Chain layout.</a:t>
            </a:r>
            <a:endParaRPr lang="en-GB" dirty="0"/>
          </a:p>
        </p:txBody>
      </p:sp>
    </p:spTree>
    <p:extLst>
      <p:ext uri="{BB962C8B-B14F-4D97-AF65-F5344CB8AC3E}">
        <p14:creationId xmlns:p14="http://schemas.microsoft.com/office/powerpoint/2010/main" val="271472942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can use this as an explanation but slides will not be shown in training. </a:t>
            </a:r>
          </a:p>
          <a:p>
            <a:endParaRPr lang="nl-NL" dirty="0"/>
          </a:p>
          <a:p>
            <a:r>
              <a:rPr lang="nl-NL" dirty="0"/>
              <a:t>Key too is that it contains one and only one of each</a:t>
            </a:r>
            <a:r>
              <a:rPr lang="nl-NL" baseline="0" dirty="0"/>
              <a:t> Service Domain – </a:t>
            </a:r>
            <a:r>
              <a:rPr lang="nl-NL" baseline="0" dirty="0" err="1"/>
              <a:t>Conversely</a:t>
            </a:r>
            <a:r>
              <a:rPr lang="nl-NL" baseline="0" dirty="0"/>
              <a:t>, an enterprise blueprint (model bank) can repeat Service Domains as needed (e.g. to support customer service centers in different regions or sectors). </a:t>
            </a:r>
            <a:endParaRPr lang="x-none" dirty="0"/>
          </a:p>
        </p:txBody>
      </p:sp>
    </p:spTree>
    <p:extLst>
      <p:ext uri="{BB962C8B-B14F-4D97-AF65-F5344CB8AC3E}">
        <p14:creationId xmlns:p14="http://schemas.microsoft.com/office/powerpoint/2010/main" val="18941130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Emphasize that the Banking Industry wastes over a billion dollars each year due to the complexity of our core technologies and </a:t>
            </a:r>
            <a:r>
              <a:rPr lang="nl-NL" dirty="0" err="1"/>
              <a:t>integration</a:t>
            </a:r>
            <a:r>
              <a:rPr lang="nl-NL" dirty="0"/>
              <a:t> approaches that only ignore </a:t>
            </a:r>
            <a:r>
              <a:rPr lang="nl-NL" dirty="0" err="1"/>
              <a:t>the</a:t>
            </a:r>
            <a:r>
              <a:rPr lang="nl-NL" dirty="0"/>
              <a:t> </a:t>
            </a:r>
            <a:r>
              <a:rPr lang="nl-NL" dirty="0" err="1"/>
              <a:t>problem</a:t>
            </a:r>
            <a:r>
              <a:rPr lang="nl-NL" dirty="0"/>
              <a:t>, if </a:t>
            </a:r>
            <a:r>
              <a:rPr lang="nl-NL" dirty="0" err="1"/>
              <a:t>not</a:t>
            </a:r>
            <a:r>
              <a:rPr lang="nl-NL" dirty="0"/>
              <a:t> </a:t>
            </a:r>
            <a:r>
              <a:rPr lang="nl-NL" dirty="0" err="1"/>
              <a:t>also</a:t>
            </a:r>
            <a:r>
              <a:rPr lang="nl-NL" dirty="0"/>
              <a:t> </a:t>
            </a:r>
            <a:r>
              <a:rPr lang="nl-NL" dirty="0" err="1"/>
              <a:t>adding</a:t>
            </a:r>
            <a:r>
              <a:rPr lang="nl-NL" dirty="0"/>
              <a:t> to the dilemma.</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Explain that BIAN is vendor agnostic and explain, </a:t>
            </a:r>
            <a:r>
              <a:rPr lang="nl-NL" baseline="0" dirty="0"/>
              <a:t>BIAN also has a focus is on enabling future architectures</a:t>
            </a:r>
            <a:endParaRPr lang="x-none" dirty="0"/>
          </a:p>
        </p:txBody>
      </p:sp>
    </p:spTree>
    <p:extLst>
      <p:ext uri="{BB962C8B-B14F-4D97-AF65-F5344CB8AC3E}">
        <p14:creationId xmlns:p14="http://schemas.microsoft.com/office/powerpoint/2010/main" val="418559732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61224584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sz="900" b="1" cap="all" dirty="0">
                <a:solidFill>
                  <a:srgbClr val="000000"/>
                </a:solidFill>
                <a:latin typeface="+mn-lt"/>
              </a:rPr>
              <a:t>The BIAN Service Landscape (V6.0)</a:t>
            </a:r>
          </a:p>
          <a:p>
            <a:pPr marL="0" marR="0" lvl="0" indent="0" algn="l" defTabSz="677268" rtl="0" eaLnBrk="1" fontAlgn="auto" latinLnBrk="0" hangingPunct="1">
              <a:lnSpc>
                <a:spcPct val="100000"/>
              </a:lnSpc>
              <a:spcBef>
                <a:spcPts val="0"/>
              </a:spcBef>
              <a:spcAft>
                <a:spcPts val="0"/>
              </a:spcAft>
              <a:buClrTx/>
              <a:buSzTx/>
              <a:buFontTx/>
              <a:buNone/>
              <a:tabLst/>
              <a:defRPr/>
            </a:pPr>
            <a:r>
              <a:rPr lang="en-GB" sz="884" kern="1200" dirty="0">
                <a:solidFill>
                  <a:schemeClr val="tx1"/>
                </a:solidFill>
                <a:latin typeface="+mn-lt"/>
                <a:ea typeface="+mn-ea"/>
                <a:cs typeface="+mn-cs"/>
              </a:rPr>
              <a:t>Two models, discuss them both and stress the fact that the Service Domains is the common building block and that a diagram is only a representation fit for purpose for specific stakeholders. IT people (generally) like the matrix representation, business-people (generally) like more the value-stream representation.</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GB" sz="884" kern="1200" dirty="0">
              <a:solidFill>
                <a:schemeClr val="tx1"/>
              </a:solidFill>
              <a:latin typeface="+mn-lt"/>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lang="en-GB" sz="884" kern="1200" dirty="0">
                <a:solidFill>
                  <a:schemeClr val="tx1"/>
                </a:solidFill>
                <a:latin typeface="+mn-lt"/>
                <a:ea typeface="+mn-ea"/>
                <a:cs typeface="+mn-cs"/>
              </a:rPr>
              <a:t>* a minor</a:t>
            </a:r>
            <a:r>
              <a:rPr lang="en-GB" sz="884" kern="1200" baseline="0" dirty="0">
                <a:solidFill>
                  <a:schemeClr val="tx1"/>
                </a:solidFill>
                <a:latin typeface="+mn-lt"/>
                <a:ea typeface="+mn-ea"/>
                <a:cs typeface="+mn-cs"/>
              </a:rPr>
              <a:t> point, but the Cross Product Operations heading should be dark grey (same as Product Specific Fulfillment) as these are sub-partitions of the business area Operations &amp; Execution. *</a:t>
            </a:r>
            <a:endParaRPr lang="en-GB" sz="884" kern="1200" dirty="0">
              <a:solidFill>
                <a:schemeClr val="tx1"/>
              </a:solidFill>
              <a:latin typeface="+mn-lt"/>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endParaRPr lang="en-GB" sz="900" b="1" kern="0" cap="all" dirty="0">
              <a:solidFill>
                <a:srgbClr val="5F6062"/>
              </a:solidFill>
              <a:latin typeface="Calibri Light"/>
            </a:endParaRPr>
          </a:p>
          <a:p>
            <a:endParaRPr lang="en-US" dirty="0"/>
          </a:p>
        </p:txBody>
      </p:sp>
    </p:spTree>
    <p:extLst>
      <p:ext uri="{BB962C8B-B14F-4D97-AF65-F5344CB8AC3E}">
        <p14:creationId xmlns:p14="http://schemas.microsoft.com/office/powerpoint/2010/main" val="105279758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of 174 but now it’s the landscape view. </a:t>
            </a:r>
            <a:br>
              <a:rPr lang="en-US" dirty="0"/>
            </a:br>
            <a:r>
              <a:rPr lang="en-US" dirty="0"/>
              <a:t>(Trainer may skip if here feels the students already master the subject.) </a:t>
            </a:r>
            <a:br>
              <a:rPr lang="en-US" dirty="0"/>
            </a:br>
            <a:br>
              <a:rPr lang="en-US" dirty="0"/>
            </a:br>
            <a:r>
              <a:rPr lang="en-US" dirty="0"/>
              <a:t>This model is the service landscape. We recognize three levels:</a:t>
            </a:r>
          </a:p>
          <a:p>
            <a:pPr marL="171450" indent="-171450">
              <a:buFont typeface="Arial" panose="020B0604020202020204" pitchFamily="34" charset="0"/>
              <a:buChar char="•"/>
            </a:pPr>
            <a:r>
              <a:rPr lang="en-US" dirty="0"/>
              <a:t>the business area</a:t>
            </a:r>
          </a:p>
          <a:p>
            <a:pPr marL="171450" indent="-171450">
              <a:buFont typeface="Arial" panose="020B0604020202020204" pitchFamily="34" charset="0"/>
              <a:buChar char="•"/>
            </a:pPr>
            <a:r>
              <a:rPr lang="en-US" dirty="0"/>
              <a:t>the business domain</a:t>
            </a:r>
          </a:p>
          <a:p>
            <a:pPr marL="171450" indent="-171450">
              <a:buFont typeface="Arial" panose="020B0604020202020204" pitchFamily="34" charset="0"/>
              <a:buChar char="•"/>
            </a:pPr>
            <a:r>
              <a:rPr lang="en-US" dirty="0"/>
              <a:t>the service domain</a:t>
            </a:r>
          </a:p>
          <a:p>
            <a:pPr marL="171450" indent="-171450">
              <a:buFont typeface="Arial" panose="020B0604020202020204" pitchFamily="34" charset="0"/>
              <a:buChar char="•"/>
            </a:pPr>
            <a:endParaRPr lang="en-US" dirty="0"/>
          </a:p>
          <a:p>
            <a:pPr marL="171450" indent="-171450">
              <a:buFont typeface="Arial" panose="020B0604020202020204" pitchFamily="34" charset="0"/>
              <a:buNone/>
            </a:pPr>
            <a:r>
              <a:rPr lang="en-US" dirty="0"/>
              <a:t>*</a:t>
            </a:r>
            <a:r>
              <a:rPr lang="en-US" baseline="0" dirty="0"/>
              <a:t> note that because the business area Operations &amp; Execution was so big we defined sub-divisions for Product Specific and Cross Product. I recall to support this we allowed business areas to include smaller business areas in the metamodel. It was another reason to highlight to the Value Chain model *</a:t>
            </a:r>
            <a:endParaRPr lang="en-GB" dirty="0"/>
          </a:p>
        </p:txBody>
      </p:sp>
    </p:spTree>
    <p:extLst>
      <p:ext uri="{BB962C8B-B14F-4D97-AF65-F5344CB8AC3E}">
        <p14:creationId xmlns:p14="http://schemas.microsoft.com/office/powerpoint/2010/main" val="328653825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from slide 175 but with landscape view.</a:t>
            </a:r>
            <a:br>
              <a:rPr lang="en-US" dirty="0"/>
            </a:br>
            <a:r>
              <a:rPr lang="en-US" dirty="0"/>
              <a:t>(Trainer may skip if here feels the students already master the subject.) </a:t>
            </a:r>
            <a:br>
              <a:rPr lang="nl-NL" dirty="0"/>
            </a:br>
            <a:br>
              <a:rPr lang="nl-NL" dirty="0"/>
            </a:br>
            <a:r>
              <a:rPr lang="nl-NL" dirty="0"/>
              <a:t>The trainer will further explain what </a:t>
            </a:r>
            <a:r>
              <a:rPr lang="nl-NL" dirty="0" err="1"/>
              <a:t>the</a:t>
            </a:r>
            <a:r>
              <a:rPr lang="nl-NL" dirty="0"/>
              <a:t> Business Area is: </a:t>
            </a:r>
          </a:p>
          <a:p>
            <a:pPr marL="457017" indent="-457017">
              <a:buFont typeface="+mj-lt"/>
              <a:buAutoNum type="arabicPeriod"/>
            </a:pPr>
            <a:r>
              <a:rPr lang="en-US" b="1" noProof="0" dirty="0"/>
              <a:t>Reference data </a:t>
            </a:r>
            <a:r>
              <a:rPr lang="en-US" noProof="0" dirty="0"/>
              <a:t>– handle access to both internally and externally sourced information which is widely accessed by different parts of the business.</a:t>
            </a:r>
          </a:p>
          <a:p>
            <a:pPr marL="457017" indent="-457017">
              <a:buFont typeface="+mj-lt"/>
              <a:buAutoNum type="arabicPeriod"/>
            </a:pPr>
            <a:endParaRPr lang="en-US" noProof="0" dirty="0"/>
          </a:p>
          <a:p>
            <a:pPr marL="457017" indent="-457017">
              <a:buFont typeface="+mj-lt"/>
              <a:buAutoNum type="arabicPeriod"/>
            </a:pPr>
            <a:r>
              <a:rPr lang="en-US" b="1" noProof="0" dirty="0"/>
              <a:t>Sales &amp; Service </a:t>
            </a:r>
            <a:r>
              <a:rPr lang="en-US" noProof="0" dirty="0"/>
              <a:t>– support the interactions with the bank’s customers through all channels, for the purposes of selling and servicing in-force products and services.</a:t>
            </a:r>
          </a:p>
          <a:p>
            <a:pPr marL="457017" indent="-457017">
              <a:buFont typeface="+mj-lt"/>
              <a:buAutoNum type="arabicPeriod"/>
            </a:pPr>
            <a:endParaRPr lang="en-US" noProof="0" dirty="0"/>
          </a:p>
          <a:p>
            <a:pPr marL="457017" indent="-457017">
              <a:buFont typeface="+mj-lt"/>
              <a:buAutoNum type="arabicPeriod"/>
            </a:pPr>
            <a:r>
              <a:rPr lang="en-US" b="1" noProof="0" dirty="0"/>
              <a:t>Operations &amp; Execution </a:t>
            </a:r>
            <a:r>
              <a:rPr lang="en-US" noProof="0" dirty="0"/>
              <a:t>– combines all transaction processing-oriented aspects of product and service fulfillment. It is subdivided into two regions; groups of product-specific activities, and shared product fulfillment support capabilities.</a:t>
            </a:r>
          </a:p>
          <a:p>
            <a:pPr marL="457017" indent="-457017">
              <a:buFont typeface="+mj-lt"/>
              <a:buAutoNum type="arabicPeriod"/>
            </a:pPr>
            <a:r>
              <a:rPr lang="en-US" b="1" noProof="0" dirty="0"/>
              <a:t>Cross Product Operations </a:t>
            </a:r>
            <a:r>
              <a:rPr lang="en-US" noProof="0" dirty="0"/>
              <a:t>– handle ‘generic’ financial services such as Payments, Account Management, Operational Services, and Collateral Administration.</a:t>
            </a:r>
          </a:p>
          <a:p>
            <a:pPr marL="457017" indent="-457017">
              <a:buFont typeface="+mj-lt"/>
              <a:buAutoNum type="arabicPeriod"/>
            </a:pPr>
            <a:endParaRPr lang="en-US" noProof="0" dirty="0"/>
          </a:p>
          <a:p>
            <a:pPr marL="457017" indent="-457017">
              <a:buFont typeface="+mj-lt"/>
              <a:buAutoNum type="arabicPeriod"/>
            </a:pPr>
            <a:r>
              <a:rPr lang="en-US" b="1" noProof="0" dirty="0"/>
              <a:t>Analytics &amp; Risk </a:t>
            </a:r>
            <a:r>
              <a:rPr lang="en-US" noProof="0" dirty="0"/>
              <a:t>– support and perform detailed analysis functions. These cover product- and customer-related analyses, business unit performance assessments and all dimensions of risk (e.g. credit, market, instrument, operational, and compliance).</a:t>
            </a:r>
          </a:p>
          <a:p>
            <a:pPr marL="457017" indent="-457017">
              <a:buFont typeface="+mj-lt"/>
              <a:buAutoNum type="arabicPeriod"/>
            </a:pPr>
            <a:endParaRPr lang="en-US" noProof="0" dirty="0"/>
          </a:p>
          <a:p>
            <a:pPr marL="457017" indent="-457017">
              <a:buFont typeface="+mj-lt"/>
              <a:buAutoNum type="arabicPeriod"/>
            </a:pPr>
            <a:r>
              <a:rPr lang="en-US" b="1" noProof="0" dirty="0"/>
              <a:t>Business Support </a:t>
            </a:r>
            <a:r>
              <a:rPr lang="en-US" noProof="0" dirty="0"/>
              <a:t>– combines the wide range of general management and support activities, including the executive, finance, staff, systems, and facilities functions.</a:t>
            </a:r>
          </a:p>
          <a:p>
            <a:pPr marL="457017" indent="-457017">
              <a:buFont typeface="+mj-lt"/>
              <a:buAutoNum type="arabicPeriod"/>
            </a:pPr>
            <a:endParaRPr lang="en-US" noProof="0" dirty="0"/>
          </a:p>
          <a:p>
            <a:pPr marL="457017" indent="-457017">
              <a:buFont typeface="+mj-lt"/>
              <a:buAutoNum type="arabicPeriod"/>
            </a:pPr>
            <a:endParaRPr lang="en-US" noProof="0" dirty="0"/>
          </a:p>
          <a:p>
            <a:endParaRPr lang="x-none" dirty="0"/>
          </a:p>
        </p:txBody>
      </p:sp>
    </p:spTree>
    <p:extLst>
      <p:ext uri="{BB962C8B-B14F-4D97-AF65-F5344CB8AC3E}">
        <p14:creationId xmlns:p14="http://schemas.microsoft.com/office/powerpoint/2010/main" val="261757891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from slide 175 but with landscape view.</a:t>
            </a:r>
            <a:br>
              <a:rPr lang="en-US" dirty="0"/>
            </a:br>
            <a:r>
              <a:rPr lang="en-US" dirty="0"/>
              <a:t>(Trainer may skip if here feels the students already master the subject.) </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from slide 175 but with landscape view.</a:t>
            </a:r>
            <a:br>
              <a:rPr lang="en-US" dirty="0"/>
            </a:br>
            <a:r>
              <a:rPr lang="en-US" dirty="0"/>
              <a:t>(Trainer may skip if here feels the students already master the subject.) </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99120915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trainer will also explain that different views for the same framework can be used. </a:t>
            </a:r>
          </a:p>
          <a:p>
            <a:endParaRPr lang="en-US" dirty="0"/>
          </a:p>
          <a:p>
            <a:r>
              <a:rPr lang="en-US" dirty="0"/>
              <a:t>A specific design technique has been</a:t>
            </a:r>
            <a:r>
              <a:rPr lang="en-US" baseline="0" dirty="0"/>
              <a:t> developed within BIAN to help isolate and ‘right-size’ Service Domains.  This technique builds on the nature of the Service Domain’s business role being characterized as doing “something to something”.  One ‘something’ is some type of asset that the bank possesses, a concept covering tangible assets such as building and equipment and intangible assets such as reputation, relationships.  A good test for something being an asset is that you can clearly distinguish between the situations of having and not having the asset.  Also, it is usually possible to infer some value or cost associated with acquiring or establishing the asset.  The BIAN approach uses a decomposition of all possible asset types to get down to an appropriate level of detail as one leg of right-sizing the Service Domain.</a:t>
            </a:r>
          </a:p>
          <a:p>
            <a:endParaRPr lang="en-US" baseline="0" dirty="0"/>
          </a:p>
          <a:p>
            <a:r>
              <a:rPr lang="en-US" baseline="0" dirty="0"/>
              <a:t>The second ‘something’ represents what the Service Domain does to its particular asset in order to control, nurture or exact some kind of value from the asset.  The intention is that the Service Domain should perform a single dominant function on instances of its asset type.  To help determine the dominant function BIAN has derived a standard list of ~30 generic functional patterns that can be applied by a Service Domain from which one can be selected.  The Service Domain’s business role then corresponds to performing this function for the full lifecycle to one or more instances of the associated asset type. In combination the use of assets types and associated functional patterns are used to scope out elemental Service Domains. </a:t>
            </a:r>
          </a:p>
          <a:p>
            <a:endParaRPr lang="en-US" baseline="0" dirty="0"/>
          </a:p>
          <a:p>
            <a:r>
              <a:rPr lang="en-US" baseline="0" dirty="0"/>
              <a:t>The trainer will remark that at the time of V7 there are 18 functional patterns (not ~30).</a:t>
            </a:r>
            <a:endParaRPr lang="en-US" dirty="0"/>
          </a:p>
        </p:txBody>
      </p:sp>
    </p:spTree>
    <p:extLst>
      <p:ext uri="{BB962C8B-B14F-4D97-AF65-F5344CB8AC3E}">
        <p14:creationId xmlns:p14="http://schemas.microsoft.com/office/powerpoint/2010/main" val="69982738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ClrTx/>
            </a:pPr>
            <a:endParaRPr lang="en-US" b="1" noProof="0" dirty="0"/>
          </a:p>
          <a:p>
            <a:pPr>
              <a:buClrTx/>
            </a:pPr>
            <a:r>
              <a:rPr lang="en-US" b="0" noProof="0" dirty="0"/>
              <a:t>The trainer will explain the terms.</a:t>
            </a:r>
          </a:p>
          <a:p>
            <a:pPr>
              <a:buClrTx/>
            </a:pPr>
            <a:r>
              <a:rPr lang="en-US" b="1" noProof="0" dirty="0"/>
              <a:t>Name</a:t>
            </a:r>
            <a:r>
              <a:rPr lang="en-US" noProof="0" dirty="0"/>
              <a:t> – the descriptive name of the Service Domain.</a:t>
            </a:r>
          </a:p>
          <a:p>
            <a:pPr>
              <a:buClrTx/>
            </a:pPr>
            <a:r>
              <a:rPr lang="en-US" b="1" noProof="0" dirty="0"/>
              <a:t>Business Role </a:t>
            </a:r>
            <a:r>
              <a:rPr lang="en-US" noProof="0" dirty="0"/>
              <a:t>– a brief description of the business role.</a:t>
            </a:r>
          </a:p>
          <a:p>
            <a:pPr>
              <a:buClrTx/>
            </a:pPr>
            <a:r>
              <a:rPr lang="en-US" b="1" noProof="0" dirty="0"/>
              <a:t>Example of use </a:t>
            </a:r>
            <a:r>
              <a:rPr lang="en-US" noProof="0" dirty="0"/>
              <a:t>– a brief example of some business event/context that involves the Service Domain.</a:t>
            </a:r>
          </a:p>
          <a:p>
            <a:pPr>
              <a:buClrTx/>
            </a:pPr>
            <a:r>
              <a:rPr lang="en-US" b="1" noProof="0" dirty="0"/>
              <a:t>Control Record </a:t>
            </a:r>
            <a:r>
              <a:rPr lang="en-US" noProof="0" dirty="0"/>
              <a:t>– a control mechanism that is used to track an instance of the execution of the Service Domain’s business role from start to finish.</a:t>
            </a:r>
          </a:p>
          <a:p>
            <a:pPr>
              <a:buClrTx/>
            </a:pPr>
            <a:r>
              <a:rPr lang="en-US" b="1" noProof="0" dirty="0"/>
              <a:t>Functional Pattern </a:t>
            </a:r>
            <a:r>
              <a:rPr lang="en-US" noProof="0" dirty="0"/>
              <a:t>– the dominant type of business function performed. Each functional pattern has an associated </a:t>
            </a:r>
            <a:r>
              <a:rPr lang="en-US" i="1" noProof="0" dirty="0"/>
              <a:t>artifact</a:t>
            </a:r>
            <a:r>
              <a:rPr lang="en-US" noProof="0" dirty="0"/>
              <a:t>. The artifact represents the type of document or record that might be used to manage/track the execution of the function.</a:t>
            </a:r>
          </a:p>
          <a:p>
            <a:pPr>
              <a:buClrTx/>
            </a:pPr>
            <a:r>
              <a:rPr lang="en-US" b="1" noProof="0" dirty="0"/>
              <a:t>Asset/Entity </a:t>
            </a:r>
            <a:r>
              <a:rPr lang="en-US" noProof="0" dirty="0"/>
              <a:t>– the business asset or entity type that the Service Domain acts upon in the manner as characterized by its associated functional pattern.</a:t>
            </a:r>
          </a:p>
          <a:p>
            <a:pPr>
              <a:buClrTx/>
            </a:pPr>
            <a:r>
              <a:rPr lang="en-US" b="1" noProof="0" dirty="0"/>
              <a:t>Comment </a:t>
            </a:r>
            <a:r>
              <a:rPr lang="en-US" noProof="0" dirty="0"/>
              <a:t>– general clarification of the Service Domain’s role and any open considerations arising from internal design discussions within the BIAN Association</a:t>
            </a:r>
          </a:p>
          <a:p>
            <a:pPr>
              <a:buClrTx/>
            </a:pPr>
            <a:endParaRPr lang="en-US" noProof="0" dirty="0"/>
          </a:p>
        </p:txBody>
      </p:sp>
    </p:spTree>
    <p:extLst>
      <p:ext uri="{BB962C8B-B14F-4D97-AF65-F5344CB8AC3E}">
        <p14:creationId xmlns:p14="http://schemas.microsoft.com/office/powerpoint/2010/main" val="56151496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the meta model of every BIAN Service Domain. </a:t>
            </a:r>
            <a:br>
              <a:rPr lang="en-US" dirty="0"/>
            </a:br>
            <a:br>
              <a:rPr lang="en-US" dirty="0"/>
            </a:br>
            <a:r>
              <a:rPr lang="en-US" dirty="0"/>
              <a:t>Link: </a:t>
            </a:r>
            <a:r>
              <a:rPr lang="en-US" dirty="0">
                <a:hlinkClick r:id="rId3"/>
              </a:rPr>
              <a:t>https://bian.org/servicelandscape-8-0/views/view_29424.html</a:t>
            </a:r>
            <a:r>
              <a:rPr lang="en-US" dirty="0"/>
              <a:t> </a:t>
            </a:r>
          </a:p>
        </p:txBody>
      </p:sp>
    </p:spTree>
    <p:extLst>
      <p:ext uri="{BB962C8B-B14F-4D97-AF65-F5344CB8AC3E}">
        <p14:creationId xmlns:p14="http://schemas.microsoft.com/office/powerpoint/2010/main" val="9732162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1301395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trainer will also explain that different views for the same framework can be used. </a:t>
            </a:r>
          </a:p>
          <a:p>
            <a:endParaRPr lang="en-US" dirty="0"/>
          </a:p>
          <a:p>
            <a:r>
              <a:rPr lang="en-US" dirty="0"/>
              <a:t>A specific design technique has been</a:t>
            </a:r>
            <a:r>
              <a:rPr lang="en-US" baseline="0" dirty="0"/>
              <a:t> developed within BIAN to help isolate and ‘right-size’ Service Domains.  This technique builds on the nature of the Service Domain’s business role being characterized as doing “something to something”.  One ‘something’ is some type of asset that the bank possesses, a concept covering tangible assets such as building and equipment and intangible assets such as reputation, relationships.  A good test for something being an asset is that you can clearly distinguish between the situations of having and not having the asset.  Also, it is usually possible to infer some value or cost associated with acquiring or establishing the asset.  The BIAN approach uses a decomposition of all possible asset types to get down to an appropriate level of detail as one leg of right-sizing the Service Domain.</a:t>
            </a:r>
          </a:p>
          <a:p>
            <a:endParaRPr lang="en-US" baseline="0" dirty="0"/>
          </a:p>
          <a:p>
            <a:r>
              <a:rPr lang="en-US" baseline="0" dirty="0"/>
              <a:t>The second ‘something’ represents what the Service Domain does to its particular asset in order to control, nurture or exact some kind of value from the asset.  The intention is that the Service Domain should perform a single dominant function on instances of its asset type.  To help determine the dominant function BIAN has derived a standard list of ~30 generic functional patterns that can be applied by a Service Domain from which one can be selected.  The Service Domain’s business role then corresponds to performing this function for the full lifecycle to one or more instances of the associated asset type. In combination the use of assets types and associated functional patterns are used to scope out elemental Service Domains. </a:t>
            </a:r>
          </a:p>
          <a:p>
            <a:endParaRPr lang="en-US" baseline="0" dirty="0"/>
          </a:p>
          <a:p>
            <a:r>
              <a:rPr lang="en-US" baseline="0" dirty="0"/>
              <a:t>The trainer will remark that at the time of V7 there are 18 functional patterns (not ~30).</a:t>
            </a:r>
            <a:endParaRPr lang="en-US" dirty="0"/>
          </a:p>
        </p:txBody>
      </p:sp>
    </p:spTree>
    <p:extLst>
      <p:ext uri="{BB962C8B-B14F-4D97-AF65-F5344CB8AC3E}">
        <p14:creationId xmlns:p14="http://schemas.microsoft.com/office/powerpoint/2010/main" val="699827382"/>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Discuss</a:t>
            </a:r>
            <a:r>
              <a:rPr lang="nl-NL" dirty="0"/>
              <a:t> as a </a:t>
            </a:r>
            <a:r>
              <a:rPr lang="nl-NL" dirty="0" err="1"/>
              <a:t>group</a:t>
            </a:r>
            <a:r>
              <a:rPr lang="nl-NL" dirty="0"/>
              <a:t>.</a:t>
            </a:r>
          </a:p>
          <a:p>
            <a:endParaRPr lang="nl-NL" dirty="0"/>
          </a:p>
          <a:p>
            <a:r>
              <a:rPr lang="nl-NL" dirty="0"/>
              <a:t>A is a distracter by using service operations</a:t>
            </a:r>
          </a:p>
          <a:p>
            <a:r>
              <a:rPr lang="nl-NL" dirty="0"/>
              <a:t>D is the correct answer</a:t>
            </a:r>
          </a:p>
          <a:p>
            <a:endParaRPr lang="nl-NL" dirty="0"/>
          </a:p>
        </p:txBody>
      </p:sp>
    </p:spTree>
    <p:extLst>
      <p:ext uri="{BB962C8B-B14F-4D97-AF65-F5344CB8AC3E}">
        <p14:creationId xmlns:p14="http://schemas.microsoft.com/office/powerpoint/2010/main" val="205308979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can use this as an explanation but slides will not be shown in training. </a:t>
            </a:r>
          </a:p>
          <a:p>
            <a:endParaRPr lang="nl-NL" dirty="0"/>
          </a:p>
          <a:p>
            <a:r>
              <a:rPr lang="nl-NL" dirty="0"/>
              <a:t>Key too is that it contains one and only one of each</a:t>
            </a:r>
            <a:r>
              <a:rPr lang="nl-NL" baseline="0" dirty="0"/>
              <a:t> Service Domain – </a:t>
            </a:r>
            <a:r>
              <a:rPr lang="nl-NL" baseline="0" dirty="0" err="1"/>
              <a:t>Conversely</a:t>
            </a:r>
            <a:r>
              <a:rPr lang="nl-NL" baseline="0" dirty="0"/>
              <a:t>, an enterprise blueprint (model bank) can repeat Service Domains as needed (e.g. to support customer service centers in different regions or sectors). </a:t>
            </a:r>
            <a:endParaRPr lang="x-none" dirty="0"/>
          </a:p>
        </p:txBody>
      </p:sp>
    </p:spTree>
    <p:extLst>
      <p:ext uri="{BB962C8B-B14F-4D97-AF65-F5344CB8AC3E}">
        <p14:creationId xmlns:p14="http://schemas.microsoft.com/office/powerpoint/2010/main" val="347558657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79626914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what Service Domain is and why it is </a:t>
            </a:r>
            <a:r>
              <a:rPr lang="nl-NL" dirty="0" err="1"/>
              <a:t>used</a:t>
            </a:r>
            <a:r>
              <a:rPr lang="nl-NL" dirty="0"/>
              <a:t>.</a:t>
            </a:r>
          </a:p>
          <a:p>
            <a:r>
              <a:rPr lang="nl-NL" dirty="0"/>
              <a:t>Note: the definition!</a:t>
            </a:r>
          </a:p>
          <a:p>
            <a:endParaRPr lang="nl-NL" dirty="0"/>
          </a:p>
        </p:txBody>
      </p:sp>
    </p:spTree>
    <p:extLst>
      <p:ext uri="{BB962C8B-B14F-4D97-AF65-F5344CB8AC3E}">
        <p14:creationId xmlns:p14="http://schemas.microsoft.com/office/powerpoint/2010/main" val="298141073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b="1" noProof="0" dirty="0"/>
              <a:t>Elemental lifecycle </a:t>
            </a:r>
            <a:r>
              <a:rPr lang="en-GB" b="0" noProof="0" dirty="0"/>
              <a:t>– the set of Service Operations associated with a specific object must identify a meaningful lifecycle with states that are recognizable for the business. In particular, the states and state changes should be triggered by meaningful business events (such as a product bought) and not be technical or implementation-specific processing considerations (such as ‘update customer address).</a:t>
            </a:r>
          </a:p>
          <a:p>
            <a:endParaRPr lang="en-GB" b="0" noProof="0" dirty="0"/>
          </a:p>
          <a:p>
            <a:r>
              <a:rPr lang="en-GB" b="1" noProof="0" dirty="0"/>
              <a:t>Uniqueness of lifecycle </a:t>
            </a:r>
            <a:r>
              <a:rPr lang="en-GB" b="0" noProof="0" dirty="0"/>
              <a:t>– during the analysis it may come to light that the lifecycles of the object instances of two or more Service Domains are highly similar. This is most likely to occur when the object has been decomposed to too low a level. Service Domains applying the same set of Service Operations to their associated object types will be fulfilling essentially the same business role and the Service Domains can be combined into a single Service Domain applying the same set of Service Operations to the higher-order (grouping) object.</a:t>
            </a:r>
          </a:p>
          <a:p>
            <a:endParaRPr lang="en-GB" b="0" noProof="0" dirty="0"/>
          </a:p>
          <a:p>
            <a:r>
              <a:rPr lang="en-GB" b="1" noProof="0" dirty="0"/>
              <a:t>Role diversity </a:t>
            </a:r>
            <a:r>
              <a:rPr lang="en-GB" b="0" noProof="0" dirty="0"/>
              <a:t>– Service Domains performing the same set of Service Operations on different objects have distinct business roles due to the different purpose/value of the underlying object instance that is acted on (e.g. planning for a customer relationship is distinct from planning for a marketing campaign and so two different Service Domains are required).</a:t>
            </a:r>
          </a:p>
          <a:p>
            <a:r>
              <a:rPr lang="en-GB" b="0" noProof="0" dirty="0"/>
              <a:t>Trainer will note that:</a:t>
            </a:r>
          </a:p>
          <a:p>
            <a:r>
              <a:rPr lang="en-GB" b="0" noProof="0" dirty="0"/>
              <a:t>This is quite</a:t>
            </a:r>
            <a:r>
              <a:rPr lang="en-GB" b="0" baseline="0" noProof="0" dirty="0"/>
              <a:t> old and one would not expect architects to create new Service Domains independently, the BIAN organization should handle this as it hopes to define and maintain the comprehensive collection of Service Domains.</a:t>
            </a:r>
            <a:endParaRPr lang="en-GB" b="1" noProof="0" dirty="0"/>
          </a:p>
        </p:txBody>
      </p:sp>
    </p:spTree>
    <p:extLst>
      <p:ext uri="{BB962C8B-B14F-4D97-AF65-F5344CB8AC3E}">
        <p14:creationId xmlns:p14="http://schemas.microsoft.com/office/powerpoint/2010/main" val="243234334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Repeating the general descriptions of the</a:t>
            </a:r>
            <a:r>
              <a:rPr lang="en-US" baseline="0" dirty="0"/>
              <a:t> key properties of the service domain first listed in Part 1:</a:t>
            </a:r>
          </a:p>
          <a:p>
            <a:pPr>
              <a:buFont typeface="Arial"/>
              <a:buChar char="•"/>
            </a:pPr>
            <a:r>
              <a:rPr lang="en-US" baseline="0" dirty="0"/>
              <a:t>A unique business purpose – the Service Domain performs a discrete business role, in particular it does not represent a grouping of similar business capabilities</a:t>
            </a:r>
          </a:p>
          <a:p>
            <a:pPr>
              <a:buFont typeface="Arial"/>
              <a:buChar char="•"/>
            </a:pPr>
            <a:r>
              <a:rPr lang="en-US" baseline="0" dirty="0"/>
              <a:t>Is Elemental – the Service Domain is not an assembly of smaller Service Domains – the Service Domain, may have complex internal processing in order to fulfill this elemental role, but from a business concept perspective it fulfills a singular function</a:t>
            </a:r>
          </a:p>
          <a:p>
            <a:pPr>
              <a:buFont typeface="Arial"/>
              <a:buChar char="•"/>
            </a:pPr>
            <a:r>
              <a:rPr lang="en-US" baseline="0" dirty="0"/>
              <a:t>Collectively comprehensive – taken together the full collection of Service Domains covers all activities performed in Banking (including generic business activities that are not unique to banking activity).  Any and all activity can be modeled as collections of two or more Service Domains interactions</a:t>
            </a:r>
          </a:p>
          <a:p>
            <a:pPr>
              <a:buFont typeface="Arial"/>
              <a:buChar char="•"/>
            </a:pPr>
            <a:r>
              <a:rPr lang="en-US" baseline="0" dirty="0"/>
              <a:t>The Focus Object – is a simple definitional construct that defines a ‘control record’ that handles one instance of the Service Domain fulfilling its business role from end to end</a:t>
            </a:r>
          </a:p>
          <a:p>
            <a:pPr>
              <a:buFont typeface="Arial"/>
              <a:buChar char="•"/>
            </a:pPr>
            <a:r>
              <a:rPr lang="en-US" baseline="0" dirty="0"/>
              <a:t>Full Life Cycle Support – the Service Domain handles all activities for the Focus Object from its initiation through to final termination or completion of the role.  This is an important distinction from process-based models where the entity can be passed along the process chain as it goes through different states.  In the BIAN Service Center, the entity remains with the Service Domain, accessed as necessary through service operations, for its complete life cycle</a:t>
            </a:r>
          </a:p>
          <a:p>
            <a:pPr>
              <a:buFont typeface="Arial"/>
              <a:buChar char="•"/>
            </a:pPr>
            <a:r>
              <a:rPr lang="en-US" baseline="0" dirty="0"/>
              <a:t>Single and Multiple Instances – depending on the business role it can make sense for there to be just one active instance of the focus object (for example a business unit plan) or multiple concurrent control record in different states of their life cycle (for example customer agreements)</a:t>
            </a:r>
          </a:p>
          <a:p>
            <a:pPr>
              <a:buFont typeface="Arial"/>
              <a:buChar char="•"/>
            </a:pPr>
            <a:r>
              <a:rPr lang="en-US" baseline="0" dirty="0"/>
              <a:t>Short or Long Lifespan – again depending on the business roles the control record lifecycle can be short, for example a customer contact, or very long-lived such as a product specification or design</a:t>
            </a:r>
          </a:p>
          <a:p>
            <a:pPr>
              <a:buFont typeface="Arial"/>
              <a:buChar char="•"/>
            </a:pPr>
            <a:r>
              <a:rPr lang="en-US" baseline="0" dirty="0"/>
              <a:t>Service-Based – the business role or function supported by the Service Domain can be implemented using a service-based construct – where all access to the information and facilities of the Service Domain is by service operation as is all support required by the Service Domain achieved through service call to other Service Domains</a:t>
            </a:r>
          </a:p>
          <a:p>
            <a:pPr>
              <a:buFont typeface="Arial"/>
              <a:buChar char="•"/>
            </a:pPr>
            <a:endParaRPr lang="en-US" baseline="0" dirty="0"/>
          </a:p>
        </p:txBody>
      </p:sp>
    </p:spTree>
    <p:extLst>
      <p:ext uri="{BB962C8B-B14F-4D97-AF65-F5344CB8AC3E}">
        <p14:creationId xmlns:p14="http://schemas.microsoft.com/office/powerpoint/2010/main" val="81716392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usage and explain the mentioned definitions and their purpose.</a:t>
            </a:r>
          </a:p>
          <a:p>
            <a:endParaRPr lang="nl-NL" dirty="0"/>
          </a:p>
        </p:txBody>
      </p:sp>
    </p:spTree>
    <p:extLst>
      <p:ext uri="{BB962C8B-B14F-4D97-AF65-F5344CB8AC3E}">
        <p14:creationId xmlns:p14="http://schemas.microsoft.com/office/powerpoint/2010/main" val="7877320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 order to consider how BIAN Service Domain designs can be related to different technical architectures is it first helpful to split the general working of any Service</a:t>
            </a:r>
            <a:r>
              <a:rPr lang="en-US" baseline="0" dirty="0"/>
              <a:t> Domain into two main constituent parts as shown.  The core functions and logic represent the execution capability that the Service Domain has to fulfill its business role/purpose.  This functionality is required regardless of any specific implementation architecture.</a:t>
            </a:r>
          </a:p>
          <a:p>
            <a:endParaRPr lang="en-US" baseline="0" dirty="0"/>
          </a:p>
          <a:p>
            <a:r>
              <a:rPr lang="en-US" baseline="0" dirty="0"/>
              <a:t>The second part is the ‘service wrapper’.  This layer can be thought of as service enabling the Service Domain – it presents the service interface, resolves where to source and respond to service calls and manages the states that are involved in a service interaction (where an anticipated response may not be immediate or occur at all).</a:t>
            </a:r>
          </a:p>
          <a:p>
            <a:endParaRPr lang="en-US" baseline="0" dirty="0"/>
          </a:p>
          <a:p>
            <a:r>
              <a:rPr lang="en-US" baseline="0" dirty="0"/>
              <a:t>BIAN’s semantic service operations clearly relate most directly to the service wrapper…</a:t>
            </a:r>
          </a:p>
          <a:p>
            <a:endParaRPr lang="en-US" baseline="0" dirty="0"/>
          </a:p>
          <a:p>
            <a:endParaRPr lang="en-US" baseline="0" dirty="0"/>
          </a:p>
        </p:txBody>
      </p:sp>
    </p:spTree>
    <p:extLst>
      <p:ext uri="{BB962C8B-B14F-4D97-AF65-F5344CB8AC3E}">
        <p14:creationId xmlns:p14="http://schemas.microsoft.com/office/powerpoint/2010/main" val="39990948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Important to know for the exam. The trainer will provide an example for </a:t>
            </a:r>
            <a:r>
              <a:rPr lang="nl-NL" dirty="0" err="1"/>
              <a:t>every</a:t>
            </a:r>
            <a:r>
              <a:rPr lang="nl-NL" dirty="0"/>
              <a:t> </a:t>
            </a:r>
            <a:r>
              <a:rPr lang="nl-NL" dirty="0" err="1"/>
              <a:t>bullet</a:t>
            </a:r>
            <a:r>
              <a:rPr lang="nl-NL" dirty="0"/>
              <a:t> point. </a:t>
            </a:r>
          </a:p>
          <a:p>
            <a:endParaRPr lang="nl-NL" dirty="0"/>
          </a:p>
          <a:p>
            <a:r>
              <a:rPr lang="nl-NL" dirty="0"/>
              <a:t>The trainer can show a small video on YouTube: </a:t>
            </a:r>
            <a:r>
              <a:rPr lang="nl-NL" dirty="0">
                <a:hlinkClick r:id="rId3"/>
              </a:rPr>
              <a:t>https://www.youtube.com/watch?v=qDI2oF1bASk</a:t>
            </a:r>
            <a:endParaRPr lang="nl-NL" dirty="0"/>
          </a:p>
          <a:p>
            <a:r>
              <a:rPr lang="nl-NL" dirty="0"/>
              <a:t>Explain this is a movie to show the benefits of enterprise architecture in general. This video is not part of the exam material but gives a good </a:t>
            </a:r>
            <a:r>
              <a:rPr lang="nl-NL" dirty="0" err="1"/>
              <a:t>insight</a:t>
            </a:r>
            <a:r>
              <a:rPr lang="nl-NL" dirty="0"/>
              <a:t> </a:t>
            </a:r>
            <a:r>
              <a:rPr lang="nl-NL" dirty="0" err="1"/>
              <a:t>into</a:t>
            </a:r>
            <a:r>
              <a:rPr lang="nl-NL" dirty="0"/>
              <a:t> </a:t>
            </a:r>
            <a:r>
              <a:rPr lang="nl-NL" dirty="0" err="1"/>
              <a:t>the</a:t>
            </a:r>
            <a:r>
              <a:rPr lang="nl-NL" dirty="0"/>
              <a:t> benefits.</a:t>
            </a:r>
          </a:p>
          <a:p>
            <a:endParaRPr lang="nl-NL" dirty="0"/>
          </a:p>
          <a:p>
            <a:r>
              <a:rPr lang="nl-NL" dirty="0"/>
              <a:t>The trainer will explain banking from</a:t>
            </a:r>
            <a:r>
              <a:rPr lang="nl-NL" baseline="0" dirty="0"/>
              <a:t> the perspective of a component model, defining unique and discrete functional building blocks. The partitioning approach BIAN uses ensures these building blocks are canonical (i.e. represent the same role/</a:t>
            </a:r>
            <a:r>
              <a:rPr lang="nl-NL" baseline="0" dirty="0" err="1"/>
              <a:t>purpose</a:t>
            </a:r>
            <a:r>
              <a:rPr lang="nl-NL" baseline="0" dirty="0"/>
              <a:t> for everyone). The benefits listed are a result of these fundamental properties of </a:t>
            </a:r>
            <a:r>
              <a:rPr lang="nl-NL" baseline="0" dirty="0" err="1"/>
              <a:t>the</a:t>
            </a:r>
            <a:r>
              <a:rPr lang="nl-NL" baseline="0" dirty="0"/>
              <a:t> model.</a:t>
            </a:r>
            <a:endParaRPr lang="x-none" dirty="0"/>
          </a:p>
        </p:txBody>
      </p:sp>
    </p:spTree>
    <p:extLst>
      <p:ext uri="{BB962C8B-B14F-4D97-AF65-F5344CB8AC3E}">
        <p14:creationId xmlns:p14="http://schemas.microsoft.com/office/powerpoint/2010/main" val="340536183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 the next slides all the components of the service domains are explained. </a:t>
            </a:r>
          </a:p>
        </p:txBody>
      </p:sp>
    </p:spTree>
    <p:extLst>
      <p:ext uri="{BB962C8B-B14F-4D97-AF65-F5344CB8AC3E}">
        <p14:creationId xmlns:p14="http://schemas.microsoft.com/office/powerpoint/2010/main" val="1243090230"/>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4050035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84053987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repetition but with additional explanation.</a:t>
            </a:r>
            <a:br>
              <a:rPr lang="en-US" dirty="0"/>
            </a:br>
            <a:r>
              <a:rPr lang="en-US" dirty="0"/>
              <a:t>(Trainer may skip if here feels the students already master the subject.) </a:t>
            </a:r>
          </a:p>
        </p:txBody>
      </p:sp>
    </p:spTree>
    <p:extLst>
      <p:ext uri="{BB962C8B-B14F-4D97-AF65-F5344CB8AC3E}">
        <p14:creationId xmlns:p14="http://schemas.microsoft.com/office/powerpoint/2010/main" val="33657556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55367427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79277265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BE" dirty="0"/>
          </a:p>
        </p:txBody>
      </p:sp>
    </p:spTree>
    <p:extLst>
      <p:ext uri="{BB962C8B-B14F-4D97-AF65-F5344CB8AC3E}">
        <p14:creationId xmlns:p14="http://schemas.microsoft.com/office/powerpoint/2010/main" val="340559792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44820155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05648926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a:t>
            </a:r>
            <a:r>
              <a:rPr lang="en-US" dirty="0" err="1"/>
              <a:t>explaines</a:t>
            </a:r>
            <a:r>
              <a:rPr lang="en-US" dirty="0"/>
              <a:t> that a control record is a view on the Banking business object model. </a:t>
            </a:r>
          </a:p>
        </p:txBody>
      </p:sp>
    </p:spTree>
    <p:extLst>
      <p:ext uri="{BB962C8B-B14F-4D97-AF65-F5344CB8AC3E}">
        <p14:creationId xmlns:p14="http://schemas.microsoft.com/office/powerpoint/2010/main" val="23157429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(This slide has already been shown at slide 7, this functions as retention.</a:t>
            </a:r>
            <a:br>
              <a:rPr lang="en-GB" dirty="0"/>
            </a:br>
            <a:r>
              <a:rPr lang="en-GB" dirty="0"/>
              <a:t>Trainer may skip)</a:t>
            </a:r>
          </a:p>
        </p:txBody>
      </p:sp>
    </p:spTree>
    <p:extLst>
      <p:ext uri="{BB962C8B-B14F-4D97-AF65-F5344CB8AC3E}">
        <p14:creationId xmlns:p14="http://schemas.microsoft.com/office/powerpoint/2010/main" val="378537314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usage and explain the mentioned definitions and their purpose.</a:t>
            </a:r>
          </a:p>
          <a:p>
            <a:endParaRPr lang="nl-NL" dirty="0"/>
          </a:p>
        </p:txBody>
      </p:sp>
    </p:spTree>
    <p:extLst>
      <p:ext uri="{BB962C8B-B14F-4D97-AF65-F5344CB8AC3E}">
        <p14:creationId xmlns:p14="http://schemas.microsoft.com/office/powerpoint/2010/main" val="7877320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94501107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to explain the role of a Service </a:t>
            </a:r>
            <a:r>
              <a:rPr lang="en-US" dirty="0" err="1"/>
              <a:t>Domein</a:t>
            </a:r>
            <a:r>
              <a:rPr lang="en-US" dirty="0"/>
              <a:t> as a set of activities to govern the life cycle of an asset type. This role is expressed in a set of action terms which are classified accordantly to the next slide(s) (2 slides). </a:t>
            </a:r>
            <a:br>
              <a:rPr lang="en-US" dirty="0"/>
            </a:br>
            <a:br>
              <a:rPr lang="en-US" dirty="0"/>
            </a:br>
            <a:r>
              <a:rPr lang="en-GB" b="0" baseline="0" noProof="0" dirty="0"/>
              <a:t>.</a:t>
            </a:r>
            <a:endParaRPr lang="en-GB" b="1" noProof="0" dirty="0"/>
          </a:p>
        </p:txBody>
      </p:sp>
    </p:spTree>
    <p:extLst>
      <p:ext uri="{BB962C8B-B14F-4D97-AF65-F5344CB8AC3E}">
        <p14:creationId xmlns:p14="http://schemas.microsoft.com/office/powerpoint/2010/main" val="243234334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noProof="0" dirty="0"/>
              <a:t>Explain that the define the type of access or action performed through the associated Service Operation. </a:t>
            </a:r>
          </a:p>
          <a:p>
            <a:endParaRPr lang="en-US" b="1" noProof="0" dirty="0"/>
          </a:p>
          <a:p>
            <a:r>
              <a:rPr lang="en-US" b="1" noProof="0" dirty="0"/>
              <a:t>Origination </a:t>
            </a:r>
            <a:r>
              <a:rPr lang="en-US" noProof="0" dirty="0"/>
              <a:t>– offered Service Operations associated with setting up, verifying and/or registering a new occurrence of the Service Domain’s Control Record.</a:t>
            </a:r>
          </a:p>
          <a:p>
            <a:r>
              <a:rPr lang="en-US" b="1" noProof="0" dirty="0"/>
              <a:t>Invocation </a:t>
            </a:r>
            <a:r>
              <a:rPr lang="en-US" noProof="0" dirty="0"/>
              <a:t>– offered Service Operations associated with the Service Domain performing tasks on an active or established Control Record instance(s) in response to an external request.</a:t>
            </a:r>
          </a:p>
          <a:p>
            <a:r>
              <a:rPr lang="en-US" b="1" noProof="0" dirty="0"/>
              <a:t>Delegation </a:t>
            </a:r>
            <a:r>
              <a:rPr lang="en-US" noProof="0" dirty="0"/>
              <a:t>– delegated Service Operations called by the Service Domain to enable it to fulfill its business role.</a:t>
            </a:r>
          </a:p>
          <a:p>
            <a:r>
              <a:rPr lang="en-US" b="1" noProof="0" dirty="0"/>
              <a:t>Reporting </a:t>
            </a:r>
            <a:r>
              <a:rPr lang="en-US" noProof="0" dirty="0"/>
              <a:t> - offered Service Operations associated with providing scheduled and ad-hoc reporting, or providing subscription-based notifications to Service Domains.</a:t>
            </a:r>
          </a:p>
          <a:p>
            <a:endParaRPr lang="en-US" b="1" noProof="0" dirty="0"/>
          </a:p>
          <a:p>
            <a:r>
              <a:rPr lang="en-US" b="1" noProof="0" dirty="0"/>
              <a:t>Note in case of questions: </a:t>
            </a:r>
          </a:p>
          <a:p>
            <a:pPr marL="0" indent="0">
              <a:buNone/>
            </a:pPr>
            <a:r>
              <a:rPr lang="en-US" noProof="0" dirty="0"/>
              <a:t>With BIAN 5.0 the same categories were used to classify the business events associated with a Service Domain and may be used in the future to categorize Service Domain functional properties.</a:t>
            </a:r>
          </a:p>
          <a:p>
            <a:pPr marL="0" indent="0">
              <a:buNone/>
            </a:pPr>
            <a:endParaRPr lang="en-US" noProof="0" dirty="0"/>
          </a:p>
          <a:p>
            <a:pPr marL="0" indent="0">
              <a:buNone/>
            </a:pPr>
            <a:r>
              <a:rPr lang="en-US" noProof="0" dirty="0"/>
              <a:t>The names of the responsibility item types have been simplified with BIAN Release 6.0 though their definitions have not been amended.</a:t>
            </a:r>
          </a:p>
          <a:p>
            <a:r>
              <a:rPr lang="en-US" b="1" noProof="0" dirty="0"/>
              <a:t>Origination </a:t>
            </a:r>
            <a:r>
              <a:rPr lang="en-US" noProof="0" dirty="0"/>
              <a:t>used to be </a:t>
            </a:r>
            <a:r>
              <a:rPr lang="en-US" b="1" noProof="0" dirty="0"/>
              <a:t>Initialize &amp; Register</a:t>
            </a:r>
          </a:p>
          <a:p>
            <a:r>
              <a:rPr lang="en-US" b="1" noProof="0" dirty="0"/>
              <a:t>Invocation </a:t>
            </a:r>
            <a:r>
              <a:rPr lang="en-US" noProof="0" dirty="0"/>
              <a:t>used to be </a:t>
            </a:r>
            <a:r>
              <a:rPr lang="en-US" b="1" noProof="0" dirty="0"/>
              <a:t>Invocation &amp; Execution</a:t>
            </a:r>
          </a:p>
          <a:p>
            <a:r>
              <a:rPr lang="en-US" b="1" noProof="0" dirty="0"/>
              <a:t>Delegation </a:t>
            </a:r>
            <a:r>
              <a:rPr lang="en-US" noProof="0" dirty="0"/>
              <a:t>used to be </a:t>
            </a:r>
            <a:r>
              <a:rPr lang="en-US" b="1" noProof="0" dirty="0"/>
              <a:t>Maintain &amp; Analyze</a:t>
            </a:r>
          </a:p>
          <a:p>
            <a:r>
              <a:rPr lang="en-US" b="1" noProof="0" dirty="0"/>
              <a:t>Reporting </a:t>
            </a:r>
            <a:r>
              <a:rPr lang="en-US" noProof="0" dirty="0"/>
              <a:t>used to be </a:t>
            </a:r>
            <a:r>
              <a:rPr lang="en-US" b="1" noProof="0" dirty="0"/>
              <a:t>Report &amp; Notify</a:t>
            </a:r>
          </a:p>
          <a:p>
            <a:pPr marL="0" indent="0">
              <a:buNone/>
            </a:pPr>
            <a:endParaRPr lang="en-US" b="1" noProof="0" dirty="0"/>
          </a:p>
          <a:p>
            <a:pPr marL="0" indent="0">
              <a:buNone/>
            </a:pPr>
            <a:r>
              <a:rPr lang="en-US" noProof="0" dirty="0"/>
              <a:t>For BIAN 6.0 the model has been extended with a Business Capability Model, more detailed service connection descriptions, a Business Object Model and linkage to the ISO 20022 Standard Message descriptions.</a:t>
            </a:r>
          </a:p>
          <a:p>
            <a:pPr marL="0" indent="0">
              <a:buNone/>
            </a:pPr>
            <a:endParaRPr lang="en-US" noProof="0" dirty="0"/>
          </a:p>
          <a:p>
            <a:pPr marL="0" indent="0">
              <a:buNone/>
            </a:pPr>
            <a:r>
              <a:rPr lang="en-US" noProof="0" dirty="0"/>
              <a:t>Remark: these four categories have been retained for V8.0 as they represent</a:t>
            </a:r>
            <a:r>
              <a:rPr lang="en-US" baseline="0" noProof="0" dirty="0"/>
              <a:t> different types of access to the control record instance. Three define the impact the offered service has on the host Service Domain’s control record (create a new one, access an existing one, get information about one). The fourth ‘delegate’ category is really the mirror definition as it defines where the host Service Domain calls the service operation of another Service Domain and this offered service will fall into one of the three general categories (origination/invocation/reporting) for the providing Service Domain.</a:t>
            </a:r>
            <a:endParaRPr lang="en-US" noProof="0" dirty="0"/>
          </a:p>
          <a:p>
            <a:endParaRPr lang="en-US" b="1" noProof="0" dirty="0"/>
          </a:p>
          <a:p>
            <a:endParaRPr lang="x-none" dirty="0"/>
          </a:p>
        </p:txBody>
      </p:sp>
    </p:spTree>
    <p:extLst>
      <p:ext uri="{BB962C8B-B14F-4D97-AF65-F5344CB8AC3E}">
        <p14:creationId xmlns:p14="http://schemas.microsoft.com/office/powerpoint/2010/main" val="107556868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Here you can explained that also the service operation of slide 218 are grouped accordantly to the type of responsibility. </a:t>
            </a:r>
          </a:p>
        </p:txBody>
      </p:sp>
    </p:spTree>
    <p:extLst>
      <p:ext uri="{BB962C8B-B14F-4D97-AF65-F5344CB8AC3E}">
        <p14:creationId xmlns:p14="http://schemas.microsoft.com/office/powerpoint/2010/main" val="372338221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65847160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BE" dirty="0"/>
          </a:p>
        </p:txBody>
      </p:sp>
    </p:spTree>
    <p:extLst>
      <p:ext uri="{BB962C8B-B14F-4D97-AF65-F5344CB8AC3E}">
        <p14:creationId xmlns:p14="http://schemas.microsoft.com/office/powerpoint/2010/main" val="17570233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629649332"/>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357100189"/>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5595201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stick post-it </a:t>
            </a:r>
            <a:r>
              <a:rPr lang="nl-NL" dirty="0" err="1"/>
              <a:t>notes</a:t>
            </a:r>
            <a:r>
              <a:rPr lang="nl-NL" dirty="0"/>
              <a:t> on a flipchart. And will discuss </a:t>
            </a:r>
            <a:r>
              <a:rPr lang="nl-NL" dirty="0" err="1"/>
              <a:t>the</a:t>
            </a:r>
            <a:r>
              <a:rPr lang="nl-NL" dirty="0"/>
              <a:t> </a:t>
            </a:r>
            <a:r>
              <a:rPr lang="nl-NL" dirty="0" err="1"/>
              <a:t>answers</a:t>
            </a:r>
            <a:r>
              <a:rPr lang="nl-NL" dirty="0"/>
              <a:t> as a </a:t>
            </a:r>
            <a:r>
              <a:rPr lang="nl-NL" dirty="0" err="1"/>
              <a:t>group</a:t>
            </a:r>
            <a:r>
              <a:rPr lang="nl-NL" dirty="0"/>
              <a:t>. These posters will stay on the wall during the training.  T</a:t>
            </a:r>
            <a:r>
              <a:rPr lang="en" dirty="0"/>
              <a:t>he trainer can fall back on goals and questions during training a</a:t>
            </a:r>
            <a:r>
              <a:rPr lang="en-CA" dirty="0"/>
              <a:t>s </a:t>
            </a:r>
            <a:r>
              <a:rPr lang="en" dirty="0"/>
              <a:t>it provides </a:t>
            </a:r>
            <a:r>
              <a:rPr lang="nl-NL" dirty="0"/>
              <a:t>constant</a:t>
            </a:r>
            <a:r>
              <a:rPr lang="en" dirty="0"/>
              <a:t> insight. </a:t>
            </a:r>
            <a:r>
              <a:rPr lang="nl-NL" dirty="0"/>
              <a:t>After </a:t>
            </a:r>
            <a:r>
              <a:rPr lang="nl-NL" dirty="0" err="1"/>
              <a:t>this</a:t>
            </a:r>
            <a:r>
              <a:rPr lang="nl-NL" dirty="0"/>
              <a:t> </a:t>
            </a:r>
            <a:r>
              <a:rPr lang="nl-NL" dirty="0" err="1"/>
              <a:t>exercise</a:t>
            </a:r>
            <a:r>
              <a:rPr lang="nl-NL" dirty="0"/>
              <a:t>, </a:t>
            </a:r>
            <a:r>
              <a:rPr lang="nl-NL" dirty="0" err="1"/>
              <a:t>the</a:t>
            </a:r>
            <a:r>
              <a:rPr lang="nl-NL" dirty="0"/>
              <a:t> </a:t>
            </a:r>
            <a:r>
              <a:rPr lang="nl-NL" dirty="0" err="1"/>
              <a:t>Archi</a:t>
            </a:r>
            <a:r>
              <a:rPr lang="nl-NL" dirty="0"/>
              <a:t> Bank Group case will </a:t>
            </a:r>
            <a:r>
              <a:rPr lang="nl-NL" dirty="0" err="1"/>
              <a:t>be</a:t>
            </a:r>
            <a:r>
              <a:rPr lang="nl-NL" dirty="0"/>
              <a:t> </a:t>
            </a:r>
            <a:r>
              <a:rPr lang="nl-NL" dirty="0" err="1"/>
              <a:t>introduced</a:t>
            </a:r>
            <a:r>
              <a:rPr lang="nl-NL" dirty="0"/>
              <a:t>. </a:t>
            </a:r>
            <a:endParaRPr lang="en" dirty="0"/>
          </a:p>
          <a:p>
            <a:endParaRPr lang="en" dirty="0"/>
          </a:p>
          <a:p>
            <a:r>
              <a:rPr lang="en" dirty="0"/>
              <a:t>Take </a:t>
            </a:r>
            <a:r>
              <a:rPr lang="nl-NL" dirty="0"/>
              <a:t>max. 15 minutes to discuss</a:t>
            </a:r>
          </a:p>
          <a:p>
            <a:endParaRPr lang="nl-NL" dirty="0"/>
          </a:p>
          <a:p>
            <a:r>
              <a:rPr lang="nl-NL" dirty="0"/>
              <a:t>The trainer will explain that a prime driver for BIAN adoption is that the model facilitates the development of highly distributed applications (suited to the cloud/microservices etc.) – these are forward</a:t>
            </a:r>
            <a:r>
              <a:rPr lang="nl-NL" baseline="0" dirty="0"/>
              <a:t>-</a:t>
            </a:r>
            <a:r>
              <a:rPr lang="nl-NL" baseline="0" dirty="0" err="1"/>
              <a:t>looking</a:t>
            </a:r>
            <a:r>
              <a:rPr lang="nl-NL" baseline="0" dirty="0"/>
              <a:t> opportunities. The points </a:t>
            </a:r>
            <a:r>
              <a:rPr lang="nl-NL" baseline="0" dirty="0" err="1"/>
              <a:t>above</a:t>
            </a:r>
            <a:r>
              <a:rPr lang="nl-NL" baseline="0" dirty="0"/>
              <a:t> </a:t>
            </a:r>
            <a:r>
              <a:rPr lang="nl-NL" baseline="0" dirty="0" err="1"/>
              <a:t>seem</a:t>
            </a:r>
            <a:r>
              <a:rPr lang="nl-NL" baseline="0" dirty="0"/>
              <a:t> to focus on solving known technical issues by improving/fixing things</a:t>
            </a:r>
            <a:endParaRPr lang="nl-NL" dirty="0"/>
          </a:p>
          <a:p>
            <a:endParaRPr lang="nl-NL" dirty="0"/>
          </a:p>
        </p:txBody>
      </p:sp>
    </p:spTree>
    <p:extLst>
      <p:ext uri="{BB962C8B-B14F-4D97-AF65-F5344CB8AC3E}">
        <p14:creationId xmlns:p14="http://schemas.microsoft.com/office/powerpoint/2010/main" val="101400395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Example of a business object model</a:t>
            </a:r>
          </a:p>
        </p:txBody>
      </p:sp>
    </p:spTree>
    <p:extLst>
      <p:ext uri="{BB962C8B-B14F-4D97-AF65-F5344CB8AC3E}">
        <p14:creationId xmlns:p14="http://schemas.microsoft.com/office/powerpoint/2010/main" val="335231246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6558941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Discuss</a:t>
            </a:r>
            <a:r>
              <a:rPr lang="nl-NL" dirty="0"/>
              <a:t> as a </a:t>
            </a:r>
            <a:r>
              <a:rPr lang="nl-NL" dirty="0" err="1"/>
              <a:t>group</a:t>
            </a:r>
            <a:r>
              <a:rPr lang="nl-NL" dirty="0"/>
              <a:t>.</a:t>
            </a:r>
          </a:p>
          <a:p>
            <a:endParaRPr lang="nl-NL" dirty="0"/>
          </a:p>
          <a:p>
            <a:r>
              <a:rPr lang="nl-NL" dirty="0"/>
              <a:t>A is a distracter by using service operations</a:t>
            </a:r>
          </a:p>
          <a:p>
            <a:r>
              <a:rPr lang="nl-NL" dirty="0"/>
              <a:t>D is the correct </a:t>
            </a:r>
            <a:r>
              <a:rPr lang="nl-NL" dirty="0" err="1"/>
              <a:t>answer</a:t>
            </a:r>
            <a:br>
              <a:rPr lang="nl-NL" dirty="0"/>
            </a:br>
            <a:br>
              <a:rPr lang="nl-NL" dirty="0"/>
            </a:br>
            <a:r>
              <a:rPr lang="en-US" dirty="0"/>
              <a:t>(This question has already been asked, now you can check is candidates truly understand the question.)</a:t>
            </a:r>
            <a:endParaRPr lang="nl-NL" dirty="0"/>
          </a:p>
        </p:txBody>
      </p:sp>
    </p:spTree>
    <p:extLst>
      <p:ext uri="{BB962C8B-B14F-4D97-AF65-F5344CB8AC3E}">
        <p14:creationId xmlns:p14="http://schemas.microsoft.com/office/powerpoint/2010/main" val="201331700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noProof="0" dirty="0"/>
              <a:t>Explain/note: The BIAN Business Scenario is not actually a component of the BIAN standard as it does not represent a canonical design.</a:t>
            </a:r>
          </a:p>
          <a:p>
            <a:pPr marL="0" indent="0">
              <a:buNone/>
            </a:pPr>
            <a:endParaRPr lang="en-US" noProof="0" dirty="0"/>
          </a:p>
          <a:p>
            <a:pPr marL="0" indent="0">
              <a:buNone/>
            </a:pPr>
            <a:r>
              <a:rPr lang="en-US" noProof="0" dirty="0"/>
              <a:t>However, it is included in the BIAN Framework because it provides a powerful mechanism to illustrate by example the roles and interactions that the Service Domains support.</a:t>
            </a:r>
          </a:p>
          <a:p>
            <a:pPr marL="0" indent="0">
              <a:buNone/>
            </a:pPr>
            <a:endParaRPr lang="en-US" noProof="0" dirty="0"/>
          </a:p>
          <a:p>
            <a:r>
              <a:rPr lang="en-US" noProof="0" dirty="0"/>
              <a:t>A Business Scenario captures the response associated with a ‘business event’.</a:t>
            </a:r>
          </a:p>
          <a:p>
            <a:r>
              <a:rPr lang="en-US" noProof="0" dirty="0"/>
              <a:t>A Business Scenario documents the response to that event by a single ‘primary’ Service Domain and captures only the first order service exchanges with that primary Service Domain and any other Service Domain.</a:t>
            </a:r>
          </a:p>
          <a:p>
            <a:r>
              <a:rPr lang="en-US" noProof="0" dirty="0"/>
              <a:t>A Business Scenario will typically follow a simple flow – some other Service Domain invokes a service of the primary Service Domain or the primary Service Domain initiates action due to some internal timetable or trigger. The primary Service Domain will then delegate to one or more Service Domains as it completes its response to the business event.</a:t>
            </a:r>
          </a:p>
          <a:p>
            <a:r>
              <a:rPr lang="en-US" noProof="0" dirty="0"/>
              <a:t>In some cases, there may be an anticipated pre or post event trigger to another Business Scenario to model a linked process but this association between Business Scenarios is not mandatory and indeed does not occur too frequently in the model performed analysis to date.</a:t>
            </a:r>
          </a:p>
          <a:p>
            <a:r>
              <a:rPr lang="en-US" noProof="0" dirty="0"/>
              <a:t>A standard naming convention and definition has been adopted for the Business Scenarios o</a:t>
            </a:r>
            <a:r>
              <a:rPr lang="en-US" dirty="0"/>
              <a:t>r </a:t>
            </a:r>
            <a:r>
              <a:rPr lang="en-US" noProof="0" dirty="0"/>
              <a:t>facilitate access/reference.</a:t>
            </a:r>
          </a:p>
          <a:p>
            <a:endParaRPr lang="en-US" noProof="0" dirty="0"/>
          </a:p>
          <a:p>
            <a:pPr marL="0" indent="0">
              <a:buNone/>
            </a:pPr>
            <a:endParaRPr lang="en-US" noProof="0" dirty="0"/>
          </a:p>
          <a:p>
            <a:endParaRPr lang="x-none" dirty="0"/>
          </a:p>
        </p:txBody>
      </p:sp>
    </p:spTree>
    <p:extLst>
      <p:ext uri="{BB962C8B-B14F-4D97-AF65-F5344CB8AC3E}">
        <p14:creationId xmlns:p14="http://schemas.microsoft.com/office/powerpoint/2010/main" val="68856282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A way to show the linkage of scenario and </a:t>
            </a:r>
            <a:r>
              <a:rPr lang="de-DE" dirty="0" err="1"/>
              <a:t>service</a:t>
            </a:r>
            <a:r>
              <a:rPr lang="de-DE" dirty="0"/>
              <a:t> </a:t>
            </a:r>
            <a:r>
              <a:rPr lang="de-DE" dirty="0" err="1"/>
              <a:t>domain</a:t>
            </a:r>
            <a:r>
              <a:rPr lang="de-DE" dirty="0"/>
              <a:t>.</a:t>
            </a:r>
          </a:p>
          <a:p>
            <a:r>
              <a:rPr lang="de-DE" dirty="0"/>
              <a:t>Here I </a:t>
            </a:r>
            <a:r>
              <a:rPr lang="de-DE" dirty="0" err="1"/>
              <a:t>explain</a:t>
            </a:r>
            <a:r>
              <a:rPr lang="de-DE" dirty="0"/>
              <a:t> a </a:t>
            </a:r>
            <a:r>
              <a:rPr lang="de-DE" dirty="0" err="1"/>
              <a:t>scenario</a:t>
            </a:r>
            <a:r>
              <a:rPr lang="de-DE" dirty="0"/>
              <a:t> and </a:t>
            </a:r>
            <a:r>
              <a:rPr lang="de-DE" dirty="0" err="1"/>
              <a:t>that</a:t>
            </a:r>
            <a:r>
              <a:rPr lang="de-DE" dirty="0"/>
              <a:t> a </a:t>
            </a:r>
            <a:r>
              <a:rPr lang="de-DE" dirty="0" err="1"/>
              <a:t>service</a:t>
            </a:r>
            <a:r>
              <a:rPr lang="de-DE" dirty="0"/>
              <a:t> </a:t>
            </a:r>
            <a:r>
              <a:rPr lang="de-DE" dirty="0" err="1"/>
              <a:t>domain</a:t>
            </a:r>
            <a:r>
              <a:rPr lang="de-DE" dirty="0"/>
              <a:t> (Business </a:t>
            </a:r>
            <a:r>
              <a:rPr lang="de-DE" dirty="0" err="1"/>
              <a:t>Function</a:t>
            </a:r>
            <a:r>
              <a:rPr lang="de-DE" dirty="0"/>
              <a:t> Building Block) </a:t>
            </a:r>
            <a:r>
              <a:rPr lang="de-DE" dirty="0" err="1"/>
              <a:t>can</a:t>
            </a:r>
            <a:r>
              <a:rPr lang="de-DE" dirty="0"/>
              <a:t> </a:t>
            </a:r>
            <a:r>
              <a:rPr lang="de-DE" dirty="0" err="1"/>
              <a:t>be</a:t>
            </a:r>
            <a:r>
              <a:rPr lang="de-DE" dirty="0"/>
              <a:t> </a:t>
            </a:r>
            <a:r>
              <a:rPr lang="de-DE" dirty="0" err="1"/>
              <a:t>reused</a:t>
            </a:r>
            <a:r>
              <a:rPr lang="de-DE" dirty="0"/>
              <a:t> in </a:t>
            </a:r>
            <a:r>
              <a:rPr lang="de-DE" dirty="0" err="1"/>
              <a:t>many</a:t>
            </a:r>
            <a:r>
              <a:rPr lang="de-DE" dirty="0"/>
              <a:t> </a:t>
            </a:r>
            <a:r>
              <a:rPr lang="de-DE" dirty="0" err="1"/>
              <a:t>scenarios</a:t>
            </a:r>
            <a:r>
              <a:rPr lang="de-DE" dirty="0"/>
              <a:t> in a </a:t>
            </a:r>
            <a:r>
              <a:rPr lang="de-DE" dirty="0" err="1"/>
              <a:t>completely</a:t>
            </a:r>
            <a:r>
              <a:rPr lang="de-DE" dirty="0"/>
              <a:t> different </a:t>
            </a:r>
            <a:r>
              <a:rPr lang="de-DE" dirty="0" err="1"/>
              <a:t>context</a:t>
            </a:r>
            <a:r>
              <a:rPr lang="de-DE" dirty="0"/>
              <a:t>.</a:t>
            </a:r>
          </a:p>
        </p:txBody>
      </p:sp>
    </p:spTree>
    <p:extLst>
      <p:ext uri="{BB962C8B-B14F-4D97-AF65-F5344CB8AC3E}">
        <p14:creationId xmlns:p14="http://schemas.microsoft.com/office/powerpoint/2010/main" val="226191776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A way to show the linkage of scenario and </a:t>
            </a:r>
            <a:r>
              <a:rPr lang="de-DE" dirty="0" err="1"/>
              <a:t>service</a:t>
            </a:r>
            <a:r>
              <a:rPr lang="de-DE" dirty="0"/>
              <a:t> </a:t>
            </a:r>
            <a:r>
              <a:rPr lang="de-DE" dirty="0" err="1"/>
              <a:t>domain</a:t>
            </a:r>
            <a:r>
              <a:rPr lang="de-DE" dirty="0"/>
              <a:t>.</a:t>
            </a:r>
          </a:p>
          <a:p>
            <a:r>
              <a:rPr lang="de-DE" dirty="0"/>
              <a:t>Here I explain a scenario and that a service domain (business Function Building Block) can be reused in many scenarios in a complete different context.</a:t>
            </a:r>
            <a:endParaRPr lang="en-BE" dirty="0"/>
          </a:p>
          <a:p>
            <a:endParaRPr lang="en-BE"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In conjunction with BIAN Release 5.0, BIAN created a tool called the WorkBench to capture the Business Scenarios in a structured way.</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indent="0">
              <a:buNone/>
            </a:pPr>
            <a:r>
              <a:rPr lang="nl-NL" dirty="0"/>
              <a:t>Explain: </a:t>
            </a:r>
            <a:r>
              <a:rPr lang="en-US" noProof="0" dirty="0"/>
              <a:t>The scope of the Business Scenario is limited to a single business event as handled by a primary Service Domain. (Since BIAN 6.0)</a:t>
            </a:r>
          </a:p>
          <a:p>
            <a:pPr marL="0" indent="0">
              <a:buNone/>
            </a:pPr>
            <a:endParaRPr lang="en-US" noProof="0" dirty="0"/>
          </a:p>
          <a:p>
            <a:pPr marL="0" indent="0">
              <a:buNone/>
            </a:pPr>
            <a:r>
              <a:rPr lang="en-US" noProof="0" dirty="0"/>
              <a:t>This view is necessary to ensure business activity is correctly modeled as a loose-coupled network of collaborations between Service Domains rather than imposing a lengthy fixed sequence or process flow.</a:t>
            </a:r>
          </a:p>
          <a:p>
            <a:pPr marL="0" indent="0">
              <a:buNone/>
            </a:pPr>
            <a:endParaRPr lang="en-US" noProof="0" dirty="0"/>
          </a:p>
          <a:p>
            <a:pPr marL="0" indent="0">
              <a:buNone/>
            </a:pPr>
            <a:r>
              <a:rPr lang="en-US" noProof="0" dirty="0"/>
              <a:t>To properly represent complex business activity a collection of related Business Scenarios may be needed where a single more complex scenario had been used in the past.</a:t>
            </a:r>
          </a:p>
          <a:p>
            <a:pPr marL="0" indent="0">
              <a:buNone/>
            </a:pPr>
            <a:endParaRPr lang="en-US" noProof="0" dirty="0"/>
          </a:p>
          <a:p>
            <a:pPr marL="0" indent="0">
              <a:buNone/>
            </a:pPr>
            <a:r>
              <a:rPr lang="en-US" noProof="0" dirty="0"/>
              <a:t>Business Scenario vs. conventional high-level Business Process – both describe action steps and some implicit flow of control, but the Business Process does not formally divide functionality between discrete service-based partitions (Service Domains) unlike the Business Scenario.</a:t>
            </a:r>
          </a:p>
          <a:p>
            <a:pPr marL="0" indent="0">
              <a:buNone/>
            </a:pPr>
            <a:endParaRPr lang="en-US"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endParaRPr lang="de-DE" dirty="0"/>
          </a:p>
        </p:txBody>
      </p:sp>
    </p:spTree>
    <p:extLst>
      <p:ext uri="{BB962C8B-B14F-4D97-AF65-F5344CB8AC3E}">
        <p14:creationId xmlns:p14="http://schemas.microsoft.com/office/powerpoint/2010/main" val="34155163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A way to show the linkage of scenario and </a:t>
            </a:r>
            <a:r>
              <a:rPr lang="de-DE" dirty="0" err="1"/>
              <a:t>service</a:t>
            </a:r>
            <a:r>
              <a:rPr lang="de-DE" dirty="0"/>
              <a:t> </a:t>
            </a:r>
            <a:r>
              <a:rPr lang="de-DE" dirty="0" err="1"/>
              <a:t>domain</a:t>
            </a:r>
            <a:r>
              <a:rPr lang="de-DE" dirty="0"/>
              <a:t>.</a:t>
            </a:r>
          </a:p>
          <a:p>
            <a:r>
              <a:rPr lang="de-DE" dirty="0"/>
              <a:t>Here I </a:t>
            </a:r>
            <a:r>
              <a:rPr lang="de-DE" dirty="0" err="1"/>
              <a:t>explain</a:t>
            </a:r>
            <a:r>
              <a:rPr lang="de-DE" dirty="0"/>
              <a:t> a </a:t>
            </a:r>
            <a:r>
              <a:rPr lang="de-DE" dirty="0" err="1"/>
              <a:t>scenario</a:t>
            </a:r>
            <a:r>
              <a:rPr lang="de-DE" dirty="0"/>
              <a:t> and </a:t>
            </a:r>
            <a:r>
              <a:rPr lang="de-DE" dirty="0" err="1"/>
              <a:t>that</a:t>
            </a:r>
            <a:r>
              <a:rPr lang="de-DE" dirty="0"/>
              <a:t> a </a:t>
            </a:r>
            <a:r>
              <a:rPr lang="de-DE" dirty="0" err="1"/>
              <a:t>service</a:t>
            </a:r>
            <a:r>
              <a:rPr lang="de-DE" dirty="0"/>
              <a:t> </a:t>
            </a:r>
            <a:r>
              <a:rPr lang="de-DE" dirty="0" err="1"/>
              <a:t>domain</a:t>
            </a:r>
            <a:r>
              <a:rPr lang="de-DE" dirty="0"/>
              <a:t> (</a:t>
            </a:r>
            <a:r>
              <a:rPr lang="de-DE" dirty="0" err="1"/>
              <a:t>business</a:t>
            </a:r>
            <a:r>
              <a:rPr lang="de-DE" dirty="0"/>
              <a:t> </a:t>
            </a:r>
            <a:r>
              <a:rPr lang="de-DE" dirty="0" err="1"/>
              <a:t>Function</a:t>
            </a:r>
            <a:r>
              <a:rPr lang="de-DE" dirty="0"/>
              <a:t> Building Block) </a:t>
            </a:r>
            <a:r>
              <a:rPr lang="de-DE" dirty="0" err="1"/>
              <a:t>can</a:t>
            </a:r>
            <a:r>
              <a:rPr lang="de-DE" dirty="0"/>
              <a:t> </a:t>
            </a:r>
            <a:r>
              <a:rPr lang="de-DE" dirty="0" err="1"/>
              <a:t>be</a:t>
            </a:r>
            <a:r>
              <a:rPr lang="de-DE" dirty="0"/>
              <a:t> </a:t>
            </a:r>
            <a:r>
              <a:rPr lang="de-DE" dirty="0" err="1"/>
              <a:t>reused</a:t>
            </a:r>
            <a:r>
              <a:rPr lang="de-DE" dirty="0"/>
              <a:t> in </a:t>
            </a:r>
            <a:r>
              <a:rPr lang="de-DE" dirty="0" err="1"/>
              <a:t>many</a:t>
            </a:r>
            <a:r>
              <a:rPr lang="de-DE" dirty="0"/>
              <a:t> </a:t>
            </a:r>
            <a:r>
              <a:rPr lang="de-DE" dirty="0" err="1"/>
              <a:t>scenarios</a:t>
            </a:r>
            <a:r>
              <a:rPr lang="de-DE" dirty="0"/>
              <a:t> in a </a:t>
            </a:r>
            <a:r>
              <a:rPr lang="de-DE" dirty="0" err="1"/>
              <a:t>completely</a:t>
            </a:r>
            <a:r>
              <a:rPr lang="de-DE" dirty="0"/>
              <a:t> different </a:t>
            </a:r>
            <a:r>
              <a:rPr lang="de-DE" dirty="0" err="1"/>
              <a:t>context</a:t>
            </a:r>
            <a:r>
              <a:rPr lang="de-DE" dirty="0"/>
              <a:t>.</a:t>
            </a:r>
          </a:p>
        </p:txBody>
      </p:sp>
    </p:spTree>
    <p:extLst>
      <p:ext uri="{BB962C8B-B14F-4D97-AF65-F5344CB8AC3E}">
        <p14:creationId xmlns:p14="http://schemas.microsoft.com/office/powerpoint/2010/main" val="114902980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15 minutes to write down in small groups (2-3 pers). </a:t>
            </a:r>
            <a:r>
              <a:rPr lang="nl-NL" dirty="0" err="1"/>
              <a:t>Discuss</a:t>
            </a:r>
            <a:r>
              <a:rPr lang="nl-NL" dirty="0"/>
              <a:t> as a </a:t>
            </a:r>
            <a:r>
              <a:rPr lang="nl-NL" dirty="0" err="1"/>
              <a:t>group</a:t>
            </a:r>
            <a:r>
              <a:rPr lang="nl-NL" dirty="0"/>
              <a:t>.</a:t>
            </a:r>
          </a:p>
          <a:p>
            <a:endParaRPr lang="nl-NL" dirty="0"/>
          </a:p>
          <a:p>
            <a:r>
              <a:rPr lang="nl-NL" dirty="0"/>
              <a:t>The trainer can show example next page. </a:t>
            </a:r>
          </a:p>
          <a:p>
            <a:endParaRPr lang="nl-NL" dirty="0"/>
          </a:p>
          <a:p>
            <a:r>
              <a:rPr lang="nl-NL" dirty="0"/>
              <a:t>Answer: High level (will be further defined during training). Emphasize: centralization or not?!</a:t>
            </a:r>
          </a:p>
          <a:p>
            <a:r>
              <a:rPr lang="nl-NL" dirty="0"/>
              <a:t>The constant and faster business demand will force </a:t>
            </a:r>
            <a:r>
              <a:rPr lang="nl-NL" dirty="0" err="1"/>
              <a:t>the</a:t>
            </a:r>
            <a:r>
              <a:rPr lang="nl-NL" dirty="0"/>
              <a:t> </a:t>
            </a:r>
            <a:r>
              <a:rPr lang="nl-NL" dirty="0" err="1"/>
              <a:t>Archi</a:t>
            </a:r>
            <a:r>
              <a:rPr lang="nl-NL" dirty="0"/>
              <a:t> Bank Group to have </a:t>
            </a:r>
            <a:r>
              <a:rPr lang="nl-NL" dirty="0" err="1"/>
              <a:t>insight</a:t>
            </a:r>
            <a:r>
              <a:rPr lang="nl-NL" dirty="0"/>
              <a:t> </a:t>
            </a:r>
            <a:r>
              <a:rPr lang="nl-NL" dirty="0" err="1"/>
              <a:t>into</a:t>
            </a:r>
            <a:r>
              <a:rPr lang="nl-NL" dirty="0"/>
              <a:t> the architecture and define clear Architectural Building Blocks. F.e. Also explain that there must be a clear </a:t>
            </a:r>
            <a:r>
              <a:rPr lang="nl-NL" dirty="0" err="1"/>
              <a:t>insight</a:t>
            </a:r>
            <a:r>
              <a:rPr lang="nl-NL" dirty="0"/>
              <a:t> </a:t>
            </a:r>
            <a:r>
              <a:rPr lang="nl-NL" dirty="0" err="1"/>
              <a:t>into</a:t>
            </a:r>
            <a:r>
              <a:rPr lang="nl-NL" dirty="0"/>
              <a:t> the different architecture layers to have </a:t>
            </a:r>
            <a:r>
              <a:rPr lang="nl-NL" dirty="0" err="1"/>
              <a:t>clearer</a:t>
            </a:r>
            <a:r>
              <a:rPr lang="nl-NL" dirty="0"/>
              <a:t> insight in the different services/Building blocks. </a:t>
            </a:r>
          </a:p>
          <a:p>
            <a:endParaRPr lang="nl-NL" dirty="0"/>
          </a:p>
        </p:txBody>
      </p:sp>
    </p:spTree>
    <p:extLst>
      <p:ext uri="{BB962C8B-B14F-4D97-AF65-F5344CB8AC3E}">
        <p14:creationId xmlns:p14="http://schemas.microsoft.com/office/powerpoint/2010/main" val="36005435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(Partners for 2019)</a:t>
            </a:r>
          </a:p>
        </p:txBody>
      </p:sp>
    </p:spTree>
    <p:extLst>
      <p:ext uri="{BB962C8B-B14F-4D97-AF65-F5344CB8AC3E}">
        <p14:creationId xmlns:p14="http://schemas.microsoft.com/office/powerpoint/2010/main" val="9742885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format of the simple business</a:t>
            </a:r>
            <a:r>
              <a:rPr lang="en-US" baseline="0" dirty="0"/>
              <a:t> scenario template is summarized above.  In particular, there is a format that clarifies the caller/called relationship between two service domains.  In addition, the text in the white box of the calling Service Domain should indicate the context for the call.  The response links to the top of the next white box step.  The processing of the response need not be explicit – so this next step will often refer to the next action with another service call.</a:t>
            </a:r>
          </a:p>
          <a:p>
            <a:r>
              <a:rPr lang="en-US" baseline="0" dirty="0"/>
              <a:t>The business scenario is not trying to detail the internal working of the Service Domains and so any sequence of internal steps that do not involve a service call and not usually included. </a:t>
            </a:r>
          </a:p>
          <a:p>
            <a:endParaRPr lang="en-US" baseline="0" dirty="0"/>
          </a:p>
          <a:p>
            <a:r>
              <a:rPr lang="en-US" baseline="0" dirty="0"/>
              <a:t>As noted elsewhere, the Business Scenario is merely an archetypical example of business behavior.  It is not a canonical design and it can be changed to freely exclude/include service interactions and amend its sequence as may be necessary to reflect some specific implementation.  The purpose of the business scenario is to explain the ‘service boundary’  (services offered and consumed) of Service Domains by example.</a:t>
            </a:r>
          </a:p>
          <a:p>
            <a:endParaRPr lang="en-US" baseline="0" dirty="0"/>
          </a:p>
        </p:txBody>
      </p:sp>
    </p:spTree>
    <p:extLst>
      <p:ext uri="{BB962C8B-B14F-4D97-AF65-F5344CB8AC3E}">
        <p14:creationId xmlns:p14="http://schemas.microsoft.com/office/powerpoint/2010/main" val="93888035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First </a:t>
            </a:r>
            <a:r>
              <a:rPr lang="nl-NL" dirty="0" err="1"/>
              <a:t>example</a:t>
            </a:r>
            <a:r>
              <a:rPr lang="nl-NL" dirty="0"/>
              <a:t> is Magic Draw, second is </a:t>
            </a:r>
            <a:r>
              <a:rPr lang="nl-NL" dirty="0" err="1"/>
              <a:t>BiZZdesign</a:t>
            </a:r>
            <a:r>
              <a:rPr lang="nl-NL" dirty="0"/>
              <a:t>, Enterprise studio supports BIAN.</a:t>
            </a:r>
            <a:br>
              <a:rPr lang="nl-NL" dirty="0"/>
            </a:br>
            <a:r>
              <a:rPr lang="nl-NL" dirty="0"/>
              <a:t>BIAN </a:t>
            </a:r>
            <a:r>
              <a:rPr lang="nl-NL" dirty="0" err="1"/>
              <a:t>works</a:t>
            </a:r>
            <a:r>
              <a:rPr lang="nl-NL" dirty="0"/>
              <a:t> </a:t>
            </a:r>
            <a:r>
              <a:rPr lang="nl-NL" dirty="0" err="1"/>
              <a:t>now</a:t>
            </a:r>
            <a:r>
              <a:rPr lang="nl-NL" dirty="0"/>
              <a:t> </a:t>
            </a:r>
            <a:r>
              <a:rPr lang="nl-NL" dirty="0" err="1"/>
              <a:t>with</a:t>
            </a:r>
            <a:r>
              <a:rPr lang="nl-NL" dirty="0"/>
              <a:t> </a:t>
            </a:r>
            <a:r>
              <a:rPr lang="nl-NL" dirty="0" err="1"/>
              <a:t>the</a:t>
            </a:r>
            <a:r>
              <a:rPr lang="nl-NL" dirty="0"/>
              <a:t> </a:t>
            </a:r>
            <a:r>
              <a:rPr lang="nl-NL" dirty="0" err="1"/>
              <a:t>BiZZdesign</a:t>
            </a:r>
            <a:r>
              <a:rPr lang="nl-NL" dirty="0"/>
              <a:t> tool and no </a:t>
            </a:r>
            <a:r>
              <a:rPr lang="nl-NL" dirty="0" err="1"/>
              <a:t>longer</a:t>
            </a:r>
            <a:r>
              <a:rPr lang="nl-NL" dirty="0"/>
              <a:t> </a:t>
            </a:r>
            <a:r>
              <a:rPr lang="nl-NL" dirty="0" err="1"/>
              <a:t>with</a:t>
            </a:r>
            <a:r>
              <a:rPr lang="nl-NL" dirty="0"/>
              <a:t> Magic Draw second.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In conjunction with BIAN Release 5.0, BIAN created a tool called </a:t>
            </a:r>
            <a:r>
              <a:rPr lang="nl-NL" dirty="0" err="1"/>
              <a:t>the</a:t>
            </a:r>
            <a:r>
              <a:rPr lang="nl-NL" dirty="0"/>
              <a:t> </a:t>
            </a:r>
            <a:r>
              <a:rPr lang="nl-NL" dirty="0" err="1"/>
              <a:t>WorkBench</a:t>
            </a:r>
            <a:r>
              <a:rPr lang="nl-NL" dirty="0"/>
              <a:t> to </a:t>
            </a:r>
            <a:r>
              <a:rPr lang="nl-NL" dirty="0" err="1"/>
              <a:t>capture</a:t>
            </a:r>
            <a:r>
              <a:rPr lang="nl-NL" dirty="0"/>
              <a:t> </a:t>
            </a:r>
            <a:r>
              <a:rPr lang="nl-NL" dirty="0" err="1"/>
              <a:t>the</a:t>
            </a:r>
            <a:r>
              <a:rPr lang="nl-NL" dirty="0"/>
              <a:t> Business Scenarios in a structured way.</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indent="0">
              <a:buNone/>
            </a:pPr>
            <a:r>
              <a:rPr lang="nl-NL" dirty="0"/>
              <a:t>Explain: </a:t>
            </a:r>
            <a:r>
              <a:rPr lang="en-US" noProof="0" dirty="0"/>
              <a:t>The scope of the Business Scenario is limited to a single business event as handled by a primary Service Domain. (Since BIAN 6.0).</a:t>
            </a:r>
          </a:p>
          <a:p>
            <a:pPr marL="0" indent="0">
              <a:buNone/>
            </a:pPr>
            <a:endParaRPr lang="en-US" noProof="0" dirty="0"/>
          </a:p>
          <a:p>
            <a:pPr marL="0" indent="0">
              <a:buNone/>
            </a:pPr>
            <a:r>
              <a:rPr lang="en-US" noProof="0" dirty="0"/>
              <a:t>This view is necessary to ensure business activity is correctly modeled as a loose-coupled network of collaborations between Service Domains rather than imposing a lengthy fixed sequence or process flow.</a:t>
            </a:r>
          </a:p>
          <a:p>
            <a:pPr marL="0" indent="0">
              <a:buNone/>
            </a:pPr>
            <a:endParaRPr lang="en-US" noProof="0" dirty="0"/>
          </a:p>
          <a:p>
            <a:pPr marL="0" indent="0">
              <a:buNone/>
            </a:pPr>
            <a:r>
              <a:rPr lang="en-US" noProof="0" dirty="0"/>
              <a:t>To properly represent complex business activity a collection of related Business Scenarios may be needed where a single more complex scenario had been used in the past.</a:t>
            </a:r>
          </a:p>
          <a:p>
            <a:pPr marL="0" indent="0">
              <a:buNone/>
            </a:pPr>
            <a:endParaRPr lang="en-US" noProof="0" dirty="0"/>
          </a:p>
          <a:p>
            <a:pPr marL="0" indent="0">
              <a:buNone/>
            </a:pPr>
            <a:r>
              <a:rPr lang="en-US" noProof="0" dirty="0"/>
              <a:t>Business Scenario vs. conventional high-level Business Process – both describe action steps and some implicit flow of control, but the Business Process does not formally divide functionality between discrete service-based partitions (Service Domains) unlike the Business Scenario.</a:t>
            </a:r>
          </a:p>
          <a:p>
            <a:pPr marL="0" indent="0">
              <a:buNone/>
            </a:pPr>
            <a:endParaRPr lang="en-US"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endParaRPr lang="en-GB" dirty="0"/>
          </a:p>
        </p:txBody>
      </p:sp>
    </p:spTree>
    <p:extLst>
      <p:ext uri="{BB962C8B-B14F-4D97-AF65-F5344CB8AC3E}">
        <p14:creationId xmlns:p14="http://schemas.microsoft.com/office/powerpoint/2010/main" val="555434880"/>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First </a:t>
            </a:r>
            <a:r>
              <a:rPr lang="nl-NL" dirty="0" err="1"/>
              <a:t>example</a:t>
            </a:r>
            <a:r>
              <a:rPr lang="nl-NL" dirty="0"/>
              <a:t> is Magic Draw, second is </a:t>
            </a:r>
            <a:r>
              <a:rPr lang="nl-NL" dirty="0" err="1"/>
              <a:t>BiZZdesign</a:t>
            </a:r>
            <a:r>
              <a:rPr lang="nl-NL" dirty="0"/>
              <a:t>, Enterprise studio supports BIAN.</a:t>
            </a:r>
            <a:br>
              <a:rPr lang="nl-NL" dirty="0"/>
            </a:br>
            <a:r>
              <a:rPr lang="nl-NL" dirty="0"/>
              <a:t>BIAN </a:t>
            </a:r>
            <a:r>
              <a:rPr lang="nl-NL" dirty="0" err="1"/>
              <a:t>works</a:t>
            </a:r>
            <a:r>
              <a:rPr lang="nl-NL" dirty="0"/>
              <a:t> </a:t>
            </a:r>
            <a:r>
              <a:rPr lang="nl-NL" dirty="0" err="1"/>
              <a:t>now</a:t>
            </a:r>
            <a:r>
              <a:rPr lang="nl-NL" dirty="0"/>
              <a:t> </a:t>
            </a:r>
            <a:r>
              <a:rPr lang="nl-NL" dirty="0" err="1"/>
              <a:t>with</a:t>
            </a:r>
            <a:r>
              <a:rPr lang="nl-NL" dirty="0"/>
              <a:t> </a:t>
            </a:r>
            <a:r>
              <a:rPr lang="nl-NL" dirty="0" err="1"/>
              <a:t>the</a:t>
            </a:r>
            <a:r>
              <a:rPr lang="nl-NL" dirty="0"/>
              <a:t> </a:t>
            </a:r>
            <a:r>
              <a:rPr lang="nl-NL" dirty="0" err="1"/>
              <a:t>BiZZdesign</a:t>
            </a:r>
            <a:r>
              <a:rPr lang="nl-NL" dirty="0"/>
              <a:t> tool and no </a:t>
            </a:r>
            <a:r>
              <a:rPr lang="nl-NL" dirty="0" err="1"/>
              <a:t>longer</a:t>
            </a:r>
            <a:r>
              <a:rPr lang="nl-NL" dirty="0"/>
              <a:t> </a:t>
            </a:r>
            <a:r>
              <a:rPr lang="nl-NL" dirty="0" err="1"/>
              <a:t>with</a:t>
            </a:r>
            <a:r>
              <a:rPr lang="nl-NL" dirty="0"/>
              <a:t> Magic Draw second.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In conjunction with BIAN Release 5.0, BIAN created a tool called </a:t>
            </a:r>
            <a:r>
              <a:rPr lang="nl-NL" dirty="0" err="1"/>
              <a:t>the</a:t>
            </a:r>
            <a:r>
              <a:rPr lang="nl-NL" dirty="0"/>
              <a:t> </a:t>
            </a:r>
            <a:r>
              <a:rPr lang="nl-NL" dirty="0" err="1"/>
              <a:t>WorkBench</a:t>
            </a:r>
            <a:r>
              <a:rPr lang="nl-NL" dirty="0"/>
              <a:t> to </a:t>
            </a:r>
            <a:r>
              <a:rPr lang="nl-NL" dirty="0" err="1"/>
              <a:t>capture</a:t>
            </a:r>
            <a:r>
              <a:rPr lang="nl-NL" dirty="0"/>
              <a:t> </a:t>
            </a:r>
            <a:r>
              <a:rPr lang="nl-NL" dirty="0" err="1"/>
              <a:t>the</a:t>
            </a:r>
            <a:r>
              <a:rPr lang="nl-NL" dirty="0"/>
              <a:t> Business Scenarios in a structured way.</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indent="0">
              <a:buNone/>
            </a:pPr>
            <a:r>
              <a:rPr lang="nl-NL" dirty="0"/>
              <a:t>Explain: </a:t>
            </a:r>
            <a:r>
              <a:rPr lang="en-US" noProof="0" dirty="0"/>
              <a:t>The scope of the Business Scenario is limited to a single business event as handled by a primary Service Domain. (Since BIAN 6.0).</a:t>
            </a:r>
          </a:p>
          <a:p>
            <a:pPr marL="0" indent="0">
              <a:buNone/>
            </a:pPr>
            <a:endParaRPr lang="en-US" noProof="0" dirty="0"/>
          </a:p>
          <a:p>
            <a:pPr marL="0" indent="0">
              <a:buNone/>
            </a:pPr>
            <a:r>
              <a:rPr lang="en-US" noProof="0" dirty="0"/>
              <a:t>This view is necessary to ensure business activity is correctly modeled as a loose-coupled network of collaborations between Service Domains rather than imposing a lengthy fixed sequence or process flow.</a:t>
            </a:r>
          </a:p>
          <a:p>
            <a:pPr marL="0" indent="0">
              <a:buNone/>
            </a:pPr>
            <a:endParaRPr lang="en-US" noProof="0" dirty="0"/>
          </a:p>
          <a:p>
            <a:pPr marL="0" indent="0">
              <a:buNone/>
            </a:pPr>
            <a:r>
              <a:rPr lang="en-US" noProof="0" dirty="0"/>
              <a:t>To properly represent complex business activity a collection of related Business Scenarios may be needed where a single more complex scenario had been used in the past.</a:t>
            </a:r>
          </a:p>
          <a:p>
            <a:pPr marL="0" indent="0">
              <a:buNone/>
            </a:pPr>
            <a:endParaRPr lang="en-US" noProof="0" dirty="0"/>
          </a:p>
          <a:p>
            <a:pPr marL="0" indent="0">
              <a:buNone/>
            </a:pPr>
            <a:r>
              <a:rPr lang="en-US" noProof="0" dirty="0"/>
              <a:t>Business Scenario vs. conventional high-level Business Process – both describe action steps and some implicit flow of control, but the Business Process does not formally divide functionality between discrete service-based partitions (Service Domains) unlike the Business Scenario.</a:t>
            </a:r>
          </a:p>
          <a:p>
            <a:pPr marL="0" indent="0">
              <a:buNone/>
            </a:pPr>
            <a:endParaRPr lang="en-US"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endParaRPr lang="en-GB" dirty="0"/>
          </a:p>
        </p:txBody>
      </p:sp>
    </p:spTree>
    <p:extLst>
      <p:ext uri="{BB962C8B-B14F-4D97-AF65-F5344CB8AC3E}">
        <p14:creationId xmlns:p14="http://schemas.microsoft.com/office/powerpoint/2010/main" val="408951709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First </a:t>
            </a:r>
            <a:r>
              <a:rPr lang="nl-NL" dirty="0" err="1"/>
              <a:t>example</a:t>
            </a:r>
            <a:r>
              <a:rPr lang="nl-NL" dirty="0"/>
              <a:t> is Magic Draw, second is </a:t>
            </a:r>
            <a:r>
              <a:rPr lang="nl-NL" dirty="0" err="1"/>
              <a:t>BiZZdesign</a:t>
            </a:r>
            <a:r>
              <a:rPr lang="nl-NL" dirty="0"/>
              <a:t>, Enterprise studio supports BIAN.</a:t>
            </a:r>
            <a:br>
              <a:rPr lang="nl-NL" dirty="0"/>
            </a:br>
            <a:r>
              <a:rPr lang="nl-NL" dirty="0"/>
              <a:t>BIAN </a:t>
            </a:r>
            <a:r>
              <a:rPr lang="nl-NL" dirty="0" err="1"/>
              <a:t>works</a:t>
            </a:r>
            <a:r>
              <a:rPr lang="nl-NL" dirty="0"/>
              <a:t> </a:t>
            </a:r>
            <a:r>
              <a:rPr lang="nl-NL" dirty="0" err="1"/>
              <a:t>now</a:t>
            </a:r>
            <a:r>
              <a:rPr lang="nl-NL" dirty="0"/>
              <a:t> </a:t>
            </a:r>
            <a:r>
              <a:rPr lang="nl-NL" dirty="0" err="1"/>
              <a:t>with</a:t>
            </a:r>
            <a:r>
              <a:rPr lang="nl-NL" dirty="0"/>
              <a:t> </a:t>
            </a:r>
            <a:r>
              <a:rPr lang="nl-NL" dirty="0" err="1"/>
              <a:t>the</a:t>
            </a:r>
            <a:r>
              <a:rPr lang="nl-NL" dirty="0"/>
              <a:t> </a:t>
            </a:r>
            <a:r>
              <a:rPr lang="nl-NL" dirty="0" err="1"/>
              <a:t>BiZZdesign</a:t>
            </a:r>
            <a:r>
              <a:rPr lang="nl-NL" dirty="0"/>
              <a:t> tool and no </a:t>
            </a:r>
            <a:r>
              <a:rPr lang="nl-NL" dirty="0" err="1"/>
              <a:t>longer</a:t>
            </a:r>
            <a:r>
              <a:rPr lang="nl-NL" dirty="0"/>
              <a:t> </a:t>
            </a:r>
            <a:r>
              <a:rPr lang="nl-NL" dirty="0" err="1"/>
              <a:t>with</a:t>
            </a:r>
            <a:r>
              <a:rPr lang="nl-NL" dirty="0"/>
              <a:t> Magic Draw second.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In conjunction with BIAN Release 5.0, BIAN created a tool called </a:t>
            </a:r>
            <a:r>
              <a:rPr lang="nl-NL" dirty="0" err="1"/>
              <a:t>the</a:t>
            </a:r>
            <a:r>
              <a:rPr lang="nl-NL" dirty="0"/>
              <a:t> </a:t>
            </a:r>
            <a:r>
              <a:rPr lang="nl-NL" dirty="0" err="1"/>
              <a:t>WorkBench</a:t>
            </a:r>
            <a:r>
              <a:rPr lang="nl-NL" dirty="0"/>
              <a:t> to </a:t>
            </a:r>
            <a:r>
              <a:rPr lang="nl-NL" dirty="0" err="1"/>
              <a:t>capture</a:t>
            </a:r>
            <a:r>
              <a:rPr lang="nl-NL" dirty="0"/>
              <a:t> </a:t>
            </a:r>
            <a:r>
              <a:rPr lang="nl-NL" dirty="0" err="1"/>
              <a:t>the</a:t>
            </a:r>
            <a:r>
              <a:rPr lang="nl-NL" dirty="0"/>
              <a:t> Business Scenarios in a structured way.</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indent="0">
              <a:buNone/>
            </a:pPr>
            <a:r>
              <a:rPr lang="nl-NL" dirty="0"/>
              <a:t>Explain: </a:t>
            </a:r>
            <a:r>
              <a:rPr lang="en-US" noProof="0" dirty="0"/>
              <a:t>The scope of the Business Scenario is limited to a single business event as handled by a primary Service Domain. (Since BIAN 6.0).</a:t>
            </a:r>
          </a:p>
          <a:p>
            <a:pPr marL="0" indent="0">
              <a:buNone/>
            </a:pPr>
            <a:endParaRPr lang="en-US" noProof="0" dirty="0"/>
          </a:p>
          <a:p>
            <a:pPr marL="0" indent="0">
              <a:buNone/>
            </a:pPr>
            <a:r>
              <a:rPr lang="en-US" noProof="0" dirty="0"/>
              <a:t>This view is necessary to ensure business activity is correctly modeled as a loose-coupled network of collaborations between Service Domains rather than imposing a lengthy fixed sequence or process flow.</a:t>
            </a:r>
          </a:p>
          <a:p>
            <a:pPr marL="0" indent="0">
              <a:buNone/>
            </a:pPr>
            <a:endParaRPr lang="en-US" noProof="0" dirty="0"/>
          </a:p>
          <a:p>
            <a:pPr marL="0" indent="0">
              <a:buNone/>
            </a:pPr>
            <a:r>
              <a:rPr lang="en-US" noProof="0" dirty="0"/>
              <a:t>To properly represent complex business activity a collection of related Business Scenarios may be needed where a single more complex scenario had been used in the past.</a:t>
            </a:r>
          </a:p>
          <a:p>
            <a:pPr marL="0" indent="0">
              <a:buNone/>
            </a:pPr>
            <a:endParaRPr lang="en-US" noProof="0" dirty="0"/>
          </a:p>
          <a:p>
            <a:pPr marL="0" indent="0">
              <a:buNone/>
            </a:pPr>
            <a:r>
              <a:rPr lang="en-US" noProof="0" dirty="0"/>
              <a:t>Business Scenario vs. conventional high-level Business Process – both describe action steps and some implicit flow of control, but the Business Process does not formally divide functionality between discrete service-based partitions (Service Domains) unlike the Business Scenario.</a:t>
            </a:r>
          </a:p>
          <a:p>
            <a:pPr marL="0" indent="0">
              <a:buNone/>
            </a:pPr>
            <a:endParaRPr lang="en-US" noProof="0"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endParaRPr lang="en-GB" dirty="0"/>
          </a:p>
        </p:txBody>
      </p:sp>
    </p:spTree>
    <p:extLst>
      <p:ext uri="{BB962C8B-B14F-4D97-AF65-F5344CB8AC3E}">
        <p14:creationId xmlns:p14="http://schemas.microsoft.com/office/powerpoint/2010/main" val="137214164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sz="400" b="1" dirty="0"/>
              <a:t>Explain the 5 Service Operation Parameters</a:t>
            </a:r>
          </a:p>
          <a:p>
            <a:endParaRPr lang="nl-NL" sz="700" dirty="0"/>
          </a:p>
        </p:txBody>
      </p:sp>
    </p:spTree>
    <p:extLst>
      <p:ext uri="{BB962C8B-B14F-4D97-AF65-F5344CB8AC3E}">
        <p14:creationId xmlns:p14="http://schemas.microsoft.com/office/powerpoint/2010/main" val="62277547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Explain the principle of a service (BPMN) and how to describe a service provider in interfaces and operations. Then take the link to BIAN and explain the naming from BIAN and the linkage to the BOM (Business Object Model).</a:t>
            </a:r>
          </a:p>
          <a:p>
            <a:r>
              <a:rPr lang="en-AU" dirty="0"/>
              <a:t>The Business Message (you can use also the wording Control record or subset of control record) is sourced from the BOM.</a:t>
            </a:r>
          </a:p>
        </p:txBody>
      </p:sp>
    </p:spTree>
    <p:extLst>
      <p:ext uri="{BB962C8B-B14F-4D97-AF65-F5344CB8AC3E}">
        <p14:creationId xmlns:p14="http://schemas.microsoft.com/office/powerpoint/2010/main" val="119393543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Note that the wireframe, like the business scenario, only shows the service operation</a:t>
            </a:r>
            <a:r>
              <a:rPr lang="en-US" baseline="0" dirty="0"/>
              <a:t> connections that are of significance for some specific viewpoint.</a:t>
            </a:r>
            <a:endParaRPr lang="en-US" dirty="0"/>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A way to show the linkage </a:t>
            </a:r>
            <a:r>
              <a:rPr lang="de-DE" dirty="0" err="1"/>
              <a:t>of</a:t>
            </a:r>
            <a:r>
              <a:rPr lang="de-DE" dirty="0"/>
              <a:t> Scenario and Service Domain.</a:t>
            </a:r>
          </a:p>
          <a:p>
            <a:r>
              <a:rPr lang="de-DE" dirty="0"/>
              <a:t>Here a </a:t>
            </a:r>
            <a:r>
              <a:rPr lang="de-DE" dirty="0" err="1"/>
              <a:t>scenario</a:t>
            </a:r>
            <a:r>
              <a:rPr lang="de-DE" dirty="0"/>
              <a:t> </a:t>
            </a:r>
            <a:r>
              <a:rPr lang="de-DE" dirty="0" err="1"/>
              <a:t>is</a:t>
            </a:r>
            <a:r>
              <a:rPr lang="de-DE" dirty="0"/>
              <a:t> </a:t>
            </a:r>
            <a:r>
              <a:rPr lang="de-DE" dirty="0" err="1"/>
              <a:t>explained</a:t>
            </a:r>
            <a:r>
              <a:rPr lang="de-DE" dirty="0"/>
              <a:t> and also </a:t>
            </a:r>
            <a:r>
              <a:rPr lang="de-DE" dirty="0" err="1"/>
              <a:t>that</a:t>
            </a:r>
            <a:r>
              <a:rPr lang="de-DE" dirty="0"/>
              <a:t> a Service Domain (Business </a:t>
            </a:r>
            <a:r>
              <a:rPr lang="de-DE" dirty="0" err="1"/>
              <a:t>Function</a:t>
            </a:r>
            <a:r>
              <a:rPr lang="de-DE" dirty="0"/>
              <a:t> Building Block) </a:t>
            </a:r>
            <a:r>
              <a:rPr lang="de-DE" dirty="0" err="1"/>
              <a:t>can</a:t>
            </a:r>
            <a:r>
              <a:rPr lang="de-DE" dirty="0"/>
              <a:t> </a:t>
            </a:r>
            <a:r>
              <a:rPr lang="de-DE" dirty="0" err="1"/>
              <a:t>be</a:t>
            </a:r>
            <a:r>
              <a:rPr lang="de-DE" dirty="0"/>
              <a:t> </a:t>
            </a:r>
            <a:r>
              <a:rPr lang="de-DE" dirty="0" err="1"/>
              <a:t>reused</a:t>
            </a:r>
            <a:r>
              <a:rPr lang="de-DE" dirty="0"/>
              <a:t> in </a:t>
            </a:r>
            <a:r>
              <a:rPr lang="de-DE" dirty="0" err="1"/>
              <a:t>many</a:t>
            </a:r>
            <a:r>
              <a:rPr lang="de-DE" dirty="0"/>
              <a:t> </a:t>
            </a:r>
            <a:r>
              <a:rPr lang="de-DE" dirty="0" err="1"/>
              <a:t>scenarios</a:t>
            </a:r>
            <a:r>
              <a:rPr lang="de-DE" dirty="0"/>
              <a:t> in a </a:t>
            </a:r>
            <a:r>
              <a:rPr lang="de-DE" dirty="0" err="1"/>
              <a:t>completely</a:t>
            </a:r>
            <a:r>
              <a:rPr lang="de-DE" dirty="0"/>
              <a:t> different </a:t>
            </a:r>
            <a:r>
              <a:rPr lang="de-DE" dirty="0" err="1"/>
              <a:t>context</a:t>
            </a:r>
            <a:r>
              <a:rPr lang="de-DE" dirty="0"/>
              <a:t>.</a:t>
            </a:r>
          </a:p>
        </p:txBody>
      </p:sp>
    </p:spTree>
    <p:extLst>
      <p:ext uri="{BB962C8B-B14F-4D97-AF65-F5344CB8AC3E}">
        <p14:creationId xmlns:p14="http://schemas.microsoft.com/office/powerpoint/2010/main" val="81117821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a:p>
            <a:r>
              <a:rPr lang="en-GB" dirty="0"/>
              <a:t>Explain how the wireframe is built up. </a:t>
            </a:r>
          </a:p>
          <a:p>
            <a:r>
              <a:rPr lang="en-GB" dirty="0"/>
              <a:t>This is the informal wireframe model, which has been made more formal in BIAN 5.0 or BIAN 6.0.</a:t>
            </a:r>
          </a:p>
          <a:p>
            <a:endParaRPr lang="en-GB" dirty="0"/>
          </a:p>
          <a:p>
            <a:r>
              <a:rPr lang="en-GB" dirty="0"/>
              <a:t>Note the ‘dynamic’ business scenario view is overlain</a:t>
            </a:r>
            <a:r>
              <a:rPr lang="en-GB" baseline="0" dirty="0"/>
              <a:t> on the ‘static’ wireframe view as the red path…</a:t>
            </a:r>
            <a:endParaRPr lang="en-GB" dirty="0"/>
          </a:p>
        </p:txBody>
      </p:sp>
    </p:spTree>
    <p:extLst>
      <p:ext uri="{BB962C8B-B14F-4D97-AF65-F5344CB8AC3E}">
        <p14:creationId xmlns:p14="http://schemas.microsoft.com/office/powerpoint/2010/main" val="420313041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a:p>
            <a:r>
              <a:rPr lang="en-GB" dirty="0"/>
              <a:t>Explain how the wireframe is built up. </a:t>
            </a:r>
          </a:p>
          <a:p>
            <a:r>
              <a:rPr lang="en-GB" dirty="0"/>
              <a:t>This is the informal wireframe model, which has been made more formal in BIAN 5.0 or BIAN 6.0.</a:t>
            </a:r>
          </a:p>
          <a:p>
            <a:endParaRPr lang="en-GB" dirty="0"/>
          </a:p>
          <a:p>
            <a:r>
              <a:rPr lang="en-GB" dirty="0"/>
              <a:t>Note the ‘dynamic’ business scenario view is overlain</a:t>
            </a:r>
            <a:r>
              <a:rPr lang="en-GB" baseline="0" dirty="0"/>
              <a:t> on the ‘static’ wireframe view as the red path…</a:t>
            </a:r>
            <a:endParaRPr lang="en-GB" dirty="0"/>
          </a:p>
        </p:txBody>
      </p:sp>
    </p:spTree>
    <p:extLst>
      <p:ext uri="{BB962C8B-B14F-4D97-AF65-F5344CB8AC3E}">
        <p14:creationId xmlns:p14="http://schemas.microsoft.com/office/powerpoint/2010/main" val="17602119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(Partners for 2019)</a:t>
            </a:r>
          </a:p>
          <a:p>
            <a:endParaRPr lang="en-US" dirty="0"/>
          </a:p>
        </p:txBody>
      </p:sp>
    </p:spTree>
    <p:extLst>
      <p:ext uri="{BB962C8B-B14F-4D97-AF65-F5344CB8AC3E}">
        <p14:creationId xmlns:p14="http://schemas.microsoft.com/office/powerpoint/2010/main" val="17102861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a:p>
            <a:r>
              <a:rPr lang="en-GB" dirty="0"/>
              <a:t>Explain how the wireframe is built up. </a:t>
            </a:r>
          </a:p>
          <a:p>
            <a:r>
              <a:rPr lang="en-GB" dirty="0"/>
              <a:t>This is the informal wireframe model, which has been made more formal in BIAN 5.0 or BIAN 6.0.</a:t>
            </a:r>
          </a:p>
          <a:p>
            <a:endParaRPr lang="en-GB" dirty="0"/>
          </a:p>
          <a:p>
            <a:r>
              <a:rPr lang="en-GB" dirty="0"/>
              <a:t>Note the ‘dynamic’ business scenario view is overlain</a:t>
            </a:r>
            <a:r>
              <a:rPr lang="en-GB" baseline="0" dirty="0"/>
              <a:t> on the ‘static’ wireframe view as the red path…</a:t>
            </a:r>
            <a:endParaRPr lang="en-GB" dirty="0"/>
          </a:p>
        </p:txBody>
      </p:sp>
    </p:spTree>
    <p:extLst>
      <p:ext uri="{BB962C8B-B14F-4D97-AF65-F5344CB8AC3E}">
        <p14:creationId xmlns:p14="http://schemas.microsoft.com/office/powerpoint/2010/main" val="255991391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This detail is might be confusing.</a:t>
            </a:r>
            <a:r>
              <a:rPr lang="en-US" baseline="0" dirty="0"/>
              <a:t> It defines the possible first-order connections for a Service Domain. The layout was intended to help reflect the main state transitions for the control record instance. The vertical path results in the creation of a new CR instance. The horizontal path reflects interactions on an existing CR instance (invocation). *</a:t>
            </a:r>
            <a:endParaRPr lang="en-US" dirty="0"/>
          </a:p>
        </p:txBody>
      </p:sp>
    </p:spTree>
    <p:extLst>
      <p:ext uri="{BB962C8B-B14F-4D97-AF65-F5344CB8AC3E}">
        <p14:creationId xmlns:p14="http://schemas.microsoft.com/office/powerpoint/2010/main" val="311012723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 </a:t>
            </a:r>
            <a:r>
              <a:rPr lang="en-US" baseline="0" dirty="0"/>
              <a:t>This example wireframe does not impose that the service operation connections match the pattern on the previous page (i.e. a service operation that results in a new CR instance would need to connect to the top of the Service Domain) – we decided to relax this need for V7.0 as you can see in the above example wireframe – a connection can be made to any side of the Service Domain to make the diagram as easy to read as possible. *</a:t>
            </a:r>
            <a:endParaRPr lang="en-US" dirty="0"/>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repetition, previous explain a wireframe, here we repeat the difference between wireframe and business scenario)</a:t>
            </a:r>
          </a:p>
          <a:p>
            <a:endParaRPr lang="en-US" dirty="0"/>
          </a:p>
          <a:p>
            <a:r>
              <a:rPr lang="en-US" dirty="0"/>
              <a:t>Note the wireframe, like the business scenario, only shows the service operation</a:t>
            </a:r>
            <a:r>
              <a:rPr lang="en-US" baseline="0" dirty="0"/>
              <a:t> connections that are of significance for some specific viewpoint.</a:t>
            </a:r>
            <a:br>
              <a:rPr lang="en-US" baseline="0" dirty="0"/>
            </a:br>
            <a:endParaRPr lang="en-US" dirty="0"/>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The trainer will </a:t>
            </a:r>
            <a:r>
              <a:rPr lang="nl-NL" dirty="0" err="1"/>
              <a:t>divide</a:t>
            </a:r>
            <a:r>
              <a:rPr lang="nl-NL" dirty="0"/>
              <a:t> </a:t>
            </a:r>
            <a:r>
              <a:rPr lang="nl-NL" dirty="0" err="1"/>
              <a:t>the</a:t>
            </a:r>
            <a:r>
              <a:rPr lang="nl-NL" dirty="0"/>
              <a:t> </a:t>
            </a:r>
            <a:r>
              <a:rPr lang="nl-NL" dirty="0" err="1"/>
              <a:t>group</a:t>
            </a:r>
            <a:r>
              <a:rPr lang="nl-NL" dirty="0"/>
              <a:t>, and stress to integrate </a:t>
            </a:r>
            <a:r>
              <a:rPr lang="nl-NL" dirty="0" err="1"/>
              <a:t>also</a:t>
            </a:r>
            <a:r>
              <a:rPr lang="nl-NL" dirty="0"/>
              <a:t> </a:t>
            </a:r>
            <a:r>
              <a:rPr lang="nl-NL" dirty="0" err="1"/>
              <a:t>takeaways</a:t>
            </a:r>
            <a:r>
              <a:rPr lang="nl-NL" dirty="0"/>
              <a:t> of question 2 and </a:t>
            </a:r>
            <a:r>
              <a:rPr lang="nl-NL" dirty="0" err="1"/>
              <a:t>the</a:t>
            </a:r>
            <a:r>
              <a:rPr lang="nl-NL" dirty="0"/>
              <a:t> </a:t>
            </a:r>
            <a:r>
              <a:rPr lang="nl-NL" dirty="0" err="1"/>
              <a:t>organizational</a:t>
            </a:r>
            <a:r>
              <a:rPr lang="nl-NL" dirty="0"/>
              <a:t> </a:t>
            </a:r>
            <a:r>
              <a:rPr lang="nl-NL" dirty="0" err="1"/>
              <a:t>structure</a:t>
            </a:r>
            <a:r>
              <a:rPr lang="nl-NL" dirty="0"/>
              <a:t> of </a:t>
            </a:r>
            <a:r>
              <a:rPr lang="nl-NL" dirty="0" err="1"/>
              <a:t>the</a:t>
            </a:r>
            <a:r>
              <a:rPr lang="nl-NL" dirty="0"/>
              <a:t> </a:t>
            </a:r>
            <a:r>
              <a:rPr lang="nl-NL" dirty="0" err="1"/>
              <a:t>Archi</a:t>
            </a:r>
            <a:r>
              <a:rPr lang="nl-NL" dirty="0"/>
              <a:t> Bank Group.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err="1"/>
              <a:t>Ask</a:t>
            </a:r>
            <a:r>
              <a:rPr lang="nl-NL" dirty="0"/>
              <a:t> </a:t>
            </a:r>
            <a:r>
              <a:rPr lang="nl-NL" dirty="0" err="1"/>
              <a:t>questions</a:t>
            </a:r>
            <a:r>
              <a:rPr lang="nl-NL" dirty="0"/>
              <a:t> </a:t>
            </a:r>
            <a:r>
              <a:rPr lang="nl-NL" dirty="0" err="1"/>
              <a:t>and</a:t>
            </a:r>
            <a:r>
              <a:rPr lang="nl-NL" dirty="0"/>
              <a:t> </a:t>
            </a:r>
            <a:r>
              <a:rPr lang="nl-NL" dirty="0" err="1"/>
              <a:t>discuss</a:t>
            </a:r>
            <a:r>
              <a:rPr lang="nl-NL" dirty="0"/>
              <a:t> as a </a:t>
            </a:r>
            <a:r>
              <a:rPr lang="nl-NL" dirty="0" err="1"/>
              <a:t>group</a:t>
            </a:r>
            <a:r>
              <a:rPr lang="nl-NL" dirty="0"/>
              <a:t>:</a:t>
            </a:r>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BIAN breaks down a bank </a:t>
            </a:r>
            <a:r>
              <a:rPr lang="nl-NL" dirty="0" err="1"/>
              <a:t>into</a:t>
            </a:r>
            <a:r>
              <a:rPr lang="nl-NL" dirty="0"/>
              <a:t> constituent capabilities in order to create a </a:t>
            </a:r>
            <a:r>
              <a:rPr lang="nl-NL" dirty="0" err="1"/>
              <a:t>conical</a:t>
            </a:r>
            <a:r>
              <a:rPr lang="nl-NL" dirty="0"/>
              <a:t> industry standard. These </a:t>
            </a:r>
            <a:r>
              <a:rPr lang="nl-NL" dirty="0" err="1"/>
              <a:t>capabilities</a:t>
            </a:r>
            <a:r>
              <a:rPr lang="nl-NL" dirty="0"/>
              <a:t> </a:t>
            </a:r>
            <a:r>
              <a:rPr lang="nl-NL" dirty="0" err="1"/>
              <a:t>represent</a:t>
            </a:r>
            <a:r>
              <a:rPr lang="nl-NL" dirty="0"/>
              <a:t> common/generic building blocks.  Banks can create there own specific enterprise with this. The building </a:t>
            </a:r>
            <a:r>
              <a:rPr lang="nl-NL" dirty="0" err="1"/>
              <a:t>blocks</a:t>
            </a:r>
            <a:r>
              <a:rPr lang="nl-NL" dirty="0"/>
              <a:t> are called the BIAN service domains and define the behaviors at business architecture level.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The trainer will discuss different levels: bridge </a:t>
            </a:r>
            <a:r>
              <a:rPr lang="nl-NL" dirty="0" err="1"/>
              <a:t>to</a:t>
            </a:r>
            <a:r>
              <a:rPr lang="nl-NL" dirty="0"/>
              <a:t> </a:t>
            </a:r>
            <a:r>
              <a:rPr lang="nl-NL" dirty="0" err="1"/>
              <a:t>the</a:t>
            </a:r>
            <a:r>
              <a:rPr lang="nl-NL" dirty="0"/>
              <a:t> next chapter </a:t>
            </a:r>
          </a:p>
          <a:p>
            <a:endParaRPr lang="nl-NL" dirty="0"/>
          </a:p>
          <a:p>
            <a:r>
              <a:rPr lang="nl-NL" dirty="0"/>
              <a:t>Discuss the alignment with TOGAF: </a:t>
            </a:r>
            <a:r>
              <a:rPr lang="nl-NL" dirty="0" err="1"/>
              <a:t>the</a:t>
            </a:r>
            <a:r>
              <a:rPr lang="nl-NL" dirty="0"/>
              <a:t> </a:t>
            </a:r>
            <a:r>
              <a:rPr lang="nl-NL" dirty="0" err="1"/>
              <a:t>characteristics</a:t>
            </a:r>
            <a:r>
              <a:rPr lang="nl-NL" dirty="0"/>
              <a:t> of a Building Block. A.o.  Re-usable, </a:t>
            </a:r>
            <a:r>
              <a:rPr lang="nl-NL" dirty="0" err="1"/>
              <a:t>hide</a:t>
            </a:r>
            <a:r>
              <a:rPr lang="nl-NL" dirty="0"/>
              <a:t> </a:t>
            </a:r>
            <a:r>
              <a:rPr lang="nl-NL" dirty="0" err="1"/>
              <a:t>complexities</a:t>
            </a:r>
            <a:r>
              <a:rPr lang="nl-NL" dirty="0"/>
              <a:t>, has interfaces... </a:t>
            </a:r>
          </a:p>
        </p:txBody>
      </p:sp>
    </p:spTree>
    <p:extLst>
      <p:ext uri="{BB962C8B-B14F-4D97-AF65-F5344CB8AC3E}">
        <p14:creationId xmlns:p14="http://schemas.microsoft.com/office/powerpoint/2010/main" val="352036931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where we color-coded</a:t>
            </a:r>
            <a:r>
              <a:rPr lang="en-US" baseline="0" dirty="0"/>
              <a:t> the Service Domains to highlight in scope/core to payments (green), linked to or with a direct interface to payments (blue) and indirectly involved/peripheral (yellow). It is an example of scoping out Service Domains as the functional elements of a product/system by clarifying internal function an external interfaces</a:t>
            </a:r>
            <a:endParaRPr lang="en-US" dirty="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54300465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a:t>
            </a:r>
          </a:p>
          <a:p>
            <a:pPr marL="0" indent="0">
              <a:buNone/>
            </a:pPr>
            <a:r>
              <a:rPr lang="en-US" noProof="0" dirty="0"/>
              <a:t>The BIAN Association strives to continually expand and refine the content of the BIAN Framework.</a:t>
            </a:r>
          </a:p>
          <a:p>
            <a:pPr marL="0" indent="0">
              <a:buNone/>
            </a:pPr>
            <a:endParaRPr lang="en-US" noProof="0" dirty="0"/>
          </a:p>
          <a:p>
            <a:pPr marL="0" indent="0">
              <a:buNone/>
            </a:pPr>
            <a:r>
              <a:rPr lang="en-US" noProof="0" dirty="0"/>
              <a:t>The BIAN Association aims to publish an updated version of the Service Landscape twice a year. </a:t>
            </a:r>
          </a:p>
          <a:p>
            <a:pPr marL="0" indent="0">
              <a:buNone/>
            </a:pPr>
            <a:endParaRPr lang="en-US" noProof="0" dirty="0"/>
          </a:p>
          <a:p>
            <a:pPr marL="0" indent="0">
              <a:buNone/>
            </a:pPr>
            <a:r>
              <a:rPr lang="en-US" noProof="0" dirty="0"/>
              <a:t>Most recent version consists:</a:t>
            </a:r>
          </a:p>
          <a:p>
            <a:r>
              <a:rPr lang="en-US" noProof="0" dirty="0"/>
              <a:t>300+ BIAN Service Domains</a:t>
            </a:r>
          </a:p>
          <a:p>
            <a:r>
              <a:rPr lang="en-US" noProof="0" dirty="0"/>
              <a:t>2000 default Service Operations for all of the Service Domains</a:t>
            </a:r>
          </a:p>
          <a:p>
            <a:r>
              <a:rPr lang="en-US" noProof="0" dirty="0"/>
              <a:t>1000 example Business Scenarios linked to the available Service Operations</a:t>
            </a:r>
          </a:p>
          <a:p>
            <a:r>
              <a:rPr lang="en-US" noProof="0" dirty="0"/>
              <a:t>25+ semantic API definitions</a:t>
            </a:r>
          </a:p>
          <a:p>
            <a:endParaRPr lang="en-US" noProof="0" dirty="0"/>
          </a:p>
          <a:p>
            <a:endParaRPr lang="en-US" noProof="0" dirty="0"/>
          </a:p>
          <a:p>
            <a:endParaRPr lang="x-none" dirty="0"/>
          </a:p>
        </p:txBody>
      </p:sp>
    </p:spTree>
    <p:extLst>
      <p:ext uri="{BB962C8B-B14F-4D97-AF65-F5344CB8AC3E}">
        <p14:creationId xmlns:p14="http://schemas.microsoft.com/office/powerpoint/2010/main" val="23888193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B) Is the correct answer</a:t>
            </a:r>
          </a:p>
          <a:p>
            <a:endParaRPr lang="nl-NL" dirty="0"/>
          </a:p>
          <a:p>
            <a:r>
              <a:rPr lang="nl-NL" dirty="0"/>
              <a:t>Note: You could argue that b) is not so wrong and for example</a:t>
            </a:r>
            <a:r>
              <a:rPr lang="nl-NL" baseline="0" dirty="0"/>
              <a:t> a) could be argued against – there are adoption overheads and complexity that could impact development costs at the outset (the business benefits should outweigh any transitional costs of course)</a:t>
            </a:r>
            <a:endParaRPr lang="nl-NL" dirty="0"/>
          </a:p>
        </p:txBody>
      </p:sp>
    </p:spTree>
    <p:extLst>
      <p:ext uri="{BB962C8B-B14F-4D97-AF65-F5344CB8AC3E}">
        <p14:creationId xmlns:p14="http://schemas.microsoft.com/office/powerpoint/2010/main" val="10713745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(Partners for 2019)</a:t>
            </a:r>
          </a:p>
          <a:p>
            <a:endParaRPr lang="nl-NL" dirty="0"/>
          </a:p>
        </p:txBody>
      </p:sp>
    </p:spTree>
    <p:extLst>
      <p:ext uri="{BB962C8B-B14F-4D97-AF65-F5344CB8AC3E}">
        <p14:creationId xmlns:p14="http://schemas.microsoft.com/office/powerpoint/2010/main" val="188558504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87257883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407520183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131338664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Blueprint is assembled </a:t>
            </a:r>
            <a:r>
              <a:rPr lang="nl-NL" dirty="0" err="1"/>
              <a:t>by</a:t>
            </a:r>
            <a:r>
              <a:rPr lang="nl-NL" dirty="0"/>
              <a:t> using the BIAN SERVICE DOMAINS and represents a generic financial service value chain. It has </a:t>
            </a:r>
            <a:r>
              <a:rPr lang="nl-NL" dirty="0" err="1"/>
              <a:t>four</a:t>
            </a:r>
            <a:r>
              <a:rPr lang="nl-NL" dirty="0"/>
              <a:t> </a:t>
            </a:r>
            <a:r>
              <a:rPr lang="nl-NL" dirty="0" err="1"/>
              <a:t>dimensions</a:t>
            </a:r>
            <a:r>
              <a:rPr lang="nl-NL" dirty="0"/>
              <a:t> of complexity: </a:t>
            </a:r>
          </a:p>
          <a:p>
            <a:r>
              <a:rPr lang="nl-NL" dirty="0"/>
              <a:t>1)Multiple products – the enterprise supports a range of products and services.</a:t>
            </a:r>
          </a:p>
          <a:p>
            <a:r>
              <a:rPr lang="nl-NL" dirty="0"/>
              <a:t>2. Multiple channels: products and services are </a:t>
            </a:r>
            <a:r>
              <a:rPr lang="nl-NL" dirty="0" err="1"/>
              <a:t>accessed</a:t>
            </a:r>
            <a:r>
              <a:rPr lang="nl-NL" dirty="0"/>
              <a:t> </a:t>
            </a:r>
            <a:r>
              <a:rPr lang="nl-NL" dirty="0" err="1"/>
              <a:t>through</a:t>
            </a:r>
            <a:r>
              <a:rPr lang="nl-NL" dirty="0"/>
              <a:t> </a:t>
            </a:r>
            <a:r>
              <a:rPr lang="nl-NL" dirty="0" err="1"/>
              <a:t>many</a:t>
            </a:r>
            <a:r>
              <a:rPr lang="nl-NL" dirty="0"/>
              <a:t> channels and devices.</a:t>
            </a:r>
          </a:p>
          <a:p>
            <a:r>
              <a:rPr lang="nl-NL" dirty="0"/>
              <a:t>3.Multiple lines of business – the enterprise spans business segments/</a:t>
            </a:r>
            <a:r>
              <a:rPr lang="nl-NL" dirty="0" err="1"/>
              <a:t>markets</a:t>
            </a:r>
            <a:r>
              <a:rPr lang="nl-NL" dirty="0"/>
              <a:t>. </a:t>
            </a:r>
          </a:p>
          <a:p>
            <a:r>
              <a:rPr lang="nl-NL" dirty="0"/>
              <a:t>4. Multiple levels of management – the enterprise has global, regional and local management levels. </a:t>
            </a:r>
          </a:p>
          <a:p>
            <a:endParaRPr lang="nl-NL" dirty="0"/>
          </a:p>
          <a:p>
            <a:r>
              <a:rPr lang="nl-NL" dirty="0"/>
              <a:t>The Model Bank initiative was a simple proof of concept to demonstrate</a:t>
            </a:r>
            <a:r>
              <a:rPr lang="nl-NL" baseline="0" dirty="0"/>
              <a:t> how the general BIAN Service Domains could be used to build an enterprise blueprint. Four dimensions were selected to show the way the service domains might be handled to deal with the complexity…</a:t>
            </a:r>
            <a:endParaRPr lang="x-none" dirty="0"/>
          </a:p>
        </p:txBody>
      </p:sp>
    </p:spTree>
    <p:extLst>
      <p:ext uri="{BB962C8B-B14F-4D97-AF65-F5344CB8AC3E}">
        <p14:creationId xmlns:p14="http://schemas.microsoft.com/office/powerpoint/2010/main" val="4132083954"/>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Explain</a:t>
            </a:r>
            <a:r>
              <a:rPr lang="nl-NL" dirty="0"/>
              <a:t> that the main purpose of the value chain is to group and position the collection of service domains. </a:t>
            </a:r>
          </a:p>
          <a:p>
            <a:endParaRPr lang="nl-NL" dirty="0"/>
          </a:p>
          <a:p>
            <a:r>
              <a:rPr lang="nl-NL" dirty="0"/>
              <a:t>Note: The</a:t>
            </a:r>
            <a:r>
              <a:rPr lang="nl-NL" baseline="0" dirty="0"/>
              <a:t> format simply aligns to the structure of activity in a bank that is more intuitive for business </a:t>
            </a:r>
            <a:r>
              <a:rPr lang="nl-NL" baseline="0" dirty="0" err="1"/>
              <a:t>practitioners</a:t>
            </a:r>
            <a:r>
              <a:rPr lang="nl-NL" baseline="0" dirty="0"/>
              <a:t>.</a:t>
            </a:r>
          </a:p>
          <a:p>
            <a:endParaRPr lang="nl-NL" baseline="0" dirty="0"/>
          </a:p>
          <a:p>
            <a:r>
              <a:rPr lang="nl-NL" baseline="0" dirty="0" err="1"/>
              <a:t>This</a:t>
            </a:r>
            <a:r>
              <a:rPr lang="nl-NL" baseline="0" dirty="0"/>
              <a:t> is </a:t>
            </a:r>
            <a:r>
              <a:rPr lang="nl-NL" baseline="0" dirty="0" err="1"/>
              <a:t>expressing</a:t>
            </a:r>
            <a:r>
              <a:rPr lang="nl-NL" baseline="0" dirty="0"/>
              <a:t> </a:t>
            </a:r>
            <a:r>
              <a:rPr lang="nl-NL" baseline="0" dirty="0" err="1"/>
              <a:t>how</a:t>
            </a:r>
            <a:r>
              <a:rPr lang="nl-NL" baseline="0" dirty="0"/>
              <a:t> we </a:t>
            </a:r>
            <a:r>
              <a:rPr lang="nl-NL" baseline="0" dirty="0" err="1"/>
              <a:t>came</a:t>
            </a:r>
            <a:r>
              <a:rPr lang="nl-NL" baseline="0" dirty="0"/>
              <a:t> </a:t>
            </a:r>
            <a:r>
              <a:rPr lang="nl-NL" baseline="0" dirty="0" err="1"/>
              <a:t>from</a:t>
            </a:r>
            <a:r>
              <a:rPr lang="nl-NL" baseline="0" dirty="0"/>
              <a:t> landscape </a:t>
            </a:r>
            <a:r>
              <a:rPr lang="nl-NL" baseline="0" dirty="0" err="1"/>
              <a:t>vieuw</a:t>
            </a:r>
            <a:r>
              <a:rPr lang="nl-NL" baseline="0" dirty="0"/>
              <a:t> </a:t>
            </a:r>
            <a:r>
              <a:rPr lang="nl-NL" baseline="0" dirty="0" err="1"/>
              <a:t>to</a:t>
            </a:r>
            <a:r>
              <a:rPr lang="nl-NL" baseline="0" dirty="0"/>
              <a:t> </a:t>
            </a:r>
            <a:r>
              <a:rPr lang="nl-NL" baseline="0" dirty="0" err="1"/>
              <a:t>the</a:t>
            </a:r>
            <a:r>
              <a:rPr lang="nl-NL" baseline="0" dirty="0"/>
              <a:t> </a:t>
            </a:r>
            <a:r>
              <a:rPr lang="nl-NL" baseline="0" dirty="0" err="1"/>
              <a:t>value</a:t>
            </a:r>
            <a:r>
              <a:rPr lang="nl-NL" baseline="0" dirty="0"/>
              <a:t> chain view. </a:t>
            </a:r>
            <a:br>
              <a:rPr lang="nl-NL" baseline="0" dirty="0"/>
            </a:br>
            <a:r>
              <a:rPr lang="nl-NL" baseline="0" dirty="0"/>
              <a:t>(</a:t>
            </a:r>
            <a:r>
              <a:rPr lang="nl-NL" baseline="0" dirty="0" err="1"/>
              <a:t>not</a:t>
            </a:r>
            <a:r>
              <a:rPr lang="nl-NL" baseline="0" dirty="0"/>
              <a:t> part of </a:t>
            </a:r>
            <a:r>
              <a:rPr lang="nl-NL" baseline="0" dirty="0" err="1"/>
              <a:t>exam</a:t>
            </a:r>
            <a:r>
              <a:rPr lang="nl-NL" baseline="0" dirty="0"/>
              <a:t>)</a:t>
            </a:r>
            <a:br>
              <a:rPr lang="nl-NL" baseline="0" dirty="0"/>
            </a:br>
            <a:endParaRPr lang="nl-NL" baseline="0" dirty="0"/>
          </a:p>
        </p:txBody>
      </p:sp>
    </p:spTree>
    <p:extLst>
      <p:ext uri="{BB962C8B-B14F-4D97-AF65-F5344CB8AC3E}">
        <p14:creationId xmlns:p14="http://schemas.microsoft.com/office/powerpoint/2010/main" val="321968382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that the main purpose of the value chain is to group and position the collection of service domains. </a:t>
            </a:r>
          </a:p>
          <a:p>
            <a:endParaRPr lang="nl-NL" dirty="0"/>
          </a:p>
          <a:p>
            <a:r>
              <a:rPr lang="nl-NL" dirty="0"/>
              <a:t>Note: The</a:t>
            </a:r>
            <a:r>
              <a:rPr lang="nl-NL" baseline="0" dirty="0"/>
              <a:t> format simply aligns to the structure of activity in a bank that is more intuitive for business </a:t>
            </a:r>
            <a:r>
              <a:rPr lang="nl-NL" baseline="0" dirty="0" err="1"/>
              <a:t>practitioners</a:t>
            </a:r>
            <a:r>
              <a:rPr lang="nl-NL" baseline="0" dirty="0"/>
              <a:t>.</a:t>
            </a:r>
            <a:endParaRPr lang="x-none" dirty="0"/>
          </a:p>
        </p:txBody>
      </p:sp>
    </p:spTree>
    <p:extLst>
      <p:ext uri="{BB962C8B-B14F-4D97-AF65-F5344CB8AC3E}">
        <p14:creationId xmlns:p14="http://schemas.microsoft.com/office/powerpoint/2010/main" val="273645333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that the main purpose of the value chain is to group and position the collection of service domains. </a:t>
            </a:r>
          </a:p>
          <a:p>
            <a:endParaRPr lang="nl-NL" dirty="0"/>
          </a:p>
          <a:p>
            <a:r>
              <a:rPr lang="nl-NL" dirty="0"/>
              <a:t>Note: The</a:t>
            </a:r>
            <a:r>
              <a:rPr lang="nl-NL" baseline="0" dirty="0"/>
              <a:t> format simply aligns to the structure of activity in a bank that is more intuitive for business </a:t>
            </a:r>
            <a:r>
              <a:rPr lang="nl-NL" baseline="0" dirty="0" err="1"/>
              <a:t>practitioners</a:t>
            </a:r>
            <a:r>
              <a:rPr lang="nl-NL" baseline="0" dirty="0"/>
              <a:t>.</a:t>
            </a:r>
            <a:endParaRPr lang="x-none" dirty="0"/>
          </a:p>
        </p:txBody>
      </p:sp>
    </p:spTree>
    <p:extLst>
      <p:ext uri="{BB962C8B-B14F-4D97-AF65-F5344CB8AC3E}">
        <p14:creationId xmlns:p14="http://schemas.microsoft.com/office/powerpoint/2010/main" val="108593751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that the main purpose of the value chain is to group and position the collection of service domains. </a:t>
            </a:r>
          </a:p>
          <a:p>
            <a:endParaRPr lang="nl-NL" dirty="0"/>
          </a:p>
          <a:p>
            <a:r>
              <a:rPr lang="nl-NL" dirty="0"/>
              <a:t>Note: The</a:t>
            </a:r>
            <a:r>
              <a:rPr lang="nl-NL" baseline="0" dirty="0"/>
              <a:t> format simply aligns to the structure of activity in a bank that is more intuitive for business </a:t>
            </a:r>
            <a:r>
              <a:rPr lang="nl-NL" baseline="0" dirty="0" err="1"/>
              <a:t>practitioners</a:t>
            </a:r>
            <a:r>
              <a:rPr lang="nl-NL" baseline="0" dirty="0"/>
              <a:t>.</a:t>
            </a:r>
            <a:endParaRPr lang="x-none" dirty="0"/>
          </a:p>
        </p:txBody>
      </p:sp>
    </p:spTree>
    <p:extLst>
      <p:ext uri="{BB962C8B-B14F-4D97-AF65-F5344CB8AC3E}">
        <p14:creationId xmlns:p14="http://schemas.microsoft.com/office/powerpoint/2010/main" val="54869050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7644173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Purpose is to explain that content of BIAN is provided via BIAN working groups and service matter experts</a:t>
            </a:r>
          </a:p>
        </p:txBody>
      </p:sp>
    </p:spTree>
    <p:extLst>
      <p:ext uri="{BB962C8B-B14F-4D97-AF65-F5344CB8AC3E}">
        <p14:creationId xmlns:p14="http://schemas.microsoft.com/office/powerpoint/2010/main" val="152711314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Trainer </a:t>
            </a:r>
            <a:r>
              <a:rPr lang="nl-NL" dirty="0" err="1"/>
              <a:t>should</a:t>
            </a:r>
            <a:r>
              <a:rPr lang="nl-NL" dirty="0"/>
              <a:t> </a:t>
            </a:r>
            <a:r>
              <a:rPr lang="nl-NL" dirty="0" err="1"/>
              <a:t>explain</a:t>
            </a:r>
            <a:r>
              <a:rPr lang="nl-NL" dirty="0"/>
              <a:t>: How to develop an enterprise blueprint: Select the service domains, adapt them if necessary, </a:t>
            </a:r>
            <a:r>
              <a:rPr lang="nl-NL" dirty="0" err="1"/>
              <a:t>assemble</a:t>
            </a:r>
            <a:r>
              <a:rPr lang="nl-NL" dirty="0"/>
              <a:t> in a </a:t>
            </a:r>
            <a:r>
              <a:rPr lang="nl-NL" dirty="0" err="1"/>
              <a:t>structure</a:t>
            </a:r>
            <a:r>
              <a:rPr lang="nl-NL" dirty="0"/>
              <a:t> matching </a:t>
            </a:r>
            <a:r>
              <a:rPr lang="nl-NL" dirty="0" err="1"/>
              <a:t>the</a:t>
            </a:r>
            <a:r>
              <a:rPr lang="nl-NL" dirty="0"/>
              <a:t> </a:t>
            </a:r>
            <a:r>
              <a:rPr lang="nl-NL" dirty="0" err="1"/>
              <a:t>enterprise</a:t>
            </a:r>
            <a:r>
              <a:rPr lang="nl-NL" dirty="0"/>
              <a:t>.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Note that we will discuss </a:t>
            </a:r>
            <a:r>
              <a:rPr lang="nl-NL" dirty="0" err="1"/>
              <a:t>the</a:t>
            </a:r>
            <a:r>
              <a:rPr lang="nl-NL" dirty="0"/>
              <a:t> </a:t>
            </a:r>
            <a:r>
              <a:rPr lang="nl-NL" dirty="0" err="1"/>
              <a:t>three</a:t>
            </a:r>
            <a:r>
              <a:rPr lang="nl-NL" dirty="0"/>
              <a:t> steps in the next slides step by step.</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Exlain the first step:  Select Service Domains </a:t>
            </a:r>
            <a:r>
              <a:rPr lang="nl-NL" dirty="0" err="1"/>
              <a:t>that</a:t>
            </a:r>
            <a:r>
              <a:rPr lang="nl-NL" dirty="0"/>
              <a:t> match the enterprise activity. This is filtering and excluding capabilities that are not required.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Explain the second step: Adapt the general BIAN specifications as </a:t>
            </a:r>
            <a:r>
              <a:rPr lang="nl-NL" dirty="0" err="1"/>
              <a:t>necessary</a:t>
            </a:r>
            <a:r>
              <a:rPr lang="nl-NL" dirty="0"/>
              <a:t>, BIAN Service Domains can be duplicated and specialized when BIAN </a:t>
            </a:r>
            <a:r>
              <a:rPr lang="nl-NL" dirty="0" err="1"/>
              <a:t>definitions</a:t>
            </a:r>
            <a:r>
              <a:rPr lang="nl-NL" dirty="0"/>
              <a:t> is </a:t>
            </a:r>
            <a:r>
              <a:rPr lang="nl-NL" dirty="0" err="1"/>
              <a:t>too</a:t>
            </a:r>
            <a:r>
              <a:rPr lang="nl-NL" dirty="0"/>
              <a:t> course-grained for the enterprise. Or combined if it is to fine-grained for the enterprise.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The names for Service Domains can also </a:t>
            </a:r>
            <a:r>
              <a:rPr lang="nl-NL" dirty="0" err="1"/>
              <a:t>by</a:t>
            </a:r>
            <a:r>
              <a:rPr lang="nl-NL" dirty="0"/>
              <a:t> </a:t>
            </a:r>
            <a:r>
              <a:rPr lang="nl-NL" dirty="0" err="1"/>
              <a:t>adapted</a:t>
            </a:r>
            <a:r>
              <a:rPr lang="nl-NL" dirty="0"/>
              <a:t>.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Note this is correct but a high level/</a:t>
            </a:r>
            <a:r>
              <a:rPr lang="nl-NL" dirty="0" err="1"/>
              <a:t>simple</a:t>
            </a:r>
            <a:r>
              <a:rPr lang="nl-NL" dirty="0"/>
              <a:t> </a:t>
            </a:r>
            <a:r>
              <a:rPr lang="nl-NL" dirty="0" err="1"/>
              <a:t>explanation</a:t>
            </a:r>
            <a:endParaRPr lang="nl-NL" dirty="0"/>
          </a:p>
        </p:txBody>
      </p:sp>
    </p:spTree>
    <p:extLst>
      <p:ext uri="{BB962C8B-B14F-4D97-AF65-F5344CB8AC3E}">
        <p14:creationId xmlns:p14="http://schemas.microsoft.com/office/powerpoint/2010/main" val="157110240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The </a:t>
            </a:r>
            <a:r>
              <a:rPr lang="nl-NL" dirty="0" err="1"/>
              <a:t>third</a:t>
            </a:r>
            <a:r>
              <a:rPr lang="nl-NL" dirty="0"/>
              <a:t> step: </a:t>
            </a:r>
            <a:r>
              <a:rPr lang="nl-NL" dirty="0" err="1"/>
              <a:t>Assemble</a:t>
            </a:r>
            <a:r>
              <a:rPr lang="nl-NL" dirty="0"/>
              <a:t> Service Domains in a structure matching the enterprise. One assembles the selected </a:t>
            </a:r>
            <a:r>
              <a:rPr lang="nl-NL" dirty="0" err="1"/>
              <a:t>and</a:t>
            </a:r>
            <a:r>
              <a:rPr lang="nl-NL" dirty="0"/>
              <a:t> </a:t>
            </a:r>
            <a:r>
              <a:rPr lang="nl-NL" dirty="0" err="1"/>
              <a:t>amended</a:t>
            </a:r>
            <a:r>
              <a:rPr lang="nl-NL" dirty="0"/>
              <a:t> services domains </a:t>
            </a:r>
            <a:r>
              <a:rPr lang="nl-NL" dirty="0" err="1"/>
              <a:t>that</a:t>
            </a:r>
            <a:r>
              <a:rPr lang="nl-NL" dirty="0"/>
              <a:t> </a:t>
            </a:r>
            <a:r>
              <a:rPr lang="nl-NL" dirty="0" err="1"/>
              <a:t>correspond</a:t>
            </a:r>
            <a:r>
              <a:rPr lang="nl-NL" dirty="0"/>
              <a:t> to the organizational layout of </a:t>
            </a:r>
            <a:r>
              <a:rPr lang="nl-NL" dirty="0" err="1"/>
              <a:t>the</a:t>
            </a:r>
            <a:r>
              <a:rPr lang="nl-NL" dirty="0"/>
              <a:t> </a:t>
            </a:r>
            <a:r>
              <a:rPr lang="nl-NL" dirty="0" err="1"/>
              <a:t>enterprise</a:t>
            </a:r>
            <a:r>
              <a:rPr lang="nl-NL" dirty="0"/>
              <a:t>. Three organizational considerations are key:</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 Discrete lines of business: these can be based on </a:t>
            </a:r>
            <a:r>
              <a:rPr lang="nl-NL" dirty="0" err="1"/>
              <a:t>geographic</a:t>
            </a:r>
            <a:r>
              <a:rPr lang="nl-NL" dirty="0"/>
              <a:t> and/or market segment lines e.g. Retail financial services in a country.</a:t>
            </a:r>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 </a:t>
            </a:r>
            <a:r>
              <a:rPr lang="nl-NL" dirty="0" err="1"/>
              <a:t>Centralized</a:t>
            </a:r>
            <a:r>
              <a:rPr lang="nl-NL" dirty="0"/>
              <a:t> operations: this can be regional or global operations centers that support multiple lines of business e.g. Central training services. </a:t>
            </a:r>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 Legal entity structure: </a:t>
            </a:r>
            <a:r>
              <a:rPr lang="nl-NL" dirty="0" err="1"/>
              <a:t>there</a:t>
            </a:r>
            <a:r>
              <a:rPr lang="nl-NL" dirty="0"/>
              <a:t> can be a head office, regional and </a:t>
            </a:r>
            <a:r>
              <a:rPr lang="nl-NL" dirty="0" err="1"/>
              <a:t>local</a:t>
            </a:r>
            <a:r>
              <a:rPr lang="nl-NL" dirty="0"/>
              <a:t> management units, each with their own legal entity structures  e.g. A global holding company with regional and local subsidiaries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Explain: when a value chain is completed </a:t>
            </a:r>
            <a:r>
              <a:rPr lang="nl-NL" dirty="0" err="1"/>
              <a:t>for</a:t>
            </a:r>
            <a:r>
              <a:rPr lang="nl-NL" dirty="0"/>
              <a:t> </a:t>
            </a:r>
            <a:r>
              <a:rPr lang="nl-NL" dirty="0" err="1"/>
              <a:t>each</a:t>
            </a:r>
            <a:r>
              <a:rPr lang="nl-NL" dirty="0"/>
              <a:t> line of business. The content of each value chain element only needs to include those service domains </a:t>
            </a:r>
            <a:r>
              <a:rPr lang="nl-NL" dirty="0" err="1"/>
              <a:t>that</a:t>
            </a:r>
            <a:r>
              <a:rPr lang="nl-NL" dirty="0"/>
              <a:t> </a:t>
            </a:r>
            <a:r>
              <a:rPr lang="nl-NL" dirty="0" err="1"/>
              <a:t>represent</a:t>
            </a:r>
            <a:r>
              <a:rPr lang="nl-NL" dirty="0"/>
              <a:t> functions performed within that line of business.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dirty="0"/>
              <a:t>Note this is high level.</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x-none" dirty="0"/>
          </a:p>
        </p:txBody>
      </p:sp>
    </p:spTree>
    <p:extLst>
      <p:ext uri="{BB962C8B-B14F-4D97-AF65-F5344CB8AC3E}">
        <p14:creationId xmlns:p14="http://schemas.microsoft.com/office/powerpoint/2010/main" val="313086607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a:t>
            </a:r>
            <a:r>
              <a:rPr lang="nl-NL" dirty="0" err="1"/>
              <a:t>the</a:t>
            </a:r>
            <a:r>
              <a:rPr lang="nl-NL" dirty="0"/>
              <a:t> important advantage of the value chain is </a:t>
            </a:r>
            <a:r>
              <a:rPr lang="nl-NL" dirty="0" err="1"/>
              <a:t>that</a:t>
            </a:r>
            <a:r>
              <a:rPr lang="nl-NL" dirty="0"/>
              <a:t> it can be adapted to handle cross lines of business structures. For </a:t>
            </a:r>
            <a:r>
              <a:rPr lang="nl-NL" dirty="0" err="1"/>
              <a:t>specific</a:t>
            </a:r>
            <a:r>
              <a:rPr lang="nl-NL" dirty="0"/>
              <a:t> instances in </a:t>
            </a:r>
            <a:r>
              <a:rPr lang="nl-NL" dirty="0" err="1"/>
              <a:t>an</a:t>
            </a:r>
            <a:r>
              <a:rPr lang="nl-NL" dirty="0"/>
              <a:t> </a:t>
            </a:r>
            <a:r>
              <a:rPr lang="nl-NL" dirty="0" err="1"/>
              <a:t>enterprise</a:t>
            </a:r>
            <a:r>
              <a:rPr lang="nl-NL" dirty="0"/>
              <a:t>:</a:t>
            </a:r>
          </a:p>
          <a:p>
            <a:r>
              <a:rPr lang="nl-NL" dirty="0"/>
              <a:t>1 When activities that are performed at the local/line of business level in two or more locations need to </a:t>
            </a:r>
            <a:r>
              <a:rPr lang="nl-NL" dirty="0" err="1"/>
              <a:t>be</a:t>
            </a:r>
            <a:r>
              <a:rPr lang="nl-NL" dirty="0"/>
              <a:t> </a:t>
            </a:r>
            <a:r>
              <a:rPr lang="nl-NL" dirty="0" err="1"/>
              <a:t>consolidated</a:t>
            </a:r>
            <a:r>
              <a:rPr lang="nl-NL" dirty="0"/>
              <a:t> at a regional level. For </a:t>
            </a:r>
            <a:r>
              <a:rPr lang="nl-NL" dirty="0" err="1"/>
              <a:t>example</a:t>
            </a:r>
            <a:r>
              <a:rPr lang="nl-NL" dirty="0"/>
              <a:t>, for the credit risk management of a multinational customer relationship. </a:t>
            </a:r>
          </a:p>
          <a:p>
            <a:r>
              <a:rPr lang="nl-NL" dirty="0"/>
              <a:t>2 When a shared/centralized service is </a:t>
            </a:r>
            <a:r>
              <a:rPr lang="nl-NL" dirty="0" err="1"/>
              <a:t>offered</a:t>
            </a:r>
            <a:r>
              <a:rPr lang="nl-NL" dirty="0"/>
              <a:t> to </a:t>
            </a:r>
            <a:r>
              <a:rPr lang="nl-NL" dirty="0" err="1"/>
              <a:t>two</a:t>
            </a:r>
            <a:r>
              <a:rPr lang="nl-NL" dirty="0"/>
              <a:t> or more locations. For example </a:t>
            </a:r>
            <a:r>
              <a:rPr lang="nl-NL" dirty="0" err="1"/>
              <a:t>centralized</a:t>
            </a:r>
            <a:r>
              <a:rPr lang="nl-NL" dirty="0"/>
              <a:t> </a:t>
            </a:r>
            <a:r>
              <a:rPr lang="nl-NL" dirty="0" err="1"/>
              <a:t>payments</a:t>
            </a:r>
            <a:r>
              <a:rPr lang="nl-NL" dirty="0"/>
              <a:t> service or trade clearing and settlement processing. </a:t>
            </a:r>
          </a:p>
          <a:p>
            <a:endParaRPr lang="nl-NL" dirty="0"/>
          </a:p>
          <a:p>
            <a:r>
              <a:rPr lang="nl-NL" dirty="0"/>
              <a:t>Explain the figure: In </a:t>
            </a:r>
            <a:r>
              <a:rPr lang="nl-NL" dirty="0" err="1"/>
              <a:t>this</a:t>
            </a:r>
            <a:r>
              <a:rPr lang="nl-NL" dirty="0"/>
              <a:t> </a:t>
            </a:r>
            <a:r>
              <a:rPr lang="nl-NL" dirty="0" err="1"/>
              <a:t>situation</a:t>
            </a:r>
            <a:r>
              <a:rPr lang="nl-NL" dirty="0"/>
              <a:t> an additional value chain is completed containing only the service domains that handle those common function that need to be coordinated and any shared/centralized functions.  The way that common and shared function for two lines of business are linked to a cross line of business element is shown in this figure. The Combined structure is shown in the second figure. </a:t>
            </a:r>
          </a:p>
          <a:p>
            <a:endParaRPr lang="nl-NL" dirty="0"/>
          </a:p>
          <a:p>
            <a:r>
              <a:rPr lang="nl-NL" dirty="0"/>
              <a:t> The key</a:t>
            </a:r>
            <a:r>
              <a:rPr lang="nl-NL" baseline="0" dirty="0"/>
              <a:t> message is that depending on where the Service Domain is positioned in the enterprise blueprint it may have four different contextual behaviors in addition to its core business role. For example if the Service Domain handles clearing and settlement the four deployed variants are: </a:t>
            </a:r>
          </a:p>
          <a:p>
            <a:pPr marL="228600" indent="-228600">
              <a:buFont typeface="+mj-lt"/>
              <a:buAutoNum type="arabicPeriod"/>
            </a:pPr>
            <a:r>
              <a:rPr lang="nl-NL" baseline="0" dirty="0"/>
              <a:t>Local proxy – connected to a centralized capability</a:t>
            </a:r>
          </a:p>
          <a:p>
            <a:pPr marL="228600" indent="-228600">
              <a:buFont typeface="+mj-lt"/>
              <a:buAutoNum type="arabicPeriod"/>
            </a:pPr>
            <a:r>
              <a:rPr lang="nl-NL" baseline="0" dirty="0"/>
              <a:t>Shared resource – a </a:t>
            </a:r>
            <a:r>
              <a:rPr lang="nl-NL" baseline="0" dirty="0" err="1"/>
              <a:t>centralized</a:t>
            </a:r>
            <a:r>
              <a:rPr lang="nl-NL" baseline="0" dirty="0"/>
              <a:t> fulfillment capability connected to two or more local proxies</a:t>
            </a:r>
          </a:p>
          <a:p>
            <a:pPr marL="228600" indent="-228600">
              <a:buFont typeface="+mj-lt"/>
              <a:buAutoNum type="arabicPeriod"/>
            </a:pPr>
            <a:r>
              <a:rPr lang="nl-NL" baseline="0" dirty="0"/>
              <a:t>Local execution – with consolidated reporting obligations for a distributed business function</a:t>
            </a:r>
          </a:p>
          <a:p>
            <a:pPr marL="228600" indent="-228600">
              <a:buFont typeface="+mj-lt"/>
              <a:buAutoNum type="arabicPeriod"/>
            </a:pPr>
            <a:r>
              <a:rPr lang="nl-NL" baseline="0" dirty="0"/>
              <a:t>Regional consolidation – a </a:t>
            </a:r>
            <a:r>
              <a:rPr lang="nl-NL" baseline="0" dirty="0" err="1"/>
              <a:t>centralized</a:t>
            </a:r>
            <a:r>
              <a:rPr lang="nl-NL" baseline="0" dirty="0"/>
              <a:t> function that consolidates information from 2 or more Local execution deployments in order to provide a combined regional perspective </a:t>
            </a:r>
            <a:endParaRPr lang="x-none" dirty="0"/>
          </a:p>
        </p:txBody>
      </p:sp>
    </p:spTree>
    <p:extLst>
      <p:ext uri="{BB962C8B-B14F-4D97-AF65-F5344CB8AC3E}">
        <p14:creationId xmlns:p14="http://schemas.microsoft.com/office/powerpoint/2010/main" val="143322777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diagram</a:t>
            </a:r>
            <a:r>
              <a:rPr lang="en-US" baseline="0" dirty="0"/>
              <a:t> combines two aspects – the view on the left represents the multiple levels of management dimension, showing how the Service Domains can be used for consolidated reporting (as a two-tier reporting hierarchy). On the right, a simple layout of an enterprise model shows a head office, regional processing center and three geographic or sector-specific lines of business.</a:t>
            </a:r>
            <a:endParaRPr lang="en-US" dirty="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is used to show the typical segmentation footprint of a bank. Different banks have different approaching of market segmentation, matching types of </a:t>
            </a:r>
            <a:r>
              <a:rPr lang="nl-NL" dirty="0" err="1"/>
              <a:t>products</a:t>
            </a:r>
            <a:r>
              <a:rPr lang="nl-NL" dirty="0"/>
              <a:t> </a:t>
            </a:r>
            <a:r>
              <a:rPr lang="nl-NL" dirty="0" err="1"/>
              <a:t>and</a:t>
            </a:r>
            <a:r>
              <a:rPr lang="nl-NL" dirty="0"/>
              <a:t> services to specific types of customers. To provide flexibility BIAN seeks to define generic product types independent of the target customer type. These </a:t>
            </a:r>
            <a:r>
              <a:rPr lang="nl-NL" dirty="0" err="1"/>
              <a:t>general</a:t>
            </a:r>
            <a:r>
              <a:rPr lang="nl-NL" dirty="0"/>
              <a:t> </a:t>
            </a:r>
            <a:r>
              <a:rPr lang="nl-NL" dirty="0" err="1"/>
              <a:t>products</a:t>
            </a:r>
            <a:r>
              <a:rPr lang="nl-NL" dirty="0"/>
              <a:t> </a:t>
            </a:r>
            <a:r>
              <a:rPr lang="nl-NL" dirty="0" err="1"/>
              <a:t>can</a:t>
            </a:r>
            <a:r>
              <a:rPr lang="nl-NL" dirty="0"/>
              <a:t> be aligned of specialized to support the specific customer target groups. </a:t>
            </a:r>
            <a:endParaRPr lang="x-none" dirty="0"/>
          </a:p>
        </p:txBody>
      </p:sp>
    </p:spTree>
    <p:extLst>
      <p:ext uri="{BB962C8B-B14F-4D97-AF65-F5344CB8AC3E}">
        <p14:creationId xmlns:p14="http://schemas.microsoft.com/office/powerpoint/2010/main" val="379811548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is used to show the typical segmentation footprint of a bank. Different banks have different approaching of market segmentation, matching types of </a:t>
            </a:r>
            <a:r>
              <a:rPr lang="nl-NL" dirty="0" err="1"/>
              <a:t>products</a:t>
            </a:r>
            <a:r>
              <a:rPr lang="nl-NL" dirty="0"/>
              <a:t> </a:t>
            </a:r>
            <a:r>
              <a:rPr lang="nl-NL" dirty="0" err="1"/>
              <a:t>and</a:t>
            </a:r>
            <a:r>
              <a:rPr lang="nl-NL" dirty="0"/>
              <a:t> services to specific types of customers. To provide flexibility BIAN seeks to define generic product types independent of the target customer type. These </a:t>
            </a:r>
            <a:r>
              <a:rPr lang="nl-NL" dirty="0" err="1"/>
              <a:t>general</a:t>
            </a:r>
            <a:r>
              <a:rPr lang="nl-NL" dirty="0"/>
              <a:t> </a:t>
            </a:r>
            <a:r>
              <a:rPr lang="nl-NL" dirty="0" err="1"/>
              <a:t>products</a:t>
            </a:r>
            <a:r>
              <a:rPr lang="nl-NL" dirty="0"/>
              <a:t> can be aligned of specialized to support the specific customer target groups. </a:t>
            </a:r>
          </a:p>
          <a:p>
            <a:endParaRPr lang="nl-NL" dirty="0"/>
          </a:p>
          <a:p>
            <a:r>
              <a:rPr lang="nl-NL" dirty="0"/>
              <a:t>Note this was a work in progress diagram to show that</a:t>
            </a:r>
            <a:r>
              <a:rPr lang="nl-NL" baseline="0" dirty="0"/>
              <a:t> banks will always structure their products and product hierarchies slightly differently. BIAN seeks to define a mainstream set of product fulfillment Service Domains that a bank can adapt to match their own product definitions. The role and service connections of the Service Domain will hopefully remain mostly intact as the bank makes any necessary changes.</a:t>
            </a:r>
            <a:endParaRPr lang="x-none" dirty="0"/>
          </a:p>
        </p:txBody>
      </p:sp>
    </p:spTree>
    <p:extLst>
      <p:ext uri="{BB962C8B-B14F-4D97-AF65-F5344CB8AC3E}">
        <p14:creationId xmlns:p14="http://schemas.microsoft.com/office/powerpoint/2010/main" val="4207184651"/>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is used to show the typical segmentation footprint of a bank. Different banks have different approaching of market segmentation, matching types of </a:t>
            </a:r>
            <a:r>
              <a:rPr lang="nl-NL" dirty="0" err="1"/>
              <a:t>products</a:t>
            </a:r>
            <a:r>
              <a:rPr lang="nl-NL" dirty="0"/>
              <a:t> </a:t>
            </a:r>
            <a:r>
              <a:rPr lang="nl-NL" dirty="0" err="1"/>
              <a:t>and</a:t>
            </a:r>
            <a:r>
              <a:rPr lang="nl-NL" dirty="0"/>
              <a:t> services to specific types of customers. To provide flexibility BIAN seeks to define generic product types independent of the target customer type. These </a:t>
            </a:r>
            <a:r>
              <a:rPr lang="nl-NL" dirty="0" err="1"/>
              <a:t>general</a:t>
            </a:r>
            <a:r>
              <a:rPr lang="nl-NL" dirty="0"/>
              <a:t> </a:t>
            </a:r>
            <a:r>
              <a:rPr lang="nl-NL" dirty="0" err="1"/>
              <a:t>products</a:t>
            </a:r>
            <a:r>
              <a:rPr lang="nl-NL" dirty="0"/>
              <a:t> </a:t>
            </a:r>
            <a:r>
              <a:rPr lang="nl-NL" dirty="0" err="1"/>
              <a:t>can</a:t>
            </a:r>
            <a:r>
              <a:rPr lang="nl-NL" dirty="0"/>
              <a:t> be aligned of specialized to support the specific customer target groups. </a:t>
            </a:r>
            <a:endParaRPr lang="x-none" dirty="0"/>
          </a:p>
        </p:txBody>
      </p:sp>
    </p:spTree>
    <p:extLst>
      <p:ext uri="{BB962C8B-B14F-4D97-AF65-F5344CB8AC3E}">
        <p14:creationId xmlns:p14="http://schemas.microsoft.com/office/powerpoint/2010/main" val="4241930212"/>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 </a:t>
            </a:r>
          </a:p>
          <a:p>
            <a:endParaRPr lang="nl-NL" dirty="0"/>
          </a:p>
          <a:p>
            <a:r>
              <a:rPr lang="nl-NL" dirty="0"/>
              <a:t>Example on next page can be shown. </a:t>
            </a:r>
          </a:p>
          <a:p>
            <a:endParaRPr lang="nl-NL" dirty="0"/>
          </a:p>
        </p:txBody>
      </p:sp>
    </p:spTree>
    <p:extLst>
      <p:ext uri="{BB962C8B-B14F-4D97-AF65-F5344CB8AC3E}">
        <p14:creationId xmlns:p14="http://schemas.microsoft.com/office/powerpoint/2010/main" val="3394367139"/>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C: correct </a:t>
            </a:r>
            <a:r>
              <a:rPr lang="nl-NL" dirty="0" err="1"/>
              <a:t>answer</a:t>
            </a:r>
            <a:endParaRPr lang="nl-NL" dirty="0"/>
          </a:p>
        </p:txBody>
      </p:sp>
    </p:spTree>
    <p:extLst>
      <p:ext uri="{BB962C8B-B14F-4D97-AF65-F5344CB8AC3E}">
        <p14:creationId xmlns:p14="http://schemas.microsoft.com/office/powerpoint/2010/main" val="35627810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Slide Image Placeholder 1"/>
          <p:cNvSpPr>
            <a:spLocks noGrp="1" noRot="1" noChangeAspect="1" noTextEdit="1"/>
          </p:cNvSpPr>
          <p:nvPr>
            <p:ph type="sldImg"/>
          </p:nvPr>
        </p:nvSpPr>
        <p:spPr>
          <a:ln/>
        </p:spPr>
      </p:sp>
      <p:sp>
        <p:nvSpPr>
          <p:cNvPr id="104451" name="Notes Placeholder 2"/>
          <p:cNvSpPr>
            <a:spLocks noGrp="1"/>
          </p:cNvSpPr>
          <p:nvPr>
            <p:ph type="body" idx="1"/>
          </p:nvPr>
        </p:nvSpPr>
        <p:spPr>
          <a:noFill/>
          <a:ln/>
        </p:spPr>
        <p:txBody>
          <a:bodyPr/>
          <a:lstStyle/>
          <a:p>
            <a:r>
              <a:rPr lang="en-US" dirty="0"/>
              <a:t>Explanation how the working groups work</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D: correct </a:t>
            </a:r>
            <a:r>
              <a:rPr lang="nl-NL" dirty="0" err="1"/>
              <a:t>answer</a:t>
            </a:r>
            <a:endParaRPr lang="nl-NL" dirty="0"/>
          </a:p>
          <a:p>
            <a:endParaRPr lang="nl-NL" dirty="0"/>
          </a:p>
          <a:p>
            <a:endParaRPr lang="nl-NL" dirty="0"/>
          </a:p>
        </p:txBody>
      </p:sp>
    </p:spTree>
    <p:extLst>
      <p:ext uri="{BB962C8B-B14F-4D97-AF65-F5344CB8AC3E}">
        <p14:creationId xmlns:p14="http://schemas.microsoft.com/office/powerpoint/2010/main" val="384237362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1313386646"/>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ClrTx/>
            </a:pPr>
            <a:r>
              <a:rPr lang="nl-NL" dirty="0"/>
              <a:t>Trainer will explain this matches </a:t>
            </a:r>
            <a:r>
              <a:rPr lang="nl-NL" dirty="0" err="1"/>
              <a:t>to</a:t>
            </a:r>
            <a:r>
              <a:rPr lang="nl-NL" dirty="0"/>
              <a:t> </a:t>
            </a:r>
            <a:r>
              <a:rPr lang="nl-NL" dirty="0" err="1"/>
              <a:t>Chapters</a:t>
            </a:r>
            <a:r>
              <a:rPr lang="nl-NL" dirty="0"/>
              <a:t> 6 and 7 of the book. </a:t>
            </a:r>
          </a:p>
          <a:p>
            <a:pPr>
              <a:buClrTx/>
            </a:pPr>
            <a:endParaRPr lang="nl-NL" dirty="0"/>
          </a:p>
          <a:p>
            <a:pPr>
              <a:buClrTx/>
            </a:pPr>
            <a:r>
              <a:rPr lang="nl-NL" dirty="0"/>
              <a:t>Stable over time: roles of discrete business capabilities represented by Service Domain partitions do not vary over time. The way </a:t>
            </a:r>
            <a:r>
              <a:rPr lang="nl-NL" dirty="0" err="1"/>
              <a:t>they</a:t>
            </a:r>
            <a:r>
              <a:rPr lang="nl-NL" dirty="0"/>
              <a:t> </a:t>
            </a:r>
            <a:r>
              <a:rPr lang="nl-NL" dirty="0" err="1"/>
              <a:t>might</a:t>
            </a:r>
            <a:r>
              <a:rPr lang="nl-NL" dirty="0"/>
              <a:t> </a:t>
            </a:r>
            <a:r>
              <a:rPr lang="nl-NL" dirty="0" err="1"/>
              <a:t>be</a:t>
            </a:r>
            <a:r>
              <a:rPr lang="nl-NL" dirty="0"/>
              <a:t> </a:t>
            </a:r>
            <a:r>
              <a:rPr lang="nl-NL" dirty="0" err="1"/>
              <a:t>executed</a:t>
            </a:r>
            <a:r>
              <a:rPr lang="nl-NL" dirty="0"/>
              <a:t> </a:t>
            </a:r>
            <a:r>
              <a:rPr lang="nl-NL" dirty="0" err="1"/>
              <a:t>and</a:t>
            </a:r>
            <a:r>
              <a:rPr lang="nl-NL" dirty="0"/>
              <a:t> </a:t>
            </a:r>
            <a:r>
              <a:rPr lang="nl-NL" dirty="0" err="1"/>
              <a:t>the</a:t>
            </a:r>
            <a:r>
              <a:rPr lang="nl-NL" dirty="0"/>
              <a:t> </a:t>
            </a:r>
            <a:r>
              <a:rPr lang="nl-NL" dirty="0" err="1"/>
              <a:t>patterns</a:t>
            </a:r>
            <a:r>
              <a:rPr lang="nl-NL" dirty="0"/>
              <a:t> of </a:t>
            </a:r>
            <a:r>
              <a:rPr lang="nl-NL" dirty="0" err="1"/>
              <a:t>collaboration</a:t>
            </a:r>
            <a:r>
              <a:rPr lang="nl-NL" dirty="0"/>
              <a:t> </a:t>
            </a:r>
            <a:r>
              <a:rPr lang="nl-NL" dirty="0" err="1"/>
              <a:t>that</a:t>
            </a:r>
            <a:r>
              <a:rPr lang="nl-NL" dirty="0"/>
              <a:t> </a:t>
            </a:r>
            <a:r>
              <a:rPr lang="nl-NL" dirty="0" err="1"/>
              <a:t>might</a:t>
            </a:r>
            <a:r>
              <a:rPr lang="nl-NL" dirty="0"/>
              <a:t> </a:t>
            </a:r>
            <a:r>
              <a:rPr lang="nl-NL" dirty="0" err="1"/>
              <a:t>be</a:t>
            </a:r>
            <a:r>
              <a:rPr lang="nl-NL" dirty="0"/>
              <a:t> </a:t>
            </a:r>
            <a:r>
              <a:rPr lang="nl-NL" dirty="0" err="1"/>
              <a:t>involved</a:t>
            </a:r>
            <a:r>
              <a:rPr lang="nl-NL" dirty="0"/>
              <a:t> </a:t>
            </a:r>
            <a:r>
              <a:rPr lang="nl-NL" dirty="0" err="1"/>
              <a:t>will</a:t>
            </a:r>
            <a:r>
              <a:rPr lang="nl-NL" dirty="0"/>
              <a:t> change as new </a:t>
            </a:r>
            <a:r>
              <a:rPr lang="nl-NL" dirty="0" err="1"/>
              <a:t>practices</a:t>
            </a:r>
            <a:r>
              <a:rPr lang="nl-NL" dirty="0"/>
              <a:t> </a:t>
            </a:r>
            <a:r>
              <a:rPr lang="nl-NL" dirty="0" err="1"/>
              <a:t>and</a:t>
            </a:r>
            <a:r>
              <a:rPr lang="nl-NL" dirty="0"/>
              <a:t> </a:t>
            </a:r>
            <a:r>
              <a:rPr lang="nl-NL" dirty="0" err="1"/>
              <a:t>solutions</a:t>
            </a:r>
            <a:r>
              <a:rPr lang="nl-NL" dirty="0"/>
              <a:t> </a:t>
            </a:r>
            <a:r>
              <a:rPr lang="nl-NL" dirty="0" err="1"/>
              <a:t>evolve</a:t>
            </a:r>
            <a:r>
              <a:rPr lang="nl-NL" dirty="0"/>
              <a:t>, but </a:t>
            </a:r>
            <a:r>
              <a:rPr lang="nl-NL" dirty="0" err="1"/>
              <a:t>their</a:t>
            </a:r>
            <a:r>
              <a:rPr lang="nl-NL" dirty="0"/>
              <a:t> </a:t>
            </a:r>
            <a:r>
              <a:rPr lang="nl-NL" dirty="0" err="1"/>
              <a:t>specific</a:t>
            </a:r>
            <a:r>
              <a:rPr lang="nl-NL" dirty="0"/>
              <a:t> </a:t>
            </a:r>
            <a:r>
              <a:rPr lang="nl-NL" dirty="0" err="1"/>
              <a:t>purpose</a:t>
            </a:r>
            <a:r>
              <a:rPr lang="nl-NL" dirty="0"/>
              <a:t> </a:t>
            </a:r>
            <a:r>
              <a:rPr lang="nl-NL" dirty="0" err="1"/>
              <a:t>and</a:t>
            </a:r>
            <a:r>
              <a:rPr lang="nl-NL" dirty="0"/>
              <a:t> </a:t>
            </a:r>
            <a:r>
              <a:rPr lang="nl-NL" dirty="0" err="1"/>
              <a:t>hence</a:t>
            </a:r>
            <a:r>
              <a:rPr lang="nl-NL" dirty="0"/>
              <a:t> </a:t>
            </a:r>
            <a:r>
              <a:rPr lang="nl-NL" dirty="0" err="1"/>
              <a:t>their</a:t>
            </a:r>
            <a:r>
              <a:rPr lang="nl-NL" dirty="0"/>
              <a:t> </a:t>
            </a:r>
            <a:r>
              <a:rPr lang="nl-NL" dirty="0" err="1"/>
              <a:t>position</a:t>
            </a:r>
            <a:r>
              <a:rPr lang="nl-NL" dirty="0"/>
              <a:t> in </a:t>
            </a:r>
            <a:r>
              <a:rPr lang="nl-NL" dirty="0" err="1"/>
              <a:t>the</a:t>
            </a:r>
            <a:r>
              <a:rPr lang="nl-NL" dirty="0"/>
              <a:t> blueprint is </a:t>
            </a:r>
            <a:r>
              <a:rPr lang="nl-NL" dirty="0" err="1"/>
              <a:t>unlikely</a:t>
            </a:r>
            <a:r>
              <a:rPr lang="nl-NL" dirty="0"/>
              <a:t> </a:t>
            </a:r>
            <a:r>
              <a:rPr lang="nl-NL" dirty="0" err="1"/>
              <a:t>to</a:t>
            </a:r>
            <a:r>
              <a:rPr lang="nl-NL" dirty="0"/>
              <a:t> change. </a:t>
            </a:r>
          </a:p>
          <a:p>
            <a:pPr>
              <a:buClrTx/>
            </a:pPr>
            <a:endParaRPr lang="nl-NL" dirty="0"/>
          </a:p>
          <a:p>
            <a:pPr>
              <a:buClrTx/>
            </a:pPr>
            <a:r>
              <a:rPr lang="nl-NL" dirty="0"/>
              <a:t>Concise, </a:t>
            </a:r>
            <a:r>
              <a:rPr lang="nl-NL" dirty="0" err="1"/>
              <a:t>implementation</a:t>
            </a:r>
            <a:r>
              <a:rPr lang="nl-NL" dirty="0"/>
              <a:t>-independent view: Beyond </a:t>
            </a:r>
            <a:r>
              <a:rPr lang="nl-NL" dirty="0" err="1"/>
              <a:t>the</a:t>
            </a:r>
            <a:r>
              <a:rPr lang="nl-NL" dirty="0"/>
              <a:t> </a:t>
            </a:r>
            <a:r>
              <a:rPr lang="nl-NL" dirty="0" err="1"/>
              <a:t>broad</a:t>
            </a:r>
            <a:r>
              <a:rPr lang="nl-NL" dirty="0"/>
              <a:t>-brush scope of business </a:t>
            </a:r>
            <a:r>
              <a:rPr lang="nl-NL" dirty="0" err="1"/>
              <a:t>areas</a:t>
            </a:r>
            <a:r>
              <a:rPr lang="nl-NL" dirty="0"/>
              <a:t>, </a:t>
            </a:r>
            <a:r>
              <a:rPr lang="nl-NL" dirty="0" err="1"/>
              <a:t>the</a:t>
            </a:r>
            <a:r>
              <a:rPr lang="nl-NL" dirty="0"/>
              <a:t> blueprint does </a:t>
            </a:r>
            <a:r>
              <a:rPr lang="nl-NL" dirty="0" err="1"/>
              <a:t>not</a:t>
            </a:r>
            <a:r>
              <a:rPr lang="nl-NL" dirty="0"/>
              <a:t> </a:t>
            </a:r>
            <a:r>
              <a:rPr lang="nl-NL" dirty="0" err="1"/>
              <a:t>presume</a:t>
            </a:r>
            <a:r>
              <a:rPr lang="nl-NL" dirty="0"/>
              <a:t> </a:t>
            </a:r>
            <a:r>
              <a:rPr lang="nl-NL" dirty="0" err="1"/>
              <a:t>any</a:t>
            </a:r>
            <a:r>
              <a:rPr lang="nl-NL" dirty="0"/>
              <a:t> </a:t>
            </a:r>
            <a:r>
              <a:rPr lang="nl-NL" dirty="0" err="1"/>
              <a:t>specific</a:t>
            </a:r>
            <a:r>
              <a:rPr lang="nl-NL" dirty="0"/>
              <a:t> </a:t>
            </a:r>
            <a:r>
              <a:rPr lang="nl-NL" dirty="0" err="1"/>
              <a:t>organizational</a:t>
            </a:r>
            <a:r>
              <a:rPr lang="nl-NL" dirty="0"/>
              <a:t> or </a:t>
            </a:r>
            <a:r>
              <a:rPr lang="nl-NL" dirty="0" err="1"/>
              <a:t>technical</a:t>
            </a:r>
            <a:r>
              <a:rPr lang="nl-NL" dirty="0"/>
              <a:t> approach. It </a:t>
            </a:r>
            <a:r>
              <a:rPr lang="nl-NL" dirty="0" err="1"/>
              <a:t>can</a:t>
            </a:r>
            <a:r>
              <a:rPr lang="nl-NL" dirty="0"/>
              <a:t> </a:t>
            </a:r>
            <a:r>
              <a:rPr lang="nl-NL" dirty="0" err="1"/>
              <a:t>also</a:t>
            </a:r>
            <a:r>
              <a:rPr lang="nl-NL" dirty="0"/>
              <a:t> </a:t>
            </a:r>
            <a:r>
              <a:rPr lang="nl-NL" dirty="0" err="1"/>
              <a:t>be</a:t>
            </a:r>
            <a:r>
              <a:rPr lang="nl-NL" dirty="0"/>
              <a:t> </a:t>
            </a:r>
            <a:r>
              <a:rPr lang="nl-NL" dirty="0" err="1"/>
              <a:t>interpreted</a:t>
            </a:r>
            <a:r>
              <a:rPr lang="nl-NL" dirty="0"/>
              <a:t> </a:t>
            </a:r>
            <a:r>
              <a:rPr lang="nl-NL" dirty="0" err="1"/>
              <a:t>both</a:t>
            </a:r>
            <a:r>
              <a:rPr lang="nl-NL" dirty="0"/>
              <a:t> </a:t>
            </a:r>
            <a:r>
              <a:rPr lang="nl-NL" dirty="0" err="1"/>
              <a:t>by</a:t>
            </a:r>
            <a:r>
              <a:rPr lang="nl-NL" dirty="0"/>
              <a:t> business </a:t>
            </a:r>
            <a:r>
              <a:rPr lang="nl-NL" dirty="0" err="1"/>
              <a:t>and</a:t>
            </a:r>
            <a:r>
              <a:rPr lang="nl-NL" dirty="0"/>
              <a:t> </a:t>
            </a:r>
            <a:r>
              <a:rPr lang="nl-NL" dirty="0" err="1"/>
              <a:t>technical</a:t>
            </a:r>
            <a:r>
              <a:rPr lang="nl-NL" dirty="0"/>
              <a:t> </a:t>
            </a:r>
            <a:r>
              <a:rPr lang="nl-NL" dirty="0" err="1"/>
              <a:t>architects</a:t>
            </a:r>
            <a:r>
              <a:rPr lang="nl-NL" dirty="0"/>
              <a:t>, </a:t>
            </a:r>
            <a:r>
              <a:rPr lang="nl-NL" dirty="0" err="1"/>
              <a:t>so</a:t>
            </a:r>
            <a:r>
              <a:rPr lang="nl-NL" dirty="0"/>
              <a:t> </a:t>
            </a:r>
            <a:r>
              <a:rPr lang="nl-NL" dirty="0" err="1"/>
              <a:t>it</a:t>
            </a:r>
            <a:r>
              <a:rPr lang="nl-NL" dirty="0"/>
              <a:t> </a:t>
            </a:r>
            <a:r>
              <a:rPr lang="nl-NL" dirty="0" err="1"/>
              <a:t>can</a:t>
            </a:r>
            <a:r>
              <a:rPr lang="nl-NL" dirty="0"/>
              <a:t> </a:t>
            </a:r>
            <a:r>
              <a:rPr lang="nl-NL" dirty="0" err="1"/>
              <a:t>consistently</a:t>
            </a:r>
            <a:r>
              <a:rPr lang="nl-NL" dirty="0"/>
              <a:t> </a:t>
            </a:r>
            <a:r>
              <a:rPr lang="nl-NL" dirty="0" err="1"/>
              <a:t>bridging</a:t>
            </a:r>
            <a:r>
              <a:rPr lang="nl-NL" dirty="0"/>
              <a:t> a design gap </a:t>
            </a:r>
            <a:r>
              <a:rPr lang="nl-NL" dirty="0" err="1"/>
              <a:t>that</a:t>
            </a:r>
            <a:r>
              <a:rPr lang="nl-NL" dirty="0"/>
              <a:t> </a:t>
            </a:r>
            <a:r>
              <a:rPr lang="nl-NL" dirty="0" err="1"/>
              <a:t>often</a:t>
            </a:r>
            <a:r>
              <a:rPr lang="nl-NL" dirty="0"/>
              <a:t> </a:t>
            </a:r>
            <a:r>
              <a:rPr lang="nl-NL" dirty="0" err="1"/>
              <a:t>exists</a:t>
            </a:r>
            <a:r>
              <a:rPr lang="nl-NL" dirty="0"/>
              <a:t> </a:t>
            </a:r>
            <a:r>
              <a:rPr lang="nl-NL" dirty="0" err="1"/>
              <a:t>with</a:t>
            </a:r>
            <a:r>
              <a:rPr lang="nl-NL" dirty="0"/>
              <a:t> </a:t>
            </a:r>
            <a:r>
              <a:rPr lang="nl-NL" dirty="0" err="1"/>
              <a:t>other</a:t>
            </a:r>
            <a:r>
              <a:rPr lang="nl-NL" dirty="0"/>
              <a:t> (</a:t>
            </a:r>
            <a:r>
              <a:rPr lang="nl-NL" dirty="0" err="1"/>
              <a:t>incompatible</a:t>
            </a:r>
            <a:r>
              <a:rPr lang="nl-NL" dirty="0"/>
              <a:t>) business </a:t>
            </a:r>
            <a:r>
              <a:rPr lang="nl-NL" dirty="0" err="1"/>
              <a:t>and</a:t>
            </a:r>
            <a:r>
              <a:rPr lang="nl-NL" dirty="0"/>
              <a:t> </a:t>
            </a:r>
            <a:r>
              <a:rPr lang="nl-NL" dirty="0" err="1"/>
              <a:t>technology</a:t>
            </a:r>
            <a:r>
              <a:rPr lang="nl-NL" dirty="0"/>
              <a:t> </a:t>
            </a:r>
            <a:r>
              <a:rPr lang="nl-NL" dirty="0" err="1"/>
              <a:t>enterprise</a:t>
            </a:r>
            <a:r>
              <a:rPr lang="nl-NL" dirty="0"/>
              <a:t> </a:t>
            </a:r>
            <a:r>
              <a:rPr lang="nl-NL" dirty="0" err="1"/>
              <a:t>modeling</a:t>
            </a:r>
            <a:r>
              <a:rPr lang="nl-NL" dirty="0"/>
              <a:t> approaches.</a:t>
            </a:r>
          </a:p>
          <a:p>
            <a:pPr>
              <a:buClrTx/>
            </a:pPr>
            <a:endParaRPr lang="nl-NL" dirty="0"/>
          </a:p>
          <a:p>
            <a:pPr>
              <a:buClrTx/>
            </a:pPr>
            <a:r>
              <a:rPr lang="nl-NL" dirty="0" err="1"/>
              <a:t>Suited</a:t>
            </a:r>
            <a:r>
              <a:rPr lang="nl-NL" dirty="0"/>
              <a:t> </a:t>
            </a:r>
            <a:r>
              <a:rPr lang="nl-NL" dirty="0" err="1"/>
              <a:t>for</a:t>
            </a:r>
            <a:r>
              <a:rPr lang="nl-NL" dirty="0"/>
              <a:t> </a:t>
            </a:r>
            <a:r>
              <a:rPr lang="nl-NL" dirty="0" err="1"/>
              <a:t>overlays</a:t>
            </a:r>
            <a:r>
              <a:rPr lang="nl-NL" dirty="0"/>
              <a:t>/</a:t>
            </a:r>
            <a:r>
              <a:rPr lang="nl-NL" dirty="0" err="1"/>
              <a:t>attribution</a:t>
            </a:r>
            <a:r>
              <a:rPr lang="nl-NL" dirty="0"/>
              <a:t>: The </a:t>
            </a:r>
            <a:r>
              <a:rPr lang="nl-NL" dirty="0" err="1"/>
              <a:t>elements</a:t>
            </a:r>
            <a:r>
              <a:rPr lang="nl-NL" dirty="0"/>
              <a:t> </a:t>
            </a:r>
            <a:r>
              <a:rPr lang="nl-NL" dirty="0" err="1"/>
              <a:t>that</a:t>
            </a:r>
            <a:r>
              <a:rPr lang="nl-NL" dirty="0"/>
              <a:t> make up </a:t>
            </a:r>
            <a:r>
              <a:rPr lang="nl-NL" dirty="0" err="1"/>
              <a:t>the</a:t>
            </a:r>
            <a:r>
              <a:rPr lang="nl-NL" dirty="0"/>
              <a:t> model </a:t>
            </a:r>
            <a:r>
              <a:rPr lang="nl-NL" dirty="0" err="1"/>
              <a:t>can</a:t>
            </a:r>
            <a:r>
              <a:rPr lang="nl-NL" dirty="0"/>
              <a:t> </a:t>
            </a:r>
            <a:r>
              <a:rPr lang="nl-NL" dirty="0" err="1"/>
              <a:t>be</a:t>
            </a:r>
            <a:r>
              <a:rPr lang="nl-NL" dirty="0"/>
              <a:t> </a:t>
            </a:r>
            <a:r>
              <a:rPr lang="nl-NL" dirty="0" err="1"/>
              <a:t>associated</a:t>
            </a:r>
            <a:r>
              <a:rPr lang="nl-NL" dirty="0"/>
              <a:t> </a:t>
            </a:r>
            <a:r>
              <a:rPr lang="nl-NL" dirty="0" err="1"/>
              <a:t>with</a:t>
            </a:r>
            <a:r>
              <a:rPr lang="nl-NL" dirty="0"/>
              <a:t> resources </a:t>
            </a:r>
            <a:r>
              <a:rPr lang="nl-NL" dirty="0" err="1"/>
              <a:t>and</a:t>
            </a:r>
            <a:r>
              <a:rPr lang="nl-NL" dirty="0"/>
              <a:t> </a:t>
            </a:r>
            <a:r>
              <a:rPr lang="nl-NL" dirty="0" err="1"/>
              <a:t>current</a:t>
            </a:r>
            <a:r>
              <a:rPr lang="nl-NL" dirty="0"/>
              <a:t> or target performance </a:t>
            </a:r>
            <a:r>
              <a:rPr lang="nl-NL" dirty="0" err="1"/>
              <a:t>measures</a:t>
            </a:r>
            <a:r>
              <a:rPr lang="nl-NL" dirty="0"/>
              <a:t> </a:t>
            </a:r>
            <a:r>
              <a:rPr lang="nl-NL" dirty="0" err="1"/>
              <a:t>to</a:t>
            </a:r>
            <a:r>
              <a:rPr lang="nl-NL" dirty="0"/>
              <a:t> support a </a:t>
            </a:r>
            <a:r>
              <a:rPr lang="nl-NL" dirty="0" err="1"/>
              <a:t>wide</a:t>
            </a:r>
            <a:r>
              <a:rPr lang="nl-NL" dirty="0"/>
              <a:t> range of business performance assessments. </a:t>
            </a:r>
          </a:p>
          <a:p>
            <a:pPr>
              <a:buClrTx/>
            </a:pPr>
            <a:endParaRPr lang="nl-NL" dirty="0"/>
          </a:p>
          <a:p>
            <a:pPr>
              <a:buClrTx/>
            </a:pPr>
            <a:r>
              <a:rPr lang="nl-NL" dirty="0"/>
              <a:t>High-Level design: The blueprint </a:t>
            </a:r>
            <a:r>
              <a:rPr lang="nl-NL" dirty="0" err="1"/>
              <a:t>can</a:t>
            </a:r>
            <a:r>
              <a:rPr lang="nl-NL" dirty="0"/>
              <a:t> </a:t>
            </a:r>
            <a:r>
              <a:rPr lang="nl-NL" dirty="0" err="1"/>
              <a:t>also</a:t>
            </a:r>
            <a:r>
              <a:rPr lang="nl-NL" dirty="0"/>
              <a:t> act as </a:t>
            </a:r>
            <a:r>
              <a:rPr lang="nl-NL" dirty="0" err="1"/>
              <a:t>the</a:t>
            </a:r>
            <a:r>
              <a:rPr lang="nl-NL" dirty="0"/>
              <a:t> top-level design of </a:t>
            </a:r>
            <a:r>
              <a:rPr lang="nl-NL" dirty="0" err="1"/>
              <a:t>underlying</a:t>
            </a:r>
            <a:r>
              <a:rPr lang="nl-NL" dirty="0"/>
              <a:t>, </a:t>
            </a:r>
            <a:r>
              <a:rPr lang="nl-NL" dirty="0" err="1"/>
              <a:t>organizational</a:t>
            </a:r>
            <a:r>
              <a:rPr lang="nl-NL" dirty="0"/>
              <a:t>, </a:t>
            </a:r>
            <a:r>
              <a:rPr lang="nl-NL" dirty="0" err="1"/>
              <a:t>procedural</a:t>
            </a:r>
            <a:r>
              <a:rPr lang="nl-NL" dirty="0"/>
              <a:t> </a:t>
            </a:r>
            <a:r>
              <a:rPr lang="nl-NL" dirty="0" err="1"/>
              <a:t>and</a:t>
            </a:r>
            <a:r>
              <a:rPr lang="nl-NL" dirty="0"/>
              <a:t> information systems </a:t>
            </a:r>
            <a:r>
              <a:rPr lang="nl-NL" dirty="0" err="1"/>
              <a:t>solutions</a:t>
            </a:r>
            <a:r>
              <a:rPr lang="nl-NL" dirty="0"/>
              <a:t>, </a:t>
            </a:r>
            <a:r>
              <a:rPr lang="nl-NL" dirty="0" err="1"/>
              <a:t>providing</a:t>
            </a:r>
            <a:r>
              <a:rPr lang="nl-NL" dirty="0"/>
              <a:t> planning </a:t>
            </a:r>
            <a:r>
              <a:rPr lang="nl-NL" dirty="0" err="1"/>
              <a:t>for</a:t>
            </a:r>
            <a:r>
              <a:rPr lang="nl-NL" dirty="0"/>
              <a:t> </a:t>
            </a:r>
            <a:r>
              <a:rPr lang="nl-NL" dirty="0" err="1"/>
              <a:t>targeting</a:t>
            </a:r>
            <a:r>
              <a:rPr lang="nl-NL" dirty="0"/>
              <a:t> investment </a:t>
            </a:r>
            <a:r>
              <a:rPr lang="nl-NL" dirty="0" err="1"/>
              <a:t>and</a:t>
            </a:r>
            <a:r>
              <a:rPr lang="nl-NL" dirty="0"/>
              <a:t> solution development. </a:t>
            </a:r>
          </a:p>
          <a:p>
            <a:pPr>
              <a:buClrTx/>
            </a:pPr>
            <a:endParaRPr lang="nl-NL" dirty="0"/>
          </a:p>
          <a:p>
            <a:pPr>
              <a:buClrTx/>
            </a:pPr>
            <a:r>
              <a:rPr lang="nl-NL" dirty="0" err="1"/>
              <a:t>Note</a:t>
            </a:r>
            <a:r>
              <a:rPr lang="nl-NL" dirty="0"/>
              <a:t>: Service </a:t>
            </a:r>
            <a:r>
              <a:rPr lang="nl-NL" dirty="0" err="1"/>
              <a:t>Domains</a:t>
            </a:r>
            <a:r>
              <a:rPr lang="nl-NL" dirty="0"/>
              <a:t> are </a:t>
            </a:r>
            <a:r>
              <a:rPr lang="nl-NL" dirty="0" err="1"/>
              <a:t>stable</a:t>
            </a:r>
            <a:r>
              <a:rPr lang="nl-NL" dirty="0"/>
              <a:t> over time </a:t>
            </a:r>
            <a:r>
              <a:rPr lang="nl-NL" dirty="0" err="1"/>
              <a:t>because</a:t>
            </a:r>
            <a:r>
              <a:rPr lang="nl-NL" dirty="0"/>
              <a:t> </a:t>
            </a:r>
            <a:r>
              <a:rPr lang="nl-NL" dirty="0" err="1"/>
              <a:t>they</a:t>
            </a:r>
            <a:r>
              <a:rPr lang="nl-NL" dirty="0"/>
              <a:t> </a:t>
            </a:r>
            <a:r>
              <a:rPr lang="nl-NL" dirty="0" err="1"/>
              <a:t>define</a:t>
            </a:r>
            <a:r>
              <a:rPr lang="nl-NL" dirty="0"/>
              <a:t> </a:t>
            </a:r>
            <a:r>
              <a:rPr lang="nl-NL" b="1" i="1" dirty="0" err="1"/>
              <a:t>what</a:t>
            </a:r>
            <a:r>
              <a:rPr lang="nl-NL" dirty="0"/>
              <a:t> a bank </a:t>
            </a:r>
            <a:r>
              <a:rPr lang="nl-NL" dirty="0" err="1"/>
              <a:t>needs</a:t>
            </a:r>
            <a:r>
              <a:rPr lang="nl-NL" dirty="0"/>
              <a:t> </a:t>
            </a:r>
            <a:r>
              <a:rPr lang="nl-NL" dirty="0" err="1"/>
              <a:t>to</a:t>
            </a:r>
            <a:r>
              <a:rPr lang="nl-NL" dirty="0"/>
              <a:t> do, </a:t>
            </a:r>
            <a:r>
              <a:rPr lang="nl-NL" dirty="0" err="1"/>
              <a:t>not</a:t>
            </a:r>
            <a:r>
              <a:rPr lang="nl-NL" b="1" i="1" dirty="0"/>
              <a:t> </a:t>
            </a:r>
            <a:r>
              <a:rPr lang="nl-NL" b="1" i="1" dirty="0" err="1"/>
              <a:t>how</a:t>
            </a:r>
            <a:r>
              <a:rPr lang="nl-NL" dirty="0"/>
              <a:t> </a:t>
            </a:r>
            <a:r>
              <a:rPr lang="nl-NL" dirty="0" err="1"/>
              <a:t>it</a:t>
            </a:r>
            <a:r>
              <a:rPr lang="nl-NL" dirty="0"/>
              <a:t> </a:t>
            </a:r>
            <a:r>
              <a:rPr lang="nl-NL" dirty="0" err="1"/>
              <a:t>needs</a:t>
            </a:r>
            <a:r>
              <a:rPr lang="nl-NL" dirty="0"/>
              <a:t> </a:t>
            </a:r>
            <a:r>
              <a:rPr lang="nl-NL" dirty="0" err="1"/>
              <a:t>to</a:t>
            </a:r>
            <a:r>
              <a:rPr lang="nl-NL" dirty="0"/>
              <a:t> do </a:t>
            </a:r>
            <a:r>
              <a:rPr lang="nl-NL" dirty="0" err="1"/>
              <a:t>it</a:t>
            </a:r>
            <a:r>
              <a:rPr lang="nl-NL" dirty="0"/>
              <a:t> – </a:t>
            </a:r>
            <a:r>
              <a:rPr lang="nl-NL" dirty="0" err="1"/>
              <a:t>so</a:t>
            </a:r>
            <a:r>
              <a:rPr lang="nl-NL" dirty="0"/>
              <a:t> as </a:t>
            </a:r>
            <a:r>
              <a:rPr lang="nl-NL" dirty="0" err="1"/>
              <a:t>practices</a:t>
            </a:r>
            <a:r>
              <a:rPr lang="nl-NL" dirty="0"/>
              <a:t> </a:t>
            </a:r>
            <a:r>
              <a:rPr lang="nl-NL" dirty="0" err="1"/>
              <a:t>evolve</a:t>
            </a:r>
            <a:r>
              <a:rPr lang="nl-NL" dirty="0"/>
              <a:t> </a:t>
            </a:r>
            <a:r>
              <a:rPr lang="nl-NL" dirty="0" err="1"/>
              <a:t>the</a:t>
            </a:r>
            <a:r>
              <a:rPr lang="nl-NL" dirty="0"/>
              <a:t> </a:t>
            </a:r>
            <a:r>
              <a:rPr lang="nl-NL" dirty="0" err="1"/>
              <a:t>how</a:t>
            </a:r>
            <a:r>
              <a:rPr lang="nl-NL" dirty="0"/>
              <a:t> </a:t>
            </a:r>
            <a:r>
              <a:rPr lang="nl-NL" dirty="0" err="1"/>
              <a:t>evolves</a:t>
            </a:r>
            <a:r>
              <a:rPr lang="nl-NL" dirty="0"/>
              <a:t> (</a:t>
            </a:r>
            <a:r>
              <a:rPr lang="nl-NL" dirty="0" err="1"/>
              <a:t>typically</a:t>
            </a:r>
            <a:r>
              <a:rPr lang="nl-NL" dirty="0"/>
              <a:t> </a:t>
            </a:r>
            <a:r>
              <a:rPr lang="nl-NL" dirty="0" err="1"/>
              <a:t>reflected</a:t>
            </a:r>
            <a:r>
              <a:rPr lang="nl-NL" dirty="0"/>
              <a:t> </a:t>
            </a:r>
            <a:r>
              <a:rPr lang="nl-NL" dirty="0" err="1"/>
              <a:t>by</a:t>
            </a:r>
            <a:r>
              <a:rPr lang="nl-NL" dirty="0"/>
              <a:t> new </a:t>
            </a:r>
            <a:r>
              <a:rPr lang="nl-NL" dirty="0" err="1"/>
              <a:t>internal</a:t>
            </a:r>
            <a:r>
              <a:rPr lang="nl-NL" dirty="0"/>
              <a:t> </a:t>
            </a:r>
            <a:r>
              <a:rPr lang="nl-NL" dirty="0" err="1"/>
              <a:t>functions</a:t>
            </a:r>
            <a:r>
              <a:rPr lang="nl-NL" dirty="0"/>
              <a:t> </a:t>
            </a:r>
            <a:r>
              <a:rPr lang="nl-NL" dirty="0" err="1"/>
              <a:t>and</a:t>
            </a:r>
            <a:r>
              <a:rPr lang="nl-NL" dirty="0"/>
              <a:t> </a:t>
            </a:r>
            <a:r>
              <a:rPr lang="nl-NL" dirty="0" err="1"/>
              <a:t>maybe</a:t>
            </a:r>
            <a:r>
              <a:rPr lang="nl-NL" dirty="0"/>
              <a:t> </a:t>
            </a:r>
            <a:r>
              <a:rPr lang="nl-NL" dirty="0" err="1"/>
              <a:t>the</a:t>
            </a:r>
            <a:r>
              <a:rPr lang="nl-NL" dirty="0"/>
              <a:t> </a:t>
            </a:r>
            <a:r>
              <a:rPr lang="nl-NL" dirty="0" err="1"/>
              <a:t>patterns</a:t>
            </a:r>
            <a:r>
              <a:rPr lang="nl-NL" dirty="0"/>
              <a:t> of exchanges</a:t>
            </a:r>
            <a:r>
              <a:rPr lang="nl-NL" baseline="0" dirty="0"/>
              <a:t> </a:t>
            </a:r>
            <a:r>
              <a:rPr lang="nl-NL" baseline="0" dirty="0" err="1"/>
              <a:t>between</a:t>
            </a:r>
            <a:r>
              <a:rPr lang="nl-NL" baseline="0" dirty="0"/>
              <a:t> Service </a:t>
            </a:r>
            <a:r>
              <a:rPr lang="nl-NL" baseline="0" dirty="0" err="1"/>
              <a:t>Domains</a:t>
            </a:r>
            <a:r>
              <a:rPr lang="nl-NL" baseline="0" dirty="0"/>
              <a:t>) but </a:t>
            </a:r>
            <a:r>
              <a:rPr lang="nl-NL" baseline="0" dirty="0" err="1"/>
              <a:t>the</a:t>
            </a:r>
            <a:r>
              <a:rPr lang="nl-NL" baseline="0" dirty="0"/>
              <a:t> </a:t>
            </a:r>
            <a:r>
              <a:rPr lang="nl-NL" dirty="0" err="1"/>
              <a:t>what</a:t>
            </a:r>
            <a:r>
              <a:rPr lang="nl-NL" dirty="0"/>
              <a:t> in </a:t>
            </a:r>
            <a:r>
              <a:rPr lang="nl-NL" dirty="0" err="1"/>
              <a:t>terms</a:t>
            </a:r>
            <a:r>
              <a:rPr lang="nl-NL" dirty="0"/>
              <a:t> of </a:t>
            </a:r>
            <a:r>
              <a:rPr lang="nl-NL" dirty="0" err="1"/>
              <a:t>the</a:t>
            </a:r>
            <a:r>
              <a:rPr lang="nl-NL" baseline="0" dirty="0"/>
              <a:t> business </a:t>
            </a:r>
            <a:r>
              <a:rPr lang="nl-NL" baseline="0" dirty="0" err="1"/>
              <a:t>role</a:t>
            </a:r>
            <a:r>
              <a:rPr lang="nl-NL" baseline="0" dirty="0"/>
              <a:t>/</a:t>
            </a:r>
            <a:r>
              <a:rPr lang="nl-NL" baseline="0" dirty="0" err="1"/>
              <a:t>purpose</a:t>
            </a:r>
            <a:r>
              <a:rPr lang="nl-NL" baseline="0" dirty="0"/>
              <a:t> </a:t>
            </a:r>
            <a:r>
              <a:rPr lang="nl-NL" dirty="0"/>
              <a:t>does </a:t>
            </a:r>
            <a:r>
              <a:rPr lang="nl-NL" dirty="0" err="1"/>
              <a:t>not</a:t>
            </a:r>
            <a:r>
              <a:rPr lang="nl-NL" dirty="0"/>
              <a:t> change…</a:t>
            </a:r>
          </a:p>
          <a:p>
            <a:endParaRPr lang="x-none" dirty="0"/>
          </a:p>
        </p:txBody>
      </p:sp>
    </p:spTree>
    <p:extLst>
      <p:ext uri="{BB962C8B-B14F-4D97-AF65-F5344CB8AC3E}">
        <p14:creationId xmlns:p14="http://schemas.microsoft.com/office/powerpoint/2010/main" val="1197646016"/>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enterprise blueprint provides a framework that can support a wide range of planning and analysis functions. </a:t>
            </a:r>
            <a:r>
              <a:rPr lang="en-US" dirty="0"/>
              <a:t>Capturing target requirements and overlaying different attributions on the service domains in</a:t>
            </a:r>
            <a:r>
              <a:rPr lang="en-US" baseline="0" dirty="0"/>
              <a:t> the blueprint can be useful for many initiatives that leverage the enterprise viewpoint, such as application portfolio rationalization and mergers and acquisitions.</a:t>
            </a:r>
            <a:endParaRPr lang="nl-NL" dirty="0"/>
          </a:p>
        </p:txBody>
      </p:sp>
    </p:spTree>
    <p:extLst>
      <p:ext uri="{BB962C8B-B14F-4D97-AF65-F5344CB8AC3E}">
        <p14:creationId xmlns:p14="http://schemas.microsoft.com/office/powerpoint/2010/main" val="3652875831"/>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figure shows the type of use in detail. </a:t>
            </a:r>
          </a:p>
          <a:p>
            <a:endParaRPr lang="en-US" dirty="0"/>
          </a:p>
          <a:p>
            <a:r>
              <a:rPr lang="en-US" dirty="0"/>
              <a:t>* This is an example of using headcount to get an indication of relative operational</a:t>
            </a:r>
            <a:r>
              <a:rPr lang="en-US" baseline="0" dirty="0"/>
              <a:t> costs – key is that we are only trying to identify high-cost service domains (that are targets for efficiency improvements). We do not need to do a detailed financial analysis about relative employee costs – a simple headcount quickly exposes these high-cost areas… *</a:t>
            </a:r>
            <a:endParaRPr lang="x-none" dirty="0"/>
          </a:p>
        </p:txBody>
      </p:sp>
    </p:spTree>
    <p:extLst>
      <p:ext uri="{BB962C8B-B14F-4D97-AF65-F5344CB8AC3E}">
        <p14:creationId xmlns:p14="http://schemas.microsoft.com/office/powerpoint/2010/main" val="155858546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11440407"/>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2290" name="Rectangle 2"/>
          <p:cNvSpPr>
            <a:spLocks noGrp="1" noRot="1" noChangeAspect="1" noChangeArrowheads="1" noTextEdit="1"/>
          </p:cNvSpPr>
          <p:nvPr>
            <p:ph type="sldImg"/>
          </p:nvPr>
        </p:nvSpPr>
        <p:spPr>
          <a:ln/>
        </p:spPr>
      </p:sp>
      <p:sp>
        <p:nvSpPr>
          <p:cNvPr id="2572291" name="Rectangle 3"/>
          <p:cNvSpPr>
            <a:spLocks noGrp="1" noChangeArrowheads="1"/>
          </p:cNvSpPr>
          <p:nvPr>
            <p:ph type="body" idx="1"/>
          </p:nvPr>
        </p:nvSpPr>
        <p:spPr>
          <a:xfrm>
            <a:off x="664921" y="4715908"/>
            <a:ext cx="5334779" cy="4467702"/>
          </a:xfrm>
        </p:spPr>
        <p:txBody>
          <a:bodyPr/>
          <a:lstStyle/>
          <a:p>
            <a:r>
              <a:rPr lang="en-US" dirty="0"/>
              <a:t>The BIAN Service Domain and Service Operations can be augmented to provide as much detail as may be required. There is also an opportunity for further specialization - based on a geopolitical scale and sophistication/maturity. </a:t>
            </a:r>
          </a:p>
          <a:p>
            <a:endParaRPr lang="en-US" dirty="0"/>
          </a:p>
          <a:p>
            <a:r>
              <a:rPr lang="en-US" dirty="0"/>
              <a:t>Service Domains can be matched to industry standards. E.G. IFX, IFW (IBM). </a:t>
            </a:r>
          </a:p>
          <a:p>
            <a:endParaRPr lang="en-US" dirty="0"/>
          </a:p>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The trainer will explain the example given of how a service domain has been assigned to a quadrant based on their business and operational characteristics. Using this classification, appropriate strategies and techniques can be associated with the organizational, operational and system-related approach for the service domain. </a:t>
            </a:r>
          </a:p>
          <a:p>
            <a:endParaRPr lang="en-US" dirty="0"/>
          </a:p>
          <a:p>
            <a:endParaRPr lang="en-US" dirty="0"/>
          </a:p>
          <a:p>
            <a:r>
              <a:rPr lang="en-US" dirty="0"/>
              <a:t>Note: BIAN does not provide a standard but rather provides some examples. </a:t>
            </a:r>
          </a:p>
          <a:p>
            <a:r>
              <a:rPr lang="en-US" dirty="0"/>
              <a:t>This is quite a sophisticated consulting type tool – and as noted it is just an example and</a:t>
            </a:r>
            <a:r>
              <a:rPr lang="en-US" baseline="0" dirty="0"/>
              <a:t> BIAN is not in the business of defining consulting techniques! </a:t>
            </a:r>
            <a:endParaRPr lang="en-US" dirty="0"/>
          </a:p>
        </p:txBody>
      </p:sp>
    </p:spTree>
    <p:extLst>
      <p:ext uri="{BB962C8B-B14F-4D97-AF65-F5344CB8AC3E}">
        <p14:creationId xmlns:p14="http://schemas.microsoft.com/office/powerpoint/2010/main" val="4167448168"/>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2290" name="Rectangle 2"/>
          <p:cNvSpPr>
            <a:spLocks noGrp="1" noRot="1" noChangeAspect="1" noChangeArrowheads="1" noTextEdit="1"/>
          </p:cNvSpPr>
          <p:nvPr>
            <p:ph type="sldImg"/>
          </p:nvPr>
        </p:nvSpPr>
        <p:spPr>
          <a:ln/>
        </p:spPr>
      </p:sp>
      <p:sp>
        <p:nvSpPr>
          <p:cNvPr id="2572291" name="Rectangle 3"/>
          <p:cNvSpPr>
            <a:spLocks noGrp="1" noChangeArrowheads="1"/>
          </p:cNvSpPr>
          <p:nvPr>
            <p:ph type="body" idx="1"/>
          </p:nvPr>
        </p:nvSpPr>
        <p:spPr>
          <a:xfrm>
            <a:off x="664921" y="4715908"/>
            <a:ext cx="5334779" cy="4467702"/>
          </a:xfrm>
        </p:spPr>
        <p:txBody>
          <a:bodyPr/>
          <a:lstStyle/>
          <a:p>
            <a:r>
              <a:rPr lang="en-US" dirty="0"/>
              <a:t>The BIAN Service Domain and Service Operations can be augmented to provide as much detail as may be required. There is also an opportunity for further specialization - based on a geopolitical scale and sophistication/maturity. </a:t>
            </a:r>
          </a:p>
          <a:p>
            <a:endParaRPr lang="en-US" dirty="0"/>
          </a:p>
          <a:p>
            <a:r>
              <a:rPr lang="en-US" dirty="0"/>
              <a:t>Service Domains can be matched to industry standards. E.G. IFX, IFW (IBM) </a:t>
            </a:r>
          </a:p>
          <a:p>
            <a:endParaRPr lang="en-US" dirty="0"/>
          </a:p>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The trainer will explain the example given of how a service domain has been assigned to a quadrant based on their business and operational characteristics. Using this classification, appropriate strategies and techniques can be associated with the organizational, operational and system-related approach for the service domain. </a:t>
            </a:r>
          </a:p>
          <a:p>
            <a:endParaRPr lang="en-US" dirty="0"/>
          </a:p>
          <a:p>
            <a:endParaRPr lang="en-US" dirty="0"/>
          </a:p>
          <a:p>
            <a:r>
              <a:rPr lang="en-US" dirty="0"/>
              <a:t>Note: BIAN does not provide a standard but rather provides some examples. </a:t>
            </a:r>
          </a:p>
          <a:p>
            <a:r>
              <a:rPr lang="en-US" dirty="0"/>
              <a:t>This is quite a sophisticated consulting type tool – and as noted it is just an example and</a:t>
            </a:r>
            <a:r>
              <a:rPr lang="en-US" baseline="0" dirty="0"/>
              <a:t> BIAN is not in the business of defining consulting techniques! </a:t>
            </a:r>
            <a:endParaRPr lang="en-US" dirty="0"/>
          </a:p>
        </p:txBody>
      </p:sp>
    </p:spTree>
    <p:extLst>
      <p:ext uri="{BB962C8B-B14F-4D97-AF65-F5344CB8AC3E}">
        <p14:creationId xmlns:p14="http://schemas.microsoft.com/office/powerpoint/2010/main" val="62111619"/>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2290" name="Rectangle 2"/>
          <p:cNvSpPr>
            <a:spLocks noGrp="1" noRot="1" noChangeAspect="1" noChangeArrowheads="1" noTextEdit="1"/>
          </p:cNvSpPr>
          <p:nvPr>
            <p:ph type="sldImg"/>
          </p:nvPr>
        </p:nvSpPr>
        <p:spPr>
          <a:ln/>
        </p:spPr>
      </p:sp>
      <p:sp>
        <p:nvSpPr>
          <p:cNvPr id="2572291" name="Rectangle 3"/>
          <p:cNvSpPr>
            <a:spLocks noGrp="1" noChangeArrowheads="1"/>
          </p:cNvSpPr>
          <p:nvPr>
            <p:ph type="body" idx="1"/>
          </p:nvPr>
        </p:nvSpPr>
        <p:spPr>
          <a:xfrm>
            <a:off x="664921" y="4715908"/>
            <a:ext cx="5334779" cy="4467702"/>
          </a:xfrm>
        </p:spPr>
        <p:txBody>
          <a:bodyPr/>
          <a:lstStyle/>
          <a:p>
            <a:r>
              <a:rPr lang="en-US" dirty="0"/>
              <a:t>Zoom in on example.</a:t>
            </a:r>
          </a:p>
        </p:txBody>
      </p:sp>
    </p:spTree>
    <p:extLst>
      <p:ext uri="{BB962C8B-B14F-4D97-AF65-F5344CB8AC3E}">
        <p14:creationId xmlns:p14="http://schemas.microsoft.com/office/powerpoint/2010/main" val="36227004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a:t>
            </a:r>
          </a:p>
          <a:p>
            <a:endParaRPr lang="nl-NL" dirty="0"/>
          </a:p>
          <a:p>
            <a:r>
              <a:rPr lang="nl-NL" dirty="0" err="1"/>
              <a:t>Discuss</a:t>
            </a:r>
            <a:r>
              <a:rPr lang="nl-NL" dirty="0"/>
              <a:t> </a:t>
            </a:r>
            <a:r>
              <a:rPr lang="nl-NL" dirty="0" err="1"/>
              <a:t>what</a:t>
            </a:r>
            <a:r>
              <a:rPr lang="nl-NL" dirty="0"/>
              <a:t> the main issue is: look for flexibility/ability to</a:t>
            </a:r>
            <a:r>
              <a:rPr lang="nl-NL" baseline="0" dirty="0"/>
              <a:t> handle change </a:t>
            </a:r>
            <a:r>
              <a:rPr lang="nl-NL" baseline="0" dirty="0" err="1"/>
              <a:t>by</a:t>
            </a:r>
            <a:r>
              <a:rPr lang="nl-NL" baseline="0" dirty="0"/>
              <a:t> </a:t>
            </a:r>
            <a:r>
              <a:rPr lang="nl-NL" baseline="0" dirty="0" err="1"/>
              <a:t>exploiting</a:t>
            </a:r>
            <a:r>
              <a:rPr lang="nl-NL" baseline="0" dirty="0"/>
              <a:t> new operating </a:t>
            </a:r>
            <a:r>
              <a:rPr lang="nl-NL" baseline="0" dirty="0" err="1"/>
              <a:t>models</a:t>
            </a:r>
            <a:br>
              <a:rPr lang="nl-NL" baseline="0" dirty="0"/>
            </a:br>
            <a:br>
              <a:rPr lang="nl-NL" baseline="0" dirty="0"/>
            </a:br>
            <a:r>
              <a:rPr lang="en-US" baseline="0" dirty="0"/>
              <a:t>This displays an example of strategic challenges that a Bank can face. </a:t>
            </a:r>
          </a:p>
          <a:p>
            <a:r>
              <a:rPr lang="en-US" baseline="0" dirty="0"/>
              <a:t> You can highlight that BIAN is </a:t>
            </a:r>
            <a:r>
              <a:rPr lang="en-US" baseline="0" dirty="0" err="1"/>
              <a:t>fulled</a:t>
            </a:r>
            <a:r>
              <a:rPr lang="en-US" baseline="0" dirty="0"/>
              <a:t> with thinking patterns, this is a pattern as it displayed in </a:t>
            </a:r>
            <a:r>
              <a:rPr lang="en-US" baseline="0" dirty="0" err="1"/>
              <a:t>Archimate</a:t>
            </a:r>
            <a:r>
              <a:rPr lang="en-US" baseline="0" dirty="0"/>
              <a:t>. </a:t>
            </a:r>
          </a:p>
          <a:p>
            <a:r>
              <a:rPr lang="en-US" baseline="0" dirty="0"/>
              <a:t> This should activate the </a:t>
            </a:r>
            <a:r>
              <a:rPr lang="en-US" baseline="0" dirty="0" err="1"/>
              <a:t>Acrimate</a:t>
            </a:r>
            <a:r>
              <a:rPr lang="en-US" baseline="0" dirty="0"/>
              <a:t> way of thinking/visualizing amounts the candidates. </a:t>
            </a:r>
          </a:p>
          <a:p>
            <a:r>
              <a:rPr lang="en-US" baseline="0" dirty="0"/>
              <a:t> </a:t>
            </a:r>
          </a:p>
          <a:p>
            <a:r>
              <a:rPr lang="en-US" baseline="0" dirty="0"/>
              <a:t> (trainers are advised to apply there own ‘’life experience’’ example or </a:t>
            </a:r>
            <a:r>
              <a:rPr lang="en-US" baseline="0" dirty="0" err="1"/>
              <a:t>Archimate</a:t>
            </a:r>
            <a:r>
              <a:rPr lang="en-US" baseline="0" dirty="0"/>
              <a:t> way of work in a bank and it’s an advantage</a:t>
            </a:r>
            <a:r>
              <a:rPr lang="nl-NL" baseline="0" dirty="0"/>
              <a:t>)</a:t>
            </a:r>
            <a:endParaRPr lang="nl-NL" dirty="0"/>
          </a:p>
          <a:p>
            <a:endParaRPr lang="nl-NL" dirty="0"/>
          </a:p>
          <a:p>
            <a:endParaRPr lang="nl-NL" dirty="0"/>
          </a:p>
          <a:p>
            <a:endParaRPr lang="nl-NL" dirty="0"/>
          </a:p>
        </p:txBody>
      </p:sp>
    </p:spTree>
    <p:extLst>
      <p:ext uri="{BB962C8B-B14F-4D97-AF65-F5344CB8AC3E}">
        <p14:creationId xmlns:p14="http://schemas.microsoft.com/office/powerpoint/2010/main" val="2979692742"/>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4292580638"/>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Blueprint can be used as a management dashboard. It represents a stable view of </a:t>
            </a:r>
            <a:r>
              <a:rPr lang="nl-NL" dirty="0" err="1"/>
              <a:t>capabilities</a:t>
            </a:r>
            <a:r>
              <a:rPr lang="nl-NL" dirty="0"/>
              <a:t> </a:t>
            </a:r>
            <a:r>
              <a:rPr lang="nl-NL" dirty="0" err="1"/>
              <a:t>and</a:t>
            </a:r>
            <a:r>
              <a:rPr lang="nl-NL" dirty="0"/>
              <a:t> a </a:t>
            </a:r>
            <a:r>
              <a:rPr lang="nl-NL" dirty="0" err="1"/>
              <a:t>wide</a:t>
            </a:r>
            <a:r>
              <a:rPr lang="nl-NL" dirty="0"/>
              <a:t> range of performance measures can be used.  This provides an overview of possible measurements. </a:t>
            </a:r>
          </a:p>
          <a:p>
            <a:endParaRPr lang="nl-NL" dirty="0"/>
          </a:p>
        </p:txBody>
      </p:sp>
    </p:spTree>
    <p:extLst>
      <p:ext uri="{BB962C8B-B14F-4D97-AF65-F5344CB8AC3E}">
        <p14:creationId xmlns:p14="http://schemas.microsoft.com/office/powerpoint/2010/main" val="139452064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535157564"/>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the Service Domains define non-overlapping functional</a:t>
            </a:r>
            <a:r>
              <a:rPr lang="en-US" baseline="0" dirty="0"/>
              <a:t> partitions. When existing systems are mapped based on functional coverage the result exposes gaps, redundancy and misaligned applications – in an objective viewpoint where like-for-like comparisons can be made…</a:t>
            </a:r>
            <a:endParaRPr lang="en-US" dirty="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232986449"/>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407578053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BIAN Service Landscape can be used to support business and technical planning and analysis in three categories:</a:t>
            </a:r>
          </a:p>
          <a:p>
            <a:pPr marL="228600" indent="-228600">
              <a:buAutoNum type="arabicParenR"/>
            </a:pPr>
            <a:r>
              <a:rPr lang="nl-NL" dirty="0"/>
              <a:t>Capability overlays</a:t>
            </a:r>
          </a:p>
          <a:p>
            <a:pPr marL="228600" indent="-228600">
              <a:buAutoNum type="arabicParenR"/>
            </a:pPr>
            <a:r>
              <a:rPr lang="nl-NL" dirty="0"/>
              <a:t>Performance measures</a:t>
            </a:r>
          </a:p>
          <a:p>
            <a:pPr marL="228600" indent="-228600">
              <a:buAutoNum type="arabicParenR"/>
            </a:pPr>
            <a:r>
              <a:rPr lang="nl-NL" dirty="0"/>
              <a:t>Feature or property</a:t>
            </a:r>
          </a:p>
          <a:p>
            <a:pPr marL="228600" indent="-228600">
              <a:buAutoNum type="arabicParenR"/>
            </a:pPr>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3868068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Correct </a:t>
            </a:r>
            <a:r>
              <a:rPr lang="nl-NL" dirty="0" err="1"/>
              <a:t>answer</a:t>
            </a:r>
            <a:r>
              <a:rPr lang="nl-NL" dirty="0"/>
              <a:t> is B.</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a:t>
            </a:r>
            <a:r>
              <a:rPr lang="en-US" baseline="0" dirty="0"/>
              <a:t>a) is true, b) is probably not true (it is pitched at one organizational level depending on what you mean by organizational level), c) is true (we’ve just demonstrated this to be the case in prior slides, d) is true </a:t>
            </a: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endParaRPr lang="x-none" dirty="0"/>
          </a:p>
        </p:txBody>
      </p:sp>
    </p:spTree>
    <p:extLst>
      <p:ext uri="{BB962C8B-B14F-4D97-AF65-F5344CB8AC3E}">
        <p14:creationId xmlns:p14="http://schemas.microsoft.com/office/powerpoint/2010/main" val="3429073765"/>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18817170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stick </a:t>
            </a:r>
            <a:r>
              <a:rPr lang="nl-NL" dirty="0" err="1"/>
              <a:t>the</a:t>
            </a:r>
            <a:r>
              <a:rPr lang="nl-NL" dirty="0"/>
              <a:t> post-it </a:t>
            </a:r>
            <a:r>
              <a:rPr lang="nl-NL" dirty="0" err="1"/>
              <a:t>notes</a:t>
            </a:r>
            <a:r>
              <a:rPr lang="nl-NL" dirty="0"/>
              <a:t> on a flipchart. And will discuss </a:t>
            </a:r>
            <a:r>
              <a:rPr lang="nl-NL" dirty="0" err="1"/>
              <a:t>the</a:t>
            </a:r>
            <a:r>
              <a:rPr lang="nl-NL" dirty="0"/>
              <a:t> </a:t>
            </a:r>
            <a:r>
              <a:rPr lang="nl-NL" dirty="0" err="1"/>
              <a:t>answers</a:t>
            </a:r>
            <a:r>
              <a:rPr lang="nl-NL" dirty="0"/>
              <a:t> as a </a:t>
            </a:r>
            <a:r>
              <a:rPr lang="nl-NL" dirty="0" err="1"/>
              <a:t>group</a:t>
            </a:r>
            <a:r>
              <a:rPr lang="nl-NL" dirty="0"/>
              <a:t>. These posters will stay on the wall during the training. </a:t>
            </a:r>
          </a:p>
          <a:p>
            <a:r>
              <a:rPr lang="en-CA" dirty="0"/>
              <a:t>T</a:t>
            </a:r>
            <a:r>
              <a:rPr lang="en" dirty="0"/>
              <a:t>he trainer can fall back on goals and questions during training and it provides </a:t>
            </a:r>
            <a:r>
              <a:rPr lang="nl-NL" dirty="0"/>
              <a:t>constant</a:t>
            </a:r>
            <a:r>
              <a:rPr lang="en" dirty="0"/>
              <a:t> insight.</a:t>
            </a:r>
          </a:p>
          <a:p>
            <a:endParaRPr lang="en" dirty="0"/>
          </a:p>
          <a:p>
            <a:r>
              <a:rPr lang="en" dirty="0"/>
              <a:t>Take </a:t>
            </a:r>
            <a:r>
              <a:rPr lang="nl-NL" dirty="0"/>
              <a:t>max. 15 minutes </a:t>
            </a:r>
            <a:r>
              <a:rPr lang="nl-NL" dirty="0" err="1"/>
              <a:t>to</a:t>
            </a:r>
            <a:r>
              <a:rPr lang="nl-NL" dirty="0"/>
              <a:t> </a:t>
            </a:r>
            <a:r>
              <a:rPr lang="nl-NL" dirty="0" err="1"/>
              <a:t>discuss</a:t>
            </a:r>
            <a:r>
              <a:rPr lang="nl-NL" dirty="0"/>
              <a:t>.</a:t>
            </a:r>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nl-NL" dirty="0"/>
          </a:p>
        </p:txBody>
      </p:sp>
    </p:spTree>
    <p:extLst>
      <p:ext uri="{BB962C8B-B14F-4D97-AF65-F5344CB8AC3E}">
        <p14:creationId xmlns:p14="http://schemas.microsoft.com/office/powerpoint/2010/main" val="32265264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US" noProof="0" dirty="0"/>
              <a:t>The trainer must explain:</a:t>
            </a:r>
          </a:p>
          <a:p>
            <a:r>
              <a:rPr lang="en-US" noProof="0" dirty="0"/>
              <a:t>Refer to figure 1 in the book</a:t>
            </a:r>
          </a:p>
          <a:p>
            <a:pPr marL="171450" indent="-171450">
              <a:buFontTx/>
              <a:buChar char="-"/>
            </a:pPr>
            <a:r>
              <a:rPr lang="en-US" noProof="0" dirty="0"/>
              <a:t>The model</a:t>
            </a:r>
          </a:p>
          <a:p>
            <a:pPr marL="171450" indent="-171450">
              <a:buFontTx/>
              <a:buChar char="-"/>
            </a:pPr>
            <a:r>
              <a:rPr lang="en-US" noProof="0" dirty="0"/>
              <a:t>The different layers in the model</a:t>
            </a:r>
          </a:p>
          <a:p>
            <a:pPr marL="171450" indent="-171450">
              <a:buFontTx/>
              <a:buChar char="-"/>
            </a:pPr>
            <a:r>
              <a:rPr lang="en-US" noProof="0" dirty="0"/>
              <a:t>The different components within the layers</a:t>
            </a:r>
          </a:p>
          <a:p>
            <a:pPr marL="171450" indent="-171450">
              <a:buFontTx/>
              <a:buChar char="-"/>
            </a:pPr>
            <a:r>
              <a:rPr lang="en-US" noProof="0" dirty="0"/>
              <a:t>Why technology architecture is not there</a:t>
            </a:r>
          </a:p>
          <a:p>
            <a:pPr marL="0" indent="0">
              <a:buFontTx/>
              <a:buNone/>
            </a:pPr>
            <a:r>
              <a:rPr lang="en-US" noProof="0" dirty="0"/>
              <a:t>The next slide will provide an overview of the different artifacts. Note that the elements on this slide components and on the next slide are artifacts.</a:t>
            </a:r>
          </a:p>
          <a:p>
            <a:pPr marL="0" indent="0">
              <a:buFontTx/>
              <a:buNone/>
            </a:pPr>
            <a:endParaRPr lang="en-US" noProof="0" dirty="0"/>
          </a:p>
          <a:p>
            <a:pPr marL="0" indent="0">
              <a:buFontTx/>
              <a:buNone/>
            </a:pPr>
            <a:r>
              <a:rPr lang="en-US" noProof="0" dirty="0"/>
              <a:t>(The trainer should quickly highlight the different </a:t>
            </a:r>
            <a:r>
              <a:rPr lang="en-US" dirty="0"/>
              <a:t>components</a:t>
            </a:r>
            <a:r>
              <a:rPr lang="en-US" noProof="0" dirty="0"/>
              <a:t> but not go in detail since this will be allocated at a later point.)</a:t>
            </a:r>
            <a:br>
              <a:rPr lang="en-US" noProof="0" dirty="0"/>
            </a:br>
            <a:br>
              <a:rPr lang="en-US" noProof="0" dirty="0"/>
            </a:br>
            <a:r>
              <a:rPr lang="en-US" noProof="0" dirty="0"/>
              <a:t>Be aware: there are many exam questions about the artifacts and there positioning in the framework!</a:t>
            </a:r>
          </a:p>
        </p:txBody>
      </p:sp>
    </p:spTree>
    <p:extLst>
      <p:ext uri="{BB962C8B-B14F-4D97-AF65-F5344CB8AC3E}">
        <p14:creationId xmlns:p14="http://schemas.microsoft.com/office/powerpoint/2010/main" val="15973323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GB" dirty="0"/>
              <a:t>This </a:t>
            </a:r>
            <a:r>
              <a:rPr lang="en-GB" dirty="0" err="1"/>
              <a:t>explaines</a:t>
            </a:r>
            <a:r>
              <a:rPr lang="en-GB" dirty="0"/>
              <a:t> the individuals components of the value chain</a:t>
            </a:r>
          </a:p>
        </p:txBody>
      </p:sp>
    </p:spTree>
    <p:extLst>
      <p:ext uri="{BB962C8B-B14F-4D97-AF65-F5344CB8AC3E}">
        <p14:creationId xmlns:p14="http://schemas.microsoft.com/office/powerpoint/2010/main" val="1886714136"/>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3323493562"/>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189764617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Note that this is a TOGAF picture. </a:t>
            </a:r>
          </a:p>
        </p:txBody>
      </p:sp>
    </p:spTree>
    <p:extLst>
      <p:ext uri="{BB962C8B-B14F-4D97-AF65-F5344CB8AC3E}">
        <p14:creationId xmlns:p14="http://schemas.microsoft.com/office/powerpoint/2010/main" val="138248386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3240365223"/>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331188504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404901510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emphasize the interaction between BIAN and other standards. And will explain that chapter 8 will zoom in on TOGAF.</a:t>
            </a:r>
          </a:p>
          <a:p>
            <a:endParaRPr lang="nl-NL" dirty="0"/>
          </a:p>
        </p:txBody>
      </p:sp>
    </p:spTree>
    <p:extLst>
      <p:ext uri="{BB962C8B-B14F-4D97-AF65-F5344CB8AC3E}">
        <p14:creationId xmlns:p14="http://schemas.microsoft.com/office/powerpoint/2010/main" val="11721155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This is a layer concept which came originally </a:t>
            </a:r>
            <a:r>
              <a:rPr lang="de-DE" dirty="0" err="1"/>
              <a:t>from</a:t>
            </a:r>
            <a:r>
              <a:rPr lang="de-DE" dirty="0"/>
              <a:t> TOGAF. The reason to show that as a cube is, that</a:t>
            </a:r>
            <a:r>
              <a:rPr lang="de-DE" baseline="0" dirty="0"/>
              <a:t> you have course grain and fine grain information which are linked but it should be linked on the same granularity level.</a:t>
            </a:r>
            <a:endParaRPr lang="de-DE" dirty="0"/>
          </a:p>
        </p:txBody>
      </p:sp>
    </p:spTree>
    <p:extLst>
      <p:ext uri="{BB962C8B-B14F-4D97-AF65-F5344CB8AC3E}">
        <p14:creationId xmlns:p14="http://schemas.microsoft.com/office/powerpoint/2010/main" val="359400985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4156073967"/>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Trainer: </a:t>
            </a:r>
            <a:r>
              <a:rPr lang="nl-NL" dirty="0" err="1"/>
              <a:t>please</a:t>
            </a:r>
            <a:r>
              <a:rPr lang="nl-NL" dirty="0"/>
              <a:t> point out that results of </a:t>
            </a:r>
            <a:r>
              <a:rPr lang="nl-NL" dirty="0" err="1"/>
              <a:t>this</a:t>
            </a:r>
            <a:r>
              <a:rPr lang="nl-NL" dirty="0"/>
              <a:t> project are available on the website of BIAN. BIAN and IFX explored the ability to map BIAN service operation to implementation levels message standards and is also documented and available at the BIAN website. </a:t>
            </a:r>
          </a:p>
          <a:p>
            <a:endParaRPr lang="nl-NL" dirty="0"/>
          </a:p>
          <a:p>
            <a:endParaRPr lang="nl-NL" dirty="0"/>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Note: This work is rather out of date and note that IFX has merged with NACHA and now calls itself ASIG.</a:t>
            </a:r>
          </a:p>
          <a:p>
            <a:pPr marL="0" marR="0" indent="0" algn="l" defTabSz="677268" rtl="0" eaLnBrk="1" fontAlgn="auto" latinLnBrk="0" hangingPunct="1">
              <a:lnSpc>
                <a:spcPct val="100000"/>
              </a:lnSpc>
              <a:spcBef>
                <a:spcPts val="0"/>
              </a:spcBef>
              <a:spcAft>
                <a:spcPts val="0"/>
              </a:spcAft>
              <a:buClrTx/>
              <a:buSzTx/>
              <a:buFontTx/>
              <a:buNone/>
              <a:tabLst/>
              <a:defRPr/>
            </a:pPr>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These are bullets on page 58/59</a:t>
            </a:r>
            <a:endParaRPr lang="x-none" dirty="0"/>
          </a:p>
        </p:txBody>
      </p:sp>
    </p:spTree>
    <p:extLst>
      <p:ext uri="{BB962C8B-B14F-4D97-AF65-F5344CB8AC3E}">
        <p14:creationId xmlns:p14="http://schemas.microsoft.com/office/powerpoint/2010/main" val="3106775986"/>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sz="600" dirty="0"/>
              <a:t>THIS IS NOT PART OF THE FOUNDATION EXAM - but can be allocated for didactic purposes.</a:t>
            </a:r>
          </a:p>
          <a:p>
            <a:endParaRPr lang="en-US" dirty="0"/>
          </a:p>
        </p:txBody>
      </p:sp>
    </p:spTree>
    <p:extLst>
      <p:ext uri="{BB962C8B-B14F-4D97-AF65-F5344CB8AC3E}">
        <p14:creationId xmlns:p14="http://schemas.microsoft.com/office/powerpoint/2010/main" val="391874647"/>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315581133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677268"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nl-NL" sz="900" b="0" i="0" u="none" strike="noStrike" kern="1200" cap="none" spc="0" normalizeH="0" baseline="0" noProof="0" dirty="0">
                <a:ln>
                  <a:noFill/>
                </a:ln>
                <a:solidFill>
                  <a:srgbClr val="000000"/>
                </a:solidFill>
                <a:effectLst/>
                <a:uLnTx/>
                <a:uFillTx/>
                <a:latin typeface="+mn-lt"/>
                <a:ea typeface="+mn-ea"/>
                <a:cs typeface="+mn-cs"/>
              </a:rPr>
              <a:t>(The data information </a:t>
            </a:r>
            <a:r>
              <a:rPr kumimoji="0" lang="nl-NL" sz="900" b="0" i="0" u="none" strike="noStrike" kern="1200" cap="none" spc="0" normalizeH="0" baseline="0" noProof="0" dirty="0" err="1">
                <a:ln>
                  <a:noFill/>
                </a:ln>
                <a:solidFill>
                  <a:srgbClr val="000000"/>
                </a:solidFill>
                <a:effectLst/>
                <a:uLnTx/>
                <a:uFillTx/>
                <a:latin typeface="+mn-lt"/>
                <a:ea typeface="+mn-ea"/>
                <a:cs typeface="+mn-cs"/>
              </a:rPr>
              <a:t>architecture</a:t>
            </a:r>
            <a:r>
              <a:rPr kumimoji="0" lang="nl-NL" sz="900" b="0" i="0" u="none" strike="noStrike" kern="1200" cap="none" spc="0" normalizeH="0" baseline="0" noProof="0" dirty="0">
                <a:ln>
                  <a:noFill/>
                </a:ln>
                <a:solidFill>
                  <a:srgbClr val="000000"/>
                </a:solidFill>
                <a:effectLst/>
                <a:uLnTx/>
                <a:uFillTx/>
                <a:latin typeface="+mn-lt"/>
                <a:ea typeface="+mn-ea"/>
                <a:cs typeface="+mn-cs"/>
              </a:rPr>
              <a:t> is </a:t>
            </a:r>
            <a:r>
              <a:rPr kumimoji="0" lang="nl-NL" sz="900" b="0" i="0" u="none" strike="noStrike" kern="1200" cap="none" spc="0" normalizeH="0" baseline="0" noProof="0" dirty="0" err="1">
                <a:ln>
                  <a:noFill/>
                </a:ln>
                <a:solidFill>
                  <a:srgbClr val="000000"/>
                </a:solidFill>
                <a:effectLst/>
                <a:uLnTx/>
                <a:uFillTx/>
                <a:latin typeface="+mn-lt"/>
                <a:ea typeface="+mn-ea"/>
                <a:cs typeface="+mn-cs"/>
              </a:rPr>
              <a:t>reprisented</a:t>
            </a:r>
            <a:r>
              <a:rPr kumimoji="0" lang="nl-NL" sz="900" b="0" i="0" u="none" strike="noStrike" kern="1200" cap="none" spc="0" normalizeH="0" baseline="0" noProof="0" dirty="0">
                <a:ln>
                  <a:noFill/>
                </a:ln>
                <a:solidFill>
                  <a:srgbClr val="000000"/>
                </a:solidFill>
                <a:effectLst/>
                <a:uLnTx/>
                <a:uFillTx/>
                <a:latin typeface="+mn-lt"/>
                <a:ea typeface="+mn-ea"/>
                <a:cs typeface="+mn-cs"/>
              </a:rPr>
              <a:t> </a:t>
            </a:r>
            <a:r>
              <a:rPr kumimoji="0" lang="nl-NL" sz="900" b="0" i="0" u="none" strike="noStrike" kern="1200" cap="none" spc="0" normalizeH="0" baseline="0" noProof="0" dirty="0" err="1">
                <a:ln>
                  <a:noFill/>
                </a:ln>
                <a:solidFill>
                  <a:srgbClr val="000000"/>
                </a:solidFill>
                <a:effectLst/>
                <a:uLnTx/>
                <a:uFillTx/>
                <a:latin typeface="+mn-lt"/>
                <a:ea typeface="+mn-ea"/>
                <a:cs typeface="+mn-cs"/>
              </a:rPr>
              <a:t>by</a:t>
            </a:r>
            <a:r>
              <a:rPr kumimoji="0" lang="nl-NL" sz="900" b="0" i="0" u="none" strike="noStrike" kern="1200" cap="none" spc="0" normalizeH="0" baseline="0" noProof="0" dirty="0">
                <a:ln>
                  <a:noFill/>
                </a:ln>
                <a:solidFill>
                  <a:srgbClr val="000000"/>
                </a:solidFill>
                <a:effectLst/>
                <a:uLnTx/>
                <a:uFillTx/>
                <a:latin typeface="+mn-lt"/>
                <a:ea typeface="+mn-ea"/>
                <a:cs typeface="+mn-cs"/>
              </a:rPr>
              <a:t> </a:t>
            </a:r>
            <a:r>
              <a:rPr kumimoji="0" lang="nl-NL" sz="900" b="0" i="0" u="none" strike="noStrike" kern="1200" cap="none" spc="0" normalizeH="0" baseline="0" noProof="0" dirty="0" err="1">
                <a:ln>
                  <a:noFill/>
                </a:ln>
                <a:solidFill>
                  <a:srgbClr val="000000"/>
                </a:solidFill>
                <a:effectLst/>
                <a:uLnTx/>
                <a:uFillTx/>
                <a:latin typeface="+mn-lt"/>
                <a:ea typeface="+mn-ea"/>
                <a:cs typeface="+mn-cs"/>
              </a:rPr>
              <a:t>the</a:t>
            </a:r>
            <a:r>
              <a:rPr kumimoji="0" lang="nl-NL" sz="900" b="0" i="0" u="none" strike="noStrike" kern="1200" cap="none" spc="0" normalizeH="0" baseline="0" noProof="0" dirty="0">
                <a:ln>
                  <a:noFill/>
                </a:ln>
                <a:solidFill>
                  <a:srgbClr val="000000"/>
                </a:solidFill>
                <a:effectLst/>
                <a:uLnTx/>
                <a:uFillTx/>
                <a:latin typeface="+mn-lt"/>
                <a:ea typeface="+mn-ea"/>
                <a:cs typeface="+mn-cs"/>
              </a:rPr>
              <a:t> </a:t>
            </a:r>
            <a:r>
              <a:rPr kumimoji="0" lang="nl-NL" sz="900" b="0" i="0" u="none" strike="noStrike" kern="1200" cap="none" spc="0" normalizeH="0" baseline="0" noProof="0" dirty="0" err="1">
                <a:ln>
                  <a:noFill/>
                </a:ln>
                <a:solidFill>
                  <a:srgbClr val="000000"/>
                </a:solidFill>
                <a:effectLst/>
                <a:uLnTx/>
                <a:uFillTx/>
                <a:latin typeface="+mn-lt"/>
                <a:ea typeface="+mn-ea"/>
                <a:cs typeface="+mn-cs"/>
              </a:rPr>
              <a:t>white</a:t>
            </a:r>
            <a:r>
              <a:rPr kumimoji="0" lang="nl-NL" sz="900" b="0" i="0" u="none" strike="noStrike" kern="1200" cap="none" spc="0" normalizeH="0" baseline="0" noProof="0" dirty="0">
                <a:ln>
                  <a:noFill/>
                </a:ln>
                <a:solidFill>
                  <a:srgbClr val="000000"/>
                </a:solidFill>
                <a:effectLst/>
                <a:uLnTx/>
                <a:uFillTx/>
                <a:latin typeface="+mn-lt"/>
                <a:ea typeface="+mn-ea"/>
                <a:cs typeface="+mn-cs"/>
              </a:rPr>
              <a:t> data base icon in </a:t>
            </a:r>
            <a:r>
              <a:rPr kumimoji="0" lang="nl-NL" sz="900" b="0" i="0" u="none" strike="noStrike" kern="1200" cap="none" spc="0" normalizeH="0" baseline="0" noProof="0" dirty="0" err="1">
                <a:ln>
                  <a:noFill/>
                </a:ln>
                <a:solidFill>
                  <a:srgbClr val="000000"/>
                </a:solidFill>
                <a:effectLst/>
                <a:uLnTx/>
                <a:uFillTx/>
                <a:latin typeface="+mn-lt"/>
                <a:ea typeface="+mn-ea"/>
                <a:cs typeface="+mn-cs"/>
              </a:rPr>
              <a:t>the</a:t>
            </a:r>
            <a:r>
              <a:rPr kumimoji="0" lang="nl-NL" sz="900" b="0" i="0" u="none" strike="noStrike" kern="1200" cap="none" spc="0" normalizeH="0" baseline="0" noProof="0" dirty="0">
                <a:ln>
                  <a:noFill/>
                </a:ln>
                <a:solidFill>
                  <a:srgbClr val="000000"/>
                </a:solidFill>
                <a:effectLst/>
                <a:uLnTx/>
                <a:uFillTx/>
                <a:latin typeface="+mn-lt"/>
                <a:ea typeface="+mn-ea"/>
                <a:cs typeface="+mn-cs"/>
              </a:rPr>
              <a:t> blue </a:t>
            </a:r>
            <a:r>
              <a:rPr kumimoji="0" lang="nl-NL" sz="900" b="0" i="0" u="none" strike="noStrike" kern="1200" cap="none" spc="0" normalizeH="0" baseline="0" noProof="0" dirty="0" err="1">
                <a:ln>
                  <a:noFill/>
                </a:ln>
                <a:solidFill>
                  <a:srgbClr val="000000"/>
                </a:solidFill>
                <a:effectLst/>
                <a:uLnTx/>
                <a:uFillTx/>
                <a:latin typeface="+mn-lt"/>
                <a:ea typeface="+mn-ea"/>
                <a:cs typeface="+mn-cs"/>
              </a:rPr>
              <a:t>comminication</a:t>
            </a:r>
            <a:r>
              <a:rPr kumimoji="0" lang="nl-NL" sz="900" b="0" i="0" u="none" strike="noStrike" kern="1200" cap="none" spc="0" normalizeH="0" baseline="0" noProof="0" dirty="0">
                <a:ln>
                  <a:noFill/>
                </a:ln>
                <a:solidFill>
                  <a:srgbClr val="000000"/>
                </a:solidFill>
                <a:effectLst/>
                <a:uLnTx/>
                <a:uFillTx/>
                <a:latin typeface="+mn-lt"/>
                <a:ea typeface="+mn-ea"/>
                <a:cs typeface="+mn-cs"/>
              </a:rPr>
              <a:t> </a:t>
            </a:r>
            <a:r>
              <a:rPr kumimoji="0" lang="nl-NL" sz="900" b="0" i="0" u="none" strike="noStrike" kern="1200" cap="none" spc="0" normalizeH="0" baseline="0" noProof="0" dirty="0" err="1">
                <a:ln>
                  <a:noFill/>
                </a:ln>
                <a:solidFill>
                  <a:srgbClr val="000000"/>
                </a:solidFill>
                <a:effectLst/>
                <a:uLnTx/>
                <a:uFillTx/>
                <a:latin typeface="+mn-lt"/>
                <a:ea typeface="+mn-ea"/>
                <a:cs typeface="+mn-cs"/>
              </a:rPr>
              <a:t>infrastructure</a:t>
            </a:r>
            <a:r>
              <a:rPr kumimoji="0" lang="nl-NL" sz="900" b="0" i="0" u="none" strike="noStrike" kern="1200" cap="none" spc="0" normalizeH="0" baseline="0" noProof="0" dirty="0">
                <a:ln>
                  <a:noFill/>
                </a:ln>
                <a:solidFill>
                  <a:srgbClr val="000000"/>
                </a:solidFill>
                <a:effectLst/>
                <a:uLnTx/>
                <a:uFillTx/>
                <a:latin typeface="+mn-lt"/>
                <a:ea typeface="+mn-ea"/>
                <a:cs typeface="+mn-cs"/>
              </a:rPr>
              <a:t> </a:t>
            </a:r>
            <a:r>
              <a:rPr kumimoji="0" lang="nl-NL" sz="900" b="0" i="0" u="none" strike="noStrike" kern="1200" cap="none" spc="0" normalizeH="0" baseline="0" noProof="0" dirty="0" err="1">
                <a:ln>
                  <a:noFill/>
                </a:ln>
                <a:solidFill>
                  <a:srgbClr val="000000"/>
                </a:solidFill>
                <a:effectLst/>
                <a:uLnTx/>
                <a:uFillTx/>
                <a:latin typeface="+mn-lt"/>
                <a:ea typeface="+mn-ea"/>
                <a:cs typeface="+mn-cs"/>
              </a:rPr>
              <a:t>layer</a:t>
            </a:r>
            <a:r>
              <a:rPr kumimoji="0" lang="nl-NL" sz="900" b="0" i="0" u="none" strike="noStrike" kern="1200" cap="none" spc="0" normalizeH="0" baseline="0" noProof="0" dirty="0">
                <a:ln>
                  <a:noFill/>
                </a:ln>
                <a:solidFill>
                  <a:srgbClr val="000000"/>
                </a:solidFill>
                <a:effectLst/>
                <a:uLnTx/>
                <a:uFillTx/>
                <a:latin typeface="+mn-lt"/>
                <a:ea typeface="+mn-ea"/>
                <a:cs typeface="+mn-cs"/>
              </a:rPr>
              <a:t>)</a:t>
            </a:r>
            <a:endParaRPr lang="en-US" dirty="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endParaRPr lang="nl-NL" dirty="0"/>
          </a:p>
          <a:p>
            <a:r>
              <a:rPr lang="nl-NL" dirty="0"/>
              <a:t>Business information refers to business concepts and details that can be described in simple narrative terms. Business information defines what needs to be </a:t>
            </a:r>
            <a:r>
              <a:rPr lang="nl-NL" dirty="0" err="1"/>
              <a:t>known</a:t>
            </a:r>
            <a:r>
              <a:rPr lang="nl-NL" dirty="0"/>
              <a:t> in order </a:t>
            </a:r>
            <a:r>
              <a:rPr lang="nl-NL" dirty="0" err="1"/>
              <a:t>to</a:t>
            </a:r>
            <a:r>
              <a:rPr lang="nl-NL" dirty="0"/>
              <a:t> </a:t>
            </a:r>
            <a:r>
              <a:rPr lang="nl-NL" dirty="0" err="1"/>
              <a:t>describe</a:t>
            </a:r>
            <a:r>
              <a:rPr lang="nl-NL" dirty="0"/>
              <a:t> something, or in order to outline </a:t>
            </a:r>
            <a:r>
              <a:rPr lang="nl-NL" dirty="0" err="1"/>
              <a:t>some</a:t>
            </a:r>
            <a:r>
              <a:rPr lang="nl-NL" dirty="0"/>
              <a:t> </a:t>
            </a:r>
            <a:r>
              <a:rPr lang="nl-NL" dirty="0" err="1"/>
              <a:t>necessary</a:t>
            </a:r>
            <a:r>
              <a:rPr lang="nl-NL" dirty="0"/>
              <a:t> action.</a:t>
            </a:r>
          </a:p>
          <a:p>
            <a:endParaRPr lang="nl-NL" dirty="0"/>
          </a:p>
          <a:p>
            <a:r>
              <a:rPr lang="nl-NL" dirty="0"/>
              <a:t>Semantic vocabulary: Bian maintains a vocabulary of </a:t>
            </a:r>
            <a:r>
              <a:rPr lang="nl-NL" dirty="0" err="1"/>
              <a:t>key</a:t>
            </a:r>
            <a:r>
              <a:rPr lang="nl-NL" dirty="0"/>
              <a:t> business information terms that defines their meaning and relates them to equivalent or similar terms in other selected industry standard vocabularies.</a:t>
            </a:r>
          </a:p>
          <a:p>
            <a:endParaRPr lang="nl-NL" dirty="0"/>
          </a:p>
          <a:p>
            <a:r>
              <a:rPr lang="nl-NL" dirty="0"/>
              <a:t>Business object model: BIAN is currently developing a business object model that is </a:t>
            </a:r>
            <a:r>
              <a:rPr lang="nl-NL" dirty="0" err="1"/>
              <a:t>the</a:t>
            </a:r>
            <a:r>
              <a:rPr lang="nl-NL" dirty="0"/>
              <a:t> cross-</a:t>
            </a:r>
            <a:r>
              <a:rPr lang="nl-NL" dirty="0" err="1"/>
              <a:t>referenced</a:t>
            </a:r>
            <a:r>
              <a:rPr lang="nl-NL" dirty="0"/>
              <a:t> to the industry standard ISO 20022 model The BIAN BOM provides a more detailed decomposition of the business information </a:t>
            </a:r>
            <a:r>
              <a:rPr lang="nl-NL" dirty="0" err="1"/>
              <a:t>governed</a:t>
            </a:r>
            <a:r>
              <a:rPr lang="nl-NL" dirty="0"/>
              <a:t> by each Service Domain and made available through its Service operations. </a:t>
            </a:r>
          </a:p>
          <a:p>
            <a:endParaRPr lang="nl-NL" dirty="0"/>
          </a:p>
          <a:p>
            <a:r>
              <a:rPr lang="nl-NL" dirty="0"/>
              <a:t>Data/data structure: refers to a machine-readable data representation of </a:t>
            </a:r>
            <a:r>
              <a:rPr lang="nl-NL" dirty="0" err="1"/>
              <a:t>one</a:t>
            </a:r>
            <a:r>
              <a:rPr lang="nl-NL" dirty="0"/>
              <a:t> or more business information terms. </a:t>
            </a:r>
            <a:r>
              <a:rPr lang="nl-NL" dirty="0" err="1"/>
              <a:t>Note</a:t>
            </a:r>
            <a:r>
              <a:rPr lang="nl-NL" dirty="0"/>
              <a:t>: a data view is typically far more detailed </a:t>
            </a:r>
            <a:r>
              <a:rPr lang="nl-NL" dirty="0" err="1"/>
              <a:t>and</a:t>
            </a:r>
            <a:r>
              <a:rPr lang="nl-NL" dirty="0"/>
              <a:t> </a:t>
            </a:r>
            <a:r>
              <a:rPr lang="nl-NL" dirty="0" err="1"/>
              <a:t>there</a:t>
            </a:r>
            <a:r>
              <a:rPr lang="nl-NL" dirty="0"/>
              <a:t> </a:t>
            </a:r>
            <a:r>
              <a:rPr lang="nl-NL" dirty="0" err="1"/>
              <a:t>may</a:t>
            </a:r>
            <a:r>
              <a:rPr lang="nl-NL" dirty="0"/>
              <a:t> </a:t>
            </a:r>
            <a:r>
              <a:rPr lang="nl-NL" dirty="0" err="1"/>
              <a:t>be</a:t>
            </a:r>
            <a:r>
              <a:rPr lang="nl-NL" dirty="0"/>
              <a:t> </a:t>
            </a:r>
            <a:r>
              <a:rPr lang="nl-NL" dirty="0" err="1"/>
              <a:t>competing</a:t>
            </a:r>
            <a:r>
              <a:rPr lang="nl-NL" dirty="0"/>
              <a:t> data views/formats for the same business information term. </a:t>
            </a:r>
          </a:p>
          <a:p>
            <a:endParaRPr lang="nl-NL" dirty="0"/>
          </a:p>
          <a:p>
            <a:r>
              <a:rPr lang="nl-NL" dirty="0"/>
              <a:t>Information/data scope: defines the extent or </a:t>
            </a:r>
            <a:r>
              <a:rPr lang="nl-NL" dirty="0" err="1"/>
              <a:t>boundary</a:t>
            </a:r>
            <a:r>
              <a:rPr lang="nl-NL" dirty="0"/>
              <a:t> of the context of which </a:t>
            </a:r>
            <a:r>
              <a:rPr lang="nl-NL" dirty="0" err="1"/>
              <a:t>the</a:t>
            </a:r>
            <a:r>
              <a:rPr lang="nl-NL" dirty="0"/>
              <a:t> </a:t>
            </a:r>
            <a:r>
              <a:rPr lang="nl-NL" dirty="0" err="1"/>
              <a:t>definition</a:t>
            </a:r>
            <a:r>
              <a:rPr lang="nl-NL" dirty="0"/>
              <a:t> of a business information term and/or its associated data </a:t>
            </a:r>
            <a:r>
              <a:rPr lang="nl-NL" dirty="0" err="1"/>
              <a:t>representation</a:t>
            </a:r>
            <a:r>
              <a:rPr lang="nl-NL" dirty="0"/>
              <a:t> is valid/agreed. </a:t>
            </a:r>
          </a:p>
          <a:p>
            <a:endParaRPr lang="nl-NL" dirty="0"/>
          </a:p>
        </p:txBody>
      </p:sp>
    </p:spTree>
    <p:extLst>
      <p:ext uri="{BB962C8B-B14F-4D97-AF65-F5344CB8AC3E}">
        <p14:creationId xmlns:p14="http://schemas.microsoft.com/office/powerpoint/2010/main" val="1575402653"/>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that this difference is caused by:</a:t>
            </a:r>
          </a:p>
          <a:p>
            <a:r>
              <a:rPr lang="nl-NL" dirty="0"/>
              <a:t>A Bian Service Domain can align to a single business </a:t>
            </a:r>
            <a:r>
              <a:rPr lang="nl-NL" dirty="0" err="1"/>
              <a:t>application</a:t>
            </a:r>
            <a:r>
              <a:rPr lang="nl-NL" dirty="0"/>
              <a:t>. Or several service </a:t>
            </a:r>
            <a:r>
              <a:rPr lang="nl-NL" dirty="0" err="1"/>
              <a:t>domains</a:t>
            </a:r>
            <a:r>
              <a:rPr lang="nl-NL" dirty="0"/>
              <a:t> may </a:t>
            </a:r>
            <a:r>
              <a:rPr lang="nl-NL" dirty="0" err="1"/>
              <a:t>be</a:t>
            </a:r>
            <a:r>
              <a:rPr lang="nl-NL" dirty="0"/>
              <a:t> </a:t>
            </a:r>
            <a:r>
              <a:rPr lang="nl-NL" dirty="0" err="1"/>
              <a:t>covered</a:t>
            </a:r>
            <a:r>
              <a:rPr lang="nl-NL" dirty="0"/>
              <a:t> by one business application. Or a single Service Domain may </a:t>
            </a:r>
            <a:r>
              <a:rPr lang="nl-NL" dirty="0" err="1"/>
              <a:t>be</a:t>
            </a:r>
            <a:r>
              <a:rPr lang="nl-NL" dirty="0"/>
              <a:t> </a:t>
            </a:r>
            <a:r>
              <a:rPr lang="nl-NL" dirty="0" err="1"/>
              <a:t>covered</a:t>
            </a:r>
            <a:r>
              <a:rPr lang="nl-NL" dirty="0"/>
              <a:t> by a collection of business applications. </a:t>
            </a:r>
          </a:p>
          <a:p>
            <a:endParaRPr lang="nl-NL" dirty="0"/>
          </a:p>
          <a:p>
            <a:r>
              <a:rPr lang="nl-NL" dirty="0"/>
              <a:t>The main purpose is to avoid fragmentation </a:t>
            </a:r>
            <a:r>
              <a:rPr lang="nl-NL" dirty="0" err="1"/>
              <a:t>and</a:t>
            </a:r>
            <a:r>
              <a:rPr lang="nl-NL" dirty="0"/>
              <a:t> </a:t>
            </a:r>
            <a:r>
              <a:rPr lang="nl-NL" dirty="0" err="1"/>
              <a:t>duplication</a:t>
            </a:r>
            <a:r>
              <a:rPr lang="nl-NL" dirty="0"/>
              <a:t> </a:t>
            </a:r>
            <a:r>
              <a:rPr lang="nl-NL" dirty="0" err="1"/>
              <a:t>and</a:t>
            </a:r>
            <a:r>
              <a:rPr lang="nl-NL" dirty="0"/>
              <a:t> </a:t>
            </a:r>
            <a:r>
              <a:rPr lang="nl-NL" dirty="0" err="1"/>
              <a:t>improvement</a:t>
            </a:r>
            <a:r>
              <a:rPr lang="nl-NL" dirty="0"/>
              <a:t> of encapsulation.</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nl-NL" dirty="0"/>
              <a:t>Trainer must explain concepts. </a:t>
            </a:r>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Note: Because a Service Domain represents a discrete and elemental business capability it should not be the case that a Service Domain spans two applications – the above mappings are allowed but splitting a Service Domain is not. For example, having different applications handle different aspects of the Service Domain’s life-cycle.</a:t>
            </a:r>
            <a:endParaRPr lang="nl-NL" dirty="0"/>
          </a:p>
          <a:p>
            <a:endParaRPr lang="x-none" dirty="0"/>
          </a:p>
        </p:txBody>
      </p:sp>
    </p:spTree>
    <p:extLst>
      <p:ext uri="{BB962C8B-B14F-4D97-AF65-F5344CB8AC3E}">
        <p14:creationId xmlns:p14="http://schemas.microsoft.com/office/powerpoint/2010/main" val="37560925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Fig 21 book </a:t>
            </a: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2343479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Give </a:t>
            </a:r>
            <a:r>
              <a:rPr lang="nl-NL" dirty="0" err="1"/>
              <a:t>an</a:t>
            </a:r>
            <a:r>
              <a:rPr lang="nl-NL" dirty="0"/>
              <a:t> </a:t>
            </a:r>
            <a:r>
              <a:rPr lang="nl-NL" dirty="0" err="1"/>
              <a:t>explanation</a:t>
            </a:r>
            <a:r>
              <a:rPr lang="nl-NL" dirty="0"/>
              <a:t> on the service artifacts,  explain where to find them and how this can be used in practice. </a:t>
            </a:r>
          </a:p>
          <a:p>
            <a:endParaRPr lang="nl-NL" dirty="0"/>
          </a:p>
          <a:p>
            <a:r>
              <a:rPr lang="nl-NL" dirty="0"/>
              <a:t>These hyper links </a:t>
            </a:r>
            <a:r>
              <a:rPr lang="nl-NL" dirty="0" err="1"/>
              <a:t>refer</a:t>
            </a:r>
            <a:r>
              <a:rPr lang="nl-NL" dirty="0"/>
              <a:t> </a:t>
            </a:r>
            <a:r>
              <a:rPr lang="nl-NL" dirty="0" err="1"/>
              <a:t>to</a:t>
            </a:r>
            <a:r>
              <a:rPr lang="nl-NL" dirty="0"/>
              <a:t> </a:t>
            </a:r>
            <a:r>
              <a:rPr lang="nl-NL" dirty="0" err="1"/>
              <a:t>the</a:t>
            </a:r>
            <a:r>
              <a:rPr lang="nl-NL" dirty="0"/>
              <a:t> life </a:t>
            </a:r>
            <a:r>
              <a:rPr lang="nl-NL" dirty="0" err="1"/>
              <a:t>version</a:t>
            </a:r>
            <a:r>
              <a:rPr lang="nl-NL" dirty="0"/>
              <a:t> at </a:t>
            </a:r>
            <a:r>
              <a:rPr lang="en-US" dirty="0">
                <a:hlinkClick r:id="rId3"/>
              </a:rPr>
              <a:t>https://bian.org/servicelandscape-8-0/</a:t>
            </a:r>
            <a:r>
              <a:rPr lang="en-US" dirty="0"/>
              <a:t> </a:t>
            </a:r>
            <a:endParaRPr lang="nl-NL" dirty="0"/>
          </a:p>
        </p:txBody>
      </p:sp>
    </p:spTree>
    <p:extLst>
      <p:ext uri="{BB962C8B-B14F-4D97-AF65-F5344CB8AC3E}">
        <p14:creationId xmlns:p14="http://schemas.microsoft.com/office/powerpoint/2010/main" val="4151189382"/>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Here we repeat that if you look at the technical environment, thins service oriented because the purpose is to externalize services from monolithic systems. </a:t>
            </a: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a:t>
            </a:r>
            <a:r>
              <a:rPr lang="nl-NL" dirty="0" err="1"/>
              <a:t>the</a:t>
            </a:r>
            <a:r>
              <a:rPr lang="nl-NL" dirty="0"/>
              <a:t> </a:t>
            </a:r>
            <a:r>
              <a:rPr lang="nl-NL" dirty="0" err="1"/>
              <a:t>following</a:t>
            </a:r>
            <a:r>
              <a:rPr lang="nl-NL" dirty="0"/>
              <a:t> </a:t>
            </a:r>
            <a:r>
              <a:rPr lang="nl-NL" dirty="0" err="1"/>
              <a:t>concepts</a:t>
            </a:r>
            <a:r>
              <a:rPr lang="nl-NL" dirty="0"/>
              <a:t>:</a:t>
            </a:r>
          </a:p>
          <a:p>
            <a:r>
              <a:rPr lang="nl-NL" dirty="0"/>
              <a:t>Service: the adoption of services in the systems architecture can improve information flow, help expose embedded functionality and offer </a:t>
            </a:r>
            <a:r>
              <a:rPr lang="nl-NL" dirty="0" err="1"/>
              <a:t>greater</a:t>
            </a:r>
            <a:r>
              <a:rPr lang="nl-NL" dirty="0"/>
              <a:t> </a:t>
            </a:r>
            <a:r>
              <a:rPr lang="nl-NL" dirty="0" err="1"/>
              <a:t>organizational</a:t>
            </a:r>
            <a:r>
              <a:rPr lang="nl-NL" dirty="0"/>
              <a:t> flexibility.</a:t>
            </a:r>
          </a:p>
          <a:p>
            <a:endParaRPr lang="nl-NL" dirty="0"/>
          </a:p>
          <a:p>
            <a:endParaRPr lang="nl-NL" dirty="0"/>
          </a:p>
          <a:p>
            <a:r>
              <a:rPr lang="nl-NL" dirty="0"/>
              <a:t>The trainer will </a:t>
            </a:r>
            <a:r>
              <a:rPr lang="nl-NL" dirty="0" err="1"/>
              <a:t>also</a:t>
            </a:r>
            <a:r>
              <a:rPr lang="nl-NL" dirty="0"/>
              <a:t> </a:t>
            </a:r>
            <a:r>
              <a:rPr lang="nl-NL" dirty="0" err="1"/>
              <a:t>mention</a:t>
            </a:r>
            <a:r>
              <a:rPr lang="nl-NL" dirty="0"/>
              <a:t> </a:t>
            </a:r>
            <a:r>
              <a:rPr lang="nl-NL" dirty="0" err="1"/>
              <a:t>additional</a:t>
            </a:r>
            <a:r>
              <a:rPr lang="nl-NL" dirty="0"/>
              <a:t> </a:t>
            </a:r>
            <a:r>
              <a:rPr lang="nl-NL" dirty="0" err="1"/>
              <a:t>opportunities</a:t>
            </a:r>
            <a:r>
              <a:rPr lang="nl-NL" dirty="0"/>
              <a:t> </a:t>
            </a:r>
            <a:r>
              <a:rPr lang="nl-NL" dirty="0" err="1"/>
              <a:t>which</a:t>
            </a:r>
            <a:r>
              <a:rPr lang="nl-NL" dirty="0"/>
              <a:t> </a:t>
            </a:r>
            <a:r>
              <a:rPr lang="nl-NL" dirty="0" err="1"/>
              <a:t>can</a:t>
            </a:r>
            <a:r>
              <a:rPr lang="nl-NL" dirty="0"/>
              <a:t> </a:t>
            </a:r>
            <a:r>
              <a:rPr lang="nl-NL" dirty="0" err="1"/>
              <a:t>be</a:t>
            </a:r>
            <a:r>
              <a:rPr lang="nl-NL" dirty="0"/>
              <a:t> </a:t>
            </a:r>
            <a:r>
              <a:rPr lang="nl-NL" dirty="0" err="1"/>
              <a:t>used</a:t>
            </a:r>
            <a:r>
              <a:rPr lang="nl-NL" dirty="0"/>
              <a:t> to </a:t>
            </a:r>
            <a:r>
              <a:rPr lang="nl-NL" dirty="0" err="1"/>
              <a:t>better</a:t>
            </a:r>
            <a:r>
              <a:rPr lang="nl-NL" dirty="0"/>
              <a:t> </a:t>
            </a:r>
            <a:r>
              <a:rPr lang="nl-NL" dirty="0" err="1"/>
              <a:t>align</a:t>
            </a:r>
            <a:r>
              <a:rPr lang="nl-NL" dirty="0"/>
              <a:t> the underlying business applications. </a:t>
            </a:r>
          </a:p>
          <a:p>
            <a:endParaRPr lang="nl-NL" dirty="0"/>
          </a:p>
          <a:p>
            <a:r>
              <a:rPr lang="nl-NL" dirty="0"/>
              <a:t>Operational Re-use</a:t>
            </a:r>
          </a:p>
          <a:p>
            <a:r>
              <a:rPr lang="nl-NL" dirty="0"/>
              <a:t>Increased operational flexibility</a:t>
            </a:r>
          </a:p>
          <a:p>
            <a:r>
              <a:rPr lang="nl-NL" dirty="0" err="1"/>
              <a:t>Reduced</a:t>
            </a:r>
            <a:r>
              <a:rPr lang="nl-NL" dirty="0"/>
              <a:t> business information </a:t>
            </a:r>
            <a:r>
              <a:rPr lang="nl-NL" dirty="0" err="1"/>
              <a:t>inconsistencies</a:t>
            </a:r>
            <a:r>
              <a:rPr lang="nl-NL" dirty="0"/>
              <a:t> and fragmentation</a:t>
            </a:r>
          </a:p>
          <a:p>
            <a:r>
              <a:rPr lang="nl-NL" dirty="0"/>
              <a:t>Support for distributed systems solutions. </a:t>
            </a:r>
          </a:p>
          <a:p>
            <a:endParaRPr lang="nl-NL" dirty="0"/>
          </a:p>
          <a:p>
            <a:r>
              <a:rPr lang="nl-NL" dirty="0"/>
              <a:t>Service re-</a:t>
            </a:r>
            <a:r>
              <a:rPr lang="nl-NL" dirty="0" err="1"/>
              <a:t>use</a:t>
            </a:r>
            <a:r>
              <a:rPr lang="nl-NL" dirty="0"/>
              <a:t>: service </a:t>
            </a:r>
            <a:r>
              <a:rPr lang="nl-NL" dirty="0" err="1"/>
              <a:t>based</a:t>
            </a:r>
            <a:r>
              <a:rPr lang="nl-NL" dirty="0"/>
              <a:t> software leads to </a:t>
            </a:r>
            <a:r>
              <a:rPr lang="nl-NL" dirty="0" err="1"/>
              <a:t>lower</a:t>
            </a:r>
            <a:r>
              <a:rPr lang="nl-NL" dirty="0"/>
              <a:t> software development and management costs.</a:t>
            </a:r>
          </a:p>
          <a:p>
            <a:endParaRPr lang="nl-NL" dirty="0"/>
          </a:p>
          <a:p>
            <a:endParaRPr lang="nl-NL" dirty="0"/>
          </a:p>
          <a:p>
            <a:r>
              <a:rPr lang="nl-NL" dirty="0"/>
              <a:t>Messaging: Has a wide range of positive impacts </a:t>
            </a:r>
            <a:r>
              <a:rPr lang="nl-NL" dirty="0" err="1"/>
              <a:t>including</a:t>
            </a:r>
            <a:r>
              <a:rPr lang="nl-NL" dirty="0"/>
              <a:t> </a:t>
            </a:r>
            <a:r>
              <a:rPr lang="nl-NL" dirty="0" err="1"/>
              <a:t>configuration</a:t>
            </a:r>
            <a:r>
              <a:rPr lang="nl-NL" dirty="0"/>
              <a:t> flexibility, better monitoring and intelligence, greater control and security.</a:t>
            </a:r>
          </a:p>
          <a:p>
            <a:endParaRPr lang="nl-NL" dirty="0"/>
          </a:p>
          <a:p>
            <a:r>
              <a:rPr lang="nl-NL" dirty="0"/>
              <a:t>Complexity and composition – services can simplify software, supporting more complex, adaptive and more easily integrated solutions.</a:t>
            </a:r>
          </a:p>
          <a:p>
            <a:endParaRPr lang="nl-NL" dirty="0"/>
          </a:p>
        </p:txBody>
      </p:sp>
    </p:spTree>
    <p:extLst>
      <p:ext uri="{BB962C8B-B14F-4D97-AF65-F5344CB8AC3E}">
        <p14:creationId xmlns:p14="http://schemas.microsoft.com/office/powerpoint/2010/main" val="319848850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a:t>
            </a:r>
            <a:r>
              <a:rPr lang="nl-NL" dirty="0" err="1"/>
              <a:t>also</a:t>
            </a:r>
            <a:r>
              <a:rPr lang="nl-NL" dirty="0"/>
              <a:t> </a:t>
            </a:r>
            <a:r>
              <a:rPr lang="nl-NL" dirty="0" err="1"/>
              <a:t>again</a:t>
            </a:r>
            <a:r>
              <a:rPr lang="nl-NL" dirty="0"/>
              <a:t> </a:t>
            </a:r>
            <a:r>
              <a:rPr lang="nl-NL" dirty="0" err="1"/>
              <a:t>explain</a:t>
            </a:r>
            <a:r>
              <a:rPr lang="nl-NL" dirty="0"/>
              <a:t>: </a:t>
            </a:r>
          </a:p>
          <a:p>
            <a:endParaRPr lang="nl-NL" dirty="0"/>
          </a:p>
          <a:p>
            <a:r>
              <a:rPr lang="nl-NL" dirty="0" err="1"/>
              <a:t>Externalization</a:t>
            </a:r>
            <a:r>
              <a:rPr lang="nl-NL" dirty="0"/>
              <a:t> refers to the decision as to what the service capability does </a:t>
            </a:r>
            <a:r>
              <a:rPr lang="nl-NL" dirty="0" err="1"/>
              <a:t>itself</a:t>
            </a:r>
            <a:r>
              <a:rPr lang="nl-NL" dirty="0"/>
              <a:t> and, </a:t>
            </a:r>
            <a:r>
              <a:rPr lang="nl-NL" dirty="0" err="1"/>
              <a:t>when</a:t>
            </a:r>
            <a:r>
              <a:rPr lang="nl-NL" dirty="0"/>
              <a:t> </a:t>
            </a:r>
            <a:r>
              <a:rPr lang="nl-NL" dirty="0" err="1"/>
              <a:t>necessary</a:t>
            </a:r>
            <a:r>
              <a:rPr lang="nl-NL" dirty="0"/>
              <a:t>, calls on the services of some other specialized capability (service domain)  In summary, a service domain’s business purpose or </a:t>
            </a:r>
            <a:r>
              <a:rPr lang="nl-NL" dirty="0" err="1"/>
              <a:t>role</a:t>
            </a:r>
            <a:r>
              <a:rPr lang="nl-NL" dirty="0"/>
              <a:t> is characterized by </a:t>
            </a:r>
            <a:r>
              <a:rPr lang="nl-NL" dirty="0" err="1"/>
              <a:t>its</a:t>
            </a:r>
            <a:r>
              <a:rPr lang="nl-NL" dirty="0"/>
              <a:t> control record. The Control Record is a pattern that combines a type of asset that is then </a:t>
            </a:r>
            <a:r>
              <a:rPr lang="nl-NL" dirty="0" err="1"/>
              <a:t>acted</a:t>
            </a:r>
            <a:r>
              <a:rPr lang="nl-NL" dirty="0"/>
              <a:t> on in a specific way (e.g. </a:t>
            </a:r>
            <a:r>
              <a:rPr lang="nl-NL" dirty="0" err="1"/>
              <a:t>to</a:t>
            </a:r>
            <a:r>
              <a:rPr lang="nl-NL" dirty="0"/>
              <a:t> </a:t>
            </a:r>
            <a:r>
              <a:rPr lang="nl-NL" dirty="0" err="1"/>
              <a:t>gain</a:t>
            </a:r>
            <a:r>
              <a:rPr lang="nl-NL" dirty="0"/>
              <a:t> commercial benefit). </a:t>
            </a:r>
          </a:p>
          <a:p>
            <a:endParaRPr lang="nl-NL" dirty="0"/>
          </a:p>
          <a:p>
            <a:r>
              <a:rPr lang="nl-NL" dirty="0"/>
              <a:t>To fulfill its business </a:t>
            </a:r>
            <a:r>
              <a:rPr lang="nl-NL" dirty="0" err="1"/>
              <a:t>role</a:t>
            </a:r>
            <a:r>
              <a:rPr lang="nl-NL" dirty="0"/>
              <a:t>, a service domain may need to call on a wide range of other specialized Service Domains. </a:t>
            </a:r>
          </a:p>
          <a:p>
            <a:r>
              <a:rPr lang="nl-NL" dirty="0"/>
              <a:t>In </a:t>
            </a:r>
            <a:r>
              <a:rPr lang="nl-NL" dirty="0" err="1"/>
              <a:t>the</a:t>
            </a:r>
            <a:r>
              <a:rPr lang="nl-NL" dirty="0"/>
              <a:t> </a:t>
            </a:r>
            <a:r>
              <a:rPr lang="nl-NL" dirty="0" err="1"/>
              <a:t>example</a:t>
            </a:r>
            <a:r>
              <a:rPr lang="nl-NL" dirty="0"/>
              <a:t>, the offer management function is externalized. In </a:t>
            </a:r>
            <a:r>
              <a:rPr lang="nl-NL" dirty="0" err="1"/>
              <a:t>this</a:t>
            </a:r>
            <a:r>
              <a:rPr lang="nl-NL" dirty="0"/>
              <a:t> </a:t>
            </a:r>
            <a:r>
              <a:rPr lang="nl-NL" dirty="0" err="1"/>
              <a:t>example</a:t>
            </a:r>
            <a:r>
              <a:rPr lang="nl-NL" dirty="0"/>
              <a:t>, 8 out of 9 examples are </a:t>
            </a:r>
            <a:r>
              <a:rPr lang="nl-NL" dirty="0" err="1"/>
              <a:t>not</a:t>
            </a:r>
            <a:r>
              <a:rPr lang="nl-NL" dirty="0"/>
              <a:t> </a:t>
            </a:r>
            <a:r>
              <a:rPr lang="nl-NL" dirty="0" err="1"/>
              <a:t>consumer</a:t>
            </a:r>
            <a:r>
              <a:rPr lang="nl-NL" dirty="0"/>
              <a:t> </a:t>
            </a:r>
            <a:r>
              <a:rPr lang="nl-NL" dirty="0" err="1"/>
              <a:t>loan</a:t>
            </a:r>
            <a:r>
              <a:rPr lang="nl-NL" dirty="0"/>
              <a:t> </a:t>
            </a:r>
            <a:r>
              <a:rPr lang="nl-NL" dirty="0" err="1"/>
              <a:t>specific</a:t>
            </a:r>
            <a:r>
              <a:rPr lang="nl-NL" dirty="0"/>
              <a:t> </a:t>
            </a:r>
            <a:r>
              <a:rPr lang="nl-NL" dirty="0" err="1"/>
              <a:t>and</a:t>
            </a:r>
            <a:r>
              <a:rPr lang="nl-NL" dirty="0"/>
              <a:t> can be externalized in generic components </a:t>
            </a:r>
            <a:r>
              <a:rPr lang="nl-NL" dirty="0" err="1"/>
              <a:t>that</a:t>
            </a:r>
            <a:r>
              <a:rPr lang="nl-NL" dirty="0"/>
              <a:t> </a:t>
            </a:r>
            <a:r>
              <a:rPr lang="nl-NL" dirty="0" err="1"/>
              <a:t>can</a:t>
            </a:r>
            <a:r>
              <a:rPr lang="nl-NL" dirty="0"/>
              <a:t> also be used in other core financial service processes.</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 This diagram is not fully correct but is mend to explain as principal and used. T</a:t>
            </a:r>
            <a:r>
              <a:rPr lang="en-US" baseline="0" dirty="0"/>
              <a:t>he diagram shows that a stand-alone application that is made up of many Service Domains will include a high proportion of Service Domains that could in practice be re-used in other stand-alone applications – so its about service center re-use.  Externalization is about a single Service Domain fulfilling its elemental business role (as defined by its control record) and delegating all other activities – for example, Customer Offer handles the offer processing from end to end, but delegates to many other specialized Service Domains such as Credit Administration, Correspondence, Underwriting, </a:t>
            </a:r>
            <a:r>
              <a:rPr lang="en-US" baseline="0" dirty="0" err="1"/>
              <a:t>etc</a:t>
            </a:r>
            <a:r>
              <a:rPr lang="en-US" baseline="0" dirty="0"/>
              <a:t>… to get the job done.  Its functional scope is defined by its control record… I don’t think I ever created a diagram to show externalization – not an easy one to come up with! </a:t>
            </a:r>
          </a:p>
          <a:p>
            <a:pPr marL="0" marR="0" indent="0" algn="l" defTabSz="677268" rtl="0" eaLnBrk="1" fontAlgn="auto" latinLnBrk="0" hangingPunct="1">
              <a:lnSpc>
                <a:spcPct val="100000"/>
              </a:lnSpc>
              <a:spcBef>
                <a:spcPts val="0"/>
              </a:spcBef>
              <a:spcAft>
                <a:spcPts val="0"/>
              </a:spcAft>
              <a:buClrTx/>
              <a:buSzTx/>
              <a:buFontTx/>
              <a:buNone/>
              <a:tabLst/>
              <a:defRPr/>
            </a:pPr>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But note that we/BIAN should not have used the term externalization at the level of a business application as it is confusing – the diagram is all about re-use not really externalization. Alternatively you could say that externalization is done at two levels – within a Service Domain, and when rationalizing business applications but I don’t think that’s easier…*</a:t>
            </a:r>
            <a:endParaRPr lang="nl-NL" dirty="0"/>
          </a:p>
        </p:txBody>
      </p:sp>
    </p:spTree>
    <p:extLst>
      <p:ext uri="{BB962C8B-B14F-4D97-AF65-F5344CB8AC3E}">
        <p14:creationId xmlns:p14="http://schemas.microsoft.com/office/powerpoint/2010/main" val="2788826542"/>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again explain/emphasize : </a:t>
            </a:r>
          </a:p>
          <a:p>
            <a:endParaRPr lang="nl-NL" dirty="0"/>
          </a:p>
          <a:p>
            <a:r>
              <a:rPr lang="nl-NL" dirty="0" err="1"/>
              <a:t>Externalization</a:t>
            </a:r>
            <a:r>
              <a:rPr lang="nl-NL" dirty="0"/>
              <a:t> refers to the decision as to what the service capability does itself </a:t>
            </a:r>
            <a:r>
              <a:rPr lang="nl-NL" dirty="0" err="1"/>
              <a:t>and</a:t>
            </a:r>
            <a:r>
              <a:rPr lang="nl-NL" dirty="0"/>
              <a:t> </a:t>
            </a:r>
            <a:r>
              <a:rPr lang="nl-NL" dirty="0" err="1"/>
              <a:t>when</a:t>
            </a:r>
            <a:r>
              <a:rPr lang="nl-NL" dirty="0"/>
              <a:t> </a:t>
            </a:r>
            <a:r>
              <a:rPr lang="nl-NL" dirty="0" err="1"/>
              <a:t>necessary</a:t>
            </a:r>
            <a:r>
              <a:rPr lang="nl-NL" dirty="0"/>
              <a:t> calls on the services of some other specialized capability (service domain)  In summary, a service domain’s business purpose or </a:t>
            </a:r>
            <a:r>
              <a:rPr lang="nl-NL" dirty="0" err="1"/>
              <a:t>role</a:t>
            </a:r>
            <a:r>
              <a:rPr lang="nl-NL" dirty="0"/>
              <a:t> is characterized by </a:t>
            </a:r>
            <a:r>
              <a:rPr lang="nl-NL" dirty="0" err="1"/>
              <a:t>its</a:t>
            </a:r>
            <a:r>
              <a:rPr lang="nl-NL" dirty="0"/>
              <a:t> control record. The Control Record is a pattern that combines a type of asset that is then </a:t>
            </a:r>
            <a:r>
              <a:rPr lang="nl-NL" dirty="0" err="1"/>
              <a:t>acted</a:t>
            </a:r>
            <a:r>
              <a:rPr lang="nl-NL" dirty="0"/>
              <a:t> on in a specific way (e.g. </a:t>
            </a:r>
            <a:r>
              <a:rPr lang="nl-NL" dirty="0" err="1"/>
              <a:t>to</a:t>
            </a:r>
            <a:r>
              <a:rPr lang="nl-NL" dirty="0"/>
              <a:t> </a:t>
            </a:r>
            <a:r>
              <a:rPr lang="nl-NL" dirty="0" err="1"/>
              <a:t>gain</a:t>
            </a:r>
            <a:r>
              <a:rPr lang="nl-NL" dirty="0"/>
              <a:t> commercial benefit) </a:t>
            </a:r>
          </a:p>
          <a:p>
            <a:endParaRPr lang="nl-NL" dirty="0"/>
          </a:p>
          <a:p>
            <a:r>
              <a:rPr lang="nl-NL" dirty="0"/>
              <a:t>To fulfill its business </a:t>
            </a:r>
            <a:r>
              <a:rPr lang="nl-NL" dirty="0" err="1"/>
              <a:t>role</a:t>
            </a:r>
            <a:r>
              <a:rPr lang="nl-NL" dirty="0"/>
              <a:t>, a service domain may need to call on a wide range of other specialized Service Domains. </a:t>
            </a:r>
          </a:p>
          <a:p>
            <a:r>
              <a:rPr lang="nl-NL" dirty="0"/>
              <a:t>In </a:t>
            </a:r>
            <a:r>
              <a:rPr lang="nl-NL" dirty="0" err="1"/>
              <a:t>the</a:t>
            </a:r>
            <a:r>
              <a:rPr lang="nl-NL" dirty="0"/>
              <a:t> </a:t>
            </a:r>
            <a:r>
              <a:rPr lang="nl-NL" dirty="0" err="1"/>
              <a:t>example</a:t>
            </a:r>
            <a:r>
              <a:rPr lang="nl-NL" dirty="0"/>
              <a:t> the offer management function is externalized. In </a:t>
            </a:r>
            <a:r>
              <a:rPr lang="nl-NL" dirty="0" err="1"/>
              <a:t>this</a:t>
            </a:r>
            <a:r>
              <a:rPr lang="nl-NL" dirty="0"/>
              <a:t> </a:t>
            </a:r>
            <a:r>
              <a:rPr lang="nl-NL" dirty="0" err="1"/>
              <a:t>example</a:t>
            </a:r>
            <a:r>
              <a:rPr lang="nl-NL" dirty="0"/>
              <a:t>, 8 out of 9 examples are </a:t>
            </a:r>
            <a:r>
              <a:rPr lang="nl-NL" dirty="0" err="1"/>
              <a:t>not</a:t>
            </a:r>
            <a:r>
              <a:rPr lang="nl-NL" dirty="0"/>
              <a:t> </a:t>
            </a:r>
            <a:r>
              <a:rPr lang="nl-NL" dirty="0" err="1"/>
              <a:t>consumer</a:t>
            </a:r>
            <a:r>
              <a:rPr lang="nl-NL" dirty="0"/>
              <a:t> </a:t>
            </a:r>
            <a:r>
              <a:rPr lang="nl-NL" dirty="0" err="1"/>
              <a:t>loan</a:t>
            </a:r>
            <a:r>
              <a:rPr lang="nl-NL" dirty="0"/>
              <a:t> </a:t>
            </a:r>
            <a:r>
              <a:rPr lang="nl-NL" dirty="0" err="1"/>
              <a:t>specific</a:t>
            </a:r>
            <a:r>
              <a:rPr lang="nl-NL" dirty="0"/>
              <a:t> </a:t>
            </a:r>
            <a:r>
              <a:rPr lang="nl-NL" dirty="0" err="1"/>
              <a:t>and</a:t>
            </a:r>
            <a:r>
              <a:rPr lang="nl-NL" dirty="0"/>
              <a:t> can be externalized in generic components </a:t>
            </a:r>
            <a:r>
              <a:rPr lang="nl-NL" dirty="0" err="1"/>
              <a:t>that</a:t>
            </a:r>
            <a:r>
              <a:rPr lang="nl-NL" dirty="0"/>
              <a:t> </a:t>
            </a:r>
            <a:r>
              <a:rPr lang="nl-NL" dirty="0" err="1"/>
              <a:t>can</a:t>
            </a:r>
            <a:r>
              <a:rPr lang="nl-NL" dirty="0"/>
              <a:t> also be used in other core financial service processes.</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 This diagram is not fully correct but is mend to explain as principal and used. T</a:t>
            </a:r>
            <a:r>
              <a:rPr lang="en-US" baseline="0" dirty="0"/>
              <a:t>he diagram shows that a stand-alone application that is made up of many Service Domains will include a high proportion of Service Domains that could in practice be re-used in other stand-alone applications – so its about service center re-use.  Externalization is about a single Service Domain fulfilling its elemental business role (as defined by its control record) and delegating all other activities – for example, Customer Offer handles the offer processing from end to end, but delegates to many other specialized Service </a:t>
            </a:r>
            <a:r>
              <a:rPr lang="en-US" baseline="0" dirty="0" err="1"/>
              <a:t>Dmains</a:t>
            </a:r>
            <a:r>
              <a:rPr lang="en-US" baseline="0" dirty="0"/>
              <a:t> such as Credit Administration, Correspondence, Underwriting, </a:t>
            </a:r>
            <a:r>
              <a:rPr lang="en-US" baseline="0" dirty="0" err="1"/>
              <a:t>etc</a:t>
            </a:r>
            <a:r>
              <a:rPr lang="en-US" baseline="0" dirty="0"/>
              <a:t>… to get the job done.  Its functional scope is defined by its control record… I don’t think I ever created a diagram to show externalization – not an easy one to come up with! </a:t>
            </a:r>
          </a:p>
          <a:p>
            <a:pPr marL="0" marR="0" indent="0" algn="l" defTabSz="677268" rtl="0" eaLnBrk="1" fontAlgn="auto" latinLnBrk="0" hangingPunct="1">
              <a:lnSpc>
                <a:spcPct val="100000"/>
              </a:lnSpc>
              <a:spcBef>
                <a:spcPts val="0"/>
              </a:spcBef>
              <a:spcAft>
                <a:spcPts val="0"/>
              </a:spcAft>
              <a:buClrTx/>
              <a:buSzTx/>
              <a:buFontTx/>
              <a:buNone/>
              <a:tabLst/>
              <a:defRPr/>
            </a:pPr>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But note that we/BIAN should not have used the term externalization at the level of a business application as it is confusing – the diagram is all about re-use not really externalization. Alternatively you could say that externalization is done at two levels – within a Service Domain, and when rationalizing business applications but I don’t think that’s easier…*</a:t>
            </a:r>
            <a:endParaRPr lang="nl-NL" dirty="0"/>
          </a:p>
        </p:txBody>
      </p:sp>
    </p:spTree>
    <p:extLst>
      <p:ext uri="{BB962C8B-B14F-4D97-AF65-F5344CB8AC3E}">
        <p14:creationId xmlns:p14="http://schemas.microsoft.com/office/powerpoint/2010/main" val="270074778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Notes for trainer: </a:t>
            </a:r>
            <a:r>
              <a:rPr lang="nl-NL" dirty="0" err="1"/>
              <a:t>Explain</a:t>
            </a:r>
            <a:r>
              <a:rPr lang="nl-NL" dirty="0"/>
              <a:t> </a:t>
            </a:r>
            <a:r>
              <a:rPr lang="nl-NL" dirty="0" err="1"/>
              <a:t>the</a:t>
            </a:r>
            <a:r>
              <a:rPr lang="nl-NL" dirty="0"/>
              <a:t> concept </a:t>
            </a:r>
            <a:r>
              <a:rPr lang="nl-NL" dirty="0" err="1"/>
              <a:t>using</a:t>
            </a:r>
            <a:r>
              <a:rPr lang="nl-NL" dirty="0"/>
              <a:t> </a:t>
            </a:r>
            <a:r>
              <a:rPr lang="nl-NL" dirty="0" err="1"/>
              <a:t>the</a:t>
            </a:r>
            <a:r>
              <a:rPr lang="nl-NL" dirty="0"/>
              <a:t> </a:t>
            </a:r>
            <a:r>
              <a:rPr lang="nl-NL" dirty="0" err="1"/>
              <a:t>figure</a:t>
            </a:r>
            <a:r>
              <a:rPr lang="nl-NL" dirty="0"/>
              <a:t> on </a:t>
            </a:r>
            <a:r>
              <a:rPr lang="nl-NL" dirty="0" err="1"/>
              <a:t>the</a:t>
            </a:r>
            <a:r>
              <a:rPr lang="nl-NL" dirty="0"/>
              <a:t> next slide.</a:t>
            </a:r>
          </a:p>
          <a:p>
            <a:r>
              <a:rPr lang="nl-NL" dirty="0"/>
              <a:t>Trainer will also refere to slide 75.</a:t>
            </a:r>
          </a:p>
        </p:txBody>
      </p:sp>
    </p:spTree>
    <p:extLst>
      <p:ext uri="{BB962C8B-B14F-4D97-AF65-F5344CB8AC3E}">
        <p14:creationId xmlns:p14="http://schemas.microsoft.com/office/powerpoint/2010/main" val="46123802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 </a:t>
            </a:r>
          </a:p>
          <a:p>
            <a:r>
              <a:rPr lang="nl-NL" dirty="0"/>
              <a:t>When one is </a:t>
            </a:r>
            <a:r>
              <a:rPr lang="nl-NL" dirty="0" err="1"/>
              <a:t>considering</a:t>
            </a:r>
            <a:r>
              <a:rPr lang="nl-NL" dirty="0"/>
              <a:t> the scope/mapping of application logic, two situations where the logic supported by the software components and the discrete business </a:t>
            </a:r>
            <a:r>
              <a:rPr lang="nl-NL" dirty="0" err="1"/>
              <a:t>capabilities</a:t>
            </a:r>
            <a:r>
              <a:rPr lang="nl-NL" dirty="0"/>
              <a:t> of the </a:t>
            </a:r>
            <a:r>
              <a:rPr lang="nl-NL" dirty="0" err="1"/>
              <a:t>enterprise</a:t>
            </a:r>
            <a:r>
              <a:rPr lang="nl-NL" dirty="0"/>
              <a:t> are not directly and uniquely resolvable. </a:t>
            </a:r>
          </a:p>
          <a:p>
            <a:endParaRPr lang="nl-NL" dirty="0"/>
          </a:p>
          <a:p>
            <a:r>
              <a:rPr lang="nl-NL" dirty="0"/>
              <a:t>This model </a:t>
            </a:r>
            <a:r>
              <a:rPr lang="nl-NL" dirty="0" err="1"/>
              <a:t>will</a:t>
            </a:r>
            <a:r>
              <a:rPr lang="nl-NL" dirty="0"/>
              <a:t> </a:t>
            </a:r>
            <a:r>
              <a:rPr lang="nl-NL" dirty="0" err="1"/>
              <a:t>describe</a:t>
            </a:r>
            <a:r>
              <a:rPr lang="nl-NL" dirty="0"/>
              <a:t> the situations:</a:t>
            </a:r>
          </a:p>
          <a:p>
            <a:pPr marL="228600" indent="-228600">
              <a:buAutoNum type="arabicParenR"/>
            </a:pPr>
            <a:r>
              <a:rPr lang="nl-NL" dirty="0"/>
              <a:t>The application module is a </a:t>
            </a:r>
            <a:r>
              <a:rPr lang="nl-NL" dirty="0" err="1"/>
              <a:t>so-called</a:t>
            </a:r>
            <a:r>
              <a:rPr lang="nl-NL" dirty="0"/>
              <a:t> utility </a:t>
            </a:r>
            <a:r>
              <a:rPr lang="nl-NL" dirty="0" err="1"/>
              <a:t>function</a:t>
            </a:r>
            <a:r>
              <a:rPr lang="nl-NL" dirty="0"/>
              <a:t> </a:t>
            </a:r>
            <a:r>
              <a:rPr lang="nl-NL" dirty="0" err="1"/>
              <a:t>that</a:t>
            </a:r>
            <a:r>
              <a:rPr lang="nl-NL" dirty="0"/>
              <a:t> can be used in many different </a:t>
            </a:r>
            <a:r>
              <a:rPr lang="nl-NL" dirty="0" err="1"/>
              <a:t>contexts</a:t>
            </a:r>
            <a:r>
              <a:rPr lang="nl-NL" dirty="0"/>
              <a:t>.  Each instance of use is independent/unaware of other instances. E.g. a </a:t>
            </a:r>
            <a:r>
              <a:rPr lang="nl-NL" dirty="0" err="1"/>
              <a:t>library</a:t>
            </a:r>
            <a:r>
              <a:rPr lang="nl-NL" dirty="0"/>
              <a:t> of complex algorithms could be </a:t>
            </a:r>
            <a:r>
              <a:rPr lang="nl-NL" dirty="0" err="1"/>
              <a:t>coded</a:t>
            </a:r>
            <a:r>
              <a:rPr lang="nl-NL" dirty="0"/>
              <a:t> </a:t>
            </a:r>
            <a:r>
              <a:rPr lang="nl-NL" dirty="0" err="1"/>
              <a:t>and</a:t>
            </a:r>
            <a:r>
              <a:rPr lang="nl-NL" dirty="0"/>
              <a:t> reused in </a:t>
            </a:r>
            <a:r>
              <a:rPr lang="nl-NL" dirty="0" err="1"/>
              <a:t>many</a:t>
            </a:r>
            <a:r>
              <a:rPr lang="nl-NL" dirty="0"/>
              <a:t> different Service Domains. </a:t>
            </a:r>
          </a:p>
          <a:p>
            <a:pPr marL="228600" indent="-228600">
              <a:buAutoNum type="arabicParenR"/>
            </a:pPr>
            <a:r>
              <a:rPr lang="nl-NL" dirty="0"/>
              <a:t>The application module provides a </a:t>
            </a:r>
            <a:r>
              <a:rPr lang="nl-NL" dirty="0" err="1"/>
              <a:t>cocoon</a:t>
            </a:r>
            <a:r>
              <a:rPr lang="nl-NL" dirty="0"/>
              <a:t> solution that can be configured to support the needs of different business functions. E.g. different kinds of loan products that are captured as discrete business capabilities at </a:t>
            </a:r>
            <a:r>
              <a:rPr lang="nl-NL" dirty="0" err="1"/>
              <a:t>the</a:t>
            </a:r>
            <a:r>
              <a:rPr lang="nl-NL" dirty="0"/>
              <a:t> business architecture level. </a:t>
            </a:r>
          </a:p>
          <a:p>
            <a:pPr marL="228600" indent="-228600">
              <a:buAutoNum type="arabicParenR"/>
            </a:pPr>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to clarify the comments on the previous slide - the way the functional</a:t>
            </a:r>
            <a:r>
              <a:rPr lang="en-US" baseline="0" dirty="0"/>
              <a:t> scope of a Service Domain maps to the scope of a business application can be 1:M, 1:1 &amp; M:1. The above diagram recognizes that when we look at application functionality there are other ways business application functionality can be related to Service Domains. A Business Application may have the ability to be reconfigured to support more than one Service Domain (as with two variants of a loan), and the business application could be a simple utility capability that is re-used in many different business solutions.</a:t>
            </a:r>
            <a:endParaRPr lang="nl-NL" dirty="0"/>
          </a:p>
          <a:p>
            <a:endParaRPr lang="x-none" dirty="0"/>
          </a:p>
        </p:txBody>
      </p:sp>
    </p:spTree>
    <p:extLst>
      <p:ext uri="{BB962C8B-B14F-4D97-AF65-F5344CB8AC3E}">
        <p14:creationId xmlns:p14="http://schemas.microsoft.com/office/powerpoint/2010/main" val="120980443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clustering of Service Domains could be used to define groupings that correspond to an organization segment as </a:t>
            </a:r>
            <a:r>
              <a:rPr lang="nl-NL" dirty="0" err="1"/>
              <a:t>defined</a:t>
            </a:r>
            <a:r>
              <a:rPr lang="nl-NL" dirty="0"/>
              <a:t> in TOGAF. E.g. a business unit, profit center, division or enterprise. </a:t>
            </a:r>
          </a:p>
          <a:p>
            <a:endParaRPr lang="nl-NL" dirty="0"/>
          </a:p>
          <a:p>
            <a:r>
              <a:rPr lang="nl-NL" dirty="0"/>
              <a:t>They are also used </a:t>
            </a:r>
            <a:r>
              <a:rPr lang="nl-NL" dirty="0" err="1"/>
              <a:t>to</a:t>
            </a:r>
            <a:r>
              <a:rPr lang="nl-NL" dirty="0"/>
              <a:t> </a:t>
            </a:r>
            <a:r>
              <a:rPr lang="nl-NL" dirty="0" err="1"/>
              <a:t>define</a:t>
            </a:r>
            <a:r>
              <a:rPr lang="nl-NL" dirty="0"/>
              <a:t> a grouping that </a:t>
            </a:r>
            <a:r>
              <a:rPr lang="nl-NL" dirty="0" err="1"/>
              <a:t>maps</a:t>
            </a:r>
            <a:r>
              <a:rPr lang="nl-NL" dirty="0"/>
              <a:t> </a:t>
            </a:r>
            <a:r>
              <a:rPr lang="nl-NL" dirty="0" err="1"/>
              <a:t>the</a:t>
            </a:r>
            <a:r>
              <a:rPr lang="nl-NL" dirty="0"/>
              <a:t> functional scope of a business </a:t>
            </a:r>
            <a:r>
              <a:rPr lang="nl-NL" dirty="0" err="1"/>
              <a:t>application</a:t>
            </a:r>
            <a:r>
              <a:rPr lang="nl-NL" dirty="0"/>
              <a:t> or production system. </a:t>
            </a:r>
          </a:p>
          <a:p>
            <a:endParaRPr lang="nl-NL" dirty="0"/>
          </a:p>
          <a:p>
            <a:r>
              <a:rPr lang="nl-NL" dirty="0"/>
              <a:t>The </a:t>
            </a:r>
            <a:r>
              <a:rPr lang="nl-NL" dirty="0" err="1"/>
              <a:t>mapping</a:t>
            </a:r>
            <a:r>
              <a:rPr lang="nl-NL" dirty="0"/>
              <a:t> option </a:t>
            </a:r>
            <a:r>
              <a:rPr lang="nl-NL" dirty="0" err="1"/>
              <a:t>just</a:t>
            </a:r>
            <a:r>
              <a:rPr lang="nl-NL" dirty="0"/>
              <a:t> </a:t>
            </a:r>
            <a:r>
              <a:rPr lang="nl-NL" dirty="0" err="1"/>
              <a:t>described</a:t>
            </a:r>
            <a:r>
              <a:rPr lang="nl-NL" dirty="0"/>
              <a:t> </a:t>
            </a:r>
            <a:r>
              <a:rPr lang="nl-NL" dirty="0" err="1"/>
              <a:t>relates</a:t>
            </a:r>
            <a:r>
              <a:rPr lang="nl-NL" dirty="0"/>
              <a:t> </a:t>
            </a:r>
            <a:r>
              <a:rPr lang="nl-NL" dirty="0" err="1"/>
              <a:t>to</a:t>
            </a:r>
            <a:r>
              <a:rPr lang="nl-NL" dirty="0"/>
              <a:t> BIAN Service Domains to discrete conceptual </a:t>
            </a:r>
            <a:r>
              <a:rPr lang="nl-NL" dirty="0" err="1"/>
              <a:t>application</a:t>
            </a:r>
            <a:r>
              <a:rPr lang="nl-NL" dirty="0"/>
              <a:t> </a:t>
            </a:r>
            <a:r>
              <a:rPr lang="nl-NL" dirty="0" err="1"/>
              <a:t>partition</a:t>
            </a:r>
            <a:r>
              <a:rPr lang="nl-NL" dirty="0"/>
              <a:t>, </a:t>
            </a:r>
            <a:r>
              <a:rPr lang="nl-NL" dirty="0" err="1"/>
              <a:t>recognizing</a:t>
            </a:r>
            <a:r>
              <a:rPr lang="nl-NL" dirty="0"/>
              <a:t> that there is not always a </a:t>
            </a:r>
            <a:r>
              <a:rPr lang="nl-NL" dirty="0" err="1"/>
              <a:t>simple</a:t>
            </a:r>
            <a:r>
              <a:rPr lang="nl-NL" dirty="0"/>
              <a:t> </a:t>
            </a:r>
            <a:r>
              <a:rPr lang="nl-NL" dirty="0" err="1"/>
              <a:t>one-to-one</a:t>
            </a:r>
            <a:r>
              <a:rPr lang="nl-NL" dirty="0"/>
              <a:t> association.  Service Domain clustering takes this one step further by taking into account </a:t>
            </a:r>
            <a:r>
              <a:rPr lang="nl-NL" dirty="0" err="1"/>
              <a:t>when</a:t>
            </a:r>
            <a:r>
              <a:rPr lang="nl-NL" dirty="0"/>
              <a:t> the logical/</a:t>
            </a:r>
            <a:r>
              <a:rPr lang="nl-NL" dirty="0" err="1"/>
              <a:t>conceptual</a:t>
            </a:r>
            <a:r>
              <a:rPr lang="nl-NL" dirty="0"/>
              <a:t> design must </a:t>
            </a:r>
            <a:r>
              <a:rPr lang="nl-NL" dirty="0" err="1"/>
              <a:t>be</a:t>
            </a:r>
            <a:r>
              <a:rPr lang="nl-NL" dirty="0"/>
              <a:t> </a:t>
            </a:r>
            <a:r>
              <a:rPr lang="nl-NL" dirty="0" err="1"/>
              <a:t>translated</a:t>
            </a:r>
            <a:r>
              <a:rPr lang="nl-NL" dirty="0"/>
              <a:t> into a </a:t>
            </a:r>
            <a:r>
              <a:rPr lang="nl-NL" dirty="0" err="1"/>
              <a:t>physical</a:t>
            </a:r>
            <a:r>
              <a:rPr lang="nl-NL" dirty="0"/>
              <a:t> </a:t>
            </a:r>
            <a:r>
              <a:rPr lang="nl-NL" dirty="0" err="1"/>
              <a:t>implementation</a:t>
            </a:r>
            <a:r>
              <a:rPr lang="nl-NL" dirty="0"/>
              <a:t> design. </a:t>
            </a:r>
          </a:p>
          <a:p>
            <a:endParaRPr lang="nl-NL" dirty="0"/>
          </a:p>
          <a:p>
            <a:r>
              <a:rPr lang="nl-NL" dirty="0"/>
              <a:t>The BIAN Service Domains represent a discrete and so non-overlapping business capability building block. In </a:t>
            </a:r>
            <a:r>
              <a:rPr lang="nl-NL" dirty="0" err="1"/>
              <a:t>theory</a:t>
            </a:r>
            <a:r>
              <a:rPr lang="nl-NL" dirty="0"/>
              <a:t>, each Service Domain could be implemented as a stand-alone application and all business activity could be supported by a service collaboration </a:t>
            </a:r>
            <a:r>
              <a:rPr lang="nl-NL" dirty="0" err="1"/>
              <a:t>between</a:t>
            </a:r>
            <a:r>
              <a:rPr lang="nl-NL" dirty="0"/>
              <a:t> these distinct applications. </a:t>
            </a:r>
          </a:p>
          <a:p>
            <a:endParaRPr lang="nl-NL" dirty="0"/>
          </a:p>
          <a:p>
            <a:r>
              <a:rPr lang="nl-NL" dirty="0"/>
              <a:t>In </a:t>
            </a:r>
            <a:r>
              <a:rPr lang="nl-NL" dirty="0" err="1"/>
              <a:t>practice</a:t>
            </a:r>
            <a:r>
              <a:rPr lang="nl-NL" dirty="0"/>
              <a:t>, most </a:t>
            </a:r>
            <a:r>
              <a:rPr lang="nl-NL" dirty="0" err="1"/>
              <a:t>conventional</a:t>
            </a:r>
            <a:r>
              <a:rPr lang="nl-NL" dirty="0"/>
              <a:t> business </a:t>
            </a:r>
            <a:r>
              <a:rPr lang="nl-NL" dirty="0" err="1"/>
              <a:t>applications</a:t>
            </a:r>
            <a:r>
              <a:rPr lang="nl-NL" dirty="0"/>
              <a:t> combine </a:t>
            </a:r>
            <a:r>
              <a:rPr lang="nl-NL" dirty="0" err="1"/>
              <a:t>the</a:t>
            </a:r>
            <a:r>
              <a:rPr lang="nl-NL" dirty="0"/>
              <a:t> </a:t>
            </a:r>
            <a:r>
              <a:rPr lang="nl-NL" dirty="0" err="1"/>
              <a:t>capabilities</a:t>
            </a:r>
            <a:r>
              <a:rPr lang="nl-NL" dirty="0"/>
              <a:t> of </a:t>
            </a:r>
            <a:r>
              <a:rPr lang="nl-NL" dirty="0" err="1"/>
              <a:t>several</a:t>
            </a:r>
            <a:r>
              <a:rPr lang="nl-NL" dirty="0"/>
              <a:t> Service </a:t>
            </a:r>
            <a:r>
              <a:rPr lang="nl-NL" dirty="0" err="1"/>
              <a:t>Domains</a:t>
            </a:r>
            <a:r>
              <a:rPr lang="nl-NL" dirty="0"/>
              <a:t> as an integrated business solution. The reasons </a:t>
            </a:r>
            <a:r>
              <a:rPr lang="nl-NL" dirty="0" err="1"/>
              <a:t>for</a:t>
            </a:r>
            <a:r>
              <a:rPr lang="nl-NL" dirty="0"/>
              <a:t> </a:t>
            </a:r>
            <a:r>
              <a:rPr lang="nl-NL" dirty="0" err="1"/>
              <a:t>integrating</a:t>
            </a:r>
            <a:r>
              <a:rPr lang="nl-NL" dirty="0"/>
              <a:t> capabilities together in such a package </a:t>
            </a:r>
            <a:r>
              <a:rPr lang="nl-NL" dirty="0" err="1"/>
              <a:t>include</a:t>
            </a:r>
            <a:r>
              <a:rPr lang="nl-NL" dirty="0"/>
              <a:t> performance, operational coherence and integration considerations. </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2914879282"/>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clustering of Service Domains could be used to define groupings that correspond to an organization segment as </a:t>
            </a:r>
            <a:r>
              <a:rPr lang="nl-NL" dirty="0" err="1"/>
              <a:t>defined</a:t>
            </a:r>
            <a:r>
              <a:rPr lang="nl-NL" dirty="0"/>
              <a:t> in TOGAF. E.g. a business unit, profit center, division or enterprise. </a:t>
            </a:r>
          </a:p>
          <a:p>
            <a:endParaRPr lang="nl-NL" dirty="0"/>
          </a:p>
          <a:p>
            <a:r>
              <a:rPr lang="nl-NL" dirty="0"/>
              <a:t>They are also used </a:t>
            </a:r>
            <a:r>
              <a:rPr lang="nl-NL" dirty="0" err="1"/>
              <a:t>to</a:t>
            </a:r>
            <a:r>
              <a:rPr lang="nl-NL" dirty="0"/>
              <a:t> </a:t>
            </a:r>
            <a:r>
              <a:rPr lang="nl-NL" dirty="0" err="1"/>
              <a:t>define</a:t>
            </a:r>
            <a:r>
              <a:rPr lang="nl-NL" dirty="0"/>
              <a:t> a grouping that </a:t>
            </a:r>
            <a:r>
              <a:rPr lang="nl-NL" dirty="0" err="1"/>
              <a:t>maps</a:t>
            </a:r>
            <a:r>
              <a:rPr lang="nl-NL" dirty="0"/>
              <a:t> </a:t>
            </a:r>
            <a:r>
              <a:rPr lang="nl-NL" dirty="0" err="1"/>
              <a:t>the</a:t>
            </a:r>
            <a:r>
              <a:rPr lang="nl-NL" dirty="0"/>
              <a:t> functional scope of a business </a:t>
            </a:r>
            <a:r>
              <a:rPr lang="nl-NL" dirty="0" err="1"/>
              <a:t>application</a:t>
            </a:r>
            <a:r>
              <a:rPr lang="nl-NL" dirty="0"/>
              <a:t> or production system. </a:t>
            </a:r>
          </a:p>
          <a:p>
            <a:endParaRPr lang="nl-NL" dirty="0"/>
          </a:p>
          <a:p>
            <a:r>
              <a:rPr lang="nl-NL" dirty="0"/>
              <a:t>The </a:t>
            </a:r>
            <a:r>
              <a:rPr lang="nl-NL" dirty="0" err="1"/>
              <a:t>mapping</a:t>
            </a:r>
            <a:r>
              <a:rPr lang="nl-NL" dirty="0"/>
              <a:t> option </a:t>
            </a:r>
            <a:r>
              <a:rPr lang="nl-NL" dirty="0" err="1"/>
              <a:t>just</a:t>
            </a:r>
            <a:r>
              <a:rPr lang="nl-NL" dirty="0"/>
              <a:t> </a:t>
            </a:r>
            <a:r>
              <a:rPr lang="nl-NL" dirty="0" err="1"/>
              <a:t>described</a:t>
            </a:r>
            <a:r>
              <a:rPr lang="nl-NL" dirty="0"/>
              <a:t> </a:t>
            </a:r>
            <a:r>
              <a:rPr lang="nl-NL" dirty="0" err="1"/>
              <a:t>relates</a:t>
            </a:r>
            <a:r>
              <a:rPr lang="nl-NL" dirty="0"/>
              <a:t> </a:t>
            </a:r>
            <a:r>
              <a:rPr lang="nl-NL" dirty="0" err="1"/>
              <a:t>to</a:t>
            </a:r>
            <a:r>
              <a:rPr lang="nl-NL" dirty="0"/>
              <a:t> BIAN Service Domains to discrete conceptual </a:t>
            </a:r>
            <a:r>
              <a:rPr lang="nl-NL" dirty="0" err="1"/>
              <a:t>application</a:t>
            </a:r>
            <a:r>
              <a:rPr lang="nl-NL" dirty="0"/>
              <a:t> </a:t>
            </a:r>
            <a:r>
              <a:rPr lang="nl-NL" dirty="0" err="1"/>
              <a:t>partition</a:t>
            </a:r>
            <a:r>
              <a:rPr lang="nl-NL" dirty="0"/>
              <a:t>, </a:t>
            </a:r>
            <a:r>
              <a:rPr lang="nl-NL" dirty="0" err="1"/>
              <a:t>recognizing</a:t>
            </a:r>
            <a:r>
              <a:rPr lang="nl-NL" dirty="0"/>
              <a:t> that there is not always a </a:t>
            </a:r>
            <a:r>
              <a:rPr lang="nl-NL" dirty="0" err="1"/>
              <a:t>simple</a:t>
            </a:r>
            <a:r>
              <a:rPr lang="nl-NL" dirty="0"/>
              <a:t> </a:t>
            </a:r>
            <a:r>
              <a:rPr lang="nl-NL" dirty="0" err="1"/>
              <a:t>one-to-one</a:t>
            </a:r>
            <a:r>
              <a:rPr lang="nl-NL" dirty="0"/>
              <a:t> association.  Service Domain clustering takes this one step further by taking into account </a:t>
            </a:r>
            <a:r>
              <a:rPr lang="nl-NL" dirty="0" err="1"/>
              <a:t>when</a:t>
            </a:r>
            <a:r>
              <a:rPr lang="nl-NL" dirty="0"/>
              <a:t> the logical/</a:t>
            </a:r>
            <a:r>
              <a:rPr lang="nl-NL" dirty="0" err="1"/>
              <a:t>conceptual</a:t>
            </a:r>
            <a:r>
              <a:rPr lang="nl-NL" dirty="0"/>
              <a:t> design must </a:t>
            </a:r>
            <a:r>
              <a:rPr lang="nl-NL" dirty="0" err="1"/>
              <a:t>be</a:t>
            </a:r>
            <a:r>
              <a:rPr lang="nl-NL" dirty="0"/>
              <a:t> </a:t>
            </a:r>
            <a:r>
              <a:rPr lang="nl-NL" dirty="0" err="1"/>
              <a:t>translated</a:t>
            </a:r>
            <a:r>
              <a:rPr lang="nl-NL" dirty="0"/>
              <a:t> into a </a:t>
            </a:r>
            <a:r>
              <a:rPr lang="nl-NL" dirty="0" err="1"/>
              <a:t>physical</a:t>
            </a:r>
            <a:r>
              <a:rPr lang="nl-NL" dirty="0"/>
              <a:t> </a:t>
            </a:r>
            <a:r>
              <a:rPr lang="nl-NL" dirty="0" err="1"/>
              <a:t>implementation</a:t>
            </a:r>
            <a:r>
              <a:rPr lang="nl-NL" dirty="0"/>
              <a:t> design. </a:t>
            </a:r>
          </a:p>
          <a:p>
            <a:endParaRPr lang="nl-NL" dirty="0"/>
          </a:p>
          <a:p>
            <a:r>
              <a:rPr lang="nl-NL" dirty="0"/>
              <a:t>The BIAN Service Domains represent a discrete and so non-overlapping business capability building block. In </a:t>
            </a:r>
            <a:r>
              <a:rPr lang="nl-NL" dirty="0" err="1"/>
              <a:t>theory</a:t>
            </a:r>
            <a:r>
              <a:rPr lang="nl-NL" dirty="0"/>
              <a:t>, each Service Domain could be implemented as a stand-alone application and all business activity could be supported by a service collaboration </a:t>
            </a:r>
            <a:r>
              <a:rPr lang="nl-NL" dirty="0" err="1"/>
              <a:t>between</a:t>
            </a:r>
            <a:r>
              <a:rPr lang="nl-NL" dirty="0"/>
              <a:t> these distinct applications. </a:t>
            </a:r>
          </a:p>
          <a:p>
            <a:endParaRPr lang="nl-NL" dirty="0"/>
          </a:p>
          <a:p>
            <a:r>
              <a:rPr lang="nl-NL" dirty="0"/>
              <a:t>In </a:t>
            </a:r>
            <a:r>
              <a:rPr lang="nl-NL" dirty="0" err="1"/>
              <a:t>practice</a:t>
            </a:r>
            <a:r>
              <a:rPr lang="nl-NL" dirty="0"/>
              <a:t>, most </a:t>
            </a:r>
            <a:r>
              <a:rPr lang="nl-NL" dirty="0" err="1"/>
              <a:t>conventional</a:t>
            </a:r>
            <a:r>
              <a:rPr lang="nl-NL" dirty="0"/>
              <a:t> business </a:t>
            </a:r>
            <a:r>
              <a:rPr lang="nl-NL" dirty="0" err="1"/>
              <a:t>applications</a:t>
            </a:r>
            <a:r>
              <a:rPr lang="nl-NL" dirty="0"/>
              <a:t> combine </a:t>
            </a:r>
            <a:r>
              <a:rPr lang="nl-NL" dirty="0" err="1"/>
              <a:t>the</a:t>
            </a:r>
            <a:r>
              <a:rPr lang="nl-NL" dirty="0"/>
              <a:t> </a:t>
            </a:r>
            <a:r>
              <a:rPr lang="nl-NL" dirty="0" err="1"/>
              <a:t>capabilities</a:t>
            </a:r>
            <a:r>
              <a:rPr lang="nl-NL" dirty="0"/>
              <a:t> of </a:t>
            </a:r>
            <a:r>
              <a:rPr lang="nl-NL" dirty="0" err="1"/>
              <a:t>several</a:t>
            </a:r>
            <a:r>
              <a:rPr lang="nl-NL" dirty="0"/>
              <a:t> Service </a:t>
            </a:r>
            <a:r>
              <a:rPr lang="nl-NL" dirty="0" err="1"/>
              <a:t>Domains</a:t>
            </a:r>
            <a:r>
              <a:rPr lang="nl-NL" dirty="0"/>
              <a:t> as an integrated business solution. The reasons </a:t>
            </a:r>
            <a:r>
              <a:rPr lang="nl-NL" dirty="0" err="1"/>
              <a:t>for</a:t>
            </a:r>
            <a:r>
              <a:rPr lang="nl-NL" dirty="0"/>
              <a:t> </a:t>
            </a:r>
            <a:r>
              <a:rPr lang="nl-NL" dirty="0" err="1"/>
              <a:t>integrating</a:t>
            </a:r>
            <a:r>
              <a:rPr lang="nl-NL" dirty="0"/>
              <a:t> capabilities together in such a package </a:t>
            </a:r>
            <a:r>
              <a:rPr lang="nl-NL" dirty="0" err="1"/>
              <a:t>include</a:t>
            </a:r>
            <a:r>
              <a:rPr lang="nl-NL" dirty="0"/>
              <a:t> performance, operational coherence and integration considerations. </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374413068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clustering of Service Domains could be used to define groupings that correspond to an organization segment as </a:t>
            </a:r>
            <a:r>
              <a:rPr lang="nl-NL" dirty="0" err="1"/>
              <a:t>defined</a:t>
            </a:r>
            <a:r>
              <a:rPr lang="nl-NL" dirty="0"/>
              <a:t> in TOGAF. E.g. a business unit, profit center, division or enterprise. </a:t>
            </a:r>
          </a:p>
          <a:p>
            <a:endParaRPr lang="nl-NL" dirty="0"/>
          </a:p>
          <a:p>
            <a:r>
              <a:rPr lang="nl-NL" dirty="0"/>
              <a:t>They are also used </a:t>
            </a:r>
            <a:r>
              <a:rPr lang="nl-NL" dirty="0" err="1"/>
              <a:t>to</a:t>
            </a:r>
            <a:r>
              <a:rPr lang="nl-NL" dirty="0"/>
              <a:t> </a:t>
            </a:r>
            <a:r>
              <a:rPr lang="nl-NL" dirty="0" err="1"/>
              <a:t>define</a:t>
            </a:r>
            <a:r>
              <a:rPr lang="nl-NL" dirty="0"/>
              <a:t> a grouping that </a:t>
            </a:r>
            <a:r>
              <a:rPr lang="nl-NL" dirty="0" err="1"/>
              <a:t>maps</a:t>
            </a:r>
            <a:r>
              <a:rPr lang="nl-NL" dirty="0"/>
              <a:t> </a:t>
            </a:r>
            <a:r>
              <a:rPr lang="nl-NL" dirty="0" err="1"/>
              <a:t>the</a:t>
            </a:r>
            <a:r>
              <a:rPr lang="nl-NL" dirty="0"/>
              <a:t> functional scope of a business </a:t>
            </a:r>
            <a:r>
              <a:rPr lang="nl-NL" dirty="0" err="1"/>
              <a:t>application</a:t>
            </a:r>
            <a:r>
              <a:rPr lang="nl-NL" dirty="0"/>
              <a:t> or production system. </a:t>
            </a:r>
          </a:p>
          <a:p>
            <a:endParaRPr lang="nl-NL" dirty="0"/>
          </a:p>
          <a:p>
            <a:r>
              <a:rPr lang="nl-NL" dirty="0"/>
              <a:t>The </a:t>
            </a:r>
            <a:r>
              <a:rPr lang="nl-NL" dirty="0" err="1"/>
              <a:t>mapping</a:t>
            </a:r>
            <a:r>
              <a:rPr lang="nl-NL" dirty="0"/>
              <a:t> option </a:t>
            </a:r>
            <a:r>
              <a:rPr lang="nl-NL" dirty="0" err="1"/>
              <a:t>just</a:t>
            </a:r>
            <a:r>
              <a:rPr lang="nl-NL" dirty="0"/>
              <a:t> </a:t>
            </a:r>
            <a:r>
              <a:rPr lang="nl-NL" dirty="0" err="1"/>
              <a:t>described</a:t>
            </a:r>
            <a:r>
              <a:rPr lang="nl-NL" dirty="0"/>
              <a:t> </a:t>
            </a:r>
            <a:r>
              <a:rPr lang="nl-NL" dirty="0" err="1"/>
              <a:t>relates</a:t>
            </a:r>
            <a:r>
              <a:rPr lang="nl-NL" dirty="0"/>
              <a:t> </a:t>
            </a:r>
            <a:r>
              <a:rPr lang="nl-NL" dirty="0" err="1"/>
              <a:t>to</a:t>
            </a:r>
            <a:r>
              <a:rPr lang="nl-NL" dirty="0"/>
              <a:t> BIAN Service Domains to discrete conceptual </a:t>
            </a:r>
            <a:r>
              <a:rPr lang="nl-NL" dirty="0" err="1"/>
              <a:t>application</a:t>
            </a:r>
            <a:r>
              <a:rPr lang="nl-NL" dirty="0"/>
              <a:t> </a:t>
            </a:r>
            <a:r>
              <a:rPr lang="nl-NL" dirty="0" err="1"/>
              <a:t>partition</a:t>
            </a:r>
            <a:r>
              <a:rPr lang="nl-NL" dirty="0"/>
              <a:t>, </a:t>
            </a:r>
            <a:r>
              <a:rPr lang="nl-NL" dirty="0" err="1"/>
              <a:t>recognizing</a:t>
            </a:r>
            <a:r>
              <a:rPr lang="nl-NL" dirty="0"/>
              <a:t> that there is not always a </a:t>
            </a:r>
            <a:r>
              <a:rPr lang="nl-NL" dirty="0" err="1"/>
              <a:t>simple</a:t>
            </a:r>
            <a:r>
              <a:rPr lang="nl-NL" dirty="0"/>
              <a:t> </a:t>
            </a:r>
            <a:r>
              <a:rPr lang="nl-NL" dirty="0" err="1"/>
              <a:t>one-to-one</a:t>
            </a:r>
            <a:r>
              <a:rPr lang="nl-NL" dirty="0"/>
              <a:t> association.  Service Domain clustering takes this one step further by taking into account </a:t>
            </a:r>
            <a:r>
              <a:rPr lang="nl-NL" dirty="0" err="1"/>
              <a:t>when</a:t>
            </a:r>
            <a:r>
              <a:rPr lang="nl-NL" dirty="0"/>
              <a:t> the logical/</a:t>
            </a:r>
            <a:r>
              <a:rPr lang="nl-NL" dirty="0" err="1"/>
              <a:t>conceptual</a:t>
            </a:r>
            <a:r>
              <a:rPr lang="nl-NL" dirty="0"/>
              <a:t> design must </a:t>
            </a:r>
            <a:r>
              <a:rPr lang="nl-NL" dirty="0" err="1"/>
              <a:t>be</a:t>
            </a:r>
            <a:r>
              <a:rPr lang="nl-NL" dirty="0"/>
              <a:t> </a:t>
            </a:r>
            <a:r>
              <a:rPr lang="nl-NL" dirty="0" err="1"/>
              <a:t>translated</a:t>
            </a:r>
            <a:r>
              <a:rPr lang="nl-NL" dirty="0"/>
              <a:t> into a </a:t>
            </a:r>
            <a:r>
              <a:rPr lang="nl-NL" dirty="0" err="1"/>
              <a:t>physical</a:t>
            </a:r>
            <a:r>
              <a:rPr lang="nl-NL" dirty="0"/>
              <a:t> </a:t>
            </a:r>
            <a:r>
              <a:rPr lang="nl-NL" dirty="0" err="1"/>
              <a:t>implementation</a:t>
            </a:r>
            <a:r>
              <a:rPr lang="nl-NL" dirty="0"/>
              <a:t> design. </a:t>
            </a:r>
          </a:p>
          <a:p>
            <a:endParaRPr lang="nl-NL" dirty="0"/>
          </a:p>
          <a:p>
            <a:r>
              <a:rPr lang="nl-NL" dirty="0"/>
              <a:t>The BIAN Service Domains represent a discrete and so non-overlapping business capability building block. In </a:t>
            </a:r>
            <a:r>
              <a:rPr lang="nl-NL" dirty="0" err="1"/>
              <a:t>theory</a:t>
            </a:r>
            <a:r>
              <a:rPr lang="nl-NL" dirty="0"/>
              <a:t>, each Service Domain could be implemented as a stand-alone application and all business activity could be supported by a service collaboration </a:t>
            </a:r>
            <a:r>
              <a:rPr lang="nl-NL" dirty="0" err="1"/>
              <a:t>between</a:t>
            </a:r>
            <a:r>
              <a:rPr lang="nl-NL" dirty="0"/>
              <a:t> these distinct applications. </a:t>
            </a:r>
          </a:p>
          <a:p>
            <a:endParaRPr lang="nl-NL" dirty="0"/>
          </a:p>
          <a:p>
            <a:r>
              <a:rPr lang="nl-NL" dirty="0"/>
              <a:t>In </a:t>
            </a:r>
            <a:r>
              <a:rPr lang="nl-NL" dirty="0" err="1"/>
              <a:t>practice</a:t>
            </a:r>
            <a:r>
              <a:rPr lang="nl-NL" dirty="0"/>
              <a:t>, most </a:t>
            </a:r>
            <a:r>
              <a:rPr lang="nl-NL" dirty="0" err="1"/>
              <a:t>conventional</a:t>
            </a:r>
            <a:r>
              <a:rPr lang="nl-NL" dirty="0"/>
              <a:t> business </a:t>
            </a:r>
            <a:r>
              <a:rPr lang="nl-NL" dirty="0" err="1"/>
              <a:t>applications</a:t>
            </a:r>
            <a:r>
              <a:rPr lang="nl-NL" dirty="0"/>
              <a:t> combine </a:t>
            </a:r>
            <a:r>
              <a:rPr lang="nl-NL" dirty="0" err="1"/>
              <a:t>the</a:t>
            </a:r>
            <a:r>
              <a:rPr lang="nl-NL" dirty="0"/>
              <a:t> </a:t>
            </a:r>
            <a:r>
              <a:rPr lang="nl-NL" dirty="0" err="1"/>
              <a:t>capabilities</a:t>
            </a:r>
            <a:r>
              <a:rPr lang="nl-NL" dirty="0"/>
              <a:t> of </a:t>
            </a:r>
            <a:r>
              <a:rPr lang="nl-NL" dirty="0" err="1"/>
              <a:t>several</a:t>
            </a:r>
            <a:r>
              <a:rPr lang="nl-NL" dirty="0"/>
              <a:t> Service </a:t>
            </a:r>
            <a:r>
              <a:rPr lang="nl-NL" dirty="0" err="1"/>
              <a:t>Domains</a:t>
            </a:r>
            <a:r>
              <a:rPr lang="nl-NL" dirty="0"/>
              <a:t> as an integrated business solution. The reasons </a:t>
            </a:r>
            <a:r>
              <a:rPr lang="nl-NL" dirty="0" err="1"/>
              <a:t>for</a:t>
            </a:r>
            <a:r>
              <a:rPr lang="nl-NL" dirty="0"/>
              <a:t> </a:t>
            </a:r>
            <a:r>
              <a:rPr lang="nl-NL" dirty="0" err="1"/>
              <a:t>integrating</a:t>
            </a:r>
            <a:r>
              <a:rPr lang="nl-NL" dirty="0"/>
              <a:t> capabilities together in such a package </a:t>
            </a:r>
            <a:r>
              <a:rPr lang="nl-NL" dirty="0" err="1"/>
              <a:t>include</a:t>
            </a:r>
            <a:r>
              <a:rPr lang="nl-NL" dirty="0"/>
              <a:t> performance, operational coherence and integration considerations. </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171196286"/>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The diagram shows a Service Domain cluster (the pink box is a core banking application with all the links being external interfaces. Inside the cluster the Service Domains play different roles as described in the key. This is explained in the notes for the previous slide. The image that goes with the above text is of a Service Domain showing its simplified internal structure with a split between Internal Processing and Service Connectivity (see slide 56 in this deck).</a:t>
            </a:r>
            <a:endParaRPr lang="en-US" dirty="0"/>
          </a:p>
        </p:txBody>
      </p:sp>
    </p:spTree>
    <p:extLst>
      <p:ext uri="{BB962C8B-B14F-4D97-AF65-F5344CB8AC3E}">
        <p14:creationId xmlns:p14="http://schemas.microsoft.com/office/powerpoint/2010/main" val="104384379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087360497"/>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The diagram shows a Service Domain cluster (the pink box is a core banking application with all the links being external interfaces. Inside the cluster the Service Domains play different roles as described in the key. This is explained in the notes for the previous slide. The image that goes with the above text is of a Service Domain showing its simplified internal structure with a split between Internal Processing and Service Connectivity (see slide 56 in this deck).</a:t>
            </a:r>
            <a:endParaRPr lang="en-US" dirty="0"/>
          </a:p>
        </p:txBody>
      </p:sp>
    </p:spTree>
    <p:extLst>
      <p:ext uri="{BB962C8B-B14F-4D97-AF65-F5344CB8AC3E}">
        <p14:creationId xmlns:p14="http://schemas.microsoft.com/office/powerpoint/2010/main" val="371333044"/>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sz="700" b="0" dirty="0" err="1"/>
              <a:t>This</a:t>
            </a:r>
            <a:r>
              <a:rPr lang="nl-NL" sz="700" b="0" dirty="0"/>
              <a:t> image ’’</a:t>
            </a:r>
            <a:r>
              <a:rPr kumimoji="0" lang="en-US" sz="700" b="0" i="0" u="none" strike="noStrike" kern="1200" cap="none" spc="0" normalizeH="0" baseline="0" noProof="0" dirty="0">
                <a:ln>
                  <a:noFill/>
                </a:ln>
                <a:solidFill>
                  <a:srgbClr val="000000"/>
                </a:solidFill>
                <a:effectLst/>
                <a:uLnTx/>
                <a:uFillTx/>
                <a:latin typeface="+mn-lt"/>
                <a:ea typeface="+mn-ea"/>
                <a:cs typeface="+mn-cs"/>
              </a:rPr>
              <a:t> Four types of input and output parameters’ should show 5 </a:t>
            </a:r>
            <a:r>
              <a:rPr lang="en-US" sz="700" b="0" dirty="0"/>
              <a:t>Service Operation Parameters</a:t>
            </a:r>
            <a:r>
              <a:rPr kumimoji="0" lang="en-US" sz="700" b="0" i="0" u="none" strike="noStrike" kern="1200" cap="none" spc="0" normalizeH="0" baseline="0" noProof="0" dirty="0">
                <a:ln>
                  <a:noFill/>
                </a:ln>
                <a:solidFill>
                  <a:srgbClr val="000000"/>
                </a:solidFill>
                <a:effectLst/>
                <a:uLnTx/>
                <a:uFillTx/>
                <a:latin typeface="+mn-lt"/>
                <a:ea typeface="+mn-ea"/>
                <a:cs typeface="+mn-cs"/>
              </a:rPr>
              <a:t>. </a:t>
            </a:r>
            <a:r>
              <a:rPr kumimoji="0" lang="nl-NL" sz="700" b="0" i="0" u="none" strike="noStrike" kern="1200" cap="none" spc="0" normalizeH="0" baseline="0" noProof="0" dirty="0">
                <a:ln>
                  <a:noFill/>
                </a:ln>
                <a:solidFill>
                  <a:srgbClr val="000000"/>
                </a:solidFill>
                <a:effectLst/>
                <a:uLnTx/>
                <a:uFillTx/>
                <a:latin typeface="+mn-lt"/>
                <a:ea typeface="+mn-ea"/>
                <a:cs typeface="+mn-cs"/>
              </a:rPr>
              <a:t>A</a:t>
            </a:r>
            <a:r>
              <a:rPr lang="nl-NL" sz="700" b="0" dirty="0"/>
              <a:t>s </a:t>
            </a:r>
            <a:r>
              <a:rPr lang="nl-NL" sz="700" b="0" dirty="0" err="1"/>
              <a:t>shown</a:t>
            </a:r>
            <a:r>
              <a:rPr lang="nl-NL" sz="700" b="0" dirty="0"/>
              <a:t> on slide 242, </a:t>
            </a:r>
            <a:r>
              <a:rPr lang="nl-NL" sz="700" b="0" dirty="0" err="1"/>
              <a:t>this</a:t>
            </a:r>
            <a:r>
              <a:rPr lang="nl-NL" sz="700" b="0" dirty="0"/>
              <a:t> </a:t>
            </a:r>
            <a:r>
              <a:rPr lang="nl-NL" sz="700" b="0" dirty="0" err="1"/>
              <a:t>will</a:t>
            </a:r>
            <a:r>
              <a:rPr lang="nl-NL" sz="700" b="0" dirty="0"/>
              <a:t> </a:t>
            </a:r>
            <a:r>
              <a:rPr lang="nl-NL" sz="700" b="0" dirty="0" err="1"/>
              <a:t>be</a:t>
            </a:r>
            <a:r>
              <a:rPr lang="nl-NL" sz="700" b="0" dirty="0"/>
              <a:t> </a:t>
            </a:r>
            <a:r>
              <a:rPr lang="nl-NL" sz="700" b="0" dirty="0" err="1"/>
              <a:t>revised</a:t>
            </a:r>
            <a:r>
              <a:rPr lang="nl-NL" sz="700" b="0" dirty="0"/>
              <a:t> in next </a:t>
            </a:r>
            <a:r>
              <a:rPr lang="nl-NL" sz="700" b="0" dirty="0" err="1"/>
              <a:t>version</a:t>
            </a:r>
            <a:r>
              <a:rPr lang="nl-NL" sz="700" b="0" dirty="0"/>
              <a:t>. </a:t>
            </a:r>
          </a:p>
          <a:p>
            <a:pPr marL="0" marR="0" lvl="0" indent="0" algn="l" defTabSz="677268" rtl="0" eaLnBrk="1" fontAlgn="auto" latinLnBrk="0" hangingPunct="1">
              <a:lnSpc>
                <a:spcPct val="100000"/>
              </a:lnSpc>
              <a:spcBef>
                <a:spcPts val="0"/>
              </a:spcBef>
              <a:spcAft>
                <a:spcPts val="0"/>
              </a:spcAft>
              <a:buClrTx/>
              <a:buSzTx/>
              <a:buFontTx/>
              <a:buNone/>
              <a:tabLst/>
              <a:defRPr/>
            </a:pPr>
            <a:endParaRPr lang="nl-NL" sz="700" b="0"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sz="700" b="0" dirty="0" err="1"/>
              <a:t>This</a:t>
            </a:r>
            <a:r>
              <a:rPr lang="nl-NL" sz="700" b="0" dirty="0"/>
              <a:t> is </a:t>
            </a:r>
            <a:r>
              <a:rPr lang="nl-NL" sz="700" b="0" dirty="0" err="1"/>
              <a:t>not</a:t>
            </a:r>
            <a:r>
              <a:rPr lang="nl-NL" sz="700" b="0" dirty="0"/>
              <a:t> relevant </a:t>
            </a:r>
            <a:r>
              <a:rPr lang="nl-NL" sz="700" b="0" dirty="0" err="1"/>
              <a:t>for</a:t>
            </a:r>
            <a:r>
              <a:rPr lang="nl-NL" sz="700" b="0" dirty="0"/>
              <a:t> </a:t>
            </a:r>
            <a:r>
              <a:rPr lang="nl-NL" sz="700" b="0" dirty="0" err="1"/>
              <a:t>the</a:t>
            </a:r>
            <a:r>
              <a:rPr lang="nl-NL" sz="700" b="0" dirty="0"/>
              <a:t> </a:t>
            </a:r>
            <a:r>
              <a:rPr lang="nl-NL" sz="700" b="0" dirty="0" err="1"/>
              <a:t>strory</a:t>
            </a:r>
            <a:r>
              <a:rPr lang="nl-NL" sz="700" b="0" dirty="0"/>
              <a:t>. </a:t>
            </a:r>
          </a:p>
          <a:p>
            <a:endParaRPr lang="x-none" dirty="0"/>
          </a:p>
        </p:txBody>
      </p:sp>
    </p:spTree>
    <p:extLst>
      <p:ext uri="{BB962C8B-B14F-4D97-AF65-F5344CB8AC3E}">
        <p14:creationId xmlns:p14="http://schemas.microsoft.com/office/powerpoint/2010/main" val="966007959"/>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977859269"/>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dirty="0"/>
              <a:t>The trainer will explain:</a:t>
            </a:r>
          </a:p>
          <a:p>
            <a:endParaRPr lang="nl-NL" dirty="0"/>
          </a:p>
          <a:p>
            <a:pPr marL="285750" indent="-285750">
              <a:buFont typeface="Arial" panose="020B0604020202020204" pitchFamily="34" charset="0"/>
              <a:buChar char="•"/>
            </a:pPr>
            <a:r>
              <a:rPr lang="nl-NL" sz="900" dirty="0"/>
              <a:t>Support for emerging </a:t>
            </a:r>
            <a:r>
              <a:rPr lang="nl-NL" sz="900" dirty="0" err="1"/>
              <a:t>industry</a:t>
            </a:r>
            <a:r>
              <a:rPr lang="nl-NL" sz="900" dirty="0"/>
              <a:t> approaches. Two key technology approaches are </a:t>
            </a:r>
            <a:r>
              <a:rPr lang="nl-NL" sz="900" dirty="0" err="1"/>
              <a:t>considered</a:t>
            </a:r>
            <a:r>
              <a:rPr lang="nl-NL" sz="900" dirty="0"/>
              <a:t> - Api development and </a:t>
            </a:r>
            <a:r>
              <a:rPr lang="nl-NL" sz="900" dirty="0" err="1"/>
              <a:t>the</a:t>
            </a:r>
            <a:r>
              <a:rPr lang="nl-NL" sz="900" dirty="0"/>
              <a:t> adoption of a micro-service architecture. </a:t>
            </a:r>
          </a:p>
          <a:p>
            <a:pPr marL="285750" indent="-285750">
              <a:buFont typeface="Arial" panose="020B0604020202020204" pitchFamily="34" charset="0"/>
              <a:buChar char="•"/>
            </a:pPr>
            <a:r>
              <a:rPr lang="nl-NL" sz="900" dirty="0"/>
              <a:t>Support </a:t>
            </a:r>
            <a:r>
              <a:rPr lang="nl-NL" sz="900" dirty="0" err="1"/>
              <a:t>for</a:t>
            </a:r>
            <a:r>
              <a:rPr lang="nl-NL" sz="900" dirty="0"/>
              <a:t> </a:t>
            </a:r>
            <a:r>
              <a:rPr lang="nl-NL" sz="900" dirty="0" err="1"/>
              <a:t>industry</a:t>
            </a:r>
            <a:r>
              <a:rPr lang="nl-NL" sz="900" dirty="0"/>
              <a:t> standard: The BIAN Service </a:t>
            </a:r>
            <a:r>
              <a:rPr lang="nl-NL" sz="900" dirty="0" err="1"/>
              <a:t>Domains</a:t>
            </a:r>
            <a:r>
              <a:rPr lang="nl-NL" sz="900" dirty="0"/>
              <a:t> and Service Operations present an industry standard definition for </a:t>
            </a:r>
            <a:r>
              <a:rPr lang="nl-NL" sz="900" dirty="0" err="1"/>
              <a:t>the</a:t>
            </a:r>
            <a:r>
              <a:rPr lang="nl-NL" sz="900" dirty="0"/>
              <a:t> </a:t>
            </a:r>
            <a:r>
              <a:rPr lang="nl-NL" sz="900" dirty="0" err="1"/>
              <a:t>compensation</a:t>
            </a:r>
            <a:r>
              <a:rPr lang="nl-NL" sz="900" dirty="0"/>
              <a:t> and service enablement of financial service. </a:t>
            </a:r>
          </a:p>
          <a:p>
            <a:pPr marL="285750" indent="-285750">
              <a:buFont typeface="Arial" panose="020B0604020202020204" pitchFamily="34" charset="0"/>
              <a:buChar char="•"/>
            </a:pPr>
            <a:r>
              <a:rPr lang="nl-NL" sz="900" dirty="0"/>
              <a:t>Support for incremental adoption/migration: BIAN </a:t>
            </a:r>
            <a:r>
              <a:rPr lang="nl-NL" sz="900" dirty="0" err="1"/>
              <a:t>aligned</a:t>
            </a:r>
            <a:r>
              <a:rPr lang="nl-NL" sz="900" dirty="0"/>
              <a:t> solution can be implemented and adopted </a:t>
            </a:r>
            <a:r>
              <a:rPr lang="nl-NL" sz="900" dirty="0" err="1"/>
              <a:t>incrementally</a:t>
            </a:r>
            <a:r>
              <a:rPr lang="nl-NL" sz="900" dirty="0"/>
              <a:t> </a:t>
            </a:r>
            <a:r>
              <a:rPr lang="nl-NL" sz="900" dirty="0" err="1"/>
              <a:t>enabling</a:t>
            </a:r>
            <a:r>
              <a:rPr lang="nl-NL" sz="900" dirty="0"/>
              <a:t> a prioritized migration from constraining legacy architectures.</a:t>
            </a:r>
          </a:p>
          <a:p>
            <a:pPr marL="285750" indent="-285750">
              <a:buFont typeface="Arial" panose="020B0604020202020204" pitchFamily="34" charset="0"/>
              <a:buChar char="•"/>
            </a:pPr>
            <a:endParaRPr lang="nl-NL" sz="900" dirty="0"/>
          </a:p>
          <a:p>
            <a:pPr marL="0" indent="0">
              <a:buFont typeface="Arial" panose="020B0604020202020204" pitchFamily="34" charset="0"/>
              <a:buNone/>
            </a:pPr>
            <a:r>
              <a:rPr lang="nl-NL" sz="900" dirty="0" err="1"/>
              <a:t>Also</a:t>
            </a:r>
            <a:r>
              <a:rPr lang="nl-NL" sz="900" dirty="0"/>
              <a:t>, explain BIAN has published a white paper </a:t>
            </a:r>
            <a:r>
              <a:rPr lang="nl-NL" sz="900" dirty="0" err="1"/>
              <a:t>describing</a:t>
            </a:r>
            <a:r>
              <a:rPr lang="nl-NL" sz="900" dirty="0"/>
              <a:t> how BIAN Service Domains provide a template for defining and managing </a:t>
            </a:r>
            <a:r>
              <a:rPr lang="nl-NL" sz="900" dirty="0" err="1"/>
              <a:t>cloud-based</a:t>
            </a:r>
            <a:r>
              <a:rPr lang="nl-NL" sz="900" dirty="0"/>
              <a:t> services; </a:t>
            </a:r>
            <a:r>
              <a:rPr lang="nl-NL" sz="900" dirty="0" err="1"/>
              <a:t>including</a:t>
            </a:r>
            <a:r>
              <a:rPr lang="nl-NL" sz="900" dirty="0"/>
              <a:t> a </a:t>
            </a:r>
            <a:r>
              <a:rPr lang="nl-NL" sz="900" dirty="0" err="1"/>
              <a:t>provide</a:t>
            </a:r>
            <a:r>
              <a:rPr lang="nl-NL" sz="900" dirty="0"/>
              <a:t> </a:t>
            </a:r>
            <a:r>
              <a:rPr lang="nl-NL" sz="900" dirty="0" err="1"/>
              <a:t>application</a:t>
            </a:r>
            <a:r>
              <a:rPr lang="nl-NL" sz="900" dirty="0"/>
              <a:t> program interface (API)- </a:t>
            </a:r>
            <a:r>
              <a:rPr lang="nl-NL" sz="900" dirty="0" err="1"/>
              <a:t>based</a:t>
            </a:r>
            <a:r>
              <a:rPr lang="nl-NL" sz="900" dirty="0"/>
              <a:t> access </a:t>
            </a:r>
            <a:r>
              <a:rPr lang="nl-NL" sz="900" dirty="0" err="1"/>
              <a:t>to</a:t>
            </a:r>
            <a:r>
              <a:rPr lang="nl-NL" sz="900" dirty="0"/>
              <a:t> these services.  It </a:t>
            </a:r>
            <a:r>
              <a:rPr lang="nl-NL" sz="900" dirty="0" err="1"/>
              <a:t>addresses</a:t>
            </a:r>
            <a:r>
              <a:rPr lang="nl-NL" sz="900" dirty="0"/>
              <a:t> how </a:t>
            </a:r>
            <a:r>
              <a:rPr lang="nl-NL" sz="900" dirty="0" err="1"/>
              <a:t>to</a:t>
            </a:r>
            <a:r>
              <a:rPr lang="nl-NL" sz="900" dirty="0"/>
              <a:t> access and control the services. </a:t>
            </a:r>
          </a:p>
          <a:p>
            <a:pPr marL="0" indent="0">
              <a:buFont typeface="Arial" panose="020B0604020202020204" pitchFamily="34" charset="0"/>
              <a:buNone/>
            </a:pPr>
            <a:endParaRPr lang="nl-NL" sz="900" dirty="0"/>
          </a:p>
          <a:p>
            <a:pPr marL="0" indent="0">
              <a:buFont typeface="Arial" panose="020B0604020202020204" pitchFamily="34" charset="0"/>
              <a:buNone/>
            </a:pPr>
            <a:r>
              <a:rPr lang="nl-NL" sz="900" dirty="0" err="1"/>
              <a:t>This</a:t>
            </a:r>
            <a:r>
              <a:rPr lang="nl-NL" sz="900" dirty="0"/>
              <a:t> section refers also to </a:t>
            </a:r>
            <a:r>
              <a:rPr lang="nl-NL" sz="900" dirty="0" err="1"/>
              <a:t>section</a:t>
            </a:r>
            <a:r>
              <a:rPr lang="nl-NL" sz="900" dirty="0"/>
              <a:t> 5.7 of </a:t>
            </a:r>
            <a:r>
              <a:rPr lang="nl-NL" sz="900" dirty="0" err="1"/>
              <a:t>the</a:t>
            </a:r>
            <a:r>
              <a:rPr lang="nl-NL" sz="900" dirty="0"/>
              <a:t> book. </a:t>
            </a:r>
          </a:p>
          <a:p>
            <a:endParaRPr lang="x-none" dirty="0"/>
          </a:p>
        </p:txBody>
      </p:sp>
    </p:spTree>
    <p:extLst>
      <p:ext uri="{BB962C8B-B14F-4D97-AF65-F5344CB8AC3E}">
        <p14:creationId xmlns:p14="http://schemas.microsoft.com/office/powerpoint/2010/main" val="1647113589"/>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there</a:t>
            </a:r>
            <a:r>
              <a:rPr lang="nl-NL" dirty="0"/>
              <a:t> are </a:t>
            </a:r>
            <a:r>
              <a:rPr lang="nl-NL" dirty="0" err="1"/>
              <a:t>guidelines</a:t>
            </a:r>
            <a:r>
              <a:rPr lang="nl-NL" dirty="0"/>
              <a:t> </a:t>
            </a:r>
            <a:r>
              <a:rPr lang="nl-NL" dirty="0" err="1"/>
              <a:t>which</a:t>
            </a:r>
            <a:r>
              <a:rPr lang="nl-NL" dirty="0"/>
              <a:t> </a:t>
            </a:r>
            <a:r>
              <a:rPr lang="nl-NL" dirty="0" err="1"/>
              <a:t>can</a:t>
            </a:r>
            <a:r>
              <a:rPr lang="nl-NL" dirty="0"/>
              <a:t> </a:t>
            </a:r>
            <a:r>
              <a:rPr lang="nl-NL" dirty="0" err="1"/>
              <a:t>be</a:t>
            </a:r>
            <a:r>
              <a:rPr lang="nl-NL" dirty="0"/>
              <a:t> </a:t>
            </a:r>
            <a:r>
              <a:rPr lang="nl-NL" dirty="0" err="1"/>
              <a:t>summarized</a:t>
            </a:r>
            <a:r>
              <a:rPr lang="nl-NL" dirty="0"/>
              <a:t> in 3 parts:</a:t>
            </a:r>
          </a:p>
          <a:p>
            <a:endParaRPr lang="nl-NL" dirty="0"/>
          </a:p>
          <a:p>
            <a:r>
              <a:rPr lang="nl-NL" dirty="0"/>
              <a:t>1: A </a:t>
            </a:r>
            <a:r>
              <a:rPr lang="nl-NL" dirty="0" err="1"/>
              <a:t>framework</a:t>
            </a:r>
            <a:r>
              <a:rPr lang="nl-NL" dirty="0"/>
              <a:t> </a:t>
            </a:r>
            <a:r>
              <a:rPr lang="nl-NL" dirty="0" err="1"/>
              <a:t>describing</a:t>
            </a:r>
            <a:r>
              <a:rPr lang="nl-NL" dirty="0"/>
              <a:t> the range of design considerations</a:t>
            </a:r>
          </a:p>
          <a:p>
            <a:r>
              <a:rPr lang="nl-NL" dirty="0"/>
              <a:t>2: Detailed descriptions of these design </a:t>
            </a:r>
            <a:r>
              <a:rPr lang="nl-NL" dirty="0" err="1"/>
              <a:t>considerations</a:t>
            </a:r>
            <a:r>
              <a:rPr lang="nl-NL" dirty="0"/>
              <a:t> including references to established techniques and standards </a:t>
            </a:r>
            <a:r>
              <a:rPr lang="nl-NL" dirty="0" err="1"/>
              <a:t>that</a:t>
            </a:r>
            <a:r>
              <a:rPr lang="nl-NL" dirty="0"/>
              <a:t> </a:t>
            </a:r>
            <a:r>
              <a:rPr lang="nl-NL" dirty="0" err="1"/>
              <a:t>might</a:t>
            </a:r>
            <a:r>
              <a:rPr lang="nl-NL" dirty="0"/>
              <a:t> apply.</a:t>
            </a:r>
          </a:p>
          <a:p>
            <a:r>
              <a:rPr lang="nl-NL" dirty="0"/>
              <a:t>3: A selection of groupings of the techniques as they apply to different types of application interface. </a:t>
            </a:r>
          </a:p>
          <a:p>
            <a:endParaRPr lang="nl-NL" dirty="0"/>
          </a:p>
          <a:p>
            <a:r>
              <a:rPr lang="nl-NL" dirty="0"/>
              <a:t>The framework of design considerations defines four categories of design </a:t>
            </a:r>
            <a:r>
              <a:rPr lang="nl-NL" dirty="0" err="1"/>
              <a:t>considerations</a:t>
            </a:r>
            <a:r>
              <a:rPr lang="nl-NL" dirty="0"/>
              <a:t>: </a:t>
            </a:r>
          </a:p>
          <a:p>
            <a:endParaRPr lang="nl-NL" dirty="0"/>
          </a:p>
          <a:p>
            <a:pPr marL="228600" indent="-228600">
              <a:buAutoNum type="arabicParenR"/>
            </a:pPr>
            <a:r>
              <a:rPr lang="nl-NL" dirty="0"/>
              <a:t>Exchange type</a:t>
            </a:r>
          </a:p>
          <a:p>
            <a:pPr marL="228600" indent="-228600">
              <a:buAutoNum type="arabicParenR"/>
            </a:pPr>
            <a:r>
              <a:rPr lang="nl-NL" dirty="0"/>
              <a:t>Information type</a:t>
            </a:r>
          </a:p>
          <a:p>
            <a:pPr marL="228600" indent="-228600">
              <a:buAutoNum type="arabicParenR"/>
            </a:pPr>
            <a:r>
              <a:rPr lang="nl-NL" dirty="0"/>
              <a:t>Technical Environment</a:t>
            </a:r>
          </a:p>
          <a:p>
            <a:pPr marL="228600" indent="-228600">
              <a:buAutoNum type="arabicParenR"/>
            </a:pPr>
            <a:r>
              <a:rPr lang="nl-NL" dirty="0"/>
              <a:t>Service Assurance</a:t>
            </a:r>
          </a:p>
          <a:p>
            <a:pPr marL="0" indent="0">
              <a:buNone/>
            </a:pPr>
            <a:endParaRPr lang="nl-NL" dirty="0"/>
          </a:p>
          <a:p>
            <a:pPr marL="0" indent="0">
              <a:buNone/>
            </a:pPr>
            <a:r>
              <a:rPr lang="nl-NL" dirty="0"/>
              <a:t>Every design type is broken down </a:t>
            </a:r>
            <a:r>
              <a:rPr lang="nl-NL" dirty="0" err="1"/>
              <a:t>into</a:t>
            </a:r>
            <a:r>
              <a:rPr lang="nl-NL" dirty="0"/>
              <a:t> 28 </a:t>
            </a:r>
            <a:r>
              <a:rPr lang="nl-NL" dirty="0" err="1"/>
              <a:t>techniques</a:t>
            </a:r>
            <a:r>
              <a:rPr lang="nl-NL" dirty="0"/>
              <a:t>.</a:t>
            </a:r>
          </a:p>
          <a:p>
            <a:pPr marL="0" indent="0">
              <a:buNone/>
            </a:pPr>
            <a:endParaRPr lang="nl-NL" dirty="0"/>
          </a:p>
          <a:p>
            <a:pPr marL="0" indent="0">
              <a:buNone/>
            </a:pPr>
            <a:r>
              <a:rPr lang="nl-NL" baseline="0" dirty="0"/>
              <a:t>The Information Type category then defines four types of information  - information items, information records, information reports and analytical views.</a:t>
            </a:r>
          </a:p>
          <a:p>
            <a:pPr marL="0" indent="0">
              <a:buNone/>
            </a:pPr>
            <a:endParaRPr lang="nl-NL" baseline="0" dirty="0"/>
          </a:p>
          <a:p>
            <a:pPr marL="0" indent="0">
              <a:buNone/>
            </a:pPr>
            <a:endParaRPr lang="nl-NL" dirty="0"/>
          </a:p>
        </p:txBody>
      </p:sp>
    </p:spTree>
    <p:extLst>
      <p:ext uri="{BB962C8B-B14F-4D97-AF65-F5344CB8AC3E}">
        <p14:creationId xmlns:p14="http://schemas.microsoft.com/office/powerpoint/2010/main" val="3000688890"/>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nl-NL" dirty="0"/>
          </a:p>
        </p:txBody>
      </p:sp>
    </p:spTree>
    <p:extLst>
      <p:ext uri="{BB962C8B-B14F-4D97-AF65-F5344CB8AC3E}">
        <p14:creationId xmlns:p14="http://schemas.microsoft.com/office/powerpoint/2010/main" val="2858158516"/>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p:txBody>
      </p:sp>
    </p:spTree>
    <p:extLst>
      <p:ext uri="{BB962C8B-B14F-4D97-AF65-F5344CB8AC3E}">
        <p14:creationId xmlns:p14="http://schemas.microsoft.com/office/powerpoint/2010/main" val="183074552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endParaRPr lang="nl-NL" dirty="0"/>
          </a:p>
          <a:p>
            <a:r>
              <a:rPr lang="nl-NL" dirty="0"/>
              <a:t> A Service domain </a:t>
            </a:r>
            <a:r>
              <a:rPr lang="nl-NL" dirty="0" err="1"/>
              <a:t>provides</a:t>
            </a:r>
            <a:r>
              <a:rPr lang="nl-NL" dirty="0"/>
              <a:t> access to its governed information and functions through offered service operations. BIAN has defined a standard set of action </a:t>
            </a:r>
            <a:r>
              <a:rPr lang="nl-NL" dirty="0" err="1"/>
              <a:t>terms</a:t>
            </a:r>
            <a:r>
              <a:rPr lang="nl-NL" dirty="0"/>
              <a:t>. A Service Domain provides access to its governed information and functions through offered service operations. </a:t>
            </a:r>
            <a:r>
              <a:rPr lang="nl-NL" dirty="0" err="1"/>
              <a:t>Therefore</a:t>
            </a:r>
            <a:r>
              <a:rPr lang="nl-NL" dirty="0"/>
              <a:t>, BIAN </a:t>
            </a:r>
            <a:r>
              <a:rPr lang="nl-NL" dirty="0" err="1"/>
              <a:t>defines</a:t>
            </a:r>
            <a:r>
              <a:rPr lang="nl-NL" dirty="0"/>
              <a:t> the action terms. The action </a:t>
            </a:r>
            <a:r>
              <a:rPr lang="nl-NL" dirty="0" err="1"/>
              <a:t>terms</a:t>
            </a:r>
            <a:r>
              <a:rPr lang="nl-NL" dirty="0"/>
              <a:t> </a:t>
            </a:r>
            <a:r>
              <a:rPr lang="nl-NL" dirty="0" err="1"/>
              <a:t>characterize</a:t>
            </a:r>
            <a:r>
              <a:rPr lang="nl-NL" dirty="0"/>
              <a:t> a range of service calls which form the next level of </a:t>
            </a:r>
            <a:r>
              <a:rPr lang="nl-NL" dirty="0" err="1"/>
              <a:t>the</a:t>
            </a:r>
            <a:r>
              <a:rPr lang="nl-NL" dirty="0"/>
              <a:t> BIAN design.</a:t>
            </a:r>
          </a:p>
          <a:p>
            <a:endParaRPr lang="nl-NL" dirty="0"/>
          </a:p>
        </p:txBody>
      </p:sp>
    </p:spTree>
    <p:extLst>
      <p:ext uri="{BB962C8B-B14F-4D97-AF65-F5344CB8AC3E}">
        <p14:creationId xmlns:p14="http://schemas.microsoft.com/office/powerpoint/2010/main" val="3714623616"/>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needs</a:t>
            </a:r>
            <a:r>
              <a:rPr lang="nl-NL" dirty="0"/>
              <a:t> </a:t>
            </a:r>
            <a:r>
              <a:rPr lang="nl-NL" dirty="0" err="1"/>
              <a:t>to</a:t>
            </a:r>
            <a:r>
              <a:rPr lang="nl-NL" dirty="0"/>
              <a:t> </a:t>
            </a:r>
            <a:r>
              <a:rPr lang="nl-NL" dirty="0" err="1"/>
              <a:t>explain</a:t>
            </a:r>
            <a:r>
              <a:rPr lang="nl-NL" dirty="0"/>
              <a:t> </a:t>
            </a:r>
            <a:r>
              <a:rPr lang="nl-NL" dirty="0" err="1"/>
              <a:t>that</a:t>
            </a:r>
            <a:r>
              <a:rPr lang="nl-NL" dirty="0"/>
              <a:t> </a:t>
            </a:r>
            <a:r>
              <a:rPr lang="nl-NL" dirty="0" err="1"/>
              <a:t>this</a:t>
            </a:r>
            <a:r>
              <a:rPr lang="nl-NL" dirty="0"/>
              <a:t> figure will support us by providing design topics belonging </a:t>
            </a:r>
            <a:r>
              <a:rPr lang="nl-NL" dirty="0" err="1"/>
              <a:t>to</a:t>
            </a:r>
            <a:r>
              <a:rPr lang="nl-NL" dirty="0"/>
              <a:t> </a:t>
            </a:r>
            <a:r>
              <a:rPr lang="nl-NL" dirty="0" err="1"/>
              <a:t>the</a:t>
            </a:r>
            <a:r>
              <a:rPr lang="nl-NL" dirty="0"/>
              <a:t> 4 different design categories. </a:t>
            </a:r>
          </a:p>
          <a:p>
            <a:endParaRPr lang="nl-NL" dirty="0"/>
          </a:p>
          <a:p>
            <a:r>
              <a:rPr lang="nl-NL" dirty="0"/>
              <a:t>Trainer can provide examples based on his/her own experience. </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This is an example of the</a:t>
            </a:r>
            <a:r>
              <a:rPr lang="en-US" baseline="0" dirty="0"/>
              <a:t> different design considerations needed to define an API for different types of exchange. It is very detailed and probably too difficult for most people to follow – it is probably best to leave this one out.</a:t>
            </a:r>
            <a:endParaRPr lang="nl-NL" dirty="0"/>
          </a:p>
          <a:p>
            <a:endParaRPr lang="nl-NL" dirty="0"/>
          </a:p>
          <a:p>
            <a:endParaRPr lang="x-none" dirty="0"/>
          </a:p>
        </p:txBody>
      </p:sp>
    </p:spTree>
    <p:extLst>
      <p:ext uri="{BB962C8B-B14F-4D97-AF65-F5344CB8AC3E}">
        <p14:creationId xmlns:p14="http://schemas.microsoft.com/office/powerpoint/2010/main" val="131909464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a:t>
            </a:r>
            <a:r>
              <a:rPr lang="en-US" baseline="0" dirty="0"/>
              <a:t> This builds on the previous slide and gets very detailed. *</a:t>
            </a:r>
            <a:endParaRPr lang="en-US" dirty="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Discuss the </a:t>
            </a:r>
            <a:r>
              <a:rPr lang="nl-NL" dirty="0" err="1"/>
              <a:t>answer</a:t>
            </a:r>
            <a:r>
              <a:rPr lang="nl-NL" dirty="0"/>
              <a:t> &amp; </a:t>
            </a:r>
            <a:r>
              <a:rPr lang="nl-NL" dirty="0" err="1"/>
              <a:t>emphasize</a:t>
            </a:r>
            <a:r>
              <a:rPr lang="nl-NL" dirty="0"/>
              <a:t> that BIAN provides a framework to support the bank and the interaction between banks. </a:t>
            </a:r>
          </a:p>
          <a:p>
            <a:endParaRPr lang="nl-NL" dirty="0"/>
          </a:p>
          <a:p>
            <a:r>
              <a:rPr lang="nl-NL" dirty="0"/>
              <a:t>D correct answer.</a:t>
            </a:r>
          </a:p>
          <a:p>
            <a:r>
              <a:rPr lang="nl-NL" dirty="0"/>
              <a:t>C is distractor: vendor agnostic IT model and BIAN application capabilities are one and the same.</a:t>
            </a:r>
          </a:p>
          <a:p>
            <a:endParaRPr lang="nl-NL" dirty="0"/>
          </a:p>
          <a:p>
            <a:r>
              <a:rPr lang="nl-NL" dirty="0"/>
              <a:t>The Core BIAN </a:t>
            </a:r>
            <a:r>
              <a:rPr lang="nl-NL" dirty="0" err="1"/>
              <a:t>Artifacts</a:t>
            </a:r>
            <a:r>
              <a:rPr lang="nl-NL" dirty="0"/>
              <a:t> are</a:t>
            </a:r>
            <a:r>
              <a:rPr lang="nl-NL" baseline="0" dirty="0"/>
              <a:t> Service Landscape, Service Domain and Service Operation Specifications (these are </a:t>
            </a:r>
            <a:r>
              <a:rPr lang="nl-NL" baseline="0" dirty="0" err="1"/>
              <a:t>based</a:t>
            </a:r>
            <a:r>
              <a:rPr lang="nl-NL" baseline="0" dirty="0"/>
              <a:t> on the Control Record specifications that are extended to support semantic API definitions). Other artifacts BIAN develops to assist with interpretation of the standard by </a:t>
            </a:r>
            <a:r>
              <a:rPr lang="nl-NL" baseline="0" dirty="0" err="1"/>
              <a:t>providing</a:t>
            </a:r>
            <a:r>
              <a:rPr lang="nl-NL" baseline="0" dirty="0"/>
              <a:t> </a:t>
            </a:r>
            <a:r>
              <a:rPr lang="nl-NL" baseline="0" dirty="0" err="1"/>
              <a:t>archetypal</a:t>
            </a:r>
            <a:r>
              <a:rPr lang="nl-NL" baseline="0" dirty="0"/>
              <a:t> </a:t>
            </a:r>
            <a:r>
              <a:rPr lang="nl-NL" baseline="0" dirty="0" err="1"/>
              <a:t>examples</a:t>
            </a:r>
            <a:r>
              <a:rPr lang="nl-NL" baseline="0" dirty="0"/>
              <a:t> </a:t>
            </a:r>
            <a:r>
              <a:rPr lang="nl-NL" baseline="0" dirty="0" err="1"/>
              <a:t>include</a:t>
            </a:r>
            <a:r>
              <a:rPr lang="nl-NL" baseline="0" dirty="0"/>
              <a:t> Business Scenarios, </a:t>
            </a:r>
            <a:r>
              <a:rPr lang="nl-NL" baseline="0" dirty="0" err="1"/>
              <a:t>Wireframes</a:t>
            </a:r>
            <a:r>
              <a:rPr lang="nl-NL" baseline="0" dirty="0"/>
              <a:t>, </a:t>
            </a:r>
            <a:r>
              <a:rPr lang="nl-NL" baseline="0" dirty="0" err="1"/>
              <a:t>and</a:t>
            </a:r>
            <a:r>
              <a:rPr lang="nl-NL" baseline="0" dirty="0"/>
              <a:t> in time there will be implementation examples of the APIs. For this second category of artifact it is critical that they are not prescriptive. The other views such as the Vendor Agnostic, the EA </a:t>
            </a:r>
            <a:r>
              <a:rPr lang="nl-NL" baseline="0" dirty="0" err="1"/>
              <a:t>layers</a:t>
            </a:r>
            <a:r>
              <a:rPr lang="nl-NL" baseline="0" dirty="0"/>
              <a:t>, and the Capability Model are harder </a:t>
            </a:r>
            <a:r>
              <a:rPr lang="nl-NL" baseline="0" dirty="0" err="1"/>
              <a:t>to</a:t>
            </a:r>
            <a:r>
              <a:rPr lang="nl-NL" baseline="0" dirty="0"/>
              <a:t> </a:t>
            </a:r>
            <a:r>
              <a:rPr lang="nl-NL" baseline="0" dirty="0" err="1"/>
              <a:t>classify</a:t>
            </a:r>
            <a:endParaRPr lang="nl-NL" baseline="0" dirty="0"/>
          </a:p>
          <a:p>
            <a:endParaRPr lang="nl-NL" baseline="0" dirty="0"/>
          </a:p>
          <a:p>
            <a:r>
              <a:rPr lang="nl-NL" baseline="0" dirty="0"/>
              <a:t>(Be </a:t>
            </a:r>
            <a:r>
              <a:rPr lang="nl-NL" baseline="0" dirty="0" err="1"/>
              <a:t>aware</a:t>
            </a:r>
            <a:r>
              <a:rPr lang="nl-NL" baseline="0" dirty="0"/>
              <a:t> </a:t>
            </a:r>
            <a:r>
              <a:rPr lang="nl-NL" baseline="0" dirty="0" err="1"/>
              <a:t>this</a:t>
            </a:r>
            <a:r>
              <a:rPr lang="nl-NL" baseline="0" dirty="0"/>
              <a:t> is a </a:t>
            </a:r>
            <a:r>
              <a:rPr lang="nl-NL" baseline="0" dirty="0" err="1"/>
              <a:t>verry</a:t>
            </a:r>
            <a:r>
              <a:rPr lang="nl-NL" baseline="0" dirty="0"/>
              <a:t> hard question)</a:t>
            </a:r>
            <a:endParaRPr lang="x-none" dirty="0"/>
          </a:p>
        </p:txBody>
      </p:sp>
    </p:spTree>
    <p:extLst>
      <p:ext uri="{BB962C8B-B14F-4D97-AF65-F5344CB8AC3E}">
        <p14:creationId xmlns:p14="http://schemas.microsoft.com/office/powerpoint/2010/main" val="3184613197"/>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This figure describes the mapping of action terms to a functional pattern.</a:t>
            </a:r>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a:t>
            </a:r>
            <a:r>
              <a:rPr lang="en-US" baseline="0" dirty="0"/>
              <a:t> that these are the default mappings – they suggest what action terms might sensibly apply, but you are free to ignore, or add over and above, the defaults if needed.</a:t>
            </a:r>
            <a:endParaRPr lang="x-none" dirty="0"/>
          </a:p>
        </p:txBody>
      </p:sp>
    </p:spTree>
    <p:extLst>
      <p:ext uri="{BB962C8B-B14F-4D97-AF65-F5344CB8AC3E}">
        <p14:creationId xmlns:p14="http://schemas.microsoft.com/office/powerpoint/2010/main" val="378973769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BIAN offers a more detailed API Wiki space.  For </a:t>
            </a:r>
            <a:r>
              <a:rPr lang="nl-NL" dirty="0" err="1"/>
              <a:t>example</a:t>
            </a:r>
            <a:r>
              <a:rPr lang="nl-NL" dirty="0"/>
              <a:t>, </a:t>
            </a:r>
            <a:r>
              <a:rPr lang="nl-NL" dirty="0" err="1"/>
              <a:t>the</a:t>
            </a:r>
            <a:r>
              <a:rPr lang="nl-NL" dirty="0"/>
              <a:t> </a:t>
            </a:r>
            <a:r>
              <a:rPr lang="nl-NL" dirty="0" err="1"/>
              <a:t>description</a:t>
            </a:r>
            <a:r>
              <a:rPr lang="nl-NL" dirty="0"/>
              <a:t> of the creation of API’s in the Payments/PSD2 space. </a:t>
            </a:r>
          </a:p>
          <a:p>
            <a:endParaRPr lang="nl-NL" dirty="0"/>
          </a:p>
        </p:txBody>
      </p:sp>
    </p:spTree>
    <p:extLst>
      <p:ext uri="{BB962C8B-B14F-4D97-AF65-F5344CB8AC3E}">
        <p14:creationId xmlns:p14="http://schemas.microsoft.com/office/powerpoint/2010/main" val="2616060761"/>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GB" dirty="0"/>
              <a:t>This submodule 7.8 is very similar to submodule 7.5 </a:t>
            </a:r>
            <a:br>
              <a:rPr lang="en-GB" dirty="0"/>
            </a:br>
            <a:r>
              <a:rPr lang="en-GB" dirty="0"/>
              <a:t>The slides of 7.5 show the result of externalisation of services, where 7.8 is more processing on the process. </a:t>
            </a:r>
          </a:p>
        </p:txBody>
      </p:sp>
    </p:spTree>
    <p:extLst>
      <p:ext uri="{BB962C8B-B14F-4D97-AF65-F5344CB8AC3E}">
        <p14:creationId xmlns:p14="http://schemas.microsoft.com/office/powerpoint/2010/main" val="1179492508"/>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 a Service Domain can </a:t>
            </a:r>
            <a:r>
              <a:rPr lang="nl-NL" dirty="0" err="1"/>
              <a:t>be</a:t>
            </a:r>
            <a:r>
              <a:rPr lang="nl-NL" dirty="0"/>
              <a:t> </a:t>
            </a:r>
            <a:r>
              <a:rPr lang="nl-NL" dirty="0" err="1"/>
              <a:t>divided</a:t>
            </a:r>
            <a:r>
              <a:rPr lang="nl-NL" dirty="0"/>
              <a:t> into two components. Its functional core and a service enabling wrapper that handles the interactions with other Service Domains. </a:t>
            </a:r>
          </a:p>
          <a:p>
            <a:r>
              <a:rPr lang="nl-NL" dirty="0"/>
              <a:t>This distinction is </a:t>
            </a:r>
            <a:r>
              <a:rPr lang="nl-NL" dirty="0" err="1"/>
              <a:t>referenced</a:t>
            </a:r>
            <a:r>
              <a:rPr lang="nl-NL" dirty="0"/>
              <a:t> in </a:t>
            </a:r>
            <a:r>
              <a:rPr lang="nl-NL" dirty="0" err="1"/>
              <a:t>the</a:t>
            </a:r>
            <a:r>
              <a:rPr lang="nl-NL" dirty="0"/>
              <a:t> </a:t>
            </a:r>
            <a:r>
              <a:rPr lang="nl-NL" dirty="0" err="1"/>
              <a:t>description</a:t>
            </a:r>
            <a:r>
              <a:rPr lang="nl-NL" dirty="0"/>
              <a:t> of </a:t>
            </a:r>
            <a:r>
              <a:rPr lang="nl-NL" dirty="0" err="1"/>
              <a:t>following</a:t>
            </a:r>
            <a:r>
              <a:rPr lang="nl-NL" dirty="0"/>
              <a:t> </a:t>
            </a:r>
            <a:r>
              <a:rPr lang="nl-NL" dirty="0" err="1"/>
              <a:t>the</a:t>
            </a:r>
            <a:r>
              <a:rPr lang="nl-NL" dirty="0"/>
              <a:t> </a:t>
            </a:r>
            <a:r>
              <a:rPr lang="nl-NL" dirty="0" err="1"/>
              <a:t>technical</a:t>
            </a:r>
            <a:r>
              <a:rPr lang="nl-NL" dirty="0"/>
              <a:t> implementations. </a:t>
            </a:r>
          </a:p>
          <a:p>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en-GB" dirty="0"/>
              <a:t>The BIAN model defines the capability of building blocks as discrete functional partitions that are suited to service enablement. Though it can be highly beneficial to relate the high-level by in-service domains to a service orientated system architecture this is not mandatory for explanatory purposes. We will describe three levels of targeted technical architecture which illustrate the progression towards a pure service-orientated architecture. In this chapter, the three levels will be further explained.</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GB" dirty="0"/>
          </a:p>
          <a:p>
            <a:endParaRPr lang="nl-NL" dirty="0"/>
          </a:p>
          <a:p>
            <a:endParaRPr lang="x-none" dirty="0"/>
          </a:p>
        </p:txBody>
      </p:sp>
    </p:spTree>
    <p:extLst>
      <p:ext uri="{BB962C8B-B14F-4D97-AF65-F5344CB8AC3E}">
        <p14:creationId xmlns:p14="http://schemas.microsoft.com/office/powerpoint/2010/main" val="311215630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the</a:t>
            </a:r>
            <a:r>
              <a:rPr lang="nl-NL" dirty="0"/>
              <a:t> different two shortfalls. </a:t>
            </a:r>
          </a:p>
          <a:p>
            <a:endParaRPr lang="nl-NL" dirty="0"/>
          </a:p>
          <a:p>
            <a:r>
              <a:rPr lang="en-GB" dirty="0"/>
              <a:t>The first scheme on the left side: Most legacy business applications cover the scope of multiple but differing collections of Service Domains and so it is not meaningful to do a direct application to application comparison S2 applications will typically have different functional coverage. Because the service domains do not overlap when the applications are mapped against them, it is possible to do a like-for-like mapping by considering the application coverage for each service domain at a time and then consolidating the collection of assessments for all service domains and scope for an application to reach and understanding of its long-term role.</a:t>
            </a:r>
          </a:p>
          <a:p>
            <a:endParaRPr lang="en-GB" dirty="0"/>
          </a:p>
          <a:p>
            <a:r>
              <a:rPr lang="nl-NL" dirty="0"/>
              <a:t>The second scheme: </a:t>
            </a:r>
            <a:r>
              <a:rPr lang="en-GB" dirty="0"/>
              <a:t>Shows a schematic mapping of service domains as the background gripped and then overlays the functional footprint of the existing business applications three different shortfalls are highlighted:</a:t>
            </a:r>
          </a:p>
          <a:p>
            <a:endParaRPr lang="en-GB" dirty="0"/>
          </a:p>
          <a:p>
            <a:r>
              <a:rPr lang="en-GB" dirty="0"/>
              <a:t>1) duplication</a:t>
            </a:r>
          </a:p>
          <a:p>
            <a:r>
              <a:rPr lang="en-GB" dirty="0"/>
              <a:t>2) gaps</a:t>
            </a:r>
          </a:p>
          <a:p>
            <a:r>
              <a:rPr lang="en-GB" dirty="0"/>
              <a:t>3) misalignment</a:t>
            </a:r>
          </a:p>
          <a:p>
            <a:endParaRPr lang="en-GB" dirty="0"/>
          </a:p>
          <a:p>
            <a:r>
              <a:rPr lang="en-GB" dirty="0"/>
              <a:t>State that there are two different ways of duplication &amp; the difference is found in application logic versus information and data</a:t>
            </a:r>
          </a:p>
        </p:txBody>
      </p:sp>
    </p:spTree>
    <p:extLst>
      <p:ext uri="{BB962C8B-B14F-4D97-AF65-F5344CB8AC3E}">
        <p14:creationId xmlns:p14="http://schemas.microsoft.com/office/powerpoint/2010/main" val="3160298311"/>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trainer will explain the three stages of externalization and what will be performed in that different process stages.</a:t>
            </a:r>
          </a:p>
          <a:p>
            <a:endParaRPr lang="en-GB" dirty="0"/>
          </a:p>
          <a:p>
            <a:r>
              <a:rPr lang="en-GB" dirty="0"/>
              <a:t>Externalization is about what function is inside and external to a Service Domain – here we have used it at the much higher level</a:t>
            </a:r>
            <a:r>
              <a:rPr lang="en-GB" baseline="0" dirty="0"/>
              <a:t> to say which Service Domains that make up a business application are candidates for re-use by making their services externally available. It is very confusing and we should have not used the term externalization when what we’re doing is repackaging for re-use…</a:t>
            </a:r>
            <a:endParaRPr lang="x-none" dirty="0"/>
          </a:p>
        </p:txBody>
      </p:sp>
    </p:spTree>
    <p:extLst>
      <p:ext uri="{BB962C8B-B14F-4D97-AF65-F5344CB8AC3E}">
        <p14:creationId xmlns:p14="http://schemas.microsoft.com/office/powerpoint/2010/main" val="3450649194"/>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3867799725"/>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79757255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left of the diagram shows the BIAN service landscape and its collection of Service Domains defines the overall functional coverage.</a:t>
            </a:r>
          </a:p>
          <a:p>
            <a:endParaRPr lang="en-GB" dirty="0"/>
          </a:p>
          <a:p>
            <a:r>
              <a:rPr lang="en-GB" dirty="0"/>
              <a:t>The right side shows the full collection officer Service Operations and is enabled through the enterprise service bus. The host systems are mapped to the ESB, the ESB enables services can then be assembled to support different business applications.</a:t>
            </a:r>
          </a:p>
          <a:p>
            <a:endParaRPr lang="en-GB" dirty="0"/>
          </a:p>
          <a:p>
            <a:r>
              <a:rPr lang="en-GB" dirty="0"/>
              <a:t>The point of this diagram was to show that when you align to the BIAN Service Domains/service operations – you can mix and match legacy applications with cloud-based services when you build your front end applications.</a:t>
            </a:r>
            <a:endParaRPr lang="x-none" dirty="0"/>
          </a:p>
        </p:txBody>
      </p:sp>
    </p:spTree>
    <p:extLst>
      <p:ext uri="{BB962C8B-B14F-4D97-AF65-F5344CB8AC3E}">
        <p14:creationId xmlns:p14="http://schemas.microsoft.com/office/powerpoint/2010/main" val="127394012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Trainer will explain the third level of technical environments.</a:t>
            </a:r>
          </a:p>
          <a:p>
            <a:endParaRPr lang="en-GB" dirty="0"/>
          </a:p>
          <a:p>
            <a:r>
              <a:rPr lang="en-GB" dirty="0"/>
              <a:t>This level is highly flexible, distributed and connective network platforms such as the Internet and more recently the cloud. </a:t>
            </a:r>
          </a:p>
          <a:p>
            <a:r>
              <a:rPr lang="en-GB" dirty="0"/>
              <a:t>This level of environments can be considered as a progression from the ESB environment discussed earlier into something that could be viewed as a pure service orientated architecture. In this solution, the mapped host systems that were presented through structured ESB are replaced by freestanding service enabled business capabilities that are made available to collaborate all over the network.</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this has since evolved to include the API work</a:t>
            </a:r>
            <a:endParaRPr lang="x-none" dirty="0"/>
          </a:p>
        </p:txBody>
      </p:sp>
    </p:spTree>
    <p:extLst>
      <p:ext uri="{BB962C8B-B14F-4D97-AF65-F5344CB8AC3E}">
        <p14:creationId xmlns:p14="http://schemas.microsoft.com/office/powerpoint/2010/main" val="15335951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Discuss the </a:t>
            </a:r>
            <a:r>
              <a:rPr lang="nl-NL" dirty="0" err="1"/>
              <a:t>answer</a:t>
            </a:r>
            <a:r>
              <a:rPr lang="nl-NL" dirty="0"/>
              <a:t> &amp; </a:t>
            </a:r>
            <a:r>
              <a:rPr lang="nl-NL" dirty="0" err="1"/>
              <a:t>emphasize</a:t>
            </a:r>
            <a:r>
              <a:rPr lang="nl-NL" dirty="0"/>
              <a:t> that BIAN provides a framework to support the bank and the interaction between banks. </a:t>
            </a:r>
          </a:p>
          <a:p>
            <a:endParaRPr lang="nl-NL" dirty="0"/>
          </a:p>
          <a:p>
            <a:r>
              <a:rPr lang="nl-NL" dirty="0"/>
              <a:t>C: correct answer</a:t>
            </a:r>
          </a:p>
          <a:p>
            <a:endParaRPr lang="nl-NL" dirty="0"/>
          </a:p>
          <a:p>
            <a:r>
              <a:rPr lang="nl-NL" baseline="0" dirty="0"/>
              <a:t> Emphasize that  BIAN does not imply how SW should be written by eliminating redundancy and </a:t>
            </a:r>
            <a:r>
              <a:rPr lang="nl-NL" baseline="0" dirty="0" err="1"/>
              <a:t>fragmentation</a:t>
            </a:r>
            <a:r>
              <a:rPr lang="nl-NL" baseline="0" dirty="0"/>
              <a:t>. It should make SW development more efficient and effective. The statement should be more specific about imposing SW development approaches to be not a BIAN benefit…</a:t>
            </a:r>
            <a:endParaRPr lang="x-none" dirty="0"/>
          </a:p>
        </p:txBody>
      </p:sp>
    </p:spTree>
    <p:extLst>
      <p:ext uri="{BB962C8B-B14F-4D97-AF65-F5344CB8AC3E}">
        <p14:creationId xmlns:p14="http://schemas.microsoft.com/office/powerpoint/2010/main" val="524192807"/>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explain:</a:t>
            </a:r>
          </a:p>
          <a:p>
            <a:r>
              <a:rPr lang="en-GB" dirty="0"/>
              <a:t>Service Domain alignment: the business rules the service domain is mapped to the host business application. Confirming that the business purpose of the service domain is probably aligned to undiscovered by the functionality of the host business application.</a:t>
            </a:r>
          </a:p>
          <a:p>
            <a:endParaRPr lang="en-GB" dirty="0"/>
          </a:p>
          <a:p>
            <a:r>
              <a:rPr lang="en-GB" dirty="0"/>
              <a:t>Service operation alignment: once the role of the service domain alignments due to host business application is confirmed the next step is to consider the more targeted purpose of the specific service operation.</a:t>
            </a:r>
          </a:p>
          <a:p>
            <a:endParaRPr lang="en-GB" dirty="0"/>
          </a:p>
          <a:p>
            <a:r>
              <a:rPr lang="en-GB" dirty="0"/>
              <a:t>Business information alignment: the BIAN service operation description will usually also contain a comprehensive description of the likely business information exchanged. In some cases, the BIAN Service Operation may also be </a:t>
            </a:r>
            <a:r>
              <a:rPr lang="en-GB" i="1" dirty="0"/>
              <a:t>matched</a:t>
            </a:r>
            <a:r>
              <a:rPr lang="en-GB" dirty="0"/>
              <a:t> to a more detailed message specification where an industry standard has been defined. The semantic content and/or message definition is used to check that the information content available from the host system is sufficient for the purpose of the service goal. Once the service operation is matched to the host business application the service operation fulfilment must be enabled through the ESB connections to the host business application.</a:t>
            </a:r>
          </a:p>
          <a:p>
            <a:endParaRPr lang="en-GB" dirty="0"/>
          </a:p>
          <a:p>
            <a:endParaRPr lang="en-GB" dirty="0"/>
          </a:p>
          <a:p>
            <a:r>
              <a:rPr lang="en-GB" dirty="0"/>
              <a:t>The trainer will explain that there are various ways that business information needs and the associated data element for service operation may map to a host system.</a:t>
            </a:r>
          </a:p>
          <a:p>
            <a:endParaRPr lang="en-GB" dirty="0"/>
          </a:p>
          <a:p>
            <a:r>
              <a:rPr lang="en-GB" dirty="0"/>
              <a:t>1) simple match</a:t>
            </a:r>
          </a:p>
          <a:p>
            <a:r>
              <a:rPr lang="en-GB" dirty="0"/>
              <a:t>2) composite match</a:t>
            </a:r>
          </a:p>
          <a:p>
            <a:r>
              <a:rPr lang="en-GB" dirty="0"/>
              <a:t>3) Partial match</a:t>
            </a:r>
          </a:p>
          <a:p>
            <a:endParaRPr lang="en-GB" dirty="0"/>
          </a:p>
          <a:p>
            <a:r>
              <a:rPr lang="en-GB" dirty="0"/>
              <a:t>Also explain the mapping exercise as previously described may be applied to several competing candidate outs business applications and the choice between these candidates will then be required there are also several options:</a:t>
            </a:r>
          </a:p>
          <a:p>
            <a:endParaRPr lang="en-GB" dirty="0"/>
          </a:p>
          <a:p>
            <a:pPr marL="228600" indent="-228600">
              <a:buAutoNum type="arabicParenR"/>
            </a:pPr>
            <a:r>
              <a:rPr lang="en-GB" dirty="0"/>
              <a:t>Master/ slave</a:t>
            </a:r>
          </a:p>
          <a:p>
            <a:pPr marL="228600" indent="-228600">
              <a:buAutoNum type="arabicParenR"/>
            </a:pPr>
            <a:r>
              <a:rPr lang="en-GB" dirty="0"/>
              <a:t>Shared supports</a:t>
            </a:r>
          </a:p>
          <a:p>
            <a:pPr marL="228600" indent="-228600">
              <a:buAutoNum type="arabicParenR"/>
            </a:pPr>
            <a:r>
              <a:rPr lang="en-GB" dirty="0"/>
              <a:t>Composite service support</a:t>
            </a:r>
          </a:p>
          <a:p>
            <a:pPr marL="228600" indent="-228600">
              <a:buAutoNum type="arabicParenR"/>
            </a:pPr>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a:p>
            <a:pPr marL="228600" indent="-228600">
              <a:buAutoNum type="arabicParenR"/>
            </a:pPr>
            <a:endParaRPr lang="en-GB" b="1" dirty="0"/>
          </a:p>
          <a:p>
            <a:pPr marL="228600" indent="-228600">
              <a:buAutoNum type="arabicParenR"/>
            </a:pPr>
            <a:endParaRPr lang="en-GB" dirty="0"/>
          </a:p>
          <a:p>
            <a:pPr marL="228600" indent="-228600">
              <a:buAutoNum type="arabicParenR"/>
            </a:pPr>
            <a:endParaRPr lang="en-GB" dirty="0"/>
          </a:p>
          <a:p>
            <a:pPr marL="228600" indent="-228600">
              <a:buAutoNum type="arabicParenR"/>
            </a:pPr>
            <a:endParaRPr lang="en-GB" dirty="0"/>
          </a:p>
          <a:p>
            <a:pPr marL="228600" indent="-228600">
              <a:buAutoNum type="arabicParenR"/>
            </a:pPr>
            <a:endParaRPr lang="en-GB" dirty="0"/>
          </a:p>
          <a:p>
            <a:endParaRPr lang="en-GB" dirty="0"/>
          </a:p>
          <a:p>
            <a:endParaRPr lang="x-none" dirty="0"/>
          </a:p>
        </p:txBody>
      </p:sp>
    </p:spTree>
    <p:extLst>
      <p:ext uri="{BB962C8B-B14F-4D97-AF65-F5344CB8AC3E}">
        <p14:creationId xmlns:p14="http://schemas.microsoft.com/office/powerpoint/2010/main" val="263720081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This figure shows the main characteristics of a loose coupled highly distributed network service environment.</a:t>
            </a:r>
          </a:p>
          <a:p>
            <a:endParaRPr lang="en-GB" dirty="0"/>
          </a:p>
          <a:p>
            <a:r>
              <a:rPr lang="en-GB" dirty="0"/>
              <a:t>This includes: </a:t>
            </a:r>
          </a:p>
          <a:p>
            <a:r>
              <a:rPr lang="en-GB" dirty="0"/>
              <a:t>-functional capabilities operate independently</a:t>
            </a:r>
          </a:p>
          <a:p>
            <a:r>
              <a:rPr lang="en-GB" dirty="0"/>
              <a:t>-communications between capabilities are through service calls</a:t>
            </a:r>
          </a:p>
          <a:p>
            <a:r>
              <a:rPr lang="en-GB" dirty="0"/>
              <a:t>-varying levels of required information precision</a:t>
            </a:r>
          </a:p>
          <a:p>
            <a:r>
              <a:rPr lang="en-GB" dirty="0"/>
              <a:t>-exchanges use Q and event-based mechanisms</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1926832155"/>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en-GB" dirty="0"/>
              <a:t>BIAN  Service Domains can be aligned one-to-one to capability containers just described. Both components of the Service  Domain specification are used. The functional core defines the role of the container outlining its required internal features of the service wrapper reflects service enablement within the network. The service wrapper handles the necessary logic to ensure that the service domain is aware of all other domains it may call on. It also implements the called and offered service operations, typically using some form of queue and events management. </a:t>
            </a:r>
          </a:p>
          <a:p>
            <a:endParaRPr lang="en-GB" dirty="0"/>
          </a:p>
          <a:p>
            <a:r>
              <a:rPr lang="en-GB" dirty="0"/>
              <a:t>This figure illustrates an example of a cloud-based implementation.</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Comment: the figure does not really illustrate an example, its just describes some of the considerations…</a:t>
            </a:r>
            <a:endParaRPr lang="x-none" dirty="0"/>
          </a:p>
        </p:txBody>
      </p:sp>
    </p:spTree>
    <p:extLst>
      <p:ext uri="{BB962C8B-B14F-4D97-AF65-F5344CB8AC3E}">
        <p14:creationId xmlns:p14="http://schemas.microsoft.com/office/powerpoint/2010/main" val="346152429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en-GB" dirty="0"/>
              <a:t>BIAN  Service Domains can be aligned one-to-one to capability containers just described. Both components of the Service  Domain specification are used. The functional core defines the role of the container outlining its required internal features of the service wrapper reflects service enablement within the network. The service wrapper handles the necessary logic to ensure that the service domain is aware of all other domains it may call on. It also implements the called and offered service operations, typically using some form of queue and events management. </a:t>
            </a:r>
          </a:p>
          <a:p>
            <a:endParaRPr lang="en-GB" dirty="0"/>
          </a:p>
          <a:p>
            <a:r>
              <a:rPr lang="en-GB" dirty="0"/>
              <a:t>This figure illustrates an example of a cloud-based implementation.</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Comment: the figure does not really illustrate an example, its just describes some of the considerations…</a:t>
            </a:r>
            <a:endParaRPr lang="x-none" dirty="0"/>
          </a:p>
        </p:txBody>
      </p:sp>
    </p:spTree>
    <p:extLst>
      <p:ext uri="{BB962C8B-B14F-4D97-AF65-F5344CB8AC3E}">
        <p14:creationId xmlns:p14="http://schemas.microsoft.com/office/powerpoint/2010/main" val="240357083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en-GB" dirty="0"/>
              <a:t>BIAN  Service Domains can be aligned one-to-one to capability containers just described. Both components of the Service  Domain specification are used. The functional core defines the role of the container outlining its required internal features of the service wrapper reflects service enablement within the network. The service wrapper handles the necessary logic to ensure that the service domain is aware of all other domains it may call on. It also implements the called and offered service operations, typically using some form of queue and events management. </a:t>
            </a:r>
          </a:p>
          <a:p>
            <a:endParaRPr lang="en-GB" dirty="0"/>
          </a:p>
          <a:p>
            <a:r>
              <a:rPr lang="en-GB" dirty="0"/>
              <a:t>This figure illustrates an example of a cloud-based implementation.</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Comment: the figure does not really illustrate an example, its just describes some of the considerations…</a:t>
            </a:r>
            <a:endParaRPr lang="x-none" dirty="0"/>
          </a:p>
        </p:txBody>
      </p:sp>
    </p:spTree>
    <p:extLst>
      <p:ext uri="{BB962C8B-B14F-4D97-AF65-F5344CB8AC3E}">
        <p14:creationId xmlns:p14="http://schemas.microsoft.com/office/powerpoint/2010/main" val="381844027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en-GB" dirty="0"/>
              <a:t>BIAN  Service Domains can be aligned one-to-one to capability containers just described. Both components of the Service  Domain specification are used. The functional core defines the role of the container outlining its required internal features of the service wrapper reflects service enablement within the network. The service wrapper handles the necessary logic to ensure that the service domain is aware of all other domains it may call on. It also implements the called and offered service operations, typically using some form of queue and events management. </a:t>
            </a:r>
          </a:p>
          <a:p>
            <a:endParaRPr lang="en-GB" dirty="0"/>
          </a:p>
          <a:p>
            <a:r>
              <a:rPr lang="en-GB" dirty="0"/>
              <a:t>This figure illustrates an example of a cloud-based implementation.</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Comment: the figure does not really illustrate an example, its just describes some of the considerations…</a:t>
            </a:r>
            <a:endParaRPr lang="x-none" dirty="0"/>
          </a:p>
        </p:txBody>
      </p:sp>
    </p:spTree>
    <p:extLst>
      <p:ext uri="{BB962C8B-B14F-4D97-AF65-F5344CB8AC3E}">
        <p14:creationId xmlns:p14="http://schemas.microsoft.com/office/powerpoint/2010/main" val="310165454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extLst>
      <p:ext uri="{BB962C8B-B14F-4D97-AF65-F5344CB8AC3E}">
        <p14:creationId xmlns:p14="http://schemas.microsoft.com/office/powerpoint/2010/main" val="413399070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 </a:t>
            </a:r>
          </a:p>
          <a:p>
            <a:r>
              <a:rPr lang="en-GB" dirty="0"/>
              <a:t>Microservices can be defined at varying levels of detail, indeed the terms ‘</a:t>
            </a:r>
            <a:r>
              <a:rPr lang="en-GB" dirty="0" err="1"/>
              <a:t>nanoservice</a:t>
            </a:r>
            <a:r>
              <a:rPr lang="en-GB" dirty="0"/>
              <a:t>’ and </a:t>
            </a:r>
            <a:r>
              <a:rPr lang="en-GB" dirty="0" err="1"/>
              <a:t>macroservice</a:t>
            </a:r>
            <a:r>
              <a:rPr lang="en-GB" dirty="0"/>
              <a:t> are often used to describe finer and coarser-grained components, respectively. At one level the boundary of a micro service can be mapped directly to the role of a Service Domain.</a:t>
            </a:r>
            <a:br>
              <a:rPr lang="en-GB" dirty="0"/>
            </a:br>
            <a:endParaRPr lang="en-GB" dirty="0"/>
          </a:p>
          <a:p>
            <a:r>
              <a:rPr lang="en-GB" dirty="0"/>
              <a:t>The functioning of the Service Domain is then the same as the associated microservice components and the offered and consumed Service Domain service operations defined to the microservice boundary.</a:t>
            </a:r>
          </a:p>
          <a:p>
            <a:endParaRPr lang="en-GB" dirty="0"/>
          </a:p>
          <a:p>
            <a:endParaRPr lang="en-GB" dirty="0"/>
          </a:p>
        </p:txBody>
      </p:sp>
    </p:spTree>
    <p:extLst>
      <p:ext uri="{BB962C8B-B14F-4D97-AF65-F5344CB8AC3E}">
        <p14:creationId xmlns:p14="http://schemas.microsoft.com/office/powerpoint/2010/main" val="4207843696"/>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baseline="0" dirty="0"/>
              <a:t>* The concept of a microservice is usually applied as a system design concept at a fairly fine-grained level. The BIAN partitions are at a higher business partitioning level though many of the design concepts translate – in particular encapsulation…*</a:t>
            </a:r>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x-none" dirty="0"/>
          </a:p>
          <a:p>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Trainer: write down name, </a:t>
            </a:r>
            <a:r>
              <a:rPr lang="nl-NL" dirty="0" err="1"/>
              <a:t>objectives</a:t>
            </a:r>
            <a:r>
              <a:rPr lang="nl-NL" dirty="0"/>
              <a:t> and expectations. </a:t>
            </a:r>
            <a:r>
              <a:rPr lang="nl-NL" dirty="0" err="1"/>
              <a:t>Verify</a:t>
            </a:r>
            <a:r>
              <a:rPr lang="nl-NL" dirty="0"/>
              <a:t> at </a:t>
            </a:r>
            <a:r>
              <a:rPr lang="nl-NL" dirty="0" err="1"/>
              <a:t>the</a:t>
            </a:r>
            <a:r>
              <a:rPr lang="nl-NL" dirty="0"/>
              <a:t> end of Day 1 &amp; Day 2 </a:t>
            </a:r>
            <a:r>
              <a:rPr lang="nl-NL" dirty="0" err="1"/>
              <a:t>if</a:t>
            </a:r>
            <a:r>
              <a:rPr lang="nl-NL" dirty="0"/>
              <a:t> you are </a:t>
            </a:r>
            <a:r>
              <a:rPr lang="nl-NL" dirty="0" err="1"/>
              <a:t>still</a:t>
            </a:r>
            <a:r>
              <a:rPr lang="nl-NL" dirty="0"/>
              <a:t> on track. </a:t>
            </a:r>
          </a:p>
          <a:p>
            <a:br>
              <a:rPr lang="nl-NL" dirty="0"/>
            </a:br>
            <a:r>
              <a:rPr lang="nl-NL" dirty="0" err="1"/>
              <a:t>Introduction</a:t>
            </a:r>
            <a:r>
              <a:rPr lang="nl-NL" dirty="0"/>
              <a:t> of trainer </a:t>
            </a:r>
            <a:r>
              <a:rPr lang="nl-NL" dirty="0" err="1"/>
              <a:t>and</a:t>
            </a:r>
            <a:r>
              <a:rPr lang="nl-NL" dirty="0"/>
              <a:t> </a:t>
            </a:r>
            <a:r>
              <a:rPr lang="nl-NL" dirty="0" err="1"/>
              <a:t>participants</a:t>
            </a:r>
            <a:r>
              <a:rPr lang="nl-NL" dirty="0"/>
              <a:t>.</a:t>
            </a:r>
          </a:p>
          <a:p>
            <a:r>
              <a:rPr lang="nl-NL" dirty="0" err="1"/>
              <a:t>Who</a:t>
            </a:r>
            <a:r>
              <a:rPr lang="nl-NL" dirty="0"/>
              <a:t> are </a:t>
            </a:r>
            <a:r>
              <a:rPr lang="nl-NL" dirty="0" err="1"/>
              <a:t>you</a:t>
            </a:r>
            <a:r>
              <a:rPr lang="nl-NL" dirty="0"/>
              <a:t>?</a:t>
            </a:r>
          </a:p>
          <a:p>
            <a:r>
              <a:rPr lang="nl-NL" dirty="0" err="1"/>
              <a:t>What</a:t>
            </a:r>
            <a:r>
              <a:rPr lang="nl-NL" dirty="0"/>
              <a:t> are </a:t>
            </a:r>
            <a:r>
              <a:rPr lang="nl-NL" dirty="0" err="1"/>
              <a:t>your</a:t>
            </a:r>
            <a:r>
              <a:rPr lang="nl-NL" dirty="0"/>
              <a:t> </a:t>
            </a:r>
            <a:r>
              <a:rPr lang="nl-NL" dirty="0" err="1"/>
              <a:t>objectives</a:t>
            </a:r>
            <a:r>
              <a:rPr lang="nl-NL" dirty="0"/>
              <a:t> </a:t>
            </a:r>
            <a:r>
              <a:rPr lang="nl-NL" dirty="0" err="1"/>
              <a:t>and</a:t>
            </a:r>
            <a:r>
              <a:rPr lang="nl-NL" dirty="0"/>
              <a:t> take </a:t>
            </a:r>
            <a:r>
              <a:rPr lang="nl-NL" dirty="0" err="1"/>
              <a:t>aways</a:t>
            </a:r>
            <a:r>
              <a:rPr lang="nl-NL" dirty="0"/>
              <a:t>?</a:t>
            </a:r>
          </a:p>
          <a:p>
            <a:r>
              <a:rPr lang="nl-NL" dirty="0" err="1"/>
              <a:t>What</a:t>
            </a:r>
            <a:r>
              <a:rPr lang="nl-NL" dirty="0"/>
              <a:t> is </a:t>
            </a:r>
            <a:r>
              <a:rPr lang="nl-NL" dirty="0" err="1"/>
              <a:t>your</a:t>
            </a:r>
            <a:r>
              <a:rPr lang="nl-NL" dirty="0"/>
              <a:t> </a:t>
            </a:r>
            <a:r>
              <a:rPr lang="nl-NL" dirty="0" err="1"/>
              <a:t>experience</a:t>
            </a:r>
            <a:r>
              <a:rPr lang="nl-NL" dirty="0"/>
              <a:t> </a:t>
            </a:r>
            <a:r>
              <a:rPr lang="nl-NL" dirty="0" err="1"/>
              <a:t>with</a:t>
            </a:r>
            <a:r>
              <a:rPr lang="nl-NL" dirty="0"/>
              <a:t> </a:t>
            </a:r>
            <a:r>
              <a:rPr lang="nl-NL" dirty="0" err="1"/>
              <a:t>architecture</a:t>
            </a:r>
            <a:r>
              <a:rPr lang="nl-NL" dirty="0"/>
              <a:t>, banking, </a:t>
            </a:r>
            <a:r>
              <a:rPr lang="nl-NL" dirty="0" err="1"/>
              <a:t>their</a:t>
            </a:r>
            <a:r>
              <a:rPr lang="nl-NL" dirty="0"/>
              <a:t> </a:t>
            </a:r>
            <a:r>
              <a:rPr lang="nl-NL" dirty="0" err="1"/>
              <a:t>standards</a:t>
            </a:r>
            <a:r>
              <a:rPr lang="nl-NL" dirty="0"/>
              <a:t> </a:t>
            </a:r>
            <a:r>
              <a:rPr lang="nl-NL" dirty="0" err="1"/>
              <a:t>and</a:t>
            </a:r>
            <a:r>
              <a:rPr lang="nl-NL" dirty="0"/>
              <a:t> BIAN?</a:t>
            </a:r>
          </a:p>
          <a:p>
            <a:endParaRPr lang="en-GB" dirty="0"/>
          </a:p>
          <a:p>
            <a:endParaRPr lang="nl-NL" dirty="0"/>
          </a:p>
        </p:txBody>
      </p:sp>
    </p:spTree>
    <p:extLst>
      <p:ext uri="{BB962C8B-B14F-4D97-AF65-F5344CB8AC3E}">
        <p14:creationId xmlns:p14="http://schemas.microsoft.com/office/powerpoint/2010/main" val="38392716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65399450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nl-NL" dirty="0"/>
              <a:t>The trainer must emphasize: </a:t>
            </a:r>
          </a:p>
          <a:p>
            <a:pPr algn="l"/>
            <a:r>
              <a:rPr lang="en-GB" dirty="0"/>
              <a:t>BIAN recently published a white paper that describes how the BIAN Service Domains provide a template for defining and managing in cloud-based services.</a:t>
            </a:r>
          </a:p>
          <a:p>
            <a:pPr algn="l"/>
            <a:endParaRPr lang="en-GB" dirty="0"/>
          </a:p>
          <a:p>
            <a:pPr algn="l"/>
            <a:r>
              <a:rPr lang="en-GB" dirty="0"/>
              <a:t>This figure shows an example where the relationship management service-domain is used to provide the business context. The services made available reflect the allowed use for a relationship manager. </a:t>
            </a:r>
          </a:p>
          <a:p>
            <a:pPr algn="l"/>
            <a:endParaRPr lang="en-GB" dirty="0"/>
          </a:p>
          <a:p>
            <a:pPr algn="l"/>
            <a:r>
              <a:rPr lang="en-GB" dirty="0"/>
              <a:t>For example, the relationship manager is only able to access their customers’ details and only access information pertinent to the role of the relationship manage, when the times of followed access and volumes/ frequency may also be limited to that appropriate for a relationship management position.</a:t>
            </a:r>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x-none" dirty="0"/>
          </a:p>
        </p:txBody>
      </p:sp>
    </p:spTree>
    <p:extLst>
      <p:ext uri="{BB962C8B-B14F-4D97-AF65-F5344CB8AC3E}">
        <p14:creationId xmlns:p14="http://schemas.microsoft.com/office/powerpoint/2010/main" val="727329611"/>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format of the simple business</a:t>
            </a:r>
            <a:r>
              <a:rPr lang="en-US" baseline="0" dirty="0"/>
              <a:t> scenario template is summarized above.  In particular, there is a format that clarifies the caller/called relationship between two service domains.  In addition, the text in the white box of the calling Service Domain should indicate the context for the call.  The response links to the top of the next white box step.  The processing of the response need not be explicit – so this next step will often refer to the next action with another service call.</a:t>
            </a:r>
          </a:p>
          <a:p>
            <a:r>
              <a:rPr lang="en-US" baseline="0" dirty="0"/>
              <a:t>The business scenario is not trying to detail the internal working of the Service Domains and so any sequence of internal steps that do not involve a service call are not usually included. </a:t>
            </a:r>
          </a:p>
          <a:p>
            <a:endParaRPr lang="en-US" baseline="0" dirty="0"/>
          </a:p>
          <a:p>
            <a:r>
              <a:rPr lang="en-US" baseline="0" dirty="0"/>
              <a:t>As noted elsewhere, the Business Scenario is merely an archetypical example of business behavior.  It is not a canonical design and it can be changed to freely exclude/include service interactions and amend its sequence as may be necessary to reflect some specific implementation.  The purpose of the business scenario is to explain the ‘service boundary’ (services offered and consumed) of Service Domains by using examples.</a:t>
            </a:r>
          </a:p>
          <a:p>
            <a:endParaRPr lang="en-US" baseline="0" dirty="0"/>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en-US" dirty="0"/>
          </a:p>
          <a:p>
            <a:endParaRPr lang="en-US" dirty="0"/>
          </a:p>
        </p:txBody>
      </p:sp>
    </p:spTree>
    <p:extLst>
      <p:ext uri="{BB962C8B-B14F-4D97-AF65-F5344CB8AC3E}">
        <p14:creationId xmlns:p14="http://schemas.microsoft.com/office/powerpoint/2010/main" val="3241331808"/>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75272004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The trainer will explain that business scenarios are used to define the main business events that the point solution will handle. For example, processing product fulfilment tasks or processing abatements transaction or handling customer inquiry. A comprehensive list of business scenarios should be developed to cover the business activities supported by the points solution, including any management oversight and reporting activities. </a:t>
            </a:r>
          </a:p>
          <a:p>
            <a:endParaRPr lang="en-GB" dirty="0"/>
          </a:p>
          <a:p>
            <a:r>
              <a:rPr lang="en-GB" dirty="0"/>
              <a:t>The trainer will explain the concept by using module 7.4 with the example of a payment transaction map with a wireframe view. </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Service</a:t>
            </a:r>
            <a:r>
              <a:rPr lang="en-US" baseline="0" dirty="0"/>
              <a:t>-based design is helped when the two perspectives can be combined. The business scenario shows the dynamic flow of interactions for some event. The wireframe is a static model of the key connections between a set of related Service Domains. The diagram shows the dynamic scenario view overlaid on the static wireframe. The static model is useful for mapping to the existing applications because it presents a stable framework</a:t>
            </a:r>
            <a:endParaRPr lang="nl-NL" dirty="0"/>
          </a:p>
        </p:txBody>
      </p:sp>
    </p:spTree>
    <p:extLst>
      <p:ext uri="{BB962C8B-B14F-4D97-AF65-F5344CB8AC3E}">
        <p14:creationId xmlns:p14="http://schemas.microsoft.com/office/powerpoint/2010/main" val="3918688221"/>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A wireframe model is an informal representation of the service domains and service connections between them for a particular business activity. One or more wireframe fuse can be developed to capture the activities covered by the point solution. Explain that business scenarios capture dynamic </a:t>
            </a:r>
            <a:r>
              <a:rPr lang="en-GB" dirty="0" err="1"/>
              <a:t>behavior</a:t>
            </a:r>
            <a:r>
              <a:rPr lang="en-GB" dirty="0"/>
              <a:t> (such as a sequence of tasks needed to process a request the wireframe is a static framework) and many possible dynamic </a:t>
            </a:r>
            <a:r>
              <a:rPr lang="en-GB" dirty="0" err="1"/>
              <a:t>behaviors</a:t>
            </a:r>
            <a:r>
              <a:rPr lang="en-GB" dirty="0"/>
              <a:t> can be traced or overlaid on this framework and showing in the former example. </a:t>
            </a:r>
          </a:p>
          <a:p>
            <a:endParaRPr lang="en-GB" dirty="0"/>
          </a:p>
          <a:p>
            <a:r>
              <a:rPr lang="en-GB" dirty="0"/>
              <a:t>This is an example of a service domain with indicated prevailing functional features as might be defined by a bank for package evaluation. The template organizes the functional features under four feature types that are the same as responsibility items types and service operation types Brian uses elsewhere for consistency.</a:t>
            </a:r>
          </a:p>
          <a:p>
            <a:endParaRPr lang="en-GB" dirty="0"/>
          </a:p>
          <a:p>
            <a:pPr marL="0" marR="0" lvl="0" indent="0" algn="l" defTabSz="677268" rtl="0" eaLnBrk="1" fontAlgn="auto" latinLnBrk="0" hangingPunct="1">
              <a:lnSpc>
                <a:spcPct val="100000"/>
              </a:lnSpc>
              <a:spcBef>
                <a:spcPts val="0"/>
              </a:spcBef>
              <a:spcAft>
                <a:spcPts val="0"/>
              </a:spcAft>
              <a:buClrTx/>
              <a:buSzTx/>
              <a:buFontTx/>
              <a:buNone/>
              <a:tabLst/>
              <a:defRPr/>
            </a:pPr>
            <a:r>
              <a:rPr lang="en-GB" dirty="0"/>
              <a:t>In addition to expanding the functional feature list for the service domains their associated service operations definitions are used to specify the interfaces or services depending on the technical arrangement. The BIAN service operations are intended to include sufficient semantic contacts to be mapped to the underlying machine to machine messages. Where industry standards messages exist these mappings may be available from the BIAN repository. The approach for mapping the service operations to messages was described in former section 5.6.</a:t>
            </a:r>
          </a:p>
          <a:p>
            <a:pPr marL="0" marR="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the second paragraph relates to the diagram on the next page. For the above diagram the color coding should be explained</a:t>
            </a:r>
            <a:r>
              <a:rPr lang="en-US" baseline="0" dirty="0"/>
              <a:t> – it used the wireframe to scope out a payment solutions – the green service domains are in scope, the blue represents external connections to other systems. The yellow ones are peripheral and simply provide a broader context</a:t>
            </a:r>
            <a:endParaRPr lang="nl-NL" dirty="0"/>
          </a:p>
        </p:txBody>
      </p:sp>
    </p:spTree>
    <p:extLst>
      <p:ext uri="{BB962C8B-B14F-4D97-AF65-F5344CB8AC3E}">
        <p14:creationId xmlns:p14="http://schemas.microsoft.com/office/powerpoint/2010/main" val="1626167768"/>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Feature Types and be Responsibility item types are referred to as synonyms</a:t>
            </a:r>
          </a:p>
        </p:txBody>
      </p:sp>
    </p:spTree>
    <p:extLst>
      <p:ext uri="{BB962C8B-B14F-4D97-AF65-F5344CB8AC3E}">
        <p14:creationId xmlns:p14="http://schemas.microsoft.com/office/powerpoint/2010/main" val="984541605"/>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Tree>
    <p:extLst>
      <p:ext uri="{BB962C8B-B14F-4D97-AF65-F5344CB8AC3E}">
        <p14:creationId xmlns:p14="http://schemas.microsoft.com/office/powerpoint/2010/main" val="982194818"/>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Mapping assessment approach can be applied to existing systems and external candidate packages. With existing systems, there will clearly be a far greater familiarity with the available features and supported interfaces and consequently more thorough assessments of the commercial offerings will be required in practice.</a:t>
            </a:r>
          </a:p>
          <a:p>
            <a:endParaRPr lang="en-GB" dirty="0"/>
          </a:p>
          <a:p>
            <a:r>
              <a:rPr lang="en-GB" dirty="0"/>
              <a:t>The mapping and assessment of existing business applications and candidate commercial offerings combined several factors:</a:t>
            </a:r>
          </a:p>
          <a:p>
            <a:r>
              <a:rPr lang="en-GB" dirty="0"/>
              <a:t>- functional coverage</a:t>
            </a:r>
          </a:p>
          <a:p>
            <a:r>
              <a:rPr lang="en-GB" dirty="0"/>
              <a:t>- service enablement</a:t>
            </a:r>
          </a:p>
          <a:p>
            <a:r>
              <a:rPr lang="en-GB" dirty="0"/>
              <a:t>- hygiene factors</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the mapping and assessment combine the functional</a:t>
            </a:r>
            <a:r>
              <a:rPr lang="en-US" baseline="0" dirty="0"/>
              <a:t> coverage shown in the diagram and other considerations. </a:t>
            </a:r>
            <a:r>
              <a:rPr lang="en-US" baseline="0" dirty="0" err="1"/>
              <a:t>F.e</a:t>
            </a:r>
            <a:r>
              <a:rPr lang="en-US" baseline="0" dirty="0"/>
              <a:t>. the hygiene factor analysis is described three slides later, so to refer to it here is premature.</a:t>
            </a:r>
            <a:endParaRPr lang="nl-NL" dirty="0"/>
          </a:p>
          <a:p>
            <a:endParaRPr lang="x-none" dirty="0"/>
          </a:p>
        </p:txBody>
      </p:sp>
    </p:spTree>
    <p:extLst>
      <p:ext uri="{BB962C8B-B14F-4D97-AF65-F5344CB8AC3E}">
        <p14:creationId xmlns:p14="http://schemas.microsoft.com/office/powerpoint/2010/main" val="351926137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This slide 365 is applied for customer credit rating, and on this slide, it’s represented as a general (template) slide to map in generic term the Service </a:t>
            </a:r>
            <a:r>
              <a:rPr lang="en-GB" dirty="0" err="1"/>
              <a:t>Domein</a:t>
            </a:r>
            <a:r>
              <a:rPr lang="en-GB" dirty="0"/>
              <a:t> features to applications that are supporting.</a:t>
            </a:r>
          </a:p>
          <a:p>
            <a:br>
              <a:rPr lang="en-GB" dirty="0"/>
            </a:br>
            <a:r>
              <a:rPr lang="en-GB" dirty="0"/>
              <a:t>Mapping assessment approach can be applied to existing systems and external candidate packages. With existing systems, there will clearly be a far greater familiarity with the available features and supported interfaces and consequently more thorough assessments of the commercial offerings will be required in practice.</a:t>
            </a:r>
          </a:p>
          <a:p>
            <a:endParaRPr lang="en-GB" dirty="0"/>
          </a:p>
          <a:p>
            <a:r>
              <a:rPr lang="en-GB" dirty="0"/>
              <a:t>The mapping and assessment of existing business applications and candidate commercial offerings combined several factors:</a:t>
            </a:r>
          </a:p>
          <a:p>
            <a:r>
              <a:rPr lang="en-GB" dirty="0"/>
              <a:t>- functional coverage</a:t>
            </a:r>
          </a:p>
          <a:p>
            <a:r>
              <a:rPr lang="en-GB" dirty="0"/>
              <a:t>- service enablement</a:t>
            </a:r>
          </a:p>
          <a:p>
            <a:r>
              <a:rPr lang="en-GB" dirty="0"/>
              <a:t>- hygiene factors</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the mapping and assessment combine the functional</a:t>
            </a:r>
            <a:r>
              <a:rPr lang="en-US" baseline="0" dirty="0"/>
              <a:t> coverage shown in the diagram and other considerations. </a:t>
            </a:r>
            <a:r>
              <a:rPr lang="en-US" baseline="0" dirty="0" err="1"/>
              <a:t>F.e</a:t>
            </a:r>
            <a:r>
              <a:rPr lang="en-US" baseline="0" dirty="0"/>
              <a:t>. the hygiene factor analysis is described three slides later, so to refer to it here is premature.</a:t>
            </a:r>
            <a:endParaRPr lang="nl-NL" dirty="0"/>
          </a:p>
        </p:txBody>
      </p:sp>
    </p:spTree>
    <p:extLst>
      <p:ext uri="{BB962C8B-B14F-4D97-AF65-F5344CB8AC3E}">
        <p14:creationId xmlns:p14="http://schemas.microsoft.com/office/powerpoint/2010/main" val="5368494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151182030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this diagram shows one use of the wireframe – because it</a:t>
            </a:r>
            <a:r>
              <a:rPr lang="en-US" baseline="0" dirty="0"/>
              <a:t> is a static framework it can be used to overlay existing systems. The diagram is a simplified representation with existing systems mapped to the wireframe. From the mapping, overlaps and duplication can be seen and the service operations match key interfaces that need to be supported.</a:t>
            </a:r>
            <a:endParaRPr lang="nl-NL" dirty="0"/>
          </a:p>
          <a:p>
            <a:endParaRPr lang="en-US" dirty="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a:t>
            </a:r>
            <a:r>
              <a:rPr lang="nl-NL" dirty="0" err="1"/>
              <a:t>explain</a:t>
            </a:r>
            <a:r>
              <a:rPr lang="nl-NL" dirty="0"/>
              <a:t> </a:t>
            </a:r>
            <a:r>
              <a:rPr lang="nl-NL" dirty="0" err="1"/>
              <a:t>the</a:t>
            </a:r>
            <a:r>
              <a:rPr lang="nl-NL" dirty="0"/>
              <a:t> example:</a:t>
            </a:r>
          </a:p>
          <a:p>
            <a:endParaRPr lang="nl-NL" dirty="0"/>
          </a:p>
          <a:p>
            <a:r>
              <a:rPr lang="nl-NL" dirty="0"/>
              <a:t>- </a:t>
            </a:r>
            <a:r>
              <a:rPr lang="en-GB" dirty="0"/>
              <a:t>The sliding scale can be used to identify the best fit systems for service domain.</a:t>
            </a:r>
          </a:p>
          <a:p>
            <a:r>
              <a:rPr lang="en-GB" dirty="0"/>
              <a:t>- A system that scores and exceptions for any factory presents an operational risk regardless of its scores on all other criteria should be retired.</a:t>
            </a:r>
          </a:p>
          <a:p>
            <a:r>
              <a:rPr lang="en-GB" dirty="0"/>
              <a:t>- A system that is not selected as a strategic fit should only be maintained as it will be replaced. All technical alignment and functional enhancement investment should be directed to strategic/ best fit system.</a:t>
            </a:r>
          </a:p>
          <a:p>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above mentioned is an example - there is more to the Hygiene Factor analysis</a:t>
            </a:r>
            <a:r>
              <a:rPr lang="en-US" baseline="0" dirty="0"/>
              <a:t> than described, but nothing is wrong with the text as it is.</a:t>
            </a:r>
          </a:p>
          <a:p>
            <a:pPr marL="0" marR="0" indent="0" algn="l" defTabSz="677268" rtl="0" eaLnBrk="1" fontAlgn="auto" latinLnBrk="0" hangingPunct="1">
              <a:lnSpc>
                <a:spcPct val="100000"/>
              </a:lnSpc>
              <a:spcBef>
                <a:spcPts val="0"/>
              </a:spcBef>
              <a:spcAft>
                <a:spcPts val="0"/>
              </a:spcAft>
              <a:buClrTx/>
              <a:buSzTx/>
              <a:buFontTx/>
              <a:buNone/>
              <a:tabLst/>
              <a:defRPr/>
            </a:pPr>
            <a:endParaRPr lang="nl-NL" dirty="0"/>
          </a:p>
          <a:p>
            <a:endParaRPr lang="nl-NL" dirty="0"/>
          </a:p>
          <a:p>
            <a:endParaRPr lang="x-none" dirty="0"/>
          </a:p>
        </p:txBody>
      </p:sp>
    </p:spTree>
    <p:extLst>
      <p:ext uri="{BB962C8B-B14F-4D97-AF65-F5344CB8AC3E}">
        <p14:creationId xmlns:p14="http://schemas.microsoft.com/office/powerpoint/2010/main" val="2739629514"/>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296534891"/>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The color coding is a first pass at identifying Service Domains that might be accessed by an external party and therefore is</a:t>
            </a:r>
            <a:r>
              <a:rPr lang="en-US" baseline="0" dirty="0"/>
              <a:t> a candidate for an API. The view was used to scope out the development of APIs as a planning tool within BIAN. </a:t>
            </a:r>
            <a:endParaRPr lang="x-none" dirty="0"/>
          </a:p>
        </p:txBody>
      </p:sp>
    </p:spTree>
    <p:extLst>
      <p:ext uri="{BB962C8B-B14F-4D97-AF65-F5344CB8AC3E}">
        <p14:creationId xmlns:p14="http://schemas.microsoft.com/office/powerpoint/2010/main" val="2430955546"/>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endParaRPr lang="x-none" dirty="0"/>
          </a:p>
        </p:txBody>
      </p:sp>
    </p:spTree>
    <p:extLst>
      <p:ext uri="{BB962C8B-B14F-4D97-AF65-F5344CB8AC3E}">
        <p14:creationId xmlns:p14="http://schemas.microsoft.com/office/powerpoint/2010/main" val="196536788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trainer must point out on the point-of-purchase enhancements to additional features in earlier releases.</a:t>
            </a:r>
            <a:endParaRPr lang="nl-NL" dirty="0"/>
          </a:p>
          <a:p>
            <a:endParaRPr lang="x-none" dirty="0"/>
          </a:p>
        </p:txBody>
      </p:sp>
    </p:spTree>
    <p:extLst>
      <p:ext uri="{BB962C8B-B14F-4D97-AF65-F5344CB8AC3E}">
        <p14:creationId xmlns:p14="http://schemas.microsoft.com/office/powerpoint/2010/main" val="2677955707"/>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The diagram shows the Service Domains that are involved in the different waves</a:t>
            </a:r>
            <a:r>
              <a:rPr lang="en-US" baseline="0" dirty="0"/>
              <a:t> of semantic API development.</a:t>
            </a:r>
            <a:endParaRPr lang="nl-NL" dirty="0"/>
          </a:p>
          <a:p>
            <a:endParaRPr lang="en-US" dirty="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highlighting the</a:t>
            </a:r>
            <a:r>
              <a:rPr lang="en-US" baseline="0" dirty="0"/>
              <a:t> Service Domains involved in the Customer Offers wave.</a:t>
            </a:r>
            <a:endParaRPr lang="nl-NL" dirty="0"/>
          </a:p>
          <a:p>
            <a:endParaRPr lang="en-US" dirty="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this</a:t>
            </a:r>
            <a:r>
              <a:rPr lang="en-US" baseline="0" dirty="0"/>
              <a:t> is a wireframe that shows the Service Domains involved in mobile access for PSD2 type access through a 3</a:t>
            </a:r>
            <a:r>
              <a:rPr lang="en-US" baseline="30000" dirty="0"/>
              <a:t>rd</a:t>
            </a:r>
            <a:r>
              <a:rPr lang="en-US" baseline="0" dirty="0"/>
              <a:t> party – it is covered in the Wave 1 scope, but requires a lot of explanation.</a:t>
            </a:r>
            <a:endParaRPr lang="nl-NL" dirty="0"/>
          </a:p>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this is a summary of three types or levels of integration for APIs that are expanded on in later slides.</a:t>
            </a:r>
          </a:p>
          <a:p>
            <a:pPr marL="0" marR="0" indent="0" algn="l" defTabSz="677268" rtl="0" eaLnBrk="1" fontAlgn="auto" latinLnBrk="0" hangingPunct="1">
              <a:lnSpc>
                <a:spcPct val="100000"/>
              </a:lnSpc>
              <a:spcBef>
                <a:spcPts val="0"/>
              </a:spcBef>
              <a:spcAft>
                <a:spcPts val="0"/>
              </a:spcAft>
              <a:buClrTx/>
              <a:buSzTx/>
              <a:buFontTx/>
              <a:buNone/>
              <a:tabLst/>
              <a:defRPr/>
            </a:pPr>
            <a:r>
              <a:rPr lang="en-US" dirty="0"/>
              <a:t> </a:t>
            </a:r>
            <a:endParaRPr lang="nl-NL" dirty="0"/>
          </a:p>
          <a:p>
            <a:endParaRPr lang="en-US"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Type 1 API</a:t>
            </a:r>
            <a:r>
              <a:rPr lang="en-US" baseline="0" dirty="0"/>
              <a:t> re-uses an existing host interface with a front-end API gateway facility to handle access control through authentication.</a:t>
            </a:r>
            <a:endParaRPr lang="nl-NL" dirty="0"/>
          </a:p>
          <a:p>
            <a:endParaRPr lang="en-US" dirty="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77268" rtl="0" eaLnBrk="1" fontAlgn="auto" latinLnBrk="0" hangingPunct="1">
              <a:lnSpc>
                <a:spcPct val="100000"/>
              </a:lnSpc>
              <a:spcBef>
                <a:spcPts val="0"/>
              </a:spcBef>
              <a:spcAft>
                <a:spcPts val="0"/>
              </a:spcAft>
              <a:buClrTx/>
              <a:buSzTx/>
              <a:buFontTx/>
              <a:buNone/>
              <a:tabLst/>
              <a:defRPr/>
            </a:pPr>
            <a:r>
              <a:rPr lang="en-GB" dirty="0"/>
              <a:t>The trainer must emphasize frontages and limitations hunting for supplementals.</a:t>
            </a:r>
          </a:p>
          <a:p>
            <a:pPr marL="0" marR="0" indent="0" algn="l" defTabSz="677268" rtl="0" eaLnBrk="1" fontAlgn="auto" latinLnBrk="0" hangingPunct="1">
              <a:lnSpc>
                <a:spcPct val="100000"/>
              </a:lnSpc>
              <a:spcBef>
                <a:spcPts val="0"/>
              </a:spcBef>
              <a:spcAft>
                <a:spcPts val="0"/>
              </a:spcAft>
              <a:buClrTx/>
              <a:buSzTx/>
              <a:buFontTx/>
              <a:buNone/>
              <a:tabLst/>
              <a:defRPr/>
            </a:pPr>
            <a:endParaRPr lang="en-GB"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for type 2 the gateway is augmented with a service bus or wrapping capability that</a:t>
            </a:r>
            <a:r>
              <a:rPr lang="en-US" baseline="0" dirty="0"/>
              <a:t> mitigates many shortfalls in the legacy application portfolio and can support more complex transactions.  Also, there is no slide for the 3</a:t>
            </a:r>
            <a:r>
              <a:rPr lang="en-US" baseline="30000" dirty="0"/>
              <a:t>rd</a:t>
            </a:r>
            <a:r>
              <a:rPr lang="en-US" baseline="0" dirty="0"/>
              <a:t> type of solution in this deck -  the container model.</a:t>
            </a:r>
            <a:endParaRPr lang="nl-NL" dirty="0"/>
          </a:p>
          <a:p>
            <a:endParaRPr lang="x-none" dirty="0"/>
          </a:p>
        </p:txBody>
      </p:sp>
    </p:spTree>
    <p:extLst>
      <p:ext uri="{BB962C8B-B14F-4D97-AF65-F5344CB8AC3E}">
        <p14:creationId xmlns:p14="http://schemas.microsoft.com/office/powerpoint/2010/main" val="187522718"/>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20 minutes to </a:t>
            </a:r>
            <a:r>
              <a:rPr lang="nl-NL" dirty="0" err="1"/>
              <a:t>write</a:t>
            </a:r>
            <a:r>
              <a:rPr lang="nl-NL" dirty="0"/>
              <a:t> </a:t>
            </a:r>
            <a:r>
              <a:rPr lang="nl-NL" dirty="0" err="1"/>
              <a:t>answers</a:t>
            </a:r>
            <a:r>
              <a:rPr lang="nl-NL" dirty="0"/>
              <a:t> down in small groups (2-3 pers). </a:t>
            </a:r>
            <a:r>
              <a:rPr lang="nl-NL" dirty="0" err="1"/>
              <a:t>Discuss</a:t>
            </a:r>
            <a:r>
              <a:rPr lang="nl-NL" dirty="0"/>
              <a:t> as a </a:t>
            </a:r>
            <a:r>
              <a:rPr lang="nl-NL" dirty="0" err="1"/>
              <a:t>group</a:t>
            </a:r>
            <a:r>
              <a:rPr lang="nl-NL" dirty="0"/>
              <a:t>.</a:t>
            </a:r>
          </a:p>
          <a:p>
            <a:endParaRPr lang="nl-NL" dirty="0"/>
          </a:p>
          <a:p>
            <a:r>
              <a:rPr lang="nl-NL" dirty="0"/>
              <a:t>Trainer must </a:t>
            </a:r>
            <a:r>
              <a:rPr lang="nl-NL" dirty="0" err="1"/>
              <a:t>emphasize</a:t>
            </a:r>
            <a:r>
              <a:rPr lang="nl-NL" dirty="0"/>
              <a:t> </a:t>
            </a:r>
            <a:r>
              <a:rPr lang="nl-NL" dirty="0" err="1"/>
              <a:t>linkage</a:t>
            </a:r>
            <a:r>
              <a:rPr lang="nl-NL" dirty="0"/>
              <a:t> to BIAN! </a:t>
            </a:r>
          </a:p>
          <a:p>
            <a:endParaRPr lang="nl-NL" dirty="0"/>
          </a:p>
          <a:p>
            <a:endParaRPr lang="nl-NL" dirty="0"/>
          </a:p>
          <a:p>
            <a:endParaRPr lang="nl-NL" dirty="0"/>
          </a:p>
          <a:p>
            <a:endParaRPr lang="nl-NL" dirty="0"/>
          </a:p>
        </p:txBody>
      </p:sp>
    </p:spTree>
    <p:extLst>
      <p:ext uri="{BB962C8B-B14F-4D97-AF65-F5344CB8AC3E}">
        <p14:creationId xmlns:p14="http://schemas.microsoft.com/office/powerpoint/2010/main" val="2376306153"/>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dirty="0"/>
              <a:t>The correct answer is: B</a:t>
            </a:r>
          </a:p>
          <a:p>
            <a:endParaRPr lang="x-none" dirty="0"/>
          </a:p>
        </p:txBody>
      </p:sp>
    </p:spTree>
    <p:extLst>
      <p:ext uri="{BB962C8B-B14F-4D97-AF65-F5344CB8AC3E}">
        <p14:creationId xmlns:p14="http://schemas.microsoft.com/office/powerpoint/2010/main" val="220548804"/>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correct </a:t>
            </a:r>
            <a:r>
              <a:rPr lang="nl-NL" dirty="0" err="1"/>
              <a:t>answer</a:t>
            </a:r>
            <a:r>
              <a:rPr lang="nl-NL" dirty="0"/>
              <a:t> is B.</a:t>
            </a:r>
          </a:p>
          <a:p>
            <a:endParaRPr lang="nl-NL" dirty="0"/>
          </a:p>
          <a:p>
            <a:pPr marL="0" marR="0" indent="0" algn="l" defTabSz="677268" rtl="0" eaLnBrk="1" fontAlgn="auto" latinLnBrk="0" hangingPunct="1">
              <a:lnSpc>
                <a:spcPct val="100000"/>
              </a:lnSpc>
              <a:spcBef>
                <a:spcPts val="0"/>
              </a:spcBef>
              <a:spcAft>
                <a:spcPts val="0"/>
              </a:spcAft>
              <a:buClrTx/>
              <a:buSzTx/>
              <a:buFontTx/>
              <a:buNone/>
              <a:tabLst/>
              <a:defRPr/>
            </a:pPr>
            <a:r>
              <a:rPr lang="en-US" dirty="0"/>
              <a:t>Note: all the wrong answers use the same reason – sophisticated interactions – and though</a:t>
            </a:r>
            <a:r>
              <a:rPr lang="en-US" baseline="0" dirty="0"/>
              <a:t> it is not the case that a microservice architecture drives the support of sophisticated interactions, it could arguably support them…</a:t>
            </a:r>
            <a:endParaRPr lang="nl-NL" dirty="0"/>
          </a:p>
          <a:p>
            <a:endParaRPr lang="nl-NL" dirty="0"/>
          </a:p>
        </p:txBody>
      </p:sp>
    </p:spTree>
    <p:extLst>
      <p:ext uri="{BB962C8B-B14F-4D97-AF65-F5344CB8AC3E}">
        <p14:creationId xmlns:p14="http://schemas.microsoft.com/office/powerpoint/2010/main" val="171345739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2750954708"/>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Discuss</a:t>
            </a:r>
            <a:r>
              <a:rPr lang="nl-NL" dirty="0"/>
              <a:t> as a </a:t>
            </a:r>
            <a:r>
              <a:rPr lang="nl-NL" dirty="0" err="1"/>
              <a:t>group</a:t>
            </a:r>
            <a:r>
              <a:rPr lang="nl-NL" dirty="0"/>
              <a:t>: Take 10 minutes time.</a:t>
            </a:r>
          </a:p>
          <a:p>
            <a:endParaRPr lang="nl-NL" dirty="0"/>
          </a:p>
          <a:p>
            <a:endParaRPr lang="x-none" dirty="0"/>
          </a:p>
        </p:txBody>
      </p:sp>
    </p:spTree>
    <p:extLst>
      <p:ext uri="{BB962C8B-B14F-4D97-AF65-F5344CB8AC3E}">
        <p14:creationId xmlns:p14="http://schemas.microsoft.com/office/powerpoint/2010/main" val="3454949941"/>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5383020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To</a:t>
            </a:r>
            <a:r>
              <a:rPr lang="en-US" baseline="0" dirty="0"/>
              <a:t> </a:t>
            </a:r>
            <a:r>
              <a:rPr lang="en-US" dirty="0"/>
              <a:t>sum up, we compare the prevailing status of the two design disciplines – city</a:t>
            </a:r>
            <a:r>
              <a:rPr lang="en-US" baseline="0" dirty="0"/>
              <a:t> design and business design.  In simplistic terms, we define what static and dynamic aspects of these two types of design disciplines might represent.  With buildings, the static perspective covers the layout and content of the town plan, including its communication infrastructure and the dynamic perspective represents the journeys or ‘days in the life’ of the inhabitants.  With business, the static aspects cover the deployed assets that span the enterprise and the dynamic perspective represents the key processes performed in business execution.  Given these definitions, we next explore what happens when the static ingredient is lacking…</a:t>
            </a:r>
          </a:p>
          <a:p>
            <a:endParaRPr lang="en-US" dirty="0"/>
          </a:p>
        </p:txBody>
      </p:sp>
    </p:spTree>
    <p:extLst>
      <p:ext uri="{BB962C8B-B14F-4D97-AF65-F5344CB8AC3E}">
        <p14:creationId xmlns:p14="http://schemas.microsoft.com/office/powerpoint/2010/main" val="1328884745"/>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77899440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a:t>
            </a:r>
            <a:r>
              <a:rPr lang="en-GB" dirty="0"/>
              <a:t>BIAN is a holistic method and as explained in part one of day one and is based on several standards as shown in the figure on the left side of the slide.</a:t>
            </a:r>
            <a:r>
              <a:rPr lang="nl-NL" dirty="0"/>
              <a:t> BIAN deliverables influence the way in which the TOGAF ADM phases are </a:t>
            </a:r>
            <a:r>
              <a:rPr lang="nl-NL" dirty="0" err="1"/>
              <a:t>performed</a:t>
            </a:r>
            <a:r>
              <a:rPr lang="nl-NL" dirty="0"/>
              <a:t>. The BIAN metamodel is described in </a:t>
            </a:r>
            <a:r>
              <a:rPr lang="nl-NL" dirty="0" err="1"/>
              <a:t>the</a:t>
            </a:r>
            <a:r>
              <a:rPr lang="nl-NL" dirty="0"/>
              <a:t> </a:t>
            </a:r>
            <a:r>
              <a:rPr lang="nl-NL" dirty="0" err="1"/>
              <a:t>ArchiMate</a:t>
            </a:r>
            <a:r>
              <a:rPr lang="nl-NL" dirty="0"/>
              <a:t> </a:t>
            </a:r>
            <a:r>
              <a:rPr lang="nl-NL" dirty="0" err="1"/>
              <a:t>modeling</a:t>
            </a:r>
            <a:r>
              <a:rPr lang="nl-NL" dirty="0"/>
              <a:t> </a:t>
            </a:r>
            <a:r>
              <a:rPr lang="nl-NL" dirty="0" err="1"/>
              <a:t>language</a:t>
            </a:r>
            <a:r>
              <a:rPr lang="nl-NL" dirty="0"/>
              <a:t>. </a:t>
            </a:r>
          </a:p>
          <a:p>
            <a:endParaRPr lang="nl-NL" dirty="0"/>
          </a:p>
          <a:p>
            <a:r>
              <a:rPr lang="nl-NL" dirty="0"/>
              <a:t>The trainer will ask participants what their experience is with TOGAF &amp; </a:t>
            </a:r>
            <a:r>
              <a:rPr lang="nl-NL" dirty="0" err="1"/>
              <a:t>ArchiMate</a:t>
            </a:r>
            <a:r>
              <a:rPr lang="nl-NL" dirty="0"/>
              <a:t>. </a:t>
            </a:r>
            <a:r>
              <a:rPr lang="en-GB" dirty="0"/>
              <a:t>It might occur that all participants are acquainted with ArchiMate and TOGAF. This might influence how the trainer has to explain/to introduce both standards.</a:t>
            </a:r>
          </a:p>
          <a:p>
            <a:endParaRPr lang="en-GB" dirty="0"/>
          </a:p>
          <a:p>
            <a:r>
              <a:rPr lang="en-GB" dirty="0"/>
              <a:t>Trainer will explain that TOGAF is the open group architecture framework and is a worldwide architecture framework. Explain TOGAF in and nutshell: TOGAF is a process for architecture, every phase of the process we can use several techniques and guidelines. The trainer can give a few examples. The techniques will create output of the process phase. And is inputs for next phase. This process is called the ADM, architecture development method. The outputs created during a process phase of the architecture development method is so-called deliverable. But TOGAF is more than just the architecture development method, this will be discussed later on in chapter 8.</a:t>
            </a:r>
          </a:p>
          <a:p>
            <a:endParaRPr lang="en-GB" dirty="0"/>
          </a:p>
          <a:p>
            <a:endParaRPr lang="x-none" dirty="0"/>
          </a:p>
        </p:txBody>
      </p:sp>
    </p:spTree>
    <p:extLst>
      <p:ext uri="{BB962C8B-B14F-4D97-AF65-F5344CB8AC3E}">
        <p14:creationId xmlns:p14="http://schemas.microsoft.com/office/powerpoint/2010/main" val="3452699982"/>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4131128831"/>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trainer will explain that this is an overview of the main BIAN activities considerations and deliverables mapped to the ADM of TOGAF.</a:t>
            </a:r>
          </a:p>
          <a:p>
            <a:endParaRPr lang="en-GB" dirty="0"/>
          </a:p>
          <a:p>
            <a:r>
              <a:rPr lang="en-GB" sz="884" kern="1200" dirty="0">
                <a:solidFill>
                  <a:schemeClr val="tx1"/>
                </a:solidFill>
                <a:effectLst/>
                <a:latin typeface="+mn-lt"/>
                <a:ea typeface="+mn-ea"/>
                <a:cs typeface="+mn-cs"/>
              </a:rPr>
              <a:t>The Service Landscape can be related to all the Phases. </a:t>
            </a:r>
          </a:p>
          <a:p>
            <a:r>
              <a:rPr lang="en-GB" sz="884" kern="1200" dirty="0">
                <a:solidFill>
                  <a:schemeClr val="tx1"/>
                </a:solidFill>
                <a:effectLst/>
                <a:latin typeface="+mn-lt"/>
                <a:ea typeface="+mn-ea"/>
                <a:cs typeface="+mn-cs"/>
              </a:rPr>
              <a:t>If you want to relate it to TOGAF, it is best to relate it to the “Architecture Repository” where there is a “Reference Library”.</a:t>
            </a:r>
          </a:p>
          <a:p>
            <a:endParaRPr lang="en-GB" sz="884" kern="1200" dirty="0">
              <a:solidFill>
                <a:schemeClr val="tx1"/>
              </a:solidFill>
              <a:effectLst/>
              <a:latin typeface="+mn-lt"/>
              <a:ea typeface="+mn-ea"/>
              <a:cs typeface="+mn-cs"/>
            </a:endParaRPr>
          </a:p>
          <a:p>
            <a:endParaRPr lang="en-GB" sz="884" kern="1200" dirty="0">
              <a:solidFill>
                <a:schemeClr val="tx1"/>
              </a:solidFill>
              <a:effectLst/>
              <a:latin typeface="+mn-lt"/>
              <a:ea typeface="+mn-ea"/>
              <a:cs typeface="+mn-cs"/>
            </a:endParaRPr>
          </a:p>
          <a:p>
            <a:endParaRPr lang="x-none" dirty="0"/>
          </a:p>
        </p:txBody>
      </p:sp>
    </p:spTree>
    <p:extLst>
      <p:ext uri="{BB962C8B-B14F-4D97-AF65-F5344CB8AC3E}">
        <p14:creationId xmlns:p14="http://schemas.microsoft.com/office/powerpoint/2010/main" val="120452727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preliminary phase is about defining where, what, why, and how do we create architecture in the organization we are looking at.</a:t>
            </a:r>
          </a:p>
          <a:p>
            <a:endParaRPr lang="en-GB" dirty="0"/>
          </a:p>
          <a:p>
            <a:r>
              <a:rPr lang="en-GB" dirty="0"/>
              <a:t>Emphasize: that BIAN standards are selected as Reference Models so one does not have to re-invent the wheel.</a:t>
            </a:r>
          </a:p>
          <a:p>
            <a:endParaRPr lang="en-GB" dirty="0"/>
          </a:p>
          <a:p>
            <a:r>
              <a:rPr lang="en-GB" dirty="0"/>
              <a:t> </a:t>
            </a:r>
            <a:endParaRPr lang="x-none" dirty="0"/>
          </a:p>
        </p:txBody>
      </p:sp>
    </p:spTree>
    <p:extLst>
      <p:ext uri="{BB962C8B-B14F-4D97-AF65-F5344CB8AC3E}">
        <p14:creationId xmlns:p14="http://schemas.microsoft.com/office/powerpoint/2010/main" val="2809549533"/>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Phase A: architecture vision phase is about validating the starting points defining the scope and approach of the architecture development cycle and recognizing key success factors.</a:t>
            </a:r>
          </a:p>
          <a:p>
            <a:endParaRPr lang="en-GB" dirty="0"/>
          </a:p>
          <a:p>
            <a:r>
              <a:rPr lang="en-GB" dirty="0"/>
              <a:t>Trainer will explain how to e</a:t>
            </a:r>
            <a:r>
              <a:rPr lang="nl-NL" b="0" dirty="0" err="1"/>
              <a:t>stablish</a:t>
            </a:r>
            <a:r>
              <a:rPr lang="nl-NL" b="0" dirty="0"/>
              <a:t> </a:t>
            </a:r>
            <a:r>
              <a:rPr lang="nl-NL" b="0" dirty="0" err="1"/>
              <a:t>architecture</a:t>
            </a:r>
            <a:r>
              <a:rPr lang="nl-NL" b="0" dirty="0"/>
              <a:t> capability and tailor BIAN.  For </a:t>
            </a:r>
            <a:r>
              <a:rPr lang="nl-NL" b="0" dirty="0" err="1"/>
              <a:t>example</a:t>
            </a:r>
            <a:r>
              <a:rPr lang="nl-NL" b="0" dirty="0"/>
              <a:t>: </a:t>
            </a:r>
            <a:r>
              <a:rPr lang="nl-NL" b="0" dirty="0" err="1"/>
              <a:t>establish</a:t>
            </a:r>
            <a:r>
              <a:rPr lang="nl-NL" b="0" dirty="0"/>
              <a:t> an Information Resource management capability, </a:t>
            </a:r>
            <a:r>
              <a:rPr lang="nl-NL" b="0" dirty="0" err="1"/>
              <a:t>centralize</a:t>
            </a:r>
            <a:r>
              <a:rPr lang="nl-NL" b="0" dirty="0"/>
              <a:t> the ICT vendor relationship management.  Questions will arise such as </a:t>
            </a:r>
            <a:r>
              <a:rPr lang="nl-NL" b="0" dirty="0" err="1"/>
              <a:t>what</a:t>
            </a:r>
            <a:r>
              <a:rPr lang="nl-NL" b="0" dirty="0"/>
              <a:t> do we centralize, what do we harmonize and what will we differentiate?</a:t>
            </a:r>
          </a:p>
          <a:p>
            <a:endParaRPr lang="nl-NL" b="0" dirty="0"/>
          </a:p>
          <a:p>
            <a:endParaRPr lang="x-none" dirty="0"/>
          </a:p>
        </p:txBody>
      </p:sp>
    </p:spTree>
    <p:extLst>
      <p:ext uri="{BB962C8B-B14F-4D97-AF65-F5344CB8AC3E}">
        <p14:creationId xmlns:p14="http://schemas.microsoft.com/office/powerpoint/2010/main" val="1846313210"/>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main objectives of phase B are to describe the baseline business architecture to develop our target business architecture and to identify gaps.</a:t>
            </a:r>
          </a:p>
          <a:p>
            <a:endParaRPr lang="en-GB" dirty="0"/>
          </a:p>
          <a:p>
            <a:r>
              <a:rPr lang="en-GB" dirty="0"/>
              <a:t>The trainer will explain that the scope of the BIAN business scenario can be compared to that of conventional high-level business processes. The BIAN Business Scenarios are an example of how some BIAN and service domains might collaborate in response to a business event.</a:t>
            </a:r>
          </a:p>
          <a:p>
            <a:r>
              <a:rPr lang="en-GB" dirty="0"/>
              <a:t>BIAN Business Scenarios and be matched to the internal processes at a bank whilst the BIAN service domains and their associated service operation boundaries can be used as an assessment framework.</a:t>
            </a:r>
          </a:p>
          <a:p>
            <a:r>
              <a:rPr lang="en-GB" dirty="0"/>
              <a:t>As noted previously, the BIAN Business Scenarios are indicative and in matching them to a specific location, their sequencing, and content they may need to be changed to reflect the prevailing business rules and practices.</a:t>
            </a:r>
          </a:p>
          <a:p>
            <a:endParaRPr lang="en-GB" dirty="0"/>
          </a:p>
          <a:p>
            <a:r>
              <a:rPr lang="en-GB" sz="884" kern="1200" dirty="0">
                <a:solidFill>
                  <a:schemeClr val="tx1"/>
                </a:solidFill>
                <a:effectLst/>
                <a:latin typeface="+mn-lt"/>
                <a:ea typeface="+mn-ea"/>
                <a:cs typeface="+mn-cs"/>
              </a:rPr>
              <a:t>Business Scenarios are used to capture requirements and are in used in phase A and B, </a:t>
            </a:r>
          </a:p>
          <a:p>
            <a:r>
              <a:rPr lang="en-GB" sz="884" kern="1200" dirty="0">
                <a:solidFill>
                  <a:schemeClr val="tx1"/>
                </a:solidFill>
                <a:effectLst/>
                <a:latin typeface="+mn-lt"/>
                <a:ea typeface="+mn-ea"/>
                <a:cs typeface="+mn-cs"/>
              </a:rPr>
              <a:t>Business Area and Business Domains are groupings of Service Domains and are not relevant.</a:t>
            </a:r>
          </a:p>
        </p:txBody>
      </p:sp>
    </p:spTree>
    <p:extLst>
      <p:ext uri="{BB962C8B-B14F-4D97-AF65-F5344CB8AC3E}">
        <p14:creationId xmlns:p14="http://schemas.microsoft.com/office/powerpoint/2010/main" val="45939217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objective of phase C is to develop target architectures for the data and/or the application system domains and identify the gaps between the baseline and target architecture. Information systems architecture focuses on identifying and defining applications and data considerations that support enterprise business architecture. It does so by defining views that relate to information knowledge application services etc.</a:t>
            </a:r>
          </a:p>
          <a:p>
            <a:endParaRPr lang="en-GB" dirty="0"/>
          </a:p>
          <a:p>
            <a:r>
              <a:rPr lang="en-GB" dirty="0"/>
              <a:t>The trainer will add to the first point that as such the BIAN service landscape can be used as a reference point for defining or assessing the target application architecture of the organization. It’s a breakdown of business areas, business domains and BIAN service domains which can be applied in order to structure the application landscape. The principles applied in constructing the BIAN service landscape can be translated into application and data principles for the organization.</a:t>
            </a:r>
          </a:p>
          <a:p>
            <a:endParaRPr lang="en-GB" dirty="0"/>
          </a:p>
          <a:p>
            <a:r>
              <a:rPr lang="en-GB" dirty="0"/>
              <a:t>Note that the technology architecture phase, so-called D phase,  seeks to map application components defined in the information systems architecture phase onto a set of technology components. Since the BIAN service definitions are implementation-independent, BIAN does not contribute to this phase directly. However, the result of phase C will certainly contain specific technical requirements arising out of the BIAN service interfaces. (Note that BIAN service operations will be related to other standards as ISO, IFX, etc. which may imply specific technology components.)</a:t>
            </a:r>
          </a:p>
          <a:p>
            <a:endParaRPr lang="en-GB" dirty="0"/>
          </a:p>
          <a:p>
            <a:endParaRPr lang="x-none" dirty="0"/>
          </a:p>
        </p:txBody>
      </p:sp>
    </p:spTree>
    <p:extLst>
      <p:ext uri="{BB962C8B-B14F-4D97-AF65-F5344CB8AC3E}">
        <p14:creationId xmlns:p14="http://schemas.microsoft.com/office/powerpoint/2010/main" val="2288752005"/>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Phase E generates an architectural roadmap which delivers the target architecture. This typically includes deriving a series of transition architectures that deliver continuous business value (i.e. capability increments)</a:t>
            </a:r>
          </a:p>
          <a:p>
            <a:endParaRPr lang="en-GB" dirty="0"/>
          </a:p>
          <a:p>
            <a:r>
              <a:rPr lang="en-GB" dirty="0"/>
              <a:t>The trainer will explain the second phase. T</a:t>
            </a:r>
            <a:r>
              <a:rPr lang="x-none" sz="900" dirty="0"/>
              <a:t>he compliance of products with </a:t>
            </a:r>
            <a:r>
              <a:rPr lang="x-none" sz="900"/>
              <a:t>the </a:t>
            </a:r>
            <a:r>
              <a:rPr lang="nl-NL" sz="900" dirty="0"/>
              <a:t>BIAN</a:t>
            </a:r>
            <a:r>
              <a:rPr lang="x-none" sz="900"/>
              <a:t> </a:t>
            </a:r>
            <a:r>
              <a:rPr lang="x-none" sz="900" dirty="0"/>
              <a:t>service landscape and</a:t>
            </a:r>
            <a:r>
              <a:rPr lang="nl-NL" sz="900" dirty="0"/>
              <a:t> BIAN</a:t>
            </a:r>
            <a:r>
              <a:rPr lang="x-none" sz="900" dirty="0"/>
              <a:t> </a:t>
            </a:r>
            <a:r>
              <a:rPr lang="nl-NL" sz="900" dirty="0"/>
              <a:t>B</a:t>
            </a:r>
            <a:r>
              <a:rPr lang="x-none" sz="900" dirty="0"/>
              <a:t>usiness </a:t>
            </a:r>
            <a:r>
              <a:rPr lang="nl-NL" sz="900" dirty="0"/>
              <a:t>S</a:t>
            </a:r>
            <a:r>
              <a:rPr lang="x-none" sz="900" dirty="0"/>
              <a:t>cenarios will increase the seamless integration of the software products and in an existing </a:t>
            </a:r>
            <a:r>
              <a:rPr lang="nl-NL" sz="900" dirty="0"/>
              <a:t>BIAN</a:t>
            </a:r>
            <a:r>
              <a:rPr lang="x-none" sz="900" dirty="0"/>
              <a:t> compliance targets business and application architecture</a:t>
            </a:r>
            <a:r>
              <a:rPr lang="en-CA" sz="900" dirty="0"/>
              <a:t>,</a:t>
            </a:r>
            <a:r>
              <a:rPr lang="x-none" sz="900" dirty="0"/>
              <a:t> and thus reduce integration costs. </a:t>
            </a:r>
            <a:endParaRPr lang="nl-NL" sz="900" dirty="0"/>
          </a:p>
          <a:p>
            <a:pPr marL="0" marR="0" lvl="0" indent="0" algn="l" defTabSz="677268" rtl="0" eaLnBrk="1" fontAlgn="auto" latinLnBrk="0" hangingPunct="1">
              <a:lnSpc>
                <a:spcPct val="100000"/>
              </a:lnSpc>
              <a:spcBef>
                <a:spcPts val="0"/>
              </a:spcBef>
              <a:spcAft>
                <a:spcPts val="0"/>
              </a:spcAft>
              <a:buClrTx/>
              <a:buSzTx/>
              <a:buFontTx/>
              <a:buNone/>
              <a:tabLst/>
              <a:defRPr/>
            </a:pPr>
            <a:endParaRPr lang="nl-NL" sz="900" dirty="0"/>
          </a:p>
          <a:p>
            <a:pPr marL="0" marR="0" lvl="0" indent="0" algn="l" defTabSz="677268" rtl="0" eaLnBrk="1" fontAlgn="auto" latinLnBrk="0" hangingPunct="1">
              <a:lnSpc>
                <a:spcPct val="100000"/>
              </a:lnSpc>
              <a:spcBef>
                <a:spcPts val="0"/>
              </a:spcBef>
              <a:spcAft>
                <a:spcPts val="0"/>
              </a:spcAft>
              <a:buClrTx/>
              <a:buSzTx/>
              <a:buFontTx/>
              <a:buNone/>
              <a:tabLst/>
              <a:defRPr/>
            </a:pPr>
            <a:r>
              <a:rPr lang="en-GB" sz="900" dirty="0"/>
              <a:t>Concerning migration planning the objectives are to finalize the architecture roadmap and the detailed implementation and migration plan. There are no specific BIAN deliverables that act as a direct input for this ADM phase. All relevant input is included in the output of the previous ADM phases. Concerning the implementation of governance, the goal of this phase is to govern and manage the implementation and deployment process. There are no specific BIAN deliverables that are direct input for this ADM phase. All relevant BIAN inputs are included in the output of previous ADM phases. The goal of </a:t>
            </a:r>
            <a:r>
              <a:rPr lang="en-GB" sz="900"/>
              <a:t>phase Phase </a:t>
            </a:r>
            <a:r>
              <a:rPr lang="en-GB" sz="900" dirty="0"/>
              <a:t>architecture change management is to establish an architecture change management process for the new enterprise architecture baseline. There are no specific BIAN deliverables that are direct input for this ADM phase. All relevant BIAN input is included in the output of previous ADM phases. However, the tracking of minor changes and initiatives should be incorporated into the architecture change management.</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GB" sz="900" dirty="0"/>
          </a:p>
          <a:p>
            <a:pPr marL="0" marR="0" lvl="0" indent="0" algn="l" defTabSz="677268" rtl="0" eaLnBrk="1" fontAlgn="auto" latinLnBrk="0" hangingPunct="1">
              <a:lnSpc>
                <a:spcPct val="100000"/>
              </a:lnSpc>
              <a:spcBef>
                <a:spcPts val="0"/>
              </a:spcBef>
              <a:spcAft>
                <a:spcPts val="0"/>
              </a:spcAft>
              <a:buClrTx/>
              <a:buSzTx/>
              <a:buFontTx/>
              <a:buNone/>
              <a:tabLst/>
              <a:defRPr/>
            </a:pPr>
            <a:r>
              <a:rPr lang="en-GB" sz="900" dirty="0"/>
              <a:t>The goal of requirements management is a defined process whereby requirements for enterprise architecture are identified, stored and fed into one of the relevant ADM phases. Leveraging BIAN deliverables in the ADM with a guide and structured capturing of requirements along the BIAN service landscape (including its business areas and business domains) and BIAN business scenarios.</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GB" sz="900" dirty="0"/>
          </a:p>
          <a:p>
            <a:pPr marL="0" marR="0" lvl="0" indent="0" algn="l" defTabSz="677268" rtl="0" eaLnBrk="1" fontAlgn="auto" latinLnBrk="0" hangingPunct="1">
              <a:lnSpc>
                <a:spcPct val="100000"/>
              </a:lnSpc>
              <a:spcBef>
                <a:spcPts val="0"/>
              </a:spcBef>
              <a:spcAft>
                <a:spcPts val="0"/>
              </a:spcAft>
              <a:buClrTx/>
              <a:buSzTx/>
              <a:buFontTx/>
              <a:buNone/>
              <a:tabLst/>
              <a:defRPr/>
            </a:pPr>
            <a:r>
              <a:rPr lang="en-GB" sz="884" kern="1200" dirty="0">
                <a:solidFill>
                  <a:schemeClr val="tx1"/>
                </a:solidFill>
                <a:effectLst/>
                <a:latin typeface="+mn-lt"/>
                <a:ea typeface="+mn-ea"/>
                <a:cs typeface="+mn-cs"/>
              </a:rPr>
              <a:t>The Service Landscape is a Reference Architecture Artefact. It is not an Architecture as meant to be created in the ADM Phases. </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GB" sz="884" kern="1200" dirty="0">
              <a:solidFill>
                <a:schemeClr val="tx1"/>
              </a:solidFill>
              <a:effectLst/>
              <a:latin typeface="+mn-lt"/>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endParaRPr lang="nl-NL" sz="900" dirty="0"/>
          </a:p>
          <a:p>
            <a:endParaRPr lang="x-none" dirty="0"/>
          </a:p>
        </p:txBody>
      </p:sp>
    </p:spTree>
    <p:extLst>
      <p:ext uri="{BB962C8B-B14F-4D97-AF65-F5344CB8AC3E}">
        <p14:creationId xmlns:p14="http://schemas.microsoft.com/office/powerpoint/2010/main" val="3072602278"/>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b="1" dirty="0"/>
              <a:t>Preliminary: </a:t>
            </a:r>
            <a:r>
              <a:rPr lang="nl-NL" dirty="0"/>
              <a:t>Adopt BIAN as a framework, one of the concerns is </a:t>
            </a:r>
            <a:r>
              <a:rPr lang="nl-NL" dirty="0" err="1"/>
              <a:t>the</a:t>
            </a:r>
            <a:r>
              <a:rPr lang="nl-NL" dirty="0"/>
              <a:t> </a:t>
            </a:r>
            <a:r>
              <a:rPr lang="nl-NL" dirty="0" err="1"/>
              <a:t>international</a:t>
            </a:r>
            <a:r>
              <a:rPr lang="nl-NL" dirty="0"/>
              <a:t> organizational structure of </a:t>
            </a:r>
            <a:r>
              <a:rPr lang="nl-NL" dirty="0" err="1"/>
              <a:t>the</a:t>
            </a:r>
            <a:r>
              <a:rPr lang="nl-NL" dirty="0"/>
              <a:t> </a:t>
            </a:r>
            <a:r>
              <a:rPr lang="nl-NL" dirty="0" err="1"/>
              <a:t>Archi</a:t>
            </a:r>
            <a:r>
              <a:rPr lang="nl-NL" dirty="0"/>
              <a:t> Bank Group. (Local versus/ Global standards and </a:t>
            </a:r>
            <a:r>
              <a:rPr lang="nl-NL" dirty="0" err="1"/>
              <a:t>principles</a:t>
            </a:r>
            <a:r>
              <a:rPr lang="nl-NL" dirty="0"/>
              <a:t>).</a:t>
            </a:r>
          </a:p>
          <a:p>
            <a:endParaRPr lang="nl-NL" dirty="0"/>
          </a:p>
          <a:p>
            <a:r>
              <a:rPr lang="nl-NL" b="1" dirty="0"/>
              <a:t>Phase A: </a:t>
            </a:r>
            <a:r>
              <a:rPr lang="nl-NL" b="0" dirty="0"/>
              <a:t>Establish the architecture capability and tailor BIAN for </a:t>
            </a:r>
            <a:r>
              <a:rPr lang="nl-NL" b="0" dirty="0" err="1"/>
              <a:t>the</a:t>
            </a:r>
            <a:r>
              <a:rPr lang="nl-NL" b="0" dirty="0"/>
              <a:t> </a:t>
            </a:r>
            <a:r>
              <a:rPr lang="nl-NL" b="0" dirty="0" err="1"/>
              <a:t>Archi</a:t>
            </a:r>
            <a:r>
              <a:rPr lang="nl-NL" b="0" dirty="0"/>
              <a:t> Bank Group.  For Example: Establish an Information Resource management capability, </a:t>
            </a:r>
            <a:r>
              <a:rPr lang="nl-NL" b="0" dirty="0" err="1"/>
              <a:t>Centralize</a:t>
            </a:r>
            <a:r>
              <a:rPr lang="nl-NL" b="0" dirty="0"/>
              <a:t> the ICT vendor relationship management.  Questions will arise such as What do we centralize, what do we harmonize and what will we differentiate?</a:t>
            </a:r>
          </a:p>
          <a:p>
            <a:endParaRPr lang="nl-NL" b="0" dirty="0"/>
          </a:p>
          <a:p>
            <a:r>
              <a:rPr lang="nl-NL" b="1" dirty="0"/>
              <a:t>Phase B: </a:t>
            </a:r>
            <a:r>
              <a:rPr lang="nl-NL" b="0" dirty="0"/>
              <a:t>Sketch the business Scenario. We have to take </a:t>
            </a:r>
            <a:r>
              <a:rPr lang="nl-NL" b="0" dirty="0" err="1"/>
              <a:t>into</a:t>
            </a:r>
            <a:r>
              <a:rPr lang="nl-NL" b="0" dirty="0"/>
              <a:t> account that all there is local commercial autonomy. </a:t>
            </a:r>
          </a:p>
          <a:p>
            <a:endParaRPr lang="nl-NL" b="0" dirty="0"/>
          </a:p>
          <a:p>
            <a:r>
              <a:rPr lang="nl-NL" b="1" dirty="0"/>
              <a:t>Phase C: </a:t>
            </a:r>
            <a:r>
              <a:rPr lang="nl-NL" b="0" dirty="0"/>
              <a:t>In </a:t>
            </a:r>
            <a:r>
              <a:rPr lang="nl-NL" b="0" dirty="0" err="1"/>
              <a:t>this</a:t>
            </a:r>
            <a:r>
              <a:rPr lang="nl-NL" b="0" dirty="0"/>
              <a:t> </a:t>
            </a:r>
            <a:r>
              <a:rPr lang="nl-NL" b="0" dirty="0" err="1"/>
              <a:t>phase</a:t>
            </a:r>
            <a:r>
              <a:rPr lang="nl-NL" b="0" dirty="0"/>
              <a:t>, the more business </a:t>
            </a:r>
            <a:r>
              <a:rPr lang="nl-NL" b="0" dirty="0" err="1"/>
              <a:t>process</a:t>
            </a:r>
            <a:r>
              <a:rPr lang="nl-NL" b="0" dirty="0"/>
              <a:t> derived business scenario will be decomposed in the services required to serve the process. During </a:t>
            </a:r>
            <a:r>
              <a:rPr lang="nl-NL" b="0" dirty="0" err="1"/>
              <a:t>this</a:t>
            </a:r>
            <a:r>
              <a:rPr lang="nl-NL" b="0" dirty="0"/>
              <a:t> </a:t>
            </a:r>
            <a:r>
              <a:rPr lang="nl-NL" b="0" dirty="0" err="1"/>
              <a:t>phase</a:t>
            </a:r>
            <a:r>
              <a:rPr lang="nl-NL" b="0" dirty="0"/>
              <a:t>, </a:t>
            </a:r>
            <a:r>
              <a:rPr lang="nl-NL" b="0" dirty="0" err="1"/>
              <a:t>interoperability</a:t>
            </a:r>
            <a:r>
              <a:rPr lang="nl-NL" b="0" dirty="0"/>
              <a:t>, rules management and STP </a:t>
            </a:r>
            <a:r>
              <a:rPr lang="nl-NL" b="0" dirty="0" err="1"/>
              <a:t>and</a:t>
            </a:r>
            <a:r>
              <a:rPr lang="nl-NL" b="0" dirty="0"/>
              <a:t> API are </a:t>
            </a:r>
            <a:r>
              <a:rPr lang="nl-NL" b="0" dirty="0" err="1"/>
              <a:t>covered</a:t>
            </a:r>
            <a:r>
              <a:rPr lang="nl-NL" b="0" dirty="0"/>
              <a:t>.</a:t>
            </a:r>
          </a:p>
          <a:p>
            <a:endParaRPr lang="nl-NL" b="0" dirty="0"/>
          </a:p>
          <a:p>
            <a:r>
              <a:rPr lang="nl-NL" b="1" dirty="0"/>
              <a:t>Phase D: </a:t>
            </a:r>
            <a:r>
              <a:rPr lang="nl-NL" b="0" dirty="0"/>
              <a:t>How can we support the required services? Als for this case a rule engine/ESB will be introduced. </a:t>
            </a:r>
          </a:p>
          <a:p>
            <a:endParaRPr lang="nl-NL" b="0" dirty="0"/>
          </a:p>
          <a:p>
            <a:endParaRPr lang="nl-NL" b="1" dirty="0"/>
          </a:p>
        </p:txBody>
      </p:sp>
    </p:spTree>
    <p:extLst>
      <p:ext uri="{BB962C8B-B14F-4D97-AF65-F5344CB8AC3E}">
        <p14:creationId xmlns:p14="http://schemas.microsoft.com/office/powerpoint/2010/main" val="18227278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a:p>
            <a:r>
              <a:rPr lang="en-US" baseline="0" dirty="0"/>
              <a:t>Tip to trainer: It is useful to point out an architect combines these two perspectives when developing a design – they must understand the combination of the ingredients and how they are to be used/perform to create the blueprint…</a:t>
            </a:r>
            <a:endParaRPr lang="en-US" dirty="0"/>
          </a:p>
        </p:txBody>
      </p:sp>
    </p:spTree>
    <p:extLst>
      <p:ext uri="{BB962C8B-B14F-4D97-AF65-F5344CB8AC3E}">
        <p14:creationId xmlns:p14="http://schemas.microsoft.com/office/powerpoint/2010/main" val="3189477874"/>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80611927"/>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trainer will explain that this section focuses on specific guidelines and techniques related to the ADM cycle that are relevant to BIAN deliverables in an architectural engagement.</a:t>
            </a:r>
          </a:p>
          <a:p>
            <a:endParaRPr lang="en-GB" dirty="0"/>
          </a:p>
          <a:p>
            <a:r>
              <a:rPr lang="en-GB" dirty="0"/>
              <a:t>The trainer will also explain TOGAF describes principles for the development of an architecture. Trainer will also explain a principal is a qualitative statement of intent that should be met by the architecture. For example, this applies to principles that govern the architecture process, govern the implementation of architecture, or affect the development maintenance and the use of enterprise architecture. </a:t>
            </a:r>
          </a:p>
          <a:p>
            <a:endParaRPr lang="en-GB" dirty="0"/>
          </a:p>
          <a:p>
            <a:r>
              <a:rPr lang="en-GB" dirty="0"/>
              <a:t>Concerning the architecture patterns, the trainer has to explain that a pattern is defined as an idea that has been useful in a more practical context and will probably be useful in others. Patterns describe how, when and why building blocks can be applied and which trade-offs must be made in doing so. BIAN can be used as an additional source for best practices. BIAN business scenarios describe typical patterns of service usage and service interaction.</a:t>
            </a:r>
          </a:p>
          <a:p>
            <a:endParaRPr lang="en-GB" dirty="0"/>
          </a:p>
          <a:p>
            <a:r>
              <a:rPr lang="en-GB" dirty="0"/>
              <a:t>Interoperability requirements are very useful architectural requirements especially in a complex organization and/or extended enterprise and he in BIAN’s focus buying provides guidelines that should be met with respect to interoperability.</a:t>
            </a:r>
          </a:p>
          <a:p>
            <a:endParaRPr lang="en-GB" dirty="0"/>
          </a:p>
          <a:p>
            <a:endParaRPr lang="en-GB" dirty="0"/>
          </a:p>
          <a:p>
            <a:endParaRPr lang="x-none" dirty="0"/>
          </a:p>
        </p:txBody>
      </p:sp>
    </p:spTree>
    <p:extLst>
      <p:ext uri="{BB962C8B-B14F-4D97-AF65-F5344CB8AC3E}">
        <p14:creationId xmlns:p14="http://schemas.microsoft.com/office/powerpoint/2010/main" val="4166151826"/>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en-GB" dirty="0"/>
              <a:t>An enterprise can be partitioned into different areas according to the subject matter, time period, or the level of detail.</a:t>
            </a:r>
          </a:p>
          <a:p>
            <a:endParaRPr lang="en-GB" dirty="0"/>
          </a:p>
          <a:p>
            <a:r>
              <a:rPr lang="en-GB" dirty="0"/>
              <a:t>Concerning SOA principles, the trainer will explain the BAIN Service Landscapes based on SOA principles. </a:t>
            </a:r>
          </a:p>
          <a:p>
            <a:endParaRPr lang="en-GB" dirty="0"/>
          </a:p>
          <a:p>
            <a:r>
              <a:rPr lang="en-GB" dirty="0"/>
              <a:t>It uses a hierarchical decomposition of the business, in terms of business areas and underlying domains. BIAN Business Scenarios and business domains from the BIAN Service Landscape might serve as a source of operation to define sacraments and their relations (Cooperation). For each business domain, the relevant BIAN Service Domains recognize and describe this more related to the capability architecture level. However, BIAN does not provide the overall architectural insight at all of the levels of an organization (such as at the company level, the business unit, division or departmental level, etc.).</a:t>
            </a:r>
          </a:p>
          <a:p>
            <a:endParaRPr lang="x-none" dirty="0"/>
          </a:p>
        </p:txBody>
      </p:sp>
    </p:spTree>
    <p:extLst>
      <p:ext uri="{BB962C8B-B14F-4D97-AF65-F5344CB8AC3E}">
        <p14:creationId xmlns:p14="http://schemas.microsoft.com/office/powerpoint/2010/main" val="4037490774"/>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This discusses the factors related to the adoption of deployment of Service Oriented Architecture within the enterprise.</a:t>
            </a:r>
          </a:p>
          <a:p>
            <a:endParaRPr lang="en-GB" dirty="0"/>
          </a:p>
          <a:p>
            <a:r>
              <a:rPr lang="en-GB" dirty="0"/>
              <a:t>They are initially used in a manner much like conventional business processes representing the flow of activity associated with the familiar business event in a form that can easily be recognized and understood. The same BIAN Business Scenario representation can then be used to explain the concept of BIAN Service Domains by exposing the discrete role each plays in handling the selected business.</a:t>
            </a:r>
          </a:p>
          <a:p>
            <a:endParaRPr lang="en-GB" dirty="0"/>
          </a:p>
          <a:p>
            <a:r>
              <a:rPr lang="en-GB" dirty="0"/>
              <a:t>Trainer will explain that concerning BIAN it is a useful vehicle and helps to introduce the BIAN service-orientated designs. They are initially used in a manner much like a conventional business process, representing the flow of activity associated with a similar business event in a form that can easily be recognized and understood. The same BIAN Business Scenario representation can then be used to explain the concept of BIAN Service Domains by exposing the discrete role each plays in handling the selected business event. Also, explain that in order to be effective it's necessary to align telegraph and buying terminology beforehand.</a:t>
            </a:r>
          </a:p>
          <a:p>
            <a:endParaRPr lang="en-GB" dirty="0"/>
          </a:p>
          <a:p>
            <a:endParaRPr lang="en-GB" dirty="0"/>
          </a:p>
          <a:p>
            <a:endParaRPr lang="x-none" dirty="0"/>
          </a:p>
        </p:txBody>
      </p:sp>
    </p:spTree>
    <p:extLst>
      <p:ext uri="{BB962C8B-B14F-4D97-AF65-F5344CB8AC3E}">
        <p14:creationId xmlns:p14="http://schemas.microsoft.com/office/powerpoint/2010/main" val="2815024349"/>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29330927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r>
              <a:rPr lang="nl-NL" dirty="0"/>
              <a:t>The TOGAF Architecture Content Framework consists of the relevant artifacts produced in the ADM cycle. The use of BIAN is relevant </a:t>
            </a:r>
            <a:r>
              <a:rPr lang="nl-NL" dirty="0" err="1"/>
              <a:t>to</a:t>
            </a:r>
            <a:r>
              <a:rPr lang="nl-NL" dirty="0"/>
              <a:t> </a:t>
            </a:r>
            <a:r>
              <a:rPr lang="nl-NL" dirty="0" err="1"/>
              <a:t>several</a:t>
            </a:r>
            <a:r>
              <a:rPr lang="nl-NL" dirty="0"/>
              <a:t> phases of the ADM, this makes it straight forward to map the BIAN deliverables onto the TOGAF Content Metamodel. </a:t>
            </a:r>
          </a:p>
          <a:p>
            <a:endParaRPr lang="nl-NL" dirty="0"/>
          </a:p>
          <a:p>
            <a:r>
              <a:rPr lang="nl-NL" dirty="0"/>
              <a:t>This figure shows </a:t>
            </a:r>
            <a:r>
              <a:rPr lang="nl-NL" dirty="0" err="1"/>
              <a:t>the</a:t>
            </a:r>
            <a:r>
              <a:rPr lang="nl-NL" dirty="0"/>
              <a:t> </a:t>
            </a:r>
            <a:r>
              <a:rPr lang="nl-NL" dirty="0" err="1"/>
              <a:t>relationship</a:t>
            </a:r>
            <a:r>
              <a:rPr lang="nl-NL" dirty="0"/>
              <a:t> between different concepts like deliverables, artifacts and building blocks in TOGAF.</a:t>
            </a:r>
          </a:p>
          <a:p>
            <a:r>
              <a:rPr lang="nl-NL" dirty="0"/>
              <a:t>Trainer will explain the distinction between </a:t>
            </a:r>
            <a:r>
              <a:rPr lang="nl-NL" dirty="0" err="1"/>
              <a:t>architecture</a:t>
            </a:r>
            <a:r>
              <a:rPr lang="nl-NL" dirty="0"/>
              <a:t> </a:t>
            </a:r>
            <a:r>
              <a:rPr lang="nl-NL" dirty="0" err="1"/>
              <a:t>and</a:t>
            </a:r>
            <a:r>
              <a:rPr lang="nl-NL" dirty="0"/>
              <a:t> solution building blocks. The BIAN Business Scenarios are used to validate the completeness of the Service Landscape. In TOGAF </a:t>
            </a:r>
            <a:r>
              <a:rPr lang="nl-NL" dirty="0" err="1"/>
              <a:t>terminology</a:t>
            </a:r>
            <a:r>
              <a:rPr lang="nl-NL" dirty="0"/>
              <a:t>, the BIAN Service Landscape is a structured description of the various architecture building blocks needed to provide the </a:t>
            </a:r>
            <a:r>
              <a:rPr lang="nl-NL" dirty="0" err="1"/>
              <a:t>required</a:t>
            </a:r>
            <a:r>
              <a:rPr lang="nl-NL" dirty="0"/>
              <a:t> </a:t>
            </a:r>
            <a:r>
              <a:rPr lang="nl-NL" dirty="0" err="1"/>
              <a:t>capabilities</a:t>
            </a:r>
            <a:r>
              <a:rPr lang="nl-NL" dirty="0"/>
              <a:t> in the financial services industry. </a:t>
            </a:r>
          </a:p>
        </p:txBody>
      </p:sp>
    </p:spTree>
    <p:extLst>
      <p:ext uri="{BB962C8B-B14F-4D97-AF65-F5344CB8AC3E}">
        <p14:creationId xmlns:p14="http://schemas.microsoft.com/office/powerpoint/2010/main" val="1381094166"/>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a:t>
            </a:r>
            <a:r>
              <a:rPr lang="nl-NL" dirty="0" err="1"/>
              <a:t>will</a:t>
            </a:r>
            <a:r>
              <a:rPr lang="nl-NL" dirty="0"/>
              <a:t> </a:t>
            </a:r>
            <a:r>
              <a:rPr lang="nl-NL" dirty="0" err="1"/>
              <a:t>explain</a:t>
            </a:r>
            <a:r>
              <a:rPr lang="nl-NL" dirty="0"/>
              <a:t> </a:t>
            </a:r>
            <a:r>
              <a:rPr lang="nl-NL" dirty="0" err="1"/>
              <a:t>that</a:t>
            </a:r>
            <a:r>
              <a:rPr lang="nl-NL" dirty="0"/>
              <a:t>:</a:t>
            </a:r>
          </a:p>
          <a:p>
            <a:endParaRPr lang="nl-NL" dirty="0"/>
          </a:p>
          <a:p>
            <a:r>
              <a:rPr lang="nl-NL" dirty="0"/>
              <a:t>BIAN Business Scenarios used to validate the BIAN Service Landscape and to ensure completeness can be used as best practice process templates. </a:t>
            </a:r>
          </a:p>
          <a:p>
            <a:endParaRPr lang="nl-NL" dirty="0"/>
          </a:p>
          <a:p>
            <a:r>
              <a:rPr lang="nl-NL" dirty="0"/>
              <a:t>BIAN focuses on application2application </a:t>
            </a:r>
            <a:r>
              <a:rPr lang="nl-NL" dirty="0" err="1"/>
              <a:t>integration</a:t>
            </a:r>
            <a:r>
              <a:rPr lang="nl-NL" dirty="0"/>
              <a:t> relevant </a:t>
            </a:r>
            <a:r>
              <a:rPr lang="nl-NL" dirty="0" err="1"/>
              <a:t>to</a:t>
            </a:r>
            <a:r>
              <a:rPr lang="nl-NL" dirty="0"/>
              <a:t> the various logical </a:t>
            </a:r>
            <a:r>
              <a:rPr lang="nl-NL" dirty="0" err="1"/>
              <a:t>application</a:t>
            </a:r>
            <a:r>
              <a:rPr lang="nl-NL" dirty="0"/>
              <a:t> </a:t>
            </a:r>
            <a:r>
              <a:rPr lang="nl-NL" dirty="0" err="1"/>
              <a:t>components</a:t>
            </a:r>
            <a:r>
              <a:rPr lang="nl-NL" dirty="0"/>
              <a:t>. </a:t>
            </a:r>
          </a:p>
          <a:p>
            <a:endParaRPr lang="nl-NL" dirty="0"/>
          </a:p>
          <a:p>
            <a:r>
              <a:rPr lang="nl-NL" dirty="0"/>
              <a:t>BIAN service definitions are </a:t>
            </a:r>
            <a:r>
              <a:rPr lang="nl-NL" dirty="0" err="1"/>
              <a:t>economical</a:t>
            </a:r>
            <a:r>
              <a:rPr lang="nl-NL" dirty="0"/>
              <a:t>, </a:t>
            </a:r>
            <a:r>
              <a:rPr lang="nl-NL" dirty="0" err="1"/>
              <a:t>implementation</a:t>
            </a:r>
            <a:r>
              <a:rPr lang="nl-NL" dirty="0"/>
              <a:t>-independent descriptions of logic components: </a:t>
            </a:r>
            <a:r>
              <a:rPr lang="nl-NL" dirty="0" err="1"/>
              <a:t>so</a:t>
            </a:r>
            <a:r>
              <a:rPr lang="nl-NL" dirty="0"/>
              <a:t> physicals and technical layers are out of scope. </a:t>
            </a:r>
          </a:p>
          <a:p>
            <a:endParaRPr lang="nl-NL" dirty="0"/>
          </a:p>
          <a:p>
            <a:r>
              <a:rPr lang="nl-NL" dirty="0"/>
              <a:t>BIAN Service is </a:t>
            </a:r>
            <a:r>
              <a:rPr lang="nl-NL" dirty="0" err="1"/>
              <a:t>clustered</a:t>
            </a:r>
            <a:r>
              <a:rPr lang="nl-NL" dirty="0"/>
              <a:t> </a:t>
            </a:r>
            <a:r>
              <a:rPr lang="nl-NL" dirty="0" err="1"/>
              <a:t>around</a:t>
            </a:r>
            <a:r>
              <a:rPr lang="nl-NL" dirty="0"/>
              <a:t> focus objects </a:t>
            </a:r>
            <a:r>
              <a:rPr lang="nl-NL" dirty="0" err="1"/>
              <a:t>and</a:t>
            </a:r>
            <a:r>
              <a:rPr lang="nl-NL" dirty="0"/>
              <a:t> </a:t>
            </a:r>
            <a:r>
              <a:rPr lang="nl-NL" dirty="0" err="1"/>
              <a:t>manages</a:t>
            </a:r>
            <a:r>
              <a:rPr lang="nl-NL" dirty="0"/>
              <a:t> </a:t>
            </a:r>
            <a:r>
              <a:rPr lang="nl-NL" dirty="0" err="1"/>
              <a:t>their</a:t>
            </a:r>
            <a:r>
              <a:rPr lang="nl-NL" dirty="0"/>
              <a:t> full life </a:t>
            </a:r>
            <a:r>
              <a:rPr lang="nl-NL" dirty="0" err="1"/>
              <a:t>cycle</a:t>
            </a:r>
            <a:r>
              <a:rPr lang="nl-NL" dirty="0"/>
              <a:t>. </a:t>
            </a:r>
          </a:p>
          <a:p>
            <a:endParaRPr lang="nl-NL" dirty="0"/>
          </a:p>
          <a:p>
            <a:endParaRPr lang="nl-NL" dirty="0"/>
          </a:p>
          <a:p>
            <a:r>
              <a:rPr lang="nl-NL" dirty="0"/>
              <a:t>Focus objects are relevant to logical Data Architecture.</a:t>
            </a:r>
          </a:p>
          <a:p>
            <a:endParaRPr lang="nl-NL" dirty="0"/>
          </a:p>
          <a:p>
            <a:endParaRPr lang="nl-NL" dirty="0"/>
          </a:p>
          <a:p>
            <a:endParaRPr lang="nl-NL" dirty="0"/>
          </a:p>
        </p:txBody>
      </p:sp>
    </p:spTree>
    <p:extLst>
      <p:ext uri="{BB962C8B-B14F-4D97-AF65-F5344CB8AC3E}">
        <p14:creationId xmlns:p14="http://schemas.microsoft.com/office/powerpoint/2010/main" val="3913118631"/>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16717013"/>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7871680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Important </a:t>
            </a:r>
            <a:r>
              <a:rPr lang="nl-NL" dirty="0" err="1"/>
              <a:t>to</a:t>
            </a:r>
            <a:r>
              <a:rPr lang="nl-NL" dirty="0"/>
              <a:t> </a:t>
            </a:r>
            <a:r>
              <a:rPr lang="nl-NL" dirty="0" err="1"/>
              <a:t>learn</a:t>
            </a:r>
            <a:r>
              <a:rPr lang="nl-NL" dirty="0"/>
              <a:t> </a:t>
            </a:r>
            <a:r>
              <a:rPr lang="nl-NL" dirty="0" err="1"/>
              <a:t>for</a:t>
            </a:r>
            <a:r>
              <a:rPr lang="nl-NL" dirty="0"/>
              <a:t> </a:t>
            </a:r>
            <a:r>
              <a:rPr lang="nl-NL" dirty="0" err="1"/>
              <a:t>exam</a:t>
            </a:r>
            <a:r>
              <a:rPr lang="nl-NL" dirty="0"/>
              <a:t>!</a:t>
            </a:r>
          </a:p>
          <a:p>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baseline="0" dirty="0"/>
              <a:t>BIAN has a large focus on </a:t>
            </a:r>
            <a:r>
              <a:rPr lang="nl-NL" baseline="0" dirty="0" err="1"/>
              <a:t>complexity</a:t>
            </a:r>
            <a:r>
              <a:rPr lang="nl-NL" baseline="0" dirty="0"/>
              <a:t> of systems. </a:t>
            </a:r>
            <a:r>
              <a:rPr lang="nl-NL" baseline="0" dirty="0" err="1"/>
              <a:t>One</a:t>
            </a:r>
            <a:r>
              <a:rPr lang="nl-NL" baseline="0" dirty="0"/>
              <a:t> of </a:t>
            </a:r>
            <a:r>
              <a:rPr lang="nl-NL" baseline="0" dirty="0" err="1"/>
              <a:t>the</a:t>
            </a:r>
            <a:r>
              <a:rPr lang="nl-NL" baseline="0" dirty="0"/>
              <a:t> drivers is </a:t>
            </a:r>
            <a:r>
              <a:rPr lang="nl-NL" baseline="0" dirty="0" err="1"/>
              <a:t>foucused</a:t>
            </a:r>
            <a:r>
              <a:rPr lang="nl-NL" baseline="0" dirty="0"/>
              <a:t> on </a:t>
            </a:r>
            <a:r>
              <a:rPr lang="nl-NL" baseline="0" dirty="0" err="1"/>
              <a:t>the</a:t>
            </a:r>
            <a:r>
              <a:rPr lang="nl-NL" baseline="0" dirty="0"/>
              <a:t> business </a:t>
            </a:r>
            <a:r>
              <a:rPr lang="nl-NL" baseline="0" dirty="0" err="1"/>
              <a:t>operation</a:t>
            </a:r>
            <a:r>
              <a:rPr lang="nl-NL" baseline="0" dirty="0"/>
              <a:t> </a:t>
            </a:r>
            <a:r>
              <a:rPr lang="nl-NL" baseline="0" dirty="0" err="1"/>
              <a:t>there</a:t>
            </a:r>
            <a:r>
              <a:rPr lang="nl-NL" baseline="0" dirty="0"/>
              <a:t> is </a:t>
            </a:r>
            <a:r>
              <a:rPr lang="nl-NL" baseline="0" dirty="0" err="1"/>
              <a:t>operational</a:t>
            </a:r>
            <a:r>
              <a:rPr lang="nl-NL" baseline="0" dirty="0"/>
              <a:t> </a:t>
            </a:r>
            <a:r>
              <a:rPr lang="nl-NL" baseline="0" dirty="0" err="1"/>
              <a:t>redundancy</a:t>
            </a:r>
            <a:r>
              <a:rPr lang="nl-NL" baseline="0" dirty="0"/>
              <a:t> </a:t>
            </a:r>
            <a:r>
              <a:rPr lang="nl-NL" baseline="0" dirty="0" err="1"/>
              <a:t>and</a:t>
            </a:r>
            <a:r>
              <a:rPr lang="nl-NL" baseline="0" dirty="0"/>
              <a:t> </a:t>
            </a:r>
            <a:r>
              <a:rPr lang="nl-NL" baseline="0" dirty="0" err="1"/>
              <a:t>inconsistency</a:t>
            </a:r>
            <a:r>
              <a:rPr lang="nl-NL" baseline="0" dirty="0"/>
              <a:t>, </a:t>
            </a:r>
            <a:r>
              <a:rPr lang="nl-NL" baseline="0" dirty="0" err="1"/>
              <a:t>behavioral</a:t>
            </a:r>
            <a:r>
              <a:rPr lang="nl-NL" baseline="0" dirty="0"/>
              <a:t> </a:t>
            </a:r>
            <a:r>
              <a:rPr lang="nl-NL" baseline="0" dirty="0" err="1"/>
              <a:t>constraints</a:t>
            </a:r>
            <a:r>
              <a:rPr lang="nl-NL" baseline="0" dirty="0"/>
              <a:t>, </a:t>
            </a:r>
            <a:r>
              <a:rPr lang="nl-NL" baseline="0" dirty="0" err="1"/>
              <a:t>imposed</a:t>
            </a:r>
            <a:r>
              <a:rPr lang="nl-NL" baseline="0" dirty="0"/>
              <a:t>/</a:t>
            </a:r>
            <a:r>
              <a:rPr lang="nl-NL" baseline="0" dirty="0" err="1"/>
              <a:t>rigid</a:t>
            </a:r>
            <a:r>
              <a:rPr lang="nl-NL" baseline="0" dirty="0"/>
              <a:t> processing </a:t>
            </a:r>
            <a:r>
              <a:rPr lang="nl-NL" baseline="0" dirty="0" err="1"/>
              <a:t>and</a:t>
            </a:r>
            <a:r>
              <a:rPr lang="nl-NL" baseline="0" dirty="0"/>
              <a:t> </a:t>
            </a:r>
            <a:r>
              <a:rPr lang="nl-NL" baseline="0" dirty="0" err="1"/>
              <a:t>limited</a:t>
            </a:r>
            <a:r>
              <a:rPr lang="nl-NL" baseline="0" dirty="0"/>
              <a:t> </a:t>
            </a:r>
            <a:r>
              <a:rPr lang="nl-NL" baseline="0" dirty="0" err="1"/>
              <a:t>adaptability</a:t>
            </a:r>
            <a:r>
              <a:rPr lang="nl-NL" baseline="0" dirty="0"/>
              <a:t> </a:t>
            </a:r>
            <a:r>
              <a:rPr lang="nl-NL" baseline="0" dirty="0" err="1"/>
              <a:t>etc</a:t>
            </a:r>
            <a:r>
              <a:rPr lang="nl-NL" baseline="0" dirty="0"/>
              <a:t>…. </a:t>
            </a:r>
            <a:endParaRPr lang="x-none"/>
          </a:p>
          <a:p>
            <a:endParaRPr lang="x-none" dirty="0"/>
          </a:p>
        </p:txBody>
      </p:sp>
    </p:spTree>
    <p:extLst>
      <p:ext uri="{BB962C8B-B14F-4D97-AF65-F5344CB8AC3E}">
        <p14:creationId xmlns:p14="http://schemas.microsoft.com/office/powerpoint/2010/main" val="23793890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Important to learn for exam!</a:t>
            </a:r>
          </a:p>
          <a:p>
            <a:endParaRPr lang="nl-NL" dirty="0"/>
          </a:p>
          <a:p>
            <a:pPr marL="0" marR="0" lvl="0" indent="0" algn="l" defTabSz="677268" rtl="0" eaLnBrk="1" fontAlgn="auto" latinLnBrk="0" hangingPunct="1">
              <a:lnSpc>
                <a:spcPct val="100000"/>
              </a:lnSpc>
              <a:spcBef>
                <a:spcPts val="0"/>
              </a:spcBef>
              <a:spcAft>
                <a:spcPts val="0"/>
              </a:spcAft>
              <a:buClrTx/>
              <a:buSzTx/>
              <a:buFontTx/>
              <a:buNone/>
              <a:tabLst/>
              <a:defRPr/>
            </a:pPr>
            <a:r>
              <a:rPr lang="nl-NL" baseline="0" dirty="0"/>
              <a:t>BIAN has a large focus on complexity of systems. One of the drivers is foucused on the business operation there is operational redundancy and inconsistency, behavioral constraints, imposed/rigid processing and limited adaptability etc…. </a:t>
            </a:r>
            <a:endParaRPr lang="x-none" dirty="0"/>
          </a:p>
          <a:p>
            <a:endParaRPr lang="nl-NL" dirty="0"/>
          </a:p>
        </p:txBody>
      </p:sp>
    </p:spTree>
    <p:extLst>
      <p:ext uri="{BB962C8B-B14F-4D97-AF65-F5344CB8AC3E}">
        <p14:creationId xmlns:p14="http://schemas.microsoft.com/office/powerpoint/2010/main" val="23793890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trainer will emphasize the shift from “process to capability thinking”</a:t>
            </a:r>
          </a:p>
          <a:p>
            <a:endParaRPr lang="en-US" dirty="0"/>
          </a:p>
          <a:p>
            <a:r>
              <a:rPr lang="en-US" dirty="0"/>
              <a:t>A common question arises when the use of a fundamentally different design perspective is proposed.  It’s the ‘big bang’</a:t>
            </a:r>
            <a:r>
              <a:rPr lang="en-US" baseline="0" dirty="0"/>
              <a:t> problem – we don’t have the time or finance to change everything at once and so the assumption is that we must stick with the conventional incremental/piecemeal approach…</a:t>
            </a:r>
          </a:p>
          <a:p>
            <a:endParaRPr lang="en-US" baseline="0" dirty="0"/>
          </a:p>
          <a:p>
            <a:r>
              <a:rPr lang="en-US" baseline="0" dirty="0"/>
              <a:t>Practical experiences suggest otherwise.  It appears that partial solutions can be implemented, establishing part of the function of a Service Domain and perhaps offering a sub-set of its anticipated service operations within the legacy environment.  Neither is it necessary for everyone that might use these service operations to start using them at the same time.  With careful design and implementation, the service domain, its services and their adoption can be implemented incrementally.  Because the service domain represents a static/persistent capability, it should be stable as its capabilities are filled out, additional service operations enabled and new ‘customers’ of its services established.  </a:t>
            </a:r>
          </a:p>
          <a:p>
            <a:endParaRPr lang="en-US" baseline="0" dirty="0"/>
          </a:p>
          <a:p>
            <a:r>
              <a:rPr lang="en-US" baseline="0" dirty="0"/>
              <a:t>As shown schematically above, the progressively aligned Service Domain solutions can be implemented to coexist with the complex legacy applications.  It is also possible to target the migration to those areas where the legacy complexity is having the biggest determent to business performance.  It is quite possible that many areas require no re-alignment as the business impact of their associated complexity is not sufficient to merit the costs of replacement</a:t>
            </a:r>
          </a:p>
          <a:p>
            <a:endParaRPr lang="en-US" baseline="0" dirty="0"/>
          </a:p>
          <a:p>
            <a:r>
              <a:rPr lang="en-US" baseline="0" dirty="0"/>
              <a:t>Key to point out that the BIAN Service Domains define “what” needs to be done (like designing products or managing relationships, without defining precisely how. The “how” can evolve as new approaches or practices emerge but the “what” is far more stable over time. Critically, this means that a business blueprint built from Service Domains is also highly stable over time and so can be used to manage incremental change…</a:t>
            </a:r>
            <a:endParaRPr lang="en-US" dirty="0"/>
          </a:p>
        </p:txBody>
      </p:sp>
    </p:spTree>
    <p:extLst>
      <p:ext uri="{BB962C8B-B14F-4D97-AF65-F5344CB8AC3E}">
        <p14:creationId xmlns:p14="http://schemas.microsoft.com/office/powerpoint/2010/main" val="33133531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fontAlgn="t"/>
            <a:r>
              <a:rPr lang="en-US" dirty="0"/>
              <a:t>(This slides are </a:t>
            </a:r>
            <a:r>
              <a:rPr lang="en-US" sz="884" kern="1200" dirty="0">
                <a:solidFill>
                  <a:schemeClr val="tx1"/>
                </a:solidFill>
                <a:effectLst/>
                <a:latin typeface="+mn-lt"/>
                <a:ea typeface="+mn-ea"/>
                <a:cs typeface="+mn-cs"/>
              </a:rPr>
              <a:t>repetition</a:t>
            </a:r>
            <a:r>
              <a:rPr lang="en-US" dirty="0"/>
              <a:t> of 35 from but with additional story telling and from a different perspective, trainer may skip if preferred.)</a:t>
            </a:r>
            <a:br>
              <a:rPr lang="en-US" dirty="0"/>
            </a:br>
            <a:br>
              <a:rPr lang="en-US" dirty="0"/>
            </a:br>
            <a:r>
              <a:rPr lang="en-US" dirty="0"/>
              <a:t>To</a:t>
            </a:r>
            <a:r>
              <a:rPr lang="en-US" baseline="0" dirty="0"/>
              <a:t> </a:t>
            </a:r>
            <a:r>
              <a:rPr lang="en-US" dirty="0"/>
              <a:t>sum up we compare the prevailing status of the two design disciplines – city</a:t>
            </a:r>
            <a:r>
              <a:rPr lang="en-US" baseline="0" dirty="0"/>
              <a:t> design and business design.  In simplistic terms we define what static and dynamic aspects of these two types of design disciplines might represent.  With buildings the static perspective covers the layout and content of the town plan, including its communication infrastructure and the dynamic perspective represents the journeys or ‘days in the life’ of the inhabitants.  With business the static aspects cover the deployed assets that span the enterprise and the dynamic perspective represents the key processes performed in business execution.  Given these definitions we next explore what happens when the static ingredient is lacking…</a:t>
            </a:r>
            <a:endParaRPr lang="en-US" dirty="0"/>
          </a:p>
        </p:txBody>
      </p:sp>
    </p:spTree>
    <p:extLst>
      <p:ext uri="{BB962C8B-B14F-4D97-AF65-F5344CB8AC3E}">
        <p14:creationId xmlns:p14="http://schemas.microsoft.com/office/powerpoint/2010/main" val="360965639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800" b="1" i="0" kern="1200" dirty="0">
                <a:solidFill>
                  <a:schemeClr val="tx1"/>
                </a:solidFill>
                <a:effectLst/>
                <a:latin typeface="+mn-lt"/>
                <a:ea typeface="+mn-ea"/>
                <a:cs typeface="+mn-cs"/>
              </a:rPr>
              <a:t>Exam</a:t>
            </a:r>
            <a:br>
              <a:rPr lang="en-GB" sz="800" b="1" i="0" kern="1200" dirty="0">
                <a:solidFill>
                  <a:schemeClr val="tx1"/>
                </a:solidFill>
                <a:effectLst/>
                <a:latin typeface="+mn-lt"/>
                <a:ea typeface="+mn-ea"/>
                <a:cs typeface="+mn-cs"/>
              </a:rPr>
            </a:br>
            <a:r>
              <a:rPr lang="en-GB" sz="800" b="0" i="0" kern="1200" dirty="0">
                <a:solidFill>
                  <a:schemeClr val="tx1"/>
                </a:solidFill>
                <a:effectLst/>
                <a:latin typeface="+mn-lt"/>
                <a:ea typeface="+mn-ea"/>
                <a:cs typeface="+mn-cs"/>
              </a:rPr>
              <a:t>- digital exams via exam voucher, anytime anywhere</a:t>
            </a:r>
            <a:br>
              <a:rPr lang="en-GB" sz="800" b="1" i="0" kern="1200" dirty="0">
                <a:solidFill>
                  <a:schemeClr val="tx1"/>
                </a:solidFill>
                <a:effectLst/>
                <a:latin typeface="+mn-lt"/>
                <a:ea typeface="+mn-ea"/>
                <a:cs typeface="+mn-cs"/>
              </a:rPr>
            </a:br>
            <a:r>
              <a:rPr lang="en-GB" sz="800" b="0" i="0" kern="1200" dirty="0">
                <a:solidFill>
                  <a:schemeClr val="tx1"/>
                </a:solidFill>
                <a:effectLst/>
                <a:latin typeface="+mn-lt"/>
                <a:ea typeface="+mn-ea"/>
                <a:cs typeface="+mn-cs"/>
              </a:rPr>
              <a:t>- 60 questions in 60 min.</a:t>
            </a:r>
          </a:p>
          <a:p>
            <a:r>
              <a:rPr lang="en-GB" sz="800" b="0" i="0" kern="1200" dirty="0">
                <a:solidFill>
                  <a:schemeClr val="tx1"/>
                </a:solidFill>
                <a:effectLst/>
                <a:latin typeface="+mn-lt"/>
                <a:ea typeface="+mn-ea"/>
                <a:cs typeface="+mn-cs"/>
              </a:rPr>
              <a:t>- Passing mark 70% </a:t>
            </a:r>
            <a:endParaRPr lang="en-GB" sz="800" b="1" i="0" kern="1200" dirty="0">
              <a:solidFill>
                <a:schemeClr val="tx1"/>
              </a:solidFill>
              <a:effectLst/>
              <a:latin typeface="+mn-lt"/>
              <a:ea typeface="+mn-ea"/>
              <a:cs typeface="+mn-cs"/>
            </a:endParaRPr>
          </a:p>
          <a:p>
            <a:endParaRPr lang="en-GB" sz="800" b="0" i="0" kern="1200" dirty="0">
              <a:solidFill>
                <a:schemeClr val="tx1"/>
              </a:solidFill>
              <a:effectLst/>
              <a:latin typeface="+mn-lt"/>
              <a:ea typeface="+mn-ea"/>
              <a:cs typeface="+mn-cs"/>
            </a:endParaRPr>
          </a:p>
          <a:p>
            <a:r>
              <a:rPr lang="en-GB" sz="800" b="1" i="0" kern="1200" dirty="0">
                <a:solidFill>
                  <a:srgbClr val="FF0000"/>
                </a:solidFill>
                <a:effectLst/>
                <a:latin typeface="+mn-lt"/>
                <a:ea typeface="+mn-ea"/>
                <a:cs typeface="+mn-cs"/>
              </a:rPr>
              <a:t>Literature</a:t>
            </a:r>
          </a:p>
          <a:p>
            <a:r>
              <a:rPr lang="en-GB" sz="800" b="0" i="0" kern="1200" dirty="0">
                <a:solidFill>
                  <a:schemeClr val="tx1"/>
                </a:solidFill>
                <a:effectLst/>
                <a:latin typeface="+mn-lt"/>
                <a:ea typeface="+mn-ea"/>
                <a:cs typeface="+mn-cs"/>
              </a:rPr>
              <a:t>Literature A is the main literature for the course</a:t>
            </a:r>
            <a:br>
              <a:rPr lang="en-GB" sz="800" b="0" i="0" kern="1200" dirty="0">
                <a:solidFill>
                  <a:schemeClr val="tx1"/>
                </a:solidFill>
                <a:effectLst/>
                <a:latin typeface="+mn-lt"/>
                <a:ea typeface="+mn-ea"/>
                <a:cs typeface="+mn-cs"/>
              </a:rPr>
            </a:br>
            <a:r>
              <a:rPr lang="en-GB" sz="800" b="0" i="0" kern="1200" dirty="0">
                <a:solidFill>
                  <a:schemeClr val="tx1"/>
                </a:solidFill>
                <a:effectLst/>
                <a:latin typeface="+mn-lt"/>
                <a:ea typeface="+mn-ea"/>
                <a:cs typeface="+mn-cs"/>
              </a:rPr>
              <a:t>Literature B is part of the courseware and </a:t>
            </a:r>
            <a:r>
              <a:rPr lang="en-GB" sz="800" b="0" i="0" kern="1200" dirty="0">
                <a:solidFill>
                  <a:srgbClr val="FF0000"/>
                </a:solidFill>
                <a:effectLst/>
                <a:highlight>
                  <a:srgbClr val="FFFF00"/>
                </a:highlight>
                <a:latin typeface="+mn-lt"/>
                <a:ea typeface="+mn-ea"/>
                <a:cs typeface="+mn-cs"/>
              </a:rPr>
              <a:t>mainly</a:t>
            </a:r>
            <a:r>
              <a:rPr lang="en-GB" sz="800" b="0" i="0" kern="1200" dirty="0">
                <a:solidFill>
                  <a:schemeClr val="tx1"/>
                </a:solidFill>
                <a:effectLst/>
                <a:latin typeface="+mn-lt"/>
                <a:ea typeface="+mn-ea"/>
                <a:cs typeface="+mn-cs"/>
              </a:rPr>
              <a:t> for the Casus and reference with TOGAF</a:t>
            </a:r>
          </a:p>
          <a:p>
            <a:endParaRPr lang="en-GB" sz="800" b="0" i="0" kern="1200" dirty="0">
              <a:solidFill>
                <a:schemeClr val="tx1"/>
              </a:solidFill>
              <a:effectLst/>
              <a:latin typeface="+mn-lt"/>
              <a:ea typeface="+mn-ea"/>
              <a:cs typeface="+mn-cs"/>
            </a:endParaRPr>
          </a:p>
          <a:p>
            <a:r>
              <a:rPr lang="en-GB" sz="800" b="1" i="0" kern="1200" dirty="0">
                <a:solidFill>
                  <a:schemeClr val="tx1"/>
                </a:solidFill>
                <a:effectLst/>
                <a:latin typeface="+mn-lt"/>
                <a:ea typeface="+mn-ea"/>
                <a:cs typeface="+mn-cs"/>
              </a:rPr>
              <a:t>Notes</a:t>
            </a:r>
            <a:br>
              <a:rPr lang="en-GB" sz="800" b="0" i="0" kern="1200" dirty="0">
                <a:solidFill>
                  <a:schemeClr val="tx1"/>
                </a:solidFill>
                <a:effectLst/>
                <a:latin typeface="+mn-lt"/>
                <a:ea typeface="+mn-ea"/>
                <a:cs typeface="+mn-cs"/>
              </a:rPr>
            </a:br>
            <a:endParaRPr lang="x-none" sz="800" dirty="0"/>
          </a:p>
        </p:txBody>
      </p:sp>
    </p:spTree>
    <p:extLst>
      <p:ext uri="{BB962C8B-B14F-4D97-AF65-F5344CB8AC3E}">
        <p14:creationId xmlns:p14="http://schemas.microsoft.com/office/powerpoint/2010/main" val="395417258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BIAN</a:t>
            </a:r>
            <a:r>
              <a:rPr lang="en-US" baseline="0" dirty="0"/>
              <a:t> does not want to suggest that process oriented design and solutions are bad, they can and have provided extensive benefits and will continue to do so.  Process optimization is however not well suited to the very specific needs of BIAN.</a:t>
            </a:r>
          </a:p>
          <a:p>
            <a:endParaRPr lang="en-US" baseline="0" dirty="0"/>
          </a:p>
          <a:p>
            <a:r>
              <a:rPr lang="en-US" baseline="0" dirty="0"/>
              <a:t>In order to define canonical service operations BIAN has to model business behavior is a form that exposes the standard elemental capabilities that make up any bank.  It is equivalent to the Periodic table of Elements in science that identifies the 117 known elements from which everything in the known universe is built.  BIAN is defining the capability elements of banking and just as elements are combined into materials and devices with infinite variations, on a rather less ambitious stage, the elemental BIAN Service Domains and their associated standard service operations can be assembled to represent any particular bank.</a:t>
            </a:r>
          </a:p>
          <a:p>
            <a:endParaRPr lang="en-US" baseline="0" dirty="0"/>
          </a:p>
          <a:p>
            <a:r>
              <a:rPr lang="en-US" baseline="0" dirty="0"/>
              <a:t>Alongside the key properties of process based optimization, some of the properties of a capability/resource or ‘service based design’ as employed by BIAN are listed </a:t>
            </a:r>
          </a:p>
          <a:p>
            <a:endParaRPr lang="en-US" baseline="0" dirty="0"/>
          </a:p>
        </p:txBody>
      </p:sp>
    </p:spTree>
    <p:extLst>
      <p:ext uri="{BB962C8B-B14F-4D97-AF65-F5344CB8AC3E}">
        <p14:creationId xmlns:p14="http://schemas.microsoft.com/office/powerpoint/2010/main" val="9299203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 the example a common</a:t>
            </a:r>
            <a:r>
              <a:rPr lang="en-US" baseline="0" dirty="0"/>
              <a:t> </a:t>
            </a:r>
            <a:r>
              <a:rPr lang="en-US" dirty="0"/>
              <a:t>business activity, the monthly credit card billing cycle, is first modeled as a conventional end-to-end process. The process steps are broken down to ever finer process steps until they are at the resolutions suited for rendering in software.  Next the same activity is modeled as a collaboration between five candidate service domains.  Each service domain is responsible for some aspect of the business activity and the month end billing cycle is represented as an instance of</a:t>
            </a:r>
            <a:r>
              <a:rPr lang="en-US" baseline="0" dirty="0"/>
              <a:t> these five elements interacting…</a:t>
            </a:r>
          </a:p>
          <a:p>
            <a:endParaRPr lang="en-US" dirty="0"/>
          </a:p>
        </p:txBody>
      </p:sp>
    </p:spTree>
    <p:extLst>
      <p:ext uri="{BB962C8B-B14F-4D97-AF65-F5344CB8AC3E}">
        <p14:creationId xmlns:p14="http://schemas.microsoft.com/office/powerpoint/2010/main" val="45948289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The Business Scenario is a simple, non-canonical</a:t>
            </a:r>
            <a:r>
              <a:rPr lang="en-US" baseline="0" dirty="0"/>
              <a:t> representation of an archetypical set of interactions associated with some business event.  Those shown are for a simple direct debit payment.  In theory any possible business activity or event can be modeled by a suitable selection of Service Domains.  The Business Scenario is not intended to define a precise sequence of actions nor to be exhaustive, it is simply a valid example of one way the service domains might interact in response to a particular business need or event.  Its purpose is to clarify the role and service boundary of Service Domains by example and therefore is not in itself a design specification</a:t>
            </a:r>
            <a:endParaRPr lang="en-US" dirty="0"/>
          </a:p>
        </p:txBody>
      </p:sp>
    </p:spTree>
    <p:extLst>
      <p:ext uri="{BB962C8B-B14F-4D97-AF65-F5344CB8AC3E}">
        <p14:creationId xmlns:p14="http://schemas.microsoft.com/office/powerpoint/2010/main" val="15190370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 part</a:t>
            </a:r>
            <a:r>
              <a:rPr lang="en-US" baseline="0" dirty="0"/>
              <a:t> 1 the nature of these service operation based interactions between Service Domains is further characterized.  By example, the business activity that was modeled as a fairly rigid end-to-end process with tight coupling between the steps in the process, is considered as a loosely coupled collection of interactions between the involved Service Domains.  This perspective of activity leads on to defining some of the general properties/characteristics of the BIAN Service Domain </a:t>
            </a:r>
            <a:endParaRPr lang="en-US" dirty="0"/>
          </a:p>
        </p:txBody>
      </p:sp>
    </p:spTree>
    <p:extLst>
      <p:ext uri="{BB962C8B-B14F-4D97-AF65-F5344CB8AC3E}">
        <p14:creationId xmlns:p14="http://schemas.microsoft.com/office/powerpoint/2010/main" val="8769328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All</a:t>
            </a:r>
            <a:r>
              <a:rPr lang="en-US" baseline="0" dirty="0"/>
              <a:t> BIAN Service Domains share some common properties, listed here as those of a more big picture nature and some that relate more directly to the technical and operational properties.  Overall the Service Domain is a conceptual design of some business capability partition that can be considered as a discrete service center.  Some of the listed properties that are not obvious:</a:t>
            </a:r>
          </a:p>
          <a:p>
            <a:pPr>
              <a:buFont typeface="Arial"/>
              <a:buChar char="•"/>
            </a:pPr>
            <a:r>
              <a:rPr lang="en-US" baseline="0" dirty="0"/>
              <a:t>Has a responsible associated party – a simple test to determine whether, if it failed to perform, you could identify the owning/responsible party</a:t>
            </a:r>
          </a:p>
          <a:p>
            <a:pPr>
              <a:buFont typeface="Arial"/>
              <a:buChar char="•"/>
            </a:pPr>
            <a:r>
              <a:rPr lang="en-US" baseline="0" dirty="0"/>
              <a:t>Outsourcing is an important test, it does not imply that it is good business to do so, just that it is possible to do so, meaning the service operation boundary can be fully defined</a:t>
            </a:r>
          </a:p>
          <a:p>
            <a:pPr>
              <a:buFont typeface="Arial"/>
              <a:buChar char="•"/>
            </a:pPr>
            <a:r>
              <a:rPr lang="en-US" baseline="0" dirty="0"/>
              <a:t>‘It is elemental’ means it is not an assembly of smaller Service Domains – there is one single peer set just as there is a single set of physical elements in the periodic table</a:t>
            </a:r>
          </a:p>
          <a:p>
            <a:pPr>
              <a:buFont typeface="Arial"/>
              <a:buChar char="•"/>
            </a:pPr>
            <a:r>
              <a:rPr lang="en-US" baseline="0" dirty="0"/>
              <a:t>By Collectively comprehensive we are stressing that anything that goes on can be modeled using a suitable collection of Service Domains</a:t>
            </a:r>
          </a:p>
          <a:p>
            <a:pPr>
              <a:buFont typeface="Arial"/>
              <a:buChar char="•"/>
            </a:pPr>
            <a:r>
              <a:rPr lang="en-US" baseline="0" dirty="0"/>
              <a:t>Has  Focus Object – is a design concept where the Focus Object is a record that traces one instance of the Service Domain performing its role from start to finish – a definition supported by the Full Life-cycle characteristic that follows</a:t>
            </a:r>
          </a:p>
          <a:p>
            <a:pPr>
              <a:buFont typeface="Arial"/>
              <a:buChar char="•"/>
            </a:pPr>
            <a:r>
              <a:rPr lang="en-US" baseline="0" dirty="0"/>
              <a:t>Single and Multiple instances recognizes that depending on the precise role of the Service Domain it can make sense for there to be a single active instance (such as a corporate strategy) or multiple concurrent instances (such as agreements for all active customers)</a:t>
            </a:r>
          </a:p>
          <a:p>
            <a:pPr>
              <a:buFont typeface="Arial"/>
              <a:buChar char="•"/>
            </a:pPr>
            <a:r>
              <a:rPr lang="en-US" baseline="0" dirty="0"/>
              <a:t>Short or long lifespan similarly clarifies that the role may relate to something with a short lifecycle such as a customer contact, or a comparatively long life cycle such as a product specification</a:t>
            </a:r>
            <a:endParaRPr lang="en-US" dirty="0"/>
          </a:p>
        </p:txBody>
      </p:sp>
    </p:spTree>
    <p:extLst>
      <p:ext uri="{BB962C8B-B14F-4D97-AF65-F5344CB8AC3E}">
        <p14:creationId xmlns:p14="http://schemas.microsoft.com/office/powerpoint/2010/main" val="9627081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The trainer will add that ArchiMate models are under construction.</a:t>
            </a:r>
          </a:p>
          <a:p>
            <a:endParaRPr lang="en-GB" dirty="0"/>
          </a:p>
          <a:p>
            <a:r>
              <a:rPr lang="en-GB" dirty="0"/>
              <a:t>BIAN collaborate with ISO20022 to develop “semantic</a:t>
            </a:r>
            <a:r>
              <a:rPr lang="en-GB" baseline="0" dirty="0"/>
              <a:t> message definitions”. Physical messages are typically more detailed and may include implementation-specific content</a:t>
            </a:r>
            <a:endParaRPr lang="en-GB" dirty="0"/>
          </a:p>
        </p:txBody>
      </p:sp>
    </p:spTree>
    <p:extLst>
      <p:ext uri="{BB962C8B-B14F-4D97-AF65-F5344CB8AC3E}">
        <p14:creationId xmlns:p14="http://schemas.microsoft.com/office/powerpoint/2010/main" val="15265987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Plot live </a:t>
            </a:r>
            <a:r>
              <a:rPr lang="nl-NL" dirty="0" err="1"/>
              <a:t>version</a:t>
            </a:r>
            <a:r>
              <a:rPr lang="nl-NL" dirty="0"/>
              <a:t> via: </a:t>
            </a:r>
            <a:r>
              <a:rPr lang="en-GB" dirty="0">
                <a:hlinkClick r:id="rId3"/>
              </a:rPr>
              <a:t>https://bian.org/servicelandscape-8-0/views/view_27832.html</a:t>
            </a:r>
            <a:r>
              <a:rPr lang="en-GB" dirty="0"/>
              <a:t> </a:t>
            </a:r>
          </a:p>
        </p:txBody>
      </p:sp>
    </p:spTree>
    <p:extLst>
      <p:ext uri="{BB962C8B-B14F-4D97-AF65-F5344CB8AC3E}">
        <p14:creationId xmlns:p14="http://schemas.microsoft.com/office/powerpoint/2010/main" val="1924387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Plot live </a:t>
            </a:r>
            <a:r>
              <a:rPr lang="nl-NL" dirty="0" err="1"/>
              <a:t>version</a:t>
            </a:r>
            <a:r>
              <a:rPr lang="nl-NL" dirty="0"/>
              <a:t> via: </a:t>
            </a:r>
            <a:r>
              <a:rPr lang="en-GB" dirty="0">
                <a:hlinkClick r:id="rId3"/>
              </a:rPr>
              <a:t>https://bian.org/servicelandscape-8-0/views/view_28750.html</a:t>
            </a:r>
            <a:endParaRPr lang="en-GB" dirty="0"/>
          </a:p>
        </p:txBody>
      </p:sp>
    </p:spTree>
    <p:extLst>
      <p:ext uri="{BB962C8B-B14F-4D97-AF65-F5344CB8AC3E}">
        <p14:creationId xmlns:p14="http://schemas.microsoft.com/office/powerpoint/2010/main" val="145626326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The trainer will </a:t>
            </a:r>
            <a:r>
              <a:rPr lang="nl-NL" dirty="0" err="1"/>
              <a:t>give</a:t>
            </a:r>
            <a:r>
              <a:rPr lang="nl-NL" dirty="0"/>
              <a:t> </a:t>
            </a:r>
            <a:r>
              <a:rPr lang="nl-NL" dirty="0" err="1"/>
              <a:t>an</a:t>
            </a:r>
            <a:r>
              <a:rPr lang="nl-NL" dirty="0"/>
              <a:t> </a:t>
            </a:r>
            <a:r>
              <a:rPr lang="nl-NL" dirty="0" err="1"/>
              <a:t>explanation</a:t>
            </a:r>
            <a:r>
              <a:rPr lang="nl-NL" dirty="0"/>
              <a:t> of </a:t>
            </a:r>
            <a:r>
              <a:rPr lang="nl-NL" dirty="0" err="1"/>
              <a:t>the</a:t>
            </a:r>
            <a:r>
              <a:rPr lang="nl-NL" dirty="0"/>
              <a:t> </a:t>
            </a:r>
            <a:r>
              <a:rPr lang="nl-NL" dirty="0" err="1"/>
              <a:t>history</a:t>
            </a:r>
            <a:r>
              <a:rPr lang="nl-NL" dirty="0"/>
              <a:t> and evolution of BIAN. And what happened since the challenges after 2008. Explain API and the evolution of API. Explain what PSD2 is and briefly discuss impact. </a:t>
            </a:r>
          </a:p>
          <a:p>
            <a:r>
              <a:rPr lang="nl-NL" baseline="0" dirty="0"/>
              <a:t>PSD2 – it defines standard external access to selected banking services through APIs. </a:t>
            </a:r>
          </a:p>
          <a:p>
            <a:r>
              <a:rPr lang="nl-NL" baseline="0" dirty="0"/>
              <a:t>So it highlights the need for standard APIs, but what we now know is that more APIs are needed inside the banks as well to help </a:t>
            </a:r>
            <a:r>
              <a:rPr lang="nl-NL" baseline="0" dirty="0" err="1"/>
              <a:t>rationalize</a:t>
            </a:r>
            <a:r>
              <a:rPr lang="nl-NL" baseline="0" dirty="0"/>
              <a:t> their internal working (A2A APIs)</a:t>
            </a:r>
            <a:endParaRPr lang="nl-NL" dirty="0"/>
          </a:p>
          <a:p>
            <a:endParaRPr lang="nl-NL" dirty="0"/>
          </a:p>
          <a:p>
            <a:endParaRPr lang="x-none" dirty="0"/>
          </a:p>
        </p:txBody>
      </p:sp>
    </p:spTree>
    <p:extLst>
      <p:ext uri="{BB962C8B-B14F-4D97-AF65-F5344CB8AC3E}">
        <p14:creationId xmlns:p14="http://schemas.microsoft.com/office/powerpoint/2010/main" val="18455303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 </a:t>
            </a:r>
          </a:p>
          <a:p>
            <a:endParaRPr lang="nl-NL" dirty="0"/>
          </a:p>
          <a:p>
            <a:r>
              <a:rPr lang="nl-NL" dirty="0"/>
              <a:t>Answer: High level (will be further defined during training). Emphasize: centralization or not?!</a:t>
            </a:r>
          </a:p>
          <a:p>
            <a:r>
              <a:rPr lang="nl-NL" dirty="0"/>
              <a:t>The constant and faster business demand will force </a:t>
            </a:r>
            <a:r>
              <a:rPr lang="nl-NL" dirty="0" err="1"/>
              <a:t>the</a:t>
            </a:r>
            <a:r>
              <a:rPr lang="nl-NL" dirty="0"/>
              <a:t> </a:t>
            </a:r>
            <a:r>
              <a:rPr lang="nl-NL" dirty="0" err="1"/>
              <a:t>Archi</a:t>
            </a:r>
            <a:r>
              <a:rPr lang="nl-NL" dirty="0"/>
              <a:t> Bank Group to have </a:t>
            </a:r>
            <a:r>
              <a:rPr lang="nl-NL" dirty="0" err="1"/>
              <a:t>an</a:t>
            </a:r>
            <a:r>
              <a:rPr lang="nl-NL" dirty="0"/>
              <a:t> </a:t>
            </a:r>
            <a:r>
              <a:rPr lang="nl-NL" dirty="0" err="1"/>
              <a:t>insight</a:t>
            </a:r>
            <a:r>
              <a:rPr lang="nl-NL" dirty="0"/>
              <a:t> </a:t>
            </a:r>
            <a:r>
              <a:rPr lang="nl-NL" dirty="0" err="1"/>
              <a:t>into</a:t>
            </a:r>
            <a:r>
              <a:rPr lang="nl-NL" dirty="0"/>
              <a:t> the architecture and define clear Architectural Building Blocks. F.e. Also explain that there must be a clear </a:t>
            </a:r>
            <a:r>
              <a:rPr lang="nl-NL" dirty="0" err="1"/>
              <a:t>insight</a:t>
            </a:r>
            <a:r>
              <a:rPr lang="nl-NL" dirty="0"/>
              <a:t> </a:t>
            </a:r>
            <a:r>
              <a:rPr lang="nl-NL" dirty="0" err="1"/>
              <a:t>into</a:t>
            </a:r>
            <a:r>
              <a:rPr lang="nl-NL" dirty="0"/>
              <a:t> the different architecture layers to have </a:t>
            </a:r>
            <a:r>
              <a:rPr lang="nl-NL" dirty="0" err="1"/>
              <a:t>an</a:t>
            </a:r>
            <a:r>
              <a:rPr lang="nl-NL" dirty="0"/>
              <a:t> even </a:t>
            </a:r>
            <a:r>
              <a:rPr lang="nl-NL" dirty="0" err="1"/>
              <a:t>clearer</a:t>
            </a:r>
            <a:r>
              <a:rPr lang="nl-NL" dirty="0"/>
              <a:t> </a:t>
            </a:r>
            <a:r>
              <a:rPr lang="nl-NL" dirty="0" err="1"/>
              <a:t>insight</a:t>
            </a:r>
            <a:r>
              <a:rPr lang="nl-NL" dirty="0"/>
              <a:t> </a:t>
            </a:r>
            <a:r>
              <a:rPr lang="nl-NL" dirty="0" err="1"/>
              <a:t>into</a:t>
            </a:r>
            <a:r>
              <a:rPr lang="nl-NL" dirty="0"/>
              <a:t> the different services/Building blocks. There is a strong </a:t>
            </a:r>
            <a:r>
              <a:rPr lang="nl-NL" dirty="0" err="1"/>
              <a:t>need</a:t>
            </a:r>
            <a:r>
              <a:rPr lang="nl-NL" dirty="0"/>
              <a:t> </a:t>
            </a:r>
            <a:r>
              <a:rPr lang="nl-NL" dirty="0" err="1"/>
              <a:t>to</a:t>
            </a:r>
            <a:r>
              <a:rPr lang="nl-NL" dirty="0"/>
              <a:t> ‘</a:t>
            </a:r>
            <a:r>
              <a:rPr lang="nl-NL" dirty="0" err="1"/>
              <a:t>componentize</a:t>
            </a:r>
            <a:r>
              <a:rPr lang="nl-NL" dirty="0"/>
              <a:t>’ for which the BIAN Service Domains provide a</a:t>
            </a:r>
            <a:r>
              <a:rPr lang="nl-NL" baseline="0" dirty="0"/>
              <a:t> suitable </a:t>
            </a:r>
            <a:r>
              <a:rPr lang="nl-NL" dirty="0"/>
              <a:t> component</a:t>
            </a:r>
            <a:r>
              <a:rPr lang="nl-NL" baseline="0" dirty="0"/>
              <a:t> </a:t>
            </a:r>
            <a:r>
              <a:rPr lang="nl-NL" baseline="0" dirty="0" err="1"/>
              <a:t>definition</a:t>
            </a:r>
            <a:endParaRPr lang="nl-NL" baseline="0" dirty="0"/>
          </a:p>
          <a:p>
            <a:endParaRPr lang="nl-NL" baseline="0" dirty="0"/>
          </a:p>
          <a:p>
            <a:r>
              <a:rPr lang="nl-NL" baseline="0" dirty="0"/>
              <a:t>Using </a:t>
            </a:r>
            <a:r>
              <a:rPr lang="nl-NL" baseline="0" dirty="0" err="1"/>
              <a:t>the</a:t>
            </a:r>
            <a:r>
              <a:rPr lang="nl-NL" baseline="0" dirty="0"/>
              <a:t> next (</a:t>
            </a:r>
            <a:r>
              <a:rPr lang="nl-NL" baseline="0" dirty="0" err="1"/>
              <a:t>visable</a:t>
            </a:r>
            <a:r>
              <a:rPr lang="nl-NL" baseline="0" dirty="0"/>
              <a:t>) slide </a:t>
            </a:r>
            <a:r>
              <a:rPr lang="nl-NL" baseline="0" dirty="0" err="1"/>
              <a:t>you</a:t>
            </a:r>
            <a:r>
              <a:rPr lang="nl-NL" baseline="0" dirty="0"/>
              <a:t> display </a:t>
            </a:r>
            <a:r>
              <a:rPr lang="nl-NL" baseline="0" dirty="0" err="1"/>
              <a:t>an</a:t>
            </a:r>
            <a:r>
              <a:rPr lang="nl-NL" baseline="0" dirty="0"/>
              <a:t> </a:t>
            </a:r>
            <a:r>
              <a:rPr lang="nl-NL" baseline="0" dirty="0" err="1"/>
              <a:t>organization</a:t>
            </a:r>
            <a:r>
              <a:rPr lang="nl-NL" baseline="0" dirty="0"/>
              <a:t> </a:t>
            </a:r>
            <a:r>
              <a:rPr lang="nl-NL" baseline="0" dirty="0" err="1"/>
              <a:t>structor</a:t>
            </a:r>
            <a:r>
              <a:rPr lang="nl-NL" baseline="0" dirty="0"/>
              <a:t> </a:t>
            </a:r>
            <a:r>
              <a:rPr lang="nl-NL" baseline="0" dirty="0" err="1"/>
              <a:t>from</a:t>
            </a:r>
            <a:r>
              <a:rPr lang="nl-NL" baseline="0" dirty="0"/>
              <a:t> </a:t>
            </a:r>
            <a:r>
              <a:rPr lang="nl-NL" baseline="0" dirty="0" err="1"/>
              <a:t>the</a:t>
            </a:r>
            <a:r>
              <a:rPr lang="nl-NL" baseline="0" dirty="0"/>
              <a:t> </a:t>
            </a:r>
            <a:r>
              <a:rPr lang="nl-NL" baseline="0" dirty="0" err="1"/>
              <a:t>Archimank</a:t>
            </a:r>
            <a:r>
              <a:rPr lang="nl-NL" baseline="0" dirty="0"/>
              <a:t> </a:t>
            </a:r>
            <a:r>
              <a:rPr lang="nl-NL" baseline="0" dirty="0" err="1"/>
              <a:t>group</a:t>
            </a:r>
            <a:r>
              <a:rPr lang="nl-NL" baseline="0" dirty="0"/>
              <a:t>. </a:t>
            </a:r>
          </a:p>
          <a:p>
            <a:r>
              <a:rPr lang="nl-NL" baseline="0" dirty="0"/>
              <a:t>Aks </a:t>
            </a:r>
            <a:r>
              <a:rPr lang="nl-NL" baseline="0" dirty="0" err="1"/>
              <a:t>the</a:t>
            </a:r>
            <a:r>
              <a:rPr lang="nl-NL" baseline="0" dirty="0"/>
              <a:t> </a:t>
            </a:r>
            <a:r>
              <a:rPr lang="nl-NL" baseline="0" dirty="0" err="1"/>
              <a:t>candidates</a:t>
            </a:r>
            <a:r>
              <a:rPr lang="nl-NL" baseline="0" dirty="0"/>
              <a:t> </a:t>
            </a:r>
            <a:r>
              <a:rPr lang="nl-NL" baseline="0" dirty="0" err="1"/>
              <a:t>what</a:t>
            </a:r>
            <a:r>
              <a:rPr lang="nl-NL" baseline="0" dirty="0"/>
              <a:t> </a:t>
            </a:r>
            <a:r>
              <a:rPr lang="nl-NL" baseline="0" dirty="0" err="1"/>
              <a:t>challanges</a:t>
            </a:r>
            <a:r>
              <a:rPr lang="nl-NL" baseline="0" dirty="0"/>
              <a:t> </a:t>
            </a:r>
            <a:r>
              <a:rPr lang="nl-NL" baseline="0" dirty="0" err="1"/>
              <a:t>they</a:t>
            </a:r>
            <a:r>
              <a:rPr lang="nl-NL" baseline="0" dirty="0"/>
              <a:t> </a:t>
            </a:r>
            <a:r>
              <a:rPr lang="nl-NL" baseline="0" dirty="0" err="1"/>
              <a:t>see</a:t>
            </a:r>
            <a:r>
              <a:rPr lang="nl-NL" baseline="0" dirty="0"/>
              <a:t> </a:t>
            </a:r>
            <a:r>
              <a:rPr lang="nl-NL" baseline="0" dirty="0" err="1"/>
              <a:t>here</a:t>
            </a:r>
            <a:r>
              <a:rPr lang="nl-NL" baseline="0" dirty="0"/>
              <a:t>. </a:t>
            </a:r>
            <a:br>
              <a:rPr lang="nl-NL" baseline="0" dirty="0"/>
            </a:br>
            <a:br>
              <a:rPr lang="nl-NL" baseline="0" dirty="0"/>
            </a:br>
            <a:r>
              <a:rPr lang="en-US" baseline="0" dirty="0"/>
              <a:t>In practice you can see that all these different organization structures from an origin country have different solutions, solving the same challenges. </a:t>
            </a:r>
          </a:p>
          <a:p>
            <a:r>
              <a:rPr lang="en-US" baseline="0" dirty="0"/>
              <a:t>Some of the requirements are in common for the total group, some for the country and some for the individual bank. So this visual tries to let people think about different organizational structures. </a:t>
            </a:r>
          </a:p>
          <a:p>
            <a:r>
              <a:rPr lang="en-US" baseline="0" dirty="0"/>
              <a:t> In TOGAF you could also think about strategic architecture, capability fracture and segment architecture for the different levels. </a:t>
            </a:r>
            <a:endParaRPr lang="x-none" dirty="0"/>
          </a:p>
        </p:txBody>
      </p:sp>
    </p:spTree>
    <p:extLst>
      <p:ext uri="{BB962C8B-B14F-4D97-AF65-F5344CB8AC3E}">
        <p14:creationId xmlns:p14="http://schemas.microsoft.com/office/powerpoint/2010/main" val="29465440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sz="800" dirty="0"/>
          </a:p>
        </p:txBody>
      </p:sp>
    </p:spTree>
    <p:extLst>
      <p:ext uri="{BB962C8B-B14F-4D97-AF65-F5344CB8AC3E}">
        <p14:creationId xmlns:p14="http://schemas.microsoft.com/office/powerpoint/2010/main" val="332121675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baseline="0" dirty="0"/>
              <a:t>Using </a:t>
            </a:r>
            <a:r>
              <a:rPr lang="nl-NL" baseline="0" dirty="0" err="1"/>
              <a:t>the</a:t>
            </a:r>
            <a:r>
              <a:rPr lang="nl-NL" baseline="0" dirty="0"/>
              <a:t> </a:t>
            </a:r>
            <a:r>
              <a:rPr lang="nl-NL" baseline="0" dirty="0" err="1"/>
              <a:t>this</a:t>
            </a:r>
            <a:r>
              <a:rPr lang="nl-NL" baseline="0" dirty="0"/>
              <a:t> (</a:t>
            </a:r>
            <a:r>
              <a:rPr lang="nl-NL" baseline="0" dirty="0" err="1"/>
              <a:t>visable</a:t>
            </a:r>
            <a:r>
              <a:rPr lang="nl-NL" baseline="0" dirty="0"/>
              <a:t>) slide </a:t>
            </a:r>
            <a:r>
              <a:rPr lang="nl-NL" baseline="0" dirty="0" err="1"/>
              <a:t>you</a:t>
            </a:r>
            <a:r>
              <a:rPr lang="nl-NL" baseline="0" dirty="0"/>
              <a:t> display </a:t>
            </a:r>
            <a:r>
              <a:rPr lang="nl-NL" baseline="0" dirty="0" err="1"/>
              <a:t>an</a:t>
            </a:r>
            <a:r>
              <a:rPr lang="nl-NL" baseline="0" dirty="0"/>
              <a:t> </a:t>
            </a:r>
            <a:r>
              <a:rPr lang="nl-NL" baseline="0" dirty="0" err="1"/>
              <a:t>organization</a:t>
            </a:r>
            <a:r>
              <a:rPr lang="nl-NL" baseline="0" dirty="0"/>
              <a:t> </a:t>
            </a:r>
            <a:r>
              <a:rPr lang="nl-NL" baseline="0" dirty="0" err="1"/>
              <a:t>structor</a:t>
            </a:r>
            <a:r>
              <a:rPr lang="nl-NL" baseline="0" dirty="0"/>
              <a:t> </a:t>
            </a:r>
            <a:r>
              <a:rPr lang="nl-NL" baseline="0" dirty="0" err="1"/>
              <a:t>from</a:t>
            </a:r>
            <a:r>
              <a:rPr lang="nl-NL" baseline="0" dirty="0"/>
              <a:t> </a:t>
            </a:r>
            <a:r>
              <a:rPr lang="nl-NL" baseline="0" dirty="0" err="1"/>
              <a:t>the</a:t>
            </a:r>
            <a:r>
              <a:rPr lang="nl-NL" baseline="0" dirty="0"/>
              <a:t> </a:t>
            </a:r>
            <a:r>
              <a:rPr lang="nl-NL" baseline="0" dirty="0" err="1"/>
              <a:t>Archimank</a:t>
            </a:r>
            <a:r>
              <a:rPr lang="nl-NL" baseline="0" dirty="0"/>
              <a:t> </a:t>
            </a:r>
            <a:r>
              <a:rPr lang="nl-NL" baseline="0" dirty="0" err="1"/>
              <a:t>group</a:t>
            </a:r>
            <a:r>
              <a:rPr lang="nl-NL" baseline="0" dirty="0"/>
              <a:t>. </a:t>
            </a:r>
          </a:p>
          <a:p>
            <a:r>
              <a:rPr lang="nl-NL" baseline="0" dirty="0"/>
              <a:t>Aks </a:t>
            </a:r>
            <a:r>
              <a:rPr lang="nl-NL" baseline="0" dirty="0" err="1"/>
              <a:t>the</a:t>
            </a:r>
            <a:r>
              <a:rPr lang="nl-NL" baseline="0" dirty="0"/>
              <a:t> </a:t>
            </a:r>
            <a:r>
              <a:rPr lang="nl-NL" baseline="0" dirty="0" err="1"/>
              <a:t>candidates</a:t>
            </a:r>
            <a:r>
              <a:rPr lang="nl-NL" baseline="0" dirty="0"/>
              <a:t> </a:t>
            </a:r>
            <a:r>
              <a:rPr lang="nl-NL" baseline="0" dirty="0" err="1"/>
              <a:t>what</a:t>
            </a:r>
            <a:r>
              <a:rPr lang="nl-NL" baseline="0" dirty="0"/>
              <a:t> </a:t>
            </a:r>
            <a:r>
              <a:rPr lang="nl-NL" baseline="0" dirty="0" err="1"/>
              <a:t>challanges</a:t>
            </a:r>
            <a:r>
              <a:rPr lang="nl-NL" baseline="0" dirty="0"/>
              <a:t> </a:t>
            </a:r>
            <a:r>
              <a:rPr lang="nl-NL" baseline="0" dirty="0" err="1"/>
              <a:t>they</a:t>
            </a:r>
            <a:r>
              <a:rPr lang="nl-NL" baseline="0" dirty="0"/>
              <a:t> </a:t>
            </a:r>
            <a:r>
              <a:rPr lang="nl-NL" baseline="0" dirty="0" err="1"/>
              <a:t>see</a:t>
            </a:r>
            <a:r>
              <a:rPr lang="nl-NL" baseline="0" dirty="0"/>
              <a:t> </a:t>
            </a:r>
            <a:r>
              <a:rPr lang="nl-NL" baseline="0" dirty="0" err="1"/>
              <a:t>here</a:t>
            </a:r>
            <a:r>
              <a:rPr lang="nl-NL" baseline="0" dirty="0"/>
              <a:t>. </a:t>
            </a:r>
            <a:br>
              <a:rPr lang="nl-NL" baseline="0" dirty="0"/>
            </a:br>
            <a:br>
              <a:rPr lang="nl-NL" baseline="0" dirty="0"/>
            </a:br>
            <a:r>
              <a:rPr lang="en-US" baseline="0" dirty="0"/>
              <a:t>In practice you can see that all these different organization structures from an origin country have different solutions, solving the same challenges. </a:t>
            </a:r>
          </a:p>
          <a:p>
            <a:r>
              <a:rPr lang="en-US" baseline="0" dirty="0"/>
              <a:t>Some of the requirements are in common for the total group, some for the country and some for the individual bank. So this visual tries to let people think about different organizational structures. </a:t>
            </a:r>
          </a:p>
          <a:p>
            <a:r>
              <a:rPr lang="en-US" baseline="0" dirty="0"/>
              <a:t> In TOGAF you could also think about strategic architecture, capability fracture and segment architecture for the different levels. </a:t>
            </a:r>
            <a:endParaRPr lang="x-none"/>
          </a:p>
          <a:p>
            <a:endParaRPr lang="nl-NL" dirty="0"/>
          </a:p>
        </p:txBody>
      </p:sp>
    </p:spTree>
    <p:extLst>
      <p:ext uri="{BB962C8B-B14F-4D97-AF65-F5344CB8AC3E}">
        <p14:creationId xmlns:p14="http://schemas.microsoft.com/office/powerpoint/2010/main" val="237735708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a:t>
            </a:r>
          </a:p>
          <a:p>
            <a:endParaRPr lang="nl-NL" dirty="0"/>
          </a:p>
          <a:p>
            <a:r>
              <a:rPr lang="nl-NL" dirty="0"/>
              <a:t>Answer: High level (will be further defined during training). Emphasize: centralization or not?!</a:t>
            </a:r>
          </a:p>
          <a:p>
            <a:r>
              <a:rPr lang="nl-NL" dirty="0"/>
              <a:t>The constant and faster business demand will force </a:t>
            </a:r>
            <a:r>
              <a:rPr lang="nl-NL" dirty="0" err="1"/>
              <a:t>the</a:t>
            </a:r>
            <a:r>
              <a:rPr lang="nl-NL" dirty="0"/>
              <a:t> </a:t>
            </a:r>
            <a:r>
              <a:rPr lang="nl-NL" dirty="0" err="1"/>
              <a:t>Archi</a:t>
            </a:r>
            <a:r>
              <a:rPr lang="nl-NL" dirty="0"/>
              <a:t> Bank Group to have a </a:t>
            </a:r>
            <a:r>
              <a:rPr lang="nl-NL" dirty="0" err="1"/>
              <a:t>better</a:t>
            </a:r>
            <a:r>
              <a:rPr lang="nl-NL" dirty="0"/>
              <a:t> </a:t>
            </a:r>
            <a:r>
              <a:rPr lang="nl-NL" dirty="0" err="1"/>
              <a:t>insight</a:t>
            </a:r>
            <a:r>
              <a:rPr lang="nl-NL" dirty="0"/>
              <a:t> </a:t>
            </a:r>
            <a:r>
              <a:rPr lang="nl-NL" dirty="0" err="1"/>
              <a:t>into</a:t>
            </a:r>
            <a:r>
              <a:rPr lang="nl-NL" dirty="0"/>
              <a:t> the architecture and define clear Architectural Building Blocks. F.e. Also explain that there must be a clear </a:t>
            </a:r>
            <a:r>
              <a:rPr lang="nl-NL" dirty="0" err="1"/>
              <a:t>insight</a:t>
            </a:r>
            <a:r>
              <a:rPr lang="nl-NL" dirty="0"/>
              <a:t> </a:t>
            </a:r>
            <a:r>
              <a:rPr lang="nl-NL" dirty="0" err="1"/>
              <a:t>into</a:t>
            </a:r>
            <a:r>
              <a:rPr lang="nl-NL" dirty="0"/>
              <a:t> the different architecture </a:t>
            </a:r>
            <a:r>
              <a:rPr lang="nl-NL" dirty="0" err="1"/>
              <a:t>layers</a:t>
            </a:r>
            <a:r>
              <a:rPr lang="nl-NL" dirty="0"/>
              <a:t> in order </a:t>
            </a:r>
            <a:r>
              <a:rPr lang="nl-NL" dirty="0" err="1"/>
              <a:t>to</a:t>
            </a:r>
            <a:r>
              <a:rPr lang="nl-NL" dirty="0"/>
              <a:t> have a </a:t>
            </a:r>
            <a:r>
              <a:rPr lang="nl-NL" dirty="0" err="1"/>
              <a:t>clear</a:t>
            </a:r>
            <a:r>
              <a:rPr lang="nl-NL" dirty="0"/>
              <a:t> </a:t>
            </a:r>
            <a:r>
              <a:rPr lang="nl-NL" dirty="0" err="1"/>
              <a:t>insight</a:t>
            </a:r>
            <a:r>
              <a:rPr lang="nl-NL" dirty="0"/>
              <a:t> </a:t>
            </a:r>
            <a:r>
              <a:rPr lang="nl-NL" dirty="0" err="1"/>
              <a:t>into</a:t>
            </a:r>
            <a:r>
              <a:rPr lang="nl-NL" dirty="0"/>
              <a:t> the different services/building blocks.</a:t>
            </a:r>
          </a:p>
          <a:p>
            <a:endParaRPr lang="nl-NL" dirty="0"/>
          </a:p>
        </p:txBody>
      </p:sp>
    </p:spTree>
    <p:extLst>
      <p:ext uri="{BB962C8B-B14F-4D97-AF65-F5344CB8AC3E}">
        <p14:creationId xmlns:p14="http://schemas.microsoft.com/office/powerpoint/2010/main" val="6613093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AEC099AA-4093-4F8C-B955-AE379F4BC8B2}"/>
              </a:ext>
            </a:extLst>
          </p:cNvPr>
          <p:cNvSpPr>
            <a:spLocks noGrp="1" noRot="1" noChangeAspect="1" noChangeArrowheads="1" noTextEdit="1"/>
          </p:cNvSpPr>
          <p:nvPr>
            <p:ph type="sldImg"/>
          </p:nvPr>
        </p:nvSpPr>
        <p:spPr>
          <a:xfrm>
            <a:off x="-160338" y="457200"/>
            <a:ext cx="7177088" cy="4038600"/>
          </a:xfrm>
          <a:ln/>
        </p:spPr>
      </p:sp>
      <p:sp>
        <p:nvSpPr>
          <p:cNvPr id="15363" name="Rectangle 3">
            <a:extLst>
              <a:ext uri="{FF2B5EF4-FFF2-40B4-BE49-F238E27FC236}">
                <a16:creationId xmlns:a16="http://schemas.microsoft.com/office/drawing/2014/main" id="{C043A6FA-4FDF-40E5-B6EE-4C22DC5DF2CC}"/>
              </a:ext>
            </a:extLst>
          </p:cNvPr>
          <p:cNvSpPr>
            <a:spLocks noGrp="1" noChangeArrowheads="1"/>
          </p:cNvSpPr>
          <p:nvPr>
            <p:ph type="body" idx="1"/>
          </p:nvPr>
        </p:nvSpPr>
        <p:spPr>
          <a:xfrm>
            <a:off x="533043" y="4954588"/>
            <a:ext cx="5711168" cy="36750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de-DE" altLang="en-US" dirty="0">
                <a:ea typeface="ＭＳ Ｐゴシック" panose="020B0600070205080204" pitchFamily="34" charset="-128"/>
              </a:rPr>
              <a:t>Explain standards:</a:t>
            </a:r>
          </a:p>
          <a:p>
            <a:pPr eaLnBrk="1" hangingPunct="1"/>
            <a:endParaRPr lang="de-DE" altLang="en-US" dirty="0">
              <a:ea typeface="ＭＳ Ｐゴシック" panose="020B0600070205080204" pitchFamily="34" charset="-128"/>
            </a:endParaRPr>
          </a:p>
          <a:p>
            <a:pPr eaLnBrk="1" hangingPunct="1"/>
            <a:r>
              <a:rPr lang="de-DE" altLang="en-US" dirty="0">
                <a:ea typeface="ＭＳ Ｐゴシック" panose="020B0600070205080204" pitchFamily="34" charset="-128"/>
              </a:rPr>
              <a:t>ISO 20022 </a:t>
            </a:r>
            <a:r>
              <a:rPr lang="de-DE" altLang="en-US" dirty="0" err="1">
                <a:ea typeface="ＭＳ Ｐゴシック" panose="020B0600070205080204" pitchFamily="34" charset="-128"/>
              </a:rPr>
              <a:t>offers</a:t>
            </a:r>
            <a:r>
              <a:rPr lang="de-DE" altLang="en-US" dirty="0">
                <a:ea typeface="ＭＳ Ｐゴシック" panose="020B0600070205080204" pitchFamily="34" charset="-128"/>
              </a:rPr>
              <a:t> </a:t>
            </a:r>
            <a:r>
              <a:rPr lang="en-GB" altLang="en-US" dirty="0">
                <a:ea typeface="ＭＳ Ｐゴシック" panose="020B0600070205080204" pitchFamily="34" charset="-128"/>
              </a:rPr>
              <a:t>an</a:t>
            </a:r>
            <a:r>
              <a:rPr lang="en-GB" sz="884" b="0" i="0" kern="1200" dirty="0">
                <a:solidFill>
                  <a:schemeClr val="tx1"/>
                </a:solidFill>
                <a:effectLst/>
                <a:latin typeface="+mn-lt"/>
                <a:ea typeface="+mn-ea"/>
                <a:cs typeface="+mn-cs"/>
              </a:rPr>
              <a:t> international standard repository for the exchange of financial data. </a:t>
            </a:r>
          </a:p>
          <a:p>
            <a:pPr eaLnBrk="1" hangingPunct="1"/>
            <a:endParaRPr lang="en-GB" sz="884" b="0" i="0" kern="1200" dirty="0">
              <a:solidFill>
                <a:schemeClr val="tx1"/>
              </a:solidFill>
              <a:effectLst/>
              <a:latin typeface="+mn-lt"/>
              <a:ea typeface="+mn-ea"/>
              <a:cs typeface="+mn-cs"/>
            </a:endParaRPr>
          </a:p>
          <a:p>
            <a:pPr eaLnBrk="1" hangingPunct="1"/>
            <a:r>
              <a:rPr lang="en-GB" sz="884" b="0" i="0" kern="1200" dirty="0">
                <a:solidFill>
                  <a:schemeClr val="tx1"/>
                </a:solidFill>
                <a:effectLst/>
                <a:latin typeface="+mn-lt"/>
                <a:ea typeface="+mn-ea"/>
                <a:cs typeface="+mn-cs"/>
              </a:rPr>
              <a:t>BIAN will work together with ISO 20022 on standardization of API specifications. </a:t>
            </a:r>
          </a:p>
          <a:p>
            <a:pPr eaLnBrk="1" hangingPunct="1"/>
            <a:endParaRPr lang="en-GB" altLang="en-US" sz="884" b="0" i="0" kern="1200" dirty="0">
              <a:solidFill>
                <a:schemeClr val="tx1"/>
              </a:solidFill>
              <a:effectLst/>
              <a:latin typeface="+mn-lt"/>
              <a:ea typeface="+mn-ea"/>
              <a:cs typeface="+mn-cs"/>
            </a:endParaRPr>
          </a:p>
          <a:p>
            <a:pPr eaLnBrk="1" hangingPunct="1"/>
            <a:r>
              <a:rPr lang="en-GB" altLang="en-US" sz="884" b="0" i="0" kern="1200" dirty="0">
                <a:solidFill>
                  <a:schemeClr val="tx1"/>
                </a:solidFill>
                <a:effectLst/>
                <a:latin typeface="+mn-lt"/>
                <a:ea typeface="+mn-ea"/>
                <a:cs typeface="+mn-cs"/>
              </a:rPr>
              <a:t>What can be found there: </a:t>
            </a:r>
          </a:p>
          <a:p>
            <a:pPr eaLnBrk="1" hangingPunct="1"/>
            <a:br>
              <a:rPr lang="nl-NL" dirty="0"/>
            </a:br>
            <a:r>
              <a:rPr lang="nl-NL" sz="884" b="0" i="0" kern="1200" dirty="0">
                <a:solidFill>
                  <a:schemeClr val="tx1"/>
                </a:solidFill>
                <a:effectLst/>
                <a:latin typeface="+mn-lt"/>
                <a:ea typeface="+mn-ea"/>
                <a:cs typeface="+mn-cs"/>
              </a:rPr>
              <a:t>ISO 20022-1: Metamodel ISO 20022-2: UML profile ISO 20022-3: Modeling ISO 20022-4: XML schema generation ISO 20022-5: Reverse engineering ISO 20022-6: Message transmission characteristics ISO 20022-7: Registration ISO 20022-8: ASN.1 generation</a:t>
            </a:r>
          </a:p>
          <a:p>
            <a:pPr eaLnBrk="1" hangingPunct="1"/>
            <a:endParaRPr lang="nl-NL" altLang="en-US" sz="884" b="0" i="0" kern="1200" dirty="0">
              <a:solidFill>
                <a:schemeClr val="tx1"/>
              </a:solidFill>
              <a:effectLst/>
              <a:latin typeface="+mn-lt"/>
              <a:ea typeface="+mn-ea"/>
              <a:cs typeface="+mn-cs"/>
            </a:endParaRPr>
          </a:p>
          <a:p>
            <a:pPr eaLnBrk="1" hangingPunct="1"/>
            <a:r>
              <a:rPr lang="nl-NL" altLang="en-US" sz="884" b="0" i="0" kern="1200" dirty="0">
                <a:solidFill>
                  <a:schemeClr val="tx1"/>
                </a:solidFill>
                <a:effectLst/>
                <a:latin typeface="+mn-lt"/>
                <a:ea typeface="+mn-ea"/>
                <a:cs typeface="+mn-cs"/>
              </a:rPr>
              <a:t>IFX is a business message specification </a:t>
            </a:r>
            <a:r>
              <a:rPr lang="nl-NL" altLang="en-US" sz="884" b="0" i="0" kern="1200" dirty="0" err="1">
                <a:solidFill>
                  <a:schemeClr val="tx1"/>
                </a:solidFill>
                <a:effectLst/>
                <a:latin typeface="+mn-lt"/>
                <a:ea typeface="+mn-ea"/>
                <a:cs typeface="+mn-cs"/>
              </a:rPr>
              <a:t>for</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the</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finance</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industry</a:t>
            </a:r>
            <a:r>
              <a:rPr lang="nl-NL" altLang="en-US" sz="884" b="0" i="0" kern="1200" dirty="0">
                <a:solidFill>
                  <a:schemeClr val="tx1"/>
                </a:solidFill>
                <a:effectLst/>
                <a:latin typeface="+mn-lt"/>
                <a:ea typeface="+mn-ea"/>
                <a:cs typeface="+mn-cs"/>
              </a:rPr>
              <a:t> &amp; </a:t>
            </a:r>
            <a:r>
              <a:rPr lang="nl-NL" altLang="en-US" sz="884" b="0" i="0" kern="1200" dirty="0" err="1">
                <a:solidFill>
                  <a:schemeClr val="tx1"/>
                </a:solidFill>
                <a:effectLst/>
                <a:latin typeface="+mn-lt"/>
                <a:ea typeface="+mn-ea"/>
                <a:cs typeface="+mn-cs"/>
              </a:rPr>
              <a:t>it</a:t>
            </a:r>
            <a:r>
              <a:rPr lang="nl-NL" altLang="en-US" sz="884" b="0" i="0" kern="1200" dirty="0">
                <a:solidFill>
                  <a:schemeClr val="tx1"/>
                </a:solidFill>
                <a:effectLst/>
                <a:latin typeface="+mn-lt"/>
                <a:ea typeface="+mn-ea"/>
                <a:cs typeface="+mn-cs"/>
              </a:rPr>
              <a:t> uses a framework for interactions between applications. </a:t>
            </a:r>
          </a:p>
          <a:p>
            <a:pPr eaLnBrk="1" hangingPunct="1"/>
            <a:endParaRPr lang="nl-NL" altLang="en-US" sz="884" b="0" i="0" kern="1200" dirty="0">
              <a:solidFill>
                <a:schemeClr val="tx1"/>
              </a:solidFill>
              <a:effectLst/>
              <a:latin typeface="+mn-lt"/>
              <a:ea typeface="+mn-ea"/>
              <a:cs typeface="+mn-cs"/>
            </a:endParaRPr>
          </a:p>
          <a:p>
            <a:pPr eaLnBrk="1" hangingPunct="1"/>
            <a:r>
              <a:rPr lang="nl-NL" altLang="en-US" sz="884" b="0" i="0" kern="1200" dirty="0">
                <a:solidFill>
                  <a:schemeClr val="tx1"/>
                </a:solidFill>
                <a:effectLst/>
                <a:latin typeface="+mn-lt"/>
                <a:ea typeface="+mn-ea"/>
                <a:cs typeface="+mn-cs"/>
              </a:rPr>
              <a:t>Explain FIBO: Financial</a:t>
            </a:r>
            <a:r>
              <a:rPr lang="nl-NL" sz="884" b="0" i="0" kern="1200" dirty="0">
                <a:solidFill>
                  <a:schemeClr val="tx1"/>
                </a:solidFill>
                <a:effectLst/>
                <a:latin typeface="+mn-lt"/>
                <a:ea typeface="+mn-ea"/>
                <a:cs typeface="+mn-cs"/>
              </a:rPr>
              <a:t> Industry Business Ontology. Is a layered concept </a:t>
            </a:r>
            <a:r>
              <a:rPr lang="nl-NL" sz="884" b="0" i="0" kern="1200" dirty="0" err="1">
                <a:solidFill>
                  <a:schemeClr val="tx1"/>
                </a:solidFill>
                <a:effectLst/>
                <a:latin typeface="+mn-lt"/>
                <a:ea typeface="+mn-ea"/>
                <a:cs typeface="+mn-cs"/>
              </a:rPr>
              <a:t>to</a:t>
            </a:r>
            <a:r>
              <a:rPr lang="nl-NL" sz="884" b="0" i="0" kern="1200" dirty="0">
                <a:solidFill>
                  <a:schemeClr val="tx1"/>
                </a:solidFill>
                <a:effectLst/>
                <a:latin typeface="+mn-lt"/>
                <a:ea typeface="+mn-ea"/>
                <a:cs typeface="+mn-cs"/>
              </a:rPr>
              <a:t> exchange financial data and to exclude interpretation. Common Language, lingua franca</a:t>
            </a:r>
            <a:endParaRPr lang="nl-NL" altLang="en-US" sz="884" b="0" i="0" kern="1200" dirty="0">
              <a:solidFill>
                <a:schemeClr val="tx1"/>
              </a:solidFill>
              <a:effectLst/>
              <a:latin typeface="+mn-lt"/>
              <a:ea typeface="+mn-ea"/>
              <a:cs typeface="+mn-cs"/>
            </a:endParaRPr>
          </a:p>
          <a:p>
            <a:pPr eaLnBrk="1" hangingPunct="1"/>
            <a:endParaRPr lang="de-DE" altLang="en-US" sz="884" b="0" i="0" kern="1200" dirty="0">
              <a:solidFill>
                <a:schemeClr val="tx1"/>
              </a:solidFill>
              <a:effectLst/>
              <a:latin typeface="+mn-lt"/>
              <a:ea typeface="ＭＳ Ｐゴシック" panose="020B0600070205080204" pitchFamily="34" charset="-128"/>
              <a:cs typeface="+mn-cs"/>
            </a:endParaRPr>
          </a:p>
          <a:p>
            <a:pPr eaLnBrk="1" hangingPunct="1"/>
            <a:r>
              <a:rPr lang="de-DE" altLang="en-US" sz="884" b="0" i="0" kern="1200" dirty="0">
                <a:solidFill>
                  <a:schemeClr val="tx1"/>
                </a:solidFill>
                <a:effectLst/>
                <a:latin typeface="+mn-lt"/>
                <a:ea typeface="ＭＳ Ｐゴシック" panose="020B0600070205080204" pitchFamily="34" charset="-128"/>
                <a:cs typeface="+mn-cs"/>
              </a:rPr>
              <a:t>Explain OMG UML  and context model </a:t>
            </a:r>
          </a:p>
          <a:p>
            <a:pPr eaLnBrk="1" hangingPunct="1"/>
            <a:endParaRPr lang="de-DE" altLang="en-US" sz="884" b="0" i="0" kern="1200" dirty="0">
              <a:solidFill>
                <a:schemeClr val="tx1"/>
              </a:solidFill>
              <a:effectLst/>
              <a:latin typeface="+mn-lt"/>
              <a:ea typeface="ＭＳ Ｐゴシック" panose="020B0600070205080204" pitchFamily="34" charset="-128"/>
              <a:cs typeface="+mn-cs"/>
            </a:endParaRPr>
          </a:p>
          <a:p>
            <a:pPr eaLnBrk="1" hangingPunct="1"/>
            <a:r>
              <a:rPr lang="nl-NL" altLang="en-US" sz="884" b="0" i="0" kern="1200" dirty="0">
                <a:solidFill>
                  <a:schemeClr val="tx1"/>
                </a:solidFill>
                <a:effectLst/>
                <a:latin typeface="+mn-lt"/>
                <a:ea typeface="ＭＳ Ｐゴシック" panose="020B0600070205080204" pitchFamily="34" charset="-128"/>
                <a:cs typeface="+mn-cs"/>
              </a:rPr>
              <a:t>Note in case of questions: </a:t>
            </a:r>
            <a:r>
              <a:rPr lang="de-DE" altLang="en-US" sz="884" b="0" i="0" kern="1200" dirty="0">
                <a:solidFill>
                  <a:schemeClr val="tx1"/>
                </a:solidFill>
                <a:effectLst/>
                <a:latin typeface="+mn-lt"/>
                <a:ea typeface="ＭＳ Ｐゴシック" panose="020B0600070205080204" pitchFamily="34" charset="-128"/>
                <a:cs typeface="+mn-cs"/>
              </a:rPr>
              <a:t>this is an</a:t>
            </a:r>
            <a:r>
              <a:rPr lang="de-DE" altLang="en-US" sz="884" b="0" i="0" kern="1200" baseline="0" dirty="0">
                <a:solidFill>
                  <a:schemeClr val="tx1"/>
                </a:solidFill>
                <a:effectLst/>
                <a:latin typeface="+mn-lt"/>
                <a:ea typeface="ＭＳ Ｐゴシック" panose="020B0600070205080204" pitchFamily="34" charset="-128"/>
                <a:cs typeface="+mn-cs"/>
              </a:rPr>
              <a:t> older, but still good diagram. </a:t>
            </a:r>
            <a:r>
              <a:rPr lang="de-DE" altLang="en-US" sz="884" b="0" i="0" kern="1200" baseline="0" dirty="0">
                <a:solidFill>
                  <a:srgbClr val="FF0000"/>
                </a:solidFill>
                <a:effectLst/>
                <a:latin typeface="+mn-lt"/>
                <a:ea typeface="ＭＳ Ｐゴシック" panose="020B0600070205080204" pitchFamily="34" charset="-128"/>
                <a:cs typeface="+mn-cs"/>
              </a:rPr>
              <a:t>Note: IFX has been </a:t>
            </a:r>
            <a:r>
              <a:rPr lang="de-DE" altLang="en-US" sz="884" b="0" i="0" kern="1200" baseline="0" dirty="0" err="1">
                <a:solidFill>
                  <a:srgbClr val="FF0000"/>
                </a:solidFill>
                <a:effectLst/>
                <a:latin typeface="+mn-lt"/>
                <a:ea typeface="ＭＳ Ｐゴシック" panose="020B0600070205080204" pitchFamily="34" charset="-128"/>
                <a:cs typeface="+mn-cs"/>
              </a:rPr>
              <a:t>merged</a:t>
            </a:r>
            <a:r>
              <a:rPr lang="de-DE" altLang="en-US" sz="884" b="0" i="0" kern="1200" baseline="0" dirty="0">
                <a:solidFill>
                  <a:srgbClr val="FF0000"/>
                </a:solidFill>
                <a:effectLst/>
                <a:latin typeface="+mn-lt"/>
                <a:ea typeface="ＭＳ Ｐゴシック" panose="020B0600070205080204" pitchFamily="34" charset="-128"/>
                <a:cs typeface="+mn-cs"/>
              </a:rPr>
              <a:t> </a:t>
            </a:r>
            <a:r>
              <a:rPr lang="de-DE" altLang="en-US" sz="884" b="0" i="0" kern="1200" baseline="0" dirty="0" err="1">
                <a:solidFill>
                  <a:srgbClr val="FF0000"/>
                </a:solidFill>
                <a:effectLst/>
                <a:latin typeface="+mn-lt"/>
                <a:ea typeface="ＭＳ Ｐゴシック" panose="020B0600070205080204" pitchFamily="34" charset="-128"/>
                <a:cs typeface="+mn-cs"/>
              </a:rPr>
              <a:t>with</a:t>
            </a:r>
            <a:r>
              <a:rPr lang="de-DE" altLang="en-US" sz="884" b="0" i="0" kern="1200" baseline="0" dirty="0">
                <a:solidFill>
                  <a:srgbClr val="FF0000"/>
                </a:solidFill>
                <a:effectLst/>
                <a:latin typeface="+mn-lt"/>
                <a:ea typeface="ＭＳ Ｐゴシック" panose="020B0600070205080204" pitchFamily="34" charset="-128"/>
                <a:cs typeface="+mn-cs"/>
              </a:rPr>
              <a:t> </a:t>
            </a:r>
            <a:r>
              <a:rPr lang="de-DE" altLang="en-US" sz="884" b="0" i="0" kern="1200" baseline="0" dirty="0" err="1">
                <a:solidFill>
                  <a:srgbClr val="FF0000"/>
                </a:solidFill>
                <a:effectLst/>
                <a:latin typeface="+mn-lt"/>
                <a:ea typeface="ＭＳ Ｐゴシック" panose="020B0600070205080204" pitchFamily="34" charset="-128"/>
                <a:cs typeface="+mn-cs"/>
              </a:rPr>
              <a:t>Nacha</a:t>
            </a:r>
            <a:r>
              <a:rPr lang="de-DE" altLang="en-US" sz="884" b="0" i="0" kern="1200" baseline="0" dirty="0">
                <a:solidFill>
                  <a:srgbClr val="FF0000"/>
                </a:solidFill>
                <a:effectLst/>
                <a:latin typeface="+mn-lt"/>
                <a:ea typeface="ＭＳ Ｐゴシック" panose="020B0600070205080204" pitchFamily="34" charset="-128"/>
                <a:cs typeface="+mn-cs"/>
              </a:rPr>
              <a:t> </a:t>
            </a:r>
            <a:r>
              <a:rPr lang="nl-NL" dirty="0"/>
              <a:t>*</a:t>
            </a:r>
            <a:endParaRPr lang="nl-NL" altLang="en-US" sz="884" b="0" i="0" kern="1200" dirty="0">
              <a:solidFill>
                <a:srgbClr val="FF0000"/>
              </a:solidFill>
              <a:effectLst/>
              <a:latin typeface="+mn-lt"/>
              <a:ea typeface="+mn-ea"/>
              <a:cs typeface="+mn-cs"/>
            </a:endParaRPr>
          </a:p>
        </p:txBody>
      </p:sp>
    </p:spTree>
    <p:extLst>
      <p:ext uri="{BB962C8B-B14F-4D97-AF65-F5344CB8AC3E}">
        <p14:creationId xmlns:p14="http://schemas.microsoft.com/office/powerpoint/2010/main" val="394446070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t>This slide is </a:t>
            </a:r>
            <a:r>
              <a:rPr lang="en-US" sz="884" b="0" i="0" kern="1200" dirty="0">
                <a:solidFill>
                  <a:schemeClr val="tx1"/>
                </a:solidFill>
                <a:effectLst/>
                <a:latin typeface="+mn-lt"/>
                <a:ea typeface="+mn-ea"/>
                <a:cs typeface="+mn-cs"/>
              </a:rPr>
              <a:t>repetition of slide 46</a:t>
            </a:r>
            <a:r>
              <a:rPr lang="en-GB" dirty="0"/>
              <a:t>, since there are exam questions about </a:t>
            </a:r>
            <a:r>
              <a:rPr lang="en-US" sz="884" b="0" i="0" kern="1200" dirty="0">
                <a:solidFill>
                  <a:schemeClr val="tx1"/>
                </a:solidFill>
                <a:effectLst/>
                <a:latin typeface="+mn-lt"/>
                <a:ea typeface="+mn-ea"/>
                <a:cs typeface="+mn-cs"/>
              </a:rPr>
              <a:t>the relations between the different standards.</a:t>
            </a:r>
            <a:br>
              <a:rPr lang="en-GB" dirty="0"/>
            </a:br>
            <a:br>
              <a:rPr lang="en-GB" dirty="0"/>
            </a:br>
            <a:r>
              <a:rPr lang="en-GB" dirty="0"/>
              <a:t>The trainer will add that ArchiMate models are under construction.</a:t>
            </a:r>
          </a:p>
          <a:p>
            <a:endParaRPr lang="en-GB" dirty="0"/>
          </a:p>
          <a:p>
            <a:r>
              <a:rPr lang="en-GB" dirty="0"/>
              <a:t>BIAN collaborate with ISO20022 to develop “semantic</a:t>
            </a:r>
            <a:r>
              <a:rPr lang="en-GB" baseline="0" dirty="0"/>
              <a:t> message definitions”. Physical messages are typically more detailed and may include implementation-specific content</a:t>
            </a:r>
            <a:endParaRPr lang="en-GB" dirty="0"/>
          </a:p>
        </p:txBody>
      </p:sp>
    </p:spTree>
    <p:extLst>
      <p:ext uri="{BB962C8B-B14F-4D97-AF65-F5344CB8AC3E}">
        <p14:creationId xmlns:p14="http://schemas.microsoft.com/office/powerpoint/2010/main" val="152659873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Figure 6 book</a:t>
            </a:r>
          </a:p>
          <a:p>
            <a:r>
              <a:rPr lang="nl-NL" dirty="0"/>
              <a:t>Explain languages, emphasize that the course is for architects out of all domains, not everybody is familiar with the standards. </a:t>
            </a:r>
          </a:p>
          <a:p>
            <a:endParaRPr lang="nl-NL" dirty="0"/>
          </a:p>
          <a:p>
            <a:r>
              <a:rPr lang="nl-NL" dirty="0"/>
              <a:t>FIX: Financial Information Exchange</a:t>
            </a:r>
          </a:p>
          <a:p>
            <a:endParaRPr lang="nl-NL" dirty="0"/>
          </a:p>
          <a:p>
            <a:r>
              <a:rPr lang="nl-NL" dirty="0"/>
              <a:t>XBRL: </a:t>
            </a:r>
            <a:r>
              <a:rPr lang="nl-NL" dirty="0" err="1"/>
              <a:t>eXtensive</a:t>
            </a:r>
            <a:r>
              <a:rPr lang="nl-NL" dirty="0"/>
              <a:t> Business Reporting Language (in a nutshell: </a:t>
            </a:r>
            <a:r>
              <a:rPr lang="nl-NL" dirty="0" err="1"/>
              <a:t>specialization</a:t>
            </a:r>
            <a:r>
              <a:rPr lang="nl-NL" dirty="0"/>
              <a:t> of XML) </a:t>
            </a:r>
          </a:p>
          <a:p>
            <a:endParaRPr lang="nl-NL" dirty="0"/>
          </a:p>
          <a:p>
            <a:r>
              <a:rPr lang="nl-NL" dirty="0"/>
              <a:t>FPML: Financial Products </a:t>
            </a:r>
            <a:r>
              <a:rPr lang="nl-NL" dirty="0" err="1"/>
              <a:t>Markup</a:t>
            </a:r>
            <a:r>
              <a:rPr lang="nl-NL" dirty="0"/>
              <a:t> Language (in a nutshell based on XML)</a:t>
            </a:r>
          </a:p>
          <a:p>
            <a:endParaRPr lang="nl-NL" dirty="0"/>
          </a:p>
          <a:p>
            <a:r>
              <a:rPr lang="nl-NL" dirty="0"/>
              <a:t>IFX: Financial electronic communications Protocol. (in a nutshell: (initiated to support realtime information exchange related to security transaction and markets/brokers, </a:t>
            </a:r>
            <a:r>
              <a:rPr lang="nl-NL" dirty="0" err="1"/>
              <a:t>largely</a:t>
            </a:r>
            <a:r>
              <a:rPr lang="nl-NL" dirty="0"/>
              <a:t> </a:t>
            </a:r>
            <a:r>
              <a:rPr lang="nl-NL" dirty="0" err="1"/>
              <a:t>used</a:t>
            </a:r>
            <a:r>
              <a:rPr lang="nl-NL" dirty="0"/>
              <a:t> in </a:t>
            </a:r>
            <a:r>
              <a:rPr lang="nl-NL" dirty="0" err="1"/>
              <a:t>the</a:t>
            </a:r>
            <a:r>
              <a:rPr lang="nl-NL" dirty="0"/>
              <a:t> US.</a:t>
            </a:r>
          </a:p>
          <a:p>
            <a:endParaRPr lang="nl-NL" dirty="0"/>
          </a:p>
          <a:p>
            <a:endParaRPr lang="nl-NL" dirty="0"/>
          </a:p>
          <a:p>
            <a:endParaRPr lang="x-none" dirty="0"/>
          </a:p>
        </p:txBody>
      </p:sp>
    </p:spTree>
    <p:extLst>
      <p:ext uri="{BB962C8B-B14F-4D97-AF65-F5344CB8AC3E}">
        <p14:creationId xmlns:p14="http://schemas.microsoft.com/office/powerpoint/2010/main" val="258866677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err="1"/>
              <a:t>This</a:t>
            </a:r>
            <a:r>
              <a:rPr lang="nl-NL" dirty="0"/>
              <a:t> slide is </a:t>
            </a:r>
            <a:r>
              <a:rPr lang="nl-NL" dirty="0" err="1"/>
              <a:t>similaire</a:t>
            </a:r>
            <a:r>
              <a:rPr lang="nl-NL" dirty="0"/>
              <a:t> </a:t>
            </a:r>
            <a:r>
              <a:rPr lang="nl-NL" dirty="0" err="1"/>
              <a:t>to</a:t>
            </a:r>
            <a:r>
              <a:rPr lang="nl-NL" dirty="0"/>
              <a:t> </a:t>
            </a:r>
            <a:r>
              <a:rPr lang="nl-NL" dirty="0" err="1"/>
              <a:t>the</a:t>
            </a:r>
            <a:r>
              <a:rPr lang="nl-NL" dirty="0"/>
              <a:t> </a:t>
            </a:r>
            <a:r>
              <a:rPr lang="nl-NL" dirty="0" err="1"/>
              <a:t>pervious</a:t>
            </a:r>
            <a:r>
              <a:rPr lang="nl-NL" dirty="0"/>
              <a:t> slide, </a:t>
            </a:r>
            <a:r>
              <a:rPr lang="nl-NL" dirty="0" err="1"/>
              <a:t>the</a:t>
            </a:r>
            <a:r>
              <a:rPr lang="nl-NL" dirty="0"/>
              <a:t> </a:t>
            </a:r>
            <a:r>
              <a:rPr lang="nl-NL" dirty="0" err="1"/>
              <a:t>only</a:t>
            </a:r>
            <a:r>
              <a:rPr lang="nl-NL" dirty="0"/>
              <a:t> </a:t>
            </a:r>
            <a:r>
              <a:rPr lang="nl-NL" dirty="0" err="1"/>
              <a:t>diffrence</a:t>
            </a:r>
            <a:r>
              <a:rPr lang="nl-NL" dirty="0"/>
              <a:t> is </a:t>
            </a:r>
            <a:r>
              <a:rPr lang="nl-NL" dirty="0" err="1"/>
              <a:t>that</a:t>
            </a:r>
            <a:r>
              <a:rPr lang="nl-NL" dirty="0"/>
              <a:t> </a:t>
            </a:r>
            <a:r>
              <a:rPr lang="nl-NL" dirty="0" err="1"/>
              <a:t>this</a:t>
            </a:r>
            <a:r>
              <a:rPr lang="nl-NL" dirty="0"/>
              <a:t> is a </a:t>
            </a:r>
            <a:r>
              <a:rPr lang="nl-NL" dirty="0" err="1"/>
              <a:t>future</a:t>
            </a:r>
            <a:r>
              <a:rPr lang="nl-NL" dirty="0"/>
              <a:t> view. </a:t>
            </a:r>
            <a:br>
              <a:rPr lang="nl-NL" dirty="0"/>
            </a:br>
            <a:r>
              <a:rPr lang="nl-NL" dirty="0"/>
              <a:t>(</a:t>
            </a:r>
            <a:r>
              <a:rPr lang="nl-NL" dirty="0" err="1"/>
              <a:t>this</a:t>
            </a:r>
            <a:r>
              <a:rPr lang="nl-NL" dirty="0"/>
              <a:t> is </a:t>
            </a:r>
            <a:r>
              <a:rPr lang="nl-NL" dirty="0" err="1"/>
              <a:t>just</a:t>
            </a:r>
            <a:r>
              <a:rPr lang="nl-NL" dirty="0"/>
              <a:t> </a:t>
            </a:r>
            <a:r>
              <a:rPr lang="nl-NL" dirty="0" err="1"/>
              <a:t>an</a:t>
            </a:r>
            <a:r>
              <a:rPr lang="nl-NL" dirty="0"/>
              <a:t> </a:t>
            </a:r>
            <a:r>
              <a:rPr lang="nl-NL" dirty="0" err="1"/>
              <a:t>representation</a:t>
            </a:r>
            <a:r>
              <a:rPr lang="nl-NL" dirty="0"/>
              <a:t> of a sample of </a:t>
            </a:r>
            <a:r>
              <a:rPr lang="nl-NL" dirty="0" err="1"/>
              <a:t>standards</a:t>
            </a:r>
            <a:r>
              <a:rPr lang="nl-NL" dirty="0"/>
              <a:t> </a:t>
            </a:r>
            <a:r>
              <a:rPr lang="nl-NL" dirty="0" err="1"/>
              <a:t>that</a:t>
            </a:r>
            <a:r>
              <a:rPr lang="nl-NL" dirty="0"/>
              <a:t> </a:t>
            </a:r>
            <a:r>
              <a:rPr lang="nl-NL" dirty="0" err="1"/>
              <a:t>can</a:t>
            </a:r>
            <a:r>
              <a:rPr lang="nl-NL" dirty="0"/>
              <a:t> </a:t>
            </a:r>
            <a:r>
              <a:rPr lang="nl-NL" dirty="0" err="1"/>
              <a:t>be</a:t>
            </a:r>
            <a:r>
              <a:rPr lang="nl-NL" dirty="0"/>
              <a:t> </a:t>
            </a:r>
            <a:r>
              <a:rPr lang="nl-NL" dirty="0" err="1"/>
              <a:t>alligned</a:t>
            </a:r>
            <a:r>
              <a:rPr lang="nl-NL" dirty="0"/>
              <a:t> </a:t>
            </a:r>
            <a:r>
              <a:rPr lang="nl-NL" dirty="0" err="1"/>
              <a:t>with</a:t>
            </a:r>
            <a:r>
              <a:rPr lang="nl-NL" dirty="0"/>
              <a:t> BIAN.) </a:t>
            </a:r>
          </a:p>
          <a:p>
            <a:endParaRPr lang="nl-NL" dirty="0"/>
          </a:p>
          <a:p>
            <a:r>
              <a:rPr lang="nl-NL" dirty="0" err="1"/>
              <a:t>Explain</a:t>
            </a:r>
            <a:r>
              <a:rPr lang="nl-NL" dirty="0"/>
              <a:t> </a:t>
            </a:r>
            <a:r>
              <a:rPr lang="nl-NL" dirty="0" err="1"/>
              <a:t>languages</a:t>
            </a:r>
            <a:r>
              <a:rPr lang="nl-NL" dirty="0"/>
              <a:t>, emphasize that the course is for architects out of all domains, not everybody is familiar with the standards. </a:t>
            </a:r>
          </a:p>
          <a:p>
            <a:endParaRPr lang="nl-NL" dirty="0"/>
          </a:p>
          <a:p>
            <a:r>
              <a:rPr lang="nl-NL" dirty="0"/>
              <a:t>FIX: Financial Information Exchange</a:t>
            </a:r>
          </a:p>
          <a:p>
            <a:endParaRPr lang="nl-NL" dirty="0"/>
          </a:p>
          <a:p>
            <a:r>
              <a:rPr lang="nl-NL" dirty="0"/>
              <a:t>XBRL: </a:t>
            </a:r>
            <a:r>
              <a:rPr lang="nl-NL" dirty="0" err="1"/>
              <a:t>eXtensive</a:t>
            </a:r>
            <a:r>
              <a:rPr lang="nl-NL" dirty="0"/>
              <a:t> Business Reporting Language (in a nutshell: </a:t>
            </a:r>
            <a:r>
              <a:rPr lang="nl-NL" dirty="0" err="1"/>
              <a:t>specialization</a:t>
            </a:r>
            <a:r>
              <a:rPr lang="nl-NL" dirty="0"/>
              <a:t> of XML) </a:t>
            </a:r>
          </a:p>
          <a:p>
            <a:endParaRPr lang="nl-NL" dirty="0"/>
          </a:p>
          <a:p>
            <a:r>
              <a:rPr lang="nl-NL" dirty="0"/>
              <a:t>FPML: Financial Products </a:t>
            </a:r>
            <a:r>
              <a:rPr lang="nl-NL" dirty="0" err="1"/>
              <a:t>Markup</a:t>
            </a:r>
            <a:r>
              <a:rPr lang="nl-NL" dirty="0"/>
              <a:t> Language (in a nutshell based on XML)</a:t>
            </a:r>
          </a:p>
          <a:p>
            <a:endParaRPr lang="nl-NL" dirty="0"/>
          </a:p>
          <a:p>
            <a:r>
              <a:rPr lang="nl-NL" dirty="0"/>
              <a:t>IFX: Financial electronic communications Protocol. (in a nutshell: (initiated to support realtime information exchange related to security transaction and markets/brokers, </a:t>
            </a:r>
            <a:r>
              <a:rPr lang="nl-NL" dirty="0" err="1"/>
              <a:t>largely</a:t>
            </a:r>
            <a:r>
              <a:rPr lang="nl-NL" dirty="0"/>
              <a:t> </a:t>
            </a:r>
            <a:r>
              <a:rPr lang="nl-NL" dirty="0" err="1"/>
              <a:t>used</a:t>
            </a:r>
            <a:r>
              <a:rPr lang="nl-NL" dirty="0"/>
              <a:t> in </a:t>
            </a:r>
            <a:r>
              <a:rPr lang="nl-NL" dirty="0" err="1"/>
              <a:t>the</a:t>
            </a:r>
            <a:r>
              <a:rPr lang="nl-NL" dirty="0"/>
              <a:t> US.</a:t>
            </a:r>
          </a:p>
          <a:p>
            <a:endParaRPr lang="nl-NL" dirty="0"/>
          </a:p>
          <a:p>
            <a:r>
              <a:rPr lang="en-US" dirty="0"/>
              <a:t>These are all message standards. as we learned that our semantic specifications are at a high level, we decided to correlate to ISO as a well spread, proven technology messaging standard.</a:t>
            </a:r>
            <a:br>
              <a:rPr lang="en-US" dirty="0"/>
            </a:br>
            <a:br>
              <a:rPr lang="en-US" dirty="0"/>
            </a:br>
            <a:r>
              <a:rPr lang="en-US" dirty="0"/>
              <a:t>To augment BIAN's specifications, increase adoption and help implementation, BIAN has  chosen ISO20022 to correlate to.</a:t>
            </a:r>
            <a:endParaRPr lang="nl-NL" dirty="0"/>
          </a:p>
          <a:p>
            <a:endParaRPr lang="nl-NL" dirty="0"/>
          </a:p>
          <a:p>
            <a:endParaRPr lang="nl-NL" dirty="0"/>
          </a:p>
          <a:p>
            <a:endParaRPr lang="x-none" dirty="0"/>
          </a:p>
        </p:txBody>
      </p:sp>
    </p:spTree>
    <p:extLst>
      <p:ext uri="{BB962C8B-B14F-4D97-AF65-F5344CB8AC3E}">
        <p14:creationId xmlns:p14="http://schemas.microsoft.com/office/powerpoint/2010/main" val="256247117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Discuss the </a:t>
            </a:r>
            <a:r>
              <a:rPr lang="nl-NL" dirty="0" err="1"/>
              <a:t>answer</a:t>
            </a:r>
            <a:r>
              <a:rPr lang="nl-NL" dirty="0"/>
              <a:t> &amp;  </a:t>
            </a:r>
            <a:r>
              <a:rPr lang="nl-NL" dirty="0" err="1"/>
              <a:t>emphasize</a:t>
            </a:r>
            <a:r>
              <a:rPr lang="nl-NL" dirty="0"/>
              <a:t> that BIAN is capability based and service oriented</a:t>
            </a:r>
          </a:p>
          <a:p>
            <a:endParaRPr lang="nl-NL" dirty="0"/>
          </a:p>
          <a:p>
            <a:r>
              <a:rPr lang="nl-NL" dirty="0"/>
              <a:t>b: correct answer</a:t>
            </a:r>
          </a:p>
          <a:p>
            <a:endParaRPr lang="nl-NL" dirty="0"/>
          </a:p>
        </p:txBody>
      </p:sp>
    </p:spTree>
    <p:extLst>
      <p:ext uri="{BB962C8B-B14F-4D97-AF65-F5344CB8AC3E}">
        <p14:creationId xmlns:p14="http://schemas.microsoft.com/office/powerpoint/2010/main" val="41437031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why the other answers are distractors: </a:t>
            </a:r>
          </a:p>
          <a:p>
            <a:r>
              <a:rPr lang="nl-NL" dirty="0"/>
              <a:t>A: there is a shift on focus to B2B</a:t>
            </a:r>
          </a:p>
          <a:p>
            <a:r>
              <a:rPr lang="nl-NL" dirty="0"/>
              <a:t>B: </a:t>
            </a:r>
            <a:r>
              <a:rPr lang="nl-NL" b="1" dirty="0" err="1"/>
              <a:t>Bian</a:t>
            </a:r>
            <a:r>
              <a:rPr lang="nl-NL" b="1" dirty="0"/>
              <a:t> </a:t>
            </a:r>
            <a:r>
              <a:rPr lang="nl-NL" b="1" dirty="0" err="1"/>
              <a:t>strives</a:t>
            </a:r>
            <a:r>
              <a:rPr lang="nl-NL" b="1" dirty="0"/>
              <a:t> like </a:t>
            </a:r>
            <a:r>
              <a:rPr lang="nl-NL" b="1" dirty="0" err="1"/>
              <a:t>other</a:t>
            </a:r>
            <a:r>
              <a:rPr lang="nl-NL" b="1" dirty="0"/>
              <a:t> </a:t>
            </a:r>
            <a:r>
              <a:rPr lang="nl-NL" b="1" dirty="0" err="1"/>
              <a:t>languages</a:t>
            </a:r>
            <a:r>
              <a:rPr lang="nl-NL" b="1" dirty="0"/>
              <a:t> to Lingua Franca</a:t>
            </a:r>
            <a:r>
              <a:rPr lang="nl-NL" dirty="0"/>
              <a:t>. FIX is a protocol - and not a </a:t>
            </a:r>
            <a:r>
              <a:rPr lang="nl-NL" dirty="0" err="1"/>
              <a:t>language</a:t>
            </a:r>
            <a:endParaRPr lang="nl-NL" dirty="0"/>
          </a:p>
          <a:p>
            <a:r>
              <a:rPr lang="nl-NL" dirty="0"/>
              <a:t>C: BIAN is </a:t>
            </a:r>
            <a:r>
              <a:rPr lang="nl-NL" dirty="0" err="1"/>
              <a:t>not</a:t>
            </a:r>
            <a:r>
              <a:rPr lang="nl-NL" dirty="0"/>
              <a:t> </a:t>
            </a:r>
            <a:r>
              <a:rPr lang="nl-NL" dirty="0" err="1"/>
              <a:t>totally</a:t>
            </a:r>
            <a:r>
              <a:rPr lang="nl-NL" dirty="0"/>
              <a:t> based on ISO 20022</a:t>
            </a:r>
          </a:p>
          <a:p>
            <a:endParaRPr lang="nl-NL" dirty="0"/>
          </a:p>
          <a:p>
            <a:r>
              <a:rPr lang="nl-NL" dirty="0"/>
              <a:t>d: correct answer</a:t>
            </a:r>
          </a:p>
          <a:p>
            <a:endParaRPr lang="nl-NL" dirty="0"/>
          </a:p>
        </p:txBody>
      </p:sp>
    </p:spTree>
    <p:extLst>
      <p:ext uri="{BB962C8B-B14F-4D97-AF65-F5344CB8AC3E}">
        <p14:creationId xmlns:p14="http://schemas.microsoft.com/office/powerpoint/2010/main" val="86077661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15118203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AEC099AA-4093-4F8C-B955-AE379F4BC8B2}"/>
              </a:ext>
            </a:extLst>
          </p:cNvPr>
          <p:cNvSpPr>
            <a:spLocks noGrp="1" noRot="1" noChangeAspect="1" noChangeArrowheads="1" noTextEdit="1"/>
          </p:cNvSpPr>
          <p:nvPr>
            <p:ph type="sldImg"/>
          </p:nvPr>
        </p:nvSpPr>
        <p:spPr>
          <a:xfrm>
            <a:off x="-160338" y="457200"/>
            <a:ext cx="7177088" cy="4038600"/>
          </a:xfrm>
          <a:ln/>
        </p:spPr>
      </p:sp>
      <p:sp>
        <p:nvSpPr>
          <p:cNvPr id="15363" name="Rectangle 3">
            <a:extLst>
              <a:ext uri="{FF2B5EF4-FFF2-40B4-BE49-F238E27FC236}">
                <a16:creationId xmlns:a16="http://schemas.microsoft.com/office/drawing/2014/main" id="{C043A6FA-4FDF-40E5-B6EE-4C22DC5DF2CC}"/>
              </a:ext>
            </a:extLst>
          </p:cNvPr>
          <p:cNvSpPr>
            <a:spLocks noGrp="1" noChangeArrowheads="1"/>
          </p:cNvSpPr>
          <p:nvPr>
            <p:ph type="body" idx="1"/>
          </p:nvPr>
        </p:nvSpPr>
        <p:spPr>
          <a:xfrm>
            <a:off x="533043" y="4954588"/>
            <a:ext cx="5711168" cy="36750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de-DE" altLang="en-US" dirty="0" err="1">
                <a:ea typeface="ＭＳ Ｐゴシック" panose="020B0600070205080204" pitchFamily="34" charset="-128"/>
              </a:rPr>
              <a:t>Explain</a:t>
            </a:r>
            <a:r>
              <a:rPr lang="de-DE" altLang="en-US" dirty="0">
                <a:ea typeface="ＭＳ Ｐゴシック" panose="020B0600070205080204" pitchFamily="34" charset="-128"/>
              </a:rPr>
              <a:t> standards:</a:t>
            </a:r>
          </a:p>
          <a:p>
            <a:pPr eaLnBrk="1" hangingPunct="1"/>
            <a:endParaRPr lang="de-DE" altLang="en-US" dirty="0">
              <a:ea typeface="ＭＳ Ｐゴシック" panose="020B0600070205080204" pitchFamily="34" charset="-128"/>
            </a:endParaRPr>
          </a:p>
          <a:p>
            <a:pPr eaLnBrk="1" hangingPunct="1"/>
            <a:r>
              <a:rPr lang="de-DE" altLang="en-US" dirty="0">
                <a:ea typeface="ＭＳ Ｐゴシック" panose="020B0600070205080204" pitchFamily="34" charset="-128"/>
              </a:rPr>
              <a:t>ISO 20022 </a:t>
            </a:r>
            <a:r>
              <a:rPr lang="de-DE" altLang="en-US" dirty="0" err="1">
                <a:ea typeface="ＭＳ Ｐゴシック" panose="020B0600070205080204" pitchFamily="34" charset="-128"/>
              </a:rPr>
              <a:t>offers</a:t>
            </a:r>
            <a:r>
              <a:rPr lang="de-DE" altLang="en-US" dirty="0">
                <a:ea typeface="ＭＳ Ｐゴシック" panose="020B0600070205080204" pitchFamily="34" charset="-128"/>
              </a:rPr>
              <a:t> </a:t>
            </a:r>
            <a:r>
              <a:rPr lang="en-GB" altLang="en-US" dirty="0">
                <a:ea typeface="ＭＳ Ｐゴシック" panose="020B0600070205080204" pitchFamily="34" charset="-128"/>
              </a:rPr>
              <a:t>an</a:t>
            </a:r>
            <a:r>
              <a:rPr lang="en-GB" sz="884" b="0" i="0" kern="1200" dirty="0">
                <a:solidFill>
                  <a:schemeClr val="tx1"/>
                </a:solidFill>
                <a:effectLst/>
                <a:latin typeface="+mn-lt"/>
                <a:ea typeface="+mn-ea"/>
                <a:cs typeface="+mn-cs"/>
              </a:rPr>
              <a:t> international standard repository for the exchange of financial data. </a:t>
            </a:r>
          </a:p>
          <a:p>
            <a:pPr eaLnBrk="1" hangingPunct="1"/>
            <a:endParaRPr lang="en-GB" sz="884" b="0" i="0" kern="1200" dirty="0">
              <a:solidFill>
                <a:schemeClr val="tx1"/>
              </a:solidFill>
              <a:effectLst/>
              <a:latin typeface="+mn-lt"/>
              <a:ea typeface="+mn-ea"/>
              <a:cs typeface="+mn-cs"/>
            </a:endParaRPr>
          </a:p>
          <a:p>
            <a:pPr eaLnBrk="1" hangingPunct="1"/>
            <a:r>
              <a:rPr lang="en-GB" sz="884" b="0" i="0" kern="1200" dirty="0">
                <a:solidFill>
                  <a:schemeClr val="tx1"/>
                </a:solidFill>
                <a:effectLst/>
                <a:latin typeface="+mn-lt"/>
                <a:ea typeface="+mn-ea"/>
                <a:cs typeface="+mn-cs"/>
              </a:rPr>
              <a:t>BIAN will work together on with ISO 20022 on standardization of API specifications. </a:t>
            </a:r>
          </a:p>
          <a:p>
            <a:pPr eaLnBrk="1" hangingPunct="1"/>
            <a:endParaRPr lang="en-GB" altLang="en-US" sz="884" b="0" i="0" kern="1200" dirty="0">
              <a:solidFill>
                <a:schemeClr val="tx1"/>
              </a:solidFill>
              <a:effectLst/>
              <a:latin typeface="+mn-lt"/>
              <a:ea typeface="+mn-ea"/>
              <a:cs typeface="+mn-cs"/>
            </a:endParaRPr>
          </a:p>
          <a:p>
            <a:pPr eaLnBrk="1" hangingPunct="1"/>
            <a:r>
              <a:rPr lang="en-GB" altLang="en-US" sz="884" b="0" i="0" kern="1200" dirty="0">
                <a:solidFill>
                  <a:schemeClr val="tx1"/>
                </a:solidFill>
                <a:effectLst/>
                <a:latin typeface="+mn-lt"/>
                <a:ea typeface="+mn-ea"/>
                <a:cs typeface="+mn-cs"/>
              </a:rPr>
              <a:t>What can be found there: </a:t>
            </a:r>
          </a:p>
          <a:p>
            <a:pPr eaLnBrk="1" hangingPunct="1"/>
            <a:br>
              <a:rPr lang="nl-NL" dirty="0"/>
            </a:br>
            <a:r>
              <a:rPr lang="nl-NL" sz="884" b="0" i="0" kern="1200" dirty="0">
                <a:solidFill>
                  <a:schemeClr val="tx1"/>
                </a:solidFill>
                <a:effectLst/>
                <a:latin typeface="+mn-lt"/>
                <a:ea typeface="+mn-ea"/>
                <a:cs typeface="+mn-cs"/>
              </a:rPr>
              <a:t>ISO 20022-1: Metamodel ISO 20022-2: UML profile ISO 20022-3: Modeling ISO 20022-4: XML schema generation ISO 20022-5: Reverse engineering ISO 20022-6: Message transmission characteristics ISO 20022-7: Registration ISO 20022-8: ASN.1 generation</a:t>
            </a:r>
          </a:p>
          <a:p>
            <a:pPr eaLnBrk="1" hangingPunct="1"/>
            <a:endParaRPr lang="nl-NL" altLang="en-US" sz="884" b="0" i="0" kern="1200" dirty="0">
              <a:solidFill>
                <a:schemeClr val="tx1"/>
              </a:solidFill>
              <a:effectLst/>
              <a:latin typeface="+mn-lt"/>
              <a:ea typeface="+mn-ea"/>
              <a:cs typeface="+mn-cs"/>
            </a:endParaRPr>
          </a:p>
          <a:p>
            <a:pPr eaLnBrk="1" hangingPunct="1"/>
            <a:r>
              <a:rPr lang="nl-NL" altLang="en-US" sz="884" b="0" i="0" kern="1200" dirty="0">
                <a:solidFill>
                  <a:schemeClr val="tx1"/>
                </a:solidFill>
                <a:effectLst/>
                <a:latin typeface="+mn-lt"/>
                <a:ea typeface="+mn-ea"/>
                <a:cs typeface="+mn-cs"/>
              </a:rPr>
              <a:t>IFX is a business message specification </a:t>
            </a:r>
            <a:r>
              <a:rPr lang="nl-NL" altLang="en-US" sz="884" b="0" i="0" kern="1200" dirty="0" err="1">
                <a:solidFill>
                  <a:schemeClr val="tx1"/>
                </a:solidFill>
                <a:effectLst/>
                <a:latin typeface="+mn-lt"/>
                <a:ea typeface="+mn-ea"/>
                <a:cs typeface="+mn-cs"/>
              </a:rPr>
              <a:t>for</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the</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finance</a:t>
            </a:r>
            <a:r>
              <a:rPr lang="nl-NL" altLang="en-US" sz="884" b="0" i="0" kern="1200" dirty="0">
                <a:solidFill>
                  <a:schemeClr val="tx1"/>
                </a:solidFill>
                <a:effectLst/>
                <a:latin typeface="+mn-lt"/>
                <a:ea typeface="+mn-ea"/>
                <a:cs typeface="+mn-cs"/>
              </a:rPr>
              <a:t> </a:t>
            </a:r>
            <a:r>
              <a:rPr lang="nl-NL" altLang="en-US" sz="884" b="0" i="0" kern="1200" dirty="0" err="1">
                <a:solidFill>
                  <a:schemeClr val="tx1"/>
                </a:solidFill>
                <a:effectLst/>
                <a:latin typeface="+mn-lt"/>
                <a:ea typeface="+mn-ea"/>
                <a:cs typeface="+mn-cs"/>
              </a:rPr>
              <a:t>industry</a:t>
            </a:r>
            <a:r>
              <a:rPr lang="nl-NL" altLang="en-US" sz="884" b="0" i="0" kern="1200" dirty="0">
                <a:solidFill>
                  <a:schemeClr val="tx1"/>
                </a:solidFill>
                <a:effectLst/>
                <a:latin typeface="+mn-lt"/>
                <a:ea typeface="+mn-ea"/>
                <a:cs typeface="+mn-cs"/>
              </a:rPr>
              <a:t> &amp; </a:t>
            </a:r>
            <a:r>
              <a:rPr lang="nl-NL" altLang="en-US" sz="884" b="0" i="0" kern="1200" dirty="0" err="1">
                <a:solidFill>
                  <a:schemeClr val="tx1"/>
                </a:solidFill>
                <a:effectLst/>
                <a:latin typeface="+mn-lt"/>
                <a:ea typeface="+mn-ea"/>
                <a:cs typeface="+mn-cs"/>
              </a:rPr>
              <a:t>it</a:t>
            </a:r>
            <a:r>
              <a:rPr lang="nl-NL" altLang="en-US" sz="884" b="0" i="0" kern="1200" dirty="0">
                <a:solidFill>
                  <a:schemeClr val="tx1"/>
                </a:solidFill>
                <a:effectLst/>
                <a:latin typeface="+mn-lt"/>
                <a:ea typeface="+mn-ea"/>
                <a:cs typeface="+mn-cs"/>
              </a:rPr>
              <a:t> uses a framework for interactions between applications. </a:t>
            </a:r>
          </a:p>
          <a:p>
            <a:pPr eaLnBrk="1" hangingPunct="1"/>
            <a:endParaRPr lang="nl-NL" altLang="en-US" sz="884" b="0" i="0" kern="1200" dirty="0">
              <a:solidFill>
                <a:schemeClr val="tx1"/>
              </a:solidFill>
              <a:effectLst/>
              <a:latin typeface="+mn-lt"/>
              <a:ea typeface="+mn-ea"/>
              <a:cs typeface="+mn-cs"/>
            </a:endParaRPr>
          </a:p>
          <a:p>
            <a:pPr eaLnBrk="1" hangingPunct="1"/>
            <a:r>
              <a:rPr lang="nl-NL" altLang="en-US" sz="884" b="0" i="0" kern="1200" dirty="0">
                <a:solidFill>
                  <a:schemeClr val="tx1"/>
                </a:solidFill>
                <a:effectLst/>
                <a:latin typeface="+mn-lt"/>
                <a:ea typeface="+mn-ea"/>
                <a:cs typeface="+mn-cs"/>
              </a:rPr>
              <a:t>Explain FIBO: Financial</a:t>
            </a:r>
            <a:r>
              <a:rPr lang="nl-NL" sz="884" b="0" i="0" kern="1200" dirty="0">
                <a:solidFill>
                  <a:schemeClr val="tx1"/>
                </a:solidFill>
                <a:effectLst/>
                <a:latin typeface="+mn-lt"/>
                <a:ea typeface="+mn-ea"/>
                <a:cs typeface="+mn-cs"/>
              </a:rPr>
              <a:t> Industry Business Ontology. Is a layered concept </a:t>
            </a:r>
            <a:r>
              <a:rPr lang="nl-NL" sz="884" b="0" i="0" kern="1200" dirty="0" err="1">
                <a:solidFill>
                  <a:schemeClr val="tx1"/>
                </a:solidFill>
                <a:effectLst/>
                <a:latin typeface="+mn-lt"/>
                <a:ea typeface="+mn-ea"/>
                <a:cs typeface="+mn-cs"/>
              </a:rPr>
              <a:t>to</a:t>
            </a:r>
            <a:r>
              <a:rPr lang="nl-NL" sz="884" b="0" i="0" kern="1200" dirty="0">
                <a:solidFill>
                  <a:schemeClr val="tx1"/>
                </a:solidFill>
                <a:effectLst/>
                <a:latin typeface="+mn-lt"/>
                <a:ea typeface="+mn-ea"/>
                <a:cs typeface="+mn-cs"/>
              </a:rPr>
              <a:t> exchange financial data and to exclude interpretation. Common Language, lingua franca.</a:t>
            </a:r>
            <a:endParaRPr lang="nl-NL" altLang="en-US" sz="884" b="0" i="0" kern="1200" dirty="0">
              <a:solidFill>
                <a:schemeClr val="tx1"/>
              </a:solidFill>
              <a:effectLst/>
              <a:latin typeface="+mn-lt"/>
              <a:ea typeface="+mn-ea"/>
              <a:cs typeface="+mn-cs"/>
            </a:endParaRPr>
          </a:p>
          <a:p>
            <a:pPr eaLnBrk="1" hangingPunct="1"/>
            <a:endParaRPr lang="de-DE" altLang="en-US" sz="884" b="0" i="0" kern="1200" dirty="0">
              <a:solidFill>
                <a:schemeClr val="tx1"/>
              </a:solidFill>
              <a:effectLst/>
              <a:latin typeface="+mn-lt"/>
              <a:ea typeface="ＭＳ Ｐゴシック" panose="020B0600070205080204" pitchFamily="34" charset="-128"/>
              <a:cs typeface="+mn-cs"/>
            </a:endParaRPr>
          </a:p>
          <a:p>
            <a:pPr eaLnBrk="1" hangingPunct="1"/>
            <a:r>
              <a:rPr lang="de-DE" altLang="en-US" sz="884" b="0" i="0" kern="1200" dirty="0" err="1">
                <a:solidFill>
                  <a:schemeClr val="tx1"/>
                </a:solidFill>
                <a:effectLst/>
                <a:latin typeface="+mn-lt"/>
                <a:ea typeface="ＭＳ Ｐゴシック" panose="020B0600070205080204" pitchFamily="34" charset="-128"/>
                <a:cs typeface="+mn-cs"/>
              </a:rPr>
              <a:t>Explain</a:t>
            </a:r>
            <a:r>
              <a:rPr lang="de-DE" altLang="en-US" sz="884" b="0" i="0" kern="1200" dirty="0">
                <a:solidFill>
                  <a:schemeClr val="tx1"/>
                </a:solidFill>
                <a:effectLst/>
                <a:latin typeface="+mn-lt"/>
                <a:ea typeface="ＭＳ Ｐゴシック" panose="020B0600070205080204" pitchFamily="34" charset="-128"/>
                <a:cs typeface="+mn-cs"/>
              </a:rPr>
              <a:t> OMG UML  and context model: </a:t>
            </a:r>
          </a:p>
          <a:p>
            <a:pPr eaLnBrk="1" hangingPunct="1"/>
            <a:endParaRPr lang="de-DE" altLang="en-US" sz="884" b="0" i="0" kern="1200" dirty="0">
              <a:solidFill>
                <a:schemeClr val="tx1"/>
              </a:solidFill>
              <a:effectLst/>
              <a:latin typeface="+mn-lt"/>
              <a:ea typeface="ＭＳ Ｐゴシック" panose="020B0600070205080204" pitchFamily="34" charset="-128"/>
              <a:cs typeface="+mn-cs"/>
            </a:endParaRPr>
          </a:p>
        </p:txBody>
      </p:sp>
    </p:spTree>
    <p:extLst>
      <p:ext uri="{BB962C8B-B14F-4D97-AF65-F5344CB8AC3E}">
        <p14:creationId xmlns:p14="http://schemas.microsoft.com/office/powerpoint/2010/main" val="3727159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700" dirty="0"/>
              <a:t>+ Optional is also to highlight the benefit of Service Oriented Approach.</a:t>
            </a:r>
          </a:p>
        </p:txBody>
      </p:sp>
    </p:spTree>
    <p:extLst>
      <p:ext uri="{BB962C8B-B14F-4D97-AF65-F5344CB8AC3E}">
        <p14:creationId xmlns:p14="http://schemas.microsoft.com/office/powerpoint/2010/main" val="378537314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Tree>
    <p:extLst>
      <p:ext uri="{BB962C8B-B14F-4D97-AF65-F5344CB8AC3E}">
        <p14:creationId xmlns:p14="http://schemas.microsoft.com/office/powerpoint/2010/main" val="447989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 </a:t>
            </a:r>
          </a:p>
          <a:p>
            <a:endParaRPr lang="nl-NL" dirty="0"/>
          </a:p>
          <a:p>
            <a:r>
              <a:rPr lang="nl-NL" dirty="0"/>
              <a:t>Answer: High level (will be further defined during training). Emphasize: centralization or not?!</a:t>
            </a:r>
          </a:p>
          <a:p>
            <a:r>
              <a:rPr lang="nl-NL" dirty="0"/>
              <a:t>The constant and faster business demand will force </a:t>
            </a:r>
            <a:r>
              <a:rPr lang="nl-NL" dirty="0" err="1"/>
              <a:t>Archi</a:t>
            </a:r>
            <a:r>
              <a:rPr lang="nl-NL" dirty="0"/>
              <a:t> Bank to have </a:t>
            </a:r>
            <a:r>
              <a:rPr lang="nl-NL" dirty="0" err="1"/>
              <a:t>an</a:t>
            </a:r>
            <a:r>
              <a:rPr lang="nl-NL" dirty="0"/>
              <a:t> </a:t>
            </a:r>
            <a:r>
              <a:rPr lang="nl-NL" dirty="0" err="1"/>
              <a:t>insight</a:t>
            </a:r>
            <a:r>
              <a:rPr lang="nl-NL" dirty="0"/>
              <a:t> </a:t>
            </a:r>
            <a:r>
              <a:rPr lang="nl-NL" dirty="0" err="1"/>
              <a:t>into</a:t>
            </a:r>
            <a:r>
              <a:rPr lang="nl-NL" dirty="0"/>
              <a:t> the architecture and define clear Architectural Building Blocks. F.e. Also explain that there must be a clear </a:t>
            </a:r>
            <a:r>
              <a:rPr lang="nl-NL" dirty="0" err="1"/>
              <a:t>insight</a:t>
            </a:r>
            <a:r>
              <a:rPr lang="nl-NL" dirty="0"/>
              <a:t> </a:t>
            </a:r>
            <a:r>
              <a:rPr lang="nl-NL" dirty="0" err="1"/>
              <a:t>into</a:t>
            </a:r>
            <a:r>
              <a:rPr lang="nl-NL" dirty="0"/>
              <a:t> the different architecture layers to have </a:t>
            </a:r>
            <a:r>
              <a:rPr lang="nl-NL" dirty="0" err="1"/>
              <a:t>an</a:t>
            </a:r>
            <a:r>
              <a:rPr lang="nl-NL" dirty="0"/>
              <a:t> even </a:t>
            </a:r>
            <a:r>
              <a:rPr lang="nl-NL" dirty="0" err="1"/>
              <a:t>clearer</a:t>
            </a:r>
            <a:r>
              <a:rPr lang="nl-NL" dirty="0"/>
              <a:t> </a:t>
            </a:r>
            <a:r>
              <a:rPr lang="nl-NL" dirty="0" err="1"/>
              <a:t>insight</a:t>
            </a:r>
            <a:r>
              <a:rPr lang="nl-NL" dirty="0"/>
              <a:t> </a:t>
            </a:r>
            <a:r>
              <a:rPr lang="nl-NL" dirty="0" err="1"/>
              <a:t>into</a:t>
            </a:r>
            <a:r>
              <a:rPr lang="nl-NL" dirty="0"/>
              <a:t> the different services/Building blocks. There is a strong </a:t>
            </a:r>
            <a:r>
              <a:rPr lang="nl-NL" dirty="0" err="1"/>
              <a:t>need</a:t>
            </a:r>
            <a:r>
              <a:rPr lang="nl-NL" dirty="0"/>
              <a:t> </a:t>
            </a:r>
            <a:r>
              <a:rPr lang="nl-NL" dirty="0" err="1"/>
              <a:t>to</a:t>
            </a:r>
            <a:r>
              <a:rPr lang="nl-NL" dirty="0"/>
              <a:t> ‘</a:t>
            </a:r>
            <a:r>
              <a:rPr lang="nl-NL" dirty="0" err="1"/>
              <a:t>componentize</a:t>
            </a:r>
            <a:r>
              <a:rPr lang="nl-NL" dirty="0"/>
              <a:t>’ for which the BIAN Service Domains provide a</a:t>
            </a:r>
            <a:r>
              <a:rPr lang="nl-NL" baseline="0" dirty="0"/>
              <a:t> suitable </a:t>
            </a:r>
            <a:r>
              <a:rPr lang="nl-NL" dirty="0"/>
              <a:t> component</a:t>
            </a:r>
            <a:r>
              <a:rPr lang="nl-NL" baseline="0" dirty="0"/>
              <a:t> definition</a:t>
            </a:r>
            <a:endParaRPr lang="x-none" dirty="0"/>
          </a:p>
        </p:txBody>
      </p:sp>
    </p:spTree>
    <p:extLst>
      <p:ext uri="{BB962C8B-B14F-4D97-AF65-F5344CB8AC3E}">
        <p14:creationId xmlns:p14="http://schemas.microsoft.com/office/powerpoint/2010/main" val="29465440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Take 10 minutes to write down in small groups (2-3 pers). </a:t>
            </a:r>
            <a:r>
              <a:rPr lang="nl-NL" dirty="0" err="1"/>
              <a:t>Discuss</a:t>
            </a:r>
            <a:r>
              <a:rPr lang="nl-NL" dirty="0"/>
              <a:t> as a </a:t>
            </a:r>
            <a:r>
              <a:rPr lang="nl-NL" dirty="0" err="1"/>
              <a:t>group</a:t>
            </a:r>
            <a:r>
              <a:rPr lang="nl-NL" dirty="0"/>
              <a:t>.</a:t>
            </a:r>
          </a:p>
          <a:p>
            <a:endParaRPr lang="nl-NL" dirty="0"/>
          </a:p>
          <a:p>
            <a:r>
              <a:rPr lang="nl-NL" dirty="0" err="1"/>
              <a:t>Discuss</a:t>
            </a:r>
            <a:r>
              <a:rPr lang="nl-NL" dirty="0"/>
              <a:t> </a:t>
            </a:r>
            <a:r>
              <a:rPr lang="nl-NL" dirty="0" err="1"/>
              <a:t>what</a:t>
            </a:r>
            <a:r>
              <a:rPr lang="nl-NL" dirty="0"/>
              <a:t> the main issue is: look for flexibility/ability to</a:t>
            </a:r>
            <a:r>
              <a:rPr lang="nl-NL" baseline="0" dirty="0"/>
              <a:t> handle change </a:t>
            </a:r>
            <a:r>
              <a:rPr lang="nl-NL" baseline="0" dirty="0" err="1"/>
              <a:t>by</a:t>
            </a:r>
            <a:r>
              <a:rPr lang="nl-NL" baseline="0" dirty="0"/>
              <a:t> </a:t>
            </a:r>
            <a:r>
              <a:rPr lang="nl-NL" baseline="0" dirty="0" err="1"/>
              <a:t>exploiting</a:t>
            </a:r>
            <a:r>
              <a:rPr lang="nl-NL" baseline="0" dirty="0"/>
              <a:t> new operating models</a:t>
            </a:r>
            <a:endParaRPr lang="nl-NL" dirty="0"/>
          </a:p>
          <a:p>
            <a:endParaRPr lang="nl-NL" dirty="0"/>
          </a:p>
          <a:p>
            <a:r>
              <a:rPr lang="en-US" dirty="0"/>
              <a:t>Cost/income ratio  </a:t>
            </a:r>
          </a:p>
          <a:p>
            <a:r>
              <a:rPr lang="en-US" dirty="0"/>
              <a:t>requirements</a:t>
            </a:r>
          </a:p>
          <a:p>
            <a:r>
              <a:rPr lang="en-US" dirty="0"/>
              <a:t>multiplication</a:t>
            </a:r>
          </a:p>
          <a:p>
            <a:r>
              <a:rPr lang="en-US" dirty="0"/>
              <a:t>standardization</a:t>
            </a:r>
            <a:endParaRPr lang="nl-NL" dirty="0"/>
          </a:p>
          <a:p>
            <a:endParaRPr lang="nl-NL" dirty="0"/>
          </a:p>
          <a:p>
            <a:endParaRPr lang="nl-NL" dirty="0"/>
          </a:p>
        </p:txBody>
      </p:sp>
    </p:spTree>
    <p:extLst>
      <p:ext uri="{BB962C8B-B14F-4D97-AF65-F5344CB8AC3E}">
        <p14:creationId xmlns:p14="http://schemas.microsoft.com/office/powerpoint/2010/main" val="40693725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solidFill>
                  <a:srgbClr val="FF0000"/>
                </a:solidFill>
              </a:rPr>
              <a:t>Here it begins, good Luck!</a:t>
            </a:r>
          </a:p>
          <a:p>
            <a:endParaRPr lang="en-US"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30041743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41494291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during training: </a:t>
            </a:r>
          </a:p>
          <a:p>
            <a:r>
              <a:rPr lang="nl-NL" dirty="0"/>
              <a:t>BIAN’s design is captured in a framework that consists of a high-level reference landscape that </a:t>
            </a:r>
            <a:r>
              <a:rPr lang="nl-NL" dirty="0" err="1"/>
              <a:t>encapsulates</a:t>
            </a:r>
            <a:r>
              <a:rPr lang="nl-NL" dirty="0"/>
              <a:t> </a:t>
            </a:r>
            <a:r>
              <a:rPr lang="nl-NL" dirty="0" err="1"/>
              <a:t>all</a:t>
            </a:r>
            <a:r>
              <a:rPr lang="nl-NL" dirty="0"/>
              <a:t> the generic business </a:t>
            </a:r>
            <a:r>
              <a:rPr lang="nl-NL" dirty="0" err="1"/>
              <a:t>capabilities</a:t>
            </a:r>
            <a:r>
              <a:rPr lang="nl-NL" dirty="0"/>
              <a:t> </a:t>
            </a:r>
            <a:r>
              <a:rPr lang="nl-NL" dirty="0" err="1"/>
              <a:t>referred</a:t>
            </a:r>
            <a:r>
              <a:rPr lang="nl-NL" dirty="0"/>
              <a:t> to as BIAN Service Domains. </a:t>
            </a:r>
          </a:p>
          <a:p>
            <a:endParaRPr lang="nl-NL" dirty="0"/>
          </a:p>
          <a:p>
            <a:r>
              <a:rPr lang="nl-NL" dirty="0" err="1"/>
              <a:t>Also</a:t>
            </a:r>
            <a:r>
              <a:rPr lang="nl-NL" dirty="0"/>
              <a:t>, note that the framework records the nature of the service exchanges between Service Domains.</a:t>
            </a:r>
          </a:p>
          <a:p>
            <a:endParaRPr lang="nl-NL" dirty="0"/>
          </a:p>
          <a:p>
            <a:r>
              <a:rPr lang="nl-NL" dirty="0"/>
              <a:t>Note that content development is supported by tools </a:t>
            </a:r>
            <a:r>
              <a:rPr lang="nl-NL" dirty="0" err="1"/>
              <a:t>and</a:t>
            </a:r>
            <a:r>
              <a:rPr lang="nl-NL" dirty="0"/>
              <a:t> </a:t>
            </a:r>
            <a:r>
              <a:rPr lang="nl-NL" dirty="0" err="1"/>
              <a:t>facilities</a:t>
            </a:r>
            <a:r>
              <a:rPr lang="nl-NL" dirty="0"/>
              <a:t>.</a:t>
            </a:r>
          </a:p>
          <a:p>
            <a:endParaRPr lang="nl-NL" dirty="0"/>
          </a:p>
        </p:txBody>
      </p:sp>
    </p:spTree>
    <p:extLst>
      <p:ext uri="{BB962C8B-B14F-4D97-AF65-F5344CB8AC3E}">
        <p14:creationId xmlns:p14="http://schemas.microsoft.com/office/powerpoint/2010/main" val="98930655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1812243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04939392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8307718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of chapter 5, the course modules and chapters in the book are not the same. This is confusing but is intentional so that a more chronological order in the course could be achieved, and to give it a higher didactic value. </a:t>
            </a:r>
          </a:p>
          <a:p>
            <a:endParaRPr lang="en-US" dirty="0"/>
          </a:p>
        </p:txBody>
      </p:sp>
    </p:spTree>
    <p:extLst>
      <p:ext uri="{BB962C8B-B14F-4D97-AF65-F5344CB8AC3E}">
        <p14:creationId xmlns:p14="http://schemas.microsoft.com/office/powerpoint/2010/main" val="1059290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a:p>
            <a:r>
              <a:rPr lang="nl-NL" dirty="0"/>
              <a:t>Figure 7 in the book </a:t>
            </a:r>
          </a:p>
          <a:p>
            <a:endParaRPr lang="nl-NL" dirty="0"/>
          </a:p>
          <a:p>
            <a:r>
              <a:rPr lang="nl-NL" dirty="0"/>
              <a:t>Explain BIAN has developed an approach to enterprise architecture, businesses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endParaRPr lang="nl-NL" baseline="0" dirty="0"/>
          </a:p>
          <a:p>
            <a:r>
              <a:rPr lang="nl-NL" baseline="0" dirty="0"/>
              <a:t>Note that: </a:t>
            </a:r>
          </a:p>
          <a:p>
            <a:r>
              <a:rPr lang="nl-NL" baseline="0" dirty="0"/>
              <a:t>There is  a distinction between the </a:t>
            </a:r>
            <a:r>
              <a:rPr lang="nl-NL" baseline="0" dirty="0" err="1"/>
              <a:t>usage</a:t>
            </a:r>
            <a:r>
              <a:rPr lang="nl-NL" baseline="0" dirty="0"/>
              <a:t> of the term capability and the meaning of a ‘Business Capability Model’ which is subtly different. </a:t>
            </a:r>
            <a:endParaRPr lang="x-none" dirty="0"/>
          </a:p>
        </p:txBody>
      </p:sp>
    </p:spTree>
    <p:extLst>
      <p:ext uri="{BB962C8B-B14F-4D97-AF65-F5344CB8AC3E}">
        <p14:creationId xmlns:p14="http://schemas.microsoft.com/office/powerpoint/2010/main" val="94569431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67930802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a:t>The trainer will give an explanation of key concepts.</a:t>
            </a:r>
          </a:p>
          <a:p>
            <a:r>
              <a:rPr lang="en-US" noProof="0" dirty="0"/>
              <a:t>For example: a business capability represents a consistent set of actions realizing a specific goal that can be applied to specific object.</a:t>
            </a:r>
          </a:p>
          <a:p>
            <a:endParaRPr lang="en-US" noProof="0" dirty="0"/>
          </a:p>
          <a:p>
            <a:r>
              <a:rPr lang="en-US" noProof="0" dirty="0"/>
              <a:t>Canonical level: Rather then a definition of the term the implication of this concept needs to be spelled out on the basis for BIAN defining service domains and their associated service operations needs to establish precisely why these designs are canonical. For example, if two independent designers applied the BIAN techniques to identify service domains for the same requirement they would necessarily derive the same partitions.</a:t>
            </a:r>
          </a:p>
          <a:p>
            <a:endParaRPr lang="en-US" noProof="0" dirty="0"/>
          </a:p>
          <a:p>
            <a:r>
              <a:rPr lang="en-US" noProof="0" dirty="0"/>
              <a:t>Wireframe: is a narrow selection of service domains (with the available service connections between them) needed to address an area of business activity. For example, all the service domains directly and indirectly involved in customer relationship development.</a:t>
            </a:r>
          </a:p>
          <a:p>
            <a:endParaRPr lang="en-US" noProof="0" dirty="0"/>
          </a:p>
          <a:p>
            <a:pPr>
              <a:buFont typeface="Arial"/>
              <a:buChar char="•"/>
            </a:pPr>
            <a:r>
              <a:rPr lang="en-US" baseline="0" noProof="0" dirty="0"/>
              <a:t>Business Capability – defines an ability to do something, with associated business context and value proposition (e.g. On-board a new customer)</a:t>
            </a:r>
          </a:p>
          <a:p>
            <a:pPr>
              <a:buFont typeface="Arial"/>
              <a:buChar char="•"/>
            </a:pPr>
            <a:r>
              <a:rPr lang="en-US" baseline="0" noProof="0" dirty="0"/>
              <a:t>Capability – is used to define a BIAN Service Domain – defines the functional capacity to do something that could be employed in different business contexts where it might have different value/impact (e.g. perform a credit assessment has a different impact if done as part of on-boarding versus supporting the pricing decision for a loan)</a:t>
            </a:r>
          </a:p>
          <a:p>
            <a:pPr>
              <a:buFont typeface="Arial"/>
              <a:buChar char="•"/>
            </a:pPr>
            <a:r>
              <a:rPr lang="en-US" baseline="0" noProof="0" dirty="0"/>
              <a:t>Business Scenario – is an archetypal example that shows how Service Domains might interact in response to a business need/event, but is not intended to be prescriptive nor exhaustive</a:t>
            </a:r>
          </a:p>
          <a:p>
            <a:pPr>
              <a:buFont typeface="Arial"/>
              <a:buChar char="•"/>
            </a:pPr>
            <a:r>
              <a:rPr lang="en-US" baseline="0" noProof="0" dirty="0"/>
              <a:t>Control Record – the artifact or mechanism a Service Domainuses to keep track of it performing its business role/purpose for a single occurrence for the complete life-cycle</a:t>
            </a:r>
          </a:p>
          <a:p>
            <a:pPr>
              <a:buFont typeface="Arial"/>
              <a:buChar char="•"/>
            </a:pPr>
            <a:r>
              <a:rPr lang="en-US" baseline="0" noProof="0" dirty="0"/>
              <a:t>First Order Connection – simply recognizes that two Service Domains have a service dependency between them i.e. to perform its role one Service Domain will at some point need to call on the service of a second Service Domain. The collection of all first-order connections reveals all possible connections between the Service Domains…</a:t>
            </a:r>
          </a:p>
          <a:p>
            <a:pPr>
              <a:buFont typeface="Arial"/>
              <a:buChar char="•"/>
            </a:pPr>
            <a:r>
              <a:rPr lang="en-US" baseline="0" noProof="0" dirty="0"/>
              <a:t>Functional Pattern – defines the single functional characteristic implemented by a Service Domain as it fulfills its business role/purpose (BIAN has identified 18/19 general functional patterns that can cover all commercial activities in a bank)</a:t>
            </a:r>
          </a:p>
          <a:p>
            <a:pPr>
              <a:buFont typeface="Arial"/>
              <a:buChar char="•"/>
            </a:pPr>
            <a:r>
              <a:rPr lang="en-US" baseline="0" noProof="0" dirty="0"/>
              <a:t>Semantic Level – all BIAN designs are semantic, meaning they define function and information in business language as far as is practical and explain business concepts avoiding any reference to location, regional or product-specific terms</a:t>
            </a:r>
          </a:p>
          <a:p>
            <a:pPr>
              <a:buFont typeface="Arial"/>
              <a:buChar char="•"/>
            </a:pPr>
            <a:r>
              <a:rPr lang="en-US" baseline="0" noProof="0" dirty="0"/>
              <a:t>Wireframe – like the business scenario is an informal representation of a related collection of Service Domains. The wireframe shows selected first-order connections between the group of Service Domains in a form that provides a static framework. It is used to overlay requirements and solution components on a stable/non-overlapping framework</a:t>
            </a:r>
            <a:endParaRPr lang="en-US" noProof="0" dirty="0"/>
          </a:p>
          <a:p>
            <a:endParaRPr lang="en-US" noProof="0" dirty="0"/>
          </a:p>
          <a:p>
            <a:endParaRPr lang="en-US" noProof="0" dirty="0"/>
          </a:p>
        </p:txBody>
      </p:sp>
    </p:spTree>
    <p:extLst>
      <p:ext uri="{BB962C8B-B14F-4D97-AF65-F5344CB8AC3E}">
        <p14:creationId xmlns:p14="http://schemas.microsoft.com/office/powerpoint/2010/main" val="97365167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73043240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dirty="0"/>
              <a:t>Explain: one maintains the description of activities, but will skip the sequence. Use the analogy of the town plan and </a:t>
            </a:r>
            <a:r>
              <a:rPr lang="en-US" noProof="0" dirty="0"/>
              <a:t>describe</a:t>
            </a:r>
            <a:r>
              <a:rPr lang="en-US" dirty="0"/>
              <a:t> the route one follows. </a:t>
            </a:r>
          </a:p>
          <a:p>
            <a:pPr marL="228600" indent="-228600">
              <a:buAutoNum type="arabicParenR"/>
            </a:pPr>
            <a:endParaRPr lang="en-US" dirty="0"/>
          </a:p>
          <a:p>
            <a:pPr marL="228600" indent="-228600">
              <a:buAutoNum type="arabicParenR"/>
            </a:pPr>
            <a:r>
              <a:rPr lang="en-US" dirty="0"/>
              <a:t>Explain: the technique to isolate service domains is based on combining a type of action or use, applied to a type of asset or entity. BIAN has a list of predefined uses and a hierarchical decomposition of assets or entities. F.E. Define and execute a plan as a use and a piece of equipment as an entity type.</a:t>
            </a:r>
          </a:p>
          <a:p>
            <a:pPr marL="228600" indent="-228600">
              <a:buAutoNum type="arabicParenR"/>
            </a:pPr>
            <a:endParaRPr lang="en-US" dirty="0"/>
          </a:p>
          <a:p>
            <a:pPr marL="228600" indent="-228600">
              <a:buAutoNum type="arabicParenR"/>
            </a:pPr>
            <a:r>
              <a:rPr lang="en-US" dirty="0"/>
              <a:t>Explain: Every service domain must fulfill a single business role, if there are multiple functions then different combinations could apply to several deployment situations then the canonical situation will be ceased. </a:t>
            </a:r>
          </a:p>
          <a:p>
            <a:pPr marL="228600" indent="-228600">
              <a:buAutoNum type="arabicParenR"/>
            </a:pPr>
            <a:endParaRPr lang="en-US" dirty="0"/>
          </a:p>
          <a:p>
            <a:pPr marL="228600" indent="-228600">
              <a:buAutoNum type="arabicParenR"/>
            </a:pPr>
            <a:endParaRPr lang="en-US" dirty="0"/>
          </a:p>
          <a:p>
            <a:pPr marL="228600" indent="-228600">
              <a:buAutoNum type="arabicParenR"/>
            </a:pPr>
            <a:endParaRPr lang="en-US" dirty="0"/>
          </a:p>
        </p:txBody>
      </p:sp>
    </p:spTree>
    <p:extLst>
      <p:ext uri="{BB962C8B-B14F-4D97-AF65-F5344CB8AC3E}">
        <p14:creationId xmlns:p14="http://schemas.microsoft.com/office/powerpoint/2010/main" val="343277188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Tree>
    <p:extLst>
      <p:ext uri="{BB962C8B-B14F-4D97-AF65-F5344CB8AC3E}">
        <p14:creationId xmlns:p14="http://schemas.microsoft.com/office/powerpoint/2010/main" val="191949478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In the example a common</a:t>
            </a:r>
            <a:r>
              <a:rPr lang="en-US" baseline="0" dirty="0"/>
              <a:t> </a:t>
            </a:r>
            <a:r>
              <a:rPr lang="en-US" dirty="0"/>
              <a:t>business activity, the monthly credit card billing cycle, is first modeled as a conventional end-to-end process. The process steps are broken down to ever finer process steps until they are at the resolutions suited for rendering in software.  Next the same activity is modeled as a collaboration between five candidate service domains.  Each service domain is responsible for some aspect of the business activity and the month end billing cycle is represented as an instance of</a:t>
            </a:r>
            <a:r>
              <a:rPr lang="en-US" baseline="0" dirty="0"/>
              <a:t> these five elements interacting…</a:t>
            </a:r>
          </a:p>
          <a:p>
            <a:endParaRPr lang="en-US" dirty="0"/>
          </a:p>
        </p:txBody>
      </p:sp>
    </p:spTree>
    <p:extLst>
      <p:ext uri="{BB962C8B-B14F-4D97-AF65-F5344CB8AC3E}">
        <p14:creationId xmlns:p14="http://schemas.microsoft.com/office/powerpoint/2010/main" val="41164924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repetition but, in more detail. </a:t>
            </a:r>
            <a:br>
              <a:rPr lang="en-US" dirty="0"/>
            </a:br>
            <a:r>
              <a:rPr lang="en-US" dirty="0"/>
              <a:t>(Trainer may skip if here feels the students already master the subject.) </a:t>
            </a:r>
            <a:br>
              <a:rPr lang="en-US" dirty="0"/>
            </a:br>
            <a:br>
              <a:rPr lang="en-US" dirty="0"/>
            </a:br>
            <a:r>
              <a:rPr lang="en-US" dirty="0"/>
              <a:t>The Business Scenario is a simple, non-canonical</a:t>
            </a:r>
            <a:r>
              <a:rPr lang="en-US" baseline="0" dirty="0"/>
              <a:t> representation of an archetypical set of interactions associated with some business event.  Those shown are for a simple direct debit payment.  In theory any possible business activity or event can be modeled by a suitable selection of Service Domains.  The Business Scenario is not intended to define a precise sequence of actions nor to be exhaustive, it is simply a valid example of one way the service domains might interact in response to a particular business need or event.  Its purpose is to clarify the role and service boundary of Service Domains by example and therefore is not in itself a design specification</a:t>
            </a:r>
            <a:endParaRPr lang="en-US" dirty="0"/>
          </a:p>
        </p:txBody>
      </p:sp>
    </p:spTree>
    <p:extLst>
      <p:ext uri="{BB962C8B-B14F-4D97-AF65-F5344CB8AC3E}">
        <p14:creationId xmlns:p14="http://schemas.microsoft.com/office/powerpoint/2010/main" val="184723934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repetition but, in more detail. </a:t>
            </a:r>
            <a:br>
              <a:rPr lang="en-US" dirty="0"/>
            </a:br>
            <a:r>
              <a:rPr lang="en-US" dirty="0"/>
              <a:t>(Trainer may skip if here feels the students already master the subject.) </a:t>
            </a:r>
            <a:br>
              <a:rPr lang="en-US" dirty="0"/>
            </a:br>
            <a:br>
              <a:rPr lang="en-US" dirty="0"/>
            </a:br>
            <a:r>
              <a:rPr lang="en-US" dirty="0"/>
              <a:t>In part</a:t>
            </a:r>
            <a:r>
              <a:rPr lang="en-US" baseline="0" dirty="0"/>
              <a:t> 1 the nature of these service operation based interactions between Service Domains is further characterized.  By example, the business activity that was modeled as a fairly rigid end to end process with tight coupling between the steps in the process, is considered as a loosely coupled collection of interactions between the involved Service Domains.  This perspective of activity leads on to defining some of the general properties/characteristics of the BIAN Service Domain. </a:t>
            </a:r>
            <a:endParaRPr lang="en-US" dirty="0"/>
          </a:p>
        </p:txBody>
      </p:sp>
    </p:spTree>
    <p:extLst>
      <p:ext uri="{BB962C8B-B14F-4D97-AF65-F5344CB8AC3E}">
        <p14:creationId xmlns:p14="http://schemas.microsoft.com/office/powerpoint/2010/main" val="360894572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p>
          <a:p>
            <a:endParaRPr lang="nl-NL" baseline="0" dirty="0"/>
          </a:p>
          <a:p>
            <a:r>
              <a:rPr lang="en-US" dirty="0"/>
              <a:t>(Every second concept is on a lower level, this is just for layout purpose)</a:t>
            </a:r>
            <a:endParaRPr lang="x-none" dirty="0"/>
          </a:p>
        </p:txBody>
      </p:sp>
    </p:spTree>
    <p:extLst>
      <p:ext uri="{BB962C8B-B14F-4D97-AF65-F5344CB8AC3E}">
        <p14:creationId xmlns:p14="http://schemas.microsoft.com/office/powerpoint/2010/main" val="1572785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Trainer: </a:t>
            </a:r>
            <a:r>
              <a:rPr lang="nl-NL" dirty="0" err="1"/>
              <a:t>Explain</a:t>
            </a:r>
            <a:r>
              <a:rPr lang="nl-NL" dirty="0"/>
              <a:t> </a:t>
            </a:r>
            <a:r>
              <a:rPr lang="nl-NL" dirty="0" err="1"/>
              <a:t>how</a:t>
            </a:r>
            <a:r>
              <a:rPr lang="nl-NL" dirty="0"/>
              <a:t> he/</a:t>
            </a:r>
            <a:r>
              <a:rPr lang="nl-NL" dirty="0" err="1"/>
              <a:t>she</a:t>
            </a:r>
            <a:r>
              <a:rPr lang="nl-NL" dirty="0"/>
              <a:t> is </a:t>
            </a:r>
            <a:r>
              <a:rPr lang="nl-NL" dirty="0" err="1"/>
              <a:t>going</a:t>
            </a:r>
            <a:r>
              <a:rPr lang="nl-NL" dirty="0"/>
              <a:t> do approach course</a:t>
            </a:r>
          </a:p>
          <a:p>
            <a:endParaRPr lang="nl-NL" dirty="0"/>
          </a:p>
        </p:txBody>
      </p:sp>
    </p:spTree>
    <p:extLst>
      <p:ext uri="{BB962C8B-B14F-4D97-AF65-F5344CB8AC3E}">
        <p14:creationId xmlns:p14="http://schemas.microsoft.com/office/powerpoint/2010/main" val="6582123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381648461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en-GB" dirty="0">
                <a:hlinkClick r:id="rId3"/>
              </a:rPr>
              <a:t>Find current life version in https://bian.org/servicelandscape-8-0/views/view_29142.html</a:t>
            </a:r>
            <a:endParaRPr lang="en-GB" dirty="0"/>
          </a:p>
        </p:txBody>
      </p:sp>
    </p:spTree>
    <p:extLst>
      <p:ext uri="{BB962C8B-B14F-4D97-AF65-F5344CB8AC3E}">
        <p14:creationId xmlns:p14="http://schemas.microsoft.com/office/powerpoint/2010/main" val="2338800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65528712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x-none" dirty="0"/>
          </a:p>
        </p:txBody>
      </p:sp>
    </p:spTree>
    <p:extLst>
      <p:ext uri="{BB962C8B-B14F-4D97-AF65-F5344CB8AC3E}">
        <p14:creationId xmlns:p14="http://schemas.microsoft.com/office/powerpoint/2010/main" val="149291373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251146329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1682775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99141402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421184496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This is repetition but, in more detail. </a:t>
            </a:r>
            <a:br>
              <a:rPr lang="en-US" dirty="0"/>
            </a:br>
            <a:r>
              <a:rPr lang="en-US" dirty="0"/>
              <a:t>(Trainer may skip if here feels the students already master the subject.) </a:t>
            </a:r>
            <a:br>
              <a:rPr lang="en-US" dirty="0"/>
            </a:br>
            <a:br>
              <a:rPr lang="en-US" dirty="0"/>
            </a:br>
            <a:r>
              <a:rPr lang="en-US" dirty="0"/>
              <a:t>In part</a:t>
            </a:r>
            <a:r>
              <a:rPr lang="en-US" baseline="0" dirty="0"/>
              <a:t> 1 the nature of these service operation based interactions between Service Domains is further characterized.  By example, the business activity that was modeled as a fairly rigid end to end process with tight coupling between the steps in the process, is considered as a loosely coupled collection of interactions between the involved Service Domains.  This perspective of activity leads on to defining some of the general properties/characteristics of the BIAN Service Domain. </a:t>
            </a:r>
            <a:endParaRPr lang="en-US" dirty="0"/>
          </a:p>
        </p:txBody>
      </p:sp>
    </p:spTree>
    <p:extLst>
      <p:ext uri="{BB962C8B-B14F-4D97-AF65-F5344CB8AC3E}">
        <p14:creationId xmlns:p14="http://schemas.microsoft.com/office/powerpoint/2010/main" val="254069696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4246777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0434088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p>
          <a:p>
            <a:endParaRPr lang="nl-NL" baseline="0" dirty="0"/>
          </a:p>
          <a:p>
            <a:r>
              <a:rPr lang="nl-NL" baseline="0" dirty="0"/>
              <a:t>(</a:t>
            </a:r>
            <a:r>
              <a:rPr lang="nl-NL" baseline="0" dirty="0" err="1"/>
              <a:t>this</a:t>
            </a:r>
            <a:r>
              <a:rPr lang="nl-NL" baseline="0" dirty="0"/>
              <a:t> is a </a:t>
            </a:r>
            <a:r>
              <a:rPr lang="nl-NL" baseline="0" dirty="0" err="1"/>
              <a:t>similare</a:t>
            </a:r>
            <a:r>
              <a:rPr lang="nl-NL" baseline="0" dirty="0"/>
              <a:t> </a:t>
            </a:r>
            <a:r>
              <a:rPr lang="nl-NL" baseline="0" dirty="0" err="1"/>
              <a:t>process</a:t>
            </a:r>
            <a:r>
              <a:rPr lang="nl-NL" baseline="0" dirty="0"/>
              <a:t> </a:t>
            </a:r>
            <a:r>
              <a:rPr lang="nl-NL" baseline="0" dirty="0" err="1"/>
              <a:t>to</a:t>
            </a:r>
            <a:r>
              <a:rPr lang="nl-NL" baseline="0" dirty="0"/>
              <a:t> slide 23)</a:t>
            </a:r>
            <a:endParaRPr lang="x-none" dirty="0"/>
          </a:p>
        </p:txBody>
      </p:sp>
    </p:spTree>
    <p:extLst>
      <p:ext uri="{BB962C8B-B14F-4D97-AF65-F5344CB8AC3E}">
        <p14:creationId xmlns:p14="http://schemas.microsoft.com/office/powerpoint/2010/main" val="292208504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28741658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97659472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305525407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18953829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96983118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AutoNum type="arabicParenR"/>
            </a:pPr>
            <a:r>
              <a:rPr lang="en-US" noProof="0" dirty="0"/>
              <a:t>Explain: BIAN service landscape bridges between the high-level business model/strategy. And the underlying implementation level architectural views. </a:t>
            </a:r>
          </a:p>
          <a:p>
            <a:pPr marL="228600" indent="-228600">
              <a:buAutoNum type="arabicParenR"/>
            </a:pPr>
            <a:endParaRPr lang="en-US" noProof="0" dirty="0"/>
          </a:p>
          <a:p>
            <a:pPr marL="228600" indent="-228600">
              <a:buAutoNum type="arabicParenR"/>
            </a:pPr>
            <a:r>
              <a:rPr lang="en-US" noProof="0" dirty="0"/>
              <a:t>Explain: The service domains and associated service operations define business functional partitions and the interfaces between them. This is high-level design for a range of technical environments: 1: a framework to better structure monolithic legacy technologies. 2: a design for service enabling business applications using technologies as an ESB. 3: A framework to support applying predefined and standardized API’s. </a:t>
            </a:r>
          </a:p>
          <a:p>
            <a:pPr marL="228600" indent="-228600">
              <a:buAutoNum type="arabicParenR"/>
            </a:pPr>
            <a:r>
              <a:rPr lang="en-US" noProof="0" dirty="0"/>
              <a:t>Mention that it is key that the business role or purpose of the service domains do not change over time. It must be stable! This also provides a stable basis for analysis.</a:t>
            </a:r>
          </a:p>
          <a:p>
            <a:pPr marL="228600" indent="-228600">
              <a:buAutoNum type="arabicParenR"/>
            </a:pPr>
            <a:endParaRPr lang="en-US" noProof="0" dirty="0"/>
          </a:p>
          <a:p>
            <a:pPr marL="228600" indent="-228600">
              <a:buAutoNum type="arabicParenR"/>
            </a:pPr>
            <a:endParaRPr lang="en-US" noProof="0" dirty="0"/>
          </a:p>
        </p:txBody>
      </p:sp>
    </p:spTree>
    <p:extLst>
      <p:ext uri="{BB962C8B-B14F-4D97-AF65-F5344CB8AC3E}">
        <p14:creationId xmlns:p14="http://schemas.microsoft.com/office/powerpoint/2010/main" val="240041665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Explain BIAN has developed an approach to enterprise architecture, business capabilities and associated service operations that can be selected and assembled to model any bank (or financial </a:t>
            </a:r>
            <a:r>
              <a:rPr lang="nl-NL" dirty="0" err="1"/>
              <a:t>institution</a:t>
            </a:r>
            <a:r>
              <a:rPr lang="nl-NL" dirty="0"/>
              <a:t>). </a:t>
            </a:r>
          </a:p>
          <a:p>
            <a:endParaRPr lang="nl-NL" dirty="0"/>
          </a:p>
          <a:p>
            <a:r>
              <a:rPr lang="nl-NL" dirty="0"/>
              <a:t>Emphasize we use the term ‘capability</a:t>
            </a:r>
            <a:r>
              <a:rPr lang="nl-NL" baseline="0" dirty="0"/>
              <a:t>’ here to describe the functionality/role of a Service Domain.</a:t>
            </a:r>
          </a:p>
          <a:p>
            <a:r>
              <a:rPr lang="nl-NL" baseline="0" dirty="0"/>
              <a:t> But we made a distinction between this use of the term capability and the meaning of a ‘Business Capability Model’ which is subtly different. I guess we’ll have to see </a:t>
            </a:r>
            <a:r>
              <a:rPr lang="nl-NL" baseline="0" dirty="0" err="1"/>
              <a:t>how</a:t>
            </a:r>
            <a:r>
              <a:rPr lang="nl-NL" baseline="0" dirty="0"/>
              <a:t> to describe the Business Capability Model later to understand if this is an issue!</a:t>
            </a:r>
            <a:endParaRPr lang="x-none" dirty="0"/>
          </a:p>
        </p:txBody>
      </p:sp>
    </p:spTree>
    <p:extLst>
      <p:ext uri="{BB962C8B-B14F-4D97-AF65-F5344CB8AC3E}">
        <p14:creationId xmlns:p14="http://schemas.microsoft.com/office/powerpoint/2010/main" val="128170835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Business area and Business </a:t>
            </a:r>
            <a:r>
              <a:rPr lang="en-US" dirty="0" err="1"/>
              <a:t>Domein</a:t>
            </a:r>
            <a:r>
              <a:rPr lang="en-US" dirty="0"/>
              <a:t> can be explained via this matrix view.</a:t>
            </a:r>
          </a:p>
          <a:p>
            <a:pPr marL="0" marR="0" lvl="0" indent="0" algn="l" defTabSz="677268" rtl="0" eaLnBrk="1" fontAlgn="auto" latinLnBrk="0" hangingPunct="1">
              <a:lnSpc>
                <a:spcPct val="100000"/>
              </a:lnSpc>
              <a:spcBef>
                <a:spcPts val="0"/>
              </a:spcBef>
              <a:spcAft>
                <a:spcPts val="0"/>
              </a:spcAft>
              <a:buClrTx/>
              <a:buSzTx/>
              <a:buFontTx/>
              <a:buNone/>
              <a:tabLst/>
              <a:defRPr/>
            </a:pPr>
            <a:endParaRPr lang="en-US" dirty="0"/>
          </a:p>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This is repetition but in a different view. </a:t>
            </a:r>
            <a:br>
              <a:rPr lang="en-US" dirty="0"/>
            </a:br>
            <a:r>
              <a:rPr lang="en-US" dirty="0"/>
              <a:t>(Trainer may skip if here feels the students already master the subject.) </a:t>
            </a:r>
            <a:br>
              <a:rPr lang="en-US" dirty="0"/>
            </a:br>
            <a:br>
              <a:rPr lang="en-US" dirty="0"/>
            </a:br>
            <a:endParaRPr lang="en-US" dirty="0"/>
          </a:p>
        </p:txBody>
      </p:sp>
    </p:spTree>
    <p:extLst>
      <p:ext uri="{BB962C8B-B14F-4D97-AF65-F5344CB8AC3E}">
        <p14:creationId xmlns:p14="http://schemas.microsoft.com/office/powerpoint/2010/main" val="99506894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en-US" dirty="0"/>
              <a:t>Value chain view (M4) </a:t>
            </a:r>
          </a:p>
          <a:p>
            <a:pPr marL="0" marR="0" lvl="0" indent="0" algn="l" defTabSz="677268" rtl="0" eaLnBrk="1" fontAlgn="auto" latinLnBrk="0" hangingPunct="1">
              <a:lnSpc>
                <a:spcPct val="100000"/>
              </a:lnSpc>
              <a:spcBef>
                <a:spcPts val="0"/>
              </a:spcBef>
              <a:spcAft>
                <a:spcPts val="0"/>
              </a:spcAft>
              <a:buClrTx/>
              <a:buSzTx/>
              <a:buFontTx/>
              <a:buNone/>
              <a:tabLst/>
              <a:defRPr/>
            </a:pPr>
            <a:br>
              <a:rPr lang="en-US" dirty="0"/>
            </a:br>
            <a:r>
              <a:rPr lang="en-US" dirty="0"/>
              <a:t>This is repetition but in a different view. </a:t>
            </a:r>
            <a:br>
              <a:rPr lang="en-US" dirty="0"/>
            </a:br>
            <a:r>
              <a:rPr lang="en-US" dirty="0"/>
              <a:t>(Trainer may skip if here feels the students already master the subject.) </a:t>
            </a:r>
          </a:p>
          <a:p>
            <a:endParaRPr lang="en-US" dirty="0"/>
          </a:p>
        </p:txBody>
      </p:sp>
    </p:spTree>
    <p:extLst>
      <p:ext uri="{BB962C8B-B14F-4D97-AF65-F5344CB8AC3E}">
        <p14:creationId xmlns:p14="http://schemas.microsoft.com/office/powerpoint/2010/main" val="355770815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Master" Target="../slideMasters/slideMaster1.xml"/><Relationship Id="rId5" Type="http://schemas.openxmlformats.org/officeDocument/2006/relationships/image" Target="../media/image1.png"/><Relationship Id="rId4"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age">
    <p:spTree>
      <p:nvGrpSpPr>
        <p:cNvPr id="1" name=""/>
        <p:cNvGrpSpPr/>
        <p:nvPr/>
      </p:nvGrpSpPr>
      <p:grpSpPr>
        <a:xfrm>
          <a:off x="0" y="0"/>
          <a:ext cx="0" cy="0"/>
          <a:chOff x="0" y="0"/>
          <a:chExt cx="0" cy="0"/>
        </a:xfrm>
      </p:grpSpPr>
      <p:sp>
        <p:nvSpPr>
          <p:cNvPr id="8" name="Titel 7"/>
          <p:cNvSpPr>
            <a:spLocks noGrp="1"/>
          </p:cNvSpPr>
          <p:nvPr>
            <p:ph type="ctrTitle" hasCustomPrompt="1"/>
          </p:nvPr>
        </p:nvSpPr>
        <p:spPr>
          <a:xfrm>
            <a:off x="1775752" y="2926298"/>
            <a:ext cx="10106439" cy="815986"/>
          </a:xfrm>
        </p:spPr>
        <p:txBody>
          <a:bodyPr anchor="t" anchorCtr="0">
            <a:normAutofit/>
          </a:bodyPr>
          <a:lstStyle>
            <a:lvl1pPr algn="ctr">
              <a:defRPr lang="en-US" sz="4400" dirty="0">
                <a:solidFill>
                  <a:schemeClr val="bg1"/>
                </a:solidFill>
              </a:defRPr>
            </a:lvl1pPr>
          </a:lstStyle>
          <a:p>
            <a:r>
              <a:rPr kumimoji="0" lang="en-US" noProof="0" dirty="0" err="1"/>
              <a:t>Klik</a:t>
            </a:r>
            <a:r>
              <a:rPr kumimoji="0" lang="nl-NL" dirty="0"/>
              <a:t> om de stijl te bewerken</a:t>
            </a:r>
            <a:endParaRPr kumimoji="0" lang="en-US" dirty="0"/>
          </a:p>
        </p:txBody>
      </p:sp>
      <p:sp>
        <p:nvSpPr>
          <p:cNvPr id="18" name="Rechthoek 17"/>
          <p:cNvSpPr/>
          <p:nvPr userDrawn="1"/>
        </p:nvSpPr>
        <p:spPr>
          <a:xfrm>
            <a:off x="1679728" y="6436957"/>
            <a:ext cx="10513860" cy="451614"/>
          </a:xfrm>
          <a:prstGeom prst="rect">
            <a:avLst/>
          </a:prstGeom>
          <a:solidFill>
            <a:srgbClr val="0078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b="0" i="0" dirty="0">
              <a:solidFill>
                <a:srgbClr val="0070C0"/>
              </a:solidFill>
              <a:latin typeface="Trebuchet MS Regular" panose="020B0603020202020204" pitchFamily="34" charset="0"/>
            </a:endParaRPr>
          </a:p>
        </p:txBody>
      </p:sp>
      <p:sp>
        <p:nvSpPr>
          <p:cNvPr id="14" name="Ondertitel 4">
            <a:extLst>
              <a:ext uri="{FF2B5EF4-FFF2-40B4-BE49-F238E27FC236}">
                <a16:creationId xmlns:a16="http://schemas.microsoft.com/office/drawing/2014/main" id="{B1E0D6CC-5011-0C43-A0A3-EA7C8D2624D3}"/>
              </a:ext>
            </a:extLst>
          </p:cNvPr>
          <p:cNvSpPr txBox="1">
            <a:spLocks/>
          </p:cNvSpPr>
          <p:nvPr userDrawn="1"/>
        </p:nvSpPr>
        <p:spPr>
          <a:xfrm>
            <a:off x="1679728" y="6456324"/>
            <a:ext cx="10513860" cy="404851"/>
          </a:xfrm>
          <a:prstGeom prst="rect">
            <a:avLst/>
          </a:prstGeom>
        </p:spPr>
        <p:txBody>
          <a:bodyPr>
            <a:noAutofit/>
          </a:bodyPr>
          <a:lstStyle/>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©2019 - All training materials are sole property of Van Haren Publishing BV </a:t>
            </a:r>
          </a:p>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and are not to be reproduced  in any form or shape without written permission.</a:t>
            </a:r>
          </a:p>
          <a:p>
            <a:pPr algn="ctr">
              <a:spcBef>
                <a:spcPts val="300"/>
              </a:spcBef>
              <a:buClr>
                <a:schemeClr val="accent1"/>
              </a:buClr>
              <a:buSzPct val="85000"/>
              <a:defRPr/>
            </a:pPr>
            <a:endParaRPr lang="en-US" sz="900" dirty="0">
              <a:solidFill>
                <a:schemeClr val="bg1"/>
              </a:solidFill>
              <a:latin typeface="Calibri" panose="020F0502020204030204" pitchFamily="34" charset="0"/>
              <a:cs typeface="Calibri" panose="020F0502020204030204" pitchFamily="34" charset="0"/>
            </a:endParaRPr>
          </a:p>
        </p:txBody>
      </p:sp>
      <p:sp>
        <p:nvSpPr>
          <p:cNvPr id="22" name="Rechthoek 21"/>
          <p:cNvSpPr/>
          <p:nvPr userDrawn="1"/>
        </p:nvSpPr>
        <p:spPr>
          <a:xfrm>
            <a:off x="1679729" y="981182"/>
            <a:ext cx="10274479" cy="5331059"/>
          </a:xfrm>
          <a:prstGeom prst="rect">
            <a:avLst/>
          </a:prstGeom>
          <a:solidFill>
            <a:schemeClr val="accent2"/>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nl-NL" altLang="nl-NL" sz="1800" dirty="0">
              <a:solidFill>
                <a:srgbClr val="D20A11"/>
              </a:solidFill>
              <a:latin typeface="Gill Sans MT" panose="020B0502020104020203" pitchFamily="34" charset="0"/>
            </a:endParaRPr>
          </a:p>
        </p:txBody>
      </p:sp>
      <p:pic>
        <p:nvPicPr>
          <p:cNvPr id="3" name="Picture 2">
            <a:extLst>
              <a:ext uri="{FF2B5EF4-FFF2-40B4-BE49-F238E27FC236}">
                <a16:creationId xmlns:a16="http://schemas.microsoft.com/office/drawing/2014/main" id="{36D092C6-0A31-4B45-B5B5-EF3D492F994F}"/>
              </a:ext>
            </a:extLst>
          </p:cNvPr>
          <p:cNvPicPr>
            <a:picLocks noChangeAspect="1"/>
          </p:cNvPicPr>
          <p:nvPr userDrawn="1"/>
        </p:nvPicPr>
        <p:blipFill>
          <a:blip r:embed="rId2"/>
          <a:stretch>
            <a:fillRect/>
          </a:stretch>
        </p:blipFill>
        <p:spPr>
          <a:xfrm>
            <a:off x="10239347" y="6096117"/>
            <a:ext cx="1973988" cy="449962"/>
          </a:xfrm>
          <a:prstGeom prst="rect">
            <a:avLst/>
          </a:prstGeom>
        </p:spPr>
      </p:pic>
      <p:pic>
        <p:nvPicPr>
          <p:cNvPr id="4" name="Picture 3">
            <a:extLst>
              <a:ext uri="{FF2B5EF4-FFF2-40B4-BE49-F238E27FC236}">
                <a16:creationId xmlns:a16="http://schemas.microsoft.com/office/drawing/2014/main" id="{BB5E6364-6BC0-5C42-8518-8D08C3EC0DA0}"/>
              </a:ext>
            </a:extLst>
          </p:cNvPr>
          <p:cNvPicPr>
            <a:picLocks noChangeAspect="1"/>
          </p:cNvPicPr>
          <p:nvPr userDrawn="1"/>
        </p:nvPicPr>
        <p:blipFill>
          <a:blip r:embed="rId3"/>
          <a:stretch>
            <a:fillRect/>
          </a:stretch>
        </p:blipFill>
        <p:spPr>
          <a:xfrm>
            <a:off x="295952" y="6436956"/>
            <a:ext cx="991800" cy="334051"/>
          </a:xfrm>
          <a:prstGeom prst="rect">
            <a:avLst/>
          </a:prstGeom>
        </p:spPr>
      </p:pic>
      <p:sp>
        <p:nvSpPr>
          <p:cNvPr id="5" name="Rectangle 4">
            <a:extLst>
              <a:ext uri="{FF2B5EF4-FFF2-40B4-BE49-F238E27FC236}">
                <a16:creationId xmlns:a16="http://schemas.microsoft.com/office/drawing/2014/main" id="{E795D6E6-C41B-B446-AC00-EE73EB2271FD}"/>
              </a:ext>
            </a:extLst>
          </p:cNvPr>
          <p:cNvSpPr/>
          <p:nvPr userDrawn="1"/>
        </p:nvSpPr>
        <p:spPr>
          <a:xfrm>
            <a:off x="0" y="0"/>
            <a:ext cx="1583704" cy="6312241"/>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60" dirty="0"/>
          </a:p>
        </p:txBody>
      </p:sp>
    </p:spTree>
    <p:extLst>
      <p:ext uri="{BB962C8B-B14F-4D97-AF65-F5344CB8AC3E}">
        <p14:creationId xmlns:p14="http://schemas.microsoft.com/office/powerpoint/2010/main" val="1965600565"/>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 Object + Ref">
    <p:spTree>
      <p:nvGrpSpPr>
        <p:cNvPr id="1" name=""/>
        <p:cNvGrpSpPr/>
        <p:nvPr/>
      </p:nvGrpSpPr>
      <p:grpSpPr>
        <a:xfrm>
          <a:off x="0" y="0"/>
          <a:ext cx="0" cy="0"/>
          <a:chOff x="0" y="0"/>
          <a:chExt cx="0" cy="0"/>
        </a:xfrm>
      </p:grpSpPr>
      <p:sp>
        <p:nvSpPr>
          <p:cNvPr id="6" name="Tekstvak 5"/>
          <p:cNvSpPr txBox="1"/>
          <p:nvPr userDrawn="1"/>
        </p:nvSpPr>
        <p:spPr>
          <a:xfrm>
            <a:off x="143358" y="260769"/>
            <a:ext cx="1632394" cy="369503"/>
          </a:xfrm>
          <a:prstGeom prst="rect">
            <a:avLst/>
          </a:prstGeom>
          <a:noFill/>
        </p:spPr>
        <p:txBody>
          <a:bodyPr wrap="square" rtlCol="0">
            <a:spAutoFit/>
          </a:bodyPr>
          <a:lstStyle/>
          <a:p>
            <a:endParaRPr lang="en-GB" sz="1800" b="0" i="0" dirty="0">
              <a:latin typeface="Calibri" panose="020F0502020204030204" pitchFamily="34" charset="0"/>
              <a:cs typeface="Calibri" panose="020F0502020204030204" pitchFamily="34" charset="0"/>
            </a:endParaRPr>
          </a:p>
        </p:txBody>
      </p:sp>
      <p:sp>
        <p:nvSpPr>
          <p:cNvPr id="11" name="Tijdelijke aanduiding voor titel 21">
            <a:extLst>
              <a:ext uri="{FF2B5EF4-FFF2-40B4-BE49-F238E27FC236}">
                <a16:creationId xmlns:a16="http://schemas.microsoft.com/office/drawing/2014/main" id="{4ECFF173-9A11-814A-AD57-2D1ABD90822D}"/>
              </a:ext>
            </a:extLst>
          </p:cNvPr>
          <p:cNvSpPr>
            <a:spLocks noGrp="1"/>
          </p:cNvSpPr>
          <p:nvPr>
            <p:ph type="title" hasCustomPrompt="1"/>
          </p:nvPr>
        </p:nvSpPr>
        <p:spPr>
          <a:xfrm>
            <a:off x="1679729" y="265767"/>
            <a:ext cx="8834130" cy="744903"/>
          </a:xfrm>
          <a:prstGeom prst="rect">
            <a:avLst/>
          </a:prstGeom>
          <a:ln w="12700" cap="sq">
            <a:noFill/>
            <a:round/>
          </a:ln>
        </p:spPr>
        <p:txBody>
          <a:bodyPr bIns="91440" anchor="t" anchorCtr="0">
            <a:normAutofit/>
          </a:bodyPr>
          <a:lstStyle>
            <a:lvl1pP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pic>
        <p:nvPicPr>
          <p:cNvPr id="8" name="Picture 7">
            <a:extLst>
              <a:ext uri="{FF2B5EF4-FFF2-40B4-BE49-F238E27FC236}">
                <a16:creationId xmlns:a16="http://schemas.microsoft.com/office/drawing/2014/main" id="{E1534397-DE16-C342-B33F-F72AEBA882C8}"/>
              </a:ext>
            </a:extLst>
          </p:cNvPr>
          <p:cNvPicPr>
            <a:picLocks noChangeAspect="1"/>
          </p:cNvPicPr>
          <p:nvPr userDrawn="1"/>
        </p:nvPicPr>
        <p:blipFill>
          <a:blip r:embed="rId2"/>
          <a:stretch>
            <a:fillRect/>
          </a:stretch>
        </p:blipFill>
        <p:spPr>
          <a:xfrm>
            <a:off x="609680" y="6558947"/>
            <a:ext cx="242309" cy="224435"/>
          </a:xfrm>
          <a:prstGeom prst="rect">
            <a:avLst/>
          </a:prstGeom>
        </p:spPr>
      </p:pic>
      <p:sp>
        <p:nvSpPr>
          <p:cNvPr id="9" name="Text Placeholder 15">
            <a:extLst>
              <a:ext uri="{FF2B5EF4-FFF2-40B4-BE49-F238E27FC236}">
                <a16:creationId xmlns:a16="http://schemas.microsoft.com/office/drawing/2014/main" id="{DCF0D527-417A-554F-B5CF-0CAD31B744BA}"/>
              </a:ext>
            </a:extLst>
          </p:cNvPr>
          <p:cNvSpPr>
            <a:spLocks noGrp="1"/>
          </p:cNvSpPr>
          <p:nvPr>
            <p:ph type="body" sz="quarter" idx="13" hasCustomPrompt="1"/>
          </p:nvPr>
        </p:nvSpPr>
        <p:spPr>
          <a:xfrm>
            <a:off x="845452" y="6469991"/>
            <a:ext cx="3110318" cy="414530"/>
          </a:xfrm>
          <a:prstGeom prst="rect">
            <a:avLst/>
          </a:prstGeom>
        </p:spPr>
        <p:txBody>
          <a:bodyPr anchor="ctr">
            <a:normAutofit/>
          </a:bodyPr>
          <a:lstStyle>
            <a:lvl1pPr marL="0" indent="0">
              <a:buFont typeface="Arial" panose="020B0604020202020204" pitchFamily="34" charset="0"/>
              <a:buNone/>
              <a:defRPr sz="1200" b="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 </a:t>
            </a:r>
            <a:r>
              <a:rPr lang="en-US" dirty="0" err="1"/>
              <a:t>x.x</a:t>
            </a:r>
            <a:endParaRPr lang="en-GB" dirty="0"/>
          </a:p>
        </p:txBody>
      </p:sp>
      <p:sp>
        <p:nvSpPr>
          <p:cNvPr id="12" name="Text Placeholder 2">
            <a:extLst>
              <a:ext uri="{FF2B5EF4-FFF2-40B4-BE49-F238E27FC236}">
                <a16:creationId xmlns:a16="http://schemas.microsoft.com/office/drawing/2014/main" id="{CF00EB83-18E2-2A46-B767-3B89E2BD8D80}"/>
              </a:ext>
            </a:extLst>
          </p:cNvPr>
          <p:cNvSpPr>
            <a:spLocks noGrp="1"/>
          </p:cNvSpPr>
          <p:nvPr>
            <p:ph type="body" sz="quarter" idx="10"/>
          </p:nvPr>
        </p:nvSpPr>
        <p:spPr>
          <a:xfrm>
            <a:off x="1679729" y="1413430"/>
            <a:ext cx="8834131" cy="4826746"/>
          </a:xfrm>
          <a:prstGeom prst="rect">
            <a:avLst/>
          </a:prstGeom>
        </p:spPr>
        <p:txBody>
          <a:bodyPr/>
          <a:lstStyle>
            <a:lvl1pPr marL="274347" indent="-274347">
              <a:buClr>
                <a:schemeClr val="accent3">
                  <a:lumMod val="5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1pPr>
            <a:lvl2pPr marL="548695" indent="-228623">
              <a:buClr>
                <a:schemeClr val="accent3">
                  <a:lumMod val="5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2pPr>
            <a:lvl3pPr marL="823042" indent="-228623">
              <a:buClr>
                <a:schemeClr val="accent3">
                  <a:lumMod val="5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3pPr>
            <a:lvl4pPr marL="1097390" indent="-228623">
              <a:buClr>
                <a:schemeClr val="accent3">
                  <a:lumMod val="5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4pPr>
            <a:lvl5pPr marL="1371737" indent="-228623">
              <a:buClr>
                <a:schemeClr val="accent3">
                  <a:lumMod val="5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40510983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 2Object + Ref">
    <p:spTree>
      <p:nvGrpSpPr>
        <p:cNvPr id="1" name=""/>
        <p:cNvGrpSpPr/>
        <p:nvPr/>
      </p:nvGrpSpPr>
      <p:grpSpPr>
        <a:xfrm>
          <a:off x="0" y="0"/>
          <a:ext cx="0" cy="0"/>
          <a:chOff x="0" y="0"/>
          <a:chExt cx="0" cy="0"/>
        </a:xfrm>
      </p:grpSpPr>
      <p:sp>
        <p:nvSpPr>
          <p:cNvPr id="2" name="Titel 1"/>
          <p:cNvSpPr>
            <a:spLocks noGrp="1"/>
          </p:cNvSpPr>
          <p:nvPr>
            <p:ph type="title"/>
          </p:nvPr>
        </p:nvSpPr>
        <p:spPr>
          <a:xfrm>
            <a:off x="1679730" y="188727"/>
            <a:ext cx="8834131" cy="792455"/>
          </a:xfrm>
        </p:spPr>
        <p:txBody>
          <a:bodyPr anchor="b" anchorCtr="0"/>
          <a:lstStyle>
            <a:lvl1pPr algn="ct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sp>
        <p:nvSpPr>
          <p:cNvPr id="3" name="Tijdelijke aanduiding voor tekst 2"/>
          <p:cNvSpPr>
            <a:spLocks noGrp="1"/>
          </p:cNvSpPr>
          <p:nvPr>
            <p:ph type="body" idx="1"/>
          </p:nvPr>
        </p:nvSpPr>
        <p:spPr>
          <a:xfrm>
            <a:off x="624500" y="1179763"/>
            <a:ext cx="5472296" cy="521834"/>
          </a:xfrm>
          <a:prstGeom prst="rect">
            <a:avLst/>
          </a:prstGeom>
          <a:noFill/>
          <a:ln w="12700" cap="sq" cmpd="sng" algn="ctr">
            <a:noFill/>
            <a:prstDash val="solid"/>
          </a:ln>
        </p:spPr>
        <p:txBody>
          <a:bodyPr lIns="91440" anchor="t" anchorCtr="0">
            <a:noAutofit/>
          </a:bodyPr>
          <a:lstStyle>
            <a:lvl1pPr marL="0" indent="0">
              <a:buNone/>
              <a:defRPr sz="2000" b="1">
                <a:solidFill>
                  <a:schemeClr val="accent3">
                    <a:lumMod val="50000"/>
                  </a:schemeClr>
                </a:solidFill>
                <a:latin typeface="Calibri" panose="020F0502020204030204" pitchFamily="34" charset="0"/>
                <a:ea typeface="+mj-ea"/>
                <a:cs typeface="Calibri" panose="020F050202020403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nl-NL" dirty="0"/>
              <a:t>Klik om de modelstijlen te bewerken</a:t>
            </a:r>
          </a:p>
        </p:txBody>
      </p:sp>
      <p:sp>
        <p:nvSpPr>
          <p:cNvPr id="4" name="Tijdelijke aanduiding voor tekst 3"/>
          <p:cNvSpPr>
            <a:spLocks noGrp="1"/>
          </p:cNvSpPr>
          <p:nvPr>
            <p:ph type="body" sz="half" idx="3"/>
          </p:nvPr>
        </p:nvSpPr>
        <p:spPr>
          <a:xfrm>
            <a:off x="6289435" y="1175635"/>
            <a:ext cx="5664773" cy="504067"/>
          </a:xfrm>
          <a:prstGeom prst="rect">
            <a:avLst/>
          </a:prstGeom>
          <a:noFill/>
          <a:ln w="12700" cap="sq" cmpd="sng" algn="ctr">
            <a:noFill/>
            <a:prstDash val="solid"/>
          </a:ln>
        </p:spPr>
        <p:txBody>
          <a:bodyPr lIns="91440" anchor="t" anchorCtr="0">
            <a:noAutofit/>
          </a:bodyPr>
          <a:lstStyle>
            <a:lvl1pPr marL="0" indent="0">
              <a:buNone/>
              <a:defRPr sz="2000" b="1">
                <a:solidFill>
                  <a:schemeClr val="accent3">
                    <a:lumMod val="50000"/>
                  </a:schemeClr>
                </a:solidFill>
                <a:latin typeface="Calibri" panose="020F0502020204030204" pitchFamily="34" charset="0"/>
                <a:ea typeface="+mj-ea"/>
                <a:cs typeface="Calibri" panose="020F050202020403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nl-NL" dirty="0"/>
              <a:t>Klik om de modelstijlen te bewerken</a:t>
            </a:r>
          </a:p>
        </p:txBody>
      </p:sp>
      <p:sp>
        <p:nvSpPr>
          <p:cNvPr id="11" name="Tijdelijke aanduiding voor inhoud 10"/>
          <p:cNvSpPr>
            <a:spLocks noGrp="1"/>
          </p:cNvSpPr>
          <p:nvPr>
            <p:ph sz="half" idx="2"/>
          </p:nvPr>
        </p:nvSpPr>
        <p:spPr>
          <a:xfrm>
            <a:off x="632595" y="1701595"/>
            <a:ext cx="5472296" cy="4538605"/>
          </a:xfrm>
          <a:prstGeom prst="rect">
            <a:avLst/>
          </a:prstGeom>
        </p:spPr>
        <p:txBody>
          <a:bodyPr vert="horz"/>
          <a:lstStyle>
            <a:lvl1pPr>
              <a:buClr>
                <a:schemeClr val="accent3">
                  <a:lumMod val="50000"/>
                </a:schemeClr>
              </a:buClr>
              <a:defRPr sz="2400">
                <a:latin typeface="Calibri" panose="020F0502020204030204" pitchFamily="34" charset="0"/>
                <a:cs typeface="Calibri" panose="020F0502020204030204" pitchFamily="34" charset="0"/>
              </a:defRPr>
            </a:lvl1pPr>
            <a:lvl2pPr>
              <a:buClr>
                <a:schemeClr val="accent3">
                  <a:lumMod val="50000"/>
                </a:schemeClr>
              </a:buClr>
              <a:defRPr sz="2200">
                <a:latin typeface="Calibri" panose="020F0502020204030204" pitchFamily="34" charset="0"/>
                <a:cs typeface="Calibri" panose="020F0502020204030204" pitchFamily="34" charset="0"/>
              </a:defRPr>
            </a:lvl2pPr>
            <a:lvl3pPr>
              <a:buClr>
                <a:schemeClr val="accent3">
                  <a:lumMod val="50000"/>
                </a:schemeClr>
              </a:buClr>
              <a:defRPr>
                <a:latin typeface="Calibri" panose="020F0502020204030204" pitchFamily="34" charset="0"/>
                <a:cs typeface="Calibri" panose="020F0502020204030204" pitchFamily="34" charset="0"/>
              </a:defRPr>
            </a:lvl3pPr>
            <a:lvl4pPr>
              <a:buClr>
                <a:schemeClr val="accent3">
                  <a:lumMod val="50000"/>
                </a:schemeClr>
              </a:buClr>
              <a:defRPr>
                <a:latin typeface="Calibri" panose="020F0502020204030204" pitchFamily="34" charset="0"/>
                <a:cs typeface="Calibri" panose="020F0502020204030204" pitchFamily="34" charset="0"/>
              </a:defRPr>
            </a:lvl4pPr>
            <a:lvl5pPr>
              <a:buClr>
                <a:schemeClr val="accent3">
                  <a:lumMod val="50000"/>
                </a:schemeClr>
              </a:buClr>
              <a:defRPr>
                <a:latin typeface="Calibri" panose="020F0502020204030204" pitchFamily="34" charset="0"/>
                <a:cs typeface="Calibri" panose="020F0502020204030204" pitchFamily="34" charset="0"/>
              </a:defRPr>
            </a:lvl5pPr>
          </a:lstStyle>
          <a:p>
            <a:pPr lvl="0" eaLnBrk="1" latinLnBrk="0" hangingPunct="1"/>
            <a:r>
              <a:rPr lang="nl-NL" dirty="0"/>
              <a:t>Klik om de modelstijlen te bewerken</a:t>
            </a:r>
          </a:p>
          <a:p>
            <a:pPr lvl="1" eaLnBrk="1" latinLnBrk="0" hangingPunct="1"/>
            <a:r>
              <a:rPr lang="nl-NL" dirty="0"/>
              <a:t>Tweede niveau</a:t>
            </a:r>
          </a:p>
          <a:p>
            <a:pPr lvl="2" eaLnBrk="1" latinLnBrk="0" hangingPunct="1"/>
            <a:r>
              <a:rPr lang="nl-NL" dirty="0"/>
              <a:t>Derde niveau</a:t>
            </a:r>
          </a:p>
          <a:p>
            <a:pPr lvl="3" eaLnBrk="1" latinLnBrk="0" hangingPunct="1"/>
            <a:r>
              <a:rPr lang="nl-NL" dirty="0"/>
              <a:t>Vierde niveau</a:t>
            </a:r>
          </a:p>
          <a:p>
            <a:pPr lvl="4" eaLnBrk="1" latinLnBrk="0" hangingPunct="1"/>
            <a:r>
              <a:rPr lang="nl-NL" dirty="0"/>
              <a:t>Vijfde niveau</a:t>
            </a:r>
            <a:endParaRPr kumimoji="0" lang="en-US" dirty="0"/>
          </a:p>
        </p:txBody>
      </p:sp>
      <p:sp>
        <p:nvSpPr>
          <p:cNvPr id="13" name="Tijdelijke aanduiding voor inhoud 12"/>
          <p:cNvSpPr>
            <a:spLocks noGrp="1"/>
          </p:cNvSpPr>
          <p:nvPr>
            <p:ph sz="half" idx="4"/>
          </p:nvPr>
        </p:nvSpPr>
        <p:spPr>
          <a:xfrm>
            <a:off x="6289435" y="1701596"/>
            <a:ext cx="5664773" cy="4538604"/>
          </a:xfrm>
          <a:prstGeom prst="rect">
            <a:avLst/>
          </a:prstGeom>
        </p:spPr>
        <p:txBody>
          <a:bodyPr vert="horz"/>
          <a:lstStyle>
            <a:lvl1pPr>
              <a:buClr>
                <a:schemeClr val="accent3">
                  <a:lumMod val="50000"/>
                </a:schemeClr>
              </a:buClr>
              <a:defRPr sz="2400">
                <a:latin typeface="Calibri" panose="020F0502020204030204" pitchFamily="34" charset="0"/>
                <a:cs typeface="Calibri" panose="020F0502020204030204" pitchFamily="34" charset="0"/>
              </a:defRPr>
            </a:lvl1pPr>
            <a:lvl2pPr>
              <a:buClr>
                <a:schemeClr val="accent3">
                  <a:lumMod val="50000"/>
                </a:schemeClr>
              </a:buClr>
              <a:defRPr sz="2200">
                <a:latin typeface="Calibri" panose="020F0502020204030204" pitchFamily="34" charset="0"/>
                <a:cs typeface="Calibri" panose="020F0502020204030204" pitchFamily="34" charset="0"/>
              </a:defRPr>
            </a:lvl2pPr>
            <a:lvl3pPr>
              <a:buClr>
                <a:schemeClr val="accent3">
                  <a:lumMod val="50000"/>
                </a:schemeClr>
              </a:buClr>
              <a:defRPr>
                <a:latin typeface="Calibri" panose="020F0502020204030204" pitchFamily="34" charset="0"/>
                <a:cs typeface="Calibri" panose="020F0502020204030204" pitchFamily="34" charset="0"/>
              </a:defRPr>
            </a:lvl3pPr>
            <a:lvl4pPr>
              <a:buClr>
                <a:schemeClr val="accent3">
                  <a:lumMod val="50000"/>
                </a:schemeClr>
              </a:buClr>
              <a:defRPr>
                <a:latin typeface="Calibri" panose="020F0502020204030204" pitchFamily="34" charset="0"/>
                <a:cs typeface="Calibri" panose="020F0502020204030204" pitchFamily="34" charset="0"/>
              </a:defRPr>
            </a:lvl4pPr>
            <a:lvl5pPr>
              <a:buClr>
                <a:schemeClr val="accent3">
                  <a:lumMod val="50000"/>
                </a:schemeClr>
              </a:buClr>
              <a:defRPr>
                <a:latin typeface="Calibri" panose="020F0502020204030204" pitchFamily="34" charset="0"/>
                <a:cs typeface="Calibri" panose="020F0502020204030204" pitchFamily="34" charset="0"/>
              </a:defRPr>
            </a:lvl5pPr>
          </a:lstStyle>
          <a:p>
            <a:pPr lvl="0" eaLnBrk="1" latinLnBrk="0" hangingPunct="1"/>
            <a:r>
              <a:rPr lang="nl-NL" dirty="0"/>
              <a:t>Klik om de modelstijlen te bewerken</a:t>
            </a:r>
          </a:p>
          <a:p>
            <a:pPr lvl="1" eaLnBrk="1" latinLnBrk="0" hangingPunct="1"/>
            <a:r>
              <a:rPr lang="nl-NL" dirty="0"/>
              <a:t>Tweede niveau</a:t>
            </a:r>
          </a:p>
          <a:p>
            <a:pPr lvl="2" eaLnBrk="1" latinLnBrk="0" hangingPunct="1"/>
            <a:r>
              <a:rPr lang="nl-NL" dirty="0"/>
              <a:t>Derde niveau</a:t>
            </a:r>
          </a:p>
          <a:p>
            <a:pPr lvl="3" eaLnBrk="1" latinLnBrk="0" hangingPunct="1"/>
            <a:r>
              <a:rPr lang="nl-NL" dirty="0"/>
              <a:t>Vierde niveau</a:t>
            </a:r>
          </a:p>
          <a:p>
            <a:pPr lvl="4" eaLnBrk="1" latinLnBrk="0" hangingPunct="1"/>
            <a:r>
              <a:rPr lang="nl-NL" dirty="0"/>
              <a:t>Vijfde niveau</a:t>
            </a:r>
            <a:endParaRPr kumimoji="0" lang="en-US" dirty="0"/>
          </a:p>
        </p:txBody>
      </p:sp>
      <p:pic>
        <p:nvPicPr>
          <p:cNvPr id="8" name="Picture 7">
            <a:extLst>
              <a:ext uri="{FF2B5EF4-FFF2-40B4-BE49-F238E27FC236}">
                <a16:creationId xmlns:a16="http://schemas.microsoft.com/office/drawing/2014/main" id="{CFF0C47A-439A-3442-BDC3-42BD9100BACE}"/>
              </a:ext>
            </a:extLst>
          </p:cNvPr>
          <p:cNvPicPr>
            <a:picLocks noChangeAspect="1"/>
          </p:cNvPicPr>
          <p:nvPr userDrawn="1"/>
        </p:nvPicPr>
        <p:blipFill>
          <a:blip r:embed="rId2"/>
          <a:stretch>
            <a:fillRect/>
          </a:stretch>
        </p:blipFill>
        <p:spPr>
          <a:xfrm>
            <a:off x="609680" y="6558947"/>
            <a:ext cx="242309" cy="224435"/>
          </a:xfrm>
          <a:prstGeom prst="rect">
            <a:avLst/>
          </a:prstGeom>
        </p:spPr>
      </p:pic>
      <p:sp>
        <p:nvSpPr>
          <p:cNvPr id="10" name="Text Placeholder 15">
            <a:extLst>
              <a:ext uri="{FF2B5EF4-FFF2-40B4-BE49-F238E27FC236}">
                <a16:creationId xmlns:a16="http://schemas.microsoft.com/office/drawing/2014/main" id="{8E86A605-B607-7947-9D79-41B245D862D2}"/>
              </a:ext>
            </a:extLst>
          </p:cNvPr>
          <p:cNvSpPr>
            <a:spLocks noGrp="1"/>
          </p:cNvSpPr>
          <p:nvPr>
            <p:ph type="body" sz="quarter" idx="13" hasCustomPrompt="1"/>
          </p:nvPr>
        </p:nvSpPr>
        <p:spPr>
          <a:xfrm>
            <a:off x="845452" y="6469991"/>
            <a:ext cx="3110318" cy="414530"/>
          </a:xfrm>
          <a:prstGeom prst="rect">
            <a:avLst/>
          </a:prstGeom>
        </p:spPr>
        <p:txBody>
          <a:bodyPr anchor="ctr">
            <a:normAutofit/>
          </a:bodyPr>
          <a:lstStyle>
            <a:lvl1pPr marL="0" indent="0">
              <a:buFont typeface="Arial" panose="020B0604020202020204" pitchFamily="34" charset="0"/>
              <a:buNone/>
              <a:defRPr sz="1200" b="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 </a:t>
            </a:r>
            <a:r>
              <a:rPr lang="en-US" dirty="0" err="1"/>
              <a:t>x.x</a:t>
            </a:r>
            <a:endParaRPr lang="en-GB" dirty="0"/>
          </a:p>
        </p:txBody>
      </p:sp>
    </p:spTree>
    <p:extLst>
      <p:ext uri="{BB962C8B-B14F-4D97-AF65-F5344CB8AC3E}">
        <p14:creationId xmlns:p14="http://schemas.microsoft.com/office/powerpoint/2010/main" val="26969978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3_Lee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0860748"/>
      </p:ext>
    </p:extLst>
  </p:cSld>
  <p:clrMapOvr>
    <a:masterClrMapping/>
  </p:clrMapOvr>
  <p:transition>
    <p:wipe dir="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Titeldia">
    <p:spTree>
      <p:nvGrpSpPr>
        <p:cNvPr id="1" name=""/>
        <p:cNvGrpSpPr/>
        <p:nvPr/>
      </p:nvGrpSpPr>
      <p:grpSpPr>
        <a:xfrm>
          <a:off x="0" y="0"/>
          <a:ext cx="0" cy="0"/>
          <a:chOff x="0" y="0"/>
          <a:chExt cx="0" cy="0"/>
        </a:xfrm>
      </p:grpSpPr>
      <p:sp>
        <p:nvSpPr>
          <p:cNvPr id="2" name="Rechthoek 9">
            <a:extLst>
              <a:ext uri="{FF2B5EF4-FFF2-40B4-BE49-F238E27FC236}">
                <a16:creationId xmlns:a16="http://schemas.microsoft.com/office/drawing/2014/main" id="{EA93CC24-5F61-4CF7-A883-E90BC49711D2}"/>
              </a:ext>
            </a:extLst>
          </p:cNvPr>
          <p:cNvSpPr/>
          <p:nvPr userDrawn="1"/>
        </p:nvSpPr>
        <p:spPr>
          <a:xfrm>
            <a:off x="0" y="6485530"/>
            <a:ext cx="12192000" cy="372470"/>
          </a:xfrm>
          <a:prstGeom prst="rect">
            <a:avLst/>
          </a:prstGeom>
          <a:solidFill>
            <a:srgbClr val="0078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b="0" i="0" dirty="0">
              <a:solidFill>
                <a:srgbClr val="0070C0"/>
              </a:solidFill>
              <a:latin typeface="Trebuchet MS Regular" panose="020B0603020202020204" pitchFamily="34" charset="0"/>
            </a:endParaRPr>
          </a:p>
        </p:txBody>
      </p:sp>
      <p:sp>
        <p:nvSpPr>
          <p:cNvPr id="3" name="Rectangle 2">
            <a:extLst>
              <a:ext uri="{FF2B5EF4-FFF2-40B4-BE49-F238E27FC236}">
                <a16:creationId xmlns:a16="http://schemas.microsoft.com/office/drawing/2014/main" id="{DB38C6AE-422E-48FF-906C-09F59E5F22BB}"/>
              </a:ext>
            </a:extLst>
          </p:cNvPr>
          <p:cNvSpPr>
            <a:spLocks noChangeArrowheads="1"/>
          </p:cNvSpPr>
          <p:nvPr userDrawn="1"/>
        </p:nvSpPr>
        <p:spPr bwMode="auto">
          <a:xfrm>
            <a:off x="5004604" y="6546316"/>
            <a:ext cx="2182791" cy="276999"/>
          </a:xfrm>
          <a:prstGeom prst="rect">
            <a:avLst/>
          </a:prstGeom>
          <a:noFill/>
          <a:ln w="9525">
            <a:noFill/>
            <a:miter lim="800000"/>
            <a:headEnd/>
            <a:tailEnd/>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en-GB" sz="1200" b="0" dirty="0">
                <a:solidFill>
                  <a:schemeClr val="bg1"/>
                </a:solidFill>
                <a:latin typeface="Calibri" panose="020F0502020204030204" pitchFamily="34" charset="0"/>
                <a:cs typeface="Calibri" panose="020F0502020204030204" pitchFamily="34" charset="0"/>
              </a:rPr>
              <a:t>© Van Haren Publishing</a:t>
            </a:r>
            <a:endParaRPr lang="en-US" sz="1200" b="0" dirty="0">
              <a:solidFill>
                <a:schemeClr val="bg1"/>
              </a:solidFill>
              <a:latin typeface="Calibri" panose="020F0502020204030204" pitchFamily="34" charset="0"/>
              <a:cs typeface="Calibri" panose="020F0502020204030204" pitchFamily="34" charset="0"/>
            </a:endParaRPr>
          </a:p>
        </p:txBody>
      </p:sp>
      <p:sp>
        <p:nvSpPr>
          <p:cNvPr id="4" name="Rectangle 2">
            <a:extLst>
              <a:ext uri="{FF2B5EF4-FFF2-40B4-BE49-F238E27FC236}">
                <a16:creationId xmlns:a16="http://schemas.microsoft.com/office/drawing/2014/main" id="{0966CD07-ECAA-4865-9FCE-F60EF0DEE33D}"/>
              </a:ext>
            </a:extLst>
          </p:cNvPr>
          <p:cNvSpPr>
            <a:spLocks noChangeArrowheads="1"/>
          </p:cNvSpPr>
          <p:nvPr userDrawn="1"/>
        </p:nvSpPr>
        <p:spPr bwMode="auto">
          <a:xfrm>
            <a:off x="10217545" y="6534493"/>
            <a:ext cx="1927128" cy="276999"/>
          </a:xfrm>
          <a:prstGeom prst="rect">
            <a:avLst/>
          </a:prstGeom>
          <a:noFill/>
          <a:ln w="9525">
            <a:noFill/>
            <a:miter lim="800000"/>
            <a:headEnd/>
            <a:tailEnd/>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spcBef>
                <a:spcPct val="50000"/>
              </a:spcBef>
            </a:pPr>
            <a:fld id="{6DADACC3-0C67-C748-963D-F629BC2AF742}" type="slidenum">
              <a:rPr lang="en-GB" sz="1200" b="0" smtClean="0">
                <a:solidFill>
                  <a:schemeClr val="bg1"/>
                </a:solidFill>
                <a:latin typeface="Calibri" panose="020F0502020204030204" pitchFamily="34" charset="0"/>
                <a:cs typeface="Calibri" panose="020F0502020204030204" pitchFamily="34" charset="0"/>
              </a:rPr>
              <a:pPr algn="r">
                <a:spcBef>
                  <a:spcPct val="50000"/>
                </a:spcBef>
              </a:pPr>
              <a:t>‹nr.›</a:t>
            </a:fld>
            <a:endParaRPr lang="en-US" sz="1200" b="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919497647"/>
      </p:ext>
    </p:extLst>
  </p:cSld>
  <p:clrMapOvr>
    <a:overrideClrMapping bg1="lt1" tx1="dk1" bg2="lt2" tx2="dk2" accent1="accent1" accent2="accent2" accent3="accent3" accent4="accent4" accent5="accent5" accent6="accent6" hlink="hlink" folHlink="folHlink"/>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E0463000-6858-41AB-A05B-EC5CAEBD2A30}"/>
              </a:ext>
            </a:extLst>
          </p:cNvPr>
          <p:cNvSpPr>
            <a:spLocks noGrp="1" noChangeArrowheads="1"/>
          </p:cNvSpPr>
          <p:nvPr>
            <p:ph type="dt" sz="half" idx="10"/>
          </p:nvPr>
        </p:nvSpPr>
        <p:spPr>
          <a:ln/>
        </p:spPr>
        <p:txBody>
          <a:bodyPr/>
          <a:lstStyle>
            <a:lvl1pPr>
              <a:defRPr/>
            </a:lvl1pPr>
          </a:lstStyle>
          <a:p>
            <a:endParaRPr lang="en-US" altLang="en-US" dirty="0"/>
          </a:p>
        </p:txBody>
      </p:sp>
      <p:sp>
        <p:nvSpPr>
          <p:cNvPr id="4" name="Rectangle 5">
            <a:extLst>
              <a:ext uri="{FF2B5EF4-FFF2-40B4-BE49-F238E27FC236}">
                <a16:creationId xmlns:a16="http://schemas.microsoft.com/office/drawing/2014/main" id="{1FAD7D66-AA1D-49F4-ADED-423FA49430B0}"/>
              </a:ext>
            </a:extLst>
          </p:cNvPr>
          <p:cNvSpPr>
            <a:spLocks noGrp="1" noChangeArrowheads="1"/>
          </p:cNvSpPr>
          <p:nvPr>
            <p:ph type="ftr" sz="quarter" idx="11"/>
          </p:nvPr>
        </p:nvSpPr>
        <p:spPr>
          <a:ln/>
        </p:spPr>
        <p:txBody>
          <a:bodyPr/>
          <a:lstStyle>
            <a:lvl1pPr>
              <a:defRPr/>
            </a:lvl1pPr>
          </a:lstStyle>
          <a:p>
            <a:pPr>
              <a:defRPr/>
            </a:pPr>
            <a:endParaRPr lang="en-US" dirty="0"/>
          </a:p>
        </p:txBody>
      </p:sp>
      <p:sp>
        <p:nvSpPr>
          <p:cNvPr id="5" name="Rectangle 6">
            <a:extLst>
              <a:ext uri="{FF2B5EF4-FFF2-40B4-BE49-F238E27FC236}">
                <a16:creationId xmlns:a16="http://schemas.microsoft.com/office/drawing/2014/main" id="{7F7570AF-2696-4625-81D2-32911A65AA2A}"/>
              </a:ext>
            </a:extLst>
          </p:cNvPr>
          <p:cNvSpPr>
            <a:spLocks noGrp="1" noChangeArrowheads="1"/>
          </p:cNvSpPr>
          <p:nvPr>
            <p:ph type="sldNum" sz="quarter" idx="12"/>
          </p:nvPr>
        </p:nvSpPr>
        <p:spPr>
          <a:ln/>
        </p:spPr>
        <p:txBody>
          <a:bodyPr/>
          <a:lstStyle>
            <a:lvl1pPr>
              <a:defRPr/>
            </a:lvl1pPr>
          </a:lstStyle>
          <a:p>
            <a:fld id="{72F6FC59-70F4-4611-B1B2-78883E009181}" type="slidenum">
              <a:rPr lang="en-US" altLang="en-US"/>
              <a:pPr/>
              <a:t>‹nr.›</a:t>
            </a:fld>
            <a:endParaRPr lang="en-US" altLang="en-US" dirty="0"/>
          </a:p>
        </p:txBody>
      </p:sp>
    </p:spTree>
    <p:extLst>
      <p:ext uri="{BB962C8B-B14F-4D97-AF65-F5344CB8AC3E}">
        <p14:creationId xmlns:p14="http://schemas.microsoft.com/office/powerpoint/2010/main" val="40546737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940019-F65E-4144-BFCA-ED4B3D811E29}"/>
              </a:ext>
            </a:extLst>
          </p:cNvPr>
          <p:cNvSpPr>
            <a:spLocks noGrp="1"/>
          </p:cNvSpPr>
          <p:nvPr>
            <p:ph type="title"/>
          </p:nvPr>
        </p:nvSpPr>
        <p:spPr/>
        <p:txBody>
          <a:bodyPr/>
          <a:lstStyle/>
          <a:p>
            <a:r>
              <a:rPr lang="nl-NL"/>
              <a:t>Klik om stijl te bewerken</a:t>
            </a:r>
            <a:endParaRPr lang="nl-BE"/>
          </a:p>
        </p:txBody>
      </p:sp>
      <p:sp>
        <p:nvSpPr>
          <p:cNvPr id="3" name="Tijdelijke aanduiding voor inhoud 2">
            <a:extLst>
              <a:ext uri="{FF2B5EF4-FFF2-40B4-BE49-F238E27FC236}">
                <a16:creationId xmlns:a16="http://schemas.microsoft.com/office/drawing/2014/main" id="{70BDA250-7173-4FAA-BA53-B808BD0BEA71}"/>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endParaRPr lang="nl-BE"/>
          </a:p>
        </p:txBody>
      </p:sp>
      <p:sp>
        <p:nvSpPr>
          <p:cNvPr id="4" name="Tijdelijke aanduiding voor datum 3">
            <a:extLst>
              <a:ext uri="{FF2B5EF4-FFF2-40B4-BE49-F238E27FC236}">
                <a16:creationId xmlns:a16="http://schemas.microsoft.com/office/drawing/2014/main" id="{CF346434-4576-4DAF-BA6B-1FFA7404729A}"/>
              </a:ext>
            </a:extLst>
          </p:cNvPr>
          <p:cNvSpPr>
            <a:spLocks noGrp="1"/>
          </p:cNvSpPr>
          <p:nvPr>
            <p:ph type="dt" sz="half" idx="10"/>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BE" sz="1360" b="0" i="0" u="none" strike="noStrike" kern="1200" cap="none" spc="0" normalizeH="0" baseline="0" noProof="0">
              <a:ln>
                <a:noFill/>
              </a:ln>
              <a:solidFill>
                <a:srgbClr val="000000"/>
              </a:solidFill>
              <a:effectLst/>
              <a:uLnTx/>
              <a:uFillTx/>
              <a:latin typeface="Calibri"/>
              <a:ea typeface="+mn-ea"/>
              <a:cs typeface="+mn-cs"/>
            </a:endParaRPr>
          </a:p>
        </p:txBody>
      </p:sp>
      <p:sp>
        <p:nvSpPr>
          <p:cNvPr id="5" name="Tijdelijke aanduiding voor voettekst 4">
            <a:extLst>
              <a:ext uri="{FF2B5EF4-FFF2-40B4-BE49-F238E27FC236}">
                <a16:creationId xmlns:a16="http://schemas.microsoft.com/office/drawing/2014/main" id="{C149713A-1CA5-42EB-9E56-3FCE2D4A2461}"/>
              </a:ext>
            </a:extLst>
          </p:cNvPr>
          <p:cNvSpPr>
            <a:spLocks noGrp="1"/>
          </p:cNvSpPr>
          <p:nvPr>
            <p:ph type="ftr" sz="quarter" idx="11"/>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BE" sz="1360" b="0" i="0" u="none" strike="noStrike" kern="1200" cap="none" spc="0" normalizeH="0" baseline="0" noProof="0">
              <a:ln>
                <a:noFill/>
              </a:ln>
              <a:solidFill>
                <a:srgbClr val="000000"/>
              </a:solidFill>
              <a:effectLst/>
              <a:uLnTx/>
              <a:uFillTx/>
              <a:latin typeface="Calibri"/>
              <a:ea typeface="+mn-ea"/>
              <a:cs typeface="+mn-cs"/>
            </a:endParaRPr>
          </a:p>
        </p:txBody>
      </p:sp>
      <p:sp>
        <p:nvSpPr>
          <p:cNvPr id="6" name="Tijdelijke aanduiding voor dianummer 5">
            <a:extLst>
              <a:ext uri="{FF2B5EF4-FFF2-40B4-BE49-F238E27FC236}">
                <a16:creationId xmlns:a16="http://schemas.microsoft.com/office/drawing/2014/main" id="{26181761-A24A-446B-B499-A628BEE471E7}"/>
              </a:ext>
            </a:extLst>
          </p:cNvPr>
          <p:cNvSpPr>
            <a:spLocks noGrp="1"/>
          </p:cNvSpPr>
          <p:nvPr>
            <p:ph type="sldNum" sz="quarter" idx="12"/>
          </p:nvPr>
        </p:nvSpPr>
        <p:spPr/>
        <p:txBody>
          <a:bodyPr/>
          <a:lstStyle/>
          <a:p>
            <a:pPr marL="0" marR="0" lvl="0" indent="0" algn="l" defTabSz="677268" rtl="0" eaLnBrk="1" fontAlgn="auto" latinLnBrk="0" hangingPunct="1">
              <a:lnSpc>
                <a:spcPct val="100000"/>
              </a:lnSpc>
              <a:spcBef>
                <a:spcPts val="0"/>
              </a:spcBef>
              <a:spcAft>
                <a:spcPts val="0"/>
              </a:spcAft>
              <a:buClrTx/>
              <a:buSzTx/>
              <a:buFontTx/>
              <a:buNone/>
              <a:tabLst/>
              <a:defRPr/>
            </a:pPr>
            <a:fld id="{776732CE-893B-4578-98B1-6C5769EEA0BA}" type="slidenum">
              <a:rPr kumimoji="0" lang="nl-BE" sz="136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677268" rtl="0" eaLnBrk="1" fontAlgn="auto" latinLnBrk="0" hangingPunct="1">
                <a:lnSpc>
                  <a:spcPct val="100000"/>
                </a:lnSpc>
                <a:spcBef>
                  <a:spcPts val="0"/>
                </a:spcBef>
                <a:spcAft>
                  <a:spcPts val="0"/>
                </a:spcAft>
                <a:buClrTx/>
                <a:buSzTx/>
                <a:buFontTx/>
                <a:buNone/>
                <a:tabLst/>
                <a:defRPr/>
              </a:pPr>
              <a:t>‹nr.›</a:t>
            </a:fld>
            <a:endParaRPr kumimoji="0" lang="nl-BE" sz="136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6917177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Leeg">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E96FD031-1B98-400E-AAD9-49D303C6E235}"/>
              </a:ext>
            </a:extLst>
          </p:cNvPr>
          <p:cNvSpPr>
            <a:spLocks noGrp="1"/>
          </p:cNvSpPr>
          <p:nvPr>
            <p:ph type="body" sz="quarter" idx="11"/>
          </p:nvPr>
        </p:nvSpPr>
        <p:spPr>
          <a:xfrm>
            <a:off x="751741" y="1553649"/>
            <a:ext cx="10944592" cy="61305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BE" dirty="0"/>
          </a:p>
        </p:txBody>
      </p:sp>
      <p:sp>
        <p:nvSpPr>
          <p:cNvPr id="9" name="Title 1">
            <a:extLst>
              <a:ext uri="{FF2B5EF4-FFF2-40B4-BE49-F238E27FC236}">
                <a16:creationId xmlns:a16="http://schemas.microsoft.com/office/drawing/2014/main" id="{A84F06C8-7359-4FA4-A68E-F6E8A8138A03}"/>
              </a:ext>
            </a:extLst>
          </p:cNvPr>
          <p:cNvSpPr>
            <a:spLocks noGrp="1"/>
          </p:cNvSpPr>
          <p:nvPr>
            <p:ph type="title" idx="4294967295"/>
          </p:nvPr>
        </p:nvSpPr>
        <p:spPr>
          <a:xfrm>
            <a:off x="609679" y="676589"/>
            <a:ext cx="10364550" cy="486000"/>
          </a:xfrm>
          <a:prstGeom prst="rect">
            <a:avLst/>
          </a:prstGeom>
        </p:spPr>
        <p:txBody>
          <a:bodyPr/>
          <a:lstStyle/>
          <a:p>
            <a:endParaRPr lang="en-GB" dirty="0"/>
          </a:p>
        </p:txBody>
      </p:sp>
    </p:spTree>
    <p:extLst>
      <p:ext uri="{BB962C8B-B14F-4D97-AF65-F5344CB8AC3E}">
        <p14:creationId xmlns:p14="http://schemas.microsoft.com/office/powerpoint/2010/main" val="193545166"/>
      </p:ext>
    </p:extLst>
  </p:cSld>
  <p:clrMapOvr>
    <a:masterClrMapping/>
  </p:clrMapOvr>
  <p:transition>
    <p:wipe dir="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Alleen titel">
    <p:spTree>
      <p:nvGrpSpPr>
        <p:cNvPr id="1" name=""/>
        <p:cNvGrpSpPr/>
        <p:nvPr/>
      </p:nvGrpSpPr>
      <p:grpSpPr>
        <a:xfrm>
          <a:off x="0" y="0"/>
          <a:ext cx="0" cy="0"/>
          <a:chOff x="0" y="0"/>
          <a:chExt cx="0" cy="0"/>
        </a:xfrm>
      </p:grpSpPr>
      <p:sp>
        <p:nvSpPr>
          <p:cNvPr id="4" name="Rectangle 1"/>
          <p:cNvSpPr>
            <a:spLocks noGrp="1" noChangeArrowheads="1"/>
          </p:cNvSpPr>
          <p:nvPr>
            <p:ph type="title"/>
          </p:nvPr>
        </p:nvSpPr>
        <p:spPr bwMode="auto">
          <a:xfrm>
            <a:off x="571578" y="177882"/>
            <a:ext cx="11291771" cy="6098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normAutofit/>
          </a:bodyPr>
          <a:lstStyle>
            <a:lvl1pPr>
              <a:defRPr>
                <a:latin typeface="Verdana" panose="020B0604030504040204" pitchFamily="34" charset="0"/>
                <a:ea typeface="Verdana" panose="020B0604030504040204" pitchFamily="34" charset="0"/>
                <a:cs typeface="Verdana" panose="020B0604030504040204" pitchFamily="34" charset="0"/>
              </a:defRPr>
            </a:lvl1pPr>
          </a:lstStyle>
          <a:p>
            <a:pPr lvl="0"/>
            <a:r>
              <a:rPr lang="en-US" dirty="0">
                <a:sym typeface="Gill Sans Light" charset="0"/>
              </a:rPr>
              <a:t>Click to edit Master title style</a:t>
            </a:r>
          </a:p>
        </p:txBody>
      </p:sp>
      <p:sp>
        <p:nvSpPr>
          <p:cNvPr id="3" name="Tijdelijke aanduiding voor dianummer 2"/>
          <p:cNvSpPr>
            <a:spLocks noGrp="1"/>
          </p:cNvSpPr>
          <p:nvPr>
            <p:ph type="sldNum" sz="quarter" idx="10"/>
          </p:nvPr>
        </p:nvSpPr>
        <p:spPr>
          <a:xfrm>
            <a:off x="5809543" y="6643587"/>
            <a:ext cx="574505" cy="209647"/>
          </a:xfrm>
        </p:spPr>
        <p:txBody>
          <a:bodyPr/>
          <a:lstStyle>
            <a:lvl1pPr>
              <a:defRPr/>
            </a:lvl1pPr>
          </a:lstStyle>
          <a:p>
            <a:fld id="{911F9E9B-EBB2-467C-968F-BD3B58729059}" type="slidenum">
              <a:rPr lang="en-US"/>
              <a:pPr/>
              <a:t>‹nr.›</a:t>
            </a:fld>
            <a:endParaRPr lang="en-US"/>
          </a:p>
        </p:txBody>
      </p:sp>
    </p:spTree>
    <p:extLst>
      <p:ext uri="{BB962C8B-B14F-4D97-AF65-F5344CB8AC3E}">
        <p14:creationId xmlns:p14="http://schemas.microsoft.com/office/powerpoint/2010/main" val="1316769155"/>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940019-F65E-4144-BFCA-ED4B3D811E29}"/>
              </a:ext>
            </a:extLst>
          </p:cNvPr>
          <p:cNvSpPr>
            <a:spLocks noGrp="1"/>
          </p:cNvSpPr>
          <p:nvPr>
            <p:ph type="title"/>
          </p:nvPr>
        </p:nvSpPr>
        <p:spPr/>
        <p:txBody>
          <a:bodyPr/>
          <a:lstStyle/>
          <a:p>
            <a:r>
              <a:rPr lang="nl-NL"/>
              <a:t>Klik om stijl te bewerken</a:t>
            </a:r>
            <a:endParaRPr lang="nl-BE"/>
          </a:p>
        </p:txBody>
      </p:sp>
    </p:spTree>
    <p:extLst>
      <p:ext uri="{BB962C8B-B14F-4D97-AF65-F5344CB8AC3E}">
        <p14:creationId xmlns:p14="http://schemas.microsoft.com/office/powerpoint/2010/main" val="1609393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0% TEXT">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p>
            <a:r>
              <a:rPr lang="en-US" dirty="0"/>
              <a:t>Click here to insert title</a:t>
            </a:r>
            <a:endParaRPr lang="nl-NL" dirty="0"/>
          </a:p>
        </p:txBody>
      </p:sp>
      <p:sp>
        <p:nvSpPr>
          <p:cNvPr id="3" name="Tijdelijke aanduiding voor verticale tekst 2"/>
          <p:cNvSpPr>
            <a:spLocks noGrp="1"/>
          </p:cNvSpPr>
          <p:nvPr>
            <p:ph type="body" orient="vert" idx="1"/>
          </p:nvPr>
        </p:nvSpPr>
        <p:spPr/>
        <p:txBody>
          <a:bodyPr vert="horz"/>
          <a:lstStyle/>
          <a:p>
            <a:pPr lvl="0"/>
            <a:r>
              <a:rPr lang="nl-NL" dirty="0"/>
              <a:t>Klik om de modelstijlen te bewerken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7" name="Tekstvak 6"/>
          <p:cNvSpPr txBox="1"/>
          <p:nvPr userDrawn="1"/>
        </p:nvSpPr>
        <p:spPr>
          <a:xfrm>
            <a:off x="3289060" y="-320991"/>
            <a:ext cx="8904528" cy="254034"/>
          </a:xfrm>
          <a:prstGeom prst="rect">
            <a:avLst/>
          </a:prstGeom>
          <a:noFill/>
        </p:spPr>
        <p:txBody>
          <a:bodyPr wrap="square" rtlCol="0">
            <a:spAutoFit/>
          </a:bodyPr>
          <a:lstStyle/>
          <a:p>
            <a:pPr algn="r"/>
            <a:r>
              <a:rPr lang="nl-NL" sz="1050" dirty="0">
                <a:solidFill>
                  <a:schemeClr val="tx2"/>
                </a:solidFill>
              </a:rPr>
              <a:t>100% TEXT</a:t>
            </a:r>
          </a:p>
        </p:txBody>
      </p:sp>
    </p:spTree>
    <p:extLst>
      <p:ext uri="{BB962C8B-B14F-4D97-AF65-F5344CB8AC3E}">
        <p14:creationId xmlns:p14="http://schemas.microsoft.com/office/powerpoint/2010/main" val="10563317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Page">
    <p:spTree>
      <p:nvGrpSpPr>
        <p:cNvPr id="1" name=""/>
        <p:cNvGrpSpPr/>
        <p:nvPr/>
      </p:nvGrpSpPr>
      <p:grpSpPr>
        <a:xfrm>
          <a:off x="0" y="0"/>
          <a:ext cx="0" cy="0"/>
          <a:chOff x="0" y="0"/>
          <a:chExt cx="0" cy="0"/>
        </a:xfrm>
      </p:grpSpPr>
      <p:sp>
        <p:nvSpPr>
          <p:cNvPr id="18" name="Rechthoek 17"/>
          <p:cNvSpPr/>
          <p:nvPr userDrawn="1"/>
        </p:nvSpPr>
        <p:spPr>
          <a:xfrm>
            <a:off x="1482818" y="6409561"/>
            <a:ext cx="10710770" cy="451614"/>
          </a:xfrm>
          <a:prstGeom prst="rect">
            <a:avLst/>
          </a:prstGeom>
          <a:solidFill>
            <a:srgbClr val="0078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b="0" i="0" dirty="0">
              <a:solidFill>
                <a:srgbClr val="0070C0"/>
              </a:solidFill>
              <a:latin typeface="Trebuchet MS Regular" panose="020B0603020202020204" pitchFamily="34" charset="0"/>
            </a:endParaRPr>
          </a:p>
        </p:txBody>
      </p:sp>
      <p:sp>
        <p:nvSpPr>
          <p:cNvPr id="14" name="Ondertitel 4">
            <a:extLst>
              <a:ext uri="{FF2B5EF4-FFF2-40B4-BE49-F238E27FC236}">
                <a16:creationId xmlns:a16="http://schemas.microsoft.com/office/drawing/2014/main" id="{B1E0D6CC-5011-0C43-A0A3-EA7C8D2624D3}"/>
              </a:ext>
            </a:extLst>
          </p:cNvPr>
          <p:cNvSpPr txBox="1">
            <a:spLocks/>
          </p:cNvSpPr>
          <p:nvPr userDrawn="1"/>
        </p:nvSpPr>
        <p:spPr>
          <a:xfrm>
            <a:off x="1679728" y="6456324"/>
            <a:ext cx="10513860" cy="404851"/>
          </a:xfrm>
          <a:prstGeom prst="rect">
            <a:avLst/>
          </a:prstGeom>
        </p:spPr>
        <p:txBody>
          <a:bodyPr>
            <a:noAutofit/>
          </a:bodyPr>
          <a:lstStyle/>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©2019 - All training materials are sole property of Van Haren Publishing BV </a:t>
            </a:r>
          </a:p>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and are not to be reproduced  in any form or shape without written permission.</a:t>
            </a:r>
          </a:p>
          <a:p>
            <a:pPr algn="ctr">
              <a:spcBef>
                <a:spcPts val="300"/>
              </a:spcBef>
              <a:buClr>
                <a:schemeClr val="accent1"/>
              </a:buClr>
              <a:buSzPct val="85000"/>
              <a:defRPr/>
            </a:pPr>
            <a:endParaRPr lang="en-US" sz="900" dirty="0">
              <a:solidFill>
                <a:schemeClr val="bg1"/>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BB5E6364-6BC0-5C42-8518-8D08C3EC0DA0}"/>
              </a:ext>
            </a:extLst>
          </p:cNvPr>
          <p:cNvPicPr>
            <a:picLocks noChangeAspect="1"/>
          </p:cNvPicPr>
          <p:nvPr userDrawn="1"/>
        </p:nvPicPr>
        <p:blipFill>
          <a:blip r:embed="rId2"/>
          <a:stretch>
            <a:fillRect/>
          </a:stretch>
        </p:blipFill>
        <p:spPr>
          <a:xfrm>
            <a:off x="295952" y="6436956"/>
            <a:ext cx="991800" cy="334051"/>
          </a:xfrm>
          <a:prstGeom prst="rect">
            <a:avLst/>
          </a:prstGeom>
        </p:spPr>
      </p:pic>
      <p:pic>
        <p:nvPicPr>
          <p:cNvPr id="12" name="Afbeelding 11">
            <a:extLst>
              <a:ext uri="{FF2B5EF4-FFF2-40B4-BE49-F238E27FC236}">
                <a16:creationId xmlns:a16="http://schemas.microsoft.com/office/drawing/2014/main" id="{40D62588-D125-4867-8AAF-34E1E365B51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0"/>
            <a:ext cx="1482818" cy="6312242"/>
          </a:xfrm>
          <a:prstGeom prst="rect">
            <a:avLst/>
          </a:prstGeom>
        </p:spPr>
      </p:pic>
      <p:pic>
        <p:nvPicPr>
          <p:cNvPr id="2" name="Afbeelding 1">
            <a:extLst>
              <a:ext uri="{FF2B5EF4-FFF2-40B4-BE49-F238E27FC236}">
                <a16:creationId xmlns:a16="http://schemas.microsoft.com/office/drawing/2014/main" id="{886E6CC0-D0C0-4B99-859B-194708341FA5}"/>
              </a:ext>
            </a:extLst>
          </p:cNvPr>
          <p:cNvPicPr>
            <a:picLocks noChangeAspect="1"/>
          </p:cNvPicPr>
          <p:nvPr userDrawn="1"/>
        </p:nvPicPr>
        <p:blipFill>
          <a:blip r:embed="rId4"/>
          <a:stretch>
            <a:fillRect/>
          </a:stretch>
        </p:blipFill>
        <p:spPr>
          <a:xfrm>
            <a:off x="1482818" y="0"/>
            <a:ext cx="10706100" cy="6391275"/>
          </a:xfrm>
          <a:prstGeom prst="rect">
            <a:avLst/>
          </a:prstGeom>
        </p:spPr>
      </p:pic>
      <p:pic>
        <p:nvPicPr>
          <p:cNvPr id="3" name="Picture 2">
            <a:extLst>
              <a:ext uri="{FF2B5EF4-FFF2-40B4-BE49-F238E27FC236}">
                <a16:creationId xmlns:a16="http://schemas.microsoft.com/office/drawing/2014/main" id="{36D092C6-0A31-4B45-B5B5-EF3D492F994F}"/>
              </a:ext>
            </a:extLst>
          </p:cNvPr>
          <p:cNvPicPr>
            <a:picLocks noChangeAspect="1"/>
          </p:cNvPicPr>
          <p:nvPr userDrawn="1"/>
        </p:nvPicPr>
        <p:blipFill>
          <a:blip r:embed="rId5"/>
          <a:stretch>
            <a:fillRect/>
          </a:stretch>
        </p:blipFill>
        <p:spPr>
          <a:xfrm>
            <a:off x="10219600" y="6064557"/>
            <a:ext cx="1973988" cy="449962"/>
          </a:xfrm>
          <a:prstGeom prst="rect">
            <a:avLst/>
          </a:prstGeom>
        </p:spPr>
      </p:pic>
      <p:sp>
        <p:nvSpPr>
          <p:cNvPr id="8" name="Titel 7"/>
          <p:cNvSpPr>
            <a:spLocks noGrp="1"/>
          </p:cNvSpPr>
          <p:nvPr>
            <p:ph type="ctrTitle" hasCustomPrompt="1"/>
          </p:nvPr>
        </p:nvSpPr>
        <p:spPr>
          <a:xfrm>
            <a:off x="2280370" y="2788151"/>
            <a:ext cx="10106439" cy="815986"/>
          </a:xfrm>
        </p:spPr>
        <p:txBody>
          <a:bodyPr anchor="t" anchorCtr="0">
            <a:normAutofit/>
          </a:bodyPr>
          <a:lstStyle>
            <a:lvl1pPr algn="ctr">
              <a:defRPr lang="en-US" sz="4400" b="1" dirty="0">
                <a:solidFill>
                  <a:srgbClr val="9EAD2F"/>
                </a:solidFill>
              </a:defRPr>
            </a:lvl1pPr>
          </a:lstStyle>
          <a:p>
            <a:r>
              <a:rPr kumimoji="0" lang="en-US" noProof="0" dirty="0" err="1"/>
              <a:t>Klik</a:t>
            </a:r>
            <a:r>
              <a:rPr kumimoji="0" lang="nl-NL" dirty="0"/>
              <a:t> om de stijl te bewerken</a:t>
            </a:r>
            <a:endParaRPr kumimoji="0" lang="en-US" dirty="0"/>
          </a:p>
        </p:txBody>
      </p:sp>
    </p:spTree>
    <p:extLst>
      <p:ext uri="{BB962C8B-B14F-4D97-AF65-F5344CB8AC3E}">
        <p14:creationId xmlns:p14="http://schemas.microsoft.com/office/powerpoint/2010/main" val="3797702979"/>
      </p:ext>
    </p:extLst>
  </p:cSld>
  <p:clrMapOvr>
    <a:overrideClrMapping bg1="lt1" tx1="dk1" bg2="lt2" tx2="dk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hapter">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963209" y="4408942"/>
            <a:ext cx="10364550" cy="1362706"/>
          </a:xfrm>
          <a:prstGeom prst="rect">
            <a:avLst/>
          </a:prstGeom>
          <a:ln>
            <a:solidFill>
              <a:schemeClr val="accent3">
                <a:lumMod val="75000"/>
              </a:schemeClr>
            </a:solidFill>
          </a:ln>
        </p:spPr>
        <p:txBody>
          <a:bodyPr anchor="t"/>
          <a:lstStyle>
            <a:lvl1pPr algn="l">
              <a:defRPr sz="4000" b="1" cap="all"/>
            </a:lvl1pPr>
          </a:lstStyle>
          <a:p>
            <a:r>
              <a:rPr lang="nl-NL" dirty="0"/>
              <a:t>Klik om de stijl te bewerken</a:t>
            </a:r>
          </a:p>
        </p:txBody>
      </p:sp>
    </p:spTree>
    <p:extLst>
      <p:ext uri="{BB962C8B-B14F-4D97-AF65-F5344CB8AC3E}">
        <p14:creationId xmlns:p14="http://schemas.microsoft.com/office/powerpoint/2010/main" val="28244242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15" name="Tijdelijke aanduiding voor titel 21">
            <a:extLst>
              <a:ext uri="{FF2B5EF4-FFF2-40B4-BE49-F238E27FC236}">
                <a16:creationId xmlns:a16="http://schemas.microsoft.com/office/drawing/2014/main" id="{22F1B4CC-DCB8-4841-8F4C-B033F38E6268}"/>
              </a:ext>
            </a:extLst>
          </p:cNvPr>
          <p:cNvSpPr>
            <a:spLocks noGrp="1"/>
          </p:cNvSpPr>
          <p:nvPr>
            <p:ph type="title" hasCustomPrompt="1"/>
          </p:nvPr>
        </p:nvSpPr>
        <p:spPr>
          <a:xfrm>
            <a:off x="1679729" y="265767"/>
            <a:ext cx="8834130" cy="744903"/>
          </a:xfrm>
          <a:prstGeom prst="rect">
            <a:avLst/>
          </a:prstGeom>
          <a:ln w="12700" cap="sq">
            <a:noFill/>
            <a:round/>
          </a:ln>
        </p:spPr>
        <p:txBody>
          <a:bodyPr bIns="91440" anchor="t" anchorCtr="0">
            <a:normAutofit/>
          </a:bodyPr>
          <a:lstStyle>
            <a:lvl1pP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spTree>
    <p:extLst>
      <p:ext uri="{BB962C8B-B14F-4D97-AF65-F5344CB8AC3E}">
        <p14:creationId xmlns:p14="http://schemas.microsoft.com/office/powerpoint/2010/main" val="20165366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el + Object">
    <p:spTree>
      <p:nvGrpSpPr>
        <p:cNvPr id="1" name=""/>
        <p:cNvGrpSpPr/>
        <p:nvPr/>
      </p:nvGrpSpPr>
      <p:grpSpPr>
        <a:xfrm>
          <a:off x="0" y="0"/>
          <a:ext cx="0" cy="0"/>
          <a:chOff x="0" y="0"/>
          <a:chExt cx="0" cy="0"/>
        </a:xfrm>
      </p:grpSpPr>
      <p:sp>
        <p:nvSpPr>
          <p:cNvPr id="11" name="Tijdelijke aanduiding voor titel 21">
            <a:extLst>
              <a:ext uri="{FF2B5EF4-FFF2-40B4-BE49-F238E27FC236}">
                <a16:creationId xmlns:a16="http://schemas.microsoft.com/office/drawing/2014/main" id="{4ECFF173-9A11-814A-AD57-2D1ABD90822D}"/>
              </a:ext>
            </a:extLst>
          </p:cNvPr>
          <p:cNvSpPr>
            <a:spLocks noGrp="1"/>
          </p:cNvSpPr>
          <p:nvPr>
            <p:ph type="title" hasCustomPrompt="1"/>
          </p:nvPr>
        </p:nvSpPr>
        <p:spPr>
          <a:xfrm>
            <a:off x="1679729" y="265767"/>
            <a:ext cx="8834130" cy="744903"/>
          </a:xfrm>
          <a:prstGeom prst="rect">
            <a:avLst/>
          </a:prstGeom>
          <a:ln w="12700" cap="sq">
            <a:noFill/>
            <a:round/>
          </a:ln>
        </p:spPr>
        <p:txBody>
          <a:bodyPr bIns="91440" anchor="t" anchorCtr="0">
            <a:normAutofit/>
          </a:bodyPr>
          <a:lstStyle>
            <a:lvl1pP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sp>
        <p:nvSpPr>
          <p:cNvPr id="13" name="Text Placeholder 2">
            <a:extLst>
              <a:ext uri="{FF2B5EF4-FFF2-40B4-BE49-F238E27FC236}">
                <a16:creationId xmlns:a16="http://schemas.microsoft.com/office/drawing/2014/main" id="{7EF0C966-4B16-E64E-BD4F-941B3C303C76}"/>
              </a:ext>
            </a:extLst>
          </p:cNvPr>
          <p:cNvSpPr>
            <a:spLocks noGrp="1"/>
          </p:cNvSpPr>
          <p:nvPr>
            <p:ph type="body" sz="quarter" idx="10"/>
          </p:nvPr>
        </p:nvSpPr>
        <p:spPr>
          <a:xfrm>
            <a:off x="1679729" y="1413430"/>
            <a:ext cx="8834131" cy="4826746"/>
          </a:xfrm>
          <a:prstGeom prst="rect">
            <a:avLst/>
          </a:prstGeom>
        </p:spPr>
        <p:txBody>
          <a:bodyPr/>
          <a:lstStyle>
            <a:lvl1pPr marL="274347" indent="-274347">
              <a:buClr>
                <a:schemeClr val="accent3">
                  <a:lumMod val="60000"/>
                  <a:lumOff val="4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1pPr>
            <a:lvl2pPr marL="548695" indent="-228623">
              <a:buClr>
                <a:schemeClr val="accent3">
                  <a:lumMod val="60000"/>
                  <a:lumOff val="4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2pPr>
            <a:lvl3pPr marL="823042" indent="-228623">
              <a:buClr>
                <a:schemeClr val="accent3">
                  <a:lumMod val="60000"/>
                  <a:lumOff val="4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3pPr>
            <a:lvl4pPr marL="1097390" indent="-228623">
              <a:buClr>
                <a:schemeClr val="accent3">
                  <a:lumMod val="60000"/>
                  <a:lumOff val="4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4pPr>
            <a:lvl5pPr marL="1371737" indent="-228623">
              <a:buClr>
                <a:schemeClr val="accent3">
                  <a:lumMod val="60000"/>
                  <a:lumOff val="40000"/>
                </a:schemeClr>
              </a:buClr>
              <a:buSzPct val="90000"/>
              <a:buFont typeface="Arial" panose="020B0604020202020204" pitchFamily="34" charset="0"/>
              <a:buChar char="•"/>
              <a:defRPr sz="2000">
                <a:latin typeface="Calibri" panose="020F0502020204030204" pitchFamily="34" charset="0"/>
                <a:cs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7868827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Title + 2Object">
    <p:spTree>
      <p:nvGrpSpPr>
        <p:cNvPr id="1" name=""/>
        <p:cNvGrpSpPr/>
        <p:nvPr/>
      </p:nvGrpSpPr>
      <p:grpSpPr>
        <a:xfrm>
          <a:off x="0" y="0"/>
          <a:ext cx="0" cy="0"/>
          <a:chOff x="0" y="0"/>
          <a:chExt cx="0" cy="0"/>
        </a:xfrm>
      </p:grpSpPr>
      <p:sp>
        <p:nvSpPr>
          <p:cNvPr id="2" name="Titel 1"/>
          <p:cNvSpPr>
            <a:spLocks noGrp="1"/>
          </p:cNvSpPr>
          <p:nvPr>
            <p:ph type="title"/>
          </p:nvPr>
        </p:nvSpPr>
        <p:spPr>
          <a:xfrm>
            <a:off x="1679730" y="188727"/>
            <a:ext cx="8834131" cy="792455"/>
          </a:xfrm>
        </p:spPr>
        <p:txBody>
          <a:bodyPr anchor="b" anchorCtr="0"/>
          <a:lstStyle>
            <a:lvl1pPr algn="ct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sp>
        <p:nvSpPr>
          <p:cNvPr id="3" name="Tijdelijke aanduiding voor tekst 2"/>
          <p:cNvSpPr>
            <a:spLocks noGrp="1"/>
          </p:cNvSpPr>
          <p:nvPr>
            <p:ph type="body" idx="1"/>
          </p:nvPr>
        </p:nvSpPr>
        <p:spPr>
          <a:xfrm>
            <a:off x="624500" y="1179763"/>
            <a:ext cx="5472296" cy="521834"/>
          </a:xfrm>
          <a:prstGeom prst="rect">
            <a:avLst/>
          </a:prstGeom>
          <a:noFill/>
          <a:ln w="12700" cap="sq" cmpd="sng" algn="ctr">
            <a:noFill/>
            <a:prstDash val="solid"/>
          </a:ln>
        </p:spPr>
        <p:txBody>
          <a:bodyPr lIns="91440" anchor="t" anchorCtr="0">
            <a:noAutofit/>
          </a:bodyPr>
          <a:lstStyle>
            <a:lvl1pPr marL="0" indent="0">
              <a:buNone/>
              <a:defRPr sz="2000" b="1">
                <a:solidFill>
                  <a:schemeClr val="accent3">
                    <a:lumMod val="50000"/>
                  </a:schemeClr>
                </a:solidFill>
                <a:latin typeface="Calibri" panose="020F0502020204030204" pitchFamily="34" charset="0"/>
                <a:ea typeface="+mj-ea"/>
                <a:cs typeface="Calibri" panose="020F050202020403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nl-NL" dirty="0"/>
              <a:t>Klik om de modelstijlen te bewerken</a:t>
            </a:r>
          </a:p>
        </p:txBody>
      </p:sp>
      <p:sp>
        <p:nvSpPr>
          <p:cNvPr id="4" name="Tijdelijke aanduiding voor tekst 3"/>
          <p:cNvSpPr>
            <a:spLocks noGrp="1"/>
          </p:cNvSpPr>
          <p:nvPr>
            <p:ph type="body" sz="half" idx="3"/>
          </p:nvPr>
        </p:nvSpPr>
        <p:spPr>
          <a:xfrm>
            <a:off x="6289436" y="1197529"/>
            <a:ext cx="5760794" cy="504067"/>
          </a:xfrm>
          <a:prstGeom prst="rect">
            <a:avLst/>
          </a:prstGeom>
          <a:noFill/>
          <a:ln w="12700" cap="sq" cmpd="sng" algn="ctr">
            <a:noFill/>
            <a:prstDash val="solid"/>
          </a:ln>
        </p:spPr>
        <p:txBody>
          <a:bodyPr lIns="91440" anchor="t" anchorCtr="0">
            <a:noAutofit/>
          </a:bodyPr>
          <a:lstStyle>
            <a:lvl1pPr marL="0" indent="0">
              <a:buNone/>
              <a:defRPr sz="2000" b="1">
                <a:solidFill>
                  <a:schemeClr val="accent3">
                    <a:lumMod val="50000"/>
                  </a:schemeClr>
                </a:solidFill>
                <a:latin typeface="Calibri" panose="020F0502020204030204" pitchFamily="34" charset="0"/>
                <a:ea typeface="+mj-ea"/>
                <a:cs typeface="Calibri" panose="020F0502020204030204" pitchFamily="34" charset="0"/>
              </a:defRPr>
            </a:lvl1pPr>
            <a:lvl2pPr>
              <a:buNone/>
              <a:defRPr sz="2000" b="1"/>
            </a:lvl2pPr>
            <a:lvl3pPr>
              <a:buNone/>
              <a:defRPr sz="1800" b="1"/>
            </a:lvl3pPr>
            <a:lvl4pPr>
              <a:buNone/>
              <a:defRPr sz="1600" b="1"/>
            </a:lvl4pPr>
            <a:lvl5pPr>
              <a:buNone/>
              <a:defRPr sz="1600" b="1"/>
            </a:lvl5pPr>
          </a:lstStyle>
          <a:p>
            <a:pPr lvl="0" eaLnBrk="1" latinLnBrk="0" hangingPunct="1"/>
            <a:r>
              <a:rPr kumimoji="0" lang="nl-NL" dirty="0"/>
              <a:t>Klik om de modelstijlen te bewerken</a:t>
            </a:r>
          </a:p>
        </p:txBody>
      </p:sp>
      <p:sp>
        <p:nvSpPr>
          <p:cNvPr id="11" name="Tijdelijke aanduiding voor inhoud 10"/>
          <p:cNvSpPr>
            <a:spLocks noGrp="1"/>
          </p:cNvSpPr>
          <p:nvPr>
            <p:ph sz="half" idx="2"/>
          </p:nvPr>
        </p:nvSpPr>
        <p:spPr>
          <a:xfrm>
            <a:off x="624500" y="1701596"/>
            <a:ext cx="5472296" cy="4538604"/>
          </a:xfrm>
          <a:prstGeom prst="rect">
            <a:avLst/>
          </a:prstGeom>
        </p:spPr>
        <p:txBody>
          <a:bodyPr vert="horz"/>
          <a:lstStyle>
            <a:lvl1pPr>
              <a:buClr>
                <a:schemeClr val="accent3">
                  <a:lumMod val="75000"/>
                </a:schemeClr>
              </a:buClr>
              <a:defRPr sz="2400">
                <a:latin typeface="Calibri" panose="020F0502020204030204" pitchFamily="34" charset="0"/>
                <a:cs typeface="Calibri" panose="020F0502020204030204" pitchFamily="34" charset="0"/>
              </a:defRPr>
            </a:lvl1pPr>
            <a:lvl2pPr>
              <a:buClr>
                <a:schemeClr val="accent3">
                  <a:lumMod val="75000"/>
                </a:schemeClr>
              </a:buClr>
              <a:defRPr sz="2200">
                <a:latin typeface="Calibri" panose="020F0502020204030204" pitchFamily="34" charset="0"/>
                <a:cs typeface="Calibri" panose="020F0502020204030204" pitchFamily="34" charset="0"/>
              </a:defRPr>
            </a:lvl2pPr>
            <a:lvl3pPr>
              <a:buClr>
                <a:schemeClr val="accent3">
                  <a:lumMod val="75000"/>
                </a:schemeClr>
              </a:buClr>
              <a:defRPr>
                <a:latin typeface="Calibri" panose="020F0502020204030204" pitchFamily="34" charset="0"/>
                <a:cs typeface="Calibri" panose="020F0502020204030204" pitchFamily="34" charset="0"/>
              </a:defRPr>
            </a:lvl3pPr>
            <a:lvl4pPr>
              <a:buClr>
                <a:schemeClr val="accent3">
                  <a:lumMod val="75000"/>
                </a:schemeClr>
              </a:buClr>
              <a:defRPr>
                <a:latin typeface="Calibri" panose="020F0502020204030204" pitchFamily="34" charset="0"/>
                <a:cs typeface="Calibri" panose="020F0502020204030204" pitchFamily="34" charset="0"/>
              </a:defRPr>
            </a:lvl4pPr>
            <a:lvl5pPr>
              <a:buClr>
                <a:schemeClr val="accent3">
                  <a:lumMod val="75000"/>
                </a:schemeClr>
              </a:buClr>
              <a:defRPr>
                <a:latin typeface="Calibri" panose="020F0502020204030204" pitchFamily="34" charset="0"/>
                <a:cs typeface="Calibri" panose="020F0502020204030204" pitchFamily="34" charset="0"/>
              </a:defRPr>
            </a:lvl5pPr>
          </a:lstStyle>
          <a:p>
            <a:pPr lvl="0" eaLnBrk="1" latinLnBrk="0" hangingPunct="1"/>
            <a:r>
              <a:rPr lang="nl-NL" dirty="0"/>
              <a:t>Klik om de modelstijlen te bewerken</a:t>
            </a:r>
          </a:p>
          <a:p>
            <a:pPr lvl="1" eaLnBrk="1" latinLnBrk="0" hangingPunct="1"/>
            <a:r>
              <a:rPr lang="nl-NL" dirty="0"/>
              <a:t>Tweede niveau</a:t>
            </a:r>
          </a:p>
          <a:p>
            <a:pPr lvl="2" eaLnBrk="1" latinLnBrk="0" hangingPunct="1"/>
            <a:r>
              <a:rPr lang="nl-NL" dirty="0"/>
              <a:t>Derde niveau</a:t>
            </a:r>
          </a:p>
          <a:p>
            <a:pPr lvl="3" eaLnBrk="1" latinLnBrk="0" hangingPunct="1"/>
            <a:r>
              <a:rPr lang="nl-NL" dirty="0"/>
              <a:t>Vierde niveau</a:t>
            </a:r>
          </a:p>
          <a:p>
            <a:pPr lvl="4" eaLnBrk="1" latinLnBrk="0" hangingPunct="1"/>
            <a:r>
              <a:rPr lang="nl-NL" dirty="0"/>
              <a:t>Vijfde niveau</a:t>
            </a:r>
            <a:endParaRPr kumimoji="0" lang="en-US" dirty="0"/>
          </a:p>
        </p:txBody>
      </p:sp>
      <p:sp>
        <p:nvSpPr>
          <p:cNvPr id="13" name="Tijdelijke aanduiding voor inhoud 12"/>
          <p:cNvSpPr>
            <a:spLocks noGrp="1"/>
          </p:cNvSpPr>
          <p:nvPr>
            <p:ph sz="half" idx="4"/>
          </p:nvPr>
        </p:nvSpPr>
        <p:spPr>
          <a:xfrm>
            <a:off x="6289435" y="1701596"/>
            <a:ext cx="5664773" cy="4538604"/>
          </a:xfrm>
          <a:prstGeom prst="rect">
            <a:avLst/>
          </a:prstGeom>
        </p:spPr>
        <p:txBody>
          <a:bodyPr vert="horz"/>
          <a:lstStyle>
            <a:lvl1pPr>
              <a:buClr>
                <a:schemeClr val="accent3">
                  <a:lumMod val="75000"/>
                </a:schemeClr>
              </a:buClr>
              <a:defRPr sz="2400">
                <a:latin typeface="Calibri" panose="020F0502020204030204" pitchFamily="34" charset="0"/>
                <a:cs typeface="Calibri" panose="020F0502020204030204" pitchFamily="34" charset="0"/>
              </a:defRPr>
            </a:lvl1pPr>
            <a:lvl2pPr>
              <a:buClr>
                <a:schemeClr val="accent3">
                  <a:lumMod val="75000"/>
                </a:schemeClr>
              </a:buClr>
              <a:defRPr sz="2200">
                <a:latin typeface="Calibri" panose="020F0502020204030204" pitchFamily="34" charset="0"/>
                <a:cs typeface="Calibri" panose="020F0502020204030204" pitchFamily="34" charset="0"/>
              </a:defRPr>
            </a:lvl2pPr>
            <a:lvl3pPr>
              <a:buClr>
                <a:schemeClr val="accent3">
                  <a:lumMod val="75000"/>
                </a:schemeClr>
              </a:buClr>
              <a:defRPr>
                <a:latin typeface="Calibri" panose="020F0502020204030204" pitchFamily="34" charset="0"/>
                <a:cs typeface="Calibri" panose="020F0502020204030204" pitchFamily="34" charset="0"/>
              </a:defRPr>
            </a:lvl3pPr>
            <a:lvl4pPr>
              <a:buClr>
                <a:schemeClr val="accent3">
                  <a:lumMod val="75000"/>
                </a:schemeClr>
              </a:buClr>
              <a:defRPr>
                <a:latin typeface="Calibri" panose="020F0502020204030204" pitchFamily="34" charset="0"/>
                <a:cs typeface="Calibri" panose="020F0502020204030204" pitchFamily="34" charset="0"/>
              </a:defRPr>
            </a:lvl4pPr>
            <a:lvl5pPr>
              <a:buClr>
                <a:schemeClr val="accent3">
                  <a:lumMod val="75000"/>
                </a:schemeClr>
              </a:buClr>
              <a:defRPr>
                <a:latin typeface="Calibri" panose="020F0502020204030204" pitchFamily="34" charset="0"/>
                <a:cs typeface="Calibri" panose="020F0502020204030204" pitchFamily="34" charset="0"/>
              </a:defRPr>
            </a:lvl5pPr>
          </a:lstStyle>
          <a:p>
            <a:pPr lvl="0" eaLnBrk="1" latinLnBrk="0" hangingPunct="1"/>
            <a:r>
              <a:rPr lang="nl-NL" dirty="0"/>
              <a:t>Klik om de modelstijlen te bewerken</a:t>
            </a:r>
          </a:p>
          <a:p>
            <a:pPr lvl="1" eaLnBrk="1" latinLnBrk="0" hangingPunct="1"/>
            <a:r>
              <a:rPr lang="nl-NL" dirty="0"/>
              <a:t>Tweede niveau</a:t>
            </a:r>
          </a:p>
          <a:p>
            <a:pPr lvl="2" eaLnBrk="1" latinLnBrk="0" hangingPunct="1"/>
            <a:r>
              <a:rPr lang="nl-NL" dirty="0"/>
              <a:t>Derde niveau</a:t>
            </a:r>
          </a:p>
          <a:p>
            <a:pPr lvl="3" eaLnBrk="1" latinLnBrk="0" hangingPunct="1"/>
            <a:r>
              <a:rPr lang="nl-NL" dirty="0"/>
              <a:t>Vierde niveau</a:t>
            </a:r>
          </a:p>
          <a:p>
            <a:pPr lvl="4" eaLnBrk="1" latinLnBrk="0" hangingPunct="1"/>
            <a:r>
              <a:rPr lang="nl-NL" dirty="0"/>
              <a:t>Vijfde niveau</a:t>
            </a:r>
            <a:endParaRPr kumimoji="0" lang="en-US" dirty="0"/>
          </a:p>
        </p:txBody>
      </p:sp>
    </p:spTree>
    <p:extLst>
      <p:ext uri="{BB962C8B-B14F-4D97-AF65-F5344CB8AC3E}">
        <p14:creationId xmlns:p14="http://schemas.microsoft.com/office/powerpoint/2010/main" val="1836144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 Alt.">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C7CFCC2D-0410-4D9D-8994-6E495245A8F4}"/>
              </a:ext>
            </a:extLst>
          </p:cNvPr>
          <p:cNvPicPr>
            <a:picLocks noChangeAspect="1"/>
          </p:cNvPicPr>
          <p:nvPr userDrawn="1"/>
        </p:nvPicPr>
        <p:blipFill>
          <a:blip r:embed="rId2"/>
          <a:stretch>
            <a:fillRect/>
          </a:stretch>
        </p:blipFill>
        <p:spPr>
          <a:xfrm>
            <a:off x="1482816" y="-4560"/>
            <a:ext cx="10710772" cy="6392440"/>
          </a:xfrm>
          <a:prstGeom prst="rect">
            <a:avLst/>
          </a:prstGeom>
        </p:spPr>
      </p:pic>
      <p:sp>
        <p:nvSpPr>
          <p:cNvPr id="12" name="Rechthoek 11"/>
          <p:cNvSpPr/>
          <p:nvPr/>
        </p:nvSpPr>
        <p:spPr>
          <a:xfrm>
            <a:off x="0" y="0"/>
            <a:ext cx="12193588" cy="6861175"/>
          </a:xfrm>
          <a:prstGeom prst="rect">
            <a:avLst/>
          </a:prstGeom>
          <a:noFill/>
          <a:ln w="12700" cap="flat" cmpd="sng"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b="0" i="0" dirty="0">
              <a:latin typeface="Trebuchet MS Regular" panose="020B0603020202020204" pitchFamily="34" charset="0"/>
            </a:endParaRPr>
          </a:p>
        </p:txBody>
      </p:sp>
      <p:sp>
        <p:nvSpPr>
          <p:cNvPr id="8" name="Titel 7"/>
          <p:cNvSpPr>
            <a:spLocks noGrp="1"/>
          </p:cNvSpPr>
          <p:nvPr>
            <p:ph type="ctrTitle" hasCustomPrompt="1"/>
          </p:nvPr>
        </p:nvSpPr>
        <p:spPr>
          <a:xfrm>
            <a:off x="1749413" y="2211615"/>
            <a:ext cx="10106439" cy="815986"/>
          </a:xfrm>
        </p:spPr>
        <p:txBody>
          <a:bodyPr anchor="t" anchorCtr="0">
            <a:noAutofit/>
          </a:bodyPr>
          <a:lstStyle>
            <a:lvl1pPr algn="ctr">
              <a:defRPr lang="en-US" sz="6000" b="1" dirty="0">
                <a:solidFill>
                  <a:schemeClr val="accent1"/>
                </a:solidFill>
                <a:latin typeface="Aharoni" panose="02010803020104030203" pitchFamily="2" charset="-79"/>
                <a:cs typeface="Aharoni" panose="02010803020104030203" pitchFamily="2" charset="-79"/>
              </a:defRPr>
            </a:lvl1pPr>
          </a:lstStyle>
          <a:p>
            <a:r>
              <a:rPr kumimoji="0" lang="en-US" noProof="0" dirty="0" err="1"/>
              <a:t>Klik</a:t>
            </a:r>
            <a:r>
              <a:rPr kumimoji="0" lang="nl-NL" dirty="0"/>
              <a:t> om de stijl te bewerken</a:t>
            </a:r>
            <a:endParaRPr kumimoji="0" lang="en-US" dirty="0"/>
          </a:p>
        </p:txBody>
      </p:sp>
      <p:sp>
        <p:nvSpPr>
          <p:cNvPr id="18" name="Rechthoek 17"/>
          <p:cNvSpPr/>
          <p:nvPr userDrawn="1"/>
        </p:nvSpPr>
        <p:spPr>
          <a:xfrm>
            <a:off x="1482816" y="6392440"/>
            <a:ext cx="10710772" cy="464175"/>
          </a:xfrm>
          <a:prstGeom prst="rect">
            <a:avLst/>
          </a:prstGeom>
          <a:solidFill>
            <a:srgbClr val="0078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b="0" i="0" dirty="0">
              <a:solidFill>
                <a:srgbClr val="0070C0"/>
              </a:solidFill>
              <a:latin typeface="Trebuchet MS Regular" panose="020B0603020202020204" pitchFamily="34" charset="0"/>
            </a:endParaRPr>
          </a:p>
        </p:txBody>
      </p:sp>
      <p:sp>
        <p:nvSpPr>
          <p:cNvPr id="14" name="Ondertitel 4">
            <a:extLst>
              <a:ext uri="{FF2B5EF4-FFF2-40B4-BE49-F238E27FC236}">
                <a16:creationId xmlns:a16="http://schemas.microsoft.com/office/drawing/2014/main" id="{B1E0D6CC-5011-0C43-A0A3-EA7C8D2624D3}"/>
              </a:ext>
            </a:extLst>
          </p:cNvPr>
          <p:cNvSpPr txBox="1">
            <a:spLocks/>
          </p:cNvSpPr>
          <p:nvPr userDrawn="1"/>
        </p:nvSpPr>
        <p:spPr>
          <a:xfrm>
            <a:off x="1679728" y="6456324"/>
            <a:ext cx="10513860" cy="404851"/>
          </a:xfrm>
          <a:prstGeom prst="rect">
            <a:avLst/>
          </a:prstGeom>
        </p:spPr>
        <p:txBody>
          <a:bodyPr>
            <a:noAutofit/>
          </a:bodyPr>
          <a:lstStyle/>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©2019 - All training materials are sole property of Van Haren Publishing BV </a:t>
            </a:r>
          </a:p>
          <a:p>
            <a:pPr algn="ctr">
              <a:spcBef>
                <a:spcPts val="300"/>
              </a:spcBef>
              <a:buClr>
                <a:schemeClr val="accent1"/>
              </a:buClr>
              <a:buSzPct val="85000"/>
              <a:defRPr/>
            </a:pPr>
            <a:r>
              <a:rPr lang="en-US" sz="900" dirty="0">
                <a:solidFill>
                  <a:schemeClr val="bg1"/>
                </a:solidFill>
                <a:latin typeface="Calibri" panose="020F0502020204030204" pitchFamily="34" charset="0"/>
                <a:cs typeface="Calibri" panose="020F0502020204030204" pitchFamily="34" charset="0"/>
              </a:rPr>
              <a:t>and are not to be reproduced  in any form or shape without written permission.</a:t>
            </a:r>
          </a:p>
          <a:p>
            <a:pPr algn="ctr">
              <a:spcBef>
                <a:spcPts val="300"/>
              </a:spcBef>
              <a:buClr>
                <a:schemeClr val="accent1"/>
              </a:buClr>
              <a:buSzPct val="85000"/>
              <a:defRPr/>
            </a:pPr>
            <a:endParaRPr lang="en-US" sz="900" dirty="0">
              <a:solidFill>
                <a:schemeClr val="bg1"/>
              </a:solidFill>
              <a:latin typeface="Calibri" panose="020F0502020204030204" pitchFamily="34" charset="0"/>
              <a:cs typeface="Calibri" panose="020F0502020204030204" pitchFamily="34" charset="0"/>
            </a:endParaRPr>
          </a:p>
        </p:txBody>
      </p:sp>
      <p:pic>
        <p:nvPicPr>
          <p:cNvPr id="11" name="Picture 10">
            <a:extLst>
              <a:ext uri="{FF2B5EF4-FFF2-40B4-BE49-F238E27FC236}">
                <a16:creationId xmlns:a16="http://schemas.microsoft.com/office/drawing/2014/main" id="{BFC5B007-E488-A54A-BAEE-35849451FAF9}"/>
              </a:ext>
            </a:extLst>
          </p:cNvPr>
          <p:cNvPicPr>
            <a:picLocks noChangeAspect="1"/>
          </p:cNvPicPr>
          <p:nvPr userDrawn="1"/>
        </p:nvPicPr>
        <p:blipFill>
          <a:blip r:embed="rId3"/>
          <a:stretch>
            <a:fillRect/>
          </a:stretch>
        </p:blipFill>
        <p:spPr>
          <a:xfrm>
            <a:off x="295952" y="6436956"/>
            <a:ext cx="991800" cy="334051"/>
          </a:xfrm>
          <a:prstGeom prst="rect">
            <a:avLst/>
          </a:prstGeom>
        </p:spPr>
      </p:pic>
      <p:pic>
        <p:nvPicPr>
          <p:cNvPr id="15" name="Picture 14">
            <a:extLst>
              <a:ext uri="{FF2B5EF4-FFF2-40B4-BE49-F238E27FC236}">
                <a16:creationId xmlns:a16="http://schemas.microsoft.com/office/drawing/2014/main" id="{8F289E90-0E06-5345-AA6B-9C67B79CD37A}"/>
              </a:ext>
            </a:extLst>
          </p:cNvPr>
          <p:cNvPicPr>
            <a:picLocks noChangeAspect="1"/>
          </p:cNvPicPr>
          <p:nvPr userDrawn="1"/>
        </p:nvPicPr>
        <p:blipFill>
          <a:blip r:embed="rId4"/>
          <a:stretch>
            <a:fillRect/>
          </a:stretch>
        </p:blipFill>
        <p:spPr>
          <a:xfrm>
            <a:off x="10219600" y="6055202"/>
            <a:ext cx="1973988" cy="449962"/>
          </a:xfrm>
          <a:prstGeom prst="rect">
            <a:avLst/>
          </a:prstGeom>
        </p:spPr>
      </p:pic>
      <p:pic>
        <p:nvPicPr>
          <p:cNvPr id="10" name="Afbeelding 9">
            <a:extLst>
              <a:ext uri="{FF2B5EF4-FFF2-40B4-BE49-F238E27FC236}">
                <a16:creationId xmlns:a16="http://schemas.microsoft.com/office/drawing/2014/main" id="{992D3469-1FBF-4336-82D1-502CFD62DADC}"/>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0" y="0"/>
            <a:ext cx="1482818" cy="6346788"/>
          </a:xfrm>
          <a:prstGeom prst="rect">
            <a:avLst/>
          </a:prstGeom>
        </p:spPr>
      </p:pic>
    </p:spTree>
    <p:extLst>
      <p:ext uri="{BB962C8B-B14F-4D97-AF65-F5344CB8AC3E}">
        <p14:creationId xmlns:p14="http://schemas.microsoft.com/office/powerpoint/2010/main" val="2444920433"/>
      </p:ext>
    </p:extLst>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hapter + Ref">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963209" y="4408942"/>
            <a:ext cx="10364550" cy="1362706"/>
          </a:xfrm>
          <a:prstGeom prst="rect">
            <a:avLst/>
          </a:prstGeom>
          <a:ln>
            <a:solidFill>
              <a:schemeClr val="accent3">
                <a:lumMod val="75000"/>
              </a:schemeClr>
            </a:solidFill>
          </a:ln>
        </p:spPr>
        <p:txBody>
          <a:bodyPr anchor="t"/>
          <a:lstStyle>
            <a:lvl1pPr algn="l">
              <a:defRPr sz="4000" b="1" cap="all"/>
            </a:lvl1pPr>
          </a:lstStyle>
          <a:p>
            <a:r>
              <a:rPr lang="nl-NL" dirty="0"/>
              <a:t>Klik om de stijl te bewerken</a:t>
            </a:r>
          </a:p>
        </p:txBody>
      </p:sp>
      <p:sp>
        <p:nvSpPr>
          <p:cNvPr id="3" name="Tijdelijke aanduiding voor tekst 2"/>
          <p:cNvSpPr>
            <a:spLocks noGrp="1"/>
          </p:cNvSpPr>
          <p:nvPr>
            <p:ph type="body" idx="1"/>
          </p:nvPr>
        </p:nvSpPr>
        <p:spPr>
          <a:xfrm>
            <a:off x="963209" y="2908059"/>
            <a:ext cx="10364550" cy="1500882"/>
          </a:xfrm>
          <a:prstGeom prst="rect">
            <a:avLst/>
          </a:prstGeom>
        </p:spPr>
        <p:txBody>
          <a:bodyPr anchor="b"/>
          <a:lstStyle>
            <a:lvl1pPr marL="0" indent="0">
              <a:buNone/>
              <a:defRPr sz="2000">
                <a:solidFill>
                  <a:schemeClr val="tx1">
                    <a:tint val="75000"/>
                  </a:schemeClr>
                </a:solidFill>
              </a:defRPr>
            </a:lvl1pPr>
            <a:lvl2pPr marL="457246" indent="0">
              <a:buNone/>
              <a:defRPr sz="1800">
                <a:solidFill>
                  <a:schemeClr val="tx1">
                    <a:tint val="75000"/>
                  </a:schemeClr>
                </a:solidFill>
              </a:defRPr>
            </a:lvl2pPr>
            <a:lvl3pPr marL="914491" indent="0">
              <a:buNone/>
              <a:defRPr sz="1600">
                <a:solidFill>
                  <a:schemeClr val="tx1">
                    <a:tint val="75000"/>
                  </a:schemeClr>
                </a:solidFill>
              </a:defRPr>
            </a:lvl3pPr>
            <a:lvl4pPr marL="1371737" indent="0">
              <a:buNone/>
              <a:defRPr sz="1400">
                <a:solidFill>
                  <a:schemeClr val="tx1">
                    <a:tint val="75000"/>
                  </a:schemeClr>
                </a:solidFill>
              </a:defRPr>
            </a:lvl4pPr>
            <a:lvl5pPr marL="1828983" indent="0">
              <a:buNone/>
              <a:defRPr sz="1400">
                <a:solidFill>
                  <a:schemeClr val="tx1">
                    <a:tint val="75000"/>
                  </a:schemeClr>
                </a:solidFill>
              </a:defRPr>
            </a:lvl5pPr>
            <a:lvl6pPr marL="2286229" indent="0">
              <a:buNone/>
              <a:defRPr sz="1400">
                <a:solidFill>
                  <a:schemeClr val="tx1">
                    <a:tint val="75000"/>
                  </a:schemeClr>
                </a:solidFill>
              </a:defRPr>
            </a:lvl6pPr>
            <a:lvl7pPr marL="2743474" indent="0">
              <a:buNone/>
              <a:defRPr sz="1400">
                <a:solidFill>
                  <a:schemeClr val="tx1">
                    <a:tint val="75000"/>
                  </a:schemeClr>
                </a:solidFill>
              </a:defRPr>
            </a:lvl7pPr>
            <a:lvl8pPr marL="3200720" indent="0">
              <a:buNone/>
              <a:defRPr sz="1400">
                <a:solidFill>
                  <a:schemeClr val="tx1">
                    <a:tint val="75000"/>
                  </a:schemeClr>
                </a:solidFill>
              </a:defRPr>
            </a:lvl8pPr>
            <a:lvl9pPr marL="3657966" indent="0">
              <a:buNone/>
              <a:defRPr sz="1400">
                <a:solidFill>
                  <a:schemeClr val="tx1">
                    <a:tint val="75000"/>
                  </a:schemeClr>
                </a:solidFill>
              </a:defRPr>
            </a:lvl9pPr>
          </a:lstStyle>
          <a:p>
            <a:pPr lvl="0"/>
            <a:r>
              <a:rPr lang="nl-NL"/>
              <a:t>Klik om de modelstijlen te bewerken</a:t>
            </a:r>
          </a:p>
        </p:txBody>
      </p:sp>
      <p:pic>
        <p:nvPicPr>
          <p:cNvPr id="4" name="Picture 3">
            <a:extLst>
              <a:ext uri="{FF2B5EF4-FFF2-40B4-BE49-F238E27FC236}">
                <a16:creationId xmlns:a16="http://schemas.microsoft.com/office/drawing/2014/main" id="{793DA7C1-FE59-9840-91CC-9068FF406405}"/>
              </a:ext>
            </a:extLst>
          </p:cNvPr>
          <p:cNvPicPr>
            <a:picLocks noChangeAspect="1"/>
          </p:cNvPicPr>
          <p:nvPr userDrawn="1"/>
        </p:nvPicPr>
        <p:blipFill>
          <a:blip r:embed="rId2"/>
          <a:stretch>
            <a:fillRect/>
          </a:stretch>
        </p:blipFill>
        <p:spPr>
          <a:xfrm>
            <a:off x="609680" y="6558947"/>
            <a:ext cx="242309" cy="224435"/>
          </a:xfrm>
          <a:prstGeom prst="rect">
            <a:avLst/>
          </a:prstGeom>
        </p:spPr>
      </p:pic>
      <p:sp>
        <p:nvSpPr>
          <p:cNvPr id="5" name="Text Placeholder 15">
            <a:extLst>
              <a:ext uri="{FF2B5EF4-FFF2-40B4-BE49-F238E27FC236}">
                <a16:creationId xmlns:a16="http://schemas.microsoft.com/office/drawing/2014/main" id="{FD107343-65CA-1B48-BE8A-60F28BC38292}"/>
              </a:ext>
            </a:extLst>
          </p:cNvPr>
          <p:cNvSpPr>
            <a:spLocks noGrp="1"/>
          </p:cNvSpPr>
          <p:nvPr>
            <p:ph type="body" sz="quarter" idx="13" hasCustomPrompt="1"/>
          </p:nvPr>
        </p:nvSpPr>
        <p:spPr>
          <a:xfrm>
            <a:off x="845452" y="6469991"/>
            <a:ext cx="3110318" cy="414530"/>
          </a:xfrm>
          <a:prstGeom prst="rect">
            <a:avLst/>
          </a:prstGeom>
        </p:spPr>
        <p:txBody>
          <a:bodyPr anchor="ctr">
            <a:normAutofit/>
          </a:bodyPr>
          <a:lstStyle>
            <a:lvl1pPr marL="0" indent="0">
              <a:buFont typeface="Arial" panose="020B0604020202020204" pitchFamily="34" charset="0"/>
              <a:buNone/>
              <a:defRPr sz="1200" b="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 </a:t>
            </a:r>
            <a:r>
              <a:rPr lang="en-US" dirty="0" err="1"/>
              <a:t>x.x</a:t>
            </a:r>
            <a:endParaRPr lang="en-GB" dirty="0"/>
          </a:p>
        </p:txBody>
      </p:sp>
    </p:spTree>
    <p:extLst>
      <p:ext uri="{BB962C8B-B14F-4D97-AF65-F5344CB8AC3E}">
        <p14:creationId xmlns:p14="http://schemas.microsoft.com/office/powerpoint/2010/main" val="1072940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 Ref">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8CC64B7-7F1C-8349-AE7A-434102C3A360}"/>
              </a:ext>
            </a:extLst>
          </p:cNvPr>
          <p:cNvPicPr>
            <a:picLocks noChangeAspect="1"/>
          </p:cNvPicPr>
          <p:nvPr userDrawn="1"/>
        </p:nvPicPr>
        <p:blipFill>
          <a:blip r:embed="rId2"/>
          <a:stretch>
            <a:fillRect/>
          </a:stretch>
        </p:blipFill>
        <p:spPr>
          <a:xfrm>
            <a:off x="609680" y="6558947"/>
            <a:ext cx="242309" cy="224435"/>
          </a:xfrm>
          <a:prstGeom prst="rect">
            <a:avLst/>
          </a:prstGeom>
        </p:spPr>
      </p:pic>
      <p:sp>
        <p:nvSpPr>
          <p:cNvPr id="8" name="Text Placeholder 15">
            <a:extLst>
              <a:ext uri="{FF2B5EF4-FFF2-40B4-BE49-F238E27FC236}">
                <a16:creationId xmlns:a16="http://schemas.microsoft.com/office/drawing/2014/main" id="{D3AD72E7-E23D-8D4E-B40F-5BBEF0926D46}"/>
              </a:ext>
            </a:extLst>
          </p:cNvPr>
          <p:cNvSpPr>
            <a:spLocks noGrp="1"/>
          </p:cNvSpPr>
          <p:nvPr>
            <p:ph type="body" sz="quarter" idx="13" hasCustomPrompt="1"/>
          </p:nvPr>
        </p:nvSpPr>
        <p:spPr>
          <a:xfrm>
            <a:off x="845452" y="6469991"/>
            <a:ext cx="3110318" cy="414530"/>
          </a:xfrm>
          <a:prstGeom prst="rect">
            <a:avLst/>
          </a:prstGeom>
        </p:spPr>
        <p:txBody>
          <a:bodyPr anchor="ctr">
            <a:normAutofit/>
          </a:bodyPr>
          <a:lstStyle>
            <a:lvl1pPr marL="0" indent="0">
              <a:buFont typeface="Arial" panose="020B0604020202020204" pitchFamily="34" charset="0"/>
              <a:buNone/>
              <a:defRPr sz="1200" b="0">
                <a:solidFill>
                  <a:schemeClr val="bg1"/>
                </a:solidFill>
                <a:latin typeface="Calibri" panose="020F0502020204030204" pitchFamily="34" charset="0"/>
                <a:cs typeface="Calibri" panose="020F050202020403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 </a:t>
            </a:r>
            <a:r>
              <a:rPr lang="en-US" dirty="0" err="1"/>
              <a:t>x.x</a:t>
            </a:r>
            <a:endParaRPr lang="en-GB" dirty="0"/>
          </a:p>
        </p:txBody>
      </p:sp>
      <p:sp>
        <p:nvSpPr>
          <p:cNvPr id="15" name="Tijdelijke aanduiding voor titel 21">
            <a:extLst>
              <a:ext uri="{FF2B5EF4-FFF2-40B4-BE49-F238E27FC236}">
                <a16:creationId xmlns:a16="http://schemas.microsoft.com/office/drawing/2014/main" id="{22F1B4CC-DCB8-4841-8F4C-B033F38E6268}"/>
              </a:ext>
            </a:extLst>
          </p:cNvPr>
          <p:cNvSpPr>
            <a:spLocks noGrp="1"/>
          </p:cNvSpPr>
          <p:nvPr>
            <p:ph type="title" hasCustomPrompt="1"/>
          </p:nvPr>
        </p:nvSpPr>
        <p:spPr>
          <a:xfrm>
            <a:off x="1679729" y="265767"/>
            <a:ext cx="8834130" cy="744903"/>
          </a:xfrm>
          <a:prstGeom prst="rect">
            <a:avLst/>
          </a:prstGeom>
          <a:ln w="12700" cap="sq">
            <a:noFill/>
            <a:round/>
          </a:ln>
        </p:spPr>
        <p:txBody>
          <a:bodyPr bIns="91440" anchor="t" anchorCtr="0">
            <a:normAutofit/>
          </a:bodyPr>
          <a:lstStyle>
            <a:lvl1pPr>
              <a:defRPr>
                <a:latin typeface="Calibri" panose="020F0502020204030204" pitchFamily="34" charset="0"/>
                <a:cs typeface="Calibri" panose="020F0502020204030204" pitchFamily="34" charset="0"/>
              </a:defRPr>
            </a:lvl1pPr>
          </a:lstStyle>
          <a:p>
            <a:r>
              <a:rPr kumimoji="0" lang="nl-NL" dirty="0"/>
              <a:t>Klik om de stijl te bewerken</a:t>
            </a:r>
            <a:endParaRPr kumimoji="0" lang="en-US" dirty="0"/>
          </a:p>
        </p:txBody>
      </p:sp>
    </p:spTree>
    <p:extLst>
      <p:ext uri="{BB962C8B-B14F-4D97-AF65-F5344CB8AC3E}">
        <p14:creationId xmlns:p14="http://schemas.microsoft.com/office/powerpoint/2010/main" val="36684170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Tijdelijke aanduiding voor titel 21">
            <a:extLst>
              <a:ext uri="{FF2B5EF4-FFF2-40B4-BE49-F238E27FC236}">
                <a16:creationId xmlns:a16="http://schemas.microsoft.com/office/drawing/2014/main" id="{4FD4273B-A2FA-E84E-B4CC-AA8E2AE75218}"/>
              </a:ext>
            </a:extLst>
          </p:cNvPr>
          <p:cNvSpPr>
            <a:spLocks noGrp="1"/>
          </p:cNvSpPr>
          <p:nvPr>
            <p:ph type="title"/>
          </p:nvPr>
        </p:nvSpPr>
        <p:spPr>
          <a:xfrm>
            <a:off x="1679510" y="265644"/>
            <a:ext cx="8832980" cy="744558"/>
          </a:xfrm>
          <a:prstGeom prst="rect">
            <a:avLst/>
          </a:prstGeom>
          <a:ln w="12700" cap="sq">
            <a:noFill/>
            <a:round/>
          </a:ln>
        </p:spPr>
        <p:txBody>
          <a:bodyPr bIns="91440" anchor="b" anchorCtr="0">
            <a:normAutofit/>
          </a:bodyPr>
          <a:lstStyle/>
          <a:p>
            <a:r>
              <a:rPr kumimoji="0" lang="nl-NL" dirty="0"/>
              <a:t>Klik om de stijl te bewerken</a:t>
            </a:r>
            <a:endParaRPr kumimoji="0" lang="en-US" dirty="0"/>
          </a:p>
        </p:txBody>
      </p:sp>
      <p:sp>
        <p:nvSpPr>
          <p:cNvPr id="11" name="Rechthoek 9">
            <a:extLst>
              <a:ext uri="{FF2B5EF4-FFF2-40B4-BE49-F238E27FC236}">
                <a16:creationId xmlns:a16="http://schemas.microsoft.com/office/drawing/2014/main" id="{4FDD9D36-9977-F34B-85A2-303B79DC3F7D}"/>
              </a:ext>
            </a:extLst>
          </p:cNvPr>
          <p:cNvSpPr/>
          <p:nvPr userDrawn="1"/>
        </p:nvSpPr>
        <p:spPr>
          <a:xfrm>
            <a:off x="0" y="6485530"/>
            <a:ext cx="12192000" cy="372470"/>
          </a:xfrm>
          <a:prstGeom prst="rect">
            <a:avLst/>
          </a:prstGeom>
          <a:solidFill>
            <a:srgbClr val="0078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1800" b="0" i="0" dirty="0">
              <a:solidFill>
                <a:srgbClr val="0070C0"/>
              </a:solidFill>
              <a:latin typeface="Trebuchet MS Regular" panose="020B0603020202020204" pitchFamily="34" charset="0"/>
            </a:endParaRPr>
          </a:p>
        </p:txBody>
      </p:sp>
      <p:sp>
        <p:nvSpPr>
          <p:cNvPr id="12" name="Rectangle 2">
            <a:extLst>
              <a:ext uri="{FF2B5EF4-FFF2-40B4-BE49-F238E27FC236}">
                <a16:creationId xmlns:a16="http://schemas.microsoft.com/office/drawing/2014/main" id="{74425840-1126-B848-B4EB-59719C074210}"/>
              </a:ext>
            </a:extLst>
          </p:cNvPr>
          <p:cNvSpPr>
            <a:spLocks noChangeArrowheads="1"/>
          </p:cNvSpPr>
          <p:nvPr userDrawn="1"/>
        </p:nvSpPr>
        <p:spPr bwMode="auto">
          <a:xfrm>
            <a:off x="4037737" y="6547162"/>
            <a:ext cx="4116526" cy="276999"/>
          </a:xfrm>
          <a:prstGeom prst="rect">
            <a:avLst/>
          </a:prstGeom>
          <a:noFill/>
          <a:ln w="9525">
            <a:noFill/>
            <a:miter lim="800000"/>
            <a:headEnd/>
            <a:tailEnd/>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Bef>
                <a:spcPct val="50000"/>
              </a:spcBef>
            </a:pPr>
            <a:r>
              <a:rPr lang="en-GB" sz="1200" b="0" dirty="0">
                <a:solidFill>
                  <a:schemeClr val="bg1"/>
                </a:solidFill>
                <a:latin typeface="+mn-lt"/>
                <a:cs typeface="Calibri" panose="020F0502020204030204" pitchFamily="34" charset="0"/>
              </a:rPr>
              <a:t>© Van </a:t>
            </a:r>
            <a:r>
              <a:rPr lang="en-GB" sz="1200" b="0" dirty="0" err="1">
                <a:solidFill>
                  <a:schemeClr val="bg1"/>
                </a:solidFill>
                <a:latin typeface="+mn-lt"/>
                <a:cs typeface="Calibri" panose="020F0502020204030204" pitchFamily="34" charset="0"/>
              </a:rPr>
              <a:t>Haren</a:t>
            </a:r>
            <a:r>
              <a:rPr lang="en-GB" sz="1200" b="0" dirty="0">
                <a:solidFill>
                  <a:schemeClr val="bg1"/>
                </a:solidFill>
                <a:latin typeface="+mn-lt"/>
                <a:cs typeface="Calibri" panose="020F0502020204030204" pitchFamily="34" charset="0"/>
              </a:rPr>
              <a:t> Publishing &amp; </a:t>
            </a:r>
            <a:r>
              <a:rPr lang="en-US" sz="1200" b="0" i="0" u="none" strike="noStrike" kern="1200" dirty="0">
                <a:solidFill>
                  <a:schemeClr val="bg1"/>
                </a:solidFill>
                <a:effectLst/>
                <a:latin typeface="+mn-lt"/>
                <a:ea typeface="+mn-ea"/>
                <a:cs typeface="+mn-cs"/>
              </a:rPr>
              <a:t>B.I.A.N. Services GmbH</a:t>
            </a:r>
            <a:r>
              <a:rPr lang="en-GB" sz="1200" b="0" dirty="0">
                <a:solidFill>
                  <a:schemeClr val="bg1"/>
                </a:solidFill>
                <a:latin typeface="+mn-lt"/>
                <a:cs typeface="Calibri" panose="020F0502020204030204" pitchFamily="34" charset="0"/>
              </a:rPr>
              <a:t> </a:t>
            </a:r>
            <a:endParaRPr lang="en-US" sz="1200" b="0" dirty="0">
              <a:solidFill>
                <a:schemeClr val="bg1"/>
              </a:solidFill>
              <a:latin typeface="+mn-lt"/>
              <a:cs typeface="Calibri" panose="020F0502020204030204" pitchFamily="34" charset="0"/>
            </a:endParaRPr>
          </a:p>
        </p:txBody>
      </p:sp>
      <p:sp>
        <p:nvSpPr>
          <p:cNvPr id="13" name="Rectangle 2">
            <a:extLst>
              <a:ext uri="{FF2B5EF4-FFF2-40B4-BE49-F238E27FC236}">
                <a16:creationId xmlns:a16="http://schemas.microsoft.com/office/drawing/2014/main" id="{11D904B1-F444-7C4B-801B-F820719910B6}"/>
              </a:ext>
            </a:extLst>
          </p:cNvPr>
          <p:cNvSpPr>
            <a:spLocks noChangeArrowheads="1"/>
          </p:cNvSpPr>
          <p:nvPr userDrawn="1"/>
        </p:nvSpPr>
        <p:spPr bwMode="auto">
          <a:xfrm>
            <a:off x="10217545" y="6534493"/>
            <a:ext cx="1927128" cy="276999"/>
          </a:xfrm>
          <a:prstGeom prst="rect">
            <a:avLst/>
          </a:prstGeom>
          <a:noFill/>
          <a:ln w="9525">
            <a:noFill/>
            <a:miter lim="800000"/>
            <a:headEnd/>
            <a:tailEnd/>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spcBef>
                <a:spcPct val="50000"/>
              </a:spcBef>
            </a:pPr>
            <a:fld id="{6DADACC3-0C67-C748-963D-F629BC2AF742}" type="slidenum">
              <a:rPr lang="en-GB" sz="1200" b="0" smtClean="0">
                <a:solidFill>
                  <a:schemeClr val="bg1"/>
                </a:solidFill>
                <a:latin typeface="Calibri" panose="020F0502020204030204" pitchFamily="34" charset="0"/>
                <a:cs typeface="Calibri" panose="020F0502020204030204" pitchFamily="34" charset="0"/>
              </a:rPr>
              <a:pPr algn="r">
                <a:spcBef>
                  <a:spcPct val="50000"/>
                </a:spcBef>
              </a:pPr>
              <a:t>‹nr.›</a:t>
            </a:fld>
            <a:endParaRPr lang="en-US" sz="1200" b="0"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324516680"/>
      </p:ext>
    </p:extLst>
  </p:cSld>
  <p:clrMap bg1="lt1" tx1="dk1" bg2="lt2" tx2="dk2" accent1="accent1" accent2="accent2" accent3="accent3" accent4="accent4" accent5="accent5" accent6="accent6" hlink="hlink" folHlink="folHlink"/>
  <p:sldLayoutIdLst>
    <p:sldLayoutId id="2147483667" r:id="rId1"/>
    <p:sldLayoutId id="214748367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 id="2147483678" r:id="rId12"/>
    <p:sldLayoutId id="2147483679" r:id="rId13"/>
    <p:sldLayoutId id="2147483680" r:id="rId14"/>
    <p:sldLayoutId id="2147483681" r:id="rId15"/>
    <p:sldLayoutId id="2147483682" r:id="rId16"/>
    <p:sldLayoutId id="2147483683" r:id="rId17"/>
    <p:sldLayoutId id="2147483684" r:id="rId18"/>
    <p:sldLayoutId id="2147483685" r:id="rId19"/>
  </p:sldLayoutIdLst>
  <p:hf sldNum="0" hdr="0" ftr="0" dt="0"/>
  <p:txStyles>
    <p:titleStyle>
      <a:lvl1pPr algn="ctr" defTabSz="677284" rtl="0" eaLnBrk="1" latinLnBrk="0" hangingPunct="1">
        <a:spcBef>
          <a:spcPct val="0"/>
        </a:spcBef>
        <a:buNone/>
        <a:defRPr sz="2245" kern="1200">
          <a:solidFill>
            <a:schemeClr val="tx1"/>
          </a:solidFill>
          <a:latin typeface="+mj-lt"/>
          <a:ea typeface="+mj-ea"/>
          <a:cs typeface="+mj-cs"/>
        </a:defRPr>
      </a:lvl1pPr>
    </p:titleStyle>
    <p:bodyStyle>
      <a:lvl1pPr marL="0" indent="0" algn="l" defTabSz="677284" rtl="0" eaLnBrk="1" latinLnBrk="0" hangingPunct="1">
        <a:spcBef>
          <a:spcPct val="20000"/>
        </a:spcBef>
        <a:buFont typeface="Arial" panose="020B0604020202020204" pitchFamily="34" charset="0"/>
        <a:buNone/>
        <a:defRPr sz="2041" kern="1200">
          <a:solidFill>
            <a:schemeClr val="tx1"/>
          </a:solidFill>
          <a:latin typeface="+mn-lt"/>
          <a:ea typeface="+mn-ea"/>
          <a:cs typeface="+mn-cs"/>
        </a:defRPr>
      </a:lvl1pPr>
      <a:lvl2pPr marL="338642" indent="0" algn="l" defTabSz="677284" rtl="0" eaLnBrk="1" latinLnBrk="0" hangingPunct="1">
        <a:spcBef>
          <a:spcPct val="20000"/>
        </a:spcBef>
        <a:buFont typeface="Arial" panose="020B0604020202020204" pitchFamily="34" charset="0"/>
        <a:buNone/>
        <a:defRPr sz="1769" kern="1200">
          <a:solidFill>
            <a:schemeClr val="tx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tx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tx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tx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p:bodyStyle>
    <p:otherStyle>
      <a:defPPr>
        <a:defRPr lang="ru-RU"/>
      </a:defPPr>
      <a:lvl1pPr marL="0" algn="l" defTabSz="677284" rtl="0" eaLnBrk="1" latinLnBrk="0" hangingPunct="1">
        <a:defRPr sz="1360" kern="1200">
          <a:solidFill>
            <a:schemeClr val="tx1"/>
          </a:solidFill>
          <a:latin typeface="+mn-lt"/>
          <a:ea typeface="+mn-ea"/>
          <a:cs typeface="+mn-cs"/>
        </a:defRPr>
      </a:lvl1pPr>
      <a:lvl2pPr marL="338642" algn="l" defTabSz="677284" rtl="0" eaLnBrk="1" latinLnBrk="0" hangingPunct="1">
        <a:defRPr sz="1360" kern="1200">
          <a:solidFill>
            <a:schemeClr val="tx1"/>
          </a:solidFill>
          <a:latin typeface="+mn-lt"/>
          <a:ea typeface="+mn-ea"/>
          <a:cs typeface="+mn-cs"/>
        </a:defRPr>
      </a:lvl2pPr>
      <a:lvl3pPr marL="677284" algn="l" defTabSz="677284" rtl="0" eaLnBrk="1" latinLnBrk="0" hangingPunct="1">
        <a:defRPr sz="1360" kern="1200">
          <a:solidFill>
            <a:schemeClr val="tx1"/>
          </a:solidFill>
          <a:latin typeface="+mn-lt"/>
          <a:ea typeface="+mn-ea"/>
          <a:cs typeface="+mn-cs"/>
        </a:defRPr>
      </a:lvl3pPr>
      <a:lvl4pPr marL="1015926" algn="l" defTabSz="677284" rtl="0" eaLnBrk="1" latinLnBrk="0" hangingPunct="1">
        <a:defRPr sz="1360" kern="1200">
          <a:solidFill>
            <a:schemeClr val="tx1"/>
          </a:solidFill>
          <a:latin typeface="+mn-lt"/>
          <a:ea typeface="+mn-ea"/>
          <a:cs typeface="+mn-cs"/>
        </a:defRPr>
      </a:lvl4pPr>
      <a:lvl5pPr marL="1354568" algn="l" defTabSz="677284" rtl="0" eaLnBrk="1" latinLnBrk="0" hangingPunct="1">
        <a:defRPr sz="1360" kern="1200">
          <a:solidFill>
            <a:schemeClr val="tx1"/>
          </a:solidFill>
          <a:latin typeface="+mn-lt"/>
          <a:ea typeface="+mn-ea"/>
          <a:cs typeface="+mn-cs"/>
        </a:defRPr>
      </a:lvl5pPr>
      <a:lvl6pPr marL="1693210" algn="l" defTabSz="677284" rtl="0" eaLnBrk="1" latinLnBrk="0" hangingPunct="1">
        <a:defRPr sz="1360" kern="1200">
          <a:solidFill>
            <a:schemeClr val="tx1"/>
          </a:solidFill>
          <a:latin typeface="+mn-lt"/>
          <a:ea typeface="+mn-ea"/>
          <a:cs typeface="+mn-cs"/>
        </a:defRPr>
      </a:lvl6pPr>
      <a:lvl7pPr marL="2031852" algn="l" defTabSz="677284" rtl="0" eaLnBrk="1" latinLnBrk="0" hangingPunct="1">
        <a:defRPr sz="1360" kern="1200">
          <a:solidFill>
            <a:schemeClr val="tx1"/>
          </a:solidFill>
          <a:latin typeface="+mn-lt"/>
          <a:ea typeface="+mn-ea"/>
          <a:cs typeface="+mn-cs"/>
        </a:defRPr>
      </a:lvl7pPr>
      <a:lvl8pPr marL="2370494" algn="l" defTabSz="677284" rtl="0" eaLnBrk="1" latinLnBrk="0" hangingPunct="1">
        <a:defRPr sz="1360" kern="1200">
          <a:solidFill>
            <a:schemeClr val="tx1"/>
          </a:solidFill>
          <a:latin typeface="+mn-lt"/>
          <a:ea typeface="+mn-ea"/>
          <a:cs typeface="+mn-cs"/>
        </a:defRPr>
      </a:lvl8pPr>
      <a:lvl9pPr marL="2709137" algn="l" defTabSz="677284" rtl="0" eaLnBrk="1" latinLnBrk="0" hangingPunct="1">
        <a:defRPr sz="136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7.xml"/><Relationship Id="rId1" Type="http://schemas.openxmlformats.org/officeDocument/2006/relationships/tags" Target="../tags/tag18.xml"/><Relationship Id="rId5" Type="http://schemas.openxmlformats.org/officeDocument/2006/relationships/image" Target="../media/image146.png"/><Relationship Id="rId4" Type="http://schemas.openxmlformats.org/officeDocument/2006/relationships/image" Target="../media/image145.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7.xml"/><Relationship Id="rId1" Type="http://schemas.openxmlformats.org/officeDocument/2006/relationships/tags" Target="../tags/tag19.xml"/><Relationship Id="rId5" Type="http://schemas.openxmlformats.org/officeDocument/2006/relationships/image" Target="../media/image145.png"/><Relationship Id="rId4" Type="http://schemas.openxmlformats.org/officeDocument/2006/relationships/image" Target="../media/image147.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17.xml"/><Relationship Id="rId1" Type="http://schemas.openxmlformats.org/officeDocument/2006/relationships/tags" Target="../tags/tag20.xml"/><Relationship Id="rId5" Type="http://schemas.openxmlformats.org/officeDocument/2006/relationships/image" Target="../media/image148.png"/><Relationship Id="rId4" Type="http://schemas.openxmlformats.org/officeDocument/2006/relationships/image" Target="../media/image145.png"/></Relationships>
</file>

<file path=ppt/slides/_rels/slide10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95.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slideLayout" Target="../slideLayouts/slideLayout16.xml"/><Relationship Id="rId1" Type="http://schemas.openxmlformats.org/officeDocument/2006/relationships/tags" Target="../tags/tag21.xml"/></Relationships>
</file>

<file path=ppt/slides/_rels/slide10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8.xml"/><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0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12.xml.rels><?xml version="1.0" encoding="UTF-8" standalone="yes"?>
<Relationships xmlns="http://schemas.openxmlformats.org/package/2006/relationships"><Relationship Id="rId3" Type="http://schemas.openxmlformats.org/officeDocument/2006/relationships/image" Target="../media/image141.pdf"/><Relationship Id="rId2" Type="http://schemas.openxmlformats.org/officeDocument/2006/relationships/slideLayout" Target="../slideLayouts/slideLayout16.xml"/><Relationship Id="rId1" Type="http://schemas.openxmlformats.org/officeDocument/2006/relationships/tags" Target="../tags/tag22.xml"/><Relationship Id="rId4" Type="http://schemas.openxmlformats.org/officeDocument/2006/relationships/image" Target="../media/image153.png"/></Relationships>
</file>

<file path=ppt/slides/_rels/slide113.xml.rels><?xml version="1.0" encoding="UTF-8" standalone="yes"?>
<Relationships xmlns="http://schemas.openxmlformats.org/package/2006/relationships"><Relationship Id="rId8" Type="http://schemas.openxmlformats.org/officeDocument/2006/relationships/image" Target="../media/image156.png"/><Relationship Id="rId3" Type="http://schemas.openxmlformats.org/officeDocument/2006/relationships/image" Target="../media/image6.pdf"/><Relationship Id="rId7" Type="http://schemas.openxmlformats.org/officeDocument/2006/relationships/image" Target="../media/image101.pdf"/><Relationship Id="rId2" Type="http://schemas.openxmlformats.org/officeDocument/2006/relationships/slideLayout" Target="../slideLayouts/slideLayout16.xml"/><Relationship Id="rId1" Type="http://schemas.openxmlformats.org/officeDocument/2006/relationships/tags" Target="../tags/tag23.xml"/><Relationship Id="rId6" Type="http://schemas.openxmlformats.org/officeDocument/2006/relationships/image" Target="../media/image155.png"/><Relationship Id="rId5" Type="http://schemas.openxmlformats.org/officeDocument/2006/relationships/image" Target="../media/image80.pdf"/><Relationship Id="rId4" Type="http://schemas.openxmlformats.org/officeDocument/2006/relationships/image" Target="../media/image154.png"/><Relationship Id="rId9" Type="http://schemas.openxmlformats.org/officeDocument/2006/relationships/image" Target="../media/image157.jpeg"/></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ags" Target="../tags/tag24.xml"/></Relationships>
</file>

<file path=ppt/slides/_rels/slide115.xml.rels><?xml version="1.0" encoding="UTF-8" standalone="yes"?>
<Relationships xmlns="http://schemas.openxmlformats.org/package/2006/relationships"><Relationship Id="rId3" Type="http://schemas.openxmlformats.org/officeDocument/2006/relationships/image" Target="../media/image122.pdf"/><Relationship Id="rId2" Type="http://schemas.openxmlformats.org/officeDocument/2006/relationships/slideLayout" Target="../slideLayouts/slideLayout16.xml"/><Relationship Id="rId1" Type="http://schemas.openxmlformats.org/officeDocument/2006/relationships/tags" Target="../tags/tag25.xml"/><Relationship Id="rId4" Type="http://schemas.openxmlformats.org/officeDocument/2006/relationships/image" Target="../media/image158.png"/></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ags" Target="../tags/tag26.xml"/></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ags" Target="../tags/tag27.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ags" Target="../tags/tag28.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16.xml"/><Relationship Id="rId1" Type="http://schemas.openxmlformats.org/officeDocument/2006/relationships/tags" Target="../tags/tag29.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3.xml"/><Relationship Id="rId5" Type="http://schemas.openxmlformats.org/officeDocument/2006/relationships/image" Target="../media/image6.png"/><Relationship Id="rId4" Type="http://schemas.openxmlformats.org/officeDocument/2006/relationships/hyperlink" Target="../../../../../EnterpriseArchitecture/video's/Why_Enterprise_Architecture.mp4" TargetMode="Externa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2.xml"/></Relationships>
</file>

<file path=ppt/slides/_rels/slide121.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image" Target="../media/image40.pdf"/><Relationship Id="rId7" Type="http://schemas.openxmlformats.org/officeDocument/2006/relationships/image" Target="../media/image161.emf"/><Relationship Id="rId2" Type="http://schemas.openxmlformats.org/officeDocument/2006/relationships/notesSlide" Target="../notesSlides/notesSlide104.xml"/><Relationship Id="rId1" Type="http://schemas.openxmlformats.org/officeDocument/2006/relationships/slideLayout" Target="../slideLayouts/slideLayout16.xml"/><Relationship Id="rId6" Type="http://schemas.openxmlformats.org/officeDocument/2006/relationships/image" Target="../media/image160.png"/><Relationship Id="rId11" Type="http://schemas.openxmlformats.org/officeDocument/2006/relationships/image" Target="../media/image165.png"/><Relationship Id="rId5" Type="http://schemas.openxmlformats.org/officeDocument/2006/relationships/image" Target="../media/image60.pdf"/><Relationship Id="rId10" Type="http://schemas.openxmlformats.org/officeDocument/2006/relationships/image" Target="../media/image164.emf"/><Relationship Id="rId4" Type="http://schemas.openxmlformats.org/officeDocument/2006/relationships/image" Target="../media/image159.png"/><Relationship Id="rId9" Type="http://schemas.openxmlformats.org/officeDocument/2006/relationships/image" Target="../media/image163.png"/></Relationships>
</file>

<file path=ppt/slides/_rels/slide122.xml.rels><?xml version="1.0" encoding="UTF-8" standalone="yes"?>
<Relationships xmlns="http://schemas.openxmlformats.org/package/2006/relationships"><Relationship Id="rId8" Type="http://schemas.openxmlformats.org/officeDocument/2006/relationships/image" Target="../media/image190.pdf"/><Relationship Id="rId3" Type="http://schemas.openxmlformats.org/officeDocument/2006/relationships/image" Target="../media/image166.png"/><Relationship Id="rId7" Type="http://schemas.openxmlformats.org/officeDocument/2006/relationships/image" Target="../media/image168.png"/><Relationship Id="rId2" Type="http://schemas.openxmlformats.org/officeDocument/2006/relationships/image" Target="../media/image130.pdf"/><Relationship Id="rId1" Type="http://schemas.openxmlformats.org/officeDocument/2006/relationships/slideLayout" Target="../slideLayouts/slideLayout16.xml"/><Relationship Id="rId6" Type="http://schemas.openxmlformats.org/officeDocument/2006/relationships/image" Target="../media/image170.pdf"/><Relationship Id="rId5" Type="http://schemas.openxmlformats.org/officeDocument/2006/relationships/image" Target="../media/image167.png"/><Relationship Id="rId4" Type="http://schemas.openxmlformats.org/officeDocument/2006/relationships/image" Target="../media/image150.pdf"/><Relationship Id="rId9" Type="http://schemas.openxmlformats.org/officeDocument/2006/relationships/image" Target="../media/image169.png"/></Relationships>
</file>

<file path=ppt/slides/_rels/slide123.xml.rels><?xml version="1.0" encoding="UTF-8" standalone="yes"?>
<Relationships xmlns="http://schemas.openxmlformats.org/package/2006/relationships"><Relationship Id="rId8" Type="http://schemas.openxmlformats.org/officeDocument/2006/relationships/image" Target="../media/image210.pdf"/><Relationship Id="rId13" Type="http://schemas.openxmlformats.org/officeDocument/2006/relationships/image" Target="../media/image171.png"/><Relationship Id="rId3" Type="http://schemas.openxmlformats.org/officeDocument/2006/relationships/image" Target="../media/image166.png"/><Relationship Id="rId7" Type="http://schemas.openxmlformats.org/officeDocument/2006/relationships/image" Target="../media/image168.png"/><Relationship Id="rId12" Type="http://schemas.openxmlformats.org/officeDocument/2006/relationships/image" Target="../media/image23.pdf"/><Relationship Id="rId2" Type="http://schemas.openxmlformats.org/officeDocument/2006/relationships/image" Target="../media/image130.pdf"/><Relationship Id="rId1" Type="http://schemas.openxmlformats.org/officeDocument/2006/relationships/slideLayout" Target="../slideLayouts/slideLayout16.xml"/><Relationship Id="rId6" Type="http://schemas.openxmlformats.org/officeDocument/2006/relationships/image" Target="../media/image170.pdf"/><Relationship Id="rId11" Type="http://schemas.openxmlformats.org/officeDocument/2006/relationships/image" Target="../media/image160.png"/><Relationship Id="rId5" Type="http://schemas.openxmlformats.org/officeDocument/2006/relationships/image" Target="../media/image167.png"/><Relationship Id="rId10" Type="http://schemas.openxmlformats.org/officeDocument/2006/relationships/image" Target="../media/image60.pdf"/><Relationship Id="rId4" Type="http://schemas.openxmlformats.org/officeDocument/2006/relationships/image" Target="../media/image150.pdf"/><Relationship Id="rId9" Type="http://schemas.openxmlformats.org/officeDocument/2006/relationships/image" Target="../media/image170.png"/></Relationships>
</file>

<file path=ppt/slides/_rels/slide124.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image" Target="../media/image172.jpeg"/><Relationship Id="rId1" Type="http://schemas.openxmlformats.org/officeDocument/2006/relationships/slideLayout" Target="../slideLayouts/slideLayout16.xml"/><Relationship Id="rId6" Type="http://schemas.openxmlformats.org/officeDocument/2006/relationships/image" Target="../media/image176.png"/><Relationship Id="rId5" Type="http://schemas.openxmlformats.org/officeDocument/2006/relationships/image" Target="../media/image175.png"/><Relationship Id="rId10" Type="http://schemas.openxmlformats.org/officeDocument/2006/relationships/image" Target="../media/image180.png"/><Relationship Id="rId4" Type="http://schemas.openxmlformats.org/officeDocument/2006/relationships/image" Target="../media/image174.png"/><Relationship Id="rId9" Type="http://schemas.openxmlformats.org/officeDocument/2006/relationships/image" Target="../media/image179.png"/></Relationships>
</file>

<file path=ppt/slides/_rels/slide125.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image" Target="../media/image172.jpeg"/><Relationship Id="rId1" Type="http://schemas.openxmlformats.org/officeDocument/2006/relationships/slideLayout" Target="../slideLayouts/slideLayout16.xml"/><Relationship Id="rId6" Type="http://schemas.openxmlformats.org/officeDocument/2006/relationships/image" Target="../media/image176.png"/><Relationship Id="rId5" Type="http://schemas.openxmlformats.org/officeDocument/2006/relationships/image" Target="../media/image175.png"/><Relationship Id="rId10" Type="http://schemas.openxmlformats.org/officeDocument/2006/relationships/image" Target="../media/image180.png"/><Relationship Id="rId4" Type="http://schemas.openxmlformats.org/officeDocument/2006/relationships/image" Target="../media/image174.png"/><Relationship Id="rId9" Type="http://schemas.openxmlformats.org/officeDocument/2006/relationships/image" Target="../media/image179.pn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7.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73.png"/><Relationship Id="rId7" Type="http://schemas.openxmlformats.org/officeDocument/2006/relationships/image" Target="../media/image175.png"/><Relationship Id="rId2" Type="http://schemas.openxmlformats.org/officeDocument/2006/relationships/image" Target="../media/image172.jpeg"/><Relationship Id="rId1" Type="http://schemas.openxmlformats.org/officeDocument/2006/relationships/slideLayout" Target="../slideLayouts/slideLayout16.xml"/><Relationship Id="rId6" Type="http://schemas.openxmlformats.org/officeDocument/2006/relationships/image" Target="../media/image179.png"/><Relationship Id="rId5" Type="http://schemas.openxmlformats.org/officeDocument/2006/relationships/image" Target="../media/image181.png"/><Relationship Id="rId10" Type="http://schemas.openxmlformats.org/officeDocument/2006/relationships/image" Target="../media/image178.png"/><Relationship Id="rId4" Type="http://schemas.openxmlformats.org/officeDocument/2006/relationships/image" Target="../media/image174.png"/><Relationship Id="rId9" Type="http://schemas.openxmlformats.org/officeDocument/2006/relationships/image" Target="../media/image177.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7.xml"/><Relationship Id="rId1" Type="http://schemas.openxmlformats.org/officeDocument/2006/relationships/tags" Target="../tags/tag1.xml"/><Relationship Id="rId5" Type="http://schemas.openxmlformats.org/officeDocument/2006/relationships/image" Target="../media/image20.png"/><Relationship Id="rId4" Type="http://schemas.openxmlformats.org/officeDocument/2006/relationships/image" Target="../media/image19.png"/></Relationships>
</file>

<file path=ppt/slides/_rels/slide130.xml.rels><?xml version="1.0" encoding="UTF-8" standalone="yes"?>
<Relationships xmlns="http://schemas.openxmlformats.org/package/2006/relationships"><Relationship Id="rId8" Type="http://schemas.openxmlformats.org/officeDocument/2006/relationships/image" Target="../media/image170.pdf"/><Relationship Id="rId3" Type="http://schemas.openxmlformats.org/officeDocument/2006/relationships/image" Target="../media/image166.png"/><Relationship Id="rId7" Type="http://schemas.openxmlformats.org/officeDocument/2006/relationships/image" Target="../media/image167.png"/><Relationship Id="rId2" Type="http://schemas.openxmlformats.org/officeDocument/2006/relationships/image" Target="../media/image130.pdf"/><Relationship Id="rId1" Type="http://schemas.openxmlformats.org/officeDocument/2006/relationships/slideLayout" Target="../slideLayouts/slideLayout16.xml"/><Relationship Id="rId6" Type="http://schemas.openxmlformats.org/officeDocument/2006/relationships/image" Target="../media/image150.pdf"/><Relationship Id="rId5" Type="http://schemas.openxmlformats.org/officeDocument/2006/relationships/image" Target="../media/image182.png"/><Relationship Id="rId4" Type="http://schemas.openxmlformats.org/officeDocument/2006/relationships/image" Target="../media/image410.pdf"/><Relationship Id="rId9" Type="http://schemas.openxmlformats.org/officeDocument/2006/relationships/image" Target="../media/image168.pn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43.pdf"/><Relationship Id="rId1" Type="http://schemas.openxmlformats.org/officeDocument/2006/relationships/slideLayout" Target="../slideLayouts/slideLayout16.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0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4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07.xml"/><Relationship Id="rId1" Type="http://schemas.openxmlformats.org/officeDocument/2006/relationships/slideLayout" Target="../slideLayouts/slideLayout9.xml"/><Relationship Id="rId5" Type="http://schemas.openxmlformats.org/officeDocument/2006/relationships/image" Target="../media/image187.png"/><Relationship Id="rId4" Type="http://schemas.openxmlformats.org/officeDocument/2006/relationships/image" Target="../media/image186.pn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48.xml.rels><?xml version="1.0" encoding="UTF-8" standalone="yes"?>
<Relationships xmlns="http://schemas.openxmlformats.org/package/2006/relationships"><Relationship Id="rId3" Type="http://schemas.openxmlformats.org/officeDocument/2006/relationships/image" Target="../media/image12.pdf"/><Relationship Id="rId2" Type="http://schemas.openxmlformats.org/officeDocument/2006/relationships/image" Target="../media/image188.png"/><Relationship Id="rId1" Type="http://schemas.openxmlformats.org/officeDocument/2006/relationships/slideLayout" Target="../slideLayouts/slideLayout16.xml"/><Relationship Id="rId4" Type="http://schemas.openxmlformats.org/officeDocument/2006/relationships/image" Target="../media/image160.png"/></Relationships>
</file>

<file path=ppt/slides/_rels/slide149.xml.rels><?xml version="1.0" encoding="UTF-8" standalone="yes"?>
<Relationships xmlns="http://schemas.openxmlformats.org/package/2006/relationships"><Relationship Id="rId8" Type="http://schemas.openxmlformats.org/officeDocument/2006/relationships/image" Target="../media/image10.pdf"/><Relationship Id="rId3" Type="http://schemas.openxmlformats.org/officeDocument/2006/relationships/image" Target="../media/image189.png"/><Relationship Id="rId7" Type="http://schemas.openxmlformats.org/officeDocument/2006/relationships/image" Target="../media/image191.png"/><Relationship Id="rId2" Type="http://schemas.openxmlformats.org/officeDocument/2006/relationships/image" Target="../media/image7.pdf"/><Relationship Id="rId1" Type="http://schemas.openxmlformats.org/officeDocument/2006/relationships/slideLayout" Target="../slideLayouts/slideLayout16.xml"/><Relationship Id="rId6" Type="http://schemas.openxmlformats.org/officeDocument/2006/relationships/image" Target="../media/image9.pdf"/><Relationship Id="rId5" Type="http://schemas.openxmlformats.org/officeDocument/2006/relationships/image" Target="../media/image190.png"/><Relationship Id="rId4" Type="http://schemas.openxmlformats.org/officeDocument/2006/relationships/image" Target="../media/image8.pdf"/><Relationship Id="rId9" Type="http://schemas.openxmlformats.org/officeDocument/2006/relationships/image" Target="../media/image19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3.pdf"/><Relationship Id="rId1" Type="http://schemas.openxmlformats.org/officeDocument/2006/relationships/slideLayout" Target="../slideLayouts/slideLayout1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image" Target="../media/image14.pdf"/><Relationship Id="rId1" Type="http://schemas.openxmlformats.org/officeDocument/2006/relationships/slideLayout" Target="../slideLayouts/slideLayout1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57.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image" Target="../media/image15.pdf"/><Relationship Id="rId1" Type="http://schemas.openxmlformats.org/officeDocument/2006/relationships/slideLayout" Target="../slideLayouts/slideLayout16.xml"/></Relationships>
</file>

<file path=ppt/slides/_rels/slide158.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16.xml"/><Relationship Id="rId5" Type="http://schemas.openxmlformats.org/officeDocument/2006/relationships/image" Target="../media/image198.svg"/><Relationship Id="rId4" Type="http://schemas.openxmlformats.org/officeDocument/2006/relationships/image" Target="../media/image197.png"/></Relationships>
</file>

<file path=ppt/slides/_rels/slide15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9.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10.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13.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115.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7.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1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8.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0.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21.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24.xml"/><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7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26.xml"/><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78.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28.xml"/><Relationship Id="rId1" Type="http://schemas.openxmlformats.org/officeDocument/2006/relationships/slideLayout" Target="../slideLayouts/slideLayout5.xml"/></Relationships>
</file>

<file path=ppt/slides/_rels/slide179.xml.rels><?xml version="1.0" encoding="UTF-8" standalone="yes"?>
<Relationships xmlns="http://schemas.openxmlformats.org/package/2006/relationships"><Relationship Id="rId8" Type="http://schemas.openxmlformats.org/officeDocument/2006/relationships/image" Target="../media/image178.png"/><Relationship Id="rId3" Type="http://schemas.openxmlformats.org/officeDocument/2006/relationships/image" Target="../media/image173.png"/><Relationship Id="rId7" Type="http://schemas.openxmlformats.org/officeDocument/2006/relationships/image" Target="../media/image177.png"/><Relationship Id="rId2" Type="http://schemas.openxmlformats.org/officeDocument/2006/relationships/image" Target="../media/image172.jpeg"/><Relationship Id="rId1" Type="http://schemas.openxmlformats.org/officeDocument/2006/relationships/slideLayout" Target="../slideLayouts/slideLayout16.xml"/><Relationship Id="rId6" Type="http://schemas.openxmlformats.org/officeDocument/2006/relationships/image" Target="../media/image176.png"/><Relationship Id="rId5" Type="http://schemas.openxmlformats.org/officeDocument/2006/relationships/image" Target="../media/image175.png"/><Relationship Id="rId10" Type="http://schemas.openxmlformats.org/officeDocument/2006/relationships/image" Target="../media/image180.png"/><Relationship Id="rId4" Type="http://schemas.openxmlformats.org/officeDocument/2006/relationships/image" Target="../media/image174.png"/><Relationship Id="rId9" Type="http://schemas.openxmlformats.org/officeDocument/2006/relationships/image" Target="../media/image179.png"/></Relationships>
</file>

<file path=ppt/slides/_rels/slide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image" Target="../media/image17.svg"/><Relationship Id="rId5" Type="http://schemas.openxmlformats.org/officeDocument/2006/relationships/image" Target="../media/image16.png"/><Relationship Id="rId4" Type="http://schemas.openxmlformats.org/officeDocument/2006/relationships/image" Target="../media/image22.svg"/></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31.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8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2.xml"/><Relationship Id="rId1" Type="http://schemas.openxmlformats.org/officeDocument/2006/relationships/slideLayout" Target="../slideLayouts/slideLayout12.xml"/></Relationships>
</file>

<file path=ppt/slides/_rels/slide184.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33.xml"/><Relationship Id="rId1" Type="http://schemas.openxmlformats.org/officeDocument/2006/relationships/slideLayout" Target="../slideLayouts/slideLayout5.xml"/></Relationships>
</file>

<file path=ppt/slides/_rels/slide185.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134.xml"/><Relationship Id="rId1" Type="http://schemas.openxmlformats.org/officeDocument/2006/relationships/slideLayout" Target="../slideLayouts/slideLayout5.xml"/></Relationships>
</file>

<file path=ppt/slides/_rels/slide186.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35.xml"/><Relationship Id="rId1" Type="http://schemas.openxmlformats.org/officeDocument/2006/relationships/slideLayout" Target="../slideLayouts/slideLayout5.xml"/></Relationships>
</file>

<file path=ppt/slides/_rels/slide18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13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88.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37.xml"/><Relationship Id="rId1" Type="http://schemas.openxmlformats.org/officeDocument/2006/relationships/slideLayout" Target="../slideLayouts/slideLayout12.xml"/><Relationship Id="rId6" Type="http://schemas.openxmlformats.org/officeDocument/2006/relationships/image" Target="../media/image214.svg"/><Relationship Id="rId5" Type="http://schemas.openxmlformats.org/officeDocument/2006/relationships/image" Target="../media/image213.png"/><Relationship Id="rId4" Type="http://schemas.openxmlformats.org/officeDocument/2006/relationships/image" Target="../media/image212.emf"/></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8" Type="http://schemas.openxmlformats.org/officeDocument/2006/relationships/image" Target="../media/image27.png"/><Relationship Id="rId13" Type="http://schemas.openxmlformats.org/officeDocument/2006/relationships/image" Target="../media/image32.png"/><Relationship Id="rId18" Type="http://schemas.openxmlformats.org/officeDocument/2006/relationships/image" Target="../media/image37.png"/><Relationship Id="rId26" Type="http://schemas.openxmlformats.org/officeDocument/2006/relationships/image" Target="../media/image45.jpeg"/><Relationship Id="rId3" Type="http://schemas.openxmlformats.org/officeDocument/2006/relationships/image" Target="../media/image23.png"/><Relationship Id="rId21" Type="http://schemas.openxmlformats.org/officeDocument/2006/relationships/image" Target="../media/image40.png"/><Relationship Id="rId34" Type="http://schemas.openxmlformats.org/officeDocument/2006/relationships/image" Target="../media/image53.png"/><Relationship Id="rId7" Type="http://schemas.openxmlformats.org/officeDocument/2006/relationships/image" Target="../media/image26.jpeg"/><Relationship Id="rId12" Type="http://schemas.openxmlformats.org/officeDocument/2006/relationships/image" Target="../media/image31.png"/><Relationship Id="rId17" Type="http://schemas.openxmlformats.org/officeDocument/2006/relationships/image" Target="../media/image36.jpg"/><Relationship Id="rId25" Type="http://schemas.openxmlformats.org/officeDocument/2006/relationships/image" Target="../media/image44.png"/><Relationship Id="rId33" Type="http://schemas.openxmlformats.org/officeDocument/2006/relationships/image" Target="../media/image52.png"/><Relationship Id="rId2" Type="http://schemas.openxmlformats.org/officeDocument/2006/relationships/notesSlide" Target="../notesSlides/notesSlide18.xml"/><Relationship Id="rId16" Type="http://schemas.openxmlformats.org/officeDocument/2006/relationships/image" Target="../media/image35.png"/><Relationship Id="rId20" Type="http://schemas.openxmlformats.org/officeDocument/2006/relationships/image" Target="../media/image39.png"/><Relationship Id="rId29" Type="http://schemas.openxmlformats.org/officeDocument/2006/relationships/image" Target="../media/image48.png"/><Relationship Id="rId1" Type="http://schemas.openxmlformats.org/officeDocument/2006/relationships/slideLayout" Target="../slideLayouts/slideLayout12.xml"/><Relationship Id="rId6" Type="http://schemas.openxmlformats.org/officeDocument/2006/relationships/slide" Target="slide19.xml"/><Relationship Id="rId11" Type="http://schemas.openxmlformats.org/officeDocument/2006/relationships/image" Target="../media/image30.jpg"/><Relationship Id="rId24" Type="http://schemas.openxmlformats.org/officeDocument/2006/relationships/image" Target="../media/image43.tiff"/><Relationship Id="rId32" Type="http://schemas.openxmlformats.org/officeDocument/2006/relationships/image" Target="../media/image51.png"/><Relationship Id="rId5" Type="http://schemas.openxmlformats.org/officeDocument/2006/relationships/image" Target="../media/image25.png"/><Relationship Id="rId15" Type="http://schemas.openxmlformats.org/officeDocument/2006/relationships/image" Target="../media/image34.png"/><Relationship Id="rId23" Type="http://schemas.openxmlformats.org/officeDocument/2006/relationships/image" Target="../media/image42.png"/><Relationship Id="rId28" Type="http://schemas.openxmlformats.org/officeDocument/2006/relationships/image" Target="../media/image47.jpg"/><Relationship Id="rId10" Type="http://schemas.openxmlformats.org/officeDocument/2006/relationships/image" Target="../media/image29.png"/><Relationship Id="rId19" Type="http://schemas.openxmlformats.org/officeDocument/2006/relationships/image" Target="../media/image38.png"/><Relationship Id="rId31" Type="http://schemas.openxmlformats.org/officeDocument/2006/relationships/image" Target="../media/image50.png"/><Relationship Id="rId4" Type="http://schemas.openxmlformats.org/officeDocument/2006/relationships/image" Target="../media/image24.png"/><Relationship Id="rId9" Type="http://schemas.openxmlformats.org/officeDocument/2006/relationships/image" Target="../media/image28.png"/><Relationship Id="rId14" Type="http://schemas.openxmlformats.org/officeDocument/2006/relationships/image" Target="../media/image33.png"/><Relationship Id="rId22" Type="http://schemas.openxmlformats.org/officeDocument/2006/relationships/image" Target="../media/image41.png"/><Relationship Id="rId27" Type="http://schemas.openxmlformats.org/officeDocument/2006/relationships/image" Target="../media/image46.png"/><Relationship Id="rId30" Type="http://schemas.openxmlformats.org/officeDocument/2006/relationships/image" Target="../media/image49.jpeg"/></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17.xml"/><Relationship Id="rId1" Type="http://schemas.openxmlformats.org/officeDocument/2006/relationships/tags" Target="../tags/tag30.xml"/><Relationship Id="rId6" Type="http://schemas.openxmlformats.org/officeDocument/2006/relationships/hyperlink" Target="All%20Service%20Domains%20share%20a%20common%20structure" TargetMode="External"/><Relationship Id="rId5" Type="http://schemas.openxmlformats.org/officeDocument/2006/relationships/hyperlink" Target="https://bian.org/servicelandscape-8-0/views/view_29424.html" TargetMode="External"/><Relationship Id="rId4" Type="http://schemas.openxmlformats.org/officeDocument/2006/relationships/image" Target="../media/image140.png"/></Relationships>
</file>

<file path=ppt/slides/_rels/slide19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png"/><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8" Type="http://schemas.openxmlformats.org/officeDocument/2006/relationships/image" Target="../media/image212.emf"/><Relationship Id="rId3" Type="http://schemas.openxmlformats.org/officeDocument/2006/relationships/image" Target="../media/image41.pdf"/><Relationship Id="rId7" Type="http://schemas.openxmlformats.org/officeDocument/2006/relationships/image" Target="../media/image219.emf"/><Relationship Id="rId2" Type="http://schemas.openxmlformats.org/officeDocument/2006/relationships/notesSlide" Target="../notesSlides/notesSlide140.xml"/><Relationship Id="rId1" Type="http://schemas.openxmlformats.org/officeDocument/2006/relationships/slideLayout" Target="../slideLayouts/slideLayout9.xml"/><Relationship Id="rId6" Type="http://schemas.openxmlformats.org/officeDocument/2006/relationships/image" Target="../media/image218.emf"/><Relationship Id="rId5" Type="http://schemas.openxmlformats.org/officeDocument/2006/relationships/image" Target="../media/image188.png"/><Relationship Id="rId4" Type="http://schemas.openxmlformats.org/officeDocument/2006/relationships/image" Target="../media/image217.png"/></Relationships>
</file>

<file path=ppt/slides/_rels/slide19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1.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5.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5.xml"/></Relationships>
</file>

<file path=ppt/slides/_rels/slide19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44.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5.xml"/></Relationships>
</file>

<file path=ppt/slides/_rels/slide1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3" Type="http://schemas.openxmlformats.org/officeDocument/2006/relationships/image" Target="../media/image63.jpg"/><Relationship Id="rId18" Type="http://schemas.openxmlformats.org/officeDocument/2006/relationships/image" Target="../media/image68.png"/><Relationship Id="rId26" Type="http://schemas.openxmlformats.org/officeDocument/2006/relationships/image" Target="../media/image76.png"/><Relationship Id="rId39" Type="http://schemas.openxmlformats.org/officeDocument/2006/relationships/image" Target="../media/image89.png"/><Relationship Id="rId3" Type="http://schemas.openxmlformats.org/officeDocument/2006/relationships/image" Target="../media/image54.png"/><Relationship Id="rId21" Type="http://schemas.openxmlformats.org/officeDocument/2006/relationships/image" Target="../media/image71.jpg"/><Relationship Id="rId34" Type="http://schemas.openxmlformats.org/officeDocument/2006/relationships/image" Target="../media/image84.jpeg"/><Relationship Id="rId42" Type="http://schemas.openxmlformats.org/officeDocument/2006/relationships/image" Target="../media/image92.png"/><Relationship Id="rId47" Type="http://schemas.openxmlformats.org/officeDocument/2006/relationships/image" Target="../media/image97.jpeg"/><Relationship Id="rId7" Type="http://schemas.openxmlformats.org/officeDocument/2006/relationships/image" Target="../media/image57.jpeg"/><Relationship Id="rId12" Type="http://schemas.openxmlformats.org/officeDocument/2006/relationships/image" Target="../media/image62.jpeg"/><Relationship Id="rId17" Type="http://schemas.openxmlformats.org/officeDocument/2006/relationships/image" Target="../media/image67.png"/><Relationship Id="rId25" Type="http://schemas.openxmlformats.org/officeDocument/2006/relationships/image" Target="../media/image75.png"/><Relationship Id="rId33" Type="http://schemas.openxmlformats.org/officeDocument/2006/relationships/image" Target="../media/image83.jpeg"/><Relationship Id="rId38" Type="http://schemas.openxmlformats.org/officeDocument/2006/relationships/image" Target="../media/image88.jpeg"/><Relationship Id="rId46" Type="http://schemas.openxmlformats.org/officeDocument/2006/relationships/image" Target="../media/image96.png"/><Relationship Id="rId2" Type="http://schemas.openxmlformats.org/officeDocument/2006/relationships/notesSlide" Target="../notesSlides/notesSlide19.xml"/><Relationship Id="rId16" Type="http://schemas.openxmlformats.org/officeDocument/2006/relationships/image" Target="../media/image66.png"/><Relationship Id="rId20" Type="http://schemas.openxmlformats.org/officeDocument/2006/relationships/image" Target="../media/image70.jpg"/><Relationship Id="rId29" Type="http://schemas.openxmlformats.org/officeDocument/2006/relationships/image" Target="../media/image79.jpg"/><Relationship Id="rId41" Type="http://schemas.openxmlformats.org/officeDocument/2006/relationships/image" Target="../media/image91.png"/><Relationship Id="rId1" Type="http://schemas.openxmlformats.org/officeDocument/2006/relationships/slideLayout" Target="../slideLayouts/slideLayout19.xml"/><Relationship Id="rId6" Type="http://schemas.openxmlformats.org/officeDocument/2006/relationships/image" Target="../media/image56.png"/><Relationship Id="rId11" Type="http://schemas.openxmlformats.org/officeDocument/2006/relationships/image" Target="../media/image61.jpg"/><Relationship Id="rId24" Type="http://schemas.openxmlformats.org/officeDocument/2006/relationships/image" Target="../media/image74.jpg"/><Relationship Id="rId32" Type="http://schemas.openxmlformats.org/officeDocument/2006/relationships/image" Target="../media/image82.jpeg"/><Relationship Id="rId37" Type="http://schemas.openxmlformats.org/officeDocument/2006/relationships/image" Target="../media/image87.jpg"/><Relationship Id="rId40" Type="http://schemas.openxmlformats.org/officeDocument/2006/relationships/image" Target="../media/image90.png"/><Relationship Id="rId45" Type="http://schemas.openxmlformats.org/officeDocument/2006/relationships/image" Target="../media/image95.png"/><Relationship Id="rId5" Type="http://schemas.openxmlformats.org/officeDocument/2006/relationships/slide" Target="slide21.xml"/><Relationship Id="rId15" Type="http://schemas.openxmlformats.org/officeDocument/2006/relationships/image" Target="../media/image65.png"/><Relationship Id="rId23" Type="http://schemas.openxmlformats.org/officeDocument/2006/relationships/image" Target="../media/image73.png"/><Relationship Id="rId28" Type="http://schemas.openxmlformats.org/officeDocument/2006/relationships/image" Target="../media/image78.gif"/><Relationship Id="rId36" Type="http://schemas.openxmlformats.org/officeDocument/2006/relationships/image" Target="../media/image86.png"/><Relationship Id="rId49" Type="http://schemas.openxmlformats.org/officeDocument/2006/relationships/image" Target="../media/image99.png"/><Relationship Id="rId10" Type="http://schemas.openxmlformats.org/officeDocument/2006/relationships/image" Target="../media/image60.png"/><Relationship Id="rId19" Type="http://schemas.openxmlformats.org/officeDocument/2006/relationships/image" Target="../media/image69.jpeg"/><Relationship Id="rId31" Type="http://schemas.openxmlformats.org/officeDocument/2006/relationships/image" Target="../media/image81.PNG"/><Relationship Id="rId44" Type="http://schemas.openxmlformats.org/officeDocument/2006/relationships/image" Target="../media/image94.jpeg"/><Relationship Id="rId4" Type="http://schemas.openxmlformats.org/officeDocument/2006/relationships/image" Target="../media/image55.png"/><Relationship Id="rId9" Type="http://schemas.openxmlformats.org/officeDocument/2006/relationships/image" Target="../media/image59.png"/><Relationship Id="rId14" Type="http://schemas.openxmlformats.org/officeDocument/2006/relationships/image" Target="../media/image64.png"/><Relationship Id="rId22" Type="http://schemas.openxmlformats.org/officeDocument/2006/relationships/image" Target="../media/image72.png"/><Relationship Id="rId27" Type="http://schemas.openxmlformats.org/officeDocument/2006/relationships/image" Target="../media/image77.png"/><Relationship Id="rId30" Type="http://schemas.openxmlformats.org/officeDocument/2006/relationships/image" Target="../media/image80.png"/><Relationship Id="rId35" Type="http://schemas.openxmlformats.org/officeDocument/2006/relationships/image" Target="../media/image85.png"/><Relationship Id="rId43" Type="http://schemas.openxmlformats.org/officeDocument/2006/relationships/image" Target="../media/image93.png"/><Relationship Id="rId48" Type="http://schemas.openxmlformats.org/officeDocument/2006/relationships/image" Target="../media/image98.jpeg"/><Relationship Id="rId8" Type="http://schemas.openxmlformats.org/officeDocument/2006/relationships/image" Target="../media/image58.jpeg"/></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xml"/></Relationships>
</file>

<file path=ppt/slides/_rels/slide2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9.xml"/><Relationship Id="rId1" Type="http://schemas.openxmlformats.org/officeDocument/2006/relationships/slideLayout" Target="../slideLayouts/slideLayout12.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17.xml"/><Relationship Id="rId1" Type="http://schemas.openxmlformats.org/officeDocument/2006/relationships/tags" Target="../tags/tag31.xml"/><Relationship Id="rId4" Type="http://schemas.openxmlformats.org/officeDocument/2006/relationships/image" Target="../media/image145.png"/></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51.xml"/><Relationship Id="rId7" Type="http://schemas.openxmlformats.org/officeDocument/2006/relationships/image" Target="../media/image135.png"/><Relationship Id="rId2" Type="http://schemas.openxmlformats.org/officeDocument/2006/relationships/slideLayout" Target="../slideLayouts/slideLayout17.xml"/><Relationship Id="rId1" Type="http://schemas.openxmlformats.org/officeDocument/2006/relationships/tags" Target="../tags/tag32.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45.png"/></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17.xml"/><Relationship Id="rId1" Type="http://schemas.openxmlformats.org/officeDocument/2006/relationships/tags" Target="../tags/tag33.xml"/><Relationship Id="rId5" Type="http://schemas.openxmlformats.org/officeDocument/2006/relationships/image" Target="../media/image141.png"/><Relationship Id="rId4" Type="http://schemas.openxmlformats.org/officeDocument/2006/relationships/image" Target="../media/image145.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53.xml"/><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9.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8" Type="http://schemas.openxmlformats.org/officeDocument/2006/relationships/image" Target="../media/image103.png"/><Relationship Id="rId3" Type="http://schemas.openxmlformats.org/officeDocument/2006/relationships/slide" Target="slide20.xml"/><Relationship Id="rId7" Type="http://schemas.openxmlformats.org/officeDocument/2006/relationships/image" Target="../media/image102.jpeg"/><Relationship Id="rId12" Type="http://schemas.openxmlformats.org/officeDocument/2006/relationships/image" Target="../media/image107.png"/><Relationship Id="rId2" Type="http://schemas.openxmlformats.org/officeDocument/2006/relationships/notesSlide" Target="../notesSlides/notesSlide20.xml"/><Relationship Id="rId1" Type="http://schemas.openxmlformats.org/officeDocument/2006/relationships/slideLayout" Target="../slideLayouts/slideLayout19.xml"/><Relationship Id="rId6" Type="http://schemas.openxmlformats.org/officeDocument/2006/relationships/image" Target="../media/image101.jpeg"/><Relationship Id="rId11" Type="http://schemas.openxmlformats.org/officeDocument/2006/relationships/image" Target="../media/image106.jpg"/><Relationship Id="rId5" Type="http://schemas.openxmlformats.org/officeDocument/2006/relationships/image" Target="../media/image100.png"/><Relationship Id="rId10" Type="http://schemas.openxmlformats.org/officeDocument/2006/relationships/image" Target="../media/image105.jpg"/><Relationship Id="rId4" Type="http://schemas.openxmlformats.org/officeDocument/2006/relationships/slide" Target="slide21.xml"/><Relationship Id="rId9" Type="http://schemas.openxmlformats.org/officeDocument/2006/relationships/image" Target="../media/image104.png"/></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17.xml"/><Relationship Id="rId1" Type="http://schemas.openxmlformats.org/officeDocument/2006/relationships/tags" Target="../tags/tag34.xml"/><Relationship Id="rId5" Type="http://schemas.openxmlformats.org/officeDocument/2006/relationships/image" Target="../media/image221.png"/><Relationship Id="rId4" Type="http://schemas.openxmlformats.org/officeDocument/2006/relationships/image" Target="../media/image145.png"/></Relationships>
</file>

<file path=ppt/slides/_rels/slide211.xml.rels><?xml version="1.0" encoding="UTF-8" standalone="yes"?>
<Relationships xmlns="http://schemas.openxmlformats.org/package/2006/relationships"><Relationship Id="rId3" Type="http://schemas.openxmlformats.org/officeDocument/2006/relationships/notesSlide" Target="../notesSlides/notesSlide155.xml"/><Relationship Id="rId2" Type="http://schemas.openxmlformats.org/officeDocument/2006/relationships/slideLayout" Target="../slideLayouts/slideLayout17.xml"/><Relationship Id="rId1" Type="http://schemas.openxmlformats.org/officeDocument/2006/relationships/tags" Target="../tags/tag35.xml"/><Relationship Id="rId5" Type="http://schemas.openxmlformats.org/officeDocument/2006/relationships/image" Target="../media/image222.png"/><Relationship Id="rId4" Type="http://schemas.openxmlformats.org/officeDocument/2006/relationships/image" Target="../media/image145.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56.xml"/><Relationship Id="rId1" Type="http://schemas.openxmlformats.org/officeDocument/2006/relationships/slideLayout" Target="../slideLayouts/slideLayout18.xml"/></Relationships>
</file>

<file path=ppt/slides/_rels/slide214.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17.xml"/><Relationship Id="rId1" Type="http://schemas.openxmlformats.org/officeDocument/2006/relationships/tags" Target="../tags/tag36.xml"/><Relationship Id="rId4" Type="http://schemas.openxmlformats.org/officeDocument/2006/relationships/image" Target="../media/image145.png"/></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17.xml"/><Relationship Id="rId1" Type="http://schemas.openxmlformats.org/officeDocument/2006/relationships/tags" Target="../tags/tag37.xml"/><Relationship Id="rId6" Type="http://schemas.openxmlformats.org/officeDocument/2006/relationships/image" Target="../media/image225.svg"/><Relationship Id="rId5" Type="http://schemas.openxmlformats.org/officeDocument/2006/relationships/image" Target="../media/image224.png"/><Relationship Id="rId4" Type="http://schemas.openxmlformats.org/officeDocument/2006/relationships/image" Target="../media/image147.png"/></Relationships>
</file>

<file path=ppt/slides/_rels/slide216.xml.rels><?xml version="1.0" encoding="UTF-8" standalone="yes"?>
<Relationships xmlns="http://schemas.openxmlformats.org/package/2006/relationships"><Relationship Id="rId3" Type="http://schemas.openxmlformats.org/officeDocument/2006/relationships/image" Target="../media/image226.emf"/><Relationship Id="rId2" Type="http://schemas.openxmlformats.org/officeDocument/2006/relationships/notesSlide" Target="../notesSlides/notesSlide159.xml"/><Relationship Id="rId1" Type="http://schemas.openxmlformats.org/officeDocument/2006/relationships/slideLayout" Target="../slideLayouts/slideLayout18.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xml"/></Relationships>
</file>

<file path=ppt/slides/_rels/slide218.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image" Target="../media/image145.png"/><Relationship Id="rId5" Type="http://schemas.openxmlformats.org/officeDocument/2006/relationships/image" Target="../media/image227.png"/><Relationship Id="rId4" Type="http://schemas.openxmlformats.org/officeDocument/2006/relationships/notesSlide" Target="../notesSlides/notesSlide16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1.xml"/><Relationship Id="rId1" Type="http://schemas.openxmlformats.org/officeDocument/2006/relationships/slideLayout" Target="../slideLayouts/slideLayout1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5.xml"/></Relationships>
</file>

<file path=ppt/slides/_rels/slide221.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image" Target="../media/image148.png"/><Relationship Id="rId5" Type="http://schemas.openxmlformats.org/officeDocument/2006/relationships/image" Target="../media/image227.png"/><Relationship Id="rId4" Type="http://schemas.openxmlformats.org/officeDocument/2006/relationships/notesSlide" Target="../notesSlides/notesSlide164.xml"/></Relationships>
</file>

<file path=ppt/slides/_rels/slide222.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image" Target="../media/image227.png"/><Relationship Id="rId5" Type="http://schemas.openxmlformats.org/officeDocument/2006/relationships/image" Target="../media/image228.png"/><Relationship Id="rId4" Type="http://schemas.openxmlformats.org/officeDocument/2006/relationships/notesSlide" Target="../notesSlides/notesSlide165.xml"/></Relationships>
</file>

<file path=ppt/slides/_rels/slide223.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66.xml"/><Relationship Id="rId1" Type="http://schemas.openxmlformats.org/officeDocument/2006/relationships/slideLayout" Target="../slideLayouts/slideLayout18.xml"/></Relationships>
</file>

<file path=ppt/slides/_rels/slide224.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3" Type="http://schemas.openxmlformats.org/officeDocument/2006/relationships/notesSlide" Target="../notesSlides/notesSlide167.xml"/><Relationship Id="rId2" Type="http://schemas.openxmlformats.org/officeDocument/2006/relationships/slideLayout" Target="../slideLayouts/slideLayout17.xml"/><Relationship Id="rId1" Type="http://schemas.openxmlformats.org/officeDocument/2006/relationships/tags" Target="../tags/tag44.xml"/><Relationship Id="rId4" Type="http://schemas.openxmlformats.org/officeDocument/2006/relationships/image" Target="../media/image230.png"/></Relationships>
</file>

<file path=ppt/slides/_rels/slide226.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17.xml"/><Relationship Id="rId1" Type="http://schemas.openxmlformats.org/officeDocument/2006/relationships/tags" Target="../tags/tag45.xml"/><Relationship Id="rId4" Type="http://schemas.openxmlformats.org/officeDocument/2006/relationships/image" Target="../media/image231.png"/></Relationships>
</file>

<file path=ppt/slides/_rels/slide227.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17.xml"/><Relationship Id="rId1" Type="http://schemas.openxmlformats.org/officeDocument/2006/relationships/tags" Target="../tags/tag46.xml"/><Relationship Id="rId4" Type="http://schemas.openxmlformats.org/officeDocument/2006/relationships/image" Target="../media/image232.png"/></Relationships>
</file>

<file path=ppt/slides/_rels/slide228.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170.xml"/><Relationship Id="rId1" Type="http://schemas.openxmlformats.org/officeDocument/2006/relationships/slideLayout" Target="../slideLayouts/slideLayout18.xml"/></Relationships>
</file>

<file path=ppt/slides/_rels/slide229.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171.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72.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5.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5.xml"/></Relationships>
</file>

<file path=ppt/slides/_rels/slide233.xml.rels><?xml version="1.0" encoding="UTF-8" standalone="yes"?>
<Relationships xmlns="http://schemas.openxmlformats.org/package/2006/relationships"><Relationship Id="rId3" Type="http://schemas.openxmlformats.org/officeDocument/2006/relationships/image" Target="../media/image235.emf"/><Relationship Id="rId7" Type="http://schemas.openxmlformats.org/officeDocument/2006/relationships/image" Target="../media/image15.svg"/><Relationship Id="rId2" Type="http://schemas.openxmlformats.org/officeDocument/2006/relationships/notesSlide" Target="../notesSlides/notesSlide175.xml"/><Relationship Id="rId1" Type="http://schemas.openxmlformats.org/officeDocument/2006/relationships/slideLayout" Target="../slideLayouts/slideLayout18.xml"/><Relationship Id="rId6" Type="http://schemas.openxmlformats.org/officeDocument/2006/relationships/image" Target="../media/image14.png"/><Relationship Id="rId5" Type="http://schemas.openxmlformats.org/officeDocument/2006/relationships/image" Target="../media/image237.png"/><Relationship Id="rId4" Type="http://schemas.openxmlformats.org/officeDocument/2006/relationships/image" Target="../media/image236.emf"/></Relationships>
</file>

<file path=ppt/slides/_rels/slide234.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235.emf"/><Relationship Id="rId7" Type="http://schemas.openxmlformats.org/officeDocument/2006/relationships/image" Target="../media/image14.png"/><Relationship Id="rId2" Type="http://schemas.openxmlformats.org/officeDocument/2006/relationships/notesSlide" Target="../notesSlides/notesSlide176.xml"/><Relationship Id="rId1" Type="http://schemas.openxmlformats.org/officeDocument/2006/relationships/slideLayout" Target="../slideLayouts/slideLayout18.xml"/><Relationship Id="rId6" Type="http://schemas.openxmlformats.org/officeDocument/2006/relationships/image" Target="../media/image238.png"/><Relationship Id="rId5" Type="http://schemas.openxmlformats.org/officeDocument/2006/relationships/image" Target="../media/image237.png"/><Relationship Id="rId4" Type="http://schemas.openxmlformats.org/officeDocument/2006/relationships/image" Target="../media/image236.emf"/></Relationships>
</file>

<file path=ppt/slides/_rels/slide23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177.xml"/><Relationship Id="rId1" Type="http://schemas.openxmlformats.org/officeDocument/2006/relationships/slideLayout" Target="../slideLayouts/slideLayout18.xml"/><Relationship Id="rId6" Type="http://schemas.openxmlformats.org/officeDocument/2006/relationships/image" Target="../media/image237.png"/><Relationship Id="rId5" Type="http://schemas.openxmlformats.org/officeDocument/2006/relationships/image" Target="../media/image236.emf"/><Relationship Id="rId4" Type="http://schemas.openxmlformats.org/officeDocument/2006/relationships/image" Target="../media/image235.emf"/></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xml"/></Relationships>
</file>

<file path=ppt/slides/_rels/slide2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79.xml"/><Relationship Id="rId1" Type="http://schemas.openxmlformats.org/officeDocument/2006/relationships/slideLayout" Target="../slideLayouts/slideLayout5.xml"/><Relationship Id="rId4" Type="http://schemas.openxmlformats.org/officeDocument/2006/relationships/image" Target="../media/image13.svg"/></Relationships>
</file>

<file path=ppt/slides/_rels/slide2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80.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239.emf"/><Relationship Id="rId4" Type="http://schemas.openxmlformats.org/officeDocument/2006/relationships/image" Target="../media/image13.svg"/></Relationships>
</file>

<file path=ppt/slides/_rels/slide239.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1.xml"/><Relationship Id="rId1" Type="http://schemas.openxmlformats.org/officeDocument/2006/relationships/slideLayout" Target="../slideLayouts/slideLayout12.xml"/><Relationship Id="rId5" Type="http://schemas.openxmlformats.org/officeDocument/2006/relationships/image" Target="../media/image6.png"/><Relationship Id="rId4" Type="http://schemas.openxmlformats.org/officeDocument/2006/relationships/image" Target="../media/image240.png"/></Relationships>
</file>

<file path=ppt/slides/_rels/slide2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24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2.xml"/><Relationship Id="rId1" Type="http://schemas.openxmlformats.org/officeDocument/2006/relationships/slideLayout" Target="../slideLayouts/slideLayout12.xml"/><Relationship Id="rId5" Type="http://schemas.openxmlformats.org/officeDocument/2006/relationships/image" Target="../media/image165.png"/><Relationship Id="rId4" Type="http://schemas.openxmlformats.org/officeDocument/2006/relationships/image" Target="../media/image15.svg"/></Relationships>
</file>

<file path=ppt/slides/_rels/slide241.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83.xml"/><Relationship Id="rId1" Type="http://schemas.openxmlformats.org/officeDocument/2006/relationships/slideLayout" Target="../slideLayouts/slideLayout12.xml"/><Relationship Id="rId5" Type="http://schemas.openxmlformats.org/officeDocument/2006/relationships/image" Target="../media/image15.svg"/><Relationship Id="rId4" Type="http://schemas.openxmlformats.org/officeDocument/2006/relationships/image" Target="../media/image14.png"/></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2.xml"/></Relationships>
</file>

<file path=ppt/slides/_rels/slide24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85.xml"/><Relationship Id="rId1" Type="http://schemas.openxmlformats.org/officeDocument/2006/relationships/slideLayout" Target="../slideLayouts/slideLayout12.xml"/></Relationships>
</file>

<file path=ppt/slides/_rels/slide2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86.xml"/><Relationship Id="rId1" Type="http://schemas.openxmlformats.org/officeDocument/2006/relationships/slideLayout" Target="../slideLayouts/slideLayout5.xml"/><Relationship Id="rId4" Type="http://schemas.openxmlformats.org/officeDocument/2006/relationships/image" Target="../media/image15.svg"/></Relationships>
</file>

<file path=ppt/slides/_rels/slide245.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187.xml"/><Relationship Id="rId1" Type="http://schemas.openxmlformats.org/officeDocument/2006/relationships/slideLayout" Target="../slideLayouts/slideLayout18.xml"/></Relationships>
</file>

<file path=ppt/slides/_rels/slide246.xml.rels><?xml version="1.0" encoding="UTF-8" standalone="yes"?>
<Relationships xmlns="http://schemas.openxmlformats.org/package/2006/relationships"><Relationship Id="rId3" Type="http://schemas.openxmlformats.org/officeDocument/2006/relationships/image" Target="../media/image241.emf"/><Relationship Id="rId2" Type="http://schemas.openxmlformats.org/officeDocument/2006/relationships/notesSlide" Target="../notesSlides/notesSlide188.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247.xml.rels><?xml version="1.0" encoding="UTF-8" standalone="yes"?>
<Relationships xmlns="http://schemas.openxmlformats.org/package/2006/relationships"><Relationship Id="rId3" Type="http://schemas.openxmlformats.org/officeDocument/2006/relationships/image" Target="../media/image241.emf"/><Relationship Id="rId2" Type="http://schemas.openxmlformats.org/officeDocument/2006/relationships/notesSlide" Target="../notesSlides/notesSlide189.xml"/><Relationship Id="rId1" Type="http://schemas.openxmlformats.org/officeDocument/2006/relationships/slideLayout" Target="../slideLayouts/slideLayout12.xml"/><Relationship Id="rId5" Type="http://schemas.openxmlformats.org/officeDocument/2006/relationships/image" Target="../media/image15.svg"/><Relationship Id="rId4" Type="http://schemas.openxmlformats.org/officeDocument/2006/relationships/image" Target="../media/image14.png"/></Relationships>
</file>

<file path=ppt/slides/_rels/slide24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0.xml"/><Relationship Id="rId1" Type="http://schemas.openxmlformats.org/officeDocument/2006/relationships/slideLayout" Target="../slideLayouts/slideLayout12.xml"/><Relationship Id="rId4" Type="http://schemas.openxmlformats.org/officeDocument/2006/relationships/image" Target="../media/image15.svg"/></Relationships>
</file>

<file path=ppt/slides/_rels/slide2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1.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4.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2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2.xml"/><Relationship Id="rId1" Type="http://schemas.openxmlformats.org/officeDocument/2006/relationships/slideLayout" Target="../slideLayouts/slideLayout12.xml"/></Relationships>
</file>

<file path=ppt/slides/_rels/slide25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93.xml"/><Relationship Id="rId1" Type="http://schemas.openxmlformats.org/officeDocument/2006/relationships/slideLayout" Target="../slideLayouts/slideLayout5.xml"/><Relationship Id="rId4" Type="http://schemas.openxmlformats.org/officeDocument/2006/relationships/image" Target="../media/image15.svg"/></Relationships>
</file>

<file path=ppt/slides/_rels/slide25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94.xml"/><Relationship Id="rId1" Type="http://schemas.openxmlformats.org/officeDocument/2006/relationships/slideLayout" Target="../slideLayouts/slideLayout5.xml"/><Relationship Id="rId4" Type="http://schemas.openxmlformats.org/officeDocument/2006/relationships/image" Target="../media/image13.svg"/></Relationships>
</file>

<file path=ppt/slides/_rels/slide253.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195.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254.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196.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255.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97.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56.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98.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2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99.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5.xml"/></Relationships>
</file>

<file path=ppt/slides/_rels/slide2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01.xml"/><Relationship Id="rId1" Type="http://schemas.openxmlformats.org/officeDocument/2006/relationships/slideLayout" Target="../slideLayouts/slideLayout7.xml"/><Relationship Id="rId5" Type="http://schemas.openxmlformats.org/officeDocument/2006/relationships/image" Target="../media/image6.png"/><Relationship Id="rId4" Type="http://schemas.openxmlformats.org/officeDocument/2006/relationships/image" Target="../media/image10.svg"/></Relationships>
</file>

<file path=ppt/slides/_rels/slide26.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image" Target="../media/image110.png"/><Relationship Id="rId7" Type="http://schemas.openxmlformats.org/officeDocument/2006/relationships/image" Target="../media/image114.png"/><Relationship Id="rId2" Type="http://schemas.openxmlformats.org/officeDocument/2006/relationships/notesSlide" Target="../notesSlides/notesSlide25.xml"/><Relationship Id="rId1" Type="http://schemas.openxmlformats.org/officeDocument/2006/relationships/slideLayout" Target="../slideLayouts/slideLayout16.xml"/><Relationship Id="rId6" Type="http://schemas.openxmlformats.org/officeDocument/2006/relationships/image" Target="../media/image113.png"/><Relationship Id="rId5" Type="http://schemas.openxmlformats.org/officeDocument/2006/relationships/image" Target="../media/image112.png"/><Relationship Id="rId4" Type="http://schemas.openxmlformats.org/officeDocument/2006/relationships/image" Target="../media/image111.png"/><Relationship Id="rId9" Type="http://schemas.openxmlformats.org/officeDocument/2006/relationships/image" Target="../media/image116.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5.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xml"/></Relationships>
</file>

<file path=ppt/slides/_rels/slide262.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204.xml"/><Relationship Id="rId1" Type="http://schemas.openxmlformats.org/officeDocument/2006/relationships/slideLayout" Target="../slideLayouts/slideLayout12.xml"/></Relationships>
</file>

<file path=ppt/slides/_rels/slide263.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notesSlide" Target="../notesSlides/notesSlide205.xml"/><Relationship Id="rId1" Type="http://schemas.openxmlformats.org/officeDocument/2006/relationships/slideLayout" Target="../slideLayouts/slideLayout12.xml"/><Relationship Id="rId5" Type="http://schemas.openxmlformats.org/officeDocument/2006/relationships/image" Target="../media/image248.emf"/><Relationship Id="rId4" Type="http://schemas.openxmlformats.org/officeDocument/2006/relationships/image" Target="../media/image247.emf"/></Relationships>
</file>

<file path=ppt/slides/_rels/slide26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6.xml"/><Relationship Id="rId1" Type="http://schemas.openxmlformats.org/officeDocument/2006/relationships/slideLayout" Target="../slideLayouts/slideLayout12.xml"/><Relationship Id="rId5" Type="http://schemas.openxmlformats.org/officeDocument/2006/relationships/image" Target="../media/image246.emf"/><Relationship Id="rId4" Type="http://schemas.openxmlformats.org/officeDocument/2006/relationships/image" Target="../media/image15.svg"/></Relationships>
</file>

<file path=ppt/slides/_rels/slide26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7.xml"/><Relationship Id="rId1" Type="http://schemas.openxmlformats.org/officeDocument/2006/relationships/slideLayout" Target="../slideLayouts/slideLayout12.xml"/><Relationship Id="rId5" Type="http://schemas.openxmlformats.org/officeDocument/2006/relationships/image" Target="../media/image247.emf"/><Relationship Id="rId4" Type="http://schemas.openxmlformats.org/officeDocument/2006/relationships/image" Target="../media/image15.svg"/></Relationships>
</file>

<file path=ppt/slides/_rels/slide2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8.xml"/><Relationship Id="rId1" Type="http://schemas.openxmlformats.org/officeDocument/2006/relationships/slideLayout" Target="../slideLayouts/slideLayout12.xml"/><Relationship Id="rId5" Type="http://schemas.openxmlformats.org/officeDocument/2006/relationships/image" Target="../media/image248.emf"/><Relationship Id="rId4" Type="http://schemas.openxmlformats.org/officeDocument/2006/relationships/image" Target="../media/image15.svg"/></Relationships>
</file>

<file path=ppt/slides/_rels/slide26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09.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68.xml.rels><?xml version="1.0" encoding="UTF-8" standalone="yes"?>
<Relationships xmlns="http://schemas.openxmlformats.org/package/2006/relationships"><Relationship Id="rId8" Type="http://schemas.openxmlformats.org/officeDocument/2006/relationships/image" Target="../media/image255.emf"/><Relationship Id="rId3" Type="http://schemas.openxmlformats.org/officeDocument/2006/relationships/image" Target="../media/image250.emf"/><Relationship Id="rId7" Type="http://schemas.openxmlformats.org/officeDocument/2006/relationships/image" Target="../media/image254.emf"/><Relationship Id="rId2" Type="http://schemas.openxmlformats.org/officeDocument/2006/relationships/notesSlide" Target="../notesSlides/notesSlide210.xml"/><Relationship Id="rId1" Type="http://schemas.openxmlformats.org/officeDocument/2006/relationships/slideLayout" Target="../slideLayouts/slideLayout12.xml"/><Relationship Id="rId6" Type="http://schemas.openxmlformats.org/officeDocument/2006/relationships/image" Target="../media/image253.emf"/><Relationship Id="rId5" Type="http://schemas.openxmlformats.org/officeDocument/2006/relationships/image" Target="../media/image252.emf"/><Relationship Id="rId4" Type="http://schemas.openxmlformats.org/officeDocument/2006/relationships/image" Target="../media/image251.emf"/></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8" Type="http://schemas.openxmlformats.org/officeDocument/2006/relationships/hyperlink" Target="https://portal.bian.org/landing" TargetMode="External"/><Relationship Id="rId3" Type="http://schemas.openxmlformats.org/officeDocument/2006/relationships/hyperlink" Target="https://bian.org/servicelandscape-8-0/views/view_29386.html" TargetMode="External"/><Relationship Id="rId7" Type="http://schemas.openxmlformats.org/officeDocument/2006/relationships/hyperlink" Target="https://bian.org/servicelandscape-8-0/views/view_29616.html" TargetMode="External"/><Relationship Id="rId12" Type="http://schemas.openxmlformats.org/officeDocument/2006/relationships/hyperlink" Target="https://bian.org/servicelandscape-8-0/"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6" Type="http://schemas.openxmlformats.org/officeDocument/2006/relationships/hyperlink" Target="https://bian.org/servicelandscape-8-0/object_2.html?object=26633" TargetMode="External"/><Relationship Id="rId11" Type="http://schemas.openxmlformats.org/officeDocument/2006/relationships/hyperlink" Target="https://bian.org/deliverables/white-paper/api-classification-guideline-for-bian-architecture/" TargetMode="External"/><Relationship Id="rId5" Type="http://schemas.openxmlformats.org/officeDocument/2006/relationships/hyperlink" Target="https://bian.org/servicelandscape-8-0/views/view_28603.html" TargetMode="External"/><Relationship Id="rId10" Type="http://schemas.openxmlformats.org/officeDocument/2006/relationships/hyperlink" Target="https://bian.org/servicelandscape-8-0/views/view_27976.html" TargetMode="External"/><Relationship Id="rId4" Type="http://schemas.openxmlformats.org/officeDocument/2006/relationships/hyperlink" Target="https://bian.org/servicelandscape-8-0/views/view_27832.html" TargetMode="External"/><Relationship Id="rId9" Type="http://schemas.openxmlformats.org/officeDocument/2006/relationships/hyperlink" Target="https://bian.org/servicelandscape-8-0/views/view_29427.html" TargetMode="Externa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12.xml"/></Relationships>
</file>

<file path=ppt/slides/_rels/slide271.xml.rels><?xml version="1.0" encoding="UTF-8" standalone="yes"?>
<Relationships xmlns="http://schemas.openxmlformats.org/package/2006/relationships"><Relationship Id="rId3" Type="http://schemas.openxmlformats.org/officeDocument/2006/relationships/image" Target="../media/image251.emf"/><Relationship Id="rId2" Type="http://schemas.openxmlformats.org/officeDocument/2006/relationships/notesSlide" Target="../notesSlides/notesSlide213.xml"/><Relationship Id="rId1" Type="http://schemas.openxmlformats.org/officeDocument/2006/relationships/slideLayout" Target="../slideLayouts/slideLayout12.xml"/><Relationship Id="rId6" Type="http://schemas.openxmlformats.org/officeDocument/2006/relationships/image" Target="../media/image253.emf"/><Relationship Id="rId5" Type="http://schemas.openxmlformats.org/officeDocument/2006/relationships/image" Target="../media/image252.emf"/><Relationship Id="rId4" Type="http://schemas.openxmlformats.org/officeDocument/2006/relationships/image" Target="../media/image256.emf"/></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1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12.xml"/></Relationships>
</file>

<file path=ppt/slides/_rels/slide27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6.xml"/><Relationship Id="rId1" Type="http://schemas.openxmlformats.org/officeDocument/2006/relationships/slideLayout" Target="../slideLayouts/slideLayout12.xml"/><Relationship Id="rId4" Type="http://schemas.openxmlformats.org/officeDocument/2006/relationships/image" Target="../media/image15.svg"/></Relationships>
</file>

<file path=ppt/slides/_rels/slide2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17.xml"/><Relationship Id="rId1" Type="http://schemas.openxmlformats.org/officeDocument/2006/relationships/slideLayout" Target="../slideLayouts/slideLayout5.xml"/><Relationship Id="rId4" Type="http://schemas.openxmlformats.org/officeDocument/2006/relationships/image" Target="../media/image13.svg"/></Relationships>
</file>

<file path=ppt/slides/_rels/slide276.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18.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2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19.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27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20.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5.xml"/></Relationships>
</file>

<file path=ppt/slides/_rels/slide282.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24.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28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25.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28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2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7.xml"/><Relationship Id="rId1" Type="http://schemas.openxmlformats.org/officeDocument/2006/relationships/slideLayout" Target="../slideLayouts/slideLayout4.xml"/></Relationships>
</file>

<file path=ppt/slides/_rels/slide28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28.xml"/><Relationship Id="rId1" Type="http://schemas.openxmlformats.org/officeDocument/2006/relationships/slideLayout" Target="../slideLayouts/slideLayout4.xml"/><Relationship Id="rId4" Type="http://schemas.openxmlformats.org/officeDocument/2006/relationships/image" Target="../media/image15.svg"/></Relationships>
</file>

<file path=ppt/slides/_rels/slide2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9.xml"/><Relationship Id="rId1" Type="http://schemas.openxmlformats.org/officeDocument/2006/relationships/slideLayout" Target="../slideLayouts/slideLayout4.xml"/></Relationships>
</file>

<file path=ppt/slides/_rels/slide288.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30.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8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1.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8.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290.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32.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91.xml.rels><?xml version="1.0" encoding="UTF-8" standalone="yes"?>
<Relationships xmlns="http://schemas.openxmlformats.org/package/2006/relationships"><Relationship Id="rId3" Type="http://schemas.openxmlformats.org/officeDocument/2006/relationships/image" Target="../media/image263.emf"/><Relationship Id="rId2" Type="http://schemas.openxmlformats.org/officeDocument/2006/relationships/notesSlide" Target="../notesSlides/notesSlide233.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264.png"/></Relationships>
</file>

<file path=ppt/slides/_rels/slide292.xml.rels><?xml version="1.0" encoding="UTF-8" standalone="yes"?>
<Relationships xmlns="http://schemas.openxmlformats.org/package/2006/relationships"><Relationship Id="rId8" Type="http://schemas.openxmlformats.org/officeDocument/2006/relationships/image" Target="../media/image165.png"/><Relationship Id="rId3" Type="http://schemas.openxmlformats.org/officeDocument/2006/relationships/image" Target="../media/image265.emf"/><Relationship Id="rId7" Type="http://schemas.openxmlformats.org/officeDocument/2006/relationships/image" Target="../media/image164.emf"/><Relationship Id="rId2" Type="http://schemas.openxmlformats.org/officeDocument/2006/relationships/notesSlide" Target="../notesSlides/notesSlide234.xml"/><Relationship Id="rId1" Type="http://schemas.openxmlformats.org/officeDocument/2006/relationships/slideLayout" Target="../slideLayouts/slideLayout4.xml"/><Relationship Id="rId6" Type="http://schemas.openxmlformats.org/officeDocument/2006/relationships/image" Target="../media/image163.png"/><Relationship Id="rId11" Type="http://schemas.openxmlformats.org/officeDocument/2006/relationships/image" Target="../media/image6.png"/><Relationship Id="rId5" Type="http://schemas.openxmlformats.org/officeDocument/2006/relationships/image" Target="../media/image266.png"/><Relationship Id="rId10" Type="http://schemas.openxmlformats.org/officeDocument/2006/relationships/image" Target="../media/image268.png"/><Relationship Id="rId4" Type="http://schemas.openxmlformats.org/officeDocument/2006/relationships/image" Target="../media/image161.emf"/><Relationship Id="rId9" Type="http://schemas.openxmlformats.org/officeDocument/2006/relationships/image" Target="../media/image267.emf"/></Relationships>
</file>

<file path=ppt/slides/_rels/slide29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35.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294.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36.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29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37.xml"/><Relationship Id="rId1" Type="http://schemas.openxmlformats.org/officeDocument/2006/relationships/slideLayout" Target="../slideLayouts/slideLayout4.xml"/><Relationship Id="rId4" Type="http://schemas.openxmlformats.org/officeDocument/2006/relationships/image" Target="../media/image17.svg"/></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5.xml"/></Relationships>
</file>

<file path=ppt/slides/_rels/slide29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9.xml"/><Relationship Id="rId1" Type="http://schemas.openxmlformats.org/officeDocument/2006/relationships/slideLayout" Target="../slideLayouts/slideLayout5.xml"/><Relationship Id="rId4" Type="http://schemas.openxmlformats.org/officeDocument/2006/relationships/image" Target="../media/image13.svg"/></Relationships>
</file>

<file path=ppt/slides/_rels/slide298.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image" Target="../media/image271.png"/><Relationship Id="rId7" Type="http://schemas.openxmlformats.org/officeDocument/2006/relationships/image" Target="../media/image12.png"/><Relationship Id="rId2" Type="http://schemas.openxmlformats.org/officeDocument/2006/relationships/notesSlide" Target="../notesSlides/notesSlide240.xml"/><Relationship Id="rId1" Type="http://schemas.openxmlformats.org/officeDocument/2006/relationships/slideLayout" Target="../slideLayouts/slideLayout5.xml"/><Relationship Id="rId6" Type="http://schemas.openxmlformats.org/officeDocument/2006/relationships/image" Target="../media/image274.png"/><Relationship Id="rId5" Type="http://schemas.openxmlformats.org/officeDocument/2006/relationships/image" Target="../media/image273.png"/><Relationship Id="rId4" Type="http://schemas.openxmlformats.org/officeDocument/2006/relationships/image" Target="../media/image272.tiff"/></Relationships>
</file>

<file path=ppt/slides/_rels/slide299.xml.rels><?xml version="1.0" encoding="UTF-8" standalone="yes"?>
<Relationships xmlns="http://schemas.openxmlformats.org/package/2006/relationships"><Relationship Id="rId3" Type="http://schemas.openxmlformats.org/officeDocument/2006/relationships/image" Target="../media/image275.tiff"/><Relationship Id="rId2" Type="http://schemas.openxmlformats.org/officeDocument/2006/relationships/notesSlide" Target="../notesSlides/notesSlide241.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300.xml.rels><?xml version="1.0" encoding="UTF-8" standalone="yes"?>
<Relationships xmlns="http://schemas.openxmlformats.org/package/2006/relationships"><Relationship Id="rId3" Type="http://schemas.openxmlformats.org/officeDocument/2006/relationships/image" Target="../media/image275.tiff"/><Relationship Id="rId2" Type="http://schemas.openxmlformats.org/officeDocument/2006/relationships/notesSlide" Target="../notesSlides/notesSlide242.xml"/><Relationship Id="rId1" Type="http://schemas.openxmlformats.org/officeDocument/2006/relationships/slideLayout" Target="../slideLayouts/slideLayout5.xml"/><Relationship Id="rId5" Type="http://schemas.openxmlformats.org/officeDocument/2006/relationships/image" Target="../media/image15.svg"/><Relationship Id="rId4" Type="http://schemas.openxmlformats.org/officeDocument/2006/relationships/image" Target="../media/image14.png"/></Relationships>
</file>

<file path=ppt/slides/_rels/slide30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43.xml"/><Relationship Id="rId1" Type="http://schemas.openxmlformats.org/officeDocument/2006/relationships/slideLayout" Target="../slideLayouts/slideLayout5.xml"/><Relationship Id="rId5" Type="http://schemas.openxmlformats.org/officeDocument/2006/relationships/image" Target="../media/image275.tiff"/><Relationship Id="rId4" Type="http://schemas.openxmlformats.org/officeDocument/2006/relationships/image" Target="../media/image15.svg"/></Relationships>
</file>

<file path=ppt/slides/_rels/slide302.xml.rels><?xml version="1.0" encoding="UTF-8" standalone="yes"?>
<Relationships xmlns="http://schemas.openxmlformats.org/package/2006/relationships"><Relationship Id="rId3" Type="http://schemas.openxmlformats.org/officeDocument/2006/relationships/image" Target="../media/image276.tiff"/><Relationship Id="rId2" Type="http://schemas.openxmlformats.org/officeDocument/2006/relationships/notesSlide" Target="../notesSlides/notesSlide244.xml"/><Relationship Id="rId1" Type="http://schemas.openxmlformats.org/officeDocument/2006/relationships/slideLayout" Target="../slideLayouts/slideLayout5.xml"/><Relationship Id="rId4" Type="http://schemas.openxmlformats.org/officeDocument/2006/relationships/image" Target="../media/image277.png"/></Relationships>
</file>

<file path=ppt/slides/_rels/slide30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5.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4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4.xml"/></Relationships>
</file>

<file path=ppt/slides/_rels/slide306.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48.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0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249.xml"/><Relationship Id="rId1" Type="http://schemas.openxmlformats.org/officeDocument/2006/relationships/slideLayout" Target="../slideLayouts/slideLayout5.xml"/></Relationships>
</file>

<file path=ppt/slides/_rels/slide308.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250.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252.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311.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53.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12.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54.xml"/><Relationship Id="rId1" Type="http://schemas.openxmlformats.org/officeDocument/2006/relationships/slideLayout" Target="../slideLayouts/slideLayout9.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5.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5.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5.xml"/></Relationships>
</file>

<file path=ppt/slides/_rels/slide316.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58.xml"/><Relationship Id="rId1" Type="http://schemas.openxmlformats.org/officeDocument/2006/relationships/slideLayout" Target="../slideLayouts/slideLayout12.xml"/></Relationships>
</file>

<file path=ppt/slides/_rels/slide31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59.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5.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0.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262.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321.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263.xml"/><Relationship Id="rId1" Type="http://schemas.openxmlformats.org/officeDocument/2006/relationships/slideLayout" Target="../slideLayouts/slideLayout5.xml"/><Relationship Id="rId5" Type="http://schemas.openxmlformats.org/officeDocument/2006/relationships/image" Target="../media/image15.svg"/><Relationship Id="rId4" Type="http://schemas.openxmlformats.org/officeDocument/2006/relationships/image" Target="../media/image14.png"/></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5.xml"/></Relationships>
</file>

<file path=ppt/slides/_rels/slide3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87.png"/><Relationship Id="rId1" Type="http://schemas.openxmlformats.org/officeDocument/2006/relationships/slideLayout" Target="../slideLayouts/slideLayout4.xml"/></Relationships>
</file>

<file path=ppt/slides/_rels/slide324.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65.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325.xml.rels><?xml version="1.0" encoding="UTF-8" standalone="yes"?>
<Relationships xmlns="http://schemas.openxmlformats.org/package/2006/relationships"><Relationship Id="rId3" Type="http://schemas.openxmlformats.org/officeDocument/2006/relationships/image" Target="../media/image289.emf"/><Relationship Id="rId2" Type="http://schemas.openxmlformats.org/officeDocument/2006/relationships/notesSlide" Target="../notesSlides/notesSlide266.xml"/><Relationship Id="rId1" Type="http://schemas.openxmlformats.org/officeDocument/2006/relationships/slideLayout" Target="../slideLayouts/slideLayout4.xml"/><Relationship Id="rId6" Type="http://schemas.openxmlformats.org/officeDocument/2006/relationships/image" Target="../media/image6.png"/><Relationship Id="rId5" Type="http://schemas.openxmlformats.org/officeDocument/2006/relationships/image" Target="../media/image291.png"/><Relationship Id="rId4" Type="http://schemas.openxmlformats.org/officeDocument/2006/relationships/image" Target="../media/image290.png"/></Relationships>
</file>

<file path=ppt/slides/_rels/slide326.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267.xml"/><Relationship Id="rId1" Type="http://schemas.openxmlformats.org/officeDocument/2006/relationships/slideLayout" Target="../slideLayouts/slideLayout4.xml"/><Relationship Id="rId5" Type="http://schemas.openxmlformats.org/officeDocument/2006/relationships/image" Target="../media/image15.svg"/><Relationship Id="rId4" Type="http://schemas.openxmlformats.org/officeDocument/2006/relationships/image" Target="../media/image14.png"/></Relationships>
</file>

<file path=ppt/slides/_rels/slide327.xml.rels><?xml version="1.0" encoding="UTF-8" standalone="yes"?>
<Relationships xmlns="http://schemas.openxmlformats.org/package/2006/relationships"><Relationship Id="rId3" Type="http://schemas.openxmlformats.org/officeDocument/2006/relationships/image" Target="../media/image289.emf"/><Relationship Id="rId2" Type="http://schemas.openxmlformats.org/officeDocument/2006/relationships/notesSlide" Target="../notesSlides/notesSlide268.xml"/><Relationship Id="rId1" Type="http://schemas.openxmlformats.org/officeDocument/2006/relationships/slideLayout" Target="../slideLayouts/slideLayout4.xml"/><Relationship Id="rId5" Type="http://schemas.openxmlformats.org/officeDocument/2006/relationships/image" Target="../media/image15.svg"/><Relationship Id="rId4" Type="http://schemas.openxmlformats.org/officeDocument/2006/relationships/image" Target="../media/image14.png"/></Relationships>
</file>

<file path=ppt/slides/_rels/slide328.xml.rels><?xml version="1.0" encoding="UTF-8" standalone="yes"?>
<Relationships xmlns="http://schemas.openxmlformats.org/package/2006/relationships"><Relationship Id="rId3" Type="http://schemas.openxmlformats.org/officeDocument/2006/relationships/image" Target="../media/image292.emf"/><Relationship Id="rId2" Type="http://schemas.openxmlformats.org/officeDocument/2006/relationships/notesSlide" Target="../notesSlides/notesSlide269.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329.xml.rels><?xml version="1.0" encoding="UTF-8" standalone="yes"?>
<Relationships xmlns="http://schemas.openxmlformats.org/package/2006/relationships"><Relationship Id="rId3" Type="http://schemas.openxmlformats.org/officeDocument/2006/relationships/image" Target="../media/image292.emf"/><Relationship Id="rId2" Type="http://schemas.openxmlformats.org/officeDocument/2006/relationships/notesSlide" Target="../notesSlides/notesSlide270.xml"/><Relationship Id="rId1" Type="http://schemas.openxmlformats.org/officeDocument/2006/relationships/slideLayout" Target="../slideLayouts/slideLayout12.xml"/><Relationship Id="rId5" Type="http://schemas.openxmlformats.org/officeDocument/2006/relationships/image" Target="../media/image15.svg"/><Relationship Id="rId4" Type="http://schemas.openxmlformats.org/officeDocument/2006/relationships/image" Target="../media/image14.png"/></Relationships>
</file>

<file path=ppt/slides/_rels/slide3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32.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330.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271.xml"/><Relationship Id="rId1" Type="http://schemas.openxmlformats.org/officeDocument/2006/relationships/slideLayout" Target="../slideLayouts/slideLayout4.xml"/></Relationships>
</file>

<file path=ppt/slides/_rels/slide331.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72.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4.xml"/></Relationships>
</file>

<file path=ppt/slides/_rels/slide3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4.xml"/><Relationship Id="rId1" Type="http://schemas.openxmlformats.org/officeDocument/2006/relationships/slideLayout" Target="../slideLayouts/slideLayout5.xml"/></Relationships>
</file>

<file path=ppt/slides/_rels/slide33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5.xml"/><Relationship Id="rId1" Type="http://schemas.openxmlformats.org/officeDocument/2006/relationships/slideLayout" Target="../slideLayouts/slideLayout5.xml"/><Relationship Id="rId4" Type="http://schemas.openxmlformats.org/officeDocument/2006/relationships/image" Target="../media/image15.svg"/></Relationships>
</file>

<file path=ppt/slides/_rels/slide33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7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7.xml"/><Relationship Id="rId1" Type="http://schemas.openxmlformats.org/officeDocument/2006/relationships/slideLayout" Target="../slideLayouts/slideLayout4.xml"/></Relationships>
</file>

<file path=ppt/slides/_rels/slide337.xml.rels><?xml version="1.0" encoding="UTF-8" standalone="yes"?>
<Relationships xmlns="http://schemas.openxmlformats.org/package/2006/relationships"><Relationship Id="rId3" Type="http://schemas.openxmlformats.org/officeDocument/2006/relationships/image" Target="../media/image296.png"/><Relationship Id="rId2" Type="http://schemas.openxmlformats.org/officeDocument/2006/relationships/notesSlide" Target="../notesSlides/notesSlide278.xml"/><Relationship Id="rId1" Type="http://schemas.openxmlformats.org/officeDocument/2006/relationships/slideLayout" Target="../slideLayouts/slideLayout4.xml"/><Relationship Id="rId5" Type="http://schemas.openxmlformats.org/officeDocument/2006/relationships/image" Target="../media/image6.png"/><Relationship Id="rId4" Type="http://schemas.microsoft.com/office/2007/relationships/hdphoto" Target="../media/hdphoto1.wdp"/></Relationships>
</file>

<file path=ppt/slides/_rels/slide338.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79.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39.xml.rels><?xml version="1.0" encoding="UTF-8" standalone="yes"?>
<Relationships xmlns="http://schemas.openxmlformats.org/package/2006/relationships"><Relationship Id="rId3" Type="http://schemas.openxmlformats.org/officeDocument/2006/relationships/image" Target="../media/image298.emf"/><Relationship Id="rId2" Type="http://schemas.openxmlformats.org/officeDocument/2006/relationships/notesSlide" Target="../notesSlides/notesSlide280.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33.xml"/><Relationship Id="rId1" Type="http://schemas.openxmlformats.org/officeDocument/2006/relationships/slideLayout" Target="../slideLayouts/slideLayout13.xml"/><Relationship Id="rId4" Type="http://schemas.openxmlformats.org/officeDocument/2006/relationships/image" Target="../media/image6.png"/></Relationships>
</file>

<file path=ppt/slides/_rels/slide340.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8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300.png"/></Relationships>
</file>

<file path=ppt/slides/_rels/slide341.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82.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3.xml"/><Relationship Id="rId1" Type="http://schemas.openxmlformats.org/officeDocument/2006/relationships/slideLayout" Target="../slideLayouts/slideLayout5.xml"/></Relationships>
</file>

<file path=ppt/slides/_rels/slide3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4.xml"/><Relationship Id="rId1" Type="http://schemas.openxmlformats.org/officeDocument/2006/relationships/slideLayout" Target="../slideLayouts/slideLayout4.xml"/></Relationships>
</file>

<file path=ppt/slides/_rels/slide344.xml.rels><?xml version="1.0" encoding="UTF-8" standalone="yes"?>
<Relationships xmlns="http://schemas.openxmlformats.org/package/2006/relationships"><Relationship Id="rId3" Type="http://schemas.openxmlformats.org/officeDocument/2006/relationships/image" Target="../media/image302.emf"/><Relationship Id="rId2" Type="http://schemas.openxmlformats.org/officeDocument/2006/relationships/notesSlide" Target="../notesSlides/notesSlide285.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303.emf"/></Relationships>
</file>

<file path=ppt/slides/_rels/slide345.xml.rels><?xml version="1.0" encoding="UTF-8" standalone="yes"?>
<Relationships xmlns="http://schemas.openxmlformats.org/package/2006/relationships"><Relationship Id="rId3" Type="http://schemas.openxmlformats.org/officeDocument/2006/relationships/image" Target="../media/image302.emf"/><Relationship Id="rId2" Type="http://schemas.openxmlformats.org/officeDocument/2006/relationships/notesSlide" Target="../notesSlides/notesSlide286.xml"/><Relationship Id="rId1" Type="http://schemas.openxmlformats.org/officeDocument/2006/relationships/slideLayout" Target="../slideLayouts/slideLayout4.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303.emf"/></Relationships>
</file>

<file path=ppt/slides/_rels/slide346.xml.rels><?xml version="1.0" encoding="UTF-8" standalone="yes"?>
<Relationships xmlns="http://schemas.openxmlformats.org/package/2006/relationships"><Relationship Id="rId3" Type="http://schemas.openxmlformats.org/officeDocument/2006/relationships/image" Target="../media/image304.emf"/><Relationship Id="rId2" Type="http://schemas.openxmlformats.org/officeDocument/2006/relationships/notesSlide" Target="../notesSlides/notesSlide287.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47.xml.rels><?xml version="1.0" encoding="UTF-8" standalone="yes"?>
<Relationships xmlns="http://schemas.openxmlformats.org/package/2006/relationships"><Relationship Id="rId3" Type="http://schemas.openxmlformats.org/officeDocument/2006/relationships/image" Target="../media/image305.emf"/><Relationship Id="rId7" Type="http://schemas.openxmlformats.org/officeDocument/2006/relationships/image" Target="../media/image15.svg"/><Relationship Id="rId2" Type="http://schemas.openxmlformats.org/officeDocument/2006/relationships/notesSlide" Target="../notesSlides/notesSlide288.xml"/><Relationship Id="rId1" Type="http://schemas.openxmlformats.org/officeDocument/2006/relationships/slideLayout" Target="../slideLayouts/slideLayout4.xml"/><Relationship Id="rId6" Type="http://schemas.openxmlformats.org/officeDocument/2006/relationships/image" Target="../media/image14.png"/><Relationship Id="rId5" Type="http://schemas.openxmlformats.org/officeDocument/2006/relationships/image" Target="../media/image307.emf"/><Relationship Id="rId4" Type="http://schemas.openxmlformats.org/officeDocument/2006/relationships/image" Target="../media/image306.emf"/></Relationships>
</file>

<file path=ppt/slides/_rels/slide348.xml.rels><?xml version="1.0" encoding="UTF-8" standalone="yes"?>
<Relationships xmlns="http://schemas.openxmlformats.org/package/2006/relationships"><Relationship Id="rId3" Type="http://schemas.openxmlformats.org/officeDocument/2006/relationships/image" Target="../media/image308.emf"/><Relationship Id="rId2" Type="http://schemas.openxmlformats.org/officeDocument/2006/relationships/notesSlide" Target="../notesSlides/notesSlide289.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34.xml"/><Relationship Id="rId1" Type="http://schemas.openxmlformats.org/officeDocument/2006/relationships/slideLayout" Target="../slideLayouts/slideLayout13.xml"/><Relationship Id="rId4" Type="http://schemas.openxmlformats.org/officeDocument/2006/relationships/image" Target="../media/image6.png"/></Relationships>
</file>

<file path=ppt/slides/_rels/slide350.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91.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5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65.pdf"/><Relationship Id="rId7" Type="http://schemas.openxmlformats.org/officeDocument/2006/relationships/image" Target="../media/image312.png"/><Relationship Id="rId2" Type="http://schemas.openxmlformats.org/officeDocument/2006/relationships/notesSlide" Target="../notesSlides/notesSlide292.xml"/><Relationship Id="rId1" Type="http://schemas.openxmlformats.org/officeDocument/2006/relationships/slideLayout" Target="../slideLayouts/slideLayout4.xml"/><Relationship Id="rId6" Type="http://schemas.openxmlformats.org/officeDocument/2006/relationships/image" Target="../media/image311.png"/><Relationship Id="rId5" Type="http://schemas.openxmlformats.org/officeDocument/2006/relationships/image" Target="../media/image67.pdf"/><Relationship Id="rId4" Type="http://schemas.openxmlformats.org/officeDocument/2006/relationships/image" Target="../media/image310.png"/></Relationships>
</file>

<file path=ppt/slides/_rels/slide35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3.xml"/><Relationship Id="rId1" Type="http://schemas.openxmlformats.org/officeDocument/2006/relationships/slideLayout" Target="../slideLayouts/slideLayout4.xml"/><Relationship Id="rId4" Type="http://schemas.openxmlformats.org/officeDocument/2006/relationships/image" Target="../media/image15.svg"/></Relationships>
</file>

<file path=ppt/slides/_rels/slide353.xml.rels><?xml version="1.0" encoding="UTF-8" standalone="yes"?>
<Relationships xmlns="http://schemas.openxmlformats.org/package/2006/relationships"><Relationship Id="rId3" Type="http://schemas.openxmlformats.org/officeDocument/2006/relationships/image" Target="../media/image65.pdf"/><Relationship Id="rId2" Type="http://schemas.openxmlformats.org/officeDocument/2006/relationships/notesSlide" Target="../notesSlides/notesSlide294.xml"/><Relationship Id="rId1" Type="http://schemas.openxmlformats.org/officeDocument/2006/relationships/slideLayout" Target="../slideLayouts/slideLayout4.xml"/><Relationship Id="rId6" Type="http://schemas.openxmlformats.org/officeDocument/2006/relationships/image" Target="../media/image15.svg"/><Relationship Id="rId5" Type="http://schemas.openxmlformats.org/officeDocument/2006/relationships/image" Target="../media/image14.png"/><Relationship Id="rId4" Type="http://schemas.openxmlformats.org/officeDocument/2006/relationships/image" Target="../media/image310.png"/></Relationships>
</file>

<file path=ppt/slides/_rels/slide35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95.xml"/><Relationship Id="rId1" Type="http://schemas.openxmlformats.org/officeDocument/2006/relationships/slideLayout" Target="../slideLayouts/slideLayout4.xml"/><Relationship Id="rId5" Type="http://schemas.openxmlformats.org/officeDocument/2006/relationships/image" Target="../media/image313.png"/><Relationship Id="rId4" Type="http://schemas.openxmlformats.org/officeDocument/2006/relationships/image" Target="../media/image15.svg"/></Relationships>
</file>

<file path=ppt/slides/_rels/slide35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96.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4.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5.xml"/></Relationships>
</file>

<file path=ppt/slides/_rels/slide358.xml.rels><?xml version="1.0" encoding="UTF-8" standalone="yes"?>
<Relationships xmlns="http://schemas.openxmlformats.org/package/2006/relationships"><Relationship Id="rId3" Type="http://schemas.openxmlformats.org/officeDocument/2006/relationships/image" Target="../media/image315.emf"/><Relationship Id="rId2" Type="http://schemas.openxmlformats.org/officeDocument/2006/relationships/notesSlide" Target="../notesSlides/notesSlide299.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59.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00.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1.xml"/><Relationship Id="rId1" Type="http://schemas.openxmlformats.org/officeDocument/2006/relationships/slideLayout" Target="../slideLayouts/slideLayout4.xml"/></Relationships>
</file>

<file path=ppt/slides/_rels/slide361.xml.rels><?xml version="1.0" encoding="UTF-8" standalone="yes"?>
<Relationships xmlns="http://schemas.openxmlformats.org/package/2006/relationships"><Relationship Id="rId3" Type="http://schemas.openxmlformats.org/officeDocument/2006/relationships/image" Target="../media/image317.emf"/><Relationship Id="rId2" Type="http://schemas.openxmlformats.org/officeDocument/2006/relationships/notesSlide" Target="../notesSlides/notesSlide302.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03.xml"/><Relationship Id="rId1" Type="http://schemas.openxmlformats.org/officeDocument/2006/relationships/slideLayout" Target="../slideLayouts/slideLayout4.xml"/><Relationship Id="rId6" Type="http://schemas.openxmlformats.org/officeDocument/2006/relationships/image" Target="../media/image6.png"/><Relationship Id="rId5" Type="http://schemas.openxmlformats.org/officeDocument/2006/relationships/image" Target="../media/image317.emf"/><Relationship Id="rId4" Type="http://schemas.openxmlformats.org/officeDocument/2006/relationships/image" Target="../media/image15.svg"/></Relationships>
</file>

<file path=ppt/slides/_rels/slide363.xml.rels><?xml version="1.0" encoding="UTF-8" standalone="yes"?>
<Relationships xmlns="http://schemas.openxmlformats.org/package/2006/relationships"><Relationship Id="rId3" Type="http://schemas.openxmlformats.org/officeDocument/2006/relationships/image" Target="../media/image318.png"/><Relationship Id="rId2" Type="http://schemas.openxmlformats.org/officeDocument/2006/relationships/notesSlide" Target="../notesSlides/notesSlide304.xml"/><Relationship Id="rId1" Type="http://schemas.openxmlformats.org/officeDocument/2006/relationships/slideLayout" Target="../slideLayouts/slideLayout4.xml"/><Relationship Id="rId4" Type="http://schemas.openxmlformats.org/officeDocument/2006/relationships/image" Target="../media/image319.png"/></Relationships>
</file>

<file path=ppt/slides/_rels/slide364.xml.rels><?xml version="1.0" encoding="UTF-8" standalone="yes"?>
<Relationships xmlns="http://schemas.openxmlformats.org/package/2006/relationships"><Relationship Id="rId3" Type="http://schemas.openxmlformats.org/officeDocument/2006/relationships/image" Target="../media/image320.png"/><Relationship Id="rId2" Type="http://schemas.openxmlformats.org/officeDocument/2006/relationships/notesSlide" Target="../notesSlides/notesSlide305.xml"/><Relationship Id="rId1" Type="http://schemas.openxmlformats.org/officeDocument/2006/relationships/slideLayout" Target="../slideLayouts/slideLayout9.xml"/></Relationships>
</file>

<file path=ppt/slides/_rels/slide365.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notesSlide" Target="../notesSlides/notesSlide306.xml"/><Relationship Id="rId1" Type="http://schemas.openxmlformats.org/officeDocument/2006/relationships/slideLayout" Target="../slideLayouts/slideLayout9.xml"/></Relationships>
</file>

<file path=ppt/slides/_rels/slide366.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notesSlide" Target="../notesSlides/notesSlide307.xml"/><Relationship Id="rId1" Type="http://schemas.openxmlformats.org/officeDocument/2006/relationships/slideLayout" Target="../slideLayouts/slideLayout9.xml"/></Relationships>
</file>

<file path=ppt/slides/_rels/slide3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8.xml"/><Relationship Id="rId1" Type="http://schemas.openxmlformats.org/officeDocument/2006/relationships/slideLayout" Target="../slideLayouts/slideLayout12.xml"/></Relationships>
</file>

<file path=ppt/slides/_rels/slide368.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09.xml"/><Relationship Id="rId1" Type="http://schemas.openxmlformats.org/officeDocument/2006/relationships/slideLayout" Target="../slideLayouts/slideLayout9.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1.xml"/><Relationship Id="rId1" Type="http://schemas.openxmlformats.org/officeDocument/2006/relationships/slideLayout" Target="../slideLayouts/slideLayout12.xml"/></Relationships>
</file>

<file path=ppt/slides/_rels/slide371.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12.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372.xml.rels><?xml version="1.0" encoding="UTF-8" standalone="yes"?>
<Relationships xmlns="http://schemas.openxmlformats.org/package/2006/relationships"><Relationship Id="rId3" Type="http://schemas.openxmlformats.org/officeDocument/2006/relationships/image" Target="../media/image325.emf"/><Relationship Id="rId2" Type="http://schemas.openxmlformats.org/officeDocument/2006/relationships/notesSlide" Target="../notesSlides/notesSlide313.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73.xml.rels><?xml version="1.0" encoding="UTF-8" standalone="yes"?>
<Relationships xmlns="http://schemas.openxmlformats.org/package/2006/relationships"><Relationship Id="rId3" Type="http://schemas.openxmlformats.org/officeDocument/2006/relationships/image" Target="../media/image325.emf"/><Relationship Id="rId2" Type="http://schemas.openxmlformats.org/officeDocument/2006/relationships/notesSlide" Target="../notesSlides/notesSlide314.xml"/><Relationship Id="rId1" Type="http://schemas.openxmlformats.org/officeDocument/2006/relationships/slideLayout" Target="../slideLayouts/slideLayout4.xml"/><Relationship Id="rId5" Type="http://schemas.openxmlformats.org/officeDocument/2006/relationships/image" Target="../media/image15.svg"/><Relationship Id="rId4" Type="http://schemas.openxmlformats.org/officeDocument/2006/relationships/image" Target="../media/image14.png"/></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5.xml"/></Relationships>
</file>

<file path=ppt/slides/_rels/slide3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6.xml"/><Relationship Id="rId1" Type="http://schemas.openxmlformats.org/officeDocument/2006/relationships/slideLayout" Target="../slideLayouts/slideLayout4.xml"/></Relationships>
</file>

<file path=ppt/slides/_rels/slide37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7.xml"/><Relationship Id="rId1" Type="http://schemas.openxmlformats.org/officeDocument/2006/relationships/slideLayout" Target="../slideLayouts/slideLayout4.xml"/></Relationships>
</file>

<file path=ppt/slides/_rels/slide377.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318.xml"/><Relationship Id="rId1" Type="http://schemas.openxmlformats.org/officeDocument/2006/relationships/slideLayout" Target="../slideLayouts/slideLayout4.xml"/><Relationship Id="rId4" Type="http://schemas.openxmlformats.org/officeDocument/2006/relationships/image" Target="../media/image6.png"/></Relationships>
</file>

<file path=ppt/slides/_rels/slide3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9.xml"/><Relationship Id="rId1" Type="http://schemas.openxmlformats.org/officeDocument/2006/relationships/slideLayout" Target="../slideLayouts/slideLayout4.xml"/></Relationships>
</file>

<file path=ppt/slides/_rels/slide3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0.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1.xml"/><Relationship Id="rId1" Type="http://schemas.openxmlformats.org/officeDocument/2006/relationships/slideLayout" Target="../slideLayouts/slideLayout4.xml"/></Relationships>
</file>

<file path=ppt/slides/_rels/slide381.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322.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382.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323.xml"/><Relationship Id="rId1" Type="http://schemas.openxmlformats.org/officeDocument/2006/relationships/slideLayout" Target="../slideLayouts/slideLayout15.xml"/><Relationship Id="rId5" Type="http://schemas.openxmlformats.org/officeDocument/2006/relationships/image" Target="../media/image13.svg"/><Relationship Id="rId4" Type="http://schemas.openxmlformats.org/officeDocument/2006/relationships/image" Target="../media/image12.png"/></Relationships>
</file>

<file path=ppt/slides/_rels/slide383.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324.xml"/><Relationship Id="rId1" Type="http://schemas.openxmlformats.org/officeDocument/2006/relationships/slideLayout" Target="../slideLayouts/slideLayout15.xml"/><Relationship Id="rId5" Type="http://schemas.openxmlformats.org/officeDocument/2006/relationships/image" Target="../media/image13.svg"/><Relationship Id="rId4" Type="http://schemas.openxmlformats.org/officeDocument/2006/relationships/image" Target="../media/image12.png"/></Relationships>
</file>

<file path=ppt/slides/_rels/slide38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5.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3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6.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5.xml"/></Relationships>
</file>

<file path=ppt/slides/_rels/slide38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8.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38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9.xml"/><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30.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7.xml"/><Relationship Id="rId1" Type="http://schemas.openxmlformats.org/officeDocument/2006/relationships/tags" Target="../tags/tag2.xml"/></Relationships>
</file>

<file path=ppt/slides/_rels/slide390.xml.rels><?xml version="1.0" encoding="UTF-8" standalone="yes"?>
<Relationships xmlns="http://schemas.openxmlformats.org/package/2006/relationships"><Relationship Id="rId3" Type="http://schemas.openxmlformats.org/officeDocument/2006/relationships/image" Target="../media/image331.png"/><Relationship Id="rId2" Type="http://schemas.openxmlformats.org/officeDocument/2006/relationships/notesSlide" Target="../notesSlides/notesSlide331.xml"/><Relationship Id="rId1" Type="http://schemas.openxmlformats.org/officeDocument/2006/relationships/slideLayout" Target="../slideLayouts/slideLayout5.xml"/><Relationship Id="rId5" Type="http://schemas.openxmlformats.org/officeDocument/2006/relationships/image" Target="../media/image332.png"/><Relationship Id="rId4" Type="http://schemas.openxmlformats.org/officeDocument/2006/relationships/image" Target="../media/image125.png"/></Relationships>
</file>

<file path=ppt/slides/_rels/slide391.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32.xml"/><Relationship Id="rId1" Type="http://schemas.openxmlformats.org/officeDocument/2006/relationships/slideLayout" Target="../slideLayouts/slideLayout3.xml"/></Relationships>
</file>

<file path=ppt/slides/_rels/slide392.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333.xml"/><Relationship Id="rId1" Type="http://schemas.openxmlformats.org/officeDocument/2006/relationships/slideLayout" Target="../slideLayouts/slideLayout9.xml"/></Relationships>
</file>

<file path=ppt/slides/_rels/slide39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4.xml"/><Relationship Id="rId1" Type="http://schemas.openxmlformats.org/officeDocument/2006/relationships/slideLayout" Target="../slideLayouts/slideLayout5.xml"/></Relationships>
</file>

<file path=ppt/slides/_rels/slide39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5.xml"/><Relationship Id="rId1" Type="http://schemas.openxmlformats.org/officeDocument/2006/relationships/slideLayout" Target="../slideLayouts/slideLayout5.xml"/></Relationships>
</file>

<file path=ppt/slides/_rels/slide3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6.xml"/><Relationship Id="rId1" Type="http://schemas.openxmlformats.org/officeDocument/2006/relationships/slideLayout" Target="../slideLayouts/slideLayout5.xml"/></Relationships>
</file>

<file path=ppt/slides/_rels/slide39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7.xml"/><Relationship Id="rId1" Type="http://schemas.openxmlformats.org/officeDocument/2006/relationships/slideLayout" Target="../slideLayouts/slideLayout5.xml"/></Relationships>
</file>

<file path=ppt/slides/_rels/slide39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8.xml"/><Relationship Id="rId1" Type="http://schemas.openxmlformats.org/officeDocument/2006/relationships/slideLayout" Target="../slideLayouts/slideLayout5.xml"/></Relationships>
</file>

<file path=ppt/slides/_rels/slide39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9.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399.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340.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39.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5.xml"/></Relationships>
</file>

<file path=ppt/slides/_rels/slide401.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42.xml"/><Relationship Id="rId1" Type="http://schemas.openxmlformats.org/officeDocument/2006/relationships/slideLayout" Target="../slideLayouts/slideLayout9.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5.xml"/></Relationships>
</file>

<file path=ppt/slides/_rels/slide403.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44.xml"/><Relationship Id="rId1" Type="http://schemas.openxmlformats.org/officeDocument/2006/relationships/slideLayout" Target="../slideLayouts/slideLayout3.xml"/></Relationships>
</file>

<file path=ppt/slides/_rels/slide404.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45.xml"/><Relationship Id="rId1" Type="http://schemas.openxmlformats.org/officeDocument/2006/relationships/slideLayout" Target="../slideLayouts/slideLayout9.xml"/></Relationships>
</file>

<file path=ppt/slides/_rels/slide405.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346.xml"/><Relationship Id="rId1" Type="http://schemas.openxmlformats.org/officeDocument/2006/relationships/slideLayout" Target="../slideLayouts/slideLayout9.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hyperlink" Target="http://www.vanharen.net/" TargetMode="External"/><Relationship Id="rId7" Type="http://schemas.openxmlformats.org/officeDocument/2006/relationships/hyperlink" Target="https://www.vhls.global/examination/exam-instructions/" TargetMode="External"/><Relationship Id="rId2" Type="http://schemas.openxmlformats.org/officeDocument/2006/relationships/notesSlide" Target="../notesSlides/notesSlide348.xml"/><Relationship Id="rId1" Type="http://schemas.openxmlformats.org/officeDocument/2006/relationships/slideLayout" Target="../slideLayouts/slideLayout5.xml"/><Relationship Id="rId6" Type="http://schemas.openxmlformats.org/officeDocument/2006/relationships/image" Target="cid:image003.png@01D56E0E.C97C4620" TargetMode="External"/><Relationship Id="rId5" Type="http://schemas.openxmlformats.org/officeDocument/2006/relationships/image" Target="../media/image338.png"/><Relationship Id="rId4" Type="http://schemas.openxmlformats.org/officeDocument/2006/relationships/hyperlink" Target="https://certn.global/login" TargetMode="Externa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7.xml"/><Relationship Id="rId1" Type="http://schemas.openxmlformats.org/officeDocument/2006/relationships/tags" Target="../tags/tag3.xml"/><Relationship Id="rId5" Type="http://schemas.openxmlformats.org/officeDocument/2006/relationships/image" Target="../media/image120.png"/><Relationship Id="rId4" Type="http://schemas.openxmlformats.org/officeDocument/2006/relationships/image" Target="../media/image19.pdf"/></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7.xml"/><Relationship Id="rId1" Type="http://schemas.openxmlformats.org/officeDocument/2006/relationships/tags" Target="../tags/tag4.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7.xml"/><Relationship Id="rId1" Type="http://schemas.openxmlformats.org/officeDocument/2006/relationships/tags" Target="../tags/tag5.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7.xml"/><Relationship Id="rId1" Type="http://schemas.openxmlformats.org/officeDocument/2006/relationships/tags" Target="../tags/tag6.xml"/><Relationship Id="rId5" Type="http://schemas.openxmlformats.org/officeDocument/2006/relationships/image" Target="../media/image121.png"/><Relationship Id="rId4" Type="http://schemas.openxmlformats.org/officeDocument/2006/relationships/image" Target="../media/image21.pd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17.xml"/><Relationship Id="rId1" Type="http://schemas.openxmlformats.org/officeDocument/2006/relationships/tags" Target="../tags/tag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48.xml"/><Relationship Id="rId1" Type="http://schemas.openxmlformats.org/officeDocument/2006/relationships/slideLayout" Target="../slideLayouts/slideLayout5.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49.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51.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15.svg"/><Relationship Id="rId2" Type="http://schemas.openxmlformats.org/officeDocument/2006/relationships/notesSlide" Target="../notesSlides/notesSlide50.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image" Target="../media/image13.svg"/><Relationship Id="rId4" Type="http://schemas.openxmlformats.org/officeDocument/2006/relationships/image" Target="../media/image12.png"/></Relationships>
</file>

<file path=ppt/slides/_rels/slide5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51.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14.xml"/><Relationship Id="rId1" Type="http://schemas.openxmlformats.org/officeDocument/2006/relationships/tags" Target="../tags/tag8.xml"/><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4.xml"/><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55.xml"/><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6.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5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7.xml"/><Relationship Id="rId1" Type="http://schemas.openxmlformats.org/officeDocument/2006/relationships/slideLayout" Target="../slideLayouts/slideLayout5.xml"/><Relationship Id="rId4" Type="http://schemas.openxmlformats.org/officeDocument/2006/relationships/image" Target="../media/image17.sv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8" Type="http://schemas.openxmlformats.org/officeDocument/2006/relationships/image" Target="../media/image17.sv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5.svg"/><Relationship Id="rId5" Type="http://schemas.openxmlformats.org/officeDocument/2006/relationships/image" Target="../media/image14.png"/><Relationship Id="rId10" Type="http://schemas.openxmlformats.org/officeDocument/2006/relationships/image" Target="../media/image10.svg"/><Relationship Id="rId4" Type="http://schemas.openxmlformats.org/officeDocument/2006/relationships/image" Target="../media/image13.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9.xml"/><Relationship Id="rId1" Type="http://schemas.openxmlformats.org/officeDocument/2006/relationships/slideLayout" Target="../slideLayouts/slideLayout14.xml"/><Relationship Id="rId4" Type="http://schemas.openxmlformats.org/officeDocument/2006/relationships/image" Target="../media/image129.png"/></Relationships>
</file>

<file path=ppt/slides/_rels/slide61.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60.xml"/><Relationship Id="rId1" Type="http://schemas.openxmlformats.org/officeDocument/2006/relationships/slideLayout" Target="../slideLayouts/slideLayout1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61.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6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2.xml"/><Relationship Id="rId1" Type="http://schemas.openxmlformats.org/officeDocument/2006/relationships/slideLayout" Target="../slideLayouts/slideLayout5.xml"/><Relationship Id="rId5" Type="http://schemas.openxmlformats.org/officeDocument/2006/relationships/image" Target="../media/image13.svg"/><Relationship Id="rId4" Type="http://schemas.openxmlformats.org/officeDocument/2006/relationships/image" Target="../media/image12.png"/></Relationships>
</file>

<file path=ppt/slides/_rels/slide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16.xml"/><Relationship Id="rId1" Type="http://schemas.openxmlformats.org/officeDocument/2006/relationships/tags" Target="../tags/tag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0.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1.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73.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17.xml"/><Relationship Id="rId1" Type="http://schemas.openxmlformats.org/officeDocument/2006/relationships/tags" Target="../tags/tag10.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7.xml"/><Relationship Id="rId1" Type="http://schemas.openxmlformats.org/officeDocument/2006/relationships/tags" Target="../tags/tag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7.xml"/><Relationship Id="rId1" Type="http://schemas.openxmlformats.org/officeDocument/2006/relationships/tags" Target="../tags/tag12.xml"/><Relationship Id="rId5" Type="http://schemas.openxmlformats.org/officeDocument/2006/relationships/image" Target="../media/image121.png"/><Relationship Id="rId4" Type="http://schemas.openxmlformats.org/officeDocument/2006/relationships/image" Target="../media/image21.pdf"/></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14.xml"/><Relationship Id="rId4" Type="http://schemas.openxmlformats.org/officeDocument/2006/relationships/image" Target="../media/image135.png"/></Relationships>
</file>

<file path=ppt/slides/_rels/slide8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3" Type="http://schemas.openxmlformats.org/officeDocument/2006/relationships/hyperlink" Target="https://bian.org/servicelandscape-8-0/views/view_29004.html" TargetMode="External"/><Relationship Id="rId2" Type="http://schemas.openxmlformats.org/officeDocument/2006/relationships/image" Target="../media/image137.png"/><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3" Type="http://schemas.openxmlformats.org/officeDocument/2006/relationships/hyperlink" Target="https://bian.org/servicelandscape-8-0/views/view_27832.html" TargetMode="External"/><Relationship Id="rId2" Type="http://schemas.openxmlformats.org/officeDocument/2006/relationships/notesSlide" Target="../notesSlides/notesSlide81.xml"/><Relationship Id="rId1" Type="http://schemas.openxmlformats.org/officeDocument/2006/relationships/slideLayout" Target="../slideLayouts/slideLayout12.xml"/><Relationship Id="rId4" Type="http://schemas.openxmlformats.org/officeDocument/2006/relationships/image" Target="../media/image138.png"/></Relationships>
</file>

<file path=ppt/slides/_rels/slide8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82.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7.xml"/><Relationship Id="rId1" Type="http://schemas.openxmlformats.org/officeDocument/2006/relationships/tags" Target="../tags/tag13.xml"/><Relationship Id="rId4" Type="http://schemas.openxmlformats.org/officeDocument/2006/relationships/image" Target="../media/image140.png"/></Relationships>
</file>

<file path=ppt/slides/_rels/slide9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12.xml"/><Relationship Id="rId4" Type="http://schemas.openxmlformats.org/officeDocument/2006/relationships/image" Target="../media/image135.png"/></Relationships>
</file>

<file path=ppt/slides/_rels/slide92.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image" Target="../media/image141.png"/><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17.xml"/><Relationship Id="rId1" Type="http://schemas.openxmlformats.org/officeDocument/2006/relationships/tags" Target="../tags/tag14.xml"/><Relationship Id="rId5" Type="http://schemas.openxmlformats.org/officeDocument/2006/relationships/hyperlink" Target="All%20Service%20Domains%20share%20a%20common%20structure" TargetMode="External"/><Relationship Id="rId4" Type="http://schemas.openxmlformats.org/officeDocument/2006/relationships/image" Target="../media/image140.pn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7.xml"/><Relationship Id="rId1" Type="http://schemas.openxmlformats.org/officeDocument/2006/relationships/tags" Target="../tags/tag15.xml"/><Relationship Id="rId5" Type="http://schemas.openxmlformats.org/officeDocument/2006/relationships/image" Target="../media/image121.png"/><Relationship Id="rId4" Type="http://schemas.openxmlformats.org/officeDocument/2006/relationships/image" Target="../media/image21.pdf"/></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7.xml"/><Relationship Id="rId1" Type="http://schemas.openxmlformats.org/officeDocument/2006/relationships/tags" Target="../tags/tag16.xml"/><Relationship Id="rId5" Type="http://schemas.openxmlformats.org/officeDocument/2006/relationships/image" Target="../media/image144.png"/><Relationship Id="rId4" Type="http://schemas.openxmlformats.org/officeDocument/2006/relationships/image" Target="../media/image143.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17.xml"/><Relationship Id="rId1" Type="http://schemas.openxmlformats.org/officeDocument/2006/relationships/tags" Target="../tags/tag17.xml"/><Relationship Id="rId5" Type="http://schemas.openxmlformats.org/officeDocument/2006/relationships/image" Target="../media/image145.png"/><Relationship Id="rId4" Type="http://schemas.openxmlformats.org/officeDocument/2006/relationships/image" Target="../media/image141.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C7050A4-9A96-4549-8024-05C2FD9AAD99}"/>
              </a:ext>
            </a:extLst>
          </p:cNvPr>
          <p:cNvSpPr>
            <a:spLocks noGrp="1"/>
          </p:cNvSpPr>
          <p:nvPr>
            <p:ph type="ctrTitle"/>
          </p:nvPr>
        </p:nvSpPr>
        <p:spPr>
          <a:xfrm>
            <a:off x="1848322" y="2134443"/>
            <a:ext cx="10106439" cy="815986"/>
          </a:xfrm>
        </p:spPr>
        <p:txBody>
          <a:bodyPr>
            <a:noAutofit/>
          </a:bodyPr>
          <a:lstStyle/>
          <a:p>
            <a:r>
              <a:rPr lang="en-US" sz="9600" noProof="0" dirty="0">
                <a:solidFill>
                  <a:schemeClr val="tx2"/>
                </a:solidFill>
                <a:latin typeface="Aharoni" panose="020F0502020204030204" pitchFamily="34" charset="0"/>
                <a:cs typeface="Aharoni" panose="020F0502020204030204" pitchFamily="34" charset="0"/>
              </a:rPr>
              <a:t>BIAN Foundation </a:t>
            </a:r>
            <a:br>
              <a:rPr lang="en-US" sz="6600" noProof="0" dirty="0">
                <a:solidFill>
                  <a:schemeClr val="tx2"/>
                </a:solidFill>
                <a:latin typeface="Aharoni" panose="020F0502020204030204" pitchFamily="34" charset="0"/>
                <a:cs typeface="Aharoni" panose="020F0502020204030204" pitchFamily="34" charset="0"/>
              </a:rPr>
            </a:br>
            <a:r>
              <a:rPr lang="en-US" sz="6600" noProof="0" dirty="0">
                <a:solidFill>
                  <a:schemeClr val="tx2"/>
                </a:solidFill>
                <a:latin typeface="Aharoni" panose="020F0502020204030204" pitchFamily="34" charset="0"/>
                <a:cs typeface="Aharoni" panose="020F0502020204030204" pitchFamily="34" charset="0"/>
              </a:rPr>
              <a:t>Certification Course</a:t>
            </a:r>
          </a:p>
        </p:txBody>
      </p:sp>
    </p:spTree>
    <p:extLst>
      <p:ext uri="{BB962C8B-B14F-4D97-AF65-F5344CB8AC3E}">
        <p14:creationId xmlns:p14="http://schemas.microsoft.com/office/powerpoint/2010/main" val="8536184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Заголовок 4"/>
          <p:cNvSpPr>
            <a:spLocks noGrp="1"/>
          </p:cNvSpPr>
          <p:nvPr>
            <p:ph type="ctrTitle"/>
          </p:nvPr>
        </p:nvSpPr>
        <p:spPr/>
        <p:txBody>
          <a:bodyPr/>
          <a:lstStyle/>
          <a:p>
            <a:r>
              <a:rPr lang="en-US" sz="6600" dirty="0">
                <a:solidFill>
                  <a:schemeClr val="tx2"/>
                </a:solidFill>
              </a:rPr>
              <a:t>I. </a:t>
            </a:r>
            <a:r>
              <a:rPr lang="en-US" sz="6600" noProof="0" dirty="0">
                <a:solidFill>
                  <a:schemeClr val="tx2"/>
                </a:solidFill>
              </a:rPr>
              <a:t>Introduction</a:t>
            </a:r>
          </a:p>
        </p:txBody>
      </p:sp>
      <p:pic>
        <p:nvPicPr>
          <p:cNvPr id="3" name="Picture 7">
            <a:extLst>
              <a:ext uri="{FF2B5EF4-FFF2-40B4-BE49-F238E27FC236}">
                <a16:creationId xmlns:a16="http://schemas.microsoft.com/office/drawing/2014/main" id="{271ED2A4-F7EA-DD4D-BFE4-CB54C08E34BC}"/>
              </a:ext>
            </a:extLst>
          </p:cNvPr>
          <p:cNvPicPr>
            <a:picLocks noChangeAspect="1"/>
          </p:cNvPicPr>
          <p:nvPr/>
        </p:nvPicPr>
        <p:blipFill>
          <a:blip r:embed="rId3"/>
          <a:stretch>
            <a:fillRect/>
          </a:stretch>
        </p:blipFill>
        <p:spPr>
          <a:xfrm>
            <a:off x="1811319" y="6510211"/>
            <a:ext cx="242309" cy="224435"/>
          </a:xfrm>
          <a:prstGeom prst="rect">
            <a:avLst/>
          </a:prstGeom>
        </p:spPr>
      </p:pic>
      <p:sp>
        <p:nvSpPr>
          <p:cNvPr id="4" name="Text Placeholder 15">
            <a:extLst>
              <a:ext uri="{FF2B5EF4-FFF2-40B4-BE49-F238E27FC236}">
                <a16:creationId xmlns:a16="http://schemas.microsoft.com/office/drawing/2014/main" id="{4CDC6C52-49FE-E34F-A46F-8BB6892E41F3}"/>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Chapter 1</a:t>
            </a:r>
            <a:endParaRPr lang="en-GB" dirty="0"/>
          </a:p>
        </p:txBody>
      </p:sp>
    </p:spTree>
    <p:extLst>
      <p:ext uri="{BB962C8B-B14F-4D97-AF65-F5344CB8AC3E}">
        <p14:creationId xmlns:p14="http://schemas.microsoft.com/office/powerpoint/2010/main" val="424097976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Rond enkele hoek rechthoek 37"/>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21354" y="1270348"/>
            <a:ext cx="6485157" cy="2448272"/>
          </a:xfrm>
          <a:prstGeom prst="rect">
            <a:avLst/>
          </a:prstGeom>
        </p:spPr>
      </p:pic>
      <p:pic>
        <p:nvPicPr>
          <p:cNvPr id="3" name="Picture 2">
            <a:extLst>
              <a:ext uri="{FF2B5EF4-FFF2-40B4-BE49-F238E27FC236}">
                <a16:creationId xmlns:a16="http://schemas.microsoft.com/office/drawing/2014/main" id="{8B88332F-74A5-4D86-A55A-84FB97E59A0C}"/>
              </a:ext>
            </a:extLst>
          </p:cNvPr>
          <p:cNvPicPr>
            <a:picLocks noChangeAspect="1"/>
          </p:cNvPicPr>
          <p:nvPr/>
        </p:nvPicPr>
        <p:blipFill>
          <a:blip r:embed="rId5"/>
          <a:stretch>
            <a:fillRect/>
          </a:stretch>
        </p:blipFill>
        <p:spPr>
          <a:xfrm>
            <a:off x="6312818" y="1774402"/>
            <a:ext cx="5832648" cy="4386949"/>
          </a:xfrm>
          <a:prstGeom prst="rect">
            <a:avLst/>
          </a:prstGeom>
        </p:spPr>
      </p:pic>
      <p:sp>
        <p:nvSpPr>
          <p:cNvPr id="5" name="TextBox 4">
            <a:extLst>
              <a:ext uri="{FF2B5EF4-FFF2-40B4-BE49-F238E27FC236}">
                <a16:creationId xmlns:a16="http://schemas.microsoft.com/office/drawing/2014/main" id="{3E303030-5DEB-4173-859B-B0959089C0CB}"/>
              </a:ext>
            </a:extLst>
          </p:cNvPr>
          <p:cNvSpPr txBox="1"/>
          <p:nvPr/>
        </p:nvSpPr>
        <p:spPr>
          <a:xfrm>
            <a:off x="6312818" y="3142555"/>
            <a:ext cx="857927" cy="461665"/>
          </a:xfrm>
          <a:prstGeom prst="rect">
            <a:avLst/>
          </a:prstGeom>
          <a:noFill/>
        </p:spPr>
        <p:txBody>
          <a:bodyPr wrap="none" rtlCol="0">
            <a:spAutoFit/>
          </a:bodyPr>
          <a:lstStyle/>
          <a:p>
            <a:r>
              <a:rPr lang="fr-BE" sz="1200" b="1" dirty="0"/>
              <a:t>F</a:t>
            </a:r>
            <a:r>
              <a:rPr lang="en-BE" sz="1200" b="1" dirty="0"/>
              <a:t>u</a:t>
            </a:r>
            <a:r>
              <a:rPr lang="fr-BE" sz="1200" b="1" dirty="0"/>
              <a:t>n</a:t>
            </a:r>
            <a:r>
              <a:rPr lang="en-BE" sz="1200" b="1" dirty="0"/>
              <a:t>c</a:t>
            </a:r>
            <a:r>
              <a:rPr lang="fr-BE" sz="1200" b="1" dirty="0"/>
              <a:t>t</a:t>
            </a:r>
            <a:r>
              <a:rPr lang="en-BE" sz="1200" b="1" dirty="0" err="1"/>
              <a:t>i</a:t>
            </a:r>
            <a:r>
              <a:rPr lang="fr-BE" sz="1200" b="1" dirty="0"/>
              <a:t>o</a:t>
            </a:r>
            <a:r>
              <a:rPr lang="en-BE" sz="1200" b="1" dirty="0"/>
              <a:t>n</a:t>
            </a:r>
            <a:r>
              <a:rPr lang="fr-BE" sz="1200" b="1" dirty="0"/>
              <a:t>a</a:t>
            </a:r>
            <a:r>
              <a:rPr lang="en-BE" sz="1200" b="1" dirty="0"/>
              <a:t>l</a:t>
            </a:r>
          </a:p>
          <a:p>
            <a:r>
              <a:rPr lang="fr-BE" sz="1200" b="1" dirty="0"/>
              <a:t>P</a:t>
            </a:r>
            <a:r>
              <a:rPr lang="en-BE" sz="1200" b="1" dirty="0"/>
              <a:t>a</a:t>
            </a:r>
            <a:r>
              <a:rPr lang="fr-BE" sz="1200" b="1" dirty="0"/>
              <a:t>t</a:t>
            </a:r>
            <a:r>
              <a:rPr lang="en-BE" sz="1200" b="1" dirty="0"/>
              <a:t>t</a:t>
            </a:r>
            <a:r>
              <a:rPr lang="fr-BE" sz="1200" b="1" dirty="0"/>
              <a:t>e</a:t>
            </a:r>
            <a:r>
              <a:rPr lang="en-BE" sz="1200" b="1" dirty="0"/>
              <a:t>r</a:t>
            </a:r>
            <a:r>
              <a:rPr lang="fr-BE" sz="1200" b="1" dirty="0"/>
              <a:t>n</a:t>
            </a:r>
            <a:endParaRPr lang="en-BE" sz="1200" b="1" dirty="0"/>
          </a:p>
        </p:txBody>
      </p:sp>
      <p:sp>
        <p:nvSpPr>
          <p:cNvPr id="6" name="TextBox 5">
            <a:extLst>
              <a:ext uri="{FF2B5EF4-FFF2-40B4-BE49-F238E27FC236}">
                <a16:creationId xmlns:a16="http://schemas.microsoft.com/office/drawing/2014/main" id="{83E5B6C1-559E-4C19-ACD3-1FEB1940E373}"/>
              </a:ext>
            </a:extLst>
          </p:cNvPr>
          <p:cNvSpPr txBox="1"/>
          <p:nvPr/>
        </p:nvSpPr>
        <p:spPr>
          <a:xfrm>
            <a:off x="6816874" y="2388664"/>
            <a:ext cx="676788" cy="461665"/>
          </a:xfrm>
          <a:prstGeom prst="rect">
            <a:avLst/>
          </a:prstGeom>
          <a:noFill/>
        </p:spPr>
        <p:txBody>
          <a:bodyPr wrap="none" rtlCol="0">
            <a:spAutoFit/>
          </a:bodyPr>
          <a:lstStyle/>
          <a:p>
            <a:r>
              <a:rPr lang="en-BE" sz="1200" b="1" dirty="0"/>
              <a:t>G</a:t>
            </a:r>
            <a:r>
              <a:rPr lang="fr-BE" sz="1200" b="1" dirty="0"/>
              <a:t>e</a:t>
            </a:r>
            <a:r>
              <a:rPr lang="en-BE" sz="1200" b="1" dirty="0"/>
              <a:t>n</a:t>
            </a:r>
            <a:r>
              <a:rPr lang="fr-BE" sz="1200" b="1" dirty="0"/>
              <a:t>e</a:t>
            </a:r>
            <a:r>
              <a:rPr lang="en-BE" sz="1200" b="1" dirty="0"/>
              <a:t>r</a:t>
            </a:r>
            <a:r>
              <a:rPr lang="fr-BE" sz="1200" b="1" dirty="0"/>
              <a:t>i</a:t>
            </a:r>
            <a:r>
              <a:rPr lang="en-BE" sz="1200" b="1" dirty="0"/>
              <a:t>c</a:t>
            </a:r>
          </a:p>
          <a:p>
            <a:r>
              <a:rPr lang="en-BE" sz="1200" b="1" dirty="0"/>
              <a:t>A</a:t>
            </a:r>
            <a:r>
              <a:rPr lang="fr-BE" sz="1200" b="1" dirty="0"/>
              <a:t>r</a:t>
            </a:r>
            <a:r>
              <a:rPr lang="en-BE" sz="1200" b="1" dirty="0"/>
              <a:t>t</a:t>
            </a:r>
            <a:r>
              <a:rPr lang="fr-BE" sz="1200" b="1" dirty="0"/>
              <a:t>i</a:t>
            </a:r>
            <a:r>
              <a:rPr lang="en-BE" sz="1200" b="1" dirty="0"/>
              <a:t>f</a:t>
            </a:r>
            <a:r>
              <a:rPr lang="fr-BE" sz="1200" b="1" dirty="0"/>
              <a:t>a</a:t>
            </a:r>
            <a:r>
              <a:rPr lang="en-BE" sz="1200" b="1" dirty="0"/>
              <a:t>c</a:t>
            </a:r>
            <a:r>
              <a:rPr lang="fr-BE" sz="1200" b="1" dirty="0"/>
              <a:t>t</a:t>
            </a:r>
            <a:endParaRPr lang="en-BE" sz="1200" b="1" dirty="0"/>
          </a:p>
        </p:txBody>
      </p:sp>
      <p:sp>
        <p:nvSpPr>
          <p:cNvPr id="7" name="Rectangle 6">
            <a:extLst>
              <a:ext uri="{FF2B5EF4-FFF2-40B4-BE49-F238E27FC236}">
                <a16:creationId xmlns:a16="http://schemas.microsoft.com/office/drawing/2014/main" id="{0A334CDB-8773-47FE-A9A3-B68DAE156866}"/>
              </a:ext>
            </a:extLst>
          </p:cNvPr>
          <p:cNvSpPr/>
          <p:nvPr/>
        </p:nvSpPr>
        <p:spPr>
          <a:xfrm>
            <a:off x="1576892" y="3927079"/>
            <a:ext cx="4680520" cy="1895904"/>
          </a:xfrm>
          <a:prstGeom prst="rect">
            <a:avLst/>
          </a:prstGeom>
        </p:spPr>
        <p:txBody>
          <a:bodyPr wrap="square">
            <a:spAutoFit/>
          </a:bodyPr>
          <a:lstStyle/>
          <a:p>
            <a:r>
              <a:rPr lang="en-BE" sz="1100" b="1" u="sng" dirty="0">
                <a:latin typeface="Arial" panose="020B0604020202020204" pitchFamily="34" charset="0"/>
              </a:rPr>
              <a:t>Generic </a:t>
            </a:r>
            <a:r>
              <a:rPr lang="en-BE" sz="1100" b="1" u="sng" dirty="0" err="1">
                <a:latin typeface="Arial" panose="020B0604020202020204" pitchFamily="34" charset="0"/>
              </a:rPr>
              <a:t>Artifact</a:t>
            </a:r>
            <a:r>
              <a:rPr lang="en-BE" sz="1100" b="1" u="sng" dirty="0">
                <a:latin typeface="Arial" panose="020B0604020202020204" pitchFamily="34" charset="0"/>
              </a:rPr>
              <a:t>:</a:t>
            </a:r>
          </a:p>
          <a:p>
            <a:endParaRPr lang="en-BE" sz="1100" dirty="0">
              <a:latin typeface="Arial" panose="020B0604020202020204" pitchFamily="34" charset="0"/>
            </a:endParaRPr>
          </a:p>
          <a:p>
            <a:r>
              <a:rPr lang="en-US" dirty="0"/>
              <a:t>The general type of artifact produced and/or managed by any service domain that conforms to the functional pattern.</a:t>
            </a:r>
          </a:p>
          <a:p>
            <a:r>
              <a:rPr lang="en-US" b="1" dirty="0"/>
              <a:t>Comments</a:t>
            </a:r>
            <a:endParaRPr lang="en-US" dirty="0"/>
          </a:p>
          <a:p>
            <a:r>
              <a:rPr lang="en-US" dirty="0"/>
              <a:t>There is one generic artifact defined for each functional pattern.</a:t>
            </a:r>
            <a:endParaRPr lang="en-BE" dirty="0"/>
          </a:p>
          <a:p>
            <a:endParaRPr lang="en-BE" dirty="0"/>
          </a:p>
          <a:p>
            <a:r>
              <a:rPr lang="en-BE" b="1" dirty="0"/>
              <a:t>E</a:t>
            </a:r>
            <a:r>
              <a:rPr lang="en-US" b="1" dirty="0" err="1"/>
              <a:t>xample</a:t>
            </a:r>
            <a:r>
              <a:rPr lang="en-BE" b="1" dirty="0"/>
              <a:t>:</a:t>
            </a:r>
            <a:r>
              <a:rPr lang="en-US" dirty="0"/>
              <a:t> the generic artifact associated with the functional pattern 'manage' is a 'management plan'.</a:t>
            </a:r>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5007744" y="1178864"/>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065100442"/>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94098BE-8B52-41F0-BA3C-E611096A77F7}"/>
              </a:ext>
            </a:extLst>
          </p:cNvPr>
          <p:cNvPicPr>
            <a:picLocks noChangeAspect="1"/>
          </p:cNvPicPr>
          <p:nvPr/>
        </p:nvPicPr>
        <p:blipFill>
          <a:blip r:embed="rId4"/>
          <a:stretch>
            <a:fillRect/>
          </a:stretch>
        </p:blipFill>
        <p:spPr>
          <a:xfrm>
            <a:off x="5632402" y="3749757"/>
            <a:ext cx="6285714" cy="2295238"/>
          </a:xfrm>
          <a:prstGeom prst="rect">
            <a:avLst/>
          </a:prstGeom>
        </p:spPr>
      </p:pic>
      <p:sp>
        <p:nvSpPr>
          <p:cNvPr id="192" name="Rond enkele hoek rechthoek 37"/>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5"/>
          <a:stretch>
            <a:fillRect/>
          </a:stretch>
        </p:blipFill>
        <p:spPr>
          <a:xfrm>
            <a:off x="1521354"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087854" cy="2314480"/>
          </a:xfrm>
          <a:prstGeom prst="rect">
            <a:avLst/>
          </a:prstGeom>
        </p:spPr>
        <p:txBody>
          <a:bodyPr wrap="square">
            <a:spAutoFit/>
          </a:bodyPr>
          <a:lstStyle/>
          <a:p>
            <a:r>
              <a:rPr lang="fr-BE" sz="1100" b="1" u="sng" dirty="0">
                <a:latin typeface="Arial" panose="020B0604020202020204" pitchFamily="34" charset="0"/>
              </a:rPr>
              <a:t>C</a:t>
            </a:r>
            <a:r>
              <a:rPr lang="en-BE" sz="1100" b="1" u="sng" dirty="0">
                <a:latin typeface="Arial" panose="020B0604020202020204" pitchFamily="34" charset="0"/>
              </a:rPr>
              <a:t>o</a:t>
            </a:r>
            <a:r>
              <a:rPr lang="fr-BE" sz="1100" b="1" u="sng" dirty="0">
                <a:latin typeface="Arial" panose="020B0604020202020204" pitchFamily="34" charset="0"/>
              </a:rPr>
              <a:t>n</a:t>
            </a:r>
            <a:r>
              <a:rPr lang="en-BE" sz="1100" b="1" u="sng" dirty="0">
                <a:latin typeface="Arial" panose="020B0604020202020204" pitchFamily="34" charset="0"/>
              </a:rPr>
              <a:t>t</a:t>
            </a:r>
            <a:r>
              <a:rPr lang="fr-BE" sz="1100" b="1" u="sng" dirty="0">
                <a:latin typeface="Arial" panose="020B0604020202020204" pitchFamily="34" charset="0"/>
              </a:rPr>
              <a:t>r</a:t>
            </a:r>
            <a:r>
              <a:rPr lang="en-BE" sz="1100" b="1" u="sng" dirty="0">
                <a:latin typeface="Arial" panose="020B0604020202020204" pitchFamily="34" charset="0"/>
              </a:rPr>
              <a:t>o</a:t>
            </a:r>
            <a:r>
              <a:rPr lang="fr-BE" sz="1100" b="1" u="sng" dirty="0">
                <a:latin typeface="Arial" panose="020B0604020202020204" pitchFamily="34" charset="0"/>
              </a:rPr>
              <a:t>l</a:t>
            </a:r>
            <a:r>
              <a:rPr lang="en-BE" sz="1100" b="1" u="sng" dirty="0">
                <a:latin typeface="Arial" panose="020B0604020202020204" pitchFamily="34" charset="0"/>
              </a:rPr>
              <a:t> </a:t>
            </a:r>
            <a:r>
              <a:rPr lang="fr-BE" sz="1100" b="1" u="sng" dirty="0">
                <a:latin typeface="Arial" panose="020B0604020202020204" pitchFamily="34" charset="0"/>
              </a:rPr>
              <a:t>R</a:t>
            </a:r>
            <a:r>
              <a:rPr lang="en-BE" sz="1100" b="1" u="sng" dirty="0">
                <a:latin typeface="Arial" panose="020B0604020202020204" pitchFamily="34" charset="0"/>
              </a:rPr>
              <a:t>e</a:t>
            </a:r>
            <a:r>
              <a:rPr lang="fr-BE" sz="1100" b="1" u="sng" dirty="0">
                <a:latin typeface="Arial" panose="020B0604020202020204" pitchFamily="34" charset="0"/>
              </a:rPr>
              <a:t>c</a:t>
            </a:r>
            <a:r>
              <a:rPr lang="en-BE" sz="1100" b="1" u="sng" dirty="0">
                <a:latin typeface="Arial" panose="020B0604020202020204" pitchFamily="34" charset="0"/>
              </a:rPr>
              <a:t>o</a:t>
            </a:r>
            <a:r>
              <a:rPr lang="fr-BE" sz="1100" b="1" u="sng" dirty="0">
                <a:latin typeface="Arial" panose="020B0604020202020204" pitchFamily="34" charset="0"/>
              </a:rPr>
              <a:t>r</a:t>
            </a:r>
            <a:r>
              <a:rPr lang="en-BE" sz="1100" b="1" u="sng" dirty="0">
                <a:latin typeface="Arial" panose="020B0604020202020204" pitchFamily="34" charset="0"/>
              </a:rPr>
              <a:t>d:</a:t>
            </a:r>
          </a:p>
          <a:p>
            <a:endParaRPr lang="en-BE" sz="1100" dirty="0">
              <a:latin typeface="Arial" panose="020B0604020202020204" pitchFamily="34" charset="0"/>
            </a:endParaRPr>
          </a:p>
          <a:p>
            <a:r>
              <a:rPr lang="en-US" dirty="0"/>
              <a:t>A set of business information that enables a Service Domain to keep track of the full lifecycle of the Asset Type.</a:t>
            </a:r>
          </a:p>
          <a:p>
            <a:r>
              <a:rPr lang="en-BE" b="1" dirty="0"/>
              <a:t>Naming Standard:</a:t>
            </a:r>
            <a:endParaRPr lang="en-US" dirty="0"/>
          </a:p>
          <a:p>
            <a:r>
              <a:rPr lang="en-BE" dirty="0"/>
              <a:t>T</a:t>
            </a:r>
            <a:r>
              <a:rPr lang="fr-BE" dirty="0"/>
              <a:t>h</a:t>
            </a:r>
            <a:r>
              <a:rPr lang="en-BE" dirty="0"/>
              <a:t>e </a:t>
            </a:r>
            <a:r>
              <a:rPr lang="fr-BE" dirty="0"/>
              <a:t>c</a:t>
            </a:r>
            <a:r>
              <a:rPr lang="en-BE" dirty="0"/>
              <a:t>o</a:t>
            </a:r>
            <a:r>
              <a:rPr lang="fr-BE" dirty="0"/>
              <a:t>n</a:t>
            </a:r>
            <a:r>
              <a:rPr lang="en-BE" dirty="0"/>
              <a:t>c</a:t>
            </a:r>
            <a:r>
              <a:rPr lang="fr-BE" dirty="0"/>
              <a:t>a</a:t>
            </a:r>
            <a:r>
              <a:rPr lang="en-BE" dirty="0"/>
              <a:t>t</a:t>
            </a:r>
            <a:r>
              <a:rPr lang="fr-BE" dirty="0"/>
              <a:t>e</a:t>
            </a:r>
            <a:r>
              <a:rPr lang="en-BE" dirty="0"/>
              <a:t>n</a:t>
            </a:r>
            <a:r>
              <a:rPr lang="fr-BE" dirty="0"/>
              <a:t>a</a:t>
            </a:r>
            <a:r>
              <a:rPr lang="en-BE" dirty="0"/>
              <a:t>t</a:t>
            </a:r>
            <a:r>
              <a:rPr lang="fr-BE" dirty="0"/>
              <a:t>i</a:t>
            </a:r>
            <a:r>
              <a:rPr lang="en-BE" dirty="0"/>
              <a:t>o</a:t>
            </a:r>
            <a:r>
              <a:rPr lang="fr-BE" dirty="0"/>
              <a:t>n</a:t>
            </a:r>
            <a:r>
              <a:rPr lang="en-BE" dirty="0"/>
              <a:t> </a:t>
            </a:r>
            <a:r>
              <a:rPr lang="fr-BE" dirty="0"/>
              <a:t>o</a:t>
            </a:r>
            <a:r>
              <a:rPr lang="en-BE" dirty="0"/>
              <a:t>f </a:t>
            </a:r>
            <a:r>
              <a:rPr lang="fr-BE" dirty="0"/>
              <a:t>t</a:t>
            </a:r>
            <a:r>
              <a:rPr lang="en-BE" dirty="0"/>
              <a:t>h</a:t>
            </a:r>
            <a:r>
              <a:rPr lang="fr-BE" dirty="0"/>
              <a:t>e</a:t>
            </a:r>
            <a:r>
              <a:rPr lang="en-BE" dirty="0"/>
              <a:t> </a:t>
            </a:r>
            <a:r>
              <a:rPr lang="fr-BE" dirty="0"/>
              <a:t>n</a:t>
            </a:r>
            <a:r>
              <a:rPr lang="en-BE" dirty="0"/>
              <a:t>a</a:t>
            </a:r>
            <a:r>
              <a:rPr lang="fr-BE" dirty="0"/>
              <a:t>m</a:t>
            </a:r>
            <a:r>
              <a:rPr lang="en-BE" dirty="0"/>
              <a:t>e </a:t>
            </a:r>
            <a:r>
              <a:rPr lang="fr-BE" dirty="0"/>
              <a:t>o</a:t>
            </a:r>
            <a:r>
              <a:rPr lang="en-BE" dirty="0"/>
              <a:t>f </a:t>
            </a:r>
            <a:r>
              <a:rPr lang="fr-BE" dirty="0"/>
              <a:t>t</a:t>
            </a:r>
            <a:r>
              <a:rPr lang="en-BE" dirty="0"/>
              <a:t>h</a:t>
            </a:r>
            <a:r>
              <a:rPr lang="fr-BE" dirty="0"/>
              <a:t>e</a:t>
            </a:r>
            <a:r>
              <a:rPr lang="en-BE" dirty="0"/>
              <a:t> </a:t>
            </a:r>
            <a:r>
              <a:rPr lang="fr-BE" dirty="0"/>
              <a:t>a</a:t>
            </a:r>
            <a:r>
              <a:rPr lang="en-BE" dirty="0"/>
              <a:t>s</a:t>
            </a:r>
            <a:r>
              <a:rPr lang="fr-BE" dirty="0"/>
              <a:t>s</a:t>
            </a:r>
            <a:r>
              <a:rPr lang="en-BE" dirty="0"/>
              <a:t>e</a:t>
            </a:r>
            <a:r>
              <a:rPr lang="fr-BE" dirty="0"/>
              <a:t>t</a:t>
            </a:r>
            <a:r>
              <a:rPr lang="en-BE" dirty="0"/>
              <a:t> </a:t>
            </a:r>
            <a:r>
              <a:rPr lang="fr-BE" dirty="0"/>
              <a:t>t</a:t>
            </a:r>
            <a:r>
              <a:rPr lang="en-BE" dirty="0"/>
              <a:t>y</a:t>
            </a:r>
            <a:r>
              <a:rPr lang="fr-BE" dirty="0"/>
              <a:t>p</a:t>
            </a:r>
            <a:r>
              <a:rPr lang="en-BE" dirty="0"/>
              <a:t>e </a:t>
            </a:r>
            <a:r>
              <a:rPr lang="fr-BE" dirty="0"/>
              <a:t>a</a:t>
            </a:r>
            <a:r>
              <a:rPr lang="en-BE" dirty="0"/>
              <a:t>n</a:t>
            </a:r>
            <a:r>
              <a:rPr lang="fr-BE" dirty="0"/>
              <a:t>d</a:t>
            </a:r>
            <a:r>
              <a:rPr lang="en-BE" dirty="0"/>
              <a:t> </a:t>
            </a:r>
            <a:r>
              <a:rPr lang="fr-BE" dirty="0"/>
              <a:t>t</a:t>
            </a:r>
            <a:r>
              <a:rPr lang="en-BE" dirty="0"/>
              <a:t>h</a:t>
            </a:r>
            <a:r>
              <a:rPr lang="fr-BE" dirty="0"/>
              <a:t>e</a:t>
            </a:r>
            <a:r>
              <a:rPr lang="en-BE" dirty="0"/>
              <a:t> </a:t>
            </a:r>
            <a:r>
              <a:rPr lang="fr-BE" dirty="0"/>
              <a:t>n</a:t>
            </a:r>
            <a:r>
              <a:rPr lang="en-BE" dirty="0"/>
              <a:t>a</a:t>
            </a:r>
            <a:r>
              <a:rPr lang="fr-BE" dirty="0"/>
              <a:t>m</a:t>
            </a:r>
            <a:r>
              <a:rPr lang="en-BE" dirty="0"/>
              <a:t>e </a:t>
            </a:r>
            <a:r>
              <a:rPr lang="fr-BE" dirty="0"/>
              <a:t>o</a:t>
            </a:r>
            <a:r>
              <a:rPr lang="en-BE" dirty="0"/>
              <a:t>f </a:t>
            </a:r>
            <a:r>
              <a:rPr lang="fr-BE" dirty="0"/>
              <a:t>t</a:t>
            </a:r>
            <a:r>
              <a:rPr lang="en-BE" dirty="0"/>
              <a:t>h</a:t>
            </a:r>
            <a:r>
              <a:rPr lang="fr-BE" dirty="0"/>
              <a:t>e</a:t>
            </a:r>
            <a:r>
              <a:rPr lang="en-BE" dirty="0"/>
              <a:t> </a:t>
            </a:r>
            <a:r>
              <a:rPr lang="fr-BE" dirty="0"/>
              <a:t>g</a:t>
            </a:r>
            <a:r>
              <a:rPr lang="en-BE" dirty="0"/>
              <a:t>e</a:t>
            </a:r>
            <a:r>
              <a:rPr lang="fr-BE" dirty="0"/>
              <a:t>n</a:t>
            </a:r>
            <a:r>
              <a:rPr lang="en-BE" dirty="0"/>
              <a:t>e</a:t>
            </a:r>
            <a:r>
              <a:rPr lang="fr-BE" dirty="0"/>
              <a:t>r</a:t>
            </a:r>
            <a:r>
              <a:rPr lang="en-BE" dirty="0" err="1"/>
              <a:t>i</a:t>
            </a:r>
            <a:r>
              <a:rPr lang="fr-BE" dirty="0"/>
              <a:t>c</a:t>
            </a:r>
            <a:r>
              <a:rPr lang="en-BE" dirty="0"/>
              <a:t> </a:t>
            </a:r>
            <a:r>
              <a:rPr lang="fr-BE" dirty="0"/>
              <a:t>a</a:t>
            </a:r>
            <a:r>
              <a:rPr lang="en-BE" dirty="0"/>
              <a:t>r</a:t>
            </a:r>
            <a:r>
              <a:rPr lang="fr-BE" dirty="0"/>
              <a:t>t</a:t>
            </a:r>
            <a:r>
              <a:rPr lang="en-BE" dirty="0" err="1"/>
              <a:t>i</a:t>
            </a:r>
            <a:r>
              <a:rPr lang="fr-BE" dirty="0"/>
              <a:t>f</a:t>
            </a:r>
            <a:r>
              <a:rPr lang="en-BE" dirty="0"/>
              <a:t>a</a:t>
            </a:r>
            <a:r>
              <a:rPr lang="fr-BE" dirty="0"/>
              <a:t>c</a:t>
            </a:r>
            <a:r>
              <a:rPr lang="en-BE" dirty="0"/>
              <a:t>t</a:t>
            </a:r>
            <a:r>
              <a:rPr lang="en-US" dirty="0"/>
              <a:t>.</a:t>
            </a:r>
            <a:r>
              <a:rPr lang="en-BE" dirty="0"/>
              <a:t> </a:t>
            </a:r>
            <a:r>
              <a:rPr lang="fr-BE" dirty="0"/>
              <a:t>T</a:t>
            </a:r>
            <a:r>
              <a:rPr lang="en-BE" dirty="0"/>
              <a:t>h</a:t>
            </a:r>
            <a:r>
              <a:rPr lang="fr-BE" dirty="0"/>
              <a:t>i</a:t>
            </a:r>
            <a:r>
              <a:rPr lang="en-BE" dirty="0"/>
              <a:t>s </a:t>
            </a:r>
            <a:r>
              <a:rPr lang="fr-BE" dirty="0"/>
              <a:t>n</a:t>
            </a:r>
            <a:r>
              <a:rPr lang="en-BE" dirty="0"/>
              <a:t>a</a:t>
            </a:r>
            <a:r>
              <a:rPr lang="fr-BE" dirty="0"/>
              <a:t>m</a:t>
            </a:r>
            <a:r>
              <a:rPr lang="en-BE" dirty="0"/>
              <a:t>e </a:t>
            </a:r>
            <a:r>
              <a:rPr lang="fr-BE" dirty="0"/>
              <a:t>i</a:t>
            </a:r>
            <a:r>
              <a:rPr lang="en-BE" dirty="0"/>
              <a:t>s </a:t>
            </a:r>
            <a:r>
              <a:rPr lang="fr-BE" dirty="0"/>
              <a:t>u</a:t>
            </a:r>
            <a:r>
              <a:rPr lang="en-BE" dirty="0"/>
              <a:t>n</a:t>
            </a:r>
            <a:r>
              <a:rPr lang="fr-BE" dirty="0"/>
              <a:t>i</a:t>
            </a:r>
            <a:r>
              <a:rPr lang="en-BE" dirty="0"/>
              <a:t>q</a:t>
            </a:r>
            <a:r>
              <a:rPr lang="fr-BE" dirty="0"/>
              <a:t>u</a:t>
            </a:r>
            <a:r>
              <a:rPr lang="en-BE" dirty="0"/>
              <a:t>e </a:t>
            </a:r>
            <a:r>
              <a:rPr lang="fr-BE" dirty="0"/>
              <a:t>f</a:t>
            </a:r>
            <a:r>
              <a:rPr lang="en-BE" dirty="0"/>
              <a:t>o</a:t>
            </a:r>
            <a:r>
              <a:rPr lang="fr-BE" dirty="0"/>
              <a:t>r</a:t>
            </a:r>
            <a:r>
              <a:rPr lang="en-BE" dirty="0"/>
              <a:t> </a:t>
            </a:r>
            <a:r>
              <a:rPr lang="fr-BE" dirty="0"/>
              <a:t>t</a:t>
            </a:r>
            <a:r>
              <a:rPr lang="en-BE" dirty="0"/>
              <a:t>h</a:t>
            </a:r>
            <a:r>
              <a:rPr lang="fr-BE" dirty="0"/>
              <a:t>e</a:t>
            </a:r>
            <a:r>
              <a:rPr lang="en-BE" dirty="0"/>
              <a:t> </a:t>
            </a:r>
            <a:r>
              <a:rPr lang="fr-BE" dirty="0"/>
              <a:t>c</a:t>
            </a:r>
            <a:r>
              <a:rPr lang="en-BE" dirty="0"/>
              <a:t>o</a:t>
            </a:r>
            <a:r>
              <a:rPr lang="fr-BE" dirty="0"/>
              <a:t>m</a:t>
            </a:r>
            <a:r>
              <a:rPr lang="en-BE" dirty="0"/>
              <a:t>p</a:t>
            </a:r>
            <a:r>
              <a:rPr lang="fr-BE" dirty="0"/>
              <a:t>l</a:t>
            </a:r>
            <a:r>
              <a:rPr lang="en-BE" dirty="0"/>
              <a:t>e</a:t>
            </a:r>
            <a:r>
              <a:rPr lang="fr-BE" dirty="0"/>
              <a:t>t</a:t>
            </a:r>
            <a:r>
              <a:rPr lang="en-BE" dirty="0"/>
              <a:t>e </a:t>
            </a:r>
            <a:r>
              <a:rPr lang="fr-BE" dirty="0"/>
              <a:t>s</a:t>
            </a:r>
            <a:r>
              <a:rPr lang="en-BE" dirty="0"/>
              <a:t>e</a:t>
            </a:r>
            <a:r>
              <a:rPr lang="fr-BE" dirty="0"/>
              <a:t>r</a:t>
            </a:r>
            <a:r>
              <a:rPr lang="en-BE" dirty="0"/>
              <a:t>v</a:t>
            </a:r>
            <a:r>
              <a:rPr lang="fr-BE" dirty="0"/>
              <a:t>i</a:t>
            </a:r>
            <a:r>
              <a:rPr lang="en-BE" dirty="0"/>
              <a:t>c</a:t>
            </a:r>
            <a:r>
              <a:rPr lang="fr-BE" dirty="0"/>
              <a:t>e</a:t>
            </a:r>
            <a:r>
              <a:rPr lang="en-BE" dirty="0"/>
              <a:t> </a:t>
            </a:r>
            <a:r>
              <a:rPr lang="fr-BE" dirty="0"/>
              <a:t>l</a:t>
            </a:r>
            <a:r>
              <a:rPr lang="en-BE" dirty="0"/>
              <a:t>a</a:t>
            </a:r>
            <a:r>
              <a:rPr lang="fr-BE" dirty="0"/>
              <a:t>n</a:t>
            </a:r>
            <a:r>
              <a:rPr lang="en-BE" dirty="0" err="1"/>
              <a:t>dscape</a:t>
            </a:r>
            <a:r>
              <a:rPr lang="en-BE" dirty="0"/>
              <a:t>.</a:t>
            </a:r>
          </a:p>
          <a:p>
            <a:endParaRPr lang="en-BE" dirty="0"/>
          </a:p>
          <a:p>
            <a:r>
              <a:rPr lang="en-BE" b="1" dirty="0"/>
              <a:t>E</a:t>
            </a:r>
            <a:r>
              <a:rPr lang="en-US" b="1" dirty="0" err="1"/>
              <a:t>xample</a:t>
            </a:r>
            <a:r>
              <a:rPr lang="en-BE" b="1" dirty="0"/>
              <a:t>:</a:t>
            </a:r>
            <a:endParaRPr lang="en-US" dirty="0"/>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3144466" y="1188474"/>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Rectangle: Rounded Corners 9">
            <a:extLst>
              <a:ext uri="{FF2B5EF4-FFF2-40B4-BE49-F238E27FC236}">
                <a16:creationId xmlns:a16="http://schemas.microsoft.com/office/drawing/2014/main" id="{DBA2CD5C-0285-40C5-BD31-400666409600}"/>
              </a:ext>
            </a:extLst>
          </p:cNvPr>
          <p:cNvSpPr/>
          <p:nvPr/>
        </p:nvSpPr>
        <p:spPr>
          <a:xfrm>
            <a:off x="7919818" y="3718620"/>
            <a:ext cx="1633360" cy="648072"/>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Rectangle: Rounded Corners 10">
            <a:extLst>
              <a:ext uri="{FF2B5EF4-FFF2-40B4-BE49-F238E27FC236}">
                <a16:creationId xmlns:a16="http://schemas.microsoft.com/office/drawing/2014/main" id="{29CEC5D7-B51B-421B-8381-57649FCE09F6}"/>
              </a:ext>
            </a:extLst>
          </p:cNvPr>
          <p:cNvSpPr/>
          <p:nvPr/>
        </p:nvSpPr>
        <p:spPr>
          <a:xfrm>
            <a:off x="10261582" y="3718620"/>
            <a:ext cx="1656533" cy="648072"/>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Rectangle: Rounded Corners 11">
            <a:extLst>
              <a:ext uri="{FF2B5EF4-FFF2-40B4-BE49-F238E27FC236}">
                <a16:creationId xmlns:a16="http://schemas.microsoft.com/office/drawing/2014/main" id="{DC1BE769-61AC-42B2-96C7-29304C6EF4E6}"/>
              </a:ext>
            </a:extLst>
          </p:cNvPr>
          <p:cNvSpPr/>
          <p:nvPr/>
        </p:nvSpPr>
        <p:spPr>
          <a:xfrm>
            <a:off x="5602324" y="5355328"/>
            <a:ext cx="1646598" cy="720803"/>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17946900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Rond enkele hoek rechthoek 37"/>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14448"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807934" cy="2523768"/>
          </a:xfrm>
          <a:prstGeom prst="rect">
            <a:avLst/>
          </a:prstGeom>
        </p:spPr>
        <p:txBody>
          <a:bodyPr wrap="square">
            <a:spAutoFit/>
          </a:bodyPr>
          <a:lstStyle/>
          <a:p>
            <a:r>
              <a:rPr lang="fr-BE" sz="1100" b="1" u="sng" dirty="0">
                <a:latin typeface="Arial" panose="020B0604020202020204" pitchFamily="34" charset="0"/>
              </a:rPr>
              <a:t>S</a:t>
            </a:r>
            <a:r>
              <a:rPr lang="en-BE" sz="1100" b="1" u="sng" dirty="0" err="1">
                <a:latin typeface="Arial" panose="020B0604020202020204" pitchFamily="34" charset="0"/>
              </a:rPr>
              <a:t>ervice</a:t>
            </a:r>
            <a:r>
              <a:rPr lang="en-BE" sz="1100" b="1" u="sng" dirty="0">
                <a:latin typeface="Arial" panose="020B0604020202020204" pitchFamily="34" charset="0"/>
              </a:rPr>
              <a:t> Operation:</a:t>
            </a:r>
          </a:p>
          <a:p>
            <a:endParaRPr lang="en-BE" sz="1100" dirty="0">
              <a:latin typeface="Arial" panose="020B0604020202020204" pitchFamily="34" charset="0"/>
            </a:endParaRPr>
          </a:p>
          <a:p>
            <a:r>
              <a:rPr lang="en-US" dirty="0"/>
              <a:t>An action applied to an asset type</a:t>
            </a:r>
            <a:endParaRPr lang="en-BE" dirty="0"/>
          </a:p>
          <a:p>
            <a:endParaRPr lang="en-BE" b="1" dirty="0"/>
          </a:p>
          <a:p>
            <a:r>
              <a:rPr lang="en-BE" b="1" dirty="0"/>
              <a:t>Comment:</a:t>
            </a:r>
            <a:endParaRPr lang="en-US" dirty="0"/>
          </a:p>
          <a:p>
            <a:r>
              <a:rPr lang="en-BE" dirty="0"/>
              <a:t>T</a:t>
            </a:r>
            <a:r>
              <a:rPr lang="fr-BE" dirty="0"/>
              <a:t>h</a:t>
            </a:r>
            <a:r>
              <a:rPr lang="en-BE" dirty="0"/>
              <a:t>e actions applied to an asset type are those actions which make up the Functional Pattern that is applied to the asset type. So a standard set of Service Operations is derived from the actions in the functional pattern applied to the asset type.</a:t>
            </a:r>
          </a:p>
          <a:p>
            <a:endParaRPr lang="en-BE" dirty="0"/>
          </a:p>
          <a:p>
            <a:r>
              <a:rPr lang="en-BE" b="1" dirty="0"/>
              <a:t>Naming convention:</a:t>
            </a:r>
          </a:p>
          <a:p>
            <a:r>
              <a:rPr lang="fr-BE" dirty="0"/>
              <a:t>A</a:t>
            </a:r>
            <a:r>
              <a:rPr lang="en-BE" dirty="0" err="1"/>
              <a:t>ction</a:t>
            </a:r>
            <a:r>
              <a:rPr lang="en-BE" dirty="0"/>
              <a:t> term + Control Record</a:t>
            </a:r>
            <a:endParaRPr lang="en-US" dirty="0"/>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3144466" y="3214562"/>
            <a:ext cx="1249668" cy="513793"/>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pic>
        <p:nvPicPr>
          <p:cNvPr id="4" name="Picture 3">
            <a:extLst>
              <a:ext uri="{FF2B5EF4-FFF2-40B4-BE49-F238E27FC236}">
                <a16:creationId xmlns:a16="http://schemas.microsoft.com/office/drawing/2014/main" id="{302C8C4A-00C0-48FD-88CF-0200FFA70810}"/>
              </a:ext>
            </a:extLst>
          </p:cNvPr>
          <p:cNvPicPr>
            <a:picLocks noChangeAspect="1"/>
          </p:cNvPicPr>
          <p:nvPr/>
        </p:nvPicPr>
        <p:blipFill>
          <a:blip r:embed="rId5"/>
          <a:stretch>
            <a:fillRect/>
          </a:stretch>
        </p:blipFill>
        <p:spPr>
          <a:xfrm>
            <a:off x="6528844" y="1504845"/>
            <a:ext cx="5400598" cy="5059671"/>
          </a:xfrm>
          <a:prstGeom prst="rect">
            <a:avLst/>
          </a:prstGeom>
        </p:spPr>
      </p:pic>
      <p:sp>
        <p:nvSpPr>
          <p:cNvPr id="10" name="Rectangle: Rounded Corners 9">
            <a:extLst>
              <a:ext uri="{FF2B5EF4-FFF2-40B4-BE49-F238E27FC236}">
                <a16:creationId xmlns:a16="http://schemas.microsoft.com/office/drawing/2014/main" id="{DBA2CD5C-0285-40C5-BD31-400666409600}"/>
              </a:ext>
            </a:extLst>
          </p:cNvPr>
          <p:cNvSpPr/>
          <p:nvPr/>
        </p:nvSpPr>
        <p:spPr>
          <a:xfrm>
            <a:off x="6520574" y="2887634"/>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Rectangle: Rounded Corners 10">
            <a:extLst>
              <a:ext uri="{FF2B5EF4-FFF2-40B4-BE49-F238E27FC236}">
                <a16:creationId xmlns:a16="http://schemas.microsoft.com/office/drawing/2014/main" id="{29CEC5D7-B51B-421B-8381-57649FCE09F6}"/>
              </a:ext>
            </a:extLst>
          </p:cNvPr>
          <p:cNvSpPr/>
          <p:nvPr/>
        </p:nvSpPr>
        <p:spPr>
          <a:xfrm>
            <a:off x="10485036" y="2857712"/>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Rectangle: Rounded Corners 11">
            <a:extLst>
              <a:ext uri="{FF2B5EF4-FFF2-40B4-BE49-F238E27FC236}">
                <a16:creationId xmlns:a16="http://schemas.microsoft.com/office/drawing/2014/main" id="{DC1BE769-61AC-42B2-96C7-29304C6EF4E6}"/>
              </a:ext>
            </a:extLst>
          </p:cNvPr>
          <p:cNvSpPr/>
          <p:nvPr/>
        </p:nvSpPr>
        <p:spPr>
          <a:xfrm>
            <a:off x="6440804" y="3886246"/>
            <a:ext cx="2536310" cy="275301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8701563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animBg="1"/>
      <p:bldP spid="12"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Afbeelding 2">
            <a:extLst>
              <a:ext uri="{FF2B5EF4-FFF2-40B4-BE49-F238E27FC236}">
                <a16:creationId xmlns:a16="http://schemas.microsoft.com/office/drawing/2014/main" id="{6E332AB3-3CAA-49FF-9A5D-D90AA8416551}"/>
              </a:ext>
            </a:extLst>
          </p:cNvPr>
          <p:cNvPicPr>
            <a:picLocks noChangeAspect="1"/>
          </p:cNvPicPr>
          <p:nvPr/>
        </p:nvPicPr>
        <p:blipFill>
          <a:blip r:embed="rId3"/>
          <a:stretch>
            <a:fillRect/>
          </a:stretch>
        </p:blipFill>
        <p:spPr>
          <a:xfrm>
            <a:off x="0" y="-21370"/>
            <a:ext cx="12192709" cy="6491361"/>
          </a:xfrm>
          <a:prstGeom prst="rect">
            <a:avLst/>
          </a:prstGeom>
        </p:spPr>
      </p:pic>
      <p:sp>
        <p:nvSpPr>
          <p:cNvPr id="5" name="Заголовок 4"/>
          <p:cNvSpPr>
            <a:spLocks noGrp="1"/>
          </p:cNvSpPr>
          <p:nvPr>
            <p:ph type="title"/>
          </p:nvPr>
        </p:nvSpPr>
        <p:spPr>
          <a:solidFill>
            <a:schemeClr val="bg1">
              <a:alpha val="89000"/>
            </a:schemeClr>
          </a:solidFill>
          <a:ln>
            <a:solidFill>
              <a:srgbClr val="9EAD2F"/>
            </a:solidFill>
          </a:ln>
        </p:spPr>
        <p:txBody>
          <a:bodyPr/>
          <a:lstStyle/>
          <a:p>
            <a:r>
              <a:rPr lang="en-US" dirty="0"/>
              <a:t>3.5 How to combine a static and a dynamic view in your model</a:t>
            </a:r>
            <a:endParaRPr lang="en-US" noProof="0" dirty="0"/>
          </a:p>
        </p:txBody>
      </p:sp>
      <p:pic>
        <p:nvPicPr>
          <p:cNvPr id="4" name="Picture 7">
            <a:extLst>
              <a:ext uri="{FF2B5EF4-FFF2-40B4-BE49-F238E27FC236}">
                <a16:creationId xmlns:a16="http://schemas.microsoft.com/office/drawing/2014/main" id="{F763EFD6-FB02-41D8-A0F9-F9DBD2DABB42}"/>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85F5EF6F-31D4-4728-A11B-6DD169CD081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3.5</a:t>
            </a:r>
            <a:endParaRPr lang="en-GB" dirty="0"/>
          </a:p>
        </p:txBody>
      </p:sp>
    </p:spTree>
    <p:extLst>
      <p:ext uri="{BB962C8B-B14F-4D97-AF65-F5344CB8AC3E}">
        <p14:creationId xmlns:p14="http://schemas.microsoft.com/office/powerpoint/2010/main" val="420736413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DB77D6-A94F-4548-B593-224734142826}"/>
              </a:ext>
            </a:extLst>
          </p:cNvPr>
          <p:cNvSpPr>
            <a:spLocks noGrp="1"/>
          </p:cNvSpPr>
          <p:nvPr>
            <p:ph type="title"/>
          </p:nvPr>
        </p:nvSpPr>
        <p:spPr>
          <a:xfrm>
            <a:off x="1056234" y="265767"/>
            <a:ext cx="9457625" cy="744903"/>
          </a:xfrm>
        </p:spPr>
        <p:txBody>
          <a:bodyPr>
            <a:noAutofit/>
          </a:bodyPr>
          <a:lstStyle/>
          <a:p>
            <a:r>
              <a:rPr lang="en-US" sz="2000" b="1" cap="all" noProof="0" dirty="0"/>
              <a:t>THE BIAN STANDARD CAN BE INTERPRETED IN DIFFERENT SITUATIONS</a:t>
            </a:r>
            <a:br>
              <a:rPr lang="en-US" sz="2800" b="1" noProof="0" dirty="0"/>
            </a:br>
            <a:br>
              <a:rPr lang="en-US" sz="2800" b="1" noProof="0" dirty="0"/>
            </a:br>
            <a:endParaRPr lang="en-US" sz="2800" noProof="0" dirty="0"/>
          </a:p>
        </p:txBody>
      </p:sp>
      <p:sp>
        <p:nvSpPr>
          <p:cNvPr id="2" name="Rectangle 1">
            <a:extLst>
              <a:ext uri="{FF2B5EF4-FFF2-40B4-BE49-F238E27FC236}">
                <a16:creationId xmlns:a16="http://schemas.microsoft.com/office/drawing/2014/main" id="{89C10540-201E-4F50-A9C8-2F9B3CD7ABC3}"/>
              </a:ext>
            </a:extLst>
          </p:cNvPr>
          <p:cNvSpPr/>
          <p:nvPr/>
        </p:nvSpPr>
        <p:spPr>
          <a:xfrm>
            <a:off x="563807" y="1838745"/>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6" name="TextBox 5">
            <a:extLst>
              <a:ext uri="{FF2B5EF4-FFF2-40B4-BE49-F238E27FC236}">
                <a16:creationId xmlns:a16="http://schemas.microsoft.com/office/drawing/2014/main" id="{A24116C7-5B5B-4318-B446-2EF524FEE888}"/>
              </a:ext>
            </a:extLst>
          </p:cNvPr>
          <p:cNvSpPr txBox="1"/>
          <p:nvPr/>
        </p:nvSpPr>
        <p:spPr>
          <a:xfrm>
            <a:off x="1776314" y="1985781"/>
            <a:ext cx="10009112" cy="5232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800" b="1" i="0" u="none" strike="noStrike" kern="1200" cap="none" spc="0" normalizeH="0" baseline="0" noProof="0" dirty="0">
                <a:ln>
                  <a:noFill/>
                </a:ln>
                <a:solidFill>
                  <a:srgbClr val="FFFFFF"/>
                </a:solidFill>
                <a:effectLst/>
                <a:uLnTx/>
                <a:uFillTx/>
                <a:latin typeface="Calibri"/>
                <a:ea typeface="+mn-ea"/>
                <a:cs typeface="+mn-cs"/>
              </a:rPr>
              <a:t>1) BIAN IS A BUSINESS MODEL VIEW THAT CAN BE MAPPED</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B8A092D-7EA9-4A6D-9151-6CCA18904CD6}"/>
              </a:ext>
            </a:extLst>
          </p:cNvPr>
          <p:cNvSpPr/>
          <p:nvPr/>
        </p:nvSpPr>
        <p:spPr>
          <a:xfrm>
            <a:off x="570180" y="3420026"/>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8" name="TextBox 7">
            <a:extLst>
              <a:ext uri="{FF2B5EF4-FFF2-40B4-BE49-F238E27FC236}">
                <a16:creationId xmlns:a16="http://schemas.microsoft.com/office/drawing/2014/main" id="{F04DEFF2-C145-4092-A993-A2781367762D}"/>
              </a:ext>
            </a:extLst>
          </p:cNvPr>
          <p:cNvSpPr txBox="1"/>
          <p:nvPr/>
        </p:nvSpPr>
        <p:spPr>
          <a:xfrm>
            <a:off x="1711118" y="3604500"/>
            <a:ext cx="10009112" cy="954107"/>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800" b="1" i="0" u="none" strike="noStrike" kern="1200" cap="none" spc="0" normalizeH="0" baseline="0" noProof="0" dirty="0">
                <a:ln>
                  <a:noFill/>
                </a:ln>
                <a:solidFill>
                  <a:srgbClr val="FFFFFF"/>
                </a:solidFill>
                <a:effectLst/>
                <a:uLnTx/>
                <a:uFillTx/>
                <a:latin typeface="Calibri"/>
                <a:ea typeface="+mn-ea"/>
                <a:cs typeface="+mn-cs"/>
              </a:rPr>
              <a:t>2) APPLING BIAN DESIGNS IN DIFFERENT TECHNICAL ENVIRONMENTS</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C5857CE0-43AC-427C-B5F3-F8C273F451C2}"/>
              </a:ext>
            </a:extLst>
          </p:cNvPr>
          <p:cNvSpPr/>
          <p:nvPr/>
        </p:nvSpPr>
        <p:spPr>
          <a:xfrm>
            <a:off x="570180" y="4915752"/>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33800844-A60E-407E-82FD-4692A48AF680}"/>
              </a:ext>
            </a:extLst>
          </p:cNvPr>
          <p:cNvSpPr txBox="1"/>
          <p:nvPr/>
        </p:nvSpPr>
        <p:spPr>
          <a:xfrm>
            <a:off x="1776314" y="5023008"/>
            <a:ext cx="10009112" cy="5232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sz="2800" b="1" dirty="0">
                <a:solidFill>
                  <a:srgbClr val="FFFFFF"/>
                </a:solidFill>
                <a:latin typeface="Calibri"/>
              </a:rPr>
              <a:t>3</a:t>
            </a:r>
            <a:r>
              <a:rPr kumimoji="0" lang="nl-NL" sz="2800" b="1" i="0" u="none" strike="noStrike" kern="1200" cap="none" spc="0" normalizeH="0" baseline="0" noProof="0" dirty="0">
                <a:ln>
                  <a:noFill/>
                </a:ln>
                <a:solidFill>
                  <a:srgbClr val="FFFFFF"/>
                </a:solidFill>
                <a:effectLst/>
                <a:uLnTx/>
                <a:uFillTx/>
                <a:latin typeface="Calibri"/>
                <a:ea typeface="+mn-ea"/>
                <a:cs typeface="+mn-cs"/>
              </a:rPr>
              <a:t>) USING BIAN TO DEFINE AN ENTERPRISE BLUEPRINT</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9186535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8167601" y="3656735"/>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3294315487"/>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4294967295"/>
          </p:nvPr>
        </p:nvPicPr>
        <p:blipFill>
          <a:blip r:embed="rId3"/>
          <a:stretch>
            <a:fillRect/>
          </a:stretch>
        </p:blipFill>
        <p:spPr>
          <a:xfrm>
            <a:off x="2095642" y="879168"/>
            <a:ext cx="7917352" cy="5647763"/>
          </a:xfrm>
          <a:prstGeom prst="rect">
            <a:avLst/>
          </a:prstGeom>
        </p:spPr>
      </p:pic>
      <p:sp>
        <p:nvSpPr>
          <p:cNvPr id="3" name="Speech Bubble: Oval 2">
            <a:extLst>
              <a:ext uri="{FF2B5EF4-FFF2-40B4-BE49-F238E27FC236}">
                <a16:creationId xmlns:a16="http://schemas.microsoft.com/office/drawing/2014/main" id="{88953FD1-2222-4E6A-86BC-5DC309C8C868}"/>
              </a:ext>
            </a:extLst>
          </p:cNvPr>
          <p:cNvSpPr/>
          <p:nvPr/>
        </p:nvSpPr>
        <p:spPr>
          <a:xfrm>
            <a:off x="3668167" y="2716144"/>
            <a:ext cx="948054" cy="430045"/>
          </a:xfrm>
          <a:prstGeom prst="wedgeEllipseCallout">
            <a:avLst>
              <a:gd name="adj1" fmla="val -52998"/>
              <a:gd name="adj2" fmla="val 80682"/>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nl-BE" sz="1001" dirty="0">
                <a:solidFill>
                  <a:schemeClr val="tx1"/>
                </a:solidFill>
              </a:rPr>
              <a:t>Service Domain</a:t>
            </a:r>
            <a:endParaRPr lang="en-BE" sz="1001" dirty="0">
              <a:solidFill>
                <a:schemeClr val="tx1"/>
              </a:solidFill>
            </a:endParaRPr>
          </a:p>
        </p:txBody>
      </p:sp>
      <p:sp>
        <p:nvSpPr>
          <p:cNvPr id="8" name="Callout: Line 7">
            <a:extLst>
              <a:ext uri="{FF2B5EF4-FFF2-40B4-BE49-F238E27FC236}">
                <a16:creationId xmlns:a16="http://schemas.microsoft.com/office/drawing/2014/main" id="{AEF757DF-7306-408E-8BF6-7FC87EED429C}"/>
              </a:ext>
            </a:extLst>
          </p:cNvPr>
          <p:cNvSpPr/>
          <p:nvPr/>
        </p:nvSpPr>
        <p:spPr>
          <a:xfrm>
            <a:off x="5161596" y="3437442"/>
            <a:ext cx="867909" cy="265846"/>
          </a:xfrm>
          <a:prstGeom prst="borderCallout1">
            <a:avLst>
              <a:gd name="adj1" fmla="val 95220"/>
              <a:gd name="adj2" fmla="val 77253"/>
              <a:gd name="adj3" fmla="val 203676"/>
              <a:gd name="adj4" fmla="val 6707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nl-BE" sz="1051" dirty="0">
                <a:solidFill>
                  <a:schemeClr val="tx1"/>
                </a:solidFill>
              </a:rPr>
              <a:t>Control Record</a:t>
            </a:r>
            <a:endParaRPr lang="en-BE" sz="1051" dirty="0">
              <a:solidFill>
                <a:schemeClr val="tx1"/>
              </a:solidFill>
            </a:endParaRPr>
          </a:p>
        </p:txBody>
      </p:sp>
      <p:sp>
        <p:nvSpPr>
          <p:cNvPr id="9" name="Callout: Line 8">
            <a:extLst>
              <a:ext uri="{FF2B5EF4-FFF2-40B4-BE49-F238E27FC236}">
                <a16:creationId xmlns:a16="http://schemas.microsoft.com/office/drawing/2014/main" id="{FC9C1169-A78D-4A70-BE1A-4E0B0FEA1E25}"/>
              </a:ext>
            </a:extLst>
          </p:cNvPr>
          <p:cNvSpPr/>
          <p:nvPr/>
        </p:nvSpPr>
        <p:spPr>
          <a:xfrm>
            <a:off x="1668458" y="2798244"/>
            <a:ext cx="867909" cy="265846"/>
          </a:xfrm>
          <a:prstGeom prst="borderCallout1">
            <a:avLst>
              <a:gd name="adj1" fmla="val 45220"/>
              <a:gd name="adj2" fmla="val 97974"/>
              <a:gd name="adj3" fmla="val 227206"/>
              <a:gd name="adj4" fmla="val 13734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BE" sz="1051" dirty="0">
                <a:solidFill>
                  <a:schemeClr val="tx1"/>
                </a:solidFill>
              </a:rPr>
              <a:t>Functional</a:t>
            </a:r>
            <a:r>
              <a:rPr lang="nl-BE" sz="1051" dirty="0">
                <a:solidFill>
                  <a:schemeClr val="tx1"/>
                </a:solidFill>
              </a:rPr>
              <a:t> Pattern</a:t>
            </a:r>
            <a:endParaRPr lang="en-BE" sz="1051" dirty="0">
              <a:solidFill>
                <a:schemeClr val="tx1"/>
              </a:solidFill>
            </a:endParaRPr>
          </a:p>
        </p:txBody>
      </p:sp>
      <p:sp>
        <p:nvSpPr>
          <p:cNvPr id="7" name="Callout: Line 6">
            <a:extLst>
              <a:ext uri="{FF2B5EF4-FFF2-40B4-BE49-F238E27FC236}">
                <a16:creationId xmlns:a16="http://schemas.microsoft.com/office/drawing/2014/main" id="{14518FAB-AAD8-4AAE-A1F7-5B3BE7B4C65A}"/>
              </a:ext>
            </a:extLst>
          </p:cNvPr>
          <p:cNvSpPr/>
          <p:nvPr/>
        </p:nvSpPr>
        <p:spPr>
          <a:xfrm>
            <a:off x="4803878" y="2798244"/>
            <a:ext cx="867909" cy="265846"/>
          </a:xfrm>
          <a:prstGeom prst="borderCallout1">
            <a:avLst>
              <a:gd name="adj1" fmla="val 95220"/>
              <a:gd name="adj2" fmla="val 77253"/>
              <a:gd name="adj3" fmla="val 238972"/>
              <a:gd name="adj4" fmla="val -131125"/>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BE" sz="1051" dirty="0">
                <a:solidFill>
                  <a:schemeClr val="tx1"/>
                </a:solidFill>
              </a:rPr>
              <a:t>Asset</a:t>
            </a:r>
            <a:r>
              <a:rPr lang="nl-BE" sz="1051" dirty="0">
                <a:solidFill>
                  <a:schemeClr val="tx1"/>
                </a:solidFill>
              </a:rPr>
              <a:t> </a:t>
            </a:r>
            <a:r>
              <a:rPr lang="en-BE" sz="1051" dirty="0">
                <a:solidFill>
                  <a:schemeClr val="tx1"/>
                </a:solidFill>
              </a:rPr>
              <a:t>Type</a:t>
            </a:r>
          </a:p>
        </p:txBody>
      </p:sp>
      <p:sp>
        <p:nvSpPr>
          <p:cNvPr id="10" name="Callout: Line 9">
            <a:extLst>
              <a:ext uri="{FF2B5EF4-FFF2-40B4-BE49-F238E27FC236}">
                <a16:creationId xmlns:a16="http://schemas.microsoft.com/office/drawing/2014/main" id="{0DF8F605-2914-4018-9644-0C5DE64EE17D}"/>
              </a:ext>
            </a:extLst>
          </p:cNvPr>
          <p:cNvSpPr/>
          <p:nvPr/>
        </p:nvSpPr>
        <p:spPr>
          <a:xfrm>
            <a:off x="1668458" y="3437443"/>
            <a:ext cx="867909" cy="265846"/>
          </a:xfrm>
          <a:prstGeom prst="borderCallout1">
            <a:avLst>
              <a:gd name="adj1" fmla="val 45220"/>
              <a:gd name="adj2" fmla="val 97974"/>
              <a:gd name="adj3" fmla="val 227206"/>
              <a:gd name="adj4" fmla="val 137343"/>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BE" sz="1051" dirty="0">
                <a:solidFill>
                  <a:schemeClr val="tx1"/>
                </a:solidFill>
              </a:rPr>
              <a:t>Service Operations</a:t>
            </a:r>
          </a:p>
        </p:txBody>
      </p:sp>
      <p:sp>
        <p:nvSpPr>
          <p:cNvPr id="11" name="Rond enkele hoek rechthoek 37">
            <a:extLst>
              <a:ext uri="{FF2B5EF4-FFF2-40B4-BE49-F238E27FC236}">
                <a16:creationId xmlns:a16="http://schemas.microsoft.com/office/drawing/2014/main" id="{2B18296A-B163-4DF0-93E4-FD801E635176}"/>
              </a:ext>
            </a:extLst>
          </p:cNvPr>
          <p:cNvSpPr/>
          <p:nvPr>
            <p:custDataLst>
              <p:tags r:id="rId1"/>
            </p:custDataLst>
          </p:nvPr>
        </p:nvSpPr>
        <p:spPr>
          <a:xfrm flipH="1">
            <a:off x="1522677" y="4891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BIAN IS A BUSINESS MODEL VIEW THAT CAN BE MAPPED</a:t>
            </a:r>
            <a:endParaRPr lang="en-US" sz="2401" b="1" dirty="0">
              <a:solidFill>
                <a:schemeClr val="bg1"/>
              </a:solidFill>
              <a:latin typeface="Helvetica"/>
              <a:cs typeface="Helvetica"/>
            </a:endParaRPr>
          </a:p>
        </p:txBody>
      </p:sp>
      <p:sp>
        <p:nvSpPr>
          <p:cNvPr id="14" name="Rectangle 13">
            <a:extLst>
              <a:ext uri="{FF2B5EF4-FFF2-40B4-BE49-F238E27FC236}">
                <a16:creationId xmlns:a16="http://schemas.microsoft.com/office/drawing/2014/main" id="{A22DAB82-D487-4916-A656-83FC84854D28}"/>
              </a:ext>
            </a:extLst>
          </p:cNvPr>
          <p:cNvSpPr/>
          <p:nvPr/>
        </p:nvSpPr>
        <p:spPr>
          <a:xfrm>
            <a:off x="6168802" y="1074932"/>
            <a:ext cx="4271376" cy="1569660"/>
          </a:xfrm>
          <a:prstGeom prst="rect">
            <a:avLst/>
          </a:prstGeom>
        </p:spPr>
        <p:txBody>
          <a:bodyPr wrap="square">
            <a:spAutoFit/>
          </a:bodyPr>
          <a:lstStyle/>
          <a:p>
            <a:r>
              <a:rPr lang="fr-BE" sz="2400" b="1" dirty="0"/>
              <a:t>S</a:t>
            </a:r>
            <a:r>
              <a:rPr lang="en-BE" sz="2400" b="1" dirty="0"/>
              <a:t>t</a:t>
            </a:r>
            <a:r>
              <a:rPr lang="fr-BE" sz="2400" b="1" dirty="0"/>
              <a:t>r</a:t>
            </a:r>
            <a:r>
              <a:rPr lang="en-BE" sz="2400" b="1" dirty="0"/>
              <a:t>a</a:t>
            </a:r>
            <a:r>
              <a:rPr lang="fr-BE" sz="2400" b="1" dirty="0"/>
              <a:t>t</a:t>
            </a:r>
            <a:r>
              <a:rPr lang="en-BE" sz="2400" b="1" dirty="0"/>
              <a:t>e</a:t>
            </a:r>
            <a:r>
              <a:rPr lang="fr-BE" sz="2400" b="1" dirty="0"/>
              <a:t>g</a:t>
            </a:r>
            <a:r>
              <a:rPr lang="en-BE" sz="2400" b="1" dirty="0"/>
              <a:t>y</a:t>
            </a:r>
            <a:br>
              <a:rPr lang="en-BE" sz="2400" b="1" dirty="0"/>
            </a:br>
            <a:r>
              <a:rPr lang="en-BE" sz="2400" b="1" dirty="0"/>
              <a:t>Bu</a:t>
            </a:r>
            <a:r>
              <a:rPr lang="fr-BE" sz="2400" b="1" dirty="0"/>
              <a:t>s</a:t>
            </a:r>
            <a:r>
              <a:rPr lang="en-BE" sz="2400" b="1" dirty="0" err="1"/>
              <a:t>i</a:t>
            </a:r>
            <a:r>
              <a:rPr lang="fr-BE" sz="2400" b="1" dirty="0"/>
              <a:t>n</a:t>
            </a:r>
            <a:r>
              <a:rPr lang="en-BE" sz="2400" b="1" dirty="0"/>
              <a:t>e</a:t>
            </a:r>
            <a:r>
              <a:rPr lang="fr-BE" sz="2400" b="1" dirty="0"/>
              <a:t>s</a:t>
            </a:r>
            <a:r>
              <a:rPr lang="en-BE" sz="2400" b="1" dirty="0"/>
              <a:t>s </a:t>
            </a:r>
            <a:r>
              <a:rPr lang="fr-BE" sz="2400" b="1" dirty="0"/>
              <a:t>a</a:t>
            </a:r>
            <a:r>
              <a:rPr lang="en-BE" sz="2400" b="1" dirty="0"/>
              <a:t>r</a:t>
            </a:r>
            <a:r>
              <a:rPr lang="fr-BE" sz="2400" b="1" dirty="0"/>
              <a:t>c</a:t>
            </a:r>
            <a:r>
              <a:rPr lang="en-BE" sz="2400" b="1" dirty="0"/>
              <a:t>h</a:t>
            </a:r>
            <a:r>
              <a:rPr lang="fr-BE" sz="2400" b="1" dirty="0"/>
              <a:t>i</a:t>
            </a:r>
            <a:r>
              <a:rPr lang="en-BE" sz="2400" b="1" dirty="0"/>
              <a:t>t</a:t>
            </a:r>
            <a:r>
              <a:rPr lang="fr-BE" sz="2400" b="1" dirty="0"/>
              <a:t>e</a:t>
            </a:r>
            <a:r>
              <a:rPr lang="en-BE" sz="2400" b="1" dirty="0"/>
              <a:t>c</a:t>
            </a:r>
            <a:r>
              <a:rPr lang="fr-BE" sz="2400" b="1" dirty="0"/>
              <a:t>t</a:t>
            </a:r>
            <a:r>
              <a:rPr lang="en-BE" sz="2400" b="1" dirty="0"/>
              <a:t>u</a:t>
            </a:r>
            <a:r>
              <a:rPr lang="fr-BE" sz="2400" b="1" dirty="0"/>
              <a:t>r</a:t>
            </a:r>
            <a:r>
              <a:rPr lang="en-BE" sz="2400" b="1" dirty="0"/>
              <a:t>e</a:t>
            </a:r>
            <a:br>
              <a:rPr lang="en-BE" sz="2400" b="1" dirty="0"/>
            </a:br>
            <a:r>
              <a:rPr lang="fr-BE" sz="2400" b="1" dirty="0"/>
              <a:t>A</a:t>
            </a:r>
            <a:r>
              <a:rPr lang="en-BE" sz="2400" b="1" dirty="0"/>
              <a:t>p</a:t>
            </a:r>
            <a:r>
              <a:rPr lang="fr-BE" sz="2400" b="1" dirty="0"/>
              <a:t>p</a:t>
            </a:r>
            <a:r>
              <a:rPr lang="en-BE" sz="2400" b="1" dirty="0"/>
              <a:t>l</a:t>
            </a:r>
            <a:r>
              <a:rPr lang="fr-BE" sz="2400" b="1" dirty="0"/>
              <a:t>i</a:t>
            </a:r>
            <a:r>
              <a:rPr lang="en-BE" sz="2400" b="1" dirty="0"/>
              <a:t>c</a:t>
            </a:r>
            <a:r>
              <a:rPr lang="fr-BE" sz="2400" b="1" dirty="0"/>
              <a:t>a</a:t>
            </a:r>
            <a:r>
              <a:rPr lang="en-BE" sz="2400" b="1" dirty="0"/>
              <a:t>t</a:t>
            </a:r>
            <a:r>
              <a:rPr lang="fr-BE" sz="2400" b="1" dirty="0"/>
              <a:t>i</a:t>
            </a:r>
            <a:r>
              <a:rPr lang="en-BE" sz="2400" b="1" dirty="0"/>
              <a:t>o</a:t>
            </a:r>
            <a:r>
              <a:rPr lang="fr-BE" sz="2400" b="1" dirty="0"/>
              <a:t>n</a:t>
            </a:r>
            <a:r>
              <a:rPr lang="en-BE" sz="2400" b="1" dirty="0"/>
              <a:t> </a:t>
            </a:r>
            <a:r>
              <a:rPr lang="fr-BE" sz="2400" b="1" dirty="0"/>
              <a:t>a</a:t>
            </a:r>
            <a:r>
              <a:rPr lang="en-BE" sz="2400" b="1" dirty="0"/>
              <a:t>r</a:t>
            </a:r>
            <a:r>
              <a:rPr lang="fr-BE" sz="2400" b="1" dirty="0"/>
              <a:t>c</a:t>
            </a:r>
            <a:r>
              <a:rPr lang="en-BE" sz="2400" b="1" dirty="0"/>
              <a:t>h</a:t>
            </a:r>
            <a:r>
              <a:rPr lang="fr-BE" sz="2400" b="1" dirty="0"/>
              <a:t>i</a:t>
            </a:r>
            <a:r>
              <a:rPr lang="en-BE" sz="2400" b="1" dirty="0"/>
              <a:t>t</a:t>
            </a:r>
            <a:r>
              <a:rPr lang="fr-BE" sz="2400" b="1" dirty="0"/>
              <a:t>e</a:t>
            </a:r>
            <a:r>
              <a:rPr lang="en-BE" sz="2400" b="1" dirty="0"/>
              <a:t>c</a:t>
            </a:r>
            <a:r>
              <a:rPr lang="fr-BE" sz="2400" b="1" dirty="0"/>
              <a:t>t</a:t>
            </a:r>
            <a:r>
              <a:rPr lang="en-BE" sz="2400" b="1" dirty="0"/>
              <a:t>u</a:t>
            </a:r>
            <a:r>
              <a:rPr lang="fr-BE" sz="2400" b="1" dirty="0"/>
              <a:t>r</a:t>
            </a:r>
            <a:r>
              <a:rPr lang="en-BE" sz="2400" b="1" dirty="0"/>
              <a:t>e</a:t>
            </a:r>
            <a:br>
              <a:rPr lang="en-BE" sz="2400" b="1" dirty="0"/>
            </a:br>
            <a:r>
              <a:rPr lang="en-BE" sz="2400" b="1" dirty="0"/>
              <a:t>Technology </a:t>
            </a:r>
            <a:r>
              <a:rPr lang="en-BE" sz="2400" b="1" dirty="0" err="1"/>
              <a:t>ar</a:t>
            </a:r>
            <a:r>
              <a:rPr lang="fr-BE" sz="2400" b="1" dirty="0"/>
              <a:t>c</a:t>
            </a:r>
            <a:r>
              <a:rPr lang="en-BE" sz="2400" b="1" dirty="0"/>
              <a:t>h</a:t>
            </a:r>
            <a:r>
              <a:rPr lang="fr-BE" sz="2400" b="1" dirty="0"/>
              <a:t>i</a:t>
            </a:r>
            <a:r>
              <a:rPr lang="en-BE" sz="2400" b="1" dirty="0"/>
              <a:t>t</a:t>
            </a:r>
            <a:r>
              <a:rPr lang="fr-BE" sz="2400" b="1" dirty="0"/>
              <a:t>e</a:t>
            </a:r>
            <a:r>
              <a:rPr lang="en-BE" sz="2400" b="1" dirty="0" err="1"/>
              <a:t>cture</a:t>
            </a:r>
            <a:endParaRPr lang="en-BE" sz="1800" dirty="0"/>
          </a:p>
        </p:txBody>
      </p:sp>
    </p:spTree>
    <p:extLst>
      <p:ext uri="{BB962C8B-B14F-4D97-AF65-F5344CB8AC3E}">
        <p14:creationId xmlns:p14="http://schemas.microsoft.com/office/powerpoint/2010/main" val="3421950284"/>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animBg="1"/>
      <p:bldP spid="9" grpId="0" animBg="1"/>
      <p:bldP spid="7" grpId="0" animBg="1"/>
      <p:bldP spid="1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187E9D-1D74-4981-BF1A-2DB254239020}"/>
              </a:ext>
            </a:extLst>
          </p:cNvPr>
          <p:cNvPicPr>
            <a:picLocks noChangeAspect="1"/>
          </p:cNvPicPr>
          <p:nvPr/>
        </p:nvPicPr>
        <p:blipFill>
          <a:blip r:embed="rId3"/>
          <a:stretch>
            <a:fillRect/>
          </a:stretch>
        </p:blipFill>
        <p:spPr>
          <a:xfrm>
            <a:off x="1551265" y="-1"/>
            <a:ext cx="9091057" cy="6861175"/>
          </a:xfrm>
          <a:prstGeom prst="rect">
            <a:avLst/>
          </a:prstGeom>
        </p:spPr>
      </p:pic>
    </p:spTree>
    <p:extLst>
      <p:ext uri="{BB962C8B-B14F-4D97-AF65-F5344CB8AC3E}">
        <p14:creationId xmlns:p14="http://schemas.microsoft.com/office/powerpoint/2010/main" val="48199160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626783" y="316000"/>
            <a:ext cx="8932133" cy="5922899"/>
          </a:xfrm>
          <a:prstGeom prst="rect">
            <a:avLst/>
          </a:prstGeom>
          <a:solidFill>
            <a:schemeClr val="bg1">
              <a:lumMod val="9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361" b="1" dirty="0">
                <a:solidFill>
                  <a:srgbClr val="5F6062"/>
                </a:solidFill>
              </a:rPr>
              <a:t>           Draft Value Chain Layout – V8.0</a:t>
            </a:r>
          </a:p>
        </p:txBody>
      </p:sp>
      <p:sp>
        <p:nvSpPr>
          <p:cNvPr id="288" name="Chevron 287"/>
          <p:cNvSpPr/>
          <p:nvPr/>
        </p:nvSpPr>
        <p:spPr>
          <a:xfrm>
            <a:off x="8296862" y="1624707"/>
            <a:ext cx="1152532" cy="3483814"/>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600" name="Pentagon 599"/>
          <p:cNvSpPr/>
          <p:nvPr/>
        </p:nvSpPr>
        <p:spPr>
          <a:xfrm>
            <a:off x="3443014" y="1624707"/>
            <a:ext cx="1761386" cy="3483814"/>
          </a:xfrm>
          <a:prstGeom prst="homePlate">
            <a:avLst>
              <a:gd name="adj" fmla="val 12396"/>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601" name="Chevron 600"/>
          <p:cNvSpPr/>
          <p:nvPr/>
        </p:nvSpPr>
        <p:spPr>
          <a:xfrm>
            <a:off x="5079093" y="1624707"/>
            <a:ext cx="3343076" cy="3483814"/>
          </a:xfrm>
          <a:prstGeom prst="chevron">
            <a:avLst>
              <a:gd name="adj" fmla="val 7099"/>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09" name="Freeform 208"/>
          <p:cNvSpPr/>
          <p:nvPr/>
        </p:nvSpPr>
        <p:spPr>
          <a:xfrm>
            <a:off x="3443013" y="690171"/>
            <a:ext cx="6813009" cy="862613"/>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91046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91046" y="0"/>
                </a:lnTo>
                <a:lnTo>
                  <a:pt x="3175" y="0"/>
                </a:lnTo>
                <a:close/>
              </a:path>
            </a:pathLst>
          </a:custGeom>
          <a:solidFill>
            <a:schemeClr val="bg1">
              <a:lumMod val="85000"/>
            </a:schemeClr>
          </a:solidFill>
          <a:ln w="285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81" name="Rectangle 180"/>
          <p:cNvSpPr/>
          <p:nvPr/>
        </p:nvSpPr>
        <p:spPr>
          <a:xfrm>
            <a:off x="3969843" y="588216"/>
            <a:ext cx="1739644" cy="41802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Finance &amp; Risk Management</a:t>
            </a:r>
          </a:p>
        </p:txBody>
      </p:sp>
      <p:sp>
        <p:nvSpPr>
          <p:cNvPr id="602" name="Rectangle 601"/>
          <p:cNvSpPr/>
          <p:nvPr/>
        </p:nvSpPr>
        <p:spPr>
          <a:xfrm>
            <a:off x="3501556" y="1595287"/>
            <a:ext cx="12550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Operations</a:t>
            </a:r>
            <a:endParaRPr lang="en-US" sz="1051" dirty="0">
              <a:solidFill>
                <a:srgbClr val="5F6062"/>
              </a:solidFill>
              <a:latin typeface="Arial Narrow"/>
              <a:cs typeface="Arial Narrow"/>
            </a:endParaRPr>
          </a:p>
        </p:txBody>
      </p:sp>
      <p:sp>
        <p:nvSpPr>
          <p:cNvPr id="603" name="Rectangle 602"/>
          <p:cNvSpPr/>
          <p:nvPr/>
        </p:nvSpPr>
        <p:spPr>
          <a:xfrm>
            <a:off x="5895160" y="1595287"/>
            <a:ext cx="12550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Products</a:t>
            </a:r>
            <a:endParaRPr lang="en-US" sz="1051" dirty="0">
              <a:solidFill>
                <a:srgbClr val="5F6062"/>
              </a:solidFill>
              <a:latin typeface="Arial Narrow"/>
              <a:cs typeface="Arial Narrow"/>
            </a:endParaRPr>
          </a:p>
        </p:txBody>
      </p:sp>
      <p:sp>
        <p:nvSpPr>
          <p:cNvPr id="212" name="Freeform 211"/>
          <p:cNvSpPr/>
          <p:nvPr/>
        </p:nvSpPr>
        <p:spPr>
          <a:xfrm flipV="1">
            <a:off x="1687854" y="5173684"/>
            <a:ext cx="8568168" cy="100054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 name="connsiteX0" fmla="*/ 3175 w 4787085"/>
              <a:gd name="connsiteY0" fmla="*/ 1938 h 610558"/>
              <a:gd name="connsiteX1" fmla="*/ 0 w 4787085"/>
              <a:gd name="connsiteY1" fmla="*/ 604583 h 610558"/>
              <a:gd name="connsiteX2" fmla="*/ 4787085 w 4787085"/>
              <a:gd name="connsiteY2" fmla="*/ 610558 h 610558"/>
              <a:gd name="connsiteX3" fmla="*/ 4702066 w 4787085"/>
              <a:gd name="connsiteY3" fmla="*/ 0 h 610558"/>
              <a:gd name="connsiteX4" fmla="*/ 3175 w 4787085"/>
              <a:gd name="connsiteY4" fmla="*/ 1938 h 610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10558">
                <a:moveTo>
                  <a:pt x="3175" y="1938"/>
                </a:moveTo>
                <a:cubicBezTo>
                  <a:pt x="2117" y="202820"/>
                  <a:pt x="1058" y="403701"/>
                  <a:pt x="0" y="604583"/>
                </a:cubicBezTo>
                <a:lnTo>
                  <a:pt x="4787085" y="610558"/>
                </a:lnTo>
                <a:lnTo>
                  <a:pt x="4702066" y="0"/>
                </a:lnTo>
                <a:lnTo>
                  <a:pt x="3175" y="1938"/>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endParaRPr lang="en-US" sz="1051" b="1" dirty="0">
              <a:solidFill>
                <a:srgbClr val="000000"/>
              </a:solidFill>
              <a:latin typeface="Arial Narrow"/>
              <a:cs typeface="Arial Narrow"/>
            </a:endParaRPr>
          </a:p>
        </p:txBody>
      </p:sp>
      <p:sp>
        <p:nvSpPr>
          <p:cNvPr id="180" name="Rectangle 179"/>
          <p:cNvSpPr/>
          <p:nvPr/>
        </p:nvSpPr>
        <p:spPr>
          <a:xfrm>
            <a:off x="3303639" y="5141103"/>
            <a:ext cx="2250953" cy="26214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Business Development</a:t>
            </a:r>
          </a:p>
        </p:txBody>
      </p:sp>
      <p:sp>
        <p:nvSpPr>
          <p:cNvPr id="183" name="Chevron 182"/>
          <p:cNvSpPr/>
          <p:nvPr/>
        </p:nvSpPr>
        <p:spPr>
          <a:xfrm>
            <a:off x="9324087" y="1624707"/>
            <a:ext cx="1152532" cy="3483814"/>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86" name="Rectangle 185"/>
          <p:cNvSpPr/>
          <p:nvPr/>
        </p:nvSpPr>
        <p:spPr>
          <a:xfrm>
            <a:off x="8363255" y="1595287"/>
            <a:ext cx="8228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Customers</a:t>
            </a:r>
          </a:p>
        </p:txBody>
      </p:sp>
      <p:sp>
        <p:nvSpPr>
          <p:cNvPr id="188" name="Rectangle 187"/>
          <p:cNvSpPr/>
          <p:nvPr/>
        </p:nvSpPr>
        <p:spPr>
          <a:xfrm>
            <a:off x="9378752" y="1595287"/>
            <a:ext cx="858830"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Channels </a:t>
            </a:r>
            <a:endParaRPr lang="en-US" sz="1051" dirty="0">
              <a:solidFill>
                <a:srgbClr val="5F6062"/>
              </a:solidFill>
              <a:latin typeface="Arial Narrow"/>
              <a:cs typeface="Arial Narrow"/>
            </a:endParaRPr>
          </a:p>
        </p:txBody>
      </p:sp>
      <p:sp>
        <p:nvSpPr>
          <p:cNvPr id="240" name="Rectangle 239"/>
          <p:cNvSpPr/>
          <p:nvPr/>
        </p:nvSpPr>
        <p:spPr bwMode="gray">
          <a:xfrm>
            <a:off x="3761233" y="944439"/>
            <a:ext cx="1468111"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Financial Control </a:t>
            </a:r>
          </a:p>
        </p:txBody>
      </p:sp>
      <p:sp>
        <p:nvSpPr>
          <p:cNvPr id="216" name="Rectangle 215"/>
          <p:cNvSpPr/>
          <p:nvPr/>
        </p:nvSpPr>
        <p:spPr bwMode="gray">
          <a:xfrm>
            <a:off x="6320703" y="789280"/>
            <a:ext cx="747777" cy="6857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Group Treasury</a:t>
            </a:r>
          </a:p>
        </p:txBody>
      </p:sp>
      <p:sp>
        <p:nvSpPr>
          <p:cNvPr id="252" name="Rectangle 251"/>
          <p:cNvSpPr/>
          <p:nvPr/>
        </p:nvSpPr>
        <p:spPr bwMode="gray">
          <a:xfrm>
            <a:off x="8165473" y="944439"/>
            <a:ext cx="747777"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Credit Risk</a:t>
            </a:r>
          </a:p>
        </p:txBody>
      </p:sp>
      <p:sp>
        <p:nvSpPr>
          <p:cNvPr id="261" name="Rectangle 260"/>
          <p:cNvSpPr/>
          <p:nvPr/>
        </p:nvSpPr>
        <p:spPr bwMode="gray">
          <a:xfrm>
            <a:off x="9089164" y="761836"/>
            <a:ext cx="747777" cy="704052"/>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Regulatiory Compliance</a:t>
            </a:r>
          </a:p>
        </p:txBody>
      </p:sp>
      <p:sp>
        <p:nvSpPr>
          <p:cNvPr id="255" name="Rectangle 254"/>
          <p:cNvSpPr/>
          <p:nvPr/>
        </p:nvSpPr>
        <p:spPr bwMode="gray">
          <a:xfrm>
            <a:off x="7248431" y="789280"/>
            <a:ext cx="747777" cy="6857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Market Risk</a:t>
            </a:r>
          </a:p>
        </p:txBody>
      </p:sp>
      <p:sp>
        <p:nvSpPr>
          <p:cNvPr id="692" name="Rectangle 691"/>
          <p:cNvSpPr/>
          <p:nvPr/>
        </p:nvSpPr>
        <p:spPr bwMode="gray">
          <a:xfrm>
            <a:off x="5394398" y="944439"/>
            <a:ext cx="747777"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Operational Risk</a:t>
            </a:r>
          </a:p>
        </p:txBody>
      </p:sp>
      <p:sp>
        <p:nvSpPr>
          <p:cNvPr id="268" name="Rectangle 267"/>
          <p:cNvSpPr/>
          <p:nvPr/>
        </p:nvSpPr>
        <p:spPr bwMode="gray">
          <a:xfrm>
            <a:off x="4358099" y="5406894"/>
            <a:ext cx="756924"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Solution Devel.</a:t>
            </a:r>
          </a:p>
        </p:txBody>
      </p:sp>
      <p:sp>
        <p:nvSpPr>
          <p:cNvPr id="254" name="Rectangle 253"/>
          <p:cNvSpPr/>
          <p:nvPr/>
        </p:nvSpPr>
        <p:spPr bwMode="gray">
          <a:xfrm>
            <a:off x="6830842" y="5215941"/>
            <a:ext cx="1486408" cy="89184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Marketing &amp; Development</a:t>
            </a:r>
          </a:p>
        </p:txBody>
      </p:sp>
      <p:sp>
        <p:nvSpPr>
          <p:cNvPr id="228" name="Rectangle 227"/>
          <p:cNvSpPr/>
          <p:nvPr/>
        </p:nvSpPr>
        <p:spPr bwMode="gray">
          <a:xfrm>
            <a:off x="5253363" y="5406893"/>
            <a:ext cx="1486408"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Product Management</a:t>
            </a:r>
          </a:p>
        </p:txBody>
      </p:sp>
      <p:sp>
        <p:nvSpPr>
          <p:cNvPr id="266" name="Rectangle 265"/>
          <p:cNvSpPr/>
          <p:nvPr/>
        </p:nvSpPr>
        <p:spPr bwMode="gray">
          <a:xfrm>
            <a:off x="8452790" y="5215941"/>
            <a:ext cx="1486408" cy="89184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Channel Management</a:t>
            </a:r>
          </a:p>
        </p:txBody>
      </p:sp>
      <p:sp>
        <p:nvSpPr>
          <p:cNvPr id="218" name="Rectangle 217"/>
          <p:cNvSpPr/>
          <p:nvPr/>
        </p:nvSpPr>
        <p:spPr bwMode="gray">
          <a:xfrm>
            <a:off x="2742503" y="5406895"/>
            <a:ext cx="1495556"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Models &amp; Analytics</a:t>
            </a:r>
          </a:p>
        </p:txBody>
      </p:sp>
      <p:sp>
        <p:nvSpPr>
          <p:cNvPr id="598" name="Rectangle 97"/>
          <p:cNvSpPr>
            <a:spLocks noChangeArrowheads="1"/>
          </p:cNvSpPr>
          <p:nvPr/>
        </p:nvSpPr>
        <p:spPr bwMode="auto">
          <a:xfrm>
            <a:off x="3778511"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Statements</a:t>
            </a:r>
          </a:p>
        </p:txBody>
      </p:sp>
      <p:sp>
        <p:nvSpPr>
          <p:cNvPr id="599" name="Rectangle 97"/>
          <p:cNvSpPr>
            <a:spLocks noChangeArrowheads="1"/>
          </p:cNvSpPr>
          <p:nvPr/>
        </p:nvSpPr>
        <p:spPr bwMode="auto">
          <a:xfrm>
            <a:off x="3778511"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Control</a:t>
            </a:r>
          </a:p>
        </p:txBody>
      </p:sp>
      <p:sp>
        <p:nvSpPr>
          <p:cNvPr id="604" name="Rectangle 97"/>
          <p:cNvSpPr>
            <a:spLocks noChangeArrowheads="1"/>
          </p:cNvSpPr>
          <p:nvPr/>
        </p:nvSpPr>
        <p:spPr bwMode="auto">
          <a:xfrm>
            <a:off x="3778511"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Financial Compliance</a:t>
            </a:r>
          </a:p>
        </p:txBody>
      </p:sp>
      <p:sp>
        <p:nvSpPr>
          <p:cNvPr id="605" name="Rectangle 97"/>
          <p:cNvSpPr>
            <a:spLocks noChangeArrowheads="1"/>
          </p:cNvSpPr>
          <p:nvPr/>
        </p:nvSpPr>
        <p:spPr bwMode="auto">
          <a:xfrm>
            <a:off x="4513335"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Enterprise Tax Admin</a:t>
            </a:r>
          </a:p>
        </p:txBody>
      </p:sp>
      <p:sp>
        <p:nvSpPr>
          <p:cNvPr id="617" name="Rectangle 97"/>
          <p:cNvSpPr>
            <a:spLocks noChangeArrowheads="1"/>
          </p:cNvSpPr>
          <p:nvPr/>
        </p:nvSpPr>
        <p:spPr bwMode="auto">
          <a:xfrm>
            <a:off x="4513335"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Approved Supplier Directory</a:t>
            </a:r>
          </a:p>
        </p:txBody>
      </p:sp>
      <p:sp>
        <p:nvSpPr>
          <p:cNvPr id="618" name="Rectangle 97"/>
          <p:cNvSpPr>
            <a:spLocks noChangeArrowheads="1"/>
          </p:cNvSpPr>
          <p:nvPr/>
        </p:nvSpPr>
        <p:spPr bwMode="auto">
          <a:xfrm>
            <a:off x="4513335"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Company Billing &amp; Payments</a:t>
            </a:r>
          </a:p>
        </p:txBody>
      </p:sp>
      <p:sp>
        <p:nvSpPr>
          <p:cNvPr id="628" name="Rectangle 97"/>
          <p:cNvSpPr>
            <a:spLocks noChangeArrowheads="1"/>
          </p:cNvSpPr>
          <p:nvPr/>
        </p:nvSpPr>
        <p:spPr bwMode="auto">
          <a:xfrm>
            <a:off x="6348670"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Treasury Analysis</a:t>
            </a:r>
          </a:p>
        </p:txBody>
      </p:sp>
      <p:sp>
        <p:nvSpPr>
          <p:cNvPr id="629" name="Rectangle 97"/>
          <p:cNvSpPr>
            <a:spLocks noChangeArrowheads="1"/>
          </p:cNvSpPr>
          <p:nvPr/>
        </p:nvSpPr>
        <p:spPr bwMode="auto">
          <a:xfrm>
            <a:off x="6348670"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Treasury</a:t>
            </a:r>
          </a:p>
        </p:txBody>
      </p:sp>
      <p:sp>
        <p:nvSpPr>
          <p:cNvPr id="630" name="Rectangle 97"/>
          <p:cNvSpPr>
            <a:spLocks noChangeArrowheads="1"/>
          </p:cNvSpPr>
          <p:nvPr/>
        </p:nvSpPr>
        <p:spPr bwMode="auto">
          <a:xfrm>
            <a:off x="6348670"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Asset Securitization</a:t>
            </a:r>
          </a:p>
        </p:txBody>
      </p:sp>
      <p:sp>
        <p:nvSpPr>
          <p:cNvPr id="632" name="Rectangle 97"/>
          <p:cNvSpPr>
            <a:spLocks noChangeArrowheads="1"/>
          </p:cNvSpPr>
          <p:nvPr/>
        </p:nvSpPr>
        <p:spPr bwMode="auto">
          <a:xfrm>
            <a:off x="6348670"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Portfolio Analysis</a:t>
            </a:r>
          </a:p>
        </p:txBody>
      </p:sp>
      <p:sp>
        <p:nvSpPr>
          <p:cNvPr id="633" name="Rectangle 97"/>
          <p:cNvSpPr>
            <a:spLocks noChangeArrowheads="1"/>
          </p:cNvSpPr>
          <p:nvPr/>
        </p:nvSpPr>
        <p:spPr bwMode="auto">
          <a:xfrm>
            <a:off x="6348670"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Portfolio Admin</a:t>
            </a:r>
          </a:p>
        </p:txBody>
      </p:sp>
      <p:sp>
        <p:nvSpPr>
          <p:cNvPr id="634" name="Rectangle 97"/>
          <p:cNvSpPr>
            <a:spLocks noChangeArrowheads="1"/>
          </p:cNvSpPr>
          <p:nvPr/>
        </p:nvSpPr>
        <p:spPr bwMode="auto">
          <a:xfrm>
            <a:off x="9126628"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Guideline Compliance</a:t>
            </a:r>
          </a:p>
        </p:txBody>
      </p:sp>
      <p:sp>
        <p:nvSpPr>
          <p:cNvPr id="635" name="Rectangle 97"/>
          <p:cNvSpPr>
            <a:spLocks noChangeArrowheads="1"/>
          </p:cNvSpPr>
          <p:nvPr/>
        </p:nvSpPr>
        <p:spPr bwMode="auto">
          <a:xfrm>
            <a:off x="9126628"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Compliance</a:t>
            </a:r>
          </a:p>
        </p:txBody>
      </p:sp>
      <p:sp>
        <p:nvSpPr>
          <p:cNvPr id="636" name="Rectangle 97"/>
          <p:cNvSpPr>
            <a:spLocks noChangeArrowheads="1"/>
          </p:cNvSpPr>
          <p:nvPr/>
        </p:nvSpPr>
        <p:spPr bwMode="auto">
          <a:xfrm>
            <a:off x="9126628"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Compliance Reporting</a:t>
            </a:r>
          </a:p>
        </p:txBody>
      </p:sp>
      <p:sp>
        <p:nvSpPr>
          <p:cNvPr id="638" name="Rectangle 97"/>
          <p:cNvSpPr>
            <a:spLocks noChangeArrowheads="1"/>
          </p:cNvSpPr>
          <p:nvPr/>
        </p:nvSpPr>
        <p:spPr bwMode="auto">
          <a:xfrm>
            <a:off x="7276399"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Gap Analysis</a:t>
            </a:r>
          </a:p>
        </p:txBody>
      </p:sp>
      <p:sp>
        <p:nvSpPr>
          <p:cNvPr id="641" name="Rectangle 97"/>
          <p:cNvSpPr>
            <a:spLocks noChangeArrowheads="1"/>
          </p:cNvSpPr>
          <p:nvPr/>
        </p:nvSpPr>
        <p:spPr bwMode="auto">
          <a:xfrm>
            <a:off x="7276399"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Credit/Margin Management</a:t>
            </a:r>
          </a:p>
        </p:txBody>
      </p:sp>
      <p:sp>
        <p:nvSpPr>
          <p:cNvPr id="642" name="Rectangle 97"/>
          <p:cNvSpPr>
            <a:spLocks noChangeArrowheads="1"/>
          </p:cNvSpPr>
          <p:nvPr/>
        </p:nvSpPr>
        <p:spPr bwMode="auto">
          <a:xfrm>
            <a:off x="5425227"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Production Risk Models</a:t>
            </a:r>
          </a:p>
        </p:txBody>
      </p:sp>
      <p:sp>
        <p:nvSpPr>
          <p:cNvPr id="643" name="Rectangle 97"/>
          <p:cNvSpPr>
            <a:spLocks noChangeArrowheads="1"/>
          </p:cNvSpPr>
          <p:nvPr/>
        </p:nvSpPr>
        <p:spPr bwMode="auto">
          <a:xfrm>
            <a:off x="5425227"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Operational Risk Models</a:t>
            </a:r>
          </a:p>
        </p:txBody>
      </p:sp>
      <p:sp>
        <p:nvSpPr>
          <p:cNvPr id="716" name="Rectangle 97"/>
          <p:cNvSpPr>
            <a:spLocks noChangeArrowheads="1"/>
          </p:cNvSpPr>
          <p:nvPr/>
        </p:nvSpPr>
        <p:spPr bwMode="auto">
          <a:xfrm>
            <a:off x="7276399"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Economic Capital</a:t>
            </a:r>
          </a:p>
        </p:txBody>
      </p:sp>
      <p:sp>
        <p:nvSpPr>
          <p:cNvPr id="717" name="Rectangle 97"/>
          <p:cNvSpPr>
            <a:spLocks noChangeArrowheads="1"/>
          </p:cNvSpPr>
          <p:nvPr/>
        </p:nvSpPr>
        <p:spPr bwMode="auto">
          <a:xfrm>
            <a:off x="5425227"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Risk Models</a:t>
            </a:r>
          </a:p>
        </p:txBody>
      </p:sp>
      <p:sp>
        <p:nvSpPr>
          <p:cNvPr id="755" name="Rectangle 97"/>
          <p:cNvSpPr>
            <a:spLocks noChangeArrowheads="1"/>
          </p:cNvSpPr>
          <p:nvPr/>
        </p:nvSpPr>
        <p:spPr bwMode="auto">
          <a:xfrm>
            <a:off x="9126628"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&amp; Legal Authority</a:t>
            </a:r>
          </a:p>
        </p:txBody>
      </p:sp>
      <p:sp>
        <p:nvSpPr>
          <p:cNvPr id="763" name="Rectangle 97"/>
          <p:cNvSpPr>
            <a:spLocks noChangeArrowheads="1"/>
          </p:cNvSpPr>
          <p:nvPr/>
        </p:nvSpPr>
        <p:spPr bwMode="auto">
          <a:xfrm>
            <a:off x="9126628"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Reporting</a:t>
            </a:r>
          </a:p>
        </p:txBody>
      </p:sp>
      <p:sp>
        <p:nvSpPr>
          <p:cNvPr id="779" name="Rectangle 97"/>
          <p:cNvSpPr>
            <a:spLocks noChangeArrowheads="1"/>
          </p:cNvSpPr>
          <p:nvPr/>
        </p:nvSpPr>
        <p:spPr bwMode="auto">
          <a:xfrm>
            <a:off x="8196301"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Management</a:t>
            </a:r>
          </a:p>
        </p:txBody>
      </p:sp>
      <p:sp>
        <p:nvSpPr>
          <p:cNvPr id="780" name="Rectangle 97"/>
          <p:cNvSpPr>
            <a:spLocks noChangeArrowheads="1"/>
          </p:cNvSpPr>
          <p:nvPr/>
        </p:nvSpPr>
        <p:spPr bwMode="auto">
          <a:xfrm>
            <a:off x="7276399"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Limit &amp; Exposure Mgmt</a:t>
            </a:r>
          </a:p>
        </p:txBody>
      </p:sp>
      <p:sp>
        <p:nvSpPr>
          <p:cNvPr id="823" name="Rectangle 97"/>
          <p:cNvSpPr>
            <a:spLocks noChangeArrowheads="1"/>
          </p:cNvSpPr>
          <p:nvPr/>
        </p:nvSpPr>
        <p:spPr bwMode="auto">
          <a:xfrm>
            <a:off x="7276399"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Position Management</a:t>
            </a:r>
          </a:p>
        </p:txBody>
      </p:sp>
      <p:sp>
        <p:nvSpPr>
          <p:cNvPr id="829" name="Rectangle 97"/>
          <p:cNvSpPr>
            <a:spLocks noChangeArrowheads="1"/>
          </p:cNvSpPr>
          <p:nvPr/>
        </p:nvSpPr>
        <p:spPr bwMode="auto">
          <a:xfrm>
            <a:off x="8196301"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Counterparty Risk</a:t>
            </a:r>
          </a:p>
        </p:txBody>
      </p:sp>
      <p:sp>
        <p:nvSpPr>
          <p:cNvPr id="844" name="Rectangle 97"/>
          <p:cNvSpPr>
            <a:spLocks noChangeArrowheads="1"/>
          </p:cNvSpPr>
          <p:nvPr/>
        </p:nvSpPr>
        <p:spPr bwMode="auto">
          <a:xfrm>
            <a:off x="8196301"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Resolution</a:t>
            </a:r>
          </a:p>
        </p:txBody>
      </p:sp>
      <p:sp>
        <p:nvSpPr>
          <p:cNvPr id="619" name="Rectangle 97"/>
          <p:cNvSpPr>
            <a:spLocks noChangeArrowheads="1"/>
          </p:cNvSpPr>
          <p:nvPr/>
        </p:nvSpPr>
        <p:spPr bwMode="auto">
          <a:xfrm>
            <a:off x="7592936"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Research</a:t>
            </a:r>
          </a:p>
        </p:txBody>
      </p:sp>
      <p:sp>
        <p:nvSpPr>
          <p:cNvPr id="620" name="Rectangle 97"/>
          <p:cNvSpPr>
            <a:spLocks noChangeArrowheads="1"/>
          </p:cNvSpPr>
          <p:nvPr/>
        </p:nvSpPr>
        <p:spPr bwMode="auto">
          <a:xfrm>
            <a:off x="6872393"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Portfolio</a:t>
            </a:r>
          </a:p>
        </p:txBody>
      </p:sp>
      <p:sp>
        <p:nvSpPr>
          <p:cNvPr id="621" name="Rectangle 97"/>
          <p:cNvSpPr>
            <a:spLocks noChangeArrowheads="1"/>
          </p:cNvSpPr>
          <p:nvPr/>
        </p:nvSpPr>
        <p:spPr bwMode="auto">
          <a:xfrm>
            <a:off x="6872393"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Segment Direction</a:t>
            </a:r>
          </a:p>
        </p:txBody>
      </p:sp>
      <p:sp>
        <p:nvSpPr>
          <p:cNvPr id="622" name="Rectangle 97"/>
          <p:cNvSpPr>
            <a:spLocks noChangeArrowheads="1"/>
          </p:cNvSpPr>
          <p:nvPr/>
        </p:nvSpPr>
        <p:spPr bwMode="auto">
          <a:xfrm>
            <a:off x="7592936"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Analysis</a:t>
            </a:r>
          </a:p>
        </p:txBody>
      </p:sp>
      <p:sp>
        <p:nvSpPr>
          <p:cNvPr id="623" name="Rectangle 97"/>
          <p:cNvSpPr>
            <a:spLocks noChangeArrowheads="1"/>
          </p:cNvSpPr>
          <p:nvPr/>
        </p:nvSpPr>
        <p:spPr bwMode="auto">
          <a:xfrm>
            <a:off x="7592936"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Competitor Analysis</a:t>
            </a:r>
          </a:p>
        </p:txBody>
      </p:sp>
      <p:sp>
        <p:nvSpPr>
          <p:cNvPr id="624" name="Rectangle 97"/>
          <p:cNvSpPr>
            <a:spLocks noChangeArrowheads="1"/>
          </p:cNvSpPr>
          <p:nvPr/>
        </p:nvSpPr>
        <p:spPr bwMode="auto">
          <a:xfrm>
            <a:off x="5275687"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Portfolio</a:t>
            </a:r>
          </a:p>
        </p:txBody>
      </p:sp>
      <p:sp>
        <p:nvSpPr>
          <p:cNvPr id="625" name="Rectangle 97"/>
          <p:cNvSpPr>
            <a:spLocks noChangeArrowheads="1"/>
          </p:cNvSpPr>
          <p:nvPr/>
        </p:nvSpPr>
        <p:spPr bwMode="auto">
          <a:xfrm>
            <a:off x="8490818"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Portfolio</a:t>
            </a:r>
          </a:p>
        </p:txBody>
      </p:sp>
      <p:sp>
        <p:nvSpPr>
          <p:cNvPr id="626" name="Rectangle 97"/>
          <p:cNvSpPr>
            <a:spLocks noChangeArrowheads="1"/>
          </p:cNvSpPr>
          <p:nvPr/>
        </p:nvSpPr>
        <p:spPr bwMode="auto">
          <a:xfrm>
            <a:off x="8490818"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Channel Portfolio</a:t>
            </a:r>
          </a:p>
        </p:txBody>
      </p:sp>
      <p:sp>
        <p:nvSpPr>
          <p:cNvPr id="637" name="Rectangle 97"/>
          <p:cNvSpPr>
            <a:spLocks noChangeArrowheads="1"/>
          </p:cNvSpPr>
          <p:nvPr/>
        </p:nvSpPr>
        <p:spPr bwMode="auto">
          <a:xfrm>
            <a:off x="350957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Risk Models</a:t>
            </a:r>
          </a:p>
        </p:txBody>
      </p:sp>
      <p:sp>
        <p:nvSpPr>
          <p:cNvPr id="715" name="Rectangle 97"/>
          <p:cNvSpPr>
            <a:spLocks noChangeArrowheads="1"/>
          </p:cNvSpPr>
          <p:nvPr/>
        </p:nvSpPr>
        <p:spPr bwMode="auto">
          <a:xfrm>
            <a:off x="350957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Liquidity Risk Models</a:t>
            </a:r>
          </a:p>
        </p:txBody>
      </p:sp>
      <p:sp>
        <p:nvSpPr>
          <p:cNvPr id="719" name="Rectangle 97"/>
          <p:cNvSpPr>
            <a:spLocks noChangeArrowheads="1"/>
          </p:cNvSpPr>
          <p:nvPr/>
        </p:nvSpPr>
        <p:spPr bwMode="auto">
          <a:xfrm>
            <a:off x="439051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Administration</a:t>
            </a:r>
          </a:p>
        </p:txBody>
      </p:sp>
      <p:sp>
        <p:nvSpPr>
          <p:cNvPr id="721" name="Rectangle 97"/>
          <p:cNvSpPr>
            <a:spLocks noChangeArrowheads="1"/>
          </p:cNvSpPr>
          <p:nvPr/>
        </p:nvSpPr>
        <p:spPr bwMode="auto">
          <a:xfrm>
            <a:off x="439051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IT </a:t>
            </a:r>
            <a:r>
              <a:rPr lang="en-US" sz="500" kern="0" dirty="0" err="1">
                <a:solidFill>
                  <a:srgbClr val="000000"/>
                </a:solidFill>
                <a:latin typeface="Arial Narrow"/>
                <a:cs typeface="Arial Narrow"/>
              </a:rPr>
              <a:t>Stds</a:t>
            </a:r>
            <a:r>
              <a:rPr lang="en-US" sz="500" kern="0" dirty="0">
                <a:solidFill>
                  <a:srgbClr val="000000"/>
                </a:solidFill>
                <a:latin typeface="Arial Narrow"/>
                <a:cs typeface="Arial Narrow"/>
              </a:rPr>
              <a:t> &amp; Guidelines</a:t>
            </a:r>
          </a:p>
        </p:txBody>
      </p:sp>
      <p:sp>
        <p:nvSpPr>
          <p:cNvPr id="722" name="Rectangle 97"/>
          <p:cNvSpPr>
            <a:spLocks noChangeArrowheads="1"/>
          </p:cNvSpPr>
          <p:nvPr/>
        </p:nvSpPr>
        <p:spPr bwMode="auto">
          <a:xfrm>
            <a:off x="439051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Development Environment</a:t>
            </a:r>
          </a:p>
        </p:txBody>
      </p:sp>
      <p:sp>
        <p:nvSpPr>
          <p:cNvPr id="723" name="Rectangle 97"/>
          <p:cNvSpPr>
            <a:spLocks noChangeArrowheads="1"/>
          </p:cNvSpPr>
          <p:nvPr/>
        </p:nvSpPr>
        <p:spPr bwMode="auto">
          <a:xfrm>
            <a:off x="439051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 Development</a:t>
            </a:r>
          </a:p>
        </p:txBody>
      </p:sp>
      <p:sp>
        <p:nvSpPr>
          <p:cNvPr id="724" name="Rectangle 97"/>
          <p:cNvSpPr>
            <a:spLocks noChangeArrowheads="1"/>
          </p:cNvSpPr>
          <p:nvPr/>
        </p:nvSpPr>
        <p:spPr bwMode="auto">
          <a:xfrm>
            <a:off x="5275687"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Production Release</a:t>
            </a:r>
          </a:p>
        </p:txBody>
      </p:sp>
      <p:sp>
        <p:nvSpPr>
          <p:cNvPr id="762" name="Rectangle 97"/>
          <p:cNvSpPr>
            <a:spLocks noChangeArrowheads="1"/>
          </p:cNvSpPr>
          <p:nvPr/>
        </p:nvSpPr>
        <p:spPr bwMode="auto">
          <a:xfrm>
            <a:off x="350957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 Inst.Valuation Models</a:t>
            </a:r>
          </a:p>
        </p:txBody>
      </p:sp>
      <p:sp>
        <p:nvSpPr>
          <p:cNvPr id="765" name="Rectangle 97"/>
          <p:cNvSpPr>
            <a:spLocks noChangeArrowheads="1"/>
          </p:cNvSpPr>
          <p:nvPr/>
        </p:nvSpPr>
        <p:spPr bwMode="auto">
          <a:xfrm>
            <a:off x="6872393"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Contribution Analysis</a:t>
            </a:r>
          </a:p>
        </p:txBody>
      </p:sp>
      <p:sp>
        <p:nvSpPr>
          <p:cNvPr id="179" name="Rectangle 178"/>
          <p:cNvSpPr/>
          <p:nvPr/>
        </p:nvSpPr>
        <p:spPr>
          <a:xfrm>
            <a:off x="1687854" y="2149226"/>
            <a:ext cx="1656768" cy="2959293"/>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r>
              <a:rPr lang="en-US" sz="1051" b="1" dirty="0">
                <a:solidFill>
                  <a:srgbClr val="5F6062"/>
                </a:solidFill>
                <a:latin typeface="Arial Narrow"/>
                <a:cs typeface="Arial Narrow"/>
              </a:rPr>
              <a:t>Resource Management</a:t>
            </a:r>
          </a:p>
        </p:txBody>
      </p:sp>
      <p:sp>
        <p:nvSpPr>
          <p:cNvPr id="182" name="Rectangle 181"/>
          <p:cNvSpPr/>
          <p:nvPr/>
        </p:nvSpPr>
        <p:spPr>
          <a:xfrm>
            <a:off x="1687854" y="481177"/>
            <a:ext cx="1656768" cy="1593515"/>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r>
              <a:rPr lang="en-US" sz="1051" b="1" dirty="0">
                <a:solidFill>
                  <a:srgbClr val="5F6062"/>
                </a:solidFill>
                <a:latin typeface="Arial Narrow"/>
                <a:cs typeface="Arial Narrow"/>
              </a:rPr>
              <a:t>Business Direction</a:t>
            </a:r>
          </a:p>
        </p:txBody>
      </p:sp>
      <p:sp>
        <p:nvSpPr>
          <p:cNvPr id="269" name="Rectangle 268"/>
          <p:cNvSpPr/>
          <p:nvPr/>
        </p:nvSpPr>
        <p:spPr bwMode="gray">
          <a:xfrm>
            <a:off x="1847238" y="5406894"/>
            <a:ext cx="775221"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IP &amp; Knowledge</a:t>
            </a:r>
          </a:p>
        </p:txBody>
      </p:sp>
      <p:sp>
        <p:nvSpPr>
          <p:cNvPr id="242" name="Rectangle 241"/>
          <p:cNvSpPr/>
          <p:nvPr/>
        </p:nvSpPr>
        <p:spPr bwMode="gray">
          <a:xfrm>
            <a:off x="1768449" y="2416004"/>
            <a:ext cx="1504704" cy="431310"/>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Unit Management</a:t>
            </a:r>
          </a:p>
        </p:txBody>
      </p:sp>
      <p:sp>
        <p:nvSpPr>
          <p:cNvPr id="592" name="Rectangle 97"/>
          <p:cNvSpPr>
            <a:spLocks noChangeArrowheads="1"/>
          </p:cNvSpPr>
          <p:nvPr/>
        </p:nvSpPr>
        <p:spPr bwMode="auto">
          <a:xfrm>
            <a:off x="1819168" y="27430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Fin Analysis</a:t>
            </a:r>
          </a:p>
        </p:txBody>
      </p:sp>
      <p:sp>
        <p:nvSpPr>
          <p:cNvPr id="593" name="Rectangle 97"/>
          <p:cNvSpPr>
            <a:spLocks noChangeArrowheads="1"/>
          </p:cNvSpPr>
          <p:nvPr/>
        </p:nvSpPr>
        <p:spPr bwMode="auto">
          <a:xfrm>
            <a:off x="2545173" y="25408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Financial Ops</a:t>
            </a:r>
          </a:p>
        </p:txBody>
      </p:sp>
      <p:sp>
        <p:nvSpPr>
          <p:cNvPr id="594" name="Rectangle 97"/>
          <p:cNvSpPr>
            <a:spLocks noChangeArrowheads="1"/>
          </p:cNvSpPr>
          <p:nvPr/>
        </p:nvSpPr>
        <p:spPr bwMode="auto">
          <a:xfrm>
            <a:off x="2545173" y="264194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Accounting</a:t>
            </a:r>
          </a:p>
        </p:txBody>
      </p:sp>
      <p:sp>
        <p:nvSpPr>
          <p:cNvPr id="596" name="Rectangle 97"/>
          <p:cNvSpPr>
            <a:spLocks noChangeArrowheads="1"/>
          </p:cNvSpPr>
          <p:nvPr/>
        </p:nvSpPr>
        <p:spPr bwMode="auto">
          <a:xfrm>
            <a:off x="1819168" y="25408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Business Unit Direction</a:t>
            </a:r>
          </a:p>
        </p:txBody>
      </p:sp>
      <p:sp>
        <p:nvSpPr>
          <p:cNvPr id="597" name="Rectangle 97"/>
          <p:cNvSpPr>
            <a:spLocks noChangeArrowheads="1"/>
          </p:cNvSpPr>
          <p:nvPr/>
        </p:nvSpPr>
        <p:spPr bwMode="auto">
          <a:xfrm>
            <a:off x="1819168" y="264194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Business Unit Management</a:t>
            </a:r>
          </a:p>
        </p:txBody>
      </p:sp>
      <p:sp>
        <p:nvSpPr>
          <p:cNvPr id="241" name="Rectangle 240"/>
          <p:cNvSpPr/>
          <p:nvPr/>
        </p:nvSpPr>
        <p:spPr bwMode="gray">
          <a:xfrm>
            <a:off x="1768449" y="4405482"/>
            <a:ext cx="1504704" cy="576527"/>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Buildings &amp; Equipment</a:t>
            </a:r>
          </a:p>
        </p:txBody>
      </p:sp>
      <p:sp>
        <p:nvSpPr>
          <p:cNvPr id="607" name="Rectangle 97"/>
          <p:cNvSpPr>
            <a:spLocks noChangeArrowheads="1"/>
          </p:cNvSpPr>
          <p:nvPr/>
        </p:nvSpPr>
        <p:spPr bwMode="auto">
          <a:xfrm>
            <a:off x="2545173" y="4643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Site Operations</a:t>
            </a:r>
          </a:p>
        </p:txBody>
      </p:sp>
      <p:sp>
        <p:nvSpPr>
          <p:cNvPr id="608" name="Rectangle 97"/>
          <p:cNvSpPr>
            <a:spLocks noChangeArrowheads="1"/>
          </p:cNvSpPr>
          <p:nvPr/>
        </p:nvSpPr>
        <p:spPr bwMode="auto">
          <a:xfrm>
            <a:off x="2545173" y="4835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Site Administration</a:t>
            </a:r>
          </a:p>
        </p:txBody>
      </p:sp>
      <p:sp>
        <p:nvSpPr>
          <p:cNvPr id="609" name="Rectangle 97"/>
          <p:cNvSpPr>
            <a:spLocks noChangeArrowheads="1"/>
          </p:cNvSpPr>
          <p:nvPr/>
        </p:nvSpPr>
        <p:spPr bwMode="auto">
          <a:xfrm>
            <a:off x="1819168" y="4739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Equipment Administration</a:t>
            </a:r>
          </a:p>
        </p:txBody>
      </p:sp>
      <p:sp>
        <p:nvSpPr>
          <p:cNvPr id="610" name="Rectangle 97"/>
          <p:cNvSpPr>
            <a:spLocks noChangeArrowheads="1"/>
          </p:cNvSpPr>
          <p:nvPr/>
        </p:nvSpPr>
        <p:spPr bwMode="auto">
          <a:xfrm>
            <a:off x="1819168" y="4835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Equipment Maintenance</a:t>
            </a:r>
          </a:p>
        </p:txBody>
      </p:sp>
      <p:sp>
        <p:nvSpPr>
          <p:cNvPr id="611" name="Rectangle 97"/>
          <p:cNvSpPr>
            <a:spLocks noChangeArrowheads="1"/>
          </p:cNvSpPr>
          <p:nvPr/>
        </p:nvSpPr>
        <p:spPr bwMode="auto">
          <a:xfrm>
            <a:off x="2545173" y="454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Utilities Administration</a:t>
            </a:r>
          </a:p>
        </p:txBody>
      </p:sp>
      <p:sp>
        <p:nvSpPr>
          <p:cNvPr id="612" name="Rectangle 97"/>
          <p:cNvSpPr>
            <a:spLocks noChangeArrowheads="1"/>
          </p:cNvSpPr>
          <p:nvPr/>
        </p:nvSpPr>
        <p:spPr bwMode="auto">
          <a:xfrm>
            <a:off x="2545173" y="4739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Building Maintenance</a:t>
            </a:r>
          </a:p>
        </p:txBody>
      </p:sp>
      <p:sp>
        <p:nvSpPr>
          <p:cNvPr id="614" name="Rectangle 97"/>
          <p:cNvSpPr>
            <a:spLocks noChangeArrowheads="1"/>
          </p:cNvSpPr>
          <p:nvPr/>
        </p:nvSpPr>
        <p:spPr bwMode="auto">
          <a:xfrm>
            <a:off x="1819168" y="4643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Procurement</a:t>
            </a:r>
          </a:p>
        </p:txBody>
      </p:sp>
      <p:sp>
        <p:nvSpPr>
          <p:cNvPr id="615" name="Rectangle 97"/>
          <p:cNvSpPr>
            <a:spLocks noChangeArrowheads="1"/>
          </p:cNvSpPr>
          <p:nvPr/>
        </p:nvSpPr>
        <p:spPr bwMode="auto">
          <a:xfrm>
            <a:off x="1819168" y="454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Fixed Asset Register</a:t>
            </a:r>
          </a:p>
        </p:txBody>
      </p:sp>
      <p:sp>
        <p:nvSpPr>
          <p:cNvPr id="237" name="Rectangle 236"/>
          <p:cNvSpPr/>
          <p:nvPr/>
        </p:nvSpPr>
        <p:spPr bwMode="gray">
          <a:xfrm>
            <a:off x="1768449" y="3820058"/>
            <a:ext cx="1504704" cy="468478"/>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Platform Operations</a:t>
            </a:r>
          </a:p>
        </p:txBody>
      </p:sp>
      <p:sp>
        <p:nvSpPr>
          <p:cNvPr id="725" name="Rectangle 97"/>
          <p:cNvSpPr>
            <a:spLocks noChangeArrowheads="1"/>
          </p:cNvSpPr>
          <p:nvPr/>
        </p:nvSpPr>
        <p:spPr bwMode="auto">
          <a:xfrm>
            <a:off x="1819168" y="406903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 Deployment</a:t>
            </a:r>
          </a:p>
        </p:txBody>
      </p:sp>
      <p:sp>
        <p:nvSpPr>
          <p:cNvPr id="726" name="Rectangle 97"/>
          <p:cNvSpPr>
            <a:spLocks noChangeArrowheads="1"/>
          </p:cNvSpPr>
          <p:nvPr/>
        </p:nvSpPr>
        <p:spPr bwMode="auto">
          <a:xfrm>
            <a:off x="1819168" y="417227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Operations</a:t>
            </a:r>
          </a:p>
        </p:txBody>
      </p:sp>
      <p:sp>
        <p:nvSpPr>
          <p:cNvPr id="727" name="Rectangle 97"/>
          <p:cNvSpPr>
            <a:spLocks noChangeArrowheads="1"/>
          </p:cNvSpPr>
          <p:nvPr/>
        </p:nvSpPr>
        <p:spPr bwMode="auto">
          <a:xfrm>
            <a:off x="2545173" y="406903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Platform Operations</a:t>
            </a:r>
          </a:p>
        </p:txBody>
      </p:sp>
      <p:sp>
        <p:nvSpPr>
          <p:cNvPr id="728" name="Rectangle 97"/>
          <p:cNvSpPr>
            <a:spLocks noChangeArrowheads="1"/>
          </p:cNvSpPr>
          <p:nvPr/>
        </p:nvSpPr>
        <p:spPr bwMode="auto">
          <a:xfrm>
            <a:off x="2545173" y="417227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Help Desk</a:t>
            </a:r>
          </a:p>
        </p:txBody>
      </p:sp>
      <p:sp>
        <p:nvSpPr>
          <p:cNvPr id="729" name="Rectangle 97"/>
          <p:cNvSpPr>
            <a:spLocks noChangeArrowheads="1"/>
          </p:cNvSpPr>
          <p:nvPr/>
        </p:nvSpPr>
        <p:spPr bwMode="auto">
          <a:xfrm>
            <a:off x="1819168" y="39658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Assurance</a:t>
            </a:r>
          </a:p>
        </p:txBody>
      </p:sp>
      <p:sp>
        <p:nvSpPr>
          <p:cNvPr id="730" name="Rectangle 97"/>
          <p:cNvSpPr>
            <a:spLocks noChangeArrowheads="1"/>
          </p:cNvSpPr>
          <p:nvPr/>
        </p:nvSpPr>
        <p:spPr bwMode="auto">
          <a:xfrm>
            <a:off x="2545173" y="39658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Internal Network Operation</a:t>
            </a:r>
          </a:p>
        </p:txBody>
      </p:sp>
      <p:sp>
        <p:nvSpPr>
          <p:cNvPr id="158" name="Rectangle 157"/>
          <p:cNvSpPr/>
          <p:nvPr/>
        </p:nvSpPr>
        <p:spPr bwMode="gray">
          <a:xfrm>
            <a:off x="1768449" y="2964262"/>
            <a:ext cx="1504704" cy="738848"/>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Human Resources</a:t>
            </a:r>
          </a:p>
        </p:txBody>
      </p:sp>
      <p:sp>
        <p:nvSpPr>
          <p:cNvPr id="732" name="Rectangle 97"/>
          <p:cNvSpPr>
            <a:spLocks noChangeArrowheads="1"/>
          </p:cNvSpPr>
          <p:nvPr/>
        </p:nvSpPr>
        <p:spPr bwMode="auto">
          <a:xfrm>
            <a:off x="1819168" y="31892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Assignment</a:t>
            </a:r>
          </a:p>
        </p:txBody>
      </p:sp>
      <p:sp>
        <p:nvSpPr>
          <p:cNvPr id="733" name="Rectangle 97"/>
          <p:cNvSpPr>
            <a:spLocks noChangeArrowheads="1"/>
          </p:cNvSpPr>
          <p:nvPr/>
        </p:nvSpPr>
        <p:spPr bwMode="auto">
          <a:xfrm>
            <a:off x="1819168" y="359547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Data Mgmt</a:t>
            </a:r>
          </a:p>
        </p:txBody>
      </p:sp>
      <p:sp>
        <p:nvSpPr>
          <p:cNvPr id="734" name="Rectangle 97"/>
          <p:cNvSpPr>
            <a:spLocks noChangeArrowheads="1"/>
          </p:cNvSpPr>
          <p:nvPr/>
        </p:nvSpPr>
        <p:spPr bwMode="auto">
          <a:xfrm>
            <a:off x="1819168" y="3493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Empl/Contractor Contract</a:t>
            </a:r>
          </a:p>
        </p:txBody>
      </p:sp>
      <p:sp>
        <p:nvSpPr>
          <p:cNvPr id="736" name="Rectangle 97"/>
          <p:cNvSpPr>
            <a:spLocks noChangeArrowheads="1"/>
          </p:cNvSpPr>
          <p:nvPr/>
        </p:nvSpPr>
        <p:spPr bwMode="auto">
          <a:xfrm>
            <a:off x="1819168" y="339236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Certification</a:t>
            </a:r>
          </a:p>
        </p:txBody>
      </p:sp>
      <p:sp>
        <p:nvSpPr>
          <p:cNvPr id="737" name="Rectangle 97"/>
          <p:cNvSpPr>
            <a:spLocks noChangeArrowheads="1"/>
          </p:cNvSpPr>
          <p:nvPr/>
        </p:nvSpPr>
        <p:spPr bwMode="auto">
          <a:xfrm>
            <a:off x="1819168" y="32908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Evaluation</a:t>
            </a:r>
          </a:p>
        </p:txBody>
      </p:sp>
      <p:sp>
        <p:nvSpPr>
          <p:cNvPr id="738" name="Rectangle 97"/>
          <p:cNvSpPr>
            <a:spLocks noChangeArrowheads="1"/>
          </p:cNvSpPr>
          <p:nvPr/>
        </p:nvSpPr>
        <p:spPr bwMode="auto">
          <a:xfrm>
            <a:off x="2545173" y="308768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 Payroll &amp; Incentives</a:t>
            </a:r>
          </a:p>
        </p:txBody>
      </p:sp>
      <p:sp>
        <p:nvSpPr>
          <p:cNvPr id="739" name="Rectangle 97"/>
          <p:cNvSpPr>
            <a:spLocks noChangeArrowheads="1"/>
          </p:cNvSpPr>
          <p:nvPr/>
        </p:nvSpPr>
        <p:spPr bwMode="auto">
          <a:xfrm>
            <a:off x="2545173" y="339236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Travel &amp; Expenses</a:t>
            </a:r>
          </a:p>
        </p:txBody>
      </p:sp>
      <p:sp>
        <p:nvSpPr>
          <p:cNvPr id="740" name="Rectangle 97"/>
          <p:cNvSpPr>
            <a:spLocks noChangeArrowheads="1"/>
          </p:cNvSpPr>
          <p:nvPr/>
        </p:nvSpPr>
        <p:spPr bwMode="auto">
          <a:xfrm>
            <a:off x="2545173" y="3493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Access</a:t>
            </a:r>
          </a:p>
        </p:txBody>
      </p:sp>
      <p:sp>
        <p:nvSpPr>
          <p:cNvPr id="741" name="Rectangle 97"/>
          <p:cNvSpPr>
            <a:spLocks noChangeArrowheads="1"/>
          </p:cNvSpPr>
          <p:nvPr/>
        </p:nvSpPr>
        <p:spPr bwMode="auto">
          <a:xfrm>
            <a:off x="2545173" y="31892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Benefits</a:t>
            </a:r>
          </a:p>
        </p:txBody>
      </p:sp>
      <p:sp>
        <p:nvSpPr>
          <p:cNvPr id="742" name="Rectangle 97"/>
          <p:cNvSpPr>
            <a:spLocks noChangeArrowheads="1"/>
          </p:cNvSpPr>
          <p:nvPr/>
        </p:nvSpPr>
        <p:spPr bwMode="auto">
          <a:xfrm>
            <a:off x="2545173" y="32908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Workforce Training</a:t>
            </a:r>
          </a:p>
        </p:txBody>
      </p:sp>
      <p:sp>
        <p:nvSpPr>
          <p:cNvPr id="743" name="Rectangle 97"/>
          <p:cNvSpPr>
            <a:spLocks noChangeArrowheads="1"/>
          </p:cNvSpPr>
          <p:nvPr/>
        </p:nvSpPr>
        <p:spPr bwMode="auto">
          <a:xfrm>
            <a:off x="1819168" y="308768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Recruitment</a:t>
            </a:r>
          </a:p>
        </p:txBody>
      </p:sp>
      <p:sp>
        <p:nvSpPr>
          <p:cNvPr id="243" name="Rectangle 242"/>
          <p:cNvSpPr/>
          <p:nvPr/>
        </p:nvSpPr>
        <p:spPr bwMode="gray">
          <a:xfrm>
            <a:off x="2558040" y="731060"/>
            <a:ext cx="720333" cy="979309"/>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Business Direction</a:t>
            </a:r>
          </a:p>
        </p:txBody>
      </p:sp>
      <p:sp>
        <p:nvSpPr>
          <p:cNvPr id="245" name="Rectangle 244"/>
          <p:cNvSpPr/>
          <p:nvPr/>
        </p:nvSpPr>
        <p:spPr bwMode="gray">
          <a:xfrm>
            <a:off x="1762730" y="1415203"/>
            <a:ext cx="720333" cy="5576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Corporate Relations</a:t>
            </a:r>
          </a:p>
        </p:txBody>
      </p:sp>
      <p:sp>
        <p:nvSpPr>
          <p:cNvPr id="239" name="Rectangle 238"/>
          <p:cNvSpPr/>
          <p:nvPr/>
        </p:nvSpPr>
        <p:spPr bwMode="gray">
          <a:xfrm>
            <a:off x="1762730" y="733089"/>
            <a:ext cx="720333" cy="621693"/>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Corporate Services</a:t>
            </a:r>
          </a:p>
        </p:txBody>
      </p:sp>
      <p:sp>
        <p:nvSpPr>
          <p:cNvPr id="595" name="Rectangle 97"/>
          <p:cNvSpPr>
            <a:spLocks noChangeArrowheads="1"/>
          </p:cNvSpPr>
          <p:nvPr/>
        </p:nvSpPr>
        <p:spPr bwMode="auto">
          <a:xfrm>
            <a:off x="2575147" y="106679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Organizational Direction</a:t>
            </a:r>
          </a:p>
        </p:txBody>
      </p:sp>
      <p:sp>
        <p:nvSpPr>
          <p:cNvPr id="606" name="Rectangle 97"/>
          <p:cNvSpPr>
            <a:spLocks noChangeArrowheads="1"/>
          </p:cNvSpPr>
          <p:nvPr/>
        </p:nvSpPr>
        <p:spPr bwMode="auto">
          <a:xfrm>
            <a:off x="2575147" y="15720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Property Portfolio</a:t>
            </a:r>
          </a:p>
        </p:txBody>
      </p:sp>
      <p:sp>
        <p:nvSpPr>
          <p:cNvPr id="613" name="Rectangle 97"/>
          <p:cNvSpPr>
            <a:spLocks noChangeArrowheads="1"/>
          </p:cNvSpPr>
          <p:nvPr/>
        </p:nvSpPr>
        <p:spPr bwMode="auto">
          <a:xfrm>
            <a:off x="1779837" y="949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Internal Audit</a:t>
            </a:r>
          </a:p>
        </p:txBody>
      </p:sp>
      <p:sp>
        <p:nvSpPr>
          <p:cNvPr id="616" name="Rectangle 97"/>
          <p:cNvSpPr>
            <a:spLocks noChangeArrowheads="1"/>
          </p:cNvSpPr>
          <p:nvPr/>
        </p:nvSpPr>
        <p:spPr bwMode="auto">
          <a:xfrm>
            <a:off x="1779837" y="85412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Legal Compliance</a:t>
            </a:r>
          </a:p>
        </p:txBody>
      </p:sp>
      <p:sp>
        <p:nvSpPr>
          <p:cNvPr id="631" name="Rectangle 97"/>
          <p:cNvSpPr>
            <a:spLocks noChangeArrowheads="1"/>
          </p:cNvSpPr>
          <p:nvPr/>
        </p:nvSpPr>
        <p:spPr bwMode="auto">
          <a:xfrm>
            <a:off x="2575147" y="147096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Asset &amp; Liability Mgmt</a:t>
            </a:r>
          </a:p>
        </p:txBody>
      </p:sp>
      <p:sp>
        <p:nvSpPr>
          <p:cNvPr id="720" name="Rectangle 97"/>
          <p:cNvSpPr>
            <a:spLocks noChangeArrowheads="1"/>
          </p:cNvSpPr>
          <p:nvPr/>
        </p:nvSpPr>
        <p:spPr bwMode="auto">
          <a:xfrm>
            <a:off x="2575147" y="136991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IT Systems Direction </a:t>
            </a:r>
          </a:p>
        </p:txBody>
      </p:sp>
      <p:sp>
        <p:nvSpPr>
          <p:cNvPr id="731" name="Rectangle 97"/>
          <p:cNvSpPr>
            <a:spLocks noChangeArrowheads="1"/>
          </p:cNvSpPr>
          <p:nvPr/>
        </p:nvSpPr>
        <p:spPr bwMode="auto">
          <a:xfrm>
            <a:off x="2575147" y="126887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HR Direction</a:t>
            </a:r>
          </a:p>
        </p:txBody>
      </p:sp>
      <p:sp>
        <p:nvSpPr>
          <p:cNvPr id="744" name="Rectangle 97"/>
          <p:cNvSpPr>
            <a:spLocks noChangeArrowheads="1"/>
          </p:cNvSpPr>
          <p:nvPr/>
        </p:nvSpPr>
        <p:spPr bwMode="auto">
          <a:xfrm>
            <a:off x="2575147" y="96575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Strategy</a:t>
            </a:r>
          </a:p>
        </p:txBody>
      </p:sp>
      <p:sp>
        <p:nvSpPr>
          <p:cNvPr id="745" name="Rectangle 97"/>
          <p:cNvSpPr>
            <a:spLocks noChangeArrowheads="1"/>
          </p:cNvSpPr>
          <p:nvPr/>
        </p:nvSpPr>
        <p:spPr bwMode="auto">
          <a:xfrm>
            <a:off x="2575147" y="8647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Policies</a:t>
            </a:r>
          </a:p>
        </p:txBody>
      </p:sp>
      <p:sp>
        <p:nvSpPr>
          <p:cNvPr id="746" name="Rectangle 97"/>
          <p:cNvSpPr>
            <a:spLocks noChangeArrowheads="1"/>
          </p:cNvSpPr>
          <p:nvPr/>
        </p:nvSpPr>
        <p:spPr bwMode="auto">
          <a:xfrm>
            <a:off x="2575147" y="11678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&amp; Service Direction</a:t>
            </a:r>
          </a:p>
        </p:txBody>
      </p:sp>
      <p:sp>
        <p:nvSpPr>
          <p:cNvPr id="748" name="Rectangle 97"/>
          <p:cNvSpPr>
            <a:spLocks noChangeArrowheads="1"/>
          </p:cNvSpPr>
          <p:nvPr/>
        </p:nvSpPr>
        <p:spPr bwMode="auto">
          <a:xfrm>
            <a:off x="1779837" y="123666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Continuity Planning </a:t>
            </a:r>
          </a:p>
        </p:txBody>
      </p:sp>
      <p:sp>
        <p:nvSpPr>
          <p:cNvPr id="752" name="Rectangle 97"/>
          <p:cNvSpPr>
            <a:spLocks noChangeArrowheads="1"/>
          </p:cNvSpPr>
          <p:nvPr/>
        </p:nvSpPr>
        <p:spPr bwMode="auto">
          <a:xfrm>
            <a:off x="1779837" y="18597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Communications</a:t>
            </a:r>
          </a:p>
        </p:txBody>
      </p:sp>
      <p:sp>
        <p:nvSpPr>
          <p:cNvPr id="753" name="Rectangle 97"/>
          <p:cNvSpPr>
            <a:spLocks noChangeArrowheads="1"/>
          </p:cNvSpPr>
          <p:nvPr/>
        </p:nvSpPr>
        <p:spPr bwMode="auto">
          <a:xfrm>
            <a:off x="1779837" y="17765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 Alliance/Stakeholder</a:t>
            </a:r>
          </a:p>
        </p:txBody>
      </p:sp>
      <p:sp>
        <p:nvSpPr>
          <p:cNvPr id="754" name="Rectangle 97"/>
          <p:cNvSpPr>
            <a:spLocks noChangeArrowheads="1"/>
          </p:cNvSpPr>
          <p:nvPr/>
        </p:nvSpPr>
        <p:spPr bwMode="auto">
          <a:xfrm>
            <a:off x="1779837" y="1693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Relationship</a:t>
            </a:r>
          </a:p>
        </p:txBody>
      </p:sp>
      <p:sp>
        <p:nvSpPr>
          <p:cNvPr id="756" name="Rectangle 97"/>
          <p:cNvSpPr>
            <a:spLocks noChangeArrowheads="1"/>
          </p:cNvSpPr>
          <p:nvPr/>
        </p:nvSpPr>
        <p:spPr bwMode="auto">
          <a:xfrm>
            <a:off x="1779837" y="160991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Investor Relations</a:t>
            </a:r>
          </a:p>
        </p:txBody>
      </p:sp>
      <p:sp>
        <p:nvSpPr>
          <p:cNvPr id="760" name="Rectangle 97"/>
          <p:cNvSpPr>
            <a:spLocks noChangeArrowheads="1"/>
          </p:cNvSpPr>
          <p:nvPr/>
        </p:nvSpPr>
        <p:spPr bwMode="auto">
          <a:xfrm>
            <a:off x="1779837" y="104539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Security Advisory</a:t>
            </a:r>
          </a:p>
        </p:txBody>
      </p:sp>
      <p:sp>
        <p:nvSpPr>
          <p:cNvPr id="761" name="Rectangle 97"/>
          <p:cNvSpPr>
            <a:spLocks noChangeArrowheads="1"/>
          </p:cNvSpPr>
          <p:nvPr/>
        </p:nvSpPr>
        <p:spPr bwMode="auto">
          <a:xfrm>
            <a:off x="1779837" y="114102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Security Assurance</a:t>
            </a:r>
          </a:p>
        </p:txBody>
      </p:sp>
      <p:sp>
        <p:nvSpPr>
          <p:cNvPr id="639" name="Rectangle 97"/>
          <p:cNvSpPr>
            <a:spLocks noChangeArrowheads="1"/>
          </p:cNvSpPr>
          <p:nvPr/>
        </p:nvSpPr>
        <p:spPr bwMode="auto">
          <a:xfrm>
            <a:off x="2778982"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Risk Models</a:t>
            </a:r>
          </a:p>
        </p:txBody>
      </p:sp>
      <p:sp>
        <p:nvSpPr>
          <p:cNvPr id="640" name="Rectangle 97"/>
          <p:cNvSpPr>
            <a:spLocks noChangeArrowheads="1"/>
          </p:cNvSpPr>
          <p:nvPr/>
        </p:nvSpPr>
        <p:spPr bwMode="auto">
          <a:xfrm>
            <a:off x="2778982"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Behavior Models</a:t>
            </a:r>
          </a:p>
        </p:txBody>
      </p:sp>
      <p:sp>
        <p:nvSpPr>
          <p:cNvPr id="644" name="Rectangle 97"/>
          <p:cNvSpPr>
            <a:spLocks noChangeArrowheads="1"/>
          </p:cNvSpPr>
          <p:nvPr/>
        </p:nvSpPr>
        <p:spPr bwMode="auto">
          <a:xfrm>
            <a:off x="2778982"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Models</a:t>
            </a:r>
          </a:p>
        </p:txBody>
      </p:sp>
      <p:sp>
        <p:nvSpPr>
          <p:cNvPr id="747" name="Rectangle 97"/>
          <p:cNvSpPr>
            <a:spLocks noChangeArrowheads="1"/>
          </p:cNvSpPr>
          <p:nvPr/>
        </p:nvSpPr>
        <p:spPr bwMode="auto">
          <a:xfrm>
            <a:off x="188110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Architecture</a:t>
            </a:r>
          </a:p>
        </p:txBody>
      </p:sp>
      <p:sp>
        <p:nvSpPr>
          <p:cNvPr id="749" name="Rectangle 97"/>
          <p:cNvSpPr>
            <a:spLocks noChangeArrowheads="1"/>
          </p:cNvSpPr>
          <p:nvPr/>
        </p:nvSpPr>
        <p:spPr bwMode="auto">
          <a:xfrm>
            <a:off x="188110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Management Manual</a:t>
            </a:r>
          </a:p>
        </p:txBody>
      </p:sp>
      <p:sp>
        <p:nvSpPr>
          <p:cNvPr id="750" name="Rectangle 97"/>
          <p:cNvSpPr>
            <a:spLocks noChangeArrowheads="1"/>
          </p:cNvSpPr>
          <p:nvPr/>
        </p:nvSpPr>
        <p:spPr bwMode="auto">
          <a:xfrm>
            <a:off x="188110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Intellectual Property Port</a:t>
            </a:r>
          </a:p>
        </p:txBody>
      </p:sp>
      <p:sp>
        <p:nvSpPr>
          <p:cNvPr id="751" name="Rectangle 97"/>
          <p:cNvSpPr>
            <a:spLocks noChangeArrowheads="1"/>
          </p:cNvSpPr>
          <p:nvPr/>
        </p:nvSpPr>
        <p:spPr bwMode="auto">
          <a:xfrm>
            <a:off x="188110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Knowledge Exchange</a:t>
            </a:r>
          </a:p>
        </p:txBody>
      </p:sp>
      <p:sp>
        <p:nvSpPr>
          <p:cNvPr id="766" name="Rectangle 97"/>
          <p:cNvSpPr>
            <a:spLocks noChangeArrowheads="1"/>
          </p:cNvSpPr>
          <p:nvPr/>
        </p:nvSpPr>
        <p:spPr bwMode="auto">
          <a:xfrm>
            <a:off x="2778982"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Contribution Models</a:t>
            </a:r>
          </a:p>
        </p:txBody>
      </p:sp>
      <p:sp>
        <p:nvSpPr>
          <p:cNvPr id="816" name="Rectangle 97"/>
          <p:cNvSpPr>
            <a:spLocks noChangeArrowheads="1"/>
          </p:cNvSpPr>
          <p:nvPr/>
        </p:nvSpPr>
        <p:spPr bwMode="auto">
          <a:xfrm>
            <a:off x="350957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Trading Models</a:t>
            </a:r>
          </a:p>
        </p:txBody>
      </p:sp>
      <p:sp>
        <p:nvSpPr>
          <p:cNvPr id="833" name="Rectangle 97"/>
          <p:cNvSpPr>
            <a:spLocks noChangeArrowheads="1"/>
          </p:cNvSpPr>
          <p:nvPr/>
        </p:nvSpPr>
        <p:spPr bwMode="auto">
          <a:xfrm>
            <a:off x="8490818"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Channel Activity Analysis</a:t>
            </a:r>
          </a:p>
        </p:txBody>
      </p:sp>
      <p:sp>
        <p:nvSpPr>
          <p:cNvPr id="838" name="Rectangle 97"/>
          <p:cNvSpPr>
            <a:spLocks noChangeArrowheads="1"/>
          </p:cNvSpPr>
          <p:nvPr/>
        </p:nvSpPr>
        <p:spPr bwMode="auto">
          <a:xfrm>
            <a:off x="8490818"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Message Analysis</a:t>
            </a:r>
          </a:p>
        </p:txBody>
      </p:sp>
      <p:sp>
        <p:nvSpPr>
          <p:cNvPr id="842" name="Rectangle 97"/>
          <p:cNvSpPr>
            <a:spLocks noChangeArrowheads="1"/>
          </p:cNvSpPr>
          <p:nvPr/>
        </p:nvSpPr>
        <p:spPr bwMode="auto">
          <a:xfrm>
            <a:off x="9202347"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Central Cash Handling</a:t>
            </a:r>
          </a:p>
        </p:txBody>
      </p:sp>
      <p:sp>
        <p:nvSpPr>
          <p:cNvPr id="847" name="Rectangle 97"/>
          <p:cNvSpPr>
            <a:spLocks noChangeArrowheads="1"/>
          </p:cNvSpPr>
          <p:nvPr/>
        </p:nvSpPr>
        <p:spPr bwMode="auto">
          <a:xfrm>
            <a:off x="6872393"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Development</a:t>
            </a:r>
          </a:p>
        </p:txBody>
      </p:sp>
      <p:sp>
        <p:nvSpPr>
          <p:cNvPr id="848" name="Rectangle 97"/>
          <p:cNvSpPr>
            <a:spLocks noChangeArrowheads="1"/>
          </p:cNvSpPr>
          <p:nvPr/>
        </p:nvSpPr>
        <p:spPr bwMode="auto">
          <a:xfrm>
            <a:off x="6872393"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Brand Management</a:t>
            </a:r>
          </a:p>
        </p:txBody>
      </p:sp>
      <p:sp>
        <p:nvSpPr>
          <p:cNvPr id="849" name="Rectangle 97"/>
          <p:cNvSpPr>
            <a:spLocks noChangeArrowheads="1"/>
          </p:cNvSpPr>
          <p:nvPr/>
        </p:nvSpPr>
        <p:spPr bwMode="auto">
          <a:xfrm>
            <a:off x="6872393"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Advertising</a:t>
            </a:r>
          </a:p>
        </p:txBody>
      </p:sp>
      <p:sp>
        <p:nvSpPr>
          <p:cNvPr id="850" name="Rectangle 97"/>
          <p:cNvSpPr>
            <a:spLocks noChangeArrowheads="1"/>
          </p:cNvSpPr>
          <p:nvPr/>
        </p:nvSpPr>
        <p:spPr bwMode="auto">
          <a:xfrm>
            <a:off x="6872393"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Promotional Events</a:t>
            </a:r>
          </a:p>
        </p:txBody>
      </p:sp>
      <p:sp>
        <p:nvSpPr>
          <p:cNvPr id="851" name="Rectangle 97"/>
          <p:cNvSpPr>
            <a:spLocks noChangeArrowheads="1"/>
          </p:cNvSpPr>
          <p:nvPr/>
        </p:nvSpPr>
        <p:spPr bwMode="auto">
          <a:xfrm>
            <a:off x="7592936"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Mgmt</a:t>
            </a:r>
          </a:p>
        </p:txBody>
      </p:sp>
      <p:sp>
        <p:nvSpPr>
          <p:cNvPr id="852" name="Rectangle 97"/>
          <p:cNvSpPr>
            <a:spLocks noChangeArrowheads="1"/>
          </p:cNvSpPr>
          <p:nvPr/>
        </p:nvSpPr>
        <p:spPr bwMode="auto">
          <a:xfrm>
            <a:off x="7592936"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Design</a:t>
            </a:r>
          </a:p>
        </p:txBody>
      </p:sp>
      <p:sp>
        <p:nvSpPr>
          <p:cNvPr id="853" name="Rectangle 97"/>
          <p:cNvSpPr>
            <a:spLocks noChangeArrowheads="1"/>
          </p:cNvSpPr>
          <p:nvPr/>
        </p:nvSpPr>
        <p:spPr bwMode="auto">
          <a:xfrm>
            <a:off x="7592936"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Campaign Mgmt</a:t>
            </a:r>
          </a:p>
        </p:txBody>
      </p:sp>
      <p:sp>
        <p:nvSpPr>
          <p:cNvPr id="854" name="Rectangle 97"/>
          <p:cNvSpPr>
            <a:spLocks noChangeArrowheads="1"/>
          </p:cNvSpPr>
          <p:nvPr/>
        </p:nvSpPr>
        <p:spPr bwMode="auto">
          <a:xfrm>
            <a:off x="7592936"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Campaign Design</a:t>
            </a:r>
          </a:p>
        </p:txBody>
      </p:sp>
      <p:sp>
        <p:nvSpPr>
          <p:cNvPr id="855" name="Rectangle 97"/>
          <p:cNvSpPr>
            <a:spLocks noChangeArrowheads="1"/>
          </p:cNvSpPr>
          <p:nvPr/>
        </p:nvSpPr>
        <p:spPr bwMode="auto">
          <a:xfrm>
            <a:off x="7592936"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Surveys</a:t>
            </a:r>
          </a:p>
        </p:txBody>
      </p:sp>
      <p:sp>
        <p:nvSpPr>
          <p:cNvPr id="860" name="Rectangle 97"/>
          <p:cNvSpPr>
            <a:spLocks noChangeArrowheads="1"/>
          </p:cNvSpPr>
          <p:nvPr/>
        </p:nvSpPr>
        <p:spPr bwMode="auto">
          <a:xfrm>
            <a:off x="6008393"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Case Root Cause Analysis</a:t>
            </a:r>
          </a:p>
        </p:txBody>
      </p:sp>
      <p:sp>
        <p:nvSpPr>
          <p:cNvPr id="872" name="Rectangle 97"/>
          <p:cNvSpPr>
            <a:spLocks noChangeArrowheads="1"/>
          </p:cNvSpPr>
          <p:nvPr/>
        </p:nvSpPr>
        <p:spPr bwMode="auto">
          <a:xfrm>
            <a:off x="6872393"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Planning</a:t>
            </a:r>
          </a:p>
        </p:txBody>
      </p:sp>
      <p:sp>
        <p:nvSpPr>
          <p:cNvPr id="876" name="Rectangle 97"/>
          <p:cNvSpPr>
            <a:spLocks noChangeArrowheads="1"/>
          </p:cNvSpPr>
          <p:nvPr/>
        </p:nvSpPr>
        <p:spPr bwMode="auto">
          <a:xfrm>
            <a:off x="8490818"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Center Management</a:t>
            </a:r>
          </a:p>
        </p:txBody>
      </p:sp>
      <p:sp>
        <p:nvSpPr>
          <p:cNvPr id="878" name="Rectangle 97"/>
          <p:cNvSpPr>
            <a:spLocks noChangeArrowheads="1"/>
          </p:cNvSpPr>
          <p:nvPr/>
        </p:nvSpPr>
        <p:spPr bwMode="auto">
          <a:xfrm>
            <a:off x="9202347"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Inventory Item Mgmt</a:t>
            </a:r>
          </a:p>
        </p:txBody>
      </p:sp>
      <p:sp>
        <p:nvSpPr>
          <p:cNvPr id="881" name="Rectangle 97"/>
          <p:cNvSpPr>
            <a:spLocks noChangeArrowheads="1"/>
          </p:cNvSpPr>
          <p:nvPr/>
        </p:nvSpPr>
        <p:spPr bwMode="auto">
          <a:xfrm>
            <a:off x="9202347"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Network Mgmt</a:t>
            </a:r>
          </a:p>
        </p:txBody>
      </p:sp>
      <p:sp>
        <p:nvSpPr>
          <p:cNvPr id="882" name="Rectangle 97"/>
          <p:cNvSpPr>
            <a:spLocks noChangeArrowheads="1"/>
          </p:cNvSpPr>
          <p:nvPr/>
        </p:nvSpPr>
        <p:spPr bwMode="auto">
          <a:xfrm>
            <a:off x="9202347"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E-Branch Management</a:t>
            </a:r>
          </a:p>
        </p:txBody>
      </p:sp>
      <p:sp>
        <p:nvSpPr>
          <p:cNvPr id="883" name="Rectangle 97"/>
          <p:cNvSpPr>
            <a:spLocks noChangeArrowheads="1"/>
          </p:cNvSpPr>
          <p:nvPr/>
        </p:nvSpPr>
        <p:spPr bwMode="auto">
          <a:xfrm>
            <a:off x="9202347"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Advanced Voice Svs Mgmt</a:t>
            </a:r>
          </a:p>
        </p:txBody>
      </p:sp>
      <p:sp>
        <p:nvSpPr>
          <p:cNvPr id="884" name="Rectangle 97"/>
          <p:cNvSpPr>
            <a:spLocks noChangeArrowheads="1"/>
          </p:cNvSpPr>
          <p:nvPr/>
        </p:nvSpPr>
        <p:spPr bwMode="auto">
          <a:xfrm>
            <a:off x="9202347"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ATM Network  Mgmt</a:t>
            </a:r>
          </a:p>
        </p:txBody>
      </p:sp>
      <p:sp>
        <p:nvSpPr>
          <p:cNvPr id="891" name="Rectangle 97"/>
          <p:cNvSpPr>
            <a:spLocks noChangeArrowheads="1"/>
          </p:cNvSpPr>
          <p:nvPr/>
        </p:nvSpPr>
        <p:spPr bwMode="auto">
          <a:xfrm>
            <a:off x="9202347"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Currency Mgmt</a:t>
            </a:r>
          </a:p>
        </p:txBody>
      </p:sp>
      <p:sp>
        <p:nvSpPr>
          <p:cNvPr id="892" name="Rectangle 97"/>
          <p:cNvSpPr>
            <a:spLocks noChangeArrowheads="1"/>
          </p:cNvSpPr>
          <p:nvPr/>
        </p:nvSpPr>
        <p:spPr bwMode="auto">
          <a:xfrm>
            <a:off x="5275687"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Design</a:t>
            </a:r>
          </a:p>
        </p:txBody>
      </p:sp>
      <p:sp>
        <p:nvSpPr>
          <p:cNvPr id="893" name="Rectangle 97"/>
          <p:cNvSpPr>
            <a:spLocks noChangeArrowheads="1"/>
          </p:cNvSpPr>
          <p:nvPr/>
        </p:nvSpPr>
        <p:spPr bwMode="auto">
          <a:xfrm>
            <a:off x="5275687"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Deployment</a:t>
            </a:r>
          </a:p>
        </p:txBody>
      </p:sp>
      <p:sp>
        <p:nvSpPr>
          <p:cNvPr id="894" name="Rectangle 97"/>
          <p:cNvSpPr>
            <a:spLocks noChangeArrowheads="1"/>
          </p:cNvSpPr>
          <p:nvPr/>
        </p:nvSpPr>
        <p:spPr bwMode="auto">
          <a:xfrm>
            <a:off x="6008393"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Training</a:t>
            </a:r>
          </a:p>
        </p:txBody>
      </p:sp>
      <p:sp>
        <p:nvSpPr>
          <p:cNvPr id="895" name="Rectangle 97"/>
          <p:cNvSpPr>
            <a:spLocks noChangeArrowheads="1"/>
          </p:cNvSpPr>
          <p:nvPr/>
        </p:nvSpPr>
        <p:spPr bwMode="auto">
          <a:xfrm>
            <a:off x="6008393"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Quality Assurance</a:t>
            </a:r>
          </a:p>
        </p:txBody>
      </p:sp>
      <p:sp>
        <p:nvSpPr>
          <p:cNvPr id="897" name="Rectangle 97"/>
          <p:cNvSpPr>
            <a:spLocks noChangeArrowheads="1"/>
          </p:cNvSpPr>
          <p:nvPr/>
        </p:nvSpPr>
        <p:spPr bwMode="auto">
          <a:xfrm>
            <a:off x="8490818"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Information Provider Admin</a:t>
            </a:r>
          </a:p>
        </p:txBody>
      </p:sp>
      <p:sp>
        <p:nvSpPr>
          <p:cNvPr id="909" name="Rectangle 97"/>
          <p:cNvSpPr>
            <a:spLocks noChangeArrowheads="1"/>
          </p:cNvSpPr>
          <p:nvPr/>
        </p:nvSpPr>
        <p:spPr bwMode="auto">
          <a:xfrm>
            <a:off x="8490818"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Servicing Activity Analysis</a:t>
            </a:r>
          </a:p>
        </p:txBody>
      </p:sp>
      <p:sp>
        <p:nvSpPr>
          <p:cNvPr id="918" name="Rectangle 97"/>
          <p:cNvSpPr>
            <a:spLocks noChangeArrowheads="1"/>
          </p:cNvSpPr>
          <p:nvPr/>
        </p:nvSpPr>
        <p:spPr bwMode="auto">
          <a:xfrm>
            <a:off x="9202347"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Location Mgmt</a:t>
            </a:r>
          </a:p>
        </p:txBody>
      </p:sp>
      <p:sp>
        <p:nvSpPr>
          <p:cNvPr id="924" name="Rectangle 97"/>
          <p:cNvSpPr>
            <a:spLocks noChangeArrowheads="1"/>
          </p:cNvSpPr>
          <p:nvPr/>
        </p:nvSpPr>
        <p:spPr bwMode="auto">
          <a:xfrm>
            <a:off x="3509570" y="5443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Quant Model</a:t>
            </a:r>
          </a:p>
        </p:txBody>
      </p:sp>
      <p:sp>
        <p:nvSpPr>
          <p:cNvPr id="925" name="Rectangle 97"/>
          <p:cNvSpPr>
            <a:spLocks noChangeArrowheads="1"/>
          </p:cNvSpPr>
          <p:nvPr/>
        </p:nvSpPr>
        <p:spPr bwMode="auto">
          <a:xfrm>
            <a:off x="8490818"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Data Switch </a:t>
            </a:r>
            <a:r>
              <a:rPr lang="en-US" sz="500" kern="0" dirty="0" err="1">
                <a:solidFill>
                  <a:srgbClr val="000000"/>
                </a:solidFill>
                <a:latin typeface="Arial Narrow"/>
                <a:cs typeface="Arial Narrow"/>
              </a:rPr>
              <a:t>Adm</a:t>
            </a:r>
            <a:endParaRPr lang="en-US" sz="500" kern="0" dirty="0">
              <a:solidFill>
                <a:srgbClr val="000000"/>
              </a:solidFill>
              <a:latin typeface="Arial Narrow"/>
              <a:cs typeface="Arial Narrow"/>
            </a:endParaRPr>
          </a:p>
        </p:txBody>
      </p:sp>
      <p:sp>
        <p:nvSpPr>
          <p:cNvPr id="944" name="Rectangle 97"/>
          <p:cNvSpPr>
            <a:spLocks noChangeArrowheads="1"/>
          </p:cNvSpPr>
          <p:nvPr/>
        </p:nvSpPr>
        <p:spPr bwMode="auto">
          <a:xfrm>
            <a:off x="6008393"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Directory</a:t>
            </a:r>
          </a:p>
        </p:txBody>
      </p:sp>
      <p:sp>
        <p:nvSpPr>
          <p:cNvPr id="343" name="Rectangle 342"/>
          <p:cNvSpPr/>
          <p:nvPr/>
        </p:nvSpPr>
        <p:spPr bwMode="gray">
          <a:xfrm>
            <a:off x="3495835" y="4490786"/>
            <a:ext cx="1440667" cy="552728"/>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External Agency</a:t>
            </a:r>
          </a:p>
        </p:txBody>
      </p:sp>
      <p:sp>
        <p:nvSpPr>
          <p:cNvPr id="869" name="Rectangle 97"/>
          <p:cNvSpPr>
            <a:spLocks noChangeArrowheads="1"/>
          </p:cNvSpPr>
          <p:nvPr/>
        </p:nvSpPr>
        <p:spPr bwMode="auto">
          <a:xfrm>
            <a:off x="4233807" y="4822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Commission Agreement</a:t>
            </a:r>
          </a:p>
        </p:txBody>
      </p:sp>
      <p:sp>
        <p:nvSpPr>
          <p:cNvPr id="901" name="Rectangle 97"/>
          <p:cNvSpPr>
            <a:spLocks noChangeArrowheads="1"/>
          </p:cNvSpPr>
          <p:nvPr/>
        </p:nvSpPr>
        <p:spPr bwMode="auto">
          <a:xfrm>
            <a:off x="3516461" y="4822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Syndicate Management</a:t>
            </a:r>
          </a:p>
        </p:txBody>
      </p:sp>
      <p:sp>
        <p:nvSpPr>
          <p:cNvPr id="903" name="Rectangle 97"/>
          <p:cNvSpPr>
            <a:spLocks noChangeArrowheads="1"/>
          </p:cNvSpPr>
          <p:nvPr/>
        </p:nvSpPr>
        <p:spPr bwMode="auto">
          <a:xfrm>
            <a:off x="4233807" y="47250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Sub Custodian Agreement</a:t>
            </a:r>
          </a:p>
        </p:txBody>
      </p:sp>
      <p:sp>
        <p:nvSpPr>
          <p:cNvPr id="904" name="Rectangle 97"/>
          <p:cNvSpPr>
            <a:spLocks noChangeArrowheads="1"/>
          </p:cNvSpPr>
          <p:nvPr/>
        </p:nvSpPr>
        <p:spPr bwMode="auto">
          <a:xfrm>
            <a:off x="4233807" y="462707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Broker Agreement</a:t>
            </a:r>
          </a:p>
        </p:txBody>
      </p:sp>
      <p:sp>
        <p:nvSpPr>
          <p:cNvPr id="905" name="Rectangle 97"/>
          <p:cNvSpPr>
            <a:spLocks noChangeArrowheads="1"/>
          </p:cNvSpPr>
          <p:nvPr/>
        </p:nvSpPr>
        <p:spPr bwMode="auto">
          <a:xfrm>
            <a:off x="3516461" y="49209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Service Agency</a:t>
            </a:r>
          </a:p>
        </p:txBody>
      </p:sp>
      <p:sp>
        <p:nvSpPr>
          <p:cNvPr id="906" name="Rectangle 97"/>
          <p:cNvSpPr>
            <a:spLocks noChangeArrowheads="1"/>
          </p:cNvSpPr>
          <p:nvPr/>
        </p:nvSpPr>
        <p:spPr bwMode="auto">
          <a:xfrm>
            <a:off x="4233807" y="49209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Contractor/Supplier Agmt</a:t>
            </a:r>
          </a:p>
        </p:txBody>
      </p:sp>
      <p:sp>
        <p:nvSpPr>
          <p:cNvPr id="907" name="Rectangle 97"/>
          <p:cNvSpPr>
            <a:spLocks noChangeArrowheads="1"/>
          </p:cNvSpPr>
          <p:nvPr/>
        </p:nvSpPr>
        <p:spPr bwMode="auto">
          <a:xfrm>
            <a:off x="3516461" y="47250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 Bank Rel Mgmt</a:t>
            </a:r>
          </a:p>
        </p:txBody>
      </p:sp>
      <p:sp>
        <p:nvSpPr>
          <p:cNvPr id="932" name="Rectangle 97"/>
          <p:cNvSpPr>
            <a:spLocks noChangeArrowheads="1"/>
          </p:cNvSpPr>
          <p:nvPr/>
        </p:nvSpPr>
        <p:spPr bwMode="auto">
          <a:xfrm>
            <a:off x="3516461" y="462707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Interbank Relationship Mgmt</a:t>
            </a:r>
          </a:p>
        </p:txBody>
      </p:sp>
      <p:sp>
        <p:nvSpPr>
          <p:cNvPr id="359" name="Rectangle 358"/>
          <p:cNvSpPr/>
          <p:nvPr/>
        </p:nvSpPr>
        <p:spPr bwMode="gray">
          <a:xfrm>
            <a:off x="3495835" y="2576671"/>
            <a:ext cx="1440667" cy="491748"/>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Custody, Collateral &amp; Documents</a:t>
            </a:r>
          </a:p>
        </p:txBody>
      </p:sp>
      <p:sp>
        <p:nvSpPr>
          <p:cNvPr id="757" name="Rectangle 97"/>
          <p:cNvSpPr>
            <a:spLocks noChangeArrowheads="1"/>
          </p:cNvSpPr>
          <p:nvPr/>
        </p:nvSpPr>
        <p:spPr bwMode="auto">
          <a:xfrm>
            <a:off x="4233807" y="278676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Document Services</a:t>
            </a:r>
          </a:p>
        </p:txBody>
      </p:sp>
      <p:sp>
        <p:nvSpPr>
          <p:cNvPr id="758" name="Rectangle 97"/>
          <p:cNvSpPr>
            <a:spLocks noChangeArrowheads="1"/>
          </p:cNvSpPr>
          <p:nvPr/>
        </p:nvSpPr>
        <p:spPr bwMode="auto">
          <a:xfrm>
            <a:off x="4233807" y="287731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Archive Services</a:t>
            </a:r>
          </a:p>
        </p:txBody>
      </p:sp>
      <p:sp>
        <p:nvSpPr>
          <p:cNvPr id="789" name="Rectangle 97"/>
          <p:cNvSpPr>
            <a:spLocks noChangeArrowheads="1"/>
          </p:cNvSpPr>
          <p:nvPr/>
        </p:nvSpPr>
        <p:spPr bwMode="auto">
          <a:xfrm>
            <a:off x="3516461" y="26962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Custody Administration</a:t>
            </a:r>
          </a:p>
        </p:txBody>
      </p:sp>
      <p:sp>
        <p:nvSpPr>
          <p:cNvPr id="818" name="Rectangle 97"/>
          <p:cNvSpPr>
            <a:spLocks noChangeArrowheads="1"/>
          </p:cNvSpPr>
          <p:nvPr/>
        </p:nvSpPr>
        <p:spPr bwMode="auto">
          <a:xfrm>
            <a:off x="3516461" y="278676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Collateral Allocation </a:t>
            </a:r>
            <a:r>
              <a:rPr lang="en-US" sz="500" kern="0" dirty="0" err="1">
                <a:solidFill>
                  <a:srgbClr val="000000"/>
                </a:solidFill>
                <a:latin typeface="Arial Narrow"/>
                <a:cs typeface="Arial Narrow"/>
              </a:rPr>
              <a:t>Mgnt</a:t>
            </a:r>
            <a:endParaRPr lang="en-US" sz="500" kern="0" dirty="0">
              <a:solidFill>
                <a:srgbClr val="000000"/>
              </a:solidFill>
              <a:latin typeface="Arial Narrow"/>
              <a:cs typeface="Arial Narrow"/>
            </a:endParaRPr>
          </a:p>
        </p:txBody>
      </p:sp>
      <p:sp>
        <p:nvSpPr>
          <p:cNvPr id="819" name="Rectangle 97"/>
          <p:cNvSpPr>
            <a:spLocks noChangeArrowheads="1"/>
          </p:cNvSpPr>
          <p:nvPr/>
        </p:nvSpPr>
        <p:spPr bwMode="auto">
          <a:xfrm>
            <a:off x="3516461" y="287731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Collateral Asset Admin</a:t>
            </a:r>
          </a:p>
        </p:txBody>
      </p:sp>
      <p:sp>
        <p:nvSpPr>
          <p:cNvPr id="820" name="Rectangle 97"/>
          <p:cNvSpPr>
            <a:spLocks noChangeArrowheads="1"/>
          </p:cNvSpPr>
          <p:nvPr/>
        </p:nvSpPr>
        <p:spPr bwMode="auto">
          <a:xfrm>
            <a:off x="4233807" y="26962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Collections</a:t>
            </a:r>
          </a:p>
        </p:txBody>
      </p:sp>
      <p:sp>
        <p:nvSpPr>
          <p:cNvPr id="940" name="Rectangle 97"/>
          <p:cNvSpPr>
            <a:spLocks noChangeArrowheads="1"/>
          </p:cNvSpPr>
          <p:nvPr/>
        </p:nvSpPr>
        <p:spPr bwMode="auto">
          <a:xfrm>
            <a:off x="3516461" y="29678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 Recovery</a:t>
            </a:r>
          </a:p>
        </p:txBody>
      </p:sp>
      <p:sp>
        <p:nvSpPr>
          <p:cNvPr id="362" name="Rectangle 361"/>
          <p:cNvSpPr/>
          <p:nvPr/>
        </p:nvSpPr>
        <p:spPr bwMode="gray">
          <a:xfrm>
            <a:off x="3495835" y="3101326"/>
            <a:ext cx="1440667" cy="698941"/>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Accounting  Services</a:t>
            </a:r>
          </a:p>
        </p:txBody>
      </p:sp>
      <p:sp>
        <p:nvSpPr>
          <p:cNvPr id="764" name="Rectangle 97"/>
          <p:cNvSpPr>
            <a:spLocks noChangeArrowheads="1"/>
          </p:cNvSpPr>
          <p:nvPr/>
        </p:nvSpPr>
        <p:spPr bwMode="auto">
          <a:xfrm>
            <a:off x="3516461" y="3513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Accounting</a:t>
            </a:r>
          </a:p>
        </p:txBody>
      </p:sp>
      <p:sp>
        <p:nvSpPr>
          <p:cNvPr id="800" name="Rectangle 97"/>
          <p:cNvSpPr>
            <a:spLocks noChangeArrowheads="1"/>
          </p:cNvSpPr>
          <p:nvPr/>
        </p:nvSpPr>
        <p:spPr bwMode="auto">
          <a:xfrm>
            <a:off x="4233807" y="3221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Tax Handling</a:t>
            </a:r>
          </a:p>
        </p:txBody>
      </p:sp>
      <p:sp>
        <p:nvSpPr>
          <p:cNvPr id="822" name="Rectangle 97"/>
          <p:cNvSpPr>
            <a:spLocks noChangeArrowheads="1"/>
          </p:cNvSpPr>
          <p:nvPr/>
        </p:nvSpPr>
        <p:spPr bwMode="auto">
          <a:xfrm>
            <a:off x="3516461" y="3221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Position Keeping</a:t>
            </a:r>
          </a:p>
        </p:txBody>
      </p:sp>
      <p:sp>
        <p:nvSpPr>
          <p:cNvPr id="824" name="Rectangle 97"/>
          <p:cNvSpPr>
            <a:spLocks noChangeArrowheads="1"/>
          </p:cNvSpPr>
          <p:nvPr/>
        </p:nvSpPr>
        <p:spPr bwMode="auto">
          <a:xfrm>
            <a:off x="3516461" y="34158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Accounts Receivable</a:t>
            </a:r>
          </a:p>
        </p:txBody>
      </p:sp>
      <p:sp>
        <p:nvSpPr>
          <p:cNvPr id="825" name="Rectangle 97"/>
          <p:cNvSpPr>
            <a:spLocks noChangeArrowheads="1"/>
          </p:cNvSpPr>
          <p:nvPr/>
        </p:nvSpPr>
        <p:spPr bwMode="auto">
          <a:xfrm>
            <a:off x="4233807" y="361059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 Reconciliation</a:t>
            </a:r>
          </a:p>
        </p:txBody>
      </p:sp>
      <p:sp>
        <p:nvSpPr>
          <p:cNvPr id="826" name="Rectangle 97"/>
          <p:cNvSpPr>
            <a:spLocks noChangeArrowheads="1"/>
          </p:cNvSpPr>
          <p:nvPr/>
        </p:nvSpPr>
        <p:spPr bwMode="auto">
          <a:xfrm>
            <a:off x="4233807" y="34158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Fraud Evaluation</a:t>
            </a:r>
            <a:endParaRPr lang="en-US" sz="500" kern="0" dirty="0">
              <a:solidFill>
                <a:srgbClr val="000000"/>
              </a:solidFill>
              <a:latin typeface="Arial Narrow"/>
              <a:cs typeface="Arial Narrow"/>
            </a:endParaRPr>
          </a:p>
        </p:txBody>
      </p:sp>
      <p:sp>
        <p:nvSpPr>
          <p:cNvPr id="827" name="Rectangle 97"/>
          <p:cNvSpPr>
            <a:spLocks noChangeArrowheads="1"/>
          </p:cNvSpPr>
          <p:nvPr/>
        </p:nvSpPr>
        <p:spPr bwMode="auto">
          <a:xfrm>
            <a:off x="3516461" y="361059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Reward Points Account</a:t>
            </a:r>
          </a:p>
        </p:txBody>
      </p:sp>
      <p:sp>
        <p:nvSpPr>
          <p:cNvPr id="870" name="Rectangle 97"/>
          <p:cNvSpPr>
            <a:spLocks noChangeArrowheads="1"/>
          </p:cNvSpPr>
          <p:nvPr/>
        </p:nvSpPr>
        <p:spPr bwMode="auto">
          <a:xfrm>
            <a:off x="4233807" y="33184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Commissions</a:t>
            </a:r>
          </a:p>
        </p:txBody>
      </p:sp>
      <p:sp>
        <p:nvSpPr>
          <p:cNvPr id="959" name="Rectangle 97"/>
          <p:cNvSpPr>
            <a:spLocks noChangeArrowheads="1"/>
          </p:cNvSpPr>
          <p:nvPr/>
        </p:nvSpPr>
        <p:spPr bwMode="auto">
          <a:xfrm>
            <a:off x="3516461" y="33184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Position</a:t>
            </a:r>
          </a:p>
        </p:txBody>
      </p:sp>
      <p:sp>
        <p:nvSpPr>
          <p:cNvPr id="375" name="Rectangle 374"/>
          <p:cNvSpPr/>
          <p:nvPr/>
        </p:nvSpPr>
        <p:spPr bwMode="gray">
          <a:xfrm>
            <a:off x="3495835" y="1779806"/>
            <a:ext cx="1440667" cy="76395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Clearing &amp; Settlement (Payments)</a:t>
            </a:r>
          </a:p>
        </p:txBody>
      </p:sp>
      <p:sp>
        <p:nvSpPr>
          <p:cNvPr id="785" name="Rectangle 97"/>
          <p:cNvSpPr>
            <a:spLocks noChangeArrowheads="1"/>
          </p:cNvSpPr>
          <p:nvPr/>
        </p:nvSpPr>
        <p:spPr bwMode="auto">
          <a:xfrm>
            <a:off x="3516461" y="19873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Order Allocation</a:t>
            </a:r>
          </a:p>
        </p:txBody>
      </p:sp>
      <p:sp>
        <p:nvSpPr>
          <p:cNvPr id="786" name="Rectangle 97"/>
          <p:cNvSpPr>
            <a:spLocks noChangeArrowheads="1"/>
          </p:cNvSpPr>
          <p:nvPr/>
        </p:nvSpPr>
        <p:spPr bwMode="auto">
          <a:xfrm>
            <a:off x="3516461" y="189685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Settlement Obligation Mgmt.</a:t>
            </a:r>
          </a:p>
        </p:txBody>
      </p:sp>
      <p:sp>
        <p:nvSpPr>
          <p:cNvPr id="817" name="Rectangle 97"/>
          <p:cNvSpPr>
            <a:spLocks noChangeArrowheads="1"/>
          </p:cNvSpPr>
          <p:nvPr/>
        </p:nvSpPr>
        <p:spPr bwMode="auto">
          <a:xfrm>
            <a:off x="4233807" y="225897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Payments Execution</a:t>
            </a:r>
          </a:p>
        </p:txBody>
      </p:sp>
      <p:sp>
        <p:nvSpPr>
          <p:cNvPr id="821" name="Rectangle 97"/>
          <p:cNvSpPr>
            <a:spLocks noChangeArrowheads="1"/>
          </p:cNvSpPr>
          <p:nvPr/>
        </p:nvSpPr>
        <p:spPr bwMode="auto">
          <a:xfrm>
            <a:off x="4233807" y="20779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Transaction Engine</a:t>
            </a:r>
          </a:p>
        </p:txBody>
      </p:sp>
      <p:sp>
        <p:nvSpPr>
          <p:cNvPr id="840" name="Rectangle 97"/>
          <p:cNvSpPr>
            <a:spLocks noChangeArrowheads="1"/>
          </p:cNvSpPr>
          <p:nvPr/>
        </p:nvSpPr>
        <p:spPr bwMode="auto">
          <a:xfrm>
            <a:off x="3516461" y="225897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Correspondent Bank</a:t>
            </a:r>
          </a:p>
        </p:txBody>
      </p:sp>
      <p:sp>
        <p:nvSpPr>
          <p:cNvPr id="841" name="Rectangle 97"/>
          <p:cNvSpPr>
            <a:spLocks noChangeArrowheads="1"/>
          </p:cNvSpPr>
          <p:nvPr/>
        </p:nvSpPr>
        <p:spPr bwMode="auto">
          <a:xfrm>
            <a:off x="4233807" y="189685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Cheque Processing</a:t>
            </a:r>
          </a:p>
        </p:txBody>
      </p:sp>
      <p:sp>
        <p:nvSpPr>
          <p:cNvPr id="902" name="Rectangle 97"/>
          <p:cNvSpPr>
            <a:spLocks noChangeArrowheads="1"/>
          </p:cNvSpPr>
          <p:nvPr/>
        </p:nvSpPr>
        <p:spPr bwMode="auto">
          <a:xfrm>
            <a:off x="3516461" y="20779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Corresp.Bank Data Mgmt</a:t>
            </a:r>
          </a:p>
        </p:txBody>
      </p:sp>
      <p:sp>
        <p:nvSpPr>
          <p:cNvPr id="917" name="Rectangle 97"/>
          <p:cNvSpPr>
            <a:spLocks noChangeArrowheads="1"/>
          </p:cNvSpPr>
          <p:nvPr/>
        </p:nvSpPr>
        <p:spPr bwMode="auto">
          <a:xfrm>
            <a:off x="4233807" y="21684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 Order</a:t>
            </a:r>
          </a:p>
        </p:txBody>
      </p:sp>
      <p:sp>
        <p:nvSpPr>
          <p:cNvPr id="929" name="Rectangle 97"/>
          <p:cNvSpPr>
            <a:spLocks noChangeArrowheads="1"/>
          </p:cNvSpPr>
          <p:nvPr/>
        </p:nvSpPr>
        <p:spPr bwMode="auto">
          <a:xfrm>
            <a:off x="3516461" y="21684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Counterparty Administration</a:t>
            </a:r>
          </a:p>
        </p:txBody>
      </p:sp>
      <p:sp>
        <p:nvSpPr>
          <p:cNvPr id="960" name="Rectangle 97"/>
          <p:cNvSpPr>
            <a:spLocks noChangeArrowheads="1"/>
          </p:cNvSpPr>
          <p:nvPr/>
        </p:nvSpPr>
        <p:spPr bwMode="auto">
          <a:xfrm>
            <a:off x="4233807" y="19873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ACH Fulfillment</a:t>
            </a:r>
          </a:p>
        </p:txBody>
      </p:sp>
      <p:sp>
        <p:nvSpPr>
          <p:cNvPr id="415" name="Rectangle 97"/>
          <p:cNvSpPr>
            <a:spLocks noChangeArrowheads="1"/>
          </p:cNvSpPr>
          <p:nvPr/>
        </p:nvSpPr>
        <p:spPr bwMode="auto">
          <a:xfrm>
            <a:off x="3516473" y="244109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Financial Settlement</a:t>
            </a:r>
          </a:p>
        </p:txBody>
      </p:sp>
      <p:sp>
        <p:nvSpPr>
          <p:cNvPr id="416" name="Rectangle 97"/>
          <p:cNvSpPr>
            <a:spLocks noChangeArrowheads="1"/>
          </p:cNvSpPr>
          <p:nvPr/>
        </p:nvSpPr>
        <p:spPr bwMode="auto">
          <a:xfrm>
            <a:off x="4233819" y="23505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Clearing</a:t>
            </a:r>
          </a:p>
        </p:txBody>
      </p:sp>
      <p:sp>
        <p:nvSpPr>
          <p:cNvPr id="417" name="Rectangle 97"/>
          <p:cNvSpPr>
            <a:spLocks noChangeArrowheads="1"/>
          </p:cNvSpPr>
          <p:nvPr/>
        </p:nvSpPr>
        <p:spPr bwMode="auto">
          <a:xfrm>
            <a:off x="3516473" y="23505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eCommerce Gateway</a:t>
            </a:r>
          </a:p>
        </p:txBody>
      </p:sp>
      <p:sp>
        <p:nvSpPr>
          <p:cNvPr id="695" name="Rectangle 694"/>
          <p:cNvSpPr/>
          <p:nvPr/>
        </p:nvSpPr>
        <p:spPr bwMode="gray">
          <a:xfrm>
            <a:off x="6846324" y="3626090"/>
            <a:ext cx="1458963" cy="695615"/>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Corporate Banking</a:t>
            </a:r>
          </a:p>
        </p:txBody>
      </p:sp>
      <p:sp>
        <p:nvSpPr>
          <p:cNvPr id="541" name="Rectangle 97"/>
          <p:cNvSpPr>
            <a:spLocks noChangeArrowheads="1"/>
          </p:cNvSpPr>
          <p:nvPr/>
        </p:nvSpPr>
        <p:spPr bwMode="auto">
          <a:xfrm>
            <a:off x="6878925" y="3996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Trust Services</a:t>
            </a:r>
          </a:p>
        </p:txBody>
      </p:sp>
      <p:sp>
        <p:nvSpPr>
          <p:cNvPr id="772" name="Rectangle 97"/>
          <p:cNvSpPr>
            <a:spLocks noChangeArrowheads="1"/>
          </p:cNvSpPr>
          <p:nvPr/>
        </p:nvSpPr>
        <p:spPr bwMode="auto">
          <a:xfrm>
            <a:off x="6878925" y="41070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Facility</a:t>
            </a:r>
          </a:p>
        </p:txBody>
      </p:sp>
      <p:sp>
        <p:nvSpPr>
          <p:cNvPr id="773" name="Rectangle 97"/>
          <p:cNvSpPr>
            <a:spLocks noChangeArrowheads="1"/>
          </p:cNvSpPr>
          <p:nvPr/>
        </p:nvSpPr>
        <p:spPr bwMode="auto">
          <a:xfrm>
            <a:off x="6878925" y="38868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Cash Mgmt &amp; Account Svs</a:t>
            </a:r>
          </a:p>
        </p:txBody>
      </p:sp>
      <p:sp>
        <p:nvSpPr>
          <p:cNvPr id="774" name="Rectangle 97"/>
          <p:cNvSpPr>
            <a:spLocks noChangeArrowheads="1"/>
          </p:cNvSpPr>
          <p:nvPr/>
        </p:nvSpPr>
        <p:spPr bwMode="auto">
          <a:xfrm>
            <a:off x="7598656" y="39955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Cheque Lock Box</a:t>
            </a:r>
          </a:p>
        </p:txBody>
      </p:sp>
      <p:sp>
        <p:nvSpPr>
          <p:cNvPr id="775" name="Rectangle 97"/>
          <p:cNvSpPr>
            <a:spLocks noChangeArrowheads="1"/>
          </p:cNvSpPr>
          <p:nvPr/>
        </p:nvSpPr>
        <p:spPr bwMode="auto">
          <a:xfrm>
            <a:off x="7598656" y="41070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Factoring</a:t>
            </a:r>
          </a:p>
        </p:txBody>
      </p:sp>
      <p:sp>
        <p:nvSpPr>
          <p:cNvPr id="776" name="Rectangle 97"/>
          <p:cNvSpPr>
            <a:spLocks noChangeArrowheads="1"/>
          </p:cNvSpPr>
          <p:nvPr/>
        </p:nvSpPr>
        <p:spPr bwMode="auto">
          <a:xfrm>
            <a:off x="7598656" y="377244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Direct Debit Mandate</a:t>
            </a:r>
          </a:p>
        </p:txBody>
      </p:sp>
      <p:sp>
        <p:nvSpPr>
          <p:cNvPr id="777" name="Rectangle 97"/>
          <p:cNvSpPr>
            <a:spLocks noChangeArrowheads="1"/>
          </p:cNvSpPr>
          <p:nvPr/>
        </p:nvSpPr>
        <p:spPr bwMode="auto">
          <a:xfrm>
            <a:off x="7598656" y="388397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Direct Debit</a:t>
            </a:r>
          </a:p>
        </p:txBody>
      </p:sp>
      <p:sp>
        <p:nvSpPr>
          <p:cNvPr id="781" name="Rectangle 97"/>
          <p:cNvSpPr>
            <a:spLocks noChangeArrowheads="1"/>
          </p:cNvSpPr>
          <p:nvPr/>
        </p:nvSpPr>
        <p:spPr bwMode="auto">
          <a:xfrm>
            <a:off x="6878925" y="421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Project Finance</a:t>
            </a:r>
          </a:p>
        </p:txBody>
      </p:sp>
      <p:sp>
        <p:nvSpPr>
          <p:cNvPr id="845" name="Rectangle 97"/>
          <p:cNvSpPr>
            <a:spLocks noChangeArrowheads="1"/>
          </p:cNvSpPr>
          <p:nvPr/>
        </p:nvSpPr>
        <p:spPr bwMode="auto">
          <a:xfrm>
            <a:off x="6878925" y="377668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Current Account</a:t>
            </a:r>
          </a:p>
        </p:txBody>
      </p:sp>
      <p:sp>
        <p:nvSpPr>
          <p:cNvPr id="673" name="Rectangle 672"/>
          <p:cNvSpPr/>
          <p:nvPr/>
        </p:nvSpPr>
        <p:spPr bwMode="gray">
          <a:xfrm>
            <a:off x="6852506" y="3111387"/>
            <a:ext cx="1458963" cy="36045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Trade Banking</a:t>
            </a:r>
          </a:p>
        </p:txBody>
      </p:sp>
      <p:sp>
        <p:nvSpPr>
          <p:cNvPr id="474" name="Rectangle 97"/>
          <p:cNvSpPr>
            <a:spLocks noChangeArrowheads="1"/>
          </p:cNvSpPr>
          <p:nvPr/>
        </p:nvSpPr>
        <p:spPr bwMode="auto">
          <a:xfrm>
            <a:off x="7598572" y="323424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Letter of Credit</a:t>
            </a:r>
          </a:p>
        </p:txBody>
      </p:sp>
      <p:sp>
        <p:nvSpPr>
          <p:cNvPr id="475" name="Rectangle 97"/>
          <p:cNvSpPr>
            <a:spLocks noChangeArrowheads="1"/>
          </p:cNvSpPr>
          <p:nvPr/>
        </p:nvSpPr>
        <p:spPr bwMode="auto">
          <a:xfrm>
            <a:off x="6889681" y="3346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Guarantee</a:t>
            </a:r>
          </a:p>
        </p:txBody>
      </p:sp>
      <p:sp>
        <p:nvSpPr>
          <p:cNvPr id="476" name="Rectangle 97"/>
          <p:cNvSpPr>
            <a:spLocks noChangeArrowheads="1"/>
          </p:cNvSpPr>
          <p:nvPr/>
        </p:nvSpPr>
        <p:spPr bwMode="auto">
          <a:xfrm>
            <a:off x="6889681" y="323424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Trade Finance</a:t>
            </a:r>
          </a:p>
        </p:txBody>
      </p:sp>
      <p:sp>
        <p:nvSpPr>
          <p:cNvPr id="552" name="Rectangle 97"/>
          <p:cNvSpPr>
            <a:spLocks noChangeArrowheads="1"/>
          </p:cNvSpPr>
          <p:nvPr/>
        </p:nvSpPr>
        <p:spPr bwMode="auto">
          <a:xfrm>
            <a:off x="7598572" y="3346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Drafts &amp; </a:t>
            </a:r>
            <a:r>
              <a:rPr lang="en-US" sz="500" kern="0" dirty="0" err="1">
                <a:solidFill>
                  <a:srgbClr val="000000"/>
                </a:solidFill>
                <a:latin typeface="Arial Narrow"/>
                <a:cs typeface="Arial Narrow"/>
              </a:rPr>
              <a:t>Trvl</a:t>
            </a:r>
            <a:r>
              <a:rPr lang="en-US" sz="500" kern="0" dirty="0">
                <a:solidFill>
                  <a:srgbClr val="000000"/>
                </a:solidFill>
                <a:latin typeface="Arial Narrow"/>
                <a:cs typeface="Arial Narrow"/>
              </a:rPr>
              <a:t>. Checks</a:t>
            </a:r>
          </a:p>
        </p:txBody>
      </p:sp>
      <p:sp>
        <p:nvSpPr>
          <p:cNvPr id="649" name="Rectangle 648"/>
          <p:cNvSpPr/>
          <p:nvPr/>
        </p:nvSpPr>
        <p:spPr bwMode="gray">
          <a:xfrm>
            <a:off x="5222275" y="1779806"/>
            <a:ext cx="1458963" cy="60023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Market Operations</a:t>
            </a:r>
          </a:p>
        </p:txBody>
      </p:sp>
      <p:sp>
        <p:nvSpPr>
          <p:cNvPr id="654" name="Rectangle 653"/>
          <p:cNvSpPr/>
          <p:nvPr/>
        </p:nvSpPr>
        <p:spPr bwMode="gray">
          <a:xfrm>
            <a:off x="6723985" y="1779807"/>
            <a:ext cx="1458963" cy="67304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 Market Trading </a:t>
            </a:r>
          </a:p>
        </p:txBody>
      </p:sp>
      <p:sp>
        <p:nvSpPr>
          <p:cNvPr id="627" name="Rectangle 626"/>
          <p:cNvSpPr>
            <a:spLocks noChangeArrowheads="1"/>
          </p:cNvSpPr>
          <p:nvPr/>
        </p:nvSpPr>
        <p:spPr bwMode="auto">
          <a:xfrm>
            <a:off x="7471860"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Stock Lending/Repos</a:t>
            </a:r>
          </a:p>
        </p:txBody>
      </p:sp>
      <p:sp>
        <p:nvSpPr>
          <p:cNvPr id="787" name="Rectangle 97"/>
          <p:cNvSpPr>
            <a:spLocks noChangeArrowheads="1"/>
          </p:cNvSpPr>
          <p:nvPr/>
        </p:nvSpPr>
        <p:spPr bwMode="auto">
          <a:xfrm>
            <a:off x="5972219"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Securities Fails Processing</a:t>
            </a:r>
          </a:p>
        </p:txBody>
      </p:sp>
      <p:sp>
        <p:nvSpPr>
          <p:cNvPr id="788" name="Rectangle 97"/>
          <p:cNvSpPr>
            <a:spLocks noChangeArrowheads="1"/>
          </p:cNvSpPr>
          <p:nvPr/>
        </p:nvSpPr>
        <p:spPr bwMode="auto">
          <a:xfrm>
            <a:off x="5252046"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Trade/Price Reporting</a:t>
            </a:r>
          </a:p>
        </p:txBody>
      </p:sp>
      <p:sp>
        <p:nvSpPr>
          <p:cNvPr id="790" name="Rectangle 97"/>
          <p:cNvSpPr>
            <a:spLocks noChangeArrowheads="1"/>
          </p:cNvSpPr>
          <p:nvPr/>
        </p:nvSpPr>
        <p:spPr bwMode="auto">
          <a:xfrm>
            <a:off x="5972219"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Events</a:t>
            </a:r>
          </a:p>
        </p:txBody>
      </p:sp>
      <p:sp>
        <p:nvSpPr>
          <p:cNvPr id="794" name="Rectangle 97"/>
          <p:cNvSpPr>
            <a:spLocks noChangeArrowheads="1"/>
          </p:cNvSpPr>
          <p:nvPr/>
        </p:nvSpPr>
        <p:spPr bwMode="auto">
          <a:xfrm>
            <a:off x="5972219"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Inst Valuation</a:t>
            </a:r>
          </a:p>
        </p:txBody>
      </p:sp>
      <p:sp>
        <p:nvSpPr>
          <p:cNvPr id="798" name="Rectangle 97"/>
          <p:cNvSpPr>
            <a:spLocks noChangeArrowheads="1"/>
          </p:cNvSpPr>
          <p:nvPr/>
        </p:nvSpPr>
        <p:spPr bwMode="auto">
          <a:xfrm>
            <a:off x="5252046"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Securities </a:t>
            </a:r>
            <a:r>
              <a:rPr lang="en-US" sz="500" kern="0" dirty="0" err="1">
                <a:solidFill>
                  <a:srgbClr val="000000"/>
                </a:solidFill>
                <a:latin typeface="Arial Narrow"/>
                <a:cs typeface="Arial Narrow"/>
              </a:rPr>
              <a:t>Dlvry</a:t>
            </a:r>
            <a:r>
              <a:rPr lang="en-US" sz="500" kern="0" dirty="0">
                <a:solidFill>
                  <a:srgbClr val="000000"/>
                </a:solidFill>
                <a:latin typeface="Arial Narrow"/>
                <a:cs typeface="Arial Narrow"/>
              </a:rPr>
              <a:t> &amp; Rcpt Mgmt</a:t>
            </a:r>
          </a:p>
        </p:txBody>
      </p:sp>
      <p:sp>
        <p:nvSpPr>
          <p:cNvPr id="799" name="Rectangle 97"/>
          <p:cNvSpPr>
            <a:spLocks noChangeArrowheads="1"/>
          </p:cNvSpPr>
          <p:nvPr/>
        </p:nvSpPr>
        <p:spPr bwMode="auto">
          <a:xfrm>
            <a:off x="5252046"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Trade Confirmation Matching</a:t>
            </a:r>
          </a:p>
        </p:txBody>
      </p:sp>
      <p:sp>
        <p:nvSpPr>
          <p:cNvPr id="801" name="Rectangle 97"/>
          <p:cNvSpPr>
            <a:spLocks noChangeArrowheads="1"/>
          </p:cNvSpPr>
          <p:nvPr/>
        </p:nvSpPr>
        <p:spPr bwMode="auto">
          <a:xfrm>
            <a:off x="5252046"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Trading Book Oversight</a:t>
            </a:r>
          </a:p>
        </p:txBody>
      </p:sp>
      <p:sp>
        <p:nvSpPr>
          <p:cNvPr id="803" name="Rectangle 97"/>
          <p:cNvSpPr>
            <a:spLocks noChangeArrowheads="1"/>
          </p:cNvSpPr>
          <p:nvPr/>
        </p:nvSpPr>
        <p:spPr bwMode="auto">
          <a:xfrm>
            <a:off x="6762622"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Dealer Workbench</a:t>
            </a:r>
          </a:p>
        </p:txBody>
      </p:sp>
      <p:sp>
        <p:nvSpPr>
          <p:cNvPr id="805" name="Rectangle 97"/>
          <p:cNvSpPr>
            <a:spLocks noChangeArrowheads="1"/>
          </p:cNvSpPr>
          <p:nvPr/>
        </p:nvSpPr>
        <p:spPr bwMode="auto">
          <a:xfrm>
            <a:off x="7471860"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Making</a:t>
            </a:r>
          </a:p>
        </p:txBody>
      </p:sp>
      <p:sp>
        <p:nvSpPr>
          <p:cNvPr id="807" name="Rectangle 97"/>
          <p:cNvSpPr>
            <a:spLocks noChangeArrowheads="1"/>
          </p:cNvSpPr>
          <p:nvPr/>
        </p:nvSpPr>
        <p:spPr bwMode="auto">
          <a:xfrm>
            <a:off x="7471860"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Program Trading</a:t>
            </a:r>
          </a:p>
        </p:txBody>
      </p:sp>
      <p:sp>
        <p:nvSpPr>
          <p:cNvPr id="809" name="Rectangle 97"/>
          <p:cNvSpPr>
            <a:spLocks noChangeArrowheads="1"/>
          </p:cNvSpPr>
          <p:nvPr/>
        </p:nvSpPr>
        <p:spPr bwMode="auto">
          <a:xfrm>
            <a:off x="6762622"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Traded Position Mgmt</a:t>
            </a:r>
          </a:p>
        </p:txBody>
      </p:sp>
      <p:sp>
        <p:nvSpPr>
          <p:cNvPr id="811" name="Rectangle 97"/>
          <p:cNvSpPr>
            <a:spLocks noChangeArrowheads="1"/>
          </p:cNvSpPr>
          <p:nvPr/>
        </p:nvSpPr>
        <p:spPr bwMode="auto">
          <a:xfrm>
            <a:off x="6762622"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Order</a:t>
            </a:r>
          </a:p>
        </p:txBody>
      </p:sp>
      <p:sp>
        <p:nvSpPr>
          <p:cNvPr id="812" name="Rectangle 97"/>
          <p:cNvSpPr>
            <a:spLocks noChangeArrowheads="1"/>
          </p:cNvSpPr>
          <p:nvPr/>
        </p:nvSpPr>
        <p:spPr bwMode="auto">
          <a:xfrm>
            <a:off x="7471860"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Quote Management</a:t>
            </a:r>
          </a:p>
        </p:txBody>
      </p:sp>
      <p:sp>
        <p:nvSpPr>
          <p:cNvPr id="813" name="Rectangle 97"/>
          <p:cNvSpPr>
            <a:spLocks noChangeArrowheads="1"/>
          </p:cNvSpPr>
          <p:nvPr/>
        </p:nvSpPr>
        <p:spPr bwMode="auto">
          <a:xfrm>
            <a:off x="6762622" y="23214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Suitbility Checking</a:t>
            </a:r>
          </a:p>
        </p:txBody>
      </p:sp>
      <p:sp>
        <p:nvSpPr>
          <p:cNvPr id="814" name="Rectangle 97"/>
          <p:cNvSpPr>
            <a:spLocks noChangeArrowheads="1"/>
          </p:cNvSpPr>
          <p:nvPr/>
        </p:nvSpPr>
        <p:spPr bwMode="auto">
          <a:xfrm>
            <a:off x="5972219"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Risk Operations</a:t>
            </a:r>
          </a:p>
        </p:txBody>
      </p:sp>
      <p:sp>
        <p:nvSpPr>
          <p:cNvPr id="815" name="Rectangle 97"/>
          <p:cNvSpPr>
            <a:spLocks noChangeArrowheads="1"/>
          </p:cNvSpPr>
          <p:nvPr/>
        </p:nvSpPr>
        <p:spPr bwMode="auto">
          <a:xfrm>
            <a:off x="6762622"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Order Execution</a:t>
            </a:r>
          </a:p>
        </p:txBody>
      </p:sp>
      <p:sp>
        <p:nvSpPr>
          <p:cNvPr id="668" name="Rectangle 667"/>
          <p:cNvSpPr/>
          <p:nvPr/>
        </p:nvSpPr>
        <p:spPr bwMode="gray">
          <a:xfrm>
            <a:off x="6855869" y="2581690"/>
            <a:ext cx="1458963" cy="36045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Advisory Services</a:t>
            </a:r>
          </a:p>
        </p:txBody>
      </p:sp>
      <p:sp>
        <p:nvSpPr>
          <p:cNvPr id="677" name="Rectangle 676"/>
          <p:cNvSpPr/>
          <p:nvPr/>
        </p:nvSpPr>
        <p:spPr bwMode="gray">
          <a:xfrm>
            <a:off x="5324602" y="2581690"/>
            <a:ext cx="1458963" cy="49129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Investment Products</a:t>
            </a:r>
          </a:p>
        </p:txBody>
      </p:sp>
      <p:sp>
        <p:nvSpPr>
          <p:cNvPr id="483" name="Rectangle 97"/>
          <p:cNvSpPr>
            <a:spLocks noChangeArrowheads="1"/>
          </p:cNvSpPr>
          <p:nvPr/>
        </p:nvSpPr>
        <p:spPr bwMode="auto">
          <a:xfrm>
            <a:off x="6889681"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Finance</a:t>
            </a:r>
          </a:p>
        </p:txBody>
      </p:sp>
      <p:sp>
        <p:nvSpPr>
          <p:cNvPr id="495" name="Rectangle 97"/>
          <p:cNvSpPr>
            <a:spLocks noChangeArrowheads="1"/>
          </p:cNvSpPr>
          <p:nvPr/>
        </p:nvSpPr>
        <p:spPr bwMode="auto">
          <a:xfrm>
            <a:off x="6889681"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M&amp;A Advisory</a:t>
            </a:r>
          </a:p>
        </p:txBody>
      </p:sp>
      <p:sp>
        <p:nvSpPr>
          <p:cNvPr id="499" name="Rectangle 97"/>
          <p:cNvSpPr>
            <a:spLocks noChangeArrowheads="1"/>
          </p:cNvSpPr>
          <p:nvPr/>
        </p:nvSpPr>
        <p:spPr bwMode="auto">
          <a:xfrm>
            <a:off x="7598572"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Tax Advisory</a:t>
            </a:r>
          </a:p>
        </p:txBody>
      </p:sp>
      <p:sp>
        <p:nvSpPr>
          <p:cNvPr id="504" name="Rectangle 97"/>
          <p:cNvSpPr>
            <a:spLocks noChangeArrowheads="1"/>
          </p:cNvSpPr>
          <p:nvPr/>
        </p:nvSpPr>
        <p:spPr bwMode="auto">
          <a:xfrm>
            <a:off x="5349804" y="29311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Public Offering</a:t>
            </a:r>
          </a:p>
        </p:txBody>
      </p:sp>
      <p:sp>
        <p:nvSpPr>
          <p:cNvPr id="508" name="Rectangle 97"/>
          <p:cNvSpPr>
            <a:spLocks noChangeArrowheads="1"/>
          </p:cNvSpPr>
          <p:nvPr/>
        </p:nvSpPr>
        <p:spPr bwMode="auto">
          <a:xfrm>
            <a:off x="5349804"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Private Placement</a:t>
            </a:r>
          </a:p>
        </p:txBody>
      </p:sp>
      <p:sp>
        <p:nvSpPr>
          <p:cNvPr id="782" name="Rectangle 97"/>
          <p:cNvSpPr>
            <a:spLocks noChangeArrowheads="1"/>
          </p:cNvSpPr>
          <p:nvPr/>
        </p:nvSpPr>
        <p:spPr bwMode="auto">
          <a:xfrm>
            <a:off x="6072095" y="29311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Mutual Fund Administration</a:t>
            </a:r>
          </a:p>
        </p:txBody>
      </p:sp>
      <p:sp>
        <p:nvSpPr>
          <p:cNvPr id="783" name="Rectangle 97"/>
          <p:cNvSpPr>
            <a:spLocks noChangeArrowheads="1"/>
          </p:cNvSpPr>
          <p:nvPr/>
        </p:nvSpPr>
        <p:spPr bwMode="auto">
          <a:xfrm>
            <a:off x="6072095"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Hedge Fund Administration</a:t>
            </a:r>
          </a:p>
        </p:txBody>
      </p:sp>
      <p:sp>
        <p:nvSpPr>
          <p:cNvPr id="784" name="Rectangle 97"/>
          <p:cNvSpPr>
            <a:spLocks noChangeArrowheads="1"/>
          </p:cNvSpPr>
          <p:nvPr/>
        </p:nvSpPr>
        <p:spPr bwMode="auto">
          <a:xfrm>
            <a:off x="6072095"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Unit Trust Administration</a:t>
            </a:r>
          </a:p>
        </p:txBody>
      </p:sp>
      <p:sp>
        <p:nvSpPr>
          <p:cNvPr id="806" name="Rectangle 97"/>
          <p:cNvSpPr>
            <a:spLocks noChangeArrowheads="1"/>
          </p:cNvSpPr>
          <p:nvPr/>
        </p:nvSpPr>
        <p:spPr bwMode="auto">
          <a:xfrm>
            <a:off x="5349804"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ECM/DCM</a:t>
            </a:r>
          </a:p>
        </p:txBody>
      </p:sp>
      <p:sp>
        <p:nvSpPr>
          <p:cNvPr id="956" name="Rectangle 97"/>
          <p:cNvSpPr>
            <a:spLocks noChangeArrowheads="1"/>
          </p:cNvSpPr>
          <p:nvPr/>
        </p:nvSpPr>
        <p:spPr bwMode="auto">
          <a:xfrm>
            <a:off x="7598572"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Consumer Advisory Services</a:t>
            </a:r>
          </a:p>
        </p:txBody>
      </p:sp>
      <p:sp>
        <p:nvSpPr>
          <p:cNvPr id="687" name="Rectangle 686"/>
          <p:cNvSpPr/>
          <p:nvPr/>
        </p:nvSpPr>
        <p:spPr bwMode="gray">
          <a:xfrm>
            <a:off x="6737359" y="4462547"/>
            <a:ext cx="1458963" cy="553541"/>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Consumer Banking</a:t>
            </a:r>
          </a:p>
        </p:txBody>
      </p:sp>
      <p:sp>
        <p:nvSpPr>
          <p:cNvPr id="530" name="Rectangle 97"/>
          <p:cNvSpPr>
            <a:spLocks noChangeArrowheads="1"/>
          </p:cNvSpPr>
          <p:nvPr/>
        </p:nvSpPr>
        <p:spPr bwMode="auto">
          <a:xfrm>
            <a:off x="7480157" y="48030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Currency Exchange</a:t>
            </a:r>
          </a:p>
        </p:txBody>
      </p:sp>
      <p:sp>
        <p:nvSpPr>
          <p:cNvPr id="535" name="Rectangle 97"/>
          <p:cNvSpPr>
            <a:spLocks noChangeArrowheads="1"/>
          </p:cNvSpPr>
          <p:nvPr/>
        </p:nvSpPr>
        <p:spPr bwMode="auto">
          <a:xfrm>
            <a:off x="7480157" y="46963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 Initiation</a:t>
            </a:r>
          </a:p>
        </p:txBody>
      </p:sp>
      <p:sp>
        <p:nvSpPr>
          <p:cNvPr id="551" name="Rectangle 97"/>
          <p:cNvSpPr>
            <a:spLocks noChangeArrowheads="1"/>
          </p:cNvSpPr>
          <p:nvPr/>
        </p:nvSpPr>
        <p:spPr bwMode="auto">
          <a:xfrm>
            <a:off x="6764483" y="46963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Brokered Product</a:t>
            </a:r>
          </a:p>
        </p:txBody>
      </p:sp>
      <p:sp>
        <p:nvSpPr>
          <p:cNvPr id="768" name="Rectangle 97"/>
          <p:cNvSpPr>
            <a:spLocks noChangeArrowheads="1"/>
          </p:cNvSpPr>
          <p:nvPr/>
        </p:nvSpPr>
        <p:spPr bwMode="auto">
          <a:xfrm>
            <a:off x="6764483"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Current Account</a:t>
            </a:r>
          </a:p>
        </p:txBody>
      </p:sp>
      <p:sp>
        <p:nvSpPr>
          <p:cNvPr id="919" name="Rectangle 97"/>
          <p:cNvSpPr>
            <a:spLocks noChangeArrowheads="1"/>
          </p:cNvSpPr>
          <p:nvPr/>
        </p:nvSpPr>
        <p:spPr bwMode="auto">
          <a:xfrm>
            <a:off x="6764483" y="490968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Product</a:t>
            </a:r>
          </a:p>
        </p:txBody>
      </p:sp>
      <p:sp>
        <p:nvSpPr>
          <p:cNvPr id="957" name="Rectangle 97"/>
          <p:cNvSpPr>
            <a:spLocks noChangeArrowheads="1"/>
          </p:cNvSpPr>
          <p:nvPr/>
        </p:nvSpPr>
        <p:spPr bwMode="auto">
          <a:xfrm>
            <a:off x="7480157"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Trust Services</a:t>
            </a:r>
          </a:p>
        </p:txBody>
      </p:sp>
      <p:sp>
        <p:nvSpPr>
          <p:cNvPr id="958" name="Rectangle 97"/>
          <p:cNvSpPr>
            <a:spLocks noChangeArrowheads="1"/>
          </p:cNvSpPr>
          <p:nvPr/>
        </p:nvSpPr>
        <p:spPr bwMode="auto">
          <a:xfrm>
            <a:off x="6764483" y="48030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Service Product</a:t>
            </a:r>
          </a:p>
        </p:txBody>
      </p:sp>
      <p:sp>
        <p:nvSpPr>
          <p:cNvPr id="513" name="Rectangle 512"/>
          <p:cNvSpPr/>
          <p:nvPr/>
        </p:nvSpPr>
        <p:spPr bwMode="gray">
          <a:xfrm>
            <a:off x="8495287" y="2190150"/>
            <a:ext cx="750155" cy="54695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Investment Svs</a:t>
            </a:r>
          </a:p>
        </p:txBody>
      </p:sp>
      <p:sp>
        <p:nvSpPr>
          <p:cNvPr id="509" name="Rectangle 97"/>
          <p:cNvSpPr>
            <a:spLocks noChangeArrowheads="1"/>
          </p:cNvSpPr>
          <p:nvPr/>
        </p:nvSpPr>
        <p:spPr bwMode="auto">
          <a:xfrm>
            <a:off x="8527305" y="246171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Planning</a:t>
            </a:r>
          </a:p>
        </p:txBody>
      </p:sp>
      <p:sp>
        <p:nvSpPr>
          <p:cNvPr id="510" name="Rectangle 97"/>
          <p:cNvSpPr>
            <a:spLocks noChangeArrowheads="1"/>
          </p:cNvSpPr>
          <p:nvPr/>
        </p:nvSpPr>
        <p:spPr bwMode="auto">
          <a:xfrm>
            <a:off x="8527305" y="25464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Analysis</a:t>
            </a:r>
          </a:p>
        </p:txBody>
      </p:sp>
      <p:sp>
        <p:nvSpPr>
          <p:cNvPr id="512" name="Rectangle 97"/>
          <p:cNvSpPr>
            <a:spLocks noChangeArrowheads="1"/>
          </p:cNvSpPr>
          <p:nvPr/>
        </p:nvSpPr>
        <p:spPr bwMode="auto">
          <a:xfrm>
            <a:off x="8527305" y="263113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Mgmt</a:t>
            </a:r>
          </a:p>
        </p:txBody>
      </p:sp>
      <p:sp>
        <p:nvSpPr>
          <p:cNvPr id="521" name="Rectangle 97"/>
          <p:cNvSpPr>
            <a:spLocks noChangeArrowheads="1"/>
          </p:cNvSpPr>
          <p:nvPr/>
        </p:nvSpPr>
        <p:spPr bwMode="auto">
          <a:xfrm>
            <a:off x="8527305" y="23770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eTrading Workbench</a:t>
            </a:r>
          </a:p>
        </p:txBody>
      </p:sp>
      <p:sp>
        <p:nvSpPr>
          <p:cNvPr id="560" name="Rectangle 97"/>
          <p:cNvSpPr>
            <a:spLocks noChangeArrowheads="1"/>
          </p:cNvSpPr>
          <p:nvPr/>
        </p:nvSpPr>
        <p:spPr bwMode="auto">
          <a:xfrm>
            <a:off x="8527305" y="22923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Consumer Investments</a:t>
            </a:r>
          </a:p>
        </p:txBody>
      </p:sp>
      <p:sp>
        <p:nvSpPr>
          <p:cNvPr id="531" name="Rectangle 530"/>
          <p:cNvSpPr/>
          <p:nvPr/>
        </p:nvSpPr>
        <p:spPr bwMode="gray">
          <a:xfrm>
            <a:off x="8495287" y="1779806"/>
            <a:ext cx="750155" cy="36171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Party Reference</a:t>
            </a:r>
          </a:p>
        </p:txBody>
      </p:sp>
      <p:sp>
        <p:nvSpPr>
          <p:cNvPr id="898" name="Rectangle 97"/>
          <p:cNvSpPr>
            <a:spLocks noChangeArrowheads="1"/>
          </p:cNvSpPr>
          <p:nvPr/>
        </p:nvSpPr>
        <p:spPr bwMode="auto">
          <a:xfrm>
            <a:off x="8527305" y="18830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Data Management</a:t>
            </a:r>
          </a:p>
        </p:txBody>
      </p:sp>
      <p:sp>
        <p:nvSpPr>
          <p:cNvPr id="930" name="Rectangle 97"/>
          <p:cNvSpPr>
            <a:spLocks noChangeArrowheads="1"/>
          </p:cNvSpPr>
          <p:nvPr/>
        </p:nvSpPr>
        <p:spPr bwMode="auto">
          <a:xfrm>
            <a:off x="8527305" y="20397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Location Data Management</a:t>
            </a:r>
          </a:p>
        </p:txBody>
      </p:sp>
      <p:sp>
        <p:nvSpPr>
          <p:cNvPr id="947" name="Rectangle 97"/>
          <p:cNvSpPr>
            <a:spLocks noChangeArrowheads="1"/>
          </p:cNvSpPr>
          <p:nvPr/>
        </p:nvSpPr>
        <p:spPr bwMode="auto">
          <a:xfrm>
            <a:off x="8527305" y="196138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Custmer Ref Data Mgmt</a:t>
            </a:r>
          </a:p>
        </p:txBody>
      </p:sp>
      <p:sp>
        <p:nvSpPr>
          <p:cNvPr id="542" name="Rectangle 541"/>
          <p:cNvSpPr/>
          <p:nvPr/>
        </p:nvSpPr>
        <p:spPr bwMode="gray">
          <a:xfrm>
            <a:off x="8495287" y="2785742"/>
            <a:ext cx="750155" cy="80973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Relationship Mgmt</a:t>
            </a:r>
          </a:p>
        </p:txBody>
      </p:sp>
      <p:sp>
        <p:nvSpPr>
          <p:cNvPr id="865" name="Rectangle 97"/>
          <p:cNvSpPr>
            <a:spLocks noChangeArrowheads="1"/>
          </p:cNvSpPr>
          <p:nvPr/>
        </p:nvSpPr>
        <p:spPr bwMode="auto">
          <a:xfrm>
            <a:off x="8527305" y="288533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Relationship Mgmt</a:t>
            </a:r>
          </a:p>
        </p:txBody>
      </p:sp>
      <p:sp>
        <p:nvSpPr>
          <p:cNvPr id="931" name="Rectangle 97"/>
          <p:cNvSpPr>
            <a:spLocks noChangeArrowheads="1"/>
          </p:cNvSpPr>
          <p:nvPr/>
        </p:nvSpPr>
        <p:spPr bwMode="auto">
          <a:xfrm>
            <a:off x="8527305" y="330223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 Prod./Service Eligibility</a:t>
            </a:r>
          </a:p>
        </p:txBody>
      </p:sp>
      <p:sp>
        <p:nvSpPr>
          <p:cNvPr id="935" name="Rectangle 97"/>
          <p:cNvSpPr>
            <a:spLocks noChangeArrowheads="1"/>
          </p:cNvSpPr>
          <p:nvPr/>
        </p:nvSpPr>
        <p:spPr bwMode="auto">
          <a:xfrm>
            <a:off x="8527305" y="31354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Agreement</a:t>
            </a:r>
          </a:p>
        </p:txBody>
      </p:sp>
      <p:sp>
        <p:nvSpPr>
          <p:cNvPr id="937" name="Rectangle 97"/>
          <p:cNvSpPr>
            <a:spLocks noChangeArrowheads="1"/>
          </p:cNvSpPr>
          <p:nvPr/>
        </p:nvSpPr>
        <p:spPr bwMode="auto">
          <a:xfrm>
            <a:off x="8527305" y="346899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Event History</a:t>
            </a:r>
          </a:p>
        </p:txBody>
      </p:sp>
      <p:sp>
        <p:nvSpPr>
          <p:cNvPr id="938" name="Rectangle 97"/>
          <p:cNvSpPr>
            <a:spLocks noChangeArrowheads="1"/>
          </p:cNvSpPr>
          <p:nvPr/>
        </p:nvSpPr>
        <p:spPr bwMode="auto">
          <a:xfrm>
            <a:off x="8527305" y="29687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Behavioral Insights</a:t>
            </a:r>
          </a:p>
        </p:txBody>
      </p:sp>
      <p:sp>
        <p:nvSpPr>
          <p:cNvPr id="939" name="Rectangle 97"/>
          <p:cNvSpPr>
            <a:spLocks noChangeArrowheads="1"/>
          </p:cNvSpPr>
          <p:nvPr/>
        </p:nvSpPr>
        <p:spPr bwMode="auto">
          <a:xfrm>
            <a:off x="8527305" y="305209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Credit Rating</a:t>
            </a:r>
          </a:p>
        </p:txBody>
      </p:sp>
      <p:sp>
        <p:nvSpPr>
          <p:cNvPr id="941" name="Rectangle 97"/>
          <p:cNvSpPr>
            <a:spLocks noChangeArrowheads="1"/>
          </p:cNvSpPr>
          <p:nvPr/>
        </p:nvSpPr>
        <p:spPr bwMode="auto">
          <a:xfrm>
            <a:off x="8527305" y="321885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Product Agreement</a:t>
            </a:r>
          </a:p>
        </p:txBody>
      </p:sp>
      <p:sp>
        <p:nvSpPr>
          <p:cNvPr id="948" name="Rectangle 97"/>
          <p:cNvSpPr>
            <a:spLocks noChangeArrowheads="1"/>
          </p:cNvSpPr>
          <p:nvPr/>
        </p:nvSpPr>
        <p:spPr bwMode="auto">
          <a:xfrm>
            <a:off x="8527305" y="33856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Proposition</a:t>
            </a:r>
          </a:p>
        </p:txBody>
      </p:sp>
      <p:sp>
        <p:nvSpPr>
          <p:cNvPr id="522" name="Rectangle 521"/>
          <p:cNvSpPr/>
          <p:nvPr/>
        </p:nvSpPr>
        <p:spPr bwMode="gray">
          <a:xfrm>
            <a:off x="8495287" y="3634598"/>
            <a:ext cx="750155" cy="857916"/>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Sales</a:t>
            </a:r>
          </a:p>
        </p:txBody>
      </p:sp>
      <p:sp>
        <p:nvSpPr>
          <p:cNvPr id="867" name="Rectangle 97"/>
          <p:cNvSpPr>
            <a:spLocks noChangeArrowheads="1"/>
          </p:cNvSpPr>
          <p:nvPr/>
        </p:nvSpPr>
        <p:spPr bwMode="auto">
          <a:xfrm>
            <a:off x="8527305" y="375138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 Campaign Execution</a:t>
            </a:r>
          </a:p>
        </p:txBody>
      </p:sp>
      <p:sp>
        <p:nvSpPr>
          <p:cNvPr id="868" name="Rectangle 97"/>
          <p:cNvSpPr>
            <a:spLocks noChangeArrowheads="1"/>
          </p:cNvSpPr>
          <p:nvPr/>
        </p:nvSpPr>
        <p:spPr bwMode="auto">
          <a:xfrm>
            <a:off x="8527305" y="39915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Lifecycle Management</a:t>
            </a:r>
          </a:p>
        </p:txBody>
      </p:sp>
      <p:sp>
        <p:nvSpPr>
          <p:cNvPr id="871" name="Rectangle 97"/>
          <p:cNvSpPr>
            <a:spLocks noChangeArrowheads="1"/>
          </p:cNvSpPr>
          <p:nvPr/>
        </p:nvSpPr>
        <p:spPr bwMode="auto">
          <a:xfrm>
            <a:off x="8527305" y="42317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Matching</a:t>
            </a:r>
          </a:p>
        </p:txBody>
      </p:sp>
      <p:sp>
        <p:nvSpPr>
          <p:cNvPr id="873" name="Rectangle 97"/>
          <p:cNvSpPr>
            <a:spLocks noChangeArrowheads="1"/>
          </p:cNvSpPr>
          <p:nvPr/>
        </p:nvSpPr>
        <p:spPr bwMode="auto">
          <a:xfrm>
            <a:off x="8527305" y="43118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Offer</a:t>
            </a:r>
          </a:p>
        </p:txBody>
      </p:sp>
      <p:sp>
        <p:nvSpPr>
          <p:cNvPr id="875" name="Rectangle 97"/>
          <p:cNvSpPr>
            <a:spLocks noChangeArrowheads="1"/>
          </p:cNvSpPr>
          <p:nvPr/>
        </p:nvSpPr>
        <p:spPr bwMode="auto">
          <a:xfrm>
            <a:off x="8527305" y="415168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Expert Sales Support</a:t>
            </a:r>
          </a:p>
        </p:txBody>
      </p:sp>
      <p:sp>
        <p:nvSpPr>
          <p:cNvPr id="933" name="Rectangle 97"/>
          <p:cNvSpPr>
            <a:spLocks noChangeArrowheads="1"/>
          </p:cNvSpPr>
          <p:nvPr/>
        </p:nvSpPr>
        <p:spPr bwMode="auto">
          <a:xfrm>
            <a:off x="8527305" y="38314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Lead/Opportunity Mgmt</a:t>
            </a:r>
          </a:p>
        </p:txBody>
      </p:sp>
      <p:sp>
        <p:nvSpPr>
          <p:cNvPr id="934" name="Rectangle 97"/>
          <p:cNvSpPr>
            <a:spLocks noChangeArrowheads="1"/>
          </p:cNvSpPr>
          <p:nvPr/>
        </p:nvSpPr>
        <p:spPr bwMode="auto">
          <a:xfrm>
            <a:off x="8527305" y="407162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Sales Support</a:t>
            </a:r>
          </a:p>
        </p:txBody>
      </p:sp>
      <p:sp>
        <p:nvSpPr>
          <p:cNvPr id="945" name="Rectangle 97"/>
          <p:cNvSpPr>
            <a:spLocks noChangeArrowheads="1"/>
          </p:cNvSpPr>
          <p:nvPr/>
        </p:nvSpPr>
        <p:spPr bwMode="auto">
          <a:xfrm>
            <a:off x="8527305" y="43918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Spec/Discount Pricing Conds</a:t>
            </a:r>
          </a:p>
        </p:txBody>
      </p:sp>
      <p:sp>
        <p:nvSpPr>
          <p:cNvPr id="385" name="Rectangle 97"/>
          <p:cNvSpPr>
            <a:spLocks noChangeArrowheads="1"/>
          </p:cNvSpPr>
          <p:nvPr/>
        </p:nvSpPr>
        <p:spPr bwMode="auto">
          <a:xfrm>
            <a:off x="8527305" y="391150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Exec</a:t>
            </a:r>
          </a:p>
        </p:txBody>
      </p:sp>
      <p:sp>
        <p:nvSpPr>
          <p:cNvPr id="587" name="Rectangle 586"/>
          <p:cNvSpPr/>
          <p:nvPr/>
        </p:nvSpPr>
        <p:spPr bwMode="gray">
          <a:xfrm>
            <a:off x="9524141" y="4701374"/>
            <a:ext cx="750155" cy="37482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Distribution</a:t>
            </a:r>
          </a:p>
        </p:txBody>
      </p:sp>
      <p:sp>
        <p:nvSpPr>
          <p:cNvPr id="759" name="Rectangle 97"/>
          <p:cNvSpPr>
            <a:spLocks noChangeArrowheads="1"/>
          </p:cNvSpPr>
          <p:nvPr/>
        </p:nvSpPr>
        <p:spPr bwMode="auto">
          <a:xfrm>
            <a:off x="9556160" y="496631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Correspondence</a:t>
            </a:r>
          </a:p>
        </p:txBody>
      </p:sp>
      <p:sp>
        <p:nvSpPr>
          <p:cNvPr id="877" name="Rectangle 97"/>
          <p:cNvSpPr>
            <a:spLocks noChangeArrowheads="1"/>
          </p:cNvSpPr>
          <p:nvPr/>
        </p:nvSpPr>
        <p:spPr bwMode="auto">
          <a:xfrm>
            <a:off x="9556160" y="488267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Currency Distribution</a:t>
            </a:r>
          </a:p>
        </p:txBody>
      </p:sp>
      <p:sp>
        <p:nvSpPr>
          <p:cNvPr id="879" name="Rectangle 97"/>
          <p:cNvSpPr>
            <a:spLocks noChangeArrowheads="1"/>
          </p:cNvSpPr>
          <p:nvPr/>
        </p:nvSpPr>
        <p:spPr bwMode="auto">
          <a:xfrm>
            <a:off x="9556160" y="47990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Inventory Distribution</a:t>
            </a:r>
          </a:p>
        </p:txBody>
      </p:sp>
      <p:sp>
        <p:nvSpPr>
          <p:cNvPr id="554" name="Rectangle 553"/>
          <p:cNvSpPr/>
          <p:nvPr/>
        </p:nvSpPr>
        <p:spPr bwMode="gray">
          <a:xfrm>
            <a:off x="9524141" y="4128952"/>
            <a:ext cx="750155" cy="53615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Servicing</a:t>
            </a:r>
          </a:p>
        </p:txBody>
      </p:sp>
      <p:sp>
        <p:nvSpPr>
          <p:cNvPr id="856" name="Rectangle 97"/>
          <p:cNvSpPr>
            <a:spLocks noChangeArrowheads="1"/>
          </p:cNvSpPr>
          <p:nvPr/>
        </p:nvSpPr>
        <p:spPr bwMode="auto">
          <a:xfrm>
            <a:off x="9556160" y="44750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Issue</a:t>
            </a:r>
          </a:p>
        </p:txBody>
      </p:sp>
      <p:sp>
        <p:nvSpPr>
          <p:cNvPr id="885" name="Rectangle 97"/>
          <p:cNvSpPr>
            <a:spLocks noChangeArrowheads="1"/>
          </p:cNvSpPr>
          <p:nvPr/>
        </p:nvSpPr>
        <p:spPr bwMode="auto">
          <a:xfrm>
            <a:off x="9556160" y="42241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Center Operations</a:t>
            </a:r>
          </a:p>
        </p:txBody>
      </p:sp>
      <p:sp>
        <p:nvSpPr>
          <p:cNvPr id="908" name="Rectangle 97"/>
          <p:cNvSpPr>
            <a:spLocks noChangeArrowheads="1"/>
          </p:cNvSpPr>
          <p:nvPr/>
        </p:nvSpPr>
        <p:spPr bwMode="auto">
          <a:xfrm>
            <a:off x="9556160" y="4307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pPr>
            <a:r>
              <a:rPr lang="en-US" sz="500" kern="0" dirty="0">
                <a:solidFill>
                  <a:srgbClr val="000000"/>
                </a:solidFill>
                <a:latin typeface="Arial Narrow"/>
                <a:cs typeface="Arial Narrow"/>
              </a:rPr>
              <a:t>Point of Service</a:t>
            </a:r>
          </a:p>
        </p:txBody>
      </p:sp>
      <p:sp>
        <p:nvSpPr>
          <p:cNvPr id="912" name="Rectangle 97"/>
          <p:cNvSpPr>
            <a:spLocks noChangeArrowheads="1"/>
          </p:cNvSpPr>
          <p:nvPr/>
        </p:nvSpPr>
        <p:spPr bwMode="auto">
          <a:xfrm>
            <a:off x="9556160" y="4391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Interactive Help</a:t>
            </a:r>
          </a:p>
        </p:txBody>
      </p:sp>
      <p:sp>
        <p:nvSpPr>
          <p:cNvPr id="913" name="Rectangle 97"/>
          <p:cNvSpPr>
            <a:spLocks noChangeArrowheads="1"/>
          </p:cNvSpPr>
          <p:nvPr/>
        </p:nvSpPr>
        <p:spPr bwMode="auto">
          <a:xfrm>
            <a:off x="9556160" y="455869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Servicing Event History</a:t>
            </a:r>
          </a:p>
        </p:txBody>
      </p:sp>
      <p:sp>
        <p:nvSpPr>
          <p:cNvPr id="561" name="Rectangle 560"/>
          <p:cNvSpPr/>
          <p:nvPr/>
        </p:nvSpPr>
        <p:spPr bwMode="gray">
          <a:xfrm>
            <a:off x="9524141" y="1779806"/>
            <a:ext cx="750155" cy="69215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Informtn. Providers</a:t>
            </a:r>
          </a:p>
        </p:txBody>
      </p:sp>
      <p:sp>
        <p:nvSpPr>
          <p:cNvPr id="920" name="Rectangle 97"/>
          <p:cNvSpPr>
            <a:spLocks noChangeArrowheads="1"/>
          </p:cNvSpPr>
          <p:nvPr/>
        </p:nvSpPr>
        <p:spPr bwMode="auto">
          <a:xfrm>
            <a:off x="9556160" y="237008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Information Provider Ops</a:t>
            </a:r>
          </a:p>
        </p:txBody>
      </p:sp>
      <p:sp>
        <p:nvSpPr>
          <p:cNvPr id="921" name="Rectangle 97"/>
          <p:cNvSpPr>
            <a:spLocks noChangeArrowheads="1"/>
          </p:cNvSpPr>
          <p:nvPr/>
        </p:nvSpPr>
        <p:spPr bwMode="auto">
          <a:xfrm>
            <a:off x="9556160" y="22056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Information Mgmt</a:t>
            </a:r>
          </a:p>
        </p:txBody>
      </p:sp>
      <p:sp>
        <p:nvSpPr>
          <p:cNvPr id="922" name="Rectangle 97"/>
          <p:cNvSpPr>
            <a:spLocks noChangeArrowheads="1"/>
          </p:cNvSpPr>
          <p:nvPr/>
        </p:nvSpPr>
        <p:spPr bwMode="auto">
          <a:xfrm>
            <a:off x="9556160" y="212337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Market Analysis</a:t>
            </a:r>
          </a:p>
        </p:txBody>
      </p:sp>
      <p:sp>
        <p:nvSpPr>
          <p:cNvPr id="923" name="Rectangle 97"/>
          <p:cNvSpPr>
            <a:spLocks noChangeArrowheads="1"/>
          </p:cNvSpPr>
          <p:nvPr/>
        </p:nvSpPr>
        <p:spPr bwMode="auto">
          <a:xfrm>
            <a:off x="9556160" y="20411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Market Research</a:t>
            </a:r>
          </a:p>
        </p:txBody>
      </p:sp>
      <p:sp>
        <p:nvSpPr>
          <p:cNvPr id="926" name="Rectangle 97"/>
          <p:cNvSpPr>
            <a:spLocks noChangeArrowheads="1"/>
          </p:cNvSpPr>
          <p:nvPr/>
        </p:nvSpPr>
        <p:spPr bwMode="auto">
          <a:xfrm>
            <a:off x="9556160" y="228784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Data Switch Ops</a:t>
            </a:r>
          </a:p>
        </p:txBody>
      </p:sp>
      <p:sp>
        <p:nvSpPr>
          <p:cNvPr id="927" name="Rectangle 97"/>
          <p:cNvSpPr>
            <a:spLocks noChangeArrowheads="1"/>
          </p:cNvSpPr>
          <p:nvPr/>
        </p:nvSpPr>
        <p:spPr bwMode="auto">
          <a:xfrm>
            <a:off x="9556160" y="195890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Instr Ref Data Mgmt</a:t>
            </a:r>
          </a:p>
        </p:txBody>
      </p:sp>
      <p:sp>
        <p:nvSpPr>
          <p:cNvPr id="928" name="Rectangle 97"/>
          <p:cNvSpPr>
            <a:spLocks noChangeArrowheads="1"/>
          </p:cNvSpPr>
          <p:nvPr/>
        </p:nvSpPr>
        <p:spPr bwMode="auto">
          <a:xfrm>
            <a:off x="9556160" y="187667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Public Reference Data Mgmt</a:t>
            </a:r>
          </a:p>
        </p:txBody>
      </p:sp>
      <p:sp>
        <p:nvSpPr>
          <p:cNvPr id="578" name="Rectangle 577"/>
          <p:cNvSpPr/>
          <p:nvPr/>
        </p:nvSpPr>
        <p:spPr bwMode="gray">
          <a:xfrm>
            <a:off x="9524141" y="2508231"/>
            <a:ext cx="750155" cy="82971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Cross Channel</a:t>
            </a:r>
          </a:p>
        </p:txBody>
      </p:sp>
      <p:sp>
        <p:nvSpPr>
          <p:cNvPr id="843" name="Rectangle 97"/>
          <p:cNvSpPr>
            <a:spLocks noChangeArrowheads="1"/>
          </p:cNvSpPr>
          <p:nvPr/>
        </p:nvSpPr>
        <p:spPr bwMode="auto">
          <a:xfrm>
            <a:off x="9556160" y="326023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Channel Activity History</a:t>
            </a:r>
          </a:p>
        </p:txBody>
      </p:sp>
      <p:sp>
        <p:nvSpPr>
          <p:cNvPr id="900" name="Rectangle 97"/>
          <p:cNvSpPr>
            <a:spLocks noChangeArrowheads="1"/>
          </p:cNvSpPr>
          <p:nvPr/>
        </p:nvSpPr>
        <p:spPr bwMode="auto">
          <a:xfrm>
            <a:off x="9556160" y="293094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Profile</a:t>
            </a:r>
          </a:p>
        </p:txBody>
      </p:sp>
      <p:sp>
        <p:nvSpPr>
          <p:cNvPr id="910" name="Rectangle 97"/>
          <p:cNvSpPr>
            <a:spLocks noChangeArrowheads="1"/>
          </p:cNvSpPr>
          <p:nvPr/>
        </p:nvSpPr>
        <p:spPr bwMode="auto">
          <a:xfrm>
            <a:off x="9556160" y="276629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Contact Routing</a:t>
            </a:r>
          </a:p>
        </p:txBody>
      </p:sp>
      <p:sp>
        <p:nvSpPr>
          <p:cNvPr id="911" name="Rectangle 97"/>
          <p:cNvSpPr>
            <a:spLocks noChangeArrowheads="1"/>
          </p:cNvSpPr>
          <p:nvPr/>
        </p:nvSpPr>
        <p:spPr bwMode="auto">
          <a:xfrm>
            <a:off x="9556160" y="284861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pPr>
            <a:r>
              <a:rPr lang="en-US" sz="500" kern="0" dirty="0">
                <a:solidFill>
                  <a:srgbClr val="000000"/>
                </a:solidFill>
                <a:latin typeface="Arial Narrow"/>
                <a:cs typeface="Arial Narrow"/>
              </a:rPr>
              <a:t>Contact Dialogue</a:t>
            </a:r>
          </a:p>
        </p:txBody>
      </p:sp>
      <p:sp>
        <p:nvSpPr>
          <p:cNvPr id="915" name="Rectangle 97"/>
          <p:cNvSpPr>
            <a:spLocks noChangeArrowheads="1"/>
          </p:cNvSpPr>
          <p:nvPr/>
        </p:nvSpPr>
        <p:spPr bwMode="auto">
          <a:xfrm>
            <a:off x="9556160" y="30132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Authentication</a:t>
            </a:r>
          </a:p>
        </p:txBody>
      </p:sp>
      <p:sp>
        <p:nvSpPr>
          <p:cNvPr id="916" name="Rectangle 97"/>
          <p:cNvSpPr>
            <a:spLocks noChangeArrowheads="1"/>
          </p:cNvSpPr>
          <p:nvPr/>
        </p:nvSpPr>
        <p:spPr bwMode="auto">
          <a:xfrm>
            <a:off x="9556160" y="31779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Transaction Authorization</a:t>
            </a:r>
          </a:p>
        </p:txBody>
      </p:sp>
      <p:sp>
        <p:nvSpPr>
          <p:cNvPr id="936" name="Rectangle 97"/>
          <p:cNvSpPr>
            <a:spLocks noChangeArrowheads="1"/>
          </p:cNvSpPr>
          <p:nvPr/>
        </p:nvSpPr>
        <p:spPr bwMode="auto">
          <a:xfrm>
            <a:off x="9556160" y="309559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Access Entitlement</a:t>
            </a:r>
          </a:p>
        </p:txBody>
      </p:sp>
      <p:sp>
        <p:nvSpPr>
          <p:cNvPr id="942" name="Rectangle 97"/>
          <p:cNvSpPr>
            <a:spLocks noChangeArrowheads="1"/>
          </p:cNvSpPr>
          <p:nvPr/>
        </p:nvSpPr>
        <p:spPr bwMode="auto">
          <a:xfrm>
            <a:off x="9556160" y="2683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Handler</a:t>
            </a:r>
          </a:p>
        </p:txBody>
      </p:sp>
      <p:sp>
        <p:nvSpPr>
          <p:cNvPr id="943" name="Rectangle 97"/>
          <p:cNvSpPr>
            <a:spLocks noChangeArrowheads="1"/>
          </p:cNvSpPr>
          <p:nvPr/>
        </p:nvSpPr>
        <p:spPr bwMode="auto">
          <a:xfrm>
            <a:off x="9556160" y="26016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Workbench</a:t>
            </a:r>
          </a:p>
        </p:txBody>
      </p:sp>
      <p:sp>
        <p:nvSpPr>
          <p:cNvPr id="571" name="Rectangle 570"/>
          <p:cNvSpPr/>
          <p:nvPr/>
        </p:nvSpPr>
        <p:spPr bwMode="gray">
          <a:xfrm>
            <a:off x="9524141" y="3374211"/>
            <a:ext cx="750155" cy="71847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Channel Specific</a:t>
            </a:r>
          </a:p>
        </p:txBody>
      </p:sp>
      <p:sp>
        <p:nvSpPr>
          <p:cNvPr id="839" name="Rectangle 97"/>
          <p:cNvSpPr>
            <a:spLocks noChangeArrowheads="1"/>
          </p:cNvSpPr>
          <p:nvPr/>
        </p:nvSpPr>
        <p:spPr bwMode="auto">
          <a:xfrm>
            <a:off x="9556160" y="381552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Gateway</a:t>
            </a:r>
          </a:p>
        </p:txBody>
      </p:sp>
      <p:sp>
        <p:nvSpPr>
          <p:cNvPr id="886" name="Rectangle 97"/>
          <p:cNvSpPr>
            <a:spLocks noChangeArrowheads="1"/>
          </p:cNvSpPr>
          <p:nvPr/>
        </p:nvSpPr>
        <p:spPr bwMode="auto">
          <a:xfrm>
            <a:off x="9556160" y="35614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Location Operations</a:t>
            </a:r>
          </a:p>
        </p:txBody>
      </p:sp>
      <p:sp>
        <p:nvSpPr>
          <p:cNvPr id="887" name="Rectangle 97"/>
          <p:cNvSpPr>
            <a:spLocks noChangeArrowheads="1"/>
          </p:cNvSpPr>
          <p:nvPr/>
        </p:nvSpPr>
        <p:spPr bwMode="auto">
          <a:xfrm>
            <a:off x="9556160" y="373082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E-Branch Operations</a:t>
            </a:r>
          </a:p>
        </p:txBody>
      </p:sp>
      <p:sp>
        <p:nvSpPr>
          <p:cNvPr id="888" name="Rectangle 97"/>
          <p:cNvSpPr>
            <a:spLocks noChangeArrowheads="1"/>
          </p:cNvSpPr>
          <p:nvPr/>
        </p:nvSpPr>
        <p:spPr bwMode="auto">
          <a:xfrm>
            <a:off x="9556160" y="3646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Advanced Voice Svs Ops</a:t>
            </a:r>
          </a:p>
        </p:txBody>
      </p:sp>
      <p:sp>
        <p:nvSpPr>
          <p:cNvPr id="890" name="Rectangle 97"/>
          <p:cNvSpPr>
            <a:spLocks noChangeArrowheads="1"/>
          </p:cNvSpPr>
          <p:nvPr/>
        </p:nvSpPr>
        <p:spPr bwMode="auto">
          <a:xfrm>
            <a:off x="9556160" y="34767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ATM Network  Operations</a:t>
            </a:r>
          </a:p>
        </p:txBody>
      </p:sp>
      <p:sp>
        <p:nvSpPr>
          <p:cNvPr id="389" name="Rectangle 97"/>
          <p:cNvSpPr>
            <a:spLocks noChangeArrowheads="1"/>
          </p:cNvSpPr>
          <p:nvPr/>
        </p:nvSpPr>
        <p:spPr bwMode="auto">
          <a:xfrm>
            <a:off x="9556160" y="39891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Terminal Operation</a:t>
            </a:r>
          </a:p>
        </p:txBody>
      </p:sp>
      <p:sp>
        <p:nvSpPr>
          <p:cNvPr id="390" name="Rectangle 97"/>
          <p:cNvSpPr>
            <a:spLocks noChangeArrowheads="1"/>
          </p:cNvSpPr>
          <p:nvPr/>
        </p:nvSpPr>
        <p:spPr bwMode="auto">
          <a:xfrm>
            <a:off x="9556160" y="39044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Terminal Admin.</a:t>
            </a:r>
          </a:p>
        </p:txBody>
      </p:sp>
      <p:sp>
        <p:nvSpPr>
          <p:cNvPr id="681" name="Rectangle 680"/>
          <p:cNvSpPr/>
          <p:nvPr/>
        </p:nvSpPr>
        <p:spPr bwMode="gray">
          <a:xfrm>
            <a:off x="5202403" y="4462545"/>
            <a:ext cx="1458963" cy="55666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Cards</a:t>
            </a:r>
          </a:p>
        </p:txBody>
      </p:sp>
      <p:sp>
        <p:nvSpPr>
          <p:cNvPr id="570" name="Rectangle 97"/>
          <p:cNvSpPr>
            <a:spLocks noChangeArrowheads="1"/>
          </p:cNvSpPr>
          <p:nvPr/>
        </p:nvSpPr>
        <p:spPr bwMode="auto">
          <a:xfrm>
            <a:off x="5222746"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Credit/Charge Card</a:t>
            </a:r>
          </a:p>
        </p:txBody>
      </p:sp>
      <p:sp>
        <p:nvSpPr>
          <p:cNvPr id="577" name="Rectangle 97"/>
          <p:cNvSpPr>
            <a:spLocks noChangeArrowheads="1"/>
          </p:cNvSpPr>
          <p:nvPr/>
        </p:nvSpPr>
        <p:spPr bwMode="auto">
          <a:xfrm>
            <a:off x="5222746" y="469553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Authorization</a:t>
            </a:r>
          </a:p>
        </p:txBody>
      </p:sp>
      <p:sp>
        <p:nvSpPr>
          <p:cNvPr id="586" name="Rectangle 97"/>
          <p:cNvSpPr>
            <a:spLocks noChangeArrowheads="1"/>
          </p:cNvSpPr>
          <p:nvPr/>
        </p:nvSpPr>
        <p:spPr bwMode="auto">
          <a:xfrm>
            <a:off x="5222746" y="48014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Capture</a:t>
            </a:r>
          </a:p>
        </p:txBody>
      </p:sp>
      <p:sp>
        <p:nvSpPr>
          <p:cNvPr id="590" name="Rectangle 97"/>
          <p:cNvSpPr>
            <a:spLocks noChangeArrowheads="1"/>
          </p:cNvSpPr>
          <p:nvPr/>
        </p:nvSpPr>
        <p:spPr bwMode="auto">
          <a:xfrm>
            <a:off x="5930040"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Merchant Relations</a:t>
            </a:r>
          </a:p>
        </p:txBody>
      </p:sp>
      <p:sp>
        <p:nvSpPr>
          <p:cNvPr id="591" name="Rectangle 97"/>
          <p:cNvSpPr>
            <a:spLocks noChangeArrowheads="1"/>
          </p:cNvSpPr>
          <p:nvPr/>
        </p:nvSpPr>
        <p:spPr bwMode="auto">
          <a:xfrm>
            <a:off x="5222746" y="49072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Billing &amp; Payments</a:t>
            </a:r>
          </a:p>
        </p:txBody>
      </p:sp>
      <p:sp>
        <p:nvSpPr>
          <p:cNvPr id="399" name="Rectangle 97"/>
          <p:cNvSpPr>
            <a:spLocks noChangeArrowheads="1"/>
          </p:cNvSpPr>
          <p:nvPr/>
        </p:nvSpPr>
        <p:spPr bwMode="auto">
          <a:xfrm>
            <a:off x="5930040" y="469553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Merchant Acquiring</a:t>
            </a:r>
          </a:p>
        </p:txBody>
      </p:sp>
      <p:sp>
        <p:nvSpPr>
          <p:cNvPr id="400" name="Rectangle 97"/>
          <p:cNvSpPr>
            <a:spLocks noChangeArrowheads="1"/>
          </p:cNvSpPr>
          <p:nvPr/>
        </p:nvSpPr>
        <p:spPr bwMode="auto">
          <a:xfrm>
            <a:off x="5930040" y="48014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Network Participant</a:t>
            </a:r>
          </a:p>
        </p:txBody>
      </p:sp>
      <p:sp>
        <p:nvSpPr>
          <p:cNvPr id="705" name="Rectangle 704"/>
          <p:cNvSpPr/>
          <p:nvPr/>
        </p:nvSpPr>
        <p:spPr bwMode="gray">
          <a:xfrm>
            <a:off x="5321864" y="3334667"/>
            <a:ext cx="1458963" cy="949466"/>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Loans &amp; Deposits</a:t>
            </a:r>
          </a:p>
        </p:txBody>
      </p:sp>
      <p:sp>
        <p:nvSpPr>
          <p:cNvPr id="769" name="Rectangle 97"/>
          <p:cNvSpPr>
            <a:spLocks noChangeArrowheads="1"/>
          </p:cNvSpPr>
          <p:nvPr/>
        </p:nvSpPr>
        <p:spPr bwMode="auto">
          <a:xfrm>
            <a:off x="6074040" y="39400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Deposit Account</a:t>
            </a:r>
          </a:p>
        </p:txBody>
      </p:sp>
      <p:sp>
        <p:nvSpPr>
          <p:cNvPr id="770" name="Rectangle 97"/>
          <p:cNvSpPr>
            <a:spLocks noChangeArrowheads="1"/>
          </p:cNvSpPr>
          <p:nvPr/>
        </p:nvSpPr>
        <p:spPr bwMode="auto">
          <a:xfrm>
            <a:off x="5347777" y="3500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Loan</a:t>
            </a:r>
          </a:p>
        </p:txBody>
      </p:sp>
      <p:sp>
        <p:nvSpPr>
          <p:cNvPr id="771" name="Rectangle 97"/>
          <p:cNvSpPr>
            <a:spLocks noChangeArrowheads="1"/>
          </p:cNvSpPr>
          <p:nvPr/>
        </p:nvSpPr>
        <p:spPr bwMode="auto">
          <a:xfrm>
            <a:off x="6074040" y="3830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Leasing</a:t>
            </a:r>
          </a:p>
        </p:txBody>
      </p:sp>
      <p:sp>
        <p:nvSpPr>
          <p:cNvPr id="778" name="Rectangle 97"/>
          <p:cNvSpPr>
            <a:spLocks noChangeArrowheads="1"/>
          </p:cNvSpPr>
          <p:nvPr/>
        </p:nvSpPr>
        <p:spPr bwMode="auto">
          <a:xfrm>
            <a:off x="5347777" y="39400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Syndicated Loan</a:t>
            </a:r>
          </a:p>
        </p:txBody>
      </p:sp>
      <p:sp>
        <p:nvSpPr>
          <p:cNvPr id="836" name="Rectangle 97"/>
          <p:cNvSpPr>
            <a:spLocks noChangeArrowheads="1"/>
          </p:cNvSpPr>
          <p:nvPr/>
        </p:nvSpPr>
        <p:spPr bwMode="auto">
          <a:xfrm>
            <a:off x="5347777" y="3830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Leasing Item Administration</a:t>
            </a:r>
          </a:p>
        </p:txBody>
      </p:sp>
      <p:sp>
        <p:nvSpPr>
          <p:cNvPr id="874" name="Rectangle 97"/>
          <p:cNvSpPr>
            <a:spLocks noChangeArrowheads="1"/>
          </p:cNvSpPr>
          <p:nvPr/>
        </p:nvSpPr>
        <p:spPr bwMode="auto">
          <a:xfrm>
            <a:off x="5347777" y="41596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Underwriting</a:t>
            </a:r>
          </a:p>
        </p:txBody>
      </p:sp>
      <p:sp>
        <p:nvSpPr>
          <p:cNvPr id="949" name="Rectangle 97"/>
          <p:cNvSpPr>
            <a:spLocks noChangeArrowheads="1"/>
          </p:cNvSpPr>
          <p:nvPr/>
        </p:nvSpPr>
        <p:spPr bwMode="auto">
          <a:xfrm>
            <a:off x="5347777" y="361057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Loan</a:t>
            </a:r>
          </a:p>
        </p:txBody>
      </p:sp>
      <p:sp>
        <p:nvSpPr>
          <p:cNvPr id="950" name="Rectangle 97"/>
          <p:cNvSpPr>
            <a:spLocks noChangeArrowheads="1"/>
          </p:cNvSpPr>
          <p:nvPr/>
        </p:nvSpPr>
        <p:spPr bwMode="auto">
          <a:xfrm>
            <a:off x="5347777" y="3720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Lease</a:t>
            </a:r>
          </a:p>
        </p:txBody>
      </p:sp>
      <p:sp>
        <p:nvSpPr>
          <p:cNvPr id="951" name="Rectangle 97"/>
          <p:cNvSpPr>
            <a:spLocks noChangeArrowheads="1"/>
          </p:cNvSpPr>
          <p:nvPr/>
        </p:nvSpPr>
        <p:spPr bwMode="auto">
          <a:xfrm>
            <a:off x="6074040" y="3500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Consumer Loan</a:t>
            </a:r>
          </a:p>
        </p:txBody>
      </p:sp>
      <p:sp>
        <p:nvSpPr>
          <p:cNvPr id="952" name="Rectangle 97"/>
          <p:cNvSpPr>
            <a:spLocks noChangeArrowheads="1"/>
          </p:cNvSpPr>
          <p:nvPr/>
        </p:nvSpPr>
        <p:spPr bwMode="auto">
          <a:xfrm>
            <a:off x="6074040" y="3720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Merchandising Loan</a:t>
            </a:r>
          </a:p>
        </p:txBody>
      </p:sp>
      <p:sp>
        <p:nvSpPr>
          <p:cNvPr id="953" name="Rectangle 97"/>
          <p:cNvSpPr>
            <a:spLocks noChangeArrowheads="1"/>
          </p:cNvSpPr>
          <p:nvPr/>
        </p:nvSpPr>
        <p:spPr bwMode="auto">
          <a:xfrm>
            <a:off x="5347777" y="404987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Fiduciary Agreement</a:t>
            </a:r>
          </a:p>
        </p:txBody>
      </p:sp>
      <p:sp>
        <p:nvSpPr>
          <p:cNvPr id="954" name="Rectangle 97"/>
          <p:cNvSpPr>
            <a:spLocks noChangeArrowheads="1"/>
          </p:cNvSpPr>
          <p:nvPr/>
        </p:nvSpPr>
        <p:spPr bwMode="auto">
          <a:xfrm>
            <a:off x="6074040" y="404987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Savings Account</a:t>
            </a:r>
          </a:p>
        </p:txBody>
      </p:sp>
      <p:sp>
        <p:nvSpPr>
          <p:cNvPr id="955" name="Rectangle 97"/>
          <p:cNvSpPr>
            <a:spLocks noChangeArrowheads="1"/>
          </p:cNvSpPr>
          <p:nvPr/>
        </p:nvSpPr>
        <p:spPr bwMode="auto">
          <a:xfrm>
            <a:off x="6074040" y="361057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Mortgage Loan</a:t>
            </a:r>
          </a:p>
        </p:txBody>
      </p:sp>
      <p:sp>
        <p:nvSpPr>
          <p:cNvPr id="401" name="Rectangle 97"/>
          <p:cNvSpPr>
            <a:spLocks noChangeArrowheads="1"/>
          </p:cNvSpPr>
          <p:nvPr/>
        </p:nvSpPr>
        <p:spPr bwMode="auto">
          <a:xfrm>
            <a:off x="6074040" y="41596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Deposits</a:t>
            </a:r>
          </a:p>
        </p:txBody>
      </p:sp>
      <p:sp>
        <p:nvSpPr>
          <p:cNvPr id="355" name="Rectangle 354"/>
          <p:cNvSpPr/>
          <p:nvPr/>
        </p:nvSpPr>
        <p:spPr bwMode="gray">
          <a:xfrm>
            <a:off x="3495835" y="3832849"/>
            <a:ext cx="1440667" cy="62146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Operational Services</a:t>
            </a:r>
          </a:p>
        </p:txBody>
      </p:sp>
      <p:sp>
        <p:nvSpPr>
          <p:cNvPr id="828" name="Rectangle 97"/>
          <p:cNvSpPr>
            <a:spLocks noChangeArrowheads="1"/>
          </p:cNvSpPr>
          <p:nvPr/>
        </p:nvSpPr>
        <p:spPr bwMode="auto">
          <a:xfrm>
            <a:off x="4233807" y="41463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Issued Device Admin</a:t>
            </a:r>
          </a:p>
        </p:txBody>
      </p:sp>
      <p:sp>
        <p:nvSpPr>
          <p:cNvPr id="831" name="Rectangle 97"/>
          <p:cNvSpPr>
            <a:spLocks noChangeArrowheads="1"/>
          </p:cNvSpPr>
          <p:nvPr/>
        </p:nvSpPr>
        <p:spPr bwMode="auto">
          <a:xfrm>
            <a:off x="3516461" y="4148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Open Item Management</a:t>
            </a:r>
          </a:p>
        </p:txBody>
      </p:sp>
      <p:sp>
        <p:nvSpPr>
          <p:cNvPr id="832" name="Rectangle 97"/>
          <p:cNvSpPr>
            <a:spLocks noChangeArrowheads="1"/>
          </p:cNvSpPr>
          <p:nvPr/>
        </p:nvSpPr>
        <p:spPr bwMode="auto">
          <a:xfrm>
            <a:off x="3516461" y="4048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Disbursement</a:t>
            </a:r>
          </a:p>
        </p:txBody>
      </p:sp>
      <p:sp>
        <p:nvSpPr>
          <p:cNvPr id="834" name="Rectangle 97"/>
          <p:cNvSpPr>
            <a:spLocks noChangeArrowheads="1"/>
          </p:cNvSpPr>
          <p:nvPr/>
        </p:nvSpPr>
        <p:spPr bwMode="auto">
          <a:xfrm>
            <a:off x="4233807" y="4048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Rwd Points Awards &amp; Red.</a:t>
            </a:r>
          </a:p>
        </p:txBody>
      </p:sp>
      <p:sp>
        <p:nvSpPr>
          <p:cNvPr id="835" name="Rectangle 97"/>
          <p:cNvSpPr>
            <a:spLocks noChangeArrowheads="1"/>
          </p:cNvSpPr>
          <p:nvPr/>
        </p:nvSpPr>
        <p:spPr bwMode="auto">
          <a:xfrm>
            <a:off x="3516461" y="395045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Billing</a:t>
            </a:r>
          </a:p>
        </p:txBody>
      </p:sp>
      <p:sp>
        <p:nvSpPr>
          <p:cNvPr id="837" name="Rectangle 97"/>
          <p:cNvSpPr>
            <a:spLocks noChangeArrowheads="1"/>
          </p:cNvSpPr>
          <p:nvPr/>
        </p:nvSpPr>
        <p:spPr bwMode="auto">
          <a:xfrm>
            <a:off x="4233807" y="424429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Issued Device Tracking</a:t>
            </a:r>
          </a:p>
        </p:txBody>
      </p:sp>
      <p:sp>
        <p:nvSpPr>
          <p:cNvPr id="846" name="Rectangle 97"/>
          <p:cNvSpPr>
            <a:spLocks noChangeArrowheads="1"/>
          </p:cNvSpPr>
          <p:nvPr/>
        </p:nvSpPr>
        <p:spPr bwMode="auto">
          <a:xfrm>
            <a:off x="4233807" y="395045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Combination</a:t>
            </a:r>
          </a:p>
        </p:txBody>
      </p:sp>
      <p:sp>
        <p:nvSpPr>
          <p:cNvPr id="419" name="Rectangle 97"/>
          <p:cNvSpPr>
            <a:spLocks noChangeArrowheads="1"/>
          </p:cNvSpPr>
          <p:nvPr/>
        </p:nvSpPr>
        <p:spPr bwMode="auto">
          <a:xfrm>
            <a:off x="4233819" y="43411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Card Transaction Switch</a:t>
            </a:r>
          </a:p>
        </p:txBody>
      </p:sp>
      <p:sp>
        <p:nvSpPr>
          <p:cNvPr id="420" name="Rectangle 97"/>
          <p:cNvSpPr>
            <a:spLocks noChangeArrowheads="1"/>
          </p:cNvSpPr>
          <p:nvPr/>
        </p:nvSpPr>
        <p:spPr bwMode="auto">
          <a:xfrm>
            <a:off x="3516473" y="424525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Delinquent Account Handling</a:t>
            </a:r>
            <a:endParaRPr lang="en-US" sz="500" kern="0" dirty="0">
              <a:solidFill>
                <a:srgbClr val="000000"/>
              </a:solidFill>
              <a:latin typeface="Arial Narrow"/>
              <a:cs typeface="Arial Narrow"/>
            </a:endParaRPr>
          </a:p>
        </p:txBody>
      </p:sp>
      <p:sp>
        <p:nvSpPr>
          <p:cNvPr id="421" name="Rectangle 97"/>
          <p:cNvSpPr>
            <a:spLocks noChangeArrowheads="1"/>
          </p:cNvSpPr>
          <p:nvPr/>
        </p:nvSpPr>
        <p:spPr bwMode="auto">
          <a:xfrm>
            <a:off x="3516473" y="43411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Collections</a:t>
            </a:r>
          </a:p>
        </p:txBody>
      </p:sp>
      <p:sp>
        <p:nvSpPr>
          <p:cNvPr id="374" name="Rectangle 97"/>
          <p:cNvSpPr>
            <a:spLocks noChangeArrowheads="1"/>
          </p:cNvSpPr>
          <p:nvPr/>
        </p:nvSpPr>
        <p:spPr bwMode="auto">
          <a:xfrm>
            <a:off x="4233807" y="35132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a:t>
            </a:r>
            <a:r>
              <a:rPr lang="en-US" sz="500" kern="0" dirty="0" err="1">
                <a:solidFill>
                  <a:srgbClr val="000000"/>
                </a:solidFill>
                <a:latin typeface="Arial Narrow"/>
                <a:cs typeface="Arial Narrow"/>
              </a:rPr>
              <a:t>Decisioning</a:t>
            </a:r>
            <a:endParaRPr lang="en-US" sz="500" kern="0" dirty="0">
              <a:solidFill>
                <a:srgbClr val="000000"/>
              </a:solidFill>
              <a:latin typeface="Arial Narrow"/>
              <a:cs typeface="Arial Narrow"/>
            </a:endParaRPr>
          </a:p>
        </p:txBody>
      </p:sp>
      <p:sp>
        <p:nvSpPr>
          <p:cNvPr id="536" name="Rectangle 535"/>
          <p:cNvSpPr/>
          <p:nvPr/>
        </p:nvSpPr>
        <p:spPr bwMode="gray">
          <a:xfrm>
            <a:off x="8495287" y="4541147"/>
            <a:ext cx="750155" cy="51183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Customer Orders</a:t>
            </a:r>
          </a:p>
        </p:txBody>
      </p:sp>
      <p:sp>
        <p:nvSpPr>
          <p:cNvPr id="858" name="Rectangle 97"/>
          <p:cNvSpPr>
            <a:spLocks noChangeArrowheads="1"/>
          </p:cNvSpPr>
          <p:nvPr/>
        </p:nvSpPr>
        <p:spPr bwMode="auto">
          <a:xfrm>
            <a:off x="8527305" y="480458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Case Mgmt</a:t>
            </a:r>
          </a:p>
        </p:txBody>
      </p:sp>
      <p:sp>
        <p:nvSpPr>
          <p:cNvPr id="861" name="Rectangle 97"/>
          <p:cNvSpPr>
            <a:spLocks noChangeArrowheads="1"/>
          </p:cNvSpPr>
          <p:nvPr/>
        </p:nvSpPr>
        <p:spPr bwMode="auto">
          <a:xfrm>
            <a:off x="8527305" y="48877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Case</a:t>
            </a:r>
          </a:p>
        </p:txBody>
      </p:sp>
      <p:sp>
        <p:nvSpPr>
          <p:cNvPr id="864" name="Rectangle 97"/>
          <p:cNvSpPr>
            <a:spLocks noChangeArrowheads="1"/>
          </p:cNvSpPr>
          <p:nvPr/>
        </p:nvSpPr>
        <p:spPr bwMode="auto">
          <a:xfrm>
            <a:off x="8527305" y="49708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Case</a:t>
            </a:r>
          </a:p>
        </p:txBody>
      </p:sp>
      <p:sp>
        <p:nvSpPr>
          <p:cNvPr id="914" name="Rectangle 97"/>
          <p:cNvSpPr>
            <a:spLocks noChangeArrowheads="1"/>
          </p:cNvSpPr>
          <p:nvPr/>
        </p:nvSpPr>
        <p:spPr bwMode="auto">
          <a:xfrm>
            <a:off x="8527305" y="463835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Order</a:t>
            </a:r>
          </a:p>
        </p:txBody>
      </p:sp>
      <p:sp>
        <p:nvSpPr>
          <p:cNvPr id="376" name="Rectangle 97"/>
          <p:cNvSpPr>
            <a:spLocks noChangeArrowheads="1"/>
          </p:cNvSpPr>
          <p:nvPr/>
        </p:nvSpPr>
        <p:spPr bwMode="auto">
          <a:xfrm>
            <a:off x="8527305" y="47214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Mandate</a:t>
            </a:r>
          </a:p>
        </p:txBody>
      </p:sp>
      <p:sp>
        <p:nvSpPr>
          <p:cNvPr id="381" name="Rectangle 380"/>
          <p:cNvSpPr>
            <a:spLocks noChangeArrowheads="1"/>
          </p:cNvSpPr>
          <p:nvPr/>
        </p:nvSpPr>
        <p:spPr bwMode="auto">
          <a:xfrm>
            <a:off x="7468393" y="23240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Investment Account</a:t>
            </a:r>
            <a:endParaRPr lang="en-US" sz="500" kern="0" dirty="0">
              <a:solidFill>
                <a:srgbClr val="000000"/>
              </a:solidFill>
              <a:latin typeface="Arial Narrow"/>
              <a:cs typeface="Arial Narrow"/>
            </a:endParaRPr>
          </a:p>
        </p:txBody>
      </p:sp>
      <p:sp>
        <p:nvSpPr>
          <p:cNvPr id="382" name="Rectangle 97"/>
          <p:cNvSpPr>
            <a:spLocks noChangeArrowheads="1"/>
          </p:cNvSpPr>
          <p:nvPr/>
        </p:nvSpPr>
        <p:spPr bwMode="auto">
          <a:xfrm>
            <a:off x="3516461" y="37040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Securities Position Keeping</a:t>
            </a:r>
          </a:p>
        </p:txBody>
      </p:sp>
    </p:spTree>
    <p:extLst>
      <p:ext uri="{BB962C8B-B14F-4D97-AF65-F5344CB8AC3E}">
        <p14:creationId xmlns:p14="http://schemas.microsoft.com/office/powerpoint/2010/main" val="865267374"/>
      </p:ext>
    </p:extLst>
  </p:cSld>
  <p:clrMapOvr>
    <a:masterClrMapping/>
  </p:clrMapOvr>
  <p:transition>
    <p:wipe dir="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ACC48FB-7D89-4FED-B06D-D0B3CBDC2952}"/>
              </a:ext>
            </a:extLst>
          </p:cNvPr>
          <p:cNvPicPr>
            <a:picLocks noChangeAspect="1"/>
          </p:cNvPicPr>
          <p:nvPr/>
        </p:nvPicPr>
        <p:blipFill>
          <a:blip r:embed="rId3"/>
          <a:stretch>
            <a:fillRect/>
          </a:stretch>
        </p:blipFill>
        <p:spPr>
          <a:xfrm>
            <a:off x="1654769" y="118219"/>
            <a:ext cx="8884049" cy="6190074"/>
          </a:xfrm>
          <a:prstGeom prst="rect">
            <a:avLst/>
          </a:prstGeom>
        </p:spPr>
      </p:pic>
    </p:spTree>
    <p:extLst>
      <p:ext uri="{BB962C8B-B14F-4D97-AF65-F5344CB8AC3E}">
        <p14:creationId xmlns:p14="http://schemas.microsoft.com/office/powerpoint/2010/main" val="1284868431"/>
      </p:ext>
    </p:extLst>
  </p:cSld>
  <p:clrMapOvr>
    <a:masterClrMapping/>
  </p:clrMapOvr>
  <p:transition>
    <p:wipe dir="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buClrTx/>
            </a:pPr>
            <a:r>
              <a:rPr lang="en-US" noProof="0" dirty="0"/>
              <a:t>Thoroughly describe BIAN and understand the BIAN Service Landscape and its components and artifacts. 	</a:t>
            </a:r>
          </a:p>
          <a:p>
            <a:pPr marL="320072" lvl="1" indent="0">
              <a:buClrTx/>
              <a:buNone/>
            </a:pPr>
            <a:endParaRPr lang="en-US" noProof="0" dirty="0"/>
          </a:p>
          <a:p>
            <a:pPr lvl="1">
              <a:buClrTx/>
            </a:pPr>
            <a:r>
              <a:rPr lang="en-US" noProof="0" dirty="0"/>
              <a:t>Understand the advantages of using BIAN</a:t>
            </a:r>
          </a:p>
          <a:p>
            <a:endParaRPr lang="en-US" noProof="0" dirty="0"/>
          </a:p>
        </p:txBody>
      </p:sp>
    </p:spTree>
    <p:extLst>
      <p:ext uri="{BB962C8B-B14F-4D97-AF65-F5344CB8AC3E}">
        <p14:creationId xmlns:p14="http://schemas.microsoft.com/office/powerpoint/2010/main" val="321489080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669B347-84B6-4FFF-8AEC-0060DFC87B54}"/>
              </a:ext>
            </a:extLst>
          </p:cNvPr>
          <p:cNvPicPr>
            <a:picLocks noChangeAspect="1"/>
          </p:cNvPicPr>
          <p:nvPr/>
        </p:nvPicPr>
        <p:blipFill>
          <a:blip r:embed="rId3"/>
          <a:stretch>
            <a:fillRect/>
          </a:stretch>
        </p:blipFill>
        <p:spPr>
          <a:xfrm>
            <a:off x="1632298" y="551917"/>
            <a:ext cx="9977934" cy="5757339"/>
          </a:xfrm>
          <a:prstGeom prst="rect">
            <a:avLst/>
          </a:prstGeom>
        </p:spPr>
      </p:pic>
    </p:spTree>
    <p:extLst>
      <p:ext uri="{BB962C8B-B14F-4D97-AF65-F5344CB8AC3E}">
        <p14:creationId xmlns:p14="http://schemas.microsoft.com/office/powerpoint/2010/main" val="2939541504"/>
      </p:ext>
    </p:extLst>
  </p:cSld>
  <p:clrMapOvr>
    <a:masterClrMapping/>
  </p:clrMapOvr>
  <p:transition>
    <p:wipe dir="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8108540" y="4744417"/>
            <a:ext cx="1724582" cy="163849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284168404"/>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598698" y="727855"/>
            <a:ext cx="900956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BIAN API Designs - Three levels of evolution</a:t>
            </a:r>
          </a:p>
          <a:p>
            <a:pPr>
              <a:spcAft>
                <a:spcPts val="600"/>
              </a:spcAft>
            </a:pPr>
            <a:r>
              <a:rPr lang="en-US" sz="1601" b="1" dirty="0">
                <a:solidFill>
                  <a:srgbClr val="5F6062"/>
                </a:solidFill>
                <a:latin typeface="Helvetica"/>
                <a:cs typeface="Helvetica"/>
              </a:rPr>
              <a:t>BIAN’s semantic API specifications can be applied differently: 1 – Direct to core/host, 2 – Wrapped host, &amp; 3 – Container/Component Architecture based…</a:t>
            </a:r>
            <a:endParaRPr lang="en-US" sz="1201" b="1" dirty="0">
              <a:solidFill>
                <a:srgbClr val="5F6062"/>
              </a:solidFill>
              <a:latin typeface="Helvetica"/>
              <a:cs typeface="Helvetica"/>
            </a:endParaRPr>
          </a:p>
        </p:txBody>
      </p:sp>
      <p:grpSp>
        <p:nvGrpSpPr>
          <p:cNvPr id="2" name="Group 538"/>
          <p:cNvGrpSpPr/>
          <p:nvPr/>
        </p:nvGrpSpPr>
        <p:grpSpPr>
          <a:xfrm>
            <a:off x="1776941" y="1819089"/>
            <a:ext cx="8453825" cy="4544587"/>
            <a:chOff x="118066" y="1704848"/>
            <a:chExt cx="8449913" cy="4542484"/>
          </a:xfrm>
        </p:grpSpPr>
        <p:sp>
          <p:nvSpPr>
            <p:cNvPr id="638" name="Rounded Rectangle 637"/>
            <p:cNvSpPr/>
            <p:nvPr/>
          </p:nvSpPr>
          <p:spPr>
            <a:xfrm>
              <a:off x="2226227" y="4667829"/>
              <a:ext cx="2132449" cy="1579503"/>
            </a:xfrm>
            <a:prstGeom prst="roundRect">
              <a:avLst>
                <a:gd name="adj" fmla="val 7149"/>
              </a:avLst>
            </a:prstGeom>
            <a:solidFill>
              <a:schemeClr val="bg1">
                <a:lumMod val="7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wrap="none" bIns="0" rtlCol="0" anchor="b" anchorCtr="0"/>
            <a:lstStyle/>
            <a:p>
              <a:pPr algn="ctr"/>
              <a:r>
                <a:rPr lang="en-US" sz="1401" b="1">
                  <a:solidFill>
                    <a:schemeClr val="tx1">
                      <a:lumMod val="50000"/>
                      <a:lumOff val="50000"/>
                    </a:schemeClr>
                  </a:solidFill>
                </a:rPr>
                <a:t>Microservice M’ware</a:t>
              </a:r>
            </a:p>
          </p:txBody>
        </p:sp>
        <p:sp>
          <p:nvSpPr>
            <p:cNvPr id="476" name="Rounded Rectangle 475"/>
            <p:cNvSpPr/>
            <p:nvPr/>
          </p:nvSpPr>
          <p:spPr>
            <a:xfrm>
              <a:off x="4966241" y="3823858"/>
              <a:ext cx="3560038" cy="603500"/>
            </a:xfrm>
            <a:prstGeom prst="roundRect">
              <a:avLst>
                <a:gd name="adj" fmla="val 14865"/>
              </a:avLst>
            </a:prstGeom>
            <a:solidFill>
              <a:schemeClr val="bg1">
                <a:lumMod val="7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wrap="none" lIns="0" rtlCol="0" anchor="ctr"/>
            <a:lstStyle/>
            <a:p>
              <a:r>
                <a:rPr lang="en-US" sz="1601" b="1">
                  <a:solidFill>
                    <a:schemeClr val="tx1">
                      <a:lumMod val="50000"/>
                      <a:lumOff val="50000"/>
                    </a:schemeClr>
                  </a:solidFill>
                </a:rPr>
                <a:t>ESB</a:t>
              </a:r>
            </a:p>
          </p:txBody>
        </p:sp>
        <p:grpSp>
          <p:nvGrpSpPr>
            <p:cNvPr id="3" name="Group 615"/>
            <p:cNvGrpSpPr/>
            <p:nvPr/>
          </p:nvGrpSpPr>
          <p:grpSpPr>
            <a:xfrm>
              <a:off x="6060332" y="4470517"/>
              <a:ext cx="2507647" cy="1165378"/>
              <a:chOff x="6396260" y="4966241"/>
              <a:chExt cx="2782455" cy="1293091"/>
            </a:xfrm>
          </p:grpSpPr>
          <p:grpSp>
            <p:nvGrpSpPr>
              <p:cNvPr id="63" name="Group 206"/>
              <p:cNvGrpSpPr>
                <a:grpSpLocks noChangeAspect="1"/>
              </p:cNvGrpSpPr>
              <p:nvPr/>
            </p:nvGrpSpPr>
            <p:grpSpPr>
              <a:xfrm>
                <a:off x="6563747" y="5020352"/>
                <a:ext cx="2447480" cy="1184868"/>
                <a:chOff x="3081438" y="2966361"/>
                <a:chExt cx="5092150" cy="2465201"/>
              </a:xfrm>
            </p:grpSpPr>
            <p:sp>
              <p:nvSpPr>
                <p:cNvPr id="557" name="Rectangle 556"/>
                <p:cNvSpPr/>
                <p:nvPr/>
              </p:nvSpPr>
              <p:spPr bwMode="auto">
                <a:xfrm>
                  <a:off x="3811866" y="4701132"/>
                  <a:ext cx="1095643" cy="73043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900" b="1" kern="0" dirty="0">
                    <a:solidFill>
                      <a:srgbClr val="FFFFFF"/>
                    </a:solidFill>
                    <a:latin typeface="Arial Narrow"/>
                    <a:cs typeface="Arial Narrow"/>
                  </a:endParaRPr>
                </a:p>
              </p:txBody>
            </p:sp>
            <p:sp>
              <p:nvSpPr>
                <p:cNvPr id="558" name="Rectangle 557"/>
                <p:cNvSpPr/>
                <p:nvPr/>
              </p:nvSpPr>
              <p:spPr bwMode="auto">
                <a:xfrm>
                  <a:off x="6824883" y="3788095"/>
                  <a:ext cx="547822" cy="547823"/>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559" name="Rectangle 558"/>
                <p:cNvSpPr/>
                <p:nvPr/>
              </p:nvSpPr>
              <p:spPr bwMode="auto">
                <a:xfrm>
                  <a:off x="6368366" y="3422879"/>
                  <a:ext cx="639125"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60" name="Rectangle 559"/>
                <p:cNvSpPr/>
                <p:nvPr/>
              </p:nvSpPr>
              <p:spPr bwMode="auto">
                <a:xfrm>
                  <a:off x="4724902" y="4518524"/>
                  <a:ext cx="821732" cy="456519"/>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561" name="Rectangle 560"/>
                <p:cNvSpPr/>
                <p:nvPr/>
              </p:nvSpPr>
              <p:spPr bwMode="auto">
                <a:xfrm>
                  <a:off x="5043074" y="4259063"/>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562" name="Rectangle 561"/>
                <p:cNvSpPr/>
                <p:nvPr/>
              </p:nvSpPr>
              <p:spPr bwMode="auto">
                <a:xfrm>
                  <a:off x="5729241" y="3788095"/>
                  <a:ext cx="1095643"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63" name="Rectangle 562"/>
                <p:cNvSpPr/>
                <p:nvPr/>
              </p:nvSpPr>
              <p:spPr bwMode="auto">
                <a:xfrm>
                  <a:off x="6277062" y="4701132"/>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indent="-179478" defTabSz="914857" eaLnBrk="0" hangingPunct="0">
                    <a:buClr>
                      <a:schemeClr val="accent1"/>
                    </a:buClr>
                    <a:defRPr/>
                  </a:pPr>
                  <a:endParaRPr lang="en-US" sz="900" b="1" kern="0" dirty="0">
                    <a:solidFill>
                      <a:srgbClr val="000000"/>
                    </a:solidFill>
                    <a:latin typeface="Arial Narrow"/>
                    <a:cs typeface="Arial Narrow"/>
                  </a:endParaRPr>
                </a:p>
              </p:txBody>
            </p:sp>
            <p:sp>
              <p:nvSpPr>
                <p:cNvPr id="564" name="Rectangle 563"/>
                <p:cNvSpPr/>
                <p:nvPr/>
              </p:nvSpPr>
              <p:spPr bwMode="auto">
                <a:xfrm>
                  <a:off x="3446651" y="3240271"/>
                  <a:ext cx="456517"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565" name="Rectangle 564"/>
                <p:cNvSpPr/>
                <p:nvPr/>
              </p:nvSpPr>
              <p:spPr bwMode="auto">
                <a:xfrm>
                  <a:off x="6824883" y="4701132"/>
                  <a:ext cx="730428"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66" name="Rectangle 565"/>
                <p:cNvSpPr/>
                <p:nvPr/>
              </p:nvSpPr>
              <p:spPr bwMode="auto">
                <a:xfrm>
                  <a:off x="3472772" y="5066347"/>
                  <a:ext cx="821732" cy="27391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67" name="Rectangle 566"/>
                <p:cNvSpPr/>
                <p:nvPr/>
              </p:nvSpPr>
              <p:spPr bwMode="auto">
                <a:xfrm>
                  <a:off x="4268385" y="3879397"/>
                  <a:ext cx="456517" cy="45651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68" name="Rectangle 567"/>
                <p:cNvSpPr/>
                <p:nvPr/>
              </p:nvSpPr>
              <p:spPr bwMode="auto">
                <a:xfrm>
                  <a:off x="5455330" y="4518524"/>
                  <a:ext cx="913036"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69" name="Rectangle 568"/>
                <p:cNvSpPr/>
                <p:nvPr/>
              </p:nvSpPr>
              <p:spPr bwMode="auto">
                <a:xfrm>
                  <a:off x="4633598" y="3696789"/>
                  <a:ext cx="456517" cy="82173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70" name="Rectangle 569"/>
                <p:cNvSpPr/>
                <p:nvPr/>
              </p:nvSpPr>
              <p:spPr bwMode="auto">
                <a:xfrm>
                  <a:off x="6459670" y="2966361"/>
                  <a:ext cx="639125"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900" b="1" dirty="0">
                    <a:solidFill>
                      <a:schemeClr val="tx2"/>
                    </a:solidFill>
                    <a:latin typeface="+mj-lt"/>
                    <a:cs typeface="Arial" charset="0"/>
                  </a:endParaRPr>
                </a:p>
              </p:txBody>
            </p:sp>
            <p:sp>
              <p:nvSpPr>
                <p:cNvPr id="571" name="Rectangle 570"/>
                <p:cNvSpPr/>
                <p:nvPr/>
              </p:nvSpPr>
              <p:spPr bwMode="auto">
                <a:xfrm>
                  <a:off x="7602282" y="3310722"/>
                  <a:ext cx="365213" cy="913036"/>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572" name="Rectangle 571"/>
                <p:cNvSpPr/>
                <p:nvPr/>
              </p:nvSpPr>
              <p:spPr bwMode="auto">
                <a:xfrm>
                  <a:off x="4816206" y="351418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573" name="Rectangle 572"/>
                <p:cNvSpPr/>
                <p:nvPr/>
              </p:nvSpPr>
              <p:spPr bwMode="auto">
                <a:xfrm>
                  <a:off x="6003152" y="3422880"/>
                  <a:ext cx="365213"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74" name="Rectangle 573"/>
                <p:cNvSpPr/>
                <p:nvPr/>
              </p:nvSpPr>
              <p:spPr bwMode="auto">
                <a:xfrm>
                  <a:off x="4907509" y="3240272"/>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75" name="Rectangle 574"/>
                <p:cNvSpPr/>
                <p:nvPr/>
              </p:nvSpPr>
              <p:spPr bwMode="auto">
                <a:xfrm>
                  <a:off x="3720563" y="3696790"/>
                  <a:ext cx="456517" cy="73043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576" name="Rectangle 575"/>
                <p:cNvSpPr/>
                <p:nvPr/>
              </p:nvSpPr>
              <p:spPr bwMode="auto">
                <a:xfrm>
                  <a:off x="3994474" y="3180497"/>
                  <a:ext cx="913036"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77" name="Rectangle 576"/>
                <p:cNvSpPr/>
                <p:nvPr/>
              </p:nvSpPr>
              <p:spPr bwMode="auto">
                <a:xfrm>
                  <a:off x="5266539" y="3609291"/>
                  <a:ext cx="273911" cy="54401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78" name="Rectangle 577"/>
                <p:cNvSpPr/>
                <p:nvPr/>
              </p:nvSpPr>
              <p:spPr bwMode="auto">
                <a:xfrm>
                  <a:off x="3998277" y="4153310"/>
                  <a:ext cx="448910" cy="8217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900" b="1" dirty="0">
                    <a:solidFill>
                      <a:schemeClr val="tx2"/>
                    </a:solidFill>
                    <a:latin typeface="+mj-lt"/>
                    <a:cs typeface="Arial" charset="0"/>
                  </a:endParaRPr>
                </a:p>
              </p:txBody>
            </p:sp>
            <p:sp>
              <p:nvSpPr>
                <p:cNvPr id="579" name="Rectangle 578"/>
                <p:cNvSpPr/>
                <p:nvPr/>
              </p:nvSpPr>
              <p:spPr bwMode="auto">
                <a:xfrm>
                  <a:off x="3663861" y="4427220"/>
                  <a:ext cx="456517"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rgbClr val="000000"/>
                    </a:solidFill>
                    <a:latin typeface="Arial Narrow"/>
                    <a:cs typeface="Arial Narrow"/>
                  </a:endParaRPr>
                </a:p>
              </p:txBody>
            </p:sp>
            <p:sp>
              <p:nvSpPr>
                <p:cNvPr id="580" name="Rectangle 579"/>
                <p:cNvSpPr/>
                <p:nvPr/>
              </p:nvSpPr>
              <p:spPr bwMode="auto">
                <a:xfrm>
                  <a:off x="4359687" y="4975043"/>
                  <a:ext cx="913036" cy="27391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81" name="Rectangle 580"/>
                <p:cNvSpPr/>
                <p:nvPr/>
              </p:nvSpPr>
              <p:spPr bwMode="auto">
                <a:xfrm>
                  <a:off x="7307521" y="4153309"/>
                  <a:ext cx="365213"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582" name="Rectangle 581"/>
                <p:cNvSpPr/>
                <p:nvPr/>
              </p:nvSpPr>
              <p:spPr bwMode="auto">
                <a:xfrm>
                  <a:off x="7372705" y="5066347"/>
                  <a:ext cx="365213"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583" name="Rectangle 582"/>
                <p:cNvSpPr/>
                <p:nvPr/>
              </p:nvSpPr>
              <p:spPr bwMode="auto">
                <a:xfrm>
                  <a:off x="6185758" y="4518525"/>
                  <a:ext cx="639125"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84" name="Rectangle 583"/>
                <p:cNvSpPr/>
                <p:nvPr/>
              </p:nvSpPr>
              <p:spPr bwMode="auto">
                <a:xfrm>
                  <a:off x="6824883" y="4335918"/>
                  <a:ext cx="547822"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85" name="Rectangle 584"/>
                <p:cNvSpPr/>
                <p:nvPr/>
              </p:nvSpPr>
              <p:spPr bwMode="auto">
                <a:xfrm>
                  <a:off x="4907509" y="3900254"/>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86" name="Rectangle 585"/>
                <p:cNvSpPr/>
                <p:nvPr/>
              </p:nvSpPr>
              <p:spPr bwMode="auto">
                <a:xfrm>
                  <a:off x="5272723" y="4244614"/>
                  <a:ext cx="821732" cy="365216"/>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87" name="Rectangle 586"/>
                <p:cNvSpPr/>
                <p:nvPr/>
              </p:nvSpPr>
              <p:spPr bwMode="auto">
                <a:xfrm>
                  <a:off x="3355349" y="3331576"/>
                  <a:ext cx="456517" cy="8217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88" name="Rectangle 587"/>
                <p:cNvSpPr/>
                <p:nvPr/>
              </p:nvSpPr>
              <p:spPr bwMode="auto">
                <a:xfrm>
                  <a:off x="4724902" y="351418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589" name="Rectangle 588"/>
                <p:cNvSpPr/>
                <p:nvPr/>
              </p:nvSpPr>
              <p:spPr bwMode="auto">
                <a:xfrm>
                  <a:off x="5546634" y="3360316"/>
                  <a:ext cx="365213"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900" b="1" dirty="0">
                    <a:solidFill>
                      <a:schemeClr val="tx2"/>
                    </a:solidFill>
                    <a:latin typeface="+mj-lt"/>
                  </a:endParaRPr>
                </a:p>
              </p:txBody>
            </p:sp>
            <p:sp>
              <p:nvSpPr>
                <p:cNvPr id="590" name="Rectangle 589"/>
                <p:cNvSpPr/>
                <p:nvPr/>
              </p:nvSpPr>
              <p:spPr bwMode="auto">
                <a:xfrm>
                  <a:off x="3994474" y="3605487"/>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91" name="Rectangle 590"/>
                <p:cNvSpPr/>
                <p:nvPr/>
              </p:nvSpPr>
              <p:spPr bwMode="auto">
                <a:xfrm>
                  <a:off x="5820545" y="3514184"/>
                  <a:ext cx="273911" cy="544018"/>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592" name="Rectangle 591"/>
                <p:cNvSpPr/>
                <p:nvPr/>
              </p:nvSpPr>
              <p:spPr bwMode="auto">
                <a:xfrm>
                  <a:off x="6913552" y="3148968"/>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93" name="Rectangle 592"/>
                <p:cNvSpPr/>
                <p:nvPr/>
              </p:nvSpPr>
              <p:spPr bwMode="auto">
                <a:xfrm>
                  <a:off x="7098794" y="4244614"/>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94" name="Rectangle 593"/>
                <p:cNvSpPr/>
                <p:nvPr/>
              </p:nvSpPr>
              <p:spPr bwMode="auto">
                <a:xfrm>
                  <a:off x="7281401" y="3696790"/>
                  <a:ext cx="456517" cy="82173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95" name="Rectangle 594"/>
                <p:cNvSpPr/>
                <p:nvPr/>
              </p:nvSpPr>
              <p:spPr bwMode="auto">
                <a:xfrm>
                  <a:off x="3903170" y="3879398"/>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596" name="Rectangle 595"/>
                <p:cNvSpPr/>
                <p:nvPr/>
              </p:nvSpPr>
              <p:spPr bwMode="auto">
                <a:xfrm>
                  <a:off x="4771872" y="4244615"/>
                  <a:ext cx="365213" cy="54782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97" name="Rectangle 596"/>
                <p:cNvSpPr/>
                <p:nvPr/>
              </p:nvSpPr>
              <p:spPr bwMode="auto">
                <a:xfrm>
                  <a:off x="3311015" y="4792438"/>
                  <a:ext cx="821732" cy="365214"/>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900" b="1" kern="0" dirty="0">
                    <a:solidFill>
                      <a:srgbClr val="FFFFFF"/>
                    </a:solidFill>
                    <a:latin typeface="Arial Narrow"/>
                    <a:cs typeface="Arial Narrow"/>
                  </a:endParaRPr>
                </a:p>
              </p:txBody>
            </p:sp>
            <p:sp>
              <p:nvSpPr>
                <p:cNvPr id="598" name="Rectangle 597"/>
                <p:cNvSpPr/>
                <p:nvPr/>
              </p:nvSpPr>
              <p:spPr bwMode="auto">
                <a:xfrm>
                  <a:off x="3304032" y="3970702"/>
                  <a:ext cx="273911" cy="5440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99" name="Rectangle 598"/>
                <p:cNvSpPr/>
                <p:nvPr/>
              </p:nvSpPr>
              <p:spPr bwMode="auto">
                <a:xfrm>
                  <a:off x="6916188" y="3605487"/>
                  <a:ext cx="913036" cy="27391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900" b="1" dirty="0">
                    <a:solidFill>
                      <a:schemeClr val="bg1"/>
                    </a:solidFill>
                    <a:latin typeface="Arial" charset="0"/>
                    <a:cs typeface="Arial" charset="0"/>
                  </a:endParaRPr>
                </a:p>
              </p:txBody>
            </p:sp>
            <p:sp>
              <p:nvSpPr>
                <p:cNvPr id="600" name="Rectangle 599"/>
                <p:cNvSpPr/>
                <p:nvPr/>
              </p:nvSpPr>
              <p:spPr bwMode="auto">
                <a:xfrm>
                  <a:off x="6824883" y="4792437"/>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601" name="Rectangle 600"/>
                <p:cNvSpPr/>
                <p:nvPr/>
              </p:nvSpPr>
              <p:spPr bwMode="auto">
                <a:xfrm>
                  <a:off x="4177081" y="4335918"/>
                  <a:ext cx="821732"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rgbClr val="000000"/>
                    </a:solidFill>
                    <a:latin typeface="Arial Narrow"/>
                    <a:cs typeface="Arial Narrow"/>
                  </a:endParaRPr>
                </a:p>
              </p:txBody>
            </p:sp>
            <p:sp>
              <p:nvSpPr>
                <p:cNvPr id="602" name="Rectangle 601"/>
                <p:cNvSpPr/>
                <p:nvPr/>
              </p:nvSpPr>
              <p:spPr bwMode="auto">
                <a:xfrm>
                  <a:off x="3629260" y="3331576"/>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603" name="Rectangle 602"/>
                <p:cNvSpPr/>
                <p:nvPr/>
              </p:nvSpPr>
              <p:spPr bwMode="auto">
                <a:xfrm>
                  <a:off x="3081438" y="4518525"/>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604" name="Rectangle 603"/>
                <p:cNvSpPr/>
                <p:nvPr/>
              </p:nvSpPr>
              <p:spPr bwMode="auto">
                <a:xfrm>
                  <a:off x="5750090" y="3057662"/>
                  <a:ext cx="730428" cy="3652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605" name="Rectangle 604"/>
                <p:cNvSpPr/>
                <p:nvPr/>
              </p:nvSpPr>
              <p:spPr bwMode="auto">
                <a:xfrm>
                  <a:off x="5550252" y="4207702"/>
                  <a:ext cx="913036" cy="73043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606" name="Rectangle 605"/>
                <p:cNvSpPr/>
                <p:nvPr/>
              </p:nvSpPr>
              <p:spPr bwMode="auto">
                <a:xfrm>
                  <a:off x="7464009" y="4427220"/>
                  <a:ext cx="456517" cy="82173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607" name="Rectangle 606"/>
                <p:cNvSpPr/>
                <p:nvPr/>
              </p:nvSpPr>
              <p:spPr bwMode="auto">
                <a:xfrm>
                  <a:off x="4359687" y="451852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608" name="Rectangle 607"/>
                <p:cNvSpPr/>
                <p:nvPr/>
              </p:nvSpPr>
              <p:spPr bwMode="auto">
                <a:xfrm>
                  <a:off x="5272723" y="4792436"/>
                  <a:ext cx="273911" cy="54401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609" name="Rectangle 608"/>
                <p:cNvSpPr/>
                <p:nvPr/>
              </p:nvSpPr>
              <p:spPr bwMode="auto">
                <a:xfrm>
                  <a:off x="6550973" y="4883736"/>
                  <a:ext cx="365213"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610" name="Rectangle 609"/>
                <p:cNvSpPr/>
                <p:nvPr/>
              </p:nvSpPr>
              <p:spPr bwMode="auto">
                <a:xfrm>
                  <a:off x="5546634" y="3605482"/>
                  <a:ext cx="365213"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611" name="Rectangle 610"/>
                <p:cNvSpPr/>
                <p:nvPr/>
              </p:nvSpPr>
              <p:spPr bwMode="auto">
                <a:xfrm>
                  <a:off x="6003152" y="5010906"/>
                  <a:ext cx="639125" cy="36521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612" name="Rectangle 611"/>
                <p:cNvSpPr/>
                <p:nvPr/>
              </p:nvSpPr>
              <p:spPr bwMode="auto">
                <a:xfrm>
                  <a:off x="7625766" y="4088113"/>
                  <a:ext cx="547822"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613" name="Rectangle 612"/>
                <p:cNvSpPr/>
                <p:nvPr/>
              </p:nvSpPr>
              <p:spPr bwMode="auto">
                <a:xfrm>
                  <a:off x="3222347" y="4153300"/>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614" name="Rectangle 613"/>
                <p:cNvSpPr/>
                <p:nvPr/>
              </p:nvSpPr>
              <p:spPr bwMode="auto">
                <a:xfrm>
                  <a:off x="5729241" y="3331574"/>
                  <a:ext cx="913036" cy="273912"/>
                </a:xfrm>
                <a:prstGeom prst="rect">
                  <a:avLst/>
                </a:prstGeom>
                <a:solidFill>
                  <a:schemeClr val="accent1"/>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grpSp>
          <p:sp>
            <p:nvSpPr>
              <p:cNvPr id="615" name="Rectangle 614"/>
              <p:cNvSpPr/>
              <p:nvPr/>
            </p:nvSpPr>
            <p:spPr>
              <a:xfrm>
                <a:off x="6396260" y="4966241"/>
                <a:ext cx="2782455" cy="1293091"/>
              </a:xfrm>
              <a:prstGeom prst="rect">
                <a:avLst/>
              </a:prstGeom>
              <a:solidFill>
                <a:schemeClr val="bg1">
                  <a:alpha val="7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grpSp>
          <p:nvGrpSpPr>
            <p:cNvPr id="65" name="Group 206"/>
            <p:cNvGrpSpPr>
              <a:grpSpLocks noChangeAspect="1"/>
            </p:cNvGrpSpPr>
            <p:nvPr/>
          </p:nvGrpSpPr>
          <p:grpSpPr>
            <a:xfrm>
              <a:off x="6027911" y="1880026"/>
              <a:ext cx="2533951" cy="1254179"/>
              <a:chOff x="3192889" y="2966361"/>
              <a:chExt cx="4980699" cy="2465201"/>
            </a:xfrm>
          </p:grpSpPr>
          <p:sp>
            <p:nvSpPr>
              <p:cNvPr id="4" name="Rectangle 3"/>
              <p:cNvSpPr/>
              <p:nvPr/>
            </p:nvSpPr>
            <p:spPr bwMode="auto">
              <a:xfrm>
                <a:off x="3811866" y="4701132"/>
                <a:ext cx="1095643" cy="73043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900" b="1" kern="0" dirty="0">
                  <a:solidFill>
                    <a:srgbClr val="FFFFFF"/>
                  </a:solidFill>
                  <a:latin typeface="Arial Narrow"/>
                  <a:cs typeface="Arial Narrow"/>
                </a:endParaRPr>
              </a:p>
            </p:txBody>
          </p:sp>
          <p:sp>
            <p:nvSpPr>
              <p:cNvPr id="5" name="Rectangle 4"/>
              <p:cNvSpPr/>
              <p:nvPr/>
            </p:nvSpPr>
            <p:spPr bwMode="auto">
              <a:xfrm>
                <a:off x="6824883" y="3788095"/>
                <a:ext cx="547822" cy="547823"/>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6" name="Rectangle 5"/>
              <p:cNvSpPr/>
              <p:nvPr/>
            </p:nvSpPr>
            <p:spPr bwMode="auto">
              <a:xfrm>
                <a:off x="6368366" y="3422879"/>
                <a:ext cx="639125"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8" name="Rectangle 7"/>
              <p:cNvSpPr/>
              <p:nvPr/>
            </p:nvSpPr>
            <p:spPr bwMode="auto">
              <a:xfrm>
                <a:off x="4724902" y="4518524"/>
                <a:ext cx="821732" cy="456519"/>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9" name="Rectangle 8"/>
              <p:cNvSpPr/>
              <p:nvPr/>
            </p:nvSpPr>
            <p:spPr bwMode="auto">
              <a:xfrm>
                <a:off x="5043074" y="4259063"/>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10" name="Rectangle 9"/>
              <p:cNvSpPr/>
              <p:nvPr/>
            </p:nvSpPr>
            <p:spPr bwMode="auto">
              <a:xfrm>
                <a:off x="5729241" y="3788095"/>
                <a:ext cx="1095643"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11" name="Rectangle 10"/>
              <p:cNvSpPr/>
              <p:nvPr/>
            </p:nvSpPr>
            <p:spPr bwMode="auto">
              <a:xfrm>
                <a:off x="6277062" y="4701132"/>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indent="-179478" defTabSz="914857" eaLnBrk="0" hangingPunct="0">
                  <a:buClr>
                    <a:schemeClr val="accent1"/>
                  </a:buClr>
                  <a:defRPr/>
                </a:pPr>
                <a:endParaRPr lang="en-US" sz="900" b="1" kern="0" dirty="0">
                  <a:solidFill>
                    <a:srgbClr val="000000"/>
                  </a:solidFill>
                  <a:latin typeface="Arial Narrow"/>
                  <a:cs typeface="Arial Narrow"/>
                </a:endParaRPr>
              </a:p>
            </p:txBody>
          </p:sp>
          <p:sp>
            <p:nvSpPr>
              <p:cNvPr id="12" name="Rectangle 11"/>
              <p:cNvSpPr/>
              <p:nvPr/>
            </p:nvSpPr>
            <p:spPr bwMode="auto">
              <a:xfrm>
                <a:off x="3446651" y="3240271"/>
                <a:ext cx="456517"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13" name="Rectangle 12"/>
              <p:cNvSpPr/>
              <p:nvPr/>
            </p:nvSpPr>
            <p:spPr bwMode="auto">
              <a:xfrm>
                <a:off x="6824883" y="4701132"/>
                <a:ext cx="730428"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14" name="Rectangle 13"/>
              <p:cNvSpPr/>
              <p:nvPr/>
            </p:nvSpPr>
            <p:spPr bwMode="auto">
              <a:xfrm>
                <a:off x="3472772" y="5066347"/>
                <a:ext cx="821732" cy="27391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15" name="Rectangle 14"/>
              <p:cNvSpPr/>
              <p:nvPr/>
            </p:nvSpPr>
            <p:spPr bwMode="auto">
              <a:xfrm>
                <a:off x="4268385" y="3879397"/>
                <a:ext cx="456517" cy="45651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16" name="Rectangle 15"/>
              <p:cNvSpPr/>
              <p:nvPr/>
            </p:nvSpPr>
            <p:spPr bwMode="auto">
              <a:xfrm>
                <a:off x="5455330" y="4518524"/>
                <a:ext cx="913036"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17" name="Rectangle 16"/>
              <p:cNvSpPr/>
              <p:nvPr/>
            </p:nvSpPr>
            <p:spPr bwMode="auto">
              <a:xfrm>
                <a:off x="4633598" y="3696789"/>
                <a:ext cx="456517" cy="82173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18" name="Rectangle 17"/>
              <p:cNvSpPr/>
              <p:nvPr/>
            </p:nvSpPr>
            <p:spPr bwMode="auto">
              <a:xfrm>
                <a:off x="6459670" y="2966361"/>
                <a:ext cx="639125"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900" b="1" dirty="0">
                  <a:solidFill>
                    <a:schemeClr val="tx2"/>
                  </a:solidFill>
                  <a:latin typeface="+mj-lt"/>
                  <a:cs typeface="Arial" charset="0"/>
                </a:endParaRPr>
              </a:p>
            </p:txBody>
          </p:sp>
          <p:sp>
            <p:nvSpPr>
              <p:cNvPr id="19" name="Rectangle 18"/>
              <p:cNvSpPr/>
              <p:nvPr/>
            </p:nvSpPr>
            <p:spPr bwMode="auto">
              <a:xfrm>
                <a:off x="7602282" y="3310722"/>
                <a:ext cx="365213" cy="913036"/>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20" name="Rectangle 19"/>
              <p:cNvSpPr/>
              <p:nvPr/>
            </p:nvSpPr>
            <p:spPr bwMode="auto">
              <a:xfrm>
                <a:off x="4816206" y="351418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21" name="Rectangle 20"/>
              <p:cNvSpPr/>
              <p:nvPr/>
            </p:nvSpPr>
            <p:spPr bwMode="auto">
              <a:xfrm>
                <a:off x="6003152" y="3422880"/>
                <a:ext cx="365213"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22" name="Rectangle 21"/>
              <p:cNvSpPr/>
              <p:nvPr/>
            </p:nvSpPr>
            <p:spPr bwMode="auto">
              <a:xfrm>
                <a:off x="4907509" y="3240272"/>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23" name="Rectangle 22"/>
              <p:cNvSpPr/>
              <p:nvPr/>
            </p:nvSpPr>
            <p:spPr bwMode="auto">
              <a:xfrm>
                <a:off x="3720563" y="3696790"/>
                <a:ext cx="456517" cy="73043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4" name="Rectangle 23"/>
              <p:cNvSpPr/>
              <p:nvPr/>
            </p:nvSpPr>
            <p:spPr bwMode="auto">
              <a:xfrm>
                <a:off x="3994474" y="3180497"/>
                <a:ext cx="913036"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25" name="Rectangle 24"/>
              <p:cNvSpPr/>
              <p:nvPr/>
            </p:nvSpPr>
            <p:spPr bwMode="auto">
              <a:xfrm>
                <a:off x="5266539" y="3609291"/>
                <a:ext cx="273911" cy="54401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26" name="Rectangle 25"/>
              <p:cNvSpPr/>
              <p:nvPr/>
            </p:nvSpPr>
            <p:spPr bwMode="auto">
              <a:xfrm>
                <a:off x="3998277" y="4153310"/>
                <a:ext cx="448910" cy="8217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900" b="1" dirty="0">
                  <a:solidFill>
                    <a:schemeClr val="tx2"/>
                  </a:solidFill>
                  <a:latin typeface="+mj-lt"/>
                  <a:cs typeface="Arial" charset="0"/>
                </a:endParaRPr>
              </a:p>
            </p:txBody>
          </p:sp>
          <p:sp>
            <p:nvSpPr>
              <p:cNvPr id="27" name="Rectangle 26"/>
              <p:cNvSpPr/>
              <p:nvPr/>
            </p:nvSpPr>
            <p:spPr bwMode="auto">
              <a:xfrm>
                <a:off x="3663861" y="4427220"/>
                <a:ext cx="456517"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rgbClr val="000000"/>
                  </a:solidFill>
                  <a:latin typeface="Arial Narrow"/>
                  <a:cs typeface="Arial Narrow"/>
                </a:endParaRPr>
              </a:p>
            </p:txBody>
          </p:sp>
          <p:sp>
            <p:nvSpPr>
              <p:cNvPr id="28" name="Rectangle 27"/>
              <p:cNvSpPr/>
              <p:nvPr/>
            </p:nvSpPr>
            <p:spPr bwMode="auto">
              <a:xfrm>
                <a:off x="4359687" y="4975043"/>
                <a:ext cx="913036" cy="27391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29" name="Rectangle 28"/>
              <p:cNvSpPr/>
              <p:nvPr/>
            </p:nvSpPr>
            <p:spPr bwMode="auto">
              <a:xfrm>
                <a:off x="7307521" y="4153309"/>
                <a:ext cx="365213"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30" name="Rectangle 29"/>
              <p:cNvSpPr/>
              <p:nvPr/>
            </p:nvSpPr>
            <p:spPr bwMode="auto">
              <a:xfrm>
                <a:off x="7372705" y="5066347"/>
                <a:ext cx="365213"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31" name="Rectangle 30"/>
              <p:cNvSpPr/>
              <p:nvPr/>
            </p:nvSpPr>
            <p:spPr bwMode="auto">
              <a:xfrm>
                <a:off x="6185758" y="4518525"/>
                <a:ext cx="639125"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32" name="Rectangle 31"/>
              <p:cNvSpPr/>
              <p:nvPr/>
            </p:nvSpPr>
            <p:spPr bwMode="auto">
              <a:xfrm>
                <a:off x="6824883" y="4335918"/>
                <a:ext cx="547822"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33" name="Rectangle 32"/>
              <p:cNvSpPr/>
              <p:nvPr/>
            </p:nvSpPr>
            <p:spPr bwMode="auto">
              <a:xfrm>
                <a:off x="4907509" y="3900254"/>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34" name="Rectangle 33"/>
              <p:cNvSpPr/>
              <p:nvPr/>
            </p:nvSpPr>
            <p:spPr bwMode="auto">
              <a:xfrm>
                <a:off x="5272723" y="4244614"/>
                <a:ext cx="821732" cy="365216"/>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35" name="Rectangle 34"/>
              <p:cNvSpPr/>
              <p:nvPr/>
            </p:nvSpPr>
            <p:spPr bwMode="auto">
              <a:xfrm>
                <a:off x="3355349" y="3331576"/>
                <a:ext cx="456517" cy="8217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36" name="Rectangle 35"/>
              <p:cNvSpPr/>
              <p:nvPr/>
            </p:nvSpPr>
            <p:spPr bwMode="auto">
              <a:xfrm>
                <a:off x="4724902" y="351418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37" name="Rectangle 36"/>
              <p:cNvSpPr/>
              <p:nvPr/>
            </p:nvSpPr>
            <p:spPr bwMode="auto">
              <a:xfrm>
                <a:off x="5546634" y="3360316"/>
                <a:ext cx="365213"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900" b="1" dirty="0">
                  <a:solidFill>
                    <a:schemeClr val="tx2"/>
                  </a:solidFill>
                  <a:latin typeface="+mj-lt"/>
                </a:endParaRPr>
              </a:p>
            </p:txBody>
          </p:sp>
          <p:sp>
            <p:nvSpPr>
              <p:cNvPr id="38" name="Rectangle 37"/>
              <p:cNvSpPr/>
              <p:nvPr/>
            </p:nvSpPr>
            <p:spPr bwMode="auto">
              <a:xfrm>
                <a:off x="3994474" y="3605487"/>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39" name="Rectangle 38"/>
              <p:cNvSpPr/>
              <p:nvPr/>
            </p:nvSpPr>
            <p:spPr bwMode="auto">
              <a:xfrm>
                <a:off x="5820545" y="3514184"/>
                <a:ext cx="273911" cy="544018"/>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chemeClr val="bg1"/>
                  </a:solidFill>
                  <a:latin typeface="Arial Narrow"/>
                  <a:cs typeface="Arial Narrow"/>
                </a:endParaRPr>
              </a:p>
            </p:txBody>
          </p:sp>
          <p:sp>
            <p:nvSpPr>
              <p:cNvPr id="40" name="Rectangle 39"/>
              <p:cNvSpPr/>
              <p:nvPr/>
            </p:nvSpPr>
            <p:spPr bwMode="auto">
              <a:xfrm>
                <a:off x="6913552" y="3148968"/>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41" name="Rectangle 40"/>
              <p:cNvSpPr/>
              <p:nvPr/>
            </p:nvSpPr>
            <p:spPr bwMode="auto">
              <a:xfrm>
                <a:off x="7098794" y="4244614"/>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42" name="Rectangle 41"/>
              <p:cNvSpPr/>
              <p:nvPr/>
            </p:nvSpPr>
            <p:spPr bwMode="auto">
              <a:xfrm>
                <a:off x="7281401" y="3696790"/>
                <a:ext cx="456517" cy="82173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43" name="Rectangle 42"/>
              <p:cNvSpPr/>
              <p:nvPr/>
            </p:nvSpPr>
            <p:spPr bwMode="auto">
              <a:xfrm>
                <a:off x="3903170" y="3879398"/>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44" name="Rectangle 43"/>
              <p:cNvSpPr/>
              <p:nvPr/>
            </p:nvSpPr>
            <p:spPr bwMode="auto">
              <a:xfrm>
                <a:off x="4771872" y="4244615"/>
                <a:ext cx="365213" cy="54782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45" name="Rectangle 44"/>
              <p:cNvSpPr/>
              <p:nvPr/>
            </p:nvSpPr>
            <p:spPr bwMode="auto">
              <a:xfrm>
                <a:off x="3311015" y="4792438"/>
                <a:ext cx="821732" cy="365214"/>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900" b="1" kern="0" dirty="0">
                  <a:solidFill>
                    <a:srgbClr val="FFFFFF"/>
                  </a:solidFill>
                  <a:latin typeface="Arial Narrow"/>
                  <a:cs typeface="Arial Narrow"/>
                </a:endParaRPr>
              </a:p>
            </p:txBody>
          </p:sp>
          <p:sp>
            <p:nvSpPr>
              <p:cNvPr id="46" name="Rectangle 45"/>
              <p:cNvSpPr/>
              <p:nvPr/>
            </p:nvSpPr>
            <p:spPr bwMode="auto">
              <a:xfrm>
                <a:off x="3304032" y="3970702"/>
                <a:ext cx="273911" cy="5440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47" name="Rectangle 46"/>
              <p:cNvSpPr/>
              <p:nvPr/>
            </p:nvSpPr>
            <p:spPr bwMode="auto">
              <a:xfrm>
                <a:off x="6916188" y="3605487"/>
                <a:ext cx="913036" cy="27391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900" b="1" dirty="0">
                  <a:solidFill>
                    <a:schemeClr val="bg1"/>
                  </a:solidFill>
                  <a:latin typeface="Arial" charset="0"/>
                  <a:cs typeface="Arial" charset="0"/>
                </a:endParaRPr>
              </a:p>
            </p:txBody>
          </p:sp>
          <p:sp>
            <p:nvSpPr>
              <p:cNvPr id="48" name="Rectangle 47"/>
              <p:cNvSpPr/>
              <p:nvPr/>
            </p:nvSpPr>
            <p:spPr bwMode="auto">
              <a:xfrm>
                <a:off x="6824883" y="4792437"/>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49" name="Rectangle 48"/>
              <p:cNvSpPr/>
              <p:nvPr/>
            </p:nvSpPr>
            <p:spPr bwMode="auto">
              <a:xfrm>
                <a:off x="4177081" y="4335918"/>
                <a:ext cx="821732"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dirty="0">
                  <a:solidFill>
                    <a:srgbClr val="000000"/>
                  </a:solidFill>
                  <a:latin typeface="Arial Narrow"/>
                  <a:cs typeface="Arial Narrow"/>
                </a:endParaRPr>
              </a:p>
            </p:txBody>
          </p:sp>
          <p:sp>
            <p:nvSpPr>
              <p:cNvPr id="50" name="Rectangle 49"/>
              <p:cNvSpPr/>
              <p:nvPr/>
            </p:nvSpPr>
            <p:spPr bwMode="auto">
              <a:xfrm>
                <a:off x="3629260" y="3331576"/>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1" name="Rectangle 50"/>
              <p:cNvSpPr/>
              <p:nvPr/>
            </p:nvSpPr>
            <p:spPr bwMode="auto">
              <a:xfrm>
                <a:off x="3192889" y="4518524"/>
                <a:ext cx="821731"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2" name="Rectangle 51"/>
              <p:cNvSpPr/>
              <p:nvPr/>
            </p:nvSpPr>
            <p:spPr bwMode="auto">
              <a:xfrm>
                <a:off x="5750090" y="3057662"/>
                <a:ext cx="730428" cy="3652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53" name="Rectangle 52"/>
              <p:cNvSpPr/>
              <p:nvPr/>
            </p:nvSpPr>
            <p:spPr bwMode="auto">
              <a:xfrm>
                <a:off x="5550252" y="4207702"/>
                <a:ext cx="913036" cy="73043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54" name="Rectangle 53"/>
              <p:cNvSpPr/>
              <p:nvPr/>
            </p:nvSpPr>
            <p:spPr bwMode="auto">
              <a:xfrm>
                <a:off x="7464009" y="4427220"/>
                <a:ext cx="456517" cy="82173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900" b="1" dirty="0">
                  <a:solidFill>
                    <a:schemeClr val="bg1"/>
                  </a:solidFill>
                  <a:latin typeface="Arial" charset="0"/>
                  <a:cs typeface="Arial" charset="0"/>
                </a:endParaRPr>
              </a:p>
            </p:txBody>
          </p:sp>
          <p:sp>
            <p:nvSpPr>
              <p:cNvPr id="55" name="Rectangle 54"/>
              <p:cNvSpPr/>
              <p:nvPr/>
            </p:nvSpPr>
            <p:spPr bwMode="auto">
              <a:xfrm>
                <a:off x="4359687" y="4518524"/>
                <a:ext cx="547822" cy="54782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56" name="Rectangle 55"/>
              <p:cNvSpPr/>
              <p:nvPr/>
            </p:nvSpPr>
            <p:spPr bwMode="auto">
              <a:xfrm>
                <a:off x="5272723" y="4792436"/>
                <a:ext cx="273911" cy="54401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58" name="Rectangle 57"/>
              <p:cNvSpPr/>
              <p:nvPr/>
            </p:nvSpPr>
            <p:spPr bwMode="auto">
              <a:xfrm>
                <a:off x="6550973" y="4883736"/>
                <a:ext cx="365213" cy="54782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900" b="1" kern="0" dirty="0">
                  <a:solidFill>
                    <a:srgbClr val="000000"/>
                  </a:solidFill>
                  <a:latin typeface="Arial Narrow"/>
                  <a:cs typeface="Arial Narrow"/>
                </a:endParaRPr>
              </a:p>
            </p:txBody>
          </p:sp>
          <p:sp>
            <p:nvSpPr>
              <p:cNvPr id="59" name="Rectangle 58"/>
              <p:cNvSpPr/>
              <p:nvPr/>
            </p:nvSpPr>
            <p:spPr bwMode="auto">
              <a:xfrm>
                <a:off x="5546634" y="3605482"/>
                <a:ext cx="365213"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dirty="0">
                  <a:solidFill>
                    <a:srgbClr val="000000"/>
                  </a:solidFill>
                  <a:latin typeface="Arial Narrow"/>
                  <a:cs typeface="Arial Narrow"/>
                </a:endParaRPr>
              </a:p>
            </p:txBody>
          </p:sp>
          <p:sp>
            <p:nvSpPr>
              <p:cNvPr id="60" name="Rectangle 59"/>
              <p:cNvSpPr/>
              <p:nvPr/>
            </p:nvSpPr>
            <p:spPr bwMode="auto">
              <a:xfrm>
                <a:off x="6003152" y="5010906"/>
                <a:ext cx="639125" cy="36521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sp>
            <p:nvSpPr>
              <p:cNvPr id="61" name="Rectangle 60"/>
              <p:cNvSpPr/>
              <p:nvPr/>
            </p:nvSpPr>
            <p:spPr bwMode="auto">
              <a:xfrm>
                <a:off x="7625766" y="4088113"/>
                <a:ext cx="547822" cy="5478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900" b="1" dirty="0">
                  <a:solidFill>
                    <a:schemeClr val="tx2"/>
                  </a:solidFill>
                  <a:latin typeface="+mj-lt"/>
                  <a:cs typeface="Arial" charset="0"/>
                </a:endParaRPr>
              </a:p>
            </p:txBody>
          </p:sp>
          <p:sp>
            <p:nvSpPr>
              <p:cNvPr id="62" name="Rectangle 61"/>
              <p:cNvSpPr/>
              <p:nvPr/>
            </p:nvSpPr>
            <p:spPr bwMode="auto">
              <a:xfrm>
                <a:off x="3356088" y="4153300"/>
                <a:ext cx="821731" cy="456520"/>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900" b="1" kern="0" dirty="0">
                  <a:solidFill>
                    <a:schemeClr val="bg1"/>
                  </a:solidFill>
                  <a:latin typeface="Arial Narrow"/>
                  <a:cs typeface="Arial Narrow"/>
                </a:endParaRPr>
              </a:p>
            </p:txBody>
          </p:sp>
          <p:sp>
            <p:nvSpPr>
              <p:cNvPr id="57" name="Rectangle 56"/>
              <p:cNvSpPr/>
              <p:nvPr/>
            </p:nvSpPr>
            <p:spPr bwMode="auto">
              <a:xfrm>
                <a:off x="5729241" y="3331574"/>
                <a:ext cx="913036" cy="273912"/>
              </a:xfrm>
              <a:prstGeom prst="rect">
                <a:avLst/>
              </a:prstGeom>
              <a:solidFill>
                <a:schemeClr val="accent1"/>
              </a:solidFill>
              <a:ln w="28575" cap="flat" cmpd="sng" algn="ctr">
                <a:solidFill>
                  <a:srgbClr val="FF0000"/>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900" b="1" kern="0" dirty="0">
                  <a:solidFill>
                    <a:srgbClr val="FFFFFF"/>
                  </a:solidFill>
                  <a:latin typeface="Arial Narrow"/>
                  <a:cs typeface="Arial Narrow"/>
                </a:endParaRPr>
              </a:p>
            </p:txBody>
          </p:sp>
        </p:grpSp>
        <p:grpSp>
          <p:nvGrpSpPr>
            <p:cNvPr id="66" name="Group 312"/>
            <p:cNvGrpSpPr>
              <a:grpSpLocks noChangeAspect="1"/>
            </p:cNvGrpSpPr>
            <p:nvPr/>
          </p:nvGrpSpPr>
          <p:grpSpPr>
            <a:xfrm>
              <a:off x="2481203" y="4744160"/>
              <a:ext cx="1622498" cy="1314724"/>
              <a:chOff x="6540500" y="3175000"/>
              <a:chExt cx="2095500" cy="1828800"/>
            </a:xfrm>
          </p:grpSpPr>
          <p:grpSp>
            <p:nvGrpSpPr>
              <p:cNvPr id="69" name="Group 532"/>
              <p:cNvGrpSpPr/>
              <p:nvPr/>
            </p:nvGrpSpPr>
            <p:grpSpPr>
              <a:xfrm>
                <a:off x="6540500" y="3187700"/>
                <a:ext cx="711200" cy="596900"/>
                <a:chOff x="6464300" y="3009900"/>
                <a:chExt cx="711200" cy="596900"/>
              </a:xfrm>
            </p:grpSpPr>
            <p:sp>
              <p:nvSpPr>
                <p:cNvPr id="444" name="Can 443"/>
                <p:cNvSpPr/>
                <p:nvPr/>
              </p:nvSpPr>
              <p:spPr>
                <a:xfrm>
                  <a:off x="6464300" y="3009900"/>
                  <a:ext cx="711200" cy="596900"/>
                </a:xfrm>
                <a:prstGeom prst="can">
                  <a:avLst/>
                </a:prstGeom>
                <a:solidFill>
                  <a:srgbClr val="C0DDE2"/>
                </a:solidFill>
                <a:ln w="28575"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70" name="Group 333"/>
                <p:cNvGrpSpPr>
                  <a:grpSpLocks/>
                </p:cNvGrpSpPr>
                <p:nvPr/>
              </p:nvGrpSpPr>
              <p:grpSpPr>
                <a:xfrm>
                  <a:off x="6600986" y="3222798"/>
                  <a:ext cx="437828" cy="303751"/>
                  <a:chOff x="1599247" y="260880"/>
                  <a:chExt cx="2221593" cy="1243537"/>
                </a:xfrm>
                <a:noFill/>
              </p:grpSpPr>
              <p:grpSp>
                <p:nvGrpSpPr>
                  <p:cNvPr id="71" name="Group 328"/>
                  <p:cNvGrpSpPr/>
                  <p:nvPr/>
                </p:nvGrpSpPr>
                <p:grpSpPr>
                  <a:xfrm>
                    <a:off x="1599247" y="515949"/>
                    <a:ext cx="2221593" cy="733395"/>
                    <a:chOff x="1599247" y="495078"/>
                    <a:chExt cx="2221593" cy="733395"/>
                  </a:xfrm>
                  <a:grpFill/>
                </p:grpSpPr>
                <p:grpSp>
                  <p:nvGrpSpPr>
                    <p:cNvPr id="72" name="Group 326"/>
                    <p:cNvGrpSpPr>
                      <a:grpSpLocks noChangeAspect="1"/>
                    </p:cNvGrpSpPr>
                    <p:nvPr/>
                  </p:nvGrpSpPr>
                  <p:grpSpPr>
                    <a:xfrm>
                      <a:off x="3470408" y="495078"/>
                      <a:ext cx="350432" cy="732644"/>
                      <a:chOff x="3470409" y="495079"/>
                      <a:chExt cx="315994" cy="660645"/>
                    </a:xfrm>
                    <a:grpFill/>
                  </p:grpSpPr>
                  <p:grpSp>
                    <p:nvGrpSpPr>
                      <p:cNvPr id="73" name="Group 157"/>
                      <p:cNvGrpSpPr/>
                      <p:nvPr/>
                    </p:nvGrpSpPr>
                    <p:grpSpPr>
                      <a:xfrm>
                        <a:off x="3470409" y="495079"/>
                        <a:ext cx="315994" cy="184901"/>
                        <a:chOff x="2400300" y="3637799"/>
                        <a:chExt cx="315994" cy="184901"/>
                      </a:xfrm>
                      <a:grpFill/>
                    </p:grpSpPr>
                    <p:sp>
                      <p:nvSpPr>
                        <p:cNvPr id="473" name="Rectangle 472"/>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74" name="Block Arc 473"/>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74" name="Group 158"/>
                      <p:cNvGrpSpPr/>
                      <p:nvPr/>
                    </p:nvGrpSpPr>
                    <p:grpSpPr>
                      <a:xfrm>
                        <a:off x="3470409" y="699793"/>
                        <a:ext cx="252127" cy="115702"/>
                        <a:chOff x="2400300" y="3840348"/>
                        <a:chExt cx="252127" cy="115702"/>
                      </a:xfrm>
                      <a:grpFill/>
                    </p:grpSpPr>
                    <p:sp>
                      <p:nvSpPr>
                        <p:cNvPr id="471" name="Rectangle 470"/>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72" name="Oval 471"/>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75" name="Group 159"/>
                      <p:cNvGrpSpPr/>
                      <p:nvPr/>
                    </p:nvGrpSpPr>
                    <p:grpSpPr>
                      <a:xfrm>
                        <a:off x="3470409" y="835308"/>
                        <a:ext cx="315994" cy="184901"/>
                        <a:chOff x="2400300" y="3637799"/>
                        <a:chExt cx="315994" cy="184901"/>
                      </a:xfrm>
                      <a:grpFill/>
                    </p:grpSpPr>
                    <p:sp>
                      <p:nvSpPr>
                        <p:cNvPr id="469" name="Rectangle 468"/>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70" name="Block Arc 469"/>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6" name="Group 162"/>
                      <p:cNvGrpSpPr/>
                      <p:nvPr/>
                    </p:nvGrpSpPr>
                    <p:grpSpPr>
                      <a:xfrm>
                        <a:off x="3470409" y="1040022"/>
                        <a:ext cx="252127" cy="115702"/>
                        <a:chOff x="2400300" y="3840348"/>
                        <a:chExt cx="252127" cy="115702"/>
                      </a:xfrm>
                      <a:grpFill/>
                    </p:grpSpPr>
                    <p:sp>
                      <p:nvSpPr>
                        <p:cNvPr id="467" name="Rectangle 466"/>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68" name="Oval 467"/>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nvGrpSpPr>
                    <p:cNvPr id="87" name="Group 325"/>
                    <p:cNvGrpSpPr>
                      <a:grpSpLocks noChangeAspect="1"/>
                    </p:cNvGrpSpPr>
                    <p:nvPr/>
                  </p:nvGrpSpPr>
                  <p:grpSpPr>
                    <a:xfrm>
                      <a:off x="1599247" y="495829"/>
                      <a:ext cx="350432" cy="732644"/>
                      <a:chOff x="1599248" y="495830"/>
                      <a:chExt cx="315994" cy="660645"/>
                    </a:xfrm>
                    <a:grpFill/>
                  </p:grpSpPr>
                  <p:grpSp>
                    <p:nvGrpSpPr>
                      <p:cNvPr id="90" name="Group 157"/>
                      <p:cNvGrpSpPr/>
                      <p:nvPr/>
                    </p:nvGrpSpPr>
                    <p:grpSpPr>
                      <a:xfrm flipH="1">
                        <a:off x="1599248" y="495830"/>
                        <a:ext cx="315994" cy="184901"/>
                        <a:chOff x="2400300" y="3637799"/>
                        <a:chExt cx="315994" cy="184901"/>
                      </a:xfrm>
                      <a:grpFill/>
                    </p:grpSpPr>
                    <p:sp>
                      <p:nvSpPr>
                        <p:cNvPr id="461" name="Rectangle 460"/>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62" name="Block Arc 461"/>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91" name="Group 158"/>
                      <p:cNvGrpSpPr/>
                      <p:nvPr/>
                    </p:nvGrpSpPr>
                    <p:grpSpPr>
                      <a:xfrm flipH="1">
                        <a:off x="1663115" y="700544"/>
                        <a:ext cx="252127" cy="115702"/>
                        <a:chOff x="2400300" y="3840348"/>
                        <a:chExt cx="252127" cy="115702"/>
                      </a:xfrm>
                      <a:grpFill/>
                    </p:grpSpPr>
                    <p:sp>
                      <p:nvSpPr>
                        <p:cNvPr id="459" name="Rectangle 458"/>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60" name="Oval 459"/>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92" name="Group 159"/>
                      <p:cNvGrpSpPr/>
                      <p:nvPr/>
                    </p:nvGrpSpPr>
                    <p:grpSpPr>
                      <a:xfrm flipH="1">
                        <a:off x="1599248" y="836059"/>
                        <a:ext cx="315994" cy="184901"/>
                        <a:chOff x="2400300" y="3637799"/>
                        <a:chExt cx="315994" cy="184901"/>
                      </a:xfrm>
                      <a:grpFill/>
                    </p:grpSpPr>
                    <p:sp>
                      <p:nvSpPr>
                        <p:cNvPr id="457" name="Rectangle 456"/>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58" name="Block Arc 457"/>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93" name="Group 162"/>
                      <p:cNvGrpSpPr/>
                      <p:nvPr/>
                    </p:nvGrpSpPr>
                    <p:grpSpPr>
                      <a:xfrm flipH="1">
                        <a:off x="1663115" y="1040773"/>
                        <a:ext cx="252127" cy="115702"/>
                        <a:chOff x="2400300" y="3840348"/>
                        <a:chExt cx="252127" cy="115702"/>
                      </a:xfrm>
                      <a:grpFill/>
                    </p:grpSpPr>
                    <p:sp>
                      <p:nvSpPr>
                        <p:cNvPr id="455" name="Rectangle 454"/>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56" name="Oval 455"/>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sp>
                <p:nvSpPr>
                  <p:cNvPr id="447" name="Snip Same Side Corner Rectangle 446"/>
                  <p:cNvSpPr/>
                  <p:nvPr/>
                </p:nvSpPr>
                <p:spPr bwMode="auto">
                  <a:xfrm>
                    <a:off x="1933150" y="260880"/>
                    <a:ext cx="1553788" cy="1243537"/>
                  </a:xfrm>
                  <a:prstGeom prst="snip2SameRect">
                    <a:avLst>
                      <a:gd name="adj1" fmla="val 20158"/>
                      <a:gd name="adj2" fmla="val 20039"/>
                    </a:avLst>
                  </a:prstGeom>
                  <a:solidFill>
                    <a:srgbClr val="FFFFFF"/>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914857" eaLnBrk="0" hangingPunct="0"/>
                    <a:endParaRPr lang="en-US" sz="300" b="1"/>
                  </a:p>
                </p:txBody>
              </p:sp>
              <p:sp>
                <p:nvSpPr>
                  <p:cNvPr id="448" name="Rectangle 447"/>
                  <p:cNvSpPr>
                    <a:spLocks noChangeAspect="1"/>
                  </p:cNvSpPr>
                  <p:nvPr/>
                </p:nvSpPr>
                <p:spPr bwMode="auto">
                  <a:xfrm>
                    <a:off x="2270198" y="546853"/>
                    <a:ext cx="879696" cy="671596"/>
                  </a:xfrm>
                  <a:prstGeom prst="rect">
                    <a:avLst/>
                  </a:prstGeom>
                  <a:solidFill>
                    <a:srgbClr val="4C9290"/>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defTabSz="914857" eaLnBrk="0" hangingPunct="0"/>
                    <a:endParaRPr lang="en-US" sz="500" b="1">
                      <a:latin typeface="Arial Narrow"/>
                      <a:cs typeface="Arial Narrow"/>
                    </a:endParaRPr>
                  </a:p>
                </p:txBody>
              </p:sp>
            </p:grpSp>
          </p:grpSp>
          <p:grpSp>
            <p:nvGrpSpPr>
              <p:cNvPr id="94" name="Group 610"/>
              <p:cNvGrpSpPr/>
              <p:nvPr/>
            </p:nvGrpSpPr>
            <p:grpSpPr>
              <a:xfrm>
                <a:off x="7232650" y="3752850"/>
                <a:ext cx="711200" cy="596900"/>
                <a:chOff x="6464300" y="3009900"/>
                <a:chExt cx="711200" cy="596900"/>
              </a:xfrm>
            </p:grpSpPr>
            <p:sp>
              <p:nvSpPr>
                <p:cNvPr id="413" name="Can 412"/>
                <p:cNvSpPr/>
                <p:nvPr/>
              </p:nvSpPr>
              <p:spPr>
                <a:xfrm>
                  <a:off x="6464300" y="3009900"/>
                  <a:ext cx="711200" cy="596900"/>
                </a:xfrm>
                <a:prstGeom prst="can">
                  <a:avLst/>
                </a:prstGeom>
                <a:solidFill>
                  <a:srgbClr val="C0DDE2"/>
                </a:solidFill>
                <a:ln w="28575"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95" name="Group 333"/>
                <p:cNvGrpSpPr>
                  <a:grpSpLocks/>
                </p:cNvGrpSpPr>
                <p:nvPr/>
              </p:nvGrpSpPr>
              <p:grpSpPr>
                <a:xfrm>
                  <a:off x="6600986" y="3222798"/>
                  <a:ext cx="437828" cy="303751"/>
                  <a:chOff x="1599247" y="260880"/>
                  <a:chExt cx="2221593" cy="1243537"/>
                </a:xfrm>
                <a:noFill/>
              </p:grpSpPr>
              <p:grpSp>
                <p:nvGrpSpPr>
                  <p:cNvPr id="832" name="Group 328"/>
                  <p:cNvGrpSpPr/>
                  <p:nvPr/>
                </p:nvGrpSpPr>
                <p:grpSpPr>
                  <a:xfrm>
                    <a:off x="1599247" y="515949"/>
                    <a:ext cx="2221593" cy="733395"/>
                    <a:chOff x="1599247" y="495078"/>
                    <a:chExt cx="2221593" cy="733395"/>
                  </a:xfrm>
                  <a:grpFill/>
                </p:grpSpPr>
                <p:grpSp>
                  <p:nvGrpSpPr>
                    <p:cNvPr id="833" name="Group 326"/>
                    <p:cNvGrpSpPr>
                      <a:grpSpLocks noChangeAspect="1"/>
                    </p:cNvGrpSpPr>
                    <p:nvPr/>
                  </p:nvGrpSpPr>
                  <p:grpSpPr>
                    <a:xfrm>
                      <a:off x="3470408" y="495078"/>
                      <a:ext cx="350432" cy="732644"/>
                      <a:chOff x="3470409" y="495079"/>
                      <a:chExt cx="315994" cy="660645"/>
                    </a:xfrm>
                    <a:grpFill/>
                  </p:grpSpPr>
                  <p:grpSp>
                    <p:nvGrpSpPr>
                      <p:cNvPr id="834" name="Group 157"/>
                      <p:cNvGrpSpPr/>
                      <p:nvPr/>
                    </p:nvGrpSpPr>
                    <p:grpSpPr>
                      <a:xfrm>
                        <a:off x="3470409" y="495079"/>
                        <a:ext cx="315994" cy="184901"/>
                        <a:chOff x="2400300" y="3637799"/>
                        <a:chExt cx="315994" cy="184901"/>
                      </a:xfrm>
                      <a:grpFill/>
                    </p:grpSpPr>
                    <p:sp>
                      <p:nvSpPr>
                        <p:cNvPr id="442" name="Rectangle 441"/>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43" name="Block Arc 442"/>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35" name="Group 158"/>
                      <p:cNvGrpSpPr/>
                      <p:nvPr/>
                    </p:nvGrpSpPr>
                    <p:grpSpPr>
                      <a:xfrm>
                        <a:off x="3470409" y="699793"/>
                        <a:ext cx="252127" cy="115702"/>
                        <a:chOff x="2400300" y="3840348"/>
                        <a:chExt cx="252127" cy="115702"/>
                      </a:xfrm>
                      <a:grpFill/>
                    </p:grpSpPr>
                    <p:sp>
                      <p:nvSpPr>
                        <p:cNvPr id="440" name="Rectangle 439"/>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41" name="Oval 440"/>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836" name="Group 159"/>
                      <p:cNvGrpSpPr/>
                      <p:nvPr/>
                    </p:nvGrpSpPr>
                    <p:grpSpPr>
                      <a:xfrm>
                        <a:off x="3470409" y="835308"/>
                        <a:ext cx="315994" cy="184901"/>
                        <a:chOff x="2400300" y="3637799"/>
                        <a:chExt cx="315994" cy="184901"/>
                      </a:xfrm>
                      <a:grpFill/>
                    </p:grpSpPr>
                    <p:sp>
                      <p:nvSpPr>
                        <p:cNvPr id="438" name="Rectangle 437"/>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39" name="Block Arc 438"/>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37" name="Group 162"/>
                      <p:cNvGrpSpPr/>
                      <p:nvPr/>
                    </p:nvGrpSpPr>
                    <p:grpSpPr>
                      <a:xfrm>
                        <a:off x="3470409" y="1040022"/>
                        <a:ext cx="252127" cy="115702"/>
                        <a:chOff x="2400300" y="3840348"/>
                        <a:chExt cx="252127" cy="115702"/>
                      </a:xfrm>
                      <a:grpFill/>
                    </p:grpSpPr>
                    <p:sp>
                      <p:nvSpPr>
                        <p:cNvPr id="436" name="Rectangle 435"/>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37" name="Oval 436"/>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nvGrpSpPr>
                    <p:cNvPr id="838" name="Group 325"/>
                    <p:cNvGrpSpPr>
                      <a:grpSpLocks noChangeAspect="1"/>
                    </p:cNvGrpSpPr>
                    <p:nvPr/>
                  </p:nvGrpSpPr>
                  <p:grpSpPr>
                    <a:xfrm>
                      <a:off x="1599247" y="495829"/>
                      <a:ext cx="350432" cy="732644"/>
                      <a:chOff x="1599248" y="495830"/>
                      <a:chExt cx="315994" cy="660645"/>
                    </a:xfrm>
                    <a:grpFill/>
                  </p:grpSpPr>
                  <p:grpSp>
                    <p:nvGrpSpPr>
                      <p:cNvPr id="839" name="Group 157"/>
                      <p:cNvGrpSpPr/>
                      <p:nvPr/>
                    </p:nvGrpSpPr>
                    <p:grpSpPr>
                      <a:xfrm flipH="1">
                        <a:off x="1599248" y="495830"/>
                        <a:ext cx="315994" cy="184901"/>
                        <a:chOff x="2400300" y="3637799"/>
                        <a:chExt cx="315994" cy="184901"/>
                      </a:xfrm>
                      <a:grpFill/>
                    </p:grpSpPr>
                    <p:sp>
                      <p:nvSpPr>
                        <p:cNvPr id="430" name="Rectangle 429"/>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31" name="Block Arc 430"/>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40" name="Group 158"/>
                      <p:cNvGrpSpPr/>
                      <p:nvPr/>
                    </p:nvGrpSpPr>
                    <p:grpSpPr>
                      <a:xfrm flipH="1">
                        <a:off x="1663115" y="700544"/>
                        <a:ext cx="252127" cy="115702"/>
                        <a:chOff x="2400300" y="3840348"/>
                        <a:chExt cx="252127" cy="115702"/>
                      </a:xfrm>
                      <a:grpFill/>
                    </p:grpSpPr>
                    <p:sp>
                      <p:nvSpPr>
                        <p:cNvPr id="428" name="Rectangle 427"/>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29" name="Oval 428"/>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841" name="Group 159"/>
                      <p:cNvGrpSpPr/>
                      <p:nvPr/>
                    </p:nvGrpSpPr>
                    <p:grpSpPr>
                      <a:xfrm flipH="1">
                        <a:off x="1599248" y="836059"/>
                        <a:ext cx="315994" cy="184901"/>
                        <a:chOff x="2400300" y="3637799"/>
                        <a:chExt cx="315994" cy="184901"/>
                      </a:xfrm>
                      <a:grpFill/>
                    </p:grpSpPr>
                    <p:sp>
                      <p:nvSpPr>
                        <p:cNvPr id="426" name="Rectangle 425"/>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27" name="Block Arc 426"/>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42" name="Group 162"/>
                      <p:cNvGrpSpPr/>
                      <p:nvPr/>
                    </p:nvGrpSpPr>
                    <p:grpSpPr>
                      <a:xfrm flipH="1">
                        <a:off x="1663115" y="1040773"/>
                        <a:ext cx="252127" cy="115702"/>
                        <a:chOff x="2400300" y="3840348"/>
                        <a:chExt cx="252127" cy="115702"/>
                      </a:xfrm>
                      <a:grpFill/>
                    </p:grpSpPr>
                    <p:sp>
                      <p:nvSpPr>
                        <p:cNvPr id="424" name="Rectangle 423"/>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25" name="Oval 424"/>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sp>
                <p:nvSpPr>
                  <p:cNvPr id="416" name="Snip Same Side Corner Rectangle 415"/>
                  <p:cNvSpPr/>
                  <p:nvPr/>
                </p:nvSpPr>
                <p:spPr bwMode="auto">
                  <a:xfrm>
                    <a:off x="1933150" y="260880"/>
                    <a:ext cx="1553788" cy="1243537"/>
                  </a:xfrm>
                  <a:prstGeom prst="snip2SameRect">
                    <a:avLst>
                      <a:gd name="adj1" fmla="val 20158"/>
                      <a:gd name="adj2" fmla="val 20039"/>
                    </a:avLst>
                  </a:prstGeom>
                  <a:solidFill>
                    <a:srgbClr val="FFFFFF"/>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914857" eaLnBrk="0" hangingPunct="0"/>
                    <a:endParaRPr lang="en-US" sz="300" b="1"/>
                  </a:p>
                </p:txBody>
              </p:sp>
              <p:sp>
                <p:nvSpPr>
                  <p:cNvPr id="417" name="Rectangle 416"/>
                  <p:cNvSpPr>
                    <a:spLocks noChangeAspect="1"/>
                  </p:cNvSpPr>
                  <p:nvPr/>
                </p:nvSpPr>
                <p:spPr bwMode="auto">
                  <a:xfrm>
                    <a:off x="2270198" y="546853"/>
                    <a:ext cx="879696" cy="671596"/>
                  </a:xfrm>
                  <a:prstGeom prst="rect">
                    <a:avLst/>
                  </a:prstGeom>
                  <a:solidFill>
                    <a:srgbClr val="4C9290"/>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defTabSz="914857" eaLnBrk="0" hangingPunct="0"/>
                    <a:endParaRPr lang="en-US" sz="500" b="1">
                      <a:latin typeface="Arial Narrow"/>
                      <a:cs typeface="Arial Narrow"/>
                    </a:endParaRPr>
                  </a:p>
                </p:txBody>
              </p:sp>
            </p:grpSp>
          </p:grpSp>
          <p:grpSp>
            <p:nvGrpSpPr>
              <p:cNvPr id="843" name="Group 642"/>
              <p:cNvGrpSpPr/>
              <p:nvPr/>
            </p:nvGrpSpPr>
            <p:grpSpPr>
              <a:xfrm>
                <a:off x="7924800" y="4318000"/>
                <a:ext cx="711200" cy="596900"/>
                <a:chOff x="6464300" y="3009900"/>
                <a:chExt cx="711200" cy="596900"/>
              </a:xfrm>
            </p:grpSpPr>
            <p:sp>
              <p:nvSpPr>
                <p:cNvPr id="382" name="Can 381"/>
                <p:cNvSpPr/>
                <p:nvPr/>
              </p:nvSpPr>
              <p:spPr>
                <a:xfrm>
                  <a:off x="6464300" y="3009900"/>
                  <a:ext cx="711200" cy="596900"/>
                </a:xfrm>
                <a:prstGeom prst="can">
                  <a:avLst/>
                </a:prstGeom>
                <a:solidFill>
                  <a:srgbClr val="C0DDE2"/>
                </a:solidFill>
                <a:ln w="28575"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844" name="Group 333"/>
                <p:cNvGrpSpPr>
                  <a:grpSpLocks/>
                </p:cNvGrpSpPr>
                <p:nvPr/>
              </p:nvGrpSpPr>
              <p:grpSpPr>
                <a:xfrm>
                  <a:off x="6600986" y="3222798"/>
                  <a:ext cx="437828" cy="303751"/>
                  <a:chOff x="1599247" y="260880"/>
                  <a:chExt cx="2221593" cy="1243537"/>
                </a:xfrm>
                <a:noFill/>
              </p:grpSpPr>
              <p:grpSp>
                <p:nvGrpSpPr>
                  <p:cNvPr id="846" name="Group 328"/>
                  <p:cNvGrpSpPr/>
                  <p:nvPr/>
                </p:nvGrpSpPr>
                <p:grpSpPr>
                  <a:xfrm>
                    <a:off x="1599247" y="515949"/>
                    <a:ext cx="2221593" cy="733395"/>
                    <a:chOff x="1599247" y="495078"/>
                    <a:chExt cx="2221593" cy="733395"/>
                  </a:xfrm>
                  <a:grpFill/>
                </p:grpSpPr>
                <p:grpSp>
                  <p:nvGrpSpPr>
                    <p:cNvPr id="847" name="Group 326"/>
                    <p:cNvGrpSpPr>
                      <a:grpSpLocks noChangeAspect="1"/>
                    </p:cNvGrpSpPr>
                    <p:nvPr/>
                  </p:nvGrpSpPr>
                  <p:grpSpPr>
                    <a:xfrm>
                      <a:off x="3470408" y="495078"/>
                      <a:ext cx="350432" cy="732644"/>
                      <a:chOff x="3470409" y="495079"/>
                      <a:chExt cx="315994" cy="660645"/>
                    </a:xfrm>
                    <a:grpFill/>
                  </p:grpSpPr>
                  <p:grpSp>
                    <p:nvGrpSpPr>
                      <p:cNvPr id="848" name="Group 157"/>
                      <p:cNvGrpSpPr/>
                      <p:nvPr/>
                    </p:nvGrpSpPr>
                    <p:grpSpPr>
                      <a:xfrm>
                        <a:off x="3470409" y="495079"/>
                        <a:ext cx="315994" cy="184901"/>
                        <a:chOff x="2400300" y="3637799"/>
                        <a:chExt cx="315994" cy="184901"/>
                      </a:xfrm>
                      <a:grpFill/>
                    </p:grpSpPr>
                    <p:sp>
                      <p:nvSpPr>
                        <p:cNvPr id="411" name="Rectangle 410"/>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12" name="Block Arc 411"/>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49" name="Group 158"/>
                      <p:cNvGrpSpPr/>
                      <p:nvPr/>
                    </p:nvGrpSpPr>
                    <p:grpSpPr>
                      <a:xfrm>
                        <a:off x="3470409" y="699793"/>
                        <a:ext cx="252127" cy="115702"/>
                        <a:chOff x="2400300" y="3840348"/>
                        <a:chExt cx="252127" cy="115702"/>
                      </a:xfrm>
                      <a:grpFill/>
                    </p:grpSpPr>
                    <p:sp>
                      <p:nvSpPr>
                        <p:cNvPr id="409" name="Rectangle 408"/>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10" name="Oval 409"/>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850" name="Group 159"/>
                      <p:cNvGrpSpPr/>
                      <p:nvPr/>
                    </p:nvGrpSpPr>
                    <p:grpSpPr>
                      <a:xfrm>
                        <a:off x="3470409" y="835308"/>
                        <a:ext cx="315994" cy="184901"/>
                        <a:chOff x="2400300" y="3637799"/>
                        <a:chExt cx="315994" cy="184901"/>
                      </a:xfrm>
                      <a:grpFill/>
                    </p:grpSpPr>
                    <p:sp>
                      <p:nvSpPr>
                        <p:cNvPr id="407" name="Rectangle 406"/>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08" name="Block Arc 407"/>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51" name="Group 162"/>
                      <p:cNvGrpSpPr/>
                      <p:nvPr/>
                    </p:nvGrpSpPr>
                    <p:grpSpPr>
                      <a:xfrm>
                        <a:off x="3470409" y="1040022"/>
                        <a:ext cx="252127" cy="115702"/>
                        <a:chOff x="2400300" y="3840348"/>
                        <a:chExt cx="252127" cy="115702"/>
                      </a:xfrm>
                      <a:grpFill/>
                    </p:grpSpPr>
                    <p:sp>
                      <p:nvSpPr>
                        <p:cNvPr id="405" name="Rectangle 404"/>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06" name="Oval 405"/>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nvGrpSpPr>
                    <p:cNvPr id="852" name="Group 325"/>
                    <p:cNvGrpSpPr>
                      <a:grpSpLocks noChangeAspect="1"/>
                    </p:cNvGrpSpPr>
                    <p:nvPr/>
                  </p:nvGrpSpPr>
                  <p:grpSpPr>
                    <a:xfrm>
                      <a:off x="1599247" y="495829"/>
                      <a:ext cx="350432" cy="732644"/>
                      <a:chOff x="1599248" y="495830"/>
                      <a:chExt cx="315994" cy="660645"/>
                    </a:xfrm>
                    <a:grpFill/>
                  </p:grpSpPr>
                  <p:grpSp>
                    <p:nvGrpSpPr>
                      <p:cNvPr id="853" name="Group 157"/>
                      <p:cNvGrpSpPr/>
                      <p:nvPr/>
                    </p:nvGrpSpPr>
                    <p:grpSpPr>
                      <a:xfrm flipH="1">
                        <a:off x="1599248" y="495830"/>
                        <a:ext cx="315994" cy="184901"/>
                        <a:chOff x="2400300" y="3637799"/>
                        <a:chExt cx="315994" cy="184901"/>
                      </a:xfrm>
                      <a:grpFill/>
                    </p:grpSpPr>
                    <p:sp>
                      <p:nvSpPr>
                        <p:cNvPr id="399" name="Rectangle 398"/>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400" name="Block Arc 399"/>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54" name="Group 158"/>
                      <p:cNvGrpSpPr/>
                      <p:nvPr/>
                    </p:nvGrpSpPr>
                    <p:grpSpPr>
                      <a:xfrm flipH="1">
                        <a:off x="1663115" y="700544"/>
                        <a:ext cx="252127" cy="115702"/>
                        <a:chOff x="2400300" y="3840348"/>
                        <a:chExt cx="252127" cy="115702"/>
                      </a:xfrm>
                      <a:grpFill/>
                    </p:grpSpPr>
                    <p:sp>
                      <p:nvSpPr>
                        <p:cNvPr id="397" name="Rectangle 396"/>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98" name="Oval 397"/>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855" name="Group 159"/>
                      <p:cNvGrpSpPr/>
                      <p:nvPr/>
                    </p:nvGrpSpPr>
                    <p:grpSpPr>
                      <a:xfrm flipH="1">
                        <a:off x="1599248" y="836059"/>
                        <a:ext cx="315994" cy="184901"/>
                        <a:chOff x="2400300" y="3637799"/>
                        <a:chExt cx="315994" cy="184901"/>
                      </a:xfrm>
                      <a:grpFill/>
                    </p:grpSpPr>
                    <p:sp>
                      <p:nvSpPr>
                        <p:cNvPr id="395" name="Rectangle 394"/>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96" name="Block Arc 395"/>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56" name="Group 162"/>
                      <p:cNvGrpSpPr/>
                      <p:nvPr/>
                    </p:nvGrpSpPr>
                    <p:grpSpPr>
                      <a:xfrm flipH="1">
                        <a:off x="1663115" y="1040773"/>
                        <a:ext cx="252127" cy="115702"/>
                        <a:chOff x="2400300" y="3840348"/>
                        <a:chExt cx="252127" cy="115702"/>
                      </a:xfrm>
                      <a:grpFill/>
                    </p:grpSpPr>
                    <p:sp>
                      <p:nvSpPr>
                        <p:cNvPr id="393" name="Rectangle 392"/>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94" name="Oval 393"/>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sp>
                <p:nvSpPr>
                  <p:cNvPr id="385" name="Snip Same Side Corner Rectangle 384"/>
                  <p:cNvSpPr/>
                  <p:nvPr/>
                </p:nvSpPr>
                <p:spPr bwMode="auto">
                  <a:xfrm>
                    <a:off x="1933150" y="260880"/>
                    <a:ext cx="1553788" cy="1243537"/>
                  </a:xfrm>
                  <a:prstGeom prst="snip2SameRect">
                    <a:avLst>
                      <a:gd name="adj1" fmla="val 20158"/>
                      <a:gd name="adj2" fmla="val 20039"/>
                    </a:avLst>
                  </a:prstGeom>
                  <a:solidFill>
                    <a:srgbClr val="FFFFFF"/>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914857" eaLnBrk="0" hangingPunct="0"/>
                    <a:endParaRPr lang="en-US" sz="300" b="1"/>
                  </a:p>
                </p:txBody>
              </p:sp>
              <p:sp>
                <p:nvSpPr>
                  <p:cNvPr id="386" name="Rectangle 385"/>
                  <p:cNvSpPr>
                    <a:spLocks noChangeAspect="1"/>
                  </p:cNvSpPr>
                  <p:nvPr/>
                </p:nvSpPr>
                <p:spPr bwMode="auto">
                  <a:xfrm>
                    <a:off x="2270198" y="546853"/>
                    <a:ext cx="879696" cy="671596"/>
                  </a:xfrm>
                  <a:prstGeom prst="rect">
                    <a:avLst/>
                  </a:prstGeom>
                  <a:solidFill>
                    <a:srgbClr val="4C9290"/>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defTabSz="914857" eaLnBrk="0" hangingPunct="0"/>
                    <a:endParaRPr lang="en-US" sz="500" b="1">
                      <a:latin typeface="Arial Narrow"/>
                      <a:cs typeface="Arial Narrow"/>
                    </a:endParaRPr>
                  </a:p>
                </p:txBody>
              </p:sp>
            </p:grpSp>
          </p:grpSp>
          <p:grpSp>
            <p:nvGrpSpPr>
              <p:cNvPr id="857" name="Group 674"/>
              <p:cNvGrpSpPr/>
              <p:nvPr/>
            </p:nvGrpSpPr>
            <p:grpSpPr>
              <a:xfrm>
                <a:off x="7924800" y="3187700"/>
                <a:ext cx="711200" cy="596900"/>
                <a:chOff x="6464300" y="3009900"/>
                <a:chExt cx="711200" cy="596900"/>
              </a:xfrm>
            </p:grpSpPr>
            <p:sp>
              <p:nvSpPr>
                <p:cNvPr id="351" name="Can 350"/>
                <p:cNvSpPr/>
                <p:nvPr/>
              </p:nvSpPr>
              <p:spPr>
                <a:xfrm>
                  <a:off x="6464300" y="3009900"/>
                  <a:ext cx="711200" cy="596900"/>
                </a:xfrm>
                <a:prstGeom prst="can">
                  <a:avLst/>
                </a:prstGeom>
                <a:solidFill>
                  <a:srgbClr val="C0DDE2"/>
                </a:solidFill>
                <a:ln w="28575"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858" name="Group 333"/>
                <p:cNvGrpSpPr>
                  <a:grpSpLocks/>
                </p:cNvGrpSpPr>
                <p:nvPr/>
              </p:nvGrpSpPr>
              <p:grpSpPr>
                <a:xfrm>
                  <a:off x="6600986" y="3222798"/>
                  <a:ext cx="437828" cy="303751"/>
                  <a:chOff x="1599247" y="260880"/>
                  <a:chExt cx="2221593" cy="1243537"/>
                </a:xfrm>
                <a:noFill/>
              </p:grpSpPr>
              <p:grpSp>
                <p:nvGrpSpPr>
                  <p:cNvPr id="859" name="Group 328"/>
                  <p:cNvGrpSpPr/>
                  <p:nvPr/>
                </p:nvGrpSpPr>
                <p:grpSpPr>
                  <a:xfrm>
                    <a:off x="1599247" y="515949"/>
                    <a:ext cx="2221593" cy="733395"/>
                    <a:chOff x="1599247" y="495078"/>
                    <a:chExt cx="2221593" cy="733395"/>
                  </a:xfrm>
                  <a:grpFill/>
                </p:grpSpPr>
                <p:grpSp>
                  <p:nvGrpSpPr>
                    <p:cNvPr id="860" name="Group 326"/>
                    <p:cNvGrpSpPr>
                      <a:grpSpLocks noChangeAspect="1"/>
                    </p:cNvGrpSpPr>
                    <p:nvPr/>
                  </p:nvGrpSpPr>
                  <p:grpSpPr>
                    <a:xfrm>
                      <a:off x="3470408" y="495078"/>
                      <a:ext cx="350432" cy="732644"/>
                      <a:chOff x="3470409" y="495079"/>
                      <a:chExt cx="315994" cy="660645"/>
                    </a:xfrm>
                    <a:grpFill/>
                  </p:grpSpPr>
                  <p:grpSp>
                    <p:nvGrpSpPr>
                      <p:cNvPr id="861" name="Group 157"/>
                      <p:cNvGrpSpPr/>
                      <p:nvPr/>
                    </p:nvGrpSpPr>
                    <p:grpSpPr>
                      <a:xfrm>
                        <a:off x="3470409" y="495079"/>
                        <a:ext cx="315994" cy="184901"/>
                        <a:chOff x="2400300" y="3637799"/>
                        <a:chExt cx="315994" cy="184901"/>
                      </a:xfrm>
                      <a:grpFill/>
                    </p:grpSpPr>
                    <p:sp>
                      <p:nvSpPr>
                        <p:cNvPr id="380" name="Rectangle 379"/>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81" name="Block Arc 380"/>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862" name="Group 158"/>
                      <p:cNvGrpSpPr/>
                      <p:nvPr/>
                    </p:nvGrpSpPr>
                    <p:grpSpPr>
                      <a:xfrm>
                        <a:off x="3470409" y="699793"/>
                        <a:ext cx="252127" cy="115702"/>
                        <a:chOff x="2400300" y="3840348"/>
                        <a:chExt cx="252127" cy="115702"/>
                      </a:xfrm>
                      <a:grpFill/>
                    </p:grpSpPr>
                    <p:sp>
                      <p:nvSpPr>
                        <p:cNvPr id="378" name="Rectangle 377"/>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79" name="Oval 378"/>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863" name="Group 159"/>
                      <p:cNvGrpSpPr/>
                      <p:nvPr/>
                    </p:nvGrpSpPr>
                    <p:grpSpPr>
                      <a:xfrm>
                        <a:off x="3470409" y="835308"/>
                        <a:ext cx="315994" cy="184901"/>
                        <a:chOff x="2400300" y="3637799"/>
                        <a:chExt cx="315994" cy="184901"/>
                      </a:xfrm>
                      <a:grpFill/>
                    </p:grpSpPr>
                    <p:sp>
                      <p:nvSpPr>
                        <p:cNvPr id="376" name="Rectangle 375"/>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77" name="Block Arc 376"/>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04" name="Group 162"/>
                      <p:cNvGrpSpPr/>
                      <p:nvPr/>
                    </p:nvGrpSpPr>
                    <p:grpSpPr>
                      <a:xfrm>
                        <a:off x="3470409" y="1040022"/>
                        <a:ext cx="252127" cy="115702"/>
                        <a:chOff x="2400300" y="3840348"/>
                        <a:chExt cx="252127" cy="115702"/>
                      </a:xfrm>
                      <a:grpFill/>
                    </p:grpSpPr>
                    <p:sp>
                      <p:nvSpPr>
                        <p:cNvPr id="374" name="Rectangle 373"/>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75" name="Oval 374"/>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nvGrpSpPr>
                    <p:cNvPr id="105" name="Group 325"/>
                    <p:cNvGrpSpPr>
                      <a:grpSpLocks noChangeAspect="1"/>
                    </p:cNvGrpSpPr>
                    <p:nvPr/>
                  </p:nvGrpSpPr>
                  <p:grpSpPr>
                    <a:xfrm>
                      <a:off x="1599247" y="495829"/>
                      <a:ext cx="350432" cy="732644"/>
                      <a:chOff x="1599248" y="495830"/>
                      <a:chExt cx="315994" cy="660645"/>
                    </a:xfrm>
                    <a:grpFill/>
                  </p:grpSpPr>
                  <p:grpSp>
                    <p:nvGrpSpPr>
                      <p:cNvPr id="106" name="Group 157"/>
                      <p:cNvGrpSpPr/>
                      <p:nvPr/>
                    </p:nvGrpSpPr>
                    <p:grpSpPr>
                      <a:xfrm flipH="1">
                        <a:off x="1599248" y="495830"/>
                        <a:ext cx="315994" cy="184901"/>
                        <a:chOff x="2400300" y="3637799"/>
                        <a:chExt cx="315994" cy="184901"/>
                      </a:xfrm>
                      <a:grpFill/>
                    </p:grpSpPr>
                    <p:sp>
                      <p:nvSpPr>
                        <p:cNvPr id="368" name="Rectangle 367"/>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69" name="Block Arc 368"/>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07" name="Group 158"/>
                      <p:cNvGrpSpPr/>
                      <p:nvPr/>
                    </p:nvGrpSpPr>
                    <p:grpSpPr>
                      <a:xfrm flipH="1">
                        <a:off x="1663115" y="700544"/>
                        <a:ext cx="252127" cy="115702"/>
                        <a:chOff x="2400300" y="3840348"/>
                        <a:chExt cx="252127" cy="115702"/>
                      </a:xfrm>
                      <a:grpFill/>
                    </p:grpSpPr>
                    <p:sp>
                      <p:nvSpPr>
                        <p:cNvPr id="366" name="Rectangle 365"/>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67" name="Oval 366"/>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117" name="Group 159"/>
                      <p:cNvGrpSpPr/>
                      <p:nvPr/>
                    </p:nvGrpSpPr>
                    <p:grpSpPr>
                      <a:xfrm flipH="1">
                        <a:off x="1599248" y="836059"/>
                        <a:ext cx="315994" cy="184901"/>
                        <a:chOff x="2400300" y="3637799"/>
                        <a:chExt cx="315994" cy="184901"/>
                      </a:xfrm>
                      <a:grpFill/>
                    </p:grpSpPr>
                    <p:sp>
                      <p:nvSpPr>
                        <p:cNvPr id="364" name="Rectangle 363"/>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65" name="Block Arc 364"/>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18" name="Group 162"/>
                      <p:cNvGrpSpPr/>
                      <p:nvPr/>
                    </p:nvGrpSpPr>
                    <p:grpSpPr>
                      <a:xfrm flipH="1">
                        <a:off x="1663115" y="1040773"/>
                        <a:ext cx="252127" cy="115702"/>
                        <a:chOff x="2400300" y="3840348"/>
                        <a:chExt cx="252127" cy="115702"/>
                      </a:xfrm>
                      <a:grpFill/>
                    </p:grpSpPr>
                    <p:sp>
                      <p:nvSpPr>
                        <p:cNvPr id="362" name="Rectangle 361"/>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63" name="Oval 362"/>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sp>
                <p:nvSpPr>
                  <p:cNvPr id="354" name="Snip Same Side Corner Rectangle 353"/>
                  <p:cNvSpPr/>
                  <p:nvPr/>
                </p:nvSpPr>
                <p:spPr bwMode="auto">
                  <a:xfrm>
                    <a:off x="1933150" y="260880"/>
                    <a:ext cx="1553788" cy="1243537"/>
                  </a:xfrm>
                  <a:prstGeom prst="snip2SameRect">
                    <a:avLst>
                      <a:gd name="adj1" fmla="val 20158"/>
                      <a:gd name="adj2" fmla="val 20039"/>
                    </a:avLst>
                  </a:prstGeom>
                  <a:solidFill>
                    <a:srgbClr val="FFFFFF"/>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914857" eaLnBrk="0" hangingPunct="0"/>
                    <a:endParaRPr lang="en-US" sz="300" b="1"/>
                  </a:p>
                </p:txBody>
              </p:sp>
              <p:sp>
                <p:nvSpPr>
                  <p:cNvPr id="355" name="Rectangle 354"/>
                  <p:cNvSpPr>
                    <a:spLocks noChangeAspect="1"/>
                  </p:cNvSpPr>
                  <p:nvPr/>
                </p:nvSpPr>
                <p:spPr bwMode="auto">
                  <a:xfrm>
                    <a:off x="2270198" y="546853"/>
                    <a:ext cx="879696" cy="671596"/>
                  </a:xfrm>
                  <a:prstGeom prst="rect">
                    <a:avLst/>
                  </a:prstGeom>
                  <a:solidFill>
                    <a:srgbClr val="4C9290"/>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defTabSz="914857" eaLnBrk="0" hangingPunct="0"/>
                    <a:endParaRPr lang="en-US" sz="500" b="1">
                      <a:latin typeface="Arial Narrow"/>
                      <a:cs typeface="Arial Narrow"/>
                    </a:endParaRPr>
                  </a:p>
                </p:txBody>
              </p:sp>
            </p:grpSp>
          </p:grpSp>
          <p:grpSp>
            <p:nvGrpSpPr>
              <p:cNvPr id="121" name="Group 706"/>
              <p:cNvGrpSpPr/>
              <p:nvPr/>
            </p:nvGrpSpPr>
            <p:grpSpPr>
              <a:xfrm>
                <a:off x="6540500" y="4318000"/>
                <a:ext cx="711200" cy="596900"/>
                <a:chOff x="6464300" y="3009900"/>
                <a:chExt cx="711200" cy="596900"/>
              </a:xfrm>
            </p:grpSpPr>
            <p:sp>
              <p:nvSpPr>
                <p:cNvPr id="320" name="Can 319"/>
                <p:cNvSpPr/>
                <p:nvPr/>
              </p:nvSpPr>
              <p:spPr>
                <a:xfrm>
                  <a:off x="6464300" y="3009900"/>
                  <a:ext cx="711200" cy="596900"/>
                </a:xfrm>
                <a:prstGeom prst="can">
                  <a:avLst/>
                </a:prstGeom>
                <a:solidFill>
                  <a:srgbClr val="C0DDE2"/>
                </a:solidFill>
                <a:ln w="28575"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122" name="Group 333"/>
                <p:cNvGrpSpPr>
                  <a:grpSpLocks/>
                </p:cNvGrpSpPr>
                <p:nvPr/>
              </p:nvGrpSpPr>
              <p:grpSpPr>
                <a:xfrm>
                  <a:off x="6600986" y="3222798"/>
                  <a:ext cx="437828" cy="303751"/>
                  <a:chOff x="1599247" y="260880"/>
                  <a:chExt cx="2221593" cy="1243537"/>
                </a:xfrm>
                <a:noFill/>
              </p:grpSpPr>
              <p:grpSp>
                <p:nvGrpSpPr>
                  <p:cNvPr id="123" name="Group 328"/>
                  <p:cNvGrpSpPr/>
                  <p:nvPr/>
                </p:nvGrpSpPr>
                <p:grpSpPr>
                  <a:xfrm>
                    <a:off x="1599247" y="515949"/>
                    <a:ext cx="2221593" cy="733395"/>
                    <a:chOff x="1599247" y="495078"/>
                    <a:chExt cx="2221593" cy="733395"/>
                  </a:xfrm>
                  <a:grpFill/>
                </p:grpSpPr>
                <p:grpSp>
                  <p:nvGrpSpPr>
                    <p:cNvPr id="124" name="Group 326"/>
                    <p:cNvGrpSpPr>
                      <a:grpSpLocks noChangeAspect="1"/>
                    </p:cNvGrpSpPr>
                    <p:nvPr/>
                  </p:nvGrpSpPr>
                  <p:grpSpPr>
                    <a:xfrm>
                      <a:off x="3470408" y="495078"/>
                      <a:ext cx="350432" cy="732644"/>
                      <a:chOff x="3470409" y="495079"/>
                      <a:chExt cx="315994" cy="660645"/>
                    </a:xfrm>
                    <a:grpFill/>
                  </p:grpSpPr>
                  <p:grpSp>
                    <p:nvGrpSpPr>
                      <p:cNvPr id="125" name="Group 157"/>
                      <p:cNvGrpSpPr/>
                      <p:nvPr/>
                    </p:nvGrpSpPr>
                    <p:grpSpPr>
                      <a:xfrm>
                        <a:off x="3470409" y="495079"/>
                        <a:ext cx="315994" cy="184901"/>
                        <a:chOff x="2400300" y="3637799"/>
                        <a:chExt cx="315994" cy="184901"/>
                      </a:xfrm>
                      <a:grpFill/>
                    </p:grpSpPr>
                    <p:sp>
                      <p:nvSpPr>
                        <p:cNvPr id="349" name="Rectangle 348"/>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50" name="Block Arc 349"/>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26" name="Group 158"/>
                      <p:cNvGrpSpPr/>
                      <p:nvPr/>
                    </p:nvGrpSpPr>
                    <p:grpSpPr>
                      <a:xfrm>
                        <a:off x="3470409" y="699793"/>
                        <a:ext cx="252127" cy="115702"/>
                        <a:chOff x="2400300" y="3840348"/>
                        <a:chExt cx="252127" cy="115702"/>
                      </a:xfrm>
                      <a:grpFill/>
                    </p:grpSpPr>
                    <p:sp>
                      <p:nvSpPr>
                        <p:cNvPr id="347" name="Rectangle 346"/>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48" name="Oval 347"/>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135" name="Group 159"/>
                      <p:cNvGrpSpPr/>
                      <p:nvPr/>
                    </p:nvGrpSpPr>
                    <p:grpSpPr>
                      <a:xfrm>
                        <a:off x="3470409" y="835308"/>
                        <a:ext cx="315994" cy="184901"/>
                        <a:chOff x="2400300" y="3637799"/>
                        <a:chExt cx="315994" cy="184901"/>
                      </a:xfrm>
                      <a:grpFill/>
                    </p:grpSpPr>
                    <p:sp>
                      <p:nvSpPr>
                        <p:cNvPr id="345" name="Rectangle 344"/>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46" name="Block Arc 345"/>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36" name="Group 162"/>
                      <p:cNvGrpSpPr/>
                      <p:nvPr/>
                    </p:nvGrpSpPr>
                    <p:grpSpPr>
                      <a:xfrm>
                        <a:off x="3470409" y="1040022"/>
                        <a:ext cx="252127" cy="115702"/>
                        <a:chOff x="2400300" y="3840348"/>
                        <a:chExt cx="252127" cy="115702"/>
                      </a:xfrm>
                      <a:grpFill/>
                    </p:grpSpPr>
                    <p:sp>
                      <p:nvSpPr>
                        <p:cNvPr id="343" name="Rectangle 342"/>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44" name="Oval 343"/>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nvGrpSpPr>
                    <p:cNvPr id="137" name="Group 325"/>
                    <p:cNvGrpSpPr>
                      <a:grpSpLocks noChangeAspect="1"/>
                    </p:cNvGrpSpPr>
                    <p:nvPr/>
                  </p:nvGrpSpPr>
                  <p:grpSpPr>
                    <a:xfrm>
                      <a:off x="1599247" y="495829"/>
                      <a:ext cx="350432" cy="732644"/>
                      <a:chOff x="1599248" y="495830"/>
                      <a:chExt cx="315994" cy="660645"/>
                    </a:xfrm>
                    <a:grpFill/>
                  </p:grpSpPr>
                  <p:grpSp>
                    <p:nvGrpSpPr>
                      <p:cNvPr id="138" name="Group 157"/>
                      <p:cNvGrpSpPr/>
                      <p:nvPr/>
                    </p:nvGrpSpPr>
                    <p:grpSpPr>
                      <a:xfrm flipH="1">
                        <a:off x="1599248" y="495830"/>
                        <a:ext cx="315994" cy="184901"/>
                        <a:chOff x="2400300" y="3637799"/>
                        <a:chExt cx="315994" cy="184901"/>
                      </a:xfrm>
                      <a:grpFill/>
                    </p:grpSpPr>
                    <p:sp>
                      <p:nvSpPr>
                        <p:cNvPr id="337" name="Rectangle 336"/>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38" name="Block Arc 337"/>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48" name="Group 158"/>
                      <p:cNvGrpSpPr/>
                      <p:nvPr/>
                    </p:nvGrpSpPr>
                    <p:grpSpPr>
                      <a:xfrm flipH="1">
                        <a:off x="1663115" y="700544"/>
                        <a:ext cx="252127" cy="115702"/>
                        <a:chOff x="2400300" y="3840348"/>
                        <a:chExt cx="252127" cy="115702"/>
                      </a:xfrm>
                      <a:grpFill/>
                    </p:grpSpPr>
                    <p:sp>
                      <p:nvSpPr>
                        <p:cNvPr id="335" name="Rectangle 334"/>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36" name="Oval 335"/>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nvGrpSpPr>
                      <p:cNvPr id="149" name="Group 159"/>
                      <p:cNvGrpSpPr/>
                      <p:nvPr/>
                    </p:nvGrpSpPr>
                    <p:grpSpPr>
                      <a:xfrm flipH="1">
                        <a:off x="1599248" y="836059"/>
                        <a:ext cx="315994" cy="184901"/>
                        <a:chOff x="2400300" y="3637799"/>
                        <a:chExt cx="315994" cy="184901"/>
                      </a:xfrm>
                      <a:grpFill/>
                    </p:grpSpPr>
                    <p:sp>
                      <p:nvSpPr>
                        <p:cNvPr id="333" name="Rectangle 332"/>
                        <p:cNvSpPr/>
                        <p:nvPr/>
                      </p:nvSpPr>
                      <p:spPr>
                        <a:xfrm>
                          <a:off x="2400300" y="3714750"/>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34" name="Block Arc 333"/>
                        <p:cNvSpPr/>
                        <p:nvPr/>
                      </p:nvSpPr>
                      <p:spPr>
                        <a:xfrm rot="16200000">
                          <a:off x="2534466" y="3640872"/>
                          <a:ext cx="184901" cy="178755"/>
                        </a:xfrm>
                        <a:prstGeom prst="blockArc">
                          <a:avLst>
                            <a:gd name="adj1" fmla="val 10800000"/>
                            <a:gd name="adj2" fmla="val 0"/>
                            <a:gd name="adj3" fmla="val 16667"/>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grpSp>
                  <p:grpSp>
                    <p:nvGrpSpPr>
                      <p:cNvPr id="152" name="Group 162"/>
                      <p:cNvGrpSpPr/>
                      <p:nvPr/>
                    </p:nvGrpSpPr>
                    <p:grpSpPr>
                      <a:xfrm flipH="1">
                        <a:off x="1663115" y="1040773"/>
                        <a:ext cx="252127" cy="115702"/>
                        <a:chOff x="2400300" y="3840348"/>
                        <a:chExt cx="252127" cy="115702"/>
                      </a:xfrm>
                      <a:grpFill/>
                    </p:grpSpPr>
                    <p:sp>
                      <p:nvSpPr>
                        <p:cNvPr id="331" name="Rectangle 330"/>
                        <p:cNvSpPr/>
                        <p:nvPr/>
                      </p:nvSpPr>
                      <p:spPr>
                        <a:xfrm>
                          <a:off x="2400300" y="3883025"/>
                          <a:ext cx="139090" cy="32173"/>
                        </a:xfrm>
                        <a:prstGeom prst="rect">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300" b="1" dirty="0"/>
                        </a:p>
                      </p:txBody>
                    </p:sp>
                    <p:sp>
                      <p:nvSpPr>
                        <p:cNvPr id="332" name="Oval 331"/>
                        <p:cNvSpPr/>
                        <p:nvPr/>
                      </p:nvSpPr>
                      <p:spPr bwMode="gray">
                        <a:xfrm>
                          <a:off x="2536724" y="3840348"/>
                          <a:ext cx="115703" cy="115702"/>
                        </a:xfrm>
                        <a:prstGeom prst="ellipse">
                          <a:avLst/>
                        </a:prstGeom>
                        <a:grp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300" b="1"/>
                        </a:p>
                      </p:txBody>
                    </p:sp>
                  </p:grpSp>
                </p:grpSp>
              </p:grpSp>
              <p:sp>
                <p:nvSpPr>
                  <p:cNvPr id="323" name="Snip Same Side Corner Rectangle 322"/>
                  <p:cNvSpPr/>
                  <p:nvPr/>
                </p:nvSpPr>
                <p:spPr bwMode="auto">
                  <a:xfrm>
                    <a:off x="1933150" y="260880"/>
                    <a:ext cx="1553788" cy="1243537"/>
                  </a:xfrm>
                  <a:prstGeom prst="snip2SameRect">
                    <a:avLst>
                      <a:gd name="adj1" fmla="val 20158"/>
                      <a:gd name="adj2" fmla="val 20039"/>
                    </a:avLst>
                  </a:prstGeom>
                  <a:solidFill>
                    <a:srgbClr val="FFFFFF"/>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914857" eaLnBrk="0" hangingPunct="0"/>
                    <a:endParaRPr lang="en-US" sz="300" b="1"/>
                  </a:p>
                </p:txBody>
              </p:sp>
              <p:sp>
                <p:nvSpPr>
                  <p:cNvPr id="324" name="Rectangle 323"/>
                  <p:cNvSpPr>
                    <a:spLocks noChangeAspect="1"/>
                  </p:cNvSpPr>
                  <p:nvPr/>
                </p:nvSpPr>
                <p:spPr bwMode="auto">
                  <a:xfrm>
                    <a:off x="2270198" y="546853"/>
                    <a:ext cx="879696" cy="671596"/>
                  </a:xfrm>
                  <a:prstGeom prst="rect">
                    <a:avLst/>
                  </a:prstGeom>
                  <a:solidFill>
                    <a:srgbClr val="4C9290"/>
                  </a:solidFill>
                  <a:ln w="1270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defTabSz="914857" eaLnBrk="0" hangingPunct="0"/>
                    <a:endParaRPr lang="en-US" sz="500" b="1">
                      <a:latin typeface="Arial Narrow"/>
                      <a:cs typeface="Arial Narrow"/>
                    </a:endParaRPr>
                  </a:p>
                </p:txBody>
              </p:sp>
            </p:grpSp>
          </p:grpSp>
          <p:sp>
            <p:nvSpPr>
              <p:cNvPr id="319" name="Circular Arrow 318"/>
              <p:cNvSpPr/>
              <p:nvPr/>
            </p:nvSpPr>
            <p:spPr>
              <a:xfrm>
                <a:off x="6692900" y="3175000"/>
                <a:ext cx="1828800" cy="1828800"/>
              </a:xfrm>
              <a:prstGeom prst="circularArrow">
                <a:avLst>
                  <a:gd name="adj1" fmla="val 12500"/>
                  <a:gd name="adj2" fmla="val 1142319"/>
                  <a:gd name="adj3" fmla="val 20457681"/>
                  <a:gd name="adj4" fmla="val 1298276"/>
                  <a:gd name="adj5" fmla="val 12500"/>
                </a:avLst>
              </a:prstGeom>
              <a:solidFill>
                <a:srgbClr val="68C8C6">
                  <a:alpha val="51000"/>
                </a:srgbClr>
              </a:solidFill>
              <a:ln>
                <a:solidFill>
                  <a:srgbClr val="C0DDE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solidFill>
                    <a:schemeClr val="tx1"/>
                  </a:solidFill>
                </a:endParaRPr>
              </a:p>
            </p:txBody>
          </p:sp>
        </p:grpSp>
        <p:pic>
          <p:nvPicPr>
            <p:cNvPr id="845" name="Picture 844"/>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118066" y="1704848"/>
              <a:ext cx="2420835" cy="1544870"/>
            </a:xfrm>
            <a:prstGeom prst="rect">
              <a:avLst/>
            </a:prstGeom>
            <a:effectLst>
              <a:outerShdw blurRad="50800" dist="38100" dir="2700000">
                <a:srgbClr val="000000">
                  <a:alpha val="43000"/>
                </a:srgbClr>
              </a:outerShdw>
            </a:effectLst>
          </p:spPr>
        </p:pic>
        <p:grpSp>
          <p:nvGrpSpPr>
            <p:cNvPr id="153" name="Group 218"/>
            <p:cNvGrpSpPr>
              <a:grpSpLocks noChangeAspect="1"/>
            </p:cNvGrpSpPr>
            <p:nvPr/>
          </p:nvGrpSpPr>
          <p:grpSpPr>
            <a:xfrm>
              <a:off x="6636848" y="4906211"/>
              <a:ext cx="664822" cy="394559"/>
              <a:chOff x="4525557" y="3960688"/>
              <a:chExt cx="1419230" cy="949367"/>
            </a:xfrm>
            <a:solidFill>
              <a:schemeClr val="bg1">
                <a:lumMod val="65000"/>
              </a:schemeClr>
            </a:solidFill>
          </p:grpSpPr>
          <p:sp>
            <p:nvSpPr>
              <p:cNvPr id="307" name="Cube 60"/>
              <p:cNvSpPr/>
              <p:nvPr/>
            </p:nvSpPr>
            <p:spPr>
              <a:xfrm>
                <a:off x="4525557" y="3960688"/>
                <a:ext cx="653559" cy="850446"/>
              </a:xfrm>
              <a:prstGeom prst="cube">
                <a:avLst>
                  <a:gd name="adj" fmla="val 14111"/>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a:solidFill>
                    <a:schemeClr val="bg1"/>
                  </a:solidFill>
                  <a:latin typeface="Arial Narrow"/>
                  <a:cs typeface="Arial Narrow"/>
                </a:endParaRPr>
              </a:p>
            </p:txBody>
          </p:sp>
          <p:grpSp>
            <p:nvGrpSpPr>
              <p:cNvPr id="154" name="Group 215"/>
              <p:cNvGrpSpPr/>
              <p:nvPr/>
            </p:nvGrpSpPr>
            <p:grpSpPr>
              <a:xfrm>
                <a:off x="4751963" y="4385917"/>
                <a:ext cx="1192824" cy="524138"/>
                <a:chOff x="4804875" y="4385910"/>
                <a:chExt cx="1192824" cy="740138"/>
              </a:xfrm>
              <a:grpFill/>
            </p:grpSpPr>
            <p:sp>
              <p:nvSpPr>
                <p:cNvPr id="309" name="Can 62"/>
                <p:cNvSpPr/>
                <p:nvPr/>
              </p:nvSpPr>
              <p:spPr>
                <a:xfrm>
                  <a:off x="5179116" y="4385910"/>
                  <a:ext cx="606127" cy="363338"/>
                </a:xfrm>
                <a:prstGeom prst="can">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a:solidFill>
                      <a:schemeClr val="bg1"/>
                    </a:solidFill>
                    <a:latin typeface="Arial Narrow"/>
                    <a:cs typeface="Arial Narrow"/>
                  </a:endParaRPr>
                </a:p>
              </p:txBody>
            </p:sp>
            <p:sp>
              <p:nvSpPr>
                <p:cNvPr id="310" name="Can 63"/>
                <p:cNvSpPr>
                  <a:spLocks noChangeAspect="1"/>
                </p:cNvSpPr>
                <p:nvPr/>
              </p:nvSpPr>
              <p:spPr>
                <a:xfrm>
                  <a:off x="5331516" y="4538310"/>
                  <a:ext cx="666183" cy="399338"/>
                </a:xfrm>
                <a:prstGeom prst="can">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a:solidFill>
                      <a:schemeClr val="bg1"/>
                    </a:solidFill>
                    <a:latin typeface="Arial Narrow"/>
                    <a:cs typeface="Arial Narrow"/>
                  </a:endParaRPr>
                </a:p>
              </p:txBody>
            </p:sp>
            <p:sp>
              <p:nvSpPr>
                <p:cNvPr id="311" name="Can 64"/>
                <p:cNvSpPr>
                  <a:spLocks noChangeAspect="1"/>
                </p:cNvSpPr>
                <p:nvPr/>
              </p:nvSpPr>
              <p:spPr>
                <a:xfrm>
                  <a:off x="4804875" y="4690710"/>
                  <a:ext cx="726239" cy="435338"/>
                </a:xfrm>
                <a:prstGeom prst="can">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900" b="1" kern="0">
                    <a:solidFill>
                      <a:schemeClr val="bg1"/>
                    </a:solidFill>
                    <a:latin typeface="Arial Narrow"/>
                    <a:cs typeface="Arial Narrow"/>
                  </a:endParaRPr>
                </a:p>
              </p:txBody>
            </p:sp>
          </p:grpSp>
        </p:grpSp>
        <p:grpSp>
          <p:nvGrpSpPr>
            <p:cNvPr id="155" name="Group 219"/>
            <p:cNvGrpSpPr>
              <a:grpSpLocks noChangeAspect="1"/>
            </p:cNvGrpSpPr>
            <p:nvPr/>
          </p:nvGrpSpPr>
          <p:grpSpPr>
            <a:xfrm>
              <a:off x="7575197" y="5072322"/>
              <a:ext cx="664822" cy="394559"/>
              <a:chOff x="4525557" y="3960688"/>
              <a:chExt cx="1419230" cy="949367"/>
            </a:xfrm>
            <a:solidFill>
              <a:schemeClr val="bg1">
                <a:lumMod val="65000"/>
              </a:schemeClr>
            </a:solidFill>
          </p:grpSpPr>
          <p:sp>
            <p:nvSpPr>
              <p:cNvPr id="302" name="Cube 301"/>
              <p:cNvSpPr/>
              <p:nvPr/>
            </p:nvSpPr>
            <p:spPr>
              <a:xfrm>
                <a:off x="4525557" y="3960688"/>
                <a:ext cx="653559" cy="850446"/>
              </a:xfrm>
              <a:prstGeom prst="cube">
                <a:avLst>
                  <a:gd name="adj" fmla="val 14111"/>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a:solidFill>
                    <a:srgbClr val="000000"/>
                  </a:solidFill>
                  <a:latin typeface="Arial Narrow"/>
                  <a:cs typeface="Arial Narrow"/>
                </a:endParaRPr>
              </a:p>
            </p:txBody>
          </p:sp>
          <p:grpSp>
            <p:nvGrpSpPr>
              <p:cNvPr id="156" name="Group 215"/>
              <p:cNvGrpSpPr/>
              <p:nvPr/>
            </p:nvGrpSpPr>
            <p:grpSpPr>
              <a:xfrm>
                <a:off x="4751963" y="4385917"/>
                <a:ext cx="1192824" cy="524138"/>
                <a:chOff x="4804875" y="4385910"/>
                <a:chExt cx="1192824" cy="740138"/>
              </a:xfrm>
              <a:grpFill/>
            </p:grpSpPr>
            <p:sp>
              <p:nvSpPr>
                <p:cNvPr id="304" name="Can 303"/>
                <p:cNvSpPr/>
                <p:nvPr/>
              </p:nvSpPr>
              <p:spPr>
                <a:xfrm>
                  <a:off x="5179116" y="4385910"/>
                  <a:ext cx="606127" cy="363338"/>
                </a:xfrm>
                <a:prstGeom prst="can">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a:solidFill>
                      <a:srgbClr val="000000"/>
                    </a:solidFill>
                    <a:latin typeface="Arial Narrow"/>
                    <a:cs typeface="Arial Narrow"/>
                  </a:endParaRPr>
                </a:p>
              </p:txBody>
            </p:sp>
            <p:sp>
              <p:nvSpPr>
                <p:cNvPr id="305" name="Can 304"/>
                <p:cNvSpPr>
                  <a:spLocks noChangeAspect="1"/>
                </p:cNvSpPr>
                <p:nvPr/>
              </p:nvSpPr>
              <p:spPr>
                <a:xfrm>
                  <a:off x="5331516" y="4538310"/>
                  <a:ext cx="666183" cy="399338"/>
                </a:xfrm>
                <a:prstGeom prst="can">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a:solidFill>
                      <a:srgbClr val="000000"/>
                    </a:solidFill>
                    <a:latin typeface="Arial Narrow"/>
                    <a:cs typeface="Arial Narrow"/>
                  </a:endParaRPr>
                </a:p>
              </p:txBody>
            </p:sp>
            <p:sp>
              <p:nvSpPr>
                <p:cNvPr id="306" name="Can 305"/>
                <p:cNvSpPr>
                  <a:spLocks noChangeAspect="1"/>
                </p:cNvSpPr>
                <p:nvPr/>
              </p:nvSpPr>
              <p:spPr>
                <a:xfrm>
                  <a:off x="4804875" y="4690710"/>
                  <a:ext cx="726239" cy="435338"/>
                </a:xfrm>
                <a:prstGeom prst="can">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900" b="1" kern="0">
                    <a:solidFill>
                      <a:srgbClr val="000000"/>
                    </a:solidFill>
                    <a:latin typeface="Arial Narrow"/>
                    <a:cs typeface="Arial Narrow"/>
                  </a:endParaRPr>
                </a:p>
              </p:txBody>
            </p:sp>
          </p:grpSp>
        </p:grpSp>
        <p:sp>
          <p:nvSpPr>
            <p:cNvPr id="67" name="Rectangle 11"/>
            <p:cNvSpPr>
              <a:spLocks noChangeAspect="1" noChangeArrowheads="1"/>
            </p:cNvSpPr>
            <p:nvPr/>
          </p:nvSpPr>
          <p:spPr bwMode="gray">
            <a:xfrm>
              <a:off x="4723958" y="4698829"/>
              <a:ext cx="1818756" cy="969783"/>
            </a:xfrm>
            <a:prstGeom prst="rect">
              <a:avLst/>
            </a:prstGeom>
            <a:noFill/>
            <a:ln w="9525" algn="ctr">
              <a:noFill/>
              <a:miter lim="800000"/>
              <a:headEnd/>
              <a:tailEnd/>
            </a:ln>
          </p:spPr>
          <p:txBody>
            <a:bodyPr wrap="square" lIns="0" tIns="46822" rIns="0" bIns="0" anchor="t" anchorCtr="0"/>
            <a:lstStyle/>
            <a:p>
              <a:r>
                <a:rPr lang="en-US" sz="1201" b="1" dirty="0">
                  <a:solidFill>
                    <a:srgbClr val="5F6062"/>
                  </a:solidFill>
                </a:rPr>
                <a:t>Host Mitigation Strategies:</a:t>
              </a:r>
            </a:p>
            <a:p>
              <a:pPr marL="166771" indent="-166771">
                <a:buFont typeface="Arial"/>
                <a:buChar char="•"/>
              </a:pPr>
              <a:r>
                <a:rPr lang="en-US" sz="1051" b="1" dirty="0">
                  <a:solidFill>
                    <a:srgbClr val="5F6062"/>
                  </a:solidFill>
                </a:rPr>
                <a:t>Host session optimization</a:t>
              </a:r>
            </a:p>
            <a:p>
              <a:pPr marL="166771" indent="-166771">
                <a:buFont typeface="Arial"/>
                <a:buChar char="•"/>
              </a:pPr>
              <a:r>
                <a:rPr lang="en-US" sz="1051" b="1" dirty="0">
                  <a:solidFill>
                    <a:srgbClr val="5F6062"/>
                  </a:solidFill>
                </a:rPr>
                <a:t>Master/slave resolution</a:t>
              </a:r>
            </a:p>
            <a:p>
              <a:pPr marL="166771" indent="-166771">
                <a:buFont typeface="Arial"/>
                <a:buChar char="•"/>
              </a:pPr>
              <a:r>
                <a:rPr lang="en-US" sz="1051" b="1" dirty="0">
                  <a:solidFill>
                    <a:srgbClr val="5F6062"/>
                  </a:solidFill>
                </a:rPr>
                <a:t>Data caching</a:t>
              </a:r>
            </a:p>
            <a:p>
              <a:pPr marL="166771" indent="-166771">
                <a:buFont typeface="Arial"/>
                <a:buChar char="•"/>
              </a:pPr>
              <a:r>
                <a:rPr lang="en-US" sz="1051" b="1" dirty="0">
                  <a:solidFill>
                    <a:srgbClr val="5F6062"/>
                  </a:solidFill>
                </a:rPr>
                <a:t>Advanced data look-up</a:t>
              </a:r>
            </a:p>
            <a:p>
              <a:pPr marL="166771" indent="-166771">
                <a:buFont typeface="Arial"/>
                <a:buChar char="•"/>
              </a:pPr>
              <a:r>
                <a:rPr lang="en-US" sz="1051" b="1" dirty="0">
                  <a:solidFill>
                    <a:srgbClr val="5F6062"/>
                  </a:solidFill>
                </a:rPr>
                <a:t>Function/data extensions</a:t>
              </a:r>
            </a:p>
          </p:txBody>
        </p:sp>
        <p:sp>
          <p:nvSpPr>
            <p:cNvPr id="68" name="Up Arrow 67"/>
            <p:cNvSpPr/>
            <p:nvPr/>
          </p:nvSpPr>
          <p:spPr>
            <a:xfrm>
              <a:off x="6783674" y="4477542"/>
              <a:ext cx="536426" cy="148192"/>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nvGrpSpPr>
            <p:cNvPr id="157" name="Group 535"/>
            <p:cNvGrpSpPr/>
            <p:nvPr/>
          </p:nvGrpSpPr>
          <p:grpSpPr>
            <a:xfrm>
              <a:off x="5473700" y="3948921"/>
              <a:ext cx="3026833" cy="367205"/>
              <a:chOff x="5530699" y="3948921"/>
              <a:chExt cx="2843507" cy="367205"/>
            </a:xfrm>
          </p:grpSpPr>
          <p:sp>
            <p:nvSpPr>
              <p:cNvPr id="64" name="Rounded Rectangle 63"/>
              <p:cNvSpPr/>
              <p:nvPr/>
            </p:nvSpPr>
            <p:spPr>
              <a:xfrm>
                <a:off x="5530699" y="3948921"/>
                <a:ext cx="2843507" cy="367205"/>
              </a:xfrm>
              <a:prstGeom prst="roundRect">
                <a:avLst>
                  <a:gd name="adj" fmla="val 7149"/>
                </a:avLst>
              </a:prstGeom>
              <a:solidFill>
                <a:schemeClr val="bg1">
                  <a:lumMod val="9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71" name="Rectangle 11"/>
              <p:cNvSpPr>
                <a:spLocks noChangeAspect="1" noChangeArrowheads="1"/>
              </p:cNvSpPr>
              <p:nvPr/>
            </p:nvSpPr>
            <p:spPr bwMode="gray">
              <a:xfrm>
                <a:off x="5575701"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166" name="Group 328"/>
              <p:cNvGrpSpPr/>
              <p:nvPr/>
            </p:nvGrpSpPr>
            <p:grpSpPr>
              <a:xfrm>
                <a:off x="5567741" y="4097553"/>
                <a:ext cx="364692" cy="118285"/>
                <a:chOff x="1599247" y="495078"/>
                <a:chExt cx="2221593" cy="733395"/>
              </a:xfrm>
            </p:grpSpPr>
            <p:grpSp>
              <p:nvGrpSpPr>
                <p:cNvPr id="167" name="Group 326"/>
                <p:cNvGrpSpPr>
                  <a:grpSpLocks noChangeAspect="1"/>
                </p:cNvGrpSpPr>
                <p:nvPr/>
              </p:nvGrpSpPr>
              <p:grpSpPr>
                <a:xfrm>
                  <a:off x="3470408" y="495078"/>
                  <a:ext cx="350432" cy="732644"/>
                  <a:chOff x="3470409" y="495079"/>
                  <a:chExt cx="315994" cy="660645"/>
                </a:xfrm>
              </p:grpSpPr>
              <p:grpSp>
                <p:nvGrpSpPr>
                  <p:cNvPr id="168" name="Group 157"/>
                  <p:cNvGrpSpPr/>
                  <p:nvPr/>
                </p:nvGrpSpPr>
                <p:grpSpPr>
                  <a:xfrm>
                    <a:off x="3470409" y="495079"/>
                    <a:ext cx="315994" cy="184901"/>
                    <a:chOff x="2400300" y="3637799"/>
                    <a:chExt cx="315994" cy="184901"/>
                  </a:xfrm>
                </p:grpSpPr>
                <p:sp>
                  <p:nvSpPr>
                    <p:cNvPr id="300" name="Rectangle 29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301" name="Block Arc 30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169" name="Group 158"/>
                  <p:cNvGrpSpPr/>
                  <p:nvPr/>
                </p:nvGrpSpPr>
                <p:grpSpPr>
                  <a:xfrm>
                    <a:off x="3470409" y="699793"/>
                    <a:ext cx="252127" cy="115702"/>
                    <a:chOff x="2400300" y="3840348"/>
                    <a:chExt cx="252127" cy="115702"/>
                  </a:xfrm>
                </p:grpSpPr>
                <p:sp>
                  <p:nvSpPr>
                    <p:cNvPr id="298" name="Rectangle 29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99" name="Oval 29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179" name="Group 159"/>
                  <p:cNvGrpSpPr/>
                  <p:nvPr/>
                </p:nvGrpSpPr>
                <p:grpSpPr>
                  <a:xfrm>
                    <a:off x="3470409" y="835308"/>
                    <a:ext cx="315994" cy="184901"/>
                    <a:chOff x="2400300" y="3637799"/>
                    <a:chExt cx="315994" cy="184901"/>
                  </a:xfrm>
                </p:grpSpPr>
                <p:sp>
                  <p:nvSpPr>
                    <p:cNvPr id="296" name="Rectangle 29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97" name="Block Arc 29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180" name="Group 162"/>
                  <p:cNvGrpSpPr/>
                  <p:nvPr/>
                </p:nvGrpSpPr>
                <p:grpSpPr>
                  <a:xfrm>
                    <a:off x="3470409" y="1040022"/>
                    <a:ext cx="252127" cy="115702"/>
                    <a:chOff x="2400300" y="3840348"/>
                    <a:chExt cx="252127" cy="115702"/>
                  </a:xfrm>
                </p:grpSpPr>
                <p:sp>
                  <p:nvSpPr>
                    <p:cNvPr id="294" name="Rectangle 29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95" name="Oval 29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183" name="Group 325"/>
                <p:cNvGrpSpPr>
                  <a:grpSpLocks noChangeAspect="1"/>
                </p:cNvGrpSpPr>
                <p:nvPr/>
              </p:nvGrpSpPr>
              <p:grpSpPr>
                <a:xfrm>
                  <a:off x="1599247" y="495829"/>
                  <a:ext cx="350432" cy="732644"/>
                  <a:chOff x="1599248" y="495830"/>
                  <a:chExt cx="315994" cy="660645"/>
                </a:xfrm>
              </p:grpSpPr>
              <p:grpSp>
                <p:nvGrpSpPr>
                  <p:cNvPr id="184" name="Group 157"/>
                  <p:cNvGrpSpPr/>
                  <p:nvPr/>
                </p:nvGrpSpPr>
                <p:grpSpPr>
                  <a:xfrm flipH="1">
                    <a:off x="1599248" y="495830"/>
                    <a:ext cx="315994" cy="184901"/>
                    <a:chOff x="2400300" y="3637799"/>
                    <a:chExt cx="315994" cy="184901"/>
                  </a:xfrm>
                </p:grpSpPr>
                <p:sp>
                  <p:nvSpPr>
                    <p:cNvPr id="288" name="Rectangle 28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89" name="Block Arc 28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185" name="Group 158"/>
                  <p:cNvGrpSpPr/>
                  <p:nvPr/>
                </p:nvGrpSpPr>
                <p:grpSpPr>
                  <a:xfrm flipH="1">
                    <a:off x="1663115" y="700544"/>
                    <a:ext cx="252127" cy="115702"/>
                    <a:chOff x="2400300" y="3840348"/>
                    <a:chExt cx="252127" cy="115702"/>
                  </a:xfrm>
                </p:grpSpPr>
                <p:sp>
                  <p:nvSpPr>
                    <p:cNvPr id="286" name="Rectangle 28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87" name="Oval 28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186" name="Group 159"/>
                  <p:cNvGrpSpPr/>
                  <p:nvPr/>
                </p:nvGrpSpPr>
                <p:grpSpPr>
                  <a:xfrm flipH="1">
                    <a:off x="1599248" y="836059"/>
                    <a:ext cx="315994" cy="184901"/>
                    <a:chOff x="2400300" y="3637799"/>
                    <a:chExt cx="315994" cy="184901"/>
                  </a:xfrm>
                </p:grpSpPr>
                <p:sp>
                  <p:nvSpPr>
                    <p:cNvPr id="284" name="Rectangle 28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85" name="Block Arc 28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187" name="Group 162"/>
                  <p:cNvGrpSpPr/>
                  <p:nvPr/>
                </p:nvGrpSpPr>
                <p:grpSpPr>
                  <a:xfrm flipH="1">
                    <a:off x="1663115" y="1040773"/>
                    <a:ext cx="252127" cy="115702"/>
                    <a:chOff x="2400300" y="3840348"/>
                    <a:chExt cx="252127" cy="115702"/>
                  </a:xfrm>
                </p:grpSpPr>
                <p:sp>
                  <p:nvSpPr>
                    <p:cNvPr id="282" name="Rectangle 28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83" name="Oval 28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274" name="Snip Same Side Corner Rectangle 273"/>
              <p:cNvSpPr/>
              <p:nvPr/>
            </p:nvSpPr>
            <p:spPr bwMode="auto">
              <a:xfrm>
                <a:off x="5622554"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275" name="Rectangle 274"/>
              <p:cNvSpPr/>
              <p:nvPr/>
            </p:nvSpPr>
            <p:spPr bwMode="auto">
              <a:xfrm>
                <a:off x="5637192"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240" name="Rectangle 11"/>
              <p:cNvSpPr>
                <a:spLocks noChangeAspect="1" noChangeArrowheads="1"/>
              </p:cNvSpPr>
              <p:nvPr/>
            </p:nvSpPr>
            <p:spPr bwMode="gray">
              <a:xfrm>
                <a:off x="5976740"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188" name="Group 328"/>
              <p:cNvGrpSpPr/>
              <p:nvPr/>
            </p:nvGrpSpPr>
            <p:grpSpPr>
              <a:xfrm>
                <a:off x="5968780" y="4097553"/>
                <a:ext cx="364692" cy="118285"/>
                <a:chOff x="1599247" y="495078"/>
                <a:chExt cx="2221593" cy="733395"/>
              </a:xfrm>
            </p:grpSpPr>
            <p:grpSp>
              <p:nvGrpSpPr>
                <p:cNvPr id="197" name="Group 326"/>
                <p:cNvGrpSpPr>
                  <a:grpSpLocks noChangeAspect="1"/>
                </p:cNvGrpSpPr>
                <p:nvPr/>
              </p:nvGrpSpPr>
              <p:grpSpPr>
                <a:xfrm>
                  <a:off x="3470408" y="495078"/>
                  <a:ext cx="350432" cy="732644"/>
                  <a:chOff x="3470409" y="495079"/>
                  <a:chExt cx="315994" cy="660645"/>
                </a:xfrm>
              </p:grpSpPr>
              <p:grpSp>
                <p:nvGrpSpPr>
                  <p:cNvPr id="198" name="Group 157"/>
                  <p:cNvGrpSpPr/>
                  <p:nvPr/>
                </p:nvGrpSpPr>
                <p:grpSpPr>
                  <a:xfrm>
                    <a:off x="3470409" y="495079"/>
                    <a:ext cx="315994" cy="184901"/>
                    <a:chOff x="2400300" y="3637799"/>
                    <a:chExt cx="315994" cy="184901"/>
                  </a:xfrm>
                </p:grpSpPr>
                <p:sp>
                  <p:nvSpPr>
                    <p:cNvPr id="269" name="Rectangle 268"/>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70" name="Block Arc 269"/>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199" name="Group 158"/>
                  <p:cNvGrpSpPr/>
                  <p:nvPr/>
                </p:nvGrpSpPr>
                <p:grpSpPr>
                  <a:xfrm>
                    <a:off x="3470409" y="699793"/>
                    <a:ext cx="252127" cy="115702"/>
                    <a:chOff x="2400300" y="3840348"/>
                    <a:chExt cx="252127" cy="115702"/>
                  </a:xfrm>
                </p:grpSpPr>
                <p:sp>
                  <p:nvSpPr>
                    <p:cNvPr id="267" name="Rectangle 266"/>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68" name="Oval 267"/>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00" name="Group 159"/>
                  <p:cNvGrpSpPr/>
                  <p:nvPr/>
                </p:nvGrpSpPr>
                <p:grpSpPr>
                  <a:xfrm>
                    <a:off x="3470409" y="835308"/>
                    <a:ext cx="315994" cy="184901"/>
                    <a:chOff x="2400300" y="3637799"/>
                    <a:chExt cx="315994" cy="184901"/>
                  </a:xfrm>
                </p:grpSpPr>
                <p:sp>
                  <p:nvSpPr>
                    <p:cNvPr id="265" name="Rectangle 26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66" name="Block Arc 26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10" name="Group 162"/>
                  <p:cNvGrpSpPr/>
                  <p:nvPr/>
                </p:nvGrpSpPr>
                <p:grpSpPr>
                  <a:xfrm>
                    <a:off x="3470409" y="1040022"/>
                    <a:ext cx="252127" cy="115702"/>
                    <a:chOff x="2400300" y="3840348"/>
                    <a:chExt cx="252127" cy="115702"/>
                  </a:xfrm>
                </p:grpSpPr>
                <p:sp>
                  <p:nvSpPr>
                    <p:cNvPr id="263" name="Rectangle 26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64" name="Oval 26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211" name="Group 325"/>
                <p:cNvGrpSpPr>
                  <a:grpSpLocks noChangeAspect="1"/>
                </p:cNvGrpSpPr>
                <p:nvPr/>
              </p:nvGrpSpPr>
              <p:grpSpPr>
                <a:xfrm>
                  <a:off x="1599247" y="495829"/>
                  <a:ext cx="350432" cy="732644"/>
                  <a:chOff x="1599248" y="495830"/>
                  <a:chExt cx="315994" cy="660645"/>
                </a:xfrm>
              </p:grpSpPr>
              <p:grpSp>
                <p:nvGrpSpPr>
                  <p:cNvPr id="214" name="Group 157"/>
                  <p:cNvGrpSpPr/>
                  <p:nvPr/>
                </p:nvGrpSpPr>
                <p:grpSpPr>
                  <a:xfrm flipH="1">
                    <a:off x="1599248" y="495830"/>
                    <a:ext cx="315994" cy="184901"/>
                    <a:chOff x="2400300" y="3637799"/>
                    <a:chExt cx="315994" cy="184901"/>
                  </a:xfrm>
                </p:grpSpPr>
                <p:sp>
                  <p:nvSpPr>
                    <p:cNvPr id="257" name="Rectangle 25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58" name="Block Arc 25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15" name="Group 158"/>
                  <p:cNvGrpSpPr/>
                  <p:nvPr/>
                </p:nvGrpSpPr>
                <p:grpSpPr>
                  <a:xfrm flipH="1">
                    <a:off x="1663115" y="700544"/>
                    <a:ext cx="252127" cy="115702"/>
                    <a:chOff x="2400300" y="3840348"/>
                    <a:chExt cx="252127" cy="115702"/>
                  </a:xfrm>
                </p:grpSpPr>
                <p:sp>
                  <p:nvSpPr>
                    <p:cNvPr id="255" name="Rectangle 25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56" name="Oval 25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16" name="Group 159"/>
                  <p:cNvGrpSpPr/>
                  <p:nvPr/>
                </p:nvGrpSpPr>
                <p:grpSpPr>
                  <a:xfrm flipH="1">
                    <a:off x="1599248" y="836059"/>
                    <a:ext cx="315994" cy="184901"/>
                    <a:chOff x="2400300" y="3637799"/>
                    <a:chExt cx="315994" cy="184901"/>
                  </a:xfrm>
                </p:grpSpPr>
                <p:sp>
                  <p:nvSpPr>
                    <p:cNvPr id="253" name="Rectangle 25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54" name="Block Arc 25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17" name="Group 162"/>
                  <p:cNvGrpSpPr/>
                  <p:nvPr/>
                </p:nvGrpSpPr>
                <p:grpSpPr>
                  <a:xfrm flipH="1">
                    <a:off x="1663115" y="1040773"/>
                    <a:ext cx="252127" cy="115702"/>
                    <a:chOff x="2400300" y="3840348"/>
                    <a:chExt cx="252127" cy="115702"/>
                  </a:xfrm>
                </p:grpSpPr>
                <p:sp>
                  <p:nvSpPr>
                    <p:cNvPr id="251" name="Rectangle 25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52" name="Oval 25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243" name="Snip Same Side Corner Rectangle 242"/>
              <p:cNvSpPr/>
              <p:nvPr/>
            </p:nvSpPr>
            <p:spPr bwMode="auto">
              <a:xfrm>
                <a:off x="6023592"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244" name="Rectangle 243"/>
              <p:cNvSpPr/>
              <p:nvPr/>
            </p:nvSpPr>
            <p:spPr bwMode="auto">
              <a:xfrm>
                <a:off x="6038231"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209" name="Rectangle 11"/>
              <p:cNvSpPr>
                <a:spLocks noChangeAspect="1" noChangeArrowheads="1"/>
              </p:cNvSpPr>
              <p:nvPr/>
            </p:nvSpPr>
            <p:spPr bwMode="gray">
              <a:xfrm>
                <a:off x="6377780"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218" name="Group 328"/>
              <p:cNvGrpSpPr/>
              <p:nvPr/>
            </p:nvGrpSpPr>
            <p:grpSpPr>
              <a:xfrm>
                <a:off x="6369820" y="4097553"/>
                <a:ext cx="364692" cy="118285"/>
                <a:chOff x="1599247" y="495078"/>
                <a:chExt cx="2221593" cy="733395"/>
              </a:xfrm>
            </p:grpSpPr>
            <p:grpSp>
              <p:nvGrpSpPr>
                <p:cNvPr id="219" name="Group 326"/>
                <p:cNvGrpSpPr>
                  <a:grpSpLocks noChangeAspect="1"/>
                </p:cNvGrpSpPr>
                <p:nvPr/>
              </p:nvGrpSpPr>
              <p:grpSpPr>
                <a:xfrm>
                  <a:off x="3470408" y="495078"/>
                  <a:ext cx="350432" cy="732644"/>
                  <a:chOff x="3470409" y="495079"/>
                  <a:chExt cx="315994" cy="660645"/>
                </a:xfrm>
              </p:grpSpPr>
              <p:grpSp>
                <p:nvGrpSpPr>
                  <p:cNvPr id="228" name="Group 157"/>
                  <p:cNvGrpSpPr/>
                  <p:nvPr/>
                </p:nvGrpSpPr>
                <p:grpSpPr>
                  <a:xfrm>
                    <a:off x="3470409" y="495079"/>
                    <a:ext cx="315994" cy="184901"/>
                    <a:chOff x="2400300" y="3637799"/>
                    <a:chExt cx="315994" cy="184901"/>
                  </a:xfrm>
                </p:grpSpPr>
                <p:sp>
                  <p:nvSpPr>
                    <p:cNvPr id="238" name="Rectangle 23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39" name="Block Arc 23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29" name="Group 158"/>
                  <p:cNvGrpSpPr/>
                  <p:nvPr/>
                </p:nvGrpSpPr>
                <p:grpSpPr>
                  <a:xfrm>
                    <a:off x="3470409" y="699793"/>
                    <a:ext cx="252127" cy="115702"/>
                    <a:chOff x="2400300" y="3840348"/>
                    <a:chExt cx="252127" cy="115702"/>
                  </a:xfrm>
                </p:grpSpPr>
                <p:sp>
                  <p:nvSpPr>
                    <p:cNvPr id="236" name="Rectangle 23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37" name="Oval 23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30" name="Group 159"/>
                  <p:cNvGrpSpPr/>
                  <p:nvPr/>
                </p:nvGrpSpPr>
                <p:grpSpPr>
                  <a:xfrm>
                    <a:off x="3470409" y="835308"/>
                    <a:ext cx="315994" cy="184901"/>
                    <a:chOff x="2400300" y="3637799"/>
                    <a:chExt cx="315994" cy="184901"/>
                  </a:xfrm>
                </p:grpSpPr>
                <p:sp>
                  <p:nvSpPr>
                    <p:cNvPr id="234" name="Rectangle 23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35" name="Block Arc 23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31" name="Group 162"/>
                  <p:cNvGrpSpPr/>
                  <p:nvPr/>
                </p:nvGrpSpPr>
                <p:grpSpPr>
                  <a:xfrm>
                    <a:off x="3470409" y="1040022"/>
                    <a:ext cx="252127" cy="115702"/>
                    <a:chOff x="2400300" y="3840348"/>
                    <a:chExt cx="252127" cy="115702"/>
                  </a:xfrm>
                </p:grpSpPr>
                <p:sp>
                  <p:nvSpPr>
                    <p:cNvPr id="232" name="Rectangle 23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33" name="Oval 23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241" name="Group 325"/>
                <p:cNvGrpSpPr>
                  <a:grpSpLocks noChangeAspect="1"/>
                </p:cNvGrpSpPr>
                <p:nvPr/>
              </p:nvGrpSpPr>
              <p:grpSpPr>
                <a:xfrm>
                  <a:off x="1599247" y="495829"/>
                  <a:ext cx="350432" cy="732644"/>
                  <a:chOff x="1599248" y="495830"/>
                  <a:chExt cx="315994" cy="660645"/>
                </a:xfrm>
              </p:grpSpPr>
              <p:grpSp>
                <p:nvGrpSpPr>
                  <p:cNvPr id="242" name="Group 157"/>
                  <p:cNvGrpSpPr/>
                  <p:nvPr/>
                </p:nvGrpSpPr>
                <p:grpSpPr>
                  <a:xfrm flipH="1">
                    <a:off x="1599248" y="495830"/>
                    <a:ext cx="315994" cy="184901"/>
                    <a:chOff x="2400300" y="3637799"/>
                    <a:chExt cx="315994" cy="184901"/>
                  </a:xfrm>
                </p:grpSpPr>
                <p:sp>
                  <p:nvSpPr>
                    <p:cNvPr id="226" name="Rectangle 22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27" name="Block Arc 22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45" name="Group 158"/>
                  <p:cNvGrpSpPr/>
                  <p:nvPr/>
                </p:nvGrpSpPr>
                <p:grpSpPr>
                  <a:xfrm flipH="1">
                    <a:off x="1663115" y="700544"/>
                    <a:ext cx="252127" cy="115702"/>
                    <a:chOff x="2400300" y="3840348"/>
                    <a:chExt cx="252127" cy="115702"/>
                  </a:xfrm>
                </p:grpSpPr>
                <p:sp>
                  <p:nvSpPr>
                    <p:cNvPr id="224" name="Rectangle 22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25" name="Oval 22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46" name="Group 159"/>
                  <p:cNvGrpSpPr/>
                  <p:nvPr/>
                </p:nvGrpSpPr>
                <p:grpSpPr>
                  <a:xfrm flipH="1">
                    <a:off x="1599248" y="836059"/>
                    <a:ext cx="315994" cy="184901"/>
                    <a:chOff x="2400300" y="3637799"/>
                    <a:chExt cx="315994" cy="184901"/>
                  </a:xfrm>
                </p:grpSpPr>
                <p:sp>
                  <p:nvSpPr>
                    <p:cNvPr id="222" name="Rectangle 22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23" name="Block Arc 22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47" name="Group 162"/>
                  <p:cNvGrpSpPr/>
                  <p:nvPr/>
                </p:nvGrpSpPr>
                <p:grpSpPr>
                  <a:xfrm flipH="1">
                    <a:off x="1663115" y="1040773"/>
                    <a:ext cx="252127" cy="115702"/>
                    <a:chOff x="2400300" y="3840348"/>
                    <a:chExt cx="252127" cy="115702"/>
                  </a:xfrm>
                </p:grpSpPr>
                <p:sp>
                  <p:nvSpPr>
                    <p:cNvPr id="220" name="Rectangle 21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21" name="Oval 22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212" name="Snip Same Side Corner Rectangle 211"/>
              <p:cNvSpPr/>
              <p:nvPr/>
            </p:nvSpPr>
            <p:spPr bwMode="auto">
              <a:xfrm>
                <a:off x="6424632"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213" name="Rectangle 212"/>
              <p:cNvSpPr/>
              <p:nvPr/>
            </p:nvSpPr>
            <p:spPr bwMode="auto">
              <a:xfrm>
                <a:off x="6439271"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178" name="Rectangle 11"/>
              <p:cNvSpPr>
                <a:spLocks noChangeAspect="1" noChangeArrowheads="1"/>
              </p:cNvSpPr>
              <p:nvPr/>
            </p:nvSpPr>
            <p:spPr bwMode="gray">
              <a:xfrm>
                <a:off x="6778820"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248" name="Group 328"/>
              <p:cNvGrpSpPr/>
              <p:nvPr/>
            </p:nvGrpSpPr>
            <p:grpSpPr>
              <a:xfrm>
                <a:off x="6770860" y="4097553"/>
                <a:ext cx="364692" cy="118285"/>
                <a:chOff x="1599247" y="495078"/>
                <a:chExt cx="2221593" cy="733395"/>
              </a:xfrm>
            </p:grpSpPr>
            <p:grpSp>
              <p:nvGrpSpPr>
                <p:cNvPr id="249" name="Group 326"/>
                <p:cNvGrpSpPr>
                  <a:grpSpLocks noChangeAspect="1"/>
                </p:cNvGrpSpPr>
                <p:nvPr/>
              </p:nvGrpSpPr>
              <p:grpSpPr>
                <a:xfrm>
                  <a:off x="3470408" y="495078"/>
                  <a:ext cx="350432" cy="732644"/>
                  <a:chOff x="3470409" y="495079"/>
                  <a:chExt cx="315994" cy="660645"/>
                </a:xfrm>
              </p:grpSpPr>
              <p:grpSp>
                <p:nvGrpSpPr>
                  <p:cNvPr id="250" name="Group 157"/>
                  <p:cNvGrpSpPr/>
                  <p:nvPr/>
                </p:nvGrpSpPr>
                <p:grpSpPr>
                  <a:xfrm>
                    <a:off x="3470409" y="495079"/>
                    <a:ext cx="315994" cy="184901"/>
                    <a:chOff x="2400300" y="3637799"/>
                    <a:chExt cx="315994" cy="184901"/>
                  </a:xfrm>
                </p:grpSpPr>
                <p:sp>
                  <p:nvSpPr>
                    <p:cNvPr id="207" name="Rectangle 20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08" name="Block Arc 20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59" name="Group 158"/>
                  <p:cNvGrpSpPr/>
                  <p:nvPr/>
                </p:nvGrpSpPr>
                <p:grpSpPr>
                  <a:xfrm>
                    <a:off x="3470409" y="699793"/>
                    <a:ext cx="252127" cy="115702"/>
                    <a:chOff x="2400300" y="3840348"/>
                    <a:chExt cx="252127" cy="115702"/>
                  </a:xfrm>
                </p:grpSpPr>
                <p:sp>
                  <p:nvSpPr>
                    <p:cNvPr id="205" name="Rectangle 20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06" name="Oval 20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60" name="Group 159"/>
                  <p:cNvGrpSpPr/>
                  <p:nvPr/>
                </p:nvGrpSpPr>
                <p:grpSpPr>
                  <a:xfrm>
                    <a:off x="3470409" y="835308"/>
                    <a:ext cx="315994" cy="184901"/>
                    <a:chOff x="2400300" y="3637799"/>
                    <a:chExt cx="315994" cy="184901"/>
                  </a:xfrm>
                </p:grpSpPr>
                <p:sp>
                  <p:nvSpPr>
                    <p:cNvPr id="203" name="Rectangle 20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04" name="Block Arc 20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61" name="Group 162"/>
                  <p:cNvGrpSpPr/>
                  <p:nvPr/>
                </p:nvGrpSpPr>
                <p:grpSpPr>
                  <a:xfrm>
                    <a:off x="3470409" y="1040022"/>
                    <a:ext cx="252127" cy="115702"/>
                    <a:chOff x="2400300" y="3840348"/>
                    <a:chExt cx="252127" cy="115702"/>
                  </a:xfrm>
                </p:grpSpPr>
                <p:sp>
                  <p:nvSpPr>
                    <p:cNvPr id="201" name="Rectangle 20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202" name="Oval 20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262" name="Group 325"/>
                <p:cNvGrpSpPr>
                  <a:grpSpLocks noChangeAspect="1"/>
                </p:cNvGrpSpPr>
                <p:nvPr/>
              </p:nvGrpSpPr>
              <p:grpSpPr>
                <a:xfrm>
                  <a:off x="1599247" y="495829"/>
                  <a:ext cx="350432" cy="732644"/>
                  <a:chOff x="1599248" y="495830"/>
                  <a:chExt cx="315994" cy="660645"/>
                </a:xfrm>
              </p:grpSpPr>
              <p:grpSp>
                <p:nvGrpSpPr>
                  <p:cNvPr id="272" name="Group 157"/>
                  <p:cNvGrpSpPr/>
                  <p:nvPr/>
                </p:nvGrpSpPr>
                <p:grpSpPr>
                  <a:xfrm flipH="1">
                    <a:off x="1599248" y="495830"/>
                    <a:ext cx="315994" cy="184901"/>
                    <a:chOff x="2400300" y="3637799"/>
                    <a:chExt cx="315994" cy="184901"/>
                  </a:xfrm>
                </p:grpSpPr>
                <p:sp>
                  <p:nvSpPr>
                    <p:cNvPr id="195" name="Rectangle 19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96" name="Block Arc 19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73" name="Group 158"/>
                  <p:cNvGrpSpPr/>
                  <p:nvPr/>
                </p:nvGrpSpPr>
                <p:grpSpPr>
                  <a:xfrm flipH="1">
                    <a:off x="1663115" y="700544"/>
                    <a:ext cx="252127" cy="115702"/>
                    <a:chOff x="2400300" y="3840348"/>
                    <a:chExt cx="252127" cy="115702"/>
                  </a:xfrm>
                </p:grpSpPr>
                <p:sp>
                  <p:nvSpPr>
                    <p:cNvPr id="193" name="Rectangle 19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94" name="Oval 19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76" name="Group 159"/>
                  <p:cNvGrpSpPr/>
                  <p:nvPr/>
                </p:nvGrpSpPr>
                <p:grpSpPr>
                  <a:xfrm flipH="1">
                    <a:off x="1599248" y="836059"/>
                    <a:ext cx="315994" cy="184901"/>
                    <a:chOff x="2400300" y="3637799"/>
                    <a:chExt cx="315994" cy="184901"/>
                  </a:xfrm>
                </p:grpSpPr>
                <p:sp>
                  <p:nvSpPr>
                    <p:cNvPr id="191" name="Rectangle 19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92" name="Block Arc 19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77" name="Group 162"/>
                  <p:cNvGrpSpPr/>
                  <p:nvPr/>
                </p:nvGrpSpPr>
                <p:grpSpPr>
                  <a:xfrm flipH="1">
                    <a:off x="1663115" y="1040773"/>
                    <a:ext cx="252127" cy="115702"/>
                    <a:chOff x="2400300" y="3840348"/>
                    <a:chExt cx="252127" cy="115702"/>
                  </a:xfrm>
                </p:grpSpPr>
                <p:sp>
                  <p:nvSpPr>
                    <p:cNvPr id="189" name="Rectangle 18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90" name="Oval 18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181" name="Snip Same Side Corner Rectangle 180"/>
              <p:cNvSpPr/>
              <p:nvPr/>
            </p:nvSpPr>
            <p:spPr bwMode="auto">
              <a:xfrm>
                <a:off x="6825672"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182" name="Rectangle 181"/>
              <p:cNvSpPr/>
              <p:nvPr/>
            </p:nvSpPr>
            <p:spPr bwMode="auto">
              <a:xfrm>
                <a:off x="6840311"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147" name="Rectangle 11"/>
              <p:cNvSpPr>
                <a:spLocks noChangeAspect="1" noChangeArrowheads="1"/>
              </p:cNvSpPr>
              <p:nvPr/>
            </p:nvSpPr>
            <p:spPr bwMode="gray">
              <a:xfrm>
                <a:off x="7179858"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278" name="Group 328"/>
              <p:cNvGrpSpPr/>
              <p:nvPr/>
            </p:nvGrpSpPr>
            <p:grpSpPr>
              <a:xfrm>
                <a:off x="7171899" y="4097553"/>
                <a:ext cx="364692" cy="118285"/>
                <a:chOff x="1599247" y="495078"/>
                <a:chExt cx="2221593" cy="733395"/>
              </a:xfrm>
            </p:grpSpPr>
            <p:grpSp>
              <p:nvGrpSpPr>
                <p:cNvPr id="279" name="Group 326"/>
                <p:cNvGrpSpPr>
                  <a:grpSpLocks noChangeAspect="1"/>
                </p:cNvGrpSpPr>
                <p:nvPr/>
              </p:nvGrpSpPr>
              <p:grpSpPr>
                <a:xfrm>
                  <a:off x="3470408" y="495078"/>
                  <a:ext cx="350432" cy="732644"/>
                  <a:chOff x="3470409" y="495079"/>
                  <a:chExt cx="315994" cy="660645"/>
                </a:xfrm>
              </p:grpSpPr>
              <p:grpSp>
                <p:nvGrpSpPr>
                  <p:cNvPr id="280" name="Group 157"/>
                  <p:cNvGrpSpPr/>
                  <p:nvPr/>
                </p:nvGrpSpPr>
                <p:grpSpPr>
                  <a:xfrm>
                    <a:off x="3470409" y="495079"/>
                    <a:ext cx="315994" cy="184901"/>
                    <a:chOff x="2400300" y="3637799"/>
                    <a:chExt cx="315994" cy="184901"/>
                  </a:xfrm>
                </p:grpSpPr>
                <p:sp>
                  <p:nvSpPr>
                    <p:cNvPr id="176" name="Rectangle 17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77" name="Block Arc 17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81" name="Group 158"/>
                  <p:cNvGrpSpPr/>
                  <p:nvPr/>
                </p:nvGrpSpPr>
                <p:grpSpPr>
                  <a:xfrm>
                    <a:off x="3470409" y="699793"/>
                    <a:ext cx="252127" cy="115702"/>
                    <a:chOff x="2400300" y="3840348"/>
                    <a:chExt cx="252127" cy="115702"/>
                  </a:xfrm>
                </p:grpSpPr>
                <p:sp>
                  <p:nvSpPr>
                    <p:cNvPr id="174" name="Rectangle 17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75" name="Oval 17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290" name="Group 159"/>
                  <p:cNvGrpSpPr/>
                  <p:nvPr/>
                </p:nvGrpSpPr>
                <p:grpSpPr>
                  <a:xfrm>
                    <a:off x="3470409" y="835308"/>
                    <a:ext cx="315994" cy="184901"/>
                    <a:chOff x="2400300" y="3637799"/>
                    <a:chExt cx="315994" cy="184901"/>
                  </a:xfrm>
                </p:grpSpPr>
                <p:sp>
                  <p:nvSpPr>
                    <p:cNvPr id="172" name="Rectangle 17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73" name="Block Arc 17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291" name="Group 162"/>
                  <p:cNvGrpSpPr/>
                  <p:nvPr/>
                </p:nvGrpSpPr>
                <p:grpSpPr>
                  <a:xfrm>
                    <a:off x="3470409" y="1040022"/>
                    <a:ext cx="252127" cy="115702"/>
                    <a:chOff x="2400300" y="3840348"/>
                    <a:chExt cx="252127" cy="115702"/>
                  </a:xfrm>
                </p:grpSpPr>
                <p:sp>
                  <p:nvSpPr>
                    <p:cNvPr id="170" name="Rectangle 16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71" name="Oval 17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292" name="Group 325"/>
                <p:cNvGrpSpPr>
                  <a:grpSpLocks noChangeAspect="1"/>
                </p:cNvGrpSpPr>
                <p:nvPr/>
              </p:nvGrpSpPr>
              <p:grpSpPr>
                <a:xfrm>
                  <a:off x="1599247" y="495829"/>
                  <a:ext cx="350432" cy="732644"/>
                  <a:chOff x="1599248" y="495830"/>
                  <a:chExt cx="315994" cy="660645"/>
                </a:xfrm>
              </p:grpSpPr>
              <p:grpSp>
                <p:nvGrpSpPr>
                  <p:cNvPr id="293" name="Group 157"/>
                  <p:cNvGrpSpPr/>
                  <p:nvPr/>
                </p:nvGrpSpPr>
                <p:grpSpPr>
                  <a:xfrm flipH="1">
                    <a:off x="1599248" y="495830"/>
                    <a:ext cx="315994" cy="184901"/>
                    <a:chOff x="2400300" y="3637799"/>
                    <a:chExt cx="315994" cy="184901"/>
                  </a:xfrm>
                </p:grpSpPr>
                <p:sp>
                  <p:nvSpPr>
                    <p:cNvPr id="164" name="Rectangle 16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65" name="Block Arc 16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03" name="Group 158"/>
                  <p:cNvGrpSpPr/>
                  <p:nvPr/>
                </p:nvGrpSpPr>
                <p:grpSpPr>
                  <a:xfrm flipH="1">
                    <a:off x="1663115" y="700544"/>
                    <a:ext cx="252127" cy="115702"/>
                    <a:chOff x="2400300" y="3840348"/>
                    <a:chExt cx="252127" cy="115702"/>
                  </a:xfrm>
                </p:grpSpPr>
                <p:sp>
                  <p:nvSpPr>
                    <p:cNvPr id="162" name="Rectangle 16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63" name="Oval 16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308" name="Group 159"/>
                  <p:cNvGrpSpPr/>
                  <p:nvPr/>
                </p:nvGrpSpPr>
                <p:grpSpPr>
                  <a:xfrm flipH="1">
                    <a:off x="1599248" y="836059"/>
                    <a:ext cx="315994" cy="184901"/>
                    <a:chOff x="2400300" y="3637799"/>
                    <a:chExt cx="315994" cy="184901"/>
                  </a:xfrm>
                </p:grpSpPr>
                <p:sp>
                  <p:nvSpPr>
                    <p:cNvPr id="160" name="Rectangle 15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61" name="Block Arc 16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13" name="Group 162"/>
                  <p:cNvGrpSpPr/>
                  <p:nvPr/>
                </p:nvGrpSpPr>
                <p:grpSpPr>
                  <a:xfrm flipH="1">
                    <a:off x="1663115" y="1040773"/>
                    <a:ext cx="252127" cy="115702"/>
                    <a:chOff x="2400300" y="3840348"/>
                    <a:chExt cx="252127" cy="115702"/>
                  </a:xfrm>
                </p:grpSpPr>
                <p:sp>
                  <p:nvSpPr>
                    <p:cNvPr id="158" name="Rectangle 15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59" name="Oval 15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150" name="Snip Same Side Corner Rectangle 149"/>
              <p:cNvSpPr/>
              <p:nvPr/>
            </p:nvSpPr>
            <p:spPr bwMode="auto">
              <a:xfrm>
                <a:off x="7226711"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151" name="Rectangle 150"/>
              <p:cNvSpPr/>
              <p:nvPr/>
            </p:nvSpPr>
            <p:spPr bwMode="auto">
              <a:xfrm>
                <a:off x="7241350"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116" name="Rectangle 11"/>
              <p:cNvSpPr>
                <a:spLocks noChangeAspect="1" noChangeArrowheads="1"/>
              </p:cNvSpPr>
              <p:nvPr/>
            </p:nvSpPr>
            <p:spPr bwMode="gray">
              <a:xfrm>
                <a:off x="7580898"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314" name="Group 328"/>
              <p:cNvGrpSpPr/>
              <p:nvPr/>
            </p:nvGrpSpPr>
            <p:grpSpPr>
              <a:xfrm>
                <a:off x="7572939" y="4097553"/>
                <a:ext cx="364692" cy="118285"/>
                <a:chOff x="1599247" y="495078"/>
                <a:chExt cx="2221593" cy="733395"/>
              </a:xfrm>
            </p:grpSpPr>
            <p:grpSp>
              <p:nvGrpSpPr>
                <p:cNvPr id="315" name="Group 326"/>
                <p:cNvGrpSpPr>
                  <a:grpSpLocks noChangeAspect="1"/>
                </p:cNvGrpSpPr>
                <p:nvPr/>
              </p:nvGrpSpPr>
              <p:grpSpPr>
                <a:xfrm>
                  <a:off x="3470408" y="495078"/>
                  <a:ext cx="350432" cy="732644"/>
                  <a:chOff x="3470409" y="495079"/>
                  <a:chExt cx="315994" cy="660645"/>
                </a:xfrm>
              </p:grpSpPr>
              <p:grpSp>
                <p:nvGrpSpPr>
                  <p:cNvPr id="316" name="Group 157"/>
                  <p:cNvGrpSpPr/>
                  <p:nvPr/>
                </p:nvGrpSpPr>
                <p:grpSpPr>
                  <a:xfrm>
                    <a:off x="3470409" y="495079"/>
                    <a:ext cx="315994" cy="184901"/>
                    <a:chOff x="2400300" y="3637799"/>
                    <a:chExt cx="315994" cy="184901"/>
                  </a:xfrm>
                </p:grpSpPr>
                <p:sp>
                  <p:nvSpPr>
                    <p:cNvPr id="145" name="Rectangle 14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46" name="Block Arc 14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17" name="Group 158"/>
                  <p:cNvGrpSpPr/>
                  <p:nvPr/>
                </p:nvGrpSpPr>
                <p:grpSpPr>
                  <a:xfrm>
                    <a:off x="3470409" y="699793"/>
                    <a:ext cx="252127" cy="115702"/>
                    <a:chOff x="2400300" y="3840348"/>
                    <a:chExt cx="252127" cy="115702"/>
                  </a:xfrm>
                </p:grpSpPr>
                <p:sp>
                  <p:nvSpPr>
                    <p:cNvPr id="143" name="Rectangle 14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44" name="Oval 14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318" name="Group 159"/>
                  <p:cNvGrpSpPr/>
                  <p:nvPr/>
                </p:nvGrpSpPr>
                <p:grpSpPr>
                  <a:xfrm>
                    <a:off x="3470409" y="835308"/>
                    <a:ext cx="315994" cy="184901"/>
                    <a:chOff x="2400300" y="3637799"/>
                    <a:chExt cx="315994" cy="184901"/>
                  </a:xfrm>
                </p:grpSpPr>
                <p:sp>
                  <p:nvSpPr>
                    <p:cNvPr id="141" name="Rectangle 14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42" name="Block Arc 14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21" name="Group 162"/>
                  <p:cNvGrpSpPr/>
                  <p:nvPr/>
                </p:nvGrpSpPr>
                <p:grpSpPr>
                  <a:xfrm>
                    <a:off x="3470409" y="1040022"/>
                    <a:ext cx="252127" cy="115702"/>
                    <a:chOff x="2400300" y="3840348"/>
                    <a:chExt cx="252127" cy="115702"/>
                  </a:xfrm>
                </p:grpSpPr>
                <p:sp>
                  <p:nvSpPr>
                    <p:cNvPr id="139" name="Rectangle 13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40" name="Oval 13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322" name="Group 325"/>
                <p:cNvGrpSpPr>
                  <a:grpSpLocks noChangeAspect="1"/>
                </p:cNvGrpSpPr>
                <p:nvPr/>
              </p:nvGrpSpPr>
              <p:grpSpPr>
                <a:xfrm>
                  <a:off x="1599247" y="495829"/>
                  <a:ext cx="350432" cy="732644"/>
                  <a:chOff x="1599248" y="495830"/>
                  <a:chExt cx="315994" cy="660645"/>
                </a:xfrm>
              </p:grpSpPr>
              <p:grpSp>
                <p:nvGrpSpPr>
                  <p:cNvPr id="325" name="Group 157"/>
                  <p:cNvGrpSpPr/>
                  <p:nvPr/>
                </p:nvGrpSpPr>
                <p:grpSpPr>
                  <a:xfrm flipH="1">
                    <a:off x="1599248" y="495830"/>
                    <a:ext cx="315994" cy="184901"/>
                    <a:chOff x="2400300" y="3637799"/>
                    <a:chExt cx="315994" cy="184901"/>
                  </a:xfrm>
                </p:grpSpPr>
                <p:sp>
                  <p:nvSpPr>
                    <p:cNvPr id="133" name="Rectangle 13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34" name="Block Arc 13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26" name="Group 158"/>
                  <p:cNvGrpSpPr/>
                  <p:nvPr/>
                </p:nvGrpSpPr>
                <p:grpSpPr>
                  <a:xfrm flipH="1">
                    <a:off x="1663115" y="700544"/>
                    <a:ext cx="252127" cy="115702"/>
                    <a:chOff x="2400300" y="3840348"/>
                    <a:chExt cx="252127" cy="115702"/>
                  </a:xfrm>
                </p:grpSpPr>
                <p:sp>
                  <p:nvSpPr>
                    <p:cNvPr id="131" name="Rectangle 13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32" name="Oval 13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327" name="Group 159"/>
                  <p:cNvGrpSpPr/>
                  <p:nvPr/>
                </p:nvGrpSpPr>
                <p:grpSpPr>
                  <a:xfrm flipH="1">
                    <a:off x="1599248" y="836059"/>
                    <a:ext cx="315994" cy="184901"/>
                    <a:chOff x="2400300" y="3637799"/>
                    <a:chExt cx="315994" cy="184901"/>
                  </a:xfrm>
                </p:grpSpPr>
                <p:sp>
                  <p:nvSpPr>
                    <p:cNvPr id="129" name="Rectangle 128"/>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30" name="Block Arc 129"/>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28" name="Group 162"/>
                  <p:cNvGrpSpPr/>
                  <p:nvPr/>
                </p:nvGrpSpPr>
                <p:grpSpPr>
                  <a:xfrm flipH="1">
                    <a:off x="1663115" y="1040773"/>
                    <a:ext cx="252127" cy="115702"/>
                    <a:chOff x="2400300" y="3840348"/>
                    <a:chExt cx="252127" cy="115702"/>
                  </a:xfrm>
                </p:grpSpPr>
                <p:sp>
                  <p:nvSpPr>
                    <p:cNvPr id="127" name="Rectangle 126"/>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28" name="Oval 127"/>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119" name="Snip Same Side Corner Rectangle 118"/>
              <p:cNvSpPr/>
              <p:nvPr/>
            </p:nvSpPr>
            <p:spPr bwMode="auto">
              <a:xfrm>
                <a:off x="7627751"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120" name="Rectangle 119"/>
              <p:cNvSpPr/>
              <p:nvPr/>
            </p:nvSpPr>
            <p:spPr bwMode="auto">
              <a:xfrm>
                <a:off x="7642390"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sp>
            <p:nvSpPr>
              <p:cNvPr id="85" name="Rectangle 11"/>
              <p:cNvSpPr>
                <a:spLocks noChangeAspect="1" noChangeArrowheads="1"/>
              </p:cNvSpPr>
              <p:nvPr/>
            </p:nvSpPr>
            <p:spPr bwMode="gray">
              <a:xfrm>
                <a:off x="7981938" y="3976886"/>
                <a:ext cx="350978" cy="311391"/>
              </a:xfrm>
              <a:prstGeom prst="rect">
                <a:avLst/>
              </a:prstGeom>
              <a:solidFill>
                <a:schemeClr val="bg1">
                  <a:lumMod val="85000"/>
                </a:schemeClr>
              </a:solidFill>
              <a:ln w="9525" algn="ctr">
                <a:noFill/>
                <a:miter lim="800000"/>
                <a:headEnd/>
                <a:tailEnd/>
              </a:ln>
            </p:spPr>
            <p:txBody>
              <a:bodyPr wrap="none" lIns="0" tIns="0" rIns="0" bIns="0" anchor="t" anchorCtr="0"/>
              <a:lstStyle/>
              <a:p>
                <a:pPr algn="ctr"/>
                <a:r>
                  <a:rPr lang="en-US" sz="500" b="1" dirty="0">
                    <a:solidFill>
                      <a:srgbClr val="5F6062"/>
                    </a:solidFill>
                    <a:latin typeface="Arial Narrow"/>
                    <a:cs typeface="Arial Narrow"/>
                  </a:rPr>
                  <a:t>Service Domain</a:t>
                </a:r>
              </a:p>
            </p:txBody>
          </p:sp>
          <p:grpSp>
            <p:nvGrpSpPr>
              <p:cNvPr id="329" name="Group 328"/>
              <p:cNvGrpSpPr/>
              <p:nvPr/>
            </p:nvGrpSpPr>
            <p:grpSpPr>
              <a:xfrm>
                <a:off x="7973978" y="4097553"/>
                <a:ext cx="364692" cy="118285"/>
                <a:chOff x="1599247" y="495078"/>
                <a:chExt cx="2221593" cy="733395"/>
              </a:xfrm>
            </p:grpSpPr>
            <p:grpSp>
              <p:nvGrpSpPr>
                <p:cNvPr id="330" name="Group 326"/>
                <p:cNvGrpSpPr>
                  <a:grpSpLocks noChangeAspect="1"/>
                </p:cNvGrpSpPr>
                <p:nvPr/>
              </p:nvGrpSpPr>
              <p:grpSpPr>
                <a:xfrm>
                  <a:off x="3470408" y="495078"/>
                  <a:ext cx="350432" cy="732644"/>
                  <a:chOff x="3470409" y="495079"/>
                  <a:chExt cx="315994" cy="660645"/>
                </a:xfrm>
              </p:grpSpPr>
              <p:grpSp>
                <p:nvGrpSpPr>
                  <p:cNvPr id="339" name="Group 157"/>
                  <p:cNvGrpSpPr/>
                  <p:nvPr/>
                </p:nvGrpSpPr>
                <p:grpSpPr>
                  <a:xfrm>
                    <a:off x="3470409" y="495079"/>
                    <a:ext cx="315994" cy="184901"/>
                    <a:chOff x="2400300" y="3637799"/>
                    <a:chExt cx="315994" cy="184901"/>
                  </a:xfrm>
                </p:grpSpPr>
                <p:sp>
                  <p:nvSpPr>
                    <p:cNvPr id="114" name="Rectangle 11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15" name="Block Arc 11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40" name="Group 158"/>
                  <p:cNvGrpSpPr/>
                  <p:nvPr/>
                </p:nvGrpSpPr>
                <p:grpSpPr>
                  <a:xfrm>
                    <a:off x="3470409" y="699793"/>
                    <a:ext cx="252127" cy="115702"/>
                    <a:chOff x="2400300" y="3840348"/>
                    <a:chExt cx="252127" cy="115702"/>
                  </a:xfrm>
                </p:grpSpPr>
                <p:sp>
                  <p:nvSpPr>
                    <p:cNvPr id="112" name="Rectangle 11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13" name="Oval 11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341" name="Group 159"/>
                  <p:cNvGrpSpPr/>
                  <p:nvPr/>
                </p:nvGrpSpPr>
                <p:grpSpPr>
                  <a:xfrm>
                    <a:off x="3470409" y="835308"/>
                    <a:ext cx="315994" cy="184901"/>
                    <a:chOff x="2400300" y="3637799"/>
                    <a:chExt cx="315994" cy="184901"/>
                  </a:xfrm>
                </p:grpSpPr>
                <p:sp>
                  <p:nvSpPr>
                    <p:cNvPr id="110" name="Rectangle 10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11" name="Block Arc 11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42" name="Group 162"/>
                  <p:cNvGrpSpPr/>
                  <p:nvPr/>
                </p:nvGrpSpPr>
                <p:grpSpPr>
                  <a:xfrm>
                    <a:off x="3470409" y="1040022"/>
                    <a:ext cx="252127" cy="115702"/>
                    <a:chOff x="2400300" y="3840348"/>
                    <a:chExt cx="252127" cy="115702"/>
                  </a:xfrm>
                </p:grpSpPr>
                <p:sp>
                  <p:nvSpPr>
                    <p:cNvPr id="108" name="Rectangle 10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09" name="Oval 10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nvGrpSpPr>
                <p:cNvPr id="352" name="Group 325"/>
                <p:cNvGrpSpPr>
                  <a:grpSpLocks noChangeAspect="1"/>
                </p:cNvGrpSpPr>
                <p:nvPr/>
              </p:nvGrpSpPr>
              <p:grpSpPr>
                <a:xfrm>
                  <a:off x="1599247" y="495829"/>
                  <a:ext cx="350432" cy="732644"/>
                  <a:chOff x="1599248" y="495830"/>
                  <a:chExt cx="315994" cy="660645"/>
                </a:xfrm>
              </p:grpSpPr>
              <p:grpSp>
                <p:nvGrpSpPr>
                  <p:cNvPr id="353" name="Group 157"/>
                  <p:cNvGrpSpPr/>
                  <p:nvPr/>
                </p:nvGrpSpPr>
                <p:grpSpPr>
                  <a:xfrm flipH="1">
                    <a:off x="1599248" y="495830"/>
                    <a:ext cx="315994" cy="184901"/>
                    <a:chOff x="2400300" y="3637799"/>
                    <a:chExt cx="315994" cy="184901"/>
                  </a:xfrm>
                </p:grpSpPr>
                <p:sp>
                  <p:nvSpPr>
                    <p:cNvPr id="102" name="Rectangle 10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03" name="Block Arc 10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56" name="Group 158"/>
                  <p:cNvGrpSpPr/>
                  <p:nvPr/>
                </p:nvGrpSpPr>
                <p:grpSpPr>
                  <a:xfrm flipH="1">
                    <a:off x="1663115" y="700544"/>
                    <a:ext cx="252127" cy="115702"/>
                    <a:chOff x="2400300" y="3840348"/>
                    <a:chExt cx="252127" cy="115702"/>
                  </a:xfrm>
                </p:grpSpPr>
                <p:sp>
                  <p:nvSpPr>
                    <p:cNvPr id="100" name="Rectangle 9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101" name="Oval 10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nvGrpSpPr>
                  <p:cNvPr id="357" name="Group 159"/>
                  <p:cNvGrpSpPr/>
                  <p:nvPr/>
                </p:nvGrpSpPr>
                <p:grpSpPr>
                  <a:xfrm flipH="1">
                    <a:off x="1599248" y="836059"/>
                    <a:ext cx="315994" cy="184901"/>
                    <a:chOff x="2400300" y="3637799"/>
                    <a:chExt cx="315994" cy="184901"/>
                  </a:xfrm>
                </p:grpSpPr>
                <p:sp>
                  <p:nvSpPr>
                    <p:cNvPr id="98" name="Rectangle 9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99" name="Block Arc 9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grpSp>
              <p:grpSp>
                <p:nvGrpSpPr>
                  <p:cNvPr id="358" name="Group 162"/>
                  <p:cNvGrpSpPr/>
                  <p:nvPr/>
                </p:nvGrpSpPr>
                <p:grpSpPr>
                  <a:xfrm flipH="1">
                    <a:off x="1663115" y="1040773"/>
                    <a:ext cx="252127" cy="115702"/>
                    <a:chOff x="2400300" y="3840348"/>
                    <a:chExt cx="252127" cy="115702"/>
                  </a:xfrm>
                </p:grpSpPr>
                <p:sp>
                  <p:nvSpPr>
                    <p:cNvPr id="96" name="Rectangle 9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300" b="1" dirty="0"/>
                    </a:p>
                  </p:txBody>
                </p:sp>
                <p:sp>
                  <p:nvSpPr>
                    <p:cNvPr id="97" name="Oval 9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184242" indent="-184242" algn="ctr" defTabSz="914857">
                        <a:buClr>
                          <a:srgbClr val="F0AB00"/>
                        </a:buClr>
                        <a:buSzPct val="80000"/>
                      </a:pPr>
                      <a:endParaRPr lang="en-US" sz="300" b="1"/>
                    </a:p>
                  </p:txBody>
                </p:sp>
              </p:grpSp>
            </p:grpSp>
          </p:grpSp>
          <p:sp>
            <p:nvSpPr>
              <p:cNvPr id="88" name="Snip Same Side Corner Rectangle 87"/>
              <p:cNvSpPr/>
              <p:nvPr/>
            </p:nvSpPr>
            <p:spPr bwMode="auto">
              <a:xfrm>
                <a:off x="8028791" y="4056414"/>
                <a:ext cx="255067" cy="200563"/>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endParaRPr lang="en-US" sz="300" b="1"/>
              </a:p>
            </p:txBody>
          </p:sp>
          <p:sp>
            <p:nvSpPr>
              <p:cNvPr id="89" name="Rectangle 88"/>
              <p:cNvSpPr/>
              <p:nvPr/>
            </p:nvSpPr>
            <p:spPr bwMode="auto">
              <a:xfrm>
                <a:off x="8043429" y="4087983"/>
                <a:ext cx="226246" cy="13490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defTabSz="914857" eaLnBrk="0" hangingPunct="0">
                  <a:lnSpc>
                    <a:spcPts val="500"/>
                  </a:lnSpc>
                </a:pPr>
                <a:r>
                  <a:rPr lang="en-US" sz="500" b="1">
                    <a:latin typeface="Arial Narrow"/>
                    <a:cs typeface="Arial Narrow"/>
                  </a:rPr>
                  <a:t>Core</a:t>
                </a:r>
              </a:p>
              <a:p>
                <a:pPr algn="ctr" defTabSz="914857" eaLnBrk="0" hangingPunct="0">
                  <a:lnSpc>
                    <a:spcPts val="500"/>
                  </a:lnSpc>
                </a:pPr>
                <a:r>
                  <a:rPr lang="en-US" sz="500" b="1">
                    <a:latin typeface="Arial Narrow"/>
                    <a:cs typeface="Arial Narrow"/>
                  </a:rPr>
                  <a:t>Function </a:t>
                </a:r>
              </a:p>
            </p:txBody>
          </p:sp>
        </p:grpSp>
        <p:cxnSp>
          <p:nvCxnSpPr>
            <p:cNvPr id="76" name="Curved Connector 75"/>
            <p:cNvCxnSpPr>
              <a:stCxn id="89" idx="2"/>
              <a:endCxn id="302" idx="0"/>
            </p:cNvCxnSpPr>
            <p:nvPr/>
          </p:nvCxnSpPr>
          <p:spPr>
            <a:xfrm rot="5400000">
              <a:off x="7584644" y="4388120"/>
              <a:ext cx="849432" cy="518972"/>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 name="Curved Connector 76"/>
            <p:cNvCxnSpPr>
              <a:stCxn id="120" idx="2"/>
              <a:endCxn id="302" idx="0"/>
            </p:cNvCxnSpPr>
            <p:nvPr/>
          </p:nvCxnSpPr>
          <p:spPr>
            <a:xfrm rot="5400000">
              <a:off x="7371197" y="4601567"/>
              <a:ext cx="849432" cy="92078"/>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 name="Curved Connector 77"/>
            <p:cNvCxnSpPr>
              <a:stCxn id="151" idx="2"/>
              <a:endCxn id="302" idx="0"/>
            </p:cNvCxnSpPr>
            <p:nvPr/>
          </p:nvCxnSpPr>
          <p:spPr>
            <a:xfrm rot="16200000" flipH="1">
              <a:off x="7157749" y="4480197"/>
              <a:ext cx="849432" cy="334818"/>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9" name="Curved Connector 78"/>
            <p:cNvCxnSpPr>
              <a:stCxn id="182" idx="2"/>
              <a:endCxn id="302" idx="0"/>
            </p:cNvCxnSpPr>
            <p:nvPr/>
          </p:nvCxnSpPr>
          <p:spPr>
            <a:xfrm rot="16200000" flipH="1">
              <a:off x="6944301" y="4266749"/>
              <a:ext cx="849432" cy="761713"/>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0" name="Curved Connector 79"/>
            <p:cNvCxnSpPr>
              <a:stCxn id="243" idx="1"/>
              <a:endCxn id="302" idx="0"/>
            </p:cNvCxnSpPr>
            <p:nvPr/>
          </p:nvCxnSpPr>
          <p:spPr>
            <a:xfrm rot="16200000" flipH="1">
              <a:off x="6534328" y="3856775"/>
              <a:ext cx="815345" cy="161574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1" name="Curved Connector 80"/>
            <p:cNvCxnSpPr>
              <a:stCxn id="275" idx="2"/>
              <a:endCxn id="307" idx="0"/>
            </p:cNvCxnSpPr>
            <p:nvPr/>
          </p:nvCxnSpPr>
          <p:spPr>
            <a:xfrm rot="16200000" flipH="1">
              <a:off x="5917840" y="4012525"/>
              <a:ext cx="683321" cy="1104050"/>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2" name="Curved Connector 81"/>
            <p:cNvCxnSpPr>
              <a:stCxn id="244" idx="2"/>
              <a:endCxn id="307" idx="0"/>
            </p:cNvCxnSpPr>
            <p:nvPr/>
          </p:nvCxnSpPr>
          <p:spPr>
            <a:xfrm rot="16200000" flipH="1">
              <a:off x="6131287" y="4225972"/>
              <a:ext cx="683321" cy="677156"/>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3" name="Curved Connector 82"/>
            <p:cNvCxnSpPr>
              <a:stCxn id="212" idx="1"/>
            </p:cNvCxnSpPr>
            <p:nvPr/>
          </p:nvCxnSpPr>
          <p:spPr>
            <a:xfrm rot="16200000" flipH="1">
              <a:off x="6366698" y="4451301"/>
              <a:ext cx="632372" cy="243724"/>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84" name="Curved Connector 83"/>
            <p:cNvCxnSpPr>
              <a:stCxn id="182" idx="2"/>
              <a:endCxn id="307" idx="0"/>
            </p:cNvCxnSpPr>
            <p:nvPr/>
          </p:nvCxnSpPr>
          <p:spPr>
            <a:xfrm rot="5400000">
              <a:off x="6558183" y="4476232"/>
              <a:ext cx="683321" cy="176636"/>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80" name="Rectangle 11"/>
            <p:cNvSpPr>
              <a:spLocks noChangeAspect="1" noChangeArrowheads="1"/>
            </p:cNvSpPr>
            <p:nvPr/>
          </p:nvSpPr>
          <p:spPr bwMode="gray">
            <a:xfrm>
              <a:off x="367456" y="4706269"/>
              <a:ext cx="1797798" cy="1039549"/>
            </a:xfrm>
            <a:prstGeom prst="rect">
              <a:avLst/>
            </a:prstGeom>
            <a:noFill/>
            <a:ln w="9525" algn="ctr">
              <a:noFill/>
              <a:miter lim="800000"/>
              <a:headEnd/>
              <a:tailEnd/>
            </a:ln>
          </p:spPr>
          <p:txBody>
            <a:bodyPr wrap="square" lIns="0" tIns="46822" rIns="0" bIns="0" anchor="t" anchorCtr="0"/>
            <a:lstStyle/>
            <a:p>
              <a:r>
                <a:rPr lang="en-US" sz="1201" b="1" dirty="0">
                  <a:solidFill>
                    <a:srgbClr val="5F6062"/>
                  </a:solidFill>
                </a:rPr>
                <a:t>Component Architecture:</a:t>
              </a:r>
            </a:p>
            <a:p>
              <a:pPr marL="166771" indent="-166771">
                <a:buFont typeface="Arial"/>
                <a:buChar char="•"/>
              </a:pPr>
              <a:r>
                <a:rPr lang="en-US" sz="1051" b="1" dirty="0">
                  <a:solidFill>
                    <a:srgbClr val="5F6062"/>
                  </a:solidFill>
                </a:rPr>
                <a:t>Autonomous Service Centers</a:t>
              </a:r>
            </a:p>
            <a:p>
              <a:pPr marL="166771" indent="-166771">
                <a:buFont typeface="Arial"/>
                <a:buChar char="•"/>
              </a:pPr>
              <a:r>
                <a:rPr lang="en-US" sz="1051" b="1" dirty="0">
                  <a:solidFill>
                    <a:srgbClr val="5F6062"/>
                  </a:solidFill>
                </a:rPr>
                <a:t>Platform based access</a:t>
              </a:r>
            </a:p>
            <a:p>
              <a:pPr marL="166771" indent="-166771">
                <a:buFont typeface="Arial"/>
                <a:buChar char="•"/>
              </a:pPr>
              <a:r>
                <a:rPr lang="en-US" sz="1051" b="1" dirty="0">
                  <a:solidFill>
                    <a:srgbClr val="5F6062"/>
                  </a:solidFill>
                </a:rPr>
                <a:t>Complex/long life transactions</a:t>
              </a:r>
            </a:p>
            <a:p>
              <a:pPr marL="166771" indent="-166771">
                <a:buFont typeface="Arial"/>
                <a:buChar char="•"/>
              </a:pPr>
              <a:r>
                <a:rPr lang="en-US" sz="1051" b="1" dirty="0">
                  <a:solidFill>
                    <a:srgbClr val="5F6062"/>
                  </a:solidFill>
                </a:rPr>
                <a:t>Flexible business models</a:t>
              </a:r>
            </a:p>
          </p:txBody>
        </p:sp>
        <p:grpSp>
          <p:nvGrpSpPr>
            <p:cNvPr id="359" name="Group 484"/>
            <p:cNvGrpSpPr/>
            <p:nvPr/>
          </p:nvGrpSpPr>
          <p:grpSpPr>
            <a:xfrm>
              <a:off x="1442198" y="1858222"/>
              <a:ext cx="3050627" cy="2742354"/>
              <a:chOff x="1041133" y="1767497"/>
              <a:chExt cx="3384939" cy="3042886"/>
            </a:xfrm>
          </p:grpSpPr>
          <p:grpSp>
            <p:nvGrpSpPr>
              <p:cNvPr id="360" name="Group 478"/>
              <p:cNvGrpSpPr/>
              <p:nvPr/>
            </p:nvGrpSpPr>
            <p:grpSpPr>
              <a:xfrm>
                <a:off x="1041133" y="1767497"/>
                <a:ext cx="3384939" cy="3042886"/>
                <a:chOff x="1746734" y="1716187"/>
                <a:chExt cx="3461915" cy="3301928"/>
              </a:xfrm>
              <a:solidFill>
                <a:srgbClr val="CCFFCC"/>
              </a:solidFill>
            </p:grpSpPr>
            <p:sp>
              <p:nvSpPr>
                <p:cNvPr id="312" name="Up Arrow 311"/>
                <p:cNvSpPr/>
                <p:nvPr/>
              </p:nvSpPr>
              <p:spPr>
                <a:xfrm rot="5400000">
                  <a:off x="3775304" y="1722265"/>
                  <a:ext cx="1439423" cy="1427267"/>
                </a:xfrm>
                <a:prstGeom prst="upArrow">
                  <a:avLst>
                    <a:gd name="adj1" fmla="val 74953"/>
                    <a:gd name="adj2" fmla="val 45329"/>
                  </a:avLst>
                </a:prstGeom>
                <a:grp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477" name="Up Arrow 476"/>
                <p:cNvSpPr/>
                <p:nvPr/>
              </p:nvSpPr>
              <p:spPr>
                <a:xfrm rot="7505741">
                  <a:off x="3286242" y="3183088"/>
                  <a:ext cx="1439423" cy="1427267"/>
                </a:xfrm>
                <a:prstGeom prst="upArrow">
                  <a:avLst>
                    <a:gd name="adj1" fmla="val 74953"/>
                    <a:gd name="adj2" fmla="val 45329"/>
                  </a:avLst>
                </a:prstGeom>
                <a:grp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478" name="Up Arrow 477"/>
                <p:cNvSpPr/>
                <p:nvPr/>
              </p:nvSpPr>
              <p:spPr>
                <a:xfrm rot="10800000">
                  <a:off x="1746734" y="3952758"/>
                  <a:ext cx="1439423" cy="1065357"/>
                </a:xfrm>
                <a:prstGeom prst="upArrow">
                  <a:avLst>
                    <a:gd name="adj1" fmla="val 74953"/>
                    <a:gd name="adj2" fmla="val 45329"/>
                  </a:avLst>
                </a:prstGeom>
                <a:grp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sp>
            <p:nvSpPr>
              <p:cNvPr id="482" name="Rectangle 11"/>
              <p:cNvSpPr>
                <a:spLocks noChangeAspect="1" noChangeArrowheads="1"/>
              </p:cNvSpPr>
              <p:nvPr/>
            </p:nvSpPr>
            <p:spPr bwMode="gray">
              <a:xfrm>
                <a:off x="3037415" y="2170562"/>
                <a:ext cx="1136721" cy="600219"/>
              </a:xfrm>
              <a:prstGeom prst="rect">
                <a:avLst/>
              </a:prstGeom>
              <a:noFill/>
              <a:ln w="9525" algn="ctr">
                <a:noFill/>
                <a:miter lim="800000"/>
                <a:headEnd/>
                <a:tailEnd/>
              </a:ln>
            </p:spPr>
            <p:txBody>
              <a:bodyPr wrap="square" lIns="0" tIns="46822" rIns="0" bIns="0" anchor="t" anchorCtr="0"/>
              <a:lstStyle/>
              <a:p>
                <a:pPr algn="ctr"/>
                <a:r>
                  <a:rPr lang="en-US" sz="1201" b="1" dirty="0">
                    <a:solidFill>
                      <a:srgbClr val="5F6062"/>
                    </a:solidFill>
                  </a:rPr>
                  <a:t>1. Direct to Core</a:t>
                </a:r>
                <a:endParaRPr lang="en-US" sz="1101" b="1" dirty="0">
                  <a:solidFill>
                    <a:srgbClr val="5F6062"/>
                  </a:solidFill>
                </a:endParaRPr>
              </a:p>
            </p:txBody>
          </p:sp>
          <p:sp>
            <p:nvSpPr>
              <p:cNvPr id="483" name="Rectangle 11"/>
              <p:cNvSpPr>
                <a:spLocks noChangeAspect="1" noChangeArrowheads="1"/>
              </p:cNvSpPr>
              <p:nvPr/>
            </p:nvSpPr>
            <p:spPr bwMode="gray">
              <a:xfrm>
                <a:off x="2574015" y="3400486"/>
                <a:ext cx="1136721" cy="600219"/>
              </a:xfrm>
              <a:prstGeom prst="rect">
                <a:avLst/>
              </a:prstGeom>
              <a:noFill/>
              <a:ln w="9525" algn="ctr">
                <a:noFill/>
                <a:miter lim="800000"/>
                <a:headEnd/>
                <a:tailEnd/>
              </a:ln>
            </p:spPr>
            <p:txBody>
              <a:bodyPr wrap="square" lIns="0" tIns="46822" rIns="0" bIns="0" anchor="t" anchorCtr="0"/>
              <a:lstStyle/>
              <a:p>
                <a:pPr algn="ctr"/>
                <a:r>
                  <a:rPr lang="en-US" sz="1201" b="1" dirty="0">
                    <a:solidFill>
                      <a:srgbClr val="5F6062"/>
                    </a:solidFill>
                  </a:rPr>
                  <a:t>2. Wrapped Host</a:t>
                </a:r>
                <a:endParaRPr lang="en-US" sz="1101" b="1" dirty="0">
                  <a:solidFill>
                    <a:srgbClr val="5F6062"/>
                  </a:solidFill>
                </a:endParaRPr>
              </a:p>
            </p:txBody>
          </p:sp>
          <p:sp>
            <p:nvSpPr>
              <p:cNvPr id="484" name="Rectangle 11"/>
              <p:cNvSpPr>
                <a:spLocks noChangeAspect="1" noChangeArrowheads="1"/>
              </p:cNvSpPr>
              <p:nvPr/>
            </p:nvSpPr>
            <p:spPr bwMode="gray">
              <a:xfrm>
                <a:off x="1135597" y="3912061"/>
                <a:ext cx="1136721" cy="600219"/>
              </a:xfrm>
              <a:prstGeom prst="rect">
                <a:avLst/>
              </a:prstGeom>
              <a:noFill/>
              <a:ln w="9525" algn="ctr">
                <a:noFill/>
                <a:miter lim="800000"/>
                <a:headEnd/>
                <a:tailEnd/>
              </a:ln>
            </p:spPr>
            <p:txBody>
              <a:bodyPr wrap="square" lIns="0" tIns="46822" rIns="0" bIns="0" anchor="t" anchorCtr="0"/>
              <a:lstStyle/>
              <a:p>
                <a:pPr algn="ctr"/>
                <a:r>
                  <a:rPr lang="en-US" sz="1201" b="1" dirty="0">
                    <a:solidFill>
                      <a:srgbClr val="5F6062"/>
                    </a:solidFill>
                  </a:rPr>
                  <a:t>3. Micro-Services</a:t>
                </a:r>
                <a:endParaRPr lang="en-US" sz="1101" b="1" dirty="0">
                  <a:solidFill>
                    <a:srgbClr val="5F6062"/>
                  </a:solidFill>
                </a:endParaRPr>
              </a:p>
            </p:txBody>
          </p:sp>
        </p:grpSp>
        <p:cxnSp>
          <p:nvCxnSpPr>
            <p:cNvPr id="490" name="Curved Connector 489"/>
            <p:cNvCxnSpPr>
              <a:stCxn id="477" idx="0"/>
              <a:endCxn id="271" idx="3"/>
            </p:cNvCxnSpPr>
            <p:nvPr/>
          </p:nvCxnSpPr>
          <p:spPr>
            <a:xfrm>
              <a:off x="3947536" y="4030779"/>
              <a:ext cx="1947673" cy="101803"/>
            </a:xfrm>
            <a:prstGeom prst="curvedConnector5">
              <a:avLst>
                <a:gd name="adj1" fmla="val 38272"/>
                <a:gd name="adj2" fmla="val 477489"/>
                <a:gd name="adj3" fmla="val 111737"/>
              </a:avLst>
            </a:prstGeom>
            <a:ln w="38100" cap="flat" cmpd="sng" algn="ctr">
              <a:solidFill>
                <a:srgbClr val="FF0000"/>
              </a:solidFill>
              <a:prstDash val="solid"/>
              <a:round/>
              <a:headEnd type="oval" w="med" len="med"/>
              <a:tailEnd type="oval" w="med" len="med"/>
            </a:ln>
            <a:effectLst>
              <a:outerShdw blurRad="50800" dist="38100" dir="2700000">
                <a:srgbClr val="000000">
                  <a:alpha val="43000"/>
                </a:srgbClr>
              </a:outerShdw>
            </a:effectLst>
          </p:spPr>
          <p:style>
            <a:lnRef idx="2">
              <a:schemeClr val="accent1"/>
            </a:lnRef>
            <a:fillRef idx="0">
              <a:schemeClr val="accent1"/>
            </a:fillRef>
            <a:effectRef idx="1">
              <a:schemeClr val="accent1"/>
            </a:effectRef>
            <a:fontRef idx="minor">
              <a:schemeClr val="tx1"/>
            </a:fontRef>
          </p:style>
        </p:cxnSp>
        <p:cxnSp>
          <p:nvCxnSpPr>
            <p:cNvPr id="494" name="Curved Connector 489"/>
            <p:cNvCxnSpPr>
              <a:stCxn id="478" idx="0"/>
              <a:endCxn id="431" idx="0"/>
            </p:cNvCxnSpPr>
            <p:nvPr/>
          </p:nvCxnSpPr>
          <p:spPr>
            <a:xfrm rot="16200000" flipH="1">
              <a:off x="2212010" y="4464969"/>
              <a:ext cx="790461" cy="1061672"/>
            </a:xfrm>
            <a:prstGeom prst="curvedConnector2">
              <a:avLst/>
            </a:prstGeom>
            <a:ln w="38100" cap="flat" cmpd="sng" algn="ctr">
              <a:solidFill>
                <a:srgbClr val="FF0000"/>
              </a:solidFill>
              <a:prstDash val="solid"/>
              <a:round/>
              <a:headEnd type="oval" w="med" len="med"/>
              <a:tailEnd type="oval" w="med" len="med"/>
            </a:ln>
            <a:effectLst>
              <a:outerShdw blurRad="50800" dist="38100" dir="2700000">
                <a:srgbClr val="000000">
                  <a:alpha val="43000"/>
                </a:srgbClr>
              </a:outerShdw>
            </a:effectLst>
          </p:spPr>
          <p:style>
            <a:lnRef idx="2">
              <a:schemeClr val="accent1"/>
            </a:lnRef>
            <a:fillRef idx="0">
              <a:schemeClr val="accent1"/>
            </a:fillRef>
            <a:effectRef idx="1">
              <a:schemeClr val="accent1"/>
            </a:effectRef>
            <a:fontRef idx="minor">
              <a:schemeClr val="tx1"/>
            </a:fontRef>
          </p:style>
        </p:cxnSp>
        <p:cxnSp>
          <p:nvCxnSpPr>
            <p:cNvPr id="488" name="Curved Connector 487"/>
            <p:cNvCxnSpPr>
              <a:stCxn id="312" idx="0"/>
              <a:endCxn id="57" idx="1"/>
            </p:cNvCxnSpPr>
            <p:nvPr/>
          </p:nvCxnSpPr>
          <p:spPr>
            <a:xfrm flipV="1">
              <a:off x="4492826" y="2135506"/>
              <a:ext cx="2825465" cy="320460"/>
            </a:xfrm>
            <a:prstGeom prst="curvedConnector3">
              <a:avLst>
                <a:gd name="adj1" fmla="val 50000"/>
              </a:avLst>
            </a:prstGeom>
            <a:ln w="38100" cap="flat" cmpd="sng" algn="ctr">
              <a:solidFill>
                <a:srgbClr val="FF0000"/>
              </a:solidFill>
              <a:prstDash val="solid"/>
              <a:round/>
              <a:headEnd type="oval" w="med" len="med"/>
              <a:tailEnd type="oval" w="med" len="med"/>
            </a:ln>
            <a:effectLst>
              <a:outerShdw blurRad="50800" dist="38100" dir="2700000">
                <a:srgbClr val="000000">
                  <a:alpha val="43000"/>
                </a:srgbClr>
              </a:outerShdw>
            </a:effectLst>
          </p:spPr>
          <p:style>
            <a:lnRef idx="2">
              <a:schemeClr val="accent1"/>
            </a:lnRef>
            <a:fillRef idx="0">
              <a:schemeClr val="accent1"/>
            </a:fillRef>
            <a:effectRef idx="1">
              <a:schemeClr val="accent1"/>
            </a:effectRef>
            <a:fontRef idx="minor">
              <a:schemeClr val="tx1"/>
            </a:fontRef>
          </p:style>
        </p:cxnSp>
        <p:grpSp>
          <p:nvGrpSpPr>
            <p:cNvPr id="361" name="Group 537"/>
            <p:cNvGrpSpPr/>
            <p:nvPr/>
          </p:nvGrpSpPr>
          <p:grpSpPr>
            <a:xfrm>
              <a:off x="4592552" y="1918978"/>
              <a:ext cx="1483832" cy="976105"/>
              <a:chOff x="4637912" y="1941658"/>
              <a:chExt cx="1483832" cy="976105"/>
            </a:xfrm>
          </p:grpSpPr>
          <p:sp>
            <p:nvSpPr>
              <p:cNvPr id="537" name="Rectangle 536"/>
              <p:cNvSpPr/>
              <p:nvPr/>
            </p:nvSpPr>
            <p:spPr>
              <a:xfrm>
                <a:off x="4637912" y="2370107"/>
                <a:ext cx="907171" cy="14742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481" name="Rectangle 11"/>
              <p:cNvSpPr>
                <a:spLocks noChangeAspect="1" noChangeArrowheads="1"/>
              </p:cNvSpPr>
              <p:nvPr/>
            </p:nvSpPr>
            <p:spPr bwMode="gray">
              <a:xfrm>
                <a:off x="4675082" y="1941658"/>
                <a:ext cx="1446662" cy="976105"/>
              </a:xfrm>
              <a:prstGeom prst="rect">
                <a:avLst/>
              </a:prstGeom>
              <a:noFill/>
              <a:ln w="9525" algn="ctr">
                <a:noFill/>
                <a:miter lim="800000"/>
                <a:headEnd/>
                <a:tailEnd/>
              </a:ln>
            </p:spPr>
            <p:txBody>
              <a:bodyPr wrap="square" lIns="0" tIns="46822" rIns="0" bIns="0" anchor="t" anchorCtr="0"/>
              <a:lstStyle/>
              <a:p>
                <a:r>
                  <a:rPr lang="en-US" sz="1201" b="1" dirty="0">
                    <a:solidFill>
                      <a:srgbClr val="5F6062"/>
                    </a:solidFill>
                  </a:rPr>
                  <a:t>Direct access options:</a:t>
                </a:r>
              </a:p>
              <a:p>
                <a:pPr marL="166771" indent="-166771">
                  <a:buFont typeface="Arial"/>
                  <a:buChar char="•"/>
                </a:pPr>
                <a:r>
                  <a:rPr lang="en-US" sz="1051" b="1" dirty="0">
                    <a:solidFill>
                      <a:srgbClr val="5F6062"/>
                    </a:solidFill>
                  </a:rPr>
                  <a:t>Read only</a:t>
                </a:r>
              </a:p>
              <a:p>
                <a:pPr marL="166771" indent="-166771">
                  <a:buFont typeface="Arial"/>
                  <a:buChar char="•"/>
                </a:pPr>
                <a:r>
                  <a:rPr lang="en-US" sz="1051" b="1" dirty="0">
                    <a:solidFill>
                      <a:srgbClr val="5F6062"/>
                    </a:solidFill>
                  </a:rPr>
                  <a:t>Simple update/execute</a:t>
                </a:r>
              </a:p>
              <a:p>
                <a:pPr marL="166771" indent="-166771">
                  <a:buFont typeface="Arial"/>
                  <a:buChar char="•"/>
                </a:pPr>
                <a:r>
                  <a:rPr lang="en-US" sz="1051" b="1" dirty="0">
                    <a:solidFill>
                      <a:srgbClr val="5F6062"/>
                    </a:solidFill>
                  </a:rPr>
                  <a:t>No process chains</a:t>
                </a:r>
              </a:p>
            </p:txBody>
          </p:sp>
        </p:grpSp>
      </p:grpSp>
      <p:sp>
        <p:nvSpPr>
          <p:cNvPr id="539" name="Rond enkele hoek rechthoek 37">
            <a:extLst>
              <a:ext uri="{FF2B5EF4-FFF2-40B4-BE49-F238E27FC236}">
                <a16:creationId xmlns:a16="http://schemas.microsoft.com/office/drawing/2014/main" id="{9708B372-2A40-4A23-9EC9-6C58737A8102}"/>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Process 29"/>
          <p:cNvSpPr/>
          <p:nvPr/>
        </p:nvSpPr>
        <p:spPr>
          <a:xfrm>
            <a:off x="8688794" y="6289410"/>
            <a:ext cx="1982117" cy="571765"/>
          </a:xfrm>
          <a:prstGeom prst="flowChartProcess">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7" name="Rectangle 6"/>
          <p:cNvSpPr/>
          <p:nvPr/>
        </p:nvSpPr>
        <p:spPr>
          <a:xfrm>
            <a:off x="1544738" y="625782"/>
            <a:ext cx="9009569" cy="625332"/>
          </a:xfrm>
          <a:prstGeom prst="rect">
            <a:avLst/>
          </a:prstGeom>
          <a:noFill/>
        </p:spPr>
        <p:txBody>
          <a:bodyPr wrap="square">
            <a:spAutoFit/>
          </a:bodyPr>
          <a:lstStyle/>
          <a:p>
            <a:pPr>
              <a:spcAft>
                <a:spcPts val="600"/>
              </a:spcAft>
            </a:pPr>
            <a:r>
              <a:rPr lang="en-US" sz="1361" b="1" dirty="0">
                <a:solidFill>
                  <a:srgbClr val="68C8C6"/>
                </a:solidFill>
                <a:latin typeface="Helvetica"/>
                <a:cs typeface="Helvetica"/>
              </a:rPr>
              <a:t>Applying the BIAN API Designs – </a:t>
            </a:r>
            <a:r>
              <a:rPr lang="en-BE" sz="1361" b="1" dirty="0">
                <a:solidFill>
                  <a:srgbClr val="68C8C6"/>
                </a:solidFill>
                <a:latin typeface="Helvetica"/>
                <a:cs typeface="Helvetica"/>
              </a:rPr>
              <a:t>3 </a:t>
            </a:r>
            <a:r>
              <a:rPr lang="fr-BE" sz="1361" b="1" dirty="0">
                <a:solidFill>
                  <a:srgbClr val="68C8C6"/>
                </a:solidFill>
                <a:latin typeface="Helvetica"/>
                <a:cs typeface="Helvetica"/>
              </a:rPr>
              <a:t>T</a:t>
            </a:r>
            <a:r>
              <a:rPr lang="en-BE" sz="1361" b="1" dirty="0">
                <a:solidFill>
                  <a:srgbClr val="68C8C6"/>
                </a:solidFill>
                <a:latin typeface="Helvetica"/>
                <a:cs typeface="Helvetica"/>
              </a:rPr>
              <a:t>y</a:t>
            </a:r>
            <a:r>
              <a:rPr lang="fr-BE" sz="1361" b="1" dirty="0">
                <a:solidFill>
                  <a:srgbClr val="68C8C6"/>
                </a:solidFill>
                <a:latin typeface="Helvetica"/>
                <a:cs typeface="Helvetica"/>
              </a:rPr>
              <a:t>p</a:t>
            </a:r>
            <a:r>
              <a:rPr lang="en-BE" sz="1361" b="1" dirty="0">
                <a:solidFill>
                  <a:srgbClr val="68C8C6"/>
                </a:solidFill>
                <a:latin typeface="Helvetica"/>
                <a:cs typeface="Helvetica"/>
              </a:rPr>
              <a:t>e</a:t>
            </a:r>
            <a:r>
              <a:rPr lang="fr-BE" sz="1361" b="1" dirty="0">
                <a:solidFill>
                  <a:srgbClr val="68C8C6"/>
                </a:solidFill>
                <a:latin typeface="Helvetica"/>
                <a:cs typeface="Helvetica"/>
              </a:rPr>
              <a:t>s</a:t>
            </a:r>
            <a:r>
              <a:rPr lang="en-BE" sz="1361" b="1" dirty="0">
                <a:solidFill>
                  <a:srgbClr val="68C8C6"/>
                </a:solidFill>
                <a:latin typeface="Helvetica"/>
                <a:cs typeface="Helvetica"/>
              </a:rPr>
              <a:t> </a:t>
            </a:r>
            <a:r>
              <a:rPr lang="fr-BE" sz="1361" b="1" dirty="0">
                <a:solidFill>
                  <a:srgbClr val="68C8C6"/>
                </a:solidFill>
                <a:latin typeface="Helvetica"/>
                <a:cs typeface="Helvetica"/>
              </a:rPr>
              <a:t>o</a:t>
            </a:r>
            <a:r>
              <a:rPr lang="en-BE" sz="1361" b="1" dirty="0">
                <a:solidFill>
                  <a:srgbClr val="68C8C6"/>
                </a:solidFill>
                <a:latin typeface="Helvetica"/>
                <a:cs typeface="Helvetica"/>
              </a:rPr>
              <a:t>f </a:t>
            </a:r>
            <a:r>
              <a:rPr lang="fr-BE" sz="1361" b="1" dirty="0">
                <a:solidFill>
                  <a:srgbClr val="68C8C6"/>
                </a:solidFill>
                <a:latin typeface="Helvetica"/>
                <a:cs typeface="Helvetica"/>
              </a:rPr>
              <a:t>E</a:t>
            </a:r>
            <a:r>
              <a:rPr lang="en-BE" sz="1361" b="1" dirty="0">
                <a:solidFill>
                  <a:srgbClr val="68C8C6"/>
                </a:solidFill>
                <a:latin typeface="Helvetica"/>
                <a:cs typeface="Helvetica"/>
              </a:rPr>
              <a:t>n</a:t>
            </a:r>
            <a:r>
              <a:rPr lang="fr-BE" sz="1361" b="1" dirty="0">
                <a:solidFill>
                  <a:srgbClr val="68C8C6"/>
                </a:solidFill>
                <a:latin typeface="Helvetica"/>
                <a:cs typeface="Helvetica"/>
              </a:rPr>
              <a:t>t</a:t>
            </a:r>
            <a:r>
              <a:rPr lang="en-BE" sz="1361" b="1" dirty="0">
                <a:solidFill>
                  <a:srgbClr val="68C8C6"/>
                </a:solidFill>
                <a:latin typeface="Helvetica"/>
                <a:cs typeface="Helvetica"/>
              </a:rPr>
              <a:t>e</a:t>
            </a:r>
            <a:r>
              <a:rPr lang="fr-BE" sz="1361" b="1" dirty="0">
                <a:solidFill>
                  <a:srgbClr val="68C8C6"/>
                </a:solidFill>
                <a:latin typeface="Helvetica"/>
                <a:cs typeface="Helvetica"/>
              </a:rPr>
              <a:t>r</a:t>
            </a:r>
            <a:r>
              <a:rPr lang="en-BE" sz="1361" b="1" dirty="0">
                <a:solidFill>
                  <a:srgbClr val="68C8C6"/>
                </a:solidFill>
                <a:latin typeface="Helvetica"/>
                <a:cs typeface="Helvetica"/>
              </a:rPr>
              <a:t>p</a:t>
            </a:r>
            <a:r>
              <a:rPr lang="fr-BE" sz="1361" b="1" dirty="0">
                <a:solidFill>
                  <a:srgbClr val="68C8C6"/>
                </a:solidFill>
                <a:latin typeface="Helvetica"/>
                <a:cs typeface="Helvetica"/>
              </a:rPr>
              <a:t>r</a:t>
            </a:r>
            <a:r>
              <a:rPr lang="en-BE" sz="1361" b="1" dirty="0" err="1">
                <a:solidFill>
                  <a:srgbClr val="68C8C6"/>
                </a:solidFill>
                <a:latin typeface="Helvetica"/>
                <a:cs typeface="Helvetica"/>
              </a:rPr>
              <a:t>i</a:t>
            </a:r>
            <a:r>
              <a:rPr lang="fr-BE" sz="1361" b="1" dirty="0">
                <a:solidFill>
                  <a:srgbClr val="68C8C6"/>
                </a:solidFill>
                <a:latin typeface="Helvetica"/>
                <a:cs typeface="Helvetica"/>
              </a:rPr>
              <a:t>s</a:t>
            </a:r>
            <a:r>
              <a:rPr lang="en-BE" sz="1361" b="1" dirty="0">
                <a:solidFill>
                  <a:srgbClr val="68C8C6"/>
                </a:solidFill>
                <a:latin typeface="Helvetica"/>
                <a:cs typeface="Helvetica"/>
              </a:rPr>
              <a:t>e </a:t>
            </a:r>
            <a:r>
              <a:rPr lang="fr-BE" sz="1361" b="1" dirty="0">
                <a:solidFill>
                  <a:srgbClr val="68C8C6"/>
                </a:solidFill>
                <a:latin typeface="Helvetica"/>
                <a:cs typeface="Helvetica"/>
              </a:rPr>
              <a:t>S</a:t>
            </a:r>
            <a:r>
              <a:rPr lang="en-BE" sz="1361" b="1" dirty="0">
                <a:solidFill>
                  <a:srgbClr val="68C8C6"/>
                </a:solidFill>
                <a:latin typeface="Helvetica"/>
                <a:cs typeface="Helvetica"/>
              </a:rPr>
              <a:t>e</a:t>
            </a:r>
            <a:r>
              <a:rPr lang="fr-BE" sz="1361" b="1" dirty="0">
                <a:solidFill>
                  <a:srgbClr val="68C8C6"/>
                </a:solidFill>
                <a:latin typeface="Helvetica"/>
                <a:cs typeface="Helvetica"/>
              </a:rPr>
              <a:t>r</a:t>
            </a:r>
            <a:r>
              <a:rPr lang="en-BE" sz="1361" b="1" dirty="0">
                <a:solidFill>
                  <a:srgbClr val="68C8C6"/>
                </a:solidFill>
                <a:latin typeface="Helvetica"/>
                <a:cs typeface="Helvetica"/>
              </a:rPr>
              <a:t>v</a:t>
            </a:r>
            <a:r>
              <a:rPr lang="fr-BE" sz="1361" b="1" dirty="0">
                <a:solidFill>
                  <a:srgbClr val="68C8C6"/>
                </a:solidFill>
                <a:latin typeface="Helvetica"/>
                <a:cs typeface="Helvetica"/>
              </a:rPr>
              <a:t>i</a:t>
            </a:r>
            <a:r>
              <a:rPr lang="en-BE" sz="1361" b="1" dirty="0">
                <a:solidFill>
                  <a:srgbClr val="68C8C6"/>
                </a:solidFill>
                <a:latin typeface="Helvetica"/>
                <a:cs typeface="Helvetica"/>
              </a:rPr>
              <a:t>c</a:t>
            </a:r>
            <a:r>
              <a:rPr lang="fr-BE" sz="1361" b="1" dirty="0">
                <a:solidFill>
                  <a:srgbClr val="68C8C6"/>
                </a:solidFill>
                <a:latin typeface="Helvetica"/>
                <a:cs typeface="Helvetica"/>
              </a:rPr>
              <a:t>e</a:t>
            </a:r>
            <a:r>
              <a:rPr lang="en-BE" sz="1361" b="1" dirty="0">
                <a:solidFill>
                  <a:srgbClr val="68C8C6"/>
                </a:solidFill>
                <a:latin typeface="Helvetica"/>
                <a:cs typeface="Helvetica"/>
              </a:rPr>
              <a:t> </a:t>
            </a:r>
            <a:r>
              <a:rPr lang="fr-BE" sz="1361" b="1" dirty="0">
                <a:solidFill>
                  <a:srgbClr val="68C8C6"/>
                </a:solidFill>
                <a:latin typeface="Helvetica"/>
                <a:cs typeface="Helvetica"/>
              </a:rPr>
              <a:t>A</a:t>
            </a:r>
            <a:r>
              <a:rPr lang="en-BE" sz="1361" b="1" dirty="0">
                <a:solidFill>
                  <a:srgbClr val="68C8C6"/>
                </a:solidFill>
                <a:latin typeface="Helvetica"/>
                <a:cs typeface="Helvetica"/>
              </a:rPr>
              <a:t>r</a:t>
            </a:r>
            <a:r>
              <a:rPr lang="fr-BE" sz="1361" b="1" dirty="0">
                <a:solidFill>
                  <a:srgbClr val="68C8C6"/>
                </a:solidFill>
                <a:latin typeface="Helvetica"/>
                <a:cs typeface="Helvetica"/>
              </a:rPr>
              <a:t>c</a:t>
            </a:r>
            <a:r>
              <a:rPr lang="en-BE" sz="1361" b="1" dirty="0">
                <a:solidFill>
                  <a:srgbClr val="68C8C6"/>
                </a:solidFill>
                <a:latin typeface="Helvetica"/>
                <a:cs typeface="Helvetica"/>
              </a:rPr>
              <a:t>h</a:t>
            </a:r>
            <a:r>
              <a:rPr lang="fr-BE" sz="1361" b="1" dirty="0">
                <a:solidFill>
                  <a:srgbClr val="68C8C6"/>
                </a:solidFill>
                <a:latin typeface="Helvetica"/>
                <a:cs typeface="Helvetica"/>
              </a:rPr>
              <a:t>i</a:t>
            </a:r>
            <a:r>
              <a:rPr lang="en-BE" sz="1361" b="1" dirty="0">
                <a:solidFill>
                  <a:srgbClr val="68C8C6"/>
                </a:solidFill>
                <a:latin typeface="Helvetica"/>
                <a:cs typeface="Helvetica"/>
              </a:rPr>
              <a:t>t</a:t>
            </a:r>
            <a:r>
              <a:rPr lang="fr-BE" sz="1361" b="1" dirty="0">
                <a:solidFill>
                  <a:srgbClr val="68C8C6"/>
                </a:solidFill>
                <a:latin typeface="Helvetica"/>
                <a:cs typeface="Helvetica"/>
              </a:rPr>
              <a:t>e</a:t>
            </a:r>
            <a:r>
              <a:rPr lang="en-BE" sz="1361" b="1" dirty="0">
                <a:solidFill>
                  <a:srgbClr val="68C8C6"/>
                </a:solidFill>
                <a:latin typeface="Helvetica"/>
                <a:cs typeface="Helvetica"/>
              </a:rPr>
              <a:t>c</a:t>
            </a:r>
            <a:r>
              <a:rPr lang="fr-BE" sz="1361" b="1" dirty="0">
                <a:solidFill>
                  <a:srgbClr val="68C8C6"/>
                </a:solidFill>
                <a:latin typeface="Helvetica"/>
                <a:cs typeface="Helvetica"/>
              </a:rPr>
              <a:t>t</a:t>
            </a:r>
            <a:r>
              <a:rPr lang="en-BE" sz="1361" b="1" dirty="0">
                <a:solidFill>
                  <a:srgbClr val="68C8C6"/>
                </a:solidFill>
                <a:latin typeface="Helvetica"/>
                <a:cs typeface="Helvetica"/>
              </a:rPr>
              <a:t>u</a:t>
            </a:r>
            <a:r>
              <a:rPr lang="fr-BE" sz="1361" b="1" dirty="0">
                <a:solidFill>
                  <a:srgbClr val="68C8C6"/>
                </a:solidFill>
                <a:latin typeface="Helvetica"/>
                <a:cs typeface="Helvetica"/>
              </a:rPr>
              <a:t>r</a:t>
            </a:r>
            <a:r>
              <a:rPr lang="en-BE" sz="1361" b="1" dirty="0">
                <a:solidFill>
                  <a:srgbClr val="68C8C6"/>
                </a:solidFill>
                <a:latin typeface="Helvetica"/>
                <a:cs typeface="Helvetica"/>
              </a:rPr>
              <a:t>e</a:t>
            </a:r>
            <a:r>
              <a:rPr lang="fr-BE" sz="1361" b="1" dirty="0">
                <a:solidFill>
                  <a:srgbClr val="68C8C6"/>
                </a:solidFill>
                <a:latin typeface="Helvetica"/>
                <a:cs typeface="Helvetica"/>
              </a:rPr>
              <a:t>s</a:t>
            </a:r>
            <a:endParaRPr lang="en-US" sz="1361" b="1" dirty="0">
              <a:solidFill>
                <a:srgbClr val="68C8C6"/>
              </a:solidFill>
              <a:latin typeface="Helvetica"/>
              <a:cs typeface="Helvetica"/>
            </a:endParaRPr>
          </a:p>
          <a:p>
            <a:pPr>
              <a:spcAft>
                <a:spcPts val="600"/>
              </a:spcAft>
            </a:pPr>
            <a:r>
              <a:rPr lang="en-US" sz="1601" b="1" dirty="0">
                <a:solidFill>
                  <a:srgbClr val="5F6062"/>
                </a:solidFill>
                <a:latin typeface="Helvetica"/>
                <a:cs typeface="Helvetica"/>
              </a:rPr>
              <a:t>Most activity now is for type 1, but there are clear aspirations to move on to types 2 &amp; 3</a:t>
            </a:r>
            <a:endParaRPr lang="en-US" sz="1201" b="1" dirty="0">
              <a:solidFill>
                <a:srgbClr val="5F6062"/>
              </a:solidFill>
              <a:latin typeface="Helvetica"/>
              <a:cs typeface="Helvetica"/>
            </a:endParaRPr>
          </a:p>
        </p:txBody>
      </p:sp>
      <p:sp>
        <p:nvSpPr>
          <p:cNvPr id="20" name="Pentagon 19"/>
          <p:cNvSpPr/>
          <p:nvPr/>
        </p:nvSpPr>
        <p:spPr>
          <a:xfrm>
            <a:off x="2916130" y="5471172"/>
            <a:ext cx="1173590" cy="247001"/>
          </a:xfrm>
          <a:prstGeom prst="homePlat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7F7F7F"/>
                </a:solidFill>
              </a:rPr>
              <a:t>Direct to Core</a:t>
            </a:r>
          </a:p>
        </p:txBody>
      </p:sp>
      <p:sp>
        <p:nvSpPr>
          <p:cNvPr id="21" name="Pentagon 20"/>
          <p:cNvSpPr/>
          <p:nvPr/>
        </p:nvSpPr>
        <p:spPr>
          <a:xfrm>
            <a:off x="2916129" y="5804619"/>
            <a:ext cx="3510637" cy="247001"/>
          </a:xfrm>
          <a:prstGeom prst="homePlat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7F7F7F"/>
                </a:solidFill>
              </a:rPr>
              <a:t>Wrapped Host</a:t>
            </a:r>
          </a:p>
        </p:txBody>
      </p:sp>
      <p:sp>
        <p:nvSpPr>
          <p:cNvPr id="22" name="Pentagon 21"/>
          <p:cNvSpPr/>
          <p:nvPr/>
        </p:nvSpPr>
        <p:spPr>
          <a:xfrm>
            <a:off x="2916130" y="6138066"/>
            <a:ext cx="6224551" cy="247001"/>
          </a:xfrm>
          <a:prstGeom prst="homePlat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7F7F7F"/>
                </a:solidFill>
              </a:rPr>
              <a:t>Microservice Architecture</a:t>
            </a:r>
          </a:p>
        </p:txBody>
      </p:sp>
      <p:pic>
        <p:nvPicPr>
          <p:cNvPr id="23" name="Picture 22"/>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1708277" y="5415241"/>
            <a:ext cx="714728" cy="348041"/>
          </a:xfrm>
          <a:prstGeom prst="rect">
            <a:avLst/>
          </a:prstGeom>
        </p:spPr>
      </p:pic>
      <p:pic>
        <p:nvPicPr>
          <p:cNvPr id="275" name="Picture 274"/>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5"/>
              <a:stretch>
                <a:fillRect/>
              </a:stretch>
            </p:blipFill>
          </mc:Choice>
          <mc:Fallback>
            <p:blipFill>
              <a:blip r:embed="rId6"/>
              <a:stretch>
                <a:fillRect/>
              </a:stretch>
            </p:blipFill>
          </mc:Fallback>
        </mc:AlternateContent>
        <p:spPr>
          <a:xfrm>
            <a:off x="1826596" y="5800564"/>
            <a:ext cx="1057082" cy="377777"/>
          </a:xfrm>
          <a:prstGeom prst="rect">
            <a:avLst/>
          </a:prstGeom>
        </p:spPr>
      </p:pic>
      <p:pic>
        <p:nvPicPr>
          <p:cNvPr id="276" name="Picture 27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7"/>
              <a:stretch>
                <a:fillRect/>
              </a:stretch>
            </p:blipFill>
          </mc:Choice>
          <mc:Fallback>
            <p:blipFill>
              <a:blip r:embed="rId8"/>
              <a:stretch>
                <a:fillRect/>
              </a:stretch>
            </p:blipFill>
          </mc:Fallback>
        </mc:AlternateContent>
        <p:spPr>
          <a:xfrm>
            <a:off x="1629744" y="6038746"/>
            <a:ext cx="568952" cy="404086"/>
          </a:xfrm>
          <a:prstGeom prst="rect">
            <a:avLst/>
          </a:prstGeom>
        </p:spPr>
      </p:pic>
      <p:sp>
        <p:nvSpPr>
          <p:cNvPr id="4" name="Rectangle 3"/>
          <p:cNvSpPr/>
          <p:nvPr/>
        </p:nvSpPr>
        <p:spPr>
          <a:xfrm>
            <a:off x="2916130" y="1270347"/>
            <a:ext cx="2120056" cy="318227"/>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880"/>
              </a:lnSpc>
            </a:pPr>
            <a:r>
              <a:rPr lang="en-US" sz="1201" b="1">
                <a:solidFill>
                  <a:schemeClr val="bg1"/>
                </a:solidFill>
              </a:rPr>
              <a:t>Type 1. Direct to Core</a:t>
            </a:r>
          </a:p>
        </p:txBody>
      </p:sp>
      <p:sp>
        <p:nvSpPr>
          <p:cNvPr id="5" name="Rectangle 4"/>
          <p:cNvSpPr/>
          <p:nvPr/>
        </p:nvSpPr>
        <p:spPr>
          <a:xfrm>
            <a:off x="1688770" y="2568368"/>
            <a:ext cx="1142644" cy="863847"/>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201" b="1">
                <a:solidFill>
                  <a:schemeClr val="bg1"/>
                </a:solidFill>
              </a:rPr>
              <a:t>API Service Description</a:t>
            </a:r>
          </a:p>
        </p:txBody>
      </p:sp>
      <p:sp>
        <p:nvSpPr>
          <p:cNvPr id="6" name="Rectangle 5"/>
          <p:cNvSpPr/>
          <p:nvPr/>
        </p:nvSpPr>
        <p:spPr>
          <a:xfrm>
            <a:off x="2916130" y="2568368"/>
            <a:ext cx="2120056" cy="863847"/>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a:solidFill>
                  <a:schemeClr val="tx1">
                    <a:lumMod val="75000"/>
                    <a:lumOff val="25000"/>
                  </a:schemeClr>
                </a:solidFill>
                <a:latin typeface="Arial"/>
                <a:cs typeface="Arial"/>
              </a:rPr>
              <a:t>Read only or simple ‘atomic’ update transactions supported by a single host system. The solution is likely to be host application specific</a:t>
            </a:r>
          </a:p>
        </p:txBody>
      </p:sp>
      <p:sp>
        <p:nvSpPr>
          <p:cNvPr id="8" name="Rectangle 7"/>
          <p:cNvSpPr/>
          <p:nvPr/>
        </p:nvSpPr>
        <p:spPr>
          <a:xfrm>
            <a:off x="5120902" y="1270347"/>
            <a:ext cx="2494762" cy="318227"/>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880"/>
              </a:lnSpc>
            </a:pPr>
            <a:r>
              <a:rPr lang="en-US" sz="1201" b="1">
                <a:solidFill>
                  <a:schemeClr val="bg1"/>
                </a:solidFill>
              </a:rPr>
              <a:t>Type 2. Wrapped Host</a:t>
            </a:r>
          </a:p>
        </p:txBody>
      </p:sp>
      <p:sp>
        <p:nvSpPr>
          <p:cNvPr id="9" name="Rectangle 8"/>
          <p:cNvSpPr/>
          <p:nvPr/>
        </p:nvSpPr>
        <p:spPr>
          <a:xfrm>
            <a:off x="5120902" y="2568368"/>
            <a:ext cx="2494762" cy="863847"/>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a:solidFill>
                  <a:schemeClr val="tx1">
                    <a:lumMod val="75000"/>
                    <a:lumOff val="25000"/>
                  </a:schemeClr>
                </a:solidFill>
                <a:latin typeface="Arial"/>
                <a:cs typeface="Arial"/>
              </a:rPr>
              <a:t>Enhanced ‘simple access’ services aligned to established standards. Wrapping may enhance service capabilities and some hosts may support more complex exchanges</a:t>
            </a:r>
          </a:p>
        </p:txBody>
      </p:sp>
      <p:sp>
        <p:nvSpPr>
          <p:cNvPr id="10" name="Rectangle 9"/>
          <p:cNvSpPr/>
          <p:nvPr/>
        </p:nvSpPr>
        <p:spPr>
          <a:xfrm>
            <a:off x="7700380" y="1270347"/>
            <a:ext cx="2809890" cy="318227"/>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880"/>
              </a:lnSpc>
            </a:pPr>
            <a:r>
              <a:rPr lang="en-US" sz="1201" b="1">
                <a:solidFill>
                  <a:schemeClr val="bg1"/>
                </a:solidFill>
              </a:rPr>
              <a:t>Type 3. Component Architecture</a:t>
            </a:r>
          </a:p>
        </p:txBody>
      </p:sp>
      <p:sp>
        <p:nvSpPr>
          <p:cNvPr id="11" name="Rectangle 10"/>
          <p:cNvSpPr/>
          <p:nvPr/>
        </p:nvSpPr>
        <p:spPr>
          <a:xfrm>
            <a:off x="7700380" y="2568368"/>
            <a:ext cx="2809890" cy="863847"/>
          </a:xfrm>
          <a:prstGeom prst="rect">
            <a:avLst/>
          </a:prstGeom>
          <a:ln/>
        </p:spPr>
        <p:style>
          <a:lnRef idx="1">
            <a:schemeClr val="accent1"/>
          </a:lnRef>
          <a:fillRef idx="2">
            <a:schemeClr val="accent1"/>
          </a:fillRef>
          <a:effectRef idx="1">
            <a:schemeClr val="accent1"/>
          </a:effectRef>
          <a:fontRef idx="minor">
            <a:schemeClr val="dk1"/>
          </a:fontRef>
        </p:style>
        <p:txBody>
          <a:bodyPr lIns="91482" tIns="0" rIns="91482" bIns="0" rtlCol="0" anchor="ctr"/>
          <a:lstStyle/>
          <a:p>
            <a:pPr algn="ctr"/>
            <a:r>
              <a:rPr lang="en-US" sz="1051" b="1">
                <a:solidFill>
                  <a:schemeClr val="tx1">
                    <a:lumMod val="75000"/>
                    <a:lumOff val="25000"/>
                  </a:schemeClr>
                </a:solidFill>
                <a:latin typeface="Arial"/>
                <a:cs typeface="Arial"/>
              </a:rPr>
              <a:t>Support for flexible and complex interactions involving multiple business activities and processing/decision chains</a:t>
            </a:r>
          </a:p>
        </p:txBody>
      </p:sp>
      <p:sp>
        <p:nvSpPr>
          <p:cNvPr id="12" name="Rectangle 11"/>
          <p:cNvSpPr/>
          <p:nvPr/>
        </p:nvSpPr>
        <p:spPr>
          <a:xfrm>
            <a:off x="1688770" y="3494765"/>
            <a:ext cx="1142644" cy="946174"/>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201" b="1">
                <a:solidFill>
                  <a:schemeClr val="bg1"/>
                </a:solidFill>
              </a:rPr>
              <a:t>Examples</a:t>
            </a:r>
          </a:p>
        </p:txBody>
      </p:sp>
      <p:sp>
        <p:nvSpPr>
          <p:cNvPr id="13" name="Rectangle 12"/>
          <p:cNvSpPr/>
          <p:nvPr/>
        </p:nvSpPr>
        <p:spPr>
          <a:xfrm>
            <a:off x="2916130" y="3494765"/>
            <a:ext cx="2120056" cy="946174"/>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169948" indent="-169948">
              <a:buSzPct val="80000"/>
              <a:buFont typeface="Wingdings" charset="2"/>
              <a:buChar char="u"/>
            </a:pPr>
            <a:r>
              <a:rPr lang="en-US" sz="1051" b="1">
                <a:solidFill>
                  <a:schemeClr val="tx1">
                    <a:lumMod val="75000"/>
                    <a:lumOff val="25000"/>
                  </a:schemeClr>
                </a:solidFill>
                <a:latin typeface="Arial"/>
                <a:cs typeface="Arial"/>
              </a:rPr>
              <a:t>Retrieve a balance/account statement</a:t>
            </a:r>
          </a:p>
          <a:p>
            <a:pPr marL="169948" indent="-169948">
              <a:buSzPct val="80000"/>
              <a:buFont typeface="Wingdings" charset="2"/>
              <a:buChar char="u"/>
            </a:pPr>
            <a:r>
              <a:rPr lang="en-US" sz="1051" b="1">
                <a:solidFill>
                  <a:schemeClr val="tx1">
                    <a:lumMod val="75000"/>
                    <a:lumOff val="25000"/>
                  </a:schemeClr>
                </a:solidFill>
                <a:latin typeface="Arial"/>
                <a:cs typeface="Arial"/>
              </a:rPr>
              <a:t>Reference a product/service directory</a:t>
            </a:r>
          </a:p>
          <a:p>
            <a:pPr marL="169948" indent="-169948">
              <a:buSzPct val="80000"/>
              <a:buFont typeface="Wingdings" charset="2"/>
              <a:buChar char="u"/>
            </a:pPr>
            <a:r>
              <a:rPr lang="en-US" sz="1051" b="1">
                <a:solidFill>
                  <a:schemeClr val="tx1">
                    <a:lumMod val="75000"/>
                    <a:lumOff val="25000"/>
                  </a:schemeClr>
                </a:solidFill>
                <a:latin typeface="Arial"/>
                <a:cs typeface="Arial"/>
              </a:rPr>
              <a:t>Initiate a payment</a:t>
            </a:r>
          </a:p>
        </p:txBody>
      </p:sp>
      <p:sp>
        <p:nvSpPr>
          <p:cNvPr id="15" name="Rectangle 14"/>
          <p:cNvSpPr/>
          <p:nvPr/>
        </p:nvSpPr>
        <p:spPr>
          <a:xfrm>
            <a:off x="7700380" y="3494765"/>
            <a:ext cx="2809890" cy="946174"/>
          </a:xfrm>
          <a:prstGeom prst="rect">
            <a:avLst/>
          </a:prstGeom>
          <a:ln/>
        </p:spPr>
        <p:style>
          <a:lnRef idx="1">
            <a:schemeClr val="accent1"/>
          </a:lnRef>
          <a:fillRef idx="2">
            <a:schemeClr val="accent1"/>
          </a:fillRef>
          <a:effectRef idx="1">
            <a:schemeClr val="accent1"/>
          </a:effectRef>
          <a:fontRef idx="minor">
            <a:schemeClr val="dk1"/>
          </a:fontRef>
        </p:style>
        <p:txBody>
          <a:bodyPr lIns="91482" tIns="0" rIns="91482" bIns="0" rtlCol="0" anchor="ctr"/>
          <a:lstStyle/>
          <a:p>
            <a:pPr marL="169948" indent="-169948">
              <a:buSzPct val="80000"/>
              <a:buFont typeface="Wingdings" charset="2"/>
              <a:buChar char="u"/>
            </a:pPr>
            <a:r>
              <a:rPr lang="en-US" sz="1051" b="1">
                <a:solidFill>
                  <a:schemeClr val="tx1">
                    <a:lumMod val="75000"/>
                    <a:lumOff val="25000"/>
                  </a:schemeClr>
                </a:solidFill>
                <a:latin typeface="Arial"/>
                <a:cs typeface="Arial"/>
              </a:rPr>
              <a:t>Prospect on-boarding and origination</a:t>
            </a:r>
          </a:p>
          <a:p>
            <a:pPr marL="169948" indent="-169948">
              <a:buSzPct val="80000"/>
              <a:buFont typeface="Wingdings" charset="2"/>
              <a:buChar char="u"/>
            </a:pPr>
            <a:r>
              <a:rPr lang="en-US" sz="1051" b="1">
                <a:solidFill>
                  <a:schemeClr val="tx1">
                    <a:lumMod val="75000"/>
                    <a:lumOff val="25000"/>
                  </a:schemeClr>
                </a:solidFill>
                <a:latin typeface="Arial"/>
                <a:cs typeface="Arial"/>
              </a:rPr>
              <a:t>Customer dispute/case resolution</a:t>
            </a:r>
          </a:p>
          <a:p>
            <a:pPr marL="169948" indent="-169948">
              <a:buSzPct val="80000"/>
              <a:buFont typeface="Wingdings" charset="2"/>
              <a:buChar char="u"/>
            </a:pPr>
            <a:r>
              <a:rPr lang="en-US" sz="1051" b="1">
                <a:solidFill>
                  <a:schemeClr val="tx1">
                    <a:lumMod val="75000"/>
                    <a:lumOff val="25000"/>
                  </a:schemeClr>
                </a:solidFill>
                <a:latin typeface="Arial"/>
                <a:cs typeface="Arial"/>
              </a:rPr>
              <a:t>Customer relationship development/up-sell/cross-sell campaigns</a:t>
            </a:r>
          </a:p>
          <a:p>
            <a:pPr marL="169948" indent="-169948">
              <a:buSzPct val="80000"/>
              <a:buFont typeface="Wingdings" charset="2"/>
              <a:buChar char="u"/>
            </a:pPr>
            <a:r>
              <a:rPr lang="en-US" sz="1051" b="1">
                <a:solidFill>
                  <a:schemeClr val="tx1">
                    <a:lumMod val="75000"/>
                    <a:lumOff val="25000"/>
                  </a:schemeClr>
                </a:solidFill>
                <a:latin typeface="Arial"/>
                <a:cs typeface="Arial"/>
              </a:rPr>
              <a:t>Third party service integration</a:t>
            </a:r>
          </a:p>
        </p:txBody>
      </p:sp>
      <p:sp>
        <p:nvSpPr>
          <p:cNvPr id="16" name="Rectangle 15"/>
          <p:cNvSpPr/>
          <p:nvPr/>
        </p:nvSpPr>
        <p:spPr>
          <a:xfrm>
            <a:off x="1688770" y="4503489"/>
            <a:ext cx="1142644" cy="863836"/>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201" b="1">
                <a:solidFill>
                  <a:schemeClr val="bg1"/>
                </a:solidFill>
              </a:rPr>
              <a:t>Business Drivers</a:t>
            </a:r>
          </a:p>
        </p:txBody>
      </p:sp>
      <p:sp>
        <p:nvSpPr>
          <p:cNvPr id="17" name="Rectangle 16"/>
          <p:cNvSpPr/>
          <p:nvPr/>
        </p:nvSpPr>
        <p:spPr>
          <a:xfrm>
            <a:off x="2916130" y="4503489"/>
            <a:ext cx="2120056" cy="8638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a:solidFill>
                  <a:schemeClr val="tx1">
                    <a:lumMod val="75000"/>
                    <a:lumOff val="25000"/>
                  </a:schemeClr>
                </a:solidFill>
                <a:latin typeface="Arial"/>
                <a:cs typeface="Arial"/>
              </a:rPr>
              <a:t>Provide application based access to an established/existing type of customer exchange</a:t>
            </a:r>
          </a:p>
        </p:txBody>
      </p:sp>
      <p:sp>
        <p:nvSpPr>
          <p:cNvPr id="18" name="Rectangle 17"/>
          <p:cNvSpPr/>
          <p:nvPr/>
        </p:nvSpPr>
        <p:spPr>
          <a:xfrm>
            <a:off x="5120902" y="4503489"/>
            <a:ext cx="2494762" cy="8638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a:solidFill>
                  <a:schemeClr val="tx1">
                    <a:lumMod val="75000"/>
                    <a:lumOff val="25000"/>
                  </a:schemeClr>
                </a:solidFill>
                <a:latin typeface="Arial"/>
                <a:cs typeface="Arial"/>
              </a:rPr>
              <a:t>Provide application based access with a high degree of standards alignment. Mask/augment host/legacy system limitations.</a:t>
            </a:r>
          </a:p>
        </p:txBody>
      </p:sp>
      <p:sp>
        <p:nvSpPr>
          <p:cNvPr id="19" name="Rectangle 18"/>
          <p:cNvSpPr/>
          <p:nvPr/>
        </p:nvSpPr>
        <p:spPr>
          <a:xfrm>
            <a:off x="7702644" y="4503489"/>
            <a:ext cx="2809890" cy="863836"/>
          </a:xfrm>
          <a:prstGeom prst="rect">
            <a:avLst/>
          </a:prstGeom>
          <a:ln/>
        </p:spPr>
        <p:style>
          <a:lnRef idx="1">
            <a:schemeClr val="accent1"/>
          </a:lnRef>
          <a:fillRef idx="2">
            <a:schemeClr val="accent1"/>
          </a:fillRef>
          <a:effectRef idx="1">
            <a:schemeClr val="accent1"/>
          </a:effectRef>
          <a:fontRef idx="minor">
            <a:schemeClr val="dk1"/>
          </a:fontRef>
        </p:style>
        <p:txBody>
          <a:bodyPr lIns="91482" tIns="0" rIns="91482" bIns="0" rtlCol="0" anchor="ctr"/>
          <a:lstStyle/>
          <a:p>
            <a:pPr marL="169948" indent="-169948">
              <a:buSzPct val="80000"/>
              <a:buFont typeface="Wingdings" charset="2"/>
              <a:buChar char="u"/>
            </a:pPr>
            <a:r>
              <a:rPr lang="en-US" sz="1051" b="1">
                <a:solidFill>
                  <a:schemeClr val="tx1">
                    <a:lumMod val="75000"/>
                    <a:lumOff val="25000"/>
                  </a:schemeClr>
                </a:solidFill>
                <a:latin typeface="Arial"/>
                <a:cs typeface="Arial"/>
              </a:rPr>
              <a:t>Support sophisticated interactions</a:t>
            </a:r>
          </a:p>
          <a:p>
            <a:pPr marL="169948" indent="-169948">
              <a:buSzPct val="80000"/>
              <a:buFont typeface="Wingdings" charset="2"/>
              <a:buChar char="u"/>
            </a:pPr>
            <a:r>
              <a:rPr lang="en-US" sz="1051" b="1">
                <a:solidFill>
                  <a:schemeClr val="tx1">
                    <a:lumMod val="75000"/>
                    <a:lumOff val="25000"/>
                  </a:schemeClr>
                </a:solidFill>
                <a:latin typeface="Arial"/>
                <a:cs typeface="Arial"/>
              </a:rPr>
              <a:t>Support new business models</a:t>
            </a:r>
          </a:p>
          <a:p>
            <a:pPr marL="169948" indent="-169948">
              <a:buSzPct val="80000"/>
              <a:buFont typeface="Wingdings" charset="2"/>
              <a:buChar char="u"/>
            </a:pPr>
            <a:r>
              <a:rPr lang="en-US" sz="1051" b="1">
                <a:solidFill>
                  <a:schemeClr val="tx1">
                    <a:lumMod val="75000"/>
                    <a:lumOff val="25000"/>
                  </a:schemeClr>
                </a:solidFill>
                <a:latin typeface="Arial"/>
                <a:cs typeface="Arial"/>
              </a:rPr>
              <a:t>Support for 3rd party integration</a:t>
            </a:r>
          </a:p>
          <a:p>
            <a:pPr marL="169948" indent="-169948">
              <a:buSzPct val="80000"/>
              <a:buFont typeface="Wingdings" charset="2"/>
              <a:buChar char="u"/>
            </a:pPr>
            <a:r>
              <a:rPr lang="en-US" sz="1051" b="1">
                <a:solidFill>
                  <a:schemeClr val="tx1">
                    <a:lumMod val="75000"/>
                    <a:lumOff val="25000"/>
                  </a:schemeClr>
                </a:solidFill>
                <a:latin typeface="Arial"/>
                <a:cs typeface="Arial"/>
              </a:rPr>
              <a:t>Leverage advanced technolgies/architectures</a:t>
            </a:r>
          </a:p>
        </p:txBody>
      </p:sp>
      <p:sp>
        <p:nvSpPr>
          <p:cNvPr id="25" name="Rectangle 24"/>
          <p:cNvSpPr/>
          <p:nvPr/>
        </p:nvSpPr>
        <p:spPr>
          <a:xfrm>
            <a:off x="5120902" y="3494765"/>
            <a:ext cx="2494762" cy="946174"/>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buSzPct val="80000"/>
            </a:pPr>
            <a:r>
              <a:rPr lang="en-US" sz="1051" b="1">
                <a:solidFill>
                  <a:schemeClr val="tx1">
                    <a:lumMod val="75000"/>
                    <a:lumOff val="25000"/>
                  </a:schemeClr>
                </a:solidFill>
                <a:cs typeface="Arial"/>
              </a:rPr>
              <a:t>Message conforms to industry standards (e.g. ISO20022)</a:t>
            </a:r>
          </a:p>
          <a:p>
            <a:pPr marL="169948" indent="-169948">
              <a:buSzPct val="80000"/>
              <a:buFont typeface="Wingdings" charset="2"/>
              <a:buChar char="u"/>
            </a:pPr>
            <a:r>
              <a:rPr lang="en-US" sz="900" b="1">
                <a:solidFill>
                  <a:schemeClr val="tx1">
                    <a:lumMod val="75000"/>
                    <a:lumOff val="25000"/>
                  </a:schemeClr>
                </a:solidFill>
                <a:latin typeface="Arial"/>
                <a:cs typeface="Arial"/>
              </a:rPr>
              <a:t>Retrieve a balance/account statement</a:t>
            </a:r>
          </a:p>
          <a:p>
            <a:pPr marL="169948" indent="-169948">
              <a:buSzPct val="80000"/>
              <a:buFont typeface="Wingdings" charset="2"/>
              <a:buChar char="u"/>
            </a:pPr>
            <a:r>
              <a:rPr lang="en-US" sz="900" b="1">
                <a:solidFill>
                  <a:schemeClr val="tx1">
                    <a:lumMod val="75000"/>
                    <a:lumOff val="25000"/>
                  </a:schemeClr>
                </a:solidFill>
                <a:latin typeface="Arial"/>
                <a:cs typeface="Arial"/>
              </a:rPr>
              <a:t>Reference a product/service directory</a:t>
            </a:r>
          </a:p>
          <a:p>
            <a:pPr marL="169948" indent="-169948">
              <a:buSzPct val="80000"/>
              <a:buFont typeface="Wingdings" charset="2"/>
              <a:buChar char="u"/>
            </a:pPr>
            <a:r>
              <a:rPr lang="en-US" sz="900" b="1">
                <a:solidFill>
                  <a:schemeClr val="tx1">
                    <a:lumMod val="75000"/>
                    <a:lumOff val="25000"/>
                  </a:schemeClr>
                </a:solidFill>
                <a:latin typeface="Arial"/>
                <a:cs typeface="Arial"/>
              </a:rPr>
              <a:t>initiate a payment</a:t>
            </a:r>
          </a:p>
          <a:p>
            <a:pPr marL="169948" indent="-169948">
              <a:buSzPct val="80000"/>
              <a:buFont typeface="Wingdings" charset="2"/>
              <a:buChar char="u"/>
            </a:pPr>
            <a:r>
              <a:rPr lang="en-US" sz="900" b="1">
                <a:solidFill>
                  <a:schemeClr val="tx1">
                    <a:lumMod val="75000"/>
                    <a:lumOff val="25000"/>
                  </a:schemeClr>
                </a:solidFill>
                <a:latin typeface="Arial"/>
                <a:cs typeface="Arial"/>
              </a:rPr>
              <a:t>Customer on-boarding/offers</a:t>
            </a:r>
          </a:p>
        </p:txBody>
      </p:sp>
      <p:sp>
        <p:nvSpPr>
          <p:cNvPr id="26" name="Rectangle 25"/>
          <p:cNvSpPr/>
          <p:nvPr/>
        </p:nvSpPr>
        <p:spPr>
          <a:xfrm>
            <a:off x="1688770" y="1651125"/>
            <a:ext cx="1142644" cy="854692"/>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201" b="1">
                <a:solidFill>
                  <a:schemeClr val="bg1"/>
                </a:solidFill>
              </a:rPr>
              <a:t>Definition</a:t>
            </a:r>
          </a:p>
        </p:txBody>
      </p:sp>
      <p:sp>
        <p:nvSpPr>
          <p:cNvPr id="27" name="Rectangle 26"/>
          <p:cNvSpPr/>
          <p:nvPr/>
        </p:nvSpPr>
        <p:spPr>
          <a:xfrm>
            <a:off x="2916130" y="1651125"/>
            <a:ext cx="2120056" cy="854692"/>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dirty="0">
                <a:solidFill>
                  <a:schemeClr val="tx1">
                    <a:lumMod val="75000"/>
                    <a:lumOff val="25000"/>
                  </a:schemeClr>
                </a:solidFill>
                <a:latin typeface="Arial"/>
                <a:cs typeface="Arial"/>
              </a:rPr>
              <a:t>The API routes direct to the core system providing the service. Intermediate channel based access control and ‘buffering’ is required</a:t>
            </a:r>
          </a:p>
        </p:txBody>
      </p:sp>
      <p:sp>
        <p:nvSpPr>
          <p:cNvPr id="28" name="Rectangle 27"/>
          <p:cNvSpPr/>
          <p:nvPr/>
        </p:nvSpPr>
        <p:spPr>
          <a:xfrm>
            <a:off x="5120902" y="1651125"/>
            <a:ext cx="2494762" cy="854692"/>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algn="ctr"/>
            <a:r>
              <a:rPr lang="en-US" sz="1051" b="1">
                <a:solidFill>
                  <a:schemeClr val="tx1">
                    <a:lumMod val="75000"/>
                    <a:lumOff val="25000"/>
                  </a:schemeClr>
                </a:solidFill>
                <a:latin typeface="Arial"/>
                <a:cs typeface="Arial"/>
              </a:rPr>
              <a:t>Integrating service middleware – a service bus – ‘wraps’ the host systems. The service bus can offer various host access mitigation capabilities/enhancements</a:t>
            </a:r>
          </a:p>
        </p:txBody>
      </p:sp>
      <p:sp>
        <p:nvSpPr>
          <p:cNvPr id="29" name="Rectangle 28"/>
          <p:cNvSpPr/>
          <p:nvPr/>
        </p:nvSpPr>
        <p:spPr>
          <a:xfrm>
            <a:off x="7700380" y="1651125"/>
            <a:ext cx="2809890" cy="854692"/>
          </a:xfrm>
          <a:prstGeom prst="rect">
            <a:avLst/>
          </a:prstGeom>
          <a:ln/>
        </p:spPr>
        <p:style>
          <a:lnRef idx="1">
            <a:schemeClr val="accent1"/>
          </a:lnRef>
          <a:fillRef idx="2">
            <a:schemeClr val="accent1"/>
          </a:fillRef>
          <a:effectRef idx="1">
            <a:schemeClr val="accent1"/>
          </a:effectRef>
          <a:fontRef idx="minor">
            <a:schemeClr val="dk1"/>
          </a:fontRef>
        </p:style>
        <p:txBody>
          <a:bodyPr lIns="91482" tIns="0" rIns="91482" bIns="0" rtlCol="0" anchor="ctr"/>
          <a:lstStyle/>
          <a:p>
            <a:pPr algn="ctr"/>
            <a:r>
              <a:rPr lang="en-US" sz="1051" b="1">
                <a:solidFill>
                  <a:schemeClr val="tx1">
                    <a:lumMod val="75000"/>
                    <a:lumOff val="25000"/>
                  </a:schemeClr>
                </a:solidFill>
                <a:latin typeface="Arial"/>
                <a:cs typeface="Arial"/>
              </a:rPr>
              <a:t>The host services are implemented as loose coupled microservices with complex interactions supported by sophisticated connective middleware</a:t>
            </a:r>
          </a:p>
        </p:txBody>
      </p:sp>
      <p:pic>
        <p:nvPicPr>
          <p:cNvPr id="31" name="Afbeelding 9" descr="BIAN_logo_PMS390&amp;425_CS3.png"/>
          <p:cNvPicPr>
            <a:picLocks noChangeAspect="1"/>
          </p:cNvPicPr>
          <p:nvPr/>
        </p:nvPicPr>
        <p:blipFill>
          <a:blip r:embed="rId9">
            <a:clrChange>
              <a:clrFrom>
                <a:srgbClr val="FFFFFF"/>
              </a:clrFrom>
              <a:clrTo>
                <a:srgbClr val="FFFFFF">
                  <a:alpha val="0"/>
                </a:srgbClr>
              </a:clrTo>
            </a:clrChange>
          </a:blip>
          <a:srcRect r="13693" b="38957"/>
          <a:stretch>
            <a:fillRect/>
          </a:stretch>
        </p:blipFill>
        <p:spPr bwMode="auto">
          <a:xfrm>
            <a:off x="9349499" y="6516529"/>
            <a:ext cx="1321411" cy="344646"/>
          </a:xfrm>
          <a:prstGeom prst="rect">
            <a:avLst/>
          </a:prstGeom>
          <a:noFill/>
          <a:ln w="9525">
            <a:noFill/>
            <a:miter lim="800000"/>
            <a:headEnd/>
            <a:tailEnd/>
          </a:ln>
        </p:spPr>
      </p:pic>
      <p:sp>
        <p:nvSpPr>
          <p:cNvPr id="32" name="Left Brace 31"/>
          <p:cNvSpPr/>
          <p:nvPr/>
        </p:nvSpPr>
        <p:spPr>
          <a:xfrm rot="16200000">
            <a:off x="9007769" y="4093579"/>
            <a:ext cx="199640" cy="2797772"/>
          </a:xfrm>
          <a:prstGeom prst="leftBrace">
            <a:avLst>
              <a:gd name="adj1" fmla="val 63690"/>
              <a:gd name="adj2" fmla="val 50000"/>
            </a:avLst>
          </a:prstGeom>
          <a:ln w="38100" cap="flat" cmpd="sng" algn="ctr">
            <a:solidFill>
              <a:srgbClr val="919A13"/>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a:p>
        </p:txBody>
      </p:sp>
      <p:sp>
        <p:nvSpPr>
          <p:cNvPr id="33" name="Rectangle 32"/>
          <p:cNvSpPr/>
          <p:nvPr/>
        </p:nvSpPr>
        <p:spPr>
          <a:xfrm>
            <a:off x="8796043" y="5589970"/>
            <a:ext cx="623092" cy="341832"/>
          </a:xfrm>
          <a:prstGeom prst="rect">
            <a:avLst/>
          </a:prstGeom>
          <a:solidFill>
            <a:schemeClr val="accent1">
              <a:lumMod val="50000"/>
            </a:schemeClr>
          </a:solidFill>
          <a:ln>
            <a:solidFill>
              <a:schemeClr val="accent1">
                <a:lumMod val="75000"/>
              </a:schemeClr>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algn="ctr">
              <a:lnSpc>
                <a:spcPts val="1061"/>
              </a:lnSpc>
              <a:buSzPct val="80000"/>
            </a:pPr>
            <a:r>
              <a:rPr lang="en-US" sz="1051" b="1">
                <a:solidFill>
                  <a:schemeClr val="bg1"/>
                </a:solidFill>
                <a:latin typeface="Arial"/>
                <a:cs typeface="Arial"/>
              </a:rPr>
              <a:t>BIAN Aligned</a:t>
            </a:r>
          </a:p>
        </p:txBody>
      </p:sp>
      <p:sp>
        <p:nvSpPr>
          <p:cNvPr id="34" name="Rond enkele hoek rechthoek 37">
            <a:extLst>
              <a:ext uri="{FF2B5EF4-FFF2-40B4-BE49-F238E27FC236}">
                <a16:creationId xmlns:a16="http://schemas.microsoft.com/office/drawing/2014/main" id="{38EE33A5-E5BF-47B5-B37B-F8B37A3E1C55}"/>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776314" y="1054323"/>
            <a:ext cx="9009569" cy="5034478"/>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types of API approach</a:t>
            </a:r>
          </a:p>
          <a:p>
            <a:pPr>
              <a:spcAft>
                <a:spcPts val="600"/>
              </a:spcAft>
            </a:pPr>
            <a:r>
              <a:rPr lang="en-US" sz="1601" b="1" dirty="0">
                <a:solidFill>
                  <a:srgbClr val="5F6062"/>
                </a:solidFill>
                <a:latin typeface="Helvetica"/>
                <a:cs typeface="Helvetica"/>
              </a:rPr>
              <a:t>In practice all three approaches can apply for different aspects of a bank’s application portfolio:</a:t>
            </a:r>
          </a:p>
          <a:p>
            <a:pPr>
              <a:spcAft>
                <a:spcPts val="600"/>
              </a:spcAft>
            </a:pPr>
            <a:endParaRPr lang="en-US" sz="1601" b="1" dirty="0">
              <a:solidFill>
                <a:srgbClr val="5F6062"/>
              </a:solidFill>
              <a:latin typeface="Helvetica"/>
              <a:cs typeface="Helvetica"/>
            </a:endParaRPr>
          </a:p>
          <a:p>
            <a:pPr marL="684555" lvl="1" indent="-227127">
              <a:spcAft>
                <a:spcPts val="600"/>
              </a:spcAft>
              <a:buSzPct val="80000"/>
              <a:buFont typeface="Wingdings" charset="2"/>
              <a:buChar char="u"/>
            </a:pPr>
            <a:r>
              <a:rPr lang="en-US" sz="1401" b="1" dirty="0">
                <a:solidFill>
                  <a:srgbClr val="5F6062"/>
                </a:solidFill>
                <a:latin typeface="Helvetica"/>
                <a:cs typeface="Helvetica"/>
              </a:rPr>
              <a:t>TYPE 1 - Direct to Core</a:t>
            </a:r>
            <a:r>
              <a:rPr lang="en-US" sz="1401" dirty="0">
                <a:solidFill>
                  <a:srgbClr val="5F6062"/>
                </a:solidFill>
                <a:latin typeface="Helvetica"/>
                <a:cs typeface="Helvetica"/>
              </a:rPr>
              <a:t> – few banks and solution providers can justify a complete re-structuring/replacement of their legacy/core systems. Many simple and high-value APIs can be implemented without structural change </a:t>
            </a:r>
          </a:p>
          <a:p>
            <a:pPr marL="684555" lvl="1" indent="-227127">
              <a:spcAft>
                <a:spcPts val="600"/>
              </a:spcAft>
              <a:buSzPct val="80000"/>
              <a:buFont typeface="Wingdings" charset="2"/>
              <a:buChar char="u"/>
            </a:pPr>
            <a:r>
              <a:rPr lang="en-US" sz="1401" b="1" dirty="0">
                <a:solidFill>
                  <a:srgbClr val="5F6062"/>
                </a:solidFill>
                <a:latin typeface="Helvetica"/>
                <a:cs typeface="Helvetica"/>
              </a:rPr>
              <a:t>TYPE 2  - Wrapped Host </a:t>
            </a:r>
            <a:r>
              <a:rPr lang="en-US" sz="1401" dirty="0">
                <a:solidFill>
                  <a:srgbClr val="5F6062"/>
                </a:solidFill>
                <a:latin typeface="Helvetica"/>
                <a:cs typeface="Helvetica"/>
              </a:rPr>
              <a:t>– wrapping approaches provide the flexibility to re-use existing core capabilities with standards aligned business services, augmenting functionality and masking shortfalls</a:t>
            </a:r>
          </a:p>
          <a:p>
            <a:pPr marL="684555" lvl="1" indent="-227127">
              <a:spcAft>
                <a:spcPts val="600"/>
              </a:spcAft>
              <a:buSzPct val="80000"/>
              <a:buFont typeface="Wingdings" charset="2"/>
              <a:buChar char="u"/>
            </a:pPr>
            <a:r>
              <a:rPr lang="en-US" sz="1401" b="1" dirty="0">
                <a:solidFill>
                  <a:srgbClr val="5F6062"/>
                </a:solidFill>
                <a:latin typeface="Helvetica"/>
                <a:cs typeface="Helvetica"/>
              </a:rPr>
              <a:t>TYPE 3 - Component Architecture </a:t>
            </a:r>
            <a:r>
              <a:rPr lang="en-US" sz="1401" dirty="0">
                <a:solidFill>
                  <a:srgbClr val="5F6062"/>
                </a:solidFill>
                <a:latin typeface="Helvetica"/>
                <a:cs typeface="Helvetica"/>
              </a:rPr>
              <a:t>– activities that leverage advanced and highly distributed architectures and technologies (e.g. cloud/social networks/distributed ledgers/microservices) can only be fully realised using more advanced approaches. This applies to aspects that are being targeted by many fintechs and where the opportunities to differentiate can be more significant (e.g. customer interaction, relationship development and business analytics)</a:t>
            </a:r>
            <a:endParaRPr lang="en-US" sz="1601" dirty="0">
              <a:solidFill>
                <a:srgbClr val="5F6062"/>
              </a:solidFill>
              <a:latin typeface="Helvetica"/>
              <a:cs typeface="Helvetica"/>
            </a:endParaRPr>
          </a:p>
          <a:p>
            <a:pPr>
              <a:spcAft>
                <a:spcPts val="600"/>
              </a:spcAft>
            </a:pPr>
            <a:endParaRPr lang="en-US" sz="1601" b="1" dirty="0">
              <a:solidFill>
                <a:srgbClr val="5F6062"/>
              </a:solidFill>
              <a:latin typeface="Helvetica"/>
              <a:cs typeface="Helvetica"/>
            </a:endParaRPr>
          </a:p>
          <a:p>
            <a:pPr>
              <a:spcAft>
                <a:spcPts val="600"/>
              </a:spcAft>
            </a:pPr>
            <a:r>
              <a:rPr lang="en-US" sz="1601" b="1" dirty="0">
                <a:solidFill>
                  <a:srgbClr val="5F6062"/>
                </a:solidFill>
                <a:latin typeface="Helvetica"/>
                <a:cs typeface="Helvetica"/>
              </a:rPr>
              <a:t>By aligning APIs to the BIAN specifications banks and solution providers can mix and match approaches across their application portfolio. They also get the option to progressively migrate their solutions from Type 1 to Type 3 over time with a reduced degree of disruption as the scope/purpose of the API should not change between types…</a:t>
            </a:r>
            <a:endParaRPr lang="en-US" sz="1201" b="1" dirty="0">
              <a:solidFill>
                <a:srgbClr val="5F6062"/>
              </a:solidFill>
              <a:latin typeface="Helvetica"/>
              <a:cs typeface="Helvetica"/>
            </a:endParaRPr>
          </a:p>
        </p:txBody>
      </p:sp>
      <p:sp>
        <p:nvSpPr>
          <p:cNvPr id="3" name="Rond enkele hoek rechthoek 37">
            <a:extLst>
              <a:ext uri="{FF2B5EF4-FFF2-40B4-BE49-F238E27FC236}">
                <a16:creationId xmlns:a16="http://schemas.microsoft.com/office/drawing/2014/main" id="{D2C1F8FA-6F8C-46E1-92FB-04A4FC34A782}"/>
              </a:ext>
            </a:extLst>
          </p:cNvPr>
          <p:cNvSpPr/>
          <p:nvPr>
            <p:custDataLst>
              <p:tags r:id="rId1"/>
            </p:custDataLst>
          </p:nvPr>
        </p:nvSpPr>
        <p:spPr>
          <a:xfrm flipH="1">
            <a:off x="1522675" y="48915"/>
            <a:ext cx="9148233" cy="717376"/>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2221540" y="6242683"/>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The BIAN Standard API Directory is a critical enabler…</a:t>
            </a:r>
          </a:p>
        </p:txBody>
      </p:sp>
      <p:sp>
        <p:nvSpPr>
          <p:cNvPr id="6" name="Rectangle 5"/>
          <p:cNvSpPr/>
          <p:nvPr/>
        </p:nvSpPr>
        <p:spPr>
          <a:xfrm>
            <a:off x="1599687" y="550267"/>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main types of A2A API architecture can be considered </a:t>
            </a:r>
          </a:p>
          <a:p>
            <a:pPr marL="343071" lvl="1" indent="-343071">
              <a:spcAft>
                <a:spcPts val="600"/>
              </a:spcAft>
              <a:buSzPct val="80000"/>
            </a:pPr>
            <a:r>
              <a:rPr lang="en-US" sz="1601" b="1" dirty="0">
                <a:solidFill>
                  <a:srgbClr val="636466"/>
                </a:solidFill>
                <a:latin typeface="Helvetica"/>
                <a:cs typeface="Helvetica"/>
              </a:rPr>
              <a:t>First we define the nature of the connection between the customer and the bank</a:t>
            </a:r>
          </a:p>
        </p:txBody>
      </p:sp>
      <p:sp>
        <p:nvSpPr>
          <p:cNvPr id="7" name="Rectangle 6"/>
          <p:cNvSpPr/>
          <p:nvPr/>
        </p:nvSpPr>
        <p:spPr>
          <a:xfrm>
            <a:off x="1787533" y="1198339"/>
            <a:ext cx="8586090" cy="5019323"/>
          </a:xfrm>
          <a:prstGeom prst="rect">
            <a:avLst/>
          </a:prstGeom>
        </p:spPr>
        <p:txBody>
          <a:bodyPr wrap="square">
            <a:spAutoFit/>
          </a:bodyPr>
          <a:lstStyle/>
          <a:p>
            <a:pPr algn="ctr">
              <a:buSzPct val="80000"/>
            </a:pPr>
            <a:r>
              <a:rPr lang="en-US" sz="1601" b="1" dirty="0">
                <a:solidFill>
                  <a:srgbClr val="000090"/>
                </a:solidFill>
                <a:latin typeface="Helvetica"/>
                <a:cs typeface="Helvetica"/>
              </a:rPr>
              <a:t>The BIAN Services Define an industry standard ‘directory’ o</a:t>
            </a:r>
            <a:r>
              <a:rPr lang="en-BE" sz="1601" b="1" dirty="0">
                <a:solidFill>
                  <a:srgbClr val="000090"/>
                </a:solidFill>
                <a:latin typeface="Helvetica"/>
                <a:cs typeface="Helvetica"/>
              </a:rPr>
              <a:t>f</a:t>
            </a:r>
            <a:r>
              <a:rPr lang="en-US" sz="1601" b="1" dirty="0">
                <a:solidFill>
                  <a:srgbClr val="000090"/>
                </a:solidFill>
                <a:latin typeface="Helvetica"/>
                <a:cs typeface="Helvetica"/>
              </a:rPr>
              <a:t> API specifictions. As shown the customer can connect directly from their device o</a:t>
            </a:r>
            <a:r>
              <a:rPr lang="en-BE" sz="1601" b="1" dirty="0">
                <a:solidFill>
                  <a:srgbClr val="000090"/>
                </a:solidFill>
                <a:latin typeface="Helvetica"/>
                <a:cs typeface="Helvetica"/>
              </a:rPr>
              <a:t>r</a:t>
            </a:r>
            <a:r>
              <a:rPr lang="en-US" sz="1601" b="1" dirty="0">
                <a:solidFill>
                  <a:srgbClr val="000090"/>
                </a:solidFill>
                <a:latin typeface="Helvetica"/>
                <a:cs typeface="Helvetica"/>
              </a:rPr>
              <a:t> via a 3rd party</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BE"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bank simply acts as a ‘black box’ providing external customer or 3rd party access </a:t>
            </a:r>
          </a:p>
        </p:txBody>
      </p:sp>
      <p:grpSp>
        <p:nvGrpSpPr>
          <p:cNvPr id="2" name="Group 270"/>
          <p:cNvGrpSpPr/>
          <p:nvPr/>
        </p:nvGrpSpPr>
        <p:grpSpPr>
          <a:xfrm>
            <a:off x="1900438" y="1858186"/>
            <a:ext cx="8427394" cy="3918095"/>
            <a:chOff x="1139556" y="1868870"/>
            <a:chExt cx="8423494" cy="3916282"/>
          </a:xfrm>
        </p:grpSpPr>
        <p:sp>
          <p:nvSpPr>
            <p:cNvPr id="87" name="Rounded Rectangle 86"/>
            <p:cNvSpPr/>
            <p:nvPr/>
          </p:nvSpPr>
          <p:spPr>
            <a:xfrm>
              <a:off x="5747469" y="2126102"/>
              <a:ext cx="1116462" cy="468785"/>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201" b="1">
                  <a:solidFill>
                    <a:srgbClr val="404040"/>
                  </a:solidFill>
                </a:rPr>
                <a:t>CUSTOMER</a:t>
              </a:r>
            </a:p>
          </p:txBody>
        </p:sp>
        <p:sp>
          <p:nvSpPr>
            <p:cNvPr id="88" name="Rounded Rectangle 87"/>
            <p:cNvSpPr/>
            <p:nvPr/>
          </p:nvSpPr>
          <p:spPr>
            <a:xfrm>
              <a:off x="4401826" y="2675912"/>
              <a:ext cx="1309285" cy="482610"/>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201" b="1">
                  <a:solidFill>
                    <a:srgbClr val="404040"/>
                  </a:solidFill>
                </a:rPr>
                <a:t>3rd PARTY PROVIDER</a:t>
              </a:r>
            </a:p>
          </p:txBody>
        </p:sp>
        <p:cxnSp>
          <p:nvCxnSpPr>
            <p:cNvPr id="89" name="Curved Connector 359"/>
            <p:cNvCxnSpPr>
              <a:stCxn id="87" idx="1"/>
              <a:endCxn id="88" idx="0"/>
            </p:cNvCxnSpPr>
            <p:nvPr/>
          </p:nvCxnSpPr>
          <p:spPr>
            <a:xfrm rot="10800000" flipV="1">
              <a:off x="5056469" y="2360494"/>
              <a:ext cx="691000" cy="315417"/>
            </a:xfrm>
            <a:prstGeom prst="curvedConnector2">
              <a:avLst/>
            </a:prstGeom>
            <a:ln w="76200"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sp>
          <p:nvSpPr>
            <p:cNvPr id="90" name="Rounded Rectangle 89"/>
            <p:cNvSpPr/>
            <p:nvPr/>
          </p:nvSpPr>
          <p:spPr>
            <a:xfrm>
              <a:off x="4037248" y="4307339"/>
              <a:ext cx="3539974" cy="1477813"/>
            </a:xfrm>
            <a:prstGeom prst="roundRect">
              <a:avLst>
                <a:gd name="adj" fmla="val 1629"/>
              </a:avLst>
            </a:prstGeom>
            <a:solidFill>
              <a:schemeClr val="bg1">
                <a:lumMod val="65000"/>
              </a:schemeClr>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tIns="0" rtlCol="0" anchor="t" anchorCtr="0"/>
            <a:lstStyle/>
            <a:p>
              <a:pPr algn="ctr"/>
              <a:r>
                <a:rPr lang="en-US" sz="1601" b="1">
                  <a:solidFill>
                    <a:srgbClr val="404040"/>
                  </a:solidFill>
                </a:rPr>
                <a:t>BANK</a:t>
              </a:r>
            </a:p>
          </p:txBody>
        </p:sp>
        <p:grpSp>
          <p:nvGrpSpPr>
            <p:cNvPr id="3" name="Group 129"/>
            <p:cNvGrpSpPr/>
            <p:nvPr/>
          </p:nvGrpSpPr>
          <p:grpSpPr>
            <a:xfrm>
              <a:off x="3258827" y="3513086"/>
              <a:ext cx="5081657" cy="552802"/>
              <a:chOff x="1319196" y="3777735"/>
              <a:chExt cx="6586155" cy="716467"/>
            </a:xfrm>
          </p:grpSpPr>
          <p:sp>
            <p:nvSpPr>
              <p:cNvPr id="92" name="Right Brace 91"/>
              <p:cNvSpPr/>
              <p:nvPr/>
            </p:nvSpPr>
            <p:spPr>
              <a:xfrm rot="5400000" flipV="1">
                <a:off x="4535787" y="1109462"/>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a:p>
            </p:txBody>
          </p:sp>
          <p:sp>
            <p:nvSpPr>
              <p:cNvPr id="93" name="Right Brace 92"/>
              <p:cNvSpPr/>
              <p:nvPr/>
            </p:nvSpPr>
            <p:spPr>
              <a:xfrm rot="16200000">
                <a:off x="4533312" y="585930"/>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a:p>
            </p:txBody>
          </p:sp>
          <p:grpSp>
            <p:nvGrpSpPr>
              <p:cNvPr id="4" name="Group 118"/>
              <p:cNvGrpSpPr>
                <a:grpSpLocks noChangeAspect="1"/>
              </p:cNvGrpSpPr>
              <p:nvPr/>
            </p:nvGrpSpPr>
            <p:grpSpPr>
              <a:xfrm>
                <a:off x="1335831" y="3992730"/>
                <a:ext cx="6556194" cy="289714"/>
                <a:chOff x="1358117" y="4037299"/>
                <a:chExt cx="6400792" cy="264984"/>
              </a:xfrm>
            </p:grpSpPr>
            <p:sp>
              <p:nvSpPr>
                <p:cNvPr id="96" name="Rectangle 95"/>
                <p:cNvSpPr/>
                <p:nvPr/>
              </p:nvSpPr>
              <p:spPr>
                <a:xfrm flipV="1">
                  <a:off x="13581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97" name="Rectangle 96"/>
                <p:cNvSpPr/>
                <p:nvPr/>
              </p:nvSpPr>
              <p:spPr>
                <a:xfrm flipV="1">
                  <a:off x="14495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98" name="Rectangle 97"/>
                <p:cNvSpPr/>
                <p:nvPr/>
              </p:nvSpPr>
              <p:spPr>
                <a:xfrm flipV="1">
                  <a:off x="15410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99" name="Rectangle 98"/>
                <p:cNvSpPr/>
                <p:nvPr/>
              </p:nvSpPr>
              <p:spPr>
                <a:xfrm flipV="1">
                  <a:off x="163247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0" name="Rectangle 99"/>
                <p:cNvSpPr/>
                <p:nvPr/>
              </p:nvSpPr>
              <p:spPr>
                <a:xfrm flipV="1">
                  <a:off x="172391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1" name="Rectangle 100"/>
                <p:cNvSpPr/>
                <p:nvPr/>
              </p:nvSpPr>
              <p:spPr>
                <a:xfrm flipV="1">
                  <a:off x="18153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2" name="Rectangle 101"/>
                <p:cNvSpPr/>
                <p:nvPr/>
              </p:nvSpPr>
              <p:spPr>
                <a:xfrm flipV="1">
                  <a:off x="19067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3" name="Rectangle 102"/>
                <p:cNvSpPr/>
                <p:nvPr/>
              </p:nvSpPr>
              <p:spPr>
                <a:xfrm flipV="1">
                  <a:off x="19982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4" name="Rectangle 103"/>
                <p:cNvSpPr/>
                <p:nvPr/>
              </p:nvSpPr>
              <p:spPr>
                <a:xfrm flipV="1">
                  <a:off x="20896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5" name="Rectangle 104"/>
                <p:cNvSpPr/>
                <p:nvPr/>
              </p:nvSpPr>
              <p:spPr>
                <a:xfrm flipV="1">
                  <a:off x="21811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6" name="Rectangle 105"/>
                <p:cNvSpPr/>
                <p:nvPr/>
              </p:nvSpPr>
              <p:spPr>
                <a:xfrm flipV="1">
                  <a:off x="22725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7" name="Rectangle 106"/>
                <p:cNvSpPr/>
                <p:nvPr/>
              </p:nvSpPr>
              <p:spPr>
                <a:xfrm flipV="1">
                  <a:off x="236398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8" name="Rectangle 107"/>
                <p:cNvSpPr/>
                <p:nvPr/>
              </p:nvSpPr>
              <p:spPr>
                <a:xfrm flipV="1">
                  <a:off x="245542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9" name="Rectangle 108"/>
                <p:cNvSpPr/>
                <p:nvPr/>
              </p:nvSpPr>
              <p:spPr>
                <a:xfrm flipV="1">
                  <a:off x="25468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0" name="Rectangle 109"/>
                <p:cNvSpPr/>
                <p:nvPr/>
              </p:nvSpPr>
              <p:spPr>
                <a:xfrm flipV="1">
                  <a:off x="26382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1" name="Rectangle 110"/>
                <p:cNvSpPr/>
                <p:nvPr/>
              </p:nvSpPr>
              <p:spPr>
                <a:xfrm flipV="1">
                  <a:off x="27297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2" name="Rectangle 111"/>
                <p:cNvSpPr/>
                <p:nvPr/>
              </p:nvSpPr>
              <p:spPr>
                <a:xfrm flipV="1">
                  <a:off x="28211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3" name="Rectangle 112"/>
                <p:cNvSpPr/>
                <p:nvPr/>
              </p:nvSpPr>
              <p:spPr>
                <a:xfrm flipV="1">
                  <a:off x="29126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4" name="Rectangle 113"/>
                <p:cNvSpPr/>
                <p:nvPr/>
              </p:nvSpPr>
              <p:spPr>
                <a:xfrm flipV="1">
                  <a:off x="30040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5" name="Rectangle 114"/>
                <p:cNvSpPr/>
                <p:nvPr/>
              </p:nvSpPr>
              <p:spPr>
                <a:xfrm flipV="1">
                  <a:off x="30954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6" name="Rectangle 115"/>
                <p:cNvSpPr/>
                <p:nvPr/>
              </p:nvSpPr>
              <p:spPr>
                <a:xfrm flipV="1">
                  <a:off x="31869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7" name="Rectangle 116"/>
                <p:cNvSpPr/>
                <p:nvPr/>
              </p:nvSpPr>
              <p:spPr>
                <a:xfrm flipV="1">
                  <a:off x="327837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8" name="Rectangle 117"/>
                <p:cNvSpPr/>
                <p:nvPr/>
              </p:nvSpPr>
              <p:spPr>
                <a:xfrm flipV="1">
                  <a:off x="336980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19" name="Rectangle 118"/>
                <p:cNvSpPr/>
                <p:nvPr/>
              </p:nvSpPr>
              <p:spPr>
                <a:xfrm flipV="1">
                  <a:off x="34612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0" name="Rectangle 119"/>
                <p:cNvSpPr/>
                <p:nvPr/>
              </p:nvSpPr>
              <p:spPr>
                <a:xfrm flipV="1">
                  <a:off x="35526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1" name="Rectangle 120"/>
                <p:cNvSpPr/>
                <p:nvPr/>
              </p:nvSpPr>
              <p:spPr>
                <a:xfrm flipV="1">
                  <a:off x="36441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2" name="Rectangle 121"/>
                <p:cNvSpPr/>
                <p:nvPr/>
              </p:nvSpPr>
              <p:spPr>
                <a:xfrm flipV="1">
                  <a:off x="37355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3" name="Rectangle 122"/>
                <p:cNvSpPr/>
                <p:nvPr/>
              </p:nvSpPr>
              <p:spPr>
                <a:xfrm flipV="1">
                  <a:off x="38270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4" name="Rectangle 123"/>
                <p:cNvSpPr/>
                <p:nvPr/>
              </p:nvSpPr>
              <p:spPr>
                <a:xfrm flipV="1">
                  <a:off x="39184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5" name="Rectangle 124"/>
                <p:cNvSpPr/>
                <p:nvPr/>
              </p:nvSpPr>
              <p:spPr>
                <a:xfrm flipV="1">
                  <a:off x="400988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6" name="Rectangle 125"/>
                <p:cNvSpPr/>
                <p:nvPr/>
              </p:nvSpPr>
              <p:spPr>
                <a:xfrm flipV="1">
                  <a:off x="410132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7" name="Rectangle 126"/>
                <p:cNvSpPr/>
                <p:nvPr/>
              </p:nvSpPr>
              <p:spPr>
                <a:xfrm flipV="1">
                  <a:off x="41927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8" name="Rectangle 127"/>
                <p:cNvSpPr/>
                <p:nvPr/>
              </p:nvSpPr>
              <p:spPr>
                <a:xfrm flipV="1">
                  <a:off x="42841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29" name="Rectangle 128"/>
                <p:cNvSpPr/>
                <p:nvPr/>
              </p:nvSpPr>
              <p:spPr>
                <a:xfrm flipV="1">
                  <a:off x="43756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0" name="Rectangle 129"/>
                <p:cNvSpPr/>
                <p:nvPr/>
              </p:nvSpPr>
              <p:spPr>
                <a:xfrm flipV="1">
                  <a:off x="44670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1" name="Rectangle 130"/>
                <p:cNvSpPr/>
                <p:nvPr/>
              </p:nvSpPr>
              <p:spPr>
                <a:xfrm flipV="1">
                  <a:off x="45585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2" name="Rectangle 131"/>
                <p:cNvSpPr/>
                <p:nvPr/>
              </p:nvSpPr>
              <p:spPr>
                <a:xfrm flipV="1">
                  <a:off x="46499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3" name="Rectangle 132"/>
                <p:cNvSpPr/>
                <p:nvPr/>
              </p:nvSpPr>
              <p:spPr>
                <a:xfrm flipV="1">
                  <a:off x="47413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4" name="Rectangle 133"/>
                <p:cNvSpPr/>
                <p:nvPr/>
              </p:nvSpPr>
              <p:spPr>
                <a:xfrm flipV="1">
                  <a:off x="48328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5" name="Rectangle 134"/>
                <p:cNvSpPr/>
                <p:nvPr/>
              </p:nvSpPr>
              <p:spPr>
                <a:xfrm flipV="1">
                  <a:off x="49242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6" name="Rectangle 135"/>
                <p:cNvSpPr/>
                <p:nvPr/>
              </p:nvSpPr>
              <p:spPr>
                <a:xfrm flipV="1">
                  <a:off x="50157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7" name="Rectangle 136"/>
                <p:cNvSpPr/>
                <p:nvPr/>
              </p:nvSpPr>
              <p:spPr>
                <a:xfrm flipV="1">
                  <a:off x="51071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8" name="Rectangle 137"/>
                <p:cNvSpPr/>
                <p:nvPr/>
              </p:nvSpPr>
              <p:spPr>
                <a:xfrm flipV="1">
                  <a:off x="51985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39" name="Rectangle 138"/>
                <p:cNvSpPr/>
                <p:nvPr/>
              </p:nvSpPr>
              <p:spPr>
                <a:xfrm flipV="1">
                  <a:off x="529002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0" name="Rectangle 139"/>
                <p:cNvSpPr/>
                <p:nvPr/>
              </p:nvSpPr>
              <p:spPr>
                <a:xfrm flipV="1">
                  <a:off x="538146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1" name="Rectangle 140"/>
                <p:cNvSpPr/>
                <p:nvPr/>
              </p:nvSpPr>
              <p:spPr>
                <a:xfrm flipV="1">
                  <a:off x="54729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2" name="Rectangle 141"/>
                <p:cNvSpPr/>
                <p:nvPr/>
              </p:nvSpPr>
              <p:spPr>
                <a:xfrm flipV="1">
                  <a:off x="55643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3" name="Rectangle 142"/>
                <p:cNvSpPr/>
                <p:nvPr/>
              </p:nvSpPr>
              <p:spPr>
                <a:xfrm flipV="1">
                  <a:off x="56557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4" name="Rectangle 143"/>
                <p:cNvSpPr/>
                <p:nvPr/>
              </p:nvSpPr>
              <p:spPr>
                <a:xfrm flipV="1">
                  <a:off x="57472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5" name="Rectangle 144"/>
                <p:cNvSpPr/>
                <p:nvPr/>
              </p:nvSpPr>
              <p:spPr>
                <a:xfrm flipV="1">
                  <a:off x="58386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6" name="Rectangle 145"/>
                <p:cNvSpPr/>
                <p:nvPr/>
              </p:nvSpPr>
              <p:spPr>
                <a:xfrm flipV="1">
                  <a:off x="59300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7" name="Rectangle 146"/>
                <p:cNvSpPr/>
                <p:nvPr/>
              </p:nvSpPr>
              <p:spPr>
                <a:xfrm flipV="1">
                  <a:off x="602153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8" name="Rectangle 147"/>
                <p:cNvSpPr/>
                <p:nvPr/>
              </p:nvSpPr>
              <p:spPr>
                <a:xfrm flipV="1">
                  <a:off x="611297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49" name="Rectangle 148"/>
                <p:cNvSpPr/>
                <p:nvPr/>
              </p:nvSpPr>
              <p:spPr>
                <a:xfrm flipV="1">
                  <a:off x="620441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0" name="Rectangle 149"/>
                <p:cNvSpPr/>
                <p:nvPr/>
              </p:nvSpPr>
              <p:spPr>
                <a:xfrm flipV="1">
                  <a:off x="629585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1" name="Rectangle 150"/>
                <p:cNvSpPr/>
                <p:nvPr/>
              </p:nvSpPr>
              <p:spPr>
                <a:xfrm flipV="1">
                  <a:off x="63872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2" name="Rectangle 151"/>
                <p:cNvSpPr/>
                <p:nvPr/>
              </p:nvSpPr>
              <p:spPr>
                <a:xfrm flipV="1">
                  <a:off x="64787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3" name="Rectangle 152"/>
                <p:cNvSpPr/>
                <p:nvPr/>
              </p:nvSpPr>
              <p:spPr>
                <a:xfrm flipV="1">
                  <a:off x="65701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4" name="Rectangle 153"/>
                <p:cNvSpPr/>
                <p:nvPr/>
              </p:nvSpPr>
              <p:spPr>
                <a:xfrm flipV="1">
                  <a:off x="66616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5" name="Rectangle 154"/>
                <p:cNvSpPr/>
                <p:nvPr/>
              </p:nvSpPr>
              <p:spPr>
                <a:xfrm flipV="1">
                  <a:off x="67530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6" name="Rectangle 155"/>
                <p:cNvSpPr/>
                <p:nvPr/>
              </p:nvSpPr>
              <p:spPr>
                <a:xfrm flipV="1">
                  <a:off x="693592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7" name="Rectangle 156"/>
                <p:cNvSpPr/>
                <p:nvPr/>
              </p:nvSpPr>
              <p:spPr>
                <a:xfrm flipV="1">
                  <a:off x="71188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8" name="Rectangle 157"/>
                <p:cNvSpPr/>
                <p:nvPr/>
              </p:nvSpPr>
              <p:spPr>
                <a:xfrm flipV="1">
                  <a:off x="73016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59" name="Rectangle 158"/>
                <p:cNvSpPr/>
                <p:nvPr/>
              </p:nvSpPr>
              <p:spPr>
                <a:xfrm flipV="1">
                  <a:off x="74845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0" name="Rectangle 159"/>
                <p:cNvSpPr/>
                <p:nvPr/>
              </p:nvSpPr>
              <p:spPr>
                <a:xfrm flipV="1">
                  <a:off x="68444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1" name="Rectangle 160"/>
                <p:cNvSpPr/>
                <p:nvPr/>
              </p:nvSpPr>
              <p:spPr>
                <a:xfrm flipV="1">
                  <a:off x="702736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2" name="Rectangle 161"/>
                <p:cNvSpPr/>
                <p:nvPr/>
              </p:nvSpPr>
              <p:spPr>
                <a:xfrm flipV="1">
                  <a:off x="72102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3" name="Rectangle 162"/>
                <p:cNvSpPr/>
                <p:nvPr/>
              </p:nvSpPr>
              <p:spPr>
                <a:xfrm flipV="1">
                  <a:off x="73931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4" name="Rectangle 163"/>
                <p:cNvSpPr/>
                <p:nvPr/>
              </p:nvSpPr>
              <p:spPr>
                <a:xfrm flipV="1">
                  <a:off x="75759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5" name="Rectangle 164"/>
                <p:cNvSpPr/>
                <p:nvPr/>
              </p:nvSpPr>
              <p:spPr>
                <a:xfrm flipV="1">
                  <a:off x="766743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6" name="Rectangle 165"/>
                <p:cNvSpPr/>
                <p:nvPr/>
              </p:nvSpPr>
              <p:spPr>
                <a:xfrm flipV="1">
                  <a:off x="135811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7" name="Rectangle 166"/>
                <p:cNvSpPr/>
                <p:nvPr/>
              </p:nvSpPr>
              <p:spPr>
                <a:xfrm flipV="1">
                  <a:off x="199819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8" name="Rectangle 167"/>
                <p:cNvSpPr/>
                <p:nvPr/>
              </p:nvSpPr>
              <p:spPr>
                <a:xfrm flipV="1">
                  <a:off x="263827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69" name="Rectangle 168"/>
                <p:cNvSpPr/>
                <p:nvPr/>
              </p:nvSpPr>
              <p:spPr>
                <a:xfrm flipV="1">
                  <a:off x="327835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0" name="Rectangle 169"/>
                <p:cNvSpPr/>
                <p:nvPr/>
              </p:nvSpPr>
              <p:spPr>
                <a:xfrm flipV="1">
                  <a:off x="391843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1" name="Rectangle 170"/>
                <p:cNvSpPr/>
                <p:nvPr/>
              </p:nvSpPr>
              <p:spPr>
                <a:xfrm flipV="1">
                  <a:off x="455850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2" name="Rectangle 171"/>
                <p:cNvSpPr/>
                <p:nvPr/>
              </p:nvSpPr>
              <p:spPr>
                <a:xfrm flipV="1">
                  <a:off x="519858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3" name="Rectangle 172"/>
                <p:cNvSpPr/>
                <p:nvPr/>
              </p:nvSpPr>
              <p:spPr>
                <a:xfrm flipV="1">
                  <a:off x="583866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4" name="Rectangle 173"/>
                <p:cNvSpPr/>
                <p:nvPr/>
              </p:nvSpPr>
              <p:spPr>
                <a:xfrm flipV="1">
                  <a:off x="647874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75" name="Rectangle 174"/>
                <p:cNvSpPr/>
                <p:nvPr/>
              </p:nvSpPr>
              <p:spPr>
                <a:xfrm flipV="1">
                  <a:off x="711882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sp>
            <p:nvSpPr>
              <p:cNvPr id="95" name="Rectangle 94"/>
              <p:cNvSpPr/>
              <p:nvPr/>
            </p:nvSpPr>
            <p:spPr>
              <a:xfrm>
                <a:off x="4461414" y="3777735"/>
                <a:ext cx="314796" cy="71646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cxnSp>
          <p:nvCxnSpPr>
            <p:cNvPr id="176" name="Curved Connector 359"/>
            <p:cNvCxnSpPr>
              <a:cxnSpLocks/>
              <a:stCxn id="87" idx="2"/>
              <a:endCxn id="95" idx="0"/>
            </p:cNvCxnSpPr>
            <p:nvPr/>
          </p:nvCxnSpPr>
          <p:spPr>
            <a:xfrm rot="5400000">
              <a:off x="5596101" y="2803486"/>
              <a:ext cx="918199" cy="501000"/>
            </a:xfrm>
            <a:prstGeom prst="curvedConnector3">
              <a:avLst>
                <a:gd name="adj1" fmla="val 50000"/>
              </a:avLst>
            </a:prstGeom>
            <a:ln w="76200"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cxnSp>
          <p:nvCxnSpPr>
            <p:cNvPr id="177" name="Curved Connector 359"/>
            <p:cNvCxnSpPr>
              <a:cxnSpLocks/>
              <a:stCxn id="88" idx="2"/>
              <a:endCxn id="95" idx="0"/>
            </p:cNvCxnSpPr>
            <p:nvPr/>
          </p:nvCxnSpPr>
          <p:spPr>
            <a:xfrm rot="16200000" flipH="1">
              <a:off x="5253302" y="2961688"/>
              <a:ext cx="354564" cy="748231"/>
            </a:xfrm>
            <a:prstGeom prst="curvedConnector3">
              <a:avLst>
                <a:gd name="adj1" fmla="val 50000"/>
              </a:avLst>
            </a:prstGeom>
            <a:ln w="76200"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cxnSp>
          <p:nvCxnSpPr>
            <p:cNvPr id="178" name="Curved Connector 359"/>
            <p:cNvCxnSpPr>
              <a:cxnSpLocks/>
              <a:stCxn id="95" idx="2"/>
              <a:endCxn id="90" idx="0"/>
            </p:cNvCxnSpPr>
            <p:nvPr/>
          </p:nvCxnSpPr>
          <p:spPr>
            <a:xfrm rot="16200000" flipH="1">
              <a:off x="5685243" y="4185346"/>
              <a:ext cx="241450" cy="2535"/>
            </a:xfrm>
            <a:prstGeom prst="curvedConnector3">
              <a:avLst>
                <a:gd name="adj1" fmla="val 50000"/>
              </a:avLst>
            </a:prstGeom>
            <a:ln w="76200"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grpSp>
          <p:nvGrpSpPr>
            <p:cNvPr id="8" name="Group 774"/>
            <p:cNvGrpSpPr>
              <a:grpSpLocks noChangeAspect="1"/>
            </p:cNvGrpSpPr>
            <p:nvPr/>
          </p:nvGrpSpPr>
          <p:grpSpPr>
            <a:xfrm>
              <a:off x="4131458" y="4563229"/>
              <a:ext cx="3374656" cy="1198949"/>
              <a:chOff x="5393666" y="1981473"/>
              <a:chExt cx="3394083" cy="2144661"/>
            </a:xfrm>
          </p:grpSpPr>
          <p:sp>
            <p:nvSpPr>
              <p:cNvPr id="180" name="Rectangle 179"/>
              <p:cNvSpPr/>
              <p:nvPr/>
            </p:nvSpPr>
            <p:spPr>
              <a:xfrm>
                <a:off x="6457060" y="1981473"/>
                <a:ext cx="1180921" cy="1137375"/>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1" name="Rectangle 180"/>
              <p:cNvSpPr/>
              <p:nvPr/>
            </p:nvSpPr>
            <p:spPr>
              <a:xfrm>
                <a:off x="6966908" y="2349304"/>
                <a:ext cx="1702689" cy="760202"/>
              </a:xfrm>
              <a:prstGeom prst="rect">
                <a:avLst/>
              </a:prstGeom>
              <a:solidFill>
                <a:schemeClr val="tx1">
                  <a:lumMod val="75000"/>
                  <a:lumOff val="2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2" name="Rectangle 181"/>
              <p:cNvSpPr/>
              <p:nvPr/>
            </p:nvSpPr>
            <p:spPr>
              <a:xfrm>
                <a:off x="7503079" y="2878218"/>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3" name="Rectangle 182"/>
              <p:cNvSpPr/>
              <p:nvPr/>
            </p:nvSpPr>
            <p:spPr>
              <a:xfrm>
                <a:off x="7059412" y="2828039"/>
                <a:ext cx="1180921" cy="1137375"/>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4" name="Rectangle 183"/>
              <p:cNvSpPr/>
              <p:nvPr/>
            </p:nvSpPr>
            <p:spPr>
              <a:xfrm>
                <a:off x="5909910" y="2484947"/>
                <a:ext cx="1702689" cy="379122"/>
              </a:xfrm>
              <a:prstGeom prst="rect">
                <a:avLst/>
              </a:prstGeom>
              <a:solidFill>
                <a:schemeClr val="bg1">
                  <a:lumMod val="8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5" name="Rectangle 184"/>
              <p:cNvSpPr/>
              <p:nvPr/>
            </p:nvSpPr>
            <p:spPr>
              <a:xfrm>
                <a:off x="5393666" y="2851663"/>
                <a:ext cx="1702689" cy="760202"/>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6" name="Rectangle 185"/>
              <p:cNvSpPr/>
              <p:nvPr/>
            </p:nvSpPr>
            <p:spPr>
              <a:xfrm>
                <a:off x="6008674" y="2432170"/>
                <a:ext cx="655421" cy="1507476"/>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7" name="Rectangle 186"/>
              <p:cNvSpPr/>
              <p:nvPr/>
            </p:nvSpPr>
            <p:spPr>
              <a:xfrm>
                <a:off x="5984563" y="3747012"/>
                <a:ext cx="1702689" cy="379122"/>
              </a:xfrm>
              <a:prstGeom prst="rect">
                <a:avLst/>
              </a:prstGeom>
              <a:solidFill>
                <a:schemeClr val="bg1">
                  <a:lumMod val="7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8" name="Rectangle 187"/>
              <p:cNvSpPr/>
              <p:nvPr/>
            </p:nvSpPr>
            <p:spPr>
              <a:xfrm>
                <a:off x="5504950" y="3224724"/>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89" name="Rectangle 188"/>
              <p:cNvSpPr/>
              <p:nvPr/>
            </p:nvSpPr>
            <p:spPr>
              <a:xfrm>
                <a:off x="8132328" y="2073959"/>
                <a:ext cx="655421" cy="1507476"/>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90" name="Rectangle 189"/>
              <p:cNvSpPr/>
              <p:nvPr/>
            </p:nvSpPr>
            <p:spPr>
              <a:xfrm>
                <a:off x="6505431" y="3272082"/>
                <a:ext cx="655421" cy="744173"/>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91" name="Rectangle 190"/>
              <p:cNvSpPr/>
              <p:nvPr/>
            </p:nvSpPr>
            <p:spPr>
              <a:xfrm>
                <a:off x="5474276" y="2073775"/>
                <a:ext cx="655421" cy="1117026"/>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sp>
          <p:nvSpPr>
            <p:cNvPr id="192" name="Rounded Rectangle 191"/>
            <p:cNvSpPr/>
            <p:nvPr/>
          </p:nvSpPr>
          <p:spPr>
            <a:xfrm>
              <a:off x="4082368" y="3687265"/>
              <a:ext cx="3470872" cy="294867"/>
            </a:xfrm>
            <a:prstGeom prst="roundRect">
              <a:avLst>
                <a:gd name="adj" fmla="val 7348"/>
              </a:avLst>
            </a:prstGeom>
            <a:noFill/>
            <a:ln>
              <a:noFill/>
            </a:ln>
            <a:effectLst>
              <a:outerShdw blurRad="25400" dist="12700" dir="3000000" rotWithShape="0">
                <a:srgbClr val="FF0000">
                  <a:alpha val="75000"/>
                </a:srgbClr>
              </a:outerShdw>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601" b="1">
                  <a:solidFill>
                    <a:srgbClr val="404040"/>
                  </a:solidFill>
                </a:rPr>
                <a:t>BIAN Semantic Service Directory</a:t>
              </a:r>
            </a:p>
          </p:txBody>
        </p:sp>
        <p:sp>
          <p:nvSpPr>
            <p:cNvPr id="193" name="Rounded Rectangle 192"/>
            <p:cNvSpPr/>
            <p:nvPr/>
          </p:nvSpPr>
          <p:spPr>
            <a:xfrm>
              <a:off x="4877094" y="4952343"/>
              <a:ext cx="1886587" cy="294867"/>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601" b="1">
                  <a:solidFill>
                    <a:schemeClr val="bg1"/>
                  </a:solidFill>
                </a:rPr>
                <a:t>Business Applications</a:t>
              </a:r>
            </a:p>
          </p:txBody>
        </p:sp>
        <p:sp>
          <p:nvSpPr>
            <p:cNvPr id="196" name="Rectangle 195"/>
            <p:cNvSpPr/>
            <p:nvPr/>
          </p:nvSpPr>
          <p:spPr>
            <a:xfrm>
              <a:off x="1139556" y="1868870"/>
              <a:ext cx="1870480" cy="1283775"/>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401" b="1" dirty="0">
                  <a:solidFill>
                    <a:srgbClr val="595959"/>
                  </a:solidFill>
                </a:rPr>
                <a:t>BIAN Service Domains and their service operations define a canonical service directory</a:t>
              </a:r>
              <a:endParaRPr lang="en-US" sz="1201" b="1" dirty="0">
                <a:solidFill>
                  <a:srgbClr val="595959"/>
                </a:solidFill>
              </a:endParaRPr>
            </a:p>
          </p:txBody>
        </p:sp>
        <p:grpSp>
          <p:nvGrpSpPr>
            <p:cNvPr id="9" name="Group 198"/>
            <p:cNvGrpSpPr>
              <a:grpSpLocks noChangeAspect="1"/>
            </p:cNvGrpSpPr>
            <p:nvPr/>
          </p:nvGrpSpPr>
          <p:grpSpPr>
            <a:xfrm>
              <a:off x="2383790" y="4145968"/>
              <a:ext cx="1541076" cy="1026608"/>
              <a:chOff x="2681778" y="2603711"/>
              <a:chExt cx="2848216" cy="1810724"/>
            </a:xfrm>
          </p:grpSpPr>
          <p:grpSp>
            <p:nvGrpSpPr>
              <p:cNvPr id="10" name="Group 206"/>
              <p:cNvGrpSpPr>
                <a:grpSpLocks noChangeAspect="1"/>
              </p:cNvGrpSpPr>
              <p:nvPr/>
            </p:nvGrpSpPr>
            <p:grpSpPr>
              <a:xfrm>
                <a:off x="2681778" y="3006247"/>
                <a:ext cx="2539463" cy="1229397"/>
                <a:chOff x="3081439" y="2966354"/>
                <a:chExt cx="5092152" cy="2465198"/>
              </a:xfrm>
            </p:grpSpPr>
            <p:sp>
              <p:nvSpPr>
                <p:cNvPr id="202" name="Rectangle 201"/>
                <p:cNvSpPr/>
                <p:nvPr/>
              </p:nvSpPr>
              <p:spPr bwMode="auto">
                <a:xfrm>
                  <a:off x="3811868" y="4701123"/>
                  <a:ext cx="1095643" cy="730429"/>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500" b="1" kern="0" dirty="0">
                    <a:solidFill>
                      <a:srgbClr val="FFFFFF"/>
                    </a:solidFill>
                    <a:latin typeface="Arial Narrow"/>
                    <a:cs typeface="Arial Narrow"/>
                  </a:endParaRPr>
                </a:p>
              </p:txBody>
            </p:sp>
            <p:sp>
              <p:nvSpPr>
                <p:cNvPr id="203" name="Rectangle 202"/>
                <p:cNvSpPr/>
                <p:nvPr/>
              </p:nvSpPr>
              <p:spPr bwMode="auto">
                <a:xfrm>
                  <a:off x="6824886" y="3788087"/>
                  <a:ext cx="547822" cy="547822"/>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500" b="1" kern="0" dirty="0">
                    <a:solidFill>
                      <a:schemeClr val="bg1"/>
                    </a:solidFill>
                    <a:latin typeface="Arial Narrow"/>
                    <a:cs typeface="Arial Narrow"/>
                  </a:endParaRPr>
                </a:p>
              </p:txBody>
            </p:sp>
            <p:sp>
              <p:nvSpPr>
                <p:cNvPr id="204" name="Rectangle 203"/>
                <p:cNvSpPr/>
                <p:nvPr/>
              </p:nvSpPr>
              <p:spPr bwMode="auto">
                <a:xfrm>
                  <a:off x="6368368" y="3422872"/>
                  <a:ext cx="639125"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05" name="Rectangle 204"/>
                <p:cNvSpPr/>
                <p:nvPr/>
              </p:nvSpPr>
              <p:spPr bwMode="auto">
                <a:xfrm>
                  <a:off x="4724904" y="4518516"/>
                  <a:ext cx="821732" cy="456518"/>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101" baseline="30000" dirty="0">
                    <a:solidFill>
                      <a:schemeClr val="tx1"/>
                    </a:solidFill>
                    <a:latin typeface="Arial" charset="0"/>
                    <a:ea typeface="ＭＳ Ｐゴシック" pitchFamily="1" charset="-128"/>
                  </a:endParaRPr>
                </a:p>
              </p:txBody>
            </p:sp>
            <p:sp>
              <p:nvSpPr>
                <p:cNvPr id="206" name="Rectangle 205"/>
                <p:cNvSpPr/>
                <p:nvPr/>
              </p:nvSpPr>
              <p:spPr bwMode="auto">
                <a:xfrm>
                  <a:off x="5043075" y="4259055"/>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500" b="1" kern="0" dirty="0">
                    <a:solidFill>
                      <a:srgbClr val="000000"/>
                    </a:solidFill>
                    <a:latin typeface="Arial Narrow"/>
                    <a:cs typeface="Arial Narrow"/>
                  </a:endParaRPr>
                </a:p>
              </p:txBody>
            </p:sp>
            <p:sp>
              <p:nvSpPr>
                <p:cNvPr id="207" name="Rectangle 206"/>
                <p:cNvSpPr/>
                <p:nvPr/>
              </p:nvSpPr>
              <p:spPr bwMode="auto">
                <a:xfrm>
                  <a:off x="5729243" y="3788087"/>
                  <a:ext cx="1095643" cy="73042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08" name="Rectangle 207"/>
                <p:cNvSpPr/>
                <p:nvPr/>
              </p:nvSpPr>
              <p:spPr bwMode="auto">
                <a:xfrm>
                  <a:off x="6277065" y="4701123"/>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indent="-179478" defTabSz="914857" eaLnBrk="0" hangingPunct="0">
                    <a:buClr>
                      <a:schemeClr val="accent1"/>
                    </a:buClr>
                    <a:defRPr/>
                  </a:pPr>
                  <a:endParaRPr lang="en-US" sz="500" b="1" kern="0" dirty="0">
                    <a:solidFill>
                      <a:srgbClr val="000000"/>
                    </a:solidFill>
                    <a:latin typeface="Arial Narrow"/>
                    <a:cs typeface="Arial Narrow"/>
                  </a:endParaRPr>
                </a:p>
              </p:txBody>
            </p:sp>
            <p:sp>
              <p:nvSpPr>
                <p:cNvPr id="209" name="Rectangle 208"/>
                <p:cNvSpPr/>
                <p:nvPr/>
              </p:nvSpPr>
              <p:spPr bwMode="auto">
                <a:xfrm>
                  <a:off x="3446653" y="3240265"/>
                  <a:ext cx="456518" cy="456518"/>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500" b="1" kern="0" dirty="0">
                    <a:solidFill>
                      <a:schemeClr val="bg1"/>
                    </a:solidFill>
                    <a:latin typeface="Arial Narrow"/>
                    <a:cs typeface="Arial Narrow"/>
                  </a:endParaRPr>
                </a:p>
              </p:txBody>
            </p:sp>
            <p:sp>
              <p:nvSpPr>
                <p:cNvPr id="210" name="Rectangle 209"/>
                <p:cNvSpPr/>
                <p:nvPr/>
              </p:nvSpPr>
              <p:spPr bwMode="auto">
                <a:xfrm>
                  <a:off x="6824886" y="4701123"/>
                  <a:ext cx="730429"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11" name="Rectangle 210"/>
                <p:cNvSpPr/>
                <p:nvPr/>
              </p:nvSpPr>
              <p:spPr bwMode="auto">
                <a:xfrm>
                  <a:off x="3472773" y="5066339"/>
                  <a:ext cx="821732"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12" name="Rectangle 211"/>
                <p:cNvSpPr/>
                <p:nvPr/>
              </p:nvSpPr>
              <p:spPr bwMode="auto">
                <a:xfrm>
                  <a:off x="4268386" y="3879390"/>
                  <a:ext cx="456518" cy="456518"/>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13" name="Rectangle 212"/>
                <p:cNvSpPr/>
                <p:nvPr/>
              </p:nvSpPr>
              <p:spPr bwMode="auto">
                <a:xfrm>
                  <a:off x="5455332" y="4518516"/>
                  <a:ext cx="913036" cy="73042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14" name="Rectangle 213"/>
                <p:cNvSpPr/>
                <p:nvPr/>
              </p:nvSpPr>
              <p:spPr bwMode="auto">
                <a:xfrm>
                  <a:off x="4633600" y="3696783"/>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15" name="Rectangle 214"/>
                <p:cNvSpPr/>
                <p:nvPr/>
              </p:nvSpPr>
              <p:spPr bwMode="auto">
                <a:xfrm>
                  <a:off x="6459672" y="2966354"/>
                  <a:ext cx="639125"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500" b="1" dirty="0">
                    <a:solidFill>
                      <a:schemeClr val="tx2"/>
                    </a:solidFill>
                    <a:latin typeface="+mj-lt"/>
                    <a:cs typeface="Arial" charset="0"/>
                  </a:endParaRPr>
                </a:p>
              </p:txBody>
            </p:sp>
            <p:sp>
              <p:nvSpPr>
                <p:cNvPr id="216" name="Rectangle 215"/>
                <p:cNvSpPr/>
                <p:nvPr/>
              </p:nvSpPr>
              <p:spPr bwMode="auto">
                <a:xfrm>
                  <a:off x="7602285" y="3310714"/>
                  <a:ext cx="365213" cy="91303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17" name="Rectangle 216"/>
                <p:cNvSpPr/>
                <p:nvPr/>
              </p:nvSpPr>
              <p:spPr bwMode="auto">
                <a:xfrm>
                  <a:off x="4816207" y="351417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18" name="Rectangle 217"/>
                <p:cNvSpPr/>
                <p:nvPr/>
              </p:nvSpPr>
              <p:spPr bwMode="auto">
                <a:xfrm>
                  <a:off x="6003154" y="3422872"/>
                  <a:ext cx="365214"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19" name="Rectangle 218"/>
                <p:cNvSpPr/>
                <p:nvPr/>
              </p:nvSpPr>
              <p:spPr bwMode="auto">
                <a:xfrm>
                  <a:off x="4907511" y="3240265"/>
                  <a:ext cx="821732"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sp>
              <p:nvSpPr>
                <p:cNvPr id="220" name="Rectangle 219"/>
                <p:cNvSpPr/>
                <p:nvPr/>
              </p:nvSpPr>
              <p:spPr bwMode="auto">
                <a:xfrm>
                  <a:off x="3720564" y="3696783"/>
                  <a:ext cx="456518" cy="730429"/>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101" baseline="30000" dirty="0">
                    <a:solidFill>
                      <a:schemeClr val="tx1"/>
                    </a:solidFill>
                    <a:latin typeface="Arial" charset="0"/>
                    <a:ea typeface="ＭＳ Ｐゴシック" pitchFamily="1" charset="-128"/>
                  </a:endParaRPr>
                </a:p>
              </p:txBody>
            </p:sp>
            <p:sp>
              <p:nvSpPr>
                <p:cNvPr id="221" name="Rectangle 220"/>
                <p:cNvSpPr/>
                <p:nvPr/>
              </p:nvSpPr>
              <p:spPr bwMode="auto">
                <a:xfrm>
                  <a:off x="3994475" y="3180490"/>
                  <a:ext cx="913036" cy="4565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22" name="Rectangle 221"/>
                <p:cNvSpPr/>
                <p:nvPr/>
              </p:nvSpPr>
              <p:spPr bwMode="auto">
                <a:xfrm>
                  <a:off x="5266540" y="3609283"/>
                  <a:ext cx="273911" cy="54401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23" name="Rectangle 222"/>
                <p:cNvSpPr/>
                <p:nvPr/>
              </p:nvSpPr>
              <p:spPr bwMode="auto">
                <a:xfrm>
                  <a:off x="3998278" y="4153301"/>
                  <a:ext cx="448910"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500" b="1" dirty="0">
                    <a:solidFill>
                      <a:schemeClr val="tx2"/>
                    </a:solidFill>
                    <a:latin typeface="+mj-lt"/>
                    <a:cs typeface="Arial" charset="0"/>
                  </a:endParaRPr>
                </a:p>
              </p:txBody>
            </p:sp>
            <p:sp>
              <p:nvSpPr>
                <p:cNvPr id="224" name="Rectangle 223"/>
                <p:cNvSpPr/>
                <p:nvPr/>
              </p:nvSpPr>
              <p:spPr bwMode="auto">
                <a:xfrm>
                  <a:off x="3663863" y="4427211"/>
                  <a:ext cx="456518"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rgbClr val="000000"/>
                    </a:solidFill>
                    <a:latin typeface="Arial Narrow"/>
                    <a:cs typeface="Arial Narrow"/>
                  </a:endParaRPr>
                </a:p>
              </p:txBody>
            </p:sp>
            <p:sp>
              <p:nvSpPr>
                <p:cNvPr id="225" name="Rectangle 224"/>
                <p:cNvSpPr/>
                <p:nvPr/>
              </p:nvSpPr>
              <p:spPr bwMode="auto">
                <a:xfrm>
                  <a:off x="4359689" y="4975034"/>
                  <a:ext cx="913036" cy="27391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26" name="Rectangle 225"/>
                <p:cNvSpPr/>
                <p:nvPr/>
              </p:nvSpPr>
              <p:spPr bwMode="auto">
                <a:xfrm>
                  <a:off x="7307524" y="4153300"/>
                  <a:ext cx="365213"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500" b="1" kern="0" dirty="0">
                    <a:solidFill>
                      <a:srgbClr val="000000"/>
                    </a:solidFill>
                    <a:latin typeface="Arial Narrow"/>
                    <a:cs typeface="Arial Narrow"/>
                  </a:endParaRPr>
                </a:p>
              </p:txBody>
            </p:sp>
            <p:sp>
              <p:nvSpPr>
                <p:cNvPr id="227" name="Rectangle 226"/>
                <p:cNvSpPr/>
                <p:nvPr/>
              </p:nvSpPr>
              <p:spPr bwMode="auto">
                <a:xfrm>
                  <a:off x="7372708" y="5066337"/>
                  <a:ext cx="365214" cy="1826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500" b="1" kern="0" dirty="0">
                    <a:solidFill>
                      <a:srgbClr val="000000"/>
                    </a:solidFill>
                    <a:latin typeface="Arial Narrow"/>
                    <a:cs typeface="Arial Narrow"/>
                  </a:endParaRPr>
                </a:p>
              </p:txBody>
            </p:sp>
            <p:sp>
              <p:nvSpPr>
                <p:cNvPr id="228" name="Rectangle 227"/>
                <p:cNvSpPr/>
                <p:nvPr/>
              </p:nvSpPr>
              <p:spPr bwMode="auto">
                <a:xfrm>
                  <a:off x="6185761" y="4518516"/>
                  <a:ext cx="639125"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sp>
              <p:nvSpPr>
                <p:cNvPr id="229" name="Rectangle 228"/>
                <p:cNvSpPr/>
                <p:nvPr/>
              </p:nvSpPr>
              <p:spPr bwMode="auto">
                <a:xfrm>
                  <a:off x="6824886" y="4335908"/>
                  <a:ext cx="547822"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30" name="Rectangle 229"/>
                <p:cNvSpPr/>
                <p:nvPr/>
              </p:nvSpPr>
              <p:spPr bwMode="auto">
                <a:xfrm>
                  <a:off x="4907511" y="3900245"/>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sp>
              <p:nvSpPr>
                <p:cNvPr id="231" name="Rectangle 230"/>
                <p:cNvSpPr/>
                <p:nvPr/>
              </p:nvSpPr>
              <p:spPr bwMode="auto">
                <a:xfrm>
                  <a:off x="5272725" y="4244605"/>
                  <a:ext cx="821732" cy="36521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32" name="Rectangle 231"/>
                <p:cNvSpPr/>
                <p:nvPr/>
              </p:nvSpPr>
              <p:spPr bwMode="auto">
                <a:xfrm>
                  <a:off x="3355350" y="3331569"/>
                  <a:ext cx="456518"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33" name="Rectangle 232"/>
                <p:cNvSpPr/>
                <p:nvPr/>
              </p:nvSpPr>
              <p:spPr bwMode="auto">
                <a:xfrm>
                  <a:off x="4724904" y="351417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34" name="Rectangle 233"/>
                <p:cNvSpPr/>
                <p:nvPr/>
              </p:nvSpPr>
              <p:spPr bwMode="auto">
                <a:xfrm>
                  <a:off x="5546636" y="3360309"/>
                  <a:ext cx="365213"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500" b="1" dirty="0">
                    <a:solidFill>
                      <a:schemeClr val="tx2"/>
                    </a:solidFill>
                    <a:latin typeface="+mj-lt"/>
                  </a:endParaRPr>
                </a:p>
              </p:txBody>
            </p:sp>
            <p:sp>
              <p:nvSpPr>
                <p:cNvPr id="235" name="Rectangle 234"/>
                <p:cNvSpPr/>
                <p:nvPr/>
              </p:nvSpPr>
              <p:spPr bwMode="auto">
                <a:xfrm>
                  <a:off x="3994475" y="3605479"/>
                  <a:ext cx="821732"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sp>
              <p:nvSpPr>
                <p:cNvPr id="236" name="Rectangle 235"/>
                <p:cNvSpPr/>
                <p:nvPr/>
              </p:nvSpPr>
              <p:spPr bwMode="auto">
                <a:xfrm>
                  <a:off x="5820547" y="3514176"/>
                  <a:ext cx="273911" cy="54401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500" b="1" kern="0" dirty="0">
                    <a:solidFill>
                      <a:schemeClr val="bg1"/>
                    </a:solidFill>
                    <a:latin typeface="Arial Narrow"/>
                    <a:cs typeface="Arial Narrow"/>
                  </a:endParaRPr>
                </a:p>
              </p:txBody>
            </p:sp>
            <p:sp>
              <p:nvSpPr>
                <p:cNvPr id="237" name="Rectangle 236"/>
                <p:cNvSpPr/>
                <p:nvPr/>
              </p:nvSpPr>
              <p:spPr bwMode="auto">
                <a:xfrm>
                  <a:off x="6913555" y="3148962"/>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sp>
              <p:nvSpPr>
                <p:cNvPr id="238" name="Rectangle 237"/>
                <p:cNvSpPr/>
                <p:nvPr/>
              </p:nvSpPr>
              <p:spPr bwMode="auto">
                <a:xfrm>
                  <a:off x="7098797" y="4244605"/>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39" name="Rectangle 238"/>
                <p:cNvSpPr/>
                <p:nvPr/>
              </p:nvSpPr>
              <p:spPr bwMode="auto">
                <a:xfrm>
                  <a:off x="7281404" y="3696783"/>
                  <a:ext cx="456518" cy="82173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40" name="Rectangle 239"/>
                <p:cNvSpPr/>
                <p:nvPr/>
              </p:nvSpPr>
              <p:spPr bwMode="auto">
                <a:xfrm>
                  <a:off x="3903171" y="3879390"/>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41" name="Rectangle 240"/>
                <p:cNvSpPr/>
                <p:nvPr/>
              </p:nvSpPr>
              <p:spPr bwMode="auto">
                <a:xfrm>
                  <a:off x="4771873" y="4244606"/>
                  <a:ext cx="365213" cy="54782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42" name="Rectangle 241"/>
                <p:cNvSpPr/>
                <p:nvPr/>
              </p:nvSpPr>
              <p:spPr bwMode="auto">
                <a:xfrm>
                  <a:off x="3311016" y="4792428"/>
                  <a:ext cx="821732" cy="36521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500" b="1" kern="0" dirty="0">
                    <a:solidFill>
                      <a:srgbClr val="FFFFFF"/>
                    </a:solidFill>
                    <a:latin typeface="Arial Narrow"/>
                    <a:cs typeface="Arial Narrow"/>
                  </a:endParaRPr>
                </a:p>
              </p:txBody>
            </p:sp>
            <p:sp>
              <p:nvSpPr>
                <p:cNvPr id="243" name="Rectangle 242"/>
                <p:cNvSpPr/>
                <p:nvPr/>
              </p:nvSpPr>
              <p:spPr bwMode="auto">
                <a:xfrm>
                  <a:off x="3304034" y="3970694"/>
                  <a:ext cx="273911" cy="54401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44" name="Rectangle 243"/>
                <p:cNvSpPr/>
                <p:nvPr/>
              </p:nvSpPr>
              <p:spPr bwMode="auto">
                <a:xfrm>
                  <a:off x="6916190" y="3605479"/>
                  <a:ext cx="913036"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500" b="1" dirty="0">
                    <a:solidFill>
                      <a:schemeClr val="bg1"/>
                    </a:solidFill>
                    <a:latin typeface="Arial" charset="0"/>
                    <a:cs typeface="Arial" charset="0"/>
                  </a:endParaRPr>
                </a:p>
              </p:txBody>
            </p:sp>
            <p:sp>
              <p:nvSpPr>
                <p:cNvPr id="245" name="Rectangle 244"/>
                <p:cNvSpPr/>
                <p:nvPr/>
              </p:nvSpPr>
              <p:spPr bwMode="auto">
                <a:xfrm>
                  <a:off x="6824886" y="4792427"/>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46" name="Rectangle 245"/>
                <p:cNvSpPr/>
                <p:nvPr/>
              </p:nvSpPr>
              <p:spPr bwMode="auto">
                <a:xfrm>
                  <a:off x="4177082" y="4335908"/>
                  <a:ext cx="821732" cy="4565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500" b="1" kern="0" dirty="0">
                    <a:solidFill>
                      <a:srgbClr val="000000"/>
                    </a:solidFill>
                    <a:latin typeface="Arial Narrow"/>
                    <a:cs typeface="Arial Narrow"/>
                  </a:endParaRPr>
                </a:p>
              </p:txBody>
            </p:sp>
            <p:sp>
              <p:nvSpPr>
                <p:cNvPr id="247" name="Rectangle 246"/>
                <p:cNvSpPr/>
                <p:nvPr/>
              </p:nvSpPr>
              <p:spPr bwMode="auto">
                <a:xfrm>
                  <a:off x="3629261" y="3331569"/>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48" name="Rectangle 247"/>
                <p:cNvSpPr/>
                <p:nvPr/>
              </p:nvSpPr>
              <p:spPr bwMode="auto">
                <a:xfrm>
                  <a:off x="3081439" y="4518516"/>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49" name="Rectangle 248"/>
                <p:cNvSpPr/>
                <p:nvPr/>
              </p:nvSpPr>
              <p:spPr bwMode="auto">
                <a:xfrm>
                  <a:off x="5750093" y="3057656"/>
                  <a:ext cx="730429" cy="36521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500" b="1" kern="0" dirty="0">
                    <a:solidFill>
                      <a:srgbClr val="000000"/>
                    </a:solidFill>
                    <a:latin typeface="Arial Narrow"/>
                    <a:cs typeface="Arial Narrow"/>
                  </a:endParaRPr>
                </a:p>
              </p:txBody>
            </p:sp>
            <p:sp>
              <p:nvSpPr>
                <p:cNvPr id="250" name="Rectangle 249"/>
                <p:cNvSpPr/>
                <p:nvPr/>
              </p:nvSpPr>
              <p:spPr bwMode="auto">
                <a:xfrm>
                  <a:off x="5550254" y="4207695"/>
                  <a:ext cx="913036" cy="73042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51" name="Rectangle 250"/>
                <p:cNvSpPr/>
                <p:nvPr/>
              </p:nvSpPr>
              <p:spPr bwMode="auto">
                <a:xfrm>
                  <a:off x="7464011" y="4427212"/>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500" b="1" dirty="0">
                    <a:solidFill>
                      <a:schemeClr val="bg1"/>
                    </a:solidFill>
                    <a:latin typeface="Arial" charset="0"/>
                    <a:cs typeface="Arial" charset="0"/>
                  </a:endParaRPr>
                </a:p>
              </p:txBody>
            </p:sp>
            <p:sp>
              <p:nvSpPr>
                <p:cNvPr id="252" name="Rectangle 251"/>
                <p:cNvSpPr/>
                <p:nvPr/>
              </p:nvSpPr>
              <p:spPr bwMode="auto">
                <a:xfrm>
                  <a:off x="4359689" y="451851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53" name="Rectangle 252"/>
                <p:cNvSpPr/>
                <p:nvPr/>
              </p:nvSpPr>
              <p:spPr bwMode="auto">
                <a:xfrm>
                  <a:off x="5272725" y="4792427"/>
                  <a:ext cx="273911" cy="54401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54" name="Rectangle 253"/>
                <p:cNvSpPr/>
                <p:nvPr/>
              </p:nvSpPr>
              <p:spPr bwMode="auto">
                <a:xfrm>
                  <a:off x="5729243" y="3331569"/>
                  <a:ext cx="913036" cy="27391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55" name="Rectangle 254"/>
                <p:cNvSpPr/>
                <p:nvPr/>
              </p:nvSpPr>
              <p:spPr bwMode="auto">
                <a:xfrm>
                  <a:off x="6550975" y="4883730"/>
                  <a:ext cx="365214"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500" b="1" kern="0" dirty="0">
                    <a:solidFill>
                      <a:srgbClr val="000000"/>
                    </a:solidFill>
                    <a:latin typeface="Arial Narrow"/>
                    <a:cs typeface="Arial Narrow"/>
                  </a:endParaRPr>
                </a:p>
              </p:txBody>
            </p:sp>
            <p:sp>
              <p:nvSpPr>
                <p:cNvPr id="256" name="Rectangle 255"/>
                <p:cNvSpPr/>
                <p:nvPr/>
              </p:nvSpPr>
              <p:spPr bwMode="auto">
                <a:xfrm>
                  <a:off x="5546636" y="3605479"/>
                  <a:ext cx="365214" cy="1826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500" b="1" kern="0" dirty="0">
                    <a:solidFill>
                      <a:srgbClr val="000000"/>
                    </a:solidFill>
                    <a:latin typeface="Arial Narrow"/>
                    <a:cs typeface="Arial Narrow"/>
                  </a:endParaRPr>
                </a:p>
              </p:txBody>
            </p:sp>
            <p:sp>
              <p:nvSpPr>
                <p:cNvPr id="257" name="Rectangle 256"/>
                <p:cNvSpPr/>
                <p:nvPr/>
              </p:nvSpPr>
              <p:spPr bwMode="auto">
                <a:xfrm>
                  <a:off x="6003154" y="5010900"/>
                  <a:ext cx="639125" cy="36521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500" b="1" kern="0" dirty="0">
                    <a:solidFill>
                      <a:srgbClr val="FFFFFF"/>
                    </a:solidFill>
                    <a:latin typeface="Arial Narrow"/>
                    <a:cs typeface="Arial Narrow"/>
                  </a:endParaRPr>
                </a:p>
              </p:txBody>
            </p:sp>
            <p:sp>
              <p:nvSpPr>
                <p:cNvPr id="258" name="Rectangle 257"/>
                <p:cNvSpPr/>
                <p:nvPr/>
              </p:nvSpPr>
              <p:spPr bwMode="auto">
                <a:xfrm>
                  <a:off x="7625769" y="4088109"/>
                  <a:ext cx="547822"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500" b="1" dirty="0">
                    <a:solidFill>
                      <a:schemeClr val="tx2"/>
                    </a:solidFill>
                    <a:latin typeface="+mj-lt"/>
                    <a:cs typeface="Arial" charset="0"/>
                  </a:endParaRPr>
                </a:p>
              </p:txBody>
            </p:sp>
            <p:sp>
              <p:nvSpPr>
                <p:cNvPr id="259" name="Rectangle 258"/>
                <p:cNvSpPr/>
                <p:nvPr/>
              </p:nvSpPr>
              <p:spPr bwMode="auto">
                <a:xfrm>
                  <a:off x="3222347" y="4153300"/>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500" b="1" kern="0" dirty="0">
                    <a:solidFill>
                      <a:schemeClr val="bg1"/>
                    </a:solidFill>
                    <a:latin typeface="Arial Narrow"/>
                    <a:cs typeface="Arial Narrow"/>
                  </a:endParaRPr>
                </a:p>
              </p:txBody>
            </p:sp>
          </p:grpSp>
          <p:sp>
            <p:nvSpPr>
              <p:cNvPr id="200" name="Rectangle 199"/>
              <p:cNvSpPr/>
              <p:nvPr/>
            </p:nvSpPr>
            <p:spPr>
              <a:xfrm>
                <a:off x="3131691" y="2603711"/>
                <a:ext cx="1798034" cy="434509"/>
              </a:xfrm>
              <a:prstGeom prst="rect">
                <a:avLst/>
              </a:prstGeom>
            </p:spPr>
            <p:txBody>
              <a:bodyPr wrap="square">
                <a:spAutoFit/>
              </a:bodyPr>
              <a:lstStyle/>
              <a:p>
                <a:pPr>
                  <a:spcAft>
                    <a:spcPts val="600"/>
                  </a:spcAft>
                </a:pPr>
                <a:r>
                  <a:rPr lang="en-US" sz="1001" b="1" i="1" dirty="0">
                    <a:solidFill>
                      <a:srgbClr val="5F6062"/>
                    </a:solidFill>
                    <a:latin typeface="Helvetica"/>
                    <a:cs typeface="Helvetica"/>
                  </a:rPr>
                  <a:t> The Reality</a:t>
                </a:r>
              </a:p>
            </p:txBody>
          </p:sp>
          <p:sp>
            <p:nvSpPr>
              <p:cNvPr id="201" name="Right Arrow 200"/>
              <p:cNvSpPr/>
              <p:nvPr/>
            </p:nvSpPr>
            <p:spPr>
              <a:xfrm rot="503681">
                <a:off x="5333948" y="3740716"/>
                <a:ext cx="196046" cy="673719"/>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001"/>
              </a:p>
            </p:txBody>
          </p:sp>
        </p:grpSp>
        <p:grpSp>
          <p:nvGrpSpPr>
            <p:cNvPr id="11" name="Group 259"/>
            <p:cNvGrpSpPr>
              <a:grpSpLocks noChangeAspect="1"/>
            </p:cNvGrpSpPr>
            <p:nvPr/>
          </p:nvGrpSpPr>
          <p:grpSpPr>
            <a:xfrm>
              <a:off x="7550471" y="2060853"/>
              <a:ext cx="1067280" cy="1194966"/>
              <a:chOff x="355600" y="1991591"/>
              <a:chExt cx="2392851" cy="2679121"/>
            </a:xfrm>
          </p:grpSpPr>
          <p:sp>
            <p:nvSpPr>
              <p:cNvPr id="261" name="Freeform 260"/>
              <p:cNvSpPr>
                <a:spLocks noChangeAspect="1"/>
              </p:cNvSpPr>
              <p:nvPr/>
            </p:nvSpPr>
            <p:spPr>
              <a:xfrm>
                <a:off x="1905542" y="1991591"/>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62" name="Freeform 261"/>
              <p:cNvSpPr>
                <a:spLocks noChangeAspect="1"/>
              </p:cNvSpPr>
              <p:nvPr/>
            </p:nvSpPr>
            <p:spPr>
              <a:xfrm flipH="1">
                <a:off x="427091" y="1991591"/>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pic>
            <p:nvPicPr>
              <p:cNvPr id="263" name="Picture 262"/>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1834052" y="3112531"/>
                <a:ext cx="914399" cy="673100"/>
              </a:xfrm>
              <a:prstGeom prst="rect">
                <a:avLst/>
              </a:prstGeom>
            </p:spPr>
          </p:pic>
          <p:sp>
            <p:nvSpPr>
              <p:cNvPr id="264" name="Freeform 263"/>
              <p:cNvSpPr>
                <a:spLocks noChangeAspect="1"/>
              </p:cNvSpPr>
              <p:nvPr/>
            </p:nvSpPr>
            <p:spPr>
              <a:xfrm flipH="1">
                <a:off x="427091" y="2818706"/>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pic>
            <p:nvPicPr>
              <p:cNvPr id="265" name="Picture 264"/>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1834051" y="3997612"/>
                <a:ext cx="914400" cy="673100"/>
              </a:xfrm>
              <a:prstGeom prst="rect">
                <a:avLst/>
              </a:prstGeom>
            </p:spPr>
          </p:pic>
          <p:pic>
            <p:nvPicPr>
              <p:cNvPr id="266" name="Picture 26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355600" y="3997612"/>
                <a:ext cx="914400" cy="673100"/>
              </a:xfrm>
              <a:prstGeom prst="rect">
                <a:avLst/>
              </a:prstGeom>
            </p:spPr>
          </p:pic>
          <p:sp>
            <p:nvSpPr>
              <p:cNvPr id="267" name="Left-Right Arrow 266"/>
              <p:cNvSpPr/>
              <p:nvPr/>
            </p:nvSpPr>
            <p:spPr>
              <a:xfrm>
                <a:off x="1257616" y="2413006"/>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68" name="Left-Right Arrow 267"/>
              <p:cNvSpPr/>
              <p:nvPr/>
            </p:nvSpPr>
            <p:spPr>
              <a:xfrm>
                <a:off x="1258451" y="3255412"/>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69" name="Left-Right Arrow 268"/>
              <p:cNvSpPr/>
              <p:nvPr/>
            </p:nvSpPr>
            <p:spPr>
              <a:xfrm>
                <a:off x="1258451" y="4114804"/>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sp>
          <p:nvSpPr>
            <p:cNvPr id="270" name="Rectangle 269"/>
            <p:cNvSpPr/>
            <p:nvPr/>
          </p:nvSpPr>
          <p:spPr>
            <a:xfrm>
              <a:off x="8057576" y="4525892"/>
              <a:ext cx="1505474" cy="1137471"/>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401" b="1">
                  <a:solidFill>
                    <a:srgbClr val="595959"/>
                  </a:solidFill>
                </a:rPr>
                <a:t>Nothing has been done internally to fix the application portoflio</a:t>
              </a:r>
              <a:endParaRPr lang="en-US" sz="1201" b="1">
                <a:solidFill>
                  <a:srgbClr val="595959"/>
                </a:solidFill>
              </a:endParaRPr>
            </a:p>
          </p:txBody>
        </p:sp>
      </p:grpSp>
      <p:sp>
        <p:nvSpPr>
          <p:cNvPr id="194" name="Rond enkele hoek rechthoek 37">
            <a:extLst>
              <a:ext uri="{FF2B5EF4-FFF2-40B4-BE49-F238E27FC236}">
                <a16:creationId xmlns:a16="http://schemas.microsoft.com/office/drawing/2014/main" id="{336A2437-7007-4C0A-ABAE-1E1908EB1A73}"/>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wipe dir="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757239" y="1219576"/>
            <a:ext cx="8723315" cy="5019323"/>
          </a:xfrm>
          <a:prstGeom prst="rect">
            <a:avLst/>
          </a:prstGeom>
        </p:spPr>
        <p:txBody>
          <a:bodyPr wrap="square">
            <a:spAutoFit/>
          </a:bodyPr>
          <a:lstStyle/>
          <a:p>
            <a:pPr algn="ctr">
              <a:buSzPct val="80000"/>
            </a:pPr>
            <a:r>
              <a:rPr lang="en-US" sz="1601" b="1" dirty="0">
                <a:solidFill>
                  <a:srgbClr val="000090"/>
                </a:solidFill>
                <a:latin typeface="Helvetica"/>
                <a:cs typeface="Helvetica"/>
              </a:rPr>
              <a:t>The API gateway controls access but customer contact is ‘direct’ to the host systems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BE"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APIs often simply re-purpose existing external bank </a:t>
            </a:r>
            <a:r>
              <a:rPr lang="en-US" sz="1601" b="1" dirty="0" err="1">
                <a:solidFill>
                  <a:srgbClr val="000090"/>
                </a:solidFill>
                <a:latin typeface="Helvetica"/>
                <a:cs typeface="Helvetica"/>
              </a:rPr>
              <a:t>inte</a:t>
            </a:r>
            <a:r>
              <a:rPr lang="en-BE" sz="1601" b="1" dirty="0">
                <a:solidFill>
                  <a:srgbClr val="000090"/>
                </a:solidFill>
                <a:latin typeface="Helvetica"/>
                <a:cs typeface="Helvetica"/>
              </a:rPr>
              <a:t>r</a:t>
            </a:r>
            <a:r>
              <a:rPr lang="en-US" sz="1601" b="1" dirty="0">
                <a:solidFill>
                  <a:srgbClr val="000090"/>
                </a:solidFill>
                <a:latin typeface="Helvetica"/>
                <a:cs typeface="Helvetica"/>
              </a:rPr>
              <a:t>faces</a:t>
            </a:r>
          </a:p>
        </p:txBody>
      </p:sp>
      <p:sp>
        <p:nvSpPr>
          <p:cNvPr id="5" name="Rectangle 4"/>
          <p:cNvSpPr/>
          <p:nvPr/>
        </p:nvSpPr>
        <p:spPr>
          <a:xfrm>
            <a:off x="2423801" y="6168796"/>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Type 1 APIs re-use established facilities but do not fix anything</a:t>
            </a:r>
          </a:p>
        </p:txBody>
      </p:sp>
      <p:sp>
        <p:nvSpPr>
          <p:cNvPr id="6" name="Rectangle 5"/>
          <p:cNvSpPr/>
          <p:nvPr/>
        </p:nvSpPr>
        <p:spPr>
          <a:xfrm>
            <a:off x="1599687" y="550267"/>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main types of A2A API architecture can be considered </a:t>
            </a:r>
          </a:p>
          <a:p>
            <a:pPr marL="343071" lvl="1" indent="-343071">
              <a:spcAft>
                <a:spcPts val="600"/>
              </a:spcAft>
              <a:buSzPct val="80000"/>
            </a:pPr>
            <a:r>
              <a:rPr lang="en-US" sz="1601" b="1" dirty="0">
                <a:solidFill>
                  <a:srgbClr val="636466"/>
                </a:solidFill>
                <a:latin typeface="Helvetica"/>
                <a:cs typeface="Helvetica"/>
              </a:rPr>
              <a:t>Type 1 access, the simplest and where most organizations are today</a:t>
            </a:r>
          </a:p>
        </p:txBody>
      </p:sp>
      <p:grpSp>
        <p:nvGrpSpPr>
          <p:cNvPr id="2" name="Group 775"/>
          <p:cNvGrpSpPr/>
          <p:nvPr/>
        </p:nvGrpSpPr>
        <p:grpSpPr>
          <a:xfrm>
            <a:off x="3520966" y="1788961"/>
            <a:ext cx="5504158" cy="4027838"/>
            <a:chOff x="1847278" y="1799679"/>
            <a:chExt cx="5501611" cy="4025974"/>
          </a:xfrm>
        </p:grpSpPr>
        <p:sp>
          <p:nvSpPr>
            <p:cNvPr id="194" name="Rounded Rectangle 193"/>
            <p:cNvSpPr/>
            <p:nvPr/>
          </p:nvSpPr>
          <p:spPr>
            <a:xfrm>
              <a:off x="1847278" y="2956161"/>
              <a:ext cx="5036128" cy="2869492"/>
            </a:xfrm>
            <a:prstGeom prst="roundRect">
              <a:avLst>
                <a:gd name="adj" fmla="val 1629"/>
              </a:avLst>
            </a:prstGeom>
            <a:solidFill>
              <a:schemeClr val="bg1">
                <a:lumMod val="65000"/>
              </a:schemeClr>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tIns="0" rtlCol="0" anchor="t" anchorCtr="0"/>
            <a:lstStyle/>
            <a:p>
              <a:r>
                <a:rPr lang="en-US" sz="1361" b="1">
                  <a:solidFill>
                    <a:srgbClr val="404040"/>
                  </a:solidFill>
                </a:rPr>
                <a:t>BANK</a:t>
              </a:r>
            </a:p>
          </p:txBody>
        </p:sp>
        <p:grpSp>
          <p:nvGrpSpPr>
            <p:cNvPr id="3" name="Group 1170"/>
            <p:cNvGrpSpPr/>
            <p:nvPr/>
          </p:nvGrpSpPr>
          <p:grpSpPr>
            <a:xfrm>
              <a:off x="2681191" y="3069869"/>
              <a:ext cx="3347265" cy="731520"/>
              <a:chOff x="2605206" y="3162918"/>
              <a:chExt cx="3347265" cy="731520"/>
            </a:xfrm>
          </p:grpSpPr>
          <p:sp>
            <p:nvSpPr>
              <p:cNvPr id="756" name="Rectangle 103"/>
              <p:cNvSpPr/>
              <p:nvPr/>
            </p:nvSpPr>
            <p:spPr>
              <a:xfrm>
                <a:off x="2605206" y="3162918"/>
                <a:ext cx="3347265" cy="731520"/>
              </a:xfrm>
              <a:prstGeom prst="rect">
                <a:avLst/>
              </a:prstGeom>
              <a:solidFill>
                <a:srgbClr val="68E9F2"/>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201" b="1">
                    <a:solidFill>
                      <a:schemeClr val="tx1"/>
                    </a:solidFill>
                  </a:rPr>
                  <a:t>API Gateway</a:t>
                </a:r>
              </a:p>
            </p:txBody>
          </p:sp>
          <p:grpSp>
            <p:nvGrpSpPr>
              <p:cNvPr id="4" name="Group 1169"/>
              <p:cNvGrpSpPr/>
              <p:nvPr/>
            </p:nvGrpSpPr>
            <p:grpSpPr>
              <a:xfrm>
                <a:off x="2741661" y="3367231"/>
                <a:ext cx="3074354" cy="411480"/>
                <a:chOff x="2741702" y="3367231"/>
                <a:chExt cx="3074354" cy="411480"/>
              </a:xfrm>
            </p:grpSpPr>
            <p:grpSp>
              <p:nvGrpSpPr>
                <p:cNvPr id="8" name="Group 195"/>
                <p:cNvGrpSpPr/>
                <p:nvPr/>
              </p:nvGrpSpPr>
              <p:grpSpPr>
                <a:xfrm>
                  <a:off x="2741702" y="3367231"/>
                  <a:ext cx="3074354" cy="411480"/>
                  <a:chOff x="3212082" y="2888600"/>
                  <a:chExt cx="3074354" cy="411480"/>
                </a:xfrm>
              </p:grpSpPr>
              <p:sp>
                <p:nvSpPr>
                  <p:cNvPr id="760" name="Rectangle 105"/>
                  <p:cNvSpPr/>
                  <p:nvPr/>
                </p:nvSpPr>
                <p:spPr>
                  <a:xfrm>
                    <a:off x="3212082"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1001" b="1">
                        <a:solidFill>
                          <a:schemeClr val="bg1"/>
                        </a:solidFill>
                      </a:rPr>
                      <a:t>Authentication</a:t>
                    </a:r>
                  </a:p>
                  <a:p>
                    <a:pPr algn="ctr">
                      <a:lnSpc>
                        <a:spcPts val="1001"/>
                      </a:lnSpc>
                    </a:pPr>
                    <a:r>
                      <a:rPr lang="en-US" sz="1001" b="1">
                        <a:solidFill>
                          <a:schemeClr val="bg1"/>
                        </a:solidFill>
                      </a:rPr>
                      <a:t> Service </a:t>
                    </a:r>
                  </a:p>
                  <a:p>
                    <a:pPr algn="ctr">
                      <a:lnSpc>
                        <a:spcPts val="1001"/>
                      </a:lnSpc>
                    </a:pPr>
                    <a:r>
                      <a:rPr lang="en-US" sz="800" b="1">
                        <a:solidFill>
                          <a:schemeClr val="bg1"/>
                        </a:solidFill>
                      </a:rPr>
                      <a:t>(Customer &amp; TPP)</a:t>
                    </a:r>
                  </a:p>
                </p:txBody>
              </p:sp>
              <p:sp>
                <p:nvSpPr>
                  <p:cNvPr id="761" name="Rectangle 106"/>
                  <p:cNvSpPr/>
                  <p:nvPr/>
                </p:nvSpPr>
                <p:spPr>
                  <a:xfrm>
                    <a:off x="4914836"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1001" b="1">
                        <a:solidFill>
                          <a:schemeClr val="bg1"/>
                        </a:solidFill>
                      </a:rPr>
                      <a:t>Resource Access Service </a:t>
                    </a:r>
                  </a:p>
                  <a:p>
                    <a:pPr algn="ctr">
                      <a:lnSpc>
                        <a:spcPts val="1001"/>
                      </a:lnSpc>
                    </a:pPr>
                    <a:r>
                      <a:rPr lang="en-US" sz="800" b="1">
                        <a:solidFill>
                          <a:schemeClr val="bg1"/>
                        </a:solidFill>
                      </a:rPr>
                      <a:t>(Customer &amp; TPP)</a:t>
                    </a:r>
                  </a:p>
                </p:txBody>
              </p:sp>
            </p:grpSp>
            <p:sp>
              <p:nvSpPr>
                <p:cNvPr id="759" name="Left-Right Arrow 758"/>
                <p:cNvSpPr/>
                <p:nvPr/>
              </p:nvSpPr>
              <p:spPr>
                <a:xfrm>
                  <a:off x="4121219" y="3442705"/>
                  <a:ext cx="314795" cy="260533"/>
                </a:xfrm>
                <a:prstGeom prst="leftRightArrow">
                  <a:avLst>
                    <a:gd name="adj1" fmla="val 50000"/>
                    <a:gd name="adj2" fmla="val 31720"/>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grpSp>
        <p:grpSp>
          <p:nvGrpSpPr>
            <p:cNvPr id="9" name="Group 766"/>
            <p:cNvGrpSpPr>
              <a:grpSpLocks noChangeAspect="1"/>
            </p:cNvGrpSpPr>
            <p:nvPr/>
          </p:nvGrpSpPr>
          <p:grpSpPr>
            <a:xfrm>
              <a:off x="2570993" y="3801388"/>
              <a:ext cx="3611636" cy="1954605"/>
              <a:chOff x="2386273" y="3856222"/>
              <a:chExt cx="3974770" cy="2320857"/>
            </a:xfrm>
          </p:grpSpPr>
          <p:sp>
            <p:nvSpPr>
              <p:cNvPr id="195" name="Rounded Rectangle 194"/>
              <p:cNvSpPr/>
              <p:nvPr/>
            </p:nvSpPr>
            <p:spPr>
              <a:xfrm>
                <a:off x="3151064" y="4800991"/>
                <a:ext cx="2445138" cy="382167"/>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601" b="1">
                    <a:solidFill>
                      <a:schemeClr val="bg1"/>
                    </a:solidFill>
                  </a:rPr>
                  <a:t>Business Applications</a:t>
                </a:r>
              </a:p>
            </p:txBody>
          </p:sp>
          <p:grpSp>
            <p:nvGrpSpPr>
              <p:cNvPr id="10" name="Group 1163"/>
              <p:cNvGrpSpPr>
                <a:grpSpLocks noChangeAspect="1"/>
              </p:cNvGrpSpPr>
              <p:nvPr/>
            </p:nvGrpSpPr>
            <p:grpSpPr>
              <a:xfrm>
                <a:off x="2386273" y="3999490"/>
                <a:ext cx="3974770" cy="2177589"/>
                <a:chOff x="5794760" y="4863291"/>
                <a:chExt cx="3349240" cy="1994709"/>
              </a:xfrm>
            </p:grpSpPr>
            <p:grpSp>
              <p:nvGrpSpPr>
                <p:cNvPr id="11" name="Group 491"/>
                <p:cNvGrpSpPr/>
                <p:nvPr/>
              </p:nvGrpSpPr>
              <p:grpSpPr>
                <a:xfrm>
                  <a:off x="6808376" y="4863291"/>
                  <a:ext cx="1180921" cy="1137375"/>
                  <a:chOff x="7963079" y="0"/>
                  <a:chExt cx="1180921" cy="1137375"/>
                </a:xfrm>
              </p:grpSpPr>
              <p:sp>
                <p:nvSpPr>
                  <p:cNvPr id="711" name="Rectangle 710"/>
                  <p:cNvSpPr/>
                  <p:nvPr/>
                </p:nvSpPr>
                <p:spPr>
                  <a:xfrm>
                    <a:off x="7963079" y="0"/>
                    <a:ext cx="1180921" cy="1137375"/>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12" name="Group 1684"/>
                  <p:cNvGrpSpPr/>
                  <p:nvPr/>
                </p:nvGrpSpPr>
                <p:grpSpPr>
                  <a:xfrm>
                    <a:off x="8079725" y="94663"/>
                    <a:ext cx="947629" cy="948049"/>
                    <a:chOff x="363151" y="2208344"/>
                    <a:chExt cx="947629" cy="948049"/>
                  </a:xfrm>
                  <a:noFill/>
                </p:grpSpPr>
                <p:grpSp>
                  <p:nvGrpSpPr>
                    <p:cNvPr id="13" name="Group 124"/>
                    <p:cNvGrpSpPr/>
                    <p:nvPr/>
                  </p:nvGrpSpPr>
                  <p:grpSpPr>
                    <a:xfrm>
                      <a:off x="363151" y="2208344"/>
                      <a:ext cx="413910" cy="219455"/>
                      <a:chOff x="2035842" y="2467584"/>
                      <a:chExt cx="1616542" cy="857090"/>
                    </a:xfrm>
                    <a:grpFill/>
                  </p:grpSpPr>
                  <p:grpSp>
                    <p:nvGrpSpPr>
                      <p:cNvPr id="14" name="Group 3"/>
                      <p:cNvGrpSpPr>
                        <a:grpSpLocks noChangeAspect="1"/>
                      </p:cNvGrpSpPr>
                      <p:nvPr/>
                    </p:nvGrpSpPr>
                    <p:grpSpPr>
                      <a:xfrm>
                        <a:off x="2035842" y="2467584"/>
                        <a:ext cx="1441149" cy="857090"/>
                        <a:chOff x="8585201" y="197511"/>
                        <a:chExt cx="331423" cy="197106"/>
                      </a:xfrm>
                      <a:grpFill/>
                    </p:grpSpPr>
                    <p:sp>
                      <p:nvSpPr>
                        <p:cNvPr id="7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53" name="Rectangle 7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54" name="Rectangle 7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50" name="Rectangle 7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51" name="Rectangle 7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5" name="Group 124"/>
                    <p:cNvGrpSpPr/>
                    <p:nvPr/>
                  </p:nvGrpSpPr>
                  <p:grpSpPr>
                    <a:xfrm>
                      <a:off x="896870" y="2208344"/>
                      <a:ext cx="413910" cy="219455"/>
                      <a:chOff x="2035842" y="2467584"/>
                      <a:chExt cx="1616542" cy="857090"/>
                    </a:xfrm>
                    <a:grpFill/>
                  </p:grpSpPr>
                  <p:grpSp>
                    <p:nvGrpSpPr>
                      <p:cNvPr id="16" name="Group 3"/>
                      <p:cNvGrpSpPr>
                        <a:grpSpLocks noChangeAspect="1"/>
                      </p:cNvGrpSpPr>
                      <p:nvPr/>
                    </p:nvGrpSpPr>
                    <p:grpSpPr>
                      <a:xfrm>
                        <a:off x="2035842" y="2467584"/>
                        <a:ext cx="1441149" cy="857090"/>
                        <a:chOff x="8585201" y="197511"/>
                        <a:chExt cx="331423" cy="197106"/>
                      </a:xfrm>
                      <a:grpFill/>
                    </p:grpSpPr>
                    <p:sp>
                      <p:nvSpPr>
                        <p:cNvPr id="74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47" name="Rectangle 74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8" name="Rectangle 74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44" name="Rectangle 74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5" name="Rectangle 74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7" name="Group 124"/>
                    <p:cNvGrpSpPr/>
                    <p:nvPr/>
                  </p:nvGrpSpPr>
                  <p:grpSpPr>
                    <a:xfrm>
                      <a:off x="363151" y="2572641"/>
                      <a:ext cx="413910" cy="219455"/>
                      <a:chOff x="2035842" y="2467584"/>
                      <a:chExt cx="1616542" cy="857090"/>
                    </a:xfrm>
                    <a:grpFill/>
                  </p:grpSpPr>
                  <p:grpSp>
                    <p:nvGrpSpPr>
                      <p:cNvPr id="18" name="Group 3"/>
                      <p:cNvGrpSpPr>
                        <a:grpSpLocks noChangeAspect="1"/>
                      </p:cNvGrpSpPr>
                      <p:nvPr/>
                    </p:nvGrpSpPr>
                    <p:grpSpPr>
                      <a:xfrm>
                        <a:off x="2035842" y="2467584"/>
                        <a:ext cx="1441149" cy="857090"/>
                        <a:chOff x="8585201" y="197511"/>
                        <a:chExt cx="331423" cy="197106"/>
                      </a:xfrm>
                      <a:grpFill/>
                    </p:grpSpPr>
                    <p:sp>
                      <p:nvSpPr>
                        <p:cNvPr id="74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41" name="Rectangle 74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2" name="Rectangle 74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38" name="Rectangle 73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9" name="Rectangle 73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9" name="Group 124"/>
                    <p:cNvGrpSpPr/>
                    <p:nvPr/>
                  </p:nvGrpSpPr>
                  <p:grpSpPr>
                    <a:xfrm>
                      <a:off x="896870" y="2572641"/>
                      <a:ext cx="413910" cy="219455"/>
                      <a:chOff x="2035842" y="2467584"/>
                      <a:chExt cx="1616542" cy="857090"/>
                    </a:xfrm>
                    <a:grpFill/>
                  </p:grpSpPr>
                  <p:grpSp>
                    <p:nvGrpSpPr>
                      <p:cNvPr id="20" name="Group 3"/>
                      <p:cNvGrpSpPr>
                        <a:grpSpLocks noChangeAspect="1"/>
                      </p:cNvGrpSpPr>
                      <p:nvPr/>
                    </p:nvGrpSpPr>
                    <p:grpSpPr>
                      <a:xfrm>
                        <a:off x="2035842" y="2467584"/>
                        <a:ext cx="1441149" cy="857090"/>
                        <a:chOff x="8585201" y="197511"/>
                        <a:chExt cx="331423" cy="197106"/>
                      </a:xfrm>
                      <a:grpFill/>
                    </p:grpSpPr>
                    <p:sp>
                      <p:nvSpPr>
                        <p:cNvPr id="73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35" name="Rectangle 73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6" name="Rectangle 73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32" name="Rectangle 73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3" name="Rectangle 73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1" name="Group 124"/>
                    <p:cNvGrpSpPr/>
                    <p:nvPr/>
                  </p:nvGrpSpPr>
                  <p:grpSpPr>
                    <a:xfrm>
                      <a:off x="363151" y="2936938"/>
                      <a:ext cx="413910" cy="219455"/>
                      <a:chOff x="2035842" y="2467584"/>
                      <a:chExt cx="1616542" cy="857090"/>
                    </a:xfrm>
                    <a:grpFill/>
                  </p:grpSpPr>
                  <p:grpSp>
                    <p:nvGrpSpPr>
                      <p:cNvPr id="22" name="Group 3"/>
                      <p:cNvGrpSpPr>
                        <a:grpSpLocks noChangeAspect="1"/>
                      </p:cNvGrpSpPr>
                      <p:nvPr/>
                    </p:nvGrpSpPr>
                    <p:grpSpPr>
                      <a:xfrm>
                        <a:off x="2035842" y="2467584"/>
                        <a:ext cx="1441149" cy="857090"/>
                        <a:chOff x="8585201" y="197511"/>
                        <a:chExt cx="331423" cy="197106"/>
                      </a:xfrm>
                      <a:grpFill/>
                    </p:grpSpPr>
                    <p:sp>
                      <p:nvSpPr>
                        <p:cNvPr id="72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29" name="Rectangle 72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0" name="Rectangle 72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26" name="Rectangle 72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7" name="Rectangle 72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3" name="Group 124"/>
                    <p:cNvGrpSpPr/>
                    <p:nvPr/>
                  </p:nvGrpSpPr>
                  <p:grpSpPr>
                    <a:xfrm>
                      <a:off x="896870" y="2936938"/>
                      <a:ext cx="413910" cy="219455"/>
                      <a:chOff x="2035842" y="2467584"/>
                      <a:chExt cx="1616542" cy="857090"/>
                    </a:xfrm>
                    <a:grpFill/>
                  </p:grpSpPr>
                  <p:grpSp>
                    <p:nvGrpSpPr>
                      <p:cNvPr id="24" name="Group 3"/>
                      <p:cNvGrpSpPr>
                        <a:grpSpLocks noChangeAspect="1"/>
                      </p:cNvGrpSpPr>
                      <p:nvPr/>
                    </p:nvGrpSpPr>
                    <p:grpSpPr>
                      <a:xfrm>
                        <a:off x="2035842" y="2467584"/>
                        <a:ext cx="1441149" cy="857090"/>
                        <a:chOff x="8585201" y="197511"/>
                        <a:chExt cx="331423" cy="197106"/>
                      </a:xfrm>
                      <a:grpFill/>
                    </p:grpSpPr>
                    <p:sp>
                      <p:nvSpPr>
                        <p:cNvPr id="72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23" name="Rectangle 72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4" name="Rectangle 72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20" name="Rectangle 71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1" name="Rectangle 72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25" name="Group 536"/>
                <p:cNvGrpSpPr/>
                <p:nvPr/>
              </p:nvGrpSpPr>
              <p:grpSpPr>
                <a:xfrm>
                  <a:off x="7363151" y="5231454"/>
                  <a:ext cx="1702689" cy="760202"/>
                  <a:chOff x="6244474" y="195797"/>
                  <a:chExt cx="1702689" cy="760202"/>
                </a:xfrm>
              </p:grpSpPr>
              <p:sp>
                <p:nvSpPr>
                  <p:cNvPr id="667" name="Rectangle 666"/>
                  <p:cNvSpPr/>
                  <p:nvPr/>
                </p:nvSpPr>
                <p:spPr>
                  <a:xfrm>
                    <a:off x="6244474" y="195797"/>
                    <a:ext cx="1702689" cy="760202"/>
                  </a:xfrm>
                  <a:prstGeom prst="rect">
                    <a:avLst/>
                  </a:prstGeom>
                  <a:solidFill>
                    <a:schemeClr val="tx1">
                      <a:lumMod val="75000"/>
                      <a:lumOff val="2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6" name="Group 1727"/>
                  <p:cNvGrpSpPr/>
                  <p:nvPr/>
                </p:nvGrpSpPr>
                <p:grpSpPr>
                  <a:xfrm>
                    <a:off x="6355145" y="284023"/>
                    <a:ext cx="1481347" cy="583751"/>
                    <a:chOff x="363151" y="2936938"/>
                    <a:chExt cx="1481347" cy="583751"/>
                  </a:xfrm>
                  <a:noFill/>
                </p:grpSpPr>
                <p:grpSp>
                  <p:nvGrpSpPr>
                    <p:cNvPr id="27" name="Group 124"/>
                    <p:cNvGrpSpPr/>
                    <p:nvPr/>
                  </p:nvGrpSpPr>
                  <p:grpSpPr>
                    <a:xfrm>
                      <a:off x="363151" y="2936938"/>
                      <a:ext cx="413910" cy="219455"/>
                      <a:chOff x="2035842" y="2467584"/>
                      <a:chExt cx="1616542" cy="857090"/>
                    </a:xfrm>
                    <a:grpFill/>
                  </p:grpSpPr>
                  <p:grpSp>
                    <p:nvGrpSpPr>
                      <p:cNvPr id="28" name="Group 3"/>
                      <p:cNvGrpSpPr>
                        <a:grpSpLocks noChangeAspect="1"/>
                      </p:cNvGrpSpPr>
                      <p:nvPr/>
                    </p:nvGrpSpPr>
                    <p:grpSpPr>
                      <a:xfrm>
                        <a:off x="2035842" y="2467584"/>
                        <a:ext cx="1441149" cy="857090"/>
                        <a:chOff x="8585201" y="197511"/>
                        <a:chExt cx="331423" cy="197106"/>
                      </a:xfrm>
                      <a:grpFill/>
                    </p:grpSpPr>
                    <p:sp>
                      <p:nvSpPr>
                        <p:cNvPr id="70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09" name="Rectangle 70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10" name="Rectangle 70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06" name="Rectangle 70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07" name="Rectangle 70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9" name="Group 124"/>
                    <p:cNvGrpSpPr/>
                    <p:nvPr/>
                  </p:nvGrpSpPr>
                  <p:grpSpPr>
                    <a:xfrm>
                      <a:off x="896870" y="2936938"/>
                      <a:ext cx="413910" cy="219455"/>
                      <a:chOff x="2035842" y="2467584"/>
                      <a:chExt cx="1616542" cy="857090"/>
                    </a:xfrm>
                    <a:grpFill/>
                  </p:grpSpPr>
                  <p:grpSp>
                    <p:nvGrpSpPr>
                      <p:cNvPr id="30" name="Group 3"/>
                      <p:cNvGrpSpPr>
                        <a:grpSpLocks noChangeAspect="1"/>
                      </p:cNvGrpSpPr>
                      <p:nvPr/>
                    </p:nvGrpSpPr>
                    <p:grpSpPr>
                      <a:xfrm>
                        <a:off x="2035842" y="2467584"/>
                        <a:ext cx="1441149" cy="857090"/>
                        <a:chOff x="8585201" y="197511"/>
                        <a:chExt cx="331423" cy="197106"/>
                      </a:xfrm>
                      <a:grpFill/>
                    </p:grpSpPr>
                    <p:sp>
                      <p:nvSpPr>
                        <p:cNvPr id="70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03" name="Rectangle 70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04" name="Rectangle 70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00" name="Rectangle 69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01" name="Rectangle 70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1" name="Group 124"/>
                    <p:cNvGrpSpPr/>
                    <p:nvPr/>
                  </p:nvGrpSpPr>
                  <p:grpSpPr>
                    <a:xfrm>
                      <a:off x="1430588" y="2936938"/>
                      <a:ext cx="413910" cy="219455"/>
                      <a:chOff x="2035842" y="2467584"/>
                      <a:chExt cx="1616542" cy="857090"/>
                    </a:xfrm>
                    <a:grpFill/>
                  </p:grpSpPr>
                  <p:grpSp>
                    <p:nvGrpSpPr>
                      <p:cNvPr id="737" name="Group 3"/>
                      <p:cNvGrpSpPr>
                        <a:grpSpLocks noChangeAspect="1"/>
                      </p:cNvGrpSpPr>
                      <p:nvPr/>
                    </p:nvGrpSpPr>
                    <p:grpSpPr>
                      <a:xfrm>
                        <a:off x="2035842" y="2467584"/>
                        <a:ext cx="1441149" cy="857090"/>
                        <a:chOff x="8585201" y="197511"/>
                        <a:chExt cx="331423" cy="197106"/>
                      </a:xfrm>
                      <a:grpFill/>
                    </p:grpSpPr>
                    <p:sp>
                      <p:nvSpPr>
                        <p:cNvPr id="69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97" name="Rectangle 69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98" name="Rectangle 69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94" name="Rectangle 69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95" name="Rectangle 69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743" name="Group 124"/>
                    <p:cNvGrpSpPr/>
                    <p:nvPr/>
                  </p:nvGrpSpPr>
                  <p:grpSpPr>
                    <a:xfrm>
                      <a:off x="363151" y="3301234"/>
                      <a:ext cx="413910" cy="219455"/>
                      <a:chOff x="2035842" y="2467584"/>
                      <a:chExt cx="1616542" cy="857090"/>
                    </a:xfrm>
                    <a:grpFill/>
                  </p:grpSpPr>
                  <p:grpSp>
                    <p:nvGrpSpPr>
                      <p:cNvPr id="749" name="Group 3"/>
                      <p:cNvGrpSpPr>
                        <a:grpSpLocks noChangeAspect="1"/>
                      </p:cNvGrpSpPr>
                      <p:nvPr/>
                    </p:nvGrpSpPr>
                    <p:grpSpPr>
                      <a:xfrm>
                        <a:off x="2035842" y="2467584"/>
                        <a:ext cx="1441149" cy="857090"/>
                        <a:chOff x="8585201" y="197511"/>
                        <a:chExt cx="331423" cy="197106"/>
                      </a:xfrm>
                      <a:grpFill/>
                    </p:grpSpPr>
                    <p:sp>
                      <p:nvSpPr>
                        <p:cNvPr id="69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91" name="Rectangle 69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92" name="Rectangle 69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88" name="Rectangle 68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89" name="Rectangle 68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755" name="Group 124"/>
                    <p:cNvGrpSpPr/>
                    <p:nvPr/>
                  </p:nvGrpSpPr>
                  <p:grpSpPr>
                    <a:xfrm>
                      <a:off x="896870" y="3301234"/>
                      <a:ext cx="413910" cy="219455"/>
                      <a:chOff x="2035842" y="2467584"/>
                      <a:chExt cx="1616542" cy="857090"/>
                    </a:xfrm>
                    <a:grpFill/>
                  </p:grpSpPr>
                  <p:grpSp>
                    <p:nvGrpSpPr>
                      <p:cNvPr id="757" name="Group 3"/>
                      <p:cNvGrpSpPr>
                        <a:grpSpLocks noChangeAspect="1"/>
                      </p:cNvGrpSpPr>
                      <p:nvPr/>
                    </p:nvGrpSpPr>
                    <p:grpSpPr>
                      <a:xfrm>
                        <a:off x="2035842" y="2467584"/>
                        <a:ext cx="1441149" cy="857090"/>
                        <a:chOff x="8585201" y="197511"/>
                        <a:chExt cx="331423" cy="197106"/>
                      </a:xfrm>
                      <a:grpFill/>
                    </p:grpSpPr>
                    <p:sp>
                      <p:nvSpPr>
                        <p:cNvPr id="68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85" name="Rectangle 68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86" name="Rectangle 68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82" name="Rectangle 68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83" name="Rectangle 68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758" name="Group 124"/>
                    <p:cNvGrpSpPr/>
                    <p:nvPr/>
                  </p:nvGrpSpPr>
                  <p:grpSpPr>
                    <a:xfrm>
                      <a:off x="1430588" y="3301234"/>
                      <a:ext cx="413910" cy="219455"/>
                      <a:chOff x="2035842" y="2467584"/>
                      <a:chExt cx="1616542" cy="857090"/>
                    </a:xfrm>
                    <a:grpFill/>
                  </p:grpSpPr>
                  <p:grpSp>
                    <p:nvGrpSpPr>
                      <p:cNvPr id="767" name="Group 3"/>
                      <p:cNvGrpSpPr>
                        <a:grpSpLocks noChangeAspect="1"/>
                      </p:cNvGrpSpPr>
                      <p:nvPr/>
                    </p:nvGrpSpPr>
                    <p:grpSpPr>
                      <a:xfrm>
                        <a:off x="2035842" y="2467584"/>
                        <a:ext cx="1441149" cy="857090"/>
                        <a:chOff x="8585201" y="197511"/>
                        <a:chExt cx="331423" cy="197106"/>
                      </a:xfrm>
                      <a:grpFill/>
                    </p:grpSpPr>
                    <p:sp>
                      <p:nvSpPr>
                        <p:cNvPr id="67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79" name="Rectangle 67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80" name="Rectangle 67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76" name="Rectangle 67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77" name="Rectangle 67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192" name="Group 582"/>
                <p:cNvGrpSpPr/>
                <p:nvPr/>
              </p:nvGrpSpPr>
              <p:grpSpPr>
                <a:xfrm>
                  <a:off x="7875103" y="5609636"/>
                  <a:ext cx="1180921" cy="757625"/>
                  <a:chOff x="7154575" y="1162743"/>
                  <a:chExt cx="1180921" cy="757625"/>
                </a:xfrm>
              </p:grpSpPr>
              <p:sp>
                <p:nvSpPr>
                  <p:cNvPr id="637" name="Rectangle 636"/>
                  <p:cNvSpPr/>
                  <p:nvPr/>
                </p:nvSpPr>
                <p:spPr>
                  <a:xfrm>
                    <a:off x="7154575" y="1162743"/>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193" name="Group 1756"/>
                  <p:cNvGrpSpPr/>
                  <p:nvPr/>
                </p:nvGrpSpPr>
                <p:grpSpPr>
                  <a:xfrm>
                    <a:off x="7271221" y="1249680"/>
                    <a:ext cx="947629" cy="583751"/>
                    <a:chOff x="363151" y="2936938"/>
                    <a:chExt cx="947629" cy="583751"/>
                  </a:xfrm>
                  <a:noFill/>
                </p:grpSpPr>
                <p:grpSp>
                  <p:nvGrpSpPr>
                    <p:cNvPr id="196" name="Group 124"/>
                    <p:cNvGrpSpPr/>
                    <p:nvPr/>
                  </p:nvGrpSpPr>
                  <p:grpSpPr>
                    <a:xfrm>
                      <a:off x="363151" y="2936938"/>
                      <a:ext cx="413910" cy="219455"/>
                      <a:chOff x="2035842" y="2467584"/>
                      <a:chExt cx="1616542" cy="857090"/>
                    </a:xfrm>
                    <a:grpFill/>
                  </p:grpSpPr>
                  <p:grpSp>
                    <p:nvGrpSpPr>
                      <p:cNvPr id="197" name="Group 3"/>
                      <p:cNvGrpSpPr>
                        <a:grpSpLocks noChangeAspect="1"/>
                      </p:cNvGrpSpPr>
                      <p:nvPr/>
                    </p:nvGrpSpPr>
                    <p:grpSpPr>
                      <a:xfrm>
                        <a:off x="2035842" y="2467584"/>
                        <a:ext cx="1441149" cy="857090"/>
                        <a:chOff x="8585201" y="197511"/>
                        <a:chExt cx="331423" cy="197106"/>
                      </a:xfrm>
                      <a:grpFill/>
                    </p:grpSpPr>
                    <p:sp>
                      <p:nvSpPr>
                        <p:cNvPr id="66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65" name="Rectangle 66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6" name="Rectangle 66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62" name="Rectangle 66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3" name="Rectangle 66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98" name="Group 124"/>
                    <p:cNvGrpSpPr/>
                    <p:nvPr/>
                  </p:nvGrpSpPr>
                  <p:grpSpPr>
                    <a:xfrm>
                      <a:off x="896870" y="2936938"/>
                      <a:ext cx="413910" cy="219455"/>
                      <a:chOff x="2035842" y="2467584"/>
                      <a:chExt cx="1616542" cy="857090"/>
                    </a:xfrm>
                    <a:grpFill/>
                  </p:grpSpPr>
                  <p:grpSp>
                    <p:nvGrpSpPr>
                      <p:cNvPr id="200" name="Group 3"/>
                      <p:cNvGrpSpPr>
                        <a:grpSpLocks noChangeAspect="1"/>
                      </p:cNvGrpSpPr>
                      <p:nvPr/>
                    </p:nvGrpSpPr>
                    <p:grpSpPr>
                      <a:xfrm>
                        <a:off x="2035842" y="2467584"/>
                        <a:ext cx="1441149" cy="857090"/>
                        <a:chOff x="8585201" y="197511"/>
                        <a:chExt cx="331423" cy="197106"/>
                      </a:xfrm>
                      <a:grpFill/>
                    </p:grpSpPr>
                    <p:sp>
                      <p:nvSpPr>
                        <p:cNvPr id="65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59" name="Rectangle 65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0" name="Rectangle 65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56" name="Rectangle 65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7" name="Rectangle 65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01" name="Group 124"/>
                    <p:cNvGrpSpPr/>
                    <p:nvPr/>
                  </p:nvGrpSpPr>
                  <p:grpSpPr>
                    <a:xfrm>
                      <a:off x="363151" y="3301234"/>
                      <a:ext cx="413910" cy="219455"/>
                      <a:chOff x="2035842" y="2467584"/>
                      <a:chExt cx="1616542" cy="857090"/>
                    </a:xfrm>
                    <a:grpFill/>
                  </p:grpSpPr>
                  <p:grpSp>
                    <p:nvGrpSpPr>
                      <p:cNvPr id="202" name="Group 3"/>
                      <p:cNvGrpSpPr>
                        <a:grpSpLocks noChangeAspect="1"/>
                      </p:cNvGrpSpPr>
                      <p:nvPr/>
                    </p:nvGrpSpPr>
                    <p:grpSpPr>
                      <a:xfrm>
                        <a:off x="2035842" y="2467584"/>
                        <a:ext cx="1441149" cy="857090"/>
                        <a:chOff x="8585201" y="197511"/>
                        <a:chExt cx="331423" cy="197106"/>
                      </a:xfrm>
                      <a:grpFill/>
                    </p:grpSpPr>
                    <p:sp>
                      <p:nvSpPr>
                        <p:cNvPr id="6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53" name="Rectangle 6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4" name="Rectangle 6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50" name="Rectangle 6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1" name="Rectangle 6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03" name="Group 124"/>
                    <p:cNvGrpSpPr/>
                    <p:nvPr/>
                  </p:nvGrpSpPr>
                  <p:grpSpPr>
                    <a:xfrm>
                      <a:off x="896870" y="3301234"/>
                      <a:ext cx="413910" cy="219455"/>
                      <a:chOff x="2035842" y="2467584"/>
                      <a:chExt cx="1616542" cy="857090"/>
                    </a:xfrm>
                    <a:grpFill/>
                  </p:grpSpPr>
                  <p:grpSp>
                    <p:nvGrpSpPr>
                      <p:cNvPr id="204" name="Group 3"/>
                      <p:cNvGrpSpPr>
                        <a:grpSpLocks noChangeAspect="1"/>
                      </p:cNvGrpSpPr>
                      <p:nvPr/>
                    </p:nvGrpSpPr>
                    <p:grpSpPr>
                      <a:xfrm>
                        <a:off x="2035842" y="2467584"/>
                        <a:ext cx="1441149" cy="857090"/>
                        <a:chOff x="8585201" y="197511"/>
                        <a:chExt cx="331423" cy="197106"/>
                      </a:xfrm>
                      <a:grpFill/>
                    </p:grpSpPr>
                    <p:sp>
                      <p:nvSpPr>
                        <p:cNvPr id="64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47" name="Rectangle 64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48" name="Rectangle 64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44" name="Rectangle 64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45" name="Rectangle 64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205" name="Group 614"/>
                <p:cNvGrpSpPr/>
                <p:nvPr/>
              </p:nvGrpSpPr>
              <p:grpSpPr>
                <a:xfrm>
                  <a:off x="7415048" y="5703691"/>
                  <a:ext cx="1180921" cy="1137375"/>
                  <a:chOff x="5969648" y="1044575"/>
                  <a:chExt cx="1180921" cy="1137375"/>
                </a:xfrm>
              </p:grpSpPr>
              <p:sp>
                <p:nvSpPr>
                  <p:cNvPr id="593" name="Rectangle 592"/>
                  <p:cNvSpPr/>
                  <p:nvPr/>
                </p:nvSpPr>
                <p:spPr>
                  <a:xfrm>
                    <a:off x="5969648" y="1044575"/>
                    <a:ext cx="1180921" cy="1137375"/>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06" name="Group 1799"/>
                  <p:cNvGrpSpPr/>
                  <p:nvPr/>
                </p:nvGrpSpPr>
                <p:grpSpPr>
                  <a:xfrm>
                    <a:off x="6086294" y="1139238"/>
                    <a:ext cx="947629" cy="948048"/>
                    <a:chOff x="363151" y="2572641"/>
                    <a:chExt cx="947629" cy="948048"/>
                  </a:xfrm>
                  <a:noFill/>
                </p:grpSpPr>
                <p:grpSp>
                  <p:nvGrpSpPr>
                    <p:cNvPr id="207" name="Group 124"/>
                    <p:cNvGrpSpPr/>
                    <p:nvPr/>
                  </p:nvGrpSpPr>
                  <p:grpSpPr>
                    <a:xfrm>
                      <a:off x="363151" y="2572641"/>
                      <a:ext cx="413910" cy="219455"/>
                      <a:chOff x="2035842" y="2467584"/>
                      <a:chExt cx="1616542" cy="857090"/>
                    </a:xfrm>
                    <a:grpFill/>
                  </p:grpSpPr>
                  <p:grpSp>
                    <p:nvGrpSpPr>
                      <p:cNvPr id="208" name="Group 3"/>
                      <p:cNvGrpSpPr>
                        <a:grpSpLocks noChangeAspect="1"/>
                      </p:cNvGrpSpPr>
                      <p:nvPr/>
                    </p:nvGrpSpPr>
                    <p:grpSpPr>
                      <a:xfrm>
                        <a:off x="2035842" y="2467584"/>
                        <a:ext cx="1441149" cy="857090"/>
                        <a:chOff x="8585201" y="197511"/>
                        <a:chExt cx="331423" cy="197106"/>
                      </a:xfrm>
                      <a:grpFill/>
                    </p:grpSpPr>
                    <p:sp>
                      <p:nvSpPr>
                        <p:cNvPr id="63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35" name="Rectangle 63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36" name="Rectangle 63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32" name="Rectangle 63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33" name="Rectangle 63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09" name="Group 124"/>
                    <p:cNvGrpSpPr/>
                    <p:nvPr/>
                  </p:nvGrpSpPr>
                  <p:grpSpPr>
                    <a:xfrm>
                      <a:off x="896870" y="2572641"/>
                      <a:ext cx="413910" cy="219455"/>
                      <a:chOff x="2035842" y="2467584"/>
                      <a:chExt cx="1616542" cy="857090"/>
                    </a:xfrm>
                    <a:grpFill/>
                  </p:grpSpPr>
                  <p:grpSp>
                    <p:nvGrpSpPr>
                      <p:cNvPr id="210" name="Group 3"/>
                      <p:cNvGrpSpPr>
                        <a:grpSpLocks noChangeAspect="1"/>
                      </p:cNvGrpSpPr>
                      <p:nvPr/>
                    </p:nvGrpSpPr>
                    <p:grpSpPr>
                      <a:xfrm>
                        <a:off x="2035842" y="2467584"/>
                        <a:ext cx="1441149" cy="857090"/>
                        <a:chOff x="8585201" y="197511"/>
                        <a:chExt cx="331423" cy="197106"/>
                      </a:xfrm>
                      <a:grpFill/>
                    </p:grpSpPr>
                    <p:sp>
                      <p:nvSpPr>
                        <p:cNvPr id="62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29" name="Rectangle 62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30" name="Rectangle 62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26" name="Rectangle 62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27" name="Rectangle 62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11" name="Group 124"/>
                    <p:cNvGrpSpPr/>
                    <p:nvPr/>
                  </p:nvGrpSpPr>
                  <p:grpSpPr>
                    <a:xfrm>
                      <a:off x="363151" y="2936938"/>
                      <a:ext cx="413910" cy="219455"/>
                      <a:chOff x="2035842" y="2467584"/>
                      <a:chExt cx="1616542" cy="857090"/>
                    </a:xfrm>
                    <a:grpFill/>
                  </p:grpSpPr>
                  <p:grpSp>
                    <p:nvGrpSpPr>
                      <p:cNvPr id="212" name="Group 3"/>
                      <p:cNvGrpSpPr>
                        <a:grpSpLocks noChangeAspect="1"/>
                      </p:cNvGrpSpPr>
                      <p:nvPr/>
                    </p:nvGrpSpPr>
                    <p:grpSpPr>
                      <a:xfrm>
                        <a:off x="2035842" y="2467584"/>
                        <a:ext cx="1441149" cy="857090"/>
                        <a:chOff x="8585201" y="197511"/>
                        <a:chExt cx="331423" cy="197106"/>
                      </a:xfrm>
                      <a:grpFill/>
                    </p:grpSpPr>
                    <p:sp>
                      <p:nvSpPr>
                        <p:cNvPr id="62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23" name="Rectangle 62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24" name="Rectangle 62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20" name="Rectangle 61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21" name="Rectangle 62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13" name="Group 124"/>
                    <p:cNvGrpSpPr/>
                    <p:nvPr/>
                  </p:nvGrpSpPr>
                  <p:grpSpPr>
                    <a:xfrm>
                      <a:off x="896870" y="2936938"/>
                      <a:ext cx="413910" cy="219455"/>
                      <a:chOff x="2035842" y="2467584"/>
                      <a:chExt cx="1616542" cy="857090"/>
                    </a:xfrm>
                    <a:grpFill/>
                  </p:grpSpPr>
                  <p:grpSp>
                    <p:nvGrpSpPr>
                      <p:cNvPr id="214" name="Group 3"/>
                      <p:cNvGrpSpPr>
                        <a:grpSpLocks noChangeAspect="1"/>
                      </p:cNvGrpSpPr>
                      <p:nvPr/>
                    </p:nvGrpSpPr>
                    <p:grpSpPr>
                      <a:xfrm>
                        <a:off x="2035842" y="2467584"/>
                        <a:ext cx="1441149" cy="857090"/>
                        <a:chOff x="8585201" y="197511"/>
                        <a:chExt cx="331423" cy="197106"/>
                      </a:xfrm>
                      <a:grpFill/>
                    </p:grpSpPr>
                    <p:sp>
                      <p:nvSpPr>
                        <p:cNvPr id="61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17" name="Rectangle 61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18" name="Rectangle 61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14" name="Rectangle 61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15" name="Rectangle 61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15" name="Group 124"/>
                    <p:cNvGrpSpPr/>
                    <p:nvPr/>
                  </p:nvGrpSpPr>
                  <p:grpSpPr>
                    <a:xfrm>
                      <a:off x="363151" y="3301234"/>
                      <a:ext cx="413910" cy="219455"/>
                      <a:chOff x="2035842" y="2467584"/>
                      <a:chExt cx="1616542" cy="857090"/>
                    </a:xfrm>
                    <a:grpFill/>
                  </p:grpSpPr>
                  <p:grpSp>
                    <p:nvGrpSpPr>
                      <p:cNvPr id="216" name="Group 3"/>
                      <p:cNvGrpSpPr>
                        <a:grpSpLocks noChangeAspect="1"/>
                      </p:cNvGrpSpPr>
                      <p:nvPr/>
                    </p:nvGrpSpPr>
                    <p:grpSpPr>
                      <a:xfrm>
                        <a:off x="2035842" y="2467584"/>
                        <a:ext cx="1441149" cy="857090"/>
                        <a:chOff x="8585201" y="197511"/>
                        <a:chExt cx="331423" cy="197106"/>
                      </a:xfrm>
                      <a:grpFill/>
                    </p:grpSpPr>
                    <p:sp>
                      <p:nvSpPr>
                        <p:cNvPr id="61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11" name="Rectangle 61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12" name="Rectangle 61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08" name="Rectangle 60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09" name="Rectangle 60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17" name="Group 124"/>
                    <p:cNvGrpSpPr/>
                    <p:nvPr/>
                  </p:nvGrpSpPr>
                  <p:grpSpPr>
                    <a:xfrm>
                      <a:off x="896870" y="3301234"/>
                      <a:ext cx="413910" cy="219455"/>
                      <a:chOff x="2035842" y="2467584"/>
                      <a:chExt cx="1616542" cy="857090"/>
                    </a:xfrm>
                    <a:grpFill/>
                  </p:grpSpPr>
                  <p:grpSp>
                    <p:nvGrpSpPr>
                      <p:cNvPr id="218" name="Group 3"/>
                      <p:cNvGrpSpPr>
                        <a:grpSpLocks noChangeAspect="1"/>
                      </p:cNvGrpSpPr>
                      <p:nvPr/>
                    </p:nvGrpSpPr>
                    <p:grpSpPr>
                      <a:xfrm>
                        <a:off x="2035842" y="2467584"/>
                        <a:ext cx="1441149" cy="857090"/>
                        <a:chOff x="8585201" y="197511"/>
                        <a:chExt cx="331423" cy="197106"/>
                      </a:xfrm>
                      <a:grpFill/>
                    </p:grpSpPr>
                    <p:sp>
                      <p:nvSpPr>
                        <p:cNvPr id="60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05" name="Rectangle 60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06" name="Rectangle 60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02" name="Rectangle 60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03" name="Rectangle 60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219" name="Group 659"/>
                <p:cNvGrpSpPr/>
                <p:nvPr/>
              </p:nvGrpSpPr>
              <p:grpSpPr>
                <a:xfrm>
                  <a:off x="6326341" y="5269018"/>
                  <a:ext cx="1702689" cy="379122"/>
                  <a:chOff x="6901658" y="2196895"/>
                  <a:chExt cx="1702689" cy="379122"/>
                </a:xfrm>
              </p:grpSpPr>
              <p:sp>
                <p:nvSpPr>
                  <p:cNvPr id="570" name="Rectangle 569"/>
                  <p:cNvSpPr/>
                  <p:nvPr/>
                </p:nvSpPr>
                <p:spPr>
                  <a:xfrm>
                    <a:off x="6901658" y="2196895"/>
                    <a:ext cx="1702689" cy="379122"/>
                  </a:xfrm>
                  <a:prstGeom prst="rect">
                    <a:avLst/>
                  </a:prstGeom>
                  <a:solidFill>
                    <a:schemeClr val="bg1">
                      <a:lumMod val="8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20" name="Group 1821"/>
                  <p:cNvGrpSpPr/>
                  <p:nvPr/>
                </p:nvGrpSpPr>
                <p:grpSpPr>
                  <a:xfrm>
                    <a:off x="7012329" y="2276729"/>
                    <a:ext cx="1481347" cy="219455"/>
                    <a:chOff x="363151" y="3301234"/>
                    <a:chExt cx="1481347" cy="219455"/>
                  </a:xfrm>
                  <a:noFill/>
                </p:grpSpPr>
                <p:grpSp>
                  <p:nvGrpSpPr>
                    <p:cNvPr id="221" name="Group 124"/>
                    <p:cNvGrpSpPr/>
                    <p:nvPr/>
                  </p:nvGrpSpPr>
                  <p:grpSpPr>
                    <a:xfrm>
                      <a:off x="363151" y="3301234"/>
                      <a:ext cx="413910" cy="219455"/>
                      <a:chOff x="2035842" y="2467584"/>
                      <a:chExt cx="1616542" cy="857090"/>
                    </a:xfrm>
                    <a:grpFill/>
                  </p:grpSpPr>
                  <p:grpSp>
                    <p:nvGrpSpPr>
                      <p:cNvPr id="222" name="Group 3"/>
                      <p:cNvGrpSpPr>
                        <a:grpSpLocks noChangeAspect="1"/>
                      </p:cNvGrpSpPr>
                      <p:nvPr/>
                    </p:nvGrpSpPr>
                    <p:grpSpPr>
                      <a:xfrm>
                        <a:off x="2035842" y="2467584"/>
                        <a:ext cx="1441149" cy="857090"/>
                        <a:chOff x="8585201" y="197511"/>
                        <a:chExt cx="331423" cy="197106"/>
                      </a:xfrm>
                      <a:grpFill/>
                    </p:grpSpPr>
                    <p:sp>
                      <p:nvSpPr>
                        <p:cNvPr id="59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91" name="Rectangle 59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92" name="Rectangle 59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88" name="Rectangle 58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9" name="Rectangle 58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23" name="Group 124"/>
                    <p:cNvGrpSpPr/>
                    <p:nvPr/>
                  </p:nvGrpSpPr>
                  <p:grpSpPr>
                    <a:xfrm>
                      <a:off x="896870" y="3301234"/>
                      <a:ext cx="413910" cy="219455"/>
                      <a:chOff x="2035842" y="2467584"/>
                      <a:chExt cx="1616542" cy="857090"/>
                    </a:xfrm>
                    <a:grpFill/>
                  </p:grpSpPr>
                  <p:grpSp>
                    <p:nvGrpSpPr>
                      <p:cNvPr id="256" name="Group 3"/>
                      <p:cNvGrpSpPr>
                        <a:grpSpLocks noChangeAspect="1"/>
                      </p:cNvGrpSpPr>
                      <p:nvPr/>
                    </p:nvGrpSpPr>
                    <p:grpSpPr>
                      <a:xfrm>
                        <a:off x="2035842" y="2467584"/>
                        <a:ext cx="1441149" cy="857090"/>
                        <a:chOff x="8585201" y="197511"/>
                        <a:chExt cx="331423" cy="197106"/>
                      </a:xfrm>
                      <a:grpFill/>
                    </p:grpSpPr>
                    <p:sp>
                      <p:nvSpPr>
                        <p:cNvPr id="58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85" name="Rectangle 58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6" name="Rectangle 58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82" name="Rectangle 58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3" name="Rectangle 58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57" name="Group 124"/>
                    <p:cNvGrpSpPr/>
                    <p:nvPr/>
                  </p:nvGrpSpPr>
                  <p:grpSpPr>
                    <a:xfrm>
                      <a:off x="1430588" y="3301234"/>
                      <a:ext cx="413910" cy="219455"/>
                      <a:chOff x="2035842" y="2467584"/>
                      <a:chExt cx="1616542" cy="857090"/>
                    </a:xfrm>
                    <a:grpFill/>
                  </p:grpSpPr>
                  <p:grpSp>
                    <p:nvGrpSpPr>
                      <p:cNvPr id="258" name="Group 3"/>
                      <p:cNvGrpSpPr>
                        <a:grpSpLocks noChangeAspect="1"/>
                      </p:cNvGrpSpPr>
                      <p:nvPr/>
                    </p:nvGrpSpPr>
                    <p:grpSpPr>
                      <a:xfrm>
                        <a:off x="2035842" y="2467584"/>
                        <a:ext cx="1441149" cy="857090"/>
                        <a:chOff x="8585201" y="197511"/>
                        <a:chExt cx="331423" cy="197106"/>
                      </a:xfrm>
                      <a:grpFill/>
                    </p:grpSpPr>
                    <p:sp>
                      <p:nvSpPr>
                        <p:cNvPr id="57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79" name="Rectangle 57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0" name="Rectangle 57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76" name="Rectangle 57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77" name="Rectangle 57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259" name="Group 684"/>
                <p:cNvGrpSpPr/>
                <p:nvPr/>
              </p:nvGrpSpPr>
              <p:grpSpPr>
                <a:xfrm>
                  <a:off x="5794760" y="5638395"/>
                  <a:ext cx="1702689" cy="760202"/>
                  <a:chOff x="5621080" y="2566274"/>
                  <a:chExt cx="1702689" cy="760202"/>
                </a:xfrm>
              </p:grpSpPr>
              <p:sp>
                <p:nvSpPr>
                  <p:cNvPr id="526" name="Rectangle 525"/>
                  <p:cNvSpPr/>
                  <p:nvPr/>
                </p:nvSpPr>
                <p:spPr>
                  <a:xfrm>
                    <a:off x="5621080" y="2566274"/>
                    <a:ext cx="1702689" cy="760202"/>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61" name="Group 1864"/>
                  <p:cNvGrpSpPr/>
                  <p:nvPr/>
                </p:nvGrpSpPr>
                <p:grpSpPr>
                  <a:xfrm>
                    <a:off x="5731751" y="2654500"/>
                    <a:ext cx="1481347" cy="583751"/>
                    <a:chOff x="363151" y="2936938"/>
                    <a:chExt cx="1481347" cy="583751"/>
                  </a:xfrm>
                  <a:noFill/>
                </p:grpSpPr>
                <p:grpSp>
                  <p:nvGrpSpPr>
                    <p:cNvPr id="262" name="Group 124"/>
                    <p:cNvGrpSpPr/>
                    <p:nvPr/>
                  </p:nvGrpSpPr>
                  <p:grpSpPr>
                    <a:xfrm>
                      <a:off x="363151" y="2936938"/>
                      <a:ext cx="413910" cy="219455"/>
                      <a:chOff x="2035842" y="2467584"/>
                      <a:chExt cx="1616542" cy="857090"/>
                    </a:xfrm>
                    <a:grpFill/>
                  </p:grpSpPr>
                  <p:grpSp>
                    <p:nvGrpSpPr>
                      <p:cNvPr id="263" name="Group 3"/>
                      <p:cNvGrpSpPr>
                        <a:grpSpLocks noChangeAspect="1"/>
                      </p:cNvGrpSpPr>
                      <p:nvPr/>
                    </p:nvGrpSpPr>
                    <p:grpSpPr>
                      <a:xfrm>
                        <a:off x="2035842" y="2467584"/>
                        <a:ext cx="1441149" cy="857090"/>
                        <a:chOff x="8585201" y="197511"/>
                        <a:chExt cx="331423" cy="197106"/>
                      </a:xfrm>
                      <a:grpFill/>
                    </p:grpSpPr>
                    <p:sp>
                      <p:nvSpPr>
                        <p:cNvPr id="56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68" name="Rectangle 56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9" name="Rectangle 56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65" name="Rectangle 56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6" name="Rectangle 56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64" name="Group 124"/>
                    <p:cNvGrpSpPr/>
                    <p:nvPr/>
                  </p:nvGrpSpPr>
                  <p:grpSpPr>
                    <a:xfrm>
                      <a:off x="896870" y="2936938"/>
                      <a:ext cx="413910" cy="219455"/>
                      <a:chOff x="2035842" y="2467584"/>
                      <a:chExt cx="1616542" cy="857090"/>
                    </a:xfrm>
                    <a:grpFill/>
                  </p:grpSpPr>
                  <p:grpSp>
                    <p:nvGrpSpPr>
                      <p:cNvPr id="265" name="Group 3"/>
                      <p:cNvGrpSpPr>
                        <a:grpSpLocks noChangeAspect="1"/>
                      </p:cNvGrpSpPr>
                      <p:nvPr/>
                    </p:nvGrpSpPr>
                    <p:grpSpPr>
                      <a:xfrm>
                        <a:off x="2035842" y="2467584"/>
                        <a:ext cx="1441149" cy="857090"/>
                        <a:chOff x="8585201" y="197511"/>
                        <a:chExt cx="331423" cy="197106"/>
                      </a:xfrm>
                      <a:grpFill/>
                    </p:grpSpPr>
                    <p:sp>
                      <p:nvSpPr>
                        <p:cNvPr id="56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62" name="Rectangle 56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3" name="Rectangle 56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59" name="Rectangle 55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0" name="Rectangle 55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66" name="Group 124"/>
                    <p:cNvGrpSpPr/>
                    <p:nvPr/>
                  </p:nvGrpSpPr>
                  <p:grpSpPr>
                    <a:xfrm>
                      <a:off x="1430588" y="2936938"/>
                      <a:ext cx="413910" cy="219455"/>
                      <a:chOff x="2035842" y="2467584"/>
                      <a:chExt cx="1616542" cy="857090"/>
                    </a:xfrm>
                    <a:grpFill/>
                  </p:grpSpPr>
                  <p:grpSp>
                    <p:nvGrpSpPr>
                      <p:cNvPr id="267" name="Group 3"/>
                      <p:cNvGrpSpPr>
                        <a:grpSpLocks noChangeAspect="1"/>
                      </p:cNvGrpSpPr>
                      <p:nvPr/>
                    </p:nvGrpSpPr>
                    <p:grpSpPr>
                      <a:xfrm>
                        <a:off x="2035842" y="2467584"/>
                        <a:ext cx="1441149" cy="857090"/>
                        <a:chOff x="8585201" y="197511"/>
                        <a:chExt cx="331423" cy="197106"/>
                      </a:xfrm>
                      <a:grpFill/>
                    </p:grpSpPr>
                    <p:sp>
                      <p:nvSpPr>
                        <p:cNvPr id="55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56" name="Rectangle 55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7" name="Rectangle 55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53" name="Rectangle 55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4" name="Rectangle 55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68" name="Group 124"/>
                    <p:cNvGrpSpPr/>
                    <p:nvPr/>
                  </p:nvGrpSpPr>
                  <p:grpSpPr>
                    <a:xfrm>
                      <a:off x="363151" y="3301234"/>
                      <a:ext cx="413910" cy="219455"/>
                      <a:chOff x="2035842" y="2467584"/>
                      <a:chExt cx="1616542" cy="857090"/>
                    </a:xfrm>
                    <a:grpFill/>
                  </p:grpSpPr>
                  <p:grpSp>
                    <p:nvGrpSpPr>
                      <p:cNvPr id="269" name="Group 3"/>
                      <p:cNvGrpSpPr>
                        <a:grpSpLocks noChangeAspect="1"/>
                      </p:cNvGrpSpPr>
                      <p:nvPr/>
                    </p:nvGrpSpPr>
                    <p:grpSpPr>
                      <a:xfrm>
                        <a:off x="2035842" y="2467584"/>
                        <a:ext cx="1441149" cy="857090"/>
                        <a:chOff x="8585201" y="197511"/>
                        <a:chExt cx="331423" cy="197106"/>
                      </a:xfrm>
                      <a:grpFill/>
                    </p:grpSpPr>
                    <p:sp>
                      <p:nvSpPr>
                        <p:cNvPr id="54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50" name="Rectangle 5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1" name="Rectangle 5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47" name="Rectangle 54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8" name="Rectangle 5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70" name="Group 124"/>
                    <p:cNvGrpSpPr/>
                    <p:nvPr/>
                  </p:nvGrpSpPr>
                  <p:grpSpPr>
                    <a:xfrm>
                      <a:off x="896870" y="3301234"/>
                      <a:ext cx="413910" cy="219455"/>
                      <a:chOff x="2035842" y="2467584"/>
                      <a:chExt cx="1616542" cy="857090"/>
                    </a:xfrm>
                    <a:grpFill/>
                  </p:grpSpPr>
                  <p:grpSp>
                    <p:nvGrpSpPr>
                      <p:cNvPr id="273" name="Group 3"/>
                      <p:cNvGrpSpPr>
                        <a:grpSpLocks noChangeAspect="1"/>
                      </p:cNvGrpSpPr>
                      <p:nvPr/>
                    </p:nvGrpSpPr>
                    <p:grpSpPr>
                      <a:xfrm>
                        <a:off x="2035842" y="2467584"/>
                        <a:ext cx="1441149" cy="857090"/>
                        <a:chOff x="8585201" y="197511"/>
                        <a:chExt cx="331423" cy="197106"/>
                      </a:xfrm>
                      <a:grpFill/>
                    </p:grpSpPr>
                    <p:sp>
                      <p:nvSpPr>
                        <p:cNvPr id="54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44" name="Rectangle 54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5" name="Rectangle 54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41" name="Rectangle 54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2" name="Rectangle 54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79" name="Group 124"/>
                    <p:cNvGrpSpPr/>
                    <p:nvPr/>
                  </p:nvGrpSpPr>
                  <p:grpSpPr>
                    <a:xfrm>
                      <a:off x="1430588" y="3301234"/>
                      <a:ext cx="413910" cy="219455"/>
                      <a:chOff x="2035842" y="2467584"/>
                      <a:chExt cx="1616542" cy="857090"/>
                    </a:xfrm>
                    <a:grpFill/>
                  </p:grpSpPr>
                  <p:grpSp>
                    <p:nvGrpSpPr>
                      <p:cNvPr id="361" name="Group 3"/>
                      <p:cNvGrpSpPr>
                        <a:grpSpLocks noChangeAspect="1"/>
                      </p:cNvGrpSpPr>
                      <p:nvPr/>
                    </p:nvGrpSpPr>
                    <p:grpSpPr>
                      <a:xfrm>
                        <a:off x="2035842" y="2467584"/>
                        <a:ext cx="1441149" cy="857090"/>
                        <a:chOff x="8585201" y="197511"/>
                        <a:chExt cx="331423" cy="197106"/>
                      </a:xfrm>
                      <a:grpFill/>
                    </p:grpSpPr>
                    <p:sp>
                      <p:nvSpPr>
                        <p:cNvPr id="53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38" name="Rectangle 53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39" name="Rectangle 53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35" name="Rectangle 53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36" name="Rectangle 53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362" name="Group 729"/>
                <p:cNvGrpSpPr/>
                <p:nvPr/>
              </p:nvGrpSpPr>
              <p:grpSpPr>
                <a:xfrm>
                  <a:off x="6362092" y="5307100"/>
                  <a:ext cx="655421" cy="1507476"/>
                  <a:chOff x="5634805" y="3337079"/>
                  <a:chExt cx="655421" cy="1507476"/>
                </a:xfrm>
              </p:grpSpPr>
              <p:sp>
                <p:nvSpPr>
                  <p:cNvPr id="496" name="Rectangle 495"/>
                  <p:cNvSpPr/>
                  <p:nvPr/>
                </p:nvSpPr>
                <p:spPr>
                  <a:xfrm>
                    <a:off x="5634805" y="3337079"/>
                    <a:ext cx="655421" cy="1507476"/>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363" name="Group 1893"/>
                  <p:cNvGrpSpPr/>
                  <p:nvPr/>
                </p:nvGrpSpPr>
                <p:grpSpPr>
                  <a:xfrm>
                    <a:off x="5755560" y="3434645"/>
                    <a:ext cx="413910" cy="1312345"/>
                    <a:chOff x="363151" y="2208344"/>
                    <a:chExt cx="413910" cy="1312345"/>
                  </a:xfrm>
                  <a:noFill/>
                </p:grpSpPr>
                <p:grpSp>
                  <p:nvGrpSpPr>
                    <p:cNvPr id="364" name="Group 124"/>
                    <p:cNvGrpSpPr/>
                    <p:nvPr/>
                  </p:nvGrpSpPr>
                  <p:grpSpPr>
                    <a:xfrm>
                      <a:off x="363151" y="2208344"/>
                      <a:ext cx="413910" cy="219455"/>
                      <a:chOff x="2035842" y="2467584"/>
                      <a:chExt cx="1616542" cy="857090"/>
                    </a:xfrm>
                    <a:grpFill/>
                  </p:grpSpPr>
                  <p:grpSp>
                    <p:nvGrpSpPr>
                      <p:cNvPr id="365" name="Group 3"/>
                      <p:cNvGrpSpPr>
                        <a:grpSpLocks noChangeAspect="1"/>
                      </p:cNvGrpSpPr>
                      <p:nvPr/>
                    </p:nvGrpSpPr>
                    <p:grpSpPr>
                      <a:xfrm>
                        <a:off x="2035842" y="2467584"/>
                        <a:ext cx="1441149" cy="857090"/>
                        <a:chOff x="8585201" y="197511"/>
                        <a:chExt cx="331423" cy="197106"/>
                      </a:xfrm>
                      <a:grpFill/>
                    </p:grpSpPr>
                    <p:sp>
                      <p:nvSpPr>
                        <p:cNvPr id="52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24" name="Rectangle 52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25" name="Rectangle 52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21" name="Rectangle 52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22" name="Rectangle 52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66" name="Group 124"/>
                    <p:cNvGrpSpPr/>
                    <p:nvPr/>
                  </p:nvGrpSpPr>
                  <p:grpSpPr>
                    <a:xfrm>
                      <a:off x="363151" y="2572641"/>
                      <a:ext cx="413910" cy="219455"/>
                      <a:chOff x="2035842" y="2467584"/>
                      <a:chExt cx="1616542" cy="857090"/>
                    </a:xfrm>
                    <a:grpFill/>
                  </p:grpSpPr>
                  <p:grpSp>
                    <p:nvGrpSpPr>
                      <p:cNvPr id="367" name="Group 3"/>
                      <p:cNvGrpSpPr>
                        <a:grpSpLocks noChangeAspect="1"/>
                      </p:cNvGrpSpPr>
                      <p:nvPr/>
                    </p:nvGrpSpPr>
                    <p:grpSpPr>
                      <a:xfrm>
                        <a:off x="2035842" y="2467584"/>
                        <a:ext cx="1441149" cy="857090"/>
                        <a:chOff x="8585201" y="197511"/>
                        <a:chExt cx="331423" cy="197106"/>
                      </a:xfrm>
                      <a:grpFill/>
                    </p:grpSpPr>
                    <p:sp>
                      <p:nvSpPr>
                        <p:cNvPr id="51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18" name="Rectangle 51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9" name="Rectangle 51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15" name="Rectangle 51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6" name="Rectangle 51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68" name="Group 124"/>
                    <p:cNvGrpSpPr/>
                    <p:nvPr/>
                  </p:nvGrpSpPr>
                  <p:grpSpPr>
                    <a:xfrm>
                      <a:off x="363151" y="2936938"/>
                      <a:ext cx="413910" cy="219455"/>
                      <a:chOff x="2035842" y="2467584"/>
                      <a:chExt cx="1616542" cy="857090"/>
                    </a:xfrm>
                    <a:grpFill/>
                  </p:grpSpPr>
                  <p:grpSp>
                    <p:nvGrpSpPr>
                      <p:cNvPr id="369" name="Group 3"/>
                      <p:cNvGrpSpPr>
                        <a:grpSpLocks noChangeAspect="1"/>
                      </p:cNvGrpSpPr>
                      <p:nvPr/>
                    </p:nvGrpSpPr>
                    <p:grpSpPr>
                      <a:xfrm>
                        <a:off x="2035842" y="2467584"/>
                        <a:ext cx="1441149" cy="857090"/>
                        <a:chOff x="8585201" y="197511"/>
                        <a:chExt cx="331423" cy="197106"/>
                      </a:xfrm>
                      <a:grpFill/>
                    </p:grpSpPr>
                    <p:sp>
                      <p:nvSpPr>
                        <p:cNvPr id="51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12" name="Rectangle 51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3" name="Rectangle 51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09" name="Rectangle 50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0" name="Rectangle 50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70" name="Group 124"/>
                    <p:cNvGrpSpPr/>
                    <p:nvPr/>
                  </p:nvGrpSpPr>
                  <p:grpSpPr>
                    <a:xfrm>
                      <a:off x="363151" y="3301234"/>
                      <a:ext cx="413910" cy="219455"/>
                      <a:chOff x="2035842" y="2467584"/>
                      <a:chExt cx="1616542" cy="857090"/>
                    </a:xfrm>
                    <a:grpFill/>
                  </p:grpSpPr>
                  <p:grpSp>
                    <p:nvGrpSpPr>
                      <p:cNvPr id="371" name="Group 3"/>
                      <p:cNvGrpSpPr>
                        <a:grpSpLocks noChangeAspect="1"/>
                      </p:cNvGrpSpPr>
                      <p:nvPr/>
                    </p:nvGrpSpPr>
                    <p:grpSpPr>
                      <a:xfrm>
                        <a:off x="2035842" y="2467584"/>
                        <a:ext cx="1441149" cy="857090"/>
                        <a:chOff x="8585201" y="197511"/>
                        <a:chExt cx="331423" cy="197106"/>
                      </a:xfrm>
                      <a:grpFill/>
                    </p:grpSpPr>
                    <p:sp>
                      <p:nvSpPr>
                        <p:cNvPr id="50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06" name="Rectangle 50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07" name="Rectangle 50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03" name="Rectangle 50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04" name="Rectangle 50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372" name="Group 763"/>
                <p:cNvGrpSpPr/>
                <p:nvPr/>
              </p:nvGrpSpPr>
              <p:grpSpPr>
                <a:xfrm>
                  <a:off x="6383997" y="6478878"/>
                  <a:ext cx="1702689" cy="379122"/>
                  <a:chOff x="3930762" y="3788483"/>
                  <a:chExt cx="1702689" cy="379122"/>
                </a:xfrm>
              </p:grpSpPr>
              <p:sp>
                <p:nvSpPr>
                  <p:cNvPr id="473" name="Rectangle 472"/>
                  <p:cNvSpPr/>
                  <p:nvPr/>
                </p:nvSpPr>
                <p:spPr>
                  <a:xfrm>
                    <a:off x="3930762" y="3788483"/>
                    <a:ext cx="1702689" cy="379122"/>
                  </a:xfrm>
                  <a:prstGeom prst="rect">
                    <a:avLst/>
                  </a:prstGeom>
                  <a:solidFill>
                    <a:schemeClr val="bg1">
                      <a:lumMod val="7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373" name="Group 1915"/>
                  <p:cNvGrpSpPr/>
                  <p:nvPr/>
                </p:nvGrpSpPr>
                <p:grpSpPr>
                  <a:xfrm>
                    <a:off x="4041433" y="3868317"/>
                    <a:ext cx="1481347" cy="219455"/>
                    <a:chOff x="363151" y="3301234"/>
                    <a:chExt cx="1481347" cy="219455"/>
                  </a:xfrm>
                  <a:noFill/>
                </p:grpSpPr>
                <p:grpSp>
                  <p:nvGrpSpPr>
                    <p:cNvPr id="375" name="Group 124"/>
                    <p:cNvGrpSpPr/>
                    <p:nvPr/>
                  </p:nvGrpSpPr>
                  <p:grpSpPr>
                    <a:xfrm>
                      <a:off x="363151" y="3301234"/>
                      <a:ext cx="413910" cy="219455"/>
                      <a:chOff x="2035842" y="2467584"/>
                      <a:chExt cx="1616542" cy="857090"/>
                    </a:xfrm>
                    <a:grpFill/>
                  </p:grpSpPr>
                  <p:grpSp>
                    <p:nvGrpSpPr>
                      <p:cNvPr id="376" name="Group 3"/>
                      <p:cNvGrpSpPr>
                        <a:grpSpLocks noChangeAspect="1"/>
                      </p:cNvGrpSpPr>
                      <p:nvPr/>
                    </p:nvGrpSpPr>
                    <p:grpSpPr>
                      <a:xfrm>
                        <a:off x="2035842" y="2467584"/>
                        <a:ext cx="1441149" cy="857090"/>
                        <a:chOff x="8585201" y="197511"/>
                        <a:chExt cx="331423" cy="197106"/>
                      </a:xfrm>
                      <a:grpFill/>
                    </p:grpSpPr>
                    <p:sp>
                      <p:nvSpPr>
                        <p:cNvPr id="49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94" name="Rectangle 49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95" name="Rectangle 49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91" name="Rectangle 49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92" name="Rectangle 49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77" name="Group 124"/>
                    <p:cNvGrpSpPr/>
                    <p:nvPr/>
                  </p:nvGrpSpPr>
                  <p:grpSpPr>
                    <a:xfrm>
                      <a:off x="896870" y="3301234"/>
                      <a:ext cx="413910" cy="219455"/>
                      <a:chOff x="2035842" y="2467584"/>
                      <a:chExt cx="1616542" cy="857090"/>
                    </a:xfrm>
                    <a:grpFill/>
                  </p:grpSpPr>
                  <p:grpSp>
                    <p:nvGrpSpPr>
                      <p:cNvPr id="378" name="Group 3"/>
                      <p:cNvGrpSpPr>
                        <a:grpSpLocks noChangeAspect="1"/>
                      </p:cNvGrpSpPr>
                      <p:nvPr/>
                    </p:nvGrpSpPr>
                    <p:grpSpPr>
                      <a:xfrm>
                        <a:off x="2035842" y="2467584"/>
                        <a:ext cx="1441149" cy="857090"/>
                        <a:chOff x="8585201" y="197511"/>
                        <a:chExt cx="331423" cy="197106"/>
                      </a:xfrm>
                      <a:grpFill/>
                    </p:grpSpPr>
                    <p:sp>
                      <p:nvSpPr>
                        <p:cNvPr id="48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88" name="Rectangle 48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9" name="Rectangle 48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85" name="Rectangle 48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6" name="Rectangle 48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79" name="Group 124"/>
                    <p:cNvGrpSpPr/>
                    <p:nvPr/>
                  </p:nvGrpSpPr>
                  <p:grpSpPr>
                    <a:xfrm>
                      <a:off x="1430588" y="3301234"/>
                      <a:ext cx="413910" cy="219455"/>
                      <a:chOff x="2035842" y="2467584"/>
                      <a:chExt cx="1616542" cy="857090"/>
                    </a:xfrm>
                    <a:grpFill/>
                  </p:grpSpPr>
                  <p:grpSp>
                    <p:nvGrpSpPr>
                      <p:cNvPr id="385" name="Group 3"/>
                      <p:cNvGrpSpPr>
                        <a:grpSpLocks noChangeAspect="1"/>
                      </p:cNvGrpSpPr>
                      <p:nvPr/>
                    </p:nvGrpSpPr>
                    <p:grpSpPr>
                      <a:xfrm>
                        <a:off x="2035842" y="2467584"/>
                        <a:ext cx="1441149" cy="857090"/>
                        <a:chOff x="8585201" y="197511"/>
                        <a:chExt cx="331423" cy="197106"/>
                      </a:xfrm>
                      <a:grpFill/>
                    </p:grpSpPr>
                    <p:sp>
                      <p:nvSpPr>
                        <p:cNvPr id="48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82" name="Rectangle 48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3" name="Rectangle 48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79" name="Rectangle 47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0" name="Rectangle 47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391" name="Group 787"/>
                <p:cNvGrpSpPr/>
                <p:nvPr/>
              </p:nvGrpSpPr>
              <p:grpSpPr>
                <a:xfrm>
                  <a:off x="5859271" y="6074974"/>
                  <a:ext cx="1180921" cy="757625"/>
                  <a:chOff x="3764948" y="4175195"/>
                  <a:chExt cx="1180921" cy="757625"/>
                </a:xfrm>
              </p:grpSpPr>
              <p:sp>
                <p:nvSpPr>
                  <p:cNvPr id="443" name="Rectangle 239"/>
                  <p:cNvSpPr/>
                  <p:nvPr/>
                </p:nvSpPr>
                <p:spPr>
                  <a:xfrm>
                    <a:off x="3764948" y="4175195"/>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398" name="Group 1944"/>
                  <p:cNvGrpSpPr/>
                  <p:nvPr/>
                </p:nvGrpSpPr>
                <p:grpSpPr>
                  <a:xfrm>
                    <a:off x="3881594" y="4262132"/>
                    <a:ext cx="947629" cy="583751"/>
                    <a:chOff x="363151" y="2936938"/>
                    <a:chExt cx="947629" cy="583751"/>
                  </a:xfrm>
                  <a:noFill/>
                </p:grpSpPr>
                <p:grpSp>
                  <p:nvGrpSpPr>
                    <p:cNvPr id="399" name="Group 124"/>
                    <p:cNvGrpSpPr/>
                    <p:nvPr/>
                  </p:nvGrpSpPr>
                  <p:grpSpPr>
                    <a:xfrm>
                      <a:off x="363151" y="2936938"/>
                      <a:ext cx="413910" cy="219455"/>
                      <a:chOff x="2035842" y="2467584"/>
                      <a:chExt cx="1616542" cy="857090"/>
                    </a:xfrm>
                    <a:grpFill/>
                  </p:grpSpPr>
                  <p:grpSp>
                    <p:nvGrpSpPr>
                      <p:cNvPr id="400" name="Group 3"/>
                      <p:cNvGrpSpPr>
                        <a:grpSpLocks noChangeAspect="1"/>
                      </p:cNvGrpSpPr>
                      <p:nvPr/>
                    </p:nvGrpSpPr>
                    <p:grpSpPr>
                      <a:xfrm>
                        <a:off x="2035842" y="2467584"/>
                        <a:ext cx="1441149" cy="857090"/>
                        <a:chOff x="8585201" y="197511"/>
                        <a:chExt cx="331423" cy="197106"/>
                      </a:xfrm>
                      <a:grpFill/>
                    </p:grpSpPr>
                    <p:sp>
                      <p:nvSpPr>
                        <p:cNvPr id="47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71" name="Rectangle 47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72" name="Rectangle 47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68" name="Rectangle 46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69" name="Rectangle 46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01" name="Group 124"/>
                    <p:cNvGrpSpPr/>
                    <p:nvPr/>
                  </p:nvGrpSpPr>
                  <p:grpSpPr>
                    <a:xfrm>
                      <a:off x="896870" y="2936938"/>
                      <a:ext cx="413910" cy="219455"/>
                      <a:chOff x="2035842" y="2467584"/>
                      <a:chExt cx="1616542" cy="857090"/>
                    </a:xfrm>
                    <a:grpFill/>
                  </p:grpSpPr>
                  <p:grpSp>
                    <p:nvGrpSpPr>
                      <p:cNvPr id="407" name="Group 3"/>
                      <p:cNvGrpSpPr>
                        <a:grpSpLocks noChangeAspect="1"/>
                      </p:cNvGrpSpPr>
                      <p:nvPr/>
                    </p:nvGrpSpPr>
                    <p:grpSpPr>
                      <a:xfrm>
                        <a:off x="2035842" y="2467584"/>
                        <a:ext cx="1441149" cy="857090"/>
                        <a:chOff x="8585201" y="197511"/>
                        <a:chExt cx="331423" cy="197106"/>
                      </a:xfrm>
                      <a:grpFill/>
                    </p:grpSpPr>
                    <p:sp>
                      <p:nvSpPr>
                        <p:cNvPr id="46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65" name="Rectangle 46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66" name="Rectangle 46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62" name="Rectangle 46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63" name="Rectangle 46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14" name="Group 124"/>
                    <p:cNvGrpSpPr/>
                    <p:nvPr/>
                  </p:nvGrpSpPr>
                  <p:grpSpPr>
                    <a:xfrm>
                      <a:off x="363151" y="3301234"/>
                      <a:ext cx="413910" cy="219455"/>
                      <a:chOff x="2035842" y="2467584"/>
                      <a:chExt cx="1616542" cy="857090"/>
                    </a:xfrm>
                    <a:grpFill/>
                  </p:grpSpPr>
                  <p:grpSp>
                    <p:nvGrpSpPr>
                      <p:cNvPr id="415" name="Group 3"/>
                      <p:cNvGrpSpPr>
                        <a:grpSpLocks noChangeAspect="1"/>
                      </p:cNvGrpSpPr>
                      <p:nvPr/>
                    </p:nvGrpSpPr>
                    <p:grpSpPr>
                      <a:xfrm>
                        <a:off x="2035842" y="2467584"/>
                        <a:ext cx="1441149" cy="857090"/>
                        <a:chOff x="8585201" y="197511"/>
                        <a:chExt cx="331423" cy="197106"/>
                      </a:xfrm>
                      <a:grpFill/>
                    </p:grpSpPr>
                    <p:sp>
                      <p:nvSpPr>
                        <p:cNvPr id="45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59" name="Rectangle 45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60" name="Rectangle 45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56" name="Rectangle 45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57" name="Rectangle 45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16" name="Group 124"/>
                    <p:cNvGrpSpPr/>
                    <p:nvPr/>
                  </p:nvGrpSpPr>
                  <p:grpSpPr>
                    <a:xfrm>
                      <a:off x="896870" y="3301234"/>
                      <a:ext cx="413910" cy="219455"/>
                      <a:chOff x="2035842" y="2467584"/>
                      <a:chExt cx="1616542" cy="857090"/>
                    </a:xfrm>
                    <a:grpFill/>
                  </p:grpSpPr>
                  <p:grpSp>
                    <p:nvGrpSpPr>
                      <p:cNvPr id="417" name="Group 3"/>
                      <p:cNvGrpSpPr>
                        <a:grpSpLocks noChangeAspect="1"/>
                      </p:cNvGrpSpPr>
                      <p:nvPr/>
                    </p:nvGrpSpPr>
                    <p:grpSpPr>
                      <a:xfrm>
                        <a:off x="2035842" y="2467584"/>
                        <a:ext cx="1441149" cy="857090"/>
                        <a:chOff x="8585201" y="197511"/>
                        <a:chExt cx="331423" cy="197106"/>
                      </a:xfrm>
                      <a:grpFill/>
                    </p:grpSpPr>
                    <p:sp>
                      <p:nvSpPr>
                        <p:cNvPr id="4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53" name="Rectangle 4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54" name="Rectangle 4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50" name="Rectangle 4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51" name="Rectangle 4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418" name="Group 897"/>
                <p:cNvGrpSpPr/>
                <p:nvPr/>
              </p:nvGrpSpPr>
              <p:grpSpPr>
                <a:xfrm>
                  <a:off x="8488579" y="4939676"/>
                  <a:ext cx="655421" cy="1507476"/>
                  <a:chOff x="3112852" y="4516311"/>
                  <a:chExt cx="655421" cy="1507476"/>
                </a:xfrm>
              </p:grpSpPr>
              <p:sp>
                <p:nvSpPr>
                  <p:cNvPr id="413" name="Rectangle 412"/>
                  <p:cNvSpPr/>
                  <p:nvPr/>
                </p:nvSpPr>
                <p:spPr>
                  <a:xfrm>
                    <a:off x="3112852" y="4516311"/>
                    <a:ext cx="655421" cy="1507476"/>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419" name="Group 1973"/>
                  <p:cNvGrpSpPr/>
                  <p:nvPr/>
                </p:nvGrpSpPr>
                <p:grpSpPr>
                  <a:xfrm>
                    <a:off x="3233607" y="4613877"/>
                    <a:ext cx="413910" cy="1312345"/>
                    <a:chOff x="363151" y="2208344"/>
                    <a:chExt cx="413910" cy="1312345"/>
                  </a:xfrm>
                  <a:noFill/>
                </p:grpSpPr>
                <p:grpSp>
                  <p:nvGrpSpPr>
                    <p:cNvPr id="425" name="Group 124"/>
                    <p:cNvGrpSpPr/>
                    <p:nvPr/>
                  </p:nvGrpSpPr>
                  <p:grpSpPr>
                    <a:xfrm>
                      <a:off x="363151" y="2208344"/>
                      <a:ext cx="413910" cy="219455"/>
                      <a:chOff x="2035842" y="2467584"/>
                      <a:chExt cx="1616542" cy="857090"/>
                    </a:xfrm>
                    <a:grpFill/>
                  </p:grpSpPr>
                  <p:grpSp>
                    <p:nvGrpSpPr>
                      <p:cNvPr id="431" name="Group 3"/>
                      <p:cNvGrpSpPr>
                        <a:grpSpLocks noChangeAspect="1"/>
                      </p:cNvGrpSpPr>
                      <p:nvPr/>
                    </p:nvGrpSpPr>
                    <p:grpSpPr>
                      <a:xfrm>
                        <a:off x="2035842" y="2467584"/>
                        <a:ext cx="1441149" cy="857090"/>
                        <a:chOff x="8585201" y="197511"/>
                        <a:chExt cx="331423" cy="197106"/>
                      </a:xfrm>
                      <a:grpFill/>
                    </p:grpSpPr>
                    <p:sp>
                      <p:nvSpPr>
                        <p:cNvPr id="44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41" name="Rectangle 44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42" name="Rectangle 44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38" name="Rectangle 43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9" name="Rectangle 43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37" name="Group 124"/>
                    <p:cNvGrpSpPr/>
                    <p:nvPr/>
                  </p:nvGrpSpPr>
                  <p:grpSpPr>
                    <a:xfrm>
                      <a:off x="363151" y="2572641"/>
                      <a:ext cx="413910" cy="219455"/>
                      <a:chOff x="2035842" y="2467584"/>
                      <a:chExt cx="1616542" cy="857090"/>
                    </a:xfrm>
                    <a:grpFill/>
                  </p:grpSpPr>
                  <p:grpSp>
                    <p:nvGrpSpPr>
                      <p:cNvPr id="444" name="Group 3"/>
                      <p:cNvGrpSpPr>
                        <a:grpSpLocks noChangeAspect="1"/>
                      </p:cNvGrpSpPr>
                      <p:nvPr/>
                    </p:nvGrpSpPr>
                    <p:grpSpPr>
                      <a:xfrm>
                        <a:off x="2035842" y="2467584"/>
                        <a:ext cx="1441149" cy="857090"/>
                        <a:chOff x="8585201" y="197511"/>
                        <a:chExt cx="331423" cy="197106"/>
                      </a:xfrm>
                      <a:grpFill/>
                    </p:grpSpPr>
                    <p:sp>
                      <p:nvSpPr>
                        <p:cNvPr id="43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35" name="Rectangle 43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6" name="Rectangle 43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32" name="Rectangle 43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3" name="Rectangle 43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45" name="Group 124"/>
                    <p:cNvGrpSpPr/>
                    <p:nvPr/>
                  </p:nvGrpSpPr>
                  <p:grpSpPr>
                    <a:xfrm>
                      <a:off x="363151" y="2936938"/>
                      <a:ext cx="413910" cy="219455"/>
                      <a:chOff x="2035842" y="2467584"/>
                      <a:chExt cx="1616542" cy="857090"/>
                    </a:xfrm>
                    <a:grpFill/>
                  </p:grpSpPr>
                  <p:grpSp>
                    <p:nvGrpSpPr>
                      <p:cNvPr id="446" name="Group 3"/>
                      <p:cNvGrpSpPr>
                        <a:grpSpLocks noChangeAspect="1"/>
                      </p:cNvGrpSpPr>
                      <p:nvPr/>
                    </p:nvGrpSpPr>
                    <p:grpSpPr>
                      <a:xfrm>
                        <a:off x="2035842" y="2467584"/>
                        <a:ext cx="1441149" cy="857090"/>
                        <a:chOff x="8585201" y="197511"/>
                        <a:chExt cx="331423" cy="197106"/>
                      </a:xfrm>
                      <a:grpFill/>
                    </p:grpSpPr>
                    <p:sp>
                      <p:nvSpPr>
                        <p:cNvPr id="42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29" name="Rectangle 42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0" name="Rectangle 42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26" name="Rectangle 42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7" name="Rectangle 42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47" name="Group 124"/>
                    <p:cNvGrpSpPr/>
                    <p:nvPr/>
                  </p:nvGrpSpPr>
                  <p:grpSpPr>
                    <a:xfrm>
                      <a:off x="363151" y="3301234"/>
                      <a:ext cx="413910" cy="219455"/>
                      <a:chOff x="2035842" y="2467584"/>
                      <a:chExt cx="1616542" cy="857090"/>
                    </a:xfrm>
                    <a:grpFill/>
                  </p:grpSpPr>
                  <p:grpSp>
                    <p:nvGrpSpPr>
                      <p:cNvPr id="448" name="Group 3"/>
                      <p:cNvGrpSpPr>
                        <a:grpSpLocks noChangeAspect="1"/>
                      </p:cNvGrpSpPr>
                      <p:nvPr/>
                    </p:nvGrpSpPr>
                    <p:grpSpPr>
                      <a:xfrm>
                        <a:off x="2035842" y="2467584"/>
                        <a:ext cx="1441149" cy="857090"/>
                        <a:chOff x="8585201" y="197511"/>
                        <a:chExt cx="331423" cy="197106"/>
                      </a:xfrm>
                      <a:grpFill/>
                    </p:grpSpPr>
                    <p:sp>
                      <p:nvSpPr>
                        <p:cNvPr id="42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23" name="Rectangle 42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4" name="Rectangle 42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20" name="Rectangle 41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1" name="Rectangle 42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449" name="Group 1122"/>
                <p:cNvGrpSpPr/>
                <p:nvPr/>
              </p:nvGrpSpPr>
              <p:grpSpPr>
                <a:xfrm>
                  <a:off x="6910636" y="6059547"/>
                  <a:ext cx="655421" cy="744173"/>
                  <a:chOff x="2438367" y="4695361"/>
                  <a:chExt cx="655421" cy="744173"/>
                </a:xfrm>
              </p:grpSpPr>
              <p:sp>
                <p:nvSpPr>
                  <p:cNvPr id="397" name="Rectangle 161"/>
                  <p:cNvSpPr/>
                  <p:nvPr/>
                </p:nvSpPr>
                <p:spPr>
                  <a:xfrm>
                    <a:off x="2438367" y="4695361"/>
                    <a:ext cx="655421" cy="744173"/>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455" name="Group 1988"/>
                  <p:cNvGrpSpPr/>
                  <p:nvPr/>
                </p:nvGrpSpPr>
                <p:grpSpPr>
                  <a:xfrm>
                    <a:off x="2559122" y="4775572"/>
                    <a:ext cx="413910" cy="583751"/>
                    <a:chOff x="363151" y="2936938"/>
                    <a:chExt cx="413910" cy="583751"/>
                  </a:xfrm>
                  <a:noFill/>
                </p:grpSpPr>
                <p:grpSp>
                  <p:nvGrpSpPr>
                    <p:cNvPr id="461" name="Group 124"/>
                    <p:cNvGrpSpPr/>
                    <p:nvPr/>
                  </p:nvGrpSpPr>
                  <p:grpSpPr>
                    <a:xfrm>
                      <a:off x="363151" y="2936938"/>
                      <a:ext cx="413910" cy="219455"/>
                      <a:chOff x="2035842" y="2467584"/>
                      <a:chExt cx="1616542" cy="857090"/>
                    </a:xfrm>
                    <a:grpFill/>
                  </p:grpSpPr>
                  <p:grpSp>
                    <p:nvGrpSpPr>
                      <p:cNvPr id="467" name="Group 3"/>
                      <p:cNvGrpSpPr>
                        <a:grpSpLocks noChangeAspect="1"/>
                      </p:cNvGrpSpPr>
                      <p:nvPr/>
                    </p:nvGrpSpPr>
                    <p:grpSpPr>
                      <a:xfrm>
                        <a:off x="2035842" y="2467584"/>
                        <a:ext cx="1441149" cy="857090"/>
                        <a:chOff x="8585201" y="197511"/>
                        <a:chExt cx="331423" cy="197106"/>
                      </a:xfrm>
                      <a:grpFill/>
                    </p:grpSpPr>
                    <p:sp>
                      <p:nvSpPr>
                        <p:cNvPr id="41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11" name="Rectangle 41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12" name="Rectangle 41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08" name="Rectangle 40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09" name="Rectangle 40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74" name="Group 124"/>
                    <p:cNvGrpSpPr/>
                    <p:nvPr/>
                  </p:nvGrpSpPr>
                  <p:grpSpPr>
                    <a:xfrm>
                      <a:off x="363151" y="3301234"/>
                      <a:ext cx="413910" cy="219455"/>
                      <a:chOff x="2035842" y="2467584"/>
                      <a:chExt cx="1616542" cy="857090"/>
                    </a:xfrm>
                    <a:grpFill/>
                  </p:grpSpPr>
                  <p:grpSp>
                    <p:nvGrpSpPr>
                      <p:cNvPr id="475" name="Group 3"/>
                      <p:cNvGrpSpPr>
                        <a:grpSpLocks noChangeAspect="1"/>
                      </p:cNvGrpSpPr>
                      <p:nvPr/>
                    </p:nvGrpSpPr>
                    <p:grpSpPr>
                      <a:xfrm>
                        <a:off x="2035842" y="2467584"/>
                        <a:ext cx="1441149" cy="857090"/>
                        <a:chOff x="8585201" y="197511"/>
                        <a:chExt cx="331423" cy="197106"/>
                      </a:xfrm>
                      <a:grpFill/>
                    </p:grpSpPr>
                    <p:sp>
                      <p:nvSpPr>
                        <p:cNvPr id="40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05" name="Rectangle 40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06" name="Rectangle 40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02" name="Rectangle 40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03" name="Rectangle 40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476" name="Group 1139"/>
                <p:cNvGrpSpPr/>
                <p:nvPr/>
              </p:nvGrpSpPr>
              <p:grpSpPr>
                <a:xfrm>
                  <a:off x="5827319" y="4948681"/>
                  <a:ext cx="655421" cy="1162746"/>
                  <a:chOff x="1789251" y="4785850"/>
                  <a:chExt cx="655421" cy="1162746"/>
                </a:xfrm>
              </p:grpSpPr>
              <p:sp>
                <p:nvSpPr>
                  <p:cNvPr id="374" name="Rectangle 124"/>
                  <p:cNvSpPr/>
                  <p:nvPr/>
                </p:nvSpPr>
                <p:spPr>
                  <a:xfrm>
                    <a:off x="1789251" y="4785850"/>
                    <a:ext cx="655421" cy="1162746"/>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477" name="Group 2010"/>
                  <p:cNvGrpSpPr/>
                  <p:nvPr/>
                </p:nvGrpSpPr>
                <p:grpSpPr>
                  <a:xfrm>
                    <a:off x="1910006" y="4893199"/>
                    <a:ext cx="413910" cy="948048"/>
                    <a:chOff x="363151" y="2572641"/>
                    <a:chExt cx="413910" cy="948048"/>
                  </a:xfrm>
                  <a:noFill/>
                </p:grpSpPr>
                <p:grpSp>
                  <p:nvGrpSpPr>
                    <p:cNvPr id="478" name="Group 124"/>
                    <p:cNvGrpSpPr/>
                    <p:nvPr/>
                  </p:nvGrpSpPr>
                  <p:grpSpPr>
                    <a:xfrm>
                      <a:off x="363151" y="2572641"/>
                      <a:ext cx="413910" cy="219455"/>
                      <a:chOff x="2035842" y="2467584"/>
                      <a:chExt cx="1616542" cy="857090"/>
                    </a:xfrm>
                    <a:grpFill/>
                  </p:grpSpPr>
                  <p:grpSp>
                    <p:nvGrpSpPr>
                      <p:cNvPr id="484" name="Group 3"/>
                      <p:cNvGrpSpPr>
                        <a:grpSpLocks noChangeAspect="1"/>
                      </p:cNvGrpSpPr>
                      <p:nvPr/>
                    </p:nvGrpSpPr>
                    <p:grpSpPr>
                      <a:xfrm>
                        <a:off x="2035842" y="2467584"/>
                        <a:ext cx="1441149" cy="857090"/>
                        <a:chOff x="8585201" y="197511"/>
                        <a:chExt cx="331423" cy="197106"/>
                      </a:xfrm>
                      <a:grpFill/>
                    </p:grpSpPr>
                    <p:sp>
                      <p:nvSpPr>
                        <p:cNvPr id="39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95" name="Rectangle 39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6" name="Rectangle 39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92" name="Rectangle 39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3" name="Rectangle 39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90" name="Group 124"/>
                    <p:cNvGrpSpPr/>
                    <p:nvPr/>
                  </p:nvGrpSpPr>
                  <p:grpSpPr>
                    <a:xfrm>
                      <a:off x="363151" y="2936938"/>
                      <a:ext cx="413910" cy="219455"/>
                      <a:chOff x="2035842" y="2467584"/>
                      <a:chExt cx="1616542" cy="857090"/>
                    </a:xfrm>
                    <a:grpFill/>
                  </p:grpSpPr>
                  <p:grpSp>
                    <p:nvGrpSpPr>
                      <p:cNvPr id="497" name="Group 3"/>
                      <p:cNvGrpSpPr>
                        <a:grpSpLocks noChangeAspect="1"/>
                      </p:cNvGrpSpPr>
                      <p:nvPr/>
                    </p:nvGrpSpPr>
                    <p:grpSpPr>
                      <a:xfrm>
                        <a:off x="2035842" y="2467584"/>
                        <a:ext cx="1441149" cy="857090"/>
                        <a:chOff x="8585201" y="197511"/>
                        <a:chExt cx="331423" cy="197106"/>
                      </a:xfrm>
                      <a:grpFill/>
                    </p:grpSpPr>
                    <p:sp>
                      <p:nvSpPr>
                        <p:cNvPr id="38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89" name="Rectangle 38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0" name="Rectangle 38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86" name="Rectangle 38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7" name="Rectangle 38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498" name="Group 124"/>
                    <p:cNvGrpSpPr/>
                    <p:nvPr/>
                  </p:nvGrpSpPr>
                  <p:grpSpPr>
                    <a:xfrm>
                      <a:off x="363151" y="3301234"/>
                      <a:ext cx="413910" cy="219455"/>
                      <a:chOff x="2035842" y="2467584"/>
                      <a:chExt cx="1616542" cy="857090"/>
                    </a:xfrm>
                    <a:grpFill/>
                  </p:grpSpPr>
                  <p:grpSp>
                    <p:nvGrpSpPr>
                      <p:cNvPr id="499" name="Group 3"/>
                      <p:cNvGrpSpPr>
                        <a:grpSpLocks noChangeAspect="1"/>
                      </p:cNvGrpSpPr>
                      <p:nvPr/>
                    </p:nvGrpSpPr>
                    <p:grpSpPr>
                      <a:xfrm>
                        <a:off x="2035842" y="2467584"/>
                        <a:ext cx="1441149" cy="857090"/>
                        <a:chOff x="8585201" y="197511"/>
                        <a:chExt cx="331423" cy="197106"/>
                      </a:xfrm>
                      <a:grpFill/>
                    </p:grpSpPr>
                    <p:sp>
                      <p:nvSpPr>
                        <p:cNvPr id="38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83" name="Rectangle 38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4" name="Rectangle 38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80" name="Rectangle 37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1" name="Rectangle 38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cxnSp>
            <p:nvCxnSpPr>
              <p:cNvPr id="762" name="Curved Connector 1165"/>
              <p:cNvCxnSpPr>
                <a:stCxn id="756" idx="2"/>
                <a:endCxn id="442" idx="1"/>
              </p:cNvCxnSpPr>
              <p:nvPr/>
            </p:nvCxnSpPr>
            <p:spPr>
              <a:xfrm rot="16200000" flipH="1">
                <a:off x="4806820" y="3398862"/>
                <a:ext cx="462339" cy="1377059"/>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3" name="Curved Connector 1165"/>
              <p:cNvCxnSpPr>
                <a:stCxn id="756" idx="2"/>
                <a:endCxn id="515" idx="3"/>
              </p:cNvCxnSpPr>
              <p:nvPr/>
            </p:nvCxnSpPr>
            <p:spPr>
              <a:xfrm rot="5400000">
                <a:off x="3417374" y="4132938"/>
                <a:ext cx="1208802" cy="655372"/>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4" name="Curved Connector 1165"/>
              <p:cNvCxnSpPr>
                <a:stCxn id="756" idx="2"/>
                <a:endCxn id="393" idx="3"/>
              </p:cNvCxnSpPr>
              <p:nvPr/>
            </p:nvCxnSpPr>
            <p:spPr>
              <a:xfrm rot="5400000">
                <a:off x="3464113" y="3451548"/>
                <a:ext cx="480672" cy="1290023"/>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5" name="Curved Connector 1165"/>
              <p:cNvCxnSpPr>
                <a:stCxn id="756" idx="2"/>
                <a:endCxn id="423" idx="1"/>
              </p:cNvCxnSpPr>
              <p:nvPr/>
            </p:nvCxnSpPr>
            <p:spPr>
              <a:xfrm rot="16200000" flipH="1">
                <a:off x="4235359" y="3970322"/>
                <a:ext cx="1605260" cy="1377059"/>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766" name="Oval 765"/>
            <p:cNvSpPr>
              <a:spLocks noChangeAspect="1"/>
            </p:cNvSpPr>
            <p:nvPr/>
          </p:nvSpPr>
          <p:spPr>
            <a:xfrm>
              <a:off x="6486158" y="2697292"/>
              <a:ext cx="862731" cy="408022"/>
            </a:xfrm>
            <a:prstGeom prst="ellipse">
              <a:avLst/>
            </a:prstGeom>
            <a:solidFill>
              <a:srgbClr val="FFFF00"/>
            </a:solidFill>
            <a:ln w="28575" cap="flat" cmpd="sng" algn="ctr">
              <a:solidFill>
                <a:schemeClr val="bg1">
                  <a:lumMod val="50000"/>
                </a:schemeClr>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1" b="1">
                  <a:solidFill>
                    <a:schemeClr val="tx1">
                      <a:lumMod val="65000"/>
                      <a:lumOff val="35000"/>
                    </a:schemeClr>
                  </a:solidFill>
                </a:rPr>
                <a:t>Type 1</a:t>
              </a:r>
            </a:p>
          </p:txBody>
        </p:sp>
        <p:grpSp>
          <p:nvGrpSpPr>
            <p:cNvPr id="500" name="Group 490"/>
            <p:cNvGrpSpPr/>
            <p:nvPr/>
          </p:nvGrpSpPr>
          <p:grpSpPr>
            <a:xfrm>
              <a:off x="2882295" y="1799679"/>
              <a:ext cx="2953993" cy="1294516"/>
              <a:chOff x="2882295" y="1957007"/>
              <a:chExt cx="2953993" cy="1294516"/>
            </a:xfrm>
          </p:grpSpPr>
          <p:grpSp>
            <p:nvGrpSpPr>
              <p:cNvPr id="501" name="Group 487"/>
              <p:cNvGrpSpPr>
                <a:grpSpLocks noChangeAspect="1"/>
              </p:cNvGrpSpPr>
              <p:nvPr/>
            </p:nvGrpSpPr>
            <p:grpSpPr>
              <a:xfrm>
                <a:off x="2882295" y="1957007"/>
                <a:ext cx="2953993" cy="988553"/>
                <a:chOff x="1319196" y="2290184"/>
                <a:chExt cx="6586155" cy="2204018"/>
              </a:xfrm>
            </p:grpSpPr>
            <p:sp>
              <p:nvSpPr>
                <p:cNvPr id="260" name="Rounded Rectangle 259"/>
                <p:cNvSpPr/>
                <p:nvPr/>
              </p:nvSpPr>
              <p:spPr>
                <a:xfrm>
                  <a:off x="4672057" y="2290184"/>
                  <a:ext cx="1447007" cy="485252"/>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CUSTOMER</a:t>
                  </a:r>
                </a:p>
              </p:txBody>
            </p:sp>
            <p:sp>
              <p:nvSpPr>
                <p:cNvPr id="271" name="Rounded Rectangle 270"/>
                <p:cNvSpPr/>
                <p:nvPr/>
              </p:nvSpPr>
              <p:spPr>
                <a:xfrm>
                  <a:off x="2800597" y="2811638"/>
                  <a:ext cx="1696918" cy="625492"/>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3rd PARTY</a:t>
                  </a:r>
                </a:p>
                <a:p>
                  <a:pPr algn="ctr"/>
                  <a:r>
                    <a:rPr lang="en-US" sz="700" b="1">
                      <a:solidFill>
                        <a:srgbClr val="404040"/>
                      </a:solidFill>
                    </a:rPr>
                    <a:t>PROVIDER</a:t>
                  </a:r>
                </a:p>
              </p:txBody>
            </p:sp>
            <p:cxnSp>
              <p:nvCxnSpPr>
                <p:cNvPr id="272" name="Curved Connector 359"/>
                <p:cNvCxnSpPr>
                  <a:stCxn id="260" idx="1"/>
                  <a:endCxn id="271" idx="0"/>
                </p:cNvCxnSpPr>
                <p:nvPr/>
              </p:nvCxnSpPr>
              <p:spPr>
                <a:xfrm rot="10800000" flipV="1">
                  <a:off x="3649056" y="2532809"/>
                  <a:ext cx="1023002" cy="278831"/>
                </a:xfrm>
                <a:prstGeom prst="curvedConnector2">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grpSp>
              <p:nvGrpSpPr>
                <p:cNvPr id="502" name="Group 382"/>
                <p:cNvGrpSpPr/>
                <p:nvPr/>
              </p:nvGrpSpPr>
              <p:grpSpPr>
                <a:xfrm>
                  <a:off x="1319196" y="3777735"/>
                  <a:ext cx="6586155" cy="716467"/>
                  <a:chOff x="1319196" y="3777735"/>
                  <a:chExt cx="6586155" cy="716467"/>
                </a:xfrm>
              </p:grpSpPr>
              <p:sp>
                <p:nvSpPr>
                  <p:cNvPr id="277" name="Right Brace 276"/>
                  <p:cNvSpPr/>
                  <p:nvPr/>
                </p:nvSpPr>
                <p:spPr>
                  <a:xfrm rot="5400000" flipV="1">
                    <a:off x="4535787" y="1109462"/>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sp>
                <p:nvSpPr>
                  <p:cNvPr id="278" name="Right Brace 277"/>
                  <p:cNvSpPr/>
                  <p:nvPr/>
                </p:nvSpPr>
                <p:spPr>
                  <a:xfrm rot="16200000">
                    <a:off x="4533312" y="585930"/>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grpSp>
                <p:nvGrpSpPr>
                  <p:cNvPr id="508" name="Group 118"/>
                  <p:cNvGrpSpPr>
                    <a:grpSpLocks noChangeAspect="1"/>
                  </p:cNvGrpSpPr>
                  <p:nvPr/>
                </p:nvGrpSpPr>
                <p:grpSpPr>
                  <a:xfrm>
                    <a:off x="1335831" y="3992730"/>
                    <a:ext cx="6556194" cy="289714"/>
                    <a:chOff x="1358117" y="4037299"/>
                    <a:chExt cx="6400792" cy="264984"/>
                  </a:xfrm>
                </p:grpSpPr>
                <p:sp>
                  <p:nvSpPr>
                    <p:cNvPr id="281" name="Rectangle 280"/>
                    <p:cNvSpPr/>
                    <p:nvPr/>
                  </p:nvSpPr>
                  <p:spPr>
                    <a:xfrm flipV="1">
                      <a:off x="13581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2" name="Rectangle 281"/>
                    <p:cNvSpPr/>
                    <p:nvPr/>
                  </p:nvSpPr>
                  <p:spPr>
                    <a:xfrm flipV="1">
                      <a:off x="14495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3" name="Rectangle 282"/>
                    <p:cNvSpPr/>
                    <p:nvPr/>
                  </p:nvSpPr>
                  <p:spPr>
                    <a:xfrm flipV="1">
                      <a:off x="15410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4" name="Rectangle 283"/>
                    <p:cNvSpPr/>
                    <p:nvPr/>
                  </p:nvSpPr>
                  <p:spPr>
                    <a:xfrm flipV="1">
                      <a:off x="163247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5" name="Rectangle 284"/>
                    <p:cNvSpPr/>
                    <p:nvPr/>
                  </p:nvSpPr>
                  <p:spPr>
                    <a:xfrm flipV="1">
                      <a:off x="172391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6" name="Rectangle 285"/>
                    <p:cNvSpPr/>
                    <p:nvPr/>
                  </p:nvSpPr>
                  <p:spPr>
                    <a:xfrm flipV="1">
                      <a:off x="18153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7" name="Rectangle 286"/>
                    <p:cNvSpPr/>
                    <p:nvPr/>
                  </p:nvSpPr>
                  <p:spPr>
                    <a:xfrm flipV="1">
                      <a:off x="19067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8" name="Rectangle 287"/>
                    <p:cNvSpPr/>
                    <p:nvPr/>
                  </p:nvSpPr>
                  <p:spPr>
                    <a:xfrm flipV="1">
                      <a:off x="19982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9" name="Rectangle 288"/>
                    <p:cNvSpPr/>
                    <p:nvPr/>
                  </p:nvSpPr>
                  <p:spPr>
                    <a:xfrm flipV="1">
                      <a:off x="20896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0" name="Rectangle 289"/>
                    <p:cNvSpPr/>
                    <p:nvPr/>
                  </p:nvSpPr>
                  <p:spPr>
                    <a:xfrm flipV="1">
                      <a:off x="21811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1" name="Rectangle 290"/>
                    <p:cNvSpPr/>
                    <p:nvPr/>
                  </p:nvSpPr>
                  <p:spPr>
                    <a:xfrm flipV="1">
                      <a:off x="22725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2" name="Rectangle 291"/>
                    <p:cNvSpPr/>
                    <p:nvPr/>
                  </p:nvSpPr>
                  <p:spPr>
                    <a:xfrm flipV="1">
                      <a:off x="236398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3" name="Rectangle 292"/>
                    <p:cNvSpPr/>
                    <p:nvPr/>
                  </p:nvSpPr>
                  <p:spPr>
                    <a:xfrm flipV="1">
                      <a:off x="245542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4" name="Rectangle 293"/>
                    <p:cNvSpPr/>
                    <p:nvPr/>
                  </p:nvSpPr>
                  <p:spPr>
                    <a:xfrm flipV="1">
                      <a:off x="25468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5" name="Rectangle 294"/>
                    <p:cNvSpPr/>
                    <p:nvPr/>
                  </p:nvSpPr>
                  <p:spPr>
                    <a:xfrm flipV="1">
                      <a:off x="26382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6" name="Rectangle 295"/>
                    <p:cNvSpPr/>
                    <p:nvPr/>
                  </p:nvSpPr>
                  <p:spPr>
                    <a:xfrm flipV="1">
                      <a:off x="27297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7" name="Rectangle 296"/>
                    <p:cNvSpPr/>
                    <p:nvPr/>
                  </p:nvSpPr>
                  <p:spPr>
                    <a:xfrm flipV="1">
                      <a:off x="28211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8" name="Rectangle 297"/>
                    <p:cNvSpPr/>
                    <p:nvPr/>
                  </p:nvSpPr>
                  <p:spPr>
                    <a:xfrm flipV="1">
                      <a:off x="29126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9" name="Rectangle 298"/>
                    <p:cNvSpPr/>
                    <p:nvPr/>
                  </p:nvSpPr>
                  <p:spPr>
                    <a:xfrm flipV="1">
                      <a:off x="30040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0" name="Rectangle 299"/>
                    <p:cNvSpPr/>
                    <p:nvPr/>
                  </p:nvSpPr>
                  <p:spPr>
                    <a:xfrm flipV="1">
                      <a:off x="30954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1" name="Rectangle 300"/>
                    <p:cNvSpPr/>
                    <p:nvPr/>
                  </p:nvSpPr>
                  <p:spPr>
                    <a:xfrm flipV="1">
                      <a:off x="31869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2" name="Rectangle 301"/>
                    <p:cNvSpPr/>
                    <p:nvPr/>
                  </p:nvSpPr>
                  <p:spPr>
                    <a:xfrm flipV="1">
                      <a:off x="327837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3" name="Rectangle 302"/>
                    <p:cNvSpPr/>
                    <p:nvPr/>
                  </p:nvSpPr>
                  <p:spPr>
                    <a:xfrm flipV="1">
                      <a:off x="336980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4" name="Rectangle 303"/>
                    <p:cNvSpPr/>
                    <p:nvPr/>
                  </p:nvSpPr>
                  <p:spPr>
                    <a:xfrm flipV="1">
                      <a:off x="34612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5" name="Rectangle 304"/>
                    <p:cNvSpPr/>
                    <p:nvPr/>
                  </p:nvSpPr>
                  <p:spPr>
                    <a:xfrm flipV="1">
                      <a:off x="35526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6" name="Rectangle 305"/>
                    <p:cNvSpPr/>
                    <p:nvPr/>
                  </p:nvSpPr>
                  <p:spPr>
                    <a:xfrm flipV="1">
                      <a:off x="36441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7" name="Rectangle 306"/>
                    <p:cNvSpPr/>
                    <p:nvPr/>
                  </p:nvSpPr>
                  <p:spPr>
                    <a:xfrm flipV="1">
                      <a:off x="37355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8" name="Rectangle 307"/>
                    <p:cNvSpPr/>
                    <p:nvPr/>
                  </p:nvSpPr>
                  <p:spPr>
                    <a:xfrm flipV="1">
                      <a:off x="38270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9" name="Rectangle 308"/>
                    <p:cNvSpPr/>
                    <p:nvPr/>
                  </p:nvSpPr>
                  <p:spPr>
                    <a:xfrm flipV="1">
                      <a:off x="39184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0" name="Rectangle 309"/>
                    <p:cNvSpPr/>
                    <p:nvPr/>
                  </p:nvSpPr>
                  <p:spPr>
                    <a:xfrm flipV="1">
                      <a:off x="400988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1" name="Rectangle 310"/>
                    <p:cNvSpPr/>
                    <p:nvPr/>
                  </p:nvSpPr>
                  <p:spPr>
                    <a:xfrm flipV="1">
                      <a:off x="410132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2" name="Rectangle 311"/>
                    <p:cNvSpPr/>
                    <p:nvPr/>
                  </p:nvSpPr>
                  <p:spPr>
                    <a:xfrm flipV="1">
                      <a:off x="41927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3" name="Rectangle 312"/>
                    <p:cNvSpPr/>
                    <p:nvPr/>
                  </p:nvSpPr>
                  <p:spPr>
                    <a:xfrm flipV="1">
                      <a:off x="42841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4" name="Rectangle 313"/>
                    <p:cNvSpPr/>
                    <p:nvPr/>
                  </p:nvSpPr>
                  <p:spPr>
                    <a:xfrm flipV="1">
                      <a:off x="43756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5" name="Rectangle 314"/>
                    <p:cNvSpPr/>
                    <p:nvPr/>
                  </p:nvSpPr>
                  <p:spPr>
                    <a:xfrm flipV="1">
                      <a:off x="44670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6" name="Rectangle 315"/>
                    <p:cNvSpPr/>
                    <p:nvPr/>
                  </p:nvSpPr>
                  <p:spPr>
                    <a:xfrm flipV="1">
                      <a:off x="45585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7" name="Rectangle 316"/>
                    <p:cNvSpPr/>
                    <p:nvPr/>
                  </p:nvSpPr>
                  <p:spPr>
                    <a:xfrm flipV="1">
                      <a:off x="46499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8" name="Rectangle 317"/>
                    <p:cNvSpPr/>
                    <p:nvPr/>
                  </p:nvSpPr>
                  <p:spPr>
                    <a:xfrm flipV="1">
                      <a:off x="47413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9" name="Rectangle 318"/>
                    <p:cNvSpPr/>
                    <p:nvPr/>
                  </p:nvSpPr>
                  <p:spPr>
                    <a:xfrm flipV="1">
                      <a:off x="48328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0" name="Rectangle 319"/>
                    <p:cNvSpPr/>
                    <p:nvPr/>
                  </p:nvSpPr>
                  <p:spPr>
                    <a:xfrm flipV="1">
                      <a:off x="49242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1" name="Rectangle 320"/>
                    <p:cNvSpPr/>
                    <p:nvPr/>
                  </p:nvSpPr>
                  <p:spPr>
                    <a:xfrm flipV="1">
                      <a:off x="50157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2" name="Rectangle 321"/>
                    <p:cNvSpPr/>
                    <p:nvPr/>
                  </p:nvSpPr>
                  <p:spPr>
                    <a:xfrm flipV="1">
                      <a:off x="51071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3" name="Rectangle 322"/>
                    <p:cNvSpPr/>
                    <p:nvPr/>
                  </p:nvSpPr>
                  <p:spPr>
                    <a:xfrm flipV="1">
                      <a:off x="51985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4" name="Rectangle 323"/>
                    <p:cNvSpPr/>
                    <p:nvPr/>
                  </p:nvSpPr>
                  <p:spPr>
                    <a:xfrm flipV="1">
                      <a:off x="529002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5" name="Rectangle 324"/>
                    <p:cNvSpPr/>
                    <p:nvPr/>
                  </p:nvSpPr>
                  <p:spPr>
                    <a:xfrm flipV="1">
                      <a:off x="538146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6" name="Rectangle 325"/>
                    <p:cNvSpPr/>
                    <p:nvPr/>
                  </p:nvSpPr>
                  <p:spPr>
                    <a:xfrm flipV="1">
                      <a:off x="54729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7" name="Rectangle 326"/>
                    <p:cNvSpPr/>
                    <p:nvPr/>
                  </p:nvSpPr>
                  <p:spPr>
                    <a:xfrm flipV="1">
                      <a:off x="55643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8" name="Rectangle 327"/>
                    <p:cNvSpPr/>
                    <p:nvPr/>
                  </p:nvSpPr>
                  <p:spPr>
                    <a:xfrm flipV="1">
                      <a:off x="56557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9" name="Rectangle 328"/>
                    <p:cNvSpPr/>
                    <p:nvPr/>
                  </p:nvSpPr>
                  <p:spPr>
                    <a:xfrm flipV="1">
                      <a:off x="57472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0" name="Rectangle 329"/>
                    <p:cNvSpPr/>
                    <p:nvPr/>
                  </p:nvSpPr>
                  <p:spPr>
                    <a:xfrm flipV="1">
                      <a:off x="58386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1" name="Rectangle 330"/>
                    <p:cNvSpPr/>
                    <p:nvPr/>
                  </p:nvSpPr>
                  <p:spPr>
                    <a:xfrm flipV="1">
                      <a:off x="59300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2" name="Rectangle 331"/>
                    <p:cNvSpPr/>
                    <p:nvPr/>
                  </p:nvSpPr>
                  <p:spPr>
                    <a:xfrm flipV="1">
                      <a:off x="602153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3" name="Rectangle 332"/>
                    <p:cNvSpPr/>
                    <p:nvPr/>
                  </p:nvSpPr>
                  <p:spPr>
                    <a:xfrm flipV="1">
                      <a:off x="611297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4" name="Rectangle 333"/>
                    <p:cNvSpPr/>
                    <p:nvPr/>
                  </p:nvSpPr>
                  <p:spPr>
                    <a:xfrm flipV="1">
                      <a:off x="620441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5" name="Rectangle 334"/>
                    <p:cNvSpPr/>
                    <p:nvPr/>
                  </p:nvSpPr>
                  <p:spPr>
                    <a:xfrm flipV="1">
                      <a:off x="629585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6" name="Rectangle 335"/>
                    <p:cNvSpPr/>
                    <p:nvPr/>
                  </p:nvSpPr>
                  <p:spPr>
                    <a:xfrm flipV="1">
                      <a:off x="63872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7" name="Rectangle 336"/>
                    <p:cNvSpPr/>
                    <p:nvPr/>
                  </p:nvSpPr>
                  <p:spPr>
                    <a:xfrm flipV="1">
                      <a:off x="64787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8" name="Rectangle 337"/>
                    <p:cNvSpPr/>
                    <p:nvPr/>
                  </p:nvSpPr>
                  <p:spPr>
                    <a:xfrm flipV="1">
                      <a:off x="65701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9" name="Rectangle 338"/>
                    <p:cNvSpPr/>
                    <p:nvPr/>
                  </p:nvSpPr>
                  <p:spPr>
                    <a:xfrm flipV="1">
                      <a:off x="66616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0" name="Rectangle 339"/>
                    <p:cNvSpPr/>
                    <p:nvPr/>
                  </p:nvSpPr>
                  <p:spPr>
                    <a:xfrm flipV="1">
                      <a:off x="67530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1" name="Rectangle 340"/>
                    <p:cNvSpPr/>
                    <p:nvPr/>
                  </p:nvSpPr>
                  <p:spPr>
                    <a:xfrm flipV="1">
                      <a:off x="693592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2" name="Rectangle 341"/>
                    <p:cNvSpPr/>
                    <p:nvPr/>
                  </p:nvSpPr>
                  <p:spPr>
                    <a:xfrm flipV="1">
                      <a:off x="71188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3" name="Rectangle 342"/>
                    <p:cNvSpPr/>
                    <p:nvPr/>
                  </p:nvSpPr>
                  <p:spPr>
                    <a:xfrm flipV="1">
                      <a:off x="73016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4" name="Rectangle 343"/>
                    <p:cNvSpPr/>
                    <p:nvPr/>
                  </p:nvSpPr>
                  <p:spPr>
                    <a:xfrm flipV="1">
                      <a:off x="74845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5" name="Rectangle 344"/>
                    <p:cNvSpPr/>
                    <p:nvPr/>
                  </p:nvSpPr>
                  <p:spPr>
                    <a:xfrm flipV="1">
                      <a:off x="68444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6" name="Rectangle 345"/>
                    <p:cNvSpPr/>
                    <p:nvPr/>
                  </p:nvSpPr>
                  <p:spPr>
                    <a:xfrm flipV="1">
                      <a:off x="702736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7" name="Rectangle 346"/>
                    <p:cNvSpPr/>
                    <p:nvPr/>
                  </p:nvSpPr>
                  <p:spPr>
                    <a:xfrm flipV="1">
                      <a:off x="72102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8" name="Rectangle 347"/>
                    <p:cNvSpPr/>
                    <p:nvPr/>
                  </p:nvSpPr>
                  <p:spPr>
                    <a:xfrm flipV="1">
                      <a:off x="73931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9" name="Rectangle 348"/>
                    <p:cNvSpPr/>
                    <p:nvPr/>
                  </p:nvSpPr>
                  <p:spPr>
                    <a:xfrm flipV="1">
                      <a:off x="75759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0" name="Rectangle 349"/>
                    <p:cNvSpPr/>
                    <p:nvPr/>
                  </p:nvSpPr>
                  <p:spPr>
                    <a:xfrm flipV="1">
                      <a:off x="766743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1" name="Rectangle 350"/>
                    <p:cNvSpPr/>
                    <p:nvPr/>
                  </p:nvSpPr>
                  <p:spPr>
                    <a:xfrm flipV="1">
                      <a:off x="135811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2" name="Rectangle 351"/>
                    <p:cNvSpPr/>
                    <p:nvPr/>
                  </p:nvSpPr>
                  <p:spPr>
                    <a:xfrm flipV="1">
                      <a:off x="199819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3" name="Rectangle 352"/>
                    <p:cNvSpPr/>
                    <p:nvPr/>
                  </p:nvSpPr>
                  <p:spPr>
                    <a:xfrm flipV="1">
                      <a:off x="263827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4" name="Rectangle 353"/>
                    <p:cNvSpPr/>
                    <p:nvPr/>
                  </p:nvSpPr>
                  <p:spPr>
                    <a:xfrm flipV="1">
                      <a:off x="327835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5" name="Rectangle 354"/>
                    <p:cNvSpPr/>
                    <p:nvPr/>
                  </p:nvSpPr>
                  <p:spPr>
                    <a:xfrm flipV="1">
                      <a:off x="391843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6" name="Rectangle 355"/>
                    <p:cNvSpPr/>
                    <p:nvPr/>
                  </p:nvSpPr>
                  <p:spPr>
                    <a:xfrm flipV="1">
                      <a:off x="455850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7" name="Rectangle 356"/>
                    <p:cNvSpPr/>
                    <p:nvPr/>
                  </p:nvSpPr>
                  <p:spPr>
                    <a:xfrm flipV="1">
                      <a:off x="519858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8" name="Rectangle 357"/>
                    <p:cNvSpPr/>
                    <p:nvPr/>
                  </p:nvSpPr>
                  <p:spPr>
                    <a:xfrm flipV="1">
                      <a:off x="583866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9" name="Rectangle 358"/>
                    <p:cNvSpPr/>
                    <p:nvPr/>
                  </p:nvSpPr>
                  <p:spPr>
                    <a:xfrm flipV="1">
                      <a:off x="647874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60" name="Rectangle 359"/>
                    <p:cNvSpPr/>
                    <p:nvPr/>
                  </p:nvSpPr>
                  <p:spPr>
                    <a:xfrm flipV="1">
                      <a:off x="711882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sp>
                <p:nvSpPr>
                  <p:cNvPr id="280" name="Rectangle 279"/>
                  <p:cNvSpPr/>
                  <p:nvPr/>
                </p:nvSpPr>
                <p:spPr>
                  <a:xfrm>
                    <a:off x="4461414" y="3777735"/>
                    <a:ext cx="314796" cy="71646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cxnSp>
              <p:nvCxnSpPr>
                <p:cNvPr id="274" name="Curved Connector 359"/>
                <p:cNvCxnSpPr>
                  <a:stCxn id="260" idx="2"/>
                  <a:endCxn id="280" idx="0"/>
                </p:cNvCxnSpPr>
                <p:nvPr/>
              </p:nvCxnSpPr>
              <p:spPr>
                <a:xfrm rot="5400000">
                  <a:off x="4506037" y="2888212"/>
                  <a:ext cx="1002304" cy="776749"/>
                </a:xfrm>
                <a:prstGeom prst="curvedConnector3">
                  <a:avLst>
                    <a:gd name="adj1" fmla="val 50000"/>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cxnSp>
              <p:nvCxnSpPr>
                <p:cNvPr id="275" name="Curved Connector 359"/>
                <p:cNvCxnSpPr>
                  <a:stCxn id="271" idx="2"/>
                  <a:endCxn id="280" idx="0"/>
                </p:cNvCxnSpPr>
                <p:nvPr/>
              </p:nvCxnSpPr>
              <p:spPr>
                <a:xfrm rot="16200000" flipH="1">
                  <a:off x="3963631" y="3122553"/>
                  <a:ext cx="340608" cy="969757"/>
                </a:xfrm>
                <a:prstGeom prst="curvedConnector3">
                  <a:avLst>
                    <a:gd name="adj1" fmla="val 33374"/>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sp>
              <p:nvSpPr>
                <p:cNvPr id="276" name="Rounded Rectangle 275"/>
                <p:cNvSpPr/>
                <p:nvPr/>
              </p:nvSpPr>
              <p:spPr>
                <a:xfrm>
                  <a:off x="2569452" y="3970917"/>
                  <a:ext cx="4095532" cy="382167"/>
                </a:xfrm>
                <a:prstGeom prst="roundRect">
                  <a:avLst>
                    <a:gd name="adj" fmla="val 7348"/>
                  </a:avLst>
                </a:prstGeom>
                <a:noFill/>
                <a:ln>
                  <a:noFill/>
                </a:ln>
                <a:effectLst>
                  <a:outerShdw dir="3000000" rotWithShape="0">
                    <a:srgbClr val="FF0000">
                      <a:alpha val="75000"/>
                    </a:srgbClr>
                  </a:outerShdw>
                </a:effectLst>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1001" b="1">
                      <a:solidFill>
                        <a:srgbClr val="404040"/>
                      </a:solidFill>
                    </a:rPr>
                    <a:t>BIAN Semantic Service Directory</a:t>
                  </a:r>
                </a:p>
              </p:txBody>
            </p:sp>
          </p:grpSp>
          <p:sp>
            <p:nvSpPr>
              <p:cNvPr id="199" name="Up-Down Arrow 198"/>
              <p:cNvSpPr/>
              <p:nvPr/>
            </p:nvSpPr>
            <p:spPr>
              <a:xfrm>
                <a:off x="4261596" y="2930998"/>
                <a:ext cx="195391" cy="320525"/>
              </a:xfrm>
              <a:prstGeom prst="upDown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grpSp>
      <p:sp>
        <p:nvSpPr>
          <p:cNvPr id="514" name="Rond enkele hoek rechthoek 37">
            <a:extLst>
              <a:ext uri="{FF2B5EF4-FFF2-40B4-BE49-F238E27FC236}">
                <a16:creationId xmlns:a16="http://schemas.microsoft.com/office/drawing/2014/main" id="{3BD3FE90-5B64-41A0-85B9-8C294972EE22}"/>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wipe dir="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93312" y="6166891"/>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a:solidFill>
                  <a:srgbClr val="68C8C6"/>
                </a:solidFill>
                <a:latin typeface="Helvetica"/>
                <a:cs typeface="Helvetica"/>
              </a:rPr>
              <a:t>With Type 2 The APIs Provide a Buffer to Host Repurposing Efforts</a:t>
            </a:r>
          </a:p>
        </p:txBody>
      </p:sp>
      <p:sp>
        <p:nvSpPr>
          <p:cNvPr id="6" name="Rectangle 5"/>
          <p:cNvSpPr/>
          <p:nvPr/>
        </p:nvSpPr>
        <p:spPr>
          <a:xfrm>
            <a:off x="1599687" y="706436"/>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main types of A2A API architecture can be considered </a:t>
            </a:r>
          </a:p>
          <a:p>
            <a:pPr marL="343071" lvl="1" indent="-343071">
              <a:spcAft>
                <a:spcPts val="600"/>
              </a:spcAft>
              <a:buSzPct val="80000"/>
            </a:pPr>
            <a:r>
              <a:rPr lang="en-US" sz="1601" b="1" dirty="0">
                <a:solidFill>
                  <a:srgbClr val="636466"/>
                </a:solidFill>
                <a:latin typeface="Helvetica"/>
                <a:cs typeface="Helvetica"/>
              </a:rPr>
              <a:t>Type 2 access, wrapping technology improves host access</a:t>
            </a:r>
          </a:p>
        </p:txBody>
      </p:sp>
      <p:sp>
        <p:nvSpPr>
          <p:cNvPr id="7" name="Rectangle 6"/>
          <p:cNvSpPr/>
          <p:nvPr/>
        </p:nvSpPr>
        <p:spPr>
          <a:xfrm>
            <a:off x="1602726" y="1443834"/>
            <a:ext cx="8988616" cy="4775183"/>
          </a:xfrm>
          <a:prstGeom prst="rect">
            <a:avLst/>
          </a:prstGeom>
        </p:spPr>
        <p:txBody>
          <a:bodyPr wrap="square">
            <a:spAutoFit/>
          </a:bodyPr>
          <a:lstStyle/>
          <a:p>
            <a:pPr algn="ctr">
              <a:buSzPct val="80000"/>
            </a:pPr>
            <a:r>
              <a:rPr lang="en-US" sz="1601" b="1" dirty="0">
                <a:solidFill>
                  <a:srgbClr val="000090"/>
                </a:solidFill>
                <a:latin typeface="Helvetica"/>
                <a:cs typeface="Helvetica"/>
              </a:rPr>
              <a:t>The API gateway still controls access but wrapping technology enhances host access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same API specifications are used, host specific content and behaviors can be masked</a:t>
            </a:r>
          </a:p>
        </p:txBody>
      </p:sp>
      <p:sp>
        <p:nvSpPr>
          <p:cNvPr id="194" name="Rounded Rectangle 193"/>
          <p:cNvSpPr/>
          <p:nvPr/>
        </p:nvSpPr>
        <p:spPr>
          <a:xfrm>
            <a:off x="1880752" y="2945979"/>
            <a:ext cx="8324460" cy="2870820"/>
          </a:xfrm>
          <a:prstGeom prst="roundRect">
            <a:avLst>
              <a:gd name="adj" fmla="val 1629"/>
            </a:avLst>
          </a:prstGeom>
          <a:solidFill>
            <a:schemeClr val="bg1">
              <a:lumMod val="65000"/>
            </a:schemeClr>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tIns="0" rtlCol="0" anchor="t" anchorCtr="0"/>
          <a:lstStyle/>
          <a:p>
            <a:r>
              <a:rPr lang="en-US" sz="1361" b="1">
                <a:solidFill>
                  <a:srgbClr val="404040"/>
                </a:solidFill>
              </a:rPr>
              <a:t>BANK</a:t>
            </a:r>
          </a:p>
        </p:txBody>
      </p:sp>
      <p:grpSp>
        <p:nvGrpSpPr>
          <p:cNvPr id="2" name="Group 1170"/>
          <p:cNvGrpSpPr/>
          <p:nvPr/>
        </p:nvGrpSpPr>
        <p:grpSpPr>
          <a:xfrm>
            <a:off x="6705623" y="3059739"/>
            <a:ext cx="3348815" cy="731859"/>
            <a:chOff x="2605206" y="3162918"/>
            <a:chExt cx="3347265" cy="731520"/>
          </a:xfrm>
        </p:grpSpPr>
        <p:sp>
          <p:nvSpPr>
            <p:cNvPr id="756" name="Rectangle 103"/>
            <p:cNvSpPr/>
            <p:nvPr/>
          </p:nvSpPr>
          <p:spPr>
            <a:xfrm>
              <a:off x="2605206" y="3162918"/>
              <a:ext cx="3347265" cy="731520"/>
            </a:xfrm>
            <a:prstGeom prst="rect">
              <a:avLst/>
            </a:prstGeom>
            <a:solidFill>
              <a:srgbClr val="497FC9"/>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201" b="1">
                  <a:solidFill>
                    <a:schemeClr val="tx1"/>
                  </a:solidFill>
                </a:rPr>
                <a:t>API Gateway</a:t>
              </a:r>
            </a:p>
          </p:txBody>
        </p:sp>
        <p:grpSp>
          <p:nvGrpSpPr>
            <p:cNvPr id="3" name="Group 1169"/>
            <p:cNvGrpSpPr/>
            <p:nvPr/>
          </p:nvGrpSpPr>
          <p:grpSpPr>
            <a:xfrm>
              <a:off x="2741661" y="3367231"/>
              <a:ext cx="3074354" cy="411480"/>
              <a:chOff x="2741702" y="3367231"/>
              <a:chExt cx="3074354" cy="411480"/>
            </a:xfrm>
          </p:grpSpPr>
          <p:grpSp>
            <p:nvGrpSpPr>
              <p:cNvPr id="4" name="Group 195"/>
              <p:cNvGrpSpPr/>
              <p:nvPr/>
            </p:nvGrpSpPr>
            <p:grpSpPr>
              <a:xfrm>
                <a:off x="2741702" y="3367231"/>
                <a:ext cx="3074354" cy="411480"/>
                <a:chOff x="3212082" y="2888600"/>
                <a:chExt cx="3074354" cy="411480"/>
              </a:xfrm>
            </p:grpSpPr>
            <p:sp>
              <p:nvSpPr>
                <p:cNvPr id="760" name="Rectangle 105"/>
                <p:cNvSpPr/>
                <p:nvPr/>
              </p:nvSpPr>
              <p:spPr>
                <a:xfrm>
                  <a:off x="3212082"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1001" b="1">
                      <a:solidFill>
                        <a:schemeClr val="bg1"/>
                      </a:solidFill>
                    </a:rPr>
                    <a:t>Authentication</a:t>
                  </a:r>
                </a:p>
                <a:p>
                  <a:pPr algn="ctr">
                    <a:lnSpc>
                      <a:spcPts val="1001"/>
                    </a:lnSpc>
                  </a:pPr>
                  <a:r>
                    <a:rPr lang="en-US" sz="1001" b="1">
                      <a:solidFill>
                        <a:schemeClr val="bg1"/>
                      </a:solidFill>
                    </a:rPr>
                    <a:t> Service </a:t>
                  </a:r>
                </a:p>
                <a:p>
                  <a:pPr algn="ctr">
                    <a:lnSpc>
                      <a:spcPts val="1001"/>
                    </a:lnSpc>
                  </a:pPr>
                  <a:r>
                    <a:rPr lang="en-US" sz="800" b="1">
                      <a:solidFill>
                        <a:schemeClr val="bg1"/>
                      </a:solidFill>
                    </a:rPr>
                    <a:t>(Customer &amp; TPP)</a:t>
                  </a:r>
                </a:p>
              </p:txBody>
            </p:sp>
            <p:sp>
              <p:nvSpPr>
                <p:cNvPr id="761" name="Rectangle 106"/>
                <p:cNvSpPr/>
                <p:nvPr/>
              </p:nvSpPr>
              <p:spPr>
                <a:xfrm>
                  <a:off x="4914836"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1001" b="1">
                      <a:solidFill>
                        <a:schemeClr val="bg1"/>
                      </a:solidFill>
                    </a:rPr>
                    <a:t>Resource Access Service </a:t>
                  </a:r>
                </a:p>
                <a:p>
                  <a:pPr algn="ctr">
                    <a:lnSpc>
                      <a:spcPts val="1001"/>
                    </a:lnSpc>
                  </a:pPr>
                  <a:r>
                    <a:rPr lang="en-US" sz="800" b="1">
                      <a:solidFill>
                        <a:schemeClr val="bg1"/>
                      </a:solidFill>
                    </a:rPr>
                    <a:t>(Customer &amp; TPP)</a:t>
                  </a:r>
                </a:p>
              </p:txBody>
            </p:sp>
          </p:grpSp>
          <p:sp>
            <p:nvSpPr>
              <p:cNvPr id="759" name="Left-Right Arrow 758"/>
              <p:cNvSpPr/>
              <p:nvPr/>
            </p:nvSpPr>
            <p:spPr>
              <a:xfrm>
                <a:off x="4121219" y="3442705"/>
                <a:ext cx="314795" cy="260533"/>
              </a:xfrm>
              <a:prstGeom prst="leftRightArrow">
                <a:avLst>
                  <a:gd name="adj1" fmla="val 50000"/>
                  <a:gd name="adj2" fmla="val 31720"/>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grpSp>
      <p:sp>
        <p:nvSpPr>
          <p:cNvPr id="195" name="Rounded Rectangle 194"/>
          <p:cNvSpPr/>
          <p:nvPr/>
        </p:nvSpPr>
        <p:spPr>
          <a:xfrm>
            <a:off x="7325933" y="4535504"/>
            <a:ext cx="2077197" cy="300917"/>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601" b="1">
                <a:solidFill>
                  <a:schemeClr val="bg1"/>
                </a:solidFill>
              </a:rPr>
              <a:t>Business Applications</a:t>
            </a:r>
          </a:p>
        </p:txBody>
      </p:sp>
      <p:grpSp>
        <p:nvGrpSpPr>
          <p:cNvPr id="8" name="Group 491"/>
          <p:cNvGrpSpPr/>
          <p:nvPr/>
        </p:nvGrpSpPr>
        <p:grpSpPr>
          <a:xfrm>
            <a:off x="7698138" y="3904405"/>
            <a:ext cx="1190587" cy="977672"/>
            <a:chOff x="7963079" y="0"/>
            <a:chExt cx="1180921" cy="1137375"/>
          </a:xfrm>
        </p:grpSpPr>
        <p:sp>
          <p:nvSpPr>
            <p:cNvPr id="711" name="Rectangle 710"/>
            <p:cNvSpPr/>
            <p:nvPr/>
          </p:nvSpPr>
          <p:spPr>
            <a:xfrm>
              <a:off x="7963079" y="0"/>
              <a:ext cx="1180921" cy="1137375"/>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9" name="Group 1684"/>
            <p:cNvGrpSpPr/>
            <p:nvPr/>
          </p:nvGrpSpPr>
          <p:grpSpPr>
            <a:xfrm>
              <a:off x="8079725" y="94663"/>
              <a:ext cx="947629" cy="948049"/>
              <a:chOff x="363151" y="2208344"/>
              <a:chExt cx="947629" cy="948049"/>
            </a:xfrm>
            <a:noFill/>
          </p:grpSpPr>
          <p:grpSp>
            <p:nvGrpSpPr>
              <p:cNvPr id="10" name="Group 124"/>
              <p:cNvGrpSpPr/>
              <p:nvPr/>
            </p:nvGrpSpPr>
            <p:grpSpPr>
              <a:xfrm>
                <a:off x="363151" y="2208344"/>
                <a:ext cx="413910" cy="219455"/>
                <a:chOff x="2035842" y="2467584"/>
                <a:chExt cx="1616542" cy="857090"/>
              </a:xfrm>
              <a:grpFill/>
            </p:grpSpPr>
            <p:grpSp>
              <p:nvGrpSpPr>
                <p:cNvPr id="11" name="Group 3"/>
                <p:cNvGrpSpPr>
                  <a:grpSpLocks noChangeAspect="1"/>
                </p:cNvGrpSpPr>
                <p:nvPr/>
              </p:nvGrpSpPr>
              <p:grpSpPr>
                <a:xfrm>
                  <a:off x="2035842" y="2467584"/>
                  <a:ext cx="1441149" cy="857090"/>
                  <a:chOff x="8585201" y="197511"/>
                  <a:chExt cx="331423" cy="197106"/>
                </a:xfrm>
                <a:grpFill/>
              </p:grpSpPr>
              <p:sp>
                <p:nvSpPr>
                  <p:cNvPr id="7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53" name="Rectangle 7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54" name="Rectangle 7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50" name="Rectangle 7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51" name="Rectangle 7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2" name="Group 124"/>
              <p:cNvGrpSpPr/>
              <p:nvPr/>
            </p:nvGrpSpPr>
            <p:grpSpPr>
              <a:xfrm>
                <a:off x="896870" y="2208344"/>
                <a:ext cx="413910" cy="219455"/>
                <a:chOff x="2035842" y="2467584"/>
                <a:chExt cx="1616542" cy="857090"/>
              </a:xfrm>
              <a:grpFill/>
            </p:grpSpPr>
            <p:grpSp>
              <p:nvGrpSpPr>
                <p:cNvPr id="13" name="Group 3"/>
                <p:cNvGrpSpPr>
                  <a:grpSpLocks noChangeAspect="1"/>
                </p:cNvGrpSpPr>
                <p:nvPr/>
              </p:nvGrpSpPr>
              <p:grpSpPr>
                <a:xfrm>
                  <a:off x="2035842" y="2467584"/>
                  <a:ext cx="1441149" cy="857090"/>
                  <a:chOff x="8585201" y="197511"/>
                  <a:chExt cx="331423" cy="197106"/>
                </a:xfrm>
                <a:grpFill/>
              </p:grpSpPr>
              <p:sp>
                <p:nvSpPr>
                  <p:cNvPr id="74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47" name="Rectangle 74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8" name="Rectangle 74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44" name="Rectangle 74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5" name="Rectangle 74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4" name="Group 124"/>
              <p:cNvGrpSpPr/>
              <p:nvPr/>
            </p:nvGrpSpPr>
            <p:grpSpPr>
              <a:xfrm>
                <a:off x="363151" y="2572641"/>
                <a:ext cx="413910" cy="219455"/>
                <a:chOff x="2035842" y="2467584"/>
                <a:chExt cx="1616542" cy="857090"/>
              </a:xfrm>
              <a:grpFill/>
            </p:grpSpPr>
            <p:grpSp>
              <p:nvGrpSpPr>
                <p:cNvPr id="15" name="Group 3"/>
                <p:cNvGrpSpPr>
                  <a:grpSpLocks noChangeAspect="1"/>
                </p:cNvGrpSpPr>
                <p:nvPr/>
              </p:nvGrpSpPr>
              <p:grpSpPr>
                <a:xfrm>
                  <a:off x="2035842" y="2467584"/>
                  <a:ext cx="1441149" cy="857090"/>
                  <a:chOff x="8585201" y="197511"/>
                  <a:chExt cx="331423" cy="197106"/>
                </a:xfrm>
                <a:grpFill/>
              </p:grpSpPr>
              <p:sp>
                <p:nvSpPr>
                  <p:cNvPr id="74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41" name="Rectangle 74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42" name="Rectangle 74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38" name="Rectangle 73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9" name="Rectangle 73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6" name="Group 124"/>
              <p:cNvGrpSpPr/>
              <p:nvPr/>
            </p:nvGrpSpPr>
            <p:grpSpPr>
              <a:xfrm>
                <a:off x="896870" y="2572641"/>
                <a:ext cx="413910" cy="219455"/>
                <a:chOff x="2035842" y="2467584"/>
                <a:chExt cx="1616542" cy="857090"/>
              </a:xfrm>
              <a:grpFill/>
            </p:grpSpPr>
            <p:grpSp>
              <p:nvGrpSpPr>
                <p:cNvPr id="17" name="Group 3"/>
                <p:cNvGrpSpPr>
                  <a:grpSpLocks noChangeAspect="1"/>
                </p:cNvGrpSpPr>
                <p:nvPr/>
              </p:nvGrpSpPr>
              <p:grpSpPr>
                <a:xfrm>
                  <a:off x="2035842" y="2467584"/>
                  <a:ext cx="1441149" cy="857090"/>
                  <a:chOff x="8585201" y="197511"/>
                  <a:chExt cx="331423" cy="197106"/>
                </a:xfrm>
                <a:grpFill/>
              </p:grpSpPr>
              <p:sp>
                <p:nvSpPr>
                  <p:cNvPr id="73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35" name="Rectangle 73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6" name="Rectangle 73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32" name="Rectangle 73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3" name="Rectangle 73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8" name="Group 124"/>
              <p:cNvGrpSpPr/>
              <p:nvPr/>
            </p:nvGrpSpPr>
            <p:grpSpPr>
              <a:xfrm>
                <a:off x="363151" y="2936938"/>
                <a:ext cx="413910" cy="219455"/>
                <a:chOff x="2035842" y="2467584"/>
                <a:chExt cx="1616542" cy="857090"/>
              </a:xfrm>
              <a:grpFill/>
            </p:grpSpPr>
            <p:grpSp>
              <p:nvGrpSpPr>
                <p:cNvPr id="19" name="Group 3"/>
                <p:cNvGrpSpPr>
                  <a:grpSpLocks noChangeAspect="1"/>
                </p:cNvGrpSpPr>
                <p:nvPr/>
              </p:nvGrpSpPr>
              <p:grpSpPr>
                <a:xfrm>
                  <a:off x="2035842" y="2467584"/>
                  <a:ext cx="1441149" cy="857090"/>
                  <a:chOff x="8585201" y="197511"/>
                  <a:chExt cx="331423" cy="197106"/>
                </a:xfrm>
                <a:grpFill/>
              </p:grpSpPr>
              <p:sp>
                <p:nvSpPr>
                  <p:cNvPr id="72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29" name="Rectangle 72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30" name="Rectangle 72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26" name="Rectangle 72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7" name="Rectangle 72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0" name="Group 124"/>
              <p:cNvGrpSpPr/>
              <p:nvPr/>
            </p:nvGrpSpPr>
            <p:grpSpPr>
              <a:xfrm>
                <a:off x="896870" y="2936938"/>
                <a:ext cx="413910" cy="219455"/>
                <a:chOff x="2035842" y="2467584"/>
                <a:chExt cx="1616542" cy="857090"/>
              </a:xfrm>
              <a:grpFill/>
            </p:grpSpPr>
            <p:grpSp>
              <p:nvGrpSpPr>
                <p:cNvPr id="21" name="Group 3"/>
                <p:cNvGrpSpPr>
                  <a:grpSpLocks noChangeAspect="1"/>
                </p:cNvGrpSpPr>
                <p:nvPr/>
              </p:nvGrpSpPr>
              <p:grpSpPr>
                <a:xfrm>
                  <a:off x="2035842" y="2467584"/>
                  <a:ext cx="1441149" cy="857090"/>
                  <a:chOff x="8585201" y="197511"/>
                  <a:chExt cx="331423" cy="197106"/>
                </a:xfrm>
                <a:grpFill/>
              </p:grpSpPr>
              <p:sp>
                <p:nvSpPr>
                  <p:cNvPr id="72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723" name="Rectangle 72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4" name="Rectangle 72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720" name="Rectangle 71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721" name="Rectangle 72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22" name="Group 582"/>
          <p:cNvGrpSpPr/>
          <p:nvPr/>
        </p:nvGrpSpPr>
        <p:grpSpPr>
          <a:xfrm>
            <a:off x="8773596" y="4545954"/>
            <a:ext cx="1190587" cy="651244"/>
            <a:chOff x="7154575" y="1162743"/>
            <a:chExt cx="1180921" cy="757625"/>
          </a:xfrm>
        </p:grpSpPr>
        <p:sp>
          <p:nvSpPr>
            <p:cNvPr id="637" name="Rectangle 636"/>
            <p:cNvSpPr/>
            <p:nvPr/>
          </p:nvSpPr>
          <p:spPr>
            <a:xfrm>
              <a:off x="7154575" y="1162743"/>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3" name="Group 1756"/>
            <p:cNvGrpSpPr/>
            <p:nvPr/>
          </p:nvGrpSpPr>
          <p:grpSpPr>
            <a:xfrm>
              <a:off x="7271221" y="1249680"/>
              <a:ext cx="947629" cy="583751"/>
              <a:chOff x="363151" y="2936938"/>
              <a:chExt cx="947629" cy="583751"/>
            </a:xfrm>
            <a:noFill/>
          </p:grpSpPr>
          <p:grpSp>
            <p:nvGrpSpPr>
              <p:cNvPr id="24" name="Group 124"/>
              <p:cNvGrpSpPr/>
              <p:nvPr/>
            </p:nvGrpSpPr>
            <p:grpSpPr>
              <a:xfrm>
                <a:off x="363151" y="2936938"/>
                <a:ext cx="413910" cy="219455"/>
                <a:chOff x="2035842" y="2467584"/>
                <a:chExt cx="1616542" cy="857090"/>
              </a:xfrm>
              <a:grpFill/>
            </p:grpSpPr>
            <p:grpSp>
              <p:nvGrpSpPr>
                <p:cNvPr id="25" name="Group 3"/>
                <p:cNvGrpSpPr>
                  <a:grpSpLocks noChangeAspect="1"/>
                </p:cNvGrpSpPr>
                <p:nvPr/>
              </p:nvGrpSpPr>
              <p:grpSpPr>
                <a:xfrm>
                  <a:off x="2035842" y="2467584"/>
                  <a:ext cx="1441149" cy="857090"/>
                  <a:chOff x="8585201" y="197511"/>
                  <a:chExt cx="331423" cy="197106"/>
                </a:xfrm>
                <a:grpFill/>
              </p:grpSpPr>
              <p:sp>
                <p:nvSpPr>
                  <p:cNvPr id="66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65" name="Rectangle 66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6" name="Rectangle 66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62" name="Rectangle 66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3" name="Rectangle 66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6" name="Group 124"/>
              <p:cNvGrpSpPr/>
              <p:nvPr/>
            </p:nvGrpSpPr>
            <p:grpSpPr>
              <a:xfrm>
                <a:off x="896870" y="2936938"/>
                <a:ext cx="413910" cy="219455"/>
                <a:chOff x="2035842" y="2467584"/>
                <a:chExt cx="1616542" cy="857090"/>
              </a:xfrm>
              <a:grpFill/>
            </p:grpSpPr>
            <p:grpSp>
              <p:nvGrpSpPr>
                <p:cNvPr id="27" name="Group 3"/>
                <p:cNvGrpSpPr>
                  <a:grpSpLocks noChangeAspect="1"/>
                </p:cNvGrpSpPr>
                <p:nvPr/>
              </p:nvGrpSpPr>
              <p:grpSpPr>
                <a:xfrm>
                  <a:off x="2035842" y="2467584"/>
                  <a:ext cx="1441149" cy="857090"/>
                  <a:chOff x="8585201" y="197511"/>
                  <a:chExt cx="331423" cy="197106"/>
                </a:xfrm>
                <a:grpFill/>
              </p:grpSpPr>
              <p:sp>
                <p:nvSpPr>
                  <p:cNvPr id="65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59" name="Rectangle 65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60" name="Rectangle 65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56" name="Rectangle 65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7" name="Rectangle 65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8" name="Group 124"/>
              <p:cNvGrpSpPr/>
              <p:nvPr/>
            </p:nvGrpSpPr>
            <p:grpSpPr>
              <a:xfrm>
                <a:off x="363151" y="3301234"/>
                <a:ext cx="413910" cy="219455"/>
                <a:chOff x="2035842" y="2467584"/>
                <a:chExt cx="1616542" cy="857090"/>
              </a:xfrm>
              <a:grpFill/>
            </p:grpSpPr>
            <p:grpSp>
              <p:nvGrpSpPr>
                <p:cNvPr id="29" name="Group 3"/>
                <p:cNvGrpSpPr>
                  <a:grpSpLocks noChangeAspect="1"/>
                </p:cNvGrpSpPr>
                <p:nvPr/>
              </p:nvGrpSpPr>
              <p:grpSpPr>
                <a:xfrm>
                  <a:off x="2035842" y="2467584"/>
                  <a:ext cx="1441149" cy="857090"/>
                  <a:chOff x="8585201" y="197511"/>
                  <a:chExt cx="331423" cy="197106"/>
                </a:xfrm>
                <a:grpFill/>
              </p:grpSpPr>
              <p:sp>
                <p:nvSpPr>
                  <p:cNvPr id="6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53" name="Rectangle 6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4" name="Rectangle 6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50" name="Rectangle 6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51" name="Rectangle 6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30" name="Group 124"/>
              <p:cNvGrpSpPr/>
              <p:nvPr/>
            </p:nvGrpSpPr>
            <p:grpSpPr>
              <a:xfrm>
                <a:off x="896870" y="3301234"/>
                <a:ext cx="413910" cy="219455"/>
                <a:chOff x="2035842" y="2467584"/>
                <a:chExt cx="1616542" cy="857090"/>
              </a:xfrm>
              <a:grpFill/>
            </p:grpSpPr>
            <p:grpSp>
              <p:nvGrpSpPr>
                <p:cNvPr id="31" name="Group 3"/>
                <p:cNvGrpSpPr>
                  <a:grpSpLocks noChangeAspect="1"/>
                </p:cNvGrpSpPr>
                <p:nvPr/>
              </p:nvGrpSpPr>
              <p:grpSpPr>
                <a:xfrm>
                  <a:off x="2035842" y="2467584"/>
                  <a:ext cx="1441149" cy="857090"/>
                  <a:chOff x="8585201" y="197511"/>
                  <a:chExt cx="331423" cy="197106"/>
                </a:xfrm>
                <a:grpFill/>
              </p:grpSpPr>
              <p:sp>
                <p:nvSpPr>
                  <p:cNvPr id="64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647" name="Rectangle 64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48" name="Rectangle 64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644" name="Rectangle 64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645" name="Rectangle 64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737" name="Group 659"/>
          <p:cNvGrpSpPr/>
          <p:nvPr/>
        </p:nvGrpSpPr>
        <p:grpSpPr>
          <a:xfrm>
            <a:off x="7212159" y="4253163"/>
            <a:ext cx="1716625" cy="325888"/>
            <a:chOff x="6901658" y="2196895"/>
            <a:chExt cx="1702689" cy="379122"/>
          </a:xfrm>
        </p:grpSpPr>
        <p:sp>
          <p:nvSpPr>
            <p:cNvPr id="570" name="Rectangle 569"/>
            <p:cNvSpPr/>
            <p:nvPr/>
          </p:nvSpPr>
          <p:spPr>
            <a:xfrm>
              <a:off x="6901658" y="2196895"/>
              <a:ext cx="1702689" cy="379122"/>
            </a:xfrm>
            <a:prstGeom prst="rect">
              <a:avLst/>
            </a:prstGeom>
            <a:solidFill>
              <a:schemeClr val="bg1">
                <a:lumMod val="8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743" name="Group 1821"/>
            <p:cNvGrpSpPr/>
            <p:nvPr/>
          </p:nvGrpSpPr>
          <p:grpSpPr>
            <a:xfrm>
              <a:off x="7012329" y="2276729"/>
              <a:ext cx="1481347" cy="219455"/>
              <a:chOff x="363151" y="3301234"/>
              <a:chExt cx="1481347" cy="219455"/>
            </a:xfrm>
            <a:noFill/>
          </p:grpSpPr>
          <p:grpSp>
            <p:nvGrpSpPr>
              <p:cNvPr id="749" name="Group 124"/>
              <p:cNvGrpSpPr/>
              <p:nvPr/>
            </p:nvGrpSpPr>
            <p:grpSpPr>
              <a:xfrm>
                <a:off x="363151" y="3301234"/>
                <a:ext cx="413910" cy="219455"/>
                <a:chOff x="2035842" y="2467584"/>
                <a:chExt cx="1616542" cy="857090"/>
              </a:xfrm>
              <a:grpFill/>
            </p:grpSpPr>
            <p:grpSp>
              <p:nvGrpSpPr>
                <p:cNvPr id="755" name="Group 3"/>
                <p:cNvGrpSpPr>
                  <a:grpSpLocks noChangeAspect="1"/>
                </p:cNvGrpSpPr>
                <p:nvPr/>
              </p:nvGrpSpPr>
              <p:grpSpPr>
                <a:xfrm>
                  <a:off x="2035842" y="2467584"/>
                  <a:ext cx="1441149" cy="857090"/>
                  <a:chOff x="8585201" y="197511"/>
                  <a:chExt cx="331423" cy="197106"/>
                </a:xfrm>
                <a:grpFill/>
              </p:grpSpPr>
              <p:sp>
                <p:nvSpPr>
                  <p:cNvPr id="59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91" name="Rectangle 59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92" name="Rectangle 59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88" name="Rectangle 58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9" name="Rectangle 58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757" name="Group 124"/>
              <p:cNvGrpSpPr/>
              <p:nvPr/>
            </p:nvGrpSpPr>
            <p:grpSpPr>
              <a:xfrm>
                <a:off x="896870" y="3301234"/>
                <a:ext cx="413910" cy="219455"/>
                <a:chOff x="2035842" y="2467584"/>
                <a:chExt cx="1616542" cy="857090"/>
              </a:xfrm>
              <a:grpFill/>
            </p:grpSpPr>
            <p:grpSp>
              <p:nvGrpSpPr>
                <p:cNvPr id="758" name="Group 3"/>
                <p:cNvGrpSpPr>
                  <a:grpSpLocks noChangeAspect="1"/>
                </p:cNvGrpSpPr>
                <p:nvPr/>
              </p:nvGrpSpPr>
              <p:grpSpPr>
                <a:xfrm>
                  <a:off x="2035842" y="2467584"/>
                  <a:ext cx="1441149" cy="857090"/>
                  <a:chOff x="8585201" y="197511"/>
                  <a:chExt cx="331423" cy="197106"/>
                </a:xfrm>
                <a:grpFill/>
              </p:grpSpPr>
              <p:sp>
                <p:nvSpPr>
                  <p:cNvPr id="58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85" name="Rectangle 58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6" name="Rectangle 58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82" name="Rectangle 58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3" name="Rectangle 58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767" name="Group 124"/>
              <p:cNvGrpSpPr/>
              <p:nvPr/>
            </p:nvGrpSpPr>
            <p:grpSpPr>
              <a:xfrm>
                <a:off x="1430588" y="3301234"/>
                <a:ext cx="413910" cy="219455"/>
                <a:chOff x="2035842" y="2467584"/>
                <a:chExt cx="1616542" cy="857090"/>
              </a:xfrm>
              <a:grpFill/>
            </p:grpSpPr>
            <p:grpSp>
              <p:nvGrpSpPr>
                <p:cNvPr id="800" name="Group 3"/>
                <p:cNvGrpSpPr>
                  <a:grpSpLocks noChangeAspect="1"/>
                </p:cNvGrpSpPr>
                <p:nvPr/>
              </p:nvGrpSpPr>
              <p:grpSpPr>
                <a:xfrm>
                  <a:off x="2035842" y="2467584"/>
                  <a:ext cx="1441149" cy="857090"/>
                  <a:chOff x="8585201" y="197511"/>
                  <a:chExt cx="331423" cy="197106"/>
                </a:xfrm>
                <a:grpFill/>
              </p:grpSpPr>
              <p:sp>
                <p:nvSpPr>
                  <p:cNvPr id="57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79" name="Rectangle 57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80" name="Rectangle 57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76" name="Rectangle 57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77" name="Rectangle 57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801" name="Group 684"/>
          <p:cNvGrpSpPr/>
          <p:nvPr/>
        </p:nvGrpSpPr>
        <p:grpSpPr>
          <a:xfrm>
            <a:off x="6676227" y="4570675"/>
            <a:ext cx="1716625" cy="653459"/>
            <a:chOff x="5621080" y="2566274"/>
            <a:chExt cx="1702689" cy="760202"/>
          </a:xfrm>
        </p:grpSpPr>
        <p:sp>
          <p:nvSpPr>
            <p:cNvPr id="526" name="Rectangle 525"/>
            <p:cNvSpPr/>
            <p:nvPr/>
          </p:nvSpPr>
          <p:spPr>
            <a:xfrm>
              <a:off x="5621080" y="2566274"/>
              <a:ext cx="1702689" cy="760202"/>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802" name="Group 1864"/>
            <p:cNvGrpSpPr/>
            <p:nvPr/>
          </p:nvGrpSpPr>
          <p:grpSpPr>
            <a:xfrm>
              <a:off x="5731751" y="2654500"/>
              <a:ext cx="1481347" cy="583751"/>
              <a:chOff x="363151" y="2936938"/>
              <a:chExt cx="1481347" cy="583751"/>
            </a:xfrm>
            <a:noFill/>
          </p:grpSpPr>
          <p:grpSp>
            <p:nvGrpSpPr>
              <p:cNvPr id="812" name="Group 124"/>
              <p:cNvGrpSpPr/>
              <p:nvPr/>
            </p:nvGrpSpPr>
            <p:grpSpPr>
              <a:xfrm>
                <a:off x="363151" y="2936938"/>
                <a:ext cx="413910" cy="219455"/>
                <a:chOff x="2035842" y="2467584"/>
                <a:chExt cx="1616542" cy="857090"/>
              </a:xfrm>
              <a:grpFill/>
            </p:grpSpPr>
            <p:grpSp>
              <p:nvGrpSpPr>
                <p:cNvPr id="813" name="Group 3"/>
                <p:cNvGrpSpPr>
                  <a:grpSpLocks noChangeAspect="1"/>
                </p:cNvGrpSpPr>
                <p:nvPr/>
              </p:nvGrpSpPr>
              <p:grpSpPr>
                <a:xfrm>
                  <a:off x="2035842" y="2467584"/>
                  <a:ext cx="1441149" cy="857090"/>
                  <a:chOff x="8585201" y="197511"/>
                  <a:chExt cx="331423" cy="197106"/>
                </a:xfrm>
                <a:grpFill/>
              </p:grpSpPr>
              <p:sp>
                <p:nvSpPr>
                  <p:cNvPr id="56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68" name="Rectangle 56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9" name="Rectangle 56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65" name="Rectangle 56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6" name="Rectangle 56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14" name="Group 124"/>
              <p:cNvGrpSpPr/>
              <p:nvPr/>
            </p:nvGrpSpPr>
            <p:grpSpPr>
              <a:xfrm>
                <a:off x="896870" y="2936938"/>
                <a:ext cx="413910" cy="219455"/>
                <a:chOff x="2035842" y="2467584"/>
                <a:chExt cx="1616542" cy="857090"/>
              </a:xfrm>
              <a:grpFill/>
            </p:grpSpPr>
            <p:grpSp>
              <p:nvGrpSpPr>
                <p:cNvPr id="815" name="Group 3"/>
                <p:cNvGrpSpPr>
                  <a:grpSpLocks noChangeAspect="1"/>
                </p:cNvGrpSpPr>
                <p:nvPr/>
              </p:nvGrpSpPr>
              <p:grpSpPr>
                <a:xfrm>
                  <a:off x="2035842" y="2467584"/>
                  <a:ext cx="1441149" cy="857090"/>
                  <a:chOff x="8585201" y="197511"/>
                  <a:chExt cx="331423" cy="197106"/>
                </a:xfrm>
                <a:grpFill/>
              </p:grpSpPr>
              <p:sp>
                <p:nvSpPr>
                  <p:cNvPr id="56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62" name="Rectangle 56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3" name="Rectangle 56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59" name="Rectangle 55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60" name="Rectangle 55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16" name="Group 124"/>
              <p:cNvGrpSpPr/>
              <p:nvPr/>
            </p:nvGrpSpPr>
            <p:grpSpPr>
              <a:xfrm>
                <a:off x="1430588" y="2936938"/>
                <a:ext cx="413910" cy="219455"/>
                <a:chOff x="2035842" y="2467584"/>
                <a:chExt cx="1616542" cy="857090"/>
              </a:xfrm>
              <a:grpFill/>
            </p:grpSpPr>
            <p:grpSp>
              <p:nvGrpSpPr>
                <p:cNvPr id="818" name="Group 3"/>
                <p:cNvGrpSpPr>
                  <a:grpSpLocks noChangeAspect="1"/>
                </p:cNvGrpSpPr>
                <p:nvPr/>
              </p:nvGrpSpPr>
              <p:grpSpPr>
                <a:xfrm>
                  <a:off x="2035842" y="2467584"/>
                  <a:ext cx="1441149" cy="857090"/>
                  <a:chOff x="8585201" y="197511"/>
                  <a:chExt cx="331423" cy="197106"/>
                </a:xfrm>
                <a:grpFill/>
              </p:grpSpPr>
              <p:sp>
                <p:nvSpPr>
                  <p:cNvPr id="55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56" name="Rectangle 55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7" name="Rectangle 55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53" name="Rectangle 55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4" name="Rectangle 55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19" name="Group 124"/>
              <p:cNvGrpSpPr/>
              <p:nvPr/>
            </p:nvGrpSpPr>
            <p:grpSpPr>
              <a:xfrm>
                <a:off x="363151" y="3301234"/>
                <a:ext cx="413910" cy="219455"/>
                <a:chOff x="2035842" y="2467584"/>
                <a:chExt cx="1616542" cy="857090"/>
              </a:xfrm>
              <a:grpFill/>
            </p:grpSpPr>
            <p:grpSp>
              <p:nvGrpSpPr>
                <p:cNvPr id="820" name="Group 3"/>
                <p:cNvGrpSpPr>
                  <a:grpSpLocks noChangeAspect="1"/>
                </p:cNvGrpSpPr>
                <p:nvPr/>
              </p:nvGrpSpPr>
              <p:grpSpPr>
                <a:xfrm>
                  <a:off x="2035842" y="2467584"/>
                  <a:ext cx="1441149" cy="857090"/>
                  <a:chOff x="8585201" y="197511"/>
                  <a:chExt cx="331423" cy="197106"/>
                </a:xfrm>
                <a:grpFill/>
              </p:grpSpPr>
              <p:sp>
                <p:nvSpPr>
                  <p:cNvPr id="54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50" name="Rectangle 5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51" name="Rectangle 5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47" name="Rectangle 54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8" name="Rectangle 5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24" name="Group 124"/>
              <p:cNvGrpSpPr/>
              <p:nvPr/>
            </p:nvGrpSpPr>
            <p:grpSpPr>
              <a:xfrm>
                <a:off x="896870" y="3301234"/>
                <a:ext cx="413910" cy="219455"/>
                <a:chOff x="2035842" y="2467584"/>
                <a:chExt cx="1616542" cy="857090"/>
              </a:xfrm>
              <a:grpFill/>
            </p:grpSpPr>
            <p:grpSp>
              <p:nvGrpSpPr>
                <p:cNvPr id="825" name="Group 3"/>
                <p:cNvGrpSpPr>
                  <a:grpSpLocks noChangeAspect="1"/>
                </p:cNvGrpSpPr>
                <p:nvPr/>
              </p:nvGrpSpPr>
              <p:grpSpPr>
                <a:xfrm>
                  <a:off x="2035842" y="2467584"/>
                  <a:ext cx="1441149" cy="857090"/>
                  <a:chOff x="8585201" y="197511"/>
                  <a:chExt cx="331423" cy="197106"/>
                </a:xfrm>
                <a:grpFill/>
              </p:grpSpPr>
              <p:sp>
                <p:nvSpPr>
                  <p:cNvPr id="54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44" name="Rectangle 54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5" name="Rectangle 54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41" name="Rectangle 54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42" name="Rectangle 54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26" name="Group 124"/>
              <p:cNvGrpSpPr/>
              <p:nvPr/>
            </p:nvGrpSpPr>
            <p:grpSpPr>
              <a:xfrm>
                <a:off x="1430588" y="3301234"/>
                <a:ext cx="413910" cy="219455"/>
                <a:chOff x="2035842" y="2467584"/>
                <a:chExt cx="1616542" cy="857090"/>
              </a:xfrm>
              <a:grpFill/>
            </p:grpSpPr>
            <p:grpSp>
              <p:nvGrpSpPr>
                <p:cNvPr id="827" name="Group 3"/>
                <p:cNvGrpSpPr>
                  <a:grpSpLocks noChangeAspect="1"/>
                </p:cNvGrpSpPr>
                <p:nvPr/>
              </p:nvGrpSpPr>
              <p:grpSpPr>
                <a:xfrm>
                  <a:off x="2035842" y="2467584"/>
                  <a:ext cx="1441149" cy="857090"/>
                  <a:chOff x="8585201" y="197511"/>
                  <a:chExt cx="331423" cy="197106"/>
                </a:xfrm>
                <a:grpFill/>
              </p:grpSpPr>
              <p:sp>
                <p:nvSpPr>
                  <p:cNvPr id="53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38" name="Rectangle 53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39" name="Rectangle 53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35" name="Rectangle 53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36" name="Rectangle 53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828" name="Group 729"/>
          <p:cNvGrpSpPr/>
          <p:nvPr/>
        </p:nvGrpSpPr>
        <p:grpSpPr>
          <a:xfrm>
            <a:off x="7248202" y="4285898"/>
            <a:ext cx="660786" cy="1295807"/>
            <a:chOff x="5634805" y="3337079"/>
            <a:chExt cx="655421" cy="1507476"/>
          </a:xfrm>
        </p:grpSpPr>
        <p:sp>
          <p:nvSpPr>
            <p:cNvPr id="496" name="Rectangle 495"/>
            <p:cNvSpPr/>
            <p:nvPr/>
          </p:nvSpPr>
          <p:spPr>
            <a:xfrm>
              <a:off x="5634805" y="3337079"/>
              <a:ext cx="655421" cy="1507476"/>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834" name="Group 1893"/>
            <p:cNvGrpSpPr/>
            <p:nvPr/>
          </p:nvGrpSpPr>
          <p:grpSpPr>
            <a:xfrm>
              <a:off x="5755560" y="3434645"/>
              <a:ext cx="413910" cy="1312345"/>
              <a:chOff x="363151" y="2208344"/>
              <a:chExt cx="413910" cy="1312345"/>
            </a:xfrm>
            <a:noFill/>
          </p:grpSpPr>
          <p:grpSp>
            <p:nvGrpSpPr>
              <p:cNvPr id="840" name="Group 124"/>
              <p:cNvGrpSpPr/>
              <p:nvPr/>
            </p:nvGrpSpPr>
            <p:grpSpPr>
              <a:xfrm>
                <a:off x="363151" y="2208344"/>
                <a:ext cx="413910" cy="219455"/>
                <a:chOff x="2035842" y="2467584"/>
                <a:chExt cx="1616542" cy="857090"/>
              </a:xfrm>
              <a:grpFill/>
            </p:grpSpPr>
            <p:grpSp>
              <p:nvGrpSpPr>
                <p:cNvPr id="846" name="Group 3"/>
                <p:cNvGrpSpPr>
                  <a:grpSpLocks noChangeAspect="1"/>
                </p:cNvGrpSpPr>
                <p:nvPr/>
              </p:nvGrpSpPr>
              <p:grpSpPr>
                <a:xfrm>
                  <a:off x="2035842" y="2467584"/>
                  <a:ext cx="1441149" cy="857090"/>
                  <a:chOff x="8585201" y="197511"/>
                  <a:chExt cx="331423" cy="197106"/>
                </a:xfrm>
                <a:grpFill/>
              </p:grpSpPr>
              <p:sp>
                <p:nvSpPr>
                  <p:cNvPr id="52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24" name="Rectangle 52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25" name="Rectangle 52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21" name="Rectangle 52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22" name="Rectangle 52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53" name="Group 124"/>
              <p:cNvGrpSpPr/>
              <p:nvPr/>
            </p:nvGrpSpPr>
            <p:grpSpPr>
              <a:xfrm>
                <a:off x="363151" y="2572641"/>
                <a:ext cx="413910" cy="219455"/>
                <a:chOff x="2035842" y="2467584"/>
                <a:chExt cx="1616542" cy="857090"/>
              </a:xfrm>
              <a:grpFill/>
            </p:grpSpPr>
            <p:grpSp>
              <p:nvGrpSpPr>
                <p:cNvPr id="854" name="Group 3"/>
                <p:cNvGrpSpPr>
                  <a:grpSpLocks noChangeAspect="1"/>
                </p:cNvGrpSpPr>
                <p:nvPr/>
              </p:nvGrpSpPr>
              <p:grpSpPr>
                <a:xfrm>
                  <a:off x="2035842" y="2467584"/>
                  <a:ext cx="1441149" cy="857090"/>
                  <a:chOff x="8585201" y="197511"/>
                  <a:chExt cx="331423" cy="197106"/>
                </a:xfrm>
                <a:grpFill/>
              </p:grpSpPr>
              <p:sp>
                <p:nvSpPr>
                  <p:cNvPr id="51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18" name="Rectangle 51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9" name="Rectangle 51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15" name="Rectangle 51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6" name="Rectangle 51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55" name="Group 124"/>
              <p:cNvGrpSpPr/>
              <p:nvPr/>
            </p:nvGrpSpPr>
            <p:grpSpPr>
              <a:xfrm>
                <a:off x="363151" y="2936938"/>
                <a:ext cx="413910" cy="219455"/>
                <a:chOff x="2035842" y="2467584"/>
                <a:chExt cx="1616542" cy="857090"/>
              </a:xfrm>
              <a:grpFill/>
            </p:grpSpPr>
            <p:grpSp>
              <p:nvGrpSpPr>
                <p:cNvPr id="856" name="Group 3"/>
                <p:cNvGrpSpPr>
                  <a:grpSpLocks noChangeAspect="1"/>
                </p:cNvGrpSpPr>
                <p:nvPr/>
              </p:nvGrpSpPr>
              <p:grpSpPr>
                <a:xfrm>
                  <a:off x="2035842" y="2467584"/>
                  <a:ext cx="1441149" cy="857090"/>
                  <a:chOff x="8585201" y="197511"/>
                  <a:chExt cx="331423" cy="197106"/>
                </a:xfrm>
                <a:grpFill/>
              </p:grpSpPr>
              <p:sp>
                <p:nvSpPr>
                  <p:cNvPr id="51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12" name="Rectangle 51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3" name="Rectangle 51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09" name="Rectangle 50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10" name="Rectangle 50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57" name="Group 124"/>
              <p:cNvGrpSpPr/>
              <p:nvPr/>
            </p:nvGrpSpPr>
            <p:grpSpPr>
              <a:xfrm>
                <a:off x="363151" y="3301234"/>
                <a:ext cx="413910" cy="219455"/>
                <a:chOff x="2035842" y="2467584"/>
                <a:chExt cx="1616542" cy="857090"/>
              </a:xfrm>
              <a:grpFill/>
            </p:grpSpPr>
            <p:grpSp>
              <p:nvGrpSpPr>
                <p:cNvPr id="859" name="Group 3"/>
                <p:cNvGrpSpPr>
                  <a:grpSpLocks noChangeAspect="1"/>
                </p:cNvGrpSpPr>
                <p:nvPr/>
              </p:nvGrpSpPr>
              <p:grpSpPr>
                <a:xfrm>
                  <a:off x="2035842" y="2467584"/>
                  <a:ext cx="1441149" cy="857090"/>
                  <a:chOff x="8585201" y="197511"/>
                  <a:chExt cx="331423" cy="197106"/>
                </a:xfrm>
                <a:grpFill/>
              </p:grpSpPr>
              <p:sp>
                <p:nvSpPr>
                  <p:cNvPr id="50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506" name="Rectangle 50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07" name="Rectangle 50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503" name="Rectangle 50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504" name="Rectangle 50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865" name="Group 763"/>
          <p:cNvGrpSpPr/>
          <p:nvPr/>
        </p:nvGrpSpPr>
        <p:grpSpPr>
          <a:xfrm>
            <a:off x="7270287" y="5293143"/>
            <a:ext cx="1716625" cy="325888"/>
            <a:chOff x="3930762" y="3788483"/>
            <a:chExt cx="1702689" cy="379122"/>
          </a:xfrm>
        </p:grpSpPr>
        <p:sp>
          <p:nvSpPr>
            <p:cNvPr id="473" name="Rectangle 472"/>
            <p:cNvSpPr/>
            <p:nvPr/>
          </p:nvSpPr>
          <p:spPr>
            <a:xfrm>
              <a:off x="3930762" y="3788483"/>
              <a:ext cx="1702689" cy="379122"/>
            </a:xfrm>
            <a:prstGeom prst="rect">
              <a:avLst/>
            </a:prstGeom>
            <a:solidFill>
              <a:schemeClr val="bg1">
                <a:lumMod val="7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867" name="Group 1915"/>
            <p:cNvGrpSpPr/>
            <p:nvPr/>
          </p:nvGrpSpPr>
          <p:grpSpPr>
            <a:xfrm>
              <a:off x="4041433" y="3868317"/>
              <a:ext cx="1481347" cy="219455"/>
              <a:chOff x="363151" y="3301234"/>
              <a:chExt cx="1481347" cy="219455"/>
            </a:xfrm>
            <a:noFill/>
          </p:grpSpPr>
          <p:grpSp>
            <p:nvGrpSpPr>
              <p:cNvPr id="873" name="Group 124"/>
              <p:cNvGrpSpPr/>
              <p:nvPr/>
            </p:nvGrpSpPr>
            <p:grpSpPr>
              <a:xfrm>
                <a:off x="363151" y="3301234"/>
                <a:ext cx="413910" cy="219455"/>
                <a:chOff x="2035842" y="2467584"/>
                <a:chExt cx="1616542" cy="857090"/>
              </a:xfrm>
              <a:grpFill/>
            </p:grpSpPr>
            <p:grpSp>
              <p:nvGrpSpPr>
                <p:cNvPr id="875" name="Group 3"/>
                <p:cNvGrpSpPr>
                  <a:grpSpLocks noChangeAspect="1"/>
                </p:cNvGrpSpPr>
                <p:nvPr/>
              </p:nvGrpSpPr>
              <p:grpSpPr>
                <a:xfrm>
                  <a:off x="2035842" y="2467584"/>
                  <a:ext cx="1441149" cy="857090"/>
                  <a:chOff x="8585201" y="197511"/>
                  <a:chExt cx="331423" cy="197106"/>
                </a:xfrm>
                <a:grpFill/>
              </p:grpSpPr>
              <p:sp>
                <p:nvSpPr>
                  <p:cNvPr id="49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94" name="Rectangle 49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95" name="Rectangle 49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91" name="Rectangle 49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92" name="Rectangle 49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82" name="Group 124"/>
              <p:cNvGrpSpPr/>
              <p:nvPr/>
            </p:nvGrpSpPr>
            <p:grpSpPr>
              <a:xfrm>
                <a:off x="896870" y="3301234"/>
                <a:ext cx="413910" cy="219455"/>
                <a:chOff x="2035842" y="2467584"/>
                <a:chExt cx="1616542" cy="857090"/>
              </a:xfrm>
              <a:grpFill/>
            </p:grpSpPr>
            <p:grpSp>
              <p:nvGrpSpPr>
                <p:cNvPr id="883" name="Group 3"/>
                <p:cNvGrpSpPr>
                  <a:grpSpLocks noChangeAspect="1"/>
                </p:cNvGrpSpPr>
                <p:nvPr/>
              </p:nvGrpSpPr>
              <p:grpSpPr>
                <a:xfrm>
                  <a:off x="2035842" y="2467584"/>
                  <a:ext cx="1441149" cy="857090"/>
                  <a:chOff x="8585201" y="197511"/>
                  <a:chExt cx="331423" cy="197106"/>
                </a:xfrm>
                <a:grpFill/>
              </p:grpSpPr>
              <p:sp>
                <p:nvSpPr>
                  <p:cNvPr id="48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88" name="Rectangle 48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9" name="Rectangle 48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85" name="Rectangle 48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6" name="Rectangle 48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884" name="Group 124"/>
              <p:cNvGrpSpPr/>
              <p:nvPr/>
            </p:nvGrpSpPr>
            <p:grpSpPr>
              <a:xfrm>
                <a:off x="1430588" y="3301234"/>
                <a:ext cx="413910" cy="219455"/>
                <a:chOff x="2035842" y="2467584"/>
                <a:chExt cx="1616542" cy="857090"/>
              </a:xfrm>
              <a:grpFill/>
            </p:grpSpPr>
            <p:grpSp>
              <p:nvGrpSpPr>
                <p:cNvPr id="885" name="Group 3"/>
                <p:cNvGrpSpPr>
                  <a:grpSpLocks noChangeAspect="1"/>
                </p:cNvGrpSpPr>
                <p:nvPr/>
              </p:nvGrpSpPr>
              <p:grpSpPr>
                <a:xfrm>
                  <a:off x="2035842" y="2467584"/>
                  <a:ext cx="1441149" cy="857090"/>
                  <a:chOff x="8585201" y="197511"/>
                  <a:chExt cx="331423" cy="197106"/>
                </a:xfrm>
                <a:grpFill/>
              </p:grpSpPr>
              <p:sp>
                <p:nvSpPr>
                  <p:cNvPr id="48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82" name="Rectangle 48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3" name="Rectangle 48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79" name="Rectangle 47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80" name="Rectangle 47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887" name="Group 897"/>
          <p:cNvGrpSpPr/>
          <p:nvPr/>
        </p:nvGrpSpPr>
        <p:grpSpPr>
          <a:xfrm>
            <a:off x="9392093" y="3970065"/>
            <a:ext cx="660786" cy="1295807"/>
            <a:chOff x="3112852" y="4516311"/>
            <a:chExt cx="655421" cy="1507476"/>
          </a:xfrm>
        </p:grpSpPr>
        <p:sp>
          <p:nvSpPr>
            <p:cNvPr id="413" name="Rectangle 412"/>
            <p:cNvSpPr/>
            <p:nvPr/>
          </p:nvSpPr>
          <p:spPr>
            <a:xfrm>
              <a:off x="3112852" y="4516311"/>
              <a:ext cx="655421" cy="1507476"/>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893" name="Group 1973"/>
            <p:cNvGrpSpPr/>
            <p:nvPr/>
          </p:nvGrpSpPr>
          <p:grpSpPr>
            <a:xfrm>
              <a:off x="3233607" y="4613877"/>
              <a:ext cx="413910" cy="1312345"/>
              <a:chOff x="363151" y="2208344"/>
              <a:chExt cx="413910" cy="1312345"/>
            </a:xfrm>
            <a:noFill/>
          </p:grpSpPr>
          <p:grpSp>
            <p:nvGrpSpPr>
              <p:cNvPr id="911" name="Group 124"/>
              <p:cNvGrpSpPr/>
              <p:nvPr/>
            </p:nvGrpSpPr>
            <p:grpSpPr>
              <a:xfrm>
                <a:off x="363151" y="2208344"/>
                <a:ext cx="413910" cy="219455"/>
                <a:chOff x="2035842" y="2467584"/>
                <a:chExt cx="1616542" cy="857090"/>
              </a:xfrm>
              <a:grpFill/>
            </p:grpSpPr>
            <p:grpSp>
              <p:nvGrpSpPr>
                <p:cNvPr id="912" name="Group 3"/>
                <p:cNvGrpSpPr>
                  <a:grpSpLocks noChangeAspect="1"/>
                </p:cNvGrpSpPr>
                <p:nvPr/>
              </p:nvGrpSpPr>
              <p:grpSpPr>
                <a:xfrm>
                  <a:off x="2035842" y="2467584"/>
                  <a:ext cx="1441149" cy="857090"/>
                  <a:chOff x="8585201" y="197511"/>
                  <a:chExt cx="331423" cy="197106"/>
                </a:xfrm>
                <a:grpFill/>
              </p:grpSpPr>
              <p:sp>
                <p:nvSpPr>
                  <p:cNvPr id="44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41" name="Rectangle 44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42" name="Rectangle 44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38" name="Rectangle 43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9" name="Rectangle 43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913" name="Group 124"/>
              <p:cNvGrpSpPr/>
              <p:nvPr/>
            </p:nvGrpSpPr>
            <p:grpSpPr>
              <a:xfrm>
                <a:off x="363151" y="2572641"/>
                <a:ext cx="413910" cy="219455"/>
                <a:chOff x="2035842" y="2467584"/>
                <a:chExt cx="1616542" cy="857090"/>
              </a:xfrm>
              <a:grpFill/>
            </p:grpSpPr>
            <p:grpSp>
              <p:nvGrpSpPr>
                <p:cNvPr id="914" name="Group 3"/>
                <p:cNvGrpSpPr>
                  <a:grpSpLocks noChangeAspect="1"/>
                </p:cNvGrpSpPr>
                <p:nvPr/>
              </p:nvGrpSpPr>
              <p:grpSpPr>
                <a:xfrm>
                  <a:off x="2035842" y="2467584"/>
                  <a:ext cx="1441149" cy="857090"/>
                  <a:chOff x="8585201" y="197511"/>
                  <a:chExt cx="331423" cy="197106"/>
                </a:xfrm>
                <a:grpFill/>
              </p:grpSpPr>
              <p:sp>
                <p:nvSpPr>
                  <p:cNvPr id="43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35" name="Rectangle 43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6" name="Rectangle 43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32" name="Rectangle 43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3" name="Rectangle 43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915" name="Group 124"/>
              <p:cNvGrpSpPr/>
              <p:nvPr/>
            </p:nvGrpSpPr>
            <p:grpSpPr>
              <a:xfrm>
                <a:off x="363151" y="2936938"/>
                <a:ext cx="413910" cy="219455"/>
                <a:chOff x="2035842" y="2467584"/>
                <a:chExt cx="1616542" cy="857090"/>
              </a:xfrm>
              <a:grpFill/>
            </p:grpSpPr>
            <p:grpSp>
              <p:nvGrpSpPr>
                <p:cNvPr id="916" name="Group 3"/>
                <p:cNvGrpSpPr>
                  <a:grpSpLocks noChangeAspect="1"/>
                </p:cNvGrpSpPr>
                <p:nvPr/>
              </p:nvGrpSpPr>
              <p:grpSpPr>
                <a:xfrm>
                  <a:off x="2035842" y="2467584"/>
                  <a:ext cx="1441149" cy="857090"/>
                  <a:chOff x="8585201" y="197511"/>
                  <a:chExt cx="331423" cy="197106"/>
                </a:xfrm>
                <a:grpFill/>
              </p:grpSpPr>
              <p:sp>
                <p:nvSpPr>
                  <p:cNvPr id="42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29" name="Rectangle 42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30" name="Rectangle 42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26" name="Rectangle 42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7" name="Rectangle 42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917" name="Group 124"/>
              <p:cNvGrpSpPr/>
              <p:nvPr/>
            </p:nvGrpSpPr>
            <p:grpSpPr>
              <a:xfrm>
                <a:off x="363151" y="3301234"/>
                <a:ext cx="413910" cy="219455"/>
                <a:chOff x="2035842" y="2467584"/>
                <a:chExt cx="1616542" cy="857090"/>
              </a:xfrm>
              <a:grpFill/>
            </p:grpSpPr>
            <p:grpSp>
              <p:nvGrpSpPr>
                <p:cNvPr id="918" name="Group 3"/>
                <p:cNvGrpSpPr>
                  <a:grpSpLocks noChangeAspect="1"/>
                </p:cNvGrpSpPr>
                <p:nvPr/>
              </p:nvGrpSpPr>
              <p:grpSpPr>
                <a:xfrm>
                  <a:off x="2035842" y="2467584"/>
                  <a:ext cx="1441149" cy="857090"/>
                  <a:chOff x="8585201" y="197511"/>
                  <a:chExt cx="331423" cy="197106"/>
                </a:xfrm>
                <a:grpFill/>
              </p:grpSpPr>
              <p:sp>
                <p:nvSpPr>
                  <p:cNvPr id="42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423" name="Rectangle 42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4" name="Rectangle 42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420" name="Rectangle 41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421" name="Rectangle 42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grpSp>
        <p:nvGrpSpPr>
          <p:cNvPr id="925" name="Group 1139"/>
          <p:cNvGrpSpPr/>
          <p:nvPr/>
        </p:nvGrpSpPr>
        <p:grpSpPr>
          <a:xfrm>
            <a:off x="6709051" y="3977805"/>
            <a:ext cx="660786" cy="999482"/>
            <a:chOff x="1789251" y="4785850"/>
            <a:chExt cx="655421" cy="1162746"/>
          </a:xfrm>
        </p:grpSpPr>
        <p:sp>
          <p:nvSpPr>
            <p:cNvPr id="374" name="Rectangle 124"/>
            <p:cNvSpPr/>
            <p:nvPr/>
          </p:nvSpPr>
          <p:spPr>
            <a:xfrm>
              <a:off x="1789251" y="4785850"/>
              <a:ext cx="655421" cy="1162746"/>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192" name="Group 2010"/>
            <p:cNvGrpSpPr/>
            <p:nvPr/>
          </p:nvGrpSpPr>
          <p:grpSpPr>
            <a:xfrm>
              <a:off x="1910006" y="4893199"/>
              <a:ext cx="413910" cy="948048"/>
              <a:chOff x="363151" y="2572641"/>
              <a:chExt cx="413910" cy="948048"/>
            </a:xfrm>
            <a:noFill/>
          </p:grpSpPr>
          <p:grpSp>
            <p:nvGrpSpPr>
              <p:cNvPr id="193" name="Group 124"/>
              <p:cNvGrpSpPr/>
              <p:nvPr/>
            </p:nvGrpSpPr>
            <p:grpSpPr>
              <a:xfrm>
                <a:off x="363151" y="2572641"/>
                <a:ext cx="413910" cy="219455"/>
                <a:chOff x="2035842" y="2467584"/>
                <a:chExt cx="1616542" cy="857090"/>
              </a:xfrm>
              <a:grpFill/>
            </p:grpSpPr>
            <p:grpSp>
              <p:nvGrpSpPr>
                <p:cNvPr id="196" name="Group 3"/>
                <p:cNvGrpSpPr>
                  <a:grpSpLocks noChangeAspect="1"/>
                </p:cNvGrpSpPr>
                <p:nvPr/>
              </p:nvGrpSpPr>
              <p:grpSpPr>
                <a:xfrm>
                  <a:off x="2035842" y="2467584"/>
                  <a:ext cx="1441149" cy="857090"/>
                  <a:chOff x="8585201" y="197511"/>
                  <a:chExt cx="331423" cy="197106"/>
                </a:xfrm>
                <a:grpFill/>
              </p:grpSpPr>
              <p:sp>
                <p:nvSpPr>
                  <p:cNvPr id="39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95" name="Rectangle 39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6" name="Rectangle 39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92" name="Rectangle 39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3" name="Rectangle 39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197" name="Group 124"/>
              <p:cNvGrpSpPr/>
              <p:nvPr/>
            </p:nvGrpSpPr>
            <p:grpSpPr>
              <a:xfrm>
                <a:off x="363151" y="2936938"/>
                <a:ext cx="413910" cy="219455"/>
                <a:chOff x="2035842" y="2467584"/>
                <a:chExt cx="1616542" cy="857090"/>
              </a:xfrm>
              <a:grpFill/>
            </p:grpSpPr>
            <p:grpSp>
              <p:nvGrpSpPr>
                <p:cNvPr id="198" name="Group 3"/>
                <p:cNvGrpSpPr>
                  <a:grpSpLocks noChangeAspect="1"/>
                </p:cNvGrpSpPr>
                <p:nvPr/>
              </p:nvGrpSpPr>
              <p:grpSpPr>
                <a:xfrm>
                  <a:off x="2035842" y="2467584"/>
                  <a:ext cx="1441149" cy="857090"/>
                  <a:chOff x="8585201" y="197511"/>
                  <a:chExt cx="331423" cy="197106"/>
                </a:xfrm>
                <a:grpFill/>
              </p:grpSpPr>
              <p:sp>
                <p:nvSpPr>
                  <p:cNvPr id="38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89" name="Rectangle 38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90" name="Rectangle 38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86" name="Rectangle 38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7" name="Rectangle 38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00" name="Group 124"/>
              <p:cNvGrpSpPr/>
              <p:nvPr/>
            </p:nvGrpSpPr>
            <p:grpSpPr>
              <a:xfrm>
                <a:off x="363151" y="3301234"/>
                <a:ext cx="413910" cy="219455"/>
                <a:chOff x="2035842" y="2467584"/>
                <a:chExt cx="1616542" cy="857090"/>
              </a:xfrm>
              <a:grpFill/>
            </p:grpSpPr>
            <p:grpSp>
              <p:nvGrpSpPr>
                <p:cNvPr id="201" name="Group 3"/>
                <p:cNvGrpSpPr>
                  <a:grpSpLocks noChangeAspect="1"/>
                </p:cNvGrpSpPr>
                <p:nvPr/>
              </p:nvGrpSpPr>
              <p:grpSpPr>
                <a:xfrm>
                  <a:off x="2035842" y="2467584"/>
                  <a:ext cx="1441149" cy="857090"/>
                  <a:chOff x="8585201" y="197511"/>
                  <a:chExt cx="331423" cy="197106"/>
                </a:xfrm>
                <a:grpFill/>
              </p:grpSpPr>
              <p:sp>
                <p:nvSpPr>
                  <p:cNvPr id="38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383" name="Rectangle 38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4" name="Rectangle 38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380" name="Rectangle 37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381" name="Rectangle 38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grpSp>
      <p:cxnSp>
        <p:nvCxnSpPr>
          <p:cNvPr id="762" name="Curved Connector 1165"/>
          <p:cNvCxnSpPr>
            <a:stCxn id="756" idx="2"/>
            <a:endCxn id="442" idx="1"/>
          </p:cNvCxnSpPr>
          <p:nvPr/>
        </p:nvCxnSpPr>
        <p:spPr>
          <a:xfrm rot="16200000" flipH="1">
            <a:off x="8764912" y="3406716"/>
            <a:ext cx="364042" cy="1133806"/>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3" name="Curved Connector 1165"/>
          <p:cNvCxnSpPr>
            <a:stCxn id="756" idx="2"/>
            <a:endCxn id="515" idx="3"/>
          </p:cNvCxnSpPr>
          <p:nvPr/>
        </p:nvCxnSpPr>
        <p:spPr>
          <a:xfrm rot="5400000">
            <a:off x="7607737" y="3971107"/>
            <a:ext cx="951803" cy="592787"/>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4" name="Curved Connector 1165"/>
          <p:cNvCxnSpPr>
            <a:stCxn id="756" idx="2"/>
            <a:endCxn id="393" idx="3"/>
          </p:cNvCxnSpPr>
          <p:nvPr/>
        </p:nvCxnSpPr>
        <p:spPr>
          <a:xfrm rot="5400000">
            <a:off x="7624823" y="3414868"/>
            <a:ext cx="378477" cy="1131938"/>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765" name="Curved Connector 1165"/>
          <p:cNvCxnSpPr>
            <a:stCxn id="756" idx="2"/>
            <a:endCxn id="423" idx="1"/>
          </p:cNvCxnSpPr>
          <p:nvPr/>
        </p:nvCxnSpPr>
        <p:spPr>
          <a:xfrm rot="16200000" flipH="1">
            <a:off x="8314945" y="3856683"/>
            <a:ext cx="1263975" cy="1133806"/>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766" name="Oval 765"/>
          <p:cNvSpPr>
            <a:spLocks noChangeAspect="1"/>
          </p:cNvSpPr>
          <p:nvPr/>
        </p:nvSpPr>
        <p:spPr>
          <a:xfrm>
            <a:off x="9669177" y="3645669"/>
            <a:ext cx="708387" cy="335025"/>
          </a:xfrm>
          <a:prstGeom prst="ellipse">
            <a:avLst/>
          </a:prstGeom>
          <a:solidFill>
            <a:srgbClr val="D4BA12"/>
          </a:solidFill>
          <a:ln w="28575" cap="flat" cmpd="sng" algn="ctr">
            <a:solidFill>
              <a:schemeClr val="bg1">
                <a:lumMod val="50000"/>
              </a:schemeClr>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tx1">
                    <a:lumMod val="65000"/>
                    <a:lumOff val="35000"/>
                  </a:schemeClr>
                </a:solidFill>
              </a:rPr>
              <a:t>Type 1</a:t>
            </a:r>
          </a:p>
        </p:txBody>
      </p:sp>
      <p:grpSp>
        <p:nvGrpSpPr>
          <p:cNvPr id="202" name="Group 490"/>
          <p:cNvGrpSpPr/>
          <p:nvPr/>
        </p:nvGrpSpPr>
        <p:grpSpPr>
          <a:xfrm>
            <a:off x="6906820" y="1788961"/>
            <a:ext cx="2955361" cy="1295115"/>
            <a:chOff x="2882295" y="1957007"/>
            <a:chExt cx="2953993" cy="1294516"/>
          </a:xfrm>
        </p:grpSpPr>
        <p:grpSp>
          <p:nvGrpSpPr>
            <p:cNvPr id="203" name="Group 487"/>
            <p:cNvGrpSpPr>
              <a:grpSpLocks noChangeAspect="1"/>
            </p:cNvGrpSpPr>
            <p:nvPr/>
          </p:nvGrpSpPr>
          <p:grpSpPr>
            <a:xfrm>
              <a:off x="2882295" y="1957007"/>
              <a:ext cx="2953993" cy="988553"/>
              <a:chOff x="1319196" y="2290184"/>
              <a:chExt cx="6586155" cy="2204018"/>
            </a:xfrm>
          </p:grpSpPr>
          <p:sp>
            <p:nvSpPr>
              <p:cNvPr id="260" name="Rounded Rectangle 259"/>
              <p:cNvSpPr/>
              <p:nvPr/>
            </p:nvSpPr>
            <p:spPr>
              <a:xfrm>
                <a:off x="4672057" y="2290184"/>
                <a:ext cx="1447007" cy="485252"/>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CUSTOMER</a:t>
                </a:r>
              </a:p>
            </p:txBody>
          </p:sp>
          <p:sp>
            <p:nvSpPr>
              <p:cNvPr id="271" name="Rounded Rectangle 270"/>
              <p:cNvSpPr/>
              <p:nvPr/>
            </p:nvSpPr>
            <p:spPr>
              <a:xfrm>
                <a:off x="2800597" y="2811638"/>
                <a:ext cx="1696918" cy="625492"/>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3rd PARTY</a:t>
                </a:r>
              </a:p>
              <a:p>
                <a:pPr algn="ctr"/>
                <a:r>
                  <a:rPr lang="en-US" sz="700" b="1">
                    <a:solidFill>
                      <a:srgbClr val="404040"/>
                    </a:solidFill>
                  </a:rPr>
                  <a:t>PROVIDER</a:t>
                </a:r>
              </a:p>
            </p:txBody>
          </p:sp>
          <p:cxnSp>
            <p:nvCxnSpPr>
              <p:cNvPr id="272" name="Curved Connector 359"/>
              <p:cNvCxnSpPr>
                <a:stCxn id="260" idx="1"/>
                <a:endCxn id="271" idx="0"/>
              </p:cNvCxnSpPr>
              <p:nvPr/>
            </p:nvCxnSpPr>
            <p:spPr>
              <a:xfrm rot="10800000" flipV="1">
                <a:off x="3649056" y="2532809"/>
                <a:ext cx="1023002" cy="278831"/>
              </a:xfrm>
              <a:prstGeom prst="curvedConnector2">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grpSp>
            <p:nvGrpSpPr>
              <p:cNvPr id="204" name="Group 382"/>
              <p:cNvGrpSpPr/>
              <p:nvPr/>
            </p:nvGrpSpPr>
            <p:grpSpPr>
              <a:xfrm>
                <a:off x="1319196" y="3777735"/>
                <a:ext cx="6586155" cy="716467"/>
                <a:chOff x="1319196" y="3777735"/>
                <a:chExt cx="6586155" cy="716467"/>
              </a:xfrm>
            </p:grpSpPr>
            <p:sp>
              <p:nvSpPr>
                <p:cNvPr id="277" name="Right Brace 276"/>
                <p:cNvSpPr/>
                <p:nvPr/>
              </p:nvSpPr>
              <p:spPr>
                <a:xfrm rot="5400000" flipV="1">
                  <a:off x="4535787" y="1109462"/>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sp>
              <p:nvSpPr>
                <p:cNvPr id="278" name="Right Brace 277"/>
                <p:cNvSpPr/>
                <p:nvPr/>
              </p:nvSpPr>
              <p:spPr>
                <a:xfrm rot="16200000">
                  <a:off x="4533312" y="585930"/>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grpSp>
              <p:nvGrpSpPr>
                <p:cNvPr id="205" name="Group 118"/>
                <p:cNvGrpSpPr>
                  <a:grpSpLocks noChangeAspect="1"/>
                </p:cNvGrpSpPr>
                <p:nvPr/>
              </p:nvGrpSpPr>
              <p:grpSpPr>
                <a:xfrm>
                  <a:off x="1335831" y="3992730"/>
                  <a:ext cx="6556194" cy="289714"/>
                  <a:chOff x="1358117" y="4037299"/>
                  <a:chExt cx="6400792" cy="264984"/>
                </a:xfrm>
              </p:grpSpPr>
              <p:sp>
                <p:nvSpPr>
                  <p:cNvPr id="281" name="Rectangle 280"/>
                  <p:cNvSpPr/>
                  <p:nvPr/>
                </p:nvSpPr>
                <p:spPr>
                  <a:xfrm flipV="1">
                    <a:off x="13581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2" name="Rectangle 281"/>
                  <p:cNvSpPr/>
                  <p:nvPr/>
                </p:nvSpPr>
                <p:spPr>
                  <a:xfrm flipV="1">
                    <a:off x="14495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3" name="Rectangle 282"/>
                  <p:cNvSpPr/>
                  <p:nvPr/>
                </p:nvSpPr>
                <p:spPr>
                  <a:xfrm flipV="1">
                    <a:off x="15410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4" name="Rectangle 283"/>
                  <p:cNvSpPr/>
                  <p:nvPr/>
                </p:nvSpPr>
                <p:spPr>
                  <a:xfrm flipV="1">
                    <a:off x="163247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5" name="Rectangle 284"/>
                  <p:cNvSpPr/>
                  <p:nvPr/>
                </p:nvSpPr>
                <p:spPr>
                  <a:xfrm flipV="1">
                    <a:off x="172391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6" name="Rectangle 285"/>
                  <p:cNvSpPr/>
                  <p:nvPr/>
                </p:nvSpPr>
                <p:spPr>
                  <a:xfrm flipV="1">
                    <a:off x="18153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7" name="Rectangle 286"/>
                  <p:cNvSpPr/>
                  <p:nvPr/>
                </p:nvSpPr>
                <p:spPr>
                  <a:xfrm flipV="1">
                    <a:off x="19067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8" name="Rectangle 287"/>
                  <p:cNvSpPr/>
                  <p:nvPr/>
                </p:nvSpPr>
                <p:spPr>
                  <a:xfrm flipV="1">
                    <a:off x="19982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89" name="Rectangle 288"/>
                  <p:cNvSpPr/>
                  <p:nvPr/>
                </p:nvSpPr>
                <p:spPr>
                  <a:xfrm flipV="1">
                    <a:off x="20896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0" name="Rectangle 289"/>
                  <p:cNvSpPr/>
                  <p:nvPr/>
                </p:nvSpPr>
                <p:spPr>
                  <a:xfrm flipV="1">
                    <a:off x="21811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1" name="Rectangle 290"/>
                  <p:cNvSpPr/>
                  <p:nvPr/>
                </p:nvSpPr>
                <p:spPr>
                  <a:xfrm flipV="1">
                    <a:off x="22725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2" name="Rectangle 291"/>
                  <p:cNvSpPr/>
                  <p:nvPr/>
                </p:nvSpPr>
                <p:spPr>
                  <a:xfrm flipV="1">
                    <a:off x="236398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3" name="Rectangle 292"/>
                  <p:cNvSpPr/>
                  <p:nvPr/>
                </p:nvSpPr>
                <p:spPr>
                  <a:xfrm flipV="1">
                    <a:off x="245542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4" name="Rectangle 293"/>
                  <p:cNvSpPr/>
                  <p:nvPr/>
                </p:nvSpPr>
                <p:spPr>
                  <a:xfrm flipV="1">
                    <a:off x="25468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5" name="Rectangle 294"/>
                  <p:cNvSpPr/>
                  <p:nvPr/>
                </p:nvSpPr>
                <p:spPr>
                  <a:xfrm flipV="1">
                    <a:off x="26382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6" name="Rectangle 295"/>
                  <p:cNvSpPr/>
                  <p:nvPr/>
                </p:nvSpPr>
                <p:spPr>
                  <a:xfrm flipV="1">
                    <a:off x="27297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7" name="Rectangle 296"/>
                  <p:cNvSpPr/>
                  <p:nvPr/>
                </p:nvSpPr>
                <p:spPr>
                  <a:xfrm flipV="1">
                    <a:off x="28211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8" name="Rectangle 297"/>
                  <p:cNvSpPr/>
                  <p:nvPr/>
                </p:nvSpPr>
                <p:spPr>
                  <a:xfrm flipV="1">
                    <a:off x="29126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99" name="Rectangle 298"/>
                  <p:cNvSpPr/>
                  <p:nvPr/>
                </p:nvSpPr>
                <p:spPr>
                  <a:xfrm flipV="1">
                    <a:off x="30040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0" name="Rectangle 299"/>
                  <p:cNvSpPr/>
                  <p:nvPr/>
                </p:nvSpPr>
                <p:spPr>
                  <a:xfrm flipV="1">
                    <a:off x="30954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1" name="Rectangle 300"/>
                  <p:cNvSpPr/>
                  <p:nvPr/>
                </p:nvSpPr>
                <p:spPr>
                  <a:xfrm flipV="1">
                    <a:off x="31869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2" name="Rectangle 301"/>
                  <p:cNvSpPr/>
                  <p:nvPr/>
                </p:nvSpPr>
                <p:spPr>
                  <a:xfrm flipV="1">
                    <a:off x="327837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3" name="Rectangle 302"/>
                  <p:cNvSpPr/>
                  <p:nvPr/>
                </p:nvSpPr>
                <p:spPr>
                  <a:xfrm flipV="1">
                    <a:off x="336980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4" name="Rectangle 303"/>
                  <p:cNvSpPr/>
                  <p:nvPr/>
                </p:nvSpPr>
                <p:spPr>
                  <a:xfrm flipV="1">
                    <a:off x="34612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5" name="Rectangle 304"/>
                  <p:cNvSpPr/>
                  <p:nvPr/>
                </p:nvSpPr>
                <p:spPr>
                  <a:xfrm flipV="1">
                    <a:off x="35526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6" name="Rectangle 305"/>
                  <p:cNvSpPr/>
                  <p:nvPr/>
                </p:nvSpPr>
                <p:spPr>
                  <a:xfrm flipV="1">
                    <a:off x="36441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7" name="Rectangle 306"/>
                  <p:cNvSpPr/>
                  <p:nvPr/>
                </p:nvSpPr>
                <p:spPr>
                  <a:xfrm flipV="1">
                    <a:off x="37355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8" name="Rectangle 307"/>
                  <p:cNvSpPr/>
                  <p:nvPr/>
                </p:nvSpPr>
                <p:spPr>
                  <a:xfrm flipV="1">
                    <a:off x="38270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09" name="Rectangle 308"/>
                  <p:cNvSpPr/>
                  <p:nvPr/>
                </p:nvSpPr>
                <p:spPr>
                  <a:xfrm flipV="1">
                    <a:off x="39184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0" name="Rectangle 309"/>
                  <p:cNvSpPr/>
                  <p:nvPr/>
                </p:nvSpPr>
                <p:spPr>
                  <a:xfrm flipV="1">
                    <a:off x="400988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1" name="Rectangle 310"/>
                  <p:cNvSpPr/>
                  <p:nvPr/>
                </p:nvSpPr>
                <p:spPr>
                  <a:xfrm flipV="1">
                    <a:off x="410132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2" name="Rectangle 311"/>
                  <p:cNvSpPr/>
                  <p:nvPr/>
                </p:nvSpPr>
                <p:spPr>
                  <a:xfrm flipV="1">
                    <a:off x="41927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3" name="Rectangle 312"/>
                  <p:cNvSpPr/>
                  <p:nvPr/>
                </p:nvSpPr>
                <p:spPr>
                  <a:xfrm flipV="1">
                    <a:off x="42841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4" name="Rectangle 313"/>
                  <p:cNvSpPr/>
                  <p:nvPr/>
                </p:nvSpPr>
                <p:spPr>
                  <a:xfrm flipV="1">
                    <a:off x="43756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5" name="Rectangle 314"/>
                  <p:cNvSpPr/>
                  <p:nvPr/>
                </p:nvSpPr>
                <p:spPr>
                  <a:xfrm flipV="1">
                    <a:off x="44670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6" name="Rectangle 315"/>
                  <p:cNvSpPr/>
                  <p:nvPr/>
                </p:nvSpPr>
                <p:spPr>
                  <a:xfrm flipV="1">
                    <a:off x="45585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7" name="Rectangle 316"/>
                  <p:cNvSpPr/>
                  <p:nvPr/>
                </p:nvSpPr>
                <p:spPr>
                  <a:xfrm flipV="1">
                    <a:off x="46499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8" name="Rectangle 317"/>
                  <p:cNvSpPr/>
                  <p:nvPr/>
                </p:nvSpPr>
                <p:spPr>
                  <a:xfrm flipV="1">
                    <a:off x="47413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19" name="Rectangle 318"/>
                  <p:cNvSpPr/>
                  <p:nvPr/>
                </p:nvSpPr>
                <p:spPr>
                  <a:xfrm flipV="1">
                    <a:off x="48328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0" name="Rectangle 319"/>
                  <p:cNvSpPr/>
                  <p:nvPr/>
                </p:nvSpPr>
                <p:spPr>
                  <a:xfrm flipV="1">
                    <a:off x="49242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1" name="Rectangle 320"/>
                  <p:cNvSpPr/>
                  <p:nvPr/>
                </p:nvSpPr>
                <p:spPr>
                  <a:xfrm flipV="1">
                    <a:off x="50157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2" name="Rectangle 321"/>
                  <p:cNvSpPr/>
                  <p:nvPr/>
                </p:nvSpPr>
                <p:spPr>
                  <a:xfrm flipV="1">
                    <a:off x="51071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3" name="Rectangle 322"/>
                  <p:cNvSpPr/>
                  <p:nvPr/>
                </p:nvSpPr>
                <p:spPr>
                  <a:xfrm flipV="1">
                    <a:off x="51985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4" name="Rectangle 323"/>
                  <p:cNvSpPr/>
                  <p:nvPr/>
                </p:nvSpPr>
                <p:spPr>
                  <a:xfrm flipV="1">
                    <a:off x="529002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5" name="Rectangle 324"/>
                  <p:cNvSpPr/>
                  <p:nvPr/>
                </p:nvSpPr>
                <p:spPr>
                  <a:xfrm flipV="1">
                    <a:off x="538146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6" name="Rectangle 325"/>
                  <p:cNvSpPr/>
                  <p:nvPr/>
                </p:nvSpPr>
                <p:spPr>
                  <a:xfrm flipV="1">
                    <a:off x="54729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7" name="Rectangle 326"/>
                  <p:cNvSpPr/>
                  <p:nvPr/>
                </p:nvSpPr>
                <p:spPr>
                  <a:xfrm flipV="1">
                    <a:off x="55643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8" name="Rectangle 327"/>
                  <p:cNvSpPr/>
                  <p:nvPr/>
                </p:nvSpPr>
                <p:spPr>
                  <a:xfrm flipV="1">
                    <a:off x="56557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29" name="Rectangle 328"/>
                  <p:cNvSpPr/>
                  <p:nvPr/>
                </p:nvSpPr>
                <p:spPr>
                  <a:xfrm flipV="1">
                    <a:off x="57472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0" name="Rectangle 329"/>
                  <p:cNvSpPr/>
                  <p:nvPr/>
                </p:nvSpPr>
                <p:spPr>
                  <a:xfrm flipV="1">
                    <a:off x="58386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1" name="Rectangle 330"/>
                  <p:cNvSpPr/>
                  <p:nvPr/>
                </p:nvSpPr>
                <p:spPr>
                  <a:xfrm flipV="1">
                    <a:off x="59300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2" name="Rectangle 331"/>
                  <p:cNvSpPr/>
                  <p:nvPr/>
                </p:nvSpPr>
                <p:spPr>
                  <a:xfrm flipV="1">
                    <a:off x="602153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3" name="Rectangle 332"/>
                  <p:cNvSpPr/>
                  <p:nvPr/>
                </p:nvSpPr>
                <p:spPr>
                  <a:xfrm flipV="1">
                    <a:off x="611297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4" name="Rectangle 333"/>
                  <p:cNvSpPr/>
                  <p:nvPr/>
                </p:nvSpPr>
                <p:spPr>
                  <a:xfrm flipV="1">
                    <a:off x="620441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5" name="Rectangle 334"/>
                  <p:cNvSpPr/>
                  <p:nvPr/>
                </p:nvSpPr>
                <p:spPr>
                  <a:xfrm flipV="1">
                    <a:off x="629585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6" name="Rectangle 335"/>
                  <p:cNvSpPr/>
                  <p:nvPr/>
                </p:nvSpPr>
                <p:spPr>
                  <a:xfrm flipV="1">
                    <a:off x="63872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7" name="Rectangle 336"/>
                  <p:cNvSpPr/>
                  <p:nvPr/>
                </p:nvSpPr>
                <p:spPr>
                  <a:xfrm flipV="1">
                    <a:off x="64787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8" name="Rectangle 337"/>
                  <p:cNvSpPr/>
                  <p:nvPr/>
                </p:nvSpPr>
                <p:spPr>
                  <a:xfrm flipV="1">
                    <a:off x="65701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39" name="Rectangle 338"/>
                  <p:cNvSpPr/>
                  <p:nvPr/>
                </p:nvSpPr>
                <p:spPr>
                  <a:xfrm flipV="1">
                    <a:off x="66616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0" name="Rectangle 339"/>
                  <p:cNvSpPr/>
                  <p:nvPr/>
                </p:nvSpPr>
                <p:spPr>
                  <a:xfrm flipV="1">
                    <a:off x="67530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1" name="Rectangle 340"/>
                  <p:cNvSpPr/>
                  <p:nvPr/>
                </p:nvSpPr>
                <p:spPr>
                  <a:xfrm flipV="1">
                    <a:off x="693592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2" name="Rectangle 341"/>
                  <p:cNvSpPr/>
                  <p:nvPr/>
                </p:nvSpPr>
                <p:spPr>
                  <a:xfrm flipV="1">
                    <a:off x="71188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3" name="Rectangle 342"/>
                  <p:cNvSpPr/>
                  <p:nvPr/>
                </p:nvSpPr>
                <p:spPr>
                  <a:xfrm flipV="1">
                    <a:off x="73016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4" name="Rectangle 343"/>
                  <p:cNvSpPr/>
                  <p:nvPr/>
                </p:nvSpPr>
                <p:spPr>
                  <a:xfrm flipV="1">
                    <a:off x="74845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5" name="Rectangle 344"/>
                  <p:cNvSpPr/>
                  <p:nvPr/>
                </p:nvSpPr>
                <p:spPr>
                  <a:xfrm flipV="1">
                    <a:off x="68444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6" name="Rectangle 345"/>
                  <p:cNvSpPr/>
                  <p:nvPr/>
                </p:nvSpPr>
                <p:spPr>
                  <a:xfrm flipV="1">
                    <a:off x="702736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7" name="Rectangle 346"/>
                  <p:cNvSpPr/>
                  <p:nvPr/>
                </p:nvSpPr>
                <p:spPr>
                  <a:xfrm flipV="1">
                    <a:off x="72102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8" name="Rectangle 347"/>
                  <p:cNvSpPr/>
                  <p:nvPr/>
                </p:nvSpPr>
                <p:spPr>
                  <a:xfrm flipV="1">
                    <a:off x="73931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49" name="Rectangle 348"/>
                  <p:cNvSpPr/>
                  <p:nvPr/>
                </p:nvSpPr>
                <p:spPr>
                  <a:xfrm flipV="1">
                    <a:off x="75759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0" name="Rectangle 349"/>
                  <p:cNvSpPr/>
                  <p:nvPr/>
                </p:nvSpPr>
                <p:spPr>
                  <a:xfrm flipV="1">
                    <a:off x="766743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1" name="Rectangle 350"/>
                  <p:cNvSpPr/>
                  <p:nvPr/>
                </p:nvSpPr>
                <p:spPr>
                  <a:xfrm flipV="1">
                    <a:off x="135811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2" name="Rectangle 351"/>
                  <p:cNvSpPr/>
                  <p:nvPr/>
                </p:nvSpPr>
                <p:spPr>
                  <a:xfrm flipV="1">
                    <a:off x="199819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3" name="Rectangle 352"/>
                  <p:cNvSpPr/>
                  <p:nvPr/>
                </p:nvSpPr>
                <p:spPr>
                  <a:xfrm flipV="1">
                    <a:off x="263827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4" name="Rectangle 353"/>
                  <p:cNvSpPr/>
                  <p:nvPr/>
                </p:nvSpPr>
                <p:spPr>
                  <a:xfrm flipV="1">
                    <a:off x="327835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5" name="Rectangle 354"/>
                  <p:cNvSpPr/>
                  <p:nvPr/>
                </p:nvSpPr>
                <p:spPr>
                  <a:xfrm flipV="1">
                    <a:off x="391843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6" name="Rectangle 355"/>
                  <p:cNvSpPr/>
                  <p:nvPr/>
                </p:nvSpPr>
                <p:spPr>
                  <a:xfrm flipV="1">
                    <a:off x="455850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7" name="Rectangle 356"/>
                  <p:cNvSpPr/>
                  <p:nvPr/>
                </p:nvSpPr>
                <p:spPr>
                  <a:xfrm flipV="1">
                    <a:off x="519858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8" name="Rectangle 357"/>
                  <p:cNvSpPr/>
                  <p:nvPr/>
                </p:nvSpPr>
                <p:spPr>
                  <a:xfrm flipV="1">
                    <a:off x="583866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59" name="Rectangle 358"/>
                  <p:cNvSpPr/>
                  <p:nvPr/>
                </p:nvSpPr>
                <p:spPr>
                  <a:xfrm flipV="1">
                    <a:off x="647874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360" name="Rectangle 359"/>
                  <p:cNvSpPr/>
                  <p:nvPr/>
                </p:nvSpPr>
                <p:spPr>
                  <a:xfrm flipV="1">
                    <a:off x="711882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sp>
              <p:nvSpPr>
                <p:cNvPr id="280" name="Rectangle 279"/>
                <p:cNvSpPr/>
                <p:nvPr/>
              </p:nvSpPr>
              <p:spPr>
                <a:xfrm>
                  <a:off x="4461414" y="3777735"/>
                  <a:ext cx="314796" cy="71646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cxnSp>
            <p:nvCxnSpPr>
              <p:cNvPr id="274" name="Curved Connector 359"/>
              <p:cNvCxnSpPr>
                <a:stCxn id="260" idx="2"/>
                <a:endCxn id="280" idx="0"/>
              </p:cNvCxnSpPr>
              <p:nvPr/>
            </p:nvCxnSpPr>
            <p:spPr>
              <a:xfrm rot="5400000">
                <a:off x="4506037" y="2888212"/>
                <a:ext cx="1002304" cy="776749"/>
              </a:xfrm>
              <a:prstGeom prst="curvedConnector3">
                <a:avLst>
                  <a:gd name="adj1" fmla="val 50000"/>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cxnSp>
            <p:nvCxnSpPr>
              <p:cNvPr id="275" name="Curved Connector 359"/>
              <p:cNvCxnSpPr>
                <a:stCxn id="271" idx="2"/>
                <a:endCxn id="280" idx="0"/>
              </p:cNvCxnSpPr>
              <p:nvPr/>
            </p:nvCxnSpPr>
            <p:spPr>
              <a:xfrm rot="16200000" flipH="1">
                <a:off x="3963631" y="3122553"/>
                <a:ext cx="340608" cy="969757"/>
              </a:xfrm>
              <a:prstGeom prst="curvedConnector3">
                <a:avLst>
                  <a:gd name="adj1" fmla="val 33374"/>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sp>
            <p:nvSpPr>
              <p:cNvPr id="276" name="Rounded Rectangle 275"/>
              <p:cNvSpPr/>
              <p:nvPr/>
            </p:nvSpPr>
            <p:spPr>
              <a:xfrm>
                <a:off x="2569452" y="3970917"/>
                <a:ext cx="4095532" cy="382167"/>
              </a:xfrm>
              <a:prstGeom prst="roundRect">
                <a:avLst>
                  <a:gd name="adj" fmla="val 7348"/>
                </a:avLst>
              </a:prstGeom>
              <a:noFill/>
              <a:ln>
                <a:noFill/>
              </a:ln>
              <a:effectLst>
                <a:outerShdw dir="3000000" rotWithShape="0">
                  <a:srgbClr val="FF0000">
                    <a:alpha val="75000"/>
                  </a:srgbClr>
                </a:outerShdw>
              </a:effectLst>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1001" b="1">
                    <a:solidFill>
                      <a:srgbClr val="404040"/>
                    </a:solidFill>
                  </a:rPr>
                  <a:t>BIAN Semantic Service Directory</a:t>
                </a:r>
              </a:p>
            </p:txBody>
          </p:sp>
        </p:grpSp>
        <p:sp>
          <p:nvSpPr>
            <p:cNvPr id="199" name="Up-Down Arrow 198"/>
            <p:cNvSpPr/>
            <p:nvPr/>
          </p:nvSpPr>
          <p:spPr>
            <a:xfrm>
              <a:off x="4261596" y="2930998"/>
              <a:ext cx="195391" cy="320525"/>
            </a:xfrm>
            <a:prstGeom prst="upDown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sp>
        <p:nvSpPr>
          <p:cNvPr id="527" name="Rectangle 526"/>
          <p:cNvSpPr/>
          <p:nvPr/>
        </p:nvSpPr>
        <p:spPr>
          <a:xfrm>
            <a:off x="2520679" y="1816450"/>
            <a:ext cx="2987030" cy="991068"/>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r>
              <a:rPr lang="en-US" sz="1201" b="1">
                <a:solidFill>
                  <a:srgbClr val="595959"/>
                </a:solidFill>
              </a:rPr>
              <a:t>Host Mitigation e.g.</a:t>
            </a:r>
          </a:p>
          <a:p>
            <a:pPr marL="171536" indent="-171536">
              <a:buSzPct val="80000"/>
              <a:buFont typeface="Wingdings" charset="2"/>
              <a:buChar char="u"/>
            </a:pPr>
            <a:r>
              <a:rPr lang="en-US" sz="1001" b="1">
                <a:solidFill>
                  <a:srgbClr val="595959"/>
                </a:solidFill>
              </a:rPr>
              <a:t>Support for single sign-on</a:t>
            </a:r>
          </a:p>
          <a:p>
            <a:pPr marL="171536" indent="-171536">
              <a:buSzPct val="80000"/>
              <a:buFont typeface="Wingdings" charset="2"/>
              <a:buChar char="u"/>
            </a:pPr>
            <a:r>
              <a:rPr lang="en-US" sz="1001" b="1">
                <a:solidFill>
                  <a:srgbClr val="595959"/>
                </a:solidFill>
              </a:rPr>
              <a:t>Data caching/advanced look-up</a:t>
            </a:r>
          </a:p>
          <a:p>
            <a:pPr marL="171536" indent="-171536">
              <a:buSzPct val="80000"/>
              <a:buFont typeface="Wingdings" charset="2"/>
              <a:buChar char="u"/>
            </a:pPr>
            <a:r>
              <a:rPr lang="en-US" sz="1001" b="1">
                <a:solidFill>
                  <a:srgbClr val="595959"/>
                </a:solidFill>
              </a:rPr>
              <a:t>Real-time/batch compensation</a:t>
            </a:r>
          </a:p>
          <a:p>
            <a:pPr marL="171536" indent="-171536">
              <a:buSzPct val="80000"/>
              <a:buFont typeface="Wingdings" charset="2"/>
              <a:buChar char="u"/>
            </a:pPr>
            <a:r>
              <a:rPr lang="en-US" sz="1001" b="1">
                <a:solidFill>
                  <a:srgbClr val="595959"/>
                </a:solidFill>
              </a:rPr>
              <a:t>Multiple source masking (master/slave)</a:t>
            </a:r>
          </a:p>
          <a:p>
            <a:pPr marL="171536" indent="-171536">
              <a:buSzPct val="80000"/>
              <a:buFont typeface="Wingdings" charset="2"/>
              <a:buChar char="u"/>
            </a:pPr>
            <a:r>
              <a:rPr lang="en-US" sz="1001" b="1">
                <a:solidFill>
                  <a:srgbClr val="595959"/>
                </a:solidFill>
              </a:rPr>
              <a:t>Functional shortfalls</a:t>
            </a:r>
            <a:endParaRPr lang="en-US" sz="1101" b="1">
              <a:solidFill>
                <a:srgbClr val="595959"/>
              </a:solidFill>
            </a:endParaRPr>
          </a:p>
        </p:txBody>
      </p:sp>
      <p:sp>
        <p:nvSpPr>
          <p:cNvPr id="803" name="Left Arrow 802"/>
          <p:cNvSpPr/>
          <p:nvPr/>
        </p:nvSpPr>
        <p:spPr>
          <a:xfrm>
            <a:off x="5984961" y="4805129"/>
            <a:ext cx="423708" cy="831669"/>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cxnSp>
        <p:nvCxnSpPr>
          <p:cNvPr id="806" name="Curved Connector 805"/>
          <p:cNvCxnSpPr>
            <a:stCxn id="1000" idx="6"/>
            <a:endCxn id="910" idx="2"/>
          </p:cNvCxnSpPr>
          <p:nvPr/>
        </p:nvCxnSpPr>
        <p:spPr>
          <a:xfrm rot="5400000">
            <a:off x="2956864" y="3911805"/>
            <a:ext cx="58456" cy="438185"/>
          </a:xfrm>
          <a:prstGeom prst="curvedConnector5">
            <a:avLst>
              <a:gd name="adj1" fmla="val 195625"/>
              <a:gd name="adj2" fmla="val 45001"/>
              <a:gd name="adj3" fmla="val -95619"/>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07" name="Curved Connector 806"/>
          <p:cNvCxnSpPr>
            <a:stCxn id="1002" idx="2"/>
            <a:endCxn id="908" idx="6"/>
          </p:cNvCxnSpPr>
          <p:nvPr/>
        </p:nvCxnSpPr>
        <p:spPr>
          <a:xfrm rot="5400000">
            <a:off x="3119928" y="3897542"/>
            <a:ext cx="53850" cy="411400"/>
          </a:xfrm>
          <a:prstGeom prst="curvedConnector5">
            <a:avLst>
              <a:gd name="adj1" fmla="val 259552"/>
              <a:gd name="adj2" fmla="val 60215"/>
              <a:gd name="adj3" fmla="val -35664"/>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08" name="Curved Connector 807"/>
          <p:cNvCxnSpPr>
            <a:stCxn id="1005" idx="6"/>
            <a:endCxn id="906" idx="2"/>
          </p:cNvCxnSpPr>
          <p:nvPr/>
        </p:nvCxnSpPr>
        <p:spPr>
          <a:xfrm rot="5400000">
            <a:off x="3784594" y="4276556"/>
            <a:ext cx="355686" cy="28480"/>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09" name="Curved Connector 808"/>
          <p:cNvCxnSpPr>
            <a:stCxn id="1007" idx="2"/>
            <a:endCxn id="904" idx="6"/>
          </p:cNvCxnSpPr>
          <p:nvPr/>
        </p:nvCxnSpPr>
        <p:spPr>
          <a:xfrm rot="5400000">
            <a:off x="3947659" y="4262293"/>
            <a:ext cx="351079" cy="1696"/>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10" name="Curved Connector 809"/>
          <p:cNvCxnSpPr>
            <a:stCxn id="1010" idx="6"/>
            <a:endCxn id="902" idx="2"/>
          </p:cNvCxnSpPr>
          <p:nvPr/>
        </p:nvCxnSpPr>
        <p:spPr>
          <a:xfrm rot="16200000" flipH="1">
            <a:off x="4755471" y="4095213"/>
            <a:ext cx="355762" cy="392084"/>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11" name="Curved Connector 810"/>
          <p:cNvCxnSpPr>
            <a:stCxn id="1012" idx="2"/>
            <a:endCxn id="900" idx="6"/>
          </p:cNvCxnSpPr>
          <p:nvPr/>
        </p:nvCxnSpPr>
        <p:spPr>
          <a:xfrm rot="16200000" flipH="1">
            <a:off x="4918536" y="4054166"/>
            <a:ext cx="351155" cy="41886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nvGrpSpPr>
          <p:cNvPr id="206" name="Group 870"/>
          <p:cNvGrpSpPr>
            <a:grpSpLocks noChangeAspect="1"/>
          </p:cNvGrpSpPr>
          <p:nvPr/>
        </p:nvGrpSpPr>
        <p:grpSpPr>
          <a:xfrm>
            <a:off x="2461614" y="4070104"/>
            <a:ext cx="3146516" cy="1665701"/>
            <a:chOff x="1192656" y="4887327"/>
            <a:chExt cx="2661416" cy="1408898"/>
          </a:xfrm>
        </p:grpSpPr>
        <p:grpSp>
          <p:nvGrpSpPr>
            <p:cNvPr id="207" name="Group 1375"/>
            <p:cNvGrpSpPr>
              <a:grpSpLocks noChangeAspect="1"/>
            </p:cNvGrpSpPr>
            <p:nvPr/>
          </p:nvGrpSpPr>
          <p:grpSpPr>
            <a:xfrm rot="16200000">
              <a:off x="1363220" y="4896305"/>
              <a:ext cx="293305" cy="275349"/>
              <a:chOff x="2833218" y="2374931"/>
              <a:chExt cx="497854" cy="467370"/>
            </a:xfrm>
          </p:grpSpPr>
          <p:sp>
            <p:nvSpPr>
              <p:cNvPr id="907" name="Rectangle 906"/>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08" name="Oval 907"/>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601" dirty="0"/>
              </a:p>
            </p:txBody>
          </p:sp>
          <p:sp>
            <p:nvSpPr>
              <p:cNvPr id="909" name="Rectangle 908"/>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10" name="Block Arc 909"/>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grpSp>
        <p:grpSp>
          <p:nvGrpSpPr>
            <p:cNvPr id="208" name="Group 1391"/>
            <p:cNvGrpSpPr>
              <a:grpSpLocks noChangeAspect="1"/>
            </p:cNvGrpSpPr>
            <p:nvPr/>
          </p:nvGrpSpPr>
          <p:grpSpPr>
            <a:xfrm rot="16200000">
              <a:off x="2362312" y="5157254"/>
              <a:ext cx="293305" cy="275349"/>
              <a:chOff x="2833218" y="2374931"/>
              <a:chExt cx="497854" cy="467370"/>
            </a:xfrm>
          </p:grpSpPr>
          <p:sp>
            <p:nvSpPr>
              <p:cNvPr id="903" name="Rectangle 902"/>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04" name="Oval 903"/>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601" dirty="0"/>
              </a:p>
            </p:txBody>
          </p:sp>
          <p:sp>
            <p:nvSpPr>
              <p:cNvPr id="905" name="Rectangle 904"/>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06" name="Block Arc 905"/>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grpSp>
        <p:grpSp>
          <p:nvGrpSpPr>
            <p:cNvPr id="209" name="Group 1396"/>
            <p:cNvGrpSpPr>
              <a:grpSpLocks noChangeAspect="1"/>
            </p:cNvGrpSpPr>
            <p:nvPr/>
          </p:nvGrpSpPr>
          <p:grpSpPr>
            <a:xfrm rot="16200000">
              <a:off x="3361404" y="5157676"/>
              <a:ext cx="293305" cy="275349"/>
              <a:chOff x="2833218" y="2374931"/>
              <a:chExt cx="497854" cy="467370"/>
            </a:xfrm>
          </p:grpSpPr>
          <p:sp>
            <p:nvSpPr>
              <p:cNvPr id="899" name="Rectangle 898"/>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00" name="Oval 899"/>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601" dirty="0"/>
              </a:p>
            </p:txBody>
          </p:sp>
          <p:sp>
            <p:nvSpPr>
              <p:cNvPr id="901" name="Rectangle 900"/>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sp>
            <p:nvSpPr>
              <p:cNvPr id="902" name="Block Arc 901"/>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601" dirty="0"/>
              </a:p>
            </p:txBody>
          </p:sp>
        </p:grpSp>
        <p:sp>
          <p:nvSpPr>
            <p:cNvPr id="817" name="Rectangle 816"/>
            <p:cNvSpPr/>
            <p:nvPr/>
          </p:nvSpPr>
          <p:spPr>
            <a:xfrm>
              <a:off x="1932903" y="5380580"/>
              <a:ext cx="1180921" cy="91564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1"/>
            </a:p>
          </p:txBody>
        </p:sp>
        <p:grpSp>
          <p:nvGrpSpPr>
            <p:cNvPr id="210" name="Group 1356"/>
            <p:cNvGrpSpPr/>
            <p:nvPr/>
          </p:nvGrpSpPr>
          <p:grpSpPr>
            <a:xfrm>
              <a:off x="3198651" y="5394032"/>
              <a:ext cx="655421" cy="891337"/>
              <a:chOff x="1429280" y="5260272"/>
              <a:chExt cx="655421" cy="891337"/>
            </a:xfrm>
          </p:grpSpPr>
          <p:sp>
            <p:nvSpPr>
              <p:cNvPr id="881" name="Rectangle 880"/>
              <p:cNvSpPr/>
              <p:nvPr/>
            </p:nvSpPr>
            <p:spPr>
              <a:xfrm>
                <a:off x="1429280" y="5260272"/>
                <a:ext cx="655421" cy="891337"/>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1"/>
              </a:p>
            </p:txBody>
          </p:sp>
          <p:grpSp>
            <p:nvGrpSpPr>
              <p:cNvPr id="211" name="Group 1307"/>
              <p:cNvGrpSpPr/>
              <p:nvPr/>
            </p:nvGrpSpPr>
            <p:grpSpPr>
              <a:xfrm>
                <a:off x="1550035" y="5340413"/>
                <a:ext cx="413910" cy="583891"/>
                <a:chOff x="3295697" y="2948076"/>
                <a:chExt cx="413910" cy="583891"/>
              </a:xfrm>
              <a:noFill/>
            </p:grpSpPr>
            <p:grpSp>
              <p:nvGrpSpPr>
                <p:cNvPr id="212" name="Group 132"/>
                <p:cNvGrpSpPr/>
                <p:nvPr/>
              </p:nvGrpSpPr>
              <p:grpSpPr>
                <a:xfrm>
                  <a:off x="3295697" y="2948076"/>
                  <a:ext cx="413910" cy="219455"/>
                  <a:chOff x="2035842" y="2467584"/>
                  <a:chExt cx="1616542" cy="857090"/>
                </a:xfrm>
                <a:grpFill/>
              </p:grpSpPr>
              <p:grpSp>
                <p:nvGrpSpPr>
                  <p:cNvPr id="213" name="Group 3"/>
                  <p:cNvGrpSpPr>
                    <a:grpSpLocks noChangeAspect="1"/>
                  </p:cNvGrpSpPr>
                  <p:nvPr/>
                </p:nvGrpSpPr>
                <p:grpSpPr>
                  <a:xfrm>
                    <a:off x="2035842" y="2467584"/>
                    <a:ext cx="1441149" cy="857090"/>
                    <a:chOff x="8585201" y="197511"/>
                    <a:chExt cx="331423" cy="197106"/>
                  </a:xfrm>
                  <a:grpFill/>
                </p:grpSpPr>
                <p:sp>
                  <p:nvSpPr>
                    <p:cNvPr id="89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97" name="Rectangle 89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98" name="Rectangle 89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94" name="Rectangle 893"/>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95" name="Rectangle 89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grpSp>
              <p:nvGrpSpPr>
                <p:cNvPr id="214" name="Group 147"/>
                <p:cNvGrpSpPr/>
                <p:nvPr/>
              </p:nvGrpSpPr>
              <p:grpSpPr>
                <a:xfrm>
                  <a:off x="3295697" y="3312512"/>
                  <a:ext cx="413910" cy="219455"/>
                  <a:chOff x="3132629" y="5257886"/>
                  <a:chExt cx="1616542" cy="857090"/>
                </a:xfrm>
                <a:grpFill/>
              </p:grpSpPr>
              <p:grpSp>
                <p:nvGrpSpPr>
                  <p:cNvPr id="215" name="Group 132"/>
                  <p:cNvGrpSpPr/>
                  <p:nvPr/>
                </p:nvGrpSpPr>
                <p:grpSpPr>
                  <a:xfrm>
                    <a:off x="3132629" y="5257886"/>
                    <a:ext cx="1616542" cy="857090"/>
                    <a:chOff x="2035842" y="2467584"/>
                    <a:chExt cx="1616542" cy="857090"/>
                  </a:xfrm>
                  <a:grpFill/>
                </p:grpSpPr>
                <p:grpSp>
                  <p:nvGrpSpPr>
                    <p:cNvPr id="216" name="Group 3"/>
                    <p:cNvGrpSpPr>
                      <a:grpSpLocks noChangeAspect="1"/>
                    </p:cNvGrpSpPr>
                    <p:nvPr/>
                  </p:nvGrpSpPr>
                  <p:grpSpPr>
                    <a:xfrm>
                      <a:off x="2035842" y="2467584"/>
                      <a:ext cx="1441149" cy="857090"/>
                      <a:chOff x="8585201" y="197511"/>
                      <a:chExt cx="331423" cy="197106"/>
                    </a:xfrm>
                    <a:grpFill/>
                  </p:grpSpPr>
                  <p:sp>
                    <p:nvSpPr>
                      <p:cNvPr id="89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91" name="Rectangle 89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92" name="Rectangle 89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88" name="Rectangle 88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89" name="Rectangle 88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86" name="Can 885"/>
                  <p:cNvSpPr>
                    <a:spLocks/>
                  </p:cNvSpPr>
                  <p:nvPr/>
                </p:nvSpPr>
                <p:spPr>
                  <a:xfrm>
                    <a:off x="3603379" y="5804283"/>
                    <a:ext cx="675042" cy="218469"/>
                  </a:xfrm>
                  <a:prstGeom prst="can">
                    <a:avLst>
                      <a:gd name="adj" fmla="val 40986"/>
                    </a:avLst>
                  </a:prstGeom>
                  <a:grp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300" b="1" dirty="0">
                      <a:solidFill>
                        <a:srgbClr val="FFFFFF"/>
                      </a:solidFill>
                    </a:endParaRPr>
                  </a:p>
                </p:txBody>
              </p:sp>
            </p:grpSp>
          </p:grpSp>
        </p:grpSp>
        <p:grpSp>
          <p:nvGrpSpPr>
            <p:cNvPr id="217" name="Group 1355"/>
            <p:cNvGrpSpPr/>
            <p:nvPr/>
          </p:nvGrpSpPr>
          <p:grpSpPr>
            <a:xfrm>
              <a:off x="1192656" y="5127443"/>
              <a:ext cx="655421" cy="1162746"/>
              <a:chOff x="769309" y="5350761"/>
              <a:chExt cx="655421" cy="1162746"/>
            </a:xfrm>
          </p:grpSpPr>
          <p:sp>
            <p:nvSpPr>
              <p:cNvPr id="852" name="Rectangle 851"/>
              <p:cNvSpPr/>
              <p:nvPr/>
            </p:nvSpPr>
            <p:spPr>
              <a:xfrm>
                <a:off x="769309" y="5350761"/>
                <a:ext cx="655421" cy="1162746"/>
              </a:xfrm>
              <a:prstGeom prst="rect">
                <a:avLst/>
              </a:prstGeom>
              <a:solidFill>
                <a:schemeClr val="bg1">
                  <a:lumMod val="85000"/>
                  <a:alpha val="70000"/>
                </a:schemeClr>
              </a:soli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001">
                  <a:solidFill>
                    <a:schemeClr val="tx1"/>
                  </a:solidFill>
                </a:endParaRPr>
              </a:p>
            </p:txBody>
          </p:sp>
          <p:grpSp>
            <p:nvGrpSpPr>
              <p:cNvPr id="218" name="Group 1326"/>
              <p:cNvGrpSpPr/>
              <p:nvPr/>
            </p:nvGrpSpPr>
            <p:grpSpPr>
              <a:xfrm>
                <a:off x="890064" y="5457971"/>
                <a:ext cx="413910" cy="948327"/>
                <a:chOff x="3295697" y="2583640"/>
                <a:chExt cx="413910" cy="948327"/>
              </a:xfrm>
              <a:noFill/>
            </p:grpSpPr>
            <p:grpSp>
              <p:nvGrpSpPr>
                <p:cNvPr id="219" name="Group 147"/>
                <p:cNvGrpSpPr/>
                <p:nvPr/>
              </p:nvGrpSpPr>
              <p:grpSpPr>
                <a:xfrm>
                  <a:off x="3295697" y="2583640"/>
                  <a:ext cx="413910" cy="219455"/>
                  <a:chOff x="3132629" y="5257886"/>
                  <a:chExt cx="1616542" cy="857090"/>
                </a:xfrm>
                <a:grpFill/>
              </p:grpSpPr>
              <p:grpSp>
                <p:nvGrpSpPr>
                  <p:cNvPr id="220" name="Group 132"/>
                  <p:cNvGrpSpPr/>
                  <p:nvPr/>
                </p:nvGrpSpPr>
                <p:grpSpPr>
                  <a:xfrm>
                    <a:off x="3132629" y="5257886"/>
                    <a:ext cx="1616542" cy="857090"/>
                    <a:chOff x="2035842" y="2467584"/>
                    <a:chExt cx="1616542" cy="857090"/>
                  </a:xfrm>
                  <a:grpFill/>
                </p:grpSpPr>
                <p:grpSp>
                  <p:nvGrpSpPr>
                    <p:cNvPr id="221" name="Group 3"/>
                    <p:cNvGrpSpPr>
                      <a:grpSpLocks noChangeAspect="1"/>
                    </p:cNvGrpSpPr>
                    <p:nvPr/>
                  </p:nvGrpSpPr>
                  <p:grpSpPr>
                    <a:xfrm>
                      <a:off x="2035842" y="2467584"/>
                      <a:ext cx="1441149" cy="857090"/>
                      <a:chOff x="8585201" y="197511"/>
                      <a:chExt cx="331423" cy="197106"/>
                    </a:xfrm>
                    <a:grpFill/>
                  </p:grpSpPr>
                  <p:sp>
                    <p:nvSpPr>
                      <p:cNvPr id="87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tx1">
                            <a:lumMod val="75000"/>
                            <a:lumOff val="2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600" b="1" dirty="0">
                            <a:latin typeface="Arial Narrow" pitchFamily="34" charset="0"/>
                            <a:ea typeface="MS PGothic" pitchFamily="34" charset="-128"/>
                            <a:cs typeface="Arial Narrow" pitchFamily="34" charset="0"/>
                          </a:rPr>
                          <a:t>Service Domain</a:t>
                        </a:r>
                      </a:p>
                    </p:txBody>
                  </p:sp>
                  <p:sp>
                    <p:nvSpPr>
                      <p:cNvPr id="879" name="Rectangle 878"/>
                      <p:cNvSpPr>
                        <a:spLocks noChangeAspect="1"/>
                      </p:cNvSpPr>
                      <p:nvPr/>
                    </p:nvSpPr>
                    <p:spPr>
                      <a:xfrm>
                        <a:off x="8585201" y="250825"/>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80" name="Rectangle 879"/>
                      <p:cNvSpPr>
                        <a:spLocks noChangeAspect="1"/>
                      </p:cNvSpPr>
                      <p:nvPr/>
                    </p:nvSpPr>
                    <p:spPr>
                      <a:xfrm>
                        <a:off x="8585201" y="292100"/>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76" name="Rectangle 875"/>
                    <p:cNvSpPr>
                      <a:spLocks noChangeAspect="1"/>
                    </p:cNvSpPr>
                    <p:nvPr/>
                  </p:nvSpPr>
                  <p:spPr>
                    <a:xfrm>
                      <a:off x="3286578" y="2691625"/>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77" name="Rectangle 876"/>
                    <p:cNvSpPr>
                      <a:spLocks noChangeAspect="1"/>
                    </p:cNvSpPr>
                    <p:nvPr/>
                  </p:nvSpPr>
                  <p:spPr>
                    <a:xfrm>
                      <a:off x="3286578" y="2871104"/>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74" name="Can 873"/>
                  <p:cNvSpPr>
                    <a:spLocks/>
                  </p:cNvSpPr>
                  <p:nvPr/>
                </p:nvSpPr>
                <p:spPr>
                  <a:xfrm>
                    <a:off x="3603379" y="5804283"/>
                    <a:ext cx="675042" cy="218469"/>
                  </a:xfrm>
                  <a:prstGeom prst="can">
                    <a:avLst>
                      <a:gd name="adj" fmla="val 40986"/>
                    </a:avLst>
                  </a:prstGeom>
                  <a:grpFill/>
                  <a:ln w="9525"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300" b="1" dirty="0">
                      <a:solidFill>
                        <a:schemeClr val="tx1"/>
                      </a:solidFill>
                    </a:endParaRPr>
                  </a:p>
                </p:txBody>
              </p:sp>
            </p:grpSp>
            <p:grpSp>
              <p:nvGrpSpPr>
                <p:cNvPr id="222" name="Group 147"/>
                <p:cNvGrpSpPr/>
                <p:nvPr/>
              </p:nvGrpSpPr>
              <p:grpSpPr>
                <a:xfrm>
                  <a:off x="3295697" y="2948076"/>
                  <a:ext cx="413910" cy="219455"/>
                  <a:chOff x="3132629" y="5257886"/>
                  <a:chExt cx="1616542" cy="857090"/>
                </a:xfrm>
                <a:grpFill/>
              </p:grpSpPr>
              <p:grpSp>
                <p:nvGrpSpPr>
                  <p:cNvPr id="223" name="Group 132"/>
                  <p:cNvGrpSpPr/>
                  <p:nvPr/>
                </p:nvGrpSpPr>
                <p:grpSpPr>
                  <a:xfrm>
                    <a:off x="3132629" y="5257886"/>
                    <a:ext cx="1616542" cy="857090"/>
                    <a:chOff x="2035842" y="2467584"/>
                    <a:chExt cx="1616542" cy="857090"/>
                  </a:xfrm>
                  <a:grpFill/>
                </p:grpSpPr>
                <p:grpSp>
                  <p:nvGrpSpPr>
                    <p:cNvPr id="998" name="Group 3"/>
                    <p:cNvGrpSpPr>
                      <a:grpSpLocks noChangeAspect="1"/>
                    </p:cNvGrpSpPr>
                    <p:nvPr/>
                  </p:nvGrpSpPr>
                  <p:grpSpPr>
                    <a:xfrm>
                      <a:off x="2035842" y="2467584"/>
                      <a:ext cx="1441149" cy="857090"/>
                      <a:chOff x="8585201" y="197511"/>
                      <a:chExt cx="331423" cy="197106"/>
                    </a:xfrm>
                    <a:grpFill/>
                  </p:grpSpPr>
                  <p:sp>
                    <p:nvSpPr>
                      <p:cNvPr id="87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tx1">
                            <a:lumMod val="75000"/>
                            <a:lumOff val="2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600" b="1" dirty="0">
                            <a:latin typeface="Arial Narrow" pitchFamily="34" charset="0"/>
                            <a:ea typeface="MS PGothic" pitchFamily="34" charset="-128"/>
                            <a:cs typeface="Arial Narrow" pitchFamily="34" charset="0"/>
                          </a:rPr>
                          <a:t>Service Domain</a:t>
                        </a:r>
                      </a:p>
                    </p:txBody>
                  </p:sp>
                  <p:sp>
                    <p:nvSpPr>
                      <p:cNvPr id="871" name="Rectangle 870"/>
                      <p:cNvSpPr>
                        <a:spLocks noChangeAspect="1"/>
                      </p:cNvSpPr>
                      <p:nvPr/>
                    </p:nvSpPr>
                    <p:spPr>
                      <a:xfrm>
                        <a:off x="8585201" y="250825"/>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72" name="Rectangle 871"/>
                      <p:cNvSpPr>
                        <a:spLocks noChangeAspect="1"/>
                      </p:cNvSpPr>
                      <p:nvPr/>
                    </p:nvSpPr>
                    <p:spPr>
                      <a:xfrm>
                        <a:off x="8585201" y="292100"/>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68" name="Rectangle 867"/>
                    <p:cNvSpPr>
                      <a:spLocks noChangeAspect="1"/>
                    </p:cNvSpPr>
                    <p:nvPr/>
                  </p:nvSpPr>
                  <p:spPr>
                    <a:xfrm>
                      <a:off x="3286578" y="2691625"/>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69" name="Rectangle 868"/>
                    <p:cNvSpPr>
                      <a:spLocks noChangeAspect="1"/>
                    </p:cNvSpPr>
                    <p:nvPr/>
                  </p:nvSpPr>
                  <p:spPr>
                    <a:xfrm>
                      <a:off x="3286578" y="2871104"/>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66" name="Can 865"/>
                  <p:cNvSpPr>
                    <a:spLocks/>
                  </p:cNvSpPr>
                  <p:nvPr/>
                </p:nvSpPr>
                <p:spPr>
                  <a:xfrm>
                    <a:off x="3603379" y="5804283"/>
                    <a:ext cx="675042" cy="218469"/>
                  </a:xfrm>
                  <a:prstGeom prst="can">
                    <a:avLst>
                      <a:gd name="adj" fmla="val 40986"/>
                    </a:avLst>
                  </a:prstGeom>
                  <a:grpFill/>
                  <a:ln w="9525"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300" b="1" dirty="0">
                      <a:solidFill>
                        <a:schemeClr val="tx1"/>
                      </a:solidFill>
                    </a:endParaRPr>
                  </a:p>
                </p:txBody>
              </p:sp>
            </p:grpSp>
            <p:grpSp>
              <p:nvGrpSpPr>
                <p:cNvPr id="1003" name="Group 147"/>
                <p:cNvGrpSpPr/>
                <p:nvPr/>
              </p:nvGrpSpPr>
              <p:grpSpPr>
                <a:xfrm>
                  <a:off x="3295697" y="3312512"/>
                  <a:ext cx="413910" cy="219455"/>
                  <a:chOff x="3132629" y="5257886"/>
                  <a:chExt cx="1616542" cy="857090"/>
                </a:xfrm>
                <a:grpFill/>
              </p:grpSpPr>
              <p:grpSp>
                <p:nvGrpSpPr>
                  <p:cNvPr id="1008" name="Group 132"/>
                  <p:cNvGrpSpPr/>
                  <p:nvPr/>
                </p:nvGrpSpPr>
                <p:grpSpPr>
                  <a:xfrm>
                    <a:off x="3132629" y="5257886"/>
                    <a:ext cx="1616542" cy="857090"/>
                    <a:chOff x="2035842" y="2467584"/>
                    <a:chExt cx="1616542" cy="857090"/>
                  </a:xfrm>
                  <a:grpFill/>
                </p:grpSpPr>
                <p:grpSp>
                  <p:nvGrpSpPr>
                    <p:cNvPr id="1016" name="Group 3"/>
                    <p:cNvGrpSpPr>
                      <a:grpSpLocks noChangeAspect="1"/>
                    </p:cNvGrpSpPr>
                    <p:nvPr/>
                  </p:nvGrpSpPr>
                  <p:grpSpPr>
                    <a:xfrm>
                      <a:off x="2035842" y="2467584"/>
                      <a:ext cx="1441149" cy="857090"/>
                      <a:chOff x="8585201" y="197511"/>
                      <a:chExt cx="331423" cy="197106"/>
                    </a:xfrm>
                    <a:grpFill/>
                  </p:grpSpPr>
                  <p:sp>
                    <p:nvSpPr>
                      <p:cNvPr id="86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tx1">
                            <a:lumMod val="75000"/>
                            <a:lumOff val="2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600" b="1" dirty="0">
                            <a:latin typeface="Arial Narrow" pitchFamily="34" charset="0"/>
                            <a:ea typeface="MS PGothic" pitchFamily="34" charset="-128"/>
                            <a:cs typeface="Arial Narrow" pitchFamily="34" charset="0"/>
                          </a:rPr>
                          <a:t>Service Domain</a:t>
                        </a:r>
                      </a:p>
                    </p:txBody>
                  </p:sp>
                  <p:sp>
                    <p:nvSpPr>
                      <p:cNvPr id="863" name="Rectangle 862"/>
                      <p:cNvSpPr>
                        <a:spLocks noChangeAspect="1"/>
                      </p:cNvSpPr>
                      <p:nvPr/>
                    </p:nvSpPr>
                    <p:spPr>
                      <a:xfrm>
                        <a:off x="8585201" y="250825"/>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64" name="Rectangle 863"/>
                      <p:cNvSpPr>
                        <a:spLocks noChangeAspect="1"/>
                      </p:cNvSpPr>
                      <p:nvPr/>
                    </p:nvSpPr>
                    <p:spPr>
                      <a:xfrm>
                        <a:off x="8585201" y="292100"/>
                        <a:ext cx="84125" cy="23368"/>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60" name="Rectangle 859"/>
                    <p:cNvSpPr>
                      <a:spLocks noChangeAspect="1"/>
                    </p:cNvSpPr>
                    <p:nvPr/>
                  </p:nvSpPr>
                  <p:spPr>
                    <a:xfrm>
                      <a:off x="3286578" y="2691625"/>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sp>
                  <p:nvSpPr>
                    <p:cNvPr id="861" name="Rectangle 860"/>
                    <p:cNvSpPr>
                      <a:spLocks noChangeAspect="1"/>
                    </p:cNvSpPr>
                    <p:nvPr/>
                  </p:nvSpPr>
                  <p:spPr>
                    <a:xfrm>
                      <a:off x="3286578" y="2871104"/>
                      <a:ext cx="365806" cy="101613"/>
                    </a:xfrm>
                    <a:prstGeom prst="rect">
                      <a:avLst/>
                    </a:prstGeom>
                    <a:grpFill/>
                    <a:ln w="9525" cap="flat" cmpd="sng" algn="ctr">
                      <a:solidFill>
                        <a:schemeClr val="tx1">
                          <a:lumMod val="75000"/>
                          <a:lumOff val="2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600" b="1" dirty="0">
                        <a:latin typeface="Arial Narrow" pitchFamily="34" charset="0"/>
                        <a:ea typeface="MS PGothic" pitchFamily="34" charset="-128"/>
                        <a:cs typeface="Arial Narrow" pitchFamily="34" charset="0"/>
                      </a:endParaRPr>
                    </a:p>
                  </p:txBody>
                </p:sp>
              </p:grpSp>
              <p:sp>
                <p:nvSpPr>
                  <p:cNvPr id="858" name="Can 857"/>
                  <p:cNvSpPr>
                    <a:spLocks/>
                  </p:cNvSpPr>
                  <p:nvPr/>
                </p:nvSpPr>
                <p:spPr>
                  <a:xfrm>
                    <a:off x="3603379" y="5804283"/>
                    <a:ext cx="675042" cy="218469"/>
                  </a:xfrm>
                  <a:prstGeom prst="can">
                    <a:avLst>
                      <a:gd name="adj" fmla="val 40986"/>
                    </a:avLst>
                  </a:prstGeom>
                  <a:grpFill/>
                  <a:ln w="9525"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300" b="1" dirty="0">
                      <a:solidFill>
                        <a:schemeClr val="tx1"/>
                      </a:solidFill>
                    </a:endParaRPr>
                  </a:p>
                </p:txBody>
              </p:sp>
            </p:grpSp>
          </p:grpSp>
        </p:grpSp>
        <p:grpSp>
          <p:nvGrpSpPr>
            <p:cNvPr id="1017" name="Group 1445"/>
            <p:cNvGrpSpPr/>
            <p:nvPr/>
          </p:nvGrpSpPr>
          <p:grpSpPr>
            <a:xfrm>
              <a:off x="2049549" y="5467517"/>
              <a:ext cx="947628" cy="583751"/>
              <a:chOff x="896870" y="2936938"/>
              <a:chExt cx="947628" cy="583751"/>
            </a:xfrm>
            <a:noFill/>
          </p:grpSpPr>
          <p:grpSp>
            <p:nvGrpSpPr>
              <p:cNvPr id="1018" name="Group 124"/>
              <p:cNvGrpSpPr/>
              <p:nvPr/>
            </p:nvGrpSpPr>
            <p:grpSpPr>
              <a:xfrm>
                <a:off x="896870" y="2936938"/>
                <a:ext cx="413910" cy="219455"/>
                <a:chOff x="2035842" y="2467584"/>
                <a:chExt cx="1616542" cy="857090"/>
              </a:xfrm>
              <a:grpFill/>
            </p:grpSpPr>
            <p:grpSp>
              <p:nvGrpSpPr>
                <p:cNvPr id="1019" name="Group 3"/>
                <p:cNvGrpSpPr>
                  <a:grpSpLocks noChangeAspect="1"/>
                </p:cNvGrpSpPr>
                <p:nvPr/>
              </p:nvGrpSpPr>
              <p:grpSpPr>
                <a:xfrm>
                  <a:off x="2035842" y="2467584"/>
                  <a:ext cx="1441149" cy="857090"/>
                  <a:chOff x="8585201" y="197511"/>
                  <a:chExt cx="331423" cy="197106"/>
                </a:xfrm>
                <a:grpFill/>
              </p:grpSpPr>
              <p:sp>
                <p:nvSpPr>
                  <p:cNvPr id="84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50" name="Rectangle 8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51" name="Rectangle 8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47" name="Rectangle 84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48" name="Rectangle 8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grpSp>
            <p:nvGrpSpPr>
              <p:cNvPr id="1020" name="Group 124"/>
              <p:cNvGrpSpPr/>
              <p:nvPr/>
            </p:nvGrpSpPr>
            <p:grpSpPr>
              <a:xfrm>
                <a:off x="1430588" y="2936938"/>
                <a:ext cx="413910" cy="219455"/>
                <a:chOff x="2035842" y="2467584"/>
                <a:chExt cx="1616542" cy="857090"/>
              </a:xfrm>
              <a:grpFill/>
            </p:grpSpPr>
            <p:grpSp>
              <p:nvGrpSpPr>
                <p:cNvPr id="1021" name="Group 3"/>
                <p:cNvGrpSpPr>
                  <a:grpSpLocks noChangeAspect="1"/>
                </p:cNvGrpSpPr>
                <p:nvPr/>
              </p:nvGrpSpPr>
              <p:grpSpPr>
                <a:xfrm>
                  <a:off x="2035842" y="2467584"/>
                  <a:ext cx="1441149" cy="857090"/>
                  <a:chOff x="8585201" y="197511"/>
                  <a:chExt cx="331423" cy="197106"/>
                </a:xfrm>
                <a:grpFill/>
              </p:grpSpPr>
              <p:sp>
                <p:nvSpPr>
                  <p:cNvPr id="84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44" name="Rectangle 84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45" name="Rectangle 84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41" name="Rectangle 84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42" name="Rectangle 84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grpSp>
            <p:nvGrpSpPr>
              <p:cNvPr id="1022" name="Group 124"/>
              <p:cNvGrpSpPr/>
              <p:nvPr/>
            </p:nvGrpSpPr>
            <p:grpSpPr>
              <a:xfrm>
                <a:off x="896870" y="3301234"/>
                <a:ext cx="413910" cy="219455"/>
                <a:chOff x="2035842" y="2467584"/>
                <a:chExt cx="1616542" cy="857090"/>
              </a:xfrm>
              <a:grpFill/>
            </p:grpSpPr>
            <p:grpSp>
              <p:nvGrpSpPr>
                <p:cNvPr id="1023" name="Group 3"/>
                <p:cNvGrpSpPr>
                  <a:grpSpLocks noChangeAspect="1"/>
                </p:cNvGrpSpPr>
                <p:nvPr/>
              </p:nvGrpSpPr>
              <p:grpSpPr>
                <a:xfrm>
                  <a:off x="2035842" y="2467584"/>
                  <a:ext cx="1441149" cy="857090"/>
                  <a:chOff x="8585201" y="197511"/>
                  <a:chExt cx="331423" cy="197106"/>
                </a:xfrm>
                <a:grpFill/>
              </p:grpSpPr>
              <p:sp>
                <p:nvSpPr>
                  <p:cNvPr id="83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38" name="Rectangle 83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39" name="Rectangle 83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35" name="Rectangle 83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36" name="Rectangle 83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grpSp>
            <p:nvGrpSpPr>
              <p:cNvPr id="256" name="Group 826"/>
              <p:cNvGrpSpPr/>
              <p:nvPr/>
            </p:nvGrpSpPr>
            <p:grpSpPr>
              <a:xfrm>
                <a:off x="1430588" y="3301234"/>
                <a:ext cx="413910" cy="219455"/>
                <a:chOff x="2035842" y="2467584"/>
                <a:chExt cx="1616542" cy="857090"/>
              </a:xfrm>
              <a:grpFill/>
            </p:grpSpPr>
            <p:grpSp>
              <p:nvGrpSpPr>
                <p:cNvPr id="257" name="Group 3"/>
                <p:cNvGrpSpPr>
                  <a:grpSpLocks noChangeAspect="1"/>
                </p:cNvGrpSpPr>
                <p:nvPr/>
              </p:nvGrpSpPr>
              <p:grpSpPr>
                <a:xfrm>
                  <a:off x="2035842" y="2467584"/>
                  <a:ext cx="1441149" cy="857090"/>
                  <a:chOff x="8585201" y="197511"/>
                  <a:chExt cx="331423" cy="197106"/>
                </a:xfrm>
                <a:grpFill/>
              </p:grpSpPr>
              <p:sp>
                <p:nvSpPr>
                  <p:cNvPr id="83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600" b="1" dirty="0">
                        <a:solidFill>
                          <a:srgbClr val="FFFFFF"/>
                        </a:solidFill>
                        <a:latin typeface="Arial Narrow" pitchFamily="34" charset="0"/>
                        <a:ea typeface="MS PGothic" pitchFamily="34" charset="-128"/>
                        <a:cs typeface="Arial Narrow" pitchFamily="34" charset="0"/>
                      </a:rPr>
                      <a:t>Service Domain</a:t>
                    </a:r>
                  </a:p>
                </p:txBody>
              </p:sp>
              <p:sp>
                <p:nvSpPr>
                  <p:cNvPr id="832" name="Rectangle 83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33" name="Rectangle 83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sp>
              <p:nvSpPr>
                <p:cNvPr id="829" name="Rectangle 82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sp>
              <p:nvSpPr>
                <p:cNvPr id="830" name="Rectangle 82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600" b="1" dirty="0">
                    <a:solidFill>
                      <a:srgbClr val="FFFFFF"/>
                    </a:solidFill>
                    <a:latin typeface="Arial Narrow" pitchFamily="34" charset="0"/>
                    <a:ea typeface="MS PGothic" pitchFamily="34" charset="-128"/>
                    <a:cs typeface="Arial Narrow" pitchFamily="34" charset="0"/>
                  </a:endParaRPr>
                </a:p>
              </p:txBody>
            </p:sp>
          </p:grpSp>
        </p:grpSp>
        <p:sp>
          <p:nvSpPr>
            <p:cNvPr id="821" name="Rounded Rectangle 820"/>
            <p:cNvSpPr/>
            <p:nvPr/>
          </p:nvSpPr>
          <p:spPr>
            <a:xfrm>
              <a:off x="1316994" y="5676050"/>
              <a:ext cx="2445138" cy="382167"/>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601" b="1">
                  <a:solidFill>
                    <a:schemeClr val="bg1"/>
                  </a:solidFill>
                </a:rPr>
                <a:t>Rationalised Business Applications</a:t>
              </a:r>
            </a:p>
          </p:txBody>
        </p:sp>
        <p:sp>
          <p:nvSpPr>
            <p:cNvPr id="822" name="Can 821"/>
            <p:cNvSpPr/>
            <p:nvPr/>
          </p:nvSpPr>
          <p:spPr>
            <a:xfrm>
              <a:off x="2194576" y="6091768"/>
              <a:ext cx="662921" cy="162881"/>
            </a:xfrm>
            <a:prstGeom prst="can">
              <a:avLst/>
            </a:prstGeom>
            <a:noFill/>
            <a:ln w="12700"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001" b="1" dirty="0"/>
                <a:t>DATA</a:t>
              </a:r>
            </a:p>
          </p:txBody>
        </p:sp>
        <p:sp>
          <p:nvSpPr>
            <p:cNvPr id="823" name="Can 822"/>
            <p:cNvSpPr/>
            <p:nvPr/>
          </p:nvSpPr>
          <p:spPr>
            <a:xfrm>
              <a:off x="3285067" y="6112933"/>
              <a:ext cx="469900" cy="129016"/>
            </a:xfrm>
            <a:prstGeom prst="can">
              <a:avLst/>
            </a:prstGeom>
            <a:noFill/>
            <a:ln w="12700" cap="flat" cmpd="sng" algn="ctr">
              <a:solidFill>
                <a:schemeClr val="bg1"/>
              </a:solidFill>
              <a:prstDash val="solid"/>
              <a:round/>
              <a:headEnd type="none" w="med" len="med"/>
              <a:tailEnd type="none" w="med" len="med"/>
            </a:ln>
            <a:effectLst>
              <a:outerShdw blurRad="38100" dist="25400" dir="2700000">
                <a:srgbClr val="000000">
                  <a:alpha val="37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700" b="1" dirty="0"/>
                <a:t>DATA</a:t>
              </a:r>
            </a:p>
          </p:txBody>
        </p:sp>
      </p:grpSp>
      <p:grpSp>
        <p:nvGrpSpPr>
          <p:cNvPr id="258" name="Group 1016"/>
          <p:cNvGrpSpPr/>
          <p:nvPr/>
        </p:nvGrpSpPr>
        <p:grpSpPr>
          <a:xfrm>
            <a:off x="2863148" y="3023213"/>
            <a:ext cx="3153253" cy="1140989"/>
            <a:chOff x="977900" y="3129764"/>
            <a:chExt cx="3151794" cy="1140461"/>
          </a:xfrm>
        </p:grpSpPr>
        <p:grpSp>
          <p:nvGrpSpPr>
            <p:cNvPr id="259" name="Group 1435"/>
            <p:cNvGrpSpPr>
              <a:grpSpLocks noChangeAspect="1"/>
            </p:cNvGrpSpPr>
            <p:nvPr/>
          </p:nvGrpSpPr>
          <p:grpSpPr>
            <a:xfrm rot="16200000" flipV="1">
              <a:off x="2412575" y="3138744"/>
              <a:ext cx="293305" cy="275345"/>
              <a:chOff x="2833218" y="1772485"/>
              <a:chExt cx="497854" cy="467370"/>
            </a:xfrm>
          </p:grpSpPr>
          <p:sp>
            <p:nvSpPr>
              <p:cNvPr id="919" name="Rectangle 918"/>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920" name="Oval 919"/>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921" name="Rectangle 920"/>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922" name="Block Arc 921"/>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sp>
          <p:nvSpPr>
            <p:cNvPr id="923" name="Rectangle 922"/>
            <p:cNvSpPr/>
            <p:nvPr/>
          </p:nvSpPr>
          <p:spPr>
            <a:xfrm>
              <a:off x="977900" y="3336168"/>
              <a:ext cx="3151794" cy="731520"/>
            </a:xfrm>
            <a:prstGeom prst="rect">
              <a:avLst/>
            </a:prstGeom>
            <a:solidFill>
              <a:srgbClr val="68E9F2"/>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201" b="1">
                  <a:solidFill>
                    <a:schemeClr val="tx1"/>
                  </a:solidFill>
                </a:rPr>
                <a:t>Service Bus</a:t>
              </a:r>
            </a:p>
          </p:txBody>
        </p:sp>
        <p:sp>
          <p:nvSpPr>
            <p:cNvPr id="924" name="Rectangle 923"/>
            <p:cNvSpPr/>
            <p:nvPr/>
          </p:nvSpPr>
          <p:spPr>
            <a:xfrm>
              <a:off x="3374012" y="3664306"/>
              <a:ext cx="655759" cy="329184"/>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900" b="1">
                  <a:solidFill>
                    <a:schemeClr val="bg1"/>
                  </a:solidFill>
                </a:rPr>
                <a:t>Host Mitigation</a:t>
              </a:r>
              <a:endParaRPr lang="en-US" sz="700" b="1">
                <a:solidFill>
                  <a:schemeClr val="bg1"/>
                </a:solidFill>
              </a:endParaRPr>
            </a:p>
          </p:txBody>
        </p:sp>
        <p:grpSp>
          <p:nvGrpSpPr>
            <p:cNvPr id="261" name="Group 279"/>
            <p:cNvGrpSpPr>
              <a:grpSpLocks noChangeAspect="1"/>
            </p:cNvGrpSpPr>
            <p:nvPr/>
          </p:nvGrpSpPr>
          <p:grpSpPr>
            <a:xfrm>
              <a:off x="1060384" y="3509158"/>
              <a:ext cx="2969352" cy="150253"/>
              <a:chOff x="1390754" y="4918974"/>
              <a:chExt cx="6583680" cy="333140"/>
            </a:xfrm>
          </p:grpSpPr>
          <p:sp>
            <p:nvSpPr>
              <p:cNvPr id="926" name="Rectangle 925"/>
              <p:cNvSpPr/>
              <p:nvPr/>
            </p:nvSpPr>
            <p:spPr>
              <a:xfrm>
                <a:off x="1390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27" name="Rectangle 926"/>
              <p:cNvSpPr/>
              <p:nvPr/>
            </p:nvSpPr>
            <p:spPr>
              <a:xfrm>
                <a:off x="1482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28" name="Rectangle 927"/>
              <p:cNvSpPr/>
              <p:nvPr/>
            </p:nvSpPr>
            <p:spPr>
              <a:xfrm>
                <a:off x="1573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29" name="Rectangle 928"/>
              <p:cNvSpPr/>
              <p:nvPr/>
            </p:nvSpPr>
            <p:spPr>
              <a:xfrm>
                <a:off x="1665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0" name="Rectangle 929"/>
              <p:cNvSpPr/>
              <p:nvPr/>
            </p:nvSpPr>
            <p:spPr>
              <a:xfrm>
                <a:off x="1756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1" name="Rectangle 930"/>
              <p:cNvSpPr/>
              <p:nvPr/>
            </p:nvSpPr>
            <p:spPr>
              <a:xfrm>
                <a:off x="1847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2" name="Rectangle 931"/>
              <p:cNvSpPr/>
              <p:nvPr/>
            </p:nvSpPr>
            <p:spPr>
              <a:xfrm>
                <a:off x="1939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3" name="Rectangle 932"/>
              <p:cNvSpPr/>
              <p:nvPr/>
            </p:nvSpPr>
            <p:spPr>
              <a:xfrm>
                <a:off x="2030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4" name="Rectangle 933"/>
              <p:cNvSpPr/>
              <p:nvPr/>
            </p:nvSpPr>
            <p:spPr>
              <a:xfrm>
                <a:off x="2122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5" name="Rectangle 934"/>
              <p:cNvSpPr/>
              <p:nvPr/>
            </p:nvSpPr>
            <p:spPr>
              <a:xfrm>
                <a:off x="2213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6" name="Rectangle 935"/>
              <p:cNvSpPr/>
              <p:nvPr/>
            </p:nvSpPr>
            <p:spPr>
              <a:xfrm>
                <a:off x="2305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7" name="Rectangle 936"/>
              <p:cNvSpPr/>
              <p:nvPr/>
            </p:nvSpPr>
            <p:spPr>
              <a:xfrm>
                <a:off x="2396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8" name="Rectangle 937"/>
              <p:cNvSpPr/>
              <p:nvPr/>
            </p:nvSpPr>
            <p:spPr>
              <a:xfrm>
                <a:off x="2488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39" name="Rectangle 938"/>
              <p:cNvSpPr/>
              <p:nvPr/>
            </p:nvSpPr>
            <p:spPr>
              <a:xfrm>
                <a:off x="2579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0" name="Rectangle 939"/>
              <p:cNvSpPr/>
              <p:nvPr/>
            </p:nvSpPr>
            <p:spPr>
              <a:xfrm>
                <a:off x="2670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1" name="Rectangle 940"/>
              <p:cNvSpPr/>
              <p:nvPr/>
            </p:nvSpPr>
            <p:spPr>
              <a:xfrm>
                <a:off x="2762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2" name="Rectangle 941"/>
              <p:cNvSpPr/>
              <p:nvPr/>
            </p:nvSpPr>
            <p:spPr>
              <a:xfrm>
                <a:off x="2853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3" name="Rectangle 942"/>
              <p:cNvSpPr/>
              <p:nvPr/>
            </p:nvSpPr>
            <p:spPr>
              <a:xfrm>
                <a:off x="2945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4" name="Rectangle 943"/>
              <p:cNvSpPr/>
              <p:nvPr/>
            </p:nvSpPr>
            <p:spPr>
              <a:xfrm>
                <a:off x="3036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5" name="Rectangle 944"/>
              <p:cNvSpPr/>
              <p:nvPr/>
            </p:nvSpPr>
            <p:spPr>
              <a:xfrm>
                <a:off x="3128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6" name="Rectangle 945"/>
              <p:cNvSpPr/>
              <p:nvPr/>
            </p:nvSpPr>
            <p:spPr>
              <a:xfrm>
                <a:off x="3219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7" name="Rectangle 946"/>
              <p:cNvSpPr/>
              <p:nvPr/>
            </p:nvSpPr>
            <p:spPr>
              <a:xfrm>
                <a:off x="3310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8" name="Rectangle 947"/>
              <p:cNvSpPr/>
              <p:nvPr/>
            </p:nvSpPr>
            <p:spPr>
              <a:xfrm>
                <a:off x="34024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49" name="Rectangle 948"/>
              <p:cNvSpPr/>
              <p:nvPr/>
            </p:nvSpPr>
            <p:spPr>
              <a:xfrm>
                <a:off x="34938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0" name="Rectangle 949"/>
              <p:cNvSpPr/>
              <p:nvPr/>
            </p:nvSpPr>
            <p:spPr>
              <a:xfrm>
                <a:off x="35853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1" name="Rectangle 950"/>
              <p:cNvSpPr/>
              <p:nvPr/>
            </p:nvSpPr>
            <p:spPr>
              <a:xfrm>
                <a:off x="3676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2" name="Rectangle 951"/>
              <p:cNvSpPr/>
              <p:nvPr/>
            </p:nvSpPr>
            <p:spPr>
              <a:xfrm>
                <a:off x="3768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3" name="Rectangle 952"/>
              <p:cNvSpPr/>
              <p:nvPr/>
            </p:nvSpPr>
            <p:spPr>
              <a:xfrm>
                <a:off x="3859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4" name="Rectangle 953"/>
              <p:cNvSpPr/>
              <p:nvPr/>
            </p:nvSpPr>
            <p:spPr>
              <a:xfrm>
                <a:off x="3951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5" name="Rectangle 954"/>
              <p:cNvSpPr/>
              <p:nvPr/>
            </p:nvSpPr>
            <p:spPr>
              <a:xfrm>
                <a:off x="4042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6" name="Rectangle 955"/>
              <p:cNvSpPr/>
              <p:nvPr/>
            </p:nvSpPr>
            <p:spPr>
              <a:xfrm>
                <a:off x="4133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7" name="Rectangle 956"/>
              <p:cNvSpPr/>
              <p:nvPr/>
            </p:nvSpPr>
            <p:spPr>
              <a:xfrm>
                <a:off x="4225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8" name="Rectangle 957"/>
              <p:cNvSpPr/>
              <p:nvPr/>
            </p:nvSpPr>
            <p:spPr>
              <a:xfrm>
                <a:off x="4316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59" name="Rectangle 958"/>
              <p:cNvSpPr/>
              <p:nvPr/>
            </p:nvSpPr>
            <p:spPr>
              <a:xfrm>
                <a:off x="4408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0" name="Rectangle 959"/>
              <p:cNvSpPr/>
              <p:nvPr/>
            </p:nvSpPr>
            <p:spPr>
              <a:xfrm>
                <a:off x="4499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1" name="Rectangle 960"/>
              <p:cNvSpPr/>
              <p:nvPr/>
            </p:nvSpPr>
            <p:spPr>
              <a:xfrm>
                <a:off x="4591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2" name="Rectangle 961"/>
              <p:cNvSpPr/>
              <p:nvPr/>
            </p:nvSpPr>
            <p:spPr>
              <a:xfrm>
                <a:off x="4682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3" name="Rectangle 962"/>
              <p:cNvSpPr/>
              <p:nvPr/>
            </p:nvSpPr>
            <p:spPr>
              <a:xfrm>
                <a:off x="4774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4" name="Rectangle 963"/>
              <p:cNvSpPr/>
              <p:nvPr/>
            </p:nvSpPr>
            <p:spPr>
              <a:xfrm>
                <a:off x="4865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5" name="Rectangle 964"/>
              <p:cNvSpPr/>
              <p:nvPr/>
            </p:nvSpPr>
            <p:spPr>
              <a:xfrm>
                <a:off x="4956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6" name="Rectangle 965"/>
              <p:cNvSpPr/>
              <p:nvPr/>
            </p:nvSpPr>
            <p:spPr>
              <a:xfrm>
                <a:off x="5048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7" name="Rectangle 966"/>
              <p:cNvSpPr/>
              <p:nvPr/>
            </p:nvSpPr>
            <p:spPr>
              <a:xfrm>
                <a:off x="5139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8" name="Rectangle 967"/>
              <p:cNvSpPr/>
              <p:nvPr/>
            </p:nvSpPr>
            <p:spPr>
              <a:xfrm>
                <a:off x="5231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69" name="Rectangle 968"/>
              <p:cNvSpPr/>
              <p:nvPr/>
            </p:nvSpPr>
            <p:spPr>
              <a:xfrm>
                <a:off x="5322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0" name="Rectangle 969"/>
              <p:cNvSpPr/>
              <p:nvPr/>
            </p:nvSpPr>
            <p:spPr>
              <a:xfrm>
                <a:off x="5414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1" name="Rectangle 970"/>
              <p:cNvSpPr/>
              <p:nvPr/>
            </p:nvSpPr>
            <p:spPr>
              <a:xfrm>
                <a:off x="5505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2" name="Rectangle 971"/>
              <p:cNvSpPr/>
              <p:nvPr/>
            </p:nvSpPr>
            <p:spPr>
              <a:xfrm>
                <a:off x="5596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3" name="Rectangle 972"/>
              <p:cNvSpPr/>
              <p:nvPr/>
            </p:nvSpPr>
            <p:spPr>
              <a:xfrm>
                <a:off x="56884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4" name="Rectangle 973"/>
              <p:cNvSpPr/>
              <p:nvPr/>
            </p:nvSpPr>
            <p:spPr>
              <a:xfrm>
                <a:off x="57798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5" name="Rectangle 974"/>
              <p:cNvSpPr/>
              <p:nvPr/>
            </p:nvSpPr>
            <p:spPr>
              <a:xfrm>
                <a:off x="58713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6" name="Rectangle 975"/>
              <p:cNvSpPr/>
              <p:nvPr/>
            </p:nvSpPr>
            <p:spPr>
              <a:xfrm>
                <a:off x="5962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7" name="Rectangle 976"/>
              <p:cNvSpPr/>
              <p:nvPr/>
            </p:nvSpPr>
            <p:spPr>
              <a:xfrm>
                <a:off x="6054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8" name="Rectangle 977"/>
              <p:cNvSpPr/>
              <p:nvPr/>
            </p:nvSpPr>
            <p:spPr>
              <a:xfrm>
                <a:off x="6145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79" name="Rectangle 978"/>
              <p:cNvSpPr/>
              <p:nvPr/>
            </p:nvSpPr>
            <p:spPr>
              <a:xfrm>
                <a:off x="6237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0" name="Rectangle 979"/>
              <p:cNvSpPr/>
              <p:nvPr/>
            </p:nvSpPr>
            <p:spPr>
              <a:xfrm>
                <a:off x="6328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1" name="Rectangle 980"/>
              <p:cNvSpPr/>
              <p:nvPr/>
            </p:nvSpPr>
            <p:spPr>
              <a:xfrm>
                <a:off x="6419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2" name="Rectangle 981"/>
              <p:cNvSpPr/>
              <p:nvPr/>
            </p:nvSpPr>
            <p:spPr>
              <a:xfrm>
                <a:off x="6511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3" name="Rectangle 982"/>
              <p:cNvSpPr/>
              <p:nvPr/>
            </p:nvSpPr>
            <p:spPr>
              <a:xfrm>
                <a:off x="6602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4" name="Rectangle 983"/>
              <p:cNvSpPr/>
              <p:nvPr/>
            </p:nvSpPr>
            <p:spPr>
              <a:xfrm>
                <a:off x="6694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5" name="Rectangle 984"/>
              <p:cNvSpPr/>
              <p:nvPr/>
            </p:nvSpPr>
            <p:spPr>
              <a:xfrm>
                <a:off x="6785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6" name="Rectangle 985"/>
              <p:cNvSpPr/>
              <p:nvPr/>
            </p:nvSpPr>
            <p:spPr>
              <a:xfrm>
                <a:off x="6968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7" name="Rectangle 986"/>
              <p:cNvSpPr/>
              <p:nvPr/>
            </p:nvSpPr>
            <p:spPr>
              <a:xfrm>
                <a:off x="7151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8" name="Rectangle 987"/>
              <p:cNvSpPr/>
              <p:nvPr/>
            </p:nvSpPr>
            <p:spPr>
              <a:xfrm>
                <a:off x="7334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89" name="Rectangle 988"/>
              <p:cNvSpPr/>
              <p:nvPr/>
            </p:nvSpPr>
            <p:spPr>
              <a:xfrm>
                <a:off x="7517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0" name="Rectangle 989"/>
              <p:cNvSpPr/>
              <p:nvPr/>
            </p:nvSpPr>
            <p:spPr>
              <a:xfrm>
                <a:off x="6877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1" name="Rectangle 990"/>
              <p:cNvSpPr/>
              <p:nvPr/>
            </p:nvSpPr>
            <p:spPr>
              <a:xfrm>
                <a:off x="7060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2" name="Rectangle 991"/>
              <p:cNvSpPr/>
              <p:nvPr/>
            </p:nvSpPr>
            <p:spPr>
              <a:xfrm>
                <a:off x="7242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3" name="Rectangle 992"/>
              <p:cNvSpPr/>
              <p:nvPr/>
            </p:nvSpPr>
            <p:spPr>
              <a:xfrm>
                <a:off x="7425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4" name="Rectangle 993"/>
              <p:cNvSpPr/>
              <p:nvPr/>
            </p:nvSpPr>
            <p:spPr>
              <a:xfrm>
                <a:off x="7608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5" name="Rectangle 994"/>
              <p:cNvSpPr/>
              <p:nvPr/>
            </p:nvSpPr>
            <p:spPr>
              <a:xfrm>
                <a:off x="7700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6" name="Rectangle 995"/>
              <p:cNvSpPr/>
              <p:nvPr/>
            </p:nvSpPr>
            <p:spPr>
              <a:xfrm>
                <a:off x="7791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997" name="Rectangle 996"/>
              <p:cNvSpPr/>
              <p:nvPr/>
            </p:nvSpPr>
            <p:spPr>
              <a:xfrm>
                <a:off x="7882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grpSp>
          <p:nvGrpSpPr>
            <p:cNvPr id="262" name="Group 1374"/>
            <p:cNvGrpSpPr>
              <a:grpSpLocks noChangeAspect="1"/>
            </p:cNvGrpSpPr>
            <p:nvPr/>
          </p:nvGrpSpPr>
          <p:grpSpPr>
            <a:xfrm rot="5400000">
              <a:off x="1261513" y="3974200"/>
              <a:ext cx="293305" cy="275345"/>
              <a:chOff x="2833218" y="1772485"/>
              <a:chExt cx="497854" cy="467370"/>
            </a:xfrm>
          </p:grpSpPr>
          <p:sp>
            <p:nvSpPr>
              <p:cNvPr id="999" name="Rectangle 998"/>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00" name="Oval 999"/>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1001" name="Rectangle 1000"/>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02" name="Block Arc 1001"/>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grpSp>
          <p:nvGrpSpPr>
            <p:cNvPr id="263" name="Group 1381"/>
            <p:cNvGrpSpPr>
              <a:grpSpLocks noChangeAspect="1"/>
            </p:cNvGrpSpPr>
            <p:nvPr/>
          </p:nvGrpSpPr>
          <p:grpSpPr>
            <a:xfrm rot="5400000">
              <a:off x="2032649" y="3985478"/>
              <a:ext cx="293305" cy="275345"/>
              <a:chOff x="2833218" y="1772485"/>
              <a:chExt cx="497854" cy="467370"/>
            </a:xfrm>
          </p:grpSpPr>
          <p:sp>
            <p:nvSpPr>
              <p:cNvPr id="1004" name="Rectangle 1003"/>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05" name="Oval 1004"/>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1006" name="Rectangle 1005"/>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07" name="Block Arc 1006"/>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grpSp>
          <p:nvGrpSpPr>
            <p:cNvPr id="264" name="Group 1386"/>
            <p:cNvGrpSpPr>
              <a:grpSpLocks noChangeAspect="1"/>
            </p:cNvGrpSpPr>
            <p:nvPr/>
          </p:nvGrpSpPr>
          <p:grpSpPr>
            <a:xfrm rot="5400000">
              <a:off x="2792930" y="3985900"/>
              <a:ext cx="293305" cy="275345"/>
              <a:chOff x="2833218" y="1772485"/>
              <a:chExt cx="497854" cy="467370"/>
            </a:xfrm>
          </p:grpSpPr>
          <p:sp>
            <p:nvSpPr>
              <p:cNvPr id="1009" name="Rectangle 1008"/>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10" name="Oval 1009"/>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1011" name="Rectangle 1010"/>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1012" name="Block Arc 1011"/>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sp>
          <p:nvSpPr>
            <p:cNvPr id="1013" name="Rectangle 1012"/>
            <p:cNvSpPr/>
            <p:nvPr/>
          </p:nvSpPr>
          <p:spPr>
            <a:xfrm>
              <a:off x="1060390" y="3664306"/>
              <a:ext cx="655759" cy="329184"/>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900" b="1">
                  <a:solidFill>
                    <a:schemeClr val="bg1"/>
                  </a:solidFill>
                </a:rPr>
                <a:t>Host Mitigation</a:t>
              </a:r>
              <a:endParaRPr lang="en-US" sz="700" b="1">
                <a:solidFill>
                  <a:schemeClr val="bg1"/>
                </a:solidFill>
              </a:endParaRPr>
            </a:p>
          </p:txBody>
        </p:sp>
        <p:sp>
          <p:nvSpPr>
            <p:cNvPr id="1014" name="Rectangle 1013"/>
            <p:cNvSpPr/>
            <p:nvPr/>
          </p:nvSpPr>
          <p:spPr>
            <a:xfrm>
              <a:off x="1831597" y="3664306"/>
              <a:ext cx="655759" cy="329184"/>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900" b="1">
                  <a:solidFill>
                    <a:schemeClr val="bg1"/>
                  </a:solidFill>
                </a:rPr>
                <a:t>Host Mitigation</a:t>
              </a:r>
              <a:endParaRPr lang="en-US" sz="700" b="1">
                <a:solidFill>
                  <a:schemeClr val="bg1"/>
                </a:solidFill>
              </a:endParaRPr>
            </a:p>
          </p:txBody>
        </p:sp>
        <p:sp>
          <p:nvSpPr>
            <p:cNvPr id="1015" name="Rectangle 1014"/>
            <p:cNvSpPr/>
            <p:nvPr/>
          </p:nvSpPr>
          <p:spPr>
            <a:xfrm>
              <a:off x="2602804" y="3664306"/>
              <a:ext cx="655759" cy="329184"/>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ts val="1001"/>
                </a:lnSpc>
              </a:pPr>
              <a:r>
                <a:rPr lang="en-US" sz="900" b="1">
                  <a:solidFill>
                    <a:schemeClr val="bg1"/>
                  </a:solidFill>
                </a:rPr>
                <a:t>Host Mitigation</a:t>
              </a:r>
              <a:endParaRPr lang="en-US" sz="700" b="1">
                <a:solidFill>
                  <a:schemeClr val="bg1"/>
                </a:solidFill>
              </a:endParaRPr>
            </a:p>
          </p:txBody>
        </p:sp>
      </p:grpSp>
      <p:cxnSp>
        <p:nvCxnSpPr>
          <p:cNvPr id="1166" name="Curved Connector 1165"/>
          <p:cNvCxnSpPr>
            <a:stCxn id="756" idx="2"/>
            <a:endCxn id="922" idx="2"/>
          </p:cNvCxnSpPr>
          <p:nvPr/>
        </p:nvCxnSpPr>
        <p:spPr>
          <a:xfrm rot="5400000" flipH="1">
            <a:off x="6095985" y="1507553"/>
            <a:ext cx="692207" cy="3875884"/>
          </a:xfrm>
          <a:prstGeom prst="curvedConnector5">
            <a:avLst>
              <a:gd name="adj1" fmla="val -94531"/>
              <a:gd name="adj2" fmla="val 51734"/>
              <a:gd name="adj3" fmla="val 160573"/>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804" name="Curved Connector 1165"/>
          <p:cNvCxnSpPr>
            <a:stCxn id="924" idx="2"/>
          </p:cNvCxnSpPr>
          <p:nvPr/>
        </p:nvCxnSpPr>
        <p:spPr>
          <a:xfrm rot="16200000" flipH="1">
            <a:off x="5778738" y="3697001"/>
            <a:ext cx="820190" cy="1200864"/>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805" name="Curved Connector 1165"/>
          <p:cNvCxnSpPr>
            <a:stCxn id="924" idx="2"/>
            <a:endCxn id="384" idx="1"/>
          </p:cNvCxnSpPr>
          <p:nvPr/>
        </p:nvCxnSpPr>
        <p:spPr>
          <a:xfrm rot="16200000" flipH="1">
            <a:off x="5754227" y="3721512"/>
            <a:ext cx="910741" cy="1242394"/>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520" name="Oval 519"/>
          <p:cNvSpPr>
            <a:spLocks noChangeAspect="1"/>
          </p:cNvSpPr>
          <p:nvPr/>
        </p:nvSpPr>
        <p:spPr>
          <a:xfrm>
            <a:off x="1914543" y="3691907"/>
            <a:ext cx="863130" cy="408211"/>
          </a:xfrm>
          <a:prstGeom prst="ellipse">
            <a:avLst/>
          </a:prstGeom>
          <a:solidFill>
            <a:srgbClr val="FFFF00"/>
          </a:solidFill>
          <a:ln w="28575" cap="flat" cmpd="sng" algn="ctr">
            <a:solidFill>
              <a:schemeClr val="bg1">
                <a:lumMod val="50000"/>
              </a:schemeClr>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1" b="1">
                <a:solidFill>
                  <a:schemeClr val="tx1">
                    <a:lumMod val="65000"/>
                    <a:lumOff val="35000"/>
                  </a:schemeClr>
                </a:solidFill>
              </a:rPr>
              <a:t>Type 2</a:t>
            </a:r>
          </a:p>
        </p:txBody>
      </p:sp>
      <p:sp>
        <p:nvSpPr>
          <p:cNvPr id="1197" name="Rounded Rectangle 1196"/>
          <p:cNvSpPr/>
          <p:nvPr/>
        </p:nvSpPr>
        <p:spPr>
          <a:xfrm>
            <a:off x="3485120" y="3388677"/>
            <a:ext cx="1837760" cy="171490"/>
          </a:xfrm>
          <a:prstGeom prst="roundRect">
            <a:avLst>
              <a:gd name="adj" fmla="val 7348"/>
            </a:avLst>
          </a:prstGeom>
          <a:noFill/>
          <a:ln>
            <a:noFill/>
          </a:ln>
          <a:effectLst>
            <a:outerShdw dir="3000000" rotWithShape="0">
              <a:srgbClr val="FF0000">
                <a:alpha val="75000"/>
              </a:srgbClr>
            </a:outerShdw>
          </a:effectLst>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900" b="1">
                <a:solidFill>
                  <a:schemeClr val="bg1"/>
                </a:solidFill>
              </a:rPr>
              <a:t>BIAN Semantic Service Directory</a:t>
            </a:r>
          </a:p>
        </p:txBody>
      </p:sp>
      <p:sp>
        <p:nvSpPr>
          <p:cNvPr id="581" name="Rond enkele hoek rechthoek 37">
            <a:extLst>
              <a:ext uri="{FF2B5EF4-FFF2-40B4-BE49-F238E27FC236}">
                <a16:creationId xmlns:a16="http://schemas.microsoft.com/office/drawing/2014/main" id="{3E8439D7-3371-417B-9433-0A878C71F9A5}"/>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wipe dir="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963205" y="6140886"/>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Type 3 Access supports ‘Core-less’ Banking</a:t>
            </a:r>
          </a:p>
        </p:txBody>
      </p:sp>
      <p:sp>
        <p:nvSpPr>
          <p:cNvPr id="6" name="Rectangle 5"/>
          <p:cNvSpPr/>
          <p:nvPr/>
        </p:nvSpPr>
        <p:spPr>
          <a:xfrm>
            <a:off x="1599687" y="706436"/>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main types of A2A API architecture can be considered </a:t>
            </a:r>
          </a:p>
          <a:p>
            <a:pPr marL="343071" lvl="1" indent="-343071">
              <a:spcAft>
                <a:spcPts val="600"/>
              </a:spcAft>
              <a:buSzPct val="80000"/>
            </a:pPr>
            <a:r>
              <a:rPr lang="en-US" sz="1601" b="1" dirty="0">
                <a:solidFill>
                  <a:srgbClr val="636466"/>
                </a:solidFill>
                <a:latin typeface="Helvetica"/>
                <a:cs typeface="Helvetica"/>
              </a:rPr>
              <a:t>Type 3 access integrates fully autonomous service centers with structured access control</a:t>
            </a:r>
          </a:p>
        </p:txBody>
      </p:sp>
      <p:sp>
        <p:nvSpPr>
          <p:cNvPr id="7" name="Rectangle 6"/>
          <p:cNvSpPr/>
          <p:nvPr/>
        </p:nvSpPr>
        <p:spPr>
          <a:xfrm>
            <a:off x="1602726" y="1443834"/>
            <a:ext cx="8988616" cy="338711"/>
          </a:xfrm>
          <a:prstGeom prst="rect">
            <a:avLst/>
          </a:prstGeom>
        </p:spPr>
        <p:txBody>
          <a:bodyPr wrap="square">
            <a:spAutoFit/>
          </a:bodyPr>
          <a:lstStyle/>
          <a:p>
            <a:pPr algn="ctr">
              <a:buSzPct val="80000"/>
            </a:pPr>
            <a:r>
              <a:rPr lang="en-US" sz="1601" b="1" dirty="0">
                <a:solidFill>
                  <a:srgbClr val="000090"/>
                </a:solidFill>
                <a:latin typeface="Helvetica"/>
                <a:cs typeface="Helvetica"/>
              </a:rPr>
              <a:t>The API gateway is replaced with a collection of services that govern interactions</a:t>
            </a:r>
          </a:p>
        </p:txBody>
      </p:sp>
      <p:sp>
        <p:nvSpPr>
          <p:cNvPr id="1943" name="Rounded Rectangle 1942"/>
          <p:cNvSpPr/>
          <p:nvPr/>
        </p:nvSpPr>
        <p:spPr>
          <a:xfrm>
            <a:off x="1989660" y="2957530"/>
            <a:ext cx="8231916" cy="3083539"/>
          </a:xfrm>
          <a:prstGeom prst="roundRect">
            <a:avLst>
              <a:gd name="adj" fmla="val 1629"/>
            </a:avLst>
          </a:prstGeom>
          <a:solidFill>
            <a:schemeClr val="bg1">
              <a:lumMod val="65000"/>
            </a:schemeClr>
          </a:solidFill>
          <a:ln>
            <a:solidFill>
              <a:schemeClr val="tx1">
                <a:lumMod val="65000"/>
                <a:lumOff val="35000"/>
              </a:schemeClr>
            </a:solidFill>
          </a:ln>
          <a:effectLst>
            <a:outerShdw blurRad="50800" dist="50800" dir="3180000" rotWithShape="0">
              <a:srgbClr val="000000">
                <a:alpha val="77000"/>
              </a:srgbClr>
            </a:outerShdw>
          </a:effectLst>
        </p:spPr>
        <p:style>
          <a:lnRef idx="1">
            <a:schemeClr val="accent1"/>
          </a:lnRef>
          <a:fillRef idx="3">
            <a:schemeClr val="accent1"/>
          </a:fillRef>
          <a:effectRef idx="2">
            <a:schemeClr val="accent1"/>
          </a:effectRef>
          <a:fontRef idx="minor">
            <a:schemeClr val="lt1"/>
          </a:fontRef>
        </p:style>
        <p:txBody>
          <a:bodyPr tIns="0" rtlCol="0" anchor="t" anchorCtr="0"/>
          <a:lstStyle/>
          <a:p>
            <a:pPr algn="ctr"/>
            <a:r>
              <a:rPr lang="en-US" sz="1361" b="1">
                <a:solidFill>
                  <a:srgbClr val="404040"/>
                </a:solidFill>
              </a:rPr>
              <a:t>BANK</a:t>
            </a:r>
          </a:p>
        </p:txBody>
      </p:sp>
      <p:grpSp>
        <p:nvGrpSpPr>
          <p:cNvPr id="2" name="Group 487"/>
          <p:cNvGrpSpPr>
            <a:grpSpLocks noChangeAspect="1"/>
          </p:cNvGrpSpPr>
          <p:nvPr/>
        </p:nvGrpSpPr>
        <p:grpSpPr>
          <a:xfrm>
            <a:off x="4677803" y="1777411"/>
            <a:ext cx="2955361" cy="896608"/>
            <a:chOff x="1319196" y="2496104"/>
            <a:chExt cx="6586155" cy="1998098"/>
          </a:xfrm>
        </p:grpSpPr>
        <p:sp>
          <p:nvSpPr>
            <p:cNvPr id="2397" name="Rounded Rectangle 2396"/>
            <p:cNvSpPr/>
            <p:nvPr/>
          </p:nvSpPr>
          <p:spPr>
            <a:xfrm>
              <a:off x="4672056" y="2496104"/>
              <a:ext cx="1447007" cy="485253"/>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CUSTOMER</a:t>
              </a:r>
            </a:p>
          </p:txBody>
        </p:sp>
        <p:sp>
          <p:nvSpPr>
            <p:cNvPr id="2398" name="Rounded Rectangle 2397"/>
            <p:cNvSpPr/>
            <p:nvPr/>
          </p:nvSpPr>
          <p:spPr>
            <a:xfrm>
              <a:off x="2800596" y="2940338"/>
              <a:ext cx="1696918" cy="523558"/>
            </a:xfrm>
            <a:prstGeom prst="roundRect">
              <a:avLst>
                <a:gd name="adj" fmla="val 7348"/>
              </a:avLst>
            </a:prstGeom>
            <a:solidFill>
              <a:srgbClr val="A6A6A6"/>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700" b="1">
                  <a:solidFill>
                    <a:srgbClr val="404040"/>
                  </a:solidFill>
                </a:rPr>
                <a:t>3rd PARTY</a:t>
              </a:r>
            </a:p>
            <a:p>
              <a:pPr algn="ctr"/>
              <a:r>
                <a:rPr lang="en-US" sz="700" b="1">
                  <a:solidFill>
                    <a:srgbClr val="404040"/>
                  </a:solidFill>
                </a:rPr>
                <a:t>PROVIDER</a:t>
              </a:r>
            </a:p>
          </p:txBody>
        </p:sp>
        <p:cxnSp>
          <p:nvCxnSpPr>
            <p:cNvPr id="2399" name="Curved Connector 359"/>
            <p:cNvCxnSpPr>
              <a:stCxn id="2397" idx="1"/>
              <a:endCxn id="2398" idx="0"/>
            </p:cNvCxnSpPr>
            <p:nvPr/>
          </p:nvCxnSpPr>
          <p:spPr>
            <a:xfrm rot="10800000" flipV="1">
              <a:off x="3649055" y="2738729"/>
              <a:ext cx="1023001" cy="201606"/>
            </a:xfrm>
            <a:prstGeom prst="curvedConnector2">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grpSp>
          <p:nvGrpSpPr>
            <p:cNvPr id="3" name="Group 382"/>
            <p:cNvGrpSpPr/>
            <p:nvPr/>
          </p:nvGrpSpPr>
          <p:grpSpPr>
            <a:xfrm>
              <a:off x="1319196" y="3777735"/>
              <a:ext cx="6586155" cy="716467"/>
              <a:chOff x="1319196" y="3777735"/>
              <a:chExt cx="6586155" cy="716467"/>
            </a:xfrm>
          </p:grpSpPr>
          <p:sp>
            <p:nvSpPr>
              <p:cNvPr id="2404" name="Right Brace 2403"/>
              <p:cNvSpPr/>
              <p:nvPr/>
            </p:nvSpPr>
            <p:spPr>
              <a:xfrm rot="5400000" flipV="1">
                <a:off x="4535787" y="1109462"/>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sp>
            <p:nvSpPr>
              <p:cNvPr id="2405" name="Right Brace 2404"/>
              <p:cNvSpPr/>
              <p:nvPr/>
            </p:nvSpPr>
            <p:spPr>
              <a:xfrm rot="16200000">
                <a:off x="4533312" y="585930"/>
                <a:ext cx="155448" cy="6583680"/>
              </a:xfrm>
              <a:prstGeom prst="rightBrace">
                <a:avLst>
                  <a:gd name="adj1" fmla="val 122712"/>
                  <a:gd name="adj2" fmla="val 50000"/>
                </a:avLst>
              </a:prstGeom>
              <a:ln w="3175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wrap="none" tIns="0" bIns="0" rtlCol="0" anchor="ctr"/>
              <a:lstStyle/>
              <a:p>
                <a:pPr algn="ctr"/>
                <a:endParaRPr lang="en-US" sz="900" b="1"/>
              </a:p>
            </p:txBody>
          </p:sp>
          <p:grpSp>
            <p:nvGrpSpPr>
              <p:cNvPr id="4" name="Group 118"/>
              <p:cNvGrpSpPr>
                <a:grpSpLocks noChangeAspect="1"/>
              </p:cNvGrpSpPr>
              <p:nvPr/>
            </p:nvGrpSpPr>
            <p:grpSpPr>
              <a:xfrm>
                <a:off x="1335831" y="3992730"/>
                <a:ext cx="6556194" cy="289714"/>
                <a:chOff x="1358117" y="4037299"/>
                <a:chExt cx="6400792" cy="264984"/>
              </a:xfrm>
            </p:grpSpPr>
            <p:sp>
              <p:nvSpPr>
                <p:cNvPr id="2408" name="Rectangle 2407"/>
                <p:cNvSpPr/>
                <p:nvPr/>
              </p:nvSpPr>
              <p:spPr>
                <a:xfrm flipV="1">
                  <a:off x="13581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09" name="Rectangle 2408"/>
                <p:cNvSpPr/>
                <p:nvPr/>
              </p:nvSpPr>
              <p:spPr>
                <a:xfrm flipV="1">
                  <a:off x="14495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0" name="Rectangle 2409"/>
                <p:cNvSpPr/>
                <p:nvPr/>
              </p:nvSpPr>
              <p:spPr>
                <a:xfrm flipV="1">
                  <a:off x="15410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1" name="Rectangle 2410"/>
                <p:cNvSpPr/>
                <p:nvPr/>
              </p:nvSpPr>
              <p:spPr>
                <a:xfrm flipV="1">
                  <a:off x="163247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2" name="Rectangle 2411"/>
                <p:cNvSpPr/>
                <p:nvPr/>
              </p:nvSpPr>
              <p:spPr>
                <a:xfrm flipV="1">
                  <a:off x="172391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3" name="Rectangle 2412"/>
                <p:cNvSpPr/>
                <p:nvPr/>
              </p:nvSpPr>
              <p:spPr>
                <a:xfrm flipV="1">
                  <a:off x="18153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4" name="Rectangle 2413"/>
                <p:cNvSpPr/>
                <p:nvPr/>
              </p:nvSpPr>
              <p:spPr>
                <a:xfrm flipV="1">
                  <a:off x="19067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5" name="Rectangle 2414"/>
                <p:cNvSpPr/>
                <p:nvPr/>
              </p:nvSpPr>
              <p:spPr>
                <a:xfrm flipV="1">
                  <a:off x="19982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6" name="Rectangle 2415"/>
                <p:cNvSpPr/>
                <p:nvPr/>
              </p:nvSpPr>
              <p:spPr>
                <a:xfrm flipV="1">
                  <a:off x="20896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7" name="Rectangle 2416"/>
                <p:cNvSpPr/>
                <p:nvPr/>
              </p:nvSpPr>
              <p:spPr>
                <a:xfrm flipV="1">
                  <a:off x="21811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8" name="Rectangle 2417"/>
                <p:cNvSpPr/>
                <p:nvPr/>
              </p:nvSpPr>
              <p:spPr>
                <a:xfrm flipV="1">
                  <a:off x="22725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19" name="Rectangle 2418"/>
                <p:cNvSpPr/>
                <p:nvPr/>
              </p:nvSpPr>
              <p:spPr>
                <a:xfrm flipV="1">
                  <a:off x="236398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0" name="Rectangle 2419"/>
                <p:cNvSpPr/>
                <p:nvPr/>
              </p:nvSpPr>
              <p:spPr>
                <a:xfrm flipV="1">
                  <a:off x="245542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1" name="Rectangle 2420"/>
                <p:cNvSpPr/>
                <p:nvPr/>
              </p:nvSpPr>
              <p:spPr>
                <a:xfrm flipV="1">
                  <a:off x="25468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2" name="Rectangle 2421"/>
                <p:cNvSpPr/>
                <p:nvPr/>
              </p:nvSpPr>
              <p:spPr>
                <a:xfrm flipV="1">
                  <a:off x="26382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3" name="Rectangle 2422"/>
                <p:cNvSpPr/>
                <p:nvPr/>
              </p:nvSpPr>
              <p:spPr>
                <a:xfrm flipV="1">
                  <a:off x="27297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4" name="Rectangle 2423"/>
                <p:cNvSpPr/>
                <p:nvPr/>
              </p:nvSpPr>
              <p:spPr>
                <a:xfrm flipV="1">
                  <a:off x="28211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5" name="Rectangle 2424"/>
                <p:cNvSpPr/>
                <p:nvPr/>
              </p:nvSpPr>
              <p:spPr>
                <a:xfrm flipV="1">
                  <a:off x="29126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6" name="Rectangle 2425"/>
                <p:cNvSpPr/>
                <p:nvPr/>
              </p:nvSpPr>
              <p:spPr>
                <a:xfrm flipV="1">
                  <a:off x="30040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7" name="Rectangle 2426"/>
                <p:cNvSpPr/>
                <p:nvPr/>
              </p:nvSpPr>
              <p:spPr>
                <a:xfrm flipV="1">
                  <a:off x="309549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8" name="Rectangle 2427"/>
                <p:cNvSpPr/>
                <p:nvPr/>
              </p:nvSpPr>
              <p:spPr>
                <a:xfrm flipV="1">
                  <a:off x="318693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29" name="Rectangle 2428"/>
                <p:cNvSpPr/>
                <p:nvPr/>
              </p:nvSpPr>
              <p:spPr>
                <a:xfrm flipV="1">
                  <a:off x="327837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0" name="Rectangle 2429"/>
                <p:cNvSpPr/>
                <p:nvPr/>
              </p:nvSpPr>
              <p:spPr>
                <a:xfrm flipV="1">
                  <a:off x="336980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1" name="Rectangle 2430"/>
                <p:cNvSpPr/>
                <p:nvPr/>
              </p:nvSpPr>
              <p:spPr>
                <a:xfrm flipV="1">
                  <a:off x="346124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2" name="Rectangle 2431"/>
                <p:cNvSpPr/>
                <p:nvPr/>
              </p:nvSpPr>
              <p:spPr>
                <a:xfrm flipV="1">
                  <a:off x="355268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3" name="Rectangle 2432"/>
                <p:cNvSpPr/>
                <p:nvPr/>
              </p:nvSpPr>
              <p:spPr>
                <a:xfrm flipV="1">
                  <a:off x="364412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4" name="Rectangle 2433"/>
                <p:cNvSpPr/>
                <p:nvPr/>
              </p:nvSpPr>
              <p:spPr>
                <a:xfrm flipV="1">
                  <a:off x="373556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5" name="Rectangle 2434"/>
                <p:cNvSpPr/>
                <p:nvPr/>
              </p:nvSpPr>
              <p:spPr>
                <a:xfrm flipV="1">
                  <a:off x="382700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6" name="Rectangle 2435"/>
                <p:cNvSpPr/>
                <p:nvPr/>
              </p:nvSpPr>
              <p:spPr>
                <a:xfrm flipV="1">
                  <a:off x="391844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7" name="Rectangle 2436"/>
                <p:cNvSpPr/>
                <p:nvPr/>
              </p:nvSpPr>
              <p:spPr>
                <a:xfrm flipV="1">
                  <a:off x="400988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8" name="Rectangle 2437"/>
                <p:cNvSpPr/>
                <p:nvPr/>
              </p:nvSpPr>
              <p:spPr>
                <a:xfrm flipV="1">
                  <a:off x="410132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39" name="Rectangle 2438"/>
                <p:cNvSpPr/>
                <p:nvPr/>
              </p:nvSpPr>
              <p:spPr>
                <a:xfrm flipV="1">
                  <a:off x="419275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0" name="Rectangle 2439"/>
                <p:cNvSpPr/>
                <p:nvPr/>
              </p:nvSpPr>
              <p:spPr>
                <a:xfrm flipV="1">
                  <a:off x="428419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1" name="Rectangle 2440"/>
                <p:cNvSpPr/>
                <p:nvPr/>
              </p:nvSpPr>
              <p:spPr>
                <a:xfrm flipV="1">
                  <a:off x="437563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2" name="Rectangle 2441"/>
                <p:cNvSpPr/>
                <p:nvPr/>
              </p:nvSpPr>
              <p:spPr>
                <a:xfrm flipV="1">
                  <a:off x="446707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3" name="Rectangle 2442"/>
                <p:cNvSpPr/>
                <p:nvPr/>
              </p:nvSpPr>
              <p:spPr>
                <a:xfrm flipV="1">
                  <a:off x="455851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4" name="Rectangle 2443"/>
                <p:cNvSpPr/>
                <p:nvPr/>
              </p:nvSpPr>
              <p:spPr>
                <a:xfrm flipV="1">
                  <a:off x="464995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5" name="Rectangle 2444"/>
                <p:cNvSpPr/>
                <p:nvPr/>
              </p:nvSpPr>
              <p:spPr>
                <a:xfrm flipV="1">
                  <a:off x="47413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6" name="Rectangle 2445"/>
                <p:cNvSpPr/>
                <p:nvPr/>
              </p:nvSpPr>
              <p:spPr>
                <a:xfrm flipV="1">
                  <a:off x="48328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7" name="Rectangle 2446"/>
                <p:cNvSpPr/>
                <p:nvPr/>
              </p:nvSpPr>
              <p:spPr>
                <a:xfrm flipV="1">
                  <a:off x="49242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8" name="Rectangle 2447"/>
                <p:cNvSpPr/>
                <p:nvPr/>
              </p:nvSpPr>
              <p:spPr>
                <a:xfrm flipV="1">
                  <a:off x="50157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49" name="Rectangle 2448"/>
                <p:cNvSpPr/>
                <p:nvPr/>
              </p:nvSpPr>
              <p:spPr>
                <a:xfrm flipV="1">
                  <a:off x="51071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0" name="Rectangle 2449"/>
                <p:cNvSpPr/>
                <p:nvPr/>
              </p:nvSpPr>
              <p:spPr>
                <a:xfrm flipV="1">
                  <a:off x="51985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1" name="Rectangle 2450"/>
                <p:cNvSpPr/>
                <p:nvPr/>
              </p:nvSpPr>
              <p:spPr>
                <a:xfrm flipV="1">
                  <a:off x="529002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2" name="Rectangle 2451"/>
                <p:cNvSpPr/>
                <p:nvPr/>
              </p:nvSpPr>
              <p:spPr>
                <a:xfrm flipV="1">
                  <a:off x="538146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3" name="Rectangle 2452"/>
                <p:cNvSpPr/>
                <p:nvPr/>
              </p:nvSpPr>
              <p:spPr>
                <a:xfrm flipV="1">
                  <a:off x="54729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4" name="Rectangle 2453"/>
                <p:cNvSpPr/>
                <p:nvPr/>
              </p:nvSpPr>
              <p:spPr>
                <a:xfrm flipV="1">
                  <a:off x="55643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5" name="Rectangle 2454"/>
                <p:cNvSpPr/>
                <p:nvPr/>
              </p:nvSpPr>
              <p:spPr>
                <a:xfrm flipV="1">
                  <a:off x="56557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6" name="Rectangle 2455"/>
                <p:cNvSpPr/>
                <p:nvPr/>
              </p:nvSpPr>
              <p:spPr>
                <a:xfrm flipV="1">
                  <a:off x="57472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7" name="Rectangle 2456"/>
                <p:cNvSpPr/>
                <p:nvPr/>
              </p:nvSpPr>
              <p:spPr>
                <a:xfrm flipV="1">
                  <a:off x="58386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8" name="Rectangle 2457"/>
                <p:cNvSpPr/>
                <p:nvPr/>
              </p:nvSpPr>
              <p:spPr>
                <a:xfrm flipV="1">
                  <a:off x="59300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59" name="Rectangle 2458"/>
                <p:cNvSpPr/>
                <p:nvPr/>
              </p:nvSpPr>
              <p:spPr>
                <a:xfrm flipV="1">
                  <a:off x="602153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0" name="Rectangle 2459"/>
                <p:cNvSpPr/>
                <p:nvPr/>
              </p:nvSpPr>
              <p:spPr>
                <a:xfrm flipV="1">
                  <a:off x="611297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1" name="Rectangle 2460"/>
                <p:cNvSpPr/>
                <p:nvPr/>
              </p:nvSpPr>
              <p:spPr>
                <a:xfrm flipV="1">
                  <a:off x="620441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2" name="Rectangle 2461"/>
                <p:cNvSpPr/>
                <p:nvPr/>
              </p:nvSpPr>
              <p:spPr>
                <a:xfrm flipV="1">
                  <a:off x="629585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3" name="Rectangle 2462"/>
                <p:cNvSpPr/>
                <p:nvPr/>
              </p:nvSpPr>
              <p:spPr>
                <a:xfrm flipV="1">
                  <a:off x="638729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4" name="Rectangle 2463"/>
                <p:cNvSpPr/>
                <p:nvPr/>
              </p:nvSpPr>
              <p:spPr>
                <a:xfrm flipV="1">
                  <a:off x="647873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5" name="Rectangle 2464"/>
                <p:cNvSpPr/>
                <p:nvPr/>
              </p:nvSpPr>
              <p:spPr>
                <a:xfrm flipV="1">
                  <a:off x="657016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6" name="Rectangle 2465"/>
                <p:cNvSpPr/>
                <p:nvPr/>
              </p:nvSpPr>
              <p:spPr>
                <a:xfrm flipV="1">
                  <a:off x="666160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7" name="Rectangle 2466"/>
                <p:cNvSpPr/>
                <p:nvPr/>
              </p:nvSpPr>
              <p:spPr>
                <a:xfrm flipV="1">
                  <a:off x="675304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8" name="Rectangle 2467"/>
                <p:cNvSpPr/>
                <p:nvPr/>
              </p:nvSpPr>
              <p:spPr>
                <a:xfrm flipV="1">
                  <a:off x="6935924"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69" name="Rectangle 2468"/>
                <p:cNvSpPr/>
                <p:nvPr/>
              </p:nvSpPr>
              <p:spPr>
                <a:xfrm flipV="1">
                  <a:off x="7118802"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0" name="Rectangle 2469"/>
                <p:cNvSpPr/>
                <p:nvPr/>
              </p:nvSpPr>
              <p:spPr>
                <a:xfrm flipV="1">
                  <a:off x="7301680"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1" name="Rectangle 451"/>
                <p:cNvSpPr/>
                <p:nvPr/>
              </p:nvSpPr>
              <p:spPr>
                <a:xfrm flipV="1">
                  <a:off x="7484558"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2" name="Rectangle 452"/>
                <p:cNvSpPr/>
                <p:nvPr/>
              </p:nvSpPr>
              <p:spPr>
                <a:xfrm flipV="1">
                  <a:off x="6844486"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3" name="Rectangle 2472"/>
                <p:cNvSpPr/>
                <p:nvPr/>
              </p:nvSpPr>
              <p:spPr>
                <a:xfrm flipV="1">
                  <a:off x="7027363"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4" name="Rectangle 2473"/>
                <p:cNvSpPr/>
                <p:nvPr/>
              </p:nvSpPr>
              <p:spPr>
                <a:xfrm flipV="1">
                  <a:off x="7210241"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5" name="Rectangle 2474"/>
                <p:cNvSpPr/>
                <p:nvPr/>
              </p:nvSpPr>
              <p:spPr>
                <a:xfrm flipV="1">
                  <a:off x="7393119"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6" name="Rectangle 2475"/>
                <p:cNvSpPr/>
                <p:nvPr/>
              </p:nvSpPr>
              <p:spPr>
                <a:xfrm flipV="1">
                  <a:off x="7575997"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7" name="Rectangle 2476"/>
                <p:cNvSpPr/>
                <p:nvPr/>
              </p:nvSpPr>
              <p:spPr>
                <a:xfrm flipV="1">
                  <a:off x="7667435" y="4107697"/>
                  <a:ext cx="91439" cy="194586"/>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8" name="Rectangle 2477"/>
                <p:cNvSpPr/>
                <p:nvPr/>
              </p:nvSpPr>
              <p:spPr>
                <a:xfrm flipV="1">
                  <a:off x="135811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79" name="Rectangle 459"/>
                <p:cNvSpPr/>
                <p:nvPr/>
              </p:nvSpPr>
              <p:spPr>
                <a:xfrm flipV="1">
                  <a:off x="199819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0" name="Rectangle 2479"/>
                <p:cNvSpPr/>
                <p:nvPr/>
              </p:nvSpPr>
              <p:spPr>
                <a:xfrm flipV="1">
                  <a:off x="263827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1" name="Rectangle 2480"/>
                <p:cNvSpPr/>
                <p:nvPr/>
              </p:nvSpPr>
              <p:spPr>
                <a:xfrm flipV="1">
                  <a:off x="327835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2" name="Rectangle 2481"/>
                <p:cNvSpPr/>
                <p:nvPr/>
              </p:nvSpPr>
              <p:spPr>
                <a:xfrm flipV="1">
                  <a:off x="3918437"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3" name="Rectangle 2482"/>
                <p:cNvSpPr/>
                <p:nvPr/>
              </p:nvSpPr>
              <p:spPr>
                <a:xfrm flipV="1">
                  <a:off x="455850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4" name="Rectangle 2483"/>
                <p:cNvSpPr/>
                <p:nvPr/>
              </p:nvSpPr>
              <p:spPr>
                <a:xfrm flipV="1">
                  <a:off x="519858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5" name="Rectangle 465"/>
                <p:cNvSpPr/>
                <p:nvPr/>
              </p:nvSpPr>
              <p:spPr>
                <a:xfrm flipV="1">
                  <a:off x="583866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6" name="Rectangle 2485"/>
                <p:cNvSpPr/>
                <p:nvPr/>
              </p:nvSpPr>
              <p:spPr>
                <a:xfrm flipV="1">
                  <a:off x="647874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sp>
              <p:nvSpPr>
                <p:cNvPr id="2487" name="Rectangle 2486"/>
                <p:cNvSpPr/>
                <p:nvPr/>
              </p:nvSpPr>
              <p:spPr>
                <a:xfrm flipV="1">
                  <a:off x="7118829" y="4037299"/>
                  <a:ext cx="640080" cy="66567"/>
                </a:xfrm>
                <a:prstGeom prst="rect">
                  <a:avLst/>
                </a:prstGeom>
                <a:noFill/>
                <a:ln w="3175"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sp>
            <p:nvSpPr>
              <p:cNvPr id="2407" name="Rectangle 2406"/>
              <p:cNvSpPr/>
              <p:nvPr/>
            </p:nvSpPr>
            <p:spPr>
              <a:xfrm>
                <a:off x="4461414" y="3777735"/>
                <a:ext cx="314796" cy="71646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endParaRPr lang="en-US" sz="900" b="1"/>
              </a:p>
            </p:txBody>
          </p:sp>
        </p:grpSp>
        <p:cxnSp>
          <p:nvCxnSpPr>
            <p:cNvPr id="2401" name="Curved Connector 359"/>
            <p:cNvCxnSpPr>
              <a:stCxn id="2397" idx="2"/>
              <a:endCxn id="2407" idx="0"/>
            </p:cNvCxnSpPr>
            <p:nvPr/>
          </p:nvCxnSpPr>
          <p:spPr>
            <a:xfrm rot="5400000">
              <a:off x="4608999" y="2991174"/>
              <a:ext cx="796378" cy="776747"/>
            </a:xfrm>
            <a:prstGeom prst="curvedConnector3">
              <a:avLst>
                <a:gd name="adj1" fmla="val 50000"/>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cxnSp>
          <p:nvCxnSpPr>
            <p:cNvPr id="2402" name="Curved Connector 359"/>
            <p:cNvCxnSpPr>
              <a:stCxn id="2398" idx="2"/>
              <a:endCxn id="2407" idx="0"/>
            </p:cNvCxnSpPr>
            <p:nvPr/>
          </p:nvCxnSpPr>
          <p:spPr>
            <a:xfrm rot="16200000" flipH="1">
              <a:off x="3977015" y="3135936"/>
              <a:ext cx="313839" cy="969759"/>
            </a:xfrm>
            <a:prstGeom prst="curvedConnector3">
              <a:avLst>
                <a:gd name="adj1" fmla="val 50000"/>
              </a:avLst>
            </a:prstGeom>
            <a:ln w="28575" cap="flat" cmpd="sng" algn="ctr">
              <a:solidFill>
                <a:srgbClr val="FF0000"/>
              </a:solidFill>
              <a:prstDash val="solid"/>
              <a:round/>
              <a:headEnd type="none" w="med" len="med"/>
              <a:tailEnd type="triangle" w="med" len="sm"/>
            </a:ln>
          </p:spPr>
          <p:style>
            <a:lnRef idx="2">
              <a:schemeClr val="accent1"/>
            </a:lnRef>
            <a:fillRef idx="0">
              <a:schemeClr val="accent1"/>
            </a:fillRef>
            <a:effectRef idx="1">
              <a:schemeClr val="accent1"/>
            </a:effectRef>
            <a:fontRef idx="minor">
              <a:schemeClr val="tx1"/>
            </a:fontRef>
          </p:style>
        </p:cxnSp>
        <p:sp>
          <p:nvSpPr>
            <p:cNvPr id="2403" name="Rounded Rectangle 2402"/>
            <p:cNvSpPr/>
            <p:nvPr/>
          </p:nvSpPr>
          <p:spPr>
            <a:xfrm>
              <a:off x="2569452" y="3970917"/>
              <a:ext cx="4095532" cy="382167"/>
            </a:xfrm>
            <a:prstGeom prst="roundRect">
              <a:avLst>
                <a:gd name="adj" fmla="val 7348"/>
              </a:avLst>
            </a:prstGeom>
            <a:noFill/>
            <a:ln>
              <a:noFill/>
            </a:ln>
            <a:effectLst>
              <a:outerShdw dir="3000000" rotWithShape="0">
                <a:srgbClr val="FF0000">
                  <a:alpha val="75000"/>
                </a:srgbClr>
              </a:outerShdw>
            </a:effectLst>
          </p:spPr>
          <p:style>
            <a:lnRef idx="1">
              <a:schemeClr val="accent1"/>
            </a:lnRef>
            <a:fillRef idx="3">
              <a:schemeClr val="accent1"/>
            </a:fillRef>
            <a:effectRef idx="2">
              <a:schemeClr val="accent1"/>
            </a:effectRef>
            <a:fontRef idx="minor">
              <a:schemeClr val="lt1"/>
            </a:fontRef>
          </p:style>
          <p:txBody>
            <a:bodyPr wrap="none" tIns="0" bIns="0" rtlCol="0" anchor="ctr" anchorCtr="0"/>
            <a:lstStyle/>
            <a:p>
              <a:pPr algn="ctr"/>
              <a:r>
                <a:rPr lang="en-US" sz="1001" b="1">
                  <a:solidFill>
                    <a:srgbClr val="404040"/>
                  </a:solidFill>
                </a:rPr>
                <a:t>BIAN Semantic Service Directory</a:t>
              </a:r>
            </a:p>
          </p:txBody>
        </p:sp>
      </p:grpSp>
      <p:grpSp>
        <p:nvGrpSpPr>
          <p:cNvPr id="8" name="Group 1170"/>
          <p:cNvGrpSpPr>
            <a:grpSpLocks noChangeAspect="1"/>
          </p:cNvGrpSpPr>
          <p:nvPr/>
        </p:nvGrpSpPr>
        <p:grpSpPr>
          <a:xfrm>
            <a:off x="7463132" y="3059913"/>
            <a:ext cx="2595328" cy="567190"/>
            <a:chOff x="2605206" y="3162918"/>
            <a:chExt cx="3347265" cy="731520"/>
          </a:xfrm>
        </p:grpSpPr>
        <p:sp>
          <p:nvSpPr>
            <p:cNvPr id="2391" name="Rectangle 2390"/>
            <p:cNvSpPr/>
            <p:nvPr/>
          </p:nvSpPr>
          <p:spPr>
            <a:xfrm>
              <a:off x="2605206" y="3162918"/>
              <a:ext cx="3347265" cy="731520"/>
            </a:xfrm>
            <a:prstGeom prst="rect">
              <a:avLst/>
            </a:prstGeom>
            <a:solidFill>
              <a:srgbClr val="497FC9"/>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051" b="1">
                  <a:solidFill>
                    <a:schemeClr val="tx1"/>
                  </a:solidFill>
                </a:rPr>
                <a:t>API Gateway</a:t>
              </a:r>
            </a:p>
          </p:txBody>
        </p:sp>
        <p:grpSp>
          <p:nvGrpSpPr>
            <p:cNvPr id="9" name="Group 1169"/>
            <p:cNvGrpSpPr/>
            <p:nvPr/>
          </p:nvGrpSpPr>
          <p:grpSpPr>
            <a:xfrm>
              <a:off x="2741661" y="3367231"/>
              <a:ext cx="3074354" cy="411480"/>
              <a:chOff x="2741702" y="3367231"/>
              <a:chExt cx="3074354" cy="411480"/>
            </a:xfrm>
          </p:grpSpPr>
          <p:grpSp>
            <p:nvGrpSpPr>
              <p:cNvPr id="10" name="Group 195"/>
              <p:cNvGrpSpPr/>
              <p:nvPr/>
            </p:nvGrpSpPr>
            <p:grpSpPr>
              <a:xfrm>
                <a:off x="2741702" y="3367231"/>
                <a:ext cx="3074354" cy="411480"/>
                <a:chOff x="3212082" y="2888600"/>
                <a:chExt cx="3074354" cy="411480"/>
              </a:xfrm>
            </p:grpSpPr>
            <p:sp>
              <p:nvSpPr>
                <p:cNvPr id="2395" name="Rectangle 2394"/>
                <p:cNvSpPr/>
                <p:nvPr/>
              </p:nvSpPr>
              <p:spPr>
                <a:xfrm>
                  <a:off x="3212082"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800" b="1">
                      <a:solidFill>
                        <a:schemeClr val="bg1"/>
                      </a:solidFill>
                    </a:rPr>
                    <a:t>Authentication</a:t>
                  </a:r>
                </a:p>
                <a:p>
                  <a:pPr algn="ctr"/>
                  <a:r>
                    <a:rPr lang="en-US" sz="800" b="1">
                      <a:solidFill>
                        <a:schemeClr val="bg1"/>
                      </a:solidFill>
                    </a:rPr>
                    <a:t> Service </a:t>
                  </a:r>
                </a:p>
                <a:p>
                  <a:pPr algn="ctr"/>
                  <a:r>
                    <a:rPr lang="en-US" sz="600" b="1">
                      <a:solidFill>
                        <a:schemeClr val="bg1"/>
                      </a:solidFill>
                    </a:rPr>
                    <a:t>(Customer &amp; TPP)</a:t>
                  </a:r>
                </a:p>
              </p:txBody>
            </p:sp>
            <p:sp>
              <p:nvSpPr>
                <p:cNvPr id="2396" name="Rectangle 2395"/>
                <p:cNvSpPr/>
                <p:nvPr/>
              </p:nvSpPr>
              <p:spPr>
                <a:xfrm>
                  <a:off x="4914836" y="2888600"/>
                  <a:ext cx="1371600" cy="411480"/>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800" b="1">
                      <a:solidFill>
                        <a:schemeClr val="bg1"/>
                      </a:solidFill>
                    </a:rPr>
                    <a:t>Resource Access Service </a:t>
                  </a:r>
                </a:p>
                <a:p>
                  <a:pPr algn="ctr"/>
                  <a:r>
                    <a:rPr lang="en-US" sz="600" b="1">
                      <a:solidFill>
                        <a:schemeClr val="bg1"/>
                      </a:solidFill>
                    </a:rPr>
                    <a:t>(Customer &amp; TPP)</a:t>
                  </a:r>
                </a:p>
              </p:txBody>
            </p:sp>
          </p:grpSp>
          <p:sp>
            <p:nvSpPr>
              <p:cNvPr id="2394" name="Left-Right Arrow 2393"/>
              <p:cNvSpPr/>
              <p:nvPr/>
            </p:nvSpPr>
            <p:spPr>
              <a:xfrm>
                <a:off x="4121219" y="3442705"/>
                <a:ext cx="314795" cy="260533"/>
              </a:xfrm>
              <a:prstGeom prst="leftRightArrow">
                <a:avLst>
                  <a:gd name="adj1" fmla="val 50000"/>
                  <a:gd name="adj2" fmla="val 31720"/>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grpSp>
      </p:grpSp>
      <p:cxnSp>
        <p:nvCxnSpPr>
          <p:cNvPr id="1955" name="Curved Connector 1954"/>
          <p:cNvCxnSpPr>
            <a:stCxn id="2312" idx="6"/>
            <a:endCxn id="2292" idx="2"/>
          </p:cNvCxnSpPr>
          <p:nvPr/>
        </p:nvCxnSpPr>
        <p:spPr>
          <a:xfrm rot="5400000">
            <a:off x="5292415" y="4545744"/>
            <a:ext cx="432955" cy="97810"/>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56" name="Curved Connector 1955"/>
          <p:cNvCxnSpPr>
            <a:stCxn id="2314" idx="2"/>
            <a:endCxn id="2290" idx="6"/>
          </p:cNvCxnSpPr>
          <p:nvPr/>
        </p:nvCxnSpPr>
        <p:spPr>
          <a:xfrm rot="5400000">
            <a:off x="5407021" y="4527352"/>
            <a:ext cx="432514" cy="95238"/>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57" name="Curved Connector 1956"/>
          <p:cNvCxnSpPr>
            <a:stCxn id="2308" idx="6"/>
            <a:endCxn id="2288" idx="2"/>
          </p:cNvCxnSpPr>
          <p:nvPr/>
        </p:nvCxnSpPr>
        <p:spPr>
          <a:xfrm rot="16200000" flipH="1">
            <a:off x="5877251" y="4659483"/>
            <a:ext cx="639947" cy="94641"/>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58" name="Curved Connector 1957"/>
          <p:cNvCxnSpPr>
            <a:stCxn id="2310" idx="2"/>
            <a:endCxn id="2286" idx="6"/>
          </p:cNvCxnSpPr>
          <p:nvPr/>
        </p:nvCxnSpPr>
        <p:spPr>
          <a:xfrm rot="16200000" flipH="1">
            <a:off x="5991857" y="4638520"/>
            <a:ext cx="639506" cy="97213"/>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59" name="Curved Connector 1958"/>
          <p:cNvCxnSpPr>
            <a:stCxn id="2304" idx="6"/>
            <a:endCxn id="2284" idx="2"/>
          </p:cNvCxnSpPr>
          <p:nvPr/>
        </p:nvCxnSpPr>
        <p:spPr>
          <a:xfrm rot="16200000" flipH="1">
            <a:off x="6561412" y="4559418"/>
            <a:ext cx="639954" cy="295427"/>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60" name="Curved Connector 1959"/>
          <p:cNvCxnSpPr>
            <a:stCxn id="2306" idx="2"/>
            <a:endCxn id="2282" idx="6"/>
          </p:cNvCxnSpPr>
          <p:nvPr/>
        </p:nvCxnSpPr>
        <p:spPr>
          <a:xfrm rot="16200000" flipH="1">
            <a:off x="6676020" y="4538454"/>
            <a:ext cx="639513" cy="29799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69" name="Elbow Connector 1968"/>
          <p:cNvCxnSpPr>
            <a:stCxn id="2407" idx="2"/>
            <a:endCxn id="2391" idx="0"/>
          </p:cNvCxnSpPr>
          <p:nvPr/>
        </p:nvCxnSpPr>
        <p:spPr>
          <a:xfrm rot="16200000" flipH="1">
            <a:off x="7266661" y="1565776"/>
            <a:ext cx="385894" cy="2602378"/>
          </a:xfrm>
          <a:prstGeom prst="bentConnector3">
            <a:avLst>
              <a:gd name="adj1" fmla="val 32040"/>
            </a:avLst>
          </a:prstGeom>
          <a:ln w="57150" cap="flat" cmpd="sng" algn="ctr">
            <a:solidFill>
              <a:srgbClr val="FF000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970" name="Elbow Connector 1969"/>
          <p:cNvCxnSpPr>
            <a:stCxn id="2407" idx="2"/>
            <a:endCxn id="1974" idx="0"/>
          </p:cNvCxnSpPr>
          <p:nvPr/>
        </p:nvCxnSpPr>
        <p:spPr>
          <a:xfrm rot="5400000">
            <a:off x="4639117" y="1547349"/>
            <a:ext cx="392630" cy="2645970"/>
          </a:xfrm>
          <a:prstGeom prst="bentConnector3">
            <a:avLst>
              <a:gd name="adj1" fmla="val 32348"/>
            </a:avLst>
          </a:prstGeom>
          <a:ln w="57150" cap="flat" cmpd="sng" algn="ctr">
            <a:solidFill>
              <a:srgbClr val="FF000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972" name="Oval 1971"/>
          <p:cNvSpPr/>
          <p:nvPr/>
        </p:nvSpPr>
        <p:spPr>
          <a:xfrm>
            <a:off x="9396408" y="3825497"/>
            <a:ext cx="727734" cy="344175"/>
          </a:xfrm>
          <a:prstGeom prst="ellipse">
            <a:avLst/>
          </a:prstGeom>
          <a:solidFill>
            <a:srgbClr val="D4BA12"/>
          </a:solidFill>
          <a:ln w="285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tx1">
                    <a:lumMod val="65000"/>
                    <a:lumOff val="35000"/>
                  </a:schemeClr>
                </a:solidFill>
              </a:rPr>
              <a:t>Type 1</a:t>
            </a:r>
          </a:p>
        </p:txBody>
      </p:sp>
      <p:grpSp>
        <p:nvGrpSpPr>
          <p:cNvPr id="11" name="Group 491"/>
          <p:cNvGrpSpPr/>
          <p:nvPr/>
        </p:nvGrpSpPr>
        <p:grpSpPr>
          <a:xfrm>
            <a:off x="8388620" y="4335779"/>
            <a:ext cx="893595" cy="791691"/>
            <a:chOff x="7963079" y="0"/>
            <a:chExt cx="1180921" cy="1137375"/>
          </a:xfrm>
        </p:grpSpPr>
        <p:sp>
          <p:nvSpPr>
            <p:cNvPr id="2838" name="Rectangle 2837"/>
            <p:cNvSpPr/>
            <p:nvPr/>
          </p:nvSpPr>
          <p:spPr>
            <a:xfrm>
              <a:off x="7963079" y="0"/>
              <a:ext cx="1180921" cy="1137375"/>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12" name="Group 1684"/>
            <p:cNvGrpSpPr/>
            <p:nvPr/>
          </p:nvGrpSpPr>
          <p:grpSpPr>
            <a:xfrm>
              <a:off x="8079725" y="94663"/>
              <a:ext cx="947629" cy="948049"/>
              <a:chOff x="363151" y="2208344"/>
              <a:chExt cx="947629" cy="948049"/>
            </a:xfrm>
            <a:noFill/>
          </p:grpSpPr>
          <p:grpSp>
            <p:nvGrpSpPr>
              <p:cNvPr id="13" name="Group 124"/>
              <p:cNvGrpSpPr/>
              <p:nvPr/>
            </p:nvGrpSpPr>
            <p:grpSpPr>
              <a:xfrm>
                <a:off x="363151" y="2208344"/>
                <a:ext cx="413910" cy="219455"/>
                <a:chOff x="2035842" y="2467584"/>
                <a:chExt cx="1616542" cy="857090"/>
              </a:xfrm>
              <a:grpFill/>
            </p:grpSpPr>
            <p:grpSp>
              <p:nvGrpSpPr>
                <p:cNvPr id="14" name="Group 3"/>
                <p:cNvGrpSpPr>
                  <a:grpSpLocks noChangeAspect="1"/>
                </p:cNvGrpSpPr>
                <p:nvPr/>
              </p:nvGrpSpPr>
              <p:grpSpPr>
                <a:xfrm>
                  <a:off x="2035842" y="2467584"/>
                  <a:ext cx="1441149" cy="857090"/>
                  <a:chOff x="8585201" y="197511"/>
                  <a:chExt cx="331423" cy="197106"/>
                </a:xfrm>
                <a:grpFill/>
              </p:grpSpPr>
              <p:sp>
                <p:nvSpPr>
                  <p:cNvPr id="287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80" name="Rectangle 287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81" name="Rectangle 288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77" name="Rectangle 287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78" name="Rectangle 287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15" name="Group 124"/>
              <p:cNvGrpSpPr/>
              <p:nvPr/>
            </p:nvGrpSpPr>
            <p:grpSpPr>
              <a:xfrm>
                <a:off x="896870" y="2208344"/>
                <a:ext cx="413910" cy="219455"/>
                <a:chOff x="2035842" y="2467584"/>
                <a:chExt cx="1616542" cy="857090"/>
              </a:xfrm>
              <a:grpFill/>
            </p:grpSpPr>
            <p:grpSp>
              <p:nvGrpSpPr>
                <p:cNvPr id="16" name="Group 3"/>
                <p:cNvGrpSpPr>
                  <a:grpSpLocks noChangeAspect="1"/>
                </p:cNvGrpSpPr>
                <p:nvPr/>
              </p:nvGrpSpPr>
              <p:grpSpPr>
                <a:xfrm>
                  <a:off x="2035842" y="2467584"/>
                  <a:ext cx="1441149" cy="857090"/>
                  <a:chOff x="8585201" y="197511"/>
                  <a:chExt cx="331423" cy="197106"/>
                </a:xfrm>
                <a:grpFill/>
              </p:grpSpPr>
              <p:sp>
                <p:nvSpPr>
                  <p:cNvPr id="287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74" name="Rectangle 287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75" name="Rectangle 287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71" name="Rectangle 287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72" name="Rectangle 287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17" name="Group 124"/>
              <p:cNvGrpSpPr/>
              <p:nvPr/>
            </p:nvGrpSpPr>
            <p:grpSpPr>
              <a:xfrm>
                <a:off x="363151" y="2572641"/>
                <a:ext cx="413910" cy="219455"/>
                <a:chOff x="2035842" y="2467584"/>
                <a:chExt cx="1616542" cy="857090"/>
              </a:xfrm>
              <a:grpFill/>
            </p:grpSpPr>
            <p:grpSp>
              <p:nvGrpSpPr>
                <p:cNvPr id="18" name="Group 3"/>
                <p:cNvGrpSpPr>
                  <a:grpSpLocks noChangeAspect="1"/>
                </p:cNvGrpSpPr>
                <p:nvPr/>
              </p:nvGrpSpPr>
              <p:grpSpPr>
                <a:xfrm>
                  <a:off x="2035842" y="2467584"/>
                  <a:ext cx="1441149" cy="857090"/>
                  <a:chOff x="8585201" y="197511"/>
                  <a:chExt cx="331423" cy="197106"/>
                </a:xfrm>
                <a:grpFill/>
              </p:grpSpPr>
              <p:sp>
                <p:nvSpPr>
                  <p:cNvPr id="286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68" name="Rectangle 286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69" name="Rectangle 286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65" name="Rectangle 286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66" name="Rectangle 286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19" name="Group 124"/>
              <p:cNvGrpSpPr/>
              <p:nvPr/>
            </p:nvGrpSpPr>
            <p:grpSpPr>
              <a:xfrm>
                <a:off x="896870" y="2572641"/>
                <a:ext cx="413910" cy="219455"/>
                <a:chOff x="2035842" y="2467584"/>
                <a:chExt cx="1616542" cy="857090"/>
              </a:xfrm>
              <a:grpFill/>
            </p:grpSpPr>
            <p:grpSp>
              <p:nvGrpSpPr>
                <p:cNvPr id="20" name="Group 3"/>
                <p:cNvGrpSpPr>
                  <a:grpSpLocks noChangeAspect="1"/>
                </p:cNvGrpSpPr>
                <p:nvPr/>
              </p:nvGrpSpPr>
              <p:grpSpPr>
                <a:xfrm>
                  <a:off x="2035842" y="2467584"/>
                  <a:ext cx="1441149" cy="857090"/>
                  <a:chOff x="8585201" y="197511"/>
                  <a:chExt cx="331423" cy="197106"/>
                </a:xfrm>
                <a:grpFill/>
              </p:grpSpPr>
              <p:sp>
                <p:nvSpPr>
                  <p:cNvPr id="286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62" name="Rectangle 286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63" name="Rectangle 286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59" name="Rectangle 285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60" name="Rectangle 285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1" name="Group 124"/>
              <p:cNvGrpSpPr/>
              <p:nvPr/>
            </p:nvGrpSpPr>
            <p:grpSpPr>
              <a:xfrm>
                <a:off x="363151" y="2936938"/>
                <a:ext cx="413910" cy="219455"/>
                <a:chOff x="2035842" y="2467584"/>
                <a:chExt cx="1616542" cy="857090"/>
              </a:xfrm>
              <a:grpFill/>
            </p:grpSpPr>
            <p:grpSp>
              <p:nvGrpSpPr>
                <p:cNvPr id="22" name="Group 3"/>
                <p:cNvGrpSpPr>
                  <a:grpSpLocks noChangeAspect="1"/>
                </p:cNvGrpSpPr>
                <p:nvPr/>
              </p:nvGrpSpPr>
              <p:grpSpPr>
                <a:xfrm>
                  <a:off x="2035842" y="2467584"/>
                  <a:ext cx="1441149" cy="857090"/>
                  <a:chOff x="8585201" y="197511"/>
                  <a:chExt cx="331423" cy="197106"/>
                </a:xfrm>
                <a:grpFill/>
              </p:grpSpPr>
              <p:sp>
                <p:nvSpPr>
                  <p:cNvPr id="285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56" name="Rectangle 285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57" name="Rectangle 285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53" name="Rectangle 285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54" name="Rectangle 285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3" name="Group 124"/>
              <p:cNvGrpSpPr/>
              <p:nvPr/>
            </p:nvGrpSpPr>
            <p:grpSpPr>
              <a:xfrm>
                <a:off x="896870" y="2936938"/>
                <a:ext cx="413910" cy="219455"/>
                <a:chOff x="2035842" y="2467584"/>
                <a:chExt cx="1616542" cy="857090"/>
              </a:xfrm>
              <a:grpFill/>
            </p:grpSpPr>
            <p:grpSp>
              <p:nvGrpSpPr>
                <p:cNvPr id="24" name="Group 3"/>
                <p:cNvGrpSpPr>
                  <a:grpSpLocks noChangeAspect="1"/>
                </p:cNvGrpSpPr>
                <p:nvPr/>
              </p:nvGrpSpPr>
              <p:grpSpPr>
                <a:xfrm>
                  <a:off x="2035842" y="2467584"/>
                  <a:ext cx="1441149" cy="857090"/>
                  <a:chOff x="8585201" y="197511"/>
                  <a:chExt cx="331423" cy="197106"/>
                </a:xfrm>
                <a:grpFill/>
              </p:grpSpPr>
              <p:sp>
                <p:nvSpPr>
                  <p:cNvPr id="284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50" name="Rectangle 28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51" name="Rectangle 28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47" name="Rectangle 284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48" name="Rectangle 28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5" name="Group 536"/>
          <p:cNvGrpSpPr/>
          <p:nvPr/>
        </p:nvGrpSpPr>
        <p:grpSpPr>
          <a:xfrm>
            <a:off x="8808414" y="4592044"/>
            <a:ext cx="1288413" cy="529153"/>
            <a:chOff x="6244474" y="195797"/>
            <a:chExt cx="1702689" cy="760202"/>
          </a:xfrm>
        </p:grpSpPr>
        <p:sp>
          <p:nvSpPr>
            <p:cNvPr id="2794" name="Rectangle 2793"/>
            <p:cNvSpPr/>
            <p:nvPr/>
          </p:nvSpPr>
          <p:spPr>
            <a:xfrm>
              <a:off x="6244474" y="195797"/>
              <a:ext cx="1702689" cy="760202"/>
            </a:xfrm>
            <a:prstGeom prst="rect">
              <a:avLst/>
            </a:prstGeom>
            <a:solidFill>
              <a:schemeClr val="tx1">
                <a:lumMod val="75000"/>
                <a:lumOff val="2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6" name="Group 1727"/>
            <p:cNvGrpSpPr/>
            <p:nvPr/>
          </p:nvGrpSpPr>
          <p:grpSpPr>
            <a:xfrm>
              <a:off x="6355145" y="284023"/>
              <a:ext cx="1481347" cy="583751"/>
              <a:chOff x="363151" y="2936938"/>
              <a:chExt cx="1481347" cy="583751"/>
            </a:xfrm>
            <a:noFill/>
          </p:grpSpPr>
          <p:grpSp>
            <p:nvGrpSpPr>
              <p:cNvPr id="27" name="Group 124"/>
              <p:cNvGrpSpPr/>
              <p:nvPr/>
            </p:nvGrpSpPr>
            <p:grpSpPr>
              <a:xfrm>
                <a:off x="363151" y="2936938"/>
                <a:ext cx="413910" cy="219455"/>
                <a:chOff x="2035842" y="2467584"/>
                <a:chExt cx="1616542" cy="857090"/>
              </a:xfrm>
              <a:grpFill/>
            </p:grpSpPr>
            <p:grpSp>
              <p:nvGrpSpPr>
                <p:cNvPr id="28" name="Group 3"/>
                <p:cNvGrpSpPr>
                  <a:grpSpLocks noChangeAspect="1"/>
                </p:cNvGrpSpPr>
                <p:nvPr/>
              </p:nvGrpSpPr>
              <p:grpSpPr>
                <a:xfrm>
                  <a:off x="2035842" y="2467584"/>
                  <a:ext cx="1441149" cy="857090"/>
                  <a:chOff x="8585201" y="197511"/>
                  <a:chExt cx="331423" cy="197106"/>
                </a:xfrm>
                <a:grpFill/>
              </p:grpSpPr>
              <p:sp>
                <p:nvSpPr>
                  <p:cNvPr id="283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36" name="Rectangle 283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37" name="Rectangle 283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33" name="Rectangle 57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34" name="Rectangle 283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9" name="Group 124"/>
              <p:cNvGrpSpPr/>
              <p:nvPr/>
            </p:nvGrpSpPr>
            <p:grpSpPr>
              <a:xfrm>
                <a:off x="896870" y="2936938"/>
                <a:ext cx="413910" cy="219455"/>
                <a:chOff x="2035842" y="2467584"/>
                <a:chExt cx="1616542" cy="857090"/>
              </a:xfrm>
              <a:grpFill/>
            </p:grpSpPr>
            <p:grpSp>
              <p:nvGrpSpPr>
                <p:cNvPr id="30" name="Group 3"/>
                <p:cNvGrpSpPr>
                  <a:grpSpLocks noChangeAspect="1"/>
                </p:cNvGrpSpPr>
                <p:nvPr/>
              </p:nvGrpSpPr>
              <p:grpSpPr>
                <a:xfrm>
                  <a:off x="2035842" y="2467584"/>
                  <a:ext cx="1441149" cy="857090"/>
                  <a:chOff x="8585201" y="197511"/>
                  <a:chExt cx="331423" cy="197106"/>
                </a:xfrm>
                <a:grpFill/>
              </p:grpSpPr>
              <p:sp>
                <p:nvSpPr>
                  <p:cNvPr id="282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30" name="Rectangle 282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31" name="Rectangle 283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27" name="Rectangle 57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28" name="Rectangle 282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31" name="Group 124"/>
              <p:cNvGrpSpPr/>
              <p:nvPr/>
            </p:nvGrpSpPr>
            <p:grpSpPr>
              <a:xfrm>
                <a:off x="1430588" y="2936938"/>
                <a:ext cx="413910" cy="219455"/>
                <a:chOff x="2035842" y="2467584"/>
                <a:chExt cx="1616542" cy="857090"/>
              </a:xfrm>
              <a:grpFill/>
            </p:grpSpPr>
            <p:grpSp>
              <p:nvGrpSpPr>
                <p:cNvPr id="2208" name="Group 3"/>
                <p:cNvGrpSpPr>
                  <a:grpSpLocks noChangeAspect="1"/>
                </p:cNvGrpSpPr>
                <p:nvPr/>
              </p:nvGrpSpPr>
              <p:grpSpPr>
                <a:xfrm>
                  <a:off x="2035842" y="2467584"/>
                  <a:ext cx="1441149" cy="857090"/>
                  <a:chOff x="8585201" y="197511"/>
                  <a:chExt cx="331423" cy="197106"/>
                </a:xfrm>
                <a:grpFill/>
              </p:grpSpPr>
              <p:sp>
                <p:nvSpPr>
                  <p:cNvPr id="282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24" name="Rectangle 282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25" name="Rectangle 282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21" name="Rectangle 56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22" name="Rectangle 56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09" name="Group 124"/>
              <p:cNvGrpSpPr/>
              <p:nvPr/>
            </p:nvGrpSpPr>
            <p:grpSpPr>
              <a:xfrm>
                <a:off x="363151" y="3301234"/>
                <a:ext cx="413910" cy="219455"/>
                <a:chOff x="2035842" y="2467584"/>
                <a:chExt cx="1616542" cy="857090"/>
              </a:xfrm>
              <a:grpFill/>
            </p:grpSpPr>
            <p:grpSp>
              <p:nvGrpSpPr>
                <p:cNvPr id="2210" name="Group 3"/>
                <p:cNvGrpSpPr>
                  <a:grpSpLocks noChangeAspect="1"/>
                </p:cNvGrpSpPr>
                <p:nvPr/>
              </p:nvGrpSpPr>
              <p:grpSpPr>
                <a:xfrm>
                  <a:off x="2035842" y="2467584"/>
                  <a:ext cx="1441149" cy="857090"/>
                  <a:chOff x="8585201" y="197511"/>
                  <a:chExt cx="331423" cy="197106"/>
                </a:xfrm>
                <a:grpFill/>
              </p:grpSpPr>
              <p:sp>
                <p:nvSpPr>
                  <p:cNvPr id="281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18" name="Rectangle 56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19" name="Rectangle 56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15" name="Rectangle 55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16" name="Rectangle 56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16" name="Group 124"/>
              <p:cNvGrpSpPr/>
              <p:nvPr/>
            </p:nvGrpSpPr>
            <p:grpSpPr>
              <a:xfrm>
                <a:off x="896870" y="3301234"/>
                <a:ext cx="413910" cy="219455"/>
                <a:chOff x="2035842" y="2467584"/>
                <a:chExt cx="1616542" cy="857090"/>
              </a:xfrm>
              <a:grpFill/>
            </p:grpSpPr>
            <p:grpSp>
              <p:nvGrpSpPr>
                <p:cNvPr id="2222" name="Group 3"/>
                <p:cNvGrpSpPr>
                  <a:grpSpLocks noChangeAspect="1"/>
                </p:cNvGrpSpPr>
                <p:nvPr/>
              </p:nvGrpSpPr>
              <p:grpSpPr>
                <a:xfrm>
                  <a:off x="2035842" y="2467584"/>
                  <a:ext cx="1441149" cy="857090"/>
                  <a:chOff x="8585201" y="197511"/>
                  <a:chExt cx="331423" cy="197106"/>
                </a:xfrm>
                <a:grpFill/>
              </p:grpSpPr>
              <p:sp>
                <p:nvSpPr>
                  <p:cNvPr id="281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12" name="Rectangle 55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13" name="Rectangle 55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09" name="Rectangle 55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10" name="Rectangle 55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28" name="Group 124"/>
              <p:cNvGrpSpPr/>
              <p:nvPr/>
            </p:nvGrpSpPr>
            <p:grpSpPr>
              <a:xfrm>
                <a:off x="1430588" y="3301234"/>
                <a:ext cx="413910" cy="219455"/>
                <a:chOff x="2035842" y="2467584"/>
                <a:chExt cx="1616542" cy="857090"/>
              </a:xfrm>
              <a:grpFill/>
            </p:grpSpPr>
            <p:grpSp>
              <p:nvGrpSpPr>
                <p:cNvPr id="2235" name="Group 3"/>
                <p:cNvGrpSpPr>
                  <a:grpSpLocks noChangeAspect="1"/>
                </p:cNvGrpSpPr>
                <p:nvPr/>
              </p:nvGrpSpPr>
              <p:grpSpPr>
                <a:xfrm>
                  <a:off x="2035842" y="2467584"/>
                  <a:ext cx="1441149" cy="857090"/>
                  <a:chOff x="8585201" y="197511"/>
                  <a:chExt cx="331423" cy="197106"/>
                </a:xfrm>
                <a:grpFill/>
              </p:grpSpPr>
              <p:sp>
                <p:nvSpPr>
                  <p:cNvPr id="280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806" name="Rectangle 5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07" name="Rectangle 5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803" name="Rectangle 280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804" name="Rectangle 5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236" name="Group 582"/>
          <p:cNvGrpSpPr/>
          <p:nvPr/>
        </p:nvGrpSpPr>
        <p:grpSpPr>
          <a:xfrm>
            <a:off x="9195804" y="4855286"/>
            <a:ext cx="893595" cy="527359"/>
            <a:chOff x="7154575" y="1162743"/>
            <a:chExt cx="1180921" cy="757625"/>
          </a:xfrm>
        </p:grpSpPr>
        <p:sp>
          <p:nvSpPr>
            <p:cNvPr id="2764" name="Rectangle 2763"/>
            <p:cNvSpPr/>
            <p:nvPr/>
          </p:nvSpPr>
          <p:spPr>
            <a:xfrm>
              <a:off x="7154575" y="1162743"/>
              <a:ext cx="1180921" cy="757625"/>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237" name="Group 1756"/>
            <p:cNvGrpSpPr/>
            <p:nvPr/>
          </p:nvGrpSpPr>
          <p:grpSpPr>
            <a:xfrm>
              <a:off x="7271221" y="1249680"/>
              <a:ext cx="947629" cy="583751"/>
              <a:chOff x="363151" y="2936938"/>
              <a:chExt cx="947629" cy="583751"/>
            </a:xfrm>
            <a:noFill/>
          </p:grpSpPr>
          <p:grpSp>
            <p:nvGrpSpPr>
              <p:cNvPr id="2238" name="Group 124"/>
              <p:cNvGrpSpPr/>
              <p:nvPr/>
            </p:nvGrpSpPr>
            <p:grpSpPr>
              <a:xfrm>
                <a:off x="363151" y="2936938"/>
                <a:ext cx="413910" cy="219455"/>
                <a:chOff x="2035842" y="2467584"/>
                <a:chExt cx="1616542" cy="857090"/>
              </a:xfrm>
              <a:grpFill/>
            </p:grpSpPr>
            <p:grpSp>
              <p:nvGrpSpPr>
                <p:cNvPr id="2239" name="Group 3"/>
                <p:cNvGrpSpPr>
                  <a:grpSpLocks noChangeAspect="1"/>
                </p:cNvGrpSpPr>
                <p:nvPr/>
              </p:nvGrpSpPr>
              <p:grpSpPr>
                <a:xfrm>
                  <a:off x="2035842" y="2467584"/>
                  <a:ext cx="1441149" cy="857090"/>
                  <a:chOff x="8585201" y="197511"/>
                  <a:chExt cx="331423" cy="197106"/>
                </a:xfrm>
                <a:grpFill/>
              </p:grpSpPr>
              <p:sp>
                <p:nvSpPr>
                  <p:cNvPr id="279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92" name="Rectangle 279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93" name="Rectangle 279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89" name="Rectangle 278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90" name="Rectangle 278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41" name="Group 124"/>
              <p:cNvGrpSpPr/>
              <p:nvPr/>
            </p:nvGrpSpPr>
            <p:grpSpPr>
              <a:xfrm>
                <a:off x="896870" y="2936938"/>
                <a:ext cx="413910" cy="219455"/>
                <a:chOff x="2035842" y="2467584"/>
                <a:chExt cx="1616542" cy="857090"/>
              </a:xfrm>
              <a:grpFill/>
            </p:grpSpPr>
            <p:grpSp>
              <p:nvGrpSpPr>
                <p:cNvPr id="2247" name="Group 3"/>
                <p:cNvGrpSpPr>
                  <a:grpSpLocks noChangeAspect="1"/>
                </p:cNvGrpSpPr>
                <p:nvPr/>
              </p:nvGrpSpPr>
              <p:grpSpPr>
                <a:xfrm>
                  <a:off x="2035842" y="2467584"/>
                  <a:ext cx="1441149" cy="857090"/>
                  <a:chOff x="8585201" y="197511"/>
                  <a:chExt cx="331423" cy="197106"/>
                </a:xfrm>
                <a:grpFill/>
              </p:grpSpPr>
              <p:sp>
                <p:nvSpPr>
                  <p:cNvPr id="278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86" name="Rectangle 60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87" name="Rectangle 60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83" name="Rectangle 60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84" name="Rectangle 60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49" name="Group 124"/>
              <p:cNvGrpSpPr/>
              <p:nvPr/>
            </p:nvGrpSpPr>
            <p:grpSpPr>
              <a:xfrm>
                <a:off x="363151" y="3301234"/>
                <a:ext cx="413910" cy="219455"/>
                <a:chOff x="2035842" y="2467584"/>
                <a:chExt cx="1616542" cy="857090"/>
              </a:xfrm>
              <a:grpFill/>
            </p:grpSpPr>
            <p:grpSp>
              <p:nvGrpSpPr>
                <p:cNvPr id="2255" name="Group 3"/>
                <p:cNvGrpSpPr>
                  <a:grpSpLocks noChangeAspect="1"/>
                </p:cNvGrpSpPr>
                <p:nvPr/>
              </p:nvGrpSpPr>
              <p:grpSpPr>
                <a:xfrm>
                  <a:off x="2035842" y="2467584"/>
                  <a:ext cx="1441149" cy="857090"/>
                  <a:chOff x="8585201" y="197511"/>
                  <a:chExt cx="331423" cy="197106"/>
                </a:xfrm>
                <a:grpFill/>
              </p:grpSpPr>
              <p:sp>
                <p:nvSpPr>
                  <p:cNvPr id="277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80" name="Rectangle 277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81" name="Rectangle 60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77" name="Rectangle 277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78" name="Rectangle 277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57" name="Group 124"/>
              <p:cNvGrpSpPr/>
              <p:nvPr/>
            </p:nvGrpSpPr>
            <p:grpSpPr>
              <a:xfrm>
                <a:off x="896870" y="3301234"/>
                <a:ext cx="413910" cy="219455"/>
                <a:chOff x="2035842" y="2467584"/>
                <a:chExt cx="1616542" cy="857090"/>
              </a:xfrm>
              <a:grpFill/>
            </p:grpSpPr>
            <p:grpSp>
              <p:nvGrpSpPr>
                <p:cNvPr id="2264" name="Group 3"/>
                <p:cNvGrpSpPr>
                  <a:grpSpLocks noChangeAspect="1"/>
                </p:cNvGrpSpPr>
                <p:nvPr/>
              </p:nvGrpSpPr>
              <p:grpSpPr>
                <a:xfrm>
                  <a:off x="2035842" y="2467584"/>
                  <a:ext cx="1441149" cy="857090"/>
                  <a:chOff x="8585201" y="197511"/>
                  <a:chExt cx="331423" cy="197106"/>
                </a:xfrm>
                <a:grpFill/>
              </p:grpSpPr>
              <p:sp>
                <p:nvSpPr>
                  <p:cNvPr id="277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74" name="Rectangle 59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75" name="Rectangle 59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71" name="Rectangle 59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72" name="Rectangle 59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265" name="Group 659"/>
          <p:cNvGrpSpPr/>
          <p:nvPr/>
        </p:nvGrpSpPr>
        <p:grpSpPr>
          <a:xfrm>
            <a:off x="8023867" y="4618192"/>
            <a:ext cx="1288413" cy="263895"/>
            <a:chOff x="6901658" y="2196895"/>
            <a:chExt cx="1702689" cy="379122"/>
          </a:xfrm>
        </p:grpSpPr>
        <p:sp>
          <p:nvSpPr>
            <p:cNvPr id="2697" name="Rectangle 660"/>
            <p:cNvSpPr/>
            <p:nvPr/>
          </p:nvSpPr>
          <p:spPr>
            <a:xfrm>
              <a:off x="6901658" y="2196895"/>
              <a:ext cx="1702689" cy="379122"/>
            </a:xfrm>
            <a:prstGeom prst="rect">
              <a:avLst/>
            </a:prstGeom>
            <a:solidFill>
              <a:schemeClr val="bg1">
                <a:lumMod val="8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266" name="Group 1821"/>
            <p:cNvGrpSpPr/>
            <p:nvPr/>
          </p:nvGrpSpPr>
          <p:grpSpPr>
            <a:xfrm>
              <a:off x="7012329" y="2276729"/>
              <a:ext cx="1481347" cy="219455"/>
              <a:chOff x="363151" y="3301234"/>
              <a:chExt cx="1481347" cy="219455"/>
            </a:xfrm>
            <a:noFill/>
          </p:grpSpPr>
          <p:grpSp>
            <p:nvGrpSpPr>
              <p:cNvPr id="2267" name="Group 124"/>
              <p:cNvGrpSpPr/>
              <p:nvPr/>
            </p:nvGrpSpPr>
            <p:grpSpPr>
              <a:xfrm>
                <a:off x="363151" y="3301234"/>
                <a:ext cx="413910" cy="219455"/>
                <a:chOff x="2035842" y="2467584"/>
                <a:chExt cx="1616542" cy="857090"/>
              </a:xfrm>
              <a:grpFill/>
            </p:grpSpPr>
            <p:grpSp>
              <p:nvGrpSpPr>
                <p:cNvPr id="2269" name="Group 3"/>
                <p:cNvGrpSpPr>
                  <a:grpSpLocks noChangeAspect="1"/>
                </p:cNvGrpSpPr>
                <p:nvPr/>
              </p:nvGrpSpPr>
              <p:grpSpPr>
                <a:xfrm>
                  <a:off x="2035842" y="2467584"/>
                  <a:ext cx="1441149" cy="857090"/>
                  <a:chOff x="8585201" y="197511"/>
                  <a:chExt cx="331423" cy="197106"/>
                </a:xfrm>
                <a:grpFill/>
              </p:grpSpPr>
              <p:sp>
                <p:nvSpPr>
                  <p:cNvPr id="271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18" name="Rectangle 271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19" name="Rectangle 68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15" name="Rectangle 271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16" name="Rectangle 271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75" name="Group 124"/>
              <p:cNvGrpSpPr/>
              <p:nvPr/>
            </p:nvGrpSpPr>
            <p:grpSpPr>
              <a:xfrm>
                <a:off x="896870" y="3301234"/>
                <a:ext cx="413910" cy="219455"/>
                <a:chOff x="2035842" y="2467584"/>
                <a:chExt cx="1616542" cy="857090"/>
              </a:xfrm>
              <a:grpFill/>
            </p:grpSpPr>
            <p:grpSp>
              <p:nvGrpSpPr>
                <p:cNvPr id="2293" name="Group 3"/>
                <p:cNvGrpSpPr>
                  <a:grpSpLocks noChangeAspect="1"/>
                </p:cNvGrpSpPr>
                <p:nvPr/>
              </p:nvGrpSpPr>
              <p:grpSpPr>
                <a:xfrm>
                  <a:off x="2035842" y="2467584"/>
                  <a:ext cx="1441149" cy="857090"/>
                  <a:chOff x="8585201" y="197511"/>
                  <a:chExt cx="331423" cy="197106"/>
                </a:xfrm>
                <a:grpFill/>
              </p:grpSpPr>
              <p:sp>
                <p:nvSpPr>
                  <p:cNvPr id="271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12" name="Rectangle 271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13" name="Rectangle 67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09" name="Rectangle 270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10" name="Rectangle 270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296" name="Group 124"/>
              <p:cNvGrpSpPr/>
              <p:nvPr/>
            </p:nvGrpSpPr>
            <p:grpSpPr>
              <a:xfrm>
                <a:off x="1430588" y="3301234"/>
                <a:ext cx="413910" cy="219455"/>
                <a:chOff x="2035842" y="2467584"/>
                <a:chExt cx="1616542" cy="857090"/>
              </a:xfrm>
              <a:grpFill/>
            </p:grpSpPr>
            <p:grpSp>
              <p:nvGrpSpPr>
                <p:cNvPr id="2297" name="Group 3"/>
                <p:cNvGrpSpPr>
                  <a:grpSpLocks noChangeAspect="1"/>
                </p:cNvGrpSpPr>
                <p:nvPr/>
              </p:nvGrpSpPr>
              <p:grpSpPr>
                <a:xfrm>
                  <a:off x="2035842" y="2467584"/>
                  <a:ext cx="1441149" cy="857090"/>
                  <a:chOff x="8585201" y="197511"/>
                  <a:chExt cx="331423" cy="197106"/>
                </a:xfrm>
                <a:grpFill/>
              </p:grpSpPr>
              <p:sp>
                <p:nvSpPr>
                  <p:cNvPr id="270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706" name="Rectangle 66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07" name="Rectangle 67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703" name="Rectangle 66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704" name="Rectangle 66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298" name="Group 684"/>
          <p:cNvGrpSpPr/>
          <p:nvPr/>
        </p:nvGrpSpPr>
        <p:grpSpPr>
          <a:xfrm>
            <a:off x="7621623" y="4875303"/>
            <a:ext cx="1288413" cy="529153"/>
            <a:chOff x="5621080" y="2566274"/>
            <a:chExt cx="1702689" cy="760202"/>
          </a:xfrm>
        </p:grpSpPr>
        <p:sp>
          <p:nvSpPr>
            <p:cNvPr id="2653" name="Rectangle 685"/>
            <p:cNvSpPr/>
            <p:nvPr/>
          </p:nvSpPr>
          <p:spPr>
            <a:xfrm>
              <a:off x="5621080" y="2566274"/>
              <a:ext cx="1702689" cy="760202"/>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299" name="Group 1864"/>
            <p:cNvGrpSpPr/>
            <p:nvPr/>
          </p:nvGrpSpPr>
          <p:grpSpPr>
            <a:xfrm>
              <a:off x="5731751" y="2654500"/>
              <a:ext cx="1481347" cy="583751"/>
              <a:chOff x="363151" y="2936938"/>
              <a:chExt cx="1481347" cy="583751"/>
            </a:xfrm>
            <a:noFill/>
          </p:grpSpPr>
          <p:grpSp>
            <p:nvGrpSpPr>
              <p:cNvPr id="2392" name="Group 124"/>
              <p:cNvGrpSpPr/>
              <p:nvPr/>
            </p:nvGrpSpPr>
            <p:grpSpPr>
              <a:xfrm>
                <a:off x="363151" y="2936938"/>
                <a:ext cx="413910" cy="219455"/>
                <a:chOff x="2035842" y="2467584"/>
                <a:chExt cx="1616542" cy="857090"/>
              </a:xfrm>
              <a:grpFill/>
            </p:grpSpPr>
            <p:grpSp>
              <p:nvGrpSpPr>
                <p:cNvPr id="2393" name="Group 3"/>
                <p:cNvGrpSpPr>
                  <a:grpSpLocks noChangeAspect="1"/>
                </p:cNvGrpSpPr>
                <p:nvPr/>
              </p:nvGrpSpPr>
              <p:grpSpPr>
                <a:xfrm>
                  <a:off x="2035842" y="2467584"/>
                  <a:ext cx="1441149" cy="857090"/>
                  <a:chOff x="8585201" y="197511"/>
                  <a:chExt cx="331423" cy="197106"/>
                </a:xfrm>
                <a:grpFill/>
              </p:grpSpPr>
              <p:sp>
                <p:nvSpPr>
                  <p:cNvPr id="269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95" name="Rectangle 269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96" name="Rectangle 269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92" name="Rectangle 269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93" name="Rectangle 269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400" name="Group 124"/>
              <p:cNvGrpSpPr/>
              <p:nvPr/>
            </p:nvGrpSpPr>
            <p:grpSpPr>
              <a:xfrm>
                <a:off x="896870" y="2936938"/>
                <a:ext cx="413910" cy="219455"/>
                <a:chOff x="2035842" y="2467584"/>
                <a:chExt cx="1616542" cy="857090"/>
              </a:xfrm>
              <a:grpFill/>
            </p:grpSpPr>
            <p:grpSp>
              <p:nvGrpSpPr>
                <p:cNvPr id="2406" name="Group 3"/>
                <p:cNvGrpSpPr>
                  <a:grpSpLocks noChangeAspect="1"/>
                </p:cNvGrpSpPr>
                <p:nvPr/>
              </p:nvGrpSpPr>
              <p:grpSpPr>
                <a:xfrm>
                  <a:off x="2035842" y="2467584"/>
                  <a:ext cx="1441149" cy="857090"/>
                  <a:chOff x="8585201" y="197511"/>
                  <a:chExt cx="331423" cy="197106"/>
                </a:xfrm>
                <a:grpFill/>
              </p:grpSpPr>
              <p:sp>
                <p:nvSpPr>
                  <p:cNvPr id="268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89" name="Rectangle 72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90" name="Rectangle 268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86" name="Rectangle 71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87" name="Rectangle 71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488" name="Group 124"/>
              <p:cNvGrpSpPr/>
              <p:nvPr/>
            </p:nvGrpSpPr>
            <p:grpSpPr>
              <a:xfrm>
                <a:off x="1430588" y="2936938"/>
                <a:ext cx="413910" cy="219455"/>
                <a:chOff x="2035842" y="2467584"/>
                <a:chExt cx="1616542" cy="857090"/>
              </a:xfrm>
              <a:grpFill/>
            </p:grpSpPr>
            <p:grpSp>
              <p:nvGrpSpPr>
                <p:cNvPr id="2489" name="Group 3"/>
                <p:cNvGrpSpPr>
                  <a:grpSpLocks noChangeAspect="1"/>
                </p:cNvGrpSpPr>
                <p:nvPr/>
              </p:nvGrpSpPr>
              <p:grpSpPr>
                <a:xfrm>
                  <a:off x="2035842" y="2467584"/>
                  <a:ext cx="1441149" cy="857090"/>
                  <a:chOff x="8585201" y="197511"/>
                  <a:chExt cx="331423" cy="197106"/>
                </a:xfrm>
                <a:grpFill/>
              </p:grpSpPr>
              <p:sp>
                <p:nvSpPr>
                  <p:cNvPr id="268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83" name="Rectangle 71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84" name="Rectangle 71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80" name="Rectangle 267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81" name="Rectangle 71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490" name="Group 124"/>
              <p:cNvGrpSpPr/>
              <p:nvPr/>
            </p:nvGrpSpPr>
            <p:grpSpPr>
              <a:xfrm>
                <a:off x="363151" y="3301234"/>
                <a:ext cx="413910" cy="219455"/>
                <a:chOff x="2035842" y="2467584"/>
                <a:chExt cx="1616542" cy="857090"/>
              </a:xfrm>
              <a:grpFill/>
            </p:grpSpPr>
            <p:grpSp>
              <p:nvGrpSpPr>
                <p:cNvPr id="2491" name="Group 3"/>
                <p:cNvGrpSpPr>
                  <a:grpSpLocks noChangeAspect="1"/>
                </p:cNvGrpSpPr>
                <p:nvPr/>
              </p:nvGrpSpPr>
              <p:grpSpPr>
                <a:xfrm>
                  <a:off x="2035842" y="2467584"/>
                  <a:ext cx="1441149" cy="857090"/>
                  <a:chOff x="8585201" y="197511"/>
                  <a:chExt cx="331423" cy="197106"/>
                </a:xfrm>
                <a:grpFill/>
              </p:grpSpPr>
              <p:sp>
                <p:nvSpPr>
                  <p:cNvPr id="2676"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77" name="Rectangle 2676"/>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78" name="Rectangle 2677"/>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74" name="Rectangle 70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75" name="Rectangle 2674"/>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492" name="Group 124"/>
              <p:cNvGrpSpPr/>
              <p:nvPr/>
            </p:nvGrpSpPr>
            <p:grpSpPr>
              <a:xfrm>
                <a:off x="896870" y="3301234"/>
                <a:ext cx="413910" cy="219455"/>
                <a:chOff x="2035842" y="2467584"/>
                <a:chExt cx="1616542" cy="857090"/>
              </a:xfrm>
              <a:grpFill/>
            </p:grpSpPr>
            <p:grpSp>
              <p:nvGrpSpPr>
                <p:cNvPr id="2493" name="Group 3"/>
                <p:cNvGrpSpPr>
                  <a:grpSpLocks noChangeAspect="1"/>
                </p:cNvGrpSpPr>
                <p:nvPr/>
              </p:nvGrpSpPr>
              <p:grpSpPr>
                <a:xfrm>
                  <a:off x="2035842" y="2467584"/>
                  <a:ext cx="1441149" cy="857090"/>
                  <a:chOff x="8585201" y="197511"/>
                  <a:chExt cx="331423" cy="197106"/>
                </a:xfrm>
                <a:grpFill/>
              </p:grpSpPr>
              <p:sp>
                <p:nvSpPr>
                  <p:cNvPr id="267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71" name="Rectangle 267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72" name="Rectangle 267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68" name="Rectangle 70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69" name="Rectangle 266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494" name="Group 124"/>
              <p:cNvGrpSpPr/>
              <p:nvPr/>
            </p:nvGrpSpPr>
            <p:grpSpPr>
              <a:xfrm>
                <a:off x="1430588" y="3301234"/>
                <a:ext cx="413910" cy="219455"/>
                <a:chOff x="2035842" y="2467584"/>
                <a:chExt cx="1616542" cy="857090"/>
              </a:xfrm>
              <a:grpFill/>
            </p:grpSpPr>
            <p:grpSp>
              <p:nvGrpSpPr>
                <p:cNvPr id="2495" name="Group 3"/>
                <p:cNvGrpSpPr>
                  <a:grpSpLocks noChangeAspect="1"/>
                </p:cNvGrpSpPr>
                <p:nvPr/>
              </p:nvGrpSpPr>
              <p:grpSpPr>
                <a:xfrm>
                  <a:off x="2035842" y="2467584"/>
                  <a:ext cx="1441149" cy="857090"/>
                  <a:chOff x="8585201" y="197511"/>
                  <a:chExt cx="331423" cy="197106"/>
                </a:xfrm>
                <a:grpFill/>
              </p:grpSpPr>
              <p:sp>
                <p:nvSpPr>
                  <p:cNvPr id="266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65" name="Rectangle 69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66" name="Rectangle 69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62" name="Rectangle 69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63" name="Rectangle 69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496" name="Group 729"/>
          <p:cNvGrpSpPr/>
          <p:nvPr/>
        </p:nvGrpSpPr>
        <p:grpSpPr>
          <a:xfrm>
            <a:off x="8050920" y="4644700"/>
            <a:ext cx="495953" cy="1049307"/>
            <a:chOff x="5634805" y="3337079"/>
            <a:chExt cx="655421" cy="1507476"/>
          </a:xfrm>
        </p:grpSpPr>
        <p:sp>
          <p:nvSpPr>
            <p:cNvPr id="2623" name="Rectangle 2622"/>
            <p:cNvSpPr/>
            <p:nvPr/>
          </p:nvSpPr>
          <p:spPr>
            <a:xfrm>
              <a:off x="5634805" y="3337079"/>
              <a:ext cx="655421" cy="1507476"/>
            </a:xfrm>
            <a:prstGeom prst="rect">
              <a:avLst/>
            </a:prstGeom>
            <a:solidFill>
              <a:schemeClr val="tx1">
                <a:lumMod val="85000"/>
                <a:lumOff val="1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497" name="Group 1893"/>
            <p:cNvGrpSpPr/>
            <p:nvPr/>
          </p:nvGrpSpPr>
          <p:grpSpPr>
            <a:xfrm>
              <a:off x="5755560" y="3434645"/>
              <a:ext cx="413910" cy="1312345"/>
              <a:chOff x="363151" y="2208344"/>
              <a:chExt cx="413910" cy="1312345"/>
            </a:xfrm>
            <a:noFill/>
          </p:grpSpPr>
          <p:grpSp>
            <p:nvGrpSpPr>
              <p:cNvPr id="2498" name="Group 124"/>
              <p:cNvGrpSpPr/>
              <p:nvPr/>
            </p:nvGrpSpPr>
            <p:grpSpPr>
              <a:xfrm>
                <a:off x="363151" y="2208344"/>
                <a:ext cx="413910" cy="219455"/>
                <a:chOff x="2035842" y="2467584"/>
                <a:chExt cx="1616542" cy="857090"/>
              </a:xfrm>
              <a:grpFill/>
            </p:grpSpPr>
            <p:grpSp>
              <p:nvGrpSpPr>
                <p:cNvPr id="2499" name="Group 3"/>
                <p:cNvGrpSpPr>
                  <a:grpSpLocks noChangeAspect="1"/>
                </p:cNvGrpSpPr>
                <p:nvPr/>
              </p:nvGrpSpPr>
              <p:grpSpPr>
                <a:xfrm>
                  <a:off x="2035842" y="2467584"/>
                  <a:ext cx="1441149" cy="857090"/>
                  <a:chOff x="8585201" y="197511"/>
                  <a:chExt cx="331423" cy="197106"/>
                </a:xfrm>
                <a:grpFill/>
              </p:grpSpPr>
              <p:sp>
                <p:nvSpPr>
                  <p:cNvPr id="265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51" name="Rectangle 265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52" name="Rectangle 265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48" name="Rectangle 264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49" name="Rectangle 264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02" name="Group 124"/>
              <p:cNvGrpSpPr/>
              <p:nvPr/>
            </p:nvGrpSpPr>
            <p:grpSpPr>
              <a:xfrm>
                <a:off x="363151" y="2572641"/>
                <a:ext cx="413910" cy="219455"/>
                <a:chOff x="2035842" y="2467584"/>
                <a:chExt cx="1616542" cy="857090"/>
              </a:xfrm>
              <a:grpFill/>
            </p:grpSpPr>
            <p:grpSp>
              <p:nvGrpSpPr>
                <p:cNvPr id="2503" name="Group 3"/>
                <p:cNvGrpSpPr>
                  <a:grpSpLocks noChangeAspect="1"/>
                </p:cNvGrpSpPr>
                <p:nvPr/>
              </p:nvGrpSpPr>
              <p:grpSpPr>
                <a:xfrm>
                  <a:off x="2035842" y="2467584"/>
                  <a:ext cx="1441149" cy="857090"/>
                  <a:chOff x="8585201" y="197511"/>
                  <a:chExt cx="331423" cy="197106"/>
                </a:xfrm>
                <a:grpFill/>
              </p:grpSpPr>
              <p:sp>
                <p:nvSpPr>
                  <p:cNvPr id="264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45" name="Rectangle 264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46" name="Rectangle 264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42" name="Rectangle 264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43" name="Rectangle 264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04" name="Group 124"/>
              <p:cNvGrpSpPr/>
              <p:nvPr/>
            </p:nvGrpSpPr>
            <p:grpSpPr>
              <a:xfrm>
                <a:off x="363151" y="2936938"/>
                <a:ext cx="413910" cy="219455"/>
                <a:chOff x="2035842" y="2467584"/>
                <a:chExt cx="1616542" cy="857090"/>
              </a:xfrm>
              <a:grpFill/>
            </p:grpSpPr>
            <p:grpSp>
              <p:nvGrpSpPr>
                <p:cNvPr id="2505" name="Group 3"/>
                <p:cNvGrpSpPr>
                  <a:grpSpLocks noChangeAspect="1"/>
                </p:cNvGrpSpPr>
                <p:nvPr/>
              </p:nvGrpSpPr>
              <p:grpSpPr>
                <a:xfrm>
                  <a:off x="2035842" y="2467584"/>
                  <a:ext cx="1441149" cy="857090"/>
                  <a:chOff x="8585201" y="197511"/>
                  <a:chExt cx="331423" cy="197106"/>
                </a:xfrm>
                <a:grpFill/>
              </p:grpSpPr>
              <p:sp>
                <p:nvSpPr>
                  <p:cNvPr id="263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39" name="Rectangle 263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40" name="Rectangle 263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36" name="Rectangle 263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37" name="Rectangle 263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06" name="Group 124"/>
              <p:cNvGrpSpPr/>
              <p:nvPr/>
            </p:nvGrpSpPr>
            <p:grpSpPr>
              <a:xfrm>
                <a:off x="363151" y="3301234"/>
                <a:ext cx="413910" cy="219455"/>
                <a:chOff x="2035842" y="2467584"/>
                <a:chExt cx="1616542" cy="857090"/>
              </a:xfrm>
              <a:grpFill/>
            </p:grpSpPr>
            <p:grpSp>
              <p:nvGrpSpPr>
                <p:cNvPr id="2512" name="Group 3"/>
                <p:cNvGrpSpPr>
                  <a:grpSpLocks noChangeAspect="1"/>
                </p:cNvGrpSpPr>
                <p:nvPr/>
              </p:nvGrpSpPr>
              <p:grpSpPr>
                <a:xfrm>
                  <a:off x="2035842" y="2467584"/>
                  <a:ext cx="1441149" cy="857090"/>
                  <a:chOff x="8585201" y="197511"/>
                  <a:chExt cx="331423" cy="197106"/>
                </a:xfrm>
                <a:grpFill/>
              </p:grpSpPr>
              <p:sp>
                <p:nvSpPr>
                  <p:cNvPr id="263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33" name="Rectangle 263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34" name="Rectangle 263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30" name="Rectangle 262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31" name="Rectangle 263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518" name="Group 763"/>
          <p:cNvGrpSpPr/>
          <p:nvPr/>
        </p:nvGrpSpPr>
        <p:grpSpPr>
          <a:xfrm>
            <a:off x="8067496" y="5460338"/>
            <a:ext cx="1288413" cy="263895"/>
            <a:chOff x="3930762" y="3788483"/>
            <a:chExt cx="1702689" cy="379122"/>
          </a:xfrm>
        </p:grpSpPr>
        <p:sp>
          <p:nvSpPr>
            <p:cNvPr id="2600" name="Rectangle 2599"/>
            <p:cNvSpPr/>
            <p:nvPr/>
          </p:nvSpPr>
          <p:spPr>
            <a:xfrm>
              <a:off x="3930762" y="3788483"/>
              <a:ext cx="1702689" cy="379122"/>
            </a:xfrm>
            <a:prstGeom prst="rect">
              <a:avLst/>
            </a:prstGeom>
            <a:solidFill>
              <a:schemeClr val="bg1">
                <a:lumMod val="7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524" name="Group 1915"/>
            <p:cNvGrpSpPr/>
            <p:nvPr/>
          </p:nvGrpSpPr>
          <p:grpSpPr>
            <a:xfrm>
              <a:off x="4041433" y="3868317"/>
              <a:ext cx="1481347" cy="219455"/>
              <a:chOff x="363151" y="3301234"/>
              <a:chExt cx="1481347" cy="219455"/>
            </a:xfrm>
            <a:noFill/>
          </p:grpSpPr>
          <p:grpSp>
            <p:nvGrpSpPr>
              <p:cNvPr id="2525" name="Group 124"/>
              <p:cNvGrpSpPr/>
              <p:nvPr/>
            </p:nvGrpSpPr>
            <p:grpSpPr>
              <a:xfrm>
                <a:off x="363151" y="3301234"/>
                <a:ext cx="413910" cy="219455"/>
                <a:chOff x="2035842" y="2467584"/>
                <a:chExt cx="1616542" cy="857090"/>
              </a:xfrm>
              <a:grpFill/>
            </p:grpSpPr>
            <p:grpSp>
              <p:nvGrpSpPr>
                <p:cNvPr id="2526" name="Group 3"/>
                <p:cNvGrpSpPr>
                  <a:grpSpLocks noChangeAspect="1"/>
                </p:cNvGrpSpPr>
                <p:nvPr/>
              </p:nvGrpSpPr>
              <p:grpSpPr>
                <a:xfrm>
                  <a:off x="2035842" y="2467584"/>
                  <a:ext cx="1441149" cy="857090"/>
                  <a:chOff x="8585201" y="197511"/>
                  <a:chExt cx="331423" cy="197106"/>
                </a:xfrm>
                <a:grpFill/>
              </p:grpSpPr>
              <p:sp>
                <p:nvSpPr>
                  <p:cNvPr id="262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21" name="Rectangle 262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22" name="Rectangle 262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18" name="Rectangle 261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19" name="Rectangle 261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27" name="Group 124"/>
              <p:cNvGrpSpPr/>
              <p:nvPr/>
            </p:nvGrpSpPr>
            <p:grpSpPr>
              <a:xfrm>
                <a:off x="896870" y="3301234"/>
                <a:ext cx="413910" cy="219455"/>
                <a:chOff x="2035842" y="2467584"/>
                <a:chExt cx="1616542" cy="857090"/>
              </a:xfrm>
              <a:grpFill/>
            </p:grpSpPr>
            <p:grpSp>
              <p:nvGrpSpPr>
                <p:cNvPr id="2528" name="Group 3"/>
                <p:cNvGrpSpPr>
                  <a:grpSpLocks noChangeAspect="1"/>
                </p:cNvGrpSpPr>
                <p:nvPr/>
              </p:nvGrpSpPr>
              <p:grpSpPr>
                <a:xfrm>
                  <a:off x="2035842" y="2467584"/>
                  <a:ext cx="1441149" cy="857090"/>
                  <a:chOff x="8585201" y="197511"/>
                  <a:chExt cx="331423" cy="197106"/>
                </a:xfrm>
                <a:grpFill/>
              </p:grpSpPr>
              <p:sp>
                <p:nvSpPr>
                  <p:cNvPr id="261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15" name="Rectangle 261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16" name="Rectangle 261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12" name="Rectangle 261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13" name="Rectangle 261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29" name="Group 124"/>
              <p:cNvGrpSpPr/>
              <p:nvPr/>
            </p:nvGrpSpPr>
            <p:grpSpPr>
              <a:xfrm>
                <a:off x="1430588" y="3301234"/>
                <a:ext cx="413910" cy="219455"/>
                <a:chOff x="2035842" y="2467584"/>
                <a:chExt cx="1616542" cy="857090"/>
              </a:xfrm>
              <a:grpFill/>
            </p:grpSpPr>
            <p:grpSp>
              <p:nvGrpSpPr>
                <p:cNvPr id="2530" name="Group 3"/>
                <p:cNvGrpSpPr>
                  <a:grpSpLocks noChangeAspect="1"/>
                </p:cNvGrpSpPr>
                <p:nvPr/>
              </p:nvGrpSpPr>
              <p:grpSpPr>
                <a:xfrm>
                  <a:off x="2035842" y="2467584"/>
                  <a:ext cx="1441149" cy="857090"/>
                  <a:chOff x="8585201" y="197511"/>
                  <a:chExt cx="331423" cy="197106"/>
                </a:xfrm>
                <a:grpFill/>
              </p:grpSpPr>
              <p:sp>
                <p:nvSpPr>
                  <p:cNvPr id="260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609" name="Rectangle 260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10" name="Rectangle 260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606" name="Rectangle 260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607" name="Rectangle 260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grpSp>
        <p:nvGrpSpPr>
          <p:cNvPr id="2531" name="Group 897"/>
          <p:cNvGrpSpPr/>
          <p:nvPr/>
        </p:nvGrpSpPr>
        <p:grpSpPr>
          <a:xfrm>
            <a:off x="9660018" y="4388947"/>
            <a:ext cx="495953" cy="1049307"/>
            <a:chOff x="3112852" y="4516311"/>
            <a:chExt cx="655421" cy="1507476"/>
          </a:xfrm>
        </p:grpSpPr>
        <p:sp>
          <p:nvSpPr>
            <p:cNvPr id="2540" name="Rectangle 2539"/>
            <p:cNvSpPr/>
            <p:nvPr/>
          </p:nvSpPr>
          <p:spPr>
            <a:xfrm>
              <a:off x="3112852" y="4516311"/>
              <a:ext cx="655421" cy="1507476"/>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532" name="Group 1973"/>
            <p:cNvGrpSpPr/>
            <p:nvPr/>
          </p:nvGrpSpPr>
          <p:grpSpPr>
            <a:xfrm>
              <a:off x="3233607" y="4613877"/>
              <a:ext cx="413910" cy="1312345"/>
              <a:chOff x="363151" y="2208344"/>
              <a:chExt cx="413910" cy="1312345"/>
            </a:xfrm>
            <a:noFill/>
          </p:grpSpPr>
          <p:grpSp>
            <p:nvGrpSpPr>
              <p:cNvPr id="2533" name="Group 124"/>
              <p:cNvGrpSpPr/>
              <p:nvPr/>
            </p:nvGrpSpPr>
            <p:grpSpPr>
              <a:xfrm>
                <a:off x="363151" y="2208344"/>
                <a:ext cx="413910" cy="219455"/>
                <a:chOff x="2035842" y="2467584"/>
                <a:chExt cx="1616542" cy="857090"/>
              </a:xfrm>
              <a:grpFill/>
            </p:grpSpPr>
            <p:grpSp>
              <p:nvGrpSpPr>
                <p:cNvPr id="2534" name="Group 3"/>
                <p:cNvGrpSpPr>
                  <a:grpSpLocks noChangeAspect="1"/>
                </p:cNvGrpSpPr>
                <p:nvPr/>
              </p:nvGrpSpPr>
              <p:grpSpPr>
                <a:xfrm>
                  <a:off x="2035842" y="2467584"/>
                  <a:ext cx="1441149" cy="857090"/>
                  <a:chOff x="8585201" y="197511"/>
                  <a:chExt cx="331423" cy="197106"/>
                </a:xfrm>
                <a:grpFill/>
              </p:grpSpPr>
              <p:sp>
                <p:nvSpPr>
                  <p:cNvPr id="2567"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68" name="Rectangle 2567"/>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69" name="Rectangle 2568"/>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65" name="Rectangle 2564"/>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66" name="Rectangle 2565"/>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35" name="Group 124"/>
              <p:cNvGrpSpPr/>
              <p:nvPr/>
            </p:nvGrpSpPr>
            <p:grpSpPr>
              <a:xfrm>
                <a:off x="363151" y="2572641"/>
                <a:ext cx="413910" cy="219455"/>
                <a:chOff x="2035842" y="2467584"/>
                <a:chExt cx="1616542" cy="857090"/>
              </a:xfrm>
              <a:grpFill/>
            </p:grpSpPr>
            <p:grpSp>
              <p:nvGrpSpPr>
                <p:cNvPr id="2536" name="Group 3"/>
                <p:cNvGrpSpPr>
                  <a:grpSpLocks noChangeAspect="1"/>
                </p:cNvGrpSpPr>
                <p:nvPr/>
              </p:nvGrpSpPr>
              <p:grpSpPr>
                <a:xfrm>
                  <a:off x="2035842" y="2467584"/>
                  <a:ext cx="1441149" cy="857090"/>
                  <a:chOff x="8585201" y="197511"/>
                  <a:chExt cx="331423" cy="197106"/>
                </a:xfrm>
                <a:grpFill/>
              </p:grpSpPr>
              <p:sp>
                <p:nvSpPr>
                  <p:cNvPr id="256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62" name="Rectangle 256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63" name="Rectangle 256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59" name="Rectangle 255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60" name="Rectangle 255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37" name="Group 124"/>
              <p:cNvGrpSpPr/>
              <p:nvPr/>
            </p:nvGrpSpPr>
            <p:grpSpPr>
              <a:xfrm>
                <a:off x="363151" y="2936938"/>
                <a:ext cx="413910" cy="219455"/>
                <a:chOff x="2035842" y="2467584"/>
                <a:chExt cx="1616542" cy="857090"/>
              </a:xfrm>
              <a:grpFill/>
            </p:grpSpPr>
            <p:grpSp>
              <p:nvGrpSpPr>
                <p:cNvPr id="2538" name="Group 3"/>
                <p:cNvGrpSpPr>
                  <a:grpSpLocks noChangeAspect="1"/>
                </p:cNvGrpSpPr>
                <p:nvPr/>
              </p:nvGrpSpPr>
              <p:grpSpPr>
                <a:xfrm>
                  <a:off x="2035842" y="2467584"/>
                  <a:ext cx="1441149" cy="857090"/>
                  <a:chOff x="8585201" y="197511"/>
                  <a:chExt cx="331423" cy="197106"/>
                </a:xfrm>
                <a:grpFill/>
              </p:grpSpPr>
              <p:sp>
                <p:nvSpPr>
                  <p:cNvPr id="255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56" name="Rectangle 255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57" name="Rectangle 255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53" name="Rectangle 255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54" name="Rectangle 255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39" name="Group 124"/>
              <p:cNvGrpSpPr/>
              <p:nvPr/>
            </p:nvGrpSpPr>
            <p:grpSpPr>
              <a:xfrm>
                <a:off x="363151" y="3301234"/>
                <a:ext cx="413910" cy="219455"/>
                <a:chOff x="2035842" y="2467584"/>
                <a:chExt cx="1616542" cy="857090"/>
              </a:xfrm>
              <a:grpFill/>
            </p:grpSpPr>
            <p:grpSp>
              <p:nvGrpSpPr>
                <p:cNvPr id="2541" name="Group 3"/>
                <p:cNvGrpSpPr>
                  <a:grpSpLocks noChangeAspect="1"/>
                </p:cNvGrpSpPr>
                <p:nvPr/>
              </p:nvGrpSpPr>
              <p:grpSpPr>
                <a:xfrm>
                  <a:off x="2035842" y="2467584"/>
                  <a:ext cx="1441149" cy="857090"/>
                  <a:chOff x="8585201" y="197511"/>
                  <a:chExt cx="331423" cy="197106"/>
                </a:xfrm>
                <a:grpFill/>
              </p:grpSpPr>
              <p:sp>
                <p:nvSpPr>
                  <p:cNvPr id="254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50" name="Rectangle 254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51" name="Rectangle 255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47" name="Rectangle 254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48" name="Rectangle 254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cxnSp>
        <p:nvCxnSpPr>
          <p:cNvPr id="1953" name="Curved Connector 1165"/>
          <p:cNvCxnSpPr>
            <a:stCxn id="2295" idx="2"/>
            <a:endCxn id="2695" idx="1"/>
          </p:cNvCxnSpPr>
          <p:nvPr/>
        </p:nvCxnSpPr>
        <p:spPr>
          <a:xfrm rot="16200000" flipH="1">
            <a:off x="7166428" y="4448150"/>
            <a:ext cx="759365" cy="318511"/>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2542" name="Group 1139"/>
          <p:cNvGrpSpPr/>
          <p:nvPr/>
        </p:nvGrpSpPr>
        <p:grpSpPr>
          <a:xfrm>
            <a:off x="7646260" y="4411097"/>
            <a:ext cx="495953" cy="809351"/>
            <a:chOff x="1789251" y="4785850"/>
            <a:chExt cx="655421" cy="1162746"/>
          </a:xfrm>
        </p:grpSpPr>
        <p:sp>
          <p:nvSpPr>
            <p:cNvPr id="2501" name="Rectangle 124"/>
            <p:cNvSpPr/>
            <p:nvPr/>
          </p:nvSpPr>
          <p:spPr>
            <a:xfrm>
              <a:off x="1789251" y="4785850"/>
              <a:ext cx="655421" cy="1162746"/>
            </a:xfrm>
            <a:prstGeom prst="rect">
              <a:avLst/>
            </a:prstGeom>
            <a:solidFill>
              <a:schemeClr val="tx1">
                <a:lumMod val="50000"/>
                <a:lumOff val="50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latin typeface="Arial Narrow"/>
                <a:cs typeface="Arial Narrow"/>
              </a:endParaRPr>
            </a:p>
          </p:txBody>
        </p:sp>
        <p:grpSp>
          <p:nvGrpSpPr>
            <p:cNvPr id="2543" name="Group 2010"/>
            <p:cNvGrpSpPr/>
            <p:nvPr/>
          </p:nvGrpSpPr>
          <p:grpSpPr>
            <a:xfrm>
              <a:off x="1910006" y="4893199"/>
              <a:ext cx="413910" cy="948048"/>
              <a:chOff x="363151" y="2572641"/>
              <a:chExt cx="413910" cy="948048"/>
            </a:xfrm>
            <a:noFill/>
          </p:grpSpPr>
          <p:grpSp>
            <p:nvGrpSpPr>
              <p:cNvPr id="2544" name="Group 124"/>
              <p:cNvGrpSpPr/>
              <p:nvPr/>
            </p:nvGrpSpPr>
            <p:grpSpPr>
              <a:xfrm>
                <a:off x="363151" y="2572641"/>
                <a:ext cx="413910" cy="219455"/>
                <a:chOff x="2035842" y="2467584"/>
                <a:chExt cx="1616542" cy="857090"/>
              </a:xfrm>
              <a:grpFill/>
            </p:grpSpPr>
            <p:grpSp>
              <p:nvGrpSpPr>
                <p:cNvPr id="2545" name="Group 3"/>
                <p:cNvGrpSpPr>
                  <a:grpSpLocks noChangeAspect="1"/>
                </p:cNvGrpSpPr>
                <p:nvPr/>
              </p:nvGrpSpPr>
              <p:grpSpPr>
                <a:xfrm>
                  <a:off x="2035842" y="2467584"/>
                  <a:ext cx="1441149" cy="857090"/>
                  <a:chOff x="8585201" y="197511"/>
                  <a:chExt cx="331423" cy="197106"/>
                </a:xfrm>
                <a:grpFill/>
              </p:grpSpPr>
              <p:sp>
                <p:nvSpPr>
                  <p:cNvPr id="252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22" name="Rectangle 252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23" name="Rectangle 252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19" name="Rectangle 251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20" name="Rectangle 251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46" name="Group 124"/>
              <p:cNvGrpSpPr/>
              <p:nvPr/>
            </p:nvGrpSpPr>
            <p:grpSpPr>
              <a:xfrm>
                <a:off x="363151" y="2936938"/>
                <a:ext cx="413910" cy="219455"/>
                <a:chOff x="2035842" y="2467584"/>
                <a:chExt cx="1616542" cy="857090"/>
              </a:xfrm>
              <a:grpFill/>
            </p:grpSpPr>
            <p:grpSp>
              <p:nvGrpSpPr>
                <p:cNvPr id="2552" name="Group 3"/>
                <p:cNvGrpSpPr>
                  <a:grpSpLocks noChangeAspect="1"/>
                </p:cNvGrpSpPr>
                <p:nvPr/>
              </p:nvGrpSpPr>
              <p:grpSpPr>
                <a:xfrm>
                  <a:off x="2035842" y="2467584"/>
                  <a:ext cx="1441149" cy="857090"/>
                  <a:chOff x="8585201" y="197511"/>
                  <a:chExt cx="331423" cy="197106"/>
                </a:xfrm>
                <a:grpFill/>
              </p:grpSpPr>
              <p:sp>
                <p:nvSpPr>
                  <p:cNvPr id="251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16" name="Rectangle 251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17" name="Rectangle 251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13" name="Rectangle 251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14" name="Rectangle 251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nvGrpSpPr>
              <p:cNvPr id="2558" name="Group 124"/>
              <p:cNvGrpSpPr/>
              <p:nvPr/>
            </p:nvGrpSpPr>
            <p:grpSpPr>
              <a:xfrm>
                <a:off x="363151" y="3301234"/>
                <a:ext cx="413910" cy="219455"/>
                <a:chOff x="2035842" y="2467584"/>
                <a:chExt cx="1616542" cy="857090"/>
              </a:xfrm>
              <a:grpFill/>
            </p:grpSpPr>
            <p:grpSp>
              <p:nvGrpSpPr>
                <p:cNvPr id="2564" name="Group 3"/>
                <p:cNvGrpSpPr>
                  <a:grpSpLocks noChangeAspect="1"/>
                </p:cNvGrpSpPr>
                <p:nvPr/>
              </p:nvGrpSpPr>
              <p:grpSpPr>
                <a:xfrm>
                  <a:off x="2035842" y="2467584"/>
                  <a:ext cx="1441149" cy="857090"/>
                  <a:chOff x="8585201" y="197511"/>
                  <a:chExt cx="331423" cy="197106"/>
                </a:xfrm>
                <a:grpFill/>
              </p:grpSpPr>
              <p:sp>
                <p:nvSpPr>
                  <p:cNvPr id="250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a:ea typeface="MS PGothic" pitchFamily="34" charset="-128"/>
                        <a:cs typeface="Arial Narrow"/>
                      </a:rPr>
                      <a:t>Service Domain</a:t>
                    </a:r>
                  </a:p>
                </p:txBody>
              </p:sp>
              <p:sp>
                <p:nvSpPr>
                  <p:cNvPr id="2510" name="Rectangle 250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11" name="Rectangle 251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sp>
              <p:nvSpPr>
                <p:cNvPr id="2507" name="Rectangle 250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sp>
              <p:nvSpPr>
                <p:cNvPr id="2508" name="Rectangle 250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a:ea typeface="MS PGothic" pitchFamily="34" charset="-128"/>
                    <a:cs typeface="Arial Narrow"/>
                  </a:endParaRPr>
                </a:p>
              </p:txBody>
            </p:sp>
          </p:grpSp>
        </p:grpSp>
      </p:grpSp>
      <p:sp>
        <p:nvSpPr>
          <p:cNvPr id="2500" name="Rounded Rectangle 2499"/>
          <p:cNvSpPr/>
          <p:nvPr/>
        </p:nvSpPr>
        <p:spPr>
          <a:xfrm>
            <a:off x="7879859" y="5026745"/>
            <a:ext cx="1792365" cy="280141"/>
          </a:xfrm>
          <a:prstGeom prst="roundRect">
            <a:avLst>
              <a:gd name="adj" fmla="val 7348"/>
            </a:avLst>
          </a:prstGeom>
          <a:noFill/>
          <a:ln>
            <a:noFill/>
          </a:ln>
          <a:effectLst>
            <a:outerShdw blurRad="25400" dist="25400" dir="2700000">
              <a:srgbClr val="000000">
                <a:alpha val="90000"/>
              </a:srgbClr>
            </a:outerShdw>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201" b="1">
                <a:solidFill>
                  <a:schemeClr val="bg1"/>
                </a:solidFill>
                <a:latin typeface="Arial Narrow"/>
                <a:cs typeface="Arial Narrow"/>
              </a:rPr>
              <a:t>Business Applications</a:t>
            </a:r>
          </a:p>
        </p:txBody>
      </p:sp>
      <p:grpSp>
        <p:nvGrpSpPr>
          <p:cNvPr id="2570" name="Group 2886"/>
          <p:cNvGrpSpPr/>
          <p:nvPr/>
        </p:nvGrpSpPr>
        <p:grpSpPr>
          <a:xfrm>
            <a:off x="4939430" y="4586509"/>
            <a:ext cx="2559887" cy="1270269"/>
            <a:chOff x="3415172" y="4757562"/>
            <a:chExt cx="2558702" cy="1269681"/>
          </a:xfrm>
        </p:grpSpPr>
        <p:sp>
          <p:nvSpPr>
            <p:cNvPr id="1952" name="Left Arrow 1951"/>
            <p:cNvSpPr/>
            <p:nvPr/>
          </p:nvSpPr>
          <p:spPr>
            <a:xfrm rot="19906355">
              <a:off x="5791993" y="4892473"/>
              <a:ext cx="181881" cy="662198"/>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571" name="Group 1375"/>
            <p:cNvGrpSpPr>
              <a:grpSpLocks noChangeAspect="1"/>
            </p:cNvGrpSpPr>
            <p:nvPr/>
          </p:nvGrpSpPr>
          <p:grpSpPr>
            <a:xfrm rot="16200000">
              <a:off x="3866621" y="4929357"/>
              <a:ext cx="230215" cy="216122"/>
              <a:chOff x="2833218" y="2374931"/>
              <a:chExt cx="497854" cy="467370"/>
            </a:xfrm>
          </p:grpSpPr>
          <p:sp>
            <p:nvSpPr>
              <p:cNvPr id="2289" name="Rectangle 2288"/>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90" name="Oval 2289"/>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2291" name="Rectangle 2290"/>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92" name="Block Arc 2291"/>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grpSp>
          <p:nvGrpSpPr>
            <p:cNvPr id="2572" name="Group 1391"/>
            <p:cNvGrpSpPr>
              <a:grpSpLocks noChangeAspect="1"/>
            </p:cNvGrpSpPr>
            <p:nvPr/>
          </p:nvGrpSpPr>
          <p:grpSpPr>
            <a:xfrm rot="16200000">
              <a:off x="4650816" y="5144909"/>
              <a:ext cx="230215" cy="216122"/>
              <a:chOff x="2833218" y="2374931"/>
              <a:chExt cx="497854" cy="467370"/>
            </a:xfrm>
          </p:grpSpPr>
          <p:sp>
            <p:nvSpPr>
              <p:cNvPr id="2285" name="Rectangle 2284"/>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86" name="Oval 2285"/>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2287" name="Rectangle 2286"/>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88" name="Block Arc 2287"/>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grpSp>
          <p:nvGrpSpPr>
            <p:cNvPr id="2573" name="Group 1396"/>
            <p:cNvGrpSpPr>
              <a:grpSpLocks noChangeAspect="1"/>
            </p:cNvGrpSpPr>
            <p:nvPr/>
          </p:nvGrpSpPr>
          <p:grpSpPr>
            <a:xfrm rot="16200000">
              <a:off x="5435011" y="5145240"/>
              <a:ext cx="230215" cy="216122"/>
              <a:chOff x="2833218" y="2374931"/>
              <a:chExt cx="497854" cy="467370"/>
            </a:xfrm>
          </p:grpSpPr>
          <p:sp>
            <p:nvSpPr>
              <p:cNvPr id="2281" name="Rectangle 2280"/>
              <p:cNvSpPr/>
              <p:nvPr/>
            </p:nvSpPr>
            <p:spPr>
              <a:xfrm>
                <a:off x="2838378" y="2729034"/>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82" name="Oval 2281"/>
              <p:cNvSpPr/>
              <p:nvPr/>
            </p:nvSpPr>
            <p:spPr bwMode="gray">
              <a:xfrm>
                <a:off x="3077526" y="2674991"/>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401" dirty="0"/>
              </a:p>
            </p:txBody>
          </p:sp>
          <p:sp>
            <p:nvSpPr>
              <p:cNvPr id="2283" name="Rectangle 2282"/>
              <p:cNvSpPr/>
              <p:nvPr/>
            </p:nvSpPr>
            <p:spPr>
              <a:xfrm>
                <a:off x="2833218" y="2479005"/>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sp>
            <p:nvSpPr>
              <p:cNvPr id="2284" name="Block Arc 2283"/>
              <p:cNvSpPr/>
              <p:nvPr/>
            </p:nvSpPr>
            <p:spPr>
              <a:xfrm rot="16200000">
                <a:off x="3068139" y="2379373"/>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401" dirty="0"/>
              </a:p>
            </p:txBody>
          </p:sp>
        </p:grpSp>
        <p:sp>
          <p:nvSpPr>
            <p:cNvPr id="1964" name="Rectangle 1963"/>
            <p:cNvSpPr/>
            <p:nvPr/>
          </p:nvSpPr>
          <p:spPr>
            <a:xfrm>
              <a:off x="4313774" y="5320192"/>
              <a:ext cx="926914" cy="697367"/>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574" name="Group 1356"/>
            <p:cNvGrpSpPr/>
            <p:nvPr/>
          </p:nvGrpSpPr>
          <p:grpSpPr>
            <a:xfrm>
              <a:off x="5307269" y="5319896"/>
              <a:ext cx="514445" cy="707347"/>
              <a:chOff x="1429280" y="5260272"/>
              <a:chExt cx="655421" cy="901191"/>
            </a:xfrm>
          </p:grpSpPr>
          <p:sp>
            <p:nvSpPr>
              <p:cNvPr id="2263" name="Rectangle 2262"/>
              <p:cNvSpPr/>
              <p:nvPr/>
            </p:nvSpPr>
            <p:spPr>
              <a:xfrm>
                <a:off x="1429280" y="5260272"/>
                <a:ext cx="655421" cy="901191"/>
              </a:xfrm>
              <a:prstGeom prst="rect">
                <a:avLst/>
              </a:prstGeom>
              <a:solidFill>
                <a:schemeClr val="tx1">
                  <a:lumMod val="95000"/>
                  <a:lumOff val="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575" name="Group 1307"/>
              <p:cNvGrpSpPr/>
              <p:nvPr/>
            </p:nvGrpSpPr>
            <p:grpSpPr>
              <a:xfrm>
                <a:off x="1550035" y="5340413"/>
                <a:ext cx="413910" cy="583891"/>
                <a:chOff x="3295697" y="2948076"/>
                <a:chExt cx="413910" cy="583891"/>
              </a:xfrm>
              <a:noFill/>
            </p:grpSpPr>
            <p:grpSp>
              <p:nvGrpSpPr>
                <p:cNvPr id="2576" name="Group 132"/>
                <p:cNvGrpSpPr/>
                <p:nvPr/>
              </p:nvGrpSpPr>
              <p:grpSpPr>
                <a:xfrm>
                  <a:off x="3295697" y="2948076"/>
                  <a:ext cx="413910" cy="219455"/>
                  <a:chOff x="2035842" y="2467584"/>
                  <a:chExt cx="1616542" cy="857090"/>
                </a:xfrm>
                <a:grpFill/>
              </p:grpSpPr>
              <p:grpSp>
                <p:nvGrpSpPr>
                  <p:cNvPr id="2577" name="Group 3"/>
                  <p:cNvGrpSpPr>
                    <a:grpSpLocks noChangeAspect="1"/>
                  </p:cNvGrpSpPr>
                  <p:nvPr/>
                </p:nvGrpSpPr>
                <p:grpSpPr>
                  <a:xfrm>
                    <a:off x="2035842" y="2467584"/>
                    <a:ext cx="1441149" cy="857090"/>
                    <a:chOff x="8585201" y="197511"/>
                    <a:chExt cx="331423" cy="197106"/>
                  </a:xfrm>
                  <a:grpFill/>
                </p:grpSpPr>
                <p:sp>
                  <p:nvSpPr>
                    <p:cNvPr id="2278"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79" name="Rectangle 2278"/>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80" name="Rectangle 2279"/>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76" name="Rectangle 2275"/>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77" name="Rectangle 2276"/>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578" name="Group 147"/>
                <p:cNvGrpSpPr/>
                <p:nvPr/>
              </p:nvGrpSpPr>
              <p:grpSpPr>
                <a:xfrm>
                  <a:off x="3295697" y="3312512"/>
                  <a:ext cx="413910" cy="219455"/>
                  <a:chOff x="3132629" y="5257886"/>
                  <a:chExt cx="1616542" cy="857090"/>
                </a:xfrm>
                <a:grpFill/>
              </p:grpSpPr>
              <p:grpSp>
                <p:nvGrpSpPr>
                  <p:cNvPr id="2579" name="Group 132"/>
                  <p:cNvGrpSpPr/>
                  <p:nvPr/>
                </p:nvGrpSpPr>
                <p:grpSpPr>
                  <a:xfrm>
                    <a:off x="3132629" y="5257886"/>
                    <a:ext cx="1616542" cy="857090"/>
                    <a:chOff x="2035842" y="2467584"/>
                    <a:chExt cx="1616542" cy="857090"/>
                  </a:xfrm>
                  <a:grpFill/>
                </p:grpSpPr>
                <p:grpSp>
                  <p:nvGrpSpPr>
                    <p:cNvPr id="2580" name="Group 3"/>
                    <p:cNvGrpSpPr>
                      <a:grpSpLocks noChangeAspect="1"/>
                    </p:cNvGrpSpPr>
                    <p:nvPr/>
                  </p:nvGrpSpPr>
                  <p:grpSpPr>
                    <a:xfrm>
                      <a:off x="2035842" y="2467584"/>
                      <a:ext cx="1441149" cy="857090"/>
                      <a:chOff x="8585201" y="197511"/>
                      <a:chExt cx="331423" cy="197106"/>
                    </a:xfrm>
                    <a:grpFill/>
                  </p:grpSpPr>
                  <p:sp>
                    <p:nvSpPr>
                      <p:cNvPr id="227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73" name="Rectangle 227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74" name="Rectangle 227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70" name="Rectangle 226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71" name="Rectangle 227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68" name="Can 2267"/>
                  <p:cNvSpPr>
                    <a:spLocks/>
                  </p:cNvSpPr>
                  <p:nvPr/>
                </p:nvSpPr>
                <p:spPr>
                  <a:xfrm>
                    <a:off x="3603379" y="5804283"/>
                    <a:ext cx="675042" cy="218469"/>
                  </a:xfrm>
                  <a:prstGeom prst="can">
                    <a:avLst>
                      <a:gd name="adj" fmla="val 40986"/>
                    </a:avLst>
                  </a:prstGeom>
                  <a:grp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solidFill>
                        <a:srgbClr val="FFFFFF"/>
                      </a:solidFill>
                    </a:endParaRPr>
                  </a:p>
                </p:txBody>
              </p:sp>
            </p:grpSp>
          </p:grpSp>
        </p:grpSp>
        <p:grpSp>
          <p:nvGrpSpPr>
            <p:cNvPr id="2581" name="Group 1355"/>
            <p:cNvGrpSpPr/>
            <p:nvPr/>
          </p:nvGrpSpPr>
          <p:grpSpPr>
            <a:xfrm>
              <a:off x="3732749" y="5110772"/>
              <a:ext cx="514445" cy="912642"/>
              <a:chOff x="769309" y="5350761"/>
              <a:chExt cx="655421" cy="1162746"/>
            </a:xfrm>
          </p:grpSpPr>
          <p:sp>
            <p:nvSpPr>
              <p:cNvPr id="2234" name="Rectangle 2233"/>
              <p:cNvSpPr/>
              <p:nvPr/>
            </p:nvSpPr>
            <p:spPr>
              <a:xfrm>
                <a:off x="769309" y="5350761"/>
                <a:ext cx="655421" cy="1162746"/>
              </a:xfrm>
              <a:prstGeom prst="rect">
                <a:avLst/>
              </a:prstGeom>
              <a:solidFill>
                <a:schemeClr val="bg1">
                  <a:lumMod val="8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582" name="Group 1326"/>
              <p:cNvGrpSpPr/>
              <p:nvPr/>
            </p:nvGrpSpPr>
            <p:grpSpPr>
              <a:xfrm>
                <a:off x="890064" y="5457971"/>
                <a:ext cx="413910" cy="948327"/>
                <a:chOff x="3295697" y="2583640"/>
                <a:chExt cx="413910" cy="948327"/>
              </a:xfrm>
              <a:noFill/>
            </p:grpSpPr>
            <p:grpSp>
              <p:nvGrpSpPr>
                <p:cNvPr id="2583" name="Group 147"/>
                <p:cNvGrpSpPr/>
                <p:nvPr/>
              </p:nvGrpSpPr>
              <p:grpSpPr>
                <a:xfrm>
                  <a:off x="3295697" y="2583640"/>
                  <a:ext cx="413910" cy="219455"/>
                  <a:chOff x="3132629" y="5257886"/>
                  <a:chExt cx="1616542" cy="857090"/>
                </a:xfrm>
                <a:grpFill/>
              </p:grpSpPr>
              <p:grpSp>
                <p:nvGrpSpPr>
                  <p:cNvPr id="2584" name="Group 132"/>
                  <p:cNvGrpSpPr/>
                  <p:nvPr/>
                </p:nvGrpSpPr>
                <p:grpSpPr>
                  <a:xfrm>
                    <a:off x="3132629" y="5257886"/>
                    <a:ext cx="1616542" cy="857090"/>
                    <a:chOff x="2035842" y="2467584"/>
                    <a:chExt cx="1616542" cy="857090"/>
                  </a:xfrm>
                  <a:grpFill/>
                </p:grpSpPr>
                <p:grpSp>
                  <p:nvGrpSpPr>
                    <p:cNvPr id="2585" name="Group 3"/>
                    <p:cNvGrpSpPr>
                      <a:grpSpLocks noChangeAspect="1"/>
                    </p:cNvGrpSpPr>
                    <p:nvPr/>
                  </p:nvGrpSpPr>
                  <p:grpSpPr>
                    <a:xfrm>
                      <a:off x="2035842" y="2467584"/>
                      <a:ext cx="1441149" cy="857090"/>
                      <a:chOff x="8585201" y="197511"/>
                      <a:chExt cx="331423" cy="197106"/>
                    </a:xfrm>
                    <a:grpFill/>
                  </p:grpSpPr>
                  <p:sp>
                    <p:nvSpPr>
                      <p:cNvPr id="2260"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61" name="Rectangle 2260"/>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62" name="Rectangle 2261"/>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58" name="Rectangle 2257"/>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59" name="Rectangle 2258"/>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56" name="Can 2255"/>
                  <p:cNvSpPr>
                    <a:spLocks/>
                  </p:cNvSpPr>
                  <p:nvPr/>
                </p:nvSpPr>
                <p:spPr>
                  <a:xfrm>
                    <a:off x="3603379" y="5804283"/>
                    <a:ext cx="675042" cy="218469"/>
                  </a:xfrm>
                  <a:prstGeom prst="can">
                    <a:avLst>
                      <a:gd name="adj" fmla="val 40986"/>
                    </a:avLst>
                  </a:prstGeom>
                  <a:grp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solidFill>
                        <a:srgbClr val="FFFFFF"/>
                      </a:solidFill>
                    </a:endParaRPr>
                  </a:p>
                </p:txBody>
              </p:sp>
            </p:grpSp>
            <p:grpSp>
              <p:nvGrpSpPr>
                <p:cNvPr id="2586" name="Group 147"/>
                <p:cNvGrpSpPr/>
                <p:nvPr/>
              </p:nvGrpSpPr>
              <p:grpSpPr>
                <a:xfrm>
                  <a:off x="3295697" y="2948076"/>
                  <a:ext cx="413910" cy="219455"/>
                  <a:chOff x="3132629" y="5257886"/>
                  <a:chExt cx="1616542" cy="857090"/>
                </a:xfrm>
                <a:grpFill/>
              </p:grpSpPr>
              <p:grpSp>
                <p:nvGrpSpPr>
                  <p:cNvPr id="2587" name="Group 132"/>
                  <p:cNvGrpSpPr/>
                  <p:nvPr/>
                </p:nvGrpSpPr>
                <p:grpSpPr>
                  <a:xfrm>
                    <a:off x="3132629" y="5257886"/>
                    <a:ext cx="1616542" cy="857090"/>
                    <a:chOff x="2035842" y="2467584"/>
                    <a:chExt cx="1616542" cy="857090"/>
                  </a:xfrm>
                  <a:grpFill/>
                </p:grpSpPr>
                <p:grpSp>
                  <p:nvGrpSpPr>
                    <p:cNvPr id="2588" name="Group 3"/>
                    <p:cNvGrpSpPr>
                      <a:grpSpLocks noChangeAspect="1"/>
                    </p:cNvGrpSpPr>
                    <p:nvPr/>
                  </p:nvGrpSpPr>
                  <p:grpSpPr>
                    <a:xfrm>
                      <a:off x="2035842" y="2467584"/>
                      <a:ext cx="1441149" cy="857090"/>
                      <a:chOff x="8585201" y="197511"/>
                      <a:chExt cx="331423" cy="197106"/>
                    </a:xfrm>
                    <a:grpFill/>
                  </p:grpSpPr>
                  <p:sp>
                    <p:nvSpPr>
                      <p:cNvPr id="2252"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53" name="Rectangle 2252"/>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54" name="Rectangle 2253"/>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50" name="Rectangle 2249"/>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51" name="Rectangle 2250"/>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48" name="Can 2247"/>
                  <p:cNvSpPr>
                    <a:spLocks/>
                  </p:cNvSpPr>
                  <p:nvPr/>
                </p:nvSpPr>
                <p:spPr>
                  <a:xfrm>
                    <a:off x="3603379" y="5804283"/>
                    <a:ext cx="675042" cy="218469"/>
                  </a:xfrm>
                  <a:prstGeom prst="can">
                    <a:avLst>
                      <a:gd name="adj" fmla="val 40986"/>
                    </a:avLst>
                  </a:prstGeom>
                  <a:grp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solidFill>
                        <a:srgbClr val="FFFFFF"/>
                      </a:solidFill>
                    </a:endParaRPr>
                  </a:p>
                </p:txBody>
              </p:sp>
            </p:grpSp>
            <p:grpSp>
              <p:nvGrpSpPr>
                <p:cNvPr id="2589" name="Group 147"/>
                <p:cNvGrpSpPr/>
                <p:nvPr/>
              </p:nvGrpSpPr>
              <p:grpSpPr>
                <a:xfrm>
                  <a:off x="3295697" y="3312512"/>
                  <a:ext cx="413910" cy="219455"/>
                  <a:chOff x="3132629" y="5257886"/>
                  <a:chExt cx="1616542" cy="857090"/>
                </a:xfrm>
                <a:grpFill/>
              </p:grpSpPr>
              <p:grpSp>
                <p:nvGrpSpPr>
                  <p:cNvPr id="2590" name="Group 132"/>
                  <p:cNvGrpSpPr/>
                  <p:nvPr/>
                </p:nvGrpSpPr>
                <p:grpSpPr>
                  <a:xfrm>
                    <a:off x="3132629" y="5257886"/>
                    <a:ext cx="1616542" cy="857090"/>
                    <a:chOff x="2035842" y="2467584"/>
                    <a:chExt cx="1616542" cy="857090"/>
                  </a:xfrm>
                  <a:grpFill/>
                </p:grpSpPr>
                <p:grpSp>
                  <p:nvGrpSpPr>
                    <p:cNvPr id="2591" name="Group 3"/>
                    <p:cNvGrpSpPr>
                      <a:grpSpLocks noChangeAspect="1"/>
                    </p:cNvGrpSpPr>
                    <p:nvPr/>
                  </p:nvGrpSpPr>
                  <p:grpSpPr>
                    <a:xfrm>
                      <a:off x="2035842" y="2467584"/>
                      <a:ext cx="1441149" cy="857090"/>
                      <a:chOff x="8585201" y="197511"/>
                      <a:chExt cx="331423" cy="197106"/>
                    </a:xfrm>
                    <a:grpFill/>
                  </p:grpSpPr>
                  <p:sp>
                    <p:nvSpPr>
                      <p:cNvPr id="2244"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45" name="Rectangle 2244"/>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46" name="Rectangle 2245"/>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42" name="Rectangle 2241"/>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43" name="Rectangle 2242"/>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40" name="Can 2239"/>
                  <p:cNvSpPr>
                    <a:spLocks/>
                  </p:cNvSpPr>
                  <p:nvPr/>
                </p:nvSpPr>
                <p:spPr>
                  <a:xfrm>
                    <a:off x="3603379" y="5804283"/>
                    <a:ext cx="675042" cy="218469"/>
                  </a:xfrm>
                  <a:prstGeom prst="can">
                    <a:avLst>
                      <a:gd name="adj" fmla="val 40986"/>
                    </a:avLst>
                  </a:prstGeom>
                  <a:grp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solidFill>
                        <a:srgbClr val="FFFFFF"/>
                      </a:solidFill>
                    </a:endParaRPr>
                  </a:p>
                </p:txBody>
              </p:sp>
            </p:grpSp>
          </p:grpSp>
        </p:grpSp>
        <p:grpSp>
          <p:nvGrpSpPr>
            <p:cNvPr id="2592" name="Group 1445"/>
            <p:cNvGrpSpPr/>
            <p:nvPr/>
          </p:nvGrpSpPr>
          <p:grpSpPr>
            <a:xfrm>
              <a:off x="4405331" y="5388429"/>
              <a:ext cx="743800" cy="458188"/>
              <a:chOff x="896870" y="2936938"/>
              <a:chExt cx="947628" cy="583751"/>
            </a:xfrm>
            <a:noFill/>
          </p:grpSpPr>
          <p:grpSp>
            <p:nvGrpSpPr>
              <p:cNvPr id="2593" name="Group 124"/>
              <p:cNvGrpSpPr/>
              <p:nvPr/>
            </p:nvGrpSpPr>
            <p:grpSpPr>
              <a:xfrm>
                <a:off x="896870" y="2936938"/>
                <a:ext cx="413910" cy="219455"/>
                <a:chOff x="2035842" y="2467584"/>
                <a:chExt cx="1616542" cy="857090"/>
              </a:xfrm>
              <a:grpFill/>
            </p:grpSpPr>
            <p:grpSp>
              <p:nvGrpSpPr>
                <p:cNvPr id="2594" name="Group 3"/>
                <p:cNvGrpSpPr>
                  <a:grpSpLocks noChangeAspect="1"/>
                </p:cNvGrpSpPr>
                <p:nvPr/>
              </p:nvGrpSpPr>
              <p:grpSpPr>
                <a:xfrm>
                  <a:off x="2035842" y="2467584"/>
                  <a:ext cx="1441149" cy="857090"/>
                  <a:chOff x="8585201" y="197511"/>
                  <a:chExt cx="331423" cy="197106"/>
                </a:xfrm>
                <a:grpFill/>
              </p:grpSpPr>
              <p:sp>
                <p:nvSpPr>
                  <p:cNvPr id="2231"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32" name="Rectangle 2231"/>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33" name="Rectangle 2232"/>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29" name="Rectangle 2228"/>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30" name="Rectangle 2229"/>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595" name="Group 124"/>
              <p:cNvGrpSpPr/>
              <p:nvPr/>
            </p:nvGrpSpPr>
            <p:grpSpPr>
              <a:xfrm>
                <a:off x="1430588" y="2936938"/>
                <a:ext cx="413910" cy="219455"/>
                <a:chOff x="2035842" y="2467584"/>
                <a:chExt cx="1616542" cy="857090"/>
              </a:xfrm>
              <a:grpFill/>
            </p:grpSpPr>
            <p:grpSp>
              <p:nvGrpSpPr>
                <p:cNvPr id="2596" name="Group 3"/>
                <p:cNvGrpSpPr>
                  <a:grpSpLocks noChangeAspect="1"/>
                </p:cNvGrpSpPr>
                <p:nvPr/>
              </p:nvGrpSpPr>
              <p:grpSpPr>
                <a:xfrm>
                  <a:off x="2035842" y="2467584"/>
                  <a:ext cx="1441149" cy="857090"/>
                  <a:chOff x="8585201" y="197511"/>
                  <a:chExt cx="331423" cy="197106"/>
                </a:xfrm>
                <a:grpFill/>
              </p:grpSpPr>
              <p:sp>
                <p:nvSpPr>
                  <p:cNvPr id="2225"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26" name="Rectangle 2225"/>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27" name="Rectangle 2226"/>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23" name="Rectangle 2222"/>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24" name="Rectangle 2223"/>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597" name="Group 124"/>
              <p:cNvGrpSpPr/>
              <p:nvPr/>
            </p:nvGrpSpPr>
            <p:grpSpPr>
              <a:xfrm>
                <a:off x="896870" y="3301234"/>
                <a:ext cx="413910" cy="219455"/>
                <a:chOff x="2035842" y="2467584"/>
                <a:chExt cx="1616542" cy="857090"/>
              </a:xfrm>
              <a:grpFill/>
            </p:grpSpPr>
            <p:grpSp>
              <p:nvGrpSpPr>
                <p:cNvPr id="2598" name="Group 3"/>
                <p:cNvGrpSpPr>
                  <a:grpSpLocks noChangeAspect="1"/>
                </p:cNvGrpSpPr>
                <p:nvPr/>
              </p:nvGrpSpPr>
              <p:grpSpPr>
                <a:xfrm>
                  <a:off x="2035842" y="2467584"/>
                  <a:ext cx="1441149" cy="857090"/>
                  <a:chOff x="8585201" y="197511"/>
                  <a:chExt cx="331423" cy="197106"/>
                </a:xfrm>
                <a:grpFill/>
              </p:grpSpPr>
              <p:sp>
                <p:nvSpPr>
                  <p:cNvPr id="2219"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20" name="Rectangle 2219"/>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21" name="Rectangle 2220"/>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17" name="Rectangle 2216"/>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18" name="Rectangle 2217"/>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nvGrpSpPr>
              <p:cNvPr id="2599" name="Group 124"/>
              <p:cNvGrpSpPr/>
              <p:nvPr/>
            </p:nvGrpSpPr>
            <p:grpSpPr>
              <a:xfrm>
                <a:off x="1430588" y="3301234"/>
                <a:ext cx="413910" cy="219455"/>
                <a:chOff x="2035842" y="2467584"/>
                <a:chExt cx="1616542" cy="857090"/>
              </a:xfrm>
              <a:grpFill/>
            </p:grpSpPr>
            <p:grpSp>
              <p:nvGrpSpPr>
                <p:cNvPr id="2601" name="Group 3"/>
                <p:cNvGrpSpPr>
                  <a:grpSpLocks noChangeAspect="1"/>
                </p:cNvGrpSpPr>
                <p:nvPr/>
              </p:nvGrpSpPr>
              <p:grpSpPr>
                <a:xfrm>
                  <a:off x="2035842" y="2467584"/>
                  <a:ext cx="1441149" cy="857090"/>
                  <a:chOff x="8585201" y="197511"/>
                  <a:chExt cx="331423" cy="197106"/>
                </a:xfrm>
                <a:grpFill/>
              </p:grpSpPr>
              <p:sp>
                <p:nvSpPr>
                  <p:cNvPr id="2213" name="Snip Same Side Corner Rectangle 13"/>
                  <p:cNvSpPr>
                    <a:spLocks noChangeAspect="1"/>
                  </p:cNvSpPr>
                  <p:nvPr/>
                </p:nvSpPr>
                <p:spPr bwMode="auto">
                  <a:xfrm flipH="1">
                    <a:off x="8630193" y="197511"/>
                    <a:ext cx="286431" cy="197106"/>
                  </a:xfrm>
                  <a:prstGeom prst="snip2SameRect">
                    <a:avLst>
                      <a:gd name="adj1" fmla="val 12992"/>
                      <a:gd name="adj2" fmla="val 14699"/>
                    </a:avLst>
                  </a:prstGeom>
                  <a:grpFill/>
                  <a:ln w="9525" cap="flat" cmpd="sng" algn="ctr">
                    <a:solidFill>
                      <a:schemeClr val="bg1"/>
                    </a:solidFill>
                    <a:prstDash val="solid"/>
                    <a:round/>
                    <a:headEnd type="none" w="med" len="med"/>
                    <a:tailEnd type="none" w="med" len="med"/>
                  </a:ln>
                  <a:effectLst/>
                </p:spPr>
                <p:txBody>
                  <a:bodyPr lIns="0" tIns="0" rIns="0" bIns="0" anchor="ctr" anchorCtr="0">
                    <a:prstTxWarp prst="textNoShape">
                      <a:avLst/>
                    </a:prstTxWarp>
                  </a:bodyPr>
                  <a:lstStyle/>
                  <a:p>
                    <a:pPr marL="0" lvl="1" algn="ctr" eaLnBrk="0" hangingPunct="0">
                      <a:lnSpc>
                        <a:spcPct val="80000"/>
                      </a:lnSpc>
                      <a:buClr>
                        <a:srgbClr val="F0AB00"/>
                      </a:buClr>
                      <a:buSzPct val="80000"/>
                      <a:defRPr/>
                    </a:pPr>
                    <a:r>
                      <a:rPr lang="en-US" sz="500" b="1" dirty="0">
                        <a:solidFill>
                          <a:srgbClr val="FFFFFF"/>
                        </a:solidFill>
                        <a:latin typeface="Arial Narrow" pitchFamily="34" charset="0"/>
                        <a:ea typeface="MS PGothic" pitchFamily="34" charset="-128"/>
                        <a:cs typeface="Arial Narrow" pitchFamily="34" charset="0"/>
                      </a:rPr>
                      <a:t>Service Domain</a:t>
                    </a:r>
                  </a:p>
                </p:txBody>
              </p:sp>
              <p:sp>
                <p:nvSpPr>
                  <p:cNvPr id="2214" name="Rectangle 2213"/>
                  <p:cNvSpPr>
                    <a:spLocks noChangeAspect="1"/>
                  </p:cNvSpPr>
                  <p:nvPr/>
                </p:nvSpPr>
                <p:spPr>
                  <a:xfrm>
                    <a:off x="8585201" y="250825"/>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15" name="Rectangle 2214"/>
                  <p:cNvSpPr>
                    <a:spLocks noChangeAspect="1"/>
                  </p:cNvSpPr>
                  <p:nvPr/>
                </p:nvSpPr>
                <p:spPr>
                  <a:xfrm>
                    <a:off x="8585201" y="292100"/>
                    <a:ext cx="84125" cy="23368"/>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sp>
              <p:nvSpPr>
                <p:cNvPr id="2211" name="Rectangle 2210"/>
                <p:cNvSpPr>
                  <a:spLocks noChangeAspect="1"/>
                </p:cNvSpPr>
                <p:nvPr/>
              </p:nvSpPr>
              <p:spPr>
                <a:xfrm>
                  <a:off x="3286578" y="2691625"/>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sp>
              <p:nvSpPr>
                <p:cNvPr id="2212" name="Rectangle 2211"/>
                <p:cNvSpPr>
                  <a:spLocks noChangeAspect="1"/>
                </p:cNvSpPr>
                <p:nvPr/>
              </p:nvSpPr>
              <p:spPr>
                <a:xfrm>
                  <a:off x="3286578" y="2871104"/>
                  <a:ext cx="365806" cy="101613"/>
                </a:xfrm>
                <a:prstGeom prst="rect">
                  <a:avLst/>
                </a:prstGeom>
                <a:grpFill/>
                <a:ln w="9525" cap="flat" cmpd="sng" algn="ctr">
                  <a:solidFill>
                    <a:schemeClr val="bg1"/>
                  </a:solidFill>
                  <a:prstDash val="solid"/>
                  <a:round/>
                  <a:headEnd type="none" w="med" len="med"/>
                  <a:tailEnd type="none" w="med" len="med"/>
                </a:ln>
                <a:effectLst/>
              </p:spPr>
              <p:txBody>
                <a:bodyPr lIns="0" tIns="10805" rIns="0" bIns="0" anchor="ctr" anchorCtr="0">
                  <a:prstTxWarp prst="textNoShape">
                    <a:avLst/>
                  </a:prstTxWarp>
                </a:bodyPr>
                <a:lstStyle/>
                <a:p>
                  <a:pPr marL="0" lvl="1" algn="ctr" eaLnBrk="0" hangingPunct="0">
                    <a:lnSpc>
                      <a:spcPct val="80000"/>
                    </a:lnSpc>
                    <a:buClr>
                      <a:srgbClr val="F0AB00"/>
                    </a:buClr>
                    <a:buSzPct val="80000"/>
                    <a:defRPr/>
                  </a:pPr>
                  <a:endParaRPr lang="en-US" sz="500" b="1" dirty="0">
                    <a:solidFill>
                      <a:srgbClr val="FFFFFF"/>
                    </a:solidFill>
                    <a:latin typeface="Arial Narrow" pitchFamily="34" charset="0"/>
                    <a:ea typeface="MS PGothic" pitchFamily="34" charset="-128"/>
                    <a:cs typeface="Arial Narrow" pitchFamily="34" charset="0"/>
                  </a:endParaRPr>
                </a:p>
              </p:txBody>
            </p:sp>
          </p:grpSp>
        </p:grpSp>
        <p:sp>
          <p:nvSpPr>
            <p:cNvPr id="1968" name="Rounded Rectangle 1967"/>
            <p:cNvSpPr/>
            <p:nvPr/>
          </p:nvSpPr>
          <p:spPr>
            <a:xfrm>
              <a:off x="3830343" y="5552107"/>
              <a:ext cx="1919207" cy="299964"/>
            </a:xfrm>
            <a:prstGeom prst="roundRect">
              <a:avLst>
                <a:gd name="adj" fmla="val 7348"/>
              </a:avLst>
            </a:prstGeom>
            <a:noFill/>
            <a:ln>
              <a:noFill/>
            </a:ln>
            <a:effectLst>
              <a:outerShdw blurRad="25400" dist="25400" dir="2700000">
                <a:srgbClr val="000000"/>
              </a:outerShdw>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r>
                <a:rPr lang="en-US" sz="1051" b="1">
                  <a:solidFill>
                    <a:schemeClr val="bg1"/>
                  </a:solidFill>
                </a:rPr>
                <a:t>Rationalised Business Applications</a:t>
              </a:r>
            </a:p>
          </p:txBody>
        </p:sp>
        <p:sp>
          <p:nvSpPr>
            <p:cNvPr id="1971" name="Left Arrow 1970"/>
            <p:cNvSpPr/>
            <p:nvPr/>
          </p:nvSpPr>
          <p:spPr>
            <a:xfrm>
              <a:off x="3415172" y="5284905"/>
              <a:ext cx="181881" cy="662198"/>
            </a:xfrm>
            <a:prstGeom prst="lef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973" name="Oval 1972"/>
            <p:cNvSpPr/>
            <p:nvPr/>
          </p:nvSpPr>
          <p:spPr>
            <a:xfrm>
              <a:off x="4809203" y="4757562"/>
              <a:ext cx="727397" cy="344016"/>
            </a:xfrm>
            <a:prstGeom prst="ellipse">
              <a:avLst/>
            </a:prstGeom>
            <a:solidFill>
              <a:srgbClr val="D4BA12"/>
            </a:solidFill>
            <a:ln w="285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tx1">
                      <a:lumMod val="65000"/>
                      <a:lumOff val="35000"/>
                    </a:schemeClr>
                  </a:solidFill>
                </a:rPr>
                <a:t>Type 2</a:t>
              </a:r>
            </a:p>
          </p:txBody>
        </p:sp>
        <p:sp>
          <p:nvSpPr>
            <p:cNvPr id="1985" name="Can 1984"/>
            <p:cNvSpPr/>
            <p:nvPr/>
          </p:nvSpPr>
          <p:spPr>
            <a:xfrm>
              <a:off x="4582684" y="5887920"/>
              <a:ext cx="439613" cy="108014"/>
            </a:xfrm>
            <a:prstGeom prst="can">
              <a:avLst/>
            </a:prstGeom>
            <a:noFill/>
            <a:ln w="12700"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r>
                <a:rPr lang="en-US" sz="600" b="1" dirty="0"/>
                <a:t>DATA</a:t>
              </a:r>
            </a:p>
          </p:txBody>
        </p:sp>
        <p:sp>
          <p:nvSpPr>
            <p:cNvPr id="1986" name="Can 1985"/>
            <p:cNvSpPr/>
            <p:nvPr/>
          </p:nvSpPr>
          <p:spPr>
            <a:xfrm>
              <a:off x="5407431" y="5901956"/>
              <a:ext cx="311612" cy="85557"/>
            </a:xfrm>
            <a:prstGeom prst="can">
              <a:avLst/>
            </a:prstGeom>
            <a:noFill/>
            <a:ln w="12700" cap="flat" cmpd="sng" algn="ctr">
              <a:solidFill>
                <a:schemeClr val="bg1"/>
              </a:solidFill>
              <a:prstDash val="solid"/>
              <a:round/>
              <a:headEnd type="none" w="med" len="med"/>
              <a:tailEnd type="none" w="med" len="med"/>
            </a:ln>
            <a:effectLst>
              <a:outerShdw blurRad="38100" dist="25400" dir="2700000">
                <a:srgbClr val="000000">
                  <a:alpha val="37000"/>
                </a:srgbClr>
              </a:outerShdw>
            </a:effectLst>
          </p:spPr>
          <p:style>
            <a:lnRef idx="1">
              <a:schemeClr val="accent1"/>
            </a:lnRef>
            <a:fillRef idx="3">
              <a:schemeClr val="accent1"/>
            </a:fillRef>
            <a:effectRef idx="2">
              <a:schemeClr val="accent1"/>
            </a:effectRef>
            <a:fontRef idx="minor">
              <a:schemeClr val="lt1"/>
            </a:fontRef>
          </p:style>
          <p:txBody>
            <a:bodyPr wrap="none" tIns="0" bIns="0" rtlCol="0" anchor="ctr"/>
            <a:lstStyle/>
            <a:p>
              <a:pPr algn="ctr"/>
              <a:r>
                <a:rPr lang="en-US" sz="500" b="1" dirty="0"/>
                <a:t>DATA</a:t>
              </a:r>
            </a:p>
          </p:txBody>
        </p:sp>
      </p:grpSp>
      <p:sp>
        <p:nvSpPr>
          <p:cNvPr id="1974" name="Rectangle 1973"/>
          <p:cNvSpPr/>
          <p:nvPr/>
        </p:nvSpPr>
        <p:spPr>
          <a:xfrm>
            <a:off x="2179042" y="3066648"/>
            <a:ext cx="2666810" cy="2882014"/>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2602" name="Group 170"/>
          <p:cNvGrpSpPr>
            <a:grpSpLocks noChangeAspect="1"/>
          </p:cNvGrpSpPr>
          <p:nvPr/>
        </p:nvGrpSpPr>
        <p:grpSpPr>
          <a:xfrm>
            <a:off x="2631031" y="4381746"/>
            <a:ext cx="570038" cy="247001"/>
            <a:chOff x="5633155" y="5171463"/>
            <a:chExt cx="1978021" cy="857090"/>
          </a:xfrm>
          <a:solidFill>
            <a:schemeClr val="bg1"/>
          </a:solidFill>
        </p:grpSpPr>
        <p:grpSp>
          <p:nvGrpSpPr>
            <p:cNvPr id="2603" name="Group 164"/>
            <p:cNvGrpSpPr/>
            <p:nvPr/>
          </p:nvGrpSpPr>
          <p:grpSpPr>
            <a:xfrm>
              <a:off x="7100005" y="5318079"/>
              <a:ext cx="511171" cy="468822"/>
              <a:chOff x="7100005" y="5318079"/>
              <a:chExt cx="511171" cy="468822"/>
            </a:xfrm>
            <a:grpFill/>
          </p:grpSpPr>
          <p:sp>
            <p:nvSpPr>
              <p:cNvPr id="2202" name="Rectangle 220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203" name="Oval 220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204" name="Rectangle 220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205" name="Block Arc 220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04" name="Group 165"/>
            <p:cNvGrpSpPr/>
            <p:nvPr/>
          </p:nvGrpSpPr>
          <p:grpSpPr>
            <a:xfrm flipH="1">
              <a:off x="5633155" y="5314904"/>
              <a:ext cx="511171" cy="468822"/>
              <a:chOff x="7100005" y="5318079"/>
              <a:chExt cx="511171" cy="468822"/>
            </a:xfrm>
            <a:grpFill/>
          </p:grpSpPr>
          <p:sp>
            <p:nvSpPr>
              <p:cNvPr id="2198" name="Rectangle 219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99" name="Oval 219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200" name="Rectangle 219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201" name="Block Arc 220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9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97" name="Can 219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605" name="Group 170"/>
          <p:cNvGrpSpPr>
            <a:grpSpLocks noChangeAspect="1"/>
          </p:cNvGrpSpPr>
          <p:nvPr/>
        </p:nvGrpSpPr>
        <p:grpSpPr>
          <a:xfrm>
            <a:off x="3696175" y="4381746"/>
            <a:ext cx="570038" cy="247001"/>
            <a:chOff x="5633155" y="5171463"/>
            <a:chExt cx="1978021" cy="857090"/>
          </a:xfrm>
          <a:solidFill>
            <a:schemeClr val="bg1"/>
          </a:solidFill>
        </p:grpSpPr>
        <p:grpSp>
          <p:nvGrpSpPr>
            <p:cNvPr id="2611" name="Group 164"/>
            <p:cNvGrpSpPr/>
            <p:nvPr/>
          </p:nvGrpSpPr>
          <p:grpSpPr>
            <a:xfrm>
              <a:off x="7100005" y="5318079"/>
              <a:ext cx="511171" cy="468822"/>
              <a:chOff x="7100005" y="5318079"/>
              <a:chExt cx="511171" cy="468822"/>
            </a:xfrm>
            <a:grpFill/>
          </p:grpSpPr>
          <p:sp>
            <p:nvSpPr>
              <p:cNvPr id="2190" name="Rectangle 218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91" name="Oval 219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92" name="Rectangle 219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93" name="Block Arc 219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17" name="Group 165"/>
            <p:cNvGrpSpPr/>
            <p:nvPr/>
          </p:nvGrpSpPr>
          <p:grpSpPr>
            <a:xfrm flipH="1">
              <a:off x="5633155" y="5314904"/>
              <a:ext cx="511171" cy="468822"/>
              <a:chOff x="7100005" y="5318079"/>
              <a:chExt cx="511171" cy="468822"/>
            </a:xfrm>
            <a:grpFill/>
          </p:grpSpPr>
          <p:sp>
            <p:nvSpPr>
              <p:cNvPr id="2186" name="Rectangle 218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87" name="Oval 218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88" name="Rectangle 218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89" name="Block Arc 218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84"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85" name="Can 218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624" name="Group 170"/>
          <p:cNvGrpSpPr>
            <a:grpSpLocks noChangeAspect="1"/>
          </p:cNvGrpSpPr>
          <p:nvPr/>
        </p:nvGrpSpPr>
        <p:grpSpPr>
          <a:xfrm>
            <a:off x="2435551" y="4773148"/>
            <a:ext cx="570038" cy="247001"/>
            <a:chOff x="5633155" y="5171463"/>
            <a:chExt cx="1978021" cy="857090"/>
          </a:xfrm>
          <a:solidFill>
            <a:schemeClr val="bg1"/>
          </a:solidFill>
        </p:grpSpPr>
        <p:grpSp>
          <p:nvGrpSpPr>
            <p:cNvPr id="2625" name="Group 164"/>
            <p:cNvGrpSpPr/>
            <p:nvPr/>
          </p:nvGrpSpPr>
          <p:grpSpPr>
            <a:xfrm>
              <a:off x="7100005" y="5318079"/>
              <a:ext cx="511171" cy="468822"/>
              <a:chOff x="7100005" y="5318079"/>
              <a:chExt cx="511171" cy="468822"/>
            </a:xfrm>
            <a:grpFill/>
          </p:grpSpPr>
          <p:sp>
            <p:nvSpPr>
              <p:cNvPr id="2178" name="Rectangle 217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79" name="Oval 217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80" name="Rectangle 217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81" name="Block Arc 218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26" name="Group 165"/>
            <p:cNvGrpSpPr/>
            <p:nvPr/>
          </p:nvGrpSpPr>
          <p:grpSpPr>
            <a:xfrm flipH="1">
              <a:off x="5633155" y="5314904"/>
              <a:ext cx="511171" cy="468822"/>
              <a:chOff x="7100005" y="5318079"/>
              <a:chExt cx="511171" cy="468822"/>
            </a:xfrm>
            <a:grpFill/>
          </p:grpSpPr>
          <p:sp>
            <p:nvSpPr>
              <p:cNvPr id="2174" name="Rectangle 217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75" name="Oval 217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76" name="Rectangle 217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77" name="Block Arc 217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7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73" name="Can 217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627" name="Group 170"/>
          <p:cNvGrpSpPr>
            <a:grpSpLocks noChangeAspect="1"/>
          </p:cNvGrpSpPr>
          <p:nvPr/>
        </p:nvGrpSpPr>
        <p:grpSpPr>
          <a:xfrm>
            <a:off x="3131023" y="4718843"/>
            <a:ext cx="570038" cy="247001"/>
            <a:chOff x="5633155" y="5171463"/>
            <a:chExt cx="1978021" cy="857090"/>
          </a:xfrm>
          <a:solidFill>
            <a:schemeClr val="bg1"/>
          </a:solidFill>
        </p:grpSpPr>
        <p:grpSp>
          <p:nvGrpSpPr>
            <p:cNvPr id="2628" name="Group 164"/>
            <p:cNvGrpSpPr/>
            <p:nvPr/>
          </p:nvGrpSpPr>
          <p:grpSpPr>
            <a:xfrm>
              <a:off x="7100005" y="5318079"/>
              <a:ext cx="511171" cy="468822"/>
              <a:chOff x="7100005" y="5318079"/>
              <a:chExt cx="511171" cy="468822"/>
            </a:xfrm>
            <a:grpFill/>
          </p:grpSpPr>
          <p:sp>
            <p:nvSpPr>
              <p:cNvPr id="2166" name="Rectangle 216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7" name="Oval 216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8" name="Rectangle 216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9" name="Block Arc 216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29" name="Group 165"/>
            <p:cNvGrpSpPr/>
            <p:nvPr/>
          </p:nvGrpSpPr>
          <p:grpSpPr>
            <a:xfrm flipH="1">
              <a:off x="5633155" y="5314904"/>
              <a:ext cx="511171" cy="468822"/>
              <a:chOff x="7100005" y="5318079"/>
              <a:chExt cx="511171" cy="468822"/>
            </a:xfrm>
            <a:grpFill/>
          </p:grpSpPr>
          <p:sp>
            <p:nvSpPr>
              <p:cNvPr id="2162" name="Rectangle 216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3" name="Oval 216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4" name="Rectangle 216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65" name="Block Arc 216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6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61" name="Can 2160"/>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635" name="Group 170"/>
          <p:cNvGrpSpPr>
            <a:grpSpLocks noChangeAspect="1"/>
          </p:cNvGrpSpPr>
          <p:nvPr/>
        </p:nvGrpSpPr>
        <p:grpSpPr>
          <a:xfrm>
            <a:off x="3804775" y="4762287"/>
            <a:ext cx="570038" cy="247001"/>
            <a:chOff x="5633155" y="5171463"/>
            <a:chExt cx="1978021" cy="857090"/>
          </a:xfrm>
          <a:solidFill>
            <a:schemeClr val="bg1"/>
          </a:solidFill>
        </p:grpSpPr>
        <p:grpSp>
          <p:nvGrpSpPr>
            <p:cNvPr id="2641" name="Group 164"/>
            <p:cNvGrpSpPr/>
            <p:nvPr/>
          </p:nvGrpSpPr>
          <p:grpSpPr>
            <a:xfrm>
              <a:off x="7100005" y="5318079"/>
              <a:ext cx="511171" cy="468822"/>
              <a:chOff x="7100005" y="5318079"/>
              <a:chExt cx="511171" cy="468822"/>
            </a:xfrm>
            <a:grpFill/>
          </p:grpSpPr>
          <p:sp>
            <p:nvSpPr>
              <p:cNvPr id="2154" name="Rectangle 215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5" name="Oval 215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6" name="Rectangle 215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7" name="Block Arc 215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47" name="Group 165"/>
            <p:cNvGrpSpPr/>
            <p:nvPr/>
          </p:nvGrpSpPr>
          <p:grpSpPr>
            <a:xfrm flipH="1">
              <a:off x="5633155" y="5314904"/>
              <a:ext cx="511171" cy="468822"/>
              <a:chOff x="7100005" y="5318079"/>
              <a:chExt cx="511171" cy="468822"/>
            </a:xfrm>
            <a:grpFill/>
          </p:grpSpPr>
          <p:sp>
            <p:nvSpPr>
              <p:cNvPr id="2150" name="Rectangle 214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1" name="Oval 215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2" name="Rectangle 215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53" name="Block Arc 215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4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49" name="Can 214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654" name="Group 170"/>
          <p:cNvGrpSpPr>
            <a:grpSpLocks noChangeAspect="1"/>
          </p:cNvGrpSpPr>
          <p:nvPr/>
        </p:nvGrpSpPr>
        <p:grpSpPr>
          <a:xfrm>
            <a:off x="2495879" y="5105420"/>
            <a:ext cx="570038" cy="247001"/>
            <a:chOff x="5633155" y="5171463"/>
            <a:chExt cx="1978021" cy="857090"/>
          </a:xfrm>
          <a:solidFill>
            <a:schemeClr val="bg1"/>
          </a:solidFill>
        </p:grpSpPr>
        <p:grpSp>
          <p:nvGrpSpPr>
            <p:cNvPr id="2655" name="Group 164"/>
            <p:cNvGrpSpPr/>
            <p:nvPr/>
          </p:nvGrpSpPr>
          <p:grpSpPr>
            <a:xfrm>
              <a:off x="7100005" y="5318079"/>
              <a:ext cx="511171" cy="468822"/>
              <a:chOff x="7100005" y="5318079"/>
              <a:chExt cx="511171" cy="468822"/>
            </a:xfrm>
            <a:grpFill/>
          </p:grpSpPr>
          <p:sp>
            <p:nvSpPr>
              <p:cNvPr id="2142" name="Rectangle 214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43" name="Oval 214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44" name="Rectangle 214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45" name="Block Arc 214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20" name="Group 165"/>
            <p:cNvGrpSpPr/>
            <p:nvPr/>
          </p:nvGrpSpPr>
          <p:grpSpPr>
            <a:xfrm flipH="1">
              <a:off x="5633155" y="5314904"/>
              <a:ext cx="511171" cy="468822"/>
              <a:chOff x="7100005" y="5318079"/>
              <a:chExt cx="511171" cy="468822"/>
            </a:xfrm>
            <a:grpFill/>
          </p:grpSpPr>
          <p:sp>
            <p:nvSpPr>
              <p:cNvPr id="2138" name="Rectangle 213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39" name="Oval 213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40" name="Rectangle 213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41" name="Block Arc 214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3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37" name="Can 213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21" name="Group 170"/>
          <p:cNvGrpSpPr>
            <a:grpSpLocks noChangeAspect="1"/>
          </p:cNvGrpSpPr>
          <p:nvPr/>
        </p:nvGrpSpPr>
        <p:grpSpPr>
          <a:xfrm>
            <a:off x="3141884" y="5121106"/>
            <a:ext cx="570038" cy="247001"/>
            <a:chOff x="5633155" y="5171463"/>
            <a:chExt cx="1978021" cy="857090"/>
          </a:xfrm>
          <a:solidFill>
            <a:schemeClr val="bg1"/>
          </a:solidFill>
        </p:grpSpPr>
        <p:grpSp>
          <p:nvGrpSpPr>
            <p:cNvPr id="1922" name="Group 164"/>
            <p:cNvGrpSpPr/>
            <p:nvPr/>
          </p:nvGrpSpPr>
          <p:grpSpPr>
            <a:xfrm>
              <a:off x="7100005" y="5318079"/>
              <a:ext cx="511171" cy="468822"/>
              <a:chOff x="7100005" y="5318079"/>
              <a:chExt cx="511171" cy="468822"/>
            </a:xfrm>
            <a:grpFill/>
          </p:grpSpPr>
          <p:sp>
            <p:nvSpPr>
              <p:cNvPr id="2130" name="Rectangle 212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31" name="Oval 213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32" name="Rectangle 213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33" name="Block Arc 213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23" name="Group 165"/>
            <p:cNvGrpSpPr/>
            <p:nvPr/>
          </p:nvGrpSpPr>
          <p:grpSpPr>
            <a:xfrm flipH="1">
              <a:off x="5633155" y="5314904"/>
              <a:ext cx="511171" cy="468822"/>
              <a:chOff x="7100005" y="5318079"/>
              <a:chExt cx="511171" cy="468822"/>
            </a:xfrm>
            <a:grpFill/>
          </p:grpSpPr>
          <p:sp>
            <p:nvSpPr>
              <p:cNvPr id="2126" name="Rectangle 212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27" name="Oval 212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28" name="Rectangle 212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29" name="Block Arc 212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24"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25" name="Can 212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24" name="Group 170"/>
          <p:cNvGrpSpPr>
            <a:grpSpLocks noChangeAspect="1"/>
          </p:cNvGrpSpPr>
          <p:nvPr/>
        </p:nvGrpSpPr>
        <p:grpSpPr>
          <a:xfrm>
            <a:off x="3832018" y="5162482"/>
            <a:ext cx="570038" cy="247001"/>
            <a:chOff x="5633155" y="5171463"/>
            <a:chExt cx="1978021" cy="857090"/>
          </a:xfrm>
          <a:solidFill>
            <a:schemeClr val="bg1"/>
          </a:solidFill>
        </p:grpSpPr>
        <p:grpSp>
          <p:nvGrpSpPr>
            <p:cNvPr id="1925" name="Group 164"/>
            <p:cNvGrpSpPr/>
            <p:nvPr/>
          </p:nvGrpSpPr>
          <p:grpSpPr>
            <a:xfrm>
              <a:off x="7100005" y="5318079"/>
              <a:ext cx="511171" cy="468822"/>
              <a:chOff x="7100005" y="5318079"/>
              <a:chExt cx="511171" cy="468822"/>
            </a:xfrm>
            <a:grpFill/>
          </p:grpSpPr>
          <p:sp>
            <p:nvSpPr>
              <p:cNvPr id="2118" name="Rectangle 211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19" name="Oval 211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20" name="Rectangle 211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21" name="Block Arc 212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26" name="Group 165"/>
            <p:cNvGrpSpPr/>
            <p:nvPr/>
          </p:nvGrpSpPr>
          <p:grpSpPr>
            <a:xfrm flipH="1">
              <a:off x="5633155" y="5314904"/>
              <a:ext cx="511171" cy="468822"/>
              <a:chOff x="7100005" y="5318079"/>
              <a:chExt cx="511171" cy="468822"/>
            </a:xfrm>
            <a:grpFill/>
          </p:grpSpPr>
          <p:sp>
            <p:nvSpPr>
              <p:cNvPr id="2114" name="Rectangle 211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15" name="Oval 211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16" name="Rectangle 211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17" name="Block Arc 211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1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13" name="Can 211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cxnSp>
        <p:nvCxnSpPr>
          <p:cNvPr id="1983" name="Curved Connector 1037"/>
          <p:cNvCxnSpPr>
            <a:stCxn id="2153" idx="1"/>
            <a:endCxn id="2191" idx="6"/>
          </p:cNvCxnSpPr>
          <p:nvPr/>
        </p:nvCxnSpPr>
        <p:spPr>
          <a:xfrm rot="10800000" flipH="1">
            <a:off x="3842137" y="4534922"/>
            <a:ext cx="400062" cy="277218"/>
          </a:xfrm>
          <a:prstGeom prst="curvedConnector5">
            <a:avLst>
              <a:gd name="adj1" fmla="val -57168"/>
              <a:gd name="adj2" fmla="val 46943"/>
              <a:gd name="adj3" fmla="val 157168"/>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84" name="Curved Connector 1037"/>
          <p:cNvCxnSpPr>
            <a:stCxn id="2129" idx="2"/>
            <a:endCxn id="2179" idx="6"/>
          </p:cNvCxnSpPr>
          <p:nvPr/>
        </p:nvCxnSpPr>
        <p:spPr>
          <a:xfrm rot="10800000">
            <a:off x="2981577" y="4926326"/>
            <a:ext cx="197670" cy="274766"/>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87" name="Curved Connector 1037"/>
          <p:cNvCxnSpPr>
            <a:stCxn id="2121" idx="2"/>
            <a:endCxn id="2155" idx="6"/>
          </p:cNvCxnSpPr>
          <p:nvPr/>
        </p:nvCxnSpPr>
        <p:spPr>
          <a:xfrm flipH="1" flipV="1">
            <a:off x="4350800" y="4915463"/>
            <a:ext cx="13894" cy="327918"/>
          </a:xfrm>
          <a:prstGeom prst="curvedConnector3">
            <a:avLst>
              <a:gd name="adj1" fmla="val -1924165"/>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88" name="Curved Connector 1037"/>
          <p:cNvCxnSpPr>
            <a:stCxn id="2115" idx="6"/>
            <a:endCxn id="2133" idx="2"/>
          </p:cNvCxnSpPr>
          <p:nvPr/>
        </p:nvCxnSpPr>
        <p:spPr>
          <a:xfrm rot="10800000">
            <a:off x="3674562" y="5202006"/>
            <a:ext cx="181471" cy="11273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89" name="Curved Connector 1037"/>
          <p:cNvCxnSpPr>
            <a:stCxn id="2187" idx="6"/>
            <a:endCxn id="2205" idx="2"/>
          </p:cNvCxnSpPr>
          <p:nvPr/>
        </p:nvCxnSpPr>
        <p:spPr>
          <a:xfrm rot="10800000">
            <a:off x="3163709" y="4462645"/>
            <a:ext cx="556481" cy="71363"/>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90" name="Curved Connector 1037"/>
          <p:cNvCxnSpPr>
            <a:stCxn id="2139" idx="6"/>
            <a:endCxn id="2177" idx="2"/>
          </p:cNvCxnSpPr>
          <p:nvPr/>
        </p:nvCxnSpPr>
        <p:spPr>
          <a:xfrm rot="10800000">
            <a:off x="2472914" y="4853132"/>
            <a:ext cx="46979" cy="404549"/>
          </a:xfrm>
          <a:prstGeom prst="curvedConnector3">
            <a:avLst>
              <a:gd name="adj1" fmla="val 669093"/>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91" name="Curved Connector 1037"/>
          <p:cNvCxnSpPr>
            <a:stCxn id="2187" idx="6"/>
            <a:endCxn id="2169" idx="2"/>
          </p:cNvCxnSpPr>
          <p:nvPr/>
        </p:nvCxnSpPr>
        <p:spPr>
          <a:xfrm rot="10800000" flipV="1">
            <a:off x="3663700" y="4534007"/>
            <a:ext cx="56488" cy="265734"/>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993" name="Rectangle 1992"/>
          <p:cNvSpPr/>
          <p:nvPr/>
        </p:nvSpPr>
        <p:spPr>
          <a:xfrm>
            <a:off x="2332426" y="3123714"/>
            <a:ext cx="2339666" cy="1100991"/>
          </a:xfrm>
          <a:prstGeom prst="rect">
            <a:avLst/>
          </a:prstGeom>
          <a:solidFill>
            <a:srgbClr val="68E9F2"/>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201" b="1">
                <a:solidFill>
                  <a:schemeClr val="tx1"/>
                </a:solidFill>
              </a:rPr>
              <a:t>External Access Platform</a:t>
            </a:r>
          </a:p>
        </p:txBody>
      </p:sp>
      <p:grpSp>
        <p:nvGrpSpPr>
          <p:cNvPr id="1927" name="Group 170"/>
          <p:cNvGrpSpPr>
            <a:grpSpLocks noChangeAspect="1"/>
          </p:cNvGrpSpPr>
          <p:nvPr/>
        </p:nvGrpSpPr>
        <p:grpSpPr>
          <a:xfrm>
            <a:off x="3182233" y="3320675"/>
            <a:ext cx="523614" cy="226887"/>
            <a:chOff x="5633155" y="5171463"/>
            <a:chExt cx="1978021" cy="857090"/>
          </a:xfrm>
          <a:solidFill>
            <a:schemeClr val="bg1"/>
          </a:solidFill>
        </p:grpSpPr>
        <p:grpSp>
          <p:nvGrpSpPr>
            <p:cNvPr id="1928" name="Group 164"/>
            <p:cNvGrpSpPr/>
            <p:nvPr/>
          </p:nvGrpSpPr>
          <p:grpSpPr>
            <a:xfrm>
              <a:off x="7100005" y="5318079"/>
              <a:ext cx="511171" cy="468822"/>
              <a:chOff x="7100005" y="5318079"/>
              <a:chExt cx="511171" cy="468822"/>
            </a:xfrm>
            <a:grpFill/>
          </p:grpSpPr>
          <p:sp>
            <p:nvSpPr>
              <p:cNvPr id="2106" name="Rectangle 210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7" name="Oval 210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8" name="Rectangle 210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9" name="Block Arc 210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29" name="Group 165"/>
            <p:cNvGrpSpPr/>
            <p:nvPr/>
          </p:nvGrpSpPr>
          <p:grpSpPr>
            <a:xfrm flipH="1">
              <a:off x="5633155" y="5314904"/>
              <a:ext cx="511171" cy="468822"/>
              <a:chOff x="7100005" y="5318079"/>
              <a:chExt cx="511171" cy="468822"/>
            </a:xfrm>
            <a:grpFill/>
          </p:grpSpPr>
          <p:sp>
            <p:nvSpPr>
              <p:cNvPr id="2102" name="Rectangle 210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3" name="Oval 210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4" name="Rectangle 210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105" name="Block Arc 210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10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101" name="Can 2100"/>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30" name="Group 170"/>
          <p:cNvGrpSpPr>
            <a:grpSpLocks noChangeAspect="1"/>
          </p:cNvGrpSpPr>
          <p:nvPr/>
        </p:nvGrpSpPr>
        <p:grpSpPr>
          <a:xfrm>
            <a:off x="3182233" y="3617027"/>
            <a:ext cx="523614" cy="226887"/>
            <a:chOff x="5633155" y="5171463"/>
            <a:chExt cx="1978021" cy="857090"/>
          </a:xfrm>
          <a:solidFill>
            <a:schemeClr val="bg1"/>
          </a:solidFill>
        </p:grpSpPr>
        <p:grpSp>
          <p:nvGrpSpPr>
            <p:cNvPr id="1931" name="Group 164"/>
            <p:cNvGrpSpPr/>
            <p:nvPr/>
          </p:nvGrpSpPr>
          <p:grpSpPr>
            <a:xfrm>
              <a:off x="7100005" y="5318079"/>
              <a:ext cx="511171" cy="468822"/>
              <a:chOff x="7100005" y="5318079"/>
              <a:chExt cx="511171" cy="468822"/>
            </a:xfrm>
            <a:grpFill/>
          </p:grpSpPr>
          <p:sp>
            <p:nvSpPr>
              <p:cNvPr id="2094" name="Rectangle 209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5" name="Oval 209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6" name="Rectangle 209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7" name="Block Arc 209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32" name="Group 165"/>
            <p:cNvGrpSpPr/>
            <p:nvPr/>
          </p:nvGrpSpPr>
          <p:grpSpPr>
            <a:xfrm flipH="1">
              <a:off x="5633155" y="5314904"/>
              <a:ext cx="511171" cy="468822"/>
              <a:chOff x="7100005" y="5318079"/>
              <a:chExt cx="511171" cy="468822"/>
            </a:xfrm>
            <a:grpFill/>
          </p:grpSpPr>
          <p:sp>
            <p:nvSpPr>
              <p:cNvPr id="2090" name="Rectangle 208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1" name="Oval 209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2" name="Rectangle 209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93" name="Block Arc 209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8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89" name="Can 208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33" name="Group 170"/>
          <p:cNvGrpSpPr>
            <a:grpSpLocks noChangeAspect="1"/>
          </p:cNvGrpSpPr>
          <p:nvPr/>
        </p:nvGrpSpPr>
        <p:grpSpPr>
          <a:xfrm>
            <a:off x="3182233" y="3913378"/>
            <a:ext cx="523614" cy="226887"/>
            <a:chOff x="5633155" y="5171463"/>
            <a:chExt cx="1978021" cy="857090"/>
          </a:xfrm>
          <a:solidFill>
            <a:schemeClr val="bg1"/>
          </a:solidFill>
        </p:grpSpPr>
        <p:grpSp>
          <p:nvGrpSpPr>
            <p:cNvPr id="1934" name="Group 164"/>
            <p:cNvGrpSpPr/>
            <p:nvPr/>
          </p:nvGrpSpPr>
          <p:grpSpPr>
            <a:xfrm>
              <a:off x="7100005" y="5318079"/>
              <a:ext cx="511171" cy="468822"/>
              <a:chOff x="7100005" y="5318079"/>
              <a:chExt cx="511171" cy="468822"/>
            </a:xfrm>
            <a:grpFill/>
          </p:grpSpPr>
          <p:sp>
            <p:nvSpPr>
              <p:cNvPr id="2082" name="Rectangle 208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83" name="Oval 208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84" name="Rectangle 208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85" name="Block Arc 208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35" name="Group 165"/>
            <p:cNvGrpSpPr/>
            <p:nvPr/>
          </p:nvGrpSpPr>
          <p:grpSpPr>
            <a:xfrm flipH="1">
              <a:off x="5633155" y="5314904"/>
              <a:ext cx="511171" cy="468822"/>
              <a:chOff x="7100005" y="5318079"/>
              <a:chExt cx="511171" cy="468822"/>
            </a:xfrm>
            <a:grpFill/>
          </p:grpSpPr>
          <p:sp>
            <p:nvSpPr>
              <p:cNvPr id="2078" name="Rectangle 207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79" name="Oval 207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80" name="Rectangle 207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81" name="Block Arc 208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7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77" name="Can 207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36" name="Group 170"/>
          <p:cNvGrpSpPr>
            <a:grpSpLocks noChangeAspect="1"/>
          </p:cNvGrpSpPr>
          <p:nvPr/>
        </p:nvGrpSpPr>
        <p:grpSpPr>
          <a:xfrm>
            <a:off x="3902778" y="3468852"/>
            <a:ext cx="523614" cy="226887"/>
            <a:chOff x="5633155" y="5171463"/>
            <a:chExt cx="1978021" cy="857090"/>
          </a:xfrm>
          <a:solidFill>
            <a:schemeClr val="bg1"/>
          </a:solidFill>
        </p:grpSpPr>
        <p:grpSp>
          <p:nvGrpSpPr>
            <p:cNvPr id="1937" name="Group 164"/>
            <p:cNvGrpSpPr/>
            <p:nvPr/>
          </p:nvGrpSpPr>
          <p:grpSpPr>
            <a:xfrm>
              <a:off x="7100005" y="5318079"/>
              <a:ext cx="511171" cy="468822"/>
              <a:chOff x="7100005" y="5318079"/>
              <a:chExt cx="511171" cy="468822"/>
            </a:xfrm>
            <a:grpFill/>
          </p:grpSpPr>
          <p:sp>
            <p:nvSpPr>
              <p:cNvPr id="2058" name="Rectangle 205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59" name="Oval 205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60" name="Rectangle 205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61" name="Block Arc 206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38" name="Group 165"/>
            <p:cNvGrpSpPr/>
            <p:nvPr/>
          </p:nvGrpSpPr>
          <p:grpSpPr>
            <a:xfrm flipH="1">
              <a:off x="5633155" y="5314904"/>
              <a:ext cx="511171" cy="468822"/>
              <a:chOff x="7100005" y="5318079"/>
              <a:chExt cx="511171" cy="468822"/>
            </a:xfrm>
            <a:grpFill/>
          </p:grpSpPr>
          <p:sp>
            <p:nvSpPr>
              <p:cNvPr id="2054" name="Rectangle 205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55" name="Oval 205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56" name="Rectangle 205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57" name="Block Arc 205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5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53" name="Can 205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39" name="Group 170"/>
          <p:cNvGrpSpPr>
            <a:grpSpLocks noChangeAspect="1"/>
          </p:cNvGrpSpPr>
          <p:nvPr/>
        </p:nvGrpSpPr>
        <p:grpSpPr>
          <a:xfrm>
            <a:off x="3932763" y="3784346"/>
            <a:ext cx="523614" cy="226887"/>
            <a:chOff x="5633155" y="5171463"/>
            <a:chExt cx="1978021" cy="857090"/>
          </a:xfrm>
          <a:solidFill>
            <a:schemeClr val="bg1"/>
          </a:solidFill>
        </p:grpSpPr>
        <p:grpSp>
          <p:nvGrpSpPr>
            <p:cNvPr id="1940" name="Group 164"/>
            <p:cNvGrpSpPr/>
            <p:nvPr/>
          </p:nvGrpSpPr>
          <p:grpSpPr>
            <a:xfrm>
              <a:off x="7100005" y="5318079"/>
              <a:ext cx="511171" cy="468822"/>
              <a:chOff x="7100005" y="5318079"/>
              <a:chExt cx="511171" cy="468822"/>
            </a:xfrm>
            <a:grpFill/>
          </p:grpSpPr>
          <p:sp>
            <p:nvSpPr>
              <p:cNvPr id="2046" name="Rectangle 204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7" name="Oval 204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8" name="Rectangle 204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9" name="Block Arc 204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41" name="Group 165"/>
            <p:cNvGrpSpPr/>
            <p:nvPr/>
          </p:nvGrpSpPr>
          <p:grpSpPr>
            <a:xfrm flipH="1">
              <a:off x="5633155" y="5314904"/>
              <a:ext cx="511171" cy="468822"/>
              <a:chOff x="7100005" y="5318079"/>
              <a:chExt cx="511171" cy="468822"/>
            </a:xfrm>
            <a:grpFill/>
          </p:grpSpPr>
          <p:sp>
            <p:nvSpPr>
              <p:cNvPr id="2042" name="Rectangle 204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3" name="Oval 204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4" name="Rectangle 204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45" name="Block Arc 204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4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41" name="Can 2040"/>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42" name="Group 170"/>
          <p:cNvGrpSpPr>
            <a:grpSpLocks noChangeAspect="1"/>
          </p:cNvGrpSpPr>
          <p:nvPr/>
        </p:nvGrpSpPr>
        <p:grpSpPr>
          <a:xfrm>
            <a:off x="2512184" y="3468852"/>
            <a:ext cx="523614" cy="226887"/>
            <a:chOff x="5633155" y="5171463"/>
            <a:chExt cx="1978021" cy="857090"/>
          </a:xfrm>
          <a:solidFill>
            <a:schemeClr val="bg1"/>
          </a:solidFill>
        </p:grpSpPr>
        <p:grpSp>
          <p:nvGrpSpPr>
            <p:cNvPr id="1944" name="Group 164"/>
            <p:cNvGrpSpPr/>
            <p:nvPr/>
          </p:nvGrpSpPr>
          <p:grpSpPr>
            <a:xfrm>
              <a:off x="7100005" y="5318079"/>
              <a:ext cx="511171" cy="468822"/>
              <a:chOff x="7100005" y="5318079"/>
              <a:chExt cx="511171" cy="468822"/>
            </a:xfrm>
            <a:grpFill/>
          </p:grpSpPr>
          <p:sp>
            <p:nvSpPr>
              <p:cNvPr id="2034" name="Rectangle 203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5" name="Oval 203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6" name="Rectangle 203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7" name="Block Arc 203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945" name="Group 165"/>
            <p:cNvGrpSpPr/>
            <p:nvPr/>
          </p:nvGrpSpPr>
          <p:grpSpPr>
            <a:xfrm flipH="1">
              <a:off x="5633155" y="5314904"/>
              <a:ext cx="511171" cy="468822"/>
              <a:chOff x="7100005" y="5318079"/>
              <a:chExt cx="511171" cy="468822"/>
            </a:xfrm>
            <a:grpFill/>
          </p:grpSpPr>
          <p:sp>
            <p:nvSpPr>
              <p:cNvPr id="2030" name="Rectangle 202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1" name="Oval 203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2" name="Rectangle 203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33" name="Block Arc 203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2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29" name="Can 202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946" name="Group 170"/>
          <p:cNvGrpSpPr>
            <a:grpSpLocks noChangeAspect="1"/>
          </p:cNvGrpSpPr>
          <p:nvPr/>
        </p:nvGrpSpPr>
        <p:grpSpPr>
          <a:xfrm>
            <a:off x="2382151" y="3830547"/>
            <a:ext cx="523614" cy="226887"/>
            <a:chOff x="5633155" y="5171463"/>
            <a:chExt cx="1978021" cy="857090"/>
          </a:xfrm>
          <a:solidFill>
            <a:schemeClr val="bg1"/>
          </a:solidFill>
        </p:grpSpPr>
        <p:grpSp>
          <p:nvGrpSpPr>
            <p:cNvPr id="1951" name="Group 164"/>
            <p:cNvGrpSpPr/>
            <p:nvPr/>
          </p:nvGrpSpPr>
          <p:grpSpPr>
            <a:xfrm>
              <a:off x="7100005" y="5318079"/>
              <a:ext cx="511171" cy="468822"/>
              <a:chOff x="7100005" y="5318079"/>
              <a:chExt cx="511171" cy="468822"/>
            </a:xfrm>
            <a:grpFill/>
          </p:grpSpPr>
          <p:sp>
            <p:nvSpPr>
              <p:cNvPr id="2022" name="Rectangle 202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23" name="Oval 202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24" name="Rectangle 202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25" name="Block Arc 202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56" name="Group 165"/>
            <p:cNvGrpSpPr/>
            <p:nvPr/>
          </p:nvGrpSpPr>
          <p:grpSpPr>
            <a:xfrm flipH="1">
              <a:off x="5633155" y="5314904"/>
              <a:ext cx="511171" cy="468822"/>
              <a:chOff x="7100005" y="5318079"/>
              <a:chExt cx="511171" cy="468822"/>
            </a:xfrm>
            <a:grpFill/>
          </p:grpSpPr>
          <p:sp>
            <p:nvSpPr>
              <p:cNvPr id="2018" name="Rectangle 201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19" name="Oval 201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20" name="Rectangle 201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2021" name="Block Arc 202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201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2017" name="Can 201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cxnSp>
        <p:nvCxnSpPr>
          <p:cNvPr id="2002" name="Curved Connector 2001"/>
          <p:cNvCxnSpPr>
            <a:stCxn id="2055" idx="6"/>
            <a:endCxn id="2109" idx="2"/>
          </p:cNvCxnSpPr>
          <p:nvPr/>
        </p:nvCxnSpPr>
        <p:spPr>
          <a:xfrm rot="10800000">
            <a:off x="3671538" y="3394986"/>
            <a:ext cx="253304" cy="21372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3" name="Curved Connector 1037"/>
          <p:cNvCxnSpPr>
            <a:stCxn id="2093" idx="2"/>
            <a:endCxn id="2107" idx="6"/>
          </p:cNvCxnSpPr>
          <p:nvPr/>
        </p:nvCxnSpPr>
        <p:spPr>
          <a:xfrm rot="10800000" flipH="1">
            <a:off x="3216559" y="3461381"/>
            <a:ext cx="467238" cy="229119"/>
          </a:xfrm>
          <a:prstGeom prst="curvedConnector5">
            <a:avLst>
              <a:gd name="adj1" fmla="val -21754"/>
              <a:gd name="adj2" fmla="val 52642"/>
              <a:gd name="adj3" fmla="val 114956"/>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4" name="Curved Connector 1037"/>
          <p:cNvCxnSpPr>
            <a:stCxn id="2081" idx="2"/>
            <a:endCxn id="2095" idx="6"/>
          </p:cNvCxnSpPr>
          <p:nvPr/>
        </p:nvCxnSpPr>
        <p:spPr>
          <a:xfrm rot="10800000" flipH="1">
            <a:off x="3216559" y="3757731"/>
            <a:ext cx="467238" cy="229118"/>
          </a:xfrm>
          <a:prstGeom prst="curvedConnector5">
            <a:avLst>
              <a:gd name="adj1" fmla="val -23114"/>
              <a:gd name="adj2" fmla="val 52642"/>
              <a:gd name="adj3" fmla="val 121754"/>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6" name="Curved Connector 2005"/>
          <p:cNvCxnSpPr>
            <a:stCxn id="2043" idx="6"/>
            <a:endCxn id="2085" idx="2"/>
          </p:cNvCxnSpPr>
          <p:nvPr/>
        </p:nvCxnSpPr>
        <p:spPr>
          <a:xfrm rot="10800000" flipV="1">
            <a:off x="3671529" y="3924209"/>
            <a:ext cx="283291" cy="63480"/>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7" name="Curved Connector 1037"/>
          <p:cNvCxnSpPr>
            <a:stCxn id="2037" idx="2"/>
            <a:endCxn id="2103" idx="6"/>
          </p:cNvCxnSpPr>
          <p:nvPr/>
        </p:nvCxnSpPr>
        <p:spPr>
          <a:xfrm flipV="1">
            <a:off x="3001488" y="3460539"/>
            <a:ext cx="202809" cy="82624"/>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8" name="Curved Connector 1037"/>
          <p:cNvCxnSpPr>
            <a:stCxn id="2025" idx="2"/>
            <a:endCxn id="2079" idx="6"/>
          </p:cNvCxnSpPr>
          <p:nvPr/>
        </p:nvCxnSpPr>
        <p:spPr>
          <a:xfrm>
            <a:off x="2871446" y="3904859"/>
            <a:ext cx="332844" cy="148384"/>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09" name="Curved Connector 1037"/>
          <p:cNvCxnSpPr>
            <a:stCxn id="2189" idx="2"/>
            <a:endCxn id="2083" idx="4"/>
          </p:cNvCxnSpPr>
          <p:nvPr/>
        </p:nvCxnSpPr>
        <p:spPr>
          <a:xfrm rot="10800000">
            <a:off x="3661576" y="4076296"/>
            <a:ext cx="71961" cy="385434"/>
          </a:xfrm>
          <a:prstGeom prst="curvedConnector2">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10" name="Curved Connector 1037"/>
          <p:cNvCxnSpPr>
            <a:stCxn id="2165" idx="2"/>
            <a:endCxn id="2083" idx="6"/>
          </p:cNvCxnSpPr>
          <p:nvPr/>
        </p:nvCxnSpPr>
        <p:spPr>
          <a:xfrm rot="10800000" flipH="1">
            <a:off x="3168385" y="4054082"/>
            <a:ext cx="515404" cy="744745"/>
          </a:xfrm>
          <a:prstGeom prst="curvedConnector5">
            <a:avLst>
              <a:gd name="adj1" fmla="val -6275"/>
              <a:gd name="adj2" fmla="val 38609"/>
              <a:gd name="adj3" fmla="val 126445"/>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11" name="Curved Connector 1037"/>
          <p:cNvCxnSpPr>
            <a:stCxn id="2201" idx="2"/>
            <a:endCxn id="2083" idx="6"/>
          </p:cNvCxnSpPr>
          <p:nvPr/>
        </p:nvCxnSpPr>
        <p:spPr>
          <a:xfrm rot="10800000" flipH="1">
            <a:off x="2668393" y="4054084"/>
            <a:ext cx="1015396" cy="407648"/>
          </a:xfrm>
          <a:prstGeom prst="curvedConnector5">
            <a:avLst>
              <a:gd name="adj1" fmla="val -11148"/>
              <a:gd name="adj2" fmla="val 51858"/>
              <a:gd name="adj3" fmla="val 108873"/>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2013" name="Rounded Rectangle 2012"/>
          <p:cNvSpPr/>
          <p:nvPr/>
        </p:nvSpPr>
        <p:spPr>
          <a:xfrm>
            <a:off x="2220383" y="5568958"/>
            <a:ext cx="2562971" cy="300103"/>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lnSpc>
                <a:spcPts val="1061"/>
              </a:lnSpc>
            </a:pPr>
            <a:r>
              <a:rPr lang="en-US" sz="1101" b="1">
                <a:solidFill>
                  <a:schemeClr val="bg1"/>
                </a:solidFill>
              </a:rPr>
              <a:t>Autonomous Service Center  Business Applications</a:t>
            </a:r>
          </a:p>
          <a:p>
            <a:pPr algn="ctr">
              <a:lnSpc>
                <a:spcPts val="1061"/>
              </a:lnSpc>
            </a:pPr>
            <a:r>
              <a:rPr lang="en-US" sz="1001" b="1">
                <a:solidFill>
                  <a:schemeClr val="bg1"/>
                </a:solidFill>
              </a:rPr>
              <a:t>(+A2A Services Platform)</a:t>
            </a:r>
          </a:p>
        </p:txBody>
      </p:sp>
      <p:cxnSp>
        <p:nvCxnSpPr>
          <p:cNvPr id="1947" name="Curved Connector 1165"/>
          <p:cNvCxnSpPr>
            <a:stCxn id="2391" idx="2"/>
            <a:endCxn id="2569" idx="1"/>
          </p:cNvCxnSpPr>
          <p:nvPr/>
        </p:nvCxnSpPr>
        <p:spPr>
          <a:xfrm rot="16200000" flipH="1">
            <a:off x="8800036" y="3587863"/>
            <a:ext cx="912117" cy="990596"/>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948" name="Curved Connector 1165"/>
          <p:cNvCxnSpPr>
            <a:stCxn id="2391" idx="2"/>
            <a:endCxn id="2642" idx="3"/>
          </p:cNvCxnSpPr>
          <p:nvPr/>
        </p:nvCxnSpPr>
        <p:spPr>
          <a:xfrm rot="5400000">
            <a:off x="7914113" y="4168488"/>
            <a:ext cx="1388069" cy="305299"/>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949" name="Curved Connector 1165"/>
          <p:cNvCxnSpPr>
            <a:stCxn id="2391" idx="2"/>
            <a:endCxn id="2520" idx="3"/>
          </p:cNvCxnSpPr>
          <p:nvPr/>
        </p:nvCxnSpPr>
        <p:spPr>
          <a:xfrm rot="5400000">
            <a:off x="7935972" y="3741968"/>
            <a:ext cx="939690" cy="709959"/>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950" name="Curved Connector 1165"/>
          <p:cNvCxnSpPr>
            <a:stCxn id="2391" idx="2"/>
            <a:endCxn id="2550" idx="1"/>
          </p:cNvCxnSpPr>
          <p:nvPr/>
        </p:nvCxnSpPr>
        <p:spPr>
          <a:xfrm rot="16200000" flipH="1">
            <a:off x="8435666" y="3952233"/>
            <a:ext cx="1640855" cy="990596"/>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2657" name="Group 748"/>
          <p:cNvGrpSpPr/>
          <p:nvPr/>
        </p:nvGrpSpPr>
        <p:grpSpPr>
          <a:xfrm>
            <a:off x="5295272" y="3517904"/>
            <a:ext cx="2420066" cy="908258"/>
            <a:chOff x="1532138" y="3212321"/>
            <a:chExt cx="2418946" cy="907838"/>
          </a:xfrm>
        </p:grpSpPr>
        <p:grpSp>
          <p:nvGrpSpPr>
            <p:cNvPr id="2658" name="Group 1435"/>
            <p:cNvGrpSpPr>
              <a:grpSpLocks noChangeAspect="1"/>
            </p:cNvGrpSpPr>
            <p:nvPr/>
          </p:nvGrpSpPr>
          <p:grpSpPr>
            <a:xfrm rot="16200000" flipV="1">
              <a:off x="2633243" y="3219215"/>
              <a:ext cx="225105" cy="211318"/>
              <a:chOff x="2833218" y="1772485"/>
              <a:chExt cx="497854" cy="467370"/>
            </a:xfrm>
          </p:grpSpPr>
          <p:sp>
            <p:nvSpPr>
              <p:cNvPr id="2387" name="Rectangle 2386"/>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88" name="Oval 2387"/>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101" dirty="0"/>
              </a:p>
            </p:txBody>
          </p:sp>
          <p:sp>
            <p:nvSpPr>
              <p:cNvPr id="2389" name="Rectangle 2388"/>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90" name="Block Arc 2389"/>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grpSp>
        <p:sp>
          <p:nvSpPr>
            <p:cNvPr id="2294" name="Rectangle 2293"/>
            <p:cNvSpPr/>
            <p:nvPr/>
          </p:nvSpPr>
          <p:spPr>
            <a:xfrm>
              <a:off x="1532138" y="3370726"/>
              <a:ext cx="2418946" cy="598644"/>
            </a:xfrm>
            <a:prstGeom prst="rect">
              <a:avLst/>
            </a:prstGeom>
            <a:solidFill>
              <a:srgbClr val="497FC9"/>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001" b="1">
                  <a:solidFill>
                    <a:schemeClr val="tx1"/>
                  </a:solidFill>
                </a:rPr>
                <a:t>Service Bus</a:t>
              </a:r>
            </a:p>
          </p:txBody>
        </p:sp>
        <p:sp>
          <p:nvSpPr>
            <p:cNvPr id="2295" name="Rectangle 2294"/>
            <p:cNvSpPr/>
            <p:nvPr/>
          </p:nvSpPr>
          <p:spPr>
            <a:xfrm>
              <a:off x="3371111" y="3655134"/>
              <a:ext cx="503283" cy="266678"/>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700" b="1">
                  <a:solidFill>
                    <a:schemeClr val="bg1"/>
                  </a:solidFill>
                </a:rPr>
                <a:t>Host Mitigation</a:t>
              </a:r>
              <a:endParaRPr lang="en-US" sz="500" b="1">
                <a:solidFill>
                  <a:schemeClr val="bg1"/>
                </a:solidFill>
              </a:endParaRPr>
            </a:p>
          </p:txBody>
        </p:sp>
        <p:grpSp>
          <p:nvGrpSpPr>
            <p:cNvPr id="2659" name="Group 279"/>
            <p:cNvGrpSpPr>
              <a:grpSpLocks noChangeAspect="1"/>
            </p:cNvGrpSpPr>
            <p:nvPr/>
          </p:nvGrpSpPr>
          <p:grpSpPr>
            <a:xfrm>
              <a:off x="1595447" y="3531187"/>
              <a:ext cx="2278944" cy="115316"/>
              <a:chOff x="1390754" y="4918974"/>
              <a:chExt cx="6583680" cy="333140"/>
            </a:xfrm>
          </p:grpSpPr>
          <p:sp>
            <p:nvSpPr>
              <p:cNvPr id="2315" name="Rectangle 2314"/>
              <p:cNvSpPr/>
              <p:nvPr/>
            </p:nvSpPr>
            <p:spPr>
              <a:xfrm>
                <a:off x="1390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16" name="Rectangle 2315"/>
              <p:cNvSpPr/>
              <p:nvPr/>
            </p:nvSpPr>
            <p:spPr>
              <a:xfrm>
                <a:off x="1482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17" name="Rectangle 2316"/>
              <p:cNvSpPr/>
              <p:nvPr/>
            </p:nvSpPr>
            <p:spPr>
              <a:xfrm>
                <a:off x="1573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18" name="Rectangle 2317"/>
              <p:cNvSpPr/>
              <p:nvPr/>
            </p:nvSpPr>
            <p:spPr>
              <a:xfrm>
                <a:off x="1665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19" name="Rectangle 2318"/>
              <p:cNvSpPr/>
              <p:nvPr/>
            </p:nvSpPr>
            <p:spPr>
              <a:xfrm>
                <a:off x="1756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0" name="Rectangle 2319"/>
              <p:cNvSpPr/>
              <p:nvPr/>
            </p:nvSpPr>
            <p:spPr>
              <a:xfrm>
                <a:off x="1847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1" name="Rectangle 2320"/>
              <p:cNvSpPr/>
              <p:nvPr/>
            </p:nvSpPr>
            <p:spPr>
              <a:xfrm>
                <a:off x="1939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2" name="Rectangle 2321"/>
              <p:cNvSpPr/>
              <p:nvPr/>
            </p:nvSpPr>
            <p:spPr>
              <a:xfrm>
                <a:off x="2030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3" name="Rectangle 2322"/>
              <p:cNvSpPr/>
              <p:nvPr/>
            </p:nvSpPr>
            <p:spPr>
              <a:xfrm>
                <a:off x="2122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4" name="Rectangle 2323"/>
              <p:cNvSpPr/>
              <p:nvPr/>
            </p:nvSpPr>
            <p:spPr>
              <a:xfrm>
                <a:off x="2213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5" name="Rectangle 2324"/>
              <p:cNvSpPr/>
              <p:nvPr/>
            </p:nvSpPr>
            <p:spPr>
              <a:xfrm>
                <a:off x="2305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6" name="Rectangle 2325"/>
              <p:cNvSpPr/>
              <p:nvPr/>
            </p:nvSpPr>
            <p:spPr>
              <a:xfrm>
                <a:off x="2396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7" name="Rectangle 2326"/>
              <p:cNvSpPr/>
              <p:nvPr/>
            </p:nvSpPr>
            <p:spPr>
              <a:xfrm>
                <a:off x="2488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8" name="Rectangle 2327"/>
              <p:cNvSpPr/>
              <p:nvPr/>
            </p:nvSpPr>
            <p:spPr>
              <a:xfrm>
                <a:off x="2579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29" name="Rectangle 2328"/>
              <p:cNvSpPr/>
              <p:nvPr/>
            </p:nvSpPr>
            <p:spPr>
              <a:xfrm>
                <a:off x="2670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0" name="Rectangle 2329"/>
              <p:cNvSpPr/>
              <p:nvPr/>
            </p:nvSpPr>
            <p:spPr>
              <a:xfrm>
                <a:off x="2762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1" name="Rectangle 2330"/>
              <p:cNvSpPr/>
              <p:nvPr/>
            </p:nvSpPr>
            <p:spPr>
              <a:xfrm>
                <a:off x="2853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2" name="Rectangle 2331"/>
              <p:cNvSpPr/>
              <p:nvPr/>
            </p:nvSpPr>
            <p:spPr>
              <a:xfrm>
                <a:off x="2945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3" name="Rectangle 2332"/>
              <p:cNvSpPr/>
              <p:nvPr/>
            </p:nvSpPr>
            <p:spPr>
              <a:xfrm>
                <a:off x="3036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4" name="Rectangle 2333"/>
              <p:cNvSpPr/>
              <p:nvPr/>
            </p:nvSpPr>
            <p:spPr>
              <a:xfrm>
                <a:off x="3128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5" name="Rectangle 2334"/>
              <p:cNvSpPr/>
              <p:nvPr/>
            </p:nvSpPr>
            <p:spPr>
              <a:xfrm>
                <a:off x="3219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6" name="Rectangle 2335"/>
              <p:cNvSpPr/>
              <p:nvPr/>
            </p:nvSpPr>
            <p:spPr>
              <a:xfrm>
                <a:off x="3310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7" name="Rectangle 2336"/>
              <p:cNvSpPr/>
              <p:nvPr/>
            </p:nvSpPr>
            <p:spPr>
              <a:xfrm>
                <a:off x="34024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8" name="Rectangle 2337"/>
              <p:cNvSpPr/>
              <p:nvPr/>
            </p:nvSpPr>
            <p:spPr>
              <a:xfrm>
                <a:off x="34938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39" name="Rectangle 2338"/>
              <p:cNvSpPr/>
              <p:nvPr/>
            </p:nvSpPr>
            <p:spPr>
              <a:xfrm>
                <a:off x="35853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0" name="Rectangle 2339"/>
              <p:cNvSpPr/>
              <p:nvPr/>
            </p:nvSpPr>
            <p:spPr>
              <a:xfrm>
                <a:off x="3676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1" name="Rectangle 2340"/>
              <p:cNvSpPr/>
              <p:nvPr/>
            </p:nvSpPr>
            <p:spPr>
              <a:xfrm>
                <a:off x="3768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2" name="Rectangle 2341"/>
              <p:cNvSpPr/>
              <p:nvPr/>
            </p:nvSpPr>
            <p:spPr>
              <a:xfrm>
                <a:off x="3859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3" name="Rectangle 2342"/>
              <p:cNvSpPr/>
              <p:nvPr/>
            </p:nvSpPr>
            <p:spPr>
              <a:xfrm>
                <a:off x="3951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4" name="Rectangle 2343"/>
              <p:cNvSpPr/>
              <p:nvPr/>
            </p:nvSpPr>
            <p:spPr>
              <a:xfrm>
                <a:off x="4042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5" name="Rectangle 2344"/>
              <p:cNvSpPr/>
              <p:nvPr/>
            </p:nvSpPr>
            <p:spPr>
              <a:xfrm>
                <a:off x="4133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6" name="Rectangle 2345"/>
              <p:cNvSpPr/>
              <p:nvPr/>
            </p:nvSpPr>
            <p:spPr>
              <a:xfrm>
                <a:off x="4225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7" name="Rectangle 2346"/>
              <p:cNvSpPr/>
              <p:nvPr/>
            </p:nvSpPr>
            <p:spPr>
              <a:xfrm>
                <a:off x="4316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8" name="Rectangle 2347"/>
              <p:cNvSpPr/>
              <p:nvPr/>
            </p:nvSpPr>
            <p:spPr>
              <a:xfrm>
                <a:off x="4408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49" name="Rectangle 2348"/>
              <p:cNvSpPr/>
              <p:nvPr/>
            </p:nvSpPr>
            <p:spPr>
              <a:xfrm>
                <a:off x="4499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0" name="Rectangle 2349"/>
              <p:cNvSpPr/>
              <p:nvPr/>
            </p:nvSpPr>
            <p:spPr>
              <a:xfrm>
                <a:off x="4591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1" name="Rectangle 2350"/>
              <p:cNvSpPr/>
              <p:nvPr/>
            </p:nvSpPr>
            <p:spPr>
              <a:xfrm>
                <a:off x="4682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2" name="Rectangle 2351"/>
              <p:cNvSpPr/>
              <p:nvPr/>
            </p:nvSpPr>
            <p:spPr>
              <a:xfrm>
                <a:off x="4774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3" name="Rectangle 2352"/>
              <p:cNvSpPr/>
              <p:nvPr/>
            </p:nvSpPr>
            <p:spPr>
              <a:xfrm>
                <a:off x="4865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4" name="Rectangle 2353"/>
              <p:cNvSpPr/>
              <p:nvPr/>
            </p:nvSpPr>
            <p:spPr>
              <a:xfrm>
                <a:off x="4956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5" name="Rectangle 2354"/>
              <p:cNvSpPr/>
              <p:nvPr/>
            </p:nvSpPr>
            <p:spPr>
              <a:xfrm>
                <a:off x="5048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6" name="Rectangle 2355"/>
              <p:cNvSpPr/>
              <p:nvPr/>
            </p:nvSpPr>
            <p:spPr>
              <a:xfrm>
                <a:off x="5139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7" name="Rectangle 2356"/>
              <p:cNvSpPr/>
              <p:nvPr/>
            </p:nvSpPr>
            <p:spPr>
              <a:xfrm>
                <a:off x="5231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8" name="Rectangle 2357"/>
              <p:cNvSpPr/>
              <p:nvPr/>
            </p:nvSpPr>
            <p:spPr>
              <a:xfrm>
                <a:off x="5322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59" name="Rectangle 2358"/>
              <p:cNvSpPr/>
              <p:nvPr/>
            </p:nvSpPr>
            <p:spPr>
              <a:xfrm>
                <a:off x="5414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0" name="Rectangle 2359"/>
              <p:cNvSpPr/>
              <p:nvPr/>
            </p:nvSpPr>
            <p:spPr>
              <a:xfrm>
                <a:off x="5505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1" name="Rectangle 2360"/>
              <p:cNvSpPr/>
              <p:nvPr/>
            </p:nvSpPr>
            <p:spPr>
              <a:xfrm>
                <a:off x="5596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2" name="Rectangle 2361"/>
              <p:cNvSpPr/>
              <p:nvPr/>
            </p:nvSpPr>
            <p:spPr>
              <a:xfrm>
                <a:off x="56884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3" name="Rectangle 2362"/>
              <p:cNvSpPr/>
              <p:nvPr/>
            </p:nvSpPr>
            <p:spPr>
              <a:xfrm>
                <a:off x="57798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4" name="Rectangle 2363"/>
              <p:cNvSpPr/>
              <p:nvPr/>
            </p:nvSpPr>
            <p:spPr>
              <a:xfrm>
                <a:off x="58713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5" name="Rectangle 2364"/>
              <p:cNvSpPr/>
              <p:nvPr/>
            </p:nvSpPr>
            <p:spPr>
              <a:xfrm>
                <a:off x="59627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6" name="Rectangle 2365"/>
              <p:cNvSpPr/>
              <p:nvPr/>
            </p:nvSpPr>
            <p:spPr>
              <a:xfrm>
                <a:off x="60541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7" name="Rectangle 2366"/>
              <p:cNvSpPr/>
              <p:nvPr/>
            </p:nvSpPr>
            <p:spPr>
              <a:xfrm>
                <a:off x="61456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8" name="Rectangle 2367"/>
              <p:cNvSpPr/>
              <p:nvPr/>
            </p:nvSpPr>
            <p:spPr>
              <a:xfrm>
                <a:off x="62370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69" name="Rectangle 2368"/>
              <p:cNvSpPr/>
              <p:nvPr/>
            </p:nvSpPr>
            <p:spPr>
              <a:xfrm>
                <a:off x="63285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0" name="Rectangle 2369"/>
              <p:cNvSpPr/>
              <p:nvPr/>
            </p:nvSpPr>
            <p:spPr>
              <a:xfrm>
                <a:off x="64199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1" name="Rectangle 2370"/>
              <p:cNvSpPr/>
              <p:nvPr/>
            </p:nvSpPr>
            <p:spPr>
              <a:xfrm>
                <a:off x="65113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2" name="Rectangle 2371"/>
              <p:cNvSpPr/>
              <p:nvPr/>
            </p:nvSpPr>
            <p:spPr>
              <a:xfrm>
                <a:off x="66028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3" name="Rectangle 2372"/>
              <p:cNvSpPr/>
              <p:nvPr/>
            </p:nvSpPr>
            <p:spPr>
              <a:xfrm>
                <a:off x="66942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4" name="Rectangle 2373"/>
              <p:cNvSpPr/>
              <p:nvPr/>
            </p:nvSpPr>
            <p:spPr>
              <a:xfrm>
                <a:off x="67857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5" name="Rectangle 2374"/>
              <p:cNvSpPr/>
              <p:nvPr/>
            </p:nvSpPr>
            <p:spPr>
              <a:xfrm>
                <a:off x="69685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6" name="Rectangle 2375"/>
              <p:cNvSpPr/>
              <p:nvPr/>
            </p:nvSpPr>
            <p:spPr>
              <a:xfrm>
                <a:off x="71514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7" name="Rectangle 2376"/>
              <p:cNvSpPr/>
              <p:nvPr/>
            </p:nvSpPr>
            <p:spPr>
              <a:xfrm>
                <a:off x="73343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8" name="Rectangle 2377"/>
              <p:cNvSpPr/>
              <p:nvPr/>
            </p:nvSpPr>
            <p:spPr>
              <a:xfrm>
                <a:off x="75172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79" name="Rectangle 2378"/>
              <p:cNvSpPr/>
              <p:nvPr/>
            </p:nvSpPr>
            <p:spPr>
              <a:xfrm>
                <a:off x="68771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0" name="Rectangle 2379"/>
              <p:cNvSpPr/>
              <p:nvPr/>
            </p:nvSpPr>
            <p:spPr>
              <a:xfrm>
                <a:off x="706003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1" name="Rectangle 2380"/>
              <p:cNvSpPr/>
              <p:nvPr/>
            </p:nvSpPr>
            <p:spPr>
              <a:xfrm>
                <a:off x="72429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2" name="Rectangle 2381"/>
              <p:cNvSpPr/>
              <p:nvPr/>
            </p:nvSpPr>
            <p:spPr>
              <a:xfrm>
                <a:off x="74257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3" name="Rectangle 2382"/>
              <p:cNvSpPr/>
              <p:nvPr/>
            </p:nvSpPr>
            <p:spPr>
              <a:xfrm>
                <a:off x="760867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4" name="Rectangle 2383"/>
              <p:cNvSpPr/>
              <p:nvPr/>
            </p:nvSpPr>
            <p:spPr>
              <a:xfrm>
                <a:off x="770011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5" name="Rectangle 2384"/>
              <p:cNvSpPr/>
              <p:nvPr/>
            </p:nvSpPr>
            <p:spPr>
              <a:xfrm>
                <a:off x="779155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sp>
            <p:nvSpPr>
              <p:cNvPr id="2386" name="Rectangle 2385"/>
              <p:cNvSpPr/>
              <p:nvPr/>
            </p:nvSpPr>
            <p:spPr>
              <a:xfrm>
                <a:off x="7882994" y="4918974"/>
                <a:ext cx="91440" cy="333140"/>
              </a:xfrm>
              <a:prstGeom prst="rect">
                <a:avLst/>
              </a:prstGeom>
              <a:noFill/>
              <a:ln w="3175" cap="flat" cmpd="sng" algn="ctr">
                <a:solidFill>
                  <a:schemeClr val="tx1">
                    <a:lumMod val="95000"/>
                    <a:lumOff val="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a:p>
            </p:txBody>
          </p:sp>
        </p:grpSp>
        <p:grpSp>
          <p:nvGrpSpPr>
            <p:cNvPr id="2660" name="Group 1374"/>
            <p:cNvGrpSpPr>
              <a:grpSpLocks noChangeAspect="1"/>
            </p:cNvGrpSpPr>
            <p:nvPr/>
          </p:nvGrpSpPr>
          <p:grpSpPr>
            <a:xfrm rot="5400000">
              <a:off x="1749823" y="3892968"/>
              <a:ext cx="225105" cy="211318"/>
              <a:chOff x="2833218" y="1772485"/>
              <a:chExt cx="497854" cy="467370"/>
            </a:xfrm>
          </p:grpSpPr>
          <p:sp>
            <p:nvSpPr>
              <p:cNvPr id="2311" name="Rectangle 2310"/>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12" name="Oval 2311"/>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101" dirty="0"/>
              </a:p>
            </p:txBody>
          </p:sp>
          <p:sp>
            <p:nvSpPr>
              <p:cNvPr id="2313" name="Rectangle 2312"/>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14" name="Block Arc 2313"/>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grpSp>
        <p:grpSp>
          <p:nvGrpSpPr>
            <p:cNvPr id="2661" name="Group 1381"/>
            <p:cNvGrpSpPr>
              <a:grpSpLocks noChangeAspect="1"/>
            </p:cNvGrpSpPr>
            <p:nvPr/>
          </p:nvGrpSpPr>
          <p:grpSpPr>
            <a:xfrm rot="5400000">
              <a:off x="2341656" y="3901624"/>
              <a:ext cx="225105" cy="211318"/>
              <a:chOff x="2833218" y="1772485"/>
              <a:chExt cx="497854" cy="467370"/>
            </a:xfrm>
          </p:grpSpPr>
          <p:sp>
            <p:nvSpPr>
              <p:cNvPr id="2307" name="Rectangle 2306"/>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08" name="Oval 2307"/>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101" dirty="0"/>
              </a:p>
            </p:txBody>
          </p:sp>
          <p:sp>
            <p:nvSpPr>
              <p:cNvPr id="2309" name="Rectangle 2308"/>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10" name="Block Arc 2309"/>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grpSp>
        <p:grpSp>
          <p:nvGrpSpPr>
            <p:cNvPr id="2667" name="Group 1386"/>
            <p:cNvGrpSpPr>
              <a:grpSpLocks noChangeAspect="1"/>
            </p:cNvGrpSpPr>
            <p:nvPr/>
          </p:nvGrpSpPr>
          <p:grpSpPr>
            <a:xfrm rot="5400000">
              <a:off x="2925158" y="3901948"/>
              <a:ext cx="225105" cy="211318"/>
              <a:chOff x="2833218" y="1772485"/>
              <a:chExt cx="497854" cy="467370"/>
            </a:xfrm>
          </p:grpSpPr>
          <p:sp>
            <p:nvSpPr>
              <p:cNvPr id="2303" name="Rectangle 2302"/>
              <p:cNvSpPr/>
              <p:nvPr/>
            </p:nvSpPr>
            <p:spPr>
              <a:xfrm>
                <a:off x="2838378" y="2126588"/>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04" name="Oval 2303"/>
              <p:cNvSpPr/>
              <p:nvPr/>
            </p:nvSpPr>
            <p:spPr bwMode="gray">
              <a:xfrm>
                <a:off x="3077526" y="2072545"/>
                <a:ext cx="167313" cy="16731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indent="-184242" algn="ctr" defTabSz="914857" eaLnBrk="0" hangingPunct="0">
                  <a:buClr>
                    <a:srgbClr val="F0AB00"/>
                  </a:buClr>
                  <a:buSzPct val="80000"/>
                  <a:defRPr/>
                </a:pPr>
                <a:endParaRPr lang="en-US" sz="1101" dirty="0"/>
              </a:p>
            </p:txBody>
          </p:sp>
          <p:sp>
            <p:nvSpPr>
              <p:cNvPr id="2305" name="Rectangle 2304"/>
              <p:cNvSpPr/>
              <p:nvPr/>
            </p:nvSpPr>
            <p:spPr>
              <a:xfrm>
                <a:off x="2833218" y="1876559"/>
                <a:ext cx="246886" cy="64811"/>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sp>
            <p:nvSpPr>
              <p:cNvPr id="2306" name="Block Arc 2305"/>
              <p:cNvSpPr/>
              <p:nvPr/>
            </p:nvSpPr>
            <p:spPr>
              <a:xfrm rot="16200000">
                <a:off x="3068139" y="1776927"/>
                <a:ext cx="267376" cy="258491"/>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eaLnBrk="0" hangingPunct="0">
                  <a:defRPr/>
                </a:pPr>
                <a:endParaRPr lang="en-US" sz="1101" dirty="0"/>
              </a:p>
            </p:txBody>
          </p:sp>
        </p:grpSp>
        <p:sp>
          <p:nvSpPr>
            <p:cNvPr id="2300" name="Rectangle 2299"/>
            <p:cNvSpPr/>
            <p:nvPr/>
          </p:nvSpPr>
          <p:spPr>
            <a:xfrm>
              <a:off x="1595448" y="3655134"/>
              <a:ext cx="503283" cy="266678"/>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700" b="1">
                  <a:solidFill>
                    <a:schemeClr val="bg1"/>
                  </a:solidFill>
                </a:rPr>
                <a:t>Host Mitigation</a:t>
              </a:r>
              <a:endParaRPr lang="en-US" sz="500" b="1">
                <a:solidFill>
                  <a:schemeClr val="bg1"/>
                </a:solidFill>
              </a:endParaRPr>
            </a:p>
          </p:txBody>
        </p:sp>
        <p:sp>
          <p:nvSpPr>
            <p:cNvPr id="2301" name="Rectangle 2300"/>
            <p:cNvSpPr/>
            <p:nvPr/>
          </p:nvSpPr>
          <p:spPr>
            <a:xfrm>
              <a:off x="2187335" y="3655134"/>
              <a:ext cx="503283" cy="266678"/>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700" b="1">
                  <a:solidFill>
                    <a:schemeClr val="bg1"/>
                  </a:solidFill>
                </a:rPr>
                <a:t>Host Mitigation</a:t>
              </a:r>
              <a:endParaRPr lang="en-US" sz="500" b="1">
                <a:solidFill>
                  <a:schemeClr val="bg1"/>
                </a:solidFill>
              </a:endParaRPr>
            </a:p>
          </p:txBody>
        </p:sp>
        <p:sp>
          <p:nvSpPr>
            <p:cNvPr id="2302" name="Rectangle 2301"/>
            <p:cNvSpPr/>
            <p:nvPr/>
          </p:nvSpPr>
          <p:spPr>
            <a:xfrm>
              <a:off x="2779223" y="3655134"/>
              <a:ext cx="503283" cy="266678"/>
            </a:xfrm>
            <a:prstGeom prst="rect">
              <a:avLst/>
            </a:prstGeom>
            <a:solidFill>
              <a:srgbClr val="185C6A"/>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700" b="1">
                  <a:solidFill>
                    <a:schemeClr val="bg1"/>
                  </a:solidFill>
                </a:rPr>
                <a:t>Host Mitigation</a:t>
              </a:r>
              <a:endParaRPr lang="en-US" sz="500" b="1">
                <a:solidFill>
                  <a:schemeClr val="bg1"/>
                </a:solidFill>
              </a:endParaRPr>
            </a:p>
          </p:txBody>
        </p:sp>
      </p:grpSp>
      <p:cxnSp>
        <p:nvCxnSpPr>
          <p:cNvPr id="1954" name="Curved Connector 1165"/>
          <p:cNvCxnSpPr>
            <a:stCxn id="2295" idx="2"/>
            <a:endCxn id="2511" idx="1"/>
          </p:cNvCxnSpPr>
          <p:nvPr/>
        </p:nvCxnSpPr>
        <p:spPr>
          <a:xfrm rot="16200000" flipH="1">
            <a:off x="7138441" y="4476137"/>
            <a:ext cx="847609" cy="350779"/>
          </a:xfrm>
          <a:prstGeom prst="curvedConnector2">
            <a:avLst/>
          </a:prstGeom>
          <a:ln w="28575"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992" name="Curved Connector 1165"/>
          <p:cNvCxnSpPr>
            <a:stCxn id="2391" idx="2"/>
            <a:endCxn id="2388" idx="6"/>
          </p:cNvCxnSpPr>
          <p:nvPr/>
        </p:nvCxnSpPr>
        <p:spPr>
          <a:xfrm rot="5400000" flipH="1">
            <a:off x="7566116" y="2432424"/>
            <a:ext cx="70190" cy="2319170"/>
          </a:xfrm>
          <a:prstGeom prst="curvedConnector5">
            <a:avLst>
              <a:gd name="adj1" fmla="val -638510"/>
              <a:gd name="adj2" fmla="val 50764"/>
              <a:gd name="adj3" fmla="val 425836"/>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2890" name="Oval 2889"/>
          <p:cNvSpPr>
            <a:spLocks noChangeAspect="1"/>
          </p:cNvSpPr>
          <p:nvPr/>
        </p:nvSpPr>
        <p:spPr>
          <a:xfrm>
            <a:off x="1752832" y="3992228"/>
            <a:ext cx="863130" cy="408211"/>
          </a:xfrm>
          <a:prstGeom prst="ellipse">
            <a:avLst/>
          </a:prstGeom>
          <a:solidFill>
            <a:srgbClr val="FFFF00"/>
          </a:solidFill>
          <a:ln w="28575" cap="flat" cmpd="sng" algn="ctr">
            <a:solidFill>
              <a:schemeClr val="bg1">
                <a:lumMod val="50000"/>
              </a:schemeClr>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1" b="1">
                <a:solidFill>
                  <a:schemeClr val="tx1">
                    <a:lumMod val="65000"/>
                    <a:lumOff val="35000"/>
                  </a:schemeClr>
                </a:solidFill>
              </a:rPr>
              <a:t>Type 3</a:t>
            </a:r>
          </a:p>
        </p:txBody>
      </p:sp>
      <p:sp>
        <p:nvSpPr>
          <p:cNvPr id="837" name="Rond enkele hoek rechthoek 37">
            <a:extLst>
              <a:ext uri="{FF2B5EF4-FFF2-40B4-BE49-F238E27FC236}">
                <a16:creationId xmlns:a16="http://schemas.microsoft.com/office/drawing/2014/main" id="{8513BA44-2D3A-4BA9-9942-FF4FF7928743}"/>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wipe dir="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788031" y="6179476"/>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Type 3 Architectures must address complex technical challenges</a:t>
            </a:r>
          </a:p>
        </p:txBody>
      </p:sp>
      <p:sp>
        <p:nvSpPr>
          <p:cNvPr id="6" name="Rectangle 5"/>
          <p:cNvSpPr/>
          <p:nvPr/>
        </p:nvSpPr>
        <p:spPr>
          <a:xfrm>
            <a:off x="1599687" y="706436"/>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Three main types of A2A API architecture can be considered </a:t>
            </a:r>
          </a:p>
          <a:p>
            <a:pPr marL="343071" lvl="1" indent="-343071">
              <a:spcAft>
                <a:spcPts val="600"/>
              </a:spcAft>
              <a:buSzPct val="80000"/>
            </a:pPr>
            <a:r>
              <a:rPr lang="en-US" sz="1601" b="1" dirty="0">
                <a:solidFill>
                  <a:srgbClr val="636466"/>
                </a:solidFill>
                <a:latin typeface="Helvetica"/>
                <a:cs typeface="Helvetica"/>
              </a:rPr>
              <a:t>Type 3 access needs to be explained in two parts</a:t>
            </a:r>
          </a:p>
        </p:txBody>
      </p:sp>
      <p:sp>
        <p:nvSpPr>
          <p:cNvPr id="7" name="Rectangle 6"/>
          <p:cNvSpPr/>
          <p:nvPr/>
        </p:nvSpPr>
        <p:spPr>
          <a:xfrm>
            <a:off x="1602726" y="1443834"/>
            <a:ext cx="8988616"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Type 3 Access combines an access platform that governs access and a connective middleware that enables the collaboration between the service centers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This type of architecture is at the earliest stage of development</a:t>
            </a:r>
          </a:p>
        </p:txBody>
      </p:sp>
      <p:sp>
        <p:nvSpPr>
          <p:cNvPr id="839" name="Rectangle 838"/>
          <p:cNvSpPr/>
          <p:nvPr/>
        </p:nvSpPr>
        <p:spPr>
          <a:xfrm>
            <a:off x="2017804" y="4109999"/>
            <a:ext cx="3247730" cy="1631971"/>
          </a:xfrm>
          <a:prstGeom prst="rect">
            <a:avLst/>
          </a:prstGeom>
          <a:ln w="38100" cap="flat" cmpd="sng" algn="ctr">
            <a:solidFill>
              <a:schemeClr val="tx1">
                <a:lumMod val="50000"/>
                <a:lumOff val="50000"/>
              </a:schemeClr>
            </a:solidFill>
            <a:prstDash val="solid"/>
            <a:round/>
            <a:headEnd type="none" w="med" len="med"/>
            <a:tailEnd type="none" w="med" len="med"/>
          </a:ln>
          <a:effectLst>
            <a:outerShdw blurRad="63500" dist="50800" dir="2700000" rotWithShape="0">
              <a:srgbClr val="000000">
                <a:alpha val="76000"/>
              </a:srgbClr>
            </a:outerShdw>
          </a:effectLst>
        </p:spPr>
        <p:style>
          <a:lnRef idx="1">
            <a:schemeClr val="accent1"/>
          </a:lnRef>
          <a:fillRef idx="2">
            <a:schemeClr val="accent1"/>
          </a:fillRef>
          <a:effectRef idx="1">
            <a:schemeClr val="accent1"/>
          </a:effectRef>
          <a:fontRef idx="minor">
            <a:schemeClr val="dk1"/>
          </a:fontRef>
        </p:style>
        <p:txBody>
          <a:bodyPr wrap="square" lIns="91482" tIns="45741" rIns="91482" bIns="45741" rtlCol="0" anchor="t" anchorCtr="0">
            <a:spAutoFit/>
          </a:bodyPr>
          <a:lstStyle/>
          <a:p>
            <a:pPr marL="169948" indent="-169948">
              <a:buSzPct val="80000"/>
            </a:pPr>
            <a:r>
              <a:rPr lang="en-US" sz="1601" b="1">
                <a:solidFill>
                  <a:schemeClr val="tx1">
                    <a:lumMod val="75000"/>
                    <a:lumOff val="25000"/>
                  </a:schemeClr>
                </a:solidFill>
                <a:latin typeface="Arial"/>
                <a:cs typeface="Arial"/>
              </a:rPr>
              <a:t>The External Access Platform</a:t>
            </a:r>
            <a:endParaRPr lang="en-US" sz="1201" b="1">
              <a:solidFill>
                <a:schemeClr val="tx1">
                  <a:lumMod val="75000"/>
                  <a:lumOff val="25000"/>
                </a:schemeClr>
              </a:solidFill>
              <a:latin typeface="Arial"/>
              <a:cs typeface="Arial"/>
            </a:endParaRPr>
          </a:p>
          <a:p>
            <a:pPr marL="169948" indent="-169948">
              <a:buSzPct val="80000"/>
              <a:buFont typeface="Wingdings" charset="2"/>
              <a:buChar char="u"/>
            </a:pPr>
            <a:r>
              <a:rPr lang="en-US" sz="1201" b="1">
                <a:solidFill>
                  <a:schemeClr val="tx1">
                    <a:lumMod val="75000"/>
                    <a:lumOff val="25000"/>
                  </a:schemeClr>
                </a:solidFill>
                <a:latin typeface="Arial"/>
                <a:cs typeface="Arial"/>
              </a:rPr>
              <a:t>Manages the access for customers and third party providers</a:t>
            </a:r>
          </a:p>
          <a:p>
            <a:pPr marL="169948" indent="-169948">
              <a:buSzPct val="80000"/>
              <a:buFont typeface="Wingdings" charset="2"/>
              <a:buChar char="u"/>
            </a:pPr>
            <a:r>
              <a:rPr lang="en-US" sz="1201" b="1">
                <a:solidFill>
                  <a:schemeClr val="tx1">
                    <a:lumMod val="75000"/>
                    <a:lumOff val="25000"/>
                  </a:schemeClr>
                </a:solidFill>
                <a:latin typeface="Arial"/>
                <a:cs typeface="Arial"/>
              </a:rPr>
              <a:t>Includes comprehensive checks that govern access to the bank’s systems</a:t>
            </a:r>
          </a:p>
          <a:p>
            <a:pPr marL="169948" indent="-169948">
              <a:buSzPct val="80000"/>
              <a:buFont typeface="Wingdings" charset="2"/>
              <a:buChar char="u"/>
            </a:pPr>
            <a:r>
              <a:rPr lang="en-US" sz="1201" b="1">
                <a:solidFill>
                  <a:schemeClr val="tx1">
                    <a:lumMod val="75000"/>
                    <a:lumOff val="25000"/>
                  </a:schemeClr>
                </a:solidFill>
                <a:latin typeface="Arial"/>
                <a:cs typeface="Arial"/>
              </a:rPr>
              <a:t>Suited to an integrated microservice architecture solution (but not mandated)</a:t>
            </a:r>
          </a:p>
        </p:txBody>
      </p:sp>
      <p:sp>
        <p:nvSpPr>
          <p:cNvPr id="840" name="Rectangle 839"/>
          <p:cNvSpPr/>
          <p:nvPr/>
        </p:nvSpPr>
        <p:spPr>
          <a:xfrm>
            <a:off x="6547605" y="4109999"/>
            <a:ext cx="3846086" cy="1631971"/>
          </a:xfrm>
          <a:prstGeom prst="rect">
            <a:avLst/>
          </a:prstGeom>
          <a:ln w="38100" cap="flat" cmpd="sng" algn="ctr">
            <a:solidFill>
              <a:schemeClr val="tx1">
                <a:lumMod val="50000"/>
                <a:lumOff val="50000"/>
              </a:schemeClr>
            </a:solidFill>
            <a:prstDash val="solid"/>
            <a:round/>
            <a:headEnd type="none" w="med" len="med"/>
            <a:tailEnd type="none" w="med" len="med"/>
          </a:ln>
          <a:effectLst>
            <a:outerShdw blurRad="63500" dist="50800" dir="2700000" rotWithShape="0">
              <a:srgbClr val="000000">
                <a:alpha val="76000"/>
              </a:srgbClr>
            </a:outerShdw>
          </a:effectLst>
        </p:spPr>
        <p:style>
          <a:lnRef idx="1">
            <a:schemeClr val="accent1"/>
          </a:lnRef>
          <a:fillRef idx="2">
            <a:schemeClr val="accent1"/>
          </a:fillRef>
          <a:effectRef idx="1">
            <a:schemeClr val="accent1"/>
          </a:effectRef>
          <a:fontRef idx="minor">
            <a:schemeClr val="dk1"/>
          </a:fontRef>
        </p:style>
        <p:txBody>
          <a:bodyPr wrap="square" lIns="91482" tIns="45741" rIns="91482" bIns="45741" rtlCol="0" anchor="t" anchorCtr="0">
            <a:spAutoFit/>
          </a:bodyPr>
          <a:lstStyle/>
          <a:p>
            <a:pPr marL="169948" indent="-169948">
              <a:buSzPct val="80000"/>
            </a:pPr>
            <a:r>
              <a:rPr lang="en-US" sz="1601" b="1">
                <a:solidFill>
                  <a:schemeClr val="tx1">
                    <a:lumMod val="75000"/>
                    <a:lumOff val="25000"/>
                  </a:schemeClr>
                </a:solidFill>
                <a:latin typeface="Arial"/>
                <a:cs typeface="Arial"/>
              </a:rPr>
              <a:t>Internal “A2A” Connectivity</a:t>
            </a:r>
            <a:endParaRPr lang="en-US" sz="1201" b="1">
              <a:solidFill>
                <a:schemeClr val="tx1">
                  <a:lumMod val="75000"/>
                  <a:lumOff val="25000"/>
                </a:schemeClr>
              </a:solidFill>
              <a:latin typeface="Arial"/>
              <a:cs typeface="Arial"/>
            </a:endParaRPr>
          </a:p>
          <a:p>
            <a:pPr marL="169948" indent="-169948">
              <a:buSzPct val="80000"/>
              <a:buFont typeface="Wingdings" charset="2"/>
              <a:buChar char="u"/>
            </a:pPr>
            <a:r>
              <a:rPr lang="en-US" sz="1201" b="1">
                <a:solidFill>
                  <a:schemeClr val="tx1">
                    <a:lumMod val="75000"/>
                    <a:lumOff val="25000"/>
                  </a:schemeClr>
                </a:solidFill>
                <a:latin typeface="Arial"/>
                <a:cs typeface="Arial"/>
              </a:rPr>
              <a:t>Assumes controlled access to internal systems</a:t>
            </a:r>
          </a:p>
          <a:p>
            <a:pPr marL="169948" indent="-169948">
              <a:buSzPct val="80000"/>
              <a:buFont typeface="Wingdings" charset="2"/>
              <a:buChar char="u"/>
            </a:pPr>
            <a:r>
              <a:rPr lang="en-US" sz="1201" b="1">
                <a:solidFill>
                  <a:schemeClr val="tx1">
                    <a:lumMod val="75000"/>
                    <a:lumOff val="25000"/>
                  </a:schemeClr>
                </a:solidFill>
                <a:cs typeface="Arial"/>
              </a:rPr>
              <a:t>Supports complex interactions with multiple states and/or execution threads</a:t>
            </a:r>
          </a:p>
          <a:p>
            <a:pPr marL="169948" indent="-169948">
              <a:buSzPct val="80000"/>
              <a:buFont typeface="Wingdings" charset="2"/>
              <a:buChar char="u"/>
            </a:pPr>
            <a:r>
              <a:rPr lang="en-US" sz="1201" b="1">
                <a:solidFill>
                  <a:schemeClr val="tx1">
                    <a:lumMod val="75000"/>
                    <a:lumOff val="25000"/>
                  </a:schemeClr>
                </a:solidFill>
                <a:latin typeface="Arial"/>
                <a:cs typeface="Arial"/>
              </a:rPr>
              <a:t>Handles data synchronization across the business systems</a:t>
            </a:r>
          </a:p>
          <a:p>
            <a:pPr marL="169948" indent="-169948">
              <a:buSzPct val="80000"/>
              <a:buFont typeface="Wingdings" charset="2"/>
              <a:buChar char="u"/>
            </a:pPr>
            <a:r>
              <a:rPr lang="en-US" sz="1201" b="1">
                <a:solidFill>
                  <a:schemeClr val="tx1">
                    <a:lumMod val="75000"/>
                    <a:lumOff val="25000"/>
                  </a:schemeClr>
                </a:solidFill>
                <a:latin typeface="Arial"/>
                <a:cs typeface="Arial"/>
              </a:rPr>
              <a:t>Supports migration to a microservice architecture</a:t>
            </a:r>
          </a:p>
        </p:txBody>
      </p:sp>
      <p:sp>
        <p:nvSpPr>
          <p:cNvPr id="841" name="Rectangle 840"/>
          <p:cNvSpPr/>
          <p:nvPr/>
        </p:nvSpPr>
        <p:spPr>
          <a:xfrm>
            <a:off x="5501186" y="3203848"/>
            <a:ext cx="914823" cy="914823"/>
          </a:xfrm>
          <a:prstGeom prst="rect">
            <a:avLst/>
          </a:prstGeom>
          <a:noFill/>
          <a:ln>
            <a:noFill/>
          </a:ln>
          <a:effectLst>
            <a:outerShdw blurRad="63500" dist="50800" dir="5400000" rotWithShape="0">
              <a:schemeClr val="bg2">
                <a:lumMod val="50000"/>
                <a:alpha val="74000"/>
              </a:schemeClr>
            </a:outerShdw>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8804" b="1">
                <a:solidFill>
                  <a:srgbClr val="FF0000"/>
                </a:solidFill>
              </a:rPr>
              <a:t>&amp;</a:t>
            </a:r>
          </a:p>
        </p:txBody>
      </p:sp>
      <p:grpSp>
        <p:nvGrpSpPr>
          <p:cNvPr id="2" name="Group 128"/>
          <p:cNvGrpSpPr/>
          <p:nvPr/>
        </p:nvGrpSpPr>
        <p:grpSpPr>
          <a:xfrm>
            <a:off x="2471836" y="2313658"/>
            <a:ext cx="2339666" cy="1376532"/>
            <a:chOff x="809374" y="3237718"/>
            <a:chExt cx="2338583" cy="1375895"/>
          </a:xfrm>
          <a:effectLst>
            <a:outerShdw blurRad="63500" dist="50800" dir="2700000">
              <a:srgbClr val="000000">
                <a:alpha val="76000"/>
              </a:srgbClr>
            </a:outerShdw>
          </a:effectLst>
        </p:grpSpPr>
        <p:sp>
          <p:nvSpPr>
            <p:cNvPr id="843" name="Rectangle 842"/>
            <p:cNvSpPr/>
            <p:nvPr/>
          </p:nvSpPr>
          <p:spPr>
            <a:xfrm>
              <a:off x="809374" y="3237718"/>
              <a:ext cx="2338583" cy="1375895"/>
            </a:xfrm>
            <a:prstGeom prst="rect">
              <a:avLst/>
            </a:prstGeom>
            <a:solidFill>
              <a:srgbClr val="497FC9"/>
            </a:solidFill>
            <a:ln>
              <a:solidFill>
                <a:srgbClr val="595959"/>
              </a:solidFill>
            </a:ln>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algn="ctr"/>
              <a:r>
                <a:rPr lang="en-US" sz="1201" b="1">
                  <a:solidFill>
                    <a:schemeClr val="bg1"/>
                  </a:solidFill>
                </a:rPr>
                <a:t>External Access Platform</a:t>
              </a:r>
            </a:p>
          </p:txBody>
        </p:sp>
        <p:grpSp>
          <p:nvGrpSpPr>
            <p:cNvPr id="3" name="Group 170"/>
            <p:cNvGrpSpPr>
              <a:grpSpLocks noChangeAspect="1"/>
            </p:cNvGrpSpPr>
            <p:nvPr/>
          </p:nvGrpSpPr>
          <p:grpSpPr>
            <a:xfrm>
              <a:off x="1658788" y="3434589"/>
              <a:ext cx="523372" cy="226782"/>
              <a:chOff x="5633155" y="5171463"/>
              <a:chExt cx="1978021" cy="857090"/>
            </a:xfrm>
            <a:solidFill>
              <a:schemeClr val="bg1"/>
            </a:solidFill>
          </p:grpSpPr>
          <p:grpSp>
            <p:nvGrpSpPr>
              <p:cNvPr id="4" name="Group 164"/>
              <p:cNvGrpSpPr/>
              <p:nvPr/>
            </p:nvGrpSpPr>
            <p:grpSpPr>
              <a:xfrm>
                <a:off x="7100005" y="5318079"/>
                <a:ext cx="511171" cy="468822"/>
                <a:chOff x="7100005" y="5318079"/>
                <a:chExt cx="511171" cy="468822"/>
              </a:xfrm>
              <a:grpFill/>
            </p:grpSpPr>
            <p:sp>
              <p:nvSpPr>
                <p:cNvPr id="952" name="Rectangle 2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53" name="Oval 2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54" name="Rectangle 2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55" name="Block Arc 2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8" name="Group 165"/>
              <p:cNvGrpSpPr/>
              <p:nvPr/>
            </p:nvGrpSpPr>
            <p:grpSpPr>
              <a:xfrm flipH="1">
                <a:off x="5633155" y="5314904"/>
                <a:ext cx="511171" cy="468822"/>
                <a:chOff x="7100005" y="5318079"/>
                <a:chExt cx="511171" cy="468822"/>
              </a:xfrm>
              <a:grpFill/>
            </p:grpSpPr>
            <p:sp>
              <p:nvSpPr>
                <p:cNvPr id="948" name="Rectangle 2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49" name="Oval 2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50" name="Rectangle 2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51" name="Block Arc 2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4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47" name="Can 20"/>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 name="Group 170"/>
            <p:cNvGrpSpPr>
              <a:grpSpLocks noChangeAspect="1"/>
            </p:cNvGrpSpPr>
            <p:nvPr/>
          </p:nvGrpSpPr>
          <p:grpSpPr>
            <a:xfrm>
              <a:off x="1658788" y="3730804"/>
              <a:ext cx="523372" cy="226782"/>
              <a:chOff x="5633155" y="5171463"/>
              <a:chExt cx="1978021" cy="857090"/>
            </a:xfrm>
            <a:solidFill>
              <a:schemeClr val="bg1"/>
            </a:solidFill>
          </p:grpSpPr>
          <p:grpSp>
            <p:nvGrpSpPr>
              <p:cNvPr id="10" name="Group 164"/>
              <p:cNvGrpSpPr/>
              <p:nvPr/>
            </p:nvGrpSpPr>
            <p:grpSpPr>
              <a:xfrm>
                <a:off x="7100005" y="5318079"/>
                <a:ext cx="511171" cy="468822"/>
                <a:chOff x="7100005" y="5318079"/>
                <a:chExt cx="511171" cy="468822"/>
              </a:xfrm>
              <a:grpFill/>
            </p:grpSpPr>
            <p:sp>
              <p:nvSpPr>
                <p:cNvPr id="940" name="Rectangle 93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41" name="Oval 94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42" name="Rectangle 94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43" name="Block Arc 94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1" name="Group 165"/>
              <p:cNvGrpSpPr/>
              <p:nvPr/>
            </p:nvGrpSpPr>
            <p:grpSpPr>
              <a:xfrm flipH="1">
                <a:off x="5633155" y="5314904"/>
                <a:ext cx="511171" cy="468822"/>
                <a:chOff x="7100005" y="5318079"/>
                <a:chExt cx="511171" cy="468822"/>
              </a:xfrm>
              <a:grpFill/>
            </p:grpSpPr>
            <p:sp>
              <p:nvSpPr>
                <p:cNvPr id="936" name="Rectangle 93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37" name="Oval 35"/>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38" name="Rectangle 36"/>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39" name="Block Arc 93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34"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35" name="Can 93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2" name="Group 170"/>
            <p:cNvGrpSpPr>
              <a:grpSpLocks noChangeAspect="1"/>
            </p:cNvGrpSpPr>
            <p:nvPr/>
          </p:nvGrpSpPr>
          <p:grpSpPr>
            <a:xfrm>
              <a:off x="1658788" y="4027018"/>
              <a:ext cx="523372" cy="226782"/>
              <a:chOff x="5633155" y="5171463"/>
              <a:chExt cx="1978021" cy="857090"/>
            </a:xfrm>
            <a:solidFill>
              <a:schemeClr val="bg1"/>
            </a:solidFill>
          </p:grpSpPr>
          <p:grpSp>
            <p:nvGrpSpPr>
              <p:cNvPr id="13" name="Group 164"/>
              <p:cNvGrpSpPr/>
              <p:nvPr/>
            </p:nvGrpSpPr>
            <p:grpSpPr>
              <a:xfrm>
                <a:off x="7100005" y="5318079"/>
                <a:ext cx="511171" cy="468822"/>
                <a:chOff x="7100005" y="5318079"/>
                <a:chExt cx="511171" cy="468822"/>
              </a:xfrm>
              <a:grpFill/>
            </p:grpSpPr>
            <p:sp>
              <p:nvSpPr>
                <p:cNvPr id="928" name="Rectangle 92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29" name="Oval 92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30" name="Rectangle 92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31" name="Block Arc 93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4" name="Group 165"/>
              <p:cNvGrpSpPr/>
              <p:nvPr/>
            </p:nvGrpSpPr>
            <p:grpSpPr>
              <a:xfrm flipH="1">
                <a:off x="5633155" y="5314904"/>
                <a:ext cx="511171" cy="468822"/>
                <a:chOff x="7100005" y="5318079"/>
                <a:chExt cx="511171" cy="468822"/>
              </a:xfrm>
              <a:grpFill/>
            </p:grpSpPr>
            <p:sp>
              <p:nvSpPr>
                <p:cNvPr id="924" name="Rectangle 4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25" name="Oval 4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26" name="Rectangle 92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27" name="Block Arc 92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2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23" name="Can 92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5" name="Group 170"/>
            <p:cNvGrpSpPr>
              <a:grpSpLocks noChangeAspect="1"/>
            </p:cNvGrpSpPr>
            <p:nvPr/>
          </p:nvGrpSpPr>
          <p:grpSpPr>
            <a:xfrm>
              <a:off x="1658788" y="4323233"/>
              <a:ext cx="523372" cy="226782"/>
              <a:chOff x="5633155" y="5171463"/>
              <a:chExt cx="1978021" cy="857090"/>
            </a:xfrm>
            <a:solidFill>
              <a:schemeClr val="bg1"/>
            </a:solidFill>
          </p:grpSpPr>
          <p:grpSp>
            <p:nvGrpSpPr>
              <p:cNvPr id="16" name="Group 164"/>
              <p:cNvGrpSpPr/>
              <p:nvPr/>
            </p:nvGrpSpPr>
            <p:grpSpPr>
              <a:xfrm>
                <a:off x="7100005" y="5318079"/>
                <a:ext cx="511171" cy="468822"/>
                <a:chOff x="7100005" y="5318079"/>
                <a:chExt cx="511171" cy="468822"/>
              </a:xfrm>
              <a:grpFill/>
            </p:grpSpPr>
            <p:sp>
              <p:nvSpPr>
                <p:cNvPr id="916" name="Rectangle 91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7" name="Oval 91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8" name="Rectangle 91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9" name="Block Arc 91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17" name="Group 165"/>
              <p:cNvGrpSpPr/>
              <p:nvPr/>
            </p:nvGrpSpPr>
            <p:grpSpPr>
              <a:xfrm flipH="1">
                <a:off x="5633155" y="5314904"/>
                <a:ext cx="511171" cy="468822"/>
                <a:chOff x="7100005" y="5318079"/>
                <a:chExt cx="511171" cy="468822"/>
              </a:xfrm>
              <a:grpFill/>
            </p:grpSpPr>
            <p:sp>
              <p:nvSpPr>
                <p:cNvPr id="912" name="Rectangle 60"/>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3" name="Oval 91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4" name="Rectangle 91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15" name="Block Arc 91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1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11" name="Can 59"/>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18" name="Group 170"/>
            <p:cNvGrpSpPr>
              <a:grpSpLocks noChangeAspect="1"/>
            </p:cNvGrpSpPr>
            <p:nvPr/>
          </p:nvGrpSpPr>
          <p:grpSpPr>
            <a:xfrm>
              <a:off x="2378999" y="3582697"/>
              <a:ext cx="523372" cy="226782"/>
              <a:chOff x="5633155" y="5171463"/>
              <a:chExt cx="1978021" cy="857090"/>
            </a:xfrm>
            <a:solidFill>
              <a:schemeClr val="bg1"/>
            </a:solidFill>
          </p:grpSpPr>
          <p:grpSp>
            <p:nvGrpSpPr>
              <p:cNvPr id="19" name="Group 164"/>
              <p:cNvGrpSpPr/>
              <p:nvPr/>
            </p:nvGrpSpPr>
            <p:grpSpPr>
              <a:xfrm>
                <a:off x="7100005" y="5318079"/>
                <a:ext cx="511171" cy="468822"/>
                <a:chOff x="7100005" y="5318079"/>
                <a:chExt cx="511171" cy="468822"/>
              </a:xfrm>
              <a:grpFill/>
            </p:grpSpPr>
            <p:sp>
              <p:nvSpPr>
                <p:cNvPr id="904" name="Rectangle 90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5" name="Oval 90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6" name="Rectangle 90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7" name="Block Arc 90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0" name="Group 165"/>
              <p:cNvGrpSpPr/>
              <p:nvPr/>
            </p:nvGrpSpPr>
            <p:grpSpPr>
              <a:xfrm flipH="1">
                <a:off x="5633155" y="5314904"/>
                <a:ext cx="511171" cy="468822"/>
                <a:chOff x="7100005" y="5318079"/>
                <a:chExt cx="511171" cy="468822"/>
              </a:xfrm>
              <a:grpFill/>
            </p:grpSpPr>
            <p:sp>
              <p:nvSpPr>
                <p:cNvPr id="900" name="Rectangle 89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1" name="Oval 90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2" name="Rectangle 90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03" name="Block Arc 90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89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899" name="Can 89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1" name="Group 170"/>
            <p:cNvGrpSpPr>
              <a:grpSpLocks noChangeAspect="1"/>
            </p:cNvGrpSpPr>
            <p:nvPr/>
          </p:nvGrpSpPr>
          <p:grpSpPr>
            <a:xfrm>
              <a:off x="2408970" y="4175125"/>
              <a:ext cx="523372" cy="226782"/>
              <a:chOff x="5633155" y="5171463"/>
              <a:chExt cx="1978021" cy="857090"/>
            </a:xfrm>
            <a:solidFill>
              <a:schemeClr val="bg1"/>
            </a:solidFill>
          </p:grpSpPr>
          <p:grpSp>
            <p:nvGrpSpPr>
              <p:cNvPr id="22" name="Group 164"/>
              <p:cNvGrpSpPr/>
              <p:nvPr/>
            </p:nvGrpSpPr>
            <p:grpSpPr>
              <a:xfrm>
                <a:off x="7100005" y="5318079"/>
                <a:ext cx="511171" cy="468822"/>
                <a:chOff x="7100005" y="5318079"/>
                <a:chExt cx="511171" cy="468822"/>
              </a:xfrm>
              <a:grpFill/>
            </p:grpSpPr>
            <p:sp>
              <p:nvSpPr>
                <p:cNvPr id="892" name="Rectangle 89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93" name="Oval 89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94" name="Rectangle 89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95" name="Block Arc 89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3" name="Group 165"/>
              <p:cNvGrpSpPr/>
              <p:nvPr/>
            </p:nvGrpSpPr>
            <p:grpSpPr>
              <a:xfrm flipH="1">
                <a:off x="5633155" y="5314904"/>
                <a:ext cx="511171" cy="468822"/>
                <a:chOff x="7100005" y="5318079"/>
                <a:chExt cx="511171" cy="468822"/>
              </a:xfrm>
              <a:grpFill/>
            </p:grpSpPr>
            <p:sp>
              <p:nvSpPr>
                <p:cNvPr id="888" name="Rectangle 88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89" name="Oval 88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90" name="Rectangle 88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91" name="Block Arc 89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88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887" name="Can 88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4" name="Group 170"/>
            <p:cNvGrpSpPr>
              <a:grpSpLocks noChangeAspect="1"/>
            </p:cNvGrpSpPr>
            <p:nvPr/>
          </p:nvGrpSpPr>
          <p:grpSpPr>
            <a:xfrm>
              <a:off x="989049" y="3582697"/>
              <a:ext cx="523372" cy="226782"/>
              <a:chOff x="5633155" y="5171463"/>
              <a:chExt cx="1978021" cy="857090"/>
            </a:xfrm>
            <a:solidFill>
              <a:schemeClr val="bg1"/>
            </a:solidFill>
          </p:grpSpPr>
          <p:grpSp>
            <p:nvGrpSpPr>
              <p:cNvPr id="25" name="Group 164"/>
              <p:cNvGrpSpPr/>
              <p:nvPr/>
            </p:nvGrpSpPr>
            <p:grpSpPr>
              <a:xfrm>
                <a:off x="7100005" y="5318079"/>
                <a:ext cx="511171" cy="468822"/>
                <a:chOff x="7100005" y="5318079"/>
                <a:chExt cx="511171" cy="468822"/>
              </a:xfrm>
              <a:grpFill/>
            </p:grpSpPr>
            <p:sp>
              <p:nvSpPr>
                <p:cNvPr id="880" name="Rectangle 87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81" name="Oval 88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82" name="Rectangle 88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83" name="Block Arc 88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6" name="Group 165"/>
              <p:cNvGrpSpPr/>
              <p:nvPr/>
            </p:nvGrpSpPr>
            <p:grpSpPr>
              <a:xfrm flipH="1">
                <a:off x="5633155" y="5314904"/>
                <a:ext cx="511171" cy="468822"/>
                <a:chOff x="7100005" y="5318079"/>
                <a:chExt cx="511171" cy="468822"/>
              </a:xfrm>
              <a:grpFill/>
            </p:grpSpPr>
            <p:sp>
              <p:nvSpPr>
                <p:cNvPr id="876" name="Rectangle 87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77" name="Oval 87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78" name="Rectangle 87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79" name="Block Arc 87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874"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875" name="Can 87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27" name="Group 170"/>
            <p:cNvGrpSpPr>
              <a:grpSpLocks noChangeAspect="1"/>
            </p:cNvGrpSpPr>
            <p:nvPr/>
          </p:nvGrpSpPr>
          <p:grpSpPr>
            <a:xfrm>
              <a:off x="1009161" y="4175125"/>
              <a:ext cx="523372" cy="226782"/>
              <a:chOff x="5633155" y="5171463"/>
              <a:chExt cx="1978021" cy="857090"/>
            </a:xfrm>
            <a:solidFill>
              <a:schemeClr val="bg1"/>
            </a:solidFill>
          </p:grpSpPr>
          <p:grpSp>
            <p:nvGrpSpPr>
              <p:cNvPr id="28" name="Group 164"/>
              <p:cNvGrpSpPr/>
              <p:nvPr/>
            </p:nvGrpSpPr>
            <p:grpSpPr>
              <a:xfrm>
                <a:off x="7100005" y="5318079"/>
                <a:ext cx="511171" cy="468822"/>
                <a:chOff x="7100005" y="5318079"/>
                <a:chExt cx="511171" cy="468822"/>
              </a:xfrm>
              <a:grpFill/>
            </p:grpSpPr>
            <p:sp>
              <p:nvSpPr>
                <p:cNvPr id="868" name="Rectangle 86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69" name="Oval 86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70" name="Rectangle 86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71" name="Block Arc 87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29" name="Group 165"/>
              <p:cNvGrpSpPr/>
              <p:nvPr/>
            </p:nvGrpSpPr>
            <p:grpSpPr>
              <a:xfrm flipH="1">
                <a:off x="5633155" y="5314904"/>
                <a:ext cx="511171" cy="468822"/>
                <a:chOff x="7100005" y="5318079"/>
                <a:chExt cx="511171" cy="468822"/>
              </a:xfrm>
              <a:grpFill/>
            </p:grpSpPr>
            <p:sp>
              <p:nvSpPr>
                <p:cNvPr id="864" name="Rectangle 86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65" name="Oval 86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66" name="Rectangle 86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867" name="Block Arc 86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86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863" name="Can 86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cxnSp>
          <p:nvCxnSpPr>
            <p:cNvPr id="852" name="Curved Connector 851"/>
            <p:cNvCxnSpPr>
              <a:stCxn id="901" idx="6"/>
              <a:endCxn id="952" idx="2"/>
            </p:cNvCxnSpPr>
            <p:nvPr/>
          </p:nvCxnSpPr>
          <p:spPr>
            <a:xfrm rot="10800000">
              <a:off x="2147866" y="3508866"/>
              <a:ext cx="253187" cy="213630"/>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3" name="Curved Connector 1037"/>
            <p:cNvCxnSpPr>
              <a:stCxn id="939" idx="2"/>
              <a:endCxn id="950" idx="6"/>
            </p:cNvCxnSpPr>
            <p:nvPr/>
          </p:nvCxnSpPr>
          <p:spPr>
            <a:xfrm rot="10800000" flipH="1">
              <a:off x="1693098" y="3575229"/>
              <a:ext cx="467022" cy="229013"/>
            </a:xfrm>
            <a:prstGeom prst="curvedConnector5">
              <a:avLst>
                <a:gd name="adj1" fmla="val -21754"/>
                <a:gd name="adj2" fmla="val 52642"/>
                <a:gd name="adj3" fmla="val 114956"/>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4" name="Curved Connector 1037"/>
            <p:cNvCxnSpPr>
              <a:stCxn id="927" idx="2"/>
              <a:endCxn id="941" idx="6"/>
            </p:cNvCxnSpPr>
            <p:nvPr/>
          </p:nvCxnSpPr>
          <p:spPr>
            <a:xfrm rot="10800000" flipH="1">
              <a:off x="1693098" y="3871443"/>
              <a:ext cx="467022" cy="229012"/>
            </a:xfrm>
            <a:prstGeom prst="curvedConnector5">
              <a:avLst>
                <a:gd name="adj1" fmla="val -23114"/>
                <a:gd name="adj2" fmla="val 52642"/>
                <a:gd name="adj3" fmla="val 121754"/>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5" name="Curved Connector 1037"/>
            <p:cNvCxnSpPr>
              <a:stCxn id="915" idx="2"/>
              <a:endCxn id="929" idx="6"/>
            </p:cNvCxnSpPr>
            <p:nvPr/>
          </p:nvCxnSpPr>
          <p:spPr>
            <a:xfrm rot="10800000" flipH="1">
              <a:off x="1693098" y="4167658"/>
              <a:ext cx="467022" cy="229013"/>
            </a:xfrm>
            <a:prstGeom prst="curvedConnector5">
              <a:avLst>
                <a:gd name="adj1" fmla="val -19035"/>
                <a:gd name="adj2" fmla="val 52642"/>
                <a:gd name="adj3" fmla="val 119035"/>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6" name="Curved Connector 855"/>
            <p:cNvCxnSpPr>
              <a:stCxn id="889" idx="6"/>
              <a:endCxn id="931" idx="2"/>
            </p:cNvCxnSpPr>
            <p:nvPr/>
          </p:nvCxnSpPr>
          <p:spPr>
            <a:xfrm rot="10800000">
              <a:off x="2147865" y="4101296"/>
              <a:ext cx="283158" cy="21362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7" name="Curved Connector 1037"/>
            <p:cNvCxnSpPr>
              <a:stCxn id="883" idx="2"/>
              <a:endCxn id="948" idx="6"/>
            </p:cNvCxnSpPr>
            <p:nvPr/>
          </p:nvCxnSpPr>
          <p:spPr>
            <a:xfrm flipV="1">
              <a:off x="1478126" y="3574388"/>
              <a:ext cx="202715" cy="82586"/>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58" name="Curved Connector 1037"/>
            <p:cNvCxnSpPr>
              <a:stCxn id="871" idx="2"/>
            </p:cNvCxnSpPr>
            <p:nvPr/>
          </p:nvCxnSpPr>
          <p:spPr>
            <a:xfrm flipV="1">
              <a:off x="1498238" y="4166817"/>
              <a:ext cx="182603" cy="82585"/>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grpSp>
        <p:nvGrpSpPr>
          <p:cNvPr id="30" name="Group 243"/>
          <p:cNvGrpSpPr/>
          <p:nvPr/>
        </p:nvGrpSpPr>
        <p:grpSpPr>
          <a:xfrm>
            <a:off x="7137243" y="2116785"/>
            <a:ext cx="2666810" cy="1770275"/>
            <a:chOff x="656061" y="4646180"/>
            <a:chExt cx="2665576" cy="1769456"/>
          </a:xfrm>
          <a:effectLst>
            <a:outerShdw blurRad="63500" dist="50800" dir="2700000">
              <a:srgbClr val="000000">
                <a:alpha val="76000"/>
              </a:srgbClr>
            </a:outerShdw>
          </a:effectLst>
        </p:grpSpPr>
        <p:sp>
          <p:nvSpPr>
            <p:cNvPr id="957" name="Rectangle 956"/>
            <p:cNvSpPr/>
            <p:nvPr/>
          </p:nvSpPr>
          <p:spPr>
            <a:xfrm>
              <a:off x="656061" y="4646180"/>
              <a:ext cx="2665576" cy="1769456"/>
            </a:xfrm>
            <a:prstGeom prst="rect">
              <a:avLst/>
            </a:prstGeom>
            <a:solidFill>
              <a:schemeClr val="tx1">
                <a:lumMod val="65000"/>
                <a:lumOff val="35000"/>
                <a:alpha val="70000"/>
              </a:schemeClr>
            </a:solidFill>
            <a:ln>
              <a:solidFill>
                <a:schemeClr val="tx1">
                  <a:lumMod val="95000"/>
                  <a:lumOff val="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31" name="Group 170"/>
            <p:cNvGrpSpPr>
              <a:grpSpLocks noChangeAspect="1"/>
            </p:cNvGrpSpPr>
            <p:nvPr/>
          </p:nvGrpSpPr>
          <p:grpSpPr>
            <a:xfrm>
              <a:off x="1107841" y="5223093"/>
              <a:ext cx="569774" cy="246887"/>
              <a:chOff x="5633155" y="5171463"/>
              <a:chExt cx="1978021" cy="857090"/>
            </a:xfrm>
            <a:solidFill>
              <a:schemeClr val="bg1"/>
            </a:solidFill>
          </p:grpSpPr>
          <p:grpSp>
            <p:nvGrpSpPr>
              <p:cNvPr id="896" name="Group 164"/>
              <p:cNvGrpSpPr/>
              <p:nvPr/>
            </p:nvGrpSpPr>
            <p:grpSpPr>
              <a:xfrm>
                <a:off x="7100005" y="5318079"/>
                <a:ext cx="511171" cy="468822"/>
                <a:chOff x="7100005" y="5318079"/>
                <a:chExt cx="511171" cy="468822"/>
              </a:xfrm>
              <a:grpFill/>
            </p:grpSpPr>
            <p:sp>
              <p:nvSpPr>
                <p:cNvPr id="1066" name="Rectangle 106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7" name="Oval 106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8" name="Rectangle 106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9" name="Block Arc 106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897" name="Group 165"/>
              <p:cNvGrpSpPr/>
              <p:nvPr/>
            </p:nvGrpSpPr>
            <p:grpSpPr>
              <a:xfrm flipH="1">
                <a:off x="5633155" y="5314904"/>
                <a:ext cx="511171" cy="468822"/>
                <a:chOff x="7100005" y="5318079"/>
                <a:chExt cx="511171" cy="468822"/>
              </a:xfrm>
              <a:grpFill/>
            </p:grpSpPr>
            <p:sp>
              <p:nvSpPr>
                <p:cNvPr id="1062" name="Rectangle 13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3" name="Oval 13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4" name="Rectangle 13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65" name="Block Arc 13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6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61" name="Can 13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08" name="Group 170"/>
            <p:cNvGrpSpPr>
              <a:grpSpLocks noChangeAspect="1"/>
            </p:cNvGrpSpPr>
            <p:nvPr/>
          </p:nvGrpSpPr>
          <p:grpSpPr>
            <a:xfrm>
              <a:off x="2172492" y="5223093"/>
              <a:ext cx="569774" cy="246887"/>
              <a:chOff x="5633155" y="5171463"/>
              <a:chExt cx="1978021" cy="857090"/>
            </a:xfrm>
            <a:solidFill>
              <a:schemeClr val="bg1"/>
            </a:solidFill>
          </p:grpSpPr>
          <p:grpSp>
            <p:nvGrpSpPr>
              <p:cNvPr id="909" name="Group 164"/>
              <p:cNvGrpSpPr/>
              <p:nvPr/>
            </p:nvGrpSpPr>
            <p:grpSpPr>
              <a:xfrm>
                <a:off x="7100005" y="5318079"/>
                <a:ext cx="511171" cy="468822"/>
                <a:chOff x="7100005" y="5318079"/>
                <a:chExt cx="511171" cy="468822"/>
              </a:xfrm>
              <a:grpFill/>
            </p:grpSpPr>
            <p:sp>
              <p:nvSpPr>
                <p:cNvPr id="1054" name="Rectangle 105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5" name="Oval 105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6" name="Rectangle 105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7" name="Block Arc 105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20" name="Group 165"/>
              <p:cNvGrpSpPr/>
              <p:nvPr/>
            </p:nvGrpSpPr>
            <p:grpSpPr>
              <a:xfrm flipH="1">
                <a:off x="5633155" y="5314904"/>
                <a:ext cx="511171" cy="468822"/>
                <a:chOff x="7100005" y="5318079"/>
                <a:chExt cx="511171" cy="468822"/>
              </a:xfrm>
              <a:grpFill/>
            </p:grpSpPr>
            <p:sp>
              <p:nvSpPr>
                <p:cNvPr id="1050" name="Rectangle 104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1" name="Oval 149"/>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2" name="Rectangle 150"/>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53" name="Block Arc 105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4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49" name="Can 104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21" name="Group 170"/>
            <p:cNvGrpSpPr>
              <a:grpSpLocks noChangeAspect="1"/>
            </p:cNvGrpSpPr>
            <p:nvPr/>
          </p:nvGrpSpPr>
          <p:grpSpPr>
            <a:xfrm>
              <a:off x="912451" y="5614314"/>
              <a:ext cx="569774" cy="246887"/>
              <a:chOff x="5633155" y="5171463"/>
              <a:chExt cx="1978021" cy="857090"/>
            </a:xfrm>
            <a:solidFill>
              <a:schemeClr val="bg1"/>
            </a:solidFill>
          </p:grpSpPr>
          <p:grpSp>
            <p:nvGrpSpPr>
              <p:cNvPr id="932" name="Group 164"/>
              <p:cNvGrpSpPr/>
              <p:nvPr/>
            </p:nvGrpSpPr>
            <p:grpSpPr>
              <a:xfrm>
                <a:off x="7100005" y="5318079"/>
                <a:ext cx="511171" cy="468822"/>
                <a:chOff x="7100005" y="5318079"/>
                <a:chExt cx="511171" cy="468822"/>
              </a:xfrm>
              <a:grpFill/>
            </p:grpSpPr>
            <p:sp>
              <p:nvSpPr>
                <p:cNvPr id="1042" name="Rectangle 104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43" name="Oval 104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44" name="Rectangle 104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45" name="Block Arc 104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33" name="Group 165"/>
              <p:cNvGrpSpPr/>
              <p:nvPr/>
            </p:nvGrpSpPr>
            <p:grpSpPr>
              <a:xfrm flipH="1">
                <a:off x="5633155" y="5314904"/>
                <a:ext cx="511171" cy="468822"/>
                <a:chOff x="7100005" y="5318079"/>
                <a:chExt cx="511171" cy="468822"/>
              </a:xfrm>
              <a:grpFill/>
            </p:grpSpPr>
            <p:sp>
              <p:nvSpPr>
                <p:cNvPr id="1038" name="Rectangle 162"/>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39" name="Oval 103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40" name="Rectangle 103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41" name="Block Arc 104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3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37" name="Can 161"/>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44" name="Group 170"/>
            <p:cNvGrpSpPr>
              <a:grpSpLocks noChangeAspect="1"/>
            </p:cNvGrpSpPr>
            <p:nvPr/>
          </p:nvGrpSpPr>
          <p:grpSpPr>
            <a:xfrm>
              <a:off x="1607602" y="5560034"/>
              <a:ext cx="569774" cy="246887"/>
              <a:chOff x="5633155" y="5171463"/>
              <a:chExt cx="1978021" cy="857090"/>
            </a:xfrm>
            <a:solidFill>
              <a:schemeClr val="bg1"/>
            </a:solidFill>
          </p:grpSpPr>
          <p:grpSp>
            <p:nvGrpSpPr>
              <p:cNvPr id="945" name="Group 164"/>
              <p:cNvGrpSpPr/>
              <p:nvPr/>
            </p:nvGrpSpPr>
            <p:grpSpPr>
              <a:xfrm>
                <a:off x="7100005" y="5318079"/>
                <a:ext cx="511171" cy="468822"/>
                <a:chOff x="7100005" y="5318079"/>
                <a:chExt cx="511171" cy="468822"/>
              </a:xfrm>
              <a:grpFill/>
            </p:grpSpPr>
            <p:sp>
              <p:nvSpPr>
                <p:cNvPr id="1030" name="Rectangle 102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31" name="Oval 103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32" name="Rectangle 103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33" name="Block Arc 103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56" name="Group 165"/>
              <p:cNvGrpSpPr/>
              <p:nvPr/>
            </p:nvGrpSpPr>
            <p:grpSpPr>
              <a:xfrm flipH="1">
                <a:off x="5633155" y="5314904"/>
                <a:ext cx="511171" cy="468822"/>
                <a:chOff x="7100005" y="5318079"/>
                <a:chExt cx="511171" cy="468822"/>
              </a:xfrm>
              <a:grpFill/>
            </p:grpSpPr>
            <p:sp>
              <p:nvSpPr>
                <p:cNvPr id="1026" name="Rectangle 102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27" name="Oval 102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28" name="Rectangle 102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29" name="Block Arc 102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24"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25" name="Can 174"/>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58" name="Group 170"/>
            <p:cNvGrpSpPr>
              <a:grpSpLocks noChangeAspect="1"/>
            </p:cNvGrpSpPr>
            <p:nvPr/>
          </p:nvGrpSpPr>
          <p:grpSpPr>
            <a:xfrm>
              <a:off x="2281042" y="5603458"/>
              <a:ext cx="569774" cy="246887"/>
              <a:chOff x="5633155" y="5171463"/>
              <a:chExt cx="1978021" cy="857090"/>
            </a:xfrm>
            <a:solidFill>
              <a:schemeClr val="bg1"/>
            </a:solidFill>
          </p:grpSpPr>
          <p:grpSp>
            <p:nvGrpSpPr>
              <p:cNvPr id="959" name="Group 164"/>
              <p:cNvGrpSpPr/>
              <p:nvPr/>
            </p:nvGrpSpPr>
            <p:grpSpPr>
              <a:xfrm>
                <a:off x="7100005" y="5318079"/>
                <a:ext cx="511171" cy="468822"/>
                <a:chOff x="7100005" y="5318079"/>
                <a:chExt cx="511171" cy="468822"/>
              </a:xfrm>
              <a:grpFill/>
            </p:grpSpPr>
            <p:sp>
              <p:nvSpPr>
                <p:cNvPr id="1018" name="Rectangle 101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19" name="Oval 101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20" name="Rectangle 101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21" name="Block Arc 102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60" name="Group 165"/>
              <p:cNvGrpSpPr/>
              <p:nvPr/>
            </p:nvGrpSpPr>
            <p:grpSpPr>
              <a:xfrm flipH="1">
                <a:off x="5633155" y="5314904"/>
                <a:ext cx="511171" cy="468822"/>
                <a:chOff x="7100005" y="5318079"/>
                <a:chExt cx="511171" cy="468822"/>
              </a:xfrm>
              <a:grpFill/>
            </p:grpSpPr>
            <p:sp>
              <p:nvSpPr>
                <p:cNvPr id="1014" name="Rectangle 101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15" name="Oval 101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16" name="Rectangle 101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17" name="Block Arc 101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12"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13" name="Can 1012"/>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61" name="Group 170"/>
            <p:cNvGrpSpPr>
              <a:grpSpLocks noChangeAspect="1"/>
            </p:cNvGrpSpPr>
            <p:nvPr/>
          </p:nvGrpSpPr>
          <p:grpSpPr>
            <a:xfrm>
              <a:off x="1053566" y="6027247"/>
              <a:ext cx="569774" cy="246887"/>
              <a:chOff x="5633155" y="5171463"/>
              <a:chExt cx="1978021" cy="857090"/>
            </a:xfrm>
            <a:solidFill>
              <a:schemeClr val="bg1"/>
            </a:solidFill>
          </p:grpSpPr>
          <p:grpSp>
            <p:nvGrpSpPr>
              <p:cNvPr id="962" name="Group 164"/>
              <p:cNvGrpSpPr/>
              <p:nvPr/>
            </p:nvGrpSpPr>
            <p:grpSpPr>
              <a:xfrm>
                <a:off x="7100005" y="5318079"/>
                <a:ext cx="511171" cy="468822"/>
                <a:chOff x="7100005" y="5318079"/>
                <a:chExt cx="511171" cy="468822"/>
              </a:xfrm>
              <a:grpFill/>
            </p:grpSpPr>
            <p:sp>
              <p:nvSpPr>
                <p:cNvPr id="1006" name="Rectangle 1005"/>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7" name="Oval 1006"/>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8" name="Rectangle 1007"/>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9" name="Block Arc 1008"/>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63" name="Group 165"/>
              <p:cNvGrpSpPr/>
              <p:nvPr/>
            </p:nvGrpSpPr>
            <p:grpSpPr>
              <a:xfrm flipH="1">
                <a:off x="5633155" y="5314904"/>
                <a:ext cx="511171" cy="468822"/>
                <a:chOff x="7100005" y="5318079"/>
                <a:chExt cx="511171" cy="468822"/>
              </a:xfrm>
              <a:grpFill/>
            </p:grpSpPr>
            <p:sp>
              <p:nvSpPr>
                <p:cNvPr id="1002" name="Rectangle 100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3" name="Oval 100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4" name="Rectangle 100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1005" name="Block Arc 100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1000"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1001" name="Can 1000"/>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64" name="Group 170"/>
            <p:cNvGrpSpPr>
              <a:grpSpLocks noChangeAspect="1"/>
            </p:cNvGrpSpPr>
            <p:nvPr/>
          </p:nvGrpSpPr>
          <p:grpSpPr>
            <a:xfrm>
              <a:off x="1618457" y="5962111"/>
              <a:ext cx="569774" cy="246887"/>
              <a:chOff x="5633155" y="5171463"/>
              <a:chExt cx="1978021" cy="857090"/>
            </a:xfrm>
            <a:solidFill>
              <a:schemeClr val="bg1"/>
            </a:solidFill>
          </p:grpSpPr>
          <p:grpSp>
            <p:nvGrpSpPr>
              <p:cNvPr id="965" name="Group 164"/>
              <p:cNvGrpSpPr/>
              <p:nvPr/>
            </p:nvGrpSpPr>
            <p:grpSpPr>
              <a:xfrm>
                <a:off x="7100005" y="5318079"/>
                <a:ext cx="511171" cy="468822"/>
                <a:chOff x="7100005" y="5318079"/>
                <a:chExt cx="511171" cy="468822"/>
              </a:xfrm>
              <a:grpFill/>
            </p:grpSpPr>
            <p:sp>
              <p:nvSpPr>
                <p:cNvPr id="994" name="Rectangle 993"/>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5" name="Oval 994"/>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6" name="Rectangle 995"/>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7" name="Block Arc 996"/>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74" name="Group 165"/>
              <p:cNvGrpSpPr/>
              <p:nvPr/>
            </p:nvGrpSpPr>
            <p:grpSpPr>
              <a:xfrm flipH="1">
                <a:off x="5633155" y="5314904"/>
                <a:ext cx="511171" cy="468822"/>
                <a:chOff x="7100005" y="5318079"/>
                <a:chExt cx="511171" cy="468822"/>
              </a:xfrm>
              <a:grpFill/>
            </p:grpSpPr>
            <p:sp>
              <p:nvSpPr>
                <p:cNvPr id="990" name="Rectangle 989"/>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1" name="Oval 990"/>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2" name="Rectangle 991"/>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93" name="Block Arc 992"/>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88"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89" name="Can 988"/>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grpSp>
          <p:nvGrpSpPr>
            <p:cNvPr id="975" name="Group 170"/>
            <p:cNvGrpSpPr>
              <a:grpSpLocks noChangeAspect="1"/>
            </p:cNvGrpSpPr>
            <p:nvPr/>
          </p:nvGrpSpPr>
          <p:grpSpPr>
            <a:xfrm>
              <a:off x="2215912" y="6038103"/>
              <a:ext cx="569774" cy="246887"/>
              <a:chOff x="5633155" y="5171463"/>
              <a:chExt cx="1978021" cy="857090"/>
            </a:xfrm>
            <a:solidFill>
              <a:schemeClr val="bg1"/>
            </a:solidFill>
          </p:grpSpPr>
          <p:grpSp>
            <p:nvGrpSpPr>
              <p:cNvPr id="986" name="Group 164"/>
              <p:cNvGrpSpPr/>
              <p:nvPr/>
            </p:nvGrpSpPr>
            <p:grpSpPr>
              <a:xfrm>
                <a:off x="7100005" y="5318079"/>
                <a:ext cx="511171" cy="468822"/>
                <a:chOff x="7100005" y="5318079"/>
                <a:chExt cx="511171" cy="468822"/>
              </a:xfrm>
              <a:grpFill/>
            </p:grpSpPr>
            <p:sp>
              <p:nvSpPr>
                <p:cNvPr id="982" name="Rectangle 981"/>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83" name="Oval 982"/>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84" name="Rectangle 983"/>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85" name="Block Arc 984"/>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grpSp>
            <p:nvGrpSpPr>
              <p:cNvPr id="987" name="Group 165"/>
              <p:cNvGrpSpPr/>
              <p:nvPr/>
            </p:nvGrpSpPr>
            <p:grpSpPr>
              <a:xfrm flipH="1">
                <a:off x="5633155" y="5314904"/>
                <a:ext cx="511171" cy="468822"/>
                <a:chOff x="7100005" y="5318079"/>
                <a:chExt cx="511171" cy="468822"/>
              </a:xfrm>
              <a:grpFill/>
            </p:grpSpPr>
            <p:sp>
              <p:nvSpPr>
                <p:cNvPr id="978" name="Rectangle 977"/>
                <p:cNvSpPr/>
                <p:nvPr/>
              </p:nvSpPr>
              <p:spPr>
                <a:xfrm>
                  <a:off x="7105181" y="5665621"/>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79" name="Oval 978"/>
                <p:cNvSpPr/>
                <p:nvPr/>
              </p:nvSpPr>
              <p:spPr bwMode="gray">
                <a:xfrm>
                  <a:off x="7360019" y="5619071"/>
                  <a:ext cx="167832" cy="167830"/>
                </a:xfrm>
                <a:prstGeom prst="ellipse">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indent="-184242" algn="ctr" defTabSz="914857"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80" name="Rectangle 979"/>
                <p:cNvSpPr/>
                <p:nvPr/>
              </p:nvSpPr>
              <p:spPr>
                <a:xfrm>
                  <a:off x="7100005" y="5414815"/>
                  <a:ext cx="257832" cy="73152"/>
                </a:xfrm>
                <a:prstGeom prst="rect">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sp>
              <p:nvSpPr>
                <p:cNvPr id="981" name="Block Arc 980"/>
                <p:cNvSpPr/>
                <p:nvPr/>
              </p:nvSpPr>
              <p:spPr>
                <a:xfrm rot="16200000">
                  <a:off x="7347427" y="5322536"/>
                  <a:ext cx="268206" cy="259292"/>
                </a:xfrm>
                <a:prstGeom prst="blockArc">
                  <a:avLst>
                    <a:gd name="adj1" fmla="val 10800000"/>
                    <a:gd name="adj2" fmla="val 0"/>
                    <a:gd name="adj3" fmla="val 2278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endParaRPr lang="en-US" sz="500" b="1" dirty="0">
                    <a:solidFill>
                      <a:schemeClr val="tx1">
                        <a:lumMod val="75000"/>
                        <a:lumOff val="25000"/>
                      </a:schemeClr>
                    </a:solidFill>
                    <a:latin typeface="Arial Narrow" pitchFamily="34" charset="0"/>
                    <a:ea typeface="MS PGothic" pitchFamily="34" charset="-128"/>
                    <a:cs typeface="Arial Narrow" pitchFamily="34" charset="0"/>
                  </a:endParaRPr>
                </a:p>
              </p:txBody>
            </p:sp>
          </p:grpSp>
          <p:sp>
            <p:nvSpPr>
              <p:cNvPr id="976" name="Snip Same Side Corner Rectangle 13"/>
              <p:cNvSpPr>
                <a:spLocks noChangeAspect="1"/>
              </p:cNvSpPr>
              <p:nvPr/>
            </p:nvSpPr>
            <p:spPr bwMode="auto">
              <a:xfrm flipH="1">
                <a:off x="5999037" y="5171463"/>
                <a:ext cx="1245507" cy="857090"/>
              </a:xfrm>
              <a:prstGeom prst="snip2SameRect">
                <a:avLst>
                  <a:gd name="adj1" fmla="val 12992"/>
                  <a:gd name="adj2" fmla="val 14699"/>
                </a:avLst>
              </a:prstGeom>
              <a:grpFill/>
              <a:ln w="9525" cap="flat" cmpd="sng" algn="ctr">
                <a:solidFill>
                  <a:schemeClr val="tx1">
                    <a:lumMod val="85000"/>
                    <a:lumOff val="15000"/>
                  </a:schemeClr>
                </a:solidFill>
                <a:prstDash val="solid"/>
                <a:round/>
                <a:headEnd type="none" w="med" len="med"/>
                <a:tailEnd type="none" w="med" len="med"/>
              </a:ln>
              <a:effectLst/>
            </p:spPr>
            <p:txBody>
              <a:bodyPr lIns="0" tIns="0" rIns="0" bIns="0" anchor="t" anchorCtr="0">
                <a:prstTxWarp prst="textNoShape">
                  <a:avLst/>
                </a:prstTxWarp>
              </a:bodyPr>
              <a:lstStyle/>
              <a:p>
                <a:pPr marL="0" lvl="1" algn="ctr" eaLnBrk="0" hangingPunct="0">
                  <a:lnSpc>
                    <a:spcPct val="70000"/>
                  </a:lnSpc>
                  <a:buClr>
                    <a:srgbClr val="F0AB00"/>
                  </a:buClr>
                  <a:buSzPct val="80000"/>
                  <a:defRPr/>
                </a:pPr>
                <a:r>
                  <a:rPr lang="en-US" sz="500" b="1" dirty="0">
                    <a:solidFill>
                      <a:schemeClr val="tx1">
                        <a:lumMod val="75000"/>
                        <a:lumOff val="25000"/>
                      </a:schemeClr>
                    </a:solidFill>
                    <a:latin typeface="Arial Narrow" pitchFamily="34" charset="0"/>
                    <a:ea typeface="MS PGothic" pitchFamily="34" charset="-128"/>
                    <a:cs typeface="Arial Narrow" pitchFamily="34" charset="0"/>
                  </a:rPr>
                  <a:t>Service Domain</a:t>
                </a:r>
              </a:p>
            </p:txBody>
          </p:sp>
          <p:sp>
            <p:nvSpPr>
              <p:cNvPr id="977" name="Can 976"/>
              <p:cNvSpPr>
                <a:spLocks/>
              </p:cNvSpPr>
              <p:nvPr/>
            </p:nvSpPr>
            <p:spPr>
              <a:xfrm>
                <a:off x="6274145" y="5717860"/>
                <a:ext cx="675042" cy="218469"/>
              </a:xfrm>
              <a:prstGeom prst="can">
                <a:avLst>
                  <a:gd name="adj" fmla="val 40986"/>
                </a:avLst>
              </a:prstGeom>
              <a:grpFill/>
              <a:ln w="9525"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endParaRPr lang="en-US" sz="200" b="1" dirty="0"/>
              </a:p>
            </p:txBody>
          </p:sp>
        </p:grpSp>
        <p:cxnSp>
          <p:nvCxnSpPr>
            <p:cNvPr id="966" name="Curved Connector 1037"/>
            <p:cNvCxnSpPr>
              <a:stCxn id="1017" idx="1"/>
              <a:endCxn id="1055" idx="6"/>
            </p:cNvCxnSpPr>
            <p:nvPr/>
          </p:nvCxnSpPr>
          <p:spPr>
            <a:xfrm rot="10800000" flipH="1">
              <a:off x="2318380" y="5376199"/>
              <a:ext cx="399875" cy="277090"/>
            </a:xfrm>
            <a:prstGeom prst="curvedConnector5">
              <a:avLst>
                <a:gd name="adj1" fmla="val -23820"/>
                <a:gd name="adj2" fmla="val 46943"/>
                <a:gd name="adj3" fmla="val 122232"/>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67" name="Curved Connector 1037"/>
            <p:cNvCxnSpPr>
              <a:stCxn id="993" idx="2"/>
              <a:endCxn id="1043" idx="6"/>
            </p:cNvCxnSpPr>
            <p:nvPr/>
          </p:nvCxnSpPr>
          <p:spPr>
            <a:xfrm rot="10800000">
              <a:off x="1458216" y="5767421"/>
              <a:ext cx="197581" cy="274639"/>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68" name="Curved Connector 1037"/>
            <p:cNvCxnSpPr>
              <a:stCxn id="985" idx="2"/>
              <a:endCxn id="1019" idx="6"/>
            </p:cNvCxnSpPr>
            <p:nvPr/>
          </p:nvCxnSpPr>
          <p:spPr>
            <a:xfrm flipV="1">
              <a:off x="2748334" y="5756564"/>
              <a:ext cx="78472" cy="362401"/>
            </a:xfrm>
            <a:prstGeom prst="curvedConnector3">
              <a:avLst>
                <a:gd name="adj1" fmla="val 391314"/>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69" name="Curved Connector 1037"/>
            <p:cNvCxnSpPr>
              <a:stCxn id="979" idx="6"/>
              <a:endCxn id="997" idx="2"/>
            </p:cNvCxnSpPr>
            <p:nvPr/>
          </p:nvCxnSpPr>
          <p:spPr>
            <a:xfrm rot="10800000">
              <a:off x="2150880" y="6042973"/>
              <a:ext cx="89029" cy="147322"/>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70" name="Curved Connector 1037"/>
            <p:cNvCxnSpPr>
              <a:endCxn id="1069" idx="2"/>
            </p:cNvCxnSpPr>
            <p:nvPr/>
          </p:nvCxnSpPr>
          <p:spPr>
            <a:xfrm rot="10800000">
              <a:off x="1640264" y="5303955"/>
              <a:ext cx="556225" cy="71330"/>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71" name="Curved Connector 1037"/>
            <p:cNvCxnSpPr>
              <a:stCxn id="1003" idx="6"/>
              <a:endCxn id="1041" idx="2"/>
            </p:cNvCxnSpPr>
            <p:nvPr/>
          </p:nvCxnSpPr>
          <p:spPr>
            <a:xfrm rot="10800000">
              <a:off x="949790" y="5694263"/>
              <a:ext cx="127772" cy="485177"/>
            </a:xfrm>
            <a:prstGeom prst="curvedConnector3">
              <a:avLst>
                <a:gd name="adj1" fmla="val 309145"/>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72" name="Curved Connector 1037"/>
            <p:cNvCxnSpPr>
              <a:endCxn id="1033" idx="2"/>
            </p:cNvCxnSpPr>
            <p:nvPr/>
          </p:nvCxnSpPr>
          <p:spPr>
            <a:xfrm rot="10800000" flipV="1">
              <a:off x="2140024" y="5375284"/>
              <a:ext cx="56464" cy="265611"/>
            </a:xfrm>
            <a:prstGeom prst="curvedConnector3">
              <a:avLst>
                <a:gd name="adj1" fmla="val 50000"/>
              </a:avLst>
            </a:prstGeom>
            <a:ln w="28575"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973" name="Rounded Rectangle 972"/>
            <p:cNvSpPr/>
            <p:nvPr/>
          </p:nvSpPr>
          <p:spPr>
            <a:xfrm>
              <a:off x="716432" y="4811907"/>
              <a:ext cx="2561785" cy="299964"/>
            </a:xfrm>
            <a:prstGeom prst="roundRect">
              <a:avLst>
                <a:gd name="adj" fmla="val 7348"/>
              </a:avLst>
            </a:prstGeom>
            <a:noFill/>
            <a:ln>
              <a:noFill/>
            </a:ln>
            <a:effectLst/>
          </p:spPr>
          <p:style>
            <a:lnRef idx="1">
              <a:schemeClr val="accent1"/>
            </a:lnRef>
            <a:fillRef idx="3">
              <a:schemeClr val="accent1"/>
            </a:fillRef>
            <a:effectRef idx="2">
              <a:schemeClr val="accent1"/>
            </a:effectRef>
            <a:fontRef idx="minor">
              <a:schemeClr val="lt1"/>
            </a:fontRef>
          </p:style>
          <p:txBody>
            <a:bodyPr tIns="0" rtlCol="0" anchor="ctr" anchorCtr="0"/>
            <a:lstStyle/>
            <a:p>
              <a:pPr algn="ctr">
                <a:lnSpc>
                  <a:spcPts val="1061"/>
                </a:lnSpc>
              </a:pPr>
              <a:r>
                <a:rPr lang="en-US" sz="1101" b="1">
                  <a:solidFill>
                    <a:srgbClr val="FFFFFF"/>
                  </a:solidFill>
                </a:rPr>
                <a:t>Autonomous Service Center  Business Applications</a:t>
              </a:r>
            </a:p>
            <a:p>
              <a:pPr algn="ctr">
                <a:lnSpc>
                  <a:spcPts val="1061"/>
                </a:lnSpc>
              </a:pPr>
              <a:r>
                <a:rPr lang="en-US" sz="1001" b="1">
                  <a:solidFill>
                    <a:srgbClr val="FFFFFF"/>
                  </a:solidFill>
                </a:rPr>
                <a:t>(+A2A Services Platform)</a:t>
              </a:r>
            </a:p>
          </p:txBody>
        </p:sp>
      </p:grpSp>
      <p:sp>
        <p:nvSpPr>
          <p:cNvPr id="235" name="Rond enkele hoek rechthoek 37">
            <a:extLst>
              <a:ext uri="{FF2B5EF4-FFF2-40B4-BE49-F238E27FC236}">
                <a16:creationId xmlns:a16="http://schemas.microsoft.com/office/drawing/2014/main" id="{35736217-5CFE-4762-AB25-8D9F2952C7AC}"/>
              </a:ext>
            </a:extLst>
          </p:cNvPr>
          <p:cNvSpPr/>
          <p:nvPr>
            <p:custDataLst>
              <p:tags r:id="rId1"/>
            </p:custDataLst>
          </p:nvPr>
        </p:nvSpPr>
        <p:spPr>
          <a:xfrm flipH="1">
            <a:off x="1522676" y="48915"/>
            <a:ext cx="9148233" cy="513940"/>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APPL</a:t>
            </a:r>
            <a:r>
              <a:rPr lang="en-BE" sz="2400" b="1" dirty="0">
                <a:solidFill>
                  <a:srgbClr val="FFFFFF"/>
                </a:solidFill>
              </a:rPr>
              <a:t>Y</a:t>
            </a:r>
            <a:r>
              <a:rPr lang="nl-NL" sz="2400" b="1" dirty="0">
                <a:solidFill>
                  <a:srgbClr val="FFFFFF"/>
                </a:solidFill>
              </a:rPr>
              <a:t>ING BIAN DESIGNS IN DIFFERENT TECHNICAL ENVIRONMENTS</a:t>
            </a:r>
            <a:endParaRPr lang="en-US" sz="2401" b="1" dirty="0">
              <a:solidFill>
                <a:schemeClr val="bg1"/>
              </a:solidFill>
              <a:latin typeface="Helvetica"/>
              <a:cs typeface="Helvetica"/>
            </a:endParaRPr>
          </a:p>
        </p:txBody>
      </p:sp>
    </p:spTree>
  </p:cSld>
  <p:clrMapOvr>
    <a:masterClrMapping/>
  </p:clrMapOvr>
  <p:transition>
    <p:wipe dir="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3D20931E-9EB4-406F-85D6-B27E83C94429}"/>
              </a:ext>
            </a:extLst>
          </p:cNvPr>
          <p:cNvPicPr>
            <a:picLocks noChangeAspect="1"/>
          </p:cNvPicPr>
          <p:nvPr/>
        </p:nvPicPr>
        <p:blipFill>
          <a:blip r:embed="rId3"/>
          <a:stretch>
            <a:fillRect/>
          </a:stretch>
        </p:blipFill>
        <p:spPr>
          <a:xfrm>
            <a:off x="0" y="0"/>
            <a:ext cx="12193588" cy="6526931"/>
          </a:xfrm>
          <a:prstGeom prst="rect">
            <a:avLst/>
          </a:prstGeom>
        </p:spPr>
      </p:pic>
      <p:sp>
        <p:nvSpPr>
          <p:cNvPr id="5" name="Заголовок 4"/>
          <p:cNvSpPr>
            <a:spLocks noGrp="1"/>
          </p:cNvSpPr>
          <p:nvPr>
            <p:ph type="title"/>
          </p:nvPr>
        </p:nvSpPr>
        <p:spPr>
          <a:xfrm>
            <a:off x="624186" y="3862635"/>
            <a:ext cx="10945216" cy="1909995"/>
          </a:xfrm>
          <a:solidFill>
            <a:schemeClr val="bg1">
              <a:alpha val="91000"/>
            </a:schemeClr>
          </a:solidFill>
          <a:ln>
            <a:solidFill>
              <a:srgbClr val="9EAD2F"/>
            </a:solidFill>
          </a:ln>
        </p:spPr>
        <p:txBody>
          <a:bodyPr>
            <a:normAutofit/>
          </a:bodyPr>
          <a:lstStyle/>
          <a:p>
            <a:pPr algn="ctr"/>
            <a:r>
              <a:rPr lang="en-US" noProof="0" dirty="0"/>
              <a:t>BIAN</a:t>
            </a:r>
            <a:br>
              <a:rPr lang="en-US" noProof="0" dirty="0"/>
            </a:br>
            <a:r>
              <a:rPr lang="en-US" noProof="0" dirty="0" err="1"/>
              <a:t>tHE</a:t>
            </a:r>
            <a:r>
              <a:rPr lang="en-US" noProof="0" dirty="0"/>
              <a:t> Banking Industry Architecture Network.</a:t>
            </a:r>
            <a:br>
              <a:rPr lang="en-BE" noProof="0" dirty="0"/>
            </a:br>
            <a:r>
              <a:rPr lang="fr-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W</a:t>
            </a:r>
            <a:r>
              <a:rPr lang="en-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h</a:t>
            </a:r>
            <a:r>
              <a:rPr lang="fr-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y</a:t>
            </a:r>
            <a:r>
              <a:rPr lang="en-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 </a:t>
            </a:r>
            <a:r>
              <a:rPr lang="fr-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B</a:t>
            </a:r>
            <a:r>
              <a:rPr lang="en-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I</a:t>
            </a:r>
            <a:r>
              <a:rPr lang="fr-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A</a:t>
            </a:r>
            <a:r>
              <a:rPr lang="en-BE" sz="2700" noProof="0" dirty="0">
                <a:solidFill>
                  <a:schemeClr val="accent5">
                    <a:lumMod val="75000"/>
                  </a:schemeClr>
                </a:solidFill>
                <a:latin typeface="Verdana" panose="020B0604030504040204" pitchFamily="34" charset="0"/>
                <a:ea typeface="Verdana" panose="020B0604030504040204" pitchFamily="34" charset="0"/>
                <a:hlinkClick r:id="rId4" action="ppaction://hlinkfile"/>
              </a:rPr>
              <a:t>N ?</a:t>
            </a:r>
            <a:endParaRPr lang="en-US" sz="2700" noProof="0" dirty="0">
              <a:solidFill>
                <a:schemeClr val="accent5">
                  <a:lumMod val="75000"/>
                </a:schemeClr>
              </a:solidFill>
              <a:latin typeface="Verdana" panose="020B0604030504040204" pitchFamily="34" charset="0"/>
              <a:ea typeface="Verdana" panose="020B0604030504040204" pitchFamily="34" charset="0"/>
            </a:endParaRPr>
          </a:p>
        </p:txBody>
      </p:sp>
      <p:pic>
        <p:nvPicPr>
          <p:cNvPr id="4" name="Picture 7">
            <a:extLst>
              <a:ext uri="{FF2B5EF4-FFF2-40B4-BE49-F238E27FC236}">
                <a16:creationId xmlns:a16="http://schemas.microsoft.com/office/drawing/2014/main" id="{668EB83B-E521-43A5-8D5B-86279EE4BDB7}"/>
              </a:ext>
            </a:extLst>
          </p:cNvPr>
          <p:cNvPicPr>
            <a:picLocks noChangeAspect="1"/>
          </p:cNvPicPr>
          <p:nvPr/>
        </p:nvPicPr>
        <p:blipFill>
          <a:blip r:embed="rId5"/>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065E4DE3-2564-4C73-8B19-BF8CE216826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1.3</a:t>
            </a:r>
            <a:endParaRPr lang="en-GB" dirty="0"/>
          </a:p>
        </p:txBody>
      </p:sp>
    </p:spTree>
    <p:extLst>
      <p:ext uri="{BB962C8B-B14F-4D97-AF65-F5344CB8AC3E}">
        <p14:creationId xmlns:p14="http://schemas.microsoft.com/office/powerpoint/2010/main" val="3139890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10089904" y="3795422"/>
            <a:ext cx="1551506" cy="116161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96931883"/>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99687" y="327783"/>
            <a:ext cx="8901519" cy="1118259"/>
          </a:xfrm>
          <a:prstGeom prst="rect">
            <a:avLst/>
          </a:prstGeom>
        </p:spPr>
        <p:txBody>
          <a:bodyPr wrap="square">
            <a:spAutoFit/>
          </a:bodyPr>
          <a:lstStyle/>
          <a:p>
            <a:pPr>
              <a:spcAft>
                <a:spcPts val="600"/>
              </a:spcAft>
            </a:pPr>
            <a:r>
              <a:rPr lang="en-US" sz="1361" b="1" dirty="0">
                <a:solidFill>
                  <a:srgbClr val="68C8C6"/>
                </a:solidFill>
                <a:latin typeface="Helvetica"/>
                <a:cs typeface="Helvetica"/>
              </a:rPr>
              <a:t>BIAN Standards can be applied in two distinct ways </a:t>
            </a:r>
          </a:p>
          <a:p>
            <a:pPr>
              <a:spcAft>
                <a:spcPts val="600"/>
              </a:spcAft>
              <a:buSzPct val="80000"/>
              <a:tabLst>
                <a:tab pos="0" algn="l"/>
              </a:tabLst>
            </a:pPr>
            <a:r>
              <a:rPr lang="en-US" sz="1601" b="1" dirty="0">
                <a:solidFill>
                  <a:srgbClr val="5F6062"/>
                </a:solidFill>
                <a:latin typeface="Helvetica"/>
                <a:cs typeface="Helvetica"/>
              </a:rPr>
              <a:t>Two general approaches are emerging for the BIAN models: Point Solutions and Enterprise Analysis – the Service Domains link business decisions of the Enterprise Analysis to the underlying solutions assets seen in Point Solutions:</a:t>
            </a:r>
          </a:p>
        </p:txBody>
      </p:sp>
      <p:sp>
        <p:nvSpPr>
          <p:cNvPr id="35" name="Rounded Rectangle 34"/>
          <p:cNvSpPr/>
          <p:nvPr/>
        </p:nvSpPr>
        <p:spPr>
          <a:xfrm>
            <a:off x="7962282" y="4130844"/>
            <a:ext cx="2363007" cy="1912210"/>
          </a:xfrm>
          <a:prstGeom prst="roundRect">
            <a:avLst>
              <a:gd name="adj" fmla="val 995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b" anchorCtr="0"/>
          <a:lstStyle/>
          <a:p>
            <a:pPr algn="ctr"/>
            <a:r>
              <a:rPr lang="en-US" sz="1361" b="1" dirty="0">
                <a:solidFill>
                  <a:srgbClr val="FF0000"/>
                </a:solidFill>
                <a:effectLst>
                  <a:outerShdw blurRad="38100" dist="38100" dir="3600000">
                    <a:srgbClr val="000000">
                      <a:alpha val="97000"/>
                    </a:srgbClr>
                  </a:outerShdw>
                </a:effectLst>
              </a:rPr>
              <a:t>M</a:t>
            </a:r>
            <a:r>
              <a:rPr lang="en-US" sz="1361" b="1" baseline="30000" dirty="0">
                <a:solidFill>
                  <a:srgbClr val="FF0000"/>
                </a:solidFill>
                <a:effectLst>
                  <a:outerShdw blurRad="38100" dist="38100" dir="3600000">
                    <a:srgbClr val="000000">
                      <a:alpha val="97000"/>
                    </a:srgbClr>
                  </a:outerShdw>
                </a:effectLst>
              </a:rPr>
              <a:t>4</a:t>
            </a:r>
            <a:r>
              <a:rPr lang="en-US" sz="1361" b="1" dirty="0">
                <a:solidFill>
                  <a:srgbClr val="FF0000"/>
                </a:solidFill>
                <a:effectLst>
                  <a:outerShdw blurRad="38100" dist="38100" dir="3600000">
                    <a:srgbClr val="000000">
                      <a:alpha val="97000"/>
                    </a:srgbClr>
                  </a:outerShdw>
                </a:effectLst>
              </a:rPr>
              <a:t>Bank Focus</a:t>
            </a:r>
          </a:p>
        </p:txBody>
      </p:sp>
      <p:sp>
        <p:nvSpPr>
          <p:cNvPr id="37" name="Rectangle 36"/>
          <p:cNvSpPr/>
          <p:nvPr/>
        </p:nvSpPr>
        <p:spPr>
          <a:xfrm>
            <a:off x="5188974" y="2330039"/>
            <a:ext cx="2101119" cy="39095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000000"/>
                </a:solidFill>
              </a:rPr>
              <a:t>BIAN Standards</a:t>
            </a:r>
          </a:p>
        </p:txBody>
      </p:sp>
      <p:sp>
        <p:nvSpPr>
          <p:cNvPr id="39" name="Rectangle 38"/>
          <p:cNvSpPr/>
          <p:nvPr/>
        </p:nvSpPr>
        <p:spPr>
          <a:xfrm>
            <a:off x="2021130" y="4134806"/>
            <a:ext cx="1946415" cy="36016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000000"/>
                </a:solidFill>
              </a:rPr>
              <a:t>Point Solutions</a:t>
            </a:r>
          </a:p>
        </p:txBody>
      </p:sp>
      <p:sp>
        <p:nvSpPr>
          <p:cNvPr id="40" name="Rectangle 39"/>
          <p:cNvSpPr/>
          <p:nvPr/>
        </p:nvSpPr>
        <p:spPr>
          <a:xfrm>
            <a:off x="7996589" y="4134550"/>
            <a:ext cx="2318107" cy="36016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000000"/>
                </a:solidFill>
              </a:rPr>
              <a:t>Enterprise Analysis</a:t>
            </a:r>
          </a:p>
        </p:txBody>
      </p:sp>
      <p:sp>
        <p:nvSpPr>
          <p:cNvPr id="43" name="Freeform 42"/>
          <p:cNvSpPr/>
          <p:nvPr/>
        </p:nvSpPr>
        <p:spPr>
          <a:xfrm>
            <a:off x="3602787" y="2874952"/>
            <a:ext cx="1571023" cy="1210738"/>
          </a:xfrm>
          <a:custGeom>
            <a:avLst/>
            <a:gdLst>
              <a:gd name="connsiteX0" fmla="*/ 179609 w 1590819"/>
              <a:gd name="connsiteY0" fmla="*/ 628557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79609 w 1590819"/>
              <a:gd name="connsiteY10" fmla="*/ 628557 h 949249"/>
              <a:gd name="connsiteX0" fmla="*/ 243109 w 1590819"/>
              <a:gd name="connsiteY0" fmla="*/ 277190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243109 w 1590819"/>
              <a:gd name="connsiteY10" fmla="*/ 277190 h 949249"/>
              <a:gd name="connsiteX0" fmla="*/ 149975 w 1590819"/>
              <a:gd name="connsiteY0" fmla="*/ 662423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49975 w 1590819"/>
              <a:gd name="connsiteY10" fmla="*/ 662423 h 949249"/>
              <a:gd name="connsiteX0" fmla="*/ 387041 w 1827885"/>
              <a:gd name="connsiteY0" fmla="*/ 662423 h 949249"/>
              <a:gd name="connsiteX1" fmla="*/ 1507156 w 1827885"/>
              <a:gd name="connsiteY1" fmla="*/ 192416 h 949249"/>
              <a:gd name="connsiteX2" fmla="*/ 1481497 w 1827885"/>
              <a:gd name="connsiteY2" fmla="*/ 0 h 949249"/>
              <a:gd name="connsiteX3" fmla="*/ 1827885 w 1827885"/>
              <a:gd name="connsiteY3" fmla="*/ 269382 h 949249"/>
              <a:gd name="connsiteX4" fmla="*/ 1596960 w 1827885"/>
              <a:gd name="connsiteY4" fmla="*/ 654212 h 949249"/>
              <a:gd name="connsiteX5" fmla="*/ 1558472 w 1827885"/>
              <a:gd name="connsiteY5" fmla="*/ 436142 h 949249"/>
              <a:gd name="connsiteX6" fmla="*/ 634771 w 1827885"/>
              <a:gd name="connsiteY6" fmla="*/ 808144 h 949249"/>
              <a:gd name="connsiteX7" fmla="*/ 788721 w 1827885"/>
              <a:gd name="connsiteY7" fmla="*/ 897938 h 949249"/>
              <a:gd name="connsiteX8" fmla="*/ 326871 w 1827885"/>
              <a:gd name="connsiteY8" fmla="*/ 949249 h 949249"/>
              <a:gd name="connsiteX9" fmla="*/ 0 w 1827885"/>
              <a:gd name="connsiteY9" fmla="*/ 149042 h 949249"/>
              <a:gd name="connsiteX10" fmla="*/ 387041 w 1827885"/>
              <a:gd name="connsiteY10" fmla="*/ 662423 h 949249"/>
              <a:gd name="connsiteX0" fmla="*/ 162675 w 1603519"/>
              <a:gd name="connsiteY0" fmla="*/ 662423 h 949249"/>
              <a:gd name="connsiteX1" fmla="*/ 1282790 w 1603519"/>
              <a:gd name="connsiteY1" fmla="*/ 192416 h 949249"/>
              <a:gd name="connsiteX2" fmla="*/ 1257131 w 1603519"/>
              <a:gd name="connsiteY2" fmla="*/ 0 h 949249"/>
              <a:gd name="connsiteX3" fmla="*/ 1603519 w 1603519"/>
              <a:gd name="connsiteY3" fmla="*/ 269382 h 949249"/>
              <a:gd name="connsiteX4" fmla="*/ 1372594 w 1603519"/>
              <a:gd name="connsiteY4" fmla="*/ 654212 h 949249"/>
              <a:gd name="connsiteX5" fmla="*/ 1334106 w 1603519"/>
              <a:gd name="connsiteY5" fmla="*/ 436142 h 949249"/>
              <a:gd name="connsiteX6" fmla="*/ 410405 w 1603519"/>
              <a:gd name="connsiteY6" fmla="*/ 808144 h 949249"/>
              <a:gd name="connsiteX7" fmla="*/ 564355 w 1603519"/>
              <a:gd name="connsiteY7" fmla="*/ 897938 h 949249"/>
              <a:gd name="connsiteX8" fmla="*/ 102505 w 1603519"/>
              <a:gd name="connsiteY8" fmla="*/ 949249 h 949249"/>
              <a:gd name="connsiteX9" fmla="*/ 0 w 1603519"/>
              <a:gd name="connsiteY9" fmla="*/ 513108 h 949249"/>
              <a:gd name="connsiteX10" fmla="*/ 162675 w 1603519"/>
              <a:gd name="connsiteY10" fmla="*/ 662423 h 949249"/>
              <a:gd name="connsiteX0" fmla="*/ 199870 w 1640714"/>
              <a:gd name="connsiteY0" fmla="*/ 662423 h 1118583"/>
              <a:gd name="connsiteX1" fmla="*/ 1319985 w 1640714"/>
              <a:gd name="connsiteY1" fmla="*/ 192416 h 1118583"/>
              <a:gd name="connsiteX2" fmla="*/ 1294326 w 1640714"/>
              <a:gd name="connsiteY2" fmla="*/ 0 h 1118583"/>
              <a:gd name="connsiteX3" fmla="*/ 1640714 w 1640714"/>
              <a:gd name="connsiteY3" fmla="*/ 269382 h 1118583"/>
              <a:gd name="connsiteX4" fmla="*/ 1409789 w 1640714"/>
              <a:gd name="connsiteY4" fmla="*/ 654212 h 1118583"/>
              <a:gd name="connsiteX5" fmla="*/ 1371301 w 1640714"/>
              <a:gd name="connsiteY5" fmla="*/ 436142 h 1118583"/>
              <a:gd name="connsiteX6" fmla="*/ 447600 w 1640714"/>
              <a:gd name="connsiteY6" fmla="*/ 808144 h 1118583"/>
              <a:gd name="connsiteX7" fmla="*/ 601550 w 1640714"/>
              <a:gd name="connsiteY7" fmla="*/ 897938 h 1118583"/>
              <a:gd name="connsiteX8" fmla="*/ 0 w 1640714"/>
              <a:gd name="connsiteY8" fmla="*/ 1118583 h 1118583"/>
              <a:gd name="connsiteX9" fmla="*/ 37195 w 1640714"/>
              <a:gd name="connsiteY9" fmla="*/ 513108 h 1118583"/>
              <a:gd name="connsiteX10" fmla="*/ 199870 w 1640714"/>
              <a:gd name="connsiteY10" fmla="*/ 662423 h 11185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410405 w 1603519"/>
              <a:gd name="connsiteY6" fmla="*/ 808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42672 w 1603519"/>
              <a:gd name="connsiteY6" fmla="*/ 681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740941 h 1044701"/>
              <a:gd name="connsiteX1" fmla="*/ 850990 w 1603519"/>
              <a:gd name="connsiteY1" fmla="*/ 0 h 1044701"/>
              <a:gd name="connsiteX2" fmla="*/ 1257131 w 1603519"/>
              <a:gd name="connsiteY2" fmla="*/ 78518 h 1044701"/>
              <a:gd name="connsiteX3" fmla="*/ 1603519 w 1603519"/>
              <a:gd name="connsiteY3" fmla="*/ 347900 h 1044701"/>
              <a:gd name="connsiteX4" fmla="*/ 1372594 w 1603519"/>
              <a:gd name="connsiteY4" fmla="*/ 732730 h 1044701"/>
              <a:gd name="connsiteX5" fmla="*/ 1334106 w 1603519"/>
              <a:gd name="connsiteY5" fmla="*/ 514660 h 1044701"/>
              <a:gd name="connsiteX6" fmla="*/ 397705 w 1603519"/>
              <a:gd name="connsiteY6" fmla="*/ 907828 h 1044701"/>
              <a:gd name="connsiteX7" fmla="*/ 564355 w 1603519"/>
              <a:gd name="connsiteY7" fmla="*/ 976456 h 1044701"/>
              <a:gd name="connsiteX8" fmla="*/ 106738 w 1603519"/>
              <a:gd name="connsiteY8" fmla="*/ 1044701 h 1044701"/>
              <a:gd name="connsiteX9" fmla="*/ 0 w 1603519"/>
              <a:gd name="connsiteY9" fmla="*/ 591626 h 1044701"/>
              <a:gd name="connsiteX10" fmla="*/ 162675 w 1603519"/>
              <a:gd name="connsiteY10" fmla="*/ 740941 h 1044701"/>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164772 w 1603519"/>
              <a:gd name="connsiteY5" fmla="*/ 7409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19" h="966183">
                <a:moveTo>
                  <a:pt x="162675" y="662423"/>
                </a:moveTo>
                <a:cubicBezTo>
                  <a:pt x="493714" y="390043"/>
                  <a:pt x="955985" y="253128"/>
                  <a:pt x="1320890" y="188182"/>
                </a:cubicBezTo>
                <a:lnTo>
                  <a:pt x="1257131" y="0"/>
                </a:lnTo>
                <a:cubicBezTo>
                  <a:pt x="1355661" y="110961"/>
                  <a:pt x="1475356" y="196522"/>
                  <a:pt x="1603519" y="269382"/>
                </a:cubicBezTo>
                <a:cubicBezTo>
                  <a:pt x="1501144" y="384959"/>
                  <a:pt x="1428402" y="504768"/>
                  <a:pt x="1372594" y="654212"/>
                </a:cubicBezTo>
                <a:cubicBezTo>
                  <a:pt x="1371053" y="581522"/>
                  <a:pt x="1369513" y="508832"/>
                  <a:pt x="1367972" y="436142"/>
                </a:cubicBezTo>
                <a:cubicBezTo>
                  <a:pt x="985284" y="503698"/>
                  <a:pt x="640693" y="638987"/>
                  <a:pt x="397705" y="829310"/>
                </a:cubicBezTo>
                <a:lnTo>
                  <a:pt x="564355" y="897938"/>
                </a:lnTo>
                <a:cubicBezTo>
                  <a:pt x="399116" y="895286"/>
                  <a:pt x="263511" y="909569"/>
                  <a:pt x="106738" y="966183"/>
                </a:cubicBezTo>
                <a:cubicBezTo>
                  <a:pt x="109259" y="798225"/>
                  <a:pt x="73679" y="668366"/>
                  <a:pt x="0" y="513108"/>
                </a:cubicBezTo>
                <a:lnTo>
                  <a:pt x="162675" y="662423"/>
                </a:lnTo>
                <a:close/>
              </a:path>
            </a:pathLst>
          </a:custGeom>
          <a:solidFill>
            <a:srgbClr val="4C9290"/>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44" name="Freeform 43"/>
          <p:cNvSpPr/>
          <p:nvPr/>
        </p:nvSpPr>
        <p:spPr>
          <a:xfrm>
            <a:off x="4504985" y="4792426"/>
            <a:ext cx="3469097" cy="1098205"/>
          </a:xfrm>
          <a:custGeom>
            <a:avLst/>
            <a:gdLst>
              <a:gd name="connsiteX0" fmla="*/ 0 w 3540855"/>
              <a:gd name="connsiteY0" fmla="*/ 192415 h 628556"/>
              <a:gd name="connsiteX1" fmla="*/ 436193 w 3540855"/>
              <a:gd name="connsiteY1" fmla="*/ 12828 h 628556"/>
              <a:gd name="connsiteX2" fmla="*/ 346388 w 3540855"/>
              <a:gd name="connsiteY2" fmla="*/ 192415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514020 h 950161"/>
              <a:gd name="connsiteX1" fmla="*/ 719826 w 3540855"/>
              <a:gd name="connsiteY1" fmla="*/ 0 h 950161"/>
              <a:gd name="connsiteX2" fmla="*/ 346388 w 3540855"/>
              <a:gd name="connsiteY2" fmla="*/ 514020 h 950161"/>
              <a:gd name="connsiteX3" fmla="*/ 3220125 w 3540855"/>
              <a:gd name="connsiteY3" fmla="*/ 514020 h 950161"/>
              <a:gd name="connsiteX4" fmla="*/ 3143150 w 3540855"/>
              <a:gd name="connsiteY4" fmla="*/ 321605 h 950161"/>
              <a:gd name="connsiteX5" fmla="*/ 3540855 w 3540855"/>
              <a:gd name="connsiteY5" fmla="*/ 514020 h 950161"/>
              <a:gd name="connsiteX6" fmla="*/ 3399734 w 3540855"/>
              <a:gd name="connsiteY6" fmla="*/ 937334 h 950161"/>
              <a:gd name="connsiteX7" fmla="*/ 3309930 w 3540855"/>
              <a:gd name="connsiteY7" fmla="*/ 757746 h 950161"/>
              <a:gd name="connsiteX8" fmla="*/ 243755 w 3540855"/>
              <a:gd name="connsiteY8" fmla="*/ 744918 h 950161"/>
              <a:gd name="connsiteX9" fmla="*/ 166780 w 3540855"/>
              <a:gd name="connsiteY9" fmla="*/ 950161 h 950161"/>
              <a:gd name="connsiteX10" fmla="*/ 0 w 3540855"/>
              <a:gd name="connsiteY10" fmla="*/ 514020 h 950161"/>
              <a:gd name="connsiteX0" fmla="*/ 0 w 3540855"/>
              <a:gd name="connsiteY0" fmla="*/ 192415 h 628556"/>
              <a:gd name="connsiteX1" fmla="*/ 419259 w 3540855"/>
              <a:gd name="connsiteY1" fmla="*/ 8595 h 628556"/>
              <a:gd name="connsiteX2" fmla="*/ 346388 w 3540855"/>
              <a:gd name="connsiteY2" fmla="*/ 192415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537633 h 973774"/>
              <a:gd name="connsiteX1" fmla="*/ 419259 w 3540855"/>
              <a:gd name="connsiteY1" fmla="*/ 353813 h 973774"/>
              <a:gd name="connsiteX2" fmla="*/ 939054 w 3540855"/>
              <a:gd name="connsiteY2" fmla="*/ 0 h 973774"/>
              <a:gd name="connsiteX3" fmla="*/ 3220125 w 3540855"/>
              <a:gd name="connsiteY3" fmla="*/ 537633 h 973774"/>
              <a:gd name="connsiteX4" fmla="*/ 3143150 w 3540855"/>
              <a:gd name="connsiteY4" fmla="*/ 345218 h 973774"/>
              <a:gd name="connsiteX5" fmla="*/ 3540855 w 3540855"/>
              <a:gd name="connsiteY5" fmla="*/ 537633 h 973774"/>
              <a:gd name="connsiteX6" fmla="*/ 3399734 w 3540855"/>
              <a:gd name="connsiteY6" fmla="*/ 960947 h 973774"/>
              <a:gd name="connsiteX7" fmla="*/ 3309930 w 3540855"/>
              <a:gd name="connsiteY7" fmla="*/ 781359 h 973774"/>
              <a:gd name="connsiteX8" fmla="*/ 243755 w 3540855"/>
              <a:gd name="connsiteY8" fmla="*/ 768531 h 973774"/>
              <a:gd name="connsiteX9" fmla="*/ 166780 w 3540855"/>
              <a:gd name="connsiteY9" fmla="*/ 973774 h 973774"/>
              <a:gd name="connsiteX10" fmla="*/ 0 w 3540855"/>
              <a:gd name="connsiteY10" fmla="*/ 537633 h 973774"/>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506221 w 3540855"/>
              <a:gd name="connsiteY8" fmla="*/ 592646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0 h 872174"/>
              <a:gd name="connsiteX1" fmla="*/ 419259 w 3540855"/>
              <a:gd name="connsiteY1" fmla="*/ 252213 h 872174"/>
              <a:gd name="connsiteX2" fmla="*/ 308288 w 3540855"/>
              <a:gd name="connsiteY2" fmla="*/ 427567 h 872174"/>
              <a:gd name="connsiteX3" fmla="*/ 3220125 w 3540855"/>
              <a:gd name="connsiteY3" fmla="*/ 436033 h 872174"/>
              <a:gd name="connsiteX4" fmla="*/ 3143150 w 3540855"/>
              <a:gd name="connsiteY4" fmla="*/ 243618 h 872174"/>
              <a:gd name="connsiteX5" fmla="*/ 3540855 w 3540855"/>
              <a:gd name="connsiteY5" fmla="*/ 436033 h 872174"/>
              <a:gd name="connsiteX6" fmla="*/ 3399734 w 3540855"/>
              <a:gd name="connsiteY6" fmla="*/ 859347 h 872174"/>
              <a:gd name="connsiteX7" fmla="*/ 3309930 w 3540855"/>
              <a:gd name="connsiteY7" fmla="*/ 679759 h 872174"/>
              <a:gd name="connsiteX8" fmla="*/ 205655 w 3540855"/>
              <a:gd name="connsiteY8" fmla="*/ 662698 h 872174"/>
              <a:gd name="connsiteX9" fmla="*/ 166780 w 3540855"/>
              <a:gd name="connsiteY9" fmla="*/ 872174 h 872174"/>
              <a:gd name="connsiteX10" fmla="*/ 0 w 3540855"/>
              <a:gd name="connsiteY10" fmla="*/ 0 h 872174"/>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607282 h 1043423"/>
              <a:gd name="connsiteX1" fmla="*/ 419259 w 3540855"/>
              <a:gd name="connsiteY1" fmla="*/ 423462 h 1043423"/>
              <a:gd name="connsiteX2" fmla="*/ 308288 w 3540855"/>
              <a:gd name="connsiteY2" fmla="*/ 598816 h 1043423"/>
              <a:gd name="connsiteX3" fmla="*/ 3220125 w 3540855"/>
              <a:gd name="connsiteY3" fmla="*/ 607282 h 1043423"/>
              <a:gd name="connsiteX4" fmla="*/ 2694417 w 3540855"/>
              <a:gd name="connsiteY4" fmla="*/ 0 h 1043423"/>
              <a:gd name="connsiteX5" fmla="*/ 3540855 w 3540855"/>
              <a:gd name="connsiteY5" fmla="*/ 607282 h 1043423"/>
              <a:gd name="connsiteX6" fmla="*/ 3399734 w 3540855"/>
              <a:gd name="connsiteY6" fmla="*/ 1030596 h 1043423"/>
              <a:gd name="connsiteX7" fmla="*/ 3309930 w 3540855"/>
              <a:gd name="connsiteY7" fmla="*/ 851008 h 1043423"/>
              <a:gd name="connsiteX8" fmla="*/ 205655 w 3540855"/>
              <a:gd name="connsiteY8" fmla="*/ 833947 h 1043423"/>
              <a:gd name="connsiteX9" fmla="*/ 166780 w 3540855"/>
              <a:gd name="connsiteY9" fmla="*/ 1043423 h 1043423"/>
              <a:gd name="connsiteX10" fmla="*/ 0 w 3540855"/>
              <a:gd name="connsiteY10" fmla="*/ 607282 h 1043423"/>
              <a:gd name="connsiteX0" fmla="*/ 0 w 3540855"/>
              <a:gd name="connsiteY0" fmla="*/ 188182 h 624323"/>
              <a:gd name="connsiteX1" fmla="*/ 419259 w 3540855"/>
              <a:gd name="connsiteY1" fmla="*/ 4362 h 624323"/>
              <a:gd name="connsiteX2" fmla="*/ 308288 w 3540855"/>
              <a:gd name="connsiteY2" fmla="*/ 179716 h 624323"/>
              <a:gd name="connsiteX3" fmla="*/ 3220125 w 3540855"/>
              <a:gd name="connsiteY3" fmla="*/ 188182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131225 w 3540855"/>
              <a:gd name="connsiteY3" fmla="*/ 349049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212563 w 3540855"/>
              <a:gd name="connsiteY7" fmla="*/ 5843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3797 w 3540855"/>
              <a:gd name="connsiteY7" fmla="*/ 410742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98830 w 3540855"/>
              <a:gd name="connsiteY7" fmla="*/ 237175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739487"/>
              <a:gd name="connsiteX1" fmla="*/ 419259 w 3540855"/>
              <a:gd name="connsiteY1" fmla="*/ 4362 h 739487"/>
              <a:gd name="connsiteX2" fmla="*/ 308288 w 3540855"/>
              <a:gd name="connsiteY2" fmla="*/ 179716 h 739487"/>
              <a:gd name="connsiteX3" fmla="*/ 3253992 w 3540855"/>
              <a:gd name="connsiteY3" fmla="*/ 179715 h 739487"/>
              <a:gd name="connsiteX4" fmla="*/ 3134684 w 3540855"/>
              <a:gd name="connsiteY4" fmla="*/ 0 h 739487"/>
              <a:gd name="connsiteX5" fmla="*/ 3540855 w 3540855"/>
              <a:gd name="connsiteY5" fmla="*/ 188182 h 739487"/>
              <a:gd name="connsiteX6" fmla="*/ 3399734 w 3540855"/>
              <a:gd name="connsiteY6" fmla="*/ 611496 h 739487"/>
              <a:gd name="connsiteX7" fmla="*/ 3348030 w 3540855"/>
              <a:gd name="connsiteY7" fmla="*/ 419208 h 739487"/>
              <a:gd name="connsiteX8" fmla="*/ 205655 w 3540855"/>
              <a:gd name="connsiteY8" fmla="*/ 414847 h 739487"/>
              <a:gd name="connsiteX9" fmla="*/ 166780 w 3540855"/>
              <a:gd name="connsiteY9" fmla="*/ 624323 h 739487"/>
              <a:gd name="connsiteX10" fmla="*/ 0 w 3540855"/>
              <a:gd name="connsiteY10" fmla="*/ 188182 h 739487"/>
              <a:gd name="connsiteX0" fmla="*/ 0 w 3540855"/>
              <a:gd name="connsiteY0" fmla="*/ 188182 h 739487"/>
              <a:gd name="connsiteX1" fmla="*/ 419259 w 3540855"/>
              <a:gd name="connsiteY1" fmla="*/ 4362 h 739487"/>
              <a:gd name="connsiteX2" fmla="*/ 308288 w 3540855"/>
              <a:gd name="connsiteY2" fmla="*/ 179716 h 739487"/>
              <a:gd name="connsiteX3" fmla="*/ 3253992 w 3540855"/>
              <a:gd name="connsiteY3" fmla="*/ 179715 h 739487"/>
              <a:gd name="connsiteX4" fmla="*/ 3134684 w 3540855"/>
              <a:gd name="connsiteY4" fmla="*/ 0 h 739487"/>
              <a:gd name="connsiteX5" fmla="*/ 3540855 w 3540855"/>
              <a:gd name="connsiteY5" fmla="*/ 188182 h 739487"/>
              <a:gd name="connsiteX6" fmla="*/ 3399734 w 3540855"/>
              <a:gd name="connsiteY6" fmla="*/ 611496 h 739487"/>
              <a:gd name="connsiteX7" fmla="*/ 3348030 w 3540855"/>
              <a:gd name="connsiteY7" fmla="*/ 419208 h 739487"/>
              <a:gd name="connsiteX8" fmla="*/ 205655 w 3540855"/>
              <a:gd name="connsiteY8" fmla="*/ 414847 h 739487"/>
              <a:gd name="connsiteX9" fmla="*/ 166780 w 3540855"/>
              <a:gd name="connsiteY9" fmla="*/ 624323 h 739487"/>
              <a:gd name="connsiteX10" fmla="*/ 0 w 3540855"/>
              <a:gd name="connsiteY10" fmla="*/ 188182 h 73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0855" h="739487">
                <a:moveTo>
                  <a:pt x="0" y="188182"/>
                </a:moveTo>
                <a:cubicBezTo>
                  <a:pt x="152453" y="148076"/>
                  <a:pt x="292206" y="82568"/>
                  <a:pt x="419259" y="4362"/>
                </a:cubicBezTo>
                <a:lnTo>
                  <a:pt x="308288" y="179716"/>
                </a:lnTo>
                <a:cubicBezTo>
                  <a:pt x="1239389" y="459116"/>
                  <a:pt x="2289024" y="471815"/>
                  <a:pt x="3253992" y="179715"/>
                </a:cubicBezTo>
                <a:lnTo>
                  <a:pt x="3134684" y="0"/>
                </a:lnTo>
                <a:cubicBezTo>
                  <a:pt x="3257374" y="88127"/>
                  <a:pt x="3405465" y="146622"/>
                  <a:pt x="3540855" y="188182"/>
                </a:cubicBezTo>
                <a:cubicBezTo>
                  <a:pt x="3468415" y="320820"/>
                  <a:pt x="3421374" y="466158"/>
                  <a:pt x="3399734" y="611496"/>
                </a:cubicBezTo>
                <a:lnTo>
                  <a:pt x="3348030" y="419208"/>
                </a:lnTo>
                <a:cubicBezTo>
                  <a:pt x="2351372" y="739487"/>
                  <a:pt x="1143046" y="716868"/>
                  <a:pt x="205655" y="414847"/>
                </a:cubicBezTo>
                <a:lnTo>
                  <a:pt x="166780" y="624323"/>
                </a:lnTo>
                <a:cubicBezTo>
                  <a:pt x="136587" y="474709"/>
                  <a:pt x="76759" y="325095"/>
                  <a:pt x="0" y="188182"/>
                </a:cubicBezTo>
                <a:close/>
              </a:path>
            </a:pathLst>
          </a:custGeom>
          <a:solidFill>
            <a:srgbClr val="4C9290"/>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45" name="Freeform 44"/>
          <p:cNvSpPr/>
          <p:nvPr/>
        </p:nvSpPr>
        <p:spPr>
          <a:xfrm flipH="1">
            <a:off x="7300234" y="2883187"/>
            <a:ext cx="1571023" cy="1210738"/>
          </a:xfrm>
          <a:custGeom>
            <a:avLst/>
            <a:gdLst>
              <a:gd name="connsiteX0" fmla="*/ 179609 w 1590819"/>
              <a:gd name="connsiteY0" fmla="*/ 628557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79609 w 1590819"/>
              <a:gd name="connsiteY10" fmla="*/ 628557 h 949249"/>
              <a:gd name="connsiteX0" fmla="*/ 243109 w 1590819"/>
              <a:gd name="connsiteY0" fmla="*/ 277190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243109 w 1590819"/>
              <a:gd name="connsiteY10" fmla="*/ 277190 h 949249"/>
              <a:gd name="connsiteX0" fmla="*/ 149975 w 1590819"/>
              <a:gd name="connsiteY0" fmla="*/ 662423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49975 w 1590819"/>
              <a:gd name="connsiteY10" fmla="*/ 662423 h 949249"/>
              <a:gd name="connsiteX0" fmla="*/ 387041 w 1827885"/>
              <a:gd name="connsiteY0" fmla="*/ 662423 h 949249"/>
              <a:gd name="connsiteX1" fmla="*/ 1507156 w 1827885"/>
              <a:gd name="connsiteY1" fmla="*/ 192416 h 949249"/>
              <a:gd name="connsiteX2" fmla="*/ 1481497 w 1827885"/>
              <a:gd name="connsiteY2" fmla="*/ 0 h 949249"/>
              <a:gd name="connsiteX3" fmla="*/ 1827885 w 1827885"/>
              <a:gd name="connsiteY3" fmla="*/ 269382 h 949249"/>
              <a:gd name="connsiteX4" fmla="*/ 1596960 w 1827885"/>
              <a:gd name="connsiteY4" fmla="*/ 654212 h 949249"/>
              <a:gd name="connsiteX5" fmla="*/ 1558472 w 1827885"/>
              <a:gd name="connsiteY5" fmla="*/ 436142 h 949249"/>
              <a:gd name="connsiteX6" fmla="*/ 634771 w 1827885"/>
              <a:gd name="connsiteY6" fmla="*/ 808144 h 949249"/>
              <a:gd name="connsiteX7" fmla="*/ 788721 w 1827885"/>
              <a:gd name="connsiteY7" fmla="*/ 897938 h 949249"/>
              <a:gd name="connsiteX8" fmla="*/ 326871 w 1827885"/>
              <a:gd name="connsiteY8" fmla="*/ 949249 h 949249"/>
              <a:gd name="connsiteX9" fmla="*/ 0 w 1827885"/>
              <a:gd name="connsiteY9" fmla="*/ 149042 h 949249"/>
              <a:gd name="connsiteX10" fmla="*/ 387041 w 1827885"/>
              <a:gd name="connsiteY10" fmla="*/ 662423 h 949249"/>
              <a:gd name="connsiteX0" fmla="*/ 162675 w 1603519"/>
              <a:gd name="connsiteY0" fmla="*/ 662423 h 949249"/>
              <a:gd name="connsiteX1" fmla="*/ 1282790 w 1603519"/>
              <a:gd name="connsiteY1" fmla="*/ 192416 h 949249"/>
              <a:gd name="connsiteX2" fmla="*/ 1257131 w 1603519"/>
              <a:gd name="connsiteY2" fmla="*/ 0 h 949249"/>
              <a:gd name="connsiteX3" fmla="*/ 1603519 w 1603519"/>
              <a:gd name="connsiteY3" fmla="*/ 269382 h 949249"/>
              <a:gd name="connsiteX4" fmla="*/ 1372594 w 1603519"/>
              <a:gd name="connsiteY4" fmla="*/ 654212 h 949249"/>
              <a:gd name="connsiteX5" fmla="*/ 1334106 w 1603519"/>
              <a:gd name="connsiteY5" fmla="*/ 436142 h 949249"/>
              <a:gd name="connsiteX6" fmla="*/ 410405 w 1603519"/>
              <a:gd name="connsiteY6" fmla="*/ 808144 h 949249"/>
              <a:gd name="connsiteX7" fmla="*/ 564355 w 1603519"/>
              <a:gd name="connsiteY7" fmla="*/ 897938 h 949249"/>
              <a:gd name="connsiteX8" fmla="*/ 102505 w 1603519"/>
              <a:gd name="connsiteY8" fmla="*/ 949249 h 949249"/>
              <a:gd name="connsiteX9" fmla="*/ 0 w 1603519"/>
              <a:gd name="connsiteY9" fmla="*/ 513108 h 949249"/>
              <a:gd name="connsiteX10" fmla="*/ 162675 w 1603519"/>
              <a:gd name="connsiteY10" fmla="*/ 662423 h 949249"/>
              <a:gd name="connsiteX0" fmla="*/ 199870 w 1640714"/>
              <a:gd name="connsiteY0" fmla="*/ 662423 h 1118583"/>
              <a:gd name="connsiteX1" fmla="*/ 1319985 w 1640714"/>
              <a:gd name="connsiteY1" fmla="*/ 192416 h 1118583"/>
              <a:gd name="connsiteX2" fmla="*/ 1294326 w 1640714"/>
              <a:gd name="connsiteY2" fmla="*/ 0 h 1118583"/>
              <a:gd name="connsiteX3" fmla="*/ 1640714 w 1640714"/>
              <a:gd name="connsiteY3" fmla="*/ 269382 h 1118583"/>
              <a:gd name="connsiteX4" fmla="*/ 1409789 w 1640714"/>
              <a:gd name="connsiteY4" fmla="*/ 654212 h 1118583"/>
              <a:gd name="connsiteX5" fmla="*/ 1371301 w 1640714"/>
              <a:gd name="connsiteY5" fmla="*/ 436142 h 1118583"/>
              <a:gd name="connsiteX6" fmla="*/ 447600 w 1640714"/>
              <a:gd name="connsiteY6" fmla="*/ 808144 h 1118583"/>
              <a:gd name="connsiteX7" fmla="*/ 601550 w 1640714"/>
              <a:gd name="connsiteY7" fmla="*/ 897938 h 1118583"/>
              <a:gd name="connsiteX8" fmla="*/ 0 w 1640714"/>
              <a:gd name="connsiteY8" fmla="*/ 1118583 h 1118583"/>
              <a:gd name="connsiteX9" fmla="*/ 37195 w 1640714"/>
              <a:gd name="connsiteY9" fmla="*/ 513108 h 1118583"/>
              <a:gd name="connsiteX10" fmla="*/ 199870 w 1640714"/>
              <a:gd name="connsiteY10" fmla="*/ 662423 h 11185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410405 w 1603519"/>
              <a:gd name="connsiteY6" fmla="*/ 808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42672 w 1603519"/>
              <a:gd name="connsiteY6" fmla="*/ 681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740941 h 1044701"/>
              <a:gd name="connsiteX1" fmla="*/ 850990 w 1603519"/>
              <a:gd name="connsiteY1" fmla="*/ 0 h 1044701"/>
              <a:gd name="connsiteX2" fmla="*/ 1257131 w 1603519"/>
              <a:gd name="connsiteY2" fmla="*/ 78518 h 1044701"/>
              <a:gd name="connsiteX3" fmla="*/ 1603519 w 1603519"/>
              <a:gd name="connsiteY3" fmla="*/ 347900 h 1044701"/>
              <a:gd name="connsiteX4" fmla="*/ 1372594 w 1603519"/>
              <a:gd name="connsiteY4" fmla="*/ 732730 h 1044701"/>
              <a:gd name="connsiteX5" fmla="*/ 1334106 w 1603519"/>
              <a:gd name="connsiteY5" fmla="*/ 514660 h 1044701"/>
              <a:gd name="connsiteX6" fmla="*/ 397705 w 1603519"/>
              <a:gd name="connsiteY6" fmla="*/ 907828 h 1044701"/>
              <a:gd name="connsiteX7" fmla="*/ 564355 w 1603519"/>
              <a:gd name="connsiteY7" fmla="*/ 976456 h 1044701"/>
              <a:gd name="connsiteX8" fmla="*/ 106738 w 1603519"/>
              <a:gd name="connsiteY8" fmla="*/ 1044701 h 1044701"/>
              <a:gd name="connsiteX9" fmla="*/ 0 w 1603519"/>
              <a:gd name="connsiteY9" fmla="*/ 591626 h 1044701"/>
              <a:gd name="connsiteX10" fmla="*/ 162675 w 1603519"/>
              <a:gd name="connsiteY10" fmla="*/ 740941 h 1044701"/>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164772 w 1603519"/>
              <a:gd name="connsiteY5" fmla="*/ 7409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19" h="966183">
                <a:moveTo>
                  <a:pt x="162675" y="662423"/>
                </a:moveTo>
                <a:cubicBezTo>
                  <a:pt x="493714" y="390043"/>
                  <a:pt x="955985" y="253128"/>
                  <a:pt x="1320890" y="188182"/>
                </a:cubicBezTo>
                <a:lnTo>
                  <a:pt x="1257131" y="0"/>
                </a:lnTo>
                <a:cubicBezTo>
                  <a:pt x="1355661" y="110961"/>
                  <a:pt x="1475356" y="196522"/>
                  <a:pt x="1603519" y="269382"/>
                </a:cubicBezTo>
                <a:cubicBezTo>
                  <a:pt x="1501144" y="384959"/>
                  <a:pt x="1428402" y="504768"/>
                  <a:pt x="1372594" y="654212"/>
                </a:cubicBezTo>
                <a:cubicBezTo>
                  <a:pt x="1371053" y="581522"/>
                  <a:pt x="1369513" y="508832"/>
                  <a:pt x="1367972" y="436142"/>
                </a:cubicBezTo>
                <a:cubicBezTo>
                  <a:pt x="985284" y="503698"/>
                  <a:pt x="640693" y="638987"/>
                  <a:pt x="397705" y="829310"/>
                </a:cubicBezTo>
                <a:lnTo>
                  <a:pt x="564355" y="897938"/>
                </a:lnTo>
                <a:cubicBezTo>
                  <a:pt x="399116" y="895286"/>
                  <a:pt x="263511" y="909569"/>
                  <a:pt x="106738" y="966183"/>
                </a:cubicBezTo>
                <a:cubicBezTo>
                  <a:pt x="109259" y="798225"/>
                  <a:pt x="73679" y="668366"/>
                  <a:pt x="0" y="513108"/>
                </a:cubicBezTo>
                <a:lnTo>
                  <a:pt x="162675" y="662423"/>
                </a:lnTo>
                <a:close/>
              </a:path>
            </a:pathLst>
          </a:custGeom>
          <a:solidFill>
            <a:srgbClr val="4C9290"/>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pic>
        <p:nvPicPr>
          <p:cNvPr id="46" name="Picture 4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8288221" y="4537540"/>
            <a:ext cx="1734843" cy="1029656"/>
          </a:xfrm>
          <a:prstGeom prst="rect">
            <a:avLst/>
          </a:prstGeom>
          <a:solidFill>
            <a:schemeClr val="bg1"/>
          </a:solidFill>
          <a:ln>
            <a:solidFill>
              <a:schemeClr val="tx1"/>
            </a:solidFill>
          </a:ln>
          <a:effectLst>
            <a:outerShdw blurRad="25400" dist="25400" dir="2700000">
              <a:srgbClr val="000000">
                <a:alpha val="75000"/>
              </a:srgbClr>
            </a:outerShdw>
          </a:effectLst>
        </p:spPr>
      </p:pic>
      <p:grpSp>
        <p:nvGrpSpPr>
          <p:cNvPr id="2" name="Group 38"/>
          <p:cNvGrpSpPr/>
          <p:nvPr/>
        </p:nvGrpSpPr>
        <p:grpSpPr>
          <a:xfrm>
            <a:off x="5290007" y="2661656"/>
            <a:ext cx="1861724" cy="1363224"/>
            <a:chOff x="3750517" y="3967088"/>
            <a:chExt cx="1900233" cy="1362593"/>
          </a:xfrm>
        </p:grpSpPr>
        <p:pic>
          <p:nvPicPr>
            <p:cNvPr id="48" name="Picture 47"/>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5"/>
                <a:stretch>
                  <a:fillRect/>
                </a:stretch>
              </p:blipFill>
            </mc:Choice>
            <mc:Fallback>
              <p:blipFill>
                <a:blip r:embed="rId6"/>
                <a:stretch>
                  <a:fillRect/>
                </a:stretch>
              </p:blipFill>
            </mc:Fallback>
          </mc:AlternateContent>
          <p:spPr>
            <a:xfrm>
              <a:off x="3750517" y="3967088"/>
              <a:ext cx="1252226" cy="786199"/>
            </a:xfrm>
            <a:prstGeom prst="rect">
              <a:avLst/>
            </a:prstGeom>
            <a:effectLst>
              <a:outerShdw blurRad="50800" dist="38100" dir="2700000">
                <a:srgbClr val="000000">
                  <a:alpha val="75000"/>
                </a:srgbClr>
              </a:outerShdw>
            </a:effectLst>
          </p:spPr>
        </p:pic>
        <p:pic>
          <p:nvPicPr>
            <p:cNvPr id="49" name="Picture 48"/>
            <p:cNvPicPr>
              <a:picLocks noChangeAspect="1"/>
            </p:cNvPicPr>
            <p:nvPr/>
          </p:nvPicPr>
          <p:blipFill>
            <a:blip r:embed="rId7"/>
            <a:stretch>
              <a:fillRect/>
            </a:stretch>
          </p:blipFill>
          <p:spPr>
            <a:xfrm>
              <a:off x="4562966" y="4230605"/>
              <a:ext cx="1087784" cy="720000"/>
            </a:xfrm>
            <a:prstGeom prst="rect">
              <a:avLst/>
            </a:prstGeom>
            <a:effectLst>
              <a:outerShdw blurRad="50800" dist="38100" dir="2700000">
                <a:srgbClr val="000000">
                  <a:alpha val="75000"/>
                </a:srgbClr>
              </a:outerShdw>
            </a:effectLst>
          </p:spPr>
        </p:pic>
        <p:grpSp>
          <p:nvGrpSpPr>
            <p:cNvPr id="3" name="Group 15"/>
            <p:cNvGrpSpPr>
              <a:grpSpLocks noChangeAspect="1"/>
            </p:cNvGrpSpPr>
            <p:nvPr/>
          </p:nvGrpSpPr>
          <p:grpSpPr>
            <a:xfrm>
              <a:off x="3960879" y="4349576"/>
              <a:ext cx="630689" cy="872499"/>
              <a:chOff x="798523" y="1816440"/>
              <a:chExt cx="2112567" cy="2922541"/>
            </a:xfrm>
            <a:effectLst>
              <a:outerShdw blurRad="50800" dist="38100" dir="2700000">
                <a:srgbClr val="000000">
                  <a:alpha val="75000"/>
                </a:srgbClr>
              </a:outerShdw>
            </a:effectLst>
          </p:grpSpPr>
          <p:sp>
            <p:nvSpPr>
              <p:cNvPr id="52" name="Rectangle 51"/>
              <p:cNvSpPr/>
              <p:nvPr/>
            </p:nvSpPr>
            <p:spPr bwMode="auto">
              <a:xfrm>
                <a:off x="798523" y="1816440"/>
                <a:ext cx="2054710" cy="2895161"/>
              </a:xfrm>
              <a:prstGeom prst="rect">
                <a:avLst/>
              </a:prstGeom>
              <a:solidFill>
                <a:srgbClr val="FFFFFF"/>
              </a:solidFill>
              <a:ln w="2857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602" baseline="30000" dirty="0">
                  <a:latin typeface="Arial" charset="0"/>
                  <a:ea typeface="ＭＳ Ｐゴシック" pitchFamily="1" charset="-128"/>
                </a:endParaRPr>
              </a:p>
            </p:txBody>
          </p:sp>
          <p:pic>
            <p:nvPicPr>
              <p:cNvPr id="53" name="Picture 52" descr="Picture 3.png"/>
              <p:cNvPicPr>
                <a:picLocks noChangeAspect="1"/>
              </p:cNvPicPr>
              <p:nvPr/>
            </p:nvPicPr>
            <p:blipFill>
              <a:blip r:embed="rId8"/>
              <a:srcRect l="25691" t="13863" r="37872" b="4421"/>
              <a:stretch>
                <a:fillRect/>
              </a:stretch>
            </p:blipFill>
            <p:spPr>
              <a:xfrm>
                <a:off x="856381" y="1858980"/>
                <a:ext cx="2054709" cy="2880001"/>
              </a:xfrm>
              <a:prstGeom prst="rect">
                <a:avLst/>
              </a:prstGeom>
              <a:ln>
                <a:solidFill>
                  <a:schemeClr val="tx1"/>
                </a:solidFill>
              </a:ln>
            </p:spPr>
          </p:pic>
        </p:grpSp>
        <p:pic>
          <p:nvPicPr>
            <p:cNvPr id="51" name="Picture 50"/>
            <p:cNvPicPr>
              <a:picLocks noChangeAspect="1"/>
            </p:cNvPicPr>
            <p:nvPr/>
          </p:nvPicPr>
          <p:blipFill>
            <a:blip r:embed="rId9"/>
            <a:stretch>
              <a:fillRect/>
            </a:stretch>
          </p:blipFill>
          <p:spPr>
            <a:xfrm>
              <a:off x="4497872" y="4609681"/>
              <a:ext cx="525217" cy="720000"/>
            </a:xfrm>
            <a:prstGeom prst="rect">
              <a:avLst/>
            </a:prstGeom>
            <a:ln>
              <a:solidFill>
                <a:srgbClr val="000000"/>
              </a:solidFill>
            </a:ln>
            <a:effectLst>
              <a:outerShdw blurRad="50800" dist="38100" dir="2700000">
                <a:srgbClr val="000000">
                  <a:alpha val="75000"/>
                </a:srgbClr>
              </a:outerShdw>
            </a:effectLst>
          </p:spPr>
        </p:pic>
      </p:grpSp>
      <p:grpSp>
        <p:nvGrpSpPr>
          <p:cNvPr id="4" name="Group 36"/>
          <p:cNvGrpSpPr/>
          <p:nvPr/>
        </p:nvGrpSpPr>
        <p:grpSpPr>
          <a:xfrm>
            <a:off x="1815558" y="4494401"/>
            <a:ext cx="2364600" cy="925815"/>
            <a:chOff x="228600" y="5427101"/>
            <a:chExt cx="2413512" cy="925387"/>
          </a:xfrm>
        </p:grpSpPr>
        <p:sp>
          <p:nvSpPr>
            <p:cNvPr id="55" name="TextBox 54"/>
            <p:cNvSpPr txBox="1"/>
            <p:nvPr/>
          </p:nvSpPr>
          <p:spPr>
            <a:xfrm>
              <a:off x="278479" y="5890823"/>
              <a:ext cx="2313755" cy="461665"/>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algn="ctr"/>
              <a:r>
                <a:rPr lang="en-US" sz="1201" b="1" i="1" dirty="0">
                  <a:solidFill>
                    <a:srgbClr val="000000"/>
                  </a:solidFill>
                  <a:latin typeface="Corbel"/>
                  <a:cs typeface="Corbel"/>
                </a:rPr>
                <a:t>Designs Applied in Different Prevailing Technical Environments</a:t>
              </a:r>
            </a:p>
          </p:txBody>
        </p:sp>
        <p:grpSp>
          <p:nvGrpSpPr>
            <p:cNvPr id="6" name="Group 28"/>
            <p:cNvGrpSpPr>
              <a:grpSpLocks noChangeAspect="1"/>
            </p:cNvGrpSpPr>
            <p:nvPr/>
          </p:nvGrpSpPr>
          <p:grpSpPr>
            <a:xfrm>
              <a:off x="228601" y="5427101"/>
              <a:ext cx="2413513" cy="502080"/>
              <a:chOff x="4894358" y="2579756"/>
              <a:chExt cx="3795561" cy="789587"/>
            </a:xfrm>
          </p:grpSpPr>
          <p:sp>
            <p:nvSpPr>
              <p:cNvPr id="57" name="Rounded Rectangle 56"/>
              <p:cNvSpPr/>
              <p:nvPr/>
            </p:nvSpPr>
            <p:spPr>
              <a:xfrm>
                <a:off x="4894358" y="2673175"/>
                <a:ext cx="1152006" cy="696163"/>
              </a:xfrm>
              <a:prstGeom prst="roundRect">
                <a:avLst/>
              </a:prstGeom>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algn="ctr"/>
                <a:r>
                  <a:rPr lang="en-US" sz="1001" b="1" i="1" dirty="0">
                    <a:solidFill>
                      <a:srgbClr val="5F6062"/>
                    </a:solidFill>
                    <a:latin typeface="Helvetica"/>
                    <a:cs typeface="Helvetica"/>
                  </a:rPr>
                  <a:t>Legacy Mainframe</a:t>
                </a:r>
              </a:p>
            </p:txBody>
          </p:sp>
          <p:sp>
            <p:nvSpPr>
              <p:cNvPr id="58" name="Rounded Rectangle 57"/>
              <p:cNvSpPr/>
              <p:nvPr/>
            </p:nvSpPr>
            <p:spPr>
              <a:xfrm>
                <a:off x="6216135" y="2673177"/>
                <a:ext cx="1152006" cy="696163"/>
              </a:xfrm>
              <a:prstGeom prst="roundRect">
                <a:avLst/>
              </a:prstGeom>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algn="ctr"/>
                <a:r>
                  <a:rPr lang="en-US" sz="1001" b="1" i="1" dirty="0">
                    <a:solidFill>
                      <a:srgbClr val="5F6062"/>
                    </a:solidFill>
                    <a:latin typeface="Helvetica"/>
                    <a:cs typeface="Helvetica"/>
                  </a:rPr>
                  <a:t>‘n’-Tier</a:t>
                </a:r>
              </a:p>
              <a:p>
                <a:pPr algn="ctr"/>
                <a:r>
                  <a:rPr lang="en-US" sz="1001" b="1" i="1" dirty="0">
                    <a:solidFill>
                      <a:srgbClr val="5F6062"/>
                    </a:solidFill>
                    <a:latin typeface="Helvetica"/>
                    <a:cs typeface="Helvetica"/>
                  </a:rPr>
                  <a:t>Hybrid</a:t>
                </a:r>
              </a:p>
            </p:txBody>
          </p:sp>
          <p:sp>
            <p:nvSpPr>
              <p:cNvPr id="59" name="Rounded Rectangle 58"/>
              <p:cNvSpPr/>
              <p:nvPr/>
            </p:nvSpPr>
            <p:spPr>
              <a:xfrm>
                <a:off x="7537913" y="2673180"/>
                <a:ext cx="1152006" cy="696163"/>
              </a:xfrm>
              <a:prstGeom prst="roundRect">
                <a:avLst/>
              </a:prstGeom>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algn="ctr"/>
                <a:r>
                  <a:rPr lang="en-US" sz="1001" b="1" i="1" dirty="0">
                    <a:solidFill>
                      <a:srgbClr val="5F6062"/>
                    </a:solidFill>
                    <a:latin typeface="Helvetica"/>
                    <a:cs typeface="Helvetica"/>
                  </a:rPr>
                  <a:t>Loose Coupled</a:t>
                </a:r>
              </a:p>
            </p:txBody>
          </p:sp>
          <p:cxnSp>
            <p:nvCxnSpPr>
              <p:cNvPr id="60" name="Straight Connector 59"/>
              <p:cNvCxnSpPr/>
              <p:nvPr/>
            </p:nvCxnSpPr>
            <p:spPr>
              <a:xfrm rot="5400000">
                <a:off x="5748392" y="2961821"/>
                <a:ext cx="765717" cy="1588"/>
              </a:xfrm>
              <a:prstGeom prst="line">
                <a:avLst/>
              </a:prstGeom>
              <a:ln w="28575" cap="flat" cmpd="sng" algn="ctr">
                <a:solidFill>
                  <a:srgbClr val="13224C"/>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rot="5400000">
                <a:off x="7070170" y="2961821"/>
                <a:ext cx="765717" cy="1588"/>
              </a:xfrm>
              <a:prstGeom prst="line">
                <a:avLst/>
              </a:prstGeom>
              <a:ln w="28575" cap="flat" cmpd="sng" algn="ctr">
                <a:solidFill>
                  <a:srgbClr val="13224C"/>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grpSp>
      <p:grpSp>
        <p:nvGrpSpPr>
          <p:cNvPr id="7" name="Group 37"/>
          <p:cNvGrpSpPr>
            <a:grpSpLocks noChangeAspect="1"/>
          </p:cNvGrpSpPr>
          <p:nvPr/>
        </p:nvGrpSpPr>
        <p:grpSpPr>
          <a:xfrm>
            <a:off x="3052277" y="2460053"/>
            <a:ext cx="1316249" cy="848434"/>
            <a:chOff x="944801" y="3524279"/>
            <a:chExt cx="1628635" cy="1028041"/>
          </a:xfrm>
        </p:grpSpPr>
        <p:pic>
          <p:nvPicPr>
            <p:cNvPr id="63" name="Picture 62"/>
            <p:cNvPicPr>
              <a:picLocks noChangeAspect="1"/>
            </p:cNvPicPr>
            <p:nvPr/>
          </p:nvPicPr>
          <p:blipFill>
            <a:blip r:embed="rId10"/>
            <a:stretch>
              <a:fillRect/>
            </a:stretch>
          </p:blipFill>
          <p:spPr>
            <a:xfrm>
              <a:off x="1256984" y="3524279"/>
              <a:ext cx="1316452" cy="720000"/>
            </a:xfrm>
            <a:prstGeom prst="rect">
              <a:avLst/>
            </a:prstGeom>
            <a:ln>
              <a:solidFill>
                <a:schemeClr val="tx1"/>
              </a:solidFill>
            </a:ln>
            <a:effectLst>
              <a:outerShdw blurRad="25400" dist="25400" dir="2700000">
                <a:srgbClr val="000000">
                  <a:alpha val="75000"/>
                </a:srgbClr>
              </a:outerShdw>
            </a:effectLst>
          </p:spPr>
        </p:pic>
        <p:pic>
          <p:nvPicPr>
            <p:cNvPr id="64" name="Picture 63"/>
            <p:cNvPicPr>
              <a:picLocks noChangeAspect="1"/>
            </p:cNvPicPr>
            <p:nvPr/>
          </p:nvPicPr>
          <p:blipFill>
            <a:blip r:embed="rId11"/>
            <a:stretch>
              <a:fillRect/>
            </a:stretch>
          </p:blipFill>
          <p:spPr>
            <a:xfrm>
              <a:off x="944801" y="3904320"/>
              <a:ext cx="1005517" cy="648000"/>
            </a:xfrm>
            <a:prstGeom prst="rect">
              <a:avLst/>
            </a:prstGeom>
            <a:ln>
              <a:solidFill>
                <a:schemeClr val="tx1"/>
              </a:solidFill>
            </a:ln>
            <a:effectLst>
              <a:outerShdw blurRad="25400" dist="25400" dir="2700000">
                <a:srgbClr val="000000">
                  <a:alpha val="75000"/>
                </a:srgbClr>
              </a:outerShdw>
            </a:effectLst>
          </p:spPr>
        </p:pic>
      </p:grpSp>
      <p:sp>
        <p:nvSpPr>
          <p:cNvPr id="65" name="TextBox 64"/>
          <p:cNvSpPr txBox="1"/>
          <p:nvPr/>
        </p:nvSpPr>
        <p:spPr>
          <a:xfrm>
            <a:off x="3078229" y="2184870"/>
            <a:ext cx="1244023" cy="261731"/>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algn="ctr"/>
            <a:r>
              <a:rPr lang="en-US" sz="1101" b="1" i="1" dirty="0">
                <a:solidFill>
                  <a:srgbClr val="000000"/>
                </a:solidFill>
                <a:latin typeface="Corbel"/>
                <a:cs typeface="Corbel"/>
              </a:rPr>
              <a:t>Business Scenarios</a:t>
            </a:r>
          </a:p>
        </p:txBody>
      </p:sp>
      <p:sp>
        <p:nvSpPr>
          <p:cNvPr id="66" name="TextBox 65"/>
          <p:cNvSpPr txBox="1"/>
          <p:nvPr/>
        </p:nvSpPr>
        <p:spPr>
          <a:xfrm>
            <a:off x="8073297" y="2820164"/>
            <a:ext cx="1817526" cy="646630"/>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algn="ctr"/>
            <a:r>
              <a:rPr lang="en-US" sz="1201" b="1" i="1" dirty="0">
                <a:solidFill>
                  <a:srgbClr val="000000"/>
                </a:solidFill>
                <a:latin typeface="Corbel"/>
                <a:cs typeface="Corbel"/>
              </a:rPr>
              <a:t>BIAN Service Domains are used to build a Enterprise Blueprint</a:t>
            </a:r>
          </a:p>
        </p:txBody>
      </p:sp>
      <p:sp>
        <p:nvSpPr>
          <p:cNvPr id="67" name="Rounded Rectangle 66"/>
          <p:cNvSpPr/>
          <p:nvPr/>
        </p:nvSpPr>
        <p:spPr>
          <a:xfrm>
            <a:off x="5201115" y="4555029"/>
            <a:ext cx="2115443" cy="771287"/>
          </a:xfrm>
          <a:prstGeom prst="roundRect">
            <a:avLst>
              <a:gd name="adj" fmla="val 21812"/>
            </a:avLst>
          </a:prstGeom>
          <a:noFill/>
          <a:effectLst>
            <a:outerShdw blurRad="25400" dist="12700" dir="2700000" algn="br">
              <a:schemeClr val="bg2">
                <a:lumMod val="50000"/>
                <a:lumOff val="50000"/>
              </a:schemeClr>
            </a:outerShdw>
          </a:effectLst>
        </p:spPr>
        <p:txBody>
          <a:bodyPr wrap="square" lIns="0" rIns="0" rtlCol="0">
            <a:spAutoFit/>
          </a:bodyPr>
          <a:lstStyle/>
          <a:p>
            <a:pPr algn="ctr">
              <a:lnSpc>
                <a:spcPts val="1481"/>
              </a:lnSpc>
            </a:pPr>
            <a:r>
              <a:rPr lang="en-US" sz="1401" b="1" i="1" dirty="0">
                <a:solidFill>
                  <a:srgbClr val="000000"/>
                </a:solidFill>
                <a:latin typeface="Corbel"/>
                <a:cs typeface="Corbel"/>
              </a:rPr>
              <a:t>Business Priorities are linked to the underlying systems</a:t>
            </a:r>
          </a:p>
        </p:txBody>
      </p:sp>
    </p:spTree>
    <p:extLst>
      <p:ext uri="{BB962C8B-B14F-4D97-AF65-F5344CB8AC3E}">
        <p14:creationId xmlns:p14="http://schemas.microsoft.com/office/powerpoint/2010/main" val="705448998"/>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1"/>
          <p:cNvGrpSpPr>
            <a:grpSpLocks noChangeAspect="1"/>
          </p:cNvGrpSpPr>
          <p:nvPr/>
        </p:nvGrpSpPr>
        <p:grpSpPr>
          <a:xfrm>
            <a:off x="6471388" y="3085338"/>
            <a:ext cx="3537433" cy="1918899"/>
            <a:chOff x="5879528" y="3082464"/>
            <a:chExt cx="3137610" cy="1702013"/>
          </a:xfrm>
        </p:grpSpPr>
        <p:pic>
          <p:nvPicPr>
            <p:cNvPr id="51" name="Picture 50"/>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8019333" y="4128965"/>
              <a:ext cx="997805" cy="655512"/>
            </a:xfrm>
            <a:prstGeom prst="rect">
              <a:avLst/>
            </a:prstGeom>
          </p:spPr>
        </p:pic>
        <p:pic>
          <p:nvPicPr>
            <p:cNvPr id="52" name="Picture 51"/>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6949430" y="4128965"/>
              <a:ext cx="997805" cy="655512"/>
            </a:xfrm>
            <a:prstGeom prst="rect">
              <a:avLst/>
            </a:prstGeom>
          </p:spPr>
        </p:pic>
        <p:pic>
          <p:nvPicPr>
            <p:cNvPr id="56" name="Picture 5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5879528" y="4128965"/>
              <a:ext cx="997805" cy="655512"/>
            </a:xfrm>
            <a:prstGeom prst="rect">
              <a:avLst/>
            </a:prstGeom>
          </p:spPr>
        </p:pic>
        <p:pic>
          <p:nvPicPr>
            <p:cNvPr id="100" name="Picture 99"/>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7177939" y="3219091"/>
              <a:ext cx="1016666" cy="667901"/>
            </a:xfrm>
            <a:prstGeom prst="rect">
              <a:avLst/>
            </a:prstGeom>
          </p:spPr>
        </p:pic>
        <p:cxnSp>
          <p:nvCxnSpPr>
            <p:cNvPr id="101" name="Elbow Connector 100"/>
            <p:cNvCxnSpPr>
              <a:stCxn id="102" idx="2"/>
              <a:endCxn id="103" idx="0"/>
            </p:cNvCxnSpPr>
            <p:nvPr/>
          </p:nvCxnSpPr>
          <p:spPr>
            <a:xfrm rot="5400000">
              <a:off x="6197883" y="3600772"/>
              <a:ext cx="368293" cy="68809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6605921" y="36283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3" name="Rectangle 102"/>
            <p:cNvSpPr/>
            <p:nvPr/>
          </p:nvSpPr>
          <p:spPr>
            <a:xfrm>
              <a:off x="5917830"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4" name="Rectangle 103"/>
            <p:cNvSpPr/>
            <p:nvPr/>
          </p:nvSpPr>
          <p:spPr>
            <a:xfrm>
              <a:off x="6972222"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5" name="Rectangle 104"/>
            <p:cNvSpPr/>
            <p:nvPr/>
          </p:nvSpPr>
          <p:spPr>
            <a:xfrm>
              <a:off x="8026614"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6" name="Rectangle 105"/>
            <p:cNvSpPr/>
            <p:nvPr/>
          </p:nvSpPr>
          <p:spPr>
            <a:xfrm>
              <a:off x="7186761" y="32907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7" name="Rectangle 106"/>
            <p:cNvSpPr/>
            <p:nvPr/>
          </p:nvSpPr>
          <p:spPr>
            <a:xfrm>
              <a:off x="7508543"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8" name="Rectangle 107"/>
            <p:cNvSpPr/>
            <p:nvPr/>
          </p:nvSpPr>
          <p:spPr>
            <a:xfrm>
              <a:off x="7848538"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09" name="Rectangle 108"/>
            <p:cNvSpPr/>
            <p:nvPr/>
          </p:nvSpPr>
          <p:spPr>
            <a:xfrm>
              <a:off x="7727111" y="37860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0" name="Rectangle 109"/>
            <p:cNvSpPr/>
            <p:nvPr/>
          </p:nvSpPr>
          <p:spPr>
            <a:xfrm>
              <a:off x="7354735" y="36844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1" name="Rectangle 110"/>
            <p:cNvSpPr/>
            <p:nvPr/>
          </p:nvSpPr>
          <p:spPr>
            <a:xfrm>
              <a:off x="6213303"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2" name="Rectangle 111"/>
            <p:cNvSpPr/>
            <p:nvPr/>
          </p:nvSpPr>
          <p:spPr>
            <a:xfrm>
              <a:off x="6553299"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3" name="Rectangle 112"/>
            <p:cNvSpPr/>
            <p:nvPr/>
          </p:nvSpPr>
          <p:spPr>
            <a:xfrm>
              <a:off x="6431872"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4" name="Rectangle 113"/>
            <p:cNvSpPr/>
            <p:nvPr/>
          </p:nvSpPr>
          <p:spPr>
            <a:xfrm>
              <a:off x="6059495"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5" name="Rectangle 114"/>
            <p:cNvSpPr/>
            <p:nvPr/>
          </p:nvSpPr>
          <p:spPr>
            <a:xfrm>
              <a:off x="726567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6" name="Rectangle 115"/>
            <p:cNvSpPr/>
            <p:nvPr/>
          </p:nvSpPr>
          <p:spPr>
            <a:xfrm>
              <a:off x="760566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7" name="Rectangle 116"/>
            <p:cNvSpPr/>
            <p:nvPr/>
          </p:nvSpPr>
          <p:spPr>
            <a:xfrm>
              <a:off x="748424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8" name="Rectangle 117"/>
            <p:cNvSpPr/>
            <p:nvPr/>
          </p:nvSpPr>
          <p:spPr>
            <a:xfrm>
              <a:off x="711186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19" name="Rectangle 118"/>
            <p:cNvSpPr/>
            <p:nvPr/>
          </p:nvSpPr>
          <p:spPr>
            <a:xfrm>
              <a:off x="831399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20" name="Rectangle 119"/>
            <p:cNvSpPr/>
            <p:nvPr/>
          </p:nvSpPr>
          <p:spPr>
            <a:xfrm>
              <a:off x="865398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21" name="Rectangle 120"/>
            <p:cNvSpPr/>
            <p:nvPr/>
          </p:nvSpPr>
          <p:spPr>
            <a:xfrm>
              <a:off x="853256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22" name="Rectangle 121"/>
            <p:cNvSpPr/>
            <p:nvPr/>
          </p:nvSpPr>
          <p:spPr>
            <a:xfrm>
              <a:off x="816018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cxnSp>
          <p:nvCxnSpPr>
            <p:cNvPr id="123" name="Elbow Connector 122"/>
            <p:cNvCxnSpPr>
              <a:stCxn id="102" idx="2"/>
              <a:endCxn id="104" idx="0"/>
            </p:cNvCxnSpPr>
            <p:nvPr/>
          </p:nvCxnSpPr>
          <p:spPr>
            <a:xfrm rot="16200000" flipH="1">
              <a:off x="6725079" y="3761666"/>
              <a:ext cx="368293" cy="36630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24" name="Elbow Connector 123"/>
            <p:cNvCxnSpPr>
              <a:stCxn id="102" idx="2"/>
              <a:endCxn id="105" idx="0"/>
            </p:cNvCxnSpPr>
            <p:nvPr/>
          </p:nvCxnSpPr>
          <p:spPr>
            <a:xfrm rot="16200000" flipH="1">
              <a:off x="7252275" y="3234471"/>
              <a:ext cx="368293" cy="1420693"/>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25" name="Elbow Connector 373"/>
            <p:cNvCxnSpPr>
              <a:stCxn id="102" idx="2"/>
              <a:endCxn id="106" idx="1"/>
            </p:cNvCxnSpPr>
            <p:nvPr/>
          </p:nvCxnSpPr>
          <p:spPr>
            <a:xfrm rot="5400000" flipH="1" flipV="1">
              <a:off x="6754543" y="3328454"/>
              <a:ext cx="403749" cy="460687"/>
            </a:xfrm>
            <a:prstGeom prst="bentConnector4">
              <a:avLst>
                <a:gd name="adj1" fmla="val -25950"/>
                <a:gd name="adj2" fmla="val 7490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26" name="Straight Connector 125"/>
            <p:cNvCxnSpPr>
              <a:stCxn id="111" idx="0"/>
              <a:endCxn id="107" idx="2"/>
            </p:cNvCxnSpPr>
            <p:nvPr/>
          </p:nvCxnSpPr>
          <p:spPr>
            <a:xfrm rot="5400000" flipH="1" flipV="1">
              <a:off x="6473080"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7" name="Straight Connector 126"/>
            <p:cNvCxnSpPr>
              <a:stCxn id="114" idx="0"/>
              <a:endCxn id="110" idx="2"/>
            </p:cNvCxnSpPr>
            <p:nvPr/>
          </p:nvCxnSpPr>
          <p:spPr>
            <a:xfrm rot="5400000" flipH="1" flipV="1">
              <a:off x="6319272" y="34951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8" name="Straight Connector 127"/>
            <p:cNvCxnSpPr>
              <a:stCxn id="112" idx="0"/>
              <a:endCxn id="108" idx="2"/>
            </p:cNvCxnSpPr>
            <p:nvPr/>
          </p:nvCxnSpPr>
          <p:spPr>
            <a:xfrm rot="5400000" flipH="1" flipV="1">
              <a:off x="6813075"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13" idx="0"/>
              <a:endCxn id="109" idx="2"/>
            </p:cNvCxnSpPr>
            <p:nvPr/>
          </p:nvCxnSpPr>
          <p:spPr>
            <a:xfrm rot="5400000" flipH="1" flipV="1">
              <a:off x="6691648" y="35967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0" name="Straight Connector 129"/>
            <p:cNvCxnSpPr>
              <a:stCxn id="115" idx="0"/>
              <a:endCxn id="107" idx="2"/>
            </p:cNvCxnSpPr>
            <p:nvPr/>
          </p:nvCxnSpPr>
          <p:spPr>
            <a:xfrm rot="5400000" flipH="1" flipV="1">
              <a:off x="6999264"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1" name="Straight Connector 130"/>
            <p:cNvCxnSpPr>
              <a:stCxn id="118" idx="0"/>
              <a:endCxn id="110" idx="2"/>
            </p:cNvCxnSpPr>
            <p:nvPr/>
          </p:nvCxnSpPr>
          <p:spPr>
            <a:xfrm rot="5400000" flipH="1" flipV="1">
              <a:off x="6845456" y="40213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2" name="Straight Connector 131"/>
            <p:cNvCxnSpPr>
              <a:stCxn id="116" idx="0"/>
              <a:endCxn id="108" idx="2"/>
            </p:cNvCxnSpPr>
            <p:nvPr/>
          </p:nvCxnSpPr>
          <p:spPr>
            <a:xfrm rot="5400000" flipH="1" flipV="1">
              <a:off x="7339260"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3" name="Straight Connector 132"/>
            <p:cNvCxnSpPr>
              <a:stCxn id="117" idx="0"/>
              <a:endCxn id="109" idx="2"/>
            </p:cNvCxnSpPr>
            <p:nvPr/>
          </p:nvCxnSpPr>
          <p:spPr>
            <a:xfrm rot="5400000" flipH="1" flipV="1">
              <a:off x="7217833" y="41229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4" name="Straight Connector 133"/>
            <p:cNvCxnSpPr>
              <a:stCxn id="119" idx="0"/>
              <a:endCxn id="107" idx="2"/>
            </p:cNvCxnSpPr>
            <p:nvPr/>
          </p:nvCxnSpPr>
          <p:spPr>
            <a:xfrm rot="16200000" flipV="1">
              <a:off x="7523425" y="3557978"/>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a:stCxn id="122" idx="0"/>
              <a:endCxn id="110" idx="2"/>
            </p:cNvCxnSpPr>
            <p:nvPr/>
          </p:nvCxnSpPr>
          <p:spPr>
            <a:xfrm rot="16200000" flipV="1">
              <a:off x="7369617" y="37400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a:stCxn id="120" idx="3"/>
              <a:endCxn id="108" idx="2"/>
            </p:cNvCxnSpPr>
            <p:nvPr/>
          </p:nvCxnSpPr>
          <p:spPr>
            <a:xfrm flipH="1" flipV="1">
              <a:off x="7882959" y="3538440"/>
              <a:ext cx="839869" cy="862526"/>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a:stCxn id="121" idx="0"/>
              <a:endCxn id="109" idx="2"/>
            </p:cNvCxnSpPr>
            <p:nvPr/>
          </p:nvCxnSpPr>
          <p:spPr>
            <a:xfrm rot="16200000" flipV="1">
              <a:off x="7741993" y="38416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pic>
          <p:nvPicPr>
            <p:cNvPr id="138" name="Picture 137"/>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6"/>
                <a:stretch>
                  <a:fillRect/>
                </a:stretch>
              </p:blipFill>
            </mc:Choice>
            <mc:Fallback>
              <p:blipFill>
                <a:blip r:embed="rId7"/>
                <a:stretch>
                  <a:fillRect/>
                </a:stretch>
              </p:blipFill>
            </mc:Fallback>
          </mc:AlternateContent>
          <p:spPr>
            <a:xfrm>
              <a:off x="6035686" y="3082464"/>
              <a:ext cx="969565" cy="690660"/>
            </a:xfrm>
            <a:prstGeom prst="rect">
              <a:avLst/>
            </a:prstGeom>
          </p:spPr>
        </p:pic>
      </p:grpSp>
      <p:sp>
        <p:nvSpPr>
          <p:cNvPr id="5" name="Rectangle 4"/>
          <p:cNvSpPr/>
          <p:nvPr/>
        </p:nvSpPr>
        <p:spPr>
          <a:xfrm>
            <a:off x="1646035" y="338773"/>
            <a:ext cx="8901519" cy="2240111"/>
          </a:xfrm>
          <a:prstGeom prst="rect">
            <a:avLst/>
          </a:prstGeom>
        </p:spPr>
        <p:txBody>
          <a:bodyPr wrap="square">
            <a:spAutoFit/>
          </a:bodyPr>
          <a:lstStyle/>
          <a:p>
            <a:pPr>
              <a:spcAft>
                <a:spcPts val="600"/>
              </a:spcAft>
            </a:pPr>
            <a:r>
              <a:rPr lang="en-US" sz="1361" b="1" dirty="0">
                <a:solidFill>
                  <a:srgbClr val="68C8C6"/>
                </a:solidFill>
                <a:latin typeface="Helvetica"/>
                <a:cs typeface="Helvetica"/>
              </a:rPr>
              <a:t>The scope of BIAN’s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a:t>
            </a:r>
            <a:endParaRPr lang="en-US" sz="1601" b="1" dirty="0">
              <a:solidFill>
                <a:srgbClr val="5F6062"/>
              </a:solidFill>
              <a:latin typeface="Helvetica"/>
              <a:cs typeface="Helvetica"/>
            </a:endParaRPr>
          </a:p>
          <a:p>
            <a:pPr>
              <a:spcAft>
                <a:spcPts val="600"/>
              </a:spcAft>
              <a:buSzPct val="80000"/>
            </a:pPr>
            <a:r>
              <a:rPr lang="en-US" sz="1601" b="1" dirty="0">
                <a:solidFill>
                  <a:srgbClr val="5F6062"/>
                </a:solidFill>
                <a:latin typeface="Helvetica"/>
                <a:cs typeface="Helvetica"/>
              </a:rPr>
              <a:t>The M</a:t>
            </a:r>
            <a:r>
              <a:rPr lang="en-US" sz="1601" b="1" baseline="30000" dirty="0">
                <a:solidFill>
                  <a:srgbClr val="5F6062"/>
                </a:solidFill>
                <a:latin typeface="Helvetica"/>
                <a:cs typeface="Helvetica"/>
              </a:rPr>
              <a:t>4</a:t>
            </a:r>
            <a:r>
              <a:rPr lang="en-US" sz="1601" b="1" dirty="0">
                <a:solidFill>
                  <a:srgbClr val="5F6062"/>
                </a:solidFill>
                <a:latin typeface="Helvetica"/>
                <a:cs typeface="Helvetica"/>
              </a:rPr>
              <a:t>Bank is a worked example where the BIAN designs have been used to define a representative organization ‘blueprint’. The M</a:t>
            </a:r>
            <a:r>
              <a:rPr lang="en-US" sz="1601" b="1" baseline="30000" dirty="0">
                <a:solidFill>
                  <a:srgbClr val="5F6062"/>
                </a:solidFill>
                <a:latin typeface="Helvetica"/>
                <a:cs typeface="Helvetica"/>
              </a:rPr>
              <a:t>4</a:t>
            </a:r>
            <a:r>
              <a:rPr lang="en-US" sz="1601" b="1" dirty="0">
                <a:solidFill>
                  <a:srgbClr val="5F6062"/>
                </a:solidFill>
                <a:latin typeface="Helvetica"/>
                <a:cs typeface="Helvetica"/>
              </a:rPr>
              <a:t>Bank blueprint is assembled using BIAN Service Domains.  It has four ‘dimensions of complexity’ (hence the name):</a:t>
            </a:r>
          </a:p>
          <a:p>
            <a:pPr marL="444722" lvl="1" indent="-266833">
              <a:spcAft>
                <a:spcPts val="300"/>
              </a:spcAft>
              <a:buSzPct val="100000"/>
              <a:buFont typeface="+mj-lt"/>
              <a:buAutoNum type="arabicPeriod"/>
            </a:pPr>
            <a:r>
              <a:rPr lang="en-US" sz="1401" b="1" dirty="0">
                <a:solidFill>
                  <a:srgbClr val="5F6062"/>
                </a:solidFill>
                <a:latin typeface="Helvetica"/>
                <a:cs typeface="Helvetica"/>
              </a:rPr>
              <a:t>Multiple Products –</a:t>
            </a:r>
            <a:r>
              <a:rPr lang="en-US" sz="1401" dirty="0">
                <a:solidFill>
                  <a:srgbClr val="5F6062"/>
                </a:solidFill>
                <a:latin typeface="Helvetica"/>
                <a:cs typeface="Helvetica"/>
              </a:rPr>
              <a:t> The enterprise supports a range of products and services</a:t>
            </a:r>
          </a:p>
          <a:p>
            <a:pPr marL="444722" lvl="1" indent="-266833">
              <a:spcAft>
                <a:spcPts val="300"/>
              </a:spcAft>
              <a:buSzPct val="100000"/>
              <a:buFont typeface="+mj-lt"/>
              <a:buAutoNum type="arabicPeriod"/>
            </a:pPr>
            <a:r>
              <a:rPr lang="en-US" sz="1401" b="1" dirty="0">
                <a:solidFill>
                  <a:srgbClr val="5F6062"/>
                </a:solidFill>
                <a:latin typeface="Helvetica"/>
                <a:cs typeface="Helvetica"/>
              </a:rPr>
              <a:t>Multiple Channels – </a:t>
            </a:r>
            <a:r>
              <a:rPr lang="en-US" sz="1401" dirty="0">
                <a:solidFill>
                  <a:srgbClr val="5F6062"/>
                </a:solidFill>
                <a:latin typeface="Helvetica"/>
                <a:cs typeface="Helvetica"/>
              </a:rPr>
              <a:t>Products and services are accessed through many channels &amp; devices</a:t>
            </a:r>
          </a:p>
          <a:p>
            <a:pPr marL="444722" lvl="1" indent="-266833">
              <a:spcAft>
                <a:spcPts val="300"/>
              </a:spcAft>
              <a:buSzPct val="100000"/>
              <a:buFont typeface="+mj-lt"/>
              <a:buAutoNum type="arabicPeriod"/>
            </a:pPr>
            <a:r>
              <a:rPr lang="en-US" sz="1401" b="1" dirty="0">
                <a:solidFill>
                  <a:srgbClr val="5F6062"/>
                </a:solidFill>
                <a:latin typeface="Helvetica"/>
                <a:cs typeface="Helvetica"/>
              </a:rPr>
              <a:t>Multiple Lines of Business –</a:t>
            </a:r>
            <a:r>
              <a:rPr lang="en-US" sz="1401" dirty="0">
                <a:solidFill>
                  <a:srgbClr val="5F6062"/>
                </a:solidFill>
                <a:latin typeface="Helvetica"/>
                <a:cs typeface="Helvetica"/>
              </a:rPr>
              <a:t> The enterprise spans business segments/markets</a:t>
            </a:r>
          </a:p>
          <a:p>
            <a:pPr marL="444722" lvl="1" indent="-266833">
              <a:spcAft>
                <a:spcPts val="300"/>
              </a:spcAft>
              <a:buSzPct val="100000"/>
              <a:buFont typeface="+mj-lt"/>
              <a:buAutoNum type="arabicPeriod"/>
            </a:pPr>
            <a:r>
              <a:rPr lang="en-US" sz="1401" b="1" dirty="0">
                <a:solidFill>
                  <a:srgbClr val="5F6062"/>
                </a:solidFill>
                <a:latin typeface="Helvetica"/>
                <a:cs typeface="Helvetica"/>
              </a:rPr>
              <a:t>Multiple Levels of Management – </a:t>
            </a:r>
            <a:r>
              <a:rPr lang="en-US" sz="1401" dirty="0">
                <a:solidFill>
                  <a:srgbClr val="5F6062"/>
                </a:solidFill>
                <a:latin typeface="Helvetica"/>
                <a:cs typeface="Helvetica"/>
              </a:rPr>
              <a:t>The enterprise has global, regional &amp; local management levels</a:t>
            </a:r>
            <a:endParaRPr lang="en-US" sz="1601" b="1" dirty="0">
              <a:solidFill>
                <a:srgbClr val="5F6062"/>
              </a:solidFill>
              <a:latin typeface="Helvetica"/>
              <a:cs typeface="Helvetica"/>
            </a:endParaRPr>
          </a:p>
        </p:txBody>
      </p:sp>
      <p:pic>
        <p:nvPicPr>
          <p:cNvPr id="53" name="Picture 52"/>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8"/>
              <a:stretch>
                <a:fillRect/>
              </a:stretch>
            </p:blipFill>
          </mc:Choice>
          <mc:Fallback>
            <p:blipFill>
              <a:blip r:embed="rId9"/>
              <a:stretch>
                <a:fillRect/>
              </a:stretch>
            </p:blipFill>
          </mc:Fallback>
        </mc:AlternateContent>
        <p:spPr>
          <a:xfrm>
            <a:off x="2584743" y="3134369"/>
            <a:ext cx="2525755" cy="1758521"/>
          </a:xfrm>
          <a:prstGeom prst="rect">
            <a:avLst/>
          </a:prstGeom>
        </p:spPr>
      </p:pic>
      <p:sp>
        <p:nvSpPr>
          <p:cNvPr id="54" name="Right Arrow 53"/>
          <p:cNvSpPr/>
          <p:nvPr/>
        </p:nvSpPr>
        <p:spPr>
          <a:xfrm>
            <a:off x="5807013" y="3591749"/>
            <a:ext cx="268407" cy="1048952"/>
          </a:xfrm>
          <a:prstGeom prst="rightArrow">
            <a:avLst/>
          </a:prstGeom>
          <a:solidFill>
            <a:srgbClr val="68C8C6"/>
          </a:solidFill>
          <a:ln w="9525" cap="flat" cmpd="sng" algn="ctr">
            <a:solidFill>
              <a:schemeClr val="tx1"/>
            </a:solidFill>
            <a:prstDash val="solid"/>
            <a:round/>
            <a:headEnd type="none" w="med" len="med"/>
            <a:tailEnd type="none" w="med" len="med"/>
          </a:ln>
          <a:effectLst>
            <a:outerShdw blurRad="50800" dist="38100" dir="2700000">
              <a:srgbClr val="000000">
                <a:alpha val="72000"/>
              </a:srgbClr>
            </a:outerShdw>
          </a:effectLst>
        </p:spPr>
        <p:txBody>
          <a:bodyPr vert="horz" wrap="square" lIns="91482" tIns="45741" rIns="91482" bIns="45741" numCol="1" rtlCol="0" anchor="t" anchorCtr="0" compatLnSpc="1">
            <a:prstTxWarp prst="textNoShape">
              <a:avLst/>
            </a:prstTxWarp>
          </a:bodyPr>
          <a:lstStyle/>
          <a:p>
            <a:pPr eaLnBrk="0" hangingPunct="0"/>
            <a:endParaRPr lang="en-US" sz="1401" baseline="30000">
              <a:latin typeface="Arial" charset="0"/>
              <a:ea typeface="ＭＳ Ｐゴシック" pitchFamily="1" charset="-128"/>
              <a:cs typeface="Arial" charset="0"/>
            </a:endParaRPr>
          </a:p>
        </p:txBody>
      </p:sp>
      <p:sp>
        <p:nvSpPr>
          <p:cNvPr id="55" name="Rectangle 54"/>
          <p:cNvSpPr/>
          <p:nvPr/>
        </p:nvSpPr>
        <p:spPr>
          <a:xfrm>
            <a:off x="2102647" y="4969476"/>
            <a:ext cx="3489948" cy="646630"/>
          </a:xfrm>
          <a:prstGeom prst="rect">
            <a:avLst/>
          </a:prstGeom>
        </p:spPr>
        <p:txBody>
          <a:bodyPr wrap="square">
            <a:spAutoFit/>
          </a:bodyPr>
          <a:lstStyle/>
          <a:p>
            <a:pPr algn="ctr"/>
            <a:r>
              <a:rPr lang="en-US" sz="1201" b="1" i="1" dirty="0">
                <a:solidFill>
                  <a:srgbClr val="5F6062"/>
                </a:solidFill>
                <a:latin typeface="Helvetica"/>
                <a:cs typeface="Helvetica"/>
              </a:rPr>
              <a:t>The BIAN Service Landscape (SL) organizes the Service Domains into Business Areas and Business Domains for reference</a:t>
            </a:r>
            <a:endParaRPr lang="en-US" sz="1201" b="1" i="1"/>
          </a:p>
        </p:txBody>
      </p:sp>
      <p:sp>
        <p:nvSpPr>
          <p:cNvPr id="99" name="Rectangle 98"/>
          <p:cNvSpPr/>
          <p:nvPr/>
        </p:nvSpPr>
        <p:spPr>
          <a:xfrm>
            <a:off x="6511587" y="5061851"/>
            <a:ext cx="3489948" cy="461879"/>
          </a:xfrm>
          <a:prstGeom prst="rect">
            <a:avLst/>
          </a:prstGeom>
        </p:spPr>
        <p:txBody>
          <a:bodyPr wrap="square">
            <a:spAutoFit/>
          </a:bodyPr>
          <a:lstStyle/>
          <a:p>
            <a:pPr algn="ctr"/>
            <a:r>
              <a:rPr lang="en-US" sz="1201" b="1" i="1" dirty="0">
                <a:solidFill>
                  <a:srgbClr val="5F6062"/>
                </a:solidFill>
                <a:latin typeface="Helvetica"/>
                <a:cs typeface="Helvetica"/>
              </a:rPr>
              <a:t>The make-up of the Enterprise Blueprint is explained on the following pages</a:t>
            </a:r>
            <a:endParaRPr lang="en-US" sz="1201" b="1" i="1"/>
          </a:p>
        </p:txBody>
      </p:sp>
    </p:spTree>
    <p:extLst>
      <p:ext uri="{BB962C8B-B14F-4D97-AF65-F5344CB8AC3E}">
        <p14:creationId xmlns:p14="http://schemas.microsoft.com/office/powerpoint/2010/main" val="2188619259"/>
      </p:ext>
    </p:extLst>
  </p:cSld>
  <p:clrMapOvr>
    <a:masterClrMapping/>
  </p:clrMapOvr>
  <p:transition>
    <p:wipe dir="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81"/>
          <p:cNvGrpSpPr>
            <a:grpSpLocks noChangeAspect="1"/>
          </p:cNvGrpSpPr>
          <p:nvPr/>
        </p:nvGrpSpPr>
        <p:grpSpPr>
          <a:xfrm>
            <a:off x="7223395" y="3460438"/>
            <a:ext cx="3271850" cy="1774832"/>
            <a:chOff x="5879528" y="3082464"/>
            <a:chExt cx="3137610" cy="1702013"/>
          </a:xfrm>
        </p:grpSpPr>
        <p:pic>
          <p:nvPicPr>
            <p:cNvPr id="73" name="Picture 72"/>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8019333" y="4128965"/>
              <a:ext cx="997805" cy="655512"/>
            </a:xfrm>
            <a:prstGeom prst="rect">
              <a:avLst/>
            </a:prstGeom>
          </p:spPr>
        </p:pic>
        <p:pic>
          <p:nvPicPr>
            <p:cNvPr id="74" name="Picture 73"/>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6949430" y="4128965"/>
              <a:ext cx="997805" cy="655512"/>
            </a:xfrm>
            <a:prstGeom prst="rect">
              <a:avLst/>
            </a:prstGeom>
          </p:spPr>
        </p:pic>
        <p:pic>
          <p:nvPicPr>
            <p:cNvPr id="75" name="Picture 74"/>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5879528" y="4128965"/>
              <a:ext cx="997805" cy="655512"/>
            </a:xfrm>
            <a:prstGeom prst="rect">
              <a:avLst/>
            </a:prstGeom>
          </p:spPr>
        </p:pic>
        <p:pic>
          <p:nvPicPr>
            <p:cNvPr id="76" name="Picture 7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7177939" y="3219091"/>
              <a:ext cx="1016666" cy="667901"/>
            </a:xfrm>
            <a:prstGeom prst="rect">
              <a:avLst/>
            </a:prstGeom>
          </p:spPr>
        </p:pic>
        <p:cxnSp>
          <p:nvCxnSpPr>
            <p:cNvPr id="77" name="Elbow Connector 76"/>
            <p:cNvCxnSpPr>
              <a:stCxn id="78" idx="2"/>
              <a:endCxn id="79" idx="0"/>
            </p:cNvCxnSpPr>
            <p:nvPr/>
          </p:nvCxnSpPr>
          <p:spPr>
            <a:xfrm rot="5400000">
              <a:off x="6197883" y="3600772"/>
              <a:ext cx="368293" cy="68809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6605921" y="36283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9" name="Rectangle 78"/>
            <p:cNvSpPr/>
            <p:nvPr/>
          </p:nvSpPr>
          <p:spPr>
            <a:xfrm>
              <a:off x="5917830"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0" name="Rectangle 79"/>
            <p:cNvSpPr/>
            <p:nvPr/>
          </p:nvSpPr>
          <p:spPr>
            <a:xfrm>
              <a:off x="6972222"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1" name="Rectangle 80"/>
            <p:cNvSpPr/>
            <p:nvPr/>
          </p:nvSpPr>
          <p:spPr>
            <a:xfrm>
              <a:off x="8026614"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2" name="Rectangle 81"/>
            <p:cNvSpPr/>
            <p:nvPr/>
          </p:nvSpPr>
          <p:spPr>
            <a:xfrm>
              <a:off x="7186761" y="32907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3" name="Rectangle 82"/>
            <p:cNvSpPr/>
            <p:nvPr/>
          </p:nvSpPr>
          <p:spPr>
            <a:xfrm>
              <a:off x="7508543"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4" name="Rectangle 83"/>
            <p:cNvSpPr/>
            <p:nvPr/>
          </p:nvSpPr>
          <p:spPr>
            <a:xfrm>
              <a:off x="7848538"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5" name="Rectangle 84"/>
            <p:cNvSpPr/>
            <p:nvPr/>
          </p:nvSpPr>
          <p:spPr>
            <a:xfrm>
              <a:off x="7727111" y="37860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6" name="Rectangle 85"/>
            <p:cNvSpPr/>
            <p:nvPr/>
          </p:nvSpPr>
          <p:spPr>
            <a:xfrm>
              <a:off x="7354735" y="36844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 name="Rectangle 86"/>
            <p:cNvSpPr/>
            <p:nvPr/>
          </p:nvSpPr>
          <p:spPr>
            <a:xfrm>
              <a:off x="6213303"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 name="Rectangle 87"/>
            <p:cNvSpPr/>
            <p:nvPr/>
          </p:nvSpPr>
          <p:spPr>
            <a:xfrm>
              <a:off x="6553299"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9" name="Rectangle 88"/>
            <p:cNvSpPr/>
            <p:nvPr/>
          </p:nvSpPr>
          <p:spPr>
            <a:xfrm>
              <a:off x="6431872"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0" name="Rectangle 89"/>
            <p:cNvSpPr/>
            <p:nvPr/>
          </p:nvSpPr>
          <p:spPr>
            <a:xfrm>
              <a:off x="6059495"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1" name="Rectangle 90"/>
            <p:cNvSpPr/>
            <p:nvPr/>
          </p:nvSpPr>
          <p:spPr>
            <a:xfrm>
              <a:off x="726567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2" name="Rectangle 91"/>
            <p:cNvSpPr/>
            <p:nvPr/>
          </p:nvSpPr>
          <p:spPr>
            <a:xfrm>
              <a:off x="760566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3" name="Rectangle 92"/>
            <p:cNvSpPr/>
            <p:nvPr/>
          </p:nvSpPr>
          <p:spPr>
            <a:xfrm>
              <a:off x="748424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4" name="Rectangle 93"/>
            <p:cNvSpPr/>
            <p:nvPr/>
          </p:nvSpPr>
          <p:spPr>
            <a:xfrm>
              <a:off x="711186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5" name="Rectangle 94"/>
            <p:cNvSpPr/>
            <p:nvPr/>
          </p:nvSpPr>
          <p:spPr>
            <a:xfrm>
              <a:off x="831399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6" name="Rectangle 95"/>
            <p:cNvSpPr/>
            <p:nvPr/>
          </p:nvSpPr>
          <p:spPr>
            <a:xfrm>
              <a:off x="865398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7" name="Rectangle 96"/>
            <p:cNvSpPr/>
            <p:nvPr/>
          </p:nvSpPr>
          <p:spPr>
            <a:xfrm>
              <a:off x="853256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98" name="Rectangle 97"/>
            <p:cNvSpPr/>
            <p:nvPr/>
          </p:nvSpPr>
          <p:spPr>
            <a:xfrm>
              <a:off x="816018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cxnSp>
          <p:nvCxnSpPr>
            <p:cNvPr id="99" name="Elbow Connector 98"/>
            <p:cNvCxnSpPr>
              <a:stCxn id="78" idx="2"/>
              <a:endCxn id="80" idx="0"/>
            </p:cNvCxnSpPr>
            <p:nvPr/>
          </p:nvCxnSpPr>
          <p:spPr>
            <a:xfrm rot="16200000" flipH="1">
              <a:off x="6725079" y="3761666"/>
              <a:ext cx="368293" cy="36630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00" name="Elbow Connector 99"/>
            <p:cNvCxnSpPr>
              <a:stCxn id="78" idx="2"/>
              <a:endCxn id="81" idx="0"/>
            </p:cNvCxnSpPr>
            <p:nvPr/>
          </p:nvCxnSpPr>
          <p:spPr>
            <a:xfrm rot="16200000" flipH="1">
              <a:off x="7252275" y="3234471"/>
              <a:ext cx="368293" cy="1420693"/>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01" name="Elbow Connector 373"/>
            <p:cNvCxnSpPr>
              <a:stCxn id="78" idx="2"/>
              <a:endCxn id="82" idx="1"/>
            </p:cNvCxnSpPr>
            <p:nvPr/>
          </p:nvCxnSpPr>
          <p:spPr>
            <a:xfrm rot="5400000" flipH="1" flipV="1">
              <a:off x="6754543" y="3328454"/>
              <a:ext cx="403749" cy="460687"/>
            </a:xfrm>
            <a:prstGeom prst="bentConnector4">
              <a:avLst>
                <a:gd name="adj1" fmla="val -25950"/>
                <a:gd name="adj2" fmla="val 7490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87" idx="0"/>
              <a:endCxn id="83" idx="2"/>
            </p:cNvCxnSpPr>
            <p:nvPr/>
          </p:nvCxnSpPr>
          <p:spPr>
            <a:xfrm rot="5400000" flipH="1" flipV="1">
              <a:off x="6473080"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90" idx="0"/>
              <a:endCxn id="86" idx="2"/>
            </p:cNvCxnSpPr>
            <p:nvPr/>
          </p:nvCxnSpPr>
          <p:spPr>
            <a:xfrm rot="5400000" flipH="1" flipV="1">
              <a:off x="6319272" y="34951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88" idx="0"/>
              <a:endCxn id="84" idx="2"/>
            </p:cNvCxnSpPr>
            <p:nvPr/>
          </p:nvCxnSpPr>
          <p:spPr>
            <a:xfrm rot="5400000" flipH="1" flipV="1">
              <a:off x="6813075"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89" idx="0"/>
              <a:endCxn id="85" idx="2"/>
            </p:cNvCxnSpPr>
            <p:nvPr/>
          </p:nvCxnSpPr>
          <p:spPr>
            <a:xfrm rot="5400000" flipH="1" flipV="1">
              <a:off x="6691648" y="35967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91" idx="0"/>
              <a:endCxn id="83" idx="2"/>
            </p:cNvCxnSpPr>
            <p:nvPr/>
          </p:nvCxnSpPr>
          <p:spPr>
            <a:xfrm rot="5400000" flipH="1" flipV="1">
              <a:off x="6999264"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94" idx="0"/>
              <a:endCxn id="86" idx="2"/>
            </p:cNvCxnSpPr>
            <p:nvPr/>
          </p:nvCxnSpPr>
          <p:spPr>
            <a:xfrm rot="5400000" flipH="1" flipV="1">
              <a:off x="6845456" y="40213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92" idx="0"/>
              <a:endCxn id="84" idx="2"/>
            </p:cNvCxnSpPr>
            <p:nvPr/>
          </p:nvCxnSpPr>
          <p:spPr>
            <a:xfrm rot="5400000" flipH="1" flipV="1">
              <a:off x="7339260"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93" idx="0"/>
              <a:endCxn id="85" idx="2"/>
            </p:cNvCxnSpPr>
            <p:nvPr/>
          </p:nvCxnSpPr>
          <p:spPr>
            <a:xfrm rot="5400000" flipH="1" flipV="1">
              <a:off x="7217833" y="41229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95" idx="0"/>
              <a:endCxn id="83" idx="2"/>
            </p:cNvCxnSpPr>
            <p:nvPr/>
          </p:nvCxnSpPr>
          <p:spPr>
            <a:xfrm rot="16200000" flipV="1">
              <a:off x="7523425" y="3557978"/>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98" idx="0"/>
              <a:endCxn id="86" idx="2"/>
            </p:cNvCxnSpPr>
            <p:nvPr/>
          </p:nvCxnSpPr>
          <p:spPr>
            <a:xfrm rot="16200000" flipV="1">
              <a:off x="7369617" y="37400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a:stCxn id="96" idx="3"/>
              <a:endCxn id="84" idx="2"/>
            </p:cNvCxnSpPr>
            <p:nvPr/>
          </p:nvCxnSpPr>
          <p:spPr>
            <a:xfrm flipH="1" flipV="1">
              <a:off x="7882959" y="3538440"/>
              <a:ext cx="839869" cy="862526"/>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97" idx="0"/>
              <a:endCxn id="85" idx="2"/>
            </p:cNvCxnSpPr>
            <p:nvPr/>
          </p:nvCxnSpPr>
          <p:spPr>
            <a:xfrm rot="16200000" flipV="1">
              <a:off x="7741993" y="38416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pic>
          <p:nvPicPr>
            <p:cNvPr id="118" name="Picture 117"/>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6"/>
                <a:stretch>
                  <a:fillRect/>
                </a:stretch>
              </p:blipFill>
            </mc:Choice>
            <mc:Fallback>
              <p:blipFill>
                <a:blip r:embed="rId7"/>
                <a:stretch>
                  <a:fillRect/>
                </a:stretch>
              </p:blipFill>
            </mc:Fallback>
          </mc:AlternateContent>
          <p:spPr>
            <a:xfrm>
              <a:off x="6035686" y="3082464"/>
              <a:ext cx="969565" cy="690660"/>
            </a:xfrm>
            <a:prstGeom prst="rect">
              <a:avLst/>
            </a:prstGeom>
          </p:spPr>
        </p:pic>
      </p:grpSp>
      <p:pic>
        <p:nvPicPr>
          <p:cNvPr id="71" name="Picture 70"/>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8"/>
              <a:stretch>
                <a:fillRect/>
              </a:stretch>
            </p:blipFill>
          </mc:Choice>
          <mc:Fallback>
            <p:blipFill>
              <a:blip r:embed="rId9"/>
              <a:stretch>
                <a:fillRect/>
              </a:stretch>
            </p:blipFill>
          </mc:Fallback>
        </mc:AlternateContent>
        <p:spPr>
          <a:xfrm>
            <a:off x="4762082" y="2545697"/>
            <a:ext cx="2122170" cy="1339619"/>
          </a:xfrm>
          <a:prstGeom prst="rect">
            <a:avLst/>
          </a:prstGeom>
        </p:spPr>
      </p:pic>
      <p:grpSp>
        <p:nvGrpSpPr>
          <p:cNvPr id="3" name="Group 82"/>
          <p:cNvGrpSpPr/>
          <p:nvPr/>
        </p:nvGrpSpPr>
        <p:grpSpPr>
          <a:xfrm>
            <a:off x="1737199" y="1679832"/>
            <a:ext cx="2754536" cy="1698373"/>
            <a:chOff x="127302" y="3067692"/>
            <a:chExt cx="2753261" cy="1697587"/>
          </a:xfrm>
        </p:grpSpPr>
        <p:pic>
          <p:nvPicPr>
            <p:cNvPr id="65" name="Picture 64"/>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10"/>
                <a:stretch>
                  <a:fillRect/>
                </a:stretch>
              </p:blipFill>
            </mc:Choice>
            <mc:Fallback>
              <p:blipFill>
                <a:blip r:embed="rId11"/>
                <a:stretch>
                  <a:fillRect/>
                </a:stretch>
              </p:blipFill>
            </mc:Fallback>
          </mc:AlternateContent>
          <p:spPr>
            <a:xfrm>
              <a:off x="264717" y="3137091"/>
              <a:ext cx="1520489" cy="954627"/>
            </a:xfrm>
            <a:prstGeom prst="rect">
              <a:avLst/>
            </a:prstGeom>
          </p:spPr>
        </p:pic>
        <p:grpSp>
          <p:nvGrpSpPr>
            <p:cNvPr id="4" name="Group 6"/>
            <p:cNvGrpSpPr/>
            <p:nvPr/>
          </p:nvGrpSpPr>
          <p:grpSpPr>
            <a:xfrm>
              <a:off x="403529" y="4211489"/>
              <a:ext cx="723075" cy="412547"/>
              <a:chOff x="5749265" y="3810000"/>
              <a:chExt cx="1642135" cy="1988113"/>
            </a:xfrm>
            <a:effectLst>
              <a:outerShdw blurRad="50800" dist="38100" dir="2700000">
                <a:srgbClr val="000000">
                  <a:alpha val="75000"/>
                </a:srgbClr>
              </a:outerShdw>
            </a:effectLst>
          </p:grpSpPr>
          <p:sp>
            <p:nvSpPr>
              <p:cNvPr id="69" name="Freeform 229"/>
              <p:cNvSpPr/>
              <p:nvPr/>
            </p:nvSpPr>
            <p:spPr bwMode="auto">
              <a:xfrm>
                <a:off x="5749265" y="3963754"/>
                <a:ext cx="1642135" cy="1834359"/>
              </a:xfrm>
              <a:custGeom>
                <a:avLst/>
                <a:gdLst>
                  <a:gd name="connsiteX0" fmla="*/ 0 w 1642135"/>
                  <a:gd name="connsiteY0" fmla="*/ 12828 h 1834359"/>
                  <a:gd name="connsiteX1" fmla="*/ 1642135 w 1642135"/>
                  <a:gd name="connsiteY1" fmla="*/ 0 h 1834359"/>
                  <a:gd name="connsiteX2" fmla="*/ 1039163 w 1642135"/>
                  <a:gd name="connsiteY2" fmla="*/ 795316 h 1834359"/>
                  <a:gd name="connsiteX3" fmla="*/ 975017 w 1642135"/>
                  <a:gd name="connsiteY3" fmla="*/ 1834359 h 1834359"/>
                  <a:gd name="connsiteX4" fmla="*/ 654288 w 1642135"/>
                  <a:gd name="connsiteY4" fmla="*/ 1603460 h 1834359"/>
                  <a:gd name="connsiteX5" fmla="*/ 615800 w 1642135"/>
                  <a:gd name="connsiteY5" fmla="*/ 808144 h 1834359"/>
                  <a:gd name="connsiteX6" fmla="*/ 0 w 1642135"/>
                  <a:gd name="connsiteY6" fmla="*/ 12828 h 18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2135" h="1834359">
                    <a:moveTo>
                      <a:pt x="0" y="12828"/>
                    </a:moveTo>
                    <a:lnTo>
                      <a:pt x="1642135" y="0"/>
                    </a:lnTo>
                    <a:lnTo>
                      <a:pt x="1039163" y="795316"/>
                    </a:lnTo>
                    <a:lnTo>
                      <a:pt x="975017" y="1834359"/>
                    </a:lnTo>
                    <a:lnTo>
                      <a:pt x="654288" y="1603460"/>
                    </a:lnTo>
                    <a:lnTo>
                      <a:pt x="615800" y="808144"/>
                    </a:lnTo>
                    <a:lnTo>
                      <a:pt x="0" y="12828"/>
                    </a:lnTo>
                    <a:close/>
                  </a:path>
                </a:pathLst>
              </a:custGeom>
              <a:gradFill flip="none" rotWithShape="1">
                <a:gsLst>
                  <a:gs pos="0">
                    <a:schemeClr val="bg2">
                      <a:lumMod val="50000"/>
                    </a:schemeClr>
                  </a:gs>
                  <a:gs pos="100000">
                    <a:schemeClr val="bg2">
                      <a:lumMod val="50000"/>
                    </a:schemeClr>
                  </a:gs>
                  <a:gs pos="50000">
                    <a:schemeClr val="bg1">
                      <a:lumMod val="95000"/>
                    </a:schemeClr>
                  </a:gs>
                </a:gsLst>
                <a:lin ang="0" scaled="1"/>
                <a:tileRect/>
              </a:gra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eaLnBrk="0" hangingPunct="0"/>
                <a:endParaRPr lang="en-US" sz="1101" dirty="0">
                  <a:ea typeface="ＭＳ Ｐゴシック" pitchFamily="1" charset="-128"/>
                </a:endParaRPr>
              </a:p>
            </p:txBody>
          </p:sp>
          <p:sp>
            <p:nvSpPr>
              <p:cNvPr id="70" name="Oval 230"/>
              <p:cNvSpPr/>
              <p:nvPr/>
            </p:nvSpPr>
            <p:spPr bwMode="auto">
              <a:xfrm>
                <a:off x="5758571" y="3810000"/>
                <a:ext cx="1620000" cy="346169"/>
              </a:xfrm>
              <a:prstGeom prst="ellipse">
                <a:avLst/>
              </a:prstGeom>
              <a:gradFill flip="none" rotWithShape="1">
                <a:gsLst>
                  <a:gs pos="0">
                    <a:schemeClr val="bg2">
                      <a:lumMod val="50000"/>
                    </a:schemeClr>
                  </a:gs>
                  <a:gs pos="100000">
                    <a:schemeClr val="bg2">
                      <a:lumMod val="50000"/>
                    </a:schemeClr>
                  </a:gs>
                  <a:gs pos="50000">
                    <a:schemeClr val="tx1">
                      <a:lumMod val="50000"/>
                      <a:lumOff val="50000"/>
                    </a:schemeClr>
                  </a:gs>
                </a:gsLst>
                <a:lin ang="0" scaled="1"/>
                <a:tileRect/>
              </a:gra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401" baseline="30000" dirty="0">
                  <a:latin typeface="Arial" charset="0"/>
                  <a:ea typeface="ＭＳ Ｐゴシック" pitchFamily="1" charset="-128"/>
                </a:endParaRPr>
              </a:p>
            </p:txBody>
          </p:sp>
        </p:grpSp>
        <p:sp>
          <p:nvSpPr>
            <p:cNvPr id="67" name="Rectangle 66"/>
            <p:cNvSpPr/>
            <p:nvPr/>
          </p:nvSpPr>
          <p:spPr>
            <a:xfrm>
              <a:off x="127302" y="3067692"/>
              <a:ext cx="1743289" cy="1482755"/>
            </a:xfrm>
            <a:prstGeom prst="rect">
              <a:avLst/>
            </a:prstGeom>
            <a:solidFill>
              <a:srgbClr val="FFFFFF">
                <a:alpha val="3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pic>
          <p:nvPicPr>
            <p:cNvPr id="68" name="Picture 67"/>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12"/>
                <a:stretch>
                  <a:fillRect/>
                </a:stretch>
              </p:blipFill>
            </mc:Choice>
            <mc:Fallback>
              <p:blipFill>
                <a:blip r:embed="rId13"/>
                <a:stretch>
                  <a:fillRect/>
                </a:stretch>
              </p:blipFill>
            </mc:Fallback>
          </mc:AlternateContent>
          <p:spPr>
            <a:xfrm>
              <a:off x="1108412" y="3646609"/>
              <a:ext cx="1772151" cy="1118670"/>
            </a:xfrm>
            <a:prstGeom prst="rect">
              <a:avLst/>
            </a:prstGeom>
          </p:spPr>
        </p:pic>
      </p:grpSp>
      <p:sp>
        <p:nvSpPr>
          <p:cNvPr id="5" name="Rectangle 4"/>
          <p:cNvSpPr/>
          <p:nvPr/>
        </p:nvSpPr>
        <p:spPr>
          <a:xfrm>
            <a:off x="1646034" y="262235"/>
            <a:ext cx="8901519" cy="871795"/>
          </a:xfrm>
          <a:prstGeom prst="rect">
            <a:avLst/>
          </a:prstGeom>
        </p:spPr>
        <p:txBody>
          <a:bodyPr wrap="square">
            <a:spAutoFit/>
          </a:bodyPr>
          <a:lstStyle/>
          <a:p>
            <a:pPr marL="0" lvl="1">
              <a:spcAft>
                <a:spcPts val="600"/>
              </a:spcAft>
            </a:pPr>
            <a:r>
              <a:rPr lang="en-US" sz="1361" b="1" dirty="0">
                <a:solidFill>
                  <a:srgbClr val="68C8C6"/>
                </a:solidFill>
                <a:latin typeface="Helvetica"/>
                <a:cs typeface="Helvetica"/>
              </a:rPr>
              <a:t>Enterprise Blueprint – the Banking ‘Value Chain’</a:t>
            </a:r>
          </a:p>
          <a:p>
            <a:pPr>
              <a:spcAft>
                <a:spcPts val="600"/>
              </a:spcAft>
              <a:buSzPct val="80000"/>
              <a:tabLst>
                <a:tab pos="0" algn="l"/>
              </a:tabLst>
            </a:pPr>
            <a:r>
              <a:rPr lang="en-US" sz="1601" b="1" dirty="0">
                <a:solidFill>
                  <a:srgbClr val="5F6062"/>
                </a:solidFill>
                <a:latin typeface="Helvetica"/>
                <a:cs typeface="Helvetica"/>
              </a:rPr>
              <a:t>Enterprise analysts uses the BIAN Service Domains to create a blueprint of the target organization</a:t>
            </a:r>
          </a:p>
        </p:txBody>
      </p:sp>
      <p:sp>
        <p:nvSpPr>
          <p:cNvPr id="6" name="Rectangle 5"/>
          <p:cNvSpPr/>
          <p:nvPr/>
        </p:nvSpPr>
        <p:spPr>
          <a:xfrm>
            <a:off x="7141581" y="5225362"/>
            <a:ext cx="3477988" cy="415690"/>
          </a:xfrm>
          <a:prstGeom prst="rect">
            <a:avLst/>
          </a:prstGeom>
        </p:spPr>
        <p:txBody>
          <a:bodyPr wrap="square">
            <a:spAutoFit/>
          </a:bodyPr>
          <a:lstStyle/>
          <a:p>
            <a:pPr algn="ctr">
              <a:spcAft>
                <a:spcPts val="300"/>
              </a:spcAft>
            </a:pPr>
            <a:r>
              <a:rPr lang="en-US" sz="1051" b="1" dirty="0">
                <a:latin typeface="Helvetica"/>
                <a:cs typeface="Helvetica"/>
              </a:rPr>
              <a:t>Repeat structures to match the lines of business and the reporting hierarchy of the enterprise</a:t>
            </a:r>
          </a:p>
        </p:txBody>
      </p:sp>
      <p:sp>
        <p:nvSpPr>
          <p:cNvPr id="107" name="Rectangle 8"/>
          <p:cNvSpPr/>
          <p:nvPr/>
        </p:nvSpPr>
        <p:spPr>
          <a:xfrm>
            <a:off x="4866921" y="3929166"/>
            <a:ext cx="1994238" cy="577348"/>
          </a:xfrm>
          <a:prstGeom prst="rect">
            <a:avLst/>
          </a:prstGeom>
        </p:spPr>
        <p:txBody>
          <a:bodyPr wrap="square">
            <a:spAutoFit/>
          </a:bodyPr>
          <a:lstStyle/>
          <a:p>
            <a:pPr algn="ctr">
              <a:spcAft>
                <a:spcPts val="300"/>
              </a:spcAft>
            </a:pPr>
            <a:r>
              <a:rPr lang="en-US" sz="1051" b="1" dirty="0">
                <a:latin typeface="Helvetica"/>
                <a:cs typeface="Helvetica"/>
              </a:rPr>
              <a:t>Specialise/adapt Service Domains to the enterprise (refine, repeat, combine)</a:t>
            </a:r>
          </a:p>
        </p:txBody>
      </p:sp>
      <p:sp>
        <p:nvSpPr>
          <p:cNvPr id="108" name="Right Arrow 107"/>
          <p:cNvSpPr/>
          <p:nvPr/>
        </p:nvSpPr>
        <p:spPr bwMode="auto">
          <a:xfrm rot="1404394">
            <a:off x="6874482" y="3550846"/>
            <a:ext cx="198422" cy="841641"/>
          </a:xfrm>
          <a:prstGeom prst="rightArrow">
            <a:avLst>
              <a:gd name="adj1" fmla="val 50000"/>
              <a:gd name="adj2" fmla="val 63889"/>
            </a:avLst>
          </a:prstGeom>
          <a:solidFill>
            <a:srgbClr val="68C8C6"/>
          </a:solidFill>
          <a:ln w="9525" cap="flat" cmpd="sng" algn="ctr">
            <a:solidFill>
              <a:schemeClr val="tx1"/>
            </a:solidFill>
            <a:prstDash val="solid"/>
            <a:round/>
            <a:headEnd type="none" w="med" len="med"/>
            <a:tailEnd type="none" w="med" len="med"/>
          </a:ln>
          <a:effectLst>
            <a:outerShdw blurRad="50800" dist="38100" dir="2700000">
              <a:srgbClr val="000000">
                <a:alpha val="72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401" baseline="30000" dirty="0">
              <a:latin typeface="Arial" charset="0"/>
              <a:ea typeface="ＭＳ Ｐゴシック" pitchFamily="1" charset="-128"/>
            </a:endParaRPr>
          </a:p>
        </p:txBody>
      </p:sp>
      <p:sp>
        <p:nvSpPr>
          <p:cNvPr id="204" name="Rectangle 203"/>
          <p:cNvSpPr/>
          <p:nvPr/>
        </p:nvSpPr>
        <p:spPr>
          <a:xfrm>
            <a:off x="1703332" y="3404000"/>
            <a:ext cx="2720734" cy="577348"/>
          </a:xfrm>
          <a:prstGeom prst="rect">
            <a:avLst/>
          </a:prstGeom>
        </p:spPr>
        <p:txBody>
          <a:bodyPr wrap="square">
            <a:spAutoFit/>
          </a:bodyPr>
          <a:lstStyle/>
          <a:p>
            <a:pPr algn="ctr">
              <a:spcAft>
                <a:spcPts val="300"/>
              </a:spcAft>
            </a:pPr>
            <a:r>
              <a:rPr lang="en-US" sz="1051" b="1" dirty="0">
                <a:latin typeface="Helvetica"/>
                <a:cs typeface="Helvetica"/>
              </a:rPr>
              <a:t>Select the required Service Domains (note the ‘value chain’ structure shown is explained later in this paper)</a:t>
            </a:r>
            <a:endParaRPr lang="en-US" sz="1001" dirty="0">
              <a:latin typeface="Helvetica"/>
              <a:cs typeface="Helvetica"/>
            </a:endParaRPr>
          </a:p>
        </p:txBody>
      </p:sp>
      <p:sp>
        <p:nvSpPr>
          <p:cNvPr id="205" name="Right Arrow 204"/>
          <p:cNvSpPr/>
          <p:nvPr/>
        </p:nvSpPr>
        <p:spPr bwMode="auto">
          <a:xfrm rot="1404394">
            <a:off x="4523968" y="3033284"/>
            <a:ext cx="177188" cy="841641"/>
          </a:xfrm>
          <a:prstGeom prst="rightArrow">
            <a:avLst>
              <a:gd name="adj1" fmla="val 50000"/>
              <a:gd name="adj2" fmla="val 63889"/>
            </a:avLst>
          </a:prstGeom>
          <a:solidFill>
            <a:srgbClr val="68C8C6"/>
          </a:solidFill>
          <a:ln w="9525" cap="flat" cmpd="sng" algn="ctr">
            <a:solidFill>
              <a:schemeClr val="tx1"/>
            </a:solidFill>
            <a:prstDash val="solid"/>
            <a:round/>
            <a:headEnd type="none" w="med" len="med"/>
            <a:tailEnd type="none" w="med" len="med"/>
          </a:ln>
          <a:effectLst>
            <a:outerShdw blurRad="50800" dist="38100" dir="2700000">
              <a:srgbClr val="000000">
                <a:alpha val="72000"/>
              </a:srgbClr>
            </a:outerShdw>
          </a:effectLst>
        </p:spPr>
        <p:txBody>
          <a:bodyPr vert="horz" wrap="square" lIns="91482" tIns="45741" rIns="91482" bIns="45741" numCol="1" rtlCol="0" anchor="t" anchorCtr="0" compatLnSpc="1">
            <a:prstTxWarp prst="textNoShape">
              <a:avLst/>
            </a:prstTxWarp>
          </a:bodyPr>
          <a:lstStyle/>
          <a:p>
            <a:pPr eaLnBrk="0" hangingPunct="0"/>
            <a:endParaRPr lang="en-US" sz="1401" baseline="30000" dirty="0">
              <a:ea typeface="ＭＳ Ｐゴシック" pitchFamily="1" charset="-128"/>
            </a:endParaRPr>
          </a:p>
        </p:txBody>
      </p:sp>
      <p:sp>
        <p:nvSpPr>
          <p:cNvPr id="328" name="Rectangle 327"/>
          <p:cNvSpPr/>
          <p:nvPr/>
        </p:nvSpPr>
        <p:spPr>
          <a:xfrm>
            <a:off x="2062251" y="1388710"/>
            <a:ext cx="1800833" cy="254034"/>
          </a:xfrm>
          <a:prstGeom prst="rect">
            <a:avLst/>
          </a:prstGeom>
        </p:spPr>
        <p:txBody>
          <a:bodyPr wrap="square">
            <a:noAutofit/>
          </a:bodyPr>
          <a:lstStyle/>
          <a:p>
            <a:pPr algn="ctr">
              <a:spcAft>
                <a:spcPts val="600"/>
              </a:spcAft>
            </a:pPr>
            <a:r>
              <a:rPr lang="en-US" sz="1401" b="1" i="1" dirty="0">
                <a:latin typeface="Helvetica"/>
                <a:cs typeface="Helvetica"/>
              </a:rPr>
              <a:t>Step 1 – Filter</a:t>
            </a:r>
            <a:endParaRPr lang="en-US" sz="1201" b="1" i="1" dirty="0">
              <a:latin typeface="Helvetica"/>
              <a:cs typeface="Helvetica"/>
            </a:endParaRPr>
          </a:p>
        </p:txBody>
      </p:sp>
      <p:sp>
        <p:nvSpPr>
          <p:cNvPr id="329" name="Rectangle 328"/>
          <p:cNvSpPr/>
          <p:nvPr/>
        </p:nvSpPr>
        <p:spPr>
          <a:xfrm>
            <a:off x="4796769" y="2184401"/>
            <a:ext cx="1800833" cy="254034"/>
          </a:xfrm>
          <a:prstGeom prst="rect">
            <a:avLst/>
          </a:prstGeom>
        </p:spPr>
        <p:txBody>
          <a:bodyPr wrap="square">
            <a:noAutofit/>
          </a:bodyPr>
          <a:lstStyle/>
          <a:p>
            <a:pPr algn="ctr">
              <a:spcAft>
                <a:spcPts val="600"/>
              </a:spcAft>
            </a:pPr>
            <a:r>
              <a:rPr lang="en-US" sz="1401" b="1" i="1" dirty="0">
                <a:latin typeface="Helvetica"/>
                <a:cs typeface="Helvetica"/>
              </a:rPr>
              <a:t>Step 2 – Specialize</a:t>
            </a:r>
            <a:endParaRPr lang="en-US" sz="1201" b="1" i="1" dirty="0">
              <a:latin typeface="Helvetica"/>
              <a:cs typeface="Helvetica"/>
            </a:endParaRPr>
          </a:p>
        </p:txBody>
      </p:sp>
      <p:sp>
        <p:nvSpPr>
          <p:cNvPr id="330" name="Rectangle 329"/>
          <p:cNvSpPr/>
          <p:nvPr/>
        </p:nvSpPr>
        <p:spPr>
          <a:xfrm>
            <a:off x="7788061" y="3134082"/>
            <a:ext cx="1800833" cy="254034"/>
          </a:xfrm>
          <a:prstGeom prst="rect">
            <a:avLst/>
          </a:prstGeom>
        </p:spPr>
        <p:txBody>
          <a:bodyPr wrap="square">
            <a:noAutofit/>
          </a:bodyPr>
          <a:lstStyle/>
          <a:p>
            <a:pPr algn="ctr">
              <a:spcAft>
                <a:spcPts val="600"/>
              </a:spcAft>
            </a:pPr>
            <a:r>
              <a:rPr lang="en-US" sz="1401" b="1" i="1" dirty="0">
                <a:latin typeface="Helvetica"/>
                <a:cs typeface="Helvetica"/>
              </a:rPr>
              <a:t>Step 3 – Organize</a:t>
            </a:r>
            <a:endParaRPr lang="en-US" sz="1201" b="1" i="1" dirty="0">
              <a:latin typeface="Helvetica"/>
              <a:cs typeface="Helvetica"/>
            </a:endParaRPr>
          </a:p>
        </p:txBody>
      </p:sp>
    </p:spTree>
    <p:extLst>
      <p:ext uri="{BB962C8B-B14F-4D97-AF65-F5344CB8AC3E}">
        <p14:creationId xmlns:p14="http://schemas.microsoft.com/office/powerpoint/2010/main" val="119451998"/>
      </p:ext>
    </p:extLst>
  </p:cSld>
  <p:clrMapOvr>
    <a:masterClrMapping/>
  </p:clrMapOvr>
  <p:transition>
    <p:wipe dir="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66464" y="439305"/>
            <a:ext cx="890151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Banking ‘Value Chain’</a:t>
            </a:r>
          </a:p>
          <a:p>
            <a:pPr>
              <a:spcAft>
                <a:spcPts val="600"/>
              </a:spcAft>
              <a:buSzPct val="80000"/>
            </a:pPr>
            <a:r>
              <a:rPr lang="en-US" sz="1601" b="1" dirty="0">
                <a:solidFill>
                  <a:srgbClr val="5F6062"/>
                </a:solidFill>
                <a:latin typeface="Helvetica"/>
                <a:cs typeface="Helvetica"/>
              </a:rPr>
              <a:t>Before expanding on the four dimensions of the model, the foundational ‘value chain’ structure needs to be explained.  The value chain has two main regions:</a:t>
            </a:r>
            <a:endParaRPr lang="en-US" sz="1401" b="1" dirty="0">
              <a:solidFill>
                <a:srgbClr val="5F6062"/>
              </a:solidFill>
              <a:latin typeface="Helvetica"/>
              <a:cs typeface="Helvetica"/>
            </a:endParaRPr>
          </a:p>
        </p:txBody>
      </p:sp>
      <p:grpSp>
        <p:nvGrpSpPr>
          <p:cNvPr id="2" name="Group 41"/>
          <p:cNvGrpSpPr>
            <a:grpSpLocks noChangeAspect="1"/>
          </p:cNvGrpSpPr>
          <p:nvPr/>
        </p:nvGrpSpPr>
        <p:grpSpPr>
          <a:xfrm>
            <a:off x="2184989" y="2077286"/>
            <a:ext cx="5201729" cy="2931880"/>
            <a:chOff x="597858" y="2890381"/>
            <a:chExt cx="3485678" cy="1964652"/>
          </a:xfrm>
        </p:grpSpPr>
        <p:sp>
          <p:nvSpPr>
            <p:cNvPr id="157" name="Rectangle 156"/>
            <p:cNvSpPr/>
            <p:nvPr/>
          </p:nvSpPr>
          <p:spPr>
            <a:xfrm>
              <a:off x="597858" y="2890381"/>
              <a:ext cx="3485678" cy="1964652"/>
            </a:xfrm>
            <a:prstGeom prst="rect">
              <a:avLst/>
            </a:prstGeom>
          </p:spPr>
          <p:style>
            <a:lnRef idx="1">
              <a:schemeClr val="accent2"/>
            </a:lnRef>
            <a:fillRef idx="2">
              <a:schemeClr val="accent2"/>
            </a:fillRef>
            <a:effectRef idx="1">
              <a:schemeClr val="accent2"/>
            </a:effectRef>
            <a:fontRef idx="minor">
              <a:schemeClr val="dk1"/>
            </a:fontRef>
          </p:style>
          <p:txBody>
            <a:bodyPr wrap="square" lIns="0" tIns="46822" rIns="0" bIns="46822" rtlCol="0" anchor="t" anchorCtr="0"/>
            <a:lstStyle/>
            <a:p>
              <a:pPr algn="ctr"/>
              <a:r>
                <a:rPr lang="en-US" sz="1361" b="1" dirty="0">
                  <a:solidFill>
                    <a:srgbClr val="000000"/>
                  </a:solidFill>
                </a:rPr>
                <a:t>Simple Banking Value Chain</a:t>
              </a:r>
            </a:p>
          </p:txBody>
        </p:sp>
        <p:sp>
          <p:nvSpPr>
            <p:cNvPr id="209" name="Freeform 208"/>
            <p:cNvSpPr/>
            <p:nvPr/>
          </p:nvSpPr>
          <p:spPr>
            <a:xfrm>
              <a:off x="893751" y="3199773"/>
              <a:ext cx="2930992" cy="1497055"/>
            </a:xfrm>
            <a:custGeom>
              <a:avLst/>
              <a:gdLst>
                <a:gd name="connsiteX0" fmla="*/ 0 w 4464556"/>
                <a:gd name="connsiteY0" fmla="*/ 0 h 2296155"/>
                <a:gd name="connsiteX1" fmla="*/ 4336264 w 4464556"/>
                <a:gd name="connsiteY1" fmla="*/ 0 h 2296155"/>
                <a:gd name="connsiteX2" fmla="*/ 4464556 w 4464556"/>
                <a:gd name="connsiteY2" fmla="*/ 461796 h 2296155"/>
                <a:gd name="connsiteX3" fmla="*/ 590143 w 4464556"/>
                <a:gd name="connsiteY3" fmla="*/ 448969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0 w 4464556"/>
                <a:gd name="connsiteY9" fmla="*/ 0 h 2296155"/>
                <a:gd name="connsiteX0" fmla="*/ 0 w 4464556"/>
                <a:gd name="connsiteY0" fmla="*/ 0 h 2296155"/>
                <a:gd name="connsiteX1" fmla="*/ 4336264 w 4464556"/>
                <a:gd name="connsiteY1" fmla="*/ 0 h 2296155"/>
                <a:gd name="connsiteX2" fmla="*/ 4464556 w 4464556"/>
                <a:gd name="connsiteY2" fmla="*/ 461796 h 2296155"/>
                <a:gd name="connsiteX3" fmla="*/ 590143 w 4464556"/>
                <a:gd name="connsiteY3" fmla="*/ 448969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0 w 4464556"/>
                <a:gd name="connsiteY9" fmla="*/ 0 h 2296155"/>
                <a:gd name="connsiteX0" fmla="*/ 114300 w 4464556"/>
                <a:gd name="connsiteY0" fmla="*/ 95250 h 2296155"/>
                <a:gd name="connsiteX1" fmla="*/ 4336264 w 4464556"/>
                <a:gd name="connsiteY1" fmla="*/ 0 h 2296155"/>
                <a:gd name="connsiteX2" fmla="*/ 4464556 w 4464556"/>
                <a:gd name="connsiteY2" fmla="*/ 461796 h 2296155"/>
                <a:gd name="connsiteX3" fmla="*/ 590143 w 4464556"/>
                <a:gd name="connsiteY3" fmla="*/ 448969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114300 w 4464556"/>
                <a:gd name="connsiteY9" fmla="*/ 95250 h 2296155"/>
                <a:gd name="connsiteX0" fmla="*/ 22225 w 4464556"/>
                <a:gd name="connsiteY0" fmla="*/ 9525 h 2296155"/>
                <a:gd name="connsiteX1" fmla="*/ 4336264 w 4464556"/>
                <a:gd name="connsiteY1" fmla="*/ 0 h 2296155"/>
                <a:gd name="connsiteX2" fmla="*/ 4464556 w 4464556"/>
                <a:gd name="connsiteY2" fmla="*/ 461796 h 2296155"/>
                <a:gd name="connsiteX3" fmla="*/ 590143 w 4464556"/>
                <a:gd name="connsiteY3" fmla="*/ 448969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390118 w 4464556"/>
                <a:gd name="connsiteY3" fmla="*/ 318794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606018 w 4464556"/>
                <a:gd name="connsiteY3" fmla="*/ 458494 h 2296155"/>
                <a:gd name="connsiteX4" fmla="*/ 859556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606018 w 4464556"/>
                <a:gd name="connsiteY3" fmla="*/ 458494 h 2296155"/>
                <a:gd name="connsiteX4" fmla="*/ 1199281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606018 w 4464556"/>
                <a:gd name="connsiteY3" fmla="*/ 458494 h 2296155"/>
                <a:gd name="connsiteX4" fmla="*/ 862731 w 4464556"/>
                <a:gd name="connsiteY4" fmla="*/ 1154491 h 2296155"/>
                <a:gd name="connsiteX5" fmla="*/ 615801 w 4464556"/>
                <a:gd name="connsiteY5" fmla="*/ 1834358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606018 w 4464556"/>
                <a:gd name="connsiteY3" fmla="*/ 458494 h 2296155"/>
                <a:gd name="connsiteX4" fmla="*/ 862731 w 4464556"/>
                <a:gd name="connsiteY4" fmla="*/ 1154491 h 2296155"/>
                <a:gd name="connsiteX5" fmla="*/ 431651 w 4464556"/>
                <a:gd name="connsiteY5" fmla="*/ 1989933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22225 w 4464556"/>
                <a:gd name="connsiteY0" fmla="*/ 9525 h 2296155"/>
                <a:gd name="connsiteX1" fmla="*/ 4336264 w 4464556"/>
                <a:gd name="connsiteY1" fmla="*/ 0 h 2296155"/>
                <a:gd name="connsiteX2" fmla="*/ 4464556 w 4464556"/>
                <a:gd name="connsiteY2" fmla="*/ 461796 h 2296155"/>
                <a:gd name="connsiteX3" fmla="*/ 606018 w 4464556"/>
                <a:gd name="connsiteY3" fmla="*/ 458494 h 2296155"/>
                <a:gd name="connsiteX4" fmla="*/ 862731 w 4464556"/>
                <a:gd name="connsiteY4" fmla="*/ 1154491 h 2296155"/>
                <a:gd name="connsiteX5" fmla="*/ 606276 w 4464556"/>
                <a:gd name="connsiteY5" fmla="*/ 1843883 h 2296155"/>
                <a:gd name="connsiteX6" fmla="*/ 4464556 w 4464556"/>
                <a:gd name="connsiteY6" fmla="*/ 1847186 h 2296155"/>
                <a:gd name="connsiteX7" fmla="*/ 4310606 w 4464556"/>
                <a:gd name="connsiteY7" fmla="*/ 2296155 h 2296155"/>
                <a:gd name="connsiteX8" fmla="*/ 0 w 4464556"/>
                <a:gd name="connsiteY8" fmla="*/ 2296155 h 2296155"/>
                <a:gd name="connsiteX9" fmla="*/ 22225 w 4464556"/>
                <a:gd name="connsiteY9" fmla="*/ 9525 h 2296155"/>
                <a:gd name="connsiteX0" fmla="*/ 0 w 4442331"/>
                <a:gd name="connsiteY0" fmla="*/ 9525 h 2296155"/>
                <a:gd name="connsiteX1" fmla="*/ 4314039 w 4442331"/>
                <a:gd name="connsiteY1" fmla="*/ 0 h 2296155"/>
                <a:gd name="connsiteX2" fmla="*/ 4442331 w 4442331"/>
                <a:gd name="connsiteY2" fmla="*/ 461796 h 2296155"/>
                <a:gd name="connsiteX3" fmla="*/ 583793 w 4442331"/>
                <a:gd name="connsiteY3" fmla="*/ 458494 h 2296155"/>
                <a:gd name="connsiteX4" fmla="*/ 840506 w 4442331"/>
                <a:gd name="connsiteY4" fmla="*/ 1154491 h 2296155"/>
                <a:gd name="connsiteX5" fmla="*/ 584051 w 4442331"/>
                <a:gd name="connsiteY5" fmla="*/ 1843883 h 2296155"/>
                <a:gd name="connsiteX6" fmla="*/ 4442331 w 4442331"/>
                <a:gd name="connsiteY6" fmla="*/ 1847186 h 2296155"/>
                <a:gd name="connsiteX7" fmla="*/ 4288381 w 4442331"/>
                <a:gd name="connsiteY7" fmla="*/ 2296155 h 2296155"/>
                <a:gd name="connsiteX8" fmla="*/ 234950 w 4442331"/>
                <a:gd name="connsiteY8" fmla="*/ 2131055 h 2296155"/>
                <a:gd name="connsiteX9" fmla="*/ 0 w 4442331"/>
                <a:gd name="connsiteY9" fmla="*/ 9525 h 2296155"/>
                <a:gd name="connsiteX0" fmla="*/ 3175 w 4445506"/>
                <a:gd name="connsiteY0" fmla="*/ 9525 h 2296155"/>
                <a:gd name="connsiteX1" fmla="*/ 4317214 w 4445506"/>
                <a:gd name="connsiteY1" fmla="*/ 0 h 2296155"/>
                <a:gd name="connsiteX2" fmla="*/ 4445506 w 4445506"/>
                <a:gd name="connsiteY2" fmla="*/ 461796 h 2296155"/>
                <a:gd name="connsiteX3" fmla="*/ 586968 w 4445506"/>
                <a:gd name="connsiteY3" fmla="*/ 458494 h 2296155"/>
                <a:gd name="connsiteX4" fmla="*/ 843681 w 4445506"/>
                <a:gd name="connsiteY4" fmla="*/ 1154491 h 2296155"/>
                <a:gd name="connsiteX5" fmla="*/ 587226 w 4445506"/>
                <a:gd name="connsiteY5" fmla="*/ 1843883 h 2296155"/>
                <a:gd name="connsiteX6" fmla="*/ 4445506 w 4445506"/>
                <a:gd name="connsiteY6" fmla="*/ 1847186 h 2296155"/>
                <a:gd name="connsiteX7" fmla="*/ 4291556 w 4445506"/>
                <a:gd name="connsiteY7" fmla="*/ 2296155 h 2296155"/>
                <a:gd name="connsiteX8" fmla="*/ 0 w 4445506"/>
                <a:gd name="connsiteY8" fmla="*/ 2286630 h 2296155"/>
                <a:gd name="connsiteX9" fmla="*/ 3175 w 4445506"/>
                <a:gd name="connsiteY9" fmla="*/ 9525 h 2296155"/>
                <a:gd name="connsiteX0" fmla="*/ 142875 w 4445506"/>
                <a:gd name="connsiteY0" fmla="*/ 127000 h 2296155"/>
                <a:gd name="connsiteX1" fmla="*/ 4317214 w 4445506"/>
                <a:gd name="connsiteY1" fmla="*/ 0 h 2296155"/>
                <a:gd name="connsiteX2" fmla="*/ 4445506 w 4445506"/>
                <a:gd name="connsiteY2" fmla="*/ 461796 h 2296155"/>
                <a:gd name="connsiteX3" fmla="*/ 586968 w 4445506"/>
                <a:gd name="connsiteY3" fmla="*/ 458494 h 2296155"/>
                <a:gd name="connsiteX4" fmla="*/ 843681 w 4445506"/>
                <a:gd name="connsiteY4" fmla="*/ 1154491 h 2296155"/>
                <a:gd name="connsiteX5" fmla="*/ 587226 w 4445506"/>
                <a:gd name="connsiteY5" fmla="*/ 1843883 h 2296155"/>
                <a:gd name="connsiteX6" fmla="*/ 4445506 w 4445506"/>
                <a:gd name="connsiteY6" fmla="*/ 1847186 h 2296155"/>
                <a:gd name="connsiteX7" fmla="*/ 4291556 w 4445506"/>
                <a:gd name="connsiteY7" fmla="*/ 2296155 h 2296155"/>
                <a:gd name="connsiteX8" fmla="*/ 0 w 4445506"/>
                <a:gd name="connsiteY8" fmla="*/ 2286630 h 2296155"/>
                <a:gd name="connsiteX9" fmla="*/ 142875 w 4445506"/>
                <a:gd name="connsiteY9" fmla="*/ 127000 h 2296155"/>
                <a:gd name="connsiteX0" fmla="*/ 3175 w 4445506"/>
                <a:gd name="connsiteY0" fmla="*/ 9525 h 2296155"/>
                <a:gd name="connsiteX1" fmla="*/ 4317214 w 4445506"/>
                <a:gd name="connsiteY1" fmla="*/ 0 h 2296155"/>
                <a:gd name="connsiteX2" fmla="*/ 4445506 w 4445506"/>
                <a:gd name="connsiteY2" fmla="*/ 461796 h 2296155"/>
                <a:gd name="connsiteX3" fmla="*/ 586968 w 4445506"/>
                <a:gd name="connsiteY3" fmla="*/ 458494 h 2296155"/>
                <a:gd name="connsiteX4" fmla="*/ 843681 w 4445506"/>
                <a:gd name="connsiteY4" fmla="*/ 1154491 h 2296155"/>
                <a:gd name="connsiteX5" fmla="*/ 587226 w 4445506"/>
                <a:gd name="connsiteY5" fmla="*/ 1843883 h 2296155"/>
                <a:gd name="connsiteX6" fmla="*/ 4445506 w 4445506"/>
                <a:gd name="connsiteY6" fmla="*/ 1847186 h 2296155"/>
                <a:gd name="connsiteX7" fmla="*/ 4291556 w 4445506"/>
                <a:gd name="connsiteY7" fmla="*/ 2296155 h 2296155"/>
                <a:gd name="connsiteX8" fmla="*/ 0 w 4445506"/>
                <a:gd name="connsiteY8" fmla="*/ 2286630 h 2296155"/>
                <a:gd name="connsiteX9" fmla="*/ 3175 w 4445506"/>
                <a:gd name="connsiteY9" fmla="*/ 9525 h 2296155"/>
                <a:gd name="connsiteX0" fmla="*/ 3175 w 4445506"/>
                <a:gd name="connsiteY0" fmla="*/ 9525 h 2296155"/>
                <a:gd name="connsiteX1" fmla="*/ 4317214 w 4445506"/>
                <a:gd name="connsiteY1" fmla="*/ 0 h 2296155"/>
                <a:gd name="connsiteX2" fmla="*/ 4445506 w 4445506"/>
                <a:gd name="connsiteY2" fmla="*/ 461796 h 2296155"/>
                <a:gd name="connsiteX3" fmla="*/ 586968 w 4445506"/>
                <a:gd name="connsiteY3" fmla="*/ 458494 h 2296155"/>
                <a:gd name="connsiteX4" fmla="*/ 843681 w 4445506"/>
                <a:gd name="connsiteY4" fmla="*/ 1154491 h 2296155"/>
                <a:gd name="connsiteX5" fmla="*/ 587226 w 4445506"/>
                <a:gd name="connsiteY5" fmla="*/ 1843883 h 2296155"/>
                <a:gd name="connsiteX6" fmla="*/ 4445506 w 4445506"/>
                <a:gd name="connsiteY6" fmla="*/ 1847186 h 2296155"/>
                <a:gd name="connsiteX7" fmla="*/ 4291556 w 4445506"/>
                <a:gd name="connsiteY7" fmla="*/ 2296155 h 2296155"/>
                <a:gd name="connsiteX8" fmla="*/ 0 w 4445506"/>
                <a:gd name="connsiteY8" fmla="*/ 2286630 h 2296155"/>
                <a:gd name="connsiteX9" fmla="*/ 3175 w 4445506"/>
                <a:gd name="connsiteY9" fmla="*/ 9525 h 2296155"/>
                <a:gd name="connsiteX0" fmla="*/ 3175 w 4445506"/>
                <a:gd name="connsiteY0" fmla="*/ 73025 h 2359655"/>
                <a:gd name="connsiteX1" fmla="*/ 4437864 w 4445506"/>
                <a:gd name="connsiteY1" fmla="*/ 0 h 2359655"/>
                <a:gd name="connsiteX2" fmla="*/ 4445506 w 4445506"/>
                <a:gd name="connsiteY2" fmla="*/ 525296 h 2359655"/>
                <a:gd name="connsiteX3" fmla="*/ 586968 w 4445506"/>
                <a:gd name="connsiteY3" fmla="*/ 521994 h 2359655"/>
                <a:gd name="connsiteX4" fmla="*/ 843681 w 4445506"/>
                <a:gd name="connsiteY4" fmla="*/ 1217991 h 2359655"/>
                <a:gd name="connsiteX5" fmla="*/ 587226 w 4445506"/>
                <a:gd name="connsiteY5" fmla="*/ 1907383 h 2359655"/>
                <a:gd name="connsiteX6" fmla="*/ 4445506 w 4445506"/>
                <a:gd name="connsiteY6" fmla="*/ 1910686 h 2359655"/>
                <a:gd name="connsiteX7" fmla="*/ 4291556 w 4445506"/>
                <a:gd name="connsiteY7" fmla="*/ 2359655 h 2359655"/>
                <a:gd name="connsiteX8" fmla="*/ 0 w 4445506"/>
                <a:gd name="connsiteY8" fmla="*/ 2350130 h 2359655"/>
                <a:gd name="connsiteX9" fmla="*/ 3175 w 4445506"/>
                <a:gd name="connsiteY9" fmla="*/ 73025 h 2359655"/>
                <a:gd name="connsiteX0" fmla="*/ 3175 w 4445506"/>
                <a:gd name="connsiteY0" fmla="*/ 0 h 2286630"/>
                <a:gd name="connsiteX1" fmla="*/ 4291814 w 4445506"/>
                <a:gd name="connsiteY1" fmla="*/ 0 h 2286630"/>
                <a:gd name="connsiteX2" fmla="*/ 4445506 w 4445506"/>
                <a:gd name="connsiteY2" fmla="*/ 452271 h 2286630"/>
                <a:gd name="connsiteX3" fmla="*/ 586968 w 4445506"/>
                <a:gd name="connsiteY3" fmla="*/ 448969 h 2286630"/>
                <a:gd name="connsiteX4" fmla="*/ 843681 w 4445506"/>
                <a:gd name="connsiteY4" fmla="*/ 1144966 h 2286630"/>
                <a:gd name="connsiteX5" fmla="*/ 587226 w 4445506"/>
                <a:gd name="connsiteY5" fmla="*/ 1834358 h 2286630"/>
                <a:gd name="connsiteX6" fmla="*/ 4445506 w 4445506"/>
                <a:gd name="connsiteY6" fmla="*/ 1837661 h 2286630"/>
                <a:gd name="connsiteX7" fmla="*/ 4291556 w 4445506"/>
                <a:gd name="connsiteY7" fmla="*/ 2286630 h 2286630"/>
                <a:gd name="connsiteX8" fmla="*/ 0 w 4445506"/>
                <a:gd name="connsiteY8" fmla="*/ 2277105 h 2286630"/>
                <a:gd name="connsiteX9" fmla="*/ 3175 w 4445506"/>
                <a:gd name="connsiteY9" fmla="*/ 0 h 2286630"/>
                <a:gd name="connsiteX0" fmla="*/ 3175 w 4766181"/>
                <a:gd name="connsiteY0" fmla="*/ 0 h 2286630"/>
                <a:gd name="connsiteX1" fmla="*/ 4291814 w 4766181"/>
                <a:gd name="connsiteY1" fmla="*/ 0 h 2286630"/>
                <a:gd name="connsiteX2" fmla="*/ 4766181 w 4766181"/>
                <a:gd name="connsiteY2" fmla="*/ 303046 h 2286630"/>
                <a:gd name="connsiteX3" fmla="*/ 586968 w 4766181"/>
                <a:gd name="connsiteY3" fmla="*/ 448969 h 2286630"/>
                <a:gd name="connsiteX4" fmla="*/ 843681 w 4766181"/>
                <a:gd name="connsiteY4" fmla="*/ 1144966 h 2286630"/>
                <a:gd name="connsiteX5" fmla="*/ 587226 w 4766181"/>
                <a:gd name="connsiteY5" fmla="*/ 1834358 h 2286630"/>
                <a:gd name="connsiteX6" fmla="*/ 4445506 w 4766181"/>
                <a:gd name="connsiteY6" fmla="*/ 1837661 h 2286630"/>
                <a:gd name="connsiteX7" fmla="*/ 4291556 w 4766181"/>
                <a:gd name="connsiteY7" fmla="*/ 2286630 h 2286630"/>
                <a:gd name="connsiteX8" fmla="*/ 0 w 4766181"/>
                <a:gd name="connsiteY8" fmla="*/ 2277105 h 2286630"/>
                <a:gd name="connsiteX9" fmla="*/ 3175 w 4766181"/>
                <a:gd name="connsiteY9" fmla="*/ 0 h 2286630"/>
                <a:gd name="connsiteX0" fmla="*/ 3175 w 4448681"/>
                <a:gd name="connsiteY0" fmla="*/ 0 h 2286630"/>
                <a:gd name="connsiteX1" fmla="*/ 4291814 w 4448681"/>
                <a:gd name="connsiteY1" fmla="*/ 0 h 2286630"/>
                <a:gd name="connsiteX2" fmla="*/ 4448681 w 4448681"/>
                <a:gd name="connsiteY2" fmla="*/ 449096 h 2286630"/>
                <a:gd name="connsiteX3" fmla="*/ 586968 w 4448681"/>
                <a:gd name="connsiteY3" fmla="*/ 448969 h 2286630"/>
                <a:gd name="connsiteX4" fmla="*/ 843681 w 4448681"/>
                <a:gd name="connsiteY4" fmla="*/ 1144966 h 2286630"/>
                <a:gd name="connsiteX5" fmla="*/ 587226 w 4448681"/>
                <a:gd name="connsiteY5" fmla="*/ 1834358 h 2286630"/>
                <a:gd name="connsiteX6" fmla="*/ 4445506 w 4448681"/>
                <a:gd name="connsiteY6" fmla="*/ 1837661 h 2286630"/>
                <a:gd name="connsiteX7" fmla="*/ 4291556 w 4448681"/>
                <a:gd name="connsiteY7" fmla="*/ 2286630 h 2286630"/>
                <a:gd name="connsiteX8" fmla="*/ 0 w 4448681"/>
                <a:gd name="connsiteY8" fmla="*/ 2277105 h 2286630"/>
                <a:gd name="connsiteX9" fmla="*/ 3175 w 4448681"/>
                <a:gd name="connsiteY9" fmla="*/ 0 h 2286630"/>
                <a:gd name="connsiteX0" fmla="*/ 3175 w 4448681"/>
                <a:gd name="connsiteY0" fmla="*/ 0 h 2277105"/>
                <a:gd name="connsiteX1" fmla="*/ 4291814 w 4448681"/>
                <a:gd name="connsiteY1" fmla="*/ 0 h 2277105"/>
                <a:gd name="connsiteX2" fmla="*/ 4448681 w 4448681"/>
                <a:gd name="connsiteY2" fmla="*/ 449096 h 2277105"/>
                <a:gd name="connsiteX3" fmla="*/ 586968 w 4448681"/>
                <a:gd name="connsiteY3" fmla="*/ 448969 h 2277105"/>
                <a:gd name="connsiteX4" fmla="*/ 843681 w 4448681"/>
                <a:gd name="connsiteY4" fmla="*/ 1144966 h 2277105"/>
                <a:gd name="connsiteX5" fmla="*/ 587226 w 4448681"/>
                <a:gd name="connsiteY5" fmla="*/ 1834358 h 2277105"/>
                <a:gd name="connsiteX6" fmla="*/ 4445506 w 4448681"/>
                <a:gd name="connsiteY6" fmla="*/ 1837661 h 2277105"/>
                <a:gd name="connsiteX7" fmla="*/ 4183606 w 4448681"/>
                <a:gd name="connsiteY7" fmla="*/ 2169155 h 2277105"/>
                <a:gd name="connsiteX8" fmla="*/ 0 w 4448681"/>
                <a:gd name="connsiteY8" fmla="*/ 2277105 h 2277105"/>
                <a:gd name="connsiteX9" fmla="*/ 3175 w 4448681"/>
                <a:gd name="connsiteY9" fmla="*/ 0 h 2277105"/>
                <a:gd name="connsiteX0" fmla="*/ 3175 w 4448681"/>
                <a:gd name="connsiteY0" fmla="*/ 0 h 2277105"/>
                <a:gd name="connsiteX1" fmla="*/ 4291814 w 4448681"/>
                <a:gd name="connsiteY1" fmla="*/ 0 h 2277105"/>
                <a:gd name="connsiteX2" fmla="*/ 4448681 w 4448681"/>
                <a:gd name="connsiteY2" fmla="*/ 449096 h 2277105"/>
                <a:gd name="connsiteX3" fmla="*/ 586968 w 4448681"/>
                <a:gd name="connsiteY3" fmla="*/ 448969 h 2277105"/>
                <a:gd name="connsiteX4" fmla="*/ 843681 w 4448681"/>
                <a:gd name="connsiteY4" fmla="*/ 1144966 h 2277105"/>
                <a:gd name="connsiteX5" fmla="*/ 587226 w 4448681"/>
                <a:gd name="connsiteY5" fmla="*/ 1834358 h 2277105"/>
                <a:gd name="connsiteX6" fmla="*/ 4445506 w 4448681"/>
                <a:gd name="connsiteY6" fmla="*/ 1837661 h 2277105"/>
                <a:gd name="connsiteX7" fmla="*/ 4291556 w 4448681"/>
                <a:gd name="connsiteY7" fmla="*/ 2277105 h 2277105"/>
                <a:gd name="connsiteX8" fmla="*/ 0 w 4448681"/>
                <a:gd name="connsiteY8" fmla="*/ 2277105 h 2277105"/>
                <a:gd name="connsiteX9" fmla="*/ 3175 w 4448681"/>
                <a:gd name="connsiteY9" fmla="*/ 0 h 2277105"/>
                <a:gd name="connsiteX0" fmla="*/ 3175 w 4626481"/>
                <a:gd name="connsiteY0" fmla="*/ 0 h 2277105"/>
                <a:gd name="connsiteX1" fmla="*/ 4291814 w 4626481"/>
                <a:gd name="connsiteY1" fmla="*/ 0 h 2277105"/>
                <a:gd name="connsiteX2" fmla="*/ 4448681 w 4626481"/>
                <a:gd name="connsiteY2" fmla="*/ 449096 h 2277105"/>
                <a:gd name="connsiteX3" fmla="*/ 586968 w 4626481"/>
                <a:gd name="connsiteY3" fmla="*/ 448969 h 2277105"/>
                <a:gd name="connsiteX4" fmla="*/ 843681 w 4626481"/>
                <a:gd name="connsiteY4" fmla="*/ 1144966 h 2277105"/>
                <a:gd name="connsiteX5" fmla="*/ 587226 w 4626481"/>
                <a:gd name="connsiteY5" fmla="*/ 1834358 h 2277105"/>
                <a:gd name="connsiteX6" fmla="*/ 4626481 w 4626481"/>
                <a:gd name="connsiteY6" fmla="*/ 1675736 h 2277105"/>
                <a:gd name="connsiteX7" fmla="*/ 4291556 w 4626481"/>
                <a:gd name="connsiteY7" fmla="*/ 2277105 h 2277105"/>
                <a:gd name="connsiteX8" fmla="*/ 0 w 4626481"/>
                <a:gd name="connsiteY8" fmla="*/ 2277105 h 2277105"/>
                <a:gd name="connsiteX9" fmla="*/ 3175 w 4626481"/>
                <a:gd name="connsiteY9" fmla="*/ 0 h 2277105"/>
                <a:gd name="connsiteX0" fmla="*/ 3175 w 4458206"/>
                <a:gd name="connsiteY0" fmla="*/ 0 h 2277105"/>
                <a:gd name="connsiteX1" fmla="*/ 4291814 w 4458206"/>
                <a:gd name="connsiteY1" fmla="*/ 0 h 2277105"/>
                <a:gd name="connsiteX2" fmla="*/ 4448681 w 4458206"/>
                <a:gd name="connsiteY2" fmla="*/ 449096 h 2277105"/>
                <a:gd name="connsiteX3" fmla="*/ 586968 w 4458206"/>
                <a:gd name="connsiteY3" fmla="*/ 448969 h 2277105"/>
                <a:gd name="connsiteX4" fmla="*/ 843681 w 4458206"/>
                <a:gd name="connsiteY4" fmla="*/ 1144966 h 2277105"/>
                <a:gd name="connsiteX5" fmla="*/ 587226 w 4458206"/>
                <a:gd name="connsiteY5" fmla="*/ 1834358 h 2277105"/>
                <a:gd name="connsiteX6" fmla="*/ 4458206 w 4458206"/>
                <a:gd name="connsiteY6" fmla="*/ 1834486 h 2277105"/>
                <a:gd name="connsiteX7" fmla="*/ 4291556 w 4458206"/>
                <a:gd name="connsiteY7" fmla="*/ 2277105 h 2277105"/>
                <a:gd name="connsiteX8" fmla="*/ 0 w 4458206"/>
                <a:gd name="connsiteY8" fmla="*/ 2277105 h 2277105"/>
                <a:gd name="connsiteX9" fmla="*/ 3175 w 4458206"/>
                <a:gd name="connsiteY9" fmla="*/ 0 h 2277105"/>
                <a:gd name="connsiteX0" fmla="*/ 3175 w 4458206"/>
                <a:gd name="connsiteY0" fmla="*/ 0 h 2277105"/>
                <a:gd name="connsiteX1" fmla="*/ 4291814 w 4458206"/>
                <a:gd name="connsiteY1" fmla="*/ 0 h 2277105"/>
                <a:gd name="connsiteX2" fmla="*/ 4448681 w 4458206"/>
                <a:gd name="connsiteY2" fmla="*/ 449096 h 2277105"/>
                <a:gd name="connsiteX3" fmla="*/ 586968 w 4458206"/>
                <a:gd name="connsiteY3" fmla="*/ 448969 h 2277105"/>
                <a:gd name="connsiteX4" fmla="*/ 587226 w 4458206"/>
                <a:gd name="connsiteY4" fmla="*/ 1834358 h 2277105"/>
                <a:gd name="connsiteX5" fmla="*/ 4458206 w 4458206"/>
                <a:gd name="connsiteY5" fmla="*/ 1834486 h 2277105"/>
                <a:gd name="connsiteX6" fmla="*/ 4291556 w 4458206"/>
                <a:gd name="connsiteY6" fmla="*/ 2277105 h 2277105"/>
                <a:gd name="connsiteX7" fmla="*/ 0 w 4458206"/>
                <a:gd name="connsiteY7" fmla="*/ 2277105 h 2277105"/>
                <a:gd name="connsiteX8" fmla="*/ 3175 w 4458206"/>
                <a:gd name="connsiteY8" fmla="*/ 0 h 227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58206" h="2277105">
                  <a:moveTo>
                    <a:pt x="3175" y="0"/>
                  </a:moveTo>
                  <a:lnTo>
                    <a:pt x="4291814" y="0"/>
                  </a:lnTo>
                  <a:lnTo>
                    <a:pt x="4448681" y="449096"/>
                  </a:lnTo>
                  <a:lnTo>
                    <a:pt x="586968" y="448969"/>
                  </a:lnTo>
                  <a:lnTo>
                    <a:pt x="587226" y="1834358"/>
                  </a:lnTo>
                  <a:lnTo>
                    <a:pt x="4458206" y="1834486"/>
                  </a:lnTo>
                  <a:lnTo>
                    <a:pt x="4291556" y="2277105"/>
                  </a:lnTo>
                  <a:lnTo>
                    <a:pt x="0" y="2277105"/>
                  </a:lnTo>
                  <a:cubicBezTo>
                    <a:pt x="1058" y="1518070"/>
                    <a:pt x="2117" y="759035"/>
                    <a:pt x="3175" y="0"/>
                  </a:cubicBezTo>
                  <a:close/>
                </a:path>
              </a:pathLst>
            </a:custGeom>
            <a:solidFill>
              <a:srgbClr val="5F6062"/>
            </a:soli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wrap="none" lIns="0" tIns="0" rIns="108050" bIns="46822" rtlCol="0" anchor="t" anchorCtr="0"/>
            <a:lstStyle/>
            <a:p>
              <a:pPr algn="ctr"/>
              <a:endParaRPr lang="en-US" sz="1361" b="1" dirty="0">
                <a:solidFill>
                  <a:srgbClr val="000000"/>
                </a:solidFill>
                <a:latin typeface="Arial Narrow"/>
                <a:cs typeface="Arial Narrow"/>
              </a:endParaRPr>
            </a:p>
          </p:txBody>
        </p:sp>
        <p:sp>
          <p:nvSpPr>
            <p:cNvPr id="40" name="Pentagon 39"/>
            <p:cNvSpPr/>
            <p:nvPr/>
          </p:nvSpPr>
          <p:spPr>
            <a:xfrm>
              <a:off x="1317625" y="3527838"/>
              <a:ext cx="2661045" cy="842400"/>
            </a:xfrm>
            <a:prstGeom prst="homePlate">
              <a:avLst>
                <a:gd name="adj" fmla="val 17963"/>
              </a:avLst>
            </a:prstGeom>
            <a:solidFill>
              <a:srgbClr val="68C8C6"/>
            </a:solidFill>
            <a:ln>
              <a:headEnd type="none" w="med" len="med"/>
              <a:tailEnd type="none" w="med" len="med"/>
            </a:ln>
          </p:spPr>
          <p:style>
            <a:lnRef idx="1">
              <a:schemeClr val="accent2"/>
            </a:lnRef>
            <a:fillRef idx="2">
              <a:schemeClr val="accent2"/>
            </a:fillRef>
            <a:effectRef idx="1">
              <a:schemeClr val="accent2"/>
            </a:effectRef>
            <a:fontRef idx="minor">
              <a:schemeClr val="dk1"/>
            </a:fontRef>
          </p:style>
          <p:txBody>
            <a:bodyPr wrap="none" lIns="108050" tIns="46822" rIns="0" bIns="46822" rtlCol="0" anchor="ctr" anchorCtr="0"/>
            <a:lstStyle/>
            <a:p>
              <a:pPr algn="ctr"/>
              <a:endParaRPr lang="en-US" sz="1361" b="1" dirty="0">
                <a:solidFill>
                  <a:srgbClr val="000000"/>
                </a:solidFill>
                <a:latin typeface="Arial Narrow"/>
                <a:cs typeface="Arial Narrow"/>
              </a:endParaRPr>
            </a:p>
          </p:txBody>
        </p:sp>
        <p:sp>
          <p:nvSpPr>
            <p:cNvPr id="213" name="Rectangle 212"/>
            <p:cNvSpPr/>
            <p:nvPr/>
          </p:nvSpPr>
          <p:spPr>
            <a:xfrm>
              <a:off x="2223299" y="3281124"/>
              <a:ext cx="425822" cy="141907"/>
            </a:xfrm>
            <a:prstGeom prst="rect">
              <a:avLst/>
            </a:prstGeom>
            <a:noFill/>
            <a:ln>
              <a:noFill/>
            </a:ln>
          </p:spPr>
          <p:style>
            <a:lnRef idx="1">
              <a:schemeClr val="accent2"/>
            </a:lnRef>
            <a:fillRef idx="2">
              <a:schemeClr val="accent2"/>
            </a:fillRef>
            <a:effectRef idx="1">
              <a:schemeClr val="accent2"/>
            </a:effectRef>
            <a:fontRef idx="minor">
              <a:schemeClr val="dk1"/>
            </a:fontRef>
          </p:style>
          <p:txBody>
            <a:bodyPr wrap="none" lIns="0" tIns="0" rIns="0" bIns="0" rtlCol="0" anchor="ctr"/>
            <a:lstStyle/>
            <a:p>
              <a:pPr algn="ctr"/>
              <a:r>
                <a:rPr lang="en-US" sz="1361" b="1" dirty="0">
                  <a:solidFill>
                    <a:schemeClr val="bg1"/>
                  </a:solidFill>
                  <a:latin typeface="Arial Narrow"/>
                  <a:cs typeface="Arial Narrow"/>
                </a:rPr>
                <a:t>Business Management</a:t>
              </a:r>
            </a:p>
          </p:txBody>
        </p:sp>
        <p:sp>
          <p:nvSpPr>
            <p:cNvPr id="214" name="Rectangle 213"/>
            <p:cNvSpPr/>
            <p:nvPr/>
          </p:nvSpPr>
          <p:spPr>
            <a:xfrm>
              <a:off x="2223299" y="4469227"/>
              <a:ext cx="425822" cy="141907"/>
            </a:xfrm>
            <a:prstGeom prst="rect">
              <a:avLst/>
            </a:prstGeom>
            <a:noFill/>
            <a:ln>
              <a:noFill/>
            </a:ln>
          </p:spPr>
          <p:style>
            <a:lnRef idx="1">
              <a:schemeClr val="accent2"/>
            </a:lnRef>
            <a:fillRef idx="2">
              <a:schemeClr val="accent2"/>
            </a:fillRef>
            <a:effectRef idx="1">
              <a:schemeClr val="accent2"/>
            </a:effectRef>
            <a:fontRef idx="minor">
              <a:schemeClr val="dk1"/>
            </a:fontRef>
          </p:style>
          <p:txBody>
            <a:bodyPr wrap="none" lIns="0" tIns="0" rIns="0" bIns="0" rtlCol="0" anchor="ctr"/>
            <a:lstStyle/>
            <a:p>
              <a:pPr algn="ctr"/>
              <a:r>
                <a:rPr lang="en-US" sz="1361" b="1" dirty="0">
                  <a:solidFill>
                    <a:schemeClr val="bg1"/>
                  </a:solidFill>
                  <a:latin typeface="Arial Narrow"/>
                  <a:cs typeface="Arial Narrow"/>
                </a:rPr>
                <a:t>Business Management</a:t>
              </a:r>
            </a:p>
          </p:txBody>
        </p:sp>
        <p:sp>
          <p:nvSpPr>
            <p:cNvPr id="215" name="Rectangle 214"/>
            <p:cNvSpPr/>
            <p:nvPr/>
          </p:nvSpPr>
          <p:spPr>
            <a:xfrm>
              <a:off x="2223299" y="3877347"/>
              <a:ext cx="425822" cy="141907"/>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lIns="0" tIns="0" rIns="0" bIns="0" rtlCol="0" anchor="ctr"/>
            <a:lstStyle/>
            <a:p>
              <a:pPr algn="ctr"/>
              <a:r>
                <a:rPr lang="en-US" sz="1361" b="1" dirty="0">
                  <a:solidFill>
                    <a:srgbClr val="FFFFFF"/>
                  </a:solidFill>
                  <a:latin typeface="Arial Narrow"/>
                  <a:cs typeface="Arial Narrow"/>
                </a:rPr>
                <a:t>Product &amp; Service Delivery</a:t>
              </a:r>
            </a:p>
          </p:txBody>
        </p:sp>
      </p:grpSp>
      <p:sp>
        <p:nvSpPr>
          <p:cNvPr id="183" name="Rectangle 182"/>
          <p:cNvSpPr/>
          <p:nvPr/>
        </p:nvSpPr>
        <p:spPr>
          <a:xfrm>
            <a:off x="2201038" y="5254020"/>
            <a:ext cx="4417185" cy="985341"/>
          </a:xfrm>
          <a:prstGeom prst="rect">
            <a:avLst/>
          </a:prstGeom>
        </p:spPr>
        <p:txBody>
          <a:bodyPr wrap="square" lIns="0" rIns="0">
            <a:spAutoFit/>
          </a:bodyPr>
          <a:lstStyle/>
          <a:p>
            <a:r>
              <a:rPr lang="en-US" sz="1601" b="1" i="1" dirty="0">
                <a:latin typeface="Helvetica"/>
                <a:cs typeface="Helvetica"/>
              </a:rPr>
              <a:t>Business Management</a:t>
            </a:r>
            <a:r>
              <a:rPr lang="en-US" sz="1401" b="1" dirty="0">
                <a:latin typeface="Helvetica"/>
                <a:cs typeface="Helvetica"/>
              </a:rPr>
              <a:t> – defines the oversight, definition, development and support functions that surround and enable the core ‘factory’ that delivers products and services to customers</a:t>
            </a:r>
            <a:endParaRPr lang="en-US" sz="1201" dirty="0">
              <a:latin typeface="Helvetica"/>
              <a:cs typeface="Helvetica"/>
            </a:endParaRPr>
          </a:p>
        </p:txBody>
      </p:sp>
      <p:sp>
        <p:nvSpPr>
          <p:cNvPr id="37" name="Rectangle 36"/>
          <p:cNvSpPr/>
          <p:nvPr/>
        </p:nvSpPr>
        <p:spPr>
          <a:xfrm>
            <a:off x="6974138" y="5254020"/>
            <a:ext cx="3247093" cy="985341"/>
          </a:xfrm>
          <a:prstGeom prst="rect">
            <a:avLst/>
          </a:prstGeom>
        </p:spPr>
        <p:txBody>
          <a:bodyPr wrap="square" lIns="0" rIns="0">
            <a:spAutoFit/>
          </a:bodyPr>
          <a:lstStyle/>
          <a:p>
            <a:r>
              <a:rPr lang="en-US" sz="1601" b="1" i="1" dirty="0">
                <a:latin typeface="Helvetica"/>
                <a:cs typeface="Helvetica"/>
              </a:rPr>
              <a:t>The Factory</a:t>
            </a:r>
            <a:r>
              <a:rPr lang="en-US" sz="1401" b="1" dirty="0">
                <a:latin typeface="Helvetica"/>
                <a:cs typeface="Helvetica"/>
              </a:rPr>
              <a:t> – contains the capabilities that are direclty involved in the delivery of services and products to customer </a:t>
            </a:r>
            <a:endParaRPr lang="en-US" sz="1201" dirty="0">
              <a:latin typeface="Helvetica"/>
              <a:cs typeface="Helvetica"/>
            </a:endParaRPr>
          </a:p>
        </p:txBody>
      </p:sp>
      <p:cxnSp>
        <p:nvCxnSpPr>
          <p:cNvPr id="39" name="Straight Arrow Connector 38"/>
          <p:cNvCxnSpPr/>
          <p:nvPr/>
        </p:nvCxnSpPr>
        <p:spPr>
          <a:xfrm flipV="1">
            <a:off x="2459667" y="4528496"/>
            <a:ext cx="718768" cy="705851"/>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rot="16200000" flipV="1">
            <a:off x="6425776" y="4271787"/>
            <a:ext cx="1232030" cy="616088"/>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3" name="Group 176"/>
          <p:cNvGrpSpPr>
            <a:grpSpLocks noChangeAspect="1"/>
          </p:cNvGrpSpPr>
          <p:nvPr/>
        </p:nvGrpSpPr>
        <p:grpSpPr>
          <a:xfrm>
            <a:off x="7452497" y="2194007"/>
            <a:ext cx="3115486" cy="2943847"/>
            <a:chOff x="5157332" y="1989513"/>
            <a:chExt cx="3600204" cy="3401862"/>
          </a:xfrm>
        </p:grpSpPr>
        <p:sp>
          <p:nvSpPr>
            <p:cNvPr id="48" name="Rectangle 47"/>
            <p:cNvSpPr/>
            <p:nvPr/>
          </p:nvSpPr>
          <p:spPr>
            <a:xfrm>
              <a:off x="7228407" y="4110400"/>
              <a:ext cx="1529129" cy="1280975"/>
            </a:xfrm>
            <a:prstGeom prst="rect">
              <a:avLst/>
            </a:prstGeom>
          </p:spPr>
          <p:txBody>
            <a:bodyPr wrap="square" lIns="0" rIns="0">
              <a:spAutoFit/>
            </a:bodyPr>
            <a:lstStyle/>
            <a:p>
              <a:r>
                <a:rPr lang="en-US" sz="1101" b="1" dirty="0">
                  <a:latin typeface="Helvetica"/>
                  <a:cs typeface="Helvetica"/>
                </a:rPr>
                <a:t>Customer Segments</a:t>
              </a:r>
            </a:p>
            <a:p>
              <a:pPr marL="271599" lvl="1" indent="-165183">
                <a:buSzPct val="80000"/>
                <a:buFont typeface="Wingdings" charset="2"/>
                <a:buChar char="u"/>
              </a:pPr>
              <a:r>
                <a:rPr lang="en-US" sz="1051" b="1" dirty="0">
                  <a:latin typeface="Helvetica"/>
                  <a:cs typeface="Helvetica"/>
                </a:rPr>
                <a:t>Multinational</a:t>
              </a:r>
            </a:p>
            <a:p>
              <a:pPr marL="271599" lvl="1" indent="-165183">
                <a:buSzPct val="80000"/>
                <a:buFont typeface="Wingdings" charset="2"/>
                <a:buChar char="u"/>
              </a:pPr>
              <a:r>
                <a:rPr lang="en-US" sz="1051" b="1" dirty="0">
                  <a:latin typeface="Helvetica"/>
                  <a:cs typeface="Helvetica"/>
                </a:rPr>
                <a:t>Corporate</a:t>
              </a:r>
            </a:p>
            <a:p>
              <a:pPr marL="271599" lvl="1" indent="-165183">
                <a:buSzPct val="80000"/>
                <a:buFont typeface="Wingdings" charset="2"/>
                <a:buChar char="u"/>
              </a:pPr>
              <a:r>
                <a:rPr lang="en-US" sz="1051" b="1" dirty="0">
                  <a:latin typeface="Helvetica"/>
                  <a:cs typeface="Helvetica"/>
                </a:rPr>
                <a:t>SMB</a:t>
              </a:r>
            </a:p>
            <a:p>
              <a:pPr marL="271599" lvl="1" indent="-165183">
                <a:buSzPct val="80000"/>
                <a:buFont typeface="Wingdings" charset="2"/>
                <a:buChar char="u"/>
              </a:pPr>
              <a:r>
                <a:rPr lang="en-US" sz="1051" b="1" dirty="0">
                  <a:latin typeface="Helvetica"/>
                  <a:cs typeface="Helvetica"/>
                </a:rPr>
                <a:t>Consumer</a:t>
              </a:r>
              <a:endParaRPr lang="en-US" sz="1051" dirty="0">
                <a:latin typeface="Helvetica"/>
                <a:cs typeface="Helvetica"/>
              </a:endParaRPr>
            </a:p>
          </p:txBody>
        </p:sp>
        <p:sp>
          <p:nvSpPr>
            <p:cNvPr id="49" name="Oval 48"/>
            <p:cNvSpPr>
              <a:spLocks noChangeAspect="1"/>
            </p:cNvSpPr>
            <p:nvPr/>
          </p:nvSpPr>
          <p:spPr>
            <a:xfrm>
              <a:off x="7170913" y="3188125"/>
              <a:ext cx="1465568" cy="801929"/>
            </a:xfrm>
            <a:prstGeom prst="ellipse">
              <a:avLst/>
            </a:prstGeom>
          </p:spPr>
          <p:style>
            <a:lnRef idx="1">
              <a:schemeClr val="accent4"/>
            </a:lnRef>
            <a:fillRef idx="3">
              <a:schemeClr val="accent4"/>
            </a:fillRef>
            <a:effectRef idx="2">
              <a:schemeClr val="accent4"/>
            </a:effectRef>
            <a:fontRef idx="minor">
              <a:schemeClr val="lt1"/>
            </a:fontRef>
          </p:style>
          <p:txBody>
            <a:bodyPr wrap="none" lIns="0" tIns="0" rIns="0" rtlCol="0" anchor="ctr"/>
            <a:lstStyle/>
            <a:p>
              <a:pPr algn="ctr"/>
              <a:r>
                <a:rPr lang="en-US" sz="1361" b="1" dirty="0">
                  <a:latin typeface="Arial Narrow"/>
                  <a:cs typeface="Arial Narrow"/>
                </a:rPr>
                <a:t>Customers</a:t>
              </a:r>
            </a:p>
          </p:txBody>
        </p:sp>
        <p:grpSp>
          <p:nvGrpSpPr>
            <p:cNvPr id="4" name="Group 294"/>
            <p:cNvGrpSpPr/>
            <p:nvPr/>
          </p:nvGrpSpPr>
          <p:grpSpPr>
            <a:xfrm>
              <a:off x="5911537" y="1989513"/>
              <a:ext cx="989192" cy="3199152"/>
              <a:chOff x="1205164" y="2436097"/>
              <a:chExt cx="989192" cy="3199152"/>
            </a:xfrm>
          </p:grpSpPr>
          <p:sp>
            <p:nvSpPr>
              <p:cNvPr id="51" name="Rounded Rectangle 50"/>
              <p:cNvSpPr/>
              <p:nvPr/>
            </p:nvSpPr>
            <p:spPr>
              <a:xfrm>
                <a:off x="1205164" y="2436097"/>
                <a:ext cx="989192" cy="3199152"/>
              </a:xfrm>
              <a:prstGeom prst="roundRect">
                <a:avLst/>
              </a:prstGeom>
              <a:solidFill>
                <a:schemeClr val="bg1">
                  <a:lumMod val="8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vert="vert270" lIns="0" tIns="0" bIns="0" rtlCol="0" anchor="t" anchorCtr="0"/>
              <a:lstStyle/>
              <a:p>
                <a:pPr algn="ctr"/>
                <a:r>
                  <a:rPr lang="en-US" sz="1601" b="1" dirty="0">
                    <a:solidFill>
                      <a:schemeClr val="tx1"/>
                    </a:solidFill>
                  </a:rPr>
                  <a:t>Devices &amp; Channels</a:t>
                </a:r>
              </a:p>
            </p:txBody>
          </p:sp>
          <p:grpSp>
            <p:nvGrpSpPr>
              <p:cNvPr id="6" name="Group 286"/>
              <p:cNvGrpSpPr>
                <a:grpSpLocks noChangeAspect="1"/>
              </p:cNvGrpSpPr>
              <p:nvPr/>
            </p:nvGrpSpPr>
            <p:grpSpPr>
              <a:xfrm>
                <a:off x="1513518" y="2512741"/>
                <a:ext cx="668075" cy="3008446"/>
                <a:chOff x="774854" y="1876643"/>
                <a:chExt cx="776076" cy="3494797"/>
              </a:xfrm>
            </p:grpSpPr>
            <p:grpSp>
              <p:nvGrpSpPr>
                <p:cNvPr id="7" name="Group 236"/>
                <p:cNvGrpSpPr>
                  <a:grpSpLocks noChangeAspect="1"/>
                </p:cNvGrpSpPr>
                <p:nvPr/>
              </p:nvGrpSpPr>
              <p:grpSpPr>
                <a:xfrm>
                  <a:off x="821265" y="4890352"/>
                  <a:ext cx="683254" cy="481088"/>
                  <a:chOff x="1524111" y="3480278"/>
                  <a:chExt cx="836641" cy="589090"/>
                </a:xfrm>
              </p:grpSpPr>
              <p:pic>
                <p:nvPicPr>
                  <p:cNvPr id="173" name="Picture 3"/>
                  <p:cNvPicPr>
                    <a:picLocks noChangeAspect="1"/>
                  </p:cNvPicPr>
                  <p:nvPr/>
                </p:nvPicPr>
                <p:blipFill>
                  <a:blip r:embed="rId2"/>
                  <a:srcRect l="49429"/>
                  <a:stretch>
                    <a:fillRect/>
                  </a:stretch>
                </p:blipFill>
                <p:spPr bwMode="auto">
                  <a:xfrm>
                    <a:off x="1524111" y="3696095"/>
                    <a:ext cx="372410" cy="373273"/>
                  </a:xfrm>
                  <a:prstGeom prst="rect">
                    <a:avLst/>
                  </a:prstGeom>
                  <a:noFill/>
                  <a:ln w="9525">
                    <a:noFill/>
                    <a:miter lim="800000"/>
                    <a:headEnd/>
                    <a:tailEnd/>
                  </a:ln>
                </p:spPr>
              </p:pic>
              <p:pic>
                <p:nvPicPr>
                  <p:cNvPr id="174" name="Picture 3"/>
                  <p:cNvPicPr>
                    <a:picLocks noChangeAspect="1"/>
                  </p:cNvPicPr>
                  <p:nvPr/>
                </p:nvPicPr>
                <p:blipFill>
                  <a:blip r:embed="rId2"/>
                  <a:srcRect r="49994" b="6319"/>
                  <a:stretch>
                    <a:fillRect/>
                  </a:stretch>
                </p:blipFill>
                <p:spPr bwMode="auto">
                  <a:xfrm>
                    <a:off x="1712395" y="3480278"/>
                    <a:ext cx="368251" cy="349683"/>
                  </a:xfrm>
                  <a:prstGeom prst="rect">
                    <a:avLst/>
                  </a:prstGeom>
                  <a:noFill/>
                  <a:ln w="9525">
                    <a:noFill/>
                    <a:miter lim="800000"/>
                    <a:headEnd/>
                    <a:tailEnd/>
                  </a:ln>
                </p:spPr>
              </p:pic>
              <p:pic>
                <p:nvPicPr>
                  <p:cNvPr id="175" name="Picture 6"/>
                  <p:cNvPicPr>
                    <a:picLocks noChangeAspect="1"/>
                  </p:cNvPicPr>
                  <p:nvPr/>
                </p:nvPicPr>
                <p:blipFill>
                  <a:blip r:embed="rId3"/>
                  <a:srcRect/>
                  <a:stretch>
                    <a:fillRect/>
                  </a:stretch>
                </p:blipFill>
                <p:spPr bwMode="auto">
                  <a:xfrm>
                    <a:off x="1991500" y="3703394"/>
                    <a:ext cx="369252" cy="329333"/>
                  </a:xfrm>
                  <a:prstGeom prst="rect">
                    <a:avLst/>
                  </a:prstGeom>
                  <a:solidFill>
                    <a:srgbClr val="FFFFFF"/>
                  </a:solidFill>
                  <a:ln w="9525">
                    <a:noFill/>
                    <a:miter lim="800000"/>
                    <a:headEnd/>
                    <a:tailEnd/>
                  </a:ln>
                </p:spPr>
              </p:pic>
            </p:grpSp>
            <p:pic>
              <p:nvPicPr>
                <p:cNvPr id="54" name="Picture 46"/>
                <p:cNvPicPr>
                  <a:picLocks noChangeAspect="1" noChangeArrowheads="1"/>
                </p:cNvPicPr>
                <p:nvPr/>
              </p:nvPicPr>
              <p:blipFill>
                <a:blip r:embed="rId4"/>
                <a:srcRect l="5439" t="7609" b="7125"/>
                <a:stretch>
                  <a:fillRect/>
                </a:stretch>
              </p:blipFill>
              <p:spPr bwMode="auto">
                <a:xfrm>
                  <a:off x="943420" y="4373820"/>
                  <a:ext cx="438944" cy="395799"/>
                </a:xfrm>
                <a:prstGeom prst="rect">
                  <a:avLst/>
                </a:prstGeom>
                <a:noFill/>
                <a:ln w="9525">
                  <a:noFill/>
                  <a:miter lim="800000"/>
                  <a:headEnd/>
                  <a:tailEnd/>
                </a:ln>
              </p:spPr>
            </p:pic>
            <p:grpSp>
              <p:nvGrpSpPr>
                <p:cNvPr id="8" name="Group 240"/>
                <p:cNvGrpSpPr/>
                <p:nvPr/>
              </p:nvGrpSpPr>
              <p:grpSpPr>
                <a:xfrm>
                  <a:off x="774854" y="3757562"/>
                  <a:ext cx="776076" cy="531450"/>
                  <a:chOff x="1444080" y="5068686"/>
                  <a:chExt cx="776076" cy="531450"/>
                </a:xfrm>
                <a:effectLst>
                  <a:outerShdw blurRad="50800" dist="38100" dir="2700000">
                    <a:srgbClr val="000000">
                      <a:alpha val="76000"/>
                    </a:srgbClr>
                  </a:outerShdw>
                </a:effectLst>
              </p:grpSpPr>
              <p:pic>
                <p:nvPicPr>
                  <p:cNvPr id="171" name="Picture 170"/>
                  <p:cNvPicPr>
                    <a:picLocks noChangeAspect="1"/>
                  </p:cNvPicPr>
                  <p:nvPr/>
                </p:nvPicPr>
                <p:blipFill>
                  <a:blip r:embed="rId5"/>
                  <a:srcRect l="45485" t="10458"/>
                  <a:stretch>
                    <a:fillRect/>
                  </a:stretch>
                </p:blipFill>
                <p:spPr>
                  <a:xfrm>
                    <a:off x="1444080" y="5068686"/>
                    <a:ext cx="225134" cy="396000"/>
                  </a:xfrm>
                  <a:prstGeom prst="rect">
                    <a:avLst/>
                  </a:prstGeom>
                </p:spPr>
              </p:pic>
              <p:pic>
                <p:nvPicPr>
                  <p:cNvPr id="172" name="Picture 171"/>
                  <p:cNvPicPr>
                    <a:picLocks noChangeAspect="1"/>
                  </p:cNvPicPr>
                  <p:nvPr/>
                </p:nvPicPr>
                <p:blipFill>
                  <a:blip r:embed="rId6"/>
                  <a:stretch>
                    <a:fillRect/>
                  </a:stretch>
                </p:blipFill>
                <p:spPr>
                  <a:xfrm>
                    <a:off x="1536156" y="5235056"/>
                    <a:ext cx="684000" cy="365080"/>
                  </a:xfrm>
                  <a:prstGeom prst="rect">
                    <a:avLst/>
                  </a:prstGeom>
                </p:spPr>
              </p:pic>
            </p:grpSp>
            <p:grpSp>
              <p:nvGrpSpPr>
                <p:cNvPr id="9" name="Group 339"/>
                <p:cNvGrpSpPr>
                  <a:grpSpLocks noChangeAspect="1"/>
                </p:cNvGrpSpPr>
                <p:nvPr/>
              </p:nvGrpSpPr>
              <p:grpSpPr>
                <a:xfrm>
                  <a:off x="912890" y="1876643"/>
                  <a:ext cx="500004" cy="377744"/>
                  <a:chOff x="480986" y="3102904"/>
                  <a:chExt cx="690614" cy="521746"/>
                </a:xfrm>
              </p:grpSpPr>
              <p:pic>
                <p:nvPicPr>
                  <p:cNvPr id="169" name="Picture 168"/>
                  <p:cNvPicPr>
                    <a:picLocks noChangeAspect="1"/>
                  </p:cNvPicPr>
                  <p:nvPr/>
                </p:nvPicPr>
                <p:blipFill>
                  <a:blip r:embed="rId7">
                    <a:clrChange>
                      <a:clrFrom>
                        <a:srgbClr val="FFFFFF"/>
                      </a:clrFrom>
                      <a:clrTo>
                        <a:srgbClr val="FFFFFF">
                          <a:alpha val="0"/>
                        </a:srgbClr>
                      </a:clrTo>
                    </a:clrChange>
                  </a:blip>
                  <a:srcRect l="6304" t="4959" r="10000" b="3421"/>
                  <a:stretch>
                    <a:fillRect/>
                  </a:stretch>
                </p:blipFill>
                <p:spPr>
                  <a:xfrm>
                    <a:off x="480986" y="3120650"/>
                    <a:ext cx="690614" cy="504000"/>
                  </a:xfrm>
                  <a:prstGeom prst="rect">
                    <a:avLst/>
                  </a:prstGeom>
                </p:spPr>
              </p:pic>
              <p:sp>
                <p:nvSpPr>
                  <p:cNvPr id="170" name="Rectangle 169"/>
                  <p:cNvSpPr/>
                  <p:nvPr/>
                </p:nvSpPr>
                <p:spPr>
                  <a:xfrm>
                    <a:off x="928708" y="3102904"/>
                    <a:ext cx="135841" cy="45719"/>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pic>
              <p:nvPicPr>
                <p:cNvPr id="57" name="Picture 56"/>
                <p:cNvPicPr>
                  <a:picLocks noChangeAspect="1"/>
                </p:cNvPicPr>
                <p:nvPr/>
              </p:nvPicPr>
              <p:blipFill>
                <a:blip r:embed="rId8">
                  <a:clrChange>
                    <a:clrFrom>
                      <a:srgbClr val="FCFCFC"/>
                    </a:clrFrom>
                    <a:clrTo>
                      <a:srgbClr val="FCFCFC">
                        <a:alpha val="0"/>
                      </a:srgbClr>
                    </a:clrTo>
                  </a:clrChange>
                </a:blip>
                <a:srcRect l="24424" r="21204"/>
                <a:stretch>
                  <a:fillRect/>
                </a:stretch>
              </p:blipFill>
              <p:spPr>
                <a:xfrm>
                  <a:off x="953458" y="2338068"/>
                  <a:ext cx="418868" cy="770378"/>
                </a:xfrm>
                <a:prstGeom prst="rect">
                  <a:avLst/>
                </a:prstGeom>
              </p:spPr>
            </p:pic>
            <p:grpSp>
              <p:nvGrpSpPr>
                <p:cNvPr id="10" name="Group 285"/>
                <p:cNvGrpSpPr/>
                <p:nvPr/>
              </p:nvGrpSpPr>
              <p:grpSpPr>
                <a:xfrm>
                  <a:off x="858302" y="3129755"/>
                  <a:ext cx="609180" cy="600001"/>
                  <a:chOff x="4711108" y="3259334"/>
                  <a:chExt cx="609180" cy="600001"/>
                </a:xfrm>
              </p:grpSpPr>
              <p:grpSp>
                <p:nvGrpSpPr>
                  <p:cNvPr id="11" name="Group 268"/>
                  <p:cNvGrpSpPr>
                    <a:grpSpLocks noChangeAspect="1"/>
                  </p:cNvGrpSpPr>
                  <p:nvPr/>
                </p:nvGrpSpPr>
                <p:grpSpPr>
                  <a:xfrm>
                    <a:off x="4711108" y="3404853"/>
                    <a:ext cx="601731" cy="376693"/>
                    <a:chOff x="4844645" y="2097408"/>
                    <a:chExt cx="946781" cy="592696"/>
                  </a:xfrm>
                </p:grpSpPr>
                <p:grpSp>
                  <p:nvGrpSpPr>
                    <p:cNvPr id="12" name="Group 443"/>
                    <p:cNvGrpSpPr>
                      <a:grpSpLocks noChangeAspect="1"/>
                    </p:cNvGrpSpPr>
                    <p:nvPr/>
                  </p:nvGrpSpPr>
                  <p:grpSpPr>
                    <a:xfrm>
                      <a:off x="5320397" y="2097408"/>
                      <a:ext cx="471029" cy="592696"/>
                      <a:chOff x="1981201" y="1447800"/>
                      <a:chExt cx="385199" cy="484700"/>
                    </a:xfrm>
                  </p:grpSpPr>
                  <p:sp>
                    <p:nvSpPr>
                      <p:cNvPr id="125" name="Trapezoid 124"/>
                      <p:cNvSpPr/>
                      <p:nvPr/>
                    </p:nvSpPr>
                    <p:spPr>
                      <a:xfrm>
                        <a:off x="1981201" y="1892300"/>
                        <a:ext cx="385199" cy="40200"/>
                      </a:xfrm>
                      <a:prstGeom prst="trapezoid">
                        <a:avLst>
                          <a:gd name="adj" fmla="val 10694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6" name="Rectangle 143"/>
                      <p:cNvSpPr/>
                      <p:nvPr/>
                    </p:nvSpPr>
                    <p:spPr>
                      <a:xfrm>
                        <a:off x="2057400" y="1447800"/>
                        <a:ext cx="228600" cy="4572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7" name="Rectangle 144"/>
                      <p:cNvSpPr/>
                      <p:nvPr/>
                    </p:nvSpPr>
                    <p:spPr>
                      <a:xfrm>
                        <a:off x="2076450" y="1470025"/>
                        <a:ext cx="187325" cy="2603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8" name="Rectangle 127"/>
                      <p:cNvSpPr/>
                      <p:nvPr/>
                    </p:nvSpPr>
                    <p:spPr>
                      <a:xfrm>
                        <a:off x="2096575" y="14859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9" name="Rectangle 128"/>
                      <p:cNvSpPr/>
                      <p:nvPr/>
                    </p:nvSpPr>
                    <p:spPr>
                      <a:xfrm>
                        <a:off x="2095500" y="1539875"/>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30" name="Rectangle 129"/>
                      <p:cNvSpPr/>
                      <p:nvPr/>
                    </p:nvSpPr>
                    <p:spPr>
                      <a:xfrm>
                        <a:off x="2168525" y="15494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cxnSp>
                    <p:nvCxnSpPr>
                      <p:cNvPr id="131" name="Straight Connector 130"/>
                      <p:cNvCxnSpPr/>
                      <p:nvPr/>
                    </p:nvCxnSpPr>
                    <p:spPr>
                      <a:xfrm>
                        <a:off x="2098675" y="1560512"/>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32" name="Rectangle 131"/>
                      <p:cNvSpPr/>
                      <p:nvPr/>
                    </p:nvSpPr>
                    <p:spPr>
                      <a:xfrm>
                        <a:off x="2096575" y="16002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33" name="Rectangle 132"/>
                      <p:cNvSpPr/>
                      <p:nvPr/>
                    </p:nvSpPr>
                    <p:spPr>
                      <a:xfrm>
                        <a:off x="2125150" y="1609725"/>
                        <a:ext cx="90000" cy="25200"/>
                      </a:xfrm>
                      <a:prstGeom prst="rect">
                        <a:avLst/>
                      </a:prstGeom>
                      <a:solidFill>
                        <a:schemeClr val="tx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cxnSp>
                    <p:nvCxnSpPr>
                      <p:cNvPr id="134" name="Straight Connector 133"/>
                      <p:cNvCxnSpPr/>
                      <p:nvPr/>
                    </p:nvCxnSpPr>
                    <p:spPr>
                      <a:xfrm>
                        <a:off x="2099750" y="1620837"/>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35" name="Rectangle 134"/>
                      <p:cNvSpPr/>
                      <p:nvPr/>
                    </p:nvSpPr>
                    <p:spPr>
                      <a:xfrm>
                        <a:off x="2095500" y="1660627"/>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nvGrpSpPr>
                      <p:cNvPr id="13" name="Group 182"/>
                      <p:cNvGrpSpPr/>
                      <p:nvPr/>
                    </p:nvGrpSpPr>
                    <p:grpSpPr>
                      <a:xfrm>
                        <a:off x="2105008" y="1670050"/>
                        <a:ext cx="132247" cy="25200"/>
                        <a:chOff x="2320925" y="1701800"/>
                        <a:chExt cx="276250" cy="25200"/>
                      </a:xfrm>
                    </p:grpSpPr>
                    <p:sp>
                      <p:nvSpPr>
                        <p:cNvPr id="165" name="Rectangle 164"/>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6" name="Rectangle 165"/>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7" name="Rectangle 166"/>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8" name="Rectangle 167"/>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14" name="Group 231"/>
                      <p:cNvGrpSpPr/>
                      <p:nvPr/>
                    </p:nvGrpSpPr>
                    <p:grpSpPr>
                      <a:xfrm>
                        <a:off x="2076450" y="1749425"/>
                        <a:ext cx="187325" cy="139500"/>
                        <a:chOff x="2076450" y="1749425"/>
                        <a:chExt cx="187325" cy="139500"/>
                      </a:xfrm>
                    </p:grpSpPr>
                    <p:grpSp>
                      <p:nvGrpSpPr>
                        <p:cNvPr id="15" name="Group 189"/>
                        <p:cNvGrpSpPr/>
                        <p:nvPr/>
                      </p:nvGrpSpPr>
                      <p:grpSpPr>
                        <a:xfrm>
                          <a:off x="2076450" y="1749425"/>
                          <a:ext cx="14400" cy="139500"/>
                          <a:chOff x="2363012" y="1752600"/>
                          <a:chExt cx="25851" cy="139500"/>
                        </a:xfrm>
                      </p:grpSpPr>
                      <p:sp>
                        <p:nvSpPr>
                          <p:cNvPr id="163" name="Rectangle 162"/>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4" name="Rectangle 163"/>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16" name="Group 190"/>
                        <p:cNvGrpSpPr/>
                        <p:nvPr/>
                      </p:nvGrpSpPr>
                      <p:grpSpPr>
                        <a:xfrm>
                          <a:off x="2101154" y="1749425"/>
                          <a:ext cx="14400" cy="139500"/>
                          <a:chOff x="2363012" y="1752600"/>
                          <a:chExt cx="25851" cy="139500"/>
                        </a:xfrm>
                      </p:grpSpPr>
                      <p:sp>
                        <p:nvSpPr>
                          <p:cNvPr id="161" name="Rectangle 160"/>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2" name="Rectangle 161"/>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17" name="Group 194"/>
                        <p:cNvGrpSpPr/>
                        <p:nvPr/>
                      </p:nvGrpSpPr>
                      <p:grpSpPr>
                        <a:xfrm>
                          <a:off x="2125858" y="1749425"/>
                          <a:ext cx="14400" cy="139500"/>
                          <a:chOff x="2363012" y="1752600"/>
                          <a:chExt cx="25851" cy="139500"/>
                        </a:xfrm>
                      </p:grpSpPr>
                      <p:sp>
                        <p:nvSpPr>
                          <p:cNvPr id="159" name="Rectangle 17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60" name="Rectangle 17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18" name="Group 203"/>
                        <p:cNvGrpSpPr/>
                        <p:nvPr/>
                      </p:nvGrpSpPr>
                      <p:grpSpPr>
                        <a:xfrm>
                          <a:off x="2150562" y="1749425"/>
                          <a:ext cx="14400" cy="139500"/>
                          <a:chOff x="2363012" y="1752600"/>
                          <a:chExt cx="25851" cy="139500"/>
                        </a:xfrm>
                      </p:grpSpPr>
                      <p:sp>
                        <p:nvSpPr>
                          <p:cNvPr id="154" name="Rectangle 171"/>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56" name="Rectangle 172"/>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19" name="Group 208"/>
                        <p:cNvGrpSpPr/>
                        <p:nvPr/>
                      </p:nvGrpSpPr>
                      <p:grpSpPr>
                        <a:xfrm>
                          <a:off x="2175266" y="1749425"/>
                          <a:ext cx="14400" cy="139500"/>
                          <a:chOff x="2363012" y="1752600"/>
                          <a:chExt cx="25851" cy="139500"/>
                        </a:xfrm>
                      </p:grpSpPr>
                      <p:sp>
                        <p:nvSpPr>
                          <p:cNvPr id="152" name="Rectangle 169"/>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53" name="Rectangle 170"/>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20" name="Group 215"/>
                        <p:cNvGrpSpPr/>
                        <p:nvPr/>
                      </p:nvGrpSpPr>
                      <p:grpSpPr>
                        <a:xfrm>
                          <a:off x="2199970" y="1749425"/>
                          <a:ext cx="14400" cy="139500"/>
                          <a:chOff x="2363012" y="1752600"/>
                          <a:chExt cx="25851" cy="139500"/>
                        </a:xfrm>
                      </p:grpSpPr>
                      <p:sp>
                        <p:nvSpPr>
                          <p:cNvPr id="150" name="Rectangle 16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51" name="Rectangle 16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21" name="Group 218"/>
                        <p:cNvGrpSpPr/>
                        <p:nvPr/>
                      </p:nvGrpSpPr>
                      <p:grpSpPr>
                        <a:xfrm>
                          <a:off x="2224674" y="1749425"/>
                          <a:ext cx="14400" cy="139500"/>
                          <a:chOff x="2363012" y="1752600"/>
                          <a:chExt cx="25851" cy="139500"/>
                        </a:xfrm>
                      </p:grpSpPr>
                      <p:sp>
                        <p:nvSpPr>
                          <p:cNvPr id="148" name="Rectangle 16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49" name="Rectangle 16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22" name="Group 223"/>
                        <p:cNvGrpSpPr/>
                        <p:nvPr/>
                      </p:nvGrpSpPr>
                      <p:grpSpPr>
                        <a:xfrm>
                          <a:off x="2249375" y="1749425"/>
                          <a:ext cx="14400" cy="139500"/>
                          <a:chOff x="2363012" y="1752600"/>
                          <a:chExt cx="25851" cy="139500"/>
                        </a:xfrm>
                      </p:grpSpPr>
                      <p:sp>
                        <p:nvSpPr>
                          <p:cNvPr id="146" name="Rectangle 14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47" name="Rectangle 14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grpSp>
                <p:grpSp>
                  <p:nvGrpSpPr>
                    <p:cNvPr id="23" name="Group 267"/>
                    <p:cNvGrpSpPr/>
                    <p:nvPr/>
                  </p:nvGrpSpPr>
                  <p:grpSpPr>
                    <a:xfrm>
                      <a:off x="4844645" y="2235422"/>
                      <a:ext cx="516918" cy="359128"/>
                      <a:chOff x="4844645" y="2235422"/>
                      <a:chExt cx="516918" cy="359128"/>
                    </a:xfrm>
                  </p:grpSpPr>
                  <p:grpSp>
                    <p:nvGrpSpPr>
                      <p:cNvPr id="24" name="Group 1495"/>
                      <p:cNvGrpSpPr>
                        <a:grpSpLocks noChangeAspect="1"/>
                      </p:cNvGrpSpPr>
                      <p:nvPr/>
                    </p:nvGrpSpPr>
                    <p:grpSpPr>
                      <a:xfrm>
                        <a:off x="4902400" y="2235422"/>
                        <a:ext cx="401457" cy="259316"/>
                        <a:chOff x="609600" y="1676400"/>
                        <a:chExt cx="457200" cy="295323"/>
                      </a:xfrm>
                    </p:grpSpPr>
                    <p:grpSp>
                      <p:nvGrpSpPr>
                        <p:cNvPr id="25" name="Group 150"/>
                        <p:cNvGrpSpPr/>
                        <p:nvPr/>
                      </p:nvGrpSpPr>
                      <p:grpSpPr>
                        <a:xfrm>
                          <a:off x="609600" y="1676400"/>
                          <a:ext cx="457200" cy="228600"/>
                          <a:chOff x="609600" y="1676400"/>
                          <a:chExt cx="457200" cy="228600"/>
                        </a:xfrm>
                      </p:grpSpPr>
                      <p:sp>
                        <p:nvSpPr>
                          <p:cNvPr id="123" name="Rectangle 122"/>
                          <p:cNvSpPr/>
                          <p:nvPr/>
                        </p:nvSpPr>
                        <p:spPr>
                          <a:xfrm>
                            <a:off x="609600" y="1676400"/>
                            <a:ext cx="457200" cy="2286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4" name="Rectangle 123"/>
                          <p:cNvSpPr/>
                          <p:nvPr/>
                        </p:nvSpPr>
                        <p:spPr>
                          <a:xfrm>
                            <a:off x="650875" y="1717675"/>
                            <a:ext cx="374650" cy="1460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sp>
                      <p:nvSpPr>
                        <p:cNvPr id="113" name="Freeform 122"/>
                        <p:cNvSpPr/>
                        <p:nvPr/>
                      </p:nvSpPr>
                      <p:spPr>
                        <a:xfrm>
                          <a:off x="641350" y="1714500"/>
                          <a:ext cx="406400" cy="158750"/>
                        </a:xfrm>
                        <a:custGeom>
                          <a:avLst/>
                          <a:gdLst>
                            <a:gd name="connsiteX0" fmla="*/ 412750 w 412750"/>
                            <a:gd name="connsiteY0" fmla="*/ 0 h 158750"/>
                            <a:gd name="connsiteX1" fmla="*/ 0 w 412750"/>
                            <a:gd name="connsiteY1" fmla="*/ 0 h 158750"/>
                            <a:gd name="connsiteX2" fmla="*/ 0 w 412750"/>
                            <a:gd name="connsiteY2" fmla="*/ 158750 h 158750"/>
                          </a:gdLst>
                          <a:ahLst/>
                          <a:cxnLst>
                            <a:cxn ang="0">
                              <a:pos x="connsiteX0" y="connsiteY0"/>
                            </a:cxn>
                            <a:cxn ang="0">
                              <a:pos x="connsiteX1" y="connsiteY1"/>
                            </a:cxn>
                            <a:cxn ang="0">
                              <a:pos x="connsiteX2" y="connsiteY2"/>
                            </a:cxn>
                          </a:cxnLst>
                          <a:rect l="l" t="t" r="r" b="b"/>
                          <a:pathLst>
                            <a:path w="412750" h="158750">
                              <a:moveTo>
                                <a:pt x="412750" y="0"/>
                              </a:moveTo>
                              <a:lnTo>
                                <a:pt x="0" y="0"/>
                              </a:lnTo>
                              <a:lnTo>
                                <a:pt x="0" y="158750"/>
                              </a:lnTo>
                            </a:path>
                          </a:pathLst>
                        </a:custGeom>
                        <a:ln w="28575"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dirty="0"/>
                        </a:p>
                      </p:txBody>
                    </p:sp>
                    <p:grpSp>
                      <p:nvGrpSpPr>
                        <p:cNvPr id="26" name="Group 149"/>
                        <p:cNvGrpSpPr/>
                        <p:nvPr/>
                      </p:nvGrpSpPr>
                      <p:grpSpPr>
                        <a:xfrm>
                          <a:off x="679450" y="1902946"/>
                          <a:ext cx="313198" cy="68777"/>
                          <a:chOff x="679450" y="1902900"/>
                          <a:chExt cx="313198" cy="104775"/>
                        </a:xfrm>
                      </p:grpSpPr>
                      <p:sp>
                        <p:nvSpPr>
                          <p:cNvPr id="120" name="Trapezoid 119"/>
                          <p:cNvSpPr/>
                          <p:nvPr/>
                        </p:nvSpPr>
                        <p:spPr>
                          <a:xfrm>
                            <a:off x="721749" y="1933575"/>
                            <a:ext cx="228600" cy="402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1" name="Trapezoid 120"/>
                          <p:cNvSpPr/>
                          <p:nvPr/>
                        </p:nvSpPr>
                        <p:spPr>
                          <a:xfrm flipV="1">
                            <a:off x="685749" y="1902900"/>
                            <a:ext cx="300600" cy="360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2" name="Rectangle 121"/>
                          <p:cNvSpPr/>
                          <p:nvPr/>
                        </p:nvSpPr>
                        <p:spPr>
                          <a:xfrm>
                            <a:off x="679450" y="1971675"/>
                            <a:ext cx="313198" cy="360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27" name="Group 237"/>
                        <p:cNvGrpSpPr>
                          <a:grpSpLocks noChangeAspect="1"/>
                        </p:cNvGrpSpPr>
                        <p:nvPr/>
                      </p:nvGrpSpPr>
                      <p:grpSpPr>
                        <a:xfrm>
                          <a:off x="950410" y="1873450"/>
                          <a:ext cx="94461" cy="18000"/>
                          <a:chOff x="2320925" y="1701800"/>
                          <a:chExt cx="276250" cy="25200"/>
                        </a:xfrm>
                      </p:grpSpPr>
                      <p:sp>
                        <p:nvSpPr>
                          <p:cNvPr id="116" name="Rectangle 115"/>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7" name="Rectangle 116"/>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8" name="Rectangle 117"/>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9" name="Rectangle 118"/>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grpSp>
                    <p:nvGrpSpPr>
                      <p:cNvPr id="28" name="Group 266"/>
                      <p:cNvGrpSpPr/>
                      <p:nvPr/>
                    </p:nvGrpSpPr>
                    <p:grpSpPr>
                      <a:xfrm>
                        <a:off x="4844645" y="2515348"/>
                        <a:ext cx="516918" cy="79202"/>
                        <a:chOff x="4793867" y="2508940"/>
                        <a:chExt cx="624922" cy="96760"/>
                      </a:xfrm>
                    </p:grpSpPr>
                    <p:sp>
                      <p:nvSpPr>
                        <p:cNvPr id="66" name="Rectangle 94"/>
                        <p:cNvSpPr/>
                        <p:nvPr/>
                      </p:nvSpPr>
                      <p:spPr>
                        <a:xfrm>
                          <a:off x="4992863" y="2589493"/>
                          <a:ext cx="16457" cy="13876"/>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67" name="Freeform 66"/>
                        <p:cNvSpPr>
                          <a:spLocks noChangeAspect="1"/>
                        </p:cNvSpPr>
                        <p:nvPr/>
                      </p:nvSpPr>
                      <p:spPr>
                        <a:xfrm>
                          <a:off x="4993811" y="2590294"/>
                          <a:ext cx="3767" cy="12275"/>
                        </a:xfrm>
                        <a:custGeom>
                          <a:avLst/>
                          <a:gdLst>
                            <a:gd name="connsiteX0" fmla="*/ 0 w 908050"/>
                            <a:gd name="connsiteY0" fmla="*/ 6350 h 2959100"/>
                            <a:gd name="connsiteX1" fmla="*/ 901700 w 908050"/>
                            <a:gd name="connsiteY1" fmla="*/ 0 h 2959100"/>
                            <a:gd name="connsiteX2" fmla="*/ 908050 w 908050"/>
                            <a:gd name="connsiteY2" fmla="*/ 812800 h 2959100"/>
                            <a:gd name="connsiteX3" fmla="*/ 762000 w 908050"/>
                            <a:gd name="connsiteY3" fmla="*/ 882650 h 2959100"/>
                            <a:gd name="connsiteX4" fmla="*/ 762000 w 908050"/>
                            <a:gd name="connsiteY4" fmla="*/ 2101850 h 2959100"/>
                            <a:gd name="connsiteX5" fmla="*/ 901700 w 908050"/>
                            <a:gd name="connsiteY5" fmla="*/ 2139950 h 2959100"/>
                            <a:gd name="connsiteX6" fmla="*/ 908050 w 908050"/>
                            <a:gd name="connsiteY6" fmla="*/ 2952750 h 2959100"/>
                            <a:gd name="connsiteX7" fmla="*/ 0 w 908050"/>
                            <a:gd name="connsiteY7" fmla="*/ 2959100 h 2959100"/>
                            <a:gd name="connsiteX8" fmla="*/ 6350 w 908050"/>
                            <a:gd name="connsiteY8" fmla="*/ 2146300 h 2959100"/>
                            <a:gd name="connsiteX9" fmla="*/ 133350 w 908050"/>
                            <a:gd name="connsiteY9" fmla="*/ 2108200 h 2959100"/>
                            <a:gd name="connsiteX10" fmla="*/ 133350 w 908050"/>
                            <a:gd name="connsiteY10" fmla="*/ 857250 h 2959100"/>
                            <a:gd name="connsiteX11" fmla="*/ 0 w 908050"/>
                            <a:gd name="connsiteY11" fmla="*/ 819150 h 2959100"/>
                            <a:gd name="connsiteX12" fmla="*/ 0 w 908050"/>
                            <a:gd name="connsiteY12" fmla="*/ 6350 h 295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8050" h="2959100">
                              <a:moveTo>
                                <a:pt x="0" y="6350"/>
                              </a:moveTo>
                              <a:lnTo>
                                <a:pt x="901700" y="0"/>
                              </a:lnTo>
                              <a:cubicBezTo>
                                <a:pt x="903817" y="270933"/>
                                <a:pt x="905933" y="541867"/>
                                <a:pt x="908050" y="812800"/>
                              </a:cubicBezTo>
                              <a:lnTo>
                                <a:pt x="762000" y="882650"/>
                              </a:lnTo>
                              <a:lnTo>
                                <a:pt x="762000" y="2101850"/>
                              </a:lnTo>
                              <a:lnTo>
                                <a:pt x="901700" y="2139950"/>
                              </a:lnTo>
                              <a:cubicBezTo>
                                <a:pt x="903817" y="2410883"/>
                                <a:pt x="908050" y="2952750"/>
                                <a:pt x="908050" y="2952750"/>
                              </a:cubicBezTo>
                              <a:lnTo>
                                <a:pt x="0" y="2959100"/>
                              </a:lnTo>
                              <a:cubicBezTo>
                                <a:pt x="2117" y="2688167"/>
                                <a:pt x="4233" y="2417233"/>
                                <a:pt x="6350" y="2146300"/>
                              </a:cubicBezTo>
                              <a:lnTo>
                                <a:pt x="133350" y="2108200"/>
                              </a:lnTo>
                              <a:lnTo>
                                <a:pt x="133350" y="857250"/>
                              </a:lnTo>
                              <a:lnTo>
                                <a:pt x="0" y="819150"/>
                              </a:lnTo>
                              <a:lnTo>
                                <a:pt x="0" y="6350"/>
                              </a:lnTo>
                              <a:close/>
                            </a:path>
                          </a:pathLst>
                        </a:cu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nvGrpSpPr>
                        <p:cNvPr id="29" name="Group 382"/>
                        <p:cNvGrpSpPr/>
                        <p:nvPr/>
                      </p:nvGrpSpPr>
                      <p:grpSpPr>
                        <a:xfrm>
                          <a:off x="4999184" y="2594060"/>
                          <a:ext cx="7815" cy="7767"/>
                          <a:chOff x="8121000" y="5848350"/>
                          <a:chExt cx="186100" cy="184800"/>
                        </a:xfrm>
                      </p:grpSpPr>
                      <p:grpSp>
                        <p:nvGrpSpPr>
                          <p:cNvPr id="30" name="Group 366"/>
                          <p:cNvGrpSpPr/>
                          <p:nvPr/>
                        </p:nvGrpSpPr>
                        <p:grpSpPr>
                          <a:xfrm>
                            <a:off x="8121000" y="5848350"/>
                            <a:ext cx="184800" cy="32400"/>
                            <a:chOff x="8121000" y="5848350"/>
                            <a:chExt cx="184800" cy="32400"/>
                          </a:xfrm>
                        </p:grpSpPr>
                        <p:sp>
                          <p:nvSpPr>
                            <p:cNvPr id="108" name="Rectangle 107"/>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9" name="Rectangle 108"/>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0" name="Rectangle 109"/>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1" name="Rectangle 110"/>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31" name="Group 367"/>
                          <p:cNvGrpSpPr/>
                          <p:nvPr/>
                        </p:nvGrpSpPr>
                        <p:grpSpPr>
                          <a:xfrm>
                            <a:off x="8121650" y="5899150"/>
                            <a:ext cx="184800" cy="32400"/>
                            <a:chOff x="8121000" y="5848350"/>
                            <a:chExt cx="184800" cy="32400"/>
                          </a:xfrm>
                        </p:grpSpPr>
                        <p:sp>
                          <p:nvSpPr>
                            <p:cNvPr id="104" name="Rectangle 103"/>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5" name="Rectangle 104"/>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6" name="Rectangle 105"/>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7" name="Rectangle 106"/>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32" name="Group 372"/>
                          <p:cNvGrpSpPr/>
                          <p:nvPr/>
                        </p:nvGrpSpPr>
                        <p:grpSpPr>
                          <a:xfrm>
                            <a:off x="8121650" y="5949950"/>
                            <a:ext cx="184800" cy="32400"/>
                            <a:chOff x="8121000" y="5848350"/>
                            <a:chExt cx="184800" cy="32400"/>
                          </a:xfrm>
                        </p:grpSpPr>
                        <p:sp>
                          <p:nvSpPr>
                            <p:cNvPr id="100" name="Rectangle 99"/>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1" name="Rectangle 100"/>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2" name="Rectangle 101"/>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3" name="Rectangle 102"/>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nvGrpSpPr>
                          <p:cNvPr id="33" name="Group 377"/>
                          <p:cNvGrpSpPr/>
                          <p:nvPr/>
                        </p:nvGrpSpPr>
                        <p:grpSpPr>
                          <a:xfrm>
                            <a:off x="8122300" y="6000750"/>
                            <a:ext cx="184800" cy="32400"/>
                            <a:chOff x="8121000" y="5848350"/>
                            <a:chExt cx="184800" cy="32400"/>
                          </a:xfrm>
                        </p:grpSpPr>
                        <p:sp>
                          <p:nvSpPr>
                            <p:cNvPr id="96" name="Rectangle 95"/>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97" name="Rectangle 96"/>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98" name="Rectangle 97"/>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99" name="Rectangle 98"/>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sp>
                      <p:nvSpPr>
                        <p:cNvPr id="69" name="Rectangle 68"/>
                        <p:cNvSpPr>
                          <a:spLocks/>
                        </p:cNvSpPr>
                        <p:nvPr/>
                      </p:nvSpPr>
                      <p:spPr>
                        <a:xfrm>
                          <a:off x="4999580" y="2590694"/>
                          <a:ext cx="7413" cy="2269"/>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0" name="Rounded Rectangle 69"/>
                        <p:cNvSpPr/>
                        <p:nvPr/>
                      </p:nvSpPr>
                      <p:spPr>
                        <a:xfrm>
                          <a:off x="4997546" y="2541251"/>
                          <a:ext cx="4547" cy="9093"/>
                        </a:xfrm>
                        <a:prstGeom prst="roundRect">
                          <a:avLst/>
                        </a:prstGeom>
                        <a:solidFill>
                          <a:srgbClr val="FFFFFF"/>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1" name="Rounded Rectangle 70"/>
                        <p:cNvSpPr/>
                        <p:nvPr/>
                      </p:nvSpPr>
                      <p:spPr>
                        <a:xfrm>
                          <a:off x="4997904" y="2541609"/>
                          <a:ext cx="3831" cy="8377"/>
                        </a:xfrm>
                        <a:prstGeom prst="roundRect">
                          <a:avLst/>
                        </a:prstGeom>
                        <a:solidFill>
                          <a:srgbClr val="D9D9D9"/>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2" name="Oval 71"/>
                        <p:cNvSpPr/>
                        <p:nvPr/>
                      </p:nvSpPr>
                      <p:spPr>
                        <a:xfrm>
                          <a:off x="4999365" y="2548829"/>
                          <a:ext cx="909" cy="909"/>
                        </a:xfrm>
                        <a:prstGeom prst="ellipse">
                          <a:avLst/>
                        </a:prstGeom>
                        <a:solidFill>
                          <a:schemeClr val="tx1">
                            <a:lumMod val="65000"/>
                            <a:lumOff val="35000"/>
                          </a:schemeClr>
                        </a:solidFill>
                        <a:ln w="63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3" name="Rounded Rectangle 72"/>
                        <p:cNvSpPr/>
                        <p:nvPr/>
                      </p:nvSpPr>
                      <p:spPr>
                        <a:xfrm>
                          <a:off x="4991574" y="2553701"/>
                          <a:ext cx="17122" cy="11028"/>
                        </a:xfrm>
                        <a:prstGeom prst="roundRect">
                          <a:avLst/>
                        </a:prstGeom>
                        <a:solidFill>
                          <a:schemeClr val="tx1"/>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4" name="Rounded Rectangle 73"/>
                        <p:cNvSpPr/>
                        <p:nvPr/>
                      </p:nvSpPr>
                      <p:spPr>
                        <a:xfrm>
                          <a:off x="4992880" y="2555103"/>
                          <a:ext cx="14510" cy="8225"/>
                        </a:xfrm>
                        <a:prstGeom prst="roundRect">
                          <a:avLst/>
                        </a:prstGeom>
                        <a:solidFill>
                          <a:schemeClr val="bg1">
                            <a:lumMod val="85000"/>
                          </a:schemeClr>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5" name="Trapezoid 74"/>
                        <p:cNvSpPr/>
                        <p:nvPr/>
                      </p:nvSpPr>
                      <p:spPr>
                        <a:xfrm>
                          <a:off x="4793867" y="2508940"/>
                          <a:ext cx="624922" cy="96760"/>
                        </a:xfrm>
                        <a:prstGeom prst="trapezoid">
                          <a:avLst>
                            <a:gd name="adj" fmla="val 73435"/>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6" name="Trapezoid 75"/>
                        <p:cNvSpPr>
                          <a:spLocks/>
                        </p:cNvSpPr>
                        <p:nvPr/>
                      </p:nvSpPr>
                      <p:spPr>
                        <a:xfrm>
                          <a:off x="4958174" y="2574545"/>
                          <a:ext cx="303274" cy="16867"/>
                        </a:xfrm>
                        <a:prstGeom prst="trapezoid">
                          <a:avLst>
                            <a:gd name="adj" fmla="val 6682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7" name="Parallelogram 76"/>
                        <p:cNvSpPr/>
                        <p:nvPr/>
                      </p:nvSpPr>
                      <p:spPr>
                        <a:xfrm>
                          <a:off x="4876141"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8" name="Parallelogram 77"/>
                        <p:cNvSpPr/>
                        <p:nvPr/>
                      </p:nvSpPr>
                      <p:spPr>
                        <a:xfrm>
                          <a:off x="4861963"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79" name="Parallelogram 78"/>
                        <p:cNvSpPr/>
                        <p:nvPr/>
                      </p:nvSpPr>
                      <p:spPr>
                        <a:xfrm>
                          <a:off x="4845718" y="2566651"/>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0" name="Parallelogram 79"/>
                        <p:cNvSpPr/>
                        <p:nvPr/>
                      </p:nvSpPr>
                      <p:spPr>
                        <a:xfrm>
                          <a:off x="4890319"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1" name="Parallelogram 80"/>
                        <p:cNvSpPr/>
                        <p:nvPr/>
                      </p:nvSpPr>
                      <p:spPr>
                        <a:xfrm>
                          <a:off x="4904497"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2" name="Parallelogram 81"/>
                        <p:cNvSpPr/>
                        <p:nvPr/>
                      </p:nvSpPr>
                      <p:spPr>
                        <a:xfrm>
                          <a:off x="4967397" y="2522927"/>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3" name="Parallelogram 82"/>
                        <p:cNvSpPr/>
                        <p:nvPr/>
                      </p:nvSpPr>
                      <p:spPr>
                        <a:xfrm flipH="1">
                          <a:off x="5310389"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4" name="Parallelogram 83"/>
                        <p:cNvSpPr/>
                        <p:nvPr/>
                      </p:nvSpPr>
                      <p:spPr>
                        <a:xfrm flipH="1">
                          <a:off x="5324567"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5" name="Parallelogram 84"/>
                        <p:cNvSpPr/>
                        <p:nvPr/>
                      </p:nvSpPr>
                      <p:spPr>
                        <a:xfrm flipH="1">
                          <a:off x="5271721" y="2567873"/>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6" name="Parallelogram 85"/>
                        <p:cNvSpPr/>
                        <p:nvPr/>
                      </p:nvSpPr>
                      <p:spPr>
                        <a:xfrm flipH="1">
                          <a:off x="5296211"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7" name="Parallelogram 86"/>
                        <p:cNvSpPr/>
                        <p:nvPr/>
                      </p:nvSpPr>
                      <p:spPr>
                        <a:xfrm flipH="1">
                          <a:off x="5282034"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8" name="Parallelogram 87"/>
                        <p:cNvSpPr/>
                        <p:nvPr/>
                      </p:nvSpPr>
                      <p:spPr>
                        <a:xfrm flipH="1">
                          <a:off x="5253678"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89" name="Parallelogram 88"/>
                        <p:cNvSpPr/>
                        <p:nvPr/>
                      </p:nvSpPr>
                      <p:spPr>
                        <a:xfrm>
                          <a:off x="4979935" y="2550906"/>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90" name="Parallelogram 89"/>
                        <p:cNvSpPr/>
                        <p:nvPr/>
                      </p:nvSpPr>
                      <p:spPr>
                        <a:xfrm>
                          <a:off x="5016827" y="2530763"/>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91" name="Parallelogram 90"/>
                        <p:cNvSpPr/>
                        <p:nvPr/>
                      </p:nvSpPr>
                      <p:spPr>
                        <a:xfrm flipH="1">
                          <a:off x="5194080" y="253647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grpSp>
              </p:grpSp>
              <p:pic>
                <p:nvPicPr>
                  <p:cNvPr id="60" name="Picture 59"/>
                  <p:cNvPicPr>
                    <a:picLocks noChangeAspect="1"/>
                  </p:cNvPicPr>
                  <p:nvPr/>
                </p:nvPicPr>
                <p:blipFill>
                  <a:blip r:embed="rId9">
                    <a:clrChange>
                      <a:clrFrom>
                        <a:srgbClr val="FFFFFF"/>
                      </a:clrFrom>
                      <a:clrTo>
                        <a:srgbClr val="FFFFFF">
                          <a:alpha val="0"/>
                        </a:srgbClr>
                      </a:clrTo>
                    </a:clrChange>
                  </a:blip>
                  <a:stretch>
                    <a:fillRect/>
                  </a:stretch>
                </p:blipFill>
                <p:spPr>
                  <a:xfrm>
                    <a:off x="4807315" y="3463337"/>
                    <a:ext cx="395998" cy="395998"/>
                  </a:xfrm>
                  <a:prstGeom prst="rect">
                    <a:avLst/>
                  </a:prstGeom>
                  <a:noFill/>
                </p:spPr>
              </p:pic>
              <p:pic>
                <p:nvPicPr>
                  <p:cNvPr id="61" name="Picture 60"/>
                  <p:cNvPicPr>
                    <a:picLocks noChangeAspect="1"/>
                  </p:cNvPicPr>
                  <p:nvPr/>
                </p:nvPicPr>
                <p:blipFill>
                  <a:blip r:embed="rId10">
                    <a:clrChange>
                      <a:clrFrom>
                        <a:srgbClr val="FFFFFF"/>
                      </a:clrFrom>
                      <a:clrTo>
                        <a:srgbClr val="FFFFFF">
                          <a:alpha val="0"/>
                        </a:srgbClr>
                      </a:clrTo>
                    </a:clrChange>
                  </a:blip>
                  <a:srcRect l="39723" b="44817"/>
                  <a:stretch>
                    <a:fillRect/>
                  </a:stretch>
                </p:blipFill>
                <p:spPr>
                  <a:xfrm>
                    <a:off x="4864072" y="3259334"/>
                    <a:ext cx="456216" cy="399319"/>
                  </a:xfrm>
                  <a:prstGeom prst="rect">
                    <a:avLst/>
                  </a:prstGeom>
                </p:spPr>
              </p:pic>
            </p:grpSp>
          </p:grpSp>
        </p:grpSp>
        <p:sp>
          <p:nvSpPr>
            <p:cNvPr id="176" name="Left-Right Arrow 175"/>
            <p:cNvSpPr/>
            <p:nvPr/>
          </p:nvSpPr>
          <p:spPr>
            <a:xfrm>
              <a:off x="5157332" y="3155605"/>
              <a:ext cx="654288" cy="1000560"/>
            </a:xfrm>
            <a:prstGeom prst="leftRightArrow">
              <a:avLst>
                <a:gd name="adj1" fmla="val 50000"/>
                <a:gd name="adj2" fmla="val 26471"/>
              </a:avLst>
            </a:prstGeom>
            <a:solidFill>
              <a:srgbClr val="A3EFDE"/>
            </a:solidFill>
            <a:ln>
              <a:solidFill>
                <a:srgbClr val="6B6F7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grpSp>
    </p:spTree>
    <p:extLst>
      <p:ext uri="{BB962C8B-B14F-4D97-AF65-F5344CB8AC3E}">
        <p14:creationId xmlns:p14="http://schemas.microsoft.com/office/powerpoint/2010/main" val="2190272610"/>
      </p:ext>
    </p:extLst>
  </p:cSld>
  <p:clrMapOvr>
    <a:masterClrMapping/>
  </p:clrMapOvr>
  <p:transition>
    <p:wipe dir="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2"/>
          <p:cNvGrpSpPr>
            <a:grpSpLocks noChangeAspect="1"/>
          </p:cNvGrpSpPr>
          <p:nvPr/>
        </p:nvGrpSpPr>
        <p:grpSpPr>
          <a:xfrm>
            <a:off x="8761090" y="1630387"/>
            <a:ext cx="1538899" cy="1903385"/>
            <a:chOff x="7595553" y="2579638"/>
            <a:chExt cx="2586528" cy="3199152"/>
          </a:xfrm>
        </p:grpSpPr>
        <p:sp>
          <p:nvSpPr>
            <p:cNvPr id="277" name="Oval 276"/>
            <p:cNvSpPr>
              <a:spLocks noChangeAspect="1"/>
            </p:cNvSpPr>
            <p:nvPr/>
          </p:nvSpPr>
          <p:spPr>
            <a:xfrm>
              <a:off x="8727738" y="3286119"/>
              <a:ext cx="1333986" cy="729930"/>
            </a:xfrm>
            <a:prstGeom prst="ellipse">
              <a:avLst/>
            </a:prstGeom>
            <a:solidFill>
              <a:schemeClr val="tx2"/>
            </a:solidFill>
            <a:ln>
              <a:solidFill>
                <a:srgbClr val="5F6062"/>
              </a:solidFill>
            </a:ln>
          </p:spPr>
          <p:style>
            <a:lnRef idx="1">
              <a:schemeClr val="accent4"/>
            </a:lnRef>
            <a:fillRef idx="3">
              <a:schemeClr val="accent4"/>
            </a:fillRef>
            <a:effectRef idx="2">
              <a:schemeClr val="accent4"/>
            </a:effectRef>
            <a:fontRef idx="minor">
              <a:schemeClr val="lt1"/>
            </a:fontRef>
          </p:style>
          <p:txBody>
            <a:bodyPr wrap="none" lIns="0" tIns="0" rIns="0" rtlCol="0" anchor="ctr"/>
            <a:lstStyle/>
            <a:p>
              <a:pPr algn="ctr"/>
              <a:r>
                <a:rPr lang="en-US" sz="1201" b="1" dirty="0">
                  <a:solidFill>
                    <a:schemeClr val="bg1"/>
                  </a:solidFill>
                  <a:latin typeface="Arial Narrow"/>
                  <a:cs typeface="Arial Narrow"/>
                </a:rPr>
                <a:t>Customers</a:t>
              </a:r>
            </a:p>
          </p:txBody>
        </p:sp>
        <p:grpSp>
          <p:nvGrpSpPr>
            <p:cNvPr id="3" name="Group 294"/>
            <p:cNvGrpSpPr/>
            <p:nvPr/>
          </p:nvGrpSpPr>
          <p:grpSpPr>
            <a:xfrm>
              <a:off x="7595553" y="2579638"/>
              <a:ext cx="989192" cy="3199152"/>
              <a:chOff x="1205164" y="2436097"/>
              <a:chExt cx="989192" cy="3199152"/>
            </a:xfrm>
          </p:grpSpPr>
          <p:sp>
            <p:nvSpPr>
              <p:cNvPr id="284" name="Rounded Rectangle 283"/>
              <p:cNvSpPr/>
              <p:nvPr/>
            </p:nvSpPr>
            <p:spPr>
              <a:xfrm>
                <a:off x="1205164" y="2436097"/>
                <a:ext cx="989192" cy="3199152"/>
              </a:xfrm>
              <a:prstGeom prst="roundRect">
                <a:avLst/>
              </a:prstGeom>
              <a:solidFill>
                <a:srgbClr val="D9D9D9"/>
              </a:solidFill>
              <a:ln>
                <a:solidFill>
                  <a:srgbClr val="5F6062"/>
                </a:solidFill>
              </a:ln>
            </p:spPr>
            <p:style>
              <a:lnRef idx="1">
                <a:schemeClr val="accent1"/>
              </a:lnRef>
              <a:fillRef idx="3">
                <a:schemeClr val="accent1"/>
              </a:fillRef>
              <a:effectRef idx="2">
                <a:schemeClr val="accent1"/>
              </a:effectRef>
              <a:fontRef idx="minor">
                <a:schemeClr val="lt1"/>
              </a:fontRef>
            </p:style>
            <p:txBody>
              <a:bodyPr vert="vert270" lIns="0" tIns="0" bIns="0" rtlCol="0" anchor="t" anchorCtr="0"/>
              <a:lstStyle/>
              <a:p>
                <a:pPr algn="ctr"/>
                <a:r>
                  <a:rPr lang="en-US" sz="1101" b="1" dirty="0">
                    <a:solidFill>
                      <a:schemeClr val="tx2"/>
                    </a:solidFill>
                  </a:rPr>
                  <a:t>Devices &amp; Channels</a:t>
                </a:r>
              </a:p>
            </p:txBody>
          </p:sp>
          <p:grpSp>
            <p:nvGrpSpPr>
              <p:cNvPr id="4" name="Group 286"/>
              <p:cNvGrpSpPr>
                <a:grpSpLocks noChangeAspect="1"/>
              </p:cNvGrpSpPr>
              <p:nvPr/>
            </p:nvGrpSpPr>
            <p:grpSpPr>
              <a:xfrm>
                <a:off x="1513518" y="2512741"/>
                <a:ext cx="668075" cy="3008446"/>
                <a:chOff x="774854" y="1876643"/>
                <a:chExt cx="776076" cy="3494797"/>
              </a:xfrm>
            </p:grpSpPr>
            <p:grpSp>
              <p:nvGrpSpPr>
                <p:cNvPr id="5" name="Group 236"/>
                <p:cNvGrpSpPr>
                  <a:grpSpLocks noChangeAspect="1"/>
                </p:cNvGrpSpPr>
                <p:nvPr/>
              </p:nvGrpSpPr>
              <p:grpSpPr>
                <a:xfrm>
                  <a:off x="821265" y="4890352"/>
                  <a:ext cx="683254" cy="481088"/>
                  <a:chOff x="1524111" y="3480278"/>
                  <a:chExt cx="836641" cy="589090"/>
                </a:xfrm>
              </p:grpSpPr>
              <p:pic>
                <p:nvPicPr>
                  <p:cNvPr id="408" name="Picture 3"/>
                  <p:cNvPicPr>
                    <a:picLocks noChangeAspect="1"/>
                  </p:cNvPicPr>
                  <p:nvPr/>
                </p:nvPicPr>
                <p:blipFill>
                  <a:blip r:embed="rId2"/>
                  <a:srcRect l="49429"/>
                  <a:stretch>
                    <a:fillRect/>
                  </a:stretch>
                </p:blipFill>
                <p:spPr bwMode="auto">
                  <a:xfrm>
                    <a:off x="1524111" y="3696095"/>
                    <a:ext cx="372410" cy="373273"/>
                  </a:xfrm>
                  <a:prstGeom prst="rect">
                    <a:avLst/>
                  </a:prstGeom>
                  <a:noFill/>
                  <a:ln w="9525">
                    <a:noFill/>
                    <a:miter lim="800000"/>
                    <a:headEnd/>
                    <a:tailEnd/>
                  </a:ln>
                </p:spPr>
              </p:pic>
              <p:pic>
                <p:nvPicPr>
                  <p:cNvPr id="409" name="Picture 3"/>
                  <p:cNvPicPr>
                    <a:picLocks noChangeAspect="1"/>
                  </p:cNvPicPr>
                  <p:nvPr/>
                </p:nvPicPr>
                <p:blipFill>
                  <a:blip r:embed="rId2"/>
                  <a:srcRect r="49994" b="6319"/>
                  <a:stretch>
                    <a:fillRect/>
                  </a:stretch>
                </p:blipFill>
                <p:spPr bwMode="auto">
                  <a:xfrm>
                    <a:off x="1712395" y="3480278"/>
                    <a:ext cx="368251" cy="349683"/>
                  </a:xfrm>
                  <a:prstGeom prst="rect">
                    <a:avLst/>
                  </a:prstGeom>
                  <a:noFill/>
                  <a:ln w="9525">
                    <a:noFill/>
                    <a:miter lim="800000"/>
                    <a:headEnd/>
                    <a:tailEnd/>
                  </a:ln>
                </p:spPr>
              </p:pic>
              <p:pic>
                <p:nvPicPr>
                  <p:cNvPr id="410" name="Picture 6"/>
                  <p:cNvPicPr>
                    <a:picLocks noChangeAspect="1"/>
                  </p:cNvPicPr>
                  <p:nvPr/>
                </p:nvPicPr>
                <p:blipFill>
                  <a:blip r:embed="rId3"/>
                  <a:srcRect/>
                  <a:stretch>
                    <a:fillRect/>
                  </a:stretch>
                </p:blipFill>
                <p:spPr bwMode="auto">
                  <a:xfrm>
                    <a:off x="1991500" y="3703394"/>
                    <a:ext cx="369252" cy="329333"/>
                  </a:xfrm>
                  <a:prstGeom prst="rect">
                    <a:avLst/>
                  </a:prstGeom>
                  <a:solidFill>
                    <a:srgbClr val="FFFFFF"/>
                  </a:solidFill>
                  <a:ln w="9525">
                    <a:noFill/>
                    <a:miter lim="800000"/>
                    <a:headEnd/>
                    <a:tailEnd/>
                  </a:ln>
                </p:spPr>
              </p:pic>
            </p:grpSp>
            <p:pic>
              <p:nvPicPr>
                <p:cNvPr id="290" name="Picture 46"/>
                <p:cNvPicPr>
                  <a:picLocks noChangeAspect="1" noChangeArrowheads="1"/>
                </p:cNvPicPr>
                <p:nvPr/>
              </p:nvPicPr>
              <p:blipFill>
                <a:blip r:embed="rId4"/>
                <a:srcRect l="5439" t="7609" b="7125"/>
                <a:stretch>
                  <a:fillRect/>
                </a:stretch>
              </p:blipFill>
              <p:spPr bwMode="auto">
                <a:xfrm>
                  <a:off x="943420" y="4373820"/>
                  <a:ext cx="438944" cy="395799"/>
                </a:xfrm>
                <a:prstGeom prst="rect">
                  <a:avLst/>
                </a:prstGeom>
                <a:noFill/>
                <a:ln w="9525">
                  <a:noFill/>
                  <a:miter lim="800000"/>
                  <a:headEnd/>
                  <a:tailEnd/>
                </a:ln>
              </p:spPr>
            </p:pic>
            <p:grpSp>
              <p:nvGrpSpPr>
                <p:cNvPr id="6" name="Group 240"/>
                <p:cNvGrpSpPr/>
                <p:nvPr/>
              </p:nvGrpSpPr>
              <p:grpSpPr>
                <a:xfrm>
                  <a:off x="774854" y="3757562"/>
                  <a:ext cx="776076" cy="531450"/>
                  <a:chOff x="1444080" y="5068686"/>
                  <a:chExt cx="776076" cy="531450"/>
                </a:xfrm>
                <a:effectLst>
                  <a:outerShdw blurRad="50800" dist="38100" dir="2700000">
                    <a:srgbClr val="000000">
                      <a:alpha val="76000"/>
                    </a:srgbClr>
                  </a:outerShdw>
                </a:effectLst>
              </p:grpSpPr>
              <p:pic>
                <p:nvPicPr>
                  <p:cNvPr id="406" name="Picture 405"/>
                  <p:cNvPicPr>
                    <a:picLocks noChangeAspect="1"/>
                  </p:cNvPicPr>
                  <p:nvPr/>
                </p:nvPicPr>
                <p:blipFill>
                  <a:blip r:embed="rId5"/>
                  <a:srcRect l="45485" t="10458"/>
                  <a:stretch>
                    <a:fillRect/>
                  </a:stretch>
                </p:blipFill>
                <p:spPr>
                  <a:xfrm>
                    <a:off x="1444080" y="5068686"/>
                    <a:ext cx="225134" cy="396000"/>
                  </a:xfrm>
                  <a:prstGeom prst="rect">
                    <a:avLst/>
                  </a:prstGeom>
                </p:spPr>
              </p:pic>
              <p:pic>
                <p:nvPicPr>
                  <p:cNvPr id="407" name="Picture 406"/>
                  <p:cNvPicPr>
                    <a:picLocks noChangeAspect="1"/>
                  </p:cNvPicPr>
                  <p:nvPr/>
                </p:nvPicPr>
                <p:blipFill>
                  <a:blip r:embed="rId6"/>
                  <a:stretch>
                    <a:fillRect/>
                  </a:stretch>
                </p:blipFill>
                <p:spPr>
                  <a:xfrm>
                    <a:off x="1536156" y="5235056"/>
                    <a:ext cx="684000" cy="365080"/>
                  </a:xfrm>
                  <a:prstGeom prst="rect">
                    <a:avLst/>
                  </a:prstGeom>
                </p:spPr>
              </p:pic>
            </p:grpSp>
            <p:grpSp>
              <p:nvGrpSpPr>
                <p:cNvPr id="7" name="Group 339"/>
                <p:cNvGrpSpPr>
                  <a:grpSpLocks noChangeAspect="1"/>
                </p:cNvGrpSpPr>
                <p:nvPr/>
              </p:nvGrpSpPr>
              <p:grpSpPr>
                <a:xfrm>
                  <a:off x="912890" y="1876643"/>
                  <a:ext cx="500004" cy="377744"/>
                  <a:chOff x="480986" y="3102904"/>
                  <a:chExt cx="690614" cy="521746"/>
                </a:xfrm>
              </p:grpSpPr>
              <p:pic>
                <p:nvPicPr>
                  <p:cNvPr id="404" name="Picture 403"/>
                  <p:cNvPicPr>
                    <a:picLocks noChangeAspect="1"/>
                  </p:cNvPicPr>
                  <p:nvPr/>
                </p:nvPicPr>
                <p:blipFill>
                  <a:blip r:embed="rId7">
                    <a:clrChange>
                      <a:clrFrom>
                        <a:srgbClr val="FFFFFF"/>
                      </a:clrFrom>
                      <a:clrTo>
                        <a:srgbClr val="FFFFFF">
                          <a:alpha val="0"/>
                        </a:srgbClr>
                      </a:clrTo>
                    </a:clrChange>
                  </a:blip>
                  <a:srcRect l="6304" t="4959" r="10000" b="3421"/>
                  <a:stretch>
                    <a:fillRect/>
                  </a:stretch>
                </p:blipFill>
                <p:spPr>
                  <a:xfrm>
                    <a:off x="480986" y="3120650"/>
                    <a:ext cx="690614" cy="504000"/>
                  </a:xfrm>
                  <a:prstGeom prst="rect">
                    <a:avLst/>
                  </a:prstGeom>
                </p:spPr>
              </p:pic>
              <p:sp>
                <p:nvSpPr>
                  <p:cNvPr id="405" name="Rectangle 404"/>
                  <p:cNvSpPr/>
                  <p:nvPr/>
                </p:nvSpPr>
                <p:spPr>
                  <a:xfrm>
                    <a:off x="928708" y="3102904"/>
                    <a:ext cx="135841" cy="45719"/>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pic>
              <p:nvPicPr>
                <p:cNvPr id="293" name="Picture 292"/>
                <p:cNvPicPr>
                  <a:picLocks noChangeAspect="1"/>
                </p:cNvPicPr>
                <p:nvPr/>
              </p:nvPicPr>
              <p:blipFill>
                <a:blip r:embed="rId8">
                  <a:clrChange>
                    <a:clrFrom>
                      <a:srgbClr val="FCFCFC"/>
                    </a:clrFrom>
                    <a:clrTo>
                      <a:srgbClr val="FCFCFC">
                        <a:alpha val="0"/>
                      </a:srgbClr>
                    </a:clrTo>
                  </a:clrChange>
                </a:blip>
                <a:srcRect l="24424" r="21204"/>
                <a:stretch>
                  <a:fillRect/>
                </a:stretch>
              </p:blipFill>
              <p:spPr>
                <a:xfrm>
                  <a:off x="953458" y="2338068"/>
                  <a:ext cx="418868" cy="770378"/>
                </a:xfrm>
                <a:prstGeom prst="rect">
                  <a:avLst/>
                </a:prstGeom>
              </p:spPr>
            </p:pic>
            <p:grpSp>
              <p:nvGrpSpPr>
                <p:cNvPr id="8" name="Group 285"/>
                <p:cNvGrpSpPr/>
                <p:nvPr/>
              </p:nvGrpSpPr>
              <p:grpSpPr>
                <a:xfrm>
                  <a:off x="858302" y="3129755"/>
                  <a:ext cx="609180" cy="600001"/>
                  <a:chOff x="4711108" y="3259334"/>
                  <a:chExt cx="609180" cy="600001"/>
                </a:xfrm>
              </p:grpSpPr>
              <p:grpSp>
                <p:nvGrpSpPr>
                  <p:cNvPr id="9" name="Group 268"/>
                  <p:cNvGrpSpPr>
                    <a:grpSpLocks noChangeAspect="1"/>
                  </p:cNvGrpSpPr>
                  <p:nvPr/>
                </p:nvGrpSpPr>
                <p:grpSpPr>
                  <a:xfrm>
                    <a:off x="4711108" y="3404853"/>
                    <a:ext cx="601731" cy="376693"/>
                    <a:chOff x="4844645" y="2097408"/>
                    <a:chExt cx="946781" cy="592696"/>
                  </a:xfrm>
                </p:grpSpPr>
                <p:grpSp>
                  <p:nvGrpSpPr>
                    <p:cNvPr id="10" name="Group 443"/>
                    <p:cNvGrpSpPr>
                      <a:grpSpLocks noChangeAspect="1"/>
                    </p:cNvGrpSpPr>
                    <p:nvPr/>
                  </p:nvGrpSpPr>
                  <p:grpSpPr>
                    <a:xfrm>
                      <a:off x="5320397" y="2097408"/>
                      <a:ext cx="471029" cy="592696"/>
                      <a:chOff x="1981201" y="1447800"/>
                      <a:chExt cx="385199" cy="484700"/>
                    </a:xfrm>
                  </p:grpSpPr>
                  <p:sp>
                    <p:nvSpPr>
                      <p:cNvPr id="363" name="Trapezoid 362"/>
                      <p:cNvSpPr/>
                      <p:nvPr/>
                    </p:nvSpPr>
                    <p:spPr>
                      <a:xfrm>
                        <a:off x="1981201" y="1892300"/>
                        <a:ext cx="385199" cy="40200"/>
                      </a:xfrm>
                      <a:prstGeom prst="trapezoid">
                        <a:avLst>
                          <a:gd name="adj" fmla="val 10694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4" name="Rectangle 143"/>
                      <p:cNvSpPr/>
                      <p:nvPr/>
                    </p:nvSpPr>
                    <p:spPr>
                      <a:xfrm>
                        <a:off x="2057400" y="1447800"/>
                        <a:ext cx="228600" cy="4572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5" name="Rectangle 144"/>
                      <p:cNvSpPr/>
                      <p:nvPr/>
                    </p:nvSpPr>
                    <p:spPr>
                      <a:xfrm>
                        <a:off x="2076450" y="1470025"/>
                        <a:ext cx="187325" cy="2603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6" name="Rectangle 365"/>
                      <p:cNvSpPr/>
                      <p:nvPr/>
                    </p:nvSpPr>
                    <p:spPr>
                      <a:xfrm>
                        <a:off x="2096575" y="14859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7" name="Rectangle 366"/>
                      <p:cNvSpPr/>
                      <p:nvPr/>
                    </p:nvSpPr>
                    <p:spPr>
                      <a:xfrm>
                        <a:off x="2095500" y="1539875"/>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8" name="Rectangle 367"/>
                      <p:cNvSpPr/>
                      <p:nvPr/>
                    </p:nvSpPr>
                    <p:spPr>
                      <a:xfrm>
                        <a:off x="2168525" y="15494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cxnSp>
                    <p:nvCxnSpPr>
                      <p:cNvPr id="369" name="Straight Connector 368"/>
                      <p:cNvCxnSpPr/>
                      <p:nvPr/>
                    </p:nvCxnSpPr>
                    <p:spPr>
                      <a:xfrm>
                        <a:off x="2098675" y="1560512"/>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70" name="Rectangle 369"/>
                      <p:cNvSpPr/>
                      <p:nvPr/>
                    </p:nvSpPr>
                    <p:spPr>
                      <a:xfrm>
                        <a:off x="2096575" y="16002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71" name="Rectangle 370"/>
                      <p:cNvSpPr/>
                      <p:nvPr/>
                    </p:nvSpPr>
                    <p:spPr>
                      <a:xfrm>
                        <a:off x="2125150" y="1609725"/>
                        <a:ext cx="90000" cy="25200"/>
                      </a:xfrm>
                      <a:prstGeom prst="rect">
                        <a:avLst/>
                      </a:prstGeom>
                      <a:solidFill>
                        <a:schemeClr val="tx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cxnSp>
                    <p:nvCxnSpPr>
                      <p:cNvPr id="372" name="Straight Connector 371"/>
                      <p:cNvCxnSpPr/>
                      <p:nvPr/>
                    </p:nvCxnSpPr>
                    <p:spPr>
                      <a:xfrm>
                        <a:off x="2099750" y="1620837"/>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73" name="Rectangle 372"/>
                      <p:cNvSpPr/>
                      <p:nvPr/>
                    </p:nvSpPr>
                    <p:spPr>
                      <a:xfrm>
                        <a:off x="2095500" y="1660627"/>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nvGrpSpPr>
                      <p:cNvPr id="11" name="Group 182"/>
                      <p:cNvGrpSpPr/>
                      <p:nvPr/>
                    </p:nvGrpSpPr>
                    <p:grpSpPr>
                      <a:xfrm>
                        <a:off x="2105008" y="1670050"/>
                        <a:ext cx="132247" cy="25200"/>
                        <a:chOff x="2320925" y="1701800"/>
                        <a:chExt cx="276250" cy="25200"/>
                      </a:xfrm>
                    </p:grpSpPr>
                    <p:sp>
                      <p:nvSpPr>
                        <p:cNvPr id="400" name="Rectangle 399"/>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1" name="Rectangle 400"/>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2" name="Rectangle 401"/>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3" name="Rectangle 402"/>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2" name="Group 231"/>
                      <p:cNvGrpSpPr/>
                      <p:nvPr/>
                    </p:nvGrpSpPr>
                    <p:grpSpPr>
                      <a:xfrm>
                        <a:off x="2076450" y="1749425"/>
                        <a:ext cx="187325" cy="139500"/>
                        <a:chOff x="2076450" y="1749425"/>
                        <a:chExt cx="187325" cy="139500"/>
                      </a:xfrm>
                    </p:grpSpPr>
                    <p:grpSp>
                      <p:nvGrpSpPr>
                        <p:cNvPr id="13" name="Group 189"/>
                        <p:cNvGrpSpPr/>
                        <p:nvPr/>
                      </p:nvGrpSpPr>
                      <p:grpSpPr>
                        <a:xfrm>
                          <a:off x="2076450" y="1749425"/>
                          <a:ext cx="14400" cy="139500"/>
                          <a:chOff x="2363012" y="1752600"/>
                          <a:chExt cx="25851" cy="139500"/>
                        </a:xfrm>
                      </p:grpSpPr>
                      <p:sp>
                        <p:nvSpPr>
                          <p:cNvPr id="398" name="Rectangle 39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9" name="Rectangle 39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4" name="Group 190"/>
                        <p:cNvGrpSpPr/>
                        <p:nvPr/>
                      </p:nvGrpSpPr>
                      <p:grpSpPr>
                        <a:xfrm>
                          <a:off x="2101154" y="1749425"/>
                          <a:ext cx="14400" cy="139500"/>
                          <a:chOff x="2363012" y="1752600"/>
                          <a:chExt cx="25851" cy="139500"/>
                        </a:xfrm>
                      </p:grpSpPr>
                      <p:sp>
                        <p:nvSpPr>
                          <p:cNvPr id="396" name="Rectangle 39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7" name="Rectangle 39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5" name="Group 194"/>
                        <p:cNvGrpSpPr/>
                        <p:nvPr/>
                      </p:nvGrpSpPr>
                      <p:grpSpPr>
                        <a:xfrm>
                          <a:off x="2125858" y="1749425"/>
                          <a:ext cx="14400" cy="139500"/>
                          <a:chOff x="2363012" y="1752600"/>
                          <a:chExt cx="25851" cy="139500"/>
                        </a:xfrm>
                      </p:grpSpPr>
                      <p:sp>
                        <p:nvSpPr>
                          <p:cNvPr id="394" name="Rectangle 17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5" name="Rectangle 17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6" name="Group 203"/>
                        <p:cNvGrpSpPr/>
                        <p:nvPr/>
                      </p:nvGrpSpPr>
                      <p:grpSpPr>
                        <a:xfrm>
                          <a:off x="2150562" y="1749425"/>
                          <a:ext cx="14400" cy="139500"/>
                          <a:chOff x="2363012" y="1752600"/>
                          <a:chExt cx="25851" cy="139500"/>
                        </a:xfrm>
                      </p:grpSpPr>
                      <p:sp>
                        <p:nvSpPr>
                          <p:cNvPr id="392" name="Rectangle 171"/>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3" name="Rectangle 172"/>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7" name="Group 208"/>
                        <p:cNvGrpSpPr/>
                        <p:nvPr/>
                      </p:nvGrpSpPr>
                      <p:grpSpPr>
                        <a:xfrm>
                          <a:off x="2175266" y="1749425"/>
                          <a:ext cx="14400" cy="139500"/>
                          <a:chOff x="2363012" y="1752600"/>
                          <a:chExt cx="25851" cy="139500"/>
                        </a:xfrm>
                      </p:grpSpPr>
                      <p:sp>
                        <p:nvSpPr>
                          <p:cNvPr id="390" name="Rectangle 169"/>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1" name="Rectangle 170"/>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8" name="Group 215"/>
                        <p:cNvGrpSpPr/>
                        <p:nvPr/>
                      </p:nvGrpSpPr>
                      <p:grpSpPr>
                        <a:xfrm>
                          <a:off x="2199970" y="1749425"/>
                          <a:ext cx="14400" cy="139500"/>
                          <a:chOff x="2363012" y="1752600"/>
                          <a:chExt cx="25851" cy="139500"/>
                        </a:xfrm>
                      </p:grpSpPr>
                      <p:sp>
                        <p:nvSpPr>
                          <p:cNvPr id="388" name="Rectangle 16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9" name="Rectangle 16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9" name="Group 218"/>
                        <p:cNvGrpSpPr/>
                        <p:nvPr/>
                      </p:nvGrpSpPr>
                      <p:grpSpPr>
                        <a:xfrm>
                          <a:off x="2224674" y="1749425"/>
                          <a:ext cx="14400" cy="139500"/>
                          <a:chOff x="2363012" y="1752600"/>
                          <a:chExt cx="25851" cy="139500"/>
                        </a:xfrm>
                      </p:grpSpPr>
                      <p:sp>
                        <p:nvSpPr>
                          <p:cNvPr id="386" name="Rectangle 16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7" name="Rectangle 16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0" name="Group 223"/>
                        <p:cNvGrpSpPr/>
                        <p:nvPr/>
                      </p:nvGrpSpPr>
                      <p:grpSpPr>
                        <a:xfrm>
                          <a:off x="2249375" y="1749425"/>
                          <a:ext cx="14400" cy="139500"/>
                          <a:chOff x="2363012" y="1752600"/>
                          <a:chExt cx="25851" cy="139500"/>
                        </a:xfrm>
                      </p:grpSpPr>
                      <p:sp>
                        <p:nvSpPr>
                          <p:cNvPr id="384" name="Rectangle 38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5" name="Rectangle 38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grpSp>
                  <p:nvGrpSpPr>
                    <p:cNvPr id="21" name="Group 267"/>
                    <p:cNvGrpSpPr/>
                    <p:nvPr/>
                  </p:nvGrpSpPr>
                  <p:grpSpPr>
                    <a:xfrm>
                      <a:off x="4844645" y="2235422"/>
                      <a:ext cx="516918" cy="359128"/>
                      <a:chOff x="4844645" y="2235422"/>
                      <a:chExt cx="516918" cy="359128"/>
                    </a:xfrm>
                  </p:grpSpPr>
                  <p:grpSp>
                    <p:nvGrpSpPr>
                      <p:cNvPr id="22" name="Group 1495"/>
                      <p:cNvGrpSpPr>
                        <a:grpSpLocks noChangeAspect="1"/>
                      </p:cNvGrpSpPr>
                      <p:nvPr/>
                    </p:nvGrpSpPr>
                    <p:grpSpPr>
                      <a:xfrm>
                        <a:off x="4902400" y="2235422"/>
                        <a:ext cx="401457" cy="259316"/>
                        <a:chOff x="609600" y="1676400"/>
                        <a:chExt cx="457200" cy="295323"/>
                      </a:xfrm>
                    </p:grpSpPr>
                    <p:grpSp>
                      <p:nvGrpSpPr>
                        <p:cNvPr id="23" name="Group 150"/>
                        <p:cNvGrpSpPr/>
                        <p:nvPr/>
                      </p:nvGrpSpPr>
                      <p:grpSpPr>
                        <a:xfrm>
                          <a:off x="609600" y="1676400"/>
                          <a:ext cx="457200" cy="228600"/>
                          <a:chOff x="609600" y="1676400"/>
                          <a:chExt cx="457200" cy="228600"/>
                        </a:xfrm>
                      </p:grpSpPr>
                      <p:sp>
                        <p:nvSpPr>
                          <p:cNvPr id="361" name="Rectangle 360"/>
                          <p:cNvSpPr/>
                          <p:nvPr/>
                        </p:nvSpPr>
                        <p:spPr>
                          <a:xfrm>
                            <a:off x="609600" y="1676400"/>
                            <a:ext cx="457200" cy="2286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2" name="Rectangle 361"/>
                          <p:cNvSpPr/>
                          <p:nvPr/>
                        </p:nvSpPr>
                        <p:spPr>
                          <a:xfrm>
                            <a:off x="650875" y="1717675"/>
                            <a:ext cx="374650" cy="1460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sp>
                      <p:nvSpPr>
                        <p:cNvPr id="351" name="Freeform 122"/>
                        <p:cNvSpPr/>
                        <p:nvPr/>
                      </p:nvSpPr>
                      <p:spPr>
                        <a:xfrm>
                          <a:off x="641350" y="1714500"/>
                          <a:ext cx="406400" cy="158750"/>
                        </a:xfrm>
                        <a:custGeom>
                          <a:avLst/>
                          <a:gdLst>
                            <a:gd name="connsiteX0" fmla="*/ 412750 w 412750"/>
                            <a:gd name="connsiteY0" fmla="*/ 0 h 158750"/>
                            <a:gd name="connsiteX1" fmla="*/ 0 w 412750"/>
                            <a:gd name="connsiteY1" fmla="*/ 0 h 158750"/>
                            <a:gd name="connsiteX2" fmla="*/ 0 w 412750"/>
                            <a:gd name="connsiteY2" fmla="*/ 158750 h 158750"/>
                          </a:gdLst>
                          <a:ahLst/>
                          <a:cxnLst>
                            <a:cxn ang="0">
                              <a:pos x="connsiteX0" y="connsiteY0"/>
                            </a:cxn>
                            <a:cxn ang="0">
                              <a:pos x="connsiteX1" y="connsiteY1"/>
                            </a:cxn>
                            <a:cxn ang="0">
                              <a:pos x="connsiteX2" y="connsiteY2"/>
                            </a:cxn>
                          </a:cxnLst>
                          <a:rect l="l" t="t" r="r" b="b"/>
                          <a:pathLst>
                            <a:path w="412750" h="158750">
                              <a:moveTo>
                                <a:pt x="412750" y="0"/>
                              </a:moveTo>
                              <a:lnTo>
                                <a:pt x="0" y="0"/>
                              </a:lnTo>
                              <a:lnTo>
                                <a:pt x="0" y="158750"/>
                              </a:lnTo>
                            </a:path>
                          </a:pathLst>
                        </a:custGeom>
                        <a:ln w="28575"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l"/>
                          <a:endParaRPr lang="en-US" sz="1101" dirty="0"/>
                        </a:p>
                      </p:txBody>
                    </p:sp>
                    <p:grpSp>
                      <p:nvGrpSpPr>
                        <p:cNvPr id="24" name="Group 149"/>
                        <p:cNvGrpSpPr/>
                        <p:nvPr/>
                      </p:nvGrpSpPr>
                      <p:grpSpPr>
                        <a:xfrm>
                          <a:off x="679450" y="1902946"/>
                          <a:ext cx="313198" cy="68777"/>
                          <a:chOff x="679450" y="1902900"/>
                          <a:chExt cx="313198" cy="104775"/>
                        </a:xfrm>
                      </p:grpSpPr>
                      <p:sp>
                        <p:nvSpPr>
                          <p:cNvPr id="358" name="Trapezoid 357"/>
                          <p:cNvSpPr/>
                          <p:nvPr/>
                        </p:nvSpPr>
                        <p:spPr>
                          <a:xfrm>
                            <a:off x="721749" y="1933575"/>
                            <a:ext cx="228600" cy="402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9" name="Trapezoid 358"/>
                          <p:cNvSpPr/>
                          <p:nvPr/>
                        </p:nvSpPr>
                        <p:spPr>
                          <a:xfrm flipV="1">
                            <a:off x="685749" y="1902900"/>
                            <a:ext cx="300600" cy="360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0" name="Rectangle 359"/>
                          <p:cNvSpPr/>
                          <p:nvPr/>
                        </p:nvSpPr>
                        <p:spPr>
                          <a:xfrm>
                            <a:off x="679450" y="1971675"/>
                            <a:ext cx="313198" cy="360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5" name="Group 237"/>
                        <p:cNvGrpSpPr>
                          <a:grpSpLocks noChangeAspect="1"/>
                        </p:cNvGrpSpPr>
                        <p:nvPr/>
                      </p:nvGrpSpPr>
                      <p:grpSpPr>
                        <a:xfrm>
                          <a:off x="950410" y="1873450"/>
                          <a:ext cx="94461" cy="18000"/>
                          <a:chOff x="2320925" y="1701800"/>
                          <a:chExt cx="276250" cy="25200"/>
                        </a:xfrm>
                      </p:grpSpPr>
                      <p:sp>
                        <p:nvSpPr>
                          <p:cNvPr id="354" name="Rectangle 353"/>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5" name="Rectangle 354"/>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6" name="Rectangle 355"/>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7" name="Rectangle 356"/>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nvGrpSpPr>
                      <p:cNvPr id="26" name="Group 266"/>
                      <p:cNvGrpSpPr/>
                      <p:nvPr/>
                    </p:nvGrpSpPr>
                    <p:grpSpPr>
                      <a:xfrm>
                        <a:off x="4844645" y="2515348"/>
                        <a:ext cx="516918" cy="79202"/>
                        <a:chOff x="4793867" y="2508940"/>
                        <a:chExt cx="624922" cy="96760"/>
                      </a:xfrm>
                    </p:grpSpPr>
                    <p:sp>
                      <p:nvSpPr>
                        <p:cNvPr id="304" name="Rectangle 94"/>
                        <p:cNvSpPr/>
                        <p:nvPr/>
                      </p:nvSpPr>
                      <p:spPr>
                        <a:xfrm>
                          <a:off x="4992863" y="2589493"/>
                          <a:ext cx="16457" cy="13876"/>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5" name="Freeform 304"/>
                        <p:cNvSpPr>
                          <a:spLocks noChangeAspect="1"/>
                        </p:cNvSpPr>
                        <p:nvPr/>
                      </p:nvSpPr>
                      <p:spPr>
                        <a:xfrm>
                          <a:off x="4993811" y="2590294"/>
                          <a:ext cx="3767" cy="12275"/>
                        </a:xfrm>
                        <a:custGeom>
                          <a:avLst/>
                          <a:gdLst>
                            <a:gd name="connsiteX0" fmla="*/ 0 w 908050"/>
                            <a:gd name="connsiteY0" fmla="*/ 6350 h 2959100"/>
                            <a:gd name="connsiteX1" fmla="*/ 901700 w 908050"/>
                            <a:gd name="connsiteY1" fmla="*/ 0 h 2959100"/>
                            <a:gd name="connsiteX2" fmla="*/ 908050 w 908050"/>
                            <a:gd name="connsiteY2" fmla="*/ 812800 h 2959100"/>
                            <a:gd name="connsiteX3" fmla="*/ 762000 w 908050"/>
                            <a:gd name="connsiteY3" fmla="*/ 882650 h 2959100"/>
                            <a:gd name="connsiteX4" fmla="*/ 762000 w 908050"/>
                            <a:gd name="connsiteY4" fmla="*/ 2101850 h 2959100"/>
                            <a:gd name="connsiteX5" fmla="*/ 901700 w 908050"/>
                            <a:gd name="connsiteY5" fmla="*/ 2139950 h 2959100"/>
                            <a:gd name="connsiteX6" fmla="*/ 908050 w 908050"/>
                            <a:gd name="connsiteY6" fmla="*/ 2952750 h 2959100"/>
                            <a:gd name="connsiteX7" fmla="*/ 0 w 908050"/>
                            <a:gd name="connsiteY7" fmla="*/ 2959100 h 2959100"/>
                            <a:gd name="connsiteX8" fmla="*/ 6350 w 908050"/>
                            <a:gd name="connsiteY8" fmla="*/ 2146300 h 2959100"/>
                            <a:gd name="connsiteX9" fmla="*/ 133350 w 908050"/>
                            <a:gd name="connsiteY9" fmla="*/ 2108200 h 2959100"/>
                            <a:gd name="connsiteX10" fmla="*/ 133350 w 908050"/>
                            <a:gd name="connsiteY10" fmla="*/ 857250 h 2959100"/>
                            <a:gd name="connsiteX11" fmla="*/ 0 w 908050"/>
                            <a:gd name="connsiteY11" fmla="*/ 819150 h 2959100"/>
                            <a:gd name="connsiteX12" fmla="*/ 0 w 908050"/>
                            <a:gd name="connsiteY12" fmla="*/ 6350 h 295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8050" h="2959100">
                              <a:moveTo>
                                <a:pt x="0" y="6350"/>
                              </a:moveTo>
                              <a:lnTo>
                                <a:pt x="901700" y="0"/>
                              </a:lnTo>
                              <a:cubicBezTo>
                                <a:pt x="903817" y="270933"/>
                                <a:pt x="905933" y="541867"/>
                                <a:pt x="908050" y="812800"/>
                              </a:cubicBezTo>
                              <a:lnTo>
                                <a:pt x="762000" y="882650"/>
                              </a:lnTo>
                              <a:lnTo>
                                <a:pt x="762000" y="2101850"/>
                              </a:lnTo>
                              <a:lnTo>
                                <a:pt x="901700" y="2139950"/>
                              </a:lnTo>
                              <a:cubicBezTo>
                                <a:pt x="903817" y="2410883"/>
                                <a:pt x="908050" y="2952750"/>
                                <a:pt x="908050" y="2952750"/>
                              </a:cubicBezTo>
                              <a:lnTo>
                                <a:pt x="0" y="2959100"/>
                              </a:lnTo>
                              <a:cubicBezTo>
                                <a:pt x="2117" y="2688167"/>
                                <a:pt x="4233" y="2417233"/>
                                <a:pt x="6350" y="2146300"/>
                              </a:cubicBezTo>
                              <a:lnTo>
                                <a:pt x="133350" y="2108200"/>
                              </a:lnTo>
                              <a:lnTo>
                                <a:pt x="133350" y="857250"/>
                              </a:lnTo>
                              <a:lnTo>
                                <a:pt x="0" y="819150"/>
                              </a:lnTo>
                              <a:lnTo>
                                <a:pt x="0" y="6350"/>
                              </a:lnTo>
                              <a:close/>
                            </a:path>
                          </a:pathLst>
                        </a:cu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nvGrpSpPr>
                        <p:cNvPr id="27" name="Group 382"/>
                        <p:cNvGrpSpPr/>
                        <p:nvPr/>
                      </p:nvGrpSpPr>
                      <p:grpSpPr>
                        <a:xfrm>
                          <a:off x="4999184" y="2594060"/>
                          <a:ext cx="7815" cy="7767"/>
                          <a:chOff x="8121000" y="5848350"/>
                          <a:chExt cx="186100" cy="184800"/>
                        </a:xfrm>
                      </p:grpSpPr>
                      <p:grpSp>
                        <p:nvGrpSpPr>
                          <p:cNvPr id="28" name="Group 366"/>
                          <p:cNvGrpSpPr/>
                          <p:nvPr/>
                        </p:nvGrpSpPr>
                        <p:grpSpPr>
                          <a:xfrm>
                            <a:off x="8121000" y="5848350"/>
                            <a:ext cx="184800" cy="32400"/>
                            <a:chOff x="8121000" y="5848350"/>
                            <a:chExt cx="184800" cy="32400"/>
                          </a:xfrm>
                        </p:grpSpPr>
                        <p:sp>
                          <p:nvSpPr>
                            <p:cNvPr id="346" name="Rectangle 345"/>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7" name="Rectangle 346"/>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8" name="Rectangle 347"/>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9" name="Rectangle 348"/>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9" name="Group 367"/>
                          <p:cNvGrpSpPr/>
                          <p:nvPr/>
                        </p:nvGrpSpPr>
                        <p:grpSpPr>
                          <a:xfrm>
                            <a:off x="8121650" y="5899150"/>
                            <a:ext cx="184800" cy="32400"/>
                            <a:chOff x="8121000" y="5848350"/>
                            <a:chExt cx="184800" cy="32400"/>
                          </a:xfrm>
                        </p:grpSpPr>
                        <p:sp>
                          <p:nvSpPr>
                            <p:cNvPr id="342" name="Rectangle 341"/>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3" name="Rectangle 342"/>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4" name="Rectangle 343"/>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5" name="Rectangle 344"/>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30" name="Group 372"/>
                          <p:cNvGrpSpPr/>
                          <p:nvPr/>
                        </p:nvGrpSpPr>
                        <p:grpSpPr>
                          <a:xfrm>
                            <a:off x="8121650" y="5949950"/>
                            <a:ext cx="184800" cy="32400"/>
                            <a:chOff x="8121000" y="5848350"/>
                            <a:chExt cx="184800" cy="32400"/>
                          </a:xfrm>
                        </p:grpSpPr>
                        <p:sp>
                          <p:nvSpPr>
                            <p:cNvPr id="338" name="Rectangle 337"/>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9" name="Rectangle 338"/>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0" name="Rectangle 339"/>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1" name="Rectangle 340"/>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31" name="Group 377"/>
                          <p:cNvGrpSpPr/>
                          <p:nvPr/>
                        </p:nvGrpSpPr>
                        <p:grpSpPr>
                          <a:xfrm>
                            <a:off x="8122300" y="6000750"/>
                            <a:ext cx="184800" cy="32400"/>
                            <a:chOff x="8121000" y="5848350"/>
                            <a:chExt cx="184800" cy="32400"/>
                          </a:xfrm>
                        </p:grpSpPr>
                        <p:sp>
                          <p:nvSpPr>
                            <p:cNvPr id="334" name="Rectangle 333"/>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5" name="Rectangle 334"/>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6" name="Rectangle 335"/>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7" name="Rectangle 336"/>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sp>
                      <p:nvSpPr>
                        <p:cNvPr id="307" name="Rectangle 306"/>
                        <p:cNvSpPr>
                          <a:spLocks/>
                        </p:cNvSpPr>
                        <p:nvPr/>
                      </p:nvSpPr>
                      <p:spPr>
                        <a:xfrm>
                          <a:off x="4999580" y="2590694"/>
                          <a:ext cx="7413" cy="2269"/>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8" name="Rounded Rectangle 307"/>
                        <p:cNvSpPr/>
                        <p:nvPr/>
                      </p:nvSpPr>
                      <p:spPr>
                        <a:xfrm>
                          <a:off x="4997546" y="2541251"/>
                          <a:ext cx="4547" cy="9093"/>
                        </a:xfrm>
                        <a:prstGeom prst="roundRect">
                          <a:avLst/>
                        </a:prstGeom>
                        <a:solidFill>
                          <a:srgbClr val="FFFFFF"/>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9" name="Rounded Rectangle 308"/>
                        <p:cNvSpPr/>
                        <p:nvPr/>
                      </p:nvSpPr>
                      <p:spPr>
                        <a:xfrm>
                          <a:off x="4997904" y="2541609"/>
                          <a:ext cx="3831" cy="8377"/>
                        </a:xfrm>
                        <a:prstGeom prst="roundRect">
                          <a:avLst/>
                        </a:prstGeom>
                        <a:solidFill>
                          <a:srgbClr val="D9D9D9"/>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0" name="Oval 309"/>
                        <p:cNvSpPr/>
                        <p:nvPr/>
                      </p:nvSpPr>
                      <p:spPr>
                        <a:xfrm>
                          <a:off x="4999365" y="2548829"/>
                          <a:ext cx="909" cy="909"/>
                        </a:xfrm>
                        <a:prstGeom prst="ellipse">
                          <a:avLst/>
                        </a:prstGeom>
                        <a:solidFill>
                          <a:schemeClr val="tx1">
                            <a:lumMod val="65000"/>
                            <a:lumOff val="35000"/>
                          </a:schemeClr>
                        </a:solidFill>
                        <a:ln w="63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1" name="Rounded Rectangle 310"/>
                        <p:cNvSpPr/>
                        <p:nvPr/>
                      </p:nvSpPr>
                      <p:spPr>
                        <a:xfrm>
                          <a:off x="4991574" y="2553701"/>
                          <a:ext cx="17122" cy="11028"/>
                        </a:xfrm>
                        <a:prstGeom prst="roundRect">
                          <a:avLst/>
                        </a:prstGeom>
                        <a:solidFill>
                          <a:schemeClr val="tx1"/>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2" name="Rounded Rectangle 311"/>
                        <p:cNvSpPr/>
                        <p:nvPr/>
                      </p:nvSpPr>
                      <p:spPr>
                        <a:xfrm>
                          <a:off x="4992880" y="2555103"/>
                          <a:ext cx="14510" cy="8225"/>
                        </a:xfrm>
                        <a:prstGeom prst="roundRect">
                          <a:avLst/>
                        </a:prstGeom>
                        <a:solidFill>
                          <a:schemeClr val="bg1">
                            <a:lumMod val="85000"/>
                          </a:schemeClr>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3" name="Trapezoid 312"/>
                        <p:cNvSpPr/>
                        <p:nvPr/>
                      </p:nvSpPr>
                      <p:spPr>
                        <a:xfrm>
                          <a:off x="4793867" y="2508940"/>
                          <a:ext cx="624922" cy="96760"/>
                        </a:xfrm>
                        <a:prstGeom prst="trapezoid">
                          <a:avLst>
                            <a:gd name="adj" fmla="val 73435"/>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4" name="Trapezoid 313"/>
                        <p:cNvSpPr>
                          <a:spLocks/>
                        </p:cNvSpPr>
                        <p:nvPr/>
                      </p:nvSpPr>
                      <p:spPr>
                        <a:xfrm>
                          <a:off x="4958174" y="2574545"/>
                          <a:ext cx="303274" cy="16867"/>
                        </a:xfrm>
                        <a:prstGeom prst="trapezoid">
                          <a:avLst>
                            <a:gd name="adj" fmla="val 6682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5" name="Parallelogram 314"/>
                        <p:cNvSpPr/>
                        <p:nvPr/>
                      </p:nvSpPr>
                      <p:spPr>
                        <a:xfrm>
                          <a:off x="4876141"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6" name="Parallelogram 315"/>
                        <p:cNvSpPr/>
                        <p:nvPr/>
                      </p:nvSpPr>
                      <p:spPr>
                        <a:xfrm>
                          <a:off x="4861963"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7" name="Parallelogram 316"/>
                        <p:cNvSpPr/>
                        <p:nvPr/>
                      </p:nvSpPr>
                      <p:spPr>
                        <a:xfrm>
                          <a:off x="4845718" y="2566651"/>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8" name="Parallelogram 317"/>
                        <p:cNvSpPr/>
                        <p:nvPr/>
                      </p:nvSpPr>
                      <p:spPr>
                        <a:xfrm>
                          <a:off x="4890319"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9" name="Parallelogram 318"/>
                        <p:cNvSpPr/>
                        <p:nvPr/>
                      </p:nvSpPr>
                      <p:spPr>
                        <a:xfrm>
                          <a:off x="4904497"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0" name="Parallelogram 319"/>
                        <p:cNvSpPr/>
                        <p:nvPr/>
                      </p:nvSpPr>
                      <p:spPr>
                        <a:xfrm>
                          <a:off x="4967397" y="2522927"/>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1" name="Parallelogram 320"/>
                        <p:cNvSpPr/>
                        <p:nvPr/>
                      </p:nvSpPr>
                      <p:spPr>
                        <a:xfrm flipH="1">
                          <a:off x="5310389"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2" name="Parallelogram 321"/>
                        <p:cNvSpPr/>
                        <p:nvPr/>
                      </p:nvSpPr>
                      <p:spPr>
                        <a:xfrm flipH="1">
                          <a:off x="5324567"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3" name="Parallelogram 322"/>
                        <p:cNvSpPr/>
                        <p:nvPr/>
                      </p:nvSpPr>
                      <p:spPr>
                        <a:xfrm flipH="1">
                          <a:off x="5271721" y="2567873"/>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4" name="Parallelogram 323"/>
                        <p:cNvSpPr/>
                        <p:nvPr/>
                      </p:nvSpPr>
                      <p:spPr>
                        <a:xfrm flipH="1">
                          <a:off x="5296211"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5" name="Parallelogram 324"/>
                        <p:cNvSpPr/>
                        <p:nvPr/>
                      </p:nvSpPr>
                      <p:spPr>
                        <a:xfrm flipH="1">
                          <a:off x="5282034"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6" name="Parallelogram 325"/>
                        <p:cNvSpPr/>
                        <p:nvPr/>
                      </p:nvSpPr>
                      <p:spPr>
                        <a:xfrm flipH="1">
                          <a:off x="5253678"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7" name="Parallelogram 326"/>
                        <p:cNvSpPr/>
                        <p:nvPr/>
                      </p:nvSpPr>
                      <p:spPr>
                        <a:xfrm>
                          <a:off x="4979935" y="2550906"/>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8" name="Parallelogram 327"/>
                        <p:cNvSpPr/>
                        <p:nvPr/>
                      </p:nvSpPr>
                      <p:spPr>
                        <a:xfrm>
                          <a:off x="5016827" y="2530763"/>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9" name="Parallelogram 328"/>
                        <p:cNvSpPr/>
                        <p:nvPr/>
                      </p:nvSpPr>
                      <p:spPr>
                        <a:xfrm flipH="1">
                          <a:off x="5194080" y="253647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pic>
                <p:nvPicPr>
                  <p:cNvPr id="298" name="Picture 297"/>
                  <p:cNvPicPr>
                    <a:picLocks noChangeAspect="1"/>
                  </p:cNvPicPr>
                  <p:nvPr/>
                </p:nvPicPr>
                <p:blipFill>
                  <a:blip r:embed="rId9">
                    <a:clrChange>
                      <a:clrFrom>
                        <a:srgbClr val="FFFFFF"/>
                      </a:clrFrom>
                      <a:clrTo>
                        <a:srgbClr val="FFFFFF">
                          <a:alpha val="0"/>
                        </a:srgbClr>
                      </a:clrTo>
                    </a:clrChange>
                  </a:blip>
                  <a:stretch>
                    <a:fillRect/>
                  </a:stretch>
                </p:blipFill>
                <p:spPr>
                  <a:xfrm>
                    <a:off x="4807315" y="3463337"/>
                    <a:ext cx="395998" cy="395998"/>
                  </a:xfrm>
                  <a:prstGeom prst="rect">
                    <a:avLst/>
                  </a:prstGeom>
                  <a:noFill/>
                </p:spPr>
              </p:pic>
              <p:pic>
                <p:nvPicPr>
                  <p:cNvPr id="299" name="Picture 298"/>
                  <p:cNvPicPr>
                    <a:picLocks noChangeAspect="1"/>
                  </p:cNvPicPr>
                  <p:nvPr/>
                </p:nvPicPr>
                <p:blipFill>
                  <a:blip r:embed="rId10">
                    <a:clrChange>
                      <a:clrFrom>
                        <a:srgbClr val="FFFFFF"/>
                      </a:clrFrom>
                      <a:clrTo>
                        <a:srgbClr val="FFFFFF">
                          <a:alpha val="0"/>
                        </a:srgbClr>
                      </a:clrTo>
                    </a:clrChange>
                  </a:blip>
                  <a:srcRect l="39723" b="44817"/>
                  <a:stretch>
                    <a:fillRect/>
                  </a:stretch>
                </p:blipFill>
                <p:spPr>
                  <a:xfrm>
                    <a:off x="4864072" y="3259334"/>
                    <a:ext cx="456216" cy="399319"/>
                  </a:xfrm>
                  <a:prstGeom prst="rect">
                    <a:avLst/>
                  </a:prstGeom>
                </p:spPr>
              </p:pic>
            </p:grpSp>
          </p:grpSp>
        </p:grpSp>
        <p:sp>
          <p:nvSpPr>
            <p:cNvPr id="283" name="Rectangle 282"/>
            <p:cNvSpPr/>
            <p:nvPr/>
          </p:nvSpPr>
          <p:spPr>
            <a:xfrm>
              <a:off x="8652953" y="4105180"/>
              <a:ext cx="1529128" cy="1449114"/>
            </a:xfrm>
            <a:prstGeom prst="rect">
              <a:avLst/>
            </a:prstGeom>
          </p:spPr>
          <p:txBody>
            <a:bodyPr wrap="square" lIns="0" rIns="0">
              <a:spAutoFit/>
            </a:bodyPr>
            <a:lstStyle/>
            <a:p>
              <a:r>
                <a:rPr lang="en-US" sz="900" b="1" dirty="0">
                  <a:solidFill>
                    <a:srgbClr val="5F6062"/>
                  </a:solidFill>
                  <a:latin typeface="Helvetica"/>
                  <a:cs typeface="Helvetica"/>
                </a:rPr>
                <a:t>Customer Segments</a:t>
              </a:r>
            </a:p>
            <a:p>
              <a:pPr marL="271599" lvl="1" indent="-165183">
                <a:buSzPct val="80000"/>
                <a:buFont typeface="Wingdings" charset="2"/>
                <a:buChar char="u"/>
              </a:pPr>
              <a:r>
                <a:rPr lang="en-US" sz="800" b="1" dirty="0">
                  <a:solidFill>
                    <a:srgbClr val="5F6062"/>
                  </a:solidFill>
                  <a:latin typeface="Helvetica"/>
                  <a:cs typeface="Helvetica"/>
                </a:rPr>
                <a:t>Multinational</a:t>
              </a:r>
            </a:p>
            <a:p>
              <a:pPr marL="271599" lvl="1" indent="-165183">
                <a:buSzPct val="80000"/>
                <a:buFont typeface="Wingdings" charset="2"/>
                <a:buChar char="u"/>
              </a:pPr>
              <a:r>
                <a:rPr lang="en-US" sz="800" b="1" dirty="0">
                  <a:solidFill>
                    <a:srgbClr val="5F6062"/>
                  </a:solidFill>
                  <a:latin typeface="Helvetica"/>
                  <a:cs typeface="Helvetica"/>
                </a:rPr>
                <a:t>Corporate</a:t>
              </a:r>
            </a:p>
            <a:p>
              <a:pPr marL="271599" lvl="1" indent="-165183">
                <a:buSzPct val="80000"/>
                <a:buFont typeface="Wingdings" charset="2"/>
                <a:buChar char="u"/>
              </a:pPr>
              <a:r>
                <a:rPr lang="en-US" sz="800" b="1" dirty="0">
                  <a:solidFill>
                    <a:srgbClr val="5F6062"/>
                  </a:solidFill>
                  <a:latin typeface="Helvetica"/>
                  <a:cs typeface="Helvetica"/>
                </a:rPr>
                <a:t>SMB</a:t>
              </a:r>
            </a:p>
            <a:p>
              <a:pPr marL="271599" lvl="1" indent="-165183">
                <a:buSzPct val="80000"/>
                <a:buFont typeface="Wingdings" charset="2"/>
                <a:buChar char="u"/>
              </a:pPr>
              <a:r>
                <a:rPr lang="en-US" sz="800" b="1" dirty="0">
                  <a:solidFill>
                    <a:srgbClr val="5F6062"/>
                  </a:solidFill>
                  <a:latin typeface="Helvetica"/>
                  <a:cs typeface="Helvetica"/>
                </a:rPr>
                <a:t>Consumer</a:t>
              </a:r>
              <a:endParaRPr lang="en-US" sz="800" dirty="0">
                <a:solidFill>
                  <a:srgbClr val="5F6062"/>
                </a:solidFill>
                <a:latin typeface="Helvetica"/>
                <a:cs typeface="Helvetica"/>
              </a:endParaRPr>
            </a:p>
          </p:txBody>
        </p:sp>
      </p:grpSp>
      <p:grpSp>
        <p:nvGrpSpPr>
          <p:cNvPr id="192" name="Group 410"/>
          <p:cNvGrpSpPr>
            <a:grpSpLocks noChangeAspect="1"/>
          </p:cNvGrpSpPr>
          <p:nvPr/>
        </p:nvGrpSpPr>
        <p:grpSpPr>
          <a:xfrm>
            <a:off x="2302572" y="1118820"/>
            <a:ext cx="5736343" cy="2915900"/>
            <a:chOff x="384864" y="572662"/>
            <a:chExt cx="6371086" cy="3238555"/>
          </a:xfrm>
        </p:grpSpPr>
        <p:sp>
          <p:nvSpPr>
            <p:cNvPr id="412" name="Rectangle 411"/>
            <p:cNvSpPr/>
            <p:nvPr/>
          </p:nvSpPr>
          <p:spPr>
            <a:xfrm>
              <a:off x="384864" y="572662"/>
              <a:ext cx="6371086" cy="3238555"/>
            </a:xfrm>
            <a:prstGeom prst="rect">
              <a:avLst/>
            </a:prstGeom>
            <a:solidFill>
              <a:schemeClr val="bg1">
                <a:lumMod val="9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401" b="1" dirty="0">
                  <a:solidFill>
                    <a:srgbClr val="5F6062"/>
                  </a:solidFill>
                </a:rPr>
                <a:t>Simple Banking Value Chain</a:t>
              </a:r>
            </a:p>
          </p:txBody>
        </p:sp>
        <p:sp>
          <p:nvSpPr>
            <p:cNvPr id="413" name="Rectangle 412"/>
            <p:cNvSpPr/>
            <p:nvPr/>
          </p:nvSpPr>
          <p:spPr>
            <a:xfrm>
              <a:off x="477421" y="664358"/>
              <a:ext cx="1113164" cy="838783"/>
            </a:xfrm>
            <a:prstGeom prst="rect">
              <a:avLst/>
            </a:prstGeom>
            <a:solidFill>
              <a:schemeClr val="bg1">
                <a:lumMod val="85000"/>
              </a:schemeClr>
            </a:solidFill>
            <a:ln w="127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latin typeface="Arial Narrow"/>
                  <a:cs typeface="Arial Narrow"/>
                </a:rPr>
                <a:t>Business Direction</a:t>
              </a:r>
            </a:p>
          </p:txBody>
        </p:sp>
        <p:sp>
          <p:nvSpPr>
            <p:cNvPr id="414" name="Freeform 413"/>
            <p:cNvSpPr/>
            <p:nvPr/>
          </p:nvSpPr>
          <p:spPr>
            <a:xfrm>
              <a:off x="1679392" y="89518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415" name="Freeform 414"/>
            <p:cNvSpPr/>
            <p:nvPr/>
          </p:nvSpPr>
          <p:spPr>
            <a:xfrm flipV="1">
              <a:off x="702505" y="309983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rgbClr val="5F606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416" name="Rectangle 415"/>
            <p:cNvSpPr/>
            <p:nvPr/>
          </p:nvSpPr>
          <p:spPr>
            <a:xfrm>
              <a:off x="3458343" y="845123"/>
              <a:ext cx="697353" cy="23239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Finance &amp; Risk Management</a:t>
              </a:r>
            </a:p>
          </p:txBody>
        </p:sp>
        <p:sp>
          <p:nvSpPr>
            <p:cNvPr id="417" name="Rectangle 416"/>
            <p:cNvSpPr/>
            <p:nvPr/>
          </p:nvSpPr>
          <p:spPr>
            <a:xfrm>
              <a:off x="3002443" y="3050792"/>
              <a:ext cx="697353" cy="23239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Business Development</a:t>
              </a:r>
            </a:p>
          </p:txBody>
        </p:sp>
        <p:sp>
          <p:nvSpPr>
            <p:cNvPr id="418" name="Rectangle 417"/>
            <p:cNvSpPr/>
            <p:nvPr/>
          </p:nvSpPr>
          <p:spPr bwMode="gray">
            <a:xfrm>
              <a:off x="2715014"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Operational Risk</a:t>
              </a:r>
            </a:p>
          </p:txBody>
        </p:sp>
        <p:sp>
          <p:nvSpPr>
            <p:cNvPr id="419" name="Rectangle 418"/>
            <p:cNvSpPr/>
            <p:nvPr/>
          </p:nvSpPr>
          <p:spPr bwMode="gray">
            <a:xfrm>
              <a:off x="3615257"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Market Risk</a:t>
              </a:r>
            </a:p>
          </p:txBody>
        </p:sp>
        <p:sp>
          <p:nvSpPr>
            <p:cNvPr id="420" name="Rectangle 419"/>
            <p:cNvSpPr/>
            <p:nvPr/>
          </p:nvSpPr>
          <p:spPr bwMode="gray">
            <a:xfrm>
              <a:off x="4515501"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Credit Risk</a:t>
              </a:r>
            </a:p>
          </p:txBody>
        </p:sp>
        <p:sp>
          <p:nvSpPr>
            <p:cNvPr id="421" name="Rectangle 420"/>
            <p:cNvSpPr/>
            <p:nvPr/>
          </p:nvSpPr>
          <p:spPr bwMode="gray">
            <a:xfrm>
              <a:off x="535103" y="825946"/>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Corporate Services</a:t>
              </a:r>
            </a:p>
          </p:txBody>
        </p:sp>
        <p:sp>
          <p:nvSpPr>
            <p:cNvPr id="422" name="Rectangle 421"/>
            <p:cNvSpPr/>
            <p:nvPr/>
          </p:nvSpPr>
          <p:spPr bwMode="gray">
            <a:xfrm>
              <a:off x="1077134" y="823979"/>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Business Policies</a:t>
              </a:r>
            </a:p>
          </p:txBody>
        </p:sp>
        <p:sp>
          <p:nvSpPr>
            <p:cNvPr id="423" name="Rectangle 422"/>
            <p:cNvSpPr/>
            <p:nvPr/>
          </p:nvSpPr>
          <p:spPr bwMode="gray">
            <a:xfrm>
              <a:off x="541234" y="1169501"/>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Corporate Relations</a:t>
              </a:r>
            </a:p>
          </p:txBody>
        </p:sp>
        <p:sp>
          <p:nvSpPr>
            <p:cNvPr id="424" name="Rectangle 423"/>
            <p:cNvSpPr/>
            <p:nvPr/>
          </p:nvSpPr>
          <p:spPr bwMode="gray">
            <a:xfrm>
              <a:off x="1083265" y="1167535"/>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Business Direction</a:t>
              </a:r>
            </a:p>
          </p:txBody>
        </p:sp>
        <p:sp>
          <p:nvSpPr>
            <p:cNvPr id="425" name="Rectangle 424"/>
            <p:cNvSpPr/>
            <p:nvPr/>
          </p:nvSpPr>
          <p:spPr bwMode="gray">
            <a:xfrm>
              <a:off x="1814770"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Financial</a:t>
              </a:r>
            </a:p>
            <a:p>
              <a:pPr marL="0" lvl="1" algn="ctr">
                <a:lnSpc>
                  <a:spcPct val="80000"/>
                </a:lnSpc>
                <a:buClr>
                  <a:srgbClr val="F0AB00"/>
                </a:buClr>
                <a:buSzPct val="80000"/>
                <a:defRPr/>
              </a:pPr>
              <a:r>
                <a:rPr lang="en-US" sz="800" b="1" kern="0" dirty="0">
                  <a:solidFill>
                    <a:schemeClr val="bg1"/>
                  </a:solidFill>
                  <a:latin typeface="Arial Narrow"/>
                  <a:cs typeface="Arial Narrow"/>
                </a:rPr>
                <a:t>Control</a:t>
              </a:r>
            </a:p>
          </p:txBody>
        </p:sp>
        <p:sp>
          <p:nvSpPr>
            <p:cNvPr id="426" name="Rectangle 425"/>
            <p:cNvSpPr/>
            <p:nvPr/>
          </p:nvSpPr>
          <p:spPr bwMode="gray">
            <a:xfrm>
              <a:off x="3614862"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Product</a:t>
              </a:r>
            </a:p>
            <a:p>
              <a:pPr marL="0" lvl="1" algn="ctr">
                <a:lnSpc>
                  <a:spcPct val="80000"/>
                </a:lnSpc>
                <a:buClr>
                  <a:srgbClr val="F0AB00"/>
                </a:buClr>
                <a:buSzPct val="80000"/>
                <a:defRPr/>
              </a:pPr>
              <a:r>
                <a:rPr lang="en-US" sz="800" b="1" kern="0" dirty="0">
                  <a:solidFill>
                    <a:schemeClr val="bg1"/>
                  </a:solidFill>
                  <a:latin typeface="Arial Narrow"/>
                  <a:cs typeface="Arial Narrow"/>
                </a:rPr>
                <a:t>Management</a:t>
              </a:r>
            </a:p>
          </p:txBody>
        </p:sp>
        <p:sp>
          <p:nvSpPr>
            <p:cNvPr id="427" name="Rectangle 426"/>
            <p:cNvSpPr/>
            <p:nvPr/>
          </p:nvSpPr>
          <p:spPr bwMode="gray">
            <a:xfrm>
              <a:off x="4515303"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Marketing</a:t>
              </a:r>
            </a:p>
          </p:txBody>
        </p:sp>
        <p:sp>
          <p:nvSpPr>
            <p:cNvPr id="428" name="Rectangle 427"/>
            <p:cNvSpPr/>
            <p:nvPr/>
          </p:nvSpPr>
          <p:spPr bwMode="gray">
            <a:xfrm>
              <a:off x="5415743"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Channel Management</a:t>
              </a:r>
            </a:p>
          </p:txBody>
        </p:sp>
        <p:sp>
          <p:nvSpPr>
            <p:cNvPr id="429" name="Rectangle 428"/>
            <p:cNvSpPr/>
            <p:nvPr/>
          </p:nvSpPr>
          <p:spPr bwMode="gray">
            <a:xfrm>
              <a:off x="1813981"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Analytical Models</a:t>
              </a:r>
            </a:p>
          </p:txBody>
        </p:sp>
        <p:sp>
          <p:nvSpPr>
            <p:cNvPr id="430" name="Rectangle 429"/>
            <p:cNvSpPr/>
            <p:nvPr/>
          </p:nvSpPr>
          <p:spPr bwMode="gray">
            <a:xfrm>
              <a:off x="2714422"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Solution Development</a:t>
              </a:r>
            </a:p>
          </p:txBody>
        </p:sp>
        <p:sp>
          <p:nvSpPr>
            <p:cNvPr id="431" name="Rectangle 430"/>
            <p:cNvSpPr/>
            <p:nvPr/>
          </p:nvSpPr>
          <p:spPr bwMode="gray">
            <a:xfrm>
              <a:off x="913540"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IP &amp; Knowledge</a:t>
              </a:r>
            </a:p>
          </p:txBody>
        </p:sp>
        <p:sp>
          <p:nvSpPr>
            <p:cNvPr id="432" name="Rectangle 431"/>
            <p:cNvSpPr/>
            <p:nvPr/>
          </p:nvSpPr>
          <p:spPr bwMode="gray">
            <a:xfrm>
              <a:off x="5415743"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Regulatory Compliance</a:t>
              </a:r>
            </a:p>
          </p:txBody>
        </p:sp>
        <p:sp>
          <p:nvSpPr>
            <p:cNvPr id="433" name="Pentagon 432"/>
            <p:cNvSpPr/>
            <p:nvPr/>
          </p:nvSpPr>
          <p:spPr>
            <a:xfrm>
              <a:off x="1679392" y="1585300"/>
              <a:ext cx="1090223" cy="1450728"/>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434" name="Chevron 433"/>
            <p:cNvSpPr/>
            <p:nvPr/>
          </p:nvSpPr>
          <p:spPr>
            <a:xfrm>
              <a:off x="4578493" y="1585300"/>
              <a:ext cx="1113164" cy="145072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435" name="Chevron 434"/>
            <p:cNvSpPr/>
            <p:nvPr/>
          </p:nvSpPr>
          <p:spPr>
            <a:xfrm>
              <a:off x="2640878" y="1585300"/>
              <a:ext cx="2066351" cy="1450728"/>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436" name="Chevron 435"/>
            <p:cNvSpPr/>
            <p:nvPr/>
          </p:nvSpPr>
          <p:spPr>
            <a:xfrm>
              <a:off x="5562921" y="1585300"/>
              <a:ext cx="1113164" cy="145072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437" name="Rectangle 436"/>
            <p:cNvSpPr/>
            <p:nvPr/>
          </p:nvSpPr>
          <p:spPr>
            <a:xfrm>
              <a:off x="1644057" y="1574576"/>
              <a:ext cx="812925" cy="23370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Operations</a:t>
              </a:r>
              <a:endParaRPr lang="en-US" sz="600" dirty="0">
                <a:solidFill>
                  <a:srgbClr val="4F9796"/>
                </a:solidFill>
                <a:latin typeface="Arial Narrow"/>
                <a:cs typeface="Arial Narrow"/>
              </a:endParaRPr>
            </a:p>
          </p:txBody>
        </p:sp>
        <p:sp>
          <p:nvSpPr>
            <p:cNvPr id="438" name="Rectangle 437"/>
            <p:cNvSpPr/>
            <p:nvPr/>
          </p:nvSpPr>
          <p:spPr>
            <a:xfrm>
              <a:off x="2584170" y="1574576"/>
              <a:ext cx="812925" cy="60653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Products</a:t>
              </a:r>
              <a:endParaRPr lang="en-US" sz="600" dirty="0">
                <a:solidFill>
                  <a:srgbClr val="4F9796"/>
                </a:solidFill>
                <a:latin typeface="Arial Narrow"/>
                <a:cs typeface="Arial Narrow"/>
              </a:endParaRPr>
            </a:p>
          </p:txBody>
        </p:sp>
        <p:sp>
          <p:nvSpPr>
            <p:cNvPr id="439" name="Rectangle 438"/>
            <p:cNvSpPr/>
            <p:nvPr/>
          </p:nvSpPr>
          <p:spPr>
            <a:xfrm>
              <a:off x="4628444" y="1574576"/>
              <a:ext cx="812925" cy="19162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Customers</a:t>
              </a:r>
              <a:endParaRPr lang="en-US" sz="600" dirty="0">
                <a:solidFill>
                  <a:srgbClr val="4F9796"/>
                </a:solidFill>
                <a:latin typeface="Arial Narrow"/>
                <a:cs typeface="Arial Narrow"/>
              </a:endParaRPr>
            </a:p>
          </p:txBody>
        </p:sp>
        <p:sp>
          <p:nvSpPr>
            <p:cNvPr id="440" name="Rectangle 439"/>
            <p:cNvSpPr/>
            <p:nvPr/>
          </p:nvSpPr>
          <p:spPr>
            <a:xfrm>
              <a:off x="5573414" y="1574576"/>
              <a:ext cx="812925" cy="60653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Channels </a:t>
              </a:r>
              <a:endParaRPr lang="en-US" sz="600" dirty="0">
                <a:solidFill>
                  <a:srgbClr val="4F9796"/>
                </a:solidFill>
                <a:latin typeface="Arial Narrow"/>
                <a:cs typeface="Arial Narrow"/>
              </a:endParaRPr>
            </a:p>
          </p:txBody>
        </p:sp>
        <p:sp>
          <p:nvSpPr>
            <p:cNvPr id="441" name="Rectangle 440"/>
            <p:cNvSpPr/>
            <p:nvPr/>
          </p:nvSpPr>
          <p:spPr>
            <a:xfrm>
              <a:off x="702505" y="1585300"/>
              <a:ext cx="888080" cy="1450728"/>
            </a:xfrm>
            <a:prstGeom prst="rect">
              <a:avLst/>
            </a:prstGeom>
            <a:solidFill>
              <a:schemeClr val="bg1">
                <a:lumMod val="85000"/>
              </a:schemeClr>
            </a:solidFill>
            <a:ln w="127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lnSpc>
                  <a:spcPts val="900"/>
                </a:lnSpc>
              </a:pPr>
              <a:r>
                <a:rPr lang="en-US" sz="900" b="1" dirty="0">
                  <a:solidFill>
                    <a:srgbClr val="5F6062"/>
                  </a:solidFill>
                  <a:latin typeface="Arial Narrow"/>
                  <a:cs typeface="Arial Narrow"/>
                </a:rPr>
                <a:t>Resource Mgmt</a:t>
              </a:r>
            </a:p>
          </p:txBody>
        </p:sp>
        <p:sp>
          <p:nvSpPr>
            <p:cNvPr id="442" name="Rectangle 441"/>
            <p:cNvSpPr/>
            <p:nvPr/>
          </p:nvSpPr>
          <p:spPr bwMode="gray">
            <a:xfrm>
              <a:off x="802252" y="1736402"/>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Business Unit Management</a:t>
              </a:r>
            </a:p>
          </p:txBody>
        </p:sp>
        <p:sp>
          <p:nvSpPr>
            <p:cNvPr id="443" name="Rectangle 442"/>
            <p:cNvSpPr/>
            <p:nvPr/>
          </p:nvSpPr>
          <p:spPr bwMode="gray">
            <a:xfrm>
              <a:off x="802252" y="2060668"/>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Human</a:t>
              </a:r>
            </a:p>
            <a:p>
              <a:pPr marL="0" lvl="1" algn="ctr">
                <a:lnSpc>
                  <a:spcPct val="80000"/>
                </a:lnSpc>
                <a:buClr>
                  <a:srgbClr val="F0AB00"/>
                </a:buClr>
                <a:buSzPct val="80000"/>
                <a:defRPr/>
              </a:pPr>
              <a:r>
                <a:rPr lang="en-US" sz="800" b="1" kern="0" dirty="0">
                  <a:solidFill>
                    <a:schemeClr val="bg1"/>
                  </a:solidFill>
                  <a:latin typeface="Arial Narrow"/>
                  <a:cs typeface="Arial Narrow"/>
                </a:rPr>
                <a:t>Resources</a:t>
              </a:r>
            </a:p>
          </p:txBody>
        </p:sp>
        <p:sp>
          <p:nvSpPr>
            <p:cNvPr id="444" name="Rectangle 443"/>
            <p:cNvSpPr/>
            <p:nvPr/>
          </p:nvSpPr>
          <p:spPr bwMode="gray">
            <a:xfrm>
              <a:off x="802252" y="2384934"/>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Platform Operations</a:t>
              </a:r>
            </a:p>
          </p:txBody>
        </p:sp>
        <p:sp>
          <p:nvSpPr>
            <p:cNvPr id="445" name="Rectangle 444"/>
            <p:cNvSpPr/>
            <p:nvPr/>
          </p:nvSpPr>
          <p:spPr bwMode="gray">
            <a:xfrm>
              <a:off x="802252" y="2709200"/>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Buildings &amp; Equipment</a:t>
              </a:r>
            </a:p>
          </p:txBody>
        </p:sp>
        <p:grpSp>
          <p:nvGrpSpPr>
            <p:cNvPr id="193" name="Group 81"/>
            <p:cNvGrpSpPr/>
            <p:nvPr/>
          </p:nvGrpSpPr>
          <p:grpSpPr>
            <a:xfrm>
              <a:off x="1762616" y="2189492"/>
              <a:ext cx="4817423" cy="333947"/>
              <a:chOff x="2181506" y="3914077"/>
              <a:chExt cx="6231864" cy="449920"/>
            </a:xfrm>
          </p:grpSpPr>
          <p:sp>
            <p:nvSpPr>
              <p:cNvPr id="474" name="Rectangle 473"/>
              <p:cNvSpPr/>
              <p:nvPr/>
            </p:nvSpPr>
            <p:spPr bwMode="gray">
              <a:xfrm>
                <a:off x="2181506"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Accounting Services</a:t>
                </a:r>
              </a:p>
            </p:txBody>
          </p:sp>
          <p:sp>
            <p:nvSpPr>
              <p:cNvPr id="475" name="Rectangle 474"/>
              <p:cNvSpPr/>
              <p:nvPr/>
            </p:nvSpPr>
            <p:spPr bwMode="gray">
              <a:xfrm>
                <a:off x="2181506"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Collateral Administration</a:t>
                </a:r>
              </a:p>
            </p:txBody>
          </p:sp>
          <p:sp>
            <p:nvSpPr>
              <p:cNvPr id="476" name="Rectangle 475"/>
              <p:cNvSpPr/>
              <p:nvPr/>
            </p:nvSpPr>
            <p:spPr bwMode="gray">
              <a:xfrm>
                <a:off x="7441370"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Channel Specific</a:t>
                </a:r>
              </a:p>
            </p:txBody>
          </p:sp>
          <p:sp>
            <p:nvSpPr>
              <p:cNvPr id="477" name="Rectangle 476"/>
              <p:cNvSpPr/>
              <p:nvPr/>
            </p:nvSpPr>
            <p:spPr bwMode="gray">
              <a:xfrm>
                <a:off x="7441370"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Cross Channel</a:t>
                </a:r>
              </a:p>
            </p:txBody>
          </p:sp>
          <p:sp>
            <p:nvSpPr>
              <p:cNvPr id="478" name="Rectangle 477"/>
              <p:cNvSpPr/>
              <p:nvPr/>
            </p:nvSpPr>
            <p:spPr bwMode="gray">
              <a:xfrm>
                <a:off x="6160197"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Relationship Mgmt</a:t>
                </a:r>
              </a:p>
            </p:txBody>
          </p:sp>
          <p:sp>
            <p:nvSpPr>
              <p:cNvPr id="479" name="Rectangle 478"/>
              <p:cNvSpPr/>
              <p:nvPr/>
            </p:nvSpPr>
            <p:spPr bwMode="gray">
              <a:xfrm>
                <a:off x="6160197"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Party Reference</a:t>
                </a:r>
              </a:p>
            </p:txBody>
          </p:sp>
          <p:sp>
            <p:nvSpPr>
              <p:cNvPr id="480" name="Rectangle 479"/>
              <p:cNvSpPr/>
              <p:nvPr/>
            </p:nvSpPr>
            <p:spPr bwMode="gray">
              <a:xfrm>
                <a:off x="3597737"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Corporate Lending</a:t>
                </a:r>
              </a:p>
            </p:txBody>
          </p:sp>
          <p:sp>
            <p:nvSpPr>
              <p:cNvPr id="481" name="Rectangle 480"/>
              <p:cNvSpPr/>
              <p:nvPr/>
            </p:nvSpPr>
            <p:spPr bwMode="gray">
              <a:xfrm>
                <a:off x="4702472"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Trade Finance</a:t>
                </a:r>
              </a:p>
            </p:txBody>
          </p:sp>
          <p:sp>
            <p:nvSpPr>
              <p:cNvPr id="482" name="Rectangle 481"/>
              <p:cNvSpPr/>
              <p:nvPr/>
            </p:nvSpPr>
            <p:spPr bwMode="gray">
              <a:xfrm>
                <a:off x="3597737"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Corporate Banking</a:t>
                </a:r>
              </a:p>
            </p:txBody>
          </p:sp>
          <p:sp>
            <p:nvSpPr>
              <p:cNvPr id="483" name="Rectangle 482"/>
              <p:cNvSpPr/>
              <p:nvPr/>
            </p:nvSpPr>
            <p:spPr bwMode="gray">
              <a:xfrm>
                <a:off x="4702472"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Cash Management</a:t>
                </a:r>
              </a:p>
            </p:txBody>
          </p:sp>
        </p:grpSp>
        <p:grpSp>
          <p:nvGrpSpPr>
            <p:cNvPr id="194" name="Group 82"/>
            <p:cNvGrpSpPr/>
            <p:nvPr/>
          </p:nvGrpSpPr>
          <p:grpSpPr>
            <a:xfrm>
              <a:off x="1762616" y="1724829"/>
              <a:ext cx="4757921" cy="333947"/>
              <a:chOff x="2181506" y="3371753"/>
              <a:chExt cx="6154890" cy="449920"/>
            </a:xfrm>
          </p:grpSpPr>
          <p:sp>
            <p:nvSpPr>
              <p:cNvPr id="464" name="Rectangle 463"/>
              <p:cNvSpPr/>
              <p:nvPr/>
            </p:nvSpPr>
            <p:spPr bwMode="gray">
              <a:xfrm>
                <a:off x="2181506"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Clearing &amp; Settlement</a:t>
                </a:r>
              </a:p>
            </p:txBody>
          </p:sp>
          <p:sp>
            <p:nvSpPr>
              <p:cNvPr id="465" name="Rectangle 464"/>
              <p:cNvSpPr/>
              <p:nvPr/>
            </p:nvSpPr>
            <p:spPr bwMode="gray">
              <a:xfrm>
                <a:off x="4702472"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 Trading </a:t>
                </a:r>
              </a:p>
            </p:txBody>
          </p:sp>
          <p:sp>
            <p:nvSpPr>
              <p:cNvPr id="466" name="Rectangle 465"/>
              <p:cNvSpPr/>
              <p:nvPr/>
            </p:nvSpPr>
            <p:spPr bwMode="gray">
              <a:xfrm>
                <a:off x="3597737"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Trade Processing</a:t>
                </a:r>
              </a:p>
            </p:txBody>
          </p:sp>
          <p:sp>
            <p:nvSpPr>
              <p:cNvPr id="467" name="Rectangle 466"/>
              <p:cNvSpPr/>
              <p:nvPr/>
            </p:nvSpPr>
            <p:spPr bwMode="gray">
              <a:xfrm>
                <a:off x="7364396"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Information Providers</a:t>
                </a:r>
              </a:p>
            </p:txBody>
          </p:sp>
          <p:sp>
            <p:nvSpPr>
              <p:cNvPr id="468" name="Rectangle 467"/>
              <p:cNvSpPr/>
              <p:nvPr/>
            </p:nvSpPr>
            <p:spPr bwMode="gray">
              <a:xfrm>
                <a:off x="6070394"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Advisory Services</a:t>
                </a:r>
              </a:p>
            </p:txBody>
          </p:sp>
          <p:sp>
            <p:nvSpPr>
              <p:cNvPr id="469" name="Rectangle 468"/>
              <p:cNvSpPr/>
              <p:nvPr/>
            </p:nvSpPr>
            <p:spPr bwMode="gray">
              <a:xfrm>
                <a:off x="5980591"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Investment Services</a:t>
                </a:r>
              </a:p>
            </p:txBody>
          </p:sp>
          <p:sp>
            <p:nvSpPr>
              <p:cNvPr id="470" name="Rectangle 469"/>
              <p:cNvSpPr/>
              <p:nvPr/>
            </p:nvSpPr>
            <p:spPr bwMode="gray">
              <a:xfrm>
                <a:off x="4702472"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 ECM/DCM</a:t>
                </a:r>
              </a:p>
            </p:txBody>
          </p:sp>
          <p:sp>
            <p:nvSpPr>
              <p:cNvPr id="471" name="Rectangle 470"/>
              <p:cNvSpPr/>
              <p:nvPr/>
            </p:nvSpPr>
            <p:spPr bwMode="gray">
              <a:xfrm>
                <a:off x="3597737"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b="1" kern="0" dirty="0">
                    <a:solidFill>
                      <a:schemeClr val="bg1"/>
                    </a:solidFill>
                    <a:latin typeface="Arial Narrow"/>
                    <a:cs typeface="Arial Narrow"/>
                  </a:rPr>
                  <a:t>Trade Support &amp; Oversight</a:t>
                </a:r>
              </a:p>
            </p:txBody>
          </p:sp>
          <p:sp>
            <p:nvSpPr>
              <p:cNvPr id="472" name="Rectangle 471"/>
              <p:cNvSpPr/>
              <p:nvPr/>
            </p:nvSpPr>
            <p:spPr bwMode="gray">
              <a:xfrm>
                <a:off x="7274593"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External Markets</a:t>
                </a:r>
              </a:p>
            </p:txBody>
          </p:sp>
          <p:sp>
            <p:nvSpPr>
              <p:cNvPr id="473" name="Rectangle 472"/>
              <p:cNvSpPr/>
              <p:nvPr/>
            </p:nvSpPr>
            <p:spPr bwMode="gray">
              <a:xfrm>
                <a:off x="2181506"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Custodial Serivces</a:t>
                </a:r>
              </a:p>
            </p:txBody>
          </p:sp>
        </p:grpSp>
        <p:grpSp>
          <p:nvGrpSpPr>
            <p:cNvPr id="195" name="Group 80"/>
            <p:cNvGrpSpPr/>
            <p:nvPr/>
          </p:nvGrpSpPr>
          <p:grpSpPr>
            <a:xfrm>
              <a:off x="1762616" y="2654166"/>
              <a:ext cx="4757919" cy="333948"/>
              <a:chOff x="2181506" y="4443573"/>
              <a:chExt cx="6154890" cy="449921"/>
            </a:xfrm>
          </p:grpSpPr>
          <p:sp>
            <p:nvSpPr>
              <p:cNvPr id="455" name="Rectangle 454"/>
              <p:cNvSpPr/>
              <p:nvPr/>
            </p:nvSpPr>
            <p:spPr bwMode="gray">
              <a:xfrm>
                <a:off x="2181506"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External Agency</a:t>
                </a:r>
              </a:p>
            </p:txBody>
          </p:sp>
          <p:sp>
            <p:nvSpPr>
              <p:cNvPr id="456" name="Rectangle 455"/>
              <p:cNvSpPr/>
              <p:nvPr/>
            </p:nvSpPr>
            <p:spPr bwMode="gray">
              <a:xfrm>
                <a:off x="2181506"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b="1" kern="0" dirty="0">
                    <a:solidFill>
                      <a:schemeClr val="bg1"/>
                    </a:solidFill>
                    <a:latin typeface="Arial Narrow"/>
                    <a:cs typeface="Arial Narrow"/>
                  </a:rPr>
                  <a:t>Documents &amp; Correspondence</a:t>
                </a:r>
              </a:p>
            </p:txBody>
          </p:sp>
          <p:sp>
            <p:nvSpPr>
              <p:cNvPr id="457" name="Rectangle 456"/>
              <p:cNvSpPr/>
              <p:nvPr/>
            </p:nvSpPr>
            <p:spPr bwMode="gray">
              <a:xfrm>
                <a:off x="7274593"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Servicing</a:t>
                </a:r>
              </a:p>
            </p:txBody>
          </p:sp>
          <p:sp>
            <p:nvSpPr>
              <p:cNvPr id="458" name="Rectangle 457"/>
              <p:cNvSpPr/>
              <p:nvPr/>
            </p:nvSpPr>
            <p:spPr bwMode="gray">
              <a:xfrm>
                <a:off x="6070394"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Sales &amp; Marketing</a:t>
                </a:r>
              </a:p>
            </p:txBody>
          </p:sp>
          <p:sp>
            <p:nvSpPr>
              <p:cNvPr id="459" name="Rectangle 458"/>
              <p:cNvSpPr/>
              <p:nvPr/>
            </p:nvSpPr>
            <p:spPr bwMode="gray">
              <a:xfrm>
                <a:off x="5980591"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Customer Orders</a:t>
                </a:r>
              </a:p>
            </p:txBody>
          </p:sp>
          <p:sp>
            <p:nvSpPr>
              <p:cNvPr id="460" name="Rectangle 459"/>
              <p:cNvSpPr/>
              <p:nvPr/>
            </p:nvSpPr>
            <p:spPr bwMode="gray">
              <a:xfrm>
                <a:off x="3597737"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Consumer Lending</a:t>
                </a:r>
              </a:p>
            </p:txBody>
          </p:sp>
          <p:sp>
            <p:nvSpPr>
              <p:cNvPr id="461" name="Rectangle 460"/>
              <p:cNvSpPr/>
              <p:nvPr/>
            </p:nvSpPr>
            <p:spPr bwMode="gray">
              <a:xfrm>
                <a:off x="4702472"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Cards</a:t>
                </a:r>
              </a:p>
            </p:txBody>
          </p:sp>
          <p:sp>
            <p:nvSpPr>
              <p:cNvPr id="462" name="Rectangle 461"/>
              <p:cNvSpPr/>
              <p:nvPr/>
            </p:nvSpPr>
            <p:spPr bwMode="gray">
              <a:xfrm>
                <a:off x="3597737"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Consumer Banking</a:t>
                </a:r>
              </a:p>
            </p:txBody>
          </p:sp>
          <p:sp>
            <p:nvSpPr>
              <p:cNvPr id="463" name="Rectangle 462"/>
              <p:cNvSpPr/>
              <p:nvPr/>
            </p:nvSpPr>
            <p:spPr bwMode="gray">
              <a:xfrm>
                <a:off x="7364396"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Distribution</a:t>
                </a:r>
              </a:p>
            </p:txBody>
          </p:sp>
        </p:grpSp>
        <p:cxnSp>
          <p:nvCxnSpPr>
            <p:cNvPr id="449" name="Straight Connector 448"/>
            <p:cNvCxnSpPr/>
            <p:nvPr/>
          </p:nvCxnSpPr>
          <p:spPr>
            <a:xfrm flipV="1">
              <a:off x="1667120" y="2114944"/>
              <a:ext cx="4982961" cy="0"/>
            </a:xfrm>
            <a:prstGeom prst="line">
              <a:avLst/>
            </a:prstGeom>
            <a:ln w="57150" cap="flat" cmpd="sng" algn="ctr">
              <a:solidFill>
                <a:srgbClr val="D9D9D9"/>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0" name="Straight Connector 449"/>
            <p:cNvCxnSpPr/>
            <p:nvPr/>
          </p:nvCxnSpPr>
          <p:spPr>
            <a:xfrm flipV="1">
              <a:off x="1667120" y="2579829"/>
              <a:ext cx="4982961" cy="0"/>
            </a:xfrm>
            <a:prstGeom prst="line">
              <a:avLst/>
            </a:prstGeom>
            <a:ln w="57150" cap="flat" cmpd="sng" algn="ctr">
              <a:solidFill>
                <a:srgbClr val="D9D9D9"/>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1" name="Straight Connector 450"/>
            <p:cNvCxnSpPr/>
            <p:nvPr/>
          </p:nvCxnSpPr>
          <p:spPr>
            <a:xfrm flipV="1">
              <a:off x="1669574" y="2098932"/>
              <a:ext cx="4955131"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2" name="Straight Connector 451"/>
            <p:cNvCxnSpPr/>
            <p:nvPr/>
          </p:nvCxnSpPr>
          <p:spPr>
            <a:xfrm flipV="1">
              <a:off x="1669574" y="2563817"/>
              <a:ext cx="4945231"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flipV="1">
              <a:off x="1669574" y="2144773"/>
              <a:ext cx="4953579"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4" name="Straight Connector 453"/>
            <p:cNvCxnSpPr/>
            <p:nvPr/>
          </p:nvCxnSpPr>
          <p:spPr>
            <a:xfrm flipV="1">
              <a:off x="1669574" y="2607204"/>
              <a:ext cx="4927302"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84" name="Left-Right Arrow 483"/>
          <p:cNvSpPr/>
          <p:nvPr/>
        </p:nvSpPr>
        <p:spPr>
          <a:xfrm>
            <a:off x="8094292" y="2223984"/>
            <a:ext cx="601545" cy="669508"/>
          </a:xfrm>
          <a:prstGeom prst="leftRightArrow">
            <a:avLst>
              <a:gd name="adj1" fmla="val 50000"/>
              <a:gd name="adj2" fmla="val 30797"/>
            </a:avLst>
          </a:prstGeom>
          <a:solidFill>
            <a:srgbClr val="DDE3AB"/>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196" name="Group 368"/>
          <p:cNvGrpSpPr>
            <a:grpSpLocks noChangeAspect="1"/>
          </p:cNvGrpSpPr>
          <p:nvPr/>
        </p:nvGrpSpPr>
        <p:grpSpPr>
          <a:xfrm>
            <a:off x="7445382" y="4875146"/>
            <a:ext cx="494467" cy="252117"/>
            <a:chOff x="578505" y="688478"/>
            <a:chExt cx="5977358" cy="3047715"/>
          </a:xfrm>
        </p:grpSpPr>
        <p:sp>
          <p:nvSpPr>
            <p:cNvPr id="583" name="Rectangle 582"/>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84" name="Freeform 583"/>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85" name="Freeform 584"/>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86" name="Pentagon 585"/>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87" name="Chevron 586"/>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88" name="Chevron 587"/>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89" name="Rectangle 588"/>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7" name="Group 423"/>
          <p:cNvGrpSpPr>
            <a:grpSpLocks noChangeAspect="1"/>
          </p:cNvGrpSpPr>
          <p:nvPr/>
        </p:nvGrpSpPr>
        <p:grpSpPr>
          <a:xfrm>
            <a:off x="7429167" y="4161107"/>
            <a:ext cx="512774" cy="252117"/>
            <a:chOff x="578505" y="688478"/>
            <a:chExt cx="6198664" cy="3047715"/>
          </a:xfrm>
        </p:grpSpPr>
        <p:sp>
          <p:nvSpPr>
            <p:cNvPr id="576" name="Rectangle 575"/>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77" name="Freeform 576"/>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78" name="Freeform 577"/>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79" name="Pentagon 578"/>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80" name="Chevron 579"/>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81" name="Chevron 580"/>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82" name="Rectangle 581"/>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8" name="Group 405"/>
          <p:cNvGrpSpPr>
            <a:grpSpLocks noChangeAspect="1"/>
          </p:cNvGrpSpPr>
          <p:nvPr/>
        </p:nvGrpSpPr>
        <p:grpSpPr>
          <a:xfrm>
            <a:off x="4787296" y="4888147"/>
            <a:ext cx="512774" cy="252117"/>
            <a:chOff x="578505" y="688478"/>
            <a:chExt cx="6198664" cy="3047715"/>
          </a:xfrm>
        </p:grpSpPr>
        <p:sp>
          <p:nvSpPr>
            <p:cNvPr id="569" name="Rectangle 568"/>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70" name="Freeform 569"/>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71" name="Freeform 570"/>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72" name="Chevron 571"/>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73" name="Chevron 572"/>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74" name="Chevron 573"/>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75" name="Rectangle 574"/>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9" name="Group 414"/>
          <p:cNvGrpSpPr>
            <a:grpSpLocks noChangeAspect="1"/>
          </p:cNvGrpSpPr>
          <p:nvPr/>
        </p:nvGrpSpPr>
        <p:grpSpPr>
          <a:xfrm>
            <a:off x="4741382" y="5574974"/>
            <a:ext cx="512774" cy="252117"/>
            <a:chOff x="578505" y="688478"/>
            <a:chExt cx="6198664" cy="3047715"/>
          </a:xfrm>
        </p:grpSpPr>
        <p:sp>
          <p:nvSpPr>
            <p:cNvPr id="562" name="Rectangle 561"/>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63" name="Freeform 562"/>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64" name="Freeform 563"/>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65" name="Pentagon 564"/>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66" name="Chevron 565"/>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7" name="Chevron 566"/>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8" name="Rectangle 567"/>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200" name="Group 378"/>
          <p:cNvGrpSpPr>
            <a:grpSpLocks noChangeAspect="1"/>
          </p:cNvGrpSpPr>
          <p:nvPr/>
        </p:nvGrpSpPr>
        <p:grpSpPr>
          <a:xfrm>
            <a:off x="2196893" y="5111345"/>
            <a:ext cx="512774" cy="252117"/>
            <a:chOff x="578505" y="688478"/>
            <a:chExt cx="6198664" cy="3047715"/>
          </a:xfrm>
        </p:grpSpPr>
        <p:sp>
          <p:nvSpPr>
            <p:cNvPr id="555" name="Rectangle 554"/>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56" name="Freeform 555"/>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57" name="Freeform 556"/>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58" name="Pentagon 557"/>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59" name="Chevron 558"/>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0" name="Chevron 559"/>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61" name="Chevron 560"/>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grpSp>
      <p:grpSp>
        <p:nvGrpSpPr>
          <p:cNvPr id="201" name="Group 369"/>
          <p:cNvGrpSpPr>
            <a:grpSpLocks noChangeAspect="1"/>
          </p:cNvGrpSpPr>
          <p:nvPr/>
        </p:nvGrpSpPr>
        <p:grpSpPr>
          <a:xfrm>
            <a:off x="2297512" y="4562163"/>
            <a:ext cx="480232" cy="226458"/>
            <a:chOff x="803589" y="919305"/>
            <a:chExt cx="5973580" cy="2816888"/>
          </a:xfrm>
        </p:grpSpPr>
        <p:sp>
          <p:nvSpPr>
            <p:cNvPr id="548" name="Freeform 547"/>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49" name="Freeform 548"/>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50" name="Pentagon 549"/>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51" name="Chevron 550"/>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52" name="Chevron 551"/>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53" name="Chevron 552"/>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54" name="Rectangle 553"/>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sp>
        <p:nvSpPr>
          <p:cNvPr id="492" name="Rectangle 491"/>
          <p:cNvSpPr/>
          <p:nvPr/>
        </p:nvSpPr>
        <p:spPr>
          <a:xfrm>
            <a:off x="2818675" y="4186238"/>
            <a:ext cx="1765303" cy="662026"/>
          </a:xfrm>
          <a:prstGeom prst="rect">
            <a:avLst/>
          </a:prstGeom>
        </p:spPr>
        <p:txBody>
          <a:bodyPr wrap="square" lIns="0" rIns="0">
            <a:spAutoFit/>
          </a:bodyPr>
          <a:lstStyle/>
          <a:p>
            <a:r>
              <a:rPr lang="en-US" sz="1001" b="1" i="1" dirty="0">
                <a:latin typeface="Helvetica"/>
                <a:cs typeface="Helvetica"/>
              </a:rPr>
              <a:t>Business Direction</a:t>
            </a:r>
            <a:r>
              <a:rPr lang="en-US" sz="1001" b="1" dirty="0">
                <a:latin typeface="Helvetica"/>
                <a:cs typeface="Helvetica"/>
              </a:rPr>
              <a:t> </a:t>
            </a:r>
            <a:r>
              <a:rPr lang="en-US" sz="900" b="1" dirty="0">
                <a:latin typeface="Helvetica"/>
                <a:cs typeface="Helvetica"/>
              </a:rPr>
              <a:t>– policy definition, direction and management oversight of all business activity</a:t>
            </a:r>
            <a:endParaRPr lang="en-US" sz="900" dirty="0">
              <a:latin typeface="Helvetica"/>
              <a:cs typeface="Helvetica"/>
            </a:endParaRPr>
          </a:p>
        </p:txBody>
      </p:sp>
      <p:sp>
        <p:nvSpPr>
          <p:cNvPr id="493" name="Rectangle 209"/>
          <p:cNvSpPr/>
          <p:nvPr/>
        </p:nvSpPr>
        <p:spPr>
          <a:xfrm>
            <a:off x="2818675" y="4878550"/>
            <a:ext cx="1840779" cy="662026"/>
          </a:xfrm>
          <a:prstGeom prst="rect">
            <a:avLst/>
          </a:prstGeom>
        </p:spPr>
        <p:txBody>
          <a:bodyPr wrap="square" lIns="0" rIns="0">
            <a:spAutoFit/>
          </a:bodyPr>
          <a:lstStyle/>
          <a:p>
            <a:r>
              <a:rPr lang="en-US" sz="1001" b="1" i="1" dirty="0">
                <a:latin typeface="Helvetica"/>
                <a:cs typeface="Helvetica"/>
              </a:rPr>
              <a:t>Resource Management</a:t>
            </a:r>
            <a:r>
              <a:rPr lang="en-US" sz="1001" b="1" dirty="0">
                <a:latin typeface="Helvetica"/>
                <a:cs typeface="Helvetica"/>
              </a:rPr>
              <a:t> </a:t>
            </a:r>
            <a:r>
              <a:rPr lang="en-US" sz="900" b="1" dirty="0">
                <a:latin typeface="Helvetica"/>
                <a:cs typeface="Helvetica"/>
              </a:rPr>
              <a:t>– management administration and deployment of resources (fixed assets/staff/know-how etc.)</a:t>
            </a:r>
            <a:endParaRPr lang="en-US" sz="900" dirty="0">
              <a:latin typeface="Helvetica"/>
              <a:cs typeface="Helvetica"/>
            </a:endParaRPr>
          </a:p>
        </p:txBody>
      </p:sp>
      <p:sp>
        <p:nvSpPr>
          <p:cNvPr id="494" name="Rectangle 210"/>
          <p:cNvSpPr/>
          <p:nvPr/>
        </p:nvSpPr>
        <p:spPr>
          <a:xfrm>
            <a:off x="2818675" y="5561698"/>
            <a:ext cx="1790462" cy="677421"/>
          </a:xfrm>
          <a:prstGeom prst="rect">
            <a:avLst/>
          </a:prstGeom>
        </p:spPr>
        <p:txBody>
          <a:bodyPr wrap="square" lIns="0" rIns="0">
            <a:spAutoFit/>
          </a:bodyPr>
          <a:lstStyle/>
          <a:p>
            <a:r>
              <a:rPr lang="en-US" sz="1001" b="1" i="1" dirty="0">
                <a:latin typeface="Helvetica"/>
                <a:cs typeface="Helvetica"/>
              </a:rPr>
              <a:t>Finance &amp; Risk Management</a:t>
            </a:r>
            <a:r>
              <a:rPr lang="en-US" sz="1001" b="1" dirty="0">
                <a:latin typeface="Helvetica"/>
                <a:cs typeface="Helvetica"/>
              </a:rPr>
              <a:t> </a:t>
            </a:r>
            <a:r>
              <a:rPr lang="en-US" sz="900" b="1" dirty="0">
                <a:latin typeface="Helvetica"/>
                <a:cs typeface="Helvetica"/>
              </a:rPr>
              <a:t>– financial risk/reward oversight of business activity including regulatory compliance</a:t>
            </a:r>
            <a:endParaRPr lang="en-US" sz="900" dirty="0">
              <a:latin typeface="Helvetica"/>
              <a:cs typeface="Helvetica"/>
            </a:endParaRPr>
          </a:p>
        </p:txBody>
      </p:sp>
      <p:grpSp>
        <p:nvGrpSpPr>
          <p:cNvPr id="202" name="Group 212"/>
          <p:cNvGrpSpPr>
            <a:grpSpLocks noChangeAspect="1"/>
          </p:cNvGrpSpPr>
          <p:nvPr/>
        </p:nvGrpSpPr>
        <p:grpSpPr>
          <a:xfrm>
            <a:off x="1819531" y="4224132"/>
            <a:ext cx="588667" cy="462998"/>
            <a:chOff x="230925" y="1896757"/>
            <a:chExt cx="936530" cy="736598"/>
          </a:xfrm>
        </p:grpSpPr>
        <p:sp>
          <p:nvSpPr>
            <p:cNvPr id="545" name="Rectangle 213"/>
            <p:cNvSpPr>
              <a:spLocks noChangeAspect="1"/>
            </p:cNvSpPr>
            <p:nvPr/>
          </p:nvSpPr>
          <p:spPr>
            <a:xfrm>
              <a:off x="236688" y="1908031"/>
              <a:ext cx="835200" cy="576000"/>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Business</a:t>
              </a:r>
            </a:p>
            <a:p>
              <a:pPr algn="ctr"/>
              <a:r>
                <a:rPr lang="en-US" sz="800" b="1" dirty="0">
                  <a:solidFill>
                    <a:srgbClr val="5F6062"/>
                  </a:solidFill>
                  <a:latin typeface="Arial Narrow"/>
                  <a:cs typeface="Arial Narrow"/>
                </a:rPr>
                <a:t>Direction</a:t>
              </a:r>
            </a:p>
          </p:txBody>
        </p:sp>
        <p:cxnSp>
          <p:nvCxnSpPr>
            <p:cNvPr id="546" name="Straight Connector 215"/>
            <p:cNvCxnSpPr/>
            <p:nvPr/>
          </p:nvCxnSpPr>
          <p:spPr>
            <a:xfrm rot="16200000" flipH="1">
              <a:off x="861357" y="2118337"/>
              <a:ext cx="527677" cy="8451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7" name="Straight Connector 216"/>
            <p:cNvCxnSpPr/>
            <p:nvPr/>
          </p:nvCxnSpPr>
          <p:spPr>
            <a:xfrm>
              <a:off x="230925" y="2501401"/>
              <a:ext cx="740883" cy="13195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3" name="Group 217"/>
          <p:cNvGrpSpPr>
            <a:grpSpLocks noChangeAspect="1"/>
          </p:cNvGrpSpPr>
          <p:nvPr/>
        </p:nvGrpSpPr>
        <p:grpSpPr>
          <a:xfrm>
            <a:off x="1819531" y="4946598"/>
            <a:ext cx="447918" cy="556801"/>
            <a:chOff x="189356" y="2928630"/>
            <a:chExt cx="712605" cy="885832"/>
          </a:xfrm>
        </p:grpSpPr>
        <p:sp>
          <p:nvSpPr>
            <p:cNvPr id="542" name="Rectangle 218"/>
            <p:cNvSpPr>
              <a:spLocks noChangeAspect="1"/>
            </p:cNvSpPr>
            <p:nvPr/>
          </p:nvSpPr>
          <p:spPr>
            <a:xfrm rot="16200000">
              <a:off x="26187" y="3102925"/>
              <a:ext cx="871332" cy="544994"/>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Resource</a:t>
              </a:r>
            </a:p>
            <a:p>
              <a:pPr algn="ctr"/>
              <a:r>
                <a:rPr lang="en-US" sz="800" b="1" dirty="0">
                  <a:solidFill>
                    <a:srgbClr val="5F6062"/>
                  </a:solidFill>
                  <a:latin typeface="Arial Narrow"/>
                  <a:cs typeface="Arial Narrow"/>
                </a:rPr>
                <a:t>Management</a:t>
              </a:r>
            </a:p>
          </p:txBody>
        </p:sp>
        <p:cxnSp>
          <p:nvCxnSpPr>
            <p:cNvPr id="543" name="Straight Connector 220"/>
            <p:cNvCxnSpPr/>
            <p:nvPr/>
          </p:nvCxnSpPr>
          <p:spPr>
            <a:xfrm rot="16200000" flipH="1">
              <a:off x="628907" y="3046104"/>
              <a:ext cx="390528" cy="155579"/>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4" name="Straight Connector 543"/>
            <p:cNvCxnSpPr/>
            <p:nvPr/>
          </p:nvCxnSpPr>
          <p:spPr>
            <a:xfrm rot="5400000" flipH="1" flipV="1">
              <a:off x="659072" y="3571573"/>
              <a:ext cx="327031" cy="158747"/>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4" name="Group 222"/>
          <p:cNvGrpSpPr>
            <a:grpSpLocks noChangeAspect="1"/>
          </p:cNvGrpSpPr>
          <p:nvPr/>
        </p:nvGrpSpPr>
        <p:grpSpPr>
          <a:xfrm>
            <a:off x="1824923" y="5590005"/>
            <a:ext cx="708645" cy="501174"/>
            <a:chOff x="187583" y="4074393"/>
            <a:chExt cx="1127407" cy="797337"/>
          </a:xfrm>
        </p:grpSpPr>
        <p:sp>
          <p:nvSpPr>
            <p:cNvPr id="539" name="Freeform 223"/>
            <p:cNvSpPr/>
            <p:nvPr/>
          </p:nvSpPr>
          <p:spPr>
            <a:xfrm>
              <a:off x="327141" y="4074393"/>
              <a:ext cx="987849" cy="72000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6 w 4785965"/>
                <a:gd name="connsiteY3" fmla="*/ 0 h 605948"/>
                <a:gd name="connsiteX4" fmla="*/ 3175 w 4785965"/>
                <a:gd name="connsiteY4" fmla="*/ 0 h 605948"/>
                <a:gd name="connsiteX0" fmla="*/ 3175 w 8787832"/>
                <a:gd name="connsiteY0" fmla="*/ 0 h 605948"/>
                <a:gd name="connsiteX1" fmla="*/ 0 w 8787832"/>
                <a:gd name="connsiteY1" fmla="*/ 602645 h 605948"/>
                <a:gd name="connsiteX2" fmla="*/ 4785965 w 8787832"/>
                <a:gd name="connsiteY2" fmla="*/ 605948 h 605948"/>
                <a:gd name="connsiteX3" fmla="*/ 8787832 w 8787832"/>
                <a:gd name="connsiteY3" fmla="*/ 0 h 605948"/>
                <a:gd name="connsiteX4" fmla="*/ 3175 w 8787832"/>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25049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250499" y="0"/>
                  </a:lnTo>
                  <a:lnTo>
                    <a:pt x="3175" y="0"/>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lnSpc>
                  <a:spcPts val="660"/>
                </a:lnSpc>
              </a:pPr>
              <a:r>
                <a:rPr lang="en-US" sz="800" b="1" dirty="0">
                  <a:solidFill>
                    <a:srgbClr val="5F6062"/>
                  </a:solidFill>
                  <a:latin typeface="Arial Narrow"/>
                  <a:cs typeface="Arial Narrow"/>
                </a:rPr>
                <a:t>Finance</a:t>
              </a:r>
            </a:p>
            <a:p>
              <a:pPr algn="ctr">
                <a:lnSpc>
                  <a:spcPts val="660"/>
                </a:lnSpc>
              </a:pPr>
              <a:r>
                <a:rPr lang="en-US" sz="800" b="1" dirty="0">
                  <a:solidFill>
                    <a:srgbClr val="5F6062"/>
                  </a:solidFill>
                  <a:latin typeface="Arial Narrow"/>
                  <a:cs typeface="Arial Narrow"/>
                </a:rPr>
                <a:t>&amp; Risk</a:t>
              </a:r>
            </a:p>
            <a:p>
              <a:pPr algn="ctr">
                <a:lnSpc>
                  <a:spcPts val="660"/>
                </a:lnSpc>
              </a:pPr>
              <a:r>
                <a:rPr lang="en-US" sz="800" b="1" dirty="0">
                  <a:solidFill>
                    <a:srgbClr val="5F6062"/>
                  </a:solidFill>
                  <a:latin typeface="Arial Narrow"/>
                  <a:cs typeface="Arial Narrow"/>
                </a:rPr>
                <a:t>Management</a:t>
              </a:r>
            </a:p>
          </p:txBody>
        </p:sp>
        <p:cxnSp>
          <p:nvCxnSpPr>
            <p:cNvPr id="540" name="Straight Connector 225"/>
            <p:cNvCxnSpPr/>
            <p:nvPr/>
          </p:nvCxnSpPr>
          <p:spPr>
            <a:xfrm rot="5400000">
              <a:off x="-66366" y="4328342"/>
              <a:ext cx="641762" cy="13386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1" name="Straight Connector 540"/>
            <p:cNvCxnSpPr/>
            <p:nvPr/>
          </p:nvCxnSpPr>
          <p:spPr>
            <a:xfrm flipV="1">
              <a:off x="898783" y="4803918"/>
              <a:ext cx="416207" cy="67812"/>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98" name="Rectangle 497"/>
          <p:cNvSpPr/>
          <p:nvPr/>
        </p:nvSpPr>
        <p:spPr>
          <a:xfrm>
            <a:off x="5581498" y="4186238"/>
            <a:ext cx="1736606" cy="662026"/>
          </a:xfrm>
          <a:prstGeom prst="rect">
            <a:avLst/>
          </a:prstGeom>
        </p:spPr>
        <p:txBody>
          <a:bodyPr wrap="square" lIns="0" rIns="0">
            <a:spAutoFit/>
          </a:bodyPr>
          <a:lstStyle/>
          <a:p>
            <a:r>
              <a:rPr lang="en-US" sz="1001" b="1" i="1" dirty="0">
                <a:latin typeface="Helvetica"/>
                <a:cs typeface="Helvetica"/>
              </a:rPr>
              <a:t>Business Development</a:t>
            </a:r>
            <a:r>
              <a:rPr lang="en-US" sz="900" b="1" i="1" dirty="0">
                <a:latin typeface="Helvetica"/>
                <a:cs typeface="Helvetica"/>
              </a:rPr>
              <a:t>  </a:t>
            </a:r>
            <a:r>
              <a:rPr lang="en-US" sz="900" b="1" dirty="0">
                <a:latin typeface="Helvetica"/>
                <a:cs typeface="Helvetica"/>
              </a:rPr>
              <a:t>– covers the development of new business, products and services</a:t>
            </a:r>
          </a:p>
        </p:txBody>
      </p:sp>
      <p:grpSp>
        <p:nvGrpSpPr>
          <p:cNvPr id="205" name="Group 232"/>
          <p:cNvGrpSpPr>
            <a:grpSpLocks noChangeAspect="1"/>
          </p:cNvGrpSpPr>
          <p:nvPr/>
        </p:nvGrpSpPr>
        <p:grpSpPr>
          <a:xfrm>
            <a:off x="4836667" y="4365915"/>
            <a:ext cx="575598" cy="429822"/>
            <a:chOff x="279659" y="5538480"/>
            <a:chExt cx="1060342" cy="791799"/>
          </a:xfrm>
        </p:grpSpPr>
        <p:sp>
          <p:nvSpPr>
            <p:cNvPr id="536" name="Freeform 535"/>
            <p:cNvSpPr/>
            <p:nvPr/>
          </p:nvSpPr>
          <p:spPr>
            <a:xfrm>
              <a:off x="352155" y="5599101"/>
              <a:ext cx="987846" cy="731178"/>
            </a:xfrm>
            <a:custGeom>
              <a:avLst/>
              <a:gdLst>
                <a:gd name="connsiteX0" fmla="*/ 0 w 6170837"/>
                <a:gd name="connsiteY0" fmla="*/ 12828 h 731178"/>
                <a:gd name="connsiteX1" fmla="*/ 6170837 w 6170837"/>
                <a:gd name="connsiteY1" fmla="*/ 0 h 731178"/>
                <a:gd name="connsiteX2" fmla="*/ 5939911 w 6170837"/>
                <a:gd name="connsiteY2" fmla="*/ 731178 h 731178"/>
                <a:gd name="connsiteX3" fmla="*/ 12829 w 6170837"/>
                <a:gd name="connsiteY3" fmla="*/ 731178 h 731178"/>
                <a:gd name="connsiteX4" fmla="*/ 0 w 6170837"/>
                <a:gd name="connsiteY4" fmla="*/ 12828 h 731178"/>
                <a:gd name="connsiteX0" fmla="*/ 0 w 7703011"/>
                <a:gd name="connsiteY0" fmla="*/ 12828 h 731178"/>
                <a:gd name="connsiteX1" fmla="*/ 6170837 w 7703011"/>
                <a:gd name="connsiteY1" fmla="*/ 0 h 731178"/>
                <a:gd name="connsiteX2" fmla="*/ 7703011 w 7703011"/>
                <a:gd name="connsiteY2" fmla="*/ 731178 h 731178"/>
                <a:gd name="connsiteX3" fmla="*/ 12829 w 7703011"/>
                <a:gd name="connsiteY3" fmla="*/ 731178 h 731178"/>
                <a:gd name="connsiteX4" fmla="*/ 0 w 7703011"/>
                <a:gd name="connsiteY4" fmla="*/ 12828 h 731178"/>
                <a:gd name="connsiteX0" fmla="*/ 0 w 6170837"/>
                <a:gd name="connsiteY0" fmla="*/ 12828 h 731178"/>
                <a:gd name="connsiteX1" fmla="*/ 6170837 w 6170837"/>
                <a:gd name="connsiteY1" fmla="*/ 0 h 731178"/>
                <a:gd name="connsiteX2" fmla="*/ 5378929 w 6170837"/>
                <a:gd name="connsiteY2" fmla="*/ 731178 h 731178"/>
                <a:gd name="connsiteX3" fmla="*/ 12829 w 6170837"/>
                <a:gd name="connsiteY3" fmla="*/ 731178 h 731178"/>
                <a:gd name="connsiteX4" fmla="*/ 0 w 6170837"/>
                <a:gd name="connsiteY4" fmla="*/ 12828 h 73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837" h="731178">
                  <a:moveTo>
                    <a:pt x="0" y="12828"/>
                  </a:moveTo>
                  <a:lnTo>
                    <a:pt x="6170837" y="0"/>
                  </a:lnTo>
                  <a:lnTo>
                    <a:pt x="5378929" y="731178"/>
                  </a:lnTo>
                  <a:lnTo>
                    <a:pt x="12829" y="731178"/>
                  </a:lnTo>
                  <a:lnTo>
                    <a:pt x="0" y="12828"/>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Business</a:t>
              </a:r>
            </a:p>
            <a:p>
              <a:pPr algn="ctr"/>
              <a:r>
                <a:rPr lang="en-US" sz="800" b="1" dirty="0">
                  <a:solidFill>
                    <a:srgbClr val="5F6062"/>
                  </a:solidFill>
                  <a:latin typeface="Arial Narrow"/>
                  <a:cs typeface="Arial Narrow"/>
                </a:rPr>
                <a:t>Develop-</a:t>
              </a:r>
            </a:p>
            <a:p>
              <a:pPr algn="ctr"/>
              <a:r>
                <a:rPr lang="en-US" sz="800" b="1" dirty="0">
                  <a:solidFill>
                    <a:srgbClr val="5F6062"/>
                  </a:solidFill>
                  <a:latin typeface="Arial Narrow"/>
                  <a:cs typeface="Arial Narrow"/>
                </a:rPr>
                <a:t>ment   </a:t>
              </a:r>
            </a:p>
          </p:txBody>
        </p:sp>
        <p:cxnSp>
          <p:nvCxnSpPr>
            <p:cNvPr id="537" name="Straight Connector 536"/>
            <p:cNvCxnSpPr/>
            <p:nvPr/>
          </p:nvCxnSpPr>
          <p:spPr>
            <a:xfrm rot="16200000" flipH="1">
              <a:off x="-63091" y="5919329"/>
              <a:ext cx="753700" cy="6820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8" name="Straight Connector 537"/>
            <p:cNvCxnSpPr>
              <a:endCxn id="536" idx="1"/>
            </p:cNvCxnSpPr>
            <p:nvPr/>
          </p:nvCxnSpPr>
          <p:spPr>
            <a:xfrm>
              <a:off x="1035308" y="5538480"/>
              <a:ext cx="304693" cy="60621"/>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500" name="Rectangle 499"/>
          <p:cNvSpPr/>
          <p:nvPr/>
        </p:nvSpPr>
        <p:spPr>
          <a:xfrm>
            <a:off x="5581499" y="4878550"/>
            <a:ext cx="1583838" cy="662026"/>
          </a:xfrm>
          <a:prstGeom prst="rect">
            <a:avLst/>
          </a:prstGeom>
        </p:spPr>
        <p:txBody>
          <a:bodyPr wrap="square" lIns="0" rIns="0">
            <a:spAutoFit/>
          </a:bodyPr>
          <a:lstStyle/>
          <a:p>
            <a:r>
              <a:rPr lang="en-US" sz="1001" b="1" i="1" dirty="0">
                <a:latin typeface="Helvetica"/>
                <a:cs typeface="Helvetica"/>
              </a:rPr>
              <a:t>Operations</a:t>
            </a:r>
            <a:r>
              <a:rPr lang="en-US" sz="900" b="1" i="1" dirty="0">
                <a:latin typeface="Helvetica"/>
                <a:cs typeface="Helvetica"/>
              </a:rPr>
              <a:t> </a:t>
            </a:r>
            <a:r>
              <a:rPr lang="en-US" sz="900" b="1" dirty="0">
                <a:latin typeface="Helvetica"/>
                <a:cs typeface="Helvetica"/>
              </a:rPr>
              <a:t>– contains all functions that provide cross product/utility execution capabilities</a:t>
            </a:r>
          </a:p>
        </p:txBody>
      </p:sp>
      <p:sp>
        <p:nvSpPr>
          <p:cNvPr id="501" name="Rectangle 500"/>
          <p:cNvSpPr/>
          <p:nvPr/>
        </p:nvSpPr>
        <p:spPr>
          <a:xfrm>
            <a:off x="5581498" y="5561697"/>
            <a:ext cx="1990741" cy="662026"/>
          </a:xfrm>
          <a:prstGeom prst="rect">
            <a:avLst/>
          </a:prstGeom>
        </p:spPr>
        <p:txBody>
          <a:bodyPr wrap="square" lIns="0" rIns="0">
            <a:spAutoFit/>
          </a:bodyPr>
          <a:lstStyle/>
          <a:p>
            <a:r>
              <a:rPr lang="en-US" sz="1001" b="1" i="1" dirty="0">
                <a:latin typeface="Helvetica"/>
                <a:cs typeface="Helvetica"/>
              </a:rPr>
              <a:t>Products </a:t>
            </a:r>
            <a:r>
              <a:rPr lang="en-US" sz="900" b="1" dirty="0">
                <a:latin typeface="Helvetica"/>
                <a:cs typeface="Helvetica"/>
              </a:rPr>
              <a:t>– covers the range of product specific execution activities, including scheduled and customer requested actions</a:t>
            </a:r>
          </a:p>
        </p:txBody>
      </p:sp>
      <p:grpSp>
        <p:nvGrpSpPr>
          <p:cNvPr id="206" name="Group 239"/>
          <p:cNvGrpSpPr>
            <a:grpSpLocks noChangeAspect="1"/>
          </p:cNvGrpSpPr>
          <p:nvPr/>
        </p:nvGrpSpPr>
        <p:grpSpPr>
          <a:xfrm>
            <a:off x="4877303" y="5080534"/>
            <a:ext cx="555894" cy="427932"/>
            <a:chOff x="4787569" y="1963432"/>
            <a:chExt cx="1024044" cy="788313"/>
          </a:xfrm>
        </p:grpSpPr>
        <p:sp>
          <p:nvSpPr>
            <p:cNvPr id="533" name="Pentagon 532"/>
            <p:cNvSpPr>
              <a:spLocks/>
            </p:cNvSpPr>
            <p:nvPr/>
          </p:nvSpPr>
          <p:spPr>
            <a:xfrm>
              <a:off x="4820610" y="2103746"/>
              <a:ext cx="991003" cy="647999"/>
            </a:xfrm>
            <a:prstGeom prst="homePlate">
              <a:avLst>
                <a:gd name="adj" fmla="val 18459"/>
              </a:avLst>
            </a:prstGeom>
            <a:solidFill>
              <a:srgbClr val="97D9D0"/>
            </a:solidFill>
            <a:ln w="28575" cap="flat" cmpd="sng" algn="ctr">
              <a:solidFill>
                <a:srgbClr val="68C8C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Operations</a:t>
              </a:r>
            </a:p>
          </p:txBody>
        </p:sp>
        <p:cxnSp>
          <p:nvCxnSpPr>
            <p:cNvPr id="534" name="Straight Connector 533"/>
            <p:cNvCxnSpPr/>
            <p:nvPr/>
          </p:nvCxnSpPr>
          <p:spPr>
            <a:xfrm rot="16200000" flipH="1">
              <a:off x="4409741" y="2344435"/>
              <a:ext cx="765175" cy="952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5" name="Straight Connector 534"/>
            <p:cNvCxnSpPr/>
            <p:nvPr/>
          </p:nvCxnSpPr>
          <p:spPr>
            <a:xfrm>
              <a:off x="4943142" y="1963432"/>
              <a:ext cx="742949" cy="12064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7" name="Group 244"/>
          <p:cNvGrpSpPr>
            <a:grpSpLocks noChangeAspect="1"/>
          </p:cNvGrpSpPr>
          <p:nvPr/>
        </p:nvGrpSpPr>
        <p:grpSpPr>
          <a:xfrm>
            <a:off x="4876934" y="5768860"/>
            <a:ext cx="557094" cy="427567"/>
            <a:chOff x="4788329" y="3122853"/>
            <a:chExt cx="1026246" cy="787657"/>
          </a:xfrm>
        </p:grpSpPr>
        <p:sp>
          <p:nvSpPr>
            <p:cNvPr id="530" name="Chevron 529"/>
            <p:cNvSpPr>
              <a:spLocks/>
            </p:cNvSpPr>
            <p:nvPr/>
          </p:nvSpPr>
          <p:spPr>
            <a:xfrm>
              <a:off x="4817439" y="3262511"/>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Products</a:t>
              </a:r>
            </a:p>
          </p:txBody>
        </p:sp>
        <p:cxnSp>
          <p:nvCxnSpPr>
            <p:cNvPr id="531" name="Straight Connector 530"/>
            <p:cNvCxnSpPr/>
            <p:nvPr/>
          </p:nvCxnSpPr>
          <p:spPr>
            <a:xfrm rot="5400000">
              <a:off x="4770481" y="3140701"/>
              <a:ext cx="99524" cy="6382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2" name="Straight Connector 531"/>
            <p:cNvCxnSpPr/>
            <p:nvPr/>
          </p:nvCxnSpPr>
          <p:spPr>
            <a:xfrm>
              <a:off x="5171572" y="3125533"/>
              <a:ext cx="524194" cy="10795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504" name="Rectangle 503"/>
          <p:cNvSpPr/>
          <p:nvPr/>
        </p:nvSpPr>
        <p:spPr>
          <a:xfrm>
            <a:off x="8382902" y="4186238"/>
            <a:ext cx="2233108" cy="662026"/>
          </a:xfrm>
          <a:prstGeom prst="rect">
            <a:avLst/>
          </a:prstGeom>
        </p:spPr>
        <p:txBody>
          <a:bodyPr wrap="square" lIns="0" rIns="0">
            <a:spAutoFit/>
          </a:bodyPr>
          <a:lstStyle/>
          <a:p>
            <a:r>
              <a:rPr lang="en-US" sz="1001" b="1" i="1" dirty="0">
                <a:latin typeface="Helvetica"/>
                <a:cs typeface="Helvetica"/>
              </a:rPr>
              <a:t>Customers</a:t>
            </a:r>
            <a:r>
              <a:rPr lang="en-US" sz="900" b="1" i="1" dirty="0">
                <a:latin typeface="Helvetica"/>
                <a:cs typeface="Helvetica"/>
              </a:rPr>
              <a:t> </a:t>
            </a:r>
            <a:r>
              <a:rPr lang="en-US" sz="900" b="1" dirty="0">
                <a:latin typeface="Helvetica"/>
                <a:cs typeface="Helvetica"/>
              </a:rPr>
              <a:t>– provides an environment to maintain customer details and insights and provide customer specific control over execution across products</a:t>
            </a:r>
          </a:p>
        </p:txBody>
      </p:sp>
      <p:sp>
        <p:nvSpPr>
          <p:cNvPr id="505" name="Rectangle 504"/>
          <p:cNvSpPr/>
          <p:nvPr/>
        </p:nvSpPr>
        <p:spPr>
          <a:xfrm>
            <a:off x="8382901" y="4878550"/>
            <a:ext cx="2104113" cy="662026"/>
          </a:xfrm>
          <a:prstGeom prst="rect">
            <a:avLst/>
          </a:prstGeom>
        </p:spPr>
        <p:txBody>
          <a:bodyPr wrap="square" lIns="0" rIns="0">
            <a:spAutoFit/>
          </a:bodyPr>
          <a:lstStyle/>
          <a:p>
            <a:r>
              <a:rPr lang="en-US" sz="1001" b="1" i="1" dirty="0">
                <a:latin typeface="Helvetica"/>
                <a:cs typeface="Helvetica"/>
              </a:rPr>
              <a:t>Channels </a:t>
            </a:r>
            <a:r>
              <a:rPr lang="en-US" sz="900" b="1" dirty="0">
                <a:latin typeface="Helvetica"/>
                <a:cs typeface="Helvetica"/>
              </a:rPr>
              <a:t>– handles all channel related activity including, external IP connections, controlling access and item/token distribution</a:t>
            </a:r>
          </a:p>
        </p:txBody>
      </p:sp>
      <p:grpSp>
        <p:nvGrpSpPr>
          <p:cNvPr id="208" name="Group 251"/>
          <p:cNvGrpSpPr>
            <a:grpSpLocks noChangeAspect="1"/>
          </p:cNvGrpSpPr>
          <p:nvPr/>
        </p:nvGrpSpPr>
        <p:grpSpPr>
          <a:xfrm>
            <a:off x="7601657" y="4359382"/>
            <a:ext cx="608866" cy="463921"/>
            <a:chOff x="4797089" y="4281182"/>
            <a:chExt cx="1017486" cy="775265"/>
          </a:xfrm>
        </p:grpSpPr>
        <p:sp>
          <p:nvSpPr>
            <p:cNvPr id="527" name="Chevron 526"/>
            <p:cNvSpPr>
              <a:spLocks/>
            </p:cNvSpPr>
            <p:nvPr/>
          </p:nvSpPr>
          <p:spPr>
            <a:xfrm>
              <a:off x="4817439" y="4408448"/>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 Customers </a:t>
              </a:r>
            </a:p>
          </p:txBody>
        </p:sp>
        <p:cxnSp>
          <p:nvCxnSpPr>
            <p:cNvPr id="528" name="Straight Connector 527"/>
            <p:cNvCxnSpPr/>
            <p:nvPr/>
          </p:nvCxnSpPr>
          <p:spPr>
            <a:xfrm rot="10800000" flipV="1">
              <a:off x="4797089" y="4284356"/>
              <a:ext cx="276231" cy="117473"/>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9" name="Straight Connector 528"/>
            <p:cNvCxnSpPr/>
            <p:nvPr/>
          </p:nvCxnSpPr>
          <p:spPr>
            <a:xfrm>
              <a:off x="5228892" y="4281182"/>
              <a:ext cx="476246" cy="11429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9" name="Group 256"/>
          <p:cNvGrpSpPr>
            <a:grpSpLocks noChangeAspect="1"/>
          </p:cNvGrpSpPr>
          <p:nvPr/>
        </p:nvGrpSpPr>
        <p:grpSpPr>
          <a:xfrm>
            <a:off x="7601657" y="5071790"/>
            <a:ext cx="608866" cy="465678"/>
            <a:chOff x="4797089" y="5424182"/>
            <a:chExt cx="1017486" cy="778203"/>
          </a:xfrm>
        </p:grpSpPr>
        <p:sp>
          <p:nvSpPr>
            <p:cNvPr id="524" name="Chevron 523"/>
            <p:cNvSpPr>
              <a:spLocks/>
            </p:cNvSpPr>
            <p:nvPr/>
          </p:nvSpPr>
          <p:spPr>
            <a:xfrm>
              <a:off x="4817439" y="5554386"/>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Channels</a:t>
              </a:r>
            </a:p>
          </p:txBody>
        </p:sp>
        <p:cxnSp>
          <p:nvCxnSpPr>
            <p:cNvPr id="525" name="Straight Connector 524"/>
            <p:cNvCxnSpPr/>
            <p:nvPr/>
          </p:nvCxnSpPr>
          <p:spPr>
            <a:xfrm rot="10800000" flipV="1">
              <a:off x="4797089" y="5427356"/>
              <a:ext cx="415933" cy="11747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6" name="Straight Connector 525"/>
            <p:cNvCxnSpPr/>
            <p:nvPr/>
          </p:nvCxnSpPr>
          <p:spPr>
            <a:xfrm>
              <a:off x="5362242" y="5424182"/>
              <a:ext cx="336546" cy="11429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10" name="Group 387"/>
          <p:cNvGrpSpPr>
            <a:grpSpLocks noChangeAspect="1"/>
          </p:cNvGrpSpPr>
          <p:nvPr/>
        </p:nvGrpSpPr>
        <p:grpSpPr>
          <a:xfrm>
            <a:off x="1800620" y="5988500"/>
            <a:ext cx="512774" cy="252118"/>
            <a:chOff x="578505" y="688478"/>
            <a:chExt cx="6198664" cy="3047715"/>
          </a:xfrm>
        </p:grpSpPr>
        <p:sp>
          <p:nvSpPr>
            <p:cNvPr id="517" name="Rectangle 516"/>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18" name="Freeform 517"/>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19" name="Pentagon 518"/>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20" name="Chevron 519"/>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21" name="Chevron 520"/>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22" name="Chevron 521"/>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23" name="Rectangle 522"/>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211" name="Group 396"/>
          <p:cNvGrpSpPr>
            <a:grpSpLocks noChangeAspect="1"/>
          </p:cNvGrpSpPr>
          <p:nvPr/>
        </p:nvGrpSpPr>
        <p:grpSpPr>
          <a:xfrm>
            <a:off x="4748195" y="4179479"/>
            <a:ext cx="528792" cy="202320"/>
            <a:chOff x="578505" y="688478"/>
            <a:chExt cx="6198664" cy="2371670"/>
          </a:xfrm>
        </p:grpSpPr>
        <p:sp>
          <p:nvSpPr>
            <p:cNvPr id="510" name="Rectangle 509"/>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11" name="Freeform 510"/>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12" name="Pentagon 511"/>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13" name="Chevron 512"/>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14" name="Chevron 513"/>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15" name="Chevron 514"/>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16" name="Rectangle 515"/>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sp>
        <p:nvSpPr>
          <p:cNvPr id="218" name="Rectangle 217"/>
          <p:cNvSpPr/>
          <p:nvPr/>
        </p:nvSpPr>
        <p:spPr>
          <a:xfrm>
            <a:off x="1672610" y="138652"/>
            <a:ext cx="8901519" cy="625332"/>
          </a:xfrm>
          <a:prstGeom prst="rect">
            <a:avLst/>
          </a:prstGeom>
        </p:spPr>
        <p:txBody>
          <a:bodyPr wrap="square">
            <a:spAutoFit/>
          </a:bodyPr>
          <a:lstStyle/>
          <a:p>
            <a:pPr marL="0" lvl="1">
              <a:spcAft>
                <a:spcPts val="600"/>
              </a:spcAft>
            </a:pPr>
            <a:r>
              <a:rPr lang="en-US" sz="1361" b="1" dirty="0">
                <a:solidFill>
                  <a:srgbClr val="68C8C6"/>
                </a:solidFill>
                <a:latin typeface="Helvetica"/>
                <a:cs typeface="Helvetica"/>
              </a:rPr>
              <a:t>Enterprise Blueprint – the Banking ‘Value Chain’ – Business Domains </a:t>
            </a:r>
          </a:p>
          <a:p>
            <a:pPr>
              <a:spcAft>
                <a:spcPts val="600"/>
              </a:spcAft>
              <a:buSzPct val="80000"/>
              <a:tabLst>
                <a:tab pos="0" algn="l"/>
              </a:tabLst>
            </a:pPr>
            <a:r>
              <a:rPr lang="en-US" sz="1601" b="1" dirty="0">
                <a:solidFill>
                  <a:srgbClr val="5F6062"/>
                </a:solidFill>
                <a:latin typeface="Helvetica"/>
                <a:cs typeface="Helvetica"/>
              </a:rPr>
              <a:t>The ‘value chain’ layout has a structure that is applicable to many different types of Bank.</a:t>
            </a:r>
          </a:p>
        </p:txBody>
      </p:sp>
    </p:spTree>
    <p:extLst>
      <p:ext uri="{BB962C8B-B14F-4D97-AF65-F5344CB8AC3E}">
        <p14:creationId xmlns:p14="http://schemas.microsoft.com/office/powerpoint/2010/main" val="1126251202"/>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51047" y="498494"/>
            <a:ext cx="890151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 – 1. Multiple Products</a:t>
            </a:r>
          </a:p>
          <a:p>
            <a:pPr>
              <a:spcAft>
                <a:spcPts val="600"/>
              </a:spcAft>
            </a:pPr>
            <a:r>
              <a:rPr lang="en-US" sz="1601" b="1" dirty="0">
                <a:solidFill>
                  <a:srgbClr val="5F6062"/>
                </a:solidFill>
                <a:latin typeface="Helvetica"/>
                <a:cs typeface="Helvetica"/>
              </a:rPr>
              <a:t>Operations and Customer Business Areas support multiple products.  The product Business Area contains a broad range of banking products.</a:t>
            </a:r>
            <a:endParaRPr lang="en-US" sz="1401" b="1" dirty="0">
              <a:solidFill>
                <a:srgbClr val="5F6062"/>
              </a:solidFill>
              <a:latin typeface="Helvetica"/>
              <a:cs typeface="Helvetica"/>
            </a:endParaRPr>
          </a:p>
        </p:txBody>
      </p:sp>
      <p:grpSp>
        <p:nvGrpSpPr>
          <p:cNvPr id="2" name="Group 153"/>
          <p:cNvGrpSpPr>
            <a:grpSpLocks noChangeAspect="1"/>
          </p:cNvGrpSpPr>
          <p:nvPr/>
        </p:nvGrpSpPr>
        <p:grpSpPr>
          <a:xfrm>
            <a:off x="2743356" y="2342043"/>
            <a:ext cx="6712828" cy="3421583"/>
            <a:chOff x="1681971" y="2494894"/>
            <a:chExt cx="5622503" cy="2865838"/>
          </a:xfrm>
        </p:grpSpPr>
        <p:grpSp>
          <p:nvGrpSpPr>
            <p:cNvPr id="3" name="Group 65"/>
            <p:cNvGrpSpPr>
              <a:grpSpLocks noChangeAspect="1"/>
            </p:cNvGrpSpPr>
            <p:nvPr/>
          </p:nvGrpSpPr>
          <p:grpSpPr>
            <a:xfrm>
              <a:off x="1681971" y="2494894"/>
              <a:ext cx="5622503" cy="2865838"/>
              <a:chOff x="295073" y="2026779"/>
              <a:chExt cx="6749300" cy="3922570"/>
            </a:xfrm>
          </p:grpSpPr>
          <p:sp>
            <p:nvSpPr>
              <p:cNvPr id="67" name="Rectangle 66"/>
              <p:cNvSpPr/>
              <p:nvPr/>
            </p:nvSpPr>
            <p:spPr>
              <a:xfrm>
                <a:off x="295073" y="2026779"/>
                <a:ext cx="6749300" cy="3922570"/>
              </a:xfrm>
              <a:prstGeom prst="rect">
                <a:avLst/>
              </a:prstGeom>
              <a:solidFill>
                <a:srgbClr val="D9D9D9"/>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601" b="1" dirty="0">
                    <a:solidFill>
                      <a:srgbClr val="000000"/>
                    </a:solidFill>
                  </a:rPr>
                  <a:t>Simple Banking Value Chain</a:t>
                </a:r>
              </a:p>
            </p:txBody>
          </p:sp>
          <p:sp>
            <p:nvSpPr>
              <p:cNvPr id="68" name="Pentagon 67"/>
              <p:cNvSpPr/>
              <p:nvPr/>
            </p:nvSpPr>
            <p:spPr>
              <a:xfrm>
                <a:off x="1677563" y="3296709"/>
                <a:ext cx="1434770" cy="1620000"/>
              </a:xfrm>
              <a:prstGeom prst="homePlate">
                <a:avLst>
                  <a:gd name="adj" fmla="val 18459"/>
                </a:avLst>
              </a:prstGeom>
              <a:solidFill>
                <a:srgbClr val="68C8C6"/>
              </a:solidFill>
              <a:ln w="28575" cap="flat" cmpd="sng" algn="ctr">
                <a:solidFill>
                  <a:srgbClr val="4C929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601" b="1" dirty="0">
                  <a:solidFill>
                    <a:schemeClr val="tx1"/>
                  </a:solidFill>
                  <a:latin typeface="Arial Narrow"/>
                  <a:cs typeface="Arial Narrow"/>
                </a:endParaRPr>
              </a:p>
            </p:txBody>
          </p:sp>
          <p:sp>
            <p:nvSpPr>
              <p:cNvPr id="69" name="Rectangle 68"/>
              <p:cNvSpPr/>
              <p:nvPr/>
            </p:nvSpPr>
            <p:spPr>
              <a:xfrm>
                <a:off x="549148" y="3285105"/>
                <a:ext cx="1044000" cy="1620000"/>
              </a:xfrm>
              <a:prstGeom prst="rect">
                <a:avLst/>
              </a:prstGeom>
              <a:solidFill>
                <a:srgbClr val="A3A6A8"/>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401" b="1" dirty="0">
                    <a:solidFill>
                      <a:srgbClr val="000000"/>
                    </a:solidFill>
                    <a:latin typeface="Arial Narrow"/>
                    <a:cs typeface="Arial Narrow"/>
                  </a:rPr>
                  <a:t>Resource</a:t>
                </a:r>
              </a:p>
              <a:p>
                <a:pPr algn="ctr"/>
                <a:r>
                  <a:rPr lang="en-US" sz="1401" b="1" dirty="0">
                    <a:solidFill>
                      <a:srgbClr val="000000"/>
                    </a:solidFill>
                    <a:latin typeface="Arial Narrow"/>
                    <a:cs typeface="Arial Narrow"/>
                  </a:rPr>
                  <a:t>Management</a:t>
                </a:r>
              </a:p>
            </p:txBody>
          </p:sp>
          <p:sp>
            <p:nvSpPr>
              <p:cNvPr id="70" name="Rectangle 69"/>
              <p:cNvSpPr/>
              <p:nvPr/>
            </p:nvSpPr>
            <p:spPr>
              <a:xfrm>
                <a:off x="549148" y="2472443"/>
                <a:ext cx="1044000" cy="720000"/>
              </a:xfrm>
              <a:prstGeom prst="rect">
                <a:avLst/>
              </a:prstGeom>
              <a:solidFill>
                <a:srgbClr val="A3A6A8"/>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401" b="1" dirty="0">
                    <a:solidFill>
                      <a:srgbClr val="000000"/>
                    </a:solidFill>
                    <a:latin typeface="Arial Narrow"/>
                    <a:cs typeface="Arial Narrow"/>
                  </a:rPr>
                  <a:t>Business</a:t>
                </a:r>
              </a:p>
              <a:p>
                <a:pPr algn="ctr"/>
                <a:r>
                  <a:rPr lang="en-US" sz="1401" b="1" dirty="0">
                    <a:solidFill>
                      <a:srgbClr val="000000"/>
                    </a:solidFill>
                    <a:latin typeface="Arial Narrow"/>
                    <a:cs typeface="Arial Narrow"/>
                  </a:rPr>
                  <a:t>Direction</a:t>
                </a:r>
              </a:p>
            </p:txBody>
          </p:sp>
          <p:sp>
            <p:nvSpPr>
              <p:cNvPr id="71" name="Chevron 70"/>
              <p:cNvSpPr/>
              <p:nvPr/>
            </p:nvSpPr>
            <p:spPr>
              <a:xfrm>
                <a:off x="4255822" y="3296709"/>
                <a:ext cx="1443643" cy="1620000"/>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601" b="1" dirty="0">
                  <a:solidFill>
                    <a:schemeClr val="tx1"/>
                  </a:solidFill>
                  <a:latin typeface="Arial Narrow"/>
                  <a:cs typeface="Arial Narrow"/>
                </a:endParaRPr>
              </a:p>
            </p:txBody>
          </p:sp>
          <p:sp>
            <p:nvSpPr>
              <p:cNvPr id="72" name="Chevron 71"/>
              <p:cNvSpPr/>
              <p:nvPr/>
            </p:nvSpPr>
            <p:spPr>
              <a:xfrm>
                <a:off x="2967162" y="3296709"/>
                <a:ext cx="1443643" cy="1620000"/>
              </a:xfrm>
              <a:prstGeom prst="chevron">
                <a:avLst>
                  <a:gd name="adj" fmla="val 18353"/>
                </a:avLst>
              </a:prstGeom>
              <a:solidFill>
                <a:srgbClr val="CDE1FF"/>
              </a:solidFill>
              <a:ln w="28575" cap="flat" cmpd="sng" algn="ctr">
                <a:solidFill>
                  <a:srgbClr val="0000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73" name="Rectangle 72"/>
              <p:cNvSpPr/>
              <p:nvPr/>
            </p:nvSpPr>
            <p:spPr>
              <a:xfrm>
                <a:off x="1746136"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401" b="1" dirty="0">
                    <a:solidFill>
                      <a:schemeClr val="tx1"/>
                    </a:solidFill>
                    <a:latin typeface="Arial Narrow"/>
                    <a:cs typeface="Arial Narrow"/>
                  </a:rPr>
                  <a:t>Operations</a:t>
                </a:r>
                <a:endParaRPr lang="en-US" sz="1051" dirty="0">
                  <a:solidFill>
                    <a:schemeClr val="tx1"/>
                  </a:solidFill>
                  <a:latin typeface="Arial Narrow"/>
                  <a:cs typeface="Arial Narrow"/>
                </a:endParaRPr>
              </a:p>
            </p:txBody>
          </p:sp>
          <p:sp>
            <p:nvSpPr>
              <p:cNvPr id="75" name="Rectangle 74"/>
              <p:cNvSpPr/>
              <p:nvPr/>
            </p:nvSpPr>
            <p:spPr>
              <a:xfrm>
                <a:off x="4542565"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401" b="1" dirty="0">
                    <a:solidFill>
                      <a:schemeClr val="tx1"/>
                    </a:solidFill>
                    <a:latin typeface="Arial Narrow"/>
                    <a:cs typeface="Arial Narrow"/>
                  </a:rPr>
                  <a:t>Customers</a:t>
                </a:r>
              </a:p>
              <a:p>
                <a:pPr marL="90533" lvl="1">
                  <a:buSzPct val="80000"/>
                </a:pPr>
                <a:endParaRPr lang="en-US" sz="1051" dirty="0">
                  <a:solidFill>
                    <a:schemeClr val="tx1"/>
                  </a:solidFill>
                  <a:latin typeface="Arial Narrow"/>
                  <a:cs typeface="Arial Narrow"/>
                </a:endParaRPr>
              </a:p>
            </p:txBody>
          </p:sp>
          <p:sp>
            <p:nvSpPr>
              <p:cNvPr id="76" name="Chevron 75"/>
              <p:cNvSpPr/>
              <p:nvPr/>
            </p:nvSpPr>
            <p:spPr>
              <a:xfrm>
                <a:off x="5549853" y="3296709"/>
                <a:ext cx="1443643" cy="1620000"/>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601" b="1" dirty="0">
                  <a:solidFill>
                    <a:schemeClr val="tx1"/>
                  </a:solidFill>
                  <a:latin typeface="Arial Narrow"/>
                  <a:cs typeface="Arial Narrow"/>
                </a:endParaRPr>
              </a:p>
            </p:txBody>
          </p:sp>
          <p:sp>
            <p:nvSpPr>
              <p:cNvPr id="77" name="Rectangle 76"/>
              <p:cNvSpPr/>
              <p:nvPr/>
            </p:nvSpPr>
            <p:spPr>
              <a:xfrm>
                <a:off x="5849426"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401" b="1" dirty="0">
                    <a:solidFill>
                      <a:schemeClr val="tx1"/>
                    </a:solidFill>
                    <a:latin typeface="Arial Narrow"/>
                    <a:cs typeface="Arial Narrow"/>
                  </a:rPr>
                  <a:t>Channels</a:t>
                </a:r>
                <a:endParaRPr lang="en-US" sz="1051" dirty="0">
                  <a:solidFill>
                    <a:schemeClr val="tx1"/>
                  </a:solidFill>
                  <a:latin typeface="Arial Narrow"/>
                  <a:cs typeface="Arial Narrow"/>
                </a:endParaRPr>
              </a:p>
            </p:txBody>
          </p:sp>
          <p:sp>
            <p:nvSpPr>
              <p:cNvPr id="78" name="Freeform 77"/>
              <p:cNvSpPr/>
              <p:nvPr/>
            </p:nvSpPr>
            <p:spPr>
              <a:xfrm>
                <a:off x="1680624" y="2485271"/>
                <a:ext cx="5016599" cy="72000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561277" y="0"/>
                    </a:lnTo>
                    <a:lnTo>
                      <a:pt x="3175" y="0"/>
                    </a:lnTo>
                    <a:close/>
                  </a:path>
                </a:pathLst>
              </a:custGeom>
              <a:solidFill>
                <a:schemeClr val="bg2">
                  <a:lumMod val="75000"/>
                </a:schemeClr>
              </a:solidFill>
              <a:ln w="28575" cap="flat" cmpd="sng" algn="ctr">
                <a:solidFill>
                  <a:schemeClr val="tx1">
                    <a:lumMod val="85000"/>
                    <a:lumOff val="15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79" name="Freeform 78"/>
              <p:cNvSpPr/>
              <p:nvPr/>
            </p:nvSpPr>
            <p:spPr>
              <a:xfrm flipV="1">
                <a:off x="549148" y="4991739"/>
                <a:ext cx="6154360" cy="72317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02469" y="0"/>
                    </a:lnTo>
                    <a:lnTo>
                      <a:pt x="3175" y="0"/>
                    </a:lnTo>
                    <a:close/>
                  </a:path>
                </a:pathLst>
              </a:custGeom>
              <a:solidFill>
                <a:schemeClr val="bg2">
                  <a:lumMod val="75000"/>
                </a:schemeClr>
              </a:solidFill>
              <a:ln w="28575" cap="flat" cmpd="sng" algn="ctr">
                <a:solidFill>
                  <a:schemeClr val="tx1">
                    <a:lumMod val="85000"/>
                    <a:lumOff val="15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80" name="Rectangle 79"/>
              <p:cNvSpPr/>
              <p:nvPr/>
            </p:nvSpPr>
            <p:spPr>
              <a:xfrm>
                <a:off x="3797134" y="2679596"/>
                <a:ext cx="826270" cy="27535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401" b="1" dirty="0">
                    <a:solidFill>
                      <a:srgbClr val="000000"/>
                    </a:solidFill>
                    <a:latin typeface="Arial Narrow"/>
                    <a:cs typeface="Arial Narrow"/>
                  </a:rPr>
                  <a:t>Finance &amp; Risk Management</a:t>
                </a:r>
              </a:p>
            </p:txBody>
          </p:sp>
          <p:sp>
            <p:nvSpPr>
              <p:cNvPr id="81" name="Rectangle 80"/>
              <p:cNvSpPr/>
              <p:nvPr/>
            </p:nvSpPr>
            <p:spPr>
              <a:xfrm>
                <a:off x="3256953" y="5214488"/>
                <a:ext cx="826270" cy="27535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401" b="1" dirty="0">
                    <a:solidFill>
                      <a:srgbClr val="000000"/>
                    </a:solidFill>
                    <a:latin typeface="Arial Narrow"/>
                    <a:cs typeface="Arial Narrow"/>
                  </a:rPr>
                  <a:t>Business Development</a:t>
                </a:r>
              </a:p>
            </p:txBody>
          </p:sp>
        </p:grpSp>
        <p:grpSp>
          <p:nvGrpSpPr>
            <p:cNvPr id="4" name="Group 152"/>
            <p:cNvGrpSpPr/>
            <p:nvPr/>
          </p:nvGrpSpPr>
          <p:grpSpPr>
            <a:xfrm>
              <a:off x="3906404" y="3429577"/>
              <a:ext cx="1202627" cy="1183575"/>
              <a:chOff x="7306140" y="4678292"/>
              <a:chExt cx="1202627" cy="1183575"/>
            </a:xfrm>
          </p:grpSpPr>
          <p:sp>
            <p:nvSpPr>
              <p:cNvPr id="126" name="Chevron 125"/>
              <p:cNvSpPr/>
              <p:nvPr/>
            </p:nvSpPr>
            <p:spPr>
              <a:xfrm>
                <a:off x="7306140" y="4678292"/>
                <a:ext cx="1202627" cy="1183575"/>
              </a:xfrm>
              <a:prstGeom prst="chevron">
                <a:avLst>
                  <a:gd name="adj" fmla="val 18353"/>
                </a:avLst>
              </a:prstGeom>
              <a:solidFill>
                <a:srgbClr val="68C8C6">
                  <a:alpha val="25000"/>
                </a:srgbClr>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nvGrpSpPr>
              <p:cNvPr id="6" name="Group 126"/>
              <p:cNvGrpSpPr/>
              <p:nvPr/>
            </p:nvGrpSpPr>
            <p:grpSpPr>
              <a:xfrm>
                <a:off x="7376750" y="4678292"/>
                <a:ext cx="945673" cy="175571"/>
                <a:chOff x="7379925" y="4678292"/>
                <a:chExt cx="945673" cy="175571"/>
              </a:xfrm>
            </p:grpSpPr>
            <p:sp>
              <p:nvSpPr>
                <p:cNvPr id="83" name="Chevron 82"/>
                <p:cNvSpPr>
                  <a:spLocks noChangeAspect="1"/>
                </p:cNvSpPr>
                <p:nvPr/>
              </p:nvSpPr>
              <p:spPr>
                <a:xfrm>
                  <a:off x="7379925"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84" name="Chevron 83"/>
                <p:cNvSpPr>
                  <a:spLocks noChangeAspect="1"/>
                </p:cNvSpPr>
                <p:nvPr/>
              </p:nvSpPr>
              <p:spPr>
                <a:xfrm>
                  <a:off x="7635684"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85" name="Chevron 84"/>
                <p:cNvSpPr>
                  <a:spLocks noChangeAspect="1"/>
                </p:cNvSpPr>
                <p:nvPr/>
              </p:nvSpPr>
              <p:spPr>
                <a:xfrm>
                  <a:off x="7891443"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04" name="Chevron 103"/>
                <p:cNvSpPr>
                  <a:spLocks noChangeAspect="1"/>
                </p:cNvSpPr>
                <p:nvPr/>
              </p:nvSpPr>
              <p:spPr>
                <a:xfrm>
                  <a:off x="8147201"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nvGrpSpPr>
              <p:cNvPr id="7" name="Group 127"/>
              <p:cNvGrpSpPr/>
              <p:nvPr/>
            </p:nvGrpSpPr>
            <p:grpSpPr>
              <a:xfrm>
                <a:off x="7469922" y="4929911"/>
                <a:ext cx="945673" cy="175571"/>
                <a:chOff x="7379925" y="4678292"/>
                <a:chExt cx="945673" cy="175571"/>
              </a:xfrm>
            </p:grpSpPr>
            <p:sp>
              <p:nvSpPr>
                <p:cNvPr id="129" name="Chevron 128"/>
                <p:cNvSpPr>
                  <a:spLocks noChangeAspect="1"/>
                </p:cNvSpPr>
                <p:nvPr/>
              </p:nvSpPr>
              <p:spPr>
                <a:xfrm>
                  <a:off x="7379925"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0" name="Chevron 129"/>
                <p:cNvSpPr>
                  <a:spLocks noChangeAspect="1"/>
                </p:cNvSpPr>
                <p:nvPr/>
              </p:nvSpPr>
              <p:spPr>
                <a:xfrm>
                  <a:off x="7635684"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1" name="Chevron 130"/>
                <p:cNvSpPr>
                  <a:spLocks noChangeAspect="1"/>
                </p:cNvSpPr>
                <p:nvPr/>
              </p:nvSpPr>
              <p:spPr>
                <a:xfrm>
                  <a:off x="7891443"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2" name="Chevron 131"/>
                <p:cNvSpPr>
                  <a:spLocks noChangeAspect="1"/>
                </p:cNvSpPr>
                <p:nvPr/>
              </p:nvSpPr>
              <p:spPr>
                <a:xfrm>
                  <a:off x="8147201"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nvGrpSpPr>
              <p:cNvPr id="8" name="Group 132"/>
              <p:cNvGrpSpPr/>
              <p:nvPr/>
            </p:nvGrpSpPr>
            <p:grpSpPr>
              <a:xfrm>
                <a:off x="7563094" y="5181530"/>
                <a:ext cx="945673" cy="175571"/>
                <a:chOff x="7379925" y="4678292"/>
                <a:chExt cx="945673" cy="175571"/>
              </a:xfrm>
            </p:grpSpPr>
            <p:sp>
              <p:nvSpPr>
                <p:cNvPr id="134" name="Chevron 133"/>
                <p:cNvSpPr>
                  <a:spLocks noChangeAspect="1"/>
                </p:cNvSpPr>
                <p:nvPr/>
              </p:nvSpPr>
              <p:spPr>
                <a:xfrm>
                  <a:off x="7379925"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5" name="Chevron 134"/>
                <p:cNvSpPr>
                  <a:spLocks noChangeAspect="1"/>
                </p:cNvSpPr>
                <p:nvPr/>
              </p:nvSpPr>
              <p:spPr>
                <a:xfrm>
                  <a:off x="7635684"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6" name="Chevron 135"/>
                <p:cNvSpPr>
                  <a:spLocks noChangeAspect="1"/>
                </p:cNvSpPr>
                <p:nvPr/>
              </p:nvSpPr>
              <p:spPr>
                <a:xfrm>
                  <a:off x="7891443"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7" name="Chevron 136"/>
                <p:cNvSpPr>
                  <a:spLocks noChangeAspect="1"/>
                </p:cNvSpPr>
                <p:nvPr/>
              </p:nvSpPr>
              <p:spPr>
                <a:xfrm>
                  <a:off x="8147201"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nvGrpSpPr>
              <p:cNvPr id="9" name="Group 137"/>
              <p:cNvGrpSpPr/>
              <p:nvPr/>
            </p:nvGrpSpPr>
            <p:grpSpPr>
              <a:xfrm>
                <a:off x="7469922" y="5433149"/>
                <a:ext cx="945673" cy="175571"/>
                <a:chOff x="7379925" y="4678292"/>
                <a:chExt cx="945673" cy="175571"/>
              </a:xfrm>
            </p:grpSpPr>
            <p:sp>
              <p:nvSpPr>
                <p:cNvPr id="139" name="Chevron 138"/>
                <p:cNvSpPr>
                  <a:spLocks noChangeAspect="1"/>
                </p:cNvSpPr>
                <p:nvPr/>
              </p:nvSpPr>
              <p:spPr>
                <a:xfrm>
                  <a:off x="7379925"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0" name="Chevron 139"/>
                <p:cNvSpPr>
                  <a:spLocks noChangeAspect="1"/>
                </p:cNvSpPr>
                <p:nvPr/>
              </p:nvSpPr>
              <p:spPr>
                <a:xfrm>
                  <a:off x="7635684"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1" name="Chevron 140"/>
                <p:cNvSpPr>
                  <a:spLocks noChangeAspect="1"/>
                </p:cNvSpPr>
                <p:nvPr/>
              </p:nvSpPr>
              <p:spPr>
                <a:xfrm>
                  <a:off x="7891443"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2" name="Chevron 141"/>
                <p:cNvSpPr>
                  <a:spLocks noChangeAspect="1"/>
                </p:cNvSpPr>
                <p:nvPr/>
              </p:nvSpPr>
              <p:spPr>
                <a:xfrm>
                  <a:off x="8147201"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nvGrpSpPr>
              <p:cNvPr id="10" name="Group 142"/>
              <p:cNvGrpSpPr/>
              <p:nvPr/>
            </p:nvGrpSpPr>
            <p:grpSpPr>
              <a:xfrm>
                <a:off x="7376750" y="5684767"/>
                <a:ext cx="945673" cy="175571"/>
                <a:chOff x="7379925" y="4678292"/>
                <a:chExt cx="945673" cy="175571"/>
              </a:xfrm>
            </p:grpSpPr>
            <p:sp>
              <p:nvSpPr>
                <p:cNvPr id="144" name="Chevron 143"/>
                <p:cNvSpPr>
                  <a:spLocks noChangeAspect="1"/>
                </p:cNvSpPr>
                <p:nvPr/>
              </p:nvSpPr>
              <p:spPr>
                <a:xfrm>
                  <a:off x="7379925"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5" name="Chevron 144"/>
                <p:cNvSpPr>
                  <a:spLocks noChangeAspect="1"/>
                </p:cNvSpPr>
                <p:nvPr/>
              </p:nvSpPr>
              <p:spPr>
                <a:xfrm>
                  <a:off x="7635684"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6" name="Chevron 145"/>
                <p:cNvSpPr>
                  <a:spLocks noChangeAspect="1"/>
                </p:cNvSpPr>
                <p:nvPr/>
              </p:nvSpPr>
              <p:spPr>
                <a:xfrm>
                  <a:off x="7891443"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47" name="Chevron 146"/>
                <p:cNvSpPr>
                  <a:spLocks noChangeAspect="1"/>
                </p:cNvSpPr>
                <p:nvPr/>
              </p:nvSpPr>
              <p:spPr>
                <a:xfrm>
                  <a:off x="8147201" y="4678292"/>
                  <a:ext cx="178397" cy="175571"/>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sp>
          <p:nvSpPr>
            <p:cNvPr id="103" name="Rectangle 102"/>
            <p:cNvSpPr/>
            <p:nvPr/>
          </p:nvSpPr>
          <p:spPr>
            <a:xfrm>
              <a:off x="4225375" y="3858404"/>
              <a:ext cx="783507" cy="264572"/>
            </a:xfrm>
            <a:prstGeom prst="rect">
              <a:avLst/>
            </a:prstGeom>
            <a:solidFill>
              <a:srgbClr val="CDE1FF">
                <a:alpha val="59000"/>
              </a:srgb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spAutoFit/>
            </a:bodyPr>
            <a:lstStyle/>
            <a:p>
              <a:pPr marL="0" lvl="1">
                <a:buSzPct val="80000"/>
              </a:pPr>
              <a:r>
                <a:rPr lang="en-US" sz="2001" b="1" dirty="0">
                  <a:solidFill>
                    <a:schemeClr val="tx1"/>
                  </a:solidFill>
                  <a:latin typeface="Arial Narrow"/>
                  <a:cs typeface="Arial Narrow"/>
                </a:rPr>
                <a:t>Products</a:t>
              </a:r>
            </a:p>
          </p:txBody>
        </p:sp>
      </p:grpSp>
    </p:spTree>
    <p:extLst>
      <p:ext uri="{BB962C8B-B14F-4D97-AF65-F5344CB8AC3E}">
        <p14:creationId xmlns:p14="http://schemas.microsoft.com/office/powerpoint/2010/main" val="613891415"/>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69"/>
          <p:cNvGrpSpPr>
            <a:grpSpLocks noChangeAspect="1"/>
          </p:cNvGrpSpPr>
          <p:nvPr/>
        </p:nvGrpSpPr>
        <p:grpSpPr>
          <a:xfrm>
            <a:off x="1703151" y="1976665"/>
            <a:ext cx="4451635" cy="2269038"/>
            <a:chOff x="295073" y="2026779"/>
            <a:chExt cx="6749300" cy="3922570"/>
          </a:xfrm>
        </p:grpSpPr>
        <p:sp>
          <p:nvSpPr>
            <p:cNvPr id="271" name="Rectangle 270"/>
            <p:cNvSpPr/>
            <p:nvPr/>
          </p:nvSpPr>
          <p:spPr>
            <a:xfrm>
              <a:off x="295073" y="2026779"/>
              <a:ext cx="6749300" cy="3922570"/>
            </a:xfrm>
            <a:prstGeom prst="rect">
              <a:avLst/>
            </a:prstGeom>
            <a:solidFill>
              <a:srgbClr val="D9D9D9"/>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001" b="1" dirty="0">
                  <a:solidFill>
                    <a:srgbClr val="000000"/>
                  </a:solidFill>
                </a:rPr>
                <a:t>Simple Banking Value Chain</a:t>
              </a:r>
            </a:p>
          </p:txBody>
        </p:sp>
        <p:sp>
          <p:nvSpPr>
            <p:cNvPr id="272" name="Pentagon 271"/>
            <p:cNvSpPr/>
            <p:nvPr/>
          </p:nvSpPr>
          <p:spPr>
            <a:xfrm>
              <a:off x="1677563" y="3296709"/>
              <a:ext cx="1434770" cy="1620000"/>
            </a:xfrm>
            <a:prstGeom prst="homePlate">
              <a:avLst>
                <a:gd name="adj" fmla="val 18459"/>
              </a:avLst>
            </a:prstGeom>
            <a:solidFill>
              <a:srgbClr val="68C8C6"/>
            </a:solidFill>
            <a:ln w="28575" cap="flat" cmpd="sng" algn="ctr">
              <a:solidFill>
                <a:srgbClr val="4C9290"/>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900" b="1" dirty="0">
                <a:solidFill>
                  <a:schemeClr val="tx1"/>
                </a:solidFill>
                <a:latin typeface="Arial Narrow"/>
                <a:cs typeface="Arial Narrow"/>
              </a:endParaRPr>
            </a:p>
          </p:txBody>
        </p:sp>
        <p:sp>
          <p:nvSpPr>
            <p:cNvPr id="273" name="Rectangle 272"/>
            <p:cNvSpPr/>
            <p:nvPr/>
          </p:nvSpPr>
          <p:spPr>
            <a:xfrm>
              <a:off x="549148" y="3285105"/>
              <a:ext cx="1044000" cy="1620000"/>
            </a:xfrm>
            <a:prstGeom prst="rect">
              <a:avLst/>
            </a:prstGeom>
            <a:solidFill>
              <a:srgbClr val="A3A6A8"/>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900" b="1" dirty="0">
                  <a:solidFill>
                    <a:srgbClr val="000000"/>
                  </a:solidFill>
                  <a:latin typeface="Arial Narrow"/>
                  <a:cs typeface="Arial Narrow"/>
                </a:rPr>
                <a:t>Resource</a:t>
              </a:r>
            </a:p>
            <a:p>
              <a:pPr algn="ctr"/>
              <a:r>
                <a:rPr lang="en-US" sz="900" b="1" dirty="0">
                  <a:solidFill>
                    <a:srgbClr val="000000"/>
                  </a:solidFill>
                  <a:latin typeface="Arial Narrow"/>
                  <a:cs typeface="Arial Narrow"/>
                </a:rPr>
                <a:t>Management</a:t>
              </a:r>
            </a:p>
          </p:txBody>
        </p:sp>
        <p:sp>
          <p:nvSpPr>
            <p:cNvPr id="274" name="Rectangle 273"/>
            <p:cNvSpPr/>
            <p:nvPr/>
          </p:nvSpPr>
          <p:spPr>
            <a:xfrm>
              <a:off x="549148" y="2472443"/>
              <a:ext cx="1044000" cy="720000"/>
            </a:xfrm>
            <a:prstGeom prst="rect">
              <a:avLst/>
            </a:prstGeom>
            <a:solidFill>
              <a:srgbClr val="A3A6A8"/>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900" b="1" dirty="0">
                  <a:solidFill>
                    <a:srgbClr val="000000"/>
                  </a:solidFill>
                  <a:latin typeface="Arial Narrow"/>
                  <a:cs typeface="Arial Narrow"/>
                </a:rPr>
                <a:t>Business</a:t>
              </a:r>
            </a:p>
            <a:p>
              <a:pPr algn="ctr"/>
              <a:r>
                <a:rPr lang="en-US" sz="900" b="1" dirty="0">
                  <a:solidFill>
                    <a:srgbClr val="000000"/>
                  </a:solidFill>
                  <a:latin typeface="Arial Narrow"/>
                  <a:cs typeface="Arial Narrow"/>
                </a:rPr>
                <a:t>Direction</a:t>
              </a:r>
            </a:p>
          </p:txBody>
        </p:sp>
        <p:sp>
          <p:nvSpPr>
            <p:cNvPr id="275" name="Chevron 274"/>
            <p:cNvSpPr/>
            <p:nvPr/>
          </p:nvSpPr>
          <p:spPr>
            <a:xfrm>
              <a:off x="4255822" y="3296709"/>
              <a:ext cx="1443643" cy="1620000"/>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900" b="1" dirty="0">
                <a:solidFill>
                  <a:schemeClr val="tx1"/>
                </a:solidFill>
                <a:latin typeface="Arial Narrow"/>
                <a:cs typeface="Arial Narrow"/>
              </a:endParaRPr>
            </a:p>
          </p:txBody>
        </p:sp>
        <p:sp>
          <p:nvSpPr>
            <p:cNvPr id="276" name="Chevron 275"/>
            <p:cNvSpPr/>
            <p:nvPr/>
          </p:nvSpPr>
          <p:spPr>
            <a:xfrm>
              <a:off x="2967162" y="3296709"/>
              <a:ext cx="1443643" cy="1620000"/>
            </a:xfrm>
            <a:prstGeom prst="chevron">
              <a:avLst>
                <a:gd name="adj" fmla="val 18353"/>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900" b="1" dirty="0">
                <a:solidFill>
                  <a:srgbClr val="000000"/>
                </a:solidFill>
                <a:latin typeface="Arial Narrow"/>
                <a:cs typeface="Arial Narrow"/>
              </a:endParaRPr>
            </a:p>
          </p:txBody>
        </p:sp>
        <p:sp>
          <p:nvSpPr>
            <p:cNvPr id="277" name="Rectangle 276"/>
            <p:cNvSpPr/>
            <p:nvPr/>
          </p:nvSpPr>
          <p:spPr>
            <a:xfrm>
              <a:off x="1746136"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900" b="1" dirty="0">
                  <a:solidFill>
                    <a:schemeClr val="tx1"/>
                  </a:solidFill>
                  <a:latin typeface="Arial Narrow"/>
                  <a:cs typeface="Arial Narrow"/>
                </a:rPr>
                <a:t>Operations</a:t>
              </a:r>
              <a:endParaRPr lang="en-US" sz="900" dirty="0">
                <a:solidFill>
                  <a:schemeClr val="tx1"/>
                </a:solidFill>
                <a:latin typeface="Arial Narrow"/>
                <a:cs typeface="Arial Narrow"/>
              </a:endParaRPr>
            </a:p>
          </p:txBody>
        </p:sp>
        <p:sp>
          <p:nvSpPr>
            <p:cNvPr id="279" name="Rectangle 278"/>
            <p:cNvSpPr/>
            <p:nvPr/>
          </p:nvSpPr>
          <p:spPr>
            <a:xfrm>
              <a:off x="3258794"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900" b="1" dirty="0">
                  <a:solidFill>
                    <a:schemeClr val="tx1"/>
                  </a:solidFill>
                  <a:latin typeface="Arial Narrow"/>
                  <a:cs typeface="Arial Narrow"/>
                </a:rPr>
                <a:t>Products</a:t>
              </a:r>
            </a:p>
          </p:txBody>
        </p:sp>
        <p:sp>
          <p:nvSpPr>
            <p:cNvPr id="281" name="Rectangle 280"/>
            <p:cNvSpPr/>
            <p:nvPr/>
          </p:nvSpPr>
          <p:spPr>
            <a:xfrm>
              <a:off x="4542565" y="3934569"/>
              <a:ext cx="963207" cy="34087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900" b="1" dirty="0">
                  <a:solidFill>
                    <a:schemeClr val="tx1"/>
                  </a:solidFill>
                  <a:latin typeface="Arial Narrow"/>
                  <a:cs typeface="Arial Narrow"/>
                </a:rPr>
                <a:t>Customers</a:t>
              </a:r>
            </a:p>
            <a:p>
              <a:pPr marL="90533" lvl="1">
                <a:buSzPct val="80000"/>
              </a:pPr>
              <a:endParaRPr lang="en-US" sz="900" dirty="0">
                <a:solidFill>
                  <a:schemeClr val="tx1"/>
                </a:solidFill>
                <a:latin typeface="Arial Narrow"/>
                <a:cs typeface="Arial Narrow"/>
              </a:endParaRPr>
            </a:p>
          </p:txBody>
        </p:sp>
        <p:sp>
          <p:nvSpPr>
            <p:cNvPr id="284" name="Freeform 283"/>
            <p:cNvSpPr/>
            <p:nvPr/>
          </p:nvSpPr>
          <p:spPr>
            <a:xfrm>
              <a:off x="1680624" y="2485271"/>
              <a:ext cx="5016599" cy="72000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561277" y="0"/>
                  </a:lnTo>
                  <a:lnTo>
                    <a:pt x="3175" y="0"/>
                  </a:lnTo>
                  <a:close/>
                </a:path>
              </a:pathLst>
            </a:custGeom>
            <a:solidFill>
              <a:schemeClr val="bg2">
                <a:lumMod val="75000"/>
              </a:schemeClr>
            </a:solidFill>
            <a:ln w="28575" cap="flat" cmpd="sng" algn="ctr">
              <a:solidFill>
                <a:schemeClr val="tx1">
                  <a:lumMod val="85000"/>
                  <a:lumOff val="15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900" b="1" dirty="0">
                  <a:solidFill>
                    <a:srgbClr val="000000"/>
                  </a:solidFill>
                  <a:latin typeface="Arial Narrow"/>
                  <a:cs typeface="Arial Narrow"/>
                </a:rPr>
                <a:t>   </a:t>
              </a:r>
            </a:p>
          </p:txBody>
        </p:sp>
        <p:sp>
          <p:nvSpPr>
            <p:cNvPr id="285" name="Freeform 284"/>
            <p:cNvSpPr/>
            <p:nvPr/>
          </p:nvSpPr>
          <p:spPr>
            <a:xfrm flipV="1">
              <a:off x="549148" y="4991739"/>
              <a:ext cx="6154360" cy="72317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02469" y="0"/>
                  </a:lnTo>
                  <a:lnTo>
                    <a:pt x="3175" y="0"/>
                  </a:lnTo>
                  <a:close/>
                </a:path>
              </a:pathLst>
            </a:custGeom>
            <a:solidFill>
              <a:schemeClr val="bg2">
                <a:lumMod val="75000"/>
              </a:schemeClr>
            </a:solidFill>
            <a:ln w="28575" cap="flat" cmpd="sng" algn="ctr">
              <a:solidFill>
                <a:schemeClr val="tx1">
                  <a:lumMod val="85000"/>
                  <a:lumOff val="15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900" b="1" dirty="0">
                <a:solidFill>
                  <a:srgbClr val="000000"/>
                </a:solidFill>
                <a:latin typeface="Arial Narrow"/>
                <a:cs typeface="Arial Narrow"/>
              </a:endParaRPr>
            </a:p>
          </p:txBody>
        </p:sp>
        <p:sp>
          <p:nvSpPr>
            <p:cNvPr id="286" name="Rectangle 285"/>
            <p:cNvSpPr/>
            <p:nvPr/>
          </p:nvSpPr>
          <p:spPr>
            <a:xfrm>
              <a:off x="3797134" y="2679596"/>
              <a:ext cx="826270" cy="27535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900" b="1" dirty="0">
                  <a:solidFill>
                    <a:srgbClr val="000000"/>
                  </a:solidFill>
                  <a:latin typeface="Arial Narrow"/>
                  <a:cs typeface="Arial Narrow"/>
                </a:rPr>
                <a:t>Finance &amp; Risk Management</a:t>
              </a:r>
            </a:p>
          </p:txBody>
        </p:sp>
        <p:sp>
          <p:nvSpPr>
            <p:cNvPr id="287" name="Rectangle 286"/>
            <p:cNvSpPr/>
            <p:nvPr/>
          </p:nvSpPr>
          <p:spPr>
            <a:xfrm>
              <a:off x="3256953" y="5214488"/>
              <a:ext cx="826270" cy="27535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900" b="1" dirty="0">
                  <a:solidFill>
                    <a:srgbClr val="000000"/>
                  </a:solidFill>
                  <a:latin typeface="Arial Narrow"/>
                  <a:cs typeface="Arial Narrow"/>
                </a:rPr>
                <a:t>Business Development</a:t>
              </a:r>
            </a:p>
          </p:txBody>
        </p:sp>
      </p:grpSp>
      <p:sp>
        <p:nvSpPr>
          <p:cNvPr id="303" name="Chevron 302"/>
          <p:cNvSpPr/>
          <p:nvPr/>
        </p:nvSpPr>
        <p:spPr>
          <a:xfrm>
            <a:off x="5164405" y="2712905"/>
            <a:ext cx="952184" cy="937101"/>
          </a:xfrm>
          <a:prstGeom prst="chevron">
            <a:avLst>
              <a:gd name="adj" fmla="val 18353"/>
            </a:avLst>
          </a:prstGeom>
          <a:solidFill>
            <a:srgbClr val="68C8C6">
              <a:alpha val="30000"/>
            </a:srgbClr>
          </a:solidFill>
          <a:ln w="28575" cap="flat" cmpd="sng" algn="ctr">
            <a:solidFill>
              <a:srgbClr val="9DACE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900" b="1" dirty="0">
              <a:solidFill>
                <a:schemeClr val="tx1"/>
              </a:solidFill>
              <a:latin typeface="Arial Narrow"/>
              <a:cs typeface="Arial Narrow"/>
            </a:endParaRPr>
          </a:p>
        </p:txBody>
      </p:sp>
      <p:sp>
        <p:nvSpPr>
          <p:cNvPr id="5" name="Rectangle 4"/>
          <p:cNvSpPr/>
          <p:nvPr/>
        </p:nvSpPr>
        <p:spPr>
          <a:xfrm>
            <a:off x="1524098" y="400395"/>
            <a:ext cx="890151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 – 2. Multiple Channels</a:t>
            </a:r>
          </a:p>
          <a:p>
            <a:pPr>
              <a:spcAft>
                <a:spcPts val="600"/>
              </a:spcAft>
            </a:pPr>
            <a:r>
              <a:rPr lang="en-US" sz="1601" b="1" dirty="0">
                <a:solidFill>
                  <a:srgbClr val="5F6062"/>
                </a:solidFill>
                <a:latin typeface="Helvetica"/>
                <a:cs typeface="Helvetica"/>
              </a:rPr>
              <a:t>Any physical features and channel/device specific requirements are contained within the Business Area.</a:t>
            </a:r>
            <a:endParaRPr lang="en-US" sz="1401" b="1" dirty="0">
              <a:solidFill>
                <a:srgbClr val="5F6062"/>
              </a:solidFill>
              <a:latin typeface="Helvetica"/>
              <a:cs typeface="Helvetica"/>
            </a:endParaRPr>
          </a:p>
        </p:txBody>
      </p:sp>
      <p:sp>
        <p:nvSpPr>
          <p:cNvPr id="265" name="Chevron 264"/>
          <p:cNvSpPr>
            <a:spLocks/>
          </p:cNvSpPr>
          <p:nvPr/>
        </p:nvSpPr>
        <p:spPr>
          <a:xfrm>
            <a:off x="6514168" y="1623131"/>
            <a:ext cx="3236697" cy="3004692"/>
          </a:xfrm>
          <a:prstGeom prst="chevron">
            <a:avLst>
              <a:gd name="adj" fmla="val 13698"/>
            </a:avLst>
          </a:prstGeom>
          <a:solidFill>
            <a:srgbClr val="68C8C6"/>
          </a:solidFill>
          <a:ln w="28575" cap="flat" cmpd="sng" algn="ctr">
            <a:solidFill>
              <a:srgbClr val="4C929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t" anchorCtr="0"/>
          <a:lstStyle/>
          <a:p>
            <a:pPr algn="ctr"/>
            <a:r>
              <a:rPr lang="en-US" sz="2001" b="1" dirty="0">
                <a:solidFill>
                  <a:schemeClr val="tx1"/>
                </a:solidFill>
                <a:latin typeface="Arial Narrow"/>
                <a:cs typeface="Arial Narrow"/>
              </a:rPr>
              <a:t>Channels</a:t>
            </a:r>
          </a:p>
        </p:txBody>
      </p:sp>
      <p:cxnSp>
        <p:nvCxnSpPr>
          <p:cNvPr id="7" name="Straight Connector 6"/>
          <p:cNvCxnSpPr/>
          <p:nvPr/>
        </p:nvCxnSpPr>
        <p:spPr>
          <a:xfrm rot="16200000" flipV="1">
            <a:off x="5461350" y="3253292"/>
            <a:ext cx="2879855" cy="9140"/>
          </a:xfrm>
          <a:prstGeom prst="line">
            <a:avLst/>
          </a:prstGeom>
          <a:ln w="57150" cap="flat" cmpd="sng" algn="ctr">
            <a:solidFill>
              <a:schemeClr val="tx1">
                <a:lumMod val="50000"/>
                <a:lumOff val="50000"/>
              </a:schemeClr>
            </a:solidFill>
            <a:prstDash val="sysDash"/>
            <a:round/>
            <a:headEnd type="none" w="med" len="med"/>
            <a:tailEnd type="none" w="med" len="med"/>
          </a:ln>
          <a:effectLst>
            <a:outerShdw blurRad="50800" dist="38100" dir="5400000" rotWithShape="0">
              <a:srgbClr val="000000">
                <a:alpha val="76000"/>
              </a:srgbClr>
            </a:outerShdw>
          </a:effectLst>
        </p:spPr>
        <p:style>
          <a:lnRef idx="2">
            <a:schemeClr val="accent1"/>
          </a:lnRef>
          <a:fillRef idx="0">
            <a:schemeClr val="accent1"/>
          </a:fillRef>
          <a:effectRef idx="1">
            <a:schemeClr val="accent1"/>
          </a:effectRef>
          <a:fontRef idx="minor">
            <a:schemeClr val="tx1"/>
          </a:fontRef>
        </p:style>
      </p:cxnSp>
      <p:grpSp>
        <p:nvGrpSpPr>
          <p:cNvPr id="3" name="Group 359"/>
          <p:cNvGrpSpPr>
            <a:grpSpLocks noChangeAspect="1"/>
          </p:cNvGrpSpPr>
          <p:nvPr/>
        </p:nvGrpSpPr>
        <p:grpSpPr>
          <a:xfrm>
            <a:off x="9811380" y="2282999"/>
            <a:ext cx="703847" cy="1684893"/>
            <a:chOff x="7363951" y="1808704"/>
            <a:chExt cx="1741562" cy="4168997"/>
          </a:xfrm>
        </p:grpSpPr>
        <p:sp>
          <p:nvSpPr>
            <p:cNvPr id="31" name="Oval 30"/>
            <p:cNvSpPr/>
            <p:nvPr/>
          </p:nvSpPr>
          <p:spPr>
            <a:xfrm>
              <a:off x="7363951" y="1808704"/>
              <a:ext cx="1741562" cy="4168997"/>
            </a:xfrm>
            <a:prstGeom prst="ellipse">
              <a:avLst/>
            </a:prstGeom>
            <a:solidFill>
              <a:schemeClr val="bg1">
                <a:lumMod val="8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4" name="Group 236"/>
            <p:cNvGrpSpPr>
              <a:grpSpLocks noChangeAspect="1"/>
            </p:cNvGrpSpPr>
            <p:nvPr/>
          </p:nvGrpSpPr>
          <p:grpSpPr>
            <a:xfrm>
              <a:off x="8175825" y="2731700"/>
              <a:ext cx="683254" cy="481088"/>
              <a:chOff x="1524111" y="3480277"/>
              <a:chExt cx="836641" cy="589091"/>
            </a:xfrm>
          </p:grpSpPr>
          <p:pic>
            <p:nvPicPr>
              <p:cNvPr id="258" name="Picture 3"/>
              <p:cNvPicPr>
                <a:picLocks noChangeAspect="1"/>
              </p:cNvPicPr>
              <p:nvPr/>
            </p:nvPicPr>
            <p:blipFill>
              <a:blip r:embed="rId2"/>
              <a:srcRect l="49429"/>
              <a:stretch>
                <a:fillRect/>
              </a:stretch>
            </p:blipFill>
            <p:spPr bwMode="auto">
              <a:xfrm>
                <a:off x="1524111" y="3696095"/>
                <a:ext cx="372410" cy="373273"/>
              </a:xfrm>
              <a:prstGeom prst="rect">
                <a:avLst/>
              </a:prstGeom>
              <a:noFill/>
              <a:ln w="9525">
                <a:noFill/>
                <a:miter lim="800000"/>
                <a:headEnd/>
                <a:tailEnd/>
              </a:ln>
            </p:spPr>
          </p:pic>
          <p:pic>
            <p:nvPicPr>
              <p:cNvPr id="259" name="Picture 3"/>
              <p:cNvPicPr>
                <a:picLocks noChangeAspect="1"/>
              </p:cNvPicPr>
              <p:nvPr/>
            </p:nvPicPr>
            <p:blipFill>
              <a:blip r:embed="rId2"/>
              <a:srcRect r="49994" b="6319"/>
              <a:stretch>
                <a:fillRect/>
              </a:stretch>
            </p:blipFill>
            <p:spPr bwMode="auto">
              <a:xfrm>
                <a:off x="1712395" y="3480277"/>
                <a:ext cx="368251" cy="349684"/>
              </a:xfrm>
              <a:prstGeom prst="rect">
                <a:avLst/>
              </a:prstGeom>
              <a:noFill/>
              <a:ln w="9525">
                <a:noFill/>
                <a:miter lim="800000"/>
                <a:headEnd/>
                <a:tailEnd/>
              </a:ln>
            </p:spPr>
          </p:pic>
          <p:pic>
            <p:nvPicPr>
              <p:cNvPr id="260" name="Picture 6"/>
              <p:cNvPicPr>
                <a:picLocks noChangeAspect="1"/>
              </p:cNvPicPr>
              <p:nvPr/>
            </p:nvPicPr>
            <p:blipFill>
              <a:blip r:embed="rId3"/>
              <a:srcRect/>
              <a:stretch>
                <a:fillRect/>
              </a:stretch>
            </p:blipFill>
            <p:spPr bwMode="auto">
              <a:xfrm>
                <a:off x="1991500" y="3703394"/>
                <a:ext cx="369252" cy="329333"/>
              </a:xfrm>
              <a:prstGeom prst="rect">
                <a:avLst/>
              </a:prstGeom>
              <a:solidFill>
                <a:srgbClr val="FFFFFF"/>
              </a:solidFill>
              <a:ln w="9525">
                <a:noFill/>
                <a:miter lim="800000"/>
                <a:headEnd/>
                <a:tailEnd/>
              </a:ln>
            </p:spPr>
          </p:pic>
        </p:grpSp>
        <p:pic>
          <p:nvPicPr>
            <p:cNvPr id="33" name="Picture 46"/>
            <p:cNvPicPr>
              <a:picLocks noChangeAspect="1" noChangeArrowheads="1"/>
            </p:cNvPicPr>
            <p:nvPr/>
          </p:nvPicPr>
          <p:blipFill>
            <a:blip r:embed="rId4">
              <a:clrChange>
                <a:clrFrom>
                  <a:srgbClr val="FCFCFC"/>
                </a:clrFrom>
                <a:clrTo>
                  <a:srgbClr val="FCFCFC">
                    <a:alpha val="0"/>
                  </a:srgbClr>
                </a:clrTo>
              </a:clrChange>
            </a:blip>
            <a:srcRect l="5439" t="7609" b="7125"/>
            <a:stretch>
              <a:fillRect/>
            </a:stretch>
          </p:blipFill>
          <p:spPr bwMode="auto">
            <a:xfrm>
              <a:off x="7605205" y="4123158"/>
              <a:ext cx="438944" cy="395799"/>
            </a:xfrm>
            <a:prstGeom prst="rect">
              <a:avLst/>
            </a:prstGeom>
            <a:solidFill>
              <a:srgbClr val="D9D9D9"/>
            </a:solidFill>
            <a:ln w="9525">
              <a:noFill/>
              <a:miter lim="800000"/>
              <a:headEnd/>
              <a:tailEnd/>
            </a:ln>
          </p:spPr>
        </p:pic>
        <p:grpSp>
          <p:nvGrpSpPr>
            <p:cNvPr id="6" name="Group 235"/>
            <p:cNvGrpSpPr/>
            <p:nvPr/>
          </p:nvGrpSpPr>
          <p:grpSpPr>
            <a:xfrm flipH="1">
              <a:off x="8142622" y="4857490"/>
              <a:ext cx="647028" cy="487972"/>
              <a:chOff x="1896521" y="2985260"/>
              <a:chExt cx="647028" cy="487972"/>
            </a:xfrm>
            <a:noFill/>
          </p:grpSpPr>
          <p:pic>
            <p:nvPicPr>
              <p:cNvPr id="256" name="Picture 50"/>
              <p:cNvPicPr>
                <a:picLocks noChangeAspect="1" noChangeArrowheads="1"/>
              </p:cNvPicPr>
              <p:nvPr/>
            </p:nvPicPr>
            <p:blipFill>
              <a:blip r:embed="rId5">
                <a:clrChange>
                  <a:clrFrom>
                    <a:srgbClr val="000000"/>
                  </a:clrFrom>
                  <a:clrTo>
                    <a:srgbClr val="000000">
                      <a:alpha val="0"/>
                    </a:srgbClr>
                  </a:clrTo>
                </a:clrChange>
              </a:blip>
              <a:srcRect l="3473"/>
              <a:stretch>
                <a:fillRect/>
              </a:stretch>
            </p:blipFill>
            <p:spPr bwMode="auto">
              <a:xfrm>
                <a:off x="1896521" y="2985260"/>
                <a:ext cx="384175" cy="385762"/>
              </a:xfrm>
              <a:prstGeom prst="rect">
                <a:avLst/>
              </a:prstGeom>
              <a:grpFill/>
              <a:ln w="9525">
                <a:noFill/>
                <a:miter lim="800000"/>
                <a:headEnd/>
                <a:tailEnd/>
              </a:ln>
            </p:spPr>
          </p:pic>
          <p:pic>
            <p:nvPicPr>
              <p:cNvPr id="257" name="Picture 256"/>
              <p:cNvPicPr>
                <a:picLocks noChangeAspect="1"/>
              </p:cNvPicPr>
              <p:nvPr/>
            </p:nvPicPr>
            <p:blipFill>
              <a:blip r:embed="rId6">
                <a:clrChange>
                  <a:clrFrom>
                    <a:srgbClr val="FFFFFF"/>
                  </a:clrFrom>
                  <a:clrTo>
                    <a:srgbClr val="FFFFFF">
                      <a:alpha val="0"/>
                    </a:srgbClr>
                  </a:clrTo>
                </a:clrChange>
              </a:blip>
              <a:stretch>
                <a:fillRect/>
              </a:stretch>
            </p:blipFill>
            <p:spPr>
              <a:xfrm>
                <a:off x="2147551" y="3077234"/>
                <a:ext cx="395998" cy="395998"/>
              </a:xfrm>
              <a:prstGeom prst="rect">
                <a:avLst/>
              </a:prstGeom>
              <a:grpFill/>
            </p:spPr>
          </p:pic>
        </p:grpSp>
        <p:grpSp>
          <p:nvGrpSpPr>
            <p:cNvPr id="8" name="Group 240"/>
            <p:cNvGrpSpPr/>
            <p:nvPr/>
          </p:nvGrpSpPr>
          <p:grpSpPr>
            <a:xfrm flipH="1">
              <a:off x="8065270" y="3615465"/>
              <a:ext cx="776076" cy="531450"/>
              <a:chOff x="1444080" y="5068686"/>
              <a:chExt cx="776076" cy="531450"/>
            </a:xfrm>
            <a:effectLst>
              <a:outerShdw blurRad="50800" dist="38100" dir="2700000">
                <a:srgbClr val="000000">
                  <a:alpha val="76000"/>
                </a:srgbClr>
              </a:outerShdw>
            </a:effectLst>
          </p:grpSpPr>
          <p:pic>
            <p:nvPicPr>
              <p:cNvPr id="254" name="Picture 253"/>
              <p:cNvPicPr>
                <a:picLocks noChangeAspect="1"/>
              </p:cNvPicPr>
              <p:nvPr/>
            </p:nvPicPr>
            <p:blipFill>
              <a:blip r:embed="rId7"/>
              <a:srcRect l="45485" t="10458"/>
              <a:stretch>
                <a:fillRect/>
              </a:stretch>
            </p:blipFill>
            <p:spPr>
              <a:xfrm>
                <a:off x="1444080" y="5068686"/>
                <a:ext cx="225134" cy="396000"/>
              </a:xfrm>
              <a:prstGeom prst="rect">
                <a:avLst/>
              </a:prstGeom>
            </p:spPr>
          </p:pic>
          <p:pic>
            <p:nvPicPr>
              <p:cNvPr id="255" name="Picture 254"/>
              <p:cNvPicPr>
                <a:picLocks noChangeAspect="1"/>
              </p:cNvPicPr>
              <p:nvPr/>
            </p:nvPicPr>
            <p:blipFill>
              <a:blip r:embed="rId8"/>
              <a:stretch>
                <a:fillRect/>
              </a:stretch>
            </p:blipFill>
            <p:spPr>
              <a:xfrm>
                <a:off x="1536156" y="5235056"/>
                <a:ext cx="684000" cy="365080"/>
              </a:xfrm>
              <a:prstGeom prst="rect">
                <a:avLst/>
              </a:prstGeom>
            </p:spPr>
          </p:pic>
        </p:grpSp>
        <p:grpSp>
          <p:nvGrpSpPr>
            <p:cNvPr id="9" name="Group 339"/>
            <p:cNvGrpSpPr/>
            <p:nvPr/>
          </p:nvGrpSpPr>
          <p:grpSpPr>
            <a:xfrm flipH="1">
              <a:off x="7954049" y="1987377"/>
              <a:ext cx="690614" cy="521746"/>
              <a:chOff x="480986" y="3102904"/>
              <a:chExt cx="690614" cy="521746"/>
            </a:xfrm>
          </p:grpSpPr>
          <p:pic>
            <p:nvPicPr>
              <p:cNvPr id="252" name="Picture 251"/>
              <p:cNvPicPr>
                <a:picLocks noChangeAspect="1"/>
              </p:cNvPicPr>
              <p:nvPr/>
            </p:nvPicPr>
            <p:blipFill>
              <a:blip r:embed="rId9">
                <a:clrChange>
                  <a:clrFrom>
                    <a:srgbClr val="FFFFFF"/>
                  </a:clrFrom>
                  <a:clrTo>
                    <a:srgbClr val="FFFFFF">
                      <a:alpha val="0"/>
                    </a:srgbClr>
                  </a:clrTo>
                </a:clrChange>
              </a:blip>
              <a:srcRect l="6304" t="4959" r="10000" b="3421"/>
              <a:stretch>
                <a:fillRect/>
              </a:stretch>
            </p:blipFill>
            <p:spPr>
              <a:xfrm>
                <a:off x="480986" y="3120650"/>
                <a:ext cx="690614" cy="504000"/>
              </a:xfrm>
              <a:prstGeom prst="rect">
                <a:avLst/>
              </a:prstGeom>
            </p:spPr>
          </p:pic>
          <p:sp>
            <p:nvSpPr>
              <p:cNvPr id="253" name="Rectangle 252"/>
              <p:cNvSpPr/>
              <p:nvPr/>
            </p:nvSpPr>
            <p:spPr>
              <a:xfrm>
                <a:off x="928708" y="3102904"/>
                <a:ext cx="135841" cy="45719"/>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pic>
          <p:nvPicPr>
            <p:cNvPr id="37" name="Picture 36"/>
            <p:cNvPicPr>
              <a:picLocks noChangeAspect="1"/>
            </p:cNvPicPr>
            <p:nvPr/>
          </p:nvPicPr>
          <p:blipFill>
            <a:blip r:embed="rId10">
              <a:clrChange>
                <a:clrFrom>
                  <a:srgbClr val="FCFCFC"/>
                </a:clrFrom>
                <a:clrTo>
                  <a:srgbClr val="FCFCFC">
                    <a:alpha val="0"/>
                  </a:srgbClr>
                </a:clrTo>
              </a:clrChange>
            </a:blip>
            <a:srcRect l="24424" r="21204"/>
            <a:stretch>
              <a:fillRect/>
            </a:stretch>
          </p:blipFill>
          <p:spPr>
            <a:xfrm flipH="1">
              <a:off x="7556519" y="2360210"/>
              <a:ext cx="536312" cy="986378"/>
            </a:xfrm>
            <a:prstGeom prst="rect">
              <a:avLst/>
            </a:prstGeom>
          </p:spPr>
        </p:pic>
        <p:grpSp>
          <p:nvGrpSpPr>
            <p:cNvPr id="261" name="Group 1012"/>
            <p:cNvGrpSpPr>
              <a:grpSpLocks noChangeAspect="1"/>
            </p:cNvGrpSpPr>
            <p:nvPr/>
          </p:nvGrpSpPr>
          <p:grpSpPr>
            <a:xfrm flipH="1">
              <a:off x="7623837" y="3313115"/>
              <a:ext cx="324705" cy="688675"/>
              <a:chOff x="8458199" y="2320925"/>
              <a:chExt cx="630237" cy="1336675"/>
            </a:xfrm>
          </p:grpSpPr>
          <p:sp>
            <p:nvSpPr>
              <p:cNvPr id="202" name="Rectangle 201"/>
              <p:cNvSpPr/>
              <p:nvPr/>
            </p:nvSpPr>
            <p:spPr>
              <a:xfrm>
                <a:off x="8458199" y="2320925"/>
                <a:ext cx="630237" cy="1336675"/>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03" name="Rectangle 202"/>
              <p:cNvSpPr/>
              <p:nvPr/>
            </p:nvSpPr>
            <p:spPr>
              <a:xfrm>
                <a:off x="8482439" y="2365375"/>
                <a:ext cx="581757"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2" name="Group 279"/>
              <p:cNvGrpSpPr/>
              <p:nvPr/>
            </p:nvGrpSpPr>
            <p:grpSpPr>
              <a:xfrm>
                <a:off x="8507918" y="2397125"/>
                <a:ext cx="104315" cy="65396"/>
                <a:chOff x="7924801" y="1600200"/>
                <a:chExt cx="114299" cy="137396"/>
              </a:xfrm>
            </p:grpSpPr>
            <p:sp>
              <p:nvSpPr>
                <p:cNvPr id="246" name="Rectangle 245"/>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7" name="Rectangle 246"/>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8" name="Rectangle 247"/>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9" name="Rectangle 248"/>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50" name="Rectangle 249"/>
                <p:cNvSpPr/>
                <p:nvPr/>
              </p:nvSpPr>
              <p:spPr>
                <a:xfrm>
                  <a:off x="801048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51" name="Rectangle 250"/>
                <p:cNvSpPr/>
                <p:nvPr/>
              </p:nvSpPr>
              <p:spPr>
                <a:xfrm>
                  <a:off x="8031900"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05" name="Rectangle 204"/>
              <p:cNvSpPr/>
              <p:nvPr/>
            </p:nvSpPr>
            <p:spPr>
              <a:xfrm>
                <a:off x="8693150" y="2400300"/>
                <a:ext cx="353417" cy="85725"/>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3" name="Group 354"/>
              <p:cNvGrpSpPr/>
              <p:nvPr/>
            </p:nvGrpSpPr>
            <p:grpSpPr>
              <a:xfrm>
                <a:off x="8769350" y="2420938"/>
                <a:ext cx="249998" cy="45719"/>
                <a:chOff x="8548986" y="2112963"/>
                <a:chExt cx="256461" cy="45719"/>
              </a:xfrm>
            </p:grpSpPr>
            <p:sp>
              <p:nvSpPr>
                <p:cNvPr id="241" name="Oval 240"/>
                <p:cNvSpPr/>
                <p:nvPr/>
              </p:nvSpPr>
              <p:spPr>
                <a:xfrm>
                  <a:off x="8759728" y="2112963"/>
                  <a:ext cx="45719"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2" name="Oval 241"/>
                <p:cNvSpPr>
                  <a:spLocks noChangeAspect="1"/>
                </p:cNvSpPr>
                <p:nvPr/>
              </p:nvSpPr>
              <p:spPr>
                <a:xfrm>
                  <a:off x="8601672"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3" name="Oval 242"/>
                <p:cNvSpPr>
                  <a:spLocks noChangeAspect="1"/>
                </p:cNvSpPr>
                <p:nvPr/>
              </p:nvSpPr>
              <p:spPr>
                <a:xfrm>
                  <a:off x="8654358"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4" name="Oval 243"/>
                <p:cNvSpPr>
                  <a:spLocks noChangeAspect="1"/>
                </p:cNvSpPr>
                <p:nvPr/>
              </p:nvSpPr>
              <p:spPr>
                <a:xfrm>
                  <a:off x="8707044"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5" name="Oval 244"/>
                <p:cNvSpPr>
                  <a:spLocks noChangeAspect="1"/>
                </p:cNvSpPr>
                <p:nvPr/>
              </p:nvSpPr>
              <p:spPr>
                <a:xfrm>
                  <a:off x="8548986"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07" name="Rectangle 206"/>
              <p:cNvSpPr/>
              <p:nvPr/>
            </p:nvSpPr>
            <p:spPr>
              <a:xfrm>
                <a:off x="8482439" y="2530475"/>
                <a:ext cx="581757"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4" name="Group 279"/>
              <p:cNvGrpSpPr/>
              <p:nvPr/>
            </p:nvGrpSpPr>
            <p:grpSpPr>
              <a:xfrm>
                <a:off x="8507898" y="2562225"/>
                <a:ext cx="65218" cy="65396"/>
                <a:chOff x="7924801" y="1600200"/>
                <a:chExt cx="71460" cy="137396"/>
              </a:xfrm>
            </p:grpSpPr>
            <p:sp>
              <p:nvSpPr>
                <p:cNvPr id="237" name="Rectangle 236"/>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8" name="Rectangle 237"/>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9" name="Rectangle 238"/>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40" name="Rectangle 239"/>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09" name="Rectangle 208"/>
              <p:cNvSpPr/>
              <p:nvPr/>
            </p:nvSpPr>
            <p:spPr>
              <a:xfrm>
                <a:off x="8691783" y="2565400"/>
                <a:ext cx="233584" cy="85725"/>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0" name="Rectangle 209"/>
              <p:cNvSpPr/>
              <p:nvPr/>
            </p:nvSpPr>
            <p:spPr>
              <a:xfrm>
                <a:off x="8707209" y="2590800"/>
                <a:ext cx="206429" cy="360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1" name="Oval 210"/>
              <p:cNvSpPr/>
              <p:nvPr/>
            </p:nvSpPr>
            <p:spPr>
              <a:xfrm>
                <a:off x="8991378" y="2557463"/>
                <a:ext cx="46800"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2" name="Rectangle 211"/>
              <p:cNvSpPr/>
              <p:nvPr/>
            </p:nvSpPr>
            <p:spPr>
              <a:xfrm>
                <a:off x="8482439" y="2682875"/>
                <a:ext cx="581757"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6" name="Group 279"/>
              <p:cNvGrpSpPr/>
              <p:nvPr/>
            </p:nvGrpSpPr>
            <p:grpSpPr>
              <a:xfrm>
                <a:off x="8507898" y="2714625"/>
                <a:ext cx="65218" cy="65396"/>
                <a:chOff x="7924801" y="1600200"/>
                <a:chExt cx="71460" cy="137396"/>
              </a:xfrm>
            </p:grpSpPr>
            <p:sp>
              <p:nvSpPr>
                <p:cNvPr id="233" name="Rectangle 232"/>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4" name="Rectangle 216"/>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5" name="Rectangle 234"/>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6" name="Rectangle 235"/>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14" name="Rectangle 213"/>
              <p:cNvSpPr/>
              <p:nvPr/>
            </p:nvSpPr>
            <p:spPr>
              <a:xfrm>
                <a:off x="8707209" y="2714625"/>
                <a:ext cx="134429" cy="360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5" name="Oval 214"/>
              <p:cNvSpPr/>
              <p:nvPr/>
            </p:nvSpPr>
            <p:spPr>
              <a:xfrm>
                <a:off x="8991378" y="2709863"/>
                <a:ext cx="46800"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6" name="Rectangle 215"/>
              <p:cNvSpPr/>
              <p:nvPr/>
            </p:nvSpPr>
            <p:spPr>
              <a:xfrm>
                <a:off x="8482439" y="2835275"/>
                <a:ext cx="581757"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7" name="Group 279"/>
              <p:cNvGrpSpPr/>
              <p:nvPr/>
            </p:nvGrpSpPr>
            <p:grpSpPr>
              <a:xfrm>
                <a:off x="8507898" y="2867025"/>
                <a:ext cx="65218" cy="65396"/>
                <a:chOff x="7924801" y="1600200"/>
                <a:chExt cx="71460" cy="137396"/>
              </a:xfrm>
            </p:grpSpPr>
            <p:sp>
              <p:nvSpPr>
                <p:cNvPr id="229" name="Rectangle 228"/>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0" name="Rectangle 212"/>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1" name="Rectangle 230"/>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32" name="Rectangle 231"/>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18" name="Rectangle 217"/>
              <p:cNvSpPr/>
              <p:nvPr/>
            </p:nvSpPr>
            <p:spPr>
              <a:xfrm>
                <a:off x="8691783" y="2870200"/>
                <a:ext cx="233584" cy="85725"/>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19" name="Oval 201"/>
              <p:cNvSpPr/>
              <p:nvPr/>
            </p:nvSpPr>
            <p:spPr>
              <a:xfrm>
                <a:off x="8991378" y="2862263"/>
                <a:ext cx="46800"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0" name="Rectangle 219"/>
              <p:cNvSpPr/>
              <p:nvPr/>
            </p:nvSpPr>
            <p:spPr>
              <a:xfrm>
                <a:off x="8482439" y="2987675"/>
                <a:ext cx="581757"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68" name="Group 279"/>
              <p:cNvGrpSpPr/>
              <p:nvPr/>
            </p:nvGrpSpPr>
            <p:grpSpPr>
              <a:xfrm>
                <a:off x="8507898" y="3019425"/>
                <a:ext cx="65218" cy="65396"/>
                <a:chOff x="7924801" y="1600200"/>
                <a:chExt cx="71460" cy="137396"/>
              </a:xfrm>
            </p:grpSpPr>
            <p:sp>
              <p:nvSpPr>
                <p:cNvPr id="225" name="Rectangle 224"/>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6" name="Rectangle 208"/>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7" name="Rectangle 226"/>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8" name="Rectangle 227"/>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222" name="Rectangle 221"/>
              <p:cNvSpPr/>
              <p:nvPr/>
            </p:nvSpPr>
            <p:spPr>
              <a:xfrm>
                <a:off x="8691783" y="3022600"/>
                <a:ext cx="233584" cy="85725"/>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3" name="Rectangle 222"/>
              <p:cNvSpPr/>
              <p:nvPr/>
            </p:nvSpPr>
            <p:spPr>
              <a:xfrm>
                <a:off x="8787321" y="3022600"/>
                <a:ext cx="134429" cy="360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24" name="Oval 223"/>
              <p:cNvSpPr/>
              <p:nvPr/>
            </p:nvSpPr>
            <p:spPr>
              <a:xfrm>
                <a:off x="8991378" y="3014663"/>
                <a:ext cx="46800"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69" name="Group 268"/>
            <p:cNvGrpSpPr>
              <a:grpSpLocks noChangeAspect="1"/>
            </p:cNvGrpSpPr>
            <p:nvPr/>
          </p:nvGrpSpPr>
          <p:grpSpPr>
            <a:xfrm flipH="1">
              <a:off x="7905604" y="5337643"/>
              <a:ext cx="659238" cy="412693"/>
              <a:chOff x="4844645" y="2097408"/>
              <a:chExt cx="946781" cy="592696"/>
            </a:xfrm>
          </p:grpSpPr>
          <p:grpSp>
            <p:nvGrpSpPr>
              <p:cNvPr id="270" name="Group 443"/>
              <p:cNvGrpSpPr>
                <a:grpSpLocks noChangeAspect="1"/>
              </p:cNvGrpSpPr>
              <p:nvPr/>
            </p:nvGrpSpPr>
            <p:grpSpPr>
              <a:xfrm>
                <a:off x="5320397" y="2097408"/>
                <a:ext cx="471029" cy="592696"/>
                <a:chOff x="1981201" y="1447800"/>
                <a:chExt cx="385199" cy="484700"/>
              </a:xfrm>
            </p:grpSpPr>
            <p:sp>
              <p:nvSpPr>
                <p:cNvPr id="161" name="Trapezoid 160"/>
                <p:cNvSpPr/>
                <p:nvPr/>
              </p:nvSpPr>
              <p:spPr>
                <a:xfrm>
                  <a:off x="1981201" y="1892300"/>
                  <a:ext cx="385199" cy="40200"/>
                </a:xfrm>
                <a:prstGeom prst="trapezoid">
                  <a:avLst>
                    <a:gd name="adj" fmla="val 10694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2" name="Rectangle 143"/>
                <p:cNvSpPr/>
                <p:nvPr/>
              </p:nvSpPr>
              <p:spPr>
                <a:xfrm>
                  <a:off x="2057400" y="1447800"/>
                  <a:ext cx="228600" cy="4572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3" name="Rectangle 162"/>
                <p:cNvSpPr/>
                <p:nvPr/>
              </p:nvSpPr>
              <p:spPr>
                <a:xfrm>
                  <a:off x="2076450" y="1470025"/>
                  <a:ext cx="187325" cy="2603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4" name="Rectangle 145"/>
                <p:cNvSpPr/>
                <p:nvPr/>
              </p:nvSpPr>
              <p:spPr>
                <a:xfrm>
                  <a:off x="2096575" y="14859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5" name="Rectangle 146"/>
                <p:cNvSpPr/>
                <p:nvPr/>
              </p:nvSpPr>
              <p:spPr>
                <a:xfrm>
                  <a:off x="2095500" y="1539875"/>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6" name="Rectangle 165"/>
                <p:cNvSpPr/>
                <p:nvPr/>
              </p:nvSpPr>
              <p:spPr>
                <a:xfrm>
                  <a:off x="2168525" y="15494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cxnSp>
              <p:nvCxnSpPr>
                <p:cNvPr id="167" name="Straight Connector 166"/>
                <p:cNvCxnSpPr/>
                <p:nvPr/>
              </p:nvCxnSpPr>
              <p:spPr>
                <a:xfrm>
                  <a:off x="2098675" y="1560512"/>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68" name="Rectangle 167"/>
                <p:cNvSpPr/>
                <p:nvPr/>
              </p:nvSpPr>
              <p:spPr>
                <a:xfrm>
                  <a:off x="2096575" y="16002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9" name="Rectangle 168"/>
                <p:cNvSpPr/>
                <p:nvPr/>
              </p:nvSpPr>
              <p:spPr>
                <a:xfrm>
                  <a:off x="2125150" y="1609725"/>
                  <a:ext cx="90000" cy="25200"/>
                </a:xfrm>
                <a:prstGeom prst="rect">
                  <a:avLst/>
                </a:prstGeom>
                <a:solidFill>
                  <a:schemeClr val="tx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cxnSp>
              <p:nvCxnSpPr>
                <p:cNvPr id="170" name="Straight Connector 169"/>
                <p:cNvCxnSpPr/>
                <p:nvPr/>
              </p:nvCxnSpPr>
              <p:spPr>
                <a:xfrm>
                  <a:off x="2099750" y="1620837"/>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71" name="Rectangle 170"/>
                <p:cNvSpPr/>
                <p:nvPr/>
              </p:nvSpPr>
              <p:spPr>
                <a:xfrm>
                  <a:off x="2095500" y="1660627"/>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78" name="Group 182"/>
                <p:cNvGrpSpPr/>
                <p:nvPr/>
              </p:nvGrpSpPr>
              <p:grpSpPr>
                <a:xfrm>
                  <a:off x="2105008" y="1670050"/>
                  <a:ext cx="132247" cy="25200"/>
                  <a:chOff x="2320925" y="1701800"/>
                  <a:chExt cx="276250" cy="25200"/>
                </a:xfrm>
              </p:grpSpPr>
              <p:sp>
                <p:nvSpPr>
                  <p:cNvPr id="198" name="Rectangle 197"/>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99" name="Rectangle 198"/>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00" name="Rectangle 199"/>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201" name="Rectangle 200"/>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80" name="Group 231"/>
                <p:cNvGrpSpPr/>
                <p:nvPr/>
              </p:nvGrpSpPr>
              <p:grpSpPr>
                <a:xfrm>
                  <a:off x="2076450" y="1749425"/>
                  <a:ext cx="187325" cy="139500"/>
                  <a:chOff x="2076450" y="1749425"/>
                  <a:chExt cx="187325" cy="139500"/>
                </a:xfrm>
              </p:grpSpPr>
              <p:grpSp>
                <p:nvGrpSpPr>
                  <p:cNvPr id="282" name="Group 189"/>
                  <p:cNvGrpSpPr/>
                  <p:nvPr/>
                </p:nvGrpSpPr>
                <p:grpSpPr>
                  <a:xfrm>
                    <a:off x="2076450" y="1749425"/>
                    <a:ext cx="14400" cy="139500"/>
                    <a:chOff x="2363012" y="1752600"/>
                    <a:chExt cx="25851" cy="139500"/>
                  </a:xfrm>
                </p:grpSpPr>
                <p:sp>
                  <p:nvSpPr>
                    <p:cNvPr id="196" name="Rectangle 19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97" name="Rectangle 19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83" name="Group 190"/>
                  <p:cNvGrpSpPr/>
                  <p:nvPr/>
                </p:nvGrpSpPr>
                <p:grpSpPr>
                  <a:xfrm>
                    <a:off x="2101154" y="1749425"/>
                    <a:ext cx="14400" cy="139500"/>
                    <a:chOff x="2363012" y="1752600"/>
                    <a:chExt cx="25851" cy="139500"/>
                  </a:xfrm>
                </p:grpSpPr>
                <p:sp>
                  <p:nvSpPr>
                    <p:cNvPr id="194" name="Rectangle 17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95" name="Rectangle 17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2" name="Group 194"/>
                  <p:cNvGrpSpPr/>
                  <p:nvPr/>
                </p:nvGrpSpPr>
                <p:grpSpPr>
                  <a:xfrm>
                    <a:off x="2125858" y="1749425"/>
                    <a:ext cx="14400" cy="139500"/>
                    <a:chOff x="2363012" y="1752600"/>
                    <a:chExt cx="25851" cy="139500"/>
                  </a:xfrm>
                </p:grpSpPr>
                <p:sp>
                  <p:nvSpPr>
                    <p:cNvPr id="192" name="Rectangle 17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93" name="Rectangle 17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4" name="Group 203"/>
                  <p:cNvGrpSpPr/>
                  <p:nvPr/>
                </p:nvGrpSpPr>
                <p:grpSpPr>
                  <a:xfrm>
                    <a:off x="2150562" y="1749425"/>
                    <a:ext cx="14400" cy="139500"/>
                    <a:chOff x="2363012" y="1752600"/>
                    <a:chExt cx="25851" cy="139500"/>
                  </a:xfrm>
                </p:grpSpPr>
                <p:sp>
                  <p:nvSpPr>
                    <p:cNvPr id="190" name="Rectangle 171"/>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91" name="Rectangle 172"/>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5" name="Group 208"/>
                  <p:cNvGrpSpPr/>
                  <p:nvPr/>
                </p:nvGrpSpPr>
                <p:grpSpPr>
                  <a:xfrm>
                    <a:off x="2175266" y="1749425"/>
                    <a:ext cx="14400" cy="139500"/>
                    <a:chOff x="2363012" y="1752600"/>
                    <a:chExt cx="25851" cy="139500"/>
                  </a:xfrm>
                </p:grpSpPr>
                <p:sp>
                  <p:nvSpPr>
                    <p:cNvPr id="188" name="Rectangle 169"/>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89" name="Rectangle 170"/>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6" name="Group 215"/>
                  <p:cNvGrpSpPr/>
                  <p:nvPr/>
                </p:nvGrpSpPr>
                <p:grpSpPr>
                  <a:xfrm>
                    <a:off x="2199970" y="1749425"/>
                    <a:ext cx="14400" cy="139500"/>
                    <a:chOff x="2363012" y="1752600"/>
                    <a:chExt cx="25851" cy="139500"/>
                  </a:xfrm>
                </p:grpSpPr>
                <p:sp>
                  <p:nvSpPr>
                    <p:cNvPr id="186" name="Rectangle 16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87" name="Rectangle 16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8" name="Group 218"/>
                  <p:cNvGrpSpPr/>
                  <p:nvPr/>
                </p:nvGrpSpPr>
                <p:grpSpPr>
                  <a:xfrm>
                    <a:off x="2224674" y="1749425"/>
                    <a:ext cx="14400" cy="139500"/>
                    <a:chOff x="2363012" y="1752600"/>
                    <a:chExt cx="25851" cy="139500"/>
                  </a:xfrm>
                </p:grpSpPr>
                <p:sp>
                  <p:nvSpPr>
                    <p:cNvPr id="184" name="Rectangle 18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85" name="Rectangle 18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9" name="Group 223"/>
                  <p:cNvGrpSpPr/>
                  <p:nvPr/>
                </p:nvGrpSpPr>
                <p:grpSpPr>
                  <a:xfrm>
                    <a:off x="2249375" y="1749425"/>
                    <a:ext cx="14400" cy="139500"/>
                    <a:chOff x="2363012" y="1752600"/>
                    <a:chExt cx="25851" cy="139500"/>
                  </a:xfrm>
                </p:grpSpPr>
                <p:sp>
                  <p:nvSpPr>
                    <p:cNvPr id="182" name="Rectangle 181"/>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83" name="Rectangle 182"/>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grpSp>
          <p:grpSp>
            <p:nvGrpSpPr>
              <p:cNvPr id="40" name="Group 267"/>
              <p:cNvGrpSpPr/>
              <p:nvPr/>
            </p:nvGrpSpPr>
            <p:grpSpPr>
              <a:xfrm>
                <a:off x="4844645" y="2235418"/>
                <a:ext cx="516918" cy="359128"/>
                <a:chOff x="4844645" y="2235418"/>
                <a:chExt cx="516918" cy="359128"/>
              </a:xfrm>
            </p:grpSpPr>
            <p:grpSp>
              <p:nvGrpSpPr>
                <p:cNvPr id="41" name="Group 1495"/>
                <p:cNvGrpSpPr>
                  <a:grpSpLocks noChangeAspect="1"/>
                </p:cNvGrpSpPr>
                <p:nvPr/>
              </p:nvGrpSpPr>
              <p:grpSpPr>
                <a:xfrm>
                  <a:off x="4902400" y="2235418"/>
                  <a:ext cx="401457" cy="259312"/>
                  <a:chOff x="609600" y="1676400"/>
                  <a:chExt cx="457200" cy="295319"/>
                </a:xfrm>
              </p:grpSpPr>
              <p:grpSp>
                <p:nvGrpSpPr>
                  <p:cNvPr id="42" name="Group 150"/>
                  <p:cNvGrpSpPr/>
                  <p:nvPr/>
                </p:nvGrpSpPr>
                <p:grpSpPr>
                  <a:xfrm>
                    <a:off x="609600" y="1676400"/>
                    <a:ext cx="457200" cy="228600"/>
                    <a:chOff x="609600" y="1676400"/>
                    <a:chExt cx="457200" cy="228600"/>
                  </a:xfrm>
                </p:grpSpPr>
                <p:sp>
                  <p:nvSpPr>
                    <p:cNvPr id="159" name="Rectangle 158"/>
                    <p:cNvSpPr/>
                    <p:nvPr/>
                  </p:nvSpPr>
                  <p:spPr>
                    <a:xfrm>
                      <a:off x="609600" y="1676400"/>
                      <a:ext cx="457200" cy="2286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60" name="Rectangle 159"/>
                    <p:cNvSpPr/>
                    <p:nvPr/>
                  </p:nvSpPr>
                  <p:spPr>
                    <a:xfrm>
                      <a:off x="650875" y="1717675"/>
                      <a:ext cx="374650" cy="1460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149" name="Freeform 148"/>
                  <p:cNvSpPr/>
                  <p:nvPr/>
                </p:nvSpPr>
                <p:spPr>
                  <a:xfrm>
                    <a:off x="641350" y="1714500"/>
                    <a:ext cx="406400" cy="158750"/>
                  </a:xfrm>
                  <a:custGeom>
                    <a:avLst/>
                    <a:gdLst>
                      <a:gd name="connsiteX0" fmla="*/ 412750 w 412750"/>
                      <a:gd name="connsiteY0" fmla="*/ 0 h 158750"/>
                      <a:gd name="connsiteX1" fmla="*/ 0 w 412750"/>
                      <a:gd name="connsiteY1" fmla="*/ 0 h 158750"/>
                      <a:gd name="connsiteX2" fmla="*/ 0 w 412750"/>
                      <a:gd name="connsiteY2" fmla="*/ 158750 h 158750"/>
                    </a:gdLst>
                    <a:ahLst/>
                    <a:cxnLst>
                      <a:cxn ang="0">
                        <a:pos x="connsiteX0" y="connsiteY0"/>
                      </a:cxn>
                      <a:cxn ang="0">
                        <a:pos x="connsiteX1" y="connsiteY1"/>
                      </a:cxn>
                      <a:cxn ang="0">
                        <a:pos x="connsiteX2" y="connsiteY2"/>
                      </a:cxn>
                    </a:cxnLst>
                    <a:rect l="l" t="t" r="r" b="b"/>
                    <a:pathLst>
                      <a:path w="412750" h="158750">
                        <a:moveTo>
                          <a:pt x="412750" y="0"/>
                        </a:moveTo>
                        <a:lnTo>
                          <a:pt x="0" y="0"/>
                        </a:lnTo>
                        <a:lnTo>
                          <a:pt x="0" y="158750"/>
                        </a:lnTo>
                      </a:path>
                    </a:pathLst>
                  </a:custGeom>
                  <a:ln w="28575"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1" dirty="0"/>
                  </a:p>
                </p:txBody>
              </p:sp>
              <p:grpSp>
                <p:nvGrpSpPr>
                  <p:cNvPr id="44" name="Group 149"/>
                  <p:cNvGrpSpPr/>
                  <p:nvPr/>
                </p:nvGrpSpPr>
                <p:grpSpPr>
                  <a:xfrm>
                    <a:off x="679450" y="1902942"/>
                    <a:ext cx="313198" cy="68777"/>
                    <a:chOff x="679450" y="1902900"/>
                    <a:chExt cx="313198" cy="104775"/>
                  </a:xfrm>
                </p:grpSpPr>
                <p:sp>
                  <p:nvSpPr>
                    <p:cNvPr id="156" name="Trapezoid 155"/>
                    <p:cNvSpPr/>
                    <p:nvPr/>
                  </p:nvSpPr>
                  <p:spPr>
                    <a:xfrm>
                      <a:off x="721749" y="1933575"/>
                      <a:ext cx="228600" cy="402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57" name="Trapezoid 156"/>
                    <p:cNvSpPr/>
                    <p:nvPr/>
                  </p:nvSpPr>
                  <p:spPr>
                    <a:xfrm flipV="1">
                      <a:off x="685749" y="1902900"/>
                      <a:ext cx="300600" cy="360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58" name="Rectangle 157"/>
                    <p:cNvSpPr/>
                    <p:nvPr/>
                  </p:nvSpPr>
                  <p:spPr>
                    <a:xfrm>
                      <a:off x="679450" y="1971675"/>
                      <a:ext cx="313198" cy="360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47" name="Group 237"/>
                  <p:cNvGrpSpPr>
                    <a:grpSpLocks noChangeAspect="1"/>
                  </p:cNvGrpSpPr>
                  <p:nvPr/>
                </p:nvGrpSpPr>
                <p:grpSpPr>
                  <a:xfrm>
                    <a:off x="950406" y="1873450"/>
                    <a:ext cx="94461" cy="18000"/>
                    <a:chOff x="2320925" y="1701800"/>
                    <a:chExt cx="276250" cy="25200"/>
                  </a:xfrm>
                </p:grpSpPr>
                <p:sp>
                  <p:nvSpPr>
                    <p:cNvPr id="152" name="Rectangle 125"/>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53" name="Rectangle 126"/>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54" name="Rectangle 153"/>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55" name="Rectangle 154"/>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grpSp>
              <p:nvGrpSpPr>
                <p:cNvPr id="288" name="Group 266"/>
                <p:cNvGrpSpPr/>
                <p:nvPr/>
              </p:nvGrpSpPr>
              <p:grpSpPr>
                <a:xfrm>
                  <a:off x="4844645" y="2515344"/>
                  <a:ext cx="516918" cy="79202"/>
                  <a:chOff x="4793867" y="2508940"/>
                  <a:chExt cx="624922" cy="96760"/>
                </a:xfrm>
              </p:grpSpPr>
              <p:sp>
                <p:nvSpPr>
                  <p:cNvPr id="102" name="Rectangle 94"/>
                  <p:cNvSpPr/>
                  <p:nvPr/>
                </p:nvSpPr>
                <p:spPr>
                  <a:xfrm>
                    <a:off x="4992863" y="2589493"/>
                    <a:ext cx="16457" cy="13876"/>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03" name="Freeform 95"/>
                  <p:cNvSpPr>
                    <a:spLocks noChangeAspect="1"/>
                  </p:cNvSpPr>
                  <p:nvPr/>
                </p:nvSpPr>
                <p:spPr>
                  <a:xfrm>
                    <a:off x="4993811" y="2590294"/>
                    <a:ext cx="3767" cy="12275"/>
                  </a:xfrm>
                  <a:custGeom>
                    <a:avLst/>
                    <a:gdLst>
                      <a:gd name="connsiteX0" fmla="*/ 0 w 908050"/>
                      <a:gd name="connsiteY0" fmla="*/ 6350 h 2959100"/>
                      <a:gd name="connsiteX1" fmla="*/ 901700 w 908050"/>
                      <a:gd name="connsiteY1" fmla="*/ 0 h 2959100"/>
                      <a:gd name="connsiteX2" fmla="*/ 908050 w 908050"/>
                      <a:gd name="connsiteY2" fmla="*/ 812800 h 2959100"/>
                      <a:gd name="connsiteX3" fmla="*/ 762000 w 908050"/>
                      <a:gd name="connsiteY3" fmla="*/ 882650 h 2959100"/>
                      <a:gd name="connsiteX4" fmla="*/ 762000 w 908050"/>
                      <a:gd name="connsiteY4" fmla="*/ 2101850 h 2959100"/>
                      <a:gd name="connsiteX5" fmla="*/ 901700 w 908050"/>
                      <a:gd name="connsiteY5" fmla="*/ 2139950 h 2959100"/>
                      <a:gd name="connsiteX6" fmla="*/ 908050 w 908050"/>
                      <a:gd name="connsiteY6" fmla="*/ 2952750 h 2959100"/>
                      <a:gd name="connsiteX7" fmla="*/ 0 w 908050"/>
                      <a:gd name="connsiteY7" fmla="*/ 2959100 h 2959100"/>
                      <a:gd name="connsiteX8" fmla="*/ 6350 w 908050"/>
                      <a:gd name="connsiteY8" fmla="*/ 2146300 h 2959100"/>
                      <a:gd name="connsiteX9" fmla="*/ 133350 w 908050"/>
                      <a:gd name="connsiteY9" fmla="*/ 2108200 h 2959100"/>
                      <a:gd name="connsiteX10" fmla="*/ 133350 w 908050"/>
                      <a:gd name="connsiteY10" fmla="*/ 857250 h 2959100"/>
                      <a:gd name="connsiteX11" fmla="*/ 0 w 908050"/>
                      <a:gd name="connsiteY11" fmla="*/ 819150 h 2959100"/>
                      <a:gd name="connsiteX12" fmla="*/ 0 w 908050"/>
                      <a:gd name="connsiteY12" fmla="*/ 6350 h 295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8050" h="2959100">
                        <a:moveTo>
                          <a:pt x="0" y="6350"/>
                        </a:moveTo>
                        <a:lnTo>
                          <a:pt x="901700" y="0"/>
                        </a:lnTo>
                        <a:cubicBezTo>
                          <a:pt x="903817" y="270933"/>
                          <a:pt x="905933" y="541867"/>
                          <a:pt x="908050" y="812800"/>
                        </a:cubicBezTo>
                        <a:lnTo>
                          <a:pt x="762000" y="882650"/>
                        </a:lnTo>
                        <a:lnTo>
                          <a:pt x="762000" y="2101850"/>
                        </a:lnTo>
                        <a:lnTo>
                          <a:pt x="901700" y="2139950"/>
                        </a:lnTo>
                        <a:cubicBezTo>
                          <a:pt x="903817" y="2410883"/>
                          <a:pt x="908050" y="2952750"/>
                          <a:pt x="908050" y="2952750"/>
                        </a:cubicBezTo>
                        <a:lnTo>
                          <a:pt x="0" y="2959100"/>
                        </a:lnTo>
                        <a:cubicBezTo>
                          <a:pt x="2117" y="2688167"/>
                          <a:pt x="4233" y="2417233"/>
                          <a:pt x="6350" y="2146300"/>
                        </a:cubicBezTo>
                        <a:lnTo>
                          <a:pt x="133350" y="2108200"/>
                        </a:lnTo>
                        <a:lnTo>
                          <a:pt x="133350" y="857250"/>
                        </a:lnTo>
                        <a:lnTo>
                          <a:pt x="0" y="819150"/>
                        </a:lnTo>
                        <a:lnTo>
                          <a:pt x="0" y="6350"/>
                        </a:lnTo>
                        <a:close/>
                      </a:path>
                    </a:pathLst>
                  </a:cu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289" name="Group 382"/>
                  <p:cNvGrpSpPr/>
                  <p:nvPr/>
                </p:nvGrpSpPr>
                <p:grpSpPr>
                  <a:xfrm>
                    <a:off x="4999358" y="2594060"/>
                    <a:ext cx="7819" cy="7767"/>
                    <a:chOff x="8121000" y="5848350"/>
                    <a:chExt cx="186100" cy="184800"/>
                  </a:xfrm>
                </p:grpSpPr>
                <p:grpSp>
                  <p:nvGrpSpPr>
                    <p:cNvPr id="293" name="Group 366"/>
                    <p:cNvGrpSpPr/>
                    <p:nvPr/>
                  </p:nvGrpSpPr>
                  <p:grpSpPr>
                    <a:xfrm>
                      <a:off x="8121000" y="5848350"/>
                      <a:ext cx="184800" cy="32400"/>
                      <a:chOff x="8121000" y="5848350"/>
                      <a:chExt cx="184800" cy="32400"/>
                    </a:xfrm>
                  </p:grpSpPr>
                  <p:sp>
                    <p:nvSpPr>
                      <p:cNvPr id="144" name="Rectangle 143"/>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5" name="Rectangle 144"/>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6" name="Rectangle 145"/>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7" name="Rectangle 146"/>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94" name="Group 367"/>
                    <p:cNvGrpSpPr/>
                    <p:nvPr/>
                  </p:nvGrpSpPr>
                  <p:grpSpPr>
                    <a:xfrm>
                      <a:off x="8121650" y="5899150"/>
                      <a:ext cx="184800" cy="32400"/>
                      <a:chOff x="8121000" y="5848350"/>
                      <a:chExt cx="184800" cy="32400"/>
                    </a:xfrm>
                  </p:grpSpPr>
                  <p:sp>
                    <p:nvSpPr>
                      <p:cNvPr id="140" name="Rectangle 139"/>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1" name="Rectangle 140"/>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2" name="Rectangle 141"/>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43" name="Rectangle 142"/>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97" name="Group 372"/>
                    <p:cNvGrpSpPr/>
                    <p:nvPr/>
                  </p:nvGrpSpPr>
                  <p:grpSpPr>
                    <a:xfrm>
                      <a:off x="8121650" y="5949950"/>
                      <a:ext cx="184800" cy="32400"/>
                      <a:chOff x="8121000" y="5848350"/>
                      <a:chExt cx="184800" cy="32400"/>
                    </a:xfrm>
                  </p:grpSpPr>
                  <p:sp>
                    <p:nvSpPr>
                      <p:cNvPr id="136" name="Rectangle 135"/>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7" name="Rectangle 136"/>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8" name="Rectangle 137"/>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9" name="Rectangle 138"/>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298" name="Group 377"/>
                    <p:cNvGrpSpPr/>
                    <p:nvPr/>
                  </p:nvGrpSpPr>
                  <p:grpSpPr>
                    <a:xfrm>
                      <a:off x="8122300" y="6000750"/>
                      <a:ext cx="184800" cy="32400"/>
                      <a:chOff x="8121000" y="5848350"/>
                      <a:chExt cx="184800" cy="32400"/>
                    </a:xfrm>
                  </p:grpSpPr>
                  <p:sp>
                    <p:nvSpPr>
                      <p:cNvPr id="132" name="Rectangle 131"/>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3" name="Rectangle 132"/>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4" name="Rectangle 133"/>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35" name="Rectangle 134"/>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sp>
                <p:nvSpPr>
                  <p:cNvPr id="105" name="Rectangle 104"/>
                  <p:cNvSpPr>
                    <a:spLocks/>
                  </p:cNvSpPr>
                  <p:nvPr/>
                </p:nvSpPr>
                <p:spPr>
                  <a:xfrm>
                    <a:off x="4999580" y="2590694"/>
                    <a:ext cx="7413" cy="2269"/>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06" name="Rounded Rectangle 105"/>
                  <p:cNvSpPr/>
                  <p:nvPr/>
                </p:nvSpPr>
                <p:spPr>
                  <a:xfrm>
                    <a:off x="4997546" y="2541251"/>
                    <a:ext cx="4547" cy="9093"/>
                  </a:xfrm>
                  <a:prstGeom prst="roundRect">
                    <a:avLst/>
                  </a:prstGeom>
                  <a:solidFill>
                    <a:srgbClr val="FFFFFF"/>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07" name="Rounded Rectangle 106"/>
                  <p:cNvSpPr/>
                  <p:nvPr/>
                </p:nvSpPr>
                <p:spPr>
                  <a:xfrm>
                    <a:off x="4997904" y="2541609"/>
                    <a:ext cx="3831" cy="8377"/>
                  </a:xfrm>
                  <a:prstGeom prst="roundRect">
                    <a:avLst/>
                  </a:prstGeom>
                  <a:solidFill>
                    <a:srgbClr val="D9D9D9"/>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08" name="Oval 107"/>
                  <p:cNvSpPr/>
                  <p:nvPr/>
                </p:nvSpPr>
                <p:spPr>
                  <a:xfrm>
                    <a:off x="4999365" y="2548829"/>
                    <a:ext cx="909" cy="909"/>
                  </a:xfrm>
                  <a:prstGeom prst="ellipse">
                    <a:avLst/>
                  </a:prstGeom>
                  <a:solidFill>
                    <a:schemeClr val="tx1">
                      <a:lumMod val="65000"/>
                      <a:lumOff val="35000"/>
                    </a:schemeClr>
                  </a:solidFill>
                  <a:ln w="63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09" name="Rounded Rectangle 108"/>
                  <p:cNvSpPr/>
                  <p:nvPr/>
                </p:nvSpPr>
                <p:spPr>
                  <a:xfrm>
                    <a:off x="4991574" y="2553701"/>
                    <a:ext cx="17122" cy="11028"/>
                  </a:xfrm>
                  <a:prstGeom prst="roundRect">
                    <a:avLst/>
                  </a:prstGeom>
                  <a:solidFill>
                    <a:schemeClr val="tx1"/>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0" name="Rounded Rectangle 109"/>
                  <p:cNvSpPr/>
                  <p:nvPr/>
                </p:nvSpPr>
                <p:spPr>
                  <a:xfrm>
                    <a:off x="4992880" y="2555103"/>
                    <a:ext cx="14510" cy="8225"/>
                  </a:xfrm>
                  <a:prstGeom prst="roundRect">
                    <a:avLst/>
                  </a:prstGeom>
                  <a:solidFill>
                    <a:schemeClr val="bg1">
                      <a:lumMod val="85000"/>
                    </a:schemeClr>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1" name="Trapezoid 110"/>
                  <p:cNvSpPr/>
                  <p:nvPr/>
                </p:nvSpPr>
                <p:spPr>
                  <a:xfrm>
                    <a:off x="4793867" y="2508940"/>
                    <a:ext cx="624922" cy="96760"/>
                  </a:xfrm>
                  <a:prstGeom prst="trapezoid">
                    <a:avLst>
                      <a:gd name="adj" fmla="val 73435"/>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2" name="Trapezoid 111"/>
                  <p:cNvSpPr>
                    <a:spLocks/>
                  </p:cNvSpPr>
                  <p:nvPr/>
                </p:nvSpPr>
                <p:spPr>
                  <a:xfrm>
                    <a:off x="4958174" y="2574545"/>
                    <a:ext cx="303274" cy="16867"/>
                  </a:xfrm>
                  <a:prstGeom prst="trapezoid">
                    <a:avLst>
                      <a:gd name="adj" fmla="val 6682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3" name="Parallelogram 112"/>
                  <p:cNvSpPr/>
                  <p:nvPr/>
                </p:nvSpPr>
                <p:spPr>
                  <a:xfrm>
                    <a:off x="4876141"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4" name="Parallelogram 113"/>
                  <p:cNvSpPr/>
                  <p:nvPr/>
                </p:nvSpPr>
                <p:spPr>
                  <a:xfrm>
                    <a:off x="4861963"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5" name="Parallelogram 114"/>
                  <p:cNvSpPr/>
                  <p:nvPr/>
                </p:nvSpPr>
                <p:spPr>
                  <a:xfrm>
                    <a:off x="4845718" y="2566651"/>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6" name="Parallelogram 115"/>
                  <p:cNvSpPr/>
                  <p:nvPr/>
                </p:nvSpPr>
                <p:spPr>
                  <a:xfrm>
                    <a:off x="4890319"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7" name="Parallelogram 116"/>
                  <p:cNvSpPr/>
                  <p:nvPr/>
                </p:nvSpPr>
                <p:spPr>
                  <a:xfrm>
                    <a:off x="4904497"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8" name="Parallelogram 117"/>
                  <p:cNvSpPr/>
                  <p:nvPr/>
                </p:nvSpPr>
                <p:spPr>
                  <a:xfrm>
                    <a:off x="4967397" y="2522927"/>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19" name="Parallelogram 118"/>
                  <p:cNvSpPr/>
                  <p:nvPr/>
                </p:nvSpPr>
                <p:spPr>
                  <a:xfrm flipH="1">
                    <a:off x="5310389"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0" name="Parallelogram 119"/>
                  <p:cNvSpPr/>
                  <p:nvPr/>
                </p:nvSpPr>
                <p:spPr>
                  <a:xfrm flipH="1">
                    <a:off x="5324567"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1" name="Parallelogram 120"/>
                  <p:cNvSpPr/>
                  <p:nvPr/>
                </p:nvSpPr>
                <p:spPr>
                  <a:xfrm flipH="1">
                    <a:off x="5271721" y="2567873"/>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2" name="Parallelogram 121"/>
                  <p:cNvSpPr/>
                  <p:nvPr/>
                </p:nvSpPr>
                <p:spPr>
                  <a:xfrm flipH="1">
                    <a:off x="5296211"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3" name="Parallelogram 122"/>
                  <p:cNvSpPr/>
                  <p:nvPr/>
                </p:nvSpPr>
                <p:spPr>
                  <a:xfrm flipH="1">
                    <a:off x="5282034"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4" name="Parallelogram 123"/>
                  <p:cNvSpPr/>
                  <p:nvPr/>
                </p:nvSpPr>
                <p:spPr>
                  <a:xfrm flipH="1">
                    <a:off x="5253678"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5" name="Parallelogram 124"/>
                  <p:cNvSpPr/>
                  <p:nvPr/>
                </p:nvSpPr>
                <p:spPr>
                  <a:xfrm>
                    <a:off x="4979935" y="2550906"/>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6" name="Parallelogram 125"/>
                  <p:cNvSpPr/>
                  <p:nvPr/>
                </p:nvSpPr>
                <p:spPr>
                  <a:xfrm>
                    <a:off x="5016827" y="2530763"/>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127" name="Parallelogram 126"/>
                  <p:cNvSpPr/>
                  <p:nvPr/>
                </p:nvSpPr>
                <p:spPr>
                  <a:xfrm flipH="1">
                    <a:off x="5194080" y="253647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grpSp>
        <p:grpSp>
          <p:nvGrpSpPr>
            <p:cNvPr id="300" name="Group 1470"/>
            <p:cNvGrpSpPr>
              <a:grpSpLocks noChangeAspect="1"/>
            </p:cNvGrpSpPr>
            <p:nvPr/>
          </p:nvGrpSpPr>
          <p:grpSpPr>
            <a:xfrm flipH="1">
              <a:off x="7714370" y="4789291"/>
              <a:ext cx="348904" cy="294198"/>
              <a:chOff x="7736400" y="5695950"/>
              <a:chExt cx="391600" cy="330200"/>
            </a:xfrm>
          </p:grpSpPr>
          <p:sp>
            <p:nvSpPr>
              <p:cNvPr id="74" name="Rectangle 73"/>
              <p:cNvSpPr/>
              <p:nvPr/>
            </p:nvSpPr>
            <p:spPr>
              <a:xfrm>
                <a:off x="7736400" y="5695950"/>
                <a:ext cx="391600" cy="3302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75" name="Freeform 74"/>
              <p:cNvSpPr>
                <a:spLocks noChangeAspect="1"/>
              </p:cNvSpPr>
              <p:nvPr/>
            </p:nvSpPr>
            <p:spPr>
              <a:xfrm>
                <a:off x="7758964" y="5715000"/>
                <a:ext cx="89636" cy="292100"/>
              </a:xfrm>
              <a:custGeom>
                <a:avLst/>
                <a:gdLst>
                  <a:gd name="connsiteX0" fmla="*/ 0 w 908050"/>
                  <a:gd name="connsiteY0" fmla="*/ 6350 h 2959100"/>
                  <a:gd name="connsiteX1" fmla="*/ 901700 w 908050"/>
                  <a:gd name="connsiteY1" fmla="*/ 0 h 2959100"/>
                  <a:gd name="connsiteX2" fmla="*/ 908050 w 908050"/>
                  <a:gd name="connsiteY2" fmla="*/ 812800 h 2959100"/>
                  <a:gd name="connsiteX3" fmla="*/ 762000 w 908050"/>
                  <a:gd name="connsiteY3" fmla="*/ 882650 h 2959100"/>
                  <a:gd name="connsiteX4" fmla="*/ 762000 w 908050"/>
                  <a:gd name="connsiteY4" fmla="*/ 2101850 h 2959100"/>
                  <a:gd name="connsiteX5" fmla="*/ 901700 w 908050"/>
                  <a:gd name="connsiteY5" fmla="*/ 2139950 h 2959100"/>
                  <a:gd name="connsiteX6" fmla="*/ 908050 w 908050"/>
                  <a:gd name="connsiteY6" fmla="*/ 2952750 h 2959100"/>
                  <a:gd name="connsiteX7" fmla="*/ 0 w 908050"/>
                  <a:gd name="connsiteY7" fmla="*/ 2959100 h 2959100"/>
                  <a:gd name="connsiteX8" fmla="*/ 6350 w 908050"/>
                  <a:gd name="connsiteY8" fmla="*/ 2146300 h 2959100"/>
                  <a:gd name="connsiteX9" fmla="*/ 133350 w 908050"/>
                  <a:gd name="connsiteY9" fmla="*/ 2108200 h 2959100"/>
                  <a:gd name="connsiteX10" fmla="*/ 133350 w 908050"/>
                  <a:gd name="connsiteY10" fmla="*/ 857250 h 2959100"/>
                  <a:gd name="connsiteX11" fmla="*/ 0 w 908050"/>
                  <a:gd name="connsiteY11" fmla="*/ 819150 h 2959100"/>
                  <a:gd name="connsiteX12" fmla="*/ 0 w 908050"/>
                  <a:gd name="connsiteY12" fmla="*/ 6350 h 295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8050" h="2959100">
                    <a:moveTo>
                      <a:pt x="0" y="6350"/>
                    </a:moveTo>
                    <a:lnTo>
                      <a:pt x="901700" y="0"/>
                    </a:lnTo>
                    <a:cubicBezTo>
                      <a:pt x="903817" y="270933"/>
                      <a:pt x="905933" y="541867"/>
                      <a:pt x="908050" y="812800"/>
                    </a:cubicBezTo>
                    <a:lnTo>
                      <a:pt x="762000" y="882650"/>
                    </a:lnTo>
                    <a:lnTo>
                      <a:pt x="762000" y="2101850"/>
                    </a:lnTo>
                    <a:lnTo>
                      <a:pt x="901700" y="2139950"/>
                    </a:lnTo>
                    <a:cubicBezTo>
                      <a:pt x="903817" y="2410883"/>
                      <a:pt x="908050" y="2952750"/>
                      <a:pt x="908050" y="2952750"/>
                    </a:cubicBezTo>
                    <a:lnTo>
                      <a:pt x="0" y="2959100"/>
                    </a:lnTo>
                    <a:cubicBezTo>
                      <a:pt x="2117" y="2688167"/>
                      <a:pt x="4233" y="2417233"/>
                      <a:pt x="6350" y="2146300"/>
                    </a:cubicBezTo>
                    <a:lnTo>
                      <a:pt x="133350" y="2108200"/>
                    </a:lnTo>
                    <a:lnTo>
                      <a:pt x="133350" y="857250"/>
                    </a:lnTo>
                    <a:lnTo>
                      <a:pt x="0" y="819150"/>
                    </a:lnTo>
                    <a:lnTo>
                      <a:pt x="0" y="6350"/>
                    </a:lnTo>
                    <a:close/>
                  </a:path>
                </a:pathLst>
              </a:cu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301" name="Group 382"/>
              <p:cNvGrpSpPr/>
              <p:nvPr/>
            </p:nvGrpSpPr>
            <p:grpSpPr>
              <a:xfrm>
                <a:off x="7893050" y="5803900"/>
                <a:ext cx="186100" cy="184800"/>
                <a:chOff x="8121000" y="5848350"/>
                <a:chExt cx="186100" cy="184800"/>
              </a:xfrm>
            </p:grpSpPr>
            <p:grpSp>
              <p:nvGrpSpPr>
                <p:cNvPr id="302" name="Group 366"/>
                <p:cNvGrpSpPr/>
                <p:nvPr/>
              </p:nvGrpSpPr>
              <p:grpSpPr>
                <a:xfrm>
                  <a:off x="8121000" y="5848350"/>
                  <a:ext cx="184800" cy="32400"/>
                  <a:chOff x="8121000" y="5848350"/>
                  <a:chExt cx="184800" cy="32400"/>
                </a:xfrm>
              </p:grpSpPr>
              <p:sp>
                <p:nvSpPr>
                  <p:cNvPr id="94" name="Rectangle 93"/>
                  <p:cNvSpPr>
                    <a:spLocks noChangeAspect="1"/>
                  </p:cNvSpPr>
                  <p:nvPr/>
                </p:nvSpPr>
                <p:spPr>
                  <a:xfrm>
                    <a:off x="81210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5" name="Rectangle 94"/>
                  <p:cNvSpPr>
                    <a:spLocks noChangeAspect="1"/>
                  </p:cNvSpPr>
                  <p:nvPr/>
                </p:nvSpPr>
                <p:spPr>
                  <a:xfrm>
                    <a:off x="82226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6" name="Rectangle 95"/>
                  <p:cNvSpPr>
                    <a:spLocks noChangeAspect="1"/>
                  </p:cNvSpPr>
                  <p:nvPr/>
                </p:nvSpPr>
                <p:spPr>
                  <a:xfrm>
                    <a:off x="81718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7" name="Rectangle 96"/>
                  <p:cNvSpPr>
                    <a:spLocks noChangeAspect="1"/>
                  </p:cNvSpPr>
                  <p:nvPr/>
                </p:nvSpPr>
                <p:spPr>
                  <a:xfrm>
                    <a:off x="82734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05" name="Group 367"/>
                <p:cNvGrpSpPr/>
                <p:nvPr/>
              </p:nvGrpSpPr>
              <p:grpSpPr>
                <a:xfrm>
                  <a:off x="8121650" y="5899150"/>
                  <a:ext cx="184800" cy="32400"/>
                  <a:chOff x="8121000" y="5848350"/>
                  <a:chExt cx="184800" cy="32400"/>
                </a:xfrm>
              </p:grpSpPr>
              <p:sp>
                <p:nvSpPr>
                  <p:cNvPr id="90" name="Rectangle 89"/>
                  <p:cNvSpPr>
                    <a:spLocks noChangeAspect="1"/>
                  </p:cNvSpPr>
                  <p:nvPr/>
                </p:nvSpPr>
                <p:spPr>
                  <a:xfrm>
                    <a:off x="81210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1" name="Rectangle 90"/>
                  <p:cNvSpPr>
                    <a:spLocks noChangeAspect="1"/>
                  </p:cNvSpPr>
                  <p:nvPr/>
                </p:nvSpPr>
                <p:spPr>
                  <a:xfrm>
                    <a:off x="82226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2" name="Rectangle 91"/>
                  <p:cNvSpPr>
                    <a:spLocks noChangeAspect="1"/>
                  </p:cNvSpPr>
                  <p:nvPr/>
                </p:nvSpPr>
                <p:spPr>
                  <a:xfrm>
                    <a:off x="81718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93" name="Rectangle 92"/>
                  <p:cNvSpPr>
                    <a:spLocks noChangeAspect="1"/>
                  </p:cNvSpPr>
                  <p:nvPr/>
                </p:nvSpPr>
                <p:spPr>
                  <a:xfrm>
                    <a:off x="82734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06" name="Group 372"/>
                <p:cNvGrpSpPr/>
                <p:nvPr/>
              </p:nvGrpSpPr>
              <p:grpSpPr>
                <a:xfrm>
                  <a:off x="8121650" y="5949950"/>
                  <a:ext cx="184800" cy="32400"/>
                  <a:chOff x="8121000" y="5848350"/>
                  <a:chExt cx="184800" cy="32400"/>
                </a:xfrm>
              </p:grpSpPr>
              <p:sp>
                <p:nvSpPr>
                  <p:cNvPr id="86" name="Rectangle 85"/>
                  <p:cNvSpPr>
                    <a:spLocks noChangeAspect="1"/>
                  </p:cNvSpPr>
                  <p:nvPr/>
                </p:nvSpPr>
                <p:spPr>
                  <a:xfrm>
                    <a:off x="81210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7" name="Rectangle 86"/>
                  <p:cNvSpPr>
                    <a:spLocks noChangeAspect="1"/>
                  </p:cNvSpPr>
                  <p:nvPr/>
                </p:nvSpPr>
                <p:spPr>
                  <a:xfrm>
                    <a:off x="82226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8" name="Rectangle 87"/>
                  <p:cNvSpPr>
                    <a:spLocks noChangeAspect="1"/>
                  </p:cNvSpPr>
                  <p:nvPr/>
                </p:nvSpPr>
                <p:spPr>
                  <a:xfrm>
                    <a:off x="81718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9" name="Rectangle 88"/>
                  <p:cNvSpPr>
                    <a:spLocks noChangeAspect="1"/>
                  </p:cNvSpPr>
                  <p:nvPr/>
                </p:nvSpPr>
                <p:spPr>
                  <a:xfrm>
                    <a:off x="82734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07" name="Group 377"/>
                <p:cNvGrpSpPr/>
                <p:nvPr/>
              </p:nvGrpSpPr>
              <p:grpSpPr>
                <a:xfrm>
                  <a:off x="8122300" y="6000750"/>
                  <a:ext cx="184800" cy="32400"/>
                  <a:chOff x="8121000" y="5848350"/>
                  <a:chExt cx="184800" cy="32400"/>
                </a:xfrm>
              </p:grpSpPr>
              <p:sp>
                <p:nvSpPr>
                  <p:cNvPr id="82" name="Rectangle 81"/>
                  <p:cNvSpPr>
                    <a:spLocks noChangeAspect="1"/>
                  </p:cNvSpPr>
                  <p:nvPr/>
                </p:nvSpPr>
                <p:spPr>
                  <a:xfrm>
                    <a:off x="81210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3" name="Rectangle 82"/>
                  <p:cNvSpPr>
                    <a:spLocks noChangeAspect="1"/>
                  </p:cNvSpPr>
                  <p:nvPr/>
                </p:nvSpPr>
                <p:spPr>
                  <a:xfrm>
                    <a:off x="82226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4" name="Rectangle 83"/>
                  <p:cNvSpPr>
                    <a:spLocks noChangeAspect="1"/>
                  </p:cNvSpPr>
                  <p:nvPr/>
                </p:nvSpPr>
                <p:spPr>
                  <a:xfrm>
                    <a:off x="8171799"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85" name="Rectangle 84"/>
                  <p:cNvSpPr>
                    <a:spLocks noChangeAspect="1"/>
                  </p:cNvSpPr>
                  <p:nvPr/>
                </p:nvSpPr>
                <p:spPr>
                  <a:xfrm>
                    <a:off x="8273400" y="5848350"/>
                    <a:ext cx="32400" cy="324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sp>
            <p:nvSpPr>
              <p:cNvPr id="77" name="Rectangle 76"/>
              <p:cNvSpPr>
                <a:spLocks/>
              </p:cNvSpPr>
              <p:nvPr/>
            </p:nvSpPr>
            <p:spPr>
              <a:xfrm>
                <a:off x="7896225" y="5724525"/>
                <a:ext cx="176400" cy="540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08" name="Group 524"/>
            <p:cNvGrpSpPr>
              <a:grpSpLocks noChangeAspect="1"/>
            </p:cNvGrpSpPr>
            <p:nvPr/>
          </p:nvGrpSpPr>
          <p:grpSpPr>
            <a:xfrm flipH="1">
              <a:off x="7860663" y="4446965"/>
              <a:ext cx="1026745" cy="274074"/>
              <a:chOff x="7772400" y="5064125"/>
              <a:chExt cx="1296475" cy="346075"/>
            </a:xfrm>
          </p:grpSpPr>
          <p:sp>
            <p:nvSpPr>
              <p:cNvPr id="60" name="Rectangle 59"/>
              <p:cNvSpPr/>
              <p:nvPr/>
            </p:nvSpPr>
            <p:spPr>
              <a:xfrm>
                <a:off x="8305800" y="5105400"/>
                <a:ext cx="228600" cy="3048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1" name="Rectangle 60"/>
              <p:cNvSpPr/>
              <p:nvPr/>
            </p:nvSpPr>
            <p:spPr>
              <a:xfrm>
                <a:off x="8534400" y="5105400"/>
                <a:ext cx="264600" cy="3048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2" name="Rectangle 61"/>
              <p:cNvSpPr/>
              <p:nvPr/>
            </p:nvSpPr>
            <p:spPr>
              <a:xfrm>
                <a:off x="8804275" y="5105400"/>
                <a:ext cx="264600" cy="3048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3" name="Rectangle 62"/>
              <p:cNvSpPr/>
              <p:nvPr/>
            </p:nvSpPr>
            <p:spPr>
              <a:xfrm>
                <a:off x="7772400" y="5105400"/>
                <a:ext cx="264600" cy="3048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4" name="Rectangle 63"/>
              <p:cNvSpPr/>
              <p:nvPr/>
            </p:nvSpPr>
            <p:spPr>
              <a:xfrm>
                <a:off x="8042275" y="5105400"/>
                <a:ext cx="264600" cy="3048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5" name="Trapezoid 64"/>
              <p:cNvSpPr/>
              <p:nvPr/>
            </p:nvSpPr>
            <p:spPr>
              <a:xfrm>
                <a:off x="7772400" y="5064125"/>
                <a:ext cx="533400" cy="41173"/>
              </a:xfrm>
              <a:prstGeom prst="trapezoid">
                <a:avLst>
                  <a:gd name="adj" fmla="val 9103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6" name="Trapezoid 65"/>
              <p:cNvSpPr/>
              <p:nvPr/>
            </p:nvSpPr>
            <p:spPr>
              <a:xfrm>
                <a:off x="8534400" y="5064125"/>
                <a:ext cx="533400" cy="41173"/>
              </a:xfrm>
              <a:prstGeom prst="trapezoid">
                <a:avLst>
                  <a:gd name="adj" fmla="val 9103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67" name="Trapezoid 66"/>
              <p:cNvSpPr/>
              <p:nvPr/>
            </p:nvSpPr>
            <p:spPr>
              <a:xfrm>
                <a:off x="8299450" y="5064125"/>
                <a:ext cx="245396" cy="41173"/>
              </a:xfrm>
              <a:prstGeom prst="trapezoid">
                <a:avLst>
                  <a:gd name="adj" fmla="val 9103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cxnSp>
            <p:nvCxnSpPr>
              <p:cNvPr id="68" name="Straight Connector 67"/>
              <p:cNvCxnSpPr/>
              <p:nvPr/>
            </p:nvCxnSpPr>
            <p:spPr>
              <a:xfrm rot="10800000" flipH="1">
                <a:off x="8042275" y="5135561"/>
                <a:ext cx="264600" cy="1588"/>
              </a:xfrm>
              <a:prstGeom prst="line">
                <a:avLst/>
              </a:prstGeom>
              <a:ln w="635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p:nvPr/>
            </p:nvCxnSpPr>
            <p:spPr>
              <a:xfrm rot="10800000" flipH="1">
                <a:off x="8042276" y="5372100"/>
                <a:ext cx="264600" cy="1588"/>
              </a:xfrm>
              <a:prstGeom prst="line">
                <a:avLst/>
              </a:prstGeom>
              <a:ln w="635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10800000" flipH="1">
                <a:off x="8803199" y="5135561"/>
                <a:ext cx="264600" cy="1588"/>
              </a:xfrm>
              <a:prstGeom prst="line">
                <a:avLst/>
              </a:prstGeom>
              <a:ln w="635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0800000" flipH="1">
                <a:off x="8803200" y="5376864"/>
                <a:ext cx="264600" cy="1588"/>
              </a:xfrm>
              <a:prstGeom prst="line">
                <a:avLst/>
              </a:prstGeom>
              <a:ln w="635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8420100" y="5135050"/>
                <a:ext cx="76200" cy="40200"/>
              </a:xfrm>
              <a:prstGeom prst="rect">
                <a:avLst/>
              </a:prstGeom>
              <a:solidFill>
                <a:schemeClr val="bg1">
                  <a:lumMod val="65000"/>
                </a:schemeClr>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73" name="Rectangle 72"/>
              <p:cNvSpPr/>
              <p:nvPr/>
            </p:nvSpPr>
            <p:spPr>
              <a:xfrm>
                <a:off x="8569326" y="5334000"/>
                <a:ext cx="184198" cy="40200"/>
              </a:xfrm>
              <a:prstGeom prst="rect">
                <a:avLst/>
              </a:prstGeom>
              <a:solidFill>
                <a:schemeClr val="bg1">
                  <a:lumMod val="65000"/>
                </a:schemeClr>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nvGrpSpPr>
            <p:cNvPr id="309" name="Group 1208"/>
            <p:cNvGrpSpPr>
              <a:grpSpLocks noChangeAspect="1"/>
            </p:cNvGrpSpPr>
            <p:nvPr/>
          </p:nvGrpSpPr>
          <p:grpSpPr>
            <a:xfrm flipH="1">
              <a:off x="8034208" y="3420915"/>
              <a:ext cx="838200" cy="152400"/>
              <a:chOff x="8001000" y="2057400"/>
              <a:chExt cx="838200" cy="152400"/>
            </a:xfrm>
          </p:grpSpPr>
          <p:sp>
            <p:nvSpPr>
              <p:cNvPr id="43" name="Rectangle 42"/>
              <p:cNvSpPr/>
              <p:nvPr/>
            </p:nvSpPr>
            <p:spPr>
              <a:xfrm>
                <a:off x="8001000" y="2057400"/>
                <a:ext cx="838200" cy="152400"/>
              </a:xfrm>
              <a:prstGeom prst="rect">
                <a:avLst/>
              </a:prstGeom>
              <a:solidFill>
                <a:schemeClr val="bg1"/>
              </a:solidFill>
              <a:ln w="952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310" name="Group 279"/>
              <p:cNvGrpSpPr/>
              <p:nvPr/>
            </p:nvGrpSpPr>
            <p:grpSpPr>
              <a:xfrm>
                <a:off x="8038015" y="2089150"/>
                <a:ext cx="150302" cy="65396"/>
                <a:chOff x="7924801" y="1600200"/>
                <a:chExt cx="114299" cy="137396"/>
              </a:xfrm>
            </p:grpSpPr>
            <p:sp>
              <p:nvSpPr>
                <p:cNvPr id="54" name="Rectangle 53"/>
                <p:cNvSpPr/>
                <p:nvPr/>
              </p:nvSpPr>
              <p:spPr>
                <a:xfrm>
                  <a:off x="792480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5" name="Rectangle 54"/>
                <p:cNvSpPr/>
                <p:nvPr/>
              </p:nvSpPr>
              <p:spPr>
                <a:xfrm>
                  <a:off x="794622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6" name="Rectangle 55"/>
                <p:cNvSpPr/>
                <p:nvPr/>
              </p:nvSpPr>
              <p:spPr>
                <a:xfrm>
                  <a:off x="796764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7" name="Rectangle 56"/>
                <p:cNvSpPr/>
                <p:nvPr/>
              </p:nvSpPr>
              <p:spPr>
                <a:xfrm>
                  <a:off x="798906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8" name="Rectangle 57"/>
                <p:cNvSpPr/>
                <p:nvPr/>
              </p:nvSpPr>
              <p:spPr>
                <a:xfrm>
                  <a:off x="8010481"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9" name="Rectangle 58"/>
                <p:cNvSpPr/>
                <p:nvPr/>
              </p:nvSpPr>
              <p:spPr>
                <a:xfrm>
                  <a:off x="8031900" y="1600200"/>
                  <a:ext cx="7200" cy="137396"/>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sp>
            <p:nvSpPr>
              <p:cNvPr id="45" name="Rectangle 44"/>
              <p:cNvSpPr/>
              <p:nvPr/>
            </p:nvSpPr>
            <p:spPr>
              <a:xfrm>
                <a:off x="8477250" y="2092325"/>
                <a:ext cx="336550" cy="85725"/>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46" name="Rectangle 45"/>
              <p:cNvSpPr/>
              <p:nvPr/>
            </p:nvSpPr>
            <p:spPr>
              <a:xfrm>
                <a:off x="8220075" y="2130425"/>
                <a:ext cx="225425" cy="45719"/>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nvGrpSpPr>
              <p:cNvPr id="311" name="Group 354"/>
              <p:cNvGrpSpPr/>
              <p:nvPr/>
            </p:nvGrpSpPr>
            <p:grpSpPr>
              <a:xfrm>
                <a:off x="8489950" y="2112963"/>
                <a:ext cx="309147" cy="45719"/>
                <a:chOff x="8496300" y="2112963"/>
                <a:chExt cx="309147" cy="45719"/>
              </a:xfrm>
            </p:grpSpPr>
            <p:sp>
              <p:nvSpPr>
                <p:cNvPr id="48" name="Oval 47"/>
                <p:cNvSpPr/>
                <p:nvPr/>
              </p:nvSpPr>
              <p:spPr>
                <a:xfrm>
                  <a:off x="8759728" y="2112963"/>
                  <a:ext cx="45719" cy="45719"/>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49" name="Oval 48"/>
                <p:cNvSpPr>
                  <a:spLocks noChangeAspect="1"/>
                </p:cNvSpPr>
                <p:nvPr/>
              </p:nvSpPr>
              <p:spPr>
                <a:xfrm>
                  <a:off x="8601672"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0" name="Oval 49"/>
                <p:cNvSpPr>
                  <a:spLocks noChangeAspect="1"/>
                </p:cNvSpPr>
                <p:nvPr/>
              </p:nvSpPr>
              <p:spPr>
                <a:xfrm>
                  <a:off x="8654358"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1" name="Oval 50"/>
                <p:cNvSpPr>
                  <a:spLocks noChangeAspect="1"/>
                </p:cNvSpPr>
                <p:nvPr/>
              </p:nvSpPr>
              <p:spPr>
                <a:xfrm>
                  <a:off x="8707044"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2" name="Oval 51"/>
                <p:cNvSpPr>
                  <a:spLocks noChangeAspect="1"/>
                </p:cNvSpPr>
                <p:nvPr/>
              </p:nvSpPr>
              <p:spPr>
                <a:xfrm>
                  <a:off x="8496300"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53" name="Oval 52"/>
                <p:cNvSpPr>
                  <a:spLocks noChangeAspect="1"/>
                </p:cNvSpPr>
                <p:nvPr/>
              </p:nvSpPr>
              <p:spPr>
                <a:xfrm>
                  <a:off x="8548986" y="2117822"/>
                  <a:ext cx="36000" cy="36000"/>
                </a:xfrm>
                <a:prstGeom prst="ellipse">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grpSp>
        </p:grpSp>
      </p:grpSp>
      <p:sp>
        <p:nvSpPr>
          <p:cNvPr id="10" name="Rectangle 9"/>
          <p:cNvSpPr/>
          <p:nvPr/>
        </p:nvSpPr>
        <p:spPr>
          <a:xfrm flipH="1">
            <a:off x="7215643" y="2100984"/>
            <a:ext cx="743405" cy="1134044"/>
          </a:xfrm>
          <a:prstGeom prst="rect">
            <a:avLst/>
          </a:prstGeom>
          <a:solidFill>
            <a:srgbClr val="FFFF00"/>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36017" rIns="0" rtlCol="0" anchor="t" anchorCtr="0"/>
          <a:lstStyle/>
          <a:p>
            <a:pPr algn="ctr"/>
            <a:endParaRPr lang="en-US" sz="900" b="1" dirty="0">
              <a:solidFill>
                <a:srgbClr val="000000"/>
              </a:solidFill>
            </a:endParaRPr>
          </a:p>
          <a:p>
            <a:pPr algn="ctr"/>
            <a:endParaRPr lang="en-US" sz="900" b="1" dirty="0">
              <a:solidFill>
                <a:srgbClr val="000000"/>
              </a:solidFill>
            </a:endParaRPr>
          </a:p>
          <a:p>
            <a:pPr algn="ctr"/>
            <a:endParaRPr lang="en-US" sz="900" b="1" dirty="0">
              <a:solidFill>
                <a:srgbClr val="000000"/>
              </a:solidFill>
            </a:endParaRPr>
          </a:p>
          <a:p>
            <a:pPr algn="ctr"/>
            <a:r>
              <a:rPr lang="en-US" sz="900" b="1" dirty="0">
                <a:solidFill>
                  <a:srgbClr val="000000"/>
                </a:solidFill>
              </a:rPr>
              <a:t>Interaction</a:t>
            </a:r>
          </a:p>
          <a:p>
            <a:pPr algn="ctr"/>
            <a:r>
              <a:rPr lang="en-US" sz="900" b="1" dirty="0">
                <a:solidFill>
                  <a:srgbClr val="000000"/>
                </a:solidFill>
              </a:rPr>
              <a:t>Handling</a:t>
            </a:r>
          </a:p>
        </p:txBody>
      </p:sp>
      <p:sp>
        <p:nvSpPr>
          <p:cNvPr id="11" name="Rectangle 10"/>
          <p:cNvSpPr/>
          <p:nvPr/>
        </p:nvSpPr>
        <p:spPr>
          <a:xfrm flipH="1">
            <a:off x="5117345" y="1482349"/>
            <a:ext cx="1379747" cy="378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tIns="36017" rtlCol="0" anchor="t" anchorCtr="0"/>
          <a:lstStyle/>
          <a:p>
            <a:pPr algn="ctr"/>
            <a:r>
              <a:rPr lang="en-US" sz="1001" b="1" i="1" dirty="0">
                <a:solidFill>
                  <a:srgbClr val="000000"/>
                </a:solidFill>
              </a:rPr>
              <a:t>Product &amp; Service Delivery</a:t>
            </a:r>
          </a:p>
        </p:txBody>
      </p:sp>
      <p:sp>
        <p:nvSpPr>
          <p:cNvPr id="12" name="Freeform 11"/>
          <p:cNvSpPr/>
          <p:nvPr/>
        </p:nvSpPr>
        <p:spPr>
          <a:xfrm flipH="1">
            <a:off x="7215643" y="2100984"/>
            <a:ext cx="1712590" cy="2106765"/>
          </a:xfrm>
          <a:custGeom>
            <a:avLst/>
            <a:gdLst>
              <a:gd name="connsiteX0" fmla="*/ 12830 w 2527349"/>
              <a:gd name="connsiteY0" fmla="*/ 0 h 3912443"/>
              <a:gd name="connsiteX1" fmla="*/ 1654965 w 2527349"/>
              <a:gd name="connsiteY1" fmla="*/ 0 h 3912443"/>
              <a:gd name="connsiteX2" fmla="*/ 1654965 w 2527349"/>
              <a:gd name="connsiteY2" fmla="*/ 2283328 h 3912443"/>
              <a:gd name="connsiteX3" fmla="*/ 2527349 w 2527349"/>
              <a:gd name="connsiteY3" fmla="*/ 2283328 h 3912443"/>
              <a:gd name="connsiteX4" fmla="*/ 2527349 w 2527349"/>
              <a:gd name="connsiteY4" fmla="*/ 3899616 h 3912443"/>
              <a:gd name="connsiteX5" fmla="*/ 0 w 2527349"/>
              <a:gd name="connsiteY5" fmla="*/ 3912443 h 3912443"/>
              <a:gd name="connsiteX6" fmla="*/ 12830 w 2527349"/>
              <a:gd name="connsiteY6" fmla="*/ 0 h 3912443"/>
              <a:gd name="connsiteX0" fmla="*/ 12830 w 3323842"/>
              <a:gd name="connsiteY0" fmla="*/ 0 h 3912443"/>
              <a:gd name="connsiteX1" fmla="*/ 1654965 w 3323842"/>
              <a:gd name="connsiteY1" fmla="*/ 0 h 3912443"/>
              <a:gd name="connsiteX2" fmla="*/ 1654965 w 3323842"/>
              <a:gd name="connsiteY2" fmla="*/ 2283328 h 3912443"/>
              <a:gd name="connsiteX3" fmla="*/ 3323842 w 3323842"/>
              <a:gd name="connsiteY3" fmla="*/ 2283328 h 3912443"/>
              <a:gd name="connsiteX4" fmla="*/ 2527349 w 3323842"/>
              <a:gd name="connsiteY4" fmla="*/ 3899616 h 3912443"/>
              <a:gd name="connsiteX5" fmla="*/ 0 w 3323842"/>
              <a:gd name="connsiteY5" fmla="*/ 3912443 h 3912443"/>
              <a:gd name="connsiteX6" fmla="*/ 12830 w 3323842"/>
              <a:gd name="connsiteY6" fmla="*/ 0 h 3912443"/>
              <a:gd name="connsiteX0" fmla="*/ 12830 w 3323842"/>
              <a:gd name="connsiteY0" fmla="*/ 0 h 3912443"/>
              <a:gd name="connsiteX1" fmla="*/ 1654965 w 3323842"/>
              <a:gd name="connsiteY1" fmla="*/ 0 h 3912443"/>
              <a:gd name="connsiteX2" fmla="*/ 1654965 w 3323842"/>
              <a:gd name="connsiteY2" fmla="*/ 2283328 h 3912443"/>
              <a:gd name="connsiteX3" fmla="*/ 3323842 w 3323842"/>
              <a:gd name="connsiteY3" fmla="*/ 2283328 h 3912443"/>
              <a:gd name="connsiteX4" fmla="*/ 3323842 w 3323842"/>
              <a:gd name="connsiteY4" fmla="*/ 3899616 h 3912443"/>
              <a:gd name="connsiteX5" fmla="*/ 0 w 3323842"/>
              <a:gd name="connsiteY5" fmla="*/ 3912443 h 3912443"/>
              <a:gd name="connsiteX6" fmla="*/ 12830 w 3323842"/>
              <a:gd name="connsiteY6" fmla="*/ 0 h 3912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3842" h="3912443">
                <a:moveTo>
                  <a:pt x="12830" y="0"/>
                </a:moveTo>
                <a:lnTo>
                  <a:pt x="1654965" y="0"/>
                </a:lnTo>
                <a:lnTo>
                  <a:pt x="1654965" y="2283328"/>
                </a:lnTo>
                <a:lnTo>
                  <a:pt x="3323842" y="2283328"/>
                </a:lnTo>
                <a:lnTo>
                  <a:pt x="3323842" y="3899616"/>
                </a:lnTo>
                <a:lnTo>
                  <a:pt x="0" y="3912443"/>
                </a:lnTo>
                <a:cubicBezTo>
                  <a:pt x="4277" y="2604019"/>
                  <a:pt x="8553" y="1295596"/>
                  <a:pt x="12830" y="0"/>
                </a:cubicBezTo>
                <a:close/>
              </a:path>
            </a:pathLst>
          </a:custGeom>
          <a:solidFill>
            <a:srgbClr val="FFFF00"/>
          </a:solidFill>
          <a:ln>
            <a:solidFill>
              <a:schemeClr val="tx1"/>
            </a:solidFill>
          </a:ln>
        </p:spPr>
        <p:style>
          <a:lnRef idx="1">
            <a:schemeClr val="accent1"/>
          </a:lnRef>
          <a:fillRef idx="3">
            <a:schemeClr val="accent1"/>
          </a:fillRef>
          <a:effectRef idx="2">
            <a:schemeClr val="accent1"/>
          </a:effectRef>
          <a:fontRef idx="minor">
            <a:schemeClr val="lt1"/>
          </a:fontRef>
        </p:style>
        <p:txBody>
          <a:bodyPr tIns="36017" rtlCol="0" anchor="t" anchorCtr="0"/>
          <a:lstStyle/>
          <a:p>
            <a:pPr algn="ctr">
              <a:lnSpc>
                <a:spcPts val="1481"/>
              </a:lnSpc>
            </a:pPr>
            <a:endParaRPr lang="en-US" sz="1101" b="1" dirty="0">
              <a:solidFill>
                <a:srgbClr val="000000"/>
              </a:solidFill>
            </a:endParaRPr>
          </a:p>
        </p:txBody>
      </p:sp>
      <p:sp>
        <p:nvSpPr>
          <p:cNvPr id="13" name="Rectangle 12"/>
          <p:cNvSpPr/>
          <p:nvPr/>
        </p:nvSpPr>
        <p:spPr>
          <a:xfrm flipH="1">
            <a:off x="8054784" y="2478412"/>
            <a:ext cx="852951" cy="19385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36017" rIns="0" rtlCol="0" anchor="t" anchorCtr="0"/>
          <a:lstStyle/>
          <a:p>
            <a:pPr algn="ctr"/>
            <a:r>
              <a:rPr lang="en-US" sz="900" b="1" dirty="0">
                <a:solidFill>
                  <a:srgbClr val="000000"/>
                </a:solidFill>
              </a:rPr>
              <a:t>Channel</a:t>
            </a:r>
          </a:p>
          <a:p>
            <a:pPr algn="ctr"/>
            <a:r>
              <a:rPr lang="en-US" sz="900" b="1" dirty="0">
                <a:solidFill>
                  <a:srgbClr val="000000"/>
                </a:solidFill>
              </a:rPr>
              <a:t>Environment</a:t>
            </a:r>
          </a:p>
        </p:txBody>
      </p:sp>
      <p:sp>
        <p:nvSpPr>
          <p:cNvPr id="15" name="Rectangle 14"/>
          <p:cNvSpPr/>
          <p:nvPr/>
        </p:nvSpPr>
        <p:spPr>
          <a:xfrm flipH="1">
            <a:off x="5277748" y="4294426"/>
            <a:ext cx="1314161" cy="34859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tIns="36017" rtlCol="0" anchor="t" anchorCtr="0"/>
          <a:lstStyle/>
          <a:p>
            <a:pPr algn="ctr"/>
            <a:r>
              <a:rPr lang="en-US" sz="1001" b="1" i="1" dirty="0">
                <a:solidFill>
                  <a:srgbClr val="000000"/>
                </a:solidFill>
              </a:rPr>
              <a:t>Physical Inventory</a:t>
            </a:r>
          </a:p>
          <a:p>
            <a:pPr algn="ctr"/>
            <a:r>
              <a:rPr lang="en-US" sz="1001" b="1" i="1" dirty="0">
                <a:solidFill>
                  <a:srgbClr val="000000"/>
                </a:solidFill>
              </a:rPr>
              <a:t>Management</a:t>
            </a:r>
          </a:p>
        </p:txBody>
      </p:sp>
      <p:sp>
        <p:nvSpPr>
          <p:cNvPr id="16" name="Left-Right Arrow 15"/>
          <p:cNvSpPr/>
          <p:nvPr/>
        </p:nvSpPr>
        <p:spPr>
          <a:xfrm flipH="1">
            <a:off x="6415155" y="2100830"/>
            <a:ext cx="864400" cy="692231"/>
          </a:xfrm>
          <a:prstGeom prst="leftRightArrow">
            <a:avLst>
              <a:gd name="adj1" fmla="val 50000"/>
              <a:gd name="adj2" fmla="val 32009"/>
            </a:avLst>
          </a:prstGeom>
          <a:solidFill>
            <a:srgbClr val="FF0000"/>
          </a:solidFill>
          <a:ln>
            <a:solidFill>
              <a:srgbClr val="800000"/>
            </a:solidFill>
          </a:ln>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lnSpc>
                <a:spcPts val="820"/>
              </a:lnSpc>
            </a:pPr>
            <a:r>
              <a:rPr lang="en-US" sz="900" b="1" dirty="0">
                <a:solidFill>
                  <a:srgbClr val="000000"/>
                </a:solidFill>
                <a:latin typeface="Arial Narrow"/>
                <a:cs typeface="Arial Narrow"/>
              </a:rPr>
              <a:t>Structured</a:t>
            </a:r>
          </a:p>
          <a:p>
            <a:pPr algn="ctr">
              <a:lnSpc>
                <a:spcPts val="820"/>
              </a:lnSpc>
            </a:pPr>
            <a:r>
              <a:rPr lang="en-US" sz="900" b="1" dirty="0">
                <a:solidFill>
                  <a:srgbClr val="000000"/>
                </a:solidFill>
                <a:latin typeface="Arial Narrow"/>
                <a:cs typeface="Arial Narrow"/>
              </a:rPr>
              <a:t>&amp; Unstructured</a:t>
            </a:r>
          </a:p>
          <a:p>
            <a:pPr algn="ctr">
              <a:lnSpc>
                <a:spcPts val="820"/>
              </a:lnSpc>
            </a:pPr>
            <a:r>
              <a:rPr lang="en-US" sz="900" b="1" dirty="0">
                <a:solidFill>
                  <a:srgbClr val="000000"/>
                </a:solidFill>
                <a:latin typeface="Arial Narrow"/>
                <a:cs typeface="Arial Narrow"/>
              </a:rPr>
              <a:t>Data</a:t>
            </a:r>
          </a:p>
        </p:txBody>
      </p:sp>
      <p:sp>
        <p:nvSpPr>
          <p:cNvPr id="17" name="Left-Right Arrow 16"/>
          <p:cNvSpPr/>
          <p:nvPr/>
        </p:nvSpPr>
        <p:spPr>
          <a:xfrm flipH="1">
            <a:off x="6415155" y="3546446"/>
            <a:ext cx="864400" cy="555240"/>
          </a:xfrm>
          <a:prstGeom prst="leftRightArrow">
            <a:avLst>
              <a:gd name="adj1" fmla="val 50000"/>
              <a:gd name="adj2" fmla="val 32009"/>
            </a:avLst>
          </a:prstGeom>
        </p:spPr>
        <p:style>
          <a:lnRef idx="1">
            <a:schemeClr val="accent1"/>
          </a:lnRef>
          <a:fillRef idx="3">
            <a:schemeClr val="accent1"/>
          </a:fillRef>
          <a:effectRef idx="2">
            <a:schemeClr val="accent1"/>
          </a:effectRef>
          <a:fontRef idx="minor">
            <a:schemeClr val="lt1"/>
          </a:fontRef>
        </p:style>
        <p:txBody>
          <a:bodyPr lIns="0" tIns="0" rIns="0" bIns="28813" rtlCol="0" anchor="ctr"/>
          <a:lstStyle/>
          <a:p>
            <a:pPr algn="ctr">
              <a:lnSpc>
                <a:spcPts val="820"/>
              </a:lnSpc>
            </a:pPr>
            <a:r>
              <a:rPr lang="en-US" sz="900" b="1" dirty="0">
                <a:solidFill>
                  <a:srgbClr val="000000"/>
                </a:solidFill>
                <a:latin typeface="Arial Narrow"/>
                <a:cs typeface="Arial Narrow"/>
              </a:rPr>
              <a:t>Inventory Distribution</a:t>
            </a:r>
          </a:p>
        </p:txBody>
      </p:sp>
      <p:sp>
        <p:nvSpPr>
          <p:cNvPr id="18" name="Left-Right Arrow 17"/>
          <p:cNvSpPr/>
          <p:nvPr/>
        </p:nvSpPr>
        <p:spPr>
          <a:xfrm flipH="1">
            <a:off x="7869025" y="2628477"/>
            <a:ext cx="299701" cy="605880"/>
          </a:xfrm>
          <a:prstGeom prst="leftRightArrow">
            <a:avLst>
              <a:gd name="adj1" fmla="val 44446"/>
              <a:gd name="adj2" fmla="val 30622"/>
            </a:avLst>
          </a:prstGeom>
          <a:solidFill>
            <a:srgbClr val="FF0000"/>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1051" b="1" dirty="0">
              <a:solidFill>
                <a:srgbClr val="000000"/>
              </a:solidFill>
              <a:latin typeface="Arial Narrow"/>
              <a:cs typeface="Arial Narrow"/>
            </a:endParaRPr>
          </a:p>
        </p:txBody>
      </p:sp>
      <p:sp>
        <p:nvSpPr>
          <p:cNvPr id="19" name="Left-Right Arrow 18"/>
          <p:cNvSpPr/>
          <p:nvPr/>
        </p:nvSpPr>
        <p:spPr>
          <a:xfrm flipH="1">
            <a:off x="6415155" y="2601408"/>
            <a:ext cx="864400" cy="692231"/>
          </a:xfrm>
          <a:prstGeom prst="leftRightArrow">
            <a:avLst>
              <a:gd name="adj1" fmla="val 50000"/>
              <a:gd name="adj2" fmla="val 32009"/>
            </a:avLst>
          </a:prstGeom>
          <a:solidFill>
            <a:srgbClr val="FF0000"/>
          </a:solidFill>
          <a:ln>
            <a:solidFill>
              <a:srgbClr val="800000"/>
            </a:solidFill>
          </a:ln>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900" b="1" dirty="0">
                <a:solidFill>
                  <a:srgbClr val="000000"/>
                </a:solidFill>
                <a:latin typeface="Arial Narrow"/>
                <a:cs typeface="Arial Narrow"/>
              </a:rPr>
              <a:t>Interactive</a:t>
            </a:r>
          </a:p>
          <a:p>
            <a:pPr algn="ctr"/>
            <a:r>
              <a:rPr lang="en-US" sz="900" b="1" dirty="0">
                <a:solidFill>
                  <a:srgbClr val="000000"/>
                </a:solidFill>
                <a:latin typeface="Arial Narrow"/>
                <a:cs typeface="Arial Narrow"/>
              </a:rPr>
              <a:t>&amp; Batch</a:t>
            </a:r>
          </a:p>
        </p:txBody>
      </p:sp>
      <p:grpSp>
        <p:nvGrpSpPr>
          <p:cNvPr id="312" name="Group 288"/>
          <p:cNvGrpSpPr/>
          <p:nvPr/>
        </p:nvGrpSpPr>
        <p:grpSpPr>
          <a:xfrm>
            <a:off x="7308121" y="3550081"/>
            <a:ext cx="1555895" cy="527366"/>
            <a:chOff x="5775543" y="4346504"/>
            <a:chExt cx="1555175" cy="527122"/>
          </a:xfrm>
        </p:grpSpPr>
        <p:sp>
          <p:nvSpPr>
            <p:cNvPr id="14" name="Rectangle 13"/>
            <p:cNvSpPr/>
            <p:nvPr/>
          </p:nvSpPr>
          <p:spPr>
            <a:xfrm flipH="1">
              <a:off x="5775543" y="4346504"/>
              <a:ext cx="1555175" cy="527122"/>
            </a:xfrm>
            <a:prstGeom prst="rect">
              <a:avLst/>
            </a:prstGeom>
            <a:solidFill>
              <a:srgbClr val="D9D9D9"/>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0" rIns="0" bIns="28813" rtlCol="0" anchor="t" anchorCtr="0"/>
            <a:lstStyle/>
            <a:p>
              <a:pPr algn="ctr"/>
              <a:r>
                <a:rPr lang="en-US" sz="1001" b="1" dirty="0">
                  <a:solidFill>
                    <a:srgbClr val="000000"/>
                  </a:solidFill>
                </a:rPr>
                <a:t>Physical Elements</a:t>
              </a:r>
            </a:p>
          </p:txBody>
        </p:sp>
        <p:sp>
          <p:nvSpPr>
            <p:cNvPr id="20" name="Rectangle 19"/>
            <p:cNvSpPr>
              <a:spLocks/>
            </p:cNvSpPr>
            <p:nvPr/>
          </p:nvSpPr>
          <p:spPr>
            <a:xfrm flipH="1">
              <a:off x="5822570" y="4528689"/>
              <a:ext cx="562354" cy="287890"/>
            </a:xfrm>
            <a:prstGeom prst="rect">
              <a:avLst/>
            </a:prstGeom>
            <a:solidFill>
              <a:srgbClr val="7F7F7F"/>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900" b="1" dirty="0">
                  <a:solidFill>
                    <a:srgbClr val="FFFFFF"/>
                  </a:solidFill>
                  <a:latin typeface="Arial Narrow"/>
                  <a:cs typeface="Arial Narrow"/>
                </a:rPr>
                <a:t>Documents</a:t>
              </a:r>
            </a:p>
          </p:txBody>
        </p:sp>
        <p:sp>
          <p:nvSpPr>
            <p:cNvPr id="21" name="Rectangle 20"/>
            <p:cNvSpPr>
              <a:spLocks/>
            </p:cNvSpPr>
            <p:nvPr/>
          </p:nvSpPr>
          <p:spPr>
            <a:xfrm flipH="1">
              <a:off x="6448751" y="4528689"/>
              <a:ext cx="333048" cy="287890"/>
            </a:xfrm>
            <a:prstGeom prst="rect">
              <a:avLst/>
            </a:prstGeom>
            <a:solidFill>
              <a:srgbClr val="7F7F7F"/>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900" b="1" dirty="0">
                  <a:solidFill>
                    <a:srgbClr val="FFFFFF"/>
                  </a:solidFill>
                  <a:latin typeface="Arial Narrow"/>
                  <a:cs typeface="Arial Narrow"/>
                </a:rPr>
                <a:t>Cash</a:t>
              </a:r>
            </a:p>
          </p:txBody>
        </p:sp>
        <p:sp>
          <p:nvSpPr>
            <p:cNvPr id="22" name="Rectangle 21"/>
            <p:cNvSpPr>
              <a:spLocks/>
            </p:cNvSpPr>
            <p:nvPr/>
          </p:nvSpPr>
          <p:spPr>
            <a:xfrm flipH="1">
              <a:off x="6848475" y="4528689"/>
              <a:ext cx="432578" cy="287890"/>
            </a:xfrm>
            <a:prstGeom prst="rect">
              <a:avLst/>
            </a:prstGeom>
            <a:solidFill>
              <a:srgbClr val="7F7F7F"/>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lnSpc>
                  <a:spcPts val="880"/>
                </a:lnSpc>
              </a:pPr>
              <a:r>
                <a:rPr lang="en-US" sz="900" b="1" dirty="0">
                  <a:solidFill>
                    <a:srgbClr val="FFFFFF"/>
                  </a:solidFill>
                  <a:latin typeface="Arial Narrow"/>
                  <a:cs typeface="Arial Narrow"/>
                </a:rPr>
                <a:t>Tokens/Devices</a:t>
              </a:r>
            </a:p>
          </p:txBody>
        </p:sp>
      </p:grpSp>
      <p:sp>
        <p:nvSpPr>
          <p:cNvPr id="23" name="Left-Right Arrow 22"/>
          <p:cNvSpPr/>
          <p:nvPr/>
        </p:nvSpPr>
        <p:spPr>
          <a:xfrm flipH="1">
            <a:off x="8942829" y="3468846"/>
            <a:ext cx="628936" cy="617003"/>
          </a:xfrm>
          <a:prstGeom prst="leftRightArrow">
            <a:avLst>
              <a:gd name="adj1" fmla="val 50000"/>
              <a:gd name="adj2" fmla="val 32009"/>
            </a:avLst>
          </a:prstGeom>
        </p:spPr>
        <p:style>
          <a:lnRef idx="1">
            <a:schemeClr val="accent1"/>
          </a:lnRef>
          <a:fillRef idx="3">
            <a:schemeClr val="accent1"/>
          </a:fillRef>
          <a:effectRef idx="2">
            <a:schemeClr val="accent1"/>
          </a:effectRef>
          <a:fontRef idx="minor">
            <a:schemeClr val="lt1"/>
          </a:fontRef>
        </p:style>
        <p:txBody>
          <a:bodyPr lIns="0" tIns="0" rIns="0" bIns="28813" rtlCol="0" anchor="ctr"/>
          <a:lstStyle/>
          <a:p>
            <a:pPr algn="ctr">
              <a:lnSpc>
                <a:spcPts val="1341"/>
              </a:lnSpc>
            </a:pPr>
            <a:r>
              <a:rPr lang="en-US" sz="1051" b="1" dirty="0">
                <a:solidFill>
                  <a:srgbClr val="000000"/>
                </a:solidFill>
                <a:latin typeface="Arial Narrow"/>
                <a:cs typeface="Arial Narrow"/>
              </a:rPr>
              <a:t>Tactile</a:t>
            </a:r>
          </a:p>
        </p:txBody>
      </p:sp>
      <p:sp>
        <p:nvSpPr>
          <p:cNvPr id="24" name="Left-Right Arrow 23"/>
          <p:cNvSpPr/>
          <p:nvPr/>
        </p:nvSpPr>
        <p:spPr>
          <a:xfrm flipH="1">
            <a:off x="8942829" y="2107568"/>
            <a:ext cx="628936" cy="617003"/>
          </a:xfrm>
          <a:prstGeom prst="leftRightArrow">
            <a:avLst>
              <a:gd name="adj1" fmla="val 50000"/>
              <a:gd name="adj2" fmla="val 32009"/>
            </a:avLst>
          </a:prstGeom>
          <a:solidFill>
            <a:srgbClr val="FF0000"/>
          </a:solidFill>
          <a:ln>
            <a:solidFill>
              <a:srgbClr val="800000"/>
            </a:solidFill>
          </a:ln>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1051" b="1" dirty="0">
                <a:solidFill>
                  <a:srgbClr val="000000"/>
                </a:solidFill>
                <a:latin typeface="Arial Narrow"/>
                <a:cs typeface="Arial Narrow"/>
              </a:rPr>
              <a:t>Audio</a:t>
            </a:r>
          </a:p>
        </p:txBody>
      </p:sp>
      <p:sp>
        <p:nvSpPr>
          <p:cNvPr id="25" name="Left-Right Arrow 24"/>
          <p:cNvSpPr/>
          <p:nvPr/>
        </p:nvSpPr>
        <p:spPr>
          <a:xfrm flipH="1">
            <a:off x="8942829" y="2596756"/>
            <a:ext cx="628936" cy="617003"/>
          </a:xfrm>
          <a:prstGeom prst="leftRightArrow">
            <a:avLst>
              <a:gd name="adj1" fmla="val 50000"/>
              <a:gd name="adj2" fmla="val 32009"/>
            </a:avLst>
          </a:prstGeom>
          <a:solidFill>
            <a:srgbClr val="FF0000"/>
          </a:solidFill>
          <a:ln>
            <a:solidFill>
              <a:srgbClr val="800000"/>
            </a:solidFill>
          </a:ln>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1051" b="1" dirty="0">
                <a:solidFill>
                  <a:srgbClr val="000000"/>
                </a:solidFill>
                <a:latin typeface="Arial Narrow"/>
                <a:cs typeface="Arial Narrow"/>
              </a:rPr>
              <a:t>Visual</a:t>
            </a:r>
          </a:p>
        </p:txBody>
      </p:sp>
      <p:cxnSp>
        <p:nvCxnSpPr>
          <p:cNvPr id="26" name="Straight Connector 25"/>
          <p:cNvCxnSpPr/>
          <p:nvPr/>
        </p:nvCxnSpPr>
        <p:spPr>
          <a:xfrm flipV="1">
            <a:off x="5381096" y="3310788"/>
            <a:ext cx="4316995" cy="9140"/>
          </a:xfrm>
          <a:prstGeom prst="line">
            <a:avLst/>
          </a:prstGeom>
          <a:ln w="57150" cap="flat" cmpd="sng" algn="ctr">
            <a:solidFill>
              <a:schemeClr val="tx1">
                <a:lumMod val="50000"/>
                <a:lumOff val="50000"/>
              </a:schemeClr>
            </a:solidFill>
            <a:prstDash val="sysDash"/>
            <a:round/>
            <a:headEnd type="none" w="med" len="med"/>
            <a:tailEnd type="none" w="med" len="med"/>
          </a:ln>
          <a:effectLst>
            <a:outerShdw blurRad="50800" dist="38100" dir="5400000" rotWithShape="0">
              <a:srgbClr val="000000">
                <a:alpha val="76000"/>
              </a:srgbClr>
            </a:outerShdw>
          </a:effectLst>
        </p:spPr>
        <p:style>
          <a:lnRef idx="2">
            <a:schemeClr val="accent1"/>
          </a:lnRef>
          <a:fillRef idx="0">
            <a:schemeClr val="accent1"/>
          </a:fillRef>
          <a:effectRef idx="1">
            <a:schemeClr val="accent1"/>
          </a:effectRef>
          <a:fontRef idx="minor">
            <a:schemeClr val="tx1"/>
          </a:fontRef>
        </p:style>
      </p:cxnSp>
      <p:sp>
        <p:nvSpPr>
          <p:cNvPr id="28" name="Rectangle 27"/>
          <p:cNvSpPr/>
          <p:nvPr/>
        </p:nvSpPr>
        <p:spPr>
          <a:xfrm flipH="1">
            <a:off x="6349128" y="4836477"/>
            <a:ext cx="1168682" cy="25200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1201" b="1" i="1" dirty="0">
                <a:solidFill>
                  <a:schemeClr val="tx1"/>
                </a:solidFill>
              </a:rPr>
              <a:t>Channel</a:t>
            </a:r>
          </a:p>
          <a:p>
            <a:pPr algn="ctr"/>
            <a:r>
              <a:rPr lang="en-US" sz="1201" b="1" i="1" dirty="0">
                <a:solidFill>
                  <a:schemeClr val="tx1"/>
                </a:solidFill>
              </a:rPr>
              <a:t>Encapsulation</a:t>
            </a:r>
          </a:p>
        </p:txBody>
      </p:sp>
      <p:sp>
        <p:nvSpPr>
          <p:cNvPr id="29" name="Up-Down Arrow 28"/>
          <p:cNvSpPr>
            <a:spLocks noChangeAspect="1"/>
          </p:cNvSpPr>
          <p:nvPr/>
        </p:nvSpPr>
        <p:spPr>
          <a:xfrm flipH="1">
            <a:off x="8201402" y="3147579"/>
            <a:ext cx="649671" cy="336654"/>
          </a:xfrm>
          <a:prstGeom prst="upDownArrow">
            <a:avLst>
              <a:gd name="adj1" fmla="val 50000"/>
              <a:gd name="adj2" fmla="val 30118"/>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1" dirty="0"/>
          </a:p>
        </p:txBody>
      </p:sp>
      <p:sp>
        <p:nvSpPr>
          <p:cNvPr id="30" name="Rectangle 29"/>
          <p:cNvSpPr/>
          <p:nvPr/>
        </p:nvSpPr>
        <p:spPr>
          <a:xfrm flipH="1">
            <a:off x="9782329" y="4289639"/>
            <a:ext cx="811573" cy="25200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1401" b="1" i="1" dirty="0">
                <a:solidFill>
                  <a:srgbClr val="000000"/>
                </a:solidFill>
              </a:rPr>
              <a:t>Any Device or Network</a:t>
            </a:r>
          </a:p>
        </p:txBody>
      </p:sp>
      <p:grpSp>
        <p:nvGrpSpPr>
          <p:cNvPr id="313" name="Group 292"/>
          <p:cNvGrpSpPr/>
          <p:nvPr/>
        </p:nvGrpSpPr>
        <p:grpSpPr>
          <a:xfrm>
            <a:off x="5417396" y="2446937"/>
            <a:ext cx="1006117" cy="1374731"/>
            <a:chOff x="3885693" y="3243870"/>
            <a:chExt cx="1077651" cy="1374095"/>
          </a:xfrm>
        </p:grpSpPr>
        <p:sp>
          <p:nvSpPr>
            <p:cNvPr id="290" name="Freeform 289"/>
            <p:cNvSpPr/>
            <p:nvPr/>
          </p:nvSpPr>
          <p:spPr>
            <a:xfrm>
              <a:off x="3885693" y="4322928"/>
              <a:ext cx="1077651" cy="295037"/>
            </a:xfrm>
            <a:custGeom>
              <a:avLst/>
              <a:gdLst>
                <a:gd name="connsiteX0" fmla="*/ 0 w 949360"/>
                <a:gd name="connsiteY0" fmla="*/ 0 h 205243"/>
                <a:gd name="connsiteX1" fmla="*/ 333559 w 949360"/>
                <a:gd name="connsiteY1" fmla="*/ 0 h 205243"/>
                <a:gd name="connsiteX2" fmla="*/ 628630 w 949360"/>
                <a:gd name="connsiteY2" fmla="*/ 205243 h 205243"/>
                <a:gd name="connsiteX3" fmla="*/ 949360 w 949360"/>
                <a:gd name="connsiteY3" fmla="*/ 205243 h 205243"/>
              </a:gdLst>
              <a:ahLst/>
              <a:cxnLst>
                <a:cxn ang="0">
                  <a:pos x="connsiteX0" y="connsiteY0"/>
                </a:cxn>
                <a:cxn ang="0">
                  <a:pos x="connsiteX1" y="connsiteY1"/>
                </a:cxn>
                <a:cxn ang="0">
                  <a:pos x="connsiteX2" y="connsiteY2"/>
                </a:cxn>
                <a:cxn ang="0">
                  <a:pos x="connsiteX3" y="connsiteY3"/>
                </a:cxn>
              </a:cxnLst>
              <a:rect l="l" t="t" r="r" b="b"/>
              <a:pathLst>
                <a:path w="949360" h="205243">
                  <a:moveTo>
                    <a:pt x="0" y="0"/>
                  </a:moveTo>
                  <a:lnTo>
                    <a:pt x="333559" y="0"/>
                  </a:lnTo>
                  <a:lnTo>
                    <a:pt x="628630" y="205243"/>
                  </a:lnTo>
                  <a:lnTo>
                    <a:pt x="949360" y="205243"/>
                  </a:lnTo>
                </a:path>
              </a:pathLst>
            </a:custGeom>
            <a:ln w="76200" cap="flat" cmpd="sng" algn="ctr">
              <a:solidFill>
                <a:srgbClr val="F4F247"/>
              </a:solidFill>
              <a:prstDash val="solid"/>
              <a:round/>
              <a:headEnd type="triangle" w="med" len="med"/>
              <a:tailEnd type="triangle" w="med" len="med"/>
            </a:ln>
            <a:effectLst>
              <a:outerShdw blurRad="40000" dist="20000" dir="5400000" rotWithShape="0">
                <a:srgbClr val="000000">
                  <a:alpha val="76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sp>
          <p:nvSpPr>
            <p:cNvPr id="291" name="Freeform 290"/>
            <p:cNvSpPr/>
            <p:nvPr/>
          </p:nvSpPr>
          <p:spPr>
            <a:xfrm flipV="1">
              <a:off x="3885693" y="3243870"/>
              <a:ext cx="1077651" cy="373536"/>
            </a:xfrm>
            <a:custGeom>
              <a:avLst/>
              <a:gdLst>
                <a:gd name="connsiteX0" fmla="*/ 0 w 949360"/>
                <a:gd name="connsiteY0" fmla="*/ 0 h 205243"/>
                <a:gd name="connsiteX1" fmla="*/ 333559 w 949360"/>
                <a:gd name="connsiteY1" fmla="*/ 0 h 205243"/>
                <a:gd name="connsiteX2" fmla="*/ 628630 w 949360"/>
                <a:gd name="connsiteY2" fmla="*/ 205243 h 205243"/>
                <a:gd name="connsiteX3" fmla="*/ 949360 w 949360"/>
                <a:gd name="connsiteY3" fmla="*/ 205243 h 205243"/>
              </a:gdLst>
              <a:ahLst/>
              <a:cxnLst>
                <a:cxn ang="0">
                  <a:pos x="connsiteX0" y="connsiteY0"/>
                </a:cxn>
                <a:cxn ang="0">
                  <a:pos x="connsiteX1" y="connsiteY1"/>
                </a:cxn>
                <a:cxn ang="0">
                  <a:pos x="connsiteX2" y="connsiteY2"/>
                </a:cxn>
                <a:cxn ang="0">
                  <a:pos x="connsiteX3" y="connsiteY3"/>
                </a:cxn>
              </a:cxnLst>
              <a:rect l="l" t="t" r="r" b="b"/>
              <a:pathLst>
                <a:path w="949360" h="205243">
                  <a:moveTo>
                    <a:pt x="0" y="0"/>
                  </a:moveTo>
                  <a:lnTo>
                    <a:pt x="333559" y="0"/>
                  </a:lnTo>
                  <a:lnTo>
                    <a:pt x="628630" y="205243"/>
                  </a:lnTo>
                  <a:lnTo>
                    <a:pt x="949360" y="205243"/>
                  </a:lnTo>
                </a:path>
              </a:pathLst>
            </a:custGeom>
            <a:ln w="76200" cap="flat" cmpd="sng" algn="ctr">
              <a:solidFill>
                <a:srgbClr val="FF0000"/>
              </a:solidFill>
              <a:prstDash val="solid"/>
              <a:round/>
              <a:headEnd type="triangle" w="med" len="med"/>
              <a:tailEnd type="triangle" w="med" len="med"/>
            </a:ln>
            <a:effectLst>
              <a:outerShdw blurRad="40000" dist="20000" dir="5400000" rotWithShape="0">
                <a:srgbClr val="000000">
                  <a:alpha val="76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sp>
          <p:nvSpPr>
            <p:cNvPr id="292" name="Freeform 291"/>
            <p:cNvSpPr/>
            <p:nvPr/>
          </p:nvSpPr>
          <p:spPr>
            <a:xfrm flipV="1">
              <a:off x="3885693" y="3745682"/>
              <a:ext cx="1077651" cy="76968"/>
            </a:xfrm>
            <a:custGeom>
              <a:avLst/>
              <a:gdLst>
                <a:gd name="connsiteX0" fmla="*/ 0 w 949360"/>
                <a:gd name="connsiteY0" fmla="*/ 0 h 205243"/>
                <a:gd name="connsiteX1" fmla="*/ 333559 w 949360"/>
                <a:gd name="connsiteY1" fmla="*/ 0 h 205243"/>
                <a:gd name="connsiteX2" fmla="*/ 628630 w 949360"/>
                <a:gd name="connsiteY2" fmla="*/ 205243 h 205243"/>
                <a:gd name="connsiteX3" fmla="*/ 949360 w 949360"/>
                <a:gd name="connsiteY3" fmla="*/ 205243 h 205243"/>
              </a:gdLst>
              <a:ahLst/>
              <a:cxnLst>
                <a:cxn ang="0">
                  <a:pos x="connsiteX0" y="connsiteY0"/>
                </a:cxn>
                <a:cxn ang="0">
                  <a:pos x="connsiteX1" y="connsiteY1"/>
                </a:cxn>
                <a:cxn ang="0">
                  <a:pos x="connsiteX2" y="connsiteY2"/>
                </a:cxn>
                <a:cxn ang="0">
                  <a:pos x="connsiteX3" y="connsiteY3"/>
                </a:cxn>
              </a:cxnLst>
              <a:rect l="l" t="t" r="r" b="b"/>
              <a:pathLst>
                <a:path w="949360" h="205243">
                  <a:moveTo>
                    <a:pt x="0" y="0"/>
                  </a:moveTo>
                  <a:lnTo>
                    <a:pt x="333559" y="0"/>
                  </a:lnTo>
                  <a:lnTo>
                    <a:pt x="628630" y="205243"/>
                  </a:lnTo>
                  <a:lnTo>
                    <a:pt x="949360" y="205243"/>
                  </a:lnTo>
                </a:path>
              </a:pathLst>
            </a:custGeom>
            <a:ln w="76200" cap="flat" cmpd="sng" algn="ctr">
              <a:solidFill>
                <a:srgbClr val="FF0000"/>
              </a:solidFill>
              <a:prstDash val="solid"/>
              <a:round/>
              <a:headEnd type="triangle" w="med" len="med"/>
              <a:tailEnd type="triangle" w="med" len="med"/>
            </a:ln>
            <a:effectLst>
              <a:outerShdw blurRad="40000" dist="20000" dir="5400000" rotWithShape="0">
                <a:srgbClr val="000000">
                  <a:alpha val="76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grpSp>
      <p:cxnSp>
        <p:nvCxnSpPr>
          <p:cNvPr id="295" name="Straight Arrow Connector 294"/>
          <p:cNvCxnSpPr>
            <a:stCxn id="15" idx="0"/>
          </p:cNvCxnSpPr>
          <p:nvPr/>
        </p:nvCxnSpPr>
        <p:spPr>
          <a:xfrm rot="5400000" flipH="1" flipV="1">
            <a:off x="5772839" y="3983657"/>
            <a:ext cx="472758" cy="148781"/>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96" name="Straight Arrow Connector 295"/>
          <p:cNvCxnSpPr>
            <a:stCxn id="11" idx="2"/>
          </p:cNvCxnSpPr>
          <p:nvPr/>
        </p:nvCxnSpPr>
        <p:spPr>
          <a:xfrm rot="16200000" flipH="1">
            <a:off x="5652451" y="2015780"/>
            <a:ext cx="585923" cy="276390"/>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299" name="Straight Arrow Connector 298"/>
          <p:cNvCxnSpPr>
            <a:stCxn id="11" idx="2"/>
          </p:cNvCxnSpPr>
          <p:nvPr/>
        </p:nvCxnSpPr>
        <p:spPr>
          <a:xfrm rot="16200000" flipH="1">
            <a:off x="5401429" y="2266802"/>
            <a:ext cx="1087967" cy="276390"/>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04" name="Rectangle 303"/>
          <p:cNvSpPr/>
          <p:nvPr/>
        </p:nvSpPr>
        <p:spPr>
          <a:xfrm>
            <a:off x="1558818" y="4373474"/>
            <a:ext cx="4195800" cy="1755139"/>
          </a:xfrm>
          <a:prstGeom prst="rect">
            <a:avLst/>
          </a:prstGeom>
        </p:spPr>
        <p:txBody>
          <a:bodyPr wrap="square">
            <a:spAutoFit/>
          </a:bodyPr>
          <a:lstStyle/>
          <a:p>
            <a:pPr>
              <a:spcAft>
                <a:spcPts val="600"/>
              </a:spcAft>
            </a:pPr>
            <a:r>
              <a:rPr lang="en-US" sz="1601" b="1" dirty="0">
                <a:solidFill>
                  <a:srgbClr val="5F6062"/>
                </a:solidFill>
                <a:latin typeface="Helvetica"/>
                <a:cs typeface="Helvetica"/>
              </a:rPr>
              <a:t>Future proofing for new devices/channels:</a:t>
            </a:r>
          </a:p>
          <a:p>
            <a:pPr marL="449488" lvl="1" indent="-270010">
              <a:spcAft>
                <a:spcPts val="600"/>
              </a:spcAft>
              <a:buSzPct val="80000"/>
              <a:buFont typeface="Wingdings" charset="2"/>
              <a:buChar char="u"/>
            </a:pPr>
            <a:r>
              <a:rPr lang="en-US" sz="1401" b="1" dirty="0">
                <a:solidFill>
                  <a:srgbClr val="5F6062"/>
                </a:solidFill>
                <a:latin typeface="Helvetica"/>
                <a:cs typeface="Helvetica"/>
              </a:rPr>
              <a:t>Authentication &amp; Authorization</a:t>
            </a:r>
          </a:p>
          <a:p>
            <a:pPr marL="449488" lvl="1" indent="-270010">
              <a:spcAft>
                <a:spcPts val="600"/>
              </a:spcAft>
              <a:buSzPct val="80000"/>
              <a:buFont typeface="Wingdings" charset="2"/>
              <a:buChar char="u"/>
            </a:pPr>
            <a:r>
              <a:rPr lang="en-US" sz="1401" b="1" dirty="0">
                <a:solidFill>
                  <a:srgbClr val="5F6062"/>
                </a:solidFill>
                <a:latin typeface="Helvetica"/>
                <a:cs typeface="Helvetica"/>
              </a:rPr>
              <a:t>Virtualization of all interactions</a:t>
            </a:r>
          </a:p>
          <a:p>
            <a:pPr marL="449488" lvl="1" indent="-270010">
              <a:spcAft>
                <a:spcPts val="600"/>
              </a:spcAft>
              <a:buSzPct val="80000"/>
              <a:buFont typeface="Wingdings" charset="2"/>
              <a:buChar char="u"/>
            </a:pPr>
            <a:r>
              <a:rPr lang="en-US" sz="1401" b="1" dirty="0">
                <a:solidFill>
                  <a:srgbClr val="5F6062"/>
                </a:solidFill>
                <a:latin typeface="Helvetica"/>
                <a:cs typeface="Helvetica"/>
              </a:rPr>
              <a:t>Structured &amp; Unstructured data</a:t>
            </a:r>
          </a:p>
          <a:p>
            <a:pPr marL="449488" lvl="1" indent="-270010">
              <a:spcAft>
                <a:spcPts val="600"/>
              </a:spcAft>
              <a:buSzPct val="80000"/>
              <a:buFont typeface="Wingdings" charset="2"/>
              <a:buChar char="u"/>
            </a:pPr>
            <a:r>
              <a:rPr lang="en-US" sz="1401" b="1" dirty="0">
                <a:solidFill>
                  <a:srgbClr val="5F6062"/>
                </a:solidFill>
                <a:latin typeface="Helvetica"/>
                <a:cs typeface="Helvetica"/>
              </a:rPr>
              <a:t>One way/batch or interactive exchanges</a:t>
            </a:r>
          </a:p>
        </p:txBody>
      </p:sp>
      <p:sp>
        <p:nvSpPr>
          <p:cNvPr id="27" name="Rectangle 26"/>
          <p:cNvSpPr/>
          <p:nvPr/>
        </p:nvSpPr>
        <p:spPr>
          <a:xfrm flipH="1">
            <a:off x="5825678" y="3368136"/>
            <a:ext cx="979062" cy="184751"/>
          </a:xfrm>
          <a:prstGeom prst="rect">
            <a:avLst/>
          </a:prstGeom>
          <a:solidFill>
            <a:schemeClr val="bg1">
              <a:alpha val="49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nchorCtr="0">
            <a:spAutoFit/>
          </a:bodyPr>
          <a:lstStyle/>
          <a:p>
            <a:pPr algn="ctr"/>
            <a:r>
              <a:rPr lang="en-US" sz="1201" b="1" i="1" dirty="0">
                <a:solidFill>
                  <a:schemeClr val="tx1"/>
                </a:solidFill>
              </a:rPr>
              <a:t>Virtualization</a:t>
            </a:r>
          </a:p>
        </p:txBody>
      </p:sp>
    </p:spTree>
    <p:extLst>
      <p:ext uri="{BB962C8B-B14F-4D97-AF65-F5344CB8AC3E}">
        <p14:creationId xmlns:p14="http://schemas.microsoft.com/office/powerpoint/2010/main" val="1131176094"/>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6"/>
          <p:cNvGrpSpPr/>
          <p:nvPr/>
        </p:nvGrpSpPr>
        <p:grpSpPr>
          <a:xfrm>
            <a:off x="2281486" y="1696243"/>
            <a:ext cx="7419267" cy="3468688"/>
            <a:chOff x="982306" y="2466658"/>
            <a:chExt cx="7163834" cy="3107083"/>
          </a:xfrm>
        </p:grpSpPr>
        <p:sp>
          <p:nvSpPr>
            <p:cNvPr id="108" name="Rectangle 107"/>
            <p:cNvSpPr/>
            <p:nvPr/>
          </p:nvSpPr>
          <p:spPr>
            <a:xfrm>
              <a:off x="982306" y="2466658"/>
              <a:ext cx="2945797" cy="141742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700" b="1" dirty="0">
                  <a:solidFill>
                    <a:srgbClr val="5F6062"/>
                  </a:solidFill>
                </a:rPr>
                <a:t>Shared Services &amp; Cross Entity Coordination</a:t>
              </a:r>
            </a:p>
          </p:txBody>
        </p:sp>
        <p:sp>
          <p:nvSpPr>
            <p:cNvPr id="109" name="Pentagon 108"/>
            <p:cNvSpPr/>
            <p:nvPr/>
          </p:nvSpPr>
          <p:spPr>
            <a:xfrm>
              <a:off x="1585595" y="2927683"/>
              <a:ext cx="497926" cy="585388"/>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10" name="Chevron 109"/>
            <p:cNvSpPr/>
            <p:nvPr/>
          </p:nvSpPr>
          <p:spPr>
            <a:xfrm>
              <a:off x="2909670" y="2927683"/>
              <a:ext cx="508403" cy="58538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11" name="Chevron 110"/>
            <p:cNvSpPr/>
            <p:nvPr/>
          </p:nvSpPr>
          <p:spPr>
            <a:xfrm>
              <a:off x="2024724" y="2927683"/>
              <a:ext cx="943742" cy="585388"/>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12" name="Chevron 111"/>
            <p:cNvSpPr/>
            <p:nvPr/>
          </p:nvSpPr>
          <p:spPr>
            <a:xfrm>
              <a:off x="3359277" y="2927683"/>
              <a:ext cx="508403" cy="58538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13" name="Rectangle 112"/>
            <p:cNvSpPr/>
            <p:nvPr/>
          </p:nvSpPr>
          <p:spPr>
            <a:xfrm>
              <a:off x="1036631" y="2512888"/>
              <a:ext cx="508403" cy="379618"/>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14" name="Freeform 113"/>
            <p:cNvSpPr/>
            <p:nvPr/>
          </p:nvSpPr>
          <p:spPr>
            <a:xfrm>
              <a:off x="1585595" y="2632209"/>
              <a:ext cx="2180244" cy="26213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15" name="Freeform 114"/>
            <p:cNvSpPr/>
            <p:nvPr/>
          </p:nvSpPr>
          <p:spPr>
            <a:xfrm flipV="1">
              <a:off x="1139432" y="3546414"/>
              <a:ext cx="2627174" cy="26213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16" name="Rectangle 115"/>
            <p:cNvSpPr/>
            <p:nvPr/>
          </p:nvSpPr>
          <p:spPr>
            <a:xfrm>
              <a:off x="1139432" y="2927683"/>
              <a:ext cx="405603" cy="585388"/>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17" name="Rectangle 116"/>
            <p:cNvSpPr>
              <a:spLocks noChangeAspect="1"/>
            </p:cNvSpPr>
            <p:nvPr/>
          </p:nvSpPr>
          <p:spPr bwMode="gray">
            <a:xfrm>
              <a:off x="1533801" y="3075796"/>
              <a:ext cx="600557" cy="236235"/>
            </a:xfrm>
            <a:prstGeom prst="rect">
              <a:avLst/>
            </a:prstGeom>
            <a:solidFill>
              <a:srgbClr val="FF0000"/>
            </a:solidFill>
            <a:ln w="9525" cap="flat" cmpd="sng" algn="ctr">
              <a:solidFill>
                <a:srgbClr val="000000"/>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Custodial Serivces</a:t>
              </a:r>
            </a:p>
          </p:txBody>
        </p:sp>
        <p:sp>
          <p:nvSpPr>
            <p:cNvPr id="118" name="Rectangle 117"/>
            <p:cNvSpPr/>
            <p:nvPr/>
          </p:nvSpPr>
          <p:spPr>
            <a:xfrm>
              <a:off x="982306" y="4035443"/>
              <a:ext cx="1732020" cy="84370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5F6062"/>
                </a:solidFill>
              </a:endParaRPr>
            </a:p>
          </p:txBody>
        </p:sp>
        <p:sp>
          <p:nvSpPr>
            <p:cNvPr id="119" name="Pentagon 118"/>
            <p:cNvSpPr/>
            <p:nvPr/>
          </p:nvSpPr>
          <p:spPr>
            <a:xfrm>
              <a:off x="1336468" y="4314287"/>
              <a:ext cx="296384" cy="348444"/>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20" name="Chevron 119"/>
            <p:cNvSpPr/>
            <p:nvPr/>
          </p:nvSpPr>
          <p:spPr>
            <a:xfrm>
              <a:off x="2124607" y="4314287"/>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21" name="Chevron 120"/>
            <p:cNvSpPr/>
            <p:nvPr/>
          </p:nvSpPr>
          <p:spPr>
            <a:xfrm>
              <a:off x="1597854" y="4314287"/>
              <a:ext cx="561751" cy="348444"/>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22" name="Chevron 121"/>
            <p:cNvSpPr/>
            <p:nvPr/>
          </p:nvSpPr>
          <p:spPr>
            <a:xfrm>
              <a:off x="2392230" y="4314287"/>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23" name="Rectangle 122"/>
            <p:cNvSpPr/>
            <p:nvPr/>
          </p:nvSpPr>
          <p:spPr>
            <a:xfrm>
              <a:off x="1009704" y="4067386"/>
              <a:ext cx="302620" cy="22596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24" name="Freeform 123"/>
            <p:cNvSpPr/>
            <p:nvPr/>
          </p:nvSpPr>
          <p:spPr>
            <a:xfrm>
              <a:off x="1336468" y="4138410"/>
              <a:ext cx="1297763"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25" name="Freeform 124"/>
            <p:cNvSpPr/>
            <p:nvPr/>
          </p:nvSpPr>
          <p:spPr>
            <a:xfrm flipV="1">
              <a:off x="1070895" y="4682578"/>
              <a:ext cx="1563792"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26" name="Rectangle 125"/>
            <p:cNvSpPr/>
            <p:nvPr/>
          </p:nvSpPr>
          <p:spPr>
            <a:xfrm>
              <a:off x="1070895" y="4314287"/>
              <a:ext cx="241430" cy="348444"/>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27" name="Rectangle 126"/>
            <p:cNvSpPr>
              <a:spLocks noChangeAspect="1"/>
            </p:cNvSpPr>
            <p:nvPr/>
          </p:nvSpPr>
          <p:spPr bwMode="gray">
            <a:xfrm>
              <a:off x="1305638" y="4402449"/>
              <a:ext cx="357474" cy="140616"/>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Custodial Serivces</a:t>
              </a:r>
            </a:p>
          </p:txBody>
        </p:sp>
        <p:sp>
          <p:nvSpPr>
            <p:cNvPr id="128" name="Rectangle 127"/>
            <p:cNvSpPr/>
            <p:nvPr/>
          </p:nvSpPr>
          <p:spPr>
            <a:xfrm>
              <a:off x="1382550" y="4039411"/>
              <a:ext cx="1143000" cy="9654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C</a:t>
              </a:r>
            </a:p>
          </p:txBody>
        </p:sp>
        <p:sp>
          <p:nvSpPr>
            <p:cNvPr id="129" name="Rectangle 128"/>
            <p:cNvSpPr/>
            <p:nvPr/>
          </p:nvSpPr>
          <p:spPr>
            <a:xfrm>
              <a:off x="1589195" y="4382741"/>
              <a:ext cx="1732020" cy="84370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5F6062"/>
                </a:solidFill>
              </a:endParaRPr>
            </a:p>
          </p:txBody>
        </p:sp>
        <p:sp>
          <p:nvSpPr>
            <p:cNvPr id="130" name="Pentagon 129"/>
            <p:cNvSpPr/>
            <p:nvPr/>
          </p:nvSpPr>
          <p:spPr>
            <a:xfrm>
              <a:off x="1943357" y="4661585"/>
              <a:ext cx="296384" cy="348444"/>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31" name="Chevron 130"/>
            <p:cNvSpPr/>
            <p:nvPr/>
          </p:nvSpPr>
          <p:spPr>
            <a:xfrm>
              <a:off x="2731496" y="4661585"/>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32" name="Chevron 131"/>
            <p:cNvSpPr/>
            <p:nvPr/>
          </p:nvSpPr>
          <p:spPr>
            <a:xfrm>
              <a:off x="2204743" y="4661585"/>
              <a:ext cx="561751" cy="348444"/>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33" name="Chevron 132"/>
            <p:cNvSpPr/>
            <p:nvPr/>
          </p:nvSpPr>
          <p:spPr>
            <a:xfrm>
              <a:off x="2999119" y="4661585"/>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34" name="Rectangle 133"/>
            <p:cNvSpPr/>
            <p:nvPr/>
          </p:nvSpPr>
          <p:spPr>
            <a:xfrm>
              <a:off x="1616593" y="4414684"/>
              <a:ext cx="302620" cy="22596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35" name="Freeform 134"/>
            <p:cNvSpPr/>
            <p:nvPr/>
          </p:nvSpPr>
          <p:spPr>
            <a:xfrm>
              <a:off x="1943357" y="4485708"/>
              <a:ext cx="1297763"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36" name="Freeform 135"/>
            <p:cNvSpPr/>
            <p:nvPr/>
          </p:nvSpPr>
          <p:spPr>
            <a:xfrm flipV="1">
              <a:off x="1677784" y="5029877"/>
              <a:ext cx="1563792"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37" name="Rectangle 136"/>
            <p:cNvSpPr/>
            <p:nvPr/>
          </p:nvSpPr>
          <p:spPr>
            <a:xfrm>
              <a:off x="1677784" y="4661585"/>
              <a:ext cx="241430" cy="348444"/>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38" name="Rectangle 137"/>
            <p:cNvSpPr>
              <a:spLocks noChangeAspect="1"/>
            </p:cNvSpPr>
            <p:nvPr/>
          </p:nvSpPr>
          <p:spPr bwMode="gray">
            <a:xfrm>
              <a:off x="1912527" y="4749748"/>
              <a:ext cx="357474" cy="140616"/>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Custodial Serivces</a:t>
              </a:r>
            </a:p>
          </p:txBody>
        </p:sp>
        <p:sp>
          <p:nvSpPr>
            <p:cNvPr id="139" name="Rectangle 138"/>
            <p:cNvSpPr/>
            <p:nvPr/>
          </p:nvSpPr>
          <p:spPr>
            <a:xfrm>
              <a:off x="1989439" y="4386710"/>
              <a:ext cx="1143000" cy="9654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B</a:t>
              </a:r>
            </a:p>
          </p:txBody>
        </p:sp>
        <p:sp>
          <p:nvSpPr>
            <p:cNvPr id="140" name="Rectangle 139"/>
            <p:cNvSpPr/>
            <p:nvPr/>
          </p:nvSpPr>
          <p:spPr>
            <a:xfrm>
              <a:off x="2196083" y="4730039"/>
              <a:ext cx="1732020" cy="84370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5F6062"/>
                </a:solidFill>
              </a:endParaRPr>
            </a:p>
          </p:txBody>
        </p:sp>
        <p:sp>
          <p:nvSpPr>
            <p:cNvPr id="141" name="Pentagon 140"/>
            <p:cNvSpPr/>
            <p:nvPr/>
          </p:nvSpPr>
          <p:spPr>
            <a:xfrm>
              <a:off x="2550245" y="5008883"/>
              <a:ext cx="296384" cy="348444"/>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42" name="Chevron 141"/>
            <p:cNvSpPr/>
            <p:nvPr/>
          </p:nvSpPr>
          <p:spPr>
            <a:xfrm>
              <a:off x="3338384" y="5008883"/>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43" name="Chevron 142"/>
            <p:cNvSpPr/>
            <p:nvPr/>
          </p:nvSpPr>
          <p:spPr>
            <a:xfrm>
              <a:off x="2811631" y="5008883"/>
              <a:ext cx="561751" cy="348444"/>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44" name="Chevron 143"/>
            <p:cNvSpPr/>
            <p:nvPr/>
          </p:nvSpPr>
          <p:spPr>
            <a:xfrm>
              <a:off x="3606007" y="5008883"/>
              <a:ext cx="302620" cy="348444"/>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45" name="Rectangle 144"/>
            <p:cNvSpPr/>
            <p:nvPr/>
          </p:nvSpPr>
          <p:spPr>
            <a:xfrm>
              <a:off x="2223481" y="4761981"/>
              <a:ext cx="302620" cy="22596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46" name="Freeform 145"/>
            <p:cNvSpPr/>
            <p:nvPr/>
          </p:nvSpPr>
          <p:spPr>
            <a:xfrm>
              <a:off x="2550245" y="4833006"/>
              <a:ext cx="1297763"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47" name="Freeform 146"/>
            <p:cNvSpPr/>
            <p:nvPr/>
          </p:nvSpPr>
          <p:spPr>
            <a:xfrm flipV="1">
              <a:off x="2284672" y="5377174"/>
              <a:ext cx="1563792" cy="15603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48" name="Rectangle 147"/>
            <p:cNvSpPr/>
            <p:nvPr/>
          </p:nvSpPr>
          <p:spPr>
            <a:xfrm>
              <a:off x="2284672" y="5008883"/>
              <a:ext cx="241430" cy="348444"/>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49" name="Rectangle 148"/>
            <p:cNvSpPr>
              <a:spLocks noChangeAspect="1"/>
            </p:cNvSpPr>
            <p:nvPr/>
          </p:nvSpPr>
          <p:spPr bwMode="gray">
            <a:xfrm>
              <a:off x="2519415" y="5097045"/>
              <a:ext cx="357474" cy="140616"/>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Custodial Serivces</a:t>
              </a:r>
            </a:p>
          </p:txBody>
        </p:sp>
        <p:sp>
          <p:nvSpPr>
            <p:cNvPr id="150" name="Rectangle 149"/>
            <p:cNvSpPr/>
            <p:nvPr/>
          </p:nvSpPr>
          <p:spPr>
            <a:xfrm>
              <a:off x="2596327" y="4734007"/>
              <a:ext cx="1143000" cy="9654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A</a:t>
              </a:r>
            </a:p>
          </p:txBody>
        </p:sp>
        <p:cxnSp>
          <p:nvCxnSpPr>
            <p:cNvPr id="151" name="Elbow Connector 150"/>
            <p:cNvCxnSpPr/>
            <p:nvPr/>
          </p:nvCxnSpPr>
          <p:spPr>
            <a:xfrm rot="10800000" flipH="1">
              <a:off x="1305637" y="3193915"/>
              <a:ext cx="228163" cy="1278844"/>
            </a:xfrm>
            <a:prstGeom prst="bentConnector3">
              <a:avLst>
                <a:gd name="adj1" fmla="val -223894"/>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52" name="Elbow Connector 151"/>
            <p:cNvCxnSpPr/>
            <p:nvPr/>
          </p:nvCxnSpPr>
          <p:spPr>
            <a:xfrm rot="10800000">
              <a:off x="1533801" y="3193914"/>
              <a:ext cx="985614" cy="1973440"/>
            </a:xfrm>
            <a:prstGeom prst="bentConnector3">
              <a:avLst>
                <a:gd name="adj1" fmla="val 141417"/>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53" name="Elbow Connector 152"/>
            <p:cNvCxnSpPr/>
            <p:nvPr/>
          </p:nvCxnSpPr>
          <p:spPr>
            <a:xfrm rot="10800000">
              <a:off x="1533801" y="3193914"/>
              <a:ext cx="378726" cy="1626142"/>
            </a:xfrm>
            <a:prstGeom prst="bentConnector3">
              <a:avLst>
                <a:gd name="adj1" fmla="val 251822"/>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54" name="Rectangle 153"/>
            <p:cNvSpPr/>
            <p:nvPr/>
          </p:nvSpPr>
          <p:spPr>
            <a:xfrm>
              <a:off x="5200343" y="2472358"/>
              <a:ext cx="2945797" cy="140907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700" b="1" dirty="0">
                  <a:solidFill>
                    <a:srgbClr val="5F6062"/>
                  </a:solidFill>
                </a:rPr>
                <a:t>Shared Services &amp; Cross Entity Coordination</a:t>
              </a:r>
            </a:p>
          </p:txBody>
        </p:sp>
        <p:sp>
          <p:nvSpPr>
            <p:cNvPr id="155" name="Pentagon 154"/>
            <p:cNvSpPr/>
            <p:nvPr/>
          </p:nvSpPr>
          <p:spPr>
            <a:xfrm>
              <a:off x="5799659" y="2930667"/>
              <a:ext cx="497926" cy="581939"/>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56" name="Chevron 155"/>
            <p:cNvSpPr/>
            <p:nvPr/>
          </p:nvSpPr>
          <p:spPr>
            <a:xfrm>
              <a:off x="7123734" y="2930667"/>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57" name="Chevron 156"/>
            <p:cNvSpPr/>
            <p:nvPr/>
          </p:nvSpPr>
          <p:spPr>
            <a:xfrm>
              <a:off x="6238788" y="2930667"/>
              <a:ext cx="943742" cy="581939"/>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58" name="Chevron 157"/>
            <p:cNvSpPr/>
            <p:nvPr/>
          </p:nvSpPr>
          <p:spPr>
            <a:xfrm>
              <a:off x="7573341" y="2930667"/>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59" name="Rectangle 158"/>
            <p:cNvSpPr/>
            <p:nvPr/>
          </p:nvSpPr>
          <p:spPr>
            <a:xfrm>
              <a:off x="5250695" y="2518316"/>
              <a:ext cx="508403" cy="37738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60" name="Rectangle 159"/>
            <p:cNvSpPr/>
            <p:nvPr/>
          </p:nvSpPr>
          <p:spPr>
            <a:xfrm>
              <a:off x="7578133" y="2934384"/>
              <a:ext cx="371278" cy="24330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00" b="1" dirty="0">
                  <a:solidFill>
                    <a:schemeClr val="tx1"/>
                  </a:solidFill>
                  <a:latin typeface="Helvetica"/>
                  <a:cs typeface="Helvetica"/>
                </a:rPr>
                <a:t>Channels </a:t>
              </a:r>
            </a:p>
          </p:txBody>
        </p:sp>
        <p:sp>
          <p:nvSpPr>
            <p:cNvPr id="161" name="Freeform 160"/>
            <p:cNvSpPr/>
            <p:nvPr/>
          </p:nvSpPr>
          <p:spPr>
            <a:xfrm>
              <a:off x="5799659" y="2636934"/>
              <a:ext cx="218024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62" name="Freeform 161"/>
            <p:cNvSpPr/>
            <p:nvPr/>
          </p:nvSpPr>
          <p:spPr>
            <a:xfrm flipV="1">
              <a:off x="5353496" y="3545753"/>
              <a:ext cx="262717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63" name="Rectangle 162"/>
            <p:cNvSpPr/>
            <p:nvPr/>
          </p:nvSpPr>
          <p:spPr bwMode="gray">
            <a:xfrm>
              <a:off x="7301762" y="2656728"/>
              <a:ext cx="559172" cy="214861"/>
            </a:xfrm>
            <a:prstGeom prst="rect">
              <a:avLst/>
            </a:prstGeom>
            <a:solidFill>
              <a:schemeClr val="accent1"/>
            </a:solidFill>
            <a:ln w="12700" cap="flat" cmpd="sng" algn="ctr">
              <a:solidFill>
                <a:schemeClr val="tx1"/>
              </a:solidFill>
              <a:prstDash val="solid"/>
              <a:round/>
              <a:headEnd type="none" w="med" len="med"/>
              <a:tailEnd type="none" w="med" len="med"/>
            </a:ln>
            <a:effectLst>
              <a:outerShdw blurRad="40000" dist="23000" dir="5400000" rotWithShape="0">
                <a:srgbClr val="000000">
                  <a:alpha val="35000"/>
                </a:srgbClr>
              </a:outerShdw>
            </a:effectLst>
          </p:spPr>
          <p:txBody>
            <a:bodyPr wrap="square" lIns="0" tIns="18008" rIns="36017" bIns="18008" anchor="ctr" anchorCtr="0"/>
            <a:lstStyle/>
            <a:p>
              <a:pPr marL="0" lvl="1" algn="ctr">
                <a:lnSpc>
                  <a:spcPct val="80000"/>
                </a:lnSpc>
                <a:buClr>
                  <a:srgbClr val="F0AB00"/>
                </a:buClr>
                <a:buSzPct val="80000"/>
                <a:defRPr/>
              </a:pPr>
              <a:r>
                <a:rPr lang="en-US" sz="800" b="1" kern="0" dirty="0">
                  <a:latin typeface="Arial Narrow"/>
                  <a:cs typeface="Arial Narrow"/>
                </a:rPr>
                <a:t>Regulatory Compliance</a:t>
              </a:r>
            </a:p>
          </p:txBody>
        </p:sp>
        <p:sp>
          <p:nvSpPr>
            <p:cNvPr id="164" name="Rectangle 163"/>
            <p:cNvSpPr/>
            <p:nvPr/>
          </p:nvSpPr>
          <p:spPr>
            <a:xfrm>
              <a:off x="5353496" y="2930667"/>
              <a:ext cx="405603" cy="5819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65" name="Rectangle 164"/>
            <p:cNvSpPr/>
            <p:nvPr/>
          </p:nvSpPr>
          <p:spPr>
            <a:xfrm>
              <a:off x="6403778" y="4044504"/>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5F6062"/>
                </a:solidFill>
              </a:endParaRPr>
            </a:p>
          </p:txBody>
        </p:sp>
        <p:sp>
          <p:nvSpPr>
            <p:cNvPr id="166" name="Pentagon 165"/>
            <p:cNvSpPr/>
            <p:nvPr/>
          </p:nvSpPr>
          <p:spPr>
            <a:xfrm>
              <a:off x="6757940" y="4321705"/>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67" name="Chevron 166"/>
            <p:cNvSpPr/>
            <p:nvPr/>
          </p:nvSpPr>
          <p:spPr>
            <a:xfrm>
              <a:off x="7546079" y="4321705"/>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68" name="Chevron 167"/>
            <p:cNvSpPr/>
            <p:nvPr/>
          </p:nvSpPr>
          <p:spPr>
            <a:xfrm>
              <a:off x="7019326" y="4321705"/>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69" name="Chevron 168"/>
            <p:cNvSpPr/>
            <p:nvPr/>
          </p:nvSpPr>
          <p:spPr>
            <a:xfrm>
              <a:off x="7813702" y="4321705"/>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70" name="Rectangle 169"/>
            <p:cNvSpPr/>
            <p:nvPr/>
          </p:nvSpPr>
          <p:spPr>
            <a:xfrm>
              <a:off x="6431176" y="4076259"/>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71" name="Freeform 170"/>
            <p:cNvSpPr/>
            <p:nvPr/>
          </p:nvSpPr>
          <p:spPr>
            <a:xfrm>
              <a:off x="6757940" y="4146865"/>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72" name="Freeform 171"/>
            <p:cNvSpPr/>
            <p:nvPr/>
          </p:nvSpPr>
          <p:spPr>
            <a:xfrm flipV="1">
              <a:off x="6492367" y="4687827"/>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73" name="Rectangle 172"/>
            <p:cNvSpPr/>
            <p:nvPr/>
          </p:nvSpPr>
          <p:spPr>
            <a:xfrm>
              <a:off x="6492367" y="4321705"/>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83" name="Rectangle 182"/>
            <p:cNvSpPr/>
            <p:nvPr/>
          </p:nvSpPr>
          <p:spPr>
            <a:xfrm>
              <a:off x="6804022" y="4048449"/>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C</a:t>
              </a:r>
            </a:p>
          </p:txBody>
        </p:sp>
        <p:sp>
          <p:nvSpPr>
            <p:cNvPr id="184" name="Rectangle 183"/>
            <p:cNvSpPr/>
            <p:nvPr/>
          </p:nvSpPr>
          <p:spPr>
            <a:xfrm>
              <a:off x="5797197" y="4389757"/>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000000"/>
                </a:solidFill>
              </a:endParaRPr>
            </a:p>
          </p:txBody>
        </p:sp>
        <p:sp>
          <p:nvSpPr>
            <p:cNvPr id="185" name="Pentagon 184"/>
            <p:cNvSpPr/>
            <p:nvPr/>
          </p:nvSpPr>
          <p:spPr>
            <a:xfrm>
              <a:off x="6151359" y="4666958"/>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6" name="Chevron 185"/>
            <p:cNvSpPr/>
            <p:nvPr/>
          </p:nvSpPr>
          <p:spPr>
            <a:xfrm>
              <a:off x="6939498" y="4666958"/>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7" name="Chevron 186"/>
            <p:cNvSpPr/>
            <p:nvPr/>
          </p:nvSpPr>
          <p:spPr>
            <a:xfrm>
              <a:off x="6412745" y="4666958"/>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8" name="Chevron 187"/>
            <p:cNvSpPr/>
            <p:nvPr/>
          </p:nvSpPr>
          <p:spPr>
            <a:xfrm>
              <a:off x="7207121" y="4666958"/>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9" name="Rectangle 188"/>
            <p:cNvSpPr/>
            <p:nvPr/>
          </p:nvSpPr>
          <p:spPr>
            <a:xfrm>
              <a:off x="5824595" y="4421511"/>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91" name="Freeform 190"/>
            <p:cNvSpPr/>
            <p:nvPr/>
          </p:nvSpPr>
          <p:spPr>
            <a:xfrm>
              <a:off x="6151359" y="4492117"/>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92" name="Freeform 191"/>
            <p:cNvSpPr/>
            <p:nvPr/>
          </p:nvSpPr>
          <p:spPr>
            <a:xfrm flipV="1">
              <a:off x="5885786" y="5033080"/>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94" name="Rectangle 193"/>
            <p:cNvSpPr/>
            <p:nvPr/>
          </p:nvSpPr>
          <p:spPr>
            <a:xfrm>
              <a:off x="5885786" y="4666958"/>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95" name="Rectangle 194"/>
            <p:cNvSpPr/>
            <p:nvPr/>
          </p:nvSpPr>
          <p:spPr>
            <a:xfrm>
              <a:off x="6197441" y="4393702"/>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B</a:t>
              </a:r>
            </a:p>
          </p:txBody>
        </p:sp>
        <p:sp>
          <p:nvSpPr>
            <p:cNvPr id="196" name="Rectangle 195"/>
            <p:cNvSpPr/>
            <p:nvPr/>
          </p:nvSpPr>
          <p:spPr>
            <a:xfrm>
              <a:off x="5226001" y="4735008"/>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500" b="1" dirty="0">
                <a:solidFill>
                  <a:srgbClr val="000000"/>
                </a:solidFill>
              </a:endParaRPr>
            </a:p>
          </p:txBody>
        </p:sp>
        <p:sp>
          <p:nvSpPr>
            <p:cNvPr id="208" name="Pentagon 207"/>
            <p:cNvSpPr/>
            <p:nvPr/>
          </p:nvSpPr>
          <p:spPr>
            <a:xfrm>
              <a:off x="5580163" y="5012209"/>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209" name="Chevron 208"/>
            <p:cNvSpPr/>
            <p:nvPr/>
          </p:nvSpPr>
          <p:spPr>
            <a:xfrm>
              <a:off x="6368302" y="5012209"/>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210" name="Chevron 209"/>
            <p:cNvSpPr/>
            <p:nvPr/>
          </p:nvSpPr>
          <p:spPr>
            <a:xfrm>
              <a:off x="5841549" y="5012209"/>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211" name="Chevron 210"/>
            <p:cNvSpPr/>
            <p:nvPr/>
          </p:nvSpPr>
          <p:spPr>
            <a:xfrm>
              <a:off x="6635925" y="5012209"/>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212" name="Rectangle 211"/>
            <p:cNvSpPr/>
            <p:nvPr/>
          </p:nvSpPr>
          <p:spPr>
            <a:xfrm>
              <a:off x="5253399" y="4766763"/>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213" name="Freeform 212"/>
            <p:cNvSpPr/>
            <p:nvPr/>
          </p:nvSpPr>
          <p:spPr>
            <a:xfrm>
              <a:off x="5580163" y="4837368"/>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214" name="Freeform 213"/>
            <p:cNvSpPr/>
            <p:nvPr/>
          </p:nvSpPr>
          <p:spPr>
            <a:xfrm flipV="1">
              <a:off x="5314590" y="5378331"/>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215" name="Rectangle 214"/>
            <p:cNvSpPr/>
            <p:nvPr/>
          </p:nvSpPr>
          <p:spPr>
            <a:xfrm>
              <a:off x="5314590" y="5012209"/>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219" name="Rectangle 218"/>
            <p:cNvSpPr/>
            <p:nvPr/>
          </p:nvSpPr>
          <p:spPr>
            <a:xfrm>
              <a:off x="5626245" y="4738953"/>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dirty="0">
                  <a:solidFill>
                    <a:srgbClr val="5F6062"/>
                  </a:solidFill>
                </a:rPr>
                <a:t>Line Of Business A</a:t>
              </a:r>
            </a:p>
          </p:txBody>
        </p:sp>
        <p:sp>
          <p:nvSpPr>
            <p:cNvPr id="220" name="Rectangle 219"/>
            <p:cNvSpPr/>
            <p:nvPr/>
          </p:nvSpPr>
          <p:spPr bwMode="gray">
            <a:xfrm>
              <a:off x="7666948" y="4162385"/>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Regulatory Compliance</a:t>
              </a:r>
            </a:p>
          </p:txBody>
        </p:sp>
        <p:cxnSp>
          <p:nvCxnSpPr>
            <p:cNvPr id="223" name="Straight Arrow Connector 222"/>
            <p:cNvCxnSpPr>
              <a:stCxn id="163" idx="2"/>
              <a:endCxn id="220" idx="0"/>
            </p:cNvCxnSpPr>
            <p:nvPr/>
          </p:nvCxnSpPr>
          <p:spPr>
            <a:xfrm rot="16200000" flipH="1">
              <a:off x="7060584" y="3392352"/>
              <a:ext cx="1290796" cy="249268"/>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224" name="Rectangle 223"/>
            <p:cNvSpPr/>
            <p:nvPr/>
          </p:nvSpPr>
          <p:spPr bwMode="gray">
            <a:xfrm>
              <a:off x="7060523" y="4508573"/>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Regulatory Compliance</a:t>
              </a:r>
            </a:p>
          </p:txBody>
        </p:sp>
        <p:sp>
          <p:nvSpPr>
            <p:cNvPr id="225" name="Rectangle 224"/>
            <p:cNvSpPr/>
            <p:nvPr/>
          </p:nvSpPr>
          <p:spPr bwMode="gray">
            <a:xfrm>
              <a:off x="6489023" y="4851802"/>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500" kern="0" dirty="0">
                  <a:solidFill>
                    <a:schemeClr val="bg1"/>
                  </a:solidFill>
                  <a:latin typeface="Arial Narrow"/>
                  <a:cs typeface="Arial Narrow"/>
                </a:rPr>
                <a:t>Regulatory Compliance</a:t>
              </a:r>
            </a:p>
          </p:txBody>
        </p:sp>
        <p:cxnSp>
          <p:nvCxnSpPr>
            <p:cNvPr id="226" name="Straight Arrow Connector 225"/>
            <p:cNvCxnSpPr>
              <a:stCxn id="163" idx="2"/>
              <a:endCxn id="225" idx="0"/>
            </p:cNvCxnSpPr>
            <p:nvPr/>
          </p:nvCxnSpPr>
          <p:spPr>
            <a:xfrm rot="5400000">
              <a:off x="6126913" y="3397367"/>
              <a:ext cx="1980214" cy="928657"/>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227" name="Straight Arrow Connector 226"/>
            <p:cNvCxnSpPr>
              <a:stCxn id="163" idx="2"/>
              <a:endCxn id="224" idx="0"/>
            </p:cNvCxnSpPr>
            <p:nvPr/>
          </p:nvCxnSpPr>
          <p:spPr>
            <a:xfrm rot="5400000">
              <a:off x="6584278" y="3511503"/>
              <a:ext cx="1636984" cy="357157"/>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5" name="Rectangle 4"/>
          <p:cNvSpPr/>
          <p:nvPr/>
        </p:nvSpPr>
        <p:spPr>
          <a:xfrm>
            <a:off x="1592010" y="475582"/>
            <a:ext cx="900956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 – 3. Multiple Lines of Business</a:t>
            </a:r>
          </a:p>
          <a:p>
            <a:pPr>
              <a:spcAft>
                <a:spcPts val="600"/>
              </a:spcAft>
            </a:pPr>
            <a:r>
              <a:rPr lang="en-US" sz="1601" b="1" dirty="0">
                <a:solidFill>
                  <a:srgbClr val="5F6062"/>
                </a:solidFill>
                <a:latin typeface="Helvetica"/>
                <a:cs typeface="Helvetica"/>
              </a:rPr>
              <a:t>Two considerations are addressed – shared/centralised services and the coordination between common services.</a:t>
            </a:r>
            <a:endParaRPr lang="en-US" sz="1401" b="1" dirty="0">
              <a:solidFill>
                <a:srgbClr val="5F6062"/>
              </a:solidFill>
              <a:latin typeface="Helvetica"/>
              <a:cs typeface="Helvetica"/>
            </a:endParaRPr>
          </a:p>
        </p:txBody>
      </p:sp>
      <p:sp>
        <p:nvSpPr>
          <p:cNvPr id="332" name="Rectangle 331"/>
          <p:cNvSpPr/>
          <p:nvPr/>
        </p:nvSpPr>
        <p:spPr>
          <a:xfrm>
            <a:off x="1966227" y="5170052"/>
            <a:ext cx="3852437" cy="769797"/>
          </a:xfrm>
          <a:prstGeom prst="rect">
            <a:avLst/>
          </a:prstGeom>
        </p:spPr>
        <p:txBody>
          <a:bodyPr wrap="square" lIns="0" rIns="0">
            <a:spAutoFit/>
          </a:bodyPr>
          <a:lstStyle/>
          <a:p>
            <a:pPr algn="ctr"/>
            <a:r>
              <a:rPr lang="en-US" sz="1601" b="1" i="1" dirty="0">
                <a:latin typeface="Helvetica"/>
                <a:cs typeface="Helvetica"/>
              </a:rPr>
              <a:t>Shared/Centralised Services</a:t>
            </a:r>
            <a:r>
              <a:rPr lang="en-US" sz="1401" b="1" dirty="0">
                <a:latin typeface="Helvetica"/>
                <a:cs typeface="Helvetica"/>
              </a:rPr>
              <a:t> – a connecting/proxy Service Domain links the local line of business to a shared facility</a:t>
            </a:r>
            <a:endParaRPr lang="en-US" sz="1201" dirty="0">
              <a:latin typeface="Helvetica"/>
              <a:cs typeface="Helvetica"/>
            </a:endParaRPr>
          </a:p>
        </p:txBody>
      </p:sp>
      <p:sp>
        <p:nvSpPr>
          <p:cNvPr id="412" name="Rectangle 411"/>
          <p:cNvSpPr/>
          <p:nvPr/>
        </p:nvSpPr>
        <p:spPr>
          <a:xfrm>
            <a:off x="6392794" y="5170052"/>
            <a:ext cx="3852437" cy="769797"/>
          </a:xfrm>
          <a:prstGeom prst="rect">
            <a:avLst/>
          </a:prstGeom>
        </p:spPr>
        <p:txBody>
          <a:bodyPr wrap="square" lIns="0" rIns="0">
            <a:spAutoFit/>
          </a:bodyPr>
          <a:lstStyle/>
          <a:p>
            <a:pPr algn="ctr"/>
            <a:r>
              <a:rPr lang="en-US" sz="1601" b="1" i="1" dirty="0">
                <a:latin typeface="Helvetica"/>
                <a:cs typeface="Helvetica"/>
              </a:rPr>
              <a:t>Coordinated Services</a:t>
            </a:r>
            <a:r>
              <a:rPr lang="en-US" sz="1401" b="1" dirty="0">
                <a:latin typeface="Helvetica"/>
                <a:cs typeface="Helvetica"/>
              </a:rPr>
              <a:t> – Consolidated Cross Entity views are coordinted through a central ‘reporting’ Service Domain instance</a:t>
            </a:r>
            <a:endParaRPr lang="en-US" sz="1201" dirty="0">
              <a:latin typeface="Helvetica"/>
              <a:cs typeface="Helvetica"/>
            </a:endParaRPr>
          </a:p>
        </p:txBody>
      </p:sp>
    </p:spTree>
    <p:extLst>
      <p:ext uri="{BB962C8B-B14F-4D97-AF65-F5344CB8AC3E}">
        <p14:creationId xmlns:p14="http://schemas.microsoft.com/office/powerpoint/2010/main" val="1405640708"/>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8"/>
          <p:cNvGrpSpPr>
            <a:grpSpLocks noChangeAspect="1"/>
          </p:cNvGrpSpPr>
          <p:nvPr/>
        </p:nvGrpSpPr>
        <p:grpSpPr>
          <a:xfrm>
            <a:off x="4011091" y="1744022"/>
            <a:ext cx="6153866" cy="3717944"/>
            <a:chOff x="281740" y="2690572"/>
            <a:chExt cx="2979323" cy="1800000"/>
          </a:xfrm>
        </p:grpSpPr>
        <p:sp>
          <p:nvSpPr>
            <p:cNvPr id="241" name="Freeform 240"/>
            <p:cNvSpPr/>
            <p:nvPr/>
          </p:nvSpPr>
          <p:spPr>
            <a:xfrm>
              <a:off x="281740" y="2690572"/>
              <a:ext cx="2979323" cy="1800000"/>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 name="connsiteX0" fmla="*/ 596863 w 9500316"/>
                <a:gd name="connsiteY0" fmla="*/ 0 h 5567215"/>
                <a:gd name="connsiteX1" fmla="*/ 3329479 w 9500316"/>
                <a:gd name="connsiteY1" fmla="*/ 0 h 5567215"/>
                <a:gd name="connsiteX2" fmla="*/ 3329479 w 9500316"/>
                <a:gd name="connsiteY2" fmla="*/ 756833 h 5567215"/>
                <a:gd name="connsiteX3" fmla="*/ 9500316 w 9500316"/>
                <a:gd name="connsiteY3" fmla="*/ 756833 h 5567215"/>
                <a:gd name="connsiteX4" fmla="*/ 9500316 w 9500316"/>
                <a:gd name="connsiteY4" fmla="*/ 5567215 h 5567215"/>
                <a:gd name="connsiteX5" fmla="*/ 1507735 w 9500316"/>
                <a:gd name="connsiteY5" fmla="*/ 5567215 h 5567215"/>
                <a:gd name="connsiteX6" fmla="*/ 1507735 w 9500316"/>
                <a:gd name="connsiteY6" fmla="*/ 2078085 h 5567215"/>
                <a:gd name="connsiteX7" fmla="*/ 0 w 9500316"/>
                <a:gd name="connsiteY7" fmla="*/ 2078085 h 5567215"/>
                <a:gd name="connsiteX8" fmla="*/ 596863 w 9500316"/>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07338" h="5567215">
                  <a:moveTo>
                    <a:pt x="0" y="0"/>
                  </a:moveTo>
                  <a:lnTo>
                    <a:pt x="3336501" y="0"/>
                  </a:lnTo>
                  <a:lnTo>
                    <a:pt x="3336501" y="756833"/>
                  </a:lnTo>
                  <a:lnTo>
                    <a:pt x="9507338" y="756833"/>
                  </a:lnTo>
                  <a:lnTo>
                    <a:pt x="9507338" y="5567215"/>
                  </a:lnTo>
                  <a:lnTo>
                    <a:pt x="1514757" y="5567215"/>
                  </a:lnTo>
                  <a:lnTo>
                    <a:pt x="1514757" y="2078085"/>
                  </a:lnTo>
                  <a:lnTo>
                    <a:pt x="7022" y="2078085"/>
                  </a:lnTo>
                  <a:cubicBezTo>
                    <a:pt x="4681" y="1385390"/>
                    <a:pt x="2341" y="692695"/>
                    <a:pt x="0" y="0"/>
                  </a:cubicBezTo>
                  <a:close/>
                </a:path>
              </a:pathLst>
            </a:custGeom>
            <a:solidFill>
              <a:srgbClr val="F2F2F2"/>
            </a:solidFill>
            <a:ln w="28575"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243" name="Freeform 242"/>
            <p:cNvSpPr/>
            <p:nvPr/>
          </p:nvSpPr>
          <p:spPr>
            <a:xfrm>
              <a:off x="1333284" y="3051511"/>
              <a:ext cx="1816820" cy="29771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244" name="Freeform 243"/>
            <p:cNvSpPr/>
            <p:nvPr/>
          </p:nvSpPr>
          <p:spPr>
            <a:xfrm flipV="1">
              <a:off x="821351" y="4141158"/>
              <a:ext cx="2328753" cy="29902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248" name="Rectangle 247"/>
            <p:cNvSpPr/>
            <p:nvPr/>
          </p:nvSpPr>
          <p:spPr>
            <a:xfrm>
              <a:off x="821351" y="3372325"/>
              <a:ext cx="451259" cy="746217"/>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249" name="Pentagon 248"/>
            <p:cNvSpPr/>
            <p:nvPr/>
          </p:nvSpPr>
          <p:spPr>
            <a:xfrm>
              <a:off x="1299409" y="3372984"/>
              <a:ext cx="479754" cy="745558"/>
            </a:xfrm>
            <a:prstGeom prst="homePlate">
              <a:avLst>
                <a:gd name="adj" fmla="val 12396"/>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50" name="Chevron 249"/>
            <p:cNvSpPr/>
            <p:nvPr/>
          </p:nvSpPr>
          <p:spPr>
            <a:xfrm>
              <a:off x="1747915"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51" name="Chevron 250"/>
            <p:cNvSpPr/>
            <p:nvPr/>
          </p:nvSpPr>
          <p:spPr>
            <a:xfrm>
              <a:off x="2225497"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52" name="Chevron 251"/>
            <p:cNvSpPr/>
            <p:nvPr/>
          </p:nvSpPr>
          <p:spPr>
            <a:xfrm>
              <a:off x="2703079"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53" name="Rectangle 252"/>
            <p:cNvSpPr/>
            <p:nvPr/>
          </p:nvSpPr>
          <p:spPr bwMode="gray">
            <a:xfrm>
              <a:off x="1331555"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7" name="Rectangle 256"/>
            <p:cNvSpPr/>
            <p:nvPr/>
          </p:nvSpPr>
          <p:spPr bwMode="gray">
            <a:xfrm>
              <a:off x="1331555"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8" name="Rectangle 257"/>
            <p:cNvSpPr/>
            <p:nvPr/>
          </p:nvSpPr>
          <p:spPr bwMode="gray">
            <a:xfrm>
              <a:off x="1331555"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9" name="Rectangle 258"/>
            <p:cNvSpPr/>
            <p:nvPr/>
          </p:nvSpPr>
          <p:spPr bwMode="gray">
            <a:xfrm>
              <a:off x="1819519"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0" name="Rectangle 259"/>
            <p:cNvSpPr/>
            <p:nvPr/>
          </p:nvSpPr>
          <p:spPr bwMode="gray">
            <a:xfrm>
              <a:off x="1819519"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1" name="Rectangle 260"/>
            <p:cNvSpPr/>
            <p:nvPr/>
          </p:nvSpPr>
          <p:spPr bwMode="gray">
            <a:xfrm>
              <a:off x="1819519"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2" name="Rectangle 261"/>
            <p:cNvSpPr/>
            <p:nvPr/>
          </p:nvSpPr>
          <p:spPr bwMode="gray">
            <a:xfrm>
              <a:off x="2300562"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6" name="Rectangle 265"/>
            <p:cNvSpPr/>
            <p:nvPr/>
          </p:nvSpPr>
          <p:spPr bwMode="gray">
            <a:xfrm>
              <a:off x="2300562"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7" name="Rectangle 266"/>
            <p:cNvSpPr/>
            <p:nvPr/>
          </p:nvSpPr>
          <p:spPr bwMode="gray">
            <a:xfrm>
              <a:off x="2300562"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8" name="Rectangle 267"/>
            <p:cNvSpPr/>
            <p:nvPr/>
          </p:nvSpPr>
          <p:spPr bwMode="gray">
            <a:xfrm>
              <a:off x="2778143"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9" name="Rectangle 268"/>
            <p:cNvSpPr/>
            <p:nvPr/>
          </p:nvSpPr>
          <p:spPr bwMode="gray">
            <a:xfrm>
              <a:off x="2778143"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0" name="Rectangle 269"/>
            <p:cNvSpPr/>
            <p:nvPr/>
          </p:nvSpPr>
          <p:spPr bwMode="gray">
            <a:xfrm>
              <a:off x="2778143"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1" name="Rectangle 270"/>
            <p:cNvSpPr/>
            <p:nvPr/>
          </p:nvSpPr>
          <p:spPr bwMode="gray">
            <a:xfrm>
              <a:off x="138754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2" name="Rectangle 271"/>
            <p:cNvSpPr/>
            <p:nvPr/>
          </p:nvSpPr>
          <p:spPr bwMode="gray">
            <a:xfrm>
              <a:off x="1955170"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3" name="Rectangle 272"/>
            <p:cNvSpPr/>
            <p:nvPr/>
          </p:nvSpPr>
          <p:spPr bwMode="gray">
            <a:xfrm>
              <a:off x="252279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4" name="Rectangle 273"/>
            <p:cNvSpPr/>
            <p:nvPr/>
          </p:nvSpPr>
          <p:spPr bwMode="gray">
            <a:xfrm>
              <a:off x="866280" y="3413951"/>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5" name="Rectangle 274"/>
            <p:cNvSpPr/>
            <p:nvPr/>
          </p:nvSpPr>
          <p:spPr bwMode="gray">
            <a:xfrm>
              <a:off x="866280" y="3587898"/>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6" name="Rectangle 275"/>
            <p:cNvSpPr/>
            <p:nvPr/>
          </p:nvSpPr>
          <p:spPr bwMode="gray">
            <a:xfrm>
              <a:off x="866280" y="3761844"/>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7" name="Rectangle 276"/>
            <p:cNvSpPr/>
            <p:nvPr/>
          </p:nvSpPr>
          <p:spPr bwMode="gray">
            <a:xfrm>
              <a:off x="866280" y="3935792"/>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8" name="Rectangle 277"/>
            <p:cNvSpPr/>
            <p:nvPr/>
          </p:nvSpPr>
          <p:spPr bwMode="gray">
            <a:xfrm>
              <a:off x="1433674"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79" name="Rectangle 278"/>
            <p:cNvSpPr/>
            <p:nvPr/>
          </p:nvSpPr>
          <p:spPr bwMode="gray">
            <a:xfrm>
              <a:off x="1997546"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80" name="Rectangle 279"/>
            <p:cNvSpPr/>
            <p:nvPr/>
          </p:nvSpPr>
          <p:spPr bwMode="gray">
            <a:xfrm>
              <a:off x="2561419"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81" name="Rectangle 280"/>
            <p:cNvSpPr/>
            <p:nvPr/>
          </p:nvSpPr>
          <p:spPr bwMode="gray">
            <a:xfrm>
              <a:off x="869800"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282" name="Rectangle 97"/>
            <p:cNvSpPr>
              <a:spLocks noChangeArrowheads="1"/>
            </p:cNvSpPr>
            <p:nvPr/>
          </p:nvSpPr>
          <p:spPr bwMode="auto">
            <a:xfrm>
              <a:off x="1422330" y="3157222"/>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3" name="Rectangle 97"/>
            <p:cNvSpPr>
              <a:spLocks noChangeArrowheads="1"/>
            </p:cNvSpPr>
            <p:nvPr/>
          </p:nvSpPr>
          <p:spPr bwMode="auto">
            <a:xfrm>
              <a:off x="1668042"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4" name="Rectangle 97"/>
            <p:cNvSpPr>
              <a:spLocks noChangeArrowheads="1"/>
            </p:cNvSpPr>
            <p:nvPr/>
          </p:nvSpPr>
          <p:spPr bwMode="auto">
            <a:xfrm>
              <a:off x="1422330"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5" name="Rectangle 97"/>
            <p:cNvSpPr>
              <a:spLocks noChangeArrowheads="1"/>
            </p:cNvSpPr>
            <p:nvPr/>
          </p:nvSpPr>
          <p:spPr bwMode="auto">
            <a:xfrm>
              <a:off x="1668042"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6" name="Rectangle 97"/>
            <p:cNvSpPr>
              <a:spLocks noChangeArrowheads="1"/>
            </p:cNvSpPr>
            <p:nvPr/>
          </p:nvSpPr>
          <p:spPr bwMode="auto">
            <a:xfrm>
              <a:off x="1990053" y="315722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7" name="Rectangle 97"/>
            <p:cNvSpPr>
              <a:spLocks noChangeArrowheads="1"/>
            </p:cNvSpPr>
            <p:nvPr/>
          </p:nvSpPr>
          <p:spPr bwMode="auto">
            <a:xfrm>
              <a:off x="223576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8" name="Rectangle 97"/>
            <p:cNvSpPr>
              <a:spLocks noChangeArrowheads="1"/>
            </p:cNvSpPr>
            <p:nvPr/>
          </p:nvSpPr>
          <p:spPr bwMode="auto">
            <a:xfrm>
              <a:off x="1990053"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89" name="Rectangle 97"/>
            <p:cNvSpPr>
              <a:spLocks noChangeArrowheads="1"/>
            </p:cNvSpPr>
            <p:nvPr/>
          </p:nvSpPr>
          <p:spPr bwMode="auto">
            <a:xfrm>
              <a:off x="2235765" y="3233358"/>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0" name="Rectangle 97"/>
            <p:cNvSpPr>
              <a:spLocks noChangeArrowheads="1"/>
            </p:cNvSpPr>
            <p:nvPr/>
          </p:nvSpPr>
          <p:spPr bwMode="auto">
            <a:xfrm>
              <a:off x="255777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1" name="Rectangle 97"/>
            <p:cNvSpPr>
              <a:spLocks noChangeArrowheads="1"/>
            </p:cNvSpPr>
            <p:nvPr/>
          </p:nvSpPr>
          <p:spPr bwMode="auto">
            <a:xfrm>
              <a:off x="2803487"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2" name="Rectangle 97"/>
            <p:cNvSpPr>
              <a:spLocks noChangeArrowheads="1"/>
            </p:cNvSpPr>
            <p:nvPr/>
          </p:nvSpPr>
          <p:spPr bwMode="auto">
            <a:xfrm>
              <a:off x="2557775" y="3233358"/>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3" name="Rectangle 97"/>
            <p:cNvSpPr>
              <a:spLocks noChangeArrowheads="1"/>
            </p:cNvSpPr>
            <p:nvPr/>
          </p:nvSpPr>
          <p:spPr bwMode="auto">
            <a:xfrm>
              <a:off x="2803487"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4" name="Rectangle 97"/>
            <p:cNvSpPr>
              <a:spLocks noChangeArrowheads="1"/>
            </p:cNvSpPr>
            <p:nvPr/>
          </p:nvSpPr>
          <p:spPr bwMode="auto">
            <a:xfrm>
              <a:off x="945072" y="342370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5" name="Rectangle 97"/>
            <p:cNvSpPr>
              <a:spLocks noChangeArrowheads="1"/>
            </p:cNvSpPr>
            <p:nvPr/>
          </p:nvSpPr>
          <p:spPr bwMode="auto">
            <a:xfrm>
              <a:off x="945072" y="3485993"/>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6" name="Rectangle 97"/>
            <p:cNvSpPr>
              <a:spLocks noChangeArrowheads="1"/>
            </p:cNvSpPr>
            <p:nvPr/>
          </p:nvSpPr>
          <p:spPr bwMode="auto">
            <a:xfrm>
              <a:off x="1457261" y="4226590"/>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7" name="Rectangle 97"/>
            <p:cNvSpPr>
              <a:spLocks noChangeArrowheads="1"/>
            </p:cNvSpPr>
            <p:nvPr/>
          </p:nvSpPr>
          <p:spPr bwMode="auto">
            <a:xfrm>
              <a:off x="17029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8" name="Rectangle 97"/>
            <p:cNvSpPr>
              <a:spLocks noChangeArrowheads="1"/>
            </p:cNvSpPr>
            <p:nvPr/>
          </p:nvSpPr>
          <p:spPr bwMode="auto">
            <a:xfrm>
              <a:off x="14572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99" name="Rectangle 97"/>
            <p:cNvSpPr>
              <a:spLocks noChangeArrowheads="1"/>
            </p:cNvSpPr>
            <p:nvPr/>
          </p:nvSpPr>
          <p:spPr bwMode="auto">
            <a:xfrm>
              <a:off x="17029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0" name="Rectangle 97"/>
            <p:cNvSpPr>
              <a:spLocks noChangeArrowheads="1"/>
            </p:cNvSpPr>
            <p:nvPr/>
          </p:nvSpPr>
          <p:spPr bwMode="auto">
            <a:xfrm>
              <a:off x="20213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1" name="Rectangle 97"/>
            <p:cNvSpPr>
              <a:spLocks noChangeArrowheads="1"/>
            </p:cNvSpPr>
            <p:nvPr/>
          </p:nvSpPr>
          <p:spPr bwMode="auto">
            <a:xfrm>
              <a:off x="2267074"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2" name="Rectangle 97"/>
            <p:cNvSpPr>
              <a:spLocks noChangeArrowheads="1"/>
            </p:cNvSpPr>
            <p:nvPr/>
          </p:nvSpPr>
          <p:spPr bwMode="auto">
            <a:xfrm>
              <a:off x="2021361"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3" name="Rectangle 97"/>
            <p:cNvSpPr>
              <a:spLocks noChangeArrowheads="1"/>
            </p:cNvSpPr>
            <p:nvPr/>
          </p:nvSpPr>
          <p:spPr bwMode="auto">
            <a:xfrm>
              <a:off x="2267074"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4" name="Rectangle 97"/>
            <p:cNvSpPr>
              <a:spLocks noChangeArrowheads="1"/>
            </p:cNvSpPr>
            <p:nvPr/>
          </p:nvSpPr>
          <p:spPr bwMode="auto">
            <a:xfrm>
              <a:off x="25854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5" name="Rectangle 97"/>
            <p:cNvSpPr>
              <a:spLocks noChangeArrowheads="1"/>
            </p:cNvSpPr>
            <p:nvPr/>
          </p:nvSpPr>
          <p:spPr bwMode="auto">
            <a:xfrm>
              <a:off x="2831173" y="42265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6" name="Rectangle 97"/>
            <p:cNvSpPr>
              <a:spLocks noChangeArrowheads="1"/>
            </p:cNvSpPr>
            <p:nvPr/>
          </p:nvSpPr>
          <p:spPr bwMode="auto">
            <a:xfrm>
              <a:off x="25854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7" name="Rectangle 97"/>
            <p:cNvSpPr>
              <a:spLocks noChangeArrowheads="1"/>
            </p:cNvSpPr>
            <p:nvPr/>
          </p:nvSpPr>
          <p:spPr bwMode="auto">
            <a:xfrm>
              <a:off x="28311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8" name="Rectangle 97"/>
            <p:cNvSpPr>
              <a:spLocks noChangeArrowheads="1"/>
            </p:cNvSpPr>
            <p:nvPr/>
          </p:nvSpPr>
          <p:spPr bwMode="auto">
            <a:xfrm>
              <a:off x="8931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09" name="Rectangle 97"/>
            <p:cNvSpPr>
              <a:spLocks noChangeArrowheads="1"/>
            </p:cNvSpPr>
            <p:nvPr/>
          </p:nvSpPr>
          <p:spPr bwMode="auto">
            <a:xfrm>
              <a:off x="11388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0" name="Rectangle 97"/>
            <p:cNvSpPr>
              <a:spLocks noChangeArrowheads="1"/>
            </p:cNvSpPr>
            <p:nvPr/>
          </p:nvSpPr>
          <p:spPr bwMode="auto">
            <a:xfrm>
              <a:off x="8931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1" name="Rectangle 97"/>
            <p:cNvSpPr>
              <a:spLocks noChangeArrowheads="1"/>
            </p:cNvSpPr>
            <p:nvPr/>
          </p:nvSpPr>
          <p:spPr bwMode="auto">
            <a:xfrm>
              <a:off x="1138873"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2" name="Rectangle 97"/>
            <p:cNvSpPr>
              <a:spLocks noChangeArrowheads="1"/>
            </p:cNvSpPr>
            <p:nvPr/>
          </p:nvSpPr>
          <p:spPr bwMode="auto">
            <a:xfrm>
              <a:off x="945072" y="35978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3" name="Rectangle 97"/>
            <p:cNvSpPr>
              <a:spLocks noChangeArrowheads="1"/>
            </p:cNvSpPr>
            <p:nvPr/>
          </p:nvSpPr>
          <p:spPr bwMode="auto">
            <a:xfrm>
              <a:off x="945072" y="366018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4" name="Rectangle 97"/>
            <p:cNvSpPr>
              <a:spLocks noChangeArrowheads="1"/>
            </p:cNvSpPr>
            <p:nvPr/>
          </p:nvSpPr>
          <p:spPr bwMode="auto">
            <a:xfrm>
              <a:off x="945072" y="377208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5" name="Rectangle 97"/>
            <p:cNvSpPr>
              <a:spLocks noChangeArrowheads="1"/>
            </p:cNvSpPr>
            <p:nvPr/>
          </p:nvSpPr>
          <p:spPr bwMode="auto">
            <a:xfrm>
              <a:off x="945072" y="383437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6" name="Rectangle 97"/>
            <p:cNvSpPr>
              <a:spLocks noChangeArrowheads="1"/>
            </p:cNvSpPr>
            <p:nvPr/>
          </p:nvSpPr>
          <p:spPr bwMode="auto">
            <a:xfrm>
              <a:off x="945072" y="3946271"/>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7" name="Rectangle 97"/>
            <p:cNvSpPr>
              <a:spLocks noChangeArrowheads="1"/>
            </p:cNvSpPr>
            <p:nvPr/>
          </p:nvSpPr>
          <p:spPr bwMode="auto">
            <a:xfrm>
              <a:off x="945072" y="40085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8" name="Rectangle 97"/>
            <p:cNvSpPr>
              <a:spLocks noChangeArrowheads="1"/>
            </p:cNvSpPr>
            <p:nvPr/>
          </p:nvSpPr>
          <p:spPr bwMode="auto">
            <a:xfrm>
              <a:off x="1405349"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9" name="Rectangle 97"/>
            <p:cNvSpPr>
              <a:spLocks noChangeArrowheads="1"/>
            </p:cNvSpPr>
            <p:nvPr/>
          </p:nvSpPr>
          <p:spPr bwMode="auto">
            <a:xfrm>
              <a:off x="1405349"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0" name="Rectangle 97"/>
            <p:cNvSpPr>
              <a:spLocks noChangeArrowheads="1"/>
            </p:cNvSpPr>
            <p:nvPr/>
          </p:nvSpPr>
          <p:spPr bwMode="auto">
            <a:xfrm>
              <a:off x="1405349"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1" name="Rectangle 97"/>
            <p:cNvSpPr>
              <a:spLocks noChangeArrowheads="1"/>
            </p:cNvSpPr>
            <p:nvPr/>
          </p:nvSpPr>
          <p:spPr bwMode="auto">
            <a:xfrm>
              <a:off x="1405349"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2" name="Rectangle 97"/>
            <p:cNvSpPr>
              <a:spLocks noChangeArrowheads="1"/>
            </p:cNvSpPr>
            <p:nvPr/>
          </p:nvSpPr>
          <p:spPr bwMode="auto">
            <a:xfrm>
              <a:off x="1405349"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3" name="Rectangle 97"/>
            <p:cNvSpPr>
              <a:spLocks noChangeArrowheads="1"/>
            </p:cNvSpPr>
            <p:nvPr/>
          </p:nvSpPr>
          <p:spPr bwMode="auto">
            <a:xfrm>
              <a:off x="1405349" y="3973957"/>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4" name="Rectangle 97"/>
            <p:cNvSpPr>
              <a:spLocks noChangeArrowheads="1"/>
            </p:cNvSpPr>
            <p:nvPr/>
          </p:nvSpPr>
          <p:spPr bwMode="auto">
            <a:xfrm>
              <a:off x="1896775"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5" name="Rectangle 97"/>
            <p:cNvSpPr>
              <a:spLocks noChangeArrowheads="1"/>
            </p:cNvSpPr>
            <p:nvPr/>
          </p:nvSpPr>
          <p:spPr bwMode="auto">
            <a:xfrm>
              <a:off x="1896775" y="3517139"/>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6" name="Rectangle 97"/>
            <p:cNvSpPr>
              <a:spLocks noChangeArrowheads="1"/>
            </p:cNvSpPr>
            <p:nvPr/>
          </p:nvSpPr>
          <p:spPr bwMode="auto">
            <a:xfrm>
              <a:off x="1896775"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7" name="Rectangle 97"/>
            <p:cNvSpPr>
              <a:spLocks noChangeArrowheads="1"/>
            </p:cNvSpPr>
            <p:nvPr/>
          </p:nvSpPr>
          <p:spPr bwMode="auto">
            <a:xfrm>
              <a:off x="1896775"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8" name="Rectangle 97"/>
            <p:cNvSpPr>
              <a:spLocks noChangeArrowheads="1"/>
            </p:cNvSpPr>
            <p:nvPr/>
          </p:nvSpPr>
          <p:spPr bwMode="auto">
            <a:xfrm>
              <a:off x="1896775" y="390128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9" name="Rectangle 97"/>
            <p:cNvSpPr>
              <a:spLocks noChangeArrowheads="1"/>
            </p:cNvSpPr>
            <p:nvPr/>
          </p:nvSpPr>
          <p:spPr bwMode="auto">
            <a:xfrm>
              <a:off x="1896775"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0" name="Rectangle 97"/>
            <p:cNvSpPr>
              <a:spLocks noChangeArrowheads="1"/>
            </p:cNvSpPr>
            <p:nvPr/>
          </p:nvSpPr>
          <p:spPr bwMode="auto">
            <a:xfrm>
              <a:off x="2379547"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1" name="Rectangle 97"/>
            <p:cNvSpPr>
              <a:spLocks noChangeArrowheads="1"/>
            </p:cNvSpPr>
            <p:nvPr/>
          </p:nvSpPr>
          <p:spPr bwMode="auto">
            <a:xfrm>
              <a:off x="2379547"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4" name="Rectangle 97"/>
            <p:cNvSpPr>
              <a:spLocks noChangeArrowheads="1"/>
            </p:cNvSpPr>
            <p:nvPr/>
          </p:nvSpPr>
          <p:spPr bwMode="auto">
            <a:xfrm>
              <a:off x="2379547"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5" name="Rectangle 97"/>
            <p:cNvSpPr>
              <a:spLocks noChangeArrowheads="1"/>
            </p:cNvSpPr>
            <p:nvPr/>
          </p:nvSpPr>
          <p:spPr bwMode="auto">
            <a:xfrm>
              <a:off x="2379547"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6" name="Rectangle 97"/>
            <p:cNvSpPr>
              <a:spLocks noChangeArrowheads="1"/>
            </p:cNvSpPr>
            <p:nvPr/>
          </p:nvSpPr>
          <p:spPr bwMode="auto">
            <a:xfrm>
              <a:off x="2379547"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7" name="Rectangle 97"/>
            <p:cNvSpPr>
              <a:spLocks noChangeArrowheads="1"/>
            </p:cNvSpPr>
            <p:nvPr/>
          </p:nvSpPr>
          <p:spPr bwMode="auto">
            <a:xfrm>
              <a:off x="2379547"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9" name="Rectangle 97"/>
            <p:cNvSpPr>
              <a:spLocks noChangeArrowheads="1"/>
            </p:cNvSpPr>
            <p:nvPr/>
          </p:nvSpPr>
          <p:spPr bwMode="auto">
            <a:xfrm>
              <a:off x="2862320"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0" name="Rectangle 97"/>
            <p:cNvSpPr>
              <a:spLocks noChangeArrowheads="1"/>
            </p:cNvSpPr>
            <p:nvPr/>
          </p:nvSpPr>
          <p:spPr bwMode="auto">
            <a:xfrm>
              <a:off x="2862320" y="3517139"/>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1" name="Rectangle 97"/>
            <p:cNvSpPr>
              <a:spLocks noChangeArrowheads="1"/>
            </p:cNvSpPr>
            <p:nvPr/>
          </p:nvSpPr>
          <p:spPr bwMode="auto">
            <a:xfrm>
              <a:off x="2862320"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2" name="Rectangle 97"/>
            <p:cNvSpPr>
              <a:spLocks noChangeArrowheads="1"/>
            </p:cNvSpPr>
            <p:nvPr/>
          </p:nvSpPr>
          <p:spPr bwMode="auto">
            <a:xfrm>
              <a:off x="2862320"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3" name="Rectangle 97"/>
            <p:cNvSpPr>
              <a:spLocks noChangeArrowheads="1"/>
            </p:cNvSpPr>
            <p:nvPr/>
          </p:nvSpPr>
          <p:spPr bwMode="auto">
            <a:xfrm>
              <a:off x="2862320"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6" name="Rectangle 97"/>
            <p:cNvSpPr>
              <a:spLocks noChangeArrowheads="1"/>
            </p:cNvSpPr>
            <p:nvPr/>
          </p:nvSpPr>
          <p:spPr bwMode="auto">
            <a:xfrm>
              <a:off x="2862320"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nvGrpSpPr>
            <p:cNvPr id="3" name="Group 488"/>
            <p:cNvGrpSpPr/>
            <p:nvPr/>
          </p:nvGrpSpPr>
          <p:grpSpPr>
            <a:xfrm>
              <a:off x="307914" y="2727942"/>
              <a:ext cx="993916" cy="603863"/>
              <a:chOff x="1054581" y="4256877"/>
              <a:chExt cx="929598" cy="2319402"/>
            </a:xfrm>
            <a:solidFill>
              <a:srgbClr val="000090"/>
            </a:solidFill>
          </p:grpSpPr>
          <p:sp>
            <p:nvSpPr>
              <p:cNvPr id="499" name="Rectangle 162"/>
              <p:cNvSpPr/>
              <p:nvPr/>
            </p:nvSpPr>
            <p:spPr>
              <a:xfrm>
                <a:off x="1054581" y="4256877"/>
                <a:ext cx="929598" cy="2319402"/>
              </a:xfrm>
              <a:prstGeom prst="rect">
                <a:avLst/>
              </a:prstGeom>
              <a:solidFill>
                <a:srgbClr val="A6A6A6"/>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500" name="Rectangle 499"/>
              <p:cNvSpPr/>
              <p:nvPr/>
            </p:nvSpPr>
            <p:spPr bwMode="gray">
              <a:xfrm>
                <a:off x="1083998" y="4380143"/>
                <a:ext cx="870764" cy="2098838"/>
              </a:xfrm>
              <a:prstGeom prst="rect">
                <a:avLst/>
              </a:prstGeom>
              <a:solidFill>
                <a:schemeClr val="bg1">
                  <a:lumMod val="65000"/>
                </a:schemeClr>
              </a:solidFill>
              <a:ln w="12700"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nvGrpSpPr>
            <p:cNvPr id="4" name="Group 238"/>
            <p:cNvGrpSpPr>
              <a:grpSpLocks noChangeAspect="1"/>
            </p:cNvGrpSpPr>
            <p:nvPr/>
          </p:nvGrpSpPr>
          <p:grpSpPr>
            <a:xfrm>
              <a:off x="364230" y="2775657"/>
              <a:ext cx="878378" cy="513839"/>
              <a:chOff x="5346349" y="4275122"/>
              <a:chExt cx="3451139" cy="2003685"/>
            </a:xfrm>
          </p:grpSpPr>
          <p:sp>
            <p:nvSpPr>
              <p:cNvPr id="404" name="Freeform 403"/>
              <p:cNvSpPr/>
              <p:nvPr/>
            </p:nvSpPr>
            <p:spPr>
              <a:xfrm>
                <a:off x="6036127" y="4275122"/>
                <a:ext cx="2670325"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405" name="Freeform 404"/>
              <p:cNvSpPr/>
              <p:nvPr/>
            </p:nvSpPr>
            <p:spPr>
              <a:xfrm flipV="1">
                <a:off x="5346349" y="5847347"/>
                <a:ext cx="3360104"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406" name="Rectangle 405"/>
              <p:cNvSpPr/>
              <p:nvPr/>
            </p:nvSpPr>
            <p:spPr>
              <a:xfrm>
                <a:off x="5346349" y="4738968"/>
                <a:ext cx="651111" cy="1075748"/>
              </a:xfrm>
              <a:prstGeom prst="rect">
                <a:avLst/>
              </a:prstGeom>
              <a:solidFill>
                <a:schemeClr val="accent2">
                  <a:lumMod val="20000"/>
                  <a:lumOff val="80000"/>
                </a:schemeClr>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407" name="Pentagon 406"/>
              <p:cNvSpPr/>
              <p:nvPr/>
            </p:nvSpPr>
            <p:spPr>
              <a:xfrm>
                <a:off x="6036127" y="4738968"/>
                <a:ext cx="692225" cy="1075748"/>
              </a:xfrm>
              <a:prstGeom prst="homePlate">
                <a:avLst>
                  <a:gd name="adj" fmla="val 12396"/>
                </a:avLst>
              </a:prstGeom>
              <a:solidFill>
                <a:srgbClr val="B2CDFF"/>
              </a:solidFill>
              <a:ln w="317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algn="ctr"/>
                <a:endParaRPr lang="en-US" sz="1101" b="1" dirty="0">
                  <a:solidFill>
                    <a:schemeClr val="tx1"/>
                  </a:solidFill>
                  <a:latin typeface="Arial Narrow"/>
                  <a:cs typeface="Arial Narrow"/>
                </a:endParaRPr>
              </a:p>
            </p:txBody>
          </p:sp>
          <p:sp>
            <p:nvSpPr>
              <p:cNvPr id="408" name="Chevron 407"/>
              <p:cNvSpPr/>
              <p:nvPr/>
            </p:nvSpPr>
            <p:spPr>
              <a:xfrm>
                <a:off x="6683267"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409" name="Chevron 408"/>
              <p:cNvSpPr/>
              <p:nvPr/>
            </p:nvSpPr>
            <p:spPr>
              <a:xfrm>
                <a:off x="7372359"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410" name="Chevron 409"/>
              <p:cNvSpPr/>
              <p:nvPr/>
            </p:nvSpPr>
            <p:spPr>
              <a:xfrm>
                <a:off x="8061451"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411" name="Rectangle 410"/>
              <p:cNvSpPr/>
              <p:nvPr/>
            </p:nvSpPr>
            <p:spPr bwMode="gray">
              <a:xfrm>
                <a:off x="6082511"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2" name="Rectangle 411"/>
              <p:cNvSpPr/>
              <p:nvPr/>
            </p:nvSpPr>
            <p:spPr bwMode="gray">
              <a:xfrm>
                <a:off x="6082511"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3" name="Rectangle 412"/>
              <p:cNvSpPr/>
              <p:nvPr/>
            </p:nvSpPr>
            <p:spPr bwMode="gray">
              <a:xfrm>
                <a:off x="6082511"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4" name="Rectangle 413"/>
              <p:cNvSpPr/>
              <p:nvPr/>
            </p:nvSpPr>
            <p:spPr bwMode="gray">
              <a:xfrm>
                <a:off x="6786583"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5" name="Rectangle 414"/>
              <p:cNvSpPr/>
              <p:nvPr/>
            </p:nvSpPr>
            <p:spPr bwMode="gray">
              <a:xfrm>
                <a:off x="6786583"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6" name="Rectangle 415"/>
              <p:cNvSpPr/>
              <p:nvPr/>
            </p:nvSpPr>
            <p:spPr bwMode="gray">
              <a:xfrm>
                <a:off x="6786583"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7" name="Rectangle 416"/>
              <p:cNvSpPr/>
              <p:nvPr/>
            </p:nvSpPr>
            <p:spPr bwMode="gray">
              <a:xfrm>
                <a:off x="7480668"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8" name="Rectangle 417"/>
              <p:cNvSpPr/>
              <p:nvPr/>
            </p:nvSpPr>
            <p:spPr bwMode="gray">
              <a:xfrm>
                <a:off x="7480668"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9" name="Rectangle 418"/>
              <p:cNvSpPr/>
              <p:nvPr/>
            </p:nvSpPr>
            <p:spPr bwMode="gray">
              <a:xfrm>
                <a:off x="7480668"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0" name="Rectangle 419"/>
              <p:cNvSpPr/>
              <p:nvPr/>
            </p:nvSpPr>
            <p:spPr bwMode="gray">
              <a:xfrm>
                <a:off x="8169759"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1" name="Rectangle 420"/>
              <p:cNvSpPr/>
              <p:nvPr/>
            </p:nvSpPr>
            <p:spPr bwMode="gray">
              <a:xfrm>
                <a:off x="8169759"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2" name="Rectangle 421"/>
              <p:cNvSpPr/>
              <p:nvPr/>
            </p:nvSpPr>
            <p:spPr bwMode="gray">
              <a:xfrm>
                <a:off x="8169759"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3" name="Rectangle 422"/>
              <p:cNvSpPr/>
              <p:nvPr/>
            </p:nvSpPr>
            <p:spPr bwMode="gray">
              <a:xfrm>
                <a:off x="6108837"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4" name="Rectangle 423"/>
              <p:cNvSpPr/>
              <p:nvPr/>
            </p:nvSpPr>
            <p:spPr bwMode="gray">
              <a:xfrm>
                <a:off x="6955080"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5" name="Rectangle 424"/>
              <p:cNvSpPr/>
              <p:nvPr/>
            </p:nvSpPr>
            <p:spPr bwMode="gray">
              <a:xfrm>
                <a:off x="7801323"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6" name="Rectangle 425"/>
              <p:cNvSpPr/>
              <p:nvPr/>
            </p:nvSpPr>
            <p:spPr bwMode="gray">
              <a:xfrm>
                <a:off x="5411176" y="4798078"/>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7" name="Rectangle 426"/>
              <p:cNvSpPr/>
              <p:nvPr/>
            </p:nvSpPr>
            <p:spPr bwMode="gray">
              <a:xfrm>
                <a:off x="5411176" y="5049062"/>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8" name="Rectangle 427"/>
              <p:cNvSpPr/>
              <p:nvPr/>
            </p:nvSpPr>
            <p:spPr bwMode="gray">
              <a:xfrm>
                <a:off x="5411176" y="5300045"/>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9" name="Rectangle 428"/>
              <p:cNvSpPr/>
              <p:nvPr/>
            </p:nvSpPr>
            <p:spPr bwMode="gray">
              <a:xfrm>
                <a:off x="5411176" y="5551029"/>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0" name="Rectangle 429"/>
              <p:cNvSpPr/>
              <p:nvPr/>
            </p:nvSpPr>
            <p:spPr bwMode="gray">
              <a:xfrm>
                <a:off x="62298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1" name="Rectangle 430"/>
              <p:cNvSpPr/>
              <p:nvPr/>
            </p:nvSpPr>
            <p:spPr bwMode="gray">
              <a:xfrm>
                <a:off x="7043454"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2" name="Rectangle 431"/>
              <p:cNvSpPr/>
              <p:nvPr/>
            </p:nvSpPr>
            <p:spPr bwMode="gray">
              <a:xfrm>
                <a:off x="7857053"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3" name="Rectangle 432"/>
              <p:cNvSpPr/>
              <p:nvPr/>
            </p:nvSpPr>
            <p:spPr bwMode="gray">
              <a:xfrm>
                <a:off x="54162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4" name="Rectangle 97"/>
              <p:cNvSpPr>
                <a:spLocks noChangeArrowheads="1"/>
              </p:cNvSpPr>
              <p:nvPr/>
            </p:nvSpPr>
            <p:spPr bwMode="auto">
              <a:xfrm>
                <a:off x="6159027" y="4427650"/>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35" name="Rectangle 97"/>
              <p:cNvSpPr>
                <a:spLocks noChangeArrowheads="1"/>
              </p:cNvSpPr>
              <p:nvPr/>
            </p:nvSpPr>
            <p:spPr bwMode="auto">
              <a:xfrm>
                <a:off x="6513560"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36" name="Rectangle 97"/>
              <p:cNvSpPr>
                <a:spLocks noChangeArrowheads="1"/>
              </p:cNvSpPr>
              <p:nvPr/>
            </p:nvSpPr>
            <p:spPr bwMode="auto">
              <a:xfrm>
                <a:off x="6159027"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37" name="Rectangle 97"/>
              <p:cNvSpPr>
                <a:spLocks noChangeArrowheads="1"/>
              </p:cNvSpPr>
              <p:nvPr/>
            </p:nvSpPr>
            <p:spPr bwMode="auto">
              <a:xfrm>
                <a:off x="6513560"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38" name="Rectangle 97"/>
              <p:cNvSpPr>
                <a:spLocks noChangeArrowheads="1"/>
              </p:cNvSpPr>
              <p:nvPr/>
            </p:nvSpPr>
            <p:spPr bwMode="auto">
              <a:xfrm>
                <a:off x="7005412" y="4427650"/>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39" name="Rectangle 97"/>
              <p:cNvSpPr>
                <a:spLocks noChangeArrowheads="1"/>
              </p:cNvSpPr>
              <p:nvPr/>
            </p:nvSpPr>
            <p:spPr bwMode="auto">
              <a:xfrm>
                <a:off x="7359944"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0" name="Rectangle 97"/>
              <p:cNvSpPr>
                <a:spLocks noChangeArrowheads="1"/>
              </p:cNvSpPr>
              <p:nvPr/>
            </p:nvSpPr>
            <p:spPr bwMode="auto">
              <a:xfrm>
                <a:off x="7005412"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1" name="Rectangle 97"/>
              <p:cNvSpPr>
                <a:spLocks noChangeArrowheads="1"/>
              </p:cNvSpPr>
              <p:nvPr/>
            </p:nvSpPr>
            <p:spPr bwMode="auto">
              <a:xfrm>
                <a:off x="7359944" y="453750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2" name="Rectangle 97"/>
              <p:cNvSpPr>
                <a:spLocks noChangeArrowheads="1"/>
              </p:cNvSpPr>
              <p:nvPr/>
            </p:nvSpPr>
            <p:spPr bwMode="auto">
              <a:xfrm>
                <a:off x="7851795"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3" name="Rectangle 97"/>
              <p:cNvSpPr>
                <a:spLocks noChangeArrowheads="1"/>
              </p:cNvSpPr>
              <p:nvPr/>
            </p:nvSpPr>
            <p:spPr bwMode="auto">
              <a:xfrm>
                <a:off x="8206328"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4" name="Rectangle 97"/>
              <p:cNvSpPr>
                <a:spLocks noChangeArrowheads="1"/>
              </p:cNvSpPr>
              <p:nvPr/>
            </p:nvSpPr>
            <p:spPr bwMode="auto">
              <a:xfrm>
                <a:off x="7851795" y="453750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5" name="Rectangle 97"/>
              <p:cNvSpPr>
                <a:spLocks noChangeArrowheads="1"/>
              </p:cNvSpPr>
              <p:nvPr/>
            </p:nvSpPr>
            <p:spPr bwMode="auto">
              <a:xfrm>
                <a:off x="8206328"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6" name="Rectangle 97"/>
              <p:cNvSpPr>
                <a:spLocks noChangeArrowheads="1"/>
              </p:cNvSpPr>
              <p:nvPr/>
            </p:nvSpPr>
            <p:spPr bwMode="auto">
              <a:xfrm>
                <a:off x="5524864" y="481214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7" name="Rectangle 97"/>
              <p:cNvSpPr>
                <a:spLocks noChangeArrowheads="1"/>
              </p:cNvSpPr>
              <p:nvPr/>
            </p:nvSpPr>
            <p:spPr bwMode="auto">
              <a:xfrm>
                <a:off x="5524864" y="490202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8" name="Rectangle 97"/>
              <p:cNvSpPr>
                <a:spLocks noChangeArrowheads="1"/>
              </p:cNvSpPr>
              <p:nvPr/>
            </p:nvSpPr>
            <p:spPr bwMode="auto">
              <a:xfrm>
                <a:off x="6263889" y="597061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49" name="Rectangle 97"/>
              <p:cNvSpPr>
                <a:spLocks noChangeArrowheads="1"/>
              </p:cNvSpPr>
              <p:nvPr/>
            </p:nvSpPr>
            <p:spPr bwMode="auto">
              <a:xfrm>
                <a:off x="6618421"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0" name="Rectangle 97"/>
              <p:cNvSpPr>
                <a:spLocks noChangeArrowheads="1"/>
              </p:cNvSpPr>
              <p:nvPr/>
            </p:nvSpPr>
            <p:spPr bwMode="auto">
              <a:xfrm>
                <a:off x="626388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1" name="Rectangle 97"/>
              <p:cNvSpPr>
                <a:spLocks noChangeArrowheads="1"/>
              </p:cNvSpPr>
              <p:nvPr/>
            </p:nvSpPr>
            <p:spPr bwMode="auto">
              <a:xfrm>
                <a:off x="6618421"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2" name="Rectangle 97"/>
              <p:cNvSpPr>
                <a:spLocks noChangeArrowheads="1"/>
              </p:cNvSpPr>
              <p:nvPr/>
            </p:nvSpPr>
            <p:spPr bwMode="auto">
              <a:xfrm>
                <a:off x="7077816"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3" name="Rectangle 97"/>
              <p:cNvSpPr>
                <a:spLocks noChangeArrowheads="1"/>
              </p:cNvSpPr>
              <p:nvPr/>
            </p:nvSpPr>
            <p:spPr bwMode="auto">
              <a:xfrm>
                <a:off x="7432349"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4" name="Rectangle 97"/>
              <p:cNvSpPr>
                <a:spLocks noChangeArrowheads="1"/>
              </p:cNvSpPr>
              <p:nvPr/>
            </p:nvSpPr>
            <p:spPr bwMode="auto">
              <a:xfrm>
                <a:off x="7077816"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5" name="Rectangle 97"/>
              <p:cNvSpPr>
                <a:spLocks noChangeArrowheads="1"/>
              </p:cNvSpPr>
              <p:nvPr/>
            </p:nvSpPr>
            <p:spPr bwMode="auto">
              <a:xfrm>
                <a:off x="743234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6" name="Rectangle 97"/>
              <p:cNvSpPr>
                <a:spLocks noChangeArrowheads="1"/>
              </p:cNvSpPr>
              <p:nvPr/>
            </p:nvSpPr>
            <p:spPr bwMode="auto">
              <a:xfrm>
                <a:off x="7891743"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7" name="Rectangle 97"/>
              <p:cNvSpPr>
                <a:spLocks noChangeArrowheads="1"/>
              </p:cNvSpPr>
              <p:nvPr/>
            </p:nvSpPr>
            <p:spPr bwMode="auto">
              <a:xfrm>
                <a:off x="8246275" y="5970616"/>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8" name="Rectangle 97"/>
              <p:cNvSpPr>
                <a:spLocks noChangeArrowheads="1"/>
              </p:cNvSpPr>
              <p:nvPr/>
            </p:nvSpPr>
            <p:spPr bwMode="auto">
              <a:xfrm>
                <a:off x="7891743"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59" name="Rectangle 97"/>
              <p:cNvSpPr>
                <a:spLocks noChangeArrowheads="1"/>
              </p:cNvSpPr>
              <p:nvPr/>
            </p:nvSpPr>
            <p:spPr bwMode="auto">
              <a:xfrm>
                <a:off x="8246275"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0" name="Rectangle 97"/>
              <p:cNvSpPr>
                <a:spLocks noChangeArrowheads="1"/>
              </p:cNvSpPr>
              <p:nvPr/>
            </p:nvSpPr>
            <p:spPr bwMode="auto">
              <a:xfrm>
                <a:off x="5449962"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1" name="Rectangle 97"/>
              <p:cNvSpPr>
                <a:spLocks noChangeArrowheads="1"/>
              </p:cNvSpPr>
              <p:nvPr/>
            </p:nvSpPr>
            <p:spPr bwMode="auto">
              <a:xfrm>
                <a:off x="5804495"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2" name="Rectangle 97"/>
              <p:cNvSpPr>
                <a:spLocks noChangeArrowheads="1"/>
              </p:cNvSpPr>
              <p:nvPr/>
            </p:nvSpPr>
            <p:spPr bwMode="auto">
              <a:xfrm>
                <a:off x="5449962"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3" name="Rectangle 97"/>
              <p:cNvSpPr>
                <a:spLocks noChangeArrowheads="1"/>
              </p:cNvSpPr>
              <p:nvPr/>
            </p:nvSpPr>
            <p:spPr bwMode="auto">
              <a:xfrm>
                <a:off x="5804495"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4" name="Rectangle 97"/>
              <p:cNvSpPr>
                <a:spLocks noChangeArrowheads="1"/>
              </p:cNvSpPr>
              <p:nvPr/>
            </p:nvSpPr>
            <p:spPr bwMode="auto">
              <a:xfrm>
                <a:off x="5524864" y="5063479"/>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5" name="Rectangle 97"/>
              <p:cNvSpPr>
                <a:spLocks noChangeArrowheads="1"/>
              </p:cNvSpPr>
              <p:nvPr/>
            </p:nvSpPr>
            <p:spPr bwMode="auto">
              <a:xfrm>
                <a:off x="5524864" y="515336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6" name="Rectangle 97"/>
              <p:cNvSpPr>
                <a:spLocks noChangeArrowheads="1"/>
              </p:cNvSpPr>
              <p:nvPr/>
            </p:nvSpPr>
            <p:spPr bwMode="auto">
              <a:xfrm>
                <a:off x="5524864" y="531481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7" name="Rectangle 97"/>
              <p:cNvSpPr>
                <a:spLocks noChangeArrowheads="1"/>
              </p:cNvSpPr>
              <p:nvPr/>
            </p:nvSpPr>
            <p:spPr bwMode="auto">
              <a:xfrm>
                <a:off x="5524864" y="540469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8" name="Rectangle 97"/>
              <p:cNvSpPr>
                <a:spLocks noChangeArrowheads="1"/>
              </p:cNvSpPr>
              <p:nvPr/>
            </p:nvSpPr>
            <p:spPr bwMode="auto">
              <a:xfrm>
                <a:off x="5524864" y="556614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69" name="Rectangle 97"/>
              <p:cNvSpPr>
                <a:spLocks noChangeArrowheads="1"/>
              </p:cNvSpPr>
              <p:nvPr/>
            </p:nvSpPr>
            <p:spPr bwMode="auto">
              <a:xfrm>
                <a:off x="5524864" y="56560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0" name="Rectangle 97"/>
              <p:cNvSpPr>
                <a:spLocks noChangeArrowheads="1"/>
              </p:cNvSpPr>
              <p:nvPr/>
            </p:nvSpPr>
            <p:spPr bwMode="auto">
              <a:xfrm>
                <a:off x="6188987"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1" name="Rectangle 97"/>
              <p:cNvSpPr>
                <a:spLocks noChangeArrowheads="1"/>
              </p:cNvSpPr>
              <p:nvPr/>
            </p:nvSpPr>
            <p:spPr bwMode="auto">
              <a:xfrm>
                <a:off x="6188987"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2" name="Rectangle 97"/>
              <p:cNvSpPr>
                <a:spLocks noChangeArrowheads="1"/>
              </p:cNvSpPr>
              <p:nvPr/>
            </p:nvSpPr>
            <p:spPr bwMode="auto">
              <a:xfrm>
                <a:off x="6188987"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3" name="Rectangle 97"/>
              <p:cNvSpPr>
                <a:spLocks noChangeArrowheads="1"/>
              </p:cNvSpPr>
              <p:nvPr/>
            </p:nvSpPr>
            <p:spPr bwMode="auto">
              <a:xfrm>
                <a:off x="6188987"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4" name="Rectangle 97"/>
              <p:cNvSpPr>
                <a:spLocks noChangeArrowheads="1"/>
              </p:cNvSpPr>
              <p:nvPr/>
            </p:nvSpPr>
            <p:spPr bwMode="auto">
              <a:xfrm>
                <a:off x="6188987"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5" name="Rectangle 97"/>
              <p:cNvSpPr>
                <a:spLocks noChangeArrowheads="1"/>
              </p:cNvSpPr>
              <p:nvPr/>
            </p:nvSpPr>
            <p:spPr bwMode="auto">
              <a:xfrm>
                <a:off x="6188987" y="5606097"/>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6" name="Rectangle 97"/>
              <p:cNvSpPr>
                <a:spLocks noChangeArrowheads="1"/>
              </p:cNvSpPr>
              <p:nvPr/>
            </p:nvSpPr>
            <p:spPr bwMode="auto">
              <a:xfrm>
                <a:off x="6898053"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7" name="Rectangle 97"/>
              <p:cNvSpPr>
                <a:spLocks noChangeArrowheads="1"/>
              </p:cNvSpPr>
              <p:nvPr/>
            </p:nvSpPr>
            <p:spPr bwMode="auto">
              <a:xfrm>
                <a:off x="6898053" y="494696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8" name="Rectangle 97"/>
              <p:cNvSpPr>
                <a:spLocks noChangeArrowheads="1"/>
              </p:cNvSpPr>
              <p:nvPr/>
            </p:nvSpPr>
            <p:spPr bwMode="auto">
              <a:xfrm>
                <a:off x="6898053"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79" name="Rectangle 97"/>
              <p:cNvSpPr>
                <a:spLocks noChangeArrowheads="1"/>
              </p:cNvSpPr>
              <p:nvPr/>
            </p:nvSpPr>
            <p:spPr bwMode="auto">
              <a:xfrm>
                <a:off x="6898053"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0" name="Rectangle 97"/>
              <p:cNvSpPr>
                <a:spLocks noChangeArrowheads="1"/>
              </p:cNvSpPr>
              <p:nvPr/>
            </p:nvSpPr>
            <p:spPr bwMode="auto">
              <a:xfrm>
                <a:off x="6898053" y="550123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1" name="Rectangle 97"/>
              <p:cNvSpPr>
                <a:spLocks noChangeArrowheads="1"/>
              </p:cNvSpPr>
              <p:nvPr/>
            </p:nvSpPr>
            <p:spPr bwMode="auto">
              <a:xfrm>
                <a:off x="6898053"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2" name="Rectangle 97"/>
              <p:cNvSpPr>
                <a:spLocks noChangeArrowheads="1"/>
              </p:cNvSpPr>
              <p:nvPr/>
            </p:nvSpPr>
            <p:spPr bwMode="auto">
              <a:xfrm>
                <a:off x="7594634"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3" name="Rectangle 97"/>
              <p:cNvSpPr>
                <a:spLocks noChangeArrowheads="1"/>
              </p:cNvSpPr>
              <p:nvPr/>
            </p:nvSpPr>
            <p:spPr bwMode="auto">
              <a:xfrm>
                <a:off x="7594634"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4" name="Rectangle 97"/>
              <p:cNvSpPr>
                <a:spLocks noChangeArrowheads="1"/>
              </p:cNvSpPr>
              <p:nvPr/>
            </p:nvSpPr>
            <p:spPr bwMode="auto">
              <a:xfrm>
                <a:off x="7594634"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5" name="Rectangle 97"/>
              <p:cNvSpPr>
                <a:spLocks noChangeArrowheads="1"/>
              </p:cNvSpPr>
              <p:nvPr/>
            </p:nvSpPr>
            <p:spPr bwMode="auto">
              <a:xfrm>
                <a:off x="7594634"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6" name="Rectangle 97"/>
              <p:cNvSpPr>
                <a:spLocks noChangeArrowheads="1"/>
              </p:cNvSpPr>
              <p:nvPr/>
            </p:nvSpPr>
            <p:spPr bwMode="auto">
              <a:xfrm>
                <a:off x="7594634"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89" name="Rectangle 97"/>
              <p:cNvSpPr>
                <a:spLocks noChangeArrowheads="1"/>
              </p:cNvSpPr>
              <p:nvPr/>
            </p:nvSpPr>
            <p:spPr bwMode="auto">
              <a:xfrm>
                <a:off x="7594634"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0" name="Rectangle 97"/>
              <p:cNvSpPr>
                <a:spLocks noChangeArrowheads="1"/>
              </p:cNvSpPr>
              <p:nvPr/>
            </p:nvSpPr>
            <p:spPr bwMode="auto">
              <a:xfrm>
                <a:off x="8291216"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1" name="Rectangle 97"/>
              <p:cNvSpPr>
                <a:spLocks noChangeArrowheads="1"/>
              </p:cNvSpPr>
              <p:nvPr/>
            </p:nvSpPr>
            <p:spPr bwMode="auto">
              <a:xfrm>
                <a:off x="8291216" y="494696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3" name="Rectangle 97"/>
              <p:cNvSpPr>
                <a:spLocks noChangeArrowheads="1"/>
              </p:cNvSpPr>
              <p:nvPr/>
            </p:nvSpPr>
            <p:spPr bwMode="auto">
              <a:xfrm>
                <a:off x="8291216"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4" name="Rectangle 97"/>
              <p:cNvSpPr>
                <a:spLocks noChangeArrowheads="1"/>
              </p:cNvSpPr>
              <p:nvPr/>
            </p:nvSpPr>
            <p:spPr bwMode="auto">
              <a:xfrm>
                <a:off x="8291216"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6" name="Rectangle 97"/>
              <p:cNvSpPr>
                <a:spLocks noChangeArrowheads="1"/>
              </p:cNvSpPr>
              <p:nvPr/>
            </p:nvSpPr>
            <p:spPr bwMode="auto">
              <a:xfrm>
                <a:off x="8291216"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497" name="Rectangle 97"/>
              <p:cNvSpPr>
                <a:spLocks noChangeArrowheads="1"/>
              </p:cNvSpPr>
              <p:nvPr/>
            </p:nvSpPr>
            <p:spPr bwMode="auto">
              <a:xfrm>
                <a:off x="8291216"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cxnSp>
          <p:nvCxnSpPr>
            <p:cNvPr id="359" name="Straight Arrow Connector 358"/>
            <p:cNvCxnSpPr>
              <a:stCxn id="282" idx="0"/>
            </p:cNvCxnSpPr>
            <p:nvPr/>
          </p:nvCxnSpPr>
          <p:spPr>
            <a:xfrm rot="16200000" flipV="1">
              <a:off x="920581" y="2551218"/>
              <a:ext cx="333069" cy="87894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0" name="Straight Arrow Connector 359"/>
            <p:cNvCxnSpPr>
              <a:stCxn id="286" idx="0"/>
            </p:cNvCxnSpPr>
            <p:nvPr/>
          </p:nvCxnSpPr>
          <p:spPr>
            <a:xfrm rot="16200000" flipV="1">
              <a:off x="1312152" y="2375067"/>
              <a:ext cx="333069" cy="123124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1" name="Straight Arrow Connector 360"/>
            <p:cNvCxnSpPr>
              <a:stCxn id="292" idx="0"/>
            </p:cNvCxnSpPr>
            <p:nvPr/>
          </p:nvCxnSpPr>
          <p:spPr>
            <a:xfrm rot="16200000" flipV="1">
              <a:off x="1679741" y="2251070"/>
              <a:ext cx="381033" cy="1583545"/>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2" name="Straight Arrow Connector 361"/>
            <p:cNvCxnSpPr>
              <a:stCxn id="340" idx="0"/>
            </p:cNvCxnSpPr>
            <p:nvPr/>
          </p:nvCxnSpPr>
          <p:spPr>
            <a:xfrm rot="16200000" flipV="1">
              <a:off x="1798547" y="2349110"/>
              <a:ext cx="559808" cy="1776249"/>
            </a:xfrm>
            <a:prstGeom prst="straightConnector1">
              <a:avLst/>
            </a:prstGeom>
            <a:ln w="38100" cap="flat" cmpd="sng" algn="ctr">
              <a:solidFill>
                <a:schemeClr val="tx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3" name="Straight Arrow Connector 362"/>
            <p:cNvCxnSpPr>
              <a:stCxn id="289" idx="0"/>
            </p:cNvCxnSpPr>
            <p:nvPr/>
          </p:nvCxnSpPr>
          <p:spPr>
            <a:xfrm rot="16200000" flipV="1">
              <a:off x="1456144" y="2349482"/>
              <a:ext cx="381033" cy="138672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4" name="Straight Arrow Connector 363"/>
            <p:cNvCxnSpPr>
              <a:stCxn id="325" idx="0"/>
            </p:cNvCxnSpPr>
            <p:nvPr/>
          </p:nvCxnSpPr>
          <p:spPr>
            <a:xfrm rot="16200000" flipV="1">
              <a:off x="1138482" y="2654590"/>
              <a:ext cx="559808"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5" name="Straight Arrow Connector 364"/>
            <p:cNvCxnSpPr>
              <a:stCxn id="295" idx="0"/>
            </p:cNvCxnSpPr>
            <p:nvPr/>
          </p:nvCxnSpPr>
          <p:spPr>
            <a:xfrm rot="16200000" flipV="1">
              <a:off x="497690" y="2934355"/>
              <a:ext cx="540186"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66" name="Straight Arrow Connector 365"/>
            <p:cNvCxnSpPr>
              <a:stCxn id="328" idx="0"/>
            </p:cNvCxnSpPr>
            <p:nvPr/>
          </p:nvCxnSpPr>
          <p:spPr>
            <a:xfrm rot="16200000" flipV="1">
              <a:off x="1017481" y="2917733"/>
              <a:ext cx="801809"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05" idx="0"/>
            </p:cNvCxnSpPr>
            <p:nvPr/>
          </p:nvCxnSpPr>
          <p:spPr>
            <a:xfrm rot="16200000" flipV="1">
              <a:off x="1553785" y="2844947"/>
              <a:ext cx="1006746" cy="1756541"/>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94" name="Straight Arrow Connector 393"/>
            <p:cNvCxnSpPr>
              <a:stCxn id="302" idx="0"/>
            </p:cNvCxnSpPr>
            <p:nvPr/>
          </p:nvCxnSpPr>
          <p:spPr>
            <a:xfrm rot="16200000" flipV="1">
              <a:off x="976199" y="3153310"/>
              <a:ext cx="1054711" cy="124412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399" name="Straight Arrow Connector 398"/>
            <p:cNvCxnSpPr>
              <a:stCxn id="296" idx="0"/>
            </p:cNvCxnSpPr>
            <p:nvPr/>
          </p:nvCxnSpPr>
          <p:spPr>
            <a:xfrm rot="16200000" flipV="1">
              <a:off x="614552" y="3279626"/>
              <a:ext cx="1006746" cy="887182"/>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00" name="Straight Arrow Connector 399"/>
            <p:cNvCxnSpPr>
              <a:stCxn id="311" idx="0"/>
            </p:cNvCxnSpPr>
            <p:nvPr/>
          </p:nvCxnSpPr>
          <p:spPr>
            <a:xfrm rot="16200000" flipV="1">
              <a:off x="372914" y="3432512"/>
              <a:ext cx="1054711" cy="68571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01" name="Straight Arrow Connector 400"/>
            <p:cNvCxnSpPr>
              <a:stCxn id="323" idx="0"/>
            </p:cNvCxnSpPr>
            <p:nvPr/>
          </p:nvCxnSpPr>
          <p:spPr>
            <a:xfrm rot="16200000" flipV="1">
              <a:off x="658641" y="3122993"/>
              <a:ext cx="847593" cy="854334"/>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12" idx="0"/>
            </p:cNvCxnSpPr>
            <p:nvPr/>
          </p:nvCxnSpPr>
          <p:spPr>
            <a:xfrm rot="16200000" flipV="1">
              <a:off x="462444" y="3011006"/>
              <a:ext cx="610679"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403" name="Rectangle 402"/>
            <p:cNvSpPr/>
            <p:nvPr/>
          </p:nvSpPr>
          <p:spPr>
            <a:xfrm>
              <a:off x="1343931" y="2935855"/>
              <a:ext cx="1866385" cy="12021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1051" b="1" i="1" dirty="0">
                  <a:solidFill>
                    <a:srgbClr val="5F6062"/>
                  </a:solidFill>
                  <a:latin typeface="Helvetica"/>
                  <a:cs typeface="Helvetica"/>
                </a:rPr>
                <a:t>Line of Business performance ‘dashboard’</a:t>
              </a:r>
            </a:p>
          </p:txBody>
        </p:sp>
      </p:grpSp>
      <p:sp>
        <p:nvSpPr>
          <p:cNvPr id="146" name="Rectangle 145"/>
          <p:cNvSpPr/>
          <p:nvPr/>
        </p:nvSpPr>
        <p:spPr>
          <a:xfrm>
            <a:off x="1700457" y="453424"/>
            <a:ext cx="890151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 – 4. Mulitple Management Levels</a:t>
            </a:r>
          </a:p>
          <a:p>
            <a:pPr>
              <a:spcAft>
                <a:spcPts val="600"/>
              </a:spcAft>
            </a:pPr>
            <a:r>
              <a:rPr lang="en-US" sz="1601" b="1" dirty="0">
                <a:solidFill>
                  <a:srgbClr val="5F6062"/>
                </a:solidFill>
                <a:latin typeface="Helvetica"/>
                <a:cs typeface="Helvetica"/>
              </a:rPr>
              <a:t>The ‘Business Direction’ Business Domain acts as a reporting consolidator for the Business Domains and Service Domains within the value chain.  </a:t>
            </a:r>
            <a:endParaRPr lang="en-US" sz="1401" b="1" dirty="0">
              <a:solidFill>
                <a:srgbClr val="5F6062"/>
              </a:solidFill>
              <a:latin typeface="Helvetica"/>
              <a:cs typeface="Helvetica"/>
            </a:endParaRPr>
          </a:p>
        </p:txBody>
      </p:sp>
      <p:sp>
        <p:nvSpPr>
          <p:cNvPr id="231" name="Rectangle 230"/>
          <p:cNvSpPr/>
          <p:nvPr/>
        </p:nvSpPr>
        <p:spPr>
          <a:xfrm>
            <a:off x="1829249" y="3508985"/>
            <a:ext cx="2891685" cy="954549"/>
          </a:xfrm>
          <a:prstGeom prst="rect">
            <a:avLst/>
          </a:prstGeom>
        </p:spPr>
        <p:txBody>
          <a:bodyPr wrap="square">
            <a:spAutoFit/>
          </a:bodyPr>
          <a:lstStyle/>
          <a:p>
            <a:pPr>
              <a:spcAft>
                <a:spcPts val="600"/>
              </a:spcAft>
            </a:pPr>
            <a:r>
              <a:rPr lang="en-US" sz="1401" b="1" i="1" dirty="0">
                <a:latin typeface="Helvetica"/>
                <a:cs typeface="Helvetica"/>
              </a:rPr>
              <a:t>The ‘Business Direction’ Business Domain consolidates the management performance details for reporting purposes</a:t>
            </a:r>
          </a:p>
        </p:txBody>
      </p:sp>
      <p:cxnSp>
        <p:nvCxnSpPr>
          <p:cNvPr id="242" name="Straight Arrow Connector 241"/>
          <p:cNvCxnSpPr>
            <a:stCxn id="231" idx="0"/>
          </p:cNvCxnSpPr>
          <p:nvPr/>
        </p:nvCxnSpPr>
        <p:spPr>
          <a:xfrm rot="5400000" flipH="1" flipV="1">
            <a:off x="3342910" y="2734763"/>
            <a:ext cx="706404" cy="842040"/>
          </a:xfrm>
          <a:prstGeom prst="straightConnector1">
            <a:avLst/>
          </a:prstGeom>
          <a:ln w="5715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68129137"/>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 name="Rectangle 23"/>
          <p:cNvSpPr>
            <a:spLocks noChangeArrowheads="1"/>
          </p:cNvSpPr>
          <p:nvPr/>
        </p:nvSpPr>
        <p:spPr bwMode="auto">
          <a:xfrm>
            <a:off x="1650934" y="5530193"/>
            <a:ext cx="8690153" cy="831382"/>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Many Bank’s applications portfolios suffer from such fragmentation.  As a result they contain a high level of redundancy.  As most A2A connections are unique, they present highly complex maintenance and enhancement challenges.</a:t>
            </a:r>
          </a:p>
        </p:txBody>
      </p:sp>
      <p:sp>
        <p:nvSpPr>
          <p:cNvPr id="260" name="Rectangle 259"/>
          <p:cNvSpPr/>
          <p:nvPr/>
        </p:nvSpPr>
        <p:spPr>
          <a:xfrm>
            <a:off x="1596785" y="1050060"/>
            <a:ext cx="8901519" cy="1077731"/>
          </a:xfrm>
          <a:prstGeom prst="rect">
            <a:avLst/>
          </a:prstGeom>
        </p:spPr>
        <p:txBody>
          <a:bodyPr wrap="square">
            <a:spAutoFit/>
          </a:bodyPr>
          <a:lstStyle/>
          <a:p>
            <a:pPr>
              <a:spcAft>
                <a:spcPts val="600"/>
              </a:spcAft>
            </a:pPr>
            <a:r>
              <a:rPr lang="en-US" sz="1601" b="1" dirty="0">
                <a:solidFill>
                  <a:srgbClr val="5F6062"/>
                </a:solidFill>
                <a:latin typeface="Helvetica"/>
                <a:cs typeface="Helvetica"/>
              </a:rPr>
              <a:t>Similarly with business, piecemeal development over time can lead to chaos…without an ‘enterprise blueprint’ to govern the alignment of process oriented solutions, fragmentation, duplication and misaligned functionality permeates the application portfolio</a:t>
            </a:r>
          </a:p>
        </p:txBody>
      </p:sp>
      <p:sp>
        <p:nvSpPr>
          <p:cNvPr id="262" name="Rectangle 261"/>
          <p:cNvSpPr/>
          <p:nvPr/>
        </p:nvSpPr>
        <p:spPr>
          <a:xfrm>
            <a:off x="5894129" y="1988032"/>
            <a:ext cx="2668235" cy="461879"/>
          </a:xfrm>
          <a:prstGeom prst="rect">
            <a:avLst/>
          </a:prstGeom>
        </p:spPr>
        <p:txBody>
          <a:bodyPr wrap="square">
            <a:spAutoFit/>
          </a:bodyPr>
          <a:lstStyle/>
          <a:p>
            <a:pPr algn="ctr"/>
            <a:r>
              <a:rPr lang="en-US" sz="2401" b="1" i="1" dirty="0">
                <a:solidFill>
                  <a:srgbClr val="5F6062"/>
                </a:solidFill>
                <a:latin typeface="Helvetica"/>
                <a:cs typeface="Helvetica"/>
              </a:rPr>
              <a:t>The Reality</a:t>
            </a:r>
            <a:endParaRPr lang="en-US" sz="2401" i="1" dirty="0">
              <a:solidFill>
                <a:srgbClr val="5F6062"/>
              </a:solidFill>
            </a:endParaRPr>
          </a:p>
        </p:txBody>
      </p:sp>
      <p:sp>
        <p:nvSpPr>
          <p:cNvPr id="263" name="Rectangle 262"/>
          <p:cNvSpPr/>
          <p:nvPr/>
        </p:nvSpPr>
        <p:spPr>
          <a:xfrm>
            <a:off x="1623191" y="3567271"/>
            <a:ext cx="2668235" cy="369503"/>
          </a:xfrm>
          <a:prstGeom prst="rect">
            <a:avLst/>
          </a:prstGeom>
        </p:spPr>
        <p:txBody>
          <a:bodyPr wrap="square">
            <a:spAutoFit/>
          </a:bodyPr>
          <a:lstStyle/>
          <a:p>
            <a:pPr algn="ctr"/>
            <a:r>
              <a:rPr lang="en-US" sz="1801" b="1" i="1" dirty="0">
                <a:solidFill>
                  <a:srgbClr val="5F6062"/>
                </a:solidFill>
                <a:latin typeface="Helvetica"/>
                <a:cs typeface="Helvetica"/>
              </a:rPr>
              <a:t>The Hope…</a:t>
            </a:r>
            <a:endParaRPr lang="en-US" sz="1801" i="1" dirty="0">
              <a:solidFill>
                <a:srgbClr val="5F6062"/>
              </a:solidFill>
            </a:endParaRPr>
          </a:p>
        </p:txBody>
      </p:sp>
      <p:sp>
        <p:nvSpPr>
          <p:cNvPr id="94" name="Rond enkele hoek rechthoek 37"/>
          <p:cNvSpPr/>
          <p:nvPr>
            <p:custDataLst>
              <p:tags r:id="rId1"/>
            </p:custDataLst>
          </p:nvPr>
        </p:nvSpPr>
        <p:spPr>
          <a:xfrm flipH="1">
            <a:off x="1522677" y="125528"/>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Without the equivalent organizing framework, business application portfolios can become overly complex</a:t>
            </a:r>
          </a:p>
        </p:txBody>
      </p:sp>
      <p:pic>
        <p:nvPicPr>
          <p:cNvPr id="4" name="Picture 3">
            <a:extLst>
              <a:ext uri="{FF2B5EF4-FFF2-40B4-BE49-F238E27FC236}">
                <a16:creationId xmlns:a16="http://schemas.microsoft.com/office/drawing/2014/main" id="{EB078109-3DBF-4AB2-9139-D7D47725EC67}"/>
              </a:ext>
            </a:extLst>
          </p:cNvPr>
          <p:cNvPicPr>
            <a:picLocks noChangeAspect="1"/>
          </p:cNvPicPr>
          <p:nvPr/>
        </p:nvPicPr>
        <p:blipFill>
          <a:blip r:embed="rId4"/>
          <a:stretch>
            <a:fillRect/>
          </a:stretch>
        </p:blipFill>
        <p:spPr>
          <a:xfrm>
            <a:off x="4728642" y="2385123"/>
            <a:ext cx="5288101" cy="2973661"/>
          </a:xfrm>
          <a:prstGeom prst="rect">
            <a:avLst/>
          </a:prstGeom>
        </p:spPr>
      </p:pic>
      <p:pic>
        <p:nvPicPr>
          <p:cNvPr id="5" name="Picture 4">
            <a:extLst>
              <a:ext uri="{FF2B5EF4-FFF2-40B4-BE49-F238E27FC236}">
                <a16:creationId xmlns:a16="http://schemas.microsoft.com/office/drawing/2014/main" id="{D278E48B-D204-42A5-99BD-6B397E60A1E6}"/>
              </a:ext>
            </a:extLst>
          </p:cNvPr>
          <p:cNvPicPr>
            <a:picLocks noChangeAspect="1"/>
          </p:cNvPicPr>
          <p:nvPr/>
        </p:nvPicPr>
        <p:blipFill>
          <a:blip r:embed="rId5"/>
          <a:stretch>
            <a:fillRect/>
          </a:stretch>
        </p:blipFill>
        <p:spPr>
          <a:xfrm>
            <a:off x="1747190" y="2034478"/>
            <a:ext cx="2420239" cy="1361384"/>
          </a:xfrm>
          <a:prstGeom prst="rect">
            <a:avLst/>
          </a:prstGeom>
        </p:spPr>
      </p:pic>
      <p:sp>
        <p:nvSpPr>
          <p:cNvPr id="2" name="Tekstvak 1">
            <a:extLst>
              <a:ext uri="{FF2B5EF4-FFF2-40B4-BE49-F238E27FC236}">
                <a16:creationId xmlns:a16="http://schemas.microsoft.com/office/drawing/2014/main" id="{01C30F9D-E554-42F5-A5F1-A1A8027C2413}"/>
              </a:ext>
            </a:extLst>
          </p:cNvPr>
          <p:cNvSpPr txBox="1"/>
          <p:nvPr/>
        </p:nvSpPr>
        <p:spPr>
          <a:xfrm>
            <a:off x="1272258" y="4726731"/>
            <a:ext cx="2448272" cy="354960"/>
          </a:xfrm>
          <a:prstGeom prst="rect">
            <a:avLst/>
          </a:prstGeom>
          <a:noFill/>
        </p:spPr>
        <p:txBody>
          <a:bodyPr wrap="square" rtlCol="0">
            <a:spAutoFit/>
          </a:bodyPr>
          <a:lstStyle/>
          <a:p>
            <a:endParaRPr lang="en-GB" dirty="0"/>
          </a:p>
        </p:txBody>
      </p:sp>
      <p:sp>
        <p:nvSpPr>
          <p:cNvPr id="3" name="Tekstvak 2">
            <a:extLst>
              <a:ext uri="{FF2B5EF4-FFF2-40B4-BE49-F238E27FC236}">
                <a16:creationId xmlns:a16="http://schemas.microsoft.com/office/drawing/2014/main" id="{C9B07BF4-4294-4D46-AC21-586BC534D912}"/>
              </a:ext>
            </a:extLst>
          </p:cNvPr>
          <p:cNvSpPr txBox="1"/>
          <p:nvPr/>
        </p:nvSpPr>
        <p:spPr>
          <a:xfrm rot="16200000">
            <a:off x="10285376" y="2726670"/>
            <a:ext cx="3816424" cy="463204"/>
          </a:xfrm>
          <a:prstGeom prst="rect">
            <a:avLst/>
          </a:prstGeom>
          <a:noFill/>
        </p:spPr>
        <p:txBody>
          <a:bodyPr wrap="square" rtlCol="0">
            <a:spAutoFit/>
          </a:bodyPr>
          <a:lstStyle/>
          <a:p>
            <a:r>
              <a:rPr lang="nl-NL" sz="1050" dirty="0"/>
              <a:t>©Gerben Wierda - </a:t>
            </a:r>
            <a:r>
              <a:rPr lang="en-GB" sz="1050" dirty="0"/>
              <a:t>Why Enterprise Architecture?</a:t>
            </a:r>
          </a:p>
          <a:p>
            <a:endParaRPr lang="en-GB" dirty="0"/>
          </a:p>
        </p:txBody>
      </p:sp>
    </p:spTree>
    <p:extLst>
      <p:ext uri="{BB962C8B-B14F-4D97-AF65-F5344CB8AC3E}">
        <p14:creationId xmlns:p14="http://schemas.microsoft.com/office/powerpoint/2010/main" val="1053357383"/>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46035" y="469751"/>
            <a:ext cx="890151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Enterprise Blueprint – The M</a:t>
            </a:r>
            <a:r>
              <a:rPr lang="en-US" sz="1361" b="1" baseline="30000" dirty="0">
                <a:solidFill>
                  <a:srgbClr val="68C8C6"/>
                </a:solidFill>
                <a:latin typeface="Helvetica"/>
                <a:cs typeface="Helvetica"/>
              </a:rPr>
              <a:t>4</a:t>
            </a:r>
            <a:r>
              <a:rPr lang="en-US" sz="1361" b="1" dirty="0">
                <a:solidFill>
                  <a:srgbClr val="68C8C6"/>
                </a:solidFill>
                <a:latin typeface="Helvetica"/>
                <a:cs typeface="Helvetica"/>
              </a:rPr>
              <a:t>Bank Model – All views integrated</a:t>
            </a:r>
          </a:p>
          <a:p>
            <a:pPr>
              <a:spcAft>
                <a:spcPts val="600"/>
              </a:spcAft>
            </a:pPr>
            <a:r>
              <a:rPr lang="en-US" sz="1601" b="1" dirty="0">
                <a:solidFill>
                  <a:srgbClr val="5F6062"/>
                </a:solidFill>
                <a:latin typeface="Helvetica"/>
                <a:cs typeface="Helvetica"/>
              </a:rPr>
              <a:t>The same pattern is used to roll up reporting for the management layers (local/regional/group).</a:t>
            </a:r>
            <a:endParaRPr lang="en-US" sz="1401" b="1" dirty="0">
              <a:solidFill>
                <a:srgbClr val="5F6062"/>
              </a:solidFill>
              <a:latin typeface="Helvetica"/>
              <a:cs typeface="Helvetica"/>
            </a:endParaRPr>
          </a:p>
        </p:txBody>
      </p:sp>
      <p:grpSp>
        <p:nvGrpSpPr>
          <p:cNvPr id="11" name="Group 10">
            <a:extLst>
              <a:ext uri="{FF2B5EF4-FFF2-40B4-BE49-F238E27FC236}">
                <a16:creationId xmlns:a16="http://schemas.microsoft.com/office/drawing/2014/main" id="{EA3D82EF-57CB-416F-BA1D-3E686C54D945}"/>
              </a:ext>
            </a:extLst>
          </p:cNvPr>
          <p:cNvGrpSpPr/>
          <p:nvPr/>
        </p:nvGrpSpPr>
        <p:grpSpPr>
          <a:xfrm>
            <a:off x="1768385" y="2003512"/>
            <a:ext cx="8656819" cy="3089725"/>
            <a:chOff x="342227" y="2257109"/>
            <a:chExt cx="8652813" cy="3088295"/>
          </a:xfrm>
        </p:grpSpPr>
        <p:pic>
          <p:nvPicPr>
            <p:cNvPr id="702" name="Picture 701"/>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7368400" y="4029540"/>
              <a:ext cx="1626640" cy="1110223"/>
            </a:xfrm>
            <a:prstGeom prst="rect">
              <a:avLst/>
            </a:prstGeom>
          </p:spPr>
        </p:pic>
        <p:pic>
          <p:nvPicPr>
            <p:cNvPr id="703" name="Picture 702"/>
            <p:cNvPicPr>
              <a:picLocks/>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7403207" y="4056073"/>
              <a:ext cx="439200" cy="367054"/>
            </a:xfrm>
            <a:prstGeom prst="rect">
              <a:avLst/>
            </a:prstGeom>
          </p:spPr>
        </p:pic>
        <p:pic>
          <p:nvPicPr>
            <p:cNvPr id="704" name="Picture 703"/>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5624225" y="4029540"/>
              <a:ext cx="1626640" cy="1110223"/>
            </a:xfrm>
            <a:prstGeom prst="rect">
              <a:avLst/>
            </a:prstGeom>
          </p:spPr>
        </p:pic>
        <p:pic>
          <p:nvPicPr>
            <p:cNvPr id="706" name="Picture 705"/>
            <p:cNvPicPr>
              <a:picLocks/>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5661381" y="4060432"/>
              <a:ext cx="439200" cy="367054"/>
            </a:xfrm>
            <a:prstGeom prst="rect">
              <a:avLst/>
            </a:prstGeom>
          </p:spPr>
        </p:pic>
        <p:pic>
          <p:nvPicPr>
            <p:cNvPr id="716" name="Picture 715"/>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3880051" y="4029540"/>
              <a:ext cx="1626640" cy="1110223"/>
            </a:xfrm>
            <a:prstGeom prst="rect">
              <a:avLst/>
            </a:prstGeom>
          </p:spPr>
        </p:pic>
        <p:pic>
          <p:nvPicPr>
            <p:cNvPr id="717" name="Picture 716"/>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6"/>
                <a:stretch>
                  <a:fillRect/>
                </a:stretch>
              </p:blipFill>
            </mc:Choice>
            <mc:Fallback>
              <p:blipFill>
                <a:blip r:embed="rId7"/>
                <a:stretch>
                  <a:fillRect/>
                </a:stretch>
              </p:blipFill>
            </mc:Fallback>
          </mc:AlternateContent>
          <p:spPr>
            <a:xfrm>
              <a:off x="5996744" y="2488511"/>
              <a:ext cx="1657387" cy="1131206"/>
            </a:xfrm>
            <a:prstGeom prst="rect">
              <a:avLst/>
            </a:prstGeom>
          </p:spPr>
        </p:pic>
        <p:cxnSp>
          <p:nvCxnSpPr>
            <p:cNvPr id="718" name="Elbow Connector 717"/>
            <p:cNvCxnSpPr>
              <a:stCxn id="719" idx="2"/>
              <a:endCxn id="1476" idx="0"/>
            </p:cNvCxnSpPr>
            <p:nvPr/>
          </p:nvCxnSpPr>
          <p:spPr>
            <a:xfrm rot="5400000">
              <a:off x="4368495" y="3170937"/>
              <a:ext cx="656778" cy="1126447"/>
            </a:xfrm>
            <a:prstGeom prst="bentConnector3">
              <a:avLst>
                <a:gd name="adj1" fmla="val 64019"/>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719" name="Rectangle 718"/>
            <p:cNvSpPr/>
            <p:nvPr/>
          </p:nvSpPr>
          <p:spPr>
            <a:xfrm>
              <a:off x="5064230" y="3181701"/>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20" name="Rectangle 719"/>
            <p:cNvSpPr/>
            <p:nvPr/>
          </p:nvSpPr>
          <p:spPr>
            <a:xfrm>
              <a:off x="3942492"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42" name="Rectangle 741"/>
            <p:cNvSpPr/>
            <p:nvPr/>
          </p:nvSpPr>
          <p:spPr>
            <a:xfrm>
              <a:off x="5661381"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53" name="Rectangle 752"/>
            <p:cNvSpPr/>
            <p:nvPr/>
          </p:nvSpPr>
          <p:spPr>
            <a:xfrm>
              <a:off x="7380270"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64" name="Rectangle 763"/>
            <p:cNvSpPr/>
            <p:nvPr/>
          </p:nvSpPr>
          <p:spPr>
            <a:xfrm>
              <a:off x="6011126" y="2609916"/>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80" name="Rectangle 779"/>
            <p:cNvSpPr/>
            <p:nvPr/>
          </p:nvSpPr>
          <p:spPr>
            <a:xfrm>
              <a:off x="6535701" y="2968411"/>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781" name="Rectangle 780"/>
            <p:cNvSpPr/>
            <p:nvPr/>
          </p:nvSpPr>
          <p:spPr>
            <a:xfrm>
              <a:off x="7089967" y="2968411"/>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2" name="Rectangle 871"/>
            <p:cNvSpPr/>
            <p:nvPr/>
          </p:nvSpPr>
          <p:spPr>
            <a:xfrm>
              <a:off x="6892014" y="3448793"/>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3" name="Rectangle 872"/>
            <p:cNvSpPr/>
            <p:nvPr/>
          </p:nvSpPr>
          <p:spPr>
            <a:xfrm>
              <a:off x="6284960" y="32767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4" name="Rectangle 873"/>
            <p:cNvSpPr/>
            <p:nvPr/>
          </p:nvSpPr>
          <p:spPr>
            <a:xfrm>
              <a:off x="442417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5" name="Rectangle 874"/>
            <p:cNvSpPr/>
            <p:nvPr/>
          </p:nvSpPr>
          <p:spPr>
            <a:xfrm>
              <a:off x="4978445"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7" name="Rectangle 876"/>
            <p:cNvSpPr/>
            <p:nvPr/>
          </p:nvSpPr>
          <p:spPr>
            <a:xfrm>
              <a:off x="478049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8" name="Rectangle 877"/>
            <p:cNvSpPr/>
            <p:nvPr/>
          </p:nvSpPr>
          <p:spPr>
            <a:xfrm>
              <a:off x="417343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9" name="Rectangle 878"/>
            <p:cNvSpPr/>
            <p:nvPr/>
          </p:nvSpPr>
          <p:spPr>
            <a:xfrm>
              <a:off x="613976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0" name="Rectangle 879"/>
            <p:cNvSpPr/>
            <p:nvPr/>
          </p:nvSpPr>
          <p:spPr>
            <a:xfrm>
              <a:off x="6694034"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1" name="Rectangle 880"/>
            <p:cNvSpPr/>
            <p:nvPr/>
          </p:nvSpPr>
          <p:spPr>
            <a:xfrm>
              <a:off x="649608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2" name="Rectangle 881"/>
            <p:cNvSpPr/>
            <p:nvPr/>
          </p:nvSpPr>
          <p:spPr>
            <a:xfrm>
              <a:off x="588902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3" name="Rectangle 882"/>
            <p:cNvSpPr/>
            <p:nvPr/>
          </p:nvSpPr>
          <p:spPr>
            <a:xfrm>
              <a:off x="784875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4" name="Rectangle 883"/>
            <p:cNvSpPr/>
            <p:nvPr/>
          </p:nvSpPr>
          <p:spPr>
            <a:xfrm>
              <a:off x="8403025"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5" name="Rectangle 884"/>
            <p:cNvSpPr/>
            <p:nvPr/>
          </p:nvSpPr>
          <p:spPr>
            <a:xfrm>
              <a:off x="820507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86" name="Rectangle 885"/>
            <p:cNvSpPr/>
            <p:nvPr/>
          </p:nvSpPr>
          <p:spPr>
            <a:xfrm>
              <a:off x="759801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cxnSp>
          <p:nvCxnSpPr>
            <p:cNvPr id="887" name="Elbow Connector 886"/>
            <p:cNvCxnSpPr>
              <a:stCxn id="719" idx="2"/>
              <a:endCxn id="706" idx="0"/>
            </p:cNvCxnSpPr>
            <p:nvPr/>
          </p:nvCxnSpPr>
          <p:spPr>
            <a:xfrm rot="16200000" flipH="1">
              <a:off x="5243214" y="3422664"/>
              <a:ext cx="654661" cy="620874"/>
            </a:xfrm>
            <a:prstGeom prst="bentConnector3">
              <a:avLst>
                <a:gd name="adj1" fmla="val 64065"/>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89" name="Elbow Connector 888"/>
            <p:cNvCxnSpPr>
              <a:stCxn id="719" idx="2"/>
              <a:endCxn id="703" idx="0"/>
            </p:cNvCxnSpPr>
            <p:nvPr/>
          </p:nvCxnSpPr>
          <p:spPr>
            <a:xfrm rot="16200000" flipH="1">
              <a:off x="6116306" y="2549572"/>
              <a:ext cx="650302" cy="2362700"/>
            </a:xfrm>
            <a:prstGeom prst="bentConnector3">
              <a:avLst>
                <a:gd name="adj1" fmla="val 64159"/>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91" name="Elbow Connector 373"/>
            <p:cNvCxnSpPr>
              <a:stCxn id="719" idx="2"/>
              <a:endCxn id="1477" idx="1"/>
            </p:cNvCxnSpPr>
            <p:nvPr/>
          </p:nvCxnSpPr>
          <p:spPr>
            <a:xfrm rot="5400000" flipH="1" flipV="1">
              <a:off x="5298907" y="2669110"/>
              <a:ext cx="697860" cy="775461"/>
            </a:xfrm>
            <a:prstGeom prst="bentConnector4">
              <a:avLst>
                <a:gd name="adj1" fmla="val -29117"/>
                <a:gd name="adj2" fmla="val 7573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893" name="Straight Connector 892"/>
            <p:cNvCxnSpPr>
              <a:stCxn id="874" idx="0"/>
              <a:endCxn id="780" idx="2"/>
            </p:cNvCxnSpPr>
            <p:nvPr/>
          </p:nvCxnSpPr>
          <p:spPr>
            <a:xfrm rot="5400000" flipH="1" flipV="1">
              <a:off x="4820876" y="2688799"/>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984" name="Straight Connector 983"/>
            <p:cNvCxnSpPr>
              <a:stCxn id="878" idx="0"/>
              <a:endCxn id="873" idx="2"/>
            </p:cNvCxnSpPr>
            <p:nvPr/>
          </p:nvCxnSpPr>
          <p:spPr>
            <a:xfrm rot="5400000" flipH="1" flipV="1">
              <a:off x="4570135" y="2997103"/>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075" name="Straight Connector 1074"/>
            <p:cNvCxnSpPr>
              <a:stCxn id="875" idx="0"/>
              <a:endCxn id="781" idx="2"/>
            </p:cNvCxnSpPr>
            <p:nvPr/>
          </p:nvCxnSpPr>
          <p:spPr>
            <a:xfrm rot="5400000" flipH="1" flipV="1">
              <a:off x="5375142" y="2688799"/>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166" name="Straight Connector 1165"/>
            <p:cNvCxnSpPr>
              <a:stCxn id="877" idx="0"/>
              <a:endCxn id="872" idx="2"/>
            </p:cNvCxnSpPr>
            <p:nvPr/>
          </p:nvCxnSpPr>
          <p:spPr>
            <a:xfrm rot="5400000" flipH="1" flipV="1">
              <a:off x="5177189" y="3169180"/>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57" name="Straight Connector 1256"/>
            <p:cNvCxnSpPr>
              <a:stCxn id="879" idx="0"/>
              <a:endCxn id="780" idx="2"/>
            </p:cNvCxnSpPr>
            <p:nvPr/>
          </p:nvCxnSpPr>
          <p:spPr>
            <a:xfrm rot="5400000" flipH="1" flipV="1">
              <a:off x="5678670" y="3546592"/>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58" name="Straight Connector 1257"/>
            <p:cNvCxnSpPr>
              <a:stCxn id="882" idx="0"/>
              <a:endCxn id="873" idx="2"/>
            </p:cNvCxnSpPr>
            <p:nvPr/>
          </p:nvCxnSpPr>
          <p:spPr>
            <a:xfrm rot="5400000" flipH="1" flipV="1">
              <a:off x="5427930" y="3854896"/>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59" name="Straight Connector 1258"/>
            <p:cNvCxnSpPr>
              <a:stCxn id="880" idx="0"/>
              <a:endCxn id="781" idx="2"/>
            </p:cNvCxnSpPr>
            <p:nvPr/>
          </p:nvCxnSpPr>
          <p:spPr>
            <a:xfrm rot="5400000" flipH="1" flipV="1">
              <a:off x="6232938" y="3546592"/>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60" name="Straight Connector 1259"/>
            <p:cNvCxnSpPr>
              <a:stCxn id="881" idx="0"/>
              <a:endCxn id="872" idx="2"/>
            </p:cNvCxnSpPr>
            <p:nvPr/>
          </p:nvCxnSpPr>
          <p:spPr>
            <a:xfrm rot="5400000" flipH="1" flipV="1">
              <a:off x="6034985" y="4026973"/>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61" name="Straight Connector 1260"/>
            <p:cNvCxnSpPr>
              <a:stCxn id="883" idx="0"/>
              <a:endCxn id="780" idx="2"/>
            </p:cNvCxnSpPr>
            <p:nvPr/>
          </p:nvCxnSpPr>
          <p:spPr>
            <a:xfrm rot="16200000" flipV="1">
              <a:off x="6533167" y="3088029"/>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62" name="Straight Connector 1261"/>
            <p:cNvCxnSpPr>
              <a:stCxn id="886" idx="0"/>
              <a:endCxn id="873" idx="2"/>
            </p:cNvCxnSpPr>
            <p:nvPr/>
          </p:nvCxnSpPr>
          <p:spPr>
            <a:xfrm rot="16200000" flipV="1">
              <a:off x="6282427" y="3396334"/>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63" name="Straight Connector 1262"/>
            <p:cNvCxnSpPr>
              <a:stCxn id="884" idx="3"/>
              <a:endCxn id="781" idx="2"/>
            </p:cNvCxnSpPr>
            <p:nvPr/>
          </p:nvCxnSpPr>
          <p:spPr>
            <a:xfrm flipH="1" flipV="1">
              <a:off x="7146081" y="3029383"/>
              <a:ext cx="1369170" cy="1460837"/>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1269" name="Straight Connector 1268"/>
            <p:cNvCxnSpPr>
              <a:stCxn id="885" idx="0"/>
              <a:endCxn id="872" idx="2"/>
            </p:cNvCxnSpPr>
            <p:nvPr/>
          </p:nvCxnSpPr>
          <p:spPr>
            <a:xfrm rot="16200000" flipV="1">
              <a:off x="6889481" y="3568411"/>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pic>
          <p:nvPicPr>
            <p:cNvPr id="1270" name="Picture 1269"/>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8"/>
                <a:stretch>
                  <a:fillRect/>
                </a:stretch>
              </p:blipFill>
            </mc:Choice>
            <mc:Fallback>
              <p:blipFill>
                <a:blip r:embed="rId9"/>
                <a:stretch>
                  <a:fillRect/>
                </a:stretch>
              </p:blipFill>
            </mc:Fallback>
          </mc:AlternateContent>
          <p:spPr>
            <a:xfrm>
              <a:off x="4134623" y="2257109"/>
              <a:ext cx="1580603" cy="1169752"/>
            </a:xfrm>
            <a:prstGeom prst="rect">
              <a:avLst/>
            </a:prstGeom>
          </p:spPr>
        </p:pic>
        <p:grpSp>
          <p:nvGrpSpPr>
            <p:cNvPr id="2" name="Group 1270"/>
            <p:cNvGrpSpPr/>
            <p:nvPr/>
          </p:nvGrpSpPr>
          <p:grpSpPr>
            <a:xfrm>
              <a:off x="364210" y="2690572"/>
              <a:ext cx="2979323" cy="1800000"/>
              <a:chOff x="281740" y="2690572"/>
              <a:chExt cx="2979323" cy="1800000"/>
            </a:xfrm>
          </p:grpSpPr>
          <p:sp>
            <p:nvSpPr>
              <p:cNvPr id="1272" name="Freeform 1271"/>
              <p:cNvSpPr/>
              <p:nvPr/>
            </p:nvSpPr>
            <p:spPr>
              <a:xfrm>
                <a:off x="281740" y="2690572"/>
                <a:ext cx="2979323" cy="1800000"/>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 name="connsiteX0" fmla="*/ 596863 w 9500316"/>
                  <a:gd name="connsiteY0" fmla="*/ 0 h 5567215"/>
                  <a:gd name="connsiteX1" fmla="*/ 3329479 w 9500316"/>
                  <a:gd name="connsiteY1" fmla="*/ 0 h 5567215"/>
                  <a:gd name="connsiteX2" fmla="*/ 3329479 w 9500316"/>
                  <a:gd name="connsiteY2" fmla="*/ 756833 h 5567215"/>
                  <a:gd name="connsiteX3" fmla="*/ 9500316 w 9500316"/>
                  <a:gd name="connsiteY3" fmla="*/ 756833 h 5567215"/>
                  <a:gd name="connsiteX4" fmla="*/ 9500316 w 9500316"/>
                  <a:gd name="connsiteY4" fmla="*/ 5567215 h 5567215"/>
                  <a:gd name="connsiteX5" fmla="*/ 1507735 w 9500316"/>
                  <a:gd name="connsiteY5" fmla="*/ 5567215 h 5567215"/>
                  <a:gd name="connsiteX6" fmla="*/ 1507735 w 9500316"/>
                  <a:gd name="connsiteY6" fmla="*/ 2078085 h 5567215"/>
                  <a:gd name="connsiteX7" fmla="*/ 0 w 9500316"/>
                  <a:gd name="connsiteY7" fmla="*/ 2078085 h 5567215"/>
                  <a:gd name="connsiteX8" fmla="*/ 596863 w 9500316"/>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07338" h="5567215">
                    <a:moveTo>
                      <a:pt x="0" y="0"/>
                    </a:moveTo>
                    <a:lnTo>
                      <a:pt x="3336501" y="0"/>
                    </a:lnTo>
                    <a:lnTo>
                      <a:pt x="3336501" y="756833"/>
                    </a:lnTo>
                    <a:lnTo>
                      <a:pt x="9507338" y="756833"/>
                    </a:lnTo>
                    <a:lnTo>
                      <a:pt x="9507338" y="5567215"/>
                    </a:lnTo>
                    <a:lnTo>
                      <a:pt x="1514757" y="5567215"/>
                    </a:lnTo>
                    <a:lnTo>
                      <a:pt x="1514757" y="2078085"/>
                    </a:lnTo>
                    <a:lnTo>
                      <a:pt x="7022" y="2078085"/>
                    </a:lnTo>
                    <a:cubicBezTo>
                      <a:pt x="4681" y="1385390"/>
                      <a:pt x="2341" y="692695"/>
                      <a:pt x="0" y="0"/>
                    </a:cubicBezTo>
                    <a:close/>
                  </a:path>
                </a:pathLst>
              </a:custGeom>
              <a:solidFill>
                <a:srgbClr val="F2F2F2"/>
              </a:solidFill>
              <a:ln w="28575"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1273" name="Freeform 1272"/>
              <p:cNvSpPr/>
              <p:nvPr/>
            </p:nvSpPr>
            <p:spPr>
              <a:xfrm>
                <a:off x="1333284" y="3051511"/>
                <a:ext cx="1816820" cy="29771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274" name="Freeform 1273"/>
              <p:cNvSpPr/>
              <p:nvPr/>
            </p:nvSpPr>
            <p:spPr>
              <a:xfrm flipV="1">
                <a:off x="821351" y="4141158"/>
                <a:ext cx="2328753" cy="29902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275" name="Rectangle 1274"/>
              <p:cNvSpPr/>
              <p:nvPr/>
            </p:nvSpPr>
            <p:spPr>
              <a:xfrm>
                <a:off x="821351" y="3372325"/>
                <a:ext cx="451259" cy="746217"/>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276" name="Pentagon 1275"/>
              <p:cNvSpPr/>
              <p:nvPr/>
            </p:nvSpPr>
            <p:spPr>
              <a:xfrm>
                <a:off x="1299409" y="3372984"/>
                <a:ext cx="479754" cy="745558"/>
              </a:xfrm>
              <a:prstGeom prst="homePlate">
                <a:avLst>
                  <a:gd name="adj" fmla="val 12396"/>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277" name="Chevron 1276"/>
              <p:cNvSpPr/>
              <p:nvPr/>
            </p:nvSpPr>
            <p:spPr>
              <a:xfrm>
                <a:off x="1747915"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278" name="Chevron 1277"/>
              <p:cNvSpPr/>
              <p:nvPr/>
            </p:nvSpPr>
            <p:spPr>
              <a:xfrm>
                <a:off x="2225497"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280" name="Chevron 1279"/>
              <p:cNvSpPr/>
              <p:nvPr/>
            </p:nvSpPr>
            <p:spPr>
              <a:xfrm>
                <a:off x="2703079"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281" name="Rectangle 1280"/>
              <p:cNvSpPr/>
              <p:nvPr/>
            </p:nvSpPr>
            <p:spPr bwMode="gray">
              <a:xfrm>
                <a:off x="1331555"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3" name="Rectangle 1282"/>
              <p:cNvSpPr/>
              <p:nvPr/>
            </p:nvSpPr>
            <p:spPr bwMode="gray">
              <a:xfrm>
                <a:off x="1331555"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4" name="Rectangle 1283"/>
              <p:cNvSpPr/>
              <p:nvPr/>
            </p:nvSpPr>
            <p:spPr bwMode="gray">
              <a:xfrm>
                <a:off x="1331555"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5" name="Rectangle 1284"/>
              <p:cNvSpPr/>
              <p:nvPr/>
            </p:nvSpPr>
            <p:spPr bwMode="gray">
              <a:xfrm>
                <a:off x="1819519"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6" name="Rectangle 1285"/>
              <p:cNvSpPr/>
              <p:nvPr/>
            </p:nvSpPr>
            <p:spPr bwMode="gray">
              <a:xfrm>
                <a:off x="1819519"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7" name="Rectangle 1286"/>
              <p:cNvSpPr/>
              <p:nvPr/>
            </p:nvSpPr>
            <p:spPr bwMode="gray">
              <a:xfrm>
                <a:off x="1819519"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8" name="Rectangle 1287"/>
              <p:cNvSpPr/>
              <p:nvPr/>
            </p:nvSpPr>
            <p:spPr bwMode="gray">
              <a:xfrm>
                <a:off x="2300562"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9" name="Rectangle 1288"/>
              <p:cNvSpPr/>
              <p:nvPr/>
            </p:nvSpPr>
            <p:spPr bwMode="gray">
              <a:xfrm>
                <a:off x="2300562"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0" name="Rectangle 1289"/>
              <p:cNvSpPr/>
              <p:nvPr/>
            </p:nvSpPr>
            <p:spPr bwMode="gray">
              <a:xfrm>
                <a:off x="2300562"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1" name="Rectangle 1290"/>
              <p:cNvSpPr/>
              <p:nvPr/>
            </p:nvSpPr>
            <p:spPr bwMode="gray">
              <a:xfrm>
                <a:off x="2778143"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2" name="Rectangle 1291"/>
              <p:cNvSpPr/>
              <p:nvPr/>
            </p:nvSpPr>
            <p:spPr bwMode="gray">
              <a:xfrm>
                <a:off x="2778143"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3" name="Rectangle 1292"/>
              <p:cNvSpPr/>
              <p:nvPr/>
            </p:nvSpPr>
            <p:spPr bwMode="gray">
              <a:xfrm>
                <a:off x="2778143"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4" name="Rectangle 1293"/>
              <p:cNvSpPr/>
              <p:nvPr/>
            </p:nvSpPr>
            <p:spPr bwMode="gray">
              <a:xfrm>
                <a:off x="138754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295" name="Rectangle 1294"/>
              <p:cNvSpPr/>
              <p:nvPr/>
            </p:nvSpPr>
            <p:spPr bwMode="gray">
              <a:xfrm>
                <a:off x="1955170"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296" name="Rectangle 1295"/>
              <p:cNvSpPr/>
              <p:nvPr/>
            </p:nvSpPr>
            <p:spPr bwMode="gray">
              <a:xfrm>
                <a:off x="252279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297" name="Rectangle 1296"/>
              <p:cNvSpPr/>
              <p:nvPr/>
            </p:nvSpPr>
            <p:spPr bwMode="gray">
              <a:xfrm>
                <a:off x="866280" y="3413951"/>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298" name="Rectangle 1297"/>
              <p:cNvSpPr/>
              <p:nvPr/>
            </p:nvSpPr>
            <p:spPr bwMode="gray">
              <a:xfrm>
                <a:off x="866280" y="3587898"/>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299" name="Rectangle 1298"/>
              <p:cNvSpPr/>
              <p:nvPr/>
            </p:nvSpPr>
            <p:spPr bwMode="gray">
              <a:xfrm>
                <a:off x="866280" y="3761844"/>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0" name="Rectangle 1299"/>
              <p:cNvSpPr/>
              <p:nvPr/>
            </p:nvSpPr>
            <p:spPr bwMode="gray">
              <a:xfrm>
                <a:off x="866280" y="3935792"/>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1" name="Rectangle 1300"/>
              <p:cNvSpPr/>
              <p:nvPr/>
            </p:nvSpPr>
            <p:spPr bwMode="gray">
              <a:xfrm>
                <a:off x="1433674"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2" name="Rectangle 1301"/>
              <p:cNvSpPr/>
              <p:nvPr/>
            </p:nvSpPr>
            <p:spPr bwMode="gray">
              <a:xfrm>
                <a:off x="1997546"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3" name="Rectangle 1302"/>
              <p:cNvSpPr/>
              <p:nvPr/>
            </p:nvSpPr>
            <p:spPr bwMode="gray">
              <a:xfrm>
                <a:off x="2561419"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4" name="Rectangle 1303"/>
              <p:cNvSpPr/>
              <p:nvPr/>
            </p:nvSpPr>
            <p:spPr bwMode="gray">
              <a:xfrm>
                <a:off x="869800"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305" name="Rectangle 97"/>
              <p:cNvSpPr>
                <a:spLocks noChangeArrowheads="1"/>
              </p:cNvSpPr>
              <p:nvPr/>
            </p:nvSpPr>
            <p:spPr bwMode="auto">
              <a:xfrm>
                <a:off x="1422330" y="3157222"/>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06" name="Rectangle 97"/>
              <p:cNvSpPr>
                <a:spLocks noChangeArrowheads="1"/>
              </p:cNvSpPr>
              <p:nvPr/>
            </p:nvSpPr>
            <p:spPr bwMode="auto">
              <a:xfrm>
                <a:off x="1668042"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07" name="Rectangle 97"/>
              <p:cNvSpPr>
                <a:spLocks noChangeArrowheads="1"/>
              </p:cNvSpPr>
              <p:nvPr/>
            </p:nvSpPr>
            <p:spPr bwMode="auto">
              <a:xfrm>
                <a:off x="1422330"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08" name="Rectangle 97"/>
              <p:cNvSpPr>
                <a:spLocks noChangeArrowheads="1"/>
              </p:cNvSpPr>
              <p:nvPr/>
            </p:nvSpPr>
            <p:spPr bwMode="auto">
              <a:xfrm>
                <a:off x="1668042"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09" name="Rectangle 97"/>
              <p:cNvSpPr>
                <a:spLocks noChangeArrowheads="1"/>
              </p:cNvSpPr>
              <p:nvPr/>
            </p:nvSpPr>
            <p:spPr bwMode="auto">
              <a:xfrm>
                <a:off x="1990053" y="315722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0" name="Rectangle 97"/>
              <p:cNvSpPr>
                <a:spLocks noChangeArrowheads="1"/>
              </p:cNvSpPr>
              <p:nvPr/>
            </p:nvSpPr>
            <p:spPr bwMode="auto">
              <a:xfrm>
                <a:off x="223576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1" name="Rectangle 97"/>
              <p:cNvSpPr>
                <a:spLocks noChangeArrowheads="1"/>
              </p:cNvSpPr>
              <p:nvPr/>
            </p:nvSpPr>
            <p:spPr bwMode="auto">
              <a:xfrm>
                <a:off x="1990053"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2" name="Rectangle 97"/>
              <p:cNvSpPr>
                <a:spLocks noChangeArrowheads="1"/>
              </p:cNvSpPr>
              <p:nvPr/>
            </p:nvSpPr>
            <p:spPr bwMode="auto">
              <a:xfrm>
                <a:off x="2235765" y="3233358"/>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3" name="Rectangle 97"/>
              <p:cNvSpPr>
                <a:spLocks noChangeArrowheads="1"/>
              </p:cNvSpPr>
              <p:nvPr/>
            </p:nvSpPr>
            <p:spPr bwMode="auto">
              <a:xfrm>
                <a:off x="255777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4" name="Rectangle 97"/>
              <p:cNvSpPr>
                <a:spLocks noChangeArrowheads="1"/>
              </p:cNvSpPr>
              <p:nvPr/>
            </p:nvSpPr>
            <p:spPr bwMode="auto">
              <a:xfrm>
                <a:off x="2803487"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5" name="Rectangle 97"/>
              <p:cNvSpPr>
                <a:spLocks noChangeArrowheads="1"/>
              </p:cNvSpPr>
              <p:nvPr/>
            </p:nvSpPr>
            <p:spPr bwMode="auto">
              <a:xfrm>
                <a:off x="2557775" y="3233358"/>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6" name="Rectangle 97"/>
              <p:cNvSpPr>
                <a:spLocks noChangeArrowheads="1"/>
              </p:cNvSpPr>
              <p:nvPr/>
            </p:nvSpPr>
            <p:spPr bwMode="auto">
              <a:xfrm>
                <a:off x="2803487"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7" name="Rectangle 97"/>
              <p:cNvSpPr>
                <a:spLocks noChangeArrowheads="1"/>
              </p:cNvSpPr>
              <p:nvPr/>
            </p:nvSpPr>
            <p:spPr bwMode="auto">
              <a:xfrm>
                <a:off x="945072" y="342370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8" name="Rectangle 97"/>
              <p:cNvSpPr>
                <a:spLocks noChangeArrowheads="1"/>
              </p:cNvSpPr>
              <p:nvPr/>
            </p:nvSpPr>
            <p:spPr bwMode="auto">
              <a:xfrm>
                <a:off x="945072" y="3485993"/>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19" name="Rectangle 97"/>
              <p:cNvSpPr>
                <a:spLocks noChangeArrowheads="1"/>
              </p:cNvSpPr>
              <p:nvPr/>
            </p:nvSpPr>
            <p:spPr bwMode="auto">
              <a:xfrm>
                <a:off x="1457261" y="4226590"/>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0" name="Rectangle 97"/>
              <p:cNvSpPr>
                <a:spLocks noChangeArrowheads="1"/>
              </p:cNvSpPr>
              <p:nvPr/>
            </p:nvSpPr>
            <p:spPr bwMode="auto">
              <a:xfrm>
                <a:off x="17029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1" name="Rectangle 97"/>
              <p:cNvSpPr>
                <a:spLocks noChangeArrowheads="1"/>
              </p:cNvSpPr>
              <p:nvPr/>
            </p:nvSpPr>
            <p:spPr bwMode="auto">
              <a:xfrm>
                <a:off x="14572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2" name="Rectangle 97"/>
              <p:cNvSpPr>
                <a:spLocks noChangeArrowheads="1"/>
              </p:cNvSpPr>
              <p:nvPr/>
            </p:nvSpPr>
            <p:spPr bwMode="auto">
              <a:xfrm>
                <a:off x="17029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3" name="Rectangle 97"/>
              <p:cNvSpPr>
                <a:spLocks noChangeArrowheads="1"/>
              </p:cNvSpPr>
              <p:nvPr/>
            </p:nvSpPr>
            <p:spPr bwMode="auto">
              <a:xfrm>
                <a:off x="20213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4" name="Rectangle 97"/>
              <p:cNvSpPr>
                <a:spLocks noChangeArrowheads="1"/>
              </p:cNvSpPr>
              <p:nvPr/>
            </p:nvSpPr>
            <p:spPr bwMode="auto">
              <a:xfrm>
                <a:off x="2267074"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5" name="Rectangle 97"/>
              <p:cNvSpPr>
                <a:spLocks noChangeArrowheads="1"/>
              </p:cNvSpPr>
              <p:nvPr/>
            </p:nvSpPr>
            <p:spPr bwMode="auto">
              <a:xfrm>
                <a:off x="2021361"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6" name="Rectangle 97"/>
              <p:cNvSpPr>
                <a:spLocks noChangeArrowheads="1"/>
              </p:cNvSpPr>
              <p:nvPr/>
            </p:nvSpPr>
            <p:spPr bwMode="auto">
              <a:xfrm>
                <a:off x="2267074"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7" name="Rectangle 97"/>
              <p:cNvSpPr>
                <a:spLocks noChangeArrowheads="1"/>
              </p:cNvSpPr>
              <p:nvPr/>
            </p:nvSpPr>
            <p:spPr bwMode="auto">
              <a:xfrm>
                <a:off x="25854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8" name="Rectangle 97"/>
              <p:cNvSpPr>
                <a:spLocks noChangeArrowheads="1"/>
              </p:cNvSpPr>
              <p:nvPr/>
            </p:nvSpPr>
            <p:spPr bwMode="auto">
              <a:xfrm>
                <a:off x="2831173" y="42265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29" name="Rectangle 97"/>
              <p:cNvSpPr>
                <a:spLocks noChangeArrowheads="1"/>
              </p:cNvSpPr>
              <p:nvPr/>
            </p:nvSpPr>
            <p:spPr bwMode="auto">
              <a:xfrm>
                <a:off x="25854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0" name="Rectangle 97"/>
              <p:cNvSpPr>
                <a:spLocks noChangeArrowheads="1"/>
              </p:cNvSpPr>
              <p:nvPr/>
            </p:nvSpPr>
            <p:spPr bwMode="auto">
              <a:xfrm>
                <a:off x="28311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1" name="Rectangle 97"/>
              <p:cNvSpPr>
                <a:spLocks noChangeArrowheads="1"/>
              </p:cNvSpPr>
              <p:nvPr/>
            </p:nvSpPr>
            <p:spPr bwMode="auto">
              <a:xfrm>
                <a:off x="8931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2" name="Rectangle 97"/>
              <p:cNvSpPr>
                <a:spLocks noChangeArrowheads="1"/>
              </p:cNvSpPr>
              <p:nvPr/>
            </p:nvSpPr>
            <p:spPr bwMode="auto">
              <a:xfrm>
                <a:off x="11388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3" name="Rectangle 97"/>
              <p:cNvSpPr>
                <a:spLocks noChangeArrowheads="1"/>
              </p:cNvSpPr>
              <p:nvPr/>
            </p:nvSpPr>
            <p:spPr bwMode="auto">
              <a:xfrm>
                <a:off x="8931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4" name="Rectangle 97"/>
              <p:cNvSpPr>
                <a:spLocks noChangeArrowheads="1"/>
              </p:cNvSpPr>
              <p:nvPr/>
            </p:nvSpPr>
            <p:spPr bwMode="auto">
              <a:xfrm>
                <a:off x="1138873"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5" name="Rectangle 97"/>
              <p:cNvSpPr>
                <a:spLocks noChangeArrowheads="1"/>
              </p:cNvSpPr>
              <p:nvPr/>
            </p:nvSpPr>
            <p:spPr bwMode="auto">
              <a:xfrm>
                <a:off x="945072" y="35978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6" name="Rectangle 97"/>
              <p:cNvSpPr>
                <a:spLocks noChangeArrowheads="1"/>
              </p:cNvSpPr>
              <p:nvPr/>
            </p:nvSpPr>
            <p:spPr bwMode="auto">
              <a:xfrm>
                <a:off x="945072" y="366018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7" name="Rectangle 97"/>
              <p:cNvSpPr>
                <a:spLocks noChangeArrowheads="1"/>
              </p:cNvSpPr>
              <p:nvPr/>
            </p:nvSpPr>
            <p:spPr bwMode="auto">
              <a:xfrm>
                <a:off x="945072" y="377208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8" name="Rectangle 97"/>
              <p:cNvSpPr>
                <a:spLocks noChangeArrowheads="1"/>
              </p:cNvSpPr>
              <p:nvPr/>
            </p:nvSpPr>
            <p:spPr bwMode="auto">
              <a:xfrm>
                <a:off x="945072" y="383437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39" name="Rectangle 97"/>
              <p:cNvSpPr>
                <a:spLocks noChangeArrowheads="1"/>
              </p:cNvSpPr>
              <p:nvPr/>
            </p:nvSpPr>
            <p:spPr bwMode="auto">
              <a:xfrm>
                <a:off x="945072" y="3946271"/>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0" name="Rectangle 97"/>
              <p:cNvSpPr>
                <a:spLocks noChangeArrowheads="1"/>
              </p:cNvSpPr>
              <p:nvPr/>
            </p:nvSpPr>
            <p:spPr bwMode="auto">
              <a:xfrm>
                <a:off x="945072" y="40085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1" name="Rectangle 97"/>
              <p:cNvSpPr>
                <a:spLocks noChangeArrowheads="1"/>
              </p:cNvSpPr>
              <p:nvPr/>
            </p:nvSpPr>
            <p:spPr bwMode="auto">
              <a:xfrm>
                <a:off x="1405349"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2" name="Rectangle 97"/>
              <p:cNvSpPr>
                <a:spLocks noChangeArrowheads="1"/>
              </p:cNvSpPr>
              <p:nvPr/>
            </p:nvSpPr>
            <p:spPr bwMode="auto">
              <a:xfrm>
                <a:off x="1405349"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3" name="Rectangle 97"/>
              <p:cNvSpPr>
                <a:spLocks noChangeArrowheads="1"/>
              </p:cNvSpPr>
              <p:nvPr/>
            </p:nvSpPr>
            <p:spPr bwMode="auto">
              <a:xfrm>
                <a:off x="1405349"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4" name="Rectangle 97"/>
              <p:cNvSpPr>
                <a:spLocks noChangeArrowheads="1"/>
              </p:cNvSpPr>
              <p:nvPr/>
            </p:nvSpPr>
            <p:spPr bwMode="auto">
              <a:xfrm>
                <a:off x="1405349"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5" name="Rectangle 97"/>
              <p:cNvSpPr>
                <a:spLocks noChangeArrowheads="1"/>
              </p:cNvSpPr>
              <p:nvPr/>
            </p:nvSpPr>
            <p:spPr bwMode="auto">
              <a:xfrm>
                <a:off x="1405349"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6" name="Rectangle 97"/>
              <p:cNvSpPr>
                <a:spLocks noChangeArrowheads="1"/>
              </p:cNvSpPr>
              <p:nvPr/>
            </p:nvSpPr>
            <p:spPr bwMode="auto">
              <a:xfrm>
                <a:off x="1405349" y="3973957"/>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7" name="Rectangle 97"/>
              <p:cNvSpPr>
                <a:spLocks noChangeArrowheads="1"/>
              </p:cNvSpPr>
              <p:nvPr/>
            </p:nvSpPr>
            <p:spPr bwMode="auto">
              <a:xfrm>
                <a:off x="1896775"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8" name="Rectangle 97"/>
              <p:cNvSpPr>
                <a:spLocks noChangeArrowheads="1"/>
              </p:cNvSpPr>
              <p:nvPr/>
            </p:nvSpPr>
            <p:spPr bwMode="auto">
              <a:xfrm>
                <a:off x="1896775" y="3517139"/>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49" name="Rectangle 97"/>
              <p:cNvSpPr>
                <a:spLocks noChangeArrowheads="1"/>
              </p:cNvSpPr>
              <p:nvPr/>
            </p:nvSpPr>
            <p:spPr bwMode="auto">
              <a:xfrm>
                <a:off x="1896775"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0" name="Rectangle 97"/>
              <p:cNvSpPr>
                <a:spLocks noChangeArrowheads="1"/>
              </p:cNvSpPr>
              <p:nvPr/>
            </p:nvSpPr>
            <p:spPr bwMode="auto">
              <a:xfrm>
                <a:off x="1896775"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1" name="Rectangle 97"/>
              <p:cNvSpPr>
                <a:spLocks noChangeArrowheads="1"/>
              </p:cNvSpPr>
              <p:nvPr/>
            </p:nvSpPr>
            <p:spPr bwMode="auto">
              <a:xfrm>
                <a:off x="1896775" y="390128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2" name="Rectangle 97"/>
              <p:cNvSpPr>
                <a:spLocks noChangeArrowheads="1"/>
              </p:cNvSpPr>
              <p:nvPr/>
            </p:nvSpPr>
            <p:spPr bwMode="auto">
              <a:xfrm>
                <a:off x="1896775"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3" name="Rectangle 97"/>
              <p:cNvSpPr>
                <a:spLocks noChangeArrowheads="1"/>
              </p:cNvSpPr>
              <p:nvPr/>
            </p:nvSpPr>
            <p:spPr bwMode="auto">
              <a:xfrm>
                <a:off x="2379547"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4" name="Rectangle 97"/>
              <p:cNvSpPr>
                <a:spLocks noChangeArrowheads="1"/>
              </p:cNvSpPr>
              <p:nvPr/>
            </p:nvSpPr>
            <p:spPr bwMode="auto">
              <a:xfrm>
                <a:off x="2379547"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5" name="Rectangle 97"/>
              <p:cNvSpPr>
                <a:spLocks noChangeArrowheads="1"/>
              </p:cNvSpPr>
              <p:nvPr/>
            </p:nvSpPr>
            <p:spPr bwMode="auto">
              <a:xfrm>
                <a:off x="2379547"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6" name="Rectangle 97"/>
              <p:cNvSpPr>
                <a:spLocks noChangeArrowheads="1"/>
              </p:cNvSpPr>
              <p:nvPr/>
            </p:nvSpPr>
            <p:spPr bwMode="auto">
              <a:xfrm>
                <a:off x="2379547"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7" name="Rectangle 97"/>
              <p:cNvSpPr>
                <a:spLocks noChangeArrowheads="1"/>
              </p:cNvSpPr>
              <p:nvPr/>
            </p:nvSpPr>
            <p:spPr bwMode="auto">
              <a:xfrm>
                <a:off x="2379547"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8" name="Rectangle 97"/>
              <p:cNvSpPr>
                <a:spLocks noChangeArrowheads="1"/>
              </p:cNvSpPr>
              <p:nvPr/>
            </p:nvSpPr>
            <p:spPr bwMode="auto">
              <a:xfrm>
                <a:off x="2379547"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59" name="Rectangle 97"/>
              <p:cNvSpPr>
                <a:spLocks noChangeArrowheads="1"/>
              </p:cNvSpPr>
              <p:nvPr/>
            </p:nvSpPr>
            <p:spPr bwMode="auto">
              <a:xfrm>
                <a:off x="2862320"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60" name="Rectangle 97"/>
              <p:cNvSpPr>
                <a:spLocks noChangeArrowheads="1"/>
              </p:cNvSpPr>
              <p:nvPr/>
            </p:nvSpPr>
            <p:spPr bwMode="auto">
              <a:xfrm>
                <a:off x="2862320" y="3517139"/>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61" name="Rectangle 97"/>
              <p:cNvSpPr>
                <a:spLocks noChangeArrowheads="1"/>
              </p:cNvSpPr>
              <p:nvPr/>
            </p:nvSpPr>
            <p:spPr bwMode="auto">
              <a:xfrm>
                <a:off x="2862320"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62" name="Rectangle 97"/>
              <p:cNvSpPr>
                <a:spLocks noChangeArrowheads="1"/>
              </p:cNvSpPr>
              <p:nvPr/>
            </p:nvSpPr>
            <p:spPr bwMode="auto">
              <a:xfrm>
                <a:off x="2862320"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63" name="Rectangle 97"/>
              <p:cNvSpPr>
                <a:spLocks noChangeArrowheads="1"/>
              </p:cNvSpPr>
              <p:nvPr/>
            </p:nvSpPr>
            <p:spPr bwMode="auto">
              <a:xfrm>
                <a:off x="2862320"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364" name="Rectangle 97"/>
              <p:cNvSpPr>
                <a:spLocks noChangeArrowheads="1"/>
              </p:cNvSpPr>
              <p:nvPr/>
            </p:nvSpPr>
            <p:spPr bwMode="auto">
              <a:xfrm>
                <a:off x="2862320"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nvGrpSpPr>
              <p:cNvPr id="3" name="Group 488"/>
              <p:cNvGrpSpPr/>
              <p:nvPr/>
            </p:nvGrpSpPr>
            <p:grpSpPr>
              <a:xfrm>
                <a:off x="307914" y="2727942"/>
                <a:ext cx="993916" cy="603863"/>
                <a:chOff x="1054581" y="4256877"/>
                <a:chExt cx="929598" cy="2319402"/>
              </a:xfrm>
              <a:solidFill>
                <a:srgbClr val="000090"/>
              </a:solidFill>
            </p:grpSpPr>
            <p:sp>
              <p:nvSpPr>
                <p:cNvPr id="1472" name="Rectangle 162"/>
                <p:cNvSpPr/>
                <p:nvPr/>
              </p:nvSpPr>
              <p:spPr>
                <a:xfrm>
                  <a:off x="1054581" y="4256877"/>
                  <a:ext cx="929598" cy="2319402"/>
                </a:xfrm>
                <a:prstGeom prst="rect">
                  <a:avLst/>
                </a:prstGeom>
                <a:solidFill>
                  <a:srgbClr val="A6A6A6"/>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1473" name="Rectangle 1472"/>
                <p:cNvSpPr/>
                <p:nvPr/>
              </p:nvSpPr>
              <p:spPr bwMode="gray">
                <a:xfrm>
                  <a:off x="1083998" y="4380143"/>
                  <a:ext cx="870764" cy="2098838"/>
                </a:xfrm>
                <a:prstGeom prst="rect">
                  <a:avLst/>
                </a:prstGeom>
                <a:solidFill>
                  <a:schemeClr val="bg1">
                    <a:lumMod val="65000"/>
                  </a:schemeClr>
                </a:solidFill>
                <a:ln w="12700"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nvGrpSpPr>
              <p:cNvPr id="4" name="Group 238"/>
              <p:cNvGrpSpPr>
                <a:grpSpLocks noChangeAspect="1"/>
              </p:cNvGrpSpPr>
              <p:nvPr/>
            </p:nvGrpSpPr>
            <p:grpSpPr>
              <a:xfrm>
                <a:off x="364230" y="2775657"/>
                <a:ext cx="878378" cy="513839"/>
                <a:chOff x="5346349" y="4275122"/>
                <a:chExt cx="3451139" cy="2003685"/>
              </a:xfrm>
            </p:grpSpPr>
            <p:sp>
              <p:nvSpPr>
                <p:cNvPr id="1382" name="Freeform 1381"/>
                <p:cNvSpPr/>
                <p:nvPr/>
              </p:nvSpPr>
              <p:spPr>
                <a:xfrm>
                  <a:off x="6036127" y="4275122"/>
                  <a:ext cx="2670325"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1383" name="Freeform 1382"/>
                <p:cNvSpPr/>
                <p:nvPr/>
              </p:nvSpPr>
              <p:spPr>
                <a:xfrm flipV="1">
                  <a:off x="5346349" y="5847347"/>
                  <a:ext cx="3360104"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384" name="Rectangle 1383"/>
                <p:cNvSpPr/>
                <p:nvPr/>
              </p:nvSpPr>
              <p:spPr>
                <a:xfrm>
                  <a:off x="5346349" y="4738968"/>
                  <a:ext cx="651111" cy="1075748"/>
                </a:xfrm>
                <a:prstGeom prst="rect">
                  <a:avLst/>
                </a:prstGeom>
                <a:solidFill>
                  <a:schemeClr val="accent2">
                    <a:lumMod val="20000"/>
                    <a:lumOff val="80000"/>
                  </a:schemeClr>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1385" name="Pentagon 1384"/>
                <p:cNvSpPr/>
                <p:nvPr/>
              </p:nvSpPr>
              <p:spPr>
                <a:xfrm>
                  <a:off x="6036127" y="4738968"/>
                  <a:ext cx="692225" cy="1075748"/>
                </a:xfrm>
                <a:prstGeom prst="homePlate">
                  <a:avLst>
                    <a:gd name="adj" fmla="val 12396"/>
                  </a:avLst>
                </a:prstGeom>
                <a:solidFill>
                  <a:srgbClr val="B2CDFF"/>
                </a:solidFill>
                <a:ln w="317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algn="ctr"/>
                  <a:endParaRPr lang="en-US" sz="1101" b="1" dirty="0">
                    <a:solidFill>
                      <a:schemeClr val="tx1"/>
                    </a:solidFill>
                    <a:latin typeface="Arial Narrow"/>
                    <a:cs typeface="Arial Narrow"/>
                  </a:endParaRPr>
                </a:p>
              </p:txBody>
            </p:sp>
            <p:sp>
              <p:nvSpPr>
                <p:cNvPr id="1386" name="Chevron 1385"/>
                <p:cNvSpPr/>
                <p:nvPr/>
              </p:nvSpPr>
              <p:spPr>
                <a:xfrm>
                  <a:off x="6683267"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87" name="Chevron 1386"/>
                <p:cNvSpPr/>
                <p:nvPr/>
              </p:nvSpPr>
              <p:spPr>
                <a:xfrm>
                  <a:off x="7372359"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88" name="Chevron 1387"/>
                <p:cNvSpPr/>
                <p:nvPr/>
              </p:nvSpPr>
              <p:spPr>
                <a:xfrm>
                  <a:off x="8061451"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1389" name="Rectangle 1388"/>
                <p:cNvSpPr/>
                <p:nvPr/>
              </p:nvSpPr>
              <p:spPr bwMode="gray">
                <a:xfrm>
                  <a:off x="6082511"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0" name="Rectangle 1389"/>
                <p:cNvSpPr/>
                <p:nvPr/>
              </p:nvSpPr>
              <p:spPr bwMode="gray">
                <a:xfrm>
                  <a:off x="6082511"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1" name="Rectangle 1390"/>
                <p:cNvSpPr/>
                <p:nvPr/>
              </p:nvSpPr>
              <p:spPr bwMode="gray">
                <a:xfrm>
                  <a:off x="6082511"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2" name="Rectangle 1391"/>
                <p:cNvSpPr/>
                <p:nvPr/>
              </p:nvSpPr>
              <p:spPr bwMode="gray">
                <a:xfrm>
                  <a:off x="6786583"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3" name="Rectangle 1392"/>
                <p:cNvSpPr/>
                <p:nvPr/>
              </p:nvSpPr>
              <p:spPr bwMode="gray">
                <a:xfrm>
                  <a:off x="6786583"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4" name="Rectangle 1393"/>
                <p:cNvSpPr/>
                <p:nvPr/>
              </p:nvSpPr>
              <p:spPr bwMode="gray">
                <a:xfrm>
                  <a:off x="6786583"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5" name="Rectangle 1394"/>
                <p:cNvSpPr/>
                <p:nvPr/>
              </p:nvSpPr>
              <p:spPr bwMode="gray">
                <a:xfrm>
                  <a:off x="7480668"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6" name="Rectangle 1395"/>
                <p:cNvSpPr/>
                <p:nvPr/>
              </p:nvSpPr>
              <p:spPr bwMode="gray">
                <a:xfrm>
                  <a:off x="7480668"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7" name="Rectangle 1396"/>
                <p:cNvSpPr/>
                <p:nvPr/>
              </p:nvSpPr>
              <p:spPr bwMode="gray">
                <a:xfrm>
                  <a:off x="7480668"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8" name="Rectangle 1397"/>
                <p:cNvSpPr/>
                <p:nvPr/>
              </p:nvSpPr>
              <p:spPr bwMode="gray">
                <a:xfrm>
                  <a:off x="8169759"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9" name="Rectangle 1398"/>
                <p:cNvSpPr/>
                <p:nvPr/>
              </p:nvSpPr>
              <p:spPr bwMode="gray">
                <a:xfrm>
                  <a:off x="8169759"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0" name="Rectangle 1399"/>
                <p:cNvSpPr/>
                <p:nvPr/>
              </p:nvSpPr>
              <p:spPr bwMode="gray">
                <a:xfrm>
                  <a:off x="8169759"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1" name="Rectangle 1400"/>
                <p:cNvSpPr/>
                <p:nvPr/>
              </p:nvSpPr>
              <p:spPr bwMode="gray">
                <a:xfrm>
                  <a:off x="6108837"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2" name="Rectangle 1401"/>
                <p:cNvSpPr/>
                <p:nvPr/>
              </p:nvSpPr>
              <p:spPr bwMode="gray">
                <a:xfrm>
                  <a:off x="6955080"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3" name="Rectangle 1402"/>
                <p:cNvSpPr/>
                <p:nvPr/>
              </p:nvSpPr>
              <p:spPr bwMode="gray">
                <a:xfrm>
                  <a:off x="7801323"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4" name="Rectangle 1403"/>
                <p:cNvSpPr/>
                <p:nvPr/>
              </p:nvSpPr>
              <p:spPr bwMode="gray">
                <a:xfrm>
                  <a:off x="5411176" y="4798078"/>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5" name="Rectangle 1404"/>
                <p:cNvSpPr/>
                <p:nvPr/>
              </p:nvSpPr>
              <p:spPr bwMode="gray">
                <a:xfrm>
                  <a:off x="5411176" y="5049062"/>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6" name="Rectangle 1405"/>
                <p:cNvSpPr/>
                <p:nvPr/>
              </p:nvSpPr>
              <p:spPr bwMode="gray">
                <a:xfrm>
                  <a:off x="5411176" y="5300045"/>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7" name="Rectangle 1406"/>
                <p:cNvSpPr/>
                <p:nvPr/>
              </p:nvSpPr>
              <p:spPr bwMode="gray">
                <a:xfrm>
                  <a:off x="5411176" y="5551029"/>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8" name="Rectangle 1407"/>
                <p:cNvSpPr/>
                <p:nvPr/>
              </p:nvSpPr>
              <p:spPr bwMode="gray">
                <a:xfrm>
                  <a:off x="62298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9" name="Rectangle 1408"/>
                <p:cNvSpPr/>
                <p:nvPr/>
              </p:nvSpPr>
              <p:spPr bwMode="gray">
                <a:xfrm>
                  <a:off x="7043454"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10" name="Rectangle 1409"/>
                <p:cNvSpPr/>
                <p:nvPr/>
              </p:nvSpPr>
              <p:spPr bwMode="gray">
                <a:xfrm>
                  <a:off x="7857053"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11" name="Rectangle 1410"/>
                <p:cNvSpPr/>
                <p:nvPr/>
              </p:nvSpPr>
              <p:spPr bwMode="gray">
                <a:xfrm>
                  <a:off x="54162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12" name="Rectangle 97"/>
                <p:cNvSpPr>
                  <a:spLocks noChangeArrowheads="1"/>
                </p:cNvSpPr>
                <p:nvPr/>
              </p:nvSpPr>
              <p:spPr bwMode="auto">
                <a:xfrm>
                  <a:off x="6159027" y="4427650"/>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3" name="Rectangle 97"/>
                <p:cNvSpPr>
                  <a:spLocks noChangeArrowheads="1"/>
                </p:cNvSpPr>
                <p:nvPr/>
              </p:nvSpPr>
              <p:spPr bwMode="auto">
                <a:xfrm>
                  <a:off x="6513560"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4" name="Rectangle 97"/>
                <p:cNvSpPr>
                  <a:spLocks noChangeArrowheads="1"/>
                </p:cNvSpPr>
                <p:nvPr/>
              </p:nvSpPr>
              <p:spPr bwMode="auto">
                <a:xfrm>
                  <a:off x="6159027"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5" name="Rectangle 97"/>
                <p:cNvSpPr>
                  <a:spLocks noChangeArrowheads="1"/>
                </p:cNvSpPr>
                <p:nvPr/>
              </p:nvSpPr>
              <p:spPr bwMode="auto">
                <a:xfrm>
                  <a:off x="6513560"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6" name="Rectangle 97"/>
                <p:cNvSpPr>
                  <a:spLocks noChangeArrowheads="1"/>
                </p:cNvSpPr>
                <p:nvPr/>
              </p:nvSpPr>
              <p:spPr bwMode="auto">
                <a:xfrm>
                  <a:off x="7005412" y="4427650"/>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7" name="Rectangle 97"/>
                <p:cNvSpPr>
                  <a:spLocks noChangeArrowheads="1"/>
                </p:cNvSpPr>
                <p:nvPr/>
              </p:nvSpPr>
              <p:spPr bwMode="auto">
                <a:xfrm>
                  <a:off x="7359944"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8" name="Rectangle 97"/>
                <p:cNvSpPr>
                  <a:spLocks noChangeArrowheads="1"/>
                </p:cNvSpPr>
                <p:nvPr/>
              </p:nvSpPr>
              <p:spPr bwMode="auto">
                <a:xfrm>
                  <a:off x="7005412"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19" name="Rectangle 97"/>
                <p:cNvSpPr>
                  <a:spLocks noChangeArrowheads="1"/>
                </p:cNvSpPr>
                <p:nvPr/>
              </p:nvSpPr>
              <p:spPr bwMode="auto">
                <a:xfrm>
                  <a:off x="7359944" y="453750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0" name="Rectangle 97"/>
                <p:cNvSpPr>
                  <a:spLocks noChangeArrowheads="1"/>
                </p:cNvSpPr>
                <p:nvPr/>
              </p:nvSpPr>
              <p:spPr bwMode="auto">
                <a:xfrm>
                  <a:off x="7851795"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1" name="Rectangle 97"/>
                <p:cNvSpPr>
                  <a:spLocks noChangeArrowheads="1"/>
                </p:cNvSpPr>
                <p:nvPr/>
              </p:nvSpPr>
              <p:spPr bwMode="auto">
                <a:xfrm>
                  <a:off x="8206328"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2" name="Rectangle 97"/>
                <p:cNvSpPr>
                  <a:spLocks noChangeArrowheads="1"/>
                </p:cNvSpPr>
                <p:nvPr/>
              </p:nvSpPr>
              <p:spPr bwMode="auto">
                <a:xfrm>
                  <a:off x="7851795" y="453750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3" name="Rectangle 97"/>
                <p:cNvSpPr>
                  <a:spLocks noChangeArrowheads="1"/>
                </p:cNvSpPr>
                <p:nvPr/>
              </p:nvSpPr>
              <p:spPr bwMode="auto">
                <a:xfrm>
                  <a:off x="8206328"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4" name="Rectangle 97"/>
                <p:cNvSpPr>
                  <a:spLocks noChangeArrowheads="1"/>
                </p:cNvSpPr>
                <p:nvPr/>
              </p:nvSpPr>
              <p:spPr bwMode="auto">
                <a:xfrm>
                  <a:off x="5524864" y="481214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5" name="Rectangle 97"/>
                <p:cNvSpPr>
                  <a:spLocks noChangeArrowheads="1"/>
                </p:cNvSpPr>
                <p:nvPr/>
              </p:nvSpPr>
              <p:spPr bwMode="auto">
                <a:xfrm>
                  <a:off x="5524864" y="490202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6" name="Rectangle 97"/>
                <p:cNvSpPr>
                  <a:spLocks noChangeArrowheads="1"/>
                </p:cNvSpPr>
                <p:nvPr/>
              </p:nvSpPr>
              <p:spPr bwMode="auto">
                <a:xfrm>
                  <a:off x="6263889" y="597061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7" name="Rectangle 97"/>
                <p:cNvSpPr>
                  <a:spLocks noChangeArrowheads="1"/>
                </p:cNvSpPr>
                <p:nvPr/>
              </p:nvSpPr>
              <p:spPr bwMode="auto">
                <a:xfrm>
                  <a:off x="6618421"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8" name="Rectangle 97"/>
                <p:cNvSpPr>
                  <a:spLocks noChangeArrowheads="1"/>
                </p:cNvSpPr>
                <p:nvPr/>
              </p:nvSpPr>
              <p:spPr bwMode="auto">
                <a:xfrm>
                  <a:off x="626388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29" name="Rectangle 97"/>
                <p:cNvSpPr>
                  <a:spLocks noChangeArrowheads="1"/>
                </p:cNvSpPr>
                <p:nvPr/>
              </p:nvSpPr>
              <p:spPr bwMode="auto">
                <a:xfrm>
                  <a:off x="6618421"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0" name="Rectangle 97"/>
                <p:cNvSpPr>
                  <a:spLocks noChangeArrowheads="1"/>
                </p:cNvSpPr>
                <p:nvPr/>
              </p:nvSpPr>
              <p:spPr bwMode="auto">
                <a:xfrm>
                  <a:off x="7077816"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1" name="Rectangle 97"/>
                <p:cNvSpPr>
                  <a:spLocks noChangeArrowheads="1"/>
                </p:cNvSpPr>
                <p:nvPr/>
              </p:nvSpPr>
              <p:spPr bwMode="auto">
                <a:xfrm>
                  <a:off x="7432349"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2" name="Rectangle 97"/>
                <p:cNvSpPr>
                  <a:spLocks noChangeArrowheads="1"/>
                </p:cNvSpPr>
                <p:nvPr/>
              </p:nvSpPr>
              <p:spPr bwMode="auto">
                <a:xfrm>
                  <a:off x="7077816"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3" name="Rectangle 97"/>
                <p:cNvSpPr>
                  <a:spLocks noChangeArrowheads="1"/>
                </p:cNvSpPr>
                <p:nvPr/>
              </p:nvSpPr>
              <p:spPr bwMode="auto">
                <a:xfrm>
                  <a:off x="743234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4" name="Rectangle 97"/>
                <p:cNvSpPr>
                  <a:spLocks noChangeArrowheads="1"/>
                </p:cNvSpPr>
                <p:nvPr/>
              </p:nvSpPr>
              <p:spPr bwMode="auto">
                <a:xfrm>
                  <a:off x="7891743"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5" name="Rectangle 97"/>
                <p:cNvSpPr>
                  <a:spLocks noChangeArrowheads="1"/>
                </p:cNvSpPr>
                <p:nvPr/>
              </p:nvSpPr>
              <p:spPr bwMode="auto">
                <a:xfrm>
                  <a:off x="8246275" y="5970616"/>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6" name="Rectangle 97"/>
                <p:cNvSpPr>
                  <a:spLocks noChangeArrowheads="1"/>
                </p:cNvSpPr>
                <p:nvPr/>
              </p:nvSpPr>
              <p:spPr bwMode="auto">
                <a:xfrm>
                  <a:off x="7891743"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7" name="Rectangle 97"/>
                <p:cNvSpPr>
                  <a:spLocks noChangeArrowheads="1"/>
                </p:cNvSpPr>
                <p:nvPr/>
              </p:nvSpPr>
              <p:spPr bwMode="auto">
                <a:xfrm>
                  <a:off x="8246275"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8" name="Rectangle 97"/>
                <p:cNvSpPr>
                  <a:spLocks noChangeArrowheads="1"/>
                </p:cNvSpPr>
                <p:nvPr/>
              </p:nvSpPr>
              <p:spPr bwMode="auto">
                <a:xfrm>
                  <a:off x="5449962"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39" name="Rectangle 97"/>
                <p:cNvSpPr>
                  <a:spLocks noChangeArrowheads="1"/>
                </p:cNvSpPr>
                <p:nvPr/>
              </p:nvSpPr>
              <p:spPr bwMode="auto">
                <a:xfrm>
                  <a:off x="5804495"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0" name="Rectangle 97"/>
                <p:cNvSpPr>
                  <a:spLocks noChangeArrowheads="1"/>
                </p:cNvSpPr>
                <p:nvPr/>
              </p:nvSpPr>
              <p:spPr bwMode="auto">
                <a:xfrm>
                  <a:off x="5449962"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1" name="Rectangle 97"/>
                <p:cNvSpPr>
                  <a:spLocks noChangeArrowheads="1"/>
                </p:cNvSpPr>
                <p:nvPr/>
              </p:nvSpPr>
              <p:spPr bwMode="auto">
                <a:xfrm>
                  <a:off x="5804495"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2" name="Rectangle 97"/>
                <p:cNvSpPr>
                  <a:spLocks noChangeArrowheads="1"/>
                </p:cNvSpPr>
                <p:nvPr/>
              </p:nvSpPr>
              <p:spPr bwMode="auto">
                <a:xfrm>
                  <a:off x="5524864" y="5063479"/>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3" name="Rectangle 97"/>
                <p:cNvSpPr>
                  <a:spLocks noChangeArrowheads="1"/>
                </p:cNvSpPr>
                <p:nvPr/>
              </p:nvSpPr>
              <p:spPr bwMode="auto">
                <a:xfrm>
                  <a:off x="5524864" y="515336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4" name="Rectangle 97"/>
                <p:cNvSpPr>
                  <a:spLocks noChangeArrowheads="1"/>
                </p:cNvSpPr>
                <p:nvPr/>
              </p:nvSpPr>
              <p:spPr bwMode="auto">
                <a:xfrm>
                  <a:off x="5524864" y="531481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5" name="Rectangle 97"/>
                <p:cNvSpPr>
                  <a:spLocks noChangeArrowheads="1"/>
                </p:cNvSpPr>
                <p:nvPr/>
              </p:nvSpPr>
              <p:spPr bwMode="auto">
                <a:xfrm>
                  <a:off x="5524864" y="540469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6" name="Rectangle 97"/>
                <p:cNvSpPr>
                  <a:spLocks noChangeArrowheads="1"/>
                </p:cNvSpPr>
                <p:nvPr/>
              </p:nvSpPr>
              <p:spPr bwMode="auto">
                <a:xfrm>
                  <a:off x="5524864" y="556614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7" name="Rectangle 97"/>
                <p:cNvSpPr>
                  <a:spLocks noChangeArrowheads="1"/>
                </p:cNvSpPr>
                <p:nvPr/>
              </p:nvSpPr>
              <p:spPr bwMode="auto">
                <a:xfrm>
                  <a:off x="5524864" y="56560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8" name="Rectangle 97"/>
                <p:cNvSpPr>
                  <a:spLocks noChangeArrowheads="1"/>
                </p:cNvSpPr>
                <p:nvPr/>
              </p:nvSpPr>
              <p:spPr bwMode="auto">
                <a:xfrm>
                  <a:off x="6188987"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49" name="Rectangle 97"/>
                <p:cNvSpPr>
                  <a:spLocks noChangeArrowheads="1"/>
                </p:cNvSpPr>
                <p:nvPr/>
              </p:nvSpPr>
              <p:spPr bwMode="auto">
                <a:xfrm>
                  <a:off x="6188987"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0" name="Rectangle 97"/>
                <p:cNvSpPr>
                  <a:spLocks noChangeArrowheads="1"/>
                </p:cNvSpPr>
                <p:nvPr/>
              </p:nvSpPr>
              <p:spPr bwMode="auto">
                <a:xfrm>
                  <a:off x="6188987"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1" name="Rectangle 97"/>
                <p:cNvSpPr>
                  <a:spLocks noChangeArrowheads="1"/>
                </p:cNvSpPr>
                <p:nvPr/>
              </p:nvSpPr>
              <p:spPr bwMode="auto">
                <a:xfrm>
                  <a:off x="6188987"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2" name="Rectangle 97"/>
                <p:cNvSpPr>
                  <a:spLocks noChangeArrowheads="1"/>
                </p:cNvSpPr>
                <p:nvPr/>
              </p:nvSpPr>
              <p:spPr bwMode="auto">
                <a:xfrm>
                  <a:off x="6188987"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3" name="Rectangle 97"/>
                <p:cNvSpPr>
                  <a:spLocks noChangeArrowheads="1"/>
                </p:cNvSpPr>
                <p:nvPr/>
              </p:nvSpPr>
              <p:spPr bwMode="auto">
                <a:xfrm>
                  <a:off x="6188987" y="5606097"/>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4" name="Rectangle 97"/>
                <p:cNvSpPr>
                  <a:spLocks noChangeArrowheads="1"/>
                </p:cNvSpPr>
                <p:nvPr/>
              </p:nvSpPr>
              <p:spPr bwMode="auto">
                <a:xfrm>
                  <a:off x="6898053"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5" name="Rectangle 97"/>
                <p:cNvSpPr>
                  <a:spLocks noChangeArrowheads="1"/>
                </p:cNvSpPr>
                <p:nvPr/>
              </p:nvSpPr>
              <p:spPr bwMode="auto">
                <a:xfrm>
                  <a:off x="6898053" y="494696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6" name="Rectangle 97"/>
                <p:cNvSpPr>
                  <a:spLocks noChangeArrowheads="1"/>
                </p:cNvSpPr>
                <p:nvPr/>
              </p:nvSpPr>
              <p:spPr bwMode="auto">
                <a:xfrm>
                  <a:off x="6898053"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7" name="Rectangle 97"/>
                <p:cNvSpPr>
                  <a:spLocks noChangeArrowheads="1"/>
                </p:cNvSpPr>
                <p:nvPr/>
              </p:nvSpPr>
              <p:spPr bwMode="auto">
                <a:xfrm>
                  <a:off x="6898053"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8" name="Rectangle 97"/>
                <p:cNvSpPr>
                  <a:spLocks noChangeArrowheads="1"/>
                </p:cNvSpPr>
                <p:nvPr/>
              </p:nvSpPr>
              <p:spPr bwMode="auto">
                <a:xfrm>
                  <a:off x="6898053" y="550123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59" name="Rectangle 97"/>
                <p:cNvSpPr>
                  <a:spLocks noChangeArrowheads="1"/>
                </p:cNvSpPr>
                <p:nvPr/>
              </p:nvSpPr>
              <p:spPr bwMode="auto">
                <a:xfrm>
                  <a:off x="6898053"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0" name="Rectangle 97"/>
                <p:cNvSpPr>
                  <a:spLocks noChangeArrowheads="1"/>
                </p:cNvSpPr>
                <p:nvPr/>
              </p:nvSpPr>
              <p:spPr bwMode="auto">
                <a:xfrm>
                  <a:off x="7594634"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1" name="Rectangle 97"/>
                <p:cNvSpPr>
                  <a:spLocks noChangeArrowheads="1"/>
                </p:cNvSpPr>
                <p:nvPr/>
              </p:nvSpPr>
              <p:spPr bwMode="auto">
                <a:xfrm>
                  <a:off x="7594634"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2" name="Rectangle 97"/>
                <p:cNvSpPr>
                  <a:spLocks noChangeArrowheads="1"/>
                </p:cNvSpPr>
                <p:nvPr/>
              </p:nvSpPr>
              <p:spPr bwMode="auto">
                <a:xfrm>
                  <a:off x="7594634"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3" name="Rectangle 97"/>
                <p:cNvSpPr>
                  <a:spLocks noChangeArrowheads="1"/>
                </p:cNvSpPr>
                <p:nvPr/>
              </p:nvSpPr>
              <p:spPr bwMode="auto">
                <a:xfrm>
                  <a:off x="7594634"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4" name="Rectangle 97"/>
                <p:cNvSpPr>
                  <a:spLocks noChangeArrowheads="1"/>
                </p:cNvSpPr>
                <p:nvPr/>
              </p:nvSpPr>
              <p:spPr bwMode="auto">
                <a:xfrm>
                  <a:off x="7594634"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5" name="Rectangle 97"/>
                <p:cNvSpPr>
                  <a:spLocks noChangeArrowheads="1"/>
                </p:cNvSpPr>
                <p:nvPr/>
              </p:nvSpPr>
              <p:spPr bwMode="auto">
                <a:xfrm>
                  <a:off x="7594634"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6" name="Rectangle 97"/>
                <p:cNvSpPr>
                  <a:spLocks noChangeArrowheads="1"/>
                </p:cNvSpPr>
                <p:nvPr/>
              </p:nvSpPr>
              <p:spPr bwMode="auto">
                <a:xfrm>
                  <a:off x="8291216"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7" name="Rectangle 97"/>
                <p:cNvSpPr>
                  <a:spLocks noChangeArrowheads="1"/>
                </p:cNvSpPr>
                <p:nvPr/>
              </p:nvSpPr>
              <p:spPr bwMode="auto">
                <a:xfrm>
                  <a:off x="8291216" y="494696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8" name="Rectangle 97"/>
                <p:cNvSpPr>
                  <a:spLocks noChangeArrowheads="1"/>
                </p:cNvSpPr>
                <p:nvPr/>
              </p:nvSpPr>
              <p:spPr bwMode="auto">
                <a:xfrm>
                  <a:off x="8291216"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69" name="Rectangle 97"/>
                <p:cNvSpPr>
                  <a:spLocks noChangeArrowheads="1"/>
                </p:cNvSpPr>
                <p:nvPr/>
              </p:nvSpPr>
              <p:spPr bwMode="auto">
                <a:xfrm>
                  <a:off x="8291216"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70" name="Rectangle 97"/>
                <p:cNvSpPr>
                  <a:spLocks noChangeArrowheads="1"/>
                </p:cNvSpPr>
                <p:nvPr/>
              </p:nvSpPr>
              <p:spPr bwMode="auto">
                <a:xfrm>
                  <a:off x="8291216"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471" name="Rectangle 97"/>
                <p:cNvSpPr>
                  <a:spLocks noChangeArrowheads="1"/>
                </p:cNvSpPr>
                <p:nvPr/>
              </p:nvSpPr>
              <p:spPr bwMode="auto">
                <a:xfrm>
                  <a:off x="8291216"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cxnSp>
            <p:nvCxnSpPr>
              <p:cNvPr id="1367" name="Straight Arrow Connector 1366"/>
              <p:cNvCxnSpPr>
                <a:stCxn id="1305" idx="0"/>
              </p:cNvCxnSpPr>
              <p:nvPr/>
            </p:nvCxnSpPr>
            <p:spPr>
              <a:xfrm rot="16200000" flipV="1">
                <a:off x="920581" y="2551218"/>
                <a:ext cx="333069" cy="87894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68" name="Straight Arrow Connector 1367"/>
              <p:cNvCxnSpPr>
                <a:stCxn id="1309" idx="0"/>
              </p:cNvCxnSpPr>
              <p:nvPr/>
            </p:nvCxnSpPr>
            <p:spPr>
              <a:xfrm rot="16200000" flipV="1">
                <a:off x="1312152" y="2375067"/>
                <a:ext cx="333069" cy="123124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69" name="Straight Arrow Connector 1368"/>
              <p:cNvCxnSpPr>
                <a:stCxn id="1315" idx="0"/>
              </p:cNvCxnSpPr>
              <p:nvPr/>
            </p:nvCxnSpPr>
            <p:spPr>
              <a:xfrm rot="16200000" flipV="1">
                <a:off x="1679741" y="2251070"/>
                <a:ext cx="381033" cy="1583545"/>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0" name="Straight Arrow Connector 1369"/>
              <p:cNvCxnSpPr>
                <a:stCxn id="1360" idx="0"/>
              </p:cNvCxnSpPr>
              <p:nvPr/>
            </p:nvCxnSpPr>
            <p:spPr>
              <a:xfrm rot="16200000" flipV="1">
                <a:off x="1798547" y="2349110"/>
                <a:ext cx="559808" cy="1776249"/>
              </a:xfrm>
              <a:prstGeom prst="straightConnector1">
                <a:avLst/>
              </a:prstGeom>
              <a:ln w="38100" cap="flat" cmpd="sng" algn="ctr">
                <a:solidFill>
                  <a:schemeClr val="tx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1" name="Straight Arrow Connector 1370"/>
              <p:cNvCxnSpPr>
                <a:stCxn id="1312" idx="0"/>
              </p:cNvCxnSpPr>
              <p:nvPr/>
            </p:nvCxnSpPr>
            <p:spPr>
              <a:xfrm rot="16200000" flipV="1">
                <a:off x="1456144" y="2349482"/>
                <a:ext cx="381033" cy="138672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2" name="Straight Arrow Connector 1371"/>
              <p:cNvCxnSpPr>
                <a:stCxn id="1348" idx="0"/>
              </p:cNvCxnSpPr>
              <p:nvPr/>
            </p:nvCxnSpPr>
            <p:spPr>
              <a:xfrm rot="16200000" flipV="1">
                <a:off x="1138482" y="2654590"/>
                <a:ext cx="559808"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3" name="Straight Arrow Connector 1372"/>
              <p:cNvCxnSpPr>
                <a:stCxn id="1318" idx="0"/>
              </p:cNvCxnSpPr>
              <p:nvPr/>
            </p:nvCxnSpPr>
            <p:spPr>
              <a:xfrm rot="16200000" flipV="1">
                <a:off x="497690" y="2934355"/>
                <a:ext cx="540186"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4" name="Straight Arrow Connector 1373"/>
              <p:cNvCxnSpPr>
                <a:stCxn id="1351" idx="0"/>
              </p:cNvCxnSpPr>
              <p:nvPr/>
            </p:nvCxnSpPr>
            <p:spPr>
              <a:xfrm rot="16200000" flipV="1">
                <a:off x="1017481" y="2917733"/>
                <a:ext cx="801809"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5" name="Straight Arrow Connector 1374"/>
              <p:cNvCxnSpPr>
                <a:stCxn id="1328" idx="0"/>
              </p:cNvCxnSpPr>
              <p:nvPr/>
            </p:nvCxnSpPr>
            <p:spPr>
              <a:xfrm rot="16200000" flipV="1">
                <a:off x="1553785" y="2844947"/>
                <a:ext cx="1006746" cy="1756541"/>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6" name="Straight Arrow Connector 1375"/>
              <p:cNvCxnSpPr>
                <a:stCxn id="1325" idx="0"/>
              </p:cNvCxnSpPr>
              <p:nvPr/>
            </p:nvCxnSpPr>
            <p:spPr>
              <a:xfrm rot="16200000" flipV="1">
                <a:off x="976199" y="3153310"/>
                <a:ext cx="1054711" cy="124412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7" name="Straight Arrow Connector 1376"/>
              <p:cNvCxnSpPr>
                <a:stCxn id="1319" idx="0"/>
              </p:cNvCxnSpPr>
              <p:nvPr/>
            </p:nvCxnSpPr>
            <p:spPr>
              <a:xfrm rot="16200000" flipV="1">
                <a:off x="614552" y="3279626"/>
                <a:ext cx="1006746" cy="887182"/>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8" name="Straight Arrow Connector 1377"/>
              <p:cNvCxnSpPr>
                <a:stCxn id="1334" idx="0"/>
              </p:cNvCxnSpPr>
              <p:nvPr/>
            </p:nvCxnSpPr>
            <p:spPr>
              <a:xfrm rot="16200000" flipV="1">
                <a:off x="372914" y="3432512"/>
                <a:ext cx="1054711" cy="68571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79" name="Straight Arrow Connector 1378"/>
              <p:cNvCxnSpPr>
                <a:stCxn id="1346" idx="0"/>
              </p:cNvCxnSpPr>
              <p:nvPr/>
            </p:nvCxnSpPr>
            <p:spPr>
              <a:xfrm rot="16200000" flipV="1">
                <a:off x="658641" y="3122993"/>
                <a:ext cx="847593" cy="854334"/>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1380" name="Straight Arrow Connector 1379"/>
              <p:cNvCxnSpPr>
                <a:stCxn id="1335" idx="0"/>
              </p:cNvCxnSpPr>
              <p:nvPr/>
            </p:nvCxnSpPr>
            <p:spPr>
              <a:xfrm rot="16200000" flipV="1">
                <a:off x="462444" y="3011006"/>
                <a:ext cx="610679"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1381" name="Rectangle 1380"/>
              <p:cNvSpPr/>
              <p:nvPr/>
            </p:nvSpPr>
            <p:spPr>
              <a:xfrm>
                <a:off x="1343931" y="2935855"/>
                <a:ext cx="1866385" cy="12021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600" b="1" i="1" dirty="0">
                    <a:solidFill>
                      <a:srgbClr val="5F6062"/>
                    </a:solidFill>
                    <a:latin typeface="Helvetica"/>
                    <a:cs typeface="Helvetica"/>
                  </a:rPr>
                  <a:t>Line of Business performance ‘dashboard’</a:t>
                </a:r>
              </a:p>
            </p:txBody>
          </p:sp>
        </p:grpSp>
        <p:sp>
          <p:nvSpPr>
            <p:cNvPr id="1474" name="Rectangle 1473"/>
            <p:cNvSpPr/>
            <p:nvPr/>
          </p:nvSpPr>
          <p:spPr>
            <a:xfrm>
              <a:off x="342227" y="4514407"/>
              <a:ext cx="3200041" cy="830997"/>
            </a:xfrm>
            <a:prstGeom prst="rect">
              <a:avLst/>
            </a:prstGeom>
            <a:ln>
              <a:noFill/>
            </a:ln>
          </p:spPr>
          <p:txBody>
            <a:bodyPr wrap="square">
              <a:spAutoFit/>
            </a:bodyPr>
            <a:lstStyle/>
            <a:p>
              <a:pPr>
                <a:spcAft>
                  <a:spcPts val="600"/>
                </a:spcAft>
              </a:pPr>
              <a:r>
                <a:rPr lang="en-US" sz="1201" b="1" i="1" dirty="0">
                  <a:solidFill>
                    <a:schemeClr val="tx2"/>
                  </a:solidFill>
                  <a:latin typeface="Helvetica"/>
                  <a:cs typeface="Helvetica"/>
                </a:rPr>
                <a:t>The Value Chain framework is used as a performance dashboard for the LOBs and Regional operations, reporting up to the Head Office</a:t>
              </a:r>
            </a:p>
          </p:txBody>
        </p:sp>
        <p:sp>
          <p:nvSpPr>
            <p:cNvPr id="1475" name="Circular Arrow 1474"/>
            <p:cNvSpPr/>
            <p:nvPr/>
          </p:nvSpPr>
          <p:spPr>
            <a:xfrm rot="5400000" flipH="1" flipV="1">
              <a:off x="3103695" y="2261337"/>
              <a:ext cx="1651138" cy="1655964"/>
            </a:xfrm>
            <a:prstGeom prst="circularArrow">
              <a:avLst>
                <a:gd name="adj1" fmla="val 17602"/>
                <a:gd name="adj2" fmla="val 1142319"/>
                <a:gd name="adj3" fmla="val 20457682"/>
                <a:gd name="adj4" fmla="val 17914898"/>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pic>
          <p:nvPicPr>
            <p:cNvPr id="1476" name="Picture 1475"/>
            <p:cNvPicPr>
              <a:picLocks/>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3914060" y="4062549"/>
              <a:ext cx="439200" cy="367054"/>
            </a:xfrm>
            <a:prstGeom prst="rect">
              <a:avLst/>
            </a:prstGeom>
          </p:spPr>
        </p:pic>
        <p:pic>
          <p:nvPicPr>
            <p:cNvPr id="1477" name="Picture 1476"/>
            <p:cNvPicPr>
              <a:picLocks/>
            </p:cNvPicPr>
            <p:nvPr/>
          </p:nvPicPr>
          <mc:AlternateContent xmlns:mc="http://schemas.openxmlformats.org/markup-compatibility/2006">
            <mc:Choice xmlns="" xmlns:mv="urn:schemas-microsoft-com:mac:vml" xmlns:ma="http://schemas.microsoft.com/office/mac/drawingml/2008/main" Requires="ma">
              <p:blipFill>
                <a:blip r:embed="rId4"/>
                <a:stretch>
                  <a:fillRect/>
                </a:stretch>
              </p:blipFill>
            </mc:Choice>
            <mc:Fallback>
              <p:blipFill>
                <a:blip r:embed="rId5"/>
                <a:stretch>
                  <a:fillRect/>
                </a:stretch>
              </p:blipFill>
            </mc:Fallback>
          </mc:AlternateContent>
          <p:spPr>
            <a:xfrm>
              <a:off x="6035568" y="2524384"/>
              <a:ext cx="439200" cy="367054"/>
            </a:xfrm>
            <a:prstGeom prst="rect">
              <a:avLst/>
            </a:prstGeom>
          </p:spPr>
        </p:pic>
        <p:cxnSp>
          <p:nvCxnSpPr>
            <p:cNvPr id="1478" name="Curved Connector 1477"/>
            <p:cNvCxnSpPr>
              <a:endCxn id="1476" idx="1"/>
            </p:cNvCxnSpPr>
            <p:nvPr/>
          </p:nvCxnSpPr>
          <p:spPr>
            <a:xfrm>
              <a:off x="3295667" y="3745763"/>
              <a:ext cx="618393" cy="500313"/>
            </a:xfrm>
            <a:prstGeom prst="curvedConnector3">
              <a:avLst>
                <a:gd name="adj1" fmla="val 50000"/>
              </a:avLst>
            </a:prstGeom>
            <a:ln w="28575" cap="flat" cmpd="sng" algn="ctr">
              <a:solidFill>
                <a:schemeClr val="tx2"/>
              </a:solidFill>
              <a:prstDash val="solid"/>
              <a:round/>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nvGrpSpPr>
            <p:cNvPr id="6" name="Group 1478"/>
            <p:cNvGrpSpPr/>
            <p:nvPr/>
          </p:nvGrpSpPr>
          <p:grpSpPr>
            <a:xfrm>
              <a:off x="4761443" y="2805252"/>
              <a:ext cx="916887" cy="594208"/>
              <a:chOff x="5177636" y="185217"/>
              <a:chExt cx="2827831" cy="1709559"/>
            </a:xfrm>
          </p:grpSpPr>
          <p:sp>
            <p:nvSpPr>
              <p:cNvPr id="1480" name="Freeform 1479"/>
              <p:cNvSpPr/>
              <p:nvPr/>
            </p:nvSpPr>
            <p:spPr>
              <a:xfrm>
                <a:off x="5782884" y="185217"/>
                <a:ext cx="2147989" cy="366509"/>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481" name="Freeform 1480"/>
              <p:cNvSpPr/>
              <p:nvPr/>
            </p:nvSpPr>
            <p:spPr>
              <a:xfrm flipV="1">
                <a:off x="5177636" y="1526651"/>
                <a:ext cx="2753237" cy="36812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482" name="Rectangle 1481"/>
              <p:cNvSpPr/>
              <p:nvPr/>
            </p:nvSpPr>
            <p:spPr>
              <a:xfrm>
                <a:off x="5177636" y="580162"/>
                <a:ext cx="533514" cy="918647"/>
              </a:xfrm>
              <a:prstGeom prst="rect">
                <a:avLst/>
              </a:pr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483" name="Pentagon 1482"/>
              <p:cNvSpPr/>
              <p:nvPr/>
            </p:nvSpPr>
            <p:spPr>
              <a:xfrm>
                <a:off x="5742834" y="580973"/>
                <a:ext cx="567203" cy="917836"/>
              </a:xfrm>
              <a:prstGeom prst="homePlate">
                <a:avLst>
                  <a:gd name="adj" fmla="val 12396"/>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484" name="Chevron 1483"/>
              <p:cNvSpPr/>
              <p:nvPr/>
            </p:nvSpPr>
            <p:spPr>
              <a:xfrm>
                <a:off x="6273094"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485" name="Chevron 1484"/>
              <p:cNvSpPr/>
              <p:nvPr/>
            </p:nvSpPr>
            <p:spPr>
              <a:xfrm>
                <a:off x="6837729"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486" name="Chevron 1485"/>
              <p:cNvSpPr/>
              <p:nvPr/>
            </p:nvSpPr>
            <p:spPr>
              <a:xfrm>
                <a:off x="7402365"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487" name="Rectangle 1486"/>
              <p:cNvSpPr/>
              <p:nvPr/>
            </p:nvSpPr>
            <p:spPr bwMode="gray">
              <a:xfrm>
                <a:off x="5780840"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88" name="Rectangle 1487"/>
              <p:cNvSpPr/>
              <p:nvPr/>
            </p:nvSpPr>
            <p:spPr bwMode="gray">
              <a:xfrm>
                <a:off x="5780840"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89" name="Rectangle 1488"/>
              <p:cNvSpPr/>
              <p:nvPr/>
            </p:nvSpPr>
            <p:spPr bwMode="gray">
              <a:xfrm>
                <a:off x="5780840"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0" name="Rectangle 1489"/>
              <p:cNvSpPr/>
              <p:nvPr/>
            </p:nvSpPr>
            <p:spPr bwMode="gray">
              <a:xfrm>
                <a:off x="6357750"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1" name="Rectangle 1490"/>
              <p:cNvSpPr/>
              <p:nvPr/>
            </p:nvSpPr>
            <p:spPr bwMode="gray">
              <a:xfrm>
                <a:off x="6357750"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2" name="Rectangle 1491"/>
              <p:cNvSpPr/>
              <p:nvPr/>
            </p:nvSpPr>
            <p:spPr bwMode="gray">
              <a:xfrm>
                <a:off x="6357750"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3" name="Rectangle 1492"/>
              <p:cNvSpPr/>
              <p:nvPr/>
            </p:nvSpPr>
            <p:spPr bwMode="gray">
              <a:xfrm>
                <a:off x="6926477"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4" name="Rectangle 1493"/>
              <p:cNvSpPr/>
              <p:nvPr/>
            </p:nvSpPr>
            <p:spPr bwMode="gray">
              <a:xfrm>
                <a:off x="6926477"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5" name="Rectangle 1494"/>
              <p:cNvSpPr/>
              <p:nvPr/>
            </p:nvSpPr>
            <p:spPr bwMode="gray">
              <a:xfrm>
                <a:off x="6926477"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6" name="Rectangle 1495"/>
              <p:cNvSpPr/>
              <p:nvPr/>
            </p:nvSpPr>
            <p:spPr bwMode="gray">
              <a:xfrm>
                <a:off x="7491111"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7" name="Rectangle 1496"/>
              <p:cNvSpPr/>
              <p:nvPr/>
            </p:nvSpPr>
            <p:spPr bwMode="gray">
              <a:xfrm>
                <a:off x="7491111"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8" name="Rectangle 1497"/>
              <p:cNvSpPr/>
              <p:nvPr/>
            </p:nvSpPr>
            <p:spPr bwMode="gray">
              <a:xfrm>
                <a:off x="7491111"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9" name="Rectangle 1498"/>
              <p:cNvSpPr/>
              <p:nvPr/>
            </p:nvSpPr>
            <p:spPr bwMode="gray">
              <a:xfrm>
                <a:off x="5847036"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0" name="Rectangle 1499"/>
              <p:cNvSpPr/>
              <p:nvPr/>
            </p:nvSpPr>
            <p:spPr bwMode="gray">
              <a:xfrm>
                <a:off x="6518127"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1" name="Rectangle 1500"/>
              <p:cNvSpPr/>
              <p:nvPr/>
            </p:nvSpPr>
            <p:spPr bwMode="gray">
              <a:xfrm>
                <a:off x="7189219"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2" name="Rectangle 1501"/>
              <p:cNvSpPr/>
              <p:nvPr/>
            </p:nvSpPr>
            <p:spPr bwMode="gray">
              <a:xfrm>
                <a:off x="5230755" y="631407"/>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3" name="Rectangle 1502"/>
              <p:cNvSpPr/>
              <p:nvPr/>
            </p:nvSpPr>
            <p:spPr bwMode="gray">
              <a:xfrm>
                <a:off x="5230755" y="845548"/>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4" name="Rectangle 1503"/>
              <p:cNvSpPr/>
              <p:nvPr/>
            </p:nvSpPr>
            <p:spPr bwMode="gray">
              <a:xfrm>
                <a:off x="5230755" y="1059688"/>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5" name="Rectangle 1504"/>
              <p:cNvSpPr/>
              <p:nvPr/>
            </p:nvSpPr>
            <p:spPr bwMode="gray">
              <a:xfrm>
                <a:off x="5230755" y="1273831"/>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6" name="Rectangle 1505"/>
              <p:cNvSpPr/>
              <p:nvPr/>
            </p:nvSpPr>
            <p:spPr bwMode="gray">
              <a:xfrm>
                <a:off x="5901573"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7" name="Rectangle 1506"/>
              <p:cNvSpPr/>
              <p:nvPr/>
            </p:nvSpPr>
            <p:spPr bwMode="gray">
              <a:xfrm>
                <a:off x="6568227"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8" name="Rectangle 1507"/>
              <p:cNvSpPr/>
              <p:nvPr/>
            </p:nvSpPr>
            <p:spPr bwMode="gray">
              <a:xfrm>
                <a:off x="7234883"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09" name="Rectangle 1508"/>
              <p:cNvSpPr/>
              <p:nvPr/>
            </p:nvSpPr>
            <p:spPr bwMode="gray">
              <a:xfrm>
                <a:off x="5234916"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800" b="1" kern="0" dirty="0">
                  <a:solidFill>
                    <a:schemeClr val="bg1"/>
                  </a:solidFill>
                  <a:latin typeface="Arial Narrow"/>
                  <a:cs typeface="Arial Narrow"/>
                </a:endParaRPr>
              </a:p>
            </p:txBody>
          </p:sp>
          <p:sp>
            <p:nvSpPr>
              <p:cNvPr id="1510" name="Rectangle 97"/>
              <p:cNvSpPr>
                <a:spLocks noChangeArrowheads="1"/>
              </p:cNvSpPr>
              <p:nvPr/>
            </p:nvSpPr>
            <p:spPr bwMode="auto">
              <a:xfrm>
                <a:off x="5888161" y="315355"/>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1" name="Rectangle 97"/>
              <p:cNvSpPr>
                <a:spLocks noChangeArrowheads="1"/>
              </p:cNvSpPr>
              <p:nvPr/>
            </p:nvSpPr>
            <p:spPr bwMode="auto">
              <a:xfrm>
                <a:off x="6178662"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2" name="Rectangle 97"/>
              <p:cNvSpPr>
                <a:spLocks noChangeArrowheads="1"/>
              </p:cNvSpPr>
              <p:nvPr/>
            </p:nvSpPr>
            <p:spPr bwMode="auto">
              <a:xfrm>
                <a:off x="5888161"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3" name="Rectangle 97"/>
              <p:cNvSpPr>
                <a:spLocks noChangeArrowheads="1"/>
              </p:cNvSpPr>
              <p:nvPr/>
            </p:nvSpPr>
            <p:spPr bwMode="auto">
              <a:xfrm>
                <a:off x="6178662"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4" name="Rectangle 97"/>
              <p:cNvSpPr>
                <a:spLocks noChangeArrowheads="1"/>
              </p:cNvSpPr>
              <p:nvPr/>
            </p:nvSpPr>
            <p:spPr bwMode="auto">
              <a:xfrm>
                <a:off x="6559369" y="315355"/>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5" name="Rectangle 97"/>
              <p:cNvSpPr>
                <a:spLocks noChangeArrowheads="1"/>
              </p:cNvSpPr>
              <p:nvPr/>
            </p:nvSpPr>
            <p:spPr bwMode="auto">
              <a:xfrm>
                <a:off x="6849869"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6" name="Rectangle 97"/>
              <p:cNvSpPr>
                <a:spLocks noChangeArrowheads="1"/>
              </p:cNvSpPr>
              <p:nvPr/>
            </p:nvSpPr>
            <p:spPr bwMode="auto">
              <a:xfrm>
                <a:off x="6559369"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7" name="Rectangle 97"/>
              <p:cNvSpPr>
                <a:spLocks noChangeArrowheads="1"/>
              </p:cNvSpPr>
              <p:nvPr/>
            </p:nvSpPr>
            <p:spPr bwMode="auto">
              <a:xfrm>
                <a:off x="6849869" y="409084"/>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8" name="Rectangle 97"/>
              <p:cNvSpPr>
                <a:spLocks noChangeArrowheads="1"/>
              </p:cNvSpPr>
              <p:nvPr/>
            </p:nvSpPr>
            <p:spPr bwMode="auto">
              <a:xfrm>
                <a:off x="7230575"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19" name="Rectangle 97"/>
              <p:cNvSpPr>
                <a:spLocks noChangeArrowheads="1"/>
              </p:cNvSpPr>
              <p:nvPr/>
            </p:nvSpPr>
            <p:spPr bwMode="auto">
              <a:xfrm>
                <a:off x="7521075"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0" name="Rectangle 97"/>
              <p:cNvSpPr>
                <a:spLocks noChangeArrowheads="1"/>
              </p:cNvSpPr>
              <p:nvPr/>
            </p:nvSpPr>
            <p:spPr bwMode="auto">
              <a:xfrm>
                <a:off x="7230575" y="40908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1" name="Rectangle 97"/>
              <p:cNvSpPr>
                <a:spLocks noChangeArrowheads="1"/>
              </p:cNvSpPr>
              <p:nvPr/>
            </p:nvSpPr>
            <p:spPr bwMode="auto">
              <a:xfrm>
                <a:off x="7521075"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2" name="Rectangle 97"/>
              <p:cNvSpPr>
                <a:spLocks noChangeArrowheads="1"/>
              </p:cNvSpPr>
              <p:nvPr/>
            </p:nvSpPr>
            <p:spPr bwMode="auto">
              <a:xfrm>
                <a:off x="5323909" y="643408"/>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3" name="Rectangle 97"/>
              <p:cNvSpPr>
                <a:spLocks noChangeArrowheads="1"/>
              </p:cNvSpPr>
              <p:nvPr/>
            </p:nvSpPr>
            <p:spPr bwMode="auto">
              <a:xfrm>
                <a:off x="5323909" y="720096"/>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4" name="Rectangle 97"/>
              <p:cNvSpPr>
                <a:spLocks noChangeArrowheads="1"/>
              </p:cNvSpPr>
              <p:nvPr/>
            </p:nvSpPr>
            <p:spPr bwMode="auto">
              <a:xfrm>
                <a:off x="5929459" y="163182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5" name="Rectangle 97"/>
              <p:cNvSpPr>
                <a:spLocks noChangeArrowheads="1"/>
              </p:cNvSpPr>
              <p:nvPr/>
            </p:nvSpPr>
            <p:spPr bwMode="auto">
              <a:xfrm>
                <a:off x="6219960"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6" name="Rectangle 97"/>
              <p:cNvSpPr>
                <a:spLocks noChangeArrowheads="1"/>
              </p:cNvSpPr>
              <p:nvPr/>
            </p:nvSpPr>
            <p:spPr bwMode="auto">
              <a:xfrm>
                <a:off x="5929459"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7" name="Rectangle 97"/>
              <p:cNvSpPr>
                <a:spLocks noChangeArrowheads="1"/>
              </p:cNvSpPr>
              <p:nvPr/>
            </p:nvSpPr>
            <p:spPr bwMode="auto">
              <a:xfrm>
                <a:off x="6219960"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8" name="Rectangle 97"/>
              <p:cNvSpPr>
                <a:spLocks noChangeArrowheads="1"/>
              </p:cNvSpPr>
              <p:nvPr/>
            </p:nvSpPr>
            <p:spPr bwMode="auto">
              <a:xfrm>
                <a:off x="6596383"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29" name="Rectangle 97"/>
              <p:cNvSpPr>
                <a:spLocks noChangeArrowheads="1"/>
              </p:cNvSpPr>
              <p:nvPr/>
            </p:nvSpPr>
            <p:spPr bwMode="auto">
              <a:xfrm>
                <a:off x="6886885"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0" name="Rectangle 97"/>
              <p:cNvSpPr>
                <a:spLocks noChangeArrowheads="1"/>
              </p:cNvSpPr>
              <p:nvPr/>
            </p:nvSpPr>
            <p:spPr bwMode="auto">
              <a:xfrm>
                <a:off x="6596383" y="172555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1" name="Rectangle 97"/>
              <p:cNvSpPr>
                <a:spLocks noChangeArrowheads="1"/>
              </p:cNvSpPr>
              <p:nvPr/>
            </p:nvSpPr>
            <p:spPr bwMode="auto">
              <a:xfrm>
                <a:off x="6886885"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2" name="Rectangle 97"/>
              <p:cNvSpPr>
                <a:spLocks noChangeArrowheads="1"/>
              </p:cNvSpPr>
              <p:nvPr/>
            </p:nvSpPr>
            <p:spPr bwMode="auto">
              <a:xfrm>
                <a:off x="7263307"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3" name="Rectangle 97"/>
              <p:cNvSpPr>
                <a:spLocks noChangeArrowheads="1"/>
              </p:cNvSpPr>
              <p:nvPr/>
            </p:nvSpPr>
            <p:spPr bwMode="auto">
              <a:xfrm>
                <a:off x="7553808" y="1631824"/>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4" name="Rectangle 97"/>
              <p:cNvSpPr>
                <a:spLocks noChangeArrowheads="1"/>
              </p:cNvSpPr>
              <p:nvPr/>
            </p:nvSpPr>
            <p:spPr bwMode="auto">
              <a:xfrm>
                <a:off x="7263307"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5" name="Rectangle 97"/>
              <p:cNvSpPr>
                <a:spLocks noChangeArrowheads="1"/>
              </p:cNvSpPr>
              <p:nvPr/>
            </p:nvSpPr>
            <p:spPr bwMode="auto">
              <a:xfrm>
                <a:off x="7553808"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6" name="Rectangle 97"/>
              <p:cNvSpPr>
                <a:spLocks noChangeArrowheads="1"/>
              </p:cNvSpPr>
              <p:nvPr/>
            </p:nvSpPr>
            <p:spPr bwMode="auto">
              <a:xfrm>
                <a:off x="5262536"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7" name="Rectangle 97"/>
              <p:cNvSpPr>
                <a:spLocks noChangeArrowheads="1"/>
              </p:cNvSpPr>
              <p:nvPr/>
            </p:nvSpPr>
            <p:spPr bwMode="auto">
              <a:xfrm>
                <a:off x="5553036"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8" name="Rectangle 97"/>
              <p:cNvSpPr>
                <a:spLocks noChangeArrowheads="1"/>
              </p:cNvSpPr>
              <p:nvPr/>
            </p:nvSpPr>
            <p:spPr bwMode="auto">
              <a:xfrm>
                <a:off x="5262536"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39" name="Rectangle 97"/>
              <p:cNvSpPr>
                <a:spLocks noChangeArrowheads="1"/>
              </p:cNvSpPr>
              <p:nvPr/>
            </p:nvSpPr>
            <p:spPr bwMode="auto">
              <a:xfrm>
                <a:off x="5553036" y="172555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0" name="Rectangle 97"/>
              <p:cNvSpPr>
                <a:spLocks noChangeArrowheads="1"/>
              </p:cNvSpPr>
              <p:nvPr/>
            </p:nvSpPr>
            <p:spPr bwMode="auto">
              <a:xfrm>
                <a:off x="5323909" y="857849"/>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1" name="Rectangle 97"/>
              <p:cNvSpPr>
                <a:spLocks noChangeArrowheads="1"/>
              </p:cNvSpPr>
              <p:nvPr/>
            </p:nvSpPr>
            <p:spPr bwMode="auto">
              <a:xfrm>
                <a:off x="5323909" y="93453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2" name="Rectangle 97"/>
              <p:cNvSpPr>
                <a:spLocks noChangeArrowheads="1"/>
              </p:cNvSpPr>
              <p:nvPr/>
            </p:nvSpPr>
            <p:spPr bwMode="auto">
              <a:xfrm>
                <a:off x="5323909" y="107228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3" name="Rectangle 97"/>
              <p:cNvSpPr>
                <a:spLocks noChangeArrowheads="1"/>
              </p:cNvSpPr>
              <p:nvPr/>
            </p:nvSpPr>
            <p:spPr bwMode="auto">
              <a:xfrm>
                <a:off x="5323909" y="114897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4" name="Rectangle 97"/>
              <p:cNvSpPr>
                <a:spLocks noChangeArrowheads="1"/>
              </p:cNvSpPr>
              <p:nvPr/>
            </p:nvSpPr>
            <p:spPr bwMode="auto">
              <a:xfrm>
                <a:off x="5323909" y="1286731"/>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5" name="Rectangle 97"/>
              <p:cNvSpPr>
                <a:spLocks noChangeArrowheads="1"/>
              </p:cNvSpPr>
              <p:nvPr/>
            </p:nvSpPr>
            <p:spPr bwMode="auto">
              <a:xfrm>
                <a:off x="5323909" y="1363418"/>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6" name="Rectangle 97"/>
              <p:cNvSpPr>
                <a:spLocks noChangeArrowheads="1"/>
              </p:cNvSpPr>
              <p:nvPr/>
            </p:nvSpPr>
            <p:spPr bwMode="auto">
              <a:xfrm>
                <a:off x="5868085"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7" name="Rectangle 97"/>
              <p:cNvSpPr>
                <a:spLocks noChangeArrowheads="1"/>
              </p:cNvSpPr>
              <p:nvPr/>
            </p:nvSpPr>
            <p:spPr bwMode="auto">
              <a:xfrm>
                <a:off x="5868085" y="75843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8" name="Rectangle 97"/>
              <p:cNvSpPr>
                <a:spLocks noChangeArrowheads="1"/>
              </p:cNvSpPr>
              <p:nvPr/>
            </p:nvSpPr>
            <p:spPr bwMode="auto">
              <a:xfrm>
                <a:off x="5868085"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49" name="Rectangle 97"/>
              <p:cNvSpPr>
                <a:spLocks noChangeArrowheads="1"/>
              </p:cNvSpPr>
              <p:nvPr/>
            </p:nvSpPr>
            <p:spPr bwMode="auto">
              <a:xfrm>
                <a:off x="5868085"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0" name="Rectangle 97"/>
              <p:cNvSpPr>
                <a:spLocks noChangeArrowheads="1"/>
              </p:cNvSpPr>
              <p:nvPr/>
            </p:nvSpPr>
            <p:spPr bwMode="auto">
              <a:xfrm>
                <a:off x="5868085"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1" name="Rectangle 97"/>
              <p:cNvSpPr>
                <a:spLocks noChangeArrowheads="1"/>
              </p:cNvSpPr>
              <p:nvPr/>
            </p:nvSpPr>
            <p:spPr bwMode="auto">
              <a:xfrm>
                <a:off x="5868085" y="1320815"/>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2" name="Rectangle 97"/>
              <p:cNvSpPr>
                <a:spLocks noChangeArrowheads="1"/>
              </p:cNvSpPr>
              <p:nvPr/>
            </p:nvSpPr>
            <p:spPr bwMode="auto">
              <a:xfrm>
                <a:off x="6449088"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3" name="Rectangle 97"/>
              <p:cNvSpPr>
                <a:spLocks noChangeArrowheads="1"/>
              </p:cNvSpPr>
              <p:nvPr/>
            </p:nvSpPr>
            <p:spPr bwMode="auto">
              <a:xfrm>
                <a:off x="6449088" y="758439"/>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4" name="Rectangle 97"/>
              <p:cNvSpPr>
                <a:spLocks noChangeArrowheads="1"/>
              </p:cNvSpPr>
              <p:nvPr/>
            </p:nvSpPr>
            <p:spPr bwMode="auto">
              <a:xfrm>
                <a:off x="6449088"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5" name="Rectangle 97"/>
              <p:cNvSpPr>
                <a:spLocks noChangeArrowheads="1"/>
              </p:cNvSpPr>
              <p:nvPr/>
            </p:nvSpPr>
            <p:spPr bwMode="auto">
              <a:xfrm>
                <a:off x="6449088"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6" name="Rectangle 97"/>
              <p:cNvSpPr>
                <a:spLocks noChangeArrowheads="1"/>
              </p:cNvSpPr>
              <p:nvPr/>
            </p:nvSpPr>
            <p:spPr bwMode="auto">
              <a:xfrm>
                <a:off x="6449088" y="1231346"/>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7" name="Rectangle 97"/>
              <p:cNvSpPr>
                <a:spLocks noChangeArrowheads="1"/>
              </p:cNvSpPr>
              <p:nvPr/>
            </p:nvSpPr>
            <p:spPr bwMode="auto">
              <a:xfrm>
                <a:off x="6449088"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8" name="Rectangle 97"/>
              <p:cNvSpPr>
                <a:spLocks noChangeArrowheads="1"/>
              </p:cNvSpPr>
              <p:nvPr/>
            </p:nvSpPr>
            <p:spPr bwMode="auto">
              <a:xfrm>
                <a:off x="7019860"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59" name="Rectangle 97"/>
              <p:cNvSpPr>
                <a:spLocks noChangeArrowheads="1"/>
              </p:cNvSpPr>
              <p:nvPr/>
            </p:nvSpPr>
            <p:spPr bwMode="auto">
              <a:xfrm>
                <a:off x="7019860" y="75843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0" name="Rectangle 97"/>
              <p:cNvSpPr>
                <a:spLocks noChangeArrowheads="1"/>
              </p:cNvSpPr>
              <p:nvPr/>
            </p:nvSpPr>
            <p:spPr bwMode="auto">
              <a:xfrm>
                <a:off x="7019860"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1" name="Rectangle 97"/>
              <p:cNvSpPr>
                <a:spLocks noChangeArrowheads="1"/>
              </p:cNvSpPr>
              <p:nvPr/>
            </p:nvSpPr>
            <p:spPr bwMode="auto">
              <a:xfrm>
                <a:off x="7019860"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2" name="Rectangle 97"/>
              <p:cNvSpPr>
                <a:spLocks noChangeArrowheads="1"/>
              </p:cNvSpPr>
              <p:nvPr/>
            </p:nvSpPr>
            <p:spPr bwMode="auto">
              <a:xfrm>
                <a:off x="7019860"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3" name="Rectangle 97"/>
              <p:cNvSpPr>
                <a:spLocks noChangeArrowheads="1"/>
              </p:cNvSpPr>
              <p:nvPr/>
            </p:nvSpPr>
            <p:spPr bwMode="auto">
              <a:xfrm>
                <a:off x="7019860"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4" name="Rectangle 97"/>
              <p:cNvSpPr>
                <a:spLocks noChangeArrowheads="1"/>
              </p:cNvSpPr>
              <p:nvPr/>
            </p:nvSpPr>
            <p:spPr bwMode="auto">
              <a:xfrm>
                <a:off x="7590632"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5" name="Rectangle 97"/>
              <p:cNvSpPr>
                <a:spLocks noChangeArrowheads="1"/>
              </p:cNvSpPr>
              <p:nvPr/>
            </p:nvSpPr>
            <p:spPr bwMode="auto">
              <a:xfrm>
                <a:off x="7590632" y="758439"/>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6" name="Rectangle 97"/>
              <p:cNvSpPr>
                <a:spLocks noChangeArrowheads="1"/>
              </p:cNvSpPr>
              <p:nvPr/>
            </p:nvSpPr>
            <p:spPr bwMode="auto">
              <a:xfrm>
                <a:off x="7590632"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7" name="Rectangle 97"/>
              <p:cNvSpPr>
                <a:spLocks noChangeArrowheads="1"/>
              </p:cNvSpPr>
              <p:nvPr/>
            </p:nvSpPr>
            <p:spPr bwMode="auto">
              <a:xfrm>
                <a:off x="7590632"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8" name="Rectangle 97"/>
              <p:cNvSpPr>
                <a:spLocks noChangeArrowheads="1"/>
              </p:cNvSpPr>
              <p:nvPr/>
            </p:nvSpPr>
            <p:spPr bwMode="auto">
              <a:xfrm>
                <a:off x="7590632"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69" name="Rectangle 97"/>
              <p:cNvSpPr>
                <a:spLocks noChangeArrowheads="1"/>
              </p:cNvSpPr>
              <p:nvPr/>
            </p:nvSpPr>
            <p:spPr bwMode="auto">
              <a:xfrm>
                <a:off x="7590632"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cxnSp>
          <p:nvCxnSpPr>
            <p:cNvPr id="1570" name="Curved Connector 1569"/>
            <p:cNvCxnSpPr/>
            <p:nvPr/>
          </p:nvCxnSpPr>
          <p:spPr>
            <a:xfrm flipV="1">
              <a:off x="3295667" y="3102179"/>
              <a:ext cx="1465776" cy="643584"/>
            </a:xfrm>
            <a:prstGeom prst="curvedConnector3">
              <a:avLst>
                <a:gd name="adj1" fmla="val 50000"/>
              </a:avLst>
            </a:prstGeom>
            <a:ln w="28575" cap="flat" cmpd="sng" algn="ctr">
              <a:solidFill>
                <a:schemeClr val="tx2"/>
              </a:solidFill>
              <a:prstDash val="solid"/>
              <a:round/>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37763354"/>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94"/>
          <p:cNvGrpSpPr/>
          <p:nvPr/>
        </p:nvGrpSpPr>
        <p:grpSpPr>
          <a:xfrm>
            <a:off x="1920330" y="550267"/>
            <a:ext cx="2947161" cy="1409724"/>
            <a:chOff x="941054" y="830415"/>
            <a:chExt cx="2945797" cy="1409072"/>
          </a:xfrm>
        </p:grpSpPr>
        <p:sp>
          <p:nvSpPr>
            <p:cNvPr id="182" name="Rectangle 181"/>
            <p:cNvSpPr/>
            <p:nvPr/>
          </p:nvSpPr>
          <p:spPr>
            <a:xfrm>
              <a:off x="941054" y="830415"/>
              <a:ext cx="2945797" cy="1409072"/>
            </a:xfrm>
            <a:prstGeom prst="rect">
              <a:avLst/>
            </a:prstGeom>
            <a:solidFill>
              <a:srgbClr val="F2F2F2"/>
            </a:solidFill>
            <a:ln w="28575" cap="flat" cmpd="sng" algn="ctr">
              <a:solidFill>
                <a:srgbClr val="6B6F7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r>
                <a:rPr lang="en-US" sz="700" b="1" dirty="0">
                  <a:solidFill>
                    <a:srgbClr val="5F6062"/>
                  </a:solidFill>
                </a:rPr>
                <a:t>Defining the Correct Segmentation</a:t>
              </a:r>
            </a:p>
          </p:txBody>
        </p:sp>
        <p:sp>
          <p:nvSpPr>
            <p:cNvPr id="183" name="Pentagon 182"/>
            <p:cNvSpPr/>
            <p:nvPr/>
          </p:nvSpPr>
          <p:spPr>
            <a:xfrm>
              <a:off x="1540370" y="1288724"/>
              <a:ext cx="497926" cy="581939"/>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4" name="Chevron 183"/>
            <p:cNvSpPr/>
            <p:nvPr/>
          </p:nvSpPr>
          <p:spPr>
            <a:xfrm>
              <a:off x="2762508"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186" name="Chevron 185"/>
            <p:cNvSpPr/>
            <p:nvPr/>
          </p:nvSpPr>
          <p:spPr>
            <a:xfrm>
              <a:off x="3314052" y="1288724"/>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7" name="Rectangle 186"/>
            <p:cNvSpPr/>
            <p:nvPr/>
          </p:nvSpPr>
          <p:spPr>
            <a:xfrm>
              <a:off x="991406" y="876373"/>
              <a:ext cx="508403" cy="37738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88" name="Rectangle 187"/>
            <p:cNvSpPr/>
            <p:nvPr/>
          </p:nvSpPr>
          <p:spPr>
            <a:xfrm>
              <a:off x="3318844" y="1292441"/>
              <a:ext cx="371278" cy="24330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00" b="1" dirty="0">
                  <a:solidFill>
                    <a:schemeClr val="tx1"/>
                  </a:solidFill>
                  <a:latin typeface="Helvetica"/>
                  <a:cs typeface="Helvetica"/>
                </a:rPr>
                <a:t>Channels </a:t>
              </a:r>
            </a:p>
          </p:txBody>
        </p:sp>
        <p:sp>
          <p:nvSpPr>
            <p:cNvPr id="189" name="Freeform 188"/>
            <p:cNvSpPr/>
            <p:nvPr/>
          </p:nvSpPr>
          <p:spPr>
            <a:xfrm>
              <a:off x="1540370" y="994991"/>
              <a:ext cx="218024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90" name="Freeform 189"/>
            <p:cNvSpPr/>
            <p:nvPr/>
          </p:nvSpPr>
          <p:spPr>
            <a:xfrm flipV="1">
              <a:off x="1094207" y="1903810"/>
              <a:ext cx="262717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92" name="Rectangle 191"/>
            <p:cNvSpPr/>
            <p:nvPr/>
          </p:nvSpPr>
          <p:spPr>
            <a:xfrm>
              <a:off x="1094207" y="1288724"/>
              <a:ext cx="405603" cy="5819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93" name="Chevron 192"/>
            <p:cNvSpPr/>
            <p:nvPr/>
          </p:nvSpPr>
          <p:spPr>
            <a:xfrm>
              <a:off x="1975105"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194" name="Left-Right Arrow 193"/>
            <p:cNvSpPr/>
            <p:nvPr/>
          </p:nvSpPr>
          <p:spPr>
            <a:xfrm>
              <a:off x="2603500" y="1473200"/>
              <a:ext cx="232833" cy="211667"/>
            </a:xfrm>
            <a:prstGeom prst="leftRightArrow">
              <a:avLst>
                <a:gd name="adj1" fmla="val 50000"/>
                <a:gd name="adj2" fmla="val 34001"/>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grpSp>
        <p:nvGrpSpPr>
          <p:cNvPr id="3" name="Group 261"/>
          <p:cNvGrpSpPr/>
          <p:nvPr/>
        </p:nvGrpSpPr>
        <p:grpSpPr>
          <a:xfrm>
            <a:off x="3081651" y="1007228"/>
            <a:ext cx="7468981" cy="4602857"/>
            <a:chOff x="1678475" y="1967047"/>
            <a:chExt cx="7465525" cy="4600727"/>
          </a:xfrm>
        </p:grpSpPr>
        <p:sp>
          <p:nvSpPr>
            <p:cNvPr id="197" name="Rectangle 196"/>
            <p:cNvSpPr/>
            <p:nvPr/>
          </p:nvSpPr>
          <p:spPr bwMode="gray">
            <a:xfrm>
              <a:off x="2694225" y="3822743"/>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TREASURY &amp; RISK</a:t>
              </a:r>
            </a:p>
          </p:txBody>
        </p:sp>
        <p:sp>
          <p:nvSpPr>
            <p:cNvPr id="198" name="Rectangle 197"/>
            <p:cNvSpPr/>
            <p:nvPr/>
          </p:nvSpPr>
          <p:spPr bwMode="gray">
            <a:xfrm>
              <a:off x="1975684" y="3354458"/>
              <a:ext cx="645364" cy="321331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1" b="1" dirty="0">
                  <a:solidFill>
                    <a:schemeClr val="bg1"/>
                  </a:solidFill>
                  <a:latin typeface="Arial"/>
                  <a:cs typeface="Arial"/>
                </a:rPr>
                <a:t>The range of generic product types</a:t>
              </a:r>
            </a:p>
          </p:txBody>
        </p:sp>
        <p:sp>
          <p:nvSpPr>
            <p:cNvPr id="201" name="Chevron 200"/>
            <p:cNvSpPr/>
            <p:nvPr/>
          </p:nvSpPr>
          <p:spPr>
            <a:xfrm>
              <a:off x="1678475" y="3070226"/>
              <a:ext cx="612000" cy="682794"/>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204" name="Rectangle 203"/>
            <p:cNvSpPr/>
            <p:nvPr/>
          </p:nvSpPr>
          <p:spPr bwMode="gray">
            <a:xfrm>
              <a:off x="2694225" y="4292549"/>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INVESTMENTS</a:t>
              </a:r>
            </a:p>
          </p:txBody>
        </p:sp>
        <p:sp>
          <p:nvSpPr>
            <p:cNvPr id="205" name="Rectangle 204"/>
            <p:cNvSpPr/>
            <p:nvPr/>
          </p:nvSpPr>
          <p:spPr bwMode="gray">
            <a:xfrm>
              <a:off x="2694225" y="4762355"/>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LOANS &amp; DEPOSITS</a:t>
              </a:r>
            </a:p>
          </p:txBody>
        </p:sp>
        <p:sp>
          <p:nvSpPr>
            <p:cNvPr id="206" name="Rectangle 205"/>
            <p:cNvSpPr/>
            <p:nvPr/>
          </p:nvSpPr>
          <p:spPr bwMode="gray">
            <a:xfrm>
              <a:off x="2694225" y="5232161"/>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CASH MANAGEMENT</a:t>
              </a:r>
            </a:p>
          </p:txBody>
        </p:sp>
        <p:sp>
          <p:nvSpPr>
            <p:cNvPr id="207" name="Rectangle 206"/>
            <p:cNvSpPr/>
            <p:nvPr/>
          </p:nvSpPr>
          <p:spPr bwMode="gray">
            <a:xfrm>
              <a:off x="2694225" y="570196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TELLER</a:t>
              </a:r>
            </a:p>
          </p:txBody>
        </p:sp>
        <p:sp>
          <p:nvSpPr>
            <p:cNvPr id="208" name="Rectangle 207"/>
            <p:cNvSpPr/>
            <p:nvPr/>
          </p:nvSpPr>
          <p:spPr bwMode="gray">
            <a:xfrm>
              <a:off x="2694225" y="6171774"/>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CARDS</a:t>
              </a:r>
            </a:p>
          </p:txBody>
        </p:sp>
        <p:sp>
          <p:nvSpPr>
            <p:cNvPr id="203" name="Rectangle 202"/>
            <p:cNvSpPr/>
            <p:nvPr/>
          </p:nvSpPr>
          <p:spPr bwMode="gray">
            <a:xfrm>
              <a:off x="3891977" y="2244833"/>
              <a:ext cx="5252023" cy="538763"/>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1" b="1" dirty="0">
                  <a:solidFill>
                    <a:schemeClr val="bg1"/>
                  </a:solidFill>
                  <a:latin typeface="Arial"/>
                  <a:cs typeface="Arial"/>
                </a:rPr>
                <a:t>The range of generic customer types</a:t>
              </a:r>
            </a:p>
          </p:txBody>
        </p:sp>
        <p:sp>
          <p:nvSpPr>
            <p:cNvPr id="202" name="Chevron 201"/>
            <p:cNvSpPr/>
            <p:nvPr/>
          </p:nvSpPr>
          <p:spPr>
            <a:xfrm>
              <a:off x="3594846" y="1967047"/>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209" name="Rectangle 208"/>
            <p:cNvSpPr/>
            <p:nvPr/>
          </p:nvSpPr>
          <p:spPr bwMode="gray">
            <a:xfrm>
              <a:off x="3891977"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INSTITUTIONAL</a:t>
              </a:r>
            </a:p>
          </p:txBody>
        </p:sp>
        <p:sp>
          <p:nvSpPr>
            <p:cNvPr id="210" name="Rectangle 209"/>
            <p:cNvSpPr/>
            <p:nvPr/>
          </p:nvSpPr>
          <p:spPr bwMode="gray">
            <a:xfrm>
              <a:off x="4961983"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CORPORATE</a:t>
              </a:r>
            </a:p>
          </p:txBody>
        </p:sp>
        <p:sp>
          <p:nvSpPr>
            <p:cNvPr id="211" name="Rectangle 210"/>
            <p:cNvSpPr/>
            <p:nvPr/>
          </p:nvSpPr>
          <p:spPr bwMode="gray">
            <a:xfrm>
              <a:off x="6031989"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HIGH NET WORTH</a:t>
              </a:r>
            </a:p>
          </p:txBody>
        </p:sp>
        <p:sp>
          <p:nvSpPr>
            <p:cNvPr id="212" name="Rectangle 211"/>
            <p:cNvSpPr/>
            <p:nvPr/>
          </p:nvSpPr>
          <p:spPr bwMode="gray">
            <a:xfrm>
              <a:off x="7101995"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SMALL/MEDIUM BUSINESS</a:t>
              </a:r>
            </a:p>
          </p:txBody>
        </p:sp>
        <p:sp>
          <p:nvSpPr>
            <p:cNvPr id="213" name="Rectangle 212"/>
            <p:cNvSpPr/>
            <p:nvPr/>
          </p:nvSpPr>
          <p:spPr bwMode="gray">
            <a:xfrm>
              <a:off x="8172000"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CONSUMER</a:t>
              </a:r>
            </a:p>
          </p:txBody>
        </p:sp>
        <p:sp>
          <p:nvSpPr>
            <p:cNvPr id="199" name="Rectangle 198"/>
            <p:cNvSpPr/>
            <p:nvPr/>
          </p:nvSpPr>
          <p:spPr bwMode="gray">
            <a:xfrm>
              <a:off x="3891977"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ECM/DCM</a:t>
              </a:r>
            </a:p>
          </p:txBody>
        </p:sp>
        <p:sp>
          <p:nvSpPr>
            <p:cNvPr id="218" name="Rectangle 217"/>
            <p:cNvSpPr/>
            <p:nvPr/>
          </p:nvSpPr>
          <p:spPr bwMode="gray">
            <a:xfrm>
              <a:off x="3891977"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Hedge Funds</a:t>
              </a:r>
            </a:p>
          </p:txBody>
        </p:sp>
        <p:sp>
          <p:nvSpPr>
            <p:cNvPr id="219" name="Rectangle 218"/>
            <p:cNvSpPr/>
            <p:nvPr/>
          </p:nvSpPr>
          <p:spPr bwMode="gray">
            <a:xfrm>
              <a:off x="3891977"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Syndicated Loan</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p:txBody>
        </p:sp>
        <p:sp>
          <p:nvSpPr>
            <p:cNvPr id="220" name="Rectangle 219"/>
            <p:cNvSpPr/>
            <p:nvPr/>
          </p:nvSpPr>
          <p:spPr bwMode="gray">
            <a:xfrm>
              <a:off x="3891977"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21" name="Rectangle 220"/>
            <p:cNvSpPr/>
            <p:nvPr/>
          </p:nvSpPr>
          <p:spPr bwMode="gray">
            <a:xfrm>
              <a:off x="3891977"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22" name="Rectangle 221"/>
            <p:cNvSpPr/>
            <p:nvPr/>
          </p:nvSpPr>
          <p:spPr bwMode="gray">
            <a:xfrm>
              <a:off x="3891977"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NA</a:t>
              </a:r>
            </a:p>
          </p:txBody>
        </p:sp>
        <p:sp>
          <p:nvSpPr>
            <p:cNvPr id="225" name="Rectangle 224"/>
            <p:cNvSpPr/>
            <p:nvPr/>
          </p:nvSpPr>
          <p:spPr bwMode="gray">
            <a:xfrm>
              <a:off x="4961983"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ECM/DCM</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Trade Risk</a:t>
              </a:r>
            </a:p>
          </p:txBody>
        </p:sp>
        <p:sp>
          <p:nvSpPr>
            <p:cNvPr id="226" name="Rectangle 225"/>
            <p:cNvSpPr/>
            <p:nvPr/>
          </p:nvSpPr>
          <p:spPr bwMode="gray">
            <a:xfrm>
              <a:off x="4961983"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Investment Management</a:t>
              </a:r>
            </a:p>
          </p:txBody>
        </p:sp>
        <p:sp>
          <p:nvSpPr>
            <p:cNvPr id="227" name="Rectangle 226"/>
            <p:cNvSpPr/>
            <p:nvPr/>
          </p:nvSpPr>
          <p:spPr bwMode="gray">
            <a:xfrm>
              <a:off x="4961983"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Project Finance</a:t>
              </a:r>
            </a:p>
          </p:txBody>
        </p:sp>
        <p:sp>
          <p:nvSpPr>
            <p:cNvPr id="228" name="Rectangle 227"/>
            <p:cNvSpPr/>
            <p:nvPr/>
          </p:nvSpPr>
          <p:spPr bwMode="gray">
            <a:xfrm>
              <a:off x="4961983"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Cash Management Services</a:t>
              </a:r>
            </a:p>
          </p:txBody>
        </p:sp>
        <p:sp>
          <p:nvSpPr>
            <p:cNvPr id="229" name="Rectangle 228"/>
            <p:cNvSpPr/>
            <p:nvPr/>
          </p:nvSpPr>
          <p:spPr bwMode="gray">
            <a:xfrm>
              <a:off x="4961983"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p:txBody>
        </p:sp>
        <p:sp>
          <p:nvSpPr>
            <p:cNvPr id="230" name="Rectangle 229"/>
            <p:cNvSpPr/>
            <p:nvPr/>
          </p:nvSpPr>
          <p:spPr bwMode="gray">
            <a:xfrm>
              <a:off x="4961983"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White Labelling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Merchant NW</a:t>
              </a:r>
            </a:p>
          </p:txBody>
        </p:sp>
        <p:sp>
          <p:nvSpPr>
            <p:cNvPr id="232" name="Rectangle 231"/>
            <p:cNvSpPr/>
            <p:nvPr/>
          </p:nvSpPr>
          <p:spPr bwMode="gray">
            <a:xfrm>
              <a:off x="6031989"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Risk Products</a:t>
              </a:r>
            </a:p>
          </p:txBody>
        </p:sp>
        <p:sp>
          <p:nvSpPr>
            <p:cNvPr id="233" name="Rectangle 232"/>
            <p:cNvSpPr/>
            <p:nvPr/>
          </p:nvSpPr>
          <p:spPr bwMode="gray">
            <a:xfrm>
              <a:off x="6031989"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Investment Management</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Family Office</a:t>
              </a:r>
            </a:p>
          </p:txBody>
        </p:sp>
        <p:sp>
          <p:nvSpPr>
            <p:cNvPr id="234" name="Rectangle 233"/>
            <p:cNvSpPr/>
            <p:nvPr/>
          </p:nvSpPr>
          <p:spPr bwMode="gray">
            <a:xfrm>
              <a:off x="6031989"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p:txBody>
        </p:sp>
        <p:sp>
          <p:nvSpPr>
            <p:cNvPr id="235" name="Rectangle 234"/>
            <p:cNvSpPr/>
            <p:nvPr/>
          </p:nvSpPr>
          <p:spPr bwMode="gray">
            <a:xfrm>
              <a:off x="6031989"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36" name="Rectangle 235"/>
            <p:cNvSpPr/>
            <p:nvPr/>
          </p:nvSpPr>
          <p:spPr bwMode="gray">
            <a:xfrm>
              <a:off x="6031989"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37" name="Rectangle 236"/>
            <p:cNvSpPr/>
            <p:nvPr/>
          </p:nvSpPr>
          <p:spPr bwMode="gray">
            <a:xfrm>
              <a:off x="6031989"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39" name="Rectangle 238"/>
            <p:cNvSpPr/>
            <p:nvPr/>
          </p:nvSpPr>
          <p:spPr bwMode="gray">
            <a:xfrm>
              <a:off x="7101995"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Trade Risk</a:t>
              </a:r>
            </a:p>
          </p:txBody>
        </p:sp>
        <p:sp>
          <p:nvSpPr>
            <p:cNvPr id="240" name="Rectangle 239"/>
            <p:cNvSpPr/>
            <p:nvPr/>
          </p:nvSpPr>
          <p:spPr bwMode="gray">
            <a:xfrm>
              <a:off x="7101995"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41" name="Rectangle 240"/>
            <p:cNvSpPr/>
            <p:nvPr/>
          </p:nvSpPr>
          <p:spPr bwMode="gray">
            <a:xfrm>
              <a:off x="7101995"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Mortgages</a:t>
              </a:r>
            </a:p>
          </p:txBody>
        </p:sp>
        <p:sp>
          <p:nvSpPr>
            <p:cNvPr id="242" name="Rectangle 241"/>
            <p:cNvSpPr/>
            <p:nvPr/>
          </p:nvSpPr>
          <p:spPr bwMode="gray">
            <a:xfrm>
              <a:off x="7101995"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Cash Management Services</a:t>
              </a:r>
            </a:p>
          </p:txBody>
        </p:sp>
        <p:sp>
          <p:nvSpPr>
            <p:cNvPr id="243" name="Rectangle 242"/>
            <p:cNvSpPr/>
            <p:nvPr/>
          </p:nvSpPr>
          <p:spPr bwMode="gray">
            <a:xfrm>
              <a:off x="7101995"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44" name="Rectangle 243"/>
            <p:cNvSpPr/>
            <p:nvPr/>
          </p:nvSpPr>
          <p:spPr bwMode="gray">
            <a:xfrm>
              <a:off x="7101995"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46" name="Rectangle 245"/>
            <p:cNvSpPr/>
            <p:nvPr/>
          </p:nvSpPr>
          <p:spPr bwMode="gray">
            <a:xfrm>
              <a:off x="8172000"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47" name="Rectangle 246"/>
            <p:cNvSpPr/>
            <p:nvPr/>
          </p:nvSpPr>
          <p:spPr bwMode="gray">
            <a:xfrm>
              <a:off x="8172000"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eTrading</a:t>
              </a:r>
            </a:p>
          </p:txBody>
        </p:sp>
        <p:sp>
          <p:nvSpPr>
            <p:cNvPr id="248" name="Rectangle 247"/>
            <p:cNvSpPr/>
            <p:nvPr/>
          </p:nvSpPr>
          <p:spPr bwMode="gray">
            <a:xfrm>
              <a:off x="8172000"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Mortgages</a:t>
              </a:r>
            </a:p>
          </p:txBody>
        </p:sp>
        <p:sp>
          <p:nvSpPr>
            <p:cNvPr id="249" name="Rectangle 248"/>
            <p:cNvSpPr/>
            <p:nvPr/>
          </p:nvSpPr>
          <p:spPr bwMode="gray">
            <a:xfrm>
              <a:off x="8172000"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50" name="Rectangle 249"/>
            <p:cNvSpPr/>
            <p:nvPr/>
          </p:nvSpPr>
          <p:spPr bwMode="gray">
            <a:xfrm>
              <a:off x="8172000"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51" name="Rectangle 250"/>
            <p:cNvSpPr/>
            <p:nvPr/>
          </p:nvSpPr>
          <p:spPr bwMode="gray">
            <a:xfrm>
              <a:off x="8172000"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55" name="Rectangle 254"/>
            <p:cNvSpPr/>
            <p:nvPr/>
          </p:nvSpPr>
          <p:spPr bwMode="gray">
            <a:xfrm>
              <a:off x="4961983"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M&amp;A</a:t>
              </a:r>
            </a:p>
          </p:txBody>
        </p:sp>
        <p:sp>
          <p:nvSpPr>
            <p:cNvPr id="256" name="Rectangle 255"/>
            <p:cNvSpPr/>
            <p:nvPr/>
          </p:nvSpPr>
          <p:spPr bwMode="gray">
            <a:xfrm>
              <a:off x="6031989"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Trust</a:t>
              </a:r>
            </a:p>
          </p:txBody>
        </p:sp>
        <p:sp>
          <p:nvSpPr>
            <p:cNvPr id="257" name="Rectangle 256"/>
            <p:cNvSpPr/>
            <p:nvPr/>
          </p:nvSpPr>
          <p:spPr bwMode="gray">
            <a:xfrm>
              <a:off x="7101995"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Financial Advice</a:t>
              </a:r>
            </a:p>
          </p:txBody>
        </p:sp>
        <p:sp>
          <p:nvSpPr>
            <p:cNvPr id="258" name="Rectangle 257"/>
            <p:cNvSpPr/>
            <p:nvPr/>
          </p:nvSpPr>
          <p:spPr bwMode="gray">
            <a:xfrm>
              <a:off x="8172000"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Financial Advice</a:t>
              </a:r>
            </a:p>
          </p:txBody>
        </p:sp>
        <p:sp>
          <p:nvSpPr>
            <p:cNvPr id="259" name="Rectangle 258"/>
            <p:cNvSpPr/>
            <p:nvPr/>
          </p:nvSpPr>
          <p:spPr bwMode="gray">
            <a:xfrm>
              <a:off x="2705504" y="335293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ADVISORY SERVICES</a:t>
              </a:r>
            </a:p>
          </p:txBody>
        </p:sp>
        <p:sp>
          <p:nvSpPr>
            <p:cNvPr id="260" name="Rectangle 259"/>
            <p:cNvSpPr/>
            <p:nvPr/>
          </p:nvSpPr>
          <p:spPr bwMode="gray">
            <a:xfrm>
              <a:off x="3891977"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M&amp;A</a:t>
              </a:r>
            </a:p>
          </p:txBody>
        </p:sp>
      </p:grpSp>
      <p:sp>
        <p:nvSpPr>
          <p:cNvPr id="263" name="Left-Right Arrow 262"/>
          <p:cNvSpPr/>
          <p:nvPr/>
        </p:nvSpPr>
        <p:spPr>
          <a:xfrm rot="2095664">
            <a:off x="4161949" y="1580343"/>
            <a:ext cx="885623" cy="564679"/>
          </a:xfrm>
          <a:prstGeom prst="lef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68" name="Rectangle 267"/>
          <p:cNvSpPr/>
          <p:nvPr/>
        </p:nvSpPr>
        <p:spPr>
          <a:xfrm>
            <a:off x="1980859" y="5839485"/>
            <a:ext cx="8195694" cy="301889"/>
          </a:xfrm>
          <a:prstGeom prst="rect">
            <a:avLst/>
          </a:prstGeom>
        </p:spPr>
        <p:txBody>
          <a:bodyPr wrap="square">
            <a:spAutoFit/>
          </a:bodyPr>
          <a:lstStyle/>
          <a:p>
            <a:pPr>
              <a:spcAft>
                <a:spcPts val="600"/>
              </a:spcAft>
              <a:buSzPct val="80000"/>
              <a:tabLst>
                <a:tab pos="0" algn="l"/>
              </a:tabLst>
            </a:pPr>
            <a:r>
              <a:rPr lang="en-US" sz="1361" b="1" dirty="0">
                <a:solidFill>
                  <a:srgbClr val="5F6062"/>
                </a:solidFill>
                <a:latin typeface="Helvetica"/>
                <a:cs typeface="Helvetica"/>
              </a:rPr>
              <a:t>Examples of product segmentation and “bank type” coverage</a:t>
            </a:r>
            <a:endParaRPr lang="en-US" sz="1601" b="1" dirty="0">
              <a:solidFill>
                <a:srgbClr val="5F6062"/>
              </a:solidFill>
              <a:latin typeface="Helvetica"/>
              <a:cs typeface="Helvetica"/>
            </a:endParaRPr>
          </a:p>
        </p:txBody>
      </p:sp>
      <p:grpSp>
        <p:nvGrpSpPr>
          <p:cNvPr id="4" name="Group 268"/>
          <p:cNvGrpSpPr/>
          <p:nvPr/>
        </p:nvGrpSpPr>
        <p:grpSpPr>
          <a:xfrm>
            <a:off x="5198490" y="2231794"/>
            <a:ext cx="5406688" cy="3622148"/>
            <a:chOff x="3550584" y="2421366"/>
            <a:chExt cx="5404186" cy="3620472"/>
          </a:xfrm>
        </p:grpSpPr>
        <p:sp>
          <p:nvSpPr>
            <p:cNvPr id="264" name="Rounded Rectangle 263"/>
            <p:cNvSpPr/>
            <p:nvPr/>
          </p:nvSpPr>
          <p:spPr>
            <a:xfrm>
              <a:off x="6684004" y="3476301"/>
              <a:ext cx="2270766" cy="2565537"/>
            </a:xfrm>
            <a:prstGeom prst="roundRect">
              <a:avLst>
                <a:gd name="adj" fmla="val 8757"/>
              </a:avLst>
            </a:prstGeom>
            <a:no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a:solidFill>
                    <a:srgbClr val="FF0000"/>
                  </a:solidFill>
                </a:rPr>
                <a:t>RETAIL</a:t>
              </a:r>
            </a:p>
            <a:p>
              <a:pPr algn="ctr"/>
              <a:r>
                <a:rPr lang="en-US" sz="1361" b="1">
                  <a:solidFill>
                    <a:srgbClr val="FF0000"/>
                  </a:solidFill>
                </a:rPr>
                <a:t>BANK</a:t>
              </a:r>
            </a:p>
          </p:txBody>
        </p:sp>
        <p:sp>
          <p:nvSpPr>
            <p:cNvPr id="265" name="Rounded Rectangle 264"/>
            <p:cNvSpPr/>
            <p:nvPr/>
          </p:nvSpPr>
          <p:spPr>
            <a:xfrm>
              <a:off x="4552810" y="2475742"/>
              <a:ext cx="1297298" cy="2527053"/>
            </a:xfrm>
            <a:prstGeom prst="roundRect">
              <a:avLst>
                <a:gd name="adj" fmla="val 8757"/>
              </a:avLst>
            </a:prstGeom>
            <a:no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a:solidFill>
                    <a:srgbClr val="FF0000"/>
                  </a:solidFill>
                </a:rPr>
                <a:t>TRADE BANK</a:t>
              </a:r>
            </a:p>
          </p:txBody>
        </p:sp>
        <p:sp>
          <p:nvSpPr>
            <p:cNvPr id="266" name="Rounded Rectangle 265"/>
            <p:cNvSpPr/>
            <p:nvPr/>
          </p:nvSpPr>
          <p:spPr>
            <a:xfrm>
              <a:off x="3550584" y="2536817"/>
              <a:ext cx="3325858" cy="1452592"/>
            </a:xfrm>
            <a:prstGeom prst="roundRect">
              <a:avLst>
                <a:gd name="adj" fmla="val 8757"/>
              </a:avLst>
            </a:prstGeom>
            <a:no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a:solidFill>
                    <a:srgbClr val="FF0000"/>
                  </a:solidFill>
                </a:rPr>
                <a:t>INVESTMENT BANK</a:t>
              </a:r>
            </a:p>
          </p:txBody>
        </p:sp>
        <p:sp>
          <p:nvSpPr>
            <p:cNvPr id="267" name="Rounded Rectangle 266"/>
            <p:cNvSpPr/>
            <p:nvPr/>
          </p:nvSpPr>
          <p:spPr>
            <a:xfrm>
              <a:off x="5654570" y="2421366"/>
              <a:ext cx="1297298" cy="3466539"/>
            </a:xfrm>
            <a:prstGeom prst="roundRect">
              <a:avLst>
                <a:gd name="adj" fmla="val 8757"/>
              </a:avLst>
            </a:prstGeom>
            <a:no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a:solidFill>
                    <a:srgbClr val="FF0000"/>
                  </a:solidFill>
                </a:rPr>
                <a:t>PRIVATE BANK</a:t>
              </a:r>
            </a:p>
          </p:txBody>
        </p:sp>
      </p:grpSp>
      <p:sp>
        <p:nvSpPr>
          <p:cNvPr id="271" name="Rounded Rectangle 270"/>
          <p:cNvSpPr/>
          <p:nvPr/>
        </p:nvSpPr>
        <p:spPr>
          <a:xfrm>
            <a:off x="6151390" y="5122427"/>
            <a:ext cx="4606259" cy="680182"/>
          </a:xfrm>
          <a:prstGeom prst="roundRect">
            <a:avLst>
              <a:gd name="adj" fmla="val 8757"/>
            </a:avLst>
          </a:prstGeom>
          <a:no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a:solidFill>
                  <a:srgbClr val="FF0000"/>
                </a:solidFill>
              </a:rPr>
              <a:t>CREDIT CARD COMPANY</a:t>
            </a:r>
          </a:p>
        </p:txBody>
      </p:sp>
    </p:spTree>
  </p:cSld>
  <p:clrMapOvr>
    <a:masterClrMapping/>
  </p:clrMapOvr>
  <p:transition>
    <p:wipe dir="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48114" y="415393"/>
            <a:ext cx="900956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Enterprise Blueprint – a measurement framework</a:t>
            </a:r>
          </a:p>
          <a:p>
            <a:pPr indent="4765">
              <a:spcAft>
                <a:spcPts val="300"/>
              </a:spcAft>
              <a:buSzPct val="80000"/>
            </a:pPr>
            <a:r>
              <a:rPr lang="en-US" sz="1601" b="1" dirty="0">
                <a:solidFill>
                  <a:srgbClr val="5F6062"/>
                </a:solidFill>
                <a:latin typeface="Helvetica"/>
                <a:cs typeface="Helvetica"/>
              </a:rPr>
              <a:t>The model can be used to capture a wide range of current and target state capabilities, performance measures, operational features and resource mapping…</a:t>
            </a:r>
            <a:endParaRPr lang="en-US" sz="1401" b="1" dirty="0">
              <a:solidFill>
                <a:srgbClr val="5F6062"/>
              </a:solidFill>
              <a:latin typeface="Helvetica"/>
              <a:cs typeface="Helvetica"/>
            </a:endParaRPr>
          </a:p>
        </p:txBody>
      </p:sp>
      <p:grpSp>
        <p:nvGrpSpPr>
          <p:cNvPr id="18" name="Group 17">
            <a:extLst>
              <a:ext uri="{FF2B5EF4-FFF2-40B4-BE49-F238E27FC236}">
                <a16:creationId xmlns:a16="http://schemas.microsoft.com/office/drawing/2014/main" id="{7E0B98D6-24A9-49AE-8CA1-68F4A381CFCD}"/>
              </a:ext>
            </a:extLst>
          </p:cNvPr>
          <p:cNvGrpSpPr/>
          <p:nvPr/>
        </p:nvGrpSpPr>
        <p:grpSpPr>
          <a:xfrm>
            <a:off x="1845119" y="2125527"/>
            <a:ext cx="8503351" cy="3558518"/>
            <a:chOff x="215788" y="2501616"/>
            <a:chExt cx="8499416" cy="3556871"/>
          </a:xfrm>
        </p:grpSpPr>
        <p:sp>
          <p:nvSpPr>
            <p:cNvPr id="140" name="Rectangle 139"/>
            <p:cNvSpPr/>
            <p:nvPr/>
          </p:nvSpPr>
          <p:spPr>
            <a:xfrm>
              <a:off x="6674887" y="2501616"/>
              <a:ext cx="2040317" cy="3556871"/>
            </a:xfrm>
            <a:prstGeom prst="rect">
              <a:avLst/>
            </a:prstGeom>
          </p:spPr>
          <p:txBody>
            <a:bodyPr wrap="square" lIns="0" tIns="0" rIns="0" bIns="0">
              <a:spAutoFit/>
            </a:bodyPr>
            <a:lstStyle/>
            <a:p>
              <a:pPr marL="0" lvl="1">
                <a:spcAft>
                  <a:spcPts val="300"/>
                </a:spcAft>
                <a:buClr>
                  <a:srgbClr val="4F5603"/>
                </a:buClr>
                <a:buSzPct val="80000"/>
              </a:pPr>
              <a:r>
                <a:rPr lang="en-US" sz="1401" b="1" dirty="0">
                  <a:solidFill>
                    <a:srgbClr val="5F6062"/>
                  </a:solidFill>
                  <a:latin typeface="Helvetica"/>
                  <a:cs typeface="Helvetica"/>
                </a:rPr>
                <a:t>Resource Mapping/Assesment (e.g):</a:t>
              </a:r>
              <a:endParaRPr lang="en-US" sz="1201" b="1" dirty="0">
                <a:solidFill>
                  <a:srgbClr val="5F6062"/>
                </a:solidFill>
                <a:latin typeface="Helvetica"/>
                <a:cs typeface="Helvetica"/>
              </a:endParaRP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systems coverage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organizational coverage</a:t>
              </a:r>
            </a:p>
            <a:p>
              <a:pPr>
                <a:spcAft>
                  <a:spcPts val="300"/>
                </a:spcAft>
              </a:pPr>
              <a:r>
                <a:rPr lang="en-US" sz="1401" b="1" dirty="0">
                  <a:solidFill>
                    <a:srgbClr val="5F6062"/>
                  </a:solidFill>
                  <a:latin typeface="Helvetica"/>
                  <a:cs typeface="Helvetica"/>
                </a:rPr>
                <a:t>Performance Measures (e.g):</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actual to plan (budget)</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productivity</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utilization</a:t>
              </a:r>
            </a:p>
            <a:p>
              <a:pPr>
                <a:spcAft>
                  <a:spcPts val="300"/>
                </a:spcAft>
              </a:pPr>
              <a:r>
                <a:rPr lang="en-US" sz="1401" b="1" dirty="0">
                  <a:solidFill>
                    <a:srgbClr val="5F6062"/>
                  </a:solidFill>
                  <a:latin typeface="Helvetica"/>
                  <a:cs typeface="Helvetica"/>
                </a:rPr>
                <a:t>Feature Attribution (e.g):</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in/out source target</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business criticality</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customer influencing</a:t>
              </a:r>
            </a:p>
          </p:txBody>
        </p:sp>
        <p:sp>
          <p:nvSpPr>
            <p:cNvPr id="141" name="Rectangle 97"/>
            <p:cNvSpPr>
              <a:spLocks noChangeArrowheads="1"/>
            </p:cNvSpPr>
            <p:nvPr/>
          </p:nvSpPr>
          <p:spPr bwMode="auto">
            <a:xfrm>
              <a:off x="6705356" y="4313075"/>
              <a:ext cx="93132" cy="96713"/>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spcAft>
                  <a:spcPts val="300"/>
                </a:spcAft>
                <a:defRPr/>
              </a:pPr>
              <a:endParaRPr lang="en-US" sz="400" kern="0" dirty="0">
                <a:solidFill>
                  <a:srgbClr val="000000"/>
                </a:solidFill>
                <a:latin typeface="Arial Narrow"/>
                <a:cs typeface="Arial Narrow"/>
              </a:endParaRPr>
            </a:p>
          </p:txBody>
        </p:sp>
        <p:sp>
          <p:nvSpPr>
            <p:cNvPr id="142" name="Rectangle 97"/>
            <p:cNvSpPr>
              <a:spLocks noChangeArrowheads="1"/>
            </p:cNvSpPr>
            <p:nvPr/>
          </p:nvSpPr>
          <p:spPr bwMode="auto">
            <a:xfrm>
              <a:off x="6706293" y="4538236"/>
              <a:ext cx="93132" cy="96713"/>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spcAft>
                  <a:spcPts val="300"/>
                </a:spcAft>
                <a:defRPr/>
              </a:pPr>
              <a:endParaRPr lang="en-US" sz="400" kern="0" dirty="0">
                <a:solidFill>
                  <a:srgbClr val="000000"/>
                </a:solidFill>
                <a:latin typeface="Arial Narrow"/>
                <a:cs typeface="Arial Narrow"/>
              </a:endParaRPr>
            </a:p>
          </p:txBody>
        </p:sp>
        <p:sp>
          <p:nvSpPr>
            <p:cNvPr id="143" name="Rectangle 97"/>
            <p:cNvSpPr>
              <a:spLocks noChangeArrowheads="1"/>
            </p:cNvSpPr>
            <p:nvPr/>
          </p:nvSpPr>
          <p:spPr bwMode="auto">
            <a:xfrm>
              <a:off x="6706293" y="4769020"/>
              <a:ext cx="93132" cy="96713"/>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spcAft>
                  <a:spcPts val="300"/>
                </a:spcAft>
                <a:defRPr/>
              </a:pPr>
              <a:endParaRPr lang="en-US" sz="400" kern="0" dirty="0">
                <a:solidFill>
                  <a:srgbClr val="000000"/>
                </a:solidFill>
                <a:latin typeface="Arial Narrow"/>
                <a:cs typeface="Arial Narrow"/>
              </a:endParaRPr>
            </a:p>
          </p:txBody>
        </p:sp>
        <p:sp>
          <p:nvSpPr>
            <p:cNvPr id="144" name="Rectangle 97"/>
            <p:cNvSpPr>
              <a:spLocks noChangeArrowheads="1"/>
            </p:cNvSpPr>
            <p:nvPr/>
          </p:nvSpPr>
          <p:spPr bwMode="auto">
            <a:xfrm>
              <a:off x="6701209" y="5661791"/>
              <a:ext cx="93132" cy="96713"/>
            </a:xfrm>
            <a:prstGeom prst="rect">
              <a:avLst/>
            </a:prstGeom>
            <a:solidFill>
              <a:srgbClr val="C51C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spcAft>
                  <a:spcPts val="300"/>
                </a:spcAft>
                <a:defRPr/>
              </a:pPr>
              <a:endParaRPr lang="en-US" sz="400" kern="0" dirty="0">
                <a:solidFill>
                  <a:srgbClr val="000000"/>
                </a:solidFill>
                <a:latin typeface="Arial Narrow"/>
                <a:cs typeface="Arial Narrow"/>
              </a:endParaRPr>
            </a:p>
          </p:txBody>
        </p:sp>
        <p:sp>
          <p:nvSpPr>
            <p:cNvPr id="145" name="Rectangle 97"/>
            <p:cNvSpPr>
              <a:spLocks noChangeArrowheads="1"/>
            </p:cNvSpPr>
            <p:nvPr/>
          </p:nvSpPr>
          <p:spPr bwMode="auto">
            <a:xfrm>
              <a:off x="6701209" y="5921083"/>
              <a:ext cx="93132" cy="96713"/>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spcAft>
                  <a:spcPts val="300"/>
                </a:spcAft>
                <a:defRPr/>
              </a:pPr>
              <a:endParaRPr lang="en-US" sz="400" kern="0" dirty="0">
                <a:solidFill>
                  <a:srgbClr val="000000"/>
                </a:solidFill>
                <a:latin typeface="Arial Narrow"/>
                <a:cs typeface="Arial Narrow"/>
              </a:endParaRPr>
            </a:p>
          </p:txBody>
        </p:sp>
        <p:grpSp>
          <p:nvGrpSpPr>
            <p:cNvPr id="2" name="Group 149"/>
            <p:cNvGrpSpPr/>
            <p:nvPr/>
          </p:nvGrpSpPr>
          <p:grpSpPr>
            <a:xfrm>
              <a:off x="6671191" y="3260652"/>
              <a:ext cx="93132" cy="273739"/>
              <a:chOff x="6688026" y="5215643"/>
              <a:chExt cx="93132" cy="273739"/>
            </a:xfrm>
          </p:grpSpPr>
          <p:sp>
            <p:nvSpPr>
              <p:cNvPr id="146" name="Rectangle 145"/>
              <p:cNvSpPr/>
              <p:nvPr/>
            </p:nvSpPr>
            <p:spPr bwMode="auto">
              <a:xfrm>
                <a:off x="6688026" y="5215643"/>
                <a:ext cx="93132" cy="95711"/>
              </a:xfrm>
              <a:prstGeom prst="rect">
                <a:avLst/>
              </a:prstGeom>
              <a:noFill/>
              <a:ln w="28575" cap="flat" cmpd="sng" algn="ctr">
                <a:solidFill>
                  <a:srgbClr val="FF0000"/>
                </a:solidFill>
                <a:prstDash val="solid"/>
                <a:round/>
                <a:headEnd type="none" w="med" len="med"/>
                <a:tailEnd type="none" w="med" len="med"/>
              </a:ln>
              <a:effectLst>
                <a:outerShdw blurRad="25400" dist="25400" dir="2700000">
                  <a:srgbClr val="000000">
                    <a:alpha val="95000"/>
                  </a:srgbClr>
                </a:outerShdw>
              </a:effectLst>
            </p:spPr>
            <p:txBody>
              <a:bodyPr vert="horz" wrap="square" lIns="0" tIns="0" rIns="0" bIns="0" numCol="1" rtlCol="0" anchor="t" anchorCtr="0" compatLnSpc="1">
                <a:prstTxWarp prst="textNoShape">
                  <a:avLst/>
                </a:prstTxWarp>
              </a:bodyPr>
              <a:lstStyle/>
              <a:p>
                <a:pPr defTabSz="914857" eaLnBrk="0" fontAlgn="base" hangingPunct="0">
                  <a:spcAft>
                    <a:spcPts val="300"/>
                  </a:spcAft>
                </a:pPr>
                <a:endParaRPr lang="en-US" sz="1401" baseline="30000" dirty="0">
                  <a:latin typeface="Arial" charset="0"/>
                  <a:ea typeface="ＭＳ Ｐゴシック" pitchFamily="1" charset="-128"/>
                </a:endParaRPr>
              </a:p>
            </p:txBody>
          </p:sp>
          <p:sp>
            <p:nvSpPr>
              <p:cNvPr id="147" name="Rectangle 146"/>
              <p:cNvSpPr/>
              <p:nvPr/>
            </p:nvSpPr>
            <p:spPr bwMode="auto">
              <a:xfrm>
                <a:off x="6688026" y="5393671"/>
                <a:ext cx="93132" cy="95711"/>
              </a:xfrm>
              <a:prstGeom prst="rect">
                <a:avLst/>
              </a:prstGeom>
              <a:noFill/>
              <a:ln w="28575" cap="flat" cmpd="sng" algn="ctr">
                <a:solidFill>
                  <a:srgbClr val="0000FF"/>
                </a:solidFill>
                <a:prstDash val="solid"/>
                <a:round/>
                <a:headEnd type="none" w="med" len="med"/>
                <a:tailEnd type="none" w="med" len="med"/>
              </a:ln>
              <a:effectLst>
                <a:outerShdw blurRad="25400" dist="25400" dir="2700000">
                  <a:srgbClr val="000000">
                    <a:alpha val="95000"/>
                  </a:srgbClr>
                </a:outerShdw>
              </a:effectLst>
            </p:spPr>
            <p:txBody>
              <a:bodyPr vert="horz" wrap="square" lIns="0" tIns="0" rIns="0" bIns="0" numCol="1" rtlCol="0" anchor="t" anchorCtr="0" compatLnSpc="1">
                <a:prstTxWarp prst="textNoShape">
                  <a:avLst/>
                </a:prstTxWarp>
              </a:bodyPr>
              <a:lstStyle/>
              <a:p>
                <a:pPr defTabSz="914857" eaLnBrk="0" fontAlgn="base" hangingPunct="0">
                  <a:spcAft>
                    <a:spcPts val="300"/>
                  </a:spcAft>
                </a:pPr>
                <a:endParaRPr lang="en-US" sz="1401" baseline="30000" dirty="0">
                  <a:latin typeface="Arial" charset="0"/>
                  <a:ea typeface="ＭＳ Ｐゴシック" pitchFamily="1" charset="-128"/>
                </a:endParaRPr>
              </a:p>
            </p:txBody>
          </p:sp>
        </p:grpSp>
        <p:sp>
          <p:nvSpPr>
            <p:cNvPr id="148" name="Rectangle 147"/>
            <p:cNvSpPr/>
            <p:nvPr/>
          </p:nvSpPr>
          <p:spPr>
            <a:xfrm>
              <a:off x="215788" y="2501616"/>
              <a:ext cx="2285905" cy="3108543"/>
            </a:xfrm>
            <a:prstGeom prst="rect">
              <a:avLst/>
            </a:prstGeom>
          </p:spPr>
          <p:txBody>
            <a:bodyPr wrap="square" lIns="0" tIns="0" rIns="0" bIns="0">
              <a:spAutoFit/>
            </a:bodyPr>
            <a:lstStyle/>
            <a:p>
              <a:pPr>
                <a:spcAft>
                  <a:spcPts val="600"/>
                </a:spcAft>
              </a:pPr>
              <a:r>
                <a:rPr lang="en-US" sz="1401" b="1" dirty="0">
                  <a:solidFill>
                    <a:srgbClr val="5F6062"/>
                  </a:solidFill>
                  <a:latin typeface="Helvetica"/>
                  <a:cs typeface="Helvetica"/>
                </a:rPr>
                <a:t>Target &amp; Current State Capabilities (e.g):</a:t>
              </a:r>
            </a:p>
            <a:p>
              <a:pPr marL="358954" lvl="1" indent="-179478">
                <a:spcAft>
                  <a:spcPts val="600"/>
                </a:spcAft>
                <a:buClr>
                  <a:srgbClr val="4F5603"/>
                </a:buClr>
                <a:buSzPct val="80000"/>
                <a:buFont typeface="Wingdings" charset="2"/>
                <a:buChar char="u"/>
              </a:pPr>
              <a:r>
                <a:rPr lang="en-US" sz="1201" b="1" dirty="0">
                  <a:solidFill>
                    <a:srgbClr val="5F6062"/>
                  </a:solidFill>
                  <a:latin typeface="Helvetica"/>
                  <a:cs typeface="Helvetica"/>
                </a:rPr>
                <a:t>Core functionality and service boundary</a:t>
              </a:r>
            </a:p>
            <a:p>
              <a:pPr marL="358954" lvl="1" indent="-179478">
                <a:spcAft>
                  <a:spcPts val="600"/>
                </a:spcAft>
                <a:buClr>
                  <a:srgbClr val="4F5603"/>
                </a:buClr>
                <a:buSzPct val="80000"/>
                <a:buFont typeface="Wingdings" charset="2"/>
                <a:buChar char="u"/>
              </a:pPr>
              <a:r>
                <a:rPr lang="en-US" sz="1201" b="1" dirty="0">
                  <a:solidFill>
                    <a:srgbClr val="5F6062"/>
                  </a:solidFill>
                  <a:latin typeface="Helvetica"/>
                  <a:cs typeface="Helvetica"/>
                </a:rPr>
                <a:t>System/technology properties</a:t>
              </a:r>
            </a:p>
            <a:p>
              <a:pPr marL="358954" lvl="1" indent="-179478">
                <a:spcAft>
                  <a:spcPts val="600"/>
                </a:spcAft>
                <a:buClr>
                  <a:srgbClr val="4F5603"/>
                </a:buClr>
                <a:buSzPct val="80000"/>
                <a:buFont typeface="Wingdings" charset="2"/>
                <a:buChar char="u"/>
              </a:pPr>
              <a:r>
                <a:rPr lang="en-US" sz="1201" b="1" dirty="0">
                  <a:solidFill>
                    <a:srgbClr val="5F6062"/>
                  </a:solidFill>
                  <a:latin typeface="Helvetica"/>
                  <a:cs typeface="Helvetica"/>
                </a:rPr>
                <a:t>Operational properties</a:t>
              </a:r>
            </a:p>
            <a:p>
              <a:pPr marL="358954" lvl="1" indent="-179478">
                <a:spcAft>
                  <a:spcPts val="600"/>
                </a:spcAft>
                <a:buClr>
                  <a:srgbClr val="4F5603"/>
                </a:buClr>
                <a:buSzPct val="80000"/>
                <a:buFont typeface="Wingdings" charset="2"/>
                <a:buChar char="u"/>
              </a:pPr>
              <a:r>
                <a:rPr lang="en-US" sz="1201" b="1" dirty="0">
                  <a:solidFill>
                    <a:srgbClr val="5F6062"/>
                  </a:solidFill>
                  <a:latin typeface="Helvetica"/>
                  <a:cs typeface="Helvetica"/>
                </a:rPr>
                <a:t>Organizational properties</a:t>
              </a:r>
            </a:p>
            <a:p>
              <a:pPr marL="358954" lvl="1" indent="-179478">
                <a:spcAft>
                  <a:spcPts val="600"/>
                </a:spcAft>
                <a:buClr>
                  <a:srgbClr val="4F5603"/>
                </a:buClr>
                <a:buSzPct val="80000"/>
                <a:buFont typeface="Wingdings" charset="2"/>
                <a:buChar char="u"/>
              </a:pPr>
              <a:r>
                <a:rPr lang="en-US" sz="1201" b="1" dirty="0">
                  <a:solidFill>
                    <a:srgbClr val="5F6062"/>
                  </a:solidFill>
                  <a:latin typeface="Helvetica"/>
                  <a:cs typeface="Helvetica"/>
                </a:rPr>
                <a:t>Business/Financial properties</a:t>
              </a:r>
            </a:p>
            <a:p>
              <a:pPr marL="0" lvl="1" indent="1589">
                <a:spcAft>
                  <a:spcPts val="600"/>
                </a:spcAft>
                <a:buClr>
                  <a:srgbClr val="4F5603"/>
                </a:buClr>
                <a:buSzPct val="80000"/>
              </a:pPr>
              <a:r>
                <a:rPr lang="en-US" sz="1201" b="1" dirty="0">
                  <a:solidFill>
                    <a:srgbClr val="5F6062"/>
                  </a:solidFill>
                  <a:latin typeface="Helvetica"/>
                  <a:cs typeface="Helvetica"/>
                </a:rPr>
                <a:t>Many different target and current state properties can be defined in the associated Service Domain specifications.  </a:t>
              </a:r>
            </a:p>
          </p:txBody>
        </p:sp>
        <p:sp>
          <p:nvSpPr>
            <p:cNvPr id="149" name="Right Brace 148"/>
            <p:cNvSpPr/>
            <p:nvPr/>
          </p:nvSpPr>
          <p:spPr>
            <a:xfrm>
              <a:off x="2322084" y="3078639"/>
              <a:ext cx="346388" cy="1654770"/>
            </a:xfrm>
            <a:prstGeom prst="rightBrace">
              <a:avLst>
                <a:gd name="adj1" fmla="val 24463"/>
                <a:gd name="adj2" fmla="val 50000"/>
              </a:avLst>
            </a:prstGeom>
            <a:noFill/>
            <a:ln w="57150" cap="flat" cmpd="sng" algn="ctr">
              <a:solidFill>
                <a:schemeClr val="tx1"/>
              </a:solidFill>
              <a:prstDash val="solid"/>
              <a:round/>
              <a:headEnd type="none" w="med" len="med"/>
              <a:tailEnd type="none" w="med" len="med"/>
            </a:ln>
            <a:effectLst>
              <a:outerShdw blurRad="50800" dist="38100" dir="2700000">
                <a:srgbClr val="FFFF00">
                  <a:alpha val="43000"/>
                </a:srgbClr>
              </a:outerShdw>
            </a:effectLst>
          </p:spPr>
          <p:txBody>
            <a:bodyPr rtlCol="0" anchor="ctr"/>
            <a:lstStyle/>
            <a:p>
              <a:pPr algn="ctr"/>
              <a:endParaRPr lang="en-US" sz="1361" dirty="0"/>
            </a:p>
          </p:txBody>
        </p:sp>
        <p:grpSp>
          <p:nvGrpSpPr>
            <p:cNvPr id="3" name="Group 149"/>
            <p:cNvGrpSpPr>
              <a:grpSpLocks noChangeAspect="1"/>
            </p:cNvGrpSpPr>
            <p:nvPr/>
          </p:nvGrpSpPr>
          <p:grpSpPr>
            <a:xfrm>
              <a:off x="2809481" y="2535448"/>
              <a:ext cx="3492629" cy="3020125"/>
              <a:chOff x="177315" y="3077280"/>
              <a:chExt cx="4649736" cy="4020697"/>
            </a:xfrm>
          </p:grpSpPr>
          <p:sp>
            <p:nvSpPr>
              <p:cNvPr id="151" name="Rectangle 150"/>
              <p:cNvSpPr/>
              <p:nvPr/>
            </p:nvSpPr>
            <p:spPr>
              <a:xfrm>
                <a:off x="1737144" y="3077280"/>
                <a:ext cx="2015596" cy="573983"/>
              </a:xfrm>
              <a:prstGeom prst="rect">
                <a:avLst/>
              </a:prstGeom>
              <a:effectLst>
                <a:outerShdw blurRad="50800" dist="38100" dir="2700000">
                  <a:srgbClr val="FFFF00">
                    <a:alpha val="43000"/>
                  </a:srgbClr>
                </a:outerShdw>
              </a:effectLst>
            </p:spPr>
            <p:txBody>
              <a:bodyPr wrap="square">
                <a:spAutoFit/>
              </a:bodyPr>
              <a:lstStyle/>
              <a:p>
                <a:pPr algn="ctr"/>
                <a:r>
                  <a:rPr lang="en-US" sz="1101" b="1" i="1" dirty="0">
                    <a:latin typeface="Helvetica"/>
                    <a:cs typeface="Helvetica"/>
                  </a:rPr>
                  <a:t>Performance Measures</a:t>
                </a:r>
                <a:endParaRPr lang="en-US" sz="1051" b="1" i="1" dirty="0">
                  <a:latin typeface="Helvetica"/>
                  <a:cs typeface="Helvetica"/>
                </a:endParaRPr>
              </a:p>
            </p:txBody>
          </p:sp>
          <p:grpSp>
            <p:nvGrpSpPr>
              <p:cNvPr id="4" name="Group 360"/>
              <p:cNvGrpSpPr/>
              <p:nvPr/>
            </p:nvGrpSpPr>
            <p:grpSpPr>
              <a:xfrm>
                <a:off x="177315" y="3417720"/>
                <a:ext cx="4649736" cy="2907420"/>
                <a:chOff x="177315" y="3505745"/>
                <a:chExt cx="4649736" cy="2907420"/>
              </a:xfrm>
            </p:grpSpPr>
            <p:grpSp>
              <p:nvGrpSpPr>
                <p:cNvPr id="6" name="Group 357"/>
                <p:cNvGrpSpPr/>
                <p:nvPr/>
              </p:nvGrpSpPr>
              <p:grpSpPr>
                <a:xfrm>
                  <a:off x="177315" y="3505745"/>
                  <a:ext cx="4649736" cy="2907420"/>
                  <a:chOff x="428775" y="3505745"/>
                  <a:chExt cx="4649736" cy="2907420"/>
                </a:xfrm>
              </p:grpSpPr>
              <p:sp>
                <p:nvSpPr>
                  <p:cNvPr id="174" name="Freeform 173"/>
                  <p:cNvSpPr/>
                  <p:nvPr/>
                </p:nvSpPr>
                <p:spPr>
                  <a:xfrm>
                    <a:off x="428775" y="3505745"/>
                    <a:ext cx="4649736" cy="2907420"/>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chemeClr val="bg1">
                      <a:lumMod val="95000"/>
                    </a:schemeClr>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grpSp>
                <p:nvGrpSpPr>
                  <p:cNvPr id="7" name="Group 356"/>
                  <p:cNvGrpSpPr/>
                  <p:nvPr/>
                </p:nvGrpSpPr>
                <p:grpSpPr>
                  <a:xfrm>
                    <a:off x="534555" y="3603107"/>
                    <a:ext cx="4464185" cy="2726848"/>
                    <a:chOff x="534555" y="3603107"/>
                    <a:chExt cx="4464185" cy="2726848"/>
                  </a:xfrm>
                </p:grpSpPr>
                <p:grpSp>
                  <p:nvGrpSpPr>
                    <p:cNvPr id="8" name="Group 352"/>
                    <p:cNvGrpSpPr/>
                    <p:nvPr/>
                  </p:nvGrpSpPr>
                  <p:grpSpPr>
                    <a:xfrm>
                      <a:off x="534555" y="3603107"/>
                      <a:ext cx="4464185" cy="2726848"/>
                      <a:chOff x="534555" y="3603107"/>
                      <a:chExt cx="4464185" cy="2726848"/>
                    </a:xfrm>
                  </p:grpSpPr>
                  <p:sp>
                    <p:nvSpPr>
                      <p:cNvPr id="275" name="Freeform 274"/>
                      <p:cNvSpPr/>
                      <p:nvPr/>
                    </p:nvSpPr>
                    <p:spPr>
                      <a:xfrm>
                        <a:off x="1809369" y="4015701"/>
                        <a:ext cx="3084225" cy="49614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276" name="Freeform 275"/>
                      <p:cNvSpPr/>
                      <p:nvPr/>
                    </p:nvSpPr>
                    <p:spPr>
                      <a:xfrm flipV="1">
                        <a:off x="1012675" y="5831619"/>
                        <a:ext cx="3880919" cy="49833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77" name="Rectangle 276"/>
                      <p:cNvSpPr/>
                      <p:nvPr/>
                    </p:nvSpPr>
                    <p:spPr>
                      <a:xfrm>
                        <a:off x="1012675" y="4551442"/>
                        <a:ext cx="752033" cy="1242488"/>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278" name="Rectangle 277"/>
                      <p:cNvSpPr/>
                      <p:nvPr/>
                    </p:nvSpPr>
                    <p:spPr>
                      <a:xfrm>
                        <a:off x="534555" y="3603107"/>
                        <a:ext cx="1230153" cy="910992"/>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grpSp>
                    <p:nvGrpSpPr>
                      <p:cNvPr id="9" name="Group 351"/>
                      <p:cNvGrpSpPr/>
                      <p:nvPr/>
                    </p:nvGrpSpPr>
                    <p:grpSpPr>
                      <a:xfrm>
                        <a:off x="1809369" y="4551442"/>
                        <a:ext cx="3189371" cy="1242488"/>
                        <a:chOff x="1809369" y="4551442"/>
                        <a:chExt cx="3189371" cy="1242488"/>
                      </a:xfrm>
                    </p:grpSpPr>
                    <p:sp>
                      <p:nvSpPr>
                        <p:cNvPr id="280" name="Pentagon 279"/>
                        <p:cNvSpPr/>
                        <p:nvPr/>
                      </p:nvSpPr>
                      <p:spPr>
                        <a:xfrm>
                          <a:off x="1809369" y="4551442"/>
                          <a:ext cx="799520" cy="1242488"/>
                        </a:xfrm>
                        <a:prstGeom prst="homePlate">
                          <a:avLst>
                            <a:gd name="adj" fmla="val 12396"/>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algn="ctr"/>
                          <a:endParaRPr lang="en-US" sz="1101" b="1" dirty="0">
                            <a:solidFill>
                              <a:schemeClr val="tx1"/>
                            </a:solidFill>
                            <a:latin typeface="Arial Narrow"/>
                            <a:cs typeface="Arial Narrow"/>
                          </a:endParaRPr>
                        </a:p>
                      </p:txBody>
                    </p:sp>
                    <p:sp>
                      <p:nvSpPr>
                        <p:cNvPr id="281" name="Chevron 280"/>
                        <p:cNvSpPr/>
                        <p:nvPr/>
                      </p:nvSpPr>
                      <p:spPr>
                        <a:xfrm>
                          <a:off x="25568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282" name="Chevron 281"/>
                        <p:cNvSpPr/>
                        <p:nvPr/>
                      </p:nvSpPr>
                      <p:spPr>
                        <a:xfrm>
                          <a:off x="33527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283" name="Chevron 137"/>
                        <p:cNvSpPr/>
                        <p:nvPr/>
                      </p:nvSpPr>
                      <p:spPr>
                        <a:xfrm>
                          <a:off x="4148617"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grpSp>
                  <p:nvGrpSpPr>
                    <p:cNvPr id="10" name="Group 354"/>
                    <p:cNvGrpSpPr/>
                    <p:nvPr/>
                  </p:nvGrpSpPr>
                  <p:grpSpPr>
                    <a:xfrm>
                      <a:off x="604163" y="3757665"/>
                      <a:ext cx="4274445" cy="2473450"/>
                      <a:chOff x="604163" y="3757665"/>
                      <a:chExt cx="4274445" cy="2473450"/>
                    </a:xfrm>
                  </p:grpSpPr>
                  <p:grpSp>
                    <p:nvGrpSpPr>
                      <p:cNvPr id="11" name="Group 353"/>
                      <p:cNvGrpSpPr/>
                      <p:nvPr/>
                    </p:nvGrpSpPr>
                    <p:grpSpPr>
                      <a:xfrm>
                        <a:off x="1862942" y="4625480"/>
                        <a:ext cx="3015666" cy="1071652"/>
                        <a:chOff x="1862942" y="4625480"/>
                        <a:chExt cx="3015666" cy="1071652"/>
                      </a:xfrm>
                    </p:grpSpPr>
                    <p:sp>
                      <p:nvSpPr>
                        <p:cNvPr id="263" name="Rectangle 262"/>
                        <p:cNvSpPr/>
                        <p:nvPr/>
                      </p:nvSpPr>
                      <p:spPr bwMode="gray">
                        <a:xfrm>
                          <a:off x="1862942"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4" name="Rectangle 263"/>
                        <p:cNvSpPr/>
                        <p:nvPr/>
                      </p:nvSpPr>
                      <p:spPr bwMode="gray">
                        <a:xfrm>
                          <a:off x="1862942"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5" name="Rectangle 264"/>
                        <p:cNvSpPr/>
                        <p:nvPr/>
                      </p:nvSpPr>
                      <p:spPr bwMode="gray">
                        <a:xfrm>
                          <a:off x="1862942"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6" name="Rectangle 265"/>
                        <p:cNvSpPr/>
                        <p:nvPr/>
                      </p:nvSpPr>
                      <p:spPr bwMode="gray">
                        <a:xfrm>
                          <a:off x="2676145"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7" name="Rectangle 266"/>
                        <p:cNvSpPr/>
                        <p:nvPr/>
                      </p:nvSpPr>
                      <p:spPr bwMode="gray">
                        <a:xfrm>
                          <a:off x="2676145"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8" name="Rectangle 267"/>
                        <p:cNvSpPr/>
                        <p:nvPr/>
                      </p:nvSpPr>
                      <p:spPr bwMode="gray">
                        <a:xfrm>
                          <a:off x="2676145"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9" name="Rectangle 268"/>
                        <p:cNvSpPr/>
                        <p:nvPr/>
                      </p:nvSpPr>
                      <p:spPr bwMode="gray">
                        <a:xfrm>
                          <a:off x="34778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0" name="Rectangle 269"/>
                        <p:cNvSpPr/>
                        <p:nvPr/>
                      </p:nvSpPr>
                      <p:spPr bwMode="gray">
                        <a:xfrm>
                          <a:off x="34778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1" name="Rectangle 270"/>
                        <p:cNvSpPr/>
                        <p:nvPr/>
                      </p:nvSpPr>
                      <p:spPr bwMode="gray">
                        <a:xfrm>
                          <a:off x="34778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2" name="Rectangle 271"/>
                        <p:cNvSpPr/>
                        <p:nvPr/>
                      </p:nvSpPr>
                      <p:spPr bwMode="gray">
                        <a:xfrm>
                          <a:off x="42737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3" name="Rectangle 272"/>
                        <p:cNvSpPr/>
                        <p:nvPr/>
                      </p:nvSpPr>
                      <p:spPr bwMode="gray">
                        <a:xfrm>
                          <a:off x="42737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4" name="Rectangle 273"/>
                        <p:cNvSpPr/>
                        <p:nvPr/>
                      </p:nvSpPr>
                      <p:spPr bwMode="gray">
                        <a:xfrm>
                          <a:off x="42737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nvGrpSpPr>
                      <p:cNvPr id="12" name="Group 350"/>
                      <p:cNvGrpSpPr/>
                      <p:nvPr/>
                    </p:nvGrpSpPr>
                    <p:grpSpPr>
                      <a:xfrm>
                        <a:off x="604163" y="3757665"/>
                        <a:ext cx="4141848" cy="2473450"/>
                        <a:chOff x="604163" y="3757665"/>
                        <a:chExt cx="4141848" cy="2473450"/>
                      </a:xfrm>
                    </p:grpSpPr>
                    <p:sp>
                      <p:nvSpPr>
                        <p:cNvPr id="248" name="Rectangle 102"/>
                        <p:cNvSpPr>
                          <a:spLocks noChangeAspect="1"/>
                        </p:cNvSpPr>
                        <p:nvPr/>
                      </p:nvSpPr>
                      <p:spPr bwMode="gray">
                        <a:xfrm>
                          <a:off x="604163"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9" name="Rectangle 103"/>
                        <p:cNvSpPr>
                          <a:spLocks noChangeAspect="1"/>
                        </p:cNvSpPr>
                        <p:nvPr/>
                      </p:nvSpPr>
                      <p:spPr bwMode="gray">
                        <a:xfrm>
                          <a:off x="1202802"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0" name="Rectangle 104"/>
                        <p:cNvSpPr>
                          <a:spLocks noChangeAspect="1"/>
                        </p:cNvSpPr>
                        <p:nvPr/>
                      </p:nvSpPr>
                      <p:spPr bwMode="gray">
                        <a:xfrm>
                          <a:off x="607461"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1" name="Rectangle 105"/>
                        <p:cNvSpPr>
                          <a:spLocks noChangeAspect="1"/>
                        </p:cNvSpPr>
                        <p:nvPr/>
                      </p:nvSpPr>
                      <p:spPr bwMode="gray">
                        <a:xfrm>
                          <a:off x="1206100"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2" name="Rectangle 251"/>
                        <p:cNvSpPr/>
                        <p:nvPr/>
                      </p:nvSpPr>
                      <p:spPr bwMode="gray">
                        <a:xfrm>
                          <a:off x="189334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3" name="Rectangle 252"/>
                        <p:cNvSpPr/>
                        <p:nvPr/>
                      </p:nvSpPr>
                      <p:spPr bwMode="gray">
                        <a:xfrm>
                          <a:off x="287075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4" name="Rectangle 253"/>
                        <p:cNvSpPr/>
                        <p:nvPr/>
                      </p:nvSpPr>
                      <p:spPr bwMode="gray">
                        <a:xfrm>
                          <a:off x="384816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5" name="Rectangle 254"/>
                        <p:cNvSpPr/>
                        <p:nvPr/>
                      </p:nvSpPr>
                      <p:spPr bwMode="gray">
                        <a:xfrm>
                          <a:off x="1087550" y="4619714"/>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6" name="Rectangle 255"/>
                        <p:cNvSpPr/>
                        <p:nvPr/>
                      </p:nvSpPr>
                      <p:spPr bwMode="gray">
                        <a:xfrm>
                          <a:off x="1087550" y="4909600"/>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7" name="Rectangle 256"/>
                        <p:cNvSpPr/>
                        <p:nvPr/>
                      </p:nvSpPr>
                      <p:spPr bwMode="gray">
                        <a:xfrm>
                          <a:off x="1087550" y="5199485"/>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8" name="Rectangle 257"/>
                        <p:cNvSpPr/>
                        <p:nvPr/>
                      </p:nvSpPr>
                      <p:spPr bwMode="gray">
                        <a:xfrm>
                          <a:off x="1087550" y="5489371"/>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9" name="Rectangle 258"/>
                        <p:cNvSpPr/>
                        <p:nvPr/>
                      </p:nvSpPr>
                      <p:spPr bwMode="gray">
                        <a:xfrm>
                          <a:off x="2033125"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0" name="Rectangle 259"/>
                        <p:cNvSpPr/>
                        <p:nvPr/>
                      </p:nvSpPr>
                      <p:spPr bwMode="gray">
                        <a:xfrm>
                          <a:off x="2972831"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1" name="Rectangle 260"/>
                        <p:cNvSpPr/>
                        <p:nvPr/>
                      </p:nvSpPr>
                      <p:spPr bwMode="gray">
                        <a:xfrm>
                          <a:off x="391253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2" name="Rectangle 261"/>
                        <p:cNvSpPr/>
                        <p:nvPr/>
                      </p:nvSpPr>
                      <p:spPr bwMode="gray">
                        <a:xfrm>
                          <a:off x="109341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grpSp>
              <p:sp>
                <p:nvSpPr>
                  <p:cNvPr id="176" name="Rectangle 97"/>
                  <p:cNvSpPr>
                    <a:spLocks noChangeArrowheads="1"/>
                  </p:cNvSpPr>
                  <p:nvPr/>
                </p:nvSpPr>
                <p:spPr bwMode="auto">
                  <a:xfrm>
                    <a:off x="662305" y="3799687"/>
                    <a:ext cx="347486" cy="84466"/>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7" name="Rectangle 97"/>
                  <p:cNvSpPr>
                    <a:spLocks noChangeArrowheads="1"/>
                  </p:cNvSpPr>
                  <p:nvPr/>
                </p:nvSpPr>
                <p:spPr bwMode="auto">
                  <a:xfrm>
                    <a:off x="662305" y="3920802"/>
                    <a:ext cx="347486" cy="84466"/>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8" name="Rectangle 97"/>
                  <p:cNvSpPr>
                    <a:spLocks noChangeArrowheads="1"/>
                  </p:cNvSpPr>
                  <p:nvPr/>
                </p:nvSpPr>
                <p:spPr bwMode="auto">
                  <a:xfrm>
                    <a:off x="1951318" y="4191870"/>
                    <a:ext cx="347486" cy="84466"/>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9" name="Rectangle 97"/>
                  <p:cNvSpPr>
                    <a:spLocks noChangeArrowheads="1"/>
                  </p:cNvSpPr>
                  <p:nvPr/>
                </p:nvSpPr>
                <p:spPr bwMode="auto">
                  <a:xfrm>
                    <a:off x="2360803" y="4191870"/>
                    <a:ext cx="347486" cy="84466"/>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0" name="Rectangle 97"/>
                  <p:cNvSpPr>
                    <a:spLocks noChangeArrowheads="1"/>
                  </p:cNvSpPr>
                  <p:nvPr/>
                </p:nvSpPr>
                <p:spPr bwMode="auto">
                  <a:xfrm>
                    <a:off x="1951318" y="4318753"/>
                    <a:ext cx="347486" cy="84466"/>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1" name="Rectangle 97"/>
                  <p:cNvSpPr>
                    <a:spLocks noChangeArrowheads="1"/>
                  </p:cNvSpPr>
                  <p:nvPr/>
                </p:nvSpPr>
                <p:spPr bwMode="auto">
                  <a:xfrm>
                    <a:off x="2360803" y="4318753"/>
                    <a:ext cx="347486" cy="84466"/>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2" name="Rectangle 97"/>
                  <p:cNvSpPr>
                    <a:spLocks noChangeArrowheads="1"/>
                  </p:cNvSpPr>
                  <p:nvPr/>
                </p:nvSpPr>
                <p:spPr bwMode="auto">
                  <a:xfrm>
                    <a:off x="1218859" y="4635960"/>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3" name="Rectangle 97"/>
                  <p:cNvSpPr>
                    <a:spLocks noChangeArrowheads="1"/>
                  </p:cNvSpPr>
                  <p:nvPr/>
                </p:nvSpPr>
                <p:spPr bwMode="auto">
                  <a:xfrm>
                    <a:off x="1218859" y="4739773"/>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4" name="Rectangle 97"/>
                  <p:cNvSpPr>
                    <a:spLocks noChangeArrowheads="1"/>
                  </p:cNvSpPr>
                  <p:nvPr/>
                </p:nvSpPr>
                <p:spPr bwMode="auto">
                  <a:xfrm>
                    <a:off x="2928892" y="4191870"/>
                    <a:ext cx="347486" cy="84466"/>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5" name="Rectangle 97"/>
                  <p:cNvSpPr>
                    <a:spLocks noChangeArrowheads="1"/>
                  </p:cNvSpPr>
                  <p:nvPr/>
                </p:nvSpPr>
                <p:spPr bwMode="auto">
                  <a:xfrm>
                    <a:off x="3338377" y="4191870"/>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6" name="Rectangle 97"/>
                  <p:cNvSpPr>
                    <a:spLocks noChangeArrowheads="1"/>
                  </p:cNvSpPr>
                  <p:nvPr/>
                </p:nvSpPr>
                <p:spPr bwMode="auto">
                  <a:xfrm>
                    <a:off x="2928892" y="4318753"/>
                    <a:ext cx="347486" cy="84466"/>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7" name="Rectangle 97"/>
                  <p:cNvSpPr>
                    <a:spLocks noChangeArrowheads="1"/>
                  </p:cNvSpPr>
                  <p:nvPr/>
                </p:nvSpPr>
                <p:spPr bwMode="auto">
                  <a:xfrm>
                    <a:off x="3338377" y="4318753"/>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8" name="Rectangle 97"/>
                  <p:cNvSpPr>
                    <a:spLocks noChangeArrowheads="1"/>
                  </p:cNvSpPr>
                  <p:nvPr/>
                </p:nvSpPr>
                <p:spPr bwMode="auto">
                  <a:xfrm>
                    <a:off x="3906465" y="4191870"/>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9" name="Rectangle 97"/>
                  <p:cNvSpPr>
                    <a:spLocks noChangeArrowheads="1"/>
                  </p:cNvSpPr>
                  <p:nvPr/>
                </p:nvSpPr>
                <p:spPr bwMode="auto">
                  <a:xfrm>
                    <a:off x="4315950" y="4191870"/>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0" name="Rectangle 97"/>
                  <p:cNvSpPr>
                    <a:spLocks noChangeArrowheads="1"/>
                  </p:cNvSpPr>
                  <p:nvPr/>
                </p:nvSpPr>
                <p:spPr bwMode="auto">
                  <a:xfrm>
                    <a:off x="3906465" y="4318753"/>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1" name="Rectangle 97"/>
                  <p:cNvSpPr>
                    <a:spLocks noChangeArrowheads="1"/>
                  </p:cNvSpPr>
                  <p:nvPr/>
                </p:nvSpPr>
                <p:spPr bwMode="auto">
                  <a:xfrm>
                    <a:off x="4315950" y="4318753"/>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2" name="Rectangle 97"/>
                  <p:cNvSpPr>
                    <a:spLocks noChangeArrowheads="1"/>
                  </p:cNvSpPr>
                  <p:nvPr/>
                </p:nvSpPr>
                <p:spPr bwMode="auto">
                  <a:xfrm>
                    <a:off x="2072433"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3" name="Rectangle 97"/>
                  <p:cNvSpPr>
                    <a:spLocks noChangeArrowheads="1"/>
                  </p:cNvSpPr>
                  <p:nvPr/>
                </p:nvSpPr>
                <p:spPr bwMode="auto">
                  <a:xfrm>
                    <a:off x="2481918"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4" name="Rectangle 97"/>
                  <p:cNvSpPr>
                    <a:spLocks noChangeArrowheads="1"/>
                  </p:cNvSpPr>
                  <p:nvPr/>
                </p:nvSpPr>
                <p:spPr bwMode="auto">
                  <a:xfrm>
                    <a:off x="2072433"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5" name="Rectangle 97"/>
                  <p:cNvSpPr>
                    <a:spLocks noChangeArrowheads="1"/>
                  </p:cNvSpPr>
                  <p:nvPr/>
                </p:nvSpPr>
                <p:spPr bwMode="auto">
                  <a:xfrm>
                    <a:off x="2481918"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6" name="Rectangle 97"/>
                  <p:cNvSpPr>
                    <a:spLocks noChangeArrowheads="1"/>
                  </p:cNvSpPr>
                  <p:nvPr/>
                </p:nvSpPr>
                <p:spPr bwMode="auto">
                  <a:xfrm>
                    <a:off x="3012519"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7" name="Rectangle 97"/>
                  <p:cNvSpPr>
                    <a:spLocks noChangeArrowheads="1"/>
                  </p:cNvSpPr>
                  <p:nvPr/>
                </p:nvSpPr>
                <p:spPr bwMode="auto">
                  <a:xfrm>
                    <a:off x="3422004"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8" name="Rectangle 97"/>
                  <p:cNvSpPr>
                    <a:spLocks noChangeArrowheads="1"/>
                  </p:cNvSpPr>
                  <p:nvPr/>
                </p:nvSpPr>
                <p:spPr bwMode="auto">
                  <a:xfrm>
                    <a:off x="3012519"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9" name="Rectangle 97"/>
                  <p:cNvSpPr>
                    <a:spLocks noChangeArrowheads="1"/>
                  </p:cNvSpPr>
                  <p:nvPr/>
                </p:nvSpPr>
                <p:spPr bwMode="auto">
                  <a:xfrm>
                    <a:off x="3422004"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0" name="Rectangle 97"/>
                  <p:cNvSpPr>
                    <a:spLocks noChangeArrowheads="1"/>
                  </p:cNvSpPr>
                  <p:nvPr/>
                </p:nvSpPr>
                <p:spPr bwMode="auto">
                  <a:xfrm>
                    <a:off x="3952604"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1" name="Rectangle 97"/>
                  <p:cNvSpPr>
                    <a:spLocks noChangeArrowheads="1"/>
                  </p:cNvSpPr>
                  <p:nvPr/>
                </p:nvSpPr>
                <p:spPr bwMode="auto">
                  <a:xfrm>
                    <a:off x="4362089"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2" name="Rectangle 97"/>
                  <p:cNvSpPr>
                    <a:spLocks noChangeArrowheads="1"/>
                  </p:cNvSpPr>
                  <p:nvPr/>
                </p:nvSpPr>
                <p:spPr bwMode="auto">
                  <a:xfrm>
                    <a:off x="3952604"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3" name="Rectangle 97"/>
                  <p:cNvSpPr>
                    <a:spLocks noChangeArrowheads="1"/>
                  </p:cNvSpPr>
                  <p:nvPr/>
                </p:nvSpPr>
                <p:spPr bwMode="auto">
                  <a:xfrm>
                    <a:off x="4362089"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4" name="Rectangle 97"/>
                  <p:cNvSpPr>
                    <a:spLocks noChangeArrowheads="1"/>
                  </p:cNvSpPr>
                  <p:nvPr/>
                </p:nvSpPr>
                <p:spPr bwMode="auto">
                  <a:xfrm>
                    <a:off x="1132348"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5" name="Rectangle 97"/>
                  <p:cNvSpPr>
                    <a:spLocks noChangeArrowheads="1"/>
                  </p:cNvSpPr>
                  <p:nvPr/>
                </p:nvSpPr>
                <p:spPr bwMode="auto">
                  <a:xfrm>
                    <a:off x="1541833" y="597399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6" name="Rectangle 97"/>
                  <p:cNvSpPr>
                    <a:spLocks noChangeArrowheads="1"/>
                  </p:cNvSpPr>
                  <p:nvPr/>
                </p:nvSpPr>
                <p:spPr bwMode="auto">
                  <a:xfrm>
                    <a:off x="1132348"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7" name="Rectangle 97"/>
                  <p:cNvSpPr>
                    <a:spLocks noChangeArrowheads="1"/>
                  </p:cNvSpPr>
                  <p:nvPr/>
                </p:nvSpPr>
                <p:spPr bwMode="auto">
                  <a:xfrm>
                    <a:off x="1541833" y="6100878"/>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8" name="Rectangle 97"/>
                  <p:cNvSpPr>
                    <a:spLocks noChangeArrowheads="1"/>
                  </p:cNvSpPr>
                  <p:nvPr/>
                </p:nvSpPr>
                <p:spPr bwMode="auto">
                  <a:xfrm>
                    <a:off x="1256347" y="3799687"/>
                    <a:ext cx="347486" cy="84466"/>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9" name="Rectangle 97"/>
                  <p:cNvSpPr>
                    <a:spLocks noChangeArrowheads="1"/>
                  </p:cNvSpPr>
                  <p:nvPr/>
                </p:nvSpPr>
                <p:spPr bwMode="auto">
                  <a:xfrm>
                    <a:off x="1256347" y="3920802"/>
                    <a:ext cx="347486" cy="84466"/>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0" name="Rectangle 97"/>
                  <p:cNvSpPr>
                    <a:spLocks noChangeArrowheads="1"/>
                  </p:cNvSpPr>
                  <p:nvPr/>
                </p:nvSpPr>
                <p:spPr bwMode="auto">
                  <a:xfrm>
                    <a:off x="662305" y="4191870"/>
                    <a:ext cx="347486" cy="84466"/>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1" name="Rectangle 97"/>
                  <p:cNvSpPr>
                    <a:spLocks noChangeArrowheads="1"/>
                  </p:cNvSpPr>
                  <p:nvPr/>
                </p:nvSpPr>
                <p:spPr bwMode="auto">
                  <a:xfrm>
                    <a:off x="662305" y="4312985"/>
                    <a:ext cx="347486" cy="84466"/>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2" name="Rectangle 97"/>
                  <p:cNvSpPr>
                    <a:spLocks noChangeArrowheads="1"/>
                  </p:cNvSpPr>
                  <p:nvPr/>
                </p:nvSpPr>
                <p:spPr bwMode="auto">
                  <a:xfrm>
                    <a:off x="1256347" y="4191870"/>
                    <a:ext cx="347486" cy="84466"/>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3" name="Rectangle 97"/>
                  <p:cNvSpPr>
                    <a:spLocks noChangeArrowheads="1"/>
                  </p:cNvSpPr>
                  <p:nvPr/>
                </p:nvSpPr>
                <p:spPr bwMode="auto">
                  <a:xfrm>
                    <a:off x="1256347" y="4312985"/>
                    <a:ext cx="347486" cy="84466"/>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4" name="Rectangle 97"/>
                  <p:cNvSpPr>
                    <a:spLocks noChangeArrowheads="1"/>
                  </p:cNvSpPr>
                  <p:nvPr/>
                </p:nvSpPr>
                <p:spPr bwMode="auto">
                  <a:xfrm>
                    <a:off x="1218859" y="4926252"/>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5" name="Rectangle 97"/>
                  <p:cNvSpPr>
                    <a:spLocks noChangeArrowheads="1"/>
                  </p:cNvSpPr>
                  <p:nvPr/>
                </p:nvSpPr>
                <p:spPr bwMode="auto">
                  <a:xfrm>
                    <a:off x="1218859" y="5030065"/>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6" name="Rectangle 97"/>
                  <p:cNvSpPr>
                    <a:spLocks noChangeArrowheads="1"/>
                  </p:cNvSpPr>
                  <p:nvPr/>
                </p:nvSpPr>
                <p:spPr bwMode="auto">
                  <a:xfrm>
                    <a:off x="1218859" y="5216544"/>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7" name="Rectangle 97"/>
                  <p:cNvSpPr>
                    <a:spLocks noChangeArrowheads="1"/>
                  </p:cNvSpPr>
                  <p:nvPr/>
                </p:nvSpPr>
                <p:spPr bwMode="auto">
                  <a:xfrm>
                    <a:off x="1218859" y="5320357"/>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8" name="Rectangle 97"/>
                  <p:cNvSpPr>
                    <a:spLocks noChangeArrowheads="1"/>
                  </p:cNvSpPr>
                  <p:nvPr/>
                </p:nvSpPr>
                <p:spPr bwMode="auto">
                  <a:xfrm>
                    <a:off x="1218859" y="5506836"/>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9" name="Rectangle 97"/>
                  <p:cNvSpPr>
                    <a:spLocks noChangeArrowheads="1"/>
                  </p:cNvSpPr>
                  <p:nvPr/>
                </p:nvSpPr>
                <p:spPr bwMode="auto">
                  <a:xfrm>
                    <a:off x="1218859" y="5610649"/>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0" name="Rectangle 97"/>
                  <p:cNvSpPr>
                    <a:spLocks noChangeArrowheads="1"/>
                  </p:cNvSpPr>
                  <p:nvPr/>
                </p:nvSpPr>
                <p:spPr bwMode="auto">
                  <a:xfrm>
                    <a:off x="1985922" y="4670564"/>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1" name="Rectangle 97"/>
                  <p:cNvSpPr>
                    <a:spLocks noChangeArrowheads="1"/>
                  </p:cNvSpPr>
                  <p:nvPr/>
                </p:nvSpPr>
                <p:spPr bwMode="auto">
                  <a:xfrm>
                    <a:off x="1985922" y="4791679"/>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2" name="Rectangle 97"/>
                  <p:cNvSpPr>
                    <a:spLocks noChangeArrowheads="1"/>
                  </p:cNvSpPr>
                  <p:nvPr/>
                </p:nvSpPr>
                <p:spPr bwMode="auto">
                  <a:xfrm>
                    <a:off x="1985922" y="5051212"/>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3" name="Rectangle 97"/>
                  <p:cNvSpPr>
                    <a:spLocks noChangeArrowheads="1"/>
                  </p:cNvSpPr>
                  <p:nvPr/>
                </p:nvSpPr>
                <p:spPr bwMode="auto">
                  <a:xfrm>
                    <a:off x="1985922" y="5172327"/>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4" name="Rectangle 97"/>
                  <p:cNvSpPr>
                    <a:spLocks noChangeArrowheads="1"/>
                  </p:cNvSpPr>
                  <p:nvPr/>
                </p:nvSpPr>
                <p:spPr bwMode="auto">
                  <a:xfrm>
                    <a:off x="1985922" y="5431861"/>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5" name="Rectangle 97"/>
                  <p:cNvSpPr>
                    <a:spLocks noChangeArrowheads="1"/>
                  </p:cNvSpPr>
                  <p:nvPr/>
                </p:nvSpPr>
                <p:spPr bwMode="auto">
                  <a:xfrm>
                    <a:off x="1985922" y="5552976"/>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6" name="Rectangle 97"/>
                  <p:cNvSpPr>
                    <a:spLocks noChangeArrowheads="1"/>
                  </p:cNvSpPr>
                  <p:nvPr/>
                </p:nvSpPr>
                <p:spPr bwMode="auto">
                  <a:xfrm>
                    <a:off x="2804893" y="4670564"/>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7" name="Rectangle 97"/>
                  <p:cNvSpPr>
                    <a:spLocks noChangeArrowheads="1"/>
                  </p:cNvSpPr>
                  <p:nvPr/>
                </p:nvSpPr>
                <p:spPr bwMode="auto">
                  <a:xfrm>
                    <a:off x="2804893" y="4791679"/>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8" name="Rectangle 97"/>
                  <p:cNvSpPr>
                    <a:spLocks noChangeArrowheads="1"/>
                  </p:cNvSpPr>
                  <p:nvPr/>
                </p:nvSpPr>
                <p:spPr bwMode="auto">
                  <a:xfrm>
                    <a:off x="2804893" y="5051212"/>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9" name="Rectangle 97"/>
                  <p:cNvSpPr>
                    <a:spLocks noChangeArrowheads="1"/>
                  </p:cNvSpPr>
                  <p:nvPr/>
                </p:nvSpPr>
                <p:spPr bwMode="auto">
                  <a:xfrm>
                    <a:off x="2804893" y="5172327"/>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0" name="Rectangle 97"/>
                  <p:cNvSpPr>
                    <a:spLocks noChangeArrowheads="1"/>
                  </p:cNvSpPr>
                  <p:nvPr/>
                </p:nvSpPr>
                <p:spPr bwMode="auto">
                  <a:xfrm>
                    <a:off x="2804893" y="5431861"/>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1" name="Rectangle 97"/>
                  <p:cNvSpPr>
                    <a:spLocks noChangeArrowheads="1"/>
                  </p:cNvSpPr>
                  <p:nvPr/>
                </p:nvSpPr>
                <p:spPr bwMode="auto">
                  <a:xfrm>
                    <a:off x="2804893" y="5552976"/>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2" name="Rectangle 97"/>
                  <p:cNvSpPr>
                    <a:spLocks noChangeArrowheads="1"/>
                  </p:cNvSpPr>
                  <p:nvPr/>
                </p:nvSpPr>
                <p:spPr bwMode="auto">
                  <a:xfrm>
                    <a:off x="3609444" y="4670564"/>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3" name="Rectangle 97"/>
                  <p:cNvSpPr>
                    <a:spLocks noChangeArrowheads="1"/>
                  </p:cNvSpPr>
                  <p:nvPr/>
                </p:nvSpPr>
                <p:spPr bwMode="auto">
                  <a:xfrm>
                    <a:off x="3609444" y="4791679"/>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4" name="Rectangle 97"/>
                  <p:cNvSpPr>
                    <a:spLocks noChangeArrowheads="1"/>
                  </p:cNvSpPr>
                  <p:nvPr/>
                </p:nvSpPr>
                <p:spPr bwMode="auto">
                  <a:xfrm>
                    <a:off x="3609444" y="5051212"/>
                    <a:ext cx="347486" cy="8446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5" name="Rectangle 97"/>
                  <p:cNvSpPr>
                    <a:spLocks noChangeArrowheads="1"/>
                  </p:cNvSpPr>
                  <p:nvPr/>
                </p:nvSpPr>
                <p:spPr bwMode="auto">
                  <a:xfrm>
                    <a:off x="3609444" y="5172327"/>
                    <a:ext cx="347486" cy="84466"/>
                  </a:xfrm>
                  <a:prstGeom prst="rect">
                    <a:avLst/>
                  </a:prstGeom>
                  <a:solidFill>
                    <a:srgbClr val="C51C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6" name="Rectangle 97"/>
                  <p:cNvSpPr>
                    <a:spLocks noChangeArrowheads="1"/>
                  </p:cNvSpPr>
                  <p:nvPr/>
                </p:nvSpPr>
                <p:spPr bwMode="auto">
                  <a:xfrm>
                    <a:off x="3609444" y="5431861"/>
                    <a:ext cx="347486" cy="84466"/>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7" name="Rectangle 97"/>
                  <p:cNvSpPr>
                    <a:spLocks noChangeArrowheads="1"/>
                  </p:cNvSpPr>
                  <p:nvPr/>
                </p:nvSpPr>
                <p:spPr bwMode="auto">
                  <a:xfrm>
                    <a:off x="3609444" y="5552976"/>
                    <a:ext cx="347486" cy="84466"/>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8" name="Rectangle 97"/>
                  <p:cNvSpPr>
                    <a:spLocks noChangeArrowheads="1"/>
                  </p:cNvSpPr>
                  <p:nvPr/>
                </p:nvSpPr>
                <p:spPr bwMode="auto">
                  <a:xfrm>
                    <a:off x="4413996" y="4670564"/>
                    <a:ext cx="347486" cy="84466"/>
                  </a:xfrm>
                  <a:prstGeom prst="rect">
                    <a:avLst/>
                  </a:prstGeom>
                  <a:solidFill>
                    <a:srgbClr val="C51C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39" name="Rectangle 97"/>
                  <p:cNvSpPr>
                    <a:spLocks noChangeArrowheads="1"/>
                  </p:cNvSpPr>
                  <p:nvPr/>
                </p:nvSpPr>
                <p:spPr bwMode="auto">
                  <a:xfrm>
                    <a:off x="4413996" y="4791679"/>
                    <a:ext cx="347486" cy="84466"/>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40" name="Rectangle 97"/>
                  <p:cNvSpPr>
                    <a:spLocks noChangeArrowheads="1"/>
                  </p:cNvSpPr>
                  <p:nvPr/>
                </p:nvSpPr>
                <p:spPr bwMode="auto">
                  <a:xfrm>
                    <a:off x="4413996" y="5051212"/>
                    <a:ext cx="347486" cy="84466"/>
                  </a:xfrm>
                  <a:prstGeom prst="rect">
                    <a:avLst/>
                  </a:prstGeom>
                  <a:solidFill>
                    <a:srgbClr val="C51C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41" name="Rectangle 97"/>
                  <p:cNvSpPr>
                    <a:spLocks noChangeArrowheads="1"/>
                  </p:cNvSpPr>
                  <p:nvPr/>
                </p:nvSpPr>
                <p:spPr bwMode="auto">
                  <a:xfrm>
                    <a:off x="4413996" y="5172327"/>
                    <a:ext cx="347486" cy="84466"/>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42" name="Rectangle 97"/>
                  <p:cNvSpPr>
                    <a:spLocks noChangeArrowheads="1"/>
                  </p:cNvSpPr>
                  <p:nvPr/>
                </p:nvSpPr>
                <p:spPr bwMode="auto">
                  <a:xfrm>
                    <a:off x="4413996" y="5431861"/>
                    <a:ext cx="347486" cy="84466"/>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43" name="Rectangle 242"/>
                  <p:cNvSpPr>
                    <a:spLocks noChangeArrowheads="1"/>
                  </p:cNvSpPr>
                  <p:nvPr/>
                </p:nvSpPr>
                <p:spPr bwMode="auto">
                  <a:xfrm>
                    <a:off x="4413996" y="5552976"/>
                    <a:ext cx="347486" cy="84466"/>
                  </a:xfrm>
                  <a:prstGeom prst="rect">
                    <a:avLst/>
                  </a:prstGeom>
                  <a:solidFill>
                    <a:srgbClr val="C51C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grpSp>
              <p:nvGrpSpPr>
                <p:cNvPr id="13" name="Group 359"/>
                <p:cNvGrpSpPr/>
                <p:nvPr/>
              </p:nvGrpSpPr>
              <p:grpSpPr>
                <a:xfrm>
                  <a:off x="802641" y="4961468"/>
                  <a:ext cx="1822449" cy="1318682"/>
                  <a:chOff x="1054101" y="4961468"/>
                  <a:chExt cx="1822449" cy="1318682"/>
                </a:xfrm>
                <a:effectLst>
                  <a:outerShdw blurRad="25400" dist="25400" dir="2700000">
                    <a:srgbClr val="000000">
                      <a:alpha val="97000"/>
                    </a:srgbClr>
                  </a:outerShdw>
                </a:effectLst>
              </p:grpSpPr>
              <p:sp>
                <p:nvSpPr>
                  <p:cNvPr id="163" name="Rectangle 162"/>
                  <p:cNvSpPr/>
                  <p:nvPr/>
                </p:nvSpPr>
                <p:spPr bwMode="auto">
                  <a:xfrm>
                    <a:off x="1187451" y="5403850"/>
                    <a:ext cx="1174750" cy="323850"/>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4" name="Rectangle 163"/>
                  <p:cNvSpPr/>
                  <p:nvPr/>
                </p:nvSpPr>
                <p:spPr bwMode="auto">
                  <a:xfrm>
                    <a:off x="1925462" y="5370262"/>
                    <a:ext cx="541433" cy="773363"/>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5" name="Rectangle 19"/>
                  <p:cNvSpPr/>
                  <p:nvPr/>
                </p:nvSpPr>
                <p:spPr bwMode="auto">
                  <a:xfrm>
                    <a:off x="1511300" y="5925862"/>
                    <a:ext cx="482600" cy="303488"/>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6" name="Rectangle 20"/>
                  <p:cNvSpPr/>
                  <p:nvPr/>
                </p:nvSpPr>
                <p:spPr bwMode="auto">
                  <a:xfrm>
                    <a:off x="2041525" y="5920217"/>
                    <a:ext cx="835025" cy="175783"/>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7" name="Rectangle 166"/>
                  <p:cNvSpPr/>
                  <p:nvPr/>
                </p:nvSpPr>
                <p:spPr bwMode="auto">
                  <a:xfrm>
                    <a:off x="1958975" y="4961468"/>
                    <a:ext cx="425449" cy="572558"/>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8" name="Rectangle 167"/>
                  <p:cNvSpPr/>
                  <p:nvPr/>
                </p:nvSpPr>
                <p:spPr bwMode="auto">
                  <a:xfrm>
                    <a:off x="1120775" y="5483225"/>
                    <a:ext cx="498475" cy="297695"/>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69" name="Rectangle 168"/>
                  <p:cNvSpPr/>
                  <p:nvPr/>
                </p:nvSpPr>
                <p:spPr bwMode="auto">
                  <a:xfrm>
                    <a:off x="1143262" y="5175250"/>
                    <a:ext cx="460113" cy="266700"/>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70" name="Rectangle 169"/>
                  <p:cNvSpPr/>
                  <p:nvPr/>
                </p:nvSpPr>
                <p:spPr bwMode="auto">
                  <a:xfrm>
                    <a:off x="1054101" y="5867399"/>
                    <a:ext cx="482600" cy="412751"/>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71" name="Rectangle 170"/>
                  <p:cNvSpPr/>
                  <p:nvPr/>
                </p:nvSpPr>
                <p:spPr bwMode="auto">
                  <a:xfrm>
                    <a:off x="1279525" y="6070600"/>
                    <a:ext cx="657226" cy="136524"/>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72" name="Rectangle 171"/>
                  <p:cNvSpPr/>
                  <p:nvPr/>
                </p:nvSpPr>
                <p:spPr bwMode="auto">
                  <a:xfrm>
                    <a:off x="1875368" y="5014187"/>
                    <a:ext cx="491065" cy="269013"/>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sp>
                <p:nvSpPr>
                  <p:cNvPr id="173" name="Rectangle 172"/>
                  <p:cNvSpPr/>
                  <p:nvPr/>
                </p:nvSpPr>
                <p:spPr bwMode="auto">
                  <a:xfrm>
                    <a:off x="1172636" y="5130791"/>
                    <a:ext cx="499534" cy="198966"/>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latin typeface="Arial" charset="0"/>
                      <a:ea typeface="ＭＳ Ｐゴシック" pitchFamily="1" charset="-128"/>
                    </a:endParaRPr>
                  </a:p>
                </p:txBody>
              </p:sp>
            </p:grpSp>
          </p:grpSp>
          <p:sp>
            <p:nvSpPr>
              <p:cNvPr id="155" name="Rectangle 126"/>
              <p:cNvSpPr/>
              <p:nvPr/>
            </p:nvSpPr>
            <p:spPr>
              <a:xfrm>
                <a:off x="1253363" y="6523994"/>
                <a:ext cx="1652489" cy="573983"/>
              </a:xfrm>
              <a:prstGeom prst="rect">
                <a:avLst/>
              </a:prstGeom>
              <a:effectLst>
                <a:outerShdw blurRad="50800" dist="38100" dir="2700000">
                  <a:srgbClr val="FFFF00">
                    <a:alpha val="43000"/>
                  </a:srgbClr>
                </a:outerShdw>
              </a:effectLst>
            </p:spPr>
            <p:txBody>
              <a:bodyPr wrap="square">
                <a:spAutoFit/>
              </a:bodyPr>
              <a:lstStyle/>
              <a:p>
                <a:pPr algn="ctr"/>
                <a:r>
                  <a:rPr lang="en-US" sz="1101" b="1" i="1" dirty="0">
                    <a:latin typeface="Helvetica"/>
                    <a:cs typeface="Helvetica"/>
                  </a:rPr>
                  <a:t>Resource Mapping</a:t>
                </a:r>
                <a:endParaRPr lang="en-US" sz="1051" b="1" i="1" dirty="0">
                  <a:latin typeface="Helvetica"/>
                  <a:cs typeface="Helvetica"/>
                </a:endParaRPr>
              </a:p>
            </p:txBody>
          </p:sp>
          <p:cxnSp>
            <p:nvCxnSpPr>
              <p:cNvPr id="157" name="Straight Arrow Connector 127"/>
              <p:cNvCxnSpPr>
                <a:stCxn id="155" idx="0"/>
              </p:cNvCxnSpPr>
              <p:nvPr/>
            </p:nvCxnSpPr>
            <p:spPr bwMode="auto">
              <a:xfrm flipH="1" flipV="1">
                <a:off x="1868332" y="5678956"/>
                <a:ext cx="211276" cy="845038"/>
              </a:xfrm>
              <a:prstGeom prst="straightConnector1">
                <a:avLst/>
              </a:prstGeom>
              <a:solidFill>
                <a:schemeClr val="accent1"/>
              </a:solidFill>
              <a:ln w="57150" cap="flat" cmpd="sng" algn="ctr">
                <a:solidFill>
                  <a:schemeClr val="tx1"/>
                </a:solidFill>
                <a:prstDash val="solid"/>
                <a:round/>
                <a:headEnd type="none" w="med" len="med"/>
                <a:tailEnd type="triangle" w="med" len="med"/>
              </a:ln>
              <a:effectLst>
                <a:outerShdw blurRad="50800" dist="38100" dir="2700000">
                  <a:srgbClr val="FFFF00">
                    <a:alpha val="43000"/>
                  </a:srgbClr>
                </a:outerShdw>
              </a:effectLst>
            </p:spPr>
          </p:cxnSp>
          <p:sp>
            <p:nvSpPr>
              <p:cNvPr id="158" name="Rectangle 128"/>
              <p:cNvSpPr/>
              <p:nvPr/>
            </p:nvSpPr>
            <p:spPr>
              <a:xfrm>
                <a:off x="3552131" y="6505373"/>
                <a:ext cx="1231186" cy="573641"/>
              </a:xfrm>
              <a:prstGeom prst="rect">
                <a:avLst/>
              </a:prstGeom>
              <a:effectLst>
                <a:outerShdw blurRad="50800" dist="38100" dir="2700000">
                  <a:srgbClr val="FFFF00">
                    <a:alpha val="43000"/>
                  </a:srgbClr>
                </a:outerShdw>
              </a:effectLst>
            </p:spPr>
            <p:txBody>
              <a:bodyPr wrap="square" lIns="0" rIns="0">
                <a:spAutoFit/>
              </a:bodyPr>
              <a:lstStyle/>
              <a:p>
                <a:pPr algn="ctr"/>
                <a:r>
                  <a:rPr lang="en-US" sz="1101" b="1" i="1" dirty="0">
                    <a:latin typeface="Helvetica"/>
                    <a:cs typeface="Helvetica"/>
                  </a:rPr>
                  <a:t>Feature</a:t>
                </a:r>
              </a:p>
              <a:p>
                <a:pPr algn="ctr"/>
                <a:r>
                  <a:rPr lang="en-US" sz="1101" b="1" i="1" dirty="0">
                    <a:latin typeface="Helvetica"/>
                    <a:cs typeface="Helvetica"/>
                  </a:rPr>
                  <a:t>Classification</a:t>
                </a:r>
                <a:endParaRPr lang="en-US" sz="1051" b="1" i="1" dirty="0">
                  <a:latin typeface="Helvetica"/>
                  <a:cs typeface="Helvetica"/>
                </a:endParaRPr>
              </a:p>
            </p:txBody>
          </p:sp>
          <p:cxnSp>
            <p:nvCxnSpPr>
              <p:cNvPr id="159" name="Straight Arrow Connector 127"/>
              <p:cNvCxnSpPr>
                <a:stCxn id="158" idx="0"/>
                <a:endCxn id="243" idx="0"/>
              </p:cNvCxnSpPr>
              <p:nvPr/>
            </p:nvCxnSpPr>
            <p:spPr bwMode="auto">
              <a:xfrm rot="5400000" flipH="1" flipV="1">
                <a:off x="3731801" y="5900892"/>
                <a:ext cx="1040406" cy="168559"/>
              </a:xfrm>
              <a:prstGeom prst="straightConnector1">
                <a:avLst/>
              </a:prstGeom>
              <a:solidFill>
                <a:schemeClr val="accent1"/>
              </a:solidFill>
              <a:ln w="57150" cap="flat" cmpd="sng" algn="ctr">
                <a:solidFill>
                  <a:schemeClr val="tx1"/>
                </a:solidFill>
                <a:prstDash val="solid"/>
                <a:round/>
                <a:headEnd type="none" w="med" len="med"/>
                <a:tailEnd type="triangle" w="med" len="med"/>
              </a:ln>
              <a:effectLst>
                <a:outerShdw blurRad="50800" dist="38100" dir="2700000">
                  <a:srgbClr val="FFFF00">
                    <a:alpha val="43000"/>
                  </a:srgbClr>
                </a:outerShdw>
              </a:effectLst>
            </p:spPr>
          </p:cxnSp>
          <p:cxnSp>
            <p:nvCxnSpPr>
              <p:cNvPr id="160" name="Straight Arrow Connector 159"/>
              <p:cNvCxnSpPr>
                <a:stCxn id="151" idx="2"/>
                <a:endCxn id="212" idx="3"/>
              </p:cNvCxnSpPr>
              <p:nvPr/>
            </p:nvCxnSpPr>
            <p:spPr bwMode="auto">
              <a:xfrm flipH="1">
                <a:off x="1352373" y="3651263"/>
                <a:ext cx="1392569" cy="494815"/>
              </a:xfrm>
              <a:prstGeom prst="straightConnector1">
                <a:avLst/>
              </a:prstGeom>
              <a:solidFill>
                <a:schemeClr val="accent1"/>
              </a:solidFill>
              <a:ln w="57150" cap="flat" cmpd="sng" algn="ctr">
                <a:solidFill>
                  <a:schemeClr val="tx1"/>
                </a:solidFill>
                <a:prstDash val="solid"/>
                <a:round/>
                <a:headEnd type="none" w="med" len="med"/>
                <a:tailEnd type="triangle" w="med" len="med"/>
              </a:ln>
              <a:effectLst>
                <a:outerShdw blurRad="50800" dist="38100" dir="2700000">
                  <a:srgbClr val="FFFF00">
                    <a:alpha val="43000"/>
                  </a:srgbClr>
                </a:outerShdw>
              </a:effectLst>
            </p:spPr>
          </p:cxnSp>
        </p:grpSp>
        <p:cxnSp>
          <p:nvCxnSpPr>
            <p:cNvPr id="284" name="Straight Arrow Connector 283"/>
            <p:cNvCxnSpPr>
              <a:stCxn id="149" idx="1"/>
              <a:endCxn id="183" idx="1"/>
            </p:cNvCxnSpPr>
            <p:nvPr/>
          </p:nvCxnSpPr>
          <p:spPr bwMode="auto">
            <a:xfrm rot="10800000" flipH="1">
              <a:off x="2668471" y="3749826"/>
              <a:ext cx="734477" cy="156199"/>
            </a:xfrm>
            <a:prstGeom prst="straightConnector1">
              <a:avLst/>
            </a:prstGeom>
            <a:solidFill>
              <a:schemeClr val="accent1"/>
            </a:solidFill>
            <a:ln w="57150" cap="flat" cmpd="sng" algn="ctr">
              <a:solidFill>
                <a:schemeClr val="tx1"/>
              </a:solidFill>
              <a:prstDash val="solid"/>
              <a:round/>
              <a:headEnd type="none" w="med" len="med"/>
              <a:tailEnd type="triangle" w="med" len="med"/>
            </a:ln>
            <a:effectLst>
              <a:outerShdw blurRad="50800" dist="38100" dir="2700000">
                <a:srgbClr val="FFFF00">
                  <a:alpha val="43000"/>
                </a:srgbClr>
              </a:outerShdw>
            </a:effectLst>
          </p:spPr>
        </p:cxnSp>
      </p:grpSp>
    </p:spTree>
    <p:extLst>
      <p:ext uri="{BB962C8B-B14F-4D97-AF65-F5344CB8AC3E}">
        <p14:creationId xmlns:p14="http://schemas.microsoft.com/office/powerpoint/2010/main" val="1482536240"/>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1613762" y="5009378"/>
            <a:ext cx="4015422" cy="754097"/>
          </a:xfrm>
          <a:prstGeom prst="rect">
            <a:avLst/>
          </a:prstGeom>
        </p:spPr>
        <p:txBody>
          <a:bodyPr wrap="square" lIns="0" rIns="0">
            <a:noAutofit/>
          </a:bodyPr>
          <a:lstStyle/>
          <a:p>
            <a:pPr algn="ctr">
              <a:spcAft>
                <a:spcPts val="300"/>
              </a:spcAft>
              <a:buClr>
                <a:srgbClr val="520000"/>
              </a:buClr>
            </a:pPr>
            <a:r>
              <a:rPr lang="en-US" sz="1401" b="1" i="1" dirty="0">
                <a:solidFill>
                  <a:srgbClr val="5F6062"/>
                </a:solidFill>
                <a:latin typeface="Calibri"/>
                <a:cs typeface="Calibri"/>
              </a:rPr>
              <a:t>With the boundaries of the framework, the assessments are “like for like”</a:t>
            </a:r>
          </a:p>
        </p:txBody>
      </p:sp>
      <p:sp>
        <p:nvSpPr>
          <p:cNvPr id="38" name="Rectangle 37"/>
          <p:cNvSpPr/>
          <p:nvPr/>
        </p:nvSpPr>
        <p:spPr>
          <a:xfrm>
            <a:off x="1601775" y="5903067"/>
            <a:ext cx="7704756" cy="338711"/>
          </a:xfrm>
          <a:prstGeom prst="rect">
            <a:avLst/>
          </a:prstGeom>
        </p:spPr>
        <p:txBody>
          <a:bodyPr wrap="square">
            <a:spAutoFit/>
          </a:bodyPr>
          <a:lstStyle/>
          <a:p>
            <a:pPr>
              <a:spcAft>
                <a:spcPts val="600"/>
              </a:spcAft>
            </a:pPr>
            <a:r>
              <a:rPr lang="en-US" sz="1601" b="1" dirty="0">
                <a:solidFill>
                  <a:srgbClr val="5F6062"/>
                </a:solidFill>
                <a:latin typeface="Helvetica"/>
                <a:cs typeface="Helvetica"/>
              </a:rPr>
              <a:t>Using Service Domain partitions to do like-for-like comparisons</a:t>
            </a:r>
            <a:endParaRPr lang="en-US" sz="1401" b="1" dirty="0">
              <a:solidFill>
                <a:srgbClr val="5F6062"/>
              </a:solidFill>
              <a:latin typeface="Helvetica"/>
              <a:cs typeface="Helvetica"/>
            </a:endParaRPr>
          </a:p>
        </p:txBody>
      </p:sp>
      <p:sp>
        <p:nvSpPr>
          <p:cNvPr id="144" name="Rectangle 143"/>
          <p:cNvSpPr/>
          <p:nvPr/>
        </p:nvSpPr>
        <p:spPr>
          <a:xfrm>
            <a:off x="6504124" y="5003017"/>
            <a:ext cx="4015422" cy="754097"/>
          </a:xfrm>
          <a:prstGeom prst="rect">
            <a:avLst/>
          </a:prstGeom>
        </p:spPr>
        <p:txBody>
          <a:bodyPr wrap="square" lIns="0" rIns="0">
            <a:noAutofit/>
          </a:bodyPr>
          <a:lstStyle/>
          <a:p>
            <a:pPr algn="ctr">
              <a:spcAft>
                <a:spcPts val="300"/>
              </a:spcAft>
              <a:buClr>
                <a:srgbClr val="520000"/>
              </a:buClr>
            </a:pPr>
            <a:r>
              <a:rPr lang="en-US" sz="1401" b="1" i="1" dirty="0">
                <a:solidFill>
                  <a:srgbClr val="5F6062"/>
                </a:solidFill>
                <a:latin typeface="Calibri"/>
                <a:cs typeface="Calibri"/>
              </a:rPr>
              <a:t>When all applications are mapped across the organization shortfalls are exposed</a:t>
            </a:r>
          </a:p>
        </p:txBody>
      </p:sp>
      <p:grpSp>
        <p:nvGrpSpPr>
          <p:cNvPr id="3" name="Group 161"/>
          <p:cNvGrpSpPr/>
          <p:nvPr/>
        </p:nvGrpSpPr>
        <p:grpSpPr>
          <a:xfrm>
            <a:off x="1947018" y="1854634"/>
            <a:ext cx="8365380" cy="3183436"/>
            <a:chOff x="414182" y="1057901"/>
            <a:chExt cx="8361509" cy="3181963"/>
          </a:xfrm>
        </p:grpSpPr>
        <p:grpSp>
          <p:nvGrpSpPr>
            <p:cNvPr id="4" name="Group 22"/>
            <p:cNvGrpSpPr/>
            <p:nvPr/>
          </p:nvGrpSpPr>
          <p:grpSpPr>
            <a:xfrm>
              <a:off x="414182" y="1057901"/>
              <a:ext cx="3680462" cy="1904114"/>
              <a:chOff x="1264138" y="2601158"/>
              <a:chExt cx="3680462" cy="1904114"/>
            </a:xfrm>
          </p:grpSpPr>
          <p:sp>
            <p:nvSpPr>
              <p:cNvPr id="66" name="Freeform 65"/>
              <p:cNvSpPr/>
              <p:nvPr/>
            </p:nvSpPr>
            <p:spPr>
              <a:xfrm>
                <a:off x="1504758" y="2689782"/>
                <a:ext cx="1347952" cy="1075433"/>
              </a:xfrm>
              <a:custGeom>
                <a:avLst/>
                <a:gdLst>
                  <a:gd name="connsiteX0" fmla="*/ 345231 w 1158990"/>
                  <a:gd name="connsiteY0" fmla="*/ 431515 h 924674"/>
                  <a:gd name="connsiteX1" fmla="*/ 345231 w 1158990"/>
                  <a:gd name="connsiteY1" fmla="*/ 271238 h 924674"/>
                  <a:gd name="connsiteX2" fmla="*/ 591824 w 1158990"/>
                  <a:gd name="connsiteY2" fmla="*/ 271238 h 924674"/>
                  <a:gd name="connsiteX3" fmla="*/ 591824 w 1158990"/>
                  <a:gd name="connsiteY3" fmla="*/ 0 h 924674"/>
                  <a:gd name="connsiteX4" fmla="*/ 789099 w 1158990"/>
                  <a:gd name="connsiteY4" fmla="*/ 160277 h 924674"/>
                  <a:gd name="connsiteX5" fmla="*/ 949385 w 1158990"/>
                  <a:gd name="connsiteY5" fmla="*/ 160277 h 924674"/>
                  <a:gd name="connsiteX6" fmla="*/ 949385 w 1158990"/>
                  <a:gd name="connsiteY6" fmla="*/ 419186 h 924674"/>
                  <a:gd name="connsiteX7" fmla="*/ 1158990 w 1158990"/>
                  <a:gd name="connsiteY7" fmla="*/ 419186 h 924674"/>
                  <a:gd name="connsiteX8" fmla="*/ 1158990 w 1158990"/>
                  <a:gd name="connsiteY8" fmla="*/ 665766 h 924674"/>
                  <a:gd name="connsiteX9" fmla="*/ 789099 w 1158990"/>
                  <a:gd name="connsiteY9" fmla="*/ 924674 h 924674"/>
                  <a:gd name="connsiteX10" fmla="*/ 789099 w 1158990"/>
                  <a:gd name="connsiteY10" fmla="*/ 665766 h 924674"/>
                  <a:gd name="connsiteX11" fmla="*/ 0 w 1158990"/>
                  <a:gd name="connsiteY11" fmla="*/ 665766 h 924674"/>
                  <a:gd name="connsiteX12" fmla="*/ 0 w 1158990"/>
                  <a:gd name="connsiteY12" fmla="*/ 406857 h 924674"/>
                  <a:gd name="connsiteX13" fmla="*/ 345231 w 1158990"/>
                  <a:gd name="connsiteY13" fmla="*/ 431515 h 9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990" h="924674">
                    <a:moveTo>
                      <a:pt x="345231" y="431515"/>
                    </a:moveTo>
                    <a:lnTo>
                      <a:pt x="345231" y="271238"/>
                    </a:lnTo>
                    <a:lnTo>
                      <a:pt x="591824" y="271238"/>
                    </a:lnTo>
                    <a:lnTo>
                      <a:pt x="591824" y="0"/>
                    </a:lnTo>
                    <a:lnTo>
                      <a:pt x="789099" y="160277"/>
                    </a:lnTo>
                    <a:lnTo>
                      <a:pt x="949385" y="160277"/>
                    </a:lnTo>
                    <a:lnTo>
                      <a:pt x="949385" y="419186"/>
                    </a:lnTo>
                    <a:lnTo>
                      <a:pt x="1158990" y="419186"/>
                    </a:lnTo>
                    <a:lnTo>
                      <a:pt x="1158990" y="665766"/>
                    </a:lnTo>
                    <a:lnTo>
                      <a:pt x="789099" y="924674"/>
                    </a:lnTo>
                    <a:lnTo>
                      <a:pt x="789099" y="665766"/>
                    </a:lnTo>
                    <a:lnTo>
                      <a:pt x="0" y="665766"/>
                    </a:lnTo>
                    <a:lnTo>
                      <a:pt x="0" y="406857"/>
                    </a:lnTo>
                    <a:lnTo>
                      <a:pt x="345231" y="431515"/>
                    </a:lnTo>
                    <a:close/>
                  </a:path>
                </a:pathLst>
              </a:custGeom>
              <a:solidFill>
                <a:schemeClr val="accent3">
                  <a:lumMod val="50000"/>
                  <a:alpha val="62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tIns="187287" rtlCol="0" anchor="ctr"/>
              <a:lstStyle/>
              <a:p>
                <a:pPr algn="ctr"/>
                <a:r>
                  <a:rPr lang="en-US" sz="1201" b="1" dirty="0"/>
                  <a:t>Application A</a:t>
                </a:r>
              </a:p>
            </p:txBody>
          </p:sp>
          <p:sp>
            <p:nvSpPr>
              <p:cNvPr id="67" name="Freeform 66"/>
              <p:cNvSpPr/>
              <p:nvPr/>
            </p:nvSpPr>
            <p:spPr>
              <a:xfrm>
                <a:off x="3395290" y="2601158"/>
                <a:ext cx="1290592" cy="1175807"/>
              </a:xfrm>
              <a:custGeom>
                <a:avLst/>
                <a:gdLst>
                  <a:gd name="connsiteX0" fmla="*/ 0 w 1109672"/>
                  <a:gd name="connsiteY0" fmla="*/ 579462 h 1010977"/>
                  <a:gd name="connsiteX1" fmla="*/ 0 w 1109672"/>
                  <a:gd name="connsiteY1" fmla="*/ 382198 h 1010977"/>
                  <a:gd name="connsiteX2" fmla="*/ 209605 w 1109672"/>
                  <a:gd name="connsiteY2" fmla="*/ 382198 h 1010977"/>
                  <a:gd name="connsiteX3" fmla="*/ 345232 w 1109672"/>
                  <a:gd name="connsiteY3" fmla="*/ 221921 h 1010977"/>
                  <a:gd name="connsiteX4" fmla="*/ 542506 w 1109672"/>
                  <a:gd name="connsiteY4" fmla="*/ 221921 h 1010977"/>
                  <a:gd name="connsiteX5" fmla="*/ 542506 w 1109672"/>
                  <a:gd name="connsiteY5" fmla="*/ 0 h 1010977"/>
                  <a:gd name="connsiteX6" fmla="*/ 764441 w 1109672"/>
                  <a:gd name="connsiteY6" fmla="*/ 0 h 1010977"/>
                  <a:gd name="connsiteX7" fmla="*/ 764441 w 1109672"/>
                  <a:gd name="connsiteY7" fmla="*/ 320553 h 1010977"/>
                  <a:gd name="connsiteX8" fmla="*/ 974045 w 1109672"/>
                  <a:gd name="connsiteY8" fmla="*/ 320553 h 1010977"/>
                  <a:gd name="connsiteX9" fmla="*/ 974045 w 1109672"/>
                  <a:gd name="connsiteY9" fmla="*/ 493159 h 1010977"/>
                  <a:gd name="connsiteX10" fmla="*/ 1097342 w 1109672"/>
                  <a:gd name="connsiteY10" fmla="*/ 493159 h 1010977"/>
                  <a:gd name="connsiteX11" fmla="*/ 1109672 w 1109672"/>
                  <a:gd name="connsiteY11" fmla="*/ 1010977 h 1010977"/>
                  <a:gd name="connsiteX12" fmla="*/ 665803 w 1109672"/>
                  <a:gd name="connsiteY12" fmla="*/ 1010977 h 1010977"/>
                  <a:gd name="connsiteX13" fmla="*/ 517847 w 1109672"/>
                  <a:gd name="connsiteY13" fmla="*/ 887687 h 1010977"/>
                  <a:gd name="connsiteX14" fmla="*/ 505517 w 1109672"/>
                  <a:gd name="connsiteY14" fmla="*/ 715081 h 1010977"/>
                  <a:gd name="connsiteX15" fmla="*/ 172616 w 1109672"/>
                  <a:gd name="connsiteY15" fmla="*/ 715081 h 1010977"/>
                  <a:gd name="connsiteX16" fmla="*/ 172616 w 1109672"/>
                  <a:gd name="connsiteY16" fmla="*/ 579462 h 1010977"/>
                  <a:gd name="connsiteX17" fmla="*/ 0 w 1109672"/>
                  <a:gd name="connsiteY17" fmla="*/ 579462 h 10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9672" h="1010977">
                    <a:moveTo>
                      <a:pt x="0" y="579462"/>
                    </a:moveTo>
                    <a:lnTo>
                      <a:pt x="0" y="382198"/>
                    </a:lnTo>
                    <a:lnTo>
                      <a:pt x="209605" y="382198"/>
                    </a:lnTo>
                    <a:lnTo>
                      <a:pt x="345232" y="221921"/>
                    </a:lnTo>
                    <a:lnTo>
                      <a:pt x="542506" y="221921"/>
                    </a:lnTo>
                    <a:lnTo>
                      <a:pt x="542506" y="0"/>
                    </a:lnTo>
                    <a:lnTo>
                      <a:pt x="764441" y="0"/>
                    </a:lnTo>
                    <a:lnTo>
                      <a:pt x="764441" y="320553"/>
                    </a:lnTo>
                    <a:lnTo>
                      <a:pt x="974045" y="320553"/>
                    </a:lnTo>
                    <a:lnTo>
                      <a:pt x="974045" y="493159"/>
                    </a:lnTo>
                    <a:lnTo>
                      <a:pt x="1097342" y="493159"/>
                    </a:lnTo>
                    <a:lnTo>
                      <a:pt x="1109672" y="1010977"/>
                    </a:lnTo>
                    <a:lnTo>
                      <a:pt x="665803" y="1010977"/>
                    </a:lnTo>
                    <a:lnTo>
                      <a:pt x="517847" y="887687"/>
                    </a:lnTo>
                    <a:lnTo>
                      <a:pt x="505517" y="715081"/>
                    </a:lnTo>
                    <a:lnTo>
                      <a:pt x="172616" y="715081"/>
                    </a:lnTo>
                    <a:lnTo>
                      <a:pt x="172616" y="579462"/>
                    </a:lnTo>
                    <a:lnTo>
                      <a:pt x="0" y="579462"/>
                    </a:lnTo>
                    <a:close/>
                  </a:path>
                </a:pathLst>
              </a:custGeom>
              <a:solidFill>
                <a:srgbClr val="68C8C6">
                  <a:alpha val="92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wrap="none" lIns="0" tIns="0" rIns="144067" bIns="93643" rtlCol="0" anchor="ctr"/>
              <a:lstStyle/>
              <a:p>
                <a:pPr algn="ctr"/>
                <a:r>
                  <a:rPr lang="en-US" sz="1201" b="1" dirty="0"/>
                  <a:t>Application B</a:t>
                </a:r>
              </a:p>
            </p:txBody>
          </p:sp>
          <p:sp>
            <p:nvSpPr>
              <p:cNvPr id="68" name="Rectangle 67"/>
              <p:cNvSpPr/>
              <p:nvPr/>
            </p:nvSpPr>
            <p:spPr>
              <a:xfrm>
                <a:off x="2734550" y="3044276"/>
                <a:ext cx="797613" cy="35449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1" b="1" dirty="0">
                    <a:solidFill>
                      <a:srgbClr val="5F6062"/>
                    </a:solidFill>
                  </a:rPr>
                  <a:t>Vs</a:t>
                </a:r>
              </a:p>
            </p:txBody>
          </p:sp>
          <p:sp>
            <p:nvSpPr>
              <p:cNvPr id="69" name="Rectangle 68"/>
              <p:cNvSpPr/>
              <p:nvPr/>
            </p:nvSpPr>
            <p:spPr>
              <a:xfrm>
                <a:off x="1264138" y="3751524"/>
                <a:ext cx="3680462" cy="753748"/>
              </a:xfrm>
              <a:prstGeom prst="rect">
                <a:avLst/>
              </a:prstGeom>
            </p:spPr>
            <p:txBody>
              <a:bodyPr wrap="square" lIns="0" rIns="0">
                <a:noAutofit/>
              </a:bodyPr>
              <a:lstStyle/>
              <a:p>
                <a:pPr algn="ctr">
                  <a:spcAft>
                    <a:spcPts val="300"/>
                  </a:spcAft>
                  <a:buClr>
                    <a:srgbClr val="520000"/>
                  </a:buClr>
                </a:pPr>
                <a:r>
                  <a:rPr lang="en-US" sz="1401" b="1" i="1" dirty="0">
                    <a:solidFill>
                      <a:srgbClr val="5F6062"/>
                    </a:solidFill>
                    <a:latin typeface="Calibri"/>
                    <a:cs typeface="Calibri"/>
                  </a:rPr>
                  <a:t>Without a framework, systems comparisons are complicated by the different scope of applications</a:t>
                </a:r>
              </a:p>
            </p:txBody>
          </p:sp>
        </p:grpSp>
        <p:sp>
          <p:nvSpPr>
            <p:cNvPr id="71" name="Freeform 70"/>
            <p:cNvSpPr/>
            <p:nvPr/>
          </p:nvSpPr>
          <p:spPr>
            <a:xfrm>
              <a:off x="1188581" y="3107074"/>
              <a:ext cx="1347951" cy="1075433"/>
            </a:xfrm>
            <a:custGeom>
              <a:avLst/>
              <a:gdLst>
                <a:gd name="connsiteX0" fmla="*/ 345231 w 1158990"/>
                <a:gd name="connsiteY0" fmla="*/ 431515 h 924674"/>
                <a:gd name="connsiteX1" fmla="*/ 345231 w 1158990"/>
                <a:gd name="connsiteY1" fmla="*/ 271238 h 924674"/>
                <a:gd name="connsiteX2" fmla="*/ 591824 w 1158990"/>
                <a:gd name="connsiteY2" fmla="*/ 271238 h 924674"/>
                <a:gd name="connsiteX3" fmla="*/ 591824 w 1158990"/>
                <a:gd name="connsiteY3" fmla="*/ 0 h 924674"/>
                <a:gd name="connsiteX4" fmla="*/ 789099 w 1158990"/>
                <a:gd name="connsiteY4" fmla="*/ 160277 h 924674"/>
                <a:gd name="connsiteX5" fmla="*/ 949385 w 1158990"/>
                <a:gd name="connsiteY5" fmla="*/ 160277 h 924674"/>
                <a:gd name="connsiteX6" fmla="*/ 949385 w 1158990"/>
                <a:gd name="connsiteY6" fmla="*/ 419186 h 924674"/>
                <a:gd name="connsiteX7" fmla="*/ 1158990 w 1158990"/>
                <a:gd name="connsiteY7" fmla="*/ 419186 h 924674"/>
                <a:gd name="connsiteX8" fmla="*/ 1158990 w 1158990"/>
                <a:gd name="connsiteY8" fmla="*/ 665766 h 924674"/>
                <a:gd name="connsiteX9" fmla="*/ 789099 w 1158990"/>
                <a:gd name="connsiteY9" fmla="*/ 924674 h 924674"/>
                <a:gd name="connsiteX10" fmla="*/ 789099 w 1158990"/>
                <a:gd name="connsiteY10" fmla="*/ 665766 h 924674"/>
                <a:gd name="connsiteX11" fmla="*/ 0 w 1158990"/>
                <a:gd name="connsiteY11" fmla="*/ 665766 h 924674"/>
                <a:gd name="connsiteX12" fmla="*/ 0 w 1158990"/>
                <a:gd name="connsiteY12" fmla="*/ 406857 h 924674"/>
                <a:gd name="connsiteX13" fmla="*/ 345231 w 1158990"/>
                <a:gd name="connsiteY13" fmla="*/ 431515 h 9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990" h="924674">
                  <a:moveTo>
                    <a:pt x="345231" y="431515"/>
                  </a:moveTo>
                  <a:lnTo>
                    <a:pt x="345231" y="271238"/>
                  </a:lnTo>
                  <a:lnTo>
                    <a:pt x="591824" y="271238"/>
                  </a:lnTo>
                  <a:lnTo>
                    <a:pt x="591824" y="0"/>
                  </a:lnTo>
                  <a:lnTo>
                    <a:pt x="789099" y="160277"/>
                  </a:lnTo>
                  <a:lnTo>
                    <a:pt x="949385" y="160277"/>
                  </a:lnTo>
                  <a:lnTo>
                    <a:pt x="949385" y="419186"/>
                  </a:lnTo>
                  <a:lnTo>
                    <a:pt x="1158990" y="419186"/>
                  </a:lnTo>
                  <a:lnTo>
                    <a:pt x="1158990" y="665766"/>
                  </a:lnTo>
                  <a:lnTo>
                    <a:pt x="789099" y="924674"/>
                  </a:lnTo>
                  <a:lnTo>
                    <a:pt x="789099" y="665766"/>
                  </a:lnTo>
                  <a:lnTo>
                    <a:pt x="0" y="665766"/>
                  </a:lnTo>
                  <a:lnTo>
                    <a:pt x="0" y="406857"/>
                  </a:lnTo>
                  <a:lnTo>
                    <a:pt x="345231" y="431515"/>
                  </a:lnTo>
                  <a:close/>
                </a:path>
              </a:pathLst>
            </a:custGeom>
            <a:solidFill>
              <a:schemeClr val="accent3">
                <a:lumMod val="50000"/>
                <a:alpha val="62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72" name="Freeform 71"/>
            <p:cNvSpPr/>
            <p:nvPr/>
          </p:nvSpPr>
          <p:spPr>
            <a:xfrm>
              <a:off x="1157316" y="3064057"/>
              <a:ext cx="1290592" cy="1175807"/>
            </a:xfrm>
            <a:custGeom>
              <a:avLst/>
              <a:gdLst>
                <a:gd name="connsiteX0" fmla="*/ 0 w 1109672"/>
                <a:gd name="connsiteY0" fmla="*/ 579462 h 1010977"/>
                <a:gd name="connsiteX1" fmla="*/ 0 w 1109672"/>
                <a:gd name="connsiteY1" fmla="*/ 382198 h 1010977"/>
                <a:gd name="connsiteX2" fmla="*/ 209605 w 1109672"/>
                <a:gd name="connsiteY2" fmla="*/ 382198 h 1010977"/>
                <a:gd name="connsiteX3" fmla="*/ 345232 w 1109672"/>
                <a:gd name="connsiteY3" fmla="*/ 221921 h 1010977"/>
                <a:gd name="connsiteX4" fmla="*/ 542506 w 1109672"/>
                <a:gd name="connsiteY4" fmla="*/ 221921 h 1010977"/>
                <a:gd name="connsiteX5" fmla="*/ 542506 w 1109672"/>
                <a:gd name="connsiteY5" fmla="*/ 0 h 1010977"/>
                <a:gd name="connsiteX6" fmla="*/ 764441 w 1109672"/>
                <a:gd name="connsiteY6" fmla="*/ 0 h 1010977"/>
                <a:gd name="connsiteX7" fmla="*/ 764441 w 1109672"/>
                <a:gd name="connsiteY7" fmla="*/ 320553 h 1010977"/>
                <a:gd name="connsiteX8" fmla="*/ 974045 w 1109672"/>
                <a:gd name="connsiteY8" fmla="*/ 320553 h 1010977"/>
                <a:gd name="connsiteX9" fmla="*/ 974045 w 1109672"/>
                <a:gd name="connsiteY9" fmla="*/ 493159 h 1010977"/>
                <a:gd name="connsiteX10" fmla="*/ 1097342 w 1109672"/>
                <a:gd name="connsiteY10" fmla="*/ 493159 h 1010977"/>
                <a:gd name="connsiteX11" fmla="*/ 1109672 w 1109672"/>
                <a:gd name="connsiteY11" fmla="*/ 1010977 h 1010977"/>
                <a:gd name="connsiteX12" fmla="*/ 665803 w 1109672"/>
                <a:gd name="connsiteY12" fmla="*/ 1010977 h 1010977"/>
                <a:gd name="connsiteX13" fmla="*/ 517847 w 1109672"/>
                <a:gd name="connsiteY13" fmla="*/ 887687 h 1010977"/>
                <a:gd name="connsiteX14" fmla="*/ 505517 w 1109672"/>
                <a:gd name="connsiteY14" fmla="*/ 715081 h 1010977"/>
                <a:gd name="connsiteX15" fmla="*/ 172616 w 1109672"/>
                <a:gd name="connsiteY15" fmla="*/ 715081 h 1010977"/>
                <a:gd name="connsiteX16" fmla="*/ 172616 w 1109672"/>
                <a:gd name="connsiteY16" fmla="*/ 579462 h 1010977"/>
                <a:gd name="connsiteX17" fmla="*/ 0 w 1109672"/>
                <a:gd name="connsiteY17" fmla="*/ 579462 h 10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9672" h="1010977">
                  <a:moveTo>
                    <a:pt x="0" y="579462"/>
                  </a:moveTo>
                  <a:lnTo>
                    <a:pt x="0" y="382198"/>
                  </a:lnTo>
                  <a:lnTo>
                    <a:pt x="209605" y="382198"/>
                  </a:lnTo>
                  <a:lnTo>
                    <a:pt x="345232" y="221921"/>
                  </a:lnTo>
                  <a:lnTo>
                    <a:pt x="542506" y="221921"/>
                  </a:lnTo>
                  <a:lnTo>
                    <a:pt x="542506" y="0"/>
                  </a:lnTo>
                  <a:lnTo>
                    <a:pt x="764441" y="0"/>
                  </a:lnTo>
                  <a:lnTo>
                    <a:pt x="764441" y="320553"/>
                  </a:lnTo>
                  <a:lnTo>
                    <a:pt x="974045" y="320553"/>
                  </a:lnTo>
                  <a:lnTo>
                    <a:pt x="974045" y="493159"/>
                  </a:lnTo>
                  <a:lnTo>
                    <a:pt x="1097342" y="493159"/>
                  </a:lnTo>
                  <a:lnTo>
                    <a:pt x="1109672" y="1010977"/>
                  </a:lnTo>
                  <a:lnTo>
                    <a:pt x="665803" y="1010977"/>
                  </a:lnTo>
                  <a:lnTo>
                    <a:pt x="517847" y="887687"/>
                  </a:lnTo>
                  <a:lnTo>
                    <a:pt x="505517" y="715081"/>
                  </a:lnTo>
                  <a:lnTo>
                    <a:pt x="172616" y="715081"/>
                  </a:lnTo>
                  <a:lnTo>
                    <a:pt x="172616" y="579462"/>
                  </a:lnTo>
                  <a:lnTo>
                    <a:pt x="0" y="579462"/>
                  </a:lnTo>
                  <a:close/>
                </a:path>
              </a:pathLst>
            </a:custGeom>
            <a:solidFill>
              <a:srgbClr val="68C8C6">
                <a:alpha val="4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74" name="Rectangle 73"/>
            <p:cNvSpPr/>
            <p:nvPr/>
          </p:nvSpPr>
          <p:spPr>
            <a:xfrm>
              <a:off x="2752541" y="2910509"/>
              <a:ext cx="1096532" cy="587118"/>
            </a:xfrm>
            <a:prstGeom prst="rect">
              <a:avLst/>
            </a:prstGeom>
            <a:solidFill>
              <a:srgbClr val="DDE3AB"/>
            </a:solid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wrap="square" lIns="0" rIns="0" rtlCol="0" anchor="ctr"/>
            <a:lstStyle/>
            <a:p>
              <a:pPr algn="ctr"/>
              <a:r>
                <a:rPr lang="en-US" sz="1101" b="1" dirty="0">
                  <a:solidFill>
                    <a:srgbClr val="5F6062"/>
                  </a:solidFill>
                  <a:latin typeface="Arial Narrow"/>
                  <a:cs typeface="Arial Narrow"/>
                </a:rPr>
                <a:t>Bounded Service Domain</a:t>
              </a:r>
            </a:p>
            <a:p>
              <a:pPr algn="ctr"/>
              <a:r>
                <a:rPr lang="en-US" sz="1101" b="1" dirty="0">
                  <a:solidFill>
                    <a:srgbClr val="5F6062"/>
                  </a:solidFill>
                  <a:latin typeface="Arial Narrow"/>
                  <a:cs typeface="Arial Narrow"/>
                </a:rPr>
                <a:t>Capabilities</a:t>
              </a:r>
            </a:p>
          </p:txBody>
        </p:sp>
        <p:sp>
          <p:nvSpPr>
            <p:cNvPr id="16" name="Rectangle 15"/>
            <p:cNvSpPr>
              <a:spLocks noChangeAspect="1"/>
            </p:cNvSpPr>
            <p:nvPr/>
          </p:nvSpPr>
          <p:spPr>
            <a:xfrm>
              <a:off x="1603419" y="3419935"/>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7" name="Rectangle 16"/>
            <p:cNvSpPr>
              <a:spLocks noChangeAspect="1"/>
            </p:cNvSpPr>
            <p:nvPr/>
          </p:nvSpPr>
          <p:spPr>
            <a:xfrm>
              <a:off x="1989018" y="3419935"/>
              <a:ext cx="323024" cy="201890"/>
            </a:xfrm>
            <a:prstGeom prst="rect">
              <a:avLst/>
            </a:prstGeom>
            <a:noFill/>
            <a:ln w="38100" cap="flat" cmpd="sng" algn="ctr">
              <a:solidFill>
                <a:srgbClr val="FF0000"/>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0" name="Rectangle 19"/>
            <p:cNvSpPr>
              <a:spLocks noChangeAspect="1"/>
            </p:cNvSpPr>
            <p:nvPr/>
          </p:nvSpPr>
          <p:spPr>
            <a:xfrm>
              <a:off x="1989018"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4" name="Rectangle 23"/>
            <p:cNvSpPr>
              <a:spLocks noChangeAspect="1"/>
            </p:cNvSpPr>
            <p:nvPr/>
          </p:nvSpPr>
          <p:spPr>
            <a:xfrm>
              <a:off x="1217820" y="3419935"/>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6" name="Rectangle 25"/>
            <p:cNvSpPr>
              <a:spLocks noChangeAspect="1"/>
            </p:cNvSpPr>
            <p:nvPr/>
          </p:nvSpPr>
          <p:spPr>
            <a:xfrm>
              <a:off x="1217820"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7" name="Rectangle 26"/>
            <p:cNvSpPr>
              <a:spLocks noChangeAspect="1"/>
            </p:cNvSpPr>
            <p:nvPr/>
          </p:nvSpPr>
          <p:spPr>
            <a:xfrm>
              <a:off x="1603419"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0" name="Rectangle 29"/>
            <p:cNvSpPr>
              <a:spLocks noChangeAspect="1"/>
            </p:cNvSpPr>
            <p:nvPr/>
          </p:nvSpPr>
          <p:spPr>
            <a:xfrm>
              <a:off x="1989018" y="316454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2" name="Rectangle 31"/>
            <p:cNvSpPr>
              <a:spLocks noChangeAspect="1"/>
            </p:cNvSpPr>
            <p:nvPr/>
          </p:nvSpPr>
          <p:spPr>
            <a:xfrm>
              <a:off x="1989018" y="393070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3" name="Rectangle 32"/>
            <p:cNvSpPr>
              <a:spLocks noChangeAspect="1"/>
            </p:cNvSpPr>
            <p:nvPr/>
          </p:nvSpPr>
          <p:spPr>
            <a:xfrm>
              <a:off x="1603419" y="316454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cxnSp>
          <p:nvCxnSpPr>
            <p:cNvPr id="75" name="Straight Arrow Connector 74"/>
            <p:cNvCxnSpPr>
              <a:stCxn id="74" idx="1"/>
              <a:endCxn id="17" idx="3"/>
            </p:cNvCxnSpPr>
            <p:nvPr/>
          </p:nvCxnSpPr>
          <p:spPr>
            <a:xfrm rot="10800000" flipV="1">
              <a:off x="2312043" y="3204068"/>
              <a:ext cx="440499" cy="316812"/>
            </a:xfrm>
            <a:prstGeom prst="straightConnector1">
              <a:avLst/>
            </a:prstGeom>
            <a:ln w="38100" cap="flat" cmpd="sng" algn="ctr">
              <a:solidFill>
                <a:srgbClr val="5F6062"/>
              </a:solidFill>
              <a:prstDash val="solid"/>
              <a:round/>
              <a:headEnd type="none" w="med" len="med"/>
              <a:tailEnd type="arrow" w="med" len="med"/>
            </a:ln>
            <a:effectLst>
              <a:outerShdw blurRad="12700" dist="25400" dir="2700000" rotWithShape="0">
                <a:srgbClr val="C1CD19"/>
              </a:outerShdw>
            </a:effectLst>
          </p:spPr>
          <p:style>
            <a:lnRef idx="2">
              <a:schemeClr val="accent1"/>
            </a:lnRef>
            <a:fillRef idx="0">
              <a:schemeClr val="accent1"/>
            </a:fillRef>
            <a:effectRef idx="1">
              <a:schemeClr val="accent1"/>
            </a:effectRef>
            <a:fontRef idx="minor">
              <a:schemeClr val="tx1"/>
            </a:fontRef>
          </p:style>
        </p:cxnSp>
        <p:grpSp>
          <p:nvGrpSpPr>
            <p:cNvPr id="5" name="Group 122"/>
            <p:cNvGrpSpPr/>
            <p:nvPr/>
          </p:nvGrpSpPr>
          <p:grpSpPr>
            <a:xfrm>
              <a:off x="5387398" y="1994250"/>
              <a:ext cx="3345423" cy="1994284"/>
              <a:chOff x="5572590" y="2496990"/>
              <a:chExt cx="3345423" cy="1994284"/>
            </a:xfrm>
          </p:grpSpPr>
          <p:grpSp>
            <p:nvGrpSpPr>
              <p:cNvPr id="6" name="Group 40"/>
              <p:cNvGrpSpPr/>
              <p:nvPr/>
            </p:nvGrpSpPr>
            <p:grpSpPr>
              <a:xfrm>
                <a:off x="5572590" y="2496990"/>
                <a:ext cx="323024" cy="1994284"/>
                <a:chOff x="5982658" y="2496990"/>
                <a:chExt cx="323024" cy="1994284"/>
              </a:xfrm>
            </p:grpSpPr>
            <p:sp>
              <p:nvSpPr>
                <p:cNvPr id="25" name="Rectangle 24"/>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8" name="Rectangle 27"/>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29" name="Rectangle 28"/>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1" name="Rectangle 30"/>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4" name="Rectangle 33"/>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5" name="Rectangle 34"/>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36" name="Rectangle 35"/>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0" name="Rectangle 39"/>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7" name="Group 41"/>
              <p:cNvGrpSpPr/>
              <p:nvPr/>
            </p:nvGrpSpPr>
            <p:grpSpPr>
              <a:xfrm>
                <a:off x="5950390" y="2496990"/>
                <a:ext cx="323024" cy="1994284"/>
                <a:chOff x="5982658" y="2496990"/>
                <a:chExt cx="323024" cy="1994284"/>
              </a:xfrm>
            </p:grpSpPr>
            <p:sp>
              <p:nvSpPr>
                <p:cNvPr id="43" name="Rectangle 42"/>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4" name="Rectangle 43"/>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5" name="Rectangle 44"/>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6" name="Rectangle 45"/>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7" name="Rectangle 46"/>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8" name="Rectangle 47"/>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49" name="Rectangle 48"/>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0" name="Rectangle 49"/>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8" name="Group 50"/>
              <p:cNvGrpSpPr/>
              <p:nvPr/>
            </p:nvGrpSpPr>
            <p:grpSpPr>
              <a:xfrm>
                <a:off x="6328190" y="2496990"/>
                <a:ext cx="323024" cy="1994284"/>
                <a:chOff x="5982658" y="2496990"/>
                <a:chExt cx="323024" cy="1994284"/>
              </a:xfrm>
            </p:grpSpPr>
            <p:sp>
              <p:nvSpPr>
                <p:cNvPr id="52" name="Rectangle 51"/>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3" name="Rectangle 52"/>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4" name="Rectangle 53"/>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5" name="Rectangle 54"/>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6" name="Rectangle 55"/>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7" name="Rectangle 56"/>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8" name="Rectangle 57"/>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59" name="Rectangle 58"/>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9" name="Group 59"/>
              <p:cNvGrpSpPr/>
              <p:nvPr/>
            </p:nvGrpSpPr>
            <p:grpSpPr>
              <a:xfrm>
                <a:off x="6705990" y="2496990"/>
                <a:ext cx="323024" cy="1994284"/>
                <a:chOff x="5982658" y="2496990"/>
                <a:chExt cx="323024" cy="1994284"/>
              </a:xfrm>
            </p:grpSpPr>
            <p:sp>
              <p:nvSpPr>
                <p:cNvPr id="61" name="Rectangle 60"/>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62" name="Rectangle 61"/>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63" name="Rectangle 62"/>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64" name="Rectangle 63"/>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65" name="Rectangle 64"/>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70" name="Rectangle 69"/>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73" name="Rectangle 72"/>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77" name="Rectangle 76"/>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10" name="Group 77"/>
              <p:cNvGrpSpPr/>
              <p:nvPr/>
            </p:nvGrpSpPr>
            <p:grpSpPr>
              <a:xfrm>
                <a:off x="7083790" y="2496990"/>
                <a:ext cx="323024" cy="1994284"/>
                <a:chOff x="5982658" y="2496990"/>
                <a:chExt cx="323024" cy="1994284"/>
              </a:xfrm>
            </p:grpSpPr>
            <p:sp>
              <p:nvSpPr>
                <p:cNvPr id="79" name="Rectangle 78"/>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0" name="Rectangle 79"/>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1" name="Rectangle 80"/>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2" name="Rectangle 81"/>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3" name="Rectangle 82"/>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4" name="Rectangle 83"/>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5" name="Rectangle 84"/>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6" name="Rectangle 85"/>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11" name="Group 86"/>
              <p:cNvGrpSpPr/>
              <p:nvPr/>
            </p:nvGrpSpPr>
            <p:grpSpPr>
              <a:xfrm>
                <a:off x="7461590" y="2496990"/>
                <a:ext cx="323024" cy="1994284"/>
                <a:chOff x="5982658" y="2496990"/>
                <a:chExt cx="323024" cy="1994284"/>
              </a:xfrm>
            </p:grpSpPr>
            <p:sp>
              <p:nvSpPr>
                <p:cNvPr id="88" name="Rectangle 87"/>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89" name="Rectangle 88"/>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0" name="Rectangle 89"/>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1" name="Rectangle 90"/>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2" name="Rectangle 91"/>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3" name="Rectangle 92"/>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4" name="Rectangle 93"/>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5" name="Rectangle 94"/>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12" name="Group 95"/>
              <p:cNvGrpSpPr/>
              <p:nvPr/>
            </p:nvGrpSpPr>
            <p:grpSpPr>
              <a:xfrm>
                <a:off x="7839390" y="2496990"/>
                <a:ext cx="323024" cy="1994284"/>
                <a:chOff x="5982658" y="2496990"/>
                <a:chExt cx="323024" cy="1994284"/>
              </a:xfrm>
            </p:grpSpPr>
            <p:sp>
              <p:nvSpPr>
                <p:cNvPr id="97" name="Rectangle 96"/>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8" name="Rectangle 97"/>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99" name="Rectangle 98"/>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0" name="Rectangle 99"/>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1" name="Rectangle 100"/>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2" name="Rectangle 101"/>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3" name="Rectangle 102"/>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4" name="Rectangle 103"/>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13" name="Group 104"/>
              <p:cNvGrpSpPr/>
              <p:nvPr/>
            </p:nvGrpSpPr>
            <p:grpSpPr>
              <a:xfrm>
                <a:off x="8217190" y="2496990"/>
                <a:ext cx="323024" cy="1994284"/>
                <a:chOff x="5982658" y="2496990"/>
                <a:chExt cx="323024" cy="1994284"/>
              </a:xfrm>
            </p:grpSpPr>
            <p:sp>
              <p:nvSpPr>
                <p:cNvPr id="106" name="Rectangle 105"/>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7" name="Rectangle 106"/>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8" name="Rectangle 107"/>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09" name="Rectangle 108"/>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0" name="Rectangle 109"/>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1" name="Rectangle 110"/>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2" name="Rectangle 111"/>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3" name="Rectangle 112"/>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nvGrpSpPr>
              <p:cNvPr id="14" name="Group 113"/>
              <p:cNvGrpSpPr/>
              <p:nvPr/>
            </p:nvGrpSpPr>
            <p:grpSpPr>
              <a:xfrm>
                <a:off x="8594989" y="2496990"/>
                <a:ext cx="323024" cy="1994284"/>
                <a:chOff x="5982658" y="2496990"/>
                <a:chExt cx="323024" cy="1994284"/>
              </a:xfrm>
            </p:grpSpPr>
            <p:sp>
              <p:nvSpPr>
                <p:cNvPr id="115" name="Rectangle 114"/>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6" name="Rectangle 115"/>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7" name="Rectangle 116"/>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8" name="Rectangle 117"/>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19" name="Rectangle 118"/>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20" name="Rectangle 119"/>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21" name="Rectangle 120"/>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sp>
              <p:nvSpPr>
                <p:cNvPr id="122" name="Rectangle 121"/>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2" dirty="0"/>
                </a:p>
              </p:txBody>
            </p:sp>
          </p:grpSp>
        </p:grpSp>
        <p:sp>
          <p:nvSpPr>
            <p:cNvPr id="124" name="Rectangle 123"/>
            <p:cNvSpPr/>
            <p:nvPr/>
          </p:nvSpPr>
          <p:spPr>
            <a:xfrm>
              <a:off x="5347714" y="2401460"/>
              <a:ext cx="755600" cy="35028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26" name="Rectangle 125"/>
            <p:cNvSpPr/>
            <p:nvPr/>
          </p:nvSpPr>
          <p:spPr>
            <a:xfrm>
              <a:off x="5710756" y="2179208"/>
              <a:ext cx="432241" cy="297287"/>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27" name="Rectangle 126"/>
            <p:cNvSpPr/>
            <p:nvPr/>
          </p:nvSpPr>
          <p:spPr>
            <a:xfrm>
              <a:off x="5710756" y="2661808"/>
              <a:ext cx="432241" cy="61901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28" name="Rectangle 127"/>
            <p:cNvSpPr/>
            <p:nvPr/>
          </p:nvSpPr>
          <p:spPr>
            <a:xfrm>
              <a:off x="6049408" y="2920033"/>
              <a:ext cx="859383" cy="365027"/>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29" name="Rectangle 128"/>
            <p:cNvSpPr/>
            <p:nvPr/>
          </p:nvSpPr>
          <p:spPr>
            <a:xfrm>
              <a:off x="6091757" y="2865007"/>
              <a:ext cx="444501" cy="116511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0" name="Rectangle 129"/>
            <p:cNvSpPr/>
            <p:nvPr/>
          </p:nvSpPr>
          <p:spPr>
            <a:xfrm>
              <a:off x="5363624" y="3475560"/>
              <a:ext cx="774700" cy="54609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1" name="Rectangle 130"/>
            <p:cNvSpPr/>
            <p:nvPr/>
          </p:nvSpPr>
          <p:spPr>
            <a:xfrm>
              <a:off x="5305381" y="2693560"/>
              <a:ext cx="485810" cy="8370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2" name="Rectangle 131"/>
            <p:cNvSpPr/>
            <p:nvPr/>
          </p:nvSpPr>
          <p:spPr>
            <a:xfrm>
              <a:off x="6088547" y="2172860"/>
              <a:ext cx="832943" cy="8370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3" name="Rectangle 132"/>
            <p:cNvSpPr/>
            <p:nvPr/>
          </p:nvSpPr>
          <p:spPr>
            <a:xfrm>
              <a:off x="5313847" y="1935794"/>
              <a:ext cx="849877" cy="553400"/>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5" name="Rectangle 134"/>
            <p:cNvSpPr/>
            <p:nvPr/>
          </p:nvSpPr>
          <p:spPr>
            <a:xfrm>
              <a:off x="7197681" y="1935794"/>
              <a:ext cx="849877" cy="5703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6" name="Rectangle 135"/>
            <p:cNvSpPr/>
            <p:nvPr/>
          </p:nvSpPr>
          <p:spPr>
            <a:xfrm>
              <a:off x="6033514" y="1918862"/>
              <a:ext cx="1332477" cy="345966"/>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7" name="Rectangle 136"/>
            <p:cNvSpPr/>
            <p:nvPr/>
          </p:nvSpPr>
          <p:spPr>
            <a:xfrm>
              <a:off x="6849524" y="2122063"/>
              <a:ext cx="512234" cy="892065"/>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8" name="Rectangle 137"/>
            <p:cNvSpPr/>
            <p:nvPr/>
          </p:nvSpPr>
          <p:spPr>
            <a:xfrm>
              <a:off x="7281323" y="2397230"/>
              <a:ext cx="795867"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39" name="Rectangle 138"/>
            <p:cNvSpPr/>
            <p:nvPr/>
          </p:nvSpPr>
          <p:spPr>
            <a:xfrm>
              <a:off x="7272856" y="2668164"/>
              <a:ext cx="795867"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40" name="Rectangle 139"/>
            <p:cNvSpPr/>
            <p:nvPr/>
          </p:nvSpPr>
          <p:spPr>
            <a:xfrm>
              <a:off x="6824124" y="2926398"/>
              <a:ext cx="486834"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41" name="Rectangle 140"/>
            <p:cNvSpPr/>
            <p:nvPr/>
          </p:nvSpPr>
          <p:spPr>
            <a:xfrm>
              <a:off x="6472757" y="3184631"/>
              <a:ext cx="850899"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42" name="Rectangle 141"/>
            <p:cNvSpPr/>
            <p:nvPr/>
          </p:nvSpPr>
          <p:spPr>
            <a:xfrm>
              <a:off x="6527790" y="3489431"/>
              <a:ext cx="1109134" cy="536462"/>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43" name="Rectangle 142"/>
            <p:cNvSpPr/>
            <p:nvPr/>
          </p:nvSpPr>
          <p:spPr>
            <a:xfrm>
              <a:off x="7628456" y="3637597"/>
              <a:ext cx="1109134" cy="37136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145" name="Rectangle 144"/>
            <p:cNvSpPr/>
            <p:nvPr/>
          </p:nvSpPr>
          <p:spPr>
            <a:xfrm>
              <a:off x="5359687" y="1274683"/>
              <a:ext cx="672377" cy="392272"/>
            </a:xfrm>
            <a:prstGeom prst="rect">
              <a:avLst/>
            </a:prstGeom>
          </p:spPr>
          <p:txBody>
            <a:bodyPr wrap="none" lIns="0" rIns="0">
              <a:noAutofit/>
            </a:bodyPr>
            <a:lstStyle/>
            <a:p>
              <a:pPr algn="ctr">
                <a:spcAft>
                  <a:spcPts val="300"/>
                </a:spcAft>
                <a:buClr>
                  <a:srgbClr val="520000"/>
                </a:buClr>
              </a:pPr>
              <a:r>
                <a:rPr lang="en-US" sz="1601" b="1" i="1" dirty="0">
                  <a:solidFill>
                    <a:srgbClr val="5F6062"/>
                  </a:solidFill>
                  <a:latin typeface="Calibri"/>
                  <a:cs typeface="Calibri"/>
                </a:rPr>
                <a:t>Duplication</a:t>
              </a:r>
            </a:p>
          </p:txBody>
        </p:sp>
        <p:sp>
          <p:nvSpPr>
            <p:cNvPr id="146" name="Rectangle 145"/>
            <p:cNvSpPr/>
            <p:nvPr/>
          </p:nvSpPr>
          <p:spPr>
            <a:xfrm>
              <a:off x="6610028" y="1274683"/>
              <a:ext cx="672377" cy="392272"/>
            </a:xfrm>
            <a:prstGeom prst="rect">
              <a:avLst/>
            </a:prstGeom>
          </p:spPr>
          <p:txBody>
            <a:bodyPr wrap="none" lIns="0" rIns="0">
              <a:noAutofit/>
            </a:bodyPr>
            <a:lstStyle/>
            <a:p>
              <a:pPr algn="ctr">
                <a:spcAft>
                  <a:spcPts val="300"/>
                </a:spcAft>
                <a:buClr>
                  <a:srgbClr val="520000"/>
                </a:buClr>
              </a:pPr>
              <a:r>
                <a:rPr lang="en-US" sz="1601" b="1" i="1" dirty="0">
                  <a:solidFill>
                    <a:srgbClr val="5F6062"/>
                  </a:solidFill>
                  <a:latin typeface="Calibri"/>
                  <a:cs typeface="Calibri"/>
                </a:rPr>
                <a:t>Gaps</a:t>
              </a:r>
            </a:p>
          </p:txBody>
        </p:sp>
        <p:sp>
          <p:nvSpPr>
            <p:cNvPr id="147" name="Rectangle 146"/>
            <p:cNvSpPr/>
            <p:nvPr/>
          </p:nvSpPr>
          <p:spPr>
            <a:xfrm>
              <a:off x="7860369" y="1274683"/>
              <a:ext cx="672377" cy="392272"/>
            </a:xfrm>
            <a:prstGeom prst="rect">
              <a:avLst/>
            </a:prstGeom>
          </p:spPr>
          <p:txBody>
            <a:bodyPr wrap="none" lIns="0" rIns="0">
              <a:noAutofit/>
            </a:bodyPr>
            <a:lstStyle/>
            <a:p>
              <a:pPr algn="ctr">
                <a:spcAft>
                  <a:spcPts val="300"/>
                </a:spcAft>
                <a:buClr>
                  <a:srgbClr val="520000"/>
                </a:buClr>
              </a:pPr>
              <a:r>
                <a:rPr lang="en-US" sz="1601" b="1" i="1" dirty="0">
                  <a:solidFill>
                    <a:srgbClr val="5F6062"/>
                  </a:solidFill>
                  <a:latin typeface="Calibri"/>
                  <a:cs typeface="Calibri"/>
                </a:rPr>
                <a:t>Misalignment</a:t>
              </a:r>
            </a:p>
          </p:txBody>
        </p:sp>
        <p:cxnSp>
          <p:nvCxnSpPr>
            <p:cNvPr id="150" name="Straight Arrow Connector 149"/>
            <p:cNvCxnSpPr>
              <a:stCxn id="146" idx="2"/>
            </p:cNvCxnSpPr>
            <p:nvPr/>
          </p:nvCxnSpPr>
          <p:spPr>
            <a:xfrm rot="16200000" flipH="1">
              <a:off x="6475814" y="2137357"/>
              <a:ext cx="1587580" cy="646775"/>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5" name="Group 157"/>
            <p:cNvGrpSpPr/>
            <p:nvPr/>
          </p:nvGrpSpPr>
          <p:grpSpPr>
            <a:xfrm>
              <a:off x="7924849" y="1666954"/>
              <a:ext cx="850842" cy="1872106"/>
              <a:chOff x="7924849" y="1666954"/>
              <a:chExt cx="850842" cy="1872106"/>
            </a:xfrm>
          </p:grpSpPr>
          <p:sp>
            <p:nvSpPr>
              <p:cNvPr id="134" name="Rectangle 133"/>
              <p:cNvSpPr/>
              <p:nvPr/>
            </p:nvSpPr>
            <p:spPr>
              <a:xfrm>
                <a:off x="7925814" y="1927328"/>
                <a:ext cx="849877" cy="1611732"/>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cxnSp>
            <p:nvCxnSpPr>
              <p:cNvPr id="153" name="Straight Arrow Connector 152"/>
              <p:cNvCxnSpPr>
                <a:stCxn id="147" idx="2"/>
              </p:cNvCxnSpPr>
              <p:nvPr/>
            </p:nvCxnSpPr>
            <p:spPr>
              <a:xfrm rot="16200000" flipH="1">
                <a:off x="7583827" y="2279685"/>
                <a:ext cx="1415589" cy="190127"/>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56" name="Freeform 155"/>
              <p:cNvSpPr/>
              <p:nvPr/>
            </p:nvSpPr>
            <p:spPr>
              <a:xfrm>
                <a:off x="7924849" y="2720402"/>
                <a:ext cx="850842" cy="818658"/>
              </a:xfrm>
              <a:custGeom>
                <a:avLst/>
                <a:gdLst>
                  <a:gd name="connsiteX0" fmla="*/ 793692 w 793692"/>
                  <a:gd name="connsiteY0" fmla="*/ 0 h 807018"/>
                  <a:gd name="connsiteX1" fmla="*/ 793692 w 793692"/>
                  <a:gd name="connsiteY1" fmla="*/ 807018 h 807018"/>
                  <a:gd name="connsiteX2" fmla="*/ 13228 w 793692"/>
                  <a:gd name="connsiteY2" fmla="*/ 807018 h 807018"/>
                  <a:gd name="connsiteX3" fmla="*/ 0 w 793692"/>
                  <a:gd name="connsiteY3" fmla="*/ 26460 h 807018"/>
                  <a:gd name="connsiteX0" fmla="*/ 850314 w 850314"/>
                  <a:gd name="connsiteY0" fmla="*/ 0 h 807018"/>
                  <a:gd name="connsiteX1" fmla="*/ 850314 w 850314"/>
                  <a:gd name="connsiteY1" fmla="*/ 807018 h 807018"/>
                  <a:gd name="connsiteX2" fmla="*/ 0 w 850314"/>
                  <a:gd name="connsiteY2" fmla="*/ 807018 h 807018"/>
                  <a:gd name="connsiteX3" fmla="*/ 56622 w 850314"/>
                  <a:gd name="connsiteY3" fmla="*/ 26460 h 807018"/>
                  <a:gd name="connsiteX0" fmla="*/ 850842 w 850842"/>
                  <a:gd name="connsiteY0" fmla="*/ 0 h 807018"/>
                  <a:gd name="connsiteX1" fmla="*/ 850842 w 850842"/>
                  <a:gd name="connsiteY1" fmla="*/ 807018 h 807018"/>
                  <a:gd name="connsiteX2" fmla="*/ 528 w 850842"/>
                  <a:gd name="connsiteY2" fmla="*/ 807018 h 807018"/>
                  <a:gd name="connsiteX3" fmla="*/ 0 w 850842"/>
                  <a:gd name="connsiteY3" fmla="*/ 26460 h 807018"/>
                  <a:gd name="connsiteX0" fmla="*/ 850842 w 850842"/>
                  <a:gd name="connsiteY0" fmla="*/ 11640 h 818658"/>
                  <a:gd name="connsiteX1" fmla="*/ 850842 w 850842"/>
                  <a:gd name="connsiteY1" fmla="*/ 818658 h 818658"/>
                  <a:gd name="connsiteX2" fmla="*/ 528 w 850842"/>
                  <a:gd name="connsiteY2" fmla="*/ 818658 h 818658"/>
                  <a:gd name="connsiteX3" fmla="*/ 0 w 850842"/>
                  <a:gd name="connsiteY3" fmla="*/ 0 h 818658"/>
                </a:gdLst>
                <a:ahLst/>
                <a:cxnLst>
                  <a:cxn ang="0">
                    <a:pos x="connsiteX0" y="connsiteY0"/>
                  </a:cxn>
                  <a:cxn ang="0">
                    <a:pos x="connsiteX1" y="connsiteY1"/>
                  </a:cxn>
                  <a:cxn ang="0">
                    <a:pos x="connsiteX2" y="connsiteY2"/>
                  </a:cxn>
                  <a:cxn ang="0">
                    <a:pos x="connsiteX3" y="connsiteY3"/>
                  </a:cxn>
                </a:cxnLst>
                <a:rect l="l" t="t" r="r" b="b"/>
                <a:pathLst>
                  <a:path w="850842" h="818658">
                    <a:moveTo>
                      <a:pt x="850842" y="11640"/>
                    </a:moveTo>
                    <a:lnTo>
                      <a:pt x="850842" y="818658"/>
                    </a:lnTo>
                    <a:lnTo>
                      <a:pt x="528" y="818658"/>
                    </a:lnTo>
                    <a:lnTo>
                      <a:pt x="0" y="0"/>
                    </a:lnTo>
                  </a:path>
                </a:pathLst>
              </a:custGeom>
              <a:solidFill>
                <a:srgbClr val="FF0000">
                  <a:alpha val="10000"/>
                </a:srgbClr>
              </a:solidFill>
              <a:ln w="57150" cap="flat" cmpd="sng" algn="ctr">
                <a:solidFill>
                  <a:srgbClr val="FF0000"/>
                </a:solidFill>
                <a:prstDash val="sysDash"/>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sz="1361"/>
              </a:p>
            </p:txBody>
          </p:sp>
        </p:grpSp>
        <p:sp>
          <p:nvSpPr>
            <p:cNvPr id="160" name="Rectangle 159"/>
            <p:cNvSpPr/>
            <p:nvPr/>
          </p:nvSpPr>
          <p:spPr>
            <a:xfrm>
              <a:off x="5986910" y="2793041"/>
              <a:ext cx="485810" cy="56732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cxnSp>
          <p:nvCxnSpPr>
            <p:cNvPr id="149" name="Straight Arrow Connector 148"/>
            <p:cNvCxnSpPr>
              <a:stCxn id="145" idx="2"/>
            </p:cNvCxnSpPr>
            <p:nvPr/>
          </p:nvCxnSpPr>
          <p:spPr>
            <a:xfrm rot="16200000" flipH="1">
              <a:off x="5281838" y="2080993"/>
              <a:ext cx="1468512" cy="640436"/>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148" name="Rectangle 147"/>
          <p:cNvSpPr/>
          <p:nvPr/>
        </p:nvSpPr>
        <p:spPr>
          <a:xfrm>
            <a:off x="1601774" y="525172"/>
            <a:ext cx="900956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Enterprise Blueprint – resource mapping </a:t>
            </a:r>
          </a:p>
          <a:p>
            <a:pPr indent="4765">
              <a:spcAft>
                <a:spcPts val="300"/>
              </a:spcAft>
              <a:buSzPct val="80000"/>
            </a:pPr>
            <a:r>
              <a:rPr lang="en-US" sz="1601" b="1" dirty="0">
                <a:solidFill>
                  <a:srgbClr val="5F6062"/>
                </a:solidFill>
                <a:latin typeface="Helvetica"/>
                <a:cs typeface="Helvetica"/>
              </a:rPr>
              <a:t>The non-overlapping nature of the Service Domains provides a framework.</a:t>
            </a:r>
            <a:endParaRPr lang="en-US" sz="1401" b="1" dirty="0">
              <a:solidFill>
                <a:srgbClr val="5F6062"/>
              </a:solidFill>
              <a:latin typeface="Helvetica"/>
              <a:cs typeface="Helvetica"/>
            </a:endParaRPr>
          </a:p>
        </p:txBody>
      </p:sp>
    </p:spTree>
    <p:extLst>
      <p:ext uri="{BB962C8B-B14F-4D97-AF65-F5344CB8AC3E}">
        <p14:creationId xmlns:p14="http://schemas.microsoft.com/office/powerpoint/2010/main" val="861033762"/>
      </p:ext>
    </p:extLst>
  </p:cSld>
  <p:clrMapOvr>
    <a:masterClrMapping/>
  </p:clrMapOvr>
  <p:transition>
    <p:wipe dir="r"/>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 name="Rectangle 385"/>
          <p:cNvSpPr/>
          <p:nvPr/>
        </p:nvSpPr>
        <p:spPr>
          <a:xfrm>
            <a:off x="1638915" y="5688709"/>
            <a:ext cx="7957925" cy="338711"/>
          </a:xfrm>
          <a:prstGeom prst="rect">
            <a:avLst/>
          </a:prstGeom>
        </p:spPr>
        <p:txBody>
          <a:bodyPr wrap="square">
            <a:spAutoFit/>
          </a:bodyPr>
          <a:lstStyle/>
          <a:p>
            <a:pPr>
              <a:spcAft>
                <a:spcPts val="600"/>
              </a:spcAft>
              <a:buSzPct val="80000"/>
              <a:tabLst>
                <a:tab pos="0" algn="l"/>
              </a:tabLst>
            </a:pPr>
            <a:r>
              <a:rPr lang="en-US" sz="1601" b="1" dirty="0">
                <a:solidFill>
                  <a:srgbClr val="5F6062"/>
                </a:solidFill>
                <a:latin typeface="Helvetica"/>
                <a:cs typeface="Helvetica"/>
              </a:rPr>
              <a:t>Service Domain level systems ‘features’ are used to map to the blueprint.</a:t>
            </a:r>
            <a:endParaRPr lang="en-US" sz="1401" b="1" dirty="0">
              <a:solidFill>
                <a:srgbClr val="5F6062"/>
              </a:solidFill>
              <a:latin typeface="Helvetica"/>
              <a:cs typeface="Helvetica"/>
            </a:endParaRPr>
          </a:p>
        </p:txBody>
      </p:sp>
      <p:grpSp>
        <p:nvGrpSpPr>
          <p:cNvPr id="2" name="Group 267"/>
          <p:cNvGrpSpPr>
            <a:grpSpLocks noChangeAspect="1"/>
          </p:cNvGrpSpPr>
          <p:nvPr/>
        </p:nvGrpSpPr>
        <p:grpSpPr>
          <a:xfrm>
            <a:off x="1864510" y="1737839"/>
            <a:ext cx="3896132" cy="3543537"/>
            <a:chOff x="942494" y="2176564"/>
            <a:chExt cx="3102689" cy="2821897"/>
          </a:xfrm>
        </p:grpSpPr>
        <p:cxnSp>
          <p:nvCxnSpPr>
            <p:cNvPr id="208" name="Straight Connector 207"/>
            <p:cNvCxnSpPr/>
            <p:nvPr/>
          </p:nvCxnSpPr>
          <p:spPr>
            <a:xfrm rot="16200000" flipH="1">
              <a:off x="2976997" y="2254959"/>
              <a:ext cx="1110159" cy="972419"/>
            </a:xfrm>
            <a:prstGeom prst="line">
              <a:avLst/>
            </a:prstGeom>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a:off x="1060465" y="2978058"/>
              <a:ext cx="2264718" cy="588234"/>
            </a:xfrm>
            <a:prstGeom prst="line">
              <a:avLst/>
            </a:prstGeom>
          </p:spPr>
          <p:style>
            <a:lnRef idx="2">
              <a:schemeClr val="accent1"/>
            </a:lnRef>
            <a:fillRef idx="0">
              <a:schemeClr val="accent1"/>
            </a:fillRef>
            <a:effectRef idx="1">
              <a:schemeClr val="accent1"/>
            </a:effectRef>
            <a:fontRef idx="minor">
              <a:schemeClr val="tx1"/>
            </a:fontRef>
          </p:style>
        </p:cxnSp>
        <p:grpSp>
          <p:nvGrpSpPr>
            <p:cNvPr id="3" name="Group 199"/>
            <p:cNvGrpSpPr/>
            <p:nvPr/>
          </p:nvGrpSpPr>
          <p:grpSpPr>
            <a:xfrm>
              <a:off x="1060465" y="2176564"/>
              <a:ext cx="1985400" cy="813802"/>
              <a:chOff x="6845171" y="1271939"/>
              <a:chExt cx="1985400" cy="813802"/>
            </a:xfrm>
          </p:grpSpPr>
          <p:sp>
            <p:nvSpPr>
              <p:cNvPr id="186" name="Rectangle 185"/>
              <p:cNvSpPr/>
              <p:nvPr/>
            </p:nvSpPr>
            <p:spPr>
              <a:xfrm>
                <a:off x="6845171" y="1271939"/>
                <a:ext cx="1985400" cy="813802"/>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36017" tIns="100847" rtlCol="0" anchor="t" anchorCtr="0"/>
              <a:lstStyle/>
              <a:p>
                <a:pPr>
                  <a:lnSpc>
                    <a:spcPts val="940"/>
                  </a:lnSpc>
                </a:pPr>
                <a:r>
                  <a:rPr lang="en-US" sz="1601" b="1" i="1" dirty="0">
                    <a:solidFill>
                      <a:schemeClr val="bg1"/>
                    </a:solidFill>
                    <a:latin typeface="Arial"/>
                    <a:cs typeface="Arial"/>
                  </a:rPr>
                  <a:t>Key:</a:t>
                </a:r>
              </a:p>
            </p:txBody>
          </p:sp>
          <p:sp>
            <p:nvSpPr>
              <p:cNvPr id="187" name="Rectangle 7"/>
              <p:cNvSpPr>
                <a:spLocks noChangeArrowheads="1"/>
              </p:cNvSpPr>
              <p:nvPr/>
            </p:nvSpPr>
            <p:spPr bwMode="auto">
              <a:xfrm>
                <a:off x="6882863" y="1842287"/>
                <a:ext cx="643992" cy="158487"/>
              </a:xfrm>
              <a:prstGeom prst="rect">
                <a:avLst/>
              </a:prstGeom>
              <a:solidFill>
                <a:srgbClr val="C1CD19"/>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endParaRPr lang="en-US" sz="1201" dirty="0">
                  <a:latin typeface="Arial"/>
                  <a:cs typeface="Arial"/>
                </a:endParaRPr>
              </a:p>
            </p:txBody>
          </p:sp>
          <p:sp>
            <p:nvSpPr>
              <p:cNvPr id="188" name="Rectangle 7"/>
              <p:cNvSpPr>
                <a:spLocks noChangeArrowheads="1"/>
              </p:cNvSpPr>
              <p:nvPr/>
            </p:nvSpPr>
            <p:spPr bwMode="auto">
              <a:xfrm>
                <a:off x="6882863" y="1489825"/>
                <a:ext cx="643992" cy="158487"/>
              </a:xfrm>
              <a:prstGeom prst="rect">
                <a:avLst/>
              </a:prstGeom>
              <a:solidFill>
                <a:schemeClr val="bg1">
                  <a:lumMod val="65000"/>
                </a:schemeClr>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endParaRPr lang="en-US" sz="1201" dirty="0">
                  <a:latin typeface="Arial"/>
                  <a:cs typeface="Arial"/>
                </a:endParaRPr>
              </a:p>
            </p:txBody>
          </p:sp>
          <p:sp>
            <p:nvSpPr>
              <p:cNvPr id="189" name="Rectangle 7"/>
              <p:cNvSpPr>
                <a:spLocks noChangeArrowheads="1"/>
              </p:cNvSpPr>
              <p:nvPr/>
            </p:nvSpPr>
            <p:spPr bwMode="auto">
              <a:xfrm>
                <a:off x="6882863" y="1666080"/>
                <a:ext cx="643992" cy="158487"/>
              </a:xfrm>
              <a:prstGeom prst="rect">
                <a:avLst/>
              </a:prstGeom>
              <a:solidFill>
                <a:srgbClr val="68C8C6"/>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endParaRPr lang="en-US" sz="1201" dirty="0">
                  <a:latin typeface="Arial"/>
                  <a:cs typeface="Arial"/>
                </a:endParaRPr>
              </a:p>
            </p:txBody>
          </p:sp>
          <p:sp>
            <p:nvSpPr>
              <p:cNvPr id="190" name="Rectangle 7"/>
              <p:cNvSpPr>
                <a:spLocks noChangeArrowheads="1"/>
              </p:cNvSpPr>
              <p:nvPr/>
            </p:nvSpPr>
            <p:spPr bwMode="auto">
              <a:xfrm>
                <a:off x="7549291" y="1494058"/>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r>
                  <a:rPr lang="en-US" sz="1201" b="1" dirty="0">
                    <a:solidFill>
                      <a:srgbClr val="FFFFFF"/>
                    </a:solidFill>
                    <a:latin typeface="Arial Narrow"/>
                    <a:cs typeface="Arial Narrow"/>
                  </a:rPr>
                  <a:t>Not supported</a:t>
                </a:r>
              </a:p>
            </p:txBody>
          </p:sp>
          <p:sp>
            <p:nvSpPr>
              <p:cNvPr id="191" name="Rectangle 7"/>
              <p:cNvSpPr>
                <a:spLocks noChangeArrowheads="1"/>
              </p:cNvSpPr>
              <p:nvPr/>
            </p:nvSpPr>
            <p:spPr bwMode="auto">
              <a:xfrm>
                <a:off x="7549291" y="1842287"/>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r>
                  <a:rPr lang="en-US" sz="1201" b="1" dirty="0">
                    <a:solidFill>
                      <a:srgbClr val="FFFFFF"/>
                    </a:solidFill>
                    <a:latin typeface="Arial Narrow"/>
                    <a:cs typeface="Arial Narrow"/>
                  </a:rPr>
                  <a:t>Fully Supported</a:t>
                </a:r>
              </a:p>
            </p:txBody>
          </p:sp>
          <p:sp>
            <p:nvSpPr>
              <p:cNvPr id="197" name="Rectangle 7"/>
              <p:cNvSpPr>
                <a:spLocks noChangeArrowheads="1"/>
              </p:cNvSpPr>
              <p:nvPr/>
            </p:nvSpPr>
            <p:spPr bwMode="auto">
              <a:xfrm>
                <a:off x="7549291" y="1666080"/>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indent="-179478">
                  <a:lnSpc>
                    <a:spcPts val="1101"/>
                  </a:lnSpc>
                  <a:spcBef>
                    <a:spcPct val="10000"/>
                  </a:spcBef>
                  <a:buClr>
                    <a:schemeClr val="accent1"/>
                  </a:buClr>
                  <a:buSzPct val="80000"/>
                </a:pPr>
                <a:r>
                  <a:rPr lang="en-US" sz="1201" b="1" dirty="0">
                    <a:solidFill>
                      <a:srgbClr val="FFFFFF"/>
                    </a:solidFill>
                    <a:latin typeface="Arial Narrow"/>
                    <a:cs typeface="Arial Narrow"/>
                  </a:rPr>
                  <a:t>Requires Customization</a:t>
                </a:r>
              </a:p>
            </p:txBody>
          </p:sp>
        </p:grpSp>
        <p:pic>
          <p:nvPicPr>
            <p:cNvPr id="178" name="Picture 177"/>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2"/>
                <a:stretch>
                  <a:fillRect/>
                </a:stretch>
              </p:blipFill>
            </mc:Choice>
            <mc:Fallback>
              <p:blipFill>
                <a:blip r:embed="rId3"/>
                <a:stretch>
                  <a:fillRect/>
                </a:stretch>
              </p:blipFill>
            </mc:Fallback>
          </mc:AlternateContent>
          <p:spPr>
            <a:xfrm>
              <a:off x="942494" y="3272732"/>
              <a:ext cx="3102689" cy="1725729"/>
            </a:xfrm>
            <a:prstGeom prst="rect">
              <a:avLst/>
            </a:prstGeom>
          </p:spPr>
        </p:pic>
      </p:grpSp>
      <p:grpSp>
        <p:nvGrpSpPr>
          <p:cNvPr id="4" name="Group 268"/>
          <p:cNvGrpSpPr/>
          <p:nvPr/>
        </p:nvGrpSpPr>
        <p:grpSpPr>
          <a:xfrm>
            <a:off x="6431576" y="2321062"/>
            <a:ext cx="3977698" cy="2736114"/>
            <a:chOff x="4551597" y="2527382"/>
            <a:chExt cx="3975857" cy="2734848"/>
          </a:xfrm>
        </p:grpSpPr>
        <p:sp>
          <p:nvSpPr>
            <p:cNvPr id="155" name="Rectangle 126"/>
            <p:cNvSpPr/>
            <p:nvPr/>
          </p:nvSpPr>
          <p:spPr>
            <a:xfrm>
              <a:off x="4770708" y="4985231"/>
              <a:ext cx="3537634" cy="276999"/>
            </a:xfrm>
            <a:prstGeom prst="rect">
              <a:avLst/>
            </a:prstGeom>
            <a:effectLst/>
          </p:spPr>
          <p:txBody>
            <a:bodyPr wrap="square">
              <a:spAutoFit/>
            </a:bodyPr>
            <a:lstStyle/>
            <a:p>
              <a:pPr algn="ctr"/>
              <a:r>
                <a:rPr lang="en-US" sz="1201" b="1" i="1" dirty="0">
                  <a:solidFill>
                    <a:srgbClr val="5F6062"/>
                  </a:solidFill>
                  <a:latin typeface="Helvetica"/>
                  <a:cs typeface="Helvetica"/>
                </a:rPr>
                <a:t>Shapes show application functional footprints</a:t>
              </a:r>
              <a:endParaRPr lang="en-US" sz="1101" b="1" i="1" dirty="0">
                <a:solidFill>
                  <a:srgbClr val="5F6062"/>
                </a:solidFill>
                <a:latin typeface="Helvetica"/>
                <a:cs typeface="Helvetica"/>
              </a:endParaRPr>
            </a:p>
          </p:txBody>
        </p:sp>
        <p:grpSp>
          <p:nvGrpSpPr>
            <p:cNvPr id="5" name="Group 234"/>
            <p:cNvGrpSpPr/>
            <p:nvPr/>
          </p:nvGrpSpPr>
          <p:grpSpPr>
            <a:xfrm>
              <a:off x="4551597" y="2527382"/>
              <a:ext cx="3975857" cy="2445249"/>
              <a:chOff x="4911088" y="2513765"/>
              <a:chExt cx="3507585" cy="2193249"/>
            </a:xfrm>
          </p:grpSpPr>
          <p:sp>
            <p:nvSpPr>
              <p:cNvPr id="246" name="Freeform 245"/>
              <p:cNvSpPr/>
              <p:nvPr/>
            </p:nvSpPr>
            <p:spPr>
              <a:xfrm>
                <a:off x="4911088" y="2513765"/>
                <a:ext cx="3507585" cy="2193249"/>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247" name="Freeform 246"/>
              <p:cNvSpPr/>
              <p:nvPr/>
            </p:nvSpPr>
            <p:spPr>
              <a:xfrm>
                <a:off x="5952556" y="2898456"/>
                <a:ext cx="2326623" cy="37427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601" b="1" dirty="0">
                    <a:solidFill>
                      <a:srgbClr val="000000"/>
                    </a:solidFill>
                    <a:latin typeface="Arial Narrow"/>
                    <a:cs typeface="Arial Narrow"/>
                  </a:rPr>
                  <a:t>   </a:t>
                </a:r>
              </a:p>
            </p:txBody>
          </p:sp>
          <p:sp>
            <p:nvSpPr>
              <p:cNvPr id="279" name="Freeform 278"/>
              <p:cNvSpPr/>
              <p:nvPr/>
            </p:nvSpPr>
            <p:spPr>
              <a:xfrm flipV="1">
                <a:off x="5351560" y="4268317"/>
                <a:ext cx="2927619" cy="37592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85" name="Rectangle 284"/>
              <p:cNvSpPr/>
              <p:nvPr/>
            </p:nvSpPr>
            <p:spPr>
              <a:xfrm>
                <a:off x="5351560" y="3302600"/>
                <a:ext cx="567305" cy="937286"/>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86" name="Rectangle 285"/>
              <p:cNvSpPr/>
              <p:nvPr/>
            </p:nvSpPr>
            <p:spPr>
              <a:xfrm>
                <a:off x="4990884" y="2587211"/>
                <a:ext cx="927981" cy="68721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87" name="Pentagon 286"/>
              <p:cNvSpPr/>
              <p:nvPr/>
            </p:nvSpPr>
            <p:spPr>
              <a:xfrm>
                <a:off x="5952556" y="3302600"/>
                <a:ext cx="603127" cy="937286"/>
              </a:xfrm>
              <a:prstGeom prst="homePlate">
                <a:avLst>
                  <a:gd name="adj" fmla="val 12396"/>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88" name="Chevron 287"/>
              <p:cNvSpPr/>
              <p:nvPr/>
            </p:nvSpPr>
            <p:spPr>
              <a:xfrm>
                <a:off x="6516401"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89" name="Chevron 288"/>
              <p:cNvSpPr/>
              <p:nvPr/>
            </p:nvSpPr>
            <p:spPr>
              <a:xfrm>
                <a:off x="7116799"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90" name="Chevron 289"/>
              <p:cNvSpPr/>
              <p:nvPr/>
            </p:nvSpPr>
            <p:spPr>
              <a:xfrm>
                <a:off x="7717196"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91" name="Rectangle 290"/>
              <p:cNvSpPr/>
              <p:nvPr/>
            </p:nvSpPr>
            <p:spPr bwMode="gray">
              <a:xfrm>
                <a:off x="5992969"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2" name="Rectangle 291"/>
              <p:cNvSpPr/>
              <p:nvPr/>
            </p:nvSpPr>
            <p:spPr bwMode="gray">
              <a:xfrm>
                <a:off x="5992969"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3" name="Rectangle 292"/>
              <p:cNvSpPr/>
              <p:nvPr/>
            </p:nvSpPr>
            <p:spPr bwMode="gray">
              <a:xfrm>
                <a:off x="5992969"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4" name="Rectangle 293"/>
              <p:cNvSpPr/>
              <p:nvPr/>
            </p:nvSpPr>
            <p:spPr bwMode="gray">
              <a:xfrm>
                <a:off x="6606418"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5" name="Rectangle 294"/>
              <p:cNvSpPr/>
              <p:nvPr/>
            </p:nvSpPr>
            <p:spPr bwMode="gray">
              <a:xfrm>
                <a:off x="6606418"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6" name="Rectangle 295"/>
              <p:cNvSpPr/>
              <p:nvPr/>
            </p:nvSpPr>
            <p:spPr bwMode="gray">
              <a:xfrm>
                <a:off x="6606418"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7" name="Rectangle 296"/>
              <p:cNvSpPr/>
              <p:nvPr/>
            </p:nvSpPr>
            <p:spPr bwMode="gray">
              <a:xfrm>
                <a:off x="7211167"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8" name="Rectangle 297"/>
              <p:cNvSpPr/>
              <p:nvPr/>
            </p:nvSpPr>
            <p:spPr bwMode="gray">
              <a:xfrm>
                <a:off x="7211167"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9" name="Rectangle 298"/>
              <p:cNvSpPr/>
              <p:nvPr/>
            </p:nvSpPr>
            <p:spPr bwMode="gray">
              <a:xfrm>
                <a:off x="7211167"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0" name="Rectangle 299"/>
              <p:cNvSpPr/>
              <p:nvPr/>
            </p:nvSpPr>
            <p:spPr bwMode="gray">
              <a:xfrm>
                <a:off x="7811564"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1" name="Rectangle 300"/>
              <p:cNvSpPr/>
              <p:nvPr/>
            </p:nvSpPr>
            <p:spPr bwMode="gray">
              <a:xfrm>
                <a:off x="7811564"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2" name="Rectangle 301"/>
              <p:cNvSpPr/>
              <p:nvPr/>
            </p:nvSpPr>
            <p:spPr bwMode="gray">
              <a:xfrm>
                <a:off x="7811564"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3" name="Rectangle 302"/>
              <p:cNvSpPr>
                <a:spLocks noChangeAspect="1"/>
              </p:cNvSpPr>
              <p:nvPr/>
            </p:nvSpPr>
            <p:spPr bwMode="gray">
              <a:xfrm>
                <a:off x="5043394" y="2703804"/>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4" name="Rectangle 303"/>
              <p:cNvSpPr>
                <a:spLocks noChangeAspect="1"/>
              </p:cNvSpPr>
              <p:nvPr/>
            </p:nvSpPr>
            <p:spPr bwMode="gray">
              <a:xfrm>
                <a:off x="5494984" y="2703804"/>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5" name="Rectangle 304"/>
              <p:cNvSpPr>
                <a:spLocks noChangeAspect="1"/>
              </p:cNvSpPr>
              <p:nvPr/>
            </p:nvSpPr>
            <p:spPr bwMode="gray">
              <a:xfrm>
                <a:off x="5045881" y="2997108"/>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6" name="Rectangle 305"/>
              <p:cNvSpPr>
                <a:spLocks noChangeAspect="1"/>
              </p:cNvSpPr>
              <p:nvPr/>
            </p:nvSpPr>
            <p:spPr bwMode="gray">
              <a:xfrm>
                <a:off x="5497473" y="2997108"/>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7" name="Rectangle 306"/>
              <p:cNvSpPr/>
              <p:nvPr/>
            </p:nvSpPr>
            <p:spPr bwMode="gray">
              <a:xfrm>
                <a:off x="6015907"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8" name="Rectangle 307"/>
              <p:cNvSpPr/>
              <p:nvPr/>
            </p:nvSpPr>
            <p:spPr bwMode="gray">
              <a:xfrm>
                <a:off x="6753229"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9" name="Rectangle 308"/>
              <p:cNvSpPr/>
              <p:nvPr/>
            </p:nvSpPr>
            <p:spPr bwMode="gray">
              <a:xfrm>
                <a:off x="7490549"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0" name="Rectangle 309"/>
              <p:cNvSpPr/>
              <p:nvPr/>
            </p:nvSpPr>
            <p:spPr bwMode="gray">
              <a:xfrm>
                <a:off x="5408043" y="3354101"/>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1" name="Rectangle 310"/>
              <p:cNvSpPr/>
              <p:nvPr/>
            </p:nvSpPr>
            <p:spPr bwMode="gray">
              <a:xfrm>
                <a:off x="5408043" y="3572781"/>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2" name="Rectangle 311"/>
              <p:cNvSpPr/>
              <p:nvPr/>
            </p:nvSpPr>
            <p:spPr bwMode="gray">
              <a:xfrm>
                <a:off x="5408043" y="3791459"/>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3" name="Rectangle 312"/>
              <p:cNvSpPr/>
              <p:nvPr/>
            </p:nvSpPr>
            <p:spPr bwMode="gray">
              <a:xfrm>
                <a:off x="5408043" y="4010139"/>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4" name="Rectangle 313"/>
              <p:cNvSpPr/>
              <p:nvPr/>
            </p:nvSpPr>
            <p:spPr bwMode="gray">
              <a:xfrm>
                <a:off x="6121349"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5" name="Rectangle 314"/>
              <p:cNvSpPr/>
              <p:nvPr/>
            </p:nvSpPr>
            <p:spPr bwMode="gray">
              <a:xfrm>
                <a:off x="6830228"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6" name="Rectangle 315"/>
              <p:cNvSpPr/>
              <p:nvPr/>
            </p:nvSpPr>
            <p:spPr bwMode="gray">
              <a:xfrm>
                <a:off x="7539107"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7" name="Rectangle 316"/>
              <p:cNvSpPr/>
              <p:nvPr/>
            </p:nvSpPr>
            <p:spPr bwMode="gray">
              <a:xfrm>
                <a:off x="5412470"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8" name="Rectangle 97"/>
              <p:cNvSpPr>
                <a:spLocks noChangeArrowheads="1"/>
              </p:cNvSpPr>
              <p:nvPr/>
            </p:nvSpPr>
            <p:spPr bwMode="auto">
              <a:xfrm>
                <a:off x="5087255" y="273550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19" name="Rectangle 97"/>
              <p:cNvSpPr>
                <a:spLocks noChangeArrowheads="1"/>
              </p:cNvSpPr>
              <p:nvPr/>
            </p:nvSpPr>
            <p:spPr bwMode="auto">
              <a:xfrm>
                <a:off x="5087255" y="28268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0" name="Rectangle 97"/>
              <p:cNvSpPr>
                <a:spLocks noChangeArrowheads="1"/>
              </p:cNvSpPr>
              <p:nvPr/>
            </p:nvSpPr>
            <p:spPr bwMode="auto">
              <a:xfrm>
                <a:off x="605963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1" name="Rectangle 97"/>
              <p:cNvSpPr>
                <a:spLocks noChangeArrowheads="1"/>
              </p:cNvSpPr>
              <p:nvPr/>
            </p:nvSpPr>
            <p:spPr bwMode="auto">
              <a:xfrm>
                <a:off x="636853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2" name="Rectangle 97"/>
              <p:cNvSpPr>
                <a:spLocks noChangeArrowheads="1"/>
              </p:cNvSpPr>
              <p:nvPr/>
            </p:nvSpPr>
            <p:spPr bwMode="auto">
              <a:xfrm>
                <a:off x="6059637"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3" name="Rectangle 97"/>
              <p:cNvSpPr>
                <a:spLocks noChangeArrowheads="1"/>
              </p:cNvSpPr>
              <p:nvPr/>
            </p:nvSpPr>
            <p:spPr bwMode="auto">
              <a:xfrm>
                <a:off x="6368537"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4" name="Rectangle 97"/>
              <p:cNvSpPr>
                <a:spLocks noChangeArrowheads="1"/>
              </p:cNvSpPr>
              <p:nvPr/>
            </p:nvSpPr>
            <p:spPr bwMode="auto">
              <a:xfrm>
                <a:off x="5507098" y="336635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5" name="Rectangle 97"/>
              <p:cNvSpPr>
                <a:spLocks noChangeArrowheads="1"/>
              </p:cNvSpPr>
              <p:nvPr/>
            </p:nvSpPr>
            <p:spPr bwMode="auto">
              <a:xfrm>
                <a:off x="5507098" y="3444669"/>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6" name="Rectangle 97"/>
              <p:cNvSpPr>
                <a:spLocks noChangeArrowheads="1"/>
              </p:cNvSpPr>
              <p:nvPr/>
            </p:nvSpPr>
            <p:spPr bwMode="auto">
              <a:xfrm>
                <a:off x="6797081"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7" name="Rectangle 97"/>
              <p:cNvSpPr>
                <a:spLocks noChangeArrowheads="1"/>
              </p:cNvSpPr>
              <p:nvPr/>
            </p:nvSpPr>
            <p:spPr bwMode="auto">
              <a:xfrm>
                <a:off x="7105982"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8" name="Rectangle 97"/>
              <p:cNvSpPr>
                <a:spLocks noChangeArrowheads="1"/>
              </p:cNvSpPr>
              <p:nvPr/>
            </p:nvSpPr>
            <p:spPr bwMode="auto">
              <a:xfrm>
                <a:off x="6797081"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29" name="Rectangle 97"/>
              <p:cNvSpPr>
                <a:spLocks noChangeArrowheads="1"/>
              </p:cNvSpPr>
              <p:nvPr/>
            </p:nvSpPr>
            <p:spPr bwMode="auto">
              <a:xfrm>
                <a:off x="7105982"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0" name="Rectangle 97"/>
              <p:cNvSpPr>
                <a:spLocks noChangeArrowheads="1"/>
              </p:cNvSpPr>
              <p:nvPr/>
            </p:nvSpPr>
            <p:spPr bwMode="auto">
              <a:xfrm>
                <a:off x="7534526"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1" name="Rectangle 97"/>
              <p:cNvSpPr>
                <a:spLocks noChangeArrowheads="1"/>
              </p:cNvSpPr>
              <p:nvPr/>
            </p:nvSpPr>
            <p:spPr bwMode="auto">
              <a:xfrm>
                <a:off x="7843426"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2" name="Rectangle 97"/>
              <p:cNvSpPr>
                <a:spLocks noChangeArrowheads="1"/>
              </p:cNvSpPr>
              <p:nvPr/>
            </p:nvSpPr>
            <p:spPr bwMode="auto">
              <a:xfrm>
                <a:off x="7534526"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3" name="Rectangle 97"/>
              <p:cNvSpPr>
                <a:spLocks noChangeArrowheads="1"/>
              </p:cNvSpPr>
              <p:nvPr/>
            </p:nvSpPr>
            <p:spPr bwMode="auto">
              <a:xfrm>
                <a:off x="7843426"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4" name="Rectangle 97"/>
              <p:cNvSpPr>
                <a:spLocks noChangeArrowheads="1"/>
              </p:cNvSpPr>
              <p:nvPr/>
            </p:nvSpPr>
            <p:spPr bwMode="auto">
              <a:xfrm>
                <a:off x="615100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5" name="Rectangle 97"/>
              <p:cNvSpPr>
                <a:spLocks noChangeArrowheads="1"/>
              </p:cNvSpPr>
              <p:nvPr/>
            </p:nvSpPr>
            <p:spPr bwMode="auto">
              <a:xfrm>
                <a:off x="6459902"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6" name="Rectangle 97"/>
              <p:cNvSpPr>
                <a:spLocks noChangeArrowheads="1"/>
              </p:cNvSpPr>
              <p:nvPr/>
            </p:nvSpPr>
            <p:spPr bwMode="auto">
              <a:xfrm>
                <a:off x="615100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7" name="Rectangle 97"/>
              <p:cNvSpPr>
                <a:spLocks noChangeArrowheads="1"/>
              </p:cNvSpPr>
              <p:nvPr/>
            </p:nvSpPr>
            <p:spPr bwMode="auto">
              <a:xfrm>
                <a:off x="6459902"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8" name="Rectangle 97"/>
              <p:cNvSpPr>
                <a:spLocks noChangeArrowheads="1"/>
              </p:cNvSpPr>
              <p:nvPr/>
            </p:nvSpPr>
            <p:spPr bwMode="auto">
              <a:xfrm>
                <a:off x="686016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39" name="Rectangle 97"/>
              <p:cNvSpPr>
                <a:spLocks noChangeArrowheads="1"/>
              </p:cNvSpPr>
              <p:nvPr/>
            </p:nvSpPr>
            <p:spPr bwMode="auto">
              <a:xfrm>
                <a:off x="716906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0" name="Rectangle 97"/>
              <p:cNvSpPr>
                <a:spLocks noChangeArrowheads="1"/>
              </p:cNvSpPr>
              <p:nvPr/>
            </p:nvSpPr>
            <p:spPr bwMode="auto">
              <a:xfrm>
                <a:off x="686016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1" name="Rectangle 97"/>
              <p:cNvSpPr>
                <a:spLocks noChangeArrowheads="1"/>
              </p:cNvSpPr>
              <p:nvPr/>
            </p:nvSpPr>
            <p:spPr bwMode="auto">
              <a:xfrm>
                <a:off x="716906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2" name="Rectangle 97"/>
              <p:cNvSpPr>
                <a:spLocks noChangeArrowheads="1"/>
              </p:cNvSpPr>
              <p:nvPr/>
            </p:nvSpPr>
            <p:spPr bwMode="auto">
              <a:xfrm>
                <a:off x="756933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3" name="Rectangle 97"/>
              <p:cNvSpPr>
                <a:spLocks noChangeArrowheads="1"/>
              </p:cNvSpPr>
              <p:nvPr/>
            </p:nvSpPr>
            <p:spPr bwMode="auto">
              <a:xfrm>
                <a:off x="787823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4" name="Rectangle 97"/>
              <p:cNvSpPr>
                <a:spLocks noChangeArrowheads="1"/>
              </p:cNvSpPr>
              <p:nvPr/>
            </p:nvSpPr>
            <p:spPr bwMode="auto">
              <a:xfrm>
                <a:off x="756933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5" name="Rectangle 97"/>
              <p:cNvSpPr>
                <a:spLocks noChangeArrowheads="1"/>
              </p:cNvSpPr>
              <p:nvPr/>
            </p:nvSpPr>
            <p:spPr bwMode="auto">
              <a:xfrm>
                <a:off x="787823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6" name="Rectangle 97"/>
              <p:cNvSpPr>
                <a:spLocks noChangeArrowheads="1"/>
              </p:cNvSpPr>
              <p:nvPr/>
            </p:nvSpPr>
            <p:spPr bwMode="auto">
              <a:xfrm>
                <a:off x="544183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7" name="Rectangle 97"/>
              <p:cNvSpPr>
                <a:spLocks noChangeArrowheads="1"/>
              </p:cNvSpPr>
              <p:nvPr/>
            </p:nvSpPr>
            <p:spPr bwMode="auto">
              <a:xfrm>
                <a:off x="575073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8" name="Rectangle 97"/>
              <p:cNvSpPr>
                <a:spLocks noChangeArrowheads="1"/>
              </p:cNvSpPr>
              <p:nvPr/>
            </p:nvSpPr>
            <p:spPr bwMode="auto">
              <a:xfrm>
                <a:off x="544183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49" name="Rectangle 97"/>
              <p:cNvSpPr>
                <a:spLocks noChangeArrowheads="1"/>
              </p:cNvSpPr>
              <p:nvPr/>
            </p:nvSpPr>
            <p:spPr bwMode="auto">
              <a:xfrm>
                <a:off x="575073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0" name="Rectangle 97"/>
              <p:cNvSpPr>
                <a:spLocks noChangeArrowheads="1"/>
              </p:cNvSpPr>
              <p:nvPr/>
            </p:nvSpPr>
            <p:spPr bwMode="auto">
              <a:xfrm>
                <a:off x="5535377" y="273550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1" name="Rectangle 97"/>
              <p:cNvSpPr>
                <a:spLocks noChangeArrowheads="1"/>
              </p:cNvSpPr>
              <p:nvPr/>
            </p:nvSpPr>
            <p:spPr bwMode="auto">
              <a:xfrm>
                <a:off x="5535377" y="28268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2" name="Rectangle 97"/>
              <p:cNvSpPr>
                <a:spLocks noChangeArrowheads="1"/>
              </p:cNvSpPr>
              <p:nvPr/>
            </p:nvSpPr>
            <p:spPr bwMode="auto">
              <a:xfrm>
                <a:off x="5087255"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3" name="Rectangle 97"/>
              <p:cNvSpPr>
                <a:spLocks noChangeArrowheads="1"/>
              </p:cNvSpPr>
              <p:nvPr/>
            </p:nvSpPr>
            <p:spPr bwMode="auto">
              <a:xfrm>
                <a:off x="5087255" y="312271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4" name="Rectangle 97"/>
              <p:cNvSpPr>
                <a:spLocks noChangeArrowheads="1"/>
              </p:cNvSpPr>
              <p:nvPr/>
            </p:nvSpPr>
            <p:spPr bwMode="auto">
              <a:xfrm>
                <a:off x="553537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5" name="Rectangle 97"/>
              <p:cNvSpPr>
                <a:spLocks noChangeArrowheads="1"/>
              </p:cNvSpPr>
              <p:nvPr/>
            </p:nvSpPr>
            <p:spPr bwMode="auto">
              <a:xfrm>
                <a:off x="5535377" y="312271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6" name="Rectangle 97"/>
              <p:cNvSpPr>
                <a:spLocks noChangeArrowheads="1"/>
              </p:cNvSpPr>
              <p:nvPr/>
            </p:nvSpPr>
            <p:spPr bwMode="auto">
              <a:xfrm>
                <a:off x="5507098" y="358534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7" name="Rectangle 97"/>
              <p:cNvSpPr>
                <a:spLocks noChangeArrowheads="1"/>
              </p:cNvSpPr>
              <p:nvPr/>
            </p:nvSpPr>
            <p:spPr bwMode="auto">
              <a:xfrm>
                <a:off x="5507098" y="36636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8" name="Rectangle 97"/>
              <p:cNvSpPr>
                <a:spLocks noChangeArrowheads="1"/>
              </p:cNvSpPr>
              <p:nvPr/>
            </p:nvSpPr>
            <p:spPr bwMode="auto">
              <a:xfrm>
                <a:off x="5507098" y="380432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59" name="Rectangle 97"/>
              <p:cNvSpPr>
                <a:spLocks noChangeArrowheads="1"/>
              </p:cNvSpPr>
              <p:nvPr/>
            </p:nvSpPr>
            <p:spPr bwMode="auto">
              <a:xfrm>
                <a:off x="5507098" y="388264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0" name="Rectangle 97"/>
              <p:cNvSpPr>
                <a:spLocks noChangeArrowheads="1"/>
              </p:cNvSpPr>
              <p:nvPr/>
            </p:nvSpPr>
            <p:spPr bwMode="auto">
              <a:xfrm>
                <a:off x="5507098" y="402331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1" name="Rectangle 97"/>
              <p:cNvSpPr>
                <a:spLocks noChangeArrowheads="1"/>
              </p:cNvSpPr>
              <p:nvPr/>
            </p:nvSpPr>
            <p:spPr bwMode="auto">
              <a:xfrm>
                <a:off x="5507098" y="41016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2" name="Rectangle 97"/>
              <p:cNvSpPr>
                <a:spLocks noChangeArrowheads="1"/>
              </p:cNvSpPr>
              <p:nvPr/>
            </p:nvSpPr>
            <p:spPr bwMode="auto">
              <a:xfrm>
                <a:off x="6085741"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3" name="Rectangle 97"/>
              <p:cNvSpPr>
                <a:spLocks noChangeArrowheads="1"/>
              </p:cNvSpPr>
              <p:nvPr/>
            </p:nvSpPr>
            <p:spPr bwMode="auto">
              <a:xfrm>
                <a:off x="6085741"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4" name="Rectangle 97"/>
              <p:cNvSpPr>
                <a:spLocks noChangeArrowheads="1"/>
              </p:cNvSpPr>
              <p:nvPr/>
            </p:nvSpPr>
            <p:spPr bwMode="auto">
              <a:xfrm>
                <a:off x="6085741"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5" name="Rectangle 97"/>
              <p:cNvSpPr>
                <a:spLocks noChangeArrowheads="1"/>
              </p:cNvSpPr>
              <p:nvPr/>
            </p:nvSpPr>
            <p:spPr bwMode="auto">
              <a:xfrm>
                <a:off x="6085741"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6" name="Rectangle 97"/>
              <p:cNvSpPr>
                <a:spLocks noChangeArrowheads="1"/>
              </p:cNvSpPr>
              <p:nvPr/>
            </p:nvSpPr>
            <p:spPr bwMode="auto">
              <a:xfrm>
                <a:off x="6085741"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7" name="Rectangle 97"/>
              <p:cNvSpPr>
                <a:spLocks noChangeArrowheads="1"/>
              </p:cNvSpPr>
              <p:nvPr/>
            </p:nvSpPr>
            <p:spPr bwMode="auto">
              <a:xfrm>
                <a:off x="6085741"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8" name="Rectangle 97"/>
              <p:cNvSpPr>
                <a:spLocks noChangeArrowheads="1"/>
              </p:cNvSpPr>
              <p:nvPr/>
            </p:nvSpPr>
            <p:spPr bwMode="auto">
              <a:xfrm>
                <a:off x="6703542"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69" name="Rectangle 97"/>
              <p:cNvSpPr>
                <a:spLocks noChangeArrowheads="1"/>
              </p:cNvSpPr>
              <p:nvPr/>
            </p:nvSpPr>
            <p:spPr bwMode="auto">
              <a:xfrm>
                <a:off x="6703542"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0" name="Rectangle 97"/>
              <p:cNvSpPr>
                <a:spLocks noChangeArrowheads="1"/>
              </p:cNvSpPr>
              <p:nvPr/>
            </p:nvSpPr>
            <p:spPr bwMode="auto">
              <a:xfrm>
                <a:off x="6703542"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1" name="Rectangle 97"/>
              <p:cNvSpPr>
                <a:spLocks noChangeArrowheads="1"/>
              </p:cNvSpPr>
              <p:nvPr/>
            </p:nvSpPr>
            <p:spPr bwMode="auto">
              <a:xfrm>
                <a:off x="6703542"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2" name="Rectangle 97"/>
              <p:cNvSpPr>
                <a:spLocks noChangeArrowheads="1"/>
              </p:cNvSpPr>
              <p:nvPr/>
            </p:nvSpPr>
            <p:spPr bwMode="auto">
              <a:xfrm>
                <a:off x="6703542"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3" name="Rectangle 97"/>
              <p:cNvSpPr>
                <a:spLocks noChangeArrowheads="1"/>
              </p:cNvSpPr>
              <p:nvPr/>
            </p:nvSpPr>
            <p:spPr bwMode="auto">
              <a:xfrm>
                <a:off x="6703542"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4" name="Rectangle 97"/>
              <p:cNvSpPr>
                <a:spLocks noChangeArrowheads="1"/>
              </p:cNvSpPr>
              <p:nvPr/>
            </p:nvSpPr>
            <p:spPr bwMode="auto">
              <a:xfrm>
                <a:off x="7310464"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5" name="Rectangle 97"/>
              <p:cNvSpPr>
                <a:spLocks noChangeArrowheads="1"/>
              </p:cNvSpPr>
              <p:nvPr/>
            </p:nvSpPr>
            <p:spPr bwMode="auto">
              <a:xfrm>
                <a:off x="7310464"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6" name="Rectangle 97"/>
              <p:cNvSpPr>
                <a:spLocks noChangeArrowheads="1"/>
              </p:cNvSpPr>
              <p:nvPr/>
            </p:nvSpPr>
            <p:spPr bwMode="auto">
              <a:xfrm>
                <a:off x="7310464"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7" name="Rectangle 97"/>
              <p:cNvSpPr>
                <a:spLocks noChangeArrowheads="1"/>
              </p:cNvSpPr>
              <p:nvPr/>
            </p:nvSpPr>
            <p:spPr bwMode="auto">
              <a:xfrm>
                <a:off x="7310464"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8" name="Rectangle 97"/>
              <p:cNvSpPr>
                <a:spLocks noChangeArrowheads="1"/>
              </p:cNvSpPr>
              <p:nvPr/>
            </p:nvSpPr>
            <p:spPr bwMode="auto">
              <a:xfrm>
                <a:off x="7310464"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79" name="Rectangle 97"/>
              <p:cNvSpPr>
                <a:spLocks noChangeArrowheads="1"/>
              </p:cNvSpPr>
              <p:nvPr/>
            </p:nvSpPr>
            <p:spPr bwMode="auto">
              <a:xfrm>
                <a:off x="7310464"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0" name="Rectangle 97"/>
              <p:cNvSpPr>
                <a:spLocks noChangeArrowheads="1"/>
              </p:cNvSpPr>
              <p:nvPr/>
            </p:nvSpPr>
            <p:spPr bwMode="auto">
              <a:xfrm>
                <a:off x="7917388"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1" name="Rectangle 97"/>
              <p:cNvSpPr>
                <a:spLocks noChangeArrowheads="1"/>
              </p:cNvSpPr>
              <p:nvPr/>
            </p:nvSpPr>
            <p:spPr bwMode="auto">
              <a:xfrm>
                <a:off x="7917388"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2" name="Rectangle 97"/>
              <p:cNvSpPr>
                <a:spLocks noChangeArrowheads="1"/>
              </p:cNvSpPr>
              <p:nvPr/>
            </p:nvSpPr>
            <p:spPr bwMode="auto">
              <a:xfrm>
                <a:off x="7917388"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3" name="Rectangle 97"/>
              <p:cNvSpPr>
                <a:spLocks noChangeArrowheads="1"/>
              </p:cNvSpPr>
              <p:nvPr/>
            </p:nvSpPr>
            <p:spPr bwMode="auto">
              <a:xfrm>
                <a:off x="7917388"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4" name="Rectangle 97"/>
              <p:cNvSpPr>
                <a:spLocks noChangeArrowheads="1"/>
              </p:cNvSpPr>
              <p:nvPr/>
            </p:nvSpPr>
            <p:spPr bwMode="auto">
              <a:xfrm>
                <a:off x="7917388"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385" name="Rectangle 384"/>
              <p:cNvSpPr>
                <a:spLocks noChangeArrowheads="1"/>
              </p:cNvSpPr>
              <p:nvPr/>
            </p:nvSpPr>
            <p:spPr bwMode="auto">
              <a:xfrm>
                <a:off x="7917388"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2" name="Rectangle 97"/>
              <p:cNvSpPr>
                <a:spLocks noChangeArrowheads="1"/>
              </p:cNvSpPr>
              <p:nvPr/>
            </p:nvSpPr>
            <p:spPr bwMode="auto">
              <a:xfrm>
                <a:off x="5505955" y="3374006"/>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83" name="Rectangle 97"/>
              <p:cNvSpPr>
                <a:spLocks noChangeArrowheads="1"/>
              </p:cNvSpPr>
              <p:nvPr/>
            </p:nvSpPr>
            <p:spPr bwMode="auto">
              <a:xfrm>
                <a:off x="5505955" y="345198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2" name="Rectangle 97"/>
              <p:cNvSpPr>
                <a:spLocks noChangeArrowheads="1"/>
              </p:cNvSpPr>
              <p:nvPr/>
            </p:nvSpPr>
            <p:spPr bwMode="auto">
              <a:xfrm>
                <a:off x="6147114"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3" name="Rectangle 97"/>
              <p:cNvSpPr>
                <a:spLocks noChangeArrowheads="1"/>
              </p:cNvSpPr>
              <p:nvPr/>
            </p:nvSpPr>
            <p:spPr bwMode="auto">
              <a:xfrm>
                <a:off x="6454696"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4" name="Rectangle 97"/>
              <p:cNvSpPr>
                <a:spLocks noChangeArrowheads="1"/>
              </p:cNvSpPr>
              <p:nvPr/>
            </p:nvSpPr>
            <p:spPr bwMode="auto">
              <a:xfrm>
                <a:off x="6147114"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5" name="Rectangle 97"/>
              <p:cNvSpPr>
                <a:spLocks noChangeArrowheads="1"/>
              </p:cNvSpPr>
              <p:nvPr/>
            </p:nvSpPr>
            <p:spPr bwMode="auto">
              <a:xfrm>
                <a:off x="645469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6" name="Rectangle 97"/>
              <p:cNvSpPr>
                <a:spLocks noChangeArrowheads="1"/>
              </p:cNvSpPr>
              <p:nvPr/>
            </p:nvSpPr>
            <p:spPr bwMode="auto">
              <a:xfrm>
                <a:off x="6853255"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8" name="Rectangle 97"/>
              <p:cNvSpPr>
                <a:spLocks noChangeArrowheads="1"/>
              </p:cNvSpPr>
              <p:nvPr/>
            </p:nvSpPr>
            <p:spPr bwMode="auto">
              <a:xfrm>
                <a:off x="6853255"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199" name="Rectangle 97"/>
              <p:cNvSpPr>
                <a:spLocks noChangeArrowheads="1"/>
              </p:cNvSpPr>
              <p:nvPr/>
            </p:nvSpPr>
            <p:spPr bwMode="auto">
              <a:xfrm>
                <a:off x="7160838"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2" name="Rectangle 97"/>
              <p:cNvSpPr>
                <a:spLocks noChangeArrowheads="1"/>
              </p:cNvSpPr>
              <p:nvPr/>
            </p:nvSpPr>
            <p:spPr bwMode="auto">
              <a:xfrm>
                <a:off x="755939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3" name="Rectangle 97"/>
              <p:cNvSpPr>
                <a:spLocks noChangeArrowheads="1"/>
              </p:cNvSpPr>
              <p:nvPr/>
            </p:nvSpPr>
            <p:spPr bwMode="auto">
              <a:xfrm>
                <a:off x="7866979"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4" name="Rectangle 97"/>
              <p:cNvSpPr>
                <a:spLocks noChangeArrowheads="1"/>
              </p:cNvSpPr>
              <p:nvPr/>
            </p:nvSpPr>
            <p:spPr bwMode="auto">
              <a:xfrm>
                <a:off x="5440973"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5" name="Rectangle 97"/>
              <p:cNvSpPr>
                <a:spLocks noChangeArrowheads="1"/>
              </p:cNvSpPr>
              <p:nvPr/>
            </p:nvSpPr>
            <p:spPr bwMode="auto">
              <a:xfrm>
                <a:off x="5748556"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6" name="Rectangle 97"/>
              <p:cNvSpPr>
                <a:spLocks noChangeArrowheads="1"/>
              </p:cNvSpPr>
              <p:nvPr/>
            </p:nvSpPr>
            <p:spPr bwMode="auto">
              <a:xfrm>
                <a:off x="5440973"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07" name="Rectangle 97"/>
              <p:cNvSpPr>
                <a:spLocks noChangeArrowheads="1"/>
              </p:cNvSpPr>
              <p:nvPr/>
            </p:nvSpPr>
            <p:spPr bwMode="auto">
              <a:xfrm>
                <a:off x="574855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4" name="Rectangle 97"/>
              <p:cNvSpPr>
                <a:spLocks noChangeArrowheads="1"/>
              </p:cNvSpPr>
              <p:nvPr/>
            </p:nvSpPr>
            <p:spPr bwMode="auto">
              <a:xfrm>
                <a:off x="5505955" y="3592057"/>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5" name="Rectangle 97"/>
              <p:cNvSpPr>
                <a:spLocks noChangeArrowheads="1"/>
              </p:cNvSpPr>
              <p:nvPr/>
            </p:nvSpPr>
            <p:spPr bwMode="auto">
              <a:xfrm>
                <a:off x="5505955" y="3670036"/>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6" name="Rectangle 97"/>
              <p:cNvSpPr>
                <a:spLocks noChangeArrowheads="1"/>
              </p:cNvSpPr>
              <p:nvPr/>
            </p:nvSpPr>
            <p:spPr bwMode="auto">
              <a:xfrm>
                <a:off x="5505955" y="3810109"/>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7" name="Rectangle 97"/>
              <p:cNvSpPr>
                <a:spLocks noChangeArrowheads="1"/>
              </p:cNvSpPr>
              <p:nvPr/>
            </p:nvSpPr>
            <p:spPr bwMode="auto">
              <a:xfrm>
                <a:off x="5505955" y="3888087"/>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8" name="Rectangle 97"/>
              <p:cNvSpPr>
                <a:spLocks noChangeArrowheads="1"/>
              </p:cNvSpPr>
              <p:nvPr/>
            </p:nvSpPr>
            <p:spPr bwMode="auto">
              <a:xfrm>
                <a:off x="5505955" y="402816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19" name="Rectangle 97"/>
              <p:cNvSpPr>
                <a:spLocks noChangeArrowheads="1"/>
              </p:cNvSpPr>
              <p:nvPr/>
            </p:nvSpPr>
            <p:spPr bwMode="auto">
              <a:xfrm>
                <a:off x="5505955" y="410613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0" name="Rectangle 97"/>
              <p:cNvSpPr>
                <a:spLocks noChangeArrowheads="1"/>
              </p:cNvSpPr>
              <p:nvPr/>
            </p:nvSpPr>
            <p:spPr bwMode="auto">
              <a:xfrm>
                <a:off x="6082131" y="3399999"/>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1" name="Rectangle 97"/>
              <p:cNvSpPr>
                <a:spLocks noChangeArrowheads="1"/>
              </p:cNvSpPr>
              <p:nvPr/>
            </p:nvSpPr>
            <p:spPr bwMode="auto">
              <a:xfrm>
                <a:off x="6082131" y="349097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2" name="Rectangle 97"/>
              <p:cNvSpPr>
                <a:spLocks noChangeArrowheads="1"/>
              </p:cNvSpPr>
              <p:nvPr/>
            </p:nvSpPr>
            <p:spPr bwMode="auto">
              <a:xfrm>
                <a:off x="6082131" y="368592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3" name="Rectangle 97"/>
              <p:cNvSpPr>
                <a:spLocks noChangeArrowheads="1"/>
              </p:cNvSpPr>
              <p:nvPr/>
            </p:nvSpPr>
            <p:spPr bwMode="auto">
              <a:xfrm>
                <a:off x="6082131" y="377689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4" name="Rectangle 97"/>
              <p:cNvSpPr>
                <a:spLocks noChangeArrowheads="1"/>
              </p:cNvSpPr>
              <p:nvPr/>
            </p:nvSpPr>
            <p:spPr bwMode="auto">
              <a:xfrm>
                <a:off x="6082131" y="397184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5" name="Rectangle 97"/>
              <p:cNvSpPr>
                <a:spLocks noChangeArrowheads="1"/>
              </p:cNvSpPr>
              <p:nvPr/>
            </p:nvSpPr>
            <p:spPr bwMode="auto">
              <a:xfrm>
                <a:off x="6082131" y="406281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8" name="Rectangle 97"/>
              <p:cNvSpPr>
                <a:spLocks noChangeArrowheads="1"/>
              </p:cNvSpPr>
              <p:nvPr/>
            </p:nvSpPr>
            <p:spPr bwMode="auto">
              <a:xfrm>
                <a:off x="6697298" y="368592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29" name="Rectangle 97"/>
              <p:cNvSpPr>
                <a:spLocks noChangeArrowheads="1"/>
              </p:cNvSpPr>
              <p:nvPr/>
            </p:nvSpPr>
            <p:spPr bwMode="auto">
              <a:xfrm>
                <a:off x="6697298" y="377689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30" name="Rectangle 97"/>
              <p:cNvSpPr>
                <a:spLocks noChangeArrowheads="1"/>
              </p:cNvSpPr>
              <p:nvPr/>
            </p:nvSpPr>
            <p:spPr bwMode="auto">
              <a:xfrm>
                <a:off x="6697298" y="397184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sp>
            <p:nvSpPr>
              <p:cNvPr id="231" name="Rectangle 97"/>
              <p:cNvSpPr>
                <a:spLocks noChangeArrowheads="1"/>
              </p:cNvSpPr>
              <p:nvPr/>
            </p:nvSpPr>
            <p:spPr bwMode="auto">
              <a:xfrm>
                <a:off x="6697298" y="406281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5F6062"/>
                  </a:solidFill>
                  <a:latin typeface="Arial Narrow"/>
                  <a:cs typeface="Arial Narrow"/>
                </a:endParaRPr>
              </a:p>
            </p:txBody>
          </p:sp>
        </p:grpSp>
        <p:sp>
          <p:nvSpPr>
            <p:cNvPr id="163" name="Rectangle 162"/>
            <p:cNvSpPr/>
            <p:nvPr/>
          </p:nvSpPr>
          <p:spPr bwMode="auto">
            <a:xfrm>
              <a:off x="5201578" y="4198091"/>
              <a:ext cx="1000213" cy="27120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6" name="Rectangle 20"/>
            <p:cNvSpPr/>
            <p:nvPr/>
          </p:nvSpPr>
          <p:spPr bwMode="auto">
            <a:xfrm>
              <a:off x="5971945" y="4595124"/>
              <a:ext cx="710962" cy="14720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7" name="Rectangle 166"/>
            <p:cNvSpPr/>
            <p:nvPr/>
          </p:nvSpPr>
          <p:spPr bwMode="auto">
            <a:xfrm>
              <a:off x="5901660" y="3792220"/>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9" name="Rectangle 168"/>
            <p:cNvSpPr/>
            <p:nvPr/>
          </p:nvSpPr>
          <p:spPr bwMode="auto">
            <a:xfrm>
              <a:off x="5207141" y="3971252"/>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71" name="Rectangle 170"/>
            <p:cNvSpPr/>
            <p:nvPr/>
          </p:nvSpPr>
          <p:spPr bwMode="auto">
            <a:xfrm>
              <a:off x="5100097" y="4578026"/>
              <a:ext cx="559580" cy="114332"/>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4" name="Rectangle 163"/>
            <p:cNvSpPr/>
            <p:nvPr/>
          </p:nvSpPr>
          <p:spPr bwMode="auto">
            <a:xfrm>
              <a:off x="5757642" y="3786248"/>
              <a:ext cx="460990" cy="647653"/>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5" name="Rectangle 19"/>
            <p:cNvSpPr/>
            <p:nvPr/>
          </p:nvSpPr>
          <p:spPr bwMode="auto">
            <a:xfrm>
              <a:off x="5426676" y="4578026"/>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68" name="Rectangle 167"/>
            <p:cNvSpPr/>
            <p:nvPr/>
          </p:nvSpPr>
          <p:spPr bwMode="auto">
            <a:xfrm>
              <a:off x="5108046" y="4010351"/>
              <a:ext cx="424414" cy="24930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70" name="Rectangle 169"/>
            <p:cNvSpPr/>
            <p:nvPr/>
          </p:nvSpPr>
          <p:spPr bwMode="auto">
            <a:xfrm>
              <a:off x="7822396" y="3033472"/>
              <a:ext cx="410898" cy="345659"/>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72" name="Rectangle 171"/>
            <p:cNvSpPr/>
            <p:nvPr/>
          </p:nvSpPr>
          <p:spPr bwMode="auto">
            <a:xfrm>
              <a:off x="5786514" y="3490123"/>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173" name="Rectangle 172"/>
            <p:cNvSpPr/>
            <p:nvPr/>
          </p:nvSpPr>
          <p:spPr bwMode="auto">
            <a:xfrm>
              <a:off x="5152202" y="3715206"/>
              <a:ext cx="425316" cy="166624"/>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37" name="Rectangle 236"/>
            <p:cNvSpPr/>
            <p:nvPr/>
          </p:nvSpPr>
          <p:spPr bwMode="auto">
            <a:xfrm>
              <a:off x="6698988" y="4674312"/>
              <a:ext cx="740640" cy="145209"/>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38" name="Rectangle 20"/>
            <p:cNvSpPr/>
            <p:nvPr/>
          </p:nvSpPr>
          <p:spPr bwMode="auto">
            <a:xfrm flipV="1">
              <a:off x="7241731" y="3763902"/>
              <a:ext cx="355481" cy="323097"/>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39" name="Rectangle 238"/>
            <p:cNvSpPr/>
            <p:nvPr/>
          </p:nvSpPr>
          <p:spPr bwMode="auto">
            <a:xfrm>
              <a:off x="7944376" y="4223726"/>
              <a:ext cx="362238" cy="140595"/>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0" name="Rectangle 239"/>
            <p:cNvSpPr/>
            <p:nvPr/>
          </p:nvSpPr>
          <p:spPr bwMode="auto">
            <a:xfrm>
              <a:off x="5213445" y="3080468"/>
              <a:ext cx="391752" cy="123328"/>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1" name="Rectangle 240"/>
            <p:cNvSpPr/>
            <p:nvPr/>
          </p:nvSpPr>
          <p:spPr bwMode="auto">
            <a:xfrm>
              <a:off x="5851447" y="3491808"/>
              <a:ext cx="1029027" cy="117093"/>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2" name="Rectangle 241"/>
            <p:cNvSpPr/>
            <p:nvPr/>
          </p:nvSpPr>
          <p:spPr bwMode="auto">
            <a:xfrm>
              <a:off x="6517894" y="3793120"/>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3" name="Rectangle 242"/>
            <p:cNvSpPr/>
            <p:nvPr/>
          </p:nvSpPr>
          <p:spPr bwMode="auto">
            <a:xfrm>
              <a:off x="6544247" y="4137507"/>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5" name="Rectangle 244"/>
            <p:cNvSpPr/>
            <p:nvPr/>
          </p:nvSpPr>
          <p:spPr bwMode="auto">
            <a:xfrm>
              <a:off x="6583348" y="3436261"/>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8" name="Rectangle 247"/>
            <p:cNvSpPr/>
            <p:nvPr/>
          </p:nvSpPr>
          <p:spPr bwMode="auto">
            <a:xfrm>
              <a:off x="5184011" y="3453571"/>
              <a:ext cx="391752" cy="132607"/>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49" name="Rectangle 248"/>
            <p:cNvSpPr/>
            <p:nvPr/>
          </p:nvSpPr>
          <p:spPr bwMode="auto">
            <a:xfrm>
              <a:off x="5811866" y="3033472"/>
              <a:ext cx="735107" cy="284503"/>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0" name="Rectangle 249"/>
            <p:cNvSpPr/>
            <p:nvPr/>
          </p:nvSpPr>
          <p:spPr bwMode="auto">
            <a:xfrm>
              <a:off x="7199094" y="4124577"/>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1" name="Rectangle 250"/>
            <p:cNvSpPr/>
            <p:nvPr/>
          </p:nvSpPr>
          <p:spPr bwMode="auto">
            <a:xfrm>
              <a:off x="6993698" y="3075950"/>
              <a:ext cx="391752" cy="142006"/>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2" name="Rectangle 251"/>
            <p:cNvSpPr/>
            <p:nvPr/>
          </p:nvSpPr>
          <p:spPr bwMode="auto">
            <a:xfrm>
              <a:off x="4680855" y="2724151"/>
              <a:ext cx="417986" cy="598013"/>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3" name="Rectangle 252"/>
            <p:cNvSpPr/>
            <p:nvPr/>
          </p:nvSpPr>
          <p:spPr bwMode="auto">
            <a:xfrm>
              <a:off x="5186304" y="2739256"/>
              <a:ext cx="424414" cy="24930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4" name="Rectangle 253"/>
            <p:cNvSpPr/>
            <p:nvPr/>
          </p:nvSpPr>
          <p:spPr bwMode="auto">
            <a:xfrm>
              <a:off x="7914862" y="3453571"/>
              <a:ext cx="391752" cy="163985"/>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5" name="Rectangle 254"/>
            <p:cNvSpPr/>
            <p:nvPr/>
          </p:nvSpPr>
          <p:spPr bwMode="auto">
            <a:xfrm>
              <a:off x="7914862" y="3580122"/>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6" name="Rectangle 19"/>
            <p:cNvSpPr/>
            <p:nvPr/>
          </p:nvSpPr>
          <p:spPr bwMode="auto">
            <a:xfrm>
              <a:off x="6461232" y="4170607"/>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7" name="Rectangle 19"/>
            <p:cNvSpPr/>
            <p:nvPr/>
          </p:nvSpPr>
          <p:spPr bwMode="auto">
            <a:xfrm>
              <a:off x="6633977" y="3048399"/>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8" name="Rectangle 257"/>
            <p:cNvSpPr/>
            <p:nvPr/>
          </p:nvSpPr>
          <p:spPr bwMode="auto">
            <a:xfrm>
              <a:off x="7258508" y="3461098"/>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59" name="Rectangle 19"/>
            <p:cNvSpPr/>
            <p:nvPr/>
          </p:nvSpPr>
          <p:spPr bwMode="auto">
            <a:xfrm>
              <a:off x="7845473" y="4124577"/>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60" name="Rectangle 19"/>
            <p:cNvSpPr/>
            <p:nvPr/>
          </p:nvSpPr>
          <p:spPr bwMode="auto">
            <a:xfrm>
              <a:off x="7525271" y="4578026"/>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61" name="Rectangle 260"/>
            <p:cNvSpPr/>
            <p:nvPr/>
          </p:nvSpPr>
          <p:spPr bwMode="auto">
            <a:xfrm>
              <a:off x="7861845" y="4595124"/>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sp>
          <p:nvSpPr>
            <p:cNvPr id="262" name="Rectangle 261"/>
            <p:cNvSpPr/>
            <p:nvPr/>
          </p:nvSpPr>
          <p:spPr bwMode="auto">
            <a:xfrm flipH="1">
              <a:off x="7481050" y="3045021"/>
              <a:ext cx="343251" cy="277144"/>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601" baseline="30000" dirty="0">
                <a:solidFill>
                  <a:srgbClr val="5F6062"/>
                </a:solidFill>
                <a:latin typeface="Arial" charset="0"/>
                <a:ea typeface="ＭＳ Ｐゴシック" pitchFamily="1" charset="-128"/>
              </a:endParaRPr>
            </a:p>
          </p:txBody>
        </p:sp>
      </p:grpSp>
      <p:sp>
        <p:nvSpPr>
          <p:cNvPr id="263" name="Rectangle 126"/>
          <p:cNvSpPr/>
          <p:nvPr/>
        </p:nvSpPr>
        <p:spPr>
          <a:xfrm>
            <a:off x="2060183" y="5258195"/>
            <a:ext cx="3539272" cy="277127"/>
          </a:xfrm>
          <a:prstGeom prst="rect">
            <a:avLst/>
          </a:prstGeom>
          <a:effectLst/>
        </p:spPr>
        <p:txBody>
          <a:bodyPr wrap="square">
            <a:spAutoFit/>
          </a:bodyPr>
          <a:lstStyle/>
          <a:p>
            <a:pPr algn="ctr"/>
            <a:r>
              <a:rPr lang="en-US" sz="1201" b="1" i="1" dirty="0">
                <a:solidFill>
                  <a:srgbClr val="5F6062"/>
                </a:solidFill>
                <a:latin typeface="Helvetica"/>
                <a:cs typeface="Helvetica"/>
              </a:rPr>
              <a:t>Service Domain level systems mapping</a:t>
            </a:r>
            <a:endParaRPr lang="en-US" sz="1101" b="1" i="1" dirty="0">
              <a:solidFill>
                <a:srgbClr val="5F6062"/>
              </a:solidFill>
              <a:latin typeface="Helvetica"/>
              <a:cs typeface="Helvetica"/>
            </a:endParaRPr>
          </a:p>
        </p:txBody>
      </p:sp>
      <p:sp>
        <p:nvSpPr>
          <p:cNvPr id="265" name="Right Arrow 264"/>
          <p:cNvSpPr/>
          <p:nvPr/>
        </p:nvSpPr>
        <p:spPr>
          <a:xfrm>
            <a:off x="5981972" y="3546403"/>
            <a:ext cx="299330" cy="722765"/>
          </a:xfrm>
          <a:prstGeom prst="right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00" name="Rectangle 199"/>
          <p:cNvSpPr/>
          <p:nvPr/>
        </p:nvSpPr>
        <p:spPr>
          <a:xfrm>
            <a:off x="1599687" y="648443"/>
            <a:ext cx="900956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Enterprise Blueprint – resource mapping </a:t>
            </a:r>
          </a:p>
          <a:p>
            <a:pPr indent="4765">
              <a:spcAft>
                <a:spcPts val="300"/>
              </a:spcAft>
              <a:buSzPct val="80000"/>
            </a:pPr>
            <a:r>
              <a:rPr lang="en-US" sz="1601" b="1" dirty="0">
                <a:solidFill>
                  <a:srgbClr val="5F6062"/>
                </a:solidFill>
                <a:latin typeface="Helvetica"/>
                <a:cs typeface="Helvetica"/>
              </a:rPr>
              <a:t>The non-overlapping nature of the Service Domains provides a framework.</a:t>
            </a:r>
            <a:endParaRPr lang="en-US" sz="1401" b="1" dirty="0">
              <a:solidFill>
                <a:srgbClr val="5F6062"/>
              </a:solidFill>
              <a:latin typeface="Helvetica"/>
              <a:cs typeface="Helvetica"/>
            </a:endParaRPr>
          </a:p>
        </p:txBody>
      </p:sp>
    </p:spTree>
    <p:extLst>
      <p:ext uri="{BB962C8B-B14F-4D97-AF65-F5344CB8AC3E}">
        <p14:creationId xmlns:p14="http://schemas.microsoft.com/office/powerpoint/2010/main" val="3039588958"/>
      </p:ext>
    </p:extLst>
  </p:cSld>
  <p:clrMapOvr>
    <a:masterClrMapping/>
  </p:clrMapOvr>
  <p:transition>
    <p:wipe dir="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87473" y="578566"/>
            <a:ext cx="9009569" cy="871392"/>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Enterprise Blueprint – cost &amp; performance measures</a:t>
            </a:r>
          </a:p>
          <a:p>
            <a:pPr indent="4765">
              <a:spcAft>
                <a:spcPts val="300"/>
              </a:spcAft>
              <a:buSzPct val="80000"/>
            </a:pPr>
            <a:r>
              <a:rPr lang="en-US" sz="1601" b="1" dirty="0">
                <a:solidFill>
                  <a:srgbClr val="5F6062"/>
                </a:solidFill>
                <a:latin typeface="Helvetica"/>
                <a:cs typeface="Helvetica"/>
              </a:rPr>
              <a:t>Systems and non systems costs and performance can be associated with Service Domains.</a:t>
            </a:r>
            <a:endParaRPr lang="en-US" sz="1401" b="1" dirty="0">
              <a:solidFill>
                <a:srgbClr val="5F6062"/>
              </a:solidFill>
              <a:latin typeface="Helvetica"/>
              <a:cs typeface="Helvetica"/>
            </a:endParaRPr>
          </a:p>
        </p:txBody>
      </p:sp>
      <p:grpSp>
        <p:nvGrpSpPr>
          <p:cNvPr id="2" name="Group 121"/>
          <p:cNvGrpSpPr/>
          <p:nvPr/>
        </p:nvGrpSpPr>
        <p:grpSpPr>
          <a:xfrm>
            <a:off x="1762112" y="1699459"/>
            <a:ext cx="8724777" cy="4638885"/>
            <a:chOff x="239324" y="1236813"/>
            <a:chExt cx="8720740" cy="4636738"/>
          </a:xfrm>
        </p:grpSpPr>
        <p:grpSp>
          <p:nvGrpSpPr>
            <p:cNvPr id="3" name="Group 5"/>
            <p:cNvGrpSpPr>
              <a:grpSpLocks noChangeAspect="1"/>
            </p:cNvGrpSpPr>
            <p:nvPr/>
          </p:nvGrpSpPr>
          <p:grpSpPr>
            <a:xfrm>
              <a:off x="239324" y="1575679"/>
              <a:ext cx="2217659" cy="1386674"/>
              <a:chOff x="4790008" y="2779502"/>
              <a:chExt cx="4025746" cy="2517248"/>
            </a:xfrm>
          </p:grpSpPr>
          <p:sp>
            <p:nvSpPr>
              <p:cNvPr id="127" name="Freeform 126"/>
              <p:cNvSpPr/>
              <p:nvPr/>
            </p:nvSpPr>
            <p:spPr>
              <a:xfrm>
                <a:off x="4790008" y="2779502"/>
                <a:ext cx="4025746" cy="2517248"/>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chemeClr val="bg1">
                  <a:lumMod val="95000"/>
                </a:schemeClr>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grpSp>
            <p:nvGrpSpPr>
              <p:cNvPr id="4" name="Group 352"/>
              <p:cNvGrpSpPr/>
              <p:nvPr/>
            </p:nvGrpSpPr>
            <p:grpSpPr>
              <a:xfrm>
                <a:off x="4881592" y="2863804"/>
                <a:ext cx="3865099" cy="2360911"/>
                <a:chOff x="534555" y="3603107"/>
                <a:chExt cx="4464185" cy="2726848"/>
              </a:xfrm>
            </p:grpSpPr>
            <p:sp>
              <p:nvSpPr>
                <p:cNvPr id="227" name="Freeform 226"/>
                <p:cNvSpPr/>
                <p:nvPr/>
              </p:nvSpPr>
              <p:spPr>
                <a:xfrm>
                  <a:off x="1809369" y="4015701"/>
                  <a:ext cx="3084225" cy="49614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228" name="Freeform 227"/>
                <p:cNvSpPr/>
                <p:nvPr/>
              </p:nvSpPr>
              <p:spPr>
                <a:xfrm flipV="1">
                  <a:off x="1012675" y="5831619"/>
                  <a:ext cx="3880919" cy="49833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29" name="Rectangle 228"/>
                <p:cNvSpPr/>
                <p:nvPr/>
              </p:nvSpPr>
              <p:spPr>
                <a:xfrm>
                  <a:off x="1012675" y="4551442"/>
                  <a:ext cx="752033" cy="1242488"/>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sp>
              <p:nvSpPr>
                <p:cNvPr id="230" name="Rectangle 229"/>
                <p:cNvSpPr/>
                <p:nvPr/>
              </p:nvSpPr>
              <p:spPr>
                <a:xfrm>
                  <a:off x="534555" y="3603107"/>
                  <a:ext cx="1230153" cy="910992"/>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051" b="1" dirty="0">
                    <a:solidFill>
                      <a:srgbClr val="000000"/>
                    </a:solidFill>
                    <a:latin typeface="Arial Narrow"/>
                    <a:cs typeface="Arial Narrow"/>
                  </a:endParaRPr>
                </a:p>
              </p:txBody>
            </p:sp>
            <p:grpSp>
              <p:nvGrpSpPr>
                <p:cNvPr id="6" name="Group 351"/>
                <p:cNvGrpSpPr/>
                <p:nvPr/>
              </p:nvGrpSpPr>
              <p:grpSpPr>
                <a:xfrm>
                  <a:off x="1809369" y="4551442"/>
                  <a:ext cx="3189371" cy="1242488"/>
                  <a:chOff x="1809369" y="4551442"/>
                  <a:chExt cx="3189371" cy="1242488"/>
                </a:xfrm>
              </p:grpSpPr>
              <p:sp>
                <p:nvSpPr>
                  <p:cNvPr id="232" name="Pentagon 231"/>
                  <p:cNvSpPr/>
                  <p:nvPr/>
                </p:nvSpPr>
                <p:spPr>
                  <a:xfrm>
                    <a:off x="1809369" y="4551442"/>
                    <a:ext cx="799520" cy="1242488"/>
                  </a:xfrm>
                  <a:prstGeom prst="homePlate">
                    <a:avLst>
                      <a:gd name="adj" fmla="val 12396"/>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algn="ctr"/>
                    <a:endParaRPr lang="en-US" sz="1101" b="1" dirty="0">
                      <a:solidFill>
                        <a:schemeClr val="tx1"/>
                      </a:solidFill>
                      <a:latin typeface="Arial Narrow"/>
                      <a:cs typeface="Arial Narrow"/>
                    </a:endParaRPr>
                  </a:p>
                </p:txBody>
              </p:sp>
              <p:sp>
                <p:nvSpPr>
                  <p:cNvPr id="233" name="Chevron 113"/>
                  <p:cNvSpPr/>
                  <p:nvPr/>
                </p:nvSpPr>
                <p:spPr>
                  <a:xfrm>
                    <a:off x="25568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234" name="Chevron 233"/>
                  <p:cNvSpPr/>
                  <p:nvPr/>
                </p:nvSpPr>
                <p:spPr>
                  <a:xfrm>
                    <a:off x="33527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sp>
                <p:nvSpPr>
                  <p:cNvPr id="235" name="Chevron 234"/>
                  <p:cNvSpPr/>
                  <p:nvPr/>
                </p:nvSpPr>
                <p:spPr>
                  <a:xfrm>
                    <a:off x="4148617"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601" b="1" dirty="0">
                      <a:solidFill>
                        <a:srgbClr val="000000"/>
                      </a:solidFill>
                      <a:latin typeface="Arial Narrow"/>
                      <a:cs typeface="Arial Narrow"/>
                    </a:endParaRPr>
                  </a:p>
                </p:txBody>
              </p:sp>
            </p:grpSp>
          </p:grpSp>
          <p:grpSp>
            <p:nvGrpSpPr>
              <p:cNvPr id="7" name="Group 354"/>
              <p:cNvGrpSpPr/>
              <p:nvPr/>
            </p:nvGrpSpPr>
            <p:grpSpPr>
              <a:xfrm>
                <a:off x="4941859" y="2997621"/>
                <a:ext cx="3700821" cy="2141518"/>
                <a:chOff x="604163" y="3757665"/>
                <a:chExt cx="4274445" cy="2473450"/>
              </a:xfrm>
            </p:grpSpPr>
            <p:grpSp>
              <p:nvGrpSpPr>
                <p:cNvPr id="8" name="Group 353"/>
                <p:cNvGrpSpPr/>
                <p:nvPr/>
              </p:nvGrpSpPr>
              <p:grpSpPr>
                <a:xfrm>
                  <a:off x="1862942" y="4625480"/>
                  <a:ext cx="3015666" cy="1071652"/>
                  <a:chOff x="1862942" y="4625480"/>
                  <a:chExt cx="3015666" cy="1071652"/>
                </a:xfrm>
              </p:grpSpPr>
              <p:sp>
                <p:nvSpPr>
                  <p:cNvPr id="215" name="Rectangle 214"/>
                  <p:cNvSpPr/>
                  <p:nvPr/>
                </p:nvSpPr>
                <p:spPr bwMode="gray">
                  <a:xfrm>
                    <a:off x="1862942"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6" name="Rectangle 215"/>
                  <p:cNvSpPr/>
                  <p:nvPr/>
                </p:nvSpPr>
                <p:spPr bwMode="gray">
                  <a:xfrm>
                    <a:off x="1862942"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7" name="Rectangle 216"/>
                  <p:cNvSpPr/>
                  <p:nvPr/>
                </p:nvSpPr>
                <p:spPr bwMode="gray">
                  <a:xfrm>
                    <a:off x="1862942"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8" name="Rectangle 217"/>
                  <p:cNvSpPr/>
                  <p:nvPr/>
                </p:nvSpPr>
                <p:spPr bwMode="gray">
                  <a:xfrm>
                    <a:off x="2676145"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9" name="Rectangle 218"/>
                  <p:cNvSpPr/>
                  <p:nvPr/>
                </p:nvSpPr>
                <p:spPr bwMode="gray">
                  <a:xfrm>
                    <a:off x="2676145"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0" name="Rectangle 219"/>
                  <p:cNvSpPr/>
                  <p:nvPr/>
                </p:nvSpPr>
                <p:spPr bwMode="gray">
                  <a:xfrm>
                    <a:off x="2676145"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1" name="Rectangle 220"/>
                  <p:cNvSpPr/>
                  <p:nvPr/>
                </p:nvSpPr>
                <p:spPr bwMode="gray">
                  <a:xfrm>
                    <a:off x="34778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2" name="Rectangle 221"/>
                  <p:cNvSpPr/>
                  <p:nvPr/>
                </p:nvSpPr>
                <p:spPr bwMode="gray">
                  <a:xfrm>
                    <a:off x="34778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3" name="Rectangle 222"/>
                  <p:cNvSpPr/>
                  <p:nvPr/>
                </p:nvSpPr>
                <p:spPr bwMode="gray">
                  <a:xfrm>
                    <a:off x="34778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4" name="Rectangle 223"/>
                  <p:cNvSpPr/>
                  <p:nvPr/>
                </p:nvSpPr>
                <p:spPr bwMode="gray">
                  <a:xfrm>
                    <a:off x="42737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5" name="Rectangle 224"/>
                  <p:cNvSpPr/>
                  <p:nvPr/>
                </p:nvSpPr>
                <p:spPr bwMode="gray">
                  <a:xfrm>
                    <a:off x="42737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6" name="Rectangle 225"/>
                  <p:cNvSpPr/>
                  <p:nvPr/>
                </p:nvSpPr>
                <p:spPr bwMode="gray">
                  <a:xfrm>
                    <a:off x="42737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nvGrpSpPr>
                <p:cNvPr id="9" name="Group 350"/>
                <p:cNvGrpSpPr/>
                <p:nvPr/>
              </p:nvGrpSpPr>
              <p:grpSpPr>
                <a:xfrm>
                  <a:off x="604163" y="3757665"/>
                  <a:ext cx="4141848" cy="2473450"/>
                  <a:chOff x="604163" y="3757665"/>
                  <a:chExt cx="4141848" cy="2473450"/>
                </a:xfrm>
              </p:grpSpPr>
              <p:sp>
                <p:nvSpPr>
                  <p:cNvPr id="200" name="Rectangle 80"/>
                  <p:cNvSpPr>
                    <a:spLocks noChangeAspect="1"/>
                  </p:cNvSpPr>
                  <p:nvPr/>
                </p:nvSpPr>
                <p:spPr bwMode="gray">
                  <a:xfrm>
                    <a:off x="604163"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1" name="Rectangle 81"/>
                  <p:cNvSpPr>
                    <a:spLocks noChangeAspect="1"/>
                  </p:cNvSpPr>
                  <p:nvPr/>
                </p:nvSpPr>
                <p:spPr bwMode="gray">
                  <a:xfrm>
                    <a:off x="1202802"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2" name="Rectangle 201"/>
                  <p:cNvSpPr>
                    <a:spLocks noChangeAspect="1"/>
                  </p:cNvSpPr>
                  <p:nvPr/>
                </p:nvSpPr>
                <p:spPr bwMode="gray">
                  <a:xfrm>
                    <a:off x="607461"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3" name="Rectangle 202"/>
                  <p:cNvSpPr>
                    <a:spLocks noChangeAspect="1"/>
                  </p:cNvSpPr>
                  <p:nvPr/>
                </p:nvSpPr>
                <p:spPr bwMode="gray">
                  <a:xfrm>
                    <a:off x="1206100"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4" name="Rectangle 203"/>
                  <p:cNvSpPr/>
                  <p:nvPr/>
                </p:nvSpPr>
                <p:spPr bwMode="gray">
                  <a:xfrm>
                    <a:off x="189334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5" name="Rectangle 204"/>
                  <p:cNvSpPr/>
                  <p:nvPr/>
                </p:nvSpPr>
                <p:spPr bwMode="gray">
                  <a:xfrm>
                    <a:off x="287075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6" name="Rectangle 205"/>
                  <p:cNvSpPr/>
                  <p:nvPr/>
                </p:nvSpPr>
                <p:spPr bwMode="gray">
                  <a:xfrm>
                    <a:off x="384816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7" name="Rectangle 206"/>
                  <p:cNvSpPr/>
                  <p:nvPr/>
                </p:nvSpPr>
                <p:spPr bwMode="gray">
                  <a:xfrm>
                    <a:off x="1087550" y="4619714"/>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8" name="Rectangle 207"/>
                  <p:cNvSpPr/>
                  <p:nvPr/>
                </p:nvSpPr>
                <p:spPr bwMode="gray">
                  <a:xfrm>
                    <a:off x="1087550" y="4909600"/>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9" name="Rectangle 208"/>
                  <p:cNvSpPr/>
                  <p:nvPr/>
                </p:nvSpPr>
                <p:spPr bwMode="gray">
                  <a:xfrm>
                    <a:off x="1087550" y="5199485"/>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0" name="Rectangle 209"/>
                  <p:cNvSpPr/>
                  <p:nvPr/>
                </p:nvSpPr>
                <p:spPr bwMode="gray">
                  <a:xfrm>
                    <a:off x="1087550" y="5489371"/>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1" name="Rectangle 210"/>
                  <p:cNvSpPr/>
                  <p:nvPr/>
                </p:nvSpPr>
                <p:spPr bwMode="gray">
                  <a:xfrm>
                    <a:off x="2033125"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2" name="Rectangle 211"/>
                  <p:cNvSpPr/>
                  <p:nvPr/>
                </p:nvSpPr>
                <p:spPr bwMode="gray">
                  <a:xfrm>
                    <a:off x="2972831"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3" name="Rectangle 212"/>
                  <p:cNvSpPr/>
                  <p:nvPr/>
                </p:nvSpPr>
                <p:spPr bwMode="gray">
                  <a:xfrm>
                    <a:off x="391253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4" name="Rectangle 213"/>
                  <p:cNvSpPr/>
                  <p:nvPr/>
                </p:nvSpPr>
                <p:spPr bwMode="gray">
                  <a:xfrm>
                    <a:off x="109341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grpSp>
          <p:sp>
            <p:nvSpPr>
              <p:cNvPr id="130" name="Rectangle 97"/>
              <p:cNvSpPr>
                <a:spLocks noChangeArrowheads="1"/>
              </p:cNvSpPr>
              <p:nvPr/>
            </p:nvSpPr>
            <p:spPr bwMode="auto">
              <a:xfrm>
                <a:off x="6108227"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1" name="Rectangle 97"/>
              <p:cNvSpPr>
                <a:spLocks noChangeArrowheads="1"/>
              </p:cNvSpPr>
              <p:nvPr/>
            </p:nvSpPr>
            <p:spPr bwMode="auto">
              <a:xfrm>
                <a:off x="6462760"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2" name="Rectangle 97"/>
              <p:cNvSpPr>
                <a:spLocks noChangeArrowheads="1"/>
              </p:cNvSpPr>
              <p:nvPr/>
            </p:nvSpPr>
            <p:spPr bwMode="auto">
              <a:xfrm>
                <a:off x="6108227"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3" name="Rectangle 97"/>
              <p:cNvSpPr>
                <a:spLocks noChangeArrowheads="1"/>
              </p:cNvSpPr>
              <p:nvPr/>
            </p:nvSpPr>
            <p:spPr bwMode="auto">
              <a:xfrm>
                <a:off x="6462760"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4" name="Rectangle 97"/>
              <p:cNvSpPr>
                <a:spLocks noChangeArrowheads="1"/>
              </p:cNvSpPr>
              <p:nvPr/>
            </p:nvSpPr>
            <p:spPr bwMode="auto">
              <a:xfrm>
                <a:off x="6954612"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5" name="Rectangle 97"/>
              <p:cNvSpPr>
                <a:spLocks noChangeArrowheads="1"/>
              </p:cNvSpPr>
              <p:nvPr/>
            </p:nvSpPr>
            <p:spPr bwMode="auto">
              <a:xfrm>
                <a:off x="7309144"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6" name="Rectangle 97"/>
              <p:cNvSpPr>
                <a:spLocks noChangeArrowheads="1"/>
              </p:cNvSpPr>
              <p:nvPr/>
            </p:nvSpPr>
            <p:spPr bwMode="auto">
              <a:xfrm>
                <a:off x="6954612"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7" name="Rectangle 97"/>
              <p:cNvSpPr>
                <a:spLocks noChangeArrowheads="1"/>
              </p:cNvSpPr>
              <p:nvPr/>
            </p:nvSpPr>
            <p:spPr bwMode="auto">
              <a:xfrm>
                <a:off x="7309144"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8" name="Rectangle 97"/>
              <p:cNvSpPr>
                <a:spLocks noChangeArrowheads="1"/>
              </p:cNvSpPr>
              <p:nvPr/>
            </p:nvSpPr>
            <p:spPr bwMode="auto">
              <a:xfrm>
                <a:off x="7800995"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9" name="Rectangle 97"/>
              <p:cNvSpPr>
                <a:spLocks noChangeArrowheads="1"/>
              </p:cNvSpPr>
              <p:nvPr/>
            </p:nvSpPr>
            <p:spPr bwMode="auto">
              <a:xfrm>
                <a:off x="8155528"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0" name="Rectangle 97"/>
              <p:cNvSpPr>
                <a:spLocks noChangeArrowheads="1"/>
              </p:cNvSpPr>
              <p:nvPr/>
            </p:nvSpPr>
            <p:spPr bwMode="auto">
              <a:xfrm>
                <a:off x="7800995"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1" name="Rectangle 97"/>
              <p:cNvSpPr>
                <a:spLocks noChangeArrowheads="1"/>
              </p:cNvSpPr>
              <p:nvPr/>
            </p:nvSpPr>
            <p:spPr bwMode="auto">
              <a:xfrm>
                <a:off x="8155528"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2" name="Rectangle 141"/>
              <p:cNvSpPr>
                <a:spLocks noChangeArrowheads="1"/>
              </p:cNvSpPr>
              <p:nvPr/>
            </p:nvSpPr>
            <p:spPr bwMode="auto">
              <a:xfrm>
                <a:off x="5506521" y="33735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3" name="Rectangle 97"/>
              <p:cNvSpPr>
                <a:spLocks noChangeArrowheads="1"/>
              </p:cNvSpPr>
              <p:nvPr/>
            </p:nvSpPr>
            <p:spPr bwMode="auto">
              <a:xfrm>
                <a:off x="5506521" y="34784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4" name="Rectangle 97"/>
              <p:cNvSpPr>
                <a:spLocks noChangeArrowheads="1"/>
              </p:cNvSpPr>
              <p:nvPr/>
            </p:nvSpPr>
            <p:spPr bwMode="auto">
              <a:xfrm>
                <a:off x="5474064" y="3758044"/>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5" name="Rectangle 97"/>
              <p:cNvSpPr>
                <a:spLocks noChangeArrowheads="1"/>
              </p:cNvSpPr>
              <p:nvPr/>
            </p:nvSpPr>
            <p:spPr bwMode="auto">
              <a:xfrm>
                <a:off x="5474064" y="384792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6" name="Rectangle 97"/>
              <p:cNvSpPr>
                <a:spLocks noChangeArrowheads="1"/>
              </p:cNvSpPr>
              <p:nvPr/>
            </p:nvSpPr>
            <p:spPr bwMode="auto">
              <a:xfrm>
                <a:off x="6213089"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7" name="Rectangle 97"/>
              <p:cNvSpPr>
                <a:spLocks noChangeArrowheads="1"/>
              </p:cNvSpPr>
              <p:nvPr/>
            </p:nvSpPr>
            <p:spPr bwMode="auto">
              <a:xfrm>
                <a:off x="6567621"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8" name="Rectangle 97"/>
              <p:cNvSpPr>
                <a:spLocks noChangeArrowheads="1"/>
              </p:cNvSpPr>
              <p:nvPr/>
            </p:nvSpPr>
            <p:spPr bwMode="auto">
              <a:xfrm>
                <a:off x="6213089"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9" name="Rectangle 97"/>
              <p:cNvSpPr>
                <a:spLocks noChangeArrowheads="1"/>
              </p:cNvSpPr>
              <p:nvPr/>
            </p:nvSpPr>
            <p:spPr bwMode="auto">
              <a:xfrm>
                <a:off x="6567621"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0" name="Rectangle 97"/>
              <p:cNvSpPr>
                <a:spLocks noChangeArrowheads="1"/>
              </p:cNvSpPr>
              <p:nvPr/>
            </p:nvSpPr>
            <p:spPr bwMode="auto">
              <a:xfrm>
                <a:off x="7027016"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1" name="Rectangle 97"/>
              <p:cNvSpPr>
                <a:spLocks noChangeArrowheads="1"/>
              </p:cNvSpPr>
              <p:nvPr/>
            </p:nvSpPr>
            <p:spPr bwMode="auto">
              <a:xfrm>
                <a:off x="7381549"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2" name="Rectangle 97"/>
              <p:cNvSpPr>
                <a:spLocks noChangeArrowheads="1"/>
              </p:cNvSpPr>
              <p:nvPr/>
            </p:nvSpPr>
            <p:spPr bwMode="auto">
              <a:xfrm>
                <a:off x="7027016"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3" name="Rectangle 97"/>
              <p:cNvSpPr>
                <a:spLocks noChangeArrowheads="1"/>
              </p:cNvSpPr>
              <p:nvPr/>
            </p:nvSpPr>
            <p:spPr bwMode="auto">
              <a:xfrm>
                <a:off x="7381549"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4" name="Rectangle 97"/>
              <p:cNvSpPr>
                <a:spLocks noChangeArrowheads="1"/>
              </p:cNvSpPr>
              <p:nvPr/>
            </p:nvSpPr>
            <p:spPr bwMode="auto">
              <a:xfrm>
                <a:off x="7840943"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5" name="Rectangle 97"/>
              <p:cNvSpPr>
                <a:spLocks noChangeArrowheads="1"/>
              </p:cNvSpPr>
              <p:nvPr/>
            </p:nvSpPr>
            <p:spPr bwMode="auto">
              <a:xfrm>
                <a:off x="8195475"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6" name="Rectangle 97"/>
              <p:cNvSpPr>
                <a:spLocks noChangeArrowheads="1"/>
              </p:cNvSpPr>
              <p:nvPr/>
            </p:nvSpPr>
            <p:spPr bwMode="auto">
              <a:xfrm>
                <a:off x="7840943"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7" name="Rectangle 97"/>
              <p:cNvSpPr>
                <a:spLocks noChangeArrowheads="1"/>
              </p:cNvSpPr>
              <p:nvPr/>
            </p:nvSpPr>
            <p:spPr bwMode="auto">
              <a:xfrm>
                <a:off x="8195475"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8" name="Rectangle 97"/>
              <p:cNvSpPr>
                <a:spLocks noChangeArrowheads="1"/>
              </p:cNvSpPr>
              <p:nvPr/>
            </p:nvSpPr>
            <p:spPr bwMode="auto">
              <a:xfrm>
                <a:off x="5399162"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9" name="Rectangle 97"/>
              <p:cNvSpPr>
                <a:spLocks noChangeArrowheads="1"/>
              </p:cNvSpPr>
              <p:nvPr/>
            </p:nvSpPr>
            <p:spPr bwMode="auto">
              <a:xfrm>
                <a:off x="5753695"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0" name="Rectangle 97"/>
              <p:cNvSpPr>
                <a:spLocks noChangeArrowheads="1"/>
              </p:cNvSpPr>
              <p:nvPr/>
            </p:nvSpPr>
            <p:spPr bwMode="auto">
              <a:xfrm>
                <a:off x="5399162"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1" name="Rectangle 97"/>
              <p:cNvSpPr>
                <a:spLocks noChangeArrowheads="1"/>
              </p:cNvSpPr>
              <p:nvPr/>
            </p:nvSpPr>
            <p:spPr bwMode="auto">
              <a:xfrm>
                <a:off x="5753695"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2" name="Rectangle 97"/>
              <p:cNvSpPr>
                <a:spLocks noChangeArrowheads="1"/>
              </p:cNvSpPr>
              <p:nvPr/>
            </p:nvSpPr>
            <p:spPr bwMode="auto">
              <a:xfrm>
                <a:off x="5474064" y="4009379"/>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3" name="Rectangle 97"/>
              <p:cNvSpPr>
                <a:spLocks noChangeArrowheads="1"/>
              </p:cNvSpPr>
              <p:nvPr/>
            </p:nvSpPr>
            <p:spPr bwMode="auto">
              <a:xfrm>
                <a:off x="5474064" y="409926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4" name="Rectangle 97"/>
              <p:cNvSpPr>
                <a:spLocks noChangeArrowheads="1"/>
              </p:cNvSpPr>
              <p:nvPr/>
            </p:nvSpPr>
            <p:spPr bwMode="auto">
              <a:xfrm>
                <a:off x="5474064" y="4260714"/>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5" name="Rectangle 97"/>
              <p:cNvSpPr>
                <a:spLocks noChangeArrowheads="1"/>
              </p:cNvSpPr>
              <p:nvPr/>
            </p:nvSpPr>
            <p:spPr bwMode="auto">
              <a:xfrm>
                <a:off x="5474064" y="435059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6" name="Rectangle 97"/>
              <p:cNvSpPr>
                <a:spLocks noChangeArrowheads="1"/>
              </p:cNvSpPr>
              <p:nvPr/>
            </p:nvSpPr>
            <p:spPr bwMode="auto">
              <a:xfrm>
                <a:off x="5474064" y="4512049"/>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7" name="Rectangle 97"/>
              <p:cNvSpPr>
                <a:spLocks noChangeArrowheads="1"/>
              </p:cNvSpPr>
              <p:nvPr/>
            </p:nvSpPr>
            <p:spPr bwMode="auto">
              <a:xfrm>
                <a:off x="5474064" y="460193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8" name="Rectangle 97"/>
              <p:cNvSpPr>
                <a:spLocks noChangeArrowheads="1"/>
              </p:cNvSpPr>
              <p:nvPr/>
            </p:nvSpPr>
            <p:spPr bwMode="auto">
              <a:xfrm>
                <a:off x="6138187"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9" name="Rectangle 97"/>
              <p:cNvSpPr>
                <a:spLocks noChangeArrowheads="1"/>
              </p:cNvSpPr>
              <p:nvPr/>
            </p:nvSpPr>
            <p:spPr bwMode="auto">
              <a:xfrm>
                <a:off x="6138187"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0" name="Rectangle 97"/>
              <p:cNvSpPr>
                <a:spLocks noChangeArrowheads="1"/>
              </p:cNvSpPr>
              <p:nvPr/>
            </p:nvSpPr>
            <p:spPr bwMode="auto">
              <a:xfrm>
                <a:off x="6138187"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1" name="Rectangle 97"/>
              <p:cNvSpPr>
                <a:spLocks noChangeArrowheads="1"/>
              </p:cNvSpPr>
              <p:nvPr/>
            </p:nvSpPr>
            <p:spPr bwMode="auto">
              <a:xfrm>
                <a:off x="6138187"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2" name="Rectangle 97"/>
              <p:cNvSpPr>
                <a:spLocks noChangeArrowheads="1"/>
              </p:cNvSpPr>
              <p:nvPr/>
            </p:nvSpPr>
            <p:spPr bwMode="auto">
              <a:xfrm>
                <a:off x="6138187"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3" name="Rectangle 97"/>
              <p:cNvSpPr>
                <a:spLocks noChangeArrowheads="1"/>
              </p:cNvSpPr>
              <p:nvPr/>
            </p:nvSpPr>
            <p:spPr bwMode="auto">
              <a:xfrm>
                <a:off x="6138187"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4" name="Rectangle 97"/>
              <p:cNvSpPr>
                <a:spLocks noChangeArrowheads="1"/>
              </p:cNvSpPr>
              <p:nvPr/>
            </p:nvSpPr>
            <p:spPr bwMode="auto">
              <a:xfrm>
                <a:off x="6847253"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5" name="Rectangle 97"/>
              <p:cNvSpPr>
                <a:spLocks noChangeArrowheads="1"/>
              </p:cNvSpPr>
              <p:nvPr/>
            </p:nvSpPr>
            <p:spPr bwMode="auto">
              <a:xfrm>
                <a:off x="6847253"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6" name="Rectangle 97"/>
              <p:cNvSpPr>
                <a:spLocks noChangeArrowheads="1"/>
              </p:cNvSpPr>
              <p:nvPr/>
            </p:nvSpPr>
            <p:spPr bwMode="auto">
              <a:xfrm>
                <a:off x="6847253"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7" name="Rectangle 97"/>
              <p:cNvSpPr>
                <a:spLocks noChangeArrowheads="1"/>
              </p:cNvSpPr>
              <p:nvPr/>
            </p:nvSpPr>
            <p:spPr bwMode="auto">
              <a:xfrm>
                <a:off x="6847253"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8" name="Rectangle 97"/>
              <p:cNvSpPr>
                <a:spLocks noChangeArrowheads="1"/>
              </p:cNvSpPr>
              <p:nvPr/>
            </p:nvSpPr>
            <p:spPr bwMode="auto">
              <a:xfrm>
                <a:off x="6847253"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9" name="Rectangle 97"/>
              <p:cNvSpPr>
                <a:spLocks noChangeArrowheads="1"/>
              </p:cNvSpPr>
              <p:nvPr/>
            </p:nvSpPr>
            <p:spPr bwMode="auto">
              <a:xfrm>
                <a:off x="6847253"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0" name="Rectangle 97"/>
              <p:cNvSpPr>
                <a:spLocks noChangeArrowheads="1"/>
              </p:cNvSpPr>
              <p:nvPr/>
            </p:nvSpPr>
            <p:spPr bwMode="auto">
              <a:xfrm>
                <a:off x="7543834"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1" name="Rectangle 97"/>
              <p:cNvSpPr>
                <a:spLocks noChangeArrowheads="1"/>
              </p:cNvSpPr>
              <p:nvPr/>
            </p:nvSpPr>
            <p:spPr bwMode="auto">
              <a:xfrm>
                <a:off x="7543834"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2" name="Rectangle 97"/>
              <p:cNvSpPr>
                <a:spLocks noChangeArrowheads="1"/>
              </p:cNvSpPr>
              <p:nvPr/>
            </p:nvSpPr>
            <p:spPr bwMode="auto">
              <a:xfrm>
                <a:off x="7543834"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3" name="Rectangle 97"/>
              <p:cNvSpPr>
                <a:spLocks noChangeArrowheads="1"/>
              </p:cNvSpPr>
              <p:nvPr/>
            </p:nvSpPr>
            <p:spPr bwMode="auto">
              <a:xfrm>
                <a:off x="7543834"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4" name="Rectangle 97"/>
              <p:cNvSpPr>
                <a:spLocks noChangeArrowheads="1"/>
              </p:cNvSpPr>
              <p:nvPr/>
            </p:nvSpPr>
            <p:spPr bwMode="auto">
              <a:xfrm>
                <a:off x="7543834"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5" name="Rectangle 97"/>
              <p:cNvSpPr>
                <a:spLocks noChangeArrowheads="1"/>
              </p:cNvSpPr>
              <p:nvPr/>
            </p:nvSpPr>
            <p:spPr bwMode="auto">
              <a:xfrm>
                <a:off x="7543834"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6" name="Rectangle 97"/>
              <p:cNvSpPr>
                <a:spLocks noChangeArrowheads="1"/>
              </p:cNvSpPr>
              <p:nvPr/>
            </p:nvSpPr>
            <p:spPr bwMode="auto">
              <a:xfrm>
                <a:off x="8240416"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7" name="Rectangle 97"/>
              <p:cNvSpPr>
                <a:spLocks noChangeArrowheads="1"/>
              </p:cNvSpPr>
              <p:nvPr/>
            </p:nvSpPr>
            <p:spPr bwMode="auto">
              <a:xfrm>
                <a:off x="8240416"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8" name="Rectangle 97"/>
              <p:cNvSpPr>
                <a:spLocks noChangeArrowheads="1"/>
              </p:cNvSpPr>
              <p:nvPr/>
            </p:nvSpPr>
            <p:spPr bwMode="auto">
              <a:xfrm>
                <a:off x="8240416"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9" name="Rectangle 97"/>
              <p:cNvSpPr>
                <a:spLocks noChangeArrowheads="1"/>
              </p:cNvSpPr>
              <p:nvPr/>
            </p:nvSpPr>
            <p:spPr bwMode="auto">
              <a:xfrm>
                <a:off x="8240416"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0" name="Rectangle 97"/>
              <p:cNvSpPr>
                <a:spLocks noChangeArrowheads="1"/>
              </p:cNvSpPr>
              <p:nvPr/>
            </p:nvSpPr>
            <p:spPr bwMode="auto">
              <a:xfrm>
                <a:off x="8240416"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1" name="Rectangle 97"/>
              <p:cNvSpPr>
                <a:spLocks noChangeArrowheads="1"/>
              </p:cNvSpPr>
              <p:nvPr/>
            </p:nvSpPr>
            <p:spPr bwMode="auto">
              <a:xfrm>
                <a:off x="8240416"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2" name="Rectangle 191"/>
              <p:cNvSpPr>
                <a:spLocks noChangeArrowheads="1"/>
              </p:cNvSpPr>
              <p:nvPr/>
            </p:nvSpPr>
            <p:spPr bwMode="auto">
              <a:xfrm>
                <a:off x="5506521" y="30433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3" name="Rectangle 97"/>
              <p:cNvSpPr>
                <a:spLocks noChangeArrowheads="1"/>
              </p:cNvSpPr>
              <p:nvPr/>
            </p:nvSpPr>
            <p:spPr bwMode="auto">
              <a:xfrm>
                <a:off x="5506521" y="31482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4" name="Rectangle 193"/>
              <p:cNvSpPr>
                <a:spLocks noChangeArrowheads="1"/>
              </p:cNvSpPr>
              <p:nvPr/>
            </p:nvSpPr>
            <p:spPr bwMode="auto">
              <a:xfrm>
                <a:off x="4998521" y="33735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5" name="Rectangle 97"/>
              <p:cNvSpPr>
                <a:spLocks noChangeArrowheads="1"/>
              </p:cNvSpPr>
              <p:nvPr/>
            </p:nvSpPr>
            <p:spPr bwMode="auto">
              <a:xfrm>
                <a:off x="4998521" y="34784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6" name="Rectangle 195"/>
              <p:cNvSpPr>
                <a:spLocks noChangeArrowheads="1"/>
              </p:cNvSpPr>
              <p:nvPr/>
            </p:nvSpPr>
            <p:spPr bwMode="auto">
              <a:xfrm>
                <a:off x="4998521" y="30433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7" name="Rectangle 97"/>
              <p:cNvSpPr>
                <a:spLocks noChangeArrowheads="1"/>
              </p:cNvSpPr>
              <p:nvPr/>
            </p:nvSpPr>
            <p:spPr bwMode="auto">
              <a:xfrm>
                <a:off x="4998521" y="31482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sp>
          <p:nvSpPr>
            <p:cNvPr id="123" name="Rectangle 122"/>
            <p:cNvSpPr/>
            <p:nvPr/>
          </p:nvSpPr>
          <p:spPr>
            <a:xfrm>
              <a:off x="2815270" y="1236814"/>
              <a:ext cx="3023987" cy="4636737"/>
            </a:xfrm>
            <a:prstGeom prst="rect">
              <a:avLst/>
            </a:prstGeom>
            <a:solidFill>
              <a:schemeClr val="bg2"/>
            </a:solidFill>
          </p:spPr>
          <p:txBody>
            <a:bodyPr wrap="square" lIns="36017" tIns="18008" rIns="36017" bIns="0">
              <a:spAutoFit/>
            </a:bodyPr>
            <a:lstStyle/>
            <a:p>
              <a:pPr>
                <a:spcAft>
                  <a:spcPts val="300"/>
                </a:spcAft>
              </a:pPr>
              <a:r>
                <a:rPr lang="en-US" sz="1401" b="1" dirty="0">
                  <a:solidFill>
                    <a:srgbClr val="5F6062"/>
                  </a:solidFill>
                  <a:latin typeface="Helvetica"/>
                  <a:cs typeface="Helvetica"/>
                </a:rPr>
                <a:t>SYSTEMS RELATED COSTS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Development &amp; deployment</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Training, support &amp; assurance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technology/platform operations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Licensing/subscription/purchases</a:t>
              </a:r>
            </a:p>
            <a:p>
              <a:pPr marL="0" lvl="1">
                <a:spcAft>
                  <a:spcPts val="300"/>
                </a:spcAft>
                <a:buClr>
                  <a:srgbClr val="4F5603"/>
                </a:buClr>
                <a:buSzPct val="80000"/>
              </a:pPr>
              <a:r>
                <a:rPr lang="en-US" sz="1401" b="1" dirty="0">
                  <a:solidFill>
                    <a:srgbClr val="5F6062"/>
                  </a:solidFill>
                  <a:latin typeface="Helvetica"/>
                  <a:cs typeface="Helvetica"/>
                </a:rPr>
                <a:t>NON-SYSTEMS RELATED COSTS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Workforce utilization </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Workforce training</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Location/equipment/utility/consumables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Fixed capital allocation</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Fees/licensing/agenc</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Management overhead &amp;support</a:t>
              </a:r>
            </a:p>
            <a:p>
              <a:pPr>
                <a:spcAft>
                  <a:spcPts val="300"/>
                </a:spcAft>
              </a:pPr>
              <a:r>
                <a:rPr lang="en-US" sz="1401" b="1" dirty="0">
                  <a:solidFill>
                    <a:srgbClr val="5F6062"/>
                  </a:solidFill>
                  <a:latin typeface="Helvetica"/>
                  <a:cs typeface="Helvetica"/>
                </a:rPr>
                <a:t>Costs can be further analysed in terms including:</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Own Vs allocated</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Fixed/variable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Book value/depreciating costs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Repeating/ad hoc</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Volume discounts</a:t>
              </a:r>
            </a:p>
          </p:txBody>
        </p:sp>
        <p:sp>
          <p:nvSpPr>
            <p:cNvPr id="124" name="Rectangle 123"/>
            <p:cNvSpPr/>
            <p:nvPr/>
          </p:nvSpPr>
          <p:spPr>
            <a:xfrm>
              <a:off x="6080077" y="1236813"/>
              <a:ext cx="2879987" cy="4442463"/>
            </a:xfrm>
            <a:prstGeom prst="rect">
              <a:avLst/>
            </a:prstGeom>
            <a:solidFill>
              <a:schemeClr val="bg2"/>
            </a:solidFill>
          </p:spPr>
          <p:txBody>
            <a:bodyPr wrap="square" lIns="36017" tIns="18008" rIns="36017" bIns="0">
              <a:spAutoFit/>
            </a:bodyPr>
            <a:lstStyle/>
            <a:p>
              <a:pPr>
                <a:spcAft>
                  <a:spcPts val="300"/>
                </a:spcAft>
              </a:pPr>
              <a:r>
                <a:rPr lang="en-US" sz="1401" b="1" dirty="0">
                  <a:solidFill>
                    <a:srgbClr val="5F6062"/>
                  </a:solidFill>
                  <a:latin typeface="Helvetica"/>
                  <a:cs typeface="Helvetica"/>
                </a:rPr>
                <a:t>SYSTEMS PERFORMANCE MEASURES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Machine utilization</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Operating profile – schedule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Security/resilience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Performance profile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User headcount, skill level &amp; schedules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Variability/configurability</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Advanced technology/practices</a:t>
              </a:r>
              <a:endParaRPr lang="en-US" sz="1401" b="1" dirty="0">
                <a:solidFill>
                  <a:srgbClr val="5F6062"/>
                </a:solidFill>
                <a:latin typeface="Helvetica"/>
                <a:cs typeface="Helvetica"/>
              </a:endParaRPr>
            </a:p>
            <a:p>
              <a:pPr>
                <a:spcAft>
                  <a:spcPts val="300"/>
                </a:spcAft>
              </a:pPr>
              <a:r>
                <a:rPr lang="en-US" sz="1401" b="1" dirty="0">
                  <a:solidFill>
                    <a:srgbClr val="5F6062"/>
                  </a:solidFill>
                  <a:latin typeface="Helvetica"/>
                  <a:cs typeface="Helvetica"/>
                </a:rPr>
                <a:t>BUSINESS PERFORMANCE MEASURES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Staff utilization/productivity</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Operating budgets</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User headcount/skills profile</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Working/commited capital</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Dusiness criticality/contribution</a:t>
              </a:r>
            </a:p>
            <a:p>
              <a:pPr marL="358954" lvl="1" indent="-179478">
                <a:spcAft>
                  <a:spcPts val="300"/>
                </a:spcAft>
                <a:buClr>
                  <a:srgbClr val="4F5603"/>
                </a:buClr>
                <a:buSzPct val="80000"/>
                <a:buFont typeface="Wingdings" charset="2"/>
                <a:buChar char="u"/>
              </a:pPr>
              <a:r>
                <a:rPr lang="en-US" sz="1201" b="1" dirty="0">
                  <a:solidFill>
                    <a:srgbClr val="5F6062"/>
                  </a:solidFill>
                  <a:latin typeface="Helvetica"/>
                  <a:cs typeface="Helvetica"/>
                </a:rPr>
                <a:t>Reputational/customer exposure/risk profile</a:t>
              </a:r>
            </a:p>
            <a:p>
              <a:pPr marL="358954" lvl="1" indent="-179478">
                <a:spcAft>
                  <a:spcPts val="300"/>
                </a:spcAft>
                <a:buClr>
                  <a:srgbClr val="4F5603"/>
                </a:buClr>
                <a:buSzPct val="80000"/>
                <a:buFont typeface="Wingdings" charset="2"/>
                <a:buChar char="u"/>
              </a:pPr>
              <a:endParaRPr lang="en-US" sz="1401" b="1" dirty="0">
                <a:solidFill>
                  <a:srgbClr val="5F6062"/>
                </a:solidFill>
                <a:latin typeface="Helvetica"/>
                <a:cs typeface="Helvetica"/>
              </a:endParaRPr>
            </a:p>
          </p:txBody>
        </p:sp>
        <p:sp>
          <p:nvSpPr>
            <p:cNvPr id="125" name="Circular Arrow 124"/>
            <p:cNvSpPr/>
            <p:nvPr/>
          </p:nvSpPr>
          <p:spPr>
            <a:xfrm rot="16200000" flipH="1">
              <a:off x="1434150" y="1998559"/>
              <a:ext cx="1651138" cy="1655964"/>
            </a:xfrm>
            <a:prstGeom prst="circularArrow">
              <a:avLst>
                <a:gd name="adj1" fmla="val 17602"/>
                <a:gd name="adj2" fmla="val 1142319"/>
                <a:gd name="adj3" fmla="val 20457682"/>
                <a:gd name="adj4" fmla="val 17914898"/>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
          <p:nvSpPr>
            <p:cNvPr id="126" name="Rectangle 125"/>
            <p:cNvSpPr/>
            <p:nvPr/>
          </p:nvSpPr>
          <p:spPr>
            <a:xfrm>
              <a:off x="337230" y="3652535"/>
              <a:ext cx="1960949" cy="1310837"/>
            </a:xfrm>
            <a:prstGeom prst="rect">
              <a:avLst/>
            </a:prstGeom>
            <a:noFill/>
          </p:spPr>
          <p:txBody>
            <a:bodyPr wrap="square" lIns="36017" tIns="18008" rIns="36017" bIns="0">
              <a:spAutoFit/>
            </a:bodyPr>
            <a:lstStyle/>
            <a:p>
              <a:pPr algn="ctr">
                <a:spcAft>
                  <a:spcPts val="300"/>
                </a:spcAft>
              </a:pPr>
              <a:r>
                <a:rPr lang="en-US" sz="1401" b="1" dirty="0">
                  <a:solidFill>
                    <a:srgbClr val="5F6062"/>
                  </a:solidFill>
                  <a:latin typeface="Helvetica"/>
                  <a:cs typeface="Helvetica"/>
                </a:rPr>
                <a:t>Different systems and business cost and performance measures can be associated with the framework:</a:t>
              </a:r>
              <a:endParaRPr lang="en-US" sz="1201" b="1" dirty="0">
                <a:solidFill>
                  <a:srgbClr val="5F6062"/>
                </a:solidFill>
                <a:latin typeface="Helvetica"/>
                <a:cs typeface="Helvetica"/>
              </a:endParaRPr>
            </a:p>
          </p:txBody>
        </p:sp>
      </p:grpSp>
    </p:spTree>
    <p:extLst>
      <p:ext uri="{BB962C8B-B14F-4D97-AF65-F5344CB8AC3E}">
        <p14:creationId xmlns:p14="http://schemas.microsoft.com/office/powerpoint/2010/main" val="3045540594"/>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3"/>
          <p:cNvGrpSpPr/>
          <p:nvPr/>
        </p:nvGrpSpPr>
        <p:grpSpPr>
          <a:xfrm>
            <a:off x="1853005" y="1785157"/>
            <a:ext cx="8472473" cy="4515101"/>
            <a:chOff x="396151" y="1709236"/>
            <a:chExt cx="8468552" cy="4513012"/>
          </a:xfrm>
        </p:grpSpPr>
        <p:sp>
          <p:nvSpPr>
            <p:cNvPr id="147" name="Rectangle 22"/>
            <p:cNvSpPr>
              <a:spLocks noChangeArrowheads="1"/>
            </p:cNvSpPr>
            <p:nvPr/>
          </p:nvSpPr>
          <p:spPr bwMode="gray">
            <a:xfrm>
              <a:off x="4140678" y="4278248"/>
              <a:ext cx="860275" cy="1944000"/>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spcBef>
                  <a:spcPct val="0"/>
                </a:spcBef>
              </a:pPr>
              <a:r>
                <a:rPr lang="en-GB" sz="1201" b="1" dirty="0">
                  <a:solidFill>
                    <a:srgbClr val="5F5F5F"/>
                  </a:solidFill>
                  <a:latin typeface="Arial Narrow" pitchFamily="-110" charset="0"/>
                </a:rPr>
                <a:t>Sourcing</a:t>
              </a:r>
            </a:p>
            <a:p>
              <a:pPr algn="ctr">
                <a:spcBef>
                  <a:spcPct val="0"/>
                </a:spcBef>
              </a:pPr>
              <a:r>
                <a:rPr lang="en-GB" sz="1201" b="1" dirty="0">
                  <a:solidFill>
                    <a:srgbClr val="5F5F5F"/>
                  </a:solidFill>
                  <a:latin typeface="Arial Narrow" pitchFamily="-110" charset="0"/>
                </a:rPr>
                <a:t>Strategy</a:t>
              </a:r>
            </a:p>
          </p:txBody>
        </p:sp>
        <p:sp>
          <p:nvSpPr>
            <p:cNvPr id="148" name="Rectangle 27"/>
            <p:cNvSpPr>
              <a:spLocks noChangeArrowheads="1"/>
            </p:cNvSpPr>
            <p:nvPr/>
          </p:nvSpPr>
          <p:spPr bwMode="gray">
            <a:xfrm>
              <a:off x="4140678" y="2238377"/>
              <a:ext cx="860275" cy="1944000"/>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spcBef>
                  <a:spcPct val="0"/>
                </a:spcBef>
              </a:pPr>
              <a:r>
                <a:rPr lang="en-GB" sz="1201" b="1" dirty="0">
                  <a:solidFill>
                    <a:srgbClr val="5F5F5F"/>
                  </a:solidFill>
                  <a:latin typeface="Arial Narrow" pitchFamily="-110" charset="0"/>
                </a:rPr>
                <a:t>Centralise/ </a:t>
              </a:r>
            </a:p>
            <a:p>
              <a:pPr algn="ctr">
                <a:spcBef>
                  <a:spcPct val="0"/>
                </a:spcBef>
              </a:pPr>
              <a:r>
                <a:rPr lang="en-GB" sz="1201" b="1" dirty="0">
                  <a:solidFill>
                    <a:srgbClr val="5F5F5F"/>
                  </a:solidFill>
                  <a:latin typeface="Arial Narrow" pitchFamily="-110" charset="0"/>
                </a:rPr>
                <a:t>Decentralise</a:t>
              </a:r>
            </a:p>
            <a:p>
              <a:pPr algn="ctr">
                <a:spcBef>
                  <a:spcPct val="0"/>
                </a:spcBef>
              </a:pPr>
              <a:r>
                <a:rPr lang="en-GB" sz="1201" b="1" dirty="0">
                  <a:solidFill>
                    <a:srgbClr val="5F5F5F"/>
                  </a:solidFill>
                  <a:latin typeface="Arial Narrow" pitchFamily="-110" charset="0"/>
                </a:rPr>
                <a:t>Decisions</a:t>
              </a:r>
            </a:p>
          </p:txBody>
        </p:sp>
        <p:sp>
          <p:nvSpPr>
            <p:cNvPr id="149" name="Rectangle 6"/>
            <p:cNvSpPr>
              <a:spLocks noChangeArrowheads="1"/>
            </p:cNvSpPr>
            <p:nvPr/>
          </p:nvSpPr>
          <p:spPr bwMode="gray">
            <a:xfrm>
              <a:off x="4140678" y="1709236"/>
              <a:ext cx="860275" cy="440046"/>
            </a:xfrm>
            <a:prstGeom prst="rect">
              <a:avLst/>
            </a:prstGeom>
            <a:solidFill>
              <a:schemeClr val="tx2"/>
            </a:solidFill>
            <a:ln>
              <a:headEnd/>
              <a:tailEnd/>
            </a:ln>
          </p:spPr>
          <p:style>
            <a:lnRef idx="1">
              <a:schemeClr val="accent2"/>
            </a:lnRef>
            <a:fillRef idx="3">
              <a:schemeClr val="accent2"/>
            </a:fillRef>
            <a:effectRef idx="2">
              <a:schemeClr val="accent2"/>
            </a:effectRef>
            <a:fontRef idx="minor">
              <a:schemeClr val="lt1"/>
            </a:fontRef>
          </p:style>
          <p:txBody>
            <a:bodyPr wrap="none" anchor="ctr">
              <a:prstTxWarp prst="textNoShape">
                <a:avLst/>
              </a:prstTxWarp>
            </a:bodyPr>
            <a:lstStyle/>
            <a:p>
              <a:pPr algn="ctr">
                <a:spcBef>
                  <a:spcPct val="0"/>
                </a:spcBef>
              </a:pPr>
              <a:r>
                <a:rPr lang="en-GB" sz="1401" b="1" dirty="0">
                  <a:solidFill>
                    <a:schemeClr val="bg1"/>
                  </a:solidFill>
                  <a:latin typeface="Arial"/>
                  <a:cs typeface="Arial"/>
                </a:rPr>
                <a:t>Overlay</a:t>
              </a:r>
            </a:p>
          </p:txBody>
        </p:sp>
        <p:sp>
          <p:nvSpPr>
            <p:cNvPr id="150" name="Rectangle 7"/>
            <p:cNvSpPr>
              <a:spLocks noChangeArrowheads="1"/>
            </p:cNvSpPr>
            <p:nvPr/>
          </p:nvSpPr>
          <p:spPr bwMode="gray">
            <a:xfrm>
              <a:off x="5091234" y="1709236"/>
              <a:ext cx="3767015" cy="440046"/>
            </a:xfrm>
            <a:prstGeom prst="rect">
              <a:avLst/>
            </a:prstGeom>
            <a:solidFill>
              <a:schemeClr val="tx2"/>
            </a:solidFill>
            <a:ln>
              <a:headEnd/>
              <a:tailEnd/>
            </a:ln>
          </p:spPr>
          <p:style>
            <a:lnRef idx="1">
              <a:schemeClr val="accent2"/>
            </a:lnRef>
            <a:fillRef idx="3">
              <a:schemeClr val="accent2"/>
            </a:fillRef>
            <a:effectRef idx="2">
              <a:schemeClr val="accent2"/>
            </a:effectRef>
            <a:fontRef idx="minor">
              <a:schemeClr val="lt1"/>
            </a:fontRef>
          </p:style>
          <p:txBody>
            <a:bodyPr lIns="27445" rIns="27445" anchor="ctr">
              <a:prstTxWarp prst="textNoShape">
                <a:avLst/>
              </a:prstTxWarp>
            </a:bodyPr>
            <a:lstStyle/>
            <a:p>
              <a:pPr algn="ctr">
                <a:lnSpc>
                  <a:spcPct val="90000"/>
                </a:lnSpc>
                <a:spcBef>
                  <a:spcPct val="0"/>
                </a:spcBef>
              </a:pPr>
              <a:r>
                <a:rPr lang="en-US" sz="1401" b="1" dirty="0">
                  <a:solidFill>
                    <a:schemeClr val="bg1"/>
                  </a:solidFill>
                  <a:latin typeface="Arial"/>
                  <a:cs typeface="Arial"/>
                </a:rPr>
                <a:t>Example Feature Attributions</a:t>
              </a:r>
              <a:endParaRPr lang="en-GB" sz="1401" b="1" dirty="0">
                <a:solidFill>
                  <a:schemeClr val="bg1"/>
                </a:solidFill>
                <a:latin typeface="Arial"/>
                <a:cs typeface="Arial"/>
              </a:endParaRPr>
            </a:p>
          </p:txBody>
        </p:sp>
        <p:sp>
          <p:nvSpPr>
            <p:cNvPr id="153" name="Rectangle 6"/>
            <p:cNvSpPr>
              <a:spLocks noChangeArrowheads="1"/>
            </p:cNvSpPr>
            <p:nvPr/>
          </p:nvSpPr>
          <p:spPr bwMode="gray">
            <a:xfrm>
              <a:off x="397699" y="1709236"/>
              <a:ext cx="896275" cy="440046"/>
            </a:xfrm>
            <a:prstGeom prst="rect">
              <a:avLst/>
            </a:prstGeom>
            <a:solidFill>
              <a:schemeClr val="tx2"/>
            </a:solidFill>
            <a:ln>
              <a:headEnd/>
              <a:tailEnd/>
            </a:ln>
          </p:spPr>
          <p:style>
            <a:lnRef idx="1">
              <a:schemeClr val="accent2"/>
            </a:lnRef>
            <a:fillRef idx="3">
              <a:schemeClr val="accent2"/>
            </a:fillRef>
            <a:effectRef idx="2">
              <a:schemeClr val="accent2"/>
            </a:effectRef>
            <a:fontRef idx="minor">
              <a:schemeClr val="lt1"/>
            </a:fontRef>
          </p:style>
          <p:txBody>
            <a:bodyPr wrap="none" anchor="ctr">
              <a:prstTxWarp prst="textNoShape">
                <a:avLst/>
              </a:prstTxWarp>
            </a:bodyPr>
            <a:lstStyle/>
            <a:p>
              <a:pPr algn="ctr">
                <a:spcBef>
                  <a:spcPct val="0"/>
                </a:spcBef>
              </a:pPr>
              <a:r>
                <a:rPr lang="en-GB" sz="1401" b="1" dirty="0">
                  <a:solidFill>
                    <a:schemeClr val="bg1"/>
                  </a:solidFill>
                  <a:latin typeface="Arial"/>
                  <a:cs typeface="Arial"/>
                </a:rPr>
                <a:t>Overlay</a:t>
              </a:r>
            </a:p>
          </p:txBody>
        </p:sp>
        <p:sp>
          <p:nvSpPr>
            <p:cNvPr id="154" name="Rectangle 7"/>
            <p:cNvSpPr>
              <a:spLocks noChangeArrowheads="1"/>
            </p:cNvSpPr>
            <p:nvPr/>
          </p:nvSpPr>
          <p:spPr bwMode="gray">
            <a:xfrm>
              <a:off x="1384256" y="1709236"/>
              <a:ext cx="2334650" cy="440046"/>
            </a:xfrm>
            <a:prstGeom prst="rect">
              <a:avLst/>
            </a:prstGeom>
            <a:solidFill>
              <a:schemeClr val="tx2"/>
            </a:solidFill>
            <a:ln>
              <a:headEnd/>
              <a:tailEnd/>
            </a:ln>
          </p:spPr>
          <p:style>
            <a:lnRef idx="1">
              <a:schemeClr val="accent2"/>
            </a:lnRef>
            <a:fillRef idx="3">
              <a:schemeClr val="accent2"/>
            </a:fillRef>
            <a:effectRef idx="2">
              <a:schemeClr val="accent2"/>
            </a:effectRef>
            <a:fontRef idx="minor">
              <a:schemeClr val="lt1"/>
            </a:fontRef>
          </p:style>
          <p:txBody>
            <a:bodyPr lIns="27445" rIns="27445" anchor="ctr">
              <a:prstTxWarp prst="textNoShape">
                <a:avLst/>
              </a:prstTxWarp>
            </a:bodyPr>
            <a:lstStyle/>
            <a:p>
              <a:pPr algn="ctr">
                <a:lnSpc>
                  <a:spcPct val="90000"/>
                </a:lnSpc>
                <a:spcBef>
                  <a:spcPct val="0"/>
                </a:spcBef>
              </a:pPr>
              <a:r>
                <a:rPr lang="en-US" sz="1401" b="1" dirty="0">
                  <a:solidFill>
                    <a:schemeClr val="bg1"/>
                  </a:solidFill>
                  <a:latin typeface="Arial"/>
                  <a:cs typeface="Arial"/>
                </a:rPr>
                <a:t>Example Performance Measures</a:t>
              </a:r>
              <a:endParaRPr lang="en-GB" sz="1401" b="1" dirty="0">
                <a:solidFill>
                  <a:schemeClr val="bg1"/>
                </a:solidFill>
                <a:latin typeface="Arial"/>
                <a:cs typeface="Arial"/>
              </a:endParaRPr>
            </a:p>
          </p:txBody>
        </p:sp>
        <p:grpSp>
          <p:nvGrpSpPr>
            <p:cNvPr id="3" name="Group 107"/>
            <p:cNvGrpSpPr>
              <a:grpSpLocks noChangeAspect="1"/>
            </p:cNvGrpSpPr>
            <p:nvPr/>
          </p:nvGrpSpPr>
          <p:grpSpPr>
            <a:xfrm>
              <a:off x="5091235" y="2238377"/>
              <a:ext cx="3773468" cy="1944000"/>
              <a:chOff x="5835779" y="2803082"/>
              <a:chExt cx="2977870" cy="1534127"/>
            </a:xfrm>
          </p:grpSpPr>
          <p:sp>
            <p:nvSpPr>
              <p:cNvPr id="162" name="Rectangle 28"/>
              <p:cNvSpPr>
                <a:spLocks noChangeArrowheads="1"/>
              </p:cNvSpPr>
              <p:nvPr/>
            </p:nvSpPr>
            <p:spPr bwMode="gray">
              <a:xfrm>
                <a:off x="5835779" y="2803082"/>
                <a:ext cx="2977870" cy="1534127"/>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a:lnSpc>
                    <a:spcPct val="90000"/>
                  </a:lnSpc>
                  <a:spcBef>
                    <a:spcPct val="0"/>
                  </a:spcBef>
                </a:pPr>
                <a:endParaRPr lang="en-GB" sz="1601" dirty="0">
                  <a:solidFill>
                    <a:srgbClr val="5F5F5F"/>
                  </a:solidFill>
                  <a:latin typeface="Arial Narrow" pitchFamily="-110" charset="0"/>
                </a:endParaRPr>
              </a:p>
            </p:txBody>
          </p:sp>
          <p:sp>
            <p:nvSpPr>
              <p:cNvPr id="163" name="Rectangle 62"/>
              <p:cNvSpPr>
                <a:spLocks noChangeArrowheads="1"/>
              </p:cNvSpPr>
              <p:nvPr/>
            </p:nvSpPr>
            <p:spPr bwMode="auto">
              <a:xfrm>
                <a:off x="7391401" y="3158422"/>
                <a:ext cx="467999" cy="306000"/>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buFont typeface="Wingdings" pitchFamily="-110" charset="2"/>
                  <a:buNone/>
                </a:pPr>
                <a:r>
                  <a:rPr lang="en-US" sz="700" dirty="0">
                    <a:solidFill>
                      <a:srgbClr val="5F6062"/>
                    </a:solidFill>
                    <a:latin typeface="Arial Narrow"/>
                    <a:cs typeface="Arial Narrow"/>
                  </a:rPr>
                  <a:t>Distributed</a:t>
                </a:r>
              </a:p>
              <a:p>
                <a:pPr algn="ctr">
                  <a:spcBef>
                    <a:spcPct val="0"/>
                  </a:spcBef>
                  <a:buFont typeface="Wingdings" pitchFamily="-110" charset="2"/>
                  <a:buNone/>
                </a:pPr>
                <a:r>
                  <a:rPr lang="en-US" sz="700" dirty="0">
                    <a:solidFill>
                      <a:srgbClr val="5F6062"/>
                    </a:solidFill>
                    <a:latin typeface="Arial Narrow"/>
                    <a:cs typeface="Arial Narrow"/>
                  </a:rPr>
                  <a:t>Decisioning</a:t>
                </a:r>
              </a:p>
            </p:txBody>
          </p:sp>
          <p:sp>
            <p:nvSpPr>
              <p:cNvPr id="164" name="Rectangle 63"/>
              <p:cNvSpPr>
                <a:spLocks noChangeArrowheads="1"/>
              </p:cNvSpPr>
              <p:nvPr/>
            </p:nvSpPr>
            <p:spPr bwMode="auto">
              <a:xfrm>
                <a:off x="6762061" y="3616325"/>
                <a:ext cx="467999" cy="306000"/>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rgbClr val="5F6062"/>
                    </a:solidFill>
                    <a:latin typeface="Arial Narrow"/>
                    <a:cs typeface="Arial Narrow"/>
                  </a:rPr>
                  <a:t>Central</a:t>
                </a:r>
              </a:p>
              <a:p>
                <a:pPr algn="ctr">
                  <a:spcBef>
                    <a:spcPct val="0"/>
                  </a:spcBef>
                </a:pPr>
                <a:r>
                  <a:rPr lang="en-US" sz="700" dirty="0">
                    <a:solidFill>
                      <a:srgbClr val="5F6062"/>
                    </a:solidFill>
                    <a:latin typeface="Arial Narrow"/>
                    <a:cs typeface="Arial Narrow"/>
                  </a:rPr>
                  <a:t>Processing</a:t>
                </a:r>
              </a:p>
            </p:txBody>
          </p:sp>
          <p:sp>
            <p:nvSpPr>
              <p:cNvPr id="165" name="Rectangle 64"/>
              <p:cNvSpPr>
                <a:spLocks noChangeArrowheads="1"/>
              </p:cNvSpPr>
              <p:nvPr/>
            </p:nvSpPr>
            <p:spPr bwMode="auto">
              <a:xfrm>
                <a:off x="7391401" y="3616325"/>
                <a:ext cx="467999" cy="306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chemeClr val="bg1"/>
                    </a:solidFill>
                    <a:latin typeface="Arial Narrow"/>
                    <a:cs typeface="Arial Narrow"/>
                  </a:rPr>
                  <a:t>Distributed</a:t>
                </a:r>
              </a:p>
              <a:p>
                <a:pPr algn="ctr">
                  <a:spcBef>
                    <a:spcPct val="0"/>
                  </a:spcBef>
                </a:pPr>
                <a:r>
                  <a:rPr lang="en-US" sz="700" dirty="0">
                    <a:solidFill>
                      <a:schemeClr val="bg1"/>
                    </a:solidFill>
                    <a:latin typeface="Arial Narrow"/>
                    <a:cs typeface="Arial Narrow"/>
                  </a:rPr>
                  <a:t>Processing</a:t>
                </a:r>
              </a:p>
            </p:txBody>
          </p:sp>
          <p:sp>
            <p:nvSpPr>
              <p:cNvPr id="166" name="Rectangle 65"/>
              <p:cNvSpPr>
                <a:spLocks noChangeArrowheads="1"/>
              </p:cNvSpPr>
              <p:nvPr/>
            </p:nvSpPr>
            <p:spPr bwMode="auto">
              <a:xfrm>
                <a:off x="6762061" y="3158422"/>
                <a:ext cx="467999" cy="306000"/>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chemeClr val="bg1"/>
                    </a:solidFill>
                    <a:latin typeface="Arial Narrow"/>
                    <a:cs typeface="Arial Narrow"/>
                  </a:rPr>
                  <a:t>Central </a:t>
                </a:r>
              </a:p>
              <a:p>
                <a:pPr algn="ctr">
                  <a:spcBef>
                    <a:spcPct val="0"/>
                  </a:spcBef>
                </a:pPr>
                <a:r>
                  <a:rPr lang="en-US" sz="700" dirty="0">
                    <a:solidFill>
                      <a:schemeClr val="bg1"/>
                    </a:solidFill>
                    <a:latin typeface="Arial Narrow"/>
                    <a:cs typeface="Arial Narrow"/>
                  </a:rPr>
                  <a:t>Decisioning</a:t>
                </a:r>
              </a:p>
            </p:txBody>
          </p:sp>
          <p:sp>
            <p:nvSpPr>
              <p:cNvPr id="167" name="Line 66"/>
              <p:cNvSpPr>
                <a:spLocks noChangeShapeType="1"/>
              </p:cNvSpPr>
              <p:nvPr/>
            </p:nvSpPr>
            <p:spPr bwMode="auto">
              <a:xfrm>
                <a:off x="7305071" y="3073362"/>
                <a:ext cx="0" cy="944078"/>
              </a:xfrm>
              <a:prstGeom prst="line">
                <a:avLst/>
              </a:prstGeom>
              <a:noFill/>
              <a:ln w="38100">
                <a:solidFill>
                  <a:srgbClr val="5F6062"/>
                </a:solidFill>
                <a:prstDash val="sysDot"/>
                <a:miter lim="800000"/>
                <a:headEnd type="triangle" w="med" len="med"/>
                <a:tailEnd type="triangle" w="med" len="med"/>
              </a:ln>
              <a:effectLst/>
            </p:spPr>
            <p:txBody>
              <a:bodyPr anchor="ctr">
                <a:prstTxWarp prst="textNoShape">
                  <a:avLst/>
                </a:prstTxWarp>
              </a:bodyPr>
              <a:lstStyle/>
              <a:p>
                <a:endParaRPr lang="en-US" sz="2401" dirty="0"/>
              </a:p>
            </p:txBody>
          </p:sp>
          <p:sp>
            <p:nvSpPr>
              <p:cNvPr id="168" name="Text Box 68"/>
              <p:cNvSpPr txBox="1">
                <a:spLocks noChangeArrowheads="1"/>
              </p:cNvSpPr>
              <p:nvPr/>
            </p:nvSpPr>
            <p:spPr bwMode="auto">
              <a:xfrm>
                <a:off x="6768359" y="2803082"/>
                <a:ext cx="1092508" cy="291462"/>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900" b="1" dirty="0">
                    <a:solidFill>
                      <a:srgbClr val="5F6062"/>
                    </a:solidFill>
                    <a:latin typeface="Arial Narrow" pitchFamily="-110" charset="0"/>
                  </a:rPr>
                  <a:t>Complex Judgement</a:t>
                </a:r>
              </a:p>
              <a:p>
                <a:pPr algn="ctr">
                  <a:spcBef>
                    <a:spcPct val="0"/>
                  </a:spcBef>
                  <a:buFont typeface="Wingdings" pitchFamily="-110" charset="2"/>
                  <a:buNone/>
                </a:pPr>
                <a:r>
                  <a:rPr lang="en-US" sz="900" b="1" dirty="0">
                    <a:solidFill>
                      <a:srgbClr val="5F6062"/>
                    </a:solidFill>
                    <a:latin typeface="Arial Narrow" pitchFamily="-110" charset="0"/>
                  </a:rPr>
                  <a:t>(low volume)</a:t>
                </a:r>
              </a:p>
            </p:txBody>
          </p:sp>
          <p:sp>
            <p:nvSpPr>
              <p:cNvPr id="169" name="Text Box 69"/>
              <p:cNvSpPr txBox="1">
                <a:spLocks noChangeArrowheads="1"/>
              </p:cNvSpPr>
              <p:nvPr/>
            </p:nvSpPr>
            <p:spPr bwMode="auto">
              <a:xfrm>
                <a:off x="6891288" y="3988266"/>
                <a:ext cx="858402" cy="291462"/>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900" b="1" dirty="0">
                    <a:solidFill>
                      <a:srgbClr val="5F6062"/>
                    </a:solidFill>
                    <a:latin typeface="Arial Narrow" pitchFamily="-110" charset="0"/>
                  </a:rPr>
                  <a:t>Rules based</a:t>
                </a:r>
              </a:p>
              <a:p>
                <a:pPr algn="ctr">
                  <a:spcBef>
                    <a:spcPct val="0"/>
                  </a:spcBef>
                  <a:buFont typeface="Wingdings" pitchFamily="-110" charset="2"/>
                  <a:buNone/>
                </a:pPr>
                <a:r>
                  <a:rPr lang="en-US" sz="900" b="1" dirty="0">
                    <a:solidFill>
                      <a:srgbClr val="5F6062"/>
                    </a:solidFill>
                    <a:latin typeface="Arial Narrow" pitchFamily="-110" charset="0"/>
                  </a:rPr>
                  <a:t>(high volume)</a:t>
                </a:r>
              </a:p>
            </p:txBody>
          </p:sp>
          <p:sp>
            <p:nvSpPr>
              <p:cNvPr id="170" name="Text Box 70"/>
              <p:cNvSpPr txBox="1">
                <a:spLocks noChangeArrowheads="1"/>
              </p:cNvSpPr>
              <p:nvPr/>
            </p:nvSpPr>
            <p:spPr bwMode="auto">
              <a:xfrm>
                <a:off x="6132350" y="3364020"/>
                <a:ext cx="715936" cy="400760"/>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900" b="1" dirty="0">
                    <a:solidFill>
                      <a:srgbClr val="5F6062"/>
                    </a:solidFill>
                    <a:latin typeface="Arial Narrow" pitchFamily="-110" charset="0"/>
                  </a:rPr>
                  <a:t>Central Knowledge &amp; Decisioning</a:t>
                </a:r>
              </a:p>
            </p:txBody>
          </p:sp>
          <p:sp>
            <p:nvSpPr>
              <p:cNvPr id="171" name="Text Box 71"/>
              <p:cNvSpPr txBox="1">
                <a:spLocks noChangeArrowheads="1"/>
              </p:cNvSpPr>
              <p:nvPr/>
            </p:nvSpPr>
            <p:spPr bwMode="auto">
              <a:xfrm>
                <a:off x="7897866" y="3364020"/>
                <a:ext cx="712734" cy="400760"/>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900" b="1" dirty="0">
                    <a:solidFill>
                      <a:srgbClr val="5F6062"/>
                    </a:solidFill>
                    <a:latin typeface="Arial Narrow" pitchFamily="-110" charset="0"/>
                  </a:rPr>
                  <a:t>Distributed</a:t>
                </a:r>
              </a:p>
              <a:p>
                <a:pPr>
                  <a:spcBef>
                    <a:spcPct val="0"/>
                  </a:spcBef>
                  <a:buFont typeface="Wingdings" pitchFamily="-110" charset="2"/>
                  <a:buNone/>
                </a:pPr>
                <a:r>
                  <a:rPr lang="en-US" sz="900" b="1" dirty="0">
                    <a:solidFill>
                      <a:srgbClr val="5F6062"/>
                    </a:solidFill>
                    <a:latin typeface="Arial Narrow" pitchFamily="-110" charset="0"/>
                  </a:rPr>
                  <a:t>Knowledge &amp;</a:t>
                </a:r>
              </a:p>
              <a:p>
                <a:pPr>
                  <a:spcBef>
                    <a:spcPct val="0"/>
                  </a:spcBef>
                  <a:buFont typeface="Wingdings" pitchFamily="-110" charset="2"/>
                  <a:buNone/>
                </a:pPr>
                <a:r>
                  <a:rPr lang="en-US" sz="900" b="1" dirty="0">
                    <a:solidFill>
                      <a:srgbClr val="5F6062"/>
                    </a:solidFill>
                    <a:latin typeface="Arial Narrow" pitchFamily="-110" charset="0"/>
                  </a:rPr>
                  <a:t>Authority</a:t>
                </a:r>
              </a:p>
            </p:txBody>
          </p:sp>
          <p:sp>
            <p:nvSpPr>
              <p:cNvPr id="172" name="Line 147"/>
              <p:cNvSpPr>
                <a:spLocks noChangeShapeType="1"/>
              </p:cNvSpPr>
              <p:nvPr/>
            </p:nvSpPr>
            <p:spPr bwMode="auto">
              <a:xfrm rot="5400000">
                <a:off x="7307036" y="2952244"/>
                <a:ext cx="0" cy="1182505"/>
              </a:xfrm>
              <a:prstGeom prst="line">
                <a:avLst/>
              </a:prstGeom>
              <a:noFill/>
              <a:ln w="38100">
                <a:solidFill>
                  <a:srgbClr val="5F6062"/>
                </a:solidFill>
                <a:prstDash val="sysDot"/>
                <a:miter lim="800000"/>
                <a:headEnd type="triangle" w="med" len="med"/>
                <a:tailEnd type="triangle" w="med" len="med"/>
              </a:ln>
              <a:effectLst/>
            </p:spPr>
            <p:txBody>
              <a:bodyPr anchor="ctr">
                <a:prstTxWarp prst="textNoShape">
                  <a:avLst/>
                </a:prstTxWarp>
              </a:bodyPr>
              <a:lstStyle/>
              <a:p>
                <a:endParaRPr lang="en-US" sz="2401" dirty="0"/>
              </a:p>
            </p:txBody>
          </p:sp>
          <p:sp>
            <p:nvSpPr>
              <p:cNvPr id="173" name="Rectangular Callout 172"/>
              <p:cNvSpPr/>
              <p:nvPr/>
            </p:nvSpPr>
            <p:spPr>
              <a:xfrm>
                <a:off x="8019181" y="2838140"/>
                <a:ext cx="764110" cy="407324"/>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Ensure consistent information &amp; procedures in place for distributed transactions</a:t>
                </a:r>
              </a:p>
            </p:txBody>
          </p:sp>
          <p:sp>
            <p:nvSpPr>
              <p:cNvPr id="174" name="Rectangular Callout 173"/>
              <p:cNvSpPr/>
              <p:nvPr/>
            </p:nvSpPr>
            <p:spPr>
              <a:xfrm>
                <a:off x="5868648" y="2838140"/>
                <a:ext cx="764110" cy="407324"/>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Group specialists and experts to provide central planning and decision making</a:t>
                </a:r>
              </a:p>
            </p:txBody>
          </p:sp>
          <p:sp>
            <p:nvSpPr>
              <p:cNvPr id="175" name="Rectangular Callout 174"/>
              <p:cNvSpPr/>
              <p:nvPr/>
            </p:nvSpPr>
            <p:spPr>
              <a:xfrm>
                <a:off x="5868648" y="3898559"/>
                <a:ext cx="764110" cy="407324"/>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Optimize centralized factory processing, maximize STP &amp; standards</a:t>
                </a:r>
              </a:p>
            </p:txBody>
          </p:sp>
          <p:sp>
            <p:nvSpPr>
              <p:cNvPr id="176" name="Rectangular Callout 175"/>
              <p:cNvSpPr/>
              <p:nvPr/>
            </p:nvSpPr>
            <p:spPr>
              <a:xfrm>
                <a:off x="8019181" y="3898559"/>
                <a:ext cx="764110" cy="407324"/>
              </a:xfrm>
              <a:prstGeom prst="wedgeRectCallout">
                <a:avLst>
                  <a:gd name="adj1" fmla="val -72357"/>
                  <a:gd name="adj2" fmla="val -57020"/>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Distributed access to local or self-service transaction processing  </a:t>
                </a:r>
              </a:p>
            </p:txBody>
          </p:sp>
        </p:grpSp>
        <p:grpSp>
          <p:nvGrpSpPr>
            <p:cNvPr id="4" name="Group 124"/>
            <p:cNvGrpSpPr>
              <a:grpSpLocks noChangeAspect="1"/>
            </p:cNvGrpSpPr>
            <p:nvPr/>
          </p:nvGrpSpPr>
          <p:grpSpPr>
            <a:xfrm>
              <a:off x="5091235" y="4278246"/>
              <a:ext cx="3727325" cy="1920225"/>
              <a:chOff x="2356130" y="4790473"/>
              <a:chExt cx="2977870" cy="1534127"/>
            </a:xfrm>
          </p:grpSpPr>
          <p:sp>
            <p:nvSpPr>
              <p:cNvPr id="178" name="Rectangle 28"/>
              <p:cNvSpPr>
                <a:spLocks noChangeArrowheads="1"/>
              </p:cNvSpPr>
              <p:nvPr/>
            </p:nvSpPr>
            <p:spPr bwMode="gray">
              <a:xfrm>
                <a:off x="2356130" y="4790473"/>
                <a:ext cx="2977870" cy="1534127"/>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a:lnSpc>
                    <a:spcPct val="90000"/>
                  </a:lnSpc>
                  <a:spcBef>
                    <a:spcPct val="0"/>
                  </a:spcBef>
                </a:pPr>
                <a:endParaRPr lang="en-GB" sz="1601" dirty="0">
                  <a:solidFill>
                    <a:srgbClr val="5F5F5F"/>
                  </a:solidFill>
                  <a:latin typeface="Arial Narrow" pitchFamily="-110" charset="0"/>
                </a:endParaRPr>
              </a:p>
            </p:txBody>
          </p:sp>
          <p:sp>
            <p:nvSpPr>
              <p:cNvPr id="179" name="Rectangle 62"/>
              <p:cNvSpPr>
                <a:spLocks noChangeArrowheads="1"/>
              </p:cNvSpPr>
              <p:nvPr/>
            </p:nvSpPr>
            <p:spPr bwMode="auto">
              <a:xfrm>
                <a:off x="3911752" y="5145813"/>
                <a:ext cx="467999" cy="306000"/>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rgbClr val="5F6062"/>
                    </a:solidFill>
                    <a:latin typeface="Arial Narrow"/>
                    <a:cs typeface="Arial Narrow"/>
                  </a:rPr>
                  <a:t>Industry</a:t>
                </a:r>
              </a:p>
              <a:p>
                <a:pPr algn="ctr">
                  <a:spcBef>
                    <a:spcPct val="0"/>
                  </a:spcBef>
                </a:pPr>
                <a:r>
                  <a:rPr lang="en-US" sz="700" dirty="0">
                    <a:solidFill>
                      <a:srgbClr val="5F6062"/>
                    </a:solidFill>
                    <a:latin typeface="Arial Narrow"/>
                    <a:cs typeface="Arial Narrow"/>
                  </a:rPr>
                  <a:t>Specialized</a:t>
                </a:r>
              </a:p>
            </p:txBody>
          </p:sp>
          <p:sp>
            <p:nvSpPr>
              <p:cNvPr id="180" name="Rectangle 63"/>
              <p:cNvSpPr>
                <a:spLocks noChangeArrowheads="1"/>
              </p:cNvSpPr>
              <p:nvPr/>
            </p:nvSpPr>
            <p:spPr bwMode="auto">
              <a:xfrm>
                <a:off x="3282412" y="5603716"/>
                <a:ext cx="467999" cy="306000"/>
              </a:xfrm>
              <a:prstGeom prst="rect">
                <a:avLst/>
              </a:prstGeom>
              <a:solidFill>
                <a:schemeClr val="accent5"/>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rgbClr val="5F6062"/>
                    </a:solidFill>
                    <a:latin typeface="Arial Narrow"/>
                    <a:cs typeface="Arial Narrow"/>
                  </a:rPr>
                  <a:t>Commodity</a:t>
                </a:r>
              </a:p>
            </p:txBody>
          </p:sp>
          <p:sp>
            <p:nvSpPr>
              <p:cNvPr id="181" name="Rectangle 64"/>
              <p:cNvSpPr>
                <a:spLocks noChangeArrowheads="1"/>
              </p:cNvSpPr>
              <p:nvPr/>
            </p:nvSpPr>
            <p:spPr bwMode="auto">
              <a:xfrm>
                <a:off x="3911752" y="5603716"/>
                <a:ext cx="467999" cy="306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chemeClr val="bg1"/>
                    </a:solidFill>
                    <a:latin typeface="Arial Narrow"/>
                    <a:cs typeface="Arial Narrow"/>
                  </a:rPr>
                  <a:t>Industry</a:t>
                </a:r>
              </a:p>
              <a:p>
                <a:pPr algn="ctr">
                  <a:spcBef>
                    <a:spcPct val="0"/>
                  </a:spcBef>
                </a:pPr>
                <a:r>
                  <a:rPr lang="en-US" sz="700" dirty="0">
                    <a:solidFill>
                      <a:schemeClr val="bg1"/>
                    </a:solidFill>
                    <a:latin typeface="Arial Narrow"/>
                    <a:cs typeface="Arial Narrow"/>
                  </a:rPr>
                  <a:t>Optimized</a:t>
                </a:r>
              </a:p>
            </p:txBody>
          </p:sp>
          <p:sp>
            <p:nvSpPr>
              <p:cNvPr id="182" name="Rectangle 65"/>
              <p:cNvSpPr>
                <a:spLocks noChangeArrowheads="1"/>
              </p:cNvSpPr>
              <p:nvPr/>
            </p:nvSpPr>
            <p:spPr bwMode="auto">
              <a:xfrm>
                <a:off x="3282412" y="5145813"/>
                <a:ext cx="467999" cy="306000"/>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700" dirty="0">
                    <a:solidFill>
                      <a:schemeClr val="bg1"/>
                    </a:solidFill>
                    <a:latin typeface="Arial Narrow"/>
                    <a:cs typeface="Arial Narrow"/>
                  </a:rPr>
                  <a:t>Generic</a:t>
                </a:r>
              </a:p>
              <a:p>
                <a:pPr algn="ctr">
                  <a:spcBef>
                    <a:spcPct val="0"/>
                  </a:spcBef>
                </a:pPr>
                <a:r>
                  <a:rPr lang="en-US" sz="700" dirty="0">
                    <a:solidFill>
                      <a:schemeClr val="bg1"/>
                    </a:solidFill>
                    <a:latin typeface="Arial Narrow"/>
                    <a:cs typeface="Arial Narrow"/>
                  </a:rPr>
                  <a:t>Specialized</a:t>
                </a:r>
              </a:p>
            </p:txBody>
          </p:sp>
          <p:sp>
            <p:nvSpPr>
              <p:cNvPr id="183" name="Line 66"/>
              <p:cNvSpPr>
                <a:spLocks noChangeShapeType="1"/>
              </p:cNvSpPr>
              <p:nvPr/>
            </p:nvSpPr>
            <p:spPr bwMode="auto">
              <a:xfrm>
                <a:off x="3825422" y="5060753"/>
                <a:ext cx="0" cy="944078"/>
              </a:xfrm>
              <a:prstGeom prst="line">
                <a:avLst/>
              </a:prstGeom>
              <a:noFill/>
              <a:ln w="38100">
                <a:solidFill>
                  <a:srgbClr val="5F6062"/>
                </a:solidFill>
                <a:prstDash val="sysDot"/>
                <a:miter lim="800000"/>
                <a:headEnd type="triangle" w="med" len="med"/>
                <a:tailEnd type="triangle" w="med" len="med"/>
              </a:ln>
              <a:effectLst/>
            </p:spPr>
            <p:txBody>
              <a:bodyPr anchor="ctr">
                <a:prstTxWarp prst="textNoShape">
                  <a:avLst/>
                </a:prstTxWarp>
              </a:bodyPr>
              <a:lstStyle/>
              <a:p>
                <a:endParaRPr lang="en-US" sz="2401" dirty="0"/>
              </a:p>
            </p:txBody>
          </p:sp>
          <p:sp>
            <p:nvSpPr>
              <p:cNvPr id="184" name="Text Box 68"/>
              <p:cNvSpPr txBox="1">
                <a:spLocks noChangeArrowheads="1"/>
              </p:cNvSpPr>
              <p:nvPr/>
            </p:nvSpPr>
            <p:spPr bwMode="auto">
              <a:xfrm>
                <a:off x="3387713" y="4790475"/>
                <a:ext cx="858794" cy="295071"/>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900" b="1" dirty="0">
                    <a:solidFill>
                      <a:srgbClr val="5F6062"/>
                    </a:solidFill>
                    <a:latin typeface="Arial Narrow" pitchFamily="-110" charset="0"/>
                  </a:rPr>
                  <a:t>Effectiveness</a:t>
                </a:r>
              </a:p>
              <a:p>
                <a:pPr algn="ctr">
                  <a:spcBef>
                    <a:spcPct val="0"/>
                  </a:spcBef>
                  <a:buFont typeface="Wingdings" pitchFamily="-110" charset="2"/>
                  <a:buNone/>
                </a:pPr>
                <a:r>
                  <a:rPr lang="en-US" sz="900" b="1" dirty="0">
                    <a:solidFill>
                      <a:srgbClr val="5F6062"/>
                    </a:solidFill>
                    <a:latin typeface="Arial Narrow" pitchFamily="-110" charset="0"/>
                  </a:rPr>
                  <a:t>(Growth)</a:t>
                </a:r>
              </a:p>
            </p:txBody>
          </p:sp>
          <p:sp>
            <p:nvSpPr>
              <p:cNvPr id="185" name="Text Box 69"/>
              <p:cNvSpPr txBox="1">
                <a:spLocks noChangeArrowheads="1"/>
              </p:cNvSpPr>
              <p:nvPr/>
            </p:nvSpPr>
            <p:spPr bwMode="auto">
              <a:xfrm>
                <a:off x="3383488" y="5975659"/>
                <a:ext cx="896842" cy="295071"/>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900" b="1" dirty="0">
                    <a:solidFill>
                      <a:srgbClr val="5F6062"/>
                    </a:solidFill>
                    <a:latin typeface="Arial Narrow" pitchFamily="-110" charset="0"/>
                  </a:rPr>
                  <a:t>Efficiency</a:t>
                </a:r>
              </a:p>
              <a:p>
                <a:pPr algn="ctr">
                  <a:spcBef>
                    <a:spcPct val="0"/>
                  </a:spcBef>
                  <a:buFont typeface="Wingdings" pitchFamily="-110" charset="2"/>
                  <a:buNone/>
                </a:pPr>
                <a:r>
                  <a:rPr lang="en-US" sz="900" b="1" dirty="0">
                    <a:solidFill>
                      <a:srgbClr val="5F6062"/>
                    </a:solidFill>
                    <a:latin typeface="Arial Narrow" pitchFamily="-110" charset="0"/>
                  </a:rPr>
                  <a:t>(Resource Costs)</a:t>
                </a:r>
              </a:p>
            </p:txBody>
          </p:sp>
          <p:sp>
            <p:nvSpPr>
              <p:cNvPr id="186" name="Text Box 70"/>
              <p:cNvSpPr txBox="1">
                <a:spLocks noChangeArrowheads="1"/>
              </p:cNvSpPr>
              <p:nvPr/>
            </p:nvSpPr>
            <p:spPr bwMode="auto">
              <a:xfrm>
                <a:off x="2576360" y="5357374"/>
                <a:ext cx="747996" cy="295071"/>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900" b="1" dirty="0">
                    <a:solidFill>
                      <a:srgbClr val="5F6062"/>
                    </a:solidFill>
                    <a:latin typeface="Arial Narrow" pitchFamily="-110" charset="0"/>
                  </a:rPr>
                  <a:t>Cross Industry Capability  </a:t>
                </a:r>
              </a:p>
            </p:txBody>
          </p:sp>
          <p:sp>
            <p:nvSpPr>
              <p:cNvPr id="187" name="Text Box 71"/>
              <p:cNvSpPr txBox="1">
                <a:spLocks noChangeArrowheads="1"/>
              </p:cNvSpPr>
              <p:nvPr/>
            </p:nvSpPr>
            <p:spPr bwMode="auto">
              <a:xfrm>
                <a:off x="4387891" y="5362368"/>
                <a:ext cx="744651" cy="295071"/>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900" b="1" dirty="0">
                    <a:solidFill>
                      <a:srgbClr val="5F6062"/>
                    </a:solidFill>
                    <a:latin typeface="Arial Narrow" pitchFamily="-110" charset="0"/>
                  </a:rPr>
                  <a:t>Industry Specific</a:t>
                </a:r>
              </a:p>
            </p:txBody>
          </p:sp>
          <p:sp>
            <p:nvSpPr>
              <p:cNvPr id="188" name="Line 147"/>
              <p:cNvSpPr>
                <a:spLocks noChangeShapeType="1"/>
              </p:cNvSpPr>
              <p:nvPr/>
            </p:nvSpPr>
            <p:spPr bwMode="auto">
              <a:xfrm rot="5400000">
                <a:off x="3827387" y="4939635"/>
                <a:ext cx="0" cy="1182505"/>
              </a:xfrm>
              <a:prstGeom prst="line">
                <a:avLst/>
              </a:prstGeom>
              <a:noFill/>
              <a:ln w="38100">
                <a:solidFill>
                  <a:srgbClr val="5F6062"/>
                </a:solidFill>
                <a:prstDash val="sysDot"/>
                <a:miter lim="800000"/>
                <a:headEnd type="triangle" w="med" len="med"/>
                <a:tailEnd type="triangle" w="med" len="med"/>
              </a:ln>
              <a:effectLst/>
            </p:spPr>
            <p:txBody>
              <a:bodyPr anchor="ctr">
                <a:prstTxWarp prst="textNoShape">
                  <a:avLst/>
                </a:prstTxWarp>
              </a:bodyPr>
              <a:lstStyle/>
              <a:p>
                <a:endParaRPr lang="en-US" sz="2401" dirty="0"/>
              </a:p>
            </p:txBody>
          </p:sp>
          <p:sp>
            <p:nvSpPr>
              <p:cNvPr id="189" name="Rectangular Callout 188"/>
              <p:cNvSpPr/>
              <p:nvPr/>
            </p:nvSpPr>
            <p:spPr>
              <a:xfrm>
                <a:off x="4539532" y="4825531"/>
                <a:ext cx="764110" cy="407324"/>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Establish best practice capabilities internally</a:t>
                </a:r>
              </a:p>
              <a:p>
                <a:pPr algn="ctr">
                  <a:lnSpc>
                    <a:spcPts val="820"/>
                  </a:lnSpc>
                  <a:spcBef>
                    <a:spcPct val="0"/>
                  </a:spcBef>
                </a:pPr>
                <a:r>
                  <a:rPr lang="en-US" sz="800" dirty="0">
                    <a:latin typeface="Arial Narrow" pitchFamily="-110" charset="0"/>
                  </a:rPr>
                  <a:t>(or use Industry Specialist)</a:t>
                </a:r>
              </a:p>
            </p:txBody>
          </p:sp>
          <p:sp>
            <p:nvSpPr>
              <p:cNvPr id="190" name="Rectangular Callout 189"/>
              <p:cNvSpPr/>
              <p:nvPr/>
            </p:nvSpPr>
            <p:spPr>
              <a:xfrm>
                <a:off x="2388999" y="4825531"/>
                <a:ext cx="764110" cy="407324"/>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Use an industry specialist provider or seek to achieve internal scale economies</a:t>
                </a:r>
              </a:p>
            </p:txBody>
          </p:sp>
          <p:sp>
            <p:nvSpPr>
              <p:cNvPr id="191" name="Rectangular Callout 190"/>
              <p:cNvSpPr/>
              <p:nvPr/>
            </p:nvSpPr>
            <p:spPr>
              <a:xfrm>
                <a:off x="2388999" y="5885950"/>
                <a:ext cx="764110" cy="407324"/>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Use commodity supplier or seek to achieve internal scale economies</a:t>
                </a:r>
              </a:p>
            </p:txBody>
          </p:sp>
          <p:sp>
            <p:nvSpPr>
              <p:cNvPr id="192" name="Rectangular Callout 191"/>
              <p:cNvSpPr/>
              <p:nvPr/>
            </p:nvSpPr>
            <p:spPr>
              <a:xfrm>
                <a:off x="4539532" y="5885950"/>
                <a:ext cx="764110" cy="407324"/>
              </a:xfrm>
              <a:prstGeom prst="wedgeRectCallout">
                <a:avLst>
                  <a:gd name="adj1" fmla="val -72357"/>
                  <a:gd name="adj2" fmla="val -57020"/>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lnSpc>
                    <a:spcPts val="820"/>
                  </a:lnSpc>
                  <a:spcBef>
                    <a:spcPct val="0"/>
                  </a:spcBef>
                </a:pPr>
                <a:r>
                  <a:rPr lang="en-US" sz="800" dirty="0">
                    <a:latin typeface="Arial Narrow" pitchFamily="-110" charset="0"/>
                  </a:rPr>
                  <a:t>Use Industry ‘Factory’ solution (ensure scale economies are realized if internal)</a:t>
                </a:r>
              </a:p>
            </p:txBody>
          </p:sp>
        </p:grpSp>
        <p:sp>
          <p:nvSpPr>
            <p:cNvPr id="155" name="Rectangle 122"/>
            <p:cNvSpPr>
              <a:spLocks noChangeArrowheads="1"/>
            </p:cNvSpPr>
            <p:nvPr/>
          </p:nvSpPr>
          <p:spPr bwMode="gray">
            <a:xfrm>
              <a:off x="1384256" y="5507789"/>
              <a:ext cx="2334650" cy="714459"/>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201" b="1" dirty="0">
                  <a:solidFill>
                    <a:srgbClr val="5F6062"/>
                  </a:solidFill>
                  <a:latin typeface="Arial Narrow" pitchFamily="-110" charset="0"/>
                </a:rPr>
                <a:t>Commodity: 	</a:t>
              </a:r>
              <a:r>
                <a:rPr lang="en-GB" sz="1201" dirty="0">
                  <a:solidFill>
                    <a:srgbClr val="5F6062"/>
                  </a:solidFill>
                  <a:latin typeface="Arial Narrow" pitchFamily="-110" charset="0"/>
                </a:rPr>
                <a:t>vanilla requirements</a:t>
              </a:r>
            </a:p>
            <a:p>
              <a:pPr defTabSz="457429"/>
              <a:r>
                <a:rPr lang="en-GB" sz="1201" b="1" dirty="0">
                  <a:solidFill>
                    <a:srgbClr val="5F6062"/>
                  </a:solidFill>
                  <a:latin typeface="Arial Narrow" pitchFamily="-110" charset="0"/>
                </a:rPr>
                <a:t>Prevailing:	</a:t>
              </a:r>
              <a:r>
                <a:rPr lang="en-GB" sz="1201" dirty="0">
                  <a:solidFill>
                    <a:srgbClr val="5F6062"/>
                  </a:solidFill>
                  <a:latin typeface="Arial Narrow" pitchFamily="-110" charset="0"/>
                </a:rPr>
                <a:t>match best practices</a:t>
              </a:r>
            </a:p>
            <a:p>
              <a:pPr defTabSz="457429"/>
              <a:r>
                <a:rPr lang="en-GB" sz="1201" b="1" dirty="0">
                  <a:solidFill>
                    <a:srgbClr val="5F6062"/>
                  </a:solidFill>
                  <a:latin typeface="Arial Narrow" pitchFamily="-110" charset="0"/>
                </a:rPr>
                <a:t>Leading:	</a:t>
              </a:r>
              <a:r>
                <a:rPr lang="en-GB" sz="1201" dirty="0">
                  <a:solidFill>
                    <a:srgbClr val="5F6062"/>
                  </a:solidFill>
                  <a:latin typeface="Arial Narrow" pitchFamily="-110" charset="0"/>
                </a:rPr>
                <a:t>unique &amp; differentiating</a:t>
              </a:r>
            </a:p>
          </p:txBody>
        </p:sp>
        <p:sp>
          <p:nvSpPr>
            <p:cNvPr id="156" name="Rectangle 122"/>
            <p:cNvSpPr>
              <a:spLocks noChangeArrowheads="1"/>
            </p:cNvSpPr>
            <p:nvPr/>
          </p:nvSpPr>
          <p:spPr bwMode="gray">
            <a:xfrm>
              <a:off x="1384256" y="3055730"/>
              <a:ext cx="2334650" cy="714459"/>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201" b="1" dirty="0">
                  <a:solidFill>
                    <a:srgbClr val="5F6062"/>
                  </a:solidFill>
                  <a:latin typeface="Arial Narrow" pitchFamily="-110" charset="0"/>
                </a:rPr>
                <a:t>High: 		</a:t>
              </a:r>
              <a:r>
                <a:rPr lang="en-GB" sz="1201" dirty="0">
                  <a:solidFill>
                    <a:srgbClr val="5F6062"/>
                  </a:solidFill>
                  <a:latin typeface="Arial Narrow" pitchFamily="-110" charset="0"/>
                </a:rPr>
                <a:t>top 33% of consumers</a:t>
              </a:r>
            </a:p>
            <a:p>
              <a:pPr defTabSz="457429"/>
              <a:r>
                <a:rPr lang="en-GB" sz="1201" b="1" dirty="0">
                  <a:solidFill>
                    <a:srgbClr val="5F6062"/>
                  </a:solidFill>
                  <a:latin typeface="Arial Narrow" pitchFamily="-110" charset="0"/>
                </a:rPr>
                <a:t>Medium:	</a:t>
              </a:r>
              <a:r>
                <a:rPr lang="en-GB" sz="1201" dirty="0">
                  <a:solidFill>
                    <a:srgbClr val="5F6062"/>
                  </a:solidFill>
                  <a:latin typeface="Arial Narrow" pitchFamily="-110" charset="0"/>
                </a:rPr>
                <a:t>mid 33% of consumers</a:t>
              </a:r>
            </a:p>
            <a:p>
              <a:pPr defTabSz="457429"/>
              <a:r>
                <a:rPr lang="en-GB" sz="1201" b="1" dirty="0">
                  <a:solidFill>
                    <a:srgbClr val="5F6062"/>
                  </a:solidFill>
                  <a:latin typeface="Arial Narrow" pitchFamily="-110" charset="0"/>
                </a:rPr>
                <a:t>Low:		</a:t>
              </a:r>
              <a:r>
                <a:rPr lang="en-GB" sz="1201" dirty="0">
                  <a:solidFill>
                    <a:srgbClr val="5F6062"/>
                  </a:solidFill>
                  <a:latin typeface="Arial Narrow" pitchFamily="-110" charset="0"/>
                </a:rPr>
                <a:t>low 33% of consumers</a:t>
              </a:r>
            </a:p>
          </p:txBody>
        </p:sp>
        <p:sp>
          <p:nvSpPr>
            <p:cNvPr id="157" name="Rectangle 11"/>
            <p:cNvSpPr>
              <a:spLocks noChangeArrowheads="1"/>
            </p:cNvSpPr>
            <p:nvPr/>
          </p:nvSpPr>
          <p:spPr bwMode="gray">
            <a:xfrm>
              <a:off x="397699" y="3056066"/>
              <a:ext cx="896275" cy="714459"/>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lnSpc>
                  <a:spcPct val="80000"/>
                </a:lnSpc>
                <a:spcBef>
                  <a:spcPct val="0"/>
                </a:spcBef>
              </a:pPr>
              <a:r>
                <a:rPr lang="en-GB" sz="1201" b="1" dirty="0">
                  <a:solidFill>
                    <a:srgbClr val="5F5F5F"/>
                  </a:solidFill>
                  <a:latin typeface="Arial Narrow" pitchFamily="-110" charset="0"/>
                </a:rPr>
                <a:t>Resource</a:t>
              </a:r>
            </a:p>
            <a:p>
              <a:pPr algn="ctr">
                <a:lnSpc>
                  <a:spcPct val="80000"/>
                </a:lnSpc>
                <a:spcBef>
                  <a:spcPct val="0"/>
                </a:spcBef>
              </a:pPr>
              <a:r>
                <a:rPr lang="en-GB" sz="1201" b="1" dirty="0">
                  <a:solidFill>
                    <a:srgbClr val="5F5F5F"/>
                  </a:solidFill>
                  <a:latin typeface="Arial Narrow" pitchFamily="-110" charset="0"/>
                </a:rPr>
                <a:t>Dependency</a:t>
              </a:r>
            </a:p>
          </p:txBody>
        </p:sp>
        <p:sp>
          <p:nvSpPr>
            <p:cNvPr id="158" name="Rectangle 17"/>
            <p:cNvSpPr>
              <a:spLocks noChangeArrowheads="1"/>
            </p:cNvSpPr>
            <p:nvPr/>
          </p:nvSpPr>
          <p:spPr bwMode="gray">
            <a:xfrm>
              <a:off x="397699" y="3873755"/>
              <a:ext cx="896275" cy="714460"/>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lnSpc>
                  <a:spcPct val="80000"/>
                </a:lnSpc>
                <a:spcBef>
                  <a:spcPct val="0"/>
                </a:spcBef>
              </a:pPr>
              <a:r>
                <a:rPr lang="en-GB" sz="1201" b="1" dirty="0">
                  <a:solidFill>
                    <a:srgbClr val="5F5F5F"/>
                  </a:solidFill>
                  <a:latin typeface="Arial Narrow" pitchFamily="-110" charset="0"/>
                </a:rPr>
                <a:t>Revenue</a:t>
              </a:r>
            </a:p>
            <a:p>
              <a:pPr algn="ctr">
                <a:lnSpc>
                  <a:spcPct val="80000"/>
                </a:lnSpc>
                <a:spcBef>
                  <a:spcPct val="0"/>
                </a:spcBef>
              </a:pPr>
              <a:r>
                <a:rPr lang="en-GB" sz="1201" b="1" dirty="0">
                  <a:solidFill>
                    <a:srgbClr val="5F5F5F"/>
                  </a:solidFill>
                  <a:latin typeface="Arial Narrow" pitchFamily="-110" charset="0"/>
                </a:rPr>
                <a:t>Influence</a:t>
              </a:r>
            </a:p>
          </p:txBody>
        </p:sp>
        <p:sp>
          <p:nvSpPr>
            <p:cNvPr id="159" name="Rectangle 32"/>
            <p:cNvSpPr>
              <a:spLocks noChangeArrowheads="1"/>
            </p:cNvSpPr>
            <p:nvPr/>
          </p:nvSpPr>
          <p:spPr bwMode="gray">
            <a:xfrm>
              <a:off x="397699" y="5509134"/>
              <a:ext cx="896275" cy="713114"/>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spcBef>
                  <a:spcPct val="0"/>
                </a:spcBef>
              </a:pPr>
              <a:r>
                <a:rPr lang="en-GB" sz="1201" b="1" dirty="0">
                  <a:solidFill>
                    <a:srgbClr val="5F5F5F"/>
                  </a:solidFill>
                  <a:latin typeface="Arial Narrow" pitchFamily="-110" charset="0"/>
                </a:rPr>
                <a:t>Competitive</a:t>
              </a:r>
            </a:p>
            <a:p>
              <a:pPr algn="ctr">
                <a:spcBef>
                  <a:spcPct val="0"/>
                </a:spcBef>
              </a:pPr>
              <a:r>
                <a:rPr lang="en-GB" sz="1201" b="1" dirty="0">
                  <a:solidFill>
                    <a:srgbClr val="5F5F5F"/>
                  </a:solidFill>
                  <a:latin typeface="Arial Narrow" pitchFamily="-110" charset="0"/>
                </a:rPr>
                <a:t>Level</a:t>
              </a:r>
            </a:p>
          </p:txBody>
        </p:sp>
        <p:sp>
          <p:nvSpPr>
            <p:cNvPr id="160" name="Rectangle 122"/>
            <p:cNvSpPr>
              <a:spLocks noChangeArrowheads="1"/>
            </p:cNvSpPr>
            <p:nvPr/>
          </p:nvSpPr>
          <p:spPr bwMode="gray">
            <a:xfrm>
              <a:off x="1384256" y="3873083"/>
              <a:ext cx="2334650" cy="714459"/>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201" b="1" dirty="0">
                  <a:solidFill>
                    <a:srgbClr val="5F6062"/>
                  </a:solidFill>
                  <a:latin typeface="Arial Narrow" pitchFamily="-110" charset="0"/>
                </a:rPr>
                <a:t>High: 		</a:t>
              </a:r>
              <a:r>
                <a:rPr lang="en-GB" sz="1201" dirty="0">
                  <a:solidFill>
                    <a:srgbClr val="5F6062"/>
                  </a:solidFill>
                  <a:latin typeface="Arial Narrow" pitchFamily="-110" charset="0"/>
                </a:rPr>
                <a:t>top 33% of contribution</a:t>
              </a:r>
            </a:p>
            <a:p>
              <a:pPr defTabSz="457429"/>
              <a:r>
                <a:rPr lang="en-GB" sz="1201" b="1" dirty="0">
                  <a:solidFill>
                    <a:srgbClr val="5F6062"/>
                  </a:solidFill>
                  <a:latin typeface="Arial Narrow" pitchFamily="-110" charset="0"/>
                </a:rPr>
                <a:t>Medium:	</a:t>
              </a:r>
              <a:r>
                <a:rPr lang="en-GB" sz="1201" dirty="0">
                  <a:solidFill>
                    <a:srgbClr val="5F6062"/>
                  </a:solidFill>
                  <a:latin typeface="Arial Narrow" pitchFamily="-110" charset="0"/>
                </a:rPr>
                <a:t>mid 33% of contribution</a:t>
              </a:r>
            </a:p>
            <a:p>
              <a:pPr defTabSz="457429"/>
              <a:r>
                <a:rPr lang="en-GB" sz="1201" b="1" dirty="0">
                  <a:solidFill>
                    <a:srgbClr val="5F6062"/>
                  </a:solidFill>
                  <a:latin typeface="Arial Narrow" pitchFamily="-110" charset="0"/>
                </a:rPr>
                <a:t>Low:		</a:t>
              </a:r>
              <a:r>
                <a:rPr lang="en-GB" sz="1201" dirty="0">
                  <a:solidFill>
                    <a:srgbClr val="5F6062"/>
                  </a:solidFill>
                  <a:latin typeface="Arial Narrow" pitchFamily="-110" charset="0"/>
                </a:rPr>
                <a:t>low 33% of contribution</a:t>
              </a:r>
            </a:p>
          </p:txBody>
        </p:sp>
        <p:sp>
          <p:nvSpPr>
            <p:cNvPr id="193" name="Rectangle 17"/>
            <p:cNvSpPr>
              <a:spLocks noChangeArrowheads="1"/>
            </p:cNvSpPr>
            <p:nvPr/>
          </p:nvSpPr>
          <p:spPr bwMode="gray">
            <a:xfrm>
              <a:off x="396151" y="4691445"/>
              <a:ext cx="896275" cy="714460"/>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lnSpc>
                  <a:spcPct val="80000"/>
                </a:lnSpc>
                <a:spcBef>
                  <a:spcPct val="0"/>
                </a:spcBef>
              </a:pPr>
              <a:r>
                <a:rPr lang="en-GB" sz="1201" b="1" dirty="0">
                  <a:solidFill>
                    <a:srgbClr val="5F5F5F"/>
                  </a:solidFill>
                  <a:latin typeface="Arial Narrow" pitchFamily="-110" charset="0"/>
                </a:rPr>
                <a:t>Risk</a:t>
              </a:r>
            </a:p>
            <a:p>
              <a:pPr algn="ctr">
                <a:lnSpc>
                  <a:spcPct val="80000"/>
                </a:lnSpc>
                <a:spcBef>
                  <a:spcPct val="0"/>
                </a:spcBef>
              </a:pPr>
              <a:r>
                <a:rPr lang="en-GB" sz="1201" b="1" dirty="0">
                  <a:solidFill>
                    <a:srgbClr val="5F5F5F"/>
                  </a:solidFill>
                  <a:latin typeface="Arial Narrow" pitchFamily="-110" charset="0"/>
                </a:rPr>
                <a:t>Criticality</a:t>
              </a:r>
            </a:p>
          </p:txBody>
        </p:sp>
        <p:sp>
          <p:nvSpPr>
            <p:cNvPr id="194" name="Rectangle 122"/>
            <p:cNvSpPr>
              <a:spLocks noChangeArrowheads="1"/>
            </p:cNvSpPr>
            <p:nvPr/>
          </p:nvSpPr>
          <p:spPr bwMode="gray">
            <a:xfrm>
              <a:off x="1384256" y="4690436"/>
              <a:ext cx="2334650" cy="714459"/>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201" b="1" dirty="0">
                  <a:solidFill>
                    <a:srgbClr val="5F6062"/>
                  </a:solidFill>
                  <a:latin typeface="Arial Narrow" pitchFamily="-110" charset="0"/>
                </a:rPr>
                <a:t>High: 		</a:t>
              </a:r>
              <a:r>
                <a:rPr lang="en-GB" sz="1201" dirty="0">
                  <a:solidFill>
                    <a:srgbClr val="5F6062"/>
                  </a:solidFill>
                  <a:latin typeface="Arial Narrow" pitchFamily="-110" charset="0"/>
                </a:rPr>
                <a:t>top 33% of impact</a:t>
              </a:r>
            </a:p>
            <a:p>
              <a:pPr defTabSz="457429"/>
              <a:r>
                <a:rPr lang="en-GB" sz="1201" b="1" dirty="0">
                  <a:solidFill>
                    <a:srgbClr val="5F6062"/>
                  </a:solidFill>
                  <a:latin typeface="Arial Narrow" pitchFamily="-110" charset="0"/>
                </a:rPr>
                <a:t>Medium:	</a:t>
              </a:r>
              <a:r>
                <a:rPr lang="en-GB" sz="1201" dirty="0">
                  <a:solidFill>
                    <a:srgbClr val="5F6062"/>
                  </a:solidFill>
                  <a:latin typeface="Arial Narrow" pitchFamily="-110" charset="0"/>
                </a:rPr>
                <a:t>mid 33% of impact</a:t>
              </a:r>
            </a:p>
            <a:p>
              <a:pPr defTabSz="457429"/>
              <a:r>
                <a:rPr lang="en-GB" sz="1201" b="1" dirty="0">
                  <a:solidFill>
                    <a:srgbClr val="5F6062"/>
                  </a:solidFill>
                  <a:latin typeface="Arial Narrow" pitchFamily="-110" charset="0"/>
                </a:rPr>
                <a:t>Low:		</a:t>
              </a:r>
              <a:r>
                <a:rPr lang="en-GB" sz="1201" dirty="0">
                  <a:solidFill>
                    <a:srgbClr val="5F6062"/>
                  </a:solidFill>
                  <a:latin typeface="Arial Narrow" pitchFamily="-110" charset="0"/>
                </a:rPr>
                <a:t>low 33% of impact</a:t>
              </a:r>
            </a:p>
          </p:txBody>
        </p:sp>
        <p:sp>
          <p:nvSpPr>
            <p:cNvPr id="51" name="Rectangle 122"/>
            <p:cNvSpPr>
              <a:spLocks noChangeArrowheads="1"/>
            </p:cNvSpPr>
            <p:nvPr/>
          </p:nvSpPr>
          <p:spPr bwMode="gray">
            <a:xfrm>
              <a:off x="1384256" y="2238377"/>
              <a:ext cx="2334650" cy="714459"/>
            </a:xfrm>
            <a:prstGeom prst="rect">
              <a:avLst/>
            </a:prstGeom>
            <a:solidFill>
              <a:schemeClr val="bg1">
                <a:lumMod val="95000"/>
              </a:schemeClr>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201" b="1" dirty="0">
                  <a:solidFill>
                    <a:srgbClr val="5F6062"/>
                  </a:solidFill>
                  <a:latin typeface="Arial Narrow" pitchFamily="-110" charset="0"/>
                </a:rPr>
                <a:t>High: 		</a:t>
              </a:r>
              <a:r>
                <a:rPr lang="en-GB" sz="1201" dirty="0">
                  <a:solidFill>
                    <a:srgbClr val="5F6062"/>
                  </a:solidFill>
                  <a:latin typeface="Arial Narrow" pitchFamily="-110" charset="0"/>
                </a:rPr>
                <a:t>top 33% of influencers</a:t>
              </a:r>
            </a:p>
            <a:p>
              <a:pPr defTabSz="457429"/>
              <a:r>
                <a:rPr lang="en-GB" sz="1201" b="1" dirty="0">
                  <a:solidFill>
                    <a:srgbClr val="5F6062"/>
                  </a:solidFill>
                  <a:latin typeface="Arial Narrow" pitchFamily="-110" charset="0"/>
                </a:rPr>
                <a:t>Medium:	</a:t>
              </a:r>
              <a:r>
                <a:rPr lang="en-GB" sz="1201" dirty="0">
                  <a:solidFill>
                    <a:srgbClr val="5F6062"/>
                  </a:solidFill>
                  <a:latin typeface="Arial Narrow" pitchFamily="-110" charset="0"/>
                </a:rPr>
                <a:t>mid 33% of influencers</a:t>
              </a:r>
            </a:p>
            <a:p>
              <a:pPr defTabSz="457429"/>
              <a:r>
                <a:rPr lang="en-GB" sz="1201" b="1" dirty="0">
                  <a:solidFill>
                    <a:srgbClr val="5F6062"/>
                  </a:solidFill>
                  <a:latin typeface="Arial Narrow" pitchFamily="-110" charset="0"/>
                </a:rPr>
                <a:t>Low:		</a:t>
              </a:r>
              <a:r>
                <a:rPr lang="en-GB" sz="1201" dirty="0">
                  <a:solidFill>
                    <a:srgbClr val="5F6062"/>
                  </a:solidFill>
                  <a:latin typeface="Arial Narrow" pitchFamily="-110" charset="0"/>
                </a:rPr>
                <a:t>low 33% of influencers</a:t>
              </a:r>
            </a:p>
          </p:txBody>
        </p:sp>
        <p:sp>
          <p:nvSpPr>
            <p:cNvPr id="52" name="Rectangle 11"/>
            <p:cNvSpPr>
              <a:spLocks noChangeArrowheads="1"/>
            </p:cNvSpPr>
            <p:nvPr/>
          </p:nvSpPr>
          <p:spPr bwMode="gray">
            <a:xfrm>
              <a:off x="397699" y="2238377"/>
              <a:ext cx="896275" cy="714459"/>
            </a:xfrm>
            <a:prstGeom prst="rect">
              <a:avLst/>
            </a:prstGeom>
            <a:solidFill>
              <a:schemeClr val="accent5"/>
            </a:solidFill>
            <a:ln>
              <a:headEnd/>
              <a:tailEnd/>
            </a:ln>
          </p:spPr>
          <p:style>
            <a:lnRef idx="1">
              <a:schemeClr val="accent1"/>
            </a:lnRef>
            <a:fillRef idx="2">
              <a:schemeClr val="accent1"/>
            </a:fillRef>
            <a:effectRef idx="1">
              <a:schemeClr val="accent1"/>
            </a:effectRef>
            <a:fontRef idx="minor">
              <a:schemeClr val="dk1"/>
            </a:fontRef>
          </p:style>
          <p:txBody>
            <a:bodyPr wrap="none" anchor="ctr">
              <a:prstTxWarp prst="textNoShape">
                <a:avLst/>
              </a:prstTxWarp>
            </a:bodyPr>
            <a:lstStyle/>
            <a:p>
              <a:pPr algn="ctr">
                <a:spcBef>
                  <a:spcPct val="0"/>
                </a:spcBef>
              </a:pPr>
              <a:r>
                <a:rPr lang="en-GB" sz="1201" b="1" dirty="0">
                  <a:solidFill>
                    <a:srgbClr val="5F5F5F"/>
                  </a:solidFill>
                  <a:latin typeface="Arial Narrow" pitchFamily="-110" charset="0"/>
                </a:rPr>
                <a:t>Customer</a:t>
              </a:r>
            </a:p>
            <a:p>
              <a:pPr algn="ctr">
                <a:spcBef>
                  <a:spcPct val="0"/>
                </a:spcBef>
              </a:pPr>
              <a:r>
                <a:rPr lang="en-GB" sz="1201" b="1" dirty="0">
                  <a:solidFill>
                    <a:srgbClr val="5F5F5F"/>
                  </a:solidFill>
                  <a:latin typeface="Arial Narrow" pitchFamily="-110" charset="0"/>
                </a:rPr>
                <a:t>Experience</a:t>
              </a:r>
            </a:p>
            <a:p>
              <a:pPr algn="ctr">
                <a:spcBef>
                  <a:spcPct val="0"/>
                </a:spcBef>
              </a:pPr>
              <a:r>
                <a:rPr lang="en-GB" sz="1201" b="1" dirty="0">
                  <a:solidFill>
                    <a:srgbClr val="5F5F5F"/>
                  </a:solidFill>
                  <a:latin typeface="Arial Narrow" pitchFamily="-110" charset="0"/>
                </a:rPr>
                <a:t>Impact</a:t>
              </a:r>
            </a:p>
          </p:txBody>
        </p:sp>
      </p:grpSp>
      <p:sp>
        <p:nvSpPr>
          <p:cNvPr id="53" name="Rectangle 52"/>
          <p:cNvSpPr/>
          <p:nvPr/>
        </p:nvSpPr>
        <p:spPr>
          <a:xfrm>
            <a:off x="1599687" y="676734"/>
            <a:ext cx="9009569" cy="871392"/>
          </a:xfrm>
          <a:prstGeom prst="rect">
            <a:avLst/>
          </a:prstGeom>
        </p:spPr>
        <p:txBody>
          <a:bodyPr wrap="square">
            <a:spAutoFit/>
          </a:bodyPr>
          <a:lstStyle/>
          <a:p>
            <a:pPr>
              <a:spcAft>
                <a:spcPts val="600"/>
              </a:spcAft>
            </a:pPr>
            <a:r>
              <a:rPr lang="en-US" sz="1361" b="1" dirty="0">
                <a:solidFill>
                  <a:srgbClr val="68C8C6"/>
                </a:solidFill>
                <a:latin typeface="Helvetica"/>
                <a:cs typeface="Helvetica"/>
              </a:rPr>
              <a:t>Applying the Enterprise Blueprint – feature attributions</a:t>
            </a:r>
          </a:p>
          <a:p>
            <a:pPr indent="4765">
              <a:spcAft>
                <a:spcPts val="300"/>
              </a:spcAft>
              <a:buSzPct val="80000"/>
            </a:pPr>
            <a:r>
              <a:rPr lang="en-US" sz="1601" b="1" dirty="0">
                <a:solidFill>
                  <a:srgbClr val="5F6062"/>
                </a:solidFill>
                <a:latin typeface="Helvetica"/>
                <a:cs typeface="Helvetica"/>
              </a:rPr>
              <a:t>Systems and non systems costs and performance can be associated with Service Domains.</a:t>
            </a:r>
            <a:endParaRPr lang="en-US" sz="1401" b="1" dirty="0">
              <a:solidFill>
                <a:srgbClr val="5F6062"/>
              </a:solidFill>
              <a:latin typeface="Helvetica"/>
              <a:cs typeface="Helvetica"/>
            </a:endParaRPr>
          </a:p>
        </p:txBody>
      </p:sp>
    </p:spTree>
    <p:extLst>
      <p:ext uri="{BB962C8B-B14F-4D97-AF65-F5344CB8AC3E}">
        <p14:creationId xmlns:p14="http://schemas.microsoft.com/office/powerpoint/2010/main" val="2228439939"/>
      </p:ext>
    </p:extLst>
  </p:cSld>
  <p:clrMapOvr>
    <a:masterClrMapping/>
  </p:clrMapOvr>
  <p:transition>
    <p:wipe dir="r"/>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147"/>
          <p:cNvSpPr/>
          <p:nvPr/>
        </p:nvSpPr>
        <p:spPr>
          <a:xfrm>
            <a:off x="1661342" y="308922"/>
            <a:ext cx="9009569" cy="3464089"/>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provides an example of the possibilities </a:t>
            </a:r>
          </a:p>
          <a:p>
            <a:pPr>
              <a:spcAft>
                <a:spcPts val="600"/>
              </a:spcAft>
            </a:pPr>
            <a:r>
              <a:rPr lang="en-US" sz="1601" b="1" dirty="0">
                <a:solidFill>
                  <a:srgbClr val="5F6062"/>
                </a:solidFill>
                <a:latin typeface="Helvetica"/>
                <a:cs typeface="Helvetica"/>
              </a:rPr>
              <a:t>The number and range of attributions that can be developed is unlimted. For this example four have been selected to demonstrate the types of analysis and the insights a combination of attributes can provide:</a:t>
            </a:r>
          </a:p>
          <a:p>
            <a:pPr marL="800500" lvl="1" indent="-343071">
              <a:spcAft>
                <a:spcPts val="600"/>
              </a:spcAft>
              <a:buFont typeface="Arial"/>
              <a:buChar char="•"/>
            </a:pPr>
            <a:r>
              <a:rPr lang="en-US" sz="1601" b="1" dirty="0">
                <a:solidFill>
                  <a:srgbClr val="5F6062"/>
                </a:solidFill>
                <a:latin typeface="Helvetica"/>
                <a:cs typeface="Helvetica"/>
              </a:rPr>
              <a:t>Cost </a:t>
            </a:r>
            <a:r>
              <a:rPr lang="en-US" sz="1601" dirty="0">
                <a:solidFill>
                  <a:srgbClr val="5F6062"/>
                </a:solidFill>
                <a:latin typeface="Helvetica"/>
                <a:cs typeface="Helvetica"/>
              </a:rPr>
              <a:t>– ranking the aspects of the business mapped to service domains based on their resource costs</a:t>
            </a:r>
          </a:p>
          <a:p>
            <a:pPr marL="800500" lvl="1" indent="-343071">
              <a:spcAft>
                <a:spcPts val="600"/>
              </a:spcAft>
              <a:buFont typeface="Arial"/>
              <a:buChar char="•"/>
            </a:pPr>
            <a:r>
              <a:rPr lang="en-US" sz="1601" b="1" dirty="0">
                <a:solidFill>
                  <a:srgbClr val="5F6062"/>
                </a:solidFill>
                <a:latin typeface="Helvetica"/>
                <a:cs typeface="Helvetica"/>
              </a:rPr>
              <a:t>Transformational IT </a:t>
            </a:r>
            <a:r>
              <a:rPr lang="en-US" sz="1601" dirty="0">
                <a:solidFill>
                  <a:srgbClr val="5F6062"/>
                </a:solidFill>
                <a:latin typeface="Helvetica"/>
                <a:cs typeface="Helvetica"/>
              </a:rPr>
              <a:t>– ranking the aspects of the business mapped to service Domains based on their potential to use technology to transform performance</a:t>
            </a:r>
          </a:p>
          <a:p>
            <a:pPr marL="800500" lvl="1" indent="-343071">
              <a:spcAft>
                <a:spcPts val="600"/>
              </a:spcAft>
              <a:buFont typeface="Arial"/>
              <a:buChar char="•"/>
            </a:pPr>
            <a:r>
              <a:rPr lang="en-US" sz="1601" b="1" dirty="0">
                <a:solidFill>
                  <a:srgbClr val="5F6062"/>
                </a:solidFill>
                <a:latin typeface="Helvetica"/>
                <a:cs typeface="Helvetica"/>
              </a:rPr>
              <a:t>Centralise/Decentralise </a:t>
            </a:r>
            <a:r>
              <a:rPr lang="en-US" sz="1601" dirty="0">
                <a:solidFill>
                  <a:srgbClr val="5F6062"/>
                </a:solidFill>
                <a:latin typeface="Helvetica"/>
                <a:cs typeface="Helvetica"/>
              </a:rPr>
              <a:t>– highlighting areas of the business that are suited to a centralised/common solution and those needing distributed support</a:t>
            </a:r>
          </a:p>
          <a:p>
            <a:pPr marL="800500" lvl="1" indent="-343071">
              <a:spcAft>
                <a:spcPts val="600"/>
              </a:spcAft>
              <a:buFont typeface="Arial"/>
              <a:buChar char="•"/>
            </a:pPr>
            <a:r>
              <a:rPr lang="en-US" sz="1601" b="1" dirty="0">
                <a:solidFill>
                  <a:srgbClr val="5F6062"/>
                </a:solidFill>
                <a:latin typeface="Helvetica"/>
                <a:cs typeface="Helvetica"/>
              </a:rPr>
              <a:t>Strategic </a:t>
            </a:r>
            <a:r>
              <a:rPr lang="en-US" sz="1601" dirty="0">
                <a:solidFill>
                  <a:srgbClr val="5F6062"/>
                </a:solidFill>
                <a:latin typeface="Helvetica"/>
                <a:cs typeface="Helvetica"/>
              </a:rPr>
              <a:t>– ranking the Service Domains to highlight commodity, competitive and differentiated goals of the enterprise</a:t>
            </a:r>
            <a:endParaRPr lang="en-US" sz="1401" dirty="0">
              <a:solidFill>
                <a:srgbClr val="5F6062"/>
              </a:solidFill>
              <a:latin typeface="Helvetica"/>
              <a:cs typeface="Helvetica"/>
            </a:endParaRPr>
          </a:p>
        </p:txBody>
      </p:sp>
    </p:spTree>
    <p:extLst>
      <p:ext uri="{BB962C8B-B14F-4D97-AF65-F5344CB8AC3E}">
        <p14:creationId xmlns:p14="http://schemas.microsoft.com/office/powerpoint/2010/main" val="1494697792"/>
      </p:ext>
    </p:extLst>
  </p:cSld>
  <p:clrMapOvr>
    <a:masterClrMapping/>
  </p:clrMapOvr>
  <p:transition>
    <p:wipe dir="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147"/>
          <p:cNvSpPr/>
          <p:nvPr/>
        </p:nvSpPr>
        <p:spPr>
          <a:xfrm>
            <a:off x="1531398" y="334800"/>
            <a:ext cx="9009569" cy="2657266"/>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Cost  </a:t>
            </a:r>
          </a:p>
          <a:p>
            <a:pPr indent="15883">
              <a:spcAft>
                <a:spcPts val="600"/>
              </a:spcAft>
            </a:pPr>
            <a:r>
              <a:rPr lang="en-US" sz="1601" b="1" dirty="0">
                <a:solidFill>
                  <a:srgbClr val="5F6062"/>
                </a:solidFill>
                <a:latin typeface="Helvetica"/>
                <a:cs typeface="Helvetica"/>
              </a:rPr>
              <a:t>Cost – ranking the aspects of the business mapped to service domains based on their resource costs. One easy way to do this is based on headcount, identifying where employees support different Service Domains</a:t>
            </a:r>
          </a:p>
          <a:p>
            <a:pPr marL="800500" lvl="1" indent="-343071">
              <a:spcAft>
                <a:spcPts val="600"/>
              </a:spcAft>
              <a:buSzPct val="80000"/>
              <a:buFont typeface="Wingdings" charset="2"/>
              <a:buChar char="u"/>
            </a:pPr>
            <a:r>
              <a:rPr lang="en-US" sz="1601" b="1" dirty="0">
                <a:solidFill>
                  <a:srgbClr val="5F6062"/>
                </a:solidFill>
                <a:latin typeface="Helvetica"/>
                <a:cs typeface="Helvetica"/>
              </a:rPr>
              <a:t>In practice the different cost levels for staff makes little difference to the assessment</a:t>
            </a:r>
          </a:p>
          <a:p>
            <a:pPr marL="800500" lvl="1" indent="-343071">
              <a:spcAft>
                <a:spcPts val="600"/>
              </a:spcAft>
              <a:buSzPct val="80000"/>
              <a:buFont typeface="Wingdings" charset="2"/>
              <a:buChar char="u"/>
            </a:pPr>
            <a:r>
              <a:rPr lang="en-US" sz="1601" b="1" dirty="0">
                <a:solidFill>
                  <a:srgbClr val="5F6062"/>
                </a:solidFill>
                <a:latin typeface="Helvetica"/>
                <a:cs typeface="Helvetica"/>
              </a:rPr>
              <a:t>Pick a scale that divides between three broad categories of user community</a:t>
            </a:r>
          </a:p>
          <a:p>
            <a:pPr marL="800500" lvl="1" indent="-343071">
              <a:spcAft>
                <a:spcPts val="600"/>
              </a:spcAft>
              <a:buSzPct val="80000"/>
              <a:buFont typeface="Wingdings" charset="2"/>
              <a:buChar char="u"/>
            </a:pPr>
            <a:r>
              <a:rPr lang="en-US" sz="1601" b="1" dirty="0">
                <a:solidFill>
                  <a:srgbClr val="5F6062"/>
                </a:solidFill>
                <a:latin typeface="Helvetica"/>
                <a:cs typeface="Helvetica"/>
              </a:rPr>
              <a:t>Assignment can often be inferred from the organizational roles</a:t>
            </a:r>
          </a:p>
          <a:p>
            <a:pPr marL="800500" lvl="1" indent="-343071">
              <a:spcAft>
                <a:spcPts val="600"/>
              </a:spcAft>
              <a:buSzPct val="80000"/>
              <a:buFont typeface="Wingdings" charset="2"/>
              <a:buChar char="u"/>
            </a:pPr>
            <a:r>
              <a:rPr lang="en-US" sz="1601" b="1" dirty="0">
                <a:solidFill>
                  <a:srgbClr val="5F6062"/>
                </a:solidFill>
                <a:latin typeface="Helvetica"/>
                <a:cs typeface="Helvetica"/>
              </a:rPr>
              <a:t>Staff associated with a role (Service Domain) can be spread over many locations</a:t>
            </a:r>
            <a:endParaRPr lang="en-US" sz="1401" b="1" dirty="0">
              <a:solidFill>
                <a:srgbClr val="5F6062"/>
              </a:solidFill>
              <a:latin typeface="Helvetica"/>
              <a:cs typeface="Helvetica"/>
            </a:endParaRPr>
          </a:p>
        </p:txBody>
      </p:sp>
      <p:grpSp>
        <p:nvGrpSpPr>
          <p:cNvPr id="2" name="Group 133"/>
          <p:cNvGrpSpPr>
            <a:grpSpLocks/>
          </p:cNvGrpSpPr>
          <p:nvPr/>
        </p:nvGrpSpPr>
        <p:grpSpPr bwMode="auto">
          <a:xfrm>
            <a:off x="2209242" y="3396350"/>
            <a:ext cx="829151" cy="769926"/>
            <a:chOff x="816" y="3216"/>
            <a:chExt cx="672" cy="624"/>
          </a:xfrm>
        </p:grpSpPr>
        <p:sp>
          <p:nvSpPr>
            <p:cNvPr id="152" name="Freeform 134"/>
            <p:cNvSpPr>
              <a:spLocks/>
            </p:cNvSpPr>
            <p:nvPr/>
          </p:nvSpPr>
          <p:spPr bwMode="auto">
            <a:xfrm flipH="1">
              <a:off x="1152" y="3264"/>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54" name="Freeform 135"/>
            <p:cNvSpPr>
              <a:spLocks/>
            </p:cNvSpPr>
            <p:nvPr/>
          </p:nvSpPr>
          <p:spPr bwMode="auto">
            <a:xfrm flipH="1">
              <a:off x="816" y="3216"/>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57" name="Freeform 137"/>
            <p:cNvSpPr>
              <a:spLocks/>
            </p:cNvSpPr>
            <p:nvPr/>
          </p:nvSpPr>
          <p:spPr bwMode="auto">
            <a:xfrm flipH="1">
              <a:off x="912" y="3360"/>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3" name="Group 138"/>
          <p:cNvGrpSpPr>
            <a:grpSpLocks/>
          </p:cNvGrpSpPr>
          <p:nvPr/>
        </p:nvGrpSpPr>
        <p:grpSpPr bwMode="auto">
          <a:xfrm>
            <a:off x="3729699" y="3347013"/>
            <a:ext cx="1056181" cy="801281"/>
            <a:chOff x="1968" y="3312"/>
            <a:chExt cx="1056" cy="768"/>
          </a:xfrm>
        </p:grpSpPr>
        <p:sp>
          <p:nvSpPr>
            <p:cNvPr id="159" name="Freeform 139"/>
            <p:cNvSpPr>
              <a:spLocks/>
            </p:cNvSpPr>
            <p:nvPr/>
          </p:nvSpPr>
          <p:spPr bwMode="auto">
            <a:xfrm flipH="1">
              <a:off x="2352" y="3360"/>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1" name="Freeform 140"/>
            <p:cNvSpPr>
              <a:spLocks/>
            </p:cNvSpPr>
            <p:nvPr/>
          </p:nvSpPr>
          <p:spPr bwMode="auto">
            <a:xfrm flipH="1">
              <a:off x="2016" y="3312"/>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2" name="Freeform 141"/>
            <p:cNvSpPr>
              <a:spLocks/>
            </p:cNvSpPr>
            <p:nvPr/>
          </p:nvSpPr>
          <p:spPr bwMode="auto">
            <a:xfrm flipH="1">
              <a:off x="2208" y="3360"/>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3" name="Freeform 142"/>
            <p:cNvSpPr>
              <a:spLocks/>
            </p:cNvSpPr>
            <p:nvPr/>
          </p:nvSpPr>
          <p:spPr bwMode="auto">
            <a:xfrm flipH="1">
              <a:off x="2112" y="3456"/>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4" name="Freeform 143"/>
            <p:cNvSpPr>
              <a:spLocks/>
            </p:cNvSpPr>
            <p:nvPr/>
          </p:nvSpPr>
          <p:spPr bwMode="auto">
            <a:xfrm flipH="1">
              <a:off x="2688" y="3504"/>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5" name="Freeform 144"/>
            <p:cNvSpPr>
              <a:spLocks/>
            </p:cNvSpPr>
            <p:nvPr/>
          </p:nvSpPr>
          <p:spPr bwMode="auto">
            <a:xfrm flipH="1">
              <a:off x="2352" y="3456"/>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6" name="Freeform 145"/>
            <p:cNvSpPr>
              <a:spLocks/>
            </p:cNvSpPr>
            <p:nvPr/>
          </p:nvSpPr>
          <p:spPr bwMode="auto">
            <a:xfrm flipH="1">
              <a:off x="2544" y="3504"/>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7" name="Freeform 146"/>
            <p:cNvSpPr>
              <a:spLocks/>
            </p:cNvSpPr>
            <p:nvPr/>
          </p:nvSpPr>
          <p:spPr bwMode="auto">
            <a:xfrm flipH="1">
              <a:off x="2448" y="3600"/>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69" name="Freeform 148"/>
            <p:cNvSpPr>
              <a:spLocks/>
            </p:cNvSpPr>
            <p:nvPr/>
          </p:nvSpPr>
          <p:spPr bwMode="auto">
            <a:xfrm flipH="1">
              <a:off x="1968" y="3600"/>
              <a:ext cx="336" cy="480"/>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4" name="Group 149"/>
          <p:cNvGrpSpPr>
            <a:grpSpLocks/>
          </p:cNvGrpSpPr>
          <p:nvPr/>
        </p:nvGrpSpPr>
        <p:grpSpPr bwMode="auto">
          <a:xfrm>
            <a:off x="5395052" y="3147130"/>
            <a:ext cx="1421402" cy="1243727"/>
            <a:chOff x="2688" y="768"/>
            <a:chExt cx="1152" cy="1248"/>
          </a:xfrm>
        </p:grpSpPr>
        <p:grpSp>
          <p:nvGrpSpPr>
            <p:cNvPr id="5" name="Group 150"/>
            <p:cNvGrpSpPr>
              <a:grpSpLocks/>
            </p:cNvGrpSpPr>
            <p:nvPr/>
          </p:nvGrpSpPr>
          <p:grpSpPr bwMode="auto">
            <a:xfrm>
              <a:off x="2980" y="766"/>
              <a:ext cx="769" cy="336"/>
              <a:chOff x="3028" y="766"/>
              <a:chExt cx="769" cy="336"/>
            </a:xfrm>
          </p:grpSpPr>
          <p:grpSp>
            <p:nvGrpSpPr>
              <p:cNvPr id="6" name="Group 151"/>
              <p:cNvGrpSpPr>
                <a:grpSpLocks/>
              </p:cNvGrpSpPr>
              <p:nvPr/>
            </p:nvGrpSpPr>
            <p:grpSpPr bwMode="auto">
              <a:xfrm>
                <a:off x="3028" y="766"/>
                <a:ext cx="385" cy="336"/>
                <a:chOff x="2208" y="1824"/>
                <a:chExt cx="528" cy="480"/>
              </a:xfrm>
            </p:grpSpPr>
            <p:sp>
              <p:nvSpPr>
                <p:cNvPr id="230" name="Freeform 152"/>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31" name="Freeform 153"/>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32" name="Freeform 154"/>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33" name="Freeform 155"/>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7" name="Group 156"/>
              <p:cNvGrpSpPr>
                <a:grpSpLocks/>
              </p:cNvGrpSpPr>
              <p:nvPr/>
            </p:nvGrpSpPr>
            <p:grpSpPr bwMode="auto">
              <a:xfrm>
                <a:off x="3172" y="766"/>
                <a:ext cx="385" cy="336"/>
                <a:chOff x="2208" y="1824"/>
                <a:chExt cx="528" cy="480"/>
              </a:xfrm>
            </p:grpSpPr>
            <p:sp>
              <p:nvSpPr>
                <p:cNvPr id="226" name="Freeform 157"/>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7" name="Freeform 158"/>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8" name="Freeform 159"/>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9" name="Freeform 160"/>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8" name="Group 161"/>
              <p:cNvGrpSpPr>
                <a:grpSpLocks/>
              </p:cNvGrpSpPr>
              <p:nvPr/>
            </p:nvGrpSpPr>
            <p:grpSpPr bwMode="auto">
              <a:xfrm>
                <a:off x="3412" y="766"/>
                <a:ext cx="385" cy="336"/>
                <a:chOff x="2208" y="1824"/>
                <a:chExt cx="528" cy="480"/>
              </a:xfrm>
            </p:grpSpPr>
            <p:sp>
              <p:nvSpPr>
                <p:cNvPr id="222" name="Freeform 162"/>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3" name="Freeform 163"/>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4" name="Freeform 164"/>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25" name="Freeform 165"/>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tx1"/>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grpSp>
          <p:nvGrpSpPr>
            <p:cNvPr id="9" name="Group 166"/>
            <p:cNvGrpSpPr>
              <a:grpSpLocks/>
            </p:cNvGrpSpPr>
            <p:nvPr/>
          </p:nvGrpSpPr>
          <p:grpSpPr bwMode="auto">
            <a:xfrm>
              <a:off x="2932" y="860"/>
              <a:ext cx="913" cy="671"/>
              <a:chOff x="2500" y="1148"/>
              <a:chExt cx="913" cy="671"/>
            </a:xfrm>
          </p:grpSpPr>
          <p:grpSp>
            <p:nvGrpSpPr>
              <p:cNvPr id="10" name="Group 167"/>
              <p:cNvGrpSpPr>
                <a:grpSpLocks/>
              </p:cNvGrpSpPr>
              <p:nvPr/>
            </p:nvGrpSpPr>
            <p:grpSpPr bwMode="auto">
              <a:xfrm>
                <a:off x="2932" y="1388"/>
                <a:ext cx="481" cy="431"/>
                <a:chOff x="2208" y="1824"/>
                <a:chExt cx="528" cy="480"/>
              </a:xfrm>
            </p:grpSpPr>
            <p:sp>
              <p:nvSpPr>
                <p:cNvPr id="215" name="Freeform 168"/>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6" name="Freeform 169"/>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7" name="Freeform 170"/>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8" name="Freeform 171"/>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11" name="Group 172"/>
              <p:cNvGrpSpPr>
                <a:grpSpLocks/>
              </p:cNvGrpSpPr>
              <p:nvPr/>
            </p:nvGrpSpPr>
            <p:grpSpPr bwMode="auto">
              <a:xfrm>
                <a:off x="2692" y="1148"/>
                <a:ext cx="481" cy="431"/>
                <a:chOff x="2208" y="1824"/>
                <a:chExt cx="528" cy="480"/>
              </a:xfrm>
            </p:grpSpPr>
            <p:sp>
              <p:nvSpPr>
                <p:cNvPr id="211" name="Freeform 173"/>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2" name="Freeform 174"/>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3" name="Freeform 175"/>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4" name="Freeform 176"/>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12" name="Group 177"/>
              <p:cNvGrpSpPr>
                <a:grpSpLocks/>
              </p:cNvGrpSpPr>
              <p:nvPr/>
            </p:nvGrpSpPr>
            <p:grpSpPr bwMode="auto">
              <a:xfrm>
                <a:off x="2932" y="1196"/>
                <a:ext cx="481" cy="431"/>
                <a:chOff x="2208" y="1824"/>
                <a:chExt cx="528" cy="480"/>
              </a:xfrm>
            </p:grpSpPr>
            <p:sp>
              <p:nvSpPr>
                <p:cNvPr id="207" name="Freeform 178"/>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08" name="Freeform 179"/>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09" name="Freeform 180"/>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10" name="Freeform 181"/>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nvGrpSpPr>
              <p:cNvPr id="13" name="Group 182"/>
              <p:cNvGrpSpPr>
                <a:grpSpLocks/>
              </p:cNvGrpSpPr>
              <p:nvPr/>
            </p:nvGrpSpPr>
            <p:grpSpPr bwMode="auto">
              <a:xfrm>
                <a:off x="2500" y="1244"/>
                <a:ext cx="481" cy="431"/>
                <a:chOff x="2208" y="1824"/>
                <a:chExt cx="528" cy="480"/>
              </a:xfrm>
            </p:grpSpPr>
            <p:sp>
              <p:nvSpPr>
                <p:cNvPr id="203" name="Freeform 183"/>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04" name="Freeform 184"/>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05" name="Freeform 185"/>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206" name="Freeform 186"/>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rgbClr val="5F5F5F"/>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grpSp>
          <p:nvGrpSpPr>
            <p:cNvPr id="14" name="Group 187"/>
            <p:cNvGrpSpPr>
              <a:grpSpLocks/>
            </p:cNvGrpSpPr>
            <p:nvPr/>
          </p:nvGrpSpPr>
          <p:grpSpPr bwMode="auto">
            <a:xfrm>
              <a:off x="2688" y="1056"/>
              <a:ext cx="1104" cy="960"/>
              <a:chOff x="1920" y="1872"/>
              <a:chExt cx="1104" cy="960"/>
            </a:xfrm>
          </p:grpSpPr>
          <p:sp>
            <p:nvSpPr>
              <p:cNvPr id="174" name="Freeform 188"/>
              <p:cNvSpPr>
                <a:spLocks/>
              </p:cNvSpPr>
              <p:nvPr/>
            </p:nvSpPr>
            <p:spPr bwMode="auto">
              <a:xfrm flipH="1">
                <a:off x="2448" y="192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75" name="Freeform 189"/>
              <p:cNvSpPr>
                <a:spLocks/>
              </p:cNvSpPr>
              <p:nvPr/>
            </p:nvSpPr>
            <p:spPr bwMode="auto">
              <a:xfrm flipH="1">
                <a:off x="2016" y="2016"/>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76" name="Freeform 190"/>
              <p:cNvSpPr>
                <a:spLocks/>
              </p:cNvSpPr>
              <p:nvPr/>
            </p:nvSpPr>
            <p:spPr bwMode="auto">
              <a:xfrm flipH="1">
                <a:off x="2256"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77" name="Freeform 191"/>
              <p:cNvSpPr>
                <a:spLocks/>
              </p:cNvSpPr>
              <p:nvPr/>
            </p:nvSpPr>
            <p:spPr bwMode="auto">
              <a:xfrm flipH="1">
                <a:off x="2160" y="192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grpSp>
            <p:nvGrpSpPr>
              <p:cNvPr id="15" name="Group 192"/>
              <p:cNvGrpSpPr>
                <a:grpSpLocks/>
              </p:cNvGrpSpPr>
              <p:nvPr/>
            </p:nvGrpSpPr>
            <p:grpSpPr bwMode="auto">
              <a:xfrm>
                <a:off x="2352" y="1968"/>
                <a:ext cx="528" cy="480"/>
                <a:chOff x="2208" y="1824"/>
                <a:chExt cx="528" cy="480"/>
              </a:xfrm>
            </p:grpSpPr>
            <p:sp>
              <p:nvSpPr>
                <p:cNvPr id="195" name="Freeform 193"/>
                <p:cNvSpPr>
                  <a:spLocks/>
                </p:cNvSpPr>
                <p:nvPr/>
              </p:nvSpPr>
              <p:spPr bwMode="auto">
                <a:xfrm flipH="1">
                  <a:off x="2544"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6" name="Freeform 194"/>
                <p:cNvSpPr>
                  <a:spLocks/>
                </p:cNvSpPr>
                <p:nvPr/>
              </p:nvSpPr>
              <p:spPr bwMode="auto">
                <a:xfrm flipH="1">
                  <a:off x="2208" y="182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7" name="Freeform 195"/>
                <p:cNvSpPr>
                  <a:spLocks/>
                </p:cNvSpPr>
                <p:nvPr/>
              </p:nvSpPr>
              <p:spPr bwMode="auto">
                <a:xfrm flipH="1">
                  <a:off x="2400" y="187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8" name="Freeform 196"/>
                <p:cNvSpPr>
                  <a:spLocks/>
                </p:cNvSpPr>
                <p:nvPr/>
              </p:nvSpPr>
              <p:spPr bwMode="auto">
                <a:xfrm flipH="1">
                  <a:off x="2304" y="196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grpSp>
          <p:sp>
            <p:nvSpPr>
              <p:cNvPr id="179" name="Freeform 197"/>
              <p:cNvSpPr>
                <a:spLocks/>
              </p:cNvSpPr>
              <p:nvPr/>
            </p:nvSpPr>
            <p:spPr bwMode="auto">
              <a:xfrm flipH="1">
                <a:off x="2400" y="220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0" name="Freeform 198"/>
              <p:cNvSpPr>
                <a:spLocks/>
              </p:cNvSpPr>
              <p:nvPr/>
            </p:nvSpPr>
            <p:spPr bwMode="auto">
              <a:xfrm flipH="1">
                <a:off x="2016" y="211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1" name="Freeform 199"/>
              <p:cNvSpPr>
                <a:spLocks/>
              </p:cNvSpPr>
              <p:nvPr/>
            </p:nvSpPr>
            <p:spPr bwMode="auto">
              <a:xfrm flipH="1">
                <a:off x="2256" y="216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2" name="Freeform 200"/>
              <p:cNvSpPr>
                <a:spLocks/>
              </p:cNvSpPr>
              <p:nvPr/>
            </p:nvSpPr>
            <p:spPr bwMode="auto">
              <a:xfrm flipH="1">
                <a:off x="2160" y="2208"/>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3" name="Freeform 201"/>
              <p:cNvSpPr>
                <a:spLocks/>
              </p:cNvSpPr>
              <p:nvPr/>
            </p:nvSpPr>
            <p:spPr bwMode="auto">
              <a:xfrm flipH="1">
                <a:off x="2832" y="216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4" name="Freeform 202"/>
              <p:cNvSpPr>
                <a:spLocks/>
              </p:cNvSpPr>
              <p:nvPr/>
            </p:nvSpPr>
            <p:spPr bwMode="auto">
              <a:xfrm flipH="1">
                <a:off x="2496" y="211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5" name="Freeform 203"/>
              <p:cNvSpPr>
                <a:spLocks/>
              </p:cNvSpPr>
              <p:nvPr/>
            </p:nvSpPr>
            <p:spPr bwMode="auto">
              <a:xfrm flipH="1">
                <a:off x="2688" y="216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6" name="Freeform 204"/>
              <p:cNvSpPr>
                <a:spLocks/>
              </p:cNvSpPr>
              <p:nvPr/>
            </p:nvSpPr>
            <p:spPr bwMode="auto">
              <a:xfrm flipH="1">
                <a:off x="2592" y="2256"/>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7" name="Freeform 205"/>
              <p:cNvSpPr>
                <a:spLocks/>
              </p:cNvSpPr>
              <p:nvPr/>
            </p:nvSpPr>
            <p:spPr bwMode="auto">
              <a:xfrm flipH="1">
                <a:off x="2256" y="235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8" name="Freeform 206"/>
              <p:cNvSpPr>
                <a:spLocks/>
              </p:cNvSpPr>
              <p:nvPr/>
            </p:nvSpPr>
            <p:spPr bwMode="auto">
              <a:xfrm flipH="1">
                <a:off x="1920" y="2304"/>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89" name="Freeform 207"/>
              <p:cNvSpPr>
                <a:spLocks/>
              </p:cNvSpPr>
              <p:nvPr/>
            </p:nvSpPr>
            <p:spPr bwMode="auto">
              <a:xfrm flipH="1">
                <a:off x="2112" y="2352"/>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0" name="Freeform 208"/>
              <p:cNvSpPr>
                <a:spLocks/>
              </p:cNvSpPr>
              <p:nvPr/>
            </p:nvSpPr>
            <p:spPr bwMode="auto">
              <a:xfrm flipH="1">
                <a:off x="2016" y="240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1" name="Freeform 209"/>
              <p:cNvSpPr>
                <a:spLocks/>
              </p:cNvSpPr>
              <p:nvPr/>
            </p:nvSpPr>
            <p:spPr bwMode="auto">
              <a:xfrm flipH="1">
                <a:off x="2688" y="240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2" name="Freeform 210"/>
              <p:cNvSpPr>
                <a:spLocks/>
              </p:cNvSpPr>
              <p:nvPr/>
            </p:nvSpPr>
            <p:spPr bwMode="auto">
              <a:xfrm flipH="1">
                <a:off x="2352" y="240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3" name="Freeform 211"/>
              <p:cNvSpPr>
                <a:spLocks/>
              </p:cNvSpPr>
              <p:nvPr/>
            </p:nvSpPr>
            <p:spPr bwMode="auto">
              <a:xfrm flipH="1">
                <a:off x="2544" y="2400"/>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sp>
            <p:nvSpPr>
              <p:cNvPr id="194" name="Freeform 212"/>
              <p:cNvSpPr>
                <a:spLocks/>
              </p:cNvSpPr>
              <p:nvPr/>
            </p:nvSpPr>
            <p:spPr bwMode="auto">
              <a:xfrm flipH="1">
                <a:off x="2448" y="2496"/>
                <a:ext cx="192" cy="336"/>
              </a:xfrm>
              <a:custGeom>
                <a:avLst/>
                <a:gdLst/>
                <a:ahLst/>
                <a:cxnLst>
                  <a:cxn ang="0">
                    <a:pos x="1344" y="570"/>
                  </a:cxn>
                  <a:cxn ang="0">
                    <a:pos x="1032" y="552"/>
                  </a:cxn>
                  <a:cxn ang="0">
                    <a:pos x="1122" y="462"/>
                  </a:cxn>
                  <a:cxn ang="0">
                    <a:pos x="1188" y="300"/>
                  </a:cxn>
                  <a:cxn ang="0">
                    <a:pos x="1152" y="168"/>
                  </a:cxn>
                  <a:cxn ang="0">
                    <a:pos x="1041" y="36"/>
                  </a:cxn>
                  <a:cxn ang="0">
                    <a:pos x="876" y="0"/>
                  </a:cxn>
                  <a:cxn ang="0">
                    <a:pos x="720" y="36"/>
                  </a:cxn>
                  <a:cxn ang="0">
                    <a:pos x="720" y="45"/>
                  </a:cxn>
                  <a:cxn ang="0">
                    <a:pos x="618" y="165"/>
                  </a:cxn>
                  <a:cxn ang="0">
                    <a:pos x="600" y="312"/>
                  </a:cxn>
                  <a:cxn ang="0">
                    <a:pos x="648" y="468"/>
                  </a:cxn>
                  <a:cxn ang="0">
                    <a:pos x="756" y="552"/>
                  </a:cxn>
                  <a:cxn ang="0">
                    <a:pos x="426" y="576"/>
                  </a:cxn>
                  <a:cxn ang="0">
                    <a:pos x="0" y="1530"/>
                  </a:cxn>
                  <a:cxn ang="0">
                    <a:pos x="189" y="1608"/>
                  </a:cxn>
                  <a:cxn ang="0">
                    <a:pos x="477" y="1011"/>
                  </a:cxn>
                  <a:cxn ang="0">
                    <a:pos x="552" y="1461"/>
                  </a:cxn>
                  <a:cxn ang="0">
                    <a:pos x="267" y="2448"/>
                  </a:cxn>
                  <a:cxn ang="0">
                    <a:pos x="648" y="2448"/>
                  </a:cxn>
                  <a:cxn ang="0">
                    <a:pos x="891" y="1491"/>
                  </a:cxn>
                  <a:cxn ang="0">
                    <a:pos x="1122" y="2448"/>
                  </a:cxn>
                  <a:cxn ang="0">
                    <a:pos x="1512" y="2448"/>
                  </a:cxn>
                  <a:cxn ang="0">
                    <a:pos x="1221" y="1470"/>
                  </a:cxn>
                  <a:cxn ang="0">
                    <a:pos x="1296" y="1011"/>
                  </a:cxn>
                  <a:cxn ang="0">
                    <a:pos x="1581" y="1605"/>
                  </a:cxn>
                  <a:cxn ang="0">
                    <a:pos x="1782" y="1530"/>
                  </a:cxn>
                  <a:cxn ang="0">
                    <a:pos x="1344" y="570"/>
                  </a:cxn>
                </a:cxnLst>
                <a:rect l="0" t="0" r="r" b="b"/>
                <a:pathLst>
                  <a:path w="1782" h="2448">
                    <a:moveTo>
                      <a:pt x="1344" y="570"/>
                    </a:moveTo>
                    <a:lnTo>
                      <a:pt x="1032" y="552"/>
                    </a:lnTo>
                    <a:lnTo>
                      <a:pt x="1122" y="462"/>
                    </a:lnTo>
                    <a:lnTo>
                      <a:pt x="1188" y="300"/>
                    </a:lnTo>
                    <a:lnTo>
                      <a:pt x="1152" y="168"/>
                    </a:lnTo>
                    <a:lnTo>
                      <a:pt x="1041" y="36"/>
                    </a:lnTo>
                    <a:lnTo>
                      <a:pt x="876" y="0"/>
                    </a:lnTo>
                    <a:lnTo>
                      <a:pt x="720" y="36"/>
                    </a:lnTo>
                    <a:lnTo>
                      <a:pt x="720" y="45"/>
                    </a:lnTo>
                    <a:lnTo>
                      <a:pt x="618" y="165"/>
                    </a:lnTo>
                    <a:lnTo>
                      <a:pt x="600" y="312"/>
                    </a:lnTo>
                    <a:lnTo>
                      <a:pt x="648" y="468"/>
                    </a:lnTo>
                    <a:lnTo>
                      <a:pt x="756" y="552"/>
                    </a:lnTo>
                    <a:lnTo>
                      <a:pt x="426" y="576"/>
                    </a:lnTo>
                    <a:lnTo>
                      <a:pt x="0" y="1530"/>
                    </a:lnTo>
                    <a:lnTo>
                      <a:pt x="189" y="1608"/>
                    </a:lnTo>
                    <a:lnTo>
                      <a:pt x="477" y="1011"/>
                    </a:lnTo>
                    <a:lnTo>
                      <a:pt x="552" y="1461"/>
                    </a:lnTo>
                    <a:lnTo>
                      <a:pt x="267" y="2448"/>
                    </a:lnTo>
                    <a:lnTo>
                      <a:pt x="648" y="2448"/>
                    </a:lnTo>
                    <a:lnTo>
                      <a:pt x="891" y="1491"/>
                    </a:lnTo>
                    <a:lnTo>
                      <a:pt x="1122" y="2448"/>
                    </a:lnTo>
                    <a:lnTo>
                      <a:pt x="1512" y="2448"/>
                    </a:lnTo>
                    <a:lnTo>
                      <a:pt x="1221" y="1470"/>
                    </a:lnTo>
                    <a:lnTo>
                      <a:pt x="1296" y="1011"/>
                    </a:lnTo>
                    <a:lnTo>
                      <a:pt x="1581" y="1605"/>
                    </a:lnTo>
                    <a:lnTo>
                      <a:pt x="1782" y="1530"/>
                    </a:lnTo>
                    <a:lnTo>
                      <a:pt x="1344" y="570"/>
                    </a:lnTo>
                    <a:close/>
                  </a:path>
                </a:pathLst>
              </a:custGeom>
              <a:solidFill>
                <a:schemeClr val="bg2"/>
              </a:solidFill>
              <a:ln w="9525">
                <a:solidFill>
                  <a:schemeClr val="tx1"/>
                </a:solidFill>
                <a:round/>
                <a:headEnd/>
                <a:tailEnd/>
              </a:ln>
              <a:effectLst/>
            </p:spPr>
            <p:txBody>
              <a:bodyPr wrap="none" anchor="ctr">
                <a:prstTxWarp prst="textNoShape">
                  <a:avLst/>
                </a:prstTxWarp>
              </a:bodyPr>
              <a:lstStyle/>
              <a:p>
                <a:pPr algn="ctr"/>
                <a:endParaRPr lang="en-US" sz="1201"/>
              </a:p>
            </p:txBody>
          </p:sp>
        </p:grpSp>
      </p:grpSp>
      <p:sp>
        <p:nvSpPr>
          <p:cNvPr id="234" name="Text Box 6"/>
          <p:cNvSpPr txBox="1">
            <a:spLocks noChangeArrowheads="1"/>
          </p:cNvSpPr>
          <p:nvPr/>
        </p:nvSpPr>
        <p:spPr bwMode="auto">
          <a:xfrm>
            <a:off x="1914830" y="4492320"/>
            <a:ext cx="1417975" cy="277127"/>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201" b="1">
                <a:latin typeface="Arial" pitchFamily="26" charset="0"/>
              </a:rPr>
              <a:t>Low &lt; 10 staff</a:t>
            </a:r>
          </a:p>
        </p:txBody>
      </p:sp>
      <p:sp>
        <p:nvSpPr>
          <p:cNvPr id="235" name="Text Box 7"/>
          <p:cNvSpPr txBox="1">
            <a:spLocks noChangeArrowheads="1"/>
          </p:cNvSpPr>
          <p:nvPr/>
        </p:nvSpPr>
        <p:spPr bwMode="auto">
          <a:xfrm>
            <a:off x="3241647" y="4492320"/>
            <a:ext cx="2032287" cy="277127"/>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201" b="1">
                <a:latin typeface="Arial" pitchFamily="26" charset="0"/>
              </a:rPr>
              <a:t>Medium = 11-150 staff</a:t>
            </a:r>
          </a:p>
        </p:txBody>
      </p:sp>
      <p:sp>
        <p:nvSpPr>
          <p:cNvPr id="236" name="Text Box 8"/>
          <p:cNvSpPr txBox="1">
            <a:spLocks noChangeArrowheads="1"/>
          </p:cNvSpPr>
          <p:nvPr/>
        </p:nvSpPr>
        <p:spPr bwMode="auto">
          <a:xfrm>
            <a:off x="5328438" y="4492320"/>
            <a:ext cx="1554632" cy="277127"/>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201" b="1">
                <a:latin typeface="Arial" pitchFamily="26" charset="0"/>
              </a:rPr>
              <a:t>High &gt; 150 staff </a:t>
            </a:r>
          </a:p>
        </p:txBody>
      </p:sp>
      <p:sp>
        <p:nvSpPr>
          <p:cNvPr id="85" name="Rectangle 97"/>
          <p:cNvSpPr>
            <a:spLocks noChangeArrowheads="1"/>
          </p:cNvSpPr>
          <p:nvPr/>
        </p:nvSpPr>
        <p:spPr bwMode="auto">
          <a:xfrm>
            <a:off x="2312800" y="4847612"/>
            <a:ext cx="622035" cy="202161"/>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6" name="Rectangle 97"/>
          <p:cNvSpPr>
            <a:spLocks noChangeArrowheads="1"/>
          </p:cNvSpPr>
          <p:nvPr/>
        </p:nvSpPr>
        <p:spPr bwMode="auto">
          <a:xfrm>
            <a:off x="3906214" y="4847612"/>
            <a:ext cx="622035" cy="202161"/>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7" name="Rectangle 97"/>
          <p:cNvSpPr>
            <a:spLocks noChangeArrowheads="1"/>
          </p:cNvSpPr>
          <p:nvPr/>
        </p:nvSpPr>
        <p:spPr bwMode="auto">
          <a:xfrm>
            <a:off x="5794737" y="4847612"/>
            <a:ext cx="622035" cy="202161"/>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8" name="Freeform 87"/>
          <p:cNvSpPr/>
          <p:nvPr/>
        </p:nvSpPr>
        <p:spPr>
          <a:xfrm>
            <a:off x="7036893" y="3754731"/>
            <a:ext cx="3504075" cy="1999668"/>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89" name="Freeform 88"/>
          <p:cNvSpPr/>
          <p:nvPr/>
        </p:nvSpPr>
        <p:spPr>
          <a:xfrm>
            <a:off x="8077320" y="4105473"/>
            <a:ext cx="2324297" cy="34124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90" name="Freeform 89"/>
          <p:cNvSpPr/>
          <p:nvPr/>
        </p:nvSpPr>
        <p:spPr>
          <a:xfrm flipV="1">
            <a:off x="7476925" y="5354429"/>
            <a:ext cx="2924691" cy="342747"/>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91" name="Rectangle 90"/>
          <p:cNvSpPr/>
          <p:nvPr/>
        </p:nvSpPr>
        <p:spPr>
          <a:xfrm>
            <a:off x="7476925" y="4473948"/>
            <a:ext cx="566738" cy="854560"/>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92" name="Rectangle 91"/>
          <p:cNvSpPr/>
          <p:nvPr/>
        </p:nvSpPr>
        <p:spPr>
          <a:xfrm>
            <a:off x="7116610" y="3821699"/>
            <a:ext cx="927053" cy="62656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93" name="Pentagon 92"/>
          <p:cNvSpPr/>
          <p:nvPr/>
        </p:nvSpPr>
        <p:spPr>
          <a:xfrm>
            <a:off x="8077319" y="4473948"/>
            <a:ext cx="602525" cy="854560"/>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4" name="Chevron 93"/>
          <p:cNvSpPr/>
          <p:nvPr/>
        </p:nvSpPr>
        <p:spPr>
          <a:xfrm>
            <a:off x="8640602" y="4473948"/>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5" name="Chevron 94"/>
          <p:cNvSpPr/>
          <p:nvPr/>
        </p:nvSpPr>
        <p:spPr>
          <a:xfrm>
            <a:off x="9240398" y="4473948"/>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6" name="Chevron 95"/>
          <p:cNvSpPr/>
          <p:nvPr/>
        </p:nvSpPr>
        <p:spPr>
          <a:xfrm>
            <a:off x="9840196" y="4473948"/>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16" name="Group 353"/>
          <p:cNvGrpSpPr/>
          <p:nvPr/>
        </p:nvGrpSpPr>
        <p:grpSpPr>
          <a:xfrm>
            <a:off x="8117691" y="4524868"/>
            <a:ext cx="2272629" cy="737063"/>
            <a:chOff x="1862942" y="4625480"/>
            <a:chExt cx="3015666" cy="1071652"/>
          </a:xfrm>
        </p:grpSpPr>
        <p:sp>
          <p:nvSpPr>
            <p:cNvPr id="98" name="Rectangle 97"/>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9" name="Rectangle 98"/>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0" name="Rectangle 99"/>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1" name="Rectangle 100"/>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2" name="Rectangle 101"/>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3" name="Rectangle 102"/>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4" name="Rectangle 103"/>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5" name="Rectangle 104"/>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6" name="Rectangle 105"/>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7" name="Rectangle 106"/>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8" name="Rectangle 107"/>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9" name="Rectangle 108"/>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110" name="Rectangle 109"/>
          <p:cNvSpPr>
            <a:spLocks noChangeAspect="1"/>
          </p:cNvSpPr>
          <p:nvPr/>
        </p:nvSpPr>
        <p:spPr bwMode="gray">
          <a:xfrm>
            <a:off x="7169066" y="3928002"/>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1" name="Rectangle 110"/>
          <p:cNvSpPr>
            <a:spLocks noChangeAspect="1"/>
          </p:cNvSpPr>
          <p:nvPr/>
        </p:nvSpPr>
        <p:spPr bwMode="gray">
          <a:xfrm>
            <a:off x="7620205" y="3928002"/>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2" name="Rectangle 111"/>
          <p:cNvSpPr>
            <a:spLocks noChangeAspect="1"/>
          </p:cNvSpPr>
          <p:nvPr/>
        </p:nvSpPr>
        <p:spPr bwMode="gray">
          <a:xfrm>
            <a:off x="7171551" y="4195418"/>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3" name="Rectangle 112"/>
          <p:cNvSpPr>
            <a:spLocks noChangeAspect="1"/>
          </p:cNvSpPr>
          <p:nvPr/>
        </p:nvSpPr>
        <p:spPr bwMode="gray">
          <a:xfrm>
            <a:off x="7622690" y="4195418"/>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4" name="Rectangle 113"/>
          <p:cNvSpPr/>
          <p:nvPr/>
        </p:nvSpPr>
        <p:spPr bwMode="gray">
          <a:xfrm>
            <a:off x="8140607" y="4189271"/>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5" name="Rectangle 114"/>
          <p:cNvSpPr/>
          <p:nvPr/>
        </p:nvSpPr>
        <p:spPr bwMode="gray">
          <a:xfrm>
            <a:off x="8877190" y="4189271"/>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6" name="Rectangle 115"/>
          <p:cNvSpPr/>
          <p:nvPr/>
        </p:nvSpPr>
        <p:spPr bwMode="gray">
          <a:xfrm>
            <a:off x="9613774" y="4189271"/>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7" name="Rectangle 116"/>
          <p:cNvSpPr/>
          <p:nvPr/>
        </p:nvSpPr>
        <p:spPr bwMode="gray">
          <a:xfrm>
            <a:off x="7533350" y="4520903"/>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8" name="Rectangle 117"/>
          <p:cNvSpPr/>
          <p:nvPr/>
        </p:nvSpPr>
        <p:spPr bwMode="gray">
          <a:xfrm>
            <a:off x="7533350" y="4720281"/>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9" name="Rectangle 118"/>
          <p:cNvSpPr/>
          <p:nvPr/>
        </p:nvSpPr>
        <p:spPr bwMode="gray">
          <a:xfrm>
            <a:off x="7533350" y="4919659"/>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0" name="Rectangle 119"/>
          <p:cNvSpPr/>
          <p:nvPr/>
        </p:nvSpPr>
        <p:spPr bwMode="gray">
          <a:xfrm>
            <a:off x="7533350" y="5119038"/>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1" name="Rectangle 120"/>
          <p:cNvSpPr/>
          <p:nvPr/>
        </p:nvSpPr>
        <p:spPr bwMode="gray">
          <a:xfrm>
            <a:off x="8245943" y="5414984"/>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2" name="Rectangle 121"/>
          <p:cNvSpPr/>
          <p:nvPr/>
        </p:nvSpPr>
        <p:spPr bwMode="gray">
          <a:xfrm>
            <a:off x="8954113" y="5414984"/>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3" name="Rectangle 122"/>
          <p:cNvSpPr/>
          <p:nvPr/>
        </p:nvSpPr>
        <p:spPr bwMode="gray">
          <a:xfrm>
            <a:off x="9662282" y="5414984"/>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4" name="Rectangle 123"/>
          <p:cNvSpPr/>
          <p:nvPr/>
        </p:nvSpPr>
        <p:spPr bwMode="gray">
          <a:xfrm>
            <a:off x="7537773" y="5414984"/>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5" name="Rectangle 97"/>
          <p:cNvSpPr>
            <a:spLocks noChangeArrowheads="1"/>
          </p:cNvSpPr>
          <p:nvPr/>
        </p:nvSpPr>
        <p:spPr bwMode="auto">
          <a:xfrm>
            <a:off x="8184293"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6" name="Rectangle 97"/>
          <p:cNvSpPr>
            <a:spLocks noChangeArrowheads="1"/>
          </p:cNvSpPr>
          <p:nvPr/>
        </p:nvSpPr>
        <p:spPr bwMode="auto">
          <a:xfrm>
            <a:off x="8492884"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7" name="Rectangle 97"/>
          <p:cNvSpPr>
            <a:spLocks noChangeArrowheads="1"/>
          </p:cNvSpPr>
          <p:nvPr/>
        </p:nvSpPr>
        <p:spPr bwMode="auto">
          <a:xfrm>
            <a:off x="8184293" y="431390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8" name="Rectangle 97"/>
          <p:cNvSpPr>
            <a:spLocks noChangeArrowheads="1"/>
          </p:cNvSpPr>
          <p:nvPr/>
        </p:nvSpPr>
        <p:spPr bwMode="auto">
          <a:xfrm>
            <a:off x="8492884" y="431390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9" name="Rectangle 97"/>
          <p:cNvSpPr>
            <a:spLocks noChangeArrowheads="1"/>
          </p:cNvSpPr>
          <p:nvPr/>
        </p:nvSpPr>
        <p:spPr bwMode="auto">
          <a:xfrm>
            <a:off x="8920999"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0" name="Rectangle 97"/>
          <p:cNvSpPr>
            <a:spLocks noChangeArrowheads="1"/>
          </p:cNvSpPr>
          <p:nvPr/>
        </p:nvSpPr>
        <p:spPr bwMode="auto">
          <a:xfrm>
            <a:off x="9229591"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1" name="Rectangle 97"/>
          <p:cNvSpPr>
            <a:spLocks noChangeArrowheads="1"/>
          </p:cNvSpPr>
          <p:nvPr/>
        </p:nvSpPr>
        <p:spPr bwMode="auto">
          <a:xfrm>
            <a:off x="8920999" y="431390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2" name="Rectangle 97"/>
          <p:cNvSpPr>
            <a:spLocks noChangeArrowheads="1"/>
          </p:cNvSpPr>
          <p:nvPr/>
        </p:nvSpPr>
        <p:spPr bwMode="auto">
          <a:xfrm>
            <a:off x="9229591" y="4313901"/>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3" name="Rectangle 97"/>
          <p:cNvSpPr>
            <a:spLocks noChangeArrowheads="1"/>
          </p:cNvSpPr>
          <p:nvPr/>
        </p:nvSpPr>
        <p:spPr bwMode="auto">
          <a:xfrm>
            <a:off x="9657705"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4" name="Rectangle 97"/>
          <p:cNvSpPr>
            <a:spLocks noChangeArrowheads="1"/>
          </p:cNvSpPr>
          <p:nvPr/>
        </p:nvSpPr>
        <p:spPr bwMode="auto">
          <a:xfrm>
            <a:off x="9966296"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5" name="Rectangle 97"/>
          <p:cNvSpPr>
            <a:spLocks noChangeArrowheads="1"/>
          </p:cNvSpPr>
          <p:nvPr/>
        </p:nvSpPr>
        <p:spPr bwMode="auto">
          <a:xfrm>
            <a:off x="9657705" y="4313901"/>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6" name="Rectangle 97"/>
          <p:cNvSpPr>
            <a:spLocks noChangeArrowheads="1"/>
          </p:cNvSpPr>
          <p:nvPr/>
        </p:nvSpPr>
        <p:spPr bwMode="auto">
          <a:xfrm>
            <a:off x="9966296" y="431390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7" name="Rectangle 136"/>
          <p:cNvSpPr>
            <a:spLocks noChangeArrowheads="1"/>
          </p:cNvSpPr>
          <p:nvPr/>
        </p:nvSpPr>
        <p:spPr bwMode="auto">
          <a:xfrm>
            <a:off x="7660558"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8" name="Rectangle 97"/>
          <p:cNvSpPr>
            <a:spLocks noChangeArrowheads="1"/>
          </p:cNvSpPr>
          <p:nvPr/>
        </p:nvSpPr>
        <p:spPr bwMode="auto">
          <a:xfrm>
            <a:off x="7660558" y="4309934"/>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9" name="Rectangle 97"/>
          <p:cNvSpPr>
            <a:spLocks noChangeArrowheads="1"/>
          </p:cNvSpPr>
          <p:nvPr/>
        </p:nvSpPr>
        <p:spPr bwMode="auto">
          <a:xfrm>
            <a:off x="7632307" y="4532071"/>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0" name="Rectangle 97"/>
          <p:cNvSpPr>
            <a:spLocks noChangeArrowheads="1"/>
          </p:cNvSpPr>
          <p:nvPr/>
        </p:nvSpPr>
        <p:spPr bwMode="auto">
          <a:xfrm>
            <a:off x="7632307" y="460347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1" name="Rectangle 97"/>
          <p:cNvSpPr>
            <a:spLocks noChangeArrowheads="1"/>
          </p:cNvSpPr>
          <p:nvPr/>
        </p:nvSpPr>
        <p:spPr bwMode="auto">
          <a:xfrm>
            <a:off x="8275566" y="5452346"/>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2" name="Rectangle 97"/>
          <p:cNvSpPr>
            <a:spLocks noChangeArrowheads="1"/>
          </p:cNvSpPr>
          <p:nvPr/>
        </p:nvSpPr>
        <p:spPr bwMode="auto">
          <a:xfrm>
            <a:off x="8584158"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3" name="Rectangle 97"/>
          <p:cNvSpPr>
            <a:spLocks noChangeArrowheads="1"/>
          </p:cNvSpPr>
          <p:nvPr/>
        </p:nvSpPr>
        <p:spPr bwMode="auto">
          <a:xfrm>
            <a:off x="8275566" y="5539613"/>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4" name="Rectangle 97"/>
          <p:cNvSpPr>
            <a:spLocks noChangeArrowheads="1"/>
          </p:cNvSpPr>
          <p:nvPr/>
        </p:nvSpPr>
        <p:spPr bwMode="auto">
          <a:xfrm>
            <a:off x="8584158"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5" name="Rectangle 97"/>
          <p:cNvSpPr>
            <a:spLocks noChangeArrowheads="1"/>
          </p:cNvSpPr>
          <p:nvPr/>
        </p:nvSpPr>
        <p:spPr bwMode="auto">
          <a:xfrm>
            <a:off x="8984022"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6" name="Rectangle 97"/>
          <p:cNvSpPr>
            <a:spLocks noChangeArrowheads="1"/>
          </p:cNvSpPr>
          <p:nvPr/>
        </p:nvSpPr>
        <p:spPr bwMode="auto">
          <a:xfrm>
            <a:off x="9292613"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7" name="Rectangle 97"/>
          <p:cNvSpPr>
            <a:spLocks noChangeArrowheads="1"/>
          </p:cNvSpPr>
          <p:nvPr/>
        </p:nvSpPr>
        <p:spPr bwMode="auto">
          <a:xfrm>
            <a:off x="8984022"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9" name="Rectangle 97"/>
          <p:cNvSpPr>
            <a:spLocks noChangeArrowheads="1"/>
          </p:cNvSpPr>
          <p:nvPr/>
        </p:nvSpPr>
        <p:spPr bwMode="auto">
          <a:xfrm>
            <a:off x="9292613"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0" name="Rectangle 97"/>
          <p:cNvSpPr>
            <a:spLocks noChangeArrowheads="1"/>
          </p:cNvSpPr>
          <p:nvPr/>
        </p:nvSpPr>
        <p:spPr bwMode="auto">
          <a:xfrm>
            <a:off x="9692477"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1" name="Rectangle 97"/>
          <p:cNvSpPr>
            <a:spLocks noChangeArrowheads="1"/>
          </p:cNvSpPr>
          <p:nvPr/>
        </p:nvSpPr>
        <p:spPr bwMode="auto">
          <a:xfrm>
            <a:off x="10001067"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3" name="Rectangle 97"/>
          <p:cNvSpPr>
            <a:spLocks noChangeArrowheads="1"/>
          </p:cNvSpPr>
          <p:nvPr/>
        </p:nvSpPr>
        <p:spPr bwMode="auto">
          <a:xfrm>
            <a:off x="9692477"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5" name="Rectangle 97"/>
          <p:cNvSpPr>
            <a:spLocks noChangeArrowheads="1"/>
          </p:cNvSpPr>
          <p:nvPr/>
        </p:nvSpPr>
        <p:spPr bwMode="auto">
          <a:xfrm>
            <a:off x="10001067"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6" name="Rectangle 97"/>
          <p:cNvSpPr>
            <a:spLocks noChangeArrowheads="1"/>
          </p:cNvSpPr>
          <p:nvPr/>
        </p:nvSpPr>
        <p:spPr bwMode="auto">
          <a:xfrm>
            <a:off x="7567111"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8" name="Rectangle 97"/>
          <p:cNvSpPr>
            <a:spLocks noChangeArrowheads="1"/>
          </p:cNvSpPr>
          <p:nvPr/>
        </p:nvSpPr>
        <p:spPr bwMode="auto">
          <a:xfrm>
            <a:off x="7875703" y="545234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0" name="Rectangle 97"/>
          <p:cNvSpPr>
            <a:spLocks noChangeArrowheads="1"/>
          </p:cNvSpPr>
          <p:nvPr/>
        </p:nvSpPr>
        <p:spPr bwMode="auto">
          <a:xfrm>
            <a:off x="7567111"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8" name="Rectangle 97"/>
          <p:cNvSpPr>
            <a:spLocks noChangeArrowheads="1"/>
          </p:cNvSpPr>
          <p:nvPr/>
        </p:nvSpPr>
        <p:spPr bwMode="auto">
          <a:xfrm>
            <a:off x="7875703" y="553961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0" name="Rectangle 97"/>
          <p:cNvSpPr>
            <a:spLocks noChangeArrowheads="1"/>
          </p:cNvSpPr>
          <p:nvPr/>
        </p:nvSpPr>
        <p:spPr bwMode="auto">
          <a:xfrm>
            <a:off x="7632307" y="4731728"/>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1" name="Rectangle 97"/>
          <p:cNvSpPr>
            <a:spLocks noChangeArrowheads="1"/>
          </p:cNvSpPr>
          <p:nvPr/>
        </p:nvSpPr>
        <p:spPr bwMode="auto">
          <a:xfrm>
            <a:off x="7632307" y="4803129"/>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2" name="Rectangle 171"/>
          <p:cNvSpPr>
            <a:spLocks noChangeArrowheads="1"/>
          </p:cNvSpPr>
          <p:nvPr/>
        </p:nvSpPr>
        <p:spPr bwMode="auto">
          <a:xfrm>
            <a:off x="7632307" y="4931386"/>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3" name="Rectangle 97"/>
          <p:cNvSpPr>
            <a:spLocks noChangeArrowheads="1"/>
          </p:cNvSpPr>
          <p:nvPr/>
        </p:nvSpPr>
        <p:spPr bwMode="auto">
          <a:xfrm>
            <a:off x="7632307" y="5002785"/>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8" name="Rectangle 97"/>
          <p:cNvSpPr>
            <a:spLocks noChangeArrowheads="1"/>
          </p:cNvSpPr>
          <p:nvPr/>
        </p:nvSpPr>
        <p:spPr bwMode="auto">
          <a:xfrm>
            <a:off x="7632307" y="513104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9" name="Rectangle 97"/>
          <p:cNvSpPr>
            <a:spLocks noChangeArrowheads="1"/>
          </p:cNvSpPr>
          <p:nvPr/>
        </p:nvSpPr>
        <p:spPr bwMode="auto">
          <a:xfrm>
            <a:off x="7632307" y="5202443"/>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0" name="Rectangle 97"/>
          <p:cNvSpPr>
            <a:spLocks noChangeArrowheads="1"/>
          </p:cNvSpPr>
          <p:nvPr/>
        </p:nvSpPr>
        <p:spPr bwMode="auto">
          <a:xfrm>
            <a:off x="8210371" y="455587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1" name="Rectangle 97"/>
          <p:cNvSpPr>
            <a:spLocks noChangeArrowheads="1"/>
          </p:cNvSpPr>
          <p:nvPr/>
        </p:nvSpPr>
        <p:spPr bwMode="auto">
          <a:xfrm>
            <a:off x="8210371" y="46391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2" name="Rectangle 97"/>
          <p:cNvSpPr>
            <a:spLocks noChangeArrowheads="1"/>
          </p:cNvSpPr>
          <p:nvPr/>
        </p:nvSpPr>
        <p:spPr bwMode="auto">
          <a:xfrm>
            <a:off x="8210371" y="48176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9" name="Rectangle 97"/>
          <p:cNvSpPr>
            <a:spLocks noChangeArrowheads="1"/>
          </p:cNvSpPr>
          <p:nvPr/>
        </p:nvSpPr>
        <p:spPr bwMode="auto">
          <a:xfrm>
            <a:off x="8210371" y="4900974"/>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0" name="Rectangle 97"/>
          <p:cNvSpPr>
            <a:spLocks noChangeArrowheads="1"/>
          </p:cNvSpPr>
          <p:nvPr/>
        </p:nvSpPr>
        <p:spPr bwMode="auto">
          <a:xfrm>
            <a:off x="8210371" y="5079476"/>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1" name="Rectangle 97"/>
          <p:cNvSpPr>
            <a:spLocks noChangeArrowheads="1"/>
          </p:cNvSpPr>
          <p:nvPr/>
        </p:nvSpPr>
        <p:spPr bwMode="auto">
          <a:xfrm>
            <a:off x="8210371" y="5162777"/>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7" name="Rectangle 97"/>
          <p:cNvSpPr>
            <a:spLocks noChangeArrowheads="1"/>
          </p:cNvSpPr>
          <p:nvPr/>
        </p:nvSpPr>
        <p:spPr bwMode="auto">
          <a:xfrm>
            <a:off x="8827552" y="455587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8" name="Rectangle 97"/>
          <p:cNvSpPr>
            <a:spLocks noChangeArrowheads="1"/>
          </p:cNvSpPr>
          <p:nvPr/>
        </p:nvSpPr>
        <p:spPr bwMode="auto">
          <a:xfrm>
            <a:off x="8827552" y="4639172"/>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9" name="Rectangle 97"/>
          <p:cNvSpPr>
            <a:spLocks noChangeArrowheads="1"/>
          </p:cNvSpPr>
          <p:nvPr/>
        </p:nvSpPr>
        <p:spPr bwMode="auto">
          <a:xfrm>
            <a:off x="8827552" y="48176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0" name="Rectangle 97"/>
          <p:cNvSpPr>
            <a:spLocks noChangeArrowheads="1"/>
          </p:cNvSpPr>
          <p:nvPr/>
        </p:nvSpPr>
        <p:spPr bwMode="auto">
          <a:xfrm>
            <a:off x="8827552" y="4900974"/>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1" name="Rectangle 97"/>
          <p:cNvSpPr>
            <a:spLocks noChangeArrowheads="1"/>
          </p:cNvSpPr>
          <p:nvPr/>
        </p:nvSpPr>
        <p:spPr bwMode="auto">
          <a:xfrm>
            <a:off x="8827552" y="5079476"/>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2" name="Rectangle 97"/>
          <p:cNvSpPr>
            <a:spLocks noChangeArrowheads="1"/>
          </p:cNvSpPr>
          <p:nvPr/>
        </p:nvSpPr>
        <p:spPr bwMode="auto">
          <a:xfrm>
            <a:off x="8827552" y="5162777"/>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3" name="Rectangle 97"/>
          <p:cNvSpPr>
            <a:spLocks noChangeArrowheads="1"/>
          </p:cNvSpPr>
          <p:nvPr/>
        </p:nvSpPr>
        <p:spPr bwMode="auto">
          <a:xfrm>
            <a:off x="9433868" y="4555871"/>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4" name="Rectangle 97"/>
          <p:cNvSpPr>
            <a:spLocks noChangeArrowheads="1"/>
          </p:cNvSpPr>
          <p:nvPr/>
        </p:nvSpPr>
        <p:spPr bwMode="auto">
          <a:xfrm>
            <a:off x="9433868" y="4639172"/>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5" name="Rectangle 97"/>
          <p:cNvSpPr>
            <a:spLocks noChangeArrowheads="1"/>
          </p:cNvSpPr>
          <p:nvPr/>
        </p:nvSpPr>
        <p:spPr bwMode="auto">
          <a:xfrm>
            <a:off x="9433868" y="48176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6" name="Rectangle 97"/>
          <p:cNvSpPr>
            <a:spLocks noChangeArrowheads="1"/>
          </p:cNvSpPr>
          <p:nvPr/>
        </p:nvSpPr>
        <p:spPr bwMode="auto">
          <a:xfrm>
            <a:off x="9433868" y="4900974"/>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7" name="Rectangle 97"/>
          <p:cNvSpPr>
            <a:spLocks noChangeArrowheads="1"/>
          </p:cNvSpPr>
          <p:nvPr/>
        </p:nvSpPr>
        <p:spPr bwMode="auto">
          <a:xfrm>
            <a:off x="9433868" y="507947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8" name="Rectangle 97"/>
          <p:cNvSpPr>
            <a:spLocks noChangeArrowheads="1"/>
          </p:cNvSpPr>
          <p:nvPr/>
        </p:nvSpPr>
        <p:spPr bwMode="auto">
          <a:xfrm>
            <a:off x="9433868" y="5162777"/>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9" name="Rectangle 97"/>
          <p:cNvSpPr>
            <a:spLocks noChangeArrowheads="1"/>
          </p:cNvSpPr>
          <p:nvPr/>
        </p:nvSpPr>
        <p:spPr bwMode="auto">
          <a:xfrm>
            <a:off x="10040184" y="4555871"/>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0" name="Rectangle 97"/>
          <p:cNvSpPr>
            <a:spLocks noChangeArrowheads="1"/>
          </p:cNvSpPr>
          <p:nvPr/>
        </p:nvSpPr>
        <p:spPr bwMode="auto">
          <a:xfrm>
            <a:off x="10040184" y="46391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1" name="Rectangle 97"/>
          <p:cNvSpPr>
            <a:spLocks noChangeArrowheads="1"/>
          </p:cNvSpPr>
          <p:nvPr/>
        </p:nvSpPr>
        <p:spPr bwMode="auto">
          <a:xfrm>
            <a:off x="10040184" y="4817672"/>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2" name="Rectangle 97"/>
          <p:cNvSpPr>
            <a:spLocks noChangeArrowheads="1"/>
          </p:cNvSpPr>
          <p:nvPr/>
        </p:nvSpPr>
        <p:spPr bwMode="auto">
          <a:xfrm>
            <a:off x="10040184" y="4900974"/>
            <a:ext cx="261868" cy="58094"/>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3" name="Rectangle 97"/>
          <p:cNvSpPr>
            <a:spLocks noChangeArrowheads="1"/>
          </p:cNvSpPr>
          <p:nvPr/>
        </p:nvSpPr>
        <p:spPr bwMode="auto">
          <a:xfrm>
            <a:off x="10040184" y="5079476"/>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4" name="Rectangle 97"/>
          <p:cNvSpPr>
            <a:spLocks noChangeArrowheads="1"/>
          </p:cNvSpPr>
          <p:nvPr/>
        </p:nvSpPr>
        <p:spPr bwMode="auto">
          <a:xfrm>
            <a:off x="10040184" y="5162777"/>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5" name="Rectangle 254"/>
          <p:cNvSpPr>
            <a:spLocks noChangeArrowheads="1"/>
          </p:cNvSpPr>
          <p:nvPr/>
        </p:nvSpPr>
        <p:spPr bwMode="auto">
          <a:xfrm>
            <a:off x="7660558" y="3964327"/>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6" name="Rectangle 97"/>
          <p:cNvSpPr>
            <a:spLocks noChangeArrowheads="1"/>
          </p:cNvSpPr>
          <p:nvPr/>
        </p:nvSpPr>
        <p:spPr bwMode="auto">
          <a:xfrm>
            <a:off x="7660558" y="4047628"/>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7" name="Rectangle 256"/>
          <p:cNvSpPr>
            <a:spLocks noChangeArrowheads="1"/>
          </p:cNvSpPr>
          <p:nvPr/>
        </p:nvSpPr>
        <p:spPr bwMode="auto">
          <a:xfrm>
            <a:off x="7218387" y="4226634"/>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8" name="Rectangle 97"/>
          <p:cNvSpPr>
            <a:spLocks noChangeArrowheads="1"/>
          </p:cNvSpPr>
          <p:nvPr/>
        </p:nvSpPr>
        <p:spPr bwMode="auto">
          <a:xfrm>
            <a:off x="7218387" y="4309934"/>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9" name="Rectangle 258"/>
          <p:cNvSpPr>
            <a:spLocks noChangeArrowheads="1"/>
          </p:cNvSpPr>
          <p:nvPr/>
        </p:nvSpPr>
        <p:spPr bwMode="auto">
          <a:xfrm>
            <a:off x="7218387" y="3964327"/>
            <a:ext cx="261868" cy="58094"/>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0" name="Rectangle 97"/>
          <p:cNvSpPr>
            <a:spLocks noChangeArrowheads="1"/>
          </p:cNvSpPr>
          <p:nvPr/>
        </p:nvSpPr>
        <p:spPr bwMode="auto">
          <a:xfrm>
            <a:off x="7218387" y="4047628"/>
            <a:ext cx="261868" cy="5809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Tree>
    <p:extLst>
      <p:ext uri="{BB962C8B-B14F-4D97-AF65-F5344CB8AC3E}">
        <p14:creationId xmlns:p14="http://schemas.microsoft.com/office/powerpoint/2010/main" val="3056478426"/>
      </p:ext>
    </p:extLst>
  </p:cSld>
  <p:clrMapOvr>
    <a:masterClrMapping/>
  </p:clrMapOvr>
  <p:transition>
    <p:wipe dir="r"/>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147"/>
          <p:cNvSpPr/>
          <p:nvPr/>
        </p:nvSpPr>
        <p:spPr>
          <a:xfrm>
            <a:off x="1592010" y="477983"/>
            <a:ext cx="9009569" cy="1909098"/>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Transformation (Technology Enabled) </a:t>
            </a:r>
          </a:p>
          <a:p>
            <a:pPr indent="15883">
              <a:spcAft>
                <a:spcPts val="600"/>
              </a:spcAft>
            </a:pPr>
            <a:r>
              <a:rPr lang="en-US" sz="1601" b="1" dirty="0">
                <a:solidFill>
                  <a:srgbClr val="5F6062"/>
                </a:solidFill>
                <a:latin typeface="Helvetica"/>
                <a:cs typeface="Helvetica"/>
              </a:rPr>
              <a:t>Transformation – where are advances in technology and the uses of technology changing the behaviors and expectations of the bank and the bank’s customers</a:t>
            </a:r>
          </a:p>
          <a:p>
            <a:pPr marL="800500" lvl="1" indent="-343071">
              <a:spcAft>
                <a:spcPts val="600"/>
              </a:spcAft>
              <a:buSzPct val="80000"/>
              <a:buFont typeface="Wingdings" charset="2"/>
              <a:buChar char="u"/>
            </a:pPr>
            <a:r>
              <a:rPr lang="en-US" sz="1601" b="1" dirty="0">
                <a:solidFill>
                  <a:srgbClr val="5F6062"/>
                </a:solidFill>
                <a:latin typeface="Helvetica"/>
                <a:cs typeface="Helvetica"/>
              </a:rPr>
              <a:t>Increased digitization/virtualization</a:t>
            </a:r>
          </a:p>
          <a:p>
            <a:pPr marL="800500" lvl="1" indent="-343071">
              <a:spcAft>
                <a:spcPts val="600"/>
              </a:spcAft>
              <a:buSzPct val="80000"/>
              <a:buFont typeface="Wingdings" charset="2"/>
              <a:buChar char="u"/>
            </a:pPr>
            <a:r>
              <a:rPr lang="en-US" sz="1601" b="1" dirty="0">
                <a:solidFill>
                  <a:srgbClr val="5F6062"/>
                </a:solidFill>
                <a:latin typeface="Helvetica"/>
                <a:cs typeface="Helvetica"/>
              </a:rPr>
              <a:t>Greater connectivity and new access devices</a:t>
            </a:r>
          </a:p>
          <a:p>
            <a:pPr marL="800500" lvl="1" indent="-343071">
              <a:spcAft>
                <a:spcPts val="600"/>
              </a:spcAft>
              <a:buSzPct val="80000"/>
              <a:buFont typeface="Wingdings" charset="2"/>
              <a:buChar char="u"/>
            </a:pPr>
            <a:r>
              <a:rPr lang="en-US" sz="1601" b="1" dirty="0">
                <a:solidFill>
                  <a:srgbClr val="5F6062"/>
                </a:solidFill>
                <a:latin typeface="Helvetica"/>
                <a:cs typeface="Helvetica"/>
              </a:rPr>
              <a:t>More advanced analytics and decision support</a:t>
            </a:r>
            <a:endParaRPr lang="en-US" sz="1401" b="1" dirty="0">
              <a:solidFill>
                <a:srgbClr val="5F6062"/>
              </a:solidFill>
              <a:latin typeface="Helvetica"/>
              <a:cs typeface="Helvetica"/>
            </a:endParaRPr>
          </a:p>
        </p:txBody>
      </p:sp>
      <p:grpSp>
        <p:nvGrpSpPr>
          <p:cNvPr id="9" name="Group 8">
            <a:extLst>
              <a:ext uri="{FF2B5EF4-FFF2-40B4-BE49-F238E27FC236}">
                <a16:creationId xmlns:a16="http://schemas.microsoft.com/office/drawing/2014/main" id="{59B7CE24-FCE1-4181-A395-A52E1F7F6A0F}"/>
              </a:ext>
            </a:extLst>
          </p:cNvPr>
          <p:cNvGrpSpPr/>
          <p:nvPr/>
        </p:nvGrpSpPr>
        <p:grpSpPr>
          <a:xfrm>
            <a:off x="2375644" y="2639107"/>
            <a:ext cx="7625014" cy="3040433"/>
            <a:chOff x="814864" y="3156360"/>
            <a:chExt cx="7621486" cy="3039026"/>
          </a:xfrm>
        </p:grpSpPr>
        <p:sp>
          <p:nvSpPr>
            <p:cNvPr id="234" name="Text Box 6"/>
            <p:cNvSpPr txBox="1">
              <a:spLocks noChangeArrowheads="1"/>
            </p:cNvSpPr>
            <p:nvPr/>
          </p:nvSpPr>
          <p:spPr bwMode="auto">
            <a:xfrm>
              <a:off x="814864" y="5536903"/>
              <a:ext cx="1824391" cy="369332"/>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801" b="1">
                  <a:solidFill>
                    <a:srgbClr val="5F6062"/>
                  </a:solidFill>
                  <a:latin typeface="Arial" pitchFamily="26" charset="0"/>
                </a:rPr>
                <a:t>Lowest 33%</a:t>
              </a:r>
            </a:p>
          </p:txBody>
        </p:sp>
        <p:sp>
          <p:nvSpPr>
            <p:cNvPr id="235" name="Text Box 7"/>
            <p:cNvSpPr txBox="1">
              <a:spLocks noChangeArrowheads="1"/>
            </p:cNvSpPr>
            <p:nvPr/>
          </p:nvSpPr>
          <p:spPr bwMode="auto">
            <a:xfrm>
              <a:off x="3319738" y="5536903"/>
              <a:ext cx="2614776" cy="369332"/>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801" b="1">
                  <a:solidFill>
                    <a:srgbClr val="5F6062"/>
                  </a:solidFill>
                  <a:latin typeface="Arial" pitchFamily="26" charset="0"/>
                </a:rPr>
                <a:t>Middle 33%</a:t>
              </a:r>
            </a:p>
          </p:txBody>
        </p:sp>
        <p:sp>
          <p:nvSpPr>
            <p:cNvPr id="236" name="Text Box 8"/>
            <p:cNvSpPr txBox="1">
              <a:spLocks noChangeArrowheads="1"/>
            </p:cNvSpPr>
            <p:nvPr/>
          </p:nvSpPr>
          <p:spPr bwMode="auto">
            <a:xfrm>
              <a:off x="6614996" y="5536903"/>
              <a:ext cx="1274948" cy="369332"/>
            </a:xfrm>
            <a:prstGeom prst="rect">
              <a:avLst/>
            </a:prstGeom>
            <a:noFill/>
            <a:ln w="9525">
              <a:noFill/>
              <a:miter lim="800000"/>
              <a:headEnd/>
              <a:tailEnd/>
            </a:ln>
            <a:effectLst/>
          </p:spPr>
          <p:txBody>
            <a:bodyPr wrap="square">
              <a:prstTxWarp prst="textNoShape">
                <a:avLst/>
              </a:prstTxWarp>
              <a:spAutoFit/>
            </a:bodyPr>
            <a:lstStyle/>
            <a:p>
              <a:pPr algn="ctr">
                <a:spcBef>
                  <a:spcPct val="50000"/>
                </a:spcBef>
              </a:pPr>
              <a:r>
                <a:rPr lang="en-US" sz="1801" b="1">
                  <a:solidFill>
                    <a:srgbClr val="5F6062"/>
                  </a:solidFill>
                  <a:latin typeface="Arial" pitchFamily="26" charset="0"/>
                </a:rPr>
                <a:t>Top 33%</a:t>
              </a:r>
            </a:p>
          </p:txBody>
        </p:sp>
        <p:sp>
          <p:nvSpPr>
            <p:cNvPr id="84" name="Freeform 83"/>
            <p:cNvSpPr/>
            <p:nvPr/>
          </p:nvSpPr>
          <p:spPr>
            <a:xfrm>
              <a:off x="4933897" y="3156360"/>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85" name="Freeform 84"/>
            <p:cNvSpPr/>
            <p:nvPr/>
          </p:nvSpPr>
          <p:spPr>
            <a:xfrm>
              <a:off x="5973842" y="3506941"/>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86" name="Freeform 85"/>
            <p:cNvSpPr/>
            <p:nvPr/>
          </p:nvSpPr>
          <p:spPr>
            <a:xfrm flipV="1">
              <a:off x="5373725" y="4755319"/>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87" name="Rectangle 86"/>
            <p:cNvSpPr/>
            <p:nvPr/>
          </p:nvSpPr>
          <p:spPr>
            <a:xfrm>
              <a:off x="5373725" y="3875244"/>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88" name="Rectangle 87"/>
            <p:cNvSpPr/>
            <p:nvPr/>
          </p:nvSpPr>
          <p:spPr>
            <a:xfrm>
              <a:off x="5013577" y="3223298"/>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89" name="Pentagon 88"/>
            <p:cNvSpPr/>
            <p:nvPr/>
          </p:nvSpPr>
          <p:spPr>
            <a:xfrm>
              <a:off x="5973842" y="3875244"/>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0" name="Chevron 89"/>
            <p:cNvSpPr/>
            <p:nvPr/>
          </p:nvSpPr>
          <p:spPr>
            <a:xfrm>
              <a:off x="6536863"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1" name="Chevron 90"/>
            <p:cNvSpPr/>
            <p:nvPr/>
          </p:nvSpPr>
          <p:spPr>
            <a:xfrm>
              <a:off x="7136382"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2" name="Chevron 91"/>
            <p:cNvSpPr/>
            <p:nvPr/>
          </p:nvSpPr>
          <p:spPr>
            <a:xfrm>
              <a:off x="7735902"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2" name="Group 353"/>
            <p:cNvGrpSpPr/>
            <p:nvPr/>
          </p:nvGrpSpPr>
          <p:grpSpPr>
            <a:xfrm>
              <a:off x="6014195" y="3926142"/>
              <a:ext cx="2271577" cy="736722"/>
              <a:chOff x="1862942" y="4625480"/>
              <a:chExt cx="3015666" cy="1071652"/>
            </a:xfrm>
          </p:grpSpPr>
          <p:sp>
            <p:nvSpPr>
              <p:cNvPr id="94" name="Rectangle 93"/>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5" name="Rectangle 94"/>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6" name="Rectangle 95"/>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7" name="Rectangle 96"/>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8" name="Rectangle 97"/>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99" name="Rectangle 98"/>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0" name="Rectangle 99"/>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1" name="Rectangle 100"/>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2" name="Rectangle 101"/>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3" name="Rectangle 102"/>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4" name="Rectangle 103"/>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5" name="Rectangle 104"/>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106" name="Rectangle 105"/>
            <p:cNvSpPr>
              <a:spLocks noChangeAspect="1"/>
            </p:cNvSpPr>
            <p:nvPr/>
          </p:nvSpPr>
          <p:spPr bwMode="gray">
            <a:xfrm>
              <a:off x="5066009" y="3329551"/>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7" name="Rectangle 106"/>
            <p:cNvSpPr>
              <a:spLocks noChangeAspect="1"/>
            </p:cNvSpPr>
            <p:nvPr/>
          </p:nvSpPr>
          <p:spPr bwMode="gray">
            <a:xfrm>
              <a:off x="5516939" y="3329551"/>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8" name="Rectangle 107"/>
            <p:cNvSpPr>
              <a:spLocks noChangeAspect="1"/>
            </p:cNvSpPr>
            <p:nvPr/>
          </p:nvSpPr>
          <p:spPr bwMode="gray">
            <a:xfrm>
              <a:off x="5068493" y="3596844"/>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09" name="Rectangle 108"/>
            <p:cNvSpPr>
              <a:spLocks noChangeAspect="1"/>
            </p:cNvSpPr>
            <p:nvPr/>
          </p:nvSpPr>
          <p:spPr bwMode="gray">
            <a:xfrm>
              <a:off x="5519423" y="3596844"/>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0" name="Rectangle 109"/>
            <p:cNvSpPr/>
            <p:nvPr/>
          </p:nvSpPr>
          <p:spPr bwMode="gray">
            <a:xfrm>
              <a:off x="6037100"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1" name="Rectangle 110"/>
            <p:cNvSpPr/>
            <p:nvPr/>
          </p:nvSpPr>
          <p:spPr bwMode="gray">
            <a:xfrm>
              <a:off x="6773342"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2" name="Rectangle 111"/>
            <p:cNvSpPr/>
            <p:nvPr/>
          </p:nvSpPr>
          <p:spPr bwMode="gray">
            <a:xfrm>
              <a:off x="7509585"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3" name="Rectangle 112"/>
            <p:cNvSpPr/>
            <p:nvPr/>
          </p:nvSpPr>
          <p:spPr bwMode="gray">
            <a:xfrm>
              <a:off x="5430124" y="3922178"/>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4" name="Rectangle 113"/>
            <p:cNvSpPr/>
            <p:nvPr/>
          </p:nvSpPr>
          <p:spPr bwMode="gray">
            <a:xfrm>
              <a:off x="5430124" y="4121464"/>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5" name="Rectangle 114"/>
            <p:cNvSpPr/>
            <p:nvPr/>
          </p:nvSpPr>
          <p:spPr bwMode="gray">
            <a:xfrm>
              <a:off x="5430124" y="4320750"/>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6" name="Rectangle 115"/>
            <p:cNvSpPr/>
            <p:nvPr/>
          </p:nvSpPr>
          <p:spPr bwMode="gray">
            <a:xfrm>
              <a:off x="5430124" y="4520036"/>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7" name="Rectangle 116"/>
            <p:cNvSpPr/>
            <p:nvPr/>
          </p:nvSpPr>
          <p:spPr bwMode="gray">
            <a:xfrm>
              <a:off x="6142387"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8" name="Rectangle 117"/>
            <p:cNvSpPr/>
            <p:nvPr/>
          </p:nvSpPr>
          <p:spPr bwMode="gray">
            <a:xfrm>
              <a:off x="6850229"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9" name="Rectangle 118"/>
            <p:cNvSpPr/>
            <p:nvPr/>
          </p:nvSpPr>
          <p:spPr bwMode="gray">
            <a:xfrm>
              <a:off x="7558071"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0" name="Rectangle 119"/>
            <p:cNvSpPr/>
            <p:nvPr/>
          </p:nvSpPr>
          <p:spPr bwMode="gray">
            <a:xfrm>
              <a:off x="5434545"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1" name="Rectangle 97"/>
            <p:cNvSpPr>
              <a:spLocks noChangeArrowheads="1"/>
            </p:cNvSpPr>
            <p:nvPr/>
          </p:nvSpPr>
          <p:spPr bwMode="auto">
            <a:xfrm>
              <a:off x="6080765"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2" name="Rectangle 97"/>
            <p:cNvSpPr>
              <a:spLocks noChangeArrowheads="1"/>
            </p:cNvSpPr>
            <p:nvPr/>
          </p:nvSpPr>
          <p:spPr bwMode="auto">
            <a:xfrm>
              <a:off x="6389214"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3" name="Rectangle 97"/>
            <p:cNvSpPr>
              <a:spLocks noChangeArrowheads="1"/>
            </p:cNvSpPr>
            <p:nvPr/>
          </p:nvSpPr>
          <p:spPr bwMode="auto">
            <a:xfrm>
              <a:off x="6080765"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4" name="Rectangle 97"/>
            <p:cNvSpPr>
              <a:spLocks noChangeArrowheads="1"/>
            </p:cNvSpPr>
            <p:nvPr/>
          </p:nvSpPr>
          <p:spPr bwMode="auto">
            <a:xfrm>
              <a:off x="6389214" y="371527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5" name="Rectangle 97"/>
            <p:cNvSpPr>
              <a:spLocks noChangeArrowheads="1"/>
            </p:cNvSpPr>
            <p:nvPr/>
          </p:nvSpPr>
          <p:spPr bwMode="auto">
            <a:xfrm>
              <a:off x="6817131"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6" name="Rectangle 97"/>
            <p:cNvSpPr>
              <a:spLocks noChangeArrowheads="1"/>
            </p:cNvSpPr>
            <p:nvPr/>
          </p:nvSpPr>
          <p:spPr bwMode="auto">
            <a:xfrm>
              <a:off x="7125580"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7" name="Rectangle 97"/>
            <p:cNvSpPr>
              <a:spLocks noChangeArrowheads="1"/>
            </p:cNvSpPr>
            <p:nvPr/>
          </p:nvSpPr>
          <p:spPr bwMode="auto">
            <a:xfrm>
              <a:off x="6817131"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8" name="Rectangle 97"/>
            <p:cNvSpPr>
              <a:spLocks noChangeArrowheads="1"/>
            </p:cNvSpPr>
            <p:nvPr/>
          </p:nvSpPr>
          <p:spPr bwMode="auto">
            <a:xfrm>
              <a:off x="7125580"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9" name="Rectangle 97"/>
            <p:cNvSpPr>
              <a:spLocks noChangeArrowheads="1"/>
            </p:cNvSpPr>
            <p:nvPr/>
          </p:nvSpPr>
          <p:spPr bwMode="auto">
            <a:xfrm>
              <a:off x="7553496"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0" name="Rectangle 97"/>
            <p:cNvSpPr>
              <a:spLocks noChangeArrowheads="1"/>
            </p:cNvSpPr>
            <p:nvPr/>
          </p:nvSpPr>
          <p:spPr bwMode="auto">
            <a:xfrm>
              <a:off x="7861944"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1" name="Rectangle 97"/>
            <p:cNvSpPr>
              <a:spLocks noChangeArrowheads="1"/>
            </p:cNvSpPr>
            <p:nvPr/>
          </p:nvSpPr>
          <p:spPr bwMode="auto">
            <a:xfrm>
              <a:off x="7553496" y="3715272"/>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2" name="Rectangle 97"/>
            <p:cNvSpPr>
              <a:spLocks noChangeArrowheads="1"/>
            </p:cNvSpPr>
            <p:nvPr/>
          </p:nvSpPr>
          <p:spPr bwMode="auto">
            <a:xfrm>
              <a:off x="7861944"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3" name="Rectangle 132"/>
            <p:cNvSpPr>
              <a:spLocks noChangeArrowheads="1"/>
            </p:cNvSpPr>
            <p:nvPr/>
          </p:nvSpPr>
          <p:spPr bwMode="auto">
            <a:xfrm>
              <a:off x="5557273" y="3628045"/>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4" name="Rectangle 97"/>
            <p:cNvSpPr>
              <a:spLocks noChangeArrowheads="1"/>
            </p:cNvSpPr>
            <p:nvPr/>
          </p:nvSpPr>
          <p:spPr bwMode="auto">
            <a:xfrm>
              <a:off x="5557273" y="3711307"/>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5" name="Rectangle 97"/>
            <p:cNvSpPr>
              <a:spLocks noChangeArrowheads="1"/>
            </p:cNvSpPr>
            <p:nvPr/>
          </p:nvSpPr>
          <p:spPr bwMode="auto">
            <a:xfrm>
              <a:off x="5529035" y="3933341"/>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6" name="Rectangle 97"/>
            <p:cNvSpPr>
              <a:spLocks noChangeArrowheads="1"/>
            </p:cNvSpPr>
            <p:nvPr/>
          </p:nvSpPr>
          <p:spPr bwMode="auto">
            <a:xfrm>
              <a:off x="5529035" y="4004708"/>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7" name="Rectangle 97"/>
            <p:cNvSpPr>
              <a:spLocks noChangeArrowheads="1"/>
            </p:cNvSpPr>
            <p:nvPr/>
          </p:nvSpPr>
          <p:spPr bwMode="auto">
            <a:xfrm>
              <a:off x="6171996"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8" name="Rectangle 97"/>
            <p:cNvSpPr>
              <a:spLocks noChangeArrowheads="1"/>
            </p:cNvSpPr>
            <p:nvPr/>
          </p:nvSpPr>
          <p:spPr bwMode="auto">
            <a:xfrm>
              <a:off x="6480445"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9" name="Rectangle 97"/>
            <p:cNvSpPr>
              <a:spLocks noChangeArrowheads="1"/>
            </p:cNvSpPr>
            <p:nvPr/>
          </p:nvSpPr>
          <p:spPr bwMode="auto">
            <a:xfrm>
              <a:off x="6171996"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0" name="Rectangle 97"/>
            <p:cNvSpPr>
              <a:spLocks noChangeArrowheads="1"/>
            </p:cNvSpPr>
            <p:nvPr/>
          </p:nvSpPr>
          <p:spPr bwMode="auto">
            <a:xfrm>
              <a:off x="6480445"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1" name="Rectangle 97"/>
            <p:cNvSpPr>
              <a:spLocks noChangeArrowheads="1"/>
            </p:cNvSpPr>
            <p:nvPr/>
          </p:nvSpPr>
          <p:spPr bwMode="auto">
            <a:xfrm>
              <a:off x="6880124"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2" name="Rectangle 97"/>
            <p:cNvSpPr>
              <a:spLocks noChangeArrowheads="1"/>
            </p:cNvSpPr>
            <p:nvPr/>
          </p:nvSpPr>
          <p:spPr bwMode="auto">
            <a:xfrm>
              <a:off x="7188573"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3" name="Rectangle 97"/>
            <p:cNvSpPr>
              <a:spLocks noChangeArrowheads="1"/>
            </p:cNvSpPr>
            <p:nvPr/>
          </p:nvSpPr>
          <p:spPr bwMode="auto">
            <a:xfrm>
              <a:off x="6880124"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4" name="Rectangle 97"/>
            <p:cNvSpPr>
              <a:spLocks noChangeArrowheads="1"/>
            </p:cNvSpPr>
            <p:nvPr/>
          </p:nvSpPr>
          <p:spPr bwMode="auto">
            <a:xfrm>
              <a:off x="7188573"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5" name="Rectangle 97"/>
            <p:cNvSpPr>
              <a:spLocks noChangeArrowheads="1"/>
            </p:cNvSpPr>
            <p:nvPr/>
          </p:nvSpPr>
          <p:spPr bwMode="auto">
            <a:xfrm>
              <a:off x="7588252" y="485319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6" name="Rectangle 97"/>
            <p:cNvSpPr>
              <a:spLocks noChangeArrowheads="1"/>
            </p:cNvSpPr>
            <p:nvPr/>
          </p:nvSpPr>
          <p:spPr bwMode="auto">
            <a:xfrm>
              <a:off x="7896699" y="485319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7" name="Rectangle 97"/>
            <p:cNvSpPr>
              <a:spLocks noChangeArrowheads="1"/>
            </p:cNvSpPr>
            <p:nvPr/>
          </p:nvSpPr>
          <p:spPr bwMode="auto">
            <a:xfrm>
              <a:off x="7588252"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9" name="Rectangle 97"/>
            <p:cNvSpPr>
              <a:spLocks noChangeArrowheads="1"/>
            </p:cNvSpPr>
            <p:nvPr/>
          </p:nvSpPr>
          <p:spPr bwMode="auto">
            <a:xfrm>
              <a:off x="7896699"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0" name="Rectangle 97"/>
            <p:cNvSpPr>
              <a:spLocks noChangeArrowheads="1"/>
            </p:cNvSpPr>
            <p:nvPr/>
          </p:nvSpPr>
          <p:spPr bwMode="auto">
            <a:xfrm>
              <a:off x="5463869"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1" name="Rectangle 97"/>
            <p:cNvSpPr>
              <a:spLocks noChangeArrowheads="1"/>
            </p:cNvSpPr>
            <p:nvPr/>
          </p:nvSpPr>
          <p:spPr bwMode="auto">
            <a:xfrm>
              <a:off x="5772318"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3" name="Rectangle 97"/>
            <p:cNvSpPr>
              <a:spLocks noChangeArrowheads="1"/>
            </p:cNvSpPr>
            <p:nvPr/>
          </p:nvSpPr>
          <p:spPr bwMode="auto">
            <a:xfrm>
              <a:off x="5463869"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5" name="Rectangle 97"/>
            <p:cNvSpPr>
              <a:spLocks noChangeArrowheads="1"/>
            </p:cNvSpPr>
            <p:nvPr/>
          </p:nvSpPr>
          <p:spPr bwMode="auto">
            <a:xfrm>
              <a:off x="5772318"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6" name="Rectangle 97"/>
            <p:cNvSpPr>
              <a:spLocks noChangeArrowheads="1"/>
            </p:cNvSpPr>
            <p:nvPr/>
          </p:nvSpPr>
          <p:spPr bwMode="auto">
            <a:xfrm>
              <a:off x="5529035" y="413290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8" name="Rectangle 97"/>
            <p:cNvSpPr>
              <a:spLocks noChangeArrowheads="1"/>
            </p:cNvSpPr>
            <p:nvPr/>
          </p:nvSpPr>
          <p:spPr bwMode="auto">
            <a:xfrm>
              <a:off x="5529035" y="42042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0" name="Rectangle 159"/>
            <p:cNvSpPr>
              <a:spLocks noChangeArrowheads="1"/>
            </p:cNvSpPr>
            <p:nvPr/>
          </p:nvSpPr>
          <p:spPr bwMode="auto">
            <a:xfrm>
              <a:off x="5529035" y="4332471"/>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8" name="Rectangle 97"/>
            <p:cNvSpPr>
              <a:spLocks noChangeArrowheads="1"/>
            </p:cNvSpPr>
            <p:nvPr/>
          </p:nvSpPr>
          <p:spPr bwMode="auto">
            <a:xfrm>
              <a:off x="5529035" y="440383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0" name="Rectangle 97"/>
            <p:cNvSpPr>
              <a:spLocks noChangeArrowheads="1"/>
            </p:cNvSpPr>
            <p:nvPr/>
          </p:nvSpPr>
          <p:spPr bwMode="auto">
            <a:xfrm>
              <a:off x="5529035" y="4532036"/>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1" name="Rectangle 97"/>
            <p:cNvSpPr>
              <a:spLocks noChangeArrowheads="1"/>
            </p:cNvSpPr>
            <p:nvPr/>
          </p:nvSpPr>
          <p:spPr bwMode="auto">
            <a:xfrm>
              <a:off x="5529035" y="460340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2" name="Rectangle 97"/>
            <p:cNvSpPr>
              <a:spLocks noChangeArrowheads="1"/>
            </p:cNvSpPr>
            <p:nvPr/>
          </p:nvSpPr>
          <p:spPr bwMode="auto">
            <a:xfrm>
              <a:off x="6106831" y="395713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3" name="Rectangle 97"/>
            <p:cNvSpPr>
              <a:spLocks noChangeArrowheads="1"/>
            </p:cNvSpPr>
            <p:nvPr/>
          </p:nvSpPr>
          <p:spPr bwMode="auto">
            <a:xfrm>
              <a:off x="6106831"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8" name="Rectangle 97"/>
            <p:cNvSpPr>
              <a:spLocks noChangeArrowheads="1"/>
            </p:cNvSpPr>
            <p:nvPr/>
          </p:nvSpPr>
          <p:spPr bwMode="auto">
            <a:xfrm>
              <a:off x="6106831" y="421881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9" name="Rectangle 97"/>
            <p:cNvSpPr>
              <a:spLocks noChangeArrowheads="1"/>
            </p:cNvSpPr>
            <p:nvPr/>
          </p:nvSpPr>
          <p:spPr bwMode="auto">
            <a:xfrm>
              <a:off x="6106831" y="430207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0" name="Rectangle 97"/>
            <p:cNvSpPr>
              <a:spLocks noChangeArrowheads="1"/>
            </p:cNvSpPr>
            <p:nvPr/>
          </p:nvSpPr>
          <p:spPr bwMode="auto">
            <a:xfrm>
              <a:off x="6106831" y="448049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1" name="Rectangle 97"/>
            <p:cNvSpPr>
              <a:spLocks noChangeArrowheads="1"/>
            </p:cNvSpPr>
            <p:nvPr/>
          </p:nvSpPr>
          <p:spPr bwMode="auto">
            <a:xfrm>
              <a:off x="6106831"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2" name="Rectangle 97"/>
            <p:cNvSpPr>
              <a:spLocks noChangeArrowheads="1"/>
            </p:cNvSpPr>
            <p:nvPr/>
          </p:nvSpPr>
          <p:spPr bwMode="auto">
            <a:xfrm>
              <a:off x="6723727" y="395713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9" name="Rectangle 97"/>
            <p:cNvSpPr>
              <a:spLocks noChangeArrowheads="1"/>
            </p:cNvSpPr>
            <p:nvPr/>
          </p:nvSpPr>
          <p:spPr bwMode="auto">
            <a:xfrm>
              <a:off x="6723727" y="404039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0" name="Rectangle 97"/>
            <p:cNvSpPr>
              <a:spLocks noChangeArrowheads="1"/>
            </p:cNvSpPr>
            <p:nvPr/>
          </p:nvSpPr>
          <p:spPr bwMode="auto">
            <a:xfrm>
              <a:off x="6723727" y="421881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1" name="Rectangle 97"/>
            <p:cNvSpPr>
              <a:spLocks noChangeArrowheads="1"/>
            </p:cNvSpPr>
            <p:nvPr/>
          </p:nvSpPr>
          <p:spPr bwMode="auto">
            <a:xfrm>
              <a:off x="6723727" y="43020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7" name="Rectangle 97"/>
            <p:cNvSpPr>
              <a:spLocks noChangeArrowheads="1"/>
            </p:cNvSpPr>
            <p:nvPr/>
          </p:nvSpPr>
          <p:spPr bwMode="auto">
            <a:xfrm>
              <a:off x="6723727" y="448049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8" name="Rectangle 97"/>
            <p:cNvSpPr>
              <a:spLocks noChangeArrowheads="1"/>
            </p:cNvSpPr>
            <p:nvPr/>
          </p:nvSpPr>
          <p:spPr bwMode="auto">
            <a:xfrm>
              <a:off x="6723727"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9" name="Rectangle 97"/>
            <p:cNvSpPr>
              <a:spLocks noChangeArrowheads="1"/>
            </p:cNvSpPr>
            <p:nvPr/>
          </p:nvSpPr>
          <p:spPr bwMode="auto">
            <a:xfrm>
              <a:off x="7329762" y="395713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0" name="Rectangle 97"/>
            <p:cNvSpPr>
              <a:spLocks noChangeArrowheads="1"/>
            </p:cNvSpPr>
            <p:nvPr/>
          </p:nvSpPr>
          <p:spPr bwMode="auto">
            <a:xfrm>
              <a:off x="7329762"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1" name="Rectangle 97"/>
            <p:cNvSpPr>
              <a:spLocks noChangeArrowheads="1"/>
            </p:cNvSpPr>
            <p:nvPr/>
          </p:nvSpPr>
          <p:spPr bwMode="auto">
            <a:xfrm>
              <a:off x="7329762" y="421881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2" name="Rectangle 97"/>
            <p:cNvSpPr>
              <a:spLocks noChangeArrowheads="1"/>
            </p:cNvSpPr>
            <p:nvPr/>
          </p:nvSpPr>
          <p:spPr bwMode="auto">
            <a:xfrm>
              <a:off x="7329762" y="43020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3" name="Rectangle 97"/>
            <p:cNvSpPr>
              <a:spLocks noChangeArrowheads="1"/>
            </p:cNvSpPr>
            <p:nvPr/>
          </p:nvSpPr>
          <p:spPr bwMode="auto">
            <a:xfrm>
              <a:off x="7329762" y="448049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4" name="Rectangle 97"/>
            <p:cNvSpPr>
              <a:spLocks noChangeArrowheads="1"/>
            </p:cNvSpPr>
            <p:nvPr/>
          </p:nvSpPr>
          <p:spPr bwMode="auto">
            <a:xfrm>
              <a:off x="7329762"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5" name="Rectangle 97"/>
            <p:cNvSpPr>
              <a:spLocks noChangeArrowheads="1"/>
            </p:cNvSpPr>
            <p:nvPr/>
          </p:nvSpPr>
          <p:spPr bwMode="auto">
            <a:xfrm>
              <a:off x="7935798" y="395713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6" name="Rectangle 97"/>
            <p:cNvSpPr>
              <a:spLocks noChangeArrowheads="1"/>
            </p:cNvSpPr>
            <p:nvPr/>
          </p:nvSpPr>
          <p:spPr bwMode="auto">
            <a:xfrm>
              <a:off x="7935798"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7" name="Rectangle 97"/>
            <p:cNvSpPr>
              <a:spLocks noChangeArrowheads="1"/>
            </p:cNvSpPr>
            <p:nvPr/>
          </p:nvSpPr>
          <p:spPr bwMode="auto">
            <a:xfrm>
              <a:off x="7935798" y="421881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8" name="Rectangle 97"/>
            <p:cNvSpPr>
              <a:spLocks noChangeArrowheads="1"/>
            </p:cNvSpPr>
            <p:nvPr/>
          </p:nvSpPr>
          <p:spPr bwMode="auto">
            <a:xfrm>
              <a:off x="7935798" y="430207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9" name="Rectangle 97"/>
            <p:cNvSpPr>
              <a:spLocks noChangeArrowheads="1"/>
            </p:cNvSpPr>
            <p:nvPr/>
          </p:nvSpPr>
          <p:spPr bwMode="auto">
            <a:xfrm>
              <a:off x="7935798" y="448049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0" name="Rectangle 97"/>
            <p:cNvSpPr>
              <a:spLocks noChangeArrowheads="1"/>
            </p:cNvSpPr>
            <p:nvPr/>
          </p:nvSpPr>
          <p:spPr bwMode="auto">
            <a:xfrm>
              <a:off x="7935798" y="4563755"/>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1" name="Rectangle 250"/>
            <p:cNvSpPr>
              <a:spLocks noChangeArrowheads="1"/>
            </p:cNvSpPr>
            <p:nvPr/>
          </p:nvSpPr>
          <p:spPr bwMode="auto">
            <a:xfrm>
              <a:off x="5557273" y="336586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2" name="Rectangle 97"/>
            <p:cNvSpPr>
              <a:spLocks noChangeArrowheads="1"/>
            </p:cNvSpPr>
            <p:nvPr/>
          </p:nvSpPr>
          <p:spPr bwMode="auto">
            <a:xfrm>
              <a:off x="5557273" y="344912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3" name="Rectangle 252"/>
            <p:cNvSpPr>
              <a:spLocks noChangeArrowheads="1"/>
            </p:cNvSpPr>
            <p:nvPr/>
          </p:nvSpPr>
          <p:spPr bwMode="auto">
            <a:xfrm>
              <a:off x="5115306"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4" name="Rectangle 97"/>
            <p:cNvSpPr>
              <a:spLocks noChangeArrowheads="1"/>
            </p:cNvSpPr>
            <p:nvPr/>
          </p:nvSpPr>
          <p:spPr bwMode="auto">
            <a:xfrm>
              <a:off x="5115306" y="371130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5" name="Rectangle 254"/>
            <p:cNvSpPr>
              <a:spLocks noChangeArrowheads="1"/>
            </p:cNvSpPr>
            <p:nvPr/>
          </p:nvSpPr>
          <p:spPr bwMode="auto">
            <a:xfrm>
              <a:off x="5115306" y="336586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6" name="Rectangle 97"/>
            <p:cNvSpPr>
              <a:spLocks noChangeArrowheads="1"/>
            </p:cNvSpPr>
            <p:nvPr/>
          </p:nvSpPr>
          <p:spPr bwMode="auto">
            <a:xfrm>
              <a:off x="5115306" y="3449122"/>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7" name="Text Box 6"/>
            <p:cNvSpPr txBox="1">
              <a:spLocks noChangeArrowheads="1"/>
            </p:cNvSpPr>
            <p:nvPr/>
          </p:nvSpPr>
          <p:spPr bwMode="auto">
            <a:xfrm>
              <a:off x="1095560" y="3354664"/>
              <a:ext cx="2329835" cy="1569660"/>
            </a:xfrm>
            <a:prstGeom prst="rect">
              <a:avLst/>
            </a:prstGeom>
            <a:noFill/>
            <a:ln w="9525">
              <a:noFill/>
              <a:miter lim="800000"/>
              <a:headEnd/>
              <a:tailEnd/>
            </a:ln>
            <a:effectLst/>
          </p:spPr>
          <p:txBody>
            <a:bodyPr wrap="square">
              <a:prstTxWarp prst="textNoShape">
                <a:avLst/>
              </a:prstTxWarp>
              <a:spAutoFit/>
            </a:bodyPr>
            <a:lstStyle/>
            <a:p>
              <a:pPr>
                <a:spcBef>
                  <a:spcPct val="50000"/>
                </a:spcBef>
              </a:pPr>
              <a:r>
                <a:rPr lang="en-US" sz="1601" b="1" i="1">
                  <a:solidFill>
                    <a:srgbClr val="5F6062"/>
                  </a:solidFill>
                  <a:latin typeface="Arial" pitchFamily="26" charset="0"/>
                </a:rPr>
                <a:t>Identify the obvious high and low matches and then use peer comparisons to force rank into 3 equal groupings…</a:t>
              </a:r>
            </a:p>
          </p:txBody>
        </p:sp>
        <p:sp>
          <p:nvSpPr>
            <p:cNvPr id="258" name="Right Arrow 257"/>
            <p:cNvSpPr/>
            <p:nvPr/>
          </p:nvSpPr>
          <p:spPr>
            <a:xfrm>
              <a:off x="3771780" y="3643059"/>
              <a:ext cx="564484" cy="103904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59" name="Rectangle 97"/>
            <p:cNvSpPr>
              <a:spLocks noChangeArrowheads="1"/>
            </p:cNvSpPr>
            <p:nvPr/>
          </p:nvSpPr>
          <p:spPr bwMode="auto">
            <a:xfrm>
              <a:off x="1397993" y="5993319"/>
              <a:ext cx="621747" cy="202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0" name="Rectangle 97"/>
            <p:cNvSpPr>
              <a:spLocks noChangeArrowheads="1"/>
            </p:cNvSpPr>
            <p:nvPr/>
          </p:nvSpPr>
          <p:spPr bwMode="auto">
            <a:xfrm>
              <a:off x="4165204" y="5993319"/>
              <a:ext cx="621747" cy="202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1" name="Rectangle 97"/>
            <p:cNvSpPr>
              <a:spLocks noChangeArrowheads="1"/>
            </p:cNvSpPr>
            <p:nvPr/>
          </p:nvSpPr>
          <p:spPr bwMode="auto">
            <a:xfrm>
              <a:off x="6932416" y="5993319"/>
              <a:ext cx="621747" cy="202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spTree>
    <p:extLst>
      <p:ext uri="{BB962C8B-B14F-4D97-AF65-F5344CB8AC3E}">
        <p14:creationId xmlns:p14="http://schemas.microsoft.com/office/powerpoint/2010/main" val="2221503008"/>
      </p:ext>
    </p:extLst>
  </p:cSld>
  <p:clrMapOvr>
    <a:masterClrMapping/>
  </p:clrMapOvr>
  <p:transition>
    <p:wipe dir="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noProof="0" dirty="0"/>
              <a:t>BIAN COMES IN:</a:t>
            </a:r>
          </a:p>
        </p:txBody>
      </p:sp>
      <p:sp>
        <p:nvSpPr>
          <p:cNvPr id="2" name="Объект 1"/>
          <p:cNvSpPr>
            <a:spLocks noGrp="1"/>
          </p:cNvSpPr>
          <p:nvPr>
            <p:ph type="body" sz="quarter" idx="10"/>
          </p:nvPr>
        </p:nvSpPr>
        <p:spPr>
          <a:xfrm>
            <a:off x="1660168" y="1030662"/>
            <a:ext cx="8834131" cy="4826746"/>
          </a:xfrm>
        </p:spPr>
        <p:txBody>
          <a:bodyPr>
            <a:normAutofit fontScale="85000" lnSpcReduction="10000"/>
          </a:bodyPr>
          <a:lstStyle/>
          <a:p>
            <a:pPr>
              <a:buClrTx/>
            </a:pPr>
            <a:r>
              <a:rPr lang="en-US" noProof="0" dirty="0"/>
              <a:t>In 2008, some influential players in the financial services industry (FSI) bundled their forces with a shared aim of defining a semantic service operation standard. </a:t>
            </a:r>
            <a:r>
              <a:rPr lang="en-US" dirty="0"/>
              <a:t>In order to </a:t>
            </a:r>
            <a:r>
              <a:rPr lang="en-US" noProof="0" dirty="0"/>
              <a:t>stop the ever-growing cost for IT, the FSI created </a:t>
            </a:r>
            <a:r>
              <a:rPr lang="en-US" dirty="0"/>
              <a:t>t</a:t>
            </a:r>
            <a:r>
              <a:rPr lang="en-US" noProof="0" dirty="0"/>
              <a:t>he Banking Industry Architecture Network (BIAN). </a:t>
            </a:r>
          </a:p>
          <a:p>
            <a:pPr>
              <a:buClrTx/>
            </a:pPr>
            <a:endParaRPr lang="en-US" noProof="0" dirty="0"/>
          </a:p>
          <a:p>
            <a:pPr>
              <a:buClrTx/>
            </a:pPr>
            <a:r>
              <a:rPr lang="en-US" noProof="0" dirty="0"/>
              <a:t>BIAN is a global not for profit association of banks, solution providers, integrators, academic partners and consultancy partners. </a:t>
            </a:r>
          </a:p>
          <a:p>
            <a:pPr>
              <a:buClrTx/>
            </a:pPr>
            <a:endParaRPr lang="en-US" noProof="0" dirty="0"/>
          </a:p>
          <a:p>
            <a:pPr>
              <a:buClrTx/>
            </a:pPr>
            <a:r>
              <a:rPr lang="en-US" noProof="0" dirty="0"/>
              <a:t>BIAN refers to the collection of designs that make up its industry standard known as the BIAN Service Landscape. Its development is iterative and relies on an active contribution of industry participants to build up consensus and encourage adoption.</a:t>
            </a:r>
          </a:p>
          <a:p>
            <a:pPr>
              <a:buClrTx/>
            </a:pPr>
            <a:endParaRPr lang="en-US" noProof="0" dirty="0"/>
          </a:p>
          <a:p>
            <a:pPr>
              <a:buClrTx/>
            </a:pPr>
            <a:r>
              <a:rPr lang="en-US" noProof="0" dirty="0"/>
              <a:t>BIAN offers the unique opportunity to migrate away from existing outdated core systems. </a:t>
            </a:r>
          </a:p>
          <a:p>
            <a:pPr>
              <a:buClrTx/>
            </a:pPr>
            <a:endParaRPr lang="en-US" noProof="0" dirty="0"/>
          </a:p>
          <a:p>
            <a:pPr>
              <a:buClrTx/>
            </a:pPr>
            <a:r>
              <a:rPr lang="en-US" noProof="0" dirty="0"/>
              <a:t>BIAN is an open standard </a:t>
            </a:r>
          </a:p>
          <a:p>
            <a:pPr>
              <a:buClrTx/>
            </a:pPr>
            <a:endParaRPr lang="en-US" noProof="0" dirty="0"/>
          </a:p>
          <a:p>
            <a:pPr>
              <a:buClrTx/>
            </a:pPr>
            <a:r>
              <a:rPr lang="en-US" dirty="0"/>
              <a:t>BIAN has a relationship with the Architecture framework TOGAF</a:t>
            </a:r>
            <a:endParaRPr lang="en-US" noProof="0" dirty="0"/>
          </a:p>
          <a:p>
            <a:endParaRPr lang="en-US" noProof="0" dirty="0"/>
          </a:p>
        </p:txBody>
      </p:sp>
    </p:spTree>
    <p:extLst>
      <p:ext uri="{BB962C8B-B14F-4D97-AF65-F5344CB8AC3E}">
        <p14:creationId xmlns:p14="http://schemas.microsoft.com/office/powerpoint/2010/main" val="161044000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92010" y="573986"/>
            <a:ext cx="900956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Centralize/Decentralize </a:t>
            </a:r>
          </a:p>
          <a:p>
            <a:pPr indent="15883">
              <a:spcAft>
                <a:spcPts val="600"/>
              </a:spcAft>
            </a:pPr>
            <a:r>
              <a:rPr lang="en-US" sz="1601" b="1" dirty="0">
                <a:solidFill>
                  <a:srgbClr val="5F6062"/>
                </a:solidFill>
                <a:latin typeface="Helvetica"/>
                <a:cs typeface="Helvetica"/>
              </a:rPr>
              <a:t>Centralise/Decentralise uses a simple quadrant to categorise Service Domains:</a:t>
            </a:r>
            <a:endParaRPr lang="en-US" sz="1401" b="1" dirty="0">
              <a:solidFill>
                <a:srgbClr val="5F6062"/>
              </a:solidFill>
              <a:latin typeface="Helvetica"/>
              <a:cs typeface="Helvetica"/>
            </a:endParaRPr>
          </a:p>
        </p:txBody>
      </p:sp>
      <p:grpSp>
        <p:nvGrpSpPr>
          <p:cNvPr id="2" name="Group 46"/>
          <p:cNvGrpSpPr>
            <a:grpSpLocks noChangeAspect="1"/>
          </p:cNvGrpSpPr>
          <p:nvPr/>
        </p:nvGrpSpPr>
        <p:grpSpPr>
          <a:xfrm>
            <a:off x="2086719" y="1895979"/>
            <a:ext cx="7564245" cy="3362534"/>
            <a:chOff x="5835779" y="2803082"/>
            <a:chExt cx="3451122" cy="1534127"/>
          </a:xfrm>
        </p:grpSpPr>
        <p:sp>
          <p:nvSpPr>
            <p:cNvPr id="5" name="Rectangle 28"/>
            <p:cNvSpPr>
              <a:spLocks noChangeArrowheads="1"/>
            </p:cNvSpPr>
            <p:nvPr/>
          </p:nvSpPr>
          <p:spPr bwMode="gray">
            <a:xfrm>
              <a:off x="5835779" y="2803082"/>
              <a:ext cx="2977870" cy="1534127"/>
            </a:xfrm>
            <a:prstGeom prst="rect">
              <a:avLst/>
            </a:prstGeom>
            <a:solidFill>
              <a:schemeClr val="bg1">
                <a:lumMod val="95000"/>
              </a:schemeClr>
            </a:solidFill>
            <a:ln w="9525">
              <a:noFill/>
              <a:miter lim="800000"/>
              <a:headEnd/>
              <a:tailEnd/>
            </a:ln>
            <a:effectLst>
              <a:outerShdw blurRad="63500" dist="38099" dir="7140000" algn="ctr" rotWithShape="0">
                <a:schemeClr val="tx1">
                  <a:alpha val="74998"/>
                </a:schemeClr>
              </a:outerShdw>
            </a:effectLst>
          </p:spPr>
          <p:txBody>
            <a:bodyPr lIns="27445" rIns="27445" anchor="ctr">
              <a:prstTxWarp prst="textNoShape">
                <a:avLst/>
              </a:prstTxWarp>
            </a:bodyPr>
            <a:lstStyle/>
            <a:p>
              <a:pPr>
                <a:lnSpc>
                  <a:spcPct val="90000"/>
                </a:lnSpc>
                <a:spcBef>
                  <a:spcPct val="0"/>
                </a:spcBef>
              </a:pPr>
              <a:endParaRPr lang="en-GB" sz="3602" b="1" dirty="0">
                <a:solidFill>
                  <a:srgbClr val="5F5F5F"/>
                </a:solidFill>
                <a:latin typeface="Arial Narrow" pitchFamily="-110" charset="0"/>
              </a:endParaRPr>
            </a:p>
          </p:txBody>
        </p:sp>
        <p:sp>
          <p:nvSpPr>
            <p:cNvPr id="6" name="Rectangle 62"/>
            <p:cNvSpPr>
              <a:spLocks noChangeArrowheads="1"/>
            </p:cNvSpPr>
            <p:nvPr/>
          </p:nvSpPr>
          <p:spPr bwMode="auto">
            <a:xfrm>
              <a:off x="7362123" y="3175988"/>
              <a:ext cx="467999" cy="306000"/>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buFont typeface="Wingdings" pitchFamily="-110" charset="2"/>
                <a:buNone/>
              </a:pPr>
              <a:r>
                <a:rPr lang="en-US" sz="1201" b="1" dirty="0">
                  <a:solidFill>
                    <a:schemeClr val="tx2"/>
                  </a:solidFill>
                  <a:latin typeface="Arial Narrow"/>
                  <a:cs typeface="Arial Narrow"/>
                </a:rPr>
                <a:t>Distributed</a:t>
              </a:r>
            </a:p>
            <a:p>
              <a:pPr algn="ctr">
                <a:spcBef>
                  <a:spcPct val="0"/>
                </a:spcBef>
                <a:buFont typeface="Wingdings" pitchFamily="-110" charset="2"/>
                <a:buNone/>
              </a:pPr>
              <a:r>
                <a:rPr lang="en-US" sz="1201" b="1" dirty="0">
                  <a:solidFill>
                    <a:schemeClr val="tx2"/>
                  </a:solidFill>
                  <a:latin typeface="Arial Narrow"/>
                  <a:cs typeface="Arial Narrow"/>
                </a:rPr>
                <a:t>Decisioning</a:t>
              </a:r>
            </a:p>
          </p:txBody>
        </p:sp>
        <p:sp>
          <p:nvSpPr>
            <p:cNvPr id="7" name="Rectangle 63"/>
            <p:cNvSpPr>
              <a:spLocks noChangeArrowheads="1"/>
            </p:cNvSpPr>
            <p:nvPr/>
          </p:nvSpPr>
          <p:spPr bwMode="auto">
            <a:xfrm>
              <a:off x="6779630" y="3604614"/>
              <a:ext cx="467999" cy="306000"/>
            </a:xfrm>
            <a:prstGeom prst="rect">
              <a:avLst/>
            </a:prstGeom>
            <a:solidFill>
              <a:srgbClr val="DDE3AB"/>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1201" b="1" dirty="0">
                  <a:solidFill>
                    <a:srgbClr val="5F6062"/>
                  </a:solidFill>
                  <a:latin typeface="Arial Narrow"/>
                  <a:cs typeface="Arial Narrow"/>
                </a:rPr>
                <a:t>Central</a:t>
              </a:r>
            </a:p>
            <a:p>
              <a:pPr algn="ctr">
                <a:spcBef>
                  <a:spcPct val="0"/>
                </a:spcBef>
              </a:pPr>
              <a:r>
                <a:rPr lang="en-US" sz="1201" b="1" dirty="0">
                  <a:solidFill>
                    <a:srgbClr val="5F6062"/>
                  </a:solidFill>
                  <a:latin typeface="Arial Narrow"/>
                  <a:cs typeface="Arial Narrow"/>
                </a:rPr>
                <a:t>Processing</a:t>
              </a:r>
            </a:p>
          </p:txBody>
        </p:sp>
        <p:sp>
          <p:nvSpPr>
            <p:cNvPr id="8" name="Rectangle 64"/>
            <p:cNvSpPr>
              <a:spLocks noChangeArrowheads="1"/>
            </p:cNvSpPr>
            <p:nvPr/>
          </p:nvSpPr>
          <p:spPr bwMode="auto">
            <a:xfrm>
              <a:off x="7362123" y="3604614"/>
              <a:ext cx="467999" cy="306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1201" b="1" dirty="0">
                  <a:solidFill>
                    <a:schemeClr val="bg1"/>
                  </a:solidFill>
                  <a:latin typeface="Arial Narrow"/>
                  <a:cs typeface="Arial Narrow"/>
                </a:rPr>
                <a:t>Distributed</a:t>
              </a:r>
            </a:p>
            <a:p>
              <a:pPr algn="ctr">
                <a:spcBef>
                  <a:spcPct val="0"/>
                </a:spcBef>
              </a:pPr>
              <a:r>
                <a:rPr lang="en-US" sz="1201" b="1" dirty="0">
                  <a:solidFill>
                    <a:schemeClr val="bg1"/>
                  </a:solidFill>
                  <a:latin typeface="Arial Narrow"/>
                  <a:cs typeface="Arial Narrow"/>
                </a:rPr>
                <a:t>Processing</a:t>
              </a:r>
            </a:p>
          </p:txBody>
        </p:sp>
        <p:sp>
          <p:nvSpPr>
            <p:cNvPr id="9" name="Rectangle 65"/>
            <p:cNvSpPr>
              <a:spLocks noChangeArrowheads="1"/>
            </p:cNvSpPr>
            <p:nvPr/>
          </p:nvSpPr>
          <p:spPr bwMode="auto">
            <a:xfrm>
              <a:off x="6779630" y="3175988"/>
              <a:ext cx="467999" cy="306000"/>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1201" b="1" dirty="0">
                  <a:solidFill>
                    <a:schemeClr val="bg1"/>
                  </a:solidFill>
                  <a:latin typeface="Arial Narrow"/>
                  <a:cs typeface="Arial Narrow"/>
                </a:rPr>
                <a:t>Central </a:t>
              </a:r>
            </a:p>
            <a:p>
              <a:pPr algn="ctr">
                <a:spcBef>
                  <a:spcPct val="0"/>
                </a:spcBef>
              </a:pPr>
              <a:r>
                <a:rPr lang="en-US" sz="1201" b="1" dirty="0">
                  <a:solidFill>
                    <a:schemeClr val="bg1"/>
                  </a:solidFill>
                  <a:latin typeface="Arial Narrow"/>
                  <a:cs typeface="Arial Narrow"/>
                </a:rPr>
                <a:t>Decisioning</a:t>
              </a:r>
            </a:p>
          </p:txBody>
        </p:sp>
        <p:sp>
          <p:nvSpPr>
            <p:cNvPr id="10" name="Line 66"/>
            <p:cNvSpPr>
              <a:spLocks noChangeShapeType="1"/>
            </p:cNvSpPr>
            <p:nvPr/>
          </p:nvSpPr>
          <p:spPr bwMode="auto">
            <a:xfrm>
              <a:off x="7305071" y="3073362"/>
              <a:ext cx="0" cy="944078"/>
            </a:xfrm>
            <a:prstGeom prst="line">
              <a:avLst/>
            </a:prstGeom>
            <a:noFill/>
            <a:ln w="57150" cap="flat" cmpd="sng" algn="ctr">
              <a:solidFill>
                <a:schemeClr val="tx1"/>
              </a:solidFill>
              <a:prstDash val="sysDot"/>
              <a:miter lim="800000"/>
              <a:headEnd type="triangle" w="med" len="med"/>
              <a:tailEnd type="triangle" w="med" len="med"/>
            </a:ln>
            <a:effectLst/>
          </p:spPr>
          <p:txBody>
            <a:bodyPr anchor="ctr">
              <a:prstTxWarp prst="textNoShape">
                <a:avLst/>
              </a:prstTxWarp>
            </a:bodyPr>
            <a:lstStyle/>
            <a:p>
              <a:endParaRPr lang="en-US" sz="4802" b="1" dirty="0"/>
            </a:p>
          </p:txBody>
        </p:sp>
        <p:sp>
          <p:nvSpPr>
            <p:cNvPr id="11" name="Text Box 68"/>
            <p:cNvSpPr txBox="1">
              <a:spLocks noChangeArrowheads="1"/>
            </p:cNvSpPr>
            <p:nvPr/>
          </p:nvSpPr>
          <p:spPr bwMode="auto">
            <a:xfrm>
              <a:off x="7000606" y="2803082"/>
              <a:ext cx="620717" cy="301626"/>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1201" b="1" dirty="0">
                  <a:latin typeface="Arial Narrow" pitchFamily="-110" charset="0"/>
                </a:rPr>
                <a:t>Complex Judgement</a:t>
              </a:r>
            </a:p>
            <a:p>
              <a:pPr algn="ctr">
                <a:spcBef>
                  <a:spcPct val="0"/>
                </a:spcBef>
                <a:buFont typeface="Wingdings" pitchFamily="-110" charset="2"/>
                <a:buNone/>
              </a:pPr>
              <a:r>
                <a:rPr lang="en-US" sz="1201" b="1" dirty="0">
                  <a:latin typeface="Arial Narrow" pitchFamily="-110" charset="0"/>
                </a:rPr>
                <a:t>(low volume)</a:t>
              </a:r>
            </a:p>
          </p:txBody>
        </p:sp>
        <p:sp>
          <p:nvSpPr>
            <p:cNvPr id="12" name="Text Box 69"/>
            <p:cNvSpPr txBox="1">
              <a:spLocks noChangeArrowheads="1"/>
            </p:cNvSpPr>
            <p:nvPr/>
          </p:nvSpPr>
          <p:spPr bwMode="auto">
            <a:xfrm>
              <a:off x="6996380" y="3988266"/>
              <a:ext cx="648217" cy="213652"/>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1201" b="1" dirty="0">
                  <a:latin typeface="Arial Narrow" pitchFamily="-110" charset="0"/>
                </a:rPr>
                <a:t>Rules based</a:t>
              </a:r>
            </a:p>
            <a:p>
              <a:pPr algn="ctr">
                <a:spcBef>
                  <a:spcPct val="0"/>
                </a:spcBef>
                <a:buFont typeface="Wingdings" pitchFamily="-110" charset="2"/>
                <a:buNone/>
              </a:pPr>
              <a:r>
                <a:rPr lang="en-US" sz="1201" b="1" dirty="0">
                  <a:latin typeface="Arial Narrow" pitchFamily="-110" charset="0"/>
                </a:rPr>
                <a:t>(high volume)</a:t>
              </a:r>
            </a:p>
          </p:txBody>
        </p:sp>
        <p:sp>
          <p:nvSpPr>
            <p:cNvPr id="13" name="Text Box 70"/>
            <p:cNvSpPr txBox="1">
              <a:spLocks noChangeArrowheads="1"/>
            </p:cNvSpPr>
            <p:nvPr/>
          </p:nvSpPr>
          <p:spPr bwMode="auto">
            <a:xfrm>
              <a:off x="6220000" y="3410260"/>
              <a:ext cx="540635" cy="301626"/>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1201" b="1" dirty="0">
                  <a:latin typeface="Arial Narrow" pitchFamily="-110" charset="0"/>
                </a:rPr>
                <a:t>Central Knowledge &amp; Decisioning</a:t>
              </a:r>
            </a:p>
          </p:txBody>
        </p:sp>
        <p:sp>
          <p:nvSpPr>
            <p:cNvPr id="14" name="Text Box 71"/>
            <p:cNvSpPr txBox="1">
              <a:spLocks noChangeArrowheads="1"/>
            </p:cNvSpPr>
            <p:nvPr/>
          </p:nvSpPr>
          <p:spPr bwMode="auto">
            <a:xfrm>
              <a:off x="7898288" y="3415971"/>
              <a:ext cx="538217" cy="301626"/>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1201" b="1" dirty="0">
                  <a:latin typeface="Arial Narrow" pitchFamily="-110" charset="0"/>
                </a:rPr>
                <a:t>Distributed</a:t>
              </a:r>
            </a:p>
            <a:p>
              <a:pPr>
                <a:spcBef>
                  <a:spcPct val="0"/>
                </a:spcBef>
                <a:buFont typeface="Wingdings" pitchFamily="-110" charset="2"/>
                <a:buNone/>
              </a:pPr>
              <a:r>
                <a:rPr lang="en-US" sz="1201" b="1" dirty="0">
                  <a:latin typeface="Arial Narrow" pitchFamily="-110" charset="0"/>
                </a:rPr>
                <a:t>Knowledge &amp;</a:t>
              </a:r>
            </a:p>
            <a:p>
              <a:pPr>
                <a:spcBef>
                  <a:spcPct val="0"/>
                </a:spcBef>
                <a:buFont typeface="Wingdings" pitchFamily="-110" charset="2"/>
                <a:buNone/>
              </a:pPr>
              <a:r>
                <a:rPr lang="en-US" sz="1201" b="1" dirty="0">
                  <a:latin typeface="Arial Narrow" pitchFamily="-110" charset="0"/>
                </a:rPr>
                <a:t>Authority</a:t>
              </a:r>
            </a:p>
          </p:txBody>
        </p:sp>
        <p:sp>
          <p:nvSpPr>
            <p:cNvPr id="15" name="Line 147"/>
            <p:cNvSpPr>
              <a:spLocks noChangeShapeType="1"/>
            </p:cNvSpPr>
            <p:nvPr/>
          </p:nvSpPr>
          <p:spPr bwMode="auto">
            <a:xfrm rot="5400000">
              <a:off x="7302317" y="2935811"/>
              <a:ext cx="0" cy="1215370"/>
            </a:xfrm>
            <a:prstGeom prst="line">
              <a:avLst/>
            </a:prstGeom>
            <a:noFill/>
            <a:ln w="57150" cap="flat" cmpd="sng" algn="ctr">
              <a:solidFill>
                <a:schemeClr val="tx1"/>
              </a:solidFill>
              <a:prstDash val="sysDot"/>
              <a:miter lim="800000"/>
              <a:headEnd type="triangle" w="med" len="med"/>
              <a:tailEnd type="triangle" w="med" len="med"/>
            </a:ln>
            <a:effectLst/>
          </p:spPr>
          <p:txBody>
            <a:bodyPr anchor="ctr">
              <a:prstTxWarp prst="textNoShape">
                <a:avLst/>
              </a:prstTxWarp>
            </a:bodyPr>
            <a:lstStyle/>
            <a:p>
              <a:endParaRPr lang="en-US" sz="4802" b="1" dirty="0"/>
            </a:p>
          </p:txBody>
        </p:sp>
        <p:sp>
          <p:nvSpPr>
            <p:cNvPr id="16" name="Rectangular Callout 15"/>
            <p:cNvSpPr/>
            <p:nvPr/>
          </p:nvSpPr>
          <p:spPr>
            <a:xfrm>
              <a:off x="8019181" y="2838140"/>
              <a:ext cx="764110" cy="407324"/>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1201" b="1" dirty="0">
                  <a:latin typeface="Arial Narrow" pitchFamily="-110" charset="0"/>
                </a:rPr>
                <a:t>Ensure consistent information &amp; procedures in place for distributed transactions</a:t>
              </a:r>
            </a:p>
          </p:txBody>
        </p:sp>
        <p:sp>
          <p:nvSpPr>
            <p:cNvPr id="17" name="Rectangular Callout 16"/>
            <p:cNvSpPr/>
            <p:nvPr/>
          </p:nvSpPr>
          <p:spPr>
            <a:xfrm>
              <a:off x="5868648" y="2838140"/>
              <a:ext cx="764110" cy="407324"/>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1201" b="1" dirty="0">
                  <a:latin typeface="Arial Narrow" pitchFamily="-110" charset="0"/>
                </a:rPr>
                <a:t>Group specialists and experts to provide central planning and decision making</a:t>
              </a:r>
            </a:p>
          </p:txBody>
        </p:sp>
        <p:sp>
          <p:nvSpPr>
            <p:cNvPr id="18" name="Rectangular Callout 17"/>
            <p:cNvSpPr/>
            <p:nvPr/>
          </p:nvSpPr>
          <p:spPr>
            <a:xfrm>
              <a:off x="5868648" y="3898559"/>
              <a:ext cx="764110" cy="407324"/>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1201" b="1" dirty="0">
                  <a:latin typeface="Arial Narrow" pitchFamily="-110" charset="0"/>
                </a:rPr>
                <a:t>Optimize centralized factory processing, maximize STP &amp; standards</a:t>
              </a:r>
            </a:p>
          </p:txBody>
        </p:sp>
        <p:sp>
          <p:nvSpPr>
            <p:cNvPr id="19" name="Rectangular Callout 18"/>
            <p:cNvSpPr/>
            <p:nvPr/>
          </p:nvSpPr>
          <p:spPr>
            <a:xfrm>
              <a:off x="8522791" y="3418428"/>
              <a:ext cx="764110" cy="407324"/>
            </a:xfrm>
            <a:prstGeom prst="wedgeRectCallout">
              <a:avLst>
                <a:gd name="adj1" fmla="val -141330"/>
                <a:gd name="adj2" fmla="val 59417"/>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1201" b="1" dirty="0">
                  <a:latin typeface="Arial Narrow" pitchFamily="-110" charset="0"/>
                </a:rPr>
                <a:t>Distributed access to local or self-service transaction processing  </a:t>
              </a:r>
            </a:p>
          </p:txBody>
        </p:sp>
      </p:grpSp>
      <p:sp>
        <p:nvSpPr>
          <p:cNvPr id="21" name="Freeform 20"/>
          <p:cNvSpPr/>
          <p:nvPr/>
        </p:nvSpPr>
        <p:spPr>
          <a:xfrm>
            <a:off x="6717498" y="4249435"/>
            <a:ext cx="3504075" cy="1999668"/>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22" name="Freeform 21"/>
          <p:cNvSpPr/>
          <p:nvPr/>
        </p:nvSpPr>
        <p:spPr>
          <a:xfrm>
            <a:off x="7757925" y="4600177"/>
            <a:ext cx="2324297" cy="34124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23" name="Freeform 22"/>
          <p:cNvSpPr/>
          <p:nvPr/>
        </p:nvSpPr>
        <p:spPr>
          <a:xfrm flipV="1">
            <a:off x="7157530" y="5849133"/>
            <a:ext cx="2924691" cy="342747"/>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4" name="Rectangle 23"/>
          <p:cNvSpPr/>
          <p:nvPr/>
        </p:nvSpPr>
        <p:spPr>
          <a:xfrm>
            <a:off x="7157530" y="4968651"/>
            <a:ext cx="566738" cy="854560"/>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5" name="Rectangle 24"/>
          <p:cNvSpPr/>
          <p:nvPr/>
        </p:nvSpPr>
        <p:spPr>
          <a:xfrm>
            <a:off x="6797215" y="4316403"/>
            <a:ext cx="927053" cy="62656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6" name="Pentagon 25"/>
          <p:cNvSpPr/>
          <p:nvPr/>
        </p:nvSpPr>
        <p:spPr>
          <a:xfrm>
            <a:off x="7757925" y="4968651"/>
            <a:ext cx="602525" cy="854560"/>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7" name="Chevron 26"/>
          <p:cNvSpPr/>
          <p:nvPr/>
        </p:nvSpPr>
        <p:spPr>
          <a:xfrm>
            <a:off x="8321207" y="4968651"/>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8" name="Chevron 27"/>
          <p:cNvSpPr/>
          <p:nvPr/>
        </p:nvSpPr>
        <p:spPr>
          <a:xfrm>
            <a:off x="8921004" y="4968651"/>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9" name="Chevron 28"/>
          <p:cNvSpPr/>
          <p:nvPr/>
        </p:nvSpPr>
        <p:spPr>
          <a:xfrm>
            <a:off x="9520801" y="4968651"/>
            <a:ext cx="640659" cy="854560"/>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4" name="Group 353"/>
          <p:cNvGrpSpPr/>
          <p:nvPr/>
        </p:nvGrpSpPr>
        <p:grpSpPr>
          <a:xfrm>
            <a:off x="7798295" y="5019572"/>
            <a:ext cx="2272627" cy="737063"/>
            <a:chOff x="1862942" y="4625480"/>
            <a:chExt cx="3015666" cy="1071652"/>
          </a:xfrm>
        </p:grpSpPr>
        <p:sp>
          <p:nvSpPr>
            <p:cNvPr id="114" name="Rectangle 113"/>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5" name="Rectangle 114"/>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6" name="Rectangle 115"/>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7" name="Rectangle 116"/>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8" name="Rectangle 117"/>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19" name="Rectangle 118"/>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0" name="Rectangle 119"/>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1" name="Rectangle 120"/>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2" name="Rectangle 121"/>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3" name="Rectangle 122"/>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4" name="Rectangle 123"/>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5" name="Rectangle 124"/>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31" name="Rectangle 30"/>
          <p:cNvSpPr>
            <a:spLocks noChangeAspect="1"/>
          </p:cNvSpPr>
          <p:nvPr/>
        </p:nvSpPr>
        <p:spPr bwMode="gray">
          <a:xfrm>
            <a:off x="6849671" y="4422706"/>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2" name="Rectangle 31"/>
          <p:cNvSpPr>
            <a:spLocks noChangeAspect="1"/>
          </p:cNvSpPr>
          <p:nvPr/>
        </p:nvSpPr>
        <p:spPr bwMode="gray">
          <a:xfrm>
            <a:off x="7300810" y="4422706"/>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 name="Rectangle 32"/>
          <p:cNvSpPr>
            <a:spLocks noChangeAspect="1"/>
          </p:cNvSpPr>
          <p:nvPr/>
        </p:nvSpPr>
        <p:spPr bwMode="gray">
          <a:xfrm>
            <a:off x="6852157" y="4690122"/>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 name="Rectangle 33"/>
          <p:cNvSpPr>
            <a:spLocks noChangeAspect="1"/>
          </p:cNvSpPr>
          <p:nvPr/>
        </p:nvSpPr>
        <p:spPr bwMode="gray">
          <a:xfrm>
            <a:off x="7303295" y="4690122"/>
            <a:ext cx="350132" cy="209274"/>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 name="Rectangle 34"/>
          <p:cNvSpPr/>
          <p:nvPr/>
        </p:nvSpPr>
        <p:spPr bwMode="gray">
          <a:xfrm>
            <a:off x="7821212" y="4683975"/>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6" name="Rectangle 35"/>
          <p:cNvSpPr/>
          <p:nvPr/>
        </p:nvSpPr>
        <p:spPr bwMode="gray">
          <a:xfrm>
            <a:off x="8557795" y="4683975"/>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7" name="Rectangle 36"/>
          <p:cNvSpPr/>
          <p:nvPr/>
        </p:nvSpPr>
        <p:spPr bwMode="gray">
          <a:xfrm>
            <a:off x="9294379" y="4683975"/>
            <a:ext cx="654889"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8" name="Rectangle 37"/>
          <p:cNvSpPr/>
          <p:nvPr/>
        </p:nvSpPr>
        <p:spPr bwMode="gray">
          <a:xfrm>
            <a:off x="7213955" y="5015607"/>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9" name="Rectangle 38"/>
          <p:cNvSpPr/>
          <p:nvPr/>
        </p:nvSpPr>
        <p:spPr bwMode="gray">
          <a:xfrm>
            <a:off x="7213955" y="5214985"/>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0" name="Rectangle 39"/>
          <p:cNvSpPr/>
          <p:nvPr/>
        </p:nvSpPr>
        <p:spPr bwMode="gray">
          <a:xfrm>
            <a:off x="7213955" y="5414363"/>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 name="Rectangle 40"/>
          <p:cNvSpPr/>
          <p:nvPr/>
        </p:nvSpPr>
        <p:spPr bwMode="gray">
          <a:xfrm>
            <a:off x="7213955" y="5613742"/>
            <a:ext cx="455853" cy="157420"/>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 name="Rectangle 41"/>
          <p:cNvSpPr/>
          <p:nvPr/>
        </p:nvSpPr>
        <p:spPr bwMode="gray">
          <a:xfrm>
            <a:off x="7926548" y="5909688"/>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 name="Rectangle 42"/>
          <p:cNvSpPr/>
          <p:nvPr/>
        </p:nvSpPr>
        <p:spPr bwMode="gray">
          <a:xfrm>
            <a:off x="8634718" y="5909688"/>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4" name="Rectangle 43"/>
          <p:cNvSpPr/>
          <p:nvPr/>
        </p:nvSpPr>
        <p:spPr bwMode="gray">
          <a:xfrm>
            <a:off x="9342887" y="5909688"/>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5" name="Rectangle 44"/>
          <p:cNvSpPr/>
          <p:nvPr/>
        </p:nvSpPr>
        <p:spPr bwMode="gray">
          <a:xfrm>
            <a:off x="7218378" y="5909688"/>
            <a:ext cx="628112" cy="21421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6" name="Rectangle 97"/>
          <p:cNvSpPr>
            <a:spLocks noChangeArrowheads="1"/>
          </p:cNvSpPr>
          <p:nvPr/>
        </p:nvSpPr>
        <p:spPr bwMode="auto">
          <a:xfrm>
            <a:off x="7864898"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 name="Rectangle 97"/>
          <p:cNvSpPr>
            <a:spLocks noChangeArrowheads="1"/>
          </p:cNvSpPr>
          <p:nvPr/>
        </p:nvSpPr>
        <p:spPr bwMode="auto">
          <a:xfrm>
            <a:off x="8173490" y="4721338"/>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 name="Rectangle 97"/>
          <p:cNvSpPr>
            <a:spLocks noChangeArrowheads="1"/>
          </p:cNvSpPr>
          <p:nvPr/>
        </p:nvSpPr>
        <p:spPr bwMode="auto">
          <a:xfrm>
            <a:off x="7864898" y="4808605"/>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 name="Rectangle 97"/>
          <p:cNvSpPr>
            <a:spLocks noChangeArrowheads="1"/>
          </p:cNvSpPr>
          <p:nvPr/>
        </p:nvSpPr>
        <p:spPr bwMode="auto">
          <a:xfrm>
            <a:off x="8173490" y="4808605"/>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 name="Rectangle 97"/>
          <p:cNvSpPr>
            <a:spLocks noChangeArrowheads="1"/>
          </p:cNvSpPr>
          <p:nvPr/>
        </p:nvSpPr>
        <p:spPr bwMode="auto">
          <a:xfrm>
            <a:off x="8601605"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 name="Rectangle 97"/>
          <p:cNvSpPr>
            <a:spLocks noChangeArrowheads="1"/>
          </p:cNvSpPr>
          <p:nvPr/>
        </p:nvSpPr>
        <p:spPr bwMode="auto">
          <a:xfrm>
            <a:off x="8910196" y="4721338"/>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2" name="Rectangle 97"/>
          <p:cNvSpPr>
            <a:spLocks noChangeArrowheads="1"/>
          </p:cNvSpPr>
          <p:nvPr/>
        </p:nvSpPr>
        <p:spPr bwMode="auto">
          <a:xfrm>
            <a:off x="8601605" y="4808605"/>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3" name="Rectangle 97"/>
          <p:cNvSpPr>
            <a:spLocks noChangeArrowheads="1"/>
          </p:cNvSpPr>
          <p:nvPr/>
        </p:nvSpPr>
        <p:spPr bwMode="auto">
          <a:xfrm>
            <a:off x="8910196" y="4808605"/>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4" name="Rectangle 97"/>
          <p:cNvSpPr>
            <a:spLocks noChangeArrowheads="1"/>
          </p:cNvSpPr>
          <p:nvPr/>
        </p:nvSpPr>
        <p:spPr bwMode="auto">
          <a:xfrm>
            <a:off x="9338311"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5" name="Rectangle 97"/>
          <p:cNvSpPr>
            <a:spLocks noChangeArrowheads="1"/>
          </p:cNvSpPr>
          <p:nvPr/>
        </p:nvSpPr>
        <p:spPr bwMode="auto">
          <a:xfrm>
            <a:off x="9646901"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6" name="Rectangle 97"/>
          <p:cNvSpPr>
            <a:spLocks noChangeArrowheads="1"/>
          </p:cNvSpPr>
          <p:nvPr/>
        </p:nvSpPr>
        <p:spPr bwMode="auto">
          <a:xfrm>
            <a:off x="9338311" y="4808605"/>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7" name="Rectangle 97"/>
          <p:cNvSpPr>
            <a:spLocks noChangeArrowheads="1"/>
          </p:cNvSpPr>
          <p:nvPr/>
        </p:nvSpPr>
        <p:spPr bwMode="auto">
          <a:xfrm>
            <a:off x="9646901" y="4808605"/>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8" name="Rectangle 57"/>
          <p:cNvSpPr>
            <a:spLocks noChangeArrowheads="1"/>
          </p:cNvSpPr>
          <p:nvPr/>
        </p:nvSpPr>
        <p:spPr bwMode="auto">
          <a:xfrm>
            <a:off x="7341163"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9" name="Rectangle 97"/>
          <p:cNvSpPr>
            <a:spLocks noChangeArrowheads="1"/>
          </p:cNvSpPr>
          <p:nvPr/>
        </p:nvSpPr>
        <p:spPr bwMode="auto">
          <a:xfrm>
            <a:off x="7341163" y="4804638"/>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0" name="Rectangle 97"/>
          <p:cNvSpPr>
            <a:spLocks noChangeArrowheads="1"/>
          </p:cNvSpPr>
          <p:nvPr/>
        </p:nvSpPr>
        <p:spPr bwMode="auto">
          <a:xfrm>
            <a:off x="7312912" y="5026775"/>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1" name="Rectangle 97"/>
          <p:cNvSpPr>
            <a:spLocks noChangeArrowheads="1"/>
          </p:cNvSpPr>
          <p:nvPr/>
        </p:nvSpPr>
        <p:spPr bwMode="auto">
          <a:xfrm>
            <a:off x="7312912" y="5098175"/>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2" name="Rectangle 97"/>
          <p:cNvSpPr>
            <a:spLocks noChangeArrowheads="1"/>
          </p:cNvSpPr>
          <p:nvPr/>
        </p:nvSpPr>
        <p:spPr bwMode="auto">
          <a:xfrm>
            <a:off x="7956171"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3" name="Rectangle 97"/>
          <p:cNvSpPr>
            <a:spLocks noChangeArrowheads="1"/>
          </p:cNvSpPr>
          <p:nvPr/>
        </p:nvSpPr>
        <p:spPr bwMode="auto">
          <a:xfrm>
            <a:off x="8264763"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4" name="Rectangle 97"/>
          <p:cNvSpPr>
            <a:spLocks noChangeArrowheads="1"/>
          </p:cNvSpPr>
          <p:nvPr/>
        </p:nvSpPr>
        <p:spPr bwMode="auto">
          <a:xfrm>
            <a:off x="7956171" y="6034317"/>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5" name="Rectangle 97"/>
          <p:cNvSpPr>
            <a:spLocks noChangeArrowheads="1"/>
          </p:cNvSpPr>
          <p:nvPr/>
        </p:nvSpPr>
        <p:spPr bwMode="auto">
          <a:xfrm>
            <a:off x="8264763" y="6034317"/>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6" name="Rectangle 97"/>
          <p:cNvSpPr>
            <a:spLocks noChangeArrowheads="1"/>
          </p:cNvSpPr>
          <p:nvPr/>
        </p:nvSpPr>
        <p:spPr bwMode="auto">
          <a:xfrm>
            <a:off x="8664627"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7" name="Rectangle 97"/>
          <p:cNvSpPr>
            <a:spLocks noChangeArrowheads="1"/>
          </p:cNvSpPr>
          <p:nvPr/>
        </p:nvSpPr>
        <p:spPr bwMode="auto">
          <a:xfrm>
            <a:off x="8973219"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8" name="Rectangle 97"/>
          <p:cNvSpPr>
            <a:spLocks noChangeArrowheads="1"/>
          </p:cNvSpPr>
          <p:nvPr/>
        </p:nvSpPr>
        <p:spPr bwMode="auto">
          <a:xfrm>
            <a:off x="8664627" y="6034317"/>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9" name="Rectangle 97"/>
          <p:cNvSpPr>
            <a:spLocks noChangeArrowheads="1"/>
          </p:cNvSpPr>
          <p:nvPr/>
        </p:nvSpPr>
        <p:spPr bwMode="auto">
          <a:xfrm>
            <a:off x="8973219" y="6034317"/>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0" name="Rectangle 97"/>
          <p:cNvSpPr>
            <a:spLocks noChangeArrowheads="1"/>
          </p:cNvSpPr>
          <p:nvPr/>
        </p:nvSpPr>
        <p:spPr bwMode="auto">
          <a:xfrm>
            <a:off x="9373083"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1" name="Rectangle 97"/>
          <p:cNvSpPr>
            <a:spLocks noChangeArrowheads="1"/>
          </p:cNvSpPr>
          <p:nvPr/>
        </p:nvSpPr>
        <p:spPr bwMode="auto">
          <a:xfrm>
            <a:off x="9681672" y="5947050"/>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2" name="Rectangle 97"/>
          <p:cNvSpPr>
            <a:spLocks noChangeArrowheads="1"/>
          </p:cNvSpPr>
          <p:nvPr/>
        </p:nvSpPr>
        <p:spPr bwMode="auto">
          <a:xfrm>
            <a:off x="9373083" y="6034317"/>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3" name="Rectangle 97"/>
          <p:cNvSpPr>
            <a:spLocks noChangeArrowheads="1"/>
          </p:cNvSpPr>
          <p:nvPr/>
        </p:nvSpPr>
        <p:spPr bwMode="auto">
          <a:xfrm>
            <a:off x="9681672" y="6034317"/>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4" name="Rectangle 97"/>
          <p:cNvSpPr>
            <a:spLocks noChangeArrowheads="1"/>
          </p:cNvSpPr>
          <p:nvPr/>
        </p:nvSpPr>
        <p:spPr bwMode="auto">
          <a:xfrm>
            <a:off x="7247716"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5" name="Rectangle 97"/>
          <p:cNvSpPr>
            <a:spLocks noChangeArrowheads="1"/>
          </p:cNvSpPr>
          <p:nvPr/>
        </p:nvSpPr>
        <p:spPr bwMode="auto">
          <a:xfrm>
            <a:off x="7556308" y="594705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6" name="Rectangle 97"/>
          <p:cNvSpPr>
            <a:spLocks noChangeArrowheads="1"/>
          </p:cNvSpPr>
          <p:nvPr/>
        </p:nvSpPr>
        <p:spPr bwMode="auto">
          <a:xfrm>
            <a:off x="7247716" y="6034317"/>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7" name="Rectangle 97"/>
          <p:cNvSpPr>
            <a:spLocks noChangeArrowheads="1"/>
          </p:cNvSpPr>
          <p:nvPr/>
        </p:nvSpPr>
        <p:spPr bwMode="auto">
          <a:xfrm>
            <a:off x="7556308" y="6034317"/>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8" name="Rectangle 97"/>
          <p:cNvSpPr>
            <a:spLocks noChangeArrowheads="1"/>
          </p:cNvSpPr>
          <p:nvPr/>
        </p:nvSpPr>
        <p:spPr bwMode="auto">
          <a:xfrm>
            <a:off x="7312912" y="5226431"/>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9" name="Rectangle 97"/>
          <p:cNvSpPr>
            <a:spLocks noChangeArrowheads="1"/>
          </p:cNvSpPr>
          <p:nvPr/>
        </p:nvSpPr>
        <p:spPr bwMode="auto">
          <a:xfrm>
            <a:off x="7312912" y="5297833"/>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0" name="Rectangle 79"/>
          <p:cNvSpPr>
            <a:spLocks noChangeArrowheads="1"/>
          </p:cNvSpPr>
          <p:nvPr/>
        </p:nvSpPr>
        <p:spPr bwMode="auto">
          <a:xfrm>
            <a:off x="7312912" y="542609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1" name="Rectangle 97"/>
          <p:cNvSpPr>
            <a:spLocks noChangeArrowheads="1"/>
          </p:cNvSpPr>
          <p:nvPr/>
        </p:nvSpPr>
        <p:spPr bwMode="auto">
          <a:xfrm>
            <a:off x="7312912" y="5497489"/>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2" name="Rectangle 97"/>
          <p:cNvSpPr>
            <a:spLocks noChangeArrowheads="1"/>
          </p:cNvSpPr>
          <p:nvPr/>
        </p:nvSpPr>
        <p:spPr bwMode="auto">
          <a:xfrm>
            <a:off x="7312912" y="5625747"/>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3" name="Rectangle 97"/>
          <p:cNvSpPr>
            <a:spLocks noChangeArrowheads="1"/>
          </p:cNvSpPr>
          <p:nvPr/>
        </p:nvSpPr>
        <p:spPr bwMode="auto">
          <a:xfrm>
            <a:off x="7312912" y="5697147"/>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4" name="Rectangle 97"/>
          <p:cNvSpPr>
            <a:spLocks noChangeArrowheads="1"/>
          </p:cNvSpPr>
          <p:nvPr/>
        </p:nvSpPr>
        <p:spPr bwMode="auto">
          <a:xfrm>
            <a:off x="7890976" y="5050575"/>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5" name="Rectangle 97"/>
          <p:cNvSpPr>
            <a:spLocks noChangeArrowheads="1"/>
          </p:cNvSpPr>
          <p:nvPr/>
        </p:nvSpPr>
        <p:spPr bwMode="auto">
          <a:xfrm>
            <a:off x="7890976" y="5133876"/>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6" name="Rectangle 97"/>
          <p:cNvSpPr>
            <a:spLocks noChangeArrowheads="1"/>
          </p:cNvSpPr>
          <p:nvPr/>
        </p:nvSpPr>
        <p:spPr bwMode="auto">
          <a:xfrm>
            <a:off x="7890976" y="5312376"/>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7" name="Rectangle 97"/>
          <p:cNvSpPr>
            <a:spLocks noChangeArrowheads="1"/>
          </p:cNvSpPr>
          <p:nvPr/>
        </p:nvSpPr>
        <p:spPr bwMode="auto">
          <a:xfrm>
            <a:off x="7890976" y="5395678"/>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8" name="Rectangle 97"/>
          <p:cNvSpPr>
            <a:spLocks noChangeArrowheads="1"/>
          </p:cNvSpPr>
          <p:nvPr/>
        </p:nvSpPr>
        <p:spPr bwMode="auto">
          <a:xfrm>
            <a:off x="7890976" y="5574180"/>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9" name="Rectangle 97"/>
          <p:cNvSpPr>
            <a:spLocks noChangeArrowheads="1"/>
          </p:cNvSpPr>
          <p:nvPr/>
        </p:nvSpPr>
        <p:spPr bwMode="auto">
          <a:xfrm>
            <a:off x="7890976" y="5657481"/>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0" name="Rectangle 97"/>
          <p:cNvSpPr>
            <a:spLocks noChangeArrowheads="1"/>
          </p:cNvSpPr>
          <p:nvPr/>
        </p:nvSpPr>
        <p:spPr bwMode="auto">
          <a:xfrm>
            <a:off x="8508157" y="5050575"/>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1" name="Rectangle 97"/>
          <p:cNvSpPr>
            <a:spLocks noChangeArrowheads="1"/>
          </p:cNvSpPr>
          <p:nvPr/>
        </p:nvSpPr>
        <p:spPr bwMode="auto">
          <a:xfrm>
            <a:off x="8508157" y="5133876"/>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2" name="Rectangle 97"/>
          <p:cNvSpPr>
            <a:spLocks noChangeArrowheads="1"/>
          </p:cNvSpPr>
          <p:nvPr/>
        </p:nvSpPr>
        <p:spPr bwMode="auto">
          <a:xfrm>
            <a:off x="8508157" y="5312376"/>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3" name="Rectangle 97"/>
          <p:cNvSpPr>
            <a:spLocks noChangeArrowheads="1"/>
          </p:cNvSpPr>
          <p:nvPr/>
        </p:nvSpPr>
        <p:spPr bwMode="auto">
          <a:xfrm>
            <a:off x="8508157" y="5395678"/>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4" name="Rectangle 97"/>
          <p:cNvSpPr>
            <a:spLocks noChangeArrowheads="1"/>
          </p:cNvSpPr>
          <p:nvPr/>
        </p:nvSpPr>
        <p:spPr bwMode="auto">
          <a:xfrm>
            <a:off x="8508157" y="5574180"/>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5" name="Rectangle 97"/>
          <p:cNvSpPr>
            <a:spLocks noChangeArrowheads="1"/>
          </p:cNvSpPr>
          <p:nvPr/>
        </p:nvSpPr>
        <p:spPr bwMode="auto">
          <a:xfrm>
            <a:off x="8508157" y="5657481"/>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6" name="Rectangle 97"/>
          <p:cNvSpPr>
            <a:spLocks noChangeArrowheads="1"/>
          </p:cNvSpPr>
          <p:nvPr/>
        </p:nvSpPr>
        <p:spPr bwMode="auto">
          <a:xfrm>
            <a:off x="9114473" y="5050575"/>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7" name="Rectangle 97"/>
          <p:cNvSpPr>
            <a:spLocks noChangeArrowheads="1"/>
          </p:cNvSpPr>
          <p:nvPr/>
        </p:nvSpPr>
        <p:spPr bwMode="auto">
          <a:xfrm>
            <a:off x="9114473" y="5133876"/>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8" name="Rectangle 97"/>
          <p:cNvSpPr>
            <a:spLocks noChangeArrowheads="1"/>
          </p:cNvSpPr>
          <p:nvPr/>
        </p:nvSpPr>
        <p:spPr bwMode="auto">
          <a:xfrm>
            <a:off x="9114473" y="5312376"/>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9" name="Rectangle 97"/>
          <p:cNvSpPr>
            <a:spLocks noChangeArrowheads="1"/>
          </p:cNvSpPr>
          <p:nvPr/>
        </p:nvSpPr>
        <p:spPr bwMode="auto">
          <a:xfrm>
            <a:off x="9114473" y="5395678"/>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0" name="Rectangle 97"/>
          <p:cNvSpPr>
            <a:spLocks noChangeArrowheads="1"/>
          </p:cNvSpPr>
          <p:nvPr/>
        </p:nvSpPr>
        <p:spPr bwMode="auto">
          <a:xfrm>
            <a:off x="9114473" y="5574180"/>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1" name="Rectangle 97"/>
          <p:cNvSpPr>
            <a:spLocks noChangeArrowheads="1"/>
          </p:cNvSpPr>
          <p:nvPr/>
        </p:nvSpPr>
        <p:spPr bwMode="auto">
          <a:xfrm>
            <a:off x="9114473" y="5657481"/>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2" name="Rectangle 97"/>
          <p:cNvSpPr>
            <a:spLocks noChangeArrowheads="1"/>
          </p:cNvSpPr>
          <p:nvPr/>
        </p:nvSpPr>
        <p:spPr bwMode="auto">
          <a:xfrm>
            <a:off x="9720790" y="5050575"/>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3" name="Rectangle 97"/>
          <p:cNvSpPr>
            <a:spLocks noChangeArrowheads="1"/>
          </p:cNvSpPr>
          <p:nvPr/>
        </p:nvSpPr>
        <p:spPr bwMode="auto">
          <a:xfrm>
            <a:off x="9720790" y="5133876"/>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4" name="Rectangle 97"/>
          <p:cNvSpPr>
            <a:spLocks noChangeArrowheads="1"/>
          </p:cNvSpPr>
          <p:nvPr/>
        </p:nvSpPr>
        <p:spPr bwMode="auto">
          <a:xfrm>
            <a:off x="9720790" y="5312376"/>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5" name="Rectangle 97"/>
          <p:cNvSpPr>
            <a:spLocks noChangeArrowheads="1"/>
          </p:cNvSpPr>
          <p:nvPr/>
        </p:nvSpPr>
        <p:spPr bwMode="auto">
          <a:xfrm>
            <a:off x="9720790" y="5395678"/>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6" name="Rectangle 97"/>
          <p:cNvSpPr>
            <a:spLocks noChangeArrowheads="1"/>
          </p:cNvSpPr>
          <p:nvPr/>
        </p:nvSpPr>
        <p:spPr bwMode="auto">
          <a:xfrm>
            <a:off x="9720790" y="5574180"/>
            <a:ext cx="261868" cy="58094"/>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7" name="Rectangle 97"/>
          <p:cNvSpPr>
            <a:spLocks noChangeArrowheads="1"/>
          </p:cNvSpPr>
          <p:nvPr/>
        </p:nvSpPr>
        <p:spPr bwMode="auto">
          <a:xfrm>
            <a:off x="9720790" y="5657481"/>
            <a:ext cx="261868" cy="58094"/>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8" name="Rectangle 107"/>
          <p:cNvSpPr>
            <a:spLocks noChangeArrowheads="1"/>
          </p:cNvSpPr>
          <p:nvPr/>
        </p:nvSpPr>
        <p:spPr bwMode="auto">
          <a:xfrm>
            <a:off x="7341163" y="4459031"/>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9" name="Rectangle 97"/>
          <p:cNvSpPr>
            <a:spLocks noChangeArrowheads="1"/>
          </p:cNvSpPr>
          <p:nvPr/>
        </p:nvSpPr>
        <p:spPr bwMode="auto">
          <a:xfrm>
            <a:off x="7341163" y="4542332"/>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0" name="Rectangle 109"/>
          <p:cNvSpPr>
            <a:spLocks noChangeArrowheads="1"/>
          </p:cNvSpPr>
          <p:nvPr/>
        </p:nvSpPr>
        <p:spPr bwMode="auto">
          <a:xfrm>
            <a:off x="6898992" y="4721338"/>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1" name="Rectangle 97"/>
          <p:cNvSpPr>
            <a:spLocks noChangeArrowheads="1"/>
          </p:cNvSpPr>
          <p:nvPr/>
        </p:nvSpPr>
        <p:spPr bwMode="auto">
          <a:xfrm>
            <a:off x="6898992" y="4804638"/>
            <a:ext cx="261868" cy="58094"/>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2" name="Rectangle 111"/>
          <p:cNvSpPr>
            <a:spLocks noChangeArrowheads="1"/>
          </p:cNvSpPr>
          <p:nvPr/>
        </p:nvSpPr>
        <p:spPr bwMode="auto">
          <a:xfrm>
            <a:off x="6898992" y="4459031"/>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3" name="Rectangle 97"/>
          <p:cNvSpPr>
            <a:spLocks noChangeArrowheads="1"/>
          </p:cNvSpPr>
          <p:nvPr/>
        </p:nvSpPr>
        <p:spPr bwMode="auto">
          <a:xfrm>
            <a:off x="6898992" y="4542332"/>
            <a:ext cx="261868" cy="58094"/>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Tree>
    <p:extLst>
      <p:ext uri="{BB962C8B-B14F-4D97-AF65-F5344CB8AC3E}">
        <p14:creationId xmlns:p14="http://schemas.microsoft.com/office/powerpoint/2010/main" val="2796763888"/>
      </p:ext>
    </p:extLst>
  </p:cSld>
  <p:clrMapOvr>
    <a:masterClrMapping/>
  </p:clrMapOvr>
  <p:transition>
    <p:wipe dir="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92010" y="441184"/>
            <a:ext cx="9009569" cy="301889"/>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Centralize/Decentralize </a:t>
            </a:r>
          </a:p>
        </p:txBody>
      </p:sp>
      <p:grpSp>
        <p:nvGrpSpPr>
          <p:cNvPr id="2" name="Group 68"/>
          <p:cNvGrpSpPr/>
          <p:nvPr/>
        </p:nvGrpSpPr>
        <p:grpSpPr>
          <a:xfrm>
            <a:off x="1824873" y="928328"/>
            <a:ext cx="8380456" cy="5161439"/>
            <a:chOff x="326248" y="935189"/>
            <a:chExt cx="8376578" cy="5159051"/>
          </a:xfrm>
          <a:effectLst>
            <a:outerShdw blurRad="50800" dist="38100" dir="2700000">
              <a:srgbClr val="000000">
                <a:alpha val="73000"/>
              </a:srgbClr>
            </a:outerShdw>
          </a:effectLst>
        </p:grpSpPr>
        <p:sp>
          <p:nvSpPr>
            <p:cNvPr id="127" name="Rectangle 3"/>
            <p:cNvSpPr>
              <a:spLocks noChangeArrowheads="1"/>
            </p:cNvSpPr>
            <p:nvPr/>
          </p:nvSpPr>
          <p:spPr bwMode="auto">
            <a:xfrm>
              <a:off x="1414097" y="3408226"/>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r>
                <a:rPr lang="en-US" sz="900" b="1" dirty="0">
                  <a:solidFill>
                    <a:schemeClr val="bg1"/>
                  </a:solidFill>
                  <a:latin typeface="Arial Narrow" charset="0"/>
                </a:rPr>
                <a:t>Consolidate transaction processing in a shared/central facility.  Minimize variations, maximize automation and ensure effective access from across the organization</a:t>
              </a:r>
            </a:p>
          </p:txBody>
        </p:sp>
        <p:sp>
          <p:nvSpPr>
            <p:cNvPr id="128" name="Rectangle 4"/>
            <p:cNvSpPr>
              <a:spLocks noChangeArrowheads="1"/>
            </p:cNvSpPr>
            <p:nvPr/>
          </p:nvSpPr>
          <p:spPr bwMode="auto">
            <a:xfrm>
              <a:off x="1414097" y="4336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r>
                <a:rPr lang="en-US" sz="900" b="1" dirty="0">
                  <a:solidFill>
                    <a:schemeClr val="bg1"/>
                  </a:solidFill>
                  <a:latin typeface="Arial Narrow" charset="0"/>
                </a:rPr>
                <a:t>Support automated rules based transactional decisions at distributed points across the organization (e.g. at branches) with structured procedures, standard information and decision criteria</a:t>
              </a:r>
            </a:p>
          </p:txBody>
        </p:sp>
        <p:sp>
          <p:nvSpPr>
            <p:cNvPr id="129" name="Rectangle 5"/>
            <p:cNvSpPr>
              <a:spLocks noChangeArrowheads="1"/>
            </p:cNvSpPr>
            <p:nvPr/>
          </p:nvSpPr>
          <p:spPr bwMode="auto">
            <a:xfrm>
              <a:off x="1414097" y="5264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r>
                <a:rPr lang="en-US" sz="900" b="1" dirty="0">
                  <a:solidFill>
                    <a:schemeClr val="bg1"/>
                  </a:solidFill>
                  <a:latin typeface="Arial Narrow" charset="0"/>
                </a:rPr>
                <a:t>Support local specialist decision making for high value and/or experienced based negotiation with effective procedures and information provisioning</a:t>
              </a:r>
            </a:p>
          </p:txBody>
        </p:sp>
        <p:sp>
          <p:nvSpPr>
            <p:cNvPr id="130" name="Rectangle 36"/>
            <p:cNvSpPr>
              <a:spLocks noChangeArrowheads="1"/>
            </p:cNvSpPr>
            <p:nvPr/>
          </p:nvSpPr>
          <p:spPr bwMode="auto">
            <a:xfrm>
              <a:off x="1414097" y="2480225"/>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r>
                <a:rPr lang="en-US" sz="900" b="1" dirty="0">
                  <a:solidFill>
                    <a:schemeClr val="bg1"/>
                  </a:solidFill>
                  <a:latin typeface="Arial Narrow" charset="0"/>
                </a:rPr>
                <a:t>Consolidate skills and expertise at the center.  Ensure appropriate task scheduling/prioritization is in place and provide effective access from across the organization</a:t>
              </a:r>
            </a:p>
          </p:txBody>
        </p:sp>
        <p:sp>
          <p:nvSpPr>
            <p:cNvPr id="131" name="Rectangle 6"/>
            <p:cNvSpPr>
              <a:spLocks noChangeArrowheads="1"/>
            </p:cNvSpPr>
            <p:nvPr/>
          </p:nvSpPr>
          <p:spPr bwMode="auto">
            <a:xfrm>
              <a:off x="3252402"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r>
                <a:rPr lang="en-US" sz="1101" b="1" dirty="0">
                  <a:solidFill>
                    <a:schemeClr val="bg1"/>
                  </a:solidFill>
                  <a:latin typeface="Arial Narrow" charset="0"/>
                </a:rPr>
                <a:t>Operational</a:t>
              </a:r>
            </a:p>
            <a:p>
              <a:r>
                <a:rPr lang="en-US" sz="1101" b="1" dirty="0">
                  <a:solidFill>
                    <a:schemeClr val="bg1"/>
                  </a:solidFill>
                  <a:latin typeface="Arial Narrow" charset="0"/>
                </a:rPr>
                <a:t>Rationalization</a:t>
              </a:r>
            </a:p>
            <a:p>
              <a:r>
                <a:rPr lang="en-US" sz="1101" b="1" dirty="0">
                  <a:solidFill>
                    <a:schemeClr val="bg1"/>
                  </a:solidFill>
                  <a:latin typeface="Arial Narrow" charset="0"/>
                </a:rPr>
                <a:t>Approaches</a:t>
              </a:r>
            </a:p>
          </p:txBody>
        </p:sp>
        <p:sp>
          <p:nvSpPr>
            <p:cNvPr id="132" name="Rectangle 7"/>
            <p:cNvSpPr>
              <a:spLocks noChangeArrowheads="1"/>
            </p:cNvSpPr>
            <p:nvPr/>
          </p:nvSpPr>
          <p:spPr bwMode="auto">
            <a:xfrm>
              <a:off x="5104599" y="1805840"/>
              <a:ext cx="1748899"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r>
                <a:rPr lang="en-US" sz="1101" b="1" dirty="0">
                  <a:solidFill>
                    <a:schemeClr val="bg1"/>
                  </a:solidFill>
                  <a:latin typeface="Arial Narrow" charset="0"/>
                </a:rPr>
                <a:t>Organizational</a:t>
              </a:r>
            </a:p>
            <a:p>
              <a:r>
                <a:rPr lang="en-US" sz="1101" b="1" dirty="0">
                  <a:solidFill>
                    <a:schemeClr val="bg1"/>
                  </a:solidFill>
                  <a:latin typeface="Arial Narrow" charset="0"/>
                </a:rPr>
                <a:t>Rationalization</a:t>
              </a:r>
            </a:p>
            <a:p>
              <a:r>
                <a:rPr lang="en-US" sz="1101" b="1" dirty="0">
                  <a:solidFill>
                    <a:schemeClr val="bg1"/>
                  </a:solidFill>
                  <a:latin typeface="Arial Narrow" charset="0"/>
                </a:rPr>
                <a:t>Approaches</a:t>
              </a:r>
            </a:p>
          </p:txBody>
        </p:sp>
        <p:sp>
          <p:nvSpPr>
            <p:cNvPr id="133" name="Rectangle 8"/>
            <p:cNvSpPr>
              <a:spLocks noChangeArrowheads="1"/>
            </p:cNvSpPr>
            <p:nvPr/>
          </p:nvSpPr>
          <p:spPr bwMode="auto">
            <a:xfrm>
              <a:off x="6953928"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r>
                <a:rPr lang="en-US" sz="1101" b="1" dirty="0">
                  <a:solidFill>
                    <a:schemeClr val="bg1"/>
                  </a:solidFill>
                  <a:latin typeface="Arial Narrow" charset="0"/>
                </a:rPr>
                <a:t>Systems</a:t>
              </a:r>
            </a:p>
            <a:p>
              <a:r>
                <a:rPr lang="en-US" sz="1101" b="1" dirty="0">
                  <a:solidFill>
                    <a:schemeClr val="bg1"/>
                  </a:solidFill>
                  <a:latin typeface="Arial Narrow" charset="0"/>
                </a:rPr>
                <a:t>Rationalization</a:t>
              </a:r>
            </a:p>
            <a:p>
              <a:r>
                <a:rPr lang="en-US" sz="1101" b="1" dirty="0">
                  <a:solidFill>
                    <a:schemeClr val="bg1"/>
                  </a:solidFill>
                  <a:latin typeface="Arial Narrow" charset="0"/>
                </a:rPr>
                <a:t>Approaches</a:t>
              </a:r>
            </a:p>
          </p:txBody>
        </p:sp>
        <p:sp>
          <p:nvSpPr>
            <p:cNvPr id="134" name="Rectangle 9"/>
            <p:cNvSpPr>
              <a:spLocks noChangeArrowheads="1"/>
            </p:cNvSpPr>
            <p:nvPr/>
          </p:nvSpPr>
          <p:spPr bwMode="auto">
            <a:xfrm>
              <a:off x="3252402" y="3408226"/>
              <a:ext cx="1748898" cy="830013"/>
            </a:xfrm>
            <a:prstGeom prst="rect">
              <a:avLst/>
            </a:prstGeom>
            <a:solidFill>
              <a:schemeClr val="bg1">
                <a:lumMod val="95000"/>
              </a:schemeClr>
            </a:solidFill>
            <a:ln w="28575">
              <a:noFill/>
              <a:miter lim="800000"/>
              <a:headEnd/>
              <a:tailEnd/>
            </a:ln>
            <a:effectLst/>
          </p:spPr>
          <p:txBody>
            <a:bodyPr lIns="45741" rIns="0"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minimize processing variations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streamline/optimize processes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establish effective exception handling</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address potentially conflicting needs and priorities across service subscribers</a:t>
              </a:r>
            </a:p>
          </p:txBody>
        </p:sp>
        <p:sp>
          <p:nvSpPr>
            <p:cNvPr id="135" name="Rectangle 10"/>
            <p:cNvSpPr>
              <a:spLocks noChangeArrowheads="1"/>
            </p:cNvSpPr>
            <p:nvPr/>
          </p:nvSpPr>
          <p:spPr bwMode="auto">
            <a:xfrm>
              <a:off x="3252402"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minimize processing variations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streamline/optimize processes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standard information needs and decision criteria are established</a:t>
              </a:r>
            </a:p>
            <a:p>
              <a:pPr marL="114357" indent="-114357">
                <a:lnSpc>
                  <a:spcPct val="90000"/>
                </a:lnSpc>
                <a:buClr>
                  <a:srgbClr val="000066"/>
                </a:buClr>
                <a:buSzPct val="120000"/>
                <a:buFont typeface="Wingdings" charset="2"/>
                <a:buChar char="§"/>
              </a:pPr>
              <a:endParaRPr lang="en-US" sz="900" dirty="0">
                <a:solidFill>
                  <a:schemeClr val="tx2"/>
                </a:solidFill>
                <a:latin typeface="Arial Narrow" charset="0"/>
              </a:endParaRPr>
            </a:p>
          </p:txBody>
        </p:sp>
        <p:sp>
          <p:nvSpPr>
            <p:cNvPr id="136" name="Rectangle 11"/>
            <p:cNvSpPr>
              <a:spLocks noChangeArrowheads="1"/>
            </p:cNvSpPr>
            <p:nvPr/>
          </p:nvSpPr>
          <p:spPr bwMode="auto">
            <a:xfrm>
              <a:off x="3252402"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authority is delegated to appropriate local units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required skills/qualifications and procedures are in place</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activity reporting is supported to continually refine approaches</a:t>
              </a:r>
            </a:p>
          </p:txBody>
        </p:sp>
        <p:sp>
          <p:nvSpPr>
            <p:cNvPr id="137" name="Rectangle 12"/>
            <p:cNvSpPr>
              <a:spLocks noChangeArrowheads="1"/>
            </p:cNvSpPr>
            <p:nvPr/>
          </p:nvSpPr>
          <p:spPr bwMode="auto">
            <a:xfrm>
              <a:off x="5101729" y="3408226"/>
              <a:ext cx="1748899" cy="830013"/>
            </a:xfrm>
            <a:prstGeom prst="rect">
              <a:avLst/>
            </a:prstGeom>
            <a:solidFill>
              <a:schemeClr val="bg1">
                <a:lumMod val="95000"/>
              </a:schemeClr>
            </a:solidFill>
            <a:ln w="28575">
              <a:noFill/>
              <a:miter lim="800000"/>
              <a:headEnd/>
              <a:tailEnd/>
            </a:ln>
            <a:effectLst/>
          </p:spPr>
          <p:txBody>
            <a:bodyPr lIns="45741" rIns="0"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simplify tasks/leverage technology to reduce required skills/training levels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implement effective exceptions and escalation handling arrangements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establish optimal work scheduling</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locate to leverage staff demographics</a:t>
              </a:r>
            </a:p>
          </p:txBody>
        </p:sp>
        <p:sp>
          <p:nvSpPr>
            <p:cNvPr id="138" name="Rectangle 13"/>
            <p:cNvSpPr>
              <a:spLocks noChangeArrowheads="1"/>
            </p:cNvSpPr>
            <p:nvPr/>
          </p:nvSpPr>
          <p:spPr bwMode="auto">
            <a:xfrm>
              <a:off x="5101729" y="4336226"/>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implement context specific training and support to ensure consistency</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implement access control to ensure qualified parties only participate</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leverage self service potential</a:t>
              </a:r>
            </a:p>
          </p:txBody>
        </p:sp>
        <p:sp>
          <p:nvSpPr>
            <p:cNvPr id="139" name="Rectangle 14"/>
            <p:cNvSpPr>
              <a:spLocks noChangeArrowheads="1"/>
            </p:cNvSpPr>
            <p:nvPr/>
          </p:nvSpPr>
          <p:spPr bwMode="auto">
            <a:xfrm>
              <a:off x="5101729" y="5264227"/>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establish clear business roles and responsibilities for local interpretation</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staff give priority to high value activities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consider incentive/appraisal tools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performance audit/assurance</a:t>
              </a:r>
            </a:p>
          </p:txBody>
        </p:sp>
        <p:sp>
          <p:nvSpPr>
            <p:cNvPr id="140" name="Rectangle 15"/>
            <p:cNvSpPr>
              <a:spLocks noChangeArrowheads="1"/>
            </p:cNvSpPr>
            <p:nvPr/>
          </p:nvSpPr>
          <p:spPr bwMode="auto">
            <a:xfrm>
              <a:off x="6953928" y="3408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eliminate systems/application redundancy</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maximize automation, streamline processing (STP)</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enforce comprehensive technology standards</a:t>
              </a:r>
            </a:p>
          </p:txBody>
        </p:sp>
        <p:sp>
          <p:nvSpPr>
            <p:cNvPr id="141" name="Rectangle 16"/>
            <p:cNvSpPr>
              <a:spLocks noChangeArrowheads="1"/>
            </p:cNvSpPr>
            <p:nvPr/>
          </p:nvSpPr>
          <p:spPr bwMode="auto">
            <a:xfrm>
              <a:off x="6953928"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deploy standard rules based systems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integrated, standards based process design and data management is employed in systems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leverage CBT and workflow systems capabilities</a:t>
              </a:r>
            </a:p>
          </p:txBody>
        </p:sp>
        <p:sp>
          <p:nvSpPr>
            <p:cNvPr id="142" name="Rectangle 17"/>
            <p:cNvSpPr>
              <a:spLocks noChangeArrowheads="1"/>
            </p:cNvSpPr>
            <p:nvPr/>
          </p:nvSpPr>
          <p:spPr bwMode="auto">
            <a:xfrm>
              <a:off x="6953928"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deploy standard decision support, analysis and information distribution systems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integrate transaction capture and reporting systems to support audit/assurance reporting</a:t>
              </a:r>
            </a:p>
          </p:txBody>
        </p:sp>
        <p:sp>
          <p:nvSpPr>
            <p:cNvPr id="143" name="Rectangle 37"/>
            <p:cNvSpPr>
              <a:spLocks noChangeArrowheads="1"/>
            </p:cNvSpPr>
            <p:nvPr/>
          </p:nvSpPr>
          <p:spPr bwMode="auto">
            <a:xfrm>
              <a:off x="3252402"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eliminate duplicate units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consolidate operational resources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define/leverage best practices</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establish shared service prioritization approach</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ensure access and adoption</a:t>
              </a:r>
            </a:p>
          </p:txBody>
        </p:sp>
        <p:sp>
          <p:nvSpPr>
            <p:cNvPr id="144" name="Rectangle 38"/>
            <p:cNvSpPr>
              <a:spLocks noChangeArrowheads="1"/>
            </p:cNvSpPr>
            <p:nvPr/>
          </p:nvSpPr>
          <p:spPr bwMode="auto">
            <a:xfrm>
              <a:off x="5101729" y="2480225"/>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establish skills/expertise based centers of excellence</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define roles and responsibilities that leverage high value staff</a:t>
              </a:r>
            </a:p>
          </p:txBody>
        </p:sp>
        <p:sp>
          <p:nvSpPr>
            <p:cNvPr id="145" name="Rectangle 39"/>
            <p:cNvSpPr>
              <a:spLocks noChangeArrowheads="1"/>
            </p:cNvSpPr>
            <p:nvPr/>
          </p:nvSpPr>
          <p:spPr bwMode="auto">
            <a:xfrm>
              <a:off x="6953928"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provide dedicated function specific support systems (likely to be function specialized)</a:t>
              </a:r>
            </a:p>
            <a:p>
              <a:pPr marL="114357" indent="-114357">
                <a:lnSpc>
                  <a:spcPct val="90000"/>
                </a:lnSpc>
                <a:buClr>
                  <a:srgbClr val="000066"/>
                </a:buClr>
                <a:buSzPct val="120000"/>
                <a:buFont typeface="Wingdings" charset="2"/>
                <a:buChar char="§"/>
              </a:pPr>
              <a:r>
                <a:rPr lang="en-US" sz="900" dirty="0">
                  <a:solidFill>
                    <a:schemeClr val="tx2"/>
                  </a:solidFill>
                  <a:latin typeface="Arial Narrow" charset="0"/>
                </a:rPr>
                <a:t>provide request capture and result distribution capabilities to link to the broader business community</a:t>
              </a:r>
            </a:p>
          </p:txBody>
        </p:sp>
        <p:sp>
          <p:nvSpPr>
            <p:cNvPr id="146" name="Rectangle 40"/>
            <p:cNvSpPr>
              <a:spLocks noChangeArrowheads="1"/>
            </p:cNvSpPr>
            <p:nvPr/>
          </p:nvSpPr>
          <p:spPr bwMode="auto">
            <a:xfrm>
              <a:off x="661602" y="3408226"/>
              <a:ext cx="697435" cy="830013"/>
            </a:xfrm>
            <a:prstGeom prst="rect">
              <a:avLst/>
            </a:prstGeom>
            <a:solidFill>
              <a:srgbClr val="DDE3AB"/>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a:spcBef>
                  <a:spcPct val="0"/>
                </a:spcBef>
                <a:buFont typeface="Wingdings" charset="2"/>
                <a:buNone/>
              </a:pPr>
              <a:r>
                <a:rPr lang="en-US" sz="900" b="1" dirty="0">
                  <a:solidFill>
                    <a:schemeClr val="tx1"/>
                  </a:solidFill>
                  <a:latin typeface="Arial Narrow"/>
                  <a:cs typeface="Arial Narrow"/>
                </a:rPr>
                <a:t>CENTRAL</a:t>
              </a:r>
            </a:p>
            <a:p>
              <a:pPr>
                <a:spcBef>
                  <a:spcPct val="0"/>
                </a:spcBef>
                <a:buFont typeface="Wingdings" charset="2"/>
                <a:buNone/>
              </a:pPr>
              <a:r>
                <a:rPr lang="en-US" sz="900" b="1" dirty="0">
                  <a:solidFill>
                    <a:schemeClr val="tx1"/>
                  </a:solidFill>
                  <a:latin typeface="Arial Narrow"/>
                  <a:cs typeface="Arial Narrow"/>
                </a:rPr>
                <a:t>PROCESSING</a:t>
              </a:r>
            </a:p>
          </p:txBody>
        </p:sp>
        <p:sp>
          <p:nvSpPr>
            <p:cNvPr id="147" name="Rectangle 41"/>
            <p:cNvSpPr>
              <a:spLocks noChangeArrowheads="1"/>
            </p:cNvSpPr>
            <p:nvPr/>
          </p:nvSpPr>
          <p:spPr bwMode="auto">
            <a:xfrm flipH="1">
              <a:off x="661602" y="4336227"/>
              <a:ext cx="697435" cy="830013"/>
            </a:xfrm>
            <a:prstGeom prst="rect">
              <a:avLst/>
            </a:prstGeom>
            <a:solidFill>
              <a:srgbClr val="C1CD19"/>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a:spcBef>
                  <a:spcPct val="0"/>
                </a:spcBef>
              </a:pPr>
              <a:r>
                <a:rPr lang="en-US" sz="900" b="1" dirty="0">
                  <a:solidFill>
                    <a:schemeClr val="bg1"/>
                  </a:solidFill>
                  <a:latin typeface="Arial Narrow"/>
                  <a:cs typeface="Arial Narrow"/>
                </a:rPr>
                <a:t>DISTRIBUTED</a:t>
              </a:r>
            </a:p>
            <a:p>
              <a:pPr>
                <a:spcBef>
                  <a:spcPct val="0"/>
                </a:spcBef>
              </a:pPr>
              <a:r>
                <a:rPr lang="en-US" sz="900" b="1" dirty="0">
                  <a:solidFill>
                    <a:schemeClr val="bg1"/>
                  </a:solidFill>
                  <a:latin typeface="Arial Narrow"/>
                  <a:cs typeface="Arial Narrow"/>
                </a:rPr>
                <a:t>PROCESSING</a:t>
              </a:r>
            </a:p>
          </p:txBody>
        </p:sp>
        <p:sp>
          <p:nvSpPr>
            <p:cNvPr id="148" name="Rectangle 42"/>
            <p:cNvSpPr>
              <a:spLocks noChangeArrowheads="1"/>
            </p:cNvSpPr>
            <p:nvPr/>
          </p:nvSpPr>
          <p:spPr bwMode="auto">
            <a:xfrm>
              <a:off x="661602" y="5264227"/>
              <a:ext cx="697435" cy="830013"/>
            </a:xfrm>
            <a:prstGeom prst="rect">
              <a:avLst/>
            </a:prstGeom>
            <a:solidFill>
              <a:srgbClr val="68C8C6"/>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a:spcBef>
                  <a:spcPct val="0"/>
                </a:spcBef>
              </a:pPr>
              <a:r>
                <a:rPr lang="en-US" sz="900" b="1" dirty="0">
                  <a:solidFill>
                    <a:schemeClr val="tx2"/>
                  </a:solidFill>
                  <a:latin typeface="Arial Narrow"/>
                  <a:cs typeface="Arial Narrow"/>
                </a:rPr>
                <a:t>DISTRIBUTED</a:t>
              </a:r>
            </a:p>
            <a:p>
              <a:pPr>
                <a:spcBef>
                  <a:spcPct val="0"/>
                </a:spcBef>
              </a:pPr>
              <a:r>
                <a:rPr lang="en-US" sz="900" b="1" dirty="0">
                  <a:solidFill>
                    <a:schemeClr val="tx2"/>
                  </a:solidFill>
                  <a:latin typeface="Arial Narrow"/>
                  <a:cs typeface="Arial Narrow"/>
                </a:rPr>
                <a:t>DECISIONING</a:t>
              </a:r>
            </a:p>
          </p:txBody>
        </p:sp>
        <p:sp>
          <p:nvSpPr>
            <p:cNvPr id="149" name="Rectangle 43"/>
            <p:cNvSpPr>
              <a:spLocks noChangeArrowheads="1"/>
            </p:cNvSpPr>
            <p:nvPr/>
          </p:nvSpPr>
          <p:spPr bwMode="auto">
            <a:xfrm flipH="1">
              <a:off x="661602" y="2480225"/>
              <a:ext cx="697435" cy="83001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a:spcBef>
                  <a:spcPct val="0"/>
                </a:spcBef>
                <a:buFont typeface="Wingdings" charset="2"/>
                <a:buNone/>
              </a:pPr>
              <a:r>
                <a:rPr lang="en-US" sz="900" b="1" dirty="0">
                  <a:solidFill>
                    <a:srgbClr val="FFFFFF"/>
                  </a:solidFill>
                  <a:latin typeface="Arial Narrow"/>
                  <a:cs typeface="Arial Narrow"/>
                </a:rPr>
                <a:t>CENTRAL</a:t>
              </a:r>
            </a:p>
            <a:p>
              <a:pPr>
                <a:spcBef>
                  <a:spcPct val="0"/>
                </a:spcBef>
                <a:buFont typeface="Wingdings" charset="2"/>
                <a:buNone/>
              </a:pPr>
              <a:r>
                <a:rPr lang="en-US" sz="900" b="1" dirty="0">
                  <a:solidFill>
                    <a:srgbClr val="FFFFFF"/>
                  </a:solidFill>
                  <a:latin typeface="Arial Narrow"/>
                  <a:cs typeface="Arial Narrow"/>
                </a:rPr>
                <a:t>DECISIONING</a:t>
              </a:r>
            </a:p>
          </p:txBody>
        </p:sp>
        <p:grpSp>
          <p:nvGrpSpPr>
            <p:cNvPr id="4" name="Group 64"/>
            <p:cNvGrpSpPr/>
            <p:nvPr/>
          </p:nvGrpSpPr>
          <p:grpSpPr>
            <a:xfrm>
              <a:off x="326248" y="935189"/>
              <a:ext cx="2838112" cy="1462127"/>
              <a:chOff x="193968" y="1609919"/>
              <a:chExt cx="2838112" cy="1462127"/>
            </a:xfrm>
          </p:grpSpPr>
          <p:sp>
            <p:nvSpPr>
              <p:cNvPr id="151" name="Rectangle 28"/>
              <p:cNvSpPr>
                <a:spLocks noChangeArrowheads="1"/>
              </p:cNvSpPr>
              <p:nvPr/>
            </p:nvSpPr>
            <p:spPr bwMode="gray">
              <a:xfrm>
                <a:off x="193968" y="1609919"/>
                <a:ext cx="2838112" cy="1462127"/>
              </a:xfrm>
              <a:prstGeom prst="rect">
                <a:avLst/>
              </a:prstGeom>
              <a:solidFill>
                <a:srgbClr val="EAEAEA"/>
              </a:solidFill>
              <a:ln w="19050" cap="flat" cmpd="sng" algn="ctr">
                <a:solidFill>
                  <a:srgbClr val="5F6062"/>
                </a:solidFill>
                <a:prstDash val="solid"/>
                <a:miter lim="800000"/>
                <a:headEnd type="none" w="med" len="med"/>
                <a:tailEnd type="none" w="med" len="med"/>
              </a:ln>
              <a:effectLst/>
            </p:spPr>
            <p:txBody>
              <a:bodyPr lIns="27445" rIns="27445" anchor="ctr">
                <a:prstTxWarp prst="textNoShape">
                  <a:avLst/>
                </a:prstTxWarp>
              </a:bodyPr>
              <a:lstStyle/>
              <a:p>
                <a:pPr>
                  <a:lnSpc>
                    <a:spcPct val="90000"/>
                  </a:lnSpc>
                  <a:spcBef>
                    <a:spcPct val="0"/>
                  </a:spcBef>
                </a:pPr>
                <a:endParaRPr lang="en-GB" sz="1201" dirty="0">
                  <a:solidFill>
                    <a:srgbClr val="5F5F5F"/>
                  </a:solidFill>
                  <a:latin typeface="Arial Narrow" pitchFamily="-110" charset="0"/>
                </a:endParaRPr>
              </a:p>
            </p:txBody>
          </p:sp>
          <p:sp>
            <p:nvSpPr>
              <p:cNvPr id="152" name="Rectangle 62"/>
              <p:cNvSpPr>
                <a:spLocks noChangeArrowheads="1"/>
              </p:cNvSpPr>
              <p:nvPr/>
            </p:nvSpPr>
            <p:spPr bwMode="auto">
              <a:xfrm>
                <a:off x="1676581" y="1948582"/>
                <a:ext cx="446035" cy="291639"/>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buFont typeface="Wingdings" pitchFamily="-110" charset="2"/>
                  <a:buNone/>
                </a:pPr>
                <a:r>
                  <a:rPr lang="en-US" sz="500" dirty="0">
                    <a:solidFill>
                      <a:schemeClr val="tx2"/>
                    </a:solidFill>
                    <a:latin typeface="Arial Narrow"/>
                    <a:cs typeface="Arial Narrow"/>
                  </a:rPr>
                  <a:t>Distributed</a:t>
                </a:r>
              </a:p>
              <a:p>
                <a:pPr algn="ctr">
                  <a:spcBef>
                    <a:spcPct val="0"/>
                  </a:spcBef>
                  <a:buFont typeface="Wingdings" pitchFamily="-110" charset="2"/>
                  <a:buNone/>
                </a:pPr>
                <a:r>
                  <a:rPr lang="en-US" sz="500" dirty="0">
                    <a:solidFill>
                      <a:schemeClr val="tx2"/>
                    </a:solidFill>
                    <a:latin typeface="Arial Narrow"/>
                    <a:cs typeface="Arial Narrow"/>
                  </a:rPr>
                  <a:t>Decisioning</a:t>
                </a:r>
              </a:p>
            </p:txBody>
          </p:sp>
          <p:sp>
            <p:nvSpPr>
              <p:cNvPr id="153" name="Rectangle 63"/>
              <p:cNvSpPr>
                <a:spLocks noChangeArrowheads="1"/>
              </p:cNvSpPr>
              <p:nvPr/>
            </p:nvSpPr>
            <p:spPr bwMode="auto">
              <a:xfrm>
                <a:off x="1076778" y="2384995"/>
                <a:ext cx="446035" cy="291639"/>
              </a:xfrm>
              <a:prstGeom prst="rect">
                <a:avLst/>
              </a:prstGeom>
              <a:solidFill>
                <a:srgbClr val="DDE3AB"/>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500" dirty="0">
                    <a:solidFill>
                      <a:schemeClr val="tx1"/>
                    </a:solidFill>
                    <a:latin typeface="Arial Narrow"/>
                    <a:cs typeface="Arial Narrow"/>
                  </a:rPr>
                  <a:t>Central</a:t>
                </a:r>
              </a:p>
              <a:p>
                <a:pPr algn="ctr">
                  <a:spcBef>
                    <a:spcPct val="0"/>
                  </a:spcBef>
                </a:pPr>
                <a:r>
                  <a:rPr lang="en-US" sz="500" dirty="0">
                    <a:solidFill>
                      <a:schemeClr val="tx1"/>
                    </a:solidFill>
                    <a:latin typeface="Arial Narrow"/>
                    <a:cs typeface="Arial Narrow"/>
                  </a:rPr>
                  <a:t>Processing</a:t>
                </a:r>
              </a:p>
            </p:txBody>
          </p:sp>
          <p:sp>
            <p:nvSpPr>
              <p:cNvPr id="154" name="Rectangle 64"/>
              <p:cNvSpPr>
                <a:spLocks noChangeArrowheads="1"/>
              </p:cNvSpPr>
              <p:nvPr/>
            </p:nvSpPr>
            <p:spPr bwMode="auto">
              <a:xfrm>
                <a:off x="1676581" y="2384995"/>
                <a:ext cx="446035" cy="291639"/>
              </a:xfrm>
              <a:prstGeom prst="rect">
                <a:avLst/>
              </a:prstGeom>
              <a:solidFill>
                <a:srgbClr val="C1CD19"/>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500" dirty="0">
                    <a:solidFill>
                      <a:schemeClr val="bg1"/>
                    </a:solidFill>
                    <a:latin typeface="Arial Narrow"/>
                    <a:cs typeface="Arial Narrow"/>
                  </a:rPr>
                  <a:t>Distributed</a:t>
                </a:r>
              </a:p>
              <a:p>
                <a:pPr algn="ctr">
                  <a:spcBef>
                    <a:spcPct val="0"/>
                  </a:spcBef>
                </a:pPr>
                <a:r>
                  <a:rPr lang="en-US" sz="500" dirty="0">
                    <a:solidFill>
                      <a:schemeClr val="bg1"/>
                    </a:solidFill>
                    <a:latin typeface="Arial Narrow"/>
                    <a:cs typeface="Arial Narrow"/>
                  </a:rPr>
                  <a:t>Processing</a:t>
                </a:r>
              </a:p>
            </p:txBody>
          </p:sp>
          <p:sp>
            <p:nvSpPr>
              <p:cNvPr id="155" name="Rectangle 65"/>
              <p:cNvSpPr>
                <a:spLocks noChangeArrowheads="1"/>
              </p:cNvSpPr>
              <p:nvPr/>
            </p:nvSpPr>
            <p:spPr bwMode="auto">
              <a:xfrm>
                <a:off x="1076778" y="1948582"/>
                <a:ext cx="446035" cy="291639"/>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spcBef>
                    <a:spcPct val="0"/>
                  </a:spcBef>
                </a:pPr>
                <a:r>
                  <a:rPr lang="en-US" sz="500" dirty="0">
                    <a:solidFill>
                      <a:srgbClr val="FFFFFF"/>
                    </a:solidFill>
                    <a:latin typeface="Arial Narrow"/>
                    <a:cs typeface="Arial Narrow"/>
                  </a:rPr>
                  <a:t>Central </a:t>
                </a:r>
              </a:p>
              <a:p>
                <a:pPr algn="ctr">
                  <a:spcBef>
                    <a:spcPct val="0"/>
                  </a:spcBef>
                </a:pPr>
                <a:r>
                  <a:rPr lang="en-US" sz="500" dirty="0">
                    <a:solidFill>
                      <a:srgbClr val="FFFFFF"/>
                    </a:solidFill>
                    <a:latin typeface="Arial Narrow"/>
                    <a:cs typeface="Arial Narrow"/>
                  </a:rPr>
                  <a:t>Decisioning</a:t>
                </a:r>
              </a:p>
            </p:txBody>
          </p:sp>
          <p:sp>
            <p:nvSpPr>
              <p:cNvPr id="156" name="Line 66"/>
              <p:cNvSpPr>
                <a:spLocks noChangeShapeType="1"/>
              </p:cNvSpPr>
              <p:nvPr/>
            </p:nvSpPr>
            <p:spPr bwMode="auto">
              <a:xfrm>
                <a:off x="1594303" y="1867514"/>
                <a:ext cx="0" cy="899770"/>
              </a:xfrm>
              <a:prstGeom prst="line">
                <a:avLst/>
              </a:prstGeom>
              <a:noFill/>
              <a:ln w="38100">
                <a:solidFill>
                  <a:schemeClr val="tx1"/>
                </a:solidFill>
                <a:prstDash val="sysDot"/>
                <a:miter lim="800000"/>
                <a:headEnd type="triangle" w="med" len="med"/>
                <a:tailEnd type="triangle" w="med" len="med"/>
              </a:ln>
              <a:effectLst/>
            </p:spPr>
            <p:txBody>
              <a:bodyPr anchor="ctr">
                <a:prstTxWarp prst="textNoShape">
                  <a:avLst/>
                </a:prstTxWarp>
              </a:bodyPr>
              <a:lstStyle/>
              <a:p>
                <a:endParaRPr lang="en-US" sz="1361" dirty="0"/>
              </a:p>
            </p:txBody>
          </p:sp>
          <p:sp>
            <p:nvSpPr>
              <p:cNvPr id="157" name="Text Box 68"/>
              <p:cNvSpPr txBox="1">
                <a:spLocks noChangeArrowheads="1"/>
              </p:cNvSpPr>
              <p:nvPr/>
            </p:nvSpPr>
            <p:spPr bwMode="auto">
              <a:xfrm>
                <a:off x="1304127" y="1609919"/>
                <a:ext cx="591585" cy="323165"/>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500" b="1" dirty="0">
                    <a:latin typeface="Arial Narrow" pitchFamily="-110" charset="0"/>
                  </a:rPr>
                  <a:t>Complex Judgement</a:t>
                </a:r>
              </a:p>
              <a:p>
                <a:pPr algn="ctr">
                  <a:spcBef>
                    <a:spcPct val="0"/>
                  </a:spcBef>
                  <a:buFont typeface="Wingdings" pitchFamily="-110" charset="2"/>
                  <a:buNone/>
                </a:pPr>
                <a:r>
                  <a:rPr lang="en-US" sz="500" b="1" dirty="0">
                    <a:latin typeface="Arial Narrow" pitchFamily="-110" charset="0"/>
                  </a:rPr>
                  <a:t>(low volume)</a:t>
                </a:r>
              </a:p>
            </p:txBody>
          </p:sp>
          <p:sp>
            <p:nvSpPr>
              <p:cNvPr id="158" name="Text Box 69"/>
              <p:cNvSpPr txBox="1">
                <a:spLocks noChangeArrowheads="1"/>
              </p:cNvSpPr>
              <p:nvPr/>
            </p:nvSpPr>
            <p:spPr bwMode="auto">
              <a:xfrm>
                <a:off x="1300099" y="2739480"/>
                <a:ext cx="617795" cy="246221"/>
              </a:xfrm>
              <a:prstGeom prst="rect">
                <a:avLst/>
              </a:prstGeom>
              <a:noFill/>
              <a:ln w="6350">
                <a:noFill/>
                <a:miter lim="800000"/>
                <a:headEnd/>
                <a:tailEnd/>
              </a:ln>
              <a:effectLst/>
            </p:spPr>
            <p:txBody>
              <a:bodyPr wrap="square">
                <a:prstTxWarp prst="textNoShape">
                  <a:avLst/>
                </a:prstTxWarp>
                <a:spAutoFit/>
              </a:bodyPr>
              <a:lstStyle/>
              <a:p>
                <a:pPr algn="ctr">
                  <a:spcBef>
                    <a:spcPct val="0"/>
                  </a:spcBef>
                  <a:buFont typeface="Wingdings" pitchFamily="-110" charset="2"/>
                  <a:buNone/>
                </a:pPr>
                <a:r>
                  <a:rPr lang="en-US" sz="500" b="1" dirty="0">
                    <a:latin typeface="Arial Narrow" pitchFamily="-110" charset="0"/>
                  </a:rPr>
                  <a:t>Rules based</a:t>
                </a:r>
              </a:p>
              <a:p>
                <a:pPr algn="ctr">
                  <a:spcBef>
                    <a:spcPct val="0"/>
                  </a:spcBef>
                  <a:buFont typeface="Wingdings" pitchFamily="-110" charset="2"/>
                  <a:buNone/>
                </a:pPr>
                <a:r>
                  <a:rPr lang="en-US" sz="500" b="1" dirty="0">
                    <a:latin typeface="Arial Narrow" pitchFamily="-110" charset="0"/>
                  </a:rPr>
                  <a:t>(high volume)</a:t>
                </a:r>
              </a:p>
            </p:txBody>
          </p:sp>
          <p:sp>
            <p:nvSpPr>
              <p:cNvPr id="159" name="Text Box 70"/>
              <p:cNvSpPr txBox="1">
                <a:spLocks noChangeArrowheads="1"/>
              </p:cNvSpPr>
              <p:nvPr/>
            </p:nvSpPr>
            <p:spPr bwMode="auto">
              <a:xfrm>
                <a:off x="560157" y="2188601"/>
                <a:ext cx="515262" cy="323165"/>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500" b="1" dirty="0">
                    <a:latin typeface="Arial Narrow" pitchFamily="-110" charset="0"/>
                  </a:rPr>
                  <a:t>Central Knowledge &amp; Decisioning</a:t>
                </a:r>
              </a:p>
            </p:txBody>
          </p:sp>
          <p:sp>
            <p:nvSpPr>
              <p:cNvPr id="160" name="Text Box 71"/>
              <p:cNvSpPr txBox="1">
                <a:spLocks noChangeArrowheads="1"/>
              </p:cNvSpPr>
              <p:nvPr/>
            </p:nvSpPr>
            <p:spPr bwMode="auto">
              <a:xfrm>
                <a:off x="2159679" y="2194044"/>
                <a:ext cx="512957" cy="323015"/>
              </a:xfrm>
              <a:prstGeom prst="rect">
                <a:avLst/>
              </a:prstGeom>
              <a:noFill/>
              <a:ln w="6350">
                <a:noFill/>
                <a:miter lim="800000"/>
                <a:headEnd/>
                <a:tailEnd/>
              </a:ln>
              <a:effectLst/>
            </p:spPr>
            <p:txBody>
              <a:bodyPr wrap="square">
                <a:prstTxWarp prst="textNoShape">
                  <a:avLst/>
                </a:prstTxWarp>
                <a:spAutoFit/>
              </a:bodyPr>
              <a:lstStyle/>
              <a:p>
                <a:pPr>
                  <a:spcBef>
                    <a:spcPct val="0"/>
                  </a:spcBef>
                  <a:buFont typeface="Wingdings" pitchFamily="-110" charset="2"/>
                  <a:buNone/>
                </a:pPr>
                <a:r>
                  <a:rPr lang="en-US" sz="500" b="1" dirty="0">
                    <a:latin typeface="Arial Narrow" pitchFamily="-110" charset="0"/>
                  </a:rPr>
                  <a:t>Distributed</a:t>
                </a:r>
              </a:p>
              <a:p>
                <a:pPr>
                  <a:spcBef>
                    <a:spcPct val="0"/>
                  </a:spcBef>
                  <a:buFont typeface="Wingdings" pitchFamily="-110" charset="2"/>
                  <a:buNone/>
                </a:pPr>
                <a:r>
                  <a:rPr lang="en-US" sz="500" b="1" dirty="0">
                    <a:latin typeface="Arial Narrow" pitchFamily="-110" charset="0"/>
                  </a:rPr>
                  <a:t>Knowledge &amp;</a:t>
                </a:r>
              </a:p>
              <a:p>
                <a:pPr>
                  <a:spcBef>
                    <a:spcPct val="0"/>
                  </a:spcBef>
                  <a:buFont typeface="Wingdings" pitchFamily="-110" charset="2"/>
                  <a:buNone/>
                </a:pPr>
                <a:r>
                  <a:rPr lang="en-US" sz="500" b="1" dirty="0">
                    <a:latin typeface="Arial Narrow" pitchFamily="-110" charset="0"/>
                  </a:rPr>
                  <a:t>Authority</a:t>
                </a:r>
              </a:p>
            </p:txBody>
          </p:sp>
          <p:sp>
            <p:nvSpPr>
              <p:cNvPr id="161" name="Line 147"/>
              <p:cNvSpPr>
                <a:spLocks noChangeShapeType="1"/>
              </p:cNvSpPr>
              <p:nvPr/>
            </p:nvSpPr>
            <p:spPr bwMode="auto">
              <a:xfrm rot="5400000">
                <a:off x="1596176" y="1752080"/>
                <a:ext cx="0" cy="1127007"/>
              </a:xfrm>
              <a:prstGeom prst="line">
                <a:avLst/>
              </a:prstGeom>
              <a:noFill/>
              <a:ln w="38100">
                <a:solidFill>
                  <a:schemeClr val="tx1"/>
                </a:solidFill>
                <a:prstDash val="sysDot"/>
                <a:miter lim="800000"/>
                <a:headEnd type="triangle" w="med" len="med"/>
                <a:tailEnd type="triangle" w="med" len="med"/>
              </a:ln>
              <a:effectLst/>
            </p:spPr>
            <p:txBody>
              <a:bodyPr anchor="ctr">
                <a:prstTxWarp prst="textNoShape">
                  <a:avLst/>
                </a:prstTxWarp>
              </a:bodyPr>
              <a:lstStyle/>
              <a:p>
                <a:endParaRPr lang="en-US" sz="1361" dirty="0"/>
              </a:p>
            </p:txBody>
          </p:sp>
          <p:sp>
            <p:nvSpPr>
              <p:cNvPr id="162" name="Rectangular Callout 161"/>
              <p:cNvSpPr/>
              <p:nvPr/>
            </p:nvSpPr>
            <p:spPr>
              <a:xfrm>
                <a:off x="2274898" y="1643332"/>
                <a:ext cx="728249" cy="388207"/>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500" dirty="0">
                    <a:latin typeface="Arial Narrow" pitchFamily="-110" charset="0"/>
                  </a:rPr>
                  <a:t>Ensure consistent information &amp; procedures in place for distributed transactions</a:t>
                </a:r>
              </a:p>
            </p:txBody>
          </p:sp>
          <p:sp>
            <p:nvSpPr>
              <p:cNvPr id="163" name="Rectangular Callout 162"/>
              <p:cNvSpPr/>
              <p:nvPr/>
            </p:nvSpPr>
            <p:spPr>
              <a:xfrm>
                <a:off x="225294" y="1643332"/>
                <a:ext cx="728249" cy="388207"/>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500" dirty="0">
                    <a:latin typeface="Arial Narrow" pitchFamily="-110" charset="0"/>
                  </a:rPr>
                  <a:t>Group specialists and experts to provide central planning and decision making</a:t>
                </a:r>
              </a:p>
            </p:txBody>
          </p:sp>
          <p:sp>
            <p:nvSpPr>
              <p:cNvPr id="164" name="Rectangular Callout 163"/>
              <p:cNvSpPr/>
              <p:nvPr/>
            </p:nvSpPr>
            <p:spPr>
              <a:xfrm>
                <a:off x="225294" y="2653983"/>
                <a:ext cx="728249" cy="388207"/>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500" dirty="0">
                    <a:latin typeface="Arial Narrow" pitchFamily="-110" charset="0"/>
                  </a:rPr>
                  <a:t>Optimize centralized factory processing, maximize STP &amp; standards</a:t>
                </a:r>
              </a:p>
            </p:txBody>
          </p:sp>
          <p:sp>
            <p:nvSpPr>
              <p:cNvPr id="165" name="Rectangular Callout 164"/>
              <p:cNvSpPr/>
              <p:nvPr/>
            </p:nvSpPr>
            <p:spPr>
              <a:xfrm>
                <a:off x="2274898" y="2653983"/>
                <a:ext cx="728249" cy="388207"/>
              </a:xfrm>
              <a:prstGeom prst="wedgeRectCallout">
                <a:avLst>
                  <a:gd name="adj1" fmla="val -72357"/>
                  <a:gd name="adj2" fmla="val -57020"/>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algn="ctr">
                  <a:spcBef>
                    <a:spcPct val="0"/>
                  </a:spcBef>
                </a:pPr>
                <a:r>
                  <a:rPr lang="en-US" sz="500" dirty="0">
                    <a:latin typeface="Arial Narrow" pitchFamily="-110" charset="0"/>
                  </a:rPr>
                  <a:t>Distributed access to local or self-service transaction processing  </a:t>
                </a:r>
              </a:p>
            </p:txBody>
          </p:sp>
        </p:grpSp>
      </p:grpSp>
    </p:spTree>
    <p:extLst>
      <p:ext uri="{BB962C8B-B14F-4D97-AF65-F5344CB8AC3E}">
        <p14:creationId xmlns:p14="http://schemas.microsoft.com/office/powerpoint/2010/main" val="3714567743"/>
      </p:ext>
    </p:extLst>
  </p:cSld>
  <p:clrMapOvr>
    <a:masterClrMapping/>
  </p:clrMapOvr>
  <p:transition>
    <p:wipe dir="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92010" y="308923"/>
            <a:ext cx="9009569" cy="4926706"/>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Strategic</a:t>
            </a:r>
          </a:p>
          <a:p>
            <a:pPr indent="15883">
              <a:spcAft>
                <a:spcPts val="600"/>
              </a:spcAft>
            </a:pPr>
            <a:r>
              <a:rPr lang="en-US" sz="1601" b="1" dirty="0">
                <a:solidFill>
                  <a:srgbClr val="5F6062"/>
                </a:solidFill>
                <a:latin typeface="Helvetica"/>
                <a:cs typeface="Helvetica"/>
              </a:rPr>
              <a:t>Strategic – the business strategic goals, priorities and initiatives can be used to identify Service Domains that play a critical role. The relative competitive intensity can be defined at three levels:</a:t>
            </a:r>
          </a:p>
          <a:p>
            <a:pPr marL="800500" lvl="1" indent="-343071">
              <a:spcAft>
                <a:spcPts val="600"/>
              </a:spcAft>
              <a:buSzPct val="80000"/>
              <a:buFont typeface="Wingdings" charset="2"/>
              <a:buChar char="u"/>
            </a:pPr>
            <a:r>
              <a:rPr lang="en-US" sz="1601" b="1" dirty="0">
                <a:solidFill>
                  <a:srgbClr val="5F6062"/>
                </a:solidFill>
                <a:latin typeface="Helvetica"/>
                <a:cs typeface="Helvetica"/>
              </a:rPr>
              <a:t>Commodity – </a:t>
            </a:r>
            <a:r>
              <a:rPr lang="en-US" sz="1601" dirty="0">
                <a:solidFill>
                  <a:srgbClr val="5F6062"/>
                </a:solidFill>
                <a:latin typeface="Helvetica"/>
                <a:cs typeface="Helvetica"/>
              </a:rPr>
              <a:t>no optional or differentiating features or performance</a:t>
            </a:r>
          </a:p>
          <a:p>
            <a:pPr marL="800500" lvl="1" indent="-343071">
              <a:spcAft>
                <a:spcPts val="600"/>
              </a:spcAft>
              <a:buSzPct val="80000"/>
              <a:buFont typeface="Wingdings" charset="2"/>
              <a:buChar char="u"/>
            </a:pPr>
            <a:r>
              <a:rPr lang="en-US" sz="1601" b="1" dirty="0">
                <a:solidFill>
                  <a:srgbClr val="5F6062"/>
                </a:solidFill>
                <a:latin typeface="Helvetica"/>
                <a:cs typeface="Helvetica"/>
              </a:rPr>
              <a:t>Competitive – </a:t>
            </a:r>
            <a:r>
              <a:rPr lang="en-US" sz="1601" dirty="0">
                <a:solidFill>
                  <a:srgbClr val="5F6062"/>
                </a:solidFill>
                <a:latin typeface="Helvetica"/>
                <a:cs typeface="Helvetica"/>
              </a:rPr>
              <a:t>a range of properties, some combination of which can be defined to represet the prevailing ‘best practices’</a:t>
            </a:r>
          </a:p>
          <a:p>
            <a:pPr marL="800500" lvl="1" indent="-343071">
              <a:spcAft>
                <a:spcPts val="600"/>
              </a:spcAft>
              <a:buSzPct val="80000"/>
              <a:buFont typeface="Wingdings" charset="2"/>
              <a:buChar char="u"/>
            </a:pPr>
            <a:r>
              <a:rPr lang="en-US" sz="1601" b="1" dirty="0">
                <a:solidFill>
                  <a:srgbClr val="5F6062"/>
                </a:solidFill>
                <a:latin typeface="Helvetica"/>
                <a:cs typeface="Helvetica"/>
              </a:rPr>
              <a:t>Differentiated – </a:t>
            </a:r>
            <a:r>
              <a:rPr lang="en-US" sz="1601" dirty="0">
                <a:solidFill>
                  <a:srgbClr val="5F6062"/>
                </a:solidFill>
                <a:latin typeface="Helvetica"/>
                <a:cs typeface="Helvetica"/>
              </a:rPr>
              <a:t>possesses some unique/differentiating property that provides a competitive advantage</a:t>
            </a:r>
          </a:p>
          <a:p>
            <a:pPr>
              <a:spcAft>
                <a:spcPts val="600"/>
              </a:spcAft>
              <a:buSzPct val="80000"/>
            </a:pPr>
            <a:r>
              <a:rPr lang="en-US" sz="1601" b="1" dirty="0">
                <a:solidFill>
                  <a:srgbClr val="5F6062"/>
                </a:solidFill>
                <a:latin typeface="Helvetica"/>
                <a:cs typeface="Helvetica"/>
              </a:rPr>
              <a:t>When comparing current versus goal performance levels the justification for investment it is interesting that the relative priorities may appear reversed:</a:t>
            </a:r>
          </a:p>
          <a:p>
            <a:pPr marL="800500" lvl="1" indent="-343071">
              <a:spcAft>
                <a:spcPts val="600"/>
              </a:spcAft>
              <a:buSzPct val="80000"/>
              <a:buFont typeface="Wingdings" charset="2"/>
              <a:buChar char="u"/>
            </a:pPr>
            <a:r>
              <a:rPr lang="en-US" sz="1601" b="1" dirty="0">
                <a:solidFill>
                  <a:srgbClr val="5F6062"/>
                </a:solidFill>
                <a:latin typeface="Helvetica"/>
                <a:cs typeface="Helvetica"/>
              </a:rPr>
              <a:t>Commodity – critical – </a:t>
            </a:r>
            <a:r>
              <a:rPr lang="en-US" sz="1601" dirty="0">
                <a:solidFill>
                  <a:srgbClr val="5F6062"/>
                </a:solidFill>
                <a:latin typeface="Helvetica"/>
                <a:cs typeface="Helvetica"/>
              </a:rPr>
              <a:t>a failure to operate at this level likely exposes the buisness to excessive delivery risk</a:t>
            </a:r>
          </a:p>
          <a:p>
            <a:pPr marL="800500" lvl="1" indent="-343071">
              <a:spcAft>
                <a:spcPts val="600"/>
              </a:spcAft>
              <a:buSzPct val="80000"/>
              <a:buFont typeface="Wingdings" charset="2"/>
              <a:buChar char="u"/>
            </a:pPr>
            <a:r>
              <a:rPr lang="en-US" sz="1601" b="1" dirty="0">
                <a:solidFill>
                  <a:srgbClr val="5F6062"/>
                </a:solidFill>
                <a:latin typeface="Helvetica"/>
                <a:cs typeface="Helvetica"/>
              </a:rPr>
              <a:t>Competitive – important – </a:t>
            </a:r>
            <a:r>
              <a:rPr lang="en-US" sz="1601" dirty="0">
                <a:solidFill>
                  <a:srgbClr val="5F6062"/>
                </a:solidFill>
                <a:latin typeface="Helvetica"/>
                <a:cs typeface="Helvetica"/>
              </a:rPr>
              <a:t>though shortfalls will be apparent to customers and prospects, they may not actually be a deciding influencer</a:t>
            </a:r>
          </a:p>
          <a:p>
            <a:pPr marL="800500" lvl="1" indent="-343071">
              <a:spcAft>
                <a:spcPts val="600"/>
              </a:spcAft>
              <a:buSzPct val="80000"/>
              <a:buFont typeface="Wingdings" charset="2"/>
              <a:buChar char="u"/>
            </a:pPr>
            <a:r>
              <a:rPr lang="en-US" sz="1601" b="1" dirty="0">
                <a:solidFill>
                  <a:srgbClr val="5F6062"/>
                </a:solidFill>
                <a:latin typeface="Helvetica"/>
                <a:cs typeface="Helvetica"/>
              </a:rPr>
              <a:t>Differentiated – discretionary – </a:t>
            </a:r>
            <a:r>
              <a:rPr lang="en-US" sz="1601" dirty="0">
                <a:solidFill>
                  <a:srgbClr val="5F6062"/>
                </a:solidFill>
                <a:latin typeface="Helvetica"/>
                <a:cs typeface="Helvetica"/>
              </a:rPr>
              <a:t>despite being the most exciting, there is no proof that these properties will actually deliver a tangible impact</a:t>
            </a:r>
            <a:endParaRPr lang="en-US" sz="1401" dirty="0">
              <a:solidFill>
                <a:srgbClr val="5F6062"/>
              </a:solidFill>
              <a:latin typeface="Helvetica"/>
              <a:cs typeface="Helvetica"/>
            </a:endParaRPr>
          </a:p>
        </p:txBody>
      </p:sp>
    </p:spTree>
    <p:extLst>
      <p:ext uri="{BB962C8B-B14F-4D97-AF65-F5344CB8AC3E}">
        <p14:creationId xmlns:p14="http://schemas.microsoft.com/office/powerpoint/2010/main" val="4270195318"/>
      </p:ext>
    </p:extLst>
  </p:cSld>
  <p:clrMapOvr>
    <a:masterClrMapping/>
  </p:clrMapOvr>
  <p:transition>
    <p:wipe dir="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592010" y="371899"/>
            <a:ext cx="900956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 Strategic</a:t>
            </a:r>
          </a:p>
          <a:p>
            <a:pPr indent="4765">
              <a:spcAft>
                <a:spcPts val="300"/>
              </a:spcAft>
              <a:buSzPct val="80000"/>
            </a:pPr>
            <a:r>
              <a:rPr lang="en-US" sz="1601" b="1" dirty="0">
                <a:solidFill>
                  <a:srgbClr val="5F6062"/>
                </a:solidFill>
                <a:latin typeface="Helvetica"/>
                <a:cs typeface="Helvetica"/>
              </a:rPr>
              <a:t>Strategic Capabilities encapsulate the goals and objectives of the business. Business Scenarios can be used to relate these to the key contributing Service Domains.</a:t>
            </a:r>
          </a:p>
        </p:txBody>
      </p:sp>
      <p:grpSp>
        <p:nvGrpSpPr>
          <p:cNvPr id="141" name="Group 140">
            <a:extLst>
              <a:ext uri="{FF2B5EF4-FFF2-40B4-BE49-F238E27FC236}">
                <a16:creationId xmlns:a16="http://schemas.microsoft.com/office/drawing/2014/main" id="{C60C4B04-3188-4A44-9BEB-8556B31399F0}"/>
              </a:ext>
            </a:extLst>
          </p:cNvPr>
          <p:cNvGrpSpPr/>
          <p:nvPr/>
        </p:nvGrpSpPr>
        <p:grpSpPr>
          <a:xfrm>
            <a:off x="1849744" y="1480016"/>
            <a:ext cx="8494101" cy="4915263"/>
            <a:chOff x="327744" y="1856404"/>
            <a:chExt cx="8490170" cy="4912988"/>
          </a:xfrm>
        </p:grpSpPr>
        <p:sp>
          <p:nvSpPr>
            <p:cNvPr id="4" name="Rectangle 11"/>
            <p:cNvSpPr>
              <a:spLocks noChangeArrowheads="1"/>
            </p:cNvSpPr>
            <p:nvPr/>
          </p:nvSpPr>
          <p:spPr bwMode="gray">
            <a:xfrm>
              <a:off x="327744" y="2341750"/>
              <a:ext cx="1222808" cy="851918"/>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spcBef>
                  <a:spcPct val="0"/>
                </a:spcBef>
              </a:pPr>
              <a:r>
                <a:rPr lang="en-GB" sz="1101" b="1" dirty="0">
                  <a:solidFill>
                    <a:srgbClr val="5F5F5F"/>
                  </a:solidFill>
                  <a:latin typeface="Arial Narrow" pitchFamily="-110" charset="0"/>
                </a:rPr>
                <a:t>To get new products to market in under 2 months</a:t>
              </a:r>
            </a:p>
          </p:txBody>
        </p:sp>
        <p:sp>
          <p:nvSpPr>
            <p:cNvPr id="5" name="Rectangle 11"/>
            <p:cNvSpPr>
              <a:spLocks noChangeArrowheads="1"/>
            </p:cNvSpPr>
            <p:nvPr/>
          </p:nvSpPr>
          <p:spPr bwMode="gray">
            <a:xfrm>
              <a:off x="327744" y="3302304"/>
              <a:ext cx="1222808" cy="851918"/>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spcBef>
                  <a:spcPct val="0"/>
                </a:spcBef>
              </a:pPr>
              <a:r>
                <a:rPr lang="en-GB" sz="1101" b="1" dirty="0">
                  <a:solidFill>
                    <a:srgbClr val="5F5F5F"/>
                  </a:solidFill>
                  <a:latin typeface="Arial Narrow" pitchFamily="-110" charset="0"/>
                </a:rPr>
                <a:t>To match product development to the evolving customer base behaviors</a:t>
              </a:r>
            </a:p>
          </p:txBody>
        </p:sp>
        <p:sp>
          <p:nvSpPr>
            <p:cNvPr id="6" name="Rectangle 11"/>
            <p:cNvSpPr>
              <a:spLocks noChangeArrowheads="1"/>
            </p:cNvSpPr>
            <p:nvPr/>
          </p:nvSpPr>
          <p:spPr bwMode="gray">
            <a:xfrm>
              <a:off x="327744" y="4262858"/>
              <a:ext cx="1222808" cy="851918"/>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spcBef>
                  <a:spcPct val="0"/>
                </a:spcBef>
              </a:pPr>
              <a:r>
                <a:rPr lang="en-GB" sz="1101" b="1" dirty="0">
                  <a:solidFill>
                    <a:srgbClr val="5F5F5F"/>
                  </a:solidFill>
                  <a:latin typeface="Arial Narrow" pitchFamily="-110" charset="0"/>
                </a:rPr>
                <a:t>To increase the proportion of self service problem resolution using a knowledgebase</a:t>
              </a:r>
            </a:p>
          </p:txBody>
        </p:sp>
        <p:sp>
          <p:nvSpPr>
            <p:cNvPr id="7" name="Rectangle 6"/>
            <p:cNvSpPr>
              <a:spLocks noChangeArrowheads="1"/>
            </p:cNvSpPr>
            <p:nvPr/>
          </p:nvSpPr>
          <p:spPr bwMode="gray">
            <a:xfrm>
              <a:off x="327744" y="1856404"/>
              <a:ext cx="1222808" cy="407163"/>
            </a:xfrm>
            <a:prstGeom prst="rect">
              <a:avLst/>
            </a:prstGeom>
            <a:ln>
              <a:headEnd/>
              <a:tailEnd/>
            </a:ln>
            <a:effectLst>
              <a:outerShdw blurRad="50800" dist="38100" dir="3240000" rotWithShape="0">
                <a:srgbClr val="000000">
                  <a:alpha val="76000"/>
                </a:srgbClr>
              </a:outerShdw>
            </a:effectLst>
          </p:spPr>
          <p:style>
            <a:lnRef idx="1">
              <a:schemeClr val="accent2"/>
            </a:lnRef>
            <a:fillRef idx="3">
              <a:schemeClr val="accent2"/>
            </a:fillRef>
            <a:effectRef idx="2">
              <a:schemeClr val="accent2"/>
            </a:effectRef>
            <a:fontRef idx="minor">
              <a:schemeClr val="lt1"/>
            </a:fontRef>
          </p:style>
          <p:txBody>
            <a:bodyPr wrap="square" lIns="108050" tIns="0" rIns="108050" anchor="ctr">
              <a:prstTxWarp prst="textNoShape">
                <a:avLst/>
              </a:prstTxWarp>
            </a:bodyPr>
            <a:lstStyle/>
            <a:p>
              <a:pPr algn="ctr">
                <a:spcBef>
                  <a:spcPct val="0"/>
                </a:spcBef>
              </a:pPr>
              <a:r>
                <a:rPr lang="en-GB" sz="1201" b="1" dirty="0">
                  <a:solidFill>
                    <a:schemeClr val="bg1"/>
                  </a:solidFill>
                  <a:latin typeface="Arial Narrow" pitchFamily="-110" charset="0"/>
                </a:rPr>
                <a:t>Strategic Capability</a:t>
              </a:r>
            </a:p>
          </p:txBody>
        </p:sp>
        <p:sp>
          <p:nvSpPr>
            <p:cNvPr id="8" name="Rectangle 122"/>
            <p:cNvSpPr>
              <a:spLocks noChangeArrowheads="1"/>
            </p:cNvSpPr>
            <p:nvPr/>
          </p:nvSpPr>
          <p:spPr bwMode="gray">
            <a:xfrm>
              <a:off x="1654566" y="2341750"/>
              <a:ext cx="2202799" cy="851918"/>
            </a:xfrm>
            <a:prstGeom prst="rect">
              <a:avLst/>
            </a:prstGeom>
            <a:solidFill>
              <a:srgbClr val="EAEAEA"/>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defTabSz="457429"/>
              <a:r>
                <a:rPr lang="en-GB" sz="1051" b="1" dirty="0">
                  <a:solidFill>
                    <a:srgbClr val="000000"/>
                  </a:solidFill>
                  <a:latin typeface="Arial Narrow" pitchFamily="-110" charset="0"/>
                </a:rPr>
                <a:t>New product rollout currently takes 6 months due to procedural fragmentation</a:t>
              </a:r>
            </a:p>
            <a:p>
              <a:pPr marL="270010" lvl="1" indent="-179478" defTabSz="457429">
                <a:buSzPct val="80000"/>
                <a:buFont typeface="Wingdings" charset="2"/>
                <a:buChar char="q"/>
              </a:pPr>
              <a:r>
                <a:rPr lang="en-GB" sz="1051" b="1" dirty="0">
                  <a:solidFill>
                    <a:srgbClr val="000000"/>
                  </a:solidFill>
                  <a:latin typeface="Arial Narrow" pitchFamily="-110" charset="0"/>
                </a:rPr>
                <a:t>centralise/streamline procedures</a:t>
              </a:r>
            </a:p>
            <a:p>
              <a:pPr marL="270010" lvl="1" indent="-179478" defTabSz="457429">
                <a:buSzPct val="80000"/>
                <a:buFont typeface="Wingdings" charset="2"/>
                <a:buChar char="q"/>
              </a:pPr>
              <a:r>
                <a:rPr lang="en-GB" sz="1051" b="1" dirty="0">
                  <a:solidFill>
                    <a:srgbClr val="000000"/>
                  </a:solidFill>
                  <a:latin typeface="Arial Narrow" pitchFamily="-110" charset="0"/>
                </a:rPr>
                <a:t>automate key functions </a:t>
              </a:r>
            </a:p>
          </p:txBody>
        </p:sp>
        <p:sp>
          <p:nvSpPr>
            <p:cNvPr id="9" name="Rectangle 7"/>
            <p:cNvSpPr>
              <a:spLocks noChangeArrowheads="1"/>
            </p:cNvSpPr>
            <p:nvPr/>
          </p:nvSpPr>
          <p:spPr bwMode="gray">
            <a:xfrm>
              <a:off x="1654566" y="1856404"/>
              <a:ext cx="2202799" cy="407163"/>
            </a:xfrm>
            <a:prstGeom prst="rect">
              <a:avLst/>
            </a:prstGeom>
            <a:ln>
              <a:headEnd/>
              <a:tailEnd/>
            </a:ln>
            <a:effectLst>
              <a:outerShdw blurRad="50800" dist="38100" dir="3240000" rotWithShape="0">
                <a:srgbClr val="000000">
                  <a:alpha val="76000"/>
                </a:srgbClr>
              </a:outerShdw>
            </a:effectLst>
          </p:spPr>
          <p:style>
            <a:lnRef idx="1">
              <a:schemeClr val="accent2"/>
            </a:lnRef>
            <a:fillRef idx="3">
              <a:schemeClr val="accent2"/>
            </a:fillRef>
            <a:effectRef idx="2">
              <a:schemeClr val="accent2"/>
            </a:effectRef>
            <a:fontRef idx="minor">
              <a:schemeClr val="lt1"/>
            </a:fontRef>
          </p:style>
          <p:txBody>
            <a:bodyPr lIns="108050" tIns="0" rIns="108050" anchor="ctr">
              <a:prstTxWarp prst="textNoShape">
                <a:avLst/>
              </a:prstTxWarp>
            </a:bodyPr>
            <a:lstStyle/>
            <a:p>
              <a:pPr algn="ctr">
                <a:lnSpc>
                  <a:spcPct val="90000"/>
                </a:lnSpc>
                <a:spcBef>
                  <a:spcPct val="0"/>
                </a:spcBef>
              </a:pPr>
              <a:r>
                <a:rPr lang="en-US" sz="1201" b="1" dirty="0">
                  <a:solidFill>
                    <a:schemeClr val="bg1"/>
                  </a:solidFill>
                  <a:latin typeface="Arial Narrow" pitchFamily="-110" charset="0"/>
                </a:rPr>
                <a:t>Description</a:t>
              </a:r>
            </a:p>
            <a:p>
              <a:pPr algn="ctr">
                <a:lnSpc>
                  <a:spcPct val="90000"/>
                </a:lnSpc>
                <a:spcBef>
                  <a:spcPct val="0"/>
                </a:spcBef>
              </a:pPr>
              <a:r>
                <a:rPr lang="en-US" sz="1201" b="1" dirty="0">
                  <a:solidFill>
                    <a:schemeClr val="bg1"/>
                  </a:solidFill>
                  <a:latin typeface="Arial Narrow" pitchFamily="-110" charset="0"/>
                </a:rPr>
                <a:t>(example realizations)</a:t>
              </a:r>
              <a:endParaRPr lang="en-GB" sz="1201" b="1" dirty="0">
                <a:solidFill>
                  <a:schemeClr val="bg1"/>
                </a:solidFill>
                <a:latin typeface="Arial Narrow" pitchFamily="-110" charset="0"/>
              </a:endParaRPr>
            </a:p>
          </p:txBody>
        </p:sp>
        <p:sp>
          <p:nvSpPr>
            <p:cNvPr id="10" name="Rectangle 122"/>
            <p:cNvSpPr>
              <a:spLocks noChangeArrowheads="1"/>
            </p:cNvSpPr>
            <p:nvPr/>
          </p:nvSpPr>
          <p:spPr bwMode="gray">
            <a:xfrm>
              <a:off x="3961379" y="2341750"/>
              <a:ext cx="573951" cy="851918"/>
            </a:xfrm>
            <a:prstGeom prst="rect">
              <a:avLst/>
            </a:prstGeom>
            <a:solidFill>
              <a:srgbClr val="EAEAEA"/>
            </a:solidFill>
            <a:ln w="9525">
              <a:noFill/>
              <a:miter lim="800000"/>
              <a:headEnd/>
              <a:tailEnd/>
            </a:ln>
            <a:effectLst>
              <a:outerShdw blurRad="63500" dist="38099" dir="2700000" algn="ctr" rotWithShape="0">
                <a:schemeClr val="tx1">
                  <a:alpha val="74998"/>
                </a:schemeClr>
              </a:outerShdw>
            </a:effectLst>
          </p:spPr>
          <p:txBody>
            <a:bodyPr lIns="0" tIns="18008" rIns="0" anchor="t" anchorCtr="0">
              <a:prstTxWarp prst="textNoShape">
                <a:avLst/>
              </a:prstTxWarp>
            </a:bodyPr>
            <a:lstStyle/>
            <a:p>
              <a:pPr algn="ctr" defTabSz="457429"/>
              <a:r>
                <a:rPr lang="en-GB" sz="1101" b="1" dirty="0">
                  <a:solidFill>
                    <a:srgbClr val="000000"/>
                  </a:solidFill>
                  <a:latin typeface="Arial Narrow" pitchFamily="-110" charset="0"/>
                </a:rPr>
                <a:t>Price</a:t>
              </a:r>
            </a:p>
            <a:p>
              <a:pPr algn="ctr" defTabSz="457429"/>
              <a:r>
                <a:rPr lang="en-GB" sz="1051" b="1" dirty="0">
                  <a:solidFill>
                    <a:srgbClr val="000000"/>
                  </a:solidFill>
                  <a:latin typeface="Arial Narrow" pitchFamily="-110" charset="0"/>
                </a:rPr>
                <a:t>(e.g. low cost provider)</a:t>
              </a:r>
            </a:p>
          </p:txBody>
        </p:sp>
        <p:sp>
          <p:nvSpPr>
            <p:cNvPr id="11" name="Rectangle 122"/>
            <p:cNvSpPr>
              <a:spLocks noChangeArrowheads="1"/>
            </p:cNvSpPr>
            <p:nvPr/>
          </p:nvSpPr>
          <p:spPr bwMode="gray">
            <a:xfrm>
              <a:off x="4613856" y="2341750"/>
              <a:ext cx="573951" cy="851918"/>
            </a:xfrm>
            <a:prstGeom prst="rect">
              <a:avLst/>
            </a:prstGeom>
            <a:solidFill>
              <a:srgbClr val="EAEAEA"/>
            </a:solidFill>
            <a:ln w="9525">
              <a:noFill/>
              <a:miter lim="800000"/>
              <a:headEnd/>
              <a:tailEnd/>
            </a:ln>
            <a:effectLst>
              <a:outerShdw blurRad="63500" dist="38099" dir="2700000" algn="ctr" rotWithShape="0">
                <a:schemeClr val="tx1">
                  <a:alpha val="74998"/>
                </a:schemeClr>
              </a:outerShdw>
            </a:effectLst>
          </p:spPr>
          <p:txBody>
            <a:bodyPr lIns="0" tIns="18008" rIns="0" anchor="t" anchorCtr="0">
              <a:prstTxWarp prst="textNoShape">
                <a:avLst/>
              </a:prstTxWarp>
            </a:bodyPr>
            <a:lstStyle/>
            <a:p>
              <a:pPr algn="ctr" defTabSz="457429"/>
              <a:r>
                <a:rPr lang="en-GB" sz="1101" b="1" dirty="0">
                  <a:solidFill>
                    <a:srgbClr val="000000"/>
                  </a:solidFill>
                  <a:latin typeface="Arial Narrow" pitchFamily="-110" charset="0"/>
                </a:rPr>
                <a:t>Quality</a:t>
              </a:r>
            </a:p>
            <a:p>
              <a:pPr algn="ctr" defTabSz="457429"/>
              <a:r>
                <a:rPr lang="en-GB" sz="1051" b="1" dirty="0">
                  <a:solidFill>
                    <a:srgbClr val="000000"/>
                  </a:solidFill>
                  <a:latin typeface="Arial Narrow" pitchFamily="-110" charset="0"/>
                </a:rPr>
                <a:t>(e.g. fastest, most accurate)</a:t>
              </a:r>
            </a:p>
          </p:txBody>
        </p:sp>
        <p:sp>
          <p:nvSpPr>
            <p:cNvPr id="12" name="Rectangle 122"/>
            <p:cNvSpPr>
              <a:spLocks noChangeArrowheads="1"/>
            </p:cNvSpPr>
            <p:nvPr/>
          </p:nvSpPr>
          <p:spPr bwMode="gray">
            <a:xfrm>
              <a:off x="5266333" y="2341750"/>
              <a:ext cx="573951" cy="851918"/>
            </a:xfrm>
            <a:prstGeom prst="rect">
              <a:avLst/>
            </a:prstGeom>
            <a:solidFill>
              <a:srgbClr val="EAEAEA"/>
            </a:solidFill>
            <a:ln w="9525">
              <a:noFill/>
              <a:miter lim="800000"/>
              <a:headEnd/>
              <a:tailEnd/>
            </a:ln>
            <a:effectLst>
              <a:outerShdw blurRad="63500" dist="38099" dir="2700000" algn="ctr" rotWithShape="0">
                <a:schemeClr val="tx1">
                  <a:alpha val="74998"/>
                </a:schemeClr>
              </a:outerShdw>
            </a:effectLst>
          </p:spPr>
          <p:txBody>
            <a:bodyPr lIns="0" tIns="18008" rIns="0" anchor="t" anchorCtr="0">
              <a:prstTxWarp prst="textNoShape">
                <a:avLst/>
              </a:prstTxWarp>
            </a:bodyPr>
            <a:lstStyle/>
            <a:p>
              <a:pPr algn="ctr" defTabSz="457429"/>
              <a:r>
                <a:rPr lang="en-GB" sz="1101" b="1" dirty="0">
                  <a:solidFill>
                    <a:srgbClr val="000000"/>
                  </a:solidFill>
                  <a:latin typeface="Arial Narrow" pitchFamily="-110" charset="0"/>
                </a:rPr>
                <a:t>Feature</a:t>
              </a:r>
            </a:p>
            <a:p>
              <a:pPr algn="ctr" defTabSz="457429"/>
              <a:r>
                <a:rPr lang="en-GB" sz="1051" b="1" dirty="0">
                  <a:solidFill>
                    <a:srgbClr val="000000"/>
                  </a:solidFill>
                  <a:latin typeface="Arial Narrow" pitchFamily="-110" charset="0"/>
                </a:rPr>
                <a:t>(e.g. unique function)</a:t>
              </a:r>
            </a:p>
          </p:txBody>
        </p:sp>
        <p:sp>
          <p:nvSpPr>
            <p:cNvPr id="13" name="Rectangle 7"/>
            <p:cNvSpPr>
              <a:spLocks noChangeArrowheads="1"/>
            </p:cNvSpPr>
            <p:nvPr/>
          </p:nvSpPr>
          <p:spPr bwMode="gray">
            <a:xfrm>
              <a:off x="3963388" y="1856404"/>
              <a:ext cx="1878905" cy="407163"/>
            </a:xfrm>
            <a:prstGeom prst="rect">
              <a:avLst/>
            </a:prstGeom>
            <a:ln>
              <a:headEnd/>
              <a:tailEnd/>
            </a:ln>
            <a:effectLst>
              <a:outerShdw blurRad="50800" dist="38100" dir="3240000" rotWithShape="0">
                <a:srgbClr val="000000">
                  <a:alpha val="76000"/>
                </a:srgbClr>
              </a:outerShdw>
            </a:effectLst>
          </p:spPr>
          <p:style>
            <a:lnRef idx="1">
              <a:schemeClr val="accent2"/>
            </a:lnRef>
            <a:fillRef idx="3">
              <a:schemeClr val="accent2"/>
            </a:fillRef>
            <a:effectRef idx="2">
              <a:schemeClr val="accent2"/>
            </a:effectRef>
            <a:fontRef idx="minor">
              <a:schemeClr val="lt1"/>
            </a:fontRef>
          </p:style>
          <p:txBody>
            <a:bodyPr lIns="108050" tIns="0" rIns="108050" anchor="ctr">
              <a:prstTxWarp prst="textNoShape">
                <a:avLst/>
              </a:prstTxWarp>
            </a:bodyPr>
            <a:lstStyle/>
            <a:p>
              <a:pPr algn="ctr">
                <a:lnSpc>
                  <a:spcPct val="90000"/>
                </a:lnSpc>
                <a:spcBef>
                  <a:spcPct val="0"/>
                </a:spcBef>
              </a:pPr>
              <a:r>
                <a:rPr lang="en-US" sz="1201" b="1" dirty="0">
                  <a:solidFill>
                    <a:schemeClr val="bg1"/>
                  </a:solidFill>
                  <a:latin typeface="Arial Narrow" pitchFamily="-110" charset="0"/>
                </a:rPr>
                <a:t>Basis of Measurement</a:t>
              </a:r>
            </a:p>
            <a:p>
              <a:pPr algn="ctr">
                <a:lnSpc>
                  <a:spcPct val="90000"/>
                </a:lnSpc>
                <a:spcBef>
                  <a:spcPct val="0"/>
                </a:spcBef>
              </a:pPr>
              <a:r>
                <a:rPr lang="en-US" sz="1201" b="1" dirty="0">
                  <a:solidFill>
                    <a:schemeClr val="bg1"/>
                  </a:solidFill>
                  <a:latin typeface="Arial Narrow" pitchFamily="-110" charset="0"/>
                </a:rPr>
                <a:t>(primary emphasis)</a:t>
              </a:r>
              <a:endParaRPr lang="en-GB" sz="1201" b="1" dirty="0">
                <a:solidFill>
                  <a:schemeClr val="bg1"/>
                </a:solidFill>
                <a:latin typeface="Arial Narrow" pitchFamily="-110" charset="0"/>
              </a:endParaRPr>
            </a:p>
          </p:txBody>
        </p:sp>
        <p:sp>
          <p:nvSpPr>
            <p:cNvPr id="14" name="Rectangle 7"/>
            <p:cNvSpPr>
              <a:spLocks noChangeArrowheads="1"/>
            </p:cNvSpPr>
            <p:nvPr/>
          </p:nvSpPr>
          <p:spPr bwMode="gray">
            <a:xfrm>
              <a:off x="5941141" y="1856404"/>
              <a:ext cx="2803631" cy="407163"/>
            </a:xfrm>
            <a:prstGeom prst="rect">
              <a:avLst/>
            </a:prstGeom>
            <a:ln>
              <a:headEnd/>
              <a:tailEnd/>
            </a:ln>
            <a:effectLst>
              <a:outerShdw blurRad="50800" dist="38100" dir="3240000" rotWithShape="0">
                <a:srgbClr val="000000">
                  <a:alpha val="76000"/>
                </a:srgbClr>
              </a:outerShdw>
            </a:effectLst>
          </p:spPr>
          <p:style>
            <a:lnRef idx="1">
              <a:schemeClr val="accent2"/>
            </a:lnRef>
            <a:fillRef idx="3">
              <a:schemeClr val="accent2"/>
            </a:fillRef>
            <a:effectRef idx="2">
              <a:schemeClr val="accent2"/>
            </a:effectRef>
            <a:fontRef idx="minor">
              <a:schemeClr val="lt1"/>
            </a:fontRef>
          </p:style>
          <p:txBody>
            <a:bodyPr lIns="108050" tIns="0" rIns="108050" anchor="ctr">
              <a:prstTxWarp prst="textNoShape">
                <a:avLst/>
              </a:prstTxWarp>
            </a:bodyPr>
            <a:lstStyle/>
            <a:p>
              <a:pPr algn="ctr">
                <a:lnSpc>
                  <a:spcPct val="90000"/>
                </a:lnSpc>
                <a:spcBef>
                  <a:spcPct val="0"/>
                </a:spcBef>
              </a:pPr>
              <a:r>
                <a:rPr lang="en-US" sz="1201" b="1" dirty="0">
                  <a:solidFill>
                    <a:schemeClr val="bg1"/>
                  </a:solidFill>
                  <a:latin typeface="Arial Narrow" pitchFamily="-110" charset="0"/>
                </a:rPr>
                <a:t>Goal Competitive Level</a:t>
              </a:r>
              <a:endParaRPr lang="en-GB" sz="1201" b="1" dirty="0">
                <a:solidFill>
                  <a:schemeClr val="bg1"/>
                </a:solidFill>
                <a:latin typeface="Arial Narrow" pitchFamily="-110" charset="0"/>
              </a:endParaRPr>
            </a:p>
          </p:txBody>
        </p:sp>
        <p:sp>
          <p:nvSpPr>
            <p:cNvPr id="15" name="Rectangle 122"/>
            <p:cNvSpPr>
              <a:spLocks noChangeArrowheads="1"/>
            </p:cNvSpPr>
            <p:nvPr/>
          </p:nvSpPr>
          <p:spPr bwMode="gray">
            <a:xfrm>
              <a:off x="5944299" y="2341750"/>
              <a:ext cx="874173" cy="851918"/>
            </a:xfrm>
            <a:prstGeom prst="rect">
              <a:avLst/>
            </a:prstGeom>
            <a:solidFill>
              <a:srgbClr val="B8E1E1"/>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algn="ctr" defTabSz="457429"/>
              <a:r>
                <a:rPr lang="en-GB" sz="1101" b="1" dirty="0">
                  <a:solidFill>
                    <a:srgbClr val="000000"/>
                  </a:solidFill>
                  <a:latin typeface="Arial Narrow" pitchFamily="-110" charset="0"/>
                </a:rPr>
                <a:t>Commodity</a:t>
              </a:r>
            </a:p>
            <a:p>
              <a:pPr algn="ctr" defTabSz="457429"/>
              <a:r>
                <a:rPr lang="en-GB" sz="1051" b="1" dirty="0">
                  <a:solidFill>
                    <a:srgbClr val="000000"/>
                  </a:solidFill>
                  <a:latin typeface="Arial Narrow" pitchFamily="-110" charset="0"/>
                </a:rPr>
                <a:t>(i.e. same for all)</a:t>
              </a:r>
            </a:p>
          </p:txBody>
        </p:sp>
        <p:sp>
          <p:nvSpPr>
            <p:cNvPr id="16" name="Rectangle 122"/>
            <p:cNvSpPr>
              <a:spLocks noChangeArrowheads="1"/>
            </p:cNvSpPr>
            <p:nvPr/>
          </p:nvSpPr>
          <p:spPr bwMode="gray">
            <a:xfrm>
              <a:off x="6909028" y="2341750"/>
              <a:ext cx="874173" cy="851918"/>
            </a:xfrm>
            <a:prstGeom prst="rect">
              <a:avLst/>
            </a:prstGeom>
            <a:solidFill>
              <a:srgbClr val="3366FF"/>
            </a:solidFill>
            <a:ln w="9525">
              <a:noFill/>
              <a:miter lim="800000"/>
              <a:headEnd/>
              <a:tailEnd/>
            </a:ln>
            <a:effectLst>
              <a:outerShdw blurRad="63500" dist="38099" dir="2700000" algn="ctr" rotWithShape="0">
                <a:schemeClr val="tx1">
                  <a:alpha val="74998"/>
                </a:schemeClr>
              </a:outerShdw>
            </a:effectLst>
          </p:spPr>
          <p:txBody>
            <a:bodyPr lIns="0" rIns="0" anchor="ctr">
              <a:prstTxWarp prst="textNoShape">
                <a:avLst/>
              </a:prstTxWarp>
            </a:bodyPr>
            <a:lstStyle/>
            <a:p>
              <a:pPr algn="ctr" defTabSz="457429"/>
              <a:r>
                <a:rPr lang="en-GB" sz="1101" b="1" dirty="0">
                  <a:solidFill>
                    <a:srgbClr val="000000"/>
                  </a:solidFill>
                  <a:latin typeface="Arial Narrow" pitchFamily="-110" charset="0"/>
                </a:rPr>
                <a:t>Competitive Best Practice</a:t>
              </a:r>
            </a:p>
            <a:p>
              <a:pPr algn="ctr" defTabSz="457429"/>
              <a:r>
                <a:rPr lang="en-GB" sz="1001" b="1" dirty="0">
                  <a:solidFill>
                    <a:srgbClr val="000000"/>
                  </a:solidFill>
                  <a:latin typeface="Arial Narrow" pitchFamily="-110" charset="0"/>
                </a:rPr>
                <a:t>(i.e. match established leading practice)</a:t>
              </a:r>
            </a:p>
          </p:txBody>
        </p:sp>
        <p:sp>
          <p:nvSpPr>
            <p:cNvPr id="17" name="Rectangle 122"/>
            <p:cNvSpPr>
              <a:spLocks noChangeArrowheads="1"/>
            </p:cNvSpPr>
            <p:nvPr/>
          </p:nvSpPr>
          <p:spPr bwMode="gray">
            <a:xfrm>
              <a:off x="7873757" y="2341750"/>
              <a:ext cx="874173" cy="851918"/>
            </a:xfrm>
            <a:prstGeom prst="rect">
              <a:avLst/>
            </a:prstGeom>
            <a:solidFill>
              <a:srgbClr val="000090"/>
            </a:solidFill>
            <a:ln w="9525">
              <a:noFill/>
              <a:miter lim="800000"/>
              <a:headEnd/>
              <a:tailEnd/>
            </a:ln>
            <a:effectLst>
              <a:outerShdw blurRad="63500" dist="38099" dir="2700000" algn="ctr" rotWithShape="0">
                <a:schemeClr val="tx1">
                  <a:alpha val="74998"/>
                </a:schemeClr>
              </a:outerShdw>
            </a:effectLst>
          </p:spPr>
          <p:txBody>
            <a:bodyPr lIns="27445" rIns="27445" anchor="ctr">
              <a:prstTxWarp prst="textNoShape">
                <a:avLst/>
              </a:prstTxWarp>
            </a:bodyPr>
            <a:lstStyle/>
            <a:p>
              <a:pPr algn="ctr" defTabSz="457429"/>
              <a:r>
                <a:rPr lang="en-GB" sz="1101" b="1" dirty="0">
                  <a:solidFill>
                    <a:schemeClr val="bg1"/>
                  </a:solidFill>
                  <a:latin typeface="Arial Narrow" pitchFamily="-110" charset="0"/>
                </a:rPr>
                <a:t>Differentiated</a:t>
              </a:r>
            </a:p>
            <a:p>
              <a:pPr algn="ctr" defTabSz="457429"/>
              <a:r>
                <a:rPr lang="en-GB" sz="1051" b="1" dirty="0">
                  <a:solidFill>
                    <a:schemeClr val="bg1"/>
                  </a:solidFill>
                  <a:latin typeface="Arial Narrow" pitchFamily="-110" charset="0"/>
                </a:rPr>
                <a:t>(i.e. unique/ discrete offering)</a:t>
              </a:r>
            </a:p>
          </p:txBody>
        </p:sp>
        <p:sp>
          <p:nvSpPr>
            <p:cNvPr id="18" name="Rectangle 6"/>
            <p:cNvSpPr>
              <a:spLocks noChangeArrowheads="1"/>
            </p:cNvSpPr>
            <p:nvPr/>
          </p:nvSpPr>
          <p:spPr bwMode="gray">
            <a:xfrm>
              <a:off x="1867249" y="3642509"/>
              <a:ext cx="1426803" cy="1298444"/>
            </a:xfrm>
            <a:prstGeom prst="rect">
              <a:avLst/>
            </a:prstGeom>
          </p:spPr>
          <p:style>
            <a:lnRef idx="1">
              <a:schemeClr val="accent1"/>
            </a:lnRef>
            <a:fillRef idx="3">
              <a:schemeClr val="accent1"/>
            </a:fillRef>
            <a:effectRef idx="2">
              <a:schemeClr val="accent1"/>
            </a:effectRef>
            <a:fontRef idx="minor">
              <a:schemeClr val="lt1"/>
            </a:fontRef>
          </p:style>
          <p:txBody>
            <a:bodyPr wrap="square" lIns="0" tIns="18008" rIns="0" bIns="7203" rtlCol="0" anchor="ctr">
              <a:spAutoFit/>
            </a:bodyPr>
            <a:lstStyle/>
            <a:p>
              <a:pPr algn="ctr">
                <a:lnSpc>
                  <a:spcPts val="1141"/>
                </a:lnSpc>
              </a:pPr>
              <a:r>
                <a:rPr lang="en-GB" sz="1051" dirty="0">
                  <a:solidFill>
                    <a:schemeClr val="tx1"/>
                  </a:solidFill>
                  <a:latin typeface="Arial Narrow"/>
                  <a:cs typeface="Arial Narrow"/>
                </a:rPr>
                <a:t>A range of Strategic Capabilities are defined that collectively encapsulate the business strategy.  These can include things needing to be fixed and new capabilities.  They can be for the whole organization or for specific Divisions</a:t>
              </a:r>
            </a:p>
          </p:txBody>
        </p:sp>
        <p:sp>
          <p:nvSpPr>
            <p:cNvPr id="19" name="Rectangle 7"/>
            <p:cNvSpPr>
              <a:spLocks noChangeArrowheads="1"/>
            </p:cNvSpPr>
            <p:nvPr/>
          </p:nvSpPr>
          <p:spPr bwMode="gray">
            <a:xfrm>
              <a:off x="3529940" y="3642509"/>
              <a:ext cx="1110261" cy="734187"/>
            </a:xfrm>
            <a:prstGeom prst="rect">
              <a:avLst/>
            </a:prstGeom>
          </p:spPr>
          <p:style>
            <a:lnRef idx="1">
              <a:schemeClr val="accent1"/>
            </a:lnRef>
            <a:fillRef idx="3">
              <a:schemeClr val="accent1"/>
            </a:fillRef>
            <a:effectRef idx="2">
              <a:schemeClr val="accent1"/>
            </a:effectRef>
            <a:fontRef idx="minor">
              <a:schemeClr val="lt1"/>
            </a:fontRef>
          </p:style>
          <p:txBody>
            <a:bodyPr wrap="square" lIns="0" tIns="18008" rIns="0" bIns="7203" rtlCol="0" anchor="ctr">
              <a:spAutoFit/>
            </a:bodyPr>
            <a:lstStyle/>
            <a:p>
              <a:pPr algn="ctr">
                <a:lnSpc>
                  <a:spcPts val="1141"/>
                </a:lnSpc>
              </a:pPr>
              <a:r>
                <a:rPr lang="en-US" sz="1051" dirty="0">
                  <a:solidFill>
                    <a:schemeClr val="tx1"/>
                  </a:solidFill>
                  <a:latin typeface="Arial Narrow"/>
                  <a:cs typeface="Arial Narrow"/>
                </a:rPr>
                <a:t>A description of the Strategic Capability listing key issues and/or features of the anticipated solution</a:t>
              </a:r>
              <a:endParaRPr lang="en-GB" sz="1051" dirty="0">
                <a:solidFill>
                  <a:schemeClr val="tx1"/>
                </a:solidFill>
                <a:latin typeface="Arial Narrow"/>
                <a:cs typeface="Arial Narrow"/>
              </a:endParaRPr>
            </a:p>
          </p:txBody>
        </p:sp>
        <p:sp>
          <p:nvSpPr>
            <p:cNvPr id="20" name="Rectangle 7"/>
            <p:cNvSpPr>
              <a:spLocks noChangeArrowheads="1"/>
            </p:cNvSpPr>
            <p:nvPr/>
          </p:nvSpPr>
          <p:spPr bwMode="gray">
            <a:xfrm>
              <a:off x="4876089" y="3642509"/>
              <a:ext cx="1463583" cy="1016316"/>
            </a:xfrm>
            <a:prstGeom prst="rect">
              <a:avLst/>
            </a:prstGeom>
          </p:spPr>
          <p:style>
            <a:lnRef idx="1">
              <a:schemeClr val="accent1"/>
            </a:lnRef>
            <a:fillRef idx="3">
              <a:schemeClr val="accent1"/>
            </a:fillRef>
            <a:effectRef idx="2">
              <a:schemeClr val="accent1"/>
            </a:effectRef>
            <a:fontRef idx="minor">
              <a:schemeClr val="lt1"/>
            </a:fontRef>
          </p:style>
          <p:txBody>
            <a:bodyPr wrap="square" lIns="0" tIns="18008" rIns="0" bIns="7203" rtlCol="0" anchor="ctr">
              <a:spAutoFit/>
            </a:bodyPr>
            <a:lstStyle/>
            <a:p>
              <a:pPr algn="ctr">
                <a:lnSpc>
                  <a:spcPts val="1141"/>
                </a:lnSpc>
              </a:pPr>
              <a:r>
                <a:rPr lang="en-US" sz="1051" dirty="0">
                  <a:solidFill>
                    <a:schemeClr val="tx1"/>
                  </a:solidFill>
                  <a:latin typeface="Arial Narrow"/>
                  <a:cs typeface="Arial Narrow"/>
                </a:rPr>
                <a:t>One of the three general types of performance measures will dominate and for this one or more quantative or qualitative measurements can be defined to set goals</a:t>
              </a:r>
              <a:endParaRPr lang="en-GB" sz="1051" dirty="0">
                <a:solidFill>
                  <a:schemeClr val="tx1"/>
                </a:solidFill>
                <a:latin typeface="Arial Narrow"/>
                <a:cs typeface="Arial Narrow"/>
              </a:endParaRPr>
            </a:p>
          </p:txBody>
        </p:sp>
        <p:sp>
          <p:nvSpPr>
            <p:cNvPr id="21" name="Rectangle 7"/>
            <p:cNvSpPr>
              <a:spLocks noChangeArrowheads="1"/>
            </p:cNvSpPr>
            <p:nvPr/>
          </p:nvSpPr>
          <p:spPr bwMode="gray">
            <a:xfrm>
              <a:off x="6575559" y="3714751"/>
              <a:ext cx="2242355" cy="1153960"/>
            </a:xfrm>
            <a:prstGeom prst="rect">
              <a:avLst/>
            </a:prstGeom>
          </p:spPr>
          <p:style>
            <a:lnRef idx="1">
              <a:schemeClr val="accent1"/>
            </a:lnRef>
            <a:fillRef idx="3">
              <a:schemeClr val="accent1"/>
            </a:fillRef>
            <a:effectRef idx="2">
              <a:schemeClr val="accent1"/>
            </a:effectRef>
            <a:fontRef idx="minor">
              <a:schemeClr val="lt1"/>
            </a:fontRef>
          </p:style>
          <p:txBody>
            <a:bodyPr wrap="square" lIns="0" tIns="18008" rIns="0" bIns="7203" rtlCol="0" anchor="ctr">
              <a:spAutoFit/>
            </a:bodyPr>
            <a:lstStyle/>
            <a:p>
              <a:pPr algn="ctr">
                <a:lnSpc>
                  <a:spcPts val="1141"/>
                </a:lnSpc>
              </a:pPr>
              <a:r>
                <a:rPr lang="en-US" sz="1051" dirty="0">
                  <a:solidFill>
                    <a:schemeClr val="tx1"/>
                  </a:solidFill>
                  <a:latin typeface="Arial Narrow"/>
                  <a:cs typeface="Arial Narrow"/>
                </a:rPr>
                <a:t>The target competitive level, is defined.  For commodity type activities the goal may simply be to fix a broken function.  For Prevailing Best Practice it is likely the Strategic Capability is to catch up with the established market leaders.  To achieve a Market Lead, some new behavior is defined to set the Enterprise apart from the rest of the market</a:t>
              </a:r>
              <a:endParaRPr lang="en-GB" sz="1051" dirty="0">
                <a:solidFill>
                  <a:schemeClr val="tx1"/>
                </a:solidFill>
                <a:latin typeface="Arial Narrow"/>
                <a:cs typeface="Arial Narrow"/>
              </a:endParaRPr>
            </a:p>
          </p:txBody>
        </p:sp>
        <p:sp>
          <p:nvSpPr>
            <p:cNvPr id="22" name="Left Brace 21"/>
            <p:cNvSpPr/>
            <p:nvPr/>
          </p:nvSpPr>
          <p:spPr>
            <a:xfrm rot="16200000">
              <a:off x="4780962" y="2462459"/>
              <a:ext cx="243756" cy="1872963"/>
            </a:xfrm>
            <a:prstGeom prst="leftBrace">
              <a:avLst>
                <a:gd name="adj1" fmla="val 36240"/>
                <a:gd name="adj2" fmla="val 50000"/>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sp>
          <p:nvSpPr>
            <p:cNvPr id="23" name="Left Brace 22"/>
            <p:cNvSpPr/>
            <p:nvPr/>
          </p:nvSpPr>
          <p:spPr>
            <a:xfrm rot="16200000">
              <a:off x="7216956" y="2001635"/>
              <a:ext cx="252000" cy="2808961"/>
            </a:xfrm>
            <a:prstGeom prst="leftBrace">
              <a:avLst>
                <a:gd name="adj1" fmla="val 36240"/>
                <a:gd name="adj2" fmla="val 50000"/>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cxnSp>
          <p:nvCxnSpPr>
            <p:cNvPr id="24" name="Straight Arrow Connector 23"/>
            <p:cNvCxnSpPr>
              <a:stCxn id="19" idx="0"/>
              <a:endCxn id="8" idx="2"/>
            </p:cNvCxnSpPr>
            <p:nvPr/>
          </p:nvCxnSpPr>
          <p:spPr>
            <a:xfrm rot="16200000" flipV="1">
              <a:off x="3196099" y="2753536"/>
              <a:ext cx="448841" cy="1329105"/>
            </a:xfrm>
            <a:prstGeom prst="straightConnector1">
              <a:avLst/>
            </a:prstGeom>
            <a:ln>
              <a:headEnd type="oval"/>
              <a:tailEnd type="oval"/>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a:stCxn id="20" idx="0"/>
              <a:endCxn id="22" idx="1"/>
            </p:cNvCxnSpPr>
            <p:nvPr/>
          </p:nvCxnSpPr>
          <p:spPr>
            <a:xfrm rot="16200000" flipV="1">
              <a:off x="5194516" y="3229144"/>
              <a:ext cx="121690" cy="705040"/>
            </a:xfrm>
            <a:prstGeom prst="straightConnector1">
              <a:avLst/>
            </a:prstGeom>
            <a:ln>
              <a:headEnd type="oval"/>
              <a:tailEnd type="oval"/>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a:stCxn id="21" idx="0"/>
              <a:endCxn id="23" idx="1"/>
            </p:cNvCxnSpPr>
            <p:nvPr/>
          </p:nvCxnSpPr>
          <p:spPr>
            <a:xfrm flipH="1" flipV="1">
              <a:off x="7342957" y="3532116"/>
              <a:ext cx="353780" cy="182635"/>
            </a:xfrm>
            <a:prstGeom prst="straightConnector1">
              <a:avLst/>
            </a:prstGeom>
            <a:ln>
              <a:headEnd type="oval"/>
              <a:tailEnd type="oval"/>
            </a:ln>
          </p:spPr>
          <p:style>
            <a:lnRef idx="2">
              <a:schemeClr val="accent1"/>
            </a:lnRef>
            <a:fillRef idx="0">
              <a:schemeClr val="accent1"/>
            </a:fillRef>
            <a:effectRef idx="1">
              <a:schemeClr val="accent1"/>
            </a:effectRef>
            <a:fontRef idx="minor">
              <a:schemeClr val="tx1"/>
            </a:fontRef>
          </p:style>
        </p:cxnSp>
        <p:sp>
          <p:nvSpPr>
            <p:cNvPr id="27" name="Oval 26"/>
            <p:cNvSpPr>
              <a:spLocks noChangeAspect="1"/>
            </p:cNvSpPr>
            <p:nvPr/>
          </p:nvSpPr>
          <p:spPr>
            <a:xfrm>
              <a:off x="879397" y="5214120"/>
              <a:ext cx="108000" cy="108000"/>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pPr>
              <a:endParaRPr lang="en-US" sz="1101" b="1" dirty="0">
                <a:solidFill>
                  <a:srgbClr val="5F5F5F"/>
                </a:solidFill>
                <a:latin typeface="Arial Narrow" pitchFamily="-110" charset="0"/>
              </a:endParaRPr>
            </a:p>
          </p:txBody>
        </p:sp>
        <p:sp>
          <p:nvSpPr>
            <p:cNvPr id="28" name="Oval 27"/>
            <p:cNvSpPr>
              <a:spLocks noChangeAspect="1"/>
            </p:cNvSpPr>
            <p:nvPr/>
          </p:nvSpPr>
          <p:spPr>
            <a:xfrm>
              <a:off x="879397" y="5366520"/>
              <a:ext cx="108000" cy="108000"/>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pPr>
              <a:endParaRPr lang="en-US" sz="1101" b="1" dirty="0">
                <a:solidFill>
                  <a:srgbClr val="5F5F5F"/>
                </a:solidFill>
                <a:latin typeface="Arial Narrow" pitchFamily="-110" charset="0"/>
              </a:endParaRPr>
            </a:p>
          </p:txBody>
        </p:sp>
        <p:sp>
          <p:nvSpPr>
            <p:cNvPr id="29" name="Oval 28"/>
            <p:cNvSpPr>
              <a:spLocks noChangeAspect="1"/>
            </p:cNvSpPr>
            <p:nvPr/>
          </p:nvSpPr>
          <p:spPr>
            <a:xfrm>
              <a:off x="879397" y="5518920"/>
              <a:ext cx="108000" cy="108000"/>
            </a:xfrm>
            <a:prstGeom prst="ellipse">
              <a:avLst/>
            </a:prstGeom>
            <a:ln>
              <a:headEnd/>
              <a:tailEnd/>
            </a:ln>
          </p:spPr>
          <p:style>
            <a:lnRef idx="1">
              <a:schemeClr val="accent1"/>
            </a:lnRef>
            <a:fillRef idx="2">
              <a:schemeClr val="accent1"/>
            </a:fillRef>
            <a:effectRef idx="1">
              <a:schemeClr val="accent1"/>
            </a:effectRef>
            <a:fontRef idx="minor">
              <a:schemeClr val="dk1"/>
            </a:fontRef>
          </p:style>
          <p:txBody>
            <a:bodyPr wrap="square" anchor="ctr">
              <a:prstTxWarp prst="textNoShape">
                <a:avLst/>
              </a:prstTxWarp>
            </a:bodyPr>
            <a:lstStyle/>
            <a:p>
              <a:pPr algn="ctr">
                <a:lnSpc>
                  <a:spcPct val="80000"/>
                </a:lnSpc>
              </a:pPr>
              <a:endParaRPr lang="en-US" sz="1101" b="1" dirty="0">
                <a:solidFill>
                  <a:srgbClr val="5F5F5F"/>
                </a:solidFill>
                <a:latin typeface="Arial Narrow" pitchFamily="-110" charset="0"/>
              </a:endParaRPr>
            </a:p>
          </p:txBody>
        </p:sp>
        <p:sp>
          <p:nvSpPr>
            <p:cNvPr id="30" name="Rectangle 6"/>
            <p:cNvSpPr>
              <a:spLocks noChangeArrowheads="1"/>
            </p:cNvSpPr>
            <p:nvPr/>
          </p:nvSpPr>
          <p:spPr bwMode="gray">
            <a:xfrm>
              <a:off x="1596286" y="5293828"/>
              <a:ext cx="2708510" cy="310994"/>
            </a:xfrm>
            <a:prstGeom prst="rect">
              <a:avLst/>
            </a:prstGeom>
          </p:spPr>
          <p:style>
            <a:lnRef idx="1">
              <a:schemeClr val="accent1"/>
            </a:lnRef>
            <a:fillRef idx="3">
              <a:schemeClr val="accent1"/>
            </a:fillRef>
            <a:effectRef idx="2">
              <a:schemeClr val="accent1"/>
            </a:effectRef>
            <a:fontRef idx="minor">
              <a:schemeClr val="lt1"/>
            </a:fontRef>
          </p:style>
          <p:txBody>
            <a:bodyPr wrap="square" lIns="0" tIns="18008" rIns="0" bIns="7203" rtlCol="0" anchor="ctr">
              <a:spAutoFit/>
            </a:bodyPr>
            <a:lstStyle/>
            <a:p>
              <a:pPr algn="ctr">
                <a:lnSpc>
                  <a:spcPts val="1141"/>
                </a:lnSpc>
              </a:pPr>
              <a:r>
                <a:rPr lang="en-GB" sz="1051" dirty="0">
                  <a:solidFill>
                    <a:schemeClr val="tx1"/>
                  </a:solidFill>
                  <a:latin typeface="Arial Narrow"/>
                  <a:cs typeface="Arial Narrow"/>
                </a:rPr>
                <a:t>10-15 Strategic Capabilities typically summarise the business strategy for an enterprise</a:t>
              </a:r>
            </a:p>
          </p:txBody>
        </p:sp>
        <p:cxnSp>
          <p:nvCxnSpPr>
            <p:cNvPr id="31" name="Straight Arrow Connector 30"/>
            <p:cNvCxnSpPr>
              <a:stCxn id="18" idx="0"/>
              <a:endCxn id="4" idx="2"/>
            </p:cNvCxnSpPr>
            <p:nvPr/>
          </p:nvCxnSpPr>
          <p:spPr>
            <a:xfrm rot="16200000" flipV="1">
              <a:off x="1535480" y="2597337"/>
              <a:ext cx="448841" cy="1641503"/>
            </a:xfrm>
            <a:prstGeom prst="straightConnector1">
              <a:avLst/>
            </a:prstGeom>
            <a:ln>
              <a:headEnd type="oval"/>
              <a:tailEnd type="oval"/>
            </a:ln>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a:stCxn id="30" idx="1"/>
            </p:cNvCxnSpPr>
            <p:nvPr/>
          </p:nvCxnSpPr>
          <p:spPr>
            <a:xfrm rot="10800000">
              <a:off x="1071842" y="5432145"/>
              <a:ext cx="524445" cy="17181"/>
            </a:xfrm>
            <a:prstGeom prst="straightConnector1">
              <a:avLst/>
            </a:prstGeom>
            <a:ln>
              <a:headEnd type="oval"/>
              <a:tailEnd type="oval"/>
            </a:ln>
          </p:spPr>
          <p:style>
            <a:lnRef idx="2">
              <a:schemeClr val="accent1"/>
            </a:lnRef>
            <a:fillRef idx="0">
              <a:schemeClr val="accent1"/>
            </a:fillRef>
            <a:effectRef idx="1">
              <a:schemeClr val="accent1"/>
            </a:effectRef>
            <a:fontRef idx="minor">
              <a:schemeClr val="tx1"/>
            </a:fontRef>
          </p:style>
        </p:cxnSp>
        <p:sp>
          <p:nvSpPr>
            <p:cNvPr id="33" name="Freeform 32"/>
            <p:cNvSpPr/>
            <p:nvPr/>
          </p:nvSpPr>
          <p:spPr>
            <a:xfrm>
              <a:off x="5273521" y="4770649"/>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34" name="Freeform 33"/>
            <p:cNvSpPr/>
            <p:nvPr/>
          </p:nvSpPr>
          <p:spPr>
            <a:xfrm>
              <a:off x="6313466" y="5121230"/>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35" name="Freeform 34"/>
            <p:cNvSpPr/>
            <p:nvPr/>
          </p:nvSpPr>
          <p:spPr>
            <a:xfrm flipV="1">
              <a:off x="5713349" y="6369608"/>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6" name="Rectangle 35"/>
            <p:cNvSpPr/>
            <p:nvPr/>
          </p:nvSpPr>
          <p:spPr>
            <a:xfrm>
              <a:off x="5713349" y="5489533"/>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7" name="Rectangle 36"/>
            <p:cNvSpPr/>
            <p:nvPr/>
          </p:nvSpPr>
          <p:spPr>
            <a:xfrm>
              <a:off x="5353201" y="4837587"/>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8" name="Pentagon 37"/>
            <p:cNvSpPr/>
            <p:nvPr/>
          </p:nvSpPr>
          <p:spPr>
            <a:xfrm>
              <a:off x="6313466" y="5489533"/>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39" name="Chevron 38"/>
            <p:cNvSpPr/>
            <p:nvPr/>
          </p:nvSpPr>
          <p:spPr>
            <a:xfrm>
              <a:off x="6876487"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40" name="Chevron 39"/>
            <p:cNvSpPr/>
            <p:nvPr/>
          </p:nvSpPr>
          <p:spPr>
            <a:xfrm>
              <a:off x="7476006"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41" name="Chevron 40"/>
            <p:cNvSpPr/>
            <p:nvPr/>
          </p:nvSpPr>
          <p:spPr>
            <a:xfrm>
              <a:off x="8075526"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2" name="Group 353"/>
            <p:cNvGrpSpPr/>
            <p:nvPr/>
          </p:nvGrpSpPr>
          <p:grpSpPr>
            <a:xfrm>
              <a:off x="6353819" y="5540431"/>
              <a:ext cx="2271577" cy="736722"/>
              <a:chOff x="1862942" y="4625480"/>
              <a:chExt cx="3015666" cy="1071652"/>
            </a:xfrm>
          </p:grpSpPr>
          <p:sp>
            <p:nvSpPr>
              <p:cNvPr id="43" name="Rectangle 42"/>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4" name="Rectangle 43"/>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5" name="Rectangle 44"/>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6" name="Rectangle 45"/>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7" name="Rectangle 46"/>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8" name="Rectangle 47"/>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9" name="Rectangle 48"/>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0" name="Rectangle 49"/>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1" name="Rectangle 50"/>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2" name="Rectangle 51"/>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3" name="Rectangle 52"/>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4" name="Rectangle 53"/>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55" name="Rectangle 54"/>
            <p:cNvSpPr>
              <a:spLocks noChangeAspect="1"/>
            </p:cNvSpPr>
            <p:nvPr/>
          </p:nvSpPr>
          <p:spPr bwMode="gray">
            <a:xfrm>
              <a:off x="5405633" y="4943840"/>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6" name="Rectangle 55"/>
            <p:cNvSpPr>
              <a:spLocks noChangeAspect="1"/>
            </p:cNvSpPr>
            <p:nvPr/>
          </p:nvSpPr>
          <p:spPr bwMode="gray">
            <a:xfrm>
              <a:off x="5856563" y="4943840"/>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7" name="Rectangle 56"/>
            <p:cNvSpPr>
              <a:spLocks noChangeAspect="1"/>
            </p:cNvSpPr>
            <p:nvPr/>
          </p:nvSpPr>
          <p:spPr bwMode="gray">
            <a:xfrm>
              <a:off x="5408117" y="5211133"/>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8" name="Rectangle 57"/>
            <p:cNvSpPr>
              <a:spLocks noChangeAspect="1"/>
            </p:cNvSpPr>
            <p:nvPr/>
          </p:nvSpPr>
          <p:spPr bwMode="gray">
            <a:xfrm>
              <a:off x="5859047" y="5211133"/>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59" name="Rectangle 58"/>
            <p:cNvSpPr/>
            <p:nvPr/>
          </p:nvSpPr>
          <p:spPr bwMode="gray">
            <a:xfrm>
              <a:off x="6376724"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0" name="Rectangle 59"/>
            <p:cNvSpPr/>
            <p:nvPr/>
          </p:nvSpPr>
          <p:spPr bwMode="gray">
            <a:xfrm>
              <a:off x="7112966"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1" name="Rectangle 60"/>
            <p:cNvSpPr/>
            <p:nvPr/>
          </p:nvSpPr>
          <p:spPr bwMode="gray">
            <a:xfrm>
              <a:off x="7849209"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2" name="Rectangle 61"/>
            <p:cNvSpPr/>
            <p:nvPr/>
          </p:nvSpPr>
          <p:spPr bwMode="gray">
            <a:xfrm>
              <a:off x="5769748" y="5536467"/>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3" name="Rectangle 62"/>
            <p:cNvSpPr/>
            <p:nvPr/>
          </p:nvSpPr>
          <p:spPr bwMode="gray">
            <a:xfrm>
              <a:off x="5769748" y="5735753"/>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4" name="Rectangle 63"/>
            <p:cNvSpPr/>
            <p:nvPr/>
          </p:nvSpPr>
          <p:spPr bwMode="gray">
            <a:xfrm>
              <a:off x="5769748" y="5935039"/>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5" name="Rectangle 64"/>
            <p:cNvSpPr/>
            <p:nvPr/>
          </p:nvSpPr>
          <p:spPr bwMode="gray">
            <a:xfrm>
              <a:off x="5769748" y="6134325"/>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6" name="Rectangle 65"/>
            <p:cNvSpPr/>
            <p:nvPr/>
          </p:nvSpPr>
          <p:spPr bwMode="gray">
            <a:xfrm>
              <a:off x="6482011"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7" name="Rectangle 66"/>
            <p:cNvSpPr/>
            <p:nvPr/>
          </p:nvSpPr>
          <p:spPr bwMode="gray">
            <a:xfrm>
              <a:off x="7189853"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8" name="Rectangle 67"/>
            <p:cNvSpPr/>
            <p:nvPr/>
          </p:nvSpPr>
          <p:spPr bwMode="gray">
            <a:xfrm>
              <a:off x="7897695"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69" name="Rectangle 68"/>
            <p:cNvSpPr/>
            <p:nvPr/>
          </p:nvSpPr>
          <p:spPr bwMode="gray">
            <a:xfrm>
              <a:off x="5774169"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70" name="Rectangle 97"/>
            <p:cNvSpPr>
              <a:spLocks noChangeArrowheads="1"/>
            </p:cNvSpPr>
            <p:nvPr/>
          </p:nvSpPr>
          <p:spPr bwMode="auto">
            <a:xfrm>
              <a:off x="6420389"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1" name="Rectangle 97"/>
            <p:cNvSpPr>
              <a:spLocks noChangeArrowheads="1"/>
            </p:cNvSpPr>
            <p:nvPr/>
          </p:nvSpPr>
          <p:spPr bwMode="auto">
            <a:xfrm>
              <a:off x="6728838"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2" name="Rectangle 97"/>
            <p:cNvSpPr>
              <a:spLocks noChangeArrowheads="1"/>
            </p:cNvSpPr>
            <p:nvPr/>
          </p:nvSpPr>
          <p:spPr bwMode="auto">
            <a:xfrm>
              <a:off x="6420389"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3" name="Rectangle 97"/>
            <p:cNvSpPr>
              <a:spLocks noChangeArrowheads="1"/>
            </p:cNvSpPr>
            <p:nvPr/>
          </p:nvSpPr>
          <p:spPr bwMode="auto">
            <a:xfrm>
              <a:off x="6728838"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4" name="Rectangle 97"/>
            <p:cNvSpPr>
              <a:spLocks noChangeArrowheads="1"/>
            </p:cNvSpPr>
            <p:nvPr/>
          </p:nvSpPr>
          <p:spPr bwMode="auto">
            <a:xfrm>
              <a:off x="7156755"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5" name="Rectangle 97"/>
            <p:cNvSpPr>
              <a:spLocks noChangeArrowheads="1"/>
            </p:cNvSpPr>
            <p:nvPr/>
          </p:nvSpPr>
          <p:spPr bwMode="auto">
            <a:xfrm>
              <a:off x="7465204"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6" name="Rectangle 97"/>
            <p:cNvSpPr>
              <a:spLocks noChangeArrowheads="1"/>
            </p:cNvSpPr>
            <p:nvPr/>
          </p:nvSpPr>
          <p:spPr bwMode="auto">
            <a:xfrm>
              <a:off x="7156755"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7" name="Rectangle 97"/>
            <p:cNvSpPr>
              <a:spLocks noChangeArrowheads="1"/>
            </p:cNvSpPr>
            <p:nvPr/>
          </p:nvSpPr>
          <p:spPr bwMode="auto">
            <a:xfrm>
              <a:off x="7465204"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8" name="Rectangle 97"/>
            <p:cNvSpPr>
              <a:spLocks noChangeArrowheads="1"/>
            </p:cNvSpPr>
            <p:nvPr/>
          </p:nvSpPr>
          <p:spPr bwMode="auto">
            <a:xfrm>
              <a:off x="7893120"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9" name="Rectangle 97"/>
            <p:cNvSpPr>
              <a:spLocks noChangeArrowheads="1"/>
            </p:cNvSpPr>
            <p:nvPr/>
          </p:nvSpPr>
          <p:spPr bwMode="auto">
            <a:xfrm>
              <a:off x="8201568"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0" name="Rectangle 97"/>
            <p:cNvSpPr>
              <a:spLocks noChangeArrowheads="1"/>
            </p:cNvSpPr>
            <p:nvPr/>
          </p:nvSpPr>
          <p:spPr bwMode="auto">
            <a:xfrm>
              <a:off x="7893120"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1" name="Rectangle 97"/>
            <p:cNvSpPr>
              <a:spLocks noChangeArrowheads="1"/>
            </p:cNvSpPr>
            <p:nvPr/>
          </p:nvSpPr>
          <p:spPr bwMode="auto">
            <a:xfrm>
              <a:off x="8201568"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2" name="Rectangle 81"/>
            <p:cNvSpPr>
              <a:spLocks noChangeArrowheads="1"/>
            </p:cNvSpPr>
            <p:nvPr/>
          </p:nvSpPr>
          <p:spPr bwMode="auto">
            <a:xfrm>
              <a:off x="5896897"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3" name="Rectangle 97"/>
            <p:cNvSpPr>
              <a:spLocks noChangeArrowheads="1"/>
            </p:cNvSpPr>
            <p:nvPr/>
          </p:nvSpPr>
          <p:spPr bwMode="auto">
            <a:xfrm>
              <a:off x="5896897" y="532559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4" name="Rectangle 97"/>
            <p:cNvSpPr>
              <a:spLocks noChangeArrowheads="1"/>
            </p:cNvSpPr>
            <p:nvPr/>
          </p:nvSpPr>
          <p:spPr bwMode="auto">
            <a:xfrm>
              <a:off x="5868659" y="5547630"/>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5" name="Rectangle 97"/>
            <p:cNvSpPr>
              <a:spLocks noChangeArrowheads="1"/>
            </p:cNvSpPr>
            <p:nvPr/>
          </p:nvSpPr>
          <p:spPr bwMode="auto">
            <a:xfrm>
              <a:off x="5868659" y="5618997"/>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6" name="Rectangle 97"/>
            <p:cNvSpPr>
              <a:spLocks noChangeArrowheads="1"/>
            </p:cNvSpPr>
            <p:nvPr/>
          </p:nvSpPr>
          <p:spPr bwMode="auto">
            <a:xfrm>
              <a:off x="6511620"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7" name="Rectangle 97"/>
            <p:cNvSpPr>
              <a:spLocks noChangeArrowheads="1"/>
            </p:cNvSpPr>
            <p:nvPr/>
          </p:nvSpPr>
          <p:spPr bwMode="auto">
            <a:xfrm>
              <a:off x="6820069" y="6467479"/>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8" name="Rectangle 97"/>
            <p:cNvSpPr>
              <a:spLocks noChangeArrowheads="1"/>
            </p:cNvSpPr>
            <p:nvPr/>
          </p:nvSpPr>
          <p:spPr bwMode="auto">
            <a:xfrm>
              <a:off x="6511620"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9" name="Rectangle 97"/>
            <p:cNvSpPr>
              <a:spLocks noChangeArrowheads="1"/>
            </p:cNvSpPr>
            <p:nvPr/>
          </p:nvSpPr>
          <p:spPr bwMode="auto">
            <a:xfrm>
              <a:off x="6820069"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0" name="Rectangle 97"/>
            <p:cNvSpPr>
              <a:spLocks noChangeArrowheads="1"/>
            </p:cNvSpPr>
            <p:nvPr/>
          </p:nvSpPr>
          <p:spPr bwMode="auto">
            <a:xfrm>
              <a:off x="7219748"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1" name="Rectangle 97"/>
            <p:cNvSpPr>
              <a:spLocks noChangeArrowheads="1"/>
            </p:cNvSpPr>
            <p:nvPr/>
          </p:nvSpPr>
          <p:spPr bwMode="auto">
            <a:xfrm>
              <a:off x="7528197"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2" name="Rectangle 97"/>
            <p:cNvSpPr>
              <a:spLocks noChangeArrowheads="1"/>
            </p:cNvSpPr>
            <p:nvPr/>
          </p:nvSpPr>
          <p:spPr bwMode="auto">
            <a:xfrm>
              <a:off x="7219748"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3" name="Rectangle 97"/>
            <p:cNvSpPr>
              <a:spLocks noChangeArrowheads="1"/>
            </p:cNvSpPr>
            <p:nvPr/>
          </p:nvSpPr>
          <p:spPr bwMode="auto">
            <a:xfrm>
              <a:off x="7528197"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4" name="Rectangle 97"/>
            <p:cNvSpPr>
              <a:spLocks noChangeArrowheads="1"/>
            </p:cNvSpPr>
            <p:nvPr/>
          </p:nvSpPr>
          <p:spPr bwMode="auto">
            <a:xfrm>
              <a:off x="7927876"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5" name="Rectangle 97"/>
            <p:cNvSpPr>
              <a:spLocks noChangeArrowheads="1"/>
            </p:cNvSpPr>
            <p:nvPr/>
          </p:nvSpPr>
          <p:spPr bwMode="auto">
            <a:xfrm>
              <a:off x="8236323"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6" name="Rectangle 97"/>
            <p:cNvSpPr>
              <a:spLocks noChangeArrowheads="1"/>
            </p:cNvSpPr>
            <p:nvPr/>
          </p:nvSpPr>
          <p:spPr bwMode="auto">
            <a:xfrm>
              <a:off x="7927876"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7" name="Rectangle 97"/>
            <p:cNvSpPr>
              <a:spLocks noChangeArrowheads="1"/>
            </p:cNvSpPr>
            <p:nvPr/>
          </p:nvSpPr>
          <p:spPr bwMode="auto">
            <a:xfrm>
              <a:off x="8236323"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8" name="Rectangle 97"/>
            <p:cNvSpPr>
              <a:spLocks noChangeArrowheads="1"/>
            </p:cNvSpPr>
            <p:nvPr/>
          </p:nvSpPr>
          <p:spPr bwMode="auto">
            <a:xfrm>
              <a:off x="5803493"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9" name="Rectangle 97"/>
            <p:cNvSpPr>
              <a:spLocks noChangeArrowheads="1"/>
            </p:cNvSpPr>
            <p:nvPr/>
          </p:nvSpPr>
          <p:spPr bwMode="auto">
            <a:xfrm>
              <a:off x="6111942"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0" name="Rectangle 97"/>
            <p:cNvSpPr>
              <a:spLocks noChangeArrowheads="1"/>
            </p:cNvSpPr>
            <p:nvPr/>
          </p:nvSpPr>
          <p:spPr bwMode="auto">
            <a:xfrm>
              <a:off x="5803493" y="6554706"/>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1" name="Rectangle 97"/>
            <p:cNvSpPr>
              <a:spLocks noChangeArrowheads="1"/>
            </p:cNvSpPr>
            <p:nvPr/>
          </p:nvSpPr>
          <p:spPr bwMode="auto">
            <a:xfrm>
              <a:off x="6111942"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2" name="Rectangle 97"/>
            <p:cNvSpPr>
              <a:spLocks noChangeArrowheads="1"/>
            </p:cNvSpPr>
            <p:nvPr/>
          </p:nvSpPr>
          <p:spPr bwMode="auto">
            <a:xfrm>
              <a:off x="5868659" y="574719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3" name="Rectangle 97"/>
            <p:cNvSpPr>
              <a:spLocks noChangeArrowheads="1"/>
            </p:cNvSpPr>
            <p:nvPr/>
          </p:nvSpPr>
          <p:spPr bwMode="auto">
            <a:xfrm>
              <a:off x="5868659" y="58185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4" name="Rectangle 103"/>
            <p:cNvSpPr>
              <a:spLocks noChangeArrowheads="1"/>
            </p:cNvSpPr>
            <p:nvPr/>
          </p:nvSpPr>
          <p:spPr bwMode="auto">
            <a:xfrm>
              <a:off x="5868659" y="5946760"/>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5" name="Rectangle 97"/>
            <p:cNvSpPr>
              <a:spLocks noChangeArrowheads="1"/>
            </p:cNvSpPr>
            <p:nvPr/>
          </p:nvSpPr>
          <p:spPr bwMode="auto">
            <a:xfrm>
              <a:off x="5868659" y="6018126"/>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6" name="Rectangle 97"/>
            <p:cNvSpPr>
              <a:spLocks noChangeArrowheads="1"/>
            </p:cNvSpPr>
            <p:nvPr/>
          </p:nvSpPr>
          <p:spPr bwMode="auto">
            <a:xfrm>
              <a:off x="5868659" y="6146325"/>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7" name="Rectangle 97"/>
            <p:cNvSpPr>
              <a:spLocks noChangeArrowheads="1"/>
            </p:cNvSpPr>
            <p:nvPr/>
          </p:nvSpPr>
          <p:spPr bwMode="auto">
            <a:xfrm>
              <a:off x="5868659" y="6217692"/>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8" name="Rectangle 97"/>
            <p:cNvSpPr>
              <a:spLocks noChangeArrowheads="1"/>
            </p:cNvSpPr>
            <p:nvPr/>
          </p:nvSpPr>
          <p:spPr bwMode="auto">
            <a:xfrm>
              <a:off x="6446455"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9" name="Rectangle 97"/>
            <p:cNvSpPr>
              <a:spLocks noChangeArrowheads="1"/>
            </p:cNvSpPr>
            <p:nvPr/>
          </p:nvSpPr>
          <p:spPr bwMode="auto">
            <a:xfrm>
              <a:off x="6446455" y="565468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0" name="Rectangle 97"/>
            <p:cNvSpPr>
              <a:spLocks noChangeArrowheads="1"/>
            </p:cNvSpPr>
            <p:nvPr/>
          </p:nvSpPr>
          <p:spPr bwMode="auto">
            <a:xfrm>
              <a:off x="6446455"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1" name="Rectangle 97"/>
            <p:cNvSpPr>
              <a:spLocks noChangeArrowheads="1"/>
            </p:cNvSpPr>
            <p:nvPr/>
          </p:nvSpPr>
          <p:spPr bwMode="auto">
            <a:xfrm>
              <a:off x="6446455" y="5916362"/>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2" name="Rectangle 97"/>
            <p:cNvSpPr>
              <a:spLocks noChangeArrowheads="1"/>
            </p:cNvSpPr>
            <p:nvPr/>
          </p:nvSpPr>
          <p:spPr bwMode="auto">
            <a:xfrm>
              <a:off x="6446455"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3" name="Rectangle 97"/>
            <p:cNvSpPr>
              <a:spLocks noChangeArrowheads="1"/>
            </p:cNvSpPr>
            <p:nvPr/>
          </p:nvSpPr>
          <p:spPr bwMode="auto">
            <a:xfrm>
              <a:off x="6446455" y="6178044"/>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4" name="Rectangle 97"/>
            <p:cNvSpPr>
              <a:spLocks noChangeArrowheads="1"/>
            </p:cNvSpPr>
            <p:nvPr/>
          </p:nvSpPr>
          <p:spPr bwMode="auto">
            <a:xfrm>
              <a:off x="7063351"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5" name="Rectangle 97"/>
            <p:cNvSpPr>
              <a:spLocks noChangeArrowheads="1"/>
            </p:cNvSpPr>
            <p:nvPr/>
          </p:nvSpPr>
          <p:spPr bwMode="auto">
            <a:xfrm>
              <a:off x="7063351" y="565468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6" name="Rectangle 97"/>
            <p:cNvSpPr>
              <a:spLocks noChangeArrowheads="1"/>
            </p:cNvSpPr>
            <p:nvPr/>
          </p:nvSpPr>
          <p:spPr bwMode="auto">
            <a:xfrm>
              <a:off x="7063351"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7" name="Rectangle 97"/>
            <p:cNvSpPr>
              <a:spLocks noChangeArrowheads="1"/>
            </p:cNvSpPr>
            <p:nvPr/>
          </p:nvSpPr>
          <p:spPr bwMode="auto">
            <a:xfrm>
              <a:off x="7063351"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8" name="Rectangle 97"/>
            <p:cNvSpPr>
              <a:spLocks noChangeArrowheads="1"/>
            </p:cNvSpPr>
            <p:nvPr/>
          </p:nvSpPr>
          <p:spPr bwMode="auto">
            <a:xfrm>
              <a:off x="7063351"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9" name="Rectangle 97"/>
            <p:cNvSpPr>
              <a:spLocks noChangeArrowheads="1"/>
            </p:cNvSpPr>
            <p:nvPr/>
          </p:nvSpPr>
          <p:spPr bwMode="auto">
            <a:xfrm>
              <a:off x="7063351"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0" name="Rectangle 97"/>
            <p:cNvSpPr>
              <a:spLocks noChangeArrowheads="1"/>
            </p:cNvSpPr>
            <p:nvPr/>
          </p:nvSpPr>
          <p:spPr bwMode="auto">
            <a:xfrm>
              <a:off x="7669386"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1" name="Rectangle 97"/>
            <p:cNvSpPr>
              <a:spLocks noChangeArrowheads="1"/>
            </p:cNvSpPr>
            <p:nvPr/>
          </p:nvSpPr>
          <p:spPr bwMode="auto">
            <a:xfrm>
              <a:off x="7669386" y="5654681"/>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2" name="Rectangle 97"/>
            <p:cNvSpPr>
              <a:spLocks noChangeArrowheads="1"/>
            </p:cNvSpPr>
            <p:nvPr/>
          </p:nvSpPr>
          <p:spPr bwMode="auto">
            <a:xfrm>
              <a:off x="7669386"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3" name="Rectangle 97"/>
            <p:cNvSpPr>
              <a:spLocks noChangeArrowheads="1"/>
            </p:cNvSpPr>
            <p:nvPr/>
          </p:nvSpPr>
          <p:spPr bwMode="auto">
            <a:xfrm>
              <a:off x="7669386"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4" name="Rectangle 97"/>
            <p:cNvSpPr>
              <a:spLocks noChangeArrowheads="1"/>
            </p:cNvSpPr>
            <p:nvPr/>
          </p:nvSpPr>
          <p:spPr bwMode="auto">
            <a:xfrm>
              <a:off x="7669386"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5" name="Rectangle 97"/>
            <p:cNvSpPr>
              <a:spLocks noChangeArrowheads="1"/>
            </p:cNvSpPr>
            <p:nvPr/>
          </p:nvSpPr>
          <p:spPr bwMode="auto">
            <a:xfrm>
              <a:off x="7669386"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6" name="Rectangle 97"/>
            <p:cNvSpPr>
              <a:spLocks noChangeArrowheads="1"/>
            </p:cNvSpPr>
            <p:nvPr/>
          </p:nvSpPr>
          <p:spPr bwMode="auto">
            <a:xfrm>
              <a:off x="8275422"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7" name="Rectangle 97"/>
            <p:cNvSpPr>
              <a:spLocks noChangeArrowheads="1"/>
            </p:cNvSpPr>
            <p:nvPr/>
          </p:nvSpPr>
          <p:spPr bwMode="auto">
            <a:xfrm>
              <a:off x="8275422" y="5654681"/>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8" name="Rectangle 97"/>
            <p:cNvSpPr>
              <a:spLocks noChangeArrowheads="1"/>
            </p:cNvSpPr>
            <p:nvPr/>
          </p:nvSpPr>
          <p:spPr bwMode="auto">
            <a:xfrm>
              <a:off x="8275422"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9" name="Rectangle 97"/>
            <p:cNvSpPr>
              <a:spLocks noChangeArrowheads="1"/>
            </p:cNvSpPr>
            <p:nvPr/>
          </p:nvSpPr>
          <p:spPr bwMode="auto">
            <a:xfrm>
              <a:off x="8275422"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0" name="Rectangle 97"/>
            <p:cNvSpPr>
              <a:spLocks noChangeArrowheads="1"/>
            </p:cNvSpPr>
            <p:nvPr/>
          </p:nvSpPr>
          <p:spPr bwMode="auto">
            <a:xfrm>
              <a:off x="8275422"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1" name="Rectangle 97"/>
            <p:cNvSpPr>
              <a:spLocks noChangeArrowheads="1"/>
            </p:cNvSpPr>
            <p:nvPr/>
          </p:nvSpPr>
          <p:spPr bwMode="auto">
            <a:xfrm>
              <a:off x="8275422"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2" name="Rectangle 131"/>
            <p:cNvSpPr>
              <a:spLocks noChangeArrowheads="1"/>
            </p:cNvSpPr>
            <p:nvPr/>
          </p:nvSpPr>
          <p:spPr bwMode="auto">
            <a:xfrm>
              <a:off x="5896897" y="498014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3" name="Rectangle 97"/>
            <p:cNvSpPr>
              <a:spLocks noChangeArrowheads="1"/>
            </p:cNvSpPr>
            <p:nvPr/>
          </p:nvSpPr>
          <p:spPr bwMode="auto">
            <a:xfrm>
              <a:off x="5896897" y="506341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4" name="Rectangle 133"/>
            <p:cNvSpPr>
              <a:spLocks noChangeArrowheads="1"/>
            </p:cNvSpPr>
            <p:nvPr/>
          </p:nvSpPr>
          <p:spPr bwMode="auto">
            <a:xfrm>
              <a:off x="5454930"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5" name="Rectangle 97"/>
            <p:cNvSpPr>
              <a:spLocks noChangeArrowheads="1"/>
            </p:cNvSpPr>
            <p:nvPr/>
          </p:nvSpPr>
          <p:spPr bwMode="auto">
            <a:xfrm>
              <a:off x="5454930" y="532559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6" name="Rectangle 135"/>
            <p:cNvSpPr>
              <a:spLocks noChangeArrowheads="1"/>
            </p:cNvSpPr>
            <p:nvPr/>
          </p:nvSpPr>
          <p:spPr bwMode="auto">
            <a:xfrm>
              <a:off x="5454930" y="4980149"/>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7" name="Rectangle 97"/>
            <p:cNvSpPr>
              <a:spLocks noChangeArrowheads="1"/>
            </p:cNvSpPr>
            <p:nvPr/>
          </p:nvSpPr>
          <p:spPr bwMode="auto">
            <a:xfrm>
              <a:off x="5454930" y="506341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spTree>
    <p:extLst>
      <p:ext uri="{BB962C8B-B14F-4D97-AF65-F5344CB8AC3E}">
        <p14:creationId xmlns:p14="http://schemas.microsoft.com/office/powerpoint/2010/main" val="3163927413"/>
      </p:ext>
    </p:extLst>
  </p:cSld>
  <p:clrMapOvr>
    <a:masterClrMapping/>
  </p:clrMapOvr>
  <p:transition>
    <p:wipe dir="r"/>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 name="Rectangle 147"/>
          <p:cNvSpPr/>
          <p:nvPr/>
        </p:nvSpPr>
        <p:spPr>
          <a:xfrm>
            <a:off x="1528029" y="469356"/>
            <a:ext cx="9009569" cy="871795"/>
          </a:xfrm>
          <a:prstGeom prst="rect">
            <a:avLst/>
          </a:prstGeom>
        </p:spPr>
        <p:txBody>
          <a:bodyPr wrap="square">
            <a:spAutoFit/>
          </a:bodyPr>
          <a:lstStyle/>
          <a:p>
            <a:pPr>
              <a:spcAft>
                <a:spcPts val="600"/>
              </a:spcAft>
            </a:pPr>
            <a:r>
              <a:rPr lang="en-US" sz="1361" b="1" dirty="0">
                <a:solidFill>
                  <a:srgbClr val="68C8C6"/>
                </a:solidFill>
                <a:latin typeface="Helvetica"/>
                <a:cs typeface="Helvetica"/>
              </a:rPr>
              <a:t>A combination of attributions provides an example of the possibilities </a:t>
            </a:r>
          </a:p>
          <a:p>
            <a:pPr>
              <a:spcAft>
                <a:spcPts val="600"/>
              </a:spcAft>
            </a:pPr>
            <a:r>
              <a:rPr lang="en-US" sz="1601" b="1" dirty="0">
                <a:solidFill>
                  <a:srgbClr val="5F6062"/>
                </a:solidFill>
                <a:latin typeface="Helvetica"/>
                <a:cs typeface="Helvetica"/>
              </a:rPr>
              <a:t>Each Service Domain can be assessed in terms of its current and target state, and this qualified by additional insights from the attributions.</a:t>
            </a:r>
            <a:endParaRPr lang="en-US" sz="1401" dirty="0">
              <a:solidFill>
                <a:srgbClr val="5F6062"/>
              </a:solidFill>
              <a:latin typeface="Helvetica"/>
              <a:cs typeface="Helvetica"/>
            </a:endParaRPr>
          </a:p>
        </p:txBody>
      </p:sp>
      <p:grpSp>
        <p:nvGrpSpPr>
          <p:cNvPr id="2" name="Group 107"/>
          <p:cNvGrpSpPr/>
          <p:nvPr/>
        </p:nvGrpSpPr>
        <p:grpSpPr>
          <a:xfrm>
            <a:off x="1620314" y="1609798"/>
            <a:ext cx="3504075" cy="1999668"/>
            <a:chOff x="5447059" y="4272371"/>
            <a:chExt cx="3502453" cy="1998743"/>
          </a:xfrm>
        </p:grpSpPr>
        <p:sp>
          <p:nvSpPr>
            <p:cNvPr id="3" name="Freeform 2"/>
            <p:cNvSpPr/>
            <p:nvPr/>
          </p:nvSpPr>
          <p:spPr>
            <a:xfrm>
              <a:off x="5447059" y="4272371"/>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4" name="Freeform 3"/>
            <p:cNvSpPr/>
            <p:nvPr/>
          </p:nvSpPr>
          <p:spPr>
            <a:xfrm>
              <a:off x="6487004" y="4622952"/>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5" name="Freeform 4"/>
            <p:cNvSpPr/>
            <p:nvPr/>
          </p:nvSpPr>
          <p:spPr>
            <a:xfrm flipV="1">
              <a:off x="5886887" y="5871330"/>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6" name="Rectangle 5"/>
            <p:cNvSpPr/>
            <p:nvPr/>
          </p:nvSpPr>
          <p:spPr>
            <a:xfrm>
              <a:off x="5886887" y="4991255"/>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7" name="Rectangle 6"/>
            <p:cNvSpPr/>
            <p:nvPr/>
          </p:nvSpPr>
          <p:spPr>
            <a:xfrm>
              <a:off x="5526739" y="4339309"/>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8" name="Pentagon 7"/>
            <p:cNvSpPr/>
            <p:nvPr/>
          </p:nvSpPr>
          <p:spPr>
            <a:xfrm>
              <a:off x="6487004" y="4991255"/>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9" name="Chevron 8"/>
            <p:cNvSpPr/>
            <p:nvPr/>
          </p:nvSpPr>
          <p:spPr>
            <a:xfrm>
              <a:off x="7050025" y="4991255"/>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0" name="Chevron 9"/>
            <p:cNvSpPr/>
            <p:nvPr/>
          </p:nvSpPr>
          <p:spPr>
            <a:xfrm>
              <a:off x="7649544" y="4991255"/>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1" name="Chevron 10"/>
            <p:cNvSpPr/>
            <p:nvPr/>
          </p:nvSpPr>
          <p:spPr>
            <a:xfrm>
              <a:off x="8249064" y="4991255"/>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12" name="Group 353"/>
            <p:cNvGrpSpPr/>
            <p:nvPr/>
          </p:nvGrpSpPr>
          <p:grpSpPr>
            <a:xfrm>
              <a:off x="6527357" y="5042153"/>
              <a:ext cx="2271577" cy="736722"/>
              <a:chOff x="1862942" y="4625480"/>
              <a:chExt cx="3015666" cy="1071652"/>
            </a:xfrm>
          </p:grpSpPr>
          <p:sp>
            <p:nvSpPr>
              <p:cNvPr id="13" name="Rectangle 12"/>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 name="Rectangle 13"/>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 name="Rectangle 14"/>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6" name="Rectangle 15"/>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7" name="Rectangle 16"/>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8" name="Rectangle 17"/>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9" name="Rectangle 18"/>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0" name="Rectangle 19"/>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1" name="Rectangle 20"/>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 name="Rectangle 21"/>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 name="Rectangle 22"/>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 name="Rectangle 23"/>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25" name="Rectangle 24"/>
            <p:cNvSpPr>
              <a:spLocks noChangeAspect="1"/>
            </p:cNvSpPr>
            <p:nvPr/>
          </p:nvSpPr>
          <p:spPr bwMode="gray">
            <a:xfrm>
              <a:off x="5579171" y="4445562"/>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6" name="Rectangle 25"/>
            <p:cNvSpPr>
              <a:spLocks noChangeAspect="1"/>
            </p:cNvSpPr>
            <p:nvPr/>
          </p:nvSpPr>
          <p:spPr bwMode="gray">
            <a:xfrm>
              <a:off x="6030101" y="4445562"/>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7" name="Rectangle 26"/>
            <p:cNvSpPr>
              <a:spLocks noChangeAspect="1"/>
            </p:cNvSpPr>
            <p:nvPr/>
          </p:nvSpPr>
          <p:spPr bwMode="gray">
            <a:xfrm>
              <a:off x="5581655" y="4712855"/>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8" name="Rectangle 27"/>
            <p:cNvSpPr>
              <a:spLocks noChangeAspect="1"/>
            </p:cNvSpPr>
            <p:nvPr/>
          </p:nvSpPr>
          <p:spPr bwMode="gray">
            <a:xfrm>
              <a:off x="6032585" y="4712855"/>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 name="Rectangle 28"/>
            <p:cNvSpPr/>
            <p:nvPr/>
          </p:nvSpPr>
          <p:spPr bwMode="gray">
            <a:xfrm>
              <a:off x="6550262" y="4706710"/>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 name="Rectangle 29"/>
            <p:cNvSpPr/>
            <p:nvPr/>
          </p:nvSpPr>
          <p:spPr bwMode="gray">
            <a:xfrm>
              <a:off x="7286504" y="4706710"/>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 name="Rectangle 30"/>
            <p:cNvSpPr/>
            <p:nvPr/>
          </p:nvSpPr>
          <p:spPr bwMode="gray">
            <a:xfrm>
              <a:off x="8022747" y="4706710"/>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2" name="Rectangle 31"/>
            <p:cNvSpPr/>
            <p:nvPr/>
          </p:nvSpPr>
          <p:spPr bwMode="gray">
            <a:xfrm>
              <a:off x="5943286" y="5038189"/>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 name="Rectangle 32"/>
            <p:cNvSpPr/>
            <p:nvPr/>
          </p:nvSpPr>
          <p:spPr bwMode="gray">
            <a:xfrm>
              <a:off x="5943286" y="5237475"/>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 name="Rectangle 33"/>
            <p:cNvSpPr/>
            <p:nvPr/>
          </p:nvSpPr>
          <p:spPr bwMode="gray">
            <a:xfrm>
              <a:off x="5943286" y="5436761"/>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 name="Rectangle 34"/>
            <p:cNvSpPr/>
            <p:nvPr/>
          </p:nvSpPr>
          <p:spPr bwMode="gray">
            <a:xfrm>
              <a:off x="5943286" y="5636047"/>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6" name="Rectangle 35"/>
            <p:cNvSpPr/>
            <p:nvPr/>
          </p:nvSpPr>
          <p:spPr bwMode="gray">
            <a:xfrm>
              <a:off x="6655549" y="5931856"/>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7" name="Rectangle 36"/>
            <p:cNvSpPr/>
            <p:nvPr/>
          </p:nvSpPr>
          <p:spPr bwMode="gray">
            <a:xfrm>
              <a:off x="7363391" y="5931856"/>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8" name="Rectangle 37"/>
            <p:cNvSpPr/>
            <p:nvPr/>
          </p:nvSpPr>
          <p:spPr bwMode="gray">
            <a:xfrm>
              <a:off x="8071233" y="5931856"/>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9" name="Rectangle 38"/>
            <p:cNvSpPr/>
            <p:nvPr/>
          </p:nvSpPr>
          <p:spPr bwMode="gray">
            <a:xfrm>
              <a:off x="5947707" y="5931856"/>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0" name="Rectangle 97"/>
            <p:cNvSpPr>
              <a:spLocks noChangeArrowheads="1"/>
            </p:cNvSpPr>
            <p:nvPr/>
          </p:nvSpPr>
          <p:spPr bwMode="auto">
            <a:xfrm>
              <a:off x="6593927"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 name="Rectangle 97"/>
            <p:cNvSpPr>
              <a:spLocks noChangeArrowheads="1"/>
            </p:cNvSpPr>
            <p:nvPr/>
          </p:nvSpPr>
          <p:spPr bwMode="auto">
            <a:xfrm>
              <a:off x="6902376"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 name="Rectangle 97"/>
            <p:cNvSpPr>
              <a:spLocks noChangeArrowheads="1"/>
            </p:cNvSpPr>
            <p:nvPr/>
          </p:nvSpPr>
          <p:spPr bwMode="auto">
            <a:xfrm>
              <a:off x="6593927" y="483128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3" name="Rectangle 97"/>
            <p:cNvSpPr>
              <a:spLocks noChangeArrowheads="1"/>
            </p:cNvSpPr>
            <p:nvPr/>
          </p:nvSpPr>
          <p:spPr bwMode="auto">
            <a:xfrm>
              <a:off x="6902376" y="483128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4" name="Rectangle 97"/>
            <p:cNvSpPr>
              <a:spLocks noChangeArrowheads="1"/>
            </p:cNvSpPr>
            <p:nvPr/>
          </p:nvSpPr>
          <p:spPr bwMode="auto">
            <a:xfrm>
              <a:off x="7330293"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5" name="Rectangle 97"/>
            <p:cNvSpPr>
              <a:spLocks noChangeArrowheads="1"/>
            </p:cNvSpPr>
            <p:nvPr/>
          </p:nvSpPr>
          <p:spPr bwMode="auto">
            <a:xfrm>
              <a:off x="7638742"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 name="Rectangle 97"/>
            <p:cNvSpPr>
              <a:spLocks noChangeArrowheads="1"/>
            </p:cNvSpPr>
            <p:nvPr/>
          </p:nvSpPr>
          <p:spPr bwMode="auto">
            <a:xfrm>
              <a:off x="7330293" y="483128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 name="Rectangle 97"/>
            <p:cNvSpPr>
              <a:spLocks noChangeArrowheads="1"/>
            </p:cNvSpPr>
            <p:nvPr/>
          </p:nvSpPr>
          <p:spPr bwMode="auto">
            <a:xfrm>
              <a:off x="7638742" y="4831283"/>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 name="Rectangle 97"/>
            <p:cNvSpPr>
              <a:spLocks noChangeArrowheads="1"/>
            </p:cNvSpPr>
            <p:nvPr/>
          </p:nvSpPr>
          <p:spPr bwMode="auto">
            <a:xfrm>
              <a:off x="8066658"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 name="Rectangle 97"/>
            <p:cNvSpPr>
              <a:spLocks noChangeArrowheads="1"/>
            </p:cNvSpPr>
            <p:nvPr/>
          </p:nvSpPr>
          <p:spPr bwMode="auto">
            <a:xfrm>
              <a:off x="8375106"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 name="Rectangle 97"/>
            <p:cNvSpPr>
              <a:spLocks noChangeArrowheads="1"/>
            </p:cNvSpPr>
            <p:nvPr/>
          </p:nvSpPr>
          <p:spPr bwMode="auto">
            <a:xfrm>
              <a:off x="8066658" y="4831283"/>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 name="Rectangle 97"/>
            <p:cNvSpPr>
              <a:spLocks noChangeArrowheads="1"/>
            </p:cNvSpPr>
            <p:nvPr/>
          </p:nvSpPr>
          <p:spPr bwMode="auto">
            <a:xfrm>
              <a:off x="8375106" y="483128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2" name="Rectangle 51"/>
            <p:cNvSpPr>
              <a:spLocks noChangeArrowheads="1"/>
            </p:cNvSpPr>
            <p:nvPr/>
          </p:nvSpPr>
          <p:spPr bwMode="auto">
            <a:xfrm>
              <a:off x="6070435"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3" name="Rectangle 97"/>
            <p:cNvSpPr>
              <a:spLocks noChangeArrowheads="1"/>
            </p:cNvSpPr>
            <p:nvPr/>
          </p:nvSpPr>
          <p:spPr bwMode="auto">
            <a:xfrm>
              <a:off x="6070435" y="4827318"/>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4" name="Rectangle 97"/>
            <p:cNvSpPr>
              <a:spLocks noChangeArrowheads="1"/>
            </p:cNvSpPr>
            <p:nvPr/>
          </p:nvSpPr>
          <p:spPr bwMode="auto">
            <a:xfrm>
              <a:off x="6042197" y="5049352"/>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5" name="Rectangle 97"/>
            <p:cNvSpPr>
              <a:spLocks noChangeArrowheads="1"/>
            </p:cNvSpPr>
            <p:nvPr/>
          </p:nvSpPr>
          <p:spPr bwMode="auto">
            <a:xfrm>
              <a:off x="6042197" y="5120719"/>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6" name="Rectangle 97"/>
            <p:cNvSpPr>
              <a:spLocks noChangeArrowheads="1"/>
            </p:cNvSpPr>
            <p:nvPr/>
          </p:nvSpPr>
          <p:spPr bwMode="auto">
            <a:xfrm>
              <a:off x="6685158" y="5969201"/>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7" name="Rectangle 97"/>
            <p:cNvSpPr>
              <a:spLocks noChangeArrowheads="1"/>
            </p:cNvSpPr>
            <p:nvPr/>
          </p:nvSpPr>
          <p:spPr bwMode="auto">
            <a:xfrm>
              <a:off x="6993607"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8" name="Rectangle 97"/>
            <p:cNvSpPr>
              <a:spLocks noChangeArrowheads="1"/>
            </p:cNvSpPr>
            <p:nvPr/>
          </p:nvSpPr>
          <p:spPr bwMode="auto">
            <a:xfrm>
              <a:off x="6685158" y="6056428"/>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9" name="Rectangle 97"/>
            <p:cNvSpPr>
              <a:spLocks noChangeArrowheads="1"/>
            </p:cNvSpPr>
            <p:nvPr/>
          </p:nvSpPr>
          <p:spPr bwMode="auto">
            <a:xfrm>
              <a:off x="6993607"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0" name="Rectangle 97"/>
            <p:cNvSpPr>
              <a:spLocks noChangeArrowheads="1"/>
            </p:cNvSpPr>
            <p:nvPr/>
          </p:nvSpPr>
          <p:spPr bwMode="auto">
            <a:xfrm>
              <a:off x="7393286"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1" name="Rectangle 97"/>
            <p:cNvSpPr>
              <a:spLocks noChangeArrowheads="1"/>
            </p:cNvSpPr>
            <p:nvPr/>
          </p:nvSpPr>
          <p:spPr bwMode="auto">
            <a:xfrm>
              <a:off x="7701735"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2" name="Rectangle 97"/>
            <p:cNvSpPr>
              <a:spLocks noChangeArrowheads="1"/>
            </p:cNvSpPr>
            <p:nvPr/>
          </p:nvSpPr>
          <p:spPr bwMode="auto">
            <a:xfrm>
              <a:off x="7393286"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3" name="Rectangle 97"/>
            <p:cNvSpPr>
              <a:spLocks noChangeArrowheads="1"/>
            </p:cNvSpPr>
            <p:nvPr/>
          </p:nvSpPr>
          <p:spPr bwMode="auto">
            <a:xfrm>
              <a:off x="7701735"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4" name="Rectangle 97"/>
            <p:cNvSpPr>
              <a:spLocks noChangeArrowheads="1"/>
            </p:cNvSpPr>
            <p:nvPr/>
          </p:nvSpPr>
          <p:spPr bwMode="auto">
            <a:xfrm>
              <a:off x="8101414"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5" name="Rectangle 97"/>
            <p:cNvSpPr>
              <a:spLocks noChangeArrowheads="1"/>
            </p:cNvSpPr>
            <p:nvPr/>
          </p:nvSpPr>
          <p:spPr bwMode="auto">
            <a:xfrm>
              <a:off x="8409861"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6" name="Rectangle 97"/>
            <p:cNvSpPr>
              <a:spLocks noChangeArrowheads="1"/>
            </p:cNvSpPr>
            <p:nvPr/>
          </p:nvSpPr>
          <p:spPr bwMode="auto">
            <a:xfrm>
              <a:off x="8101414"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7" name="Rectangle 97"/>
            <p:cNvSpPr>
              <a:spLocks noChangeArrowheads="1"/>
            </p:cNvSpPr>
            <p:nvPr/>
          </p:nvSpPr>
          <p:spPr bwMode="auto">
            <a:xfrm>
              <a:off x="8409861"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8" name="Rectangle 97"/>
            <p:cNvSpPr>
              <a:spLocks noChangeArrowheads="1"/>
            </p:cNvSpPr>
            <p:nvPr/>
          </p:nvSpPr>
          <p:spPr bwMode="auto">
            <a:xfrm>
              <a:off x="5977031"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69" name="Rectangle 97"/>
            <p:cNvSpPr>
              <a:spLocks noChangeArrowheads="1"/>
            </p:cNvSpPr>
            <p:nvPr/>
          </p:nvSpPr>
          <p:spPr bwMode="auto">
            <a:xfrm>
              <a:off x="6285480" y="596920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0" name="Rectangle 97"/>
            <p:cNvSpPr>
              <a:spLocks noChangeArrowheads="1"/>
            </p:cNvSpPr>
            <p:nvPr/>
          </p:nvSpPr>
          <p:spPr bwMode="auto">
            <a:xfrm>
              <a:off x="5977031"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1" name="Rectangle 97"/>
            <p:cNvSpPr>
              <a:spLocks noChangeArrowheads="1"/>
            </p:cNvSpPr>
            <p:nvPr/>
          </p:nvSpPr>
          <p:spPr bwMode="auto">
            <a:xfrm>
              <a:off x="6285480" y="605642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2" name="Rectangle 97"/>
            <p:cNvSpPr>
              <a:spLocks noChangeArrowheads="1"/>
            </p:cNvSpPr>
            <p:nvPr/>
          </p:nvSpPr>
          <p:spPr bwMode="auto">
            <a:xfrm>
              <a:off x="6042197" y="524891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3" name="Rectangle 97"/>
            <p:cNvSpPr>
              <a:spLocks noChangeArrowheads="1"/>
            </p:cNvSpPr>
            <p:nvPr/>
          </p:nvSpPr>
          <p:spPr bwMode="auto">
            <a:xfrm>
              <a:off x="6042197" y="5320284"/>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4" name="Rectangle 73"/>
            <p:cNvSpPr>
              <a:spLocks noChangeArrowheads="1"/>
            </p:cNvSpPr>
            <p:nvPr/>
          </p:nvSpPr>
          <p:spPr bwMode="auto">
            <a:xfrm>
              <a:off x="6042197" y="5448482"/>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5" name="Rectangle 97"/>
            <p:cNvSpPr>
              <a:spLocks noChangeArrowheads="1"/>
            </p:cNvSpPr>
            <p:nvPr/>
          </p:nvSpPr>
          <p:spPr bwMode="auto">
            <a:xfrm>
              <a:off x="6042197" y="5519848"/>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6" name="Rectangle 97"/>
            <p:cNvSpPr>
              <a:spLocks noChangeArrowheads="1"/>
            </p:cNvSpPr>
            <p:nvPr/>
          </p:nvSpPr>
          <p:spPr bwMode="auto">
            <a:xfrm>
              <a:off x="6042197" y="5648047"/>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7" name="Rectangle 97"/>
            <p:cNvSpPr>
              <a:spLocks noChangeArrowheads="1"/>
            </p:cNvSpPr>
            <p:nvPr/>
          </p:nvSpPr>
          <p:spPr bwMode="auto">
            <a:xfrm>
              <a:off x="6042197" y="5719414"/>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8" name="Rectangle 97"/>
            <p:cNvSpPr>
              <a:spLocks noChangeArrowheads="1"/>
            </p:cNvSpPr>
            <p:nvPr/>
          </p:nvSpPr>
          <p:spPr bwMode="auto">
            <a:xfrm>
              <a:off x="6619993" y="507314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79" name="Rectangle 97"/>
            <p:cNvSpPr>
              <a:spLocks noChangeArrowheads="1"/>
            </p:cNvSpPr>
            <p:nvPr/>
          </p:nvSpPr>
          <p:spPr bwMode="auto">
            <a:xfrm>
              <a:off x="6619993" y="515640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0" name="Rectangle 97"/>
            <p:cNvSpPr>
              <a:spLocks noChangeArrowheads="1"/>
            </p:cNvSpPr>
            <p:nvPr/>
          </p:nvSpPr>
          <p:spPr bwMode="auto">
            <a:xfrm>
              <a:off x="6619993" y="533482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1" name="Rectangle 97"/>
            <p:cNvSpPr>
              <a:spLocks noChangeArrowheads="1"/>
            </p:cNvSpPr>
            <p:nvPr/>
          </p:nvSpPr>
          <p:spPr bwMode="auto">
            <a:xfrm>
              <a:off x="6619993" y="5418084"/>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2" name="Rectangle 97"/>
            <p:cNvSpPr>
              <a:spLocks noChangeArrowheads="1"/>
            </p:cNvSpPr>
            <p:nvPr/>
          </p:nvSpPr>
          <p:spPr bwMode="auto">
            <a:xfrm>
              <a:off x="6619993" y="5596504"/>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3" name="Rectangle 97"/>
            <p:cNvSpPr>
              <a:spLocks noChangeArrowheads="1"/>
            </p:cNvSpPr>
            <p:nvPr/>
          </p:nvSpPr>
          <p:spPr bwMode="auto">
            <a:xfrm>
              <a:off x="6619993" y="5679766"/>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4" name="Rectangle 97"/>
            <p:cNvSpPr>
              <a:spLocks noChangeArrowheads="1"/>
            </p:cNvSpPr>
            <p:nvPr/>
          </p:nvSpPr>
          <p:spPr bwMode="auto">
            <a:xfrm>
              <a:off x="7236889" y="507314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5" name="Rectangle 97"/>
            <p:cNvSpPr>
              <a:spLocks noChangeArrowheads="1"/>
            </p:cNvSpPr>
            <p:nvPr/>
          </p:nvSpPr>
          <p:spPr bwMode="auto">
            <a:xfrm>
              <a:off x="7236889" y="5156403"/>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6" name="Rectangle 97"/>
            <p:cNvSpPr>
              <a:spLocks noChangeArrowheads="1"/>
            </p:cNvSpPr>
            <p:nvPr/>
          </p:nvSpPr>
          <p:spPr bwMode="auto">
            <a:xfrm>
              <a:off x="7236889" y="533482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7" name="Rectangle 97"/>
            <p:cNvSpPr>
              <a:spLocks noChangeArrowheads="1"/>
            </p:cNvSpPr>
            <p:nvPr/>
          </p:nvSpPr>
          <p:spPr bwMode="auto">
            <a:xfrm>
              <a:off x="7236889" y="5418084"/>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8" name="Rectangle 97"/>
            <p:cNvSpPr>
              <a:spLocks noChangeArrowheads="1"/>
            </p:cNvSpPr>
            <p:nvPr/>
          </p:nvSpPr>
          <p:spPr bwMode="auto">
            <a:xfrm>
              <a:off x="7236889" y="5596504"/>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89" name="Rectangle 97"/>
            <p:cNvSpPr>
              <a:spLocks noChangeArrowheads="1"/>
            </p:cNvSpPr>
            <p:nvPr/>
          </p:nvSpPr>
          <p:spPr bwMode="auto">
            <a:xfrm>
              <a:off x="7236889" y="5679766"/>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0" name="Rectangle 97"/>
            <p:cNvSpPr>
              <a:spLocks noChangeArrowheads="1"/>
            </p:cNvSpPr>
            <p:nvPr/>
          </p:nvSpPr>
          <p:spPr bwMode="auto">
            <a:xfrm>
              <a:off x="7842924" y="507314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1" name="Rectangle 97"/>
            <p:cNvSpPr>
              <a:spLocks noChangeArrowheads="1"/>
            </p:cNvSpPr>
            <p:nvPr/>
          </p:nvSpPr>
          <p:spPr bwMode="auto">
            <a:xfrm>
              <a:off x="7842924" y="5156403"/>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2" name="Rectangle 97"/>
            <p:cNvSpPr>
              <a:spLocks noChangeArrowheads="1"/>
            </p:cNvSpPr>
            <p:nvPr/>
          </p:nvSpPr>
          <p:spPr bwMode="auto">
            <a:xfrm>
              <a:off x="7842924" y="533482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3" name="Rectangle 97"/>
            <p:cNvSpPr>
              <a:spLocks noChangeArrowheads="1"/>
            </p:cNvSpPr>
            <p:nvPr/>
          </p:nvSpPr>
          <p:spPr bwMode="auto">
            <a:xfrm>
              <a:off x="7842924" y="5418084"/>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4" name="Rectangle 97"/>
            <p:cNvSpPr>
              <a:spLocks noChangeArrowheads="1"/>
            </p:cNvSpPr>
            <p:nvPr/>
          </p:nvSpPr>
          <p:spPr bwMode="auto">
            <a:xfrm>
              <a:off x="7842924" y="5596504"/>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5" name="Rectangle 97"/>
            <p:cNvSpPr>
              <a:spLocks noChangeArrowheads="1"/>
            </p:cNvSpPr>
            <p:nvPr/>
          </p:nvSpPr>
          <p:spPr bwMode="auto">
            <a:xfrm>
              <a:off x="7842924" y="5679766"/>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6" name="Rectangle 97"/>
            <p:cNvSpPr>
              <a:spLocks noChangeArrowheads="1"/>
            </p:cNvSpPr>
            <p:nvPr/>
          </p:nvSpPr>
          <p:spPr bwMode="auto">
            <a:xfrm>
              <a:off x="8448960" y="5073141"/>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7" name="Rectangle 97"/>
            <p:cNvSpPr>
              <a:spLocks noChangeArrowheads="1"/>
            </p:cNvSpPr>
            <p:nvPr/>
          </p:nvSpPr>
          <p:spPr bwMode="auto">
            <a:xfrm>
              <a:off x="8448960" y="5156403"/>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8" name="Rectangle 97"/>
            <p:cNvSpPr>
              <a:spLocks noChangeArrowheads="1"/>
            </p:cNvSpPr>
            <p:nvPr/>
          </p:nvSpPr>
          <p:spPr bwMode="auto">
            <a:xfrm>
              <a:off x="8448960" y="5334821"/>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99" name="Rectangle 97"/>
            <p:cNvSpPr>
              <a:spLocks noChangeArrowheads="1"/>
            </p:cNvSpPr>
            <p:nvPr/>
          </p:nvSpPr>
          <p:spPr bwMode="auto">
            <a:xfrm>
              <a:off x="8448960" y="5418084"/>
              <a:ext cx="261747" cy="58067"/>
            </a:xfrm>
            <a:prstGeom prst="rect">
              <a:avLst/>
            </a:prstGeom>
            <a:solidFill>
              <a:srgbClr val="80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0" name="Rectangle 97"/>
            <p:cNvSpPr>
              <a:spLocks noChangeArrowheads="1"/>
            </p:cNvSpPr>
            <p:nvPr/>
          </p:nvSpPr>
          <p:spPr bwMode="auto">
            <a:xfrm>
              <a:off x="8448960" y="5596504"/>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1" name="Rectangle 97"/>
            <p:cNvSpPr>
              <a:spLocks noChangeArrowheads="1"/>
            </p:cNvSpPr>
            <p:nvPr/>
          </p:nvSpPr>
          <p:spPr bwMode="auto">
            <a:xfrm>
              <a:off x="8448960" y="5679766"/>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2" name="Rectangle 101"/>
            <p:cNvSpPr>
              <a:spLocks noChangeArrowheads="1"/>
            </p:cNvSpPr>
            <p:nvPr/>
          </p:nvSpPr>
          <p:spPr bwMode="auto">
            <a:xfrm>
              <a:off x="6070435" y="4481871"/>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3" name="Rectangle 97"/>
            <p:cNvSpPr>
              <a:spLocks noChangeArrowheads="1"/>
            </p:cNvSpPr>
            <p:nvPr/>
          </p:nvSpPr>
          <p:spPr bwMode="auto">
            <a:xfrm>
              <a:off x="6070435" y="456513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4" name="Rectangle 103"/>
            <p:cNvSpPr>
              <a:spLocks noChangeArrowheads="1"/>
            </p:cNvSpPr>
            <p:nvPr/>
          </p:nvSpPr>
          <p:spPr bwMode="auto">
            <a:xfrm>
              <a:off x="5628468" y="4744056"/>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5" name="Rectangle 97"/>
            <p:cNvSpPr>
              <a:spLocks noChangeArrowheads="1"/>
            </p:cNvSpPr>
            <p:nvPr/>
          </p:nvSpPr>
          <p:spPr bwMode="auto">
            <a:xfrm>
              <a:off x="5628468" y="4827318"/>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6" name="Rectangle 105"/>
            <p:cNvSpPr>
              <a:spLocks noChangeArrowheads="1"/>
            </p:cNvSpPr>
            <p:nvPr/>
          </p:nvSpPr>
          <p:spPr bwMode="auto">
            <a:xfrm>
              <a:off x="5628468" y="4481871"/>
              <a:ext cx="261747" cy="58067"/>
            </a:xfrm>
            <a:prstGeom prst="rect">
              <a:avLst/>
            </a:prstGeom>
            <a:solidFill>
              <a:srgbClr val="E8CABC"/>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7" name="Rectangle 97"/>
            <p:cNvSpPr>
              <a:spLocks noChangeArrowheads="1"/>
            </p:cNvSpPr>
            <p:nvPr/>
          </p:nvSpPr>
          <p:spPr bwMode="auto">
            <a:xfrm>
              <a:off x="5628468" y="4565133"/>
              <a:ext cx="261747" cy="58067"/>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grpSp>
        <p:nvGrpSpPr>
          <p:cNvPr id="108" name="Group 214"/>
          <p:cNvGrpSpPr/>
          <p:nvPr/>
        </p:nvGrpSpPr>
        <p:grpSpPr>
          <a:xfrm>
            <a:off x="6897961" y="1527525"/>
            <a:ext cx="3504075" cy="1999668"/>
            <a:chOff x="4933897" y="3156360"/>
            <a:chExt cx="3502453" cy="1998743"/>
          </a:xfrm>
        </p:grpSpPr>
        <p:sp>
          <p:nvSpPr>
            <p:cNvPr id="109" name="Freeform 108"/>
            <p:cNvSpPr/>
            <p:nvPr/>
          </p:nvSpPr>
          <p:spPr>
            <a:xfrm>
              <a:off x="4933897" y="3156360"/>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110" name="Freeform 109"/>
            <p:cNvSpPr/>
            <p:nvPr/>
          </p:nvSpPr>
          <p:spPr>
            <a:xfrm>
              <a:off x="5973842" y="3506941"/>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111" name="Freeform 110"/>
            <p:cNvSpPr/>
            <p:nvPr/>
          </p:nvSpPr>
          <p:spPr>
            <a:xfrm flipV="1">
              <a:off x="5373725" y="4755319"/>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12" name="Rectangle 111"/>
            <p:cNvSpPr/>
            <p:nvPr/>
          </p:nvSpPr>
          <p:spPr>
            <a:xfrm>
              <a:off x="5373725" y="3875244"/>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13" name="Rectangle 112"/>
            <p:cNvSpPr/>
            <p:nvPr/>
          </p:nvSpPr>
          <p:spPr>
            <a:xfrm>
              <a:off x="5013577" y="3223298"/>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14" name="Pentagon 113"/>
            <p:cNvSpPr/>
            <p:nvPr/>
          </p:nvSpPr>
          <p:spPr>
            <a:xfrm>
              <a:off x="5973842" y="3875244"/>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15" name="Chevron 114"/>
            <p:cNvSpPr/>
            <p:nvPr/>
          </p:nvSpPr>
          <p:spPr>
            <a:xfrm>
              <a:off x="6536863"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16" name="Chevron 115"/>
            <p:cNvSpPr/>
            <p:nvPr/>
          </p:nvSpPr>
          <p:spPr>
            <a:xfrm>
              <a:off x="7136382"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117" name="Chevron 116"/>
            <p:cNvSpPr/>
            <p:nvPr/>
          </p:nvSpPr>
          <p:spPr>
            <a:xfrm>
              <a:off x="7735902" y="3875244"/>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118" name="Group 353"/>
            <p:cNvGrpSpPr/>
            <p:nvPr/>
          </p:nvGrpSpPr>
          <p:grpSpPr>
            <a:xfrm>
              <a:off x="6014195" y="3926142"/>
              <a:ext cx="2271577" cy="736722"/>
              <a:chOff x="1862942" y="4625480"/>
              <a:chExt cx="3015666" cy="1071652"/>
            </a:xfrm>
          </p:grpSpPr>
          <p:sp>
            <p:nvSpPr>
              <p:cNvPr id="119" name="Rectangle 118"/>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0" name="Rectangle 119"/>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1" name="Rectangle 120"/>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2" name="Rectangle 121"/>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3" name="Rectangle 122"/>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4" name="Rectangle 123"/>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5" name="Rectangle 124"/>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6" name="Rectangle 125"/>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7" name="Rectangle 126"/>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8" name="Rectangle 127"/>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29" name="Rectangle 128"/>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0" name="Rectangle 129"/>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131" name="Rectangle 130"/>
            <p:cNvSpPr>
              <a:spLocks noChangeAspect="1"/>
            </p:cNvSpPr>
            <p:nvPr/>
          </p:nvSpPr>
          <p:spPr bwMode="gray">
            <a:xfrm>
              <a:off x="5066009" y="3329551"/>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2" name="Rectangle 131"/>
            <p:cNvSpPr>
              <a:spLocks noChangeAspect="1"/>
            </p:cNvSpPr>
            <p:nvPr/>
          </p:nvSpPr>
          <p:spPr bwMode="gray">
            <a:xfrm>
              <a:off x="5516939" y="3329551"/>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3" name="Rectangle 132"/>
            <p:cNvSpPr>
              <a:spLocks noChangeAspect="1"/>
            </p:cNvSpPr>
            <p:nvPr/>
          </p:nvSpPr>
          <p:spPr bwMode="gray">
            <a:xfrm>
              <a:off x="5068493" y="3596844"/>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4" name="Rectangle 133"/>
            <p:cNvSpPr>
              <a:spLocks noChangeAspect="1"/>
            </p:cNvSpPr>
            <p:nvPr/>
          </p:nvSpPr>
          <p:spPr bwMode="gray">
            <a:xfrm>
              <a:off x="5519423" y="3596844"/>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5" name="Rectangle 134"/>
            <p:cNvSpPr/>
            <p:nvPr/>
          </p:nvSpPr>
          <p:spPr bwMode="gray">
            <a:xfrm>
              <a:off x="6037100"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6" name="Rectangle 135"/>
            <p:cNvSpPr/>
            <p:nvPr/>
          </p:nvSpPr>
          <p:spPr bwMode="gray">
            <a:xfrm>
              <a:off x="6773342"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7" name="Rectangle 136"/>
            <p:cNvSpPr/>
            <p:nvPr/>
          </p:nvSpPr>
          <p:spPr bwMode="gray">
            <a:xfrm>
              <a:off x="7509585" y="3590699"/>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8" name="Rectangle 137"/>
            <p:cNvSpPr/>
            <p:nvPr/>
          </p:nvSpPr>
          <p:spPr bwMode="gray">
            <a:xfrm>
              <a:off x="5430124" y="3922178"/>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 name="Rectangle 138"/>
            <p:cNvSpPr/>
            <p:nvPr/>
          </p:nvSpPr>
          <p:spPr bwMode="gray">
            <a:xfrm>
              <a:off x="5430124" y="4121464"/>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 name="Rectangle 139"/>
            <p:cNvSpPr/>
            <p:nvPr/>
          </p:nvSpPr>
          <p:spPr bwMode="gray">
            <a:xfrm>
              <a:off x="5430124" y="4320750"/>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1" name="Rectangle 140"/>
            <p:cNvSpPr/>
            <p:nvPr/>
          </p:nvSpPr>
          <p:spPr bwMode="gray">
            <a:xfrm>
              <a:off x="5430124" y="4520036"/>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2" name="Rectangle 141"/>
            <p:cNvSpPr/>
            <p:nvPr/>
          </p:nvSpPr>
          <p:spPr bwMode="gray">
            <a:xfrm>
              <a:off x="6142387"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3" name="Rectangle 142"/>
            <p:cNvSpPr/>
            <p:nvPr/>
          </p:nvSpPr>
          <p:spPr bwMode="gray">
            <a:xfrm>
              <a:off x="6850229"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4" name="Rectangle 143"/>
            <p:cNvSpPr/>
            <p:nvPr/>
          </p:nvSpPr>
          <p:spPr bwMode="gray">
            <a:xfrm>
              <a:off x="7558071"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5" name="Rectangle 144"/>
            <p:cNvSpPr/>
            <p:nvPr/>
          </p:nvSpPr>
          <p:spPr bwMode="gray">
            <a:xfrm>
              <a:off x="5434545" y="4815845"/>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6" name="Rectangle 97"/>
            <p:cNvSpPr>
              <a:spLocks noChangeArrowheads="1"/>
            </p:cNvSpPr>
            <p:nvPr/>
          </p:nvSpPr>
          <p:spPr bwMode="auto">
            <a:xfrm>
              <a:off x="6080765"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7" name="Rectangle 97"/>
            <p:cNvSpPr>
              <a:spLocks noChangeArrowheads="1"/>
            </p:cNvSpPr>
            <p:nvPr/>
          </p:nvSpPr>
          <p:spPr bwMode="auto">
            <a:xfrm>
              <a:off x="6389214"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9" name="Rectangle 97"/>
            <p:cNvSpPr>
              <a:spLocks noChangeArrowheads="1"/>
            </p:cNvSpPr>
            <p:nvPr/>
          </p:nvSpPr>
          <p:spPr bwMode="auto">
            <a:xfrm>
              <a:off x="6080765"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0" name="Rectangle 97"/>
            <p:cNvSpPr>
              <a:spLocks noChangeArrowheads="1"/>
            </p:cNvSpPr>
            <p:nvPr/>
          </p:nvSpPr>
          <p:spPr bwMode="auto">
            <a:xfrm>
              <a:off x="6389214" y="371527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1" name="Rectangle 97"/>
            <p:cNvSpPr>
              <a:spLocks noChangeArrowheads="1"/>
            </p:cNvSpPr>
            <p:nvPr/>
          </p:nvSpPr>
          <p:spPr bwMode="auto">
            <a:xfrm>
              <a:off x="6817131"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2" name="Rectangle 97"/>
            <p:cNvSpPr>
              <a:spLocks noChangeArrowheads="1"/>
            </p:cNvSpPr>
            <p:nvPr/>
          </p:nvSpPr>
          <p:spPr bwMode="auto">
            <a:xfrm>
              <a:off x="7125580"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3" name="Rectangle 97"/>
            <p:cNvSpPr>
              <a:spLocks noChangeArrowheads="1"/>
            </p:cNvSpPr>
            <p:nvPr/>
          </p:nvSpPr>
          <p:spPr bwMode="auto">
            <a:xfrm>
              <a:off x="6817131"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4" name="Rectangle 97"/>
            <p:cNvSpPr>
              <a:spLocks noChangeArrowheads="1"/>
            </p:cNvSpPr>
            <p:nvPr/>
          </p:nvSpPr>
          <p:spPr bwMode="auto">
            <a:xfrm>
              <a:off x="7125580"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5" name="Rectangle 97"/>
            <p:cNvSpPr>
              <a:spLocks noChangeArrowheads="1"/>
            </p:cNvSpPr>
            <p:nvPr/>
          </p:nvSpPr>
          <p:spPr bwMode="auto">
            <a:xfrm>
              <a:off x="7553496" y="362804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6" name="Rectangle 97"/>
            <p:cNvSpPr>
              <a:spLocks noChangeArrowheads="1"/>
            </p:cNvSpPr>
            <p:nvPr/>
          </p:nvSpPr>
          <p:spPr bwMode="auto">
            <a:xfrm>
              <a:off x="7861944"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7" name="Rectangle 97"/>
            <p:cNvSpPr>
              <a:spLocks noChangeArrowheads="1"/>
            </p:cNvSpPr>
            <p:nvPr/>
          </p:nvSpPr>
          <p:spPr bwMode="auto">
            <a:xfrm>
              <a:off x="7553496" y="3715272"/>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8" name="Rectangle 97"/>
            <p:cNvSpPr>
              <a:spLocks noChangeArrowheads="1"/>
            </p:cNvSpPr>
            <p:nvPr/>
          </p:nvSpPr>
          <p:spPr bwMode="auto">
            <a:xfrm>
              <a:off x="7861944" y="371527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9" name="Rectangle 158"/>
            <p:cNvSpPr>
              <a:spLocks noChangeArrowheads="1"/>
            </p:cNvSpPr>
            <p:nvPr/>
          </p:nvSpPr>
          <p:spPr bwMode="auto">
            <a:xfrm>
              <a:off x="5557273" y="3628045"/>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0" name="Rectangle 97"/>
            <p:cNvSpPr>
              <a:spLocks noChangeArrowheads="1"/>
            </p:cNvSpPr>
            <p:nvPr/>
          </p:nvSpPr>
          <p:spPr bwMode="auto">
            <a:xfrm>
              <a:off x="5557273" y="3711307"/>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1" name="Rectangle 97"/>
            <p:cNvSpPr>
              <a:spLocks noChangeArrowheads="1"/>
            </p:cNvSpPr>
            <p:nvPr/>
          </p:nvSpPr>
          <p:spPr bwMode="auto">
            <a:xfrm>
              <a:off x="5529035" y="3933341"/>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2" name="Rectangle 97"/>
            <p:cNvSpPr>
              <a:spLocks noChangeArrowheads="1"/>
            </p:cNvSpPr>
            <p:nvPr/>
          </p:nvSpPr>
          <p:spPr bwMode="auto">
            <a:xfrm>
              <a:off x="5529035" y="4004708"/>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3" name="Rectangle 97"/>
            <p:cNvSpPr>
              <a:spLocks noChangeArrowheads="1"/>
            </p:cNvSpPr>
            <p:nvPr/>
          </p:nvSpPr>
          <p:spPr bwMode="auto">
            <a:xfrm>
              <a:off x="6171996"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4" name="Rectangle 97"/>
            <p:cNvSpPr>
              <a:spLocks noChangeArrowheads="1"/>
            </p:cNvSpPr>
            <p:nvPr/>
          </p:nvSpPr>
          <p:spPr bwMode="auto">
            <a:xfrm>
              <a:off x="6480445"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5" name="Rectangle 97"/>
            <p:cNvSpPr>
              <a:spLocks noChangeArrowheads="1"/>
            </p:cNvSpPr>
            <p:nvPr/>
          </p:nvSpPr>
          <p:spPr bwMode="auto">
            <a:xfrm>
              <a:off x="6171996"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6" name="Rectangle 97"/>
            <p:cNvSpPr>
              <a:spLocks noChangeArrowheads="1"/>
            </p:cNvSpPr>
            <p:nvPr/>
          </p:nvSpPr>
          <p:spPr bwMode="auto">
            <a:xfrm>
              <a:off x="6480445"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7" name="Rectangle 97"/>
            <p:cNvSpPr>
              <a:spLocks noChangeArrowheads="1"/>
            </p:cNvSpPr>
            <p:nvPr/>
          </p:nvSpPr>
          <p:spPr bwMode="auto">
            <a:xfrm>
              <a:off x="6880124" y="485319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8" name="Rectangle 97"/>
            <p:cNvSpPr>
              <a:spLocks noChangeArrowheads="1"/>
            </p:cNvSpPr>
            <p:nvPr/>
          </p:nvSpPr>
          <p:spPr bwMode="auto">
            <a:xfrm>
              <a:off x="7188573"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9" name="Rectangle 97"/>
            <p:cNvSpPr>
              <a:spLocks noChangeArrowheads="1"/>
            </p:cNvSpPr>
            <p:nvPr/>
          </p:nvSpPr>
          <p:spPr bwMode="auto">
            <a:xfrm>
              <a:off x="6880124"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0" name="Rectangle 97"/>
            <p:cNvSpPr>
              <a:spLocks noChangeArrowheads="1"/>
            </p:cNvSpPr>
            <p:nvPr/>
          </p:nvSpPr>
          <p:spPr bwMode="auto">
            <a:xfrm>
              <a:off x="7188573"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1" name="Rectangle 97"/>
            <p:cNvSpPr>
              <a:spLocks noChangeArrowheads="1"/>
            </p:cNvSpPr>
            <p:nvPr/>
          </p:nvSpPr>
          <p:spPr bwMode="auto">
            <a:xfrm>
              <a:off x="7588252" y="485319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2" name="Rectangle 97"/>
            <p:cNvSpPr>
              <a:spLocks noChangeArrowheads="1"/>
            </p:cNvSpPr>
            <p:nvPr/>
          </p:nvSpPr>
          <p:spPr bwMode="auto">
            <a:xfrm>
              <a:off x="7896699" y="485319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3" name="Rectangle 97"/>
            <p:cNvSpPr>
              <a:spLocks noChangeArrowheads="1"/>
            </p:cNvSpPr>
            <p:nvPr/>
          </p:nvSpPr>
          <p:spPr bwMode="auto">
            <a:xfrm>
              <a:off x="7588252"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4" name="Rectangle 97"/>
            <p:cNvSpPr>
              <a:spLocks noChangeArrowheads="1"/>
            </p:cNvSpPr>
            <p:nvPr/>
          </p:nvSpPr>
          <p:spPr bwMode="auto">
            <a:xfrm>
              <a:off x="7896699"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5" name="Rectangle 97"/>
            <p:cNvSpPr>
              <a:spLocks noChangeArrowheads="1"/>
            </p:cNvSpPr>
            <p:nvPr/>
          </p:nvSpPr>
          <p:spPr bwMode="auto">
            <a:xfrm>
              <a:off x="5463869"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6" name="Rectangle 97"/>
            <p:cNvSpPr>
              <a:spLocks noChangeArrowheads="1"/>
            </p:cNvSpPr>
            <p:nvPr/>
          </p:nvSpPr>
          <p:spPr bwMode="auto">
            <a:xfrm>
              <a:off x="5772318" y="485319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7" name="Rectangle 97"/>
            <p:cNvSpPr>
              <a:spLocks noChangeArrowheads="1"/>
            </p:cNvSpPr>
            <p:nvPr/>
          </p:nvSpPr>
          <p:spPr bwMode="auto">
            <a:xfrm>
              <a:off x="5463869" y="4940417"/>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8" name="Rectangle 97"/>
            <p:cNvSpPr>
              <a:spLocks noChangeArrowheads="1"/>
            </p:cNvSpPr>
            <p:nvPr/>
          </p:nvSpPr>
          <p:spPr bwMode="auto">
            <a:xfrm>
              <a:off x="5772318" y="494041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79" name="Rectangle 97"/>
            <p:cNvSpPr>
              <a:spLocks noChangeArrowheads="1"/>
            </p:cNvSpPr>
            <p:nvPr/>
          </p:nvSpPr>
          <p:spPr bwMode="auto">
            <a:xfrm>
              <a:off x="5529035" y="413290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0" name="Rectangle 97"/>
            <p:cNvSpPr>
              <a:spLocks noChangeArrowheads="1"/>
            </p:cNvSpPr>
            <p:nvPr/>
          </p:nvSpPr>
          <p:spPr bwMode="auto">
            <a:xfrm>
              <a:off x="5529035" y="42042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1" name="Rectangle 180"/>
            <p:cNvSpPr>
              <a:spLocks noChangeArrowheads="1"/>
            </p:cNvSpPr>
            <p:nvPr/>
          </p:nvSpPr>
          <p:spPr bwMode="auto">
            <a:xfrm>
              <a:off x="5529035" y="4332471"/>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2" name="Rectangle 97"/>
            <p:cNvSpPr>
              <a:spLocks noChangeArrowheads="1"/>
            </p:cNvSpPr>
            <p:nvPr/>
          </p:nvSpPr>
          <p:spPr bwMode="auto">
            <a:xfrm>
              <a:off x="5529035" y="440383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3" name="Rectangle 97"/>
            <p:cNvSpPr>
              <a:spLocks noChangeArrowheads="1"/>
            </p:cNvSpPr>
            <p:nvPr/>
          </p:nvSpPr>
          <p:spPr bwMode="auto">
            <a:xfrm>
              <a:off x="5529035" y="4532036"/>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4" name="Rectangle 97"/>
            <p:cNvSpPr>
              <a:spLocks noChangeArrowheads="1"/>
            </p:cNvSpPr>
            <p:nvPr/>
          </p:nvSpPr>
          <p:spPr bwMode="auto">
            <a:xfrm>
              <a:off x="5529035" y="460340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5" name="Rectangle 97"/>
            <p:cNvSpPr>
              <a:spLocks noChangeArrowheads="1"/>
            </p:cNvSpPr>
            <p:nvPr/>
          </p:nvSpPr>
          <p:spPr bwMode="auto">
            <a:xfrm>
              <a:off x="6106831" y="395713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6" name="Rectangle 97"/>
            <p:cNvSpPr>
              <a:spLocks noChangeArrowheads="1"/>
            </p:cNvSpPr>
            <p:nvPr/>
          </p:nvSpPr>
          <p:spPr bwMode="auto">
            <a:xfrm>
              <a:off x="6106831"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7" name="Rectangle 97"/>
            <p:cNvSpPr>
              <a:spLocks noChangeArrowheads="1"/>
            </p:cNvSpPr>
            <p:nvPr/>
          </p:nvSpPr>
          <p:spPr bwMode="auto">
            <a:xfrm>
              <a:off x="6106831" y="421881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8" name="Rectangle 97"/>
            <p:cNvSpPr>
              <a:spLocks noChangeArrowheads="1"/>
            </p:cNvSpPr>
            <p:nvPr/>
          </p:nvSpPr>
          <p:spPr bwMode="auto">
            <a:xfrm>
              <a:off x="6106831" y="430207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89" name="Rectangle 97"/>
            <p:cNvSpPr>
              <a:spLocks noChangeArrowheads="1"/>
            </p:cNvSpPr>
            <p:nvPr/>
          </p:nvSpPr>
          <p:spPr bwMode="auto">
            <a:xfrm>
              <a:off x="6106831" y="448049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0" name="Rectangle 97"/>
            <p:cNvSpPr>
              <a:spLocks noChangeArrowheads="1"/>
            </p:cNvSpPr>
            <p:nvPr/>
          </p:nvSpPr>
          <p:spPr bwMode="auto">
            <a:xfrm>
              <a:off x="6106831"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1" name="Rectangle 97"/>
            <p:cNvSpPr>
              <a:spLocks noChangeArrowheads="1"/>
            </p:cNvSpPr>
            <p:nvPr/>
          </p:nvSpPr>
          <p:spPr bwMode="auto">
            <a:xfrm>
              <a:off x="6723727" y="395713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2" name="Rectangle 97"/>
            <p:cNvSpPr>
              <a:spLocks noChangeArrowheads="1"/>
            </p:cNvSpPr>
            <p:nvPr/>
          </p:nvSpPr>
          <p:spPr bwMode="auto">
            <a:xfrm>
              <a:off x="6723727" y="404039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3" name="Rectangle 97"/>
            <p:cNvSpPr>
              <a:spLocks noChangeArrowheads="1"/>
            </p:cNvSpPr>
            <p:nvPr/>
          </p:nvSpPr>
          <p:spPr bwMode="auto">
            <a:xfrm>
              <a:off x="6723727" y="421881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4" name="Rectangle 97"/>
            <p:cNvSpPr>
              <a:spLocks noChangeArrowheads="1"/>
            </p:cNvSpPr>
            <p:nvPr/>
          </p:nvSpPr>
          <p:spPr bwMode="auto">
            <a:xfrm>
              <a:off x="6723727" y="43020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5" name="Rectangle 97"/>
            <p:cNvSpPr>
              <a:spLocks noChangeArrowheads="1"/>
            </p:cNvSpPr>
            <p:nvPr/>
          </p:nvSpPr>
          <p:spPr bwMode="auto">
            <a:xfrm>
              <a:off x="6723727" y="4480493"/>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6" name="Rectangle 97"/>
            <p:cNvSpPr>
              <a:spLocks noChangeArrowheads="1"/>
            </p:cNvSpPr>
            <p:nvPr/>
          </p:nvSpPr>
          <p:spPr bwMode="auto">
            <a:xfrm>
              <a:off x="6723727"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7" name="Rectangle 97"/>
            <p:cNvSpPr>
              <a:spLocks noChangeArrowheads="1"/>
            </p:cNvSpPr>
            <p:nvPr/>
          </p:nvSpPr>
          <p:spPr bwMode="auto">
            <a:xfrm>
              <a:off x="7329762" y="3957130"/>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8" name="Rectangle 97"/>
            <p:cNvSpPr>
              <a:spLocks noChangeArrowheads="1"/>
            </p:cNvSpPr>
            <p:nvPr/>
          </p:nvSpPr>
          <p:spPr bwMode="auto">
            <a:xfrm>
              <a:off x="7329762"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9" name="Rectangle 97"/>
            <p:cNvSpPr>
              <a:spLocks noChangeArrowheads="1"/>
            </p:cNvSpPr>
            <p:nvPr/>
          </p:nvSpPr>
          <p:spPr bwMode="auto">
            <a:xfrm>
              <a:off x="7329762" y="421881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0" name="Rectangle 97"/>
            <p:cNvSpPr>
              <a:spLocks noChangeArrowheads="1"/>
            </p:cNvSpPr>
            <p:nvPr/>
          </p:nvSpPr>
          <p:spPr bwMode="auto">
            <a:xfrm>
              <a:off x="7329762" y="430207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1" name="Rectangle 97"/>
            <p:cNvSpPr>
              <a:spLocks noChangeArrowheads="1"/>
            </p:cNvSpPr>
            <p:nvPr/>
          </p:nvSpPr>
          <p:spPr bwMode="auto">
            <a:xfrm>
              <a:off x="7329762" y="4480493"/>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2" name="Rectangle 97"/>
            <p:cNvSpPr>
              <a:spLocks noChangeArrowheads="1"/>
            </p:cNvSpPr>
            <p:nvPr/>
          </p:nvSpPr>
          <p:spPr bwMode="auto">
            <a:xfrm>
              <a:off x="7329762" y="4563755"/>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3" name="Rectangle 97"/>
            <p:cNvSpPr>
              <a:spLocks noChangeArrowheads="1"/>
            </p:cNvSpPr>
            <p:nvPr/>
          </p:nvSpPr>
          <p:spPr bwMode="auto">
            <a:xfrm>
              <a:off x="7935798" y="395713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4" name="Rectangle 97"/>
            <p:cNvSpPr>
              <a:spLocks noChangeArrowheads="1"/>
            </p:cNvSpPr>
            <p:nvPr/>
          </p:nvSpPr>
          <p:spPr bwMode="auto">
            <a:xfrm>
              <a:off x="7935798" y="4040392"/>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5" name="Rectangle 97"/>
            <p:cNvSpPr>
              <a:spLocks noChangeArrowheads="1"/>
            </p:cNvSpPr>
            <p:nvPr/>
          </p:nvSpPr>
          <p:spPr bwMode="auto">
            <a:xfrm>
              <a:off x="7935798" y="4218810"/>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6" name="Rectangle 97"/>
            <p:cNvSpPr>
              <a:spLocks noChangeArrowheads="1"/>
            </p:cNvSpPr>
            <p:nvPr/>
          </p:nvSpPr>
          <p:spPr bwMode="auto">
            <a:xfrm>
              <a:off x="7935798" y="430207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7" name="Rectangle 97"/>
            <p:cNvSpPr>
              <a:spLocks noChangeArrowheads="1"/>
            </p:cNvSpPr>
            <p:nvPr/>
          </p:nvSpPr>
          <p:spPr bwMode="auto">
            <a:xfrm>
              <a:off x="7935798" y="4480493"/>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8" name="Rectangle 97"/>
            <p:cNvSpPr>
              <a:spLocks noChangeArrowheads="1"/>
            </p:cNvSpPr>
            <p:nvPr/>
          </p:nvSpPr>
          <p:spPr bwMode="auto">
            <a:xfrm>
              <a:off x="7935798" y="4563755"/>
              <a:ext cx="261747" cy="58067"/>
            </a:xfrm>
            <a:prstGeom prst="rect">
              <a:avLst/>
            </a:prstGeom>
            <a:solidFill>
              <a:srgbClr val="005A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9" name="Rectangle 208"/>
            <p:cNvSpPr>
              <a:spLocks noChangeArrowheads="1"/>
            </p:cNvSpPr>
            <p:nvPr/>
          </p:nvSpPr>
          <p:spPr bwMode="auto">
            <a:xfrm>
              <a:off x="5557273" y="336586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0" name="Rectangle 97"/>
            <p:cNvSpPr>
              <a:spLocks noChangeArrowheads="1"/>
            </p:cNvSpPr>
            <p:nvPr/>
          </p:nvSpPr>
          <p:spPr bwMode="auto">
            <a:xfrm>
              <a:off x="5557273" y="3449122"/>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1" name="Rectangle 210"/>
            <p:cNvSpPr>
              <a:spLocks noChangeArrowheads="1"/>
            </p:cNvSpPr>
            <p:nvPr/>
          </p:nvSpPr>
          <p:spPr bwMode="auto">
            <a:xfrm>
              <a:off x="5115306" y="3628045"/>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2" name="Rectangle 97"/>
            <p:cNvSpPr>
              <a:spLocks noChangeArrowheads="1"/>
            </p:cNvSpPr>
            <p:nvPr/>
          </p:nvSpPr>
          <p:spPr bwMode="auto">
            <a:xfrm>
              <a:off x="5115306" y="3711307"/>
              <a:ext cx="261747" cy="58067"/>
            </a:xfrm>
            <a:prstGeom prst="rect">
              <a:avLst/>
            </a:prstGeom>
            <a:solidFill>
              <a:srgbClr val="00B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3" name="Rectangle 212"/>
            <p:cNvSpPr>
              <a:spLocks noChangeArrowheads="1"/>
            </p:cNvSpPr>
            <p:nvPr/>
          </p:nvSpPr>
          <p:spPr bwMode="auto">
            <a:xfrm>
              <a:off x="5115306" y="3365860"/>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4" name="Rectangle 97"/>
            <p:cNvSpPr>
              <a:spLocks noChangeArrowheads="1"/>
            </p:cNvSpPr>
            <p:nvPr/>
          </p:nvSpPr>
          <p:spPr bwMode="auto">
            <a:xfrm>
              <a:off x="5115306" y="3449122"/>
              <a:ext cx="261747" cy="58067"/>
            </a:xfrm>
            <a:prstGeom prst="rect">
              <a:avLst/>
            </a:prstGeom>
            <a:solidFill>
              <a:srgbClr val="98D99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grpSp>
        <p:nvGrpSpPr>
          <p:cNvPr id="215" name="Group 320"/>
          <p:cNvGrpSpPr/>
          <p:nvPr/>
        </p:nvGrpSpPr>
        <p:grpSpPr>
          <a:xfrm>
            <a:off x="1616697" y="4214845"/>
            <a:ext cx="3504075" cy="1999668"/>
            <a:chOff x="5192417" y="4247468"/>
            <a:chExt cx="3502453" cy="1998743"/>
          </a:xfrm>
        </p:grpSpPr>
        <p:sp>
          <p:nvSpPr>
            <p:cNvPr id="216" name="Freeform 215"/>
            <p:cNvSpPr/>
            <p:nvPr/>
          </p:nvSpPr>
          <p:spPr>
            <a:xfrm>
              <a:off x="5192417" y="4247468"/>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217" name="Freeform 216"/>
            <p:cNvSpPr/>
            <p:nvPr/>
          </p:nvSpPr>
          <p:spPr>
            <a:xfrm>
              <a:off x="6232362" y="4598049"/>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218" name="Freeform 217"/>
            <p:cNvSpPr/>
            <p:nvPr/>
          </p:nvSpPr>
          <p:spPr>
            <a:xfrm flipV="1">
              <a:off x="5632245" y="5846427"/>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19" name="Rectangle 218"/>
            <p:cNvSpPr/>
            <p:nvPr/>
          </p:nvSpPr>
          <p:spPr>
            <a:xfrm>
              <a:off x="5632245" y="4966352"/>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20" name="Rectangle 219"/>
            <p:cNvSpPr/>
            <p:nvPr/>
          </p:nvSpPr>
          <p:spPr>
            <a:xfrm>
              <a:off x="5272097" y="4314406"/>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221" name="Pentagon 220"/>
            <p:cNvSpPr/>
            <p:nvPr/>
          </p:nvSpPr>
          <p:spPr>
            <a:xfrm>
              <a:off x="6232362" y="4966352"/>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22" name="Chevron 221"/>
            <p:cNvSpPr/>
            <p:nvPr/>
          </p:nvSpPr>
          <p:spPr>
            <a:xfrm>
              <a:off x="6795383" y="4966352"/>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23" name="Chevron 222"/>
            <p:cNvSpPr/>
            <p:nvPr/>
          </p:nvSpPr>
          <p:spPr>
            <a:xfrm>
              <a:off x="7394902" y="4966352"/>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224" name="Chevron 223"/>
            <p:cNvSpPr/>
            <p:nvPr/>
          </p:nvSpPr>
          <p:spPr>
            <a:xfrm>
              <a:off x="7994422" y="4966352"/>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225" name="Group 353"/>
            <p:cNvGrpSpPr/>
            <p:nvPr/>
          </p:nvGrpSpPr>
          <p:grpSpPr>
            <a:xfrm>
              <a:off x="6272713" y="5017250"/>
              <a:ext cx="2271575" cy="736722"/>
              <a:chOff x="1862942" y="4625480"/>
              <a:chExt cx="3015666" cy="1071652"/>
            </a:xfrm>
          </p:grpSpPr>
          <p:sp>
            <p:nvSpPr>
              <p:cNvPr id="226" name="Rectangle 225"/>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7" name="Rectangle 226"/>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8" name="Rectangle 227"/>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29" name="Rectangle 228"/>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0" name="Rectangle 229"/>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1" name="Rectangle 230"/>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2" name="Rectangle 231"/>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3" name="Rectangle 232"/>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4" name="Rectangle 233"/>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5" name="Rectangle 234"/>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6" name="Rectangle 235"/>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7" name="Rectangle 236"/>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238" name="Rectangle 237"/>
            <p:cNvSpPr>
              <a:spLocks noChangeAspect="1"/>
            </p:cNvSpPr>
            <p:nvPr/>
          </p:nvSpPr>
          <p:spPr bwMode="gray">
            <a:xfrm>
              <a:off x="5324529" y="4420659"/>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9" name="Rectangle 238"/>
            <p:cNvSpPr>
              <a:spLocks noChangeAspect="1"/>
            </p:cNvSpPr>
            <p:nvPr/>
          </p:nvSpPr>
          <p:spPr bwMode="gray">
            <a:xfrm>
              <a:off x="5775459" y="4420659"/>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0" name="Rectangle 239"/>
            <p:cNvSpPr>
              <a:spLocks noChangeAspect="1"/>
            </p:cNvSpPr>
            <p:nvPr/>
          </p:nvSpPr>
          <p:spPr bwMode="gray">
            <a:xfrm>
              <a:off x="5327013" y="4687952"/>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1" name="Rectangle 240"/>
            <p:cNvSpPr>
              <a:spLocks noChangeAspect="1"/>
            </p:cNvSpPr>
            <p:nvPr/>
          </p:nvSpPr>
          <p:spPr bwMode="gray">
            <a:xfrm>
              <a:off x="5777943" y="4687952"/>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2" name="Rectangle 241"/>
            <p:cNvSpPr/>
            <p:nvPr/>
          </p:nvSpPr>
          <p:spPr bwMode="gray">
            <a:xfrm>
              <a:off x="6295620" y="4681807"/>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3" name="Rectangle 242"/>
            <p:cNvSpPr/>
            <p:nvPr/>
          </p:nvSpPr>
          <p:spPr bwMode="gray">
            <a:xfrm>
              <a:off x="7031862" y="4681807"/>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4" name="Rectangle 243"/>
            <p:cNvSpPr/>
            <p:nvPr/>
          </p:nvSpPr>
          <p:spPr bwMode="gray">
            <a:xfrm>
              <a:off x="7768105" y="4681807"/>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5" name="Rectangle 244"/>
            <p:cNvSpPr/>
            <p:nvPr/>
          </p:nvSpPr>
          <p:spPr bwMode="gray">
            <a:xfrm>
              <a:off x="5688644" y="5013286"/>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6" name="Rectangle 245"/>
            <p:cNvSpPr/>
            <p:nvPr/>
          </p:nvSpPr>
          <p:spPr bwMode="gray">
            <a:xfrm>
              <a:off x="5688644" y="5212572"/>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7" name="Rectangle 246"/>
            <p:cNvSpPr/>
            <p:nvPr/>
          </p:nvSpPr>
          <p:spPr bwMode="gray">
            <a:xfrm>
              <a:off x="5688644" y="5411858"/>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8" name="Rectangle 247"/>
            <p:cNvSpPr/>
            <p:nvPr/>
          </p:nvSpPr>
          <p:spPr bwMode="gray">
            <a:xfrm>
              <a:off x="5688644" y="5611144"/>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9" name="Rectangle 248"/>
            <p:cNvSpPr/>
            <p:nvPr/>
          </p:nvSpPr>
          <p:spPr bwMode="gray">
            <a:xfrm>
              <a:off x="6400907" y="5906953"/>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0" name="Rectangle 249"/>
            <p:cNvSpPr/>
            <p:nvPr/>
          </p:nvSpPr>
          <p:spPr bwMode="gray">
            <a:xfrm>
              <a:off x="7108749" y="5906953"/>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1" name="Rectangle 250"/>
            <p:cNvSpPr/>
            <p:nvPr/>
          </p:nvSpPr>
          <p:spPr bwMode="gray">
            <a:xfrm>
              <a:off x="7816591" y="5906953"/>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2" name="Rectangle 251"/>
            <p:cNvSpPr/>
            <p:nvPr/>
          </p:nvSpPr>
          <p:spPr bwMode="gray">
            <a:xfrm>
              <a:off x="5693065" y="5906953"/>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3" name="Rectangle 97"/>
            <p:cNvSpPr>
              <a:spLocks noChangeArrowheads="1"/>
            </p:cNvSpPr>
            <p:nvPr/>
          </p:nvSpPr>
          <p:spPr bwMode="auto">
            <a:xfrm>
              <a:off x="6339285"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4" name="Rectangle 97"/>
            <p:cNvSpPr>
              <a:spLocks noChangeArrowheads="1"/>
            </p:cNvSpPr>
            <p:nvPr/>
          </p:nvSpPr>
          <p:spPr bwMode="auto">
            <a:xfrm>
              <a:off x="6647734" y="4719153"/>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5" name="Rectangle 97"/>
            <p:cNvSpPr>
              <a:spLocks noChangeArrowheads="1"/>
            </p:cNvSpPr>
            <p:nvPr/>
          </p:nvSpPr>
          <p:spPr bwMode="auto">
            <a:xfrm>
              <a:off x="6339285" y="480638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6" name="Rectangle 97"/>
            <p:cNvSpPr>
              <a:spLocks noChangeArrowheads="1"/>
            </p:cNvSpPr>
            <p:nvPr/>
          </p:nvSpPr>
          <p:spPr bwMode="auto">
            <a:xfrm>
              <a:off x="6647734" y="4806380"/>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7" name="Rectangle 97"/>
            <p:cNvSpPr>
              <a:spLocks noChangeArrowheads="1"/>
            </p:cNvSpPr>
            <p:nvPr/>
          </p:nvSpPr>
          <p:spPr bwMode="auto">
            <a:xfrm>
              <a:off x="7075651"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8" name="Rectangle 97"/>
            <p:cNvSpPr>
              <a:spLocks noChangeArrowheads="1"/>
            </p:cNvSpPr>
            <p:nvPr/>
          </p:nvSpPr>
          <p:spPr bwMode="auto">
            <a:xfrm>
              <a:off x="7384100" y="4719153"/>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9" name="Rectangle 97"/>
            <p:cNvSpPr>
              <a:spLocks noChangeArrowheads="1"/>
            </p:cNvSpPr>
            <p:nvPr/>
          </p:nvSpPr>
          <p:spPr bwMode="auto">
            <a:xfrm>
              <a:off x="7075651" y="4806380"/>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0" name="Rectangle 97"/>
            <p:cNvSpPr>
              <a:spLocks noChangeArrowheads="1"/>
            </p:cNvSpPr>
            <p:nvPr/>
          </p:nvSpPr>
          <p:spPr bwMode="auto">
            <a:xfrm>
              <a:off x="7384100" y="480638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1" name="Rectangle 97"/>
            <p:cNvSpPr>
              <a:spLocks noChangeArrowheads="1"/>
            </p:cNvSpPr>
            <p:nvPr/>
          </p:nvSpPr>
          <p:spPr bwMode="auto">
            <a:xfrm>
              <a:off x="7812016"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2" name="Rectangle 97"/>
            <p:cNvSpPr>
              <a:spLocks noChangeArrowheads="1"/>
            </p:cNvSpPr>
            <p:nvPr/>
          </p:nvSpPr>
          <p:spPr bwMode="auto">
            <a:xfrm>
              <a:off x="8120464"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3" name="Rectangle 97"/>
            <p:cNvSpPr>
              <a:spLocks noChangeArrowheads="1"/>
            </p:cNvSpPr>
            <p:nvPr/>
          </p:nvSpPr>
          <p:spPr bwMode="auto">
            <a:xfrm>
              <a:off x="7812016" y="480638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4" name="Rectangle 97"/>
            <p:cNvSpPr>
              <a:spLocks noChangeArrowheads="1"/>
            </p:cNvSpPr>
            <p:nvPr/>
          </p:nvSpPr>
          <p:spPr bwMode="auto">
            <a:xfrm>
              <a:off x="8120464" y="4806380"/>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5" name="Rectangle 264"/>
            <p:cNvSpPr>
              <a:spLocks noChangeArrowheads="1"/>
            </p:cNvSpPr>
            <p:nvPr/>
          </p:nvSpPr>
          <p:spPr bwMode="auto">
            <a:xfrm>
              <a:off x="5815793"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6" name="Rectangle 97"/>
            <p:cNvSpPr>
              <a:spLocks noChangeArrowheads="1"/>
            </p:cNvSpPr>
            <p:nvPr/>
          </p:nvSpPr>
          <p:spPr bwMode="auto">
            <a:xfrm>
              <a:off x="5815793" y="480241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7" name="Rectangle 97"/>
            <p:cNvSpPr>
              <a:spLocks noChangeArrowheads="1"/>
            </p:cNvSpPr>
            <p:nvPr/>
          </p:nvSpPr>
          <p:spPr bwMode="auto">
            <a:xfrm>
              <a:off x="5787555" y="5024449"/>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8" name="Rectangle 97"/>
            <p:cNvSpPr>
              <a:spLocks noChangeArrowheads="1"/>
            </p:cNvSpPr>
            <p:nvPr/>
          </p:nvSpPr>
          <p:spPr bwMode="auto">
            <a:xfrm>
              <a:off x="5787555" y="5095816"/>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69" name="Rectangle 97"/>
            <p:cNvSpPr>
              <a:spLocks noChangeArrowheads="1"/>
            </p:cNvSpPr>
            <p:nvPr/>
          </p:nvSpPr>
          <p:spPr bwMode="auto">
            <a:xfrm>
              <a:off x="6430516"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0" name="Rectangle 97"/>
            <p:cNvSpPr>
              <a:spLocks noChangeArrowheads="1"/>
            </p:cNvSpPr>
            <p:nvPr/>
          </p:nvSpPr>
          <p:spPr bwMode="auto">
            <a:xfrm>
              <a:off x="6738965"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1" name="Rectangle 97"/>
            <p:cNvSpPr>
              <a:spLocks noChangeArrowheads="1"/>
            </p:cNvSpPr>
            <p:nvPr/>
          </p:nvSpPr>
          <p:spPr bwMode="auto">
            <a:xfrm>
              <a:off x="6430516" y="603152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2" name="Rectangle 97"/>
            <p:cNvSpPr>
              <a:spLocks noChangeArrowheads="1"/>
            </p:cNvSpPr>
            <p:nvPr/>
          </p:nvSpPr>
          <p:spPr bwMode="auto">
            <a:xfrm>
              <a:off x="6738965" y="603152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3" name="Rectangle 97"/>
            <p:cNvSpPr>
              <a:spLocks noChangeArrowheads="1"/>
            </p:cNvSpPr>
            <p:nvPr/>
          </p:nvSpPr>
          <p:spPr bwMode="auto">
            <a:xfrm>
              <a:off x="7138644"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4" name="Rectangle 97"/>
            <p:cNvSpPr>
              <a:spLocks noChangeArrowheads="1"/>
            </p:cNvSpPr>
            <p:nvPr/>
          </p:nvSpPr>
          <p:spPr bwMode="auto">
            <a:xfrm>
              <a:off x="7447093"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5" name="Rectangle 97"/>
            <p:cNvSpPr>
              <a:spLocks noChangeArrowheads="1"/>
            </p:cNvSpPr>
            <p:nvPr/>
          </p:nvSpPr>
          <p:spPr bwMode="auto">
            <a:xfrm>
              <a:off x="7138644" y="603152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6" name="Rectangle 97"/>
            <p:cNvSpPr>
              <a:spLocks noChangeArrowheads="1"/>
            </p:cNvSpPr>
            <p:nvPr/>
          </p:nvSpPr>
          <p:spPr bwMode="auto">
            <a:xfrm>
              <a:off x="7447093" y="6031525"/>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7" name="Rectangle 97"/>
            <p:cNvSpPr>
              <a:spLocks noChangeArrowheads="1"/>
            </p:cNvSpPr>
            <p:nvPr/>
          </p:nvSpPr>
          <p:spPr bwMode="auto">
            <a:xfrm>
              <a:off x="7846772"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8" name="Rectangle 97"/>
            <p:cNvSpPr>
              <a:spLocks noChangeArrowheads="1"/>
            </p:cNvSpPr>
            <p:nvPr/>
          </p:nvSpPr>
          <p:spPr bwMode="auto">
            <a:xfrm>
              <a:off x="8155219" y="5944298"/>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79" name="Rectangle 97"/>
            <p:cNvSpPr>
              <a:spLocks noChangeArrowheads="1"/>
            </p:cNvSpPr>
            <p:nvPr/>
          </p:nvSpPr>
          <p:spPr bwMode="auto">
            <a:xfrm>
              <a:off x="7846772" y="6031525"/>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0" name="Rectangle 97"/>
            <p:cNvSpPr>
              <a:spLocks noChangeArrowheads="1"/>
            </p:cNvSpPr>
            <p:nvPr/>
          </p:nvSpPr>
          <p:spPr bwMode="auto">
            <a:xfrm>
              <a:off x="8155219" y="6031525"/>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1" name="Rectangle 97"/>
            <p:cNvSpPr>
              <a:spLocks noChangeArrowheads="1"/>
            </p:cNvSpPr>
            <p:nvPr/>
          </p:nvSpPr>
          <p:spPr bwMode="auto">
            <a:xfrm>
              <a:off x="5722389"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2" name="Rectangle 97"/>
            <p:cNvSpPr>
              <a:spLocks noChangeArrowheads="1"/>
            </p:cNvSpPr>
            <p:nvPr/>
          </p:nvSpPr>
          <p:spPr bwMode="auto">
            <a:xfrm>
              <a:off x="6030838" y="594429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3" name="Rectangle 97"/>
            <p:cNvSpPr>
              <a:spLocks noChangeArrowheads="1"/>
            </p:cNvSpPr>
            <p:nvPr/>
          </p:nvSpPr>
          <p:spPr bwMode="auto">
            <a:xfrm>
              <a:off x="5722389" y="603152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4" name="Rectangle 97"/>
            <p:cNvSpPr>
              <a:spLocks noChangeArrowheads="1"/>
            </p:cNvSpPr>
            <p:nvPr/>
          </p:nvSpPr>
          <p:spPr bwMode="auto">
            <a:xfrm>
              <a:off x="6030838" y="603152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5" name="Rectangle 97"/>
            <p:cNvSpPr>
              <a:spLocks noChangeArrowheads="1"/>
            </p:cNvSpPr>
            <p:nvPr/>
          </p:nvSpPr>
          <p:spPr bwMode="auto">
            <a:xfrm>
              <a:off x="5787555" y="522401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6" name="Rectangle 97"/>
            <p:cNvSpPr>
              <a:spLocks noChangeArrowheads="1"/>
            </p:cNvSpPr>
            <p:nvPr/>
          </p:nvSpPr>
          <p:spPr bwMode="auto">
            <a:xfrm>
              <a:off x="5787555" y="5295381"/>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7" name="Rectangle 286"/>
            <p:cNvSpPr>
              <a:spLocks noChangeArrowheads="1"/>
            </p:cNvSpPr>
            <p:nvPr/>
          </p:nvSpPr>
          <p:spPr bwMode="auto">
            <a:xfrm>
              <a:off x="5787555" y="5423579"/>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8" name="Rectangle 97"/>
            <p:cNvSpPr>
              <a:spLocks noChangeArrowheads="1"/>
            </p:cNvSpPr>
            <p:nvPr/>
          </p:nvSpPr>
          <p:spPr bwMode="auto">
            <a:xfrm>
              <a:off x="5787555" y="5494945"/>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89" name="Rectangle 97"/>
            <p:cNvSpPr>
              <a:spLocks noChangeArrowheads="1"/>
            </p:cNvSpPr>
            <p:nvPr/>
          </p:nvSpPr>
          <p:spPr bwMode="auto">
            <a:xfrm>
              <a:off x="5787555" y="5623144"/>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0" name="Rectangle 97"/>
            <p:cNvSpPr>
              <a:spLocks noChangeArrowheads="1"/>
            </p:cNvSpPr>
            <p:nvPr/>
          </p:nvSpPr>
          <p:spPr bwMode="auto">
            <a:xfrm>
              <a:off x="5787555" y="5694511"/>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1" name="Rectangle 97"/>
            <p:cNvSpPr>
              <a:spLocks noChangeArrowheads="1"/>
            </p:cNvSpPr>
            <p:nvPr/>
          </p:nvSpPr>
          <p:spPr bwMode="auto">
            <a:xfrm>
              <a:off x="6365351" y="5048238"/>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2" name="Rectangle 97"/>
            <p:cNvSpPr>
              <a:spLocks noChangeArrowheads="1"/>
            </p:cNvSpPr>
            <p:nvPr/>
          </p:nvSpPr>
          <p:spPr bwMode="auto">
            <a:xfrm>
              <a:off x="6365351" y="513150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3" name="Rectangle 97"/>
            <p:cNvSpPr>
              <a:spLocks noChangeArrowheads="1"/>
            </p:cNvSpPr>
            <p:nvPr/>
          </p:nvSpPr>
          <p:spPr bwMode="auto">
            <a:xfrm>
              <a:off x="6365351" y="5309918"/>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4" name="Rectangle 97"/>
            <p:cNvSpPr>
              <a:spLocks noChangeArrowheads="1"/>
            </p:cNvSpPr>
            <p:nvPr/>
          </p:nvSpPr>
          <p:spPr bwMode="auto">
            <a:xfrm>
              <a:off x="6365351" y="5393181"/>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5" name="Rectangle 97"/>
            <p:cNvSpPr>
              <a:spLocks noChangeArrowheads="1"/>
            </p:cNvSpPr>
            <p:nvPr/>
          </p:nvSpPr>
          <p:spPr bwMode="auto">
            <a:xfrm>
              <a:off x="6365351" y="5571601"/>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6" name="Rectangle 97"/>
            <p:cNvSpPr>
              <a:spLocks noChangeArrowheads="1"/>
            </p:cNvSpPr>
            <p:nvPr/>
          </p:nvSpPr>
          <p:spPr bwMode="auto">
            <a:xfrm>
              <a:off x="6365351" y="5654863"/>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7" name="Rectangle 97"/>
            <p:cNvSpPr>
              <a:spLocks noChangeArrowheads="1"/>
            </p:cNvSpPr>
            <p:nvPr/>
          </p:nvSpPr>
          <p:spPr bwMode="auto">
            <a:xfrm>
              <a:off x="6982247" y="504823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8" name="Rectangle 97"/>
            <p:cNvSpPr>
              <a:spLocks noChangeArrowheads="1"/>
            </p:cNvSpPr>
            <p:nvPr/>
          </p:nvSpPr>
          <p:spPr bwMode="auto">
            <a:xfrm>
              <a:off x="6982247" y="513150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99" name="Rectangle 97"/>
            <p:cNvSpPr>
              <a:spLocks noChangeArrowheads="1"/>
            </p:cNvSpPr>
            <p:nvPr/>
          </p:nvSpPr>
          <p:spPr bwMode="auto">
            <a:xfrm>
              <a:off x="6982247" y="530991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0" name="Rectangle 97"/>
            <p:cNvSpPr>
              <a:spLocks noChangeArrowheads="1"/>
            </p:cNvSpPr>
            <p:nvPr/>
          </p:nvSpPr>
          <p:spPr bwMode="auto">
            <a:xfrm>
              <a:off x="6982247" y="5393181"/>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1" name="Rectangle 97"/>
            <p:cNvSpPr>
              <a:spLocks noChangeArrowheads="1"/>
            </p:cNvSpPr>
            <p:nvPr/>
          </p:nvSpPr>
          <p:spPr bwMode="auto">
            <a:xfrm>
              <a:off x="6982247" y="5571601"/>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2" name="Rectangle 97"/>
            <p:cNvSpPr>
              <a:spLocks noChangeArrowheads="1"/>
            </p:cNvSpPr>
            <p:nvPr/>
          </p:nvSpPr>
          <p:spPr bwMode="auto">
            <a:xfrm>
              <a:off x="6982247" y="5654863"/>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3" name="Rectangle 97"/>
            <p:cNvSpPr>
              <a:spLocks noChangeArrowheads="1"/>
            </p:cNvSpPr>
            <p:nvPr/>
          </p:nvSpPr>
          <p:spPr bwMode="auto">
            <a:xfrm>
              <a:off x="7588282" y="504823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4" name="Rectangle 97"/>
            <p:cNvSpPr>
              <a:spLocks noChangeArrowheads="1"/>
            </p:cNvSpPr>
            <p:nvPr/>
          </p:nvSpPr>
          <p:spPr bwMode="auto">
            <a:xfrm>
              <a:off x="7588282" y="5131500"/>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5" name="Rectangle 304"/>
            <p:cNvSpPr>
              <a:spLocks noChangeArrowheads="1"/>
            </p:cNvSpPr>
            <p:nvPr/>
          </p:nvSpPr>
          <p:spPr bwMode="auto">
            <a:xfrm>
              <a:off x="7588282" y="5309918"/>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6" name="Rectangle 97"/>
            <p:cNvSpPr>
              <a:spLocks noChangeArrowheads="1"/>
            </p:cNvSpPr>
            <p:nvPr/>
          </p:nvSpPr>
          <p:spPr bwMode="auto">
            <a:xfrm>
              <a:off x="7588282" y="5393181"/>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7" name="Rectangle 97"/>
            <p:cNvSpPr>
              <a:spLocks noChangeArrowheads="1"/>
            </p:cNvSpPr>
            <p:nvPr/>
          </p:nvSpPr>
          <p:spPr bwMode="auto">
            <a:xfrm>
              <a:off x="7588282" y="5571601"/>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8" name="Rectangle 97"/>
            <p:cNvSpPr>
              <a:spLocks noChangeArrowheads="1"/>
            </p:cNvSpPr>
            <p:nvPr/>
          </p:nvSpPr>
          <p:spPr bwMode="auto">
            <a:xfrm>
              <a:off x="7588282" y="5654863"/>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09" name="Rectangle 97"/>
            <p:cNvSpPr>
              <a:spLocks noChangeArrowheads="1"/>
            </p:cNvSpPr>
            <p:nvPr/>
          </p:nvSpPr>
          <p:spPr bwMode="auto">
            <a:xfrm>
              <a:off x="8194318" y="5048238"/>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0" name="Rectangle 97"/>
            <p:cNvSpPr>
              <a:spLocks noChangeArrowheads="1"/>
            </p:cNvSpPr>
            <p:nvPr/>
          </p:nvSpPr>
          <p:spPr bwMode="auto">
            <a:xfrm>
              <a:off x="8194318" y="513150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1" name="Rectangle 97"/>
            <p:cNvSpPr>
              <a:spLocks noChangeArrowheads="1"/>
            </p:cNvSpPr>
            <p:nvPr/>
          </p:nvSpPr>
          <p:spPr bwMode="auto">
            <a:xfrm>
              <a:off x="8194318" y="5309918"/>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2" name="Rectangle 97"/>
            <p:cNvSpPr>
              <a:spLocks noChangeArrowheads="1"/>
            </p:cNvSpPr>
            <p:nvPr/>
          </p:nvSpPr>
          <p:spPr bwMode="auto">
            <a:xfrm>
              <a:off x="8194318" y="5393181"/>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3" name="Rectangle 97"/>
            <p:cNvSpPr>
              <a:spLocks noChangeArrowheads="1"/>
            </p:cNvSpPr>
            <p:nvPr/>
          </p:nvSpPr>
          <p:spPr bwMode="auto">
            <a:xfrm>
              <a:off x="8194318" y="5571601"/>
              <a:ext cx="261747" cy="58067"/>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4" name="Rectangle 97"/>
            <p:cNvSpPr>
              <a:spLocks noChangeArrowheads="1"/>
            </p:cNvSpPr>
            <p:nvPr/>
          </p:nvSpPr>
          <p:spPr bwMode="auto">
            <a:xfrm>
              <a:off x="8194318" y="5654863"/>
              <a:ext cx="261747" cy="58067"/>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5" name="Rectangle 314"/>
            <p:cNvSpPr>
              <a:spLocks noChangeArrowheads="1"/>
            </p:cNvSpPr>
            <p:nvPr/>
          </p:nvSpPr>
          <p:spPr bwMode="auto">
            <a:xfrm>
              <a:off x="5815793" y="445696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6" name="Rectangle 97"/>
            <p:cNvSpPr>
              <a:spLocks noChangeArrowheads="1"/>
            </p:cNvSpPr>
            <p:nvPr/>
          </p:nvSpPr>
          <p:spPr bwMode="auto">
            <a:xfrm>
              <a:off x="5815793" y="4540230"/>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7" name="Rectangle 316"/>
            <p:cNvSpPr>
              <a:spLocks noChangeArrowheads="1"/>
            </p:cNvSpPr>
            <p:nvPr/>
          </p:nvSpPr>
          <p:spPr bwMode="auto">
            <a:xfrm>
              <a:off x="5373826" y="4719153"/>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8" name="Rectangle 97"/>
            <p:cNvSpPr>
              <a:spLocks noChangeArrowheads="1"/>
            </p:cNvSpPr>
            <p:nvPr/>
          </p:nvSpPr>
          <p:spPr bwMode="auto">
            <a:xfrm>
              <a:off x="5373826" y="4802415"/>
              <a:ext cx="261747" cy="58067"/>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19" name="Rectangle 318"/>
            <p:cNvSpPr>
              <a:spLocks noChangeArrowheads="1"/>
            </p:cNvSpPr>
            <p:nvPr/>
          </p:nvSpPr>
          <p:spPr bwMode="auto">
            <a:xfrm>
              <a:off x="5373826" y="4456968"/>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20" name="Rectangle 97"/>
            <p:cNvSpPr>
              <a:spLocks noChangeArrowheads="1"/>
            </p:cNvSpPr>
            <p:nvPr/>
          </p:nvSpPr>
          <p:spPr bwMode="auto">
            <a:xfrm>
              <a:off x="5373826" y="4540230"/>
              <a:ext cx="261747" cy="58067"/>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grpSp>
        <p:nvGrpSpPr>
          <p:cNvPr id="321" name="Group 426"/>
          <p:cNvGrpSpPr/>
          <p:nvPr/>
        </p:nvGrpSpPr>
        <p:grpSpPr>
          <a:xfrm>
            <a:off x="6927506" y="4132494"/>
            <a:ext cx="3504075" cy="1999668"/>
            <a:chOff x="5273521" y="4770649"/>
            <a:chExt cx="3502453" cy="1998743"/>
          </a:xfrm>
        </p:grpSpPr>
        <p:sp>
          <p:nvSpPr>
            <p:cNvPr id="322" name="Freeform 321"/>
            <p:cNvSpPr/>
            <p:nvPr/>
          </p:nvSpPr>
          <p:spPr>
            <a:xfrm>
              <a:off x="5273521" y="4770649"/>
              <a:ext cx="3502453" cy="1998743"/>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323" name="Freeform 322"/>
            <p:cNvSpPr/>
            <p:nvPr/>
          </p:nvSpPr>
          <p:spPr>
            <a:xfrm>
              <a:off x="6313466" y="5121230"/>
              <a:ext cx="2323221" cy="34108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601" b="1" dirty="0">
                  <a:solidFill>
                    <a:srgbClr val="000000"/>
                  </a:solidFill>
                  <a:latin typeface="Arial Narrow"/>
                  <a:cs typeface="Arial Narrow"/>
                </a:rPr>
                <a:t>   </a:t>
              </a:r>
            </a:p>
          </p:txBody>
        </p:sp>
        <p:sp>
          <p:nvSpPr>
            <p:cNvPr id="324" name="Freeform 323"/>
            <p:cNvSpPr/>
            <p:nvPr/>
          </p:nvSpPr>
          <p:spPr>
            <a:xfrm flipV="1">
              <a:off x="5713349" y="6369608"/>
              <a:ext cx="2923338" cy="342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25" name="Rectangle 324"/>
            <p:cNvSpPr/>
            <p:nvPr/>
          </p:nvSpPr>
          <p:spPr>
            <a:xfrm>
              <a:off x="5713349" y="5489533"/>
              <a:ext cx="566476" cy="85416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26" name="Rectangle 325"/>
            <p:cNvSpPr/>
            <p:nvPr/>
          </p:nvSpPr>
          <p:spPr>
            <a:xfrm>
              <a:off x="5353201" y="4837587"/>
              <a:ext cx="926624" cy="626274"/>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327" name="Pentagon 326"/>
            <p:cNvSpPr/>
            <p:nvPr/>
          </p:nvSpPr>
          <p:spPr>
            <a:xfrm>
              <a:off x="6313466" y="5489533"/>
              <a:ext cx="602246" cy="854165"/>
            </a:xfrm>
            <a:prstGeom prst="homePlate">
              <a:avLst>
                <a:gd name="adj" fmla="val 12396"/>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328" name="Chevron 327"/>
            <p:cNvSpPr/>
            <p:nvPr/>
          </p:nvSpPr>
          <p:spPr>
            <a:xfrm>
              <a:off x="6876487"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329" name="Chevron 328"/>
            <p:cNvSpPr/>
            <p:nvPr/>
          </p:nvSpPr>
          <p:spPr>
            <a:xfrm>
              <a:off x="7476006"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sp>
          <p:nvSpPr>
            <p:cNvPr id="330" name="Chevron 329"/>
            <p:cNvSpPr/>
            <p:nvPr/>
          </p:nvSpPr>
          <p:spPr>
            <a:xfrm>
              <a:off x="8075526" y="5489533"/>
              <a:ext cx="640363" cy="854165"/>
            </a:xfrm>
            <a:prstGeom prst="chevron">
              <a:avLst>
                <a:gd name="adj" fmla="val 11525"/>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601" b="1" dirty="0">
                <a:solidFill>
                  <a:srgbClr val="000000"/>
                </a:solidFill>
                <a:latin typeface="Arial Narrow"/>
                <a:cs typeface="Arial Narrow"/>
              </a:endParaRPr>
            </a:p>
          </p:txBody>
        </p:sp>
        <p:grpSp>
          <p:nvGrpSpPr>
            <p:cNvPr id="331" name="Group 353"/>
            <p:cNvGrpSpPr/>
            <p:nvPr/>
          </p:nvGrpSpPr>
          <p:grpSpPr>
            <a:xfrm>
              <a:off x="6353819" y="5540431"/>
              <a:ext cx="2271577" cy="736722"/>
              <a:chOff x="1862942" y="4625480"/>
              <a:chExt cx="3015666" cy="1071652"/>
            </a:xfrm>
          </p:grpSpPr>
          <p:sp>
            <p:nvSpPr>
              <p:cNvPr id="332" name="Rectangle 331"/>
              <p:cNvSpPr/>
              <p:nvPr/>
            </p:nvSpPr>
            <p:spPr bwMode="gray">
              <a:xfrm>
                <a:off x="1862942"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3" name="Rectangle 332"/>
              <p:cNvSpPr/>
              <p:nvPr/>
            </p:nvSpPr>
            <p:spPr bwMode="gray">
              <a:xfrm>
                <a:off x="1862942"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4" name="Rectangle 333"/>
              <p:cNvSpPr/>
              <p:nvPr/>
            </p:nvSpPr>
            <p:spPr bwMode="gray">
              <a:xfrm>
                <a:off x="1862942"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5" name="Rectangle 334"/>
              <p:cNvSpPr/>
              <p:nvPr/>
            </p:nvSpPr>
            <p:spPr bwMode="gray">
              <a:xfrm>
                <a:off x="2676145"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6" name="Rectangle 335"/>
              <p:cNvSpPr/>
              <p:nvPr/>
            </p:nvSpPr>
            <p:spPr bwMode="gray">
              <a:xfrm>
                <a:off x="2676145"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7" name="Rectangle 336"/>
              <p:cNvSpPr/>
              <p:nvPr/>
            </p:nvSpPr>
            <p:spPr bwMode="gray">
              <a:xfrm>
                <a:off x="2676145"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8" name="Rectangle 337"/>
              <p:cNvSpPr/>
              <p:nvPr/>
            </p:nvSpPr>
            <p:spPr bwMode="gray">
              <a:xfrm>
                <a:off x="34778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39" name="Rectangle 338"/>
              <p:cNvSpPr/>
              <p:nvPr/>
            </p:nvSpPr>
            <p:spPr bwMode="gray">
              <a:xfrm>
                <a:off x="34778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0" name="Rectangle 339"/>
              <p:cNvSpPr/>
              <p:nvPr/>
            </p:nvSpPr>
            <p:spPr bwMode="gray">
              <a:xfrm>
                <a:off x="34778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1" name="Rectangle 340"/>
              <p:cNvSpPr/>
              <p:nvPr/>
            </p:nvSpPr>
            <p:spPr bwMode="gray">
              <a:xfrm>
                <a:off x="4273713" y="4625480"/>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2" name="Rectangle 341"/>
              <p:cNvSpPr/>
              <p:nvPr/>
            </p:nvSpPr>
            <p:spPr bwMode="gray">
              <a:xfrm>
                <a:off x="4273713" y="5009646"/>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3" name="Rectangle 342"/>
              <p:cNvSpPr/>
              <p:nvPr/>
            </p:nvSpPr>
            <p:spPr bwMode="gray">
              <a:xfrm>
                <a:off x="4273713" y="5393813"/>
                <a:ext cx="604895" cy="303319"/>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grpSp>
        <p:sp>
          <p:nvSpPr>
            <p:cNvPr id="344" name="Rectangle 343"/>
            <p:cNvSpPr>
              <a:spLocks noChangeAspect="1"/>
            </p:cNvSpPr>
            <p:nvPr/>
          </p:nvSpPr>
          <p:spPr bwMode="gray">
            <a:xfrm>
              <a:off x="5405633" y="4943840"/>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5" name="Rectangle 344"/>
            <p:cNvSpPr>
              <a:spLocks noChangeAspect="1"/>
            </p:cNvSpPr>
            <p:nvPr/>
          </p:nvSpPr>
          <p:spPr bwMode="gray">
            <a:xfrm>
              <a:off x="5856563" y="4943840"/>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6" name="Rectangle 345"/>
            <p:cNvSpPr>
              <a:spLocks noChangeAspect="1"/>
            </p:cNvSpPr>
            <p:nvPr/>
          </p:nvSpPr>
          <p:spPr bwMode="gray">
            <a:xfrm>
              <a:off x="5408117" y="5211133"/>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7" name="Rectangle 346"/>
            <p:cNvSpPr>
              <a:spLocks noChangeAspect="1"/>
            </p:cNvSpPr>
            <p:nvPr/>
          </p:nvSpPr>
          <p:spPr bwMode="gray">
            <a:xfrm>
              <a:off x="5859047" y="5211133"/>
              <a:ext cx="349970" cy="20917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8" name="Rectangle 347"/>
            <p:cNvSpPr/>
            <p:nvPr/>
          </p:nvSpPr>
          <p:spPr bwMode="gray">
            <a:xfrm>
              <a:off x="6376724"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9" name="Rectangle 348"/>
            <p:cNvSpPr/>
            <p:nvPr/>
          </p:nvSpPr>
          <p:spPr bwMode="gray">
            <a:xfrm>
              <a:off x="7112966"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0" name="Rectangle 349"/>
            <p:cNvSpPr/>
            <p:nvPr/>
          </p:nvSpPr>
          <p:spPr bwMode="gray">
            <a:xfrm>
              <a:off x="7849209" y="5204988"/>
              <a:ext cx="654586"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1" name="Rectangle 350"/>
            <p:cNvSpPr/>
            <p:nvPr/>
          </p:nvSpPr>
          <p:spPr bwMode="gray">
            <a:xfrm>
              <a:off x="5769748" y="5536467"/>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2" name="Rectangle 351"/>
            <p:cNvSpPr/>
            <p:nvPr/>
          </p:nvSpPr>
          <p:spPr bwMode="gray">
            <a:xfrm>
              <a:off x="5769748" y="5735753"/>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3" name="Rectangle 352"/>
            <p:cNvSpPr/>
            <p:nvPr/>
          </p:nvSpPr>
          <p:spPr bwMode="gray">
            <a:xfrm>
              <a:off x="5769748" y="5935039"/>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4" name="Rectangle 353"/>
            <p:cNvSpPr/>
            <p:nvPr/>
          </p:nvSpPr>
          <p:spPr bwMode="gray">
            <a:xfrm>
              <a:off x="5769748" y="6134325"/>
              <a:ext cx="455642" cy="157347"/>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5" name="Rectangle 354"/>
            <p:cNvSpPr/>
            <p:nvPr/>
          </p:nvSpPr>
          <p:spPr bwMode="gray">
            <a:xfrm>
              <a:off x="6482011"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6" name="Rectangle 355"/>
            <p:cNvSpPr/>
            <p:nvPr/>
          </p:nvSpPr>
          <p:spPr bwMode="gray">
            <a:xfrm>
              <a:off x="7189853"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7" name="Rectangle 356"/>
            <p:cNvSpPr/>
            <p:nvPr/>
          </p:nvSpPr>
          <p:spPr bwMode="gray">
            <a:xfrm>
              <a:off x="7897695"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8" name="Rectangle 357"/>
            <p:cNvSpPr/>
            <p:nvPr/>
          </p:nvSpPr>
          <p:spPr bwMode="gray">
            <a:xfrm>
              <a:off x="5774169" y="6430134"/>
              <a:ext cx="627821" cy="214113"/>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9" name="Rectangle 97"/>
            <p:cNvSpPr>
              <a:spLocks noChangeArrowheads="1"/>
            </p:cNvSpPr>
            <p:nvPr/>
          </p:nvSpPr>
          <p:spPr bwMode="auto">
            <a:xfrm>
              <a:off x="6420389"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0" name="Rectangle 97"/>
            <p:cNvSpPr>
              <a:spLocks noChangeArrowheads="1"/>
            </p:cNvSpPr>
            <p:nvPr/>
          </p:nvSpPr>
          <p:spPr bwMode="auto">
            <a:xfrm>
              <a:off x="6728838"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1" name="Rectangle 97"/>
            <p:cNvSpPr>
              <a:spLocks noChangeArrowheads="1"/>
            </p:cNvSpPr>
            <p:nvPr/>
          </p:nvSpPr>
          <p:spPr bwMode="auto">
            <a:xfrm>
              <a:off x="6420389"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2" name="Rectangle 97"/>
            <p:cNvSpPr>
              <a:spLocks noChangeArrowheads="1"/>
            </p:cNvSpPr>
            <p:nvPr/>
          </p:nvSpPr>
          <p:spPr bwMode="auto">
            <a:xfrm>
              <a:off x="6728838"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3" name="Rectangle 97"/>
            <p:cNvSpPr>
              <a:spLocks noChangeArrowheads="1"/>
            </p:cNvSpPr>
            <p:nvPr/>
          </p:nvSpPr>
          <p:spPr bwMode="auto">
            <a:xfrm>
              <a:off x="7156755"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4" name="Rectangle 97"/>
            <p:cNvSpPr>
              <a:spLocks noChangeArrowheads="1"/>
            </p:cNvSpPr>
            <p:nvPr/>
          </p:nvSpPr>
          <p:spPr bwMode="auto">
            <a:xfrm>
              <a:off x="7465204"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5" name="Rectangle 97"/>
            <p:cNvSpPr>
              <a:spLocks noChangeArrowheads="1"/>
            </p:cNvSpPr>
            <p:nvPr/>
          </p:nvSpPr>
          <p:spPr bwMode="auto">
            <a:xfrm>
              <a:off x="7156755"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6" name="Rectangle 97"/>
            <p:cNvSpPr>
              <a:spLocks noChangeArrowheads="1"/>
            </p:cNvSpPr>
            <p:nvPr/>
          </p:nvSpPr>
          <p:spPr bwMode="auto">
            <a:xfrm>
              <a:off x="7465204"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7" name="Rectangle 97"/>
            <p:cNvSpPr>
              <a:spLocks noChangeArrowheads="1"/>
            </p:cNvSpPr>
            <p:nvPr/>
          </p:nvSpPr>
          <p:spPr bwMode="auto">
            <a:xfrm>
              <a:off x="7893120"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8" name="Rectangle 97"/>
            <p:cNvSpPr>
              <a:spLocks noChangeArrowheads="1"/>
            </p:cNvSpPr>
            <p:nvPr/>
          </p:nvSpPr>
          <p:spPr bwMode="auto">
            <a:xfrm>
              <a:off x="8201568"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69" name="Rectangle 97"/>
            <p:cNvSpPr>
              <a:spLocks noChangeArrowheads="1"/>
            </p:cNvSpPr>
            <p:nvPr/>
          </p:nvSpPr>
          <p:spPr bwMode="auto">
            <a:xfrm>
              <a:off x="7893120"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0" name="Rectangle 97"/>
            <p:cNvSpPr>
              <a:spLocks noChangeArrowheads="1"/>
            </p:cNvSpPr>
            <p:nvPr/>
          </p:nvSpPr>
          <p:spPr bwMode="auto">
            <a:xfrm>
              <a:off x="8201568" y="532956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1" name="Rectangle 370"/>
            <p:cNvSpPr>
              <a:spLocks noChangeArrowheads="1"/>
            </p:cNvSpPr>
            <p:nvPr/>
          </p:nvSpPr>
          <p:spPr bwMode="auto">
            <a:xfrm>
              <a:off x="5896897"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2" name="Rectangle 97"/>
            <p:cNvSpPr>
              <a:spLocks noChangeArrowheads="1"/>
            </p:cNvSpPr>
            <p:nvPr/>
          </p:nvSpPr>
          <p:spPr bwMode="auto">
            <a:xfrm>
              <a:off x="5896897" y="532559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3" name="Rectangle 97"/>
            <p:cNvSpPr>
              <a:spLocks noChangeArrowheads="1"/>
            </p:cNvSpPr>
            <p:nvPr/>
          </p:nvSpPr>
          <p:spPr bwMode="auto">
            <a:xfrm>
              <a:off x="5868659" y="5547630"/>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4" name="Rectangle 97"/>
            <p:cNvSpPr>
              <a:spLocks noChangeArrowheads="1"/>
            </p:cNvSpPr>
            <p:nvPr/>
          </p:nvSpPr>
          <p:spPr bwMode="auto">
            <a:xfrm>
              <a:off x="5868659" y="5618997"/>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5" name="Rectangle 97"/>
            <p:cNvSpPr>
              <a:spLocks noChangeArrowheads="1"/>
            </p:cNvSpPr>
            <p:nvPr/>
          </p:nvSpPr>
          <p:spPr bwMode="auto">
            <a:xfrm>
              <a:off x="6511620"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6" name="Rectangle 97"/>
            <p:cNvSpPr>
              <a:spLocks noChangeArrowheads="1"/>
            </p:cNvSpPr>
            <p:nvPr/>
          </p:nvSpPr>
          <p:spPr bwMode="auto">
            <a:xfrm>
              <a:off x="6820069" y="6467479"/>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7" name="Rectangle 97"/>
            <p:cNvSpPr>
              <a:spLocks noChangeArrowheads="1"/>
            </p:cNvSpPr>
            <p:nvPr/>
          </p:nvSpPr>
          <p:spPr bwMode="auto">
            <a:xfrm>
              <a:off x="6511620"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8" name="Rectangle 97"/>
            <p:cNvSpPr>
              <a:spLocks noChangeArrowheads="1"/>
            </p:cNvSpPr>
            <p:nvPr/>
          </p:nvSpPr>
          <p:spPr bwMode="auto">
            <a:xfrm>
              <a:off x="6820069"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79" name="Rectangle 97"/>
            <p:cNvSpPr>
              <a:spLocks noChangeArrowheads="1"/>
            </p:cNvSpPr>
            <p:nvPr/>
          </p:nvSpPr>
          <p:spPr bwMode="auto">
            <a:xfrm>
              <a:off x="7219748"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0" name="Rectangle 97"/>
            <p:cNvSpPr>
              <a:spLocks noChangeArrowheads="1"/>
            </p:cNvSpPr>
            <p:nvPr/>
          </p:nvSpPr>
          <p:spPr bwMode="auto">
            <a:xfrm>
              <a:off x="7528197"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1" name="Rectangle 97"/>
            <p:cNvSpPr>
              <a:spLocks noChangeArrowheads="1"/>
            </p:cNvSpPr>
            <p:nvPr/>
          </p:nvSpPr>
          <p:spPr bwMode="auto">
            <a:xfrm>
              <a:off x="7219748"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2" name="Rectangle 97"/>
            <p:cNvSpPr>
              <a:spLocks noChangeArrowheads="1"/>
            </p:cNvSpPr>
            <p:nvPr/>
          </p:nvSpPr>
          <p:spPr bwMode="auto">
            <a:xfrm>
              <a:off x="7528197"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3" name="Rectangle 97"/>
            <p:cNvSpPr>
              <a:spLocks noChangeArrowheads="1"/>
            </p:cNvSpPr>
            <p:nvPr/>
          </p:nvSpPr>
          <p:spPr bwMode="auto">
            <a:xfrm>
              <a:off x="7927876"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4" name="Rectangle 97"/>
            <p:cNvSpPr>
              <a:spLocks noChangeArrowheads="1"/>
            </p:cNvSpPr>
            <p:nvPr/>
          </p:nvSpPr>
          <p:spPr bwMode="auto">
            <a:xfrm>
              <a:off x="8236323"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5" name="Rectangle 97"/>
            <p:cNvSpPr>
              <a:spLocks noChangeArrowheads="1"/>
            </p:cNvSpPr>
            <p:nvPr/>
          </p:nvSpPr>
          <p:spPr bwMode="auto">
            <a:xfrm>
              <a:off x="7927876"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6" name="Rectangle 97"/>
            <p:cNvSpPr>
              <a:spLocks noChangeArrowheads="1"/>
            </p:cNvSpPr>
            <p:nvPr/>
          </p:nvSpPr>
          <p:spPr bwMode="auto">
            <a:xfrm>
              <a:off x="8236323"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7" name="Rectangle 386"/>
            <p:cNvSpPr>
              <a:spLocks noChangeArrowheads="1"/>
            </p:cNvSpPr>
            <p:nvPr/>
          </p:nvSpPr>
          <p:spPr bwMode="auto">
            <a:xfrm>
              <a:off x="5803493"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8" name="Rectangle 97"/>
            <p:cNvSpPr>
              <a:spLocks noChangeArrowheads="1"/>
            </p:cNvSpPr>
            <p:nvPr/>
          </p:nvSpPr>
          <p:spPr bwMode="auto">
            <a:xfrm>
              <a:off x="6111942" y="646747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89" name="Rectangle 97"/>
            <p:cNvSpPr>
              <a:spLocks noChangeArrowheads="1"/>
            </p:cNvSpPr>
            <p:nvPr/>
          </p:nvSpPr>
          <p:spPr bwMode="auto">
            <a:xfrm>
              <a:off x="5803493" y="6554706"/>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0" name="Rectangle 97"/>
            <p:cNvSpPr>
              <a:spLocks noChangeArrowheads="1"/>
            </p:cNvSpPr>
            <p:nvPr/>
          </p:nvSpPr>
          <p:spPr bwMode="auto">
            <a:xfrm>
              <a:off x="6111942" y="655470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1" name="Rectangle 97"/>
            <p:cNvSpPr>
              <a:spLocks noChangeArrowheads="1"/>
            </p:cNvSpPr>
            <p:nvPr/>
          </p:nvSpPr>
          <p:spPr bwMode="auto">
            <a:xfrm>
              <a:off x="5868659" y="574719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2" name="Rectangle 97"/>
            <p:cNvSpPr>
              <a:spLocks noChangeArrowheads="1"/>
            </p:cNvSpPr>
            <p:nvPr/>
          </p:nvSpPr>
          <p:spPr bwMode="auto">
            <a:xfrm>
              <a:off x="5868659" y="58185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3" name="Rectangle 392"/>
            <p:cNvSpPr>
              <a:spLocks noChangeArrowheads="1"/>
            </p:cNvSpPr>
            <p:nvPr/>
          </p:nvSpPr>
          <p:spPr bwMode="auto">
            <a:xfrm>
              <a:off x="5868659" y="5946760"/>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4" name="Rectangle 97"/>
            <p:cNvSpPr>
              <a:spLocks noChangeArrowheads="1"/>
            </p:cNvSpPr>
            <p:nvPr/>
          </p:nvSpPr>
          <p:spPr bwMode="auto">
            <a:xfrm>
              <a:off x="5868659" y="6018126"/>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5" name="Rectangle 97"/>
            <p:cNvSpPr>
              <a:spLocks noChangeArrowheads="1"/>
            </p:cNvSpPr>
            <p:nvPr/>
          </p:nvSpPr>
          <p:spPr bwMode="auto">
            <a:xfrm>
              <a:off x="5868659" y="6146325"/>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6" name="Rectangle 97"/>
            <p:cNvSpPr>
              <a:spLocks noChangeArrowheads="1"/>
            </p:cNvSpPr>
            <p:nvPr/>
          </p:nvSpPr>
          <p:spPr bwMode="auto">
            <a:xfrm>
              <a:off x="5868659" y="6217692"/>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7" name="Rectangle 97"/>
            <p:cNvSpPr>
              <a:spLocks noChangeArrowheads="1"/>
            </p:cNvSpPr>
            <p:nvPr/>
          </p:nvSpPr>
          <p:spPr bwMode="auto">
            <a:xfrm>
              <a:off x="6446455"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8" name="Rectangle 97"/>
            <p:cNvSpPr>
              <a:spLocks noChangeArrowheads="1"/>
            </p:cNvSpPr>
            <p:nvPr/>
          </p:nvSpPr>
          <p:spPr bwMode="auto">
            <a:xfrm>
              <a:off x="6446455" y="565468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399" name="Rectangle 97"/>
            <p:cNvSpPr>
              <a:spLocks noChangeArrowheads="1"/>
            </p:cNvSpPr>
            <p:nvPr/>
          </p:nvSpPr>
          <p:spPr bwMode="auto">
            <a:xfrm>
              <a:off x="6446455"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0" name="Rectangle 97"/>
            <p:cNvSpPr>
              <a:spLocks noChangeArrowheads="1"/>
            </p:cNvSpPr>
            <p:nvPr/>
          </p:nvSpPr>
          <p:spPr bwMode="auto">
            <a:xfrm>
              <a:off x="6446455" y="5916362"/>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1" name="Rectangle 97"/>
            <p:cNvSpPr>
              <a:spLocks noChangeArrowheads="1"/>
            </p:cNvSpPr>
            <p:nvPr/>
          </p:nvSpPr>
          <p:spPr bwMode="auto">
            <a:xfrm>
              <a:off x="6446455"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2" name="Rectangle 97"/>
            <p:cNvSpPr>
              <a:spLocks noChangeArrowheads="1"/>
            </p:cNvSpPr>
            <p:nvPr/>
          </p:nvSpPr>
          <p:spPr bwMode="auto">
            <a:xfrm>
              <a:off x="6446455" y="6178044"/>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3" name="Rectangle 97"/>
            <p:cNvSpPr>
              <a:spLocks noChangeArrowheads="1"/>
            </p:cNvSpPr>
            <p:nvPr/>
          </p:nvSpPr>
          <p:spPr bwMode="auto">
            <a:xfrm>
              <a:off x="7063351"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4" name="Rectangle 97"/>
            <p:cNvSpPr>
              <a:spLocks noChangeArrowheads="1"/>
            </p:cNvSpPr>
            <p:nvPr/>
          </p:nvSpPr>
          <p:spPr bwMode="auto">
            <a:xfrm>
              <a:off x="7063351" y="565468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5" name="Rectangle 97"/>
            <p:cNvSpPr>
              <a:spLocks noChangeArrowheads="1"/>
            </p:cNvSpPr>
            <p:nvPr/>
          </p:nvSpPr>
          <p:spPr bwMode="auto">
            <a:xfrm>
              <a:off x="7063351"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6" name="Rectangle 97"/>
            <p:cNvSpPr>
              <a:spLocks noChangeArrowheads="1"/>
            </p:cNvSpPr>
            <p:nvPr/>
          </p:nvSpPr>
          <p:spPr bwMode="auto">
            <a:xfrm>
              <a:off x="7063351"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7" name="Rectangle 97"/>
            <p:cNvSpPr>
              <a:spLocks noChangeArrowheads="1"/>
            </p:cNvSpPr>
            <p:nvPr/>
          </p:nvSpPr>
          <p:spPr bwMode="auto">
            <a:xfrm>
              <a:off x="7063351"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8" name="Rectangle 97"/>
            <p:cNvSpPr>
              <a:spLocks noChangeArrowheads="1"/>
            </p:cNvSpPr>
            <p:nvPr/>
          </p:nvSpPr>
          <p:spPr bwMode="auto">
            <a:xfrm>
              <a:off x="7063351"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09" name="Rectangle 97"/>
            <p:cNvSpPr>
              <a:spLocks noChangeArrowheads="1"/>
            </p:cNvSpPr>
            <p:nvPr/>
          </p:nvSpPr>
          <p:spPr bwMode="auto">
            <a:xfrm>
              <a:off x="7669386"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0" name="Rectangle 97"/>
            <p:cNvSpPr>
              <a:spLocks noChangeArrowheads="1"/>
            </p:cNvSpPr>
            <p:nvPr/>
          </p:nvSpPr>
          <p:spPr bwMode="auto">
            <a:xfrm>
              <a:off x="7669386" y="5654681"/>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1" name="Rectangle 97"/>
            <p:cNvSpPr>
              <a:spLocks noChangeArrowheads="1"/>
            </p:cNvSpPr>
            <p:nvPr/>
          </p:nvSpPr>
          <p:spPr bwMode="auto">
            <a:xfrm>
              <a:off x="7669386"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2" name="Rectangle 97"/>
            <p:cNvSpPr>
              <a:spLocks noChangeArrowheads="1"/>
            </p:cNvSpPr>
            <p:nvPr/>
          </p:nvSpPr>
          <p:spPr bwMode="auto">
            <a:xfrm>
              <a:off x="7669386"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3" name="Rectangle 97"/>
            <p:cNvSpPr>
              <a:spLocks noChangeArrowheads="1"/>
            </p:cNvSpPr>
            <p:nvPr/>
          </p:nvSpPr>
          <p:spPr bwMode="auto">
            <a:xfrm>
              <a:off x="7669386"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4" name="Rectangle 97"/>
            <p:cNvSpPr>
              <a:spLocks noChangeArrowheads="1"/>
            </p:cNvSpPr>
            <p:nvPr/>
          </p:nvSpPr>
          <p:spPr bwMode="auto">
            <a:xfrm>
              <a:off x="7669386"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5" name="Rectangle 97"/>
            <p:cNvSpPr>
              <a:spLocks noChangeArrowheads="1"/>
            </p:cNvSpPr>
            <p:nvPr/>
          </p:nvSpPr>
          <p:spPr bwMode="auto">
            <a:xfrm>
              <a:off x="8275422" y="557141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6" name="Rectangle 97"/>
            <p:cNvSpPr>
              <a:spLocks noChangeArrowheads="1"/>
            </p:cNvSpPr>
            <p:nvPr/>
          </p:nvSpPr>
          <p:spPr bwMode="auto">
            <a:xfrm>
              <a:off x="8275422" y="5654681"/>
              <a:ext cx="261747" cy="58067"/>
            </a:xfrm>
            <a:prstGeom prst="rect">
              <a:avLst/>
            </a:prstGeom>
            <a:solidFill>
              <a:srgbClr val="00009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7" name="Rectangle 97"/>
            <p:cNvSpPr>
              <a:spLocks noChangeArrowheads="1"/>
            </p:cNvSpPr>
            <p:nvPr/>
          </p:nvSpPr>
          <p:spPr bwMode="auto">
            <a:xfrm>
              <a:off x="8275422" y="583309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8" name="Rectangle 97"/>
            <p:cNvSpPr>
              <a:spLocks noChangeArrowheads="1"/>
            </p:cNvSpPr>
            <p:nvPr/>
          </p:nvSpPr>
          <p:spPr bwMode="auto">
            <a:xfrm>
              <a:off x="8275422" y="591636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19" name="Rectangle 97"/>
            <p:cNvSpPr>
              <a:spLocks noChangeArrowheads="1"/>
            </p:cNvSpPr>
            <p:nvPr/>
          </p:nvSpPr>
          <p:spPr bwMode="auto">
            <a:xfrm>
              <a:off x="8275422" y="6094782"/>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0" name="Rectangle 97"/>
            <p:cNvSpPr>
              <a:spLocks noChangeArrowheads="1"/>
            </p:cNvSpPr>
            <p:nvPr/>
          </p:nvSpPr>
          <p:spPr bwMode="auto">
            <a:xfrm>
              <a:off x="8275422" y="617804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1" name="Rectangle 420"/>
            <p:cNvSpPr>
              <a:spLocks noChangeArrowheads="1"/>
            </p:cNvSpPr>
            <p:nvPr/>
          </p:nvSpPr>
          <p:spPr bwMode="auto">
            <a:xfrm>
              <a:off x="5896897" y="4980149"/>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2" name="Rectangle 97"/>
            <p:cNvSpPr>
              <a:spLocks noChangeArrowheads="1"/>
            </p:cNvSpPr>
            <p:nvPr/>
          </p:nvSpPr>
          <p:spPr bwMode="auto">
            <a:xfrm>
              <a:off x="5896897" y="506341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3" name="Rectangle 422"/>
            <p:cNvSpPr>
              <a:spLocks noChangeArrowheads="1"/>
            </p:cNvSpPr>
            <p:nvPr/>
          </p:nvSpPr>
          <p:spPr bwMode="auto">
            <a:xfrm>
              <a:off x="5454930" y="5242334"/>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4" name="Rectangle 97"/>
            <p:cNvSpPr>
              <a:spLocks noChangeArrowheads="1"/>
            </p:cNvSpPr>
            <p:nvPr/>
          </p:nvSpPr>
          <p:spPr bwMode="auto">
            <a:xfrm>
              <a:off x="5454930" y="5325596"/>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5" name="Rectangle 424"/>
            <p:cNvSpPr>
              <a:spLocks noChangeArrowheads="1"/>
            </p:cNvSpPr>
            <p:nvPr/>
          </p:nvSpPr>
          <p:spPr bwMode="auto">
            <a:xfrm>
              <a:off x="5454930" y="4980149"/>
              <a:ext cx="261747" cy="58067"/>
            </a:xfrm>
            <a:prstGeom prst="rect">
              <a:avLst/>
            </a:prstGeom>
            <a:solidFill>
              <a:srgbClr val="B8E1E1"/>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26" name="Rectangle 97"/>
            <p:cNvSpPr>
              <a:spLocks noChangeArrowheads="1"/>
            </p:cNvSpPr>
            <p:nvPr/>
          </p:nvSpPr>
          <p:spPr bwMode="auto">
            <a:xfrm>
              <a:off x="5454930" y="5063411"/>
              <a:ext cx="261747" cy="58067"/>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sp>
        <p:nvSpPr>
          <p:cNvPr id="428" name="Rectangle 427"/>
          <p:cNvSpPr/>
          <p:nvPr/>
        </p:nvSpPr>
        <p:spPr>
          <a:xfrm>
            <a:off x="2892483" y="1575895"/>
            <a:ext cx="1772770" cy="22162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1" b="1">
                <a:solidFill>
                  <a:srgbClr val="000000"/>
                </a:solidFill>
              </a:rPr>
              <a:t>Cost/Efficiency</a:t>
            </a:r>
          </a:p>
        </p:txBody>
      </p:sp>
      <p:sp>
        <p:nvSpPr>
          <p:cNvPr id="429" name="Rectangle 428"/>
          <p:cNvSpPr/>
          <p:nvPr/>
        </p:nvSpPr>
        <p:spPr>
          <a:xfrm>
            <a:off x="8082575" y="1506739"/>
            <a:ext cx="2168952" cy="22162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1" b="1">
                <a:solidFill>
                  <a:srgbClr val="000000"/>
                </a:solidFill>
              </a:rPr>
              <a:t>Transformational IT</a:t>
            </a:r>
          </a:p>
        </p:txBody>
      </p:sp>
      <p:sp>
        <p:nvSpPr>
          <p:cNvPr id="430" name="Rectangle 429"/>
          <p:cNvSpPr/>
          <p:nvPr/>
        </p:nvSpPr>
        <p:spPr>
          <a:xfrm>
            <a:off x="8146406" y="4126643"/>
            <a:ext cx="2168952" cy="22162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1" b="1">
                <a:solidFill>
                  <a:srgbClr val="000000"/>
                </a:solidFill>
              </a:rPr>
              <a:t>Strategic Role</a:t>
            </a:r>
          </a:p>
        </p:txBody>
      </p:sp>
      <p:sp>
        <p:nvSpPr>
          <p:cNvPr id="431" name="Rectangle 430"/>
          <p:cNvSpPr/>
          <p:nvPr/>
        </p:nvSpPr>
        <p:spPr>
          <a:xfrm>
            <a:off x="2626020" y="4250179"/>
            <a:ext cx="2486097" cy="20623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1" b="1">
                <a:solidFill>
                  <a:srgbClr val="000000"/>
                </a:solidFill>
              </a:rPr>
              <a:t>Centralise/Decentralise</a:t>
            </a:r>
          </a:p>
        </p:txBody>
      </p:sp>
      <p:sp>
        <p:nvSpPr>
          <p:cNvPr id="437" name="Snip Same Side Corner Rectangle 436"/>
          <p:cNvSpPr>
            <a:spLocks noChangeAspect="1"/>
          </p:cNvSpPr>
          <p:nvPr/>
        </p:nvSpPr>
        <p:spPr bwMode="auto">
          <a:xfrm>
            <a:off x="5553545" y="3500753"/>
            <a:ext cx="1000153" cy="684316"/>
          </a:xfrm>
          <a:prstGeom prst="snip2SameRect">
            <a:avLst>
              <a:gd name="adj1" fmla="val 12992"/>
              <a:gd name="adj2" fmla="val 14699"/>
            </a:avLst>
          </a:prstGeom>
          <a:solidFill>
            <a:srgbClr val="FFED6C"/>
          </a:solidFill>
          <a:ln w="19050">
            <a:solidFill>
              <a:schemeClr val="tx1"/>
            </a:solidFill>
            <a:round/>
            <a:headEnd/>
            <a:tailEnd/>
          </a:ln>
          <a:effectLst>
            <a:outerShdw blurRad="63500" dist="38100" dir="2700000" rotWithShape="0">
              <a:srgbClr val="000000">
                <a:alpha val="42998"/>
              </a:srgbClr>
            </a:outerShdw>
          </a:effectLst>
        </p:spPr>
        <p:txBody>
          <a:bodyPr lIns="0" tIns="10805" rIns="0" bIns="0" anchor="t" anchorCtr="0">
            <a:prstTxWarp prst="textNoShape">
              <a:avLst/>
            </a:prstTxWarp>
          </a:bodyPr>
          <a:lstStyle/>
          <a:p>
            <a:pPr marL="0" lvl="1" algn="ctr" eaLnBrk="0" hangingPunct="0">
              <a:lnSpc>
                <a:spcPct val="80000"/>
              </a:lnSpc>
              <a:buClr>
                <a:srgbClr val="F0AB00"/>
              </a:buClr>
              <a:buSzPct val="80000"/>
              <a:defRPr/>
            </a:pPr>
            <a:r>
              <a:rPr lang="en-US" sz="900" b="1" dirty="0">
                <a:latin typeface="Arial Narrow" pitchFamily="34" charset="0"/>
                <a:ea typeface="MS PGothic" pitchFamily="34" charset="-128"/>
                <a:cs typeface="Arial Narrow" pitchFamily="34" charset="0"/>
              </a:rPr>
              <a:t>Point of Service</a:t>
            </a:r>
          </a:p>
        </p:txBody>
      </p:sp>
      <p:grpSp>
        <p:nvGrpSpPr>
          <p:cNvPr id="427" name="Group 453"/>
          <p:cNvGrpSpPr/>
          <p:nvPr/>
        </p:nvGrpSpPr>
        <p:grpSpPr>
          <a:xfrm>
            <a:off x="4881857" y="2441013"/>
            <a:ext cx="5048939" cy="2687320"/>
            <a:chOff x="3357624" y="2439884"/>
            <a:chExt cx="5046603" cy="2686076"/>
          </a:xfrm>
          <a:effectLst>
            <a:outerShdw blurRad="50800" dist="38100" dir="2700000">
              <a:srgbClr val="000000">
                <a:alpha val="76000"/>
              </a:srgbClr>
            </a:outerShdw>
          </a:effectLst>
        </p:grpSpPr>
        <p:cxnSp>
          <p:nvCxnSpPr>
            <p:cNvPr id="443" name="Straight Arrow Connector 442"/>
            <p:cNvCxnSpPr>
              <a:stCxn id="434" idx="3"/>
              <a:endCxn id="204" idx="1"/>
            </p:cNvCxnSpPr>
            <p:nvPr/>
          </p:nvCxnSpPr>
          <p:spPr>
            <a:xfrm flipV="1">
              <a:off x="4883947" y="2439884"/>
              <a:ext cx="3490749" cy="1401832"/>
            </a:xfrm>
            <a:prstGeom prst="straightConnector1">
              <a:avLst/>
            </a:prstGeom>
            <a:ln w="57150" cap="flat" cmpd="sng" algn="ctr">
              <a:solidFill>
                <a:srgbClr val="68C8C6"/>
              </a:solidFill>
              <a:prstDash val="solid"/>
              <a:round/>
              <a:headEnd type="none" w="med" len="med"/>
              <a:tailEnd type="triangle" w="sm" len="sm"/>
            </a:ln>
            <a:effectLst/>
          </p:spPr>
          <p:style>
            <a:lnRef idx="2">
              <a:schemeClr val="accent1"/>
            </a:lnRef>
            <a:fillRef idx="0">
              <a:schemeClr val="accent1"/>
            </a:fillRef>
            <a:effectRef idx="1">
              <a:schemeClr val="accent1"/>
            </a:effectRef>
            <a:fontRef idx="minor">
              <a:schemeClr val="tx1"/>
            </a:fontRef>
          </p:style>
        </p:cxnSp>
        <p:sp>
          <p:nvSpPr>
            <p:cNvPr id="439" name="Snip Same Side Corner Rectangle 438"/>
            <p:cNvSpPr>
              <a:spLocks noChangeAspect="1"/>
            </p:cNvSpPr>
            <p:nvPr/>
          </p:nvSpPr>
          <p:spPr bwMode="auto">
            <a:xfrm>
              <a:off x="6147045" y="3227100"/>
              <a:ext cx="966365" cy="515986"/>
            </a:xfrm>
            <a:prstGeom prst="snip2SameRect">
              <a:avLst>
                <a:gd name="adj1" fmla="val 16206"/>
                <a:gd name="adj2" fmla="val 14699"/>
              </a:avLst>
            </a:prstGeom>
            <a:solidFill>
              <a:schemeClr val="tx1">
                <a:lumMod val="65000"/>
                <a:lumOff val="35000"/>
              </a:schemeClr>
            </a:solidFill>
            <a:ln w="28575" cap="flat" cmpd="sng" algn="ctr">
              <a:solidFill>
                <a:srgbClr val="68C8C6"/>
              </a:solidFill>
              <a:prstDash val="solid"/>
              <a:round/>
              <a:headEnd type="none" w="med" len="med"/>
              <a:tailEnd type="none" w="med" len="med"/>
            </a:ln>
            <a:effectLst/>
          </p:spPr>
          <p:txBody>
            <a:bodyPr lIns="36017" tIns="46822" rIns="36017" bIns="46822" anchor="ctr" anchorCtr="0">
              <a:prstTxWarp prst="textNoShape">
                <a:avLst/>
              </a:prstTxWarp>
              <a:spAutoFit/>
            </a:bodyPr>
            <a:lstStyle/>
            <a:p>
              <a:pPr marL="0" lvl="1" algn="ctr" eaLnBrk="0" hangingPunct="0">
                <a:lnSpc>
                  <a:spcPct val="80000"/>
                </a:lnSpc>
                <a:buClr>
                  <a:srgbClr val="F0AB00"/>
                </a:buClr>
                <a:buSzPct val="80000"/>
                <a:defRPr/>
              </a:pPr>
              <a:r>
                <a:rPr lang="en-US" sz="1401" b="1" dirty="0">
                  <a:solidFill>
                    <a:schemeClr val="bg1"/>
                  </a:solidFill>
                  <a:latin typeface="Arial Narrow" pitchFamily="34" charset="0"/>
                  <a:ea typeface="MS PGothic" pitchFamily="34" charset="-128"/>
                  <a:cs typeface="Arial Narrow" pitchFamily="34" charset="0"/>
                </a:rPr>
                <a:t>High IT Transform</a:t>
              </a:r>
            </a:p>
          </p:txBody>
        </p:sp>
        <p:cxnSp>
          <p:nvCxnSpPr>
            <p:cNvPr id="444" name="Straight Arrow Connector 443"/>
            <p:cNvCxnSpPr>
              <a:stCxn id="433" idx="1"/>
              <a:endCxn id="97" idx="3"/>
            </p:cNvCxnSpPr>
            <p:nvPr/>
          </p:nvCxnSpPr>
          <p:spPr>
            <a:xfrm flipH="1" flipV="1">
              <a:off x="3361239" y="2522119"/>
              <a:ext cx="801870" cy="1319597"/>
            </a:xfrm>
            <a:prstGeom prst="straightConnector1">
              <a:avLst/>
            </a:prstGeom>
            <a:ln w="57150" cap="flat" cmpd="sng" algn="ctr">
              <a:solidFill>
                <a:srgbClr val="68C8C6"/>
              </a:solidFill>
              <a:prstDash val="solid"/>
              <a:round/>
              <a:headEnd type="none" w="med" len="med"/>
              <a:tailEnd type="triangle" w="sm" len="sm"/>
            </a:ln>
            <a:effectLst/>
          </p:spPr>
          <p:style>
            <a:lnRef idx="2">
              <a:schemeClr val="accent1"/>
            </a:lnRef>
            <a:fillRef idx="0">
              <a:schemeClr val="accent1"/>
            </a:fillRef>
            <a:effectRef idx="1">
              <a:schemeClr val="accent1"/>
            </a:effectRef>
            <a:fontRef idx="minor">
              <a:schemeClr val="tx1"/>
            </a:fontRef>
          </p:style>
        </p:cxnSp>
        <p:sp>
          <p:nvSpPr>
            <p:cNvPr id="438" name="Snip Same Side Corner Rectangle 437"/>
            <p:cNvSpPr>
              <a:spLocks noChangeAspect="1"/>
            </p:cNvSpPr>
            <p:nvPr/>
          </p:nvSpPr>
          <p:spPr bwMode="auto">
            <a:xfrm>
              <a:off x="3496901" y="3235024"/>
              <a:ext cx="807321" cy="520236"/>
            </a:xfrm>
            <a:prstGeom prst="snip2SameRect">
              <a:avLst>
                <a:gd name="adj1" fmla="val 17245"/>
                <a:gd name="adj2" fmla="val 14699"/>
              </a:avLst>
            </a:prstGeom>
            <a:solidFill>
              <a:schemeClr val="tx1">
                <a:lumMod val="65000"/>
                <a:lumOff val="35000"/>
              </a:schemeClr>
            </a:solidFill>
            <a:ln w="28575" cap="flat" cmpd="sng" algn="ctr">
              <a:solidFill>
                <a:srgbClr val="68C8C6"/>
              </a:solidFill>
              <a:prstDash val="solid"/>
              <a:round/>
              <a:headEnd type="none" w="med" len="med"/>
              <a:tailEnd type="none" w="med" len="med"/>
            </a:ln>
            <a:effectLst/>
          </p:spPr>
          <p:txBody>
            <a:bodyPr lIns="36017" tIns="46822" rIns="36017" bIns="46822" anchor="ctr" anchorCtr="0">
              <a:prstTxWarp prst="textNoShape">
                <a:avLst/>
              </a:prstTxWarp>
              <a:spAutoFit/>
            </a:bodyPr>
            <a:lstStyle/>
            <a:p>
              <a:pPr marL="0" lvl="1" algn="ctr" eaLnBrk="0" hangingPunct="0">
                <a:lnSpc>
                  <a:spcPct val="80000"/>
                </a:lnSpc>
                <a:buClr>
                  <a:srgbClr val="F0AB00"/>
                </a:buClr>
                <a:buSzPct val="80000"/>
                <a:defRPr/>
              </a:pPr>
              <a:r>
                <a:rPr lang="en-US" sz="1401" b="1" dirty="0">
                  <a:solidFill>
                    <a:schemeClr val="bg1"/>
                  </a:solidFill>
                  <a:latin typeface="Arial Narrow" pitchFamily="34" charset="0"/>
                  <a:ea typeface="MS PGothic" pitchFamily="34" charset="-128"/>
                  <a:cs typeface="Arial Narrow" pitchFamily="34" charset="0"/>
                </a:rPr>
                <a:t>High Cost</a:t>
              </a:r>
            </a:p>
          </p:txBody>
        </p:sp>
        <p:cxnSp>
          <p:nvCxnSpPr>
            <p:cNvPr id="447" name="Straight Arrow Connector 446"/>
            <p:cNvCxnSpPr>
              <a:stCxn id="435" idx="1"/>
              <a:endCxn id="310" idx="3"/>
            </p:cNvCxnSpPr>
            <p:nvPr/>
          </p:nvCxnSpPr>
          <p:spPr>
            <a:xfrm flipH="1">
              <a:off x="3357624" y="4022691"/>
              <a:ext cx="805485" cy="1103269"/>
            </a:xfrm>
            <a:prstGeom prst="straightConnector1">
              <a:avLst/>
            </a:prstGeom>
            <a:ln w="57150" cap="flat" cmpd="sng" algn="ctr">
              <a:solidFill>
                <a:srgbClr val="68C8C6"/>
              </a:solidFill>
              <a:prstDash val="solid"/>
              <a:round/>
              <a:headEnd type="none" w="med" len="med"/>
              <a:tailEnd type="triangle" w="sm" len="sm"/>
            </a:ln>
            <a:effectLst/>
          </p:spPr>
          <p:style>
            <a:lnRef idx="2">
              <a:schemeClr val="accent1"/>
            </a:lnRef>
            <a:fillRef idx="0">
              <a:schemeClr val="accent1"/>
            </a:fillRef>
            <a:effectRef idx="1">
              <a:schemeClr val="accent1"/>
            </a:effectRef>
            <a:fontRef idx="minor">
              <a:schemeClr val="tx1"/>
            </a:fontRef>
          </p:style>
        </p:cxnSp>
        <p:sp>
          <p:nvSpPr>
            <p:cNvPr id="440" name="Snip Same Side Corner Rectangle 439"/>
            <p:cNvSpPr>
              <a:spLocks noChangeAspect="1"/>
            </p:cNvSpPr>
            <p:nvPr/>
          </p:nvSpPr>
          <p:spPr bwMode="auto">
            <a:xfrm>
              <a:off x="3546372" y="4593608"/>
              <a:ext cx="1132265" cy="524486"/>
            </a:xfrm>
            <a:prstGeom prst="snip2SameRect">
              <a:avLst>
                <a:gd name="adj1" fmla="val 18524"/>
                <a:gd name="adj2" fmla="val 14699"/>
              </a:avLst>
            </a:prstGeom>
            <a:solidFill>
              <a:schemeClr val="tx1">
                <a:lumMod val="65000"/>
                <a:lumOff val="35000"/>
              </a:schemeClr>
            </a:solidFill>
            <a:ln w="28575" cap="flat" cmpd="sng" algn="ctr">
              <a:solidFill>
                <a:srgbClr val="68C8C6"/>
              </a:solidFill>
              <a:prstDash val="solid"/>
              <a:round/>
              <a:headEnd type="none" w="med" len="med"/>
              <a:tailEnd type="none" w="med" len="med"/>
            </a:ln>
            <a:effectLst/>
          </p:spPr>
          <p:txBody>
            <a:bodyPr lIns="36017" tIns="46822" rIns="36017" bIns="46822" anchor="ctr" anchorCtr="0">
              <a:prstTxWarp prst="textNoShape">
                <a:avLst/>
              </a:prstTxWarp>
              <a:spAutoFit/>
            </a:bodyPr>
            <a:lstStyle/>
            <a:p>
              <a:pPr marL="0" lvl="1" algn="ctr" eaLnBrk="0" hangingPunct="0">
                <a:lnSpc>
                  <a:spcPct val="80000"/>
                </a:lnSpc>
                <a:buClr>
                  <a:srgbClr val="F0AB00"/>
                </a:buClr>
                <a:buSzPct val="80000"/>
                <a:defRPr/>
              </a:pPr>
              <a:r>
                <a:rPr lang="en-US" sz="1401" b="1" dirty="0">
                  <a:solidFill>
                    <a:schemeClr val="bg1"/>
                  </a:solidFill>
                  <a:latin typeface="Arial Narrow" pitchFamily="34" charset="0"/>
                  <a:ea typeface="MS PGothic" pitchFamily="34" charset="-128"/>
                  <a:cs typeface="Arial Narrow" pitchFamily="34" charset="0"/>
                </a:rPr>
                <a:t>Central Processing</a:t>
              </a:r>
            </a:p>
          </p:txBody>
        </p:sp>
        <p:cxnSp>
          <p:nvCxnSpPr>
            <p:cNvPr id="451" name="Straight Arrow Connector 450"/>
            <p:cNvCxnSpPr>
              <a:stCxn id="436" idx="3"/>
              <a:endCxn id="416" idx="1"/>
            </p:cNvCxnSpPr>
            <p:nvPr/>
          </p:nvCxnSpPr>
          <p:spPr>
            <a:xfrm>
              <a:off x="4883947" y="4022691"/>
              <a:ext cx="3520280" cy="1020957"/>
            </a:xfrm>
            <a:prstGeom prst="straightConnector1">
              <a:avLst/>
            </a:prstGeom>
            <a:ln w="57150" cap="flat" cmpd="sng" algn="ctr">
              <a:solidFill>
                <a:srgbClr val="68C8C6"/>
              </a:solidFill>
              <a:prstDash val="solid"/>
              <a:round/>
              <a:headEnd type="none" w="med" len="med"/>
              <a:tailEnd type="triangle" w="sm" len="sm"/>
            </a:ln>
            <a:effectLst/>
          </p:spPr>
          <p:style>
            <a:lnRef idx="2">
              <a:schemeClr val="accent1"/>
            </a:lnRef>
            <a:fillRef idx="0">
              <a:schemeClr val="accent1"/>
            </a:fillRef>
            <a:effectRef idx="1">
              <a:schemeClr val="accent1"/>
            </a:effectRef>
            <a:fontRef idx="minor">
              <a:schemeClr val="tx1"/>
            </a:fontRef>
          </p:style>
        </p:cxnSp>
        <p:sp>
          <p:nvSpPr>
            <p:cNvPr id="441" name="Snip Same Side Corner Rectangle 440"/>
            <p:cNvSpPr>
              <a:spLocks noChangeAspect="1"/>
            </p:cNvSpPr>
            <p:nvPr/>
          </p:nvSpPr>
          <p:spPr bwMode="auto">
            <a:xfrm>
              <a:off x="5960634" y="4592867"/>
              <a:ext cx="1132265" cy="524486"/>
            </a:xfrm>
            <a:prstGeom prst="snip2SameRect">
              <a:avLst>
                <a:gd name="adj1" fmla="val 18523"/>
                <a:gd name="adj2" fmla="val 14699"/>
              </a:avLst>
            </a:prstGeom>
            <a:solidFill>
              <a:schemeClr val="tx1">
                <a:lumMod val="65000"/>
                <a:lumOff val="35000"/>
              </a:schemeClr>
            </a:solidFill>
            <a:ln w="28575" cap="flat" cmpd="sng" algn="ctr">
              <a:solidFill>
                <a:srgbClr val="68C8C6"/>
              </a:solidFill>
              <a:prstDash val="solid"/>
              <a:round/>
              <a:headEnd type="none" w="med" len="med"/>
              <a:tailEnd type="none" w="med" len="med"/>
            </a:ln>
            <a:effectLst/>
          </p:spPr>
          <p:txBody>
            <a:bodyPr lIns="36017" tIns="46822" rIns="36017" bIns="46822" anchor="ctr" anchorCtr="0">
              <a:prstTxWarp prst="textNoShape">
                <a:avLst/>
              </a:prstTxWarp>
              <a:spAutoFit/>
            </a:bodyPr>
            <a:lstStyle/>
            <a:p>
              <a:pPr marL="0" lvl="1" algn="ctr" eaLnBrk="0" hangingPunct="0">
                <a:lnSpc>
                  <a:spcPct val="80000"/>
                </a:lnSpc>
                <a:buClr>
                  <a:srgbClr val="F0AB00"/>
                </a:buClr>
                <a:buSzPct val="80000"/>
                <a:defRPr/>
              </a:pPr>
              <a:r>
                <a:rPr lang="en-US" sz="1401" b="1" dirty="0">
                  <a:solidFill>
                    <a:schemeClr val="bg1"/>
                  </a:solidFill>
                  <a:latin typeface="Arial Narrow" pitchFamily="34" charset="0"/>
                  <a:ea typeface="MS PGothic" pitchFamily="34" charset="-128"/>
                  <a:cs typeface="Arial Narrow" pitchFamily="34" charset="0"/>
                </a:rPr>
                <a:t>Target Differentiator</a:t>
              </a:r>
            </a:p>
          </p:txBody>
        </p:sp>
      </p:grpSp>
      <p:grpSp>
        <p:nvGrpSpPr>
          <p:cNvPr id="432" name="Group 151"/>
          <p:cNvGrpSpPr/>
          <p:nvPr/>
        </p:nvGrpSpPr>
        <p:grpSpPr>
          <a:xfrm>
            <a:off x="5687714" y="3753453"/>
            <a:ext cx="721173" cy="361139"/>
            <a:chOff x="2186409" y="5182393"/>
            <a:chExt cx="720839" cy="360972"/>
          </a:xfrm>
        </p:grpSpPr>
        <p:sp>
          <p:nvSpPr>
            <p:cNvPr id="433" name="Rectangle 432"/>
            <p:cNvSpPr/>
            <p:nvPr/>
          </p:nvSpPr>
          <p:spPr bwMode="gray">
            <a:xfrm>
              <a:off x="2186409" y="5182393"/>
              <a:ext cx="360000" cy="179997"/>
            </a:xfrm>
            <a:prstGeom prst="rect">
              <a:avLst/>
            </a:prstGeom>
            <a:solidFill>
              <a:srgbClr val="800000"/>
            </a:solidFill>
            <a:ln w="12700" cap="flat" cmpd="sng" algn="ctr">
              <a:solidFill>
                <a:schemeClr val="tx1"/>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endParaRPr lang="en-US" sz="800" b="1" kern="0" dirty="0">
                <a:solidFill>
                  <a:srgbClr val="000000"/>
                </a:solidFill>
                <a:latin typeface="Arial Narrow"/>
                <a:cs typeface="Arial Narrow"/>
              </a:endParaRPr>
            </a:p>
          </p:txBody>
        </p:sp>
        <p:sp>
          <p:nvSpPr>
            <p:cNvPr id="434" name="Rectangle 433"/>
            <p:cNvSpPr/>
            <p:nvPr/>
          </p:nvSpPr>
          <p:spPr bwMode="gray">
            <a:xfrm>
              <a:off x="2547248" y="5182393"/>
              <a:ext cx="360000" cy="179997"/>
            </a:xfrm>
            <a:prstGeom prst="rect">
              <a:avLst/>
            </a:prstGeom>
            <a:solidFill>
              <a:srgbClr val="005A00"/>
            </a:solidFill>
            <a:ln w="12700" cap="flat" cmpd="sng" algn="ctr">
              <a:solidFill>
                <a:schemeClr val="tx1"/>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endParaRPr lang="en-US" sz="800" b="1" kern="0" dirty="0">
                <a:solidFill>
                  <a:srgbClr val="000000"/>
                </a:solidFill>
                <a:latin typeface="Arial Narrow"/>
                <a:cs typeface="Arial Narrow"/>
              </a:endParaRPr>
            </a:p>
          </p:txBody>
        </p:sp>
        <p:sp>
          <p:nvSpPr>
            <p:cNvPr id="435" name="Rectangle 434"/>
            <p:cNvSpPr/>
            <p:nvPr/>
          </p:nvSpPr>
          <p:spPr bwMode="gray">
            <a:xfrm>
              <a:off x="2186409" y="5363368"/>
              <a:ext cx="360000" cy="179997"/>
            </a:xfrm>
            <a:prstGeom prst="rect">
              <a:avLst/>
            </a:prstGeom>
            <a:solidFill>
              <a:srgbClr val="DDE3AB"/>
            </a:solidFill>
            <a:ln w="12700" cap="flat" cmpd="sng" algn="ctr">
              <a:solidFill>
                <a:schemeClr val="tx1"/>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endParaRPr lang="en-US" sz="800" b="1" kern="0" dirty="0">
                <a:solidFill>
                  <a:srgbClr val="000000"/>
                </a:solidFill>
                <a:latin typeface="Arial Narrow"/>
                <a:cs typeface="Arial Narrow"/>
              </a:endParaRPr>
            </a:p>
          </p:txBody>
        </p:sp>
        <p:sp>
          <p:nvSpPr>
            <p:cNvPr id="436" name="Rectangle 435"/>
            <p:cNvSpPr/>
            <p:nvPr/>
          </p:nvSpPr>
          <p:spPr bwMode="gray">
            <a:xfrm>
              <a:off x="2547248" y="5363368"/>
              <a:ext cx="360000" cy="179997"/>
            </a:xfrm>
            <a:prstGeom prst="rect">
              <a:avLst/>
            </a:prstGeom>
            <a:solidFill>
              <a:srgbClr val="000090"/>
            </a:solidFill>
            <a:ln w="12700" cap="flat" cmpd="sng" algn="ctr">
              <a:solidFill>
                <a:schemeClr val="tx1"/>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endParaRPr lang="en-US" sz="800" b="1" kern="0" dirty="0">
                <a:solidFill>
                  <a:srgbClr val="000000"/>
                </a:solidFill>
                <a:latin typeface="Arial Narrow"/>
                <a:cs typeface="Arial Narrow"/>
              </a:endParaRPr>
            </a:p>
          </p:txBody>
        </p:sp>
      </p:grpSp>
    </p:spTree>
    <p:extLst>
      <p:ext uri="{BB962C8B-B14F-4D97-AF65-F5344CB8AC3E}">
        <p14:creationId xmlns:p14="http://schemas.microsoft.com/office/powerpoint/2010/main" val="2110007527"/>
      </p:ext>
    </p:extLst>
  </p:cSld>
  <p:clrMapOvr>
    <a:masterClrMapping/>
  </p:clrMapOvr>
  <p:transition>
    <p:wipe dir="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Заголовок 4"/>
          <p:cNvSpPr>
            <a:spLocks noGrp="1"/>
          </p:cNvSpPr>
          <p:nvPr>
            <p:ph type="title"/>
          </p:nvPr>
        </p:nvSpPr>
        <p:spPr>
          <a:solidFill>
            <a:schemeClr val="bg1">
              <a:alpha val="91000"/>
            </a:schemeClr>
          </a:solidFill>
          <a:ln>
            <a:solidFill>
              <a:srgbClr val="9EAD2F"/>
            </a:solidFill>
          </a:ln>
        </p:spPr>
        <p:txBody>
          <a:bodyPr/>
          <a:lstStyle/>
          <a:p>
            <a:r>
              <a:rPr lang="en-US" noProof="0" dirty="0"/>
              <a:t>3.5 How to combine a static and a dynamic view in your model</a:t>
            </a:r>
          </a:p>
        </p:txBody>
      </p:sp>
      <p:pic>
        <p:nvPicPr>
          <p:cNvPr id="2" name="Afbeelding 1">
            <a:extLst>
              <a:ext uri="{FF2B5EF4-FFF2-40B4-BE49-F238E27FC236}">
                <a16:creationId xmlns:a16="http://schemas.microsoft.com/office/drawing/2014/main" id="{988A0316-8125-4B92-8FF5-9BE524298EA0}"/>
              </a:ext>
            </a:extLst>
          </p:cNvPr>
          <p:cNvPicPr>
            <a:picLocks noChangeAspect="1"/>
          </p:cNvPicPr>
          <p:nvPr/>
        </p:nvPicPr>
        <p:blipFill>
          <a:blip r:embed="rId3"/>
          <a:stretch>
            <a:fillRect/>
          </a:stretch>
        </p:blipFill>
        <p:spPr>
          <a:xfrm>
            <a:off x="0" y="0"/>
            <a:ext cx="12193588" cy="6487210"/>
          </a:xfrm>
          <a:prstGeom prst="rect">
            <a:avLst/>
          </a:prstGeom>
        </p:spPr>
      </p:pic>
      <p:sp>
        <p:nvSpPr>
          <p:cNvPr id="4" name="Заголовок 4">
            <a:extLst>
              <a:ext uri="{FF2B5EF4-FFF2-40B4-BE49-F238E27FC236}">
                <a16:creationId xmlns:a16="http://schemas.microsoft.com/office/drawing/2014/main" id="{14C39764-4ECA-49FE-8065-89534EE51A5E}"/>
              </a:ext>
            </a:extLst>
          </p:cNvPr>
          <p:cNvSpPr txBox="1">
            <a:spLocks/>
          </p:cNvSpPr>
          <p:nvPr/>
        </p:nvSpPr>
        <p:spPr>
          <a:xfrm>
            <a:off x="1115609" y="4561342"/>
            <a:ext cx="10364550" cy="1362706"/>
          </a:xfrm>
          <a:prstGeom prst="rect">
            <a:avLst/>
          </a:prstGeom>
          <a:solidFill>
            <a:schemeClr val="bg1">
              <a:alpha val="83000"/>
            </a:schemeClr>
          </a:solidFill>
          <a:ln w="12700" cap="sq">
            <a:solidFill>
              <a:srgbClr val="9EAD2F"/>
            </a:solidFill>
            <a:round/>
          </a:ln>
        </p:spPr>
        <p:txBody>
          <a:bodyPr bIns="91440" anchor="t" anchorCtr="0">
            <a:normAutofit/>
          </a:bodyPr>
          <a:lstStyle>
            <a:lvl1pPr algn="l" defTabSz="677284" rtl="0" eaLnBrk="1" latinLnBrk="0" hangingPunct="1">
              <a:spcBef>
                <a:spcPct val="0"/>
              </a:spcBef>
              <a:buNone/>
              <a:defRPr sz="4000" b="1" kern="1200" cap="all">
                <a:solidFill>
                  <a:schemeClr val="tx1"/>
                </a:solidFill>
                <a:latin typeface="+mj-lt"/>
                <a:ea typeface="+mj-ea"/>
                <a:cs typeface="+mj-cs"/>
              </a:defRPr>
            </a:lvl1pPr>
          </a:lstStyle>
          <a:p>
            <a:r>
              <a:rPr lang="en-US" dirty="0"/>
              <a:t>3.6 BIAN’s model view on the business</a:t>
            </a:r>
          </a:p>
        </p:txBody>
      </p:sp>
      <p:pic>
        <p:nvPicPr>
          <p:cNvPr id="6" name="Picture 7">
            <a:extLst>
              <a:ext uri="{FF2B5EF4-FFF2-40B4-BE49-F238E27FC236}">
                <a16:creationId xmlns:a16="http://schemas.microsoft.com/office/drawing/2014/main" id="{9F47B6A5-F9D1-414C-88ED-86B4261A6AF2}"/>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91717415-58CC-40D6-AB3E-6E3075960DF3}"/>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3.6</a:t>
            </a:r>
            <a:endParaRPr lang="en-GB" dirty="0"/>
          </a:p>
        </p:txBody>
      </p:sp>
    </p:spTree>
    <p:extLst>
      <p:ext uri="{BB962C8B-B14F-4D97-AF65-F5344CB8AC3E}">
        <p14:creationId xmlns:p14="http://schemas.microsoft.com/office/powerpoint/2010/main" val="41023531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jdelijke aanduiding voor tekst 17">
            <a:extLst>
              <a:ext uri="{FF2B5EF4-FFF2-40B4-BE49-F238E27FC236}">
                <a16:creationId xmlns:a16="http://schemas.microsoft.com/office/drawing/2014/main" id="{1EDC62E0-C1D2-4558-BB7D-420F7FD131B6}"/>
              </a:ext>
            </a:extLst>
          </p:cNvPr>
          <p:cNvSpPr>
            <a:spLocks noGrp="1"/>
          </p:cNvSpPr>
          <p:nvPr>
            <p:ph type="body" sz="quarter" idx="13"/>
          </p:nvPr>
        </p:nvSpPr>
        <p:spPr/>
        <p:txBody>
          <a:bodyPr/>
          <a:lstStyle/>
          <a:p>
            <a:r>
              <a:rPr lang="nl-NL" dirty="0"/>
              <a:t>Fig. 8</a:t>
            </a:r>
          </a:p>
        </p:txBody>
      </p:sp>
      <p:sp>
        <p:nvSpPr>
          <p:cNvPr id="2" name="Titel 1">
            <a:extLst>
              <a:ext uri="{FF2B5EF4-FFF2-40B4-BE49-F238E27FC236}">
                <a16:creationId xmlns:a16="http://schemas.microsoft.com/office/drawing/2014/main" id="{AC0D28DD-699E-4126-908C-D9D8890E1AC9}"/>
              </a:ext>
            </a:extLst>
          </p:cNvPr>
          <p:cNvSpPr>
            <a:spLocks noGrp="1"/>
          </p:cNvSpPr>
          <p:nvPr>
            <p:ph type="title"/>
          </p:nvPr>
        </p:nvSpPr>
        <p:spPr/>
        <p:txBody>
          <a:bodyPr>
            <a:noAutofit/>
          </a:bodyPr>
          <a:lstStyle/>
          <a:p>
            <a:r>
              <a:rPr lang="en-US" sz="2250" b="1" cap="all" noProof="0" dirty="0"/>
              <a:t>The difference between capability model views  and process model views</a:t>
            </a:r>
          </a:p>
        </p:txBody>
      </p:sp>
      <p:sp>
        <p:nvSpPr>
          <p:cNvPr id="4" name="Rectangle 3">
            <a:extLst>
              <a:ext uri="{FF2B5EF4-FFF2-40B4-BE49-F238E27FC236}">
                <a16:creationId xmlns:a16="http://schemas.microsoft.com/office/drawing/2014/main" id="{0F6D2E58-DD00-4A7E-B22E-BFDF99F4F14D}"/>
              </a:ext>
            </a:extLst>
          </p:cNvPr>
          <p:cNvSpPr/>
          <p:nvPr/>
        </p:nvSpPr>
        <p:spPr>
          <a:xfrm>
            <a:off x="761297" y="1076811"/>
            <a:ext cx="9219549" cy="2677656"/>
          </a:xfrm>
          <a:prstGeom prst="rect">
            <a:avLst/>
          </a:prstGeom>
        </p:spPr>
        <p:txBody>
          <a:bodyPr wrap="square">
            <a:spAutoFit/>
          </a:bodyPr>
          <a:lstStyle/>
          <a:p>
            <a:pPr marL="342900" indent="-342900">
              <a:buFont typeface="Arial" panose="020B0604020202020204" pitchFamily="34" charset="0"/>
              <a:buChar char="•"/>
            </a:pPr>
            <a:r>
              <a:rPr lang="en-US" sz="2400" dirty="0"/>
              <a:t>The capability model captures the static or enduring facilities/capabilities. For example customer contact centers and ATM networks. This means implementation-/organization- agnostic.</a:t>
            </a:r>
          </a:p>
          <a:p>
            <a:pPr marL="342900" indent="-342900">
              <a:buFont typeface="Arial" panose="020B0604020202020204" pitchFamily="34" charset="0"/>
              <a:buChar char="•"/>
            </a:pPr>
            <a:endParaRPr lang="en-US" sz="2400" dirty="0"/>
          </a:p>
          <a:p>
            <a:pPr marL="342900" indent="-342900">
              <a:buFont typeface="Arial" panose="020B0604020202020204" pitchFamily="34" charset="0"/>
              <a:buChar char="•"/>
            </a:pPr>
            <a:r>
              <a:rPr lang="en-US" sz="2400" dirty="0"/>
              <a:t>The process model captures the dynamic or temporal sequence of linked tasks that happens in response to a trigger/event.  This means implementation-/organization specific</a:t>
            </a:r>
          </a:p>
        </p:txBody>
      </p:sp>
      <p:grpSp>
        <p:nvGrpSpPr>
          <p:cNvPr id="5" name="Groep 71">
            <a:extLst>
              <a:ext uri="{FF2B5EF4-FFF2-40B4-BE49-F238E27FC236}">
                <a16:creationId xmlns:a16="http://schemas.microsoft.com/office/drawing/2014/main" id="{945AAE8F-41C2-4BC2-812B-8A77E6C74292}"/>
              </a:ext>
            </a:extLst>
          </p:cNvPr>
          <p:cNvGrpSpPr/>
          <p:nvPr/>
        </p:nvGrpSpPr>
        <p:grpSpPr>
          <a:xfrm>
            <a:off x="7464946" y="3430587"/>
            <a:ext cx="4464495" cy="3096344"/>
            <a:chOff x="250031" y="876300"/>
            <a:chExt cx="8227641" cy="4160116"/>
          </a:xfrm>
        </p:grpSpPr>
        <p:pic>
          <p:nvPicPr>
            <p:cNvPr id="6" name="Picture 9" descr="Picture 1.png">
              <a:extLst>
                <a:ext uri="{FF2B5EF4-FFF2-40B4-BE49-F238E27FC236}">
                  <a16:creationId xmlns:a16="http://schemas.microsoft.com/office/drawing/2014/main" id="{9161CE0A-BC41-4210-991D-E252652A73FE}"/>
                </a:ext>
              </a:extLst>
            </p:cNvPr>
            <p:cNvPicPr>
              <a:picLocks noChangeAspect="1"/>
            </p:cNvPicPr>
            <p:nvPr/>
          </p:nvPicPr>
          <p:blipFill>
            <a:blip r:embed="rId3" cstate="print"/>
            <a:srcRect l="2568" t="30216" r="22052" b="5858"/>
            <a:stretch>
              <a:fillRect/>
            </a:stretch>
          </p:blipFill>
          <p:spPr>
            <a:xfrm>
              <a:off x="5570181" y="3029719"/>
              <a:ext cx="2907491" cy="1369062"/>
            </a:xfrm>
            <a:prstGeom prst="rect">
              <a:avLst/>
            </a:prstGeom>
            <a:ln w="38100" cap="flat" cmpd="sng" algn="ctr">
              <a:solidFill>
                <a:schemeClr val="tx1">
                  <a:lumMod val="85000"/>
                  <a:lumOff val="15000"/>
                </a:schemeClr>
              </a:solidFill>
              <a:prstDash val="solid"/>
              <a:round/>
              <a:headEnd type="none" w="med" len="med"/>
              <a:tailEnd type="none" w="med" len="med"/>
            </a:ln>
            <a:effectLst>
              <a:outerShdw blurRad="50800" dist="38100" dir="2700000">
                <a:srgbClr val="000000">
                  <a:alpha val="75000"/>
                </a:srgbClr>
              </a:outerShdw>
            </a:effectLst>
          </p:spPr>
        </p:pic>
        <p:pic>
          <p:nvPicPr>
            <p:cNvPr id="7" name="Picture 10" descr="Picture 2.png">
              <a:extLst>
                <a:ext uri="{FF2B5EF4-FFF2-40B4-BE49-F238E27FC236}">
                  <a16:creationId xmlns:a16="http://schemas.microsoft.com/office/drawing/2014/main" id="{2A44E435-B037-42AC-BDBF-874F977DEB04}"/>
                </a:ext>
              </a:extLst>
            </p:cNvPr>
            <p:cNvPicPr>
              <a:picLocks noChangeAspect="1"/>
            </p:cNvPicPr>
            <p:nvPr/>
          </p:nvPicPr>
          <p:blipFill>
            <a:blip r:embed="rId4" cstate="print">
              <a:grayscl/>
              <a:lum bright="-42000" contrast="59000"/>
            </a:blip>
            <a:srcRect l="32639" t="25333" r="15694" b="3778"/>
            <a:stretch>
              <a:fillRect/>
            </a:stretch>
          </p:blipFill>
          <p:spPr>
            <a:xfrm>
              <a:off x="326231" y="876300"/>
              <a:ext cx="1771864" cy="1349847"/>
            </a:xfrm>
            <a:prstGeom prst="rect">
              <a:avLst/>
            </a:prstGeom>
            <a:ln w="38100" cap="flat" cmpd="sng" algn="ctr">
              <a:solidFill>
                <a:schemeClr val="tx1"/>
              </a:solidFill>
              <a:prstDash val="solid"/>
              <a:round/>
              <a:headEnd type="none" w="med" len="med"/>
              <a:tailEnd type="none" w="med" len="med"/>
            </a:ln>
          </p:spPr>
        </p:pic>
        <p:grpSp>
          <p:nvGrpSpPr>
            <p:cNvPr id="8" name="Group 16">
              <a:extLst>
                <a:ext uri="{FF2B5EF4-FFF2-40B4-BE49-F238E27FC236}">
                  <a16:creationId xmlns:a16="http://schemas.microsoft.com/office/drawing/2014/main" id="{E414D35C-2D21-4687-93F4-9FBE57527AEA}"/>
                </a:ext>
              </a:extLst>
            </p:cNvPr>
            <p:cNvGrpSpPr>
              <a:grpSpLocks noChangeAspect="1"/>
            </p:cNvGrpSpPr>
            <p:nvPr/>
          </p:nvGrpSpPr>
          <p:grpSpPr>
            <a:xfrm>
              <a:off x="4572320" y="1435179"/>
              <a:ext cx="775122" cy="1546686"/>
              <a:chOff x="5391150" y="1771649"/>
              <a:chExt cx="1239510" cy="3079751"/>
            </a:xfrm>
          </p:grpSpPr>
          <p:sp>
            <p:nvSpPr>
              <p:cNvPr id="15" name="Freeform 15">
                <a:extLst>
                  <a:ext uri="{FF2B5EF4-FFF2-40B4-BE49-F238E27FC236}">
                    <a16:creationId xmlns:a16="http://schemas.microsoft.com/office/drawing/2014/main" id="{347B31E7-81B9-4CFD-936C-FEEB48CA869C}"/>
                  </a:ext>
                </a:extLst>
              </p:cNvPr>
              <p:cNvSpPr/>
              <p:nvPr/>
            </p:nvSpPr>
            <p:spPr>
              <a:xfrm>
                <a:off x="5391150" y="2044700"/>
                <a:ext cx="1130300" cy="2806700"/>
              </a:xfrm>
              <a:custGeom>
                <a:avLst/>
                <a:gdLst>
                  <a:gd name="connsiteX0" fmla="*/ 1130300 w 1130300"/>
                  <a:gd name="connsiteY0" fmla="*/ 0 h 2806700"/>
                  <a:gd name="connsiteX1" fmla="*/ 1060450 w 1130300"/>
                  <a:gd name="connsiteY1" fmla="*/ 114300 h 2806700"/>
                  <a:gd name="connsiteX2" fmla="*/ 984250 w 1130300"/>
                  <a:gd name="connsiteY2" fmla="*/ 400050 h 2806700"/>
                  <a:gd name="connsiteX3" fmla="*/ 977900 w 1130300"/>
                  <a:gd name="connsiteY3" fmla="*/ 571500 h 2806700"/>
                  <a:gd name="connsiteX4" fmla="*/ 419100 w 1130300"/>
                  <a:gd name="connsiteY4" fmla="*/ 1543050 h 2806700"/>
                  <a:gd name="connsiteX5" fmla="*/ 292100 w 1130300"/>
                  <a:gd name="connsiteY5" fmla="*/ 1930400 h 2806700"/>
                  <a:gd name="connsiteX6" fmla="*/ 260350 w 1130300"/>
                  <a:gd name="connsiteY6" fmla="*/ 2032000 h 2806700"/>
                  <a:gd name="connsiteX7" fmla="*/ 273050 w 1130300"/>
                  <a:gd name="connsiteY7" fmla="*/ 2241550 h 2806700"/>
                  <a:gd name="connsiteX8" fmla="*/ 0 w 1130300"/>
                  <a:gd name="connsiteY8" fmla="*/ 2743200 h 2806700"/>
                  <a:gd name="connsiteX9" fmla="*/ 127000 w 1130300"/>
                  <a:gd name="connsiteY9" fmla="*/ 2806700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0300" h="2806700">
                    <a:moveTo>
                      <a:pt x="1130300" y="0"/>
                    </a:moveTo>
                    <a:lnTo>
                      <a:pt x="1060450" y="114300"/>
                    </a:lnTo>
                    <a:lnTo>
                      <a:pt x="984250" y="400050"/>
                    </a:lnTo>
                    <a:lnTo>
                      <a:pt x="977900" y="571500"/>
                    </a:lnTo>
                    <a:lnTo>
                      <a:pt x="419100" y="1543050"/>
                    </a:lnTo>
                    <a:lnTo>
                      <a:pt x="292100" y="1930400"/>
                    </a:lnTo>
                    <a:lnTo>
                      <a:pt x="260350" y="2032000"/>
                    </a:lnTo>
                    <a:lnTo>
                      <a:pt x="273050" y="2241550"/>
                    </a:lnTo>
                    <a:lnTo>
                      <a:pt x="0" y="2743200"/>
                    </a:lnTo>
                    <a:lnTo>
                      <a:pt x="127000" y="2806700"/>
                    </a:lnTo>
                  </a:path>
                </a:pathLst>
              </a:custGeom>
              <a:ln w="57150" cap="flat" cmpd="sng" algn="ctr">
                <a:solidFill>
                  <a:srgbClr val="0000FF"/>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01" dirty="0"/>
              </a:p>
            </p:txBody>
          </p:sp>
          <p:sp>
            <p:nvSpPr>
              <p:cNvPr id="16" name="Freeform 11">
                <a:extLst>
                  <a:ext uri="{FF2B5EF4-FFF2-40B4-BE49-F238E27FC236}">
                    <a16:creationId xmlns:a16="http://schemas.microsoft.com/office/drawing/2014/main" id="{0478C71E-C760-41F0-BB05-09B96FADA312}"/>
                  </a:ext>
                </a:extLst>
              </p:cNvPr>
              <p:cNvSpPr>
                <a:spLocks noChangeAspect="1"/>
              </p:cNvSpPr>
              <p:nvPr/>
            </p:nvSpPr>
            <p:spPr>
              <a:xfrm>
                <a:off x="6397625" y="1771649"/>
                <a:ext cx="233035" cy="275151"/>
              </a:xfrm>
              <a:custGeom>
                <a:avLst/>
                <a:gdLst>
                  <a:gd name="connsiteX0" fmla="*/ 34925 w 79375"/>
                  <a:gd name="connsiteY0" fmla="*/ 123825 h 123825"/>
                  <a:gd name="connsiteX1" fmla="*/ 0 w 79375"/>
                  <a:gd name="connsiteY1" fmla="*/ 0 h 123825"/>
                  <a:gd name="connsiteX2" fmla="*/ 79375 w 79375"/>
                  <a:gd name="connsiteY2" fmla="*/ 3175 h 123825"/>
                  <a:gd name="connsiteX3" fmla="*/ 34925 w 79375"/>
                  <a:gd name="connsiteY3" fmla="*/ 123825 h 123825"/>
                  <a:gd name="connsiteX0" fmla="*/ 34925 w 79375"/>
                  <a:gd name="connsiteY0" fmla="*/ 123825 h 123825"/>
                  <a:gd name="connsiteX1" fmla="*/ 0 w 79375"/>
                  <a:gd name="connsiteY1" fmla="*/ 0 h 123825"/>
                  <a:gd name="connsiteX2" fmla="*/ 79375 w 79375"/>
                  <a:gd name="connsiteY2" fmla="*/ 3175 h 123825"/>
                  <a:gd name="connsiteX3" fmla="*/ 34925 w 79375"/>
                  <a:gd name="connsiteY3" fmla="*/ 123825 h 123825"/>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220134"/>
                  <a:gd name="connsiteY0" fmla="*/ 270933 h 270933"/>
                  <a:gd name="connsiteX1" fmla="*/ 49742 w 220134"/>
                  <a:gd name="connsiteY1" fmla="*/ 147108 h 270933"/>
                  <a:gd name="connsiteX2" fmla="*/ 129117 w 220134"/>
                  <a:gd name="connsiteY2" fmla="*/ 150283 h 270933"/>
                  <a:gd name="connsiteX3" fmla="*/ 84667 w 220134"/>
                  <a:gd name="connsiteY3" fmla="*/ 270933 h 270933"/>
                  <a:gd name="connsiteX0" fmla="*/ 133351 w 268818"/>
                  <a:gd name="connsiteY0" fmla="*/ 281517 h 281517"/>
                  <a:gd name="connsiteX1" fmla="*/ 98426 w 268818"/>
                  <a:gd name="connsiteY1" fmla="*/ 157692 h 281517"/>
                  <a:gd name="connsiteX2" fmla="*/ 177801 w 268818"/>
                  <a:gd name="connsiteY2" fmla="*/ 160867 h 281517"/>
                  <a:gd name="connsiteX3" fmla="*/ 133351 w 268818"/>
                  <a:gd name="connsiteY3" fmla="*/ 281517 h 281517"/>
                  <a:gd name="connsiteX0" fmla="*/ 174626 w 268818"/>
                  <a:gd name="connsiteY0" fmla="*/ 670984 h 670984"/>
                  <a:gd name="connsiteX1" fmla="*/ 98426 w 268818"/>
                  <a:gd name="connsiteY1" fmla="*/ 157692 h 670984"/>
                  <a:gd name="connsiteX2" fmla="*/ 177801 w 268818"/>
                  <a:gd name="connsiteY2" fmla="*/ 160867 h 670984"/>
                  <a:gd name="connsiteX3" fmla="*/ 174626 w 268818"/>
                  <a:gd name="connsiteY3" fmla="*/ 670984 h 670984"/>
                  <a:gd name="connsiteX0" fmla="*/ 174626 w 462493"/>
                  <a:gd name="connsiteY0" fmla="*/ 670984 h 670984"/>
                  <a:gd name="connsiteX1" fmla="*/ 98426 w 462493"/>
                  <a:gd name="connsiteY1" fmla="*/ 157692 h 670984"/>
                  <a:gd name="connsiteX2" fmla="*/ 371476 w 462493"/>
                  <a:gd name="connsiteY2" fmla="*/ 160867 h 670984"/>
                  <a:gd name="connsiteX3" fmla="*/ 174626 w 462493"/>
                  <a:gd name="connsiteY3" fmla="*/ 670984 h 670984"/>
                  <a:gd name="connsiteX0" fmla="*/ 282576 w 570443"/>
                  <a:gd name="connsiteY0" fmla="*/ 660400 h 660400"/>
                  <a:gd name="connsiteX1" fmla="*/ 98426 w 570443"/>
                  <a:gd name="connsiteY1" fmla="*/ 185208 h 660400"/>
                  <a:gd name="connsiteX2" fmla="*/ 479426 w 570443"/>
                  <a:gd name="connsiteY2" fmla="*/ 150283 h 660400"/>
                  <a:gd name="connsiteX3" fmla="*/ 282576 w 570443"/>
                  <a:gd name="connsiteY3" fmla="*/ 660400 h 660400"/>
                  <a:gd name="connsiteX0" fmla="*/ 331788 w 619655"/>
                  <a:gd name="connsiteY0" fmla="*/ 709084 h 709084"/>
                  <a:gd name="connsiteX1" fmla="*/ 98426 w 619655"/>
                  <a:gd name="connsiteY1" fmla="*/ 157692 h 709084"/>
                  <a:gd name="connsiteX2" fmla="*/ 528638 w 619655"/>
                  <a:gd name="connsiteY2" fmla="*/ 198967 h 709084"/>
                  <a:gd name="connsiteX3" fmla="*/ 331788 w 619655"/>
                  <a:gd name="connsiteY3" fmla="*/ 709084 h 709084"/>
                  <a:gd name="connsiteX0" fmla="*/ 293688 w 581555"/>
                  <a:gd name="connsiteY0" fmla="*/ 664634 h 664634"/>
                  <a:gd name="connsiteX1" fmla="*/ 98426 w 581555"/>
                  <a:gd name="connsiteY1" fmla="*/ 157692 h 664634"/>
                  <a:gd name="connsiteX2" fmla="*/ 490538 w 581555"/>
                  <a:gd name="connsiteY2" fmla="*/ 154517 h 664634"/>
                  <a:gd name="connsiteX3" fmla="*/ 293688 w 581555"/>
                  <a:gd name="connsiteY3" fmla="*/ 664634 h 664634"/>
                  <a:gd name="connsiteX0" fmla="*/ 195262 w 395022"/>
                  <a:gd name="connsiteY0" fmla="*/ 996422 h 996422"/>
                  <a:gd name="connsiteX1" fmla="*/ 0 w 395022"/>
                  <a:gd name="connsiteY1" fmla="*/ 489480 h 996422"/>
                  <a:gd name="connsiteX2" fmla="*/ 212724 w 395022"/>
                  <a:gd name="connsiteY2" fmla="*/ 529 h 996422"/>
                  <a:gd name="connsiteX3" fmla="*/ 392112 w 395022"/>
                  <a:gd name="connsiteY3" fmla="*/ 486305 h 996422"/>
                  <a:gd name="connsiteX4" fmla="*/ 195262 w 395022"/>
                  <a:gd name="connsiteY4" fmla="*/ 996422 h 996422"/>
                  <a:gd name="connsiteX0" fmla="*/ 195262 w 500326"/>
                  <a:gd name="connsiteY0" fmla="*/ 996422 h 996422"/>
                  <a:gd name="connsiteX1" fmla="*/ 0 w 500326"/>
                  <a:gd name="connsiteY1" fmla="*/ 489480 h 996422"/>
                  <a:gd name="connsiteX2" fmla="*/ 212724 w 500326"/>
                  <a:gd name="connsiteY2" fmla="*/ 529 h 996422"/>
                  <a:gd name="connsiteX3" fmla="*/ 392112 w 500326"/>
                  <a:gd name="connsiteY3" fmla="*/ 486305 h 996422"/>
                  <a:gd name="connsiteX4" fmla="*/ 195262 w 500326"/>
                  <a:gd name="connsiteY4" fmla="*/ 996422 h 996422"/>
                  <a:gd name="connsiteX0" fmla="*/ 195262 w 553772"/>
                  <a:gd name="connsiteY0" fmla="*/ 996422 h 996422"/>
                  <a:gd name="connsiteX1" fmla="*/ 0 w 553772"/>
                  <a:gd name="connsiteY1" fmla="*/ 489480 h 996422"/>
                  <a:gd name="connsiteX2" fmla="*/ 212724 w 553772"/>
                  <a:gd name="connsiteY2" fmla="*/ 529 h 996422"/>
                  <a:gd name="connsiteX3" fmla="*/ 392112 w 553772"/>
                  <a:gd name="connsiteY3" fmla="*/ 486305 h 996422"/>
                  <a:gd name="connsiteX4" fmla="*/ 195262 w 553772"/>
                  <a:gd name="connsiteY4" fmla="*/ 996422 h 996422"/>
                  <a:gd name="connsiteX0" fmla="*/ 405078 w 763588"/>
                  <a:gd name="connsiteY0" fmla="*/ 996422 h 996422"/>
                  <a:gd name="connsiteX1" fmla="*/ 209816 w 763588"/>
                  <a:gd name="connsiteY1" fmla="*/ 489480 h 996422"/>
                  <a:gd name="connsiteX2" fmla="*/ 422540 w 763588"/>
                  <a:gd name="connsiteY2" fmla="*/ 529 h 996422"/>
                  <a:gd name="connsiteX3" fmla="*/ 601928 w 763588"/>
                  <a:gd name="connsiteY3" fmla="*/ 486305 h 996422"/>
                  <a:gd name="connsiteX4" fmla="*/ 405078 w 763588"/>
                  <a:gd name="connsiteY4" fmla="*/ 996422 h 996422"/>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941918 h 941918"/>
                  <a:gd name="connsiteX1" fmla="*/ 209816 w 763588"/>
                  <a:gd name="connsiteY1" fmla="*/ 520701 h 941918"/>
                  <a:gd name="connsiteX2" fmla="*/ 422540 w 763588"/>
                  <a:gd name="connsiteY2" fmla="*/ 31750 h 941918"/>
                  <a:gd name="connsiteX3" fmla="*/ 601928 w 763588"/>
                  <a:gd name="connsiteY3" fmla="*/ 517526 h 941918"/>
                  <a:gd name="connsiteX4" fmla="*/ 405078 w 763588"/>
                  <a:gd name="connsiteY4" fmla="*/ 941918 h 941918"/>
                  <a:gd name="connsiteX0" fmla="*/ 405078 w 763588"/>
                  <a:gd name="connsiteY0" fmla="*/ 941918 h 941918"/>
                  <a:gd name="connsiteX1" fmla="*/ 209816 w 763588"/>
                  <a:gd name="connsiteY1" fmla="*/ 520701 h 941918"/>
                  <a:gd name="connsiteX2" fmla="*/ 422540 w 763588"/>
                  <a:gd name="connsiteY2" fmla="*/ 31750 h 941918"/>
                  <a:gd name="connsiteX3" fmla="*/ 601928 w 763588"/>
                  <a:gd name="connsiteY3" fmla="*/ 517526 h 941918"/>
                  <a:gd name="connsiteX4" fmla="*/ 405078 w 763588"/>
                  <a:gd name="connsiteY4" fmla="*/ 941918 h 941918"/>
                  <a:gd name="connsiteX0" fmla="*/ 405078 w 763588"/>
                  <a:gd name="connsiteY0" fmla="*/ 755650 h 755650"/>
                  <a:gd name="connsiteX1" fmla="*/ 209816 w 763588"/>
                  <a:gd name="connsiteY1" fmla="*/ 334433 h 755650"/>
                  <a:gd name="connsiteX2" fmla="*/ 422540 w 763588"/>
                  <a:gd name="connsiteY2" fmla="*/ 31750 h 755650"/>
                  <a:gd name="connsiteX3" fmla="*/ 601928 w 763588"/>
                  <a:gd name="connsiteY3" fmla="*/ 331258 h 755650"/>
                  <a:gd name="connsiteX4" fmla="*/ 405078 w 763588"/>
                  <a:gd name="connsiteY4" fmla="*/ 755650 h 755650"/>
                  <a:gd name="connsiteX0" fmla="*/ 405078 w 763588"/>
                  <a:gd name="connsiteY0" fmla="*/ 958850 h 958850"/>
                  <a:gd name="connsiteX1" fmla="*/ 209816 w 763588"/>
                  <a:gd name="connsiteY1" fmla="*/ 537633 h 958850"/>
                  <a:gd name="connsiteX2" fmla="*/ 422540 w 763588"/>
                  <a:gd name="connsiteY2" fmla="*/ 31750 h 958850"/>
                  <a:gd name="connsiteX3" fmla="*/ 601928 w 763588"/>
                  <a:gd name="connsiteY3" fmla="*/ 534458 h 958850"/>
                  <a:gd name="connsiteX4" fmla="*/ 405078 w 763588"/>
                  <a:gd name="connsiteY4" fmla="*/ 958850 h 958850"/>
                  <a:gd name="connsiteX0" fmla="*/ 405078 w 763588"/>
                  <a:gd name="connsiteY0" fmla="*/ 940329 h 940329"/>
                  <a:gd name="connsiteX1" fmla="*/ 209816 w 763588"/>
                  <a:gd name="connsiteY1" fmla="*/ 519112 h 940329"/>
                  <a:gd name="connsiteX2" fmla="*/ 422540 w 763588"/>
                  <a:gd name="connsiteY2" fmla="*/ 13229 h 940329"/>
                  <a:gd name="connsiteX3" fmla="*/ 601928 w 763588"/>
                  <a:gd name="connsiteY3" fmla="*/ 515937 h 940329"/>
                  <a:gd name="connsiteX4" fmla="*/ 405078 w 763588"/>
                  <a:gd name="connsiteY4" fmla="*/ 940329 h 940329"/>
                  <a:gd name="connsiteX0" fmla="*/ 405078 w 763588"/>
                  <a:gd name="connsiteY0" fmla="*/ 933450 h 933450"/>
                  <a:gd name="connsiteX1" fmla="*/ 209816 w 763588"/>
                  <a:gd name="connsiteY1" fmla="*/ 512233 h 933450"/>
                  <a:gd name="connsiteX2" fmla="*/ 422540 w 763588"/>
                  <a:gd name="connsiteY2" fmla="*/ 6350 h 933450"/>
                  <a:gd name="connsiteX3" fmla="*/ 601928 w 763588"/>
                  <a:gd name="connsiteY3" fmla="*/ 509058 h 933450"/>
                  <a:gd name="connsiteX4" fmla="*/ 405078 w 763588"/>
                  <a:gd name="connsiteY4" fmla="*/ 933450 h 933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588" h="933450">
                    <a:moveTo>
                      <a:pt x="405078" y="933450"/>
                    </a:moveTo>
                    <a:cubicBezTo>
                      <a:pt x="364861" y="768350"/>
                      <a:pt x="311946" y="623358"/>
                      <a:pt x="209816" y="512233"/>
                    </a:cubicBezTo>
                    <a:cubicBezTo>
                      <a:pt x="0" y="289983"/>
                      <a:pt x="179388" y="0"/>
                      <a:pt x="422540" y="6350"/>
                    </a:cubicBezTo>
                    <a:cubicBezTo>
                      <a:pt x="697442" y="6350"/>
                      <a:pt x="763588" y="397933"/>
                      <a:pt x="601928" y="509058"/>
                    </a:cubicBezTo>
                    <a:cubicBezTo>
                      <a:pt x="496624" y="583042"/>
                      <a:pt x="442120" y="769408"/>
                      <a:pt x="405078" y="933450"/>
                    </a:cubicBezTo>
                    <a:close/>
                  </a:path>
                </a:pathLst>
              </a:custGeom>
              <a:solidFill>
                <a:srgbClr val="00D4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lIns="0" tIns="0" rIns="0" bIns="140465" rtlCol="0" anchor="ctr"/>
              <a:lstStyle/>
              <a:p>
                <a:pPr algn="ctr"/>
                <a:r>
                  <a:rPr lang="en-US" sz="900" b="1" dirty="0">
                    <a:solidFill>
                      <a:schemeClr val="tx1"/>
                    </a:solidFill>
                  </a:rPr>
                  <a:t>A</a:t>
                </a:r>
              </a:p>
            </p:txBody>
          </p:sp>
          <p:sp>
            <p:nvSpPr>
              <p:cNvPr id="17" name="Freeform 14">
                <a:extLst>
                  <a:ext uri="{FF2B5EF4-FFF2-40B4-BE49-F238E27FC236}">
                    <a16:creationId xmlns:a16="http://schemas.microsoft.com/office/drawing/2014/main" id="{489C1CCF-AA5E-43D1-AF6A-EA91BB66A9C8}"/>
                  </a:ext>
                </a:extLst>
              </p:cNvPr>
              <p:cNvSpPr>
                <a:spLocks noChangeAspect="1"/>
              </p:cNvSpPr>
              <p:nvPr/>
            </p:nvSpPr>
            <p:spPr>
              <a:xfrm>
                <a:off x="5405765" y="4532741"/>
                <a:ext cx="233035" cy="275151"/>
              </a:xfrm>
              <a:custGeom>
                <a:avLst/>
                <a:gdLst>
                  <a:gd name="connsiteX0" fmla="*/ 34925 w 79375"/>
                  <a:gd name="connsiteY0" fmla="*/ 123825 h 123825"/>
                  <a:gd name="connsiteX1" fmla="*/ 0 w 79375"/>
                  <a:gd name="connsiteY1" fmla="*/ 0 h 123825"/>
                  <a:gd name="connsiteX2" fmla="*/ 79375 w 79375"/>
                  <a:gd name="connsiteY2" fmla="*/ 3175 h 123825"/>
                  <a:gd name="connsiteX3" fmla="*/ 34925 w 79375"/>
                  <a:gd name="connsiteY3" fmla="*/ 123825 h 123825"/>
                  <a:gd name="connsiteX0" fmla="*/ 34925 w 79375"/>
                  <a:gd name="connsiteY0" fmla="*/ 123825 h 123825"/>
                  <a:gd name="connsiteX1" fmla="*/ 0 w 79375"/>
                  <a:gd name="connsiteY1" fmla="*/ 0 h 123825"/>
                  <a:gd name="connsiteX2" fmla="*/ 79375 w 79375"/>
                  <a:gd name="connsiteY2" fmla="*/ 3175 h 123825"/>
                  <a:gd name="connsiteX3" fmla="*/ 34925 w 79375"/>
                  <a:gd name="connsiteY3" fmla="*/ 123825 h 123825"/>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129117"/>
                  <a:gd name="connsiteY0" fmla="*/ 198967 h 198967"/>
                  <a:gd name="connsiteX1" fmla="*/ 49742 w 129117"/>
                  <a:gd name="connsiteY1" fmla="*/ 75142 h 198967"/>
                  <a:gd name="connsiteX2" fmla="*/ 129117 w 129117"/>
                  <a:gd name="connsiteY2" fmla="*/ 78317 h 198967"/>
                  <a:gd name="connsiteX3" fmla="*/ 84667 w 129117"/>
                  <a:gd name="connsiteY3" fmla="*/ 198967 h 198967"/>
                  <a:gd name="connsiteX0" fmla="*/ 84667 w 220134"/>
                  <a:gd name="connsiteY0" fmla="*/ 270933 h 270933"/>
                  <a:gd name="connsiteX1" fmla="*/ 49742 w 220134"/>
                  <a:gd name="connsiteY1" fmla="*/ 147108 h 270933"/>
                  <a:gd name="connsiteX2" fmla="*/ 129117 w 220134"/>
                  <a:gd name="connsiteY2" fmla="*/ 150283 h 270933"/>
                  <a:gd name="connsiteX3" fmla="*/ 84667 w 220134"/>
                  <a:gd name="connsiteY3" fmla="*/ 270933 h 270933"/>
                  <a:gd name="connsiteX0" fmla="*/ 133351 w 268818"/>
                  <a:gd name="connsiteY0" fmla="*/ 281517 h 281517"/>
                  <a:gd name="connsiteX1" fmla="*/ 98426 w 268818"/>
                  <a:gd name="connsiteY1" fmla="*/ 157692 h 281517"/>
                  <a:gd name="connsiteX2" fmla="*/ 177801 w 268818"/>
                  <a:gd name="connsiteY2" fmla="*/ 160867 h 281517"/>
                  <a:gd name="connsiteX3" fmla="*/ 133351 w 268818"/>
                  <a:gd name="connsiteY3" fmla="*/ 281517 h 281517"/>
                  <a:gd name="connsiteX0" fmla="*/ 174626 w 268818"/>
                  <a:gd name="connsiteY0" fmla="*/ 670984 h 670984"/>
                  <a:gd name="connsiteX1" fmla="*/ 98426 w 268818"/>
                  <a:gd name="connsiteY1" fmla="*/ 157692 h 670984"/>
                  <a:gd name="connsiteX2" fmla="*/ 177801 w 268818"/>
                  <a:gd name="connsiteY2" fmla="*/ 160867 h 670984"/>
                  <a:gd name="connsiteX3" fmla="*/ 174626 w 268818"/>
                  <a:gd name="connsiteY3" fmla="*/ 670984 h 670984"/>
                  <a:gd name="connsiteX0" fmla="*/ 174626 w 462493"/>
                  <a:gd name="connsiteY0" fmla="*/ 670984 h 670984"/>
                  <a:gd name="connsiteX1" fmla="*/ 98426 w 462493"/>
                  <a:gd name="connsiteY1" fmla="*/ 157692 h 670984"/>
                  <a:gd name="connsiteX2" fmla="*/ 371476 w 462493"/>
                  <a:gd name="connsiteY2" fmla="*/ 160867 h 670984"/>
                  <a:gd name="connsiteX3" fmla="*/ 174626 w 462493"/>
                  <a:gd name="connsiteY3" fmla="*/ 670984 h 670984"/>
                  <a:gd name="connsiteX0" fmla="*/ 282576 w 570443"/>
                  <a:gd name="connsiteY0" fmla="*/ 660400 h 660400"/>
                  <a:gd name="connsiteX1" fmla="*/ 98426 w 570443"/>
                  <a:gd name="connsiteY1" fmla="*/ 185208 h 660400"/>
                  <a:gd name="connsiteX2" fmla="*/ 479426 w 570443"/>
                  <a:gd name="connsiteY2" fmla="*/ 150283 h 660400"/>
                  <a:gd name="connsiteX3" fmla="*/ 282576 w 570443"/>
                  <a:gd name="connsiteY3" fmla="*/ 660400 h 660400"/>
                  <a:gd name="connsiteX0" fmla="*/ 331788 w 619655"/>
                  <a:gd name="connsiteY0" fmla="*/ 709084 h 709084"/>
                  <a:gd name="connsiteX1" fmla="*/ 98426 w 619655"/>
                  <a:gd name="connsiteY1" fmla="*/ 157692 h 709084"/>
                  <a:gd name="connsiteX2" fmla="*/ 528638 w 619655"/>
                  <a:gd name="connsiteY2" fmla="*/ 198967 h 709084"/>
                  <a:gd name="connsiteX3" fmla="*/ 331788 w 619655"/>
                  <a:gd name="connsiteY3" fmla="*/ 709084 h 709084"/>
                  <a:gd name="connsiteX0" fmla="*/ 293688 w 581555"/>
                  <a:gd name="connsiteY0" fmla="*/ 664634 h 664634"/>
                  <a:gd name="connsiteX1" fmla="*/ 98426 w 581555"/>
                  <a:gd name="connsiteY1" fmla="*/ 157692 h 664634"/>
                  <a:gd name="connsiteX2" fmla="*/ 490538 w 581555"/>
                  <a:gd name="connsiteY2" fmla="*/ 154517 h 664634"/>
                  <a:gd name="connsiteX3" fmla="*/ 293688 w 581555"/>
                  <a:gd name="connsiteY3" fmla="*/ 664634 h 664634"/>
                  <a:gd name="connsiteX0" fmla="*/ 195262 w 395022"/>
                  <a:gd name="connsiteY0" fmla="*/ 996422 h 996422"/>
                  <a:gd name="connsiteX1" fmla="*/ 0 w 395022"/>
                  <a:gd name="connsiteY1" fmla="*/ 489480 h 996422"/>
                  <a:gd name="connsiteX2" fmla="*/ 212724 w 395022"/>
                  <a:gd name="connsiteY2" fmla="*/ 529 h 996422"/>
                  <a:gd name="connsiteX3" fmla="*/ 392112 w 395022"/>
                  <a:gd name="connsiteY3" fmla="*/ 486305 h 996422"/>
                  <a:gd name="connsiteX4" fmla="*/ 195262 w 395022"/>
                  <a:gd name="connsiteY4" fmla="*/ 996422 h 996422"/>
                  <a:gd name="connsiteX0" fmla="*/ 195262 w 500326"/>
                  <a:gd name="connsiteY0" fmla="*/ 996422 h 996422"/>
                  <a:gd name="connsiteX1" fmla="*/ 0 w 500326"/>
                  <a:gd name="connsiteY1" fmla="*/ 489480 h 996422"/>
                  <a:gd name="connsiteX2" fmla="*/ 212724 w 500326"/>
                  <a:gd name="connsiteY2" fmla="*/ 529 h 996422"/>
                  <a:gd name="connsiteX3" fmla="*/ 392112 w 500326"/>
                  <a:gd name="connsiteY3" fmla="*/ 486305 h 996422"/>
                  <a:gd name="connsiteX4" fmla="*/ 195262 w 500326"/>
                  <a:gd name="connsiteY4" fmla="*/ 996422 h 996422"/>
                  <a:gd name="connsiteX0" fmla="*/ 195262 w 553772"/>
                  <a:gd name="connsiteY0" fmla="*/ 996422 h 996422"/>
                  <a:gd name="connsiteX1" fmla="*/ 0 w 553772"/>
                  <a:gd name="connsiteY1" fmla="*/ 489480 h 996422"/>
                  <a:gd name="connsiteX2" fmla="*/ 212724 w 553772"/>
                  <a:gd name="connsiteY2" fmla="*/ 529 h 996422"/>
                  <a:gd name="connsiteX3" fmla="*/ 392112 w 553772"/>
                  <a:gd name="connsiteY3" fmla="*/ 486305 h 996422"/>
                  <a:gd name="connsiteX4" fmla="*/ 195262 w 553772"/>
                  <a:gd name="connsiteY4" fmla="*/ 996422 h 996422"/>
                  <a:gd name="connsiteX0" fmla="*/ 405078 w 763588"/>
                  <a:gd name="connsiteY0" fmla="*/ 996422 h 996422"/>
                  <a:gd name="connsiteX1" fmla="*/ 209816 w 763588"/>
                  <a:gd name="connsiteY1" fmla="*/ 489480 h 996422"/>
                  <a:gd name="connsiteX2" fmla="*/ 422540 w 763588"/>
                  <a:gd name="connsiteY2" fmla="*/ 529 h 996422"/>
                  <a:gd name="connsiteX3" fmla="*/ 601928 w 763588"/>
                  <a:gd name="connsiteY3" fmla="*/ 486305 h 996422"/>
                  <a:gd name="connsiteX4" fmla="*/ 405078 w 763588"/>
                  <a:gd name="connsiteY4" fmla="*/ 996422 h 996422"/>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1027643 h 1027643"/>
                  <a:gd name="connsiteX1" fmla="*/ 209816 w 763588"/>
                  <a:gd name="connsiteY1" fmla="*/ 520701 h 1027643"/>
                  <a:gd name="connsiteX2" fmla="*/ 422540 w 763588"/>
                  <a:gd name="connsiteY2" fmla="*/ 31750 h 1027643"/>
                  <a:gd name="connsiteX3" fmla="*/ 601928 w 763588"/>
                  <a:gd name="connsiteY3" fmla="*/ 517526 h 1027643"/>
                  <a:gd name="connsiteX4" fmla="*/ 405078 w 763588"/>
                  <a:gd name="connsiteY4" fmla="*/ 1027643 h 1027643"/>
                  <a:gd name="connsiteX0" fmla="*/ 405078 w 763588"/>
                  <a:gd name="connsiteY0" fmla="*/ 941918 h 941918"/>
                  <a:gd name="connsiteX1" fmla="*/ 209816 w 763588"/>
                  <a:gd name="connsiteY1" fmla="*/ 520701 h 941918"/>
                  <a:gd name="connsiteX2" fmla="*/ 422540 w 763588"/>
                  <a:gd name="connsiteY2" fmla="*/ 31750 h 941918"/>
                  <a:gd name="connsiteX3" fmla="*/ 601928 w 763588"/>
                  <a:gd name="connsiteY3" fmla="*/ 517526 h 941918"/>
                  <a:gd name="connsiteX4" fmla="*/ 405078 w 763588"/>
                  <a:gd name="connsiteY4" fmla="*/ 941918 h 941918"/>
                  <a:gd name="connsiteX0" fmla="*/ 405078 w 763588"/>
                  <a:gd name="connsiteY0" fmla="*/ 941918 h 941918"/>
                  <a:gd name="connsiteX1" fmla="*/ 209816 w 763588"/>
                  <a:gd name="connsiteY1" fmla="*/ 520701 h 941918"/>
                  <a:gd name="connsiteX2" fmla="*/ 422540 w 763588"/>
                  <a:gd name="connsiteY2" fmla="*/ 31750 h 941918"/>
                  <a:gd name="connsiteX3" fmla="*/ 601928 w 763588"/>
                  <a:gd name="connsiteY3" fmla="*/ 517526 h 941918"/>
                  <a:gd name="connsiteX4" fmla="*/ 405078 w 763588"/>
                  <a:gd name="connsiteY4" fmla="*/ 941918 h 941918"/>
                  <a:gd name="connsiteX0" fmla="*/ 405078 w 763588"/>
                  <a:gd name="connsiteY0" fmla="*/ 755650 h 755650"/>
                  <a:gd name="connsiteX1" fmla="*/ 209816 w 763588"/>
                  <a:gd name="connsiteY1" fmla="*/ 334433 h 755650"/>
                  <a:gd name="connsiteX2" fmla="*/ 422540 w 763588"/>
                  <a:gd name="connsiteY2" fmla="*/ 31750 h 755650"/>
                  <a:gd name="connsiteX3" fmla="*/ 601928 w 763588"/>
                  <a:gd name="connsiteY3" fmla="*/ 331258 h 755650"/>
                  <a:gd name="connsiteX4" fmla="*/ 405078 w 763588"/>
                  <a:gd name="connsiteY4" fmla="*/ 755650 h 755650"/>
                  <a:gd name="connsiteX0" fmla="*/ 405078 w 763588"/>
                  <a:gd name="connsiteY0" fmla="*/ 958850 h 958850"/>
                  <a:gd name="connsiteX1" fmla="*/ 209816 w 763588"/>
                  <a:gd name="connsiteY1" fmla="*/ 537633 h 958850"/>
                  <a:gd name="connsiteX2" fmla="*/ 422540 w 763588"/>
                  <a:gd name="connsiteY2" fmla="*/ 31750 h 958850"/>
                  <a:gd name="connsiteX3" fmla="*/ 601928 w 763588"/>
                  <a:gd name="connsiteY3" fmla="*/ 534458 h 958850"/>
                  <a:gd name="connsiteX4" fmla="*/ 405078 w 763588"/>
                  <a:gd name="connsiteY4" fmla="*/ 958850 h 958850"/>
                  <a:gd name="connsiteX0" fmla="*/ 405078 w 763588"/>
                  <a:gd name="connsiteY0" fmla="*/ 940329 h 940329"/>
                  <a:gd name="connsiteX1" fmla="*/ 209816 w 763588"/>
                  <a:gd name="connsiteY1" fmla="*/ 519112 h 940329"/>
                  <a:gd name="connsiteX2" fmla="*/ 422540 w 763588"/>
                  <a:gd name="connsiteY2" fmla="*/ 13229 h 940329"/>
                  <a:gd name="connsiteX3" fmla="*/ 601928 w 763588"/>
                  <a:gd name="connsiteY3" fmla="*/ 515937 h 940329"/>
                  <a:gd name="connsiteX4" fmla="*/ 405078 w 763588"/>
                  <a:gd name="connsiteY4" fmla="*/ 940329 h 940329"/>
                  <a:gd name="connsiteX0" fmla="*/ 405078 w 763588"/>
                  <a:gd name="connsiteY0" fmla="*/ 933450 h 933450"/>
                  <a:gd name="connsiteX1" fmla="*/ 209816 w 763588"/>
                  <a:gd name="connsiteY1" fmla="*/ 512233 h 933450"/>
                  <a:gd name="connsiteX2" fmla="*/ 422540 w 763588"/>
                  <a:gd name="connsiteY2" fmla="*/ 6350 h 933450"/>
                  <a:gd name="connsiteX3" fmla="*/ 601928 w 763588"/>
                  <a:gd name="connsiteY3" fmla="*/ 509058 h 933450"/>
                  <a:gd name="connsiteX4" fmla="*/ 405078 w 763588"/>
                  <a:gd name="connsiteY4" fmla="*/ 933450 h 933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588" h="933450">
                    <a:moveTo>
                      <a:pt x="405078" y="933450"/>
                    </a:moveTo>
                    <a:cubicBezTo>
                      <a:pt x="364861" y="768350"/>
                      <a:pt x="311946" y="623358"/>
                      <a:pt x="209816" y="512233"/>
                    </a:cubicBezTo>
                    <a:cubicBezTo>
                      <a:pt x="0" y="289983"/>
                      <a:pt x="179388" y="0"/>
                      <a:pt x="422540" y="6350"/>
                    </a:cubicBezTo>
                    <a:cubicBezTo>
                      <a:pt x="697442" y="6350"/>
                      <a:pt x="763588" y="397933"/>
                      <a:pt x="601928" y="509058"/>
                    </a:cubicBezTo>
                    <a:cubicBezTo>
                      <a:pt x="496624" y="583042"/>
                      <a:pt x="442120" y="769408"/>
                      <a:pt x="405078" y="933450"/>
                    </a:cubicBezTo>
                    <a:close/>
                  </a:path>
                </a:pathLst>
              </a:custGeom>
              <a:solidFill>
                <a:srgbClr val="00D4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lIns="36017" tIns="0" rIns="0" bIns="93643" rtlCol="0" anchor="ctr"/>
              <a:lstStyle/>
              <a:p>
                <a:r>
                  <a:rPr lang="en-US" sz="900" b="1" dirty="0">
                    <a:solidFill>
                      <a:schemeClr val="tx1"/>
                    </a:solidFill>
                  </a:rPr>
                  <a:t>B</a:t>
                </a:r>
              </a:p>
            </p:txBody>
          </p:sp>
        </p:grpSp>
        <p:pic>
          <p:nvPicPr>
            <p:cNvPr id="9" name="Picture 7" descr="Picture 1.png">
              <a:extLst>
                <a:ext uri="{FF2B5EF4-FFF2-40B4-BE49-F238E27FC236}">
                  <a16:creationId xmlns:a16="http://schemas.microsoft.com/office/drawing/2014/main" id="{0B3414F0-405D-4B61-ABB0-9D20F063181E}"/>
                </a:ext>
              </a:extLst>
            </p:cNvPr>
            <p:cNvPicPr>
              <a:picLocks noChangeAspect="1"/>
            </p:cNvPicPr>
            <p:nvPr/>
          </p:nvPicPr>
          <p:blipFill>
            <a:blip r:embed="rId5" cstate="print"/>
            <a:srcRect l="2568" t="30216" r="68959" b="5858"/>
            <a:stretch>
              <a:fillRect/>
            </a:stretch>
          </p:blipFill>
          <p:spPr>
            <a:xfrm>
              <a:off x="3144771" y="1452804"/>
              <a:ext cx="1240728" cy="1546685"/>
            </a:xfrm>
            <a:prstGeom prst="rect">
              <a:avLst/>
            </a:prstGeom>
            <a:ln w="38100" cap="flat" cmpd="sng" algn="ctr">
              <a:solidFill>
                <a:schemeClr val="tx1">
                  <a:lumMod val="85000"/>
                  <a:lumOff val="15000"/>
                </a:schemeClr>
              </a:solidFill>
              <a:prstDash val="solid"/>
              <a:round/>
              <a:headEnd type="none" w="med" len="med"/>
              <a:tailEnd type="none" w="med" len="med"/>
            </a:ln>
            <a:effectLst>
              <a:outerShdw blurRad="50800" dist="38100" dir="2700000">
                <a:srgbClr val="000000">
                  <a:alpha val="75000"/>
                </a:srgbClr>
              </a:outerShdw>
            </a:effectLst>
          </p:spPr>
        </p:pic>
        <p:sp>
          <p:nvSpPr>
            <p:cNvPr id="10" name="Rectangle 10">
              <a:extLst>
                <a:ext uri="{FF2B5EF4-FFF2-40B4-BE49-F238E27FC236}">
                  <a16:creationId xmlns:a16="http://schemas.microsoft.com/office/drawing/2014/main" id="{64D56BBA-95EE-4C3E-A71F-7B4869883467}"/>
                </a:ext>
              </a:extLst>
            </p:cNvPr>
            <p:cNvSpPr>
              <a:spLocks noChangeArrowheads="1"/>
            </p:cNvSpPr>
            <p:nvPr/>
          </p:nvSpPr>
          <p:spPr bwMode="auto">
            <a:xfrm>
              <a:off x="2139255" y="1472924"/>
              <a:ext cx="912106" cy="366563"/>
            </a:xfrm>
            <a:prstGeom prst="rect">
              <a:avLst/>
            </a:prstGeom>
            <a:noFill/>
            <a:ln>
              <a:noFill/>
              <a:headEnd/>
              <a:tailEnd/>
            </a:ln>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nSpc>
                  <a:spcPct val="90000"/>
                </a:lnSpc>
                <a:spcBef>
                  <a:spcPct val="0"/>
                </a:spcBef>
                <a:buClrTx/>
              </a:pPr>
              <a:r>
                <a:rPr lang="en-US" sz="7904" b="1" i="1" dirty="0">
                  <a:solidFill>
                    <a:srgbClr val="5F6062"/>
                  </a:solidFill>
                </a:rPr>
                <a:t>+</a:t>
              </a:r>
              <a:endParaRPr lang="en-US" sz="7104" i="1" dirty="0">
                <a:solidFill>
                  <a:srgbClr val="5F6062"/>
                </a:solidFill>
              </a:endParaRPr>
            </a:p>
          </p:txBody>
        </p:sp>
        <p:sp>
          <p:nvSpPr>
            <p:cNvPr id="11" name="Rectangle 10">
              <a:extLst>
                <a:ext uri="{FF2B5EF4-FFF2-40B4-BE49-F238E27FC236}">
                  <a16:creationId xmlns:a16="http://schemas.microsoft.com/office/drawing/2014/main" id="{5CE1F052-1D13-4538-99FB-3349AF555D41}"/>
                </a:ext>
              </a:extLst>
            </p:cNvPr>
            <p:cNvSpPr>
              <a:spLocks noChangeArrowheads="1"/>
            </p:cNvSpPr>
            <p:nvPr/>
          </p:nvSpPr>
          <p:spPr bwMode="auto">
            <a:xfrm>
              <a:off x="4500050" y="3619500"/>
              <a:ext cx="912106" cy="366563"/>
            </a:xfrm>
            <a:prstGeom prst="rect">
              <a:avLst/>
            </a:prstGeom>
            <a:noFill/>
            <a:ln>
              <a:noFill/>
              <a:headEnd/>
              <a:tailEnd/>
            </a:ln>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nSpc>
                  <a:spcPct val="90000"/>
                </a:lnSpc>
                <a:spcBef>
                  <a:spcPct val="0"/>
                </a:spcBef>
                <a:buClrTx/>
              </a:pPr>
              <a:r>
                <a:rPr lang="en-US" sz="7904" b="1" i="1" dirty="0">
                  <a:solidFill>
                    <a:srgbClr val="5F6062"/>
                  </a:solidFill>
                </a:rPr>
                <a:t>=</a:t>
              </a:r>
              <a:endParaRPr lang="en-US" sz="7104" i="1" dirty="0">
                <a:solidFill>
                  <a:srgbClr val="5F6062"/>
                </a:solidFill>
              </a:endParaRPr>
            </a:p>
          </p:txBody>
        </p:sp>
        <p:sp>
          <p:nvSpPr>
            <p:cNvPr id="12" name="Rectangle 10">
              <a:extLst>
                <a:ext uri="{FF2B5EF4-FFF2-40B4-BE49-F238E27FC236}">
                  <a16:creationId xmlns:a16="http://schemas.microsoft.com/office/drawing/2014/main" id="{A65A3DDD-FF27-4F34-AFBB-F6CF18837D61}"/>
                </a:ext>
              </a:extLst>
            </p:cNvPr>
            <p:cNvSpPr>
              <a:spLocks noChangeArrowheads="1"/>
            </p:cNvSpPr>
            <p:nvPr/>
          </p:nvSpPr>
          <p:spPr bwMode="auto">
            <a:xfrm>
              <a:off x="250031" y="2361549"/>
              <a:ext cx="1097410" cy="495951"/>
            </a:xfrm>
            <a:prstGeom prst="rect">
              <a:avLst/>
            </a:prstGeom>
            <a:noFill/>
            <a:ln>
              <a:noFill/>
              <a:headEnd/>
              <a:tailEnd/>
            </a:ln>
            <a:effectLst/>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gn="l">
                <a:lnSpc>
                  <a:spcPct val="90000"/>
                </a:lnSpc>
                <a:spcBef>
                  <a:spcPct val="0"/>
                </a:spcBef>
              </a:pPr>
              <a:r>
                <a:rPr lang="en-US" sz="1601" b="1" i="1" dirty="0">
                  <a:solidFill>
                    <a:srgbClr val="FF0000"/>
                  </a:solidFill>
                </a:rPr>
                <a:t>Static</a:t>
              </a:r>
            </a:p>
            <a:p>
              <a:pPr>
                <a:lnSpc>
                  <a:spcPct val="90000"/>
                </a:lnSpc>
                <a:spcBef>
                  <a:spcPct val="0"/>
                </a:spcBef>
              </a:pPr>
              <a:r>
                <a:rPr lang="en-US" sz="1801" b="1" i="1" dirty="0">
                  <a:solidFill>
                    <a:srgbClr val="FF0000"/>
                  </a:solidFill>
                </a:rPr>
                <a:t>structures</a:t>
              </a:r>
            </a:p>
          </p:txBody>
        </p:sp>
        <p:sp>
          <p:nvSpPr>
            <p:cNvPr id="13" name="Rectangle 10">
              <a:extLst>
                <a:ext uri="{FF2B5EF4-FFF2-40B4-BE49-F238E27FC236}">
                  <a16:creationId xmlns:a16="http://schemas.microsoft.com/office/drawing/2014/main" id="{1E637A32-1D2F-466D-B8BA-6A73307E7858}"/>
                </a:ext>
              </a:extLst>
            </p:cNvPr>
            <p:cNvSpPr>
              <a:spLocks noChangeArrowheads="1"/>
            </p:cNvSpPr>
            <p:nvPr/>
          </p:nvSpPr>
          <p:spPr bwMode="auto">
            <a:xfrm>
              <a:off x="3056083" y="3005994"/>
              <a:ext cx="1418104" cy="762000"/>
            </a:xfrm>
            <a:prstGeom prst="rect">
              <a:avLst/>
            </a:prstGeom>
            <a:noFill/>
            <a:ln>
              <a:noFill/>
              <a:headEnd/>
              <a:tailEnd/>
            </a:ln>
            <a:effectLst/>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gn="l">
                <a:lnSpc>
                  <a:spcPct val="90000"/>
                </a:lnSpc>
                <a:spcBef>
                  <a:spcPct val="0"/>
                </a:spcBef>
                <a:buClrTx/>
              </a:pPr>
              <a:r>
                <a:rPr lang="en-US" sz="1601" b="1" i="1" dirty="0">
                  <a:solidFill>
                    <a:srgbClr val="FF0000"/>
                  </a:solidFill>
                </a:rPr>
                <a:t>Dynamic</a:t>
              </a:r>
            </a:p>
            <a:p>
              <a:pPr algn="l">
                <a:lnSpc>
                  <a:spcPct val="90000"/>
                </a:lnSpc>
                <a:spcBef>
                  <a:spcPct val="0"/>
                </a:spcBef>
                <a:buClrTx/>
              </a:pPr>
              <a:r>
                <a:rPr lang="en-US" sz="1601" b="1" i="1" dirty="0">
                  <a:solidFill>
                    <a:srgbClr val="FF0000"/>
                  </a:solidFill>
                </a:rPr>
                <a:t>instance of use</a:t>
              </a:r>
            </a:p>
          </p:txBody>
        </p:sp>
        <p:sp>
          <p:nvSpPr>
            <p:cNvPr id="14" name="Rectangle 10">
              <a:extLst>
                <a:ext uri="{FF2B5EF4-FFF2-40B4-BE49-F238E27FC236}">
                  <a16:creationId xmlns:a16="http://schemas.microsoft.com/office/drawing/2014/main" id="{1C154313-4856-4863-8F62-09A8AEFE7C43}"/>
                </a:ext>
              </a:extLst>
            </p:cNvPr>
            <p:cNvSpPr>
              <a:spLocks noChangeArrowheads="1"/>
            </p:cNvSpPr>
            <p:nvPr/>
          </p:nvSpPr>
          <p:spPr bwMode="auto">
            <a:xfrm>
              <a:off x="5351344" y="4568320"/>
              <a:ext cx="2301265" cy="468096"/>
            </a:xfrm>
            <a:prstGeom prst="rect">
              <a:avLst/>
            </a:prstGeom>
            <a:noFill/>
            <a:ln>
              <a:noFill/>
              <a:headEnd/>
              <a:tailEnd/>
            </a:ln>
            <a:effectLst/>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gn="l">
                <a:lnSpc>
                  <a:spcPct val="90000"/>
                </a:lnSpc>
                <a:spcBef>
                  <a:spcPct val="0"/>
                </a:spcBef>
                <a:buClrTx/>
              </a:pPr>
              <a:r>
                <a:rPr lang="en-US" sz="1801" b="1" i="1" dirty="0">
                  <a:solidFill>
                    <a:srgbClr val="FF0000"/>
                  </a:solidFill>
                </a:rPr>
                <a:t>A </a:t>
              </a:r>
              <a:r>
                <a:rPr lang="en-US" sz="1601" b="1" i="1" dirty="0">
                  <a:solidFill>
                    <a:srgbClr val="FF0000"/>
                  </a:solidFill>
                </a:rPr>
                <a:t>complete picture</a:t>
              </a:r>
              <a:endParaRPr lang="en-US" sz="1601" i="1" dirty="0">
                <a:solidFill>
                  <a:srgbClr val="FF0000"/>
                </a:solidFill>
              </a:endParaRPr>
            </a:p>
          </p:txBody>
        </p:sp>
      </p:grpSp>
    </p:spTree>
    <p:extLst>
      <p:ext uri="{BB962C8B-B14F-4D97-AF65-F5344CB8AC3E}">
        <p14:creationId xmlns:p14="http://schemas.microsoft.com/office/powerpoint/2010/main" val="45950732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p:cNvSpPr/>
          <p:nvPr/>
        </p:nvSpPr>
        <p:spPr>
          <a:xfrm>
            <a:off x="1712869" y="1064714"/>
            <a:ext cx="8761126"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BIAN’s component model view of banking defines discrete responsibilities. A responsibility represents the need to “do something to something” to benefit the bank…</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By cataloging the types of resources and the different commercialization approaches BIAN has isolated a comprehensive collection of Service Domain ‘components’.</a:t>
            </a:r>
          </a:p>
        </p:txBody>
      </p:sp>
      <p:sp>
        <p:nvSpPr>
          <p:cNvPr id="4" name="Rectangle 3"/>
          <p:cNvSpPr/>
          <p:nvPr/>
        </p:nvSpPr>
        <p:spPr>
          <a:xfrm>
            <a:off x="1522678" y="71062"/>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6044430"/>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wrap="none" lIns="91482" tIns="0" bIns="18296" rtlCol="0" anchor="ctr"/>
          <a:lstStyle/>
          <a:p>
            <a:r>
              <a:rPr lang="en-US" sz="1361" b="1" dirty="0">
                <a:solidFill>
                  <a:srgbClr val="68C8C6"/>
                </a:solidFill>
                <a:latin typeface="Helvetica"/>
                <a:cs typeface="Helvetica"/>
              </a:rPr>
              <a:t>BIAN components are canonical - they </a:t>
            </a:r>
            <a:r>
              <a:rPr lang="en-US" sz="1361" b="1" dirty="0" err="1">
                <a:solidFill>
                  <a:srgbClr val="68C8C6"/>
                </a:solidFill>
                <a:latin typeface="Helvetica"/>
                <a:cs typeface="Helvetica"/>
              </a:rPr>
              <a:t>define“What</a:t>
            </a:r>
            <a:r>
              <a:rPr lang="en-US" sz="1361" b="1" dirty="0">
                <a:solidFill>
                  <a:srgbClr val="68C8C6"/>
                </a:solidFill>
                <a:latin typeface="Helvetica"/>
                <a:cs typeface="Helvetica"/>
              </a:rPr>
              <a:t>” versus “How”</a:t>
            </a:r>
          </a:p>
        </p:txBody>
      </p:sp>
      <p:sp>
        <p:nvSpPr>
          <p:cNvPr id="6" name="Rectangle 5"/>
          <p:cNvSpPr/>
          <p:nvPr/>
        </p:nvSpPr>
        <p:spPr>
          <a:xfrm>
            <a:off x="1599687" y="118219"/>
            <a:ext cx="8901519" cy="911403"/>
          </a:xfrm>
          <a:prstGeom prst="rect">
            <a:avLst/>
          </a:prstGeom>
        </p:spPr>
        <p:txBody>
          <a:bodyPr wrap="square">
            <a:spAutoFit/>
          </a:bodyPr>
          <a:lstStyle/>
          <a:p>
            <a:pPr marL="342900" indent="-342900">
              <a:spcAft>
                <a:spcPts val="600"/>
              </a:spcAft>
              <a:buAutoNum type="alphaLcPeriod"/>
            </a:pPr>
            <a:r>
              <a:rPr lang="en-US" sz="1361" b="1" dirty="0">
                <a:solidFill>
                  <a:srgbClr val="68C8C6"/>
                </a:solidFill>
                <a:latin typeface="Helvetica"/>
                <a:cs typeface="Helvetica"/>
              </a:rPr>
              <a:t>It’s all about Componentization</a:t>
            </a:r>
            <a:endParaRPr lang="en-BE" sz="1361" b="1" dirty="0">
              <a:solidFill>
                <a:srgbClr val="68C8C6"/>
              </a:solidFill>
              <a:latin typeface="Helvetica"/>
              <a:cs typeface="Helvetica"/>
            </a:endParaRPr>
          </a:p>
          <a:p>
            <a:pPr marL="342900" indent="-342900">
              <a:spcAft>
                <a:spcPts val="600"/>
              </a:spcAft>
              <a:buAutoNum type="alphaLcPeriod"/>
            </a:pPr>
            <a:endParaRPr lang="en-US" sz="1361" b="1" dirty="0">
              <a:solidFill>
                <a:srgbClr val="68C8C6"/>
              </a:solidFill>
              <a:latin typeface="Helvetica"/>
              <a:cs typeface="Helvetica"/>
            </a:endParaRPr>
          </a:p>
          <a:p>
            <a:pPr marL="343071" lvl="1" indent="-343071">
              <a:spcAft>
                <a:spcPts val="600"/>
              </a:spcAft>
              <a:buSzPct val="80000"/>
            </a:pPr>
            <a:r>
              <a:rPr lang="en-US" sz="1601" b="1" dirty="0">
                <a:solidFill>
                  <a:srgbClr val="636466"/>
                </a:solidFill>
                <a:latin typeface="Helvetica"/>
                <a:cs typeface="Helvetica"/>
              </a:rPr>
              <a:t>BIAN ‘components’ are called Service Domains…</a:t>
            </a:r>
          </a:p>
        </p:txBody>
      </p:sp>
      <p:sp>
        <p:nvSpPr>
          <p:cNvPr id="21" name="Freeform 20"/>
          <p:cNvSpPr/>
          <p:nvPr/>
        </p:nvSpPr>
        <p:spPr>
          <a:xfrm flipH="1">
            <a:off x="4960333" y="2702300"/>
            <a:ext cx="2363851" cy="1656518"/>
          </a:xfrm>
          <a:custGeom>
            <a:avLst/>
            <a:gdLst>
              <a:gd name="connsiteX0" fmla="*/ 500339 w 3758951"/>
              <a:gd name="connsiteY0" fmla="*/ 51311 h 2911884"/>
              <a:gd name="connsiteX1" fmla="*/ 1847403 w 3758951"/>
              <a:gd name="connsiteY1" fmla="*/ 525935 h 2911884"/>
              <a:gd name="connsiteX2" fmla="*/ 3232954 w 3758951"/>
              <a:gd name="connsiteY2" fmla="*/ 0 h 2911884"/>
              <a:gd name="connsiteX3" fmla="*/ 3758951 w 3758951"/>
              <a:gd name="connsiteY3" fmla="*/ 448969 h 2911884"/>
              <a:gd name="connsiteX4" fmla="*/ 2270766 w 3758951"/>
              <a:gd name="connsiteY4" fmla="*/ 2578364 h 2911884"/>
              <a:gd name="connsiteX5" fmla="*/ 3245784 w 3758951"/>
              <a:gd name="connsiteY5" fmla="*/ 2437260 h 2911884"/>
              <a:gd name="connsiteX6" fmla="*/ 1731940 w 3758951"/>
              <a:gd name="connsiteY6" fmla="*/ 2911884 h 2911884"/>
              <a:gd name="connsiteX7" fmla="*/ 564484 w 3758951"/>
              <a:gd name="connsiteY7" fmla="*/ 2552709 h 2911884"/>
              <a:gd name="connsiteX8" fmla="*/ 1359894 w 3758951"/>
              <a:gd name="connsiteY8" fmla="*/ 2591192 h 2911884"/>
              <a:gd name="connsiteX9" fmla="*/ 0 w 3758951"/>
              <a:gd name="connsiteY9" fmla="*/ 654212 h 2911884"/>
              <a:gd name="connsiteX10" fmla="*/ 500339 w 3758951"/>
              <a:gd name="connsiteY10" fmla="*/ 51311 h 2911884"/>
              <a:gd name="connsiteX0" fmla="*/ 503320 w 3761932"/>
              <a:gd name="connsiteY0" fmla="*/ 51311 h 2911884"/>
              <a:gd name="connsiteX1" fmla="*/ 1850384 w 3761932"/>
              <a:gd name="connsiteY1" fmla="*/ 525935 h 2911884"/>
              <a:gd name="connsiteX2" fmla="*/ 3235935 w 3761932"/>
              <a:gd name="connsiteY2" fmla="*/ 0 h 2911884"/>
              <a:gd name="connsiteX3" fmla="*/ 3761932 w 3761932"/>
              <a:gd name="connsiteY3" fmla="*/ 448969 h 2911884"/>
              <a:gd name="connsiteX4" fmla="*/ 2273747 w 3761932"/>
              <a:gd name="connsiteY4" fmla="*/ 2578364 h 2911884"/>
              <a:gd name="connsiteX5" fmla="*/ 3248765 w 3761932"/>
              <a:gd name="connsiteY5" fmla="*/ 2437260 h 2911884"/>
              <a:gd name="connsiteX6" fmla="*/ 1734921 w 3761932"/>
              <a:gd name="connsiteY6" fmla="*/ 2911884 h 2911884"/>
              <a:gd name="connsiteX7" fmla="*/ 567465 w 3761932"/>
              <a:gd name="connsiteY7" fmla="*/ 2552709 h 2911884"/>
              <a:gd name="connsiteX8" fmla="*/ 1362875 w 3761932"/>
              <a:gd name="connsiteY8" fmla="*/ 2591192 h 2911884"/>
              <a:gd name="connsiteX9" fmla="*/ 0 w 3761932"/>
              <a:gd name="connsiteY9" fmla="*/ 463712 h 2911884"/>
              <a:gd name="connsiteX10" fmla="*/ 503320 w 3761932"/>
              <a:gd name="connsiteY10" fmla="*/ 51311 h 2911884"/>
              <a:gd name="connsiteX0" fmla="*/ 503322 w 3761932"/>
              <a:gd name="connsiteY0" fmla="*/ 0 h 2949473"/>
              <a:gd name="connsiteX1" fmla="*/ 1850384 w 3761932"/>
              <a:gd name="connsiteY1" fmla="*/ 563524 h 2949473"/>
              <a:gd name="connsiteX2" fmla="*/ 3235935 w 3761932"/>
              <a:gd name="connsiteY2" fmla="*/ 37589 h 2949473"/>
              <a:gd name="connsiteX3" fmla="*/ 3761932 w 3761932"/>
              <a:gd name="connsiteY3" fmla="*/ 486558 h 2949473"/>
              <a:gd name="connsiteX4" fmla="*/ 2273747 w 3761932"/>
              <a:gd name="connsiteY4" fmla="*/ 2615953 h 2949473"/>
              <a:gd name="connsiteX5" fmla="*/ 3248765 w 3761932"/>
              <a:gd name="connsiteY5" fmla="*/ 2474849 h 2949473"/>
              <a:gd name="connsiteX6" fmla="*/ 1734921 w 3761932"/>
              <a:gd name="connsiteY6" fmla="*/ 2949473 h 2949473"/>
              <a:gd name="connsiteX7" fmla="*/ 567465 w 3761932"/>
              <a:gd name="connsiteY7" fmla="*/ 2590298 h 2949473"/>
              <a:gd name="connsiteX8" fmla="*/ 1362875 w 3761932"/>
              <a:gd name="connsiteY8" fmla="*/ 2628781 h 2949473"/>
              <a:gd name="connsiteX9" fmla="*/ 0 w 3761932"/>
              <a:gd name="connsiteY9" fmla="*/ 501301 h 2949473"/>
              <a:gd name="connsiteX10" fmla="*/ 503322 w 3761932"/>
              <a:gd name="connsiteY10" fmla="*/ 0 h 2949473"/>
              <a:gd name="connsiteX0" fmla="*/ 503322 w 3761932"/>
              <a:gd name="connsiteY0" fmla="*/ 0 h 2949473"/>
              <a:gd name="connsiteX1" fmla="*/ 1939284 w 3761932"/>
              <a:gd name="connsiteY1" fmla="*/ 99974 h 2949473"/>
              <a:gd name="connsiteX2" fmla="*/ 3235935 w 3761932"/>
              <a:gd name="connsiteY2" fmla="*/ 37589 h 2949473"/>
              <a:gd name="connsiteX3" fmla="*/ 3761932 w 3761932"/>
              <a:gd name="connsiteY3" fmla="*/ 486558 h 2949473"/>
              <a:gd name="connsiteX4" fmla="*/ 2273747 w 3761932"/>
              <a:gd name="connsiteY4" fmla="*/ 2615953 h 2949473"/>
              <a:gd name="connsiteX5" fmla="*/ 3248765 w 3761932"/>
              <a:gd name="connsiteY5" fmla="*/ 2474849 h 2949473"/>
              <a:gd name="connsiteX6" fmla="*/ 1734921 w 3761932"/>
              <a:gd name="connsiteY6" fmla="*/ 2949473 h 2949473"/>
              <a:gd name="connsiteX7" fmla="*/ 567465 w 3761932"/>
              <a:gd name="connsiteY7" fmla="*/ 2590298 h 2949473"/>
              <a:gd name="connsiteX8" fmla="*/ 1362875 w 3761932"/>
              <a:gd name="connsiteY8" fmla="*/ 2628781 h 2949473"/>
              <a:gd name="connsiteX9" fmla="*/ 0 w 3761932"/>
              <a:gd name="connsiteY9" fmla="*/ 501301 h 2949473"/>
              <a:gd name="connsiteX10" fmla="*/ 503322 w 3761932"/>
              <a:gd name="connsiteY10" fmla="*/ 0 h 2949473"/>
              <a:gd name="connsiteX0" fmla="*/ 503322 w 3761932"/>
              <a:gd name="connsiteY0" fmla="*/ 134976 h 3084449"/>
              <a:gd name="connsiteX1" fmla="*/ 1939286 w 3761932"/>
              <a:gd name="connsiteY1" fmla="*/ 0 h 3084449"/>
              <a:gd name="connsiteX2" fmla="*/ 3235935 w 3761932"/>
              <a:gd name="connsiteY2" fmla="*/ 172565 h 3084449"/>
              <a:gd name="connsiteX3" fmla="*/ 3761932 w 3761932"/>
              <a:gd name="connsiteY3" fmla="*/ 621534 h 3084449"/>
              <a:gd name="connsiteX4" fmla="*/ 2273747 w 3761932"/>
              <a:gd name="connsiteY4" fmla="*/ 2750929 h 3084449"/>
              <a:gd name="connsiteX5" fmla="*/ 3248765 w 3761932"/>
              <a:gd name="connsiteY5" fmla="*/ 2609825 h 3084449"/>
              <a:gd name="connsiteX6" fmla="*/ 1734921 w 3761932"/>
              <a:gd name="connsiteY6" fmla="*/ 3084449 h 3084449"/>
              <a:gd name="connsiteX7" fmla="*/ 567465 w 3761932"/>
              <a:gd name="connsiteY7" fmla="*/ 2725274 h 3084449"/>
              <a:gd name="connsiteX8" fmla="*/ 1362875 w 3761932"/>
              <a:gd name="connsiteY8" fmla="*/ 2763757 h 3084449"/>
              <a:gd name="connsiteX9" fmla="*/ 0 w 3761932"/>
              <a:gd name="connsiteY9" fmla="*/ 636277 h 3084449"/>
              <a:gd name="connsiteX10" fmla="*/ 503322 w 3761932"/>
              <a:gd name="connsiteY10" fmla="*/ 134976 h 3084449"/>
              <a:gd name="connsiteX0" fmla="*/ 503322 w 3761932"/>
              <a:gd name="connsiteY0" fmla="*/ 0 h 2949473"/>
              <a:gd name="connsiteX1" fmla="*/ 1863086 w 3761932"/>
              <a:gd name="connsiteY1" fmla="*/ 512724 h 2949473"/>
              <a:gd name="connsiteX2" fmla="*/ 3235935 w 3761932"/>
              <a:gd name="connsiteY2" fmla="*/ 37589 h 2949473"/>
              <a:gd name="connsiteX3" fmla="*/ 3761932 w 3761932"/>
              <a:gd name="connsiteY3" fmla="*/ 486558 h 2949473"/>
              <a:gd name="connsiteX4" fmla="*/ 2273747 w 3761932"/>
              <a:gd name="connsiteY4" fmla="*/ 2615953 h 2949473"/>
              <a:gd name="connsiteX5" fmla="*/ 3248765 w 3761932"/>
              <a:gd name="connsiteY5" fmla="*/ 2474849 h 2949473"/>
              <a:gd name="connsiteX6" fmla="*/ 1734921 w 3761932"/>
              <a:gd name="connsiteY6" fmla="*/ 2949473 h 2949473"/>
              <a:gd name="connsiteX7" fmla="*/ 567465 w 3761932"/>
              <a:gd name="connsiteY7" fmla="*/ 2590298 h 2949473"/>
              <a:gd name="connsiteX8" fmla="*/ 1362875 w 3761932"/>
              <a:gd name="connsiteY8" fmla="*/ 2628781 h 2949473"/>
              <a:gd name="connsiteX9" fmla="*/ 0 w 3761932"/>
              <a:gd name="connsiteY9" fmla="*/ 501301 h 2949473"/>
              <a:gd name="connsiteX10" fmla="*/ 503322 w 3761932"/>
              <a:gd name="connsiteY10" fmla="*/ 0 h 2949473"/>
              <a:gd name="connsiteX0" fmla="*/ 503322 w 3761932"/>
              <a:gd name="connsiteY0" fmla="*/ 330711 h 3280184"/>
              <a:gd name="connsiteX1" fmla="*/ 1863086 w 3761932"/>
              <a:gd name="connsiteY1" fmla="*/ 843435 h 3280184"/>
              <a:gd name="connsiteX2" fmla="*/ 3343885 w 3761932"/>
              <a:gd name="connsiteY2" fmla="*/ 0 h 3280184"/>
              <a:gd name="connsiteX3" fmla="*/ 3761932 w 3761932"/>
              <a:gd name="connsiteY3" fmla="*/ 817269 h 3280184"/>
              <a:gd name="connsiteX4" fmla="*/ 2273747 w 3761932"/>
              <a:gd name="connsiteY4" fmla="*/ 2946664 h 3280184"/>
              <a:gd name="connsiteX5" fmla="*/ 3248765 w 3761932"/>
              <a:gd name="connsiteY5" fmla="*/ 2805560 h 3280184"/>
              <a:gd name="connsiteX6" fmla="*/ 1734921 w 3761932"/>
              <a:gd name="connsiteY6" fmla="*/ 3280184 h 3280184"/>
              <a:gd name="connsiteX7" fmla="*/ 567465 w 3761932"/>
              <a:gd name="connsiteY7" fmla="*/ 2921009 h 3280184"/>
              <a:gd name="connsiteX8" fmla="*/ 1362875 w 3761932"/>
              <a:gd name="connsiteY8" fmla="*/ 2959492 h 3280184"/>
              <a:gd name="connsiteX9" fmla="*/ 0 w 3761932"/>
              <a:gd name="connsiteY9" fmla="*/ 832012 h 3280184"/>
              <a:gd name="connsiteX10" fmla="*/ 503322 w 3761932"/>
              <a:gd name="connsiteY10" fmla="*/ 330711 h 3280184"/>
              <a:gd name="connsiteX0" fmla="*/ 503322 w 3761932"/>
              <a:gd name="connsiteY0" fmla="*/ 19561 h 2969034"/>
              <a:gd name="connsiteX1" fmla="*/ 1863086 w 3761932"/>
              <a:gd name="connsiteY1" fmla="*/ 532285 h 2969034"/>
              <a:gd name="connsiteX2" fmla="*/ 3267685 w 3761932"/>
              <a:gd name="connsiteY2" fmla="*/ 0 h 2969034"/>
              <a:gd name="connsiteX3" fmla="*/ 3761932 w 3761932"/>
              <a:gd name="connsiteY3" fmla="*/ 506119 h 2969034"/>
              <a:gd name="connsiteX4" fmla="*/ 2273747 w 3761932"/>
              <a:gd name="connsiteY4" fmla="*/ 2635514 h 2969034"/>
              <a:gd name="connsiteX5" fmla="*/ 3248765 w 3761932"/>
              <a:gd name="connsiteY5" fmla="*/ 2494410 h 2969034"/>
              <a:gd name="connsiteX6" fmla="*/ 1734921 w 3761932"/>
              <a:gd name="connsiteY6" fmla="*/ 2969034 h 2969034"/>
              <a:gd name="connsiteX7" fmla="*/ 567465 w 3761932"/>
              <a:gd name="connsiteY7" fmla="*/ 2609859 h 2969034"/>
              <a:gd name="connsiteX8" fmla="*/ 1362875 w 3761932"/>
              <a:gd name="connsiteY8" fmla="*/ 2648342 h 2969034"/>
              <a:gd name="connsiteX9" fmla="*/ 0 w 3761932"/>
              <a:gd name="connsiteY9" fmla="*/ 520862 h 2969034"/>
              <a:gd name="connsiteX10" fmla="*/ 503322 w 3761932"/>
              <a:gd name="connsiteY10" fmla="*/ 19561 h 2969034"/>
              <a:gd name="connsiteX0" fmla="*/ 503322 w 4079432"/>
              <a:gd name="connsiteY0" fmla="*/ 19561 h 2969034"/>
              <a:gd name="connsiteX1" fmla="*/ 1863086 w 4079432"/>
              <a:gd name="connsiteY1" fmla="*/ 532285 h 2969034"/>
              <a:gd name="connsiteX2" fmla="*/ 3267685 w 4079432"/>
              <a:gd name="connsiteY2" fmla="*/ 0 h 2969034"/>
              <a:gd name="connsiteX3" fmla="*/ 4079432 w 4079432"/>
              <a:gd name="connsiteY3" fmla="*/ 817269 h 2969034"/>
              <a:gd name="connsiteX4" fmla="*/ 2273747 w 4079432"/>
              <a:gd name="connsiteY4" fmla="*/ 2635514 h 2969034"/>
              <a:gd name="connsiteX5" fmla="*/ 3248765 w 4079432"/>
              <a:gd name="connsiteY5" fmla="*/ 2494410 h 2969034"/>
              <a:gd name="connsiteX6" fmla="*/ 1734921 w 4079432"/>
              <a:gd name="connsiteY6" fmla="*/ 2969034 h 2969034"/>
              <a:gd name="connsiteX7" fmla="*/ 567465 w 4079432"/>
              <a:gd name="connsiteY7" fmla="*/ 2609859 h 2969034"/>
              <a:gd name="connsiteX8" fmla="*/ 1362875 w 4079432"/>
              <a:gd name="connsiteY8" fmla="*/ 2648342 h 2969034"/>
              <a:gd name="connsiteX9" fmla="*/ 0 w 4079432"/>
              <a:gd name="connsiteY9" fmla="*/ 520862 h 2969034"/>
              <a:gd name="connsiteX10" fmla="*/ 503322 w 4079432"/>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273747 w 3761934"/>
              <a:gd name="connsiteY4" fmla="*/ 263551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362875 w 3761934"/>
              <a:gd name="connsiteY8" fmla="*/ 26483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273747 w 3761934"/>
              <a:gd name="connsiteY4" fmla="*/ 263551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362875 w 3761934"/>
              <a:gd name="connsiteY8" fmla="*/ 26483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826197 w 3761934"/>
              <a:gd name="connsiteY4" fmla="*/ 231166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362875 w 3761934"/>
              <a:gd name="connsiteY8" fmla="*/ 26483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362875 w 3761934"/>
              <a:gd name="connsiteY8" fmla="*/ 26483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953425 w 3761934"/>
              <a:gd name="connsiteY8" fmla="*/ 27499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248765 w 3761934"/>
              <a:gd name="connsiteY5" fmla="*/ 2494410 h 2969034"/>
              <a:gd name="connsiteX6" fmla="*/ 1734921 w 3761934"/>
              <a:gd name="connsiteY6" fmla="*/ 2969034 h 2969034"/>
              <a:gd name="connsiteX7" fmla="*/ 567465 w 3761934"/>
              <a:gd name="connsiteY7" fmla="*/ 260985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636115 w 3761934"/>
              <a:gd name="connsiteY5" fmla="*/ 2843660 h 2969034"/>
              <a:gd name="connsiteX6" fmla="*/ 1734921 w 3761934"/>
              <a:gd name="connsiteY6" fmla="*/ 2969034 h 2969034"/>
              <a:gd name="connsiteX7" fmla="*/ 567465 w 3761934"/>
              <a:gd name="connsiteY7" fmla="*/ 260985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734921 w 3761934"/>
              <a:gd name="connsiteY6" fmla="*/ 2969034 h 2969034"/>
              <a:gd name="connsiteX7" fmla="*/ 567465 w 3761934"/>
              <a:gd name="connsiteY7" fmla="*/ 260985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7357 w 3765969"/>
              <a:gd name="connsiteY0" fmla="*/ 19561 h 2969034"/>
              <a:gd name="connsiteX1" fmla="*/ 1867121 w 3765969"/>
              <a:gd name="connsiteY1" fmla="*/ 532285 h 2969034"/>
              <a:gd name="connsiteX2" fmla="*/ 3271720 w 3765969"/>
              <a:gd name="connsiteY2" fmla="*/ 0 h 2969034"/>
              <a:gd name="connsiteX3" fmla="*/ 3765969 w 3765969"/>
              <a:gd name="connsiteY3" fmla="*/ 518819 h 2969034"/>
              <a:gd name="connsiteX4" fmla="*/ 2341282 w 3765969"/>
              <a:gd name="connsiteY4" fmla="*/ 2578364 h 2969034"/>
              <a:gd name="connsiteX5" fmla="*/ 3195650 w 3765969"/>
              <a:gd name="connsiteY5" fmla="*/ 2481710 h 2969034"/>
              <a:gd name="connsiteX6" fmla="*/ 1738956 w 3765969"/>
              <a:gd name="connsiteY6" fmla="*/ 2969034 h 2969034"/>
              <a:gd name="connsiteX7" fmla="*/ 0 w 3765969"/>
              <a:gd name="connsiteY7" fmla="*/ 2813059 h 2969034"/>
              <a:gd name="connsiteX8" fmla="*/ 1411360 w 3765969"/>
              <a:gd name="connsiteY8" fmla="*/ 2572142 h 2969034"/>
              <a:gd name="connsiteX9" fmla="*/ 4035 w 3765969"/>
              <a:gd name="connsiteY9" fmla="*/ 520862 h 2969034"/>
              <a:gd name="connsiteX10" fmla="*/ 507357 w 3765969"/>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7349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 name="connsiteX0" fmla="*/ 503322 w 3761934"/>
              <a:gd name="connsiteY0" fmla="*/ 19561 h 2969034"/>
              <a:gd name="connsiteX1" fmla="*/ 1863086 w 3761934"/>
              <a:gd name="connsiteY1" fmla="*/ 532285 h 2969034"/>
              <a:gd name="connsiteX2" fmla="*/ 3267685 w 3761934"/>
              <a:gd name="connsiteY2" fmla="*/ 0 h 2969034"/>
              <a:gd name="connsiteX3" fmla="*/ 3761934 w 3761934"/>
              <a:gd name="connsiteY3" fmla="*/ 518819 h 2969034"/>
              <a:gd name="connsiteX4" fmla="*/ 2337247 w 3761934"/>
              <a:gd name="connsiteY4" fmla="*/ 2578364 h 2969034"/>
              <a:gd name="connsiteX5" fmla="*/ 3191615 w 3761934"/>
              <a:gd name="connsiteY5" fmla="*/ 2481710 h 2969034"/>
              <a:gd name="connsiteX6" fmla="*/ 1900021 w 3761934"/>
              <a:gd name="connsiteY6" fmla="*/ 2969034 h 2969034"/>
              <a:gd name="connsiteX7" fmla="*/ 554765 w 3761934"/>
              <a:gd name="connsiteY7" fmla="*/ 2476509 h 2969034"/>
              <a:gd name="connsiteX8" fmla="*/ 1407325 w 3761934"/>
              <a:gd name="connsiteY8" fmla="*/ 2572142 h 2969034"/>
              <a:gd name="connsiteX9" fmla="*/ 0 w 3761934"/>
              <a:gd name="connsiteY9" fmla="*/ 520862 h 2969034"/>
              <a:gd name="connsiteX10" fmla="*/ 503322 w 3761934"/>
              <a:gd name="connsiteY10" fmla="*/ 19561 h 29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934" h="2969034">
                <a:moveTo>
                  <a:pt x="503322" y="19561"/>
                </a:moveTo>
                <a:cubicBezTo>
                  <a:pt x="956577" y="349219"/>
                  <a:pt x="1397131" y="526477"/>
                  <a:pt x="1863086" y="532285"/>
                </a:cubicBezTo>
                <a:cubicBezTo>
                  <a:pt x="2337636" y="532657"/>
                  <a:pt x="2837585" y="386978"/>
                  <a:pt x="3267685" y="0"/>
                </a:cubicBezTo>
                <a:lnTo>
                  <a:pt x="3761934" y="518819"/>
                </a:lnTo>
                <a:cubicBezTo>
                  <a:pt x="3077488" y="1021184"/>
                  <a:pt x="2354943" y="1974399"/>
                  <a:pt x="2337247" y="2578364"/>
                </a:cubicBezTo>
                <a:lnTo>
                  <a:pt x="3191615" y="2481710"/>
                </a:lnTo>
                <a:cubicBezTo>
                  <a:pt x="2703934" y="2606051"/>
                  <a:pt x="2190852" y="2781193"/>
                  <a:pt x="1900021" y="2969034"/>
                </a:cubicBezTo>
                <a:cubicBezTo>
                  <a:pt x="1604002" y="2773109"/>
                  <a:pt x="1060334" y="2608934"/>
                  <a:pt x="554765" y="2476509"/>
                </a:cubicBezTo>
                <a:lnTo>
                  <a:pt x="1407325" y="2572142"/>
                </a:lnTo>
                <a:cubicBezTo>
                  <a:pt x="1408117" y="1939182"/>
                  <a:pt x="665958" y="1026822"/>
                  <a:pt x="0" y="520862"/>
                </a:cubicBezTo>
                <a:lnTo>
                  <a:pt x="503322" y="19561"/>
                </a:lnTo>
                <a:close/>
              </a:path>
            </a:pathLst>
          </a:custGeom>
          <a:solidFill>
            <a:srgbClr val="68C8C6">
              <a:alpha val="30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1" dirty="0"/>
          </a:p>
        </p:txBody>
      </p:sp>
      <p:sp>
        <p:nvSpPr>
          <p:cNvPr id="22" name="Oval 21"/>
          <p:cNvSpPr>
            <a:spLocks noChangeAspect="1"/>
          </p:cNvSpPr>
          <p:nvPr/>
        </p:nvSpPr>
        <p:spPr>
          <a:xfrm>
            <a:off x="5336201" y="2677638"/>
            <a:ext cx="1615980" cy="1434854"/>
          </a:xfrm>
          <a:prstGeom prst="ellipse">
            <a:avLst/>
          </a:prstGeom>
          <a:solidFill>
            <a:schemeClr val="accent5">
              <a:lumMod val="60000"/>
              <a:lumOff val="40000"/>
              <a:alpha val="83000"/>
            </a:schemeClr>
          </a:solidFill>
        </p:spPr>
        <p:txBody>
          <a:bodyPr wrap="square" lIns="36017" tIns="18008" rIns="36017" bIns="18008" rtlCol="0" anchor="ctr" anchorCtr="0">
            <a:noAutofit/>
          </a:bodyPr>
          <a:lstStyle/>
          <a:p>
            <a:pPr algn="ctr"/>
            <a:endParaRPr lang="en-US" sz="1401" b="1" dirty="0">
              <a:latin typeface="Arial"/>
              <a:cs typeface="Arial"/>
            </a:endParaRPr>
          </a:p>
        </p:txBody>
      </p:sp>
      <p:sp>
        <p:nvSpPr>
          <p:cNvPr id="28" name="Oval 27"/>
          <p:cNvSpPr/>
          <p:nvPr/>
        </p:nvSpPr>
        <p:spPr>
          <a:xfrm>
            <a:off x="5072615" y="4339822"/>
            <a:ext cx="2086898" cy="810185"/>
          </a:xfrm>
          <a:prstGeom prst="ellipse">
            <a:avLst/>
          </a:prstGeom>
          <a:solidFill>
            <a:schemeClr val="accent5">
              <a:lumMod val="60000"/>
              <a:lumOff val="40000"/>
            </a:schemeClr>
          </a:solidFill>
        </p:spPr>
        <p:txBody>
          <a:bodyPr wrap="square" lIns="36017" tIns="0" rIns="36017" bIns="0" rtlCol="0" anchor="ctr" anchorCtr="0">
            <a:noAutofit/>
          </a:bodyPr>
          <a:lstStyle/>
          <a:p>
            <a:pPr algn="ctr"/>
            <a:r>
              <a:rPr lang="en-US" sz="1201" b="1" i="1" dirty="0">
                <a:latin typeface="Arial"/>
                <a:cs typeface="Arial"/>
              </a:rPr>
              <a:t>… in order to create commercial value.</a:t>
            </a:r>
          </a:p>
        </p:txBody>
      </p:sp>
      <p:grpSp>
        <p:nvGrpSpPr>
          <p:cNvPr id="32" name="Group 72"/>
          <p:cNvGrpSpPr>
            <a:grpSpLocks noChangeAspect="1"/>
          </p:cNvGrpSpPr>
          <p:nvPr/>
        </p:nvGrpSpPr>
        <p:grpSpPr>
          <a:xfrm>
            <a:off x="5543216" y="3035436"/>
            <a:ext cx="1210171" cy="929305"/>
            <a:chOff x="3938072" y="2466420"/>
            <a:chExt cx="1732892" cy="1498689"/>
          </a:xfrm>
        </p:grpSpPr>
        <p:grpSp>
          <p:nvGrpSpPr>
            <p:cNvPr id="33" name="Group 89"/>
            <p:cNvGrpSpPr/>
            <p:nvPr/>
          </p:nvGrpSpPr>
          <p:grpSpPr>
            <a:xfrm>
              <a:off x="5058213" y="2950539"/>
              <a:ext cx="370470" cy="122451"/>
              <a:chOff x="1974849" y="3771883"/>
              <a:chExt cx="438228" cy="144000"/>
            </a:xfrm>
            <a:effectLst>
              <a:outerShdw blurRad="50800" dist="38100" dir="2700000">
                <a:srgbClr val="000000">
                  <a:alpha val="75000"/>
                </a:srgbClr>
              </a:outerShdw>
            </a:effectLst>
          </p:grpSpPr>
          <p:sp>
            <p:nvSpPr>
              <p:cNvPr id="56" name="Rectangle 55"/>
              <p:cNvSpPr/>
              <p:nvPr/>
            </p:nvSpPr>
            <p:spPr>
              <a:xfrm>
                <a:off x="1974849" y="3823862"/>
                <a:ext cx="307521" cy="40042"/>
              </a:xfrm>
              <a:prstGeom prst="rect">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sp>
            <p:nvSpPr>
              <p:cNvPr id="57" name="Oval 56"/>
              <p:cNvSpPr/>
              <p:nvPr/>
            </p:nvSpPr>
            <p:spPr bwMode="gray">
              <a:xfrm>
                <a:off x="2269077" y="3771883"/>
                <a:ext cx="144000" cy="144000"/>
              </a:xfrm>
              <a:prstGeom prst="ellipse">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marL="184242" indent="-184242" algn="ctr" defTabSz="914857">
                  <a:buClr>
                    <a:srgbClr val="F0AB00"/>
                  </a:buClr>
                  <a:buSzPct val="80000"/>
                  <a:defRPr/>
                </a:pPr>
                <a:endParaRPr lang="en-US" sz="1051" b="1" kern="0" dirty="0">
                  <a:solidFill>
                    <a:srgbClr val="FFFFFF"/>
                  </a:solidFill>
                  <a:latin typeface="Arial"/>
                  <a:cs typeface="Arial"/>
                </a:endParaRPr>
              </a:p>
            </p:txBody>
          </p:sp>
        </p:grpSp>
        <p:grpSp>
          <p:nvGrpSpPr>
            <p:cNvPr id="34" name="Group 92"/>
            <p:cNvGrpSpPr/>
            <p:nvPr/>
          </p:nvGrpSpPr>
          <p:grpSpPr>
            <a:xfrm>
              <a:off x="5054463" y="3516276"/>
              <a:ext cx="436967" cy="195692"/>
              <a:chOff x="1970409" y="3513618"/>
              <a:chExt cx="516886" cy="230123"/>
            </a:xfrm>
            <a:effectLst>
              <a:outerShdw blurRad="50800" dist="38100" dir="2700000">
                <a:srgbClr val="000000">
                  <a:alpha val="75000"/>
                </a:srgbClr>
              </a:outerShdw>
            </a:effectLst>
          </p:grpSpPr>
          <p:sp>
            <p:nvSpPr>
              <p:cNvPr id="54" name="Rectangle 53"/>
              <p:cNvSpPr/>
              <p:nvPr/>
            </p:nvSpPr>
            <p:spPr>
              <a:xfrm>
                <a:off x="1970409" y="3608658"/>
                <a:ext cx="307521" cy="40042"/>
              </a:xfrm>
              <a:prstGeom prst="rect">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sp>
            <p:nvSpPr>
              <p:cNvPr id="55" name="Block Arc 54"/>
              <p:cNvSpPr/>
              <p:nvPr/>
            </p:nvSpPr>
            <p:spPr>
              <a:xfrm rot="16200000">
                <a:off x="2260997" y="3517443"/>
                <a:ext cx="230123" cy="222473"/>
              </a:xfrm>
              <a:prstGeom prst="blockArc">
                <a:avLst>
                  <a:gd name="adj1" fmla="val 10800000"/>
                  <a:gd name="adj2" fmla="val 0"/>
                  <a:gd name="adj3" fmla="val 16667"/>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grpSp>
        <p:grpSp>
          <p:nvGrpSpPr>
            <p:cNvPr id="35" name="Group 87"/>
            <p:cNvGrpSpPr/>
            <p:nvPr/>
          </p:nvGrpSpPr>
          <p:grpSpPr>
            <a:xfrm>
              <a:off x="5058203" y="2771005"/>
              <a:ext cx="370470" cy="122451"/>
              <a:chOff x="1974849" y="3771883"/>
              <a:chExt cx="438228" cy="144000"/>
            </a:xfrm>
            <a:effectLst>
              <a:outerShdw blurRad="50800" dist="38100" dir="2700000">
                <a:srgbClr val="000000">
                  <a:alpha val="75000"/>
                </a:srgbClr>
              </a:outerShdw>
            </a:effectLst>
          </p:grpSpPr>
          <p:sp>
            <p:nvSpPr>
              <p:cNvPr id="52" name="Rectangle 51"/>
              <p:cNvSpPr/>
              <p:nvPr/>
            </p:nvSpPr>
            <p:spPr>
              <a:xfrm>
                <a:off x="1974849" y="3823862"/>
                <a:ext cx="307521" cy="40042"/>
              </a:xfrm>
              <a:prstGeom prst="rect">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sp>
            <p:nvSpPr>
              <p:cNvPr id="53" name="Oval 52"/>
              <p:cNvSpPr/>
              <p:nvPr/>
            </p:nvSpPr>
            <p:spPr bwMode="gray">
              <a:xfrm>
                <a:off x="2269077" y="3771883"/>
                <a:ext cx="144000" cy="144000"/>
              </a:xfrm>
              <a:prstGeom prst="ellipse">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marL="184242" indent="-184242" algn="ctr" defTabSz="914857">
                  <a:buClr>
                    <a:srgbClr val="F0AB00"/>
                  </a:buClr>
                  <a:buSzPct val="80000"/>
                  <a:defRPr/>
                </a:pPr>
                <a:endParaRPr lang="en-US" sz="1051" b="1" kern="0" dirty="0">
                  <a:solidFill>
                    <a:srgbClr val="FFFFFF"/>
                  </a:solidFill>
                  <a:latin typeface="Arial"/>
                  <a:cs typeface="Arial"/>
                </a:endParaRPr>
              </a:p>
            </p:txBody>
          </p:sp>
        </p:grpSp>
        <p:grpSp>
          <p:nvGrpSpPr>
            <p:cNvPr id="36" name="Group 88"/>
            <p:cNvGrpSpPr/>
            <p:nvPr/>
          </p:nvGrpSpPr>
          <p:grpSpPr>
            <a:xfrm>
              <a:off x="5054453" y="3296176"/>
              <a:ext cx="436967" cy="195692"/>
              <a:chOff x="1970409" y="3513618"/>
              <a:chExt cx="516886" cy="230123"/>
            </a:xfrm>
            <a:effectLst>
              <a:outerShdw blurRad="50800" dist="38100" dir="2700000">
                <a:srgbClr val="000000">
                  <a:alpha val="75000"/>
                </a:srgbClr>
              </a:outerShdw>
            </a:effectLst>
          </p:grpSpPr>
          <p:sp>
            <p:nvSpPr>
              <p:cNvPr id="50" name="Rectangle 49"/>
              <p:cNvSpPr/>
              <p:nvPr/>
            </p:nvSpPr>
            <p:spPr>
              <a:xfrm>
                <a:off x="1970409" y="3608658"/>
                <a:ext cx="307521" cy="40042"/>
              </a:xfrm>
              <a:prstGeom prst="rect">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sp>
            <p:nvSpPr>
              <p:cNvPr id="51" name="Block Arc 50"/>
              <p:cNvSpPr/>
              <p:nvPr/>
            </p:nvSpPr>
            <p:spPr>
              <a:xfrm rot="16200000">
                <a:off x="2260997" y="3517443"/>
                <a:ext cx="230123" cy="222473"/>
              </a:xfrm>
              <a:prstGeom prst="blockArc">
                <a:avLst>
                  <a:gd name="adj1" fmla="val 10800000"/>
                  <a:gd name="adj2" fmla="val 0"/>
                  <a:gd name="adj3" fmla="val 16667"/>
                </a:avLst>
              </a:prstGeom>
              <a:solidFill>
                <a:srgbClr val="C1CD19"/>
              </a:solidFill>
              <a:ln w="12700" cap="flat" cmpd="sng" algn="ctr">
                <a:solidFill>
                  <a:srgbClr val="C1CD19">
                    <a:shade val="50000"/>
                  </a:srgbClr>
                </a:solidFill>
                <a:prstDash val="solid"/>
                <a:round/>
                <a:headEnd type="none" w="med" len="med"/>
                <a:tailEnd type="none" w="med" len="med"/>
              </a:ln>
              <a:effectLst/>
            </p:spPr>
            <p:txBody>
              <a:bodyPr wrap="none" lIns="0" rIns="0" rtlCol="0" anchor="ctr"/>
              <a:lstStyle/>
              <a:p>
                <a:pPr algn="ctr" defTabSz="914857">
                  <a:defRPr/>
                </a:pPr>
                <a:endParaRPr lang="en-US" sz="1051" b="1" kern="0" dirty="0">
                  <a:solidFill>
                    <a:srgbClr val="FFFFFF"/>
                  </a:solidFill>
                  <a:latin typeface="Arial"/>
                  <a:cs typeface="Arial"/>
                </a:endParaRPr>
              </a:p>
            </p:txBody>
          </p:sp>
        </p:grpSp>
        <p:sp>
          <p:nvSpPr>
            <p:cNvPr id="37" name="Snip Same Side Corner Rectangle 36"/>
            <p:cNvSpPr/>
            <p:nvPr/>
          </p:nvSpPr>
          <p:spPr bwMode="auto">
            <a:xfrm>
              <a:off x="3938072" y="2466420"/>
              <a:ext cx="1256042" cy="1498689"/>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25400" cap="flat" cmpd="sng" algn="ctr">
              <a:solidFill>
                <a:srgbClr val="C1CD19">
                  <a:shade val="50000"/>
                </a:srgbClr>
              </a:solidFill>
              <a:prstDash val="solid"/>
              <a:headEnd type="none" w="med" len="med"/>
              <a:tailEnd type="none" w="med" len="med"/>
            </a:ln>
            <a:effectLst/>
          </p:spPr>
          <p:txBody>
            <a:bodyPr wrap="none" lIns="0" rIns="0" rtlCol="0" anchor="ctr"/>
            <a:lstStyle/>
            <a:p>
              <a:pPr algn="ctr" defTabSz="914857" eaLnBrk="0" hangingPunct="0">
                <a:defRPr/>
              </a:pPr>
              <a:endParaRPr lang="en-US" sz="900" b="1" kern="0" dirty="0">
                <a:solidFill>
                  <a:srgbClr val="FFFFFF"/>
                </a:solidFill>
                <a:latin typeface="Arial"/>
                <a:cs typeface="Arial"/>
              </a:endParaRPr>
            </a:p>
          </p:txBody>
        </p:sp>
        <p:sp>
          <p:nvSpPr>
            <p:cNvPr id="38" name="Can 37"/>
            <p:cNvSpPr/>
            <p:nvPr/>
          </p:nvSpPr>
          <p:spPr>
            <a:xfrm>
              <a:off x="4176618" y="3471967"/>
              <a:ext cx="810384" cy="366682"/>
            </a:xfrm>
            <a:prstGeom prst="can">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4F5603"/>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r>
                <a:rPr lang="en-US" sz="800" b="1" kern="0" dirty="0">
                  <a:solidFill>
                    <a:srgbClr val="000000"/>
                  </a:solidFill>
                  <a:effectLst>
                    <a:outerShdw blurRad="50800" dist="38100" dir="2700000">
                      <a:srgbClr val="000000">
                        <a:alpha val="43000"/>
                      </a:srgbClr>
                    </a:outerShdw>
                  </a:effectLst>
                  <a:latin typeface="Arial"/>
                  <a:cs typeface="Arial"/>
                </a:rPr>
                <a:t>Local State</a:t>
              </a:r>
            </a:p>
          </p:txBody>
        </p:sp>
        <p:grpSp>
          <p:nvGrpSpPr>
            <p:cNvPr id="39" name="Group 319"/>
            <p:cNvGrpSpPr/>
            <p:nvPr/>
          </p:nvGrpSpPr>
          <p:grpSpPr>
            <a:xfrm>
              <a:off x="4039050" y="2468233"/>
              <a:ext cx="1040104" cy="1053268"/>
              <a:chOff x="6896824" y="3500563"/>
              <a:chExt cx="988563" cy="995190"/>
            </a:xfrm>
          </p:grpSpPr>
          <p:sp>
            <p:nvSpPr>
              <p:cNvPr id="42" name="Circular Arrow 41"/>
              <p:cNvSpPr>
                <a:spLocks noChangeAspect="1"/>
              </p:cNvSpPr>
              <p:nvPr/>
            </p:nvSpPr>
            <p:spPr>
              <a:xfrm rot="5400000">
                <a:off x="6893511" y="3503876"/>
                <a:ext cx="995190" cy="988563"/>
              </a:xfrm>
              <a:prstGeom prst="circularArrow">
                <a:avLst>
                  <a:gd name="adj1" fmla="val 9305"/>
                  <a:gd name="adj2" fmla="val 1142319"/>
                  <a:gd name="adj3" fmla="val 9582904"/>
                  <a:gd name="adj4" fmla="val 10800000"/>
                  <a:gd name="adj5" fmla="val 15014"/>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4F5603"/>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1051" b="1" kern="0" dirty="0">
                  <a:solidFill>
                    <a:srgbClr val="000000"/>
                  </a:solidFill>
                  <a:latin typeface="Arial"/>
                  <a:cs typeface="Arial"/>
                </a:endParaRPr>
              </a:p>
            </p:txBody>
          </p:sp>
          <p:grpSp>
            <p:nvGrpSpPr>
              <p:cNvPr id="43" name="Group 17"/>
              <p:cNvGrpSpPr/>
              <p:nvPr/>
            </p:nvGrpSpPr>
            <p:grpSpPr>
              <a:xfrm>
                <a:off x="7132045" y="3855855"/>
                <a:ext cx="517857" cy="316848"/>
                <a:chOff x="5181600" y="4419600"/>
                <a:chExt cx="643464" cy="393699"/>
              </a:xfrm>
              <a:effectLst/>
            </p:grpSpPr>
            <p:sp>
              <p:nvSpPr>
                <p:cNvPr id="45" name="Rectangle 44"/>
                <p:cNvSpPr/>
                <p:nvPr/>
              </p:nvSpPr>
              <p:spPr>
                <a:xfrm>
                  <a:off x="5181600" y="4419600"/>
                  <a:ext cx="457200" cy="228600"/>
                </a:xfrm>
                <a:prstGeom prst="rect">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5F6062">
                      <a:shade val="95000"/>
                      <a:satMod val="105000"/>
                    </a:srgbClr>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900" b="1" kern="0" dirty="0">
                    <a:solidFill>
                      <a:srgbClr val="000000"/>
                    </a:solidFill>
                    <a:latin typeface="Arial"/>
                    <a:cs typeface="Arial"/>
                  </a:endParaRPr>
                </a:p>
              </p:txBody>
            </p:sp>
            <p:sp>
              <p:nvSpPr>
                <p:cNvPr id="46" name="Rectangle 45"/>
                <p:cNvSpPr/>
                <p:nvPr/>
              </p:nvSpPr>
              <p:spPr>
                <a:xfrm>
                  <a:off x="5228166" y="4460875"/>
                  <a:ext cx="457200" cy="228600"/>
                </a:xfrm>
                <a:prstGeom prst="rect">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5F6062">
                      <a:shade val="95000"/>
                      <a:satMod val="105000"/>
                    </a:srgbClr>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900" b="1" kern="0" dirty="0">
                    <a:solidFill>
                      <a:srgbClr val="000000"/>
                    </a:solidFill>
                    <a:latin typeface="Arial"/>
                    <a:cs typeface="Arial"/>
                  </a:endParaRPr>
                </a:p>
              </p:txBody>
            </p:sp>
            <p:sp>
              <p:nvSpPr>
                <p:cNvPr id="47" name="Rectangle 46"/>
                <p:cNvSpPr/>
                <p:nvPr/>
              </p:nvSpPr>
              <p:spPr>
                <a:xfrm>
                  <a:off x="5274732" y="4502150"/>
                  <a:ext cx="457200" cy="228600"/>
                </a:xfrm>
                <a:prstGeom prst="rect">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5F6062">
                      <a:shade val="95000"/>
                      <a:satMod val="105000"/>
                    </a:srgbClr>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900" b="1" kern="0" dirty="0">
                    <a:solidFill>
                      <a:srgbClr val="000000"/>
                    </a:solidFill>
                    <a:latin typeface="Arial"/>
                    <a:cs typeface="Arial"/>
                  </a:endParaRPr>
                </a:p>
              </p:txBody>
            </p:sp>
            <p:sp>
              <p:nvSpPr>
                <p:cNvPr id="48" name="Rectangle 47"/>
                <p:cNvSpPr/>
                <p:nvPr/>
              </p:nvSpPr>
              <p:spPr>
                <a:xfrm>
                  <a:off x="5321298" y="4543425"/>
                  <a:ext cx="457200" cy="228600"/>
                </a:xfrm>
                <a:prstGeom prst="rect">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5F6062">
                      <a:shade val="95000"/>
                      <a:satMod val="105000"/>
                    </a:srgbClr>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900" b="1" kern="0" dirty="0">
                    <a:solidFill>
                      <a:srgbClr val="000000"/>
                    </a:solidFill>
                    <a:latin typeface="Arial"/>
                    <a:cs typeface="Arial"/>
                  </a:endParaRPr>
                </a:p>
              </p:txBody>
            </p:sp>
            <p:sp>
              <p:nvSpPr>
                <p:cNvPr id="49" name="Rectangle 48"/>
                <p:cNvSpPr/>
                <p:nvPr/>
              </p:nvSpPr>
              <p:spPr>
                <a:xfrm>
                  <a:off x="5367864" y="4584699"/>
                  <a:ext cx="457200" cy="228600"/>
                </a:xfrm>
                <a:prstGeom prst="rect">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5F6062">
                      <a:shade val="95000"/>
                      <a:satMod val="105000"/>
                    </a:srgbClr>
                  </a:solidFill>
                  <a:prstDash val="solid"/>
                </a:ln>
                <a:effectLst>
                  <a:outerShdw blurRad="40000" dist="23000" dir="5400000" rotWithShape="0">
                    <a:srgbClr val="000000">
                      <a:alpha val="35000"/>
                    </a:srgbClr>
                  </a:outerShdw>
                </a:effectLst>
              </p:spPr>
              <p:txBody>
                <a:bodyPr wrap="none" lIns="0" rIns="0" rtlCol="0" anchor="ctr"/>
                <a:lstStyle/>
                <a:p>
                  <a:pPr algn="ctr" defTabSz="914857">
                    <a:defRPr/>
                  </a:pPr>
                  <a:endParaRPr lang="en-US" sz="900" b="1" kern="0" dirty="0">
                    <a:solidFill>
                      <a:srgbClr val="000000"/>
                    </a:solidFill>
                    <a:latin typeface="Arial"/>
                    <a:cs typeface="Arial"/>
                  </a:endParaRPr>
                </a:p>
              </p:txBody>
            </p:sp>
          </p:grpSp>
          <p:sp>
            <p:nvSpPr>
              <p:cNvPr id="44" name="Rounded Rectangle 43"/>
              <p:cNvSpPr/>
              <p:nvPr/>
            </p:nvSpPr>
            <p:spPr>
              <a:xfrm>
                <a:off x="7099300" y="3771900"/>
                <a:ext cx="564353" cy="471346"/>
              </a:xfrm>
              <a:prstGeom prst="roundRect">
                <a:avLst>
                  <a:gd name="adj" fmla="val 22202"/>
                </a:avLst>
              </a:prstGeom>
              <a:gradFill rotWithShape="1">
                <a:gsLst>
                  <a:gs pos="0">
                    <a:srgbClr val="5F6062">
                      <a:tint val="100000"/>
                      <a:shade val="100000"/>
                      <a:satMod val="130000"/>
                    </a:srgbClr>
                  </a:gs>
                  <a:gs pos="100000">
                    <a:srgbClr val="5F6062">
                      <a:tint val="50000"/>
                      <a:shade val="100000"/>
                      <a:satMod val="350000"/>
                    </a:srgbClr>
                  </a:gs>
                </a:gsLst>
                <a:lin ang="16200000" scaled="0"/>
              </a:gradFill>
              <a:ln w="9525" cap="flat" cmpd="sng" algn="ctr">
                <a:solidFill>
                  <a:srgbClr val="C1CD19">
                    <a:lumMod val="50000"/>
                  </a:srgbClr>
                </a:solidFill>
                <a:prstDash val="solid"/>
              </a:ln>
              <a:effectLst>
                <a:outerShdw blurRad="40000" dist="23000" dir="5400000" rotWithShape="0">
                  <a:srgbClr val="000000">
                    <a:alpha val="35000"/>
                  </a:srgbClr>
                </a:outerShdw>
              </a:effectLst>
            </p:spPr>
            <p:txBody>
              <a:bodyPr wrap="none" lIns="0" tIns="0" rIns="0" bIns="137224" rtlCol="0">
                <a:noAutofit/>
              </a:bodyPr>
              <a:lstStyle/>
              <a:p>
                <a:pPr algn="ctr" defTabSz="914857">
                  <a:defRPr/>
                </a:pPr>
                <a:r>
                  <a:rPr lang="en-US" sz="700" b="1" kern="0" dirty="0">
                    <a:solidFill>
                      <a:srgbClr val="000000"/>
                    </a:solidFill>
                    <a:latin typeface="Arial"/>
                    <a:cs typeface="Arial"/>
                  </a:rPr>
                  <a:t>Full</a:t>
                </a:r>
              </a:p>
              <a:p>
                <a:pPr algn="ctr" defTabSz="914857">
                  <a:defRPr/>
                </a:pPr>
                <a:r>
                  <a:rPr lang="en-US" sz="700" b="1" kern="0" dirty="0">
                    <a:solidFill>
                      <a:srgbClr val="000000"/>
                    </a:solidFill>
                    <a:latin typeface="Arial"/>
                    <a:cs typeface="Arial"/>
                  </a:rPr>
                  <a:t>Lifecycle</a:t>
                </a:r>
              </a:p>
              <a:p>
                <a:pPr algn="ctr" defTabSz="914857">
                  <a:defRPr/>
                </a:pPr>
                <a:r>
                  <a:rPr lang="en-US" sz="700" b="1" kern="0" dirty="0">
                    <a:solidFill>
                      <a:srgbClr val="000000"/>
                    </a:solidFill>
                    <a:latin typeface="Arial"/>
                    <a:cs typeface="Arial"/>
                  </a:rPr>
                  <a:t>Instances</a:t>
                </a:r>
              </a:p>
            </p:txBody>
          </p:sp>
        </p:grpSp>
        <p:sp>
          <p:nvSpPr>
            <p:cNvPr id="40" name="Rounded Rectangle 39"/>
            <p:cNvSpPr/>
            <p:nvPr/>
          </p:nvSpPr>
          <p:spPr>
            <a:xfrm>
              <a:off x="5443703" y="2626969"/>
              <a:ext cx="227261" cy="58143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defTabSz="914857">
                <a:lnSpc>
                  <a:spcPts val="660"/>
                </a:lnSpc>
                <a:defRPr/>
              </a:pPr>
              <a:r>
                <a:rPr lang="en-US" sz="500" b="1" kern="0" dirty="0">
                  <a:solidFill>
                    <a:sysClr val="windowText" lastClr="000000"/>
                  </a:solidFill>
                  <a:latin typeface="Arial"/>
                  <a:cs typeface="Arial"/>
                </a:rPr>
                <a:t>Offered Services</a:t>
              </a:r>
            </a:p>
          </p:txBody>
        </p:sp>
        <p:sp>
          <p:nvSpPr>
            <p:cNvPr id="41" name="Rounded Rectangle 40"/>
            <p:cNvSpPr/>
            <p:nvPr/>
          </p:nvSpPr>
          <p:spPr>
            <a:xfrm>
              <a:off x="5443702" y="3229159"/>
              <a:ext cx="227261" cy="58143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defTabSz="914857">
                <a:lnSpc>
                  <a:spcPts val="660"/>
                </a:lnSpc>
                <a:defRPr/>
              </a:pPr>
              <a:r>
                <a:rPr lang="en-US" sz="500" b="1" kern="0" dirty="0">
                  <a:solidFill>
                    <a:sysClr val="windowText" lastClr="000000"/>
                  </a:solidFill>
                  <a:latin typeface="Arial"/>
                  <a:cs typeface="Arial"/>
                </a:rPr>
                <a:t>Consumed Services</a:t>
              </a:r>
            </a:p>
          </p:txBody>
        </p:sp>
      </p:grpSp>
      <p:grpSp>
        <p:nvGrpSpPr>
          <p:cNvPr id="58" name="Group 149"/>
          <p:cNvGrpSpPr/>
          <p:nvPr/>
        </p:nvGrpSpPr>
        <p:grpSpPr>
          <a:xfrm>
            <a:off x="3404617" y="2149694"/>
            <a:ext cx="5491735" cy="903645"/>
            <a:chOff x="667050" y="1415354"/>
            <a:chExt cx="7628087" cy="1413618"/>
          </a:xfrm>
        </p:grpSpPr>
        <p:sp>
          <p:nvSpPr>
            <p:cNvPr id="59" name="Oval 58"/>
            <p:cNvSpPr/>
            <p:nvPr/>
          </p:nvSpPr>
          <p:spPr>
            <a:xfrm>
              <a:off x="667050" y="1415354"/>
              <a:ext cx="2910922" cy="1413617"/>
            </a:xfrm>
            <a:prstGeom prst="ellipse">
              <a:avLst/>
            </a:prstGeom>
            <a:solidFill>
              <a:schemeClr val="accent5">
                <a:lumMod val="60000"/>
                <a:lumOff val="40000"/>
              </a:schemeClr>
            </a:solidFill>
          </p:spPr>
          <p:txBody>
            <a:bodyPr wrap="square" lIns="36017" tIns="18008" rIns="36017" bIns="18008" rtlCol="0" anchor="ctr" anchorCtr="0">
              <a:noAutofit/>
            </a:bodyPr>
            <a:lstStyle/>
            <a:p>
              <a:pPr algn="ctr"/>
              <a:r>
                <a:rPr lang="en-US" sz="1201" b="1" i="1" dirty="0">
                  <a:latin typeface="Arial"/>
                  <a:cs typeface="Arial"/>
                </a:rPr>
                <a:t>The Bank has resources, tangible &amp; intangible…</a:t>
              </a:r>
            </a:p>
          </p:txBody>
        </p:sp>
        <p:sp>
          <p:nvSpPr>
            <p:cNvPr id="60" name="Oval 59"/>
            <p:cNvSpPr/>
            <p:nvPr/>
          </p:nvSpPr>
          <p:spPr>
            <a:xfrm>
              <a:off x="5384215" y="1415354"/>
              <a:ext cx="2910922" cy="1413618"/>
            </a:xfrm>
            <a:prstGeom prst="ellipse">
              <a:avLst/>
            </a:prstGeom>
            <a:solidFill>
              <a:schemeClr val="accent5">
                <a:lumMod val="60000"/>
                <a:lumOff val="40000"/>
              </a:schemeClr>
            </a:solidFill>
          </p:spPr>
          <p:txBody>
            <a:bodyPr wrap="square" lIns="36017" tIns="18008" rIns="36017" bIns="18008" rtlCol="0" anchor="ctr" anchorCtr="0">
              <a:noAutofit/>
            </a:bodyPr>
            <a:lstStyle/>
            <a:p>
              <a:pPr algn="ctr"/>
              <a:r>
                <a:rPr lang="en-US" sz="1201" b="1" i="1" dirty="0">
                  <a:latin typeface="Arial"/>
                  <a:cs typeface="Arial"/>
                </a:rPr>
                <a:t>…that it controls or leverages in various ways…</a:t>
              </a:r>
            </a:p>
          </p:txBody>
        </p:sp>
      </p:grpSp>
      <p:sp>
        <p:nvSpPr>
          <p:cNvPr id="61" name="Rectangle 60"/>
          <p:cNvSpPr/>
          <p:nvPr/>
        </p:nvSpPr>
        <p:spPr>
          <a:xfrm>
            <a:off x="5504556" y="2770955"/>
            <a:ext cx="1348139" cy="277127"/>
          </a:xfrm>
          <a:prstGeom prst="rect">
            <a:avLst/>
          </a:prstGeom>
        </p:spPr>
        <p:txBody>
          <a:bodyPr wrap="none">
            <a:spAutoFit/>
          </a:bodyPr>
          <a:lstStyle/>
          <a:p>
            <a:r>
              <a:rPr lang="en-US" sz="1201" b="1" i="1" dirty="0">
                <a:solidFill>
                  <a:srgbClr val="000000"/>
                </a:solidFill>
                <a:latin typeface="Arial"/>
                <a:cs typeface="Arial"/>
              </a:rPr>
              <a:t>Service Domain</a:t>
            </a:r>
            <a:endParaRPr lang="en-US" sz="1401" dirty="0"/>
          </a:p>
        </p:txBody>
      </p:sp>
      <p:sp>
        <p:nvSpPr>
          <p:cNvPr id="65" name="Rectangle 64"/>
          <p:cNvSpPr/>
          <p:nvPr/>
        </p:nvSpPr>
        <p:spPr>
          <a:xfrm>
            <a:off x="3555598" y="1754694"/>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Customer Relationships</a:t>
            </a:r>
          </a:p>
        </p:txBody>
      </p:sp>
      <p:sp>
        <p:nvSpPr>
          <p:cNvPr id="66" name="Rectangle 65"/>
          <p:cNvSpPr/>
          <p:nvPr/>
        </p:nvSpPr>
        <p:spPr>
          <a:xfrm>
            <a:off x="3696520" y="3143095"/>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Employee Commitments</a:t>
            </a:r>
          </a:p>
        </p:txBody>
      </p:sp>
      <p:sp>
        <p:nvSpPr>
          <p:cNvPr id="67" name="Rectangle 66"/>
          <p:cNvSpPr/>
          <p:nvPr/>
        </p:nvSpPr>
        <p:spPr>
          <a:xfrm>
            <a:off x="4738405" y="1909476"/>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Knowledge &amp; Knowhow</a:t>
            </a:r>
          </a:p>
        </p:txBody>
      </p:sp>
      <p:sp>
        <p:nvSpPr>
          <p:cNvPr id="68" name="Rectangle 67"/>
          <p:cNvSpPr/>
          <p:nvPr/>
        </p:nvSpPr>
        <p:spPr>
          <a:xfrm>
            <a:off x="2753980" y="3020657"/>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Production Capacity</a:t>
            </a:r>
          </a:p>
        </p:txBody>
      </p:sp>
      <p:sp>
        <p:nvSpPr>
          <p:cNvPr id="69" name="Rectangle 68"/>
          <p:cNvSpPr/>
          <p:nvPr/>
        </p:nvSpPr>
        <p:spPr>
          <a:xfrm>
            <a:off x="2317369" y="2491629"/>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Servicing Capacity</a:t>
            </a:r>
          </a:p>
        </p:txBody>
      </p:sp>
      <p:sp>
        <p:nvSpPr>
          <p:cNvPr id="70" name="Rectangle 69"/>
          <p:cNvSpPr/>
          <p:nvPr/>
        </p:nvSpPr>
        <p:spPr>
          <a:xfrm>
            <a:off x="2504484" y="2043451"/>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Reputation &amp;</a:t>
            </a:r>
          </a:p>
          <a:p>
            <a:pPr algn="ctr"/>
            <a:r>
              <a:rPr lang="en-US" sz="1101" b="1">
                <a:solidFill>
                  <a:srgbClr val="FF0000"/>
                </a:solidFill>
              </a:rPr>
              <a:t>Capital</a:t>
            </a:r>
          </a:p>
        </p:txBody>
      </p:sp>
      <p:sp>
        <p:nvSpPr>
          <p:cNvPr id="71" name="Rectangle 70"/>
          <p:cNvSpPr/>
          <p:nvPr/>
        </p:nvSpPr>
        <p:spPr>
          <a:xfrm>
            <a:off x="6367070" y="2001878"/>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Manage</a:t>
            </a:r>
          </a:p>
        </p:txBody>
      </p:sp>
      <p:sp>
        <p:nvSpPr>
          <p:cNvPr id="72" name="Rectangle 71"/>
          <p:cNvSpPr/>
          <p:nvPr/>
        </p:nvSpPr>
        <p:spPr>
          <a:xfrm>
            <a:off x="7143279" y="1830921"/>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Administer</a:t>
            </a:r>
          </a:p>
        </p:txBody>
      </p:sp>
      <p:sp>
        <p:nvSpPr>
          <p:cNvPr id="73" name="Rectangle 72"/>
          <p:cNvSpPr/>
          <p:nvPr/>
        </p:nvSpPr>
        <p:spPr>
          <a:xfrm>
            <a:off x="8808901" y="2503190"/>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Analyse</a:t>
            </a:r>
          </a:p>
        </p:txBody>
      </p:sp>
      <p:sp>
        <p:nvSpPr>
          <p:cNvPr id="74" name="Rectangle 73"/>
          <p:cNvSpPr/>
          <p:nvPr/>
        </p:nvSpPr>
        <p:spPr>
          <a:xfrm>
            <a:off x="8580203" y="2124328"/>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Track</a:t>
            </a:r>
          </a:p>
        </p:txBody>
      </p:sp>
      <p:sp>
        <p:nvSpPr>
          <p:cNvPr id="75" name="Rectangle 74"/>
          <p:cNvSpPr/>
          <p:nvPr/>
        </p:nvSpPr>
        <p:spPr>
          <a:xfrm>
            <a:off x="8432340" y="2854340"/>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Process</a:t>
            </a:r>
          </a:p>
        </p:txBody>
      </p:sp>
      <p:sp>
        <p:nvSpPr>
          <p:cNvPr id="76" name="Rectangle 75"/>
          <p:cNvSpPr/>
          <p:nvPr/>
        </p:nvSpPr>
        <p:spPr>
          <a:xfrm>
            <a:off x="7706940" y="3041454"/>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Fulfill</a:t>
            </a:r>
          </a:p>
        </p:txBody>
      </p:sp>
      <p:sp>
        <p:nvSpPr>
          <p:cNvPr id="77" name="Rectangle 76"/>
          <p:cNvSpPr/>
          <p:nvPr/>
        </p:nvSpPr>
        <p:spPr>
          <a:xfrm>
            <a:off x="7998035" y="1854026"/>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Operate</a:t>
            </a:r>
          </a:p>
        </p:txBody>
      </p:sp>
      <p:sp>
        <p:nvSpPr>
          <p:cNvPr id="78" name="Rectangle 77"/>
          <p:cNvSpPr/>
          <p:nvPr/>
        </p:nvSpPr>
        <p:spPr>
          <a:xfrm>
            <a:off x="6970021" y="3009112"/>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Design</a:t>
            </a:r>
          </a:p>
        </p:txBody>
      </p:sp>
      <p:sp>
        <p:nvSpPr>
          <p:cNvPr id="62" name="Rectangle 61"/>
          <p:cNvSpPr/>
          <p:nvPr/>
        </p:nvSpPr>
        <p:spPr>
          <a:xfrm>
            <a:off x="8044223" y="3523958"/>
            <a:ext cx="1994800" cy="95210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1" b="1" i="1" dirty="0">
                <a:solidFill>
                  <a:srgbClr val="000090"/>
                </a:solidFill>
              </a:rPr>
              <a:t>Components/Service Domains are generic and stable over time</a:t>
            </a:r>
          </a:p>
        </p:txBody>
      </p:sp>
    </p:spTree>
  </p:cSld>
  <p:clrMapOvr>
    <a:masterClrMapping/>
  </p:clrMapOvr>
  <p:transition>
    <p:wipe dir="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p:cNvSpPr/>
          <p:nvPr/>
        </p:nvSpPr>
        <p:spPr>
          <a:xfrm>
            <a:off x="1796043" y="927625"/>
            <a:ext cx="8586090"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The BIAN Service Landscape contains all currently identified Service Domains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Service Domains define the elemental building blocks supporting any activity, but the way business systems are architected can be fundamentally different…</a:t>
            </a:r>
          </a:p>
        </p:txBody>
      </p:sp>
      <p:sp>
        <p:nvSpPr>
          <p:cNvPr id="4" name="Rectangle 3"/>
          <p:cNvSpPr/>
          <p:nvPr/>
        </p:nvSpPr>
        <p:spPr>
          <a:xfrm>
            <a:off x="1522678" y="46211"/>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BIAN defines the canonical Standard Components for banking...</a:t>
            </a:r>
          </a:p>
        </p:txBody>
      </p:sp>
      <p:sp>
        <p:nvSpPr>
          <p:cNvPr id="6" name="Rectangle 5"/>
          <p:cNvSpPr/>
          <p:nvPr/>
        </p:nvSpPr>
        <p:spPr>
          <a:xfrm>
            <a:off x="1599687" y="68951"/>
            <a:ext cx="8901519" cy="911403"/>
          </a:xfrm>
          <a:prstGeom prst="rect">
            <a:avLst/>
          </a:prstGeom>
        </p:spPr>
        <p:txBody>
          <a:bodyPr wrap="square">
            <a:spAutoFit/>
          </a:bodyPr>
          <a:lstStyle/>
          <a:p>
            <a:pPr marL="342900" indent="-342900">
              <a:spcAft>
                <a:spcPts val="600"/>
              </a:spcAft>
              <a:buAutoNum type="alphaLcPeriod"/>
            </a:pPr>
            <a:r>
              <a:rPr lang="en-US" sz="1361" b="1" dirty="0">
                <a:solidFill>
                  <a:srgbClr val="68C8C6"/>
                </a:solidFill>
                <a:latin typeface="Helvetica"/>
                <a:cs typeface="Helvetica"/>
              </a:rPr>
              <a:t>It’s all about Componentization</a:t>
            </a:r>
            <a:endParaRPr lang="en-BE" sz="1361" b="1" dirty="0">
              <a:solidFill>
                <a:srgbClr val="68C8C6"/>
              </a:solidFill>
              <a:latin typeface="Helvetica"/>
              <a:cs typeface="Helvetica"/>
            </a:endParaRPr>
          </a:p>
          <a:p>
            <a:pPr marL="342900" indent="-342900">
              <a:spcAft>
                <a:spcPts val="600"/>
              </a:spcAft>
              <a:buAutoNum type="alphaLcPeriod"/>
            </a:pPr>
            <a:endParaRPr lang="en-US" sz="1361" b="1" dirty="0">
              <a:solidFill>
                <a:srgbClr val="68C8C6"/>
              </a:solidFill>
              <a:latin typeface="Helvetica"/>
              <a:cs typeface="Helvetica"/>
            </a:endParaRPr>
          </a:p>
          <a:p>
            <a:pPr marL="343071" lvl="1" indent="-343071">
              <a:spcAft>
                <a:spcPts val="600"/>
              </a:spcAft>
              <a:buSzPct val="80000"/>
            </a:pPr>
            <a:r>
              <a:rPr lang="en-US" sz="1601" b="1" dirty="0">
                <a:solidFill>
                  <a:srgbClr val="5F6062"/>
                </a:solidFill>
                <a:latin typeface="Helvetica"/>
                <a:cs typeface="Helvetica"/>
              </a:rPr>
              <a:t>The BIAN Service Domains define the elemental capability building blocks for any Bank</a:t>
            </a:r>
            <a:endParaRPr lang="en-US" sz="1601" b="1" dirty="0">
              <a:solidFill>
                <a:srgbClr val="636466"/>
              </a:solidFill>
              <a:latin typeface="Helvetica"/>
              <a:cs typeface="Helvetica"/>
            </a:endParaRPr>
          </a:p>
        </p:txBody>
      </p:sp>
      <p:grpSp>
        <p:nvGrpSpPr>
          <p:cNvPr id="32" name="Group 30"/>
          <p:cNvGrpSpPr>
            <a:grpSpLocks noChangeAspect="1"/>
          </p:cNvGrpSpPr>
          <p:nvPr/>
        </p:nvGrpSpPr>
        <p:grpSpPr>
          <a:xfrm>
            <a:off x="6074888" y="1379999"/>
            <a:ext cx="4307253" cy="2276518"/>
            <a:chOff x="2726320" y="1858362"/>
            <a:chExt cx="4149934" cy="2193369"/>
          </a:xfrm>
        </p:grpSpPr>
        <p:grpSp>
          <p:nvGrpSpPr>
            <p:cNvPr id="33" name="Group 832"/>
            <p:cNvGrpSpPr>
              <a:grpSpLocks noChangeAspect="1"/>
            </p:cNvGrpSpPr>
            <p:nvPr/>
          </p:nvGrpSpPr>
          <p:grpSpPr bwMode="auto">
            <a:xfrm>
              <a:off x="4157281" y="3186785"/>
              <a:ext cx="1373540" cy="864953"/>
              <a:chOff x="104944" y="2784474"/>
              <a:chExt cx="764759" cy="469503"/>
            </a:xfrm>
          </p:grpSpPr>
          <p:grpSp>
            <p:nvGrpSpPr>
              <p:cNvPr id="44" name="Group 481"/>
              <p:cNvGrpSpPr>
                <a:grpSpLocks/>
              </p:cNvGrpSpPr>
              <p:nvPr/>
            </p:nvGrpSpPr>
            <p:grpSpPr bwMode="auto">
              <a:xfrm>
                <a:off x="104944" y="2909782"/>
                <a:ext cx="764759" cy="214130"/>
                <a:chOff x="6797694" y="3182715"/>
                <a:chExt cx="1308103" cy="366264"/>
              </a:xfrm>
            </p:grpSpPr>
            <p:grpSp>
              <p:nvGrpSpPr>
                <p:cNvPr id="49" name="Group 480"/>
                <p:cNvGrpSpPr>
                  <a:grpSpLocks/>
                </p:cNvGrpSpPr>
                <p:nvPr/>
              </p:nvGrpSpPr>
              <p:grpSpPr bwMode="auto">
                <a:xfrm flipH="1">
                  <a:off x="6797694" y="3193568"/>
                  <a:ext cx="366379" cy="355411"/>
                  <a:chOff x="7891777" y="3347078"/>
                  <a:chExt cx="366379" cy="355411"/>
                </a:xfrm>
              </p:grpSpPr>
              <p:grpSp>
                <p:nvGrpSpPr>
                  <p:cNvPr id="56" name="Group 474"/>
                  <p:cNvGrpSpPr>
                    <a:grpSpLocks/>
                  </p:cNvGrpSpPr>
                  <p:nvPr/>
                </p:nvGrpSpPr>
                <p:grpSpPr bwMode="auto">
                  <a:xfrm>
                    <a:off x="7891777" y="3347078"/>
                    <a:ext cx="366379" cy="157358"/>
                    <a:chOff x="7860582" y="3121098"/>
                    <a:chExt cx="366379" cy="157358"/>
                  </a:xfrm>
                </p:grpSpPr>
                <p:sp>
                  <p:nvSpPr>
                    <p:cNvPr id="61" name="Block Arc 60"/>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64" name="Rectangle 63"/>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grpSp>
              <p:grpSp>
                <p:nvGrpSpPr>
                  <p:cNvPr id="57" name="Group 477"/>
                  <p:cNvGrpSpPr>
                    <a:grpSpLocks/>
                  </p:cNvGrpSpPr>
                  <p:nvPr/>
                </p:nvGrpSpPr>
                <p:grpSpPr bwMode="auto">
                  <a:xfrm>
                    <a:off x="7891777" y="3550557"/>
                    <a:ext cx="366379" cy="151932"/>
                    <a:chOff x="7860582" y="3134077"/>
                    <a:chExt cx="366379" cy="151932"/>
                  </a:xfrm>
                </p:grpSpPr>
                <p:sp>
                  <p:nvSpPr>
                    <p:cNvPr id="59" name="Block Arc 58"/>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60" name="Rectangle 59"/>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grpSp>
            </p:grpSp>
            <p:grpSp>
              <p:nvGrpSpPr>
                <p:cNvPr id="50" name="Group 470"/>
                <p:cNvGrpSpPr>
                  <a:grpSpLocks/>
                </p:cNvGrpSpPr>
                <p:nvPr/>
              </p:nvGrpSpPr>
              <p:grpSpPr bwMode="auto">
                <a:xfrm>
                  <a:off x="7739420" y="3182715"/>
                  <a:ext cx="366377" cy="170923"/>
                  <a:chOff x="7860625" y="3109135"/>
                  <a:chExt cx="366377" cy="170923"/>
                </a:xfrm>
              </p:grpSpPr>
              <p:sp>
                <p:nvSpPr>
                  <p:cNvPr id="54" name="Block Arc 53"/>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55" name="Rectangle 54"/>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grpSp>
            <p:grpSp>
              <p:nvGrpSpPr>
                <p:cNvPr id="51" name="Group 471"/>
                <p:cNvGrpSpPr>
                  <a:grpSpLocks/>
                </p:cNvGrpSpPr>
                <p:nvPr/>
              </p:nvGrpSpPr>
              <p:grpSpPr bwMode="auto">
                <a:xfrm>
                  <a:off x="7739420" y="3386196"/>
                  <a:ext cx="366376" cy="157358"/>
                  <a:chOff x="7860625" y="3122116"/>
                  <a:chExt cx="366376" cy="157358"/>
                </a:xfrm>
              </p:grpSpPr>
              <p:sp>
                <p:nvSpPr>
                  <p:cNvPr id="52" name="Block Arc 5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53" name="Rectangle 52"/>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grpSp>
          </p:grpSp>
          <p:sp>
            <p:nvSpPr>
              <p:cNvPr id="45" name="Snip Same Side Corner Rectangle 44"/>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46" name="Can 45"/>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solidFill>
                    <a:srgbClr val="1E5846"/>
                  </a:solidFill>
                  <a:latin typeface="Calibri"/>
                  <a:cs typeface="Calibri"/>
                </a:endParaRPr>
              </a:p>
            </p:txBody>
          </p:sp>
          <p:sp>
            <p:nvSpPr>
              <p:cNvPr id="47" name="Circular Arrow 46"/>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201" b="1" dirty="0">
                  <a:latin typeface="Calibri"/>
                  <a:cs typeface="Calibri"/>
                </a:endParaRPr>
              </a:p>
            </p:txBody>
          </p:sp>
          <p:sp>
            <p:nvSpPr>
              <p:cNvPr id="48" name="Rounded Rectangle 47"/>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201" b="1" dirty="0">
                    <a:solidFill>
                      <a:srgbClr val="1E5846"/>
                    </a:solidFill>
                    <a:latin typeface="Calibri"/>
                    <a:cs typeface="Calibri"/>
                  </a:rPr>
                  <a:t>BIAN Service</a:t>
                </a:r>
              </a:p>
              <a:p>
                <a:pPr algn="ctr">
                  <a:lnSpc>
                    <a:spcPct val="70000"/>
                  </a:lnSpc>
                  <a:defRPr/>
                </a:pPr>
                <a:r>
                  <a:rPr lang="en-US" sz="1201" b="1" dirty="0">
                    <a:solidFill>
                      <a:srgbClr val="1E5846"/>
                    </a:solidFill>
                    <a:latin typeface="Calibri"/>
                    <a:cs typeface="Calibri"/>
                  </a:rPr>
                  <a:t>Domain</a:t>
                </a:r>
              </a:p>
            </p:txBody>
          </p:sp>
        </p:grpSp>
        <p:sp>
          <p:nvSpPr>
            <p:cNvPr id="34" name="TextBox 33"/>
            <p:cNvSpPr txBox="1"/>
            <p:nvPr/>
          </p:nvSpPr>
          <p:spPr>
            <a:xfrm>
              <a:off x="4752973" y="2359466"/>
              <a:ext cx="311856" cy="196671"/>
            </a:xfrm>
            <a:prstGeom prst="rect">
              <a:avLst/>
            </a:prstGeom>
            <a:noFill/>
          </p:spPr>
          <p:txBody>
            <a:bodyPr wrap="none" lIns="0" tIns="0" rIns="0" bIns="0" rtlCol="0" anchor="ctr" anchorCtr="0">
              <a:noAutofit/>
            </a:bodyPr>
            <a:lstStyle/>
            <a:p>
              <a:pPr algn="ctr"/>
              <a:r>
                <a:rPr lang="en-US" sz="7204" dirty="0">
                  <a:latin typeface="ＭＳ ゴシック"/>
                  <a:ea typeface="ＭＳ ゴシック"/>
                  <a:cs typeface="ＭＳ ゴシック"/>
                </a:rPr>
                <a:t>≅</a:t>
              </a:r>
              <a:endParaRPr lang="en-US" sz="7204" dirty="0"/>
            </a:p>
          </p:txBody>
        </p:sp>
        <p:grpSp>
          <p:nvGrpSpPr>
            <p:cNvPr id="35" name="Group 473"/>
            <p:cNvGrpSpPr>
              <a:grpSpLocks noChangeAspect="1"/>
            </p:cNvGrpSpPr>
            <p:nvPr/>
          </p:nvGrpSpPr>
          <p:grpSpPr>
            <a:xfrm>
              <a:off x="5367410" y="1958076"/>
              <a:ext cx="1508844" cy="1267581"/>
              <a:chOff x="5853763" y="2357834"/>
              <a:chExt cx="3082124" cy="2589297"/>
            </a:xfrm>
          </p:grpSpPr>
          <p:pic>
            <p:nvPicPr>
              <p:cNvPr id="41" name="Picture 40"/>
              <p:cNvPicPr>
                <a:picLocks noChangeAspect="1"/>
              </p:cNvPicPr>
              <p:nvPr/>
            </p:nvPicPr>
            <p:blipFill>
              <a:blip r:embed="rId2"/>
              <a:stretch>
                <a:fillRect/>
              </a:stretch>
            </p:blipFill>
            <p:spPr>
              <a:xfrm>
                <a:off x="5853763" y="2357834"/>
                <a:ext cx="3075891" cy="2247110"/>
              </a:xfrm>
              <a:prstGeom prst="rect">
                <a:avLst/>
              </a:prstGeom>
              <a:ln w="38100" cap="flat" cmpd="sng" algn="ctr">
                <a:solidFill>
                  <a:srgbClr val="2D2DB9"/>
                </a:solidFill>
                <a:prstDash val="solid"/>
                <a:round/>
                <a:headEnd type="none" w="med" len="med"/>
                <a:tailEnd type="none" w="med" len="med"/>
              </a:ln>
              <a:effectLst>
                <a:outerShdw blurRad="50800" dist="38100" dir="2700000">
                  <a:srgbClr val="000000">
                    <a:alpha val="43000"/>
                  </a:srgbClr>
                </a:outerShdw>
              </a:effectLst>
            </p:spPr>
          </p:pic>
          <p:sp>
            <p:nvSpPr>
              <p:cNvPr id="42" name="Rectangle 205"/>
              <p:cNvSpPr>
                <a:spLocks noChangeArrowheads="1"/>
              </p:cNvSpPr>
              <p:nvPr/>
            </p:nvSpPr>
            <p:spPr bwMode="auto">
              <a:xfrm>
                <a:off x="5859312" y="4662334"/>
                <a:ext cx="3076575" cy="284797"/>
              </a:xfrm>
              <a:prstGeom prst="rect">
                <a:avLst/>
              </a:prstGeom>
              <a:noFill/>
              <a:ln w="9525">
                <a:noFill/>
                <a:miter lim="800000"/>
                <a:headEnd/>
                <a:tailEnd/>
              </a:ln>
            </p:spPr>
            <p:txBody>
              <a:bodyPr lIns="0" tIns="0" rIns="0" bIns="0">
                <a:prstTxWarp prst="textNoShape">
                  <a:avLst/>
                </a:prstTxWarp>
              </a:bodyPr>
              <a:lstStyle/>
              <a:p>
                <a:pPr algn="ctr"/>
                <a:r>
                  <a:rPr lang="en-US" sz="1051" b="1" i="1" dirty="0">
                    <a:solidFill>
                      <a:srgbClr val="000090"/>
                    </a:solidFill>
                    <a:latin typeface="Helvetica"/>
                    <a:ea typeface="Arial" charset="0"/>
                    <a:cs typeface="Helvetica"/>
                  </a:rPr>
                  <a:t>The Periodic Table of Elements</a:t>
                </a:r>
                <a:endParaRPr lang="en-US" sz="1001" b="1" i="1" dirty="0">
                  <a:solidFill>
                    <a:srgbClr val="000000"/>
                  </a:solidFill>
                  <a:latin typeface="Helvetica"/>
                  <a:ea typeface="Arial" charset="0"/>
                  <a:cs typeface="Helvetica"/>
                </a:endParaRPr>
              </a:p>
            </p:txBody>
          </p:sp>
        </p:grpSp>
        <p:grpSp>
          <p:nvGrpSpPr>
            <p:cNvPr id="36" name="Group 479"/>
            <p:cNvGrpSpPr/>
            <p:nvPr/>
          </p:nvGrpSpPr>
          <p:grpSpPr>
            <a:xfrm>
              <a:off x="2726320" y="1858362"/>
              <a:ext cx="1772066" cy="1500838"/>
              <a:chOff x="4854517" y="1834359"/>
              <a:chExt cx="1772066" cy="1500838"/>
            </a:xfrm>
          </p:grpSpPr>
          <p:pic>
            <p:nvPicPr>
              <p:cNvPr id="38" name="Picture 37"/>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3"/>
                  <a:stretch>
                    <a:fillRect/>
                  </a:stretch>
                </p:blipFill>
              </mc:Choice>
              <mc:Fallback>
                <p:blipFill>
                  <a:blip r:embed="rId4"/>
                  <a:stretch>
                    <a:fillRect/>
                  </a:stretch>
                </p:blipFill>
              </mc:Fallback>
            </mc:AlternateContent>
            <p:spPr>
              <a:xfrm>
                <a:off x="4854517" y="1834359"/>
                <a:ext cx="1772066" cy="1136115"/>
              </a:xfrm>
              <a:prstGeom prst="rect">
                <a:avLst/>
              </a:prstGeom>
              <a:effectLst>
                <a:outerShdw blurRad="50800" dist="38100" dir="2700000">
                  <a:srgbClr val="000000">
                    <a:alpha val="75000"/>
                  </a:srgbClr>
                </a:outerShdw>
              </a:effectLst>
            </p:spPr>
          </p:pic>
          <p:sp>
            <p:nvSpPr>
              <p:cNvPr id="40" name="Rectangle 205"/>
              <p:cNvSpPr>
                <a:spLocks noChangeArrowheads="1"/>
              </p:cNvSpPr>
              <p:nvPr/>
            </p:nvSpPr>
            <p:spPr bwMode="auto">
              <a:xfrm>
                <a:off x="4876172" y="3009391"/>
                <a:ext cx="1728757" cy="325806"/>
              </a:xfrm>
              <a:prstGeom prst="rect">
                <a:avLst/>
              </a:prstGeom>
              <a:noFill/>
              <a:ln w="9525">
                <a:noFill/>
                <a:miter lim="800000"/>
                <a:headEnd/>
                <a:tailEnd/>
              </a:ln>
            </p:spPr>
            <p:txBody>
              <a:bodyPr lIns="0" tIns="0" rIns="0" bIns="0">
                <a:prstTxWarp prst="textNoShape">
                  <a:avLst/>
                </a:prstTxWarp>
              </a:bodyPr>
              <a:lstStyle/>
              <a:p>
                <a:pPr algn="ctr"/>
                <a:r>
                  <a:rPr lang="en-US" sz="1051" b="1" i="1" dirty="0">
                    <a:solidFill>
                      <a:srgbClr val="000090"/>
                    </a:solidFill>
                    <a:latin typeface="Helvetica"/>
                    <a:ea typeface="Arial" charset="0"/>
                    <a:cs typeface="Helvetica"/>
                  </a:rPr>
                  <a:t>BIAN Service Landscape</a:t>
                </a:r>
                <a:endParaRPr lang="en-US" sz="1001" b="1" i="1" dirty="0">
                  <a:solidFill>
                    <a:srgbClr val="000000"/>
                  </a:solidFill>
                  <a:latin typeface="Helvetica"/>
                  <a:ea typeface="Arial" charset="0"/>
                  <a:cs typeface="Helvetica"/>
                </a:endParaRPr>
              </a:p>
            </p:txBody>
          </p:sp>
        </p:grpSp>
        <p:sp>
          <p:nvSpPr>
            <p:cNvPr id="37" name="Circular Arrow 36"/>
            <p:cNvSpPr>
              <a:spLocks noChangeAspect="1"/>
            </p:cNvSpPr>
            <p:nvPr/>
          </p:nvSpPr>
          <p:spPr>
            <a:xfrm rot="16200000" flipH="1">
              <a:off x="3655056" y="2767810"/>
              <a:ext cx="950678" cy="953454"/>
            </a:xfrm>
            <a:prstGeom prst="circularArrow">
              <a:avLst>
                <a:gd name="adj1" fmla="val 17602"/>
                <a:gd name="adj2" fmla="val 1142319"/>
                <a:gd name="adj3" fmla="val 20457682"/>
                <a:gd name="adj4" fmla="val 16477176"/>
                <a:gd name="adj5" fmla="val 17212"/>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grpSp>
      <p:sp>
        <p:nvSpPr>
          <p:cNvPr id="65" name="Rectangle 64"/>
          <p:cNvSpPr/>
          <p:nvPr/>
        </p:nvSpPr>
        <p:spPr>
          <a:xfrm>
            <a:off x="1805619" y="2645067"/>
            <a:ext cx="5631072" cy="2027134"/>
          </a:xfrm>
          <a:prstGeom prst="rect">
            <a:avLst/>
          </a:prstGeom>
        </p:spPr>
        <p:txBody>
          <a:bodyPr wrap="square" lIns="0" rIns="0">
            <a:spAutoFit/>
          </a:bodyPr>
          <a:lstStyle/>
          <a:p>
            <a:pPr marL="351013" indent="-358954">
              <a:spcAft>
                <a:spcPts val="200"/>
              </a:spcAft>
              <a:buClr>
                <a:schemeClr val="accent1">
                  <a:lumMod val="75000"/>
                </a:schemeClr>
              </a:buClr>
              <a:buSzPct val="80000"/>
            </a:pPr>
            <a:r>
              <a:rPr lang="en-US" sz="1601" b="1" i="1" dirty="0">
                <a:solidFill>
                  <a:srgbClr val="0000FF"/>
                </a:solidFill>
                <a:latin typeface="Helvetica"/>
                <a:cs typeface="Helvetica"/>
              </a:rPr>
              <a:t>Service Domain properties:</a:t>
            </a:r>
            <a:endParaRPr lang="en-US" sz="1401" b="1" i="1" dirty="0">
              <a:solidFill>
                <a:srgbClr val="0000FF"/>
              </a:solidFill>
              <a:latin typeface="Helvetica"/>
              <a:cs typeface="Helvetica"/>
            </a:endParaRP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a discrete business capability (not a process step)</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peer collection covers all business activity (elemental)</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acts as an operational service center</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can combine people, procedures &amp; systems</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capable of being outsourced (one ‘sizing’ test)</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does ‘something’ to ‘something’ for the full life-cycle</a:t>
            </a:r>
          </a:p>
          <a:p>
            <a:pPr marL="179478" lvl="1" indent="-179478">
              <a:spcAft>
                <a:spcPts val="200"/>
              </a:spcAft>
              <a:buClr>
                <a:srgbClr val="FF0000"/>
              </a:buClr>
              <a:buSzPct val="80000"/>
              <a:buFont typeface="Wingdings" charset="2"/>
              <a:buChar char="u"/>
            </a:pPr>
            <a:r>
              <a:rPr lang="en-US" sz="1401" b="1" i="1" dirty="0">
                <a:solidFill>
                  <a:srgbClr val="5F6062"/>
                </a:solidFill>
                <a:latin typeface="Helvetica"/>
                <a:cs typeface="Helvetica"/>
              </a:rPr>
              <a:t>handle single or multiple instances for a short or long life-span</a:t>
            </a:r>
            <a:endParaRPr lang="en-US" sz="1401" b="1" dirty="0">
              <a:solidFill>
                <a:srgbClr val="5F6062"/>
              </a:solidFill>
              <a:latin typeface="Helvetica"/>
              <a:cs typeface="Helvetica"/>
            </a:endParaRPr>
          </a:p>
        </p:txBody>
      </p:sp>
    </p:spTree>
  </p:cSld>
  <p:clrMapOvr>
    <a:masterClrMapping/>
  </p:clrMapOvr>
  <p:transition>
    <p:wipe dir="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p:cNvSpPr/>
          <p:nvPr/>
        </p:nvSpPr>
        <p:spPr>
          <a:xfrm>
            <a:off x="1796043" y="938016"/>
            <a:ext cx="8586090"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A Service Domain represents the responsibility to implement a specific pattern of commercial behavior to instances of a specific type of asset.</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Service Domain uses a ‘Control Record’ to keep track of each time/instance it executes its responsibilities for a complete lifecycle.</a:t>
            </a:r>
          </a:p>
        </p:txBody>
      </p:sp>
      <p:sp>
        <p:nvSpPr>
          <p:cNvPr id="4" name="Rectangle 3"/>
          <p:cNvSpPr/>
          <p:nvPr/>
        </p:nvSpPr>
        <p:spPr>
          <a:xfrm>
            <a:off x="1522678" y="223489"/>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28406"/>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BIAN seeks to identify all of the standard Banking Components</a:t>
            </a:r>
          </a:p>
        </p:txBody>
      </p:sp>
      <p:sp>
        <p:nvSpPr>
          <p:cNvPr id="6" name="Rectangle 5"/>
          <p:cNvSpPr/>
          <p:nvPr/>
        </p:nvSpPr>
        <p:spPr>
          <a:xfrm>
            <a:off x="1599687" y="200618"/>
            <a:ext cx="8901519" cy="625332"/>
          </a:xfrm>
          <a:prstGeom prst="rect">
            <a:avLst/>
          </a:prstGeom>
        </p:spPr>
        <p:txBody>
          <a:bodyPr wrap="square">
            <a:spAutoFit/>
          </a:bodyPr>
          <a:lstStyle/>
          <a:p>
            <a:pPr>
              <a:spcAft>
                <a:spcPts val="600"/>
              </a:spcAft>
            </a:pPr>
            <a:r>
              <a:rPr lang="en-BE" sz="1361" b="1" dirty="0">
                <a:solidFill>
                  <a:srgbClr val="68C8C6"/>
                </a:solidFill>
                <a:latin typeface="Helvetica"/>
                <a:cs typeface="Helvetica"/>
              </a:rPr>
              <a:t>a. </a:t>
            </a:r>
            <a:r>
              <a:rPr lang="en-US" sz="1361" b="1" dirty="0">
                <a:solidFill>
                  <a:srgbClr val="68C8C6"/>
                </a:solidFill>
                <a:latin typeface="Helvetica"/>
                <a:cs typeface="Helvetica"/>
              </a:rPr>
              <a:t>It’s all about Componentization</a:t>
            </a:r>
          </a:p>
          <a:p>
            <a:pPr marL="343071" lvl="1" indent="-343071">
              <a:spcAft>
                <a:spcPts val="600"/>
              </a:spcAft>
              <a:buSzPct val="80000"/>
            </a:pPr>
            <a:r>
              <a:rPr lang="en-US" sz="1601" b="1" dirty="0">
                <a:solidFill>
                  <a:srgbClr val="636466"/>
                </a:solidFill>
                <a:latin typeface="Helvetica"/>
                <a:cs typeface="Helvetica"/>
              </a:rPr>
              <a:t>BIAN Service Domains all have the same design template…</a:t>
            </a:r>
          </a:p>
        </p:txBody>
      </p:sp>
      <p:grpSp>
        <p:nvGrpSpPr>
          <p:cNvPr id="71" name="Group 70"/>
          <p:cNvGrpSpPr>
            <a:grpSpLocks noChangeAspect="1"/>
          </p:cNvGrpSpPr>
          <p:nvPr/>
        </p:nvGrpSpPr>
        <p:grpSpPr>
          <a:xfrm>
            <a:off x="3822011" y="1601326"/>
            <a:ext cx="5840033" cy="3376259"/>
            <a:chOff x="1652881" y="2145464"/>
            <a:chExt cx="7240534" cy="4185925"/>
          </a:xfrm>
        </p:grpSpPr>
        <p:pic>
          <p:nvPicPr>
            <p:cNvPr id="39" name="Picture 38"/>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3983160" y="4429541"/>
              <a:ext cx="4852505" cy="1901848"/>
            </a:xfrm>
            <a:prstGeom prst="rect">
              <a:avLst/>
            </a:prstGeom>
          </p:spPr>
        </p:pic>
        <p:pic>
          <p:nvPicPr>
            <p:cNvPr id="43" name="Picture 42"/>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4"/>
                <a:stretch>
                  <a:fillRect/>
                </a:stretch>
              </p:blipFill>
            </mc:Choice>
            <mc:Fallback>
              <p:blipFill>
                <a:blip r:embed="rId5"/>
                <a:stretch>
                  <a:fillRect/>
                </a:stretch>
              </p:blipFill>
            </mc:Fallback>
          </mc:AlternateContent>
          <p:spPr>
            <a:xfrm>
              <a:off x="3969074" y="2145464"/>
              <a:ext cx="4924341" cy="1969373"/>
            </a:xfrm>
            <a:prstGeom prst="rect">
              <a:avLst/>
            </a:prstGeom>
          </p:spPr>
        </p:pic>
        <p:sp>
          <p:nvSpPr>
            <p:cNvPr id="58" name="Rectangle 57"/>
            <p:cNvSpPr/>
            <p:nvPr/>
          </p:nvSpPr>
          <p:spPr bwMode="auto">
            <a:xfrm>
              <a:off x="1652881" y="5037485"/>
              <a:ext cx="2343710" cy="994098"/>
            </a:xfrm>
            <a:prstGeom prst="rect">
              <a:avLst/>
            </a:prstGeom>
            <a:solidFill>
              <a:schemeClr val="bg1"/>
            </a:solidFill>
            <a:ln w="9525" cap="flat" cmpd="sng" algn="ctr">
              <a:no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ctr" defTabSz="914857" eaLnBrk="0" fontAlgn="base" hangingPunct="0">
                <a:spcBef>
                  <a:spcPct val="0"/>
                </a:spcBef>
                <a:spcAft>
                  <a:spcPct val="0"/>
                </a:spcAft>
              </a:pPr>
              <a:r>
                <a:rPr lang="en-US" sz="1201" b="1" i="1" dirty="0">
                  <a:latin typeface="Corbel"/>
                  <a:ea typeface="ＭＳ Ｐゴシック" pitchFamily="1" charset="-128"/>
                  <a:cs typeface="Corbel"/>
                </a:rPr>
                <a:t>18 </a:t>
              </a:r>
              <a:r>
                <a:rPr lang="en-BE" sz="1201" b="1" i="1" dirty="0">
                  <a:latin typeface="Corbel"/>
                  <a:ea typeface="ＭＳ Ｐゴシック" pitchFamily="1" charset="-128"/>
                  <a:cs typeface="Corbel"/>
                </a:rPr>
                <a:t>(19) </a:t>
              </a:r>
              <a:r>
                <a:rPr lang="en-US" sz="1201" b="1" i="1" dirty="0">
                  <a:latin typeface="Corbel"/>
                  <a:ea typeface="ＭＳ Ｐゴシック" pitchFamily="1" charset="-128"/>
                  <a:cs typeface="Corbel"/>
                </a:rPr>
                <a:t>standard patterns of commercial behavior have been identified and refined in use</a:t>
              </a:r>
              <a:endParaRPr lang="en-US" sz="1201" b="1" i="1" dirty="0">
                <a:solidFill>
                  <a:srgbClr val="000000"/>
                </a:solidFill>
                <a:latin typeface="Corbel"/>
                <a:ea typeface="ＭＳ Ｐゴシック" pitchFamily="1" charset="-128"/>
                <a:cs typeface="Corbel"/>
              </a:endParaRPr>
            </a:p>
          </p:txBody>
        </p:sp>
        <p:sp>
          <p:nvSpPr>
            <p:cNvPr id="62" name="Rectangle 61"/>
            <p:cNvSpPr/>
            <p:nvPr/>
          </p:nvSpPr>
          <p:spPr bwMode="auto">
            <a:xfrm>
              <a:off x="1786345" y="2449507"/>
              <a:ext cx="2036706" cy="827074"/>
            </a:xfrm>
            <a:prstGeom prst="rect">
              <a:avLst/>
            </a:prstGeom>
            <a:solidFill>
              <a:schemeClr val="bg1"/>
            </a:solidFill>
            <a:ln w="9525" cap="flat" cmpd="sng" algn="ctr">
              <a:no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ctr" defTabSz="914857" eaLnBrk="0" fontAlgn="base" hangingPunct="0">
                <a:spcBef>
                  <a:spcPct val="0"/>
                </a:spcBef>
                <a:spcAft>
                  <a:spcPct val="0"/>
                </a:spcAft>
              </a:pPr>
              <a:r>
                <a:rPr lang="en-US" sz="1201" b="1" i="1" dirty="0">
                  <a:solidFill>
                    <a:srgbClr val="000000"/>
                  </a:solidFill>
                  <a:latin typeface="Corbel"/>
                  <a:ea typeface="ＭＳ Ｐゴシック" pitchFamily="1" charset="-128"/>
                  <a:cs typeface="Corbel"/>
                </a:rPr>
                <a:t>Assets</a:t>
              </a:r>
              <a:r>
                <a:rPr lang="en-US" sz="1201" b="1" i="1" dirty="0">
                  <a:solidFill>
                    <a:srgbClr val="FF0000"/>
                  </a:solidFill>
                  <a:latin typeface="Corbel"/>
                  <a:ea typeface="ＭＳ Ｐゴシック" pitchFamily="1" charset="-128"/>
                  <a:cs typeface="Corbel"/>
                </a:rPr>
                <a:t> </a:t>
              </a:r>
              <a:r>
                <a:rPr lang="en-US" sz="1201" b="1" i="1" dirty="0">
                  <a:latin typeface="Corbel"/>
                  <a:ea typeface="ＭＳ Ｐゴシック" pitchFamily="1" charset="-128"/>
                  <a:cs typeface="Corbel"/>
                </a:rPr>
                <a:t>are identified using a “MECE” decomposition  hierarchy</a:t>
              </a:r>
            </a:p>
          </p:txBody>
        </p:sp>
        <p:grpSp>
          <p:nvGrpSpPr>
            <p:cNvPr id="65" name="Group 64"/>
            <p:cNvGrpSpPr/>
            <p:nvPr/>
          </p:nvGrpSpPr>
          <p:grpSpPr>
            <a:xfrm>
              <a:off x="5698887" y="3278382"/>
              <a:ext cx="1828800" cy="1888479"/>
              <a:chOff x="5546917" y="3245814"/>
              <a:chExt cx="1828800" cy="1888479"/>
            </a:xfrm>
          </p:grpSpPr>
          <p:sp>
            <p:nvSpPr>
              <p:cNvPr id="66" name="Down Arrow 65"/>
              <p:cNvSpPr/>
              <p:nvPr/>
            </p:nvSpPr>
            <p:spPr>
              <a:xfrm>
                <a:off x="5546917" y="3245814"/>
                <a:ext cx="1828800" cy="640080"/>
              </a:xfrm>
              <a:prstGeom prst="downArrow">
                <a:avLst>
                  <a:gd name="adj1" fmla="val 60496"/>
                  <a:gd name="adj2" fmla="val 50000"/>
                </a:avLst>
              </a:prstGeom>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a:solidFill>
                      <a:schemeClr val="tx1"/>
                    </a:solidFill>
                  </a:rPr>
                  <a:t>One Asset</a:t>
                </a:r>
              </a:p>
              <a:p>
                <a:pPr algn="ctr"/>
                <a:r>
                  <a:rPr lang="en-US" sz="1201" b="1">
                    <a:solidFill>
                      <a:schemeClr val="tx1"/>
                    </a:solidFill>
                  </a:rPr>
                  <a:t>Type</a:t>
                </a:r>
              </a:p>
            </p:txBody>
          </p:sp>
          <p:sp>
            <p:nvSpPr>
              <p:cNvPr id="67" name="Up Arrow 66"/>
              <p:cNvSpPr/>
              <p:nvPr/>
            </p:nvSpPr>
            <p:spPr>
              <a:xfrm>
                <a:off x="5546917" y="4494213"/>
                <a:ext cx="1828800" cy="640080"/>
              </a:xfrm>
              <a:prstGeom prst="upArrow">
                <a:avLst>
                  <a:gd name="adj1" fmla="val 60417"/>
                  <a:gd name="adj2" fmla="val 50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201" b="1">
                    <a:solidFill>
                      <a:schemeClr val="tx1"/>
                    </a:solidFill>
                  </a:rPr>
                  <a:t>One Pattern</a:t>
                </a:r>
              </a:p>
            </p:txBody>
          </p:sp>
          <p:grpSp>
            <p:nvGrpSpPr>
              <p:cNvPr id="68" name="Group 45"/>
              <p:cNvGrpSpPr/>
              <p:nvPr/>
            </p:nvGrpSpPr>
            <p:grpSpPr>
              <a:xfrm>
                <a:off x="5961852" y="3771686"/>
                <a:ext cx="998930" cy="886968"/>
                <a:chOff x="6014581" y="3717406"/>
                <a:chExt cx="998930" cy="886968"/>
              </a:xfrm>
            </p:grpSpPr>
            <p:sp>
              <p:nvSpPr>
                <p:cNvPr id="69" name="Oval 68"/>
                <p:cNvSpPr>
                  <a:spLocks noChangeAspect="1"/>
                </p:cNvSpPr>
                <p:nvPr/>
              </p:nvSpPr>
              <p:spPr>
                <a:xfrm>
                  <a:off x="6014581" y="3717406"/>
                  <a:ext cx="998930" cy="886968"/>
                </a:xfrm>
                <a:prstGeom prst="ellipse">
                  <a:avLst/>
                </a:prstGeom>
                <a:solidFill>
                  <a:schemeClr val="accent5">
                    <a:lumMod val="60000"/>
                    <a:lumOff val="40000"/>
                  </a:schemeClr>
                </a:solidFill>
                <a:ln w="28575" cap="flat" cmpd="sng" algn="ctr">
                  <a:solidFill>
                    <a:schemeClr val="accent1">
                      <a:lumMod val="75000"/>
                    </a:schemeClr>
                  </a:solidFill>
                  <a:prstDash val="solid"/>
                  <a:round/>
                  <a:headEnd type="none" w="med" len="med"/>
                  <a:tailEnd type="none" w="med" len="med"/>
                </a:ln>
              </p:spPr>
              <p:txBody>
                <a:bodyPr wrap="square" lIns="36017" tIns="18008" rIns="36017" bIns="18008" rtlCol="0" anchor="ctr" anchorCtr="0">
                  <a:noAutofit/>
                </a:bodyPr>
                <a:lstStyle/>
                <a:p>
                  <a:pPr algn="ctr"/>
                  <a:endParaRPr lang="en-US" sz="1401" b="1" dirty="0">
                    <a:latin typeface="Arial"/>
                    <a:cs typeface="Arial"/>
                  </a:endParaRPr>
                </a:p>
              </p:txBody>
            </p:sp>
            <p:pic>
              <p:nvPicPr>
                <p:cNvPr id="70" name="Picture 69"/>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6"/>
                    <a:stretch>
                      <a:fillRect/>
                    </a:stretch>
                  </p:blipFill>
                </mc:Choice>
                <mc:Fallback>
                  <p:blipFill>
                    <a:blip r:embed="rId7"/>
                    <a:stretch>
                      <a:fillRect/>
                    </a:stretch>
                  </p:blipFill>
                </mc:Fallback>
              </mc:AlternateContent>
              <p:spPr>
                <a:xfrm>
                  <a:off x="6037921" y="3739702"/>
                  <a:ext cx="952251" cy="842376"/>
                </a:xfrm>
                <a:prstGeom prst="rect">
                  <a:avLst/>
                </a:prstGeom>
              </p:spPr>
            </p:pic>
          </p:grpSp>
        </p:grpSp>
      </p:grpSp>
      <p:pic>
        <p:nvPicPr>
          <p:cNvPr id="72" name="Picture 71"/>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8"/>
              <a:stretch>
                <a:fillRect/>
              </a:stretch>
            </p:blipFill>
          </mc:Choice>
          <mc:Fallback>
            <p:blipFill>
              <a:blip r:embed="rId9"/>
              <a:stretch>
                <a:fillRect/>
              </a:stretch>
            </p:blipFill>
          </mc:Fallback>
        </mc:AlternateContent>
        <p:spPr>
          <a:xfrm>
            <a:off x="1854757" y="2684376"/>
            <a:ext cx="2717325" cy="1486721"/>
          </a:xfrm>
          <a:prstGeom prst="rect">
            <a:avLst/>
          </a:prstGeom>
          <a:effectLst>
            <a:outerShdw blurRad="50800" dist="38100" dir="2700000">
              <a:srgbClr val="000000">
                <a:alpha val="75000"/>
              </a:srgbClr>
            </a:outerShdw>
          </a:effectLst>
        </p:spPr>
      </p:pic>
      <p:sp>
        <p:nvSpPr>
          <p:cNvPr id="73" name="Rectangle 72"/>
          <p:cNvSpPr/>
          <p:nvPr/>
        </p:nvSpPr>
        <p:spPr>
          <a:xfrm>
            <a:off x="7286519" y="1942950"/>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Customer Relationships</a:t>
            </a:r>
          </a:p>
        </p:txBody>
      </p:sp>
      <p:sp>
        <p:nvSpPr>
          <p:cNvPr id="74" name="Rectangle 73"/>
          <p:cNvSpPr/>
          <p:nvPr/>
        </p:nvSpPr>
        <p:spPr>
          <a:xfrm>
            <a:off x="8097381" y="2407291"/>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Employee Commitments</a:t>
            </a:r>
          </a:p>
        </p:txBody>
      </p:sp>
      <p:sp>
        <p:nvSpPr>
          <p:cNvPr id="75" name="Rectangle 74"/>
          <p:cNvSpPr/>
          <p:nvPr/>
        </p:nvSpPr>
        <p:spPr>
          <a:xfrm>
            <a:off x="8411567" y="1982223"/>
            <a:ext cx="1582459"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Knowledge &amp; Knowhow</a:t>
            </a:r>
          </a:p>
        </p:txBody>
      </p:sp>
      <p:sp>
        <p:nvSpPr>
          <p:cNvPr id="76" name="Rectangle 75"/>
          <p:cNvSpPr/>
          <p:nvPr/>
        </p:nvSpPr>
        <p:spPr>
          <a:xfrm>
            <a:off x="5445329" y="2019185"/>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Production Capacity</a:t>
            </a:r>
          </a:p>
        </p:txBody>
      </p:sp>
      <p:sp>
        <p:nvSpPr>
          <p:cNvPr id="77" name="Rectangle 76"/>
          <p:cNvSpPr/>
          <p:nvPr/>
        </p:nvSpPr>
        <p:spPr>
          <a:xfrm>
            <a:off x="6221545" y="2310262"/>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Servicing Capacity</a:t>
            </a:r>
          </a:p>
        </p:txBody>
      </p:sp>
      <p:sp>
        <p:nvSpPr>
          <p:cNvPr id="78" name="Rectangle 77"/>
          <p:cNvSpPr/>
          <p:nvPr/>
        </p:nvSpPr>
        <p:spPr>
          <a:xfrm>
            <a:off x="6431767" y="1896739"/>
            <a:ext cx="1367622"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Reputation &amp;</a:t>
            </a:r>
          </a:p>
          <a:p>
            <a:pPr algn="ctr"/>
            <a:r>
              <a:rPr lang="en-US" sz="1101" b="1">
                <a:solidFill>
                  <a:srgbClr val="FF0000"/>
                </a:solidFill>
              </a:rPr>
              <a:t>Capital</a:t>
            </a:r>
          </a:p>
        </p:txBody>
      </p:sp>
      <p:sp>
        <p:nvSpPr>
          <p:cNvPr id="79" name="Rectangle 78"/>
          <p:cNvSpPr/>
          <p:nvPr/>
        </p:nvSpPr>
        <p:spPr>
          <a:xfrm>
            <a:off x="6355521" y="3714840"/>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Manage</a:t>
            </a:r>
          </a:p>
        </p:txBody>
      </p:sp>
      <p:sp>
        <p:nvSpPr>
          <p:cNvPr id="80" name="Rectangle 79"/>
          <p:cNvSpPr/>
          <p:nvPr/>
        </p:nvSpPr>
        <p:spPr>
          <a:xfrm>
            <a:off x="6565751" y="4387093"/>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Administer</a:t>
            </a:r>
          </a:p>
        </p:txBody>
      </p:sp>
      <p:sp>
        <p:nvSpPr>
          <p:cNvPr id="81" name="Rectangle 80"/>
          <p:cNvSpPr/>
          <p:nvPr/>
        </p:nvSpPr>
        <p:spPr>
          <a:xfrm>
            <a:off x="8600997" y="3719461"/>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Analyse</a:t>
            </a:r>
          </a:p>
        </p:txBody>
      </p:sp>
      <p:sp>
        <p:nvSpPr>
          <p:cNvPr id="82" name="Rectangle 81"/>
          <p:cNvSpPr/>
          <p:nvPr/>
        </p:nvSpPr>
        <p:spPr>
          <a:xfrm>
            <a:off x="8256782" y="4022099"/>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Track</a:t>
            </a:r>
          </a:p>
        </p:txBody>
      </p:sp>
      <p:sp>
        <p:nvSpPr>
          <p:cNvPr id="83" name="Rectangle 82"/>
          <p:cNvSpPr/>
          <p:nvPr/>
        </p:nvSpPr>
        <p:spPr>
          <a:xfrm>
            <a:off x="8547862" y="4359387"/>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Process</a:t>
            </a:r>
          </a:p>
        </p:txBody>
      </p:sp>
      <p:sp>
        <p:nvSpPr>
          <p:cNvPr id="84" name="Rectangle 83"/>
          <p:cNvSpPr/>
          <p:nvPr/>
        </p:nvSpPr>
        <p:spPr>
          <a:xfrm>
            <a:off x="7880212" y="4592706"/>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Fulfill</a:t>
            </a:r>
          </a:p>
        </p:txBody>
      </p:sp>
      <p:sp>
        <p:nvSpPr>
          <p:cNvPr id="85" name="Rectangle 84"/>
          <p:cNvSpPr/>
          <p:nvPr/>
        </p:nvSpPr>
        <p:spPr>
          <a:xfrm>
            <a:off x="6842964" y="4040573"/>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Operate</a:t>
            </a:r>
          </a:p>
        </p:txBody>
      </p:sp>
      <p:sp>
        <p:nvSpPr>
          <p:cNvPr id="86" name="Rectangle 85"/>
          <p:cNvSpPr/>
          <p:nvPr/>
        </p:nvSpPr>
        <p:spPr>
          <a:xfrm>
            <a:off x="7616868" y="4248493"/>
            <a:ext cx="907904" cy="323423"/>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101" b="1">
                <a:solidFill>
                  <a:srgbClr val="FF0000"/>
                </a:solidFill>
              </a:rPr>
              <a:t>Design</a:t>
            </a:r>
          </a:p>
        </p:txBody>
      </p:sp>
    </p:spTree>
  </p:cSld>
  <p:clrMapOvr>
    <a:masterClrMapping/>
  </p:clrMapOvr>
  <p:transition>
    <p:wipe dir="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3"/>
          <p:cNvSpPr>
            <a:spLocks noGrp="1" noChangeArrowheads="1"/>
          </p:cNvSpPr>
          <p:nvPr>
            <p:ph type="body" idx="4294967295"/>
          </p:nvPr>
        </p:nvSpPr>
        <p:spPr>
          <a:xfrm>
            <a:off x="1980089" y="1413529"/>
            <a:ext cx="8233410" cy="4528058"/>
          </a:xfrm>
        </p:spPr>
        <p:txBody>
          <a:bodyPr/>
          <a:lstStyle/>
          <a:p>
            <a:pPr>
              <a:spcBef>
                <a:spcPct val="0"/>
              </a:spcBef>
            </a:pPr>
            <a:r>
              <a:rPr lang="en-US" sz="1801" dirty="0"/>
              <a:t>Central objectives for IT in the banking industry are the </a:t>
            </a:r>
            <a:r>
              <a:rPr lang="en-US" sz="1801" dirty="0">
                <a:solidFill>
                  <a:srgbClr val="FF6600"/>
                </a:solidFill>
              </a:rPr>
              <a:t>reduction of integration costs</a:t>
            </a:r>
            <a:r>
              <a:rPr lang="en-US" sz="1801" dirty="0"/>
              <a:t> and the utilization of the advantages of a service oriented architecture (SOA). BIAN is defining a common yet exceedingly flexible SOA framework for the banking industry with the goal of establishing a common language.</a:t>
            </a:r>
          </a:p>
          <a:p>
            <a:pPr>
              <a:spcBef>
                <a:spcPct val="0"/>
              </a:spcBef>
            </a:pPr>
            <a:endParaRPr lang="en-US" sz="1801" dirty="0"/>
          </a:p>
          <a:p>
            <a:pPr>
              <a:spcBef>
                <a:spcPct val="0"/>
              </a:spcBef>
            </a:pPr>
            <a:r>
              <a:rPr lang="en-US" sz="1801" dirty="0"/>
              <a:t>Based on broad </a:t>
            </a:r>
            <a:r>
              <a:rPr lang="en-US" sz="1801" dirty="0">
                <a:solidFill>
                  <a:srgbClr val="FF6600"/>
                </a:solidFill>
              </a:rPr>
              <a:t>consensus </a:t>
            </a:r>
            <a:r>
              <a:rPr lang="en-US" sz="1801" dirty="0"/>
              <a:t>within the banking industry, this will enable faster, more efficient strategic and operational changes in banks while helping banks to address the key market imperative to </a:t>
            </a:r>
            <a:r>
              <a:rPr lang="en-US" sz="1801" dirty="0">
                <a:solidFill>
                  <a:srgbClr val="FF6600"/>
                </a:solidFill>
              </a:rPr>
              <a:t>drive cost reductions</a:t>
            </a:r>
            <a:r>
              <a:rPr lang="en-US" sz="1801" dirty="0"/>
              <a:t> through greater efficiency and organizational flexibility. </a:t>
            </a:r>
          </a:p>
          <a:p>
            <a:pPr>
              <a:spcBef>
                <a:spcPct val="0"/>
              </a:spcBef>
            </a:pPr>
            <a:endParaRPr lang="en-US" sz="1801" dirty="0"/>
          </a:p>
          <a:p>
            <a:pPr>
              <a:spcBef>
                <a:spcPct val="0"/>
              </a:spcBef>
            </a:pPr>
            <a:r>
              <a:rPr lang="en-US" sz="1801" dirty="0"/>
              <a:t>BIAN is a </a:t>
            </a:r>
            <a:r>
              <a:rPr lang="en-US" sz="1801" dirty="0">
                <a:solidFill>
                  <a:srgbClr val="FF6600"/>
                </a:solidFill>
              </a:rPr>
              <a:t>global, open, independent and unique community where banks, software providers and system integrators</a:t>
            </a:r>
            <a:r>
              <a:rPr lang="en-US" sz="1801" dirty="0"/>
              <a:t> openly exchange Banking IT requirements with regard to SOA.</a:t>
            </a:r>
          </a:p>
        </p:txBody>
      </p:sp>
      <p:sp>
        <p:nvSpPr>
          <p:cNvPr id="9218" name="Rectangle 2"/>
          <p:cNvSpPr>
            <a:spLocks noGrp="1" noChangeArrowheads="1"/>
          </p:cNvSpPr>
          <p:nvPr>
            <p:ph type="title"/>
          </p:nvPr>
        </p:nvSpPr>
        <p:spPr>
          <a:xfrm>
            <a:off x="2064346" y="201930"/>
            <a:ext cx="5260234" cy="492353"/>
          </a:xfrm>
          <a:solidFill>
            <a:schemeClr val="accent1"/>
          </a:solidFill>
        </p:spPr>
        <p:txBody>
          <a:bodyPr/>
          <a:lstStyle/>
          <a:p>
            <a:pPr eaLnBrk="1" hangingPunct="1"/>
            <a:r>
              <a:rPr lang="en-US" b="1" dirty="0">
                <a:solidFill>
                  <a:schemeClr val="bg1"/>
                </a:solidFill>
              </a:rPr>
              <a:t>BIAN</a:t>
            </a:r>
            <a:r>
              <a:rPr lang="en-BE" b="1" dirty="0">
                <a:solidFill>
                  <a:schemeClr val="bg1"/>
                </a:solidFill>
              </a:rPr>
              <a:t> Organi</a:t>
            </a:r>
            <a:r>
              <a:rPr lang="nl-NL" b="1" dirty="0" err="1">
                <a:solidFill>
                  <a:schemeClr val="bg1"/>
                </a:solidFill>
              </a:rPr>
              <a:t>z</a:t>
            </a:r>
            <a:r>
              <a:rPr lang="en-BE" b="1" dirty="0">
                <a:solidFill>
                  <a:schemeClr val="bg1"/>
                </a:solidFill>
              </a:rPr>
              <a:t>ation</a:t>
            </a:r>
            <a:endParaRPr lang="en-US" b="1" dirty="0">
              <a:solidFill>
                <a:schemeClr val="bg1"/>
              </a:solidFill>
            </a:endParaRPr>
          </a:p>
        </p:txBody>
      </p:sp>
    </p:spTree>
    <p:extLst>
      <p:ext uri="{BB962C8B-B14F-4D97-AF65-F5344CB8AC3E}">
        <p14:creationId xmlns:p14="http://schemas.microsoft.com/office/powerpoint/2010/main" val="282894684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63"/>
          <p:cNvGrpSpPr/>
          <p:nvPr/>
        </p:nvGrpSpPr>
        <p:grpSpPr>
          <a:xfrm>
            <a:off x="2373137" y="2440852"/>
            <a:ext cx="7519146" cy="746472"/>
            <a:chOff x="850066" y="2955691"/>
            <a:chExt cx="7515667" cy="746126"/>
          </a:xfrm>
          <a:effectLst>
            <a:outerShdw blurRad="25400" dist="38100" dir="2700000">
              <a:srgbClr val="000000">
                <a:alpha val="94000"/>
              </a:srgbClr>
            </a:outerShdw>
          </a:effectLst>
        </p:grpSpPr>
        <p:cxnSp>
          <p:nvCxnSpPr>
            <p:cNvPr id="43" name="Elbow Connector 42"/>
            <p:cNvCxnSpPr>
              <a:stCxn id="23" idx="2"/>
              <a:endCxn id="24" idx="0"/>
            </p:cNvCxnSpPr>
            <p:nvPr/>
          </p:nvCxnSpPr>
          <p:spPr>
            <a:xfrm rot="5400000">
              <a:off x="3293460" y="1652540"/>
              <a:ext cx="187325" cy="2793630"/>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3" idx="2"/>
              <a:endCxn id="25" idx="0"/>
            </p:cNvCxnSpPr>
            <p:nvPr/>
          </p:nvCxnSpPr>
          <p:spPr>
            <a:xfrm rot="5400000">
              <a:off x="4078647" y="2437727"/>
              <a:ext cx="187325" cy="1223256"/>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 name="Elbow Connector 44"/>
            <p:cNvCxnSpPr>
              <a:stCxn id="23" idx="2"/>
              <a:endCxn id="27" idx="0"/>
            </p:cNvCxnSpPr>
            <p:nvPr/>
          </p:nvCxnSpPr>
          <p:spPr>
            <a:xfrm rot="16200000" flipH="1">
              <a:off x="5604506" y="2135122"/>
              <a:ext cx="187325" cy="1828465"/>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6" name="Elbow Connector 45"/>
            <p:cNvCxnSpPr>
              <a:stCxn id="23" idx="2"/>
              <a:endCxn id="26" idx="0"/>
            </p:cNvCxnSpPr>
            <p:nvPr/>
          </p:nvCxnSpPr>
          <p:spPr>
            <a:xfrm rot="16200000" flipH="1">
              <a:off x="4929509" y="2810120"/>
              <a:ext cx="187325" cy="47846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7" name="Elbow Connector 46"/>
            <p:cNvCxnSpPr>
              <a:stCxn id="23" idx="2"/>
              <a:endCxn id="28" idx="0"/>
            </p:cNvCxnSpPr>
            <p:nvPr/>
          </p:nvCxnSpPr>
          <p:spPr>
            <a:xfrm rot="16200000" flipH="1">
              <a:off x="6268557" y="1471071"/>
              <a:ext cx="187325" cy="3156566"/>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8" name="Elbow Connector 47"/>
            <p:cNvCxnSpPr>
              <a:stCxn id="24" idx="2"/>
            </p:cNvCxnSpPr>
            <p:nvPr/>
          </p:nvCxnSpPr>
          <p:spPr>
            <a:xfrm rot="5400000">
              <a:off x="1322223" y="2515256"/>
              <a:ext cx="198437" cy="114275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9" name="Elbow Connector 48"/>
            <p:cNvCxnSpPr>
              <a:stCxn id="24" idx="2"/>
            </p:cNvCxnSpPr>
            <p:nvPr/>
          </p:nvCxnSpPr>
          <p:spPr>
            <a:xfrm rot="5400000">
              <a:off x="1652405" y="2854961"/>
              <a:ext cx="207962" cy="47286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0" name="Elbow Connector 49"/>
            <p:cNvCxnSpPr>
              <a:stCxn id="24" idx="2"/>
            </p:cNvCxnSpPr>
            <p:nvPr/>
          </p:nvCxnSpPr>
          <p:spPr>
            <a:xfrm rot="16200000" flipH="1">
              <a:off x="1959621" y="3020610"/>
              <a:ext cx="207962" cy="14156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5" idx="2"/>
            </p:cNvCxnSpPr>
            <p:nvPr/>
          </p:nvCxnSpPr>
          <p:spPr>
            <a:xfrm rot="5400000">
              <a:off x="3102028" y="2723226"/>
              <a:ext cx="198437" cy="72680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 name="Elbow Connector 51"/>
            <p:cNvCxnSpPr>
              <a:stCxn id="25" idx="2"/>
            </p:cNvCxnSpPr>
            <p:nvPr/>
          </p:nvCxnSpPr>
          <p:spPr>
            <a:xfrm rot="5400000">
              <a:off x="3451567" y="3072766"/>
              <a:ext cx="198437" cy="27730"/>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 name="Elbow Connector 52"/>
            <p:cNvCxnSpPr>
              <a:stCxn id="25" idx="2"/>
            </p:cNvCxnSpPr>
            <p:nvPr/>
          </p:nvCxnSpPr>
          <p:spPr>
            <a:xfrm rot="16200000" flipH="1">
              <a:off x="3761701" y="2790361"/>
              <a:ext cx="198437" cy="59253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 name="Elbow Connector 53"/>
            <p:cNvCxnSpPr>
              <a:stCxn id="26" idx="2"/>
            </p:cNvCxnSpPr>
            <p:nvPr/>
          </p:nvCxnSpPr>
          <p:spPr>
            <a:xfrm rot="5400000">
              <a:off x="4900075" y="2821010"/>
              <a:ext cx="198437" cy="53124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6" idx="2"/>
            </p:cNvCxnSpPr>
            <p:nvPr/>
          </p:nvCxnSpPr>
          <p:spPr>
            <a:xfrm rot="16200000" flipH="1">
              <a:off x="5203641" y="3048685"/>
              <a:ext cx="198437" cy="7589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6" idx="2"/>
            </p:cNvCxnSpPr>
            <p:nvPr/>
          </p:nvCxnSpPr>
          <p:spPr>
            <a:xfrm rot="16200000" flipH="1">
              <a:off x="5523992" y="2728335"/>
              <a:ext cx="198437" cy="71659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7" idx="2"/>
            </p:cNvCxnSpPr>
            <p:nvPr/>
          </p:nvCxnSpPr>
          <p:spPr>
            <a:xfrm rot="5400000">
              <a:off x="6491610" y="3062550"/>
              <a:ext cx="198437" cy="4816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8" name="Elbow Connector 57"/>
            <p:cNvCxnSpPr>
              <a:stCxn id="27" idx="2"/>
            </p:cNvCxnSpPr>
            <p:nvPr/>
          </p:nvCxnSpPr>
          <p:spPr>
            <a:xfrm rot="16200000" flipH="1">
              <a:off x="6795176" y="2807147"/>
              <a:ext cx="198437" cy="55897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9" name="Elbow Connector 58"/>
            <p:cNvCxnSpPr>
              <a:stCxn id="27" idx="2"/>
            </p:cNvCxnSpPr>
            <p:nvPr/>
          </p:nvCxnSpPr>
          <p:spPr>
            <a:xfrm rot="16200000" flipH="1">
              <a:off x="7093635" y="2508687"/>
              <a:ext cx="198437" cy="115588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0" name="Elbow Connector 59"/>
            <p:cNvCxnSpPr>
              <a:stCxn id="28" idx="2"/>
              <a:endCxn id="42" idx="0"/>
            </p:cNvCxnSpPr>
            <p:nvPr/>
          </p:nvCxnSpPr>
          <p:spPr>
            <a:xfrm rot="16200000" flipH="1">
              <a:off x="8053899" y="3389984"/>
              <a:ext cx="198437" cy="425230"/>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 name="Rectangle 3"/>
          <p:cNvSpPr/>
          <p:nvPr/>
        </p:nvSpPr>
        <p:spPr>
          <a:xfrm>
            <a:off x="1522678" y="213098"/>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Process Design is well suited to automation of Structured Activity</a:t>
            </a:r>
          </a:p>
        </p:txBody>
      </p:sp>
      <p:sp>
        <p:nvSpPr>
          <p:cNvPr id="6" name="Rectangle 5"/>
          <p:cNvSpPr/>
          <p:nvPr/>
        </p:nvSpPr>
        <p:spPr>
          <a:xfrm>
            <a:off x="1599687" y="190227"/>
            <a:ext cx="890151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b. A different model view, Service Center versus Process – an example</a:t>
            </a:r>
          </a:p>
          <a:p>
            <a:pPr marL="343071" lvl="1" indent="-343071">
              <a:spcAft>
                <a:spcPts val="600"/>
              </a:spcAft>
              <a:buSzPct val="80000"/>
            </a:pPr>
            <a:r>
              <a:rPr lang="en-US" sz="1601" b="1" dirty="0">
                <a:solidFill>
                  <a:srgbClr val="636466"/>
                </a:solidFill>
                <a:latin typeface="Helvetica"/>
                <a:cs typeface="Helvetica"/>
              </a:rPr>
              <a:t>Anything that can be modelled as a process can also be modelled using services</a:t>
            </a:r>
          </a:p>
        </p:txBody>
      </p:sp>
      <p:sp>
        <p:nvSpPr>
          <p:cNvPr id="7" name="Rectangle 6"/>
          <p:cNvSpPr/>
          <p:nvPr/>
        </p:nvSpPr>
        <p:spPr>
          <a:xfrm>
            <a:off x="1796043" y="927625"/>
            <a:ext cx="8586090" cy="5019082"/>
          </a:xfrm>
          <a:prstGeom prst="rect">
            <a:avLst/>
          </a:prstGeom>
        </p:spPr>
        <p:txBody>
          <a:bodyPr wrap="square">
            <a:spAutoFit/>
          </a:bodyPr>
          <a:lstStyle/>
          <a:p>
            <a:pPr algn="ctr">
              <a:buSzPct val="80000"/>
            </a:pPr>
            <a:r>
              <a:rPr lang="en-US" sz="1601" b="1" dirty="0">
                <a:solidFill>
                  <a:srgbClr val="000090"/>
                </a:solidFill>
                <a:latin typeface="Helvetica"/>
                <a:cs typeface="Helvetica"/>
              </a:rPr>
              <a:t>Consider the month-end credit card billing process…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Process analysis defines a tightly coupled sequence of “Input/Process/Output” (IPO) activities that can be ‘automated’.</a:t>
            </a:r>
          </a:p>
          <a:p>
            <a:pPr marL="3177" lvl="1" indent="-3177" algn="ctr">
              <a:buSzPct val="80000"/>
            </a:pPr>
            <a:endParaRPr lang="en-US" sz="1601" b="1" dirty="0">
              <a:solidFill>
                <a:srgbClr val="000090"/>
              </a:solidFill>
              <a:latin typeface="Helvetica"/>
              <a:cs typeface="Helvetica"/>
            </a:endParaRPr>
          </a:p>
        </p:txBody>
      </p:sp>
      <p:sp>
        <p:nvSpPr>
          <p:cNvPr id="9" name="Rectangle 323"/>
          <p:cNvSpPr>
            <a:spLocks noChangeArrowheads="1"/>
          </p:cNvSpPr>
          <p:nvPr/>
        </p:nvSpPr>
        <p:spPr bwMode="auto">
          <a:xfrm>
            <a:off x="2054362" y="1490526"/>
            <a:ext cx="8080685" cy="458999"/>
          </a:xfrm>
          <a:prstGeom prst="rect">
            <a:avLst/>
          </a:prstGeom>
          <a:solidFill>
            <a:srgbClr val="FFFEE2"/>
          </a:solidFill>
          <a:ln w="28575" cap="flat" cmpd="sng" algn="ctr">
            <a:solidFill>
              <a:srgbClr val="5F6062"/>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2">
            <a:schemeClr val="accent1"/>
          </a:fillRef>
          <a:effectRef idx="1">
            <a:schemeClr val="accent1"/>
          </a:effectRef>
          <a:fontRef idx="minor">
            <a:schemeClr val="dk1"/>
          </a:fontRef>
        </p:style>
        <p:txBody>
          <a:bodyPr anchor="ctr">
            <a:prstTxWarp prst="textNoShape">
              <a:avLst/>
            </a:prstTxWarp>
          </a:bodyPr>
          <a:lstStyle/>
          <a:p>
            <a:pPr>
              <a:lnSpc>
                <a:spcPct val="90000"/>
              </a:lnSpc>
              <a:buFont typeface="Wingdings" pitchFamily="-65" charset="2"/>
              <a:buNone/>
              <a:defRPr/>
            </a:pPr>
            <a:r>
              <a:rPr lang="en-US" sz="1051" b="1" dirty="0">
                <a:solidFill>
                  <a:schemeClr val="tx2"/>
                </a:solidFill>
                <a:latin typeface="Arial"/>
                <a:ea typeface="Arial" pitchFamily="-65" charset="0"/>
                <a:cs typeface="Arial"/>
              </a:rPr>
              <a:t>Monthly card billing process: </a:t>
            </a:r>
            <a:r>
              <a:rPr lang="en-US" sz="1001" dirty="0">
                <a:solidFill>
                  <a:schemeClr val="tx2"/>
                </a:solidFill>
                <a:latin typeface="Arial"/>
                <a:ea typeface="Arial" pitchFamily="-65" charset="0"/>
                <a:cs typeface="Arial"/>
              </a:rPr>
              <a:t>at month end a card holder’s outstanding balance is evaluated and a minimum payment and outstanding amount calculated.  A billing statement is printed off and sent to the registered billing address.  A period later the payment is either received in time or the account is placed into </a:t>
            </a:r>
            <a:r>
              <a:rPr lang="en-US" sz="1001" i="1" dirty="0">
                <a:solidFill>
                  <a:schemeClr val="tx2"/>
                </a:solidFill>
                <a:latin typeface="Arial"/>
                <a:ea typeface="Arial" pitchFamily="-65" charset="0"/>
                <a:cs typeface="Arial"/>
              </a:rPr>
              <a:t>past 30 day payment</a:t>
            </a:r>
            <a:r>
              <a:rPr lang="en-US" sz="1001" dirty="0">
                <a:solidFill>
                  <a:schemeClr val="tx2"/>
                </a:solidFill>
                <a:latin typeface="Arial"/>
                <a:ea typeface="Arial" pitchFamily="-65" charset="0"/>
                <a:cs typeface="Arial"/>
              </a:rPr>
              <a:t> state and further use of the card restricted</a:t>
            </a:r>
          </a:p>
        </p:txBody>
      </p:sp>
      <p:sp>
        <p:nvSpPr>
          <p:cNvPr id="10" name="AutoShape 2"/>
          <p:cNvSpPr>
            <a:spLocks noChangeArrowheads="1"/>
          </p:cNvSpPr>
          <p:nvPr/>
        </p:nvSpPr>
        <p:spPr bwMode="auto">
          <a:xfrm>
            <a:off x="6601673" y="3981441"/>
            <a:ext cx="3051671" cy="851294"/>
          </a:xfrm>
          <a:prstGeom prst="roundRect">
            <a:avLst>
              <a:gd name="adj" fmla="val 16667"/>
            </a:avLst>
          </a:prstGeom>
          <a:solidFill>
            <a:srgbClr val="FFFEE2"/>
          </a:solidFill>
          <a:ln w="28575" cap="flat" cmpd="sng" algn="ctr">
            <a:solidFill>
              <a:srgbClr val="5F6062"/>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2">
            <a:schemeClr val="accent1"/>
          </a:fillRef>
          <a:effectRef idx="1">
            <a:schemeClr val="accent1"/>
          </a:effectRef>
          <a:fontRef idx="minor">
            <a:schemeClr val="dk1"/>
          </a:fontRef>
        </p:style>
        <p:txBody>
          <a:bodyPr lIns="0" tIns="0" rIns="0" bIns="0" anchor="b" anchorCtr="1">
            <a:prstTxWarp prst="textNoShape">
              <a:avLst/>
            </a:prstTxWarp>
          </a:bodyPr>
          <a:lstStyle/>
          <a:p>
            <a:pPr algn="ctr">
              <a:lnSpc>
                <a:spcPct val="80000"/>
              </a:lnSpc>
              <a:defRPr/>
            </a:pPr>
            <a:r>
              <a:rPr lang="en-US" sz="1001" dirty="0">
                <a:solidFill>
                  <a:srgbClr val="5F6062"/>
                </a:solidFill>
                <a:latin typeface="Arial Narrow"/>
                <a:cs typeface="Arial Narrow"/>
              </a:rPr>
              <a:t>Choreography implemented as a dependent procedural flow of tightly coupled service couplets that ‘exist’ for the life of the transaction itself</a:t>
            </a:r>
          </a:p>
        </p:txBody>
      </p:sp>
      <p:sp>
        <p:nvSpPr>
          <p:cNvPr id="11" name="Freeform 311"/>
          <p:cNvSpPr>
            <a:spLocks/>
          </p:cNvSpPr>
          <p:nvPr/>
        </p:nvSpPr>
        <p:spPr bwMode="auto">
          <a:xfrm>
            <a:off x="6522827" y="4243501"/>
            <a:ext cx="3318875" cy="3176"/>
          </a:xfrm>
          <a:custGeom>
            <a:avLst/>
            <a:gdLst/>
            <a:ahLst/>
            <a:cxnLst>
              <a:cxn ang="0">
                <a:pos x="0" y="0"/>
              </a:cxn>
              <a:cxn ang="0">
                <a:pos x="2722" y="3"/>
              </a:cxn>
            </a:cxnLst>
            <a:rect l="0" t="0" r="r" b="b"/>
            <a:pathLst>
              <a:path w="2722" h="3">
                <a:moveTo>
                  <a:pt x="0" y="0"/>
                </a:moveTo>
                <a:lnTo>
                  <a:pt x="2722" y="3"/>
                </a:lnTo>
              </a:path>
            </a:pathLst>
          </a:custGeom>
          <a:noFill/>
          <a:ln w="57150">
            <a:solidFill>
              <a:srgbClr val="68C8C6"/>
            </a:solidFill>
            <a:round/>
            <a:headEnd type="oval" w="med" len="med"/>
            <a:tailEnd type="triangle" w="med" len="med"/>
          </a:ln>
          <a:effectLst>
            <a:outerShdw blurRad="25400" dist="25400" dir="2700000">
              <a:srgbClr val="000000">
                <a:alpha val="99000"/>
              </a:srgbClr>
            </a:outerShdw>
          </a:effectLst>
        </p:spPr>
        <p:txBody>
          <a:bodyPr lIns="0" tIns="0" rIns="0" bIns="0">
            <a:prstTxWarp prst="textNoShape">
              <a:avLst/>
            </a:prstTxWarp>
          </a:bodyPr>
          <a:lstStyle/>
          <a:p>
            <a:pPr algn="ctr">
              <a:defRPr/>
            </a:pPr>
            <a:endParaRPr lang="en-US" sz="1601" dirty="0">
              <a:solidFill>
                <a:srgbClr val="000000"/>
              </a:solidFill>
              <a:latin typeface="Arial Narrow"/>
              <a:cs typeface="Arial Narrow"/>
            </a:endParaRPr>
          </a:p>
        </p:txBody>
      </p:sp>
      <p:sp>
        <p:nvSpPr>
          <p:cNvPr id="12" name="AutoShape 312"/>
          <p:cNvSpPr>
            <a:spLocks noChangeArrowheads="1"/>
          </p:cNvSpPr>
          <p:nvPr/>
        </p:nvSpPr>
        <p:spPr bwMode="auto">
          <a:xfrm>
            <a:off x="6617735" y="4132324"/>
            <a:ext cx="274504"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3" name="AutoShape 313"/>
          <p:cNvSpPr>
            <a:spLocks noChangeArrowheads="1"/>
          </p:cNvSpPr>
          <p:nvPr/>
        </p:nvSpPr>
        <p:spPr bwMode="auto">
          <a:xfrm>
            <a:off x="6890779" y="4132324"/>
            <a:ext cx="274504"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4" name="AutoShape 314"/>
          <p:cNvSpPr>
            <a:spLocks noChangeArrowheads="1"/>
          </p:cNvSpPr>
          <p:nvPr/>
        </p:nvSpPr>
        <p:spPr bwMode="auto">
          <a:xfrm>
            <a:off x="7162363" y="4132324"/>
            <a:ext cx="275964" cy="227117"/>
          </a:xfrm>
          <a:prstGeom prst="chevron">
            <a:avLst>
              <a:gd name="adj" fmla="val 32244"/>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5" name="AutoShape 315"/>
          <p:cNvSpPr>
            <a:spLocks noChangeArrowheads="1"/>
          </p:cNvSpPr>
          <p:nvPr/>
        </p:nvSpPr>
        <p:spPr bwMode="auto">
          <a:xfrm>
            <a:off x="7435407" y="4132324"/>
            <a:ext cx="275965"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6" name="AutoShape 316"/>
          <p:cNvSpPr>
            <a:spLocks noChangeArrowheads="1"/>
          </p:cNvSpPr>
          <p:nvPr/>
        </p:nvSpPr>
        <p:spPr bwMode="auto">
          <a:xfrm>
            <a:off x="7706991" y="4132324"/>
            <a:ext cx="275965"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7" name="AutoShape 317"/>
          <p:cNvSpPr>
            <a:spLocks noChangeArrowheads="1"/>
          </p:cNvSpPr>
          <p:nvPr/>
        </p:nvSpPr>
        <p:spPr bwMode="auto">
          <a:xfrm>
            <a:off x="7978575" y="4132324"/>
            <a:ext cx="275965"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8" name="AutoShape 318"/>
          <p:cNvSpPr>
            <a:spLocks noChangeArrowheads="1"/>
          </p:cNvSpPr>
          <p:nvPr/>
        </p:nvSpPr>
        <p:spPr bwMode="auto">
          <a:xfrm>
            <a:off x="8251620" y="4132324"/>
            <a:ext cx="275964"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19" name="AutoShape 319"/>
          <p:cNvSpPr>
            <a:spLocks noChangeArrowheads="1"/>
          </p:cNvSpPr>
          <p:nvPr/>
        </p:nvSpPr>
        <p:spPr bwMode="auto">
          <a:xfrm>
            <a:off x="8523204" y="4132324"/>
            <a:ext cx="277424" cy="227117"/>
          </a:xfrm>
          <a:prstGeom prst="chevron">
            <a:avLst>
              <a:gd name="adj" fmla="val 32244"/>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20" name="AutoShape 320"/>
          <p:cNvSpPr>
            <a:spLocks noChangeArrowheads="1"/>
          </p:cNvSpPr>
          <p:nvPr/>
        </p:nvSpPr>
        <p:spPr bwMode="auto">
          <a:xfrm>
            <a:off x="9069293" y="4132324"/>
            <a:ext cx="274504"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21" name="AutoShape 321"/>
          <p:cNvSpPr>
            <a:spLocks noChangeArrowheads="1"/>
          </p:cNvSpPr>
          <p:nvPr/>
        </p:nvSpPr>
        <p:spPr bwMode="auto">
          <a:xfrm>
            <a:off x="8796249" y="4132324"/>
            <a:ext cx="275965"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22" name="AutoShape 322"/>
          <p:cNvSpPr>
            <a:spLocks noChangeArrowheads="1"/>
          </p:cNvSpPr>
          <p:nvPr/>
        </p:nvSpPr>
        <p:spPr bwMode="auto">
          <a:xfrm>
            <a:off x="9340876" y="4132324"/>
            <a:ext cx="275964" cy="227117"/>
          </a:xfrm>
          <a:prstGeom prst="chevron">
            <a:avLst>
              <a:gd name="adj" fmla="val 32102"/>
            </a:avLst>
          </a:prstGeom>
          <a:ln/>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endParaRPr lang="en-US" sz="1101" dirty="0">
              <a:solidFill>
                <a:schemeClr val="bg1">
                  <a:lumMod val="95000"/>
                </a:schemeClr>
              </a:solidFill>
              <a:latin typeface="Arial Narrow"/>
              <a:cs typeface="Arial Narrow"/>
            </a:endParaRPr>
          </a:p>
        </p:txBody>
      </p:sp>
      <p:sp>
        <p:nvSpPr>
          <p:cNvPr id="23" name="Chevron 22"/>
          <p:cNvSpPr/>
          <p:nvPr/>
        </p:nvSpPr>
        <p:spPr>
          <a:xfrm>
            <a:off x="5795681" y="2075559"/>
            <a:ext cx="1102398" cy="365294"/>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Process monthly billings</a:t>
            </a:r>
          </a:p>
        </p:txBody>
      </p:sp>
      <p:sp>
        <p:nvSpPr>
          <p:cNvPr id="24" name="Chevron 23"/>
          <p:cNvSpPr/>
          <p:nvPr/>
        </p:nvSpPr>
        <p:spPr>
          <a:xfrm>
            <a:off x="3113422" y="2628265"/>
            <a:ext cx="876078" cy="360530"/>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Process due accounts</a:t>
            </a:r>
          </a:p>
        </p:txBody>
      </p:sp>
      <p:sp>
        <p:nvSpPr>
          <p:cNvPr id="25" name="Chevron 24"/>
          <p:cNvSpPr/>
          <p:nvPr/>
        </p:nvSpPr>
        <p:spPr>
          <a:xfrm>
            <a:off x="4364754" y="2628265"/>
            <a:ext cx="1515615" cy="360530"/>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Get balance, determine minimum payment </a:t>
            </a:r>
          </a:p>
        </p:txBody>
      </p:sp>
      <p:sp>
        <p:nvSpPr>
          <p:cNvPr id="26" name="Chevron 25"/>
          <p:cNvSpPr/>
          <p:nvPr/>
        </p:nvSpPr>
        <p:spPr>
          <a:xfrm>
            <a:off x="6257083" y="2628265"/>
            <a:ext cx="1135981" cy="360530"/>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Generate and send out invoice</a:t>
            </a:r>
          </a:p>
        </p:txBody>
      </p:sp>
      <p:sp>
        <p:nvSpPr>
          <p:cNvPr id="27" name="Chevron 26"/>
          <p:cNvSpPr/>
          <p:nvPr/>
        </p:nvSpPr>
        <p:spPr>
          <a:xfrm>
            <a:off x="7769778" y="2628265"/>
            <a:ext cx="811833" cy="360530"/>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Process payments</a:t>
            </a:r>
          </a:p>
        </p:txBody>
      </p:sp>
      <p:sp>
        <p:nvSpPr>
          <p:cNvPr id="28" name="Chevron 27"/>
          <p:cNvSpPr/>
          <p:nvPr/>
        </p:nvSpPr>
        <p:spPr>
          <a:xfrm>
            <a:off x="8956862" y="2628265"/>
            <a:ext cx="1095098" cy="360530"/>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1101" dirty="0">
                <a:solidFill>
                  <a:schemeClr val="bg1"/>
                </a:solidFill>
                <a:latin typeface="Arial Narrow"/>
                <a:cs typeface="Arial Narrow"/>
              </a:rPr>
              <a:t>Check for late payment status</a:t>
            </a:r>
          </a:p>
        </p:txBody>
      </p:sp>
      <p:sp>
        <p:nvSpPr>
          <p:cNvPr id="29" name="Rectangle 170"/>
          <p:cNvSpPr>
            <a:spLocks noChangeArrowheads="1"/>
          </p:cNvSpPr>
          <p:nvPr/>
        </p:nvSpPr>
        <p:spPr bwMode="auto">
          <a:xfrm flipH="1">
            <a:off x="7499652" y="3919500"/>
            <a:ext cx="1185626" cy="177882"/>
          </a:xfrm>
          <a:prstGeom prst="rect">
            <a:avLst/>
          </a:prstGeom>
          <a:ln>
            <a:solidFill>
              <a:srgbClr val="68C8C6"/>
            </a:solidFill>
            <a:headEnd/>
            <a:tailEnd/>
          </a:ln>
          <a:effectLst/>
        </p:spPr>
        <p:style>
          <a:lnRef idx="1">
            <a:schemeClr val="accent4"/>
          </a:lnRef>
          <a:fillRef idx="3">
            <a:schemeClr val="accent4"/>
          </a:fillRef>
          <a:effectRef idx="2">
            <a:schemeClr val="accent4"/>
          </a:effectRef>
          <a:fontRef idx="minor">
            <a:schemeClr val="lt1"/>
          </a:fontRef>
        </p:style>
        <p:txBody>
          <a:bodyPr wrap="none" lIns="0" tIns="0" rIns="0" bIns="18008" anchor="b" anchorCtr="1">
            <a:prstTxWarp prst="textNoShape">
              <a:avLst/>
            </a:prstTxWarp>
          </a:bodyPr>
          <a:lstStyle/>
          <a:p>
            <a:pPr algn="ctr"/>
            <a:r>
              <a:rPr lang="en-US" sz="1051" b="1" dirty="0">
                <a:solidFill>
                  <a:schemeClr val="bg1"/>
                </a:solidFill>
                <a:latin typeface="Arial Narrow"/>
                <a:cs typeface="Arial Narrow"/>
              </a:rPr>
              <a:t>Billing Application</a:t>
            </a:r>
          </a:p>
        </p:txBody>
      </p:sp>
      <p:sp>
        <p:nvSpPr>
          <p:cNvPr id="30" name="Chevron 29"/>
          <p:cNvSpPr/>
          <p:nvPr/>
        </p:nvSpPr>
        <p:spPr bwMode="auto">
          <a:xfrm>
            <a:off x="2062129" y="3187324"/>
            <a:ext cx="709623"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Run month end due card extract</a:t>
            </a:r>
          </a:p>
        </p:txBody>
      </p:sp>
      <p:sp>
        <p:nvSpPr>
          <p:cNvPr id="31" name="Chevron 30"/>
          <p:cNvSpPr/>
          <p:nvPr/>
        </p:nvSpPr>
        <p:spPr bwMode="auto">
          <a:xfrm>
            <a:off x="2781972" y="3196853"/>
            <a:ext cx="610334"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Filter any cards in suspense</a:t>
            </a:r>
          </a:p>
        </p:txBody>
      </p:sp>
      <p:sp>
        <p:nvSpPr>
          <p:cNvPr id="32" name="Chevron 31"/>
          <p:cNvSpPr/>
          <p:nvPr/>
        </p:nvSpPr>
        <p:spPr bwMode="auto">
          <a:xfrm>
            <a:off x="3401069" y="3196853"/>
            <a:ext cx="601573"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Identify customer account #</a:t>
            </a:r>
          </a:p>
        </p:txBody>
      </p:sp>
      <p:sp>
        <p:nvSpPr>
          <p:cNvPr id="33" name="Chevron 32"/>
          <p:cNvSpPr/>
          <p:nvPr/>
        </p:nvSpPr>
        <p:spPr bwMode="auto">
          <a:xfrm>
            <a:off x="4012861" y="3187324"/>
            <a:ext cx="785551"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Get account activity history (30 days)</a:t>
            </a:r>
          </a:p>
        </p:txBody>
      </p:sp>
      <p:sp>
        <p:nvSpPr>
          <p:cNvPr id="34" name="Chevron 33"/>
          <p:cNvSpPr/>
          <p:nvPr/>
        </p:nvSpPr>
        <p:spPr bwMode="auto">
          <a:xfrm>
            <a:off x="4808632" y="3187324"/>
            <a:ext cx="592812"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Calculate minimum payment</a:t>
            </a:r>
          </a:p>
        </p:txBody>
      </p:sp>
      <p:sp>
        <p:nvSpPr>
          <p:cNvPr id="35" name="Chevron 34"/>
          <p:cNvSpPr/>
          <p:nvPr/>
        </p:nvSpPr>
        <p:spPr bwMode="auto">
          <a:xfrm>
            <a:off x="5411665" y="3187324"/>
            <a:ext cx="626396"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Get billing address &amp; details</a:t>
            </a:r>
          </a:p>
        </p:txBody>
      </p:sp>
      <p:sp>
        <p:nvSpPr>
          <p:cNvPr id="36" name="Chevron 35"/>
          <p:cNvSpPr/>
          <p:nvPr/>
        </p:nvSpPr>
        <p:spPr bwMode="auto">
          <a:xfrm>
            <a:off x="6048288" y="3187324"/>
            <a:ext cx="508125"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Print billing invoice</a:t>
            </a:r>
          </a:p>
        </p:txBody>
      </p:sp>
      <p:sp>
        <p:nvSpPr>
          <p:cNvPr id="37" name="Chevron 36"/>
          <p:cNvSpPr/>
          <p:nvPr/>
        </p:nvSpPr>
        <p:spPr bwMode="auto">
          <a:xfrm>
            <a:off x="6549978" y="3187324"/>
            <a:ext cx="719576"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Add sales &amp; marketing materials</a:t>
            </a:r>
          </a:p>
        </p:txBody>
      </p:sp>
      <p:sp>
        <p:nvSpPr>
          <p:cNvPr id="38" name="Chevron 37"/>
          <p:cNvSpPr/>
          <p:nvPr/>
        </p:nvSpPr>
        <p:spPr bwMode="auto">
          <a:xfrm>
            <a:off x="7263117" y="3187324"/>
            <a:ext cx="575292"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Stuff and send out letters</a:t>
            </a:r>
          </a:p>
        </p:txBody>
      </p:sp>
      <p:sp>
        <p:nvSpPr>
          <p:cNvPr id="39" name="Chevron 38"/>
          <p:cNvSpPr/>
          <p:nvPr/>
        </p:nvSpPr>
        <p:spPr bwMode="auto">
          <a:xfrm>
            <a:off x="7848624" y="3187324"/>
            <a:ext cx="575291"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Receive inbound payment</a:t>
            </a:r>
          </a:p>
        </p:txBody>
      </p:sp>
      <p:sp>
        <p:nvSpPr>
          <p:cNvPr id="40" name="Chevron 39"/>
          <p:cNvSpPr/>
          <p:nvPr/>
        </p:nvSpPr>
        <p:spPr bwMode="auto">
          <a:xfrm>
            <a:off x="8415300" y="3187324"/>
            <a:ext cx="655307"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Post payment to account</a:t>
            </a:r>
          </a:p>
        </p:txBody>
      </p:sp>
      <p:sp>
        <p:nvSpPr>
          <p:cNvPr id="41" name="Chevron 40"/>
          <p:cNvSpPr/>
          <p:nvPr/>
        </p:nvSpPr>
        <p:spPr bwMode="auto">
          <a:xfrm>
            <a:off x="9061993" y="3187324"/>
            <a:ext cx="559230"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Update account status</a:t>
            </a:r>
          </a:p>
        </p:txBody>
      </p:sp>
      <p:sp>
        <p:nvSpPr>
          <p:cNvPr id="42" name="Chevron 41"/>
          <p:cNvSpPr/>
          <p:nvPr/>
        </p:nvSpPr>
        <p:spPr>
          <a:xfrm>
            <a:off x="9631442" y="3187324"/>
            <a:ext cx="617636" cy="460588"/>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900" dirty="0">
                <a:solidFill>
                  <a:schemeClr val="bg1"/>
                </a:solidFill>
                <a:latin typeface="Arial Narrow"/>
                <a:cs typeface="Arial Narrow"/>
              </a:rPr>
              <a:t>Check for payments received</a:t>
            </a:r>
          </a:p>
        </p:txBody>
      </p:sp>
      <p:sp>
        <p:nvSpPr>
          <p:cNvPr id="61" name="Left Brace 60"/>
          <p:cNvSpPr/>
          <p:nvPr/>
        </p:nvSpPr>
        <p:spPr>
          <a:xfrm rot="16200000">
            <a:off x="5969767" y="-267207"/>
            <a:ext cx="317647" cy="8179648"/>
          </a:xfrm>
          <a:prstGeom prst="leftBrace">
            <a:avLst>
              <a:gd name="adj1" fmla="val 108311"/>
              <a:gd name="adj2" fmla="val 23724"/>
            </a:avLst>
          </a:prstGeom>
          <a:ln w="38100" cap="flat" cmpd="sng" algn="ctr">
            <a:solidFill>
              <a:srgbClr val="68C8C6"/>
            </a:solidFill>
            <a:prstDash val="solid"/>
            <a:round/>
            <a:headEnd type="none" w="med" len="med"/>
            <a:tailEnd type="none" w="med" len="med"/>
          </a:ln>
          <a:effectLst>
            <a:outerShdw blurRad="25400" dist="38100" dir="9360000">
              <a:srgbClr val="000000">
                <a:alpha val="97000"/>
              </a:srgbClr>
            </a:outerShdw>
          </a:effectLst>
        </p:spPr>
        <p:style>
          <a:lnRef idx="2">
            <a:schemeClr val="accent1"/>
          </a:lnRef>
          <a:fillRef idx="0">
            <a:schemeClr val="accent1"/>
          </a:fillRef>
          <a:effectRef idx="1">
            <a:schemeClr val="accent1"/>
          </a:effectRef>
          <a:fontRef idx="minor">
            <a:schemeClr val="tx1"/>
          </a:fontRef>
        </p:style>
        <p:txBody>
          <a:bodyPr lIns="0" tIns="0" rIns="0" bIns="0" anchor="ctr"/>
          <a:lstStyle/>
          <a:p>
            <a:pPr algn="ctr">
              <a:defRPr/>
            </a:pPr>
            <a:endParaRPr lang="en-US" sz="1601" dirty="0">
              <a:latin typeface="Arial Narrow"/>
              <a:cs typeface="Arial Narrow"/>
            </a:endParaRPr>
          </a:p>
        </p:txBody>
      </p:sp>
      <p:sp>
        <p:nvSpPr>
          <p:cNvPr id="62" name="Rectangle 323"/>
          <p:cNvSpPr>
            <a:spLocks noChangeArrowheads="1"/>
          </p:cNvSpPr>
          <p:nvPr/>
        </p:nvSpPr>
        <p:spPr bwMode="auto">
          <a:xfrm>
            <a:off x="2577555" y="3994147"/>
            <a:ext cx="2848713" cy="825882"/>
          </a:xfrm>
          <a:prstGeom prst="rect">
            <a:avLst/>
          </a:prstGeom>
          <a:solidFill>
            <a:srgbClr val="FFFEE2"/>
          </a:solidFill>
          <a:ln w="28575" cap="flat" cmpd="sng" algn="ctr">
            <a:solidFill>
              <a:srgbClr val="5F6062"/>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2">
            <a:schemeClr val="accent1"/>
          </a:fillRef>
          <a:effectRef idx="1">
            <a:schemeClr val="accent1"/>
          </a:effectRef>
          <a:fontRef idx="minor">
            <a:schemeClr val="dk1"/>
          </a:fontRef>
        </p:style>
        <p:txBody>
          <a:bodyPr anchor="ctr">
            <a:prstTxWarp prst="textNoShape">
              <a:avLst/>
            </a:prstTxWarp>
          </a:bodyPr>
          <a:lstStyle/>
          <a:p>
            <a:pPr algn="ctr">
              <a:lnSpc>
                <a:spcPct val="90000"/>
              </a:lnSpc>
              <a:defRPr/>
            </a:pPr>
            <a:r>
              <a:rPr lang="en-US" sz="1051" i="1" dirty="0">
                <a:solidFill>
                  <a:srgbClr val="5F6062"/>
                </a:solidFill>
                <a:latin typeface="Arial"/>
                <a:ea typeface="Arial" pitchFamily="-65" charset="0"/>
                <a:cs typeface="Arial"/>
              </a:rPr>
              <a:t>Processing steps at the lowest level could be implemented as software elements/modules.  They can be assembled to create a stand-alone/monolithic billing application</a:t>
            </a:r>
          </a:p>
        </p:txBody>
      </p:sp>
      <p:sp>
        <p:nvSpPr>
          <p:cNvPr id="63" name="Right Arrow 62"/>
          <p:cNvSpPr/>
          <p:nvPr/>
        </p:nvSpPr>
        <p:spPr>
          <a:xfrm>
            <a:off x="5810141" y="4210147"/>
            <a:ext cx="356272" cy="482823"/>
          </a:xfrm>
          <a:prstGeom prst="rightArrow">
            <a:avLst/>
          </a:prstGeom>
          <a:solidFill>
            <a:srgbClr val="68C8C6"/>
          </a:solidFill>
          <a:ln>
            <a:solidFill>
              <a:srgbClr val="1E5846"/>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anchor="ctr"/>
          <a:lstStyle/>
          <a:p>
            <a:pPr algn="ctr">
              <a:defRPr/>
            </a:pPr>
            <a:endParaRPr lang="en-US" sz="1601" dirty="0">
              <a:latin typeface="Arial Narrow"/>
              <a:cs typeface="Arial Narrow"/>
            </a:endParaRPr>
          </a:p>
        </p:txBody>
      </p:sp>
    </p:spTree>
  </p:cSld>
  <p:clrMapOvr>
    <a:masterClrMapping/>
  </p:clrMapOvr>
  <p:transition>
    <p:wipe dir="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2678" y="223489"/>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28406"/>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Service Center Design represents a fundamental design shift</a:t>
            </a:r>
          </a:p>
        </p:txBody>
      </p:sp>
      <p:sp>
        <p:nvSpPr>
          <p:cNvPr id="6" name="Rectangle 5"/>
          <p:cNvSpPr/>
          <p:nvPr/>
        </p:nvSpPr>
        <p:spPr>
          <a:xfrm>
            <a:off x="1599687" y="200618"/>
            <a:ext cx="890151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b. A different model view, Service Center versus Process – an example</a:t>
            </a:r>
          </a:p>
          <a:p>
            <a:pPr marL="343071" lvl="1" indent="-343071">
              <a:spcAft>
                <a:spcPts val="600"/>
              </a:spcAft>
              <a:buSzPct val="80000"/>
            </a:pPr>
            <a:r>
              <a:rPr lang="en-US" sz="1601" b="1" dirty="0">
                <a:solidFill>
                  <a:srgbClr val="636466"/>
                </a:solidFill>
                <a:latin typeface="Helvetica"/>
                <a:cs typeface="Helvetica"/>
              </a:rPr>
              <a:t>The process is now ‘related’ to the Service Domains that would be involved</a:t>
            </a:r>
          </a:p>
        </p:txBody>
      </p:sp>
      <p:sp>
        <p:nvSpPr>
          <p:cNvPr id="7" name="Rectangle 6"/>
          <p:cNvSpPr/>
          <p:nvPr/>
        </p:nvSpPr>
        <p:spPr>
          <a:xfrm>
            <a:off x="1796043" y="938016"/>
            <a:ext cx="8586090" cy="5019082"/>
          </a:xfrm>
          <a:prstGeom prst="rect">
            <a:avLst/>
          </a:prstGeom>
        </p:spPr>
        <p:txBody>
          <a:bodyPr wrap="square">
            <a:spAutoFit/>
          </a:bodyPr>
          <a:lstStyle/>
          <a:p>
            <a:pPr algn="ctr">
              <a:buSzPct val="80000"/>
            </a:pPr>
            <a:r>
              <a:rPr lang="en-US" sz="1601" b="1" dirty="0">
                <a:solidFill>
                  <a:srgbClr val="000090"/>
                </a:solidFill>
                <a:latin typeface="Helvetica"/>
                <a:cs typeface="Helvetica"/>
              </a:rPr>
              <a:t>The same </a:t>
            </a:r>
            <a:r>
              <a:rPr lang="en-US" sz="1601" b="1" dirty="0" err="1">
                <a:solidFill>
                  <a:srgbClr val="000090"/>
                </a:solidFill>
                <a:latin typeface="Helvetica"/>
                <a:cs typeface="Helvetica"/>
              </a:rPr>
              <a:t>busi</a:t>
            </a:r>
            <a:r>
              <a:rPr lang="en-BE" sz="1601" b="1" dirty="0">
                <a:solidFill>
                  <a:srgbClr val="000090"/>
                </a:solidFill>
                <a:latin typeface="Helvetica"/>
                <a:cs typeface="Helvetica"/>
              </a:rPr>
              <a:t>n</a:t>
            </a:r>
            <a:r>
              <a:rPr lang="en-US" sz="1601" b="1" dirty="0" err="1">
                <a:solidFill>
                  <a:srgbClr val="000090"/>
                </a:solidFill>
                <a:latin typeface="Helvetica"/>
                <a:cs typeface="Helvetica"/>
              </a:rPr>
              <a:t>ess</a:t>
            </a:r>
            <a:r>
              <a:rPr lang="en-US" sz="1601" b="1" dirty="0">
                <a:solidFill>
                  <a:srgbClr val="000090"/>
                </a:solidFill>
                <a:latin typeface="Helvetica"/>
                <a:cs typeface="Helvetica"/>
              </a:rPr>
              <a:t> event can be handled by five collaborating Service Domains.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Service design removes the dependent ‘Input/Process/Output’ sequencing allowing for more flexible patterns of collaboration…’.</a:t>
            </a:r>
          </a:p>
          <a:p>
            <a:pPr marL="3177" lvl="1" indent="-3177" algn="ctr">
              <a:buSzPct val="80000"/>
            </a:pPr>
            <a:endParaRPr lang="en-US" sz="1601" b="1" dirty="0">
              <a:solidFill>
                <a:srgbClr val="000090"/>
              </a:solidFill>
              <a:latin typeface="Helvetica"/>
              <a:cs typeface="Helvetica"/>
            </a:endParaRPr>
          </a:p>
        </p:txBody>
      </p:sp>
      <p:grpSp>
        <p:nvGrpSpPr>
          <p:cNvPr id="206" name="Group 205"/>
          <p:cNvGrpSpPr/>
          <p:nvPr/>
        </p:nvGrpSpPr>
        <p:grpSpPr>
          <a:xfrm>
            <a:off x="2270116" y="1402898"/>
            <a:ext cx="7807238" cy="3580183"/>
            <a:chOff x="747092" y="1867729"/>
            <a:chExt cx="7803625" cy="3578526"/>
          </a:xfrm>
        </p:grpSpPr>
        <p:grpSp>
          <p:nvGrpSpPr>
            <p:cNvPr id="65" name="Group 159"/>
            <p:cNvGrpSpPr/>
            <p:nvPr/>
          </p:nvGrpSpPr>
          <p:grpSpPr>
            <a:xfrm>
              <a:off x="6276246" y="2047281"/>
              <a:ext cx="761581" cy="202246"/>
              <a:chOff x="6237118" y="2122132"/>
              <a:chExt cx="801174" cy="212760"/>
            </a:xfrm>
            <a:effectLst>
              <a:outerShdw blurRad="50800" dist="38100" dir="2700000">
                <a:srgbClr val="000000"/>
              </a:outerShdw>
            </a:effectLst>
          </p:grpSpPr>
          <p:sp>
            <p:nvSpPr>
              <p:cNvPr id="198" name="Block Arc 197"/>
              <p:cNvSpPr/>
              <p:nvPr/>
            </p:nvSpPr>
            <p:spPr bwMode="auto">
              <a:xfrm rot="5400000" flipH="1">
                <a:off x="6235456" y="2123794"/>
                <a:ext cx="96407" cy="9308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99" name="Rectangle 198"/>
              <p:cNvSpPr/>
              <p:nvPr/>
            </p:nvSpPr>
            <p:spPr bwMode="auto">
              <a:xfrm flipH="1">
                <a:off x="6331864" y="2162024"/>
                <a:ext cx="129651" cy="16622"/>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0" name="Block Arc 199"/>
              <p:cNvSpPr/>
              <p:nvPr/>
            </p:nvSpPr>
            <p:spPr bwMode="auto">
              <a:xfrm rot="5400000" flipH="1">
                <a:off x="6235456" y="2240147"/>
                <a:ext cx="96407" cy="9308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1" name="Rectangle 200"/>
              <p:cNvSpPr/>
              <p:nvPr/>
            </p:nvSpPr>
            <p:spPr bwMode="auto">
              <a:xfrm flipH="1">
                <a:off x="6331864" y="2278377"/>
                <a:ext cx="129651" cy="16622"/>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2" name="Block Arc 201"/>
              <p:cNvSpPr/>
              <p:nvPr/>
            </p:nvSpPr>
            <p:spPr bwMode="auto">
              <a:xfrm rot="16200000">
                <a:off x="6943547" y="2123795"/>
                <a:ext cx="96407" cy="93082"/>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3" name="Rectangle 120"/>
              <p:cNvSpPr/>
              <p:nvPr/>
            </p:nvSpPr>
            <p:spPr bwMode="auto">
              <a:xfrm>
                <a:off x="6813897" y="2162025"/>
                <a:ext cx="129651" cy="16622"/>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4" name="Block Arc 203"/>
              <p:cNvSpPr/>
              <p:nvPr/>
            </p:nvSpPr>
            <p:spPr bwMode="auto">
              <a:xfrm rot="16200000">
                <a:off x="6943547" y="2240148"/>
                <a:ext cx="96407" cy="93082"/>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5" name="Rectangle 204"/>
              <p:cNvSpPr/>
              <p:nvPr/>
            </p:nvSpPr>
            <p:spPr bwMode="auto">
              <a:xfrm>
                <a:off x="6813897" y="2278378"/>
                <a:ext cx="129651" cy="16622"/>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sp>
          <p:nvSpPr>
            <p:cNvPr id="66" name="Rectangle 65"/>
            <p:cNvSpPr/>
            <p:nvPr/>
          </p:nvSpPr>
          <p:spPr>
            <a:xfrm>
              <a:off x="839143" y="1867729"/>
              <a:ext cx="5441630" cy="2651398"/>
            </a:xfrm>
            <a:prstGeom prst="rect">
              <a:avLst/>
            </a:prstGeom>
            <a:solidFill>
              <a:srgbClr val="FFFEE2"/>
            </a:solidFill>
            <a:ln>
              <a:solidFill>
                <a:srgbClr val="FFFDEE"/>
              </a:solidFill>
            </a:ln>
          </p:spPr>
          <p:style>
            <a:lnRef idx="1">
              <a:schemeClr val="accent1"/>
            </a:lnRef>
            <a:fillRef idx="2">
              <a:schemeClr val="accent1"/>
            </a:fillRef>
            <a:effectRef idx="1">
              <a:schemeClr val="accent1"/>
            </a:effectRef>
            <a:fontRef idx="minor">
              <a:schemeClr val="dk1"/>
            </a:fontRef>
          </p:style>
          <p:txBody>
            <a:bodyPr anchor="ctr"/>
            <a:lstStyle/>
            <a:p>
              <a:pPr algn="ctr">
                <a:defRPr/>
              </a:pPr>
              <a:endParaRPr lang="en-US" sz="1361" dirty="0"/>
            </a:p>
          </p:txBody>
        </p:sp>
        <p:grpSp>
          <p:nvGrpSpPr>
            <p:cNvPr id="67" name="Group 890"/>
            <p:cNvGrpSpPr>
              <a:grpSpLocks/>
            </p:cNvGrpSpPr>
            <p:nvPr/>
          </p:nvGrpSpPr>
          <p:grpSpPr bwMode="auto">
            <a:xfrm>
              <a:off x="7506896" y="1997699"/>
              <a:ext cx="1043821" cy="2170211"/>
              <a:chOff x="7919555" y="3092114"/>
              <a:chExt cx="1098870" cy="2443399"/>
            </a:xfrm>
          </p:grpSpPr>
          <p:sp>
            <p:nvSpPr>
              <p:cNvPr id="196" name="AutoShape 2"/>
              <p:cNvSpPr>
                <a:spLocks noChangeArrowheads="1"/>
              </p:cNvSpPr>
              <p:nvPr/>
            </p:nvSpPr>
            <p:spPr bwMode="auto">
              <a:xfrm>
                <a:off x="7919555" y="3401705"/>
                <a:ext cx="1098870" cy="2133808"/>
              </a:xfrm>
              <a:prstGeom prst="roundRect">
                <a:avLst>
                  <a:gd name="adj" fmla="val 16667"/>
                </a:avLst>
              </a:prstGeom>
              <a:ln>
                <a:headEnd/>
                <a:tailEnd/>
              </a:ln>
            </p:spPr>
            <p:style>
              <a:lnRef idx="0">
                <a:schemeClr val="accent4"/>
              </a:lnRef>
              <a:fillRef idx="3">
                <a:schemeClr val="accent4"/>
              </a:fillRef>
              <a:effectRef idx="3">
                <a:schemeClr val="accent4"/>
              </a:effectRef>
              <a:fontRef idx="minor">
                <a:schemeClr val="lt1"/>
              </a:fontRef>
            </p:style>
            <p:txBody>
              <a:bodyPr lIns="0" tIns="0" rIns="0" bIns="0" anchor="ctr">
                <a:prstTxWarp prst="textNoShape">
                  <a:avLst/>
                </a:prstTxWarp>
              </a:bodyPr>
              <a:lstStyle/>
              <a:p>
                <a:pPr algn="ctr">
                  <a:defRPr/>
                </a:pPr>
                <a:r>
                  <a:rPr lang="en-US" sz="1201" b="1" dirty="0">
                    <a:solidFill>
                      <a:schemeClr val="bg1"/>
                    </a:solidFill>
                    <a:latin typeface="Arial Narrow"/>
                    <a:cs typeface="Arial Narrow"/>
                  </a:rPr>
                  <a:t>Choreography is implemented as an asynchronous collection of loose-coupled  service interactions </a:t>
                </a:r>
              </a:p>
            </p:txBody>
          </p:sp>
          <p:sp>
            <p:nvSpPr>
              <p:cNvPr id="197" name="Rectangle 170"/>
              <p:cNvSpPr>
                <a:spLocks noChangeArrowheads="1"/>
              </p:cNvSpPr>
              <p:nvPr/>
            </p:nvSpPr>
            <p:spPr bwMode="auto">
              <a:xfrm flipH="1">
                <a:off x="8120665" y="3092114"/>
                <a:ext cx="734013" cy="346063"/>
              </a:xfrm>
              <a:prstGeom prst="rect">
                <a:avLst/>
              </a:prstGeom>
              <a:solidFill>
                <a:srgbClr val="000090"/>
              </a:solidFill>
              <a:ln>
                <a:noFill/>
                <a:headEnd/>
                <a:tailEnd/>
              </a:ln>
            </p:spPr>
            <p:style>
              <a:lnRef idx="1">
                <a:schemeClr val="accent4"/>
              </a:lnRef>
              <a:fillRef idx="3">
                <a:schemeClr val="accent4"/>
              </a:fillRef>
              <a:effectRef idx="2">
                <a:schemeClr val="accent4"/>
              </a:effectRef>
              <a:fontRef idx="minor">
                <a:schemeClr val="lt1"/>
              </a:fontRef>
            </p:style>
            <p:txBody>
              <a:bodyPr wrap="none" lIns="0" tIns="0" rIns="0" bIns="36593" anchor="b" anchorCtr="1">
                <a:prstTxWarp prst="textNoShape">
                  <a:avLst/>
                </a:prstTxWarp>
              </a:bodyPr>
              <a:lstStyle/>
              <a:p>
                <a:pPr algn="ctr">
                  <a:lnSpc>
                    <a:spcPct val="80000"/>
                  </a:lnSpc>
                </a:pPr>
                <a:r>
                  <a:rPr lang="en-US" sz="900" b="1" dirty="0">
                    <a:solidFill>
                      <a:schemeClr val="bg1"/>
                    </a:solidFill>
                  </a:rPr>
                  <a:t>Billing</a:t>
                </a:r>
              </a:p>
              <a:p>
                <a:pPr algn="ctr">
                  <a:lnSpc>
                    <a:spcPct val="80000"/>
                  </a:lnSpc>
                </a:pPr>
                <a:r>
                  <a:rPr lang="en-US" sz="900" b="1" dirty="0">
                    <a:solidFill>
                      <a:schemeClr val="bg1"/>
                    </a:solidFill>
                  </a:rPr>
                  <a:t>Application</a:t>
                </a:r>
              </a:p>
            </p:txBody>
          </p:sp>
        </p:grpSp>
        <p:cxnSp>
          <p:nvCxnSpPr>
            <p:cNvPr id="68" name="Straight Arrow Connector 67"/>
            <p:cNvCxnSpPr/>
            <p:nvPr/>
          </p:nvCxnSpPr>
          <p:spPr>
            <a:xfrm>
              <a:off x="747092" y="5297517"/>
              <a:ext cx="5750984" cy="1510"/>
            </a:xfrm>
            <a:prstGeom prst="straightConnector1">
              <a:avLst/>
            </a:prstGeom>
            <a:ln w="57150" cap="flat" cmpd="sng" algn="ctr">
              <a:solidFill>
                <a:srgbClr val="68C8C6"/>
              </a:solidFill>
              <a:prstDash val="solid"/>
              <a:round/>
              <a:headEnd type="oval" w="med" len="med"/>
              <a:tailEnd type="triangle" w="med" len="med"/>
            </a:ln>
            <a:effectLst>
              <a:outerShdw blurRad="25400" dist="25400" dir="2700000">
                <a:srgbClr val="000000">
                  <a:alpha val="95000"/>
                </a:srgbClr>
              </a:outerShdw>
            </a:effectLst>
          </p:spPr>
          <p:style>
            <a:lnRef idx="2">
              <a:schemeClr val="accent1"/>
            </a:lnRef>
            <a:fillRef idx="0">
              <a:schemeClr val="accent1"/>
            </a:fillRef>
            <a:effectRef idx="1">
              <a:schemeClr val="accent1"/>
            </a:effectRef>
            <a:fontRef idx="minor">
              <a:schemeClr val="tx1"/>
            </a:fontRef>
          </p:style>
        </p:cxnSp>
        <p:sp>
          <p:nvSpPr>
            <p:cNvPr id="69" name="Chevron 68"/>
            <p:cNvSpPr/>
            <p:nvPr/>
          </p:nvSpPr>
          <p:spPr>
            <a:xfrm>
              <a:off x="876870" y="1981026"/>
              <a:ext cx="467805"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Run daily 30 day due card extract</a:t>
              </a:r>
            </a:p>
          </p:txBody>
        </p:sp>
        <p:sp>
          <p:nvSpPr>
            <p:cNvPr id="70" name="Chevron 69"/>
            <p:cNvSpPr/>
            <p:nvPr/>
          </p:nvSpPr>
          <p:spPr>
            <a:xfrm>
              <a:off x="1346184" y="1981026"/>
              <a:ext cx="401407"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Filter any cards in suspense</a:t>
              </a:r>
            </a:p>
          </p:txBody>
        </p:sp>
        <p:sp>
          <p:nvSpPr>
            <p:cNvPr id="71" name="Chevron 70"/>
            <p:cNvSpPr/>
            <p:nvPr/>
          </p:nvSpPr>
          <p:spPr>
            <a:xfrm>
              <a:off x="1750609" y="1981026"/>
              <a:ext cx="395371"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Identify customer account #</a:t>
              </a:r>
            </a:p>
          </p:txBody>
        </p:sp>
        <p:sp>
          <p:nvSpPr>
            <p:cNvPr id="72" name="Chevron 71"/>
            <p:cNvSpPr/>
            <p:nvPr/>
          </p:nvSpPr>
          <p:spPr>
            <a:xfrm>
              <a:off x="2147489" y="3032833"/>
              <a:ext cx="517603" cy="27766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account activity history (30 days)</a:t>
              </a:r>
            </a:p>
          </p:txBody>
        </p:sp>
        <p:sp>
          <p:nvSpPr>
            <p:cNvPr id="73" name="Chevron 72"/>
            <p:cNvSpPr/>
            <p:nvPr/>
          </p:nvSpPr>
          <p:spPr>
            <a:xfrm>
              <a:off x="2668111" y="1981026"/>
              <a:ext cx="389335"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Calculate minimum payment</a:t>
              </a:r>
            </a:p>
          </p:txBody>
        </p:sp>
        <p:sp>
          <p:nvSpPr>
            <p:cNvPr id="74" name="Chevron 73"/>
            <p:cNvSpPr/>
            <p:nvPr/>
          </p:nvSpPr>
          <p:spPr>
            <a:xfrm>
              <a:off x="3060463" y="2506175"/>
              <a:ext cx="411971"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billing address &amp; details</a:t>
              </a:r>
            </a:p>
          </p:txBody>
        </p:sp>
        <p:sp>
          <p:nvSpPr>
            <p:cNvPr id="75" name="Chevron 74"/>
            <p:cNvSpPr/>
            <p:nvPr/>
          </p:nvSpPr>
          <p:spPr>
            <a:xfrm>
              <a:off x="3475452" y="3557982"/>
              <a:ext cx="333499"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Print billing invoice</a:t>
              </a:r>
            </a:p>
          </p:txBody>
        </p:sp>
        <p:sp>
          <p:nvSpPr>
            <p:cNvPr id="76" name="Chevron 75"/>
            <p:cNvSpPr/>
            <p:nvPr/>
          </p:nvSpPr>
          <p:spPr>
            <a:xfrm>
              <a:off x="3811969" y="3557982"/>
              <a:ext cx="451206"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Add sales &amp; marketing materials</a:t>
              </a:r>
            </a:p>
          </p:txBody>
        </p:sp>
        <p:sp>
          <p:nvSpPr>
            <p:cNvPr id="77" name="Chevron 76"/>
            <p:cNvSpPr/>
            <p:nvPr/>
          </p:nvSpPr>
          <p:spPr>
            <a:xfrm>
              <a:off x="4264684" y="3557982"/>
              <a:ext cx="378772"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Stuff and send out letters</a:t>
              </a:r>
            </a:p>
          </p:txBody>
        </p:sp>
        <p:sp>
          <p:nvSpPr>
            <p:cNvPr id="78" name="Chevron 77"/>
            <p:cNvSpPr/>
            <p:nvPr/>
          </p:nvSpPr>
          <p:spPr>
            <a:xfrm>
              <a:off x="4646474" y="4084640"/>
              <a:ext cx="378771" cy="27766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Receive inbound payment</a:t>
              </a:r>
            </a:p>
          </p:txBody>
        </p:sp>
        <p:sp>
          <p:nvSpPr>
            <p:cNvPr id="79" name="Chevron 78"/>
            <p:cNvSpPr/>
            <p:nvPr/>
          </p:nvSpPr>
          <p:spPr>
            <a:xfrm>
              <a:off x="5028263" y="3032833"/>
              <a:ext cx="405935" cy="27766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Post payment to account</a:t>
              </a:r>
            </a:p>
          </p:txBody>
        </p:sp>
        <p:sp>
          <p:nvSpPr>
            <p:cNvPr id="80" name="Chevron 79"/>
            <p:cNvSpPr/>
            <p:nvPr/>
          </p:nvSpPr>
          <p:spPr>
            <a:xfrm>
              <a:off x="5437215" y="3032833"/>
              <a:ext cx="368208" cy="27766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Update account status</a:t>
              </a:r>
            </a:p>
          </p:txBody>
        </p:sp>
        <p:sp>
          <p:nvSpPr>
            <p:cNvPr id="81" name="Chevron 80"/>
            <p:cNvSpPr/>
            <p:nvPr/>
          </p:nvSpPr>
          <p:spPr>
            <a:xfrm>
              <a:off x="5806932" y="1981026"/>
              <a:ext cx="407443" cy="27917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Check for payments received</a:t>
              </a:r>
            </a:p>
          </p:txBody>
        </p:sp>
        <p:sp>
          <p:nvSpPr>
            <p:cNvPr id="82" name="Chevron 81"/>
            <p:cNvSpPr/>
            <p:nvPr/>
          </p:nvSpPr>
          <p:spPr>
            <a:xfrm>
              <a:off x="2147489" y="1981026"/>
              <a:ext cx="517603" cy="279174"/>
            </a:xfrm>
            <a:prstGeom prst="chevron">
              <a:avLst>
                <a:gd name="adj" fmla="val 20833"/>
              </a:avLst>
            </a:prstGeom>
            <a:solidFill>
              <a:srgbClr val="DCDDDE"/>
            </a:solidFill>
            <a:ln>
              <a:solidFill>
                <a:schemeClr val="tx2"/>
              </a:solidFill>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Get account activity history (30 days)</a:t>
              </a:r>
            </a:p>
          </p:txBody>
        </p:sp>
        <p:sp>
          <p:nvSpPr>
            <p:cNvPr id="83" name="Chevron 82"/>
            <p:cNvSpPr/>
            <p:nvPr/>
          </p:nvSpPr>
          <p:spPr>
            <a:xfrm>
              <a:off x="3060463" y="1981026"/>
              <a:ext cx="411971" cy="279174"/>
            </a:xfrm>
            <a:prstGeom prst="chevron">
              <a:avLst>
                <a:gd name="adj" fmla="val 20833"/>
              </a:avLst>
            </a:prstGeom>
            <a:solidFill>
              <a:srgbClr val="DCDDDE"/>
            </a:solidFill>
            <a:ln>
              <a:solidFill>
                <a:schemeClr val="tx2"/>
              </a:solidFill>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Get billing address &amp; details</a:t>
              </a:r>
            </a:p>
          </p:txBody>
        </p:sp>
        <p:sp>
          <p:nvSpPr>
            <p:cNvPr id="84" name="Chevron 83"/>
            <p:cNvSpPr/>
            <p:nvPr/>
          </p:nvSpPr>
          <p:spPr>
            <a:xfrm>
              <a:off x="3475452" y="1981026"/>
              <a:ext cx="333499" cy="279174"/>
            </a:xfrm>
            <a:prstGeom prst="chevron">
              <a:avLst>
                <a:gd name="adj" fmla="val 20833"/>
              </a:avLst>
            </a:prstGeom>
            <a:solidFill>
              <a:srgbClr val="DCDDDE"/>
            </a:solidFill>
            <a:ln>
              <a:solidFill>
                <a:schemeClr val="tx2"/>
              </a:solidFill>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Print billing invoice</a:t>
              </a:r>
            </a:p>
          </p:txBody>
        </p:sp>
        <p:sp>
          <p:nvSpPr>
            <p:cNvPr id="85" name="Chevron 84"/>
            <p:cNvSpPr/>
            <p:nvPr/>
          </p:nvSpPr>
          <p:spPr>
            <a:xfrm>
              <a:off x="5028263" y="4084640"/>
              <a:ext cx="405935" cy="277665"/>
            </a:xfrm>
            <a:prstGeom prst="chevron">
              <a:avLst>
                <a:gd name="adj" fmla="val 20833"/>
              </a:avLst>
            </a:prstGeom>
            <a:solidFill>
              <a:srgbClr val="DCDDDE"/>
            </a:solidFill>
            <a:ln>
              <a:solidFill>
                <a:schemeClr val="tx2"/>
              </a:solidFill>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Post payment to account</a:t>
              </a:r>
            </a:p>
          </p:txBody>
        </p:sp>
        <p:sp>
          <p:nvSpPr>
            <p:cNvPr id="86" name="Chevron 85"/>
            <p:cNvSpPr/>
            <p:nvPr/>
          </p:nvSpPr>
          <p:spPr>
            <a:xfrm>
              <a:off x="5806932" y="3032833"/>
              <a:ext cx="407443" cy="277665"/>
            </a:xfrm>
            <a:prstGeom prst="chevron">
              <a:avLst>
                <a:gd name="adj" fmla="val 20833"/>
              </a:avLst>
            </a:prstGeom>
            <a:solidFill>
              <a:srgbClr val="DCDDDE"/>
            </a:solidFill>
            <a:ln>
              <a:solidFill>
                <a:schemeClr val="tx2"/>
              </a:solidFill>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Check for payments received</a:t>
              </a:r>
            </a:p>
          </p:txBody>
        </p:sp>
        <p:cxnSp>
          <p:nvCxnSpPr>
            <p:cNvPr id="87" name="Elbow Connector 742"/>
            <p:cNvCxnSpPr>
              <a:stCxn id="71" idx="3"/>
              <a:endCxn id="72" idx="0"/>
            </p:cNvCxnSpPr>
            <p:nvPr/>
          </p:nvCxnSpPr>
          <p:spPr>
            <a:xfrm>
              <a:off x="2145980" y="2119858"/>
              <a:ext cx="232394" cy="912975"/>
            </a:xfrm>
            <a:prstGeom prst="bentConnector2">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88" name="Elbow Connector 742"/>
            <p:cNvCxnSpPr>
              <a:endCxn id="73" idx="1"/>
            </p:cNvCxnSpPr>
            <p:nvPr/>
          </p:nvCxnSpPr>
          <p:spPr>
            <a:xfrm rot="5400000" flipH="1" flipV="1">
              <a:off x="2155789" y="2463167"/>
              <a:ext cx="912975" cy="226357"/>
            </a:xfrm>
            <a:prstGeom prst="bentConnector2">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89" name="Elbow Connector 742"/>
            <p:cNvCxnSpPr>
              <a:stCxn id="73" idx="3"/>
              <a:endCxn id="74" idx="0"/>
            </p:cNvCxnSpPr>
            <p:nvPr/>
          </p:nvCxnSpPr>
          <p:spPr>
            <a:xfrm>
              <a:off x="3057445" y="2119858"/>
              <a:ext cx="179577" cy="386316"/>
            </a:xfrm>
            <a:prstGeom prst="bentConnector2">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90" name="Elbow Connector 742"/>
            <p:cNvCxnSpPr>
              <a:stCxn id="84" idx="2"/>
              <a:endCxn id="75" idx="0"/>
            </p:cNvCxnSpPr>
            <p:nvPr/>
          </p:nvCxnSpPr>
          <p:spPr>
            <a:xfrm rot="5400000">
              <a:off x="2963884" y="2909091"/>
              <a:ext cx="1299290" cy="1510"/>
            </a:xfrm>
            <a:prstGeom prst="bentConnector3">
              <a:avLst>
                <a:gd name="adj1" fmla="val 50000"/>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91" name="Elbow Connector 742"/>
            <p:cNvCxnSpPr>
              <a:stCxn id="85" idx="0"/>
              <a:endCxn id="79" idx="2"/>
            </p:cNvCxnSpPr>
            <p:nvPr/>
          </p:nvCxnSpPr>
          <p:spPr>
            <a:xfrm rot="5400000" flipH="1" flipV="1">
              <a:off x="4816242" y="3697569"/>
              <a:ext cx="772633" cy="1509"/>
            </a:xfrm>
            <a:prstGeom prst="bentConnector3">
              <a:avLst>
                <a:gd name="adj1" fmla="val 50000"/>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92" name="Elbow Connector 742"/>
            <p:cNvCxnSpPr>
              <a:stCxn id="81" idx="2"/>
              <a:endCxn id="86" idx="0"/>
            </p:cNvCxnSpPr>
            <p:nvPr/>
          </p:nvCxnSpPr>
          <p:spPr>
            <a:xfrm rot="5400000">
              <a:off x="5594911" y="2645762"/>
              <a:ext cx="772633" cy="1509"/>
            </a:xfrm>
            <a:prstGeom prst="bentConnector3">
              <a:avLst>
                <a:gd name="adj1" fmla="val 50000"/>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93" name="Elbow Connector 742"/>
            <p:cNvCxnSpPr/>
            <p:nvPr/>
          </p:nvCxnSpPr>
          <p:spPr>
            <a:xfrm rot="16200000" flipV="1">
              <a:off x="5687717" y="2631426"/>
              <a:ext cx="769615" cy="0"/>
            </a:xfrm>
            <a:prstGeom prst="bentConnector3">
              <a:avLst>
                <a:gd name="adj1" fmla="val 50000"/>
              </a:avLst>
            </a:prstGeom>
            <a:ln w="38100" cap="flat" cmpd="sng" algn="ctr">
              <a:solidFill>
                <a:srgbClr val="68C8C6"/>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rot="10800000">
              <a:off x="845180" y="2406578"/>
              <a:ext cx="5441630" cy="0"/>
            </a:xfrm>
            <a:prstGeom prst="line">
              <a:avLst/>
            </a:prstGeom>
            <a:ln w="19050" cap="flat" cmpd="sng" algn="ctr">
              <a:solidFill>
                <a:srgbClr val="5F6062"/>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rot="10800000">
              <a:off x="845180" y="2928708"/>
              <a:ext cx="5441630" cy="0"/>
            </a:xfrm>
            <a:prstGeom prst="line">
              <a:avLst/>
            </a:prstGeom>
            <a:ln w="19050" cap="flat" cmpd="sng" algn="ctr">
              <a:solidFill>
                <a:srgbClr val="5F6062"/>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6" name="Straight Connector 95"/>
            <p:cNvCxnSpPr/>
            <p:nvPr/>
          </p:nvCxnSpPr>
          <p:spPr>
            <a:xfrm rot="10800000">
              <a:off x="845180" y="3452349"/>
              <a:ext cx="5441630" cy="0"/>
            </a:xfrm>
            <a:prstGeom prst="line">
              <a:avLst/>
            </a:prstGeom>
            <a:ln w="19050" cap="flat" cmpd="sng" algn="ctr">
              <a:solidFill>
                <a:srgbClr val="5F6062"/>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97" name="Straight Connector 96"/>
            <p:cNvCxnSpPr/>
            <p:nvPr/>
          </p:nvCxnSpPr>
          <p:spPr>
            <a:xfrm rot="10800000">
              <a:off x="845180" y="3974480"/>
              <a:ext cx="5441630" cy="0"/>
            </a:xfrm>
            <a:prstGeom prst="line">
              <a:avLst/>
            </a:prstGeom>
            <a:ln w="19050" cap="flat" cmpd="sng" algn="ctr">
              <a:solidFill>
                <a:srgbClr val="5F6062"/>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nvGrpSpPr>
            <p:cNvPr id="98" name="Group 160"/>
            <p:cNvGrpSpPr/>
            <p:nvPr/>
          </p:nvGrpSpPr>
          <p:grpSpPr>
            <a:xfrm>
              <a:off x="6276246" y="3091259"/>
              <a:ext cx="761559" cy="211714"/>
              <a:chOff x="6237119" y="3220384"/>
              <a:chExt cx="801150" cy="222720"/>
            </a:xfrm>
          </p:grpSpPr>
          <p:grpSp>
            <p:nvGrpSpPr>
              <p:cNvPr id="183" name="Group 480"/>
              <p:cNvGrpSpPr>
                <a:grpSpLocks/>
              </p:cNvGrpSpPr>
              <p:nvPr/>
            </p:nvGrpSpPr>
            <p:grpSpPr bwMode="auto">
              <a:xfrm flipH="1">
                <a:off x="6237119" y="3227022"/>
                <a:ext cx="224396" cy="216082"/>
                <a:chOff x="7891777" y="3347076"/>
                <a:chExt cx="366379" cy="352699"/>
              </a:xfrm>
            </p:grpSpPr>
            <p:grpSp>
              <p:nvGrpSpPr>
                <p:cNvPr id="190" name="Group 474"/>
                <p:cNvGrpSpPr>
                  <a:grpSpLocks/>
                </p:cNvGrpSpPr>
                <p:nvPr/>
              </p:nvGrpSpPr>
              <p:grpSpPr bwMode="auto">
                <a:xfrm>
                  <a:off x="7891777" y="3347076"/>
                  <a:ext cx="366379" cy="157358"/>
                  <a:chOff x="7860582" y="3121096"/>
                  <a:chExt cx="366379" cy="157358"/>
                </a:xfrm>
              </p:grpSpPr>
              <p:sp>
                <p:nvSpPr>
                  <p:cNvPr id="194" name="Block Arc 193"/>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95" name="Rectangle 54"/>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91" name="Group 477"/>
                <p:cNvGrpSpPr>
                  <a:grpSpLocks/>
                </p:cNvGrpSpPr>
                <p:nvPr/>
              </p:nvGrpSpPr>
              <p:grpSpPr bwMode="auto">
                <a:xfrm>
                  <a:off x="7891777" y="3550557"/>
                  <a:ext cx="366379" cy="149218"/>
                  <a:chOff x="7860582" y="3134077"/>
                  <a:chExt cx="366379" cy="149218"/>
                </a:xfrm>
              </p:grpSpPr>
              <p:sp>
                <p:nvSpPr>
                  <p:cNvPr id="192" name="Block Arc 191"/>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93" name="Rectangle 192"/>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84" name="Group 470"/>
              <p:cNvGrpSpPr>
                <a:grpSpLocks/>
              </p:cNvGrpSpPr>
              <p:nvPr/>
            </p:nvGrpSpPr>
            <p:grpSpPr bwMode="auto">
              <a:xfrm>
                <a:off x="6813876" y="3220384"/>
                <a:ext cx="224393" cy="104718"/>
                <a:chOff x="7860625" y="3109135"/>
                <a:chExt cx="366376" cy="170924"/>
              </a:xfrm>
            </p:grpSpPr>
            <p:sp>
              <p:nvSpPr>
                <p:cNvPr id="188" name="Block Arc 47"/>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chemeClr val="tx1">
                      <a:lumMod val="75000"/>
                      <a:lumOff val="25000"/>
                    </a:schemeClr>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89" name="Rectangle 48"/>
                <p:cNvSpPr/>
                <p:nvPr/>
              </p:nvSpPr>
              <p:spPr>
                <a:xfrm>
                  <a:off x="7860625" y="3185099"/>
                  <a:ext cx="211685" cy="29845"/>
                </a:xfrm>
                <a:prstGeom prst="rect">
                  <a:avLst/>
                </a:prstGeom>
                <a:gradFill>
                  <a:gsLst>
                    <a:gs pos="0">
                      <a:srgbClr val="E0E4B6"/>
                    </a:gs>
                    <a:gs pos="100000">
                      <a:srgbClr val="5F9253"/>
                    </a:gs>
                  </a:gsLst>
                  <a:lin ang="5400000" scaled="0"/>
                </a:gradFill>
                <a:ln>
                  <a:solidFill>
                    <a:schemeClr val="tx1">
                      <a:lumMod val="75000"/>
                      <a:lumOff val="25000"/>
                    </a:schemeClr>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85" name="Group 471"/>
              <p:cNvGrpSpPr>
                <a:grpSpLocks/>
              </p:cNvGrpSpPr>
              <p:nvPr/>
            </p:nvGrpSpPr>
            <p:grpSpPr bwMode="auto">
              <a:xfrm>
                <a:off x="6813876" y="3345047"/>
                <a:ext cx="224393" cy="96406"/>
                <a:chOff x="7860625" y="3122116"/>
                <a:chExt cx="366376" cy="157358"/>
              </a:xfrm>
            </p:grpSpPr>
            <p:sp>
              <p:nvSpPr>
                <p:cNvPr id="186" name="Block Arc 18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chemeClr val="tx1">
                      <a:lumMod val="75000"/>
                      <a:lumOff val="25000"/>
                    </a:schemeClr>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87" name="Rectangle 186"/>
                <p:cNvSpPr/>
                <p:nvPr/>
              </p:nvSpPr>
              <p:spPr>
                <a:xfrm>
                  <a:off x="7860625" y="3187229"/>
                  <a:ext cx="211685" cy="27131"/>
                </a:xfrm>
                <a:prstGeom prst="rect">
                  <a:avLst/>
                </a:prstGeom>
                <a:gradFill>
                  <a:gsLst>
                    <a:gs pos="0">
                      <a:srgbClr val="E0E4B6"/>
                    </a:gs>
                    <a:gs pos="100000">
                      <a:srgbClr val="5F9253"/>
                    </a:gs>
                  </a:gsLst>
                  <a:lin ang="5400000" scaled="0"/>
                </a:gradFill>
                <a:ln>
                  <a:solidFill>
                    <a:schemeClr val="tx1">
                      <a:lumMod val="75000"/>
                      <a:lumOff val="25000"/>
                    </a:schemeClr>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99" name="Snip Same Side Corner Rectangle 98"/>
            <p:cNvSpPr/>
            <p:nvPr/>
          </p:nvSpPr>
          <p:spPr bwMode="auto">
            <a:xfrm>
              <a:off x="6412130" y="2968014"/>
              <a:ext cx="489813" cy="466112"/>
            </a:xfrm>
            <a:prstGeom prst="snip2SameRect">
              <a:avLst>
                <a:gd name="adj1" fmla="val 16563"/>
                <a:gd name="adj2" fmla="val 1729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0" name="Can 99"/>
            <p:cNvSpPr/>
            <p:nvPr/>
          </p:nvSpPr>
          <p:spPr bwMode="auto">
            <a:xfrm>
              <a:off x="6499033" y="3307724"/>
              <a:ext cx="316009" cy="102703"/>
            </a:xfrm>
            <a:prstGeom prst="can">
              <a:avLst>
                <a:gd name="adj" fmla="val 4223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1" name="Circular Arrow 100"/>
            <p:cNvSpPr>
              <a:spLocks noChangeAspect="1"/>
            </p:cNvSpPr>
            <p:nvPr/>
          </p:nvSpPr>
          <p:spPr bwMode="auto">
            <a:xfrm rot="5400000">
              <a:off x="6470592" y="2966433"/>
              <a:ext cx="372889" cy="372890"/>
            </a:xfrm>
            <a:prstGeom prst="circularArrow">
              <a:avLst>
                <a:gd name="adj1" fmla="val 9305"/>
                <a:gd name="adj2" fmla="val 1142319"/>
                <a:gd name="adj3" fmla="val 9582904"/>
                <a:gd name="adj4" fmla="val 10800000"/>
                <a:gd name="adj5" fmla="val 1202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2" name="Rounded Rectangle 101"/>
            <p:cNvSpPr/>
            <p:nvPr/>
          </p:nvSpPr>
          <p:spPr bwMode="auto">
            <a:xfrm>
              <a:off x="6385270" y="3083358"/>
              <a:ext cx="543534" cy="150104"/>
            </a:xfrm>
            <a:prstGeom prst="roundRect">
              <a:avLst/>
            </a:prstGeom>
            <a:solidFill>
              <a:srgbClr val="FFFEE2"/>
            </a:soli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chemeClr val="tx2"/>
                  </a:solidFill>
                  <a:latin typeface="Arial Narrow"/>
                  <a:cs typeface="Arial Narrow"/>
                </a:rPr>
                <a:t>Position</a:t>
              </a:r>
            </a:p>
            <a:p>
              <a:pPr algn="ctr">
                <a:lnSpc>
                  <a:spcPts val="540"/>
                </a:lnSpc>
                <a:defRPr/>
              </a:pPr>
              <a:r>
                <a:rPr lang="en-US" sz="700" b="1" dirty="0">
                  <a:solidFill>
                    <a:schemeClr val="tx2"/>
                  </a:solidFill>
                  <a:latin typeface="Arial Narrow"/>
                  <a:cs typeface="Arial Narrow"/>
                </a:rPr>
                <a:t>Keeping</a:t>
              </a:r>
            </a:p>
          </p:txBody>
        </p:sp>
        <p:grpSp>
          <p:nvGrpSpPr>
            <p:cNvPr id="103" name="Group 480"/>
            <p:cNvGrpSpPr>
              <a:grpSpLocks/>
            </p:cNvGrpSpPr>
            <p:nvPr/>
          </p:nvGrpSpPr>
          <p:grpSpPr bwMode="auto">
            <a:xfrm flipH="1">
              <a:off x="6276246" y="3624227"/>
              <a:ext cx="213307" cy="206983"/>
              <a:chOff x="7891777" y="3347078"/>
              <a:chExt cx="366379" cy="355411"/>
            </a:xfrm>
          </p:grpSpPr>
          <p:grpSp>
            <p:nvGrpSpPr>
              <p:cNvPr id="177" name="Group 474"/>
              <p:cNvGrpSpPr>
                <a:grpSpLocks/>
              </p:cNvGrpSpPr>
              <p:nvPr/>
            </p:nvGrpSpPr>
            <p:grpSpPr bwMode="auto">
              <a:xfrm>
                <a:off x="7891777" y="3347078"/>
                <a:ext cx="366379" cy="157358"/>
                <a:chOff x="7860582" y="3121098"/>
                <a:chExt cx="366379" cy="157358"/>
              </a:xfrm>
            </p:grpSpPr>
            <p:sp>
              <p:nvSpPr>
                <p:cNvPr id="181" name="Block Arc 180"/>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82" name="Rectangle 72"/>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78" name="Group 477"/>
              <p:cNvGrpSpPr>
                <a:grpSpLocks/>
              </p:cNvGrpSpPr>
              <p:nvPr/>
            </p:nvGrpSpPr>
            <p:grpSpPr bwMode="auto">
              <a:xfrm>
                <a:off x="7891777" y="3550557"/>
                <a:ext cx="366379" cy="151932"/>
                <a:chOff x="7860582" y="3134077"/>
                <a:chExt cx="366379" cy="151932"/>
              </a:xfrm>
            </p:grpSpPr>
            <p:sp>
              <p:nvSpPr>
                <p:cNvPr id="179" name="Block Arc 178"/>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80" name="Rectangle 179"/>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04" name="Group 470"/>
            <p:cNvGrpSpPr>
              <a:grpSpLocks/>
            </p:cNvGrpSpPr>
            <p:nvPr/>
          </p:nvGrpSpPr>
          <p:grpSpPr bwMode="auto">
            <a:xfrm>
              <a:off x="6824541" y="3617916"/>
              <a:ext cx="213307" cy="99542"/>
              <a:chOff x="7860625" y="3109135"/>
              <a:chExt cx="366377" cy="170923"/>
            </a:xfrm>
          </p:grpSpPr>
          <p:sp>
            <p:nvSpPr>
              <p:cNvPr id="175" name="Block Arc 174"/>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6" name="Rectangle 175"/>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05" name="Group 471"/>
            <p:cNvGrpSpPr>
              <a:grpSpLocks/>
            </p:cNvGrpSpPr>
            <p:nvPr/>
          </p:nvGrpSpPr>
          <p:grpSpPr bwMode="auto">
            <a:xfrm>
              <a:off x="6824501" y="3736419"/>
              <a:ext cx="213304" cy="91642"/>
              <a:chOff x="7860625" y="3122116"/>
              <a:chExt cx="366376" cy="157358"/>
            </a:xfrm>
          </p:grpSpPr>
          <p:sp>
            <p:nvSpPr>
              <p:cNvPr id="173" name="Block Arc 172"/>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4" name="Rectangle 173"/>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sp>
          <p:nvSpPr>
            <p:cNvPr id="106" name="Snip Same Side Corner Rectangle 105"/>
            <p:cNvSpPr/>
            <p:nvPr/>
          </p:nvSpPr>
          <p:spPr bwMode="auto">
            <a:xfrm>
              <a:off x="6412130" y="3494673"/>
              <a:ext cx="489813" cy="466111"/>
            </a:xfrm>
            <a:prstGeom prst="snip2SameRect">
              <a:avLst>
                <a:gd name="adj1" fmla="val 16563"/>
                <a:gd name="adj2" fmla="val 1729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7" name="Can 106"/>
            <p:cNvSpPr/>
            <p:nvPr/>
          </p:nvSpPr>
          <p:spPr bwMode="auto">
            <a:xfrm>
              <a:off x="6499033" y="3834381"/>
              <a:ext cx="316009" cy="102704"/>
            </a:xfrm>
            <a:prstGeom prst="can">
              <a:avLst>
                <a:gd name="adj" fmla="val 4223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8" name="Circular Arrow 107"/>
            <p:cNvSpPr>
              <a:spLocks noChangeAspect="1"/>
            </p:cNvSpPr>
            <p:nvPr/>
          </p:nvSpPr>
          <p:spPr bwMode="auto">
            <a:xfrm rot="5400000">
              <a:off x="6470592" y="3493091"/>
              <a:ext cx="372889" cy="372890"/>
            </a:xfrm>
            <a:prstGeom prst="circularArrow">
              <a:avLst>
                <a:gd name="adj1" fmla="val 9305"/>
                <a:gd name="adj2" fmla="val 1142319"/>
                <a:gd name="adj3" fmla="val 9582904"/>
                <a:gd name="adj4" fmla="val 10800000"/>
                <a:gd name="adj5" fmla="val 1202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09" name="Rounded Rectangle 108"/>
            <p:cNvSpPr/>
            <p:nvPr/>
          </p:nvSpPr>
          <p:spPr bwMode="auto">
            <a:xfrm>
              <a:off x="6385270" y="3610014"/>
              <a:ext cx="543534" cy="150104"/>
            </a:xfrm>
            <a:prstGeom prst="roundRect">
              <a:avLst/>
            </a:prstGeom>
            <a:solidFill>
              <a:srgbClr val="FFFEE2"/>
            </a:soli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chemeClr val="tx2"/>
                  </a:solidFill>
                  <a:latin typeface="Arial Narrow"/>
                  <a:cs typeface="Arial Narrow"/>
                </a:rPr>
                <a:t>Correspondence</a:t>
              </a:r>
            </a:p>
          </p:txBody>
        </p:sp>
        <p:grpSp>
          <p:nvGrpSpPr>
            <p:cNvPr id="110" name="Group 480"/>
            <p:cNvGrpSpPr>
              <a:grpSpLocks/>
            </p:cNvGrpSpPr>
            <p:nvPr/>
          </p:nvGrpSpPr>
          <p:grpSpPr bwMode="auto">
            <a:xfrm flipH="1">
              <a:off x="6276246" y="2572420"/>
              <a:ext cx="213307" cy="205404"/>
              <a:chOff x="7891777" y="3347076"/>
              <a:chExt cx="366379" cy="352699"/>
            </a:xfrm>
          </p:grpSpPr>
          <p:grpSp>
            <p:nvGrpSpPr>
              <p:cNvPr id="167" name="Group 474"/>
              <p:cNvGrpSpPr>
                <a:grpSpLocks/>
              </p:cNvGrpSpPr>
              <p:nvPr/>
            </p:nvGrpSpPr>
            <p:grpSpPr bwMode="auto">
              <a:xfrm>
                <a:off x="7891777" y="3347076"/>
                <a:ext cx="366379" cy="157358"/>
                <a:chOff x="7860582" y="3121096"/>
                <a:chExt cx="366379" cy="157358"/>
              </a:xfrm>
            </p:grpSpPr>
            <p:sp>
              <p:nvSpPr>
                <p:cNvPr id="171" name="Block Arc 170"/>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2" name="Rectangle 171"/>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68" name="Group 477"/>
              <p:cNvGrpSpPr>
                <a:grpSpLocks/>
              </p:cNvGrpSpPr>
              <p:nvPr/>
            </p:nvGrpSpPr>
            <p:grpSpPr bwMode="auto">
              <a:xfrm>
                <a:off x="7891777" y="3550557"/>
                <a:ext cx="366379" cy="149218"/>
                <a:chOff x="7860582" y="3134077"/>
                <a:chExt cx="366379" cy="149218"/>
              </a:xfrm>
            </p:grpSpPr>
            <p:sp>
              <p:nvSpPr>
                <p:cNvPr id="169" name="Block Arc 168"/>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0" name="Rectangle 169"/>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11" name="Group 470"/>
            <p:cNvGrpSpPr>
              <a:grpSpLocks/>
            </p:cNvGrpSpPr>
            <p:nvPr/>
          </p:nvGrpSpPr>
          <p:grpSpPr bwMode="auto">
            <a:xfrm>
              <a:off x="6824501" y="2566110"/>
              <a:ext cx="213304" cy="99543"/>
              <a:chOff x="7860625" y="3109135"/>
              <a:chExt cx="366376" cy="170924"/>
            </a:xfrm>
          </p:grpSpPr>
          <p:sp>
            <p:nvSpPr>
              <p:cNvPr id="165" name="Block Arc 164"/>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66" name="Rectangle 165"/>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2" name="Group 471"/>
            <p:cNvGrpSpPr>
              <a:grpSpLocks/>
            </p:cNvGrpSpPr>
            <p:nvPr/>
          </p:nvGrpSpPr>
          <p:grpSpPr bwMode="auto">
            <a:xfrm>
              <a:off x="6824501" y="2684612"/>
              <a:ext cx="213304" cy="91642"/>
              <a:chOff x="7860625" y="3122116"/>
              <a:chExt cx="366376" cy="157358"/>
            </a:xfrm>
          </p:grpSpPr>
          <p:sp>
            <p:nvSpPr>
              <p:cNvPr id="163" name="Block Arc 162"/>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64" name="Rectangle 163"/>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sp>
          <p:nvSpPr>
            <p:cNvPr id="113" name="Snip Same Side Corner Rectangle 112"/>
            <p:cNvSpPr/>
            <p:nvPr/>
          </p:nvSpPr>
          <p:spPr bwMode="auto">
            <a:xfrm>
              <a:off x="6412130" y="2442865"/>
              <a:ext cx="489813" cy="466112"/>
            </a:xfrm>
            <a:prstGeom prst="snip2SameRect">
              <a:avLst>
                <a:gd name="adj1" fmla="val 16563"/>
                <a:gd name="adj2" fmla="val 1729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14" name="Can 113"/>
            <p:cNvSpPr/>
            <p:nvPr/>
          </p:nvSpPr>
          <p:spPr bwMode="auto">
            <a:xfrm>
              <a:off x="6499033" y="2782575"/>
              <a:ext cx="316009" cy="102703"/>
            </a:xfrm>
            <a:prstGeom prst="can">
              <a:avLst>
                <a:gd name="adj" fmla="val 4223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15" name="Circular Arrow 114"/>
            <p:cNvSpPr>
              <a:spLocks noChangeAspect="1"/>
            </p:cNvSpPr>
            <p:nvPr/>
          </p:nvSpPr>
          <p:spPr bwMode="auto">
            <a:xfrm rot="5400000">
              <a:off x="6470592" y="2441284"/>
              <a:ext cx="372889" cy="372890"/>
            </a:xfrm>
            <a:prstGeom prst="circularArrow">
              <a:avLst>
                <a:gd name="adj1" fmla="val 9305"/>
                <a:gd name="adj2" fmla="val 1142319"/>
                <a:gd name="adj3" fmla="val 9582904"/>
                <a:gd name="adj4" fmla="val 10800000"/>
                <a:gd name="adj5" fmla="val 1202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16" name="Rounded Rectangle 115"/>
            <p:cNvSpPr/>
            <p:nvPr/>
          </p:nvSpPr>
          <p:spPr bwMode="auto">
            <a:xfrm>
              <a:off x="6385270" y="2558209"/>
              <a:ext cx="543534" cy="150104"/>
            </a:xfrm>
            <a:prstGeom prst="roundRect">
              <a:avLst/>
            </a:prstGeom>
            <a:solidFill>
              <a:srgbClr val="FFFEE2"/>
            </a:soli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chemeClr val="tx2"/>
                  </a:solidFill>
                  <a:latin typeface="Arial Narrow"/>
                  <a:cs typeface="Arial Narrow"/>
                </a:rPr>
                <a:t>Customer</a:t>
              </a:r>
            </a:p>
            <a:p>
              <a:pPr algn="ctr">
                <a:lnSpc>
                  <a:spcPts val="540"/>
                </a:lnSpc>
                <a:defRPr/>
              </a:pPr>
              <a:r>
                <a:rPr lang="en-US" sz="700" b="1" dirty="0">
                  <a:solidFill>
                    <a:schemeClr val="tx2"/>
                  </a:solidFill>
                  <a:latin typeface="Arial Narrow"/>
                  <a:cs typeface="Arial Narrow"/>
                </a:rPr>
                <a:t>Agreement</a:t>
              </a:r>
            </a:p>
          </p:txBody>
        </p:sp>
        <p:grpSp>
          <p:nvGrpSpPr>
            <p:cNvPr id="117" name="Group 480"/>
            <p:cNvGrpSpPr>
              <a:grpSpLocks/>
            </p:cNvGrpSpPr>
            <p:nvPr/>
          </p:nvGrpSpPr>
          <p:grpSpPr bwMode="auto">
            <a:xfrm flipH="1">
              <a:off x="6276246" y="4149376"/>
              <a:ext cx="213307" cy="206983"/>
              <a:chOff x="7891777" y="3347078"/>
              <a:chExt cx="366379" cy="355411"/>
            </a:xfrm>
          </p:grpSpPr>
          <p:grpSp>
            <p:nvGrpSpPr>
              <p:cNvPr id="157" name="Group 474"/>
              <p:cNvGrpSpPr>
                <a:grpSpLocks/>
              </p:cNvGrpSpPr>
              <p:nvPr/>
            </p:nvGrpSpPr>
            <p:grpSpPr bwMode="auto">
              <a:xfrm>
                <a:off x="7891777" y="3347078"/>
                <a:ext cx="366379" cy="157358"/>
                <a:chOff x="7860582" y="3121098"/>
                <a:chExt cx="366379" cy="157358"/>
              </a:xfrm>
            </p:grpSpPr>
            <p:sp>
              <p:nvSpPr>
                <p:cNvPr id="161" name="Block Arc 160"/>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62" name="Rectangle 161"/>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58" name="Group 477"/>
              <p:cNvGrpSpPr>
                <a:grpSpLocks/>
              </p:cNvGrpSpPr>
              <p:nvPr/>
            </p:nvGrpSpPr>
            <p:grpSpPr bwMode="auto">
              <a:xfrm>
                <a:off x="7891777" y="3550557"/>
                <a:ext cx="366379" cy="151932"/>
                <a:chOff x="7860582" y="3134077"/>
                <a:chExt cx="366379" cy="151932"/>
              </a:xfrm>
            </p:grpSpPr>
            <p:sp>
              <p:nvSpPr>
                <p:cNvPr id="159" name="Block Arc 158"/>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60" name="Rectangle 159"/>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18" name="Group 470"/>
            <p:cNvGrpSpPr>
              <a:grpSpLocks/>
            </p:cNvGrpSpPr>
            <p:nvPr/>
          </p:nvGrpSpPr>
          <p:grpSpPr bwMode="auto">
            <a:xfrm>
              <a:off x="6824541" y="4143065"/>
              <a:ext cx="213307" cy="99542"/>
              <a:chOff x="7860625" y="3109135"/>
              <a:chExt cx="366377" cy="170923"/>
            </a:xfrm>
          </p:grpSpPr>
          <p:sp>
            <p:nvSpPr>
              <p:cNvPr id="155" name="Block Arc 154"/>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56" name="Rectangle 155"/>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9" name="Group 471"/>
            <p:cNvGrpSpPr>
              <a:grpSpLocks/>
            </p:cNvGrpSpPr>
            <p:nvPr/>
          </p:nvGrpSpPr>
          <p:grpSpPr bwMode="auto">
            <a:xfrm>
              <a:off x="6824501" y="4261568"/>
              <a:ext cx="213304" cy="91642"/>
              <a:chOff x="7860625" y="3122116"/>
              <a:chExt cx="366376" cy="157358"/>
            </a:xfrm>
          </p:grpSpPr>
          <p:sp>
            <p:nvSpPr>
              <p:cNvPr id="153" name="Block Arc 152"/>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54" name="Rectangle 153"/>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sp>
          <p:nvSpPr>
            <p:cNvPr id="120" name="Snip Same Side Corner Rectangle 119"/>
            <p:cNvSpPr/>
            <p:nvPr/>
          </p:nvSpPr>
          <p:spPr bwMode="auto">
            <a:xfrm>
              <a:off x="6412130" y="4019821"/>
              <a:ext cx="489813" cy="466111"/>
            </a:xfrm>
            <a:prstGeom prst="snip2SameRect">
              <a:avLst>
                <a:gd name="adj1" fmla="val 16563"/>
                <a:gd name="adj2" fmla="val 1729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1" name="Can 120"/>
            <p:cNvSpPr/>
            <p:nvPr/>
          </p:nvSpPr>
          <p:spPr bwMode="auto">
            <a:xfrm>
              <a:off x="6499033" y="4359530"/>
              <a:ext cx="316009" cy="102704"/>
            </a:xfrm>
            <a:prstGeom prst="can">
              <a:avLst>
                <a:gd name="adj" fmla="val 4223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2" name="Circular Arrow 121"/>
            <p:cNvSpPr>
              <a:spLocks noChangeAspect="1"/>
            </p:cNvSpPr>
            <p:nvPr/>
          </p:nvSpPr>
          <p:spPr bwMode="auto">
            <a:xfrm rot="5400000">
              <a:off x="6470592" y="4018240"/>
              <a:ext cx="372889" cy="372890"/>
            </a:xfrm>
            <a:prstGeom prst="circularArrow">
              <a:avLst>
                <a:gd name="adj1" fmla="val 9305"/>
                <a:gd name="adj2" fmla="val 1142319"/>
                <a:gd name="adj3" fmla="val 9582904"/>
                <a:gd name="adj4" fmla="val 10800000"/>
                <a:gd name="adj5" fmla="val 1202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3" name="Rounded Rectangle 122"/>
            <p:cNvSpPr/>
            <p:nvPr/>
          </p:nvSpPr>
          <p:spPr bwMode="auto">
            <a:xfrm>
              <a:off x="6385270" y="4135163"/>
              <a:ext cx="543534" cy="150104"/>
            </a:xfrm>
            <a:prstGeom prst="roundRect">
              <a:avLst/>
            </a:prstGeom>
            <a:solidFill>
              <a:srgbClr val="FFFEE2"/>
            </a:soli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chemeClr val="tx2"/>
                  </a:solidFill>
                  <a:latin typeface="Arial Narrow"/>
                  <a:cs typeface="Arial Narrow"/>
                </a:rPr>
                <a:t>Payment</a:t>
              </a:r>
            </a:p>
            <a:p>
              <a:pPr algn="ctr">
                <a:lnSpc>
                  <a:spcPts val="540"/>
                </a:lnSpc>
                <a:defRPr/>
              </a:pPr>
              <a:r>
                <a:rPr lang="en-US" sz="700" b="1" dirty="0">
                  <a:solidFill>
                    <a:schemeClr val="tx2"/>
                  </a:solidFill>
                  <a:latin typeface="Arial Narrow"/>
                  <a:cs typeface="Arial Narrow"/>
                </a:rPr>
                <a:t>Order</a:t>
              </a:r>
            </a:p>
          </p:txBody>
        </p:sp>
        <p:sp>
          <p:nvSpPr>
            <p:cNvPr id="124" name="Snip Same Side Corner Rectangle 123"/>
            <p:cNvSpPr/>
            <p:nvPr/>
          </p:nvSpPr>
          <p:spPr bwMode="auto">
            <a:xfrm>
              <a:off x="6412130" y="1917717"/>
              <a:ext cx="489813" cy="464533"/>
            </a:xfrm>
            <a:prstGeom prst="snip2SameRect">
              <a:avLst>
                <a:gd name="adj1" fmla="val 16563"/>
                <a:gd name="adj2" fmla="val 1729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5" name="Can 124"/>
            <p:cNvSpPr/>
            <p:nvPr/>
          </p:nvSpPr>
          <p:spPr bwMode="auto">
            <a:xfrm>
              <a:off x="6499033" y="2257427"/>
              <a:ext cx="316009" cy="101123"/>
            </a:xfrm>
            <a:prstGeom prst="can">
              <a:avLst>
                <a:gd name="adj" fmla="val 4223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6" name="Circular Arrow 125"/>
            <p:cNvSpPr>
              <a:spLocks noChangeAspect="1"/>
            </p:cNvSpPr>
            <p:nvPr/>
          </p:nvSpPr>
          <p:spPr bwMode="auto">
            <a:xfrm rot="5400000">
              <a:off x="6471383" y="1915347"/>
              <a:ext cx="371311" cy="372890"/>
            </a:xfrm>
            <a:prstGeom prst="circularArrow">
              <a:avLst>
                <a:gd name="adj1" fmla="val 9305"/>
                <a:gd name="adj2" fmla="val 1142319"/>
                <a:gd name="adj3" fmla="val 9582904"/>
                <a:gd name="adj4" fmla="val 10800000"/>
                <a:gd name="adj5" fmla="val 12021"/>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algn="ctr" eaLnBrk="0" hangingPunct="0">
                <a:lnSpc>
                  <a:spcPct val="80000"/>
                </a:lnSpc>
                <a:defRPr/>
              </a:pPr>
              <a:endParaRPr lang="en-US" sz="800" b="1" dirty="0">
                <a:latin typeface="Arial"/>
                <a:ea typeface="ＭＳ Ｐゴシック" pitchFamily="1" charset="-128"/>
                <a:cs typeface="Arial"/>
              </a:endParaRPr>
            </a:p>
          </p:txBody>
        </p:sp>
        <p:sp>
          <p:nvSpPr>
            <p:cNvPr id="127" name="Rounded Rectangle 126"/>
            <p:cNvSpPr/>
            <p:nvPr/>
          </p:nvSpPr>
          <p:spPr bwMode="auto">
            <a:xfrm>
              <a:off x="6385270" y="2033061"/>
              <a:ext cx="543534" cy="148524"/>
            </a:xfrm>
            <a:prstGeom prst="roundRect">
              <a:avLst/>
            </a:prstGeom>
            <a:solidFill>
              <a:srgbClr val="FFFEE2"/>
            </a:solidFill>
            <a:ln>
              <a:solidFill>
                <a:schemeClr val="tx1">
                  <a:lumMod val="75000"/>
                  <a:lumOff val="25000"/>
                </a:schemeClr>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chemeClr val="tx2"/>
                  </a:solidFill>
                  <a:latin typeface="Arial Narrow"/>
                  <a:cs typeface="Arial Narrow"/>
                </a:rPr>
                <a:t>Cards</a:t>
              </a:r>
            </a:p>
          </p:txBody>
        </p:sp>
        <p:cxnSp>
          <p:nvCxnSpPr>
            <p:cNvPr id="128" name="Curved Connector 127"/>
            <p:cNvCxnSpPr/>
            <p:nvPr/>
          </p:nvCxnSpPr>
          <p:spPr>
            <a:xfrm>
              <a:off x="6993585" y="2093102"/>
              <a:ext cx="1" cy="522779"/>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29" name="Curved Connector 128"/>
            <p:cNvCxnSpPr/>
            <p:nvPr/>
          </p:nvCxnSpPr>
          <p:spPr>
            <a:xfrm>
              <a:off x="6993585" y="2093102"/>
              <a:ext cx="1" cy="1574585"/>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0" name="Curved Connector 129"/>
            <p:cNvCxnSpPr/>
            <p:nvPr/>
          </p:nvCxnSpPr>
          <p:spPr>
            <a:xfrm>
              <a:off x="6993586" y="3217136"/>
              <a:ext cx="1510" cy="975700"/>
            </a:xfrm>
            <a:prstGeom prst="curvedConnector3">
              <a:avLst>
                <a:gd name="adj1" fmla="val 17692569"/>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1" name="Curved Connector 130"/>
            <p:cNvCxnSpPr/>
            <p:nvPr/>
          </p:nvCxnSpPr>
          <p:spPr>
            <a:xfrm>
              <a:off x="6993585" y="2093102"/>
              <a:ext cx="1" cy="1162481"/>
            </a:xfrm>
            <a:prstGeom prst="curvedConnector3">
              <a:avLst>
                <a:gd name="adj1" fmla="val 276803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3" name="Curved Connector 132"/>
            <p:cNvCxnSpPr/>
            <p:nvPr/>
          </p:nvCxnSpPr>
          <p:spPr>
            <a:xfrm>
              <a:off x="6993585" y="2203705"/>
              <a:ext cx="1" cy="937325"/>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839143" y="1867729"/>
              <a:ext cx="5441630" cy="2651398"/>
            </a:xfrm>
            <a:prstGeom prst="rect">
              <a:avLst/>
            </a:prstGeom>
            <a:ln w="38100" cap="flat" cmpd="sng" algn="ctr">
              <a:solidFill>
                <a:srgbClr val="5F6062"/>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sz="1361" dirty="0"/>
            </a:p>
          </p:txBody>
        </p:sp>
        <p:grpSp>
          <p:nvGrpSpPr>
            <p:cNvPr id="135" name="Group 158"/>
            <p:cNvGrpSpPr>
              <a:grpSpLocks noChangeAspect="1"/>
            </p:cNvGrpSpPr>
            <p:nvPr/>
          </p:nvGrpSpPr>
          <p:grpSpPr>
            <a:xfrm>
              <a:off x="875441" y="5136461"/>
              <a:ext cx="5394959" cy="309794"/>
              <a:chOff x="375934" y="3889862"/>
              <a:chExt cx="8183161" cy="469900"/>
            </a:xfrm>
          </p:grpSpPr>
          <p:grpSp>
            <p:nvGrpSpPr>
              <p:cNvPr id="136" name="Group 504"/>
              <p:cNvGrpSpPr>
                <a:grpSpLocks/>
              </p:cNvGrpSpPr>
              <p:nvPr/>
            </p:nvGrpSpPr>
            <p:grpSpPr bwMode="auto">
              <a:xfrm>
                <a:off x="375934" y="3889862"/>
                <a:ext cx="1939617" cy="469900"/>
                <a:chOff x="152400" y="4495800"/>
                <a:chExt cx="2110533" cy="469818"/>
              </a:xfrm>
            </p:grpSpPr>
            <p:sp>
              <p:nvSpPr>
                <p:cNvPr id="150" name="Chevron 149"/>
                <p:cNvSpPr/>
                <p:nvPr/>
              </p:nvSpPr>
              <p:spPr>
                <a:xfrm>
                  <a:off x="152400" y="4495800"/>
                  <a:ext cx="771797" cy="46029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Run daily 30 day due card extract</a:t>
                  </a:r>
                </a:p>
              </p:txBody>
            </p:sp>
            <p:sp>
              <p:nvSpPr>
                <p:cNvPr id="151" name="Chevron 150"/>
                <p:cNvSpPr/>
                <p:nvPr/>
              </p:nvSpPr>
              <p:spPr>
                <a:xfrm>
                  <a:off x="935314" y="4505323"/>
                  <a:ext cx="663809" cy="46029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Filter any cards in suspense</a:t>
                  </a:r>
                </a:p>
              </p:txBody>
            </p:sp>
            <p:sp>
              <p:nvSpPr>
                <p:cNvPr id="152" name="Chevron 151"/>
                <p:cNvSpPr/>
                <p:nvPr/>
              </p:nvSpPr>
              <p:spPr>
                <a:xfrm>
                  <a:off x="1608652" y="4505323"/>
                  <a:ext cx="654281" cy="46029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Identify customer account #</a:t>
                  </a:r>
                </a:p>
              </p:txBody>
            </p:sp>
          </p:grpSp>
          <p:grpSp>
            <p:nvGrpSpPr>
              <p:cNvPr id="137" name="Group 505"/>
              <p:cNvGrpSpPr>
                <a:grpSpLocks/>
              </p:cNvGrpSpPr>
              <p:nvPr/>
            </p:nvGrpSpPr>
            <p:grpSpPr bwMode="auto">
              <a:xfrm>
                <a:off x="2325764" y="3889862"/>
                <a:ext cx="2024263" cy="460375"/>
                <a:chOff x="2273811" y="4505374"/>
                <a:chExt cx="2201970" cy="460244"/>
              </a:xfrm>
            </p:grpSpPr>
            <p:sp>
              <p:nvSpPr>
                <p:cNvPr id="147" name="Chevron 146"/>
                <p:cNvSpPr/>
                <p:nvPr/>
              </p:nvSpPr>
              <p:spPr>
                <a:xfrm>
                  <a:off x="2273811" y="4505374"/>
                  <a:ext cx="854117"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account activity history (30 days)</a:t>
                  </a:r>
                </a:p>
              </p:txBody>
            </p:sp>
            <p:sp>
              <p:nvSpPr>
                <p:cNvPr id="148" name="Chevron 147"/>
                <p:cNvSpPr/>
                <p:nvPr/>
              </p:nvSpPr>
              <p:spPr>
                <a:xfrm>
                  <a:off x="3139041" y="4505374"/>
                  <a:ext cx="644556"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Calculate minimum payment</a:t>
                  </a:r>
                </a:p>
              </p:txBody>
            </p:sp>
            <p:sp>
              <p:nvSpPr>
                <p:cNvPr id="149" name="Chevron 148"/>
                <p:cNvSpPr/>
                <p:nvPr/>
              </p:nvSpPr>
              <p:spPr>
                <a:xfrm>
                  <a:off x="3794710" y="4505374"/>
                  <a:ext cx="681071"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billing address &amp; details</a:t>
                  </a:r>
                </a:p>
              </p:txBody>
            </p:sp>
          </p:grpSp>
          <p:grpSp>
            <p:nvGrpSpPr>
              <p:cNvPr id="138" name="Group 506"/>
              <p:cNvGrpSpPr>
                <a:grpSpLocks/>
              </p:cNvGrpSpPr>
              <p:nvPr/>
            </p:nvGrpSpPr>
            <p:grpSpPr bwMode="auto">
              <a:xfrm>
                <a:off x="4360250" y="3889862"/>
                <a:ext cx="1789292" cy="460375"/>
                <a:chOff x="4486659" y="4505374"/>
                <a:chExt cx="1945935" cy="460244"/>
              </a:xfrm>
            </p:grpSpPr>
            <p:sp>
              <p:nvSpPr>
                <p:cNvPr id="144" name="Chevron 143"/>
                <p:cNvSpPr/>
                <p:nvPr/>
              </p:nvSpPr>
              <p:spPr>
                <a:xfrm>
                  <a:off x="4486659" y="4505374"/>
                  <a:ext cx="552353"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Print billing invoice</a:t>
                  </a:r>
                </a:p>
              </p:txBody>
            </p:sp>
            <p:sp>
              <p:nvSpPr>
                <p:cNvPr id="145" name="Chevron 144"/>
                <p:cNvSpPr/>
                <p:nvPr/>
              </p:nvSpPr>
              <p:spPr>
                <a:xfrm>
                  <a:off x="5032017" y="4505374"/>
                  <a:ext cx="782208"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Add sales &amp; marketing materials</a:t>
                  </a:r>
                </a:p>
              </p:txBody>
            </p:sp>
            <p:sp>
              <p:nvSpPr>
                <p:cNvPr id="146" name="Chevron 145"/>
                <p:cNvSpPr/>
                <p:nvPr/>
              </p:nvSpPr>
              <p:spPr>
                <a:xfrm>
                  <a:off x="5807228" y="4505374"/>
                  <a:ext cx="625366"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Stuff and send out letters</a:t>
                  </a:r>
                </a:p>
              </p:txBody>
            </p:sp>
          </p:grpSp>
          <p:grpSp>
            <p:nvGrpSpPr>
              <p:cNvPr id="139" name="Group 507"/>
              <p:cNvGrpSpPr>
                <a:grpSpLocks/>
              </p:cNvGrpSpPr>
              <p:nvPr/>
            </p:nvGrpSpPr>
            <p:grpSpPr bwMode="auto">
              <a:xfrm>
                <a:off x="6159752" y="3889862"/>
                <a:ext cx="1771778" cy="460375"/>
                <a:chOff x="6443472" y="4505374"/>
                <a:chExt cx="1927644" cy="460244"/>
              </a:xfrm>
            </p:grpSpPr>
            <p:sp>
              <p:nvSpPr>
                <p:cNvPr id="141" name="Chevron 140"/>
                <p:cNvSpPr/>
                <p:nvPr/>
              </p:nvSpPr>
              <p:spPr>
                <a:xfrm>
                  <a:off x="6443472" y="4505374"/>
                  <a:ext cx="625611"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Receive inbound payment</a:t>
                  </a:r>
                </a:p>
              </p:txBody>
            </p:sp>
            <p:sp>
              <p:nvSpPr>
                <p:cNvPr id="142" name="Chevron 141"/>
                <p:cNvSpPr/>
                <p:nvPr/>
              </p:nvSpPr>
              <p:spPr>
                <a:xfrm>
                  <a:off x="7059714" y="4505374"/>
                  <a:ext cx="712626"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Post payment to account</a:t>
                  </a:r>
                </a:p>
              </p:txBody>
            </p:sp>
            <p:sp>
              <p:nvSpPr>
                <p:cNvPr id="143" name="Chevron 142"/>
                <p:cNvSpPr/>
                <p:nvPr/>
              </p:nvSpPr>
              <p:spPr>
                <a:xfrm>
                  <a:off x="7762971" y="4505374"/>
                  <a:ext cx="608145" cy="460244"/>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Update account status</a:t>
                  </a:r>
                </a:p>
              </p:txBody>
            </p:sp>
          </p:grpSp>
          <p:sp>
            <p:nvSpPr>
              <p:cNvPr id="140" name="Chevron 139"/>
              <p:cNvSpPr/>
              <p:nvPr/>
            </p:nvSpPr>
            <p:spPr>
              <a:xfrm>
                <a:off x="7941745" y="3889862"/>
                <a:ext cx="617350" cy="460375"/>
              </a:xfrm>
              <a:prstGeom prst="chevron">
                <a:avLst>
                  <a:gd name="adj" fmla="val 20833"/>
                </a:avLst>
              </a:prstGeom>
              <a:ln/>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Check for payments received</a:t>
                </a:r>
              </a:p>
            </p:txBody>
          </p:sp>
        </p:grpSp>
        <p:sp>
          <p:nvSpPr>
            <p:cNvPr id="132" name="Up Arrow 131"/>
            <p:cNvSpPr/>
            <p:nvPr/>
          </p:nvSpPr>
          <p:spPr>
            <a:xfrm>
              <a:off x="2437227" y="4541197"/>
              <a:ext cx="2462767" cy="520356"/>
            </a:xfrm>
            <a:prstGeom prst="upArrow">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tIns="0" rtlCol="0" anchor="ctr"/>
            <a:lstStyle/>
            <a:p>
              <a:pPr algn="ctr"/>
              <a:r>
                <a:rPr lang="en-US" sz="1201" b="1" dirty="0">
                  <a:solidFill>
                    <a:schemeClr val="tx2"/>
                  </a:solidFill>
                </a:rPr>
                <a:t>The process is remodeled</a:t>
              </a:r>
            </a:p>
          </p:txBody>
        </p:sp>
      </p:grpSp>
    </p:spTree>
  </p:cSld>
  <p:clrMapOvr>
    <a:masterClrMapping/>
  </p:clrMapOvr>
  <p:transition>
    <p:wipe dir="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2678" y="213098"/>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Service Centers collaborate in a loose-coupled network.</a:t>
            </a:r>
          </a:p>
        </p:txBody>
      </p:sp>
      <p:sp>
        <p:nvSpPr>
          <p:cNvPr id="6" name="Rectangle 5"/>
          <p:cNvSpPr/>
          <p:nvPr/>
        </p:nvSpPr>
        <p:spPr>
          <a:xfrm>
            <a:off x="1599687" y="190227"/>
            <a:ext cx="8901519"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b. A different model view, Service Center versus Process – an example</a:t>
            </a:r>
          </a:p>
          <a:p>
            <a:pPr marL="343071" lvl="1" indent="-343071">
              <a:spcAft>
                <a:spcPts val="600"/>
              </a:spcAft>
              <a:buSzPct val="80000"/>
            </a:pPr>
            <a:r>
              <a:rPr lang="en-US" sz="1601" b="1" dirty="0">
                <a:solidFill>
                  <a:srgbClr val="636466"/>
                </a:solidFill>
                <a:latin typeface="Helvetica"/>
                <a:cs typeface="Helvetica"/>
              </a:rPr>
              <a:t>The Service Domains handle the business event through service exchanges</a:t>
            </a:r>
          </a:p>
        </p:txBody>
      </p:sp>
      <p:sp>
        <p:nvSpPr>
          <p:cNvPr id="7" name="Rectangle 6"/>
          <p:cNvSpPr/>
          <p:nvPr/>
        </p:nvSpPr>
        <p:spPr>
          <a:xfrm>
            <a:off x="1796043" y="927625"/>
            <a:ext cx="8586090" cy="5019082"/>
          </a:xfrm>
          <a:prstGeom prst="rect">
            <a:avLst/>
          </a:prstGeom>
        </p:spPr>
        <p:txBody>
          <a:bodyPr wrap="square">
            <a:spAutoFit/>
          </a:bodyPr>
          <a:lstStyle/>
          <a:p>
            <a:pPr algn="ctr">
              <a:buSzPct val="80000"/>
            </a:pPr>
            <a:r>
              <a:rPr lang="en-US" sz="1601" b="1" dirty="0">
                <a:solidFill>
                  <a:srgbClr val="000090"/>
                </a:solidFill>
                <a:latin typeface="Helvetica"/>
                <a:cs typeface="Helvetica"/>
              </a:rPr>
              <a:t>A better </a:t>
            </a:r>
            <a:r>
              <a:rPr lang="en-US" sz="1601" b="1" dirty="0" err="1">
                <a:solidFill>
                  <a:srgbClr val="000090"/>
                </a:solidFill>
                <a:latin typeface="Helvetica"/>
                <a:cs typeface="Helvetica"/>
              </a:rPr>
              <a:t>wa</a:t>
            </a:r>
            <a:r>
              <a:rPr lang="en-BE" sz="1601" b="1" dirty="0">
                <a:solidFill>
                  <a:srgbClr val="000090"/>
                </a:solidFill>
                <a:latin typeface="Helvetica"/>
                <a:cs typeface="Helvetica"/>
              </a:rPr>
              <a:t>y</a:t>
            </a:r>
            <a:r>
              <a:rPr lang="en-US" sz="1601" b="1" dirty="0">
                <a:solidFill>
                  <a:srgbClr val="000090"/>
                </a:solidFill>
                <a:latin typeface="Helvetica"/>
                <a:cs typeface="Helvetica"/>
              </a:rPr>
              <a:t> to visualize the nature of the exchanges between the Service Domains is as a loose-coupled network where the service exchanges are triggered independently.</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In practice business activity is rarely a predictable sequence of linked tasks as in a process model. Indeed analysts have estimated as little as</a:t>
            </a:r>
            <a:r>
              <a:rPr lang="en-US" sz="1601" b="1" dirty="0">
                <a:solidFill>
                  <a:srgbClr val="FF0000"/>
                </a:solidFill>
                <a:latin typeface="Helvetica"/>
                <a:cs typeface="Helvetica"/>
              </a:rPr>
              <a:t> 5% of business behavior</a:t>
            </a:r>
            <a:r>
              <a:rPr lang="en-US" sz="1601" b="1" dirty="0">
                <a:solidFill>
                  <a:srgbClr val="000090"/>
                </a:solidFill>
                <a:latin typeface="Helvetica"/>
                <a:cs typeface="Helvetica"/>
              </a:rPr>
              <a:t> is ‘factory production line’ in nature…</a:t>
            </a:r>
          </a:p>
          <a:p>
            <a:pPr marL="3177" lvl="1" indent="-3177" algn="ctr">
              <a:buSzPct val="80000"/>
            </a:pPr>
            <a:endParaRPr lang="en-US" sz="1601" b="1" dirty="0">
              <a:solidFill>
                <a:srgbClr val="000090"/>
              </a:solidFill>
              <a:latin typeface="Helvetica"/>
              <a:cs typeface="Helvetica"/>
            </a:endParaRPr>
          </a:p>
        </p:txBody>
      </p:sp>
      <p:grpSp>
        <p:nvGrpSpPr>
          <p:cNvPr id="167" name="Group 481"/>
          <p:cNvGrpSpPr>
            <a:grpSpLocks/>
          </p:cNvGrpSpPr>
          <p:nvPr/>
        </p:nvGrpSpPr>
        <p:grpSpPr bwMode="auto">
          <a:xfrm>
            <a:off x="6729759" y="4198194"/>
            <a:ext cx="1178397" cy="335931"/>
            <a:chOff x="6797694" y="3182715"/>
            <a:chExt cx="1308102" cy="363550"/>
          </a:xfrm>
        </p:grpSpPr>
        <p:grpSp>
          <p:nvGrpSpPr>
            <p:cNvPr id="280" name="Group 480"/>
            <p:cNvGrpSpPr>
              <a:grpSpLocks/>
            </p:cNvGrpSpPr>
            <p:nvPr/>
          </p:nvGrpSpPr>
          <p:grpSpPr bwMode="auto">
            <a:xfrm flipH="1">
              <a:off x="6797694" y="3193566"/>
              <a:ext cx="366379" cy="352699"/>
              <a:chOff x="7891777" y="3347076"/>
              <a:chExt cx="366379" cy="352699"/>
            </a:xfrm>
          </p:grpSpPr>
          <p:grpSp>
            <p:nvGrpSpPr>
              <p:cNvPr id="287" name="Group 474"/>
              <p:cNvGrpSpPr>
                <a:grpSpLocks/>
              </p:cNvGrpSpPr>
              <p:nvPr/>
            </p:nvGrpSpPr>
            <p:grpSpPr bwMode="auto">
              <a:xfrm>
                <a:off x="7891777" y="3347076"/>
                <a:ext cx="366379" cy="157358"/>
                <a:chOff x="7860582" y="3121096"/>
                <a:chExt cx="366379" cy="157358"/>
              </a:xfrm>
            </p:grpSpPr>
            <p:sp>
              <p:nvSpPr>
                <p:cNvPr id="291" name="Block Arc 24"/>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92" name="Rectangle 25"/>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88" name="Group 477"/>
              <p:cNvGrpSpPr>
                <a:grpSpLocks/>
              </p:cNvGrpSpPr>
              <p:nvPr/>
            </p:nvGrpSpPr>
            <p:grpSpPr bwMode="auto">
              <a:xfrm>
                <a:off x="7891777" y="3550557"/>
                <a:ext cx="366379" cy="149218"/>
                <a:chOff x="7860582" y="3134077"/>
                <a:chExt cx="366379" cy="149218"/>
              </a:xfrm>
            </p:grpSpPr>
            <p:sp>
              <p:nvSpPr>
                <p:cNvPr id="289" name="Block Arc 22"/>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90" name="Rectangle 23"/>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281" name="Group 470"/>
            <p:cNvGrpSpPr>
              <a:grpSpLocks/>
            </p:cNvGrpSpPr>
            <p:nvPr/>
          </p:nvGrpSpPr>
          <p:grpSpPr bwMode="auto">
            <a:xfrm>
              <a:off x="7739420" y="3182715"/>
              <a:ext cx="366376" cy="170924"/>
              <a:chOff x="7860625" y="3109135"/>
              <a:chExt cx="366376" cy="170924"/>
            </a:xfrm>
          </p:grpSpPr>
          <p:sp>
            <p:nvSpPr>
              <p:cNvPr id="285" name="Block Arc 18"/>
              <p:cNvSpPr/>
              <p:nvPr/>
            </p:nvSpPr>
            <p:spPr>
              <a:xfrm rot="16200000">
                <a:off x="8065550" y="3118607"/>
                <a:ext cx="170924"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86" name="Rectangle 19"/>
              <p:cNvSpPr/>
              <p:nvPr/>
            </p:nvSpPr>
            <p:spPr>
              <a:xfrm>
                <a:off x="7860625" y="3185099"/>
                <a:ext cx="211685" cy="29845"/>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82" name="Group 471"/>
            <p:cNvGrpSpPr>
              <a:grpSpLocks/>
            </p:cNvGrpSpPr>
            <p:nvPr/>
          </p:nvGrpSpPr>
          <p:grpSpPr bwMode="auto">
            <a:xfrm>
              <a:off x="7739420" y="3386196"/>
              <a:ext cx="366376" cy="157358"/>
              <a:chOff x="7860625" y="3122116"/>
              <a:chExt cx="366376" cy="157358"/>
            </a:xfrm>
          </p:grpSpPr>
          <p:sp>
            <p:nvSpPr>
              <p:cNvPr id="283" name="Block Arc 16"/>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84" name="Rectangle 17"/>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68" name="Snip Same Side Corner Rectangle 167"/>
          <p:cNvSpPr/>
          <p:nvPr/>
        </p:nvSpPr>
        <p:spPr bwMode="auto">
          <a:xfrm>
            <a:off x="6940000" y="4002651"/>
            <a:ext cx="757891" cy="739559"/>
          </a:xfrm>
          <a:prstGeom prst="snip2SameRect">
            <a:avLst>
              <a:gd name="adj1" fmla="val 16563"/>
              <a:gd name="adj2" fmla="val 1729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7" name="Can 176"/>
          <p:cNvSpPr/>
          <p:nvPr/>
        </p:nvSpPr>
        <p:spPr bwMode="auto">
          <a:xfrm>
            <a:off x="7074466" y="4541652"/>
            <a:ext cx="488961" cy="162953"/>
          </a:xfrm>
          <a:prstGeom prst="can">
            <a:avLst>
              <a:gd name="adj" fmla="val 4223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78" name="Circular Arrow 177"/>
          <p:cNvSpPr>
            <a:spLocks noChangeAspect="1"/>
          </p:cNvSpPr>
          <p:nvPr/>
        </p:nvSpPr>
        <p:spPr bwMode="auto">
          <a:xfrm rot="5400000">
            <a:off x="7023123" y="4007480"/>
            <a:ext cx="591648" cy="576974"/>
          </a:xfrm>
          <a:prstGeom prst="circularArrow">
            <a:avLst>
              <a:gd name="adj1" fmla="val 9305"/>
              <a:gd name="adj2" fmla="val 1142319"/>
              <a:gd name="adj3" fmla="val 9582904"/>
              <a:gd name="adj4" fmla="val 10800000"/>
              <a:gd name="adj5" fmla="val 1202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83" name="Rounded Rectangle 182"/>
          <p:cNvSpPr/>
          <p:nvPr/>
        </p:nvSpPr>
        <p:spPr bwMode="auto">
          <a:xfrm>
            <a:off x="6898440" y="4185661"/>
            <a:ext cx="841012" cy="238162"/>
          </a:xfrm>
          <a:prstGeom prst="roundRect">
            <a:avLst/>
          </a:prstGeom>
          <a:solidFill>
            <a:srgbClr val="FFFEE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51" b="1" dirty="0">
                <a:solidFill>
                  <a:srgbClr val="5F6062"/>
                </a:solidFill>
                <a:latin typeface="Arial Narrow"/>
                <a:cs typeface="Arial Narrow"/>
              </a:rPr>
              <a:t>Position</a:t>
            </a:r>
          </a:p>
          <a:p>
            <a:pPr algn="ctr">
              <a:lnSpc>
                <a:spcPct val="70000"/>
              </a:lnSpc>
              <a:defRPr/>
            </a:pPr>
            <a:r>
              <a:rPr lang="en-US" sz="1051" b="1" dirty="0">
                <a:solidFill>
                  <a:srgbClr val="5F6062"/>
                </a:solidFill>
                <a:latin typeface="Arial Narrow"/>
                <a:cs typeface="Arial Narrow"/>
              </a:rPr>
              <a:t>Keeping</a:t>
            </a:r>
          </a:p>
        </p:txBody>
      </p:sp>
      <p:grpSp>
        <p:nvGrpSpPr>
          <p:cNvPr id="184" name="Group 481"/>
          <p:cNvGrpSpPr>
            <a:grpSpLocks/>
          </p:cNvGrpSpPr>
          <p:nvPr/>
        </p:nvGrpSpPr>
        <p:grpSpPr bwMode="auto">
          <a:xfrm>
            <a:off x="8343850" y="2418126"/>
            <a:ext cx="1178398" cy="338441"/>
            <a:chOff x="6797694" y="3182715"/>
            <a:chExt cx="1308103" cy="366264"/>
          </a:xfrm>
        </p:grpSpPr>
        <p:grpSp>
          <p:nvGrpSpPr>
            <p:cNvPr id="267" name="Group 480"/>
            <p:cNvGrpSpPr>
              <a:grpSpLocks/>
            </p:cNvGrpSpPr>
            <p:nvPr/>
          </p:nvGrpSpPr>
          <p:grpSpPr bwMode="auto">
            <a:xfrm flipH="1">
              <a:off x="6797694" y="3193568"/>
              <a:ext cx="366379" cy="355411"/>
              <a:chOff x="7891777" y="3347078"/>
              <a:chExt cx="366379" cy="355411"/>
            </a:xfrm>
          </p:grpSpPr>
          <p:grpSp>
            <p:nvGrpSpPr>
              <p:cNvPr id="274" name="Group 474"/>
              <p:cNvGrpSpPr>
                <a:grpSpLocks/>
              </p:cNvGrpSpPr>
              <p:nvPr/>
            </p:nvGrpSpPr>
            <p:grpSpPr bwMode="auto">
              <a:xfrm>
                <a:off x="7891777" y="3347078"/>
                <a:ext cx="366379" cy="157358"/>
                <a:chOff x="7860582" y="3121098"/>
                <a:chExt cx="366379" cy="157358"/>
              </a:xfrm>
            </p:grpSpPr>
            <p:sp>
              <p:nvSpPr>
                <p:cNvPr id="278" name="Block Arc 43"/>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79" name="Rectangle 278"/>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75" name="Group 477"/>
              <p:cNvGrpSpPr>
                <a:grpSpLocks/>
              </p:cNvGrpSpPr>
              <p:nvPr/>
            </p:nvGrpSpPr>
            <p:grpSpPr bwMode="auto">
              <a:xfrm>
                <a:off x="7891777" y="3550557"/>
                <a:ext cx="366379" cy="151932"/>
                <a:chOff x="7860582" y="3134077"/>
                <a:chExt cx="366379" cy="151932"/>
              </a:xfrm>
            </p:grpSpPr>
            <p:sp>
              <p:nvSpPr>
                <p:cNvPr id="276" name="Block Arc 275"/>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77" name="Rectangle 42"/>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268" name="Group 470"/>
            <p:cNvGrpSpPr>
              <a:grpSpLocks/>
            </p:cNvGrpSpPr>
            <p:nvPr/>
          </p:nvGrpSpPr>
          <p:grpSpPr bwMode="auto">
            <a:xfrm>
              <a:off x="7739420" y="3182715"/>
              <a:ext cx="366377" cy="170923"/>
              <a:chOff x="7860625" y="3109135"/>
              <a:chExt cx="366377" cy="170923"/>
            </a:xfrm>
          </p:grpSpPr>
          <p:sp>
            <p:nvSpPr>
              <p:cNvPr id="272" name="Block Arc 37"/>
              <p:cNvSpPr/>
              <p:nvPr/>
            </p:nvSpPr>
            <p:spPr>
              <a:xfrm rot="16200000">
                <a:off x="8065551" y="3118607"/>
                <a:ext cx="170923"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73" name="Rectangle 272"/>
              <p:cNvSpPr/>
              <p:nvPr/>
            </p:nvSpPr>
            <p:spPr>
              <a:xfrm>
                <a:off x="7860625" y="3185101"/>
                <a:ext cx="211685" cy="2984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69" name="Group 471"/>
            <p:cNvGrpSpPr>
              <a:grpSpLocks/>
            </p:cNvGrpSpPr>
            <p:nvPr/>
          </p:nvGrpSpPr>
          <p:grpSpPr bwMode="auto">
            <a:xfrm>
              <a:off x="7739420" y="3386196"/>
              <a:ext cx="366376" cy="157358"/>
              <a:chOff x="7860625" y="3122116"/>
              <a:chExt cx="366376" cy="157358"/>
            </a:xfrm>
          </p:grpSpPr>
          <p:sp>
            <p:nvSpPr>
              <p:cNvPr id="270" name="Block Arc 35"/>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71" name="Rectangle 36"/>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85" name="Snip Same Side Corner Rectangle 184"/>
          <p:cNvSpPr/>
          <p:nvPr/>
        </p:nvSpPr>
        <p:spPr bwMode="auto">
          <a:xfrm>
            <a:off x="8554090" y="2222582"/>
            <a:ext cx="757891" cy="739557"/>
          </a:xfrm>
          <a:prstGeom prst="snip2SameRect">
            <a:avLst>
              <a:gd name="adj1" fmla="val 16563"/>
              <a:gd name="adj2" fmla="val 1729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90" name="Can 189"/>
          <p:cNvSpPr/>
          <p:nvPr/>
        </p:nvSpPr>
        <p:spPr bwMode="auto">
          <a:xfrm>
            <a:off x="8688556" y="2761581"/>
            <a:ext cx="488961" cy="162955"/>
          </a:xfrm>
          <a:prstGeom prst="can">
            <a:avLst>
              <a:gd name="adj" fmla="val 4223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91" name="Circular Arrow 190"/>
          <p:cNvSpPr>
            <a:spLocks noChangeAspect="1"/>
          </p:cNvSpPr>
          <p:nvPr/>
        </p:nvSpPr>
        <p:spPr bwMode="auto">
          <a:xfrm rot="5400000">
            <a:off x="8637212" y="2227410"/>
            <a:ext cx="591648" cy="576974"/>
          </a:xfrm>
          <a:prstGeom prst="circularArrow">
            <a:avLst>
              <a:gd name="adj1" fmla="val 9305"/>
              <a:gd name="adj2" fmla="val 1142319"/>
              <a:gd name="adj3" fmla="val 9582904"/>
              <a:gd name="adj4" fmla="val 10800000"/>
              <a:gd name="adj5" fmla="val 1202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6" name="Rounded Rectangle 205"/>
          <p:cNvSpPr/>
          <p:nvPr/>
        </p:nvSpPr>
        <p:spPr bwMode="auto">
          <a:xfrm>
            <a:off x="8512529" y="2405590"/>
            <a:ext cx="841012" cy="238163"/>
          </a:xfrm>
          <a:prstGeom prst="roundRect">
            <a:avLst/>
          </a:prstGeom>
          <a:solidFill>
            <a:srgbClr val="FFFEE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51" b="1" dirty="0">
                <a:solidFill>
                  <a:srgbClr val="5F6062"/>
                </a:solidFill>
                <a:latin typeface="Arial Narrow"/>
                <a:cs typeface="Arial Narrow"/>
              </a:rPr>
              <a:t>Correspondence</a:t>
            </a:r>
          </a:p>
        </p:txBody>
      </p:sp>
      <p:grpSp>
        <p:nvGrpSpPr>
          <p:cNvPr id="207" name="Group 481"/>
          <p:cNvGrpSpPr>
            <a:grpSpLocks/>
          </p:cNvGrpSpPr>
          <p:nvPr/>
        </p:nvGrpSpPr>
        <p:grpSpPr bwMode="auto">
          <a:xfrm>
            <a:off x="4732014" y="3807823"/>
            <a:ext cx="1178397" cy="335931"/>
            <a:chOff x="6797694" y="3182715"/>
            <a:chExt cx="1308102" cy="363550"/>
          </a:xfrm>
        </p:grpSpPr>
        <p:grpSp>
          <p:nvGrpSpPr>
            <p:cNvPr id="254" name="Group 480"/>
            <p:cNvGrpSpPr>
              <a:grpSpLocks/>
            </p:cNvGrpSpPr>
            <p:nvPr/>
          </p:nvGrpSpPr>
          <p:grpSpPr bwMode="auto">
            <a:xfrm flipH="1">
              <a:off x="6797694" y="3193566"/>
              <a:ext cx="366379" cy="352699"/>
              <a:chOff x="7891777" y="3347076"/>
              <a:chExt cx="366379" cy="352699"/>
            </a:xfrm>
          </p:grpSpPr>
          <p:grpSp>
            <p:nvGrpSpPr>
              <p:cNvPr id="261" name="Group 474"/>
              <p:cNvGrpSpPr>
                <a:grpSpLocks/>
              </p:cNvGrpSpPr>
              <p:nvPr/>
            </p:nvGrpSpPr>
            <p:grpSpPr bwMode="auto">
              <a:xfrm>
                <a:off x="7891777" y="3347076"/>
                <a:ext cx="366379" cy="157358"/>
                <a:chOff x="7860582" y="3121096"/>
                <a:chExt cx="366379" cy="157358"/>
              </a:xfrm>
            </p:grpSpPr>
            <p:sp>
              <p:nvSpPr>
                <p:cNvPr id="265" name="Block Arc 62"/>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66" name="Rectangle 63"/>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62" name="Group 477"/>
              <p:cNvGrpSpPr>
                <a:grpSpLocks/>
              </p:cNvGrpSpPr>
              <p:nvPr/>
            </p:nvGrpSpPr>
            <p:grpSpPr bwMode="auto">
              <a:xfrm>
                <a:off x="7891777" y="3550557"/>
                <a:ext cx="366379" cy="149218"/>
                <a:chOff x="7860582" y="3134077"/>
                <a:chExt cx="366379" cy="149218"/>
              </a:xfrm>
            </p:grpSpPr>
            <p:sp>
              <p:nvSpPr>
                <p:cNvPr id="263" name="Block Arc 262"/>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64" name="Rectangle 61"/>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255" name="Group 470"/>
            <p:cNvGrpSpPr>
              <a:grpSpLocks/>
            </p:cNvGrpSpPr>
            <p:nvPr/>
          </p:nvGrpSpPr>
          <p:grpSpPr bwMode="auto">
            <a:xfrm>
              <a:off x="7739420" y="3182715"/>
              <a:ext cx="366376" cy="170924"/>
              <a:chOff x="7860625" y="3109135"/>
              <a:chExt cx="366376" cy="170924"/>
            </a:xfrm>
          </p:grpSpPr>
          <p:sp>
            <p:nvSpPr>
              <p:cNvPr id="259" name="Block Arc 56"/>
              <p:cNvSpPr/>
              <p:nvPr/>
            </p:nvSpPr>
            <p:spPr>
              <a:xfrm rot="16200000">
                <a:off x="8065550" y="3118607"/>
                <a:ext cx="170924"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60" name="Rectangle 259"/>
              <p:cNvSpPr/>
              <p:nvPr/>
            </p:nvSpPr>
            <p:spPr>
              <a:xfrm>
                <a:off x="7860625" y="3185099"/>
                <a:ext cx="211685" cy="29845"/>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56" name="Group 471"/>
            <p:cNvGrpSpPr>
              <a:grpSpLocks/>
            </p:cNvGrpSpPr>
            <p:nvPr/>
          </p:nvGrpSpPr>
          <p:grpSpPr bwMode="auto">
            <a:xfrm>
              <a:off x="7739420" y="3386196"/>
              <a:ext cx="366376" cy="157358"/>
              <a:chOff x="7860625" y="3122116"/>
              <a:chExt cx="366376" cy="157358"/>
            </a:xfrm>
          </p:grpSpPr>
          <p:sp>
            <p:nvSpPr>
              <p:cNvPr id="257" name="Block Arc 256"/>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58" name="Rectangle 55"/>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208" name="Snip Same Side Corner Rectangle 207"/>
          <p:cNvSpPr/>
          <p:nvPr/>
        </p:nvSpPr>
        <p:spPr bwMode="auto">
          <a:xfrm>
            <a:off x="4942255" y="3612281"/>
            <a:ext cx="757891" cy="739559"/>
          </a:xfrm>
          <a:prstGeom prst="snip2SameRect">
            <a:avLst>
              <a:gd name="adj1" fmla="val 16563"/>
              <a:gd name="adj2" fmla="val 1729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09" name="Can 208"/>
          <p:cNvSpPr/>
          <p:nvPr/>
        </p:nvSpPr>
        <p:spPr bwMode="auto">
          <a:xfrm>
            <a:off x="5076721" y="4151281"/>
            <a:ext cx="488961" cy="162953"/>
          </a:xfrm>
          <a:prstGeom prst="can">
            <a:avLst>
              <a:gd name="adj" fmla="val 4223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0" name="Circular Arrow 209"/>
          <p:cNvSpPr>
            <a:spLocks noChangeAspect="1"/>
          </p:cNvSpPr>
          <p:nvPr/>
        </p:nvSpPr>
        <p:spPr bwMode="auto">
          <a:xfrm rot="5400000">
            <a:off x="5025377" y="3617110"/>
            <a:ext cx="591648" cy="576974"/>
          </a:xfrm>
          <a:prstGeom prst="circularArrow">
            <a:avLst>
              <a:gd name="adj1" fmla="val 9305"/>
              <a:gd name="adj2" fmla="val 1142319"/>
              <a:gd name="adj3" fmla="val 9582904"/>
              <a:gd name="adj4" fmla="val 10800000"/>
              <a:gd name="adj5" fmla="val 1202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1" name="Rounded Rectangle 210"/>
          <p:cNvSpPr/>
          <p:nvPr/>
        </p:nvSpPr>
        <p:spPr bwMode="auto">
          <a:xfrm>
            <a:off x="4900693" y="3795290"/>
            <a:ext cx="841012" cy="238162"/>
          </a:xfrm>
          <a:prstGeom prst="roundRect">
            <a:avLst/>
          </a:prstGeom>
          <a:solidFill>
            <a:srgbClr val="FFFEE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51" b="1" dirty="0">
                <a:solidFill>
                  <a:srgbClr val="5F6062"/>
                </a:solidFill>
                <a:latin typeface="Arial Narrow"/>
                <a:cs typeface="Arial Narrow"/>
              </a:rPr>
              <a:t>Customer</a:t>
            </a:r>
          </a:p>
          <a:p>
            <a:pPr algn="ctr">
              <a:lnSpc>
                <a:spcPct val="70000"/>
              </a:lnSpc>
              <a:defRPr/>
            </a:pPr>
            <a:r>
              <a:rPr lang="en-US" sz="1051" b="1" dirty="0">
                <a:solidFill>
                  <a:srgbClr val="5F6062"/>
                </a:solidFill>
                <a:latin typeface="Arial Narrow"/>
                <a:cs typeface="Arial Narrow"/>
              </a:rPr>
              <a:t>Agreement</a:t>
            </a:r>
          </a:p>
        </p:txBody>
      </p:sp>
      <p:grpSp>
        <p:nvGrpSpPr>
          <p:cNvPr id="212" name="Group 481"/>
          <p:cNvGrpSpPr>
            <a:grpSpLocks/>
          </p:cNvGrpSpPr>
          <p:nvPr/>
        </p:nvGrpSpPr>
        <p:grpSpPr bwMode="auto">
          <a:xfrm>
            <a:off x="8693067" y="3728186"/>
            <a:ext cx="1178398" cy="338441"/>
            <a:chOff x="6797694" y="3182715"/>
            <a:chExt cx="1308103" cy="366264"/>
          </a:xfrm>
        </p:grpSpPr>
        <p:grpSp>
          <p:nvGrpSpPr>
            <p:cNvPr id="241" name="Group 480"/>
            <p:cNvGrpSpPr>
              <a:grpSpLocks/>
            </p:cNvGrpSpPr>
            <p:nvPr/>
          </p:nvGrpSpPr>
          <p:grpSpPr bwMode="auto">
            <a:xfrm flipH="1">
              <a:off x="6797694" y="3193568"/>
              <a:ext cx="366379" cy="355411"/>
              <a:chOff x="7891777" y="3347078"/>
              <a:chExt cx="366379" cy="355411"/>
            </a:xfrm>
          </p:grpSpPr>
          <p:grpSp>
            <p:nvGrpSpPr>
              <p:cNvPr id="248" name="Group 474"/>
              <p:cNvGrpSpPr>
                <a:grpSpLocks/>
              </p:cNvGrpSpPr>
              <p:nvPr/>
            </p:nvGrpSpPr>
            <p:grpSpPr bwMode="auto">
              <a:xfrm>
                <a:off x="7891777" y="3347078"/>
                <a:ext cx="366379" cy="157358"/>
                <a:chOff x="7860582" y="3121098"/>
                <a:chExt cx="366379" cy="157358"/>
              </a:xfrm>
            </p:grpSpPr>
            <p:sp>
              <p:nvSpPr>
                <p:cNvPr id="252" name="Block Arc 251"/>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53" name="Rectangle 252"/>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49" name="Group 477"/>
              <p:cNvGrpSpPr>
                <a:grpSpLocks/>
              </p:cNvGrpSpPr>
              <p:nvPr/>
            </p:nvGrpSpPr>
            <p:grpSpPr bwMode="auto">
              <a:xfrm>
                <a:off x="7891777" y="3550557"/>
                <a:ext cx="366379" cy="151932"/>
                <a:chOff x="7860582" y="3134077"/>
                <a:chExt cx="366379" cy="151932"/>
              </a:xfrm>
            </p:grpSpPr>
            <p:sp>
              <p:nvSpPr>
                <p:cNvPr id="250" name="Block Arc 249"/>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51" name="Rectangle 250"/>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242" name="Group 470"/>
            <p:cNvGrpSpPr>
              <a:grpSpLocks/>
            </p:cNvGrpSpPr>
            <p:nvPr/>
          </p:nvGrpSpPr>
          <p:grpSpPr bwMode="auto">
            <a:xfrm>
              <a:off x="7739420" y="3182715"/>
              <a:ext cx="366377" cy="170923"/>
              <a:chOff x="7860625" y="3109135"/>
              <a:chExt cx="366377" cy="170923"/>
            </a:xfrm>
          </p:grpSpPr>
          <p:sp>
            <p:nvSpPr>
              <p:cNvPr id="246" name="Block Arc 245"/>
              <p:cNvSpPr/>
              <p:nvPr/>
            </p:nvSpPr>
            <p:spPr>
              <a:xfrm rot="16200000">
                <a:off x="8065551" y="3118607"/>
                <a:ext cx="170923"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47" name="Rectangle 246"/>
              <p:cNvSpPr/>
              <p:nvPr/>
            </p:nvSpPr>
            <p:spPr>
              <a:xfrm>
                <a:off x="7860625" y="3185101"/>
                <a:ext cx="211685" cy="2984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43" name="Group 471"/>
            <p:cNvGrpSpPr>
              <a:grpSpLocks/>
            </p:cNvGrpSpPr>
            <p:nvPr/>
          </p:nvGrpSpPr>
          <p:grpSpPr bwMode="auto">
            <a:xfrm>
              <a:off x="7739420" y="3386196"/>
              <a:ext cx="366376" cy="157358"/>
              <a:chOff x="7860625" y="3122116"/>
              <a:chExt cx="366376" cy="157358"/>
            </a:xfrm>
          </p:grpSpPr>
          <p:sp>
            <p:nvSpPr>
              <p:cNvPr id="244" name="Block Arc 243"/>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45" name="Rectangle 244"/>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213" name="Snip Same Side Corner Rectangle 212"/>
          <p:cNvSpPr/>
          <p:nvPr/>
        </p:nvSpPr>
        <p:spPr bwMode="auto">
          <a:xfrm>
            <a:off x="8903308" y="3532643"/>
            <a:ext cx="757891" cy="739557"/>
          </a:xfrm>
          <a:prstGeom prst="snip2SameRect">
            <a:avLst>
              <a:gd name="adj1" fmla="val 16563"/>
              <a:gd name="adj2" fmla="val 1729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4" name="Can 213"/>
          <p:cNvSpPr/>
          <p:nvPr/>
        </p:nvSpPr>
        <p:spPr bwMode="auto">
          <a:xfrm>
            <a:off x="9037773" y="4071642"/>
            <a:ext cx="488961" cy="162955"/>
          </a:xfrm>
          <a:prstGeom prst="can">
            <a:avLst>
              <a:gd name="adj" fmla="val 4223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5" name="Circular Arrow 214"/>
          <p:cNvSpPr>
            <a:spLocks noChangeAspect="1"/>
          </p:cNvSpPr>
          <p:nvPr/>
        </p:nvSpPr>
        <p:spPr bwMode="auto">
          <a:xfrm rot="5400000">
            <a:off x="8986430" y="3537471"/>
            <a:ext cx="591648" cy="576974"/>
          </a:xfrm>
          <a:prstGeom prst="circularArrow">
            <a:avLst>
              <a:gd name="adj1" fmla="val 9305"/>
              <a:gd name="adj2" fmla="val 1142319"/>
              <a:gd name="adj3" fmla="val 9582904"/>
              <a:gd name="adj4" fmla="val 10800000"/>
              <a:gd name="adj5" fmla="val 1202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6" name="Rounded Rectangle 215"/>
          <p:cNvSpPr/>
          <p:nvPr/>
        </p:nvSpPr>
        <p:spPr bwMode="auto">
          <a:xfrm>
            <a:off x="8861746" y="3715650"/>
            <a:ext cx="841012" cy="238163"/>
          </a:xfrm>
          <a:prstGeom prst="roundRect">
            <a:avLst/>
          </a:prstGeom>
          <a:solidFill>
            <a:srgbClr val="FFFEE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51" b="1" dirty="0">
                <a:solidFill>
                  <a:srgbClr val="5F6062"/>
                </a:solidFill>
                <a:latin typeface="Arial Narrow"/>
                <a:cs typeface="Arial Narrow"/>
              </a:rPr>
              <a:t>Payment</a:t>
            </a:r>
          </a:p>
          <a:p>
            <a:pPr algn="ctr">
              <a:lnSpc>
                <a:spcPct val="70000"/>
              </a:lnSpc>
              <a:defRPr/>
            </a:pPr>
            <a:r>
              <a:rPr lang="en-US" sz="1051" b="1" dirty="0">
                <a:solidFill>
                  <a:srgbClr val="5F6062"/>
                </a:solidFill>
                <a:latin typeface="Arial Narrow"/>
                <a:cs typeface="Arial Narrow"/>
              </a:rPr>
              <a:t>Order</a:t>
            </a:r>
          </a:p>
        </p:txBody>
      </p:sp>
      <p:grpSp>
        <p:nvGrpSpPr>
          <p:cNvPr id="217" name="Group 481"/>
          <p:cNvGrpSpPr>
            <a:grpSpLocks/>
          </p:cNvGrpSpPr>
          <p:nvPr/>
        </p:nvGrpSpPr>
        <p:grpSpPr bwMode="auto">
          <a:xfrm>
            <a:off x="6681773" y="2986130"/>
            <a:ext cx="1178397" cy="320894"/>
            <a:chOff x="6797694" y="3194329"/>
            <a:chExt cx="1308102" cy="348453"/>
          </a:xfrm>
        </p:grpSpPr>
        <p:grpSp>
          <p:nvGrpSpPr>
            <p:cNvPr id="228" name="Group 480"/>
            <p:cNvGrpSpPr>
              <a:grpSpLocks/>
            </p:cNvGrpSpPr>
            <p:nvPr/>
          </p:nvGrpSpPr>
          <p:grpSpPr bwMode="auto">
            <a:xfrm flipH="1">
              <a:off x="6797694" y="3194329"/>
              <a:ext cx="366379" cy="348452"/>
              <a:chOff x="7891777" y="3347839"/>
              <a:chExt cx="366379" cy="348452"/>
            </a:xfrm>
          </p:grpSpPr>
          <p:grpSp>
            <p:nvGrpSpPr>
              <p:cNvPr id="235" name="Group 474"/>
              <p:cNvGrpSpPr>
                <a:grpSpLocks/>
              </p:cNvGrpSpPr>
              <p:nvPr/>
            </p:nvGrpSpPr>
            <p:grpSpPr bwMode="auto">
              <a:xfrm>
                <a:off x="7891777" y="3347839"/>
                <a:ext cx="366379" cy="157892"/>
                <a:chOff x="7860582" y="3121859"/>
                <a:chExt cx="366379" cy="157892"/>
              </a:xfrm>
            </p:grpSpPr>
            <p:sp>
              <p:nvSpPr>
                <p:cNvPr id="239" name="Block Arc 238"/>
                <p:cNvSpPr/>
                <p:nvPr/>
              </p:nvSpPr>
              <p:spPr>
                <a:xfrm rot="16200000">
                  <a:off x="8072026" y="3124815"/>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40" name="Rectangle 239"/>
                <p:cNvSpPr/>
                <p:nvPr/>
              </p:nvSpPr>
              <p:spPr>
                <a:xfrm>
                  <a:off x="7860582" y="3187192"/>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36" name="Group 477"/>
              <p:cNvGrpSpPr>
                <a:grpSpLocks/>
              </p:cNvGrpSpPr>
              <p:nvPr/>
            </p:nvGrpSpPr>
            <p:grpSpPr bwMode="auto">
              <a:xfrm>
                <a:off x="7891777" y="3538399"/>
                <a:ext cx="366379" cy="157892"/>
                <a:chOff x="7860582" y="3121919"/>
                <a:chExt cx="366379" cy="157892"/>
              </a:xfrm>
            </p:grpSpPr>
            <p:sp>
              <p:nvSpPr>
                <p:cNvPr id="237" name="Block Arc 236"/>
                <p:cNvSpPr/>
                <p:nvPr/>
              </p:nvSpPr>
              <p:spPr>
                <a:xfrm rot="16200000">
                  <a:off x="8072026" y="3124875"/>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38" name="Rectangle 237"/>
                <p:cNvSpPr/>
                <p:nvPr/>
              </p:nvSpPr>
              <p:spPr>
                <a:xfrm>
                  <a:off x="7860582" y="3187252"/>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229" name="Group 470"/>
            <p:cNvGrpSpPr>
              <a:grpSpLocks/>
            </p:cNvGrpSpPr>
            <p:nvPr/>
          </p:nvGrpSpPr>
          <p:grpSpPr bwMode="auto">
            <a:xfrm>
              <a:off x="7739420" y="3194330"/>
              <a:ext cx="366376" cy="157892"/>
              <a:chOff x="7860625" y="3120750"/>
              <a:chExt cx="366376" cy="157892"/>
            </a:xfrm>
          </p:grpSpPr>
          <p:sp>
            <p:nvSpPr>
              <p:cNvPr id="233" name="Block Arc 232"/>
              <p:cNvSpPr/>
              <p:nvPr/>
            </p:nvSpPr>
            <p:spPr>
              <a:xfrm rot="16200000">
                <a:off x="8072066" y="3123706"/>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34" name="Rectangle 233"/>
              <p:cNvSpPr/>
              <p:nvPr/>
            </p:nvSpPr>
            <p:spPr>
              <a:xfrm>
                <a:off x="7860625" y="3186083"/>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230" name="Group 471"/>
            <p:cNvGrpSpPr>
              <a:grpSpLocks/>
            </p:cNvGrpSpPr>
            <p:nvPr/>
          </p:nvGrpSpPr>
          <p:grpSpPr bwMode="auto">
            <a:xfrm>
              <a:off x="7739420" y="3384890"/>
              <a:ext cx="366376" cy="157892"/>
              <a:chOff x="7860625" y="3120810"/>
              <a:chExt cx="366376" cy="157892"/>
            </a:xfrm>
          </p:grpSpPr>
          <p:sp>
            <p:nvSpPr>
              <p:cNvPr id="231" name="Block Arc 230"/>
              <p:cNvSpPr/>
              <p:nvPr/>
            </p:nvSpPr>
            <p:spPr>
              <a:xfrm rot="16200000">
                <a:off x="8072066" y="3123766"/>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32" name="Rectangle 231"/>
              <p:cNvSpPr/>
              <p:nvPr/>
            </p:nvSpPr>
            <p:spPr>
              <a:xfrm>
                <a:off x="7860625" y="3186143"/>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218" name="Snip Same Side Corner Rectangle 217"/>
          <p:cNvSpPr/>
          <p:nvPr/>
        </p:nvSpPr>
        <p:spPr bwMode="auto">
          <a:xfrm>
            <a:off x="6892014" y="2780558"/>
            <a:ext cx="757891" cy="737052"/>
          </a:xfrm>
          <a:prstGeom prst="snip2SameRect">
            <a:avLst>
              <a:gd name="adj1" fmla="val 16563"/>
              <a:gd name="adj2" fmla="val 1729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19" name="Can 218"/>
          <p:cNvSpPr/>
          <p:nvPr/>
        </p:nvSpPr>
        <p:spPr bwMode="auto">
          <a:xfrm>
            <a:off x="7026480" y="3319559"/>
            <a:ext cx="488961" cy="160447"/>
          </a:xfrm>
          <a:prstGeom prst="can">
            <a:avLst>
              <a:gd name="adj" fmla="val 4223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20" name="Circular Arrow 219"/>
          <p:cNvSpPr>
            <a:spLocks noChangeAspect="1"/>
          </p:cNvSpPr>
          <p:nvPr/>
        </p:nvSpPr>
        <p:spPr bwMode="auto">
          <a:xfrm rot="5400000">
            <a:off x="6976391" y="2784133"/>
            <a:ext cx="589141" cy="576974"/>
          </a:xfrm>
          <a:prstGeom prst="circularArrow">
            <a:avLst>
              <a:gd name="adj1" fmla="val 9305"/>
              <a:gd name="adj2" fmla="val 1142319"/>
              <a:gd name="adj3" fmla="val 9582904"/>
              <a:gd name="adj4" fmla="val 10800000"/>
              <a:gd name="adj5" fmla="val 12021"/>
            </a:avLst>
          </a:prstGeom>
          <a:gradFill>
            <a:gsLst>
              <a:gs pos="75000">
                <a:srgbClr val="FBDD18"/>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221" name="Rounded Rectangle 220"/>
          <p:cNvSpPr/>
          <p:nvPr/>
        </p:nvSpPr>
        <p:spPr bwMode="auto">
          <a:xfrm>
            <a:off x="6850452" y="2963568"/>
            <a:ext cx="841012" cy="235656"/>
          </a:xfrm>
          <a:prstGeom prst="roundRect">
            <a:avLst/>
          </a:prstGeom>
          <a:solidFill>
            <a:srgbClr val="FFFEE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51" b="1" dirty="0">
                <a:solidFill>
                  <a:srgbClr val="5F6062"/>
                </a:solidFill>
                <a:latin typeface="Arial Narrow"/>
                <a:cs typeface="Arial Narrow"/>
              </a:rPr>
              <a:t>Cards</a:t>
            </a:r>
          </a:p>
        </p:txBody>
      </p:sp>
      <p:cxnSp>
        <p:nvCxnSpPr>
          <p:cNvPr id="222" name="Curved Connector 221"/>
          <p:cNvCxnSpPr>
            <a:stCxn id="231" idx="2"/>
          </p:cNvCxnSpPr>
          <p:nvPr/>
        </p:nvCxnSpPr>
        <p:spPr>
          <a:xfrm>
            <a:off x="7791701" y="3234321"/>
            <a:ext cx="47986" cy="1042846"/>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23" name="Curved Connector 222"/>
          <p:cNvCxnSpPr>
            <a:stCxn id="239" idx="2"/>
          </p:cNvCxnSpPr>
          <p:nvPr/>
        </p:nvCxnSpPr>
        <p:spPr>
          <a:xfrm rot="10800000" flipV="1">
            <a:off x="5841944" y="3058832"/>
            <a:ext cx="908271" cy="827962"/>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24" name="Curved Connector 223"/>
          <p:cNvCxnSpPr>
            <a:stCxn id="233" idx="2"/>
            <a:endCxn id="276" idx="2"/>
          </p:cNvCxnSpPr>
          <p:nvPr/>
        </p:nvCxnSpPr>
        <p:spPr>
          <a:xfrm flipV="1">
            <a:off x="7791701" y="2686371"/>
            <a:ext cx="620589" cy="372461"/>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25" name="Curved Connector 224"/>
          <p:cNvCxnSpPr>
            <a:stCxn id="277" idx="2"/>
            <a:endCxn id="250" idx="2"/>
          </p:cNvCxnSpPr>
          <p:nvPr/>
        </p:nvCxnSpPr>
        <p:spPr>
          <a:xfrm flipV="1">
            <a:off x="7839690" y="3996431"/>
            <a:ext cx="921818" cy="462492"/>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26" name="Curved Connector 225"/>
          <p:cNvCxnSpPr>
            <a:stCxn id="237" idx="2"/>
            <a:endCxn id="289" idx="2"/>
          </p:cNvCxnSpPr>
          <p:nvPr/>
        </p:nvCxnSpPr>
        <p:spPr>
          <a:xfrm rot="10800000" flipH="1" flipV="1">
            <a:off x="6750230" y="3234320"/>
            <a:ext cx="47986" cy="1046600"/>
          </a:xfrm>
          <a:prstGeom prst="curvedConnector3">
            <a:avLst>
              <a:gd name="adj1" fmla="val -60722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227" name="Circular Arrow 226"/>
          <p:cNvSpPr>
            <a:spLocks noChangeAspect="1"/>
          </p:cNvSpPr>
          <p:nvPr/>
        </p:nvSpPr>
        <p:spPr>
          <a:xfrm flipH="1">
            <a:off x="3614348" y="1929167"/>
            <a:ext cx="2182096" cy="2237591"/>
          </a:xfrm>
          <a:prstGeom prst="circularArrow">
            <a:avLst>
              <a:gd name="adj1" fmla="val 16804"/>
              <a:gd name="adj2" fmla="val 856672"/>
              <a:gd name="adj3" fmla="val 4126614"/>
              <a:gd name="adj4" fmla="val 1894581"/>
              <a:gd name="adj5" fmla="val 15294"/>
            </a:avLst>
          </a:prstGeom>
          <a:solidFill>
            <a:srgbClr val="FF0000"/>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pic>
        <p:nvPicPr>
          <p:cNvPr id="293" name="Picture 292"/>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1926956" y="1789335"/>
            <a:ext cx="3713004" cy="1588221"/>
          </a:xfrm>
          <a:prstGeom prst="rect">
            <a:avLst/>
          </a:prstGeom>
        </p:spPr>
      </p:pic>
    </p:spTree>
  </p:cSld>
  <p:clrMapOvr>
    <a:masterClrMapping/>
  </p:clrMapOvr>
  <p:transition>
    <p:wipe dir="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2678" y="213098"/>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A centralized database is hard to sustain in distributed systems.</a:t>
            </a:r>
          </a:p>
        </p:txBody>
      </p:sp>
      <p:sp>
        <p:nvSpPr>
          <p:cNvPr id="6" name="Rectangle 5"/>
          <p:cNvSpPr/>
          <p:nvPr/>
        </p:nvSpPr>
        <p:spPr>
          <a:xfrm>
            <a:off x="1599687" y="190227"/>
            <a:ext cx="9071224" cy="625332"/>
          </a:xfrm>
          <a:prstGeom prst="rect">
            <a:avLst/>
          </a:prstGeom>
        </p:spPr>
        <p:txBody>
          <a:bodyPr wrap="square" rIns="0">
            <a:spAutoFit/>
          </a:bodyPr>
          <a:lstStyle/>
          <a:p>
            <a:pPr>
              <a:spcAft>
                <a:spcPts val="600"/>
              </a:spcAft>
            </a:pPr>
            <a:r>
              <a:rPr lang="en-US" sz="1361" b="1" dirty="0">
                <a:solidFill>
                  <a:srgbClr val="68C8C6"/>
                </a:solidFill>
                <a:latin typeface="Helvetica"/>
                <a:cs typeface="Helvetica"/>
              </a:rPr>
              <a:t>c. BIAN Service Domain Designs are suited to highly distributed architectures.</a:t>
            </a:r>
          </a:p>
          <a:p>
            <a:pPr marL="343071" lvl="1" indent="-343071">
              <a:spcAft>
                <a:spcPts val="600"/>
              </a:spcAft>
              <a:buSzPct val="80000"/>
            </a:pPr>
            <a:r>
              <a:rPr lang="en-US" sz="1601" b="1" dirty="0">
                <a:solidFill>
                  <a:srgbClr val="636466"/>
                </a:solidFill>
                <a:latin typeface="Helvetica"/>
                <a:cs typeface="Helvetica"/>
              </a:rPr>
              <a:t>The way data/information is exchanged differs greatly between process and service designs.</a:t>
            </a:r>
          </a:p>
        </p:txBody>
      </p:sp>
      <p:sp>
        <p:nvSpPr>
          <p:cNvPr id="7" name="Rectangle 6"/>
          <p:cNvSpPr/>
          <p:nvPr/>
        </p:nvSpPr>
        <p:spPr>
          <a:xfrm>
            <a:off x="1796043" y="927625"/>
            <a:ext cx="8586090"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First considering the process model there is an implicit assumption that all/most data is shared and visible to everyone involved along the way as necessary.</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In a monolithic system with a shared central database this</a:t>
            </a:r>
            <a:r>
              <a:rPr lang="en-BE" sz="1601" b="1" dirty="0">
                <a:solidFill>
                  <a:srgbClr val="000090"/>
                </a:solidFill>
                <a:latin typeface="Helvetica"/>
                <a:cs typeface="Helvetica"/>
              </a:rPr>
              <a:t> </a:t>
            </a:r>
            <a:r>
              <a:rPr lang="en-US" sz="1601" b="1" dirty="0">
                <a:solidFill>
                  <a:srgbClr val="000090"/>
                </a:solidFill>
                <a:latin typeface="Helvetica"/>
                <a:cs typeface="Helvetica"/>
              </a:rPr>
              <a:t>design is easy to support. But in a highly distributed architecture this is not so easy.</a:t>
            </a:r>
          </a:p>
        </p:txBody>
      </p:sp>
      <p:grpSp>
        <p:nvGrpSpPr>
          <p:cNvPr id="103" name="Group 202"/>
          <p:cNvGrpSpPr/>
          <p:nvPr/>
        </p:nvGrpSpPr>
        <p:grpSpPr>
          <a:xfrm>
            <a:off x="4225835" y="3100733"/>
            <a:ext cx="4885639" cy="1849455"/>
            <a:chOff x="2539911" y="3744850"/>
            <a:chExt cx="5442664" cy="2060316"/>
          </a:xfrm>
          <a:solidFill>
            <a:schemeClr val="bg2"/>
          </a:solidFill>
        </p:grpSpPr>
        <p:sp>
          <p:nvSpPr>
            <p:cNvPr id="104" name="Left-Right Arrow 103"/>
            <p:cNvSpPr/>
            <p:nvPr/>
          </p:nvSpPr>
          <p:spPr>
            <a:xfrm>
              <a:off x="2539911" y="4062320"/>
              <a:ext cx="5442664" cy="1425376"/>
            </a:xfrm>
            <a:prstGeom prst="leftRightArrow">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105" name="Up-Down Arrow 104"/>
            <p:cNvSpPr/>
            <p:nvPr/>
          </p:nvSpPr>
          <p:spPr>
            <a:xfrm>
              <a:off x="4367091" y="3744850"/>
              <a:ext cx="1788304" cy="2060316"/>
            </a:xfrm>
            <a:prstGeom prst="upDownArrow">
              <a:avLst>
                <a:gd name="adj1" fmla="val 50000"/>
                <a:gd name="adj2" fmla="val 20292"/>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grpSp>
      <p:sp>
        <p:nvSpPr>
          <p:cNvPr id="106" name="Can 105"/>
          <p:cNvSpPr/>
          <p:nvPr/>
        </p:nvSpPr>
        <p:spPr>
          <a:xfrm>
            <a:off x="5883409" y="3790634"/>
            <a:ext cx="1598592" cy="488622"/>
          </a:xfrm>
          <a:prstGeom prst="can">
            <a:avLst>
              <a:gd name="adj" fmla="val 41667"/>
            </a:avLst>
          </a:prstGeom>
          <a:solidFill>
            <a:schemeClr val="bg1">
              <a:lumMod val="75000"/>
            </a:schemeClr>
          </a:solid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endParaRPr lang="en-US" sz="1051" b="1">
              <a:solidFill>
                <a:srgbClr val="000000"/>
              </a:solidFill>
              <a:latin typeface="Arial Narrow"/>
              <a:cs typeface="Arial Narrow"/>
            </a:endParaRPr>
          </a:p>
        </p:txBody>
      </p:sp>
      <p:sp>
        <p:nvSpPr>
          <p:cNvPr id="145" name="Can 144"/>
          <p:cNvSpPr/>
          <p:nvPr/>
        </p:nvSpPr>
        <p:spPr>
          <a:xfrm>
            <a:off x="2346787" y="3129918"/>
            <a:ext cx="983598" cy="300865"/>
          </a:xfrm>
          <a:prstGeom prst="can">
            <a:avLst/>
          </a:prstGeom>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51" b="1">
                <a:solidFill>
                  <a:srgbClr val="000000"/>
                </a:solidFill>
                <a:latin typeface="Arial Narrow"/>
                <a:cs typeface="Arial Narrow"/>
              </a:rPr>
              <a:t>Customer</a:t>
            </a:r>
          </a:p>
          <a:p>
            <a:pPr algn="ctr">
              <a:lnSpc>
                <a:spcPts val="1021"/>
              </a:lnSpc>
            </a:pPr>
            <a:r>
              <a:rPr lang="en-US" sz="1051" b="1">
                <a:solidFill>
                  <a:srgbClr val="000000"/>
                </a:solidFill>
                <a:latin typeface="Arial Narrow"/>
                <a:cs typeface="Arial Narrow"/>
              </a:rPr>
              <a:t>Reference Data</a:t>
            </a:r>
          </a:p>
        </p:txBody>
      </p:sp>
      <p:sp>
        <p:nvSpPr>
          <p:cNvPr id="146" name="Can 145"/>
          <p:cNvSpPr/>
          <p:nvPr/>
        </p:nvSpPr>
        <p:spPr>
          <a:xfrm>
            <a:off x="2346787" y="3859832"/>
            <a:ext cx="983598" cy="300865"/>
          </a:xfrm>
          <a:prstGeom prst="can">
            <a:avLst/>
          </a:prstGeom>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51" b="1">
                <a:solidFill>
                  <a:srgbClr val="000000"/>
                </a:solidFill>
                <a:latin typeface="Arial Narrow"/>
                <a:cs typeface="Arial Narrow"/>
              </a:rPr>
              <a:t>Product Specification</a:t>
            </a:r>
          </a:p>
        </p:txBody>
      </p:sp>
      <p:sp>
        <p:nvSpPr>
          <p:cNvPr id="147" name="Can 146"/>
          <p:cNvSpPr/>
          <p:nvPr/>
        </p:nvSpPr>
        <p:spPr>
          <a:xfrm>
            <a:off x="2346787" y="4224788"/>
            <a:ext cx="983598" cy="300865"/>
          </a:xfrm>
          <a:prstGeom prst="can">
            <a:avLst/>
          </a:prstGeom>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51" b="1">
                <a:solidFill>
                  <a:srgbClr val="000000"/>
                </a:solidFill>
                <a:latin typeface="Arial Narrow"/>
                <a:cs typeface="Arial Narrow"/>
              </a:rPr>
              <a:t>Card Transaction Records</a:t>
            </a:r>
          </a:p>
        </p:txBody>
      </p:sp>
      <p:sp>
        <p:nvSpPr>
          <p:cNvPr id="148" name="Can 147"/>
          <p:cNvSpPr/>
          <p:nvPr/>
        </p:nvSpPr>
        <p:spPr>
          <a:xfrm>
            <a:off x="2346787" y="4589744"/>
            <a:ext cx="983598" cy="300865"/>
          </a:xfrm>
          <a:prstGeom prst="can">
            <a:avLst/>
          </a:prstGeom>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51" b="1">
                <a:solidFill>
                  <a:srgbClr val="000000"/>
                </a:solidFill>
                <a:latin typeface="Arial Narrow"/>
                <a:cs typeface="Arial Narrow"/>
              </a:rPr>
              <a:t>Billing &amp; Payment</a:t>
            </a:r>
          </a:p>
          <a:p>
            <a:pPr algn="ctr">
              <a:lnSpc>
                <a:spcPts val="1021"/>
              </a:lnSpc>
            </a:pPr>
            <a:r>
              <a:rPr lang="en-US" sz="1051" b="1">
                <a:solidFill>
                  <a:srgbClr val="000000"/>
                </a:solidFill>
                <a:latin typeface="Arial Narrow"/>
                <a:cs typeface="Arial Narrow"/>
              </a:rPr>
              <a:t>Records</a:t>
            </a:r>
          </a:p>
        </p:txBody>
      </p:sp>
      <p:sp>
        <p:nvSpPr>
          <p:cNvPr id="149" name="Can 148"/>
          <p:cNvSpPr/>
          <p:nvPr/>
        </p:nvSpPr>
        <p:spPr>
          <a:xfrm>
            <a:off x="2346787" y="3494876"/>
            <a:ext cx="983598" cy="300865"/>
          </a:xfrm>
          <a:prstGeom prst="can">
            <a:avLst/>
          </a:prstGeom>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51" b="1">
                <a:solidFill>
                  <a:srgbClr val="000000"/>
                </a:solidFill>
                <a:latin typeface="Arial Narrow"/>
                <a:cs typeface="Arial Narrow"/>
              </a:rPr>
              <a:t>Customer Terms &amp; Conditions</a:t>
            </a:r>
          </a:p>
        </p:txBody>
      </p:sp>
      <p:sp>
        <p:nvSpPr>
          <p:cNvPr id="150" name="Rounded Rectangle 149"/>
          <p:cNvSpPr>
            <a:spLocks noChangeAspect="1"/>
          </p:cNvSpPr>
          <p:nvPr/>
        </p:nvSpPr>
        <p:spPr>
          <a:xfrm>
            <a:off x="2306266" y="1845754"/>
            <a:ext cx="254616" cy="234233"/>
          </a:xfrm>
          <a:prstGeom prst="round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a:solidFill>
                  <a:schemeClr val="bg1"/>
                </a:solidFill>
              </a:rPr>
              <a:t>C</a:t>
            </a:r>
          </a:p>
        </p:txBody>
      </p:sp>
      <p:sp>
        <p:nvSpPr>
          <p:cNvPr id="151" name="Rounded Rectangle 150"/>
          <p:cNvSpPr>
            <a:spLocks noChangeAspect="1"/>
          </p:cNvSpPr>
          <p:nvPr/>
        </p:nvSpPr>
        <p:spPr>
          <a:xfrm>
            <a:off x="2306266" y="2134701"/>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a:solidFill>
                  <a:schemeClr val="bg1"/>
                </a:solidFill>
              </a:rPr>
              <a:t>R</a:t>
            </a:r>
          </a:p>
        </p:txBody>
      </p:sp>
      <p:sp>
        <p:nvSpPr>
          <p:cNvPr id="152" name="Rounded Rectangle 151"/>
          <p:cNvSpPr>
            <a:spLocks noChangeAspect="1"/>
          </p:cNvSpPr>
          <p:nvPr/>
        </p:nvSpPr>
        <p:spPr>
          <a:xfrm>
            <a:off x="2306266" y="2423650"/>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a:solidFill>
                  <a:schemeClr val="bg1"/>
                </a:solidFill>
              </a:rPr>
              <a:t>U</a:t>
            </a:r>
          </a:p>
        </p:txBody>
      </p:sp>
      <p:sp>
        <p:nvSpPr>
          <p:cNvPr id="153" name="Rounded Rectangle 152"/>
          <p:cNvSpPr>
            <a:spLocks noChangeAspect="1"/>
          </p:cNvSpPr>
          <p:nvPr/>
        </p:nvSpPr>
        <p:spPr>
          <a:xfrm>
            <a:off x="2306266" y="2712597"/>
            <a:ext cx="254616" cy="234233"/>
          </a:xfrm>
          <a:prstGeom prst="roundRect">
            <a:avLst/>
          </a:prstGeom>
          <a:solidFill>
            <a:schemeClr val="tx1">
              <a:lumMod val="85000"/>
              <a:lumOff val="15000"/>
            </a:schemeClr>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a:solidFill>
                  <a:schemeClr val="bg1"/>
                </a:solidFill>
              </a:rPr>
              <a:t>D</a:t>
            </a:r>
          </a:p>
        </p:txBody>
      </p:sp>
      <p:sp>
        <p:nvSpPr>
          <p:cNvPr id="154" name="Rounded Rectangle 153"/>
          <p:cNvSpPr>
            <a:spLocks noChangeAspect="1"/>
          </p:cNvSpPr>
          <p:nvPr/>
        </p:nvSpPr>
        <p:spPr>
          <a:xfrm>
            <a:off x="3582327"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55" name="Rounded Rectangle 154"/>
          <p:cNvSpPr>
            <a:spLocks noChangeAspect="1"/>
          </p:cNvSpPr>
          <p:nvPr/>
        </p:nvSpPr>
        <p:spPr>
          <a:xfrm>
            <a:off x="4582018"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56" name="Rounded Rectangle 155"/>
          <p:cNvSpPr>
            <a:spLocks noChangeAspect="1"/>
          </p:cNvSpPr>
          <p:nvPr/>
        </p:nvSpPr>
        <p:spPr>
          <a:xfrm>
            <a:off x="5132342"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57" name="Rounded Rectangle 156"/>
          <p:cNvSpPr>
            <a:spLocks noChangeAspect="1"/>
          </p:cNvSpPr>
          <p:nvPr/>
        </p:nvSpPr>
        <p:spPr>
          <a:xfrm>
            <a:off x="4098998"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58" name="Rounded Rectangle 157"/>
          <p:cNvSpPr>
            <a:spLocks noChangeAspect="1"/>
          </p:cNvSpPr>
          <p:nvPr/>
        </p:nvSpPr>
        <p:spPr>
          <a:xfrm>
            <a:off x="5132342"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59" name="Rounded Rectangle 158"/>
          <p:cNvSpPr>
            <a:spLocks noChangeAspect="1"/>
          </p:cNvSpPr>
          <p:nvPr/>
        </p:nvSpPr>
        <p:spPr>
          <a:xfrm>
            <a:off x="5649014" y="3892491"/>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0" name="Rounded Rectangle 159"/>
          <p:cNvSpPr>
            <a:spLocks noChangeAspect="1"/>
          </p:cNvSpPr>
          <p:nvPr/>
        </p:nvSpPr>
        <p:spPr>
          <a:xfrm>
            <a:off x="5649014"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1" name="Rounded Rectangle 160"/>
          <p:cNvSpPr>
            <a:spLocks noChangeAspect="1"/>
          </p:cNvSpPr>
          <p:nvPr/>
        </p:nvSpPr>
        <p:spPr>
          <a:xfrm>
            <a:off x="5649014"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2" name="Rounded Rectangle 161"/>
          <p:cNvSpPr>
            <a:spLocks noChangeAspect="1"/>
          </p:cNvSpPr>
          <p:nvPr/>
        </p:nvSpPr>
        <p:spPr>
          <a:xfrm>
            <a:off x="6120816"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3" name="Rounded Rectangle 162"/>
          <p:cNvSpPr>
            <a:spLocks noChangeAspect="1"/>
          </p:cNvSpPr>
          <p:nvPr/>
        </p:nvSpPr>
        <p:spPr>
          <a:xfrm>
            <a:off x="6558966" y="4622405"/>
            <a:ext cx="254616" cy="234233"/>
          </a:xfrm>
          <a:prstGeom prst="round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C</a:t>
            </a:r>
          </a:p>
        </p:txBody>
      </p:sp>
      <p:sp>
        <p:nvSpPr>
          <p:cNvPr id="164" name="Rounded Rectangle 163"/>
          <p:cNvSpPr>
            <a:spLocks noChangeAspect="1"/>
          </p:cNvSpPr>
          <p:nvPr/>
        </p:nvSpPr>
        <p:spPr>
          <a:xfrm>
            <a:off x="7053202"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5" name="Rounded Rectangle 164"/>
          <p:cNvSpPr>
            <a:spLocks noChangeAspect="1"/>
          </p:cNvSpPr>
          <p:nvPr/>
        </p:nvSpPr>
        <p:spPr>
          <a:xfrm>
            <a:off x="7536222"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66" name="Rounded Rectangle 165"/>
          <p:cNvSpPr>
            <a:spLocks noChangeAspect="1"/>
          </p:cNvSpPr>
          <p:nvPr/>
        </p:nvSpPr>
        <p:spPr>
          <a:xfrm>
            <a:off x="7985590" y="4622405"/>
            <a:ext cx="254616" cy="234233"/>
          </a:xfrm>
          <a:prstGeom prst="round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C</a:t>
            </a:r>
          </a:p>
        </p:txBody>
      </p:sp>
      <p:sp>
        <p:nvSpPr>
          <p:cNvPr id="167" name="Rounded Rectangle 166"/>
          <p:cNvSpPr>
            <a:spLocks noChangeAspect="1"/>
          </p:cNvSpPr>
          <p:nvPr/>
        </p:nvSpPr>
        <p:spPr>
          <a:xfrm>
            <a:off x="8446174" y="462240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169" name="Rounded Rectangle 168"/>
          <p:cNvSpPr>
            <a:spLocks noChangeAspect="1"/>
          </p:cNvSpPr>
          <p:nvPr/>
        </p:nvSpPr>
        <p:spPr>
          <a:xfrm>
            <a:off x="8906759" y="352753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170" name="Rounded Rectangle 169"/>
          <p:cNvSpPr>
            <a:spLocks noChangeAspect="1"/>
          </p:cNvSpPr>
          <p:nvPr/>
        </p:nvSpPr>
        <p:spPr>
          <a:xfrm>
            <a:off x="9356123"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1" name="Rounded Rectangle 170"/>
          <p:cNvSpPr>
            <a:spLocks noChangeAspect="1"/>
          </p:cNvSpPr>
          <p:nvPr/>
        </p:nvSpPr>
        <p:spPr>
          <a:xfrm>
            <a:off x="9356123"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2" name="Rounded Rectangle 171"/>
          <p:cNvSpPr>
            <a:spLocks noChangeAspect="1"/>
          </p:cNvSpPr>
          <p:nvPr/>
        </p:nvSpPr>
        <p:spPr>
          <a:xfrm>
            <a:off x="3582327"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3" name="Rounded Rectangle 172"/>
          <p:cNvSpPr>
            <a:spLocks noChangeAspect="1"/>
          </p:cNvSpPr>
          <p:nvPr/>
        </p:nvSpPr>
        <p:spPr>
          <a:xfrm>
            <a:off x="4098998"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4" name="Rounded Rectangle 173"/>
          <p:cNvSpPr>
            <a:spLocks noChangeAspect="1"/>
          </p:cNvSpPr>
          <p:nvPr/>
        </p:nvSpPr>
        <p:spPr>
          <a:xfrm>
            <a:off x="4098998"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5" name="Rounded Rectangle 174"/>
          <p:cNvSpPr>
            <a:spLocks noChangeAspect="1"/>
          </p:cNvSpPr>
          <p:nvPr/>
        </p:nvSpPr>
        <p:spPr>
          <a:xfrm>
            <a:off x="3582327" y="3892491"/>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6" name="Rounded Rectangle 175"/>
          <p:cNvSpPr>
            <a:spLocks noChangeAspect="1"/>
          </p:cNvSpPr>
          <p:nvPr/>
        </p:nvSpPr>
        <p:spPr>
          <a:xfrm>
            <a:off x="4582018" y="462240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79" name="Rounded Rectangle 178"/>
          <p:cNvSpPr>
            <a:spLocks noChangeAspect="1"/>
          </p:cNvSpPr>
          <p:nvPr/>
        </p:nvSpPr>
        <p:spPr>
          <a:xfrm>
            <a:off x="5649014" y="462240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180" name="Rounded Rectangle 179"/>
          <p:cNvSpPr>
            <a:spLocks noChangeAspect="1"/>
          </p:cNvSpPr>
          <p:nvPr/>
        </p:nvSpPr>
        <p:spPr>
          <a:xfrm>
            <a:off x="6120816" y="462240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1" name="Rounded Rectangle 180"/>
          <p:cNvSpPr>
            <a:spLocks noChangeAspect="1"/>
          </p:cNvSpPr>
          <p:nvPr/>
        </p:nvSpPr>
        <p:spPr>
          <a:xfrm>
            <a:off x="6120816"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2" name="Rounded Rectangle 181"/>
          <p:cNvSpPr>
            <a:spLocks noChangeAspect="1"/>
          </p:cNvSpPr>
          <p:nvPr/>
        </p:nvSpPr>
        <p:spPr>
          <a:xfrm>
            <a:off x="9356123" y="352753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184" name="Rounded Rectangle 183"/>
          <p:cNvSpPr>
            <a:spLocks noChangeAspect="1"/>
          </p:cNvSpPr>
          <p:nvPr/>
        </p:nvSpPr>
        <p:spPr>
          <a:xfrm>
            <a:off x="9356123" y="462240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6" name="Rounded Rectangle 185"/>
          <p:cNvSpPr>
            <a:spLocks noChangeAspect="1"/>
          </p:cNvSpPr>
          <p:nvPr/>
        </p:nvSpPr>
        <p:spPr>
          <a:xfrm>
            <a:off x="8906759"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7" name="Rounded Rectangle 186"/>
          <p:cNvSpPr>
            <a:spLocks noChangeAspect="1"/>
          </p:cNvSpPr>
          <p:nvPr/>
        </p:nvSpPr>
        <p:spPr>
          <a:xfrm>
            <a:off x="8906759"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8" name="Rounded Rectangle 187"/>
          <p:cNvSpPr>
            <a:spLocks noChangeAspect="1"/>
          </p:cNvSpPr>
          <p:nvPr/>
        </p:nvSpPr>
        <p:spPr>
          <a:xfrm>
            <a:off x="5649014" y="425744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89" name="Rounded Rectangle 188"/>
          <p:cNvSpPr>
            <a:spLocks noChangeAspect="1"/>
          </p:cNvSpPr>
          <p:nvPr/>
        </p:nvSpPr>
        <p:spPr>
          <a:xfrm>
            <a:off x="7053202"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92" name="Rounded Rectangle 191"/>
          <p:cNvSpPr>
            <a:spLocks noChangeAspect="1"/>
          </p:cNvSpPr>
          <p:nvPr/>
        </p:nvSpPr>
        <p:spPr>
          <a:xfrm>
            <a:off x="8906759" y="462240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193" name="Rounded Rectangle 192"/>
          <p:cNvSpPr>
            <a:spLocks noChangeAspect="1"/>
          </p:cNvSpPr>
          <p:nvPr/>
        </p:nvSpPr>
        <p:spPr>
          <a:xfrm>
            <a:off x="7053202" y="3892491"/>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94" name="Rounded Rectangle 193"/>
          <p:cNvSpPr>
            <a:spLocks noChangeAspect="1"/>
          </p:cNvSpPr>
          <p:nvPr/>
        </p:nvSpPr>
        <p:spPr>
          <a:xfrm>
            <a:off x="7536222"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95" name="Rounded Rectangle 194"/>
          <p:cNvSpPr>
            <a:spLocks noChangeAspect="1"/>
          </p:cNvSpPr>
          <p:nvPr/>
        </p:nvSpPr>
        <p:spPr>
          <a:xfrm>
            <a:off x="8446174" y="3162579"/>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96" name="Rounded Rectangle 195"/>
          <p:cNvSpPr>
            <a:spLocks noChangeAspect="1"/>
          </p:cNvSpPr>
          <p:nvPr/>
        </p:nvSpPr>
        <p:spPr>
          <a:xfrm>
            <a:off x="8446174"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197" name="Rounded Rectangle 196"/>
          <p:cNvSpPr>
            <a:spLocks noChangeAspect="1"/>
          </p:cNvSpPr>
          <p:nvPr/>
        </p:nvSpPr>
        <p:spPr>
          <a:xfrm>
            <a:off x="8446174" y="4257449"/>
            <a:ext cx="254616" cy="234233"/>
          </a:xfrm>
          <a:prstGeom prst="round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C</a:t>
            </a:r>
          </a:p>
        </p:txBody>
      </p:sp>
      <p:sp>
        <p:nvSpPr>
          <p:cNvPr id="198" name="Rounded Rectangle 197"/>
          <p:cNvSpPr>
            <a:spLocks noChangeAspect="1"/>
          </p:cNvSpPr>
          <p:nvPr/>
        </p:nvSpPr>
        <p:spPr>
          <a:xfrm>
            <a:off x="5132342" y="4622405"/>
            <a:ext cx="254616" cy="234233"/>
          </a:xfrm>
          <a:prstGeom prst="roundRect">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C</a:t>
            </a:r>
          </a:p>
        </p:txBody>
      </p:sp>
      <p:sp>
        <p:nvSpPr>
          <p:cNvPr id="199" name="Rounded Rectangle 198"/>
          <p:cNvSpPr>
            <a:spLocks noChangeAspect="1"/>
          </p:cNvSpPr>
          <p:nvPr/>
        </p:nvSpPr>
        <p:spPr>
          <a:xfrm>
            <a:off x="5132342" y="3527535"/>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200" name="Rounded Rectangle 199"/>
          <p:cNvSpPr>
            <a:spLocks noChangeAspect="1"/>
          </p:cNvSpPr>
          <p:nvPr/>
        </p:nvSpPr>
        <p:spPr>
          <a:xfrm>
            <a:off x="5132342" y="3892491"/>
            <a:ext cx="254616" cy="234233"/>
          </a:xfrm>
          <a:prstGeom prst="roundRect">
            <a:avLst/>
          </a:prstGeom>
          <a:solidFill>
            <a:srgbClr val="0000FF"/>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R</a:t>
            </a:r>
          </a:p>
        </p:txBody>
      </p:sp>
      <p:sp>
        <p:nvSpPr>
          <p:cNvPr id="201" name="Rounded Rectangle 200"/>
          <p:cNvSpPr>
            <a:spLocks noChangeAspect="1"/>
          </p:cNvSpPr>
          <p:nvPr/>
        </p:nvSpPr>
        <p:spPr>
          <a:xfrm>
            <a:off x="7053202" y="462240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202" name="Rounded Rectangle 201"/>
          <p:cNvSpPr>
            <a:spLocks noChangeAspect="1"/>
          </p:cNvSpPr>
          <p:nvPr/>
        </p:nvSpPr>
        <p:spPr>
          <a:xfrm>
            <a:off x="7536222" y="4622405"/>
            <a:ext cx="254616" cy="234233"/>
          </a:xfrm>
          <a:prstGeom prst="roundRect">
            <a:avLst/>
          </a:prstGeom>
          <a:solidFill>
            <a:srgbClr val="FF0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1" b="1">
                <a:solidFill>
                  <a:schemeClr val="bg1"/>
                </a:solidFill>
              </a:rPr>
              <a:t>U</a:t>
            </a:r>
          </a:p>
        </p:txBody>
      </p:sp>
      <p:sp>
        <p:nvSpPr>
          <p:cNvPr id="203" name="Rectangle 1602"/>
          <p:cNvSpPr>
            <a:spLocks noChangeArrowheads="1"/>
          </p:cNvSpPr>
          <p:nvPr/>
        </p:nvSpPr>
        <p:spPr bwMode="auto">
          <a:xfrm>
            <a:off x="2211925" y="1565341"/>
            <a:ext cx="988551" cy="179463"/>
          </a:xfrm>
          <a:prstGeom prst="rect">
            <a:avLst/>
          </a:prstGeom>
          <a:noFill/>
          <a:ln w="9525">
            <a:noFill/>
            <a:miter lim="800000"/>
            <a:headEnd/>
            <a:tailEnd/>
          </a:ln>
        </p:spPr>
        <p:txBody>
          <a:bodyPr>
            <a:prstTxWarp prst="textNoShape">
              <a:avLst/>
            </a:prstTxWarp>
          </a:bodyPr>
          <a:lstStyle/>
          <a:p>
            <a:pPr marL="457429" indent="-457429">
              <a:lnSpc>
                <a:spcPct val="94000"/>
              </a:lnSpc>
              <a:spcBef>
                <a:spcPct val="20000"/>
              </a:spcBef>
              <a:buClr>
                <a:srgbClr val="2E2951"/>
              </a:buClr>
              <a:buSzPct val="120000"/>
            </a:pPr>
            <a:r>
              <a:rPr lang="en-US" sz="1401" b="1" i="1" dirty="0">
                <a:solidFill>
                  <a:srgbClr val="5F5F5F"/>
                </a:solidFill>
                <a:latin typeface="Arial Narrow" charset="0"/>
                <a:ea typeface="Arial" charset="0"/>
                <a:cs typeface="Arial" charset="0"/>
              </a:rPr>
              <a:t>KEY:</a:t>
            </a:r>
            <a:endParaRPr lang="en-US" sz="1101" b="1" i="1" dirty="0">
              <a:solidFill>
                <a:srgbClr val="5F5F5F"/>
              </a:solidFill>
              <a:latin typeface="Arial Narrow" charset="0"/>
              <a:ea typeface="Arial" charset="0"/>
              <a:cs typeface="Arial" charset="0"/>
            </a:endParaRPr>
          </a:p>
        </p:txBody>
      </p:sp>
      <p:sp>
        <p:nvSpPr>
          <p:cNvPr id="204" name="Rectangle 1602"/>
          <p:cNvSpPr>
            <a:spLocks noChangeArrowheads="1"/>
          </p:cNvSpPr>
          <p:nvPr/>
        </p:nvSpPr>
        <p:spPr bwMode="auto">
          <a:xfrm>
            <a:off x="2556966" y="1820640"/>
            <a:ext cx="988551" cy="271876"/>
          </a:xfrm>
          <a:prstGeom prst="rect">
            <a:avLst/>
          </a:prstGeom>
          <a:noFill/>
          <a:ln w="9525">
            <a:noFill/>
            <a:miter lim="800000"/>
            <a:headEnd/>
            <a:tailEnd/>
          </a:ln>
        </p:spPr>
        <p:txBody>
          <a:bodyPr>
            <a:prstTxWarp prst="textNoShape">
              <a:avLst/>
            </a:prstTxWarp>
          </a:bodyPr>
          <a:lstStyle/>
          <a:p>
            <a:pPr marL="457429" indent="-457429">
              <a:lnSpc>
                <a:spcPct val="94000"/>
              </a:lnSpc>
              <a:spcBef>
                <a:spcPct val="20000"/>
              </a:spcBef>
              <a:buClr>
                <a:srgbClr val="2E2951"/>
              </a:buClr>
              <a:buSzPct val="120000"/>
            </a:pPr>
            <a:r>
              <a:rPr lang="en-US" sz="1201" b="1" i="1" dirty="0">
                <a:solidFill>
                  <a:srgbClr val="5F5F5F"/>
                </a:solidFill>
                <a:latin typeface="Arial Narrow" charset="0"/>
                <a:ea typeface="Arial" charset="0"/>
                <a:cs typeface="Arial" charset="0"/>
              </a:rPr>
              <a:t>- Create</a:t>
            </a:r>
            <a:endParaRPr lang="en-US" sz="1051" b="1" i="1" dirty="0">
              <a:solidFill>
                <a:srgbClr val="5F5F5F"/>
              </a:solidFill>
              <a:latin typeface="Arial Narrow" charset="0"/>
              <a:ea typeface="Arial" charset="0"/>
              <a:cs typeface="Arial" charset="0"/>
            </a:endParaRPr>
          </a:p>
        </p:txBody>
      </p:sp>
      <p:sp>
        <p:nvSpPr>
          <p:cNvPr id="205" name="Rectangle 1602"/>
          <p:cNvSpPr>
            <a:spLocks noChangeArrowheads="1"/>
          </p:cNvSpPr>
          <p:nvPr/>
        </p:nvSpPr>
        <p:spPr bwMode="auto">
          <a:xfrm>
            <a:off x="2556966" y="2105849"/>
            <a:ext cx="988551" cy="271876"/>
          </a:xfrm>
          <a:prstGeom prst="rect">
            <a:avLst/>
          </a:prstGeom>
          <a:noFill/>
          <a:ln w="9525">
            <a:noFill/>
            <a:miter lim="800000"/>
            <a:headEnd/>
            <a:tailEnd/>
          </a:ln>
        </p:spPr>
        <p:txBody>
          <a:bodyPr>
            <a:prstTxWarp prst="textNoShape">
              <a:avLst/>
            </a:prstTxWarp>
          </a:bodyPr>
          <a:lstStyle/>
          <a:p>
            <a:pPr marL="457429" indent="-457429">
              <a:lnSpc>
                <a:spcPct val="94000"/>
              </a:lnSpc>
              <a:spcBef>
                <a:spcPct val="20000"/>
              </a:spcBef>
              <a:buClr>
                <a:srgbClr val="2E2951"/>
              </a:buClr>
              <a:buSzPct val="120000"/>
            </a:pPr>
            <a:r>
              <a:rPr lang="en-US" sz="1201" b="1" i="1" dirty="0">
                <a:solidFill>
                  <a:srgbClr val="5F5F5F"/>
                </a:solidFill>
                <a:latin typeface="Arial Narrow" charset="0"/>
                <a:ea typeface="Arial" charset="0"/>
                <a:cs typeface="Arial" charset="0"/>
              </a:rPr>
              <a:t>- Read</a:t>
            </a:r>
            <a:endParaRPr lang="en-US" sz="1051" b="1" i="1" dirty="0">
              <a:solidFill>
                <a:srgbClr val="5F5F5F"/>
              </a:solidFill>
              <a:latin typeface="Arial Narrow" charset="0"/>
              <a:ea typeface="Arial" charset="0"/>
              <a:cs typeface="Arial" charset="0"/>
            </a:endParaRPr>
          </a:p>
        </p:txBody>
      </p:sp>
      <p:sp>
        <p:nvSpPr>
          <p:cNvPr id="207" name="Rectangle 1602"/>
          <p:cNvSpPr>
            <a:spLocks noChangeArrowheads="1"/>
          </p:cNvSpPr>
          <p:nvPr/>
        </p:nvSpPr>
        <p:spPr bwMode="auto">
          <a:xfrm>
            <a:off x="2556966" y="2391059"/>
            <a:ext cx="988551" cy="271876"/>
          </a:xfrm>
          <a:prstGeom prst="rect">
            <a:avLst/>
          </a:prstGeom>
          <a:noFill/>
          <a:ln w="9525">
            <a:noFill/>
            <a:miter lim="800000"/>
            <a:headEnd/>
            <a:tailEnd/>
          </a:ln>
        </p:spPr>
        <p:txBody>
          <a:bodyPr>
            <a:prstTxWarp prst="textNoShape">
              <a:avLst/>
            </a:prstTxWarp>
          </a:bodyPr>
          <a:lstStyle/>
          <a:p>
            <a:pPr marL="457429" indent="-457429">
              <a:lnSpc>
                <a:spcPct val="94000"/>
              </a:lnSpc>
              <a:spcBef>
                <a:spcPct val="20000"/>
              </a:spcBef>
              <a:buClr>
                <a:srgbClr val="2E2951"/>
              </a:buClr>
              <a:buSzPct val="120000"/>
            </a:pPr>
            <a:r>
              <a:rPr lang="en-US" sz="1201" b="1" i="1" dirty="0">
                <a:solidFill>
                  <a:srgbClr val="5F5F5F"/>
                </a:solidFill>
                <a:latin typeface="Arial Narrow" charset="0"/>
                <a:ea typeface="Arial" charset="0"/>
                <a:cs typeface="Arial" charset="0"/>
              </a:rPr>
              <a:t>- Update</a:t>
            </a:r>
            <a:endParaRPr lang="en-US" sz="1051" b="1" i="1" dirty="0">
              <a:solidFill>
                <a:srgbClr val="5F5F5F"/>
              </a:solidFill>
              <a:latin typeface="Arial Narrow" charset="0"/>
              <a:ea typeface="Arial" charset="0"/>
              <a:cs typeface="Arial" charset="0"/>
            </a:endParaRPr>
          </a:p>
        </p:txBody>
      </p:sp>
      <p:sp>
        <p:nvSpPr>
          <p:cNvPr id="212" name="Rectangle 1602"/>
          <p:cNvSpPr>
            <a:spLocks noChangeArrowheads="1"/>
          </p:cNvSpPr>
          <p:nvPr/>
        </p:nvSpPr>
        <p:spPr bwMode="auto">
          <a:xfrm>
            <a:off x="2556966" y="2676268"/>
            <a:ext cx="988551" cy="271876"/>
          </a:xfrm>
          <a:prstGeom prst="rect">
            <a:avLst/>
          </a:prstGeom>
          <a:noFill/>
          <a:ln w="9525">
            <a:noFill/>
            <a:miter lim="800000"/>
            <a:headEnd/>
            <a:tailEnd/>
          </a:ln>
        </p:spPr>
        <p:txBody>
          <a:bodyPr>
            <a:prstTxWarp prst="textNoShape">
              <a:avLst/>
            </a:prstTxWarp>
          </a:bodyPr>
          <a:lstStyle/>
          <a:p>
            <a:pPr marL="457429" indent="-457429">
              <a:lnSpc>
                <a:spcPct val="94000"/>
              </a:lnSpc>
              <a:spcBef>
                <a:spcPct val="20000"/>
              </a:spcBef>
              <a:buClr>
                <a:srgbClr val="2E2951"/>
              </a:buClr>
              <a:buSzPct val="120000"/>
            </a:pPr>
            <a:r>
              <a:rPr lang="en-US" sz="1201" b="1" i="1" dirty="0">
                <a:solidFill>
                  <a:srgbClr val="5F5F5F"/>
                </a:solidFill>
                <a:latin typeface="Arial Narrow" charset="0"/>
                <a:ea typeface="Arial" charset="0"/>
                <a:cs typeface="Arial" charset="0"/>
              </a:rPr>
              <a:t>- (Delete)</a:t>
            </a:r>
            <a:endParaRPr lang="en-US" sz="1051" b="1" i="1" dirty="0">
              <a:solidFill>
                <a:srgbClr val="5F5F5F"/>
              </a:solidFill>
              <a:latin typeface="Arial Narrow" charset="0"/>
              <a:ea typeface="Arial" charset="0"/>
              <a:cs typeface="Arial" charset="0"/>
            </a:endParaRPr>
          </a:p>
        </p:txBody>
      </p:sp>
      <p:grpSp>
        <p:nvGrpSpPr>
          <p:cNvPr id="168" name="Group 167"/>
          <p:cNvGrpSpPr/>
          <p:nvPr/>
        </p:nvGrpSpPr>
        <p:grpSpPr>
          <a:xfrm>
            <a:off x="3471424" y="1603147"/>
            <a:ext cx="6299735" cy="1408769"/>
            <a:chOff x="1947845" y="2118375"/>
            <a:chExt cx="6296820" cy="1408117"/>
          </a:xfrm>
          <a:effectLst>
            <a:outerShdw blurRad="50800" dist="38100" dir="2700000">
              <a:srgbClr val="000000"/>
            </a:outerShdw>
          </a:effectLst>
        </p:grpSpPr>
        <p:cxnSp>
          <p:nvCxnSpPr>
            <p:cNvPr id="132" name="Elbow Connector 131"/>
            <p:cNvCxnSpPr>
              <a:stCxn id="109" idx="2"/>
              <a:endCxn id="114" idx="0"/>
            </p:cNvCxnSpPr>
            <p:nvPr/>
          </p:nvCxnSpPr>
          <p:spPr>
            <a:xfrm rot="5400000">
              <a:off x="2485830" y="2641666"/>
              <a:ext cx="171688" cy="784847"/>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3" name="Elbow Connector 132"/>
            <p:cNvCxnSpPr>
              <a:stCxn id="109" idx="2"/>
              <a:endCxn id="115" idx="0"/>
            </p:cNvCxnSpPr>
            <p:nvPr/>
          </p:nvCxnSpPr>
          <p:spPr>
            <a:xfrm rot="5400000">
              <a:off x="2739445" y="2903522"/>
              <a:ext cx="179929" cy="269377"/>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4" name="Elbow Connector 133"/>
            <p:cNvCxnSpPr>
              <a:stCxn id="109" idx="2"/>
              <a:endCxn id="116" idx="0"/>
            </p:cNvCxnSpPr>
            <p:nvPr/>
          </p:nvCxnSpPr>
          <p:spPr>
            <a:xfrm rot="16200000" flipH="1">
              <a:off x="2975842" y="2936499"/>
              <a:ext cx="179929" cy="20341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5" name="Elbow Connector 134"/>
            <p:cNvCxnSpPr>
              <a:stCxn id="110" idx="2"/>
              <a:endCxn id="117" idx="0"/>
            </p:cNvCxnSpPr>
            <p:nvPr/>
          </p:nvCxnSpPr>
          <p:spPr>
            <a:xfrm rot="5400000">
              <a:off x="3870283" y="2786777"/>
              <a:ext cx="171688" cy="494626"/>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6" name="Elbow Connector 135"/>
            <p:cNvCxnSpPr>
              <a:stCxn id="110" idx="2"/>
              <a:endCxn id="118" idx="0"/>
            </p:cNvCxnSpPr>
            <p:nvPr/>
          </p:nvCxnSpPr>
          <p:spPr>
            <a:xfrm rot="16200000" flipH="1">
              <a:off x="4139248" y="3012437"/>
              <a:ext cx="171688" cy="43305"/>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7" name="Elbow Connector 136"/>
            <p:cNvCxnSpPr>
              <a:stCxn id="110" idx="2"/>
              <a:endCxn id="119" idx="0"/>
            </p:cNvCxnSpPr>
            <p:nvPr/>
          </p:nvCxnSpPr>
          <p:spPr>
            <a:xfrm rot="16200000" flipH="1">
              <a:off x="4377611" y="2774074"/>
              <a:ext cx="171688" cy="520030"/>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8" name="Elbow Connector 137"/>
            <p:cNvCxnSpPr>
              <a:stCxn id="111" idx="2"/>
              <a:endCxn id="120" idx="0"/>
            </p:cNvCxnSpPr>
            <p:nvPr/>
          </p:nvCxnSpPr>
          <p:spPr>
            <a:xfrm rot="5400000">
              <a:off x="5293664" y="2822996"/>
              <a:ext cx="171688" cy="42218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9" name="Elbow Connector 138"/>
            <p:cNvCxnSpPr>
              <a:stCxn id="111" idx="2"/>
              <a:endCxn id="121" idx="0"/>
            </p:cNvCxnSpPr>
            <p:nvPr/>
          </p:nvCxnSpPr>
          <p:spPr>
            <a:xfrm rot="16200000" flipH="1">
              <a:off x="5526863" y="3011983"/>
              <a:ext cx="171688" cy="4421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40" name="Elbow Connector 139"/>
            <p:cNvCxnSpPr>
              <a:stCxn id="111" idx="2"/>
              <a:endCxn id="122" idx="0"/>
            </p:cNvCxnSpPr>
            <p:nvPr/>
          </p:nvCxnSpPr>
          <p:spPr>
            <a:xfrm rot="16200000" flipH="1">
              <a:off x="5773368" y="2765480"/>
              <a:ext cx="171688" cy="537220"/>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41" name="Elbow Connector 140"/>
            <p:cNvCxnSpPr>
              <a:stCxn id="112" idx="2"/>
              <a:endCxn id="123" idx="0"/>
            </p:cNvCxnSpPr>
            <p:nvPr/>
          </p:nvCxnSpPr>
          <p:spPr>
            <a:xfrm rot="5400000">
              <a:off x="6538712" y="2987685"/>
              <a:ext cx="171688" cy="9280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42" name="Elbow Connector 141"/>
            <p:cNvCxnSpPr>
              <a:stCxn id="112" idx="2"/>
              <a:endCxn id="124" idx="0"/>
            </p:cNvCxnSpPr>
            <p:nvPr/>
          </p:nvCxnSpPr>
          <p:spPr>
            <a:xfrm rot="16200000" flipH="1">
              <a:off x="6772021" y="2847184"/>
              <a:ext cx="171688" cy="37381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43" name="Elbow Connector 142"/>
            <p:cNvCxnSpPr>
              <a:stCxn id="112" idx="2"/>
              <a:endCxn id="125" idx="0"/>
            </p:cNvCxnSpPr>
            <p:nvPr/>
          </p:nvCxnSpPr>
          <p:spPr>
            <a:xfrm rot="16200000" flipH="1">
              <a:off x="7002242" y="2616964"/>
              <a:ext cx="171688" cy="83425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44" name="Elbow Connector 143"/>
            <p:cNvCxnSpPr>
              <a:stCxn id="113" idx="2"/>
              <a:endCxn id="126" idx="0"/>
            </p:cNvCxnSpPr>
            <p:nvPr/>
          </p:nvCxnSpPr>
          <p:spPr>
            <a:xfrm rot="16200000" flipH="1">
              <a:off x="7723086" y="2870128"/>
              <a:ext cx="171688" cy="327925"/>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27" name="Elbow Connector 126"/>
            <p:cNvCxnSpPr>
              <a:stCxn id="108" idx="2"/>
              <a:endCxn id="109" idx="0"/>
            </p:cNvCxnSpPr>
            <p:nvPr/>
          </p:nvCxnSpPr>
          <p:spPr>
            <a:xfrm rot="5400000">
              <a:off x="4004480" y="1393899"/>
              <a:ext cx="202177" cy="228294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28" name="Elbow Connector 127"/>
            <p:cNvCxnSpPr>
              <a:stCxn id="108" idx="2"/>
              <a:endCxn id="110" idx="0"/>
            </p:cNvCxnSpPr>
            <p:nvPr/>
          </p:nvCxnSpPr>
          <p:spPr>
            <a:xfrm rot="5400000">
              <a:off x="4624152" y="2013571"/>
              <a:ext cx="202177" cy="104359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29" name="Elbow Connector 128"/>
            <p:cNvCxnSpPr>
              <a:stCxn id="108" idx="2"/>
              <a:endCxn id="112" idx="0"/>
            </p:cNvCxnSpPr>
            <p:nvPr/>
          </p:nvCxnSpPr>
          <p:spPr>
            <a:xfrm rot="16200000" flipH="1">
              <a:off x="5857911" y="1823409"/>
              <a:ext cx="202177" cy="142392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0" name="Elbow Connector 129"/>
            <p:cNvCxnSpPr>
              <a:stCxn id="108" idx="2"/>
              <a:endCxn id="111" idx="0"/>
            </p:cNvCxnSpPr>
            <p:nvPr/>
          </p:nvCxnSpPr>
          <p:spPr>
            <a:xfrm rot="16200000" flipH="1">
              <a:off x="5317732" y="2363588"/>
              <a:ext cx="202177" cy="34356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31" name="Elbow Connector 130"/>
            <p:cNvCxnSpPr>
              <a:stCxn id="108" idx="2"/>
              <a:endCxn id="113" idx="0"/>
            </p:cNvCxnSpPr>
            <p:nvPr/>
          </p:nvCxnSpPr>
          <p:spPr>
            <a:xfrm rot="16200000" flipH="1">
              <a:off x="6342152" y="1339168"/>
              <a:ext cx="202177" cy="239240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108" name="Chevron 107"/>
            <p:cNvSpPr/>
            <p:nvPr/>
          </p:nvSpPr>
          <p:spPr>
            <a:xfrm>
              <a:off x="4819428" y="2118375"/>
              <a:ext cx="921035" cy="31590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Process</a:t>
              </a:r>
            </a:p>
            <a:p>
              <a:pPr algn="ctr">
                <a:lnSpc>
                  <a:spcPct val="90000"/>
                </a:lnSpc>
                <a:defRPr/>
              </a:pPr>
              <a:r>
                <a:rPr lang="en-US" sz="1001" b="1" dirty="0">
                  <a:solidFill>
                    <a:schemeClr val="bg1"/>
                  </a:solidFill>
                  <a:latin typeface="Arial Narrow"/>
                  <a:cs typeface="Arial Narrow"/>
                </a:rPr>
                <a:t>monthly billings</a:t>
              </a:r>
            </a:p>
          </p:txBody>
        </p:sp>
        <p:sp>
          <p:nvSpPr>
            <p:cNvPr id="109" name="Chevron 108"/>
            <p:cNvSpPr/>
            <p:nvPr/>
          </p:nvSpPr>
          <p:spPr>
            <a:xfrm>
              <a:off x="2609375" y="2636459"/>
              <a:ext cx="774398" cy="31178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Process due</a:t>
              </a:r>
            </a:p>
            <a:p>
              <a:pPr algn="ctr">
                <a:lnSpc>
                  <a:spcPct val="90000"/>
                </a:lnSpc>
                <a:defRPr/>
              </a:pPr>
              <a:r>
                <a:rPr lang="en-US" sz="1001" b="1" dirty="0">
                  <a:solidFill>
                    <a:schemeClr val="bg1"/>
                  </a:solidFill>
                  <a:latin typeface="Arial Narrow"/>
                  <a:cs typeface="Arial Narrow"/>
                </a:rPr>
                <a:t>accounts</a:t>
              </a:r>
            </a:p>
          </p:txBody>
        </p:sp>
        <p:sp>
          <p:nvSpPr>
            <p:cNvPr id="110" name="Chevron 109"/>
            <p:cNvSpPr/>
            <p:nvPr/>
          </p:nvSpPr>
          <p:spPr>
            <a:xfrm>
              <a:off x="3611917" y="2636459"/>
              <a:ext cx="1248000" cy="31178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Get balance, determine</a:t>
              </a:r>
            </a:p>
            <a:p>
              <a:pPr algn="ctr">
                <a:lnSpc>
                  <a:spcPct val="90000"/>
                </a:lnSpc>
                <a:defRPr/>
              </a:pPr>
              <a:r>
                <a:rPr lang="en-US" sz="1001" b="1" dirty="0">
                  <a:solidFill>
                    <a:schemeClr val="bg1"/>
                  </a:solidFill>
                  <a:latin typeface="Arial Narrow"/>
                  <a:cs typeface="Arial Narrow"/>
                </a:rPr>
                <a:t>minimum payment </a:t>
              </a:r>
            </a:p>
          </p:txBody>
        </p:sp>
        <p:sp>
          <p:nvSpPr>
            <p:cNvPr id="111" name="Chevron 110"/>
            <p:cNvSpPr/>
            <p:nvPr/>
          </p:nvSpPr>
          <p:spPr>
            <a:xfrm>
              <a:off x="5088586" y="2636459"/>
              <a:ext cx="1068986" cy="31178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Generate and send</a:t>
              </a:r>
            </a:p>
            <a:p>
              <a:pPr algn="ctr">
                <a:lnSpc>
                  <a:spcPct val="90000"/>
                </a:lnSpc>
                <a:defRPr/>
              </a:pPr>
              <a:r>
                <a:rPr lang="en-US" sz="1001" b="1" dirty="0">
                  <a:solidFill>
                    <a:schemeClr val="bg1"/>
                  </a:solidFill>
                  <a:latin typeface="Arial Narrow"/>
                  <a:cs typeface="Arial Narrow"/>
                </a:rPr>
                <a:t>out invoice</a:t>
              </a:r>
            </a:p>
          </p:txBody>
        </p:sp>
        <p:sp>
          <p:nvSpPr>
            <p:cNvPr id="112" name="Chevron 111"/>
            <p:cNvSpPr/>
            <p:nvPr/>
          </p:nvSpPr>
          <p:spPr>
            <a:xfrm>
              <a:off x="6391235" y="2636459"/>
              <a:ext cx="624404" cy="31178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Process</a:t>
              </a:r>
            </a:p>
            <a:p>
              <a:pPr algn="ctr">
                <a:lnSpc>
                  <a:spcPct val="90000"/>
                </a:lnSpc>
                <a:defRPr/>
              </a:pPr>
              <a:r>
                <a:rPr lang="en-US" sz="1001" b="1" dirty="0">
                  <a:solidFill>
                    <a:schemeClr val="bg1"/>
                  </a:solidFill>
                  <a:latin typeface="Arial Narrow"/>
                  <a:cs typeface="Arial Narrow"/>
                </a:rPr>
                <a:t>payments</a:t>
              </a:r>
            </a:p>
          </p:txBody>
        </p:sp>
        <p:sp>
          <p:nvSpPr>
            <p:cNvPr id="113" name="Chevron 112"/>
            <p:cNvSpPr/>
            <p:nvPr/>
          </p:nvSpPr>
          <p:spPr>
            <a:xfrm>
              <a:off x="7250784" y="2636459"/>
              <a:ext cx="842271" cy="31178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1001" b="1" dirty="0">
                  <a:solidFill>
                    <a:schemeClr val="bg1"/>
                  </a:solidFill>
                  <a:latin typeface="Arial Narrow"/>
                  <a:cs typeface="Arial Narrow"/>
                </a:rPr>
                <a:t>Check for late</a:t>
              </a:r>
            </a:p>
            <a:p>
              <a:pPr algn="ctr">
                <a:lnSpc>
                  <a:spcPct val="90000"/>
                </a:lnSpc>
                <a:defRPr/>
              </a:pPr>
              <a:r>
                <a:rPr lang="en-US" sz="1001" b="1" dirty="0">
                  <a:solidFill>
                    <a:schemeClr val="bg1"/>
                  </a:solidFill>
                  <a:latin typeface="Arial Narrow"/>
                  <a:cs typeface="Arial Narrow"/>
                </a:rPr>
                <a:t>payment status</a:t>
              </a:r>
            </a:p>
          </p:txBody>
        </p:sp>
        <p:sp>
          <p:nvSpPr>
            <p:cNvPr id="114" name="Chevron 113"/>
            <p:cNvSpPr/>
            <p:nvPr/>
          </p:nvSpPr>
          <p:spPr bwMode="auto">
            <a:xfrm>
              <a:off x="1947845" y="3119934"/>
              <a:ext cx="545792"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Run month</a:t>
              </a:r>
            </a:p>
            <a:p>
              <a:pPr algn="ctr">
                <a:lnSpc>
                  <a:spcPct val="90000"/>
                </a:lnSpc>
                <a:defRPr/>
              </a:pPr>
              <a:r>
                <a:rPr lang="en-US" sz="700" b="1" dirty="0">
                  <a:solidFill>
                    <a:schemeClr val="bg1"/>
                  </a:solidFill>
                  <a:latin typeface="Arial Narrow"/>
                  <a:cs typeface="Arial Narrow"/>
                </a:rPr>
                <a:t>end due</a:t>
              </a:r>
            </a:p>
            <a:p>
              <a:pPr algn="ctr">
                <a:lnSpc>
                  <a:spcPct val="90000"/>
                </a:lnSpc>
                <a:defRPr/>
              </a:pPr>
              <a:r>
                <a:rPr lang="en-US" sz="700" b="1" dirty="0">
                  <a:solidFill>
                    <a:schemeClr val="bg1"/>
                  </a:solidFill>
                  <a:latin typeface="Arial Narrow"/>
                  <a:cs typeface="Arial Narrow"/>
                </a:rPr>
                <a:t>card extract</a:t>
              </a:r>
            </a:p>
          </p:txBody>
        </p:sp>
        <p:sp>
          <p:nvSpPr>
            <p:cNvPr id="115" name="Chevron 114"/>
            <p:cNvSpPr/>
            <p:nvPr/>
          </p:nvSpPr>
          <p:spPr bwMode="auto">
            <a:xfrm>
              <a:off x="2501498" y="3128175"/>
              <a:ext cx="469426"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Filter any</a:t>
              </a:r>
            </a:p>
            <a:p>
              <a:pPr algn="ctr">
                <a:lnSpc>
                  <a:spcPct val="90000"/>
                </a:lnSpc>
                <a:defRPr/>
              </a:pPr>
              <a:r>
                <a:rPr lang="en-US" sz="700" b="1" dirty="0">
                  <a:solidFill>
                    <a:schemeClr val="bg1"/>
                  </a:solidFill>
                  <a:latin typeface="Arial Narrow"/>
                  <a:cs typeface="Arial Narrow"/>
                </a:rPr>
                <a:t>cards in</a:t>
              </a:r>
            </a:p>
            <a:p>
              <a:pPr algn="ctr">
                <a:lnSpc>
                  <a:spcPct val="90000"/>
                </a:lnSpc>
                <a:defRPr/>
              </a:pPr>
              <a:r>
                <a:rPr lang="en-US" sz="700" b="1" dirty="0">
                  <a:solidFill>
                    <a:schemeClr val="bg1"/>
                  </a:solidFill>
                  <a:latin typeface="Arial Narrow"/>
                  <a:cs typeface="Arial Narrow"/>
                </a:rPr>
                <a:t>suspense</a:t>
              </a:r>
            </a:p>
          </p:txBody>
        </p:sp>
        <p:sp>
          <p:nvSpPr>
            <p:cNvPr id="116" name="Chevron 115"/>
            <p:cNvSpPr/>
            <p:nvPr/>
          </p:nvSpPr>
          <p:spPr bwMode="auto">
            <a:xfrm>
              <a:off x="2977663" y="3128175"/>
              <a:ext cx="462688"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Identify</a:t>
              </a:r>
            </a:p>
            <a:p>
              <a:pPr algn="ctr">
                <a:lnSpc>
                  <a:spcPct val="90000"/>
                </a:lnSpc>
                <a:defRPr/>
              </a:pPr>
              <a:r>
                <a:rPr lang="en-US" sz="700" b="1" dirty="0">
                  <a:solidFill>
                    <a:schemeClr val="bg1"/>
                  </a:solidFill>
                  <a:latin typeface="Arial Narrow"/>
                  <a:cs typeface="Arial Narrow"/>
                </a:rPr>
                <a:t>customer</a:t>
              </a:r>
            </a:p>
            <a:p>
              <a:pPr algn="ctr">
                <a:lnSpc>
                  <a:spcPct val="90000"/>
                </a:lnSpc>
                <a:defRPr/>
              </a:pPr>
              <a:r>
                <a:rPr lang="en-US" sz="700" b="1" dirty="0">
                  <a:solidFill>
                    <a:schemeClr val="bg1"/>
                  </a:solidFill>
                  <a:latin typeface="Arial Narrow"/>
                  <a:cs typeface="Arial Narrow"/>
                </a:rPr>
                <a:t>account #</a:t>
              </a:r>
            </a:p>
          </p:txBody>
        </p:sp>
        <p:sp>
          <p:nvSpPr>
            <p:cNvPr id="117" name="Chevron 116"/>
            <p:cNvSpPr/>
            <p:nvPr/>
          </p:nvSpPr>
          <p:spPr bwMode="auto">
            <a:xfrm>
              <a:off x="3448210" y="3119934"/>
              <a:ext cx="604190"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Get account</a:t>
              </a:r>
            </a:p>
            <a:p>
              <a:pPr algn="ctr">
                <a:lnSpc>
                  <a:spcPct val="90000"/>
                </a:lnSpc>
                <a:defRPr/>
              </a:pPr>
              <a:r>
                <a:rPr lang="en-US" sz="700" b="1" dirty="0">
                  <a:solidFill>
                    <a:schemeClr val="bg1"/>
                  </a:solidFill>
                  <a:latin typeface="Arial Narrow"/>
                  <a:cs typeface="Arial Narrow"/>
                </a:rPr>
                <a:t>activity history</a:t>
              </a:r>
            </a:p>
            <a:p>
              <a:pPr algn="ctr">
                <a:lnSpc>
                  <a:spcPct val="90000"/>
                </a:lnSpc>
                <a:defRPr/>
              </a:pPr>
              <a:r>
                <a:rPr lang="en-US" sz="700" b="1" dirty="0">
                  <a:solidFill>
                    <a:schemeClr val="bg1"/>
                  </a:solidFill>
                  <a:latin typeface="Arial Narrow"/>
                  <a:cs typeface="Arial Narrow"/>
                </a:rPr>
                <a:t>(30 days)</a:t>
              </a:r>
            </a:p>
          </p:txBody>
        </p:sp>
        <p:sp>
          <p:nvSpPr>
            <p:cNvPr id="118" name="Chevron 117"/>
            <p:cNvSpPr/>
            <p:nvPr/>
          </p:nvSpPr>
          <p:spPr bwMode="auto">
            <a:xfrm>
              <a:off x="4060261" y="3119934"/>
              <a:ext cx="455949"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Calculate</a:t>
              </a:r>
            </a:p>
            <a:p>
              <a:pPr algn="ctr">
                <a:lnSpc>
                  <a:spcPct val="90000"/>
                </a:lnSpc>
                <a:defRPr/>
              </a:pPr>
              <a:r>
                <a:rPr lang="en-US" sz="700" b="1" dirty="0">
                  <a:solidFill>
                    <a:schemeClr val="bg1"/>
                  </a:solidFill>
                  <a:latin typeface="Arial Narrow"/>
                  <a:cs typeface="Arial Narrow"/>
                </a:rPr>
                <a:t>minimum</a:t>
              </a:r>
            </a:p>
            <a:p>
              <a:pPr algn="ctr">
                <a:lnSpc>
                  <a:spcPct val="90000"/>
                </a:lnSpc>
                <a:defRPr/>
              </a:pPr>
              <a:r>
                <a:rPr lang="en-US" sz="700" b="1" dirty="0">
                  <a:solidFill>
                    <a:schemeClr val="bg1"/>
                  </a:solidFill>
                  <a:latin typeface="Arial Narrow"/>
                  <a:cs typeface="Arial Narrow"/>
                </a:rPr>
                <a:t>payment</a:t>
              </a:r>
            </a:p>
          </p:txBody>
        </p:sp>
        <p:sp>
          <p:nvSpPr>
            <p:cNvPr id="119" name="Chevron 118"/>
            <p:cNvSpPr/>
            <p:nvPr/>
          </p:nvSpPr>
          <p:spPr bwMode="auto">
            <a:xfrm>
              <a:off x="4524071" y="3119934"/>
              <a:ext cx="481779"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Get billing</a:t>
              </a:r>
            </a:p>
            <a:p>
              <a:pPr algn="ctr">
                <a:lnSpc>
                  <a:spcPct val="90000"/>
                </a:lnSpc>
                <a:defRPr/>
              </a:pPr>
              <a:r>
                <a:rPr lang="en-US" sz="700" b="1" dirty="0">
                  <a:solidFill>
                    <a:schemeClr val="bg1"/>
                  </a:solidFill>
                  <a:latin typeface="Arial Narrow"/>
                  <a:cs typeface="Arial Narrow"/>
                </a:rPr>
                <a:t>address &amp;</a:t>
              </a:r>
            </a:p>
            <a:p>
              <a:pPr algn="ctr">
                <a:lnSpc>
                  <a:spcPct val="90000"/>
                </a:lnSpc>
                <a:defRPr/>
              </a:pPr>
              <a:r>
                <a:rPr lang="en-US" sz="700" b="1" dirty="0">
                  <a:solidFill>
                    <a:schemeClr val="bg1"/>
                  </a:solidFill>
                  <a:latin typeface="Arial Narrow"/>
                  <a:cs typeface="Arial Narrow"/>
                </a:rPr>
                <a:t>details</a:t>
              </a:r>
            </a:p>
          </p:txBody>
        </p:sp>
        <p:sp>
          <p:nvSpPr>
            <p:cNvPr id="120" name="Chevron 119"/>
            <p:cNvSpPr/>
            <p:nvPr/>
          </p:nvSpPr>
          <p:spPr bwMode="auto">
            <a:xfrm>
              <a:off x="5013716" y="3119934"/>
              <a:ext cx="390814"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Print </a:t>
              </a:r>
            </a:p>
            <a:p>
              <a:pPr algn="ctr">
                <a:lnSpc>
                  <a:spcPct val="90000"/>
                </a:lnSpc>
                <a:defRPr/>
              </a:pPr>
              <a:r>
                <a:rPr lang="en-US" sz="700" b="1" dirty="0">
                  <a:solidFill>
                    <a:schemeClr val="bg1"/>
                  </a:solidFill>
                  <a:latin typeface="Arial Narrow"/>
                  <a:cs typeface="Arial Narrow"/>
                </a:rPr>
                <a:t>billing</a:t>
              </a:r>
            </a:p>
            <a:p>
              <a:pPr algn="ctr">
                <a:lnSpc>
                  <a:spcPct val="90000"/>
                </a:lnSpc>
                <a:defRPr/>
              </a:pPr>
              <a:r>
                <a:rPr lang="en-US" sz="700" b="1" dirty="0">
                  <a:solidFill>
                    <a:schemeClr val="bg1"/>
                  </a:solidFill>
                  <a:latin typeface="Arial Narrow"/>
                  <a:cs typeface="Arial Narrow"/>
                </a:rPr>
                <a:t>invoice</a:t>
              </a:r>
            </a:p>
          </p:txBody>
        </p:sp>
        <p:sp>
          <p:nvSpPr>
            <p:cNvPr id="121" name="Chevron 120"/>
            <p:cNvSpPr/>
            <p:nvPr/>
          </p:nvSpPr>
          <p:spPr bwMode="auto">
            <a:xfrm>
              <a:off x="5399580" y="3119934"/>
              <a:ext cx="553447"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Add sales</a:t>
              </a:r>
            </a:p>
            <a:p>
              <a:pPr algn="ctr">
                <a:lnSpc>
                  <a:spcPct val="90000"/>
                </a:lnSpc>
                <a:defRPr/>
              </a:pPr>
              <a:r>
                <a:rPr lang="en-US" sz="700" b="1" dirty="0">
                  <a:solidFill>
                    <a:schemeClr val="bg1"/>
                  </a:solidFill>
                  <a:latin typeface="Arial Narrow"/>
                  <a:cs typeface="Arial Narrow"/>
                </a:rPr>
                <a:t>&amp; marketing</a:t>
              </a:r>
            </a:p>
            <a:p>
              <a:pPr algn="ctr">
                <a:lnSpc>
                  <a:spcPct val="90000"/>
                </a:lnSpc>
                <a:defRPr/>
              </a:pPr>
              <a:r>
                <a:rPr lang="en-US" sz="700" b="1" dirty="0">
                  <a:solidFill>
                    <a:schemeClr val="bg1"/>
                  </a:solidFill>
                  <a:latin typeface="Arial Narrow"/>
                  <a:cs typeface="Arial Narrow"/>
                </a:rPr>
                <a:t>materials</a:t>
              </a:r>
            </a:p>
          </p:txBody>
        </p:sp>
        <p:sp>
          <p:nvSpPr>
            <p:cNvPr id="122" name="Chevron 121"/>
            <p:cNvSpPr/>
            <p:nvPr/>
          </p:nvSpPr>
          <p:spPr bwMode="auto">
            <a:xfrm>
              <a:off x="5948076" y="3119934"/>
              <a:ext cx="442474"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Stuff and</a:t>
              </a:r>
            </a:p>
            <a:p>
              <a:pPr algn="ctr">
                <a:lnSpc>
                  <a:spcPct val="90000"/>
                </a:lnSpc>
                <a:defRPr/>
              </a:pPr>
              <a:r>
                <a:rPr lang="en-US" sz="700" b="1" dirty="0">
                  <a:solidFill>
                    <a:schemeClr val="bg1"/>
                  </a:solidFill>
                  <a:latin typeface="Arial Narrow"/>
                  <a:cs typeface="Arial Narrow"/>
                </a:rPr>
                <a:t>send out</a:t>
              </a:r>
            </a:p>
            <a:p>
              <a:pPr algn="ctr">
                <a:lnSpc>
                  <a:spcPct val="90000"/>
                </a:lnSpc>
                <a:defRPr/>
              </a:pPr>
              <a:r>
                <a:rPr lang="en-US" sz="700" b="1" dirty="0">
                  <a:solidFill>
                    <a:schemeClr val="bg1"/>
                  </a:solidFill>
                  <a:latin typeface="Arial Narrow"/>
                  <a:cs typeface="Arial Narrow"/>
                </a:rPr>
                <a:t>letters</a:t>
              </a:r>
            </a:p>
          </p:txBody>
        </p:sp>
        <p:sp>
          <p:nvSpPr>
            <p:cNvPr id="123" name="Chevron 122"/>
            <p:cNvSpPr/>
            <p:nvPr/>
          </p:nvSpPr>
          <p:spPr bwMode="auto">
            <a:xfrm>
              <a:off x="6398406" y="3119934"/>
              <a:ext cx="442473"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Receive</a:t>
              </a:r>
            </a:p>
            <a:p>
              <a:pPr algn="ctr">
                <a:lnSpc>
                  <a:spcPct val="90000"/>
                </a:lnSpc>
                <a:defRPr/>
              </a:pPr>
              <a:r>
                <a:rPr lang="en-US" sz="700" b="1" dirty="0">
                  <a:solidFill>
                    <a:schemeClr val="bg1"/>
                  </a:solidFill>
                  <a:latin typeface="Arial Narrow"/>
                  <a:cs typeface="Arial Narrow"/>
                </a:rPr>
                <a:t>inbound</a:t>
              </a:r>
            </a:p>
            <a:p>
              <a:pPr algn="ctr">
                <a:lnSpc>
                  <a:spcPct val="90000"/>
                </a:lnSpc>
                <a:defRPr/>
              </a:pPr>
              <a:r>
                <a:rPr lang="en-US" sz="700" b="1" dirty="0">
                  <a:solidFill>
                    <a:schemeClr val="bg1"/>
                  </a:solidFill>
                  <a:latin typeface="Arial Narrow"/>
                  <a:cs typeface="Arial Narrow"/>
                </a:rPr>
                <a:t>payment</a:t>
              </a:r>
            </a:p>
          </p:txBody>
        </p:sp>
        <p:sp>
          <p:nvSpPr>
            <p:cNvPr id="124" name="Chevron 123"/>
            <p:cNvSpPr/>
            <p:nvPr/>
          </p:nvSpPr>
          <p:spPr bwMode="auto">
            <a:xfrm>
              <a:off x="6834254" y="3119934"/>
              <a:ext cx="504016"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Post</a:t>
              </a:r>
            </a:p>
            <a:p>
              <a:pPr algn="ctr">
                <a:lnSpc>
                  <a:spcPct val="90000"/>
                </a:lnSpc>
                <a:defRPr/>
              </a:pPr>
              <a:r>
                <a:rPr lang="en-US" sz="700" b="1" dirty="0">
                  <a:solidFill>
                    <a:schemeClr val="bg1"/>
                  </a:solidFill>
                  <a:latin typeface="Arial Narrow"/>
                  <a:cs typeface="Arial Narrow"/>
                </a:rPr>
                <a:t>payment to</a:t>
              </a:r>
            </a:p>
            <a:p>
              <a:pPr algn="ctr">
                <a:lnSpc>
                  <a:spcPct val="90000"/>
                </a:lnSpc>
                <a:defRPr/>
              </a:pPr>
              <a:r>
                <a:rPr lang="en-US" sz="700" b="1" dirty="0">
                  <a:solidFill>
                    <a:schemeClr val="bg1"/>
                  </a:solidFill>
                  <a:latin typeface="Arial Narrow"/>
                  <a:cs typeface="Arial Narrow"/>
                </a:rPr>
                <a:t>account</a:t>
              </a:r>
            </a:p>
          </p:txBody>
        </p:sp>
        <p:sp>
          <p:nvSpPr>
            <p:cNvPr id="125" name="Chevron 124"/>
            <p:cNvSpPr/>
            <p:nvPr/>
          </p:nvSpPr>
          <p:spPr bwMode="auto">
            <a:xfrm>
              <a:off x="7331643" y="3119934"/>
              <a:ext cx="430120"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Update</a:t>
              </a:r>
            </a:p>
            <a:p>
              <a:pPr algn="ctr">
                <a:lnSpc>
                  <a:spcPct val="90000"/>
                </a:lnSpc>
                <a:defRPr/>
              </a:pPr>
              <a:r>
                <a:rPr lang="en-US" sz="700" b="1" dirty="0">
                  <a:solidFill>
                    <a:schemeClr val="bg1"/>
                  </a:solidFill>
                  <a:latin typeface="Arial Narrow"/>
                  <a:cs typeface="Arial Narrow"/>
                </a:rPr>
                <a:t>account</a:t>
              </a:r>
            </a:p>
            <a:p>
              <a:pPr algn="ctr">
                <a:lnSpc>
                  <a:spcPct val="90000"/>
                </a:lnSpc>
                <a:defRPr/>
              </a:pPr>
              <a:r>
                <a:rPr lang="en-US" sz="700" b="1" dirty="0">
                  <a:solidFill>
                    <a:schemeClr val="bg1"/>
                  </a:solidFill>
                  <a:latin typeface="Arial Narrow"/>
                  <a:cs typeface="Arial Narrow"/>
                </a:rPr>
                <a:t>status</a:t>
              </a:r>
            </a:p>
          </p:txBody>
        </p:sp>
        <p:sp>
          <p:nvSpPr>
            <p:cNvPr id="126" name="Chevron 125"/>
            <p:cNvSpPr/>
            <p:nvPr/>
          </p:nvSpPr>
          <p:spPr>
            <a:xfrm>
              <a:off x="7769623" y="3119934"/>
              <a:ext cx="475042" cy="398317"/>
            </a:xfrm>
            <a:prstGeom prst="chevron">
              <a:avLst>
                <a:gd name="adj" fmla="val 20833"/>
              </a:avLst>
            </a:prstGeom>
            <a:ln/>
            <a:effectLst/>
          </p:spPr>
          <p:style>
            <a:lnRef idx="1">
              <a:schemeClr val="accent4"/>
            </a:lnRef>
            <a:fillRef idx="3">
              <a:schemeClr val="accent4"/>
            </a:fillRef>
            <a:effectRef idx="2">
              <a:schemeClr val="accent4"/>
            </a:effectRef>
            <a:fontRef idx="minor">
              <a:schemeClr val="lt1"/>
            </a:fontRef>
          </p:style>
          <p:txBody>
            <a:bodyPr wrap="none" lIns="0" tIns="0" rIns="0" bIns="0" anchor="ctr"/>
            <a:lstStyle/>
            <a:p>
              <a:pPr algn="ctr">
                <a:lnSpc>
                  <a:spcPct val="90000"/>
                </a:lnSpc>
                <a:defRPr/>
              </a:pPr>
              <a:r>
                <a:rPr lang="en-US" sz="700" b="1" dirty="0">
                  <a:solidFill>
                    <a:schemeClr val="bg1"/>
                  </a:solidFill>
                  <a:latin typeface="Arial Narrow"/>
                  <a:cs typeface="Arial Narrow"/>
                </a:rPr>
                <a:t>Check for</a:t>
              </a:r>
            </a:p>
            <a:p>
              <a:pPr algn="ctr">
                <a:lnSpc>
                  <a:spcPct val="90000"/>
                </a:lnSpc>
                <a:defRPr/>
              </a:pPr>
              <a:r>
                <a:rPr lang="en-US" sz="700" b="1" dirty="0">
                  <a:solidFill>
                    <a:schemeClr val="bg1"/>
                  </a:solidFill>
                  <a:latin typeface="Arial Narrow"/>
                  <a:cs typeface="Arial Narrow"/>
                </a:rPr>
                <a:t>payments</a:t>
              </a:r>
            </a:p>
            <a:p>
              <a:pPr algn="ctr">
                <a:lnSpc>
                  <a:spcPct val="90000"/>
                </a:lnSpc>
                <a:defRPr/>
              </a:pPr>
              <a:r>
                <a:rPr lang="en-US" sz="700" b="1" dirty="0">
                  <a:solidFill>
                    <a:schemeClr val="bg1"/>
                  </a:solidFill>
                  <a:latin typeface="Arial Narrow"/>
                  <a:cs typeface="Arial Narrow"/>
                </a:rPr>
                <a:t>received</a:t>
              </a:r>
            </a:p>
          </p:txBody>
        </p:sp>
      </p:grpSp>
    </p:spTree>
  </p:cSld>
  <p:clrMapOvr>
    <a:masterClrMapping/>
  </p:clrMapOvr>
  <p:transition>
    <p:wipe dir="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2678" y="285106"/>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90023"/>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The </a:t>
            </a:r>
            <a:r>
              <a:rPr lang="en-US" sz="1361" b="1" dirty="0" err="1">
                <a:solidFill>
                  <a:srgbClr val="68C8C6"/>
                </a:solidFill>
                <a:latin typeface="Helvetica"/>
                <a:cs typeface="Helvetica"/>
              </a:rPr>
              <a:t>conte</a:t>
            </a:r>
            <a:r>
              <a:rPr lang="en-BE" sz="1361" b="1" dirty="0">
                <a:solidFill>
                  <a:srgbClr val="68C8C6"/>
                </a:solidFill>
                <a:latin typeface="Helvetica"/>
                <a:cs typeface="Helvetica"/>
              </a:rPr>
              <a:t>n</a:t>
            </a:r>
            <a:r>
              <a:rPr lang="en-US" sz="1361" b="1" dirty="0">
                <a:solidFill>
                  <a:srgbClr val="68C8C6"/>
                </a:solidFill>
                <a:latin typeface="Helvetica"/>
                <a:cs typeface="Helvetica"/>
              </a:rPr>
              <a:t>t of the Service Exchanges is streamlined and…</a:t>
            </a:r>
          </a:p>
        </p:txBody>
      </p:sp>
      <p:sp>
        <p:nvSpPr>
          <p:cNvPr id="6" name="Rectangle 5"/>
          <p:cNvSpPr/>
          <p:nvPr/>
        </p:nvSpPr>
        <p:spPr>
          <a:xfrm>
            <a:off x="1599687" y="262235"/>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c. BIAN Service Domain Designs are suited to highly distributed architectures.</a:t>
            </a:r>
          </a:p>
          <a:p>
            <a:pPr marL="343071" lvl="1" indent="-343071">
              <a:spcAft>
                <a:spcPts val="600"/>
              </a:spcAft>
              <a:buSzPct val="80000"/>
            </a:pPr>
            <a:r>
              <a:rPr lang="en-US" sz="1601" b="1" dirty="0">
                <a:solidFill>
                  <a:srgbClr val="636466"/>
                </a:solidFill>
                <a:latin typeface="Helvetica"/>
                <a:cs typeface="Helvetica"/>
              </a:rPr>
              <a:t>For the Service Domains the data is partitioned and only a small fraction is exchanged…</a:t>
            </a:r>
          </a:p>
        </p:txBody>
      </p:sp>
      <p:sp>
        <p:nvSpPr>
          <p:cNvPr id="7" name="Rectangle 6"/>
          <p:cNvSpPr/>
          <p:nvPr/>
        </p:nvSpPr>
        <p:spPr>
          <a:xfrm>
            <a:off x="1796043" y="999633"/>
            <a:ext cx="8586090"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With service based designs each Service Domain ‘encapsulates’ its own data. Exchanged information is limited to the relevant information and control signals.</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The focus of these exchanges results in simple/compact service definitions.</a:t>
            </a:r>
          </a:p>
        </p:txBody>
      </p:sp>
      <p:sp>
        <p:nvSpPr>
          <p:cNvPr id="107" name="Can 106"/>
          <p:cNvSpPr>
            <a:spLocks noChangeAspect="1"/>
          </p:cNvSpPr>
          <p:nvPr/>
        </p:nvSpPr>
        <p:spPr>
          <a:xfrm>
            <a:off x="6664472" y="3005806"/>
            <a:ext cx="897579" cy="274554"/>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Message</a:t>
            </a:r>
          </a:p>
          <a:p>
            <a:pPr algn="ctr">
              <a:lnSpc>
                <a:spcPts val="1021"/>
              </a:lnSpc>
            </a:pPr>
            <a:r>
              <a:rPr lang="en-US" sz="1001" b="1">
                <a:solidFill>
                  <a:srgbClr val="000000"/>
                </a:solidFill>
                <a:latin typeface="Arial Narrow"/>
                <a:cs typeface="Arial Narrow"/>
              </a:rPr>
              <a:t>History</a:t>
            </a:r>
          </a:p>
        </p:txBody>
      </p:sp>
      <p:sp>
        <p:nvSpPr>
          <p:cNvPr id="168" name="Can 167"/>
          <p:cNvSpPr/>
          <p:nvPr/>
        </p:nvSpPr>
        <p:spPr>
          <a:xfrm>
            <a:off x="8378922" y="2516272"/>
            <a:ext cx="1136842" cy="347740"/>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Customer</a:t>
            </a:r>
          </a:p>
          <a:p>
            <a:pPr algn="ctr">
              <a:lnSpc>
                <a:spcPts val="1021"/>
              </a:lnSpc>
            </a:pPr>
            <a:r>
              <a:rPr lang="en-US" sz="1001" b="1">
                <a:solidFill>
                  <a:srgbClr val="000000"/>
                </a:solidFill>
                <a:latin typeface="Arial Narrow"/>
                <a:cs typeface="Arial Narrow"/>
              </a:rPr>
              <a:t>Reference Data</a:t>
            </a:r>
          </a:p>
        </p:txBody>
      </p:sp>
      <p:grpSp>
        <p:nvGrpSpPr>
          <p:cNvPr id="177" name="Group 481"/>
          <p:cNvGrpSpPr>
            <a:grpSpLocks/>
          </p:cNvGrpSpPr>
          <p:nvPr/>
        </p:nvGrpSpPr>
        <p:grpSpPr bwMode="auto">
          <a:xfrm>
            <a:off x="4800451" y="4220277"/>
            <a:ext cx="1232416" cy="351331"/>
            <a:chOff x="6797694" y="3182715"/>
            <a:chExt cx="1308102" cy="363550"/>
          </a:xfrm>
        </p:grpSpPr>
        <p:grpSp>
          <p:nvGrpSpPr>
            <p:cNvPr id="178" name="Group 480"/>
            <p:cNvGrpSpPr>
              <a:grpSpLocks/>
            </p:cNvGrpSpPr>
            <p:nvPr/>
          </p:nvGrpSpPr>
          <p:grpSpPr bwMode="auto">
            <a:xfrm flipH="1">
              <a:off x="6797694" y="3193566"/>
              <a:ext cx="366379" cy="352699"/>
              <a:chOff x="7891777" y="3347076"/>
              <a:chExt cx="366379" cy="352699"/>
            </a:xfrm>
          </p:grpSpPr>
          <p:grpSp>
            <p:nvGrpSpPr>
              <p:cNvPr id="209" name="Group 474"/>
              <p:cNvGrpSpPr>
                <a:grpSpLocks/>
              </p:cNvGrpSpPr>
              <p:nvPr/>
            </p:nvGrpSpPr>
            <p:grpSpPr bwMode="auto">
              <a:xfrm>
                <a:off x="7891777" y="3347076"/>
                <a:ext cx="366379" cy="157358"/>
                <a:chOff x="7860582" y="3121096"/>
                <a:chExt cx="366379" cy="157358"/>
              </a:xfrm>
            </p:grpSpPr>
            <p:sp>
              <p:nvSpPr>
                <p:cNvPr id="214" name="Block Arc 24"/>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15" name="Rectangle 25"/>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10" name="Group 477"/>
              <p:cNvGrpSpPr>
                <a:grpSpLocks/>
              </p:cNvGrpSpPr>
              <p:nvPr/>
            </p:nvGrpSpPr>
            <p:grpSpPr bwMode="auto">
              <a:xfrm>
                <a:off x="7891777" y="3550557"/>
                <a:ext cx="366379" cy="149218"/>
                <a:chOff x="7860582" y="3134077"/>
                <a:chExt cx="366379" cy="149218"/>
              </a:xfrm>
            </p:grpSpPr>
            <p:sp>
              <p:nvSpPr>
                <p:cNvPr id="211" name="Block Arc 22"/>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13" name="Rectangle 23"/>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83" name="Group 470"/>
            <p:cNvGrpSpPr>
              <a:grpSpLocks/>
            </p:cNvGrpSpPr>
            <p:nvPr/>
          </p:nvGrpSpPr>
          <p:grpSpPr bwMode="auto">
            <a:xfrm>
              <a:off x="7739420" y="3182715"/>
              <a:ext cx="366376" cy="170924"/>
              <a:chOff x="7860625" y="3109135"/>
              <a:chExt cx="366376" cy="170924"/>
            </a:xfrm>
          </p:grpSpPr>
          <p:sp>
            <p:nvSpPr>
              <p:cNvPr id="206" name="Block Arc 18"/>
              <p:cNvSpPr/>
              <p:nvPr/>
            </p:nvSpPr>
            <p:spPr>
              <a:xfrm rot="16200000">
                <a:off x="8065550" y="3118607"/>
                <a:ext cx="170924"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08" name="Rectangle 19"/>
              <p:cNvSpPr/>
              <p:nvPr/>
            </p:nvSpPr>
            <p:spPr>
              <a:xfrm>
                <a:off x="7860625" y="3185099"/>
                <a:ext cx="211685" cy="29845"/>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85" name="Group 471"/>
            <p:cNvGrpSpPr>
              <a:grpSpLocks/>
            </p:cNvGrpSpPr>
            <p:nvPr/>
          </p:nvGrpSpPr>
          <p:grpSpPr bwMode="auto">
            <a:xfrm>
              <a:off x="7739420" y="3386196"/>
              <a:ext cx="366376" cy="157358"/>
              <a:chOff x="7860625" y="3122116"/>
              <a:chExt cx="366376" cy="157358"/>
            </a:xfrm>
          </p:grpSpPr>
          <p:sp>
            <p:nvSpPr>
              <p:cNvPr id="190" name="Block Arc 16"/>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91" name="Rectangle 17"/>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216" name="Snip Same Side Corner Rectangle 215"/>
          <p:cNvSpPr/>
          <p:nvPr/>
        </p:nvSpPr>
        <p:spPr bwMode="auto">
          <a:xfrm>
            <a:off x="5020330" y="4015770"/>
            <a:ext cx="792633" cy="773460"/>
          </a:xfrm>
          <a:prstGeom prst="snip2SameRect">
            <a:avLst>
              <a:gd name="adj1" fmla="val 16563"/>
              <a:gd name="adj2" fmla="val 17291"/>
            </a:avLst>
          </a:prstGeom>
          <a:solidFill>
            <a:srgbClr val="FFED6C"/>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17" name="Can 216"/>
          <p:cNvSpPr/>
          <p:nvPr/>
        </p:nvSpPr>
        <p:spPr bwMode="auto">
          <a:xfrm>
            <a:off x="5160959" y="4579479"/>
            <a:ext cx="511376" cy="170423"/>
          </a:xfrm>
          <a:prstGeom prst="can">
            <a:avLst>
              <a:gd name="adj" fmla="val 4223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18" name="Circular Arrow 217"/>
          <p:cNvSpPr>
            <a:spLocks noChangeAspect="1"/>
          </p:cNvSpPr>
          <p:nvPr/>
        </p:nvSpPr>
        <p:spPr bwMode="auto">
          <a:xfrm rot="5400000">
            <a:off x="5107263" y="4020821"/>
            <a:ext cx="618768" cy="603423"/>
          </a:xfrm>
          <a:prstGeom prst="circularArrow">
            <a:avLst>
              <a:gd name="adj1" fmla="val 9305"/>
              <a:gd name="adj2" fmla="val 1142319"/>
              <a:gd name="adj3" fmla="val 9582904"/>
              <a:gd name="adj4" fmla="val 10800000"/>
              <a:gd name="adj5" fmla="val 1202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19" name="Rounded Rectangle 218"/>
          <p:cNvSpPr/>
          <p:nvPr/>
        </p:nvSpPr>
        <p:spPr bwMode="auto">
          <a:xfrm>
            <a:off x="4976863" y="4207170"/>
            <a:ext cx="879565" cy="249079"/>
          </a:xfrm>
          <a:prstGeom prst="roundRect">
            <a:avLst/>
          </a:prstGeom>
          <a:solidFill>
            <a:srgbClr val="EFDF64"/>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01" b="1" dirty="0">
                <a:solidFill>
                  <a:srgbClr val="5F6062"/>
                </a:solidFill>
                <a:latin typeface="Arial Narrow"/>
                <a:cs typeface="Arial Narrow"/>
              </a:rPr>
              <a:t>Position</a:t>
            </a:r>
          </a:p>
          <a:p>
            <a:pPr algn="ctr">
              <a:lnSpc>
                <a:spcPct val="70000"/>
              </a:lnSpc>
              <a:defRPr/>
            </a:pPr>
            <a:r>
              <a:rPr lang="en-US" sz="1001" b="1" dirty="0">
                <a:solidFill>
                  <a:srgbClr val="5F6062"/>
                </a:solidFill>
                <a:latin typeface="Arial Narrow"/>
                <a:cs typeface="Arial Narrow"/>
              </a:rPr>
              <a:t>Keeping</a:t>
            </a:r>
          </a:p>
        </p:txBody>
      </p:sp>
      <p:grpSp>
        <p:nvGrpSpPr>
          <p:cNvPr id="220" name="Group 481"/>
          <p:cNvGrpSpPr>
            <a:grpSpLocks/>
          </p:cNvGrpSpPr>
          <p:nvPr/>
        </p:nvGrpSpPr>
        <p:grpSpPr bwMode="auto">
          <a:xfrm>
            <a:off x="6488533" y="2358612"/>
            <a:ext cx="1232417" cy="353955"/>
            <a:chOff x="6797694" y="3182715"/>
            <a:chExt cx="1308103" cy="366264"/>
          </a:xfrm>
        </p:grpSpPr>
        <p:grpSp>
          <p:nvGrpSpPr>
            <p:cNvPr id="221" name="Group 480"/>
            <p:cNvGrpSpPr>
              <a:grpSpLocks/>
            </p:cNvGrpSpPr>
            <p:nvPr/>
          </p:nvGrpSpPr>
          <p:grpSpPr bwMode="auto">
            <a:xfrm flipH="1">
              <a:off x="6797694" y="3193568"/>
              <a:ext cx="366379" cy="355411"/>
              <a:chOff x="7891777" y="3347078"/>
              <a:chExt cx="366379" cy="355411"/>
            </a:xfrm>
          </p:grpSpPr>
          <p:grpSp>
            <p:nvGrpSpPr>
              <p:cNvPr id="228" name="Group 474"/>
              <p:cNvGrpSpPr>
                <a:grpSpLocks/>
              </p:cNvGrpSpPr>
              <p:nvPr/>
            </p:nvGrpSpPr>
            <p:grpSpPr bwMode="auto">
              <a:xfrm>
                <a:off x="7891777" y="3347078"/>
                <a:ext cx="366379" cy="157358"/>
                <a:chOff x="7860582" y="3121098"/>
                <a:chExt cx="366379" cy="157358"/>
              </a:xfrm>
            </p:grpSpPr>
            <p:sp>
              <p:nvSpPr>
                <p:cNvPr id="232" name="Block Arc 43"/>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33" name="Rectangle 232"/>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29" name="Group 477"/>
              <p:cNvGrpSpPr>
                <a:grpSpLocks/>
              </p:cNvGrpSpPr>
              <p:nvPr/>
            </p:nvGrpSpPr>
            <p:grpSpPr bwMode="auto">
              <a:xfrm>
                <a:off x="7891777" y="3550557"/>
                <a:ext cx="366379" cy="151932"/>
                <a:chOff x="7860582" y="3134077"/>
                <a:chExt cx="366379" cy="151932"/>
              </a:xfrm>
            </p:grpSpPr>
            <p:sp>
              <p:nvSpPr>
                <p:cNvPr id="230" name="Block Arc 229"/>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31" name="Rectangle 42"/>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222" name="Group 470"/>
            <p:cNvGrpSpPr>
              <a:grpSpLocks/>
            </p:cNvGrpSpPr>
            <p:nvPr/>
          </p:nvGrpSpPr>
          <p:grpSpPr bwMode="auto">
            <a:xfrm>
              <a:off x="7739420" y="3182715"/>
              <a:ext cx="366377" cy="170923"/>
              <a:chOff x="7860625" y="3109135"/>
              <a:chExt cx="366377" cy="170923"/>
            </a:xfrm>
          </p:grpSpPr>
          <p:sp>
            <p:nvSpPr>
              <p:cNvPr id="226" name="Block Arc 37"/>
              <p:cNvSpPr/>
              <p:nvPr/>
            </p:nvSpPr>
            <p:spPr>
              <a:xfrm rot="16200000">
                <a:off x="8065551" y="3118607"/>
                <a:ext cx="170923"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27" name="Rectangle 226"/>
              <p:cNvSpPr/>
              <p:nvPr/>
            </p:nvSpPr>
            <p:spPr>
              <a:xfrm>
                <a:off x="7860625" y="3185101"/>
                <a:ext cx="211685" cy="2984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23" name="Group 471"/>
            <p:cNvGrpSpPr>
              <a:grpSpLocks/>
            </p:cNvGrpSpPr>
            <p:nvPr/>
          </p:nvGrpSpPr>
          <p:grpSpPr bwMode="auto">
            <a:xfrm>
              <a:off x="7739420" y="3386196"/>
              <a:ext cx="366376" cy="157358"/>
              <a:chOff x="7860625" y="3122116"/>
              <a:chExt cx="366376" cy="157358"/>
            </a:xfrm>
          </p:grpSpPr>
          <p:sp>
            <p:nvSpPr>
              <p:cNvPr id="224" name="Block Arc 35"/>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25" name="Rectangle 36"/>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234" name="Snip Same Side Corner Rectangle 233"/>
          <p:cNvSpPr/>
          <p:nvPr/>
        </p:nvSpPr>
        <p:spPr bwMode="auto">
          <a:xfrm>
            <a:off x="6708411" y="2154104"/>
            <a:ext cx="792633" cy="773458"/>
          </a:xfrm>
          <a:prstGeom prst="snip2SameRect">
            <a:avLst>
              <a:gd name="adj1" fmla="val 16563"/>
              <a:gd name="adj2" fmla="val 17291"/>
            </a:avLst>
          </a:prstGeom>
          <a:solidFill>
            <a:srgbClr val="FFED6C"/>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35" name="Can 234"/>
          <p:cNvSpPr/>
          <p:nvPr/>
        </p:nvSpPr>
        <p:spPr bwMode="auto">
          <a:xfrm>
            <a:off x="6849040" y="2717811"/>
            <a:ext cx="511376" cy="170425"/>
          </a:xfrm>
          <a:prstGeom prst="can">
            <a:avLst>
              <a:gd name="adj" fmla="val 4223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36" name="Circular Arrow 235"/>
          <p:cNvSpPr>
            <a:spLocks noChangeAspect="1"/>
          </p:cNvSpPr>
          <p:nvPr/>
        </p:nvSpPr>
        <p:spPr bwMode="auto">
          <a:xfrm rot="5400000">
            <a:off x="6795344" y="2159152"/>
            <a:ext cx="618768" cy="603423"/>
          </a:xfrm>
          <a:prstGeom prst="circularArrow">
            <a:avLst>
              <a:gd name="adj1" fmla="val 9305"/>
              <a:gd name="adj2" fmla="val 1142319"/>
              <a:gd name="adj3" fmla="val 9582904"/>
              <a:gd name="adj4" fmla="val 10800000"/>
              <a:gd name="adj5" fmla="val 1202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37" name="Rounded Rectangle 236"/>
          <p:cNvSpPr/>
          <p:nvPr/>
        </p:nvSpPr>
        <p:spPr bwMode="auto">
          <a:xfrm>
            <a:off x="6664944" y="2345501"/>
            <a:ext cx="879565" cy="249080"/>
          </a:xfrm>
          <a:prstGeom prst="roundRect">
            <a:avLst/>
          </a:prstGeom>
          <a:solidFill>
            <a:srgbClr val="EFDF64"/>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01" b="1" dirty="0">
                <a:solidFill>
                  <a:srgbClr val="5F6062"/>
                </a:solidFill>
                <a:latin typeface="Arial Narrow"/>
                <a:cs typeface="Arial Narrow"/>
              </a:rPr>
              <a:t>Correspondence</a:t>
            </a:r>
          </a:p>
        </p:txBody>
      </p:sp>
      <p:grpSp>
        <p:nvGrpSpPr>
          <p:cNvPr id="238" name="Group 481"/>
          <p:cNvGrpSpPr>
            <a:grpSpLocks/>
          </p:cNvGrpSpPr>
          <p:nvPr/>
        </p:nvGrpSpPr>
        <p:grpSpPr bwMode="auto">
          <a:xfrm>
            <a:off x="2711127" y="3812011"/>
            <a:ext cx="1232416" cy="351331"/>
            <a:chOff x="6797694" y="3182715"/>
            <a:chExt cx="1308102" cy="363550"/>
          </a:xfrm>
        </p:grpSpPr>
        <p:grpSp>
          <p:nvGrpSpPr>
            <p:cNvPr id="239" name="Group 480"/>
            <p:cNvGrpSpPr>
              <a:grpSpLocks/>
            </p:cNvGrpSpPr>
            <p:nvPr/>
          </p:nvGrpSpPr>
          <p:grpSpPr bwMode="auto">
            <a:xfrm flipH="1">
              <a:off x="6797694" y="3193566"/>
              <a:ext cx="366379" cy="352699"/>
              <a:chOff x="7891777" y="3347076"/>
              <a:chExt cx="366379" cy="352699"/>
            </a:xfrm>
          </p:grpSpPr>
          <p:grpSp>
            <p:nvGrpSpPr>
              <p:cNvPr id="246" name="Group 474"/>
              <p:cNvGrpSpPr>
                <a:grpSpLocks/>
              </p:cNvGrpSpPr>
              <p:nvPr/>
            </p:nvGrpSpPr>
            <p:grpSpPr bwMode="auto">
              <a:xfrm>
                <a:off x="7891777" y="3347076"/>
                <a:ext cx="366379" cy="157358"/>
                <a:chOff x="7860582" y="3121096"/>
                <a:chExt cx="366379" cy="157358"/>
              </a:xfrm>
            </p:grpSpPr>
            <p:sp>
              <p:nvSpPr>
                <p:cNvPr id="250" name="Block Arc 62"/>
                <p:cNvSpPr/>
                <p:nvPr/>
              </p:nvSpPr>
              <p:spPr>
                <a:xfrm rot="16200000">
                  <a:off x="8072293" y="312378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51" name="Rectangle 63"/>
                <p:cNvSpPr/>
                <p:nvPr/>
              </p:nvSpPr>
              <p:spPr>
                <a:xfrm>
                  <a:off x="7860582" y="3186208"/>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47" name="Group 477"/>
              <p:cNvGrpSpPr>
                <a:grpSpLocks/>
              </p:cNvGrpSpPr>
              <p:nvPr/>
            </p:nvGrpSpPr>
            <p:grpSpPr bwMode="auto">
              <a:xfrm>
                <a:off x="7891777" y="3550557"/>
                <a:ext cx="366379" cy="149218"/>
                <a:chOff x="7860582" y="3134077"/>
                <a:chExt cx="366379" cy="149218"/>
              </a:xfrm>
            </p:grpSpPr>
            <p:sp>
              <p:nvSpPr>
                <p:cNvPr id="248" name="Block Arc 247"/>
                <p:cNvSpPr/>
                <p:nvPr/>
              </p:nvSpPr>
              <p:spPr>
                <a:xfrm rot="16200000">
                  <a:off x="8076363" y="3132696"/>
                  <a:ext cx="14921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49" name="Rectangle 61"/>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240" name="Group 470"/>
            <p:cNvGrpSpPr>
              <a:grpSpLocks/>
            </p:cNvGrpSpPr>
            <p:nvPr/>
          </p:nvGrpSpPr>
          <p:grpSpPr bwMode="auto">
            <a:xfrm>
              <a:off x="7739420" y="3182715"/>
              <a:ext cx="366376" cy="170924"/>
              <a:chOff x="7860625" y="3109135"/>
              <a:chExt cx="366376" cy="170924"/>
            </a:xfrm>
          </p:grpSpPr>
          <p:sp>
            <p:nvSpPr>
              <p:cNvPr id="244" name="Block Arc 56"/>
              <p:cNvSpPr/>
              <p:nvPr/>
            </p:nvSpPr>
            <p:spPr>
              <a:xfrm rot="16200000">
                <a:off x="8065550" y="3118607"/>
                <a:ext cx="170924"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45" name="Rectangle 244"/>
              <p:cNvSpPr/>
              <p:nvPr/>
            </p:nvSpPr>
            <p:spPr>
              <a:xfrm>
                <a:off x="7860625" y="3185099"/>
                <a:ext cx="211685" cy="29845"/>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41" name="Group 471"/>
            <p:cNvGrpSpPr>
              <a:grpSpLocks/>
            </p:cNvGrpSpPr>
            <p:nvPr/>
          </p:nvGrpSpPr>
          <p:grpSpPr bwMode="auto">
            <a:xfrm>
              <a:off x="7739420" y="3386196"/>
              <a:ext cx="366376" cy="157358"/>
              <a:chOff x="7860625" y="3122116"/>
              <a:chExt cx="366376" cy="157358"/>
            </a:xfrm>
          </p:grpSpPr>
          <p:sp>
            <p:nvSpPr>
              <p:cNvPr id="242" name="Block Arc 241"/>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43" name="Rectangle 55"/>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252" name="Snip Same Side Corner Rectangle 251"/>
          <p:cNvSpPr/>
          <p:nvPr/>
        </p:nvSpPr>
        <p:spPr bwMode="auto">
          <a:xfrm>
            <a:off x="2931006" y="3607504"/>
            <a:ext cx="792633" cy="773460"/>
          </a:xfrm>
          <a:prstGeom prst="snip2SameRect">
            <a:avLst>
              <a:gd name="adj1" fmla="val 16563"/>
              <a:gd name="adj2" fmla="val 17291"/>
            </a:avLst>
          </a:prstGeom>
          <a:solidFill>
            <a:srgbClr val="FFED6C"/>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53" name="Can 252"/>
          <p:cNvSpPr/>
          <p:nvPr/>
        </p:nvSpPr>
        <p:spPr bwMode="auto">
          <a:xfrm>
            <a:off x="3071635" y="4171213"/>
            <a:ext cx="511376" cy="170423"/>
          </a:xfrm>
          <a:prstGeom prst="can">
            <a:avLst>
              <a:gd name="adj" fmla="val 4223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54" name="Circular Arrow 253"/>
          <p:cNvSpPr>
            <a:spLocks noChangeAspect="1"/>
          </p:cNvSpPr>
          <p:nvPr/>
        </p:nvSpPr>
        <p:spPr bwMode="auto">
          <a:xfrm rot="5400000">
            <a:off x="3017939" y="3612555"/>
            <a:ext cx="618768" cy="603423"/>
          </a:xfrm>
          <a:prstGeom prst="circularArrow">
            <a:avLst>
              <a:gd name="adj1" fmla="val 9305"/>
              <a:gd name="adj2" fmla="val 1142319"/>
              <a:gd name="adj3" fmla="val 9582904"/>
              <a:gd name="adj4" fmla="val 10800000"/>
              <a:gd name="adj5" fmla="val 1202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55" name="Rounded Rectangle 254"/>
          <p:cNvSpPr/>
          <p:nvPr/>
        </p:nvSpPr>
        <p:spPr bwMode="auto">
          <a:xfrm>
            <a:off x="2887539" y="3798904"/>
            <a:ext cx="879565" cy="249079"/>
          </a:xfrm>
          <a:prstGeom prst="roundRect">
            <a:avLst/>
          </a:prstGeom>
          <a:solidFill>
            <a:srgbClr val="EFDF64"/>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01" b="1" dirty="0">
                <a:solidFill>
                  <a:srgbClr val="5F6062"/>
                </a:solidFill>
                <a:latin typeface="Arial Narrow"/>
                <a:cs typeface="Arial Narrow"/>
              </a:rPr>
              <a:t>Customer</a:t>
            </a:r>
          </a:p>
          <a:p>
            <a:pPr algn="ctr">
              <a:lnSpc>
                <a:spcPct val="70000"/>
              </a:lnSpc>
              <a:defRPr/>
            </a:pPr>
            <a:r>
              <a:rPr lang="en-US" sz="1001" b="1" dirty="0">
                <a:solidFill>
                  <a:srgbClr val="5F6062"/>
                </a:solidFill>
                <a:latin typeface="Arial Narrow"/>
                <a:cs typeface="Arial Narrow"/>
              </a:rPr>
              <a:t>Agreement</a:t>
            </a:r>
          </a:p>
        </p:txBody>
      </p:sp>
      <p:grpSp>
        <p:nvGrpSpPr>
          <p:cNvPr id="256" name="Group 481"/>
          <p:cNvGrpSpPr>
            <a:grpSpLocks/>
          </p:cNvGrpSpPr>
          <p:nvPr/>
        </p:nvGrpSpPr>
        <p:grpSpPr bwMode="auto">
          <a:xfrm>
            <a:off x="7100093" y="3728725"/>
            <a:ext cx="1232417" cy="353955"/>
            <a:chOff x="6797694" y="3182715"/>
            <a:chExt cx="1308103" cy="366264"/>
          </a:xfrm>
        </p:grpSpPr>
        <p:grpSp>
          <p:nvGrpSpPr>
            <p:cNvPr id="257" name="Group 480"/>
            <p:cNvGrpSpPr>
              <a:grpSpLocks/>
            </p:cNvGrpSpPr>
            <p:nvPr/>
          </p:nvGrpSpPr>
          <p:grpSpPr bwMode="auto">
            <a:xfrm flipH="1">
              <a:off x="6797694" y="3193568"/>
              <a:ext cx="366379" cy="355411"/>
              <a:chOff x="7891777" y="3347078"/>
              <a:chExt cx="366379" cy="355411"/>
            </a:xfrm>
          </p:grpSpPr>
          <p:grpSp>
            <p:nvGrpSpPr>
              <p:cNvPr id="264" name="Group 474"/>
              <p:cNvGrpSpPr>
                <a:grpSpLocks/>
              </p:cNvGrpSpPr>
              <p:nvPr/>
            </p:nvGrpSpPr>
            <p:grpSpPr bwMode="auto">
              <a:xfrm>
                <a:off x="7891777" y="3347078"/>
                <a:ext cx="366379" cy="157358"/>
                <a:chOff x="7860582" y="3121098"/>
                <a:chExt cx="366379" cy="157358"/>
              </a:xfrm>
            </p:grpSpPr>
            <p:sp>
              <p:nvSpPr>
                <p:cNvPr id="268" name="Block Arc 267"/>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69" name="Rectangle 268"/>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65" name="Group 477"/>
              <p:cNvGrpSpPr>
                <a:grpSpLocks/>
              </p:cNvGrpSpPr>
              <p:nvPr/>
            </p:nvGrpSpPr>
            <p:grpSpPr bwMode="auto">
              <a:xfrm>
                <a:off x="7891777" y="3550557"/>
                <a:ext cx="366379" cy="151932"/>
                <a:chOff x="7860582" y="3134077"/>
                <a:chExt cx="366379" cy="151932"/>
              </a:xfrm>
            </p:grpSpPr>
            <p:sp>
              <p:nvSpPr>
                <p:cNvPr id="266" name="Block Arc 265"/>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67" name="Rectangle 266"/>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258" name="Group 470"/>
            <p:cNvGrpSpPr>
              <a:grpSpLocks/>
            </p:cNvGrpSpPr>
            <p:nvPr/>
          </p:nvGrpSpPr>
          <p:grpSpPr bwMode="auto">
            <a:xfrm>
              <a:off x="7739420" y="3182715"/>
              <a:ext cx="366377" cy="170923"/>
              <a:chOff x="7860625" y="3109135"/>
              <a:chExt cx="366377" cy="170923"/>
            </a:xfrm>
          </p:grpSpPr>
          <p:sp>
            <p:nvSpPr>
              <p:cNvPr id="262" name="Block Arc 261"/>
              <p:cNvSpPr/>
              <p:nvPr/>
            </p:nvSpPr>
            <p:spPr>
              <a:xfrm rot="16200000">
                <a:off x="8065551" y="3118607"/>
                <a:ext cx="170923"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63" name="Rectangle 262"/>
              <p:cNvSpPr/>
              <p:nvPr/>
            </p:nvSpPr>
            <p:spPr>
              <a:xfrm>
                <a:off x="7860625" y="3185101"/>
                <a:ext cx="211685" cy="2984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59" name="Group 471"/>
            <p:cNvGrpSpPr>
              <a:grpSpLocks/>
            </p:cNvGrpSpPr>
            <p:nvPr/>
          </p:nvGrpSpPr>
          <p:grpSpPr bwMode="auto">
            <a:xfrm>
              <a:off x="7739420" y="3386196"/>
              <a:ext cx="366376" cy="157358"/>
              <a:chOff x="7860625" y="3122116"/>
              <a:chExt cx="366376" cy="157358"/>
            </a:xfrm>
          </p:grpSpPr>
          <p:sp>
            <p:nvSpPr>
              <p:cNvPr id="260" name="Block Arc 259"/>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61" name="Rectangle 260"/>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270" name="Snip Same Side Corner Rectangle 269"/>
          <p:cNvSpPr/>
          <p:nvPr/>
        </p:nvSpPr>
        <p:spPr bwMode="auto">
          <a:xfrm>
            <a:off x="7319971" y="3524217"/>
            <a:ext cx="792633" cy="773458"/>
          </a:xfrm>
          <a:prstGeom prst="snip2SameRect">
            <a:avLst>
              <a:gd name="adj1" fmla="val 16563"/>
              <a:gd name="adj2" fmla="val 17291"/>
            </a:avLst>
          </a:prstGeom>
          <a:solidFill>
            <a:srgbClr val="FFED6C"/>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71" name="Can 270"/>
          <p:cNvSpPr/>
          <p:nvPr/>
        </p:nvSpPr>
        <p:spPr bwMode="auto">
          <a:xfrm>
            <a:off x="7460600" y="4087924"/>
            <a:ext cx="511376" cy="170425"/>
          </a:xfrm>
          <a:prstGeom prst="can">
            <a:avLst>
              <a:gd name="adj" fmla="val 4223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72" name="Circular Arrow 271"/>
          <p:cNvSpPr>
            <a:spLocks noChangeAspect="1"/>
          </p:cNvSpPr>
          <p:nvPr/>
        </p:nvSpPr>
        <p:spPr bwMode="auto">
          <a:xfrm rot="5400000">
            <a:off x="7406904" y="3529265"/>
            <a:ext cx="618768" cy="603423"/>
          </a:xfrm>
          <a:prstGeom prst="circularArrow">
            <a:avLst>
              <a:gd name="adj1" fmla="val 9305"/>
              <a:gd name="adj2" fmla="val 1142319"/>
              <a:gd name="adj3" fmla="val 9582904"/>
              <a:gd name="adj4" fmla="val 10800000"/>
              <a:gd name="adj5" fmla="val 1202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73" name="Rounded Rectangle 272"/>
          <p:cNvSpPr/>
          <p:nvPr/>
        </p:nvSpPr>
        <p:spPr bwMode="auto">
          <a:xfrm>
            <a:off x="7276504" y="3715614"/>
            <a:ext cx="879565" cy="249080"/>
          </a:xfrm>
          <a:prstGeom prst="roundRect">
            <a:avLst/>
          </a:prstGeom>
          <a:solidFill>
            <a:srgbClr val="EFDF64"/>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01" b="1" dirty="0">
                <a:solidFill>
                  <a:srgbClr val="5F6062"/>
                </a:solidFill>
                <a:latin typeface="Arial Narrow"/>
                <a:cs typeface="Arial Narrow"/>
              </a:rPr>
              <a:t>Payment</a:t>
            </a:r>
          </a:p>
          <a:p>
            <a:pPr algn="ctr">
              <a:lnSpc>
                <a:spcPct val="70000"/>
              </a:lnSpc>
              <a:defRPr/>
            </a:pPr>
            <a:r>
              <a:rPr lang="en-US" sz="1001" b="1" dirty="0">
                <a:solidFill>
                  <a:srgbClr val="5F6062"/>
                </a:solidFill>
                <a:latin typeface="Arial Narrow"/>
                <a:cs typeface="Arial Narrow"/>
              </a:rPr>
              <a:t>Order</a:t>
            </a:r>
          </a:p>
        </p:txBody>
      </p:sp>
      <p:grpSp>
        <p:nvGrpSpPr>
          <p:cNvPr id="274" name="Group 481"/>
          <p:cNvGrpSpPr>
            <a:grpSpLocks/>
          </p:cNvGrpSpPr>
          <p:nvPr/>
        </p:nvGrpSpPr>
        <p:grpSpPr bwMode="auto">
          <a:xfrm>
            <a:off x="4750265" y="2952653"/>
            <a:ext cx="1232416" cy="335604"/>
            <a:chOff x="6797694" y="3194329"/>
            <a:chExt cx="1308102" cy="348453"/>
          </a:xfrm>
        </p:grpSpPr>
        <p:grpSp>
          <p:nvGrpSpPr>
            <p:cNvPr id="275" name="Group 480"/>
            <p:cNvGrpSpPr>
              <a:grpSpLocks/>
            </p:cNvGrpSpPr>
            <p:nvPr/>
          </p:nvGrpSpPr>
          <p:grpSpPr bwMode="auto">
            <a:xfrm flipH="1">
              <a:off x="6797694" y="3194329"/>
              <a:ext cx="366379" cy="348452"/>
              <a:chOff x="7891777" y="3347839"/>
              <a:chExt cx="366379" cy="348452"/>
            </a:xfrm>
          </p:grpSpPr>
          <p:grpSp>
            <p:nvGrpSpPr>
              <p:cNvPr id="282" name="Group 474"/>
              <p:cNvGrpSpPr>
                <a:grpSpLocks/>
              </p:cNvGrpSpPr>
              <p:nvPr/>
            </p:nvGrpSpPr>
            <p:grpSpPr bwMode="auto">
              <a:xfrm>
                <a:off x="7891777" y="3347839"/>
                <a:ext cx="366379" cy="157892"/>
                <a:chOff x="7860582" y="3121859"/>
                <a:chExt cx="366379" cy="157892"/>
              </a:xfrm>
            </p:grpSpPr>
            <p:sp>
              <p:nvSpPr>
                <p:cNvPr id="286" name="Block Arc 285"/>
                <p:cNvSpPr/>
                <p:nvPr/>
              </p:nvSpPr>
              <p:spPr>
                <a:xfrm rot="16200000">
                  <a:off x="8072026" y="3124815"/>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87" name="Rectangle 286"/>
                <p:cNvSpPr/>
                <p:nvPr/>
              </p:nvSpPr>
              <p:spPr>
                <a:xfrm>
                  <a:off x="7860582" y="3187192"/>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83" name="Group 477"/>
              <p:cNvGrpSpPr>
                <a:grpSpLocks/>
              </p:cNvGrpSpPr>
              <p:nvPr/>
            </p:nvGrpSpPr>
            <p:grpSpPr bwMode="auto">
              <a:xfrm>
                <a:off x="7891777" y="3538399"/>
                <a:ext cx="366379" cy="157892"/>
                <a:chOff x="7860582" y="3121919"/>
                <a:chExt cx="366379" cy="157892"/>
              </a:xfrm>
            </p:grpSpPr>
            <p:sp>
              <p:nvSpPr>
                <p:cNvPr id="284" name="Block Arc 283"/>
                <p:cNvSpPr/>
                <p:nvPr/>
              </p:nvSpPr>
              <p:spPr>
                <a:xfrm rot="16200000">
                  <a:off x="8072026" y="3124875"/>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85" name="Rectangle 284"/>
                <p:cNvSpPr/>
                <p:nvPr/>
              </p:nvSpPr>
              <p:spPr>
                <a:xfrm>
                  <a:off x="7860582" y="3187252"/>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276" name="Group 470"/>
            <p:cNvGrpSpPr>
              <a:grpSpLocks/>
            </p:cNvGrpSpPr>
            <p:nvPr/>
          </p:nvGrpSpPr>
          <p:grpSpPr bwMode="auto">
            <a:xfrm>
              <a:off x="7739420" y="3194330"/>
              <a:ext cx="366376" cy="157892"/>
              <a:chOff x="7860625" y="3120750"/>
              <a:chExt cx="366376" cy="157892"/>
            </a:xfrm>
          </p:grpSpPr>
          <p:sp>
            <p:nvSpPr>
              <p:cNvPr id="280" name="Block Arc 279"/>
              <p:cNvSpPr/>
              <p:nvPr/>
            </p:nvSpPr>
            <p:spPr>
              <a:xfrm rot="16200000">
                <a:off x="8072066" y="3123706"/>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81" name="Rectangle 280"/>
              <p:cNvSpPr/>
              <p:nvPr/>
            </p:nvSpPr>
            <p:spPr>
              <a:xfrm>
                <a:off x="7860625" y="3186083"/>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277" name="Group 471"/>
            <p:cNvGrpSpPr>
              <a:grpSpLocks/>
            </p:cNvGrpSpPr>
            <p:nvPr/>
          </p:nvGrpSpPr>
          <p:grpSpPr bwMode="auto">
            <a:xfrm>
              <a:off x="7739420" y="3384890"/>
              <a:ext cx="366376" cy="157892"/>
              <a:chOff x="7860625" y="3120810"/>
              <a:chExt cx="366376" cy="157892"/>
            </a:xfrm>
          </p:grpSpPr>
          <p:sp>
            <p:nvSpPr>
              <p:cNvPr id="278" name="Block Arc 277"/>
              <p:cNvSpPr/>
              <p:nvPr/>
            </p:nvSpPr>
            <p:spPr>
              <a:xfrm rot="16200000">
                <a:off x="8072066" y="3123766"/>
                <a:ext cx="15789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79" name="Rectangle 278"/>
              <p:cNvSpPr/>
              <p:nvPr/>
            </p:nvSpPr>
            <p:spPr>
              <a:xfrm>
                <a:off x="7860625" y="3186143"/>
                <a:ext cx="211685" cy="2722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288" name="Snip Same Side Corner Rectangle 287"/>
          <p:cNvSpPr/>
          <p:nvPr/>
        </p:nvSpPr>
        <p:spPr bwMode="auto">
          <a:xfrm>
            <a:off x="4970144" y="2737656"/>
            <a:ext cx="792633" cy="770839"/>
          </a:xfrm>
          <a:prstGeom prst="snip2SameRect">
            <a:avLst>
              <a:gd name="adj1" fmla="val 16563"/>
              <a:gd name="adj2" fmla="val 17291"/>
            </a:avLst>
          </a:prstGeom>
          <a:solidFill>
            <a:srgbClr val="FFED6C"/>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89" name="Can 288"/>
          <p:cNvSpPr/>
          <p:nvPr/>
        </p:nvSpPr>
        <p:spPr bwMode="auto">
          <a:xfrm>
            <a:off x="5110773" y="3301365"/>
            <a:ext cx="511376" cy="167802"/>
          </a:xfrm>
          <a:prstGeom prst="can">
            <a:avLst>
              <a:gd name="adj" fmla="val 4223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90" name="Circular Arrow 289"/>
          <p:cNvSpPr>
            <a:spLocks noChangeAspect="1"/>
          </p:cNvSpPr>
          <p:nvPr/>
        </p:nvSpPr>
        <p:spPr bwMode="auto">
          <a:xfrm rot="5400000">
            <a:off x="5058389" y="2741396"/>
            <a:ext cx="616146" cy="603423"/>
          </a:xfrm>
          <a:prstGeom prst="circularArrow">
            <a:avLst>
              <a:gd name="adj1" fmla="val 9305"/>
              <a:gd name="adj2" fmla="val 1142319"/>
              <a:gd name="adj3" fmla="val 9582904"/>
              <a:gd name="adj4" fmla="val 10800000"/>
              <a:gd name="adj5" fmla="val 12021"/>
            </a:avLst>
          </a:prstGeom>
          <a:solidFill>
            <a:srgbClr val="EFDF64"/>
          </a:soli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291" name="Rounded Rectangle 290"/>
          <p:cNvSpPr/>
          <p:nvPr/>
        </p:nvSpPr>
        <p:spPr bwMode="auto">
          <a:xfrm>
            <a:off x="4926677" y="2929056"/>
            <a:ext cx="879565" cy="246458"/>
          </a:xfrm>
          <a:prstGeom prst="roundRect">
            <a:avLst/>
          </a:prstGeom>
          <a:solidFill>
            <a:srgbClr val="EFDF64"/>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1001" b="1" dirty="0">
                <a:solidFill>
                  <a:srgbClr val="5F6062"/>
                </a:solidFill>
                <a:latin typeface="Arial Narrow"/>
                <a:cs typeface="Arial Narrow"/>
              </a:rPr>
              <a:t>Cards</a:t>
            </a:r>
          </a:p>
        </p:txBody>
      </p:sp>
      <p:cxnSp>
        <p:nvCxnSpPr>
          <p:cNvPr id="292" name="Curved Connector 291"/>
          <p:cNvCxnSpPr/>
          <p:nvPr/>
        </p:nvCxnSpPr>
        <p:spPr>
          <a:xfrm>
            <a:off x="5911074" y="3212220"/>
            <a:ext cx="50186" cy="1090649"/>
          </a:xfrm>
          <a:prstGeom prst="curvedConnector3">
            <a:avLst>
              <a:gd name="adj1" fmla="val 67230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93" name="Curved Connector 292"/>
          <p:cNvCxnSpPr/>
          <p:nvPr/>
        </p:nvCxnSpPr>
        <p:spPr>
          <a:xfrm rot="10800000" flipV="1">
            <a:off x="3871951" y="3028687"/>
            <a:ext cx="949906" cy="865912"/>
          </a:xfrm>
          <a:prstGeom prst="curvedConnector3">
            <a:avLst>
              <a:gd name="adj1" fmla="val 5000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94" name="Curved Connector 293"/>
          <p:cNvCxnSpPr/>
          <p:nvPr/>
        </p:nvCxnSpPr>
        <p:spPr>
          <a:xfrm flipV="1">
            <a:off x="5911074" y="2639153"/>
            <a:ext cx="649037" cy="389535"/>
          </a:xfrm>
          <a:prstGeom prst="curvedConnector3">
            <a:avLst>
              <a:gd name="adj1" fmla="val 5000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95" name="Curved Connector 294"/>
          <p:cNvCxnSpPr/>
          <p:nvPr/>
        </p:nvCxnSpPr>
        <p:spPr>
          <a:xfrm flipV="1">
            <a:off x="5961276" y="4009266"/>
            <a:ext cx="1210409" cy="483686"/>
          </a:xfrm>
          <a:prstGeom prst="curvedConnector3">
            <a:avLst>
              <a:gd name="adj1" fmla="val 5000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96" name="Curved Connector 295"/>
          <p:cNvCxnSpPr/>
          <p:nvPr/>
        </p:nvCxnSpPr>
        <p:spPr>
          <a:xfrm rot="10800000" flipH="1" flipV="1">
            <a:off x="4821862" y="3212220"/>
            <a:ext cx="50186" cy="1094576"/>
          </a:xfrm>
          <a:prstGeom prst="curvedConnector3">
            <a:avLst>
              <a:gd name="adj1" fmla="val -60722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297" name="Can 296"/>
          <p:cNvSpPr/>
          <p:nvPr/>
        </p:nvSpPr>
        <p:spPr>
          <a:xfrm>
            <a:off x="4813630" y="3580291"/>
            <a:ext cx="1136842" cy="347740"/>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Product Specification</a:t>
            </a:r>
          </a:p>
        </p:txBody>
      </p:sp>
      <p:sp>
        <p:nvSpPr>
          <p:cNvPr id="298" name="Can 297"/>
          <p:cNvSpPr/>
          <p:nvPr/>
        </p:nvSpPr>
        <p:spPr>
          <a:xfrm>
            <a:off x="4865490" y="4870691"/>
            <a:ext cx="1136842" cy="347740"/>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Card Transaction Records</a:t>
            </a:r>
          </a:p>
        </p:txBody>
      </p:sp>
      <p:sp>
        <p:nvSpPr>
          <p:cNvPr id="299" name="Can 298"/>
          <p:cNvSpPr/>
          <p:nvPr/>
        </p:nvSpPr>
        <p:spPr>
          <a:xfrm>
            <a:off x="7160252" y="4385031"/>
            <a:ext cx="1136842" cy="347740"/>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Billing &amp; Payment</a:t>
            </a:r>
          </a:p>
          <a:p>
            <a:pPr algn="ctr">
              <a:lnSpc>
                <a:spcPts val="1021"/>
              </a:lnSpc>
            </a:pPr>
            <a:r>
              <a:rPr lang="en-US" sz="1001" b="1">
                <a:solidFill>
                  <a:srgbClr val="000000"/>
                </a:solidFill>
                <a:latin typeface="Arial Narrow"/>
                <a:cs typeface="Arial Narrow"/>
              </a:rPr>
              <a:t>Records</a:t>
            </a:r>
          </a:p>
        </p:txBody>
      </p:sp>
      <p:sp>
        <p:nvSpPr>
          <p:cNvPr id="300" name="Can 299"/>
          <p:cNvSpPr/>
          <p:nvPr/>
        </p:nvSpPr>
        <p:spPr>
          <a:xfrm>
            <a:off x="2752241" y="4454870"/>
            <a:ext cx="1136842" cy="347740"/>
          </a:xfrm>
          <a:prstGeom prst="can">
            <a:avLst/>
          </a:prstGeom>
          <a:solidFill>
            <a:schemeClr val="bg1">
              <a:lumMod val="85000"/>
            </a:schemeClr>
          </a:solid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lIns="0" rIns="0" rtlCol="0" anchor="ctr"/>
          <a:lstStyle/>
          <a:p>
            <a:pPr algn="ctr">
              <a:lnSpc>
                <a:spcPts val="1021"/>
              </a:lnSpc>
            </a:pPr>
            <a:r>
              <a:rPr lang="en-US" sz="1001" b="1">
                <a:solidFill>
                  <a:srgbClr val="000000"/>
                </a:solidFill>
                <a:latin typeface="Arial Narrow"/>
                <a:cs typeface="Arial Narrow"/>
              </a:rPr>
              <a:t>Customer</a:t>
            </a:r>
          </a:p>
          <a:p>
            <a:pPr algn="ctr">
              <a:lnSpc>
                <a:spcPts val="1021"/>
              </a:lnSpc>
            </a:pPr>
            <a:r>
              <a:rPr lang="en-US" sz="1001" b="1">
                <a:solidFill>
                  <a:srgbClr val="000000"/>
                </a:solidFill>
                <a:latin typeface="Arial Narrow"/>
                <a:cs typeface="Arial Narrow"/>
              </a:rPr>
              <a:t>Terms &amp; Conditions</a:t>
            </a:r>
          </a:p>
        </p:txBody>
      </p:sp>
      <p:grpSp>
        <p:nvGrpSpPr>
          <p:cNvPr id="301" name="Group 189"/>
          <p:cNvGrpSpPr>
            <a:grpSpLocks noChangeAspect="1"/>
          </p:cNvGrpSpPr>
          <p:nvPr/>
        </p:nvGrpSpPr>
        <p:grpSpPr>
          <a:xfrm>
            <a:off x="8507912" y="1889103"/>
            <a:ext cx="900698" cy="567190"/>
            <a:chOff x="4792697" y="2839240"/>
            <a:chExt cx="1231847" cy="775723"/>
          </a:xfrm>
        </p:grpSpPr>
        <p:grpSp>
          <p:nvGrpSpPr>
            <p:cNvPr id="302" name="Group 481"/>
            <p:cNvGrpSpPr>
              <a:grpSpLocks/>
            </p:cNvGrpSpPr>
            <p:nvPr/>
          </p:nvGrpSpPr>
          <p:grpSpPr bwMode="auto">
            <a:xfrm>
              <a:off x="4792697" y="3046276"/>
              <a:ext cx="1231847" cy="353791"/>
              <a:chOff x="6797694" y="3182715"/>
              <a:chExt cx="1308103" cy="366264"/>
            </a:xfrm>
          </p:grpSpPr>
          <p:grpSp>
            <p:nvGrpSpPr>
              <p:cNvPr id="307" name="Group 480"/>
              <p:cNvGrpSpPr>
                <a:grpSpLocks/>
              </p:cNvGrpSpPr>
              <p:nvPr/>
            </p:nvGrpSpPr>
            <p:grpSpPr bwMode="auto">
              <a:xfrm flipH="1">
                <a:off x="6797694" y="3193568"/>
                <a:ext cx="366379" cy="355411"/>
                <a:chOff x="7891777" y="3347078"/>
                <a:chExt cx="366379" cy="355411"/>
              </a:xfrm>
            </p:grpSpPr>
            <p:grpSp>
              <p:nvGrpSpPr>
                <p:cNvPr id="314" name="Group 474"/>
                <p:cNvGrpSpPr>
                  <a:grpSpLocks/>
                </p:cNvGrpSpPr>
                <p:nvPr/>
              </p:nvGrpSpPr>
              <p:grpSpPr bwMode="auto">
                <a:xfrm>
                  <a:off x="7891777" y="3347078"/>
                  <a:ext cx="366379" cy="157358"/>
                  <a:chOff x="7860582" y="3121098"/>
                  <a:chExt cx="366379" cy="157358"/>
                </a:xfrm>
              </p:grpSpPr>
              <p:sp>
                <p:nvSpPr>
                  <p:cNvPr id="318" name="Block Arc 43"/>
                  <p:cNvSpPr/>
                  <p:nvPr/>
                </p:nvSpPr>
                <p:spPr>
                  <a:xfrm rot="16200000">
                    <a:off x="8072293" y="3123787"/>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19" name="Rectangle 318"/>
                  <p:cNvSpPr/>
                  <p:nvPr/>
                </p:nvSpPr>
                <p:spPr>
                  <a:xfrm>
                    <a:off x="7860582" y="318621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315" name="Group 477"/>
                <p:cNvGrpSpPr>
                  <a:grpSpLocks/>
                </p:cNvGrpSpPr>
                <p:nvPr/>
              </p:nvGrpSpPr>
              <p:grpSpPr bwMode="auto">
                <a:xfrm>
                  <a:off x="7891777" y="3550557"/>
                  <a:ext cx="366379" cy="151932"/>
                  <a:chOff x="7860582" y="3134077"/>
                  <a:chExt cx="366379" cy="151932"/>
                </a:xfrm>
              </p:grpSpPr>
              <p:sp>
                <p:nvSpPr>
                  <p:cNvPr id="316" name="Block Arc 315"/>
                  <p:cNvSpPr/>
                  <p:nvPr/>
                </p:nvSpPr>
                <p:spPr>
                  <a:xfrm rot="16200000">
                    <a:off x="8075006" y="3134053"/>
                    <a:ext cx="151932"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17" name="Rectangle 42"/>
                  <p:cNvSpPr/>
                  <p:nvPr/>
                </p:nvSpPr>
                <p:spPr>
                  <a:xfrm>
                    <a:off x="7860582" y="3199190"/>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308" name="Group 470"/>
              <p:cNvGrpSpPr>
                <a:grpSpLocks/>
              </p:cNvGrpSpPr>
              <p:nvPr/>
            </p:nvGrpSpPr>
            <p:grpSpPr bwMode="auto">
              <a:xfrm>
                <a:off x="7739420" y="3182715"/>
                <a:ext cx="366377" cy="170923"/>
                <a:chOff x="7860625" y="3109135"/>
                <a:chExt cx="366377" cy="170923"/>
              </a:xfrm>
            </p:grpSpPr>
            <p:sp>
              <p:nvSpPr>
                <p:cNvPr id="312" name="Block Arc 37"/>
                <p:cNvSpPr/>
                <p:nvPr/>
              </p:nvSpPr>
              <p:spPr>
                <a:xfrm rot="16200000">
                  <a:off x="8065551" y="3118607"/>
                  <a:ext cx="170923"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13" name="Rectangle 312"/>
                <p:cNvSpPr/>
                <p:nvPr/>
              </p:nvSpPr>
              <p:spPr>
                <a:xfrm>
                  <a:off x="7860625" y="3185101"/>
                  <a:ext cx="211685" cy="29843"/>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309" name="Group 471"/>
              <p:cNvGrpSpPr>
                <a:grpSpLocks/>
              </p:cNvGrpSpPr>
              <p:nvPr/>
            </p:nvGrpSpPr>
            <p:grpSpPr bwMode="auto">
              <a:xfrm>
                <a:off x="7739420" y="3386196"/>
                <a:ext cx="366376" cy="157358"/>
                <a:chOff x="7860625" y="3122116"/>
                <a:chExt cx="366376" cy="157358"/>
              </a:xfrm>
            </p:grpSpPr>
            <p:sp>
              <p:nvSpPr>
                <p:cNvPr id="310" name="Block Arc 35"/>
                <p:cNvSpPr/>
                <p:nvPr/>
              </p:nvSpPr>
              <p:spPr>
                <a:xfrm rot="16200000">
                  <a:off x="8072333" y="3124805"/>
                  <a:ext cx="157358" cy="15197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11" name="Rectangle 36"/>
                <p:cNvSpPr/>
                <p:nvPr/>
              </p:nvSpPr>
              <p:spPr>
                <a:xfrm>
                  <a:off x="7860625" y="3187229"/>
                  <a:ext cx="211685" cy="27131"/>
                </a:xfrm>
                <a:prstGeom prst="rect">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303" name="Snip Same Side Corner Rectangle 302"/>
            <p:cNvSpPr/>
            <p:nvPr/>
          </p:nvSpPr>
          <p:spPr bwMode="auto">
            <a:xfrm>
              <a:off x="5012474" y="2841863"/>
              <a:ext cx="792266" cy="773100"/>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04" name="Can 303"/>
            <p:cNvSpPr/>
            <p:nvPr/>
          </p:nvSpPr>
          <p:spPr bwMode="auto">
            <a:xfrm>
              <a:off x="5153038" y="3405309"/>
              <a:ext cx="511139" cy="170346"/>
            </a:xfrm>
            <a:prstGeom prst="can">
              <a:avLst>
                <a:gd name="adj" fmla="val 42231"/>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05" name="Circular Arrow 304"/>
            <p:cNvSpPr>
              <a:spLocks noChangeAspect="1"/>
            </p:cNvSpPr>
            <p:nvPr/>
          </p:nvSpPr>
          <p:spPr bwMode="auto">
            <a:xfrm rot="5400000">
              <a:off x="5099367" y="2846909"/>
              <a:ext cx="618482" cy="603144"/>
            </a:xfrm>
            <a:prstGeom prst="circularArrow">
              <a:avLst>
                <a:gd name="adj1" fmla="val 9305"/>
                <a:gd name="adj2" fmla="val 1142319"/>
                <a:gd name="adj3" fmla="val 9582904"/>
                <a:gd name="adj4" fmla="val 10800000"/>
                <a:gd name="adj5" fmla="val 12021"/>
              </a:avLst>
            </a:prstGeom>
            <a:gradFill>
              <a:gsLst>
                <a:gs pos="0">
                  <a:schemeClr val="bg1">
                    <a:lumMod val="85000"/>
                  </a:schemeClr>
                </a:gs>
                <a:gs pos="100000">
                  <a:schemeClr val="bg1">
                    <a:lumMod val="65000"/>
                  </a:schemeClr>
                </a:gs>
              </a:gsLst>
              <a:lin ang="5400000" scaled="0"/>
            </a:gradFill>
            <a:ln>
              <a:solidFill>
                <a:schemeClr val="tx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306" name="Rounded Rectangle 305"/>
            <p:cNvSpPr/>
            <p:nvPr/>
          </p:nvSpPr>
          <p:spPr bwMode="auto">
            <a:xfrm>
              <a:off x="4969027" y="3033171"/>
              <a:ext cx="879158" cy="248965"/>
            </a:xfrm>
            <a:prstGeom prst="roundRect">
              <a:avLst/>
            </a:prstGeom>
            <a:solidFill>
              <a:srgbClr val="F2F2F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700" b="1" dirty="0">
                  <a:solidFill>
                    <a:srgbClr val="5F6062"/>
                  </a:solidFill>
                  <a:latin typeface="Arial Narrow"/>
                  <a:cs typeface="Arial Narrow"/>
                </a:rPr>
                <a:t>Cust Ref. Data</a:t>
              </a:r>
            </a:p>
          </p:txBody>
        </p:sp>
      </p:grpSp>
      <p:cxnSp>
        <p:nvCxnSpPr>
          <p:cNvPr id="320" name="Curved Connector 121"/>
          <p:cNvCxnSpPr/>
          <p:nvPr/>
        </p:nvCxnSpPr>
        <p:spPr>
          <a:xfrm rot="10800000" flipV="1">
            <a:off x="7649359" y="2245514"/>
            <a:ext cx="910877" cy="195687"/>
          </a:xfrm>
          <a:prstGeom prst="curvedConnector3">
            <a:avLst>
              <a:gd name="adj1" fmla="val 50000"/>
            </a:avLst>
          </a:prstGeom>
          <a:ln w="38100" cap="flat" cmpd="sng" algn="ctr">
            <a:solidFill>
              <a:srgbClr val="000090"/>
            </a:solidFill>
            <a:prstDash val="sysDash"/>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3674113" y="3184051"/>
            <a:ext cx="868636"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Selected</a:t>
            </a:r>
          </a:p>
          <a:p>
            <a:pPr algn="ctr">
              <a:lnSpc>
                <a:spcPts val="1001"/>
              </a:lnSpc>
            </a:pPr>
            <a:r>
              <a:rPr lang="en-US" sz="900" b="1">
                <a:solidFill>
                  <a:schemeClr val="bg1"/>
                </a:solidFill>
                <a:latin typeface="Arial"/>
                <a:cs typeface="Arial"/>
              </a:rPr>
              <a:t>Terms</a:t>
            </a:r>
          </a:p>
        </p:txBody>
      </p:sp>
      <p:sp>
        <p:nvSpPr>
          <p:cNvPr id="322" name="Oval 321"/>
          <p:cNvSpPr/>
          <p:nvPr/>
        </p:nvSpPr>
        <p:spPr>
          <a:xfrm>
            <a:off x="4046983" y="3881008"/>
            <a:ext cx="868636"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Postings</a:t>
            </a:r>
          </a:p>
        </p:txBody>
      </p:sp>
      <p:sp>
        <p:nvSpPr>
          <p:cNvPr id="323" name="Oval 322"/>
          <p:cNvSpPr/>
          <p:nvPr/>
        </p:nvSpPr>
        <p:spPr>
          <a:xfrm>
            <a:off x="5858938" y="3683453"/>
            <a:ext cx="868636"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Transaction</a:t>
            </a:r>
          </a:p>
          <a:p>
            <a:pPr algn="ctr">
              <a:lnSpc>
                <a:spcPts val="1001"/>
              </a:lnSpc>
            </a:pPr>
            <a:r>
              <a:rPr lang="en-US" sz="900" b="1">
                <a:solidFill>
                  <a:schemeClr val="bg1"/>
                </a:solidFill>
                <a:latin typeface="Arial"/>
                <a:cs typeface="Arial"/>
              </a:rPr>
              <a:t>Records</a:t>
            </a:r>
          </a:p>
        </p:txBody>
      </p:sp>
      <p:sp>
        <p:nvSpPr>
          <p:cNvPr id="324" name="Oval 323"/>
          <p:cNvSpPr/>
          <p:nvPr/>
        </p:nvSpPr>
        <p:spPr>
          <a:xfrm>
            <a:off x="5544679" y="2383959"/>
            <a:ext cx="905229"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Envelope &amp; </a:t>
            </a:r>
          </a:p>
          <a:p>
            <a:pPr algn="ctr">
              <a:lnSpc>
                <a:spcPts val="1001"/>
              </a:lnSpc>
            </a:pPr>
            <a:r>
              <a:rPr lang="en-US" sz="900" b="1">
                <a:solidFill>
                  <a:schemeClr val="bg1"/>
                </a:solidFill>
                <a:latin typeface="Arial"/>
                <a:cs typeface="Arial"/>
              </a:rPr>
              <a:t>Content</a:t>
            </a:r>
          </a:p>
        </p:txBody>
      </p:sp>
      <p:sp>
        <p:nvSpPr>
          <p:cNvPr id="325" name="Oval 324"/>
          <p:cNvSpPr/>
          <p:nvPr/>
        </p:nvSpPr>
        <p:spPr>
          <a:xfrm>
            <a:off x="6374425" y="4095201"/>
            <a:ext cx="868636"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Postings</a:t>
            </a:r>
          </a:p>
        </p:txBody>
      </p:sp>
      <p:cxnSp>
        <p:nvCxnSpPr>
          <p:cNvPr id="326" name="Curved Connector 325"/>
          <p:cNvCxnSpPr/>
          <p:nvPr/>
        </p:nvCxnSpPr>
        <p:spPr>
          <a:xfrm>
            <a:off x="5911091" y="3276324"/>
            <a:ext cx="1260594" cy="538921"/>
          </a:xfrm>
          <a:prstGeom prst="curvedConnector3">
            <a:avLst>
              <a:gd name="adj1" fmla="val 50000"/>
            </a:avLst>
          </a:prstGeom>
          <a:ln w="57150" cap="flat" cmpd="sng" algn="ctr">
            <a:solidFill>
              <a:srgbClr val="00009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327" name="Oval 326"/>
          <p:cNvSpPr/>
          <p:nvPr/>
        </p:nvSpPr>
        <p:spPr>
          <a:xfrm>
            <a:off x="6322560" y="3278473"/>
            <a:ext cx="868636" cy="375954"/>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1001"/>
              </a:lnSpc>
            </a:pPr>
            <a:r>
              <a:rPr lang="en-US" sz="900" b="1">
                <a:solidFill>
                  <a:schemeClr val="bg1"/>
                </a:solidFill>
                <a:latin typeface="Arial"/>
                <a:cs typeface="Arial"/>
              </a:rPr>
              <a:t>Payment</a:t>
            </a:r>
          </a:p>
          <a:p>
            <a:pPr algn="ctr">
              <a:lnSpc>
                <a:spcPts val="1001"/>
              </a:lnSpc>
            </a:pPr>
            <a:r>
              <a:rPr lang="en-US" sz="900" b="1">
                <a:solidFill>
                  <a:schemeClr val="bg1"/>
                </a:solidFill>
                <a:latin typeface="Arial"/>
                <a:cs typeface="Arial"/>
              </a:rPr>
              <a:t>Details</a:t>
            </a:r>
          </a:p>
        </p:txBody>
      </p:sp>
      <p:sp>
        <p:nvSpPr>
          <p:cNvPr id="328" name="Oval 327"/>
          <p:cNvSpPr>
            <a:spLocks noChangeAspect="1"/>
          </p:cNvSpPr>
          <p:nvPr/>
        </p:nvSpPr>
        <p:spPr>
          <a:xfrm>
            <a:off x="7654829" y="2043800"/>
            <a:ext cx="773066" cy="321065"/>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a:lnSpc>
                <a:spcPts val="800"/>
              </a:lnSpc>
            </a:pPr>
            <a:r>
              <a:rPr lang="en-US" sz="800" b="1">
                <a:solidFill>
                  <a:schemeClr val="bg1"/>
                </a:solidFill>
                <a:latin typeface="Arial"/>
                <a:cs typeface="Arial"/>
              </a:rPr>
              <a:t>Customer</a:t>
            </a:r>
          </a:p>
          <a:p>
            <a:pPr algn="ctr">
              <a:lnSpc>
                <a:spcPts val="800"/>
              </a:lnSpc>
            </a:pPr>
            <a:r>
              <a:rPr lang="en-US" sz="800" b="1">
                <a:solidFill>
                  <a:schemeClr val="bg1"/>
                </a:solidFill>
                <a:latin typeface="Arial"/>
                <a:cs typeface="Arial"/>
              </a:rPr>
              <a:t>Reference</a:t>
            </a:r>
          </a:p>
        </p:txBody>
      </p:sp>
    </p:spTree>
  </p:cSld>
  <p:clrMapOvr>
    <a:masterClrMapping/>
  </p:clrMapOvr>
  <p:transition>
    <p:wipe dir="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2678" y="213098"/>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The Service Centers can participate in many events concurrently</a:t>
            </a:r>
          </a:p>
        </p:txBody>
      </p:sp>
      <p:sp>
        <p:nvSpPr>
          <p:cNvPr id="6" name="Rectangle 5"/>
          <p:cNvSpPr/>
          <p:nvPr/>
        </p:nvSpPr>
        <p:spPr>
          <a:xfrm>
            <a:off x="1599687" y="190227"/>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c. BIAN Service Domain Designs are suited to highly distributed architectures.</a:t>
            </a:r>
          </a:p>
          <a:p>
            <a:pPr marL="343071" lvl="1" indent="-343071">
              <a:spcAft>
                <a:spcPts val="600"/>
              </a:spcAft>
              <a:buSzPct val="80000"/>
            </a:pPr>
            <a:r>
              <a:rPr lang="en-US" sz="1601" b="1" dirty="0">
                <a:solidFill>
                  <a:srgbClr val="636466"/>
                </a:solidFill>
                <a:latin typeface="Helvetica"/>
                <a:cs typeface="Helvetica"/>
              </a:rPr>
              <a:t>…and perhaps more importantly the exchanges happen only as and when needed</a:t>
            </a:r>
          </a:p>
        </p:txBody>
      </p:sp>
      <p:sp>
        <p:nvSpPr>
          <p:cNvPr id="7" name="Rectangle 6"/>
          <p:cNvSpPr/>
          <p:nvPr/>
        </p:nvSpPr>
        <p:spPr>
          <a:xfrm>
            <a:off x="1796043" y="927625"/>
            <a:ext cx="8586090" cy="4772973"/>
          </a:xfrm>
          <a:prstGeom prst="rect">
            <a:avLst/>
          </a:prstGeom>
        </p:spPr>
        <p:txBody>
          <a:bodyPr wrap="square">
            <a:spAutoFit/>
          </a:bodyPr>
          <a:lstStyle/>
          <a:p>
            <a:pPr algn="ctr">
              <a:buSzPct val="80000"/>
            </a:pPr>
            <a:r>
              <a:rPr lang="en-US" sz="1601" b="1" dirty="0">
                <a:solidFill>
                  <a:srgbClr val="000090"/>
                </a:solidFill>
                <a:latin typeface="Helvetica"/>
                <a:cs typeface="Helvetica"/>
              </a:rPr>
              <a:t>The many exchanges involved in handling an event can be implemented independenlty – the protocol/timing of each exchange is configured to fit the needs of the caller.</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In process design the tasks are implemented in a sequential ‘lock-step’ limiting the scope for business function re-use. Service Domains can participate in many events.</a:t>
            </a:r>
          </a:p>
        </p:txBody>
      </p:sp>
      <p:cxnSp>
        <p:nvCxnSpPr>
          <p:cNvPr id="135" name="Straight Arrow Connector 134"/>
          <p:cNvCxnSpPr/>
          <p:nvPr/>
        </p:nvCxnSpPr>
        <p:spPr>
          <a:xfrm>
            <a:off x="1727232" y="2529087"/>
            <a:ext cx="5738586" cy="0"/>
          </a:xfrm>
          <a:prstGeom prst="straightConnector1">
            <a:avLst/>
          </a:prstGeom>
          <a:ln w="76200" cap="flat" cmpd="sng" algn="ctr">
            <a:solidFill>
              <a:srgbClr val="68C8C6"/>
            </a:solidFill>
            <a:prstDash val="solid"/>
            <a:round/>
            <a:headEnd type="oval" w="med" len="med"/>
            <a:tailEnd type="triangle" w="med" len="med"/>
          </a:ln>
          <a:effectLst>
            <a:outerShdw blurRad="25400" dist="25400" dir="2700000">
              <a:srgbClr val="000000">
                <a:alpha val="95000"/>
              </a:srgbClr>
            </a:outerShdw>
          </a:effectLst>
        </p:spPr>
        <p:style>
          <a:lnRef idx="2">
            <a:schemeClr val="accent1"/>
          </a:lnRef>
          <a:fillRef idx="0">
            <a:schemeClr val="accent1"/>
          </a:fillRef>
          <a:effectRef idx="1">
            <a:schemeClr val="accent1"/>
          </a:effectRef>
          <a:fontRef idx="minor">
            <a:schemeClr val="tx1"/>
          </a:fontRef>
        </p:style>
      </p:cxnSp>
      <p:sp>
        <p:nvSpPr>
          <p:cNvPr id="162" name="Rounded Rectangular Callout 161"/>
          <p:cNvSpPr/>
          <p:nvPr/>
        </p:nvSpPr>
        <p:spPr>
          <a:xfrm>
            <a:off x="3257065" y="3033801"/>
            <a:ext cx="1642716" cy="383428"/>
          </a:xfrm>
          <a:prstGeom prst="wedgeRoundRectCallout">
            <a:avLst>
              <a:gd name="adj1" fmla="val 49852"/>
              <a:gd name="adj2" fmla="val -19136"/>
              <a:gd name="adj3" fmla="val 16667"/>
            </a:avLst>
          </a:prstGeom>
          <a:gradFill>
            <a:gsLst>
              <a:gs pos="0">
                <a:schemeClr val="accent4">
                  <a:tint val="100000"/>
                  <a:shade val="100000"/>
                  <a:satMod val="130000"/>
                </a:schemeClr>
              </a:gs>
              <a:gs pos="100000">
                <a:srgbClr val="0000FF"/>
              </a:gs>
            </a:gsLst>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r>
              <a:rPr lang="en-US" sz="1001" b="1"/>
              <a:t>Tasks completed one after another in lock-step</a:t>
            </a:r>
          </a:p>
        </p:txBody>
      </p:sp>
      <p:sp>
        <p:nvSpPr>
          <p:cNvPr id="163" name="Left Brace 162"/>
          <p:cNvSpPr/>
          <p:nvPr/>
        </p:nvSpPr>
        <p:spPr>
          <a:xfrm rot="16200000">
            <a:off x="4332443" y="200964"/>
            <a:ext cx="312775" cy="5265998"/>
          </a:xfrm>
          <a:prstGeom prst="leftBrace">
            <a:avLst>
              <a:gd name="adj1" fmla="val 108311"/>
              <a:gd name="adj2" fmla="val 40138"/>
            </a:avLst>
          </a:prstGeom>
          <a:ln w="38100" cap="flat" cmpd="sng" algn="ctr">
            <a:solidFill>
              <a:srgbClr val="68C8C6"/>
            </a:solidFill>
            <a:prstDash val="solid"/>
            <a:round/>
            <a:headEnd type="none" w="med" len="med"/>
            <a:tailEnd type="none" w="med" len="med"/>
          </a:ln>
          <a:effectLst>
            <a:outerShdw blurRad="25400" dist="38100" dir="9360000">
              <a:srgbClr val="000000">
                <a:alpha val="97000"/>
              </a:srgbClr>
            </a:outerShdw>
          </a:effectLst>
        </p:spPr>
        <p:style>
          <a:lnRef idx="2">
            <a:schemeClr val="accent1"/>
          </a:lnRef>
          <a:fillRef idx="0">
            <a:schemeClr val="accent1"/>
          </a:fillRef>
          <a:effectRef idx="1">
            <a:schemeClr val="accent1"/>
          </a:effectRef>
          <a:fontRef idx="minor">
            <a:schemeClr val="tx1"/>
          </a:fontRef>
        </p:style>
        <p:txBody>
          <a:bodyPr lIns="0" tIns="0" rIns="0" bIns="0" anchor="ctr"/>
          <a:lstStyle/>
          <a:p>
            <a:pPr algn="ctr">
              <a:defRPr/>
            </a:pPr>
            <a:endParaRPr lang="en-US" sz="1601" dirty="0">
              <a:latin typeface="Arial Narrow"/>
              <a:cs typeface="Arial Narrow"/>
            </a:endParaRPr>
          </a:p>
        </p:txBody>
      </p:sp>
      <p:grpSp>
        <p:nvGrpSpPr>
          <p:cNvPr id="72" name="Group 71"/>
          <p:cNvGrpSpPr/>
          <p:nvPr/>
        </p:nvGrpSpPr>
        <p:grpSpPr>
          <a:xfrm>
            <a:off x="2063121" y="1760179"/>
            <a:ext cx="4886576" cy="623443"/>
            <a:chOff x="540193" y="2275335"/>
            <a:chExt cx="4884315" cy="623155"/>
          </a:xfrm>
          <a:effectLst>
            <a:outerShdw blurRad="50800" dist="38100" dir="2700000">
              <a:srgbClr val="000000">
                <a:alpha val="98000"/>
              </a:srgbClr>
            </a:outerShdw>
          </a:effectLst>
        </p:grpSpPr>
        <p:cxnSp>
          <p:nvCxnSpPr>
            <p:cNvPr id="167" name="Elbow Connector 166"/>
            <p:cNvCxnSpPr>
              <a:stCxn id="186" idx="2"/>
              <a:endCxn id="187" idx="0"/>
            </p:cNvCxnSpPr>
            <p:nvPr/>
          </p:nvCxnSpPr>
          <p:spPr>
            <a:xfrm rot="5400000">
              <a:off x="2085487" y="1473366"/>
              <a:ext cx="210589" cy="1814528"/>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9" name="Elbow Connector 168"/>
            <p:cNvCxnSpPr>
              <a:stCxn id="186" idx="2"/>
              <a:endCxn id="188" idx="0"/>
            </p:cNvCxnSpPr>
            <p:nvPr/>
          </p:nvCxnSpPr>
          <p:spPr>
            <a:xfrm rot="5400000">
              <a:off x="2595484" y="1983365"/>
              <a:ext cx="210589" cy="79453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0" name="Elbow Connector 169"/>
            <p:cNvCxnSpPr>
              <a:stCxn id="186" idx="2"/>
              <a:endCxn id="192" idx="0"/>
            </p:cNvCxnSpPr>
            <p:nvPr/>
          </p:nvCxnSpPr>
          <p:spPr>
            <a:xfrm rot="16200000" flipH="1">
              <a:off x="3586567" y="1786815"/>
              <a:ext cx="210589" cy="118763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1" name="Elbow Connector 170"/>
            <p:cNvCxnSpPr>
              <a:stCxn id="186" idx="2"/>
              <a:endCxn id="189" idx="0"/>
            </p:cNvCxnSpPr>
            <p:nvPr/>
          </p:nvCxnSpPr>
          <p:spPr>
            <a:xfrm rot="16200000" flipH="1">
              <a:off x="3148139" y="2225242"/>
              <a:ext cx="210589" cy="310777"/>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2" name="Elbow Connector 171"/>
            <p:cNvCxnSpPr>
              <a:stCxn id="186" idx="2"/>
              <a:endCxn id="193" idx="0"/>
            </p:cNvCxnSpPr>
            <p:nvPr/>
          </p:nvCxnSpPr>
          <p:spPr>
            <a:xfrm rot="16200000" flipH="1">
              <a:off x="4017883" y="1355498"/>
              <a:ext cx="210589" cy="2050266"/>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3" name="Elbow Connector 172"/>
            <p:cNvCxnSpPr>
              <a:stCxn id="187" idx="2"/>
              <a:endCxn id="194" idx="0"/>
            </p:cNvCxnSpPr>
            <p:nvPr/>
          </p:nvCxnSpPr>
          <p:spPr>
            <a:xfrm rot="5400000">
              <a:off x="825699" y="2434484"/>
              <a:ext cx="172313" cy="743325"/>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4" name="Elbow Connector 173"/>
            <p:cNvCxnSpPr>
              <a:stCxn id="187" idx="2"/>
              <a:endCxn id="195" idx="0"/>
            </p:cNvCxnSpPr>
            <p:nvPr/>
          </p:nvCxnSpPr>
          <p:spPr>
            <a:xfrm rot="5400000">
              <a:off x="1040160" y="2655133"/>
              <a:ext cx="178501" cy="308214"/>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5" name="Elbow Connector 174"/>
            <p:cNvCxnSpPr>
              <a:stCxn id="187" idx="2"/>
              <a:endCxn id="196" idx="0"/>
            </p:cNvCxnSpPr>
            <p:nvPr/>
          </p:nvCxnSpPr>
          <p:spPr>
            <a:xfrm rot="16200000" flipH="1">
              <a:off x="1239704" y="2763802"/>
              <a:ext cx="178501" cy="90874"/>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6" name="Elbow Connector 175"/>
            <p:cNvCxnSpPr>
              <a:stCxn id="188" idx="2"/>
              <a:endCxn id="197" idx="0"/>
            </p:cNvCxnSpPr>
            <p:nvPr/>
          </p:nvCxnSpPr>
          <p:spPr>
            <a:xfrm rot="5400000">
              <a:off x="1981251" y="2570040"/>
              <a:ext cx="172313" cy="47221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7" name="Elbow Connector 176"/>
            <p:cNvCxnSpPr>
              <a:stCxn id="188" idx="2"/>
              <a:endCxn id="198" idx="0"/>
            </p:cNvCxnSpPr>
            <p:nvPr/>
          </p:nvCxnSpPr>
          <p:spPr>
            <a:xfrm rot="5400000">
              <a:off x="2208286" y="2797075"/>
              <a:ext cx="172313" cy="1814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8" name="Elbow Connector 177"/>
            <p:cNvCxnSpPr>
              <a:stCxn id="188" idx="2"/>
              <a:endCxn id="199" idx="0"/>
            </p:cNvCxnSpPr>
            <p:nvPr/>
          </p:nvCxnSpPr>
          <p:spPr>
            <a:xfrm rot="16200000" flipH="1">
              <a:off x="2409488" y="2614015"/>
              <a:ext cx="172313" cy="38426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9" name="Elbow Connector 178"/>
            <p:cNvCxnSpPr>
              <a:stCxn id="189" idx="2"/>
              <a:endCxn id="200" idx="0"/>
            </p:cNvCxnSpPr>
            <p:nvPr/>
          </p:nvCxnSpPr>
          <p:spPr>
            <a:xfrm rot="5400000">
              <a:off x="3149602" y="2633082"/>
              <a:ext cx="172313" cy="34612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0" name="Elbow Connector 179"/>
            <p:cNvCxnSpPr>
              <a:stCxn id="189" idx="2"/>
              <a:endCxn id="201" idx="0"/>
            </p:cNvCxnSpPr>
            <p:nvPr/>
          </p:nvCxnSpPr>
          <p:spPr>
            <a:xfrm rot="16200000" flipH="1">
              <a:off x="3346775" y="2782036"/>
              <a:ext cx="172313" cy="4821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1" name="Elbow Connector 180"/>
            <p:cNvCxnSpPr>
              <a:stCxn id="189" idx="2"/>
              <a:endCxn id="202" idx="0"/>
            </p:cNvCxnSpPr>
            <p:nvPr/>
          </p:nvCxnSpPr>
          <p:spPr>
            <a:xfrm rot="16200000" flipH="1">
              <a:off x="3554850" y="2573961"/>
              <a:ext cx="172313" cy="464369"/>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2" name="Elbow Connector 181"/>
            <p:cNvCxnSpPr>
              <a:stCxn id="192" idx="2"/>
              <a:endCxn id="203" idx="0"/>
            </p:cNvCxnSpPr>
            <p:nvPr/>
          </p:nvCxnSpPr>
          <p:spPr>
            <a:xfrm rot="5400000">
              <a:off x="4183340" y="2789965"/>
              <a:ext cx="172313" cy="32361"/>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3" name="Elbow Connector 182"/>
            <p:cNvCxnSpPr>
              <a:stCxn id="192" idx="2"/>
              <a:endCxn id="204" idx="0"/>
            </p:cNvCxnSpPr>
            <p:nvPr/>
          </p:nvCxnSpPr>
          <p:spPr>
            <a:xfrm rot="16200000" flipH="1">
              <a:off x="4380277" y="2625390"/>
              <a:ext cx="172313" cy="361513"/>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4" name="Elbow Connector 183"/>
            <p:cNvCxnSpPr>
              <a:stCxn id="192" idx="2"/>
              <a:endCxn id="205" idx="0"/>
            </p:cNvCxnSpPr>
            <p:nvPr/>
          </p:nvCxnSpPr>
          <p:spPr>
            <a:xfrm rot="16200000" flipH="1">
              <a:off x="4574606" y="2431060"/>
              <a:ext cx="172313" cy="750172"/>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5" name="Elbow Connector 184"/>
            <p:cNvCxnSpPr>
              <a:stCxn id="193" idx="2"/>
              <a:endCxn id="207" idx="0"/>
            </p:cNvCxnSpPr>
            <p:nvPr/>
          </p:nvCxnSpPr>
          <p:spPr>
            <a:xfrm rot="16200000" flipH="1">
              <a:off x="5200253" y="2668047"/>
              <a:ext cx="172313" cy="276197"/>
            </a:xfrm>
            <a:prstGeom prst="bentConnector3">
              <a:avLst>
                <a:gd name="adj1" fmla="val 50000"/>
              </a:avLst>
            </a:prstGeom>
            <a:ln w="381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186" name="Chevron 185"/>
          <p:cNvSpPr/>
          <p:nvPr/>
        </p:nvSpPr>
        <p:spPr>
          <a:xfrm>
            <a:off x="4288855" y="1522913"/>
            <a:ext cx="716033" cy="237267"/>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Process monthly billings</a:t>
            </a:r>
          </a:p>
        </p:txBody>
      </p:sp>
      <p:sp>
        <p:nvSpPr>
          <p:cNvPr id="187" name="Chevron 186"/>
          <p:cNvSpPr/>
          <p:nvPr/>
        </p:nvSpPr>
        <p:spPr>
          <a:xfrm>
            <a:off x="2546665" y="1970866"/>
            <a:ext cx="569034" cy="23417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Process due accounts</a:t>
            </a:r>
          </a:p>
        </p:txBody>
      </p:sp>
      <p:sp>
        <p:nvSpPr>
          <p:cNvPr id="188" name="Chevron 187"/>
          <p:cNvSpPr/>
          <p:nvPr/>
        </p:nvSpPr>
        <p:spPr>
          <a:xfrm>
            <a:off x="3359435" y="1970866"/>
            <a:ext cx="984429" cy="23417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Get balance, determine minimum payment </a:t>
            </a:r>
          </a:p>
        </p:txBody>
      </p:sp>
      <p:sp>
        <p:nvSpPr>
          <p:cNvPr id="189" name="Chevron 188"/>
          <p:cNvSpPr/>
          <p:nvPr/>
        </p:nvSpPr>
        <p:spPr>
          <a:xfrm>
            <a:off x="4588548" y="1970866"/>
            <a:ext cx="737846" cy="23417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Generate and send out invoice</a:t>
            </a:r>
          </a:p>
        </p:txBody>
      </p:sp>
      <p:sp>
        <p:nvSpPr>
          <p:cNvPr id="192" name="Chevron 191"/>
          <p:cNvSpPr/>
          <p:nvPr/>
        </p:nvSpPr>
        <p:spPr>
          <a:xfrm>
            <a:off x="5571079" y="1970866"/>
            <a:ext cx="527305" cy="23417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Process payments</a:t>
            </a:r>
          </a:p>
        </p:txBody>
      </p:sp>
      <p:sp>
        <p:nvSpPr>
          <p:cNvPr id="193" name="Chevron 192"/>
          <p:cNvSpPr/>
          <p:nvPr/>
        </p:nvSpPr>
        <p:spPr>
          <a:xfrm>
            <a:off x="6342119" y="1970866"/>
            <a:ext cx="711292" cy="23417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70000"/>
              </a:lnSpc>
              <a:defRPr/>
            </a:pPr>
            <a:r>
              <a:rPr lang="en-US" sz="800" dirty="0">
                <a:solidFill>
                  <a:schemeClr val="bg1"/>
                </a:solidFill>
                <a:latin typeface="Arial Narrow"/>
                <a:cs typeface="Arial Narrow"/>
              </a:rPr>
              <a:t>Check for late payment status</a:t>
            </a:r>
          </a:p>
        </p:txBody>
      </p:sp>
      <p:sp>
        <p:nvSpPr>
          <p:cNvPr id="194" name="Chevron 193"/>
          <p:cNvSpPr/>
          <p:nvPr/>
        </p:nvSpPr>
        <p:spPr bwMode="auto">
          <a:xfrm>
            <a:off x="1863824" y="2377431"/>
            <a:ext cx="460917"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Run month end due card extract</a:t>
            </a:r>
          </a:p>
        </p:txBody>
      </p:sp>
      <p:sp>
        <p:nvSpPr>
          <p:cNvPr id="195" name="Chevron 194"/>
          <p:cNvSpPr/>
          <p:nvPr/>
        </p:nvSpPr>
        <p:spPr bwMode="auto">
          <a:xfrm>
            <a:off x="2331381" y="2383621"/>
            <a:ext cx="396426"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Filter any cards in suspense</a:t>
            </a:r>
          </a:p>
        </p:txBody>
      </p:sp>
      <p:sp>
        <p:nvSpPr>
          <p:cNvPr id="196" name="Chevron 195"/>
          <p:cNvSpPr/>
          <p:nvPr/>
        </p:nvSpPr>
        <p:spPr bwMode="auto">
          <a:xfrm>
            <a:off x="2733499" y="2383621"/>
            <a:ext cx="390736"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Identify customer account #</a:t>
            </a:r>
          </a:p>
        </p:txBody>
      </p:sp>
      <p:sp>
        <p:nvSpPr>
          <p:cNvPr id="197" name="Chevron 196"/>
          <p:cNvSpPr/>
          <p:nvPr/>
        </p:nvSpPr>
        <p:spPr bwMode="auto">
          <a:xfrm>
            <a:off x="3130872" y="2377431"/>
            <a:ext cx="510234"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account activity history (30 days)</a:t>
            </a:r>
          </a:p>
        </p:txBody>
      </p:sp>
      <p:sp>
        <p:nvSpPr>
          <p:cNvPr id="198" name="Chevron 197"/>
          <p:cNvSpPr/>
          <p:nvPr/>
        </p:nvSpPr>
        <p:spPr bwMode="auto">
          <a:xfrm>
            <a:off x="3647745" y="2377431"/>
            <a:ext cx="385046"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Calculate minimum payment</a:t>
            </a:r>
          </a:p>
        </p:txBody>
      </p:sp>
      <p:sp>
        <p:nvSpPr>
          <p:cNvPr id="199" name="Chevron 198"/>
          <p:cNvSpPr/>
          <p:nvPr/>
        </p:nvSpPr>
        <p:spPr bwMode="auto">
          <a:xfrm>
            <a:off x="4039430" y="2377431"/>
            <a:ext cx="406859"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Get billing address &amp; details</a:t>
            </a:r>
          </a:p>
        </p:txBody>
      </p:sp>
      <p:sp>
        <p:nvSpPr>
          <p:cNvPr id="200" name="Chevron 199"/>
          <p:cNvSpPr/>
          <p:nvPr/>
        </p:nvSpPr>
        <p:spPr bwMode="auto">
          <a:xfrm>
            <a:off x="4452931" y="2377431"/>
            <a:ext cx="330040"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Print billing invoice</a:t>
            </a:r>
          </a:p>
        </p:txBody>
      </p:sp>
      <p:sp>
        <p:nvSpPr>
          <p:cNvPr id="201" name="Chevron 200"/>
          <p:cNvSpPr/>
          <p:nvPr/>
        </p:nvSpPr>
        <p:spPr bwMode="auto">
          <a:xfrm>
            <a:off x="4778790" y="2377431"/>
            <a:ext cx="467382"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Add sales &amp; marketing materials</a:t>
            </a:r>
          </a:p>
        </p:txBody>
      </p:sp>
      <p:sp>
        <p:nvSpPr>
          <p:cNvPr id="202" name="Chevron 201"/>
          <p:cNvSpPr/>
          <p:nvPr/>
        </p:nvSpPr>
        <p:spPr bwMode="auto">
          <a:xfrm>
            <a:off x="5241991" y="2377431"/>
            <a:ext cx="373666"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Stuff and send out letters</a:t>
            </a:r>
          </a:p>
        </p:txBody>
      </p:sp>
      <p:sp>
        <p:nvSpPr>
          <p:cNvPr id="203" name="Chevron 202"/>
          <p:cNvSpPr/>
          <p:nvPr/>
        </p:nvSpPr>
        <p:spPr bwMode="auto">
          <a:xfrm>
            <a:off x="5622292" y="2377431"/>
            <a:ext cx="373666"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Receive inbound payment</a:t>
            </a:r>
          </a:p>
        </p:txBody>
      </p:sp>
      <p:sp>
        <p:nvSpPr>
          <p:cNvPr id="204" name="Chevron 203"/>
          <p:cNvSpPr/>
          <p:nvPr/>
        </p:nvSpPr>
        <p:spPr bwMode="auto">
          <a:xfrm>
            <a:off x="5990362" y="2377431"/>
            <a:ext cx="425638"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Post payment to account</a:t>
            </a:r>
          </a:p>
        </p:txBody>
      </p:sp>
      <p:sp>
        <p:nvSpPr>
          <p:cNvPr id="205" name="Chevron 204"/>
          <p:cNvSpPr/>
          <p:nvPr/>
        </p:nvSpPr>
        <p:spPr bwMode="auto">
          <a:xfrm>
            <a:off x="6410404" y="2377431"/>
            <a:ext cx="363233"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Update account status</a:t>
            </a:r>
          </a:p>
        </p:txBody>
      </p:sp>
      <p:sp>
        <p:nvSpPr>
          <p:cNvPr id="207" name="Chevron 206"/>
          <p:cNvSpPr/>
          <p:nvPr/>
        </p:nvSpPr>
        <p:spPr>
          <a:xfrm>
            <a:off x="6780274" y="2377431"/>
            <a:ext cx="401170" cy="299162"/>
          </a:xfrm>
          <a:prstGeom prst="chevron">
            <a:avLst>
              <a:gd name="adj" fmla="val 20833"/>
            </a:avLst>
          </a:prstGeom>
          <a:ln/>
          <a:effectLst>
            <a:outerShdw blurRad="50800" dist="25400" dir="2700000">
              <a:srgbClr val="000000">
                <a:alpha val="77000"/>
              </a:srgbClr>
            </a:outerShdw>
          </a:effectLst>
        </p:spPr>
        <p:style>
          <a:lnRef idx="1">
            <a:schemeClr val="accent4"/>
          </a:lnRef>
          <a:fillRef idx="3">
            <a:schemeClr val="accent4"/>
          </a:fillRef>
          <a:effectRef idx="2">
            <a:schemeClr val="accent4"/>
          </a:effectRef>
          <a:fontRef idx="minor">
            <a:schemeClr val="lt1"/>
          </a:fontRef>
        </p:style>
        <p:txBody>
          <a:bodyPr lIns="0" tIns="0" rIns="0" bIns="0" anchor="ctr"/>
          <a:lstStyle/>
          <a:p>
            <a:pPr algn="ctr">
              <a:lnSpc>
                <a:spcPct val="90000"/>
              </a:lnSpc>
              <a:defRPr/>
            </a:pPr>
            <a:r>
              <a:rPr lang="en-US" sz="600" dirty="0">
                <a:solidFill>
                  <a:schemeClr val="bg1"/>
                </a:solidFill>
                <a:latin typeface="Arial Narrow"/>
                <a:cs typeface="Arial Narrow"/>
              </a:rPr>
              <a:t>Check for payments received</a:t>
            </a:r>
          </a:p>
        </p:txBody>
      </p:sp>
      <p:grpSp>
        <p:nvGrpSpPr>
          <p:cNvPr id="221" name="Group 220"/>
          <p:cNvGrpSpPr/>
          <p:nvPr/>
        </p:nvGrpSpPr>
        <p:grpSpPr>
          <a:xfrm>
            <a:off x="6120797" y="2182052"/>
            <a:ext cx="4480811" cy="2887701"/>
            <a:chOff x="4595992" y="2697012"/>
            <a:chExt cx="4478738" cy="2886365"/>
          </a:xfrm>
        </p:grpSpPr>
        <p:pic>
          <p:nvPicPr>
            <p:cNvPr id="220" name="Picture 219"/>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4595992" y="3105150"/>
              <a:ext cx="4478738" cy="2231136"/>
            </a:xfrm>
            <a:prstGeom prst="rect">
              <a:avLst/>
            </a:prstGeom>
            <a:effectLst>
              <a:outerShdw blurRad="12700" dist="25400" dir="2700000">
                <a:srgbClr val="000000">
                  <a:alpha val="75000"/>
                </a:srgbClr>
              </a:outerShdw>
            </a:effectLst>
          </p:spPr>
        </p:pic>
        <p:grpSp>
          <p:nvGrpSpPr>
            <p:cNvPr id="164" name="Group 163"/>
            <p:cNvGrpSpPr/>
            <p:nvPr/>
          </p:nvGrpSpPr>
          <p:grpSpPr>
            <a:xfrm>
              <a:off x="4745163" y="2697012"/>
              <a:ext cx="3687611" cy="2886365"/>
              <a:chOff x="4075553" y="2500747"/>
              <a:chExt cx="3687611" cy="2886365"/>
            </a:xfrm>
            <a:effectLst>
              <a:outerShdw blurRad="38100" dist="25400" dir="2700000">
                <a:srgbClr val="000000">
                  <a:alpha val="76000"/>
                </a:srgbClr>
              </a:outerShdw>
            </a:effectLst>
          </p:grpSpPr>
          <p:sp>
            <p:nvSpPr>
              <p:cNvPr id="155" name="Rounded Rectangular Callout 154"/>
              <p:cNvSpPr/>
              <p:nvPr/>
            </p:nvSpPr>
            <p:spPr>
              <a:xfrm>
                <a:off x="4075553" y="3301996"/>
                <a:ext cx="715818" cy="357909"/>
              </a:xfrm>
              <a:prstGeom prst="wedgeRoundRectCallout">
                <a:avLst>
                  <a:gd name="adj1" fmla="val 53361"/>
                  <a:gd name="adj2" fmla="val 78629"/>
                  <a:gd name="adj3" fmla="val 16667"/>
                </a:avLst>
              </a:prstGeom>
              <a:gradFill>
                <a:gsLst>
                  <a:gs pos="0">
                    <a:schemeClr val="accent4">
                      <a:tint val="100000"/>
                      <a:shade val="100000"/>
                      <a:satMod val="130000"/>
                    </a:schemeClr>
                  </a:gs>
                  <a:gs pos="100000">
                    <a:srgbClr val="0000FF"/>
                  </a:gs>
                </a:gsLst>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Monthly batch with updates</a:t>
                </a:r>
              </a:p>
            </p:txBody>
          </p:sp>
          <p:sp>
            <p:nvSpPr>
              <p:cNvPr id="156" name="Rounded Rectangular Callout 155"/>
              <p:cNvSpPr/>
              <p:nvPr/>
            </p:nvSpPr>
            <p:spPr>
              <a:xfrm>
                <a:off x="4516582" y="4955310"/>
                <a:ext cx="586509" cy="320964"/>
              </a:xfrm>
              <a:prstGeom prst="wedgeRoundRectCallout">
                <a:avLst>
                  <a:gd name="adj1" fmla="val 46172"/>
                  <a:gd name="adj2" fmla="val -199161"/>
                  <a:gd name="adj3" fmla="val 16667"/>
                </a:avLst>
              </a:prstGeom>
              <a:gradFill>
                <a:gsLst>
                  <a:gs pos="0">
                    <a:schemeClr val="accent4">
                      <a:tint val="100000"/>
                      <a:shade val="100000"/>
                      <a:satMod val="130000"/>
                    </a:schemeClr>
                  </a:gs>
                  <a:gs pos="100000">
                    <a:srgbClr val="0000FF"/>
                  </a:gs>
                </a:gsLst>
                <a:lin ang="5400000" scaled="0"/>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As it happens</a:t>
                </a:r>
              </a:p>
            </p:txBody>
          </p:sp>
          <p:sp>
            <p:nvSpPr>
              <p:cNvPr id="157" name="Rounded Rectangular Callout 156"/>
              <p:cNvSpPr/>
              <p:nvPr/>
            </p:nvSpPr>
            <p:spPr>
              <a:xfrm>
                <a:off x="5835073" y="2740892"/>
                <a:ext cx="586509" cy="320964"/>
              </a:xfrm>
              <a:prstGeom prst="wedgeRoundRectCallout">
                <a:avLst>
                  <a:gd name="adj1" fmla="val 4833"/>
                  <a:gd name="adj2" fmla="val 117385"/>
                  <a:gd name="adj3" fmla="val 16667"/>
                </a:avLst>
              </a:prstGeom>
              <a:gradFill>
                <a:gsLst>
                  <a:gs pos="0">
                    <a:schemeClr val="accent4">
                      <a:tint val="100000"/>
                      <a:shade val="100000"/>
                      <a:satMod val="130000"/>
                    </a:schemeClr>
                  </a:gs>
                  <a:gs pos="100000">
                    <a:srgbClr val="0000FF"/>
                  </a:gs>
                </a:gsLst>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Batch end of day</a:t>
                </a:r>
              </a:p>
            </p:txBody>
          </p:sp>
          <p:sp>
            <p:nvSpPr>
              <p:cNvPr id="158" name="Rounded Rectangular Callout 157"/>
              <p:cNvSpPr/>
              <p:nvPr/>
            </p:nvSpPr>
            <p:spPr>
              <a:xfrm>
                <a:off x="7176655" y="2500747"/>
                <a:ext cx="586509" cy="320964"/>
              </a:xfrm>
              <a:prstGeom prst="wedgeRoundRectCallout">
                <a:avLst>
                  <a:gd name="adj1" fmla="val 4833"/>
                  <a:gd name="adj2" fmla="val 117385"/>
                  <a:gd name="adj3" fmla="val 16667"/>
                </a:avLst>
              </a:prstGeom>
              <a:gradFill>
                <a:gsLst>
                  <a:gs pos="0">
                    <a:schemeClr val="accent4">
                      <a:tint val="100000"/>
                      <a:shade val="100000"/>
                      <a:satMod val="130000"/>
                    </a:schemeClr>
                  </a:gs>
                  <a:gs pos="100000">
                    <a:srgbClr val="0000FF"/>
                  </a:gs>
                </a:gsLst>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Local copy with Updates</a:t>
                </a:r>
              </a:p>
            </p:txBody>
          </p:sp>
          <p:sp>
            <p:nvSpPr>
              <p:cNvPr id="159" name="Rounded Rectangular Callout 158"/>
              <p:cNvSpPr/>
              <p:nvPr/>
            </p:nvSpPr>
            <p:spPr>
              <a:xfrm>
                <a:off x="6405419" y="4892965"/>
                <a:ext cx="586509" cy="320964"/>
              </a:xfrm>
              <a:prstGeom prst="wedgeRoundRectCallout">
                <a:avLst>
                  <a:gd name="adj1" fmla="val -18789"/>
                  <a:gd name="adj2" fmla="val -141607"/>
                  <a:gd name="adj3" fmla="val 16667"/>
                </a:avLst>
              </a:prstGeom>
              <a:gradFill>
                <a:gsLst>
                  <a:gs pos="0">
                    <a:schemeClr val="accent4">
                      <a:tint val="100000"/>
                      <a:shade val="100000"/>
                      <a:satMod val="130000"/>
                    </a:schemeClr>
                  </a:gs>
                  <a:gs pos="100000">
                    <a:srgbClr val="0000FF"/>
                  </a:gs>
                </a:gsLst>
                <a:lin ang="5400000" scaled="0"/>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As it happens</a:t>
                </a:r>
              </a:p>
            </p:txBody>
          </p:sp>
          <p:sp>
            <p:nvSpPr>
              <p:cNvPr id="160" name="Rounded Rectangular Callout 159"/>
              <p:cNvSpPr/>
              <p:nvPr/>
            </p:nvSpPr>
            <p:spPr>
              <a:xfrm>
                <a:off x="7107382" y="3539834"/>
                <a:ext cx="586509" cy="320964"/>
              </a:xfrm>
              <a:prstGeom prst="wedgeRoundRectCallout">
                <a:avLst>
                  <a:gd name="adj1" fmla="val -103435"/>
                  <a:gd name="adj2" fmla="val 63428"/>
                  <a:gd name="adj3" fmla="val 16667"/>
                </a:avLst>
              </a:prstGeom>
              <a:gradFill>
                <a:gsLst>
                  <a:gs pos="0">
                    <a:schemeClr val="accent4">
                      <a:tint val="100000"/>
                      <a:shade val="100000"/>
                      <a:satMod val="130000"/>
                    </a:schemeClr>
                  </a:gs>
                  <a:gs pos="100000">
                    <a:srgbClr val="0000FF"/>
                  </a:gs>
                </a:gsLst>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Batch end of day</a:t>
                </a:r>
              </a:p>
            </p:txBody>
          </p:sp>
          <p:sp>
            <p:nvSpPr>
              <p:cNvPr id="161" name="Rounded Rectangular Callout 160"/>
              <p:cNvSpPr/>
              <p:nvPr/>
            </p:nvSpPr>
            <p:spPr>
              <a:xfrm>
                <a:off x="5562602" y="5066148"/>
                <a:ext cx="586509" cy="320964"/>
              </a:xfrm>
              <a:prstGeom prst="wedgeRoundRectCallout">
                <a:avLst>
                  <a:gd name="adj1" fmla="val 59951"/>
                  <a:gd name="adj2" fmla="val -278298"/>
                  <a:gd name="adj3" fmla="val 16667"/>
                </a:avLst>
              </a:prstGeom>
              <a:gradFill>
                <a:gsLst>
                  <a:gs pos="0">
                    <a:schemeClr val="accent4">
                      <a:tint val="100000"/>
                      <a:shade val="100000"/>
                      <a:satMod val="130000"/>
                    </a:schemeClr>
                  </a:gs>
                  <a:gs pos="100000">
                    <a:srgbClr val="0000FF"/>
                  </a:gs>
                </a:gsLst>
                <a:lin ang="5400000" scaled="0"/>
              </a:gradFill>
            </p:spPr>
            <p:style>
              <a:lnRef idx="1">
                <a:schemeClr val="accent4"/>
              </a:lnRef>
              <a:fillRef idx="3">
                <a:schemeClr val="accent4"/>
              </a:fillRef>
              <a:effectRef idx="2">
                <a:schemeClr val="accent4"/>
              </a:effectRef>
              <a:fontRef idx="minor">
                <a:schemeClr val="lt1"/>
              </a:fontRef>
            </p:style>
            <p:txBody>
              <a:bodyPr lIns="0" tIns="0" rIns="0" bIns="0" rtlCol="0" anchor="ctr"/>
              <a:lstStyle/>
              <a:p>
                <a:pPr algn="ctr">
                  <a:lnSpc>
                    <a:spcPts val="760"/>
                  </a:lnSpc>
                </a:pPr>
                <a:r>
                  <a:rPr lang="en-US" sz="800" b="1"/>
                  <a:t>A report at a time</a:t>
                </a:r>
              </a:p>
            </p:txBody>
          </p:sp>
        </p:grpSp>
      </p:grpSp>
    </p:spTree>
  </p:cSld>
  <p:clrMapOvr>
    <a:masterClrMapping/>
  </p:clrMapOvr>
  <p:transition>
    <p:wipe dir="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1796043" y="927625"/>
            <a:ext cx="8586090"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For business functions sharing a database their data use has been mapped to a common data design and excanges are implemented at this level of detail…</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But many business exchanges can work without this level of precision, only requiring agreement at the semantic level and with their own internal data mapping.</a:t>
            </a:r>
          </a:p>
        </p:txBody>
      </p:sp>
      <p:sp>
        <p:nvSpPr>
          <p:cNvPr id="4" name="Rectangle 3"/>
          <p:cNvSpPr/>
          <p:nvPr/>
        </p:nvSpPr>
        <p:spPr>
          <a:xfrm>
            <a:off x="1522678" y="213098"/>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18015"/>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Exchanges at the database level require detailed Data Alignment.</a:t>
            </a:r>
          </a:p>
        </p:txBody>
      </p:sp>
      <p:sp>
        <p:nvSpPr>
          <p:cNvPr id="6" name="Rectangle 5"/>
          <p:cNvSpPr/>
          <p:nvPr/>
        </p:nvSpPr>
        <p:spPr>
          <a:xfrm>
            <a:off x="1599687" y="190227"/>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c. BIAN Service Domain Designs are suited to highly distributed architectures.</a:t>
            </a:r>
          </a:p>
          <a:p>
            <a:pPr marL="343071" lvl="1" indent="-343071">
              <a:spcAft>
                <a:spcPts val="600"/>
              </a:spcAft>
              <a:buSzPct val="80000"/>
            </a:pPr>
            <a:r>
              <a:rPr lang="en-US" sz="1601" b="1" dirty="0">
                <a:solidFill>
                  <a:srgbClr val="636466"/>
                </a:solidFill>
                <a:latin typeface="Helvetica"/>
                <a:cs typeface="Helvetica"/>
              </a:rPr>
              <a:t>Finally service exchanges can often tollerate less precise data definitions.</a:t>
            </a:r>
          </a:p>
        </p:txBody>
      </p:sp>
      <p:sp>
        <p:nvSpPr>
          <p:cNvPr id="8" name="TextBox 7"/>
          <p:cNvSpPr txBox="1"/>
          <p:nvPr/>
        </p:nvSpPr>
        <p:spPr>
          <a:xfrm>
            <a:off x="2429854" y="4026249"/>
            <a:ext cx="3270305" cy="827904"/>
          </a:xfrm>
          <a:prstGeom prst="rect">
            <a:avLst/>
          </a:prstGeom>
          <a:noFill/>
          <a:effectLst/>
        </p:spPr>
        <p:txBody>
          <a:bodyPr wrap="square" lIns="0" tIns="0" rIns="0" bIns="0" rtlCol="0" anchor="ctr" anchorCtr="1">
            <a:noAutofit/>
          </a:bodyPr>
          <a:lstStyle/>
          <a:p>
            <a:pPr algn="ctr">
              <a:lnSpc>
                <a:spcPct val="90000"/>
              </a:lnSpc>
            </a:pPr>
            <a:r>
              <a:rPr lang="en-US" sz="1201" b="1" dirty="0">
                <a:solidFill>
                  <a:srgbClr val="5F6062"/>
                </a:solidFill>
                <a:latin typeface="Helvetica"/>
                <a:cs typeface="Helvetica"/>
              </a:rPr>
              <a:t>For shared database exchanges by definition the specification needs to be mapped to the lowest ‘database’ implementation level</a:t>
            </a:r>
          </a:p>
        </p:txBody>
      </p:sp>
      <p:sp>
        <p:nvSpPr>
          <p:cNvPr id="9" name="Freeform 8"/>
          <p:cNvSpPr/>
          <p:nvPr/>
        </p:nvSpPr>
        <p:spPr>
          <a:xfrm>
            <a:off x="3257756" y="3310472"/>
            <a:ext cx="2310608" cy="569724"/>
          </a:xfrm>
          <a:custGeom>
            <a:avLst/>
            <a:gdLst>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1292" h="501650">
                <a:moveTo>
                  <a:pt x="43392" y="0"/>
                </a:moveTo>
                <a:lnTo>
                  <a:pt x="2291292" y="0"/>
                </a:lnTo>
                <a:cubicBezTo>
                  <a:pt x="2290234" y="278342"/>
                  <a:pt x="2105025" y="207433"/>
                  <a:pt x="2173817" y="501650"/>
                </a:cubicBezTo>
                <a:lnTo>
                  <a:pt x="208492" y="501650"/>
                </a:lnTo>
                <a:cubicBezTo>
                  <a:pt x="191559" y="242358"/>
                  <a:pt x="0" y="240242"/>
                  <a:pt x="43392" y="0"/>
                </a:cubicBezTo>
                <a:close/>
              </a:path>
            </a:pathLst>
          </a:custGeom>
          <a:solidFill>
            <a:schemeClr val="tx2"/>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0" name="Rectangle 9"/>
          <p:cNvSpPr/>
          <p:nvPr/>
        </p:nvSpPr>
        <p:spPr>
          <a:xfrm>
            <a:off x="3558026" y="2340846"/>
            <a:ext cx="646866" cy="349266"/>
          </a:xfrm>
          <a:prstGeom prst="rect">
            <a:avLst/>
          </a:prstGeom>
          <a:solidFill>
            <a:srgbClr val="68C8C6"/>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1" name="Rectangle 10"/>
          <p:cNvSpPr/>
          <p:nvPr/>
        </p:nvSpPr>
        <p:spPr>
          <a:xfrm>
            <a:off x="3558026" y="2688568"/>
            <a:ext cx="646866" cy="622462"/>
          </a:xfrm>
          <a:prstGeom prst="rect">
            <a:avLst/>
          </a:prstGeom>
          <a:solidFill>
            <a:srgbClr val="DDE3AB"/>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2" name="Rectangle 11"/>
          <p:cNvSpPr/>
          <p:nvPr/>
        </p:nvSpPr>
        <p:spPr>
          <a:xfrm>
            <a:off x="4688415" y="2340846"/>
            <a:ext cx="646866" cy="349266"/>
          </a:xfrm>
          <a:prstGeom prst="rect">
            <a:avLst/>
          </a:prstGeom>
          <a:solidFill>
            <a:srgbClr val="68C8C6"/>
          </a:solidFill>
          <a:ln w="3175" cap="flat" cmpd="sng" algn="ctr">
            <a:solidFill>
              <a:srgbClr val="5F6062"/>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3" name="Rectangle 12"/>
          <p:cNvSpPr/>
          <p:nvPr/>
        </p:nvSpPr>
        <p:spPr>
          <a:xfrm>
            <a:off x="4688415" y="2688568"/>
            <a:ext cx="646866" cy="622462"/>
          </a:xfrm>
          <a:prstGeom prst="rect">
            <a:avLst/>
          </a:prstGeom>
          <a:solidFill>
            <a:srgbClr val="DDE3AB"/>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14" name="Rectangle 13"/>
          <p:cNvSpPr/>
          <p:nvPr/>
        </p:nvSpPr>
        <p:spPr>
          <a:xfrm>
            <a:off x="3983505" y="3311142"/>
            <a:ext cx="926299" cy="158319"/>
          </a:xfrm>
          <a:prstGeom prst="rect">
            <a:avLst/>
          </a:prstGeom>
          <a:solidFill>
            <a:schemeClr val="accent1"/>
          </a:solidFill>
          <a:ln>
            <a:solidFill>
              <a:schemeClr val="tx2"/>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p>
        </p:txBody>
      </p:sp>
      <p:sp>
        <p:nvSpPr>
          <p:cNvPr id="15" name="Freeform 14"/>
          <p:cNvSpPr/>
          <p:nvPr/>
        </p:nvSpPr>
        <p:spPr>
          <a:xfrm>
            <a:off x="3283368" y="3310472"/>
            <a:ext cx="472794" cy="160088"/>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842" h="158750">
                <a:moveTo>
                  <a:pt x="468842" y="0"/>
                </a:moveTo>
                <a:lnTo>
                  <a:pt x="468842" y="158750"/>
                </a:lnTo>
                <a:lnTo>
                  <a:pt x="27517" y="158750"/>
                </a:lnTo>
                <a:cubicBezTo>
                  <a:pt x="10584" y="102658"/>
                  <a:pt x="0" y="62442"/>
                  <a:pt x="14817" y="0"/>
                </a:cubicBezTo>
                <a:lnTo>
                  <a:pt x="468842" y="0"/>
                </a:lnTo>
                <a:close/>
              </a:path>
            </a:pathLst>
          </a:custGeom>
          <a:solidFill>
            <a:schemeClr val="accent1"/>
          </a:solidFill>
          <a:ln>
            <a:solidFill>
              <a:schemeClr val="tx2"/>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p>
        </p:txBody>
      </p:sp>
      <p:sp>
        <p:nvSpPr>
          <p:cNvPr id="16" name="Freeform 15"/>
          <p:cNvSpPr/>
          <p:nvPr/>
        </p:nvSpPr>
        <p:spPr>
          <a:xfrm flipH="1">
            <a:off x="5133989" y="3310472"/>
            <a:ext cx="437575" cy="160088"/>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58258 w 458258"/>
              <a:gd name="connsiteY0" fmla="*/ 0 h 158750"/>
              <a:gd name="connsiteX1" fmla="*/ 458258 w 458258"/>
              <a:gd name="connsiteY1" fmla="*/ 158750 h 158750"/>
              <a:gd name="connsiteX2" fmla="*/ 16933 w 458258"/>
              <a:gd name="connsiteY2" fmla="*/ 158750 h 158750"/>
              <a:gd name="connsiteX3" fmla="*/ 74083 w 458258"/>
              <a:gd name="connsiteY3" fmla="*/ 0 h 158750"/>
              <a:gd name="connsiteX4" fmla="*/ 458258 w 458258"/>
              <a:gd name="connsiteY4" fmla="*/ 0 h 158750"/>
              <a:gd name="connsiteX0" fmla="*/ 420158 w 420158"/>
              <a:gd name="connsiteY0" fmla="*/ 0 h 158750"/>
              <a:gd name="connsiteX1" fmla="*/ 420158 w 420158"/>
              <a:gd name="connsiteY1" fmla="*/ 158750 h 158750"/>
              <a:gd name="connsiteX2" fmla="*/ 16933 w 420158"/>
              <a:gd name="connsiteY2" fmla="*/ 158750 h 158750"/>
              <a:gd name="connsiteX3" fmla="*/ 35983 w 420158"/>
              <a:gd name="connsiteY3" fmla="*/ 0 h 158750"/>
              <a:gd name="connsiteX4" fmla="*/ 420158 w 420158"/>
              <a:gd name="connsiteY4" fmla="*/ 0 h 158750"/>
              <a:gd name="connsiteX0" fmla="*/ 443442 w 443442"/>
              <a:gd name="connsiteY0" fmla="*/ 0 h 158750"/>
              <a:gd name="connsiteX1" fmla="*/ 443442 w 443442"/>
              <a:gd name="connsiteY1" fmla="*/ 158750 h 158750"/>
              <a:gd name="connsiteX2" fmla="*/ 40217 w 443442"/>
              <a:gd name="connsiteY2" fmla="*/ 158750 h 158750"/>
              <a:gd name="connsiteX3" fmla="*/ 14817 w 443442"/>
              <a:gd name="connsiteY3" fmla="*/ 0 h 158750"/>
              <a:gd name="connsiteX4" fmla="*/ 443442 w 443442"/>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17" h="158750">
                <a:moveTo>
                  <a:pt x="433917" y="0"/>
                </a:moveTo>
                <a:lnTo>
                  <a:pt x="433917" y="158750"/>
                </a:lnTo>
                <a:lnTo>
                  <a:pt x="30692" y="158750"/>
                </a:lnTo>
                <a:cubicBezTo>
                  <a:pt x="4234" y="102658"/>
                  <a:pt x="0" y="65617"/>
                  <a:pt x="5292" y="0"/>
                </a:cubicBezTo>
                <a:lnTo>
                  <a:pt x="433917" y="0"/>
                </a:lnTo>
                <a:close/>
              </a:path>
            </a:pathLst>
          </a:custGeom>
          <a:solidFill>
            <a:schemeClr val="accent1"/>
          </a:solidFill>
          <a:ln>
            <a:solidFill>
              <a:schemeClr val="tx2"/>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p>
        </p:txBody>
      </p:sp>
      <p:sp>
        <p:nvSpPr>
          <p:cNvPr id="17" name="Rectangle 16"/>
          <p:cNvSpPr/>
          <p:nvPr/>
        </p:nvSpPr>
        <p:spPr>
          <a:xfrm>
            <a:off x="2147256" y="2320241"/>
            <a:ext cx="853217" cy="37652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Business</a:t>
            </a:r>
          </a:p>
          <a:p>
            <a:pPr algn="ctr"/>
            <a:r>
              <a:rPr lang="en-US" sz="1101" b="1" i="1" dirty="0">
                <a:solidFill>
                  <a:srgbClr val="5F6062"/>
                </a:solidFill>
              </a:rPr>
              <a:t>Layer</a:t>
            </a:r>
            <a:endParaRPr lang="en-US" sz="1051" b="1" i="1" dirty="0">
              <a:solidFill>
                <a:srgbClr val="5F6062"/>
              </a:solidFill>
            </a:endParaRPr>
          </a:p>
        </p:txBody>
      </p:sp>
      <p:sp>
        <p:nvSpPr>
          <p:cNvPr id="18" name="Rectangle 17"/>
          <p:cNvSpPr/>
          <p:nvPr/>
        </p:nvSpPr>
        <p:spPr>
          <a:xfrm>
            <a:off x="2055718" y="2809998"/>
            <a:ext cx="1036296" cy="37652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Application</a:t>
            </a:r>
          </a:p>
          <a:p>
            <a:pPr algn="ctr"/>
            <a:r>
              <a:rPr lang="en-US" sz="1101" b="1" i="1" dirty="0">
                <a:solidFill>
                  <a:srgbClr val="5F6062"/>
                </a:solidFill>
              </a:rPr>
              <a:t>Layer</a:t>
            </a:r>
            <a:endParaRPr lang="en-US" sz="1051" b="1" i="1" dirty="0">
              <a:solidFill>
                <a:srgbClr val="5F6062"/>
              </a:solidFill>
            </a:endParaRPr>
          </a:p>
        </p:txBody>
      </p:sp>
      <p:sp>
        <p:nvSpPr>
          <p:cNvPr id="19" name="Rectangle 18"/>
          <p:cNvSpPr/>
          <p:nvPr/>
        </p:nvSpPr>
        <p:spPr>
          <a:xfrm>
            <a:off x="1887205" y="3247626"/>
            <a:ext cx="1225968" cy="276130"/>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Communications</a:t>
            </a:r>
            <a:endParaRPr lang="en-US" sz="1051" b="1" i="1" dirty="0">
              <a:solidFill>
                <a:srgbClr val="5F6062"/>
              </a:solidFill>
            </a:endParaRPr>
          </a:p>
        </p:txBody>
      </p:sp>
      <p:cxnSp>
        <p:nvCxnSpPr>
          <p:cNvPr id="20" name="Straight Arrow Connector 19"/>
          <p:cNvCxnSpPr>
            <a:stCxn id="17" idx="3"/>
            <a:endCxn id="10" idx="1"/>
          </p:cNvCxnSpPr>
          <p:nvPr/>
        </p:nvCxnSpPr>
        <p:spPr>
          <a:xfrm>
            <a:off x="3000474" y="2508504"/>
            <a:ext cx="557552" cy="6976"/>
          </a:xfrm>
          <a:prstGeom prst="straightConnector1">
            <a:avLst/>
          </a:prstGeom>
          <a:ln w="38100" cap="flat" cmpd="sng" algn="ctr">
            <a:solidFill>
              <a:schemeClr val="tx2"/>
            </a:solidFill>
            <a:prstDash val="solid"/>
            <a:round/>
            <a:headEnd type="non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a:stCxn id="18" idx="3"/>
            <a:endCxn id="11" idx="1"/>
          </p:cNvCxnSpPr>
          <p:nvPr/>
        </p:nvCxnSpPr>
        <p:spPr>
          <a:xfrm>
            <a:off x="3092014" y="2998261"/>
            <a:ext cx="466013" cy="1539"/>
          </a:xfrm>
          <a:prstGeom prst="straightConnector1">
            <a:avLst/>
          </a:prstGeom>
          <a:ln w="38100" cap="flat" cmpd="sng" algn="ctr">
            <a:solidFill>
              <a:schemeClr val="tx2"/>
            </a:solidFill>
            <a:prstDash val="solid"/>
            <a:round/>
            <a:headEnd type="non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V="1">
            <a:off x="3094702" y="3383063"/>
            <a:ext cx="210693" cy="2629"/>
          </a:xfrm>
          <a:prstGeom prst="straightConnector1">
            <a:avLst/>
          </a:prstGeom>
          <a:ln w="38100" cap="flat" cmpd="sng" algn="ctr">
            <a:solidFill>
              <a:schemeClr val="tx2"/>
            </a:solidFill>
            <a:prstDash val="solid"/>
            <a:round/>
            <a:headEnd type="non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2089137" y="3483673"/>
            <a:ext cx="978601" cy="39409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Platform/</a:t>
            </a:r>
          </a:p>
          <a:p>
            <a:pPr algn="ctr"/>
            <a:r>
              <a:rPr lang="en-US" sz="1101" b="1" i="1" dirty="0">
                <a:solidFill>
                  <a:srgbClr val="5F6062"/>
                </a:solidFill>
              </a:rPr>
              <a:t>Infrastructure Database</a:t>
            </a:r>
            <a:endParaRPr lang="en-US" sz="1051" b="1" i="1" dirty="0">
              <a:solidFill>
                <a:srgbClr val="5F6062"/>
              </a:solidFill>
            </a:endParaRPr>
          </a:p>
        </p:txBody>
      </p:sp>
      <p:cxnSp>
        <p:nvCxnSpPr>
          <p:cNvPr id="24" name="Straight Arrow Connector 23"/>
          <p:cNvCxnSpPr>
            <a:stCxn id="23" idx="3"/>
          </p:cNvCxnSpPr>
          <p:nvPr/>
        </p:nvCxnSpPr>
        <p:spPr>
          <a:xfrm>
            <a:off x="3067738" y="3680720"/>
            <a:ext cx="362356" cy="1386"/>
          </a:xfrm>
          <a:prstGeom prst="straightConnector1">
            <a:avLst/>
          </a:prstGeom>
          <a:ln w="38100" cap="flat" cmpd="sng" algn="ctr">
            <a:solidFill>
              <a:schemeClr val="tx2"/>
            </a:solidFill>
            <a:prstDash val="solid"/>
            <a:round/>
            <a:headEnd type="non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cxnSp>
      <p:sp>
        <p:nvSpPr>
          <p:cNvPr id="25" name="TextBox 24"/>
          <p:cNvSpPr txBox="1"/>
          <p:nvPr/>
        </p:nvSpPr>
        <p:spPr>
          <a:xfrm>
            <a:off x="3531577" y="1836682"/>
            <a:ext cx="690274" cy="365326"/>
          </a:xfrm>
          <a:prstGeom prst="rect">
            <a:avLst/>
          </a:prstGeom>
          <a:noFill/>
          <a:effectLst/>
        </p:spPr>
        <p:txBody>
          <a:bodyPr wrap="square" lIns="0" tIns="0" rIns="0" bIns="0" rtlCol="0" anchor="ctr" anchorCtr="1">
            <a:noAutofit/>
          </a:bodyPr>
          <a:lstStyle/>
          <a:p>
            <a:pPr algn="ctr">
              <a:lnSpc>
                <a:spcPct val="90000"/>
              </a:lnSpc>
            </a:pPr>
            <a:r>
              <a:rPr lang="en-US" sz="1101" b="1" i="1" dirty="0">
                <a:solidFill>
                  <a:srgbClr val="5F6062"/>
                </a:solidFill>
                <a:latin typeface="Helvetica"/>
                <a:cs typeface="Helvetica"/>
              </a:rPr>
              <a:t>Business Function</a:t>
            </a:r>
          </a:p>
        </p:txBody>
      </p:sp>
      <p:sp>
        <p:nvSpPr>
          <p:cNvPr id="26" name="TextBox 25"/>
          <p:cNvSpPr txBox="1"/>
          <p:nvPr/>
        </p:nvSpPr>
        <p:spPr>
          <a:xfrm>
            <a:off x="4668499" y="1836682"/>
            <a:ext cx="690274" cy="365326"/>
          </a:xfrm>
          <a:prstGeom prst="rect">
            <a:avLst/>
          </a:prstGeom>
          <a:noFill/>
          <a:effectLst/>
        </p:spPr>
        <p:txBody>
          <a:bodyPr wrap="square" lIns="0" tIns="0" rIns="0" bIns="0" rtlCol="0" anchor="ctr" anchorCtr="1">
            <a:noAutofit/>
          </a:bodyPr>
          <a:lstStyle/>
          <a:p>
            <a:pPr algn="ctr">
              <a:lnSpc>
                <a:spcPct val="90000"/>
              </a:lnSpc>
            </a:pPr>
            <a:r>
              <a:rPr lang="en-US" sz="1101" b="1" i="1" dirty="0">
                <a:solidFill>
                  <a:srgbClr val="5F6062"/>
                </a:solidFill>
                <a:latin typeface="Helvetica"/>
                <a:cs typeface="Helvetica"/>
              </a:rPr>
              <a:t>Business Function</a:t>
            </a:r>
          </a:p>
        </p:txBody>
      </p:sp>
      <p:sp>
        <p:nvSpPr>
          <p:cNvPr id="27" name="Freeform 26"/>
          <p:cNvSpPr/>
          <p:nvPr/>
        </p:nvSpPr>
        <p:spPr>
          <a:xfrm>
            <a:off x="3859605" y="2416460"/>
            <a:ext cx="1154233" cy="130736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4310921"/>
              <a:gd name="connsiteY0" fmla="*/ 12827 h 1116008"/>
              <a:gd name="connsiteX1" fmla="*/ 0 w 4310921"/>
              <a:gd name="connsiteY1" fmla="*/ 1013386 h 1116008"/>
              <a:gd name="connsiteX2" fmla="*/ 89805 w 4310921"/>
              <a:gd name="connsiteY2" fmla="*/ 1116008 h 1116008"/>
              <a:gd name="connsiteX3" fmla="*/ 1026335 w 4310921"/>
              <a:gd name="connsiteY3" fmla="*/ 1116008 h 1116008"/>
              <a:gd name="connsiteX4" fmla="*/ 1141798 w 4310921"/>
              <a:gd name="connsiteY4" fmla="*/ 987731 h 1116008"/>
              <a:gd name="connsiteX5" fmla="*/ 1141798 w 4310921"/>
              <a:gd name="connsiteY5" fmla="*/ 0 h 1116008"/>
              <a:gd name="connsiteX6" fmla="*/ 1141798 w 4310921"/>
              <a:gd name="connsiteY6" fmla="*/ 0 h 1116008"/>
              <a:gd name="connsiteX0" fmla="*/ 0 w 4310921"/>
              <a:gd name="connsiteY0" fmla="*/ 12827 h 1116008"/>
              <a:gd name="connsiteX1" fmla="*/ 0 w 4310921"/>
              <a:gd name="connsiteY1" fmla="*/ 1013386 h 1116008"/>
              <a:gd name="connsiteX2" fmla="*/ 89805 w 4310921"/>
              <a:gd name="connsiteY2" fmla="*/ 1116008 h 1116008"/>
              <a:gd name="connsiteX3" fmla="*/ 1026335 w 4310921"/>
              <a:gd name="connsiteY3" fmla="*/ 1116008 h 1116008"/>
              <a:gd name="connsiteX4" fmla="*/ 1141798 w 4310921"/>
              <a:gd name="connsiteY4" fmla="*/ 987731 h 1116008"/>
              <a:gd name="connsiteX5" fmla="*/ 1141798 w 4310921"/>
              <a:gd name="connsiteY5" fmla="*/ 0 h 1116008"/>
              <a:gd name="connsiteX6" fmla="*/ 1141798 w 4310921"/>
              <a:gd name="connsiteY6" fmla="*/ 0 h 1116008"/>
              <a:gd name="connsiteX0" fmla="*/ 0 w 4310921"/>
              <a:gd name="connsiteY0" fmla="*/ 12827 h 1116008"/>
              <a:gd name="connsiteX1" fmla="*/ 0 w 4310921"/>
              <a:gd name="connsiteY1" fmla="*/ 1013386 h 1116008"/>
              <a:gd name="connsiteX2" fmla="*/ 89805 w 4310921"/>
              <a:gd name="connsiteY2" fmla="*/ 1116008 h 1116008"/>
              <a:gd name="connsiteX3" fmla="*/ 1026335 w 4310921"/>
              <a:gd name="connsiteY3" fmla="*/ 1116008 h 1116008"/>
              <a:gd name="connsiteX4" fmla="*/ 1141798 w 4310921"/>
              <a:gd name="connsiteY4" fmla="*/ 987731 h 1116008"/>
              <a:gd name="connsiteX5" fmla="*/ 1141798 w 4310921"/>
              <a:gd name="connsiteY5" fmla="*/ 0 h 1116008"/>
              <a:gd name="connsiteX6" fmla="*/ 1141798 w 4310921"/>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59777 h 1162958"/>
              <a:gd name="connsiteX1" fmla="*/ 0 w 1144585"/>
              <a:gd name="connsiteY1" fmla="*/ 1060336 h 1162958"/>
              <a:gd name="connsiteX2" fmla="*/ 89805 w 1144585"/>
              <a:gd name="connsiteY2" fmla="*/ 1162958 h 1162958"/>
              <a:gd name="connsiteX3" fmla="*/ 1026335 w 1144585"/>
              <a:gd name="connsiteY3" fmla="*/ 1162958 h 1162958"/>
              <a:gd name="connsiteX4" fmla="*/ 1141798 w 1144585"/>
              <a:gd name="connsiteY4" fmla="*/ 1034681 h 1162958"/>
              <a:gd name="connsiteX5" fmla="*/ 1141798 w 1144585"/>
              <a:gd name="connsiteY5" fmla="*/ 46950 h 1162958"/>
              <a:gd name="connsiteX6" fmla="*/ 1141798 w 1144585"/>
              <a:gd name="connsiteY6" fmla="*/ 0 h 1162958"/>
              <a:gd name="connsiteX0" fmla="*/ 0 w 1144585"/>
              <a:gd name="connsiteY0" fmla="*/ 59777 h 1162958"/>
              <a:gd name="connsiteX1" fmla="*/ 0 w 1144585"/>
              <a:gd name="connsiteY1" fmla="*/ 1060336 h 1162958"/>
              <a:gd name="connsiteX2" fmla="*/ 89805 w 1144585"/>
              <a:gd name="connsiteY2" fmla="*/ 1162958 h 1162958"/>
              <a:gd name="connsiteX3" fmla="*/ 1026335 w 1144585"/>
              <a:gd name="connsiteY3" fmla="*/ 1162958 h 1162958"/>
              <a:gd name="connsiteX4" fmla="*/ 1141798 w 1144585"/>
              <a:gd name="connsiteY4" fmla="*/ 1034681 h 1162958"/>
              <a:gd name="connsiteX5" fmla="*/ 1141798 w 1144585"/>
              <a:gd name="connsiteY5" fmla="*/ 0 h 1162958"/>
              <a:gd name="connsiteX0" fmla="*/ 0 w 1144585"/>
              <a:gd name="connsiteY0" fmla="*/ 603612 h 1162958"/>
              <a:gd name="connsiteX1" fmla="*/ 0 w 1144585"/>
              <a:gd name="connsiteY1" fmla="*/ 1060336 h 1162958"/>
              <a:gd name="connsiteX2" fmla="*/ 89805 w 1144585"/>
              <a:gd name="connsiteY2" fmla="*/ 1162958 h 1162958"/>
              <a:gd name="connsiteX3" fmla="*/ 1026335 w 1144585"/>
              <a:gd name="connsiteY3" fmla="*/ 1162958 h 1162958"/>
              <a:gd name="connsiteX4" fmla="*/ 1141798 w 1144585"/>
              <a:gd name="connsiteY4" fmla="*/ 1034681 h 1162958"/>
              <a:gd name="connsiteX5" fmla="*/ 1141798 w 1144585"/>
              <a:gd name="connsiteY5" fmla="*/ 0 h 1162958"/>
              <a:gd name="connsiteX0" fmla="*/ 0 w 1144585"/>
              <a:gd name="connsiteY0" fmla="*/ 104172 h 1162958"/>
              <a:gd name="connsiteX1" fmla="*/ 0 w 1144585"/>
              <a:gd name="connsiteY1" fmla="*/ 1060336 h 1162958"/>
              <a:gd name="connsiteX2" fmla="*/ 89805 w 1144585"/>
              <a:gd name="connsiteY2" fmla="*/ 1162958 h 1162958"/>
              <a:gd name="connsiteX3" fmla="*/ 1026335 w 1144585"/>
              <a:gd name="connsiteY3" fmla="*/ 1162958 h 1162958"/>
              <a:gd name="connsiteX4" fmla="*/ 1141798 w 1144585"/>
              <a:gd name="connsiteY4" fmla="*/ 1034681 h 1162958"/>
              <a:gd name="connsiteX5" fmla="*/ 1141798 w 1144585"/>
              <a:gd name="connsiteY5" fmla="*/ 0 h 116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585" h="1162958">
                <a:moveTo>
                  <a:pt x="0" y="104172"/>
                </a:moveTo>
                <a:lnTo>
                  <a:pt x="0" y="1060336"/>
                </a:lnTo>
                <a:cubicBezTo>
                  <a:pt x="1360" y="1113593"/>
                  <a:pt x="40820" y="1160501"/>
                  <a:pt x="89805" y="1162958"/>
                </a:cubicBezTo>
                <a:lnTo>
                  <a:pt x="1026335" y="1162958"/>
                </a:lnTo>
                <a:cubicBezTo>
                  <a:pt x="1077523" y="1161474"/>
                  <a:pt x="1144585" y="1090140"/>
                  <a:pt x="1141798" y="1034681"/>
                </a:cubicBezTo>
                <a:lnTo>
                  <a:pt x="1141798" y="0"/>
                </a:lnTo>
              </a:path>
            </a:pathLst>
          </a:custGeom>
          <a:ln w="85725" cap="flat" cmpd="sng" algn="ctr">
            <a:solidFill>
              <a:srgbClr val="FF0000"/>
            </a:solidFill>
            <a:prstDash val="solid"/>
            <a:round/>
            <a:headEnd type="oval"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dirty="0"/>
          </a:p>
        </p:txBody>
      </p:sp>
      <p:sp>
        <p:nvSpPr>
          <p:cNvPr id="28" name="Can 27"/>
          <p:cNvSpPr/>
          <p:nvPr/>
        </p:nvSpPr>
        <p:spPr>
          <a:xfrm>
            <a:off x="3939847" y="3536579"/>
            <a:ext cx="950723" cy="298619"/>
          </a:xfrm>
          <a:prstGeom prst="can">
            <a:avLst/>
          </a:prstGeom>
          <a:noFill/>
          <a:ln w="38100" cap="flat" cmpd="sng" algn="ctr">
            <a:solidFill>
              <a:schemeClr val="bg1"/>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1" b="1" dirty="0"/>
              <a:t>DATA</a:t>
            </a:r>
          </a:p>
        </p:txBody>
      </p:sp>
      <p:sp>
        <p:nvSpPr>
          <p:cNvPr id="29" name="TextBox 28"/>
          <p:cNvSpPr txBox="1"/>
          <p:nvPr/>
        </p:nvSpPr>
        <p:spPr>
          <a:xfrm>
            <a:off x="6691700" y="4019211"/>
            <a:ext cx="3469824" cy="827904"/>
          </a:xfrm>
          <a:prstGeom prst="rect">
            <a:avLst/>
          </a:prstGeom>
          <a:noFill/>
          <a:effectLst/>
        </p:spPr>
        <p:txBody>
          <a:bodyPr wrap="square" lIns="0" tIns="0" rIns="0" bIns="0" rtlCol="0" anchor="ctr" anchorCtr="1">
            <a:noAutofit/>
          </a:bodyPr>
          <a:lstStyle/>
          <a:p>
            <a:pPr algn="ctr">
              <a:lnSpc>
                <a:spcPct val="90000"/>
              </a:lnSpc>
            </a:pPr>
            <a:r>
              <a:rPr lang="en-US" sz="1201" b="1" dirty="0">
                <a:solidFill>
                  <a:srgbClr val="5F6062"/>
                </a:solidFill>
                <a:latin typeface="Helvetica"/>
                <a:cs typeface="Helvetica"/>
              </a:rPr>
              <a:t>Exchanges defined and executed at the sematic level can require less ‘data precision’ depending on the type of business exchange…</a:t>
            </a:r>
          </a:p>
        </p:txBody>
      </p:sp>
      <p:sp>
        <p:nvSpPr>
          <p:cNvPr id="30" name="Rectangle 29"/>
          <p:cNvSpPr/>
          <p:nvPr/>
        </p:nvSpPr>
        <p:spPr>
          <a:xfrm>
            <a:off x="7986619" y="2332362"/>
            <a:ext cx="646866" cy="349266"/>
          </a:xfrm>
          <a:prstGeom prst="rect">
            <a:avLst/>
          </a:prstGeom>
          <a:solidFill>
            <a:srgbClr val="68C8C6"/>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31" name="Rectangle 30"/>
          <p:cNvSpPr/>
          <p:nvPr/>
        </p:nvSpPr>
        <p:spPr>
          <a:xfrm>
            <a:off x="7986619" y="2680084"/>
            <a:ext cx="646866" cy="622463"/>
          </a:xfrm>
          <a:prstGeom prst="rect">
            <a:avLst/>
          </a:prstGeom>
          <a:solidFill>
            <a:srgbClr val="DDE3AB"/>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32" name="Rectangle 31"/>
          <p:cNvSpPr/>
          <p:nvPr/>
        </p:nvSpPr>
        <p:spPr>
          <a:xfrm>
            <a:off x="9115364" y="2332362"/>
            <a:ext cx="646866" cy="349266"/>
          </a:xfrm>
          <a:prstGeom prst="rect">
            <a:avLst/>
          </a:prstGeom>
          <a:solidFill>
            <a:srgbClr val="68C8C6"/>
          </a:solidFill>
          <a:ln w="3175" cap="flat" cmpd="sng" algn="ctr">
            <a:solidFill>
              <a:srgbClr val="5F6062"/>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33" name="Rectangle 32"/>
          <p:cNvSpPr/>
          <p:nvPr/>
        </p:nvSpPr>
        <p:spPr>
          <a:xfrm>
            <a:off x="9115364" y="2680084"/>
            <a:ext cx="646866" cy="622463"/>
          </a:xfrm>
          <a:prstGeom prst="rect">
            <a:avLst/>
          </a:prstGeom>
          <a:solidFill>
            <a:srgbClr val="DDE3AB"/>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34" name="Rectangle 33"/>
          <p:cNvSpPr/>
          <p:nvPr/>
        </p:nvSpPr>
        <p:spPr>
          <a:xfrm>
            <a:off x="6574205" y="2217426"/>
            <a:ext cx="853218" cy="37652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Business</a:t>
            </a:r>
          </a:p>
          <a:p>
            <a:pPr algn="ctr"/>
            <a:r>
              <a:rPr lang="en-US" sz="1101" b="1" i="1" dirty="0">
                <a:solidFill>
                  <a:srgbClr val="5F6062"/>
                </a:solidFill>
              </a:rPr>
              <a:t>Layer</a:t>
            </a:r>
            <a:endParaRPr lang="en-US" sz="1051" b="1" i="1" dirty="0">
              <a:solidFill>
                <a:srgbClr val="5F6062"/>
              </a:solidFill>
            </a:endParaRPr>
          </a:p>
        </p:txBody>
      </p:sp>
      <p:sp>
        <p:nvSpPr>
          <p:cNvPr id="35" name="Rectangle 34"/>
          <p:cNvSpPr/>
          <p:nvPr/>
        </p:nvSpPr>
        <p:spPr>
          <a:xfrm>
            <a:off x="6482665" y="2931218"/>
            <a:ext cx="1036296" cy="37652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Application</a:t>
            </a:r>
          </a:p>
          <a:p>
            <a:pPr algn="ctr"/>
            <a:r>
              <a:rPr lang="en-US" sz="1101" b="1" i="1" dirty="0">
                <a:solidFill>
                  <a:srgbClr val="5F6062"/>
                </a:solidFill>
              </a:rPr>
              <a:t>Layer</a:t>
            </a:r>
            <a:endParaRPr lang="en-US" sz="1051" b="1" i="1" dirty="0">
              <a:solidFill>
                <a:srgbClr val="5F6062"/>
              </a:solidFill>
            </a:endParaRPr>
          </a:p>
        </p:txBody>
      </p:sp>
      <p:sp>
        <p:nvSpPr>
          <p:cNvPr id="36" name="Rectangle 35"/>
          <p:cNvSpPr/>
          <p:nvPr/>
        </p:nvSpPr>
        <p:spPr>
          <a:xfrm>
            <a:off x="6314153" y="2593786"/>
            <a:ext cx="1216820" cy="276130"/>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Communications</a:t>
            </a:r>
            <a:endParaRPr lang="en-US" sz="1051" b="1" i="1" dirty="0">
              <a:solidFill>
                <a:srgbClr val="5F6062"/>
              </a:solidFill>
            </a:endParaRPr>
          </a:p>
        </p:txBody>
      </p:sp>
      <p:cxnSp>
        <p:nvCxnSpPr>
          <p:cNvPr id="37" name="Straight Arrow Connector 36"/>
          <p:cNvCxnSpPr>
            <a:stCxn id="34" idx="3"/>
          </p:cNvCxnSpPr>
          <p:nvPr/>
        </p:nvCxnSpPr>
        <p:spPr>
          <a:xfrm>
            <a:off x="7427422" y="2405689"/>
            <a:ext cx="559196" cy="6976"/>
          </a:xfrm>
          <a:prstGeom prst="straightConnector1">
            <a:avLst/>
          </a:prstGeom>
          <a:ln w="38100" cap="flat" cmpd="sng" algn="ctr">
            <a:solidFill>
              <a:schemeClr val="tx2"/>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a:stCxn id="35" idx="3"/>
          </p:cNvCxnSpPr>
          <p:nvPr/>
        </p:nvCxnSpPr>
        <p:spPr>
          <a:xfrm>
            <a:off x="7518961" y="3119481"/>
            <a:ext cx="467656" cy="1539"/>
          </a:xfrm>
          <a:prstGeom prst="straightConnector1">
            <a:avLst/>
          </a:prstGeom>
          <a:ln w="38100" cap="flat" cmpd="sng" algn="ctr">
            <a:solidFill>
              <a:schemeClr val="tx2"/>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39" name="Rectangle 38"/>
          <p:cNvSpPr/>
          <p:nvPr/>
        </p:nvSpPr>
        <p:spPr>
          <a:xfrm>
            <a:off x="6516087" y="3475189"/>
            <a:ext cx="987748" cy="39409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algn="ctr"/>
            <a:r>
              <a:rPr lang="en-US" sz="1101" b="1" i="1" dirty="0">
                <a:solidFill>
                  <a:srgbClr val="5F6062"/>
                </a:solidFill>
              </a:rPr>
              <a:t>Platform/</a:t>
            </a:r>
          </a:p>
          <a:p>
            <a:pPr algn="ctr"/>
            <a:r>
              <a:rPr lang="en-US" sz="1101" b="1" i="1" dirty="0">
                <a:solidFill>
                  <a:srgbClr val="5F6062"/>
                </a:solidFill>
              </a:rPr>
              <a:t>Infrastructure Database</a:t>
            </a:r>
            <a:endParaRPr lang="en-US" sz="1051" b="1" i="1" dirty="0">
              <a:solidFill>
                <a:srgbClr val="5F6062"/>
              </a:solidFill>
            </a:endParaRPr>
          </a:p>
        </p:txBody>
      </p:sp>
      <p:cxnSp>
        <p:nvCxnSpPr>
          <p:cNvPr id="40" name="Straight Arrow Connector 39"/>
          <p:cNvCxnSpPr>
            <a:stCxn id="39" idx="3"/>
            <a:endCxn id="45" idx="2"/>
          </p:cNvCxnSpPr>
          <p:nvPr/>
        </p:nvCxnSpPr>
        <p:spPr>
          <a:xfrm>
            <a:off x="7503834" y="3672236"/>
            <a:ext cx="530959" cy="1177"/>
          </a:xfrm>
          <a:prstGeom prst="straightConnector1">
            <a:avLst/>
          </a:prstGeom>
          <a:ln w="38100" cap="flat" cmpd="sng" algn="ctr">
            <a:solidFill>
              <a:schemeClr val="tx2"/>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41" name="TextBox 40"/>
          <p:cNvSpPr txBox="1"/>
          <p:nvPr/>
        </p:nvSpPr>
        <p:spPr>
          <a:xfrm>
            <a:off x="7958525" y="1828198"/>
            <a:ext cx="690274" cy="365326"/>
          </a:xfrm>
          <a:prstGeom prst="rect">
            <a:avLst/>
          </a:prstGeom>
          <a:noFill/>
          <a:effectLst/>
        </p:spPr>
        <p:txBody>
          <a:bodyPr wrap="square" lIns="0" tIns="0" rIns="0" bIns="0" rtlCol="0" anchor="ctr" anchorCtr="1">
            <a:noAutofit/>
          </a:bodyPr>
          <a:lstStyle/>
          <a:p>
            <a:pPr algn="ctr">
              <a:lnSpc>
                <a:spcPct val="90000"/>
              </a:lnSpc>
            </a:pPr>
            <a:r>
              <a:rPr lang="en-US" sz="1101" b="1" i="1" dirty="0">
                <a:solidFill>
                  <a:srgbClr val="5F6062"/>
                </a:solidFill>
                <a:latin typeface="Helvetica"/>
                <a:cs typeface="Helvetica"/>
              </a:rPr>
              <a:t>Service</a:t>
            </a:r>
          </a:p>
          <a:p>
            <a:pPr algn="ctr">
              <a:lnSpc>
                <a:spcPct val="90000"/>
              </a:lnSpc>
            </a:pPr>
            <a:r>
              <a:rPr lang="en-US" sz="1101" b="1" i="1" dirty="0">
                <a:solidFill>
                  <a:srgbClr val="5F6062"/>
                </a:solidFill>
                <a:latin typeface="Helvetica"/>
                <a:cs typeface="Helvetica"/>
              </a:rPr>
              <a:t>Domain (SD)</a:t>
            </a:r>
          </a:p>
        </p:txBody>
      </p:sp>
      <p:sp>
        <p:nvSpPr>
          <p:cNvPr id="42" name="TextBox 41"/>
          <p:cNvSpPr txBox="1"/>
          <p:nvPr/>
        </p:nvSpPr>
        <p:spPr>
          <a:xfrm>
            <a:off x="9095447" y="1828198"/>
            <a:ext cx="690274" cy="365326"/>
          </a:xfrm>
          <a:prstGeom prst="rect">
            <a:avLst/>
          </a:prstGeom>
          <a:noFill/>
          <a:effectLst/>
        </p:spPr>
        <p:txBody>
          <a:bodyPr wrap="square" lIns="0" tIns="0" rIns="0" bIns="0" rtlCol="0" anchor="ctr" anchorCtr="1">
            <a:noAutofit/>
          </a:bodyPr>
          <a:lstStyle/>
          <a:p>
            <a:pPr algn="ctr">
              <a:lnSpc>
                <a:spcPct val="90000"/>
              </a:lnSpc>
            </a:pPr>
            <a:r>
              <a:rPr lang="en-US" sz="1101" b="1" i="1" dirty="0">
                <a:solidFill>
                  <a:srgbClr val="5F6062"/>
                </a:solidFill>
                <a:latin typeface="Helvetica"/>
                <a:cs typeface="Helvetica"/>
              </a:rPr>
              <a:t>Service</a:t>
            </a:r>
          </a:p>
          <a:p>
            <a:pPr algn="ctr">
              <a:lnSpc>
                <a:spcPct val="90000"/>
              </a:lnSpc>
            </a:pPr>
            <a:r>
              <a:rPr lang="en-US" sz="1101" b="1" i="1" dirty="0">
                <a:solidFill>
                  <a:srgbClr val="5F6062"/>
                </a:solidFill>
                <a:latin typeface="Helvetica"/>
                <a:cs typeface="Helvetica"/>
              </a:rPr>
              <a:t>Domain (SD)</a:t>
            </a:r>
          </a:p>
        </p:txBody>
      </p:sp>
      <p:sp>
        <p:nvSpPr>
          <p:cNvPr id="43" name="Rectangle 42"/>
          <p:cNvSpPr/>
          <p:nvPr/>
        </p:nvSpPr>
        <p:spPr>
          <a:xfrm>
            <a:off x="7986619" y="3308332"/>
            <a:ext cx="646866" cy="574578"/>
          </a:xfrm>
          <a:prstGeom prst="rect">
            <a:avLst/>
          </a:prstGeom>
          <a:solidFill>
            <a:schemeClr val="tx2"/>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44" name="Rectangle 43"/>
          <p:cNvSpPr/>
          <p:nvPr/>
        </p:nvSpPr>
        <p:spPr>
          <a:xfrm>
            <a:off x="9115364" y="3308332"/>
            <a:ext cx="646866" cy="574578"/>
          </a:xfrm>
          <a:prstGeom prst="rect">
            <a:avLst/>
          </a:prstGeom>
          <a:solidFill>
            <a:schemeClr val="tx2"/>
          </a:solidFill>
          <a:ln w="3175" cap="flat" cmpd="sng" algn="ctr">
            <a:solidFill>
              <a:srgbClr val="410000"/>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dirty="0"/>
          </a:p>
        </p:txBody>
      </p:sp>
      <p:sp>
        <p:nvSpPr>
          <p:cNvPr id="45" name="Can 44"/>
          <p:cNvSpPr/>
          <p:nvPr/>
        </p:nvSpPr>
        <p:spPr>
          <a:xfrm>
            <a:off x="8034793" y="3528094"/>
            <a:ext cx="550518" cy="290638"/>
          </a:xfrm>
          <a:prstGeom prst="can">
            <a:avLst/>
          </a:prstGeom>
          <a:noFill/>
          <a:ln w="38100" cap="flat" cmpd="sng" algn="ctr">
            <a:solidFill>
              <a:schemeClr val="bg1"/>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dirty="0"/>
              <a:t>DATA</a:t>
            </a:r>
          </a:p>
        </p:txBody>
      </p:sp>
      <p:sp>
        <p:nvSpPr>
          <p:cNvPr id="46" name="Can 45"/>
          <p:cNvSpPr/>
          <p:nvPr/>
        </p:nvSpPr>
        <p:spPr>
          <a:xfrm>
            <a:off x="9163538" y="3528094"/>
            <a:ext cx="550518" cy="290638"/>
          </a:xfrm>
          <a:prstGeom prst="can">
            <a:avLst/>
          </a:prstGeom>
          <a:noFill/>
          <a:ln w="38100" cap="flat" cmpd="sng" algn="ctr">
            <a:solidFill>
              <a:schemeClr val="bg1"/>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1" b="1" dirty="0"/>
              <a:t>DATA</a:t>
            </a:r>
          </a:p>
        </p:txBody>
      </p:sp>
      <p:sp>
        <p:nvSpPr>
          <p:cNvPr id="47" name="Rectangle 46"/>
          <p:cNvSpPr/>
          <p:nvPr/>
        </p:nvSpPr>
        <p:spPr>
          <a:xfrm>
            <a:off x="8410453" y="2580221"/>
            <a:ext cx="926299" cy="194912"/>
          </a:xfrm>
          <a:prstGeom prst="rect">
            <a:avLst/>
          </a:prstGeom>
          <a:solidFill>
            <a:schemeClr val="accent1"/>
          </a:solidFill>
          <a:ln>
            <a:solidFill>
              <a:schemeClr val="tx2"/>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p>
        </p:txBody>
      </p:sp>
      <p:cxnSp>
        <p:nvCxnSpPr>
          <p:cNvPr id="48" name="Straight Arrow Connector 47"/>
          <p:cNvCxnSpPr/>
          <p:nvPr/>
        </p:nvCxnSpPr>
        <p:spPr>
          <a:xfrm>
            <a:off x="7521650" y="2721643"/>
            <a:ext cx="888804" cy="0"/>
          </a:xfrm>
          <a:prstGeom prst="straightConnector1">
            <a:avLst/>
          </a:prstGeom>
          <a:ln w="38100" cap="flat" cmpd="sng" algn="ctr">
            <a:solidFill>
              <a:schemeClr val="tx2"/>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49" name="Freeform 48"/>
          <p:cNvSpPr/>
          <p:nvPr/>
        </p:nvSpPr>
        <p:spPr>
          <a:xfrm rot="5400000">
            <a:off x="7776904" y="3041086"/>
            <a:ext cx="1055654" cy="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Lst>
            <a:ahLst/>
            <a:cxnLst>
              <a:cxn ang="0">
                <a:pos x="connsiteX0" y="connsiteY0"/>
              </a:cxn>
              <a:cxn ang="0">
                <a:pos x="connsiteX1" y="connsiteY1"/>
              </a:cxn>
              <a:cxn ang="0">
                <a:pos x="connsiteX2" y="connsiteY2"/>
              </a:cxn>
            </a:cxnLst>
            <a:rect l="l" t="t" r="r" b="b"/>
            <a:pathLst>
              <a:path w="1141798" h="12827">
                <a:moveTo>
                  <a:pt x="0" y="12827"/>
                </a:moveTo>
                <a:lnTo>
                  <a:pt x="1141798" y="0"/>
                </a:lnTo>
                <a:lnTo>
                  <a:pt x="1141798" y="0"/>
                </a:lnTo>
              </a:path>
            </a:pathLst>
          </a:custGeom>
          <a:ln w="57150" cap="flat" cmpd="sng" algn="ctr">
            <a:solidFill>
              <a:srgbClr val="FF0000">
                <a:alpha val="78000"/>
              </a:srgbClr>
            </a:solidFill>
            <a:prstDash val="sysDash"/>
            <a:round/>
            <a:headEnd type="triangl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dirty="0"/>
          </a:p>
        </p:txBody>
      </p:sp>
      <p:sp>
        <p:nvSpPr>
          <p:cNvPr id="50" name="Freeform 49"/>
          <p:cNvSpPr/>
          <p:nvPr/>
        </p:nvSpPr>
        <p:spPr>
          <a:xfrm rot="5400000">
            <a:off x="8924094" y="3056187"/>
            <a:ext cx="1055654" cy="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Lst>
            <a:ahLst/>
            <a:cxnLst>
              <a:cxn ang="0">
                <a:pos x="connsiteX0" y="connsiteY0"/>
              </a:cxn>
              <a:cxn ang="0">
                <a:pos x="connsiteX1" y="connsiteY1"/>
              </a:cxn>
              <a:cxn ang="0">
                <a:pos x="connsiteX2" y="connsiteY2"/>
              </a:cxn>
            </a:cxnLst>
            <a:rect l="l" t="t" r="r" b="b"/>
            <a:pathLst>
              <a:path w="1141798" h="12827">
                <a:moveTo>
                  <a:pt x="0" y="12827"/>
                </a:moveTo>
                <a:lnTo>
                  <a:pt x="1141798" y="0"/>
                </a:lnTo>
                <a:lnTo>
                  <a:pt x="1141798" y="0"/>
                </a:lnTo>
              </a:path>
            </a:pathLst>
          </a:custGeom>
          <a:ln w="57150" cap="flat" cmpd="sng" algn="ctr">
            <a:solidFill>
              <a:srgbClr val="FF0000">
                <a:alpha val="78000"/>
              </a:srgbClr>
            </a:solidFill>
            <a:prstDash val="sysDash"/>
            <a:round/>
            <a:headEnd type="triangle"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dirty="0"/>
          </a:p>
        </p:txBody>
      </p:sp>
      <p:sp>
        <p:nvSpPr>
          <p:cNvPr id="51" name="Freeform 50"/>
          <p:cNvSpPr/>
          <p:nvPr/>
        </p:nvSpPr>
        <p:spPr>
          <a:xfrm>
            <a:off x="8306870" y="2499781"/>
            <a:ext cx="1215268" cy="179001"/>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 name="connsiteX0" fmla="*/ 0 w 1141798"/>
              <a:gd name="connsiteY0" fmla="*/ 12827 h 0"/>
              <a:gd name="connsiteX1" fmla="*/ 337566 w 1141798"/>
              <a:gd name="connsiteY1" fmla="*/ 166991 h 0"/>
              <a:gd name="connsiteX2" fmla="*/ 1141798 w 1141798"/>
              <a:gd name="connsiteY2" fmla="*/ 0 h 0"/>
              <a:gd name="connsiteX3" fmla="*/ 1141798 w 1141798"/>
              <a:gd name="connsiteY3" fmla="*/ 0 h 0"/>
              <a:gd name="connsiteX0" fmla="*/ 0 w 1141798"/>
              <a:gd name="connsiteY0" fmla="*/ 12827 h 205091"/>
              <a:gd name="connsiteX1" fmla="*/ 170938 w 1141798"/>
              <a:gd name="connsiteY1" fmla="*/ 205091 h 205091"/>
              <a:gd name="connsiteX2" fmla="*/ 1141798 w 1141798"/>
              <a:gd name="connsiteY2" fmla="*/ 0 h 205091"/>
              <a:gd name="connsiteX3" fmla="*/ 1141798 w 1141798"/>
              <a:gd name="connsiteY3" fmla="*/ 0 h 205091"/>
              <a:gd name="connsiteX0" fmla="*/ 0 w 1141798"/>
              <a:gd name="connsiteY0" fmla="*/ 12827 h 205091"/>
              <a:gd name="connsiteX1" fmla="*/ 170938 w 1141798"/>
              <a:gd name="connsiteY1" fmla="*/ 205091 h 205091"/>
              <a:gd name="connsiteX2" fmla="*/ 879107 w 1141798"/>
              <a:gd name="connsiteY2" fmla="*/ 205091 h 205091"/>
              <a:gd name="connsiteX3" fmla="*/ 1141798 w 1141798"/>
              <a:gd name="connsiteY3" fmla="*/ 0 h 205091"/>
              <a:gd name="connsiteX4" fmla="*/ 1141798 w 1141798"/>
              <a:gd name="connsiteY4" fmla="*/ 0 h 20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798" h="205091">
                <a:moveTo>
                  <a:pt x="0" y="12827"/>
                </a:moveTo>
                <a:lnTo>
                  <a:pt x="170938" y="205091"/>
                </a:lnTo>
                <a:lnTo>
                  <a:pt x="879107" y="205091"/>
                </a:lnTo>
                <a:lnTo>
                  <a:pt x="1141798" y="0"/>
                </a:lnTo>
                <a:lnTo>
                  <a:pt x="1141798" y="0"/>
                </a:lnTo>
              </a:path>
            </a:pathLst>
          </a:custGeom>
          <a:ln w="85725" cap="flat" cmpd="sng" algn="ctr">
            <a:solidFill>
              <a:srgbClr val="FF0000"/>
            </a:solidFill>
            <a:prstDash val="solid"/>
            <a:round/>
            <a:headEnd type="oval" w="med" len="med"/>
            <a:tailEnd type="triangle" w="med" len="med"/>
          </a:ln>
          <a:effectLst>
            <a:outerShdw blurRad="50800" dist="38100" dir="2700000" rotWithShape="0">
              <a:srgbClr val="000000">
                <a:alpha val="43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601" dirty="0"/>
          </a:p>
        </p:txBody>
      </p:sp>
    </p:spTree>
  </p:cSld>
  <p:clrMapOvr>
    <a:masterClrMapping/>
  </p:clrMapOvr>
  <p:transition>
    <p:wipe dir="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1583501" y="999633"/>
            <a:ext cx="9011174" cy="4772746"/>
          </a:xfrm>
          <a:prstGeom prst="rect">
            <a:avLst/>
          </a:prstGeom>
        </p:spPr>
        <p:txBody>
          <a:bodyPr wrap="square">
            <a:spAutoFit/>
          </a:bodyPr>
          <a:lstStyle/>
          <a:p>
            <a:pPr algn="ctr">
              <a:buSzPct val="80000"/>
            </a:pPr>
            <a:r>
              <a:rPr lang="en-US" sz="1601" b="1" dirty="0">
                <a:solidFill>
                  <a:srgbClr val="000090"/>
                </a:solidFill>
                <a:latin typeface="Helvetica"/>
                <a:cs typeface="Helvetica"/>
              </a:rPr>
              <a:t>Many high-value business interactions simply require the exchanged business information to be defined at a semantic level, particularly when the participants are ‘cognitive’.</a:t>
            </a: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endParaRPr lang="en-US" sz="1601" b="1" dirty="0">
              <a:solidFill>
                <a:srgbClr val="000090"/>
              </a:solidFill>
              <a:latin typeface="Helvetica"/>
              <a:cs typeface="Helvetica"/>
            </a:endParaRPr>
          </a:p>
          <a:p>
            <a:pPr algn="ctr">
              <a:buSzPct val="80000"/>
            </a:pPr>
            <a:r>
              <a:rPr lang="en-US" sz="1601" b="1" dirty="0">
                <a:solidFill>
                  <a:srgbClr val="000090"/>
                </a:solidFill>
                <a:latin typeface="Helvetica"/>
                <a:cs typeface="Helvetica"/>
              </a:rPr>
              <a:t>In a distributed design it is important to distinguish between exchanged/externally visible information and the more complex data structures used in internal processing.</a:t>
            </a:r>
          </a:p>
        </p:txBody>
      </p:sp>
      <p:sp>
        <p:nvSpPr>
          <p:cNvPr id="4" name="Rectangle 3"/>
          <p:cNvSpPr/>
          <p:nvPr/>
        </p:nvSpPr>
        <p:spPr>
          <a:xfrm>
            <a:off x="1522678" y="285106"/>
            <a:ext cx="9148233" cy="335189"/>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endParaRPr lang="en-US" sz="1361" b="1">
              <a:solidFill>
                <a:srgbClr val="68C8C6"/>
              </a:solidFill>
              <a:latin typeface="Helvetica"/>
              <a:cs typeface="Helvetica"/>
            </a:endParaRPr>
          </a:p>
        </p:txBody>
      </p:sp>
      <p:sp>
        <p:nvSpPr>
          <p:cNvPr id="5" name="Rectangle 4"/>
          <p:cNvSpPr/>
          <p:nvPr/>
        </p:nvSpPr>
        <p:spPr>
          <a:xfrm>
            <a:off x="1522677" y="5890023"/>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lIns="91482" tIns="0" bIns="18296" rtlCol="0" anchor="ctr"/>
          <a:lstStyle/>
          <a:p>
            <a:r>
              <a:rPr lang="en-US" sz="1361" b="1" dirty="0">
                <a:solidFill>
                  <a:srgbClr val="68C8C6"/>
                </a:solidFill>
                <a:latin typeface="Helvetica"/>
                <a:cs typeface="Helvetica"/>
              </a:rPr>
              <a:t>Two different vocabularies – Exchanged Semantic &amp; Internal Data</a:t>
            </a:r>
          </a:p>
        </p:txBody>
      </p:sp>
      <p:sp>
        <p:nvSpPr>
          <p:cNvPr id="6" name="Rectangle 5"/>
          <p:cNvSpPr/>
          <p:nvPr/>
        </p:nvSpPr>
        <p:spPr>
          <a:xfrm>
            <a:off x="1599686" y="257313"/>
            <a:ext cx="9071224"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c. BIAN Service Domain Designs are suited to highly distributed architectures.</a:t>
            </a:r>
          </a:p>
          <a:p>
            <a:pPr marL="343071" lvl="1" indent="-343071">
              <a:spcAft>
                <a:spcPts val="600"/>
              </a:spcAft>
              <a:buSzPct val="80000"/>
            </a:pPr>
            <a:r>
              <a:rPr lang="en-US" sz="1601" b="1" dirty="0">
                <a:solidFill>
                  <a:srgbClr val="636466"/>
                </a:solidFill>
                <a:latin typeface="Helvetica"/>
                <a:cs typeface="Helvetica"/>
              </a:rPr>
              <a:t>When the exchanges are between cognitive functions, semantic agreement is sufficient.</a:t>
            </a:r>
          </a:p>
        </p:txBody>
      </p:sp>
      <p:sp>
        <p:nvSpPr>
          <p:cNvPr id="54" name="Rectangle 53"/>
          <p:cNvSpPr/>
          <p:nvPr/>
        </p:nvSpPr>
        <p:spPr>
          <a:xfrm>
            <a:off x="5405622" y="1702991"/>
            <a:ext cx="1345888" cy="647015"/>
          </a:xfrm>
          <a:prstGeom prst="rect">
            <a:avLst/>
          </a:prstGeom>
          <a:noFill/>
        </p:spPr>
        <p:txBody>
          <a:bodyPr wrap="square">
            <a:spAutoFit/>
          </a:bodyPr>
          <a:lstStyle/>
          <a:p>
            <a:pPr marL="0" lvl="1" indent="7942" algn="ctr">
              <a:buSzPct val="80000"/>
            </a:pPr>
            <a:r>
              <a:rPr lang="en-GB" sz="1201" b="1" i="1">
                <a:solidFill>
                  <a:srgbClr val="5F6062"/>
                </a:solidFill>
                <a:latin typeface="Helvetica"/>
                <a:cs typeface="Helvetica"/>
              </a:rPr>
              <a:t>Service Domain </a:t>
            </a:r>
          </a:p>
          <a:p>
            <a:pPr marL="0" lvl="1" indent="7942" algn="ctr">
              <a:buSzPct val="80000"/>
            </a:pPr>
            <a:r>
              <a:rPr lang="en-GB" sz="1201" b="1" i="1">
                <a:solidFill>
                  <a:srgbClr val="5F6062"/>
                </a:solidFill>
                <a:latin typeface="Helvetica"/>
                <a:cs typeface="Helvetica"/>
              </a:rPr>
              <a:t>Market Research</a:t>
            </a:r>
            <a:endParaRPr lang="en-US" sz="1101" i="1">
              <a:solidFill>
                <a:srgbClr val="5F6062"/>
              </a:solidFill>
              <a:latin typeface="Helvetica"/>
              <a:cs typeface="Helvetica"/>
            </a:endParaRPr>
          </a:p>
        </p:txBody>
      </p:sp>
      <p:sp>
        <p:nvSpPr>
          <p:cNvPr id="55" name="Rectangle 54"/>
          <p:cNvSpPr/>
          <p:nvPr/>
        </p:nvSpPr>
        <p:spPr>
          <a:xfrm>
            <a:off x="6775484" y="1702991"/>
            <a:ext cx="1356691" cy="647015"/>
          </a:xfrm>
          <a:prstGeom prst="rect">
            <a:avLst/>
          </a:prstGeom>
          <a:noFill/>
        </p:spPr>
        <p:txBody>
          <a:bodyPr wrap="square">
            <a:spAutoFit/>
          </a:bodyPr>
          <a:lstStyle/>
          <a:p>
            <a:pPr marL="0" lvl="1" indent="7942" algn="ctr">
              <a:buSzPct val="80000"/>
            </a:pPr>
            <a:r>
              <a:rPr lang="en-GB" sz="1201" b="1" i="1">
                <a:solidFill>
                  <a:srgbClr val="5F6062"/>
                </a:solidFill>
                <a:latin typeface="Helvetica"/>
                <a:cs typeface="Helvetica"/>
              </a:rPr>
              <a:t>Service Domain </a:t>
            </a:r>
          </a:p>
          <a:p>
            <a:pPr marL="0" lvl="1" indent="7942" algn="ctr">
              <a:buSzPct val="80000"/>
            </a:pPr>
            <a:r>
              <a:rPr lang="en-GB" sz="1201" b="1" i="1">
                <a:solidFill>
                  <a:srgbClr val="5F6062"/>
                </a:solidFill>
                <a:latin typeface="Helvetica"/>
                <a:cs typeface="Helvetica"/>
              </a:rPr>
              <a:t>Product</a:t>
            </a:r>
          </a:p>
          <a:p>
            <a:pPr marL="0" lvl="1" indent="7942" algn="ctr">
              <a:buSzPct val="80000"/>
            </a:pPr>
            <a:r>
              <a:rPr lang="en-GB" sz="1201" b="1" i="1">
                <a:solidFill>
                  <a:srgbClr val="5F6062"/>
                </a:solidFill>
                <a:latin typeface="Helvetica"/>
                <a:cs typeface="Helvetica"/>
              </a:rPr>
              <a:t>Design</a:t>
            </a:r>
            <a:endParaRPr lang="en-US" sz="1201" b="1" i="1">
              <a:solidFill>
                <a:srgbClr val="5F6062"/>
              </a:solidFill>
              <a:latin typeface="Helvetica"/>
              <a:cs typeface="Helvetica"/>
            </a:endParaRPr>
          </a:p>
        </p:txBody>
      </p:sp>
      <p:sp>
        <p:nvSpPr>
          <p:cNvPr id="56" name="Rectangle 55"/>
          <p:cNvSpPr/>
          <p:nvPr/>
        </p:nvSpPr>
        <p:spPr>
          <a:xfrm>
            <a:off x="8056615" y="1702991"/>
            <a:ext cx="1633133" cy="647015"/>
          </a:xfrm>
          <a:prstGeom prst="rect">
            <a:avLst/>
          </a:prstGeom>
          <a:noFill/>
        </p:spPr>
        <p:txBody>
          <a:bodyPr wrap="square">
            <a:spAutoFit/>
          </a:bodyPr>
          <a:lstStyle/>
          <a:p>
            <a:pPr marL="0" lvl="1" indent="7942" algn="ctr">
              <a:buSzPct val="80000"/>
            </a:pPr>
            <a:r>
              <a:rPr lang="en-GB" sz="1201" b="1" i="1">
                <a:solidFill>
                  <a:srgbClr val="5F6062"/>
                </a:solidFill>
                <a:latin typeface="Helvetica"/>
                <a:cs typeface="Helvetica"/>
              </a:rPr>
              <a:t>Service Domain </a:t>
            </a:r>
          </a:p>
          <a:p>
            <a:pPr marL="0" lvl="1" indent="7942" algn="ctr">
              <a:buSzPct val="80000"/>
            </a:pPr>
            <a:r>
              <a:rPr lang="en-GB" sz="1201" b="1" i="1">
                <a:solidFill>
                  <a:srgbClr val="5F6062"/>
                </a:solidFill>
                <a:latin typeface="Helvetica"/>
                <a:cs typeface="Helvetica"/>
              </a:rPr>
              <a:t>Product</a:t>
            </a:r>
          </a:p>
          <a:p>
            <a:pPr marL="0" lvl="1" indent="7942" algn="ctr">
              <a:buSzPct val="80000"/>
            </a:pPr>
            <a:r>
              <a:rPr lang="en-GB" sz="1201" b="1" i="1">
                <a:solidFill>
                  <a:srgbClr val="5F6062"/>
                </a:solidFill>
                <a:latin typeface="Helvetica"/>
                <a:cs typeface="Helvetica"/>
              </a:rPr>
              <a:t>Fulfillment</a:t>
            </a:r>
            <a:endParaRPr lang="en-US" sz="1101" i="1">
              <a:solidFill>
                <a:srgbClr val="5F6062"/>
              </a:solidFill>
              <a:latin typeface="Helvetica"/>
              <a:cs typeface="Helvetica"/>
            </a:endParaRPr>
          </a:p>
        </p:txBody>
      </p:sp>
      <p:sp>
        <p:nvSpPr>
          <p:cNvPr id="58" name="Rectangle 57"/>
          <p:cNvSpPr/>
          <p:nvPr/>
        </p:nvSpPr>
        <p:spPr>
          <a:xfrm>
            <a:off x="4613447" y="2299781"/>
            <a:ext cx="1100828" cy="577733"/>
          </a:xfrm>
          <a:prstGeom prst="rect">
            <a:avLst/>
          </a:prstGeom>
          <a:solidFill>
            <a:srgbClr val="FFFFFF"/>
          </a:solidFill>
        </p:spPr>
        <p:txBody>
          <a:bodyPr wrap="square">
            <a:spAutoFit/>
          </a:bodyPr>
          <a:lstStyle/>
          <a:p>
            <a:pPr marL="0" lvl="1" indent="7942" algn="ctr">
              <a:spcAft>
                <a:spcPts val="600"/>
              </a:spcAft>
              <a:buSzPct val="80000"/>
            </a:pPr>
            <a:r>
              <a:rPr lang="en-GB" sz="1051" b="1" i="1">
                <a:solidFill>
                  <a:srgbClr val="5F6062"/>
                </a:solidFill>
                <a:latin typeface="Helvetica"/>
                <a:cs typeface="Helvetica"/>
              </a:rPr>
              <a:t>Semantic Agreement of Terms</a:t>
            </a:r>
            <a:endParaRPr lang="en-US" sz="1001" b="1" i="1">
              <a:solidFill>
                <a:srgbClr val="5F6062"/>
              </a:solidFill>
              <a:latin typeface="Helvetica"/>
              <a:cs typeface="Helvetica"/>
            </a:endParaRPr>
          </a:p>
        </p:txBody>
      </p:sp>
      <p:sp>
        <p:nvSpPr>
          <p:cNvPr id="59" name="Rectangle 58"/>
          <p:cNvSpPr/>
          <p:nvPr/>
        </p:nvSpPr>
        <p:spPr>
          <a:xfrm>
            <a:off x="4584476" y="2937385"/>
            <a:ext cx="1162823" cy="415947"/>
          </a:xfrm>
          <a:prstGeom prst="rect">
            <a:avLst/>
          </a:prstGeom>
          <a:solidFill>
            <a:srgbClr val="FFFFFF"/>
          </a:solidFill>
        </p:spPr>
        <p:txBody>
          <a:bodyPr wrap="square">
            <a:spAutoFit/>
          </a:bodyPr>
          <a:lstStyle/>
          <a:p>
            <a:pPr marL="0" lvl="1" indent="7942" algn="ctr">
              <a:spcAft>
                <a:spcPts val="600"/>
              </a:spcAft>
              <a:buSzPct val="80000"/>
            </a:pPr>
            <a:r>
              <a:rPr lang="en-GB" sz="1051" b="1" i="1">
                <a:solidFill>
                  <a:srgbClr val="5F6062"/>
                </a:solidFill>
                <a:latin typeface="Helvetica"/>
                <a:cs typeface="Helvetica"/>
              </a:rPr>
              <a:t>Common Data Schema</a:t>
            </a:r>
            <a:endParaRPr lang="en-US" sz="1001" b="1" i="1">
              <a:solidFill>
                <a:srgbClr val="5F6062"/>
              </a:solidFill>
              <a:latin typeface="Helvetica"/>
              <a:cs typeface="Helvetica"/>
            </a:endParaRPr>
          </a:p>
        </p:txBody>
      </p:sp>
      <p:sp>
        <p:nvSpPr>
          <p:cNvPr id="60" name="Rectangle 59"/>
          <p:cNvSpPr/>
          <p:nvPr/>
        </p:nvSpPr>
        <p:spPr>
          <a:xfrm>
            <a:off x="4541021" y="3625638"/>
            <a:ext cx="1266144" cy="415947"/>
          </a:xfrm>
          <a:prstGeom prst="rect">
            <a:avLst/>
          </a:prstGeom>
          <a:solidFill>
            <a:srgbClr val="FFFFFF"/>
          </a:solidFill>
        </p:spPr>
        <p:txBody>
          <a:bodyPr wrap="square">
            <a:spAutoFit/>
          </a:bodyPr>
          <a:lstStyle/>
          <a:p>
            <a:pPr marL="0" lvl="1" indent="7942" algn="ctr">
              <a:spcAft>
                <a:spcPts val="600"/>
              </a:spcAft>
              <a:buSzPct val="80000"/>
            </a:pPr>
            <a:r>
              <a:rPr lang="en-GB" sz="1051" b="1" i="1">
                <a:solidFill>
                  <a:srgbClr val="5F6062"/>
                </a:solidFill>
                <a:latin typeface="Helvetica"/>
                <a:cs typeface="Helvetica"/>
              </a:rPr>
              <a:t>Shared Actual Data Values</a:t>
            </a:r>
            <a:endParaRPr lang="en-US" sz="1001" b="1" i="1">
              <a:solidFill>
                <a:srgbClr val="5F6062"/>
              </a:solidFill>
              <a:latin typeface="Helvetica"/>
              <a:cs typeface="Helvetica"/>
            </a:endParaRPr>
          </a:p>
        </p:txBody>
      </p:sp>
      <p:sp>
        <p:nvSpPr>
          <p:cNvPr id="61" name="Rectangle 60"/>
          <p:cNvSpPr/>
          <p:nvPr/>
        </p:nvSpPr>
        <p:spPr>
          <a:xfrm>
            <a:off x="5763746" y="2363362"/>
            <a:ext cx="606807" cy="1721533"/>
          </a:xfrm>
          <a:prstGeom prst="rect">
            <a:avLst/>
          </a:prstGeom>
          <a:gradFill>
            <a:gsLst>
              <a:gs pos="16000">
                <a:srgbClr val="68C8C6"/>
              </a:gs>
              <a:gs pos="88000">
                <a:schemeClr val="tx1">
                  <a:lumMod val="65000"/>
                  <a:lumOff val="35000"/>
                </a:schemeClr>
              </a:gs>
              <a:gs pos="45000">
                <a:srgbClr val="F2FCB9"/>
              </a:gs>
              <a:gs pos="66000">
                <a:srgbClr val="FFFDD2"/>
              </a:gs>
            </a:gsLst>
            <a:lin ang="5400000" scaled="0"/>
          </a:gradFill>
          <a:ln w="28575" cap="flat" cmpd="sng" algn="ctr">
            <a:solidFill>
              <a:schemeClr val="tx1"/>
            </a:solidFill>
            <a:prstDash val="solid"/>
            <a:round/>
            <a:headEnd type="none" w="med" len="med"/>
            <a:tailEnd type="none" w="med" len="med"/>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62" name="Rectangle 61"/>
          <p:cNvSpPr/>
          <p:nvPr/>
        </p:nvSpPr>
        <p:spPr>
          <a:xfrm>
            <a:off x="7161087" y="2357352"/>
            <a:ext cx="606807" cy="1721533"/>
          </a:xfrm>
          <a:prstGeom prst="rect">
            <a:avLst/>
          </a:prstGeom>
          <a:gradFill>
            <a:gsLst>
              <a:gs pos="16000">
                <a:srgbClr val="68C8C6"/>
              </a:gs>
              <a:gs pos="88000">
                <a:schemeClr val="tx1">
                  <a:lumMod val="65000"/>
                  <a:lumOff val="35000"/>
                </a:schemeClr>
              </a:gs>
              <a:gs pos="45000">
                <a:srgbClr val="F2FCB9"/>
              </a:gs>
              <a:gs pos="66000">
                <a:srgbClr val="FFFDD2"/>
              </a:gs>
            </a:gsLst>
            <a:lin ang="5400000" scaled="0"/>
          </a:gradFill>
          <a:ln w="28575" cap="flat" cmpd="sng" algn="ctr">
            <a:solidFill>
              <a:schemeClr val="tx1"/>
            </a:solidFill>
            <a:prstDash val="solid"/>
            <a:round/>
            <a:headEnd type="none" w="med" len="med"/>
            <a:tailEnd type="none" w="med" len="med"/>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63" name="Rectangle 62"/>
          <p:cNvSpPr/>
          <p:nvPr/>
        </p:nvSpPr>
        <p:spPr>
          <a:xfrm>
            <a:off x="8558427" y="2351342"/>
            <a:ext cx="606807" cy="1721533"/>
          </a:xfrm>
          <a:prstGeom prst="rect">
            <a:avLst/>
          </a:prstGeom>
          <a:gradFill>
            <a:gsLst>
              <a:gs pos="16000">
                <a:srgbClr val="68C8C6"/>
              </a:gs>
              <a:gs pos="88000">
                <a:schemeClr val="tx1">
                  <a:lumMod val="65000"/>
                  <a:lumOff val="35000"/>
                </a:schemeClr>
              </a:gs>
              <a:gs pos="45000">
                <a:srgbClr val="F2FCB9"/>
              </a:gs>
              <a:gs pos="66000">
                <a:srgbClr val="FFFDD2"/>
              </a:gs>
            </a:gsLst>
            <a:lin ang="5400000" scaled="0"/>
          </a:gradFill>
          <a:ln w="28575" cap="flat" cmpd="sng" algn="ctr">
            <a:solidFill>
              <a:schemeClr val="tx1"/>
            </a:solidFill>
            <a:prstDash val="solid"/>
            <a:round/>
            <a:headEnd type="none" w="med" len="med"/>
            <a:tailEnd type="none" w="med" len="med"/>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64" name="Left-Right Arrow 63"/>
          <p:cNvSpPr/>
          <p:nvPr/>
        </p:nvSpPr>
        <p:spPr>
          <a:xfrm>
            <a:off x="6402496" y="2386600"/>
            <a:ext cx="726649" cy="467137"/>
          </a:xfrm>
          <a:prstGeom prst="leftRightArrow">
            <a:avLst>
              <a:gd name="adj1" fmla="val 78550"/>
              <a:gd name="adj2" fmla="val 19665"/>
            </a:avLst>
          </a:prstGeom>
          <a:solidFill>
            <a:schemeClr val="tx1">
              <a:lumMod val="85000"/>
              <a:lumOff val="15000"/>
            </a:schemeClr>
          </a:solidFill>
          <a:ln>
            <a:solidFill>
              <a:srgbClr val="000000"/>
            </a:solidFill>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800" b="1">
                <a:solidFill>
                  <a:schemeClr val="bg1"/>
                </a:solidFill>
              </a:rPr>
              <a:t>Shard</a:t>
            </a:r>
          </a:p>
          <a:p>
            <a:pPr algn="ctr"/>
            <a:r>
              <a:rPr lang="en-US" sz="800" b="1">
                <a:solidFill>
                  <a:schemeClr val="bg1"/>
                </a:solidFill>
              </a:rPr>
              <a:t>Semantic</a:t>
            </a:r>
          </a:p>
          <a:p>
            <a:pPr algn="ctr"/>
            <a:r>
              <a:rPr lang="en-US" sz="800" b="1">
                <a:solidFill>
                  <a:schemeClr val="bg1"/>
                </a:solidFill>
              </a:rPr>
              <a:t>Vocabulary</a:t>
            </a:r>
          </a:p>
        </p:txBody>
      </p:sp>
      <p:sp>
        <p:nvSpPr>
          <p:cNvPr id="65" name="Left-Right Arrow 64"/>
          <p:cNvSpPr/>
          <p:nvPr/>
        </p:nvSpPr>
        <p:spPr>
          <a:xfrm>
            <a:off x="6402496" y="2992283"/>
            <a:ext cx="726649" cy="423085"/>
          </a:xfrm>
          <a:prstGeom prst="leftRightArrow">
            <a:avLst>
              <a:gd name="adj1" fmla="val 69702"/>
              <a:gd name="adj2" fmla="val 28328"/>
            </a:avLst>
          </a:prstGeom>
          <a:solidFill>
            <a:srgbClr val="262626">
              <a:alpha val="50000"/>
            </a:srgbClr>
          </a:solidFill>
          <a:ln w="19050" cap="flat" cmpd="sng" algn="ctr">
            <a:solidFill>
              <a:schemeClr val="tx1"/>
            </a:solidFill>
            <a:prstDash val="dash"/>
            <a:round/>
            <a:headEnd type="none" w="med" len="med"/>
            <a:tailEnd type="none" w="med" len="med"/>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800" b="1"/>
              <a:t>Shared Data</a:t>
            </a:r>
          </a:p>
          <a:p>
            <a:pPr algn="ctr"/>
            <a:r>
              <a:rPr lang="en-US" sz="800" b="1"/>
              <a:t>Schema</a:t>
            </a:r>
          </a:p>
        </p:txBody>
      </p:sp>
      <p:sp>
        <p:nvSpPr>
          <p:cNvPr id="66" name="Left-Right Arrow 65"/>
          <p:cNvSpPr/>
          <p:nvPr/>
        </p:nvSpPr>
        <p:spPr>
          <a:xfrm>
            <a:off x="7799837" y="3553914"/>
            <a:ext cx="726649" cy="680172"/>
          </a:xfrm>
          <a:prstGeom prst="leftRightArrow">
            <a:avLst>
              <a:gd name="adj1" fmla="val 77863"/>
              <a:gd name="adj2" fmla="val 12528"/>
            </a:avLst>
          </a:prstGeom>
          <a:solidFill>
            <a:schemeClr val="tx1">
              <a:lumMod val="85000"/>
              <a:lumOff val="15000"/>
            </a:schemeClr>
          </a:solidFill>
          <a:ln>
            <a:solidFill>
              <a:srgbClr val="000000"/>
            </a:solidFill>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800" b="1">
                <a:solidFill>
                  <a:schemeClr val="bg1"/>
                </a:solidFill>
              </a:rPr>
              <a:t>Common</a:t>
            </a:r>
          </a:p>
          <a:p>
            <a:pPr algn="ctr"/>
            <a:r>
              <a:rPr lang="en-US" sz="800" b="1">
                <a:solidFill>
                  <a:schemeClr val="bg1"/>
                </a:solidFill>
              </a:rPr>
              <a:t>‘Database’</a:t>
            </a:r>
          </a:p>
          <a:p>
            <a:pPr algn="ctr"/>
            <a:r>
              <a:rPr lang="en-US" sz="800" b="1">
                <a:solidFill>
                  <a:schemeClr val="bg1"/>
                </a:solidFill>
              </a:rPr>
              <a:t>Vocabulary</a:t>
            </a:r>
          </a:p>
        </p:txBody>
      </p:sp>
      <p:sp>
        <p:nvSpPr>
          <p:cNvPr id="67" name="Left-Right Arrow 66"/>
          <p:cNvSpPr/>
          <p:nvPr/>
        </p:nvSpPr>
        <p:spPr>
          <a:xfrm>
            <a:off x="7799837" y="2992283"/>
            <a:ext cx="726649" cy="423085"/>
          </a:xfrm>
          <a:prstGeom prst="leftRightArrow">
            <a:avLst>
              <a:gd name="adj1" fmla="val 69702"/>
              <a:gd name="adj2" fmla="val 28328"/>
            </a:avLst>
          </a:prstGeom>
          <a:solidFill>
            <a:srgbClr val="262626">
              <a:alpha val="50000"/>
            </a:srgbClr>
          </a:solidFill>
          <a:ln w="19050" cap="flat" cmpd="sng" algn="ctr">
            <a:solidFill>
              <a:schemeClr val="tx1"/>
            </a:solidFill>
            <a:prstDash val="dash"/>
            <a:round/>
            <a:headEnd type="none" w="med" len="med"/>
            <a:tailEnd type="none" w="med" len="med"/>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r>
              <a:rPr lang="en-US" sz="800" b="1"/>
              <a:t>Shared Data</a:t>
            </a:r>
          </a:p>
          <a:p>
            <a:pPr algn="ctr"/>
            <a:r>
              <a:rPr lang="en-US" sz="800" b="1"/>
              <a:t>Schema</a:t>
            </a:r>
          </a:p>
        </p:txBody>
      </p:sp>
      <p:sp>
        <p:nvSpPr>
          <p:cNvPr id="68" name="Can 67"/>
          <p:cNvSpPr/>
          <p:nvPr/>
        </p:nvSpPr>
        <p:spPr>
          <a:xfrm>
            <a:off x="7714582" y="4319345"/>
            <a:ext cx="918188" cy="226082"/>
          </a:xfrm>
          <a:prstGeom prst="can">
            <a:avLst/>
          </a:prstGeom>
          <a:solidFill>
            <a:schemeClr val="bg1">
              <a:lumMod val="50000"/>
            </a:schemeClr>
          </a:solidFill>
          <a:ln w="28575" cap="flat" cmpd="sng" algn="ctr">
            <a:solidFill>
              <a:schemeClr val="tx1">
                <a:lumMod val="65000"/>
                <a:lumOff val="35000"/>
              </a:schemeClr>
            </a:solidFill>
            <a:prstDash val="solid"/>
            <a:round/>
            <a:headEnd type="none" w="med" len="med"/>
            <a:tailEnd type="none" w="med" len="med"/>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1"/>
          </a:p>
        </p:txBody>
      </p:sp>
      <p:sp>
        <p:nvSpPr>
          <p:cNvPr id="69" name="Left-Right Arrow 68"/>
          <p:cNvSpPr/>
          <p:nvPr/>
        </p:nvSpPr>
        <p:spPr>
          <a:xfrm rot="2161642">
            <a:off x="7414383" y="4149615"/>
            <a:ext cx="332840" cy="180402"/>
          </a:xfrm>
          <a:prstGeom prst="leftRightArrow">
            <a:avLst/>
          </a:prstGeom>
          <a:solidFill>
            <a:schemeClr val="tx1">
              <a:lumMod val="85000"/>
              <a:lumOff val="15000"/>
            </a:schemeClr>
          </a:solidFill>
          <a:ln>
            <a:solidFill>
              <a:srgbClr val="000000"/>
            </a:solidFill>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1001" b="1">
              <a:solidFill>
                <a:schemeClr val="bg1"/>
              </a:solidFill>
            </a:endParaRPr>
          </a:p>
        </p:txBody>
      </p:sp>
      <p:sp>
        <p:nvSpPr>
          <p:cNvPr id="70" name="Left-Right Arrow 69"/>
          <p:cNvSpPr/>
          <p:nvPr/>
        </p:nvSpPr>
        <p:spPr>
          <a:xfrm rot="19438358" flipH="1">
            <a:off x="8600127" y="4149615"/>
            <a:ext cx="332840" cy="180402"/>
          </a:xfrm>
          <a:prstGeom prst="leftRightArrow">
            <a:avLst/>
          </a:prstGeom>
          <a:solidFill>
            <a:schemeClr val="tx1">
              <a:lumMod val="85000"/>
              <a:lumOff val="15000"/>
            </a:schemeClr>
          </a:solidFill>
          <a:ln>
            <a:solidFill>
              <a:srgbClr val="000000"/>
            </a:solidFill>
          </a:ln>
          <a:effectLst>
            <a:outerShdw blurRad="50800" dist="38100" dir="2700000"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a:endParaRPr lang="en-US" sz="1001" b="1">
              <a:solidFill>
                <a:schemeClr val="bg1"/>
              </a:solidFill>
            </a:endParaRPr>
          </a:p>
        </p:txBody>
      </p:sp>
      <p:sp>
        <p:nvSpPr>
          <p:cNvPr id="71" name="Rectangle 70"/>
          <p:cNvSpPr/>
          <p:nvPr/>
        </p:nvSpPr>
        <p:spPr>
          <a:xfrm>
            <a:off x="2759055" y="4247796"/>
            <a:ext cx="6906921" cy="1104621"/>
          </a:xfrm>
          <a:prstGeom prst="rect">
            <a:avLst/>
          </a:prstGeom>
          <a:noFill/>
          <a:effectLst/>
        </p:spPr>
        <p:txBody>
          <a:bodyPr wrap="square" lIns="0" tIns="0" rIns="0" bIns="0" rtlCol="0" anchor="ctr" anchorCtr="1">
            <a:noAutofit/>
          </a:bodyPr>
          <a:lstStyle/>
          <a:p>
            <a:pPr marL="7942" indent="-15883" algn="ctr">
              <a:lnSpc>
                <a:spcPct val="90000"/>
              </a:lnSpc>
              <a:buSzPct val="80000"/>
            </a:pPr>
            <a:r>
              <a:rPr lang="en-US" sz="1401" b="1" dirty="0">
                <a:solidFill>
                  <a:srgbClr val="5F6062"/>
                </a:solidFill>
                <a:latin typeface="Helvetica"/>
                <a:cs typeface="Helvetica"/>
              </a:rPr>
              <a:t>Some exchanges require semantic alignment (e.g. topics covered by research). Others need the data defined precisely (e.g. a payment transaction)</a:t>
            </a:r>
          </a:p>
        </p:txBody>
      </p:sp>
      <p:grpSp>
        <p:nvGrpSpPr>
          <p:cNvPr id="37" name="Group 36"/>
          <p:cNvGrpSpPr>
            <a:grpSpLocks noChangeAspect="1"/>
          </p:cNvGrpSpPr>
          <p:nvPr/>
        </p:nvGrpSpPr>
        <p:grpSpPr>
          <a:xfrm>
            <a:off x="1993962" y="1733117"/>
            <a:ext cx="2132494" cy="2387618"/>
            <a:chOff x="355600" y="1991591"/>
            <a:chExt cx="2392851" cy="2679121"/>
          </a:xfrm>
        </p:grpSpPr>
        <p:sp>
          <p:nvSpPr>
            <p:cNvPr id="24" name="Freeform 23"/>
            <p:cNvSpPr>
              <a:spLocks noChangeAspect="1"/>
            </p:cNvSpPr>
            <p:nvPr/>
          </p:nvSpPr>
          <p:spPr>
            <a:xfrm>
              <a:off x="1905542" y="1991591"/>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25" name="Freeform 24"/>
            <p:cNvSpPr>
              <a:spLocks noChangeAspect="1"/>
            </p:cNvSpPr>
            <p:nvPr/>
          </p:nvSpPr>
          <p:spPr>
            <a:xfrm flipH="1">
              <a:off x="427091" y="1991591"/>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pic>
          <p:nvPicPr>
            <p:cNvPr id="31" name="Picture 30"/>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1834052" y="3112531"/>
              <a:ext cx="914399" cy="673100"/>
            </a:xfrm>
            <a:prstGeom prst="rect">
              <a:avLst/>
            </a:prstGeom>
          </p:spPr>
        </p:pic>
        <p:sp>
          <p:nvSpPr>
            <p:cNvPr id="32" name="Freeform 31"/>
            <p:cNvSpPr>
              <a:spLocks noChangeAspect="1"/>
            </p:cNvSpPr>
            <p:nvPr/>
          </p:nvSpPr>
          <p:spPr>
            <a:xfrm flipH="1">
              <a:off x="427091" y="2818706"/>
              <a:ext cx="771419" cy="914400"/>
            </a:xfrm>
            <a:custGeom>
              <a:avLst/>
              <a:gdLst>
                <a:gd name="connsiteX0" fmla="*/ 1554911 w 1697345"/>
                <a:gd name="connsiteY0" fmla="*/ 1839879 h 1922970"/>
                <a:gd name="connsiteX1" fmla="*/ 1697345 w 1697345"/>
                <a:gd name="connsiteY1" fmla="*/ 973356 h 1922970"/>
                <a:gd name="connsiteX2" fmla="*/ 296739 w 1697345"/>
                <a:gd name="connsiteY2" fmla="*/ 0 h 1922970"/>
                <a:gd name="connsiteX3" fmla="*/ 189913 w 1697345"/>
                <a:gd name="connsiteY3" fmla="*/ 344236 h 1922970"/>
                <a:gd name="connsiteX4" fmla="*/ 0 w 1697345"/>
                <a:gd name="connsiteY4" fmla="*/ 640990 h 1922970"/>
                <a:gd name="connsiteX5" fmla="*/ 23740 w 1697345"/>
                <a:gd name="connsiteY5" fmla="*/ 783433 h 1922970"/>
                <a:gd name="connsiteX6" fmla="*/ 118696 w 1697345"/>
                <a:gd name="connsiteY6" fmla="*/ 795303 h 1922970"/>
                <a:gd name="connsiteX7" fmla="*/ 154305 w 1697345"/>
                <a:gd name="connsiteY7" fmla="*/ 854654 h 1922970"/>
                <a:gd name="connsiteX8" fmla="*/ 189913 w 1697345"/>
                <a:gd name="connsiteY8" fmla="*/ 1293851 h 1922970"/>
                <a:gd name="connsiteX9" fmla="*/ 391695 w 1697345"/>
                <a:gd name="connsiteY9" fmla="*/ 1424423 h 1922970"/>
                <a:gd name="connsiteX10" fmla="*/ 534130 w 1697345"/>
                <a:gd name="connsiteY10" fmla="*/ 1436293 h 1922970"/>
                <a:gd name="connsiteX11" fmla="*/ 724043 w 1697345"/>
                <a:gd name="connsiteY11" fmla="*/ 1649956 h 1922970"/>
                <a:gd name="connsiteX12" fmla="*/ 735912 w 1697345"/>
                <a:gd name="connsiteY12" fmla="*/ 1922970 h 1922970"/>
                <a:gd name="connsiteX13" fmla="*/ 1554911 w 1697345"/>
                <a:gd name="connsiteY13" fmla="*/ 1839879 h 1922970"/>
                <a:gd name="connsiteX0" fmla="*/ 1554911 w 1697345"/>
                <a:gd name="connsiteY0" fmla="*/ 2184294 h 2267385"/>
                <a:gd name="connsiteX1" fmla="*/ 1697345 w 1697345"/>
                <a:gd name="connsiteY1" fmla="*/ 1317771 h 2267385"/>
                <a:gd name="connsiteX2" fmla="*/ 296739 w 1697345"/>
                <a:gd name="connsiteY2" fmla="*/ 344415 h 2267385"/>
                <a:gd name="connsiteX3" fmla="*/ 189913 w 1697345"/>
                <a:gd name="connsiteY3" fmla="*/ 688651 h 2267385"/>
                <a:gd name="connsiteX4" fmla="*/ 0 w 1697345"/>
                <a:gd name="connsiteY4" fmla="*/ 985405 h 2267385"/>
                <a:gd name="connsiteX5" fmla="*/ 23740 w 1697345"/>
                <a:gd name="connsiteY5" fmla="*/ 1127848 h 2267385"/>
                <a:gd name="connsiteX6" fmla="*/ 118696 w 1697345"/>
                <a:gd name="connsiteY6" fmla="*/ 1139718 h 2267385"/>
                <a:gd name="connsiteX7" fmla="*/ 154305 w 1697345"/>
                <a:gd name="connsiteY7" fmla="*/ 1199069 h 2267385"/>
                <a:gd name="connsiteX8" fmla="*/ 189913 w 1697345"/>
                <a:gd name="connsiteY8" fmla="*/ 1638266 h 2267385"/>
                <a:gd name="connsiteX9" fmla="*/ 391695 w 1697345"/>
                <a:gd name="connsiteY9" fmla="*/ 1768838 h 2267385"/>
                <a:gd name="connsiteX10" fmla="*/ 534130 w 1697345"/>
                <a:gd name="connsiteY10" fmla="*/ 1780708 h 2267385"/>
                <a:gd name="connsiteX11" fmla="*/ 724043 w 1697345"/>
                <a:gd name="connsiteY11" fmla="*/ 1994371 h 2267385"/>
                <a:gd name="connsiteX12" fmla="*/ 735912 w 1697345"/>
                <a:gd name="connsiteY12" fmla="*/ 2267385 h 2267385"/>
                <a:gd name="connsiteX13" fmla="*/ 1554911 w 1697345"/>
                <a:gd name="connsiteY13" fmla="*/ 2184294 h 2267385"/>
                <a:gd name="connsiteX0" fmla="*/ 1554911 w 2034810"/>
                <a:gd name="connsiteY0" fmla="*/ 2184294 h 2267385"/>
                <a:gd name="connsiteX1" fmla="*/ 1697345 w 2034810"/>
                <a:gd name="connsiteY1" fmla="*/ 1317771 h 2267385"/>
                <a:gd name="connsiteX2" fmla="*/ 296739 w 2034810"/>
                <a:gd name="connsiteY2" fmla="*/ 344415 h 2267385"/>
                <a:gd name="connsiteX3" fmla="*/ 189913 w 2034810"/>
                <a:gd name="connsiteY3" fmla="*/ 688651 h 2267385"/>
                <a:gd name="connsiteX4" fmla="*/ 0 w 2034810"/>
                <a:gd name="connsiteY4" fmla="*/ 985405 h 2267385"/>
                <a:gd name="connsiteX5" fmla="*/ 23740 w 2034810"/>
                <a:gd name="connsiteY5" fmla="*/ 1127848 h 2267385"/>
                <a:gd name="connsiteX6" fmla="*/ 118696 w 2034810"/>
                <a:gd name="connsiteY6" fmla="*/ 1139718 h 2267385"/>
                <a:gd name="connsiteX7" fmla="*/ 154305 w 2034810"/>
                <a:gd name="connsiteY7" fmla="*/ 1199069 h 2267385"/>
                <a:gd name="connsiteX8" fmla="*/ 189913 w 2034810"/>
                <a:gd name="connsiteY8" fmla="*/ 1638266 h 2267385"/>
                <a:gd name="connsiteX9" fmla="*/ 391695 w 2034810"/>
                <a:gd name="connsiteY9" fmla="*/ 1768838 h 2267385"/>
                <a:gd name="connsiteX10" fmla="*/ 534130 w 2034810"/>
                <a:gd name="connsiteY10" fmla="*/ 1780708 h 2267385"/>
                <a:gd name="connsiteX11" fmla="*/ 724043 w 2034810"/>
                <a:gd name="connsiteY11" fmla="*/ 1994371 h 2267385"/>
                <a:gd name="connsiteX12" fmla="*/ 735912 w 2034810"/>
                <a:gd name="connsiteY12" fmla="*/ 2267385 h 2267385"/>
                <a:gd name="connsiteX13" fmla="*/ 1554911 w 2034810"/>
                <a:gd name="connsiteY13" fmla="*/ 2184294 h 2267385"/>
                <a:gd name="connsiteX0" fmla="*/ 1554911 w 2322677"/>
                <a:gd name="connsiteY0" fmla="*/ 2184294 h 2267385"/>
                <a:gd name="connsiteX1" fmla="*/ 1697345 w 2322677"/>
                <a:gd name="connsiteY1" fmla="*/ 1317771 h 2267385"/>
                <a:gd name="connsiteX2" fmla="*/ 296739 w 2322677"/>
                <a:gd name="connsiteY2" fmla="*/ 344415 h 2267385"/>
                <a:gd name="connsiteX3" fmla="*/ 189913 w 2322677"/>
                <a:gd name="connsiteY3" fmla="*/ 688651 h 2267385"/>
                <a:gd name="connsiteX4" fmla="*/ 0 w 2322677"/>
                <a:gd name="connsiteY4" fmla="*/ 985405 h 2267385"/>
                <a:gd name="connsiteX5" fmla="*/ 23740 w 2322677"/>
                <a:gd name="connsiteY5" fmla="*/ 1127848 h 2267385"/>
                <a:gd name="connsiteX6" fmla="*/ 118696 w 2322677"/>
                <a:gd name="connsiteY6" fmla="*/ 1139718 h 2267385"/>
                <a:gd name="connsiteX7" fmla="*/ 154305 w 2322677"/>
                <a:gd name="connsiteY7" fmla="*/ 1199069 h 2267385"/>
                <a:gd name="connsiteX8" fmla="*/ 189913 w 2322677"/>
                <a:gd name="connsiteY8" fmla="*/ 1638266 h 2267385"/>
                <a:gd name="connsiteX9" fmla="*/ 391695 w 2322677"/>
                <a:gd name="connsiteY9" fmla="*/ 1768838 h 2267385"/>
                <a:gd name="connsiteX10" fmla="*/ 534130 w 2322677"/>
                <a:gd name="connsiteY10" fmla="*/ 1780708 h 2267385"/>
                <a:gd name="connsiteX11" fmla="*/ 724043 w 2322677"/>
                <a:gd name="connsiteY11" fmla="*/ 1994371 h 2267385"/>
                <a:gd name="connsiteX12" fmla="*/ 735912 w 2322677"/>
                <a:gd name="connsiteY12" fmla="*/ 2267385 h 2267385"/>
                <a:gd name="connsiteX13" fmla="*/ 1554911 w 2322677"/>
                <a:gd name="connsiteY13" fmla="*/ 2184294 h 2267385"/>
                <a:gd name="connsiteX0" fmla="*/ 1554911 w 2322677"/>
                <a:gd name="connsiteY0" fmla="*/ 3187594 h 3270685"/>
                <a:gd name="connsiteX1" fmla="*/ 1697345 w 2322677"/>
                <a:gd name="connsiteY1" fmla="*/ 2321071 h 3270685"/>
                <a:gd name="connsiteX2" fmla="*/ 296739 w 2322677"/>
                <a:gd name="connsiteY2" fmla="*/ 1347715 h 3270685"/>
                <a:gd name="connsiteX3" fmla="*/ 189913 w 2322677"/>
                <a:gd name="connsiteY3" fmla="*/ 1691951 h 3270685"/>
                <a:gd name="connsiteX4" fmla="*/ 0 w 2322677"/>
                <a:gd name="connsiteY4" fmla="*/ 1988705 h 3270685"/>
                <a:gd name="connsiteX5" fmla="*/ 23740 w 2322677"/>
                <a:gd name="connsiteY5" fmla="*/ 2131148 h 3270685"/>
                <a:gd name="connsiteX6" fmla="*/ 118696 w 2322677"/>
                <a:gd name="connsiteY6" fmla="*/ 2143018 h 3270685"/>
                <a:gd name="connsiteX7" fmla="*/ 154305 w 2322677"/>
                <a:gd name="connsiteY7" fmla="*/ 2202369 h 3270685"/>
                <a:gd name="connsiteX8" fmla="*/ 189913 w 2322677"/>
                <a:gd name="connsiteY8" fmla="*/ 2641566 h 3270685"/>
                <a:gd name="connsiteX9" fmla="*/ 391695 w 2322677"/>
                <a:gd name="connsiteY9" fmla="*/ 2772138 h 3270685"/>
                <a:gd name="connsiteX10" fmla="*/ 534130 w 2322677"/>
                <a:gd name="connsiteY10" fmla="*/ 2784008 h 3270685"/>
                <a:gd name="connsiteX11" fmla="*/ 724043 w 2322677"/>
                <a:gd name="connsiteY11" fmla="*/ 2997671 h 3270685"/>
                <a:gd name="connsiteX12" fmla="*/ 735912 w 2322677"/>
                <a:gd name="connsiteY12" fmla="*/ 3270685 h 3270685"/>
                <a:gd name="connsiteX13" fmla="*/ 1554911 w 2322677"/>
                <a:gd name="connsiteY13" fmla="*/ 3187594 h 3270685"/>
                <a:gd name="connsiteX0" fmla="*/ 1554911 w 2322677"/>
                <a:gd name="connsiteY0" fmla="*/ 2912427 h 2995518"/>
                <a:gd name="connsiteX1" fmla="*/ 1697345 w 2322677"/>
                <a:gd name="connsiteY1" fmla="*/ 2045904 h 2995518"/>
                <a:gd name="connsiteX2" fmla="*/ 296739 w 2322677"/>
                <a:gd name="connsiteY2" fmla="*/ 1072548 h 2995518"/>
                <a:gd name="connsiteX3" fmla="*/ 189913 w 2322677"/>
                <a:gd name="connsiteY3" fmla="*/ 1416784 h 2995518"/>
                <a:gd name="connsiteX4" fmla="*/ 0 w 2322677"/>
                <a:gd name="connsiteY4" fmla="*/ 1713538 h 2995518"/>
                <a:gd name="connsiteX5" fmla="*/ 23740 w 2322677"/>
                <a:gd name="connsiteY5" fmla="*/ 1855981 h 2995518"/>
                <a:gd name="connsiteX6" fmla="*/ 118696 w 2322677"/>
                <a:gd name="connsiteY6" fmla="*/ 1867851 h 2995518"/>
                <a:gd name="connsiteX7" fmla="*/ 154305 w 2322677"/>
                <a:gd name="connsiteY7" fmla="*/ 1927202 h 2995518"/>
                <a:gd name="connsiteX8" fmla="*/ 189913 w 2322677"/>
                <a:gd name="connsiteY8" fmla="*/ 2366399 h 2995518"/>
                <a:gd name="connsiteX9" fmla="*/ 391695 w 2322677"/>
                <a:gd name="connsiteY9" fmla="*/ 2496971 h 2995518"/>
                <a:gd name="connsiteX10" fmla="*/ 534130 w 2322677"/>
                <a:gd name="connsiteY10" fmla="*/ 2508841 h 2995518"/>
                <a:gd name="connsiteX11" fmla="*/ 724043 w 2322677"/>
                <a:gd name="connsiteY11" fmla="*/ 2722504 h 2995518"/>
                <a:gd name="connsiteX12" fmla="*/ 735912 w 2322677"/>
                <a:gd name="connsiteY12" fmla="*/ 2995518 h 2995518"/>
                <a:gd name="connsiteX13" fmla="*/ 1554911 w 2322677"/>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54911 w 2479310"/>
                <a:gd name="connsiteY0" fmla="*/ 2912427 h 2995518"/>
                <a:gd name="connsiteX1" fmla="*/ 1697345 w 2479310"/>
                <a:gd name="connsiteY1" fmla="*/ 2045904 h 2995518"/>
                <a:gd name="connsiteX2" fmla="*/ 296739 w 2479310"/>
                <a:gd name="connsiteY2" fmla="*/ 1072548 h 2995518"/>
                <a:gd name="connsiteX3" fmla="*/ 189913 w 2479310"/>
                <a:gd name="connsiteY3" fmla="*/ 1416784 h 2995518"/>
                <a:gd name="connsiteX4" fmla="*/ 0 w 2479310"/>
                <a:gd name="connsiteY4" fmla="*/ 1713538 h 2995518"/>
                <a:gd name="connsiteX5" fmla="*/ 23740 w 2479310"/>
                <a:gd name="connsiteY5" fmla="*/ 1855981 h 2995518"/>
                <a:gd name="connsiteX6" fmla="*/ 118696 w 2479310"/>
                <a:gd name="connsiteY6" fmla="*/ 1867851 h 2995518"/>
                <a:gd name="connsiteX7" fmla="*/ 154305 w 2479310"/>
                <a:gd name="connsiteY7" fmla="*/ 1927202 h 2995518"/>
                <a:gd name="connsiteX8" fmla="*/ 189913 w 2479310"/>
                <a:gd name="connsiteY8" fmla="*/ 2366399 h 2995518"/>
                <a:gd name="connsiteX9" fmla="*/ 391695 w 2479310"/>
                <a:gd name="connsiteY9" fmla="*/ 2496971 h 2995518"/>
                <a:gd name="connsiteX10" fmla="*/ 534130 w 2479310"/>
                <a:gd name="connsiteY10" fmla="*/ 2508841 h 2995518"/>
                <a:gd name="connsiteX11" fmla="*/ 724043 w 2479310"/>
                <a:gd name="connsiteY11" fmla="*/ 2722504 h 2995518"/>
                <a:gd name="connsiteX12" fmla="*/ 735912 w 2479310"/>
                <a:gd name="connsiteY12" fmla="*/ 2995518 h 2995518"/>
                <a:gd name="connsiteX13" fmla="*/ 1554911 w 247931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426115 w 2513730"/>
                <a:gd name="connsiteY9" fmla="*/ 2496971 h 2995518"/>
                <a:gd name="connsiteX10" fmla="*/ 568550 w 2513730"/>
                <a:gd name="connsiteY10" fmla="*/ 2508841 h 2995518"/>
                <a:gd name="connsiteX11" fmla="*/ 758463 w 2513730"/>
                <a:gd name="connsiteY11" fmla="*/ 2722504 h 2995518"/>
                <a:gd name="connsiteX12" fmla="*/ 770332 w 2513730"/>
                <a:gd name="connsiteY12" fmla="*/ 2995518 h 2995518"/>
                <a:gd name="connsiteX13" fmla="*/ 1589331 w 2513730"/>
                <a:gd name="connsiteY13"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2995518"/>
                <a:gd name="connsiteX1" fmla="*/ 1731765 w 2513730"/>
                <a:gd name="connsiteY1" fmla="*/ 2045904 h 2995518"/>
                <a:gd name="connsiteX2" fmla="*/ 331159 w 2513730"/>
                <a:gd name="connsiteY2" fmla="*/ 1072548 h 2995518"/>
                <a:gd name="connsiteX3" fmla="*/ 224333 w 2513730"/>
                <a:gd name="connsiteY3" fmla="*/ 1416784 h 2995518"/>
                <a:gd name="connsiteX4" fmla="*/ 34420 w 2513730"/>
                <a:gd name="connsiteY4" fmla="*/ 1713538 h 2995518"/>
                <a:gd name="connsiteX5" fmla="*/ 58160 w 2513730"/>
                <a:gd name="connsiteY5" fmla="*/ 1855981 h 2995518"/>
                <a:gd name="connsiteX6" fmla="*/ 153116 w 2513730"/>
                <a:gd name="connsiteY6" fmla="*/ 1867851 h 2995518"/>
                <a:gd name="connsiteX7" fmla="*/ 188725 w 2513730"/>
                <a:gd name="connsiteY7" fmla="*/ 1927202 h 2995518"/>
                <a:gd name="connsiteX8" fmla="*/ 224333 w 2513730"/>
                <a:gd name="connsiteY8" fmla="*/ 2366399 h 2995518"/>
                <a:gd name="connsiteX9" fmla="*/ 568550 w 2513730"/>
                <a:gd name="connsiteY9" fmla="*/ 2508841 h 2995518"/>
                <a:gd name="connsiteX10" fmla="*/ 758463 w 2513730"/>
                <a:gd name="connsiteY10" fmla="*/ 2722504 h 2995518"/>
                <a:gd name="connsiteX11" fmla="*/ 770332 w 2513730"/>
                <a:gd name="connsiteY11" fmla="*/ 2995518 h 2995518"/>
                <a:gd name="connsiteX12" fmla="*/ 1589331 w 2513730"/>
                <a:gd name="connsiteY12" fmla="*/ 2912427 h 2995518"/>
                <a:gd name="connsiteX0" fmla="*/ 1589331 w 2513730"/>
                <a:gd name="connsiteY0" fmla="*/ 2912427 h 3119343"/>
                <a:gd name="connsiteX1" fmla="*/ 1731765 w 2513730"/>
                <a:gd name="connsiteY1" fmla="*/ 2045904 h 3119343"/>
                <a:gd name="connsiteX2" fmla="*/ 331159 w 2513730"/>
                <a:gd name="connsiteY2" fmla="*/ 1072548 h 3119343"/>
                <a:gd name="connsiteX3" fmla="*/ 224333 w 2513730"/>
                <a:gd name="connsiteY3" fmla="*/ 1416784 h 3119343"/>
                <a:gd name="connsiteX4" fmla="*/ 34420 w 2513730"/>
                <a:gd name="connsiteY4" fmla="*/ 1713538 h 3119343"/>
                <a:gd name="connsiteX5" fmla="*/ 58160 w 2513730"/>
                <a:gd name="connsiteY5" fmla="*/ 1855981 h 3119343"/>
                <a:gd name="connsiteX6" fmla="*/ 153116 w 2513730"/>
                <a:gd name="connsiteY6" fmla="*/ 1867851 h 3119343"/>
                <a:gd name="connsiteX7" fmla="*/ 188725 w 2513730"/>
                <a:gd name="connsiteY7" fmla="*/ 1927202 h 3119343"/>
                <a:gd name="connsiteX8" fmla="*/ 224333 w 2513730"/>
                <a:gd name="connsiteY8" fmla="*/ 2366399 h 3119343"/>
                <a:gd name="connsiteX9" fmla="*/ 568550 w 2513730"/>
                <a:gd name="connsiteY9" fmla="*/ 2508841 h 3119343"/>
                <a:gd name="connsiteX10" fmla="*/ 758463 w 2513730"/>
                <a:gd name="connsiteY10" fmla="*/ 2722504 h 3119343"/>
                <a:gd name="connsiteX11" fmla="*/ 713182 w 2513730"/>
                <a:gd name="connsiteY11" fmla="*/ 3119343 h 3119343"/>
                <a:gd name="connsiteX12" fmla="*/ 1589331 w 2513730"/>
                <a:gd name="connsiteY12" fmla="*/ 2912427 h 31193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 name="connsiteX0" fmla="*/ 1589331 w 2513730"/>
                <a:gd name="connsiteY0" fmla="*/ 2912427 h 2979643"/>
                <a:gd name="connsiteX1" fmla="*/ 1731765 w 2513730"/>
                <a:gd name="connsiteY1" fmla="*/ 2045904 h 2979643"/>
                <a:gd name="connsiteX2" fmla="*/ 331159 w 2513730"/>
                <a:gd name="connsiteY2" fmla="*/ 1072548 h 2979643"/>
                <a:gd name="connsiteX3" fmla="*/ 224333 w 2513730"/>
                <a:gd name="connsiteY3" fmla="*/ 1416784 h 2979643"/>
                <a:gd name="connsiteX4" fmla="*/ 34420 w 2513730"/>
                <a:gd name="connsiteY4" fmla="*/ 1713538 h 2979643"/>
                <a:gd name="connsiteX5" fmla="*/ 58160 w 2513730"/>
                <a:gd name="connsiteY5" fmla="*/ 1855981 h 2979643"/>
                <a:gd name="connsiteX6" fmla="*/ 153116 w 2513730"/>
                <a:gd name="connsiteY6" fmla="*/ 1867851 h 2979643"/>
                <a:gd name="connsiteX7" fmla="*/ 188725 w 2513730"/>
                <a:gd name="connsiteY7" fmla="*/ 1927202 h 2979643"/>
                <a:gd name="connsiteX8" fmla="*/ 224333 w 2513730"/>
                <a:gd name="connsiteY8" fmla="*/ 2366399 h 2979643"/>
                <a:gd name="connsiteX9" fmla="*/ 568550 w 2513730"/>
                <a:gd name="connsiteY9" fmla="*/ 2508841 h 2979643"/>
                <a:gd name="connsiteX10" fmla="*/ 758463 w 2513730"/>
                <a:gd name="connsiteY10" fmla="*/ 2722504 h 2979643"/>
                <a:gd name="connsiteX11" fmla="*/ 751282 w 2513730"/>
                <a:gd name="connsiteY11" fmla="*/ 2979643 h 2979643"/>
                <a:gd name="connsiteX12" fmla="*/ 1589331 w 2513730"/>
                <a:gd name="connsiteY12" fmla="*/ 2912427 h 297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3730" h="2979643">
                  <a:moveTo>
                    <a:pt x="1589331" y="2912427"/>
                  </a:moveTo>
                  <a:cubicBezTo>
                    <a:pt x="1579659" y="2471186"/>
                    <a:pt x="1579512" y="2217270"/>
                    <a:pt x="1731765" y="2045904"/>
                  </a:cubicBezTo>
                  <a:cubicBezTo>
                    <a:pt x="2513730" y="1061051"/>
                    <a:pt x="1009695" y="0"/>
                    <a:pt x="331159" y="1072548"/>
                  </a:cubicBezTo>
                  <a:cubicBezTo>
                    <a:pt x="265916" y="1212693"/>
                    <a:pt x="272642" y="1318972"/>
                    <a:pt x="224333" y="1416784"/>
                  </a:cubicBezTo>
                  <a:lnTo>
                    <a:pt x="34420" y="1713538"/>
                  </a:lnTo>
                  <a:cubicBezTo>
                    <a:pt x="0" y="1777952"/>
                    <a:pt x="12147" y="1838133"/>
                    <a:pt x="58160" y="1855981"/>
                  </a:cubicBezTo>
                  <a:lnTo>
                    <a:pt x="153116" y="1867851"/>
                  </a:lnTo>
                  <a:cubicBezTo>
                    <a:pt x="168161" y="1868585"/>
                    <a:pt x="176855" y="1882018"/>
                    <a:pt x="188725" y="1927202"/>
                  </a:cubicBezTo>
                  <a:lnTo>
                    <a:pt x="224333" y="2366399"/>
                  </a:lnTo>
                  <a:cubicBezTo>
                    <a:pt x="236837" y="2520489"/>
                    <a:pt x="473178" y="2468540"/>
                    <a:pt x="568550" y="2508841"/>
                  </a:cubicBezTo>
                  <a:cubicBezTo>
                    <a:pt x="695354" y="2580062"/>
                    <a:pt x="755484" y="2632233"/>
                    <a:pt x="758463" y="2722504"/>
                  </a:cubicBezTo>
                  <a:lnTo>
                    <a:pt x="751282" y="2979643"/>
                  </a:lnTo>
                  <a:lnTo>
                    <a:pt x="1589331" y="2912427"/>
                  </a:lnTo>
                  <a:close/>
                </a:path>
              </a:pathLst>
            </a:custGeom>
            <a:solidFill>
              <a:srgbClr val="000090"/>
            </a:solidFill>
            <a:ln w="3175" cap="flat" cmpd="sng" algn="ctr">
              <a:no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pic>
          <p:nvPicPr>
            <p:cNvPr id="33" name="Picture 32"/>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1834051" y="3997612"/>
              <a:ext cx="914400" cy="673100"/>
            </a:xfrm>
            <a:prstGeom prst="rect">
              <a:avLst/>
            </a:prstGeom>
          </p:spPr>
        </p:pic>
        <p:pic>
          <p:nvPicPr>
            <p:cNvPr id="34" name="Picture 33"/>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2"/>
                <a:stretch>
                  <a:fillRect/>
                </a:stretch>
              </p:blipFill>
            </mc:Choice>
            <mc:Fallback>
              <p:blipFill>
                <a:blip r:embed="rId3"/>
                <a:stretch>
                  <a:fillRect/>
                </a:stretch>
              </p:blipFill>
            </mc:Fallback>
          </mc:AlternateContent>
          <p:spPr>
            <a:xfrm>
              <a:off x="355600" y="3997612"/>
              <a:ext cx="914400" cy="673100"/>
            </a:xfrm>
            <a:prstGeom prst="rect">
              <a:avLst/>
            </a:prstGeom>
          </p:spPr>
        </p:pic>
        <p:sp>
          <p:nvSpPr>
            <p:cNvPr id="35" name="Left-Right Arrow 34"/>
            <p:cNvSpPr/>
            <p:nvPr/>
          </p:nvSpPr>
          <p:spPr>
            <a:xfrm>
              <a:off x="1257616" y="2413006"/>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30" name="Left-Right Arrow 29"/>
            <p:cNvSpPr/>
            <p:nvPr/>
          </p:nvSpPr>
          <p:spPr>
            <a:xfrm>
              <a:off x="1258451" y="3255412"/>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sp>
          <p:nvSpPr>
            <p:cNvPr id="36" name="Left-Right Arrow 35"/>
            <p:cNvSpPr/>
            <p:nvPr/>
          </p:nvSpPr>
          <p:spPr>
            <a:xfrm>
              <a:off x="1258451" y="4114804"/>
              <a:ext cx="588819" cy="392545"/>
            </a:xfrm>
            <a:prstGeom prst="leftRightArrow">
              <a:avLst/>
            </a:prstGeom>
            <a:solidFill>
              <a:srgbClr val="FF0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spTree>
  </p:cSld>
  <p:clrMapOvr>
    <a:masterClrMapping/>
  </p:clrMapOvr>
  <p:transition>
    <p:wipe dir="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757C093C-AC6A-4A8E-9CC2-BFD38A942FC8}"/>
              </a:ext>
            </a:extLst>
          </p:cNvPr>
          <p:cNvSpPr>
            <a:spLocks noGrp="1"/>
          </p:cNvSpPr>
          <p:nvPr>
            <p:ph type="body" sz="quarter" idx="11"/>
          </p:nvPr>
        </p:nvSpPr>
        <p:spPr>
          <a:xfrm>
            <a:off x="751741" y="1153007"/>
            <a:ext cx="10944592" cy="613059"/>
          </a:xfrm>
        </p:spPr>
        <p:txBody>
          <a:bodyPr/>
          <a:lstStyle/>
          <a:p>
            <a:endParaRPr lang="en-BE" dirty="0"/>
          </a:p>
          <a:p>
            <a:endParaRPr lang="en-BE" dirty="0"/>
          </a:p>
        </p:txBody>
      </p:sp>
      <p:sp>
        <p:nvSpPr>
          <p:cNvPr id="6" name="Title 5">
            <a:extLst>
              <a:ext uri="{FF2B5EF4-FFF2-40B4-BE49-F238E27FC236}">
                <a16:creationId xmlns:a16="http://schemas.microsoft.com/office/drawing/2014/main" id="{897CCE52-FC5D-475E-A02B-165662530F33}"/>
              </a:ext>
            </a:extLst>
          </p:cNvPr>
          <p:cNvSpPr>
            <a:spLocks noGrp="1"/>
          </p:cNvSpPr>
          <p:nvPr>
            <p:ph type="title" idx="4294967295"/>
          </p:nvPr>
        </p:nvSpPr>
        <p:spPr>
          <a:xfrm>
            <a:off x="1679510" y="-134998"/>
            <a:ext cx="8832980" cy="744558"/>
          </a:xfrm>
        </p:spPr>
        <p:txBody>
          <a:bodyPr/>
          <a:lstStyle/>
          <a:p>
            <a:r>
              <a:rPr lang="fr-BE" dirty="0"/>
              <a:t>B</a:t>
            </a:r>
            <a:r>
              <a:rPr lang="en-BE" dirty="0"/>
              <a:t>I</a:t>
            </a:r>
            <a:r>
              <a:rPr lang="fr-BE" dirty="0"/>
              <a:t>A</a:t>
            </a:r>
            <a:r>
              <a:rPr lang="en-BE" dirty="0"/>
              <a:t>N </a:t>
            </a:r>
            <a:r>
              <a:rPr lang="fr-BE" dirty="0"/>
              <a:t>b</a:t>
            </a:r>
            <a:r>
              <a:rPr lang="en-BE" dirty="0"/>
              <a:t>u</a:t>
            </a:r>
            <a:r>
              <a:rPr lang="fr-BE" dirty="0"/>
              <a:t>i</a:t>
            </a:r>
            <a:r>
              <a:rPr lang="en-BE" dirty="0"/>
              <a:t>l</a:t>
            </a:r>
            <a:r>
              <a:rPr lang="fr-BE" dirty="0"/>
              <a:t>d</a:t>
            </a:r>
            <a:r>
              <a:rPr lang="en-BE" dirty="0" err="1"/>
              <a:t>i</a:t>
            </a:r>
            <a:r>
              <a:rPr lang="fr-BE" dirty="0"/>
              <a:t>n</a:t>
            </a:r>
            <a:r>
              <a:rPr lang="en-BE" dirty="0"/>
              <a:t>g </a:t>
            </a:r>
            <a:r>
              <a:rPr lang="fr-BE" dirty="0"/>
              <a:t>b</a:t>
            </a:r>
            <a:r>
              <a:rPr lang="en-BE" dirty="0"/>
              <a:t>l</a:t>
            </a:r>
            <a:r>
              <a:rPr lang="fr-BE" dirty="0"/>
              <a:t>o</a:t>
            </a:r>
            <a:r>
              <a:rPr lang="en-BE" dirty="0"/>
              <a:t>c</a:t>
            </a:r>
            <a:r>
              <a:rPr lang="fr-BE" dirty="0"/>
              <a:t>k</a:t>
            </a:r>
            <a:r>
              <a:rPr lang="en-BE" dirty="0"/>
              <a:t>s: </a:t>
            </a:r>
            <a:r>
              <a:rPr lang="fr-BE" dirty="0"/>
              <a:t>S</a:t>
            </a:r>
            <a:r>
              <a:rPr lang="en-BE" dirty="0"/>
              <a:t>e</a:t>
            </a:r>
            <a:r>
              <a:rPr lang="fr-BE" dirty="0"/>
              <a:t>r</a:t>
            </a:r>
            <a:r>
              <a:rPr lang="en-BE" dirty="0"/>
              <a:t>v</a:t>
            </a:r>
            <a:r>
              <a:rPr lang="fr-BE" dirty="0"/>
              <a:t>i</a:t>
            </a:r>
            <a:r>
              <a:rPr lang="en-BE" dirty="0"/>
              <a:t>c</a:t>
            </a:r>
            <a:r>
              <a:rPr lang="fr-BE" dirty="0"/>
              <a:t>e</a:t>
            </a:r>
            <a:r>
              <a:rPr lang="en-BE" dirty="0"/>
              <a:t> </a:t>
            </a:r>
            <a:r>
              <a:rPr lang="fr-BE" dirty="0"/>
              <a:t>D</a:t>
            </a:r>
            <a:r>
              <a:rPr lang="en-BE" dirty="0"/>
              <a:t>o</a:t>
            </a:r>
            <a:r>
              <a:rPr lang="fr-BE" dirty="0"/>
              <a:t>m</a:t>
            </a:r>
            <a:r>
              <a:rPr lang="en-BE" dirty="0"/>
              <a:t>a</a:t>
            </a:r>
            <a:r>
              <a:rPr lang="fr-BE" dirty="0"/>
              <a:t>i</a:t>
            </a:r>
            <a:r>
              <a:rPr lang="en-BE" dirty="0"/>
              <a:t>n</a:t>
            </a:r>
            <a:r>
              <a:rPr lang="fr-BE" dirty="0"/>
              <a:t>s</a:t>
            </a:r>
            <a:endParaRPr lang="en-BE" dirty="0"/>
          </a:p>
        </p:txBody>
      </p:sp>
      <p:pic>
        <p:nvPicPr>
          <p:cNvPr id="9" name="Picture 8">
            <a:extLst>
              <a:ext uri="{FF2B5EF4-FFF2-40B4-BE49-F238E27FC236}">
                <a16:creationId xmlns:a16="http://schemas.microsoft.com/office/drawing/2014/main" id="{3A29FA02-64D3-4300-B473-EE1506652E82}"/>
              </a:ext>
            </a:extLst>
          </p:cNvPr>
          <p:cNvPicPr>
            <a:picLocks noChangeAspect="1"/>
          </p:cNvPicPr>
          <p:nvPr/>
        </p:nvPicPr>
        <p:blipFill>
          <a:blip r:embed="rId2"/>
          <a:stretch>
            <a:fillRect/>
          </a:stretch>
        </p:blipFill>
        <p:spPr>
          <a:xfrm>
            <a:off x="7096462" y="1153007"/>
            <a:ext cx="3506385" cy="2953748"/>
          </a:xfrm>
          <a:prstGeom prst="rect">
            <a:avLst/>
          </a:prstGeom>
        </p:spPr>
      </p:pic>
      <p:pic>
        <p:nvPicPr>
          <p:cNvPr id="10" name="Picture 9">
            <a:extLst>
              <a:ext uri="{FF2B5EF4-FFF2-40B4-BE49-F238E27FC236}">
                <a16:creationId xmlns:a16="http://schemas.microsoft.com/office/drawing/2014/main" id="{BEE7126B-6B6B-4DE0-8DEE-EADF31F3D625}"/>
              </a:ext>
            </a:extLst>
          </p:cNvPr>
          <p:cNvPicPr>
            <a:picLocks noChangeAspect="1"/>
          </p:cNvPicPr>
          <p:nvPr/>
        </p:nvPicPr>
        <p:blipFill>
          <a:blip r:embed="rId3"/>
          <a:stretch>
            <a:fillRect/>
          </a:stretch>
        </p:blipFill>
        <p:spPr>
          <a:xfrm>
            <a:off x="1882927" y="1328466"/>
            <a:ext cx="1457818" cy="600278"/>
          </a:xfrm>
          <a:prstGeom prst="rect">
            <a:avLst/>
          </a:prstGeom>
        </p:spPr>
      </p:pic>
      <p:pic>
        <p:nvPicPr>
          <p:cNvPr id="12" name="Graphic 11">
            <a:extLst>
              <a:ext uri="{FF2B5EF4-FFF2-40B4-BE49-F238E27FC236}">
                <a16:creationId xmlns:a16="http://schemas.microsoft.com/office/drawing/2014/main" id="{9A23EF98-050D-46B6-9CD8-EB4937966F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80431" y="2001758"/>
            <a:ext cx="5666603" cy="4237141"/>
          </a:xfrm>
          <a:prstGeom prst="rect">
            <a:avLst/>
          </a:prstGeom>
        </p:spPr>
      </p:pic>
      <p:sp>
        <p:nvSpPr>
          <p:cNvPr id="13" name="TextBox 12">
            <a:extLst>
              <a:ext uri="{FF2B5EF4-FFF2-40B4-BE49-F238E27FC236}">
                <a16:creationId xmlns:a16="http://schemas.microsoft.com/office/drawing/2014/main" id="{E8A528E6-F6AF-4FBC-95E6-470535F7A40B}"/>
              </a:ext>
            </a:extLst>
          </p:cNvPr>
          <p:cNvSpPr txBox="1"/>
          <p:nvPr/>
        </p:nvSpPr>
        <p:spPr>
          <a:xfrm>
            <a:off x="3643977" y="1836208"/>
            <a:ext cx="2224111" cy="301889"/>
          </a:xfrm>
          <a:prstGeom prst="rect">
            <a:avLst/>
          </a:prstGeom>
          <a:noFill/>
        </p:spPr>
        <p:txBody>
          <a:bodyPr wrap="square" rtlCol="0">
            <a:spAutoFit/>
          </a:bodyPr>
          <a:lstStyle/>
          <a:p>
            <a:r>
              <a:rPr lang="fr-BE" sz="1361" dirty="0"/>
              <a:t>S</a:t>
            </a:r>
            <a:r>
              <a:rPr lang="en-BE" sz="1361" dirty="0"/>
              <a:t>e</a:t>
            </a:r>
            <a:r>
              <a:rPr lang="fr-BE" sz="1361" dirty="0"/>
              <a:t>r</a:t>
            </a:r>
            <a:r>
              <a:rPr lang="en-BE" sz="1361" dirty="0"/>
              <a:t>v</a:t>
            </a:r>
            <a:r>
              <a:rPr lang="fr-BE" sz="1361" dirty="0"/>
              <a:t>i</a:t>
            </a:r>
            <a:r>
              <a:rPr lang="en-BE" sz="1361" dirty="0"/>
              <a:t>c</a:t>
            </a:r>
            <a:r>
              <a:rPr lang="fr-BE" sz="1361" dirty="0"/>
              <a:t>e</a:t>
            </a:r>
            <a:r>
              <a:rPr lang="en-BE" sz="1361" dirty="0"/>
              <a:t> Landscape</a:t>
            </a:r>
          </a:p>
        </p:txBody>
      </p:sp>
      <p:sp>
        <p:nvSpPr>
          <p:cNvPr id="14" name="TextBox 13">
            <a:extLst>
              <a:ext uri="{FF2B5EF4-FFF2-40B4-BE49-F238E27FC236}">
                <a16:creationId xmlns:a16="http://schemas.microsoft.com/office/drawing/2014/main" id="{8E8B73BC-D573-48A6-A51F-485BEBF0B314}"/>
              </a:ext>
            </a:extLst>
          </p:cNvPr>
          <p:cNvSpPr txBox="1"/>
          <p:nvPr/>
        </p:nvSpPr>
        <p:spPr>
          <a:xfrm>
            <a:off x="7994983" y="4218184"/>
            <a:ext cx="2224111" cy="301889"/>
          </a:xfrm>
          <a:prstGeom prst="rect">
            <a:avLst/>
          </a:prstGeom>
          <a:noFill/>
        </p:spPr>
        <p:txBody>
          <a:bodyPr wrap="square" rtlCol="0">
            <a:spAutoFit/>
          </a:bodyPr>
          <a:lstStyle/>
          <a:p>
            <a:r>
              <a:rPr lang="fr-BE" sz="1361" dirty="0"/>
              <a:t>W</a:t>
            </a:r>
            <a:r>
              <a:rPr lang="en-BE" sz="1361" dirty="0" err="1"/>
              <a:t>i</a:t>
            </a:r>
            <a:r>
              <a:rPr lang="fr-BE" sz="1361" dirty="0"/>
              <a:t>r</a:t>
            </a:r>
            <a:r>
              <a:rPr lang="en-BE" sz="1361" dirty="0"/>
              <a:t>e</a:t>
            </a:r>
            <a:r>
              <a:rPr lang="fr-BE" sz="1361" dirty="0"/>
              <a:t>f</a:t>
            </a:r>
            <a:r>
              <a:rPr lang="en-BE" sz="1361" dirty="0"/>
              <a:t>r</a:t>
            </a:r>
            <a:r>
              <a:rPr lang="fr-BE" sz="1361" dirty="0"/>
              <a:t>a</a:t>
            </a:r>
            <a:r>
              <a:rPr lang="en-BE" sz="1361" dirty="0"/>
              <a:t>m</a:t>
            </a:r>
            <a:r>
              <a:rPr lang="fr-BE" sz="1361" dirty="0"/>
              <a:t>e</a:t>
            </a:r>
            <a:endParaRPr lang="en-BE" sz="1361" dirty="0"/>
          </a:p>
        </p:txBody>
      </p:sp>
      <p:sp>
        <p:nvSpPr>
          <p:cNvPr id="15" name="TextBox 14">
            <a:extLst>
              <a:ext uri="{FF2B5EF4-FFF2-40B4-BE49-F238E27FC236}">
                <a16:creationId xmlns:a16="http://schemas.microsoft.com/office/drawing/2014/main" id="{E4DE1296-4AC5-4C80-B3B9-29EB31249494}"/>
              </a:ext>
            </a:extLst>
          </p:cNvPr>
          <p:cNvSpPr txBox="1"/>
          <p:nvPr/>
        </p:nvSpPr>
        <p:spPr>
          <a:xfrm>
            <a:off x="1780431" y="961786"/>
            <a:ext cx="2224111" cy="301889"/>
          </a:xfrm>
          <a:prstGeom prst="rect">
            <a:avLst/>
          </a:prstGeom>
          <a:noFill/>
        </p:spPr>
        <p:txBody>
          <a:bodyPr wrap="square" rtlCol="0">
            <a:spAutoFit/>
          </a:bodyPr>
          <a:lstStyle/>
          <a:p>
            <a:r>
              <a:rPr lang="fr-BE" sz="1361" dirty="0"/>
              <a:t>S</a:t>
            </a:r>
            <a:r>
              <a:rPr lang="en-BE" sz="1361" dirty="0"/>
              <a:t>e</a:t>
            </a:r>
            <a:r>
              <a:rPr lang="fr-BE" sz="1361" dirty="0"/>
              <a:t>r</a:t>
            </a:r>
            <a:r>
              <a:rPr lang="en-BE" sz="1361" dirty="0"/>
              <a:t>v</a:t>
            </a:r>
            <a:r>
              <a:rPr lang="fr-BE" sz="1361" dirty="0"/>
              <a:t>i</a:t>
            </a:r>
            <a:r>
              <a:rPr lang="en-BE" sz="1361" dirty="0"/>
              <a:t>c</a:t>
            </a:r>
            <a:r>
              <a:rPr lang="fr-BE" sz="1361" dirty="0"/>
              <a:t>e</a:t>
            </a:r>
            <a:r>
              <a:rPr lang="en-BE" sz="1361" dirty="0"/>
              <a:t> Domain</a:t>
            </a:r>
          </a:p>
        </p:txBody>
      </p:sp>
    </p:spTree>
    <p:extLst>
      <p:ext uri="{BB962C8B-B14F-4D97-AF65-F5344CB8AC3E}">
        <p14:creationId xmlns:p14="http://schemas.microsoft.com/office/powerpoint/2010/main" val="2148144400"/>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ppt_x"/>
                                          </p:val>
                                        </p:tav>
                                        <p:tav tm="100000">
                                          <p:val>
                                            <p:strVal val="#ppt_x"/>
                                          </p:val>
                                        </p:tav>
                                      </p:tavLst>
                                    </p:anim>
                                    <p:anim calcmode="lin" valueType="num">
                                      <p:cBhvr additive="base">
                                        <p:cTn id="2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429234B-8DBE-4346-BCAA-DE805AD3554F}"/>
              </a:ext>
            </a:extLst>
          </p:cNvPr>
          <p:cNvSpPr>
            <a:spLocks noGrp="1"/>
          </p:cNvSpPr>
          <p:nvPr>
            <p:ph type="title"/>
          </p:nvPr>
        </p:nvSpPr>
        <p:spPr/>
        <p:txBody>
          <a:bodyPr>
            <a:normAutofit/>
          </a:bodyPr>
          <a:lstStyle/>
          <a:p>
            <a:r>
              <a:rPr lang="en-US" sz="2000" b="1" cap="all" noProof="0" dirty="0"/>
              <a:t>Question on insight/comprehension</a:t>
            </a:r>
          </a:p>
        </p:txBody>
      </p:sp>
      <p:sp>
        <p:nvSpPr>
          <p:cNvPr id="3" name="Tijdelijke aanduiding voor tekst 2">
            <a:extLst>
              <a:ext uri="{FF2B5EF4-FFF2-40B4-BE49-F238E27FC236}">
                <a16:creationId xmlns:a16="http://schemas.microsoft.com/office/drawing/2014/main" id="{70E25AB8-0B85-4D5F-8F3C-AF13A753DD10}"/>
              </a:ext>
            </a:extLst>
          </p:cNvPr>
          <p:cNvSpPr>
            <a:spLocks noGrp="1"/>
          </p:cNvSpPr>
          <p:nvPr>
            <p:ph type="body" sz="quarter" idx="10"/>
          </p:nvPr>
        </p:nvSpPr>
        <p:spPr>
          <a:xfrm>
            <a:off x="1677637" y="1918419"/>
            <a:ext cx="8834131" cy="4826746"/>
          </a:xfrm>
        </p:spPr>
        <p:txBody>
          <a:bodyPr/>
          <a:lstStyle/>
          <a:p>
            <a:r>
              <a:rPr lang="en-US" noProof="0" dirty="0"/>
              <a:t>What is the difference between a business capability, business capability building block or business capacity? </a:t>
            </a:r>
          </a:p>
          <a:p>
            <a:endParaRPr lang="en-US" dirty="0"/>
          </a:p>
          <a:p>
            <a:endParaRPr lang="en-US" noProof="0" dirty="0"/>
          </a:p>
        </p:txBody>
      </p:sp>
      <p:sp>
        <p:nvSpPr>
          <p:cNvPr id="4" name="Round Same Side Corner Rectangle 3">
            <a:extLst>
              <a:ext uri="{FF2B5EF4-FFF2-40B4-BE49-F238E27FC236}">
                <a16:creationId xmlns:a16="http://schemas.microsoft.com/office/drawing/2014/main" id="{34CFFFBE-3A33-1C47-A03E-F226099E5A90}"/>
              </a:ext>
            </a:extLst>
          </p:cNvPr>
          <p:cNvSpPr/>
          <p:nvPr/>
        </p:nvSpPr>
        <p:spPr>
          <a:xfrm flipV="1">
            <a:off x="239179" y="-25797"/>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75982AC2-1F19-EF4E-B43C-D76C4992E46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73716"/>
            <a:ext cx="811643" cy="811643"/>
          </a:xfrm>
          <a:prstGeom prst="rect">
            <a:avLst/>
          </a:prstGeom>
        </p:spPr>
      </p:pic>
    </p:spTree>
    <p:extLst>
      <p:ext uri="{BB962C8B-B14F-4D97-AF65-F5344CB8AC3E}">
        <p14:creationId xmlns:p14="http://schemas.microsoft.com/office/powerpoint/2010/main" val="18480023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FBAE9E-0BEA-4604-902F-E4533FC8473D}"/>
              </a:ext>
            </a:extLst>
          </p:cNvPr>
          <p:cNvSpPr>
            <a:spLocks noGrp="1"/>
          </p:cNvSpPr>
          <p:nvPr>
            <p:ph type="title"/>
          </p:nvPr>
        </p:nvSpPr>
        <p:spPr/>
        <p:txBody>
          <a:bodyPr>
            <a:normAutofit/>
          </a:bodyPr>
          <a:lstStyle/>
          <a:p>
            <a:r>
              <a:rPr lang="en-US" sz="2000" b="1" noProof="0" dirty="0"/>
              <a:t>BIAN WHY? WHAT BENEFITS CAN YOU EXPECT? </a:t>
            </a:r>
          </a:p>
        </p:txBody>
      </p:sp>
      <p:sp>
        <p:nvSpPr>
          <p:cNvPr id="3" name="Text Placeholder 2">
            <a:extLst>
              <a:ext uri="{FF2B5EF4-FFF2-40B4-BE49-F238E27FC236}">
                <a16:creationId xmlns:a16="http://schemas.microsoft.com/office/drawing/2014/main" id="{52902562-9284-41EF-BC63-1EE25C3EC7CF}"/>
              </a:ext>
            </a:extLst>
          </p:cNvPr>
          <p:cNvSpPr>
            <a:spLocks noGrp="1"/>
          </p:cNvSpPr>
          <p:nvPr>
            <p:ph type="body" sz="quarter" idx="10"/>
          </p:nvPr>
        </p:nvSpPr>
        <p:spPr/>
        <p:txBody>
          <a:bodyPr/>
          <a:lstStyle/>
          <a:p>
            <a:pPr>
              <a:buClrTx/>
            </a:pPr>
            <a:r>
              <a:rPr lang="en-US" noProof="0" dirty="0"/>
              <a:t>It enables a more efficient and effective development and integration of software solutions for and between banks.</a:t>
            </a:r>
          </a:p>
          <a:p>
            <a:pPr>
              <a:buClrTx/>
            </a:pPr>
            <a:r>
              <a:rPr lang="en-US" noProof="0" dirty="0"/>
              <a:t>It significantly lowers the overall integration costs.</a:t>
            </a:r>
          </a:p>
          <a:p>
            <a:pPr>
              <a:buClrTx/>
            </a:pPr>
            <a:r>
              <a:rPr lang="en-US" noProof="0" dirty="0"/>
              <a:t>It improves the operational efficiency within and between banks and provides the opportunity for greater solution and capability reuse within and among banks.</a:t>
            </a:r>
          </a:p>
          <a:p>
            <a:pPr>
              <a:buClrTx/>
            </a:pPr>
            <a:r>
              <a:rPr lang="en-US" noProof="0" dirty="0"/>
              <a:t>It supports the current need for more industry integration and collaboration through the usage of (open) APIs.</a:t>
            </a:r>
          </a:p>
          <a:p>
            <a:pPr>
              <a:buClrTx/>
            </a:pPr>
            <a:r>
              <a:rPr lang="en-US" noProof="0" dirty="0"/>
              <a:t>It supports the adoption of more flexible business service sourcing models and enhances the evolution and adoption of shared third-party business services.</a:t>
            </a:r>
          </a:p>
          <a:p>
            <a:pPr>
              <a:buClrTx/>
            </a:pPr>
            <a:r>
              <a:rPr lang="en-US" noProof="0" dirty="0"/>
              <a:t>It supports FinTechs and RegTechs to gain an easier insight into the complex financial services industry structure.</a:t>
            </a:r>
          </a:p>
          <a:p>
            <a:endParaRPr lang="en-US" noProof="0" dirty="0"/>
          </a:p>
        </p:txBody>
      </p:sp>
    </p:spTree>
    <p:extLst>
      <p:ext uri="{BB962C8B-B14F-4D97-AF65-F5344CB8AC3E}">
        <p14:creationId xmlns:p14="http://schemas.microsoft.com/office/powerpoint/2010/main" val="624398423"/>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6AAFA3F7-6046-473D-B798-C11BF1B2DFA3}"/>
              </a:ext>
            </a:extLst>
          </p:cNvPr>
          <p:cNvPicPr>
            <a:picLocks noChangeAspect="1"/>
          </p:cNvPicPr>
          <p:nvPr/>
        </p:nvPicPr>
        <p:blipFill>
          <a:blip r:embed="rId3"/>
          <a:stretch>
            <a:fillRect/>
          </a:stretch>
        </p:blipFill>
        <p:spPr>
          <a:xfrm>
            <a:off x="0" y="0"/>
            <a:ext cx="12205925" cy="6501134"/>
          </a:xfrm>
          <a:prstGeom prst="rect">
            <a:avLst/>
          </a:prstGeom>
        </p:spPr>
      </p:pic>
      <p:sp>
        <p:nvSpPr>
          <p:cNvPr id="3" name="Rectangle 2">
            <a:extLst>
              <a:ext uri="{FF2B5EF4-FFF2-40B4-BE49-F238E27FC236}">
                <a16:creationId xmlns:a16="http://schemas.microsoft.com/office/drawing/2014/main" id="{14C4BA19-1423-7F48-9213-71062AC740AF}"/>
              </a:ext>
            </a:extLst>
          </p:cNvPr>
          <p:cNvSpPr/>
          <p:nvPr/>
        </p:nvSpPr>
        <p:spPr>
          <a:xfrm>
            <a:off x="1584176" y="4307797"/>
            <a:ext cx="864096" cy="610159"/>
          </a:xfrm>
          <a:prstGeom prst="rect">
            <a:avLst/>
          </a:prstGeom>
          <a:solidFill>
            <a:schemeClr val="tx1"/>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Заголовок 4"/>
          <p:cNvSpPr>
            <a:spLocks noGrp="1"/>
          </p:cNvSpPr>
          <p:nvPr>
            <p:ph type="title"/>
          </p:nvPr>
        </p:nvSpPr>
        <p:spPr>
          <a:xfrm>
            <a:off x="914519" y="4485982"/>
            <a:ext cx="10364550" cy="1362706"/>
          </a:xfrm>
          <a:solidFill>
            <a:schemeClr val="bg1">
              <a:alpha val="83000"/>
            </a:schemeClr>
          </a:solidFill>
          <a:ln>
            <a:solidFill>
              <a:srgbClr val="9EAD2F"/>
            </a:solidFill>
          </a:ln>
        </p:spPr>
        <p:txBody>
          <a:bodyPr/>
          <a:lstStyle/>
          <a:p>
            <a:r>
              <a:rPr lang="en-US" noProof="0" dirty="0"/>
              <a:t>3.7 BIAN’s model view on the business</a:t>
            </a:r>
          </a:p>
        </p:txBody>
      </p:sp>
      <p:pic>
        <p:nvPicPr>
          <p:cNvPr id="4" name="Picture 7">
            <a:extLst>
              <a:ext uri="{FF2B5EF4-FFF2-40B4-BE49-F238E27FC236}">
                <a16:creationId xmlns:a16="http://schemas.microsoft.com/office/drawing/2014/main" id="{0E49195B-7910-4127-860F-F7032988A3E8}"/>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28B7F79E-D918-4706-B186-AC01C089C89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3.7</a:t>
            </a:r>
            <a:endParaRPr lang="en-GB" dirty="0"/>
          </a:p>
        </p:txBody>
      </p:sp>
    </p:spTree>
    <p:extLst>
      <p:ext uri="{BB962C8B-B14F-4D97-AF65-F5344CB8AC3E}">
        <p14:creationId xmlns:p14="http://schemas.microsoft.com/office/powerpoint/2010/main" val="44520892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8C92C4-0FCE-48C1-ACA0-CBFE14847C7B}"/>
              </a:ext>
            </a:extLst>
          </p:cNvPr>
          <p:cNvSpPr>
            <a:spLocks noGrp="1"/>
          </p:cNvSpPr>
          <p:nvPr>
            <p:ph type="title"/>
          </p:nvPr>
        </p:nvSpPr>
        <p:spPr/>
        <p:txBody>
          <a:bodyPr>
            <a:normAutofit/>
          </a:bodyPr>
          <a:lstStyle/>
          <a:p>
            <a:r>
              <a:rPr lang="en-US" sz="2000" b="1" cap="all" noProof="0" dirty="0"/>
              <a:t>Business behavior is modeled using Service Domains </a:t>
            </a:r>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10"/>
          </p:nvPr>
        </p:nvSpPr>
        <p:spPr>
          <a:xfrm>
            <a:off x="1679728" y="910307"/>
            <a:ext cx="8834131" cy="4826746"/>
          </a:xfrm>
        </p:spPr>
        <p:txBody>
          <a:bodyPr/>
          <a:lstStyle/>
          <a:p>
            <a:pPr marL="0" indent="0">
              <a:buNone/>
            </a:pPr>
            <a:endParaRPr lang="en-US" noProof="0" dirty="0"/>
          </a:p>
          <a:p>
            <a:pPr marL="0" indent="0">
              <a:buNone/>
            </a:pPr>
            <a:r>
              <a:rPr lang="en-US" b="1" noProof="0" dirty="0"/>
              <a:t>Standard action and states are associated with Service Domain exchanges. </a:t>
            </a:r>
          </a:p>
          <a:p>
            <a:endParaRPr lang="en-US" noProof="0" dirty="0"/>
          </a:p>
          <a:p>
            <a:pPr marL="0" indent="0">
              <a:buNone/>
            </a:pPr>
            <a:r>
              <a:rPr lang="en-US" noProof="0" dirty="0"/>
              <a:t>Characteristics of a Service Domain:</a:t>
            </a:r>
          </a:p>
          <a:p>
            <a:pPr>
              <a:buClrTx/>
            </a:pPr>
            <a:r>
              <a:rPr lang="en-US" noProof="0" dirty="0"/>
              <a:t>Common operating behavior, </a:t>
            </a:r>
          </a:p>
          <a:p>
            <a:pPr>
              <a:buClrTx/>
            </a:pPr>
            <a:r>
              <a:rPr lang="en-US" noProof="0" dirty="0"/>
              <a:t>Fulfilling business roles from start to end</a:t>
            </a:r>
          </a:p>
          <a:p>
            <a:pPr>
              <a:buClrTx/>
            </a:pPr>
            <a:r>
              <a:rPr lang="en-US" noProof="0" dirty="0"/>
              <a:t>Is managed by using a pattern called control record </a:t>
            </a:r>
          </a:p>
          <a:p>
            <a:pPr>
              <a:buClrTx/>
            </a:pPr>
            <a:endParaRPr lang="en-US" noProof="0" dirty="0"/>
          </a:p>
          <a:p>
            <a:pPr marL="0" indent="0">
              <a:buClrTx/>
              <a:buNone/>
            </a:pPr>
            <a:r>
              <a:rPr lang="en-US" b="1" noProof="0" dirty="0"/>
              <a:t>Archetypal activity is modeled using Business Scenarios.</a:t>
            </a:r>
          </a:p>
          <a:p>
            <a:pPr marL="0" indent="0">
              <a:buClrTx/>
              <a:buNone/>
            </a:pPr>
            <a:endParaRPr lang="en-US" b="1" noProof="0" dirty="0"/>
          </a:p>
          <a:p>
            <a:pPr marL="0" indent="0">
              <a:buClrTx/>
              <a:buNone/>
            </a:pPr>
            <a:r>
              <a:rPr lang="en-US" dirty="0"/>
              <a:t>N</a:t>
            </a:r>
            <a:r>
              <a:rPr lang="en-US" noProof="0" dirty="0" err="1"/>
              <a:t>ote</a:t>
            </a:r>
            <a:r>
              <a:rPr lang="en-US" noProof="0" dirty="0"/>
              <a:t> that a Business Scenario is not a standard process but is simply one viable example of possible behavior. </a:t>
            </a:r>
          </a:p>
        </p:txBody>
      </p:sp>
    </p:spTree>
    <p:extLst>
      <p:ext uri="{BB962C8B-B14F-4D97-AF65-F5344CB8AC3E}">
        <p14:creationId xmlns:p14="http://schemas.microsoft.com/office/powerpoint/2010/main" val="1088122935"/>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7494709-F909-4DFA-8B8B-F1E532CED7B1}"/>
              </a:ext>
            </a:extLst>
          </p:cNvPr>
          <p:cNvSpPr>
            <a:spLocks noGrp="1"/>
          </p:cNvSpPr>
          <p:nvPr>
            <p:ph type="title"/>
          </p:nvPr>
        </p:nvSpPr>
        <p:spPr/>
        <p:txBody>
          <a:bodyPr>
            <a:normAutofit/>
          </a:bodyPr>
          <a:lstStyle/>
          <a:p>
            <a:r>
              <a:rPr lang="en-US" sz="2000" b="1" cap="all" noProof="0" dirty="0"/>
              <a:t>Why Service Domain interactions?</a:t>
            </a:r>
          </a:p>
        </p:txBody>
      </p:sp>
      <p:sp>
        <p:nvSpPr>
          <p:cNvPr id="4" name="Tijdelijke aanduiding voor tekst 3">
            <a:extLst>
              <a:ext uri="{FF2B5EF4-FFF2-40B4-BE49-F238E27FC236}">
                <a16:creationId xmlns:a16="http://schemas.microsoft.com/office/drawing/2014/main" id="{609FA94A-3ECF-4BD3-B648-BB90A7E2F350}"/>
              </a:ext>
            </a:extLst>
          </p:cNvPr>
          <p:cNvSpPr>
            <a:spLocks noGrp="1"/>
          </p:cNvSpPr>
          <p:nvPr>
            <p:ph type="body" sz="quarter" idx="10"/>
          </p:nvPr>
        </p:nvSpPr>
        <p:spPr/>
        <p:txBody>
          <a:bodyPr/>
          <a:lstStyle/>
          <a:p>
            <a:r>
              <a:rPr lang="en-US" noProof="0" dirty="0"/>
              <a:t>The specification of the Service Operation exchanges between Service Domains is broken down into a level of detail that unambiguously defines the interaction to match the underlying system message exchanges where appropriate. </a:t>
            </a:r>
          </a:p>
          <a:p>
            <a:endParaRPr lang="en-US" noProof="0" dirty="0"/>
          </a:p>
          <a:p>
            <a:endParaRPr lang="en-US" noProof="0" dirty="0"/>
          </a:p>
          <a:p>
            <a:r>
              <a:rPr lang="en-US" b="1" noProof="0" dirty="0"/>
              <a:t>BIAN: </a:t>
            </a:r>
          </a:p>
          <a:p>
            <a:pPr lvl="0">
              <a:buClrTx/>
            </a:pPr>
            <a:r>
              <a:rPr lang="nl-NL" dirty="0"/>
              <a:t>U</a:t>
            </a:r>
            <a:r>
              <a:rPr lang="x-none" dirty="0"/>
              <a:t>ses a framework to define the exchange content</a:t>
            </a:r>
          </a:p>
          <a:p>
            <a:pPr lvl="0">
              <a:buClrTx/>
            </a:pPr>
            <a:r>
              <a:rPr lang="x-none" dirty="0"/>
              <a:t>Defines a vocabulary </a:t>
            </a:r>
          </a:p>
          <a:p>
            <a:pPr lvl="0">
              <a:buClrTx/>
            </a:pPr>
            <a:r>
              <a:rPr lang="x-none" dirty="0"/>
              <a:t>Applies standard action terms to define interactions</a:t>
            </a:r>
          </a:p>
          <a:p>
            <a:pPr lvl="0">
              <a:buClrTx/>
            </a:pPr>
            <a:r>
              <a:rPr lang="x-none" dirty="0"/>
              <a:t>Maps the semantic Service Operation to messages</a:t>
            </a:r>
          </a:p>
          <a:p>
            <a:endParaRPr lang="en-US" noProof="0" dirty="0"/>
          </a:p>
          <a:p>
            <a:endParaRPr lang="en-US" noProof="0" dirty="0"/>
          </a:p>
        </p:txBody>
      </p:sp>
    </p:spTree>
    <p:extLst>
      <p:ext uri="{BB962C8B-B14F-4D97-AF65-F5344CB8AC3E}">
        <p14:creationId xmlns:p14="http://schemas.microsoft.com/office/powerpoint/2010/main" val="326816643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6FC462D3-BDC9-4C2E-9CAA-7E4DCF7EDABC}"/>
              </a:ext>
            </a:extLst>
          </p:cNvPr>
          <p:cNvPicPr>
            <a:picLocks noChangeAspect="1"/>
          </p:cNvPicPr>
          <p:nvPr/>
        </p:nvPicPr>
        <p:blipFill>
          <a:blip r:embed="rId3"/>
          <a:stretch>
            <a:fillRect/>
          </a:stretch>
        </p:blipFill>
        <p:spPr>
          <a:xfrm>
            <a:off x="5149" y="0"/>
            <a:ext cx="12188439" cy="6501135"/>
          </a:xfrm>
          <a:prstGeom prst="rect">
            <a:avLst/>
          </a:prstGeom>
        </p:spPr>
      </p:pic>
      <p:sp>
        <p:nvSpPr>
          <p:cNvPr id="5" name="Заголовок 4"/>
          <p:cNvSpPr>
            <a:spLocks noGrp="1"/>
          </p:cNvSpPr>
          <p:nvPr>
            <p:ph type="title"/>
          </p:nvPr>
        </p:nvSpPr>
        <p:spPr>
          <a:xfrm>
            <a:off x="963209" y="4408942"/>
            <a:ext cx="10364550" cy="1362706"/>
          </a:xfrm>
          <a:solidFill>
            <a:schemeClr val="bg1">
              <a:alpha val="83000"/>
            </a:schemeClr>
          </a:solidFill>
          <a:ln>
            <a:solidFill>
              <a:srgbClr val="9EAD2F"/>
            </a:solidFill>
          </a:ln>
        </p:spPr>
        <p:txBody>
          <a:bodyPr>
            <a:normAutofit/>
          </a:bodyPr>
          <a:lstStyle/>
          <a:p>
            <a:r>
              <a:rPr lang="en-US" noProof="0" dirty="0"/>
              <a:t>3.8 what is the purpose of service orientation and how does bian apply it? </a:t>
            </a:r>
          </a:p>
        </p:txBody>
      </p:sp>
      <p:pic>
        <p:nvPicPr>
          <p:cNvPr id="4" name="Picture 7">
            <a:extLst>
              <a:ext uri="{FF2B5EF4-FFF2-40B4-BE49-F238E27FC236}">
                <a16:creationId xmlns:a16="http://schemas.microsoft.com/office/drawing/2014/main" id="{06F12FED-35B0-4422-A8CF-7806295600BD}"/>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07C501C7-BE84-422F-B76B-A92D91653F8D}"/>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3.8</a:t>
            </a:r>
            <a:endParaRPr lang="en-GB" dirty="0"/>
          </a:p>
        </p:txBody>
      </p:sp>
    </p:spTree>
    <p:extLst>
      <p:ext uri="{BB962C8B-B14F-4D97-AF65-F5344CB8AC3E}">
        <p14:creationId xmlns:p14="http://schemas.microsoft.com/office/powerpoint/2010/main" val="368762064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7494709-F909-4DFA-8B8B-F1E532CED7B1}"/>
              </a:ext>
            </a:extLst>
          </p:cNvPr>
          <p:cNvSpPr>
            <a:spLocks noGrp="1"/>
          </p:cNvSpPr>
          <p:nvPr>
            <p:ph type="title"/>
          </p:nvPr>
        </p:nvSpPr>
        <p:spPr>
          <a:xfrm>
            <a:off x="1679728" y="265767"/>
            <a:ext cx="9169593" cy="744903"/>
          </a:xfrm>
        </p:spPr>
        <p:txBody>
          <a:bodyPr>
            <a:noAutofit/>
          </a:bodyPr>
          <a:lstStyle/>
          <a:p>
            <a:r>
              <a:rPr lang="en-US" sz="2000" b="1" noProof="0" dirty="0"/>
              <a:t>WHAT IS THE PURPOSE OF SERVICE ORIENTATION AND HOW DOES BIAN APPLY THIS? </a:t>
            </a:r>
          </a:p>
        </p:txBody>
      </p:sp>
      <p:sp>
        <p:nvSpPr>
          <p:cNvPr id="4" name="Tijdelijke aanduiding voor tekst 3">
            <a:extLst>
              <a:ext uri="{FF2B5EF4-FFF2-40B4-BE49-F238E27FC236}">
                <a16:creationId xmlns:a16="http://schemas.microsoft.com/office/drawing/2014/main" id="{609FA94A-3ECF-4BD3-B648-BB90A7E2F350}"/>
              </a:ext>
            </a:extLst>
          </p:cNvPr>
          <p:cNvSpPr>
            <a:spLocks noGrp="1"/>
          </p:cNvSpPr>
          <p:nvPr>
            <p:ph type="body" sz="quarter" idx="10"/>
          </p:nvPr>
        </p:nvSpPr>
        <p:spPr>
          <a:xfrm>
            <a:off x="1679729" y="1414363"/>
            <a:ext cx="8834131" cy="4826746"/>
          </a:xfrm>
        </p:spPr>
        <p:txBody>
          <a:bodyPr/>
          <a:lstStyle/>
          <a:p>
            <a:endParaRPr lang="en-US" noProof="0" dirty="0"/>
          </a:p>
          <a:p>
            <a:pPr marL="0" indent="0">
              <a:buNone/>
            </a:pPr>
            <a:r>
              <a:rPr lang="en-US" noProof="0" dirty="0"/>
              <a:t>Service-oriented architecture models business activities in a way that is intended to leverage service-based operation approaches and technologies. BIAN has extended the general SOA design concept to identify generic capability partitions that can be service-enabled to represent elemental building blocks of any bank. </a:t>
            </a:r>
          </a:p>
        </p:txBody>
      </p:sp>
    </p:spTree>
    <p:extLst>
      <p:ext uri="{BB962C8B-B14F-4D97-AF65-F5344CB8AC3E}">
        <p14:creationId xmlns:p14="http://schemas.microsoft.com/office/powerpoint/2010/main" val="30894964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DC377D02-C33F-4DE5-A0BE-04123B1B08CF}"/>
              </a:ext>
            </a:extLst>
          </p:cNvPr>
          <p:cNvPicPr>
            <a:picLocks noChangeAspect="1"/>
          </p:cNvPicPr>
          <p:nvPr/>
        </p:nvPicPr>
        <p:blipFill>
          <a:blip r:embed="rId3"/>
          <a:stretch>
            <a:fillRect/>
          </a:stretch>
        </p:blipFill>
        <p:spPr>
          <a:xfrm>
            <a:off x="0" y="0"/>
            <a:ext cx="12193588" cy="6526931"/>
          </a:xfrm>
          <a:prstGeom prst="rect">
            <a:avLst/>
          </a:prstGeom>
        </p:spPr>
      </p:pic>
      <p:sp>
        <p:nvSpPr>
          <p:cNvPr id="5" name="Заголовок 4"/>
          <p:cNvSpPr>
            <a:spLocks noGrp="1"/>
          </p:cNvSpPr>
          <p:nvPr>
            <p:ph type="title"/>
          </p:nvPr>
        </p:nvSpPr>
        <p:spPr>
          <a:xfrm>
            <a:off x="963209" y="4408942"/>
            <a:ext cx="10364550" cy="1362706"/>
          </a:xfrm>
          <a:solidFill>
            <a:schemeClr val="bg1">
              <a:alpha val="92000"/>
            </a:schemeClr>
          </a:solidFill>
          <a:ln>
            <a:solidFill>
              <a:srgbClr val="9EAD2F"/>
            </a:solidFill>
          </a:ln>
        </p:spPr>
        <p:txBody>
          <a:bodyPr/>
          <a:lstStyle/>
          <a:p>
            <a:r>
              <a:rPr lang="en-US" noProof="0" dirty="0"/>
              <a:t>3.9 The BIAN Framework - an overview</a:t>
            </a:r>
          </a:p>
        </p:txBody>
      </p:sp>
      <p:pic>
        <p:nvPicPr>
          <p:cNvPr id="4" name="Picture 7">
            <a:extLst>
              <a:ext uri="{FF2B5EF4-FFF2-40B4-BE49-F238E27FC236}">
                <a16:creationId xmlns:a16="http://schemas.microsoft.com/office/drawing/2014/main" id="{0F0B5354-5D5E-40D6-A589-9D9EA47D9CED}"/>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FD953F26-6C2C-429D-869B-02B25248BB5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3.8</a:t>
            </a:r>
            <a:endParaRPr lang="en-GB" dirty="0"/>
          </a:p>
        </p:txBody>
      </p:sp>
    </p:spTree>
    <p:extLst>
      <p:ext uri="{BB962C8B-B14F-4D97-AF65-F5344CB8AC3E}">
        <p14:creationId xmlns:p14="http://schemas.microsoft.com/office/powerpoint/2010/main" val="417136681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F409256-BEAF-46F3-ACC9-3A580D3DC0DD}"/>
              </a:ext>
            </a:extLst>
          </p:cNvPr>
          <p:cNvSpPr>
            <a:spLocks noGrp="1"/>
          </p:cNvSpPr>
          <p:nvPr>
            <p:ph type="title"/>
          </p:nvPr>
        </p:nvSpPr>
        <p:spPr/>
        <p:txBody>
          <a:bodyPr>
            <a:normAutofit/>
          </a:bodyPr>
          <a:lstStyle/>
          <a:p>
            <a:r>
              <a:rPr lang="en-US" sz="2000" b="1" cap="all" noProof="0" dirty="0"/>
              <a:t>The BIAN Framework – an overview</a:t>
            </a:r>
          </a:p>
        </p:txBody>
      </p:sp>
      <p:sp>
        <p:nvSpPr>
          <p:cNvPr id="4" name="Tijdelijke aanduiding voor tekst 3">
            <a:extLst>
              <a:ext uri="{FF2B5EF4-FFF2-40B4-BE49-F238E27FC236}">
                <a16:creationId xmlns:a16="http://schemas.microsoft.com/office/drawing/2014/main" id="{F7651608-A26D-4F84-9AFC-18BD20062A18}"/>
              </a:ext>
            </a:extLst>
          </p:cNvPr>
          <p:cNvSpPr>
            <a:spLocks noGrp="1"/>
          </p:cNvSpPr>
          <p:nvPr>
            <p:ph type="body" sz="quarter" idx="10"/>
          </p:nvPr>
        </p:nvSpPr>
        <p:spPr/>
        <p:txBody>
          <a:bodyPr/>
          <a:lstStyle/>
          <a:p>
            <a:r>
              <a:rPr lang="en-US" noProof="0" dirty="0"/>
              <a:t>Goal of BIAN: 	</a:t>
            </a:r>
          </a:p>
          <a:p>
            <a:pPr>
              <a:buClrTx/>
            </a:pPr>
            <a:r>
              <a:rPr lang="en-US" noProof="0" dirty="0"/>
              <a:t>Define standard semantic Service Operations with specific emphasis on the internal operations of any financial institution</a:t>
            </a:r>
          </a:p>
          <a:p>
            <a:pPr>
              <a:buClrTx/>
            </a:pPr>
            <a:r>
              <a:rPr lang="en-US" noProof="0" dirty="0"/>
              <a:t>Improve A2A interoperability within a bank </a:t>
            </a:r>
          </a:p>
          <a:p>
            <a:pPr>
              <a:buClrTx/>
            </a:pPr>
            <a:endParaRPr lang="en-US" noProof="0" dirty="0"/>
          </a:p>
          <a:p>
            <a:pPr marL="0" indent="0">
              <a:buClrTx/>
              <a:buNone/>
            </a:pPr>
            <a:r>
              <a:rPr lang="en-US" noProof="0" dirty="0"/>
              <a:t>BIAN SOA design framework is the informal name given to the BIAN design artifacts it is more commonly referred to as the BIAN Service Landscape, the highest level design component. </a:t>
            </a:r>
          </a:p>
          <a:p>
            <a:pPr marL="0" indent="0">
              <a:buClrTx/>
              <a:buNone/>
            </a:pPr>
            <a:endParaRPr lang="en-US" noProof="0" dirty="0"/>
          </a:p>
          <a:p>
            <a:r>
              <a:rPr lang="en-US" noProof="0" dirty="0"/>
              <a:t>Note that BIAN’s standard semantic Service Operation specifications are implementation agnostic. </a:t>
            </a:r>
          </a:p>
        </p:txBody>
      </p:sp>
    </p:spTree>
    <p:extLst>
      <p:ext uri="{BB962C8B-B14F-4D97-AF65-F5344CB8AC3E}">
        <p14:creationId xmlns:p14="http://schemas.microsoft.com/office/powerpoint/2010/main" val="400147991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a:xfrm>
            <a:off x="1679729" y="42153"/>
            <a:ext cx="8834130" cy="744903"/>
          </a:xfrm>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a:xfrm>
            <a:off x="1854672" y="3789074"/>
            <a:ext cx="8834131" cy="4826746"/>
          </a:xfrm>
        </p:spPr>
        <p:txBody>
          <a:bodyPr/>
          <a:lstStyle/>
          <a:p>
            <a:br>
              <a:rPr lang="en-US" noProof="0" dirty="0"/>
            </a:br>
            <a:r>
              <a:rPr lang="en-US" noProof="0" dirty="0"/>
              <a:t>What refers to B?</a:t>
            </a:r>
          </a:p>
          <a:p>
            <a:pPr marL="342900" indent="-342900">
              <a:buClrTx/>
              <a:buFont typeface="+mj-lt"/>
              <a:buAutoNum type="alphaLcParenR"/>
            </a:pPr>
            <a:r>
              <a:rPr lang="en-US" sz="1800" noProof="0" dirty="0"/>
              <a:t>BIAN has defined a novel approach to define canonical SOA standards</a:t>
            </a:r>
          </a:p>
          <a:p>
            <a:pPr marL="342900" indent="-342900">
              <a:buClrTx/>
              <a:buFont typeface="+mj-lt"/>
              <a:buAutoNum type="alphaLcParenR"/>
            </a:pPr>
            <a:r>
              <a:rPr lang="en-US" sz="1800" noProof="0" dirty="0"/>
              <a:t>The Service Domain definitions are tested by using them to model real-world business situations</a:t>
            </a:r>
          </a:p>
          <a:p>
            <a:pPr marL="342900" indent="-342900">
              <a:buClrTx/>
              <a:buFont typeface="+mj-lt"/>
              <a:buAutoNum type="alphaLcParenR"/>
            </a:pPr>
            <a:r>
              <a:rPr lang="en-US" sz="1800" noProof="0" dirty="0"/>
              <a:t>There is a clear path to applying the BIAN specific designs in practice</a:t>
            </a:r>
          </a:p>
          <a:p>
            <a:pPr marL="342900" indent="-342900">
              <a:buClrTx/>
              <a:buFont typeface="+mj-lt"/>
              <a:buAutoNum type="alphaLcParenR"/>
            </a:pPr>
            <a:r>
              <a:rPr lang="en-US" sz="1800" dirty="0"/>
              <a:t>The approach isolates discrete and elemental business capabilities called BIAN Service Domains. </a:t>
            </a:r>
            <a:endParaRPr lang="en-US" noProof="0" dirty="0"/>
          </a:p>
          <a:p>
            <a:endParaRPr lang="en-US" noProof="0" dirty="0"/>
          </a:p>
          <a:p>
            <a:endParaRPr lang="en-US" noProof="0" dirty="0"/>
          </a:p>
          <a:p>
            <a:endParaRPr lang="en-US" noProof="0" dirty="0"/>
          </a:p>
          <a:p>
            <a:endParaRPr lang="en-US" noProof="0" dirty="0"/>
          </a:p>
          <a:p>
            <a:endParaRPr lang="en-US" noProof="0" dirty="0"/>
          </a:p>
        </p:txBody>
      </p:sp>
      <p:grpSp>
        <p:nvGrpSpPr>
          <p:cNvPr id="4" name="Group 55">
            <a:extLst>
              <a:ext uri="{FF2B5EF4-FFF2-40B4-BE49-F238E27FC236}">
                <a16:creationId xmlns:a16="http://schemas.microsoft.com/office/drawing/2014/main" id="{58F63E50-7180-4905-B480-A990099CC158}"/>
              </a:ext>
            </a:extLst>
          </p:cNvPr>
          <p:cNvGrpSpPr/>
          <p:nvPr/>
        </p:nvGrpSpPr>
        <p:grpSpPr>
          <a:xfrm>
            <a:off x="1504785" y="622275"/>
            <a:ext cx="9310844" cy="3672408"/>
            <a:chOff x="255872" y="2825695"/>
            <a:chExt cx="8657206" cy="3943419"/>
          </a:xfrm>
        </p:grpSpPr>
        <p:sp>
          <p:nvSpPr>
            <p:cNvPr id="5" name="Rectangle 4">
              <a:extLst>
                <a:ext uri="{FF2B5EF4-FFF2-40B4-BE49-F238E27FC236}">
                  <a16:creationId xmlns:a16="http://schemas.microsoft.com/office/drawing/2014/main" id="{97421A80-3F65-4ED6-AEFE-D79002F46220}"/>
                </a:ext>
              </a:extLst>
            </p:cNvPr>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400" b="1" dirty="0">
                  <a:solidFill>
                    <a:schemeClr val="bg1"/>
                  </a:solidFill>
                </a:rPr>
                <a:t>A</a:t>
              </a:r>
            </a:p>
          </p:txBody>
        </p:sp>
        <p:sp>
          <p:nvSpPr>
            <p:cNvPr id="6" name="Right Arrow 11">
              <a:extLst>
                <a:ext uri="{FF2B5EF4-FFF2-40B4-BE49-F238E27FC236}">
                  <a16:creationId xmlns:a16="http://schemas.microsoft.com/office/drawing/2014/main" id="{D0974C85-B798-4F17-B566-0743F17FFF4E}"/>
                </a:ext>
              </a:extLst>
            </p:cNvPr>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201" dirty="0"/>
            </a:p>
          </p:txBody>
        </p:sp>
        <p:sp>
          <p:nvSpPr>
            <p:cNvPr id="7" name="Right Arrow 12">
              <a:extLst>
                <a:ext uri="{FF2B5EF4-FFF2-40B4-BE49-F238E27FC236}">
                  <a16:creationId xmlns:a16="http://schemas.microsoft.com/office/drawing/2014/main" id="{D9BDA9EE-EE61-4F5C-9FC4-30F37EC182EE}"/>
                </a:ext>
              </a:extLst>
            </p:cNvPr>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201" dirty="0"/>
            </a:p>
          </p:txBody>
        </p:sp>
        <p:sp>
          <p:nvSpPr>
            <p:cNvPr id="8" name="Rectangle 7">
              <a:extLst>
                <a:ext uri="{FF2B5EF4-FFF2-40B4-BE49-F238E27FC236}">
                  <a16:creationId xmlns:a16="http://schemas.microsoft.com/office/drawing/2014/main" id="{E93343D8-4B5E-4683-B39F-7F6B0FCBC44D}"/>
                </a:ext>
              </a:extLst>
            </p:cNvPr>
            <p:cNvSpPr/>
            <p:nvPr/>
          </p:nvSpPr>
          <p:spPr>
            <a:xfrm>
              <a:off x="255872" y="365830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a:t>
              </a:r>
            </a:p>
          </p:txBody>
        </p:sp>
        <p:sp>
          <p:nvSpPr>
            <p:cNvPr id="9" name="Rectangle 8">
              <a:extLst>
                <a:ext uri="{FF2B5EF4-FFF2-40B4-BE49-F238E27FC236}">
                  <a16:creationId xmlns:a16="http://schemas.microsoft.com/office/drawing/2014/main" id="{41E06414-30DF-49BF-AF1D-D0FE67D42FE3}"/>
                </a:ext>
              </a:extLst>
            </p:cNvPr>
            <p:cNvSpPr/>
            <p:nvPr/>
          </p:nvSpPr>
          <p:spPr>
            <a:xfrm>
              <a:off x="3306477" y="365830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400" b="1" dirty="0">
                  <a:solidFill>
                    <a:schemeClr val="bg1"/>
                  </a:solidFill>
                </a:rPr>
                <a:t>C</a:t>
              </a:r>
            </a:p>
          </p:txBody>
        </p:sp>
        <p:sp>
          <p:nvSpPr>
            <p:cNvPr id="10" name="Rectangle 9">
              <a:extLst>
                <a:ext uri="{FF2B5EF4-FFF2-40B4-BE49-F238E27FC236}">
                  <a16:creationId xmlns:a16="http://schemas.microsoft.com/office/drawing/2014/main" id="{270B15A5-90EA-4F5E-84C1-C8C510D5FCF5}"/>
                </a:ext>
              </a:extLst>
            </p:cNvPr>
            <p:cNvSpPr/>
            <p:nvPr/>
          </p:nvSpPr>
          <p:spPr>
            <a:xfrm>
              <a:off x="6357082" y="365830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400" b="1" dirty="0">
                  <a:solidFill>
                    <a:schemeClr val="bg1"/>
                  </a:solidFill>
                </a:rPr>
                <a:t>D</a:t>
              </a:r>
            </a:p>
          </p:txBody>
        </p:sp>
        <p:cxnSp>
          <p:nvCxnSpPr>
            <p:cNvPr id="11" name="Elbow Connector 17">
              <a:extLst>
                <a:ext uri="{FF2B5EF4-FFF2-40B4-BE49-F238E27FC236}">
                  <a16:creationId xmlns:a16="http://schemas.microsoft.com/office/drawing/2014/main" id="{F9D91AA8-81E8-4318-938E-93FFCF2D246F}"/>
                </a:ext>
              </a:extLst>
            </p:cNvPr>
            <p:cNvCxnSpPr>
              <a:stCxn id="5" idx="2"/>
              <a:endCxn id="8" idx="0"/>
            </p:cNvCxnSpPr>
            <p:nvPr/>
          </p:nvCxnSpPr>
          <p:spPr bwMode="auto">
            <a:xfrm rot="5400000">
              <a:off x="2876687" y="1950518"/>
              <a:ext cx="364972"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12" name="Elbow Connector 19">
              <a:extLst>
                <a:ext uri="{FF2B5EF4-FFF2-40B4-BE49-F238E27FC236}">
                  <a16:creationId xmlns:a16="http://schemas.microsoft.com/office/drawing/2014/main" id="{1D24AD66-9D8F-454C-8A52-63BDF9B91733}"/>
                </a:ext>
              </a:extLst>
            </p:cNvPr>
            <p:cNvCxnSpPr>
              <a:stCxn id="5" idx="2"/>
              <a:endCxn id="10" idx="0"/>
            </p:cNvCxnSpPr>
            <p:nvPr/>
          </p:nvCxnSpPr>
          <p:spPr bwMode="auto">
            <a:xfrm rot="16200000" flipH="1">
              <a:off x="5927292" y="1950517"/>
              <a:ext cx="364971" cy="3050606"/>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13" name="Elbow Connector 23">
              <a:extLst>
                <a:ext uri="{FF2B5EF4-FFF2-40B4-BE49-F238E27FC236}">
                  <a16:creationId xmlns:a16="http://schemas.microsoft.com/office/drawing/2014/main" id="{7D5C3866-3A71-4956-961D-A885BBB413BF}"/>
                </a:ext>
              </a:extLst>
            </p:cNvPr>
            <p:cNvCxnSpPr>
              <a:stCxn id="5" idx="2"/>
              <a:endCxn id="9" idx="0"/>
            </p:cNvCxnSpPr>
            <p:nvPr/>
          </p:nvCxnSpPr>
          <p:spPr bwMode="auto">
            <a:xfrm rot="5400000">
              <a:off x="4401990" y="3476735"/>
              <a:ext cx="364972" cy="1180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25C7D314-FC4D-4A4F-AB45-69477BE64D10}"/>
                </a:ext>
              </a:extLst>
            </p:cNvPr>
            <p:cNvSpPr/>
            <p:nvPr/>
          </p:nvSpPr>
          <p:spPr>
            <a:xfrm>
              <a:off x="255872"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1 – BIAN’s capability- oriented approach differs from conventional process models</a:t>
              </a:r>
            </a:p>
          </p:txBody>
        </p:sp>
        <p:sp>
          <p:nvSpPr>
            <p:cNvPr id="15" name="Rectangle 14">
              <a:extLst>
                <a:ext uri="{FF2B5EF4-FFF2-40B4-BE49-F238E27FC236}">
                  <a16:creationId xmlns:a16="http://schemas.microsoft.com/office/drawing/2014/main" id="{82241698-FDFF-4D19-9665-7D502457B465}"/>
                </a:ext>
              </a:extLst>
            </p:cNvPr>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3 – BIAN partitions have to be defined at an elemental level to be canonical</a:t>
              </a:r>
            </a:p>
          </p:txBody>
        </p:sp>
        <p:sp>
          <p:nvSpPr>
            <p:cNvPr id="16" name="Rectangle 15">
              <a:extLst>
                <a:ext uri="{FF2B5EF4-FFF2-40B4-BE49-F238E27FC236}">
                  <a16:creationId xmlns:a16="http://schemas.microsoft.com/office/drawing/2014/main" id="{97E9DF6D-F5FF-4CC2-B856-1465C6E476BF}"/>
                </a:ext>
              </a:extLst>
            </p:cNvPr>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2 – A BIAN capability partition combines a type of ‘asset’ with a specific ‘pattern’ of use</a:t>
              </a:r>
            </a:p>
          </p:txBody>
        </p:sp>
        <p:cxnSp>
          <p:nvCxnSpPr>
            <p:cNvPr id="17" name="Elbow Connector 32">
              <a:extLst>
                <a:ext uri="{FF2B5EF4-FFF2-40B4-BE49-F238E27FC236}">
                  <a16:creationId xmlns:a16="http://schemas.microsoft.com/office/drawing/2014/main" id="{33DFF7E9-B6BE-42A1-A870-2FD5085D70AF}"/>
                </a:ext>
              </a:extLst>
            </p:cNvPr>
            <p:cNvCxnSpPr>
              <a:stCxn id="8" idx="2"/>
              <a:endCxn id="14" idx="0"/>
            </p:cNvCxnSpPr>
            <p:nvPr/>
          </p:nvCxnSpPr>
          <p:spPr bwMode="auto">
            <a:xfrm rot="5400000">
              <a:off x="1010202" y="4139006"/>
              <a:ext cx="32036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18" name="Elbow Connector 33">
              <a:extLst>
                <a:ext uri="{FF2B5EF4-FFF2-40B4-BE49-F238E27FC236}">
                  <a16:creationId xmlns:a16="http://schemas.microsoft.com/office/drawing/2014/main" id="{0CB22A8B-1032-4BE2-A30F-C5B31F802F22}"/>
                </a:ext>
              </a:extLst>
            </p:cNvPr>
            <p:cNvCxnSpPr>
              <a:stCxn id="8" idx="2"/>
              <a:endCxn id="15" idx="0"/>
            </p:cNvCxnSpPr>
            <p:nvPr/>
          </p:nvCxnSpPr>
          <p:spPr bwMode="auto">
            <a:xfrm rot="16200000" flipH="1">
              <a:off x="1737172" y="4139004"/>
              <a:ext cx="32036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19" name="Elbow Connector 34">
              <a:extLst>
                <a:ext uri="{FF2B5EF4-FFF2-40B4-BE49-F238E27FC236}">
                  <a16:creationId xmlns:a16="http://schemas.microsoft.com/office/drawing/2014/main" id="{14FE6511-3E00-4960-B756-41699238416E}"/>
                </a:ext>
              </a:extLst>
            </p:cNvPr>
            <p:cNvCxnSpPr>
              <a:stCxn id="8" idx="2"/>
              <a:endCxn id="16" idx="0"/>
            </p:cNvCxnSpPr>
            <p:nvPr/>
          </p:nvCxnSpPr>
          <p:spPr bwMode="auto">
            <a:xfrm rot="5400000">
              <a:off x="941618" y="4935474"/>
              <a:ext cx="1184505" cy="1180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20" name="Rectangle 19">
              <a:extLst>
                <a:ext uri="{FF2B5EF4-FFF2-40B4-BE49-F238E27FC236}">
                  <a16:creationId xmlns:a16="http://schemas.microsoft.com/office/drawing/2014/main" id="{AB8E0A9D-0F93-45D0-BF7B-A59B9D20B73D}"/>
                </a:ext>
              </a:extLst>
            </p:cNvPr>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1 – Every Service Domain has a standard working pattern</a:t>
              </a:r>
            </a:p>
          </p:txBody>
        </p:sp>
        <p:sp>
          <p:nvSpPr>
            <p:cNvPr id="21" name="Rectangle 20">
              <a:extLst>
                <a:ext uri="{FF2B5EF4-FFF2-40B4-BE49-F238E27FC236}">
                  <a16:creationId xmlns:a16="http://schemas.microsoft.com/office/drawing/2014/main" id="{C36C64BD-94C0-490B-AA91-6AEE4D919F5D}"/>
                </a:ext>
              </a:extLst>
            </p:cNvPr>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3 – All service exchanges are defined in semantic terms</a:t>
              </a:r>
            </a:p>
          </p:txBody>
        </p:sp>
        <p:sp>
          <p:nvSpPr>
            <p:cNvPr id="22" name="Rectangle 21">
              <a:extLst>
                <a:ext uri="{FF2B5EF4-FFF2-40B4-BE49-F238E27FC236}">
                  <a16:creationId xmlns:a16="http://schemas.microsoft.com/office/drawing/2014/main" id="{9901F5D9-86C6-4B64-99BC-303673D788FC}"/>
                </a:ext>
              </a:extLst>
            </p:cNvPr>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2 – All business activity can be represented using service exchanges between Service Domains</a:t>
              </a:r>
              <a:endParaRPr lang="en-US" sz="800" b="1" dirty="0">
                <a:solidFill>
                  <a:schemeClr val="tx2"/>
                </a:solidFill>
              </a:endParaRPr>
            </a:p>
          </p:txBody>
        </p:sp>
        <p:cxnSp>
          <p:nvCxnSpPr>
            <p:cNvPr id="23" name="Elbow Connector 44">
              <a:extLst>
                <a:ext uri="{FF2B5EF4-FFF2-40B4-BE49-F238E27FC236}">
                  <a16:creationId xmlns:a16="http://schemas.microsoft.com/office/drawing/2014/main" id="{94AA5BA6-BD80-40D2-8676-5C548F4A85DA}"/>
                </a:ext>
              </a:extLst>
            </p:cNvPr>
            <p:cNvCxnSpPr>
              <a:stCxn id="9" idx="2"/>
              <a:endCxn id="20" idx="0"/>
            </p:cNvCxnSpPr>
            <p:nvPr/>
          </p:nvCxnSpPr>
          <p:spPr bwMode="auto">
            <a:xfrm rot="5400000">
              <a:off x="4060806" y="4139006"/>
              <a:ext cx="32036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24" name="Elbow Connector 45">
              <a:extLst>
                <a:ext uri="{FF2B5EF4-FFF2-40B4-BE49-F238E27FC236}">
                  <a16:creationId xmlns:a16="http://schemas.microsoft.com/office/drawing/2014/main" id="{DAEB232A-91BC-4E42-9924-7CA5CB209929}"/>
                </a:ext>
              </a:extLst>
            </p:cNvPr>
            <p:cNvCxnSpPr>
              <a:stCxn id="9" idx="2"/>
              <a:endCxn id="21" idx="0"/>
            </p:cNvCxnSpPr>
            <p:nvPr/>
          </p:nvCxnSpPr>
          <p:spPr bwMode="auto">
            <a:xfrm rot="16200000" flipH="1">
              <a:off x="4787776" y="4139004"/>
              <a:ext cx="32036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25" name="Elbow Connector 46">
              <a:extLst>
                <a:ext uri="{FF2B5EF4-FFF2-40B4-BE49-F238E27FC236}">
                  <a16:creationId xmlns:a16="http://schemas.microsoft.com/office/drawing/2014/main" id="{C138B689-0125-422C-A115-ACE6A49AC247}"/>
                </a:ext>
              </a:extLst>
            </p:cNvPr>
            <p:cNvCxnSpPr>
              <a:stCxn id="9" idx="2"/>
              <a:endCxn id="22" idx="0"/>
            </p:cNvCxnSpPr>
            <p:nvPr/>
          </p:nvCxnSpPr>
          <p:spPr bwMode="auto">
            <a:xfrm rot="5400000">
              <a:off x="3992222" y="4935474"/>
              <a:ext cx="1184506" cy="1180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26" name="Rectangle 25">
              <a:extLst>
                <a:ext uri="{FF2B5EF4-FFF2-40B4-BE49-F238E27FC236}">
                  <a16:creationId xmlns:a16="http://schemas.microsoft.com/office/drawing/2014/main" id="{8A80BC81-8B9D-459B-B5F4-DE203326EA5C}"/>
                </a:ext>
              </a:extLst>
            </p:cNvPr>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1 – BIAN specific model can be mapped to other architectural views</a:t>
              </a:r>
            </a:p>
          </p:txBody>
        </p:sp>
        <p:cxnSp>
          <p:nvCxnSpPr>
            <p:cNvPr id="27" name="Elbow Connector 59">
              <a:extLst>
                <a:ext uri="{FF2B5EF4-FFF2-40B4-BE49-F238E27FC236}">
                  <a16:creationId xmlns:a16="http://schemas.microsoft.com/office/drawing/2014/main" id="{AEAA0745-A966-4B69-BC4F-2805B95BD458}"/>
                </a:ext>
              </a:extLst>
            </p:cNvPr>
            <p:cNvCxnSpPr>
              <a:stCxn id="10" idx="2"/>
              <a:endCxn id="26" idx="0"/>
            </p:cNvCxnSpPr>
            <p:nvPr/>
          </p:nvCxnSpPr>
          <p:spPr bwMode="auto">
            <a:xfrm rot="5400000">
              <a:off x="7111411" y="4139006"/>
              <a:ext cx="32036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28" name="Elbow Connector 60">
              <a:extLst>
                <a:ext uri="{FF2B5EF4-FFF2-40B4-BE49-F238E27FC236}">
                  <a16:creationId xmlns:a16="http://schemas.microsoft.com/office/drawing/2014/main" id="{3FC92CFB-165B-47E9-9040-68A41D6E03F6}"/>
                </a:ext>
              </a:extLst>
            </p:cNvPr>
            <p:cNvCxnSpPr>
              <a:stCxn id="10" idx="2"/>
              <a:endCxn id="30" idx="0"/>
            </p:cNvCxnSpPr>
            <p:nvPr/>
          </p:nvCxnSpPr>
          <p:spPr bwMode="auto">
            <a:xfrm rot="16200000" flipH="1">
              <a:off x="7838381" y="4139004"/>
              <a:ext cx="32036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29" name="Elbow Connector 61">
              <a:extLst>
                <a:ext uri="{FF2B5EF4-FFF2-40B4-BE49-F238E27FC236}">
                  <a16:creationId xmlns:a16="http://schemas.microsoft.com/office/drawing/2014/main" id="{8AE73F71-2FEC-487F-A2E7-51ECA025DB3A}"/>
                </a:ext>
              </a:extLst>
            </p:cNvPr>
            <p:cNvCxnSpPr>
              <a:stCxn id="10" idx="2"/>
              <a:endCxn id="31" idx="3"/>
            </p:cNvCxnSpPr>
            <p:nvPr/>
          </p:nvCxnSpPr>
          <p:spPr bwMode="auto">
            <a:xfrm rot="5400000">
              <a:off x="6643771" y="5157672"/>
              <a:ext cx="1806676" cy="175945"/>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0" name="Rectangle 29">
              <a:extLst>
                <a:ext uri="{FF2B5EF4-FFF2-40B4-BE49-F238E27FC236}">
                  <a16:creationId xmlns:a16="http://schemas.microsoft.com/office/drawing/2014/main" id="{A26BB75C-21FC-41A1-9266-950B5728A1F2}"/>
                </a:ext>
              </a:extLst>
            </p:cNvPr>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3 – A BIAN business blueprint supports many analyses:</a:t>
              </a:r>
            </a:p>
            <a:p>
              <a:pPr marL="1589" lvl="1"/>
              <a:r>
                <a:rPr lang="en-US" sz="800" b="1" dirty="0">
                  <a:solidFill>
                    <a:schemeClr val="tx2"/>
                  </a:solidFill>
                </a:rPr>
                <a:t>3.1 Performance</a:t>
              </a:r>
            </a:p>
            <a:p>
              <a:pPr marL="1589" lvl="1"/>
              <a:r>
                <a:rPr lang="en-US" sz="800" b="1" dirty="0">
                  <a:solidFill>
                    <a:schemeClr val="tx2"/>
                  </a:solidFill>
                </a:rPr>
                <a:t>3.2 Coverage</a:t>
              </a:r>
            </a:p>
            <a:p>
              <a:pPr marL="1589" lvl="1"/>
              <a:r>
                <a:rPr lang="en-US" sz="800" b="1" dirty="0">
                  <a:solidFill>
                    <a:schemeClr val="tx2"/>
                  </a:solidFill>
                </a:rPr>
                <a:t>3.3.Attribution</a:t>
              </a:r>
            </a:p>
          </p:txBody>
        </p:sp>
        <p:sp>
          <p:nvSpPr>
            <p:cNvPr id="31" name="Rectangle 30">
              <a:extLst>
                <a:ext uri="{FF2B5EF4-FFF2-40B4-BE49-F238E27FC236}">
                  <a16:creationId xmlns:a16="http://schemas.microsoft.com/office/drawing/2014/main" id="{0DD42C57-9701-4E6E-8568-718D2FF66531}"/>
                </a:ext>
              </a:extLst>
            </p:cNvPr>
            <p:cNvSpPr/>
            <p:nvPr/>
          </p:nvSpPr>
          <p:spPr>
            <a:xfrm>
              <a:off x="6357082" y="5528849"/>
              <a:ext cx="1102054" cy="1240265"/>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900" b="1" dirty="0">
                  <a:solidFill>
                    <a:schemeClr val="tx2"/>
                  </a:solidFill>
                </a:rPr>
                <a:t>2 – The designs can be related to different technical implementation environments</a:t>
              </a:r>
            </a:p>
            <a:p>
              <a:pPr marL="1589" lvl="1"/>
              <a:r>
                <a:rPr lang="en-US" sz="800" b="1" dirty="0">
                  <a:solidFill>
                    <a:schemeClr val="tx2"/>
                  </a:solidFill>
                </a:rPr>
                <a:t>2.1 Core/Host/Legacy</a:t>
              </a:r>
            </a:p>
            <a:p>
              <a:pPr marL="1589" lvl="1"/>
              <a:r>
                <a:rPr lang="en-US" sz="800" b="1" dirty="0">
                  <a:solidFill>
                    <a:schemeClr val="tx2"/>
                  </a:solidFill>
                </a:rPr>
                <a:t>2.2 ESB Enabled</a:t>
              </a:r>
            </a:p>
            <a:p>
              <a:pPr marL="1589" lvl="1"/>
              <a:r>
                <a:rPr lang="en-US" sz="800" b="1" dirty="0">
                  <a:solidFill>
                    <a:schemeClr val="tx2"/>
                  </a:solidFill>
                </a:rPr>
                <a:t>2.3.Cloud/Microservice</a:t>
              </a:r>
            </a:p>
          </p:txBody>
        </p:sp>
      </p:grpSp>
      <p:sp>
        <p:nvSpPr>
          <p:cNvPr id="32" name="Round Same Side Corner Rectangle 31">
            <a:extLst>
              <a:ext uri="{FF2B5EF4-FFF2-40B4-BE49-F238E27FC236}">
                <a16:creationId xmlns:a16="http://schemas.microsoft.com/office/drawing/2014/main" id="{3ACF7C60-DD43-6640-98DA-D46E3851D688}"/>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 name="Graphic 32" descr="Group brainstorm">
            <a:extLst>
              <a:ext uri="{FF2B5EF4-FFF2-40B4-BE49-F238E27FC236}">
                <a16:creationId xmlns:a16="http://schemas.microsoft.com/office/drawing/2014/main" id="{8B806F54-5B9C-2A47-AC25-C33DF0435CF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270063128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a:xfrm>
            <a:off x="1679729" y="188726"/>
            <a:ext cx="8834130" cy="744903"/>
          </a:xfrm>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a:xfrm>
            <a:off x="1848322" y="910307"/>
            <a:ext cx="8834131" cy="4826746"/>
          </a:xfrm>
        </p:spPr>
        <p:txBody>
          <a:bodyPr/>
          <a:lstStyle/>
          <a:p>
            <a:br>
              <a:rPr lang="en-US" noProof="0" dirty="0"/>
            </a:br>
            <a:r>
              <a:rPr lang="en-US" noProof="0" dirty="0"/>
              <a:t>What </a:t>
            </a:r>
            <a:r>
              <a:rPr lang="en-US" dirty="0"/>
              <a:t>is not a </a:t>
            </a:r>
            <a:r>
              <a:rPr lang="en-US" noProof="0" dirty="0"/>
              <a:t>characteristic of a Service Domain:</a:t>
            </a:r>
          </a:p>
          <a:p>
            <a:endParaRPr lang="en-US" dirty="0"/>
          </a:p>
          <a:p>
            <a:endParaRPr lang="en-US" noProof="0" dirty="0"/>
          </a:p>
          <a:p>
            <a:pPr marL="342900" indent="-342900">
              <a:buClrTx/>
              <a:buFont typeface="+mj-lt"/>
              <a:buAutoNum type="alphaLcParenR"/>
            </a:pPr>
            <a:r>
              <a:rPr lang="en-US" sz="1800" noProof="0" dirty="0"/>
              <a:t>Common operating purpose/role</a:t>
            </a:r>
          </a:p>
          <a:p>
            <a:pPr marL="342900" indent="-342900">
              <a:buClrTx/>
              <a:buFont typeface="+mj-lt"/>
              <a:buAutoNum type="alphaLcParenR"/>
            </a:pPr>
            <a:r>
              <a:rPr lang="en-US" sz="1800" noProof="0" dirty="0"/>
              <a:t>Standardized </a:t>
            </a:r>
            <a:r>
              <a:rPr lang="en-US" sz="1800" dirty="0"/>
              <a:t>process</a:t>
            </a:r>
          </a:p>
          <a:p>
            <a:pPr marL="342900" indent="-342900">
              <a:buClrTx/>
              <a:buFont typeface="+mj-lt"/>
              <a:buAutoNum type="alphaLcParenR"/>
            </a:pPr>
            <a:r>
              <a:rPr lang="en-US" sz="1800" noProof="0" dirty="0"/>
              <a:t>Fulfilling business roles from start to end</a:t>
            </a:r>
          </a:p>
          <a:p>
            <a:pPr marL="342900" indent="-342900">
              <a:buClrTx/>
              <a:buFont typeface="+mj-lt"/>
              <a:buAutoNum type="alphaLcParenR"/>
            </a:pPr>
            <a:r>
              <a:rPr lang="en-US" sz="1800" dirty="0"/>
              <a:t>Is managed by using a pattern called control record</a:t>
            </a:r>
            <a:endParaRPr lang="en-US" noProof="0" dirty="0"/>
          </a:p>
          <a:p>
            <a:endParaRPr lang="en-US" noProof="0" dirty="0"/>
          </a:p>
          <a:p>
            <a:endParaRPr lang="en-US" noProof="0" dirty="0"/>
          </a:p>
          <a:p>
            <a:endParaRPr lang="en-US" noProof="0" dirty="0"/>
          </a:p>
          <a:p>
            <a:endParaRPr lang="en-US" noProof="0" dirty="0"/>
          </a:p>
        </p:txBody>
      </p:sp>
      <p:sp>
        <p:nvSpPr>
          <p:cNvPr id="4" name="Round Same Side Corner Rectangle 3">
            <a:extLst>
              <a:ext uri="{FF2B5EF4-FFF2-40B4-BE49-F238E27FC236}">
                <a16:creationId xmlns:a16="http://schemas.microsoft.com/office/drawing/2014/main" id="{EA29DBDE-8508-4B43-830B-AC30CFD3E94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3AF060F4-6717-F54F-941D-280ABACDADF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166593429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buClrTx/>
            </a:pPr>
            <a:r>
              <a:rPr lang="en-US" dirty="0"/>
              <a:t>Have knowledge of the key terms.</a:t>
            </a:r>
          </a:p>
          <a:p>
            <a:pPr lvl="1">
              <a:buClrTx/>
            </a:pPr>
            <a:r>
              <a:rPr lang="en-US" dirty="0"/>
              <a:t>The interpretation of BIAN in different situations.</a:t>
            </a:r>
          </a:p>
          <a:p>
            <a:pPr lvl="1">
              <a:buClrTx/>
            </a:pPr>
            <a:r>
              <a:rPr lang="en-US" dirty="0"/>
              <a:t>Have knowledge of the combination of a static and dynamic view in your model. </a:t>
            </a:r>
            <a:r>
              <a:rPr lang="en-US" noProof="0" dirty="0"/>
              <a:t>BIAN and its relation to other standards.</a:t>
            </a:r>
          </a:p>
          <a:p>
            <a:pPr lvl="1">
              <a:buClrTx/>
            </a:pPr>
            <a:r>
              <a:rPr lang="en-US" dirty="0"/>
              <a:t>BIAN’s model view on the business</a:t>
            </a:r>
            <a:endParaRPr lang="en-US" noProof="0" dirty="0"/>
          </a:p>
          <a:p>
            <a:endParaRPr lang="en-US" noProof="0" dirty="0"/>
          </a:p>
        </p:txBody>
      </p:sp>
    </p:spTree>
    <p:extLst>
      <p:ext uri="{BB962C8B-B14F-4D97-AF65-F5344CB8AC3E}">
        <p14:creationId xmlns:p14="http://schemas.microsoft.com/office/powerpoint/2010/main" val="185591589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634D02-ED6C-AE44-87DD-9EDFEADF8033}"/>
              </a:ext>
            </a:extLst>
          </p:cNvPr>
          <p:cNvSpPr>
            <a:spLocks noGrp="1"/>
          </p:cNvSpPr>
          <p:nvPr>
            <p:ph type="title"/>
          </p:nvPr>
        </p:nvSpPr>
        <p:spPr>
          <a:xfrm>
            <a:off x="1679730" y="188727"/>
            <a:ext cx="8834131" cy="521835"/>
          </a:xfrm>
        </p:spPr>
        <p:txBody>
          <a:bodyPr>
            <a:normAutofit/>
          </a:bodyPr>
          <a:lstStyle/>
          <a:p>
            <a:r>
              <a:rPr lang="en-US" sz="2000" b="1" dirty="0"/>
              <a:t>PURPOSE OF THE BIAN CERTIFICATION</a:t>
            </a:r>
          </a:p>
        </p:txBody>
      </p:sp>
      <p:sp>
        <p:nvSpPr>
          <p:cNvPr id="3" name="Text Placeholder 2">
            <a:extLst>
              <a:ext uri="{FF2B5EF4-FFF2-40B4-BE49-F238E27FC236}">
                <a16:creationId xmlns:a16="http://schemas.microsoft.com/office/drawing/2014/main" id="{28AAF8C2-A5DB-1E4D-9382-C5C3B90D7FF8}"/>
              </a:ext>
            </a:extLst>
          </p:cNvPr>
          <p:cNvSpPr>
            <a:spLocks noGrp="1"/>
          </p:cNvSpPr>
          <p:nvPr>
            <p:ph type="body" idx="1"/>
          </p:nvPr>
        </p:nvSpPr>
        <p:spPr>
          <a:xfrm>
            <a:off x="647882" y="1198339"/>
            <a:ext cx="5472296" cy="521834"/>
          </a:xfrm>
        </p:spPr>
        <p:txBody>
          <a:bodyPr/>
          <a:lstStyle/>
          <a:p>
            <a:r>
              <a:rPr lang="en-US" dirty="0">
                <a:solidFill>
                  <a:schemeClr val="tx1"/>
                </a:solidFill>
              </a:rPr>
              <a:t>General benefits of the BIAN Certification</a:t>
            </a:r>
          </a:p>
        </p:txBody>
      </p:sp>
      <p:sp>
        <p:nvSpPr>
          <p:cNvPr id="4" name="Text Placeholder 3">
            <a:extLst>
              <a:ext uri="{FF2B5EF4-FFF2-40B4-BE49-F238E27FC236}">
                <a16:creationId xmlns:a16="http://schemas.microsoft.com/office/drawing/2014/main" id="{D3949AE1-4871-FF4D-BF2A-C132152B8287}"/>
              </a:ext>
            </a:extLst>
          </p:cNvPr>
          <p:cNvSpPr>
            <a:spLocks noGrp="1"/>
          </p:cNvSpPr>
          <p:nvPr>
            <p:ph type="body" sz="half" idx="3"/>
          </p:nvPr>
        </p:nvSpPr>
        <p:spPr>
          <a:xfrm>
            <a:off x="6312818" y="1216105"/>
            <a:ext cx="5760794" cy="504067"/>
          </a:xfrm>
        </p:spPr>
        <p:txBody>
          <a:bodyPr/>
          <a:lstStyle/>
          <a:p>
            <a:r>
              <a:rPr lang="en-US" dirty="0">
                <a:solidFill>
                  <a:schemeClr val="tx1"/>
                </a:solidFill>
              </a:rPr>
              <a:t>Benefits for professionals</a:t>
            </a:r>
          </a:p>
        </p:txBody>
      </p:sp>
      <p:sp>
        <p:nvSpPr>
          <p:cNvPr id="6" name="Content Placeholder 5">
            <a:extLst>
              <a:ext uri="{FF2B5EF4-FFF2-40B4-BE49-F238E27FC236}">
                <a16:creationId xmlns:a16="http://schemas.microsoft.com/office/drawing/2014/main" id="{A892B291-0CF9-A147-9AB3-DE0E365BFCAF}"/>
              </a:ext>
            </a:extLst>
          </p:cNvPr>
          <p:cNvSpPr>
            <a:spLocks noGrp="1"/>
          </p:cNvSpPr>
          <p:nvPr>
            <p:ph sz="half" idx="4"/>
          </p:nvPr>
        </p:nvSpPr>
        <p:spPr>
          <a:xfrm>
            <a:off x="6312818" y="1720172"/>
            <a:ext cx="5664773" cy="3745215"/>
          </a:xfrm>
        </p:spPr>
        <p:txBody>
          <a:bodyPr/>
          <a:lstStyle/>
          <a:p>
            <a:pPr marL="342900" indent="-342900">
              <a:buFont typeface="Arial" panose="020B0604020202020204" pitchFamily="34" charset="0"/>
              <a:buChar char="•"/>
            </a:pPr>
            <a:r>
              <a:rPr lang="en-US" sz="2000" dirty="0"/>
              <a:t>It enables professionals to leverage the benefits of BIAN.</a:t>
            </a:r>
          </a:p>
          <a:p>
            <a:pPr marL="342900" indent="-342900">
              <a:buFont typeface="Arial" panose="020B0604020202020204" pitchFamily="34" charset="0"/>
              <a:buChar char="•"/>
            </a:pPr>
            <a:r>
              <a:rPr lang="en-US" sz="2000" dirty="0"/>
              <a:t>It helps in the authentication of banking professionals and banking architects and supports their credibility. </a:t>
            </a:r>
          </a:p>
          <a:p>
            <a:pPr marL="342900" indent="-342900">
              <a:buFont typeface="Arial" panose="020B0604020202020204" pitchFamily="34" charset="0"/>
              <a:buChar char="•"/>
            </a:pPr>
            <a:r>
              <a:rPr lang="en-US" sz="2000" dirty="0"/>
              <a:t>It increases the knowledge and general skills of professionals regarding financial services providers and enables the creation of more transparent IT systems within.</a:t>
            </a:r>
          </a:p>
          <a:p>
            <a:pPr marL="342900" indent="-342900">
              <a:buFont typeface="Arial" panose="020B0604020202020204" pitchFamily="34" charset="0"/>
              <a:buChar char="•"/>
            </a:pPr>
            <a:r>
              <a:rPr lang="en-US" sz="2000" dirty="0"/>
              <a:t>Provide professionals and their organizations with a competitive advantage. </a:t>
            </a:r>
          </a:p>
          <a:p>
            <a:endParaRPr lang="en-US" sz="2000" dirty="0"/>
          </a:p>
          <a:p>
            <a:endParaRPr lang="en-US" sz="2000" dirty="0"/>
          </a:p>
        </p:txBody>
      </p:sp>
      <p:sp>
        <p:nvSpPr>
          <p:cNvPr id="10" name="Content Placeholder 5">
            <a:extLst>
              <a:ext uri="{FF2B5EF4-FFF2-40B4-BE49-F238E27FC236}">
                <a16:creationId xmlns:a16="http://schemas.microsoft.com/office/drawing/2014/main" id="{CBAE5A0F-94A5-AD4A-88F3-258FFCE3FDD4}"/>
              </a:ext>
            </a:extLst>
          </p:cNvPr>
          <p:cNvSpPr txBox="1">
            <a:spLocks/>
          </p:cNvSpPr>
          <p:nvPr/>
        </p:nvSpPr>
        <p:spPr>
          <a:xfrm>
            <a:off x="667032" y="1720172"/>
            <a:ext cx="5664773" cy="4538604"/>
          </a:xfrm>
          <a:prstGeom prst="rect">
            <a:avLst/>
          </a:prstGeom>
        </p:spPr>
        <p:txBody>
          <a:bodyPr vert="horz"/>
          <a:lstStyle>
            <a:lvl1pPr marL="0" indent="0" algn="l" defTabSz="677284" rtl="0" eaLnBrk="1" latinLnBrk="0" hangingPunct="1">
              <a:spcBef>
                <a:spcPct val="20000"/>
              </a:spcBef>
              <a:buClr>
                <a:schemeClr val="accent3">
                  <a:lumMod val="75000"/>
                </a:schemeClr>
              </a:buClr>
              <a:buFont typeface="Arial" panose="020B0604020202020204" pitchFamily="34" charset="0"/>
              <a:buNone/>
              <a:defRPr sz="2400" kern="1200">
                <a:solidFill>
                  <a:schemeClr val="tx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Clr>
                <a:schemeClr val="accent3">
                  <a:lumMod val="75000"/>
                </a:schemeClr>
              </a:buClr>
              <a:buFont typeface="Arial" panose="020B0604020202020204" pitchFamily="34" charset="0"/>
              <a:buNone/>
              <a:defRPr sz="2200" kern="1200">
                <a:solidFill>
                  <a:schemeClr val="tx1"/>
                </a:solidFill>
                <a:latin typeface="Calibri" panose="020F0502020204030204" pitchFamily="34" charset="0"/>
                <a:ea typeface="+mn-ea"/>
                <a:cs typeface="Calibri" panose="020F0502020204030204" pitchFamily="34" charset="0"/>
              </a:defRPr>
            </a:lvl2pPr>
            <a:lvl3pPr marL="677284" indent="0" algn="l" defTabSz="677284" rtl="0" eaLnBrk="1" latinLnBrk="0" hangingPunct="1">
              <a:spcBef>
                <a:spcPct val="20000"/>
              </a:spcBef>
              <a:buClr>
                <a:schemeClr val="accent3">
                  <a:lumMod val="75000"/>
                </a:schemeClr>
              </a:buClr>
              <a:buFont typeface="Arial" panose="020B0604020202020204" pitchFamily="34" charset="0"/>
              <a:buNone/>
              <a:defRPr sz="1496" kern="1200">
                <a:solidFill>
                  <a:schemeClr val="tx1"/>
                </a:solidFill>
                <a:latin typeface="Calibri" panose="020F0502020204030204" pitchFamily="34" charset="0"/>
                <a:ea typeface="+mn-ea"/>
                <a:cs typeface="Calibri" panose="020F0502020204030204" pitchFamily="34" charset="0"/>
              </a:defRPr>
            </a:lvl3pPr>
            <a:lvl4pPr marL="1015926" indent="0" algn="l" defTabSz="677284" rtl="0" eaLnBrk="1" latinLnBrk="0" hangingPunct="1">
              <a:spcBef>
                <a:spcPct val="20000"/>
              </a:spcBef>
              <a:buClr>
                <a:schemeClr val="accent3">
                  <a:lumMod val="75000"/>
                </a:schemeClr>
              </a:buClr>
              <a:buFont typeface="Arial" panose="020B0604020202020204" pitchFamily="34" charset="0"/>
              <a:buNone/>
              <a:defRPr sz="1360" kern="1200">
                <a:solidFill>
                  <a:schemeClr val="tx1"/>
                </a:solidFill>
                <a:latin typeface="Calibri" panose="020F0502020204030204" pitchFamily="34" charset="0"/>
                <a:ea typeface="+mn-ea"/>
                <a:cs typeface="Calibri" panose="020F0502020204030204" pitchFamily="34" charset="0"/>
              </a:defRPr>
            </a:lvl4pPr>
            <a:lvl5pPr marL="1354568" indent="0" algn="l" defTabSz="677284" rtl="0" eaLnBrk="1" latinLnBrk="0" hangingPunct="1">
              <a:spcBef>
                <a:spcPct val="20000"/>
              </a:spcBef>
              <a:buClr>
                <a:schemeClr val="accent3">
                  <a:lumMod val="75000"/>
                </a:schemeClr>
              </a:buClr>
              <a:buFont typeface="Arial" panose="020B0604020202020204" pitchFamily="34" charset="0"/>
              <a:buNone/>
              <a:defRPr sz="1360" kern="1200">
                <a:solidFill>
                  <a:schemeClr val="tx1"/>
                </a:solidFill>
                <a:latin typeface="Calibri" panose="020F0502020204030204" pitchFamily="34" charset="0"/>
                <a:ea typeface="+mn-ea"/>
                <a:cs typeface="Calibri" panose="020F0502020204030204" pitchFamily="34" charset="0"/>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342900" indent="-342900">
              <a:buFont typeface="Arial" panose="020B0604020202020204" pitchFamily="34" charset="0"/>
              <a:buChar char="•"/>
            </a:pPr>
            <a:r>
              <a:rPr lang="en-US" sz="2000" dirty="0"/>
              <a:t>It enables professionals and Financial service providers to leverage the benefits of BIAN.</a:t>
            </a:r>
          </a:p>
          <a:p>
            <a:pPr marL="342900" indent="-342900">
              <a:buFont typeface="Arial" panose="020B0604020202020204" pitchFamily="34" charset="0"/>
              <a:buChar char="•"/>
            </a:pPr>
            <a:r>
              <a:rPr lang="en-US" sz="2000" dirty="0"/>
              <a:t>It creates a baseline of knowledge needed to effectively use BIAN.</a:t>
            </a:r>
          </a:p>
          <a:p>
            <a:pPr marL="342900" indent="-342900">
              <a:buFont typeface="Arial" panose="020B0604020202020204" pitchFamily="34" charset="0"/>
              <a:buChar char="•"/>
            </a:pPr>
            <a:r>
              <a:rPr lang="en-US" sz="2000" dirty="0"/>
              <a:t>It increases the amount of BIAN knowledge owners and ambassadors in the market and thereby supports the general usage and adoption of BIAN. </a:t>
            </a:r>
          </a:p>
          <a:p>
            <a:endParaRPr lang="en-US" sz="2000" dirty="0"/>
          </a:p>
          <a:p>
            <a:endParaRPr lang="en-US" sz="2000" dirty="0"/>
          </a:p>
        </p:txBody>
      </p:sp>
    </p:spTree>
    <p:extLst>
      <p:ext uri="{BB962C8B-B14F-4D97-AF65-F5344CB8AC3E}">
        <p14:creationId xmlns:p14="http://schemas.microsoft.com/office/powerpoint/2010/main" val="362896191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4158EC0-32DB-418E-A755-463DB7CB47A9}"/>
              </a:ext>
            </a:extLst>
          </p:cNvPr>
          <p:cNvSpPr>
            <a:spLocks noGrp="1"/>
          </p:cNvSpPr>
          <p:nvPr>
            <p:ph type="ctrTitle"/>
          </p:nvPr>
        </p:nvSpPr>
        <p:spPr>
          <a:xfrm>
            <a:off x="1776314" y="1918419"/>
            <a:ext cx="10106439" cy="815986"/>
          </a:xfrm>
        </p:spPr>
        <p:txBody>
          <a:bodyPr/>
          <a:lstStyle/>
          <a:p>
            <a:r>
              <a:rPr lang="en-US" dirty="0">
                <a:solidFill>
                  <a:schemeClr val="tx2"/>
                </a:solidFill>
              </a:rPr>
              <a:t>IV</a:t>
            </a:r>
            <a:r>
              <a:rPr lang="en-US" noProof="0" dirty="0">
                <a:solidFill>
                  <a:schemeClr val="tx2"/>
                </a:solidFill>
              </a:rPr>
              <a:t>. THE BIAN </a:t>
            </a:r>
            <a:br>
              <a:rPr lang="en-US" noProof="0" dirty="0">
                <a:solidFill>
                  <a:schemeClr val="tx2"/>
                </a:solidFill>
              </a:rPr>
            </a:br>
            <a:r>
              <a:rPr lang="en-US" noProof="0" dirty="0">
                <a:solidFill>
                  <a:schemeClr val="tx2"/>
                </a:solidFill>
              </a:rPr>
              <a:t>SERVICE LANDSCAPE</a:t>
            </a:r>
          </a:p>
        </p:txBody>
      </p:sp>
      <p:pic>
        <p:nvPicPr>
          <p:cNvPr id="3" name="Picture 7">
            <a:extLst>
              <a:ext uri="{FF2B5EF4-FFF2-40B4-BE49-F238E27FC236}">
                <a16:creationId xmlns:a16="http://schemas.microsoft.com/office/drawing/2014/main" id="{F9576AC4-33A0-4744-B1EC-3DA6549379A3}"/>
              </a:ext>
            </a:extLst>
          </p:cNvPr>
          <p:cNvPicPr>
            <a:picLocks noChangeAspect="1"/>
          </p:cNvPicPr>
          <p:nvPr/>
        </p:nvPicPr>
        <p:blipFill>
          <a:blip r:embed="rId3"/>
          <a:stretch>
            <a:fillRect/>
          </a:stretch>
        </p:blipFill>
        <p:spPr>
          <a:xfrm>
            <a:off x="1811319" y="6510211"/>
            <a:ext cx="242309" cy="224435"/>
          </a:xfrm>
          <a:prstGeom prst="rect">
            <a:avLst/>
          </a:prstGeom>
        </p:spPr>
      </p:pic>
      <p:sp>
        <p:nvSpPr>
          <p:cNvPr id="4" name="Text Placeholder 15">
            <a:extLst>
              <a:ext uri="{FF2B5EF4-FFF2-40B4-BE49-F238E27FC236}">
                <a16:creationId xmlns:a16="http://schemas.microsoft.com/office/drawing/2014/main" id="{AEB90053-FA26-F645-8803-A4B9F5AD1CFC}"/>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Chapter 4</a:t>
            </a:r>
            <a:endParaRPr lang="en-GB" dirty="0"/>
          </a:p>
        </p:txBody>
      </p:sp>
    </p:spTree>
    <p:extLst>
      <p:ext uri="{BB962C8B-B14F-4D97-AF65-F5344CB8AC3E}">
        <p14:creationId xmlns:p14="http://schemas.microsoft.com/office/powerpoint/2010/main" val="17158442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FF654C04-1835-423E-80A1-E1E3E239329F}"/>
              </a:ext>
            </a:extLst>
          </p:cNvPr>
          <p:cNvPicPr>
            <a:picLocks noChangeAspect="1"/>
          </p:cNvPicPr>
          <p:nvPr/>
        </p:nvPicPr>
        <p:blipFill>
          <a:blip r:embed="rId3"/>
          <a:stretch>
            <a:fillRect/>
          </a:stretch>
        </p:blipFill>
        <p:spPr>
          <a:xfrm>
            <a:off x="0" y="1"/>
            <a:ext cx="12193588" cy="6501134"/>
          </a:xfrm>
          <a:prstGeom prst="rect">
            <a:avLst/>
          </a:prstGeom>
        </p:spPr>
      </p:pic>
      <p:sp>
        <p:nvSpPr>
          <p:cNvPr id="5" name="Заголовок 4"/>
          <p:cNvSpPr>
            <a:spLocks noGrp="1"/>
          </p:cNvSpPr>
          <p:nvPr>
            <p:ph type="title"/>
          </p:nvPr>
        </p:nvSpPr>
        <p:spPr>
          <a:solidFill>
            <a:schemeClr val="bg1">
              <a:alpha val="88000"/>
            </a:schemeClr>
          </a:solidFill>
          <a:ln>
            <a:solidFill>
              <a:srgbClr val="9EAD2F"/>
            </a:solidFill>
          </a:ln>
        </p:spPr>
        <p:txBody>
          <a:bodyPr/>
          <a:lstStyle/>
          <a:p>
            <a:r>
              <a:rPr lang="en-US" noProof="0" dirty="0"/>
              <a:t>4.1 Introduction</a:t>
            </a:r>
          </a:p>
        </p:txBody>
      </p:sp>
      <p:pic>
        <p:nvPicPr>
          <p:cNvPr id="4" name="Picture 7">
            <a:extLst>
              <a:ext uri="{FF2B5EF4-FFF2-40B4-BE49-F238E27FC236}">
                <a16:creationId xmlns:a16="http://schemas.microsoft.com/office/drawing/2014/main" id="{92873E66-9F53-466E-95A1-03E850589DBD}"/>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1BA5E446-2181-4ECA-9955-DC6AEAC009B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4.1</a:t>
            </a:r>
            <a:endParaRPr lang="en-GB" dirty="0"/>
          </a:p>
        </p:txBody>
      </p:sp>
    </p:spTree>
    <p:extLst>
      <p:ext uri="{BB962C8B-B14F-4D97-AF65-F5344CB8AC3E}">
        <p14:creationId xmlns:p14="http://schemas.microsoft.com/office/powerpoint/2010/main" val="375593574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669E398-3A43-4779-A20B-21F317A416C3}"/>
              </a:ext>
            </a:extLst>
          </p:cNvPr>
          <p:cNvSpPr>
            <a:spLocks noGrp="1"/>
          </p:cNvSpPr>
          <p:nvPr>
            <p:ph type="title"/>
          </p:nvPr>
        </p:nvSpPr>
        <p:spPr/>
        <p:txBody>
          <a:bodyPr>
            <a:normAutofit/>
          </a:bodyPr>
          <a:lstStyle/>
          <a:p>
            <a:r>
              <a:rPr lang="en-US" sz="2000" b="1" cap="all" noProof="0" dirty="0"/>
              <a:t>Introduction</a:t>
            </a:r>
          </a:p>
        </p:txBody>
      </p:sp>
      <p:sp>
        <p:nvSpPr>
          <p:cNvPr id="3" name="Tijdelijke aanduiding voor tekst 2">
            <a:extLst>
              <a:ext uri="{FF2B5EF4-FFF2-40B4-BE49-F238E27FC236}">
                <a16:creationId xmlns:a16="http://schemas.microsoft.com/office/drawing/2014/main" id="{32607C7C-6E97-4648-96A7-3D3AFBBED88B}"/>
              </a:ext>
            </a:extLst>
          </p:cNvPr>
          <p:cNvSpPr>
            <a:spLocks noGrp="1"/>
          </p:cNvSpPr>
          <p:nvPr>
            <p:ph type="body" sz="quarter" idx="10"/>
          </p:nvPr>
        </p:nvSpPr>
        <p:spPr/>
        <p:txBody>
          <a:bodyPr/>
          <a:lstStyle/>
          <a:p>
            <a:pPr marL="0" indent="0">
              <a:buNone/>
            </a:pPr>
            <a:r>
              <a:rPr lang="en-US" noProof="0" dirty="0"/>
              <a:t>The BIAN Service Landscape is a reference framework that contains all identified BIAN Service Domains.</a:t>
            </a:r>
          </a:p>
          <a:p>
            <a:pPr marL="0" indent="0">
              <a:buNone/>
            </a:pPr>
            <a:endParaRPr lang="en-US" noProof="0" dirty="0"/>
          </a:p>
          <a:p>
            <a:pPr marL="0" indent="0">
              <a:buNone/>
            </a:pPr>
            <a:r>
              <a:rPr lang="en-US" b="1" dirty="0"/>
              <a:t>The main purpose </a:t>
            </a:r>
            <a:r>
              <a:rPr lang="en-US" b="1" noProof="0" dirty="0"/>
              <a:t>is to provide a mechanism for quickly identifying and selecting Service Domains.</a:t>
            </a:r>
          </a:p>
          <a:p>
            <a:pPr marL="0" indent="0">
              <a:buNone/>
            </a:pPr>
            <a:endParaRPr lang="en-US" noProof="0" dirty="0"/>
          </a:p>
          <a:p>
            <a:pPr marL="0" indent="0">
              <a:buNone/>
            </a:pPr>
            <a:r>
              <a:rPr lang="en-US" noProof="0" dirty="0"/>
              <a:t>The BIAN Service Landscape consists of three levels:</a:t>
            </a:r>
          </a:p>
          <a:p>
            <a:pPr>
              <a:buClrTx/>
            </a:pPr>
            <a:r>
              <a:rPr lang="en-US" noProof="0" dirty="0"/>
              <a:t>Business Area</a:t>
            </a:r>
          </a:p>
          <a:p>
            <a:pPr>
              <a:buClrTx/>
            </a:pPr>
            <a:r>
              <a:rPr lang="en-US" noProof="0" dirty="0"/>
              <a:t>Business Domain</a:t>
            </a:r>
          </a:p>
          <a:p>
            <a:pPr>
              <a:buClrTx/>
            </a:pPr>
            <a:r>
              <a:rPr lang="en-US" noProof="0" dirty="0"/>
              <a:t>Service Domain</a:t>
            </a:r>
          </a:p>
          <a:p>
            <a:pPr marL="0" indent="0">
              <a:buNone/>
            </a:pPr>
            <a:endParaRPr lang="en-US" noProof="0" dirty="0"/>
          </a:p>
          <a:p>
            <a:pPr marL="0" indent="0">
              <a:buNone/>
            </a:pPr>
            <a:endParaRPr lang="en-US" noProof="0" dirty="0"/>
          </a:p>
        </p:txBody>
      </p:sp>
    </p:spTree>
    <p:extLst>
      <p:ext uri="{BB962C8B-B14F-4D97-AF65-F5344CB8AC3E}">
        <p14:creationId xmlns:p14="http://schemas.microsoft.com/office/powerpoint/2010/main" val="185328769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87E4EE5-B9AE-4A62-A4B7-EE5CEE27B12B}"/>
              </a:ext>
            </a:extLst>
          </p:cNvPr>
          <p:cNvSpPr>
            <a:spLocks noGrp="1"/>
          </p:cNvSpPr>
          <p:nvPr>
            <p:ph type="title"/>
          </p:nvPr>
        </p:nvSpPr>
        <p:spPr/>
        <p:txBody>
          <a:bodyPr>
            <a:normAutofit/>
          </a:bodyPr>
          <a:lstStyle/>
          <a:p>
            <a:r>
              <a:rPr lang="en-US" sz="2000" b="1" cap="all" noProof="0" dirty="0"/>
              <a:t>BIAN Service Landscape </a:t>
            </a:r>
            <a:r>
              <a:rPr lang="en-US" sz="2000" b="1" cap="all" dirty="0"/>
              <a:t>is </a:t>
            </a:r>
            <a:r>
              <a:rPr lang="en-US" sz="2000" b="1" cap="all" noProof="0" dirty="0"/>
              <a:t>represented in two layouts</a:t>
            </a:r>
          </a:p>
        </p:txBody>
      </p:sp>
      <p:sp>
        <p:nvSpPr>
          <p:cNvPr id="3" name="Tijdelijke aanduiding voor tekst 2">
            <a:extLst>
              <a:ext uri="{FF2B5EF4-FFF2-40B4-BE49-F238E27FC236}">
                <a16:creationId xmlns:a16="http://schemas.microsoft.com/office/drawing/2014/main" id="{4B125A66-0A68-43C3-8B09-92B555ACDE43}"/>
              </a:ext>
            </a:extLst>
          </p:cNvPr>
          <p:cNvSpPr>
            <a:spLocks noGrp="1"/>
          </p:cNvSpPr>
          <p:nvPr>
            <p:ph type="body" sz="quarter" idx="10"/>
          </p:nvPr>
        </p:nvSpPr>
        <p:spPr>
          <a:xfrm>
            <a:off x="1679729" y="1017214"/>
            <a:ext cx="8834131" cy="4826746"/>
          </a:xfrm>
        </p:spPr>
        <p:txBody>
          <a:bodyPr/>
          <a:lstStyle/>
          <a:p>
            <a:pPr marL="0" indent="0">
              <a:buNone/>
            </a:pPr>
            <a:endParaRPr lang="en-US" noProof="0" dirty="0"/>
          </a:p>
          <a:p>
            <a:pPr marL="0" indent="0">
              <a:buNone/>
            </a:pPr>
            <a:endParaRPr lang="en-US" noProof="0" dirty="0"/>
          </a:p>
          <a:p>
            <a:pPr marL="0" indent="0">
              <a:buNone/>
            </a:pPr>
            <a:endParaRPr lang="en-US" noProof="0" dirty="0"/>
          </a:p>
          <a:p>
            <a:pPr marL="0" indent="0">
              <a:buNone/>
            </a:pPr>
            <a:r>
              <a:rPr lang="en-US" b="1" noProof="0" dirty="0"/>
              <a:t>The Historical Service Landscape </a:t>
            </a:r>
            <a:r>
              <a:rPr lang="en-US" noProof="0" dirty="0"/>
              <a:t>– this is the matrix layout that BIAN has evolved over recent years. There have been changes in the scoping of some Business Domains to reduce anomalies with product categorization.</a:t>
            </a:r>
          </a:p>
          <a:p>
            <a:pPr marL="0" indent="0">
              <a:buNone/>
            </a:pPr>
            <a:endParaRPr lang="en-US" noProof="0" dirty="0"/>
          </a:p>
          <a:p>
            <a:pPr marL="0" indent="0">
              <a:buNone/>
            </a:pPr>
            <a:r>
              <a:rPr lang="en-US" b="1" noProof="0" dirty="0"/>
              <a:t>The Model Bank Landscape </a:t>
            </a:r>
            <a:r>
              <a:rPr lang="en-US" noProof="0" dirty="0"/>
              <a:t>– this is an informal re-scoping of the Business Areas and Domains and a reformatting of the layout to make it better aligned with the development of a bank ‘enterprise blueprint’.</a:t>
            </a:r>
          </a:p>
        </p:txBody>
      </p:sp>
    </p:spTree>
    <p:extLst>
      <p:ext uri="{BB962C8B-B14F-4D97-AF65-F5344CB8AC3E}">
        <p14:creationId xmlns:p14="http://schemas.microsoft.com/office/powerpoint/2010/main" val="3611793147"/>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187E9D-1D74-4981-BF1A-2DB254239020}"/>
              </a:ext>
            </a:extLst>
          </p:cNvPr>
          <p:cNvPicPr>
            <a:picLocks noChangeAspect="1"/>
          </p:cNvPicPr>
          <p:nvPr/>
        </p:nvPicPr>
        <p:blipFill>
          <a:blip r:embed="rId3"/>
          <a:stretch>
            <a:fillRect/>
          </a:stretch>
        </p:blipFill>
        <p:spPr>
          <a:xfrm>
            <a:off x="1551265" y="10556"/>
            <a:ext cx="9091057" cy="6861175"/>
          </a:xfrm>
          <a:prstGeom prst="rect">
            <a:avLst/>
          </a:prstGeom>
        </p:spPr>
      </p:pic>
      <p:sp>
        <p:nvSpPr>
          <p:cNvPr id="3" name="Tekstvak 1">
            <a:extLst>
              <a:ext uri="{FF2B5EF4-FFF2-40B4-BE49-F238E27FC236}">
                <a16:creationId xmlns:a16="http://schemas.microsoft.com/office/drawing/2014/main" id="{503D79F0-4E53-409A-81B6-6150FB81B95E}"/>
              </a:ext>
            </a:extLst>
          </p:cNvPr>
          <p:cNvSpPr txBox="1"/>
          <p:nvPr/>
        </p:nvSpPr>
        <p:spPr>
          <a:xfrm>
            <a:off x="2702837" y="6094883"/>
            <a:ext cx="1377733"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Business Area</a:t>
            </a:r>
            <a:endParaRPr lang="en-US" dirty="0">
              <a:solidFill>
                <a:srgbClr val="000000"/>
              </a:solidFill>
              <a:latin typeface="Calibri"/>
            </a:endParaRPr>
          </a:p>
        </p:txBody>
      </p:sp>
      <p:sp>
        <p:nvSpPr>
          <p:cNvPr id="4" name="Rechthoek: afgeronde hoeken 2">
            <a:extLst>
              <a:ext uri="{FF2B5EF4-FFF2-40B4-BE49-F238E27FC236}">
                <a16:creationId xmlns:a16="http://schemas.microsoft.com/office/drawing/2014/main" id="{1989C727-773C-412C-8B70-3F30B901894A}"/>
              </a:ext>
            </a:extLst>
          </p:cNvPr>
          <p:cNvSpPr/>
          <p:nvPr/>
        </p:nvSpPr>
        <p:spPr>
          <a:xfrm>
            <a:off x="1432279" y="190227"/>
            <a:ext cx="1258416" cy="4618010"/>
          </a:xfrm>
          <a:prstGeom prst="roundRect">
            <a:avLst/>
          </a:prstGeom>
          <a:noFill/>
          <a:ln w="1111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cxnSp>
        <p:nvCxnSpPr>
          <p:cNvPr id="5" name="Verbindingslijn: gebogen 4">
            <a:extLst>
              <a:ext uri="{FF2B5EF4-FFF2-40B4-BE49-F238E27FC236}">
                <a16:creationId xmlns:a16="http://schemas.microsoft.com/office/drawing/2014/main" id="{5CAF914C-C982-4391-A2FC-11B11D98427D}"/>
              </a:ext>
            </a:extLst>
          </p:cNvPr>
          <p:cNvCxnSpPr>
            <a:cxnSpLocks/>
            <a:stCxn id="3" idx="0"/>
            <a:endCxn id="4" idx="3"/>
          </p:cNvCxnSpPr>
          <p:nvPr/>
        </p:nvCxnSpPr>
        <p:spPr>
          <a:xfrm rot="16200000" flipV="1">
            <a:off x="1243375" y="3946553"/>
            <a:ext cx="3595651" cy="701009"/>
          </a:xfrm>
          <a:prstGeom prst="bentConnector2">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7" name="Rechthoek: afgeronde hoeken 369">
            <a:extLst>
              <a:ext uri="{FF2B5EF4-FFF2-40B4-BE49-F238E27FC236}">
                <a16:creationId xmlns:a16="http://schemas.microsoft.com/office/drawing/2014/main" id="{6C51EFE3-6AEA-4B31-814A-C895F0D309DB}"/>
              </a:ext>
            </a:extLst>
          </p:cNvPr>
          <p:cNvSpPr/>
          <p:nvPr/>
        </p:nvSpPr>
        <p:spPr>
          <a:xfrm>
            <a:off x="4584626" y="2206451"/>
            <a:ext cx="1042392" cy="1224136"/>
          </a:xfrm>
          <a:prstGeom prst="roundRect">
            <a:avLst/>
          </a:prstGeom>
          <a:noFill/>
          <a:ln w="1111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sp>
        <p:nvSpPr>
          <p:cNvPr id="8" name="Tekstvak 372">
            <a:extLst>
              <a:ext uri="{FF2B5EF4-FFF2-40B4-BE49-F238E27FC236}">
                <a16:creationId xmlns:a16="http://schemas.microsoft.com/office/drawing/2014/main" id="{1B76678F-1968-4D66-8D2A-B0D05142D1BF}"/>
              </a:ext>
            </a:extLst>
          </p:cNvPr>
          <p:cNvSpPr txBox="1"/>
          <p:nvPr/>
        </p:nvSpPr>
        <p:spPr>
          <a:xfrm>
            <a:off x="5105822" y="6094883"/>
            <a:ext cx="1377733"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Business Domain</a:t>
            </a:r>
            <a:endParaRPr lang="en-US" dirty="0">
              <a:solidFill>
                <a:srgbClr val="000000"/>
              </a:solidFill>
              <a:latin typeface="Calibri"/>
            </a:endParaRPr>
          </a:p>
        </p:txBody>
      </p:sp>
      <p:cxnSp>
        <p:nvCxnSpPr>
          <p:cNvPr id="9" name="Verbindingslijn: gebogen 374">
            <a:extLst>
              <a:ext uri="{FF2B5EF4-FFF2-40B4-BE49-F238E27FC236}">
                <a16:creationId xmlns:a16="http://schemas.microsoft.com/office/drawing/2014/main" id="{6C189671-9CDB-4FF9-9349-2B10E7315EB4}"/>
              </a:ext>
            </a:extLst>
          </p:cNvPr>
          <p:cNvCxnSpPr>
            <a:cxnSpLocks/>
          </p:cNvCxnSpPr>
          <p:nvPr/>
        </p:nvCxnSpPr>
        <p:spPr>
          <a:xfrm rot="16200000" flipV="1">
            <a:off x="4192285" y="4416134"/>
            <a:ext cx="2578507" cy="751432"/>
          </a:xfrm>
          <a:prstGeom prst="bentConnector3">
            <a:avLst>
              <a:gd name="adj1" fmla="val 50000"/>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15" name="Rechthoek: afgeronde hoeken 377">
            <a:extLst>
              <a:ext uri="{FF2B5EF4-FFF2-40B4-BE49-F238E27FC236}">
                <a16:creationId xmlns:a16="http://schemas.microsoft.com/office/drawing/2014/main" id="{B853602C-1F85-42A1-9313-9E6599C211F6}"/>
              </a:ext>
            </a:extLst>
          </p:cNvPr>
          <p:cNvSpPr/>
          <p:nvPr/>
        </p:nvSpPr>
        <p:spPr>
          <a:xfrm>
            <a:off x="8616249" y="3490860"/>
            <a:ext cx="1060895" cy="198666"/>
          </a:xfrm>
          <a:prstGeom prst="roundRect">
            <a:avLst/>
          </a:prstGeom>
          <a:noFill/>
          <a:ln w="730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sp>
        <p:nvSpPr>
          <p:cNvPr id="16" name="Tekstvak 378">
            <a:extLst>
              <a:ext uri="{FF2B5EF4-FFF2-40B4-BE49-F238E27FC236}">
                <a16:creationId xmlns:a16="http://schemas.microsoft.com/office/drawing/2014/main" id="{0D9B821E-AF57-48A4-B62E-0557CF72CD83}"/>
              </a:ext>
            </a:extLst>
          </p:cNvPr>
          <p:cNvSpPr txBox="1"/>
          <p:nvPr/>
        </p:nvSpPr>
        <p:spPr>
          <a:xfrm>
            <a:off x="7680970" y="6128959"/>
            <a:ext cx="1520744"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Service Domain</a:t>
            </a:r>
            <a:endParaRPr lang="en-US" dirty="0">
              <a:solidFill>
                <a:srgbClr val="000000"/>
              </a:solidFill>
              <a:latin typeface="Calibri"/>
            </a:endParaRPr>
          </a:p>
        </p:txBody>
      </p:sp>
      <p:cxnSp>
        <p:nvCxnSpPr>
          <p:cNvPr id="17" name="Verbindingslijn: gebogen 381">
            <a:extLst>
              <a:ext uri="{FF2B5EF4-FFF2-40B4-BE49-F238E27FC236}">
                <a16:creationId xmlns:a16="http://schemas.microsoft.com/office/drawing/2014/main" id="{28BA2E92-BF99-406D-A17D-52860817E163}"/>
              </a:ext>
            </a:extLst>
          </p:cNvPr>
          <p:cNvCxnSpPr>
            <a:cxnSpLocks/>
            <a:endCxn id="15" idx="2"/>
          </p:cNvCxnSpPr>
          <p:nvPr/>
        </p:nvCxnSpPr>
        <p:spPr>
          <a:xfrm rot="5400000" flipH="1" flipV="1">
            <a:off x="7683198" y="4617605"/>
            <a:ext cx="2391578" cy="535420"/>
          </a:xfrm>
          <a:prstGeom prst="bentConnector3">
            <a:avLst>
              <a:gd name="adj1" fmla="val 50000"/>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8559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animBg="1"/>
      <p:bldP spid="8" grpId="0" animBg="1"/>
      <p:bldP spid="15" grpId="0" animBg="1"/>
      <p:bldP spid="16"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D78CA76-95D4-4B07-B42C-41AF0261A10A}"/>
              </a:ext>
            </a:extLst>
          </p:cNvPr>
          <p:cNvSpPr>
            <a:spLocks noGrp="1"/>
          </p:cNvSpPr>
          <p:nvPr>
            <p:ph type="title"/>
          </p:nvPr>
        </p:nvSpPr>
        <p:spPr/>
        <p:txBody>
          <a:bodyPr>
            <a:normAutofit/>
          </a:bodyPr>
          <a:lstStyle/>
          <a:p>
            <a:r>
              <a:rPr lang="en-US" sz="2000" b="1" cap="all" noProof="0" dirty="0"/>
              <a:t>Business Area</a:t>
            </a:r>
          </a:p>
        </p:txBody>
      </p:sp>
      <p:sp>
        <p:nvSpPr>
          <p:cNvPr id="3" name="Tijdelijke aanduiding voor tekst 2">
            <a:extLst>
              <a:ext uri="{FF2B5EF4-FFF2-40B4-BE49-F238E27FC236}">
                <a16:creationId xmlns:a16="http://schemas.microsoft.com/office/drawing/2014/main" id="{D8A1AEDB-7DA1-40C3-9BA6-9B37AF18970F}"/>
              </a:ext>
            </a:extLst>
          </p:cNvPr>
          <p:cNvSpPr>
            <a:spLocks noGrp="1"/>
          </p:cNvSpPr>
          <p:nvPr>
            <p:ph type="body" sz="quarter" idx="10"/>
          </p:nvPr>
        </p:nvSpPr>
        <p:spPr>
          <a:xfrm>
            <a:off x="1679729" y="1486371"/>
            <a:ext cx="8834131" cy="4826746"/>
          </a:xfrm>
        </p:spPr>
        <p:txBody>
          <a:bodyPr/>
          <a:lstStyle/>
          <a:p>
            <a:pPr marL="0" indent="0">
              <a:buNone/>
            </a:pPr>
            <a:r>
              <a:rPr lang="en-US" noProof="0" dirty="0"/>
              <a:t>A Business Area groups together a broad set of business capabilities.</a:t>
            </a:r>
          </a:p>
          <a:p>
            <a:pPr marL="0" indent="0">
              <a:buNone/>
            </a:pPr>
            <a:endParaRPr lang="en-US" noProof="0" dirty="0"/>
          </a:p>
          <a:p>
            <a:pPr marL="0" indent="0">
              <a:buNone/>
            </a:pPr>
            <a:r>
              <a:rPr lang="en-US" noProof="0" dirty="0"/>
              <a:t>They are defined to be aspects of business activity that have similar </a:t>
            </a:r>
            <a:br>
              <a:rPr lang="en-US" noProof="0" dirty="0"/>
            </a:br>
            <a:r>
              <a:rPr lang="en-US" noProof="0" dirty="0"/>
              <a:t>supporting application and information-specific needs.</a:t>
            </a:r>
          </a:p>
          <a:p>
            <a:pPr marL="0" indent="0">
              <a:buNone/>
            </a:pPr>
            <a:endParaRPr lang="en-US" noProof="0" dirty="0"/>
          </a:p>
          <a:p>
            <a:pPr marL="0" indent="0">
              <a:buNone/>
            </a:pPr>
            <a:r>
              <a:rPr lang="en-US" noProof="0" dirty="0"/>
              <a:t>There are 6 Business Areas:</a:t>
            </a:r>
          </a:p>
          <a:p>
            <a:pPr marL="457017" indent="-457017">
              <a:buClrTx/>
              <a:buFont typeface="+mj-lt"/>
              <a:buAutoNum type="arabicPeriod"/>
            </a:pPr>
            <a:r>
              <a:rPr lang="en-US" noProof="0" dirty="0"/>
              <a:t>Reference Data</a:t>
            </a:r>
          </a:p>
          <a:p>
            <a:pPr marL="457017" indent="-457017">
              <a:buClrTx/>
              <a:buFont typeface="+mj-lt"/>
              <a:buAutoNum type="arabicPeriod"/>
            </a:pPr>
            <a:r>
              <a:rPr lang="en-US" noProof="0" dirty="0"/>
              <a:t>Sales &amp; Service</a:t>
            </a:r>
          </a:p>
          <a:p>
            <a:pPr marL="457017" indent="-457017">
              <a:buClrTx/>
              <a:buFont typeface="+mj-lt"/>
              <a:buAutoNum type="arabicPeriod"/>
            </a:pPr>
            <a:r>
              <a:rPr lang="en-US" noProof="0" dirty="0"/>
              <a:t>Operations &amp; Executions</a:t>
            </a:r>
          </a:p>
          <a:p>
            <a:pPr marL="457017" indent="-457017">
              <a:buClrTx/>
              <a:buFont typeface="+mj-lt"/>
              <a:buAutoNum type="arabicPeriod"/>
            </a:pPr>
            <a:r>
              <a:rPr lang="en-US" noProof="0" dirty="0"/>
              <a:t>Cross Product Operations</a:t>
            </a:r>
          </a:p>
          <a:p>
            <a:pPr marL="457017" indent="-457017">
              <a:buClrTx/>
              <a:buFont typeface="+mj-lt"/>
              <a:buAutoNum type="arabicPeriod"/>
            </a:pPr>
            <a:r>
              <a:rPr lang="en-US" noProof="0" dirty="0"/>
              <a:t>Analytics &amp; Risk</a:t>
            </a:r>
          </a:p>
          <a:p>
            <a:pPr marL="457017" indent="-457017">
              <a:buClrTx/>
              <a:buFont typeface="+mj-lt"/>
              <a:buAutoNum type="arabicPeriod"/>
            </a:pPr>
            <a:r>
              <a:rPr lang="en-US" noProof="0" dirty="0"/>
              <a:t>Business Support</a:t>
            </a:r>
          </a:p>
        </p:txBody>
      </p:sp>
      <p:pic>
        <p:nvPicPr>
          <p:cNvPr id="4" name="Picture 3">
            <a:extLst>
              <a:ext uri="{FF2B5EF4-FFF2-40B4-BE49-F238E27FC236}">
                <a16:creationId xmlns:a16="http://schemas.microsoft.com/office/drawing/2014/main" id="{06051FDE-D6D9-4257-B6AC-0B8A1F682771}"/>
              </a:ext>
            </a:extLst>
          </p:cNvPr>
          <p:cNvPicPr>
            <a:picLocks noChangeAspect="1"/>
          </p:cNvPicPr>
          <p:nvPr/>
        </p:nvPicPr>
        <p:blipFill>
          <a:blip r:embed="rId3"/>
          <a:stretch>
            <a:fillRect/>
          </a:stretch>
        </p:blipFill>
        <p:spPr>
          <a:xfrm>
            <a:off x="9705195" y="548057"/>
            <a:ext cx="2231159" cy="1658393"/>
          </a:xfrm>
          <a:prstGeom prst="rect">
            <a:avLst/>
          </a:prstGeom>
        </p:spPr>
      </p:pic>
    </p:spTree>
    <p:extLst>
      <p:ext uri="{BB962C8B-B14F-4D97-AF65-F5344CB8AC3E}">
        <p14:creationId xmlns:p14="http://schemas.microsoft.com/office/powerpoint/2010/main" val="416304114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B82800D-BFFD-44F5-AE07-5B4B5ABF4484}"/>
              </a:ext>
            </a:extLst>
          </p:cNvPr>
          <p:cNvSpPr>
            <a:spLocks noGrp="1"/>
          </p:cNvSpPr>
          <p:nvPr>
            <p:ph type="title"/>
          </p:nvPr>
        </p:nvSpPr>
        <p:spPr/>
        <p:txBody>
          <a:bodyPr>
            <a:normAutofit/>
          </a:bodyPr>
          <a:lstStyle/>
          <a:p>
            <a:r>
              <a:rPr lang="en-US" sz="2000" b="1" cap="all" noProof="0" dirty="0"/>
              <a:t>Business Domain</a:t>
            </a:r>
          </a:p>
        </p:txBody>
      </p:sp>
      <p:sp>
        <p:nvSpPr>
          <p:cNvPr id="3" name="Tijdelijke aanduiding voor tekst 2">
            <a:extLst>
              <a:ext uri="{FF2B5EF4-FFF2-40B4-BE49-F238E27FC236}">
                <a16:creationId xmlns:a16="http://schemas.microsoft.com/office/drawing/2014/main" id="{A5CF4394-53F9-499D-A1B3-B35FD6D16407}"/>
              </a:ext>
            </a:extLst>
          </p:cNvPr>
          <p:cNvSpPr>
            <a:spLocks noGrp="1"/>
          </p:cNvSpPr>
          <p:nvPr>
            <p:ph type="body" sz="quarter" idx="10"/>
          </p:nvPr>
        </p:nvSpPr>
        <p:spPr>
          <a:xfrm>
            <a:off x="1548784" y="1521269"/>
            <a:ext cx="8834131" cy="4826746"/>
          </a:xfrm>
        </p:spPr>
        <p:txBody>
          <a:bodyPr/>
          <a:lstStyle/>
          <a:p>
            <a:pPr marL="0" indent="0">
              <a:buNone/>
            </a:pPr>
            <a:r>
              <a:rPr lang="en-US" noProof="0" dirty="0"/>
              <a:t>Business Domains define a coherent collection of capabilities within the broader business area.</a:t>
            </a:r>
          </a:p>
          <a:p>
            <a:pPr marL="0" indent="0">
              <a:buNone/>
            </a:pPr>
            <a:endParaRPr lang="en-US" noProof="0" dirty="0"/>
          </a:p>
          <a:p>
            <a:pPr marL="0" indent="0">
              <a:buNone/>
            </a:pPr>
            <a:r>
              <a:rPr lang="en-US" noProof="0" dirty="0"/>
              <a:t>The Business Domains are associated with skills and knowledge recognizable in the financial services business.</a:t>
            </a:r>
          </a:p>
          <a:p>
            <a:pPr marL="0" indent="0">
              <a:buNone/>
            </a:pPr>
            <a:endParaRPr lang="en-US" noProof="0" dirty="0"/>
          </a:p>
          <a:p>
            <a:pPr marL="0" indent="0">
              <a:buNone/>
            </a:pPr>
            <a:r>
              <a:rPr lang="en-US" noProof="0" dirty="0"/>
              <a:t>There are approximately 40 Business Domains</a:t>
            </a:r>
          </a:p>
        </p:txBody>
      </p:sp>
      <p:pic>
        <p:nvPicPr>
          <p:cNvPr id="4" name="Picture 3">
            <a:extLst>
              <a:ext uri="{FF2B5EF4-FFF2-40B4-BE49-F238E27FC236}">
                <a16:creationId xmlns:a16="http://schemas.microsoft.com/office/drawing/2014/main" id="{D3E19DC0-B038-4414-A8F2-3FBA5993A153}"/>
              </a:ext>
            </a:extLst>
          </p:cNvPr>
          <p:cNvPicPr>
            <a:picLocks noChangeAspect="1"/>
          </p:cNvPicPr>
          <p:nvPr/>
        </p:nvPicPr>
        <p:blipFill>
          <a:blip r:embed="rId3"/>
          <a:stretch>
            <a:fillRect/>
          </a:stretch>
        </p:blipFill>
        <p:spPr>
          <a:xfrm>
            <a:off x="10057234" y="638219"/>
            <a:ext cx="2006171" cy="1512696"/>
          </a:xfrm>
          <a:prstGeom prst="rect">
            <a:avLst/>
          </a:prstGeom>
        </p:spPr>
      </p:pic>
    </p:spTree>
    <p:extLst>
      <p:ext uri="{BB962C8B-B14F-4D97-AF65-F5344CB8AC3E}">
        <p14:creationId xmlns:p14="http://schemas.microsoft.com/office/powerpoint/2010/main" val="174169275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FE0D8FEB-E027-413C-AEEB-3C543D9B35E8}"/>
              </a:ext>
            </a:extLst>
          </p:cNvPr>
          <p:cNvSpPr>
            <a:spLocks noGrp="1"/>
          </p:cNvSpPr>
          <p:nvPr>
            <p:ph type="title"/>
          </p:nvPr>
        </p:nvSpPr>
        <p:spPr>
          <a:xfrm>
            <a:off x="1679729" y="265767"/>
            <a:ext cx="8834130" cy="744903"/>
          </a:xfrm>
        </p:spPr>
        <p:txBody>
          <a:bodyPr>
            <a:normAutofit/>
          </a:bodyPr>
          <a:lstStyle/>
          <a:p>
            <a:r>
              <a:rPr lang="en-US" sz="2000" b="1" cap="all" noProof="0" dirty="0"/>
              <a:t>Service Domain</a:t>
            </a:r>
          </a:p>
        </p:txBody>
      </p:sp>
      <p:sp>
        <p:nvSpPr>
          <p:cNvPr id="10" name="Tijdelijke aanduiding voor tekst 3">
            <a:extLst>
              <a:ext uri="{FF2B5EF4-FFF2-40B4-BE49-F238E27FC236}">
                <a16:creationId xmlns:a16="http://schemas.microsoft.com/office/drawing/2014/main" id="{5B93EBFF-9269-42EF-85D6-7BB9CB53434E}"/>
              </a:ext>
            </a:extLst>
          </p:cNvPr>
          <p:cNvSpPr>
            <a:spLocks noGrp="1"/>
          </p:cNvSpPr>
          <p:nvPr>
            <p:ph type="body" sz="quarter" idx="10"/>
          </p:nvPr>
        </p:nvSpPr>
        <p:spPr>
          <a:xfrm>
            <a:off x="1679729" y="1413430"/>
            <a:ext cx="8834131" cy="4826746"/>
          </a:xfrm>
        </p:spPr>
        <p:txBody>
          <a:bodyPr/>
          <a:lstStyle/>
          <a:p>
            <a:pPr marL="0" indent="0">
              <a:buNone/>
            </a:pPr>
            <a:r>
              <a:rPr lang="en-US" noProof="0" dirty="0"/>
              <a:t>Each Service Domain defines a unique and discrete business operational capability building block.</a:t>
            </a:r>
          </a:p>
          <a:p>
            <a:pPr marL="0" indent="0">
              <a:buNone/>
            </a:pPr>
            <a:endParaRPr lang="en-US" noProof="0" dirty="0"/>
          </a:p>
          <a:p>
            <a:pPr marL="0" indent="0">
              <a:buNone/>
            </a:pPr>
            <a:r>
              <a:rPr lang="en-US" noProof="0" dirty="0"/>
              <a:t>The Service Domains are the ‘elemental building blocks’ of the Service Landscape.</a:t>
            </a:r>
          </a:p>
          <a:p>
            <a:pPr marL="0" indent="0">
              <a:buNone/>
            </a:pPr>
            <a:endParaRPr lang="en-US" noProof="0" dirty="0"/>
          </a:p>
          <a:p>
            <a:pPr marL="0" indent="0">
              <a:buNone/>
            </a:pPr>
            <a:r>
              <a:rPr lang="en-US" noProof="0" dirty="0"/>
              <a:t>There are approximately 300 ‘elemental’ Service Domains.</a:t>
            </a:r>
          </a:p>
        </p:txBody>
      </p:sp>
      <p:pic>
        <p:nvPicPr>
          <p:cNvPr id="2" name="Picture 1">
            <a:extLst>
              <a:ext uri="{FF2B5EF4-FFF2-40B4-BE49-F238E27FC236}">
                <a16:creationId xmlns:a16="http://schemas.microsoft.com/office/drawing/2014/main" id="{FDD07CB4-2A5D-47FB-AF25-8FC709CD7DCE}"/>
              </a:ext>
            </a:extLst>
          </p:cNvPr>
          <p:cNvPicPr>
            <a:picLocks noChangeAspect="1"/>
          </p:cNvPicPr>
          <p:nvPr/>
        </p:nvPicPr>
        <p:blipFill>
          <a:blip r:embed="rId3"/>
          <a:stretch>
            <a:fillRect/>
          </a:stretch>
        </p:blipFill>
        <p:spPr>
          <a:xfrm>
            <a:off x="10487746" y="550267"/>
            <a:ext cx="1718974" cy="1296144"/>
          </a:xfrm>
          <a:prstGeom prst="rect">
            <a:avLst/>
          </a:prstGeom>
        </p:spPr>
      </p:pic>
    </p:spTree>
    <p:extLst>
      <p:ext uri="{BB962C8B-B14F-4D97-AF65-F5344CB8AC3E}">
        <p14:creationId xmlns:p14="http://schemas.microsoft.com/office/powerpoint/2010/main" val="242813643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87E4EE5-B9AE-4A62-A4B7-EE5CEE27B12B}"/>
              </a:ext>
            </a:extLst>
          </p:cNvPr>
          <p:cNvSpPr>
            <a:spLocks noGrp="1"/>
          </p:cNvSpPr>
          <p:nvPr>
            <p:ph type="title"/>
          </p:nvPr>
        </p:nvSpPr>
        <p:spPr>
          <a:xfrm>
            <a:off x="1679729" y="249823"/>
            <a:ext cx="8834130" cy="744903"/>
          </a:xfrm>
        </p:spPr>
        <p:txBody>
          <a:bodyPr>
            <a:normAutofit/>
          </a:bodyPr>
          <a:lstStyle/>
          <a:p>
            <a:r>
              <a:rPr lang="en-US" sz="2000" b="1" cap="all" noProof="0" dirty="0"/>
              <a:t>BIAN Service Landscape </a:t>
            </a:r>
            <a:r>
              <a:rPr lang="en-US" sz="2000" b="1" cap="all" dirty="0"/>
              <a:t>is </a:t>
            </a:r>
            <a:r>
              <a:rPr lang="en-US" sz="2000" b="1" cap="all" noProof="0" dirty="0"/>
              <a:t>represented in two layouts</a:t>
            </a:r>
          </a:p>
        </p:txBody>
      </p:sp>
      <p:pic>
        <p:nvPicPr>
          <p:cNvPr id="5" name="Picture 4">
            <a:extLst>
              <a:ext uri="{FF2B5EF4-FFF2-40B4-BE49-F238E27FC236}">
                <a16:creationId xmlns:a16="http://schemas.microsoft.com/office/drawing/2014/main" id="{C5DE777A-B0F9-418F-869C-634F7BB97CDC}"/>
              </a:ext>
            </a:extLst>
          </p:cNvPr>
          <p:cNvPicPr/>
          <p:nvPr/>
        </p:nvPicPr>
        <p:blipFill>
          <a:blip r:embed="rId3"/>
          <a:stretch>
            <a:fillRect/>
          </a:stretch>
        </p:blipFill>
        <p:spPr>
          <a:xfrm>
            <a:off x="48122" y="622275"/>
            <a:ext cx="12073458" cy="5832648"/>
          </a:xfrm>
          <a:prstGeom prst="rect">
            <a:avLst/>
          </a:prstGeom>
        </p:spPr>
      </p:pic>
    </p:spTree>
    <p:extLst>
      <p:ext uri="{BB962C8B-B14F-4D97-AF65-F5344CB8AC3E}">
        <p14:creationId xmlns:p14="http://schemas.microsoft.com/office/powerpoint/2010/main" val="363864094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2"/>
          <p:cNvGrpSpPr>
            <a:grpSpLocks noChangeAspect="1"/>
          </p:cNvGrpSpPr>
          <p:nvPr/>
        </p:nvGrpSpPr>
        <p:grpSpPr>
          <a:xfrm>
            <a:off x="8761090" y="1630387"/>
            <a:ext cx="1538899" cy="1903385"/>
            <a:chOff x="7595553" y="2579638"/>
            <a:chExt cx="2586528" cy="3199152"/>
          </a:xfrm>
        </p:grpSpPr>
        <p:sp>
          <p:nvSpPr>
            <p:cNvPr id="277" name="Oval 276"/>
            <p:cNvSpPr>
              <a:spLocks noChangeAspect="1"/>
            </p:cNvSpPr>
            <p:nvPr/>
          </p:nvSpPr>
          <p:spPr>
            <a:xfrm>
              <a:off x="8727738" y="3286119"/>
              <a:ext cx="1333986" cy="729930"/>
            </a:xfrm>
            <a:prstGeom prst="ellipse">
              <a:avLst/>
            </a:prstGeom>
            <a:solidFill>
              <a:schemeClr val="tx2"/>
            </a:solidFill>
            <a:ln>
              <a:solidFill>
                <a:srgbClr val="5F6062"/>
              </a:solidFill>
            </a:ln>
          </p:spPr>
          <p:style>
            <a:lnRef idx="1">
              <a:schemeClr val="accent4"/>
            </a:lnRef>
            <a:fillRef idx="3">
              <a:schemeClr val="accent4"/>
            </a:fillRef>
            <a:effectRef idx="2">
              <a:schemeClr val="accent4"/>
            </a:effectRef>
            <a:fontRef idx="minor">
              <a:schemeClr val="lt1"/>
            </a:fontRef>
          </p:style>
          <p:txBody>
            <a:bodyPr wrap="none" lIns="0" tIns="0" rIns="0" rtlCol="0" anchor="ctr"/>
            <a:lstStyle/>
            <a:p>
              <a:pPr algn="ctr"/>
              <a:r>
                <a:rPr lang="en-US" sz="1201" b="1" dirty="0">
                  <a:solidFill>
                    <a:schemeClr val="bg1"/>
                  </a:solidFill>
                  <a:latin typeface="Arial Narrow"/>
                  <a:cs typeface="Arial Narrow"/>
                </a:rPr>
                <a:t>Customers</a:t>
              </a:r>
            </a:p>
          </p:txBody>
        </p:sp>
        <p:grpSp>
          <p:nvGrpSpPr>
            <p:cNvPr id="3" name="Group 294"/>
            <p:cNvGrpSpPr/>
            <p:nvPr/>
          </p:nvGrpSpPr>
          <p:grpSpPr>
            <a:xfrm>
              <a:off x="7595553" y="2579638"/>
              <a:ext cx="989192" cy="3199152"/>
              <a:chOff x="1205164" y="2436097"/>
              <a:chExt cx="989192" cy="3199152"/>
            </a:xfrm>
          </p:grpSpPr>
          <p:sp>
            <p:nvSpPr>
              <p:cNvPr id="284" name="Rounded Rectangle 283"/>
              <p:cNvSpPr/>
              <p:nvPr/>
            </p:nvSpPr>
            <p:spPr>
              <a:xfrm>
                <a:off x="1205164" y="2436097"/>
                <a:ext cx="989192" cy="3199152"/>
              </a:xfrm>
              <a:prstGeom prst="roundRect">
                <a:avLst/>
              </a:prstGeom>
              <a:solidFill>
                <a:srgbClr val="D9D9D9"/>
              </a:solidFill>
              <a:ln>
                <a:solidFill>
                  <a:srgbClr val="5F6062"/>
                </a:solidFill>
              </a:ln>
            </p:spPr>
            <p:style>
              <a:lnRef idx="1">
                <a:schemeClr val="accent1"/>
              </a:lnRef>
              <a:fillRef idx="3">
                <a:schemeClr val="accent1"/>
              </a:fillRef>
              <a:effectRef idx="2">
                <a:schemeClr val="accent1"/>
              </a:effectRef>
              <a:fontRef idx="minor">
                <a:schemeClr val="lt1"/>
              </a:fontRef>
            </p:style>
            <p:txBody>
              <a:bodyPr vert="vert270" lIns="0" tIns="0" bIns="0" rtlCol="0" anchor="t" anchorCtr="0"/>
              <a:lstStyle/>
              <a:p>
                <a:pPr algn="ctr"/>
                <a:r>
                  <a:rPr lang="en-US" sz="1101" b="1" dirty="0">
                    <a:solidFill>
                      <a:schemeClr val="tx2"/>
                    </a:solidFill>
                  </a:rPr>
                  <a:t>Devices &amp; Channels</a:t>
                </a:r>
              </a:p>
            </p:txBody>
          </p:sp>
          <p:grpSp>
            <p:nvGrpSpPr>
              <p:cNvPr id="4" name="Group 286"/>
              <p:cNvGrpSpPr>
                <a:grpSpLocks noChangeAspect="1"/>
              </p:cNvGrpSpPr>
              <p:nvPr/>
            </p:nvGrpSpPr>
            <p:grpSpPr>
              <a:xfrm>
                <a:off x="1513518" y="2512741"/>
                <a:ext cx="668075" cy="3008446"/>
                <a:chOff x="774854" y="1876643"/>
                <a:chExt cx="776076" cy="3494797"/>
              </a:xfrm>
            </p:grpSpPr>
            <p:grpSp>
              <p:nvGrpSpPr>
                <p:cNvPr id="5" name="Group 236"/>
                <p:cNvGrpSpPr>
                  <a:grpSpLocks noChangeAspect="1"/>
                </p:cNvGrpSpPr>
                <p:nvPr/>
              </p:nvGrpSpPr>
              <p:grpSpPr>
                <a:xfrm>
                  <a:off x="821265" y="4890352"/>
                  <a:ext cx="683254" cy="481088"/>
                  <a:chOff x="1524111" y="3480278"/>
                  <a:chExt cx="836641" cy="589090"/>
                </a:xfrm>
              </p:grpSpPr>
              <p:pic>
                <p:nvPicPr>
                  <p:cNvPr id="408" name="Picture 3"/>
                  <p:cNvPicPr>
                    <a:picLocks noChangeAspect="1"/>
                  </p:cNvPicPr>
                  <p:nvPr/>
                </p:nvPicPr>
                <p:blipFill>
                  <a:blip r:embed="rId2"/>
                  <a:srcRect l="49429"/>
                  <a:stretch>
                    <a:fillRect/>
                  </a:stretch>
                </p:blipFill>
                <p:spPr bwMode="auto">
                  <a:xfrm>
                    <a:off x="1524111" y="3696095"/>
                    <a:ext cx="372410" cy="373273"/>
                  </a:xfrm>
                  <a:prstGeom prst="rect">
                    <a:avLst/>
                  </a:prstGeom>
                  <a:noFill/>
                  <a:ln w="9525">
                    <a:noFill/>
                    <a:miter lim="800000"/>
                    <a:headEnd/>
                    <a:tailEnd/>
                  </a:ln>
                </p:spPr>
              </p:pic>
              <p:pic>
                <p:nvPicPr>
                  <p:cNvPr id="409" name="Picture 3"/>
                  <p:cNvPicPr>
                    <a:picLocks noChangeAspect="1"/>
                  </p:cNvPicPr>
                  <p:nvPr/>
                </p:nvPicPr>
                <p:blipFill>
                  <a:blip r:embed="rId2"/>
                  <a:srcRect r="49994" b="6319"/>
                  <a:stretch>
                    <a:fillRect/>
                  </a:stretch>
                </p:blipFill>
                <p:spPr bwMode="auto">
                  <a:xfrm>
                    <a:off x="1712395" y="3480278"/>
                    <a:ext cx="368251" cy="349683"/>
                  </a:xfrm>
                  <a:prstGeom prst="rect">
                    <a:avLst/>
                  </a:prstGeom>
                  <a:noFill/>
                  <a:ln w="9525">
                    <a:noFill/>
                    <a:miter lim="800000"/>
                    <a:headEnd/>
                    <a:tailEnd/>
                  </a:ln>
                </p:spPr>
              </p:pic>
              <p:pic>
                <p:nvPicPr>
                  <p:cNvPr id="410" name="Picture 6"/>
                  <p:cNvPicPr>
                    <a:picLocks noChangeAspect="1"/>
                  </p:cNvPicPr>
                  <p:nvPr/>
                </p:nvPicPr>
                <p:blipFill>
                  <a:blip r:embed="rId3"/>
                  <a:srcRect/>
                  <a:stretch>
                    <a:fillRect/>
                  </a:stretch>
                </p:blipFill>
                <p:spPr bwMode="auto">
                  <a:xfrm>
                    <a:off x="1991500" y="3703394"/>
                    <a:ext cx="369252" cy="329333"/>
                  </a:xfrm>
                  <a:prstGeom prst="rect">
                    <a:avLst/>
                  </a:prstGeom>
                  <a:solidFill>
                    <a:srgbClr val="FFFFFF"/>
                  </a:solidFill>
                  <a:ln w="9525">
                    <a:noFill/>
                    <a:miter lim="800000"/>
                    <a:headEnd/>
                    <a:tailEnd/>
                  </a:ln>
                </p:spPr>
              </p:pic>
            </p:grpSp>
            <p:pic>
              <p:nvPicPr>
                <p:cNvPr id="290" name="Picture 46"/>
                <p:cNvPicPr>
                  <a:picLocks noChangeAspect="1" noChangeArrowheads="1"/>
                </p:cNvPicPr>
                <p:nvPr/>
              </p:nvPicPr>
              <p:blipFill>
                <a:blip r:embed="rId4"/>
                <a:srcRect l="5439" t="7609" b="7125"/>
                <a:stretch>
                  <a:fillRect/>
                </a:stretch>
              </p:blipFill>
              <p:spPr bwMode="auto">
                <a:xfrm>
                  <a:off x="943420" y="4373820"/>
                  <a:ext cx="438944" cy="395799"/>
                </a:xfrm>
                <a:prstGeom prst="rect">
                  <a:avLst/>
                </a:prstGeom>
                <a:noFill/>
                <a:ln w="9525">
                  <a:noFill/>
                  <a:miter lim="800000"/>
                  <a:headEnd/>
                  <a:tailEnd/>
                </a:ln>
              </p:spPr>
            </p:pic>
            <p:grpSp>
              <p:nvGrpSpPr>
                <p:cNvPr id="6" name="Group 240"/>
                <p:cNvGrpSpPr/>
                <p:nvPr/>
              </p:nvGrpSpPr>
              <p:grpSpPr>
                <a:xfrm>
                  <a:off x="774854" y="3757562"/>
                  <a:ext cx="776076" cy="531450"/>
                  <a:chOff x="1444080" y="5068686"/>
                  <a:chExt cx="776076" cy="531450"/>
                </a:xfrm>
                <a:effectLst>
                  <a:outerShdw blurRad="50800" dist="38100" dir="2700000">
                    <a:srgbClr val="000000">
                      <a:alpha val="76000"/>
                    </a:srgbClr>
                  </a:outerShdw>
                </a:effectLst>
              </p:grpSpPr>
              <p:pic>
                <p:nvPicPr>
                  <p:cNvPr id="406" name="Picture 405"/>
                  <p:cNvPicPr>
                    <a:picLocks noChangeAspect="1"/>
                  </p:cNvPicPr>
                  <p:nvPr/>
                </p:nvPicPr>
                <p:blipFill>
                  <a:blip r:embed="rId5"/>
                  <a:srcRect l="45485" t="10458"/>
                  <a:stretch>
                    <a:fillRect/>
                  </a:stretch>
                </p:blipFill>
                <p:spPr>
                  <a:xfrm>
                    <a:off x="1444080" y="5068686"/>
                    <a:ext cx="225134" cy="396000"/>
                  </a:xfrm>
                  <a:prstGeom prst="rect">
                    <a:avLst/>
                  </a:prstGeom>
                </p:spPr>
              </p:pic>
              <p:pic>
                <p:nvPicPr>
                  <p:cNvPr id="407" name="Picture 406"/>
                  <p:cNvPicPr>
                    <a:picLocks noChangeAspect="1"/>
                  </p:cNvPicPr>
                  <p:nvPr/>
                </p:nvPicPr>
                <p:blipFill>
                  <a:blip r:embed="rId6"/>
                  <a:stretch>
                    <a:fillRect/>
                  </a:stretch>
                </p:blipFill>
                <p:spPr>
                  <a:xfrm>
                    <a:off x="1536156" y="5235056"/>
                    <a:ext cx="684000" cy="365080"/>
                  </a:xfrm>
                  <a:prstGeom prst="rect">
                    <a:avLst/>
                  </a:prstGeom>
                </p:spPr>
              </p:pic>
            </p:grpSp>
            <p:grpSp>
              <p:nvGrpSpPr>
                <p:cNvPr id="7" name="Group 339"/>
                <p:cNvGrpSpPr>
                  <a:grpSpLocks noChangeAspect="1"/>
                </p:cNvGrpSpPr>
                <p:nvPr/>
              </p:nvGrpSpPr>
              <p:grpSpPr>
                <a:xfrm>
                  <a:off x="912890" y="1876643"/>
                  <a:ext cx="500004" cy="377744"/>
                  <a:chOff x="480986" y="3102904"/>
                  <a:chExt cx="690614" cy="521746"/>
                </a:xfrm>
              </p:grpSpPr>
              <p:pic>
                <p:nvPicPr>
                  <p:cNvPr id="404" name="Picture 403"/>
                  <p:cNvPicPr>
                    <a:picLocks noChangeAspect="1"/>
                  </p:cNvPicPr>
                  <p:nvPr/>
                </p:nvPicPr>
                <p:blipFill>
                  <a:blip r:embed="rId7">
                    <a:clrChange>
                      <a:clrFrom>
                        <a:srgbClr val="FFFFFF"/>
                      </a:clrFrom>
                      <a:clrTo>
                        <a:srgbClr val="FFFFFF">
                          <a:alpha val="0"/>
                        </a:srgbClr>
                      </a:clrTo>
                    </a:clrChange>
                  </a:blip>
                  <a:srcRect l="6304" t="4959" r="10000" b="3421"/>
                  <a:stretch>
                    <a:fillRect/>
                  </a:stretch>
                </p:blipFill>
                <p:spPr>
                  <a:xfrm>
                    <a:off x="480986" y="3120650"/>
                    <a:ext cx="690614" cy="504000"/>
                  </a:xfrm>
                  <a:prstGeom prst="rect">
                    <a:avLst/>
                  </a:prstGeom>
                </p:spPr>
              </p:pic>
              <p:sp>
                <p:nvSpPr>
                  <p:cNvPr id="405" name="Rectangle 404"/>
                  <p:cNvSpPr/>
                  <p:nvPr/>
                </p:nvSpPr>
                <p:spPr>
                  <a:xfrm>
                    <a:off x="928708" y="3102904"/>
                    <a:ext cx="135841" cy="45719"/>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pic>
              <p:nvPicPr>
                <p:cNvPr id="293" name="Picture 292"/>
                <p:cNvPicPr>
                  <a:picLocks noChangeAspect="1"/>
                </p:cNvPicPr>
                <p:nvPr/>
              </p:nvPicPr>
              <p:blipFill>
                <a:blip r:embed="rId8">
                  <a:clrChange>
                    <a:clrFrom>
                      <a:srgbClr val="FCFCFC"/>
                    </a:clrFrom>
                    <a:clrTo>
                      <a:srgbClr val="FCFCFC">
                        <a:alpha val="0"/>
                      </a:srgbClr>
                    </a:clrTo>
                  </a:clrChange>
                </a:blip>
                <a:srcRect l="24424" r="21204"/>
                <a:stretch>
                  <a:fillRect/>
                </a:stretch>
              </p:blipFill>
              <p:spPr>
                <a:xfrm>
                  <a:off x="953458" y="2338068"/>
                  <a:ext cx="418868" cy="770378"/>
                </a:xfrm>
                <a:prstGeom prst="rect">
                  <a:avLst/>
                </a:prstGeom>
              </p:spPr>
            </p:pic>
            <p:grpSp>
              <p:nvGrpSpPr>
                <p:cNvPr id="8" name="Group 285"/>
                <p:cNvGrpSpPr/>
                <p:nvPr/>
              </p:nvGrpSpPr>
              <p:grpSpPr>
                <a:xfrm>
                  <a:off x="858302" y="3129755"/>
                  <a:ext cx="609180" cy="600001"/>
                  <a:chOff x="4711108" y="3259334"/>
                  <a:chExt cx="609180" cy="600001"/>
                </a:xfrm>
              </p:grpSpPr>
              <p:grpSp>
                <p:nvGrpSpPr>
                  <p:cNvPr id="9" name="Group 268"/>
                  <p:cNvGrpSpPr>
                    <a:grpSpLocks noChangeAspect="1"/>
                  </p:cNvGrpSpPr>
                  <p:nvPr/>
                </p:nvGrpSpPr>
                <p:grpSpPr>
                  <a:xfrm>
                    <a:off x="4711108" y="3404853"/>
                    <a:ext cx="601731" cy="376693"/>
                    <a:chOff x="4844645" y="2097408"/>
                    <a:chExt cx="946781" cy="592696"/>
                  </a:xfrm>
                </p:grpSpPr>
                <p:grpSp>
                  <p:nvGrpSpPr>
                    <p:cNvPr id="10" name="Group 443"/>
                    <p:cNvGrpSpPr>
                      <a:grpSpLocks noChangeAspect="1"/>
                    </p:cNvGrpSpPr>
                    <p:nvPr/>
                  </p:nvGrpSpPr>
                  <p:grpSpPr>
                    <a:xfrm>
                      <a:off x="5320397" y="2097408"/>
                      <a:ext cx="471029" cy="592696"/>
                      <a:chOff x="1981201" y="1447800"/>
                      <a:chExt cx="385199" cy="484700"/>
                    </a:xfrm>
                  </p:grpSpPr>
                  <p:sp>
                    <p:nvSpPr>
                      <p:cNvPr id="363" name="Trapezoid 362"/>
                      <p:cNvSpPr/>
                      <p:nvPr/>
                    </p:nvSpPr>
                    <p:spPr>
                      <a:xfrm>
                        <a:off x="1981201" y="1892300"/>
                        <a:ext cx="385199" cy="40200"/>
                      </a:xfrm>
                      <a:prstGeom prst="trapezoid">
                        <a:avLst>
                          <a:gd name="adj" fmla="val 106944"/>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4" name="Rectangle 143"/>
                      <p:cNvSpPr/>
                      <p:nvPr/>
                    </p:nvSpPr>
                    <p:spPr>
                      <a:xfrm>
                        <a:off x="2057400" y="1447800"/>
                        <a:ext cx="228600" cy="4572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5" name="Rectangle 144"/>
                      <p:cNvSpPr/>
                      <p:nvPr/>
                    </p:nvSpPr>
                    <p:spPr>
                      <a:xfrm>
                        <a:off x="2076450" y="1470025"/>
                        <a:ext cx="187325" cy="2603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6" name="Rectangle 365"/>
                      <p:cNvSpPr/>
                      <p:nvPr/>
                    </p:nvSpPr>
                    <p:spPr>
                      <a:xfrm>
                        <a:off x="2096575" y="14859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7" name="Rectangle 366"/>
                      <p:cNvSpPr/>
                      <p:nvPr/>
                    </p:nvSpPr>
                    <p:spPr>
                      <a:xfrm>
                        <a:off x="2095500" y="1539875"/>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8" name="Rectangle 367"/>
                      <p:cNvSpPr/>
                      <p:nvPr/>
                    </p:nvSpPr>
                    <p:spPr>
                      <a:xfrm>
                        <a:off x="2168525" y="15494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cxnSp>
                    <p:nvCxnSpPr>
                      <p:cNvPr id="369" name="Straight Connector 368"/>
                      <p:cNvCxnSpPr/>
                      <p:nvPr/>
                    </p:nvCxnSpPr>
                    <p:spPr>
                      <a:xfrm>
                        <a:off x="2098675" y="1560512"/>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70" name="Rectangle 369"/>
                      <p:cNvSpPr/>
                      <p:nvPr/>
                    </p:nvSpPr>
                    <p:spPr>
                      <a:xfrm>
                        <a:off x="2096575" y="1600200"/>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71" name="Rectangle 370"/>
                      <p:cNvSpPr/>
                      <p:nvPr/>
                    </p:nvSpPr>
                    <p:spPr>
                      <a:xfrm>
                        <a:off x="2125150" y="1609725"/>
                        <a:ext cx="90000" cy="25200"/>
                      </a:xfrm>
                      <a:prstGeom prst="rect">
                        <a:avLst/>
                      </a:prstGeom>
                      <a:solidFill>
                        <a:schemeClr val="tx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cxnSp>
                    <p:nvCxnSpPr>
                      <p:cNvPr id="372" name="Straight Connector 371"/>
                      <p:cNvCxnSpPr/>
                      <p:nvPr/>
                    </p:nvCxnSpPr>
                    <p:spPr>
                      <a:xfrm>
                        <a:off x="2099750" y="1620837"/>
                        <a:ext cx="144000" cy="1588"/>
                      </a:xfrm>
                      <a:prstGeom prst="line">
                        <a:avLst/>
                      </a:prstGeom>
                      <a:ln w="12700"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73" name="Rectangle 372"/>
                      <p:cNvSpPr/>
                      <p:nvPr/>
                    </p:nvSpPr>
                    <p:spPr>
                      <a:xfrm>
                        <a:off x="2095500" y="1660627"/>
                        <a:ext cx="151325" cy="44348"/>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nvGrpSpPr>
                      <p:cNvPr id="11" name="Group 182"/>
                      <p:cNvGrpSpPr/>
                      <p:nvPr/>
                    </p:nvGrpSpPr>
                    <p:grpSpPr>
                      <a:xfrm>
                        <a:off x="2105008" y="1670050"/>
                        <a:ext cx="132247" cy="25200"/>
                        <a:chOff x="2320925" y="1701800"/>
                        <a:chExt cx="276250" cy="25200"/>
                      </a:xfrm>
                    </p:grpSpPr>
                    <p:sp>
                      <p:nvSpPr>
                        <p:cNvPr id="400" name="Rectangle 399"/>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1" name="Rectangle 400"/>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2" name="Rectangle 401"/>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403" name="Rectangle 402"/>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2" name="Group 231"/>
                      <p:cNvGrpSpPr/>
                      <p:nvPr/>
                    </p:nvGrpSpPr>
                    <p:grpSpPr>
                      <a:xfrm>
                        <a:off x="2076450" y="1749425"/>
                        <a:ext cx="187325" cy="139500"/>
                        <a:chOff x="2076450" y="1749425"/>
                        <a:chExt cx="187325" cy="139500"/>
                      </a:xfrm>
                    </p:grpSpPr>
                    <p:grpSp>
                      <p:nvGrpSpPr>
                        <p:cNvPr id="13" name="Group 189"/>
                        <p:cNvGrpSpPr/>
                        <p:nvPr/>
                      </p:nvGrpSpPr>
                      <p:grpSpPr>
                        <a:xfrm>
                          <a:off x="2076450" y="1749425"/>
                          <a:ext cx="14400" cy="139500"/>
                          <a:chOff x="2363012" y="1752600"/>
                          <a:chExt cx="25851" cy="139500"/>
                        </a:xfrm>
                      </p:grpSpPr>
                      <p:sp>
                        <p:nvSpPr>
                          <p:cNvPr id="398" name="Rectangle 39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9" name="Rectangle 39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4" name="Group 190"/>
                        <p:cNvGrpSpPr/>
                        <p:nvPr/>
                      </p:nvGrpSpPr>
                      <p:grpSpPr>
                        <a:xfrm>
                          <a:off x="2101154" y="1749425"/>
                          <a:ext cx="14400" cy="139500"/>
                          <a:chOff x="2363012" y="1752600"/>
                          <a:chExt cx="25851" cy="139500"/>
                        </a:xfrm>
                      </p:grpSpPr>
                      <p:sp>
                        <p:nvSpPr>
                          <p:cNvPr id="396" name="Rectangle 39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7" name="Rectangle 39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5" name="Group 194"/>
                        <p:cNvGrpSpPr/>
                        <p:nvPr/>
                      </p:nvGrpSpPr>
                      <p:grpSpPr>
                        <a:xfrm>
                          <a:off x="2125858" y="1749425"/>
                          <a:ext cx="14400" cy="139500"/>
                          <a:chOff x="2363012" y="1752600"/>
                          <a:chExt cx="25851" cy="139500"/>
                        </a:xfrm>
                      </p:grpSpPr>
                      <p:sp>
                        <p:nvSpPr>
                          <p:cNvPr id="394" name="Rectangle 17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5" name="Rectangle 17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6" name="Group 203"/>
                        <p:cNvGrpSpPr/>
                        <p:nvPr/>
                      </p:nvGrpSpPr>
                      <p:grpSpPr>
                        <a:xfrm>
                          <a:off x="2150562" y="1749425"/>
                          <a:ext cx="14400" cy="139500"/>
                          <a:chOff x="2363012" y="1752600"/>
                          <a:chExt cx="25851" cy="139500"/>
                        </a:xfrm>
                      </p:grpSpPr>
                      <p:sp>
                        <p:nvSpPr>
                          <p:cNvPr id="392" name="Rectangle 171"/>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3" name="Rectangle 172"/>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7" name="Group 208"/>
                        <p:cNvGrpSpPr/>
                        <p:nvPr/>
                      </p:nvGrpSpPr>
                      <p:grpSpPr>
                        <a:xfrm>
                          <a:off x="2175266" y="1749425"/>
                          <a:ext cx="14400" cy="139500"/>
                          <a:chOff x="2363012" y="1752600"/>
                          <a:chExt cx="25851" cy="139500"/>
                        </a:xfrm>
                      </p:grpSpPr>
                      <p:sp>
                        <p:nvSpPr>
                          <p:cNvPr id="390" name="Rectangle 169"/>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91" name="Rectangle 170"/>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8" name="Group 215"/>
                        <p:cNvGrpSpPr/>
                        <p:nvPr/>
                      </p:nvGrpSpPr>
                      <p:grpSpPr>
                        <a:xfrm>
                          <a:off x="2199970" y="1749425"/>
                          <a:ext cx="14400" cy="139500"/>
                          <a:chOff x="2363012" y="1752600"/>
                          <a:chExt cx="25851" cy="139500"/>
                        </a:xfrm>
                      </p:grpSpPr>
                      <p:sp>
                        <p:nvSpPr>
                          <p:cNvPr id="388" name="Rectangle 167"/>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9" name="Rectangle 168"/>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19" name="Group 218"/>
                        <p:cNvGrpSpPr/>
                        <p:nvPr/>
                      </p:nvGrpSpPr>
                      <p:grpSpPr>
                        <a:xfrm>
                          <a:off x="2224674" y="1749425"/>
                          <a:ext cx="14400" cy="139500"/>
                          <a:chOff x="2363012" y="1752600"/>
                          <a:chExt cx="25851" cy="139500"/>
                        </a:xfrm>
                      </p:grpSpPr>
                      <p:sp>
                        <p:nvSpPr>
                          <p:cNvPr id="386" name="Rectangle 165"/>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7" name="Rectangle 166"/>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0" name="Group 223"/>
                        <p:cNvGrpSpPr/>
                        <p:nvPr/>
                      </p:nvGrpSpPr>
                      <p:grpSpPr>
                        <a:xfrm>
                          <a:off x="2249375" y="1749425"/>
                          <a:ext cx="14400" cy="139500"/>
                          <a:chOff x="2363012" y="1752600"/>
                          <a:chExt cx="25851" cy="139500"/>
                        </a:xfrm>
                      </p:grpSpPr>
                      <p:sp>
                        <p:nvSpPr>
                          <p:cNvPr id="384" name="Rectangle 383"/>
                          <p:cNvSpPr/>
                          <p:nvPr/>
                        </p:nvSpPr>
                        <p:spPr>
                          <a:xfrm>
                            <a:off x="2363012" y="1752600"/>
                            <a:ext cx="25851" cy="97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85" name="Rectangle 384"/>
                          <p:cNvSpPr/>
                          <p:nvPr/>
                        </p:nvSpPr>
                        <p:spPr>
                          <a:xfrm>
                            <a:off x="2363012" y="1866900"/>
                            <a:ext cx="25851"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grpSp>
                  <p:nvGrpSpPr>
                    <p:cNvPr id="21" name="Group 267"/>
                    <p:cNvGrpSpPr/>
                    <p:nvPr/>
                  </p:nvGrpSpPr>
                  <p:grpSpPr>
                    <a:xfrm>
                      <a:off x="4844645" y="2235422"/>
                      <a:ext cx="516918" cy="359128"/>
                      <a:chOff x="4844645" y="2235422"/>
                      <a:chExt cx="516918" cy="359128"/>
                    </a:xfrm>
                  </p:grpSpPr>
                  <p:grpSp>
                    <p:nvGrpSpPr>
                      <p:cNvPr id="22" name="Group 1495"/>
                      <p:cNvGrpSpPr>
                        <a:grpSpLocks noChangeAspect="1"/>
                      </p:cNvGrpSpPr>
                      <p:nvPr/>
                    </p:nvGrpSpPr>
                    <p:grpSpPr>
                      <a:xfrm>
                        <a:off x="4902400" y="2235422"/>
                        <a:ext cx="401457" cy="259316"/>
                        <a:chOff x="609600" y="1676400"/>
                        <a:chExt cx="457200" cy="295323"/>
                      </a:xfrm>
                    </p:grpSpPr>
                    <p:grpSp>
                      <p:nvGrpSpPr>
                        <p:cNvPr id="23" name="Group 150"/>
                        <p:cNvGrpSpPr/>
                        <p:nvPr/>
                      </p:nvGrpSpPr>
                      <p:grpSpPr>
                        <a:xfrm>
                          <a:off x="609600" y="1676400"/>
                          <a:ext cx="457200" cy="228600"/>
                          <a:chOff x="609600" y="1676400"/>
                          <a:chExt cx="457200" cy="228600"/>
                        </a:xfrm>
                      </p:grpSpPr>
                      <p:sp>
                        <p:nvSpPr>
                          <p:cNvPr id="361" name="Rectangle 360"/>
                          <p:cNvSpPr/>
                          <p:nvPr/>
                        </p:nvSpPr>
                        <p:spPr>
                          <a:xfrm>
                            <a:off x="609600" y="1676400"/>
                            <a:ext cx="457200" cy="2286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2" name="Rectangle 361"/>
                          <p:cNvSpPr/>
                          <p:nvPr/>
                        </p:nvSpPr>
                        <p:spPr>
                          <a:xfrm>
                            <a:off x="650875" y="1717675"/>
                            <a:ext cx="374650" cy="14605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sp>
                      <p:nvSpPr>
                        <p:cNvPr id="351" name="Freeform 122"/>
                        <p:cNvSpPr/>
                        <p:nvPr/>
                      </p:nvSpPr>
                      <p:spPr>
                        <a:xfrm>
                          <a:off x="641350" y="1714500"/>
                          <a:ext cx="406400" cy="158750"/>
                        </a:xfrm>
                        <a:custGeom>
                          <a:avLst/>
                          <a:gdLst>
                            <a:gd name="connsiteX0" fmla="*/ 412750 w 412750"/>
                            <a:gd name="connsiteY0" fmla="*/ 0 h 158750"/>
                            <a:gd name="connsiteX1" fmla="*/ 0 w 412750"/>
                            <a:gd name="connsiteY1" fmla="*/ 0 h 158750"/>
                            <a:gd name="connsiteX2" fmla="*/ 0 w 412750"/>
                            <a:gd name="connsiteY2" fmla="*/ 158750 h 158750"/>
                          </a:gdLst>
                          <a:ahLst/>
                          <a:cxnLst>
                            <a:cxn ang="0">
                              <a:pos x="connsiteX0" y="connsiteY0"/>
                            </a:cxn>
                            <a:cxn ang="0">
                              <a:pos x="connsiteX1" y="connsiteY1"/>
                            </a:cxn>
                            <a:cxn ang="0">
                              <a:pos x="connsiteX2" y="connsiteY2"/>
                            </a:cxn>
                          </a:cxnLst>
                          <a:rect l="l" t="t" r="r" b="b"/>
                          <a:pathLst>
                            <a:path w="412750" h="158750">
                              <a:moveTo>
                                <a:pt x="412750" y="0"/>
                              </a:moveTo>
                              <a:lnTo>
                                <a:pt x="0" y="0"/>
                              </a:lnTo>
                              <a:lnTo>
                                <a:pt x="0" y="158750"/>
                              </a:lnTo>
                            </a:path>
                          </a:pathLst>
                        </a:custGeom>
                        <a:ln w="28575" cap="flat" cmpd="sng" algn="ctr">
                          <a:solidFill>
                            <a:srgbClr val="00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txBody>
                        <a:bodyPr rtlCol="0" anchor="ctr"/>
                        <a:lstStyle/>
                        <a:p>
                          <a:pPr algn="l"/>
                          <a:endParaRPr lang="en-US" sz="1101" dirty="0"/>
                        </a:p>
                      </p:txBody>
                    </p:sp>
                    <p:grpSp>
                      <p:nvGrpSpPr>
                        <p:cNvPr id="24" name="Group 149"/>
                        <p:cNvGrpSpPr/>
                        <p:nvPr/>
                      </p:nvGrpSpPr>
                      <p:grpSpPr>
                        <a:xfrm>
                          <a:off x="679450" y="1902946"/>
                          <a:ext cx="313198" cy="68777"/>
                          <a:chOff x="679450" y="1902900"/>
                          <a:chExt cx="313198" cy="104775"/>
                        </a:xfrm>
                      </p:grpSpPr>
                      <p:sp>
                        <p:nvSpPr>
                          <p:cNvPr id="358" name="Trapezoid 357"/>
                          <p:cNvSpPr/>
                          <p:nvPr/>
                        </p:nvSpPr>
                        <p:spPr>
                          <a:xfrm>
                            <a:off x="721749" y="1933575"/>
                            <a:ext cx="228600" cy="402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9" name="Trapezoid 358"/>
                          <p:cNvSpPr/>
                          <p:nvPr/>
                        </p:nvSpPr>
                        <p:spPr>
                          <a:xfrm flipV="1">
                            <a:off x="685749" y="1902900"/>
                            <a:ext cx="300600" cy="36000"/>
                          </a:xfrm>
                          <a:prstGeom prst="trapezoid">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60" name="Rectangle 359"/>
                          <p:cNvSpPr/>
                          <p:nvPr/>
                        </p:nvSpPr>
                        <p:spPr>
                          <a:xfrm>
                            <a:off x="679450" y="1971675"/>
                            <a:ext cx="313198" cy="36000"/>
                          </a:xfrm>
                          <a:prstGeom prst="rect">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5" name="Group 237"/>
                        <p:cNvGrpSpPr>
                          <a:grpSpLocks noChangeAspect="1"/>
                        </p:cNvGrpSpPr>
                        <p:nvPr/>
                      </p:nvGrpSpPr>
                      <p:grpSpPr>
                        <a:xfrm>
                          <a:off x="950410" y="1873450"/>
                          <a:ext cx="94461" cy="18000"/>
                          <a:chOff x="2320925" y="1701800"/>
                          <a:chExt cx="276250" cy="25200"/>
                        </a:xfrm>
                      </p:grpSpPr>
                      <p:sp>
                        <p:nvSpPr>
                          <p:cNvPr id="354" name="Rectangle 353"/>
                          <p:cNvSpPr/>
                          <p:nvPr/>
                        </p:nvSpPr>
                        <p:spPr>
                          <a:xfrm>
                            <a:off x="232092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5" name="Rectangle 354"/>
                          <p:cNvSpPr/>
                          <p:nvPr/>
                        </p:nvSpPr>
                        <p:spPr>
                          <a:xfrm>
                            <a:off x="2395008"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6" name="Rectangle 355"/>
                          <p:cNvSpPr/>
                          <p:nvPr/>
                        </p:nvSpPr>
                        <p:spPr>
                          <a:xfrm>
                            <a:off x="2469091"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57" name="Rectangle 356"/>
                          <p:cNvSpPr/>
                          <p:nvPr/>
                        </p:nvSpPr>
                        <p:spPr>
                          <a:xfrm>
                            <a:off x="2543175" y="1701800"/>
                            <a:ext cx="54000" cy="25200"/>
                          </a:xfrm>
                          <a:prstGeom prst="rect">
                            <a:avLst/>
                          </a:prstGeom>
                          <a:solidFill>
                            <a:schemeClr val="bg1"/>
                          </a:solidFill>
                          <a:ln w="3175"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nvGrpSpPr>
                      <p:cNvPr id="26" name="Group 266"/>
                      <p:cNvGrpSpPr/>
                      <p:nvPr/>
                    </p:nvGrpSpPr>
                    <p:grpSpPr>
                      <a:xfrm>
                        <a:off x="4844645" y="2515348"/>
                        <a:ext cx="516918" cy="79202"/>
                        <a:chOff x="4793867" y="2508940"/>
                        <a:chExt cx="624922" cy="96760"/>
                      </a:xfrm>
                    </p:grpSpPr>
                    <p:sp>
                      <p:nvSpPr>
                        <p:cNvPr id="304" name="Rectangle 94"/>
                        <p:cNvSpPr/>
                        <p:nvPr/>
                      </p:nvSpPr>
                      <p:spPr>
                        <a:xfrm>
                          <a:off x="4992863" y="2589493"/>
                          <a:ext cx="16457" cy="13876"/>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5" name="Freeform 304"/>
                        <p:cNvSpPr>
                          <a:spLocks noChangeAspect="1"/>
                        </p:cNvSpPr>
                        <p:nvPr/>
                      </p:nvSpPr>
                      <p:spPr>
                        <a:xfrm>
                          <a:off x="4993811" y="2590294"/>
                          <a:ext cx="3767" cy="12275"/>
                        </a:xfrm>
                        <a:custGeom>
                          <a:avLst/>
                          <a:gdLst>
                            <a:gd name="connsiteX0" fmla="*/ 0 w 908050"/>
                            <a:gd name="connsiteY0" fmla="*/ 6350 h 2959100"/>
                            <a:gd name="connsiteX1" fmla="*/ 901700 w 908050"/>
                            <a:gd name="connsiteY1" fmla="*/ 0 h 2959100"/>
                            <a:gd name="connsiteX2" fmla="*/ 908050 w 908050"/>
                            <a:gd name="connsiteY2" fmla="*/ 812800 h 2959100"/>
                            <a:gd name="connsiteX3" fmla="*/ 762000 w 908050"/>
                            <a:gd name="connsiteY3" fmla="*/ 882650 h 2959100"/>
                            <a:gd name="connsiteX4" fmla="*/ 762000 w 908050"/>
                            <a:gd name="connsiteY4" fmla="*/ 2101850 h 2959100"/>
                            <a:gd name="connsiteX5" fmla="*/ 901700 w 908050"/>
                            <a:gd name="connsiteY5" fmla="*/ 2139950 h 2959100"/>
                            <a:gd name="connsiteX6" fmla="*/ 908050 w 908050"/>
                            <a:gd name="connsiteY6" fmla="*/ 2952750 h 2959100"/>
                            <a:gd name="connsiteX7" fmla="*/ 0 w 908050"/>
                            <a:gd name="connsiteY7" fmla="*/ 2959100 h 2959100"/>
                            <a:gd name="connsiteX8" fmla="*/ 6350 w 908050"/>
                            <a:gd name="connsiteY8" fmla="*/ 2146300 h 2959100"/>
                            <a:gd name="connsiteX9" fmla="*/ 133350 w 908050"/>
                            <a:gd name="connsiteY9" fmla="*/ 2108200 h 2959100"/>
                            <a:gd name="connsiteX10" fmla="*/ 133350 w 908050"/>
                            <a:gd name="connsiteY10" fmla="*/ 857250 h 2959100"/>
                            <a:gd name="connsiteX11" fmla="*/ 0 w 908050"/>
                            <a:gd name="connsiteY11" fmla="*/ 819150 h 2959100"/>
                            <a:gd name="connsiteX12" fmla="*/ 0 w 908050"/>
                            <a:gd name="connsiteY12" fmla="*/ 6350 h 295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08050" h="2959100">
                              <a:moveTo>
                                <a:pt x="0" y="6350"/>
                              </a:moveTo>
                              <a:lnTo>
                                <a:pt x="901700" y="0"/>
                              </a:lnTo>
                              <a:cubicBezTo>
                                <a:pt x="903817" y="270933"/>
                                <a:pt x="905933" y="541867"/>
                                <a:pt x="908050" y="812800"/>
                              </a:cubicBezTo>
                              <a:lnTo>
                                <a:pt x="762000" y="882650"/>
                              </a:lnTo>
                              <a:lnTo>
                                <a:pt x="762000" y="2101850"/>
                              </a:lnTo>
                              <a:lnTo>
                                <a:pt x="901700" y="2139950"/>
                              </a:lnTo>
                              <a:cubicBezTo>
                                <a:pt x="903817" y="2410883"/>
                                <a:pt x="908050" y="2952750"/>
                                <a:pt x="908050" y="2952750"/>
                              </a:cubicBezTo>
                              <a:lnTo>
                                <a:pt x="0" y="2959100"/>
                              </a:lnTo>
                              <a:cubicBezTo>
                                <a:pt x="2117" y="2688167"/>
                                <a:pt x="4233" y="2417233"/>
                                <a:pt x="6350" y="2146300"/>
                              </a:cubicBezTo>
                              <a:lnTo>
                                <a:pt x="133350" y="2108200"/>
                              </a:lnTo>
                              <a:lnTo>
                                <a:pt x="133350" y="857250"/>
                              </a:lnTo>
                              <a:lnTo>
                                <a:pt x="0" y="819150"/>
                              </a:lnTo>
                              <a:lnTo>
                                <a:pt x="0" y="6350"/>
                              </a:lnTo>
                              <a:close/>
                            </a:path>
                          </a:pathLst>
                        </a:cu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nvGrpSpPr>
                        <p:cNvPr id="27" name="Group 382"/>
                        <p:cNvGrpSpPr/>
                        <p:nvPr/>
                      </p:nvGrpSpPr>
                      <p:grpSpPr>
                        <a:xfrm>
                          <a:off x="4999184" y="2594060"/>
                          <a:ext cx="7815" cy="7767"/>
                          <a:chOff x="8121000" y="5848350"/>
                          <a:chExt cx="186100" cy="184800"/>
                        </a:xfrm>
                      </p:grpSpPr>
                      <p:grpSp>
                        <p:nvGrpSpPr>
                          <p:cNvPr id="28" name="Group 366"/>
                          <p:cNvGrpSpPr/>
                          <p:nvPr/>
                        </p:nvGrpSpPr>
                        <p:grpSpPr>
                          <a:xfrm>
                            <a:off x="8121000" y="5848350"/>
                            <a:ext cx="184800" cy="32400"/>
                            <a:chOff x="8121000" y="5848350"/>
                            <a:chExt cx="184800" cy="32400"/>
                          </a:xfrm>
                        </p:grpSpPr>
                        <p:sp>
                          <p:nvSpPr>
                            <p:cNvPr id="346" name="Rectangle 345"/>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7" name="Rectangle 346"/>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8" name="Rectangle 347"/>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9" name="Rectangle 348"/>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29" name="Group 367"/>
                          <p:cNvGrpSpPr/>
                          <p:nvPr/>
                        </p:nvGrpSpPr>
                        <p:grpSpPr>
                          <a:xfrm>
                            <a:off x="8121650" y="5899150"/>
                            <a:ext cx="184800" cy="32400"/>
                            <a:chOff x="8121000" y="5848350"/>
                            <a:chExt cx="184800" cy="32400"/>
                          </a:xfrm>
                        </p:grpSpPr>
                        <p:sp>
                          <p:nvSpPr>
                            <p:cNvPr id="342" name="Rectangle 341"/>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3" name="Rectangle 342"/>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4" name="Rectangle 343"/>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5" name="Rectangle 344"/>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30" name="Group 372"/>
                          <p:cNvGrpSpPr/>
                          <p:nvPr/>
                        </p:nvGrpSpPr>
                        <p:grpSpPr>
                          <a:xfrm>
                            <a:off x="8121650" y="5949950"/>
                            <a:ext cx="184800" cy="32400"/>
                            <a:chOff x="8121000" y="5848350"/>
                            <a:chExt cx="184800" cy="32400"/>
                          </a:xfrm>
                        </p:grpSpPr>
                        <p:sp>
                          <p:nvSpPr>
                            <p:cNvPr id="338" name="Rectangle 337"/>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9" name="Rectangle 338"/>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0" name="Rectangle 339"/>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41" name="Rectangle 340"/>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nvGrpSpPr>
                          <p:cNvPr id="31" name="Group 377"/>
                          <p:cNvGrpSpPr/>
                          <p:nvPr/>
                        </p:nvGrpSpPr>
                        <p:grpSpPr>
                          <a:xfrm>
                            <a:off x="8122300" y="6000750"/>
                            <a:ext cx="184800" cy="32400"/>
                            <a:chOff x="8121000" y="5848350"/>
                            <a:chExt cx="184800" cy="32400"/>
                          </a:xfrm>
                        </p:grpSpPr>
                        <p:sp>
                          <p:nvSpPr>
                            <p:cNvPr id="334" name="Rectangle 333"/>
                            <p:cNvSpPr>
                              <a:spLocks noChangeAspect="1"/>
                            </p:cNvSpPr>
                            <p:nvPr/>
                          </p:nvSpPr>
                          <p:spPr>
                            <a:xfrm>
                              <a:off x="81210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5" name="Rectangle 334"/>
                            <p:cNvSpPr>
                              <a:spLocks noChangeAspect="1"/>
                            </p:cNvSpPr>
                            <p:nvPr/>
                          </p:nvSpPr>
                          <p:spPr>
                            <a:xfrm>
                              <a:off x="82226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6" name="Rectangle 335"/>
                            <p:cNvSpPr>
                              <a:spLocks noChangeAspect="1"/>
                            </p:cNvSpPr>
                            <p:nvPr/>
                          </p:nvSpPr>
                          <p:spPr>
                            <a:xfrm>
                              <a:off x="81718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37" name="Rectangle 336"/>
                            <p:cNvSpPr>
                              <a:spLocks noChangeAspect="1"/>
                            </p:cNvSpPr>
                            <p:nvPr/>
                          </p:nvSpPr>
                          <p:spPr>
                            <a:xfrm>
                              <a:off x="8273400" y="5848350"/>
                              <a:ext cx="32400" cy="32400"/>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sp>
                      <p:nvSpPr>
                        <p:cNvPr id="307" name="Rectangle 306"/>
                        <p:cNvSpPr>
                          <a:spLocks/>
                        </p:cNvSpPr>
                        <p:nvPr/>
                      </p:nvSpPr>
                      <p:spPr>
                        <a:xfrm>
                          <a:off x="4999580" y="2590694"/>
                          <a:ext cx="7413" cy="2269"/>
                        </a:xfrm>
                        <a:prstGeom prst="rect">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8" name="Rounded Rectangle 307"/>
                        <p:cNvSpPr/>
                        <p:nvPr/>
                      </p:nvSpPr>
                      <p:spPr>
                        <a:xfrm>
                          <a:off x="4997546" y="2541251"/>
                          <a:ext cx="4547" cy="9093"/>
                        </a:xfrm>
                        <a:prstGeom prst="roundRect">
                          <a:avLst/>
                        </a:prstGeom>
                        <a:solidFill>
                          <a:srgbClr val="FFFFFF"/>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09" name="Rounded Rectangle 308"/>
                        <p:cNvSpPr/>
                        <p:nvPr/>
                      </p:nvSpPr>
                      <p:spPr>
                        <a:xfrm>
                          <a:off x="4997904" y="2541609"/>
                          <a:ext cx="3831" cy="8377"/>
                        </a:xfrm>
                        <a:prstGeom prst="roundRect">
                          <a:avLst/>
                        </a:prstGeom>
                        <a:solidFill>
                          <a:srgbClr val="D9D9D9"/>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0" name="Oval 309"/>
                        <p:cNvSpPr/>
                        <p:nvPr/>
                      </p:nvSpPr>
                      <p:spPr>
                        <a:xfrm>
                          <a:off x="4999365" y="2548829"/>
                          <a:ext cx="909" cy="909"/>
                        </a:xfrm>
                        <a:prstGeom prst="ellipse">
                          <a:avLst/>
                        </a:prstGeom>
                        <a:solidFill>
                          <a:schemeClr val="tx1">
                            <a:lumMod val="65000"/>
                            <a:lumOff val="35000"/>
                          </a:schemeClr>
                        </a:solidFill>
                        <a:ln w="63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1" name="Rounded Rectangle 310"/>
                        <p:cNvSpPr/>
                        <p:nvPr/>
                      </p:nvSpPr>
                      <p:spPr>
                        <a:xfrm>
                          <a:off x="4991574" y="2553701"/>
                          <a:ext cx="17122" cy="11028"/>
                        </a:xfrm>
                        <a:prstGeom prst="roundRect">
                          <a:avLst/>
                        </a:prstGeom>
                        <a:solidFill>
                          <a:schemeClr val="tx1"/>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2" name="Rounded Rectangle 311"/>
                        <p:cNvSpPr/>
                        <p:nvPr/>
                      </p:nvSpPr>
                      <p:spPr>
                        <a:xfrm>
                          <a:off x="4992880" y="2555103"/>
                          <a:ext cx="14510" cy="8225"/>
                        </a:xfrm>
                        <a:prstGeom prst="roundRect">
                          <a:avLst/>
                        </a:prstGeom>
                        <a:solidFill>
                          <a:schemeClr val="bg1">
                            <a:lumMod val="85000"/>
                          </a:schemeClr>
                        </a:solidFill>
                        <a:ln w="6350" cap="flat" cmpd="sng" algn="ctr">
                          <a:solidFill>
                            <a:srgbClr val="59595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3" name="Trapezoid 312"/>
                        <p:cNvSpPr/>
                        <p:nvPr/>
                      </p:nvSpPr>
                      <p:spPr>
                        <a:xfrm>
                          <a:off x="4793867" y="2508940"/>
                          <a:ext cx="624922" cy="96760"/>
                        </a:xfrm>
                        <a:prstGeom prst="trapezoid">
                          <a:avLst>
                            <a:gd name="adj" fmla="val 73435"/>
                          </a:avLst>
                        </a:prstGeom>
                        <a:solidFill>
                          <a:schemeClr val="bg1"/>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4" name="Trapezoid 313"/>
                        <p:cNvSpPr>
                          <a:spLocks/>
                        </p:cNvSpPr>
                        <p:nvPr/>
                      </p:nvSpPr>
                      <p:spPr>
                        <a:xfrm>
                          <a:off x="4958174" y="2574545"/>
                          <a:ext cx="303274" cy="16867"/>
                        </a:xfrm>
                        <a:prstGeom prst="trapezoid">
                          <a:avLst>
                            <a:gd name="adj" fmla="val 6682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5" name="Parallelogram 314"/>
                        <p:cNvSpPr/>
                        <p:nvPr/>
                      </p:nvSpPr>
                      <p:spPr>
                        <a:xfrm>
                          <a:off x="4876141"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6" name="Parallelogram 315"/>
                        <p:cNvSpPr/>
                        <p:nvPr/>
                      </p:nvSpPr>
                      <p:spPr>
                        <a:xfrm>
                          <a:off x="4861963"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7" name="Parallelogram 316"/>
                        <p:cNvSpPr/>
                        <p:nvPr/>
                      </p:nvSpPr>
                      <p:spPr>
                        <a:xfrm>
                          <a:off x="4845718" y="2566651"/>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8" name="Parallelogram 317"/>
                        <p:cNvSpPr/>
                        <p:nvPr/>
                      </p:nvSpPr>
                      <p:spPr>
                        <a:xfrm>
                          <a:off x="4890319" y="254282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19" name="Parallelogram 318"/>
                        <p:cNvSpPr/>
                        <p:nvPr/>
                      </p:nvSpPr>
                      <p:spPr>
                        <a:xfrm>
                          <a:off x="4904497" y="2522928"/>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0" name="Parallelogram 319"/>
                        <p:cNvSpPr/>
                        <p:nvPr/>
                      </p:nvSpPr>
                      <p:spPr>
                        <a:xfrm>
                          <a:off x="4967397" y="2522927"/>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1" name="Parallelogram 320"/>
                        <p:cNvSpPr/>
                        <p:nvPr/>
                      </p:nvSpPr>
                      <p:spPr>
                        <a:xfrm flipH="1">
                          <a:off x="5310389"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2" name="Parallelogram 321"/>
                        <p:cNvSpPr/>
                        <p:nvPr/>
                      </p:nvSpPr>
                      <p:spPr>
                        <a:xfrm flipH="1">
                          <a:off x="5324567"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3" name="Parallelogram 322"/>
                        <p:cNvSpPr/>
                        <p:nvPr/>
                      </p:nvSpPr>
                      <p:spPr>
                        <a:xfrm flipH="1">
                          <a:off x="5271721" y="2567873"/>
                          <a:ext cx="28355"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4" name="Parallelogram 323"/>
                        <p:cNvSpPr/>
                        <p:nvPr/>
                      </p:nvSpPr>
                      <p:spPr>
                        <a:xfrm flipH="1">
                          <a:off x="5296211" y="2544047"/>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5" name="Parallelogram 324"/>
                        <p:cNvSpPr/>
                        <p:nvPr/>
                      </p:nvSpPr>
                      <p:spPr>
                        <a:xfrm flipH="1">
                          <a:off x="5282034"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6" name="Parallelogram 325"/>
                        <p:cNvSpPr/>
                        <p:nvPr/>
                      </p:nvSpPr>
                      <p:spPr>
                        <a:xfrm flipH="1">
                          <a:off x="5253678" y="2524150"/>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7" name="Parallelogram 326"/>
                        <p:cNvSpPr/>
                        <p:nvPr/>
                      </p:nvSpPr>
                      <p:spPr>
                        <a:xfrm>
                          <a:off x="4979935" y="2550906"/>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8" name="Parallelogram 327"/>
                        <p:cNvSpPr/>
                        <p:nvPr/>
                      </p:nvSpPr>
                      <p:spPr>
                        <a:xfrm>
                          <a:off x="5016827" y="2530763"/>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sp>
                      <p:nvSpPr>
                        <p:cNvPr id="329" name="Parallelogram 328"/>
                        <p:cNvSpPr/>
                        <p:nvPr/>
                      </p:nvSpPr>
                      <p:spPr>
                        <a:xfrm flipH="1">
                          <a:off x="5194080" y="2536475"/>
                          <a:ext cx="28356" cy="13869"/>
                        </a:xfrm>
                        <a:prstGeom prst="parallelogram">
                          <a:avLst>
                            <a:gd name="adj" fmla="val 64372"/>
                          </a:avLst>
                        </a:prstGeom>
                        <a:solidFill>
                          <a:schemeClr val="bg1"/>
                        </a:solidFill>
                        <a:ln w="6350" cap="flat" cmpd="sng" algn="ctr">
                          <a:solidFill>
                            <a:srgbClr val="00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101" dirty="0"/>
                        </a:p>
                      </p:txBody>
                    </p:sp>
                  </p:grpSp>
                </p:grpSp>
              </p:grpSp>
              <p:pic>
                <p:nvPicPr>
                  <p:cNvPr id="298" name="Picture 297"/>
                  <p:cNvPicPr>
                    <a:picLocks noChangeAspect="1"/>
                  </p:cNvPicPr>
                  <p:nvPr/>
                </p:nvPicPr>
                <p:blipFill>
                  <a:blip r:embed="rId9">
                    <a:clrChange>
                      <a:clrFrom>
                        <a:srgbClr val="FFFFFF"/>
                      </a:clrFrom>
                      <a:clrTo>
                        <a:srgbClr val="FFFFFF">
                          <a:alpha val="0"/>
                        </a:srgbClr>
                      </a:clrTo>
                    </a:clrChange>
                  </a:blip>
                  <a:stretch>
                    <a:fillRect/>
                  </a:stretch>
                </p:blipFill>
                <p:spPr>
                  <a:xfrm>
                    <a:off x="4807315" y="3463337"/>
                    <a:ext cx="395998" cy="395998"/>
                  </a:xfrm>
                  <a:prstGeom prst="rect">
                    <a:avLst/>
                  </a:prstGeom>
                  <a:noFill/>
                </p:spPr>
              </p:pic>
              <p:pic>
                <p:nvPicPr>
                  <p:cNvPr id="299" name="Picture 298"/>
                  <p:cNvPicPr>
                    <a:picLocks noChangeAspect="1"/>
                  </p:cNvPicPr>
                  <p:nvPr/>
                </p:nvPicPr>
                <p:blipFill>
                  <a:blip r:embed="rId10">
                    <a:clrChange>
                      <a:clrFrom>
                        <a:srgbClr val="FFFFFF"/>
                      </a:clrFrom>
                      <a:clrTo>
                        <a:srgbClr val="FFFFFF">
                          <a:alpha val="0"/>
                        </a:srgbClr>
                      </a:clrTo>
                    </a:clrChange>
                  </a:blip>
                  <a:srcRect l="39723" b="44817"/>
                  <a:stretch>
                    <a:fillRect/>
                  </a:stretch>
                </p:blipFill>
                <p:spPr>
                  <a:xfrm>
                    <a:off x="4864072" y="3259334"/>
                    <a:ext cx="456216" cy="399319"/>
                  </a:xfrm>
                  <a:prstGeom prst="rect">
                    <a:avLst/>
                  </a:prstGeom>
                </p:spPr>
              </p:pic>
            </p:grpSp>
          </p:grpSp>
        </p:grpSp>
        <p:sp>
          <p:nvSpPr>
            <p:cNvPr id="283" name="Rectangle 282"/>
            <p:cNvSpPr/>
            <p:nvPr/>
          </p:nvSpPr>
          <p:spPr>
            <a:xfrm>
              <a:off x="8652953" y="4105180"/>
              <a:ext cx="1529128" cy="1449114"/>
            </a:xfrm>
            <a:prstGeom prst="rect">
              <a:avLst/>
            </a:prstGeom>
          </p:spPr>
          <p:txBody>
            <a:bodyPr wrap="square" lIns="0" rIns="0">
              <a:spAutoFit/>
            </a:bodyPr>
            <a:lstStyle/>
            <a:p>
              <a:r>
                <a:rPr lang="en-US" sz="900" b="1" dirty="0">
                  <a:solidFill>
                    <a:srgbClr val="5F6062"/>
                  </a:solidFill>
                  <a:latin typeface="Helvetica"/>
                  <a:cs typeface="Helvetica"/>
                </a:rPr>
                <a:t>Customer Segments</a:t>
              </a:r>
            </a:p>
            <a:p>
              <a:pPr marL="271599" lvl="1" indent="-165183">
                <a:buSzPct val="80000"/>
                <a:buFont typeface="Wingdings" charset="2"/>
                <a:buChar char="u"/>
              </a:pPr>
              <a:r>
                <a:rPr lang="en-US" sz="800" b="1" dirty="0">
                  <a:solidFill>
                    <a:srgbClr val="5F6062"/>
                  </a:solidFill>
                  <a:latin typeface="Helvetica"/>
                  <a:cs typeface="Helvetica"/>
                </a:rPr>
                <a:t>Multinational</a:t>
              </a:r>
            </a:p>
            <a:p>
              <a:pPr marL="271599" lvl="1" indent="-165183">
                <a:buSzPct val="80000"/>
                <a:buFont typeface="Wingdings" charset="2"/>
                <a:buChar char="u"/>
              </a:pPr>
              <a:r>
                <a:rPr lang="en-US" sz="800" b="1" dirty="0">
                  <a:solidFill>
                    <a:srgbClr val="5F6062"/>
                  </a:solidFill>
                  <a:latin typeface="Helvetica"/>
                  <a:cs typeface="Helvetica"/>
                </a:rPr>
                <a:t>Corporate</a:t>
              </a:r>
            </a:p>
            <a:p>
              <a:pPr marL="271599" lvl="1" indent="-165183">
                <a:buSzPct val="80000"/>
                <a:buFont typeface="Wingdings" charset="2"/>
                <a:buChar char="u"/>
              </a:pPr>
              <a:r>
                <a:rPr lang="en-US" sz="800" b="1" dirty="0">
                  <a:solidFill>
                    <a:srgbClr val="5F6062"/>
                  </a:solidFill>
                  <a:latin typeface="Helvetica"/>
                  <a:cs typeface="Helvetica"/>
                </a:rPr>
                <a:t>SMB</a:t>
              </a:r>
            </a:p>
            <a:p>
              <a:pPr marL="271599" lvl="1" indent="-165183">
                <a:buSzPct val="80000"/>
                <a:buFont typeface="Wingdings" charset="2"/>
                <a:buChar char="u"/>
              </a:pPr>
              <a:r>
                <a:rPr lang="en-US" sz="800" b="1" dirty="0">
                  <a:solidFill>
                    <a:srgbClr val="5F6062"/>
                  </a:solidFill>
                  <a:latin typeface="Helvetica"/>
                  <a:cs typeface="Helvetica"/>
                </a:rPr>
                <a:t>Consumer</a:t>
              </a:r>
              <a:endParaRPr lang="en-US" sz="800" dirty="0">
                <a:solidFill>
                  <a:srgbClr val="5F6062"/>
                </a:solidFill>
                <a:latin typeface="Helvetica"/>
                <a:cs typeface="Helvetica"/>
              </a:endParaRPr>
            </a:p>
          </p:txBody>
        </p:sp>
      </p:grpSp>
      <p:grpSp>
        <p:nvGrpSpPr>
          <p:cNvPr id="192" name="Group 410"/>
          <p:cNvGrpSpPr>
            <a:grpSpLocks noChangeAspect="1"/>
          </p:cNvGrpSpPr>
          <p:nvPr/>
        </p:nvGrpSpPr>
        <p:grpSpPr>
          <a:xfrm>
            <a:off x="2302572" y="1118820"/>
            <a:ext cx="5736343" cy="2915900"/>
            <a:chOff x="384864" y="572662"/>
            <a:chExt cx="6371086" cy="3238555"/>
          </a:xfrm>
        </p:grpSpPr>
        <p:sp>
          <p:nvSpPr>
            <p:cNvPr id="412" name="Rectangle 411"/>
            <p:cNvSpPr/>
            <p:nvPr/>
          </p:nvSpPr>
          <p:spPr>
            <a:xfrm>
              <a:off x="384864" y="572662"/>
              <a:ext cx="6371086" cy="3238555"/>
            </a:xfrm>
            <a:prstGeom prst="rect">
              <a:avLst/>
            </a:prstGeom>
            <a:solidFill>
              <a:schemeClr val="bg1">
                <a:lumMod val="9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401" b="1" dirty="0">
                  <a:solidFill>
                    <a:srgbClr val="5F6062"/>
                  </a:solidFill>
                </a:rPr>
                <a:t>Simple Banking Value Chain</a:t>
              </a:r>
            </a:p>
          </p:txBody>
        </p:sp>
        <p:sp>
          <p:nvSpPr>
            <p:cNvPr id="413" name="Rectangle 412"/>
            <p:cNvSpPr/>
            <p:nvPr/>
          </p:nvSpPr>
          <p:spPr>
            <a:xfrm>
              <a:off x="477421" y="664358"/>
              <a:ext cx="1113164" cy="838783"/>
            </a:xfrm>
            <a:prstGeom prst="rect">
              <a:avLst/>
            </a:prstGeom>
            <a:solidFill>
              <a:schemeClr val="bg1">
                <a:lumMod val="85000"/>
              </a:schemeClr>
            </a:solidFill>
            <a:ln w="127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latin typeface="Arial Narrow"/>
                  <a:cs typeface="Arial Narrow"/>
                </a:rPr>
                <a:t>Business Direction</a:t>
              </a:r>
            </a:p>
          </p:txBody>
        </p:sp>
        <p:sp>
          <p:nvSpPr>
            <p:cNvPr id="414" name="Freeform 413"/>
            <p:cNvSpPr/>
            <p:nvPr/>
          </p:nvSpPr>
          <p:spPr>
            <a:xfrm>
              <a:off x="1679392" y="89518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415" name="Freeform 414"/>
            <p:cNvSpPr/>
            <p:nvPr/>
          </p:nvSpPr>
          <p:spPr>
            <a:xfrm flipV="1">
              <a:off x="702505" y="309983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rgbClr val="5F606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416" name="Rectangle 415"/>
            <p:cNvSpPr/>
            <p:nvPr/>
          </p:nvSpPr>
          <p:spPr>
            <a:xfrm>
              <a:off x="3458343" y="845123"/>
              <a:ext cx="697353" cy="23239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Finance &amp; Risk Management</a:t>
              </a:r>
            </a:p>
          </p:txBody>
        </p:sp>
        <p:sp>
          <p:nvSpPr>
            <p:cNvPr id="417" name="Rectangle 416"/>
            <p:cNvSpPr/>
            <p:nvPr/>
          </p:nvSpPr>
          <p:spPr>
            <a:xfrm>
              <a:off x="3002443" y="3050792"/>
              <a:ext cx="697353" cy="23239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Business Development</a:t>
              </a:r>
            </a:p>
          </p:txBody>
        </p:sp>
        <p:sp>
          <p:nvSpPr>
            <p:cNvPr id="418" name="Rectangle 417"/>
            <p:cNvSpPr/>
            <p:nvPr/>
          </p:nvSpPr>
          <p:spPr bwMode="gray">
            <a:xfrm>
              <a:off x="2715014"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Operational Risk</a:t>
              </a:r>
            </a:p>
          </p:txBody>
        </p:sp>
        <p:sp>
          <p:nvSpPr>
            <p:cNvPr id="419" name="Rectangle 418"/>
            <p:cNvSpPr/>
            <p:nvPr/>
          </p:nvSpPr>
          <p:spPr bwMode="gray">
            <a:xfrm>
              <a:off x="3615257"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Market Risk</a:t>
              </a:r>
            </a:p>
          </p:txBody>
        </p:sp>
        <p:sp>
          <p:nvSpPr>
            <p:cNvPr id="420" name="Rectangle 419"/>
            <p:cNvSpPr/>
            <p:nvPr/>
          </p:nvSpPr>
          <p:spPr bwMode="gray">
            <a:xfrm>
              <a:off x="4515501"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Credit Risk</a:t>
              </a:r>
            </a:p>
          </p:txBody>
        </p:sp>
        <p:sp>
          <p:nvSpPr>
            <p:cNvPr id="421" name="Rectangle 420"/>
            <p:cNvSpPr/>
            <p:nvPr/>
          </p:nvSpPr>
          <p:spPr bwMode="gray">
            <a:xfrm>
              <a:off x="535103" y="825946"/>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Corporate Services</a:t>
              </a:r>
            </a:p>
          </p:txBody>
        </p:sp>
        <p:sp>
          <p:nvSpPr>
            <p:cNvPr id="422" name="Rectangle 421"/>
            <p:cNvSpPr/>
            <p:nvPr/>
          </p:nvSpPr>
          <p:spPr bwMode="gray">
            <a:xfrm>
              <a:off x="1077134" y="823979"/>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Business Policies</a:t>
              </a:r>
            </a:p>
          </p:txBody>
        </p:sp>
        <p:sp>
          <p:nvSpPr>
            <p:cNvPr id="423" name="Rectangle 422"/>
            <p:cNvSpPr/>
            <p:nvPr/>
          </p:nvSpPr>
          <p:spPr bwMode="gray">
            <a:xfrm>
              <a:off x="541234" y="1169501"/>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Corporate Relations</a:t>
              </a:r>
            </a:p>
          </p:txBody>
        </p:sp>
        <p:sp>
          <p:nvSpPr>
            <p:cNvPr id="424" name="Rectangle 423"/>
            <p:cNvSpPr/>
            <p:nvPr/>
          </p:nvSpPr>
          <p:spPr bwMode="gray">
            <a:xfrm>
              <a:off x="1083265" y="1167535"/>
              <a:ext cx="455746" cy="274252"/>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700" b="1" kern="0" dirty="0">
                  <a:solidFill>
                    <a:schemeClr val="bg1"/>
                  </a:solidFill>
                  <a:latin typeface="Arial Narrow"/>
                  <a:cs typeface="Arial Narrow"/>
                </a:rPr>
                <a:t>Business Direction</a:t>
              </a:r>
            </a:p>
          </p:txBody>
        </p:sp>
        <p:sp>
          <p:nvSpPr>
            <p:cNvPr id="425" name="Rectangle 424"/>
            <p:cNvSpPr/>
            <p:nvPr/>
          </p:nvSpPr>
          <p:spPr bwMode="gray">
            <a:xfrm>
              <a:off x="1814770"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Financial</a:t>
              </a:r>
            </a:p>
            <a:p>
              <a:pPr marL="0" lvl="1" algn="ctr">
                <a:lnSpc>
                  <a:spcPct val="80000"/>
                </a:lnSpc>
                <a:buClr>
                  <a:srgbClr val="F0AB00"/>
                </a:buClr>
                <a:buSzPct val="80000"/>
                <a:defRPr/>
              </a:pPr>
              <a:r>
                <a:rPr lang="en-US" sz="800" b="1" kern="0" dirty="0">
                  <a:solidFill>
                    <a:schemeClr val="bg1"/>
                  </a:solidFill>
                  <a:latin typeface="Arial Narrow"/>
                  <a:cs typeface="Arial Narrow"/>
                </a:rPr>
                <a:t>Control</a:t>
              </a:r>
            </a:p>
          </p:txBody>
        </p:sp>
        <p:sp>
          <p:nvSpPr>
            <p:cNvPr id="426" name="Rectangle 425"/>
            <p:cNvSpPr/>
            <p:nvPr/>
          </p:nvSpPr>
          <p:spPr bwMode="gray">
            <a:xfrm>
              <a:off x="3614862"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Product</a:t>
              </a:r>
            </a:p>
            <a:p>
              <a:pPr marL="0" lvl="1" algn="ctr">
                <a:lnSpc>
                  <a:spcPct val="80000"/>
                </a:lnSpc>
                <a:buClr>
                  <a:srgbClr val="F0AB00"/>
                </a:buClr>
                <a:buSzPct val="80000"/>
                <a:defRPr/>
              </a:pPr>
              <a:r>
                <a:rPr lang="en-US" sz="800" b="1" kern="0" dirty="0">
                  <a:solidFill>
                    <a:schemeClr val="bg1"/>
                  </a:solidFill>
                  <a:latin typeface="Arial Narrow"/>
                  <a:cs typeface="Arial Narrow"/>
                </a:rPr>
                <a:t>Management</a:t>
              </a:r>
            </a:p>
          </p:txBody>
        </p:sp>
        <p:sp>
          <p:nvSpPr>
            <p:cNvPr id="427" name="Rectangle 426"/>
            <p:cNvSpPr/>
            <p:nvPr/>
          </p:nvSpPr>
          <p:spPr bwMode="gray">
            <a:xfrm>
              <a:off x="4515303"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Marketing</a:t>
              </a:r>
            </a:p>
          </p:txBody>
        </p:sp>
        <p:sp>
          <p:nvSpPr>
            <p:cNvPr id="428" name="Rectangle 427"/>
            <p:cNvSpPr/>
            <p:nvPr/>
          </p:nvSpPr>
          <p:spPr bwMode="gray">
            <a:xfrm>
              <a:off x="5415743"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Channel Management</a:t>
              </a:r>
            </a:p>
          </p:txBody>
        </p:sp>
        <p:sp>
          <p:nvSpPr>
            <p:cNvPr id="429" name="Rectangle 428"/>
            <p:cNvSpPr/>
            <p:nvPr/>
          </p:nvSpPr>
          <p:spPr bwMode="gray">
            <a:xfrm>
              <a:off x="1813981"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Analytical Models</a:t>
              </a:r>
            </a:p>
          </p:txBody>
        </p:sp>
        <p:sp>
          <p:nvSpPr>
            <p:cNvPr id="430" name="Rectangle 429"/>
            <p:cNvSpPr/>
            <p:nvPr/>
          </p:nvSpPr>
          <p:spPr bwMode="gray">
            <a:xfrm>
              <a:off x="2714422"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Solution Development</a:t>
              </a:r>
            </a:p>
          </p:txBody>
        </p:sp>
        <p:sp>
          <p:nvSpPr>
            <p:cNvPr id="431" name="Rectangle 430"/>
            <p:cNvSpPr/>
            <p:nvPr/>
          </p:nvSpPr>
          <p:spPr bwMode="gray">
            <a:xfrm>
              <a:off x="913540" y="3290653"/>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IP &amp; Knowledge</a:t>
              </a:r>
            </a:p>
          </p:txBody>
        </p:sp>
        <p:sp>
          <p:nvSpPr>
            <p:cNvPr id="432" name="Rectangle 431"/>
            <p:cNvSpPr/>
            <p:nvPr/>
          </p:nvSpPr>
          <p:spPr bwMode="gray">
            <a:xfrm>
              <a:off x="5415743" y="1102699"/>
              <a:ext cx="751386" cy="26833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Regulatory Compliance</a:t>
              </a:r>
            </a:p>
          </p:txBody>
        </p:sp>
        <p:sp>
          <p:nvSpPr>
            <p:cNvPr id="433" name="Pentagon 432"/>
            <p:cNvSpPr/>
            <p:nvPr/>
          </p:nvSpPr>
          <p:spPr>
            <a:xfrm>
              <a:off x="1679392" y="1585300"/>
              <a:ext cx="1090223" cy="1450728"/>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434" name="Chevron 433"/>
            <p:cNvSpPr/>
            <p:nvPr/>
          </p:nvSpPr>
          <p:spPr>
            <a:xfrm>
              <a:off x="4578493" y="1585300"/>
              <a:ext cx="1113164" cy="145072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435" name="Chevron 434"/>
            <p:cNvSpPr/>
            <p:nvPr/>
          </p:nvSpPr>
          <p:spPr>
            <a:xfrm>
              <a:off x="2640878" y="1585300"/>
              <a:ext cx="2066351" cy="1450728"/>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436" name="Chevron 435"/>
            <p:cNvSpPr/>
            <p:nvPr/>
          </p:nvSpPr>
          <p:spPr>
            <a:xfrm>
              <a:off x="5562921" y="1585300"/>
              <a:ext cx="1113164" cy="1450728"/>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437" name="Rectangle 436"/>
            <p:cNvSpPr/>
            <p:nvPr/>
          </p:nvSpPr>
          <p:spPr>
            <a:xfrm>
              <a:off x="1644057" y="1574576"/>
              <a:ext cx="812925" cy="23370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Operations</a:t>
              </a:r>
              <a:endParaRPr lang="en-US" sz="600" dirty="0">
                <a:solidFill>
                  <a:srgbClr val="4F9796"/>
                </a:solidFill>
                <a:latin typeface="Arial Narrow"/>
                <a:cs typeface="Arial Narrow"/>
              </a:endParaRPr>
            </a:p>
          </p:txBody>
        </p:sp>
        <p:sp>
          <p:nvSpPr>
            <p:cNvPr id="438" name="Rectangle 437"/>
            <p:cNvSpPr/>
            <p:nvPr/>
          </p:nvSpPr>
          <p:spPr>
            <a:xfrm>
              <a:off x="2584170" y="1574576"/>
              <a:ext cx="812925" cy="60653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Products</a:t>
              </a:r>
              <a:endParaRPr lang="en-US" sz="600" dirty="0">
                <a:solidFill>
                  <a:srgbClr val="4F9796"/>
                </a:solidFill>
                <a:latin typeface="Arial Narrow"/>
                <a:cs typeface="Arial Narrow"/>
              </a:endParaRPr>
            </a:p>
          </p:txBody>
        </p:sp>
        <p:sp>
          <p:nvSpPr>
            <p:cNvPr id="439" name="Rectangle 438"/>
            <p:cNvSpPr/>
            <p:nvPr/>
          </p:nvSpPr>
          <p:spPr>
            <a:xfrm>
              <a:off x="4628444" y="1574576"/>
              <a:ext cx="812925" cy="19162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Customers</a:t>
              </a:r>
              <a:endParaRPr lang="en-US" sz="600" dirty="0">
                <a:solidFill>
                  <a:srgbClr val="4F9796"/>
                </a:solidFill>
                <a:latin typeface="Arial Narrow"/>
                <a:cs typeface="Arial Narrow"/>
              </a:endParaRPr>
            </a:p>
          </p:txBody>
        </p:sp>
        <p:sp>
          <p:nvSpPr>
            <p:cNvPr id="440" name="Rectangle 439"/>
            <p:cNvSpPr/>
            <p:nvPr/>
          </p:nvSpPr>
          <p:spPr>
            <a:xfrm>
              <a:off x="5573414" y="1574576"/>
              <a:ext cx="812925" cy="60653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lgn="ctr">
                <a:buSzPct val="80000"/>
              </a:pPr>
              <a:r>
                <a:rPr lang="en-US" sz="900" b="1" dirty="0">
                  <a:solidFill>
                    <a:srgbClr val="4F9796"/>
                  </a:solidFill>
                  <a:latin typeface="Arial Narrow"/>
                  <a:cs typeface="Arial Narrow"/>
                </a:rPr>
                <a:t>Channels </a:t>
              </a:r>
              <a:endParaRPr lang="en-US" sz="600" dirty="0">
                <a:solidFill>
                  <a:srgbClr val="4F9796"/>
                </a:solidFill>
                <a:latin typeface="Arial Narrow"/>
                <a:cs typeface="Arial Narrow"/>
              </a:endParaRPr>
            </a:p>
          </p:txBody>
        </p:sp>
        <p:sp>
          <p:nvSpPr>
            <p:cNvPr id="441" name="Rectangle 440"/>
            <p:cNvSpPr/>
            <p:nvPr/>
          </p:nvSpPr>
          <p:spPr>
            <a:xfrm>
              <a:off x="702505" y="1585300"/>
              <a:ext cx="888080" cy="1450728"/>
            </a:xfrm>
            <a:prstGeom prst="rect">
              <a:avLst/>
            </a:prstGeom>
            <a:solidFill>
              <a:schemeClr val="bg1">
                <a:lumMod val="85000"/>
              </a:schemeClr>
            </a:solidFill>
            <a:ln w="127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lnSpc>
                  <a:spcPts val="900"/>
                </a:lnSpc>
              </a:pPr>
              <a:r>
                <a:rPr lang="en-US" sz="900" b="1" dirty="0">
                  <a:solidFill>
                    <a:srgbClr val="5F6062"/>
                  </a:solidFill>
                  <a:latin typeface="Arial Narrow"/>
                  <a:cs typeface="Arial Narrow"/>
                </a:rPr>
                <a:t>Resource Mgmt</a:t>
              </a:r>
            </a:p>
          </p:txBody>
        </p:sp>
        <p:sp>
          <p:nvSpPr>
            <p:cNvPr id="442" name="Rectangle 441"/>
            <p:cNvSpPr/>
            <p:nvPr/>
          </p:nvSpPr>
          <p:spPr bwMode="gray">
            <a:xfrm>
              <a:off x="802252" y="1736402"/>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Business Unit Management</a:t>
              </a:r>
            </a:p>
          </p:txBody>
        </p:sp>
        <p:sp>
          <p:nvSpPr>
            <p:cNvPr id="443" name="Rectangle 442"/>
            <p:cNvSpPr/>
            <p:nvPr/>
          </p:nvSpPr>
          <p:spPr bwMode="gray">
            <a:xfrm>
              <a:off x="802252" y="2060668"/>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Human</a:t>
              </a:r>
            </a:p>
            <a:p>
              <a:pPr marL="0" lvl="1" algn="ctr">
                <a:lnSpc>
                  <a:spcPct val="80000"/>
                </a:lnSpc>
                <a:buClr>
                  <a:srgbClr val="F0AB00"/>
                </a:buClr>
                <a:buSzPct val="80000"/>
                <a:defRPr/>
              </a:pPr>
              <a:r>
                <a:rPr lang="en-US" sz="800" b="1" kern="0" dirty="0">
                  <a:solidFill>
                    <a:schemeClr val="bg1"/>
                  </a:solidFill>
                  <a:latin typeface="Arial Narrow"/>
                  <a:cs typeface="Arial Narrow"/>
                </a:rPr>
                <a:t>Resources</a:t>
              </a:r>
            </a:p>
          </p:txBody>
        </p:sp>
        <p:sp>
          <p:nvSpPr>
            <p:cNvPr id="444" name="Rectangle 443"/>
            <p:cNvSpPr/>
            <p:nvPr/>
          </p:nvSpPr>
          <p:spPr bwMode="gray">
            <a:xfrm>
              <a:off x="802252" y="2384934"/>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Platform Operations</a:t>
              </a:r>
            </a:p>
          </p:txBody>
        </p:sp>
        <p:sp>
          <p:nvSpPr>
            <p:cNvPr id="445" name="Rectangle 444"/>
            <p:cNvSpPr/>
            <p:nvPr/>
          </p:nvSpPr>
          <p:spPr bwMode="gray">
            <a:xfrm>
              <a:off x="802252" y="2709200"/>
              <a:ext cx="668429" cy="267159"/>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b="1" kern="0" dirty="0">
                  <a:solidFill>
                    <a:schemeClr val="bg1"/>
                  </a:solidFill>
                  <a:latin typeface="Arial Narrow"/>
                  <a:cs typeface="Arial Narrow"/>
                </a:rPr>
                <a:t>Buildings &amp; Equipment</a:t>
              </a:r>
            </a:p>
          </p:txBody>
        </p:sp>
        <p:grpSp>
          <p:nvGrpSpPr>
            <p:cNvPr id="193" name="Group 81"/>
            <p:cNvGrpSpPr/>
            <p:nvPr/>
          </p:nvGrpSpPr>
          <p:grpSpPr>
            <a:xfrm>
              <a:off x="1762616" y="2189492"/>
              <a:ext cx="4817423" cy="333947"/>
              <a:chOff x="2181506" y="3914077"/>
              <a:chExt cx="6231864" cy="449920"/>
            </a:xfrm>
          </p:grpSpPr>
          <p:sp>
            <p:nvSpPr>
              <p:cNvPr id="474" name="Rectangle 473"/>
              <p:cNvSpPr/>
              <p:nvPr/>
            </p:nvSpPr>
            <p:spPr bwMode="gray">
              <a:xfrm>
                <a:off x="2181506"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Accounting Services</a:t>
                </a:r>
              </a:p>
            </p:txBody>
          </p:sp>
          <p:sp>
            <p:nvSpPr>
              <p:cNvPr id="475" name="Rectangle 474"/>
              <p:cNvSpPr/>
              <p:nvPr/>
            </p:nvSpPr>
            <p:spPr bwMode="gray">
              <a:xfrm>
                <a:off x="2181506"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Collateral Administration</a:t>
                </a:r>
              </a:p>
            </p:txBody>
          </p:sp>
          <p:sp>
            <p:nvSpPr>
              <p:cNvPr id="476" name="Rectangle 475"/>
              <p:cNvSpPr/>
              <p:nvPr/>
            </p:nvSpPr>
            <p:spPr bwMode="gray">
              <a:xfrm>
                <a:off x="7441370"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Channel Specific</a:t>
                </a:r>
              </a:p>
            </p:txBody>
          </p:sp>
          <p:sp>
            <p:nvSpPr>
              <p:cNvPr id="477" name="Rectangle 476"/>
              <p:cNvSpPr/>
              <p:nvPr/>
            </p:nvSpPr>
            <p:spPr bwMode="gray">
              <a:xfrm>
                <a:off x="7441370"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Cross Channel</a:t>
                </a:r>
              </a:p>
            </p:txBody>
          </p:sp>
          <p:sp>
            <p:nvSpPr>
              <p:cNvPr id="478" name="Rectangle 477"/>
              <p:cNvSpPr/>
              <p:nvPr/>
            </p:nvSpPr>
            <p:spPr bwMode="gray">
              <a:xfrm>
                <a:off x="6160197"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Relationship Mgmt</a:t>
                </a:r>
              </a:p>
            </p:txBody>
          </p:sp>
          <p:sp>
            <p:nvSpPr>
              <p:cNvPr id="479" name="Rectangle 478"/>
              <p:cNvSpPr/>
              <p:nvPr/>
            </p:nvSpPr>
            <p:spPr bwMode="gray">
              <a:xfrm>
                <a:off x="6160197"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Party Reference</a:t>
                </a:r>
              </a:p>
            </p:txBody>
          </p:sp>
          <p:sp>
            <p:nvSpPr>
              <p:cNvPr id="480" name="Rectangle 479"/>
              <p:cNvSpPr/>
              <p:nvPr/>
            </p:nvSpPr>
            <p:spPr bwMode="gray">
              <a:xfrm>
                <a:off x="3597737"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Corporate Lending</a:t>
                </a:r>
              </a:p>
            </p:txBody>
          </p:sp>
          <p:sp>
            <p:nvSpPr>
              <p:cNvPr id="481" name="Rectangle 480"/>
              <p:cNvSpPr/>
              <p:nvPr/>
            </p:nvSpPr>
            <p:spPr bwMode="gray">
              <a:xfrm>
                <a:off x="4702472" y="391407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Trade Finance</a:t>
                </a:r>
              </a:p>
            </p:txBody>
          </p:sp>
          <p:sp>
            <p:nvSpPr>
              <p:cNvPr id="482" name="Rectangle 481"/>
              <p:cNvSpPr/>
              <p:nvPr/>
            </p:nvSpPr>
            <p:spPr bwMode="gray">
              <a:xfrm>
                <a:off x="3597737"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Corporate Banking</a:t>
                </a:r>
              </a:p>
            </p:txBody>
          </p:sp>
          <p:sp>
            <p:nvSpPr>
              <p:cNvPr id="483" name="Rectangle 482"/>
              <p:cNvSpPr/>
              <p:nvPr/>
            </p:nvSpPr>
            <p:spPr bwMode="gray">
              <a:xfrm>
                <a:off x="4702472" y="4165997"/>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Cash Management</a:t>
                </a:r>
              </a:p>
            </p:txBody>
          </p:sp>
        </p:grpSp>
        <p:grpSp>
          <p:nvGrpSpPr>
            <p:cNvPr id="194" name="Group 82"/>
            <p:cNvGrpSpPr/>
            <p:nvPr/>
          </p:nvGrpSpPr>
          <p:grpSpPr>
            <a:xfrm>
              <a:off x="1762616" y="1724829"/>
              <a:ext cx="4757921" cy="333947"/>
              <a:chOff x="2181506" y="3371753"/>
              <a:chExt cx="6154890" cy="449920"/>
            </a:xfrm>
          </p:grpSpPr>
          <p:sp>
            <p:nvSpPr>
              <p:cNvPr id="464" name="Rectangle 463"/>
              <p:cNvSpPr/>
              <p:nvPr/>
            </p:nvSpPr>
            <p:spPr bwMode="gray">
              <a:xfrm>
                <a:off x="2181506"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Clearing &amp; Settlement</a:t>
                </a:r>
              </a:p>
            </p:txBody>
          </p:sp>
          <p:sp>
            <p:nvSpPr>
              <p:cNvPr id="465" name="Rectangle 464"/>
              <p:cNvSpPr/>
              <p:nvPr/>
            </p:nvSpPr>
            <p:spPr bwMode="gray">
              <a:xfrm>
                <a:off x="4702472"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 Trading </a:t>
                </a:r>
              </a:p>
            </p:txBody>
          </p:sp>
          <p:sp>
            <p:nvSpPr>
              <p:cNvPr id="466" name="Rectangle 465"/>
              <p:cNvSpPr/>
              <p:nvPr/>
            </p:nvSpPr>
            <p:spPr bwMode="gray">
              <a:xfrm>
                <a:off x="3597737"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Trade Processing</a:t>
                </a:r>
              </a:p>
            </p:txBody>
          </p:sp>
          <p:sp>
            <p:nvSpPr>
              <p:cNvPr id="467" name="Rectangle 466"/>
              <p:cNvSpPr/>
              <p:nvPr/>
            </p:nvSpPr>
            <p:spPr bwMode="gray">
              <a:xfrm>
                <a:off x="7364396"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Information Providers</a:t>
                </a:r>
              </a:p>
            </p:txBody>
          </p:sp>
          <p:sp>
            <p:nvSpPr>
              <p:cNvPr id="468" name="Rectangle 467"/>
              <p:cNvSpPr/>
              <p:nvPr/>
            </p:nvSpPr>
            <p:spPr bwMode="gray">
              <a:xfrm>
                <a:off x="6070394"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Advisory Services</a:t>
                </a:r>
              </a:p>
            </p:txBody>
          </p:sp>
          <p:sp>
            <p:nvSpPr>
              <p:cNvPr id="469" name="Rectangle 468"/>
              <p:cNvSpPr/>
              <p:nvPr/>
            </p:nvSpPr>
            <p:spPr bwMode="gray">
              <a:xfrm>
                <a:off x="5980591"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Investment Services</a:t>
                </a:r>
              </a:p>
            </p:txBody>
          </p:sp>
          <p:sp>
            <p:nvSpPr>
              <p:cNvPr id="470" name="Rectangle 469"/>
              <p:cNvSpPr/>
              <p:nvPr/>
            </p:nvSpPr>
            <p:spPr bwMode="gray">
              <a:xfrm>
                <a:off x="4702472"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 ECM/DCM</a:t>
                </a:r>
              </a:p>
            </p:txBody>
          </p:sp>
          <p:sp>
            <p:nvSpPr>
              <p:cNvPr id="471" name="Rectangle 470"/>
              <p:cNvSpPr/>
              <p:nvPr/>
            </p:nvSpPr>
            <p:spPr bwMode="gray">
              <a:xfrm>
                <a:off x="3597737"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b="1" kern="0" dirty="0">
                    <a:solidFill>
                      <a:schemeClr val="bg1"/>
                    </a:solidFill>
                    <a:latin typeface="Arial Narrow"/>
                    <a:cs typeface="Arial Narrow"/>
                  </a:rPr>
                  <a:t>Trade Support &amp; Oversight</a:t>
                </a:r>
              </a:p>
            </p:txBody>
          </p:sp>
          <p:sp>
            <p:nvSpPr>
              <p:cNvPr id="472" name="Rectangle 471"/>
              <p:cNvSpPr/>
              <p:nvPr/>
            </p:nvSpPr>
            <p:spPr bwMode="gray">
              <a:xfrm>
                <a:off x="7274593" y="337175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External Markets</a:t>
                </a:r>
              </a:p>
            </p:txBody>
          </p:sp>
          <p:sp>
            <p:nvSpPr>
              <p:cNvPr id="473" name="Rectangle 472"/>
              <p:cNvSpPr/>
              <p:nvPr/>
            </p:nvSpPr>
            <p:spPr bwMode="gray">
              <a:xfrm>
                <a:off x="2181506" y="36236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Custodial Serivces</a:t>
                </a:r>
              </a:p>
            </p:txBody>
          </p:sp>
        </p:grpSp>
        <p:grpSp>
          <p:nvGrpSpPr>
            <p:cNvPr id="195" name="Group 80"/>
            <p:cNvGrpSpPr/>
            <p:nvPr/>
          </p:nvGrpSpPr>
          <p:grpSpPr>
            <a:xfrm>
              <a:off x="1762616" y="2654166"/>
              <a:ext cx="4757919" cy="333948"/>
              <a:chOff x="2181506" y="4443573"/>
              <a:chExt cx="6154890" cy="449921"/>
            </a:xfrm>
          </p:grpSpPr>
          <p:sp>
            <p:nvSpPr>
              <p:cNvPr id="455" name="Rectangle 454"/>
              <p:cNvSpPr/>
              <p:nvPr/>
            </p:nvSpPr>
            <p:spPr bwMode="gray">
              <a:xfrm>
                <a:off x="2181506"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External Agency</a:t>
                </a:r>
              </a:p>
            </p:txBody>
          </p:sp>
          <p:sp>
            <p:nvSpPr>
              <p:cNvPr id="456" name="Rectangle 455"/>
              <p:cNvSpPr/>
              <p:nvPr/>
            </p:nvSpPr>
            <p:spPr bwMode="gray">
              <a:xfrm>
                <a:off x="2181506"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500" b="1" kern="0" dirty="0">
                    <a:solidFill>
                      <a:schemeClr val="bg1"/>
                    </a:solidFill>
                    <a:latin typeface="Arial Narrow"/>
                    <a:cs typeface="Arial Narrow"/>
                  </a:rPr>
                  <a:t>Documents &amp; Correspondence</a:t>
                </a:r>
              </a:p>
            </p:txBody>
          </p:sp>
          <p:sp>
            <p:nvSpPr>
              <p:cNvPr id="457" name="Rectangle 456"/>
              <p:cNvSpPr/>
              <p:nvPr/>
            </p:nvSpPr>
            <p:spPr bwMode="gray">
              <a:xfrm>
                <a:off x="7274593"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Servicing</a:t>
                </a:r>
              </a:p>
            </p:txBody>
          </p:sp>
          <p:sp>
            <p:nvSpPr>
              <p:cNvPr id="458" name="Rectangle 457"/>
              <p:cNvSpPr/>
              <p:nvPr/>
            </p:nvSpPr>
            <p:spPr bwMode="gray">
              <a:xfrm>
                <a:off x="6070394"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Sales &amp; Marketing</a:t>
                </a:r>
              </a:p>
            </p:txBody>
          </p:sp>
          <p:sp>
            <p:nvSpPr>
              <p:cNvPr id="459" name="Rectangle 458"/>
              <p:cNvSpPr/>
              <p:nvPr/>
            </p:nvSpPr>
            <p:spPr bwMode="gray">
              <a:xfrm>
                <a:off x="5980591"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Customer Orders</a:t>
                </a:r>
              </a:p>
            </p:txBody>
          </p:sp>
          <p:sp>
            <p:nvSpPr>
              <p:cNvPr id="460" name="Rectangle 459"/>
              <p:cNvSpPr/>
              <p:nvPr/>
            </p:nvSpPr>
            <p:spPr bwMode="gray">
              <a:xfrm>
                <a:off x="3597737"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Consumer Lending</a:t>
                </a:r>
              </a:p>
            </p:txBody>
          </p:sp>
          <p:sp>
            <p:nvSpPr>
              <p:cNvPr id="461" name="Rectangle 460"/>
              <p:cNvSpPr/>
              <p:nvPr/>
            </p:nvSpPr>
            <p:spPr bwMode="gray">
              <a:xfrm>
                <a:off x="4702472"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Cards</a:t>
                </a:r>
              </a:p>
            </p:txBody>
          </p:sp>
          <p:sp>
            <p:nvSpPr>
              <p:cNvPr id="462" name="Rectangle 461"/>
              <p:cNvSpPr/>
              <p:nvPr/>
            </p:nvSpPr>
            <p:spPr bwMode="gray">
              <a:xfrm>
                <a:off x="3597737" y="4695494"/>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Consumer Banking</a:t>
                </a:r>
              </a:p>
            </p:txBody>
          </p:sp>
          <p:sp>
            <p:nvSpPr>
              <p:cNvPr id="463" name="Rectangle 462"/>
              <p:cNvSpPr/>
              <p:nvPr/>
            </p:nvSpPr>
            <p:spPr bwMode="gray">
              <a:xfrm>
                <a:off x="7364396" y="4443573"/>
                <a:ext cx="972000" cy="19800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600" b="1" kern="0" dirty="0">
                    <a:solidFill>
                      <a:schemeClr val="bg1"/>
                    </a:solidFill>
                    <a:latin typeface="Arial Narrow"/>
                    <a:cs typeface="Arial Narrow"/>
                  </a:rPr>
                  <a:t>Distribution</a:t>
                </a:r>
              </a:p>
            </p:txBody>
          </p:sp>
        </p:grpSp>
        <p:cxnSp>
          <p:nvCxnSpPr>
            <p:cNvPr id="449" name="Straight Connector 448"/>
            <p:cNvCxnSpPr/>
            <p:nvPr/>
          </p:nvCxnSpPr>
          <p:spPr>
            <a:xfrm flipV="1">
              <a:off x="1667120" y="2114944"/>
              <a:ext cx="4982961" cy="0"/>
            </a:xfrm>
            <a:prstGeom prst="line">
              <a:avLst/>
            </a:prstGeom>
            <a:ln w="57150" cap="flat" cmpd="sng" algn="ctr">
              <a:solidFill>
                <a:srgbClr val="D9D9D9"/>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0" name="Straight Connector 449"/>
            <p:cNvCxnSpPr/>
            <p:nvPr/>
          </p:nvCxnSpPr>
          <p:spPr>
            <a:xfrm flipV="1">
              <a:off x="1667120" y="2579829"/>
              <a:ext cx="4982961" cy="0"/>
            </a:xfrm>
            <a:prstGeom prst="line">
              <a:avLst/>
            </a:prstGeom>
            <a:ln w="57150" cap="flat" cmpd="sng" algn="ctr">
              <a:solidFill>
                <a:srgbClr val="D9D9D9"/>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1" name="Straight Connector 450"/>
            <p:cNvCxnSpPr/>
            <p:nvPr/>
          </p:nvCxnSpPr>
          <p:spPr>
            <a:xfrm flipV="1">
              <a:off x="1669574" y="2098932"/>
              <a:ext cx="4955131"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2" name="Straight Connector 451"/>
            <p:cNvCxnSpPr/>
            <p:nvPr/>
          </p:nvCxnSpPr>
          <p:spPr>
            <a:xfrm flipV="1">
              <a:off x="1669574" y="2563817"/>
              <a:ext cx="4945231"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flipV="1">
              <a:off x="1669574" y="2144773"/>
              <a:ext cx="4953579"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54" name="Straight Connector 453"/>
            <p:cNvCxnSpPr/>
            <p:nvPr/>
          </p:nvCxnSpPr>
          <p:spPr>
            <a:xfrm flipV="1">
              <a:off x="1669574" y="2607204"/>
              <a:ext cx="4927302" cy="0"/>
            </a:xfrm>
            <a:prstGeom prst="line">
              <a:avLst/>
            </a:prstGeom>
            <a:ln w="12700" cap="flat" cmpd="sng" algn="ctr">
              <a:solidFill>
                <a:srgbClr val="68C8C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84" name="Left-Right Arrow 483"/>
          <p:cNvSpPr/>
          <p:nvPr/>
        </p:nvSpPr>
        <p:spPr>
          <a:xfrm>
            <a:off x="8094292" y="2223984"/>
            <a:ext cx="601545" cy="669508"/>
          </a:xfrm>
          <a:prstGeom prst="leftRightArrow">
            <a:avLst>
              <a:gd name="adj1" fmla="val 50000"/>
              <a:gd name="adj2" fmla="val 30797"/>
            </a:avLst>
          </a:prstGeom>
          <a:solidFill>
            <a:srgbClr val="DDE3AB"/>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a:p>
        </p:txBody>
      </p:sp>
      <p:grpSp>
        <p:nvGrpSpPr>
          <p:cNvPr id="196" name="Group 368"/>
          <p:cNvGrpSpPr>
            <a:grpSpLocks noChangeAspect="1"/>
          </p:cNvGrpSpPr>
          <p:nvPr/>
        </p:nvGrpSpPr>
        <p:grpSpPr>
          <a:xfrm>
            <a:off x="7445382" y="4875146"/>
            <a:ext cx="494467" cy="252117"/>
            <a:chOff x="578505" y="688478"/>
            <a:chExt cx="5977358" cy="3047715"/>
          </a:xfrm>
        </p:grpSpPr>
        <p:sp>
          <p:nvSpPr>
            <p:cNvPr id="583" name="Rectangle 582"/>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84" name="Freeform 583"/>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85" name="Freeform 584"/>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86" name="Pentagon 585"/>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87" name="Chevron 586"/>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88" name="Chevron 587"/>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89" name="Rectangle 588"/>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7" name="Group 423"/>
          <p:cNvGrpSpPr>
            <a:grpSpLocks noChangeAspect="1"/>
          </p:cNvGrpSpPr>
          <p:nvPr/>
        </p:nvGrpSpPr>
        <p:grpSpPr>
          <a:xfrm>
            <a:off x="7429167" y="4161107"/>
            <a:ext cx="512774" cy="252117"/>
            <a:chOff x="578505" y="688478"/>
            <a:chExt cx="6198664" cy="3047715"/>
          </a:xfrm>
        </p:grpSpPr>
        <p:sp>
          <p:nvSpPr>
            <p:cNvPr id="576" name="Rectangle 575"/>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77" name="Freeform 576"/>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78" name="Freeform 577"/>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79" name="Pentagon 578"/>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80" name="Chevron 579"/>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81" name="Chevron 580"/>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82" name="Rectangle 581"/>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8" name="Group 405"/>
          <p:cNvGrpSpPr>
            <a:grpSpLocks noChangeAspect="1"/>
          </p:cNvGrpSpPr>
          <p:nvPr/>
        </p:nvGrpSpPr>
        <p:grpSpPr>
          <a:xfrm>
            <a:off x="4787296" y="4888147"/>
            <a:ext cx="512774" cy="252117"/>
            <a:chOff x="578505" y="688478"/>
            <a:chExt cx="6198664" cy="3047715"/>
          </a:xfrm>
        </p:grpSpPr>
        <p:sp>
          <p:nvSpPr>
            <p:cNvPr id="569" name="Rectangle 568"/>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70" name="Freeform 569"/>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71" name="Freeform 570"/>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72" name="Chevron 571"/>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73" name="Chevron 572"/>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74" name="Chevron 573"/>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75" name="Rectangle 574"/>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199" name="Group 414"/>
          <p:cNvGrpSpPr>
            <a:grpSpLocks noChangeAspect="1"/>
          </p:cNvGrpSpPr>
          <p:nvPr/>
        </p:nvGrpSpPr>
        <p:grpSpPr>
          <a:xfrm>
            <a:off x="4741382" y="5574974"/>
            <a:ext cx="512774" cy="252117"/>
            <a:chOff x="578505" y="688478"/>
            <a:chExt cx="6198664" cy="3047715"/>
          </a:xfrm>
        </p:grpSpPr>
        <p:sp>
          <p:nvSpPr>
            <p:cNvPr id="562" name="Rectangle 561"/>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63" name="Freeform 562"/>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64" name="Freeform 563"/>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65" name="Pentagon 564"/>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66" name="Chevron 565"/>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7" name="Chevron 566"/>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8" name="Rectangle 567"/>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200" name="Group 378"/>
          <p:cNvGrpSpPr>
            <a:grpSpLocks noChangeAspect="1"/>
          </p:cNvGrpSpPr>
          <p:nvPr/>
        </p:nvGrpSpPr>
        <p:grpSpPr>
          <a:xfrm>
            <a:off x="2196893" y="5111345"/>
            <a:ext cx="512774" cy="252117"/>
            <a:chOff x="578505" y="688478"/>
            <a:chExt cx="6198664" cy="3047715"/>
          </a:xfrm>
        </p:grpSpPr>
        <p:sp>
          <p:nvSpPr>
            <p:cNvPr id="555" name="Rectangle 554"/>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56" name="Freeform 555"/>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57" name="Freeform 556"/>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58" name="Pentagon 557"/>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59" name="Chevron 558"/>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60" name="Chevron 559"/>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61" name="Chevron 560"/>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grpSp>
      <p:grpSp>
        <p:nvGrpSpPr>
          <p:cNvPr id="201" name="Group 369"/>
          <p:cNvGrpSpPr>
            <a:grpSpLocks noChangeAspect="1"/>
          </p:cNvGrpSpPr>
          <p:nvPr/>
        </p:nvGrpSpPr>
        <p:grpSpPr>
          <a:xfrm>
            <a:off x="2297512" y="4562163"/>
            <a:ext cx="480232" cy="226458"/>
            <a:chOff x="803589" y="919305"/>
            <a:chExt cx="5973580" cy="2816888"/>
          </a:xfrm>
        </p:grpSpPr>
        <p:sp>
          <p:nvSpPr>
            <p:cNvPr id="548" name="Freeform 547"/>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49" name="Freeform 548"/>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50" name="Pentagon 549"/>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51" name="Chevron 550"/>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52" name="Chevron 551"/>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53" name="Chevron 552"/>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54" name="Rectangle 553"/>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sp>
        <p:nvSpPr>
          <p:cNvPr id="492" name="Rectangle 491"/>
          <p:cNvSpPr/>
          <p:nvPr/>
        </p:nvSpPr>
        <p:spPr>
          <a:xfrm>
            <a:off x="2818675" y="4186238"/>
            <a:ext cx="1765303" cy="662026"/>
          </a:xfrm>
          <a:prstGeom prst="rect">
            <a:avLst/>
          </a:prstGeom>
        </p:spPr>
        <p:txBody>
          <a:bodyPr wrap="square" lIns="0" rIns="0">
            <a:spAutoFit/>
          </a:bodyPr>
          <a:lstStyle/>
          <a:p>
            <a:r>
              <a:rPr lang="en-US" sz="1001" b="1" i="1" dirty="0">
                <a:latin typeface="Helvetica"/>
                <a:cs typeface="Helvetica"/>
              </a:rPr>
              <a:t>Business Direction</a:t>
            </a:r>
            <a:r>
              <a:rPr lang="en-US" sz="1001" b="1" dirty="0">
                <a:latin typeface="Helvetica"/>
                <a:cs typeface="Helvetica"/>
              </a:rPr>
              <a:t> </a:t>
            </a:r>
            <a:r>
              <a:rPr lang="en-US" sz="900" b="1" dirty="0">
                <a:latin typeface="Helvetica"/>
                <a:cs typeface="Helvetica"/>
              </a:rPr>
              <a:t>– policy definition, direction and management oversight of all business activity</a:t>
            </a:r>
            <a:endParaRPr lang="en-US" sz="900" dirty="0">
              <a:latin typeface="Helvetica"/>
              <a:cs typeface="Helvetica"/>
            </a:endParaRPr>
          </a:p>
        </p:txBody>
      </p:sp>
      <p:sp>
        <p:nvSpPr>
          <p:cNvPr id="493" name="Rectangle 209"/>
          <p:cNvSpPr/>
          <p:nvPr/>
        </p:nvSpPr>
        <p:spPr>
          <a:xfrm>
            <a:off x="2818675" y="4878550"/>
            <a:ext cx="1840779" cy="662026"/>
          </a:xfrm>
          <a:prstGeom prst="rect">
            <a:avLst/>
          </a:prstGeom>
        </p:spPr>
        <p:txBody>
          <a:bodyPr wrap="square" lIns="0" rIns="0">
            <a:spAutoFit/>
          </a:bodyPr>
          <a:lstStyle/>
          <a:p>
            <a:r>
              <a:rPr lang="en-US" sz="1001" b="1" i="1" dirty="0">
                <a:latin typeface="Helvetica"/>
                <a:cs typeface="Helvetica"/>
              </a:rPr>
              <a:t>Resource Management</a:t>
            </a:r>
            <a:r>
              <a:rPr lang="en-US" sz="1001" b="1" dirty="0">
                <a:latin typeface="Helvetica"/>
                <a:cs typeface="Helvetica"/>
              </a:rPr>
              <a:t> </a:t>
            </a:r>
            <a:r>
              <a:rPr lang="en-US" sz="900" b="1" dirty="0">
                <a:latin typeface="Helvetica"/>
                <a:cs typeface="Helvetica"/>
              </a:rPr>
              <a:t>– management administration and deployment of resources (fixed assets/staff/know-how etc.)</a:t>
            </a:r>
            <a:endParaRPr lang="en-US" sz="900" dirty="0">
              <a:latin typeface="Helvetica"/>
              <a:cs typeface="Helvetica"/>
            </a:endParaRPr>
          </a:p>
        </p:txBody>
      </p:sp>
      <p:sp>
        <p:nvSpPr>
          <p:cNvPr id="494" name="Rectangle 210"/>
          <p:cNvSpPr/>
          <p:nvPr/>
        </p:nvSpPr>
        <p:spPr>
          <a:xfrm>
            <a:off x="2818675" y="5561698"/>
            <a:ext cx="1790462" cy="677421"/>
          </a:xfrm>
          <a:prstGeom prst="rect">
            <a:avLst/>
          </a:prstGeom>
        </p:spPr>
        <p:txBody>
          <a:bodyPr wrap="square" lIns="0" rIns="0">
            <a:spAutoFit/>
          </a:bodyPr>
          <a:lstStyle/>
          <a:p>
            <a:r>
              <a:rPr lang="en-US" sz="1001" b="1" i="1" dirty="0">
                <a:latin typeface="Helvetica"/>
                <a:cs typeface="Helvetica"/>
              </a:rPr>
              <a:t>Finance &amp; Risk Management</a:t>
            </a:r>
            <a:r>
              <a:rPr lang="en-US" sz="1001" b="1" dirty="0">
                <a:latin typeface="Helvetica"/>
                <a:cs typeface="Helvetica"/>
              </a:rPr>
              <a:t> </a:t>
            </a:r>
            <a:r>
              <a:rPr lang="en-US" sz="900" b="1" dirty="0">
                <a:latin typeface="Helvetica"/>
                <a:cs typeface="Helvetica"/>
              </a:rPr>
              <a:t>– financial risk/reward oversight of business activity including regulatory compliance</a:t>
            </a:r>
            <a:endParaRPr lang="en-US" sz="900" dirty="0">
              <a:latin typeface="Helvetica"/>
              <a:cs typeface="Helvetica"/>
            </a:endParaRPr>
          </a:p>
        </p:txBody>
      </p:sp>
      <p:grpSp>
        <p:nvGrpSpPr>
          <p:cNvPr id="202" name="Group 212"/>
          <p:cNvGrpSpPr>
            <a:grpSpLocks noChangeAspect="1"/>
          </p:cNvGrpSpPr>
          <p:nvPr/>
        </p:nvGrpSpPr>
        <p:grpSpPr>
          <a:xfrm>
            <a:off x="1819531" y="4224132"/>
            <a:ext cx="588667" cy="462998"/>
            <a:chOff x="230925" y="1896757"/>
            <a:chExt cx="936530" cy="736598"/>
          </a:xfrm>
        </p:grpSpPr>
        <p:sp>
          <p:nvSpPr>
            <p:cNvPr id="545" name="Rectangle 213"/>
            <p:cNvSpPr>
              <a:spLocks noChangeAspect="1"/>
            </p:cNvSpPr>
            <p:nvPr/>
          </p:nvSpPr>
          <p:spPr>
            <a:xfrm>
              <a:off x="236688" y="1908031"/>
              <a:ext cx="835200" cy="576000"/>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Business</a:t>
              </a:r>
            </a:p>
            <a:p>
              <a:pPr algn="ctr"/>
              <a:r>
                <a:rPr lang="en-US" sz="800" b="1" dirty="0">
                  <a:solidFill>
                    <a:srgbClr val="5F6062"/>
                  </a:solidFill>
                  <a:latin typeface="Arial Narrow"/>
                  <a:cs typeface="Arial Narrow"/>
                </a:rPr>
                <a:t>Direction</a:t>
              </a:r>
            </a:p>
          </p:txBody>
        </p:sp>
        <p:cxnSp>
          <p:nvCxnSpPr>
            <p:cNvPr id="546" name="Straight Connector 215"/>
            <p:cNvCxnSpPr/>
            <p:nvPr/>
          </p:nvCxnSpPr>
          <p:spPr>
            <a:xfrm rot="16200000" flipH="1">
              <a:off x="861357" y="2118337"/>
              <a:ext cx="527677" cy="8451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7" name="Straight Connector 216"/>
            <p:cNvCxnSpPr/>
            <p:nvPr/>
          </p:nvCxnSpPr>
          <p:spPr>
            <a:xfrm>
              <a:off x="230925" y="2501401"/>
              <a:ext cx="740883" cy="13195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3" name="Group 217"/>
          <p:cNvGrpSpPr>
            <a:grpSpLocks noChangeAspect="1"/>
          </p:cNvGrpSpPr>
          <p:nvPr/>
        </p:nvGrpSpPr>
        <p:grpSpPr>
          <a:xfrm>
            <a:off x="1819531" y="4946598"/>
            <a:ext cx="447918" cy="556801"/>
            <a:chOff x="189356" y="2928630"/>
            <a:chExt cx="712605" cy="885832"/>
          </a:xfrm>
        </p:grpSpPr>
        <p:sp>
          <p:nvSpPr>
            <p:cNvPr id="542" name="Rectangle 218"/>
            <p:cNvSpPr>
              <a:spLocks noChangeAspect="1"/>
            </p:cNvSpPr>
            <p:nvPr/>
          </p:nvSpPr>
          <p:spPr>
            <a:xfrm rot="16200000">
              <a:off x="26187" y="3102925"/>
              <a:ext cx="871332" cy="544994"/>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Resource</a:t>
              </a:r>
            </a:p>
            <a:p>
              <a:pPr algn="ctr"/>
              <a:r>
                <a:rPr lang="en-US" sz="800" b="1" dirty="0">
                  <a:solidFill>
                    <a:srgbClr val="5F6062"/>
                  </a:solidFill>
                  <a:latin typeface="Arial Narrow"/>
                  <a:cs typeface="Arial Narrow"/>
                </a:rPr>
                <a:t>Management</a:t>
              </a:r>
            </a:p>
          </p:txBody>
        </p:sp>
        <p:cxnSp>
          <p:nvCxnSpPr>
            <p:cNvPr id="543" name="Straight Connector 220"/>
            <p:cNvCxnSpPr/>
            <p:nvPr/>
          </p:nvCxnSpPr>
          <p:spPr>
            <a:xfrm rot="16200000" flipH="1">
              <a:off x="628907" y="3046104"/>
              <a:ext cx="390528" cy="155579"/>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4" name="Straight Connector 543"/>
            <p:cNvCxnSpPr/>
            <p:nvPr/>
          </p:nvCxnSpPr>
          <p:spPr>
            <a:xfrm rot="5400000" flipH="1" flipV="1">
              <a:off x="659072" y="3571573"/>
              <a:ext cx="327031" cy="158747"/>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4" name="Group 222"/>
          <p:cNvGrpSpPr>
            <a:grpSpLocks noChangeAspect="1"/>
          </p:cNvGrpSpPr>
          <p:nvPr/>
        </p:nvGrpSpPr>
        <p:grpSpPr>
          <a:xfrm>
            <a:off x="1824923" y="5590005"/>
            <a:ext cx="708645" cy="501174"/>
            <a:chOff x="187583" y="4074393"/>
            <a:chExt cx="1127407" cy="797337"/>
          </a:xfrm>
        </p:grpSpPr>
        <p:sp>
          <p:nvSpPr>
            <p:cNvPr id="539" name="Freeform 223"/>
            <p:cNvSpPr/>
            <p:nvPr/>
          </p:nvSpPr>
          <p:spPr>
            <a:xfrm>
              <a:off x="327141" y="4074393"/>
              <a:ext cx="987849" cy="72000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6 w 4785965"/>
                <a:gd name="connsiteY3" fmla="*/ 0 h 605948"/>
                <a:gd name="connsiteX4" fmla="*/ 3175 w 4785965"/>
                <a:gd name="connsiteY4" fmla="*/ 0 h 605948"/>
                <a:gd name="connsiteX0" fmla="*/ 3175 w 8787832"/>
                <a:gd name="connsiteY0" fmla="*/ 0 h 605948"/>
                <a:gd name="connsiteX1" fmla="*/ 0 w 8787832"/>
                <a:gd name="connsiteY1" fmla="*/ 602645 h 605948"/>
                <a:gd name="connsiteX2" fmla="*/ 4785965 w 8787832"/>
                <a:gd name="connsiteY2" fmla="*/ 605948 h 605948"/>
                <a:gd name="connsiteX3" fmla="*/ 8787832 w 8787832"/>
                <a:gd name="connsiteY3" fmla="*/ 0 h 605948"/>
                <a:gd name="connsiteX4" fmla="*/ 3175 w 8787832"/>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25049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250499" y="0"/>
                  </a:lnTo>
                  <a:lnTo>
                    <a:pt x="3175" y="0"/>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lnSpc>
                  <a:spcPts val="660"/>
                </a:lnSpc>
              </a:pPr>
              <a:r>
                <a:rPr lang="en-US" sz="800" b="1" dirty="0">
                  <a:solidFill>
                    <a:srgbClr val="5F6062"/>
                  </a:solidFill>
                  <a:latin typeface="Arial Narrow"/>
                  <a:cs typeface="Arial Narrow"/>
                </a:rPr>
                <a:t>Finance</a:t>
              </a:r>
            </a:p>
            <a:p>
              <a:pPr algn="ctr">
                <a:lnSpc>
                  <a:spcPts val="660"/>
                </a:lnSpc>
              </a:pPr>
              <a:r>
                <a:rPr lang="en-US" sz="800" b="1" dirty="0">
                  <a:solidFill>
                    <a:srgbClr val="5F6062"/>
                  </a:solidFill>
                  <a:latin typeface="Arial Narrow"/>
                  <a:cs typeface="Arial Narrow"/>
                </a:rPr>
                <a:t>&amp; Risk</a:t>
              </a:r>
            </a:p>
            <a:p>
              <a:pPr algn="ctr">
                <a:lnSpc>
                  <a:spcPts val="660"/>
                </a:lnSpc>
              </a:pPr>
              <a:r>
                <a:rPr lang="en-US" sz="800" b="1" dirty="0">
                  <a:solidFill>
                    <a:srgbClr val="5F6062"/>
                  </a:solidFill>
                  <a:latin typeface="Arial Narrow"/>
                  <a:cs typeface="Arial Narrow"/>
                </a:rPr>
                <a:t>Management</a:t>
              </a:r>
            </a:p>
          </p:txBody>
        </p:sp>
        <p:cxnSp>
          <p:nvCxnSpPr>
            <p:cNvPr id="540" name="Straight Connector 225"/>
            <p:cNvCxnSpPr/>
            <p:nvPr/>
          </p:nvCxnSpPr>
          <p:spPr>
            <a:xfrm rot="5400000">
              <a:off x="-66366" y="4328342"/>
              <a:ext cx="641762" cy="13386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41" name="Straight Connector 540"/>
            <p:cNvCxnSpPr/>
            <p:nvPr/>
          </p:nvCxnSpPr>
          <p:spPr>
            <a:xfrm flipV="1">
              <a:off x="898783" y="4803918"/>
              <a:ext cx="416207" cy="67812"/>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98" name="Rectangle 497"/>
          <p:cNvSpPr/>
          <p:nvPr/>
        </p:nvSpPr>
        <p:spPr>
          <a:xfrm>
            <a:off x="5581498" y="4186238"/>
            <a:ext cx="1736606" cy="662026"/>
          </a:xfrm>
          <a:prstGeom prst="rect">
            <a:avLst/>
          </a:prstGeom>
        </p:spPr>
        <p:txBody>
          <a:bodyPr wrap="square" lIns="0" rIns="0">
            <a:spAutoFit/>
          </a:bodyPr>
          <a:lstStyle/>
          <a:p>
            <a:r>
              <a:rPr lang="en-US" sz="1001" b="1" i="1" dirty="0">
                <a:latin typeface="Helvetica"/>
                <a:cs typeface="Helvetica"/>
              </a:rPr>
              <a:t>Business Development</a:t>
            </a:r>
            <a:r>
              <a:rPr lang="en-US" sz="900" b="1" i="1" dirty="0">
                <a:latin typeface="Helvetica"/>
                <a:cs typeface="Helvetica"/>
              </a:rPr>
              <a:t>  </a:t>
            </a:r>
            <a:r>
              <a:rPr lang="en-US" sz="900" b="1" dirty="0">
                <a:latin typeface="Helvetica"/>
                <a:cs typeface="Helvetica"/>
              </a:rPr>
              <a:t>– covers the development of new business, products and services</a:t>
            </a:r>
          </a:p>
        </p:txBody>
      </p:sp>
      <p:grpSp>
        <p:nvGrpSpPr>
          <p:cNvPr id="205" name="Group 232"/>
          <p:cNvGrpSpPr>
            <a:grpSpLocks noChangeAspect="1"/>
          </p:cNvGrpSpPr>
          <p:nvPr/>
        </p:nvGrpSpPr>
        <p:grpSpPr>
          <a:xfrm>
            <a:off x="4836667" y="4365915"/>
            <a:ext cx="575598" cy="429822"/>
            <a:chOff x="279659" y="5538480"/>
            <a:chExt cx="1060342" cy="791799"/>
          </a:xfrm>
        </p:grpSpPr>
        <p:sp>
          <p:nvSpPr>
            <p:cNvPr id="536" name="Freeform 535"/>
            <p:cNvSpPr/>
            <p:nvPr/>
          </p:nvSpPr>
          <p:spPr>
            <a:xfrm>
              <a:off x="352155" y="5599101"/>
              <a:ext cx="987846" cy="731178"/>
            </a:xfrm>
            <a:custGeom>
              <a:avLst/>
              <a:gdLst>
                <a:gd name="connsiteX0" fmla="*/ 0 w 6170837"/>
                <a:gd name="connsiteY0" fmla="*/ 12828 h 731178"/>
                <a:gd name="connsiteX1" fmla="*/ 6170837 w 6170837"/>
                <a:gd name="connsiteY1" fmla="*/ 0 h 731178"/>
                <a:gd name="connsiteX2" fmla="*/ 5939911 w 6170837"/>
                <a:gd name="connsiteY2" fmla="*/ 731178 h 731178"/>
                <a:gd name="connsiteX3" fmla="*/ 12829 w 6170837"/>
                <a:gd name="connsiteY3" fmla="*/ 731178 h 731178"/>
                <a:gd name="connsiteX4" fmla="*/ 0 w 6170837"/>
                <a:gd name="connsiteY4" fmla="*/ 12828 h 731178"/>
                <a:gd name="connsiteX0" fmla="*/ 0 w 7703011"/>
                <a:gd name="connsiteY0" fmla="*/ 12828 h 731178"/>
                <a:gd name="connsiteX1" fmla="*/ 6170837 w 7703011"/>
                <a:gd name="connsiteY1" fmla="*/ 0 h 731178"/>
                <a:gd name="connsiteX2" fmla="*/ 7703011 w 7703011"/>
                <a:gd name="connsiteY2" fmla="*/ 731178 h 731178"/>
                <a:gd name="connsiteX3" fmla="*/ 12829 w 7703011"/>
                <a:gd name="connsiteY3" fmla="*/ 731178 h 731178"/>
                <a:gd name="connsiteX4" fmla="*/ 0 w 7703011"/>
                <a:gd name="connsiteY4" fmla="*/ 12828 h 731178"/>
                <a:gd name="connsiteX0" fmla="*/ 0 w 6170837"/>
                <a:gd name="connsiteY0" fmla="*/ 12828 h 731178"/>
                <a:gd name="connsiteX1" fmla="*/ 6170837 w 6170837"/>
                <a:gd name="connsiteY1" fmla="*/ 0 h 731178"/>
                <a:gd name="connsiteX2" fmla="*/ 5378929 w 6170837"/>
                <a:gd name="connsiteY2" fmla="*/ 731178 h 731178"/>
                <a:gd name="connsiteX3" fmla="*/ 12829 w 6170837"/>
                <a:gd name="connsiteY3" fmla="*/ 731178 h 731178"/>
                <a:gd name="connsiteX4" fmla="*/ 0 w 6170837"/>
                <a:gd name="connsiteY4" fmla="*/ 12828 h 731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837" h="731178">
                  <a:moveTo>
                    <a:pt x="0" y="12828"/>
                  </a:moveTo>
                  <a:lnTo>
                    <a:pt x="6170837" y="0"/>
                  </a:lnTo>
                  <a:lnTo>
                    <a:pt x="5378929" y="731178"/>
                  </a:lnTo>
                  <a:lnTo>
                    <a:pt x="12829" y="731178"/>
                  </a:lnTo>
                  <a:lnTo>
                    <a:pt x="0" y="12828"/>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5F6062"/>
                  </a:solidFill>
                  <a:latin typeface="Arial Narrow"/>
                  <a:cs typeface="Arial Narrow"/>
                </a:rPr>
                <a:t>Business</a:t>
              </a:r>
            </a:p>
            <a:p>
              <a:pPr algn="ctr"/>
              <a:r>
                <a:rPr lang="en-US" sz="800" b="1" dirty="0">
                  <a:solidFill>
                    <a:srgbClr val="5F6062"/>
                  </a:solidFill>
                  <a:latin typeface="Arial Narrow"/>
                  <a:cs typeface="Arial Narrow"/>
                </a:rPr>
                <a:t>Develop-</a:t>
              </a:r>
            </a:p>
            <a:p>
              <a:pPr algn="ctr"/>
              <a:r>
                <a:rPr lang="en-US" sz="800" b="1" dirty="0">
                  <a:solidFill>
                    <a:srgbClr val="5F6062"/>
                  </a:solidFill>
                  <a:latin typeface="Arial Narrow"/>
                  <a:cs typeface="Arial Narrow"/>
                </a:rPr>
                <a:t>ment   </a:t>
              </a:r>
            </a:p>
          </p:txBody>
        </p:sp>
        <p:cxnSp>
          <p:nvCxnSpPr>
            <p:cNvPr id="537" name="Straight Connector 536"/>
            <p:cNvCxnSpPr/>
            <p:nvPr/>
          </p:nvCxnSpPr>
          <p:spPr>
            <a:xfrm rot="16200000" flipH="1">
              <a:off x="-63091" y="5919329"/>
              <a:ext cx="753700" cy="6820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8" name="Straight Connector 537"/>
            <p:cNvCxnSpPr>
              <a:endCxn id="536" idx="1"/>
            </p:cNvCxnSpPr>
            <p:nvPr/>
          </p:nvCxnSpPr>
          <p:spPr>
            <a:xfrm>
              <a:off x="1035308" y="5538480"/>
              <a:ext cx="304693" cy="60621"/>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500" name="Rectangle 499"/>
          <p:cNvSpPr/>
          <p:nvPr/>
        </p:nvSpPr>
        <p:spPr>
          <a:xfrm>
            <a:off x="5581499" y="4878550"/>
            <a:ext cx="1583838" cy="662026"/>
          </a:xfrm>
          <a:prstGeom prst="rect">
            <a:avLst/>
          </a:prstGeom>
        </p:spPr>
        <p:txBody>
          <a:bodyPr wrap="square" lIns="0" rIns="0">
            <a:spAutoFit/>
          </a:bodyPr>
          <a:lstStyle/>
          <a:p>
            <a:r>
              <a:rPr lang="en-US" sz="1001" b="1" i="1" dirty="0">
                <a:latin typeface="Helvetica"/>
                <a:cs typeface="Helvetica"/>
              </a:rPr>
              <a:t>Operations</a:t>
            </a:r>
            <a:r>
              <a:rPr lang="en-US" sz="900" b="1" i="1" dirty="0">
                <a:latin typeface="Helvetica"/>
                <a:cs typeface="Helvetica"/>
              </a:rPr>
              <a:t> </a:t>
            </a:r>
            <a:r>
              <a:rPr lang="en-US" sz="900" b="1" dirty="0">
                <a:latin typeface="Helvetica"/>
                <a:cs typeface="Helvetica"/>
              </a:rPr>
              <a:t>– contains all functions that provide cross product/utility execution capabilities</a:t>
            </a:r>
          </a:p>
        </p:txBody>
      </p:sp>
      <p:sp>
        <p:nvSpPr>
          <p:cNvPr id="501" name="Rectangle 500"/>
          <p:cNvSpPr/>
          <p:nvPr/>
        </p:nvSpPr>
        <p:spPr>
          <a:xfrm>
            <a:off x="5581498" y="5561697"/>
            <a:ext cx="1990741" cy="662026"/>
          </a:xfrm>
          <a:prstGeom prst="rect">
            <a:avLst/>
          </a:prstGeom>
        </p:spPr>
        <p:txBody>
          <a:bodyPr wrap="square" lIns="0" rIns="0">
            <a:spAutoFit/>
          </a:bodyPr>
          <a:lstStyle/>
          <a:p>
            <a:r>
              <a:rPr lang="en-US" sz="1001" b="1" i="1" dirty="0">
                <a:latin typeface="Helvetica"/>
                <a:cs typeface="Helvetica"/>
              </a:rPr>
              <a:t>Products </a:t>
            </a:r>
            <a:r>
              <a:rPr lang="en-US" sz="900" b="1" dirty="0">
                <a:latin typeface="Helvetica"/>
                <a:cs typeface="Helvetica"/>
              </a:rPr>
              <a:t>– covers the range of product specific execution activities, including scheduled and customer requested actions</a:t>
            </a:r>
          </a:p>
        </p:txBody>
      </p:sp>
      <p:grpSp>
        <p:nvGrpSpPr>
          <p:cNvPr id="206" name="Group 239"/>
          <p:cNvGrpSpPr>
            <a:grpSpLocks noChangeAspect="1"/>
          </p:cNvGrpSpPr>
          <p:nvPr/>
        </p:nvGrpSpPr>
        <p:grpSpPr>
          <a:xfrm>
            <a:off x="4877303" y="5080534"/>
            <a:ext cx="555894" cy="427932"/>
            <a:chOff x="4787569" y="1963432"/>
            <a:chExt cx="1024044" cy="788313"/>
          </a:xfrm>
        </p:grpSpPr>
        <p:sp>
          <p:nvSpPr>
            <p:cNvPr id="533" name="Pentagon 532"/>
            <p:cNvSpPr>
              <a:spLocks/>
            </p:cNvSpPr>
            <p:nvPr/>
          </p:nvSpPr>
          <p:spPr>
            <a:xfrm>
              <a:off x="4820610" y="2103746"/>
              <a:ext cx="991003" cy="647999"/>
            </a:xfrm>
            <a:prstGeom prst="homePlate">
              <a:avLst>
                <a:gd name="adj" fmla="val 18459"/>
              </a:avLst>
            </a:prstGeom>
            <a:solidFill>
              <a:srgbClr val="97D9D0"/>
            </a:solidFill>
            <a:ln w="28575" cap="flat" cmpd="sng" algn="ctr">
              <a:solidFill>
                <a:srgbClr val="68C8C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Operations</a:t>
              </a:r>
            </a:p>
          </p:txBody>
        </p:sp>
        <p:cxnSp>
          <p:nvCxnSpPr>
            <p:cNvPr id="534" name="Straight Connector 533"/>
            <p:cNvCxnSpPr/>
            <p:nvPr/>
          </p:nvCxnSpPr>
          <p:spPr>
            <a:xfrm rot="16200000" flipH="1">
              <a:off x="4409741" y="2344435"/>
              <a:ext cx="765175" cy="952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5" name="Straight Connector 534"/>
            <p:cNvCxnSpPr/>
            <p:nvPr/>
          </p:nvCxnSpPr>
          <p:spPr>
            <a:xfrm>
              <a:off x="4943142" y="1963432"/>
              <a:ext cx="742949" cy="12064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7" name="Group 244"/>
          <p:cNvGrpSpPr>
            <a:grpSpLocks noChangeAspect="1"/>
          </p:cNvGrpSpPr>
          <p:nvPr/>
        </p:nvGrpSpPr>
        <p:grpSpPr>
          <a:xfrm>
            <a:off x="4876934" y="5768860"/>
            <a:ext cx="557094" cy="427567"/>
            <a:chOff x="4788329" y="3122853"/>
            <a:chExt cx="1026246" cy="787657"/>
          </a:xfrm>
        </p:grpSpPr>
        <p:sp>
          <p:nvSpPr>
            <p:cNvPr id="530" name="Chevron 529"/>
            <p:cNvSpPr>
              <a:spLocks/>
            </p:cNvSpPr>
            <p:nvPr/>
          </p:nvSpPr>
          <p:spPr>
            <a:xfrm>
              <a:off x="4817439" y="3262511"/>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Products</a:t>
              </a:r>
            </a:p>
          </p:txBody>
        </p:sp>
        <p:cxnSp>
          <p:nvCxnSpPr>
            <p:cNvPr id="531" name="Straight Connector 530"/>
            <p:cNvCxnSpPr/>
            <p:nvPr/>
          </p:nvCxnSpPr>
          <p:spPr>
            <a:xfrm rot="5400000">
              <a:off x="4770481" y="3140701"/>
              <a:ext cx="99524" cy="6382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32" name="Straight Connector 531"/>
            <p:cNvCxnSpPr/>
            <p:nvPr/>
          </p:nvCxnSpPr>
          <p:spPr>
            <a:xfrm>
              <a:off x="5171572" y="3125533"/>
              <a:ext cx="524194" cy="107950"/>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504" name="Rectangle 503"/>
          <p:cNvSpPr/>
          <p:nvPr/>
        </p:nvSpPr>
        <p:spPr>
          <a:xfrm>
            <a:off x="8382902" y="4186238"/>
            <a:ext cx="2233108" cy="662026"/>
          </a:xfrm>
          <a:prstGeom prst="rect">
            <a:avLst/>
          </a:prstGeom>
        </p:spPr>
        <p:txBody>
          <a:bodyPr wrap="square" lIns="0" rIns="0">
            <a:spAutoFit/>
          </a:bodyPr>
          <a:lstStyle/>
          <a:p>
            <a:r>
              <a:rPr lang="en-US" sz="1001" b="1" i="1" dirty="0">
                <a:latin typeface="Helvetica"/>
                <a:cs typeface="Helvetica"/>
              </a:rPr>
              <a:t>Customers</a:t>
            </a:r>
            <a:r>
              <a:rPr lang="en-US" sz="900" b="1" i="1" dirty="0">
                <a:latin typeface="Helvetica"/>
                <a:cs typeface="Helvetica"/>
              </a:rPr>
              <a:t> </a:t>
            </a:r>
            <a:r>
              <a:rPr lang="en-US" sz="900" b="1" dirty="0">
                <a:latin typeface="Helvetica"/>
                <a:cs typeface="Helvetica"/>
              </a:rPr>
              <a:t>– provides an environment to maintain customer details and insights and provide customer specific control over execution across products</a:t>
            </a:r>
          </a:p>
        </p:txBody>
      </p:sp>
      <p:sp>
        <p:nvSpPr>
          <p:cNvPr id="505" name="Rectangle 504"/>
          <p:cNvSpPr/>
          <p:nvPr/>
        </p:nvSpPr>
        <p:spPr>
          <a:xfrm>
            <a:off x="8382901" y="4878550"/>
            <a:ext cx="2104113" cy="662026"/>
          </a:xfrm>
          <a:prstGeom prst="rect">
            <a:avLst/>
          </a:prstGeom>
        </p:spPr>
        <p:txBody>
          <a:bodyPr wrap="square" lIns="0" rIns="0">
            <a:spAutoFit/>
          </a:bodyPr>
          <a:lstStyle/>
          <a:p>
            <a:r>
              <a:rPr lang="en-US" sz="1001" b="1" i="1" dirty="0">
                <a:latin typeface="Helvetica"/>
                <a:cs typeface="Helvetica"/>
              </a:rPr>
              <a:t>Channels </a:t>
            </a:r>
            <a:r>
              <a:rPr lang="en-US" sz="900" b="1" dirty="0">
                <a:latin typeface="Helvetica"/>
                <a:cs typeface="Helvetica"/>
              </a:rPr>
              <a:t>– handles all channel related activity including, external IP connections, controlling access and item/token distribution</a:t>
            </a:r>
          </a:p>
        </p:txBody>
      </p:sp>
      <p:grpSp>
        <p:nvGrpSpPr>
          <p:cNvPr id="208" name="Group 251"/>
          <p:cNvGrpSpPr>
            <a:grpSpLocks noChangeAspect="1"/>
          </p:cNvGrpSpPr>
          <p:nvPr/>
        </p:nvGrpSpPr>
        <p:grpSpPr>
          <a:xfrm>
            <a:off x="7601657" y="4359382"/>
            <a:ext cx="608866" cy="463921"/>
            <a:chOff x="4797089" y="4281182"/>
            <a:chExt cx="1017486" cy="775265"/>
          </a:xfrm>
        </p:grpSpPr>
        <p:sp>
          <p:nvSpPr>
            <p:cNvPr id="527" name="Chevron 526"/>
            <p:cNvSpPr>
              <a:spLocks/>
            </p:cNvSpPr>
            <p:nvPr/>
          </p:nvSpPr>
          <p:spPr>
            <a:xfrm>
              <a:off x="4817439" y="4408448"/>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 Customers </a:t>
              </a:r>
            </a:p>
          </p:txBody>
        </p:sp>
        <p:cxnSp>
          <p:nvCxnSpPr>
            <p:cNvPr id="528" name="Straight Connector 527"/>
            <p:cNvCxnSpPr/>
            <p:nvPr/>
          </p:nvCxnSpPr>
          <p:spPr>
            <a:xfrm rot="10800000" flipV="1">
              <a:off x="4797089" y="4284356"/>
              <a:ext cx="276231" cy="117473"/>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9" name="Straight Connector 528"/>
            <p:cNvCxnSpPr/>
            <p:nvPr/>
          </p:nvCxnSpPr>
          <p:spPr>
            <a:xfrm>
              <a:off x="5228892" y="4281182"/>
              <a:ext cx="476246" cy="11429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09" name="Group 256"/>
          <p:cNvGrpSpPr>
            <a:grpSpLocks noChangeAspect="1"/>
          </p:cNvGrpSpPr>
          <p:nvPr/>
        </p:nvGrpSpPr>
        <p:grpSpPr>
          <a:xfrm>
            <a:off x="7601657" y="5071790"/>
            <a:ext cx="608866" cy="465678"/>
            <a:chOff x="4797089" y="5424182"/>
            <a:chExt cx="1017486" cy="778203"/>
          </a:xfrm>
        </p:grpSpPr>
        <p:sp>
          <p:nvSpPr>
            <p:cNvPr id="524" name="Chevron 523"/>
            <p:cNvSpPr>
              <a:spLocks/>
            </p:cNvSpPr>
            <p:nvPr/>
          </p:nvSpPr>
          <p:spPr>
            <a:xfrm>
              <a:off x="4817439" y="5554386"/>
              <a:ext cx="997136" cy="647999"/>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nchorCtr="0"/>
            <a:lstStyle/>
            <a:p>
              <a:pPr algn="ctr"/>
              <a:r>
                <a:rPr lang="en-US" sz="800" b="1" dirty="0">
                  <a:solidFill>
                    <a:srgbClr val="4F9796"/>
                  </a:solidFill>
                  <a:latin typeface="Arial Narrow"/>
                  <a:cs typeface="Arial Narrow"/>
                </a:rPr>
                <a:t>Channels</a:t>
              </a:r>
            </a:p>
          </p:txBody>
        </p:sp>
        <p:cxnSp>
          <p:nvCxnSpPr>
            <p:cNvPr id="525" name="Straight Connector 524"/>
            <p:cNvCxnSpPr/>
            <p:nvPr/>
          </p:nvCxnSpPr>
          <p:spPr>
            <a:xfrm rot="10800000" flipV="1">
              <a:off x="4797089" y="5427356"/>
              <a:ext cx="415933" cy="117474"/>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26" name="Straight Connector 525"/>
            <p:cNvCxnSpPr/>
            <p:nvPr/>
          </p:nvCxnSpPr>
          <p:spPr>
            <a:xfrm>
              <a:off x="5362242" y="5424182"/>
              <a:ext cx="336546" cy="114298"/>
            </a:xfrm>
            <a:prstGeom prst="line">
              <a:avLst/>
            </a:prstGeom>
            <a:ln w="3175" cap="flat" cmpd="sng" algn="ctr">
              <a:solidFill>
                <a:srgbClr val="00009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grpSp>
        <p:nvGrpSpPr>
          <p:cNvPr id="210" name="Group 387"/>
          <p:cNvGrpSpPr>
            <a:grpSpLocks noChangeAspect="1"/>
          </p:cNvGrpSpPr>
          <p:nvPr/>
        </p:nvGrpSpPr>
        <p:grpSpPr>
          <a:xfrm>
            <a:off x="1800620" y="5988500"/>
            <a:ext cx="512774" cy="252118"/>
            <a:chOff x="578505" y="688478"/>
            <a:chExt cx="6198664" cy="3047715"/>
          </a:xfrm>
        </p:grpSpPr>
        <p:sp>
          <p:nvSpPr>
            <p:cNvPr id="517" name="Rectangle 516"/>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18" name="Freeform 517"/>
            <p:cNvSpPr/>
            <p:nvPr/>
          </p:nvSpPr>
          <p:spPr>
            <a:xfrm flipV="1">
              <a:off x="803589" y="3123953"/>
              <a:ext cx="5752274"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1401" b="1" dirty="0">
                <a:solidFill>
                  <a:srgbClr val="000000"/>
                </a:solidFill>
                <a:latin typeface="Arial Narrow"/>
                <a:cs typeface="Arial Narrow"/>
              </a:endParaRPr>
            </a:p>
          </p:txBody>
        </p:sp>
        <p:sp>
          <p:nvSpPr>
            <p:cNvPr id="519" name="Pentagon 518"/>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20" name="Chevron 519"/>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21" name="Chevron 520"/>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22" name="Chevron 521"/>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23" name="Rectangle 522"/>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grpSp>
        <p:nvGrpSpPr>
          <p:cNvPr id="211" name="Group 396"/>
          <p:cNvGrpSpPr>
            <a:grpSpLocks noChangeAspect="1"/>
          </p:cNvGrpSpPr>
          <p:nvPr/>
        </p:nvGrpSpPr>
        <p:grpSpPr>
          <a:xfrm>
            <a:off x="4748195" y="4179479"/>
            <a:ext cx="528792" cy="202320"/>
            <a:chOff x="578505" y="688478"/>
            <a:chExt cx="6198664" cy="2371670"/>
          </a:xfrm>
        </p:grpSpPr>
        <p:sp>
          <p:nvSpPr>
            <p:cNvPr id="510" name="Rectangle 509"/>
            <p:cNvSpPr/>
            <p:nvPr/>
          </p:nvSpPr>
          <p:spPr>
            <a:xfrm>
              <a:off x="578505" y="688478"/>
              <a:ext cx="1113164" cy="838783"/>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endParaRPr lang="en-US" sz="900" b="1" dirty="0">
                <a:solidFill>
                  <a:srgbClr val="5F6062"/>
                </a:solidFill>
                <a:latin typeface="Arial Narrow"/>
                <a:cs typeface="Arial Narrow"/>
              </a:endParaRPr>
            </a:p>
          </p:txBody>
        </p:sp>
        <p:sp>
          <p:nvSpPr>
            <p:cNvPr id="511" name="Freeform 510"/>
            <p:cNvSpPr/>
            <p:nvPr/>
          </p:nvSpPr>
          <p:spPr>
            <a:xfrm>
              <a:off x="1780476" y="919305"/>
              <a:ext cx="4773707" cy="61224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1401" b="1" dirty="0">
                  <a:solidFill>
                    <a:schemeClr val="tx2"/>
                  </a:solidFill>
                  <a:latin typeface="Arial Narrow"/>
                  <a:cs typeface="Arial Narrow"/>
                </a:rPr>
                <a:t>   </a:t>
              </a:r>
            </a:p>
          </p:txBody>
        </p:sp>
        <p:sp>
          <p:nvSpPr>
            <p:cNvPr id="512" name="Pentagon 511"/>
            <p:cNvSpPr/>
            <p:nvPr/>
          </p:nvSpPr>
          <p:spPr>
            <a:xfrm>
              <a:off x="1780476" y="1609420"/>
              <a:ext cx="1090223" cy="1450728"/>
            </a:xfrm>
            <a:prstGeom prst="homePlate">
              <a:avLst>
                <a:gd name="adj" fmla="val 19134"/>
              </a:avLst>
            </a:prstGeom>
            <a:solidFill>
              <a:srgbClr val="97D9D0"/>
            </a:solidFill>
            <a:ln w="12700"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46822" rIns="0" bIns="46822" rtlCol="0" anchor="ctr" anchorCtr="0"/>
            <a:lstStyle/>
            <a:p>
              <a:pPr algn="ctr"/>
              <a:endParaRPr lang="en-US" sz="1401" b="1" dirty="0">
                <a:solidFill>
                  <a:schemeClr val="tx1"/>
                </a:solidFill>
                <a:latin typeface="Arial Narrow"/>
                <a:cs typeface="Arial Narrow"/>
              </a:endParaRPr>
            </a:p>
          </p:txBody>
        </p:sp>
        <p:sp>
          <p:nvSpPr>
            <p:cNvPr id="513" name="Chevron 512"/>
            <p:cNvSpPr/>
            <p:nvPr/>
          </p:nvSpPr>
          <p:spPr>
            <a:xfrm>
              <a:off x="4679577"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14" name="Chevron 513"/>
            <p:cNvSpPr/>
            <p:nvPr/>
          </p:nvSpPr>
          <p:spPr>
            <a:xfrm>
              <a:off x="2741962" y="1609420"/>
              <a:ext cx="2066351" cy="1450728"/>
            </a:xfrm>
            <a:prstGeom prst="chevron">
              <a:avLst>
                <a:gd name="adj" fmla="val 15122"/>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1401" b="1" dirty="0">
                <a:solidFill>
                  <a:srgbClr val="4F9796"/>
                </a:solidFill>
                <a:latin typeface="Arial Narrow"/>
                <a:cs typeface="Arial Narrow"/>
              </a:endParaRPr>
            </a:p>
          </p:txBody>
        </p:sp>
        <p:sp>
          <p:nvSpPr>
            <p:cNvPr id="515" name="Chevron 514"/>
            <p:cNvSpPr/>
            <p:nvPr/>
          </p:nvSpPr>
          <p:spPr>
            <a:xfrm>
              <a:off x="5664005" y="1609420"/>
              <a:ext cx="1113164" cy="1450728"/>
            </a:xfrm>
            <a:prstGeom prst="chevron">
              <a:avLst>
                <a:gd name="adj" fmla="val 18353"/>
              </a:avLst>
            </a:prstGeom>
            <a:solidFill>
              <a:srgbClr val="97D9D0"/>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algn="ctr"/>
              <a:endParaRPr lang="en-US" sz="1401" b="1" dirty="0">
                <a:solidFill>
                  <a:schemeClr val="tx1"/>
                </a:solidFill>
                <a:latin typeface="Arial Narrow"/>
                <a:cs typeface="Arial Narrow"/>
              </a:endParaRPr>
            </a:p>
          </p:txBody>
        </p:sp>
        <p:sp>
          <p:nvSpPr>
            <p:cNvPr id="516" name="Rectangle 515"/>
            <p:cNvSpPr/>
            <p:nvPr/>
          </p:nvSpPr>
          <p:spPr>
            <a:xfrm>
              <a:off x="803589" y="1609420"/>
              <a:ext cx="888080" cy="1450728"/>
            </a:xfrm>
            <a:prstGeom prst="rect">
              <a:avLst/>
            </a:prstGeom>
            <a:solidFill>
              <a:schemeClr val="bg1">
                <a:lumMod val="85000"/>
              </a:schemeClr>
            </a:solidFill>
            <a:ln w="127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28813" rIns="0" bIns="0" rtlCol="0" anchor="t" anchorCtr="0"/>
            <a:lstStyle/>
            <a:p>
              <a:pPr algn="ctr">
                <a:lnSpc>
                  <a:spcPts val="900"/>
                </a:lnSpc>
              </a:pPr>
              <a:endParaRPr lang="en-US" sz="900" b="1" dirty="0">
                <a:solidFill>
                  <a:srgbClr val="5F6062"/>
                </a:solidFill>
                <a:latin typeface="Arial Narrow"/>
                <a:cs typeface="Arial Narrow"/>
              </a:endParaRPr>
            </a:p>
          </p:txBody>
        </p:sp>
      </p:grpSp>
      <p:sp>
        <p:nvSpPr>
          <p:cNvPr id="218" name="Rectangle 217"/>
          <p:cNvSpPr/>
          <p:nvPr/>
        </p:nvSpPr>
        <p:spPr>
          <a:xfrm>
            <a:off x="1672610" y="138652"/>
            <a:ext cx="8901519" cy="625332"/>
          </a:xfrm>
          <a:prstGeom prst="rect">
            <a:avLst/>
          </a:prstGeom>
        </p:spPr>
        <p:txBody>
          <a:bodyPr wrap="square">
            <a:spAutoFit/>
          </a:bodyPr>
          <a:lstStyle/>
          <a:p>
            <a:pPr marL="0" lvl="1">
              <a:spcAft>
                <a:spcPts val="600"/>
              </a:spcAft>
            </a:pPr>
            <a:r>
              <a:rPr lang="en-US" sz="1361" b="1" dirty="0">
                <a:solidFill>
                  <a:srgbClr val="68C8C6"/>
                </a:solidFill>
                <a:latin typeface="Helvetica"/>
                <a:cs typeface="Helvetica"/>
              </a:rPr>
              <a:t>Enterprise Blueprint – the Banking ‘Value Chain’ – Business Domains </a:t>
            </a:r>
          </a:p>
          <a:p>
            <a:pPr>
              <a:spcAft>
                <a:spcPts val="600"/>
              </a:spcAft>
              <a:buSzPct val="80000"/>
              <a:tabLst>
                <a:tab pos="0" algn="l"/>
              </a:tabLst>
            </a:pPr>
            <a:r>
              <a:rPr lang="en-US" sz="1601" b="1" dirty="0">
                <a:solidFill>
                  <a:srgbClr val="5F6062"/>
                </a:solidFill>
                <a:latin typeface="Helvetica"/>
                <a:cs typeface="Helvetica"/>
              </a:rPr>
              <a:t>The ‘Value Chain’ layout has a structure that is applicable to many different types of Bank</a:t>
            </a:r>
          </a:p>
        </p:txBody>
      </p:sp>
    </p:spTree>
    <p:extLst>
      <p:ext uri="{BB962C8B-B14F-4D97-AF65-F5344CB8AC3E}">
        <p14:creationId xmlns:p14="http://schemas.microsoft.com/office/powerpoint/2010/main" val="2204722452"/>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5DD4DB-7338-4F0E-9C38-C38006C008D9}"/>
              </a:ext>
            </a:extLst>
          </p:cNvPr>
          <p:cNvSpPr>
            <a:spLocks noGrp="1"/>
          </p:cNvSpPr>
          <p:nvPr>
            <p:ph type="title"/>
          </p:nvPr>
        </p:nvSpPr>
        <p:spPr/>
        <p:txBody>
          <a:bodyPr>
            <a:normAutofit/>
          </a:bodyPr>
          <a:lstStyle/>
          <a:p>
            <a:r>
              <a:rPr lang="en-US" sz="2000" b="1" cap="all" noProof="0" dirty="0"/>
              <a:t>Questions on insight and comprehension</a:t>
            </a:r>
          </a:p>
        </p:txBody>
      </p:sp>
      <p:sp>
        <p:nvSpPr>
          <p:cNvPr id="3" name="Text Placeholder 2">
            <a:extLst>
              <a:ext uri="{FF2B5EF4-FFF2-40B4-BE49-F238E27FC236}">
                <a16:creationId xmlns:a16="http://schemas.microsoft.com/office/drawing/2014/main" id="{5A7EDB1C-6EB7-4768-88C2-5E970C0E34CD}"/>
              </a:ext>
            </a:extLst>
          </p:cNvPr>
          <p:cNvSpPr>
            <a:spLocks noGrp="1"/>
          </p:cNvSpPr>
          <p:nvPr>
            <p:ph type="body" sz="quarter" idx="10"/>
          </p:nvPr>
        </p:nvSpPr>
        <p:spPr>
          <a:xfrm>
            <a:off x="1704306" y="1054323"/>
            <a:ext cx="8834131" cy="4826746"/>
          </a:xfrm>
        </p:spPr>
        <p:txBody>
          <a:bodyPr/>
          <a:lstStyle/>
          <a:p>
            <a:endParaRPr lang="en-US" noProof="0" dirty="0"/>
          </a:p>
          <a:p>
            <a:pPr marL="0" indent="0">
              <a:buNone/>
            </a:pPr>
            <a:r>
              <a:rPr lang="en-US" noProof="0" dirty="0"/>
              <a:t> </a:t>
            </a:r>
          </a:p>
          <a:p>
            <a:r>
              <a:rPr lang="en-US" noProof="0" dirty="0"/>
              <a:t>Take 15 minutes in small groups and write down on a post-it </a:t>
            </a:r>
            <a:r>
              <a:rPr lang="en-US" dirty="0"/>
              <a:t>note :</a:t>
            </a:r>
            <a:endParaRPr lang="en-US" noProof="0" dirty="0"/>
          </a:p>
          <a:p>
            <a:endParaRPr lang="en-US" noProof="0" dirty="0"/>
          </a:p>
          <a:p>
            <a:pPr marL="457200" indent="-457200">
              <a:buClrTx/>
              <a:buFont typeface="+mj-lt"/>
              <a:buAutoNum type="arabicPeriod"/>
            </a:pPr>
            <a:r>
              <a:rPr lang="en-US" noProof="0" dirty="0"/>
              <a:t>Two main points of </a:t>
            </a:r>
            <a:r>
              <a:rPr lang="en-US" dirty="0"/>
              <a:t>improvement</a:t>
            </a:r>
            <a:r>
              <a:rPr lang="en-US" noProof="0" dirty="0"/>
              <a:t> on the banking processes &amp; IT structures.</a:t>
            </a:r>
          </a:p>
          <a:p>
            <a:pPr marL="457200" indent="-457200">
              <a:buClrTx/>
              <a:buFont typeface="+mj-lt"/>
              <a:buAutoNum type="arabicPeriod"/>
            </a:pPr>
            <a:endParaRPr lang="en-US" noProof="0" dirty="0"/>
          </a:p>
          <a:p>
            <a:pPr marL="457200" indent="-457200">
              <a:buClrTx/>
              <a:buFont typeface="+mj-lt"/>
              <a:buAutoNum type="arabicPeriod"/>
            </a:pPr>
            <a:r>
              <a:rPr lang="en-US" noProof="0" dirty="0"/>
              <a:t>Two of the main pitfalls of banks and the role of businesses and IT over the last two decades.</a:t>
            </a:r>
          </a:p>
          <a:p>
            <a:pPr marL="457200" indent="-457200">
              <a:buClrTx/>
              <a:buFont typeface="+mj-lt"/>
              <a:buAutoNum type="arabicPeriod"/>
            </a:pPr>
            <a:endParaRPr lang="en-US" noProof="0" dirty="0"/>
          </a:p>
          <a:p>
            <a:pPr marL="457200" indent="-457200">
              <a:buClrTx/>
              <a:buFont typeface="+mj-lt"/>
              <a:buAutoNum type="arabicPeriod"/>
            </a:pPr>
            <a:r>
              <a:rPr lang="en-US" noProof="0" dirty="0"/>
              <a:t>How do you expect BIAN can help?</a:t>
            </a:r>
          </a:p>
        </p:txBody>
      </p:sp>
      <p:pic>
        <p:nvPicPr>
          <p:cNvPr id="5" name="Graphic 4" descr="Presentation with checklist">
            <a:extLst>
              <a:ext uri="{FF2B5EF4-FFF2-40B4-BE49-F238E27FC236}">
                <a16:creationId xmlns:a16="http://schemas.microsoft.com/office/drawing/2014/main" id="{AFB983CD-9579-BF42-A69D-347729D59AE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9730" y="544070"/>
            <a:ext cx="1099999" cy="1099999"/>
          </a:xfrm>
          <a:prstGeom prst="rect">
            <a:avLst/>
          </a:prstGeom>
        </p:spPr>
      </p:pic>
      <p:sp>
        <p:nvSpPr>
          <p:cNvPr id="6" name="Round Same Side Corner Rectangle 5">
            <a:extLst>
              <a:ext uri="{FF2B5EF4-FFF2-40B4-BE49-F238E27FC236}">
                <a16:creationId xmlns:a16="http://schemas.microsoft.com/office/drawing/2014/main" id="{69A86839-4FF2-D94B-B078-BA962250430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Group brainstorm">
            <a:extLst>
              <a:ext uri="{FF2B5EF4-FFF2-40B4-BE49-F238E27FC236}">
                <a16:creationId xmlns:a16="http://schemas.microsoft.com/office/drawing/2014/main" id="{CBB63C4A-2E28-7946-A4B6-35926516C54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4255309900"/>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AC477F0-0454-4FBF-BA3C-9D2547FE2BA3}"/>
              </a:ext>
            </a:extLst>
          </p:cNvPr>
          <p:cNvSpPr>
            <a:spLocks noGrp="1"/>
          </p:cNvSpPr>
          <p:nvPr>
            <p:ph type="title"/>
          </p:nvPr>
        </p:nvSpPr>
        <p:spPr/>
        <p:txBody>
          <a:bodyPr>
            <a:normAutofit/>
          </a:bodyPr>
          <a:lstStyle/>
          <a:p>
            <a:r>
              <a:rPr lang="en-US" sz="2000" b="1" noProof="0" dirty="0"/>
              <a:t>Chosen arrangement of the Service Landscape</a:t>
            </a:r>
          </a:p>
        </p:txBody>
      </p:sp>
      <p:sp>
        <p:nvSpPr>
          <p:cNvPr id="3" name="Tijdelijke aanduiding voor tekst 2">
            <a:extLst>
              <a:ext uri="{FF2B5EF4-FFF2-40B4-BE49-F238E27FC236}">
                <a16:creationId xmlns:a16="http://schemas.microsoft.com/office/drawing/2014/main" id="{1B215A1E-2B9A-457B-A987-209E2DCFCB6C}"/>
              </a:ext>
            </a:extLst>
          </p:cNvPr>
          <p:cNvSpPr>
            <a:spLocks noGrp="1"/>
          </p:cNvSpPr>
          <p:nvPr>
            <p:ph type="body" sz="quarter" idx="10"/>
          </p:nvPr>
        </p:nvSpPr>
        <p:spPr/>
        <p:txBody>
          <a:bodyPr/>
          <a:lstStyle/>
          <a:p>
            <a:pPr marL="0" indent="0">
              <a:buNone/>
            </a:pPr>
            <a:r>
              <a:rPr lang="en-US" noProof="0" dirty="0"/>
              <a:t>The primary use of the Service Landscape is to act as a complete reference framework that organizes the full collection of Service Domains.</a:t>
            </a:r>
          </a:p>
          <a:p>
            <a:pPr marL="0" indent="0">
              <a:buNone/>
            </a:pPr>
            <a:endParaRPr lang="en-US" noProof="0" dirty="0"/>
          </a:p>
          <a:p>
            <a:pPr marL="0" indent="0">
              <a:buNone/>
            </a:pPr>
            <a:r>
              <a:rPr lang="en-US" noProof="0" dirty="0"/>
              <a:t>The current layout has been driven primarily by the need to discover and develop discrete content.</a:t>
            </a:r>
          </a:p>
          <a:p>
            <a:pPr marL="0" indent="0">
              <a:buNone/>
            </a:pPr>
            <a:endParaRPr lang="en-US" noProof="0" dirty="0"/>
          </a:p>
          <a:p>
            <a:pPr marL="0" indent="0">
              <a:buNone/>
            </a:pPr>
            <a:r>
              <a:rPr lang="en-US" noProof="0" dirty="0"/>
              <a:t>The chosen criteria for the Service Landscape were to be ‘complete’ and ‘discrete’.</a:t>
            </a:r>
          </a:p>
          <a:p>
            <a:pPr marL="0" indent="0">
              <a:buNone/>
            </a:pPr>
            <a:endParaRPr lang="en-US" noProof="0" dirty="0"/>
          </a:p>
          <a:p>
            <a:pPr marL="0" indent="0">
              <a:buNone/>
            </a:pPr>
            <a:r>
              <a:rPr lang="en-US" noProof="0" dirty="0"/>
              <a:t>One alternative, the ‘value chain view’, has been developed to support deployment of the BIAN standard.</a:t>
            </a:r>
          </a:p>
          <a:p>
            <a:pPr marL="0" indent="0">
              <a:buNone/>
            </a:pPr>
            <a:endParaRPr lang="en-US" noProof="0" dirty="0"/>
          </a:p>
        </p:txBody>
      </p:sp>
    </p:spTree>
    <p:extLst>
      <p:ext uri="{BB962C8B-B14F-4D97-AF65-F5344CB8AC3E}">
        <p14:creationId xmlns:p14="http://schemas.microsoft.com/office/powerpoint/2010/main" val="2963767780"/>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E0BE5C6-998C-44E8-834D-BF90FB874C3D}"/>
              </a:ext>
            </a:extLst>
          </p:cNvPr>
          <p:cNvSpPr>
            <a:spLocks noGrp="1"/>
          </p:cNvSpPr>
          <p:nvPr>
            <p:ph type="title"/>
          </p:nvPr>
        </p:nvSpPr>
        <p:spPr/>
        <p:txBody>
          <a:bodyPr>
            <a:normAutofit/>
          </a:bodyPr>
          <a:lstStyle/>
          <a:p>
            <a:r>
              <a:rPr lang="en-US" sz="2000" b="1" noProof="0" dirty="0"/>
              <a:t>Two additional draft layouts for explanatory purposes</a:t>
            </a:r>
          </a:p>
        </p:txBody>
      </p:sp>
      <p:graphicFrame>
        <p:nvGraphicFramePr>
          <p:cNvPr id="5" name="Tabel 4">
            <a:extLst>
              <a:ext uri="{FF2B5EF4-FFF2-40B4-BE49-F238E27FC236}">
                <a16:creationId xmlns:a16="http://schemas.microsoft.com/office/drawing/2014/main" id="{A3AAB006-AB65-4F22-8D84-05C6540C1F1C}"/>
              </a:ext>
            </a:extLst>
          </p:cNvPr>
          <p:cNvGraphicFramePr>
            <a:graphicFrameLocks noGrp="1"/>
          </p:cNvGraphicFramePr>
          <p:nvPr/>
        </p:nvGraphicFramePr>
        <p:xfrm>
          <a:off x="1416274" y="974314"/>
          <a:ext cx="8835281" cy="4912546"/>
        </p:xfrm>
        <a:graphic>
          <a:graphicData uri="http://schemas.openxmlformats.org/drawingml/2006/table">
            <a:tbl>
              <a:tblPr firstRow="1" bandRow="1">
                <a:tableStyleId>{5940675A-B579-460E-94D1-54222C63F5DA}</a:tableStyleId>
              </a:tblPr>
              <a:tblGrid>
                <a:gridCol w="3553433">
                  <a:extLst>
                    <a:ext uri="{9D8B030D-6E8A-4147-A177-3AD203B41FA5}">
                      <a16:colId xmlns:a16="http://schemas.microsoft.com/office/drawing/2014/main" val="1187644439"/>
                    </a:ext>
                  </a:extLst>
                </a:gridCol>
                <a:gridCol w="5281848">
                  <a:extLst>
                    <a:ext uri="{9D8B030D-6E8A-4147-A177-3AD203B41FA5}">
                      <a16:colId xmlns:a16="http://schemas.microsoft.com/office/drawing/2014/main" val="2781896488"/>
                    </a:ext>
                  </a:extLst>
                </a:gridCol>
              </a:tblGrid>
              <a:tr h="2413174">
                <a:tc>
                  <a:txBody>
                    <a:bodyPr/>
                    <a:lstStyle/>
                    <a:p>
                      <a:r>
                        <a:rPr lang="en-US" sz="2000" b="1" noProof="0" dirty="0"/>
                        <a:t>Arranged by organizational unit </a:t>
                      </a:r>
                      <a:endParaRPr lang="en-US" sz="2000" noProof="0" dirty="0"/>
                    </a:p>
                  </a:txBody>
                  <a:tcPr marL="91452" marR="91452" marT="45726" marB="45726"/>
                </a:tc>
                <a:tc>
                  <a:txBody>
                    <a:bodyPr/>
                    <a:lstStyle/>
                    <a:p>
                      <a:pPr marL="0" marR="0" lvl="0" indent="0" algn="l" defTabSz="677284" rtl="0" eaLnBrk="1" fontAlgn="auto" latinLnBrk="0" hangingPunct="1">
                        <a:lnSpc>
                          <a:spcPct val="100000"/>
                        </a:lnSpc>
                        <a:spcBef>
                          <a:spcPts val="0"/>
                        </a:spcBef>
                        <a:spcAft>
                          <a:spcPts val="0"/>
                        </a:spcAft>
                        <a:buClrTx/>
                        <a:buSzTx/>
                        <a:buFontTx/>
                        <a:buNone/>
                        <a:tabLst/>
                        <a:defRPr/>
                      </a:pPr>
                      <a:r>
                        <a:rPr lang="en-US" sz="1600" noProof="0" dirty="0"/>
                        <a:t>In this layout Business Areas and Business Domains have been specified in a way that aligns to the possible divisional and operational units of a typical bank. BIAN will be working on more formal approaches to defining standard organization-oriented landscape views for different types of banks. These views are intended to support a higher-level business model analysis.</a:t>
                      </a:r>
                    </a:p>
                    <a:p>
                      <a:endParaRPr lang="en-US" sz="1400" noProof="0" dirty="0"/>
                    </a:p>
                  </a:txBody>
                  <a:tcPr marL="91452" marR="91452" marT="45726" marB="45726"/>
                </a:tc>
                <a:extLst>
                  <a:ext uri="{0D108BD9-81ED-4DB2-BD59-A6C34878D82A}">
                    <a16:rowId xmlns:a16="http://schemas.microsoft.com/office/drawing/2014/main" val="656443800"/>
                  </a:ext>
                </a:extLst>
              </a:tr>
              <a:tr h="2493589">
                <a:tc>
                  <a:txBody>
                    <a:bodyPr/>
                    <a:lstStyle/>
                    <a:p>
                      <a:r>
                        <a:rPr lang="en-US" sz="2000" b="1" noProof="0" dirty="0"/>
                        <a:t>Arranged by functional pattern </a:t>
                      </a:r>
                      <a:endParaRPr lang="en-US" sz="2000" noProof="0" dirty="0"/>
                    </a:p>
                  </a:txBody>
                  <a:tcPr marL="91452" marR="91452" marT="45726" marB="45726"/>
                </a:tc>
                <a:tc>
                  <a:txBody>
                    <a:bodyPr/>
                    <a:lstStyle/>
                    <a:p>
                      <a:pPr marL="0" marR="0" lvl="0" indent="0" algn="l" defTabSz="677284" rtl="0" eaLnBrk="1" fontAlgn="auto" latinLnBrk="0" hangingPunct="1">
                        <a:lnSpc>
                          <a:spcPct val="100000"/>
                        </a:lnSpc>
                        <a:spcBef>
                          <a:spcPts val="0"/>
                        </a:spcBef>
                        <a:spcAft>
                          <a:spcPts val="0"/>
                        </a:spcAft>
                        <a:buClrTx/>
                        <a:buSzTx/>
                        <a:buFontTx/>
                        <a:buNone/>
                        <a:tabLst/>
                        <a:defRPr/>
                      </a:pPr>
                      <a:r>
                        <a:rPr lang="en-US" sz="1600" noProof="0" dirty="0"/>
                        <a:t>In this layout, the Business Areas and Business Domains cluster the Service Domains based on their associated Functional Patterns (the BIAN Functional Patterns have been refined in BIAN Release 6.0 since this example was developed.) This is a type of grouping that could help match Service Domains to shared/common technical platforms and applications. Other application-oriented groupings that help relate Service Domains to suitable application partitions will be evaluated in future releases of BIAN.</a:t>
                      </a:r>
                      <a:endParaRPr lang="en-US" sz="1600" b="1" noProof="0" dirty="0"/>
                    </a:p>
                    <a:p>
                      <a:endParaRPr lang="en-US" sz="1400" noProof="0" dirty="0"/>
                    </a:p>
                  </a:txBody>
                  <a:tcPr marL="91452" marR="91452" marT="45726" marB="45726"/>
                </a:tc>
                <a:extLst>
                  <a:ext uri="{0D108BD9-81ED-4DB2-BD59-A6C34878D82A}">
                    <a16:rowId xmlns:a16="http://schemas.microsoft.com/office/drawing/2014/main" val="1037625625"/>
                  </a:ext>
                </a:extLst>
              </a:tr>
            </a:tbl>
          </a:graphicData>
        </a:graphic>
      </p:graphicFrame>
    </p:spTree>
    <p:extLst>
      <p:ext uri="{BB962C8B-B14F-4D97-AF65-F5344CB8AC3E}">
        <p14:creationId xmlns:p14="http://schemas.microsoft.com/office/powerpoint/2010/main" val="1436623553"/>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3EDC5-478C-44E2-B7BB-88845BEA9608}"/>
              </a:ext>
            </a:extLst>
          </p:cNvPr>
          <p:cNvSpPr txBox="1">
            <a:spLocks/>
          </p:cNvSpPr>
          <p:nvPr/>
        </p:nvSpPr>
        <p:spPr>
          <a:xfrm>
            <a:off x="1524200" y="1142"/>
            <a:ext cx="9145191" cy="423388"/>
          </a:xfrm>
          <a:prstGeom prst="rect">
            <a:avLst/>
          </a:prstGeom>
        </p:spPr>
        <p:txBody>
          <a:bodyPr tIns="0" bIns="0" anchor="ctr" anchorCtr="0"/>
          <a:lstStyle/>
          <a:p>
            <a:pPr algn="ctr" defTabSz="676997">
              <a:defRPr/>
            </a:pPr>
            <a:r>
              <a:rPr lang="en-US" sz="2000" b="1" cap="all" dirty="0">
                <a:solidFill>
                  <a:srgbClr val="000000"/>
                </a:solidFill>
                <a:latin typeface="Calibri"/>
              </a:rPr>
              <a:t>The BIAN Service Landscape </a:t>
            </a:r>
            <a:endParaRPr lang="en-GB" sz="2000" b="1" kern="0" cap="all" dirty="0">
              <a:solidFill>
                <a:srgbClr val="5F6062"/>
              </a:solidFill>
              <a:latin typeface="Calibri Light"/>
            </a:endParaRPr>
          </a:p>
        </p:txBody>
      </p:sp>
      <p:pic>
        <p:nvPicPr>
          <p:cNvPr id="4" name="Afbeelding 3">
            <a:extLst>
              <a:ext uri="{FF2B5EF4-FFF2-40B4-BE49-F238E27FC236}">
                <a16:creationId xmlns:a16="http://schemas.microsoft.com/office/drawing/2014/main" id="{03102603-93B9-4E42-84F0-A75EBABE591C}"/>
              </a:ext>
            </a:extLst>
          </p:cNvPr>
          <p:cNvPicPr>
            <a:picLocks noChangeAspect="1"/>
          </p:cNvPicPr>
          <p:nvPr/>
        </p:nvPicPr>
        <p:blipFill rotWithShape="1">
          <a:blip r:embed="rId3"/>
          <a:srcRect l="2245" t="11632" r="2086" b="1829"/>
          <a:stretch/>
        </p:blipFill>
        <p:spPr>
          <a:xfrm>
            <a:off x="1221212" y="352737"/>
            <a:ext cx="9988149" cy="6117254"/>
          </a:xfrm>
          <a:prstGeom prst="rect">
            <a:avLst/>
          </a:prstGeom>
        </p:spPr>
      </p:pic>
      <p:pic>
        <p:nvPicPr>
          <p:cNvPr id="5" name="Picture 7">
            <a:extLst>
              <a:ext uri="{FF2B5EF4-FFF2-40B4-BE49-F238E27FC236}">
                <a16:creationId xmlns:a16="http://schemas.microsoft.com/office/drawing/2014/main" id="{E303BD1A-6775-4E3D-9FD3-7064D631C4B7}"/>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14451B6C-377B-4AC8-A06C-06767F7E4853}"/>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10</a:t>
            </a:r>
            <a:endParaRPr lang="en-GB" dirty="0"/>
          </a:p>
        </p:txBody>
      </p:sp>
    </p:spTree>
    <p:extLst>
      <p:ext uri="{BB962C8B-B14F-4D97-AF65-F5344CB8AC3E}">
        <p14:creationId xmlns:p14="http://schemas.microsoft.com/office/powerpoint/2010/main" val="4249143537"/>
      </p:ext>
    </p:extLst>
  </p:cSld>
  <p:clrMapOvr>
    <a:masterClrMapping/>
  </p:clrMapOvr>
  <p:transition>
    <p:wipe dir="r"/>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 name="Title 1"/>
          <p:cNvSpPr txBox="1">
            <a:spLocks/>
          </p:cNvSpPr>
          <p:nvPr/>
        </p:nvSpPr>
        <p:spPr>
          <a:xfrm>
            <a:off x="1524199" y="1141"/>
            <a:ext cx="8981651" cy="380280"/>
          </a:xfrm>
          <a:prstGeom prst="rect">
            <a:avLst/>
          </a:prstGeom>
        </p:spPr>
        <p:txBody>
          <a:bodyPr tIns="0" bIns="0" anchor="ctr" anchorCtr="0"/>
          <a:lstStyle/>
          <a:p>
            <a:pPr algn="ctr" defTabSz="676997">
              <a:defRPr/>
            </a:pPr>
            <a:r>
              <a:rPr lang="en-US" sz="2000" b="1" cap="all" dirty="0">
                <a:solidFill>
                  <a:srgbClr val="000000"/>
                </a:solidFill>
                <a:latin typeface="Calibri"/>
              </a:rPr>
              <a:t>BIAN service landscape Structure</a:t>
            </a:r>
            <a:endParaRPr lang="en-GB" sz="2000" b="1" kern="0" cap="all" dirty="0">
              <a:solidFill>
                <a:srgbClr val="5F6062"/>
              </a:solidFill>
              <a:latin typeface="Calibri Light"/>
            </a:endParaRPr>
          </a:p>
        </p:txBody>
      </p:sp>
      <p:grpSp>
        <p:nvGrpSpPr>
          <p:cNvPr id="1061" name="Group 1060"/>
          <p:cNvGrpSpPr/>
          <p:nvPr/>
        </p:nvGrpSpPr>
        <p:grpSpPr>
          <a:xfrm>
            <a:off x="984226" y="381421"/>
            <a:ext cx="10153128" cy="5627833"/>
            <a:chOff x="203925" y="1050164"/>
            <a:chExt cx="8741723" cy="5553835"/>
          </a:xfrm>
        </p:grpSpPr>
        <p:sp>
          <p:nvSpPr>
            <p:cNvPr id="393" name="Rectangle 392"/>
            <p:cNvSpPr/>
            <p:nvPr/>
          </p:nvSpPr>
          <p:spPr bwMode="auto">
            <a:xfrm>
              <a:off x="203925" y="1050164"/>
              <a:ext cx="8741723" cy="5553835"/>
            </a:xfrm>
            <a:prstGeom prst="rect">
              <a:avLst/>
            </a:prstGeom>
            <a:solidFill>
              <a:srgbClr val="E7EDC9"/>
            </a:solidFill>
            <a:ln w="9525" cap="flat" cmpd="sng" algn="ctr">
              <a:solidFill>
                <a:schemeClr val="tx1"/>
              </a:solidFill>
              <a:prstDash val="solid"/>
              <a:round/>
              <a:headEnd type="none" w="med" len="med"/>
              <a:tailEnd type="none" w="med" len="med"/>
            </a:ln>
            <a:effectLst>
              <a:outerShdw blurRad="50800" dist="38100" dir="2700000">
                <a:srgbClr val="31698A">
                  <a:alpha val="79000"/>
                </a:srgbClr>
              </a:outerShdw>
            </a:effectLst>
          </p:spPr>
          <p:txBody>
            <a:bodyPr/>
            <a:lstStyle/>
            <a:p>
              <a:pPr algn="ctr" defTabSz="676997" eaLnBrk="0" hangingPunct="0">
                <a:defRPr/>
              </a:pPr>
              <a:endParaRPr lang="en-US" sz="2400" baseline="30000" dirty="0">
                <a:solidFill>
                  <a:srgbClr val="000000"/>
                </a:solidFill>
                <a:latin typeface="Calibri"/>
                <a:ea typeface="ＭＳ Ｐゴシック" pitchFamily="1" charset="-128"/>
              </a:endParaRPr>
            </a:p>
          </p:txBody>
        </p:sp>
        <p:sp>
          <p:nvSpPr>
            <p:cNvPr id="399" name="Rectangle 19"/>
            <p:cNvSpPr/>
            <p:nvPr/>
          </p:nvSpPr>
          <p:spPr>
            <a:xfrm>
              <a:off x="7045801" y="1350446"/>
              <a:ext cx="1800225" cy="5177697"/>
            </a:xfrm>
            <a:prstGeom prst="rect">
              <a:avLst/>
            </a:prstGeom>
            <a:solidFill>
              <a:schemeClr val="bg2">
                <a:lumMod val="40000"/>
                <a:lumOff val="60000"/>
              </a:schemeClr>
            </a:solidFill>
            <a:ln w="3175" cap="flat" cmpd="sng" algn="ctr">
              <a:solidFill>
                <a:schemeClr val="tx1">
                  <a:lumMod val="65000"/>
                  <a:lumOff val="35000"/>
                </a:schemeClr>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algn="ctr" defTabSz="676997">
                <a:lnSpc>
                  <a:spcPct val="80000"/>
                </a:lnSpc>
                <a:defRPr/>
              </a:pPr>
              <a:endParaRPr lang="en-US" sz="1000" b="1" kern="0" dirty="0">
                <a:solidFill>
                  <a:srgbClr val="000000"/>
                </a:solidFill>
                <a:latin typeface="Arial Narrow"/>
                <a:cs typeface="Arial Narrow"/>
              </a:endParaRPr>
            </a:p>
          </p:txBody>
        </p:sp>
        <p:sp>
          <p:nvSpPr>
            <p:cNvPr id="407" name="Rectangle 19"/>
            <p:cNvSpPr/>
            <p:nvPr/>
          </p:nvSpPr>
          <p:spPr>
            <a:xfrm>
              <a:off x="6032976" y="1350446"/>
              <a:ext cx="936625" cy="5177697"/>
            </a:xfrm>
            <a:prstGeom prst="rect">
              <a:avLst/>
            </a:prstGeom>
            <a:solidFill>
              <a:schemeClr val="bg2">
                <a:lumMod val="40000"/>
                <a:lumOff val="60000"/>
              </a:schemeClr>
            </a:solidFill>
            <a:ln w="3175" cap="flat" cmpd="sng" algn="ctr">
              <a:solidFill>
                <a:schemeClr val="tx1">
                  <a:lumMod val="65000"/>
                  <a:lumOff val="35000"/>
                </a:schemeClr>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algn="ctr" defTabSz="676997">
                <a:lnSpc>
                  <a:spcPct val="80000"/>
                </a:lnSpc>
                <a:defRPr/>
              </a:pPr>
              <a:endParaRPr lang="en-US" sz="1000" b="1" kern="0" dirty="0">
                <a:solidFill>
                  <a:srgbClr val="000000"/>
                </a:solidFill>
                <a:latin typeface="Arial Narrow"/>
                <a:cs typeface="Arial Narrow"/>
              </a:endParaRPr>
            </a:p>
          </p:txBody>
        </p:sp>
        <p:sp>
          <p:nvSpPr>
            <p:cNvPr id="413" name="Rectangle 19"/>
            <p:cNvSpPr/>
            <p:nvPr/>
          </p:nvSpPr>
          <p:spPr>
            <a:xfrm>
              <a:off x="3185001" y="1344096"/>
              <a:ext cx="2771775" cy="5177697"/>
            </a:xfrm>
            <a:prstGeom prst="rect">
              <a:avLst/>
            </a:prstGeom>
            <a:solidFill>
              <a:schemeClr val="bg2">
                <a:lumMod val="40000"/>
                <a:lumOff val="60000"/>
              </a:schemeClr>
            </a:solidFill>
            <a:ln w="3175" cap="flat" cmpd="sng" algn="ctr">
              <a:solidFill>
                <a:schemeClr val="tx1">
                  <a:lumMod val="65000"/>
                  <a:lumOff val="35000"/>
                </a:schemeClr>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algn="ctr" defTabSz="676997">
                <a:lnSpc>
                  <a:spcPct val="80000"/>
                </a:lnSpc>
                <a:defRPr/>
              </a:pPr>
              <a:endParaRPr lang="en-US" sz="1000" b="1" kern="0" dirty="0">
                <a:solidFill>
                  <a:srgbClr val="000000"/>
                </a:solidFill>
                <a:latin typeface="Arial Narrow"/>
                <a:cs typeface="Arial Narrow"/>
              </a:endParaRPr>
            </a:p>
          </p:txBody>
        </p:sp>
        <p:sp>
          <p:nvSpPr>
            <p:cNvPr id="471" name="Rectangle 361"/>
            <p:cNvSpPr>
              <a:spLocks noChangeArrowheads="1"/>
            </p:cNvSpPr>
            <p:nvPr/>
          </p:nvSpPr>
          <p:spPr bwMode="gray">
            <a:xfrm>
              <a:off x="7045801" y="1099010"/>
              <a:ext cx="1800225" cy="271463"/>
            </a:xfrm>
            <a:prstGeom prst="rect">
              <a:avLst/>
            </a:prstGeom>
            <a:solidFill>
              <a:srgbClr val="070E49"/>
            </a:solidFill>
            <a:ln w="12700" algn="ctr">
              <a:solidFill>
                <a:srgbClr val="070E49"/>
              </a:solidFill>
              <a:miter lim="800000"/>
              <a:headEnd/>
              <a:tailEnd/>
            </a:ln>
          </p:spPr>
          <p:txBody>
            <a:bodyPr lIns="0" tIns="46806" rIns="0" bIns="46806" anchor="ctr"/>
            <a:lstStyle/>
            <a:p>
              <a:pPr marL="0" lvl="1" algn="ctr" defTabSz="676997">
                <a:lnSpc>
                  <a:spcPct val="90000"/>
                </a:lnSpc>
                <a:buClr>
                  <a:srgbClr val="F0AB00"/>
                </a:buClr>
                <a:buSzPct val="80000"/>
                <a:defRPr/>
              </a:pPr>
              <a:r>
                <a:rPr lang="en-US" sz="1100" b="1" dirty="0">
                  <a:solidFill>
                    <a:srgbClr val="FFFFFF"/>
                  </a:solidFill>
                  <a:latin typeface="Arial Narrow" pitchFamily="34" charset="0"/>
                </a:rPr>
                <a:t>Business Support</a:t>
              </a:r>
            </a:p>
          </p:txBody>
        </p:sp>
        <p:sp>
          <p:nvSpPr>
            <p:cNvPr id="483" name="Rectangle 362"/>
            <p:cNvSpPr>
              <a:spLocks noChangeArrowheads="1"/>
            </p:cNvSpPr>
            <p:nvPr/>
          </p:nvSpPr>
          <p:spPr bwMode="gray">
            <a:xfrm>
              <a:off x="6032976" y="1099010"/>
              <a:ext cx="936625" cy="271463"/>
            </a:xfrm>
            <a:prstGeom prst="rect">
              <a:avLst/>
            </a:prstGeom>
            <a:solidFill>
              <a:srgbClr val="070E49"/>
            </a:solidFill>
            <a:ln w="12700" algn="ctr">
              <a:solidFill>
                <a:srgbClr val="070E49"/>
              </a:solidFill>
              <a:miter lim="800000"/>
              <a:headEnd/>
              <a:tailEnd/>
            </a:ln>
          </p:spPr>
          <p:txBody>
            <a:bodyPr lIns="0" tIns="46806" rIns="0" bIns="46806" anchor="ctr"/>
            <a:lstStyle/>
            <a:p>
              <a:pPr marL="0" lvl="1" algn="ctr" defTabSz="676997">
                <a:lnSpc>
                  <a:spcPct val="70000"/>
                </a:lnSpc>
                <a:buClr>
                  <a:srgbClr val="F0AB00"/>
                </a:buClr>
                <a:buSzPct val="80000"/>
                <a:defRPr/>
              </a:pPr>
              <a:r>
                <a:rPr lang="en-US" sz="1050" b="1" dirty="0">
                  <a:solidFill>
                    <a:srgbClr val="FFFFFF"/>
                  </a:solidFill>
                  <a:latin typeface="Arial Narrow" pitchFamily="34" charset="0"/>
                </a:rPr>
                <a:t>Risk &amp; Compliance</a:t>
              </a:r>
            </a:p>
          </p:txBody>
        </p:sp>
        <p:sp>
          <p:nvSpPr>
            <p:cNvPr id="501" name="Rectangle 363"/>
            <p:cNvSpPr>
              <a:spLocks noChangeArrowheads="1"/>
            </p:cNvSpPr>
            <p:nvPr/>
          </p:nvSpPr>
          <p:spPr bwMode="gray">
            <a:xfrm>
              <a:off x="3185001" y="1099010"/>
              <a:ext cx="2771775" cy="271463"/>
            </a:xfrm>
            <a:prstGeom prst="rect">
              <a:avLst/>
            </a:prstGeom>
            <a:solidFill>
              <a:srgbClr val="070E49"/>
            </a:solidFill>
            <a:ln w="12700" algn="ctr">
              <a:solidFill>
                <a:srgbClr val="070E49"/>
              </a:solidFill>
              <a:miter lim="800000"/>
              <a:headEnd/>
              <a:tailEnd/>
            </a:ln>
          </p:spPr>
          <p:txBody>
            <a:bodyPr lIns="0" tIns="46806" rIns="0" bIns="46806" anchor="ctr"/>
            <a:lstStyle/>
            <a:p>
              <a:pPr marL="0" lvl="1" algn="ctr" defTabSz="676997">
                <a:lnSpc>
                  <a:spcPct val="90000"/>
                </a:lnSpc>
                <a:buClr>
                  <a:srgbClr val="F0AB00"/>
                </a:buClr>
                <a:buSzPct val="80000"/>
                <a:defRPr/>
              </a:pPr>
              <a:r>
                <a:rPr lang="en-US" sz="1100" b="1" dirty="0">
                  <a:solidFill>
                    <a:srgbClr val="FFFFFF"/>
                  </a:solidFill>
                  <a:latin typeface="Arial Narrow" pitchFamily="34" charset="0"/>
                </a:rPr>
                <a:t>Operations &amp; Execution</a:t>
              </a:r>
            </a:p>
          </p:txBody>
        </p:sp>
        <p:sp>
          <p:nvSpPr>
            <p:cNvPr id="507" name="Rectangle 506"/>
            <p:cNvSpPr/>
            <p:nvPr/>
          </p:nvSpPr>
          <p:spPr bwMode="gray">
            <a:xfrm>
              <a:off x="3259613" y="1411010"/>
              <a:ext cx="2625725" cy="161362"/>
            </a:xfrm>
            <a:prstGeom prst="rect">
              <a:avLst/>
            </a:prstGeom>
            <a:solidFill>
              <a:srgbClr val="202D7F"/>
            </a:solidFill>
            <a:ln w="12700" algn="ctr">
              <a:noFill/>
              <a:miter lim="800000"/>
              <a:headEnd/>
              <a:tailEnd/>
            </a:ln>
            <a:effectLst>
              <a:outerShdw blurRad="50800" dist="38100" dir="2700000">
                <a:srgbClr val="000000">
                  <a:alpha val="76000"/>
                </a:srgbClr>
              </a:outerShdw>
            </a:effectLst>
          </p:spPr>
          <p:txBody>
            <a:bodyPr lIns="0" tIns="46806" rIns="0" bIns="46806" anchor="ctr"/>
            <a:lstStyle/>
            <a:p>
              <a:pPr marL="0" lvl="1" algn="ctr" defTabSz="676997">
                <a:lnSpc>
                  <a:spcPct val="90000"/>
                </a:lnSpc>
                <a:buClr>
                  <a:srgbClr val="F0AB00"/>
                </a:buClr>
                <a:buSzPct val="80000"/>
                <a:defRPr/>
              </a:pPr>
              <a:r>
                <a:rPr lang="en-US" sz="700" b="1" dirty="0">
                  <a:solidFill>
                    <a:srgbClr val="FFFFFF"/>
                  </a:solidFill>
                  <a:latin typeface="Arial Narrow"/>
                  <a:cs typeface="Arial Narrow"/>
                </a:rPr>
                <a:t>Product Specific fulfillment</a:t>
              </a:r>
            </a:p>
          </p:txBody>
        </p:sp>
        <p:sp>
          <p:nvSpPr>
            <p:cNvPr id="550" name="Rectangle 549"/>
            <p:cNvSpPr/>
            <p:nvPr/>
          </p:nvSpPr>
          <p:spPr bwMode="gray">
            <a:xfrm>
              <a:off x="7117238" y="2756359"/>
              <a:ext cx="790575" cy="97313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Non IT and HR  Enterprise Services</a:t>
              </a:r>
            </a:p>
          </p:txBody>
        </p:sp>
        <p:sp>
          <p:nvSpPr>
            <p:cNvPr id="557" name="Rectangle 556"/>
            <p:cNvSpPr/>
            <p:nvPr/>
          </p:nvSpPr>
          <p:spPr bwMode="gray">
            <a:xfrm>
              <a:off x="6106001" y="3799588"/>
              <a:ext cx="792162" cy="97305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Business Analysis</a:t>
              </a:r>
            </a:p>
          </p:txBody>
        </p:sp>
        <p:sp>
          <p:nvSpPr>
            <p:cNvPr id="562" name="Rectangle 561"/>
            <p:cNvSpPr/>
            <p:nvPr/>
          </p:nvSpPr>
          <p:spPr bwMode="gray">
            <a:xfrm>
              <a:off x="6106001" y="1448259"/>
              <a:ext cx="792162" cy="883695"/>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Bank Portfolio &amp; Treasury</a:t>
              </a:r>
            </a:p>
          </p:txBody>
        </p:sp>
        <p:sp>
          <p:nvSpPr>
            <p:cNvPr id="566" name="Rectangle 565"/>
            <p:cNvSpPr/>
            <p:nvPr/>
          </p:nvSpPr>
          <p:spPr bwMode="gray">
            <a:xfrm>
              <a:off x="6106001" y="4842038"/>
              <a:ext cx="792162" cy="820286"/>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Regulations &amp; Compliance</a:t>
              </a:r>
            </a:p>
          </p:txBody>
        </p:sp>
        <p:sp>
          <p:nvSpPr>
            <p:cNvPr id="572" name="Rectangle 571"/>
            <p:cNvSpPr/>
            <p:nvPr/>
          </p:nvSpPr>
          <p:spPr bwMode="gray">
            <a:xfrm>
              <a:off x="6106001" y="2399420"/>
              <a:ext cx="792162" cy="1336052"/>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Models</a:t>
              </a:r>
            </a:p>
          </p:txBody>
        </p:sp>
        <p:sp>
          <p:nvSpPr>
            <p:cNvPr id="573" name="Rectangle 572"/>
            <p:cNvSpPr/>
            <p:nvPr/>
          </p:nvSpPr>
          <p:spPr bwMode="gray">
            <a:xfrm>
              <a:off x="7117238" y="1448259"/>
              <a:ext cx="790575" cy="1241425"/>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IT Management</a:t>
              </a:r>
            </a:p>
          </p:txBody>
        </p:sp>
        <p:sp>
          <p:nvSpPr>
            <p:cNvPr id="614" name="Rectangle 613"/>
            <p:cNvSpPr/>
            <p:nvPr/>
          </p:nvSpPr>
          <p:spPr bwMode="gray">
            <a:xfrm>
              <a:off x="5093176" y="1618467"/>
              <a:ext cx="792162" cy="132298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Trade Banking</a:t>
              </a:r>
            </a:p>
          </p:txBody>
        </p:sp>
        <p:sp>
          <p:nvSpPr>
            <p:cNvPr id="621" name="Rectangle 97"/>
            <p:cNvSpPr>
              <a:spLocks noChangeArrowheads="1"/>
            </p:cNvSpPr>
            <p:nvPr/>
          </p:nvSpPr>
          <p:spPr bwMode="auto">
            <a:xfrm>
              <a:off x="5112226" y="173435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Letter of Credit</a:t>
              </a:r>
            </a:p>
          </p:txBody>
        </p:sp>
        <p:sp>
          <p:nvSpPr>
            <p:cNvPr id="633" name="Rectangle 97"/>
            <p:cNvSpPr>
              <a:spLocks noChangeArrowheads="1"/>
            </p:cNvSpPr>
            <p:nvPr/>
          </p:nvSpPr>
          <p:spPr bwMode="auto">
            <a:xfrm>
              <a:off x="5112226" y="182484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Bank Guarantee</a:t>
              </a:r>
            </a:p>
          </p:txBody>
        </p:sp>
        <p:sp>
          <p:nvSpPr>
            <p:cNvPr id="656" name="Rectangle 97"/>
            <p:cNvSpPr>
              <a:spLocks noChangeArrowheads="1"/>
            </p:cNvSpPr>
            <p:nvPr/>
          </p:nvSpPr>
          <p:spPr bwMode="auto">
            <a:xfrm>
              <a:off x="5112226" y="191691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Trade Finance</a:t>
              </a:r>
            </a:p>
          </p:txBody>
        </p:sp>
        <p:sp>
          <p:nvSpPr>
            <p:cNvPr id="657" name="Rectangle 656"/>
            <p:cNvSpPr/>
            <p:nvPr/>
          </p:nvSpPr>
          <p:spPr bwMode="gray">
            <a:xfrm>
              <a:off x="5093176" y="3016262"/>
              <a:ext cx="792162" cy="68400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Corporate Financing  &amp; Advisory Services</a:t>
              </a:r>
            </a:p>
          </p:txBody>
        </p:sp>
        <p:sp>
          <p:nvSpPr>
            <p:cNvPr id="664" name="Rectangle 97"/>
            <p:cNvSpPr>
              <a:spLocks noChangeArrowheads="1"/>
            </p:cNvSpPr>
            <p:nvPr/>
          </p:nvSpPr>
          <p:spPr bwMode="auto">
            <a:xfrm>
              <a:off x="5112226" y="322422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Finance</a:t>
              </a:r>
            </a:p>
          </p:txBody>
        </p:sp>
        <p:sp>
          <p:nvSpPr>
            <p:cNvPr id="669" name="Rectangle 97"/>
            <p:cNvSpPr>
              <a:spLocks noChangeArrowheads="1"/>
            </p:cNvSpPr>
            <p:nvPr/>
          </p:nvSpPr>
          <p:spPr bwMode="auto">
            <a:xfrm>
              <a:off x="5112226" y="331471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M&amp;A Advisory</a:t>
              </a:r>
            </a:p>
          </p:txBody>
        </p:sp>
        <p:sp>
          <p:nvSpPr>
            <p:cNvPr id="670" name="Rectangle 97"/>
            <p:cNvSpPr>
              <a:spLocks noChangeArrowheads="1"/>
            </p:cNvSpPr>
            <p:nvPr/>
          </p:nvSpPr>
          <p:spPr bwMode="auto">
            <a:xfrm>
              <a:off x="5112226" y="340519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Tax Advisory</a:t>
              </a:r>
            </a:p>
          </p:txBody>
        </p:sp>
        <p:sp>
          <p:nvSpPr>
            <p:cNvPr id="671" name="Rectangle 97"/>
            <p:cNvSpPr>
              <a:spLocks noChangeArrowheads="1"/>
            </p:cNvSpPr>
            <p:nvPr/>
          </p:nvSpPr>
          <p:spPr bwMode="auto">
            <a:xfrm>
              <a:off x="5112226" y="349568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Public Offering</a:t>
              </a:r>
            </a:p>
          </p:txBody>
        </p:sp>
        <p:sp>
          <p:nvSpPr>
            <p:cNvPr id="672" name="Rectangle 97"/>
            <p:cNvSpPr>
              <a:spLocks noChangeArrowheads="1"/>
            </p:cNvSpPr>
            <p:nvPr/>
          </p:nvSpPr>
          <p:spPr bwMode="auto">
            <a:xfrm>
              <a:off x="5112226" y="358617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Private Placement</a:t>
              </a:r>
            </a:p>
          </p:txBody>
        </p:sp>
        <p:sp>
          <p:nvSpPr>
            <p:cNvPr id="684" name="Rectangle 683"/>
            <p:cNvSpPr/>
            <p:nvPr/>
          </p:nvSpPr>
          <p:spPr bwMode="gray">
            <a:xfrm>
              <a:off x="4177188" y="1618467"/>
              <a:ext cx="792163" cy="59400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Investment Management</a:t>
              </a:r>
            </a:p>
          </p:txBody>
        </p:sp>
        <p:sp>
          <p:nvSpPr>
            <p:cNvPr id="685" name="Rectangle 97"/>
            <p:cNvSpPr>
              <a:spLocks noChangeArrowheads="1"/>
            </p:cNvSpPr>
            <p:nvPr/>
          </p:nvSpPr>
          <p:spPr bwMode="auto">
            <a:xfrm>
              <a:off x="4194651" y="183595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Investment Portfolio Planning</a:t>
              </a:r>
            </a:p>
          </p:txBody>
        </p:sp>
        <p:sp>
          <p:nvSpPr>
            <p:cNvPr id="686" name="Rectangle 97"/>
            <p:cNvSpPr>
              <a:spLocks noChangeArrowheads="1"/>
            </p:cNvSpPr>
            <p:nvPr/>
          </p:nvSpPr>
          <p:spPr bwMode="auto">
            <a:xfrm>
              <a:off x="4194651" y="192485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Investment Portfolio Analysis</a:t>
              </a:r>
            </a:p>
          </p:txBody>
        </p:sp>
        <p:sp>
          <p:nvSpPr>
            <p:cNvPr id="687" name="Rectangle 97"/>
            <p:cNvSpPr>
              <a:spLocks noChangeArrowheads="1"/>
            </p:cNvSpPr>
            <p:nvPr/>
          </p:nvSpPr>
          <p:spPr bwMode="auto">
            <a:xfrm>
              <a:off x="4194651" y="201375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Investment Portfolio Mgmt</a:t>
              </a:r>
            </a:p>
          </p:txBody>
        </p:sp>
        <p:sp>
          <p:nvSpPr>
            <p:cNvPr id="688" name="Rectangle 97"/>
            <p:cNvSpPr>
              <a:spLocks noChangeArrowheads="1"/>
            </p:cNvSpPr>
            <p:nvPr/>
          </p:nvSpPr>
          <p:spPr bwMode="auto">
            <a:xfrm>
              <a:off x="4194651" y="210424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eTrading Workbench</a:t>
              </a:r>
            </a:p>
          </p:txBody>
        </p:sp>
        <p:sp>
          <p:nvSpPr>
            <p:cNvPr id="689" name="Rectangle 688"/>
            <p:cNvSpPr/>
            <p:nvPr/>
          </p:nvSpPr>
          <p:spPr bwMode="gray">
            <a:xfrm>
              <a:off x="3263847" y="3779663"/>
              <a:ext cx="792163" cy="1084599"/>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Consumer Services</a:t>
              </a:r>
            </a:p>
          </p:txBody>
        </p:sp>
        <p:sp>
          <p:nvSpPr>
            <p:cNvPr id="690" name="Rectangle 97"/>
            <p:cNvSpPr>
              <a:spLocks noChangeArrowheads="1"/>
            </p:cNvSpPr>
            <p:nvPr/>
          </p:nvSpPr>
          <p:spPr bwMode="auto">
            <a:xfrm>
              <a:off x="3281310" y="4089524"/>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Currency Exchange</a:t>
              </a:r>
            </a:p>
          </p:txBody>
        </p:sp>
        <p:sp>
          <p:nvSpPr>
            <p:cNvPr id="691" name="Rectangle 97"/>
            <p:cNvSpPr>
              <a:spLocks noChangeArrowheads="1"/>
            </p:cNvSpPr>
            <p:nvPr/>
          </p:nvSpPr>
          <p:spPr bwMode="auto">
            <a:xfrm>
              <a:off x="3281310" y="3996508"/>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Remittance</a:t>
              </a:r>
            </a:p>
          </p:txBody>
        </p:sp>
        <p:sp>
          <p:nvSpPr>
            <p:cNvPr id="692" name="Rectangle 97"/>
            <p:cNvSpPr>
              <a:spLocks noChangeArrowheads="1"/>
            </p:cNvSpPr>
            <p:nvPr/>
          </p:nvSpPr>
          <p:spPr bwMode="auto">
            <a:xfrm>
              <a:off x="3281310" y="3905079"/>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Trust Services</a:t>
              </a:r>
            </a:p>
          </p:txBody>
        </p:sp>
        <p:sp>
          <p:nvSpPr>
            <p:cNvPr id="693" name="Rectangle 97"/>
            <p:cNvSpPr>
              <a:spLocks noChangeArrowheads="1"/>
            </p:cNvSpPr>
            <p:nvPr/>
          </p:nvSpPr>
          <p:spPr bwMode="auto">
            <a:xfrm>
              <a:off x="3281310" y="4272380"/>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Brokered Product</a:t>
              </a:r>
            </a:p>
          </p:txBody>
        </p:sp>
        <p:sp>
          <p:nvSpPr>
            <p:cNvPr id="694" name="Rectangle 97"/>
            <p:cNvSpPr>
              <a:spLocks noChangeArrowheads="1"/>
            </p:cNvSpPr>
            <p:nvPr/>
          </p:nvSpPr>
          <p:spPr bwMode="auto">
            <a:xfrm>
              <a:off x="3281310" y="4180952"/>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Bank Drafts &amp; Trvl. Checks</a:t>
              </a:r>
            </a:p>
          </p:txBody>
        </p:sp>
        <p:sp>
          <p:nvSpPr>
            <p:cNvPr id="695" name="Rectangle 97"/>
            <p:cNvSpPr>
              <a:spLocks noChangeArrowheads="1"/>
            </p:cNvSpPr>
            <p:nvPr/>
          </p:nvSpPr>
          <p:spPr bwMode="auto">
            <a:xfrm>
              <a:off x="3281310" y="4363809"/>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Consumer Investments</a:t>
              </a:r>
            </a:p>
          </p:txBody>
        </p:sp>
        <p:sp>
          <p:nvSpPr>
            <p:cNvPr id="696" name="Rectangle 695"/>
            <p:cNvSpPr/>
            <p:nvPr/>
          </p:nvSpPr>
          <p:spPr bwMode="gray">
            <a:xfrm>
              <a:off x="3259613" y="2987361"/>
              <a:ext cx="792163" cy="758589"/>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Cards</a:t>
              </a:r>
            </a:p>
          </p:txBody>
        </p:sp>
        <p:sp>
          <p:nvSpPr>
            <p:cNvPr id="697" name="Rectangle 97"/>
            <p:cNvSpPr>
              <a:spLocks noChangeArrowheads="1"/>
            </p:cNvSpPr>
            <p:nvPr/>
          </p:nvSpPr>
          <p:spPr bwMode="auto">
            <a:xfrm>
              <a:off x="3277076" y="3087906"/>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Credit/Charge Card</a:t>
              </a:r>
            </a:p>
          </p:txBody>
        </p:sp>
        <p:sp>
          <p:nvSpPr>
            <p:cNvPr id="698" name="Rectangle 97"/>
            <p:cNvSpPr>
              <a:spLocks noChangeArrowheads="1"/>
            </p:cNvSpPr>
            <p:nvPr/>
          </p:nvSpPr>
          <p:spPr bwMode="auto">
            <a:xfrm>
              <a:off x="3277076" y="3181041"/>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Authorization</a:t>
              </a:r>
            </a:p>
          </p:txBody>
        </p:sp>
        <p:sp>
          <p:nvSpPr>
            <p:cNvPr id="699" name="Rectangle 97"/>
            <p:cNvSpPr>
              <a:spLocks noChangeArrowheads="1"/>
            </p:cNvSpPr>
            <p:nvPr/>
          </p:nvSpPr>
          <p:spPr bwMode="auto">
            <a:xfrm>
              <a:off x="3277076" y="3274176"/>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Capture</a:t>
              </a:r>
            </a:p>
          </p:txBody>
        </p:sp>
        <p:sp>
          <p:nvSpPr>
            <p:cNvPr id="700" name="Rectangle 97"/>
            <p:cNvSpPr>
              <a:spLocks noChangeArrowheads="1"/>
            </p:cNvSpPr>
            <p:nvPr/>
          </p:nvSpPr>
          <p:spPr bwMode="auto">
            <a:xfrm>
              <a:off x="3277076" y="3457271"/>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Merchant Relations</a:t>
              </a:r>
            </a:p>
          </p:txBody>
        </p:sp>
        <p:sp>
          <p:nvSpPr>
            <p:cNvPr id="701" name="Rectangle 97"/>
            <p:cNvSpPr>
              <a:spLocks noChangeArrowheads="1"/>
            </p:cNvSpPr>
            <p:nvPr/>
          </p:nvSpPr>
          <p:spPr bwMode="auto">
            <a:xfrm>
              <a:off x="3277076" y="3365723"/>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Billing &amp; Payments</a:t>
              </a:r>
            </a:p>
          </p:txBody>
        </p:sp>
        <p:sp>
          <p:nvSpPr>
            <p:cNvPr id="702" name="Rectangle 701"/>
            <p:cNvSpPr/>
            <p:nvPr/>
          </p:nvSpPr>
          <p:spPr bwMode="gray">
            <a:xfrm>
              <a:off x="7117238" y="4745497"/>
              <a:ext cx="790575" cy="792206"/>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Business Command   &amp; Control</a:t>
              </a:r>
            </a:p>
          </p:txBody>
        </p:sp>
        <p:sp>
          <p:nvSpPr>
            <p:cNvPr id="703" name="Rectangle 97"/>
            <p:cNvSpPr>
              <a:spLocks noChangeArrowheads="1"/>
            </p:cNvSpPr>
            <p:nvPr/>
          </p:nvSpPr>
          <p:spPr bwMode="auto">
            <a:xfrm>
              <a:off x="7134701" y="505620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Unit Financial Analysis</a:t>
              </a:r>
            </a:p>
          </p:txBody>
        </p:sp>
        <p:sp>
          <p:nvSpPr>
            <p:cNvPr id="704" name="Rectangle 97"/>
            <p:cNvSpPr>
              <a:spLocks noChangeArrowheads="1"/>
            </p:cNvSpPr>
            <p:nvPr/>
          </p:nvSpPr>
          <p:spPr bwMode="auto">
            <a:xfrm>
              <a:off x="7134701" y="514669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Unit Financial Ops</a:t>
              </a:r>
            </a:p>
          </p:txBody>
        </p:sp>
        <p:sp>
          <p:nvSpPr>
            <p:cNvPr id="705" name="Rectangle 97"/>
            <p:cNvSpPr>
              <a:spLocks noChangeArrowheads="1"/>
            </p:cNvSpPr>
            <p:nvPr/>
          </p:nvSpPr>
          <p:spPr bwMode="auto">
            <a:xfrm>
              <a:off x="7134701" y="523559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Unit Accounting</a:t>
              </a:r>
            </a:p>
          </p:txBody>
        </p:sp>
        <p:sp>
          <p:nvSpPr>
            <p:cNvPr id="706" name="Rectangle 97"/>
            <p:cNvSpPr>
              <a:spLocks noChangeArrowheads="1"/>
            </p:cNvSpPr>
            <p:nvPr/>
          </p:nvSpPr>
          <p:spPr bwMode="auto">
            <a:xfrm>
              <a:off x="7134701" y="496139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Organizational Direction</a:t>
              </a:r>
            </a:p>
          </p:txBody>
        </p:sp>
        <p:sp>
          <p:nvSpPr>
            <p:cNvPr id="707" name="Rectangle 97"/>
            <p:cNvSpPr>
              <a:spLocks noChangeArrowheads="1"/>
            </p:cNvSpPr>
            <p:nvPr/>
          </p:nvSpPr>
          <p:spPr bwMode="auto">
            <a:xfrm>
              <a:off x="7134701" y="532608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Unit Direction</a:t>
              </a:r>
            </a:p>
          </p:txBody>
        </p:sp>
        <p:sp>
          <p:nvSpPr>
            <p:cNvPr id="708" name="Rectangle 97"/>
            <p:cNvSpPr>
              <a:spLocks noChangeArrowheads="1"/>
            </p:cNvSpPr>
            <p:nvPr/>
          </p:nvSpPr>
          <p:spPr bwMode="auto">
            <a:xfrm>
              <a:off x="7134701" y="5414983"/>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Unit Management</a:t>
              </a:r>
            </a:p>
          </p:txBody>
        </p:sp>
        <p:sp>
          <p:nvSpPr>
            <p:cNvPr id="709" name="Rectangle 708"/>
            <p:cNvSpPr/>
            <p:nvPr/>
          </p:nvSpPr>
          <p:spPr bwMode="gray">
            <a:xfrm>
              <a:off x="7980838" y="1448259"/>
              <a:ext cx="792163" cy="52228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Finance </a:t>
              </a:r>
            </a:p>
          </p:txBody>
        </p:sp>
        <p:sp>
          <p:nvSpPr>
            <p:cNvPr id="710" name="Rectangle 97"/>
            <p:cNvSpPr>
              <a:spLocks noChangeArrowheads="1"/>
            </p:cNvSpPr>
            <p:nvPr/>
          </p:nvSpPr>
          <p:spPr bwMode="auto">
            <a:xfrm>
              <a:off x="7998301" y="1572084"/>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Statements</a:t>
              </a:r>
            </a:p>
          </p:txBody>
        </p:sp>
        <p:sp>
          <p:nvSpPr>
            <p:cNvPr id="711" name="Rectangle 97"/>
            <p:cNvSpPr>
              <a:spLocks noChangeArrowheads="1"/>
            </p:cNvSpPr>
            <p:nvPr/>
          </p:nvSpPr>
          <p:spPr bwMode="auto">
            <a:xfrm>
              <a:off x="7998301" y="166257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Control</a:t>
              </a:r>
            </a:p>
          </p:txBody>
        </p:sp>
        <p:sp>
          <p:nvSpPr>
            <p:cNvPr id="712" name="Rectangle 97"/>
            <p:cNvSpPr>
              <a:spLocks noChangeArrowheads="1"/>
            </p:cNvSpPr>
            <p:nvPr/>
          </p:nvSpPr>
          <p:spPr bwMode="auto">
            <a:xfrm>
              <a:off x="7998301" y="1753059"/>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Compliance</a:t>
              </a:r>
            </a:p>
          </p:txBody>
        </p:sp>
        <p:sp>
          <p:nvSpPr>
            <p:cNvPr id="713" name="Rectangle 97"/>
            <p:cNvSpPr>
              <a:spLocks noChangeArrowheads="1"/>
            </p:cNvSpPr>
            <p:nvPr/>
          </p:nvSpPr>
          <p:spPr bwMode="auto">
            <a:xfrm>
              <a:off x="7998301" y="1843547"/>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Enterprise Tax Administration</a:t>
              </a:r>
            </a:p>
          </p:txBody>
        </p:sp>
        <p:sp>
          <p:nvSpPr>
            <p:cNvPr id="714" name="Rectangle 713"/>
            <p:cNvSpPr/>
            <p:nvPr/>
          </p:nvSpPr>
          <p:spPr bwMode="gray">
            <a:xfrm>
              <a:off x="7117238" y="3792997"/>
              <a:ext cx="790575" cy="88265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Buildings, Equipment and Facilities</a:t>
              </a:r>
            </a:p>
          </p:txBody>
        </p:sp>
        <p:sp>
          <p:nvSpPr>
            <p:cNvPr id="715" name="Rectangle 97"/>
            <p:cNvSpPr>
              <a:spLocks noChangeArrowheads="1"/>
            </p:cNvSpPr>
            <p:nvPr/>
          </p:nvSpPr>
          <p:spPr bwMode="auto">
            <a:xfrm>
              <a:off x="7134701" y="400889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Property Portfolio</a:t>
              </a:r>
            </a:p>
          </p:txBody>
        </p:sp>
        <p:sp>
          <p:nvSpPr>
            <p:cNvPr id="716" name="Rectangle 97"/>
            <p:cNvSpPr>
              <a:spLocks noChangeArrowheads="1"/>
            </p:cNvSpPr>
            <p:nvPr/>
          </p:nvSpPr>
          <p:spPr bwMode="auto">
            <a:xfrm>
              <a:off x="7134701" y="409938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Site Operations</a:t>
              </a:r>
            </a:p>
          </p:txBody>
        </p:sp>
        <p:sp>
          <p:nvSpPr>
            <p:cNvPr id="717" name="Rectangle 97"/>
            <p:cNvSpPr>
              <a:spLocks noChangeArrowheads="1"/>
            </p:cNvSpPr>
            <p:nvPr/>
          </p:nvSpPr>
          <p:spPr bwMode="auto">
            <a:xfrm>
              <a:off x="7134701" y="418987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Site Administration</a:t>
              </a:r>
            </a:p>
          </p:txBody>
        </p:sp>
        <p:sp>
          <p:nvSpPr>
            <p:cNvPr id="718" name="Rectangle 97"/>
            <p:cNvSpPr>
              <a:spLocks noChangeArrowheads="1"/>
            </p:cNvSpPr>
            <p:nvPr/>
          </p:nvSpPr>
          <p:spPr bwMode="auto">
            <a:xfrm>
              <a:off x="7134701" y="428035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Equipment Administration</a:t>
              </a:r>
            </a:p>
          </p:txBody>
        </p:sp>
        <p:sp>
          <p:nvSpPr>
            <p:cNvPr id="719" name="Rectangle 97"/>
            <p:cNvSpPr>
              <a:spLocks noChangeArrowheads="1"/>
            </p:cNvSpPr>
            <p:nvPr/>
          </p:nvSpPr>
          <p:spPr bwMode="auto">
            <a:xfrm>
              <a:off x="7134701" y="436925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Equipment Maintenance</a:t>
              </a:r>
            </a:p>
          </p:txBody>
        </p:sp>
        <p:sp>
          <p:nvSpPr>
            <p:cNvPr id="720" name="Rectangle 97"/>
            <p:cNvSpPr>
              <a:spLocks noChangeArrowheads="1"/>
            </p:cNvSpPr>
            <p:nvPr/>
          </p:nvSpPr>
          <p:spPr bwMode="auto">
            <a:xfrm>
              <a:off x="7134701" y="445974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Utilities Administration</a:t>
              </a:r>
            </a:p>
          </p:txBody>
        </p:sp>
        <p:sp>
          <p:nvSpPr>
            <p:cNvPr id="721" name="Rectangle 97"/>
            <p:cNvSpPr>
              <a:spLocks noChangeArrowheads="1"/>
            </p:cNvSpPr>
            <p:nvPr/>
          </p:nvSpPr>
          <p:spPr bwMode="auto">
            <a:xfrm>
              <a:off x="7134701" y="455023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Building Maintenance</a:t>
              </a:r>
            </a:p>
          </p:txBody>
        </p:sp>
        <p:sp>
          <p:nvSpPr>
            <p:cNvPr id="722" name="Rectangle 97"/>
            <p:cNvSpPr>
              <a:spLocks noChangeArrowheads="1"/>
            </p:cNvSpPr>
            <p:nvPr/>
          </p:nvSpPr>
          <p:spPr bwMode="auto">
            <a:xfrm>
              <a:off x="7134701" y="306274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Internal Audit</a:t>
              </a:r>
            </a:p>
          </p:txBody>
        </p:sp>
        <p:sp>
          <p:nvSpPr>
            <p:cNvPr id="723" name="Rectangle 97"/>
            <p:cNvSpPr>
              <a:spLocks noChangeArrowheads="1"/>
            </p:cNvSpPr>
            <p:nvPr/>
          </p:nvSpPr>
          <p:spPr bwMode="auto">
            <a:xfrm>
              <a:off x="7134701" y="342310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Procurement</a:t>
              </a:r>
            </a:p>
          </p:txBody>
        </p:sp>
        <p:sp>
          <p:nvSpPr>
            <p:cNvPr id="724" name="Rectangle 97"/>
            <p:cNvSpPr>
              <a:spLocks noChangeArrowheads="1"/>
            </p:cNvSpPr>
            <p:nvPr/>
          </p:nvSpPr>
          <p:spPr bwMode="auto">
            <a:xfrm>
              <a:off x="7134701" y="360249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Fixed Asset Register</a:t>
              </a:r>
            </a:p>
          </p:txBody>
        </p:sp>
        <p:sp>
          <p:nvSpPr>
            <p:cNvPr id="725" name="Rectangle 97"/>
            <p:cNvSpPr>
              <a:spLocks noChangeArrowheads="1"/>
            </p:cNvSpPr>
            <p:nvPr/>
          </p:nvSpPr>
          <p:spPr bwMode="auto">
            <a:xfrm>
              <a:off x="7134701" y="297225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Legal Compliance</a:t>
              </a:r>
            </a:p>
          </p:txBody>
        </p:sp>
        <p:sp>
          <p:nvSpPr>
            <p:cNvPr id="726" name="Rectangle 97"/>
            <p:cNvSpPr>
              <a:spLocks noChangeArrowheads="1"/>
            </p:cNvSpPr>
            <p:nvPr/>
          </p:nvSpPr>
          <p:spPr bwMode="auto">
            <a:xfrm>
              <a:off x="7134701" y="333262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Approved Supplier Directory</a:t>
              </a:r>
            </a:p>
          </p:txBody>
        </p:sp>
        <p:sp>
          <p:nvSpPr>
            <p:cNvPr id="727" name="Rectangle 97"/>
            <p:cNvSpPr>
              <a:spLocks noChangeArrowheads="1"/>
            </p:cNvSpPr>
            <p:nvPr/>
          </p:nvSpPr>
          <p:spPr bwMode="auto">
            <a:xfrm>
              <a:off x="7134701" y="351359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Company Billing &amp; Payments</a:t>
              </a:r>
            </a:p>
          </p:txBody>
        </p:sp>
        <p:sp>
          <p:nvSpPr>
            <p:cNvPr id="728" name="Rectangle 97"/>
            <p:cNvSpPr>
              <a:spLocks noChangeArrowheads="1"/>
            </p:cNvSpPr>
            <p:nvPr/>
          </p:nvSpPr>
          <p:spPr bwMode="auto">
            <a:xfrm>
              <a:off x="6123463" y="446356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Research</a:t>
              </a:r>
            </a:p>
          </p:txBody>
        </p:sp>
        <p:sp>
          <p:nvSpPr>
            <p:cNvPr id="729" name="Rectangle 97"/>
            <p:cNvSpPr>
              <a:spLocks noChangeArrowheads="1"/>
            </p:cNvSpPr>
            <p:nvPr/>
          </p:nvSpPr>
          <p:spPr bwMode="auto">
            <a:xfrm>
              <a:off x="6123463" y="410399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Portfolio</a:t>
              </a:r>
            </a:p>
          </p:txBody>
        </p:sp>
        <p:sp>
          <p:nvSpPr>
            <p:cNvPr id="730" name="Rectangle 97"/>
            <p:cNvSpPr>
              <a:spLocks noChangeArrowheads="1"/>
            </p:cNvSpPr>
            <p:nvPr/>
          </p:nvSpPr>
          <p:spPr bwMode="auto">
            <a:xfrm>
              <a:off x="6123463" y="392500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Segment Direction</a:t>
              </a:r>
            </a:p>
          </p:txBody>
        </p:sp>
        <p:sp>
          <p:nvSpPr>
            <p:cNvPr id="731" name="Rectangle 97"/>
            <p:cNvSpPr>
              <a:spLocks noChangeArrowheads="1"/>
            </p:cNvSpPr>
            <p:nvPr/>
          </p:nvSpPr>
          <p:spPr bwMode="auto">
            <a:xfrm>
              <a:off x="6123463" y="455464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Analysis</a:t>
              </a:r>
            </a:p>
          </p:txBody>
        </p:sp>
        <p:sp>
          <p:nvSpPr>
            <p:cNvPr id="732" name="Rectangle 97"/>
            <p:cNvSpPr>
              <a:spLocks noChangeArrowheads="1"/>
            </p:cNvSpPr>
            <p:nvPr/>
          </p:nvSpPr>
          <p:spPr bwMode="auto">
            <a:xfrm>
              <a:off x="6123463" y="4374065"/>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Competitor Analysis</a:t>
              </a:r>
            </a:p>
          </p:txBody>
        </p:sp>
        <p:sp>
          <p:nvSpPr>
            <p:cNvPr id="733" name="Rectangle 97"/>
            <p:cNvSpPr>
              <a:spLocks noChangeArrowheads="1"/>
            </p:cNvSpPr>
            <p:nvPr/>
          </p:nvSpPr>
          <p:spPr bwMode="auto">
            <a:xfrm>
              <a:off x="6123463" y="401449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Portfolio</a:t>
              </a:r>
            </a:p>
          </p:txBody>
        </p:sp>
        <p:sp>
          <p:nvSpPr>
            <p:cNvPr id="734" name="Rectangle 97"/>
            <p:cNvSpPr>
              <a:spLocks noChangeArrowheads="1"/>
            </p:cNvSpPr>
            <p:nvPr/>
          </p:nvSpPr>
          <p:spPr bwMode="auto">
            <a:xfrm>
              <a:off x="6123463" y="419507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Portfolio</a:t>
              </a:r>
            </a:p>
          </p:txBody>
        </p:sp>
        <p:sp>
          <p:nvSpPr>
            <p:cNvPr id="735" name="Rectangle 97"/>
            <p:cNvSpPr>
              <a:spLocks noChangeArrowheads="1"/>
            </p:cNvSpPr>
            <p:nvPr/>
          </p:nvSpPr>
          <p:spPr bwMode="auto">
            <a:xfrm>
              <a:off x="6123463" y="4284570"/>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Channel Portfolio</a:t>
              </a:r>
            </a:p>
          </p:txBody>
        </p:sp>
        <p:sp>
          <p:nvSpPr>
            <p:cNvPr id="736" name="Rectangle 735"/>
            <p:cNvSpPr>
              <a:spLocks noChangeArrowheads="1"/>
            </p:cNvSpPr>
            <p:nvPr/>
          </p:nvSpPr>
          <p:spPr bwMode="auto">
            <a:xfrm>
              <a:off x="6123463" y="220232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Stock Lending/Repos</a:t>
              </a:r>
            </a:p>
          </p:txBody>
        </p:sp>
        <p:sp>
          <p:nvSpPr>
            <p:cNvPr id="737" name="Rectangle 97"/>
            <p:cNvSpPr>
              <a:spLocks noChangeArrowheads="1"/>
            </p:cNvSpPr>
            <p:nvPr/>
          </p:nvSpPr>
          <p:spPr bwMode="auto">
            <a:xfrm>
              <a:off x="6123463" y="166415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Treasury Analysis</a:t>
              </a:r>
            </a:p>
          </p:txBody>
        </p:sp>
        <p:sp>
          <p:nvSpPr>
            <p:cNvPr id="738" name="Rectangle 97"/>
            <p:cNvSpPr>
              <a:spLocks noChangeArrowheads="1"/>
            </p:cNvSpPr>
            <p:nvPr/>
          </p:nvSpPr>
          <p:spPr bwMode="auto">
            <a:xfrm>
              <a:off x="6125053" y="175306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Treasury</a:t>
              </a:r>
            </a:p>
          </p:txBody>
        </p:sp>
        <p:sp>
          <p:nvSpPr>
            <p:cNvPr id="739" name="Rectangle 97"/>
            <p:cNvSpPr>
              <a:spLocks noChangeArrowheads="1"/>
            </p:cNvSpPr>
            <p:nvPr/>
          </p:nvSpPr>
          <p:spPr bwMode="auto">
            <a:xfrm>
              <a:off x="6123463" y="1843548"/>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Asset Securitization</a:t>
              </a:r>
            </a:p>
          </p:txBody>
        </p:sp>
        <p:sp>
          <p:nvSpPr>
            <p:cNvPr id="740" name="Rectangle 97"/>
            <p:cNvSpPr>
              <a:spLocks noChangeArrowheads="1"/>
            </p:cNvSpPr>
            <p:nvPr/>
          </p:nvSpPr>
          <p:spPr bwMode="auto">
            <a:xfrm>
              <a:off x="6123463" y="193403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Asset &amp; Liability Management</a:t>
              </a:r>
            </a:p>
          </p:txBody>
        </p:sp>
        <p:sp>
          <p:nvSpPr>
            <p:cNvPr id="741" name="Rectangle 97"/>
            <p:cNvSpPr>
              <a:spLocks noChangeArrowheads="1"/>
            </p:cNvSpPr>
            <p:nvPr/>
          </p:nvSpPr>
          <p:spPr bwMode="auto">
            <a:xfrm>
              <a:off x="6123463" y="202293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Bank  Portfolio Analysis</a:t>
              </a:r>
            </a:p>
          </p:txBody>
        </p:sp>
        <p:sp>
          <p:nvSpPr>
            <p:cNvPr id="742" name="Rectangle 97"/>
            <p:cNvSpPr>
              <a:spLocks noChangeArrowheads="1"/>
            </p:cNvSpPr>
            <p:nvPr/>
          </p:nvSpPr>
          <p:spPr bwMode="auto">
            <a:xfrm>
              <a:off x="6123463" y="211183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Bank  Portfolio Administration</a:t>
              </a:r>
            </a:p>
          </p:txBody>
        </p:sp>
        <p:sp>
          <p:nvSpPr>
            <p:cNvPr id="743" name="Rectangle 97"/>
            <p:cNvSpPr>
              <a:spLocks noChangeArrowheads="1"/>
            </p:cNvSpPr>
            <p:nvPr/>
          </p:nvSpPr>
          <p:spPr bwMode="auto">
            <a:xfrm>
              <a:off x="6123463" y="5057939"/>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Guideline Compliance</a:t>
              </a:r>
            </a:p>
          </p:txBody>
        </p:sp>
        <p:sp>
          <p:nvSpPr>
            <p:cNvPr id="744" name="Rectangle 97"/>
            <p:cNvSpPr>
              <a:spLocks noChangeArrowheads="1"/>
            </p:cNvSpPr>
            <p:nvPr/>
          </p:nvSpPr>
          <p:spPr bwMode="auto">
            <a:xfrm>
              <a:off x="6123463" y="514895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Regulatory Compliance</a:t>
              </a:r>
            </a:p>
          </p:txBody>
        </p:sp>
        <p:sp>
          <p:nvSpPr>
            <p:cNvPr id="745" name="Rectangle 97"/>
            <p:cNvSpPr>
              <a:spLocks noChangeArrowheads="1"/>
            </p:cNvSpPr>
            <p:nvPr/>
          </p:nvSpPr>
          <p:spPr bwMode="auto">
            <a:xfrm>
              <a:off x="6123463" y="524641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Compliance Reporting</a:t>
              </a:r>
            </a:p>
          </p:txBody>
        </p:sp>
        <p:sp>
          <p:nvSpPr>
            <p:cNvPr id="746" name="Rectangle 97"/>
            <p:cNvSpPr>
              <a:spLocks noChangeArrowheads="1"/>
            </p:cNvSpPr>
            <p:nvPr/>
          </p:nvSpPr>
          <p:spPr bwMode="auto">
            <a:xfrm>
              <a:off x="6123463" y="252324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Risk Models</a:t>
              </a:r>
            </a:p>
          </p:txBody>
        </p:sp>
        <p:sp>
          <p:nvSpPr>
            <p:cNvPr id="747" name="Rectangle 97"/>
            <p:cNvSpPr>
              <a:spLocks noChangeArrowheads="1"/>
            </p:cNvSpPr>
            <p:nvPr/>
          </p:nvSpPr>
          <p:spPr bwMode="auto">
            <a:xfrm>
              <a:off x="6123463" y="2704220"/>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Gap Analysis</a:t>
              </a:r>
            </a:p>
          </p:txBody>
        </p:sp>
        <p:sp>
          <p:nvSpPr>
            <p:cNvPr id="748" name="Rectangle 97"/>
            <p:cNvSpPr>
              <a:spLocks noChangeArrowheads="1"/>
            </p:cNvSpPr>
            <p:nvPr/>
          </p:nvSpPr>
          <p:spPr bwMode="auto">
            <a:xfrm>
              <a:off x="6123463" y="279470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 Risk Models</a:t>
              </a:r>
            </a:p>
          </p:txBody>
        </p:sp>
        <p:sp>
          <p:nvSpPr>
            <p:cNvPr id="749" name="Rectangle 97"/>
            <p:cNvSpPr>
              <a:spLocks noChangeArrowheads="1"/>
            </p:cNvSpPr>
            <p:nvPr/>
          </p:nvSpPr>
          <p:spPr bwMode="auto">
            <a:xfrm>
              <a:off x="6123463" y="315507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Behavior Models</a:t>
              </a:r>
            </a:p>
          </p:txBody>
        </p:sp>
        <p:sp>
          <p:nvSpPr>
            <p:cNvPr id="750" name="Rectangle 97"/>
            <p:cNvSpPr>
              <a:spLocks noChangeArrowheads="1"/>
            </p:cNvSpPr>
            <p:nvPr/>
          </p:nvSpPr>
          <p:spPr bwMode="auto">
            <a:xfrm>
              <a:off x="6123463" y="333604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Credit/Margin Management</a:t>
              </a:r>
            </a:p>
          </p:txBody>
        </p:sp>
        <p:sp>
          <p:nvSpPr>
            <p:cNvPr id="751" name="Rectangle 97"/>
            <p:cNvSpPr>
              <a:spLocks noChangeArrowheads="1"/>
            </p:cNvSpPr>
            <p:nvPr/>
          </p:nvSpPr>
          <p:spPr bwMode="auto">
            <a:xfrm>
              <a:off x="6123463" y="342653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Production Risk Models</a:t>
              </a:r>
            </a:p>
          </p:txBody>
        </p:sp>
        <p:sp>
          <p:nvSpPr>
            <p:cNvPr id="752" name="Rectangle 97"/>
            <p:cNvSpPr>
              <a:spLocks noChangeArrowheads="1"/>
            </p:cNvSpPr>
            <p:nvPr/>
          </p:nvSpPr>
          <p:spPr bwMode="auto">
            <a:xfrm>
              <a:off x="6123463" y="351543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Operational Risk Models</a:t>
              </a:r>
            </a:p>
          </p:txBody>
        </p:sp>
        <p:sp>
          <p:nvSpPr>
            <p:cNvPr id="753" name="Rectangle 97"/>
            <p:cNvSpPr>
              <a:spLocks noChangeArrowheads="1"/>
            </p:cNvSpPr>
            <p:nvPr/>
          </p:nvSpPr>
          <p:spPr bwMode="auto">
            <a:xfrm>
              <a:off x="6123463" y="324555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Fraud Models</a:t>
              </a:r>
            </a:p>
          </p:txBody>
        </p:sp>
        <p:sp>
          <p:nvSpPr>
            <p:cNvPr id="754" name="Rectangle 97"/>
            <p:cNvSpPr>
              <a:spLocks noChangeArrowheads="1"/>
            </p:cNvSpPr>
            <p:nvPr/>
          </p:nvSpPr>
          <p:spPr bwMode="auto">
            <a:xfrm>
              <a:off x="6123463" y="288519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Liquidity Risk Models</a:t>
              </a:r>
            </a:p>
          </p:txBody>
        </p:sp>
        <p:sp>
          <p:nvSpPr>
            <p:cNvPr id="755" name="Rectangle 97"/>
            <p:cNvSpPr>
              <a:spLocks noChangeArrowheads="1"/>
            </p:cNvSpPr>
            <p:nvPr/>
          </p:nvSpPr>
          <p:spPr bwMode="auto">
            <a:xfrm>
              <a:off x="6123463" y="297409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Economic Capital</a:t>
              </a:r>
            </a:p>
          </p:txBody>
        </p:sp>
        <p:sp>
          <p:nvSpPr>
            <p:cNvPr id="756" name="Rectangle 97"/>
            <p:cNvSpPr>
              <a:spLocks noChangeArrowheads="1"/>
            </p:cNvSpPr>
            <p:nvPr/>
          </p:nvSpPr>
          <p:spPr bwMode="auto">
            <a:xfrm>
              <a:off x="6123463" y="306458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Risk Models</a:t>
              </a:r>
            </a:p>
          </p:txBody>
        </p:sp>
        <p:sp>
          <p:nvSpPr>
            <p:cNvPr id="757" name="Rectangle 97"/>
            <p:cNvSpPr>
              <a:spLocks noChangeArrowheads="1"/>
            </p:cNvSpPr>
            <p:nvPr/>
          </p:nvSpPr>
          <p:spPr bwMode="auto">
            <a:xfrm>
              <a:off x="7134701" y="174512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Systems Administration</a:t>
              </a:r>
            </a:p>
          </p:txBody>
        </p:sp>
        <p:sp>
          <p:nvSpPr>
            <p:cNvPr id="758" name="Rectangle 97"/>
            <p:cNvSpPr>
              <a:spLocks noChangeArrowheads="1"/>
            </p:cNvSpPr>
            <p:nvPr/>
          </p:nvSpPr>
          <p:spPr bwMode="auto">
            <a:xfrm>
              <a:off x="7134701" y="156573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IT Systems Direction </a:t>
              </a:r>
            </a:p>
          </p:txBody>
        </p:sp>
        <p:sp>
          <p:nvSpPr>
            <p:cNvPr id="759" name="Rectangle 97"/>
            <p:cNvSpPr>
              <a:spLocks noChangeArrowheads="1"/>
            </p:cNvSpPr>
            <p:nvPr/>
          </p:nvSpPr>
          <p:spPr bwMode="auto">
            <a:xfrm>
              <a:off x="7134701" y="165622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IT Stds &amp; Guidelines</a:t>
              </a:r>
            </a:p>
          </p:txBody>
        </p:sp>
        <p:sp>
          <p:nvSpPr>
            <p:cNvPr id="760" name="Rectangle 97"/>
            <p:cNvSpPr>
              <a:spLocks noChangeArrowheads="1"/>
            </p:cNvSpPr>
            <p:nvPr/>
          </p:nvSpPr>
          <p:spPr bwMode="auto">
            <a:xfrm>
              <a:off x="7134701" y="183560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Development Environment</a:t>
              </a:r>
            </a:p>
          </p:txBody>
        </p:sp>
        <p:sp>
          <p:nvSpPr>
            <p:cNvPr id="761" name="Rectangle 97"/>
            <p:cNvSpPr>
              <a:spLocks noChangeArrowheads="1"/>
            </p:cNvSpPr>
            <p:nvPr/>
          </p:nvSpPr>
          <p:spPr bwMode="auto">
            <a:xfrm>
              <a:off x="7134701" y="192609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 Development</a:t>
              </a:r>
            </a:p>
          </p:txBody>
        </p:sp>
        <p:sp>
          <p:nvSpPr>
            <p:cNvPr id="762" name="Rectangle 97"/>
            <p:cNvSpPr>
              <a:spLocks noChangeArrowheads="1"/>
            </p:cNvSpPr>
            <p:nvPr/>
          </p:nvSpPr>
          <p:spPr bwMode="auto">
            <a:xfrm>
              <a:off x="7134701" y="201499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Production Release</a:t>
              </a:r>
            </a:p>
          </p:txBody>
        </p:sp>
        <p:sp>
          <p:nvSpPr>
            <p:cNvPr id="763" name="Rectangle 97"/>
            <p:cNvSpPr>
              <a:spLocks noChangeArrowheads="1"/>
            </p:cNvSpPr>
            <p:nvPr/>
          </p:nvSpPr>
          <p:spPr bwMode="auto">
            <a:xfrm>
              <a:off x="7134701" y="210548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 Deployment</a:t>
              </a:r>
            </a:p>
          </p:txBody>
        </p:sp>
        <p:sp>
          <p:nvSpPr>
            <p:cNvPr id="764" name="Rectangle 97"/>
            <p:cNvSpPr>
              <a:spLocks noChangeArrowheads="1"/>
            </p:cNvSpPr>
            <p:nvPr/>
          </p:nvSpPr>
          <p:spPr bwMode="auto">
            <a:xfrm>
              <a:off x="7134701" y="219597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Systems Operations</a:t>
              </a:r>
            </a:p>
          </p:txBody>
        </p:sp>
        <p:sp>
          <p:nvSpPr>
            <p:cNvPr id="765" name="Rectangle 97"/>
            <p:cNvSpPr>
              <a:spLocks noChangeArrowheads="1"/>
            </p:cNvSpPr>
            <p:nvPr/>
          </p:nvSpPr>
          <p:spPr bwMode="auto">
            <a:xfrm>
              <a:off x="7134701" y="228645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Platform Operations</a:t>
              </a:r>
            </a:p>
          </p:txBody>
        </p:sp>
        <p:sp>
          <p:nvSpPr>
            <p:cNvPr id="766" name="Rectangle 97"/>
            <p:cNvSpPr>
              <a:spLocks noChangeArrowheads="1"/>
            </p:cNvSpPr>
            <p:nvPr/>
          </p:nvSpPr>
          <p:spPr bwMode="auto">
            <a:xfrm>
              <a:off x="7134701" y="237535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Systems Help Desk</a:t>
              </a:r>
            </a:p>
          </p:txBody>
        </p:sp>
        <p:sp>
          <p:nvSpPr>
            <p:cNvPr id="767" name="Rectangle 97"/>
            <p:cNvSpPr>
              <a:spLocks noChangeArrowheads="1"/>
            </p:cNvSpPr>
            <p:nvPr/>
          </p:nvSpPr>
          <p:spPr bwMode="auto">
            <a:xfrm>
              <a:off x="7134701" y="246584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Systems Assurance</a:t>
              </a:r>
            </a:p>
          </p:txBody>
        </p:sp>
        <p:sp>
          <p:nvSpPr>
            <p:cNvPr id="768" name="Rectangle 97"/>
            <p:cNvSpPr>
              <a:spLocks noChangeArrowheads="1"/>
            </p:cNvSpPr>
            <p:nvPr/>
          </p:nvSpPr>
          <p:spPr bwMode="auto">
            <a:xfrm>
              <a:off x="7134701" y="255633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Internal Network Operation</a:t>
              </a:r>
            </a:p>
          </p:txBody>
        </p:sp>
        <p:sp>
          <p:nvSpPr>
            <p:cNvPr id="769" name="Rectangle 768"/>
            <p:cNvSpPr/>
            <p:nvPr/>
          </p:nvSpPr>
          <p:spPr bwMode="gray">
            <a:xfrm>
              <a:off x="7987188" y="2038808"/>
              <a:ext cx="790575" cy="1331913"/>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Human Resource Management</a:t>
              </a:r>
            </a:p>
          </p:txBody>
        </p:sp>
        <p:sp>
          <p:nvSpPr>
            <p:cNvPr id="770" name="Rectangle 769"/>
            <p:cNvSpPr/>
            <p:nvPr/>
          </p:nvSpPr>
          <p:spPr bwMode="gray">
            <a:xfrm>
              <a:off x="7987188" y="4697871"/>
              <a:ext cx="790575" cy="612774"/>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Business Direction</a:t>
              </a:r>
            </a:p>
          </p:txBody>
        </p:sp>
        <p:sp>
          <p:nvSpPr>
            <p:cNvPr id="771" name="Rectangle 770"/>
            <p:cNvSpPr/>
            <p:nvPr/>
          </p:nvSpPr>
          <p:spPr bwMode="gray">
            <a:xfrm>
              <a:off x="7987188" y="3435807"/>
              <a:ext cx="790575" cy="52070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Knowledge &amp; IP Management</a:t>
              </a:r>
            </a:p>
          </p:txBody>
        </p:sp>
        <p:sp>
          <p:nvSpPr>
            <p:cNvPr id="772" name="Rectangle 771"/>
            <p:cNvSpPr/>
            <p:nvPr/>
          </p:nvSpPr>
          <p:spPr bwMode="gray">
            <a:xfrm>
              <a:off x="7987188" y="4020007"/>
              <a:ext cx="790575" cy="61118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Corporate Relations</a:t>
              </a:r>
            </a:p>
          </p:txBody>
        </p:sp>
        <p:sp>
          <p:nvSpPr>
            <p:cNvPr id="773" name="Rectangle 772"/>
            <p:cNvSpPr/>
            <p:nvPr/>
          </p:nvSpPr>
          <p:spPr bwMode="gray">
            <a:xfrm>
              <a:off x="7987188" y="5378907"/>
              <a:ext cx="790575" cy="52228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Document Mgmt &amp; Archive</a:t>
              </a:r>
            </a:p>
          </p:txBody>
        </p:sp>
        <p:sp>
          <p:nvSpPr>
            <p:cNvPr id="774" name="Rectangle 97"/>
            <p:cNvSpPr>
              <a:spLocks noChangeArrowheads="1"/>
            </p:cNvSpPr>
            <p:nvPr/>
          </p:nvSpPr>
          <p:spPr bwMode="auto">
            <a:xfrm>
              <a:off x="8004651" y="225312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HR Direction</a:t>
              </a:r>
            </a:p>
          </p:txBody>
        </p:sp>
        <p:sp>
          <p:nvSpPr>
            <p:cNvPr id="775" name="Rectangle 97"/>
            <p:cNvSpPr>
              <a:spLocks noChangeArrowheads="1"/>
            </p:cNvSpPr>
            <p:nvPr/>
          </p:nvSpPr>
          <p:spPr bwMode="auto">
            <a:xfrm>
              <a:off x="8004651" y="234360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Assignment</a:t>
              </a:r>
            </a:p>
          </p:txBody>
        </p:sp>
        <p:sp>
          <p:nvSpPr>
            <p:cNvPr id="776" name="Rectangle 97"/>
            <p:cNvSpPr>
              <a:spLocks noChangeArrowheads="1"/>
            </p:cNvSpPr>
            <p:nvPr/>
          </p:nvSpPr>
          <p:spPr bwMode="auto">
            <a:xfrm>
              <a:off x="8004651" y="243409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Data Management</a:t>
              </a:r>
            </a:p>
          </p:txBody>
        </p:sp>
        <p:sp>
          <p:nvSpPr>
            <p:cNvPr id="777" name="Rectangle 97"/>
            <p:cNvSpPr>
              <a:spLocks noChangeArrowheads="1"/>
            </p:cNvSpPr>
            <p:nvPr/>
          </p:nvSpPr>
          <p:spPr bwMode="auto">
            <a:xfrm>
              <a:off x="8004651" y="252458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Employee/Contractor Contract</a:t>
              </a:r>
            </a:p>
          </p:txBody>
        </p:sp>
        <p:sp>
          <p:nvSpPr>
            <p:cNvPr id="778" name="Rectangle 97"/>
            <p:cNvSpPr>
              <a:spLocks noChangeArrowheads="1"/>
            </p:cNvSpPr>
            <p:nvPr/>
          </p:nvSpPr>
          <p:spPr bwMode="auto">
            <a:xfrm>
              <a:off x="8004651" y="2613483"/>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Certification</a:t>
              </a:r>
            </a:p>
          </p:txBody>
        </p:sp>
        <p:sp>
          <p:nvSpPr>
            <p:cNvPr id="779" name="Rectangle 97"/>
            <p:cNvSpPr>
              <a:spLocks noChangeArrowheads="1"/>
            </p:cNvSpPr>
            <p:nvPr/>
          </p:nvSpPr>
          <p:spPr bwMode="auto">
            <a:xfrm>
              <a:off x="8004651" y="2703971"/>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Evaluation</a:t>
              </a:r>
            </a:p>
          </p:txBody>
        </p:sp>
        <p:sp>
          <p:nvSpPr>
            <p:cNvPr id="780" name="Rectangle 97"/>
            <p:cNvSpPr>
              <a:spLocks noChangeArrowheads="1"/>
            </p:cNvSpPr>
            <p:nvPr/>
          </p:nvSpPr>
          <p:spPr bwMode="auto">
            <a:xfrm>
              <a:off x="8004651" y="279445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Payroll &amp; Incentives</a:t>
              </a:r>
            </a:p>
          </p:txBody>
        </p:sp>
        <p:sp>
          <p:nvSpPr>
            <p:cNvPr id="781" name="Rectangle 97"/>
            <p:cNvSpPr>
              <a:spLocks noChangeArrowheads="1"/>
            </p:cNvSpPr>
            <p:nvPr/>
          </p:nvSpPr>
          <p:spPr bwMode="auto">
            <a:xfrm>
              <a:off x="8004651" y="288494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Travel &amp; Expenses</a:t>
              </a:r>
            </a:p>
          </p:txBody>
        </p:sp>
        <p:sp>
          <p:nvSpPr>
            <p:cNvPr id="782" name="Rectangle 97"/>
            <p:cNvSpPr>
              <a:spLocks noChangeArrowheads="1"/>
            </p:cNvSpPr>
            <p:nvPr/>
          </p:nvSpPr>
          <p:spPr bwMode="auto">
            <a:xfrm>
              <a:off x="8004651" y="297384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Access</a:t>
              </a:r>
            </a:p>
          </p:txBody>
        </p:sp>
        <p:sp>
          <p:nvSpPr>
            <p:cNvPr id="783" name="Rectangle 97"/>
            <p:cNvSpPr>
              <a:spLocks noChangeArrowheads="1"/>
            </p:cNvSpPr>
            <p:nvPr/>
          </p:nvSpPr>
          <p:spPr bwMode="auto">
            <a:xfrm>
              <a:off x="8004651" y="306433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Employee Benefits</a:t>
              </a:r>
            </a:p>
          </p:txBody>
        </p:sp>
        <p:sp>
          <p:nvSpPr>
            <p:cNvPr id="784" name="Rectangle 97"/>
            <p:cNvSpPr>
              <a:spLocks noChangeArrowheads="1"/>
            </p:cNvSpPr>
            <p:nvPr/>
          </p:nvSpPr>
          <p:spPr bwMode="auto">
            <a:xfrm>
              <a:off x="8004651" y="3154821"/>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Workforce Training</a:t>
              </a:r>
            </a:p>
          </p:txBody>
        </p:sp>
        <p:sp>
          <p:nvSpPr>
            <p:cNvPr id="785" name="Rectangle 97"/>
            <p:cNvSpPr>
              <a:spLocks noChangeArrowheads="1"/>
            </p:cNvSpPr>
            <p:nvPr/>
          </p:nvSpPr>
          <p:spPr bwMode="auto">
            <a:xfrm>
              <a:off x="8004651" y="324372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Recruitment</a:t>
              </a:r>
            </a:p>
          </p:txBody>
        </p:sp>
        <p:sp>
          <p:nvSpPr>
            <p:cNvPr id="786" name="Rectangle 97"/>
            <p:cNvSpPr>
              <a:spLocks noChangeArrowheads="1"/>
            </p:cNvSpPr>
            <p:nvPr/>
          </p:nvSpPr>
          <p:spPr bwMode="auto">
            <a:xfrm>
              <a:off x="8004651" y="482487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Strategy</a:t>
              </a:r>
            </a:p>
          </p:txBody>
        </p:sp>
        <p:sp>
          <p:nvSpPr>
            <p:cNvPr id="787" name="Rectangle 97"/>
            <p:cNvSpPr>
              <a:spLocks noChangeArrowheads="1"/>
            </p:cNvSpPr>
            <p:nvPr/>
          </p:nvSpPr>
          <p:spPr bwMode="auto">
            <a:xfrm>
              <a:off x="8004651" y="491535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Policies</a:t>
              </a:r>
            </a:p>
          </p:txBody>
        </p:sp>
        <p:sp>
          <p:nvSpPr>
            <p:cNvPr id="788" name="Rectangle 97"/>
            <p:cNvSpPr>
              <a:spLocks noChangeArrowheads="1"/>
            </p:cNvSpPr>
            <p:nvPr/>
          </p:nvSpPr>
          <p:spPr bwMode="auto">
            <a:xfrm>
              <a:off x="8004651" y="500425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&amp; Service Direction</a:t>
              </a:r>
            </a:p>
          </p:txBody>
        </p:sp>
        <p:sp>
          <p:nvSpPr>
            <p:cNvPr id="789" name="Rectangle 97"/>
            <p:cNvSpPr>
              <a:spLocks noChangeArrowheads="1"/>
            </p:cNvSpPr>
            <p:nvPr/>
          </p:nvSpPr>
          <p:spPr bwMode="auto">
            <a:xfrm>
              <a:off x="8004651" y="509474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Architecture</a:t>
              </a:r>
            </a:p>
          </p:txBody>
        </p:sp>
        <p:sp>
          <p:nvSpPr>
            <p:cNvPr id="790" name="Rectangle 97"/>
            <p:cNvSpPr>
              <a:spLocks noChangeArrowheads="1"/>
            </p:cNvSpPr>
            <p:nvPr/>
          </p:nvSpPr>
          <p:spPr bwMode="auto">
            <a:xfrm>
              <a:off x="8004651" y="518364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Continuity Planning </a:t>
              </a:r>
            </a:p>
          </p:txBody>
        </p:sp>
        <p:sp>
          <p:nvSpPr>
            <p:cNvPr id="791" name="Rectangle 97"/>
            <p:cNvSpPr>
              <a:spLocks noChangeArrowheads="1"/>
            </p:cNvSpPr>
            <p:nvPr/>
          </p:nvSpPr>
          <p:spPr bwMode="auto">
            <a:xfrm>
              <a:off x="8004651" y="3648533"/>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Management Manual</a:t>
              </a:r>
            </a:p>
          </p:txBody>
        </p:sp>
        <p:sp>
          <p:nvSpPr>
            <p:cNvPr id="792" name="Rectangle 97"/>
            <p:cNvSpPr>
              <a:spLocks noChangeArrowheads="1"/>
            </p:cNvSpPr>
            <p:nvPr/>
          </p:nvSpPr>
          <p:spPr bwMode="auto">
            <a:xfrm>
              <a:off x="8004651" y="374060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Intellectual Property Portfolio</a:t>
              </a:r>
            </a:p>
          </p:txBody>
        </p:sp>
        <p:sp>
          <p:nvSpPr>
            <p:cNvPr id="793" name="Rectangle 97"/>
            <p:cNvSpPr>
              <a:spLocks noChangeArrowheads="1"/>
            </p:cNvSpPr>
            <p:nvPr/>
          </p:nvSpPr>
          <p:spPr bwMode="auto">
            <a:xfrm>
              <a:off x="8004651" y="383268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Knowledge Exchange</a:t>
              </a:r>
            </a:p>
          </p:txBody>
        </p:sp>
        <p:sp>
          <p:nvSpPr>
            <p:cNvPr id="794" name="Rectangle 97"/>
            <p:cNvSpPr>
              <a:spLocks noChangeArrowheads="1"/>
            </p:cNvSpPr>
            <p:nvPr/>
          </p:nvSpPr>
          <p:spPr bwMode="auto">
            <a:xfrm>
              <a:off x="8004651" y="414383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Communications</a:t>
              </a:r>
            </a:p>
          </p:txBody>
        </p:sp>
        <p:sp>
          <p:nvSpPr>
            <p:cNvPr id="795" name="Rectangle 97"/>
            <p:cNvSpPr>
              <a:spLocks noChangeArrowheads="1"/>
            </p:cNvSpPr>
            <p:nvPr/>
          </p:nvSpPr>
          <p:spPr bwMode="auto">
            <a:xfrm>
              <a:off x="8004651" y="4234321"/>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Alliance/Stakeholder</a:t>
              </a:r>
            </a:p>
          </p:txBody>
        </p:sp>
        <p:sp>
          <p:nvSpPr>
            <p:cNvPr id="796" name="Rectangle 97"/>
            <p:cNvSpPr>
              <a:spLocks noChangeArrowheads="1"/>
            </p:cNvSpPr>
            <p:nvPr/>
          </p:nvSpPr>
          <p:spPr bwMode="auto">
            <a:xfrm>
              <a:off x="8004651" y="432322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Relationship</a:t>
              </a:r>
            </a:p>
          </p:txBody>
        </p:sp>
        <p:sp>
          <p:nvSpPr>
            <p:cNvPr id="797" name="Rectangle 97"/>
            <p:cNvSpPr>
              <a:spLocks noChangeArrowheads="1"/>
            </p:cNvSpPr>
            <p:nvPr/>
          </p:nvSpPr>
          <p:spPr bwMode="auto">
            <a:xfrm>
              <a:off x="8004651" y="441370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Regulatory &amp; Legal Authority</a:t>
              </a:r>
            </a:p>
          </p:txBody>
        </p:sp>
        <p:sp>
          <p:nvSpPr>
            <p:cNvPr id="798" name="Rectangle 97"/>
            <p:cNvSpPr>
              <a:spLocks noChangeArrowheads="1"/>
            </p:cNvSpPr>
            <p:nvPr/>
          </p:nvSpPr>
          <p:spPr bwMode="auto">
            <a:xfrm>
              <a:off x="8004651" y="450260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Investor Relations</a:t>
              </a:r>
            </a:p>
          </p:txBody>
        </p:sp>
        <p:sp>
          <p:nvSpPr>
            <p:cNvPr id="799" name="Rectangle 97"/>
            <p:cNvSpPr>
              <a:spLocks noChangeArrowheads="1"/>
            </p:cNvSpPr>
            <p:nvPr/>
          </p:nvSpPr>
          <p:spPr bwMode="auto">
            <a:xfrm>
              <a:off x="8004651" y="559480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Document Services</a:t>
              </a:r>
            </a:p>
          </p:txBody>
        </p:sp>
        <p:sp>
          <p:nvSpPr>
            <p:cNvPr id="800" name="Rectangle 97"/>
            <p:cNvSpPr>
              <a:spLocks noChangeArrowheads="1"/>
            </p:cNvSpPr>
            <p:nvPr/>
          </p:nvSpPr>
          <p:spPr bwMode="auto">
            <a:xfrm>
              <a:off x="8004651" y="568529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Archive Services</a:t>
              </a:r>
            </a:p>
          </p:txBody>
        </p:sp>
        <p:sp>
          <p:nvSpPr>
            <p:cNvPr id="801" name="Rectangle 97"/>
            <p:cNvSpPr>
              <a:spLocks noChangeArrowheads="1"/>
            </p:cNvSpPr>
            <p:nvPr/>
          </p:nvSpPr>
          <p:spPr bwMode="auto">
            <a:xfrm>
              <a:off x="8004651" y="5777370"/>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Correspondence</a:t>
              </a:r>
            </a:p>
          </p:txBody>
        </p:sp>
        <p:sp>
          <p:nvSpPr>
            <p:cNvPr id="802" name="Rectangle 97"/>
            <p:cNvSpPr>
              <a:spLocks noChangeArrowheads="1"/>
            </p:cNvSpPr>
            <p:nvPr/>
          </p:nvSpPr>
          <p:spPr bwMode="auto">
            <a:xfrm>
              <a:off x="7134701" y="315323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Security Advisory</a:t>
              </a:r>
            </a:p>
          </p:txBody>
        </p:sp>
        <p:sp>
          <p:nvSpPr>
            <p:cNvPr id="803" name="Rectangle 97"/>
            <p:cNvSpPr>
              <a:spLocks noChangeArrowheads="1"/>
            </p:cNvSpPr>
            <p:nvPr/>
          </p:nvSpPr>
          <p:spPr bwMode="auto">
            <a:xfrm>
              <a:off x="7134701" y="324213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Security Assurance</a:t>
              </a:r>
            </a:p>
          </p:txBody>
        </p:sp>
        <p:sp>
          <p:nvSpPr>
            <p:cNvPr id="804" name="Rectangle 97"/>
            <p:cNvSpPr>
              <a:spLocks noChangeArrowheads="1"/>
            </p:cNvSpPr>
            <p:nvPr/>
          </p:nvSpPr>
          <p:spPr bwMode="auto">
            <a:xfrm>
              <a:off x="6123463" y="261373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Inst.Valuation Models</a:t>
              </a:r>
            </a:p>
          </p:txBody>
        </p:sp>
        <p:sp>
          <p:nvSpPr>
            <p:cNvPr id="805" name="Rectangle 97"/>
            <p:cNvSpPr>
              <a:spLocks noChangeArrowheads="1"/>
            </p:cNvSpPr>
            <p:nvPr/>
          </p:nvSpPr>
          <p:spPr bwMode="auto">
            <a:xfrm>
              <a:off x="6123463" y="533743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Regulatory Reporting</a:t>
              </a:r>
            </a:p>
          </p:txBody>
        </p:sp>
        <p:sp>
          <p:nvSpPr>
            <p:cNvPr id="806" name="Rectangle 97"/>
            <p:cNvSpPr>
              <a:spLocks noChangeArrowheads="1"/>
            </p:cNvSpPr>
            <p:nvPr/>
          </p:nvSpPr>
          <p:spPr bwMode="auto">
            <a:xfrm>
              <a:off x="6123463" y="553246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Accounting</a:t>
              </a:r>
            </a:p>
          </p:txBody>
        </p:sp>
        <p:sp>
          <p:nvSpPr>
            <p:cNvPr id="807" name="Rectangle 97"/>
            <p:cNvSpPr>
              <a:spLocks noChangeArrowheads="1"/>
            </p:cNvSpPr>
            <p:nvPr/>
          </p:nvSpPr>
          <p:spPr bwMode="auto">
            <a:xfrm>
              <a:off x="6123463" y="4644139"/>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Contribution Analysis</a:t>
              </a:r>
            </a:p>
          </p:txBody>
        </p:sp>
        <p:sp>
          <p:nvSpPr>
            <p:cNvPr id="808" name="Rectangle 97"/>
            <p:cNvSpPr>
              <a:spLocks noChangeArrowheads="1"/>
            </p:cNvSpPr>
            <p:nvPr/>
          </p:nvSpPr>
          <p:spPr bwMode="auto">
            <a:xfrm>
              <a:off x="6123463" y="360697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Contribution Models</a:t>
              </a:r>
            </a:p>
          </p:txBody>
        </p:sp>
        <p:sp>
          <p:nvSpPr>
            <p:cNvPr id="809" name="Rectangle 808"/>
            <p:cNvSpPr/>
            <p:nvPr/>
          </p:nvSpPr>
          <p:spPr bwMode="gray">
            <a:xfrm>
              <a:off x="3259613" y="1618464"/>
              <a:ext cx="792163" cy="1333593"/>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Loans &amp; Deposits</a:t>
              </a:r>
            </a:p>
          </p:txBody>
        </p:sp>
        <p:sp>
          <p:nvSpPr>
            <p:cNvPr id="810" name="Rectangle 97"/>
            <p:cNvSpPr>
              <a:spLocks noChangeArrowheads="1"/>
            </p:cNvSpPr>
            <p:nvPr/>
          </p:nvSpPr>
          <p:spPr bwMode="auto">
            <a:xfrm>
              <a:off x="3274957" y="1916454"/>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Current Account</a:t>
              </a:r>
            </a:p>
          </p:txBody>
        </p:sp>
        <p:sp>
          <p:nvSpPr>
            <p:cNvPr id="811" name="Rectangle 97"/>
            <p:cNvSpPr>
              <a:spLocks noChangeArrowheads="1"/>
            </p:cNvSpPr>
            <p:nvPr/>
          </p:nvSpPr>
          <p:spPr bwMode="auto">
            <a:xfrm>
              <a:off x="3274957" y="200778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Deposit Account</a:t>
              </a:r>
            </a:p>
          </p:txBody>
        </p:sp>
        <p:sp>
          <p:nvSpPr>
            <p:cNvPr id="812" name="Rectangle 97"/>
            <p:cNvSpPr>
              <a:spLocks noChangeArrowheads="1"/>
            </p:cNvSpPr>
            <p:nvPr/>
          </p:nvSpPr>
          <p:spPr bwMode="auto">
            <a:xfrm>
              <a:off x="3274957" y="173697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Loan</a:t>
              </a:r>
            </a:p>
          </p:txBody>
        </p:sp>
        <p:sp>
          <p:nvSpPr>
            <p:cNvPr id="813" name="Rectangle 97"/>
            <p:cNvSpPr>
              <a:spLocks noChangeArrowheads="1"/>
            </p:cNvSpPr>
            <p:nvPr/>
          </p:nvSpPr>
          <p:spPr bwMode="auto">
            <a:xfrm>
              <a:off x="3274957" y="182671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Leasing</a:t>
              </a:r>
            </a:p>
          </p:txBody>
        </p:sp>
        <p:sp>
          <p:nvSpPr>
            <p:cNvPr id="814" name="Rectangle 97"/>
            <p:cNvSpPr>
              <a:spLocks noChangeArrowheads="1"/>
            </p:cNvSpPr>
            <p:nvPr/>
          </p:nvSpPr>
          <p:spPr bwMode="auto">
            <a:xfrm>
              <a:off x="5112226" y="2097513"/>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 Facility</a:t>
              </a:r>
            </a:p>
          </p:txBody>
        </p:sp>
        <p:sp>
          <p:nvSpPr>
            <p:cNvPr id="815" name="Rectangle 97"/>
            <p:cNvSpPr>
              <a:spLocks noChangeArrowheads="1"/>
            </p:cNvSpPr>
            <p:nvPr/>
          </p:nvSpPr>
          <p:spPr bwMode="auto">
            <a:xfrm>
              <a:off x="5112226" y="2461361"/>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Cash Mgmt &amp; Account Svs</a:t>
              </a:r>
            </a:p>
          </p:txBody>
        </p:sp>
        <p:sp>
          <p:nvSpPr>
            <p:cNvPr id="816" name="Rectangle 97"/>
            <p:cNvSpPr>
              <a:spLocks noChangeArrowheads="1"/>
            </p:cNvSpPr>
            <p:nvPr/>
          </p:nvSpPr>
          <p:spPr bwMode="auto">
            <a:xfrm>
              <a:off x="5112226" y="273035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Cheque Lock Box</a:t>
              </a:r>
            </a:p>
          </p:txBody>
        </p:sp>
        <p:sp>
          <p:nvSpPr>
            <p:cNvPr id="817" name="Rectangle 97"/>
            <p:cNvSpPr>
              <a:spLocks noChangeArrowheads="1"/>
            </p:cNvSpPr>
            <p:nvPr/>
          </p:nvSpPr>
          <p:spPr bwMode="auto">
            <a:xfrm>
              <a:off x="5112226" y="282160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Factoring</a:t>
              </a:r>
            </a:p>
          </p:txBody>
        </p:sp>
        <p:sp>
          <p:nvSpPr>
            <p:cNvPr id="818" name="Rectangle 97"/>
            <p:cNvSpPr>
              <a:spLocks noChangeArrowheads="1"/>
            </p:cNvSpPr>
            <p:nvPr/>
          </p:nvSpPr>
          <p:spPr bwMode="auto">
            <a:xfrm>
              <a:off x="5112226" y="255102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Direct Debit Mandate</a:t>
              </a:r>
            </a:p>
          </p:txBody>
        </p:sp>
        <p:sp>
          <p:nvSpPr>
            <p:cNvPr id="819" name="Rectangle 97"/>
            <p:cNvSpPr>
              <a:spLocks noChangeArrowheads="1"/>
            </p:cNvSpPr>
            <p:nvPr/>
          </p:nvSpPr>
          <p:spPr bwMode="auto">
            <a:xfrm>
              <a:off x="5112226" y="2640691"/>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Direct Debit</a:t>
              </a:r>
            </a:p>
          </p:txBody>
        </p:sp>
        <p:sp>
          <p:nvSpPr>
            <p:cNvPr id="820" name="Rectangle 97"/>
            <p:cNvSpPr>
              <a:spLocks noChangeArrowheads="1"/>
            </p:cNvSpPr>
            <p:nvPr/>
          </p:nvSpPr>
          <p:spPr bwMode="auto">
            <a:xfrm>
              <a:off x="5112226" y="237169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Syndicated Loan</a:t>
              </a:r>
            </a:p>
          </p:txBody>
        </p:sp>
        <p:sp>
          <p:nvSpPr>
            <p:cNvPr id="821" name="Rectangle 97"/>
            <p:cNvSpPr>
              <a:spLocks noChangeArrowheads="1"/>
            </p:cNvSpPr>
            <p:nvPr/>
          </p:nvSpPr>
          <p:spPr bwMode="auto">
            <a:xfrm>
              <a:off x="5112226" y="200784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 Management</a:t>
              </a:r>
            </a:p>
          </p:txBody>
        </p:sp>
        <p:sp>
          <p:nvSpPr>
            <p:cNvPr id="822" name="Rectangle 97"/>
            <p:cNvSpPr>
              <a:spLocks noChangeArrowheads="1"/>
            </p:cNvSpPr>
            <p:nvPr/>
          </p:nvSpPr>
          <p:spPr bwMode="auto">
            <a:xfrm>
              <a:off x="5112226" y="228044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Limit &amp; Exposure Management</a:t>
              </a:r>
            </a:p>
          </p:txBody>
        </p:sp>
        <p:sp>
          <p:nvSpPr>
            <p:cNvPr id="823" name="Rectangle 97"/>
            <p:cNvSpPr>
              <a:spLocks noChangeArrowheads="1"/>
            </p:cNvSpPr>
            <p:nvPr/>
          </p:nvSpPr>
          <p:spPr bwMode="auto">
            <a:xfrm>
              <a:off x="5112226" y="219077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Project Finance</a:t>
              </a:r>
            </a:p>
          </p:txBody>
        </p:sp>
        <p:sp>
          <p:nvSpPr>
            <p:cNvPr id="824" name="Rectangle 823"/>
            <p:cNvSpPr/>
            <p:nvPr/>
          </p:nvSpPr>
          <p:spPr bwMode="gray">
            <a:xfrm>
              <a:off x="4177188" y="3495874"/>
              <a:ext cx="792163" cy="1238803"/>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Market Operations</a:t>
              </a:r>
            </a:p>
          </p:txBody>
        </p:sp>
        <p:sp>
          <p:nvSpPr>
            <p:cNvPr id="825" name="Rectangle 97"/>
            <p:cNvSpPr>
              <a:spLocks noChangeArrowheads="1"/>
            </p:cNvSpPr>
            <p:nvPr/>
          </p:nvSpPr>
          <p:spPr bwMode="auto">
            <a:xfrm>
              <a:off x="4194651" y="362128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Mutual Fund Administration</a:t>
              </a:r>
            </a:p>
          </p:txBody>
        </p:sp>
        <p:sp>
          <p:nvSpPr>
            <p:cNvPr id="826" name="Rectangle 97"/>
            <p:cNvSpPr>
              <a:spLocks noChangeArrowheads="1"/>
            </p:cNvSpPr>
            <p:nvPr/>
          </p:nvSpPr>
          <p:spPr bwMode="auto">
            <a:xfrm>
              <a:off x="4194651" y="371033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Hedge Fund Administration</a:t>
              </a:r>
            </a:p>
          </p:txBody>
        </p:sp>
        <p:sp>
          <p:nvSpPr>
            <p:cNvPr id="827" name="Rectangle 97"/>
            <p:cNvSpPr>
              <a:spLocks noChangeArrowheads="1"/>
            </p:cNvSpPr>
            <p:nvPr/>
          </p:nvSpPr>
          <p:spPr bwMode="auto">
            <a:xfrm>
              <a:off x="4194651" y="380096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Unit Trust Administration</a:t>
              </a:r>
            </a:p>
          </p:txBody>
        </p:sp>
        <p:sp>
          <p:nvSpPr>
            <p:cNvPr id="828" name="Rectangle 97"/>
            <p:cNvSpPr>
              <a:spLocks noChangeArrowheads="1"/>
            </p:cNvSpPr>
            <p:nvPr/>
          </p:nvSpPr>
          <p:spPr bwMode="auto">
            <a:xfrm>
              <a:off x="4194651" y="3980641"/>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Order Allocation</a:t>
              </a:r>
            </a:p>
          </p:txBody>
        </p:sp>
        <p:sp>
          <p:nvSpPr>
            <p:cNvPr id="829" name="Rectangle 97"/>
            <p:cNvSpPr>
              <a:spLocks noChangeArrowheads="1"/>
            </p:cNvSpPr>
            <p:nvPr/>
          </p:nvSpPr>
          <p:spPr bwMode="auto">
            <a:xfrm>
              <a:off x="4194651" y="406968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Settlement Obligation Mgmt.</a:t>
              </a:r>
            </a:p>
          </p:txBody>
        </p:sp>
        <p:sp>
          <p:nvSpPr>
            <p:cNvPr id="830" name="Rectangle 97"/>
            <p:cNvSpPr>
              <a:spLocks noChangeArrowheads="1"/>
            </p:cNvSpPr>
            <p:nvPr/>
          </p:nvSpPr>
          <p:spPr bwMode="auto">
            <a:xfrm>
              <a:off x="4194651" y="425094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Securities Fails Processing</a:t>
              </a:r>
            </a:p>
          </p:txBody>
        </p:sp>
        <p:sp>
          <p:nvSpPr>
            <p:cNvPr id="831" name="Rectangle 97"/>
            <p:cNvSpPr>
              <a:spLocks noChangeArrowheads="1"/>
            </p:cNvSpPr>
            <p:nvPr/>
          </p:nvSpPr>
          <p:spPr bwMode="auto">
            <a:xfrm>
              <a:off x="4194651" y="433999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Trade/Price Reporting</a:t>
              </a:r>
            </a:p>
          </p:txBody>
        </p:sp>
        <p:sp>
          <p:nvSpPr>
            <p:cNvPr id="832" name="Rectangle 97"/>
            <p:cNvSpPr>
              <a:spLocks noChangeArrowheads="1"/>
            </p:cNvSpPr>
            <p:nvPr/>
          </p:nvSpPr>
          <p:spPr bwMode="auto">
            <a:xfrm>
              <a:off x="4194651" y="4429038"/>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Custody Administration</a:t>
              </a:r>
            </a:p>
          </p:txBody>
        </p:sp>
        <p:sp>
          <p:nvSpPr>
            <p:cNvPr id="833" name="Rectangle 97"/>
            <p:cNvSpPr>
              <a:spLocks noChangeArrowheads="1"/>
            </p:cNvSpPr>
            <p:nvPr/>
          </p:nvSpPr>
          <p:spPr bwMode="auto">
            <a:xfrm>
              <a:off x="4194651" y="451967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Events</a:t>
              </a:r>
            </a:p>
          </p:txBody>
        </p:sp>
        <p:sp>
          <p:nvSpPr>
            <p:cNvPr id="834" name="Rectangle 97"/>
            <p:cNvSpPr>
              <a:spLocks noChangeArrowheads="1"/>
            </p:cNvSpPr>
            <p:nvPr/>
          </p:nvSpPr>
          <p:spPr bwMode="auto">
            <a:xfrm>
              <a:off x="4194651" y="4608713"/>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Instrument Valuation</a:t>
              </a:r>
            </a:p>
          </p:txBody>
        </p:sp>
        <p:sp>
          <p:nvSpPr>
            <p:cNvPr id="835" name="Rectangle 97"/>
            <p:cNvSpPr>
              <a:spLocks noChangeArrowheads="1"/>
            </p:cNvSpPr>
            <p:nvPr/>
          </p:nvSpPr>
          <p:spPr bwMode="auto">
            <a:xfrm>
              <a:off x="4194651" y="416031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Securities Dlvry &amp; Receipt Mgmt</a:t>
              </a:r>
            </a:p>
          </p:txBody>
        </p:sp>
        <p:sp>
          <p:nvSpPr>
            <p:cNvPr id="836" name="Rectangle 97"/>
            <p:cNvSpPr>
              <a:spLocks noChangeArrowheads="1"/>
            </p:cNvSpPr>
            <p:nvPr/>
          </p:nvSpPr>
          <p:spPr bwMode="auto">
            <a:xfrm>
              <a:off x="4194651" y="389000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Trade Confirmation Matching</a:t>
              </a:r>
            </a:p>
          </p:txBody>
        </p:sp>
        <p:sp>
          <p:nvSpPr>
            <p:cNvPr id="837" name="Rectangle 97"/>
            <p:cNvSpPr>
              <a:spLocks noChangeArrowheads="1"/>
            </p:cNvSpPr>
            <p:nvPr/>
          </p:nvSpPr>
          <p:spPr bwMode="auto">
            <a:xfrm>
              <a:off x="3281310" y="4455238"/>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Tax Handling</a:t>
              </a:r>
            </a:p>
          </p:txBody>
        </p:sp>
        <p:sp>
          <p:nvSpPr>
            <p:cNvPr id="838" name="Rectangle 837"/>
            <p:cNvSpPr/>
            <p:nvPr/>
          </p:nvSpPr>
          <p:spPr bwMode="gray">
            <a:xfrm>
              <a:off x="4177188" y="2245688"/>
              <a:ext cx="792163" cy="122400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 Wholesale Trading </a:t>
              </a:r>
            </a:p>
          </p:txBody>
        </p:sp>
        <p:sp>
          <p:nvSpPr>
            <p:cNvPr id="839" name="Rectangle 97"/>
            <p:cNvSpPr>
              <a:spLocks noChangeArrowheads="1"/>
            </p:cNvSpPr>
            <p:nvPr/>
          </p:nvSpPr>
          <p:spPr bwMode="auto">
            <a:xfrm>
              <a:off x="4193363" y="2359553"/>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Trading Book Oversight</a:t>
              </a:r>
            </a:p>
          </p:txBody>
        </p:sp>
        <p:sp>
          <p:nvSpPr>
            <p:cNvPr id="840" name="Rectangle 97"/>
            <p:cNvSpPr>
              <a:spLocks noChangeArrowheads="1"/>
            </p:cNvSpPr>
            <p:nvPr/>
          </p:nvSpPr>
          <p:spPr bwMode="auto">
            <a:xfrm>
              <a:off x="4193363" y="254214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Dealer Workbench</a:t>
              </a:r>
            </a:p>
          </p:txBody>
        </p:sp>
        <p:sp>
          <p:nvSpPr>
            <p:cNvPr id="841" name="Rectangle 97"/>
            <p:cNvSpPr>
              <a:spLocks noChangeArrowheads="1"/>
            </p:cNvSpPr>
            <p:nvPr/>
          </p:nvSpPr>
          <p:spPr bwMode="auto">
            <a:xfrm>
              <a:off x="4193363" y="2904161"/>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Making</a:t>
              </a:r>
            </a:p>
          </p:txBody>
        </p:sp>
        <p:sp>
          <p:nvSpPr>
            <p:cNvPr id="842" name="Rectangle 97"/>
            <p:cNvSpPr>
              <a:spLocks noChangeArrowheads="1"/>
            </p:cNvSpPr>
            <p:nvPr/>
          </p:nvSpPr>
          <p:spPr bwMode="auto">
            <a:xfrm>
              <a:off x="4193363" y="299466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ECM/DCM</a:t>
              </a:r>
            </a:p>
          </p:txBody>
        </p:sp>
        <p:sp>
          <p:nvSpPr>
            <p:cNvPr id="843" name="Rectangle 97"/>
            <p:cNvSpPr>
              <a:spLocks noChangeArrowheads="1"/>
            </p:cNvSpPr>
            <p:nvPr/>
          </p:nvSpPr>
          <p:spPr bwMode="auto">
            <a:xfrm>
              <a:off x="4193363" y="3086755"/>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Program Trading</a:t>
              </a:r>
            </a:p>
          </p:txBody>
        </p:sp>
        <p:sp>
          <p:nvSpPr>
            <p:cNvPr id="844" name="Rectangle 97"/>
            <p:cNvSpPr>
              <a:spLocks noChangeArrowheads="1"/>
            </p:cNvSpPr>
            <p:nvPr/>
          </p:nvSpPr>
          <p:spPr bwMode="auto">
            <a:xfrm>
              <a:off x="4193363" y="317725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Traded Position Management</a:t>
              </a:r>
            </a:p>
          </p:txBody>
        </p:sp>
        <p:sp>
          <p:nvSpPr>
            <p:cNvPr id="845" name="Rectangle 97"/>
            <p:cNvSpPr>
              <a:spLocks noChangeArrowheads="1"/>
            </p:cNvSpPr>
            <p:nvPr/>
          </p:nvSpPr>
          <p:spPr bwMode="auto">
            <a:xfrm>
              <a:off x="4193363" y="3269350"/>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Order</a:t>
              </a:r>
            </a:p>
          </p:txBody>
        </p:sp>
        <p:sp>
          <p:nvSpPr>
            <p:cNvPr id="846" name="Rectangle 97"/>
            <p:cNvSpPr>
              <a:spLocks noChangeArrowheads="1"/>
            </p:cNvSpPr>
            <p:nvPr/>
          </p:nvSpPr>
          <p:spPr bwMode="auto">
            <a:xfrm>
              <a:off x="4193363" y="263265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Quote Management</a:t>
              </a:r>
            </a:p>
          </p:txBody>
        </p:sp>
        <p:sp>
          <p:nvSpPr>
            <p:cNvPr id="847" name="Rectangle 97"/>
            <p:cNvSpPr>
              <a:spLocks noChangeArrowheads="1"/>
            </p:cNvSpPr>
            <p:nvPr/>
          </p:nvSpPr>
          <p:spPr bwMode="auto">
            <a:xfrm>
              <a:off x="4193363" y="272315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Suitbility Checking</a:t>
              </a:r>
            </a:p>
          </p:txBody>
        </p:sp>
        <p:sp>
          <p:nvSpPr>
            <p:cNvPr id="848" name="Rectangle 97"/>
            <p:cNvSpPr>
              <a:spLocks noChangeArrowheads="1"/>
            </p:cNvSpPr>
            <p:nvPr/>
          </p:nvSpPr>
          <p:spPr bwMode="auto">
            <a:xfrm>
              <a:off x="4193363" y="281365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Credit Risk Operations</a:t>
              </a:r>
            </a:p>
          </p:txBody>
        </p:sp>
        <p:sp>
          <p:nvSpPr>
            <p:cNvPr id="849" name="Rectangle 97"/>
            <p:cNvSpPr>
              <a:spLocks noChangeArrowheads="1"/>
            </p:cNvSpPr>
            <p:nvPr/>
          </p:nvSpPr>
          <p:spPr bwMode="auto">
            <a:xfrm>
              <a:off x="4193363" y="335984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Order Execution</a:t>
              </a:r>
            </a:p>
          </p:txBody>
        </p:sp>
        <p:sp>
          <p:nvSpPr>
            <p:cNvPr id="850" name="Rectangle 97"/>
            <p:cNvSpPr>
              <a:spLocks noChangeArrowheads="1"/>
            </p:cNvSpPr>
            <p:nvPr/>
          </p:nvSpPr>
          <p:spPr bwMode="auto">
            <a:xfrm>
              <a:off x="4193363" y="245164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Trading Models</a:t>
              </a:r>
            </a:p>
          </p:txBody>
        </p:sp>
        <p:sp>
          <p:nvSpPr>
            <p:cNvPr id="851" name="Rectangle 97"/>
            <p:cNvSpPr>
              <a:spLocks noChangeArrowheads="1"/>
            </p:cNvSpPr>
            <p:nvPr/>
          </p:nvSpPr>
          <p:spPr bwMode="auto">
            <a:xfrm>
              <a:off x="6124173" y="5433491"/>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Fraud/AML Resolution</a:t>
              </a:r>
            </a:p>
          </p:txBody>
        </p:sp>
        <p:sp>
          <p:nvSpPr>
            <p:cNvPr id="852" name="Rectangle 97"/>
            <p:cNvSpPr>
              <a:spLocks noChangeArrowheads="1"/>
            </p:cNvSpPr>
            <p:nvPr/>
          </p:nvSpPr>
          <p:spPr bwMode="auto">
            <a:xfrm>
              <a:off x="3274957" y="209911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Current Account</a:t>
              </a:r>
            </a:p>
          </p:txBody>
        </p:sp>
        <p:sp>
          <p:nvSpPr>
            <p:cNvPr id="853" name="Rectangle 97"/>
            <p:cNvSpPr>
              <a:spLocks noChangeArrowheads="1"/>
            </p:cNvSpPr>
            <p:nvPr/>
          </p:nvSpPr>
          <p:spPr bwMode="auto">
            <a:xfrm>
              <a:off x="3274957" y="2280178"/>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Loan</a:t>
              </a:r>
            </a:p>
          </p:txBody>
        </p:sp>
        <p:sp>
          <p:nvSpPr>
            <p:cNvPr id="854" name="Rectangle 97"/>
            <p:cNvSpPr>
              <a:spLocks noChangeArrowheads="1"/>
            </p:cNvSpPr>
            <p:nvPr/>
          </p:nvSpPr>
          <p:spPr bwMode="auto">
            <a:xfrm>
              <a:off x="3274957" y="2462834"/>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Lease</a:t>
              </a:r>
            </a:p>
          </p:txBody>
        </p:sp>
        <p:sp>
          <p:nvSpPr>
            <p:cNvPr id="855" name="Rectangle 97"/>
            <p:cNvSpPr>
              <a:spLocks noChangeArrowheads="1"/>
            </p:cNvSpPr>
            <p:nvPr/>
          </p:nvSpPr>
          <p:spPr bwMode="auto">
            <a:xfrm>
              <a:off x="3274957" y="219043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Consumer Loan</a:t>
              </a:r>
            </a:p>
          </p:txBody>
        </p:sp>
        <p:sp>
          <p:nvSpPr>
            <p:cNvPr id="856" name="Rectangle 97"/>
            <p:cNvSpPr>
              <a:spLocks noChangeArrowheads="1"/>
            </p:cNvSpPr>
            <p:nvPr/>
          </p:nvSpPr>
          <p:spPr bwMode="auto">
            <a:xfrm>
              <a:off x="3274957" y="255416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Merchandising Loan</a:t>
              </a:r>
            </a:p>
          </p:txBody>
        </p:sp>
        <p:sp>
          <p:nvSpPr>
            <p:cNvPr id="857" name="Rectangle 97"/>
            <p:cNvSpPr>
              <a:spLocks noChangeArrowheads="1"/>
            </p:cNvSpPr>
            <p:nvPr/>
          </p:nvSpPr>
          <p:spPr bwMode="auto">
            <a:xfrm>
              <a:off x="3274957" y="2735230"/>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Fiduciary Agreement</a:t>
              </a:r>
            </a:p>
          </p:txBody>
        </p:sp>
        <p:sp>
          <p:nvSpPr>
            <p:cNvPr id="858" name="Rectangle 97"/>
            <p:cNvSpPr>
              <a:spLocks noChangeArrowheads="1"/>
            </p:cNvSpPr>
            <p:nvPr/>
          </p:nvSpPr>
          <p:spPr bwMode="auto">
            <a:xfrm>
              <a:off x="3274957" y="2826553"/>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Savings Account</a:t>
              </a:r>
            </a:p>
          </p:txBody>
        </p:sp>
        <p:sp>
          <p:nvSpPr>
            <p:cNvPr id="859" name="Rectangle 97"/>
            <p:cNvSpPr>
              <a:spLocks noChangeArrowheads="1"/>
            </p:cNvSpPr>
            <p:nvPr/>
          </p:nvSpPr>
          <p:spPr bwMode="auto">
            <a:xfrm>
              <a:off x="3274957" y="2645490"/>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Mortgage</a:t>
              </a:r>
            </a:p>
          </p:txBody>
        </p:sp>
        <p:sp>
          <p:nvSpPr>
            <p:cNvPr id="860" name="Rectangle 97"/>
            <p:cNvSpPr>
              <a:spLocks noChangeArrowheads="1"/>
            </p:cNvSpPr>
            <p:nvPr/>
          </p:nvSpPr>
          <p:spPr bwMode="auto">
            <a:xfrm>
              <a:off x="3281310" y="4546667"/>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Consumer Advisory Services</a:t>
              </a:r>
            </a:p>
          </p:txBody>
        </p:sp>
        <p:sp>
          <p:nvSpPr>
            <p:cNvPr id="861" name="Rectangle 97"/>
            <p:cNvSpPr>
              <a:spLocks noChangeArrowheads="1"/>
            </p:cNvSpPr>
            <p:nvPr/>
          </p:nvSpPr>
          <p:spPr bwMode="auto">
            <a:xfrm>
              <a:off x="3281310" y="4638096"/>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Trust Services</a:t>
              </a:r>
            </a:p>
          </p:txBody>
        </p:sp>
        <p:sp>
          <p:nvSpPr>
            <p:cNvPr id="862" name="Rectangle 97"/>
            <p:cNvSpPr>
              <a:spLocks noChangeArrowheads="1"/>
            </p:cNvSpPr>
            <p:nvPr/>
          </p:nvSpPr>
          <p:spPr bwMode="auto">
            <a:xfrm>
              <a:off x="3281310" y="4729521"/>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Service Product</a:t>
              </a:r>
            </a:p>
          </p:txBody>
        </p:sp>
        <p:sp>
          <p:nvSpPr>
            <p:cNvPr id="863" name="Rectangle 19"/>
            <p:cNvSpPr/>
            <p:nvPr/>
          </p:nvSpPr>
          <p:spPr>
            <a:xfrm>
              <a:off x="1308576" y="1350446"/>
              <a:ext cx="1800225" cy="5177697"/>
            </a:xfrm>
            <a:prstGeom prst="rect">
              <a:avLst/>
            </a:prstGeom>
            <a:solidFill>
              <a:schemeClr val="bg2">
                <a:lumMod val="40000"/>
                <a:lumOff val="60000"/>
              </a:schemeClr>
            </a:solidFill>
            <a:ln w="3175" cap="flat" cmpd="sng" algn="ctr">
              <a:solidFill>
                <a:schemeClr val="tx1">
                  <a:lumMod val="65000"/>
                  <a:lumOff val="35000"/>
                </a:schemeClr>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algn="ctr" defTabSz="676997">
                <a:lnSpc>
                  <a:spcPct val="80000"/>
                </a:lnSpc>
                <a:defRPr/>
              </a:pPr>
              <a:endParaRPr lang="en-US" sz="1000" b="1" kern="0" dirty="0">
                <a:solidFill>
                  <a:srgbClr val="000000"/>
                </a:solidFill>
                <a:latin typeface="Arial Narrow"/>
                <a:cs typeface="Arial Narrow"/>
              </a:endParaRPr>
            </a:p>
          </p:txBody>
        </p:sp>
        <p:sp>
          <p:nvSpPr>
            <p:cNvPr id="864" name="Rectangle 360"/>
            <p:cNvSpPr>
              <a:spLocks noChangeArrowheads="1"/>
            </p:cNvSpPr>
            <p:nvPr/>
          </p:nvSpPr>
          <p:spPr bwMode="gray">
            <a:xfrm>
              <a:off x="1308576" y="1099010"/>
              <a:ext cx="1800225" cy="271463"/>
            </a:xfrm>
            <a:prstGeom prst="rect">
              <a:avLst/>
            </a:prstGeom>
            <a:solidFill>
              <a:srgbClr val="070E49"/>
            </a:solidFill>
            <a:ln w="12700" algn="ctr">
              <a:solidFill>
                <a:srgbClr val="070E49"/>
              </a:solidFill>
              <a:miter lim="800000"/>
              <a:headEnd/>
              <a:tailEnd/>
            </a:ln>
          </p:spPr>
          <p:txBody>
            <a:bodyPr lIns="0" tIns="46806" rIns="0" bIns="46806" anchor="ctr"/>
            <a:lstStyle/>
            <a:p>
              <a:pPr marL="0" lvl="1" algn="ctr" defTabSz="676997">
                <a:lnSpc>
                  <a:spcPct val="90000"/>
                </a:lnSpc>
                <a:buClr>
                  <a:srgbClr val="F0AB00"/>
                </a:buClr>
                <a:buSzPct val="80000"/>
                <a:defRPr/>
              </a:pPr>
              <a:r>
                <a:rPr lang="en-US" sz="1100" b="1" dirty="0">
                  <a:solidFill>
                    <a:srgbClr val="FFFFFF"/>
                  </a:solidFill>
                  <a:latin typeface="Arial Narrow" pitchFamily="34" charset="0"/>
                </a:rPr>
                <a:t>Sales &amp; Service</a:t>
              </a:r>
            </a:p>
          </p:txBody>
        </p:sp>
        <p:sp>
          <p:nvSpPr>
            <p:cNvPr id="865" name="Rectangle 864"/>
            <p:cNvSpPr/>
            <p:nvPr/>
          </p:nvSpPr>
          <p:spPr bwMode="gray">
            <a:xfrm>
              <a:off x="2242026" y="1448259"/>
              <a:ext cx="792162" cy="106203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Marketing</a:t>
              </a:r>
            </a:p>
          </p:txBody>
        </p:sp>
        <p:sp>
          <p:nvSpPr>
            <p:cNvPr id="866" name="Rectangle 865"/>
            <p:cNvSpPr/>
            <p:nvPr/>
          </p:nvSpPr>
          <p:spPr bwMode="gray">
            <a:xfrm>
              <a:off x="2242026" y="5284824"/>
              <a:ext cx="792162" cy="781742"/>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Servicing</a:t>
              </a:r>
            </a:p>
          </p:txBody>
        </p:sp>
        <p:sp>
          <p:nvSpPr>
            <p:cNvPr id="867" name="Rectangle 866"/>
            <p:cNvSpPr/>
            <p:nvPr/>
          </p:nvSpPr>
          <p:spPr bwMode="gray">
            <a:xfrm>
              <a:off x="2242026" y="3982399"/>
              <a:ext cx="792162" cy="1241572"/>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Customer Mgmt</a:t>
              </a:r>
            </a:p>
          </p:txBody>
        </p:sp>
        <p:sp>
          <p:nvSpPr>
            <p:cNvPr id="868" name="Rectangle 867"/>
            <p:cNvSpPr/>
            <p:nvPr/>
          </p:nvSpPr>
          <p:spPr bwMode="gray">
            <a:xfrm>
              <a:off x="2242026" y="2576970"/>
              <a:ext cx="792162" cy="1343399"/>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Sales</a:t>
              </a:r>
            </a:p>
          </p:txBody>
        </p:sp>
        <p:sp>
          <p:nvSpPr>
            <p:cNvPr id="869" name="Rectangle 868"/>
            <p:cNvSpPr/>
            <p:nvPr/>
          </p:nvSpPr>
          <p:spPr bwMode="gray">
            <a:xfrm>
              <a:off x="1365726" y="1448259"/>
              <a:ext cx="792162" cy="1696536"/>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Channel Specific</a:t>
              </a:r>
            </a:p>
          </p:txBody>
        </p:sp>
        <p:sp>
          <p:nvSpPr>
            <p:cNvPr id="870" name="Rectangle 97"/>
            <p:cNvSpPr>
              <a:spLocks noChangeArrowheads="1"/>
            </p:cNvSpPr>
            <p:nvPr/>
          </p:nvSpPr>
          <p:spPr bwMode="auto">
            <a:xfrm>
              <a:off x="2259488" y="166733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Business Development</a:t>
              </a:r>
            </a:p>
          </p:txBody>
        </p:sp>
        <p:sp>
          <p:nvSpPr>
            <p:cNvPr id="871" name="Rectangle 97"/>
            <p:cNvSpPr>
              <a:spLocks noChangeArrowheads="1"/>
            </p:cNvSpPr>
            <p:nvPr/>
          </p:nvSpPr>
          <p:spPr bwMode="auto">
            <a:xfrm>
              <a:off x="2259488" y="175623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Brand Management</a:t>
              </a:r>
            </a:p>
          </p:txBody>
        </p:sp>
        <p:sp>
          <p:nvSpPr>
            <p:cNvPr id="872" name="Rectangle 97"/>
            <p:cNvSpPr>
              <a:spLocks noChangeArrowheads="1"/>
            </p:cNvSpPr>
            <p:nvPr/>
          </p:nvSpPr>
          <p:spPr bwMode="auto">
            <a:xfrm>
              <a:off x="2259488" y="184672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Advertising</a:t>
              </a:r>
            </a:p>
          </p:txBody>
        </p:sp>
        <p:sp>
          <p:nvSpPr>
            <p:cNvPr id="873" name="Rectangle 97"/>
            <p:cNvSpPr>
              <a:spLocks noChangeArrowheads="1"/>
            </p:cNvSpPr>
            <p:nvPr/>
          </p:nvSpPr>
          <p:spPr bwMode="auto">
            <a:xfrm>
              <a:off x="2259488" y="193562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Promotional Events</a:t>
              </a:r>
            </a:p>
          </p:txBody>
        </p:sp>
        <p:sp>
          <p:nvSpPr>
            <p:cNvPr id="874" name="Rectangle 97"/>
            <p:cNvSpPr>
              <a:spLocks noChangeArrowheads="1"/>
            </p:cNvSpPr>
            <p:nvPr/>
          </p:nvSpPr>
          <p:spPr bwMode="auto">
            <a:xfrm>
              <a:off x="2259488" y="202610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Prospect Campaign Mgmt</a:t>
              </a:r>
            </a:p>
          </p:txBody>
        </p:sp>
        <p:sp>
          <p:nvSpPr>
            <p:cNvPr id="875" name="Rectangle 97"/>
            <p:cNvSpPr>
              <a:spLocks noChangeArrowheads="1"/>
            </p:cNvSpPr>
            <p:nvPr/>
          </p:nvSpPr>
          <p:spPr bwMode="auto">
            <a:xfrm>
              <a:off x="2259488" y="211500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Prospect Campaign Design</a:t>
              </a:r>
            </a:p>
          </p:txBody>
        </p:sp>
        <p:sp>
          <p:nvSpPr>
            <p:cNvPr id="876" name="Rectangle 97"/>
            <p:cNvSpPr>
              <a:spLocks noChangeArrowheads="1"/>
            </p:cNvSpPr>
            <p:nvPr/>
          </p:nvSpPr>
          <p:spPr bwMode="auto">
            <a:xfrm>
              <a:off x="2259488" y="220549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Campaign Mgmt</a:t>
              </a:r>
            </a:p>
          </p:txBody>
        </p:sp>
        <p:sp>
          <p:nvSpPr>
            <p:cNvPr id="877" name="Rectangle 97"/>
            <p:cNvSpPr>
              <a:spLocks noChangeArrowheads="1"/>
            </p:cNvSpPr>
            <p:nvPr/>
          </p:nvSpPr>
          <p:spPr bwMode="auto">
            <a:xfrm>
              <a:off x="2259488" y="229598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Campaign Design</a:t>
              </a:r>
            </a:p>
          </p:txBody>
        </p:sp>
        <p:sp>
          <p:nvSpPr>
            <p:cNvPr id="878" name="Rectangle 97"/>
            <p:cNvSpPr>
              <a:spLocks noChangeArrowheads="1"/>
            </p:cNvSpPr>
            <p:nvPr/>
          </p:nvSpPr>
          <p:spPr bwMode="auto">
            <a:xfrm>
              <a:off x="2259488" y="238488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Surveys</a:t>
              </a:r>
            </a:p>
          </p:txBody>
        </p:sp>
        <p:sp>
          <p:nvSpPr>
            <p:cNvPr id="879" name="Rectangle 97"/>
            <p:cNvSpPr>
              <a:spLocks noChangeArrowheads="1"/>
            </p:cNvSpPr>
            <p:nvPr/>
          </p:nvSpPr>
          <p:spPr bwMode="auto">
            <a:xfrm>
              <a:off x="2259488" y="539912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Servicing Issue</a:t>
              </a:r>
            </a:p>
          </p:txBody>
        </p:sp>
        <p:sp>
          <p:nvSpPr>
            <p:cNvPr id="880" name="Rectangle 97"/>
            <p:cNvSpPr>
              <a:spLocks noChangeArrowheads="1"/>
            </p:cNvSpPr>
            <p:nvPr/>
          </p:nvSpPr>
          <p:spPr bwMode="auto">
            <a:xfrm>
              <a:off x="2259488" y="548881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Case Management</a:t>
              </a:r>
            </a:p>
          </p:txBody>
        </p:sp>
        <p:sp>
          <p:nvSpPr>
            <p:cNvPr id="881" name="Rectangle 97"/>
            <p:cNvSpPr>
              <a:spLocks noChangeArrowheads="1"/>
            </p:cNvSpPr>
            <p:nvPr/>
          </p:nvSpPr>
          <p:spPr bwMode="auto">
            <a:xfrm>
              <a:off x="2259488" y="5578512"/>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Case Root Cause Analysis</a:t>
              </a:r>
            </a:p>
          </p:txBody>
        </p:sp>
        <p:sp>
          <p:nvSpPr>
            <p:cNvPr id="882" name="Rectangle 97"/>
            <p:cNvSpPr>
              <a:spLocks noChangeArrowheads="1"/>
            </p:cNvSpPr>
            <p:nvPr/>
          </p:nvSpPr>
          <p:spPr bwMode="auto">
            <a:xfrm>
              <a:off x="2259488" y="566820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Case</a:t>
              </a:r>
            </a:p>
          </p:txBody>
        </p:sp>
        <p:sp>
          <p:nvSpPr>
            <p:cNvPr id="883" name="Rectangle 97"/>
            <p:cNvSpPr>
              <a:spLocks noChangeArrowheads="1"/>
            </p:cNvSpPr>
            <p:nvPr/>
          </p:nvSpPr>
          <p:spPr bwMode="auto">
            <a:xfrm>
              <a:off x="2259488" y="575789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Case</a:t>
              </a:r>
            </a:p>
          </p:txBody>
        </p:sp>
        <p:sp>
          <p:nvSpPr>
            <p:cNvPr id="884" name="Rectangle 97"/>
            <p:cNvSpPr>
              <a:spLocks noChangeArrowheads="1"/>
            </p:cNvSpPr>
            <p:nvPr/>
          </p:nvSpPr>
          <p:spPr bwMode="auto">
            <a:xfrm>
              <a:off x="2259489" y="410622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Relationship Mgmt</a:t>
              </a:r>
            </a:p>
          </p:txBody>
        </p:sp>
        <p:sp>
          <p:nvSpPr>
            <p:cNvPr id="885" name="Rectangle 97"/>
            <p:cNvSpPr>
              <a:spLocks noChangeArrowheads="1"/>
            </p:cNvSpPr>
            <p:nvPr/>
          </p:nvSpPr>
          <p:spPr bwMode="auto">
            <a:xfrm>
              <a:off x="2259488" y="270079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Prospect Campaign Execution</a:t>
              </a:r>
            </a:p>
          </p:txBody>
        </p:sp>
        <p:sp>
          <p:nvSpPr>
            <p:cNvPr id="886" name="Rectangle 97"/>
            <p:cNvSpPr>
              <a:spLocks noChangeArrowheads="1"/>
            </p:cNvSpPr>
            <p:nvPr/>
          </p:nvSpPr>
          <p:spPr bwMode="auto">
            <a:xfrm>
              <a:off x="2259488" y="297120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Campaign Execution</a:t>
              </a:r>
            </a:p>
          </p:txBody>
        </p:sp>
        <p:sp>
          <p:nvSpPr>
            <p:cNvPr id="887" name="Rectangle 97"/>
            <p:cNvSpPr>
              <a:spLocks noChangeArrowheads="1"/>
            </p:cNvSpPr>
            <p:nvPr/>
          </p:nvSpPr>
          <p:spPr bwMode="auto">
            <a:xfrm>
              <a:off x="2259488" y="279146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Prospect Management</a:t>
              </a:r>
            </a:p>
          </p:txBody>
        </p:sp>
        <p:sp>
          <p:nvSpPr>
            <p:cNvPr id="888" name="Rectangle 97"/>
            <p:cNvSpPr>
              <a:spLocks noChangeArrowheads="1"/>
            </p:cNvSpPr>
            <p:nvPr/>
          </p:nvSpPr>
          <p:spPr bwMode="auto">
            <a:xfrm>
              <a:off x="2259488" y="3333858"/>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Commission Agreement</a:t>
              </a:r>
            </a:p>
          </p:txBody>
        </p:sp>
        <p:sp>
          <p:nvSpPr>
            <p:cNvPr id="889" name="Rectangle 97"/>
            <p:cNvSpPr>
              <a:spLocks noChangeArrowheads="1"/>
            </p:cNvSpPr>
            <p:nvPr/>
          </p:nvSpPr>
          <p:spPr bwMode="auto">
            <a:xfrm>
              <a:off x="2259488" y="342452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Commissions</a:t>
              </a:r>
            </a:p>
          </p:txBody>
        </p:sp>
        <p:sp>
          <p:nvSpPr>
            <p:cNvPr id="890" name="Rectangle 97"/>
            <p:cNvSpPr>
              <a:spLocks noChangeArrowheads="1"/>
            </p:cNvSpPr>
            <p:nvPr/>
          </p:nvSpPr>
          <p:spPr bwMode="auto">
            <a:xfrm>
              <a:off x="2259488" y="351518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Matching</a:t>
              </a:r>
            </a:p>
          </p:txBody>
        </p:sp>
        <p:sp>
          <p:nvSpPr>
            <p:cNvPr id="891" name="Rectangle 97"/>
            <p:cNvSpPr>
              <a:spLocks noChangeArrowheads="1"/>
            </p:cNvSpPr>
            <p:nvPr/>
          </p:nvSpPr>
          <p:spPr bwMode="auto">
            <a:xfrm>
              <a:off x="2259488" y="315253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Sales Planning</a:t>
              </a:r>
            </a:p>
          </p:txBody>
        </p:sp>
        <p:sp>
          <p:nvSpPr>
            <p:cNvPr id="892" name="Rectangle 97"/>
            <p:cNvSpPr>
              <a:spLocks noChangeArrowheads="1"/>
            </p:cNvSpPr>
            <p:nvPr/>
          </p:nvSpPr>
          <p:spPr bwMode="auto">
            <a:xfrm>
              <a:off x="2259488" y="3061866"/>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Offer</a:t>
              </a:r>
            </a:p>
          </p:txBody>
        </p:sp>
        <p:sp>
          <p:nvSpPr>
            <p:cNvPr id="893" name="Rectangle 97"/>
            <p:cNvSpPr>
              <a:spLocks noChangeArrowheads="1"/>
            </p:cNvSpPr>
            <p:nvPr/>
          </p:nvSpPr>
          <p:spPr bwMode="auto">
            <a:xfrm>
              <a:off x="2259488" y="324319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Underwriting</a:t>
              </a:r>
            </a:p>
          </p:txBody>
        </p:sp>
        <p:sp>
          <p:nvSpPr>
            <p:cNvPr id="894" name="Rectangle 97"/>
            <p:cNvSpPr>
              <a:spLocks noChangeArrowheads="1"/>
            </p:cNvSpPr>
            <p:nvPr/>
          </p:nvSpPr>
          <p:spPr bwMode="auto">
            <a:xfrm>
              <a:off x="2259488" y="360585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Expert Sales Support</a:t>
              </a:r>
            </a:p>
          </p:txBody>
        </p:sp>
        <p:sp>
          <p:nvSpPr>
            <p:cNvPr id="895" name="Rectangle 97"/>
            <p:cNvSpPr>
              <a:spLocks noChangeArrowheads="1"/>
            </p:cNvSpPr>
            <p:nvPr/>
          </p:nvSpPr>
          <p:spPr bwMode="auto">
            <a:xfrm>
              <a:off x="1384776" y="167119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Contact Center Management</a:t>
              </a:r>
            </a:p>
          </p:txBody>
        </p:sp>
        <p:sp>
          <p:nvSpPr>
            <p:cNvPr id="896" name="Rectangle 97"/>
            <p:cNvSpPr>
              <a:spLocks noChangeArrowheads="1"/>
            </p:cNvSpPr>
            <p:nvPr/>
          </p:nvSpPr>
          <p:spPr bwMode="auto">
            <a:xfrm>
              <a:off x="1384776" y="2661338"/>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Currency Distribution</a:t>
              </a:r>
            </a:p>
          </p:txBody>
        </p:sp>
        <p:sp>
          <p:nvSpPr>
            <p:cNvPr id="897" name="Rectangle 97"/>
            <p:cNvSpPr>
              <a:spLocks noChangeArrowheads="1"/>
            </p:cNvSpPr>
            <p:nvPr/>
          </p:nvSpPr>
          <p:spPr bwMode="auto">
            <a:xfrm>
              <a:off x="1384776" y="275250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Inventory Item Mgmt</a:t>
              </a:r>
            </a:p>
          </p:txBody>
        </p:sp>
        <p:sp>
          <p:nvSpPr>
            <p:cNvPr id="898" name="Rectangle 97"/>
            <p:cNvSpPr>
              <a:spLocks noChangeArrowheads="1"/>
            </p:cNvSpPr>
            <p:nvPr/>
          </p:nvSpPr>
          <p:spPr bwMode="auto">
            <a:xfrm>
              <a:off x="1384776" y="284208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Inventory Distribution</a:t>
              </a:r>
            </a:p>
          </p:txBody>
        </p:sp>
        <p:sp>
          <p:nvSpPr>
            <p:cNvPr id="899" name="Rectangle 97"/>
            <p:cNvSpPr>
              <a:spLocks noChangeArrowheads="1"/>
            </p:cNvSpPr>
            <p:nvPr/>
          </p:nvSpPr>
          <p:spPr bwMode="auto">
            <a:xfrm>
              <a:off x="1384776" y="176077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Network Mgmt</a:t>
              </a:r>
            </a:p>
          </p:txBody>
        </p:sp>
        <p:sp>
          <p:nvSpPr>
            <p:cNvPr id="900" name="Rectangle 97"/>
            <p:cNvSpPr>
              <a:spLocks noChangeArrowheads="1"/>
            </p:cNvSpPr>
            <p:nvPr/>
          </p:nvSpPr>
          <p:spPr bwMode="auto">
            <a:xfrm>
              <a:off x="1384776" y="1851939"/>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E-Branch Management</a:t>
              </a:r>
            </a:p>
          </p:txBody>
        </p:sp>
        <p:sp>
          <p:nvSpPr>
            <p:cNvPr id="901" name="Rectangle 97"/>
            <p:cNvSpPr>
              <a:spLocks noChangeArrowheads="1"/>
            </p:cNvSpPr>
            <p:nvPr/>
          </p:nvSpPr>
          <p:spPr bwMode="auto">
            <a:xfrm>
              <a:off x="1384776" y="194151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Advanced Voice Services Mgmt</a:t>
              </a:r>
            </a:p>
          </p:txBody>
        </p:sp>
        <p:sp>
          <p:nvSpPr>
            <p:cNvPr id="902" name="Rectangle 97"/>
            <p:cNvSpPr>
              <a:spLocks noChangeArrowheads="1"/>
            </p:cNvSpPr>
            <p:nvPr/>
          </p:nvSpPr>
          <p:spPr bwMode="auto">
            <a:xfrm>
              <a:off x="1384776" y="203110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ATM Network  Management</a:t>
              </a:r>
            </a:p>
          </p:txBody>
        </p:sp>
        <p:sp>
          <p:nvSpPr>
            <p:cNvPr id="903" name="Rectangle 97"/>
            <p:cNvSpPr>
              <a:spLocks noChangeArrowheads="1"/>
            </p:cNvSpPr>
            <p:nvPr/>
          </p:nvSpPr>
          <p:spPr bwMode="auto">
            <a:xfrm>
              <a:off x="1384776" y="212226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Contact Center Operations</a:t>
              </a:r>
            </a:p>
          </p:txBody>
        </p:sp>
        <p:sp>
          <p:nvSpPr>
            <p:cNvPr id="904" name="Rectangle 97"/>
            <p:cNvSpPr>
              <a:spLocks noChangeArrowheads="1"/>
            </p:cNvSpPr>
            <p:nvPr/>
          </p:nvSpPr>
          <p:spPr bwMode="auto">
            <a:xfrm>
              <a:off x="1384776" y="221184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Location Operations</a:t>
              </a:r>
            </a:p>
          </p:txBody>
        </p:sp>
        <p:sp>
          <p:nvSpPr>
            <p:cNvPr id="905" name="Rectangle 97"/>
            <p:cNvSpPr>
              <a:spLocks noChangeArrowheads="1"/>
            </p:cNvSpPr>
            <p:nvPr/>
          </p:nvSpPr>
          <p:spPr bwMode="auto">
            <a:xfrm>
              <a:off x="1384776" y="2301429"/>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E-Branch Operations</a:t>
              </a:r>
            </a:p>
          </p:txBody>
        </p:sp>
        <p:sp>
          <p:nvSpPr>
            <p:cNvPr id="906" name="Rectangle 97"/>
            <p:cNvSpPr>
              <a:spLocks noChangeArrowheads="1"/>
            </p:cNvSpPr>
            <p:nvPr/>
          </p:nvSpPr>
          <p:spPr bwMode="auto">
            <a:xfrm>
              <a:off x="1384776" y="239259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Advanced Voice Services Ops</a:t>
              </a:r>
            </a:p>
          </p:txBody>
        </p:sp>
        <p:sp>
          <p:nvSpPr>
            <p:cNvPr id="907" name="Rectangle 97"/>
            <p:cNvSpPr>
              <a:spLocks noChangeArrowheads="1"/>
            </p:cNvSpPr>
            <p:nvPr/>
          </p:nvSpPr>
          <p:spPr bwMode="auto">
            <a:xfrm>
              <a:off x="1384776" y="248217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ATM Network  Operations</a:t>
              </a:r>
            </a:p>
          </p:txBody>
        </p:sp>
        <p:sp>
          <p:nvSpPr>
            <p:cNvPr id="908" name="Rectangle 97"/>
            <p:cNvSpPr>
              <a:spLocks noChangeArrowheads="1"/>
            </p:cNvSpPr>
            <p:nvPr/>
          </p:nvSpPr>
          <p:spPr bwMode="auto">
            <a:xfrm>
              <a:off x="1384776" y="257175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Currency Management</a:t>
              </a:r>
            </a:p>
          </p:txBody>
        </p:sp>
        <p:sp>
          <p:nvSpPr>
            <p:cNvPr id="909" name="Rectangle 908"/>
            <p:cNvSpPr/>
            <p:nvPr/>
          </p:nvSpPr>
          <p:spPr bwMode="gray">
            <a:xfrm>
              <a:off x="1365726" y="3209819"/>
              <a:ext cx="792162" cy="1065621"/>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Cross Channel</a:t>
              </a:r>
            </a:p>
          </p:txBody>
        </p:sp>
        <p:sp>
          <p:nvSpPr>
            <p:cNvPr id="910" name="Rectangle 97"/>
            <p:cNvSpPr>
              <a:spLocks noChangeArrowheads="1"/>
            </p:cNvSpPr>
            <p:nvPr/>
          </p:nvSpPr>
          <p:spPr bwMode="auto">
            <a:xfrm>
              <a:off x="1383188" y="3515147"/>
              <a:ext cx="757238"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Point of Service</a:t>
              </a:r>
            </a:p>
          </p:txBody>
        </p:sp>
        <p:sp>
          <p:nvSpPr>
            <p:cNvPr id="911" name="Rectangle 97"/>
            <p:cNvSpPr>
              <a:spLocks noChangeArrowheads="1"/>
            </p:cNvSpPr>
            <p:nvPr/>
          </p:nvSpPr>
          <p:spPr bwMode="auto">
            <a:xfrm>
              <a:off x="1383188" y="3698235"/>
              <a:ext cx="757238"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Servicing Activity Analysis</a:t>
              </a:r>
            </a:p>
          </p:txBody>
        </p:sp>
        <p:sp>
          <p:nvSpPr>
            <p:cNvPr id="912" name="Rectangle 97"/>
            <p:cNvSpPr>
              <a:spLocks noChangeArrowheads="1"/>
            </p:cNvSpPr>
            <p:nvPr/>
          </p:nvSpPr>
          <p:spPr bwMode="auto">
            <a:xfrm>
              <a:off x="1383188" y="3789779"/>
              <a:ext cx="757238"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Contact Routing</a:t>
              </a:r>
            </a:p>
          </p:txBody>
        </p:sp>
        <p:sp>
          <p:nvSpPr>
            <p:cNvPr id="913" name="Rectangle 97"/>
            <p:cNvSpPr>
              <a:spLocks noChangeArrowheads="1"/>
            </p:cNvSpPr>
            <p:nvPr/>
          </p:nvSpPr>
          <p:spPr bwMode="auto">
            <a:xfrm>
              <a:off x="1383188" y="3879735"/>
              <a:ext cx="757238"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Contact Dialogue</a:t>
              </a:r>
            </a:p>
          </p:txBody>
        </p:sp>
        <p:sp>
          <p:nvSpPr>
            <p:cNvPr id="914" name="Rectangle 97"/>
            <p:cNvSpPr>
              <a:spLocks noChangeArrowheads="1"/>
            </p:cNvSpPr>
            <p:nvPr/>
          </p:nvSpPr>
          <p:spPr bwMode="auto">
            <a:xfrm>
              <a:off x="1383188" y="3969690"/>
              <a:ext cx="757238"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Interactive Help</a:t>
              </a:r>
            </a:p>
          </p:txBody>
        </p:sp>
        <p:sp>
          <p:nvSpPr>
            <p:cNvPr id="915" name="Rectangle 97"/>
            <p:cNvSpPr>
              <a:spLocks noChangeArrowheads="1"/>
            </p:cNvSpPr>
            <p:nvPr/>
          </p:nvSpPr>
          <p:spPr bwMode="auto">
            <a:xfrm>
              <a:off x="1383188" y="3606691"/>
              <a:ext cx="757238"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defTabSz="676997" eaLnBrk="0" hangingPunct="0">
                <a:lnSpc>
                  <a:spcPct val="80000"/>
                </a:lnSpc>
                <a:buClr>
                  <a:srgbClr val="F0AB00"/>
                </a:buClr>
                <a:buSzPct val="80000"/>
                <a:defRPr/>
              </a:pPr>
              <a:r>
                <a:rPr lang="en-US" sz="500" kern="0" dirty="0">
                  <a:solidFill>
                    <a:srgbClr val="000000"/>
                  </a:solidFill>
                  <a:latin typeface="Arial Narrow"/>
                  <a:cs typeface="Arial Narrow"/>
                </a:rPr>
                <a:t>Servicing Event History</a:t>
              </a:r>
            </a:p>
          </p:txBody>
        </p:sp>
        <p:sp>
          <p:nvSpPr>
            <p:cNvPr id="916" name="Rectangle 97"/>
            <p:cNvSpPr>
              <a:spLocks noChangeArrowheads="1"/>
            </p:cNvSpPr>
            <p:nvPr/>
          </p:nvSpPr>
          <p:spPr bwMode="auto">
            <a:xfrm>
              <a:off x="2259488" y="584759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Order</a:t>
              </a:r>
            </a:p>
          </p:txBody>
        </p:sp>
        <p:sp>
          <p:nvSpPr>
            <p:cNvPr id="917" name="Rectangle 97"/>
            <p:cNvSpPr>
              <a:spLocks noChangeArrowheads="1"/>
            </p:cNvSpPr>
            <p:nvPr/>
          </p:nvSpPr>
          <p:spPr bwMode="auto">
            <a:xfrm>
              <a:off x="1383188" y="333523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Party Authentication</a:t>
              </a:r>
            </a:p>
          </p:txBody>
        </p:sp>
        <p:sp>
          <p:nvSpPr>
            <p:cNvPr id="918" name="Rectangle 97"/>
            <p:cNvSpPr>
              <a:spLocks noChangeArrowheads="1"/>
            </p:cNvSpPr>
            <p:nvPr/>
          </p:nvSpPr>
          <p:spPr bwMode="auto">
            <a:xfrm>
              <a:off x="1383188" y="342519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Transaction Authorization</a:t>
              </a:r>
            </a:p>
          </p:txBody>
        </p:sp>
        <p:sp>
          <p:nvSpPr>
            <p:cNvPr id="919" name="Rectangle 97"/>
            <p:cNvSpPr>
              <a:spLocks noChangeArrowheads="1"/>
            </p:cNvSpPr>
            <p:nvPr/>
          </p:nvSpPr>
          <p:spPr bwMode="auto">
            <a:xfrm>
              <a:off x="2259488" y="593728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Payment Order</a:t>
              </a:r>
            </a:p>
          </p:txBody>
        </p:sp>
        <p:sp>
          <p:nvSpPr>
            <p:cNvPr id="920" name="Rectangle 97"/>
            <p:cNvSpPr>
              <a:spLocks noChangeArrowheads="1"/>
            </p:cNvSpPr>
            <p:nvPr/>
          </p:nvSpPr>
          <p:spPr bwMode="auto">
            <a:xfrm>
              <a:off x="1384776" y="158160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Branch Location Management</a:t>
              </a:r>
            </a:p>
          </p:txBody>
        </p:sp>
        <p:sp>
          <p:nvSpPr>
            <p:cNvPr id="921" name="Rectangle 97"/>
            <p:cNvSpPr>
              <a:spLocks noChangeArrowheads="1"/>
            </p:cNvSpPr>
            <p:nvPr/>
          </p:nvSpPr>
          <p:spPr bwMode="auto">
            <a:xfrm>
              <a:off x="2259488" y="3785590"/>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Sales Product</a:t>
              </a:r>
            </a:p>
          </p:txBody>
        </p:sp>
        <p:sp>
          <p:nvSpPr>
            <p:cNvPr id="922" name="Rectangle 97"/>
            <p:cNvSpPr>
              <a:spLocks noChangeArrowheads="1"/>
            </p:cNvSpPr>
            <p:nvPr/>
          </p:nvSpPr>
          <p:spPr bwMode="auto">
            <a:xfrm>
              <a:off x="2259489" y="419565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Prod./Service Eligibility</a:t>
              </a:r>
            </a:p>
          </p:txBody>
        </p:sp>
        <p:sp>
          <p:nvSpPr>
            <p:cNvPr id="923" name="Rectangle 97"/>
            <p:cNvSpPr>
              <a:spLocks noChangeArrowheads="1"/>
            </p:cNvSpPr>
            <p:nvPr/>
          </p:nvSpPr>
          <p:spPr bwMode="auto">
            <a:xfrm>
              <a:off x="2259488" y="2882125"/>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Lead/Opportunity Management</a:t>
              </a:r>
            </a:p>
          </p:txBody>
        </p:sp>
        <p:sp>
          <p:nvSpPr>
            <p:cNvPr id="924" name="Rectangle 97"/>
            <p:cNvSpPr>
              <a:spLocks noChangeArrowheads="1"/>
            </p:cNvSpPr>
            <p:nvPr/>
          </p:nvSpPr>
          <p:spPr bwMode="auto">
            <a:xfrm>
              <a:off x="2259488" y="369651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Sales Support</a:t>
              </a:r>
            </a:p>
          </p:txBody>
        </p:sp>
        <p:sp>
          <p:nvSpPr>
            <p:cNvPr id="925" name="Rectangle 97"/>
            <p:cNvSpPr>
              <a:spLocks noChangeArrowheads="1"/>
            </p:cNvSpPr>
            <p:nvPr/>
          </p:nvSpPr>
          <p:spPr bwMode="auto">
            <a:xfrm>
              <a:off x="2259489" y="4285084"/>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Agreement</a:t>
              </a:r>
            </a:p>
          </p:txBody>
        </p:sp>
        <p:sp>
          <p:nvSpPr>
            <p:cNvPr id="926" name="Rectangle 97"/>
            <p:cNvSpPr>
              <a:spLocks noChangeArrowheads="1"/>
            </p:cNvSpPr>
            <p:nvPr/>
          </p:nvSpPr>
          <p:spPr bwMode="auto">
            <a:xfrm>
              <a:off x="2259489" y="446711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Access Entitlement</a:t>
              </a:r>
            </a:p>
          </p:txBody>
        </p:sp>
        <p:sp>
          <p:nvSpPr>
            <p:cNvPr id="927" name="Rectangle 97"/>
            <p:cNvSpPr>
              <a:spLocks noChangeArrowheads="1"/>
            </p:cNvSpPr>
            <p:nvPr/>
          </p:nvSpPr>
          <p:spPr bwMode="auto">
            <a:xfrm>
              <a:off x="2259489" y="482642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Event History</a:t>
              </a:r>
            </a:p>
          </p:txBody>
        </p:sp>
        <p:sp>
          <p:nvSpPr>
            <p:cNvPr id="928" name="Rectangle 97"/>
            <p:cNvSpPr>
              <a:spLocks noChangeArrowheads="1"/>
            </p:cNvSpPr>
            <p:nvPr/>
          </p:nvSpPr>
          <p:spPr bwMode="auto">
            <a:xfrm>
              <a:off x="2259489" y="455654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Behavioral Insights</a:t>
              </a:r>
            </a:p>
          </p:txBody>
        </p:sp>
        <p:sp>
          <p:nvSpPr>
            <p:cNvPr id="929" name="Rectangle 97"/>
            <p:cNvSpPr>
              <a:spLocks noChangeArrowheads="1"/>
            </p:cNvSpPr>
            <p:nvPr/>
          </p:nvSpPr>
          <p:spPr bwMode="auto">
            <a:xfrm>
              <a:off x="2259489" y="464597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Credit Rating</a:t>
              </a:r>
            </a:p>
          </p:txBody>
        </p:sp>
        <p:sp>
          <p:nvSpPr>
            <p:cNvPr id="930" name="Rectangle 97"/>
            <p:cNvSpPr>
              <a:spLocks noChangeArrowheads="1"/>
            </p:cNvSpPr>
            <p:nvPr/>
          </p:nvSpPr>
          <p:spPr bwMode="auto">
            <a:xfrm>
              <a:off x="2259489" y="4736994"/>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Account Recovery</a:t>
              </a:r>
            </a:p>
          </p:txBody>
        </p:sp>
        <p:sp>
          <p:nvSpPr>
            <p:cNvPr id="931" name="Rectangle 97"/>
            <p:cNvSpPr>
              <a:spLocks noChangeArrowheads="1"/>
            </p:cNvSpPr>
            <p:nvPr/>
          </p:nvSpPr>
          <p:spPr bwMode="auto">
            <a:xfrm>
              <a:off x="2259489" y="4376101"/>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Sales Product Agreement</a:t>
              </a:r>
            </a:p>
          </p:txBody>
        </p:sp>
        <p:sp>
          <p:nvSpPr>
            <p:cNvPr id="932" name="Rectangle 97"/>
            <p:cNvSpPr>
              <a:spLocks noChangeArrowheads="1"/>
            </p:cNvSpPr>
            <p:nvPr/>
          </p:nvSpPr>
          <p:spPr bwMode="auto">
            <a:xfrm>
              <a:off x="1383188" y="405610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Contact Handler</a:t>
              </a:r>
            </a:p>
          </p:txBody>
        </p:sp>
        <p:sp>
          <p:nvSpPr>
            <p:cNvPr id="933" name="Rectangle 97"/>
            <p:cNvSpPr>
              <a:spLocks noChangeArrowheads="1"/>
            </p:cNvSpPr>
            <p:nvPr/>
          </p:nvSpPr>
          <p:spPr bwMode="auto">
            <a:xfrm>
              <a:off x="1384776" y="4149896"/>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Workbench</a:t>
              </a:r>
            </a:p>
          </p:txBody>
        </p:sp>
        <p:grpSp>
          <p:nvGrpSpPr>
            <p:cNvPr id="934" name="Group 506"/>
            <p:cNvGrpSpPr/>
            <p:nvPr/>
          </p:nvGrpSpPr>
          <p:grpSpPr>
            <a:xfrm>
              <a:off x="295751" y="1099010"/>
              <a:ext cx="935037" cy="5429133"/>
              <a:chOff x="295751" y="1099010"/>
              <a:chExt cx="935037" cy="5429133"/>
            </a:xfrm>
          </p:grpSpPr>
          <p:sp>
            <p:nvSpPr>
              <p:cNvPr id="935" name="Rectangle 19"/>
              <p:cNvSpPr/>
              <p:nvPr/>
            </p:nvSpPr>
            <p:spPr>
              <a:xfrm>
                <a:off x="295751" y="1350446"/>
                <a:ext cx="935037" cy="5177697"/>
              </a:xfrm>
              <a:prstGeom prst="rect">
                <a:avLst/>
              </a:prstGeom>
              <a:solidFill>
                <a:schemeClr val="bg2">
                  <a:lumMod val="40000"/>
                  <a:lumOff val="60000"/>
                </a:schemeClr>
              </a:solidFill>
              <a:ln w="3175" cap="flat" cmpd="sng" algn="ctr">
                <a:solidFill>
                  <a:schemeClr val="tx1">
                    <a:lumMod val="65000"/>
                    <a:lumOff val="35000"/>
                  </a:schemeClr>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algn="ctr" defTabSz="676997">
                  <a:lnSpc>
                    <a:spcPct val="80000"/>
                  </a:lnSpc>
                  <a:defRPr/>
                </a:pPr>
                <a:endParaRPr lang="en-US" sz="1000" b="1" kern="0" dirty="0">
                  <a:solidFill>
                    <a:srgbClr val="000000"/>
                  </a:solidFill>
                  <a:latin typeface="Arial Narrow"/>
                  <a:cs typeface="Arial Narrow"/>
                </a:endParaRPr>
              </a:p>
            </p:txBody>
          </p:sp>
          <p:sp>
            <p:nvSpPr>
              <p:cNvPr id="936" name="Rectangle 359"/>
              <p:cNvSpPr>
                <a:spLocks noChangeArrowheads="1"/>
              </p:cNvSpPr>
              <p:nvPr/>
            </p:nvSpPr>
            <p:spPr bwMode="gray">
              <a:xfrm>
                <a:off x="295751" y="1099010"/>
                <a:ext cx="935037" cy="271463"/>
              </a:xfrm>
              <a:prstGeom prst="rect">
                <a:avLst/>
              </a:prstGeom>
              <a:solidFill>
                <a:srgbClr val="070E49"/>
              </a:solidFill>
              <a:ln w="12700" algn="ctr">
                <a:solidFill>
                  <a:srgbClr val="070E49"/>
                </a:solidFill>
                <a:miter lim="800000"/>
                <a:headEnd/>
                <a:tailEnd/>
              </a:ln>
            </p:spPr>
            <p:txBody>
              <a:bodyPr lIns="0" tIns="46806" rIns="0" bIns="46806" anchor="ctr"/>
              <a:lstStyle/>
              <a:p>
                <a:pPr marL="0" lvl="1" algn="ctr" defTabSz="676997">
                  <a:lnSpc>
                    <a:spcPct val="90000"/>
                  </a:lnSpc>
                  <a:buClr>
                    <a:srgbClr val="F0AB00"/>
                  </a:buClr>
                  <a:buSzPct val="80000"/>
                  <a:defRPr/>
                </a:pPr>
                <a:r>
                  <a:rPr lang="en-US" sz="1100" b="1" dirty="0">
                    <a:solidFill>
                      <a:srgbClr val="FFFFFF"/>
                    </a:solidFill>
                    <a:latin typeface="Arial Narrow" pitchFamily="34" charset="0"/>
                  </a:rPr>
                  <a:t>Reference Data</a:t>
                </a:r>
              </a:p>
            </p:txBody>
          </p:sp>
          <p:sp>
            <p:nvSpPr>
              <p:cNvPr id="937" name="Rectangle 936"/>
              <p:cNvSpPr/>
              <p:nvPr/>
            </p:nvSpPr>
            <p:spPr bwMode="gray">
              <a:xfrm>
                <a:off x="367188" y="4093351"/>
                <a:ext cx="792163" cy="820546"/>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Product Management</a:t>
                </a:r>
              </a:p>
            </p:txBody>
          </p:sp>
          <p:sp>
            <p:nvSpPr>
              <p:cNvPr id="938" name="Rectangle 937"/>
              <p:cNvSpPr/>
              <p:nvPr/>
            </p:nvSpPr>
            <p:spPr bwMode="gray">
              <a:xfrm>
                <a:off x="367188" y="2884182"/>
                <a:ext cx="792163" cy="114661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Market Data</a:t>
                </a:r>
              </a:p>
            </p:txBody>
          </p:sp>
          <p:sp>
            <p:nvSpPr>
              <p:cNvPr id="939" name="Rectangle 938"/>
              <p:cNvSpPr/>
              <p:nvPr/>
            </p:nvSpPr>
            <p:spPr bwMode="gray">
              <a:xfrm>
                <a:off x="367188" y="1448259"/>
                <a:ext cx="792163" cy="342900"/>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Party</a:t>
                </a:r>
              </a:p>
            </p:txBody>
          </p:sp>
          <p:sp>
            <p:nvSpPr>
              <p:cNvPr id="940" name="Rectangle 939"/>
              <p:cNvSpPr/>
              <p:nvPr/>
            </p:nvSpPr>
            <p:spPr bwMode="gray">
              <a:xfrm>
                <a:off x="367188" y="1849896"/>
                <a:ext cx="792163" cy="970065"/>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External Agency</a:t>
                </a:r>
              </a:p>
            </p:txBody>
          </p:sp>
          <p:sp>
            <p:nvSpPr>
              <p:cNvPr id="941" name="Rectangle 97"/>
              <p:cNvSpPr>
                <a:spLocks noChangeArrowheads="1"/>
              </p:cNvSpPr>
              <p:nvPr/>
            </p:nvSpPr>
            <p:spPr bwMode="auto">
              <a:xfrm>
                <a:off x="382533" y="4221940"/>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Design</a:t>
                </a:r>
              </a:p>
            </p:txBody>
          </p:sp>
          <p:sp>
            <p:nvSpPr>
              <p:cNvPr id="942" name="Rectangle 97"/>
              <p:cNvSpPr>
                <a:spLocks noChangeArrowheads="1"/>
              </p:cNvSpPr>
              <p:nvPr/>
            </p:nvSpPr>
            <p:spPr bwMode="auto">
              <a:xfrm>
                <a:off x="382533" y="4315513"/>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Deployment</a:t>
                </a:r>
              </a:p>
            </p:txBody>
          </p:sp>
          <p:sp>
            <p:nvSpPr>
              <p:cNvPr id="943" name="Rectangle 97"/>
              <p:cNvSpPr>
                <a:spLocks noChangeArrowheads="1"/>
              </p:cNvSpPr>
              <p:nvPr/>
            </p:nvSpPr>
            <p:spPr bwMode="auto">
              <a:xfrm>
                <a:off x="382533" y="4409087"/>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Training</a:t>
                </a:r>
              </a:p>
            </p:txBody>
          </p:sp>
          <p:sp>
            <p:nvSpPr>
              <p:cNvPr id="944" name="Rectangle 97"/>
              <p:cNvSpPr>
                <a:spLocks noChangeArrowheads="1"/>
              </p:cNvSpPr>
              <p:nvPr/>
            </p:nvSpPr>
            <p:spPr bwMode="auto">
              <a:xfrm>
                <a:off x="382533" y="4504248"/>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Quality Assurance</a:t>
                </a:r>
              </a:p>
            </p:txBody>
          </p:sp>
          <p:sp>
            <p:nvSpPr>
              <p:cNvPr id="945" name="Rectangle 97"/>
              <p:cNvSpPr>
                <a:spLocks noChangeArrowheads="1"/>
              </p:cNvSpPr>
              <p:nvPr/>
            </p:nvSpPr>
            <p:spPr bwMode="auto">
              <a:xfrm>
                <a:off x="382533" y="4597821"/>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Discount Pricing</a:t>
                </a:r>
              </a:p>
            </p:txBody>
          </p:sp>
          <p:sp>
            <p:nvSpPr>
              <p:cNvPr id="946" name="Rectangle 97"/>
              <p:cNvSpPr>
                <a:spLocks noChangeArrowheads="1"/>
              </p:cNvSpPr>
              <p:nvPr/>
            </p:nvSpPr>
            <p:spPr bwMode="auto">
              <a:xfrm>
                <a:off x="384651" y="1976897"/>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Information Provider Admin</a:t>
                </a:r>
              </a:p>
            </p:txBody>
          </p:sp>
          <p:sp>
            <p:nvSpPr>
              <p:cNvPr id="947" name="Rectangle 97"/>
              <p:cNvSpPr>
                <a:spLocks noChangeArrowheads="1"/>
              </p:cNvSpPr>
              <p:nvPr/>
            </p:nvSpPr>
            <p:spPr bwMode="auto">
              <a:xfrm>
                <a:off x="384651" y="1575259"/>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Party Data Management</a:t>
                </a:r>
              </a:p>
            </p:txBody>
          </p:sp>
          <p:sp>
            <p:nvSpPr>
              <p:cNvPr id="948" name="Rectangle 97"/>
              <p:cNvSpPr>
                <a:spLocks noChangeArrowheads="1"/>
              </p:cNvSpPr>
              <p:nvPr/>
            </p:nvSpPr>
            <p:spPr bwMode="auto">
              <a:xfrm>
                <a:off x="384651" y="1665747"/>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Profile</a:t>
                </a:r>
              </a:p>
            </p:txBody>
          </p:sp>
          <p:sp>
            <p:nvSpPr>
              <p:cNvPr id="949" name="Rectangle 97"/>
              <p:cNvSpPr>
                <a:spLocks noChangeArrowheads="1"/>
              </p:cNvSpPr>
              <p:nvPr/>
            </p:nvSpPr>
            <p:spPr bwMode="auto">
              <a:xfrm>
                <a:off x="384651" y="206639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Syndicate Management</a:t>
                </a:r>
              </a:p>
            </p:txBody>
          </p:sp>
          <p:sp>
            <p:nvSpPr>
              <p:cNvPr id="950" name="Rectangle 97"/>
              <p:cNvSpPr>
                <a:spLocks noChangeArrowheads="1"/>
              </p:cNvSpPr>
              <p:nvPr/>
            </p:nvSpPr>
            <p:spPr bwMode="auto">
              <a:xfrm>
                <a:off x="384651" y="2336466"/>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Correspondent Bank Data Mgmt</a:t>
                </a:r>
              </a:p>
            </p:txBody>
          </p:sp>
          <p:sp>
            <p:nvSpPr>
              <p:cNvPr id="951" name="Rectangle 97"/>
              <p:cNvSpPr>
                <a:spLocks noChangeArrowheads="1"/>
              </p:cNvSpPr>
              <p:nvPr/>
            </p:nvSpPr>
            <p:spPr bwMode="auto">
              <a:xfrm>
                <a:off x="384651" y="2427549"/>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Sub Custodian Agreement</a:t>
                </a:r>
              </a:p>
            </p:txBody>
          </p:sp>
          <p:sp>
            <p:nvSpPr>
              <p:cNvPr id="952" name="Rectangle 97"/>
              <p:cNvSpPr>
                <a:spLocks noChangeArrowheads="1"/>
              </p:cNvSpPr>
              <p:nvPr/>
            </p:nvSpPr>
            <p:spPr bwMode="auto">
              <a:xfrm>
                <a:off x="384651" y="2608128"/>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Broker Agreement</a:t>
                </a:r>
              </a:p>
            </p:txBody>
          </p:sp>
          <p:sp>
            <p:nvSpPr>
              <p:cNvPr id="953" name="Rectangle 97"/>
              <p:cNvSpPr>
                <a:spLocks noChangeArrowheads="1"/>
              </p:cNvSpPr>
              <p:nvPr/>
            </p:nvSpPr>
            <p:spPr bwMode="auto">
              <a:xfrm>
                <a:off x="384651" y="2517045"/>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Service Agency</a:t>
                </a:r>
              </a:p>
            </p:txBody>
          </p:sp>
          <p:sp>
            <p:nvSpPr>
              <p:cNvPr id="954" name="Rectangle 97"/>
              <p:cNvSpPr>
                <a:spLocks noChangeArrowheads="1"/>
              </p:cNvSpPr>
              <p:nvPr/>
            </p:nvSpPr>
            <p:spPr bwMode="auto">
              <a:xfrm>
                <a:off x="384651" y="2697621"/>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Contractor/Supplier Agreement</a:t>
                </a:r>
              </a:p>
            </p:txBody>
          </p:sp>
          <p:sp>
            <p:nvSpPr>
              <p:cNvPr id="955" name="Rectangle 97"/>
              <p:cNvSpPr>
                <a:spLocks noChangeArrowheads="1"/>
              </p:cNvSpPr>
              <p:nvPr/>
            </p:nvSpPr>
            <p:spPr bwMode="auto">
              <a:xfrm>
                <a:off x="384651" y="2246971"/>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Correspondent Bank Rel Mgmt</a:t>
                </a:r>
              </a:p>
            </p:txBody>
          </p:sp>
          <p:sp>
            <p:nvSpPr>
              <p:cNvPr id="956" name="Rectangle 97"/>
              <p:cNvSpPr>
                <a:spLocks noChangeArrowheads="1"/>
              </p:cNvSpPr>
              <p:nvPr/>
            </p:nvSpPr>
            <p:spPr bwMode="auto">
              <a:xfrm>
                <a:off x="382533" y="300483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Information Provider Operation</a:t>
                </a:r>
              </a:p>
            </p:txBody>
          </p:sp>
          <p:sp>
            <p:nvSpPr>
              <p:cNvPr id="957" name="Rectangle 97"/>
              <p:cNvSpPr>
                <a:spLocks noChangeArrowheads="1"/>
              </p:cNvSpPr>
              <p:nvPr/>
            </p:nvSpPr>
            <p:spPr bwMode="auto">
              <a:xfrm>
                <a:off x="382533" y="309603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Information Mgmt</a:t>
                </a:r>
              </a:p>
            </p:txBody>
          </p:sp>
          <p:sp>
            <p:nvSpPr>
              <p:cNvPr id="958" name="Rectangle 97"/>
              <p:cNvSpPr>
                <a:spLocks noChangeArrowheads="1"/>
              </p:cNvSpPr>
              <p:nvPr/>
            </p:nvSpPr>
            <p:spPr bwMode="auto">
              <a:xfrm>
                <a:off x="382533" y="3185648"/>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Market Analysis</a:t>
                </a:r>
              </a:p>
            </p:txBody>
          </p:sp>
          <p:sp>
            <p:nvSpPr>
              <p:cNvPr id="959" name="Rectangle 97"/>
              <p:cNvSpPr>
                <a:spLocks noChangeArrowheads="1"/>
              </p:cNvSpPr>
              <p:nvPr/>
            </p:nvSpPr>
            <p:spPr bwMode="auto">
              <a:xfrm>
                <a:off x="382533" y="327526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Market Research</a:t>
                </a:r>
              </a:p>
            </p:txBody>
          </p:sp>
          <p:sp>
            <p:nvSpPr>
              <p:cNvPr id="960" name="Rectangle 97"/>
              <p:cNvSpPr>
                <a:spLocks noChangeArrowheads="1"/>
              </p:cNvSpPr>
              <p:nvPr/>
            </p:nvSpPr>
            <p:spPr bwMode="auto">
              <a:xfrm>
                <a:off x="382533" y="336646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Quant Model</a:t>
                </a:r>
              </a:p>
            </p:txBody>
          </p:sp>
          <p:sp>
            <p:nvSpPr>
              <p:cNvPr id="961" name="Rectangle 97"/>
              <p:cNvSpPr>
                <a:spLocks noChangeArrowheads="1"/>
              </p:cNvSpPr>
              <p:nvPr/>
            </p:nvSpPr>
            <p:spPr bwMode="auto">
              <a:xfrm>
                <a:off x="382533" y="3456079"/>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Data Switch Adm</a:t>
                </a:r>
              </a:p>
            </p:txBody>
          </p:sp>
          <p:sp>
            <p:nvSpPr>
              <p:cNvPr id="962" name="Rectangle 97"/>
              <p:cNvSpPr>
                <a:spLocks noChangeArrowheads="1"/>
              </p:cNvSpPr>
              <p:nvPr/>
            </p:nvSpPr>
            <p:spPr bwMode="auto">
              <a:xfrm>
                <a:off x="382533" y="3545692"/>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Market Data Switch Ops</a:t>
                </a:r>
              </a:p>
            </p:txBody>
          </p:sp>
          <p:sp>
            <p:nvSpPr>
              <p:cNvPr id="963" name="Rectangle 97"/>
              <p:cNvSpPr>
                <a:spLocks noChangeArrowheads="1"/>
              </p:cNvSpPr>
              <p:nvPr/>
            </p:nvSpPr>
            <p:spPr bwMode="auto">
              <a:xfrm>
                <a:off x="382533" y="3635307"/>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Instr Ref Data Mgmt</a:t>
                </a:r>
              </a:p>
            </p:txBody>
          </p:sp>
          <p:sp>
            <p:nvSpPr>
              <p:cNvPr id="964" name="Rectangle 97"/>
              <p:cNvSpPr>
                <a:spLocks noChangeArrowheads="1"/>
              </p:cNvSpPr>
              <p:nvPr/>
            </p:nvSpPr>
            <p:spPr bwMode="auto">
              <a:xfrm>
                <a:off x="382533" y="381612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Public Reference Data Mgmt</a:t>
                </a:r>
              </a:p>
            </p:txBody>
          </p:sp>
          <p:sp>
            <p:nvSpPr>
              <p:cNvPr id="965" name="Rectangle 97"/>
              <p:cNvSpPr>
                <a:spLocks noChangeArrowheads="1"/>
              </p:cNvSpPr>
              <p:nvPr/>
            </p:nvSpPr>
            <p:spPr bwMode="auto">
              <a:xfrm>
                <a:off x="382533" y="3726509"/>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Counterparty Administration</a:t>
                </a:r>
              </a:p>
            </p:txBody>
          </p:sp>
          <p:sp>
            <p:nvSpPr>
              <p:cNvPr id="966" name="Rectangle 97"/>
              <p:cNvSpPr>
                <a:spLocks noChangeArrowheads="1"/>
              </p:cNvSpPr>
              <p:nvPr/>
            </p:nvSpPr>
            <p:spPr bwMode="auto">
              <a:xfrm>
                <a:off x="382002" y="390732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Location Data Management</a:t>
                </a:r>
              </a:p>
            </p:txBody>
          </p:sp>
          <p:sp>
            <p:nvSpPr>
              <p:cNvPr id="967" name="Rectangle 97"/>
              <p:cNvSpPr>
                <a:spLocks noChangeArrowheads="1"/>
              </p:cNvSpPr>
              <p:nvPr/>
            </p:nvSpPr>
            <p:spPr bwMode="auto">
              <a:xfrm>
                <a:off x="384651" y="2157475"/>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Interbank Relationship Mgmt</a:t>
                </a:r>
              </a:p>
            </p:txBody>
          </p:sp>
          <p:sp>
            <p:nvSpPr>
              <p:cNvPr id="968" name="Rectangle 97"/>
              <p:cNvSpPr>
                <a:spLocks noChangeArrowheads="1"/>
              </p:cNvSpPr>
              <p:nvPr/>
            </p:nvSpPr>
            <p:spPr bwMode="auto">
              <a:xfrm>
                <a:off x="382533" y="4692982"/>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Directory</a:t>
                </a:r>
              </a:p>
            </p:txBody>
          </p:sp>
          <p:sp>
            <p:nvSpPr>
              <p:cNvPr id="969" name="Rectangle 97"/>
              <p:cNvSpPr>
                <a:spLocks noChangeArrowheads="1"/>
              </p:cNvSpPr>
              <p:nvPr/>
            </p:nvSpPr>
            <p:spPr bwMode="auto">
              <a:xfrm>
                <a:off x="382533" y="4788141"/>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Special Pricing Conditions</a:t>
                </a:r>
              </a:p>
            </p:txBody>
          </p:sp>
        </p:grpSp>
        <p:sp>
          <p:nvSpPr>
            <p:cNvPr id="970" name="Rectangle 97"/>
            <p:cNvSpPr>
              <a:spLocks noChangeArrowheads="1"/>
            </p:cNvSpPr>
            <p:nvPr/>
          </p:nvSpPr>
          <p:spPr bwMode="auto">
            <a:xfrm>
              <a:off x="2259489" y="5005283"/>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Precedents</a:t>
              </a:r>
            </a:p>
          </p:txBody>
        </p:sp>
        <p:sp>
          <p:nvSpPr>
            <p:cNvPr id="971" name="Rectangle 97"/>
            <p:cNvSpPr>
              <a:spLocks noChangeArrowheads="1"/>
            </p:cNvSpPr>
            <p:nvPr/>
          </p:nvSpPr>
          <p:spPr bwMode="auto">
            <a:xfrm>
              <a:off x="2259489" y="491585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Custmer Reference Data Mgmt</a:t>
              </a:r>
            </a:p>
          </p:txBody>
        </p:sp>
        <p:sp>
          <p:nvSpPr>
            <p:cNvPr id="972" name="Rectangle 97"/>
            <p:cNvSpPr>
              <a:spLocks noChangeArrowheads="1"/>
            </p:cNvSpPr>
            <p:nvPr/>
          </p:nvSpPr>
          <p:spPr bwMode="auto">
            <a:xfrm>
              <a:off x="2259489" y="5094707"/>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Proposition</a:t>
              </a:r>
            </a:p>
          </p:txBody>
        </p:sp>
        <p:sp>
          <p:nvSpPr>
            <p:cNvPr id="973" name="Rectangle 97"/>
            <p:cNvSpPr>
              <a:spLocks noChangeArrowheads="1"/>
            </p:cNvSpPr>
            <p:nvPr/>
          </p:nvSpPr>
          <p:spPr bwMode="auto">
            <a:xfrm>
              <a:off x="1384776" y="293245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Terminal</a:t>
              </a:r>
            </a:p>
          </p:txBody>
        </p:sp>
        <p:sp>
          <p:nvSpPr>
            <p:cNvPr id="974" name="Rectangle 97"/>
            <p:cNvSpPr>
              <a:spLocks noChangeArrowheads="1"/>
            </p:cNvSpPr>
            <p:nvPr/>
          </p:nvSpPr>
          <p:spPr bwMode="auto">
            <a:xfrm>
              <a:off x="1384776" y="3022831"/>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Terminal Operation</a:t>
              </a:r>
            </a:p>
          </p:txBody>
        </p:sp>
        <p:sp>
          <p:nvSpPr>
            <p:cNvPr id="975" name="Rectangle 97"/>
            <p:cNvSpPr>
              <a:spLocks noChangeArrowheads="1"/>
            </p:cNvSpPr>
            <p:nvPr/>
          </p:nvSpPr>
          <p:spPr bwMode="auto">
            <a:xfrm>
              <a:off x="3277076" y="3548818"/>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Merchant Acquiring</a:t>
              </a:r>
            </a:p>
          </p:txBody>
        </p:sp>
        <p:sp>
          <p:nvSpPr>
            <p:cNvPr id="976" name="Rectangle 97"/>
            <p:cNvSpPr>
              <a:spLocks noChangeArrowheads="1"/>
            </p:cNvSpPr>
            <p:nvPr/>
          </p:nvSpPr>
          <p:spPr bwMode="auto">
            <a:xfrm>
              <a:off x="3277076" y="3640365"/>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Network Participant</a:t>
              </a:r>
            </a:p>
          </p:txBody>
        </p:sp>
        <p:sp>
          <p:nvSpPr>
            <p:cNvPr id="977" name="Rectangle 976"/>
            <p:cNvSpPr/>
            <p:nvPr/>
          </p:nvSpPr>
          <p:spPr bwMode="gray">
            <a:xfrm>
              <a:off x="3256966" y="4905515"/>
              <a:ext cx="2624137" cy="161361"/>
            </a:xfrm>
            <a:prstGeom prst="rect">
              <a:avLst/>
            </a:prstGeom>
            <a:solidFill>
              <a:srgbClr val="202D7F"/>
            </a:solidFill>
            <a:ln w="12700" algn="ctr">
              <a:noFill/>
              <a:miter lim="800000"/>
              <a:headEnd/>
              <a:tailEnd/>
            </a:ln>
            <a:effectLst>
              <a:outerShdw blurRad="50800" dist="38100" dir="2700000">
                <a:srgbClr val="000000">
                  <a:alpha val="76000"/>
                </a:srgbClr>
              </a:outerShdw>
            </a:effectLst>
          </p:spPr>
          <p:txBody>
            <a:bodyPr lIns="0" tIns="46806" rIns="0" bIns="46806" anchor="ctr"/>
            <a:lstStyle/>
            <a:p>
              <a:pPr marL="0" lvl="1" algn="ctr" defTabSz="676997">
                <a:lnSpc>
                  <a:spcPct val="90000"/>
                </a:lnSpc>
                <a:buClr>
                  <a:srgbClr val="F0AB00"/>
                </a:buClr>
                <a:buSzPct val="80000"/>
                <a:defRPr/>
              </a:pPr>
              <a:r>
                <a:rPr lang="en-US" sz="700" b="1" dirty="0">
                  <a:solidFill>
                    <a:srgbClr val="FFFFFF"/>
                  </a:solidFill>
                  <a:latin typeface="Arial Narrow"/>
                  <a:cs typeface="Arial Narrow"/>
                </a:rPr>
                <a:t>Cross Product Operations</a:t>
              </a:r>
            </a:p>
          </p:txBody>
        </p:sp>
        <p:sp>
          <p:nvSpPr>
            <p:cNvPr id="978" name="Rectangle 977"/>
            <p:cNvSpPr/>
            <p:nvPr/>
          </p:nvSpPr>
          <p:spPr bwMode="gray">
            <a:xfrm>
              <a:off x="3259613" y="5107769"/>
              <a:ext cx="792163" cy="967064"/>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Payments</a:t>
              </a:r>
            </a:p>
          </p:txBody>
        </p:sp>
        <p:sp>
          <p:nvSpPr>
            <p:cNvPr id="979" name="Rectangle 97"/>
            <p:cNvSpPr>
              <a:spLocks noChangeArrowheads="1"/>
            </p:cNvSpPr>
            <p:nvPr/>
          </p:nvSpPr>
          <p:spPr bwMode="auto">
            <a:xfrm>
              <a:off x="3277070" y="5216250"/>
              <a:ext cx="757237"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Payments Execution</a:t>
              </a:r>
            </a:p>
          </p:txBody>
        </p:sp>
        <p:sp>
          <p:nvSpPr>
            <p:cNvPr id="980" name="Rectangle 979"/>
            <p:cNvSpPr/>
            <p:nvPr/>
          </p:nvSpPr>
          <p:spPr bwMode="gray">
            <a:xfrm>
              <a:off x="3259613" y="6108698"/>
              <a:ext cx="792163" cy="379237"/>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Collateral Admin.</a:t>
              </a:r>
            </a:p>
          </p:txBody>
        </p:sp>
        <p:sp>
          <p:nvSpPr>
            <p:cNvPr id="981" name="Rectangle 97"/>
            <p:cNvSpPr>
              <a:spLocks noChangeArrowheads="1"/>
            </p:cNvSpPr>
            <p:nvPr/>
          </p:nvSpPr>
          <p:spPr bwMode="auto">
            <a:xfrm>
              <a:off x="3277076" y="6215441"/>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Collateral Allocation Mgnt</a:t>
              </a:r>
            </a:p>
          </p:txBody>
        </p:sp>
        <p:sp>
          <p:nvSpPr>
            <p:cNvPr id="982" name="Rectangle 97"/>
            <p:cNvSpPr>
              <a:spLocks noChangeArrowheads="1"/>
            </p:cNvSpPr>
            <p:nvPr/>
          </p:nvSpPr>
          <p:spPr bwMode="auto">
            <a:xfrm>
              <a:off x="3277076" y="6305928"/>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Collateral Asset Administration</a:t>
              </a:r>
            </a:p>
          </p:txBody>
        </p:sp>
        <p:sp>
          <p:nvSpPr>
            <p:cNvPr id="983" name="Rectangle 97"/>
            <p:cNvSpPr>
              <a:spLocks noChangeArrowheads="1"/>
            </p:cNvSpPr>
            <p:nvPr/>
          </p:nvSpPr>
          <p:spPr bwMode="auto">
            <a:xfrm>
              <a:off x="3277076" y="6394828"/>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Collections</a:t>
              </a:r>
            </a:p>
          </p:txBody>
        </p:sp>
        <p:sp>
          <p:nvSpPr>
            <p:cNvPr id="984" name="Rectangle 983"/>
            <p:cNvSpPr/>
            <p:nvPr/>
          </p:nvSpPr>
          <p:spPr bwMode="gray">
            <a:xfrm>
              <a:off x="4177188" y="5107766"/>
              <a:ext cx="792163" cy="1046298"/>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Account Management</a:t>
              </a:r>
            </a:p>
          </p:txBody>
        </p:sp>
        <p:sp>
          <p:nvSpPr>
            <p:cNvPr id="985" name="Rectangle 984"/>
            <p:cNvSpPr/>
            <p:nvPr/>
          </p:nvSpPr>
          <p:spPr bwMode="gray">
            <a:xfrm>
              <a:off x="5093176" y="5107768"/>
              <a:ext cx="792162" cy="1318432"/>
            </a:xfrm>
            <a:prstGeom prst="rect">
              <a:avLst/>
            </a:prstGeom>
            <a:solidFill>
              <a:srgbClr val="0000FF"/>
            </a:solidFill>
            <a:ln w="12700" cap="flat" cmpd="sng" algn="ctr">
              <a:solidFill>
                <a:srgbClr val="000000"/>
              </a:solidFill>
              <a:prstDash val="solid"/>
              <a:round/>
              <a:headEnd type="none" w="med" len="med"/>
              <a:tailEnd type="none" w="med" len="med"/>
            </a:ln>
            <a:effectLst>
              <a:outerShdw blurRad="40000" dist="23000" dir="5400000" rotWithShape="0">
                <a:srgbClr val="000000">
                  <a:alpha val="35000"/>
                </a:srgbClr>
              </a:outerShdw>
            </a:effectLst>
          </p:spPr>
          <p:txBody>
            <a:bodyPr lIns="0" tIns="18002" rIns="0" bIns="18002"/>
            <a:lstStyle/>
            <a:p>
              <a:pPr marL="0" lvl="1" algn="ctr" defTabSz="676997">
                <a:lnSpc>
                  <a:spcPct val="80000"/>
                </a:lnSpc>
                <a:buClr>
                  <a:srgbClr val="F0AB00"/>
                </a:buClr>
                <a:buSzPct val="80000"/>
                <a:defRPr/>
              </a:pPr>
              <a:r>
                <a:rPr lang="en-US" sz="700" b="1" kern="0" dirty="0">
                  <a:solidFill>
                    <a:srgbClr val="FFFFFF"/>
                  </a:solidFill>
                  <a:latin typeface="Arial Narrow"/>
                  <a:cs typeface="Arial Narrow"/>
                </a:rPr>
                <a:t>Operational Services</a:t>
              </a:r>
            </a:p>
          </p:txBody>
        </p:sp>
        <p:sp>
          <p:nvSpPr>
            <p:cNvPr id="986" name="Rectangle 97"/>
            <p:cNvSpPr>
              <a:spLocks noChangeArrowheads="1"/>
            </p:cNvSpPr>
            <p:nvPr/>
          </p:nvSpPr>
          <p:spPr bwMode="auto">
            <a:xfrm>
              <a:off x="4194651" y="5864705"/>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Transaction Engine</a:t>
              </a:r>
            </a:p>
          </p:txBody>
        </p:sp>
        <p:sp>
          <p:nvSpPr>
            <p:cNvPr id="987" name="Rectangle 97"/>
            <p:cNvSpPr>
              <a:spLocks noChangeArrowheads="1"/>
            </p:cNvSpPr>
            <p:nvPr/>
          </p:nvSpPr>
          <p:spPr bwMode="auto">
            <a:xfrm>
              <a:off x="4194651" y="523635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Position Keeping</a:t>
              </a:r>
            </a:p>
          </p:txBody>
        </p:sp>
        <p:sp>
          <p:nvSpPr>
            <p:cNvPr id="988" name="Rectangle 97"/>
            <p:cNvSpPr>
              <a:spLocks noChangeArrowheads="1"/>
            </p:cNvSpPr>
            <p:nvPr/>
          </p:nvSpPr>
          <p:spPr bwMode="auto">
            <a:xfrm>
              <a:off x="4194651" y="568608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Position Management</a:t>
              </a:r>
            </a:p>
          </p:txBody>
        </p:sp>
        <p:sp>
          <p:nvSpPr>
            <p:cNvPr id="989" name="Rectangle 97"/>
            <p:cNvSpPr>
              <a:spLocks noChangeArrowheads="1"/>
            </p:cNvSpPr>
            <p:nvPr/>
          </p:nvSpPr>
          <p:spPr bwMode="auto">
            <a:xfrm>
              <a:off x="4194651" y="5414978"/>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Accounts Receivable</a:t>
              </a:r>
            </a:p>
          </p:txBody>
        </p:sp>
        <p:sp>
          <p:nvSpPr>
            <p:cNvPr id="990" name="Rectangle 97"/>
            <p:cNvSpPr>
              <a:spLocks noChangeArrowheads="1"/>
            </p:cNvSpPr>
            <p:nvPr/>
          </p:nvSpPr>
          <p:spPr bwMode="auto">
            <a:xfrm>
              <a:off x="4194651" y="550587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Account Reconciliation</a:t>
              </a:r>
            </a:p>
          </p:txBody>
        </p:sp>
        <p:sp>
          <p:nvSpPr>
            <p:cNvPr id="991" name="Rectangle 97"/>
            <p:cNvSpPr>
              <a:spLocks noChangeArrowheads="1"/>
            </p:cNvSpPr>
            <p:nvPr/>
          </p:nvSpPr>
          <p:spPr bwMode="auto">
            <a:xfrm>
              <a:off x="4194651" y="5775395"/>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Fraud Detection</a:t>
              </a:r>
            </a:p>
          </p:txBody>
        </p:sp>
        <p:sp>
          <p:nvSpPr>
            <p:cNvPr id="992" name="Rectangle 97"/>
            <p:cNvSpPr>
              <a:spLocks noChangeArrowheads="1"/>
            </p:cNvSpPr>
            <p:nvPr/>
          </p:nvSpPr>
          <p:spPr bwMode="auto">
            <a:xfrm>
              <a:off x="4194651" y="5325668"/>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Reward Points Account</a:t>
              </a:r>
            </a:p>
          </p:txBody>
        </p:sp>
        <p:sp>
          <p:nvSpPr>
            <p:cNvPr id="993" name="Rectangle 97"/>
            <p:cNvSpPr>
              <a:spLocks noChangeArrowheads="1"/>
            </p:cNvSpPr>
            <p:nvPr/>
          </p:nvSpPr>
          <p:spPr bwMode="auto">
            <a:xfrm>
              <a:off x="5112226" y="5234770"/>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Issued Device Admin</a:t>
              </a:r>
            </a:p>
          </p:txBody>
        </p:sp>
        <p:sp>
          <p:nvSpPr>
            <p:cNvPr id="994" name="Rectangle 97"/>
            <p:cNvSpPr>
              <a:spLocks noChangeArrowheads="1"/>
            </p:cNvSpPr>
            <p:nvPr/>
          </p:nvSpPr>
          <p:spPr bwMode="auto">
            <a:xfrm>
              <a:off x="4194651" y="5595187"/>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Counterparty Risk</a:t>
              </a:r>
            </a:p>
          </p:txBody>
        </p:sp>
        <p:sp>
          <p:nvSpPr>
            <p:cNvPr id="995" name="Rectangle 97"/>
            <p:cNvSpPr>
              <a:spLocks noChangeArrowheads="1"/>
            </p:cNvSpPr>
            <p:nvPr/>
          </p:nvSpPr>
          <p:spPr bwMode="auto">
            <a:xfrm>
              <a:off x="5112226" y="5681915"/>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Dunning</a:t>
              </a:r>
            </a:p>
          </p:txBody>
        </p:sp>
        <p:sp>
          <p:nvSpPr>
            <p:cNvPr id="996" name="Rectangle 97"/>
            <p:cNvSpPr>
              <a:spLocks noChangeArrowheads="1"/>
            </p:cNvSpPr>
            <p:nvPr/>
          </p:nvSpPr>
          <p:spPr bwMode="auto">
            <a:xfrm>
              <a:off x="5112226" y="550305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Open Item Management</a:t>
              </a:r>
            </a:p>
          </p:txBody>
        </p:sp>
        <p:sp>
          <p:nvSpPr>
            <p:cNvPr id="997" name="Rectangle 97"/>
            <p:cNvSpPr>
              <a:spLocks noChangeArrowheads="1"/>
            </p:cNvSpPr>
            <p:nvPr/>
          </p:nvSpPr>
          <p:spPr bwMode="auto">
            <a:xfrm>
              <a:off x="5112226" y="5413628"/>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Disbursement</a:t>
              </a:r>
            </a:p>
          </p:txBody>
        </p:sp>
        <p:sp>
          <p:nvSpPr>
            <p:cNvPr id="998" name="Rectangle 97"/>
            <p:cNvSpPr>
              <a:spLocks noChangeArrowheads="1"/>
            </p:cNvSpPr>
            <p:nvPr/>
          </p:nvSpPr>
          <p:spPr bwMode="auto">
            <a:xfrm>
              <a:off x="5112226" y="595178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Channel Activity Analysis</a:t>
              </a:r>
            </a:p>
          </p:txBody>
        </p:sp>
        <p:sp>
          <p:nvSpPr>
            <p:cNvPr id="1005" name="Rectangle 97"/>
            <p:cNvSpPr>
              <a:spLocks noChangeArrowheads="1"/>
            </p:cNvSpPr>
            <p:nvPr/>
          </p:nvSpPr>
          <p:spPr bwMode="auto">
            <a:xfrm>
              <a:off x="5112226" y="5860772"/>
              <a:ext cx="755650"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Rewards Points Awards &amp; Red.</a:t>
              </a:r>
            </a:p>
          </p:txBody>
        </p:sp>
        <p:sp>
          <p:nvSpPr>
            <p:cNvPr id="1042" name="Rectangle 97"/>
            <p:cNvSpPr>
              <a:spLocks noChangeArrowheads="1"/>
            </p:cNvSpPr>
            <p:nvPr/>
          </p:nvSpPr>
          <p:spPr bwMode="auto">
            <a:xfrm>
              <a:off x="5112226" y="5771344"/>
              <a:ext cx="755650" cy="71437"/>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Billing</a:t>
              </a:r>
            </a:p>
          </p:txBody>
        </p:sp>
        <p:sp>
          <p:nvSpPr>
            <p:cNvPr id="1043" name="Rectangle 97"/>
            <p:cNvSpPr>
              <a:spLocks noChangeArrowheads="1"/>
            </p:cNvSpPr>
            <p:nvPr/>
          </p:nvSpPr>
          <p:spPr bwMode="auto">
            <a:xfrm>
              <a:off x="5112226" y="559248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Leasing Item Administration</a:t>
              </a:r>
            </a:p>
          </p:txBody>
        </p:sp>
        <p:sp>
          <p:nvSpPr>
            <p:cNvPr id="1044" name="Rectangle 97"/>
            <p:cNvSpPr>
              <a:spLocks noChangeArrowheads="1"/>
            </p:cNvSpPr>
            <p:nvPr/>
          </p:nvSpPr>
          <p:spPr bwMode="auto">
            <a:xfrm>
              <a:off x="5112226" y="532419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Issued Device Tracking</a:t>
              </a:r>
            </a:p>
          </p:txBody>
        </p:sp>
        <p:sp>
          <p:nvSpPr>
            <p:cNvPr id="1045" name="Rectangle 97"/>
            <p:cNvSpPr>
              <a:spLocks noChangeArrowheads="1"/>
            </p:cNvSpPr>
            <p:nvPr/>
          </p:nvSpPr>
          <p:spPr bwMode="auto">
            <a:xfrm>
              <a:off x="3277070" y="5300916"/>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Message Analysis</a:t>
              </a:r>
            </a:p>
          </p:txBody>
        </p:sp>
        <p:sp>
          <p:nvSpPr>
            <p:cNvPr id="1046" name="Rectangle 97"/>
            <p:cNvSpPr>
              <a:spLocks noChangeArrowheads="1"/>
            </p:cNvSpPr>
            <p:nvPr/>
          </p:nvSpPr>
          <p:spPr bwMode="auto">
            <a:xfrm>
              <a:off x="3277070" y="5385583"/>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Financial  Gateway</a:t>
              </a:r>
            </a:p>
          </p:txBody>
        </p:sp>
        <p:sp>
          <p:nvSpPr>
            <p:cNvPr id="1047" name="Rectangle 97"/>
            <p:cNvSpPr>
              <a:spLocks noChangeArrowheads="1"/>
            </p:cNvSpPr>
            <p:nvPr/>
          </p:nvSpPr>
          <p:spPr bwMode="auto">
            <a:xfrm>
              <a:off x="3277070" y="5471837"/>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Correspondent Bank</a:t>
              </a:r>
            </a:p>
          </p:txBody>
        </p:sp>
        <p:sp>
          <p:nvSpPr>
            <p:cNvPr id="1048" name="Rectangle 97"/>
            <p:cNvSpPr>
              <a:spLocks noChangeArrowheads="1"/>
            </p:cNvSpPr>
            <p:nvPr/>
          </p:nvSpPr>
          <p:spPr bwMode="auto">
            <a:xfrm>
              <a:off x="3277070" y="5556504"/>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Cheque Processing</a:t>
              </a:r>
            </a:p>
          </p:txBody>
        </p:sp>
        <p:sp>
          <p:nvSpPr>
            <p:cNvPr id="1049" name="Rectangle 97"/>
            <p:cNvSpPr>
              <a:spLocks noChangeArrowheads="1"/>
            </p:cNvSpPr>
            <p:nvPr/>
          </p:nvSpPr>
          <p:spPr bwMode="auto">
            <a:xfrm>
              <a:off x="3277070" y="5641171"/>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Central Cash Handling</a:t>
              </a:r>
            </a:p>
          </p:txBody>
        </p:sp>
        <p:sp>
          <p:nvSpPr>
            <p:cNvPr id="1050" name="Rectangle 97"/>
            <p:cNvSpPr>
              <a:spLocks noChangeArrowheads="1"/>
            </p:cNvSpPr>
            <p:nvPr/>
          </p:nvSpPr>
          <p:spPr bwMode="auto">
            <a:xfrm>
              <a:off x="5117270" y="6043513"/>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Channel Activity History</a:t>
              </a:r>
            </a:p>
          </p:txBody>
        </p:sp>
        <p:sp>
          <p:nvSpPr>
            <p:cNvPr id="1051" name="Rectangle 97"/>
            <p:cNvSpPr>
              <a:spLocks noChangeArrowheads="1"/>
            </p:cNvSpPr>
            <p:nvPr/>
          </p:nvSpPr>
          <p:spPr bwMode="auto">
            <a:xfrm>
              <a:off x="4194651" y="5955603"/>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Product Combination</a:t>
              </a:r>
            </a:p>
          </p:txBody>
        </p:sp>
        <p:sp>
          <p:nvSpPr>
            <p:cNvPr id="1052" name="Rectangle 97"/>
            <p:cNvSpPr>
              <a:spLocks noChangeArrowheads="1"/>
            </p:cNvSpPr>
            <p:nvPr/>
          </p:nvSpPr>
          <p:spPr bwMode="auto">
            <a:xfrm>
              <a:off x="4194651" y="6046504"/>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Customer Position</a:t>
              </a:r>
            </a:p>
          </p:txBody>
        </p:sp>
        <p:sp>
          <p:nvSpPr>
            <p:cNvPr id="1053" name="Rectangle 97"/>
            <p:cNvSpPr>
              <a:spLocks noChangeArrowheads="1"/>
            </p:cNvSpPr>
            <p:nvPr/>
          </p:nvSpPr>
          <p:spPr bwMode="auto">
            <a:xfrm>
              <a:off x="3277070" y="5725838"/>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ACH Fulfillment</a:t>
              </a:r>
            </a:p>
          </p:txBody>
        </p:sp>
        <p:sp>
          <p:nvSpPr>
            <p:cNvPr id="1054" name="Rectangle 97"/>
            <p:cNvSpPr>
              <a:spLocks noChangeArrowheads="1"/>
            </p:cNvSpPr>
            <p:nvPr/>
          </p:nvSpPr>
          <p:spPr bwMode="auto">
            <a:xfrm>
              <a:off x="3277070" y="5810505"/>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eCommerce</a:t>
              </a:r>
            </a:p>
          </p:txBody>
        </p:sp>
        <p:sp>
          <p:nvSpPr>
            <p:cNvPr id="1055" name="Rectangle 97"/>
            <p:cNvSpPr>
              <a:spLocks noChangeArrowheads="1"/>
            </p:cNvSpPr>
            <p:nvPr/>
          </p:nvSpPr>
          <p:spPr bwMode="auto">
            <a:xfrm>
              <a:off x="5117270" y="6134236"/>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Transaction Switch</a:t>
              </a:r>
            </a:p>
          </p:txBody>
        </p:sp>
        <p:sp>
          <p:nvSpPr>
            <p:cNvPr id="1056" name="Rectangle 97"/>
            <p:cNvSpPr>
              <a:spLocks noChangeArrowheads="1"/>
            </p:cNvSpPr>
            <p:nvPr/>
          </p:nvSpPr>
          <p:spPr bwMode="auto">
            <a:xfrm>
              <a:off x="3277070" y="5895172"/>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Clearing</a:t>
              </a:r>
            </a:p>
          </p:txBody>
        </p:sp>
        <p:sp>
          <p:nvSpPr>
            <p:cNvPr id="1057" name="Rectangle 97"/>
            <p:cNvSpPr>
              <a:spLocks noChangeArrowheads="1"/>
            </p:cNvSpPr>
            <p:nvPr/>
          </p:nvSpPr>
          <p:spPr bwMode="auto">
            <a:xfrm>
              <a:off x="3277070" y="5979843"/>
              <a:ext cx="757237"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Financial Settlement</a:t>
              </a:r>
            </a:p>
          </p:txBody>
        </p:sp>
        <p:sp>
          <p:nvSpPr>
            <p:cNvPr id="1058" name="Rectangle 97"/>
            <p:cNvSpPr>
              <a:spLocks noChangeArrowheads="1"/>
            </p:cNvSpPr>
            <p:nvPr/>
          </p:nvSpPr>
          <p:spPr bwMode="auto">
            <a:xfrm>
              <a:off x="5117270" y="6224959"/>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Delinquent Account</a:t>
              </a:r>
            </a:p>
          </p:txBody>
        </p:sp>
        <p:sp>
          <p:nvSpPr>
            <p:cNvPr id="1059" name="Rectangle 97"/>
            <p:cNvSpPr>
              <a:spLocks noChangeArrowheads="1"/>
            </p:cNvSpPr>
            <p:nvPr/>
          </p:nvSpPr>
          <p:spPr bwMode="auto">
            <a:xfrm>
              <a:off x="5117270" y="6315682"/>
              <a:ext cx="755650" cy="71438"/>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Card Collections</a:t>
              </a:r>
            </a:p>
          </p:txBody>
        </p:sp>
        <p:sp>
          <p:nvSpPr>
            <p:cNvPr id="1060" name="Rectangle 97"/>
            <p:cNvSpPr>
              <a:spLocks noChangeArrowheads="1"/>
            </p:cNvSpPr>
            <p:nvPr/>
          </p:nvSpPr>
          <p:spPr bwMode="auto">
            <a:xfrm>
              <a:off x="3274957" y="2371506"/>
              <a:ext cx="757237" cy="73025"/>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defTabSz="676997" eaLnBrk="0" hangingPunct="0">
                <a:lnSpc>
                  <a:spcPct val="80000"/>
                </a:lnSpc>
                <a:defRPr/>
              </a:pPr>
              <a:r>
                <a:rPr lang="en-US" sz="500" kern="0" dirty="0">
                  <a:solidFill>
                    <a:srgbClr val="000000"/>
                  </a:solidFill>
                  <a:latin typeface="Arial Narrow"/>
                  <a:cs typeface="Arial Narrow"/>
                </a:rPr>
                <a:t>Corporate Deposits</a:t>
              </a:r>
            </a:p>
          </p:txBody>
        </p:sp>
      </p:grpSp>
      <p:sp>
        <p:nvSpPr>
          <p:cNvPr id="2" name="Tekstvak 1">
            <a:extLst>
              <a:ext uri="{FF2B5EF4-FFF2-40B4-BE49-F238E27FC236}">
                <a16:creationId xmlns:a16="http://schemas.microsoft.com/office/drawing/2014/main" id="{7BE222D8-AE51-4A3F-A6A4-7498BFF46F80}"/>
              </a:ext>
            </a:extLst>
          </p:cNvPr>
          <p:cNvSpPr txBox="1"/>
          <p:nvPr/>
        </p:nvSpPr>
        <p:spPr>
          <a:xfrm>
            <a:off x="2326792" y="6094037"/>
            <a:ext cx="1377733"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Business Area</a:t>
            </a:r>
            <a:endParaRPr lang="en-US" dirty="0">
              <a:solidFill>
                <a:srgbClr val="000000"/>
              </a:solidFill>
              <a:latin typeface="Calibri"/>
            </a:endParaRPr>
          </a:p>
        </p:txBody>
      </p:sp>
      <p:sp>
        <p:nvSpPr>
          <p:cNvPr id="3" name="Rechthoek: afgeronde hoeken 2">
            <a:extLst>
              <a:ext uri="{FF2B5EF4-FFF2-40B4-BE49-F238E27FC236}">
                <a16:creationId xmlns:a16="http://schemas.microsoft.com/office/drawing/2014/main" id="{F468749A-2225-46B7-B9D6-873B0DBADC67}"/>
              </a:ext>
            </a:extLst>
          </p:cNvPr>
          <p:cNvSpPr/>
          <p:nvPr/>
        </p:nvSpPr>
        <p:spPr>
          <a:xfrm>
            <a:off x="1056234" y="694283"/>
            <a:ext cx="1258416" cy="4051444"/>
          </a:xfrm>
          <a:prstGeom prst="roundRect">
            <a:avLst/>
          </a:prstGeom>
          <a:noFill/>
          <a:ln w="1111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cxnSp>
        <p:nvCxnSpPr>
          <p:cNvPr id="5" name="Verbindingslijn: gebogen 4">
            <a:extLst>
              <a:ext uri="{FF2B5EF4-FFF2-40B4-BE49-F238E27FC236}">
                <a16:creationId xmlns:a16="http://schemas.microsoft.com/office/drawing/2014/main" id="{687EA7E9-2859-40F6-A16F-5CF5B2914566}"/>
              </a:ext>
            </a:extLst>
          </p:cNvPr>
          <p:cNvCxnSpPr>
            <a:stCxn id="2" idx="0"/>
            <a:endCxn id="3" idx="3"/>
          </p:cNvCxnSpPr>
          <p:nvPr/>
        </p:nvCxnSpPr>
        <p:spPr>
          <a:xfrm rot="16200000" flipV="1">
            <a:off x="978139" y="4056516"/>
            <a:ext cx="3374032" cy="701009"/>
          </a:xfrm>
          <a:prstGeom prst="bentConnector2">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70" name="Rechthoek: afgeronde hoeken 369">
            <a:extLst>
              <a:ext uri="{FF2B5EF4-FFF2-40B4-BE49-F238E27FC236}">
                <a16:creationId xmlns:a16="http://schemas.microsoft.com/office/drawing/2014/main" id="{07B0B5FC-BDDB-4E5E-BBEA-8F15341A5331}"/>
              </a:ext>
            </a:extLst>
          </p:cNvPr>
          <p:cNvSpPr/>
          <p:nvPr/>
        </p:nvSpPr>
        <p:spPr>
          <a:xfrm>
            <a:off x="4368602" y="2254845"/>
            <a:ext cx="1258416" cy="959718"/>
          </a:xfrm>
          <a:prstGeom prst="roundRect">
            <a:avLst/>
          </a:prstGeom>
          <a:noFill/>
          <a:ln w="1111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sp>
        <p:nvSpPr>
          <p:cNvPr id="373" name="Tekstvak 372">
            <a:extLst>
              <a:ext uri="{FF2B5EF4-FFF2-40B4-BE49-F238E27FC236}">
                <a16:creationId xmlns:a16="http://schemas.microsoft.com/office/drawing/2014/main" id="{79592DC5-2554-477E-9310-336E1FDB6655}"/>
              </a:ext>
            </a:extLst>
          </p:cNvPr>
          <p:cNvSpPr txBox="1"/>
          <p:nvPr/>
        </p:nvSpPr>
        <p:spPr>
          <a:xfrm>
            <a:off x="5028779" y="6081103"/>
            <a:ext cx="1642071"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Business Domain</a:t>
            </a:r>
            <a:endParaRPr lang="en-US" dirty="0">
              <a:solidFill>
                <a:srgbClr val="000000"/>
              </a:solidFill>
              <a:latin typeface="Calibri"/>
            </a:endParaRPr>
          </a:p>
        </p:txBody>
      </p:sp>
      <p:cxnSp>
        <p:nvCxnSpPr>
          <p:cNvPr id="375" name="Verbindingslijn: gebogen 374">
            <a:extLst>
              <a:ext uri="{FF2B5EF4-FFF2-40B4-BE49-F238E27FC236}">
                <a16:creationId xmlns:a16="http://schemas.microsoft.com/office/drawing/2014/main" id="{AAA5F3B0-D1C0-4C30-948F-894D27DF9BCF}"/>
              </a:ext>
            </a:extLst>
          </p:cNvPr>
          <p:cNvCxnSpPr>
            <a:cxnSpLocks/>
            <a:stCxn id="373" idx="0"/>
          </p:cNvCxnSpPr>
          <p:nvPr/>
        </p:nvCxnSpPr>
        <p:spPr>
          <a:xfrm rot="16200000" flipV="1">
            <a:off x="4147985" y="4379273"/>
            <a:ext cx="3164748" cy="238912"/>
          </a:xfrm>
          <a:prstGeom prst="bentConnector3">
            <a:avLst>
              <a:gd name="adj1" fmla="val 50000"/>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sp>
        <p:nvSpPr>
          <p:cNvPr id="378" name="Rechthoek: afgeronde hoeken 377">
            <a:extLst>
              <a:ext uri="{FF2B5EF4-FFF2-40B4-BE49-F238E27FC236}">
                <a16:creationId xmlns:a16="http://schemas.microsoft.com/office/drawing/2014/main" id="{98EB7D2B-84E7-42DE-9E1E-BBBD849FA68F}"/>
              </a:ext>
            </a:extLst>
          </p:cNvPr>
          <p:cNvSpPr/>
          <p:nvPr/>
        </p:nvSpPr>
        <p:spPr>
          <a:xfrm>
            <a:off x="8996339" y="3303929"/>
            <a:ext cx="1060895" cy="198666"/>
          </a:xfrm>
          <a:prstGeom prst="roundRect">
            <a:avLst/>
          </a:prstGeom>
          <a:noFill/>
          <a:ln w="73025">
            <a:solidFill>
              <a:srgbClr val="FF0000"/>
            </a:solidFill>
          </a:ln>
        </p:spPr>
        <p:style>
          <a:lnRef idx="3">
            <a:schemeClr val="lt1"/>
          </a:lnRef>
          <a:fillRef idx="1">
            <a:schemeClr val="dk1"/>
          </a:fillRef>
          <a:effectRef idx="1">
            <a:schemeClr val="dk1"/>
          </a:effectRef>
          <a:fontRef idx="minor">
            <a:schemeClr val="lt1"/>
          </a:fontRef>
        </p:style>
        <p:txBody>
          <a:bodyPr rtlCol="0" anchor="ctr"/>
          <a:lstStyle/>
          <a:p>
            <a:pPr algn="ctr" defTabSz="676997">
              <a:defRPr/>
            </a:pPr>
            <a:endParaRPr lang="en-US" dirty="0">
              <a:solidFill>
                <a:srgbClr val="FFFFFF"/>
              </a:solidFill>
              <a:latin typeface="Calibri"/>
            </a:endParaRPr>
          </a:p>
        </p:txBody>
      </p:sp>
      <p:sp>
        <p:nvSpPr>
          <p:cNvPr id="379" name="Tekstvak 378">
            <a:extLst>
              <a:ext uri="{FF2B5EF4-FFF2-40B4-BE49-F238E27FC236}">
                <a16:creationId xmlns:a16="http://schemas.microsoft.com/office/drawing/2014/main" id="{60D11EE1-0905-40E2-9A7A-47E0B1B7C09E}"/>
              </a:ext>
            </a:extLst>
          </p:cNvPr>
          <p:cNvSpPr txBox="1"/>
          <p:nvPr/>
        </p:nvSpPr>
        <p:spPr>
          <a:xfrm>
            <a:off x="8027280" y="6081103"/>
            <a:ext cx="1520744" cy="301621"/>
          </a:xfrm>
          <a:prstGeom prst="rect">
            <a:avLst/>
          </a:prstGeom>
          <a:solidFill>
            <a:schemeClr val="accent1">
              <a:lumMod val="40000"/>
              <a:lumOff val="60000"/>
            </a:schemeClr>
          </a:solidFill>
          <a:ln w="47625">
            <a:solidFill>
              <a:schemeClr val="tx1"/>
            </a:solidFill>
          </a:ln>
        </p:spPr>
        <p:txBody>
          <a:bodyPr wrap="square" rtlCol="0">
            <a:spAutoFit/>
          </a:bodyPr>
          <a:lstStyle/>
          <a:p>
            <a:pPr defTabSz="676997">
              <a:defRPr/>
            </a:pPr>
            <a:r>
              <a:rPr lang="nl-NL" dirty="0">
                <a:solidFill>
                  <a:srgbClr val="000000"/>
                </a:solidFill>
                <a:latin typeface="Calibri"/>
              </a:rPr>
              <a:t>Service Domain</a:t>
            </a:r>
            <a:endParaRPr lang="en-US" dirty="0">
              <a:solidFill>
                <a:srgbClr val="000000"/>
              </a:solidFill>
              <a:latin typeface="Calibri"/>
            </a:endParaRPr>
          </a:p>
        </p:txBody>
      </p:sp>
      <p:cxnSp>
        <p:nvCxnSpPr>
          <p:cNvPr id="382" name="Verbindingslijn: gebogen 381">
            <a:extLst>
              <a:ext uri="{FF2B5EF4-FFF2-40B4-BE49-F238E27FC236}">
                <a16:creationId xmlns:a16="http://schemas.microsoft.com/office/drawing/2014/main" id="{29925231-532F-454A-9B60-85DE4EEA8361}"/>
              </a:ext>
            </a:extLst>
          </p:cNvPr>
          <p:cNvCxnSpPr>
            <a:cxnSpLocks/>
            <a:endCxn id="378" idx="2"/>
          </p:cNvCxnSpPr>
          <p:nvPr/>
        </p:nvCxnSpPr>
        <p:spPr>
          <a:xfrm rot="5400000" flipH="1" flipV="1">
            <a:off x="7953394" y="4546366"/>
            <a:ext cx="2617163" cy="529623"/>
          </a:xfrm>
          <a:prstGeom prst="bentConnector3">
            <a:avLst>
              <a:gd name="adj1" fmla="val 50000"/>
            </a:avLst>
          </a:prstGeom>
          <a:ln w="63500">
            <a:solidFill>
              <a:srgbClr val="FF0000"/>
            </a:solidFill>
            <a:tailEnd type="triangle"/>
          </a:ln>
        </p:spPr>
        <p:style>
          <a:lnRef idx="2">
            <a:schemeClr val="accent1"/>
          </a:lnRef>
          <a:fillRef idx="0">
            <a:schemeClr val="accent1"/>
          </a:fillRef>
          <a:effectRef idx="1">
            <a:schemeClr val="accent1"/>
          </a:effectRef>
          <a:fontRef idx="minor">
            <a:schemeClr val="tx1"/>
          </a:fontRef>
        </p:style>
      </p:cxnSp>
      <p:pic>
        <p:nvPicPr>
          <p:cNvPr id="374" name="Picture 7">
            <a:extLst>
              <a:ext uri="{FF2B5EF4-FFF2-40B4-BE49-F238E27FC236}">
                <a16:creationId xmlns:a16="http://schemas.microsoft.com/office/drawing/2014/main" id="{8B06A38B-DD44-4C26-B529-C049E0B48AC4}"/>
              </a:ext>
            </a:extLst>
          </p:cNvPr>
          <p:cNvPicPr>
            <a:picLocks noChangeAspect="1"/>
          </p:cNvPicPr>
          <p:nvPr/>
        </p:nvPicPr>
        <p:blipFill>
          <a:blip r:embed="rId3"/>
          <a:stretch>
            <a:fillRect/>
          </a:stretch>
        </p:blipFill>
        <p:spPr>
          <a:xfrm>
            <a:off x="609680" y="6558947"/>
            <a:ext cx="242309" cy="224435"/>
          </a:xfrm>
          <a:prstGeom prst="rect">
            <a:avLst/>
          </a:prstGeom>
        </p:spPr>
      </p:pic>
      <p:sp>
        <p:nvSpPr>
          <p:cNvPr id="376" name="Text Placeholder 15">
            <a:extLst>
              <a:ext uri="{FF2B5EF4-FFF2-40B4-BE49-F238E27FC236}">
                <a16:creationId xmlns:a16="http://schemas.microsoft.com/office/drawing/2014/main" id="{BBD417EC-3D1C-41AE-8076-CF0303F8ADD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nl-NL" dirty="0"/>
              <a:t>Fig. 9</a:t>
            </a:r>
            <a:endParaRPr lang="en-GB" dirty="0"/>
          </a:p>
        </p:txBody>
      </p:sp>
    </p:spTree>
    <p:extLst>
      <p:ext uri="{BB962C8B-B14F-4D97-AF65-F5344CB8AC3E}">
        <p14:creationId xmlns:p14="http://schemas.microsoft.com/office/powerpoint/2010/main" val="2457271949"/>
      </p:ext>
    </p:extLst>
  </p:cSld>
  <p:clrMapOvr>
    <a:masterClrMapping/>
  </p:clrMapOvr>
  <p:transition>
    <p:wipe dir="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D78CA76-95D4-4B07-B42C-41AF0261A10A}"/>
              </a:ext>
            </a:extLst>
          </p:cNvPr>
          <p:cNvSpPr>
            <a:spLocks noGrp="1"/>
          </p:cNvSpPr>
          <p:nvPr>
            <p:ph type="title"/>
          </p:nvPr>
        </p:nvSpPr>
        <p:spPr/>
        <p:txBody>
          <a:bodyPr>
            <a:normAutofit/>
          </a:bodyPr>
          <a:lstStyle/>
          <a:p>
            <a:r>
              <a:rPr lang="en-US" sz="2000" b="1" cap="all" noProof="0" dirty="0"/>
              <a:t>Business Area</a:t>
            </a:r>
          </a:p>
        </p:txBody>
      </p:sp>
      <p:sp>
        <p:nvSpPr>
          <p:cNvPr id="3" name="Tijdelijke aanduiding voor tekst 2">
            <a:extLst>
              <a:ext uri="{FF2B5EF4-FFF2-40B4-BE49-F238E27FC236}">
                <a16:creationId xmlns:a16="http://schemas.microsoft.com/office/drawing/2014/main" id="{D8A1AEDB-7DA1-40C3-9BA6-9B37AF18970F}"/>
              </a:ext>
            </a:extLst>
          </p:cNvPr>
          <p:cNvSpPr>
            <a:spLocks noGrp="1"/>
          </p:cNvSpPr>
          <p:nvPr>
            <p:ph type="body" sz="quarter" idx="10"/>
          </p:nvPr>
        </p:nvSpPr>
        <p:spPr>
          <a:xfrm>
            <a:off x="1679729" y="1486371"/>
            <a:ext cx="8834131" cy="4826746"/>
          </a:xfrm>
        </p:spPr>
        <p:txBody>
          <a:bodyPr/>
          <a:lstStyle/>
          <a:p>
            <a:pPr marL="0" indent="0">
              <a:buNone/>
            </a:pPr>
            <a:r>
              <a:rPr lang="en-US" noProof="0" dirty="0"/>
              <a:t>A Business Area groups together a broad set of business capabilities.</a:t>
            </a:r>
          </a:p>
          <a:p>
            <a:pPr marL="0" indent="0">
              <a:buNone/>
            </a:pPr>
            <a:endParaRPr lang="en-US" noProof="0" dirty="0"/>
          </a:p>
          <a:p>
            <a:pPr marL="0" indent="0">
              <a:buNone/>
            </a:pPr>
            <a:r>
              <a:rPr lang="en-US" noProof="0" dirty="0"/>
              <a:t>They are defined to be aspects of business activity that have similar </a:t>
            </a:r>
            <a:br>
              <a:rPr lang="en-US" noProof="0" dirty="0"/>
            </a:br>
            <a:r>
              <a:rPr lang="en-US" noProof="0" dirty="0"/>
              <a:t>supporting application and information-specific needs.</a:t>
            </a:r>
          </a:p>
          <a:p>
            <a:pPr marL="0" indent="0">
              <a:buNone/>
            </a:pPr>
            <a:endParaRPr lang="en-US" noProof="0" dirty="0"/>
          </a:p>
          <a:p>
            <a:pPr marL="0" indent="0">
              <a:buNone/>
            </a:pPr>
            <a:r>
              <a:rPr lang="en-US" noProof="0" dirty="0"/>
              <a:t>There are 6 Business Areas:</a:t>
            </a:r>
          </a:p>
          <a:p>
            <a:pPr marL="457017" indent="-457017">
              <a:buClrTx/>
              <a:buFont typeface="+mj-lt"/>
              <a:buAutoNum type="arabicPeriod"/>
            </a:pPr>
            <a:r>
              <a:rPr lang="en-US" noProof="0" dirty="0"/>
              <a:t>Reference Data</a:t>
            </a:r>
          </a:p>
          <a:p>
            <a:pPr marL="457017" indent="-457017">
              <a:buClrTx/>
              <a:buFont typeface="+mj-lt"/>
              <a:buAutoNum type="arabicPeriod"/>
            </a:pPr>
            <a:r>
              <a:rPr lang="en-US" noProof="0" dirty="0"/>
              <a:t>Sales &amp; Service</a:t>
            </a:r>
          </a:p>
          <a:p>
            <a:pPr marL="457017" indent="-457017">
              <a:buClrTx/>
              <a:buFont typeface="+mj-lt"/>
              <a:buAutoNum type="arabicPeriod"/>
            </a:pPr>
            <a:r>
              <a:rPr lang="en-US" noProof="0" dirty="0"/>
              <a:t>Operations &amp; Executions</a:t>
            </a:r>
          </a:p>
          <a:p>
            <a:pPr marL="457017" indent="-457017">
              <a:buClrTx/>
              <a:buFont typeface="+mj-lt"/>
              <a:buAutoNum type="arabicPeriod"/>
            </a:pPr>
            <a:r>
              <a:rPr lang="en-US" noProof="0" dirty="0"/>
              <a:t>Cross Product Operations</a:t>
            </a:r>
          </a:p>
          <a:p>
            <a:pPr marL="457017" indent="-457017">
              <a:buClrTx/>
              <a:buFont typeface="+mj-lt"/>
              <a:buAutoNum type="arabicPeriod"/>
            </a:pPr>
            <a:r>
              <a:rPr lang="en-US" noProof="0" dirty="0"/>
              <a:t>Analytics &amp; Risk</a:t>
            </a:r>
          </a:p>
          <a:p>
            <a:pPr marL="457017" indent="-457017">
              <a:buClrTx/>
              <a:buFont typeface="+mj-lt"/>
              <a:buAutoNum type="arabicPeriod"/>
            </a:pPr>
            <a:r>
              <a:rPr lang="en-US" noProof="0" dirty="0"/>
              <a:t>Business Support</a:t>
            </a:r>
          </a:p>
        </p:txBody>
      </p:sp>
      <p:pic>
        <p:nvPicPr>
          <p:cNvPr id="375" name="Afbeelding 374">
            <a:extLst>
              <a:ext uri="{FF2B5EF4-FFF2-40B4-BE49-F238E27FC236}">
                <a16:creationId xmlns:a16="http://schemas.microsoft.com/office/drawing/2014/main" id="{E332CD89-5699-4B57-BB62-3E5FD7B9523B}"/>
              </a:ext>
            </a:extLst>
          </p:cNvPr>
          <p:cNvPicPr>
            <a:picLocks noChangeAspect="1"/>
          </p:cNvPicPr>
          <p:nvPr/>
        </p:nvPicPr>
        <p:blipFill>
          <a:blip r:embed="rId3"/>
          <a:stretch>
            <a:fillRect/>
          </a:stretch>
        </p:blipFill>
        <p:spPr>
          <a:xfrm>
            <a:off x="9049122" y="0"/>
            <a:ext cx="2746904" cy="1809635"/>
          </a:xfrm>
          <a:prstGeom prst="rect">
            <a:avLst/>
          </a:prstGeom>
        </p:spPr>
      </p:pic>
    </p:spTree>
    <p:extLst>
      <p:ext uri="{BB962C8B-B14F-4D97-AF65-F5344CB8AC3E}">
        <p14:creationId xmlns:p14="http://schemas.microsoft.com/office/powerpoint/2010/main" val="14032702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B82800D-BFFD-44F5-AE07-5B4B5ABF4484}"/>
              </a:ext>
            </a:extLst>
          </p:cNvPr>
          <p:cNvSpPr>
            <a:spLocks noGrp="1"/>
          </p:cNvSpPr>
          <p:nvPr>
            <p:ph type="title"/>
          </p:nvPr>
        </p:nvSpPr>
        <p:spPr/>
        <p:txBody>
          <a:bodyPr>
            <a:normAutofit/>
          </a:bodyPr>
          <a:lstStyle/>
          <a:p>
            <a:r>
              <a:rPr lang="en-US" sz="2000" b="1" cap="all" noProof="0" dirty="0"/>
              <a:t>Business Domain</a:t>
            </a:r>
          </a:p>
        </p:txBody>
      </p:sp>
      <p:sp>
        <p:nvSpPr>
          <p:cNvPr id="3" name="Tijdelijke aanduiding voor tekst 2">
            <a:extLst>
              <a:ext uri="{FF2B5EF4-FFF2-40B4-BE49-F238E27FC236}">
                <a16:creationId xmlns:a16="http://schemas.microsoft.com/office/drawing/2014/main" id="{A5CF4394-53F9-499D-A1B3-B35FD6D16407}"/>
              </a:ext>
            </a:extLst>
          </p:cNvPr>
          <p:cNvSpPr>
            <a:spLocks noGrp="1"/>
          </p:cNvSpPr>
          <p:nvPr>
            <p:ph type="body" sz="quarter" idx="10"/>
          </p:nvPr>
        </p:nvSpPr>
        <p:spPr>
          <a:xfrm>
            <a:off x="1344266" y="1486371"/>
            <a:ext cx="8834131" cy="4826746"/>
          </a:xfrm>
        </p:spPr>
        <p:txBody>
          <a:bodyPr/>
          <a:lstStyle/>
          <a:p>
            <a:pPr marL="0" indent="0">
              <a:buNone/>
            </a:pPr>
            <a:r>
              <a:rPr lang="en-US" noProof="0" dirty="0"/>
              <a:t>Business Domains define a coherent collection of capabilities within the broader business area.</a:t>
            </a:r>
          </a:p>
          <a:p>
            <a:pPr marL="0" indent="0">
              <a:buNone/>
            </a:pPr>
            <a:endParaRPr lang="en-US" noProof="0" dirty="0"/>
          </a:p>
          <a:p>
            <a:pPr marL="0" indent="0">
              <a:buNone/>
            </a:pPr>
            <a:r>
              <a:rPr lang="en-US" noProof="0" dirty="0"/>
              <a:t>The Business Domains are associated with skills and knowledge recognizable in the financial services business.</a:t>
            </a:r>
          </a:p>
          <a:p>
            <a:pPr marL="0" indent="0">
              <a:buNone/>
            </a:pPr>
            <a:endParaRPr lang="en-US" noProof="0" dirty="0"/>
          </a:p>
          <a:p>
            <a:pPr marL="0" indent="0">
              <a:buNone/>
            </a:pPr>
            <a:r>
              <a:rPr lang="en-US" noProof="0" dirty="0"/>
              <a:t>There are approximately 40 Business Domains.</a:t>
            </a:r>
          </a:p>
        </p:txBody>
      </p:sp>
      <p:pic>
        <p:nvPicPr>
          <p:cNvPr id="368" name="Afbeelding 367">
            <a:extLst>
              <a:ext uri="{FF2B5EF4-FFF2-40B4-BE49-F238E27FC236}">
                <a16:creationId xmlns:a16="http://schemas.microsoft.com/office/drawing/2014/main" id="{2A346C3C-CA52-4856-B333-EC3EDF60B472}"/>
              </a:ext>
            </a:extLst>
          </p:cNvPr>
          <p:cNvPicPr>
            <a:picLocks noChangeAspect="1"/>
          </p:cNvPicPr>
          <p:nvPr/>
        </p:nvPicPr>
        <p:blipFill>
          <a:blip r:embed="rId3"/>
          <a:stretch>
            <a:fillRect/>
          </a:stretch>
        </p:blipFill>
        <p:spPr>
          <a:xfrm>
            <a:off x="9697194" y="144905"/>
            <a:ext cx="2181720" cy="1445313"/>
          </a:xfrm>
          <a:prstGeom prst="rect">
            <a:avLst/>
          </a:prstGeom>
        </p:spPr>
      </p:pic>
    </p:spTree>
    <p:extLst>
      <p:ext uri="{BB962C8B-B14F-4D97-AF65-F5344CB8AC3E}">
        <p14:creationId xmlns:p14="http://schemas.microsoft.com/office/powerpoint/2010/main" val="195911449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1">
            <a:extLst>
              <a:ext uri="{FF2B5EF4-FFF2-40B4-BE49-F238E27FC236}">
                <a16:creationId xmlns:a16="http://schemas.microsoft.com/office/drawing/2014/main" id="{FE0D8FEB-E027-413C-AEEB-3C543D9B35E8}"/>
              </a:ext>
            </a:extLst>
          </p:cNvPr>
          <p:cNvSpPr>
            <a:spLocks noGrp="1"/>
          </p:cNvSpPr>
          <p:nvPr>
            <p:ph type="title"/>
          </p:nvPr>
        </p:nvSpPr>
        <p:spPr>
          <a:xfrm>
            <a:off x="1679729" y="265767"/>
            <a:ext cx="8834130" cy="744903"/>
          </a:xfrm>
        </p:spPr>
        <p:txBody>
          <a:bodyPr>
            <a:normAutofit/>
          </a:bodyPr>
          <a:lstStyle/>
          <a:p>
            <a:r>
              <a:rPr lang="en-US" sz="2000" b="1" cap="all" noProof="0" dirty="0"/>
              <a:t>Service Domain</a:t>
            </a:r>
          </a:p>
        </p:txBody>
      </p:sp>
      <p:sp>
        <p:nvSpPr>
          <p:cNvPr id="10" name="Tijdelijke aanduiding voor tekst 3">
            <a:extLst>
              <a:ext uri="{FF2B5EF4-FFF2-40B4-BE49-F238E27FC236}">
                <a16:creationId xmlns:a16="http://schemas.microsoft.com/office/drawing/2014/main" id="{5B93EBFF-9269-42EF-85D6-7BB9CB53434E}"/>
              </a:ext>
            </a:extLst>
          </p:cNvPr>
          <p:cNvSpPr>
            <a:spLocks noGrp="1"/>
          </p:cNvSpPr>
          <p:nvPr>
            <p:ph type="body" sz="quarter" idx="10"/>
          </p:nvPr>
        </p:nvSpPr>
        <p:spPr>
          <a:xfrm>
            <a:off x="1679729" y="1413430"/>
            <a:ext cx="8834131" cy="4826746"/>
          </a:xfrm>
        </p:spPr>
        <p:txBody>
          <a:bodyPr/>
          <a:lstStyle/>
          <a:p>
            <a:pPr marL="0" indent="0">
              <a:buNone/>
            </a:pPr>
            <a:r>
              <a:rPr lang="en-US" noProof="0" dirty="0"/>
              <a:t>Each Service Domain defines a unique and discrete business operational capability building block.</a:t>
            </a:r>
          </a:p>
          <a:p>
            <a:pPr marL="0" indent="0">
              <a:buNone/>
            </a:pPr>
            <a:endParaRPr lang="en-US" noProof="0" dirty="0"/>
          </a:p>
          <a:p>
            <a:pPr marL="0" indent="0">
              <a:buNone/>
            </a:pPr>
            <a:r>
              <a:rPr lang="en-US" noProof="0" dirty="0"/>
              <a:t>The Service Domains are the ‘elemental building blocks’ of the Service Landscape.</a:t>
            </a:r>
          </a:p>
          <a:p>
            <a:pPr marL="0" indent="0">
              <a:buNone/>
            </a:pPr>
            <a:endParaRPr lang="en-US" noProof="0" dirty="0"/>
          </a:p>
          <a:p>
            <a:pPr marL="0" indent="0">
              <a:buNone/>
            </a:pPr>
            <a:r>
              <a:rPr lang="en-US" noProof="0" dirty="0"/>
              <a:t>There are approximately 300 ‘elemental’ Service Domains.</a:t>
            </a:r>
          </a:p>
        </p:txBody>
      </p:sp>
      <p:pic>
        <p:nvPicPr>
          <p:cNvPr id="11" name="Afbeelding 10">
            <a:extLst>
              <a:ext uri="{FF2B5EF4-FFF2-40B4-BE49-F238E27FC236}">
                <a16:creationId xmlns:a16="http://schemas.microsoft.com/office/drawing/2014/main" id="{DD369000-EC54-4ED3-A7DA-A01F15AD3E5D}"/>
              </a:ext>
            </a:extLst>
          </p:cNvPr>
          <p:cNvPicPr>
            <a:picLocks noChangeAspect="1"/>
          </p:cNvPicPr>
          <p:nvPr/>
        </p:nvPicPr>
        <p:blipFill>
          <a:blip r:embed="rId3"/>
          <a:stretch>
            <a:fillRect/>
          </a:stretch>
        </p:blipFill>
        <p:spPr>
          <a:xfrm>
            <a:off x="9697194" y="128644"/>
            <a:ext cx="2003756" cy="1327418"/>
          </a:xfrm>
          <a:prstGeom prst="rect">
            <a:avLst/>
          </a:prstGeom>
        </p:spPr>
      </p:pic>
    </p:spTree>
    <p:extLst>
      <p:ext uri="{BB962C8B-B14F-4D97-AF65-F5344CB8AC3E}">
        <p14:creationId xmlns:p14="http://schemas.microsoft.com/office/powerpoint/2010/main" val="326706194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682D2D41-9762-42A7-897A-14DD2EAC7F93}"/>
              </a:ext>
            </a:extLst>
          </p:cNvPr>
          <p:cNvPicPr>
            <a:picLocks noChangeAspect="1"/>
          </p:cNvPicPr>
          <p:nvPr/>
        </p:nvPicPr>
        <p:blipFill>
          <a:blip r:embed="rId3"/>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84000"/>
            </a:schemeClr>
          </a:solidFill>
          <a:ln>
            <a:solidFill>
              <a:srgbClr val="9EAD2F"/>
            </a:solidFill>
          </a:ln>
        </p:spPr>
        <p:txBody>
          <a:bodyPr/>
          <a:lstStyle/>
          <a:p>
            <a:r>
              <a:rPr lang="en-US" noProof="0" dirty="0"/>
              <a:t>4.2 High-level Service Domain definition</a:t>
            </a:r>
          </a:p>
        </p:txBody>
      </p:sp>
      <p:pic>
        <p:nvPicPr>
          <p:cNvPr id="4" name="Picture 7">
            <a:extLst>
              <a:ext uri="{FF2B5EF4-FFF2-40B4-BE49-F238E27FC236}">
                <a16:creationId xmlns:a16="http://schemas.microsoft.com/office/drawing/2014/main" id="{18743204-D3B5-47E8-AEDF-7CAD999F358D}"/>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7FABA9FA-E254-4C3F-A9FD-EDF4EDA78860}"/>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4.1</a:t>
            </a:r>
            <a:endParaRPr lang="en-GB" dirty="0"/>
          </a:p>
        </p:txBody>
      </p:sp>
    </p:spTree>
    <p:extLst>
      <p:ext uri="{BB962C8B-B14F-4D97-AF65-F5344CB8AC3E}">
        <p14:creationId xmlns:p14="http://schemas.microsoft.com/office/powerpoint/2010/main" val="274225422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 name="TextBox 472"/>
          <p:cNvSpPr txBox="1"/>
          <p:nvPr/>
        </p:nvSpPr>
        <p:spPr>
          <a:xfrm>
            <a:off x="5919122" y="1766115"/>
            <a:ext cx="364266" cy="227955"/>
          </a:xfrm>
          <a:prstGeom prst="rect">
            <a:avLst/>
          </a:prstGeom>
          <a:noFill/>
        </p:spPr>
        <p:txBody>
          <a:bodyPr wrap="none" lIns="0" tIns="0" rIns="0" bIns="0" rtlCol="0" anchor="ctr" anchorCtr="0">
            <a:noAutofit/>
          </a:bodyPr>
          <a:lstStyle/>
          <a:p>
            <a:pPr algn="ctr" defTabSz="676997"/>
            <a:r>
              <a:rPr lang="en-US" sz="11501" dirty="0">
                <a:solidFill>
                  <a:srgbClr val="5F6062"/>
                </a:solidFill>
                <a:latin typeface="ＭＳ ゴシック"/>
                <a:ea typeface="ＭＳ ゴシック"/>
                <a:cs typeface="ＭＳ ゴシック"/>
              </a:rPr>
              <a:t>≅</a:t>
            </a:r>
            <a:endParaRPr lang="en-US" sz="11501" dirty="0">
              <a:solidFill>
                <a:srgbClr val="5F6062"/>
              </a:solidFill>
              <a:latin typeface="Calibri"/>
            </a:endParaRPr>
          </a:p>
        </p:txBody>
      </p:sp>
      <p:pic>
        <p:nvPicPr>
          <p:cNvPr id="475" name="Picture 474"/>
          <p:cNvPicPr>
            <a:picLocks noChangeAspect="1"/>
          </p:cNvPicPr>
          <p:nvPr/>
        </p:nvPicPr>
        <p:blipFill>
          <a:blip r:embed="rId3"/>
          <a:srcRect l="180"/>
          <a:stretch>
            <a:fillRect/>
          </a:stretch>
        </p:blipFill>
        <p:spPr>
          <a:xfrm>
            <a:off x="6997727" y="813274"/>
            <a:ext cx="3371672" cy="2467645"/>
          </a:xfrm>
          <a:prstGeom prst="rect">
            <a:avLst/>
          </a:prstGeom>
          <a:ln w="19050" cap="flat" cmpd="sng" algn="ctr">
            <a:solidFill>
              <a:schemeClr val="tx2"/>
            </a:solidFill>
            <a:prstDash val="solid"/>
            <a:round/>
            <a:headEnd type="none" w="med" len="med"/>
            <a:tailEnd type="none" w="med" len="med"/>
          </a:ln>
          <a:effectLst>
            <a:outerShdw blurRad="50800" dist="38100" dir="2700000">
              <a:srgbClr val="000000">
                <a:alpha val="75000"/>
              </a:srgbClr>
            </a:outerShdw>
          </a:effectLst>
        </p:spPr>
      </p:pic>
      <p:sp>
        <p:nvSpPr>
          <p:cNvPr id="476" name="Rectangle 205"/>
          <p:cNvSpPr>
            <a:spLocks noChangeArrowheads="1"/>
          </p:cNvSpPr>
          <p:nvPr/>
        </p:nvSpPr>
        <p:spPr bwMode="auto">
          <a:xfrm>
            <a:off x="7048121" y="3443487"/>
            <a:ext cx="3378517" cy="310339"/>
          </a:xfrm>
          <a:prstGeom prst="rect">
            <a:avLst/>
          </a:prstGeom>
          <a:noFill/>
          <a:ln w="9525">
            <a:noFill/>
            <a:miter lim="800000"/>
            <a:headEnd/>
            <a:tailEnd/>
          </a:ln>
        </p:spPr>
        <p:txBody>
          <a:bodyPr lIns="0" tIns="0" rIns="0" bIns="0">
            <a:prstTxWarp prst="textNoShape">
              <a:avLst/>
            </a:prstTxWarp>
          </a:bodyPr>
          <a:lstStyle/>
          <a:p>
            <a:pPr algn="ctr" defTabSz="676997"/>
            <a:r>
              <a:rPr lang="en-US" sz="1400" b="1" i="1" dirty="0">
                <a:solidFill>
                  <a:srgbClr val="5F6062"/>
                </a:solidFill>
                <a:latin typeface="Helvetica"/>
                <a:ea typeface="Arial" charset="0"/>
                <a:cs typeface="Helvetica"/>
              </a:rPr>
              <a:t>The Periodic Table of Elements</a:t>
            </a:r>
            <a:endParaRPr lang="en-US" sz="1200" b="1" i="1" dirty="0">
              <a:solidFill>
                <a:srgbClr val="5F6062"/>
              </a:solidFill>
              <a:latin typeface="Helvetica"/>
              <a:ea typeface="Arial" charset="0"/>
              <a:cs typeface="Helvetica"/>
            </a:endParaRPr>
          </a:p>
        </p:txBody>
      </p:sp>
      <p:sp>
        <p:nvSpPr>
          <p:cNvPr id="13" name="Rectangle 205"/>
          <p:cNvSpPr>
            <a:spLocks noChangeArrowheads="1"/>
          </p:cNvSpPr>
          <p:nvPr/>
        </p:nvSpPr>
        <p:spPr bwMode="auto">
          <a:xfrm>
            <a:off x="1953059" y="3463371"/>
            <a:ext cx="337222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400" b="1" i="1" dirty="0">
                <a:solidFill>
                  <a:srgbClr val="5F6062"/>
                </a:solidFill>
                <a:latin typeface="Helvetica"/>
                <a:ea typeface="Arial" charset="0"/>
                <a:cs typeface="Helvetica"/>
              </a:rPr>
              <a:t>The ‘Primary’ BIAN Service Landscape </a:t>
            </a:r>
            <a:r>
              <a:rPr lang="en-US" sz="1400" b="1" i="1" dirty="0">
                <a:solidFill>
                  <a:srgbClr val="FF0000"/>
                </a:solidFill>
                <a:latin typeface="Helvetica"/>
                <a:ea typeface="Arial" charset="0"/>
                <a:cs typeface="Helvetica"/>
              </a:rPr>
              <a:t>Arranged by business functions</a:t>
            </a:r>
            <a:endParaRPr lang="en-US" sz="1200" b="1" i="1" dirty="0">
              <a:solidFill>
                <a:srgbClr val="FF0000"/>
              </a:solidFill>
              <a:latin typeface="Helvetica"/>
              <a:ea typeface="Arial" charset="0"/>
              <a:cs typeface="Helvetica"/>
            </a:endParaRPr>
          </a:p>
        </p:txBody>
      </p:sp>
      <p:pic>
        <p:nvPicPr>
          <p:cNvPr id="14" name="Picture 13"/>
          <p:cNvPicPr>
            <a:picLocks/>
          </p:cNvPicPr>
          <p:nvPr/>
        </p:nvPicPr>
        <p:blipFill>
          <a:blip r:embed="rId4"/>
          <a:stretch>
            <a:fillRect/>
          </a:stretch>
        </p:blipFill>
        <p:spPr>
          <a:xfrm>
            <a:off x="4638475" y="3944735"/>
            <a:ext cx="2943494" cy="1877682"/>
          </a:xfrm>
          <a:prstGeom prst="rect">
            <a:avLst/>
          </a:prstGeom>
          <a:effectLst>
            <a:outerShdw blurRad="50800" dist="38100" dir="2700000">
              <a:srgbClr val="000000">
                <a:alpha val="75000"/>
              </a:srgbClr>
            </a:outerShdw>
          </a:effectLst>
        </p:spPr>
      </p:pic>
      <p:sp>
        <p:nvSpPr>
          <p:cNvPr id="21" name="Rectangle 205"/>
          <p:cNvSpPr>
            <a:spLocks noChangeArrowheads="1"/>
          </p:cNvSpPr>
          <p:nvPr/>
        </p:nvSpPr>
        <p:spPr bwMode="auto">
          <a:xfrm>
            <a:off x="4667691" y="6007020"/>
            <a:ext cx="282557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200" b="1" i="1" dirty="0">
                <a:solidFill>
                  <a:srgbClr val="5F6062"/>
                </a:solidFill>
                <a:latin typeface="Helvetica"/>
                <a:ea typeface="Arial" charset="0"/>
                <a:cs typeface="Helvetica"/>
              </a:rPr>
              <a:t>The ‘value chain’ layout</a:t>
            </a:r>
          </a:p>
          <a:p>
            <a:pPr algn="ctr" defTabSz="676997"/>
            <a:r>
              <a:rPr lang="en-US" sz="1200" b="1" i="1" dirty="0">
                <a:solidFill>
                  <a:srgbClr val="5F6062"/>
                </a:solidFill>
                <a:latin typeface="Helvetica"/>
                <a:ea typeface="Arial" charset="0"/>
                <a:cs typeface="Helvetica"/>
              </a:rPr>
              <a:t>(under development)</a:t>
            </a:r>
            <a:endParaRPr lang="en-US" sz="1100" b="1" i="1" dirty="0">
              <a:solidFill>
                <a:srgbClr val="5F6062"/>
              </a:solidFill>
              <a:latin typeface="Helvetica"/>
              <a:ea typeface="Arial" charset="0"/>
              <a:cs typeface="Helvetica"/>
            </a:endParaRPr>
          </a:p>
        </p:txBody>
      </p:sp>
      <p:grpSp>
        <p:nvGrpSpPr>
          <p:cNvPr id="3" name="Group 2">
            <a:extLst>
              <a:ext uri="{FF2B5EF4-FFF2-40B4-BE49-F238E27FC236}">
                <a16:creationId xmlns:a16="http://schemas.microsoft.com/office/drawing/2014/main" id="{28649E21-5FD6-45A6-BDA1-1BA3E8949C47}"/>
              </a:ext>
            </a:extLst>
          </p:cNvPr>
          <p:cNvGrpSpPr/>
          <p:nvPr/>
        </p:nvGrpSpPr>
        <p:grpSpPr>
          <a:xfrm>
            <a:off x="5342783" y="2463402"/>
            <a:ext cx="1646753" cy="1498319"/>
            <a:chOff x="5386897" y="2407548"/>
            <a:chExt cx="1646753" cy="1498319"/>
          </a:xfrm>
        </p:grpSpPr>
        <p:grpSp>
          <p:nvGrpSpPr>
            <p:cNvPr id="2" name="Group 1">
              <a:extLst>
                <a:ext uri="{FF2B5EF4-FFF2-40B4-BE49-F238E27FC236}">
                  <a16:creationId xmlns:a16="http://schemas.microsoft.com/office/drawing/2014/main" id="{C147DE1A-7697-4E6B-87B5-7163CCABFD59}"/>
                </a:ext>
              </a:extLst>
            </p:cNvPr>
            <p:cNvGrpSpPr/>
            <p:nvPr/>
          </p:nvGrpSpPr>
          <p:grpSpPr>
            <a:xfrm>
              <a:off x="5386897" y="2407548"/>
              <a:ext cx="1646753" cy="1498319"/>
              <a:chOff x="5386897" y="2407548"/>
              <a:chExt cx="1646753" cy="1498319"/>
            </a:xfrm>
          </p:grpSpPr>
          <p:sp>
            <p:nvSpPr>
              <p:cNvPr id="32" name="Right Arrow 31"/>
              <p:cNvSpPr/>
              <p:nvPr/>
            </p:nvSpPr>
            <p:spPr>
              <a:xfrm rot="19379783">
                <a:off x="6331958" y="2407548"/>
                <a:ext cx="701692" cy="461311"/>
              </a:xfrm>
              <a:prstGeom prst="rightArrow">
                <a:avLst/>
              </a:prstGeom>
              <a:solidFill>
                <a:srgbClr val="C1CD19"/>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22" name="Oval 21"/>
              <p:cNvSpPr/>
              <p:nvPr/>
            </p:nvSpPr>
            <p:spPr>
              <a:xfrm>
                <a:off x="5772082" y="2555392"/>
                <a:ext cx="880448" cy="880447"/>
              </a:xfrm>
              <a:prstGeom prst="ellipse">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4" name="Right Arrow 33"/>
              <p:cNvSpPr/>
              <p:nvPr/>
            </p:nvSpPr>
            <p:spPr>
              <a:xfrm rot="2220217" flipH="1">
                <a:off x="5386897" y="2413585"/>
                <a:ext cx="701692" cy="461311"/>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5" name="Right Arrow 34"/>
              <p:cNvSpPr/>
              <p:nvPr/>
            </p:nvSpPr>
            <p:spPr>
              <a:xfrm rot="6222047">
                <a:off x="5731082" y="3324366"/>
                <a:ext cx="701691" cy="461311"/>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grpSp>
        <p:sp>
          <p:nvSpPr>
            <p:cNvPr id="38" name="Rectangle 97"/>
            <p:cNvSpPr>
              <a:spLocks noChangeArrowheads="1"/>
            </p:cNvSpPr>
            <p:nvPr/>
          </p:nvSpPr>
          <p:spPr bwMode="auto">
            <a:xfrm>
              <a:off x="5711432" y="2796343"/>
              <a:ext cx="978275" cy="489137"/>
            </a:xfrm>
            <a:prstGeom prst="rect">
              <a:avLst/>
            </a:prstGeom>
            <a:noFill/>
            <a:ln w="6350" cap="flat" cmpd="sng" algn="ctr">
              <a:noFill/>
              <a:prstDash val="solid"/>
              <a:round/>
              <a:headEnd type="none" w="med" len="med"/>
              <a:tailEnd type="none" w="med" len="med"/>
            </a:ln>
            <a:effectLst/>
          </p:spPr>
          <p:txBody>
            <a:bodyPr wrap="none" lIns="0" tIns="0" rIns="0" bIns="0" anchor="ctr" anchorCtr="0"/>
            <a:lstStyle/>
            <a:p>
              <a:pPr algn="ctr" defTabSz="676997" eaLnBrk="0" hangingPunct="0">
                <a:defRPr/>
              </a:pPr>
              <a:r>
                <a:rPr lang="en-US" sz="1400" b="1" kern="0" dirty="0">
                  <a:solidFill>
                    <a:srgbClr val="5F6062"/>
                  </a:solidFill>
                  <a:latin typeface="Arial"/>
                  <a:cs typeface="Arial"/>
                </a:rPr>
                <a:t>Same</a:t>
              </a:r>
            </a:p>
            <a:p>
              <a:pPr algn="ctr" defTabSz="676997" eaLnBrk="0" hangingPunct="0">
                <a:defRPr/>
              </a:pPr>
              <a:r>
                <a:rPr lang="en-US" sz="1400" b="1" kern="0" dirty="0">
                  <a:solidFill>
                    <a:srgbClr val="5F6062"/>
                  </a:solidFill>
                  <a:latin typeface="Arial"/>
                  <a:cs typeface="Arial"/>
                </a:rPr>
                <a:t>content</a:t>
              </a:r>
            </a:p>
          </p:txBody>
        </p:sp>
      </p:grpSp>
      <p:sp>
        <p:nvSpPr>
          <p:cNvPr id="23" name="Title 1"/>
          <p:cNvSpPr txBox="1">
            <a:spLocks/>
          </p:cNvSpPr>
          <p:nvPr/>
        </p:nvSpPr>
        <p:spPr>
          <a:xfrm>
            <a:off x="1524198" y="131430"/>
            <a:ext cx="9145191" cy="423388"/>
          </a:xfrm>
          <a:prstGeom prst="rect">
            <a:avLst/>
          </a:prstGeom>
        </p:spPr>
        <p:txBody>
          <a:bodyPr tIns="0" bIns="0" anchor="ctr" anchorCtr="0"/>
          <a:lstStyle/>
          <a:p>
            <a:pPr algn="ctr" defTabSz="676997"/>
            <a:r>
              <a:rPr lang="en-US" sz="2000" b="1" dirty="0">
                <a:solidFill>
                  <a:srgbClr val="000000"/>
                </a:solidFill>
                <a:latin typeface="Calibri"/>
              </a:rPr>
              <a:t>Comparison: Periodic table and different Service Landscape views</a:t>
            </a:r>
            <a:endParaRPr lang="en-GB" sz="2000" b="1" kern="0" dirty="0">
              <a:solidFill>
                <a:srgbClr val="5F6062"/>
              </a:solidFill>
              <a:latin typeface="Calibri Light"/>
            </a:endParaRPr>
          </a:p>
        </p:txBody>
      </p:sp>
      <p:pic>
        <p:nvPicPr>
          <p:cNvPr id="25" name="Graphic 24">
            <a:extLst>
              <a:ext uri="{FF2B5EF4-FFF2-40B4-BE49-F238E27FC236}">
                <a16:creationId xmlns:a16="http://schemas.microsoft.com/office/drawing/2014/main" id="{B9F058B6-3289-4F54-98EB-B44671736F3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659390" y="554818"/>
            <a:ext cx="3845952" cy="2875769"/>
          </a:xfrm>
          <a:prstGeom prst="rect">
            <a:avLst/>
          </a:prstGeom>
        </p:spPr>
      </p:pic>
    </p:spTree>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7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7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7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3" grpId="0"/>
      <p:bldP spid="476" grpId="0"/>
      <p:bldP spid="13" grpId="0"/>
      <p:bldP spid="21"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25EB5BC-7ECC-4C74-AF3A-70122042DEF7}"/>
              </a:ext>
            </a:extLst>
          </p:cNvPr>
          <p:cNvSpPr>
            <a:spLocks noGrp="1"/>
          </p:cNvSpPr>
          <p:nvPr>
            <p:ph type="title"/>
          </p:nvPr>
        </p:nvSpPr>
        <p:spPr>
          <a:xfrm>
            <a:off x="1679728" y="265767"/>
            <a:ext cx="10105697" cy="744903"/>
          </a:xfrm>
        </p:spPr>
        <p:txBody>
          <a:bodyPr>
            <a:noAutofit/>
          </a:bodyPr>
          <a:lstStyle/>
          <a:p>
            <a:r>
              <a:rPr lang="en-US" sz="2000" b="1" cap="all" noProof="0" dirty="0"/>
              <a:t>Standard high-level definitions </a:t>
            </a:r>
            <a:br>
              <a:rPr lang="en-US" sz="2000" b="1" cap="all" noProof="0" dirty="0"/>
            </a:br>
            <a:r>
              <a:rPr lang="en-US" sz="2000" b="1" cap="all" noProof="0" dirty="0"/>
              <a:t>for each Service Domain in the UML repository</a:t>
            </a:r>
          </a:p>
        </p:txBody>
      </p:sp>
      <p:sp>
        <p:nvSpPr>
          <p:cNvPr id="3" name="Tijdelijke aanduiding voor tekst 2">
            <a:extLst>
              <a:ext uri="{FF2B5EF4-FFF2-40B4-BE49-F238E27FC236}">
                <a16:creationId xmlns:a16="http://schemas.microsoft.com/office/drawing/2014/main" id="{0B46BE2F-D2F4-43A6-ABF1-55E6F6A2CC1C}"/>
              </a:ext>
            </a:extLst>
          </p:cNvPr>
          <p:cNvSpPr>
            <a:spLocks noGrp="1"/>
          </p:cNvSpPr>
          <p:nvPr>
            <p:ph type="body" sz="quarter" idx="10"/>
          </p:nvPr>
        </p:nvSpPr>
        <p:spPr>
          <a:xfrm>
            <a:off x="1679729" y="1126331"/>
            <a:ext cx="8834131" cy="5113845"/>
          </a:xfrm>
        </p:spPr>
        <p:txBody>
          <a:bodyPr/>
          <a:lstStyle/>
          <a:p>
            <a:pPr marL="0" indent="0">
              <a:buClrTx/>
              <a:buNone/>
            </a:pPr>
            <a:r>
              <a:rPr lang="en-US" dirty="0"/>
              <a:t>Standard high-Level definitions are maintained by each service domain in the UML repository: </a:t>
            </a:r>
            <a:endParaRPr lang="en-US" noProof="0" dirty="0"/>
          </a:p>
          <a:p>
            <a:pPr>
              <a:buClrTx/>
            </a:pPr>
            <a:r>
              <a:rPr lang="en-US" b="1" noProof="0" dirty="0"/>
              <a:t>Name </a:t>
            </a:r>
            <a:endParaRPr lang="en-US" b="1" dirty="0"/>
          </a:p>
          <a:p>
            <a:pPr>
              <a:buClrTx/>
            </a:pPr>
            <a:r>
              <a:rPr lang="en-US" b="1" noProof="0" dirty="0"/>
              <a:t>Business Role </a:t>
            </a:r>
            <a:endParaRPr lang="en-US" noProof="0" dirty="0"/>
          </a:p>
          <a:p>
            <a:pPr>
              <a:buClrTx/>
            </a:pPr>
            <a:r>
              <a:rPr lang="en-US" b="1" noProof="0" dirty="0"/>
              <a:t>Example of use </a:t>
            </a:r>
          </a:p>
          <a:p>
            <a:pPr>
              <a:buClrTx/>
            </a:pPr>
            <a:r>
              <a:rPr lang="en-US" b="1" noProof="0" dirty="0"/>
              <a:t>Control Record</a:t>
            </a:r>
            <a:endParaRPr lang="en-US" noProof="0" dirty="0"/>
          </a:p>
          <a:p>
            <a:pPr>
              <a:buClrTx/>
            </a:pPr>
            <a:r>
              <a:rPr lang="en-US" b="1" noProof="0" dirty="0"/>
              <a:t>Functional Pattern </a:t>
            </a:r>
            <a:endParaRPr lang="en-US" b="1" dirty="0"/>
          </a:p>
          <a:p>
            <a:pPr>
              <a:buClrTx/>
            </a:pPr>
            <a:r>
              <a:rPr lang="en-US" b="1" noProof="0" dirty="0"/>
              <a:t>Asset/Entity </a:t>
            </a:r>
            <a:endParaRPr lang="en-US" dirty="0"/>
          </a:p>
          <a:p>
            <a:pPr>
              <a:buClrTx/>
            </a:pPr>
            <a:r>
              <a:rPr lang="en-US" b="1" noProof="0" dirty="0"/>
              <a:t>Comment</a:t>
            </a:r>
          </a:p>
        </p:txBody>
      </p:sp>
    </p:spTree>
    <p:extLst>
      <p:ext uri="{BB962C8B-B14F-4D97-AF65-F5344CB8AC3E}">
        <p14:creationId xmlns:p14="http://schemas.microsoft.com/office/powerpoint/2010/main" val="379836192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p:cNvSpPr>
            <a:spLocks noGrp="1"/>
          </p:cNvSpPr>
          <p:nvPr>
            <p:ph type="title" idx="4294967295"/>
          </p:nvPr>
        </p:nvSpPr>
        <p:spPr>
          <a:xfrm>
            <a:off x="0" y="265113"/>
            <a:ext cx="8832850" cy="744537"/>
          </a:xfrm>
        </p:spPr>
        <p:txBody>
          <a:bodyPr/>
          <a:lstStyle/>
          <a:p>
            <a:r>
              <a:rPr lang="en-US" dirty="0"/>
              <a:t>Introduction | </a:t>
            </a:r>
            <a:r>
              <a:rPr lang="en-US" dirty="0">
                <a:solidFill>
                  <a:schemeClr val="tx2"/>
                </a:solidFill>
              </a:rPr>
              <a:t>BIAN &amp; Financial Institutions</a:t>
            </a:r>
            <a:endParaRPr lang="en-US" dirty="0"/>
          </a:p>
        </p:txBody>
      </p:sp>
      <p:pic>
        <p:nvPicPr>
          <p:cNvPr id="71" name="Afbeelding 7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13921" y="2482865"/>
            <a:ext cx="692984" cy="176495"/>
          </a:xfrm>
          <a:prstGeom prst="rect">
            <a:avLst/>
          </a:prstGeom>
        </p:spPr>
      </p:pic>
      <p:pic>
        <p:nvPicPr>
          <p:cNvPr id="72" name="Afbeelding 71"/>
          <p:cNvPicPr>
            <a:picLocks noChangeAspect="1"/>
          </p:cNvPicPr>
          <p:nvPr/>
        </p:nvPicPr>
        <p:blipFill rotWithShape="1">
          <a:blip r:embed="rId4" cstate="print">
            <a:extLst>
              <a:ext uri="{28A0092B-C50C-407E-A947-70E740481C1C}">
                <a14:useLocalDpi xmlns:a14="http://schemas.microsoft.com/office/drawing/2010/main" val="0"/>
              </a:ext>
            </a:extLst>
          </a:blip>
          <a:srcRect l="25465" t="31384" r="26697" b="28823"/>
          <a:stretch/>
        </p:blipFill>
        <p:spPr>
          <a:xfrm>
            <a:off x="1990984" y="2411280"/>
            <a:ext cx="757337" cy="314366"/>
          </a:xfrm>
          <a:prstGeom prst="rect">
            <a:avLst/>
          </a:prstGeom>
        </p:spPr>
      </p:pic>
      <p:pic>
        <p:nvPicPr>
          <p:cNvPr id="84" name="Afbeelding 83"/>
          <p:cNvPicPr>
            <a:picLocks noChangeAspect="1"/>
          </p:cNvPicPr>
          <p:nvPr/>
        </p:nvPicPr>
        <p:blipFill>
          <a:blip r:embed="rId5"/>
          <a:stretch>
            <a:fillRect/>
          </a:stretch>
        </p:blipFill>
        <p:spPr>
          <a:xfrm>
            <a:off x="1950874" y="3479418"/>
            <a:ext cx="853637" cy="444660"/>
          </a:xfrm>
          <a:prstGeom prst="rect">
            <a:avLst/>
          </a:prstGeom>
        </p:spPr>
      </p:pic>
      <p:sp>
        <p:nvSpPr>
          <p:cNvPr id="97" name="Rechthoek 96"/>
          <p:cNvSpPr/>
          <p:nvPr/>
        </p:nvSpPr>
        <p:spPr>
          <a:xfrm>
            <a:off x="754188"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8" name="Rechthoek 97"/>
          <p:cNvSpPr/>
          <p:nvPr/>
        </p:nvSpPr>
        <p:spPr>
          <a:xfrm>
            <a:off x="75418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9" name="Rechthoek 98"/>
          <p:cNvSpPr/>
          <p:nvPr/>
        </p:nvSpPr>
        <p:spPr>
          <a:xfrm>
            <a:off x="754188"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0" name="Rechthoek 99"/>
          <p:cNvSpPr/>
          <p:nvPr/>
        </p:nvSpPr>
        <p:spPr>
          <a:xfrm>
            <a:off x="754185"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1" name="Rechthoek 100"/>
          <p:cNvSpPr/>
          <p:nvPr/>
        </p:nvSpPr>
        <p:spPr>
          <a:xfrm>
            <a:off x="1872147"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2" name="Rechthoek 101"/>
          <p:cNvSpPr/>
          <p:nvPr/>
        </p:nvSpPr>
        <p:spPr>
          <a:xfrm>
            <a:off x="1872147"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3" name="Rechthoek 102"/>
          <p:cNvSpPr/>
          <p:nvPr/>
        </p:nvSpPr>
        <p:spPr>
          <a:xfrm>
            <a:off x="1872147"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4" name="Rechthoek 103"/>
          <p:cNvSpPr/>
          <p:nvPr/>
        </p:nvSpPr>
        <p:spPr>
          <a:xfrm>
            <a:off x="1853453"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5" name="Rechthoek 104"/>
          <p:cNvSpPr/>
          <p:nvPr/>
        </p:nvSpPr>
        <p:spPr>
          <a:xfrm>
            <a:off x="2990105"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6" name="Rechthoek 105"/>
          <p:cNvSpPr/>
          <p:nvPr/>
        </p:nvSpPr>
        <p:spPr>
          <a:xfrm>
            <a:off x="299010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7" name="Rechthoek 106"/>
          <p:cNvSpPr/>
          <p:nvPr/>
        </p:nvSpPr>
        <p:spPr>
          <a:xfrm>
            <a:off x="2990105"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8" name="Rechthoek 107"/>
          <p:cNvSpPr/>
          <p:nvPr/>
        </p:nvSpPr>
        <p:spPr>
          <a:xfrm>
            <a:off x="2990105"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9" name="Rechthoek 108"/>
          <p:cNvSpPr/>
          <p:nvPr/>
        </p:nvSpPr>
        <p:spPr>
          <a:xfrm>
            <a:off x="4108064"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0" name="Rechthoek 109"/>
          <p:cNvSpPr/>
          <p:nvPr/>
        </p:nvSpPr>
        <p:spPr>
          <a:xfrm>
            <a:off x="4106858"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1" name="Rechthoek 110"/>
          <p:cNvSpPr/>
          <p:nvPr/>
        </p:nvSpPr>
        <p:spPr>
          <a:xfrm>
            <a:off x="4108064"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2" name="Rechthoek 111"/>
          <p:cNvSpPr/>
          <p:nvPr/>
        </p:nvSpPr>
        <p:spPr>
          <a:xfrm>
            <a:off x="4108064"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3" name="Rechthoek 112"/>
          <p:cNvSpPr/>
          <p:nvPr/>
        </p:nvSpPr>
        <p:spPr>
          <a:xfrm>
            <a:off x="5226023"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4" name="Rechthoek 113"/>
          <p:cNvSpPr/>
          <p:nvPr/>
        </p:nvSpPr>
        <p:spPr>
          <a:xfrm>
            <a:off x="5224897"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5" name="Rechthoek 114"/>
          <p:cNvSpPr/>
          <p:nvPr/>
        </p:nvSpPr>
        <p:spPr>
          <a:xfrm>
            <a:off x="5226023"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6" name="Rechthoek 115"/>
          <p:cNvSpPr/>
          <p:nvPr/>
        </p:nvSpPr>
        <p:spPr>
          <a:xfrm>
            <a:off x="5230399"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7" name="Rechthoek 116"/>
          <p:cNvSpPr/>
          <p:nvPr/>
        </p:nvSpPr>
        <p:spPr>
          <a:xfrm>
            <a:off x="6343981"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8" name="Rechthoek 117"/>
          <p:cNvSpPr/>
          <p:nvPr/>
        </p:nvSpPr>
        <p:spPr>
          <a:xfrm>
            <a:off x="6343981"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9" name="Rechthoek 118"/>
          <p:cNvSpPr/>
          <p:nvPr/>
        </p:nvSpPr>
        <p:spPr>
          <a:xfrm>
            <a:off x="6343981"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0" name="Rechthoek 119"/>
          <p:cNvSpPr/>
          <p:nvPr/>
        </p:nvSpPr>
        <p:spPr>
          <a:xfrm>
            <a:off x="6343981"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1" name="Rechthoek 120"/>
          <p:cNvSpPr/>
          <p:nvPr/>
        </p:nvSpPr>
        <p:spPr>
          <a:xfrm>
            <a:off x="7461940"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2" name="Rechthoek 121"/>
          <p:cNvSpPr/>
          <p:nvPr/>
        </p:nvSpPr>
        <p:spPr>
          <a:xfrm>
            <a:off x="7461940"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3" name="Rechthoek 122"/>
          <p:cNvSpPr/>
          <p:nvPr/>
        </p:nvSpPr>
        <p:spPr>
          <a:xfrm>
            <a:off x="7461940"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4" name="Rechthoek 123"/>
          <p:cNvSpPr/>
          <p:nvPr/>
        </p:nvSpPr>
        <p:spPr>
          <a:xfrm>
            <a:off x="7468222"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5" name="Rechthoek 124"/>
          <p:cNvSpPr/>
          <p:nvPr/>
        </p:nvSpPr>
        <p:spPr>
          <a:xfrm>
            <a:off x="8588200" y="206180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6" name="Rechthoek 125"/>
          <p:cNvSpPr/>
          <p:nvPr/>
        </p:nvSpPr>
        <p:spPr>
          <a:xfrm>
            <a:off x="8579898"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7" name="Rechthoek 126"/>
          <p:cNvSpPr/>
          <p:nvPr/>
        </p:nvSpPr>
        <p:spPr>
          <a:xfrm>
            <a:off x="8579898"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8" name="Rechthoek 127"/>
          <p:cNvSpPr/>
          <p:nvPr/>
        </p:nvSpPr>
        <p:spPr>
          <a:xfrm>
            <a:off x="8579898"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29" name="Rechthoek 128"/>
          <p:cNvSpPr/>
          <p:nvPr/>
        </p:nvSpPr>
        <p:spPr>
          <a:xfrm>
            <a:off x="9695444"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0" name="Rechthoek 129"/>
          <p:cNvSpPr/>
          <p:nvPr/>
        </p:nvSpPr>
        <p:spPr>
          <a:xfrm>
            <a:off x="9693299"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1" name="Rechthoek 130"/>
          <p:cNvSpPr/>
          <p:nvPr/>
        </p:nvSpPr>
        <p:spPr>
          <a:xfrm>
            <a:off x="9695444"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2" name="Rechthoek 131"/>
          <p:cNvSpPr/>
          <p:nvPr/>
        </p:nvSpPr>
        <p:spPr>
          <a:xfrm>
            <a:off x="9695444"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3" name="Rechthoek 132"/>
          <p:cNvSpPr/>
          <p:nvPr/>
        </p:nvSpPr>
        <p:spPr>
          <a:xfrm>
            <a:off x="10807300"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4" name="Rechthoek 133"/>
          <p:cNvSpPr/>
          <p:nvPr/>
        </p:nvSpPr>
        <p:spPr>
          <a:xfrm>
            <a:off x="1080515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5" name="Rechthoek 134"/>
          <p:cNvSpPr/>
          <p:nvPr/>
        </p:nvSpPr>
        <p:spPr>
          <a:xfrm>
            <a:off x="10807300"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6" name="Rechthoek 135"/>
          <p:cNvSpPr/>
          <p:nvPr/>
        </p:nvSpPr>
        <p:spPr>
          <a:xfrm>
            <a:off x="10807300"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7" name="Rechthoek 136"/>
          <p:cNvSpPr/>
          <p:nvPr/>
        </p:nvSpPr>
        <p:spPr>
          <a:xfrm>
            <a:off x="180999" y="3609631"/>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8" name="Rechthoek 137"/>
          <p:cNvSpPr/>
          <p:nvPr/>
        </p:nvSpPr>
        <p:spPr>
          <a:xfrm>
            <a:off x="180999" y="4314664"/>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39" name="H1">
            <a:hlinkClick r:id="" action="ppaction://noaction"/>
          </p:cNvPr>
          <p:cNvSpPr/>
          <p:nvPr/>
        </p:nvSpPr>
        <p:spPr>
          <a:xfrm>
            <a:off x="180999" y="4030740"/>
            <a:ext cx="371523" cy="28578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3" name="Rechthoek 2">
            <a:hlinkClick r:id="" action="ppaction://noaction"/>
          </p:cNvPr>
          <p:cNvSpPr/>
          <p:nvPr/>
        </p:nvSpPr>
        <p:spPr>
          <a:xfrm>
            <a:off x="5884209"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41" name="Rechthoek 140">
            <a:hlinkClick r:id="rId6" action="ppaction://hlinksldjump"/>
          </p:cNvPr>
          <p:cNvSpPr/>
          <p:nvPr/>
        </p:nvSpPr>
        <p:spPr>
          <a:xfrm>
            <a:off x="7637778" y="48278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42" name="Rechthoek 141">
            <a:hlinkClick r:id="rId6" action="ppaction://hlinksldjump"/>
          </p:cNvPr>
          <p:cNvSpPr/>
          <p:nvPr/>
        </p:nvSpPr>
        <p:spPr>
          <a:xfrm>
            <a:off x="4846227"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48" name="Afbeelding 8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307395" y="3371026"/>
            <a:ext cx="896822" cy="672617"/>
          </a:xfrm>
          <a:prstGeom prst="rect">
            <a:avLst/>
          </a:prstGeom>
        </p:spPr>
      </p:pic>
      <p:pic>
        <p:nvPicPr>
          <p:cNvPr id="87" name="Afbeelding 9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87073" y="4636793"/>
            <a:ext cx="987769" cy="383782"/>
          </a:xfrm>
          <a:prstGeom prst="rect">
            <a:avLst/>
          </a:prstGeom>
        </p:spPr>
      </p:pic>
      <p:pic>
        <p:nvPicPr>
          <p:cNvPr id="88" name="Afbeelding 8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87977" y="4356888"/>
            <a:ext cx="642775" cy="737130"/>
          </a:xfrm>
          <a:prstGeom prst="rect">
            <a:avLst/>
          </a:prstGeom>
        </p:spPr>
      </p:pic>
      <p:pic>
        <p:nvPicPr>
          <p:cNvPr id="89" name="Afbeelding 8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563661" y="3522831"/>
            <a:ext cx="790221" cy="286004"/>
          </a:xfrm>
          <a:prstGeom prst="rect">
            <a:avLst/>
          </a:prstGeom>
        </p:spPr>
      </p:pic>
      <p:pic>
        <p:nvPicPr>
          <p:cNvPr id="91" name="Afbeelding 8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635663" y="3589773"/>
            <a:ext cx="942143" cy="158413"/>
          </a:xfrm>
          <a:prstGeom prst="rect">
            <a:avLst/>
          </a:prstGeom>
        </p:spPr>
      </p:pic>
      <p:pic>
        <p:nvPicPr>
          <p:cNvPr id="92" name="Afbeelding 87"/>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9802667" y="3597009"/>
            <a:ext cx="718362" cy="132329"/>
          </a:xfrm>
          <a:prstGeom prst="rect">
            <a:avLst/>
          </a:prstGeom>
        </p:spPr>
      </p:pic>
      <p:pic>
        <p:nvPicPr>
          <p:cNvPr id="144" name="Afbeelding 8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61269" y="3602265"/>
            <a:ext cx="980099" cy="178973"/>
          </a:xfrm>
          <a:prstGeom prst="rect">
            <a:avLst/>
          </a:prstGeom>
        </p:spPr>
      </p:pic>
      <p:pic>
        <p:nvPicPr>
          <p:cNvPr id="146" name="Afbeelding 84"/>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6528862" y="3498773"/>
            <a:ext cx="721496" cy="391510"/>
          </a:xfrm>
          <a:prstGeom prst="rect">
            <a:avLst/>
          </a:prstGeom>
        </p:spPr>
      </p:pic>
      <p:pic>
        <p:nvPicPr>
          <p:cNvPr id="93" name="Afbeelding 94"/>
          <p:cNvPicPr>
            <a:picLocks noChangeAspect="1"/>
          </p:cNvPicPr>
          <p:nvPr/>
        </p:nvPicPr>
        <p:blipFill>
          <a:blip r:embed="rId15"/>
          <a:srcRect/>
          <a:stretch/>
        </p:blipFill>
        <p:spPr>
          <a:xfrm>
            <a:off x="5307394" y="4360892"/>
            <a:ext cx="854167" cy="854167"/>
          </a:xfrm>
          <a:prstGeom prst="rect">
            <a:avLst/>
          </a:prstGeom>
        </p:spPr>
      </p:pic>
      <p:pic>
        <p:nvPicPr>
          <p:cNvPr id="95" name="Afbeelding 9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164083" y="4491247"/>
            <a:ext cx="723812" cy="723812"/>
          </a:xfrm>
          <a:prstGeom prst="rect">
            <a:avLst/>
          </a:prstGeom>
        </p:spPr>
      </p:pic>
      <p:pic>
        <p:nvPicPr>
          <p:cNvPr id="96" name="Afbeelding 94"/>
          <p:cNvPicPr>
            <a:picLocks noChangeAspect="1"/>
          </p:cNvPicPr>
          <p:nvPr/>
        </p:nvPicPr>
        <p:blipFill>
          <a:blip r:embed="rId17"/>
          <a:stretch>
            <a:fillRect/>
          </a:stretch>
        </p:blipFill>
        <p:spPr>
          <a:xfrm>
            <a:off x="8699772" y="4451168"/>
            <a:ext cx="832140" cy="687273"/>
          </a:xfrm>
          <a:prstGeom prst="rect">
            <a:avLst/>
          </a:prstGeom>
        </p:spPr>
      </p:pic>
      <p:pic>
        <p:nvPicPr>
          <p:cNvPr id="145" name="Afbeelding 91"/>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2966375" y="4631452"/>
            <a:ext cx="770136" cy="323946"/>
          </a:xfrm>
          <a:prstGeom prst="rect">
            <a:avLst/>
          </a:prstGeom>
        </p:spPr>
      </p:pic>
      <p:pic>
        <p:nvPicPr>
          <p:cNvPr id="82" name="Afbeelding 73">
            <a:extLst>
              <a:ext uri="{FF2B5EF4-FFF2-40B4-BE49-F238E27FC236}">
                <a16:creationId xmlns:a16="http://schemas.microsoft.com/office/drawing/2014/main" id="{9D777182-4283-4C81-8308-6E87301B0BD1}"/>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3027147" y="2344002"/>
            <a:ext cx="941356" cy="513434"/>
          </a:xfrm>
          <a:prstGeom prst="rect">
            <a:avLst/>
          </a:prstGeom>
        </p:spPr>
      </p:pic>
      <p:pic>
        <p:nvPicPr>
          <p:cNvPr id="85" name="Afbeelding 74">
            <a:extLst>
              <a:ext uri="{FF2B5EF4-FFF2-40B4-BE49-F238E27FC236}">
                <a16:creationId xmlns:a16="http://schemas.microsoft.com/office/drawing/2014/main" id="{22281489-CA8A-4E15-AAA0-4AB1036FBB8A}"/>
              </a:ext>
            </a:extLst>
          </p:cNvPr>
          <p:cNvPicPr>
            <a:picLocks noChangeAspect="1"/>
          </p:cNvPicPr>
          <p:nvPr/>
        </p:nvPicPr>
        <p:blipFill>
          <a:blip r:embed="rId20"/>
          <a:stretch>
            <a:fillRect/>
          </a:stretch>
        </p:blipFill>
        <p:spPr>
          <a:xfrm>
            <a:off x="4146318" y="2418776"/>
            <a:ext cx="874561" cy="438660"/>
          </a:xfrm>
          <a:prstGeom prst="rect">
            <a:avLst/>
          </a:prstGeom>
        </p:spPr>
      </p:pic>
      <p:pic>
        <p:nvPicPr>
          <p:cNvPr id="86" name="Afbeelding 77">
            <a:extLst>
              <a:ext uri="{FF2B5EF4-FFF2-40B4-BE49-F238E27FC236}">
                <a16:creationId xmlns:a16="http://schemas.microsoft.com/office/drawing/2014/main" id="{9B914B99-5CCD-4813-9083-50E5A2F60091}"/>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9943505" y="2453569"/>
            <a:ext cx="547746" cy="387731"/>
          </a:xfrm>
          <a:prstGeom prst="rect">
            <a:avLst/>
          </a:prstGeom>
        </p:spPr>
      </p:pic>
      <p:pic>
        <p:nvPicPr>
          <p:cNvPr id="149" name="Afbeelding 79">
            <a:extLst>
              <a:ext uri="{FF2B5EF4-FFF2-40B4-BE49-F238E27FC236}">
                <a16:creationId xmlns:a16="http://schemas.microsoft.com/office/drawing/2014/main" id="{83FD8489-B40F-480E-AEDD-1BDE8675EE16}"/>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10866539" y="2566671"/>
            <a:ext cx="951940" cy="261997"/>
          </a:xfrm>
          <a:prstGeom prst="rect">
            <a:avLst/>
          </a:prstGeom>
        </p:spPr>
      </p:pic>
      <p:pic>
        <p:nvPicPr>
          <p:cNvPr id="151" name="Afbeelding 76">
            <a:extLst>
              <a:ext uri="{FF2B5EF4-FFF2-40B4-BE49-F238E27FC236}">
                <a16:creationId xmlns:a16="http://schemas.microsoft.com/office/drawing/2014/main" id="{E2ADEE1D-A727-411E-820F-E9572293BB72}"/>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8655900" y="2454387"/>
            <a:ext cx="932582" cy="386912"/>
          </a:xfrm>
          <a:prstGeom prst="rect">
            <a:avLst/>
          </a:prstGeom>
        </p:spPr>
      </p:pic>
      <p:pic>
        <p:nvPicPr>
          <p:cNvPr id="77" name="Afbeelding 79">
            <a:extLst>
              <a:ext uri="{FF2B5EF4-FFF2-40B4-BE49-F238E27FC236}">
                <a16:creationId xmlns:a16="http://schemas.microsoft.com/office/drawing/2014/main" id="{2CF2F543-B141-4BC5-A454-BEB280630735}"/>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890075" y="3530536"/>
            <a:ext cx="740677" cy="212003"/>
          </a:xfrm>
          <a:prstGeom prst="rect">
            <a:avLst/>
          </a:prstGeom>
        </p:spPr>
      </p:pic>
      <p:pic>
        <p:nvPicPr>
          <p:cNvPr id="79" name="Afbeelding 74">
            <a:extLst>
              <a:ext uri="{FF2B5EF4-FFF2-40B4-BE49-F238E27FC236}">
                <a16:creationId xmlns:a16="http://schemas.microsoft.com/office/drawing/2014/main" id="{36A57167-E639-4294-AD4D-E3732F6163CC}"/>
              </a:ext>
            </a:extLst>
          </p:cNvPr>
          <p:cNvPicPr>
            <a:picLocks noChangeAspect="1"/>
          </p:cNvPicPr>
          <p:nvPr/>
        </p:nvPicPr>
        <p:blipFill>
          <a:blip r:embed="rId25" cstate="print">
            <a:extLst>
              <a:ext uri="{28A0092B-C50C-407E-A947-70E740481C1C}">
                <a14:useLocalDpi xmlns:a14="http://schemas.microsoft.com/office/drawing/2010/main" val="0"/>
              </a:ext>
            </a:extLst>
          </a:blip>
          <a:stretch>
            <a:fillRect/>
          </a:stretch>
        </p:blipFill>
        <p:spPr>
          <a:xfrm>
            <a:off x="7616668" y="2338172"/>
            <a:ext cx="674215" cy="615875"/>
          </a:xfrm>
          <a:prstGeom prst="rect">
            <a:avLst/>
          </a:prstGeom>
        </p:spPr>
      </p:pic>
      <p:pic>
        <p:nvPicPr>
          <p:cNvPr id="80" name="Afbeelding 94">
            <a:extLst>
              <a:ext uri="{FF2B5EF4-FFF2-40B4-BE49-F238E27FC236}">
                <a16:creationId xmlns:a16="http://schemas.microsoft.com/office/drawing/2014/main" id="{95D18DE0-BDA3-4620-BD12-0D2435B8D25F}"/>
              </a:ext>
            </a:extLst>
          </p:cNvPr>
          <p:cNvPicPr>
            <a:picLocks noChangeAspect="1"/>
          </p:cNvPicPr>
          <p:nvPr/>
        </p:nvPicPr>
        <p:blipFill>
          <a:blip r:embed="rId26" cstate="print">
            <a:extLst>
              <a:ext uri="{28A0092B-C50C-407E-A947-70E740481C1C}">
                <a14:useLocalDpi xmlns:a14="http://schemas.microsoft.com/office/drawing/2010/main" val="0"/>
              </a:ext>
            </a:extLst>
          </a:blip>
          <a:stretch>
            <a:fillRect/>
          </a:stretch>
        </p:blipFill>
        <p:spPr>
          <a:xfrm>
            <a:off x="7564168" y="4737475"/>
            <a:ext cx="636841" cy="240357"/>
          </a:xfrm>
          <a:prstGeom prst="rect">
            <a:avLst/>
          </a:prstGeom>
        </p:spPr>
      </p:pic>
      <p:pic>
        <p:nvPicPr>
          <p:cNvPr id="81" name="Afbeelding 74">
            <a:extLst>
              <a:ext uri="{FF2B5EF4-FFF2-40B4-BE49-F238E27FC236}">
                <a16:creationId xmlns:a16="http://schemas.microsoft.com/office/drawing/2014/main" id="{DB02F434-663A-4279-A980-9EEEA8FB3E84}"/>
              </a:ext>
            </a:extLst>
          </p:cNvPr>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5391427" y="2524809"/>
            <a:ext cx="674215" cy="230397"/>
          </a:xfrm>
          <a:prstGeom prst="rect">
            <a:avLst/>
          </a:prstGeom>
        </p:spPr>
      </p:pic>
      <p:pic>
        <p:nvPicPr>
          <p:cNvPr id="76" name="Afbeelding 94">
            <a:extLst>
              <a:ext uri="{FF2B5EF4-FFF2-40B4-BE49-F238E27FC236}">
                <a16:creationId xmlns:a16="http://schemas.microsoft.com/office/drawing/2014/main" id="{88967C33-298D-4DA2-819A-91127AECEA78}"/>
              </a:ext>
            </a:extLst>
          </p:cNvPr>
          <p:cNvPicPr>
            <a:picLocks noChangeAspect="1"/>
          </p:cNvPicPr>
          <p:nvPr/>
        </p:nvPicPr>
        <p:blipFill>
          <a:blip r:embed="rId28"/>
          <a:srcRect/>
          <a:stretch/>
        </p:blipFill>
        <p:spPr>
          <a:xfrm>
            <a:off x="9685207" y="4701822"/>
            <a:ext cx="1015991" cy="253724"/>
          </a:xfrm>
          <a:prstGeom prst="rect">
            <a:avLst/>
          </a:prstGeom>
        </p:spPr>
      </p:pic>
      <p:pic>
        <p:nvPicPr>
          <p:cNvPr id="78" name="Afbeelding 74">
            <a:extLst>
              <a:ext uri="{FF2B5EF4-FFF2-40B4-BE49-F238E27FC236}">
                <a16:creationId xmlns:a16="http://schemas.microsoft.com/office/drawing/2014/main" id="{D1CAD58C-F89F-4E39-948C-60813994A233}"/>
              </a:ext>
            </a:extLst>
          </p:cNvPr>
          <p:cNvPicPr>
            <a:picLocks noChangeAspect="1"/>
          </p:cNvPicPr>
          <p:nvPr/>
        </p:nvPicPr>
        <p:blipFill>
          <a:blip r:embed="rId29" cstate="print">
            <a:extLst>
              <a:ext uri="{28A0092B-C50C-407E-A947-70E740481C1C}">
                <a14:useLocalDpi xmlns:a14="http://schemas.microsoft.com/office/drawing/2010/main" val="0"/>
              </a:ext>
            </a:extLst>
          </a:blip>
          <a:stretch>
            <a:fillRect/>
          </a:stretch>
        </p:blipFill>
        <p:spPr>
          <a:xfrm>
            <a:off x="6545046" y="2530806"/>
            <a:ext cx="674215" cy="230606"/>
          </a:xfrm>
          <a:prstGeom prst="rect">
            <a:avLst/>
          </a:prstGeom>
        </p:spPr>
      </p:pic>
      <p:pic>
        <p:nvPicPr>
          <p:cNvPr id="83" name="Afbeelding 83">
            <a:extLst>
              <a:ext uri="{FF2B5EF4-FFF2-40B4-BE49-F238E27FC236}">
                <a16:creationId xmlns:a16="http://schemas.microsoft.com/office/drawing/2014/main" id="{3C2C37A8-61D8-4AC2-BB17-F34B1A0A22AF}"/>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4163566" y="3615787"/>
            <a:ext cx="954384" cy="117997"/>
          </a:xfrm>
          <a:prstGeom prst="rect">
            <a:avLst/>
          </a:prstGeom>
        </p:spPr>
      </p:pic>
      <p:pic>
        <p:nvPicPr>
          <p:cNvPr id="90" name="Afbeelding 83">
            <a:extLst>
              <a:ext uri="{FF2B5EF4-FFF2-40B4-BE49-F238E27FC236}">
                <a16:creationId xmlns:a16="http://schemas.microsoft.com/office/drawing/2014/main" id="{69A4DBDF-22F1-49BF-AD04-CDC85CE6279F}"/>
              </a:ext>
            </a:extLst>
          </p:cNvPr>
          <p:cNvPicPr>
            <a:picLocks noChangeAspect="1"/>
          </p:cNvPicPr>
          <p:nvPr/>
        </p:nvPicPr>
        <p:blipFill>
          <a:blip r:embed="rId31"/>
          <a:stretch>
            <a:fillRect/>
          </a:stretch>
        </p:blipFill>
        <p:spPr>
          <a:xfrm>
            <a:off x="3120703" y="3525169"/>
            <a:ext cx="752129" cy="425117"/>
          </a:xfrm>
          <a:prstGeom prst="rect">
            <a:avLst/>
          </a:prstGeom>
        </p:spPr>
      </p:pic>
      <p:pic>
        <p:nvPicPr>
          <p:cNvPr id="94" name="Afbeelding 94">
            <a:extLst>
              <a:ext uri="{FF2B5EF4-FFF2-40B4-BE49-F238E27FC236}">
                <a16:creationId xmlns:a16="http://schemas.microsoft.com/office/drawing/2014/main" id="{DBF407C9-B660-4F26-B842-2E1F1F9E15DD}"/>
              </a:ext>
            </a:extLst>
          </p:cNvPr>
          <p:cNvPicPr>
            <a:picLocks noChangeAspect="1"/>
          </p:cNvPicPr>
          <p:nvPr/>
        </p:nvPicPr>
        <p:blipFill>
          <a:blip r:embed="rId32" cstate="print">
            <a:extLst>
              <a:ext uri="{28A0092B-C50C-407E-A947-70E740481C1C}">
                <a14:useLocalDpi xmlns:a14="http://schemas.microsoft.com/office/drawing/2010/main" val="0"/>
              </a:ext>
            </a:extLst>
          </a:blip>
          <a:stretch>
            <a:fillRect/>
          </a:stretch>
        </p:blipFill>
        <p:spPr>
          <a:xfrm>
            <a:off x="6474712" y="4574082"/>
            <a:ext cx="679814" cy="509204"/>
          </a:xfrm>
          <a:prstGeom prst="rect">
            <a:avLst/>
          </a:prstGeom>
        </p:spPr>
      </p:pic>
      <p:pic>
        <p:nvPicPr>
          <p:cNvPr id="140" name="Afbeelding 94">
            <a:extLst>
              <a:ext uri="{FF2B5EF4-FFF2-40B4-BE49-F238E27FC236}">
                <a16:creationId xmlns:a16="http://schemas.microsoft.com/office/drawing/2014/main" id="{0ACDBEBE-ECBD-4206-85B9-E409B7DBA19D}"/>
              </a:ext>
            </a:extLst>
          </p:cNvPr>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10967549" y="4442589"/>
            <a:ext cx="731231" cy="731231"/>
          </a:xfrm>
          <a:prstGeom prst="rect">
            <a:avLst/>
          </a:prstGeom>
        </p:spPr>
      </p:pic>
      <p:pic>
        <p:nvPicPr>
          <p:cNvPr id="143" name="Picture 4" descr="C:\Users\User\Desktop\CIMB_Layout_170226\CIMB-Logo.png">
            <a:extLst>
              <a:ext uri="{FF2B5EF4-FFF2-40B4-BE49-F238E27FC236}">
                <a16:creationId xmlns:a16="http://schemas.microsoft.com/office/drawing/2014/main" id="{C9C8BABA-652D-4C2A-ABAA-7962171B61A2}"/>
              </a:ext>
            </a:extLst>
          </p:cNvPr>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733737" y="5719219"/>
            <a:ext cx="1033772" cy="317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70876870"/>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p:cTn id="7" dur="750" fill="hold"/>
                                        <p:tgtEl>
                                          <p:spTgt spid="97"/>
                                        </p:tgtEl>
                                        <p:attrNameLst>
                                          <p:attrName>ppt_w</p:attrName>
                                        </p:attrNameLst>
                                      </p:cBhvr>
                                      <p:tavLst>
                                        <p:tav tm="0">
                                          <p:val>
                                            <p:fltVal val="0"/>
                                          </p:val>
                                        </p:tav>
                                        <p:tav tm="100000">
                                          <p:val>
                                            <p:strVal val="#ppt_w"/>
                                          </p:val>
                                        </p:tav>
                                      </p:tavLst>
                                    </p:anim>
                                    <p:anim calcmode="lin" valueType="num">
                                      <p:cBhvr>
                                        <p:cTn id="8" dur="750" fill="hold"/>
                                        <p:tgtEl>
                                          <p:spTgt spid="97"/>
                                        </p:tgtEl>
                                        <p:attrNameLst>
                                          <p:attrName>ppt_h</p:attrName>
                                        </p:attrNameLst>
                                      </p:cBhvr>
                                      <p:tavLst>
                                        <p:tav tm="0">
                                          <p:val>
                                            <p:fltVal val="0"/>
                                          </p:val>
                                        </p:tav>
                                        <p:tav tm="100000">
                                          <p:val>
                                            <p:strVal val="#ppt_h"/>
                                          </p:val>
                                        </p:tav>
                                      </p:tavLst>
                                    </p:anim>
                                    <p:animEffect transition="in" filter="fade">
                                      <p:cBhvr>
                                        <p:cTn id="9" dur="750"/>
                                        <p:tgtEl>
                                          <p:spTgt spid="97"/>
                                        </p:tgtEl>
                                      </p:cBhvr>
                                    </p:animEffect>
                                  </p:childTnLst>
                                </p:cTn>
                              </p:par>
                              <p:par>
                                <p:cTn id="10" presetID="53" presetClass="entr" presetSubtype="16" fill="hold" nodeType="withEffect">
                                  <p:stCondLst>
                                    <p:cond delay="150"/>
                                  </p:stCondLst>
                                  <p:childTnLst>
                                    <p:set>
                                      <p:cBhvr>
                                        <p:cTn id="11" dur="1" fill="hold">
                                          <p:stCondLst>
                                            <p:cond delay="0"/>
                                          </p:stCondLst>
                                        </p:cTn>
                                        <p:tgtEl>
                                          <p:spTgt spid="71"/>
                                        </p:tgtEl>
                                        <p:attrNameLst>
                                          <p:attrName>style.visibility</p:attrName>
                                        </p:attrNameLst>
                                      </p:cBhvr>
                                      <p:to>
                                        <p:strVal val="visible"/>
                                      </p:to>
                                    </p:set>
                                    <p:anim calcmode="lin" valueType="num">
                                      <p:cBhvr>
                                        <p:cTn id="12" dur="750" fill="hold"/>
                                        <p:tgtEl>
                                          <p:spTgt spid="71"/>
                                        </p:tgtEl>
                                        <p:attrNameLst>
                                          <p:attrName>ppt_w</p:attrName>
                                        </p:attrNameLst>
                                      </p:cBhvr>
                                      <p:tavLst>
                                        <p:tav tm="0">
                                          <p:val>
                                            <p:fltVal val="0"/>
                                          </p:val>
                                        </p:tav>
                                        <p:tav tm="100000">
                                          <p:val>
                                            <p:strVal val="#ppt_w"/>
                                          </p:val>
                                        </p:tav>
                                      </p:tavLst>
                                    </p:anim>
                                    <p:anim calcmode="lin" valueType="num">
                                      <p:cBhvr>
                                        <p:cTn id="13" dur="750" fill="hold"/>
                                        <p:tgtEl>
                                          <p:spTgt spid="71"/>
                                        </p:tgtEl>
                                        <p:attrNameLst>
                                          <p:attrName>ppt_h</p:attrName>
                                        </p:attrNameLst>
                                      </p:cBhvr>
                                      <p:tavLst>
                                        <p:tav tm="0">
                                          <p:val>
                                            <p:fltVal val="0"/>
                                          </p:val>
                                        </p:tav>
                                        <p:tav tm="100000">
                                          <p:val>
                                            <p:strVal val="#ppt_h"/>
                                          </p:val>
                                        </p:tav>
                                      </p:tavLst>
                                    </p:anim>
                                    <p:animEffect transition="in" filter="fade">
                                      <p:cBhvr>
                                        <p:cTn id="14" dur="750"/>
                                        <p:tgtEl>
                                          <p:spTgt spid="71"/>
                                        </p:tgtEl>
                                      </p:cBhvr>
                                    </p:animEffect>
                                  </p:childTnLst>
                                </p:cTn>
                              </p:par>
                              <p:par>
                                <p:cTn id="15" presetID="6" presetClass="emph" presetSubtype="0" autoRev="1" fill="hold" grpId="1" nodeType="withEffect">
                                  <p:stCondLst>
                                    <p:cond delay="0"/>
                                  </p:stCondLst>
                                  <p:childTnLst>
                                    <p:animScale>
                                      <p:cBhvr>
                                        <p:cTn id="16" dur="500" fill="hold"/>
                                        <p:tgtEl>
                                          <p:spTgt spid="97"/>
                                        </p:tgtEl>
                                      </p:cBhvr>
                                      <p:by x="115000" y="115000"/>
                                    </p:animScale>
                                  </p:childTnLst>
                                </p:cTn>
                              </p:par>
                              <p:par>
                                <p:cTn id="17" presetID="6" presetClass="emph" presetSubtype="0" autoRev="1" fill="hold" nodeType="withEffect">
                                  <p:stCondLst>
                                    <p:cond delay="150"/>
                                  </p:stCondLst>
                                  <p:childTnLst>
                                    <p:animScale>
                                      <p:cBhvr>
                                        <p:cTn id="18" dur="500" fill="hold"/>
                                        <p:tgtEl>
                                          <p:spTgt spid="71"/>
                                        </p:tgtEl>
                                      </p:cBhvr>
                                      <p:by x="115000" y="115000"/>
                                    </p:animScale>
                                  </p:childTnLst>
                                </p:cTn>
                              </p:par>
                              <p:par>
                                <p:cTn id="19" presetID="53" presetClass="entr" presetSubtype="16" fill="hold" nodeType="withEffect">
                                  <p:stCondLst>
                                    <p:cond delay="150"/>
                                  </p:stCondLst>
                                  <p:childTnLst>
                                    <p:set>
                                      <p:cBhvr>
                                        <p:cTn id="20" dur="1" fill="hold">
                                          <p:stCondLst>
                                            <p:cond delay="0"/>
                                          </p:stCondLst>
                                        </p:cTn>
                                        <p:tgtEl>
                                          <p:spTgt spid="72"/>
                                        </p:tgtEl>
                                        <p:attrNameLst>
                                          <p:attrName>style.visibility</p:attrName>
                                        </p:attrNameLst>
                                      </p:cBhvr>
                                      <p:to>
                                        <p:strVal val="visible"/>
                                      </p:to>
                                    </p:set>
                                    <p:anim calcmode="lin" valueType="num">
                                      <p:cBhvr>
                                        <p:cTn id="21" dur="750" fill="hold"/>
                                        <p:tgtEl>
                                          <p:spTgt spid="72"/>
                                        </p:tgtEl>
                                        <p:attrNameLst>
                                          <p:attrName>ppt_w</p:attrName>
                                        </p:attrNameLst>
                                      </p:cBhvr>
                                      <p:tavLst>
                                        <p:tav tm="0">
                                          <p:val>
                                            <p:fltVal val="0"/>
                                          </p:val>
                                        </p:tav>
                                        <p:tav tm="100000">
                                          <p:val>
                                            <p:strVal val="#ppt_w"/>
                                          </p:val>
                                        </p:tav>
                                      </p:tavLst>
                                    </p:anim>
                                    <p:anim calcmode="lin" valueType="num">
                                      <p:cBhvr>
                                        <p:cTn id="22" dur="750" fill="hold"/>
                                        <p:tgtEl>
                                          <p:spTgt spid="72"/>
                                        </p:tgtEl>
                                        <p:attrNameLst>
                                          <p:attrName>ppt_h</p:attrName>
                                        </p:attrNameLst>
                                      </p:cBhvr>
                                      <p:tavLst>
                                        <p:tav tm="0">
                                          <p:val>
                                            <p:fltVal val="0"/>
                                          </p:val>
                                        </p:tav>
                                        <p:tav tm="100000">
                                          <p:val>
                                            <p:strVal val="#ppt_h"/>
                                          </p:val>
                                        </p:tav>
                                      </p:tavLst>
                                    </p:anim>
                                    <p:animEffect transition="in" filter="fade">
                                      <p:cBhvr>
                                        <p:cTn id="23" dur="750"/>
                                        <p:tgtEl>
                                          <p:spTgt spid="72"/>
                                        </p:tgtEl>
                                      </p:cBhvr>
                                    </p:animEffect>
                                  </p:childTnLst>
                                </p:cTn>
                              </p:par>
                              <p:par>
                                <p:cTn id="24" presetID="6" presetClass="emph" presetSubtype="0" autoRev="1" fill="hold" nodeType="withEffect">
                                  <p:stCondLst>
                                    <p:cond delay="150"/>
                                  </p:stCondLst>
                                  <p:childTnLst>
                                    <p:animScale>
                                      <p:cBhvr>
                                        <p:cTn id="25" dur="500" fill="hold"/>
                                        <p:tgtEl>
                                          <p:spTgt spid="72"/>
                                        </p:tgtEl>
                                      </p:cBhvr>
                                      <p:by x="115000" y="115000"/>
                                    </p:animScale>
                                  </p:childTnLst>
                                </p:cTn>
                              </p:par>
                              <p:par>
                                <p:cTn id="26" presetID="53" presetClass="entr" presetSubtype="16" fill="hold" grpId="0" nodeType="withEffect">
                                  <p:stCondLst>
                                    <p:cond delay="0"/>
                                  </p:stCondLst>
                                  <p:childTnLst>
                                    <p:set>
                                      <p:cBhvr>
                                        <p:cTn id="27" dur="1" fill="hold">
                                          <p:stCondLst>
                                            <p:cond delay="0"/>
                                          </p:stCondLst>
                                        </p:cTn>
                                        <p:tgtEl>
                                          <p:spTgt spid="101"/>
                                        </p:tgtEl>
                                        <p:attrNameLst>
                                          <p:attrName>style.visibility</p:attrName>
                                        </p:attrNameLst>
                                      </p:cBhvr>
                                      <p:to>
                                        <p:strVal val="visible"/>
                                      </p:to>
                                    </p:set>
                                    <p:anim calcmode="lin" valueType="num">
                                      <p:cBhvr>
                                        <p:cTn id="28" dur="750" fill="hold"/>
                                        <p:tgtEl>
                                          <p:spTgt spid="101"/>
                                        </p:tgtEl>
                                        <p:attrNameLst>
                                          <p:attrName>ppt_w</p:attrName>
                                        </p:attrNameLst>
                                      </p:cBhvr>
                                      <p:tavLst>
                                        <p:tav tm="0">
                                          <p:val>
                                            <p:fltVal val="0"/>
                                          </p:val>
                                        </p:tav>
                                        <p:tav tm="100000">
                                          <p:val>
                                            <p:strVal val="#ppt_w"/>
                                          </p:val>
                                        </p:tav>
                                      </p:tavLst>
                                    </p:anim>
                                    <p:anim calcmode="lin" valueType="num">
                                      <p:cBhvr>
                                        <p:cTn id="29" dur="750" fill="hold"/>
                                        <p:tgtEl>
                                          <p:spTgt spid="101"/>
                                        </p:tgtEl>
                                        <p:attrNameLst>
                                          <p:attrName>ppt_h</p:attrName>
                                        </p:attrNameLst>
                                      </p:cBhvr>
                                      <p:tavLst>
                                        <p:tav tm="0">
                                          <p:val>
                                            <p:fltVal val="0"/>
                                          </p:val>
                                        </p:tav>
                                        <p:tav tm="100000">
                                          <p:val>
                                            <p:strVal val="#ppt_h"/>
                                          </p:val>
                                        </p:tav>
                                      </p:tavLst>
                                    </p:anim>
                                    <p:animEffect transition="in" filter="fade">
                                      <p:cBhvr>
                                        <p:cTn id="30" dur="750"/>
                                        <p:tgtEl>
                                          <p:spTgt spid="101"/>
                                        </p:tgtEl>
                                      </p:cBhvr>
                                    </p:animEffect>
                                  </p:childTnLst>
                                </p:cTn>
                              </p:par>
                              <p:par>
                                <p:cTn id="31" presetID="6" presetClass="emph" presetSubtype="0" autoRev="1" fill="hold" grpId="1" nodeType="withEffect">
                                  <p:stCondLst>
                                    <p:cond delay="0"/>
                                  </p:stCondLst>
                                  <p:childTnLst>
                                    <p:animScale>
                                      <p:cBhvr>
                                        <p:cTn id="32" dur="500" fill="hold"/>
                                        <p:tgtEl>
                                          <p:spTgt spid="101"/>
                                        </p:tgtEl>
                                      </p:cBhvr>
                                      <p:by x="115000" y="115000"/>
                                    </p:animScale>
                                  </p:childTnLst>
                                </p:cTn>
                              </p:par>
                              <p:par>
                                <p:cTn id="33" presetID="53" presetClass="entr" presetSubtype="16" fill="hold" grpId="0" nodeType="withEffect">
                                  <p:stCondLst>
                                    <p:cond delay="0"/>
                                  </p:stCondLst>
                                  <p:childTnLst>
                                    <p:set>
                                      <p:cBhvr>
                                        <p:cTn id="34" dur="1" fill="hold">
                                          <p:stCondLst>
                                            <p:cond delay="0"/>
                                          </p:stCondLst>
                                        </p:cTn>
                                        <p:tgtEl>
                                          <p:spTgt spid="105"/>
                                        </p:tgtEl>
                                        <p:attrNameLst>
                                          <p:attrName>style.visibility</p:attrName>
                                        </p:attrNameLst>
                                      </p:cBhvr>
                                      <p:to>
                                        <p:strVal val="visible"/>
                                      </p:to>
                                    </p:set>
                                    <p:anim calcmode="lin" valueType="num">
                                      <p:cBhvr>
                                        <p:cTn id="35" dur="750" fill="hold"/>
                                        <p:tgtEl>
                                          <p:spTgt spid="105"/>
                                        </p:tgtEl>
                                        <p:attrNameLst>
                                          <p:attrName>ppt_w</p:attrName>
                                        </p:attrNameLst>
                                      </p:cBhvr>
                                      <p:tavLst>
                                        <p:tav tm="0">
                                          <p:val>
                                            <p:fltVal val="0"/>
                                          </p:val>
                                        </p:tav>
                                        <p:tav tm="100000">
                                          <p:val>
                                            <p:strVal val="#ppt_w"/>
                                          </p:val>
                                        </p:tav>
                                      </p:tavLst>
                                    </p:anim>
                                    <p:anim calcmode="lin" valueType="num">
                                      <p:cBhvr>
                                        <p:cTn id="36" dur="750" fill="hold"/>
                                        <p:tgtEl>
                                          <p:spTgt spid="105"/>
                                        </p:tgtEl>
                                        <p:attrNameLst>
                                          <p:attrName>ppt_h</p:attrName>
                                        </p:attrNameLst>
                                      </p:cBhvr>
                                      <p:tavLst>
                                        <p:tav tm="0">
                                          <p:val>
                                            <p:fltVal val="0"/>
                                          </p:val>
                                        </p:tav>
                                        <p:tav tm="100000">
                                          <p:val>
                                            <p:strVal val="#ppt_h"/>
                                          </p:val>
                                        </p:tav>
                                      </p:tavLst>
                                    </p:anim>
                                    <p:animEffect transition="in" filter="fade">
                                      <p:cBhvr>
                                        <p:cTn id="37" dur="750"/>
                                        <p:tgtEl>
                                          <p:spTgt spid="105"/>
                                        </p:tgtEl>
                                      </p:cBhvr>
                                    </p:animEffect>
                                  </p:childTnLst>
                                </p:cTn>
                              </p:par>
                              <p:par>
                                <p:cTn id="38" presetID="6" presetClass="emph" presetSubtype="0" autoRev="1" fill="hold" grpId="1" nodeType="withEffect">
                                  <p:stCondLst>
                                    <p:cond delay="0"/>
                                  </p:stCondLst>
                                  <p:childTnLst>
                                    <p:animScale>
                                      <p:cBhvr>
                                        <p:cTn id="39" dur="500" fill="hold"/>
                                        <p:tgtEl>
                                          <p:spTgt spid="105"/>
                                        </p:tgtEl>
                                      </p:cBhvr>
                                      <p:by x="115000" y="115000"/>
                                    </p:animScale>
                                  </p:childTnLst>
                                </p:cTn>
                              </p:par>
                              <p:par>
                                <p:cTn id="40" presetID="53" presetClass="entr" presetSubtype="16" fill="hold" grpId="0" nodeType="withEffect">
                                  <p:stCondLst>
                                    <p:cond delay="0"/>
                                  </p:stCondLst>
                                  <p:childTnLst>
                                    <p:set>
                                      <p:cBhvr>
                                        <p:cTn id="41" dur="1" fill="hold">
                                          <p:stCondLst>
                                            <p:cond delay="0"/>
                                          </p:stCondLst>
                                        </p:cTn>
                                        <p:tgtEl>
                                          <p:spTgt spid="109"/>
                                        </p:tgtEl>
                                        <p:attrNameLst>
                                          <p:attrName>style.visibility</p:attrName>
                                        </p:attrNameLst>
                                      </p:cBhvr>
                                      <p:to>
                                        <p:strVal val="visible"/>
                                      </p:to>
                                    </p:set>
                                    <p:anim calcmode="lin" valueType="num">
                                      <p:cBhvr>
                                        <p:cTn id="42" dur="750" fill="hold"/>
                                        <p:tgtEl>
                                          <p:spTgt spid="109"/>
                                        </p:tgtEl>
                                        <p:attrNameLst>
                                          <p:attrName>ppt_w</p:attrName>
                                        </p:attrNameLst>
                                      </p:cBhvr>
                                      <p:tavLst>
                                        <p:tav tm="0">
                                          <p:val>
                                            <p:fltVal val="0"/>
                                          </p:val>
                                        </p:tav>
                                        <p:tav tm="100000">
                                          <p:val>
                                            <p:strVal val="#ppt_w"/>
                                          </p:val>
                                        </p:tav>
                                      </p:tavLst>
                                    </p:anim>
                                    <p:anim calcmode="lin" valueType="num">
                                      <p:cBhvr>
                                        <p:cTn id="43" dur="750" fill="hold"/>
                                        <p:tgtEl>
                                          <p:spTgt spid="109"/>
                                        </p:tgtEl>
                                        <p:attrNameLst>
                                          <p:attrName>ppt_h</p:attrName>
                                        </p:attrNameLst>
                                      </p:cBhvr>
                                      <p:tavLst>
                                        <p:tav tm="0">
                                          <p:val>
                                            <p:fltVal val="0"/>
                                          </p:val>
                                        </p:tav>
                                        <p:tav tm="100000">
                                          <p:val>
                                            <p:strVal val="#ppt_h"/>
                                          </p:val>
                                        </p:tav>
                                      </p:tavLst>
                                    </p:anim>
                                    <p:animEffect transition="in" filter="fade">
                                      <p:cBhvr>
                                        <p:cTn id="44" dur="750"/>
                                        <p:tgtEl>
                                          <p:spTgt spid="109"/>
                                        </p:tgtEl>
                                      </p:cBhvr>
                                    </p:animEffect>
                                  </p:childTnLst>
                                </p:cTn>
                              </p:par>
                              <p:par>
                                <p:cTn id="45" presetID="6" presetClass="emph" presetSubtype="0" autoRev="1" fill="hold" grpId="1" nodeType="withEffect">
                                  <p:stCondLst>
                                    <p:cond delay="0"/>
                                  </p:stCondLst>
                                  <p:childTnLst>
                                    <p:animScale>
                                      <p:cBhvr>
                                        <p:cTn id="46" dur="500" fill="hold"/>
                                        <p:tgtEl>
                                          <p:spTgt spid="109"/>
                                        </p:tgtEl>
                                      </p:cBhvr>
                                      <p:by x="115000" y="115000"/>
                                    </p:animScale>
                                  </p:childTnLst>
                                </p:cTn>
                              </p:par>
                              <p:par>
                                <p:cTn id="47" presetID="53" presetClass="entr" presetSubtype="16" fill="hold" grpId="0" nodeType="withEffect">
                                  <p:stCondLst>
                                    <p:cond delay="0"/>
                                  </p:stCondLst>
                                  <p:childTnLst>
                                    <p:set>
                                      <p:cBhvr>
                                        <p:cTn id="48" dur="1" fill="hold">
                                          <p:stCondLst>
                                            <p:cond delay="0"/>
                                          </p:stCondLst>
                                        </p:cTn>
                                        <p:tgtEl>
                                          <p:spTgt spid="113"/>
                                        </p:tgtEl>
                                        <p:attrNameLst>
                                          <p:attrName>style.visibility</p:attrName>
                                        </p:attrNameLst>
                                      </p:cBhvr>
                                      <p:to>
                                        <p:strVal val="visible"/>
                                      </p:to>
                                    </p:set>
                                    <p:anim calcmode="lin" valueType="num">
                                      <p:cBhvr>
                                        <p:cTn id="49" dur="750" fill="hold"/>
                                        <p:tgtEl>
                                          <p:spTgt spid="113"/>
                                        </p:tgtEl>
                                        <p:attrNameLst>
                                          <p:attrName>ppt_w</p:attrName>
                                        </p:attrNameLst>
                                      </p:cBhvr>
                                      <p:tavLst>
                                        <p:tav tm="0">
                                          <p:val>
                                            <p:fltVal val="0"/>
                                          </p:val>
                                        </p:tav>
                                        <p:tav tm="100000">
                                          <p:val>
                                            <p:strVal val="#ppt_w"/>
                                          </p:val>
                                        </p:tav>
                                      </p:tavLst>
                                    </p:anim>
                                    <p:anim calcmode="lin" valueType="num">
                                      <p:cBhvr>
                                        <p:cTn id="50" dur="750" fill="hold"/>
                                        <p:tgtEl>
                                          <p:spTgt spid="113"/>
                                        </p:tgtEl>
                                        <p:attrNameLst>
                                          <p:attrName>ppt_h</p:attrName>
                                        </p:attrNameLst>
                                      </p:cBhvr>
                                      <p:tavLst>
                                        <p:tav tm="0">
                                          <p:val>
                                            <p:fltVal val="0"/>
                                          </p:val>
                                        </p:tav>
                                        <p:tav tm="100000">
                                          <p:val>
                                            <p:strVal val="#ppt_h"/>
                                          </p:val>
                                        </p:tav>
                                      </p:tavLst>
                                    </p:anim>
                                    <p:animEffect transition="in" filter="fade">
                                      <p:cBhvr>
                                        <p:cTn id="51" dur="750"/>
                                        <p:tgtEl>
                                          <p:spTgt spid="113"/>
                                        </p:tgtEl>
                                      </p:cBhvr>
                                    </p:animEffect>
                                  </p:childTnLst>
                                </p:cTn>
                              </p:par>
                              <p:par>
                                <p:cTn id="52" presetID="6" presetClass="emph" presetSubtype="0" autoRev="1" fill="hold" grpId="1" nodeType="withEffect">
                                  <p:stCondLst>
                                    <p:cond delay="0"/>
                                  </p:stCondLst>
                                  <p:childTnLst>
                                    <p:animScale>
                                      <p:cBhvr>
                                        <p:cTn id="53" dur="500" fill="hold"/>
                                        <p:tgtEl>
                                          <p:spTgt spid="113"/>
                                        </p:tgtEl>
                                      </p:cBhvr>
                                      <p:by x="115000" y="115000"/>
                                    </p:animScale>
                                  </p:childTnLst>
                                </p:cTn>
                              </p:par>
                              <p:par>
                                <p:cTn id="54" presetID="53" presetClass="entr" presetSubtype="16" fill="hold" grpId="0" nodeType="withEffect">
                                  <p:stCondLst>
                                    <p:cond delay="0"/>
                                  </p:stCondLst>
                                  <p:childTnLst>
                                    <p:set>
                                      <p:cBhvr>
                                        <p:cTn id="55" dur="1" fill="hold">
                                          <p:stCondLst>
                                            <p:cond delay="0"/>
                                          </p:stCondLst>
                                        </p:cTn>
                                        <p:tgtEl>
                                          <p:spTgt spid="117"/>
                                        </p:tgtEl>
                                        <p:attrNameLst>
                                          <p:attrName>style.visibility</p:attrName>
                                        </p:attrNameLst>
                                      </p:cBhvr>
                                      <p:to>
                                        <p:strVal val="visible"/>
                                      </p:to>
                                    </p:set>
                                    <p:anim calcmode="lin" valueType="num">
                                      <p:cBhvr>
                                        <p:cTn id="56" dur="750" fill="hold"/>
                                        <p:tgtEl>
                                          <p:spTgt spid="117"/>
                                        </p:tgtEl>
                                        <p:attrNameLst>
                                          <p:attrName>ppt_w</p:attrName>
                                        </p:attrNameLst>
                                      </p:cBhvr>
                                      <p:tavLst>
                                        <p:tav tm="0">
                                          <p:val>
                                            <p:fltVal val="0"/>
                                          </p:val>
                                        </p:tav>
                                        <p:tav tm="100000">
                                          <p:val>
                                            <p:strVal val="#ppt_w"/>
                                          </p:val>
                                        </p:tav>
                                      </p:tavLst>
                                    </p:anim>
                                    <p:anim calcmode="lin" valueType="num">
                                      <p:cBhvr>
                                        <p:cTn id="57" dur="750" fill="hold"/>
                                        <p:tgtEl>
                                          <p:spTgt spid="117"/>
                                        </p:tgtEl>
                                        <p:attrNameLst>
                                          <p:attrName>ppt_h</p:attrName>
                                        </p:attrNameLst>
                                      </p:cBhvr>
                                      <p:tavLst>
                                        <p:tav tm="0">
                                          <p:val>
                                            <p:fltVal val="0"/>
                                          </p:val>
                                        </p:tav>
                                        <p:tav tm="100000">
                                          <p:val>
                                            <p:strVal val="#ppt_h"/>
                                          </p:val>
                                        </p:tav>
                                      </p:tavLst>
                                    </p:anim>
                                    <p:animEffect transition="in" filter="fade">
                                      <p:cBhvr>
                                        <p:cTn id="58" dur="750"/>
                                        <p:tgtEl>
                                          <p:spTgt spid="117"/>
                                        </p:tgtEl>
                                      </p:cBhvr>
                                    </p:animEffect>
                                  </p:childTnLst>
                                </p:cTn>
                              </p:par>
                              <p:par>
                                <p:cTn id="59" presetID="6" presetClass="emph" presetSubtype="0" autoRev="1" fill="hold" grpId="1" nodeType="withEffect">
                                  <p:stCondLst>
                                    <p:cond delay="0"/>
                                  </p:stCondLst>
                                  <p:childTnLst>
                                    <p:animScale>
                                      <p:cBhvr>
                                        <p:cTn id="60" dur="500" fill="hold"/>
                                        <p:tgtEl>
                                          <p:spTgt spid="117"/>
                                        </p:tgtEl>
                                      </p:cBhvr>
                                      <p:by x="115000" y="115000"/>
                                    </p:animScale>
                                  </p:childTnLst>
                                </p:cTn>
                              </p:par>
                              <p:par>
                                <p:cTn id="61" presetID="53" presetClass="entr" presetSubtype="16" fill="hold" grpId="0" nodeType="withEffect">
                                  <p:stCondLst>
                                    <p:cond delay="0"/>
                                  </p:stCondLst>
                                  <p:childTnLst>
                                    <p:set>
                                      <p:cBhvr>
                                        <p:cTn id="62" dur="1" fill="hold">
                                          <p:stCondLst>
                                            <p:cond delay="0"/>
                                          </p:stCondLst>
                                        </p:cTn>
                                        <p:tgtEl>
                                          <p:spTgt spid="121"/>
                                        </p:tgtEl>
                                        <p:attrNameLst>
                                          <p:attrName>style.visibility</p:attrName>
                                        </p:attrNameLst>
                                      </p:cBhvr>
                                      <p:to>
                                        <p:strVal val="visible"/>
                                      </p:to>
                                    </p:set>
                                    <p:anim calcmode="lin" valueType="num">
                                      <p:cBhvr>
                                        <p:cTn id="63" dur="750" fill="hold"/>
                                        <p:tgtEl>
                                          <p:spTgt spid="121"/>
                                        </p:tgtEl>
                                        <p:attrNameLst>
                                          <p:attrName>ppt_w</p:attrName>
                                        </p:attrNameLst>
                                      </p:cBhvr>
                                      <p:tavLst>
                                        <p:tav tm="0">
                                          <p:val>
                                            <p:fltVal val="0"/>
                                          </p:val>
                                        </p:tav>
                                        <p:tav tm="100000">
                                          <p:val>
                                            <p:strVal val="#ppt_w"/>
                                          </p:val>
                                        </p:tav>
                                      </p:tavLst>
                                    </p:anim>
                                    <p:anim calcmode="lin" valueType="num">
                                      <p:cBhvr>
                                        <p:cTn id="64" dur="750" fill="hold"/>
                                        <p:tgtEl>
                                          <p:spTgt spid="121"/>
                                        </p:tgtEl>
                                        <p:attrNameLst>
                                          <p:attrName>ppt_h</p:attrName>
                                        </p:attrNameLst>
                                      </p:cBhvr>
                                      <p:tavLst>
                                        <p:tav tm="0">
                                          <p:val>
                                            <p:fltVal val="0"/>
                                          </p:val>
                                        </p:tav>
                                        <p:tav tm="100000">
                                          <p:val>
                                            <p:strVal val="#ppt_h"/>
                                          </p:val>
                                        </p:tav>
                                      </p:tavLst>
                                    </p:anim>
                                    <p:animEffect transition="in" filter="fade">
                                      <p:cBhvr>
                                        <p:cTn id="65" dur="750"/>
                                        <p:tgtEl>
                                          <p:spTgt spid="121"/>
                                        </p:tgtEl>
                                      </p:cBhvr>
                                    </p:animEffect>
                                  </p:childTnLst>
                                </p:cTn>
                              </p:par>
                              <p:par>
                                <p:cTn id="66" presetID="6" presetClass="emph" presetSubtype="0" autoRev="1" fill="hold" grpId="1" nodeType="withEffect">
                                  <p:stCondLst>
                                    <p:cond delay="0"/>
                                  </p:stCondLst>
                                  <p:childTnLst>
                                    <p:animScale>
                                      <p:cBhvr>
                                        <p:cTn id="67" dur="500" fill="hold"/>
                                        <p:tgtEl>
                                          <p:spTgt spid="121"/>
                                        </p:tgtEl>
                                      </p:cBhvr>
                                      <p:by x="115000" y="115000"/>
                                    </p:animScale>
                                  </p:childTnLst>
                                </p:cTn>
                              </p:par>
                              <p:par>
                                <p:cTn id="68" presetID="53" presetClass="entr" presetSubtype="16" fill="hold" grpId="0" nodeType="withEffect">
                                  <p:stCondLst>
                                    <p:cond delay="0"/>
                                  </p:stCondLst>
                                  <p:childTnLst>
                                    <p:set>
                                      <p:cBhvr>
                                        <p:cTn id="69" dur="1" fill="hold">
                                          <p:stCondLst>
                                            <p:cond delay="0"/>
                                          </p:stCondLst>
                                        </p:cTn>
                                        <p:tgtEl>
                                          <p:spTgt spid="125"/>
                                        </p:tgtEl>
                                        <p:attrNameLst>
                                          <p:attrName>style.visibility</p:attrName>
                                        </p:attrNameLst>
                                      </p:cBhvr>
                                      <p:to>
                                        <p:strVal val="visible"/>
                                      </p:to>
                                    </p:set>
                                    <p:anim calcmode="lin" valueType="num">
                                      <p:cBhvr>
                                        <p:cTn id="70" dur="750" fill="hold"/>
                                        <p:tgtEl>
                                          <p:spTgt spid="125"/>
                                        </p:tgtEl>
                                        <p:attrNameLst>
                                          <p:attrName>ppt_w</p:attrName>
                                        </p:attrNameLst>
                                      </p:cBhvr>
                                      <p:tavLst>
                                        <p:tav tm="0">
                                          <p:val>
                                            <p:fltVal val="0"/>
                                          </p:val>
                                        </p:tav>
                                        <p:tav tm="100000">
                                          <p:val>
                                            <p:strVal val="#ppt_w"/>
                                          </p:val>
                                        </p:tav>
                                      </p:tavLst>
                                    </p:anim>
                                    <p:anim calcmode="lin" valueType="num">
                                      <p:cBhvr>
                                        <p:cTn id="71" dur="750" fill="hold"/>
                                        <p:tgtEl>
                                          <p:spTgt spid="125"/>
                                        </p:tgtEl>
                                        <p:attrNameLst>
                                          <p:attrName>ppt_h</p:attrName>
                                        </p:attrNameLst>
                                      </p:cBhvr>
                                      <p:tavLst>
                                        <p:tav tm="0">
                                          <p:val>
                                            <p:fltVal val="0"/>
                                          </p:val>
                                        </p:tav>
                                        <p:tav tm="100000">
                                          <p:val>
                                            <p:strVal val="#ppt_h"/>
                                          </p:val>
                                        </p:tav>
                                      </p:tavLst>
                                    </p:anim>
                                    <p:animEffect transition="in" filter="fade">
                                      <p:cBhvr>
                                        <p:cTn id="72" dur="750"/>
                                        <p:tgtEl>
                                          <p:spTgt spid="125"/>
                                        </p:tgtEl>
                                      </p:cBhvr>
                                    </p:animEffect>
                                  </p:childTnLst>
                                </p:cTn>
                              </p:par>
                              <p:par>
                                <p:cTn id="73" presetID="6" presetClass="emph" presetSubtype="0" autoRev="1" fill="hold" grpId="1" nodeType="withEffect">
                                  <p:stCondLst>
                                    <p:cond delay="0"/>
                                  </p:stCondLst>
                                  <p:childTnLst>
                                    <p:animScale>
                                      <p:cBhvr>
                                        <p:cTn id="74" dur="500" fill="hold"/>
                                        <p:tgtEl>
                                          <p:spTgt spid="125"/>
                                        </p:tgtEl>
                                      </p:cBhvr>
                                      <p:by x="115000" y="115000"/>
                                    </p:animScale>
                                  </p:childTnLst>
                                </p:cTn>
                              </p:par>
                              <p:par>
                                <p:cTn id="75" presetID="53" presetClass="entr" presetSubtype="16" fill="hold" grpId="0" nodeType="withEffect">
                                  <p:stCondLst>
                                    <p:cond delay="0"/>
                                  </p:stCondLst>
                                  <p:childTnLst>
                                    <p:set>
                                      <p:cBhvr>
                                        <p:cTn id="76" dur="1" fill="hold">
                                          <p:stCondLst>
                                            <p:cond delay="0"/>
                                          </p:stCondLst>
                                        </p:cTn>
                                        <p:tgtEl>
                                          <p:spTgt spid="129"/>
                                        </p:tgtEl>
                                        <p:attrNameLst>
                                          <p:attrName>style.visibility</p:attrName>
                                        </p:attrNameLst>
                                      </p:cBhvr>
                                      <p:to>
                                        <p:strVal val="visible"/>
                                      </p:to>
                                    </p:set>
                                    <p:anim calcmode="lin" valueType="num">
                                      <p:cBhvr>
                                        <p:cTn id="77" dur="750" fill="hold"/>
                                        <p:tgtEl>
                                          <p:spTgt spid="129"/>
                                        </p:tgtEl>
                                        <p:attrNameLst>
                                          <p:attrName>ppt_w</p:attrName>
                                        </p:attrNameLst>
                                      </p:cBhvr>
                                      <p:tavLst>
                                        <p:tav tm="0">
                                          <p:val>
                                            <p:fltVal val="0"/>
                                          </p:val>
                                        </p:tav>
                                        <p:tav tm="100000">
                                          <p:val>
                                            <p:strVal val="#ppt_w"/>
                                          </p:val>
                                        </p:tav>
                                      </p:tavLst>
                                    </p:anim>
                                    <p:anim calcmode="lin" valueType="num">
                                      <p:cBhvr>
                                        <p:cTn id="78" dur="750" fill="hold"/>
                                        <p:tgtEl>
                                          <p:spTgt spid="129"/>
                                        </p:tgtEl>
                                        <p:attrNameLst>
                                          <p:attrName>ppt_h</p:attrName>
                                        </p:attrNameLst>
                                      </p:cBhvr>
                                      <p:tavLst>
                                        <p:tav tm="0">
                                          <p:val>
                                            <p:fltVal val="0"/>
                                          </p:val>
                                        </p:tav>
                                        <p:tav tm="100000">
                                          <p:val>
                                            <p:strVal val="#ppt_h"/>
                                          </p:val>
                                        </p:tav>
                                      </p:tavLst>
                                    </p:anim>
                                    <p:animEffect transition="in" filter="fade">
                                      <p:cBhvr>
                                        <p:cTn id="79" dur="750"/>
                                        <p:tgtEl>
                                          <p:spTgt spid="129"/>
                                        </p:tgtEl>
                                      </p:cBhvr>
                                    </p:animEffect>
                                  </p:childTnLst>
                                </p:cTn>
                              </p:par>
                              <p:par>
                                <p:cTn id="80" presetID="6" presetClass="emph" presetSubtype="0" autoRev="1" fill="hold" grpId="1" nodeType="withEffect">
                                  <p:stCondLst>
                                    <p:cond delay="0"/>
                                  </p:stCondLst>
                                  <p:childTnLst>
                                    <p:animScale>
                                      <p:cBhvr>
                                        <p:cTn id="81" dur="500" fill="hold"/>
                                        <p:tgtEl>
                                          <p:spTgt spid="129"/>
                                        </p:tgtEl>
                                      </p:cBhvr>
                                      <p:by x="115000" y="115000"/>
                                    </p:animScale>
                                  </p:childTnLst>
                                </p:cTn>
                              </p:par>
                              <p:par>
                                <p:cTn id="82" presetID="53" presetClass="entr" presetSubtype="16" fill="hold" grpId="0" nodeType="withEffect">
                                  <p:stCondLst>
                                    <p:cond delay="0"/>
                                  </p:stCondLst>
                                  <p:childTnLst>
                                    <p:set>
                                      <p:cBhvr>
                                        <p:cTn id="83" dur="1" fill="hold">
                                          <p:stCondLst>
                                            <p:cond delay="0"/>
                                          </p:stCondLst>
                                        </p:cTn>
                                        <p:tgtEl>
                                          <p:spTgt spid="133"/>
                                        </p:tgtEl>
                                        <p:attrNameLst>
                                          <p:attrName>style.visibility</p:attrName>
                                        </p:attrNameLst>
                                      </p:cBhvr>
                                      <p:to>
                                        <p:strVal val="visible"/>
                                      </p:to>
                                    </p:set>
                                    <p:anim calcmode="lin" valueType="num">
                                      <p:cBhvr>
                                        <p:cTn id="84" dur="750" fill="hold"/>
                                        <p:tgtEl>
                                          <p:spTgt spid="133"/>
                                        </p:tgtEl>
                                        <p:attrNameLst>
                                          <p:attrName>ppt_w</p:attrName>
                                        </p:attrNameLst>
                                      </p:cBhvr>
                                      <p:tavLst>
                                        <p:tav tm="0">
                                          <p:val>
                                            <p:fltVal val="0"/>
                                          </p:val>
                                        </p:tav>
                                        <p:tav tm="100000">
                                          <p:val>
                                            <p:strVal val="#ppt_w"/>
                                          </p:val>
                                        </p:tav>
                                      </p:tavLst>
                                    </p:anim>
                                    <p:anim calcmode="lin" valueType="num">
                                      <p:cBhvr>
                                        <p:cTn id="85" dur="750" fill="hold"/>
                                        <p:tgtEl>
                                          <p:spTgt spid="133"/>
                                        </p:tgtEl>
                                        <p:attrNameLst>
                                          <p:attrName>ppt_h</p:attrName>
                                        </p:attrNameLst>
                                      </p:cBhvr>
                                      <p:tavLst>
                                        <p:tav tm="0">
                                          <p:val>
                                            <p:fltVal val="0"/>
                                          </p:val>
                                        </p:tav>
                                        <p:tav tm="100000">
                                          <p:val>
                                            <p:strVal val="#ppt_h"/>
                                          </p:val>
                                        </p:tav>
                                      </p:tavLst>
                                    </p:anim>
                                    <p:animEffect transition="in" filter="fade">
                                      <p:cBhvr>
                                        <p:cTn id="86" dur="750"/>
                                        <p:tgtEl>
                                          <p:spTgt spid="133"/>
                                        </p:tgtEl>
                                      </p:cBhvr>
                                    </p:animEffect>
                                  </p:childTnLst>
                                </p:cTn>
                              </p:par>
                              <p:par>
                                <p:cTn id="87" presetID="6" presetClass="emph" presetSubtype="0" autoRev="1" fill="hold" grpId="1" nodeType="withEffect">
                                  <p:stCondLst>
                                    <p:cond delay="0"/>
                                  </p:stCondLst>
                                  <p:childTnLst>
                                    <p:animScale>
                                      <p:cBhvr>
                                        <p:cTn id="88" dur="500" fill="hold"/>
                                        <p:tgtEl>
                                          <p:spTgt spid="133"/>
                                        </p:tgtEl>
                                      </p:cBhvr>
                                      <p:by x="115000" y="115000"/>
                                    </p:animScale>
                                  </p:childTnLst>
                                </p:cTn>
                              </p:par>
                              <p:par>
                                <p:cTn id="89" presetID="53" presetClass="entr" presetSubtype="16" fill="hold" grpId="0" nodeType="withEffect">
                                  <p:stCondLst>
                                    <p:cond delay="0"/>
                                  </p:stCondLst>
                                  <p:childTnLst>
                                    <p:set>
                                      <p:cBhvr>
                                        <p:cTn id="90" dur="1" fill="hold">
                                          <p:stCondLst>
                                            <p:cond delay="0"/>
                                          </p:stCondLst>
                                        </p:cTn>
                                        <p:tgtEl>
                                          <p:spTgt spid="98"/>
                                        </p:tgtEl>
                                        <p:attrNameLst>
                                          <p:attrName>style.visibility</p:attrName>
                                        </p:attrNameLst>
                                      </p:cBhvr>
                                      <p:to>
                                        <p:strVal val="visible"/>
                                      </p:to>
                                    </p:set>
                                    <p:anim calcmode="lin" valueType="num">
                                      <p:cBhvr>
                                        <p:cTn id="91" dur="750" fill="hold"/>
                                        <p:tgtEl>
                                          <p:spTgt spid="98"/>
                                        </p:tgtEl>
                                        <p:attrNameLst>
                                          <p:attrName>ppt_w</p:attrName>
                                        </p:attrNameLst>
                                      </p:cBhvr>
                                      <p:tavLst>
                                        <p:tav tm="0">
                                          <p:val>
                                            <p:fltVal val="0"/>
                                          </p:val>
                                        </p:tav>
                                        <p:tav tm="100000">
                                          <p:val>
                                            <p:strVal val="#ppt_w"/>
                                          </p:val>
                                        </p:tav>
                                      </p:tavLst>
                                    </p:anim>
                                    <p:anim calcmode="lin" valueType="num">
                                      <p:cBhvr>
                                        <p:cTn id="92" dur="750" fill="hold"/>
                                        <p:tgtEl>
                                          <p:spTgt spid="98"/>
                                        </p:tgtEl>
                                        <p:attrNameLst>
                                          <p:attrName>ppt_h</p:attrName>
                                        </p:attrNameLst>
                                      </p:cBhvr>
                                      <p:tavLst>
                                        <p:tav tm="0">
                                          <p:val>
                                            <p:fltVal val="0"/>
                                          </p:val>
                                        </p:tav>
                                        <p:tav tm="100000">
                                          <p:val>
                                            <p:strVal val="#ppt_h"/>
                                          </p:val>
                                        </p:tav>
                                      </p:tavLst>
                                    </p:anim>
                                    <p:animEffect transition="in" filter="fade">
                                      <p:cBhvr>
                                        <p:cTn id="93" dur="750"/>
                                        <p:tgtEl>
                                          <p:spTgt spid="98"/>
                                        </p:tgtEl>
                                      </p:cBhvr>
                                    </p:animEffect>
                                  </p:childTnLst>
                                </p:cTn>
                              </p:par>
                              <p:par>
                                <p:cTn id="94" presetID="6" presetClass="emph" presetSubtype="0" autoRev="1" fill="hold" grpId="1" nodeType="withEffect">
                                  <p:stCondLst>
                                    <p:cond delay="0"/>
                                  </p:stCondLst>
                                  <p:childTnLst>
                                    <p:animScale>
                                      <p:cBhvr>
                                        <p:cTn id="95" dur="500" fill="hold"/>
                                        <p:tgtEl>
                                          <p:spTgt spid="98"/>
                                        </p:tgtEl>
                                      </p:cBhvr>
                                      <p:by x="115000" y="115000"/>
                                    </p:animScale>
                                  </p:childTnLst>
                                </p:cTn>
                              </p:par>
                              <p:par>
                                <p:cTn id="96" presetID="53" presetClass="entr" presetSubtype="16" fill="hold" grpId="0" nodeType="withEffect">
                                  <p:stCondLst>
                                    <p:cond delay="0"/>
                                  </p:stCondLst>
                                  <p:childTnLst>
                                    <p:set>
                                      <p:cBhvr>
                                        <p:cTn id="97" dur="1" fill="hold">
                                          <p:stCondLst>
                                            <p:cond delay="0"/>
                                          </p:stCondLst>
                                        </p:cTn>
                                        <p:tgtEl>
                                          <p:spTgt spid="102"/>
                                        </p:tgtEl>
                                        <p:attrNameLst>
                                          <p:attrName>style.visibility</p:attrName>
                                        </p:attrNameLst>
                                      </p:cBhvr>
                                      <p:to>
                                        <p:strVal val="visible"/>
                                      </p:to>
                                    </p:set>
                                    <p:anim calcmode="lin" valueType="num">
                                      <p:cBhvr>
                                        <p:cTn id="98" dur="750" fill="hold"/>
                                        <p:tgtEl>
                                          <p:spTgt spid="102"/>
                                        </p:tgtEl>
                                        <p:attrNameLst>
                                          <p:attrName>ppt_w</p:attrName>
                                        </p:attrNameLst>
                                      </p:cBhvr>
                                      <p:tavLst>
                                        <p:tav tm="0">
                                          <p:val>
                                            <p:fltVal val="0"/>
                                          </p:val>
                                        </p:tav>
                                        <p:tav tm="100000">
                                          <p:val>
                                            <p:strVal val="#ppt_w"/>
                                          </p:val>
                                        </p:tav>
                                      </p:tavLst>
                                    </p:anim>
                                    <p:anim calcmode="lin" valueType="num">
                                      <p:cBhvr>
                                        <p:cTn id="99" dur="750" fill="hold"/>
                                        <p:tgtEl>
                                          <p:spTgt spid="102"/>
                                        </p:tgtEl>
                                        <p:attrNameLst>
                                          <p:attrName>ppt_h</p:attrName>
                                        </p:attrNameLst>
                                      </p:cBhvr>
                                      <p:tavLst>
                                        <p:tav tm="0">
                                          <p:val>
                                            <p:fltVal val="0"/>
                                          </p:val>
                                        </p:tav>
                                        <p:tav tm="100000">
                                          <p:val>
                                            <p:strVal val="#ppt_h"/>
                                          </p:val>
                                        </p:tav>
                                      </p:tavLst>
                                    </p:anim>
                                    <p:animEffect transition="in" filter="fade">
                                      <p:cBhvr>
                                        <p:cTn id="100" dur="750"/>
                                        <p:tgtEl>
                                          <p:spTgt spid="102"/>
                                        </p:tgtEl>
                                      </p:cBhvr>
                                    </p:animEffect>
                                  </p:childTnLst>
                                </p:cTn>
                              </p:par>
                              <p:par>
                                <p:cTn id="101" presetID="6" presetClass="emph" presetSubtype="0" autoRev="1" fill="hold" grpId="1" nodeType="withEffect">
                                  <p:stCondLst>
                                    <p:cond delay="0"/>
                                  </p:stCondLst>
                                  <p:childTnLst>
                                    <p:animScale>
                                      <p:cBhvr>
                                        <p:cTn id="102" dur="500" fill="hold"/>
                                        <p:tgtEl>
                                          <p:spTgt spid="102"/>
                                        </p:tgtEl>
                                      </p:cBhvr>
                                      <p:by x="115000" y="115000"/>
                                    </p:animScale>
                                  </p:childTnLst>
                                </p:cTn>
                              </p:par>
                              <p:par>
                                <p:cTn id="103" presetID="53" presetClass="entr" presetSubtype="16" fill="hold" grpId="0" nodeType="withEffect">
                                  <p:stCondLst>
                                    <p:cond delay="0"/>
                                  </p:stCondLst>
                                  <p:childTnLst>
                                    <p:set>
                                      <p:cBhvr>
                                        <p:cTn id="104" dur="1" fill="hold">
                                          <p:stCondLst>
                                            <p:cond delay="0"/>
                                          </p:stCondLst>
                                        </p:cTn>
                                        <p:tgtEl>
                                          <p:spTgt spid="106"/>
                                        </p:tgtEl>
                                        <p:attrNameLst>
                                          <p:attrName>style.visibility</p:attrName>
                                        </p:attrNameLst>
                                      </p:cBhvr>
                                      <p:to>
                                        <p:strVal val="visible"/>
                                      </p:to>
                                    </p:set>
                                    <p:anim calcmode="lin" valueType="num">
                                      <p:cBhvr>
                                        <p:cTn id="105" dur="750" fill="hold"/>
                                        <p:tgtEl>
                                          <p:spTgt spid="106"/>
                                        </p:tgtEl>
                                        <p:attrNameLst>
                                          <p:attrName>ppt_w</p:attrName>
                                        </p:attrNameLst>
                                      </p:cBhvr>
                                      <p:tavLst>
                                        <p:tav tm="0">
                                          <p:val>
                                            <p:fltVal val="0"/>
                                          </p:val>
                                        </p:tav>
                                        <p:tav tm="100000">
                                          <p:val>
                                            <p:strVal val="#ppt_w"/>
                                          </p:val>
                                        </p:tav>
                                      </p:tavLst>
                                    </p:anim>
                                    <p:anim calcmode="lin" valueType="num">
                                      <p:cBhvr>
                                        <p:cTn id="106" dur="750" fill="hold"/>
                                        <p:tgtEl>
                                          <p:spTgt spid="106"/>
                                        </p:tgtEl>
                                        <p:attrNameLst>
                                          <p:attrName>ppt_h</p:attrName>
                                        </p:attrNameLst>
                                      </p:cBhvr>
                                      <p:tavLst>
                                        <p:tav tm="0">
                                          <p:val>
                                            <p:fltVal val="0"/>
                                          </p:val>
                                        </p:tav>
                                        <p:tav tm="100000">
                                          <p:val>
                                            <p:strVal val="#ppt_h"/>
                                          </p:val>
                                        </p:tav>
                                      </p:tavLst>
                                    </p:anim>
                                    <p:animEffect transition="in" filter="fade">
                                      <p:cBhvr>
                                        <p:cTn id="107" dur="750"/>
                                        <p:tgtEl>
                                          <p:spTgt spid="106"/>
                                        </p:tgtEl>
                                      </p:cBhvr>
                                    </p:animEffect>
                                  </p:childTnLst>
                                </p:cTn>
                              </p:par>
                              <p:par>
                                <p:cTn id="108" presetID="6" presetClass="emph" presetSubtype="0" autoRev="1" fill="hold" grpId="1" nodeType="withEffect">
                                  <p:stCondLst>
                                    <p:cond delay="0"/>
                                  </p:stCondLst>
                                  <p:childTnLst>
                                    <p:animScale>
                                      <p:cBhvr>
                                        <p:cTn id="109" dur="500" fill="hold"/>
                                        <p:tgtEl>
                                          <p:spTgt spid="106"/>
                                        </p:tgtEl>
                                      </p:cBhvr>
                                      <p:by x="115000" y="115000"/>
                                    </p:animScale>
                                  </p:childTnLst>
                                </p:cTn>
                              </p:par>
                              <p:par>
                                <p:cTn id="110" presetID="53" presetClass="entr" presetSubtype="16" fill="hold" nodeType="withEffect">
                                  <p:stCondLst>
                                    <p:cond delay="150"/>
                                  </p:stCondLst>
                                  <p:childTnLst>
                                    <p:set>
                                      <p:cBhvr>
                                        <p:cTn id="111" dur="1" fill="hold">
                                          <p:stCondLst>
                                            <p:cond delay="0"/>
                                          </p:stCondLst>
                                        </p:cTn>
                                        <p:tgtEl>
                                          <p:spTgt spid="84"/>
                                        </p:tgtEl>
                                        <p:attrNameLst>
                                          <p:attrName>style.visibility</p:attrName>
                                        </p:attrNameLst>
                                      </p:cBhvr>
                                      <p:to>
                                        <p:strVal val="visible"/>
                                      </p:to>
                                    </p:set>
                                    <p:anim calcmode="lin" valueType="num">
                                      <p:cBhvr>
                                        <p:cTn id="112" dur="750" fill="hold"/>
                                        <p:tgtEl>
                                          <p:spTgt spid="84"/>
                                        </p:tgtEl>
                                        <p:attrNameLst>
                                          <p:attrName>ppt_w</p:attrName>
                                        </p:attrNameLst>
                                      </p:cBhvr>
                                      <p:tavLst>
                                        <p:tav tm="0">
                                          <p:val>
                                            <p:fltVal val="0"/>
                                          </p:val>
                                        </p:tav>
                                        <p:tav tm="100000">
                                          <p:val>
                                            <p:strVal val="#ppt_w"/>
                                          </p:val>
                                        </p:tav>
                                      </p:tavLst>
                                    </p:anim>
                                    <p:anim calcmode="lin" valueType="num">
                                      <p:cBhvr>
                                        <p:cTn id="113" dur="750" fill="hold"/>
                                        <p:tgtEl>
                                          <p:spTgt spid="84"/>
                                        </p:tgtEl>
                                        <p:attrNameLst>
                                          <p:attrName>ppt_h</p:attrName>
                                        </p:attrNameLst>
                                      </p:cBhvr>
                                      <p:tavLst>
                                        <p:tav tm="0">
                                          <p:val>
                                            <p:fltVal val="0"/>
                                          </p:val>
                                        </p:tav>
                                        <p:tav tm="100000">
                                          <p:val>
                                            <p:strVal val="#ppt_h"/>
                                          </p:val>
                                        </p:tav>
                                      </p:tavLst>
                                    </p:anim>
                                    <p:animEffect transition="in" filter="fade">
                                      <p:cBhvr>
                                        <p:cTn id="114" dur="750"/>
                                        <p:tgtEl>
                                          <p:spTgt spid="84"/>
                                        </p:tgtEl>
                                      </p:cBhvr>
                                    </p:animEffect>
                                  </p:childTnLst>
                                </p:cTn>
                              </p:par>
                              <p:par>
                                <p:cTn id="115" presetID="6" presetClass="emph" presetSubtype="0" autoRev="1" fill="hold" nodeType="withEffect">
                                  <p:stCondLst>
                                    <p:cond delay="150"/>
                                  </p:stCondLst>
                                  <p:childTnLst>
                                    <p:animScale>
                                      <p:cBhvr>
                                        <p:cTn id="116" dur="500" fill="hold"/>
                                        <p:tgtEl>
                                          <p:spTgt spid="84"/>
                                        </p:tgtEl>
                                      </p:cBhvr>
                                      <p:by x="115000" y="115000"/>
                                    </p:animScale>
                                  </p:childTnLst>
                                </p:cTn>
                              </p:par>
                              <p:par>
                                <p:cTn id="117" presetID="53" presetClass="entr" presetSubtype="16" fill="hold" grpId="0" nodeType="withEffect">
                                  <p:stCondLst>
                                    <p:cond delay="0"/>
                                  </p:stCondLst>
                                  <p:childTnLst>
                                    <p:set>
                                      <p:cBhvr>
                                        <p:cTn id="118" dur="1" fill="hold">
                                          <p:stCondLst>
                                            <p:cond delay="0"/>
                                          </p:stCondLst>
                                        </p:cTn>
                                        <p:tgtEl>
                                          <p:spTgt spid="110"/>
                                        </p:tgtEl>
                                        <p:attrNameLst>
                                          <p:attrName>style.visibility</p:attrName>
                                        </p:attrNameLst>
                                      </p:cBhvr>
                                      <p:to>
                                        <p:strVal val="visible"/>
                                      </p:to>
                                    </p:set>
                                    <p:anim calcmode="lin" valueType="num">
                                      <p:cBhvr>
                                        <p:cTn id="119" dur="750" fill="hold"/>
                                        <p:tgtEl>
                                          <p:spTgt spid="110"/>
                                        </p:tgtEl>
                                        <p:attrNameLst>
                                          <p:attrName>ppt_w</p:attrName>
                                        </p:attrNameLst>
                                      </p:cBhvr>
                                      <p:tavLst>
                                        <p:tav tm="0">
                                          <p:val>
                                            <p:fltVal val="0"/>
                                          </p:val>
                                        </p:tav>
                                        <p:tav tm="100000">
                                          <p:val>
                                            <p:strVal val="#ppt_w"/>
                                          </p:val>
                                        </p:tav>
                                      </p:tavLst>
                                    </p:anim>
                                    <p:anim calcmode="lin" valueType="num">
                                      <p:cBhvr>
                                        <p:cTn id="120" dur="750" fill="hold"/>
                                        <p:tgtEl>
                                          <p:spTgt spid="110"/>
                                        </p:tgtEl>
                                        <p:attrNameLst>
                                          <p:attrName>ppt_h</p:attrName>
                                        </p:attrNameLst>
                                      </p:cBhvr>
                                      <p:tavLst>
                                        <p:tav tm="0">
                                          <p:val>
                                            <p:fltVal val="0"/>
                                          </p:val>
                                        </p:tav>
                                        <p:tav tm="100000">
                                          <p:val>
                                            <p:strVal val="#ppt_h"/>
                                          </p:val>
                                        </p:tav>
                                      </p:tavLst>
                                    </p:anim>
                                    <p:animEffect transition="in" filter="fade">
                                      <p:cBhvr>
                                        <p:cTn id="121" dur="750"/>
                                        <p:tgtEl>
                                          <p:spTgt spid="110"/>
                                        </p:tgtEl>
                                      </p:cBhvr>
                                    </p:animEffect>
                                  </p:childTnLst>
                                </p:cTn>
                              </p:par>
                              <p:par>
                                <p:cTn id="122" presetID="6" presetClass="emph" presetSubtype="0" autoRev="1" fill="hold" grpId="1" nodeType="withEffect">
                                  <p:stCondLst>
                                    <p:cond delay="0"/>
                                  </p:stCondLst>
                                  <p:childTnLst>
                                    <p:animScale>
                                      <p:cBhvr>
                                        <p:cTn id="123" dur="500" fill="hold"/>
                                        <p:tgtEl>
                                          <p:spTgt spid="110"/>
                                        </p:tgtEl>
                                      </p:cBhvr>
                                      <p:by x="115000" y="115000"/>
                                    </p:animScale>
                                  </p:childTnLst>
                                </p:cTn>
                              </p:par>
                              <p:par>
                                <p:cTn id="124" presetID="53" presetClass="entr" presetSubtype="16" fill="hold" grpId="0" nodeType="withEffect">
                                  <p:stCondLst>
                                    <p:cond delay="0"/>
                                  </p:stCondLst>
                                  <p:childTnLst>
                                    <p:set>
                                      <p:cBhvr>
                                        <p:cTn id="125" dur="1" fill="hold">
                                          <p:stCondLst>
                                            <p:cond delay="0"/>
                                          </p:stCondLst>
                                        </p:cTn>
                                        <p:tgtEl>
                                          <p:spTgt spid="114"/>
                                        </p:tgtEl>
                                        <p:attrNameLst>
                                          <p:attrName>style.visibility</p:attrName>
                                        </p:attrNameLst>
                                      </p:cBhvr>
                                      <p:to>
                                        <p:strVal val="visible"/>
                                      </p:to>
                                    </p:set>
                                    <p:anim calcmode="lin" valueType="num">
                                      <p:cBhvr>
                                        <p:cTn id="126" dur="750" fill="hold"/>
                                        <p:tgtEl>
                                          <p:spTgt spid="114"/>
                                        </p:tgtEl>
                                        <p:attrNameLst>
                                          <p:attrName>ppt_w</p:attrName>
                                        </p:attrNameLst>
                                      </p:cBhvr>
                                      <p:tavLst>
                                        <p:tav tm="0">
                                          <p:val>
                                            <p:fltVal val="0"/>
                                          </p:val>
                                        </p:tav>
                                        <p:tav tm="100000">
                                          <p:val>
                                            <p:strVal val="#ppt_w"/>
                                          </p:val>
                                        </p:tav>
                                      </p:tavLst>
                                    </p:anim>
                                    <p:anim calcmode="lin" valueType="num">
                                      <p:cBhvr>
                                        <p:cTn id="127" dur="750" fill="hold"/>
                                        <p:tgtEl>
                                          <p:spTgt spid="114"/>
                                        </p:tgtEl>
                                        <p:attrNameLst>
                                          <p:attrName>ppt_h</p:attrName>
                                        </p:attrNameLst>
                                      </p:cBhvr>
                                      <p:tavLst>
                                        <p:tav tm="0">
                                          <p:val>
                                            <p:fltVal val="0"/>
                                          </p:val>
                                        </p:tav>
                                        <p:tav tm="100000">
                                          <p:val>
                                            <p:strVal val="#ppt_h"/>
                                          </p:val>
                                        </p:tav>
                                      </p:tavLst>
                                    </p:anim>
                                    <p:animEffect transition="in" filter="fade">
                                      <p:cBhvr>
                                        <p:cTn id="128" dur="750"/>
                                        <p:tgtEl>
                                          <p:spTgt spid="114"/>
                                        </p:tgtEl>
                                      </p:cBhvr>
                                    </p:animEffect>
                                  </p:childTnLst>
                                </p:cTn>
                              </p:par>
                              <p:par>
                                <p:cTn id="129" presetID="6" presetClass="emph" presetSubtype="0" autoRev="1" fill="hold" grpId="1" nodeType="withEffect">
                                  <p:stCondLst>
                                    <p:cond delay="0"/>
                                  </p:stCondLst>
                                  <p:childTnLst>
                                    <p:animScale>
                                      <p:cBhvr>
                                        <p:cTn id="130" dur="500" fill="hold"/>
                                        <p:tgtEl>
                                          <p:spTgt spid="114"/>
                                        </p:tgtEl>
                                      </p:cBhvr>
                                      <p:by x="115000" y="115000"/>
                                    </p:animScale>
                                  </p:childTnLst>
                                </p:cTn>
                              </p:par>
                              <p:par>
                                <p:cTn id="131" presetID="53" presetClass="entr" presetSubtype="16" fill="hold" grpId="0" nodeType="withEffect">
                                  <p:stCondLst>
                                    <p:cond delay="0"/>
                                  </p:stCondLst>
                                  <p:childTnLst>
                                    <p:set>
                                      <p:cBhvr>
                                        <p:cTn id="132" dur="1" fill="hold">
                                          <p:stCondLst>
                                            <p:cond delay="0"/>
                                          </p:stCondLst>
                                        </p:cTn>
                                        <p:tgtEl>
                                          <p:spTgt spid="118"/>
                                        </p:tgtEl>
                                        <p:attrNameLst>
                                          <p:attrName>style.visibility</p:attrName>
                                        </p:attrNameLst>
                                      </p:cBhvr>
                                      <p:to>
                                        <p:strVal val="visible"/>
                                      </p:to>
                                    </p:set>
                                    <p:anim calcmode="lin" valueType="num">
                                      <p:cBhvr>
                                        <p:cTn id="133" dur="750" fill="hold"/>
                                        <p:tgtEl>
                                          <p:spTgt spid="118"/>
                                        </p:tgtEl>
                                        <p:attrNameLst>
                                          <p:attrName>ppt_w</p:attrName>
                                        </p:attrNameLst>
                                      </p:cBhvr>
                                      <p:tavLst>
                                        <p:tav tm="0">
                                          <p:val>
                                            <p:fltVal val="0"/>
                                          </p:val>
                                        </p:tav>
                                        <p:tav tm="100000">
                                          <p:val>
                                            <p:strVal val="#ppt_w"/>
                                          </p:val>
                                        </p:tav>
                                      </p:tavLst>
                                    </p:anim>
                                    <p:anim calcmode="lin" valueType="num">
                                      <p:cBhvr>
                                        <p:cTn id="134" dur="750" fill="hold"/>
                                        <p:tgtEl>
                                          <p:spTgt spid="118"/>
                                        </p:tgtEl>
                                        <p:attrNameLst>
                                          <p:attrName>ppt_h</p:attrName>
                                        </p:attrNameLst>
                                      </p:cBhvr>
                                      <p:tavLst>
                                        <p:tav tm="0">
                                          <p:val>
                                            <p:fltVal val="0"/>
                                          </p:val>
                                        </p:tav>
                                        <p:tav tm="100000">
                                          <p:val>
                                            <p:strVal val="#ppt_h"/>
                                          </p:val>
                                        </p:tav>
                                      </p:tavLst>
                                    </p:anim>
                                    <p:animEffect transition="in" filter="fade">
                                      <p:cBhvr>
                                        <p:cTn id="135" dur="750"/>
                                        <p:tgtEl>
                                          <p:spTgt spid="118"/>
                                        </p:tgtEl>
                                      </p:cBhvr>
                                    </p:animEffect>
                                  </p:childTnLst>
                                </p:cTn>
                              </p:par>
                              <p:par>
                                <p:cTn id="136" presetID="6" presetClass="emph" presetSubtype="0" autoRev="1" fill="hold" grpId="1" nodeType="withEffect">
                                  <p:stCondLst>
                                    <p:cond delay="0"/>
                                  </p:stCondLst>
                                  <p:childTnLst>
                                    <p:animScale>
                                      <p:cBhvr>
                                        <p:cTn id="137" dur="500" fill="hold"/>
                                        <p:tgtEl>
                                          <p:spTgt spid="118"/>
                                        </p:tgtEl>
                                      </p:cBhvr>
                                      <p:by x="115000" y="115000"/>
                                    </p:animScale>
                                  </p:childTnLst>
                                </p:cTn>
                              </p:par>
                              <p:par>
                                <p:cTn id="138" presetID="53" presetClass="entr" presetSubtype="16" fill="hold" grpId="0" nodeType="withEffect">
                                  <p:stCondLst>
                                    <p:cond delay="0"/>
                                  </p:stCondLst>
                                  <p:childTnLst>
                                    <p:set>
                                      <p:cBhvr>
                                        <p:cTn id="139" dur="1" fill="hold">
                                          <p:stCondLst>
                                            <p:cond delay="0"/>
                                          </p:stCondLst>
                                        </p:cTn>
                                        <p:tgtEl>
                                          <p:spTgt spid="122"/>
                                        </p:tgtEl>
                                        <p:attrNameLst>
                                          <p:attrName>style.visibility</p:attrName>
                                        </p:attrNameLst>
                                      </p:cBhvr>
                                      <p:to>
                                        <p:strVal val="visible"/>
                                      </p:to>
                                    </p:set>
                                    <p:anim calcmode="lin" valueType="num">
                                      <p:cBhvr>
                                        <p:cTn id="140" dur="750" fill="hold"/>
                                        <p:tgtEl>
                                          <p:spTgt spid="122"/>
                                        </p:tgtEl>
                                        <p:attrNameLst>
                                          <p:attrName>ppt_w</p:attrName>
                                        </p:attrNameLst>
                                      </p:cBhvr>
                                      <p:tavLst>
                                        <p:tav tm="0">
                                          <p:val>
                                            <p:fltVal val="0"/>
                                          </p:val>
                                        </p:tav>
                                        <p:tav tm="100000">
                                          <p:val>
                                            <p:strVal val="#ppt_w"/>
                                          </p:val>
                                        </p:tav>
                                      </p:tavLst>
                                    </p:anim>
                                    <p:anim calcmode="lin" valueType="num">
                                      <p:cBhvr>
                                        <p:cTn id="141" dur="750" fill="hold"/>
                                        <p:tgtEl>
                                          <p:spTgt spid="122"/>
                                        </p:tgtEl>
                                        <p:attrNameLst>
                                          <p:attrName>ppt_h</p:attrName>
                                        </p:attrNameLst>
                                      </p:cBhvr>
                                      <p:tavLst>
                                        <p:tav tm="0">
                                          <p:val>
                                            <p:fltVal val="0"/>
                                          </p:val>
                                        </p:tav>
                                        <p:tav tm="100000">
                                          <p:val>
                                            <p:strVal val="#ppt_h"/>
                                          </p:val>
                                        </p:tav>
                                      </p:tavLst>
                                    </p:anim>
                                    <p:animEffect transition="in" filter="fade">
                                      <p:cBhvr>
                                        <p:cTn id="142" dur="750"/>
                                        <p:tgtEl>
                                          <p:spTgt spid="122"/>
                                        </p:tgtEl>
                                      </p:cBhvr>
                                    </p:animEffect>
                                  </p:childTnLst>
                                </p:cTn>
                              </p:par>
                              <p:par>
                                <p:cTn id="143" presetID="6" presetClass="emph" presetSubtype="0" autoRev="1" fill="hold" grpId="1" nodeType="withEffect">
                                  <p:stCondLst>
                                    <p:cond delay="0"/>
                                  </p:stCondLst>
                                  <p:childTnLst>
                                    <p:animScale>
                                      <p:cBhvr>
                                        <p:cTn id="144" dur="500" fill="hold"/>
                                        <p:tgtEl>
                                          <p:spTgt spid="122"/>
                                        </p:tgtEl>
                                      </p:cBhvr>
                                      <p:by x="115000" y="115000"/>
                                    </p:animScale>
                                  </p:childTnLst>
                                </p:cTn>
                              </p:par>
                              <p:par>
                                <p:cTn id="145" presetID="53" presetClass="entr" presetSubtype="16" fill="hold" grpId="0" nodeType="withEffect">
                                  <p:stCondLst>
                                    <p:cond delay="0"/>
                                  </p:stCondLst>
                                  <p:childTnLst>
                                    <p:set>
                                      <p:cBhvr>
                                        <p:cTn id="146" dur="1" fill="hold">
                                          <p:stCondLst>
                                            <p:cond delay="0"/>
                                          </p:stCondLst>
                                        </p:cTn>
                                        <p:tgtEl>
                                          <p:spTgt spid="126"/>
                                        </p:tgtEl>
                                        <p:attrNameLst>
                                          <p:attrName>style.visibility</p:attrName>
                                        </p:attrNameLst>
                                      </p:cBhvr>
                                      <p:to>
                                        <p:strVal val="visible"/>
                                      </p:to>
                                    </p:set>
                                    <p:anim calcmode="lin" valueType="num">
                                      <p:cBhvr>
                                        <p:cTn id="147" dur="750" fill="hold"/>
                                        <p:tgtEl>
                                          <p:spTgt spid="126"/>
                                        </p:tgtEl>
                                        <p:attrNameLst>
                                          <p:attrName>ppt_w</p:attrName>
                                        </p:attrNameLst>
                                      </p:cBhvr>
                                      <p:tavLst>
                                        <p:tav tm="0">
                                          <p:val>
                                            <p:fltVal val="0"/>
                                          </p:val>
                                        </p:tav>
                                        <p:tav tm="100000">
                                          <p:val>
                                            <p:strVal val="#ppt_w"/>
                                          </p:val>
                                        </p:tav>
                                      </p:tavLst>
                                    </p:anim>
                                    <p:anim calcmode="lin" valueType="num">
                                      <p:cBhvr>
                                        <p:cTn id="148" dur="750" fill="hold"/>
                                        <p:tgtEl>
                                          <p:spTgt spid="126"/>
                                        </p:tgtEl>
                                        <p:attrNameLst>
                                          <p:attrName>ppt_h</p:attrName>
                                        </p:attrNameLst>
                                      </p:cBhvr>
                                      <p:tavLst>
                                        <p:tav tm="0">
                                          <p:val>
                                            <p:fltVal val="0"/>
                                          </p:val>
                                        </p:tav>
                                        <p:tav tm="100000">
                                          <p:val>
                                            <p:strVal val="#ppt_h"/>
                                          </p:val>
                                        </p:tav>
                                      </p:tavLst>
                                    </p:anim>
                                    <p:animEffect transition="in" filter="fade">
                                      <p:cBhvr>
                                        <p:cTn id="149" dur="750"/>
                                        <p:tgtEl>
                                          <p:spTgt spid="126"/>
                                        </p:tgtEl>
                                      </p:cBhvr>
                                    </p:animEffect>
                                  </p:childTnLst>
                                </p:cTn>
                              </p:par>
                              <p:par>
                                <p:cTn id="150" presetID="6" presetClass="emph" presetSubtype="0" autoRev="1" fill="hold" grpId="1" nodeType="withEffect">
                                  <p:stCondLst>
                                    <p:cond delay="0"/>
                                  </p:stCondLst>
                                  <p:childTnLst>
                                    <p:animScale>
                                      <p:cBhvr>
                                        <p:cTn id="151" dur="500" fill="hold"/>
                                        <p:tgtEl>
                                          <p:spTgt spid="126"/>
                                        </p:tgtEl>
                                      </p:cBhvr>
                                      <p:by x="115000" y="115000"/>
                                    </p:animScale>
                                  </p:childTnLst>
                                </p:cTn>
                              </p:par>
                              <p:par>
                                <p:cTn id="152" presetID="53" presetClass="entr" presetSubtype="16" fill="hold" grpId="0" nodeType="withEffect">
                                  <p:stCondLst>
                                    <p:cond delay="0"/>
                                  </p:stCondLst>
                                  <p:childTnLst>
                                    <p:set>
                                      <p:cBhvr>
                                        <p:cTn id="153" dur="1" fill="hold">
                                          <p:stCondLst>
                                            <p:cond delay="0"/>
                                          </p:stCondLst>
                                        </p:cTn>
                                        <p:tgtEl>
                                          <p:spTgt spid="130"/>
                                        </p:tgtEl>
                                        <p:attrNameLst>
                                          <p:attrName>style.visibility</p:attrName>
                                        </p:attrNameLst>
                                      </p:cBhvr>
                                      <p:to>
                                        <p:strVal val="visible"/>
                                      </p:to>
                                    </p:set>
                                    <p:anim calcmode="lin" valueType="num">
                                      <p:cBhvr>
                                        <p:cTn id="154" dur="750" fill="hold"/>
                                        <p:tgtEl>
                                          <p:spTgt spid="130"/>
                                        </p:tgtEl>
                                        <p:attrNameLst>
                                          <p:attrName>ppt_w</p:attrName>
                                        </p:attrNameLst>
                                      </p:cBhvr>
                                      <p:tavLst>
                                        <p:tav tm="0">
                                          <p:val>
                                            <p:fltVal val="0"/>
                                          </p:val>
                                        </p:tav>
                                        <p:tav tm="100000">
                                          <p:val>
                                            <p:strVal val="#ppt_w"/>
                                          </p:val>
                                        </p:tav>
                                      </p:tavLst>
                                    </p:anim>
                                    <p:anim calcmode="lin" valueType="num">
                                      <p:cBhvr>
                                        <p:cTn id="155" dur="750" fill="hold"/>
                                        <p:tgtEl>
                                          <p:spTgt spid="130"/>
                                        </p:tgtEl>
                                        <p:attrNameLst>
                                          <p:attrName>ppt_h</p:attrName>
                                        </p:attrNameLst>
                                      </p:cBhvr>
                                      <p:tavLst>
                                        <p:tav tm="0">
                                          <p:val>
                                            <p:fltVal val="0"/>
                                          </p:val>
                                        </p:tav>
                                        <p:tav tm="100000">
                                          <p:val>
                                            <p:strVal val="#ppt_h"/>
                                          </p:val>
                                        </p:tav>
                                      </p:tavLst>
                                    </p:anim>
                                    <p:animEffect transition="in" filter="fade">
                                      <p:cBhvr>
                                        <p:cTn id="156" dur="750"/>
                                        <p:tgtEl>
                                          <p:spTgt spid="130"/>
                                        </p:tgtEl>
                                      </p:cBhvr>
                                    </p:animEffect>
                                  </p:childTnLst>
                                </p:cTn>
                              </p:par>
                              <p:par>
                                <p:cTn id="157" presetID="6" presetClass="emph" presetSubtype="0" autoRev="1" fill="hold" grpId="1" nodeType="withEffect">
                                  <p:stCondLst>
                                    <p:cond delay="0"/>
                                  </p:stCondLst>
                                  <p:childTnLst>
                                    <p:animScale>
                                      <p:cBhvr>
                                        <p:cTn id="158" dur="500" fill="hold"/>
                                        <p:tgtEl>
                                          <p:spTgt spid="130"/>
                                        </p:tgtEl>
                                      </p:cBhvr>
                                      <p:by x="115000" y="115000"/>
                                    </p:animScale>
                                  </p:childTnLst>
                                </p:cTn>
                              </p:par>
                              <p:par>
                                <p:cTn id="159" presetID="53" presetClass="entr" presetSubtype="16" fill="hold" grpId="0" nodeType="withEffect">
                                  <p:stCondLst>
                                    <p:cond delay="0"/>
                                  </p:stCondLst>
                                  <p:childTnLst>
                                    <p:set>
                                      <p:cBhvr>
                                        <p:cTn id="160" dur="1" fill="hold">
                                          <p:stCondLst>
                                            <p:cond delay="0"/>
                                          </p:stCondLst>
                                        </p:cTn>
                                        <p:tgtEl>
                                          <p:spTgt spid="134"/>
                                        </p:tgtEl>
                                        <p:attrNameLst>
                                          <p:attrName>style.visibility</p:attrName>
                                        </p:attrNameLst>
                                      </p:cBhvr>
                                      <p:to>
                                        <p:strVal val="visible"/>
                                      </p:to>
                                    </p:set>
                                    <p:anim calcmode="lin" valueType="num">
                                      <p:cBhvr>
                                        <p:cTn id="161" dur="750" fill="hold"/>
                                        <p:tgtEl>
                                          <p:spTgt spid="134"/>
                                        </p:tgtEl>
                                        <p:attrNameLst>
                                          <p:attrName>ppt_w</p:attrName>
                                        </p:attrNameLst>
                                      </p:cBhvr>
                                      <p:tavLst>
                                        <p:tav tm="0">
                                          <p:val>
                                            <p:fltVal val="0"/>
                                          </p:val>
                                        </p:tav>
                                        <p:tav tm="100000">
                                          <p:val>
                                            <p:strVal val="#ppt_w"/>
                                          </p:val>
                                        </p:tav>
                                      </p:tavLst>
                                    </p:anim>
                                    <p:anim calcmode="lin" valueType="num">
                                      <p:cBhvr>
                                        <p:cTn id="162" dur="750" fill="hold"/>
                                        <p:tgtEl>
                                          <p:spTgt spid="134"/>
                                        </p:tgtEl>
                                        <p:attrNameLst>
                                          <p:attrName>ppt_h</p:attrName>
                                        </p:attrNameLst>
                                      </p:cBhvr>
                                      <p:tavLst>
                                        <p:tav tm="0">
                                          <p:val>
                                            <p:fltVal val="0"/>
                                          </p:val>
                                        </p:tav>
                                        <p:tav tm="100000">
                                          <p:val>
                                            <p:strVal val="#ppt_h"/>
                                          </p:val>
                                        </p:tav>
                                      </p:tavLst>
                                    </p:anim>
                                    <p:animEffect transition="in" filter="fade">
                                      <p:cBhvr>
                                        <p:cTn id="163" dur="750"/>
                                        <p:tgtEl>
                                          <p:spTgt spid="134"/>
                                        </p:tgtEl>
                                      </p:cBhvr>
                                    </p:animEffect>
                                  </p:childTnLst>
                                </p:cTn>
                              </p:par>
                              <p:par>
                                <p:cTn id="164" presetID="6" presetClass="emph" presetSubtype="0" autoRev="1" fill="hold" grpId="1" nodeType="withEffect">
                                  <p:stCondLst>
                                    <p:cond delay="0"/>
                                  </p:stCondLst>
                                  <p:childTnLst>
                                    <p:animScale>
                                      <p:cBhvr>
                                        <p:cTn id="165" dur="500" fill="hold"/>
                                        <p:tgtEl>
                                          <p:spTgt spid="134"/>
                                        </p:tgtEl>
                                      </p:cBhvr>
                                      <p:by x="115000" y="115000"/>
                                    </p:animScale>
                                  </p:childTnLst>
                                </p:cTn>
                              </p:par>
                              <p:par>
                                <p:cTn id="166" presetID="53" presetClass="entr" presetSubtype="16" fill="hold" grpId="0" nodeType="withEffect">
                                  <p:stCondLst>
                                    <p:cond delay="150"/>
                                  </p:stCondLst>
                                  <p:childTnLst>
                                    <p:set>
                                      <p:cBhvr>
                                        <p:cTn id="167" dur="1" fill="hold">
                                          <p:stCondLst>
                                            <p:cond delay="0"/>
                                          </p:stCondLst>
                                        </p:cTn>
                                        <p:tgtEl>
                                          <p:spTgt spid="99"/>
                                        </p:tgtEl>
                                        <p:attrNameLst>
                                          <p:attrName>style.visibility</p:attrName>
                                        </p:attrNameLst>
                                      </p:cBhvr>
                                      <p:to>
                                        <p:strVal val="visible"/>
                                      </p:to>
                                    </p:set>
                                    <p:anim calcmode="lin" valueType="num">
                                      <p:cBhvr>
                                        <p:cTn id="168" dur="750" fill="hold"/>
                                        <p:tgtEl>
                                          <p:spTgt spid="99"/>
                                        </p:tgtEl>
                                        <p:attrNameLst>
                                          <p:attrName>ppt_w</p:attrName>
                                        </p:attrNameLst>
                                      </p:cBhvr>
                                      <p:tavLst>
                                        <p:tav tm="0">
                                          <p:val>
                                            <p:fltVal val="0"/>
                                          </p:val>
                                        </p:tav>
                                        <p:tav tm="100000">
                                          <p:val>
                                            <p:strVal val="#ppt_w"/>
                                          </p:val>
                                        </p:tav>
                                      </p:tavLst>
                                    </p:anim>
                                    <p:anim calcmode="lin" valueType="num">
                                      <p:cBhvr>
                                        <p:cTn id="169" dur="750" fill="hold"/>
                                        <p:tgtEl>
                                          <p:spTgt spid="99"/>
                                        </p:tgtEl>
                                        <p:attrNameLst>
                                          <p:attrName>ppt_h</p:attrName>
                                        </p:attrNameLst>
                                      </p:cBhvr>
                                      <p:tavLst>
                                        <p:tav tm="0">
                                          <p:val>
                                            <p:fltVal val="0"/>
                                          </p:val>
                                        </p:tav>
                                        <p:tav tm="100000">
                                          <p:val>
                                            <p:strVal val="#ppt_h"/>
                                          </p:val>
                                        </p:tav>
                                      </p:tavLst>
                                    </p:anim>
                                    <p:animEffect transition="in" filter="fade">
                                      <p:cBhvr>
                                        <p:cTn id="170" dur="750"/>
                                        <p:tgtEl>
                                          <p:spTgt spid="99"/>
                                        </p:tgtEl>
                                      </p:cBhvr>
                                    </p:animEffect>
                                  </p:childTnLst>
                                </p:cTn>
                              </p:par>
                              <p:par>
                                <p:cTn id="171" presetID="6" presetClass="emph" presetSubtype="0" autoRev="1" fill="hold" grpId="1" nodeType="withEffect">
                                  <p:stCondLst>
                                    <p:cond delay="150"/>
                                  </p:stCondLst>
                                  <p:childTnLst>
                                    <p:animScale>
                                      <p:cBhvr>
                                        <p:cTn id="172" dur="500" fill="hold"/>
                                        <p:tgtEl>
                                          <p:spTgt spid="99"/>
                                        </p:tgtEl>
                                      </p:cBhvr>
                                      <p:by x="115000" y="115000"/>
                                    </p:animScale>
                                  </p:childTnLst>
                                </p:cTn>
                              </p:par>
                              <p:par>
                                <p:cTn id="173" presetID="53" presetClass="entr" presetSubtype="16" fill="hold" grpId="0" nodeType="withEffect">
                                  <p:stCondLst>
                                    <p:cond delay="150"/>
                                  </p:stCondLst>
                                  <p:childTnLst>
                                    <p:set>
                                      <p:cBhvr>
                                        <p:cTn id="174" dur="1" fill="hold">
                                          <p:stCondLst>
                                            <p:cond delay="0"/>
                                          </p:stCondLst>
                                        </p:cTn>
                                        <p:tgtEl>
                                          <p:spTgt spid="103"/>
                                        </p:tgtEl>
                                        <p:attrNameLst>
                                          <p:attrName>style.visibility</p:attrName>
                                        </p:attrNameLst>
                                      </p:cBhvr>
                                      <p:to>
                                        <p:strVal val="visible"/>
                                      </p:to>
                                    </p:set>
                                    <p:anim calcmode="lin" valueType="num">
                                      <p:cBhvr>
                                        <p:cTn id="175" dur="750" fill="hold"/>
                                        <p:tgtEl>
                                          <p:spTgt spid="103"/>
                                        </p:tgtEl>
                                        <p:attrNameLst>
                                          <p:attrName>ppt_w</p:attrName>
                                        </p:attrNameLst>
                                      </p:cBhvr>
                                      <p:tavLst>
                                        <p:tav tm="0">
                                          <p:val>
                                            <p:fltVal val="0"/>
                                          </p:val>
                                        </p:tav>
                                        <p:tav tm="100000">
                                          <p:val>
                                            <p:strVal val="#ppt_w"/>
                                          </p:val>
                                        </p:tav>
                                      </p:tavLst>
                                    </p:anim>
                                    <p:anim calcmode="lin" valueType="num">
                                      <p:cBhvr>
                                        <p:cTn id="176" dur="750" fill="hold"/>
                                        <p:tgtEl>
                                          <p:spTgt spid="103"/>
                                        </p:tgtEl>
                                        <p:attrNameLst>
                                          <p:attrName>ppt_h</p:attrName>
                                        </p:attrNameLst>
                                      </p:cBhvr>
                                      <p:tavLst>
                                        <p:tav tm="0">
                                          <p:val>
                                            <p:fltVal val="0"/>
                                          </p:val>
                                        </p:tav>
                                        <p:tav tm="100000">
                                          <p:val>
                                            <p:strVal val="#ppt_h"/>
                                          </p:val>
                                        </p:tav>
                                      </p:tavLst>
                                    </p:anim>
                                    <p:animEffect transition="in" filter="fade">
                                      <p:cBhvr>
                                        <p:cTn id="177" dur="750"/>
                                        <p:tgtEl>
                                          <p:spTgt spid="103"/>
                                        </p:tgtEl>
                                      </p:cBhvr>
                                    </p:animEffect>
                                  </p:childTnLst>
                                </p:cTn>
                              </p:par>
                              <p:par>
                                <p:cTn id="178" presetID="6" presetClass="emph" presetSubtype="0" autoRev="1" fill="hold" grpId="1" nodeType="withEffect">
                                  <p:stCondLst>
                                    <p:cond delay="150"/>
                                  </p:stCondLst>
                                  <p:childTnLst>
                                    <p:animScale>
                                      <p:cBhvr>
                                        <p:cTn id="179" dur="500" fill="hold"/>
                                        <p:tgtEl>
                                          <p:spTgt spid="103"/>
                                        </p:tgtEl>
                                      </p:cBhvr>
                                      <p:by x="115000" y="115000"/>
                                    </p:animScale>
                                  </p:childTnLst>
                                </p:cTn>
                              </p:par>
                              <p:par>
                                <p:cTn id="180" presetID="53" presetClass="entr" presetSubtype="16" fill="hold" grpId="0" nodeType="withEffect">
                                  <p:stCondLst>
                                    <p:cond delay="150"/>
                                  </p:stCondLst>
                                  <p:childTnLst>
                                    <p:set>
                                      <p:cBhvr>
                                        <p:cTn id="181" dur="1" fill="hold">
                                          <p:stCondLst>
                                            <p:cond delay="0"/>
                                          </p:stCondLst>
                                        </p:cTn>
                                        <p:tgtEl>
                                          <p:spTgt spid="107"/>
                                        </p:tgtEl>
                                        <p:attrNameLst>
                                          <p:attrName>style.visibility</p:attrName>
                                        </p:attrNameLst>
                                      </p:cBhvr>
                                      <p:to>
                                        <p:strVal val="visible"/>
                                      </p:to>
                                    </p:set>
                                    <p:anim calcmode="lin" valueType="num">
                                      <p:cBhvr>
                                        <p:cTn id="182" dur="750" fill="hold"/>
                                        <p:tgtEl>
                                          <p:spTgt spid="107"/>
                                        </p:tgtEl>
                                        <p:attrNameLst>
                                          <p:attrName>ppt_w</p:attrName>
                                        </p:attrNameLst>
                                      </p:cBhvr>
                                      <p:tavLst>
                                        <p:tav tm="0">
                                          <p:val>
                                            <p:fltVal val="0"/>
                                          </p:val>
                                        </p:tav>
                                        <p:tav tm="100000">
                                          <p:val>
                                            <p:strVal val="#ppt_w"/>
                                          </p:val>
                                        </p:tav>
                                      </p:tavLst>
                                    </p:anim>
                                    <p:anim calcmode="lin" valueType="num">
                                      <p:cBhvr>
                                        <p:cTn id="183" dur="750" fill="hold"/>
                                        <p:tgtEl>
                                          <p:spTgt spid="107"/>
                                        </p:tgtEl>
                                        <p:attrNameLst>
                                          <p:attrName>ppt_h</p:attrName>
                                        </p:attrNameLst>
                                      </p:cBhvr>
                                      <p:tavLst>
                                        <p:tav tm="0">
                                          <p:val>
                                            <p:fltVal val="0"/>
                                          </p:val>
                                        </p:tav>
                                        <p:tav tm="100000">
                                          <p:val>
                                            <p:strVal val="#ppt_h"/>
                                          </p:val>
                                        </p:tav>
                                      </p:tavLst>
                                    </p:anim>
                                    <p:animEffect transition="in" filter="fade">
                                      <p:cBhvr>
                                        <p:cTn id="184" dur="750"/>
                                        <p:tgtEl>
                                          <p:spTgt spid="107"/>
                                        </p:tgtEl>
                                      </p:cBhvr>
                                    </p:animEffect>
                                  </p:childTnLst>
                                </p:cTn>
                              </p:par>
                              <p:par>
                                <p:cTn id="185" presetID="6" presetClass="emph" presetSubtype="0" autoRev="1" fill="hold" grpId="1" nodeType="withEffect">
                                  <p:stCondLst>
                                    <p:cond delay="150"/>
                                  </p:stCondLst>
                                  <p:childTnLst>
                                    <p:animScale>
                                      <p:cBhvr>
                                        <p:cTn id="186" dur="500" fill="hold"/>
                                        <p:tgtEl>
                                          <p:spTgt spid="107"/>
                                        </p:tgtEl>
                                      </p:cBhvr>
                                      <p:by x="115000" y="115000"/>
                                    </p:animScale>
                                  </p:childTnLst>
                                </p:cTn>
                              </p:par>
                              <p:par>
                                <p:cTn id="187" presetID="53" presetClass="entr" presetSubtype="16" fill="hold" grpId="0" nodeType="withEffect">
                                  <p:stCondLst>
                                    <p:cond delay="150"/>
                                  </p:stCondLst>
                                  <p:childTnLst>
                                    <p:set>
                                      <p:cBhvr>
                                        <p:cTn id="188" dur="1" fill="hold">
                                          <p:stCondLst>
                                            <p:cond delay="0"/>
                                          </p:stCondLst>
                                        </p:cTn>
                                        <p:tgtEl>
                                          <p:spTgt spid="111"/>
                                        </p:tgtEl>
                                        <p:attrNameLst>
                                          <p:attrName>style.visibility</p:attrName>
                                        </p:attrNameLst>
                                      </p:cBhvr>
                                      <p:to>
                                        <p:strVal val="visible"/>
                                      </p:to>
                                    </p:set>
                                    <p:anim calcmode="lin" valueType="num">
                                      <p:cBhvr>
                                        <p:cTn id="189" dur="750" fill="hold"/>
                                        <p:tgtEl>
                                          <p:spTgt spid="111"/>
                                        </p:tgtEl>
                                        <p:attrNameLst>
                                          <p:attrName>ppt_w</p:attrName>
                                        </p:attrNameLst>
                                      </p:cBhvr>
                                      <p:tavLst>
                                        <p:tav tm="0">
                                          <p:val>
                                            <p:fltVal val="0"/>
                                          </p:val>
                                        </p:tav>
                                        <p:tav tm="100000">
                                          <p:val>
                                            <p:strVal val="#ppt_w"/>
                                          </p:val>
                                        </p:tav>
                                      </p:tavLst>
                                    </p:anim>
                                    <p:anim calcmode="lin" valueType="num">
                                      <p:cBhvr>
                                        <p:cTn id="190" dur="750" fill="hold"/>
                                        <p:tgtEl>
                                          <p:spTgt spid="111"/>
                                        </p:tgtEl>
                                        <p:attrNameLst>
                                          <p:attrName>ppt_h</p:attrName>
                                        </p:attrNameLst>
                                      </p:cBhvr>
                                      <p:tavLst>
                                        <p:tav tm="0">
                                          <p:val>
                                            <p:fltVal val="0"/>
                                          </p:val>
                                        </p:tav>
                                        <p:tav tm="100000">
                                          <p:val>
                                            <p:strVal val="#ppt_h"/>
                                          </p:val>
                                        </p:tav>
                                      </p:tavLst>
                                    </p:anim>
                                    <p:animEffect transition="in" filter="fade">
                                      <p:cBhvr>
                                        <p:cTn id="191" dur="750"/>
                                        <p:tgtEl>
                                          <p:spTgt spid="111"/>
                                        </p:tgtEl>
                                      </p:cBhvr>
                                    </p:animEffect>
                                  </p:childTnLst>
                                </p:cTn>
                              </p:par>
                              <p:par>
                                <p:cTn id="192" presetID="6" presetClass="emph" presetSubtype="0" autoRev="1" fill="hold" grpId="1" nodeType="withEffect">
                                  <p:stCondLst>
                                    <p:cond delay="150"/>
                                  </p:stCondLst>
                                  <p:childTnLst>
                                    <p:animScale>
                                      <p:cBhvr>
                                        <p:cTn id="193" dur="500" fill="hold"/>
                                        <p:tgtEl>
                                          <p:spTgt spid="111"/>
                                        </p:tgtEl>
                                      </p:cBhvr>
                                      <p:by x="115000" y="115000"/>
                                    </p:animScale>
                                  </p:childTnLst>
                                </p:cTn>
                              </p:par>
                              <p:par>
                                <p:cTn id="194" presetID="53" presetClass="entr" presetSubtype="16" fill="hold" grpId="0" nodeType="withEffect">
                                  <p:stCondLst>
                                    <p:cond delay="150"/>
                                  </p:stCondLst>
                                  <p:childTnLst>
                                    <p:set>
                                      <p:cBhvr>
                                        <p:cTn id="195" dur="1" fill="hold">
                                          <p:stCondLst>
                                            <p:cond delay="0"/>
                                          </p:stCondLst>
                                        </p:cTn>
                                        <p:tgtEl>
                                          <p:spTgt spid="115"/>
                                        </p:tgtEl>
                                        <p:attrNameLst>
                                          <p:attrName>style.visibility</p:attrName>
                                        </p:attrNameLst>
                                      </p:cBhvr>
                                      <p:to>
                                        <p:strVal val="visible"/>
                                      </p:to>
                                    </p:set>
                                    <p:anim calcmode="lin" valueType="num">
                                      <p:cBhvr>
                                        <p:cTn id="196" dur="750" fill="hold"/>
                                        <p:tgtEl>
                                          <p:spTgt spid="115"/>
                                        </p:tgtEl>
                                        <p:attrNameLst>
                                          <p:attrName>ppt_w</p:attrName>
                                        </p:attrNameLst>
                                      </p:cBhvr>
                                      <p:tavLst>
                                        <p:tav tm="0">
                                          <p:val>
                                            <p:fltVal val="0"/>
                                          </p:val>
                                        </p:tav>
                                        <p:tav tm="100000">
                                          <p:val>
                                            <p:strVal val="#ppt_w"/>
                                          </p:val>
                                        </p:tav>
                                      </p:tavLst>
                                    </p:anim>
                                    <p:anim calcmode="lin" valueType="num">
                                      <p:cBhvr>
                                        <p:cTn id="197" dur="750" fill="hold"/>
                                        <p:tgtEl>
                                          <p:spTgt spid="115"/>
                                        </p:tgtEl>
                                        <p:attrNameLst>
                                          <p:attrName>ppt_h</p:attrName>
                                        </p:attrNameLst>
                                      </p:cBhvr>
                                      <p:tavLst>
                                        <p:tav tm="0">
                                          <p:val>
                                            <p:fltVal val="0"/>
                                          </p:val>
                                        </p:tav>
                                        <p:tav tm="100000">
                                          <p:val>
                                            <p:strVal val="#ppt_h"/>
                                          </p:val>
                                        </p:tav>
                                      </p:tavLst>
                                    </p:anim>
                                    <p:animEffect transition="in" filter="fade">
                                      <p:cBhvr>
                                        <p:cTn id="198" dur="750"/>
                                        <p:tgtEl>
                                          <p:spTgt spid="115"/>
                                        </p:tgtEl>
                                      </p:cBhvr>
                                    </p:animEffect>
                                  </p:childTnLst>
                                </p:cTn>
                              </p:par>
                              <p:par>
                                <p:cTn id="199" presetID="6" presetClass="emph" presetSubtype="0" autoRev="1" fill="hold" grpId="1" nodeType="withEffect">
                                  <p:stCondLst>
                                    <p:cond delay="150"/>
                                  </p:stCondLst>
                                  <p:childTnLst>
                                    <p:animScale>
                                      <p:cBhvr>
                                        <p:cTn id="200" dur="500" fill="hold"/>
                                        <p:tgtEl>
                                          <p:spTgt spid="115"/>
                                        </p:tgtEl>
                                      </p:cBhvr>
                                      <p:by x="115000" y="115000"/>
                                    </p:animScale>
                                  </p:childTnLst>
                                </p:cTn>
                              </p:par>
                              <p:par>
                                <p:cTn id="201" presetID="53" presetClass="entr" presetSubtype="16" fill="hold" grpId="0" nodeType="withEffect">
                                  <p:stCondLst>
                                    <p:cond delay="150"/>
                                  </p:stCondLst>
                                  <p:childTnLst>
                                    <p:set>
                                      <p:cBhvr>
                                        <p:cTn id="202" dur="1" fill="hold">
                                          <p:stCondLst>
                                            <p:cond delay="0"/>
                                          </p:stCondLst>
                                        </p:cTn>
                                        <p:tgtEl>
                                          <p:spTgt spid="119"/>
                                        </p:tgtEl>
                                        <p:attrNameLst>
                                          <p:attrName>style.visibility</p:attrName>
                                        </p:attrNameLst>
                                      </p:cBhvr>
                                      <p:to>
                                        <p:strVal val="visible"/>
                                      </p:to>
                                    </p:set>
                                    <p:anim calcmode="lin" valueType="num">
                                      <p:cBhvr>
                                        <p:cTn id="203" dur="750" fill="hold"/>
                                        <p:tgtEl>
                                          <p:spTgt spid="119"/>
                                        </p:tgtEl>
                                        <p:attrNameLst>
                                          <p:attrName>ppt_w</p:attrName>
                                        </p:attrNameLst>
                                      </p:cBhvr>
                                      <p:tavLst>
                                        <p:tav tm="0">
                                          <p:val>
                                            <p:fltVal val="0"/>
                                          </p:val>
                                        </p:tav>
                                        <p:tav tm="100000">
                                          <p:val>
                                            <p:strVal val="#ppt_w"/>
                                          </p:val>
                                        </p:tav>
                                      </p:tavLst>
                                    </p:anim>
                                    <p:anim calcmode="lin" valueType="num">
                                      <p:cBhvr>
                                        <p:cTn id="204" dur="750" fill="hold"/>
                                        <p:tgtEl>
                                          <p:spTgt spid="119"/>
                                        </p:tgtEl>
                                        <p:attrNameLst>
                                          <p:attrName>ppt_h</p:attrName>
                                        </p:attrNameLst>
                                      </p:cBhvr>
                                      <p:tavLst>
                                        <p:tav tm="0">
                                          <p:val>
                                            <p:fltVal val="0"/>
                                          </p:val>
                                        </p:tav>
                                        <p:tav tm="100000">
                                          <p:val>
                                            <p:strVal val="#ppt_h"/>
                                          </p:val>
                                        </p:tav>
                                      </p:tavLst>
                                    </p:anim>
                                    <p:animEffect transition="in" filter="fade">
                                      <p:cBhvr>
                                        <p:cTn id="205" dur="750"/>
                                        <p:tgtEl>
                                          <p:spTgt spid="119"/>
                                        </p:tgtEl>
                                      </p:cBhvr>
                                    </p:animEffect>
                                  </p:childTnLst>
                                </p:cTn>
                              </p:par>
                              <p:par>
                                <p:cTn id="206" presetID="6" presetClass="emph" presetSubtype="0" autoRev="1" fill="hold" grpId="1" nodeType="withEffect">
                                  <p:stCondLst>
                                    <p:cond delay="150"/>
                                  </p:stCondLst>
                                  <p:childTnLst>
                                    <p:animScale>
                                      <p:cBhvr>
                                        <p:cTn id="207" dur="500" fill="hold"/>
                                        <p:tgtEl>
                                          <p:spTgt spid="119"/>
                                        </p:tgtEl>
                                      </p:cBhvr>
                                      <p:by x="115000" y="115000"/>
                                    </p:animScale>
                                  </p:childTnLst>
                                </p:cTn>
                              </p:par>
                              <p:par>
                                <p:cTn id="208" presetID="53" presetClass="entr" presetSubtype="16" fill="hold" grpId="0" nodeType="withEffect">
                                  <p:stCondLst>
                                    <p:cond delay="150"/>
                                  </p:stCondLst>
                                  <p:childTnLst>
                                    <p:set>
                                      <p:cBhvr>
                                        <p:cTn id="209" dur="1" fill="hold">
                                          <p:stCondLst>
                                            <p:cond delay="0"/>
                                          </p:stCondLst>
                                        </p:cTn>
                                        <p:tgtEl>
                                          <p:spTgt spid="123"/>
                                        </p:tgtEl>
                                        <p:attrNameLst>
                                          <p:attrName>style.visibility</p:attrName>
                                        </p:attrNameLst>
                                      </p:cBhvr>
                                      <p:to>
                                        <p:strVal val="visible"/>
                                      </p:to>
                                    </p:set>
                                    <p:anim calcmode="lin" valueType="num">
                                      <p:cBhvr>
                                        <p:cTn id="210" dur="750" fill="hold"/>
                                        <p:tgtEl>
                                          <p:spTgt spid="123"/>
                                        </p:tgtEl>
                                        <p:attrNameLst>
                                          <p:attrName>ppt_w</p:attrName>
                                        </p:attrNameLst>
                                      </p:cBhvr>
                                      <p:tavLst>
                                        <p:tav tm="0">
                                          <p:val>
                                            <p:fltVal val="0"/>
                                          </p:val>
                                        </p:tav>
                                        <p:tav tm="100000">
                                          <p:val>
                                            <p:strVal val="#ppt_w"/>
                                          </p:val>
                                        </p:tav>
                                      </p:tavLst>
                                    </p:anim>
                                    <p:anim calcmode="lin" valueType="num">
                                      <p:cBhvr>
                                        <p:cTn id="211" dur="750" fill="hold"/>
                                        <p:tgtEl>
                                          <p:spTgt spid="123"/>
                                        </p:tgtEl>
                                        <p:attrNameLst>
                                          <p:attrName>ppt_h</p:attrName>
                                        </p:attrNameLst>
                                      </p:cBhvr>
                                      <p:tavLst>
                                        <p:tav tm="0">
                                          <p:val>
                                            <p:fltVal val="0"/>
                                          </p:val>
                                        </p:tav>
                                        <p:tav tm="100000">
                                          <p:val>
                                            <p:strVal val="#ppt_h"/>
                                          </p:val>
                                        </p:tav>
                                      </p:tavLst>
                                    </p:anim>
                                    <p:animEffect transition="in" filter="fade">
                                      <p:cBhvr>
                                        <p:cTn id="212" dur="750"/>
                                        <p:tgtEl>
                                          <p:spTgt spid="123"/>
                                        </p:tgtEl>
                                      </p:cBhvr>
                                    </p:animEffect>
                                  </p:childTnLst>
                                </p:cTn>
                              </p:par>
                              <p:par>
                                <p:cTn id="213" presetID="6" presetClass="emph" presetSubtype="0" autoRev="1" fill="hold" grpId="1" nodeType="withEffect">
                                  <p:stCondLst>
                                    <p:cond delay="150"/>
                                  </p:stCondLst>
                                  <p:childTnLst>
                                    <p:animScale>
                                      <p:cBhvr>
                                        <p:cTn id="214" dur="500" fill="hold"/>
                                        <p:tgtEl>
                                          <p:spTgt spid="123"/>
                                        </p:tgtEl>
                                      </p:cBhvr>
                                      <p:by x="115000" y="115000"/>
                                    </p:animScale>
                                  </p:childTnLst>
                                </p:cTn>
                              </p:par>
                              <p:par>
                                <p:cTn id="215" presetID="53" presetClass="entr" presetSubtype="16" fill="hold" grpId="0" nodeType="withEffect">
                                  <p:stCondLst>
                                    <p:cond delay="150"/>
                                  </p:stCondLst>
                                  <p:childTnLst>
                                    <p:set>
                                      <p:cBhvr>
                                        <p:cTn id="216" dur="1" fill="hold">
                                          <p:stCondLst>
                                            <p:cond delay="0"/>
                                          </p:stCondLst>
                                        </p:cTn>
                                        <p:tgtEl>
                                          <p:spTgt spid="127"/>
                                        </p:tgtEl>
                                        <p:attrNameLst>
                                          <p:attrName>style.visibility</p:attrName>
                                        </p:attrNameLst>
                                      </p:cBhvr>
                                      <p:to>
                                        <p:strVal val="visible"/>
                                      </p:to>
                                    </p:set>
                                    <p:anim calcmode="lin" valueType="num">
                                      <p:cBhvr>
                                        <p:cTn id="217" dur="750" fill="hold"/>
                                        <p:tgtEl>
                                          <p:spTgt spid="127"/>
                                        </p:tgtEl>
                                        <p:attrNameLst>
                                          <p:attrName>ppt_w</p:attrName>
                                        </p:attrNameLst>
                                      </p:cBhvr>
                                      <p:tavLst>
                                        <p:tav tm="0">
                                          <p:val>
                                            <p:fltVal val="0"/>
                                          </p:val>
                                        </p:tav>
                                        <p:tav tm="100000">
                                          <p:val>
                                            <p:strVal val="#ppt_w"/>
                                          </p:val>
                                        </p:tav>
                                      </p:tavLst>
                                    </p:anim>
                                    <p:anim calcmode="lin" valueType="num">
                                      <p:cBhvr>
                                        <p:cTn id="218" dur="750" fill="hold"/>
                                        <p:tgtEl>
                                          <p:spTgt spid="127"/>
                                        </p:tgtEl>
                                        <p:attrNameLst>
                                          <p:attrName>ppt_h</p:attrName>
                                        </p:attrNameLst>
                                      </p:cBhvr>
                                      <p:tavLst>
                                        <p:tav tm="0">
                                          <p:val>
                                            <p:fltVal val="0"/>
                                          </p:val>
                                        </p:tav>
                                        <p:tav tm="100000">
                                          <p:val>
                                            <p:strVal val="#ppt_h"/>
                                          </p:val>
                                        </p:tav>
                                      </p:tavLst>
                                    </p:anim>
                                    <p:animEffect transition="in" filter="fade">
                                      <p:cBhvr>
                                        <p:cTn id="219" dur="750"/>
                                        <p:tgtEl>
                                          <p:spTgt spid="127"/>
                                        </p:tgtEl>
                                      </p:cBhvr>
                                    </p:animEffect>
                                  </p:childTnLst>
                                </p:cTn>
                              </p:par>
                              <p:par>
                                <p:cTn id="220" presetID="6" presetClass="emph" presetSubtype="0" autoRev="1" fill="hold" grpId="1" nodeType="withEffect">
                                  <p:stCondLst>
                                    <p:cond delay="150"/>
                                  </p:stCondLst>
                                  <p:childTnLst>
                                    <p:animScale>
                                      <p:cBhvr>
                                        <p:cTn id="221" dur="500" fill="hold"/>
                                        <p:tgtEl>
                                          <p:spTgt spid="127"/>
                                        </p:tgtEl>
                                      </p:cBhvr>
                                      <p:by x="115000" y="115000"/>
                                    </p:animScale>
                                  </p:childTnLst>
                                </p:cTn>
                              </p:par>
                              <p:par>
                                <p:cTn id="222" presetID="53" presetClass="entr" presetSubtype="16" fill="hold" grpId="0" nodeType="withEffect">
                                  <p:stCondLst>
                                    <p:cond delay="150"/>
                                  </p:stCondLst>
                                  <p:childTnLst>
                                    <p:set>
                                      <p:cBhvr>
                                        <p:cTn id="223" dur="1" fill="hold">
                                          <p:stCondLst>
                                            <p:cond delay="0"/>
                                          </p:stCondLst>
                                        </p:cTn>
                                        <p:tgtEl>
                                          <p:spTgt spid="131"/>
                                        </p:tgtEl>
                                        <p:attrNameLst>
                                          <p:attrName>style.visibility</p:attrName>
                                        </p:attrNameLst>
                                      </p:cBhvr>
                                      <p:to>
                                        <p:strVal val="visible"/>
                                      </p:to>
                                    </p:set>
                                    <p:anim calcmode="lin" valueType="num">
                                      <p:cBhvr>
                                        <p:cTn id="224" dur="750" fill="hold"/>
                                        <p:tgtEl>
                                          <p:spTgt spid="131"/>
                                        </p:tgtEl>
                                        <p:attrNameLst>
                                          <p:attrName>ppt_w</p:attrName>
                                        </p:attrNameLst>
                                      </p:cBhvr>
                                      <p:tavLst>
                                        <p:tav tm="0">
                                          <p:val>
                                            <p:fltVal val="0"/>
                                          </p:val>
                                        </p:tav>
                                        <p:tav tm="100000">
                                          <p:val>
                                            <p:strVal val="#ppt_w"/>
                                          </p:val>
                                        </p:tav>
                                      </p:tavLst>
                                    </p:anim>
                                    <p:anim calcmode="lin" valueType="num">
                                      <p:cBhvr>
                                        <p:cTn id="225" dur="750" fill="hold"/>
                                        <p:tgtEl>
                                          <p:spTgt spid="131"/>
                                        </p:tgtEl>
                                        <p:attrNameLst>
                                          <p:attrName>ppt_h</p:attrName>
                                        </p:attrNameLst>
                                      </p:cBhvr>
                                      <p:tavLst>
                                        <p:tav tm="0">
                                          <p:val>
                                            <p:fltVal val="0"/>
                                          </p:val>
                                        </p:tav>
                                        <p:tav tm="100000">
                                          <p:val>
                                            <p:strVal val="#ppt_h"/>
                                          </p:val>
                                        </p:tav>
                                      </p:tavLst>
                                    </p:anim>
                                    <p:animEffect transition="in" filter="fade">
                                      <p:cBhvr>
                                        <p:cTn id="226" dur="750"/>
                                        <p:tgtEl>
                                          <p:spTgt spid="131"/>
                                        </p:tgtEl>
                                      </p:cBhvr>
                                    </p:animEffect>
                                  </p:childTnLst>
                                </p:cTn>
                              </p:par>
                              <p:par>
                                <p:cTn id="227" presetID="6" presetClass="emph" presetSubtype="0" autoRev="1" fill="hold" grpId="1" nodeType="withEffect">
                                  <p:stCondLst>
                                    <p:cond delay="150"/>
                                  </p:stCondLst>
                                  <p:childTnLst>
                                    <p:animScale>
                                      <p:cBhvr>
                                        <p:cTn id="228" dur="500" fill="hold"/>
                                        <p:tgtEl>
                                          <p:spTgt spid="131"/>
                                        </p:tgtEl>
                                      </p:cBhvr>
                                      <p:by x="115000" y="115000"/>
                                    </p:animScale>
                                  </p:childTnLst>
                                </p:cTn>
                              </p:par>
                              <p:par>
                                <p:cTn id="229" presetID="53" presetClass="entr" presetSubtype="16" fill="hold" grpId="0" nodeType="withEffect">
                                  <p:stCondLst>
                                    <p:cond delay="150"/>
                                  </p:stCondLst>
                                  <p:childTnLst>
                                    <p:set>
                                      <p:cBhvr>
                                        <p:cTn id="230" dur="1" fill="hold">
                                          <p:stCondLst>
                                            <p:cond delay="0"/>
                                          </p:stCondLst>
                                        </p:cTn>
                                        <p:tgtEl>
                                          <p:spTgt spid="135"/>
                                        </p:tgtEl>
                                        <p:attrNameLst>
                                          <p:attrName>style.visibility</p:attrName>
                                        </p:attrNameLst>
                                      </p:cBhvr>
                                      <p:to>
                                        <p:strVal val="visible"/>
                                      </p:to>
                                    </p:set>
                                    <p:anim calcmode="lin" valueType="num">
                                      <p:cBhvr>
                                        <p:cTn id="231" dur="750" fill="hold"/>
                                        <p:tgtEl>
                                          <p:spTgt spid="135"/>
                                        </p:tgtEl>
                                        <p:attrNameLst>
                                          <p:attrName>ppt_w</p:attrName>
                                        </p:attrNameLst>
                                      </p:cBhvr>
                                      <p:tavLst>
                                        <p:tav tm="0">
                                          <p:val>
                                            <p:fltVal val="0"/>
                                          </p:val>
                                        </p:tav>
                                        <p:tav tm="100000">
                                          <p:val>
                                            <p:strVal val="#ppt_w"/>
                                          </p:val>
                                        </p:tav>
                                      </p:tavLst>
                                    </p:anim>
                                    <p:anim calcmode="lin" valueType="num">
                                      <p:cBhvr>
                                        <p:cTn id="232" dur="750" fill="hold"/>
                                        <p:tgtEl>
                                          <p:spTgt spid="135"/>
                                        </p:tgtEl>
                                        <p:attrNameLst>
                                          <p:attrName>ppt_h</p:attrName>
                                        </p:attrNameLst>
                                      </p:cBhvr>
                                      <p:tavLst>
                                        <p:tav tm="0">
                                          <p:val>
                                            <p:fltVal val="0"/>
                                          </p:val>
                                        </p:tav>
                                        <p:tav tm="100000">
                                          <p:val>
                                            <p:strVal val="#ppt_h"/>
                                          </p:val>
                                        </p:tav>
                                      </p:tavLst>
                                    </p:anim>
                                    <p:animEffect transition="in" filter="fade">
                                      <p:cBhvr>
                                        <p:cTn id="233" dur="750"/>
                                        <p:tgtEl>
                                          <p:spTgt spid="135"/>
                                        </p:tgtEl>
                                      </p:cBhvr>
                                    </p:animEffect>
                                  </p:childTnLst>
                                </p:cTn>
                              </p:par>
                              <p:par>
                                <p:cTn id="234" presetID="6" presetClass="emph" presetSubtype="0" autoRev="1" fill="hold" grpId="1" nodeType="withEffect">
                                  <p:stCondLst>
                                    <p:cond delay="150"/>
                                  </p:stCondLst>
                                  <p:childTnLst>
                                    <p:animScale>
                                      <p:cBhvr>
                                        <p:cTn id="235" dur="500" fill="hold"/>
                                        <p:tgtEl>
                                          <p:spTgt spid="135"/>
                                        </p:tgtEl>
                                      </p:cBhvr>
                                      <p:by x="115000" y="115000"/>
                                    </p:animScale>
                                  </p:childTnLst>
                                </p:cTn>
                              </p:par>
                              <p:par>
                                <p:cTn id="236" presetID="53" presetClass="entr" presetSubtype="16" fill="hold" grpId="0" nodeType="withEffect">
                                  <p:stCondLst>
                                    <p:cond delay="150"/>
                                  </p:stCondLst>
                                  <p:childTnLst>
                                    <p:set>
                                      <p:cBhvr>
                                        <p:cTn id="237" dur="1" fill="hold">
                                          <p:stCondLst>
                                            <p:cond delay="0"/>
                                          </p:stCondLst>
                                        </p:cTn>
                                        <p:tgtEl>
                                          <p:spTgt spid="100"/>
                                        </p:tgtEl>
                                        <p:attrNameLst>
                                          <p:attrName>style.visibility</p:attrName>
                                        </p:attrNameLst>
                                      </p:cBhvr>
                                      <p:to>
                                        <p:strVal val="visible"/>
                                      </p:to>
                                    </p:set>
                                    <p:anim calcmode="lin" valueType="num">
                                      <p:cBhvr>
                                        <p:cTn id="238" dur="750" fill="hold"/>
                                        <p:tgtEl>
                                          <p:spTgt spid="100"/>
                                        </p:tgtEl>
                                        <p:attrNameLst>
                                          <p:attrName>ppt_w</p:attrName>
                                        </p:attrNameLst>
                                      </p:cBhvr>
                                      <p:tavLst>
                                        <p:tav tm="0">
                                          <p:val>
                                            <p:fltVal val="0"/>
                                          </p:val>
                                        </p:tav>
                                        <p:tav tm="100000">
                                          <p:val>
                                            <p:strVal val="#ppt_w"/>
                                          </p:val>
                                        </p:tav>
                                      </p:tavLst>
                                    </p:anim>
                                    <p:anim calcmode="lin" valueType="num">
                                      <p:cBhvr>
                                        <p:cTn id="239" dur="750" fill="hold"/>
                                        <p:tgtEl>
                                          <p:spTgt spid="100"/>
                                        </p:tgtEl>
                                        <p:attrNameLst>
                                          <p:attrName>ppt_h</p:attrName>
                                        </p:attrNameLst>
                                      </p:cBhvr>
                                      <p:tavLst>
                                        <p:tav tm="0">
                                          <p:val>
                                            <p:fltVal val="0"/>
                                          </p:val>
                                        </p:tav>
                                        <p:tav tm="100000">
                                          <p:val>
                                            <p:strVal val="#ppt_h"/>
                                          </p:val>
                                        </p:tav>
                                      </p:tavLst>
                                    </p:anim>
                                    <p:animEffect transition="in" filter="fade">
                                      <p:cBhvr>
                                        <p:cTn id="240" dur="750"/>
                                        <p:tgtEl>
                                          <p:spTgt spid="100"/>
                                        </p:tgtEl>
                                      </p:cBhvr>
                                    </p:animEffect>
                                  </p:childTnLst>
                                </p:cTn>
                              </p:par>
                              <p:par>
                                <p:cTn id="241" presetID="6" presetClass="emph" presetSubtype="0" autoRev="1" fill="hold" grpId="1" nodeType="withEffect">
                                  <p:stCondLst>
                                    <p:cond delay="150"/>
                                  </p:stCondLst>
                                  <p:childTnLst>
                                    <p:animScale>
                                      <p:cBhvr>
                                        <p:cTn id="242" dur="500" fill="hold"/>
                                        <p:tgtEl>
                                          <p:spTgt spid="100"/>
                                        </p:tgtEl>
                                      </p:cBhvr>
                                      <p:by x="115000" y="115000"/>
                                    </p:animScale>
                                  </p:childTnLst>
                                </p:cTn>
                              </p:par>
                              <p:par>
                                <p:cTn id="243" presetID="53" presetClass="entr" presetSubtype="16" fill="hold" grpId="0" nodeType="withEffect">
                                  <p:stCondLst>
                                    <p:cond delay="150"/>
                                  </p:stCondLst>
                                  <p:childTnLst>
                                    <p:set>
                                      <p:cBhvr>
                                        <p:cTn id="244" dur="1" fill="hold">
                                          <p:stCondLst>
                                            <p:cond delay="0"/>
                                          </p:stCondLst>
                                        </p:cTn>
                                        <p:tgtEl>
                                          <p:spTgt spid="104"/>
                                        </p:tgtEl>
                                        <p:attrNameLst>
                                          <p:attrName>style.visibility</p:attrName>
                                        </p:attrNameLst>
                                      </p:cBhvr>
                                      <p:to>
                                        <p:strVal val="visible"/>
                                      </p:to>
                                    </p:set>
                                    <p:anim calcmode="lin" valueType="num">
                                      <p:cBhvr>
                                        <p:cTn id="245" dur="750" fill="hold"/>
                                        <p:tgtEl>
                                          <p:spTgt spid="104"/>
                                        </p:tgtEl>
                                        <p:attrNameLst>
                                          <p:attrName>ppt_w</p:attrName>
                                        </p:attrNameLst>
                                      </p:cBhvr>
                                      <p:tavLst>
                                        <p:tav tm="0">
                                          <p:val>
                                            <p:fltVal val="0"/>
                                          </p:val>
                                        </p:tav>
                                        <p:tav tm="100000">
                                          <p:val>
                                            <p:strVal val="#ppt_w"/>
                                          </p:val>
                                        </p:tav>
                                      </p:tavLst>
                                    </p:anim>
                                    <p:anim calcmode="lin" valueType="num">
                                      <p:cBhvr>
                                        <p:cTn id="246" dur="750" fill="hold"/>
                                        <p:tgtEl>
                                          <p:spTgt spid="104"/>
                                        </p:tgtEl>
                                        <p:attrNameLst>
                                          <p:attrName>ppt_h</p:attrName>
                                        </p:attrNameLst>
                                      </p:cBhvr>
                                      <p:tavLst>
                                        <p:tav tm="0">
                                          <p:val>
                                            <p:fltVal val="0"/>
                                          </p:val>
                                        </p:tav>
                                        <p:tav tm="100000">
                                          <p:val>
                                            <p:strVal val="#ppt_h"/>
                                          </p:val>
                                        </p:tav>
                                      </p:tavLst>
                                    </p:anim>
                                    <p:animEffect transition="in" filter="fade">
                                      <p:cBhvr>
                                        <p:cTn id="247" dur="750"/>
                                        <p:tgtEl>
                                          <p:spTgt spid="104"/>
                                        </p:tgtEl>
                                      </p:cBhvr>
                                    </p:animEffect>
                                  </p:childTnLst>
                                </p:cTn>
                              </p:par>
                              <p:par>
                                <p:cTn id="248" presetID="6" presetClass="emph" presetSubtype="0" autoRev="1" fill="hold" grpId="1" nodeType="withEffect">
                                  <p:stCondLst>
                                    <p:cond delay="150"/>
                                  </p:stCondLst>
                                  <p:childTnLst>
                                    <p:animScale>
                                      <p:cBhvr>
                                        <p:cTn id="249" dur="500" fill="hold"/>
                                        <p:tgtEl>
                                          <p:spTgt spid="104"/>
                                        </p:tgtEl>
                                      </p:cBhvr>
                                      <p:by x="115000" y="115000"/>
                                    </p:animScale>
                                  </p:childTnLst>
                                </p:cTn>
                              </p:par>
                              <p:par>
                                <p:cTn id="250" presetID="53" presetClass="entr" presetSubtype="16" fill="hold" grpId="0" nodeType="withEffect">
                                  <p:stCondLst>
                                    <p:cond delay="150"/>
                                  </p:stCondLst>
                                  <p:childTnLst>
                                    <p:set>
                                      <p:cBhvr>
                                        <p:cTn id="251" dur="1" fill="hold">
                                          <p:stCondLst>
                                            <p:cond delay="0"/>
                                          </p:stCondLst>
                                        </p:cTn>
                                        <p:tgtEl>
                                          <p:spTgt spid="108"/>
                                        </p:tgtEl>
                                        <p:attrNameLst>
                                          <p:attrName>style.visibility</p:attrName>
                                        </p:attrNameLst>
                                      </p:cBhvr>
                                      <p:to>
                                        <p:strVal val="visible"/>
                                      </p:to>
                                    </p:set>
                                    <p:anim calcmode="lin" valueType="num">
                                      <p:cBhvr>
                                        <p:cTn id="252" dur="750" fill="hold"/>
                                        <p:tgtEl>
                                          <p:spTgt spid="108"/>
                                        </p:tgtEl>
                                        <p:attrNameLst>
                                          <p:attrName>ppt_w</p:attrName>
                                        </p:attrNameLst>
                                      </p:cBhvr>
                                      <p:tavLst>
                                        <p:tav tm="0">
                                          <p:val>
                                            <p:fltVal val="0"/>
                                          </p:val>
                                        </p:tav>
                                        <p:tav tm="100000">
                                          <p:val>
                                            <p:strVal val="#ppt_w"/>
                                          </p:val>
                                        </p:tav>
                                      </p:tavLst>
                                    </p:anim>
                                    <p:anim calcmode="lin" valueType="num">
                                      <p:cBhvr>
                                        <p:cTn id="253" dur="750" fill="hold"/>
                                        <p:tgtEl>
                                          <p:spTgt spid="108"/>
                                        </p:tgtEl>
                                        <p:attrNameLst>
                                          <p:attrName>ppt_h</p:attrName>
                                        </p:attrNameLst>
                                      </p:cBhvr>
                                      <p:tavLst>
                                        <p:tav tm="0">
                                          <p:val>
                                            <p:fltVal val="0"/>
                                          </p:val>
                                        </p:tav>
                                        <p:tav tm="100000">
                                          <p:val>
                                            <p:strVal val="#ppt_h"/>
                                          </p:val>
                                        </p:tav>
                                      </p:tavLst>
                                    </p:anim>
                                    <p:animEffect transition="in" filter="fade">
                                      <p:cBhvr>
                                        <p:cTn id="254" dur="750"/>
                                        <p:tgtEl>
                                          <p:spTgt spid="108"/>
                                        </p:tgtEl>
                                      </p:cBhvr>
                                    </p:animEffect>
                                  </p:childTnLst>
                                </p:cTn>
                              </p:par>
                              <p:par>
                                <p:cTn id="255" presetID="6" presetClass="emph" presetSubtype="0" autoRev="1" fill="hold" grpId="1" nodeType="withEffect">
                                  <p:stCondLst>
                                    <p:cond delay="150"/>
                                  </p:stCondLst>
                                  <p:childTnLst>
                                    <p:animScale>
                                      <p:cBhvr>
                                        <p:cTn id="256" dur="500" fill="hold"/>
                                        <p:tgtEl>
                                          <p:spTgt spid="108"/>
                                        </p:tgtEl>
                                      </p:cBhvr>
                                      <p:by x="115000" y="115000"/>
                                    </p:animScale>
                                  </p:childTnLst>
                                </p:cTn>
                              </p:par>
                              <p:par>
                                <p:cTn id="257" presetID="53" presetClass="entr" presetSubtype="16" fill="hold" grpId="0" nodeType="withEffect">
                                  <p:stCondLst>
                                    <p:cond delay="150"/>
                                  </p:stCondLst>
                                  <p:childTnLst>
                                    <p:set>
                                      <p:cBhvr>
                                        <p:cTn id="258" dur="1" fill="hold">
                                          <p:stCondLst>
                                            <p:cond delay="0"/>
                                          </p:stCondLst>
                                        </p:cTn>
                                        <p:tgtEl>
                                          <p:spTgt spid="112"/>
                                        </p:tgtEl>
                                        <p:attrNameLst>
                                          <p:attrName>style.visibility</p:attrName>
                                        </p:attrNameLst>
                                      </p:cBhvr>
                                      <p:to>
                                        <p:strVal val="visible"/>
                                      </p:to>
                                    </p:set>
                                    <p:anim calcmode="lin" valueType="num">
                                      <p:cBhvr>
                                        <p:cTn id="259" dur="750" fill="hold"/>
                                        <p:tgtEl>
                                          <p:spTgt spid="112"/>
                                        </p:tgtEl>
                                        <p:attrNameLst>
                                          <p:attrName>ppt_w</p:attrName>
                                        </p:attrNameLst>
                                      </p:cBhvr>
                                      <p:tavLst>
                                        <p:tav tm="0">
                                          <p:val>
                                            <p:fltVal val="0"/>
                                          </p:val>
                                        </p:tav>
                                        <p:tav tm="100000">
                                          <p:val>
                                            <p:strVal val="#ppt_w"/>
                                          </p:val>
                                        </p:tav>
                                      </p:tavLst>
                                    </p:anim>
                                    <p:anim calcmode="lin" valueType="num">
                                      <p:cBhvr>
                                        <p:cTn id="260" dur="750" fill="hold"/>
                                        <p:tgtEl>
                                          <p:spTgt spid="112"/>
                                        </p:tgtEl>
                                        <p:attrNameLst>
                                          <p:attrName>ppt_h</p:attrName>
                                        </p:attrNameLst>
                                      </p:cBhvr>
                                      <p:tavLst>
                                        <p:tav tm="0">
                                          <p:val>
                                            <p:fltVal val="0"/>
                                          </p:val>
                                        </p:tav>
                                        <p:tav tm="100000">
                                          <p:val>
                                            <p:strVal val="#ppt_h"/>
                                          </p:val>
                                        </p:tav>
                                      </p:tavLst>
                                    </p:anim>
                                    <p:animEffect transition="in" filter="fade">
                                      <p:cBhvr>
                                        <p:cTn id="261" dur="750"/>
                                        <p:tgtEl>
                                          <p:spTgt spid="112"/>
                                        </p:tgtEl>
                                      </p:cBhvr>
                                    </p:animEffect>
                                  </p:childTnLst>
                                </p:cTn>
                              </p:par>
                              <p:par>
                                <p:cTn id="262" presetID="6" presetClass="emph" presetSubtype="0" autoRev="1" fill="hold" grpId="1" nodeType="withEffect">
                                  <p:stCondLst>
                                    <p:cond delay="150"/>
                                  </p:stCondLst>
                                  <p:childTnLst>
                                    <p:animScale>
                                      <p:cBhvr>
                                        <p:cTn id="263" dur="500" fill="hold"/>
                                        <p:tgtEl>
                                          <p:spTgt spid="112"/>
                                        </p:tgtEl>
                                      </p:cBhvr>
                                      <p:by x="115000" y="115000"/>
                                    </p:animScale>
                                  </p:childTnLst>
                                </p:cTn>
                              </p:par>
                              <p:par>
                                <p:cTn id="264" presetID="53" presetClass="entr" presetSubtype="16" fill="hold" grpId="0" nodeType="withEffect">
                                  <p:stCondLst>
                                    <p:cond delay="150"/>
                                  </p:stCondLst>
                                  <p:childTnLst>
                                    <p:set>
                                      <p:cBhvr>
                                        <p:cTn id="265" dur="1" fill="hold">
                                          <p:stCondLst>
                                            <p:cond delay="0"/>
                                          </p:stCondLst>
                                        </p:cTn>
                                        <p:tgtEl>
                                          <p:spTgt spid="116"/>
                                        </p:tgtEl>
                                        <p:attrNameLst>
                                          <p:attrName>style.visibility</p:attrName>
                                        </p:attrNameLst>
                                      </p:cBhvr>
                                      <p:to>
                                        <p:strVal val="visible"/>
                                      </p:to>
                                    </p:set>
                                    <p:anim calcmode="lin" valueType="num">
                                      <p:cBhvr>
                                        <p:cTn id="266" dur="750" fill="hold"/>
                                        <p:tgtEl>
                                          <p:spTgt spid="116"/>
                                        </p:tgtEl>
                                        <p:attrNameLst>
                                          <p:attrName>ppt_w</p:attrName>
                                        </p:attrNameLst>
                                      </p:cBhvr>
                                      <p:tavLst>
                                        <p:tav tm="0">
                                          <p:val>
                                            <p:fltVal val="0"/>
                                          </p:val>
                                        </p:tav>
                                        <p:tav tm="100000">
                                          <p:val>
                                            <p:strVal val="#ppt_w"/>
                                          </p:val>
                                        </p:tav>
                                      </p:tavLst>
                                    </p:anim>
                                    <p:anim calcmode="lin" valueType="num">
                                      <p:cBhvr>
                                        <p:cTn id="267" dur="750" fill="hold"/>
                                        <p:tgtEl>
                                          <p:spTgt spid="116"/>
                                        </p:tgtEl>
                                        <p:attrNameLst>
                                          <p:attrName>ppt_h</p:attrName>
                                        </p:attrNameLst>
                                      </p:cBhvr>
                                      <p:tavLst>
                                        <p:tav tm="0">
                                          <p:val>
                                            <p:fltVal val="0"/>
                                          </p:val>
                                        </p:tav>
                                        <p:tav tm="100000">
                                          <p:val>
                                            <p:strVal val="#ppt_h"/>
                                          </p:val>
                                        </p:tav>
                                      </p:tavLst>
                                    </p:anim>
                                    <p:animEffect transition="in" filter="fade">
                                      <p:cBhvr>
                                        <p:cTn id="268" dur="750"/>
                                        <p:tgtEl>
                                          <p:spTgt spid="116"/>
                                        </p:tgtEl>
                                      </p:cBhvr>
                                    </p:animEffect>
                                  </p:childTnLst>
                                </p:cTn>
                              </p:par>
                              <p:par>
                                <p:cTn id="269" presetID="6" presetClass="emph" presetSubtype="0" autoRev="1" fill="hold" grpId="1" nodeType="withEffect">
                                  <p:stCondLst>
                                    <p:cond delay="150"/>
                                  </p:stCondLst>
                                  <p:childTnLst>
                                    <p:animScale>
                                      <p:cBhvr>
                                        <p:cTn id="270" dur="500" fill="hold"/>
                                        <p:tgtEl>
                                          <p:spTgt spid="116"/>
                                        </p:tgtEl>
                                      </p:cBhvr>
                                      <p:by x="115000" y="115000"/>
                                    </p:animScale>
                                  </p:childTnLst>
                                </p:cTn>
                              </p:par>
                              <p:par>
                                <p:cTn id="271" presetID="53" presetClass="entr" presetSubtype="16" fill="hold" grpId="0" nodeType="withEffect">
                                  <p:stCondLst>
                                    <p:cond delay="150"/>
                                  </p:stCondLst>
                                  <p:childTnLst>
                                    <p:set>
                                      <p:cBhvr>
                                        <p:cTn id="272" dur="1" fill="hold">
                                          <p:stCondLst>
                                            <p:cond delay="0"/>
                                          </p:stCondLst>
                                        </p:cTn>
                                        <p:tgtEl>
                                          <p:spTgt spid="120"/>
                                        </p:tgtEl>
                                        <p:attrNameLst>
                                          <p:attrName>style.visibility</p:attrName>
                                        </p:attrNameLst>
                                      </p:cBhvr>
                                      <p:to>
                                        <p:strVal val="visible"/>
                                      </p:to>
                                    </p:set>
                                    <p:anim calcmode="lin" valueType="num">
                                      <p:cBhvr>
                                        <p:cTn id="273" dur="750" fill="hold"/>
                                        <p:tgtEl>
                                          <p:spTgt spid="120"/>
                                        </p:tgtEl>
                                        <p:attrNameLst>
                                          <p:attrName>ppt_w</p:attrName>
                                        </p:attrNameLst>
                                      </p:cBhvr>
                                      <p:tavLst>
                                        <p:tav tm="0">
                                          <p:val>
                                            <p:fltVal val="0"/>
                                          </p:val>
                                        </p:tav>
                                        <p:tav tm="100000">
                                          <p:val>
                                            <p:strVal val="#ppt_w"/>
                                          </p:val>
                                        </p:tav>
                                      </p:tavLst>
                                    </p:anim>
                                    <p:anim calcmode="lin" valueType="num">
                                      <p:cBhvr>
                                        <p:cTn id="274" dur="750" fill="hold"/>
                                        <p:tgtEl>
                                          <p:spTgt spid="120"/>
                                        </p:tgtEl>
                                        <p:attrNameLst>
                                          <p:attrName>ppt_h</p:attrName>
                                        </p:attrNameLst>
                                      </p:cBhvr>
                                      <p:tavLst>
                                        <p:tav tm="0">
                                          <p:val>
                                            <p:fltVal val="0"/>
                                          </p:val>
                                        </p:tav>
                                        <p:tav tm="100000">
                                          <p:val>
                                            <p:strVal val="#ppt_h"/>
                                          </p:val>
                                        </p:tav>
                                      </p:tavLst>
                                    </p:anim>
                                    <p:animEffect transition="in" filter="fade">
                                      <p:cBhvr>
                                        <p:cTn id="275" dur="750"/>
                                        <p:tgtEl>
                                          <p:spTgt spid="120"/>
                                        </p:tgtEl>
                                      </p:cBhvr>
                                    </p:animEffect>
                                  </p:childTnLst>
                                </p:cTn>
                              </p:par>
                              <p:par>
                                <p:cTn id="276" presetID="6" presetClass="emph" presetSubtype="0" autoRev="1" fill="hold" grpId="1" nodeType="withEffect">
                                  <p:stCondLst>
                                    <p:cond delay="150"/>
                                  </p:stCondLst>
                                  <p:childTnLst>
                                    <p:animScale>
                                      <p:cBhvr>
                                        <p:cTn id="277" dur="500" fill="hold"/>
                                        <p:tgtEl>
                                          <p:spTgt spid="120"/>
                                        </p:tgtEl>
                                      </p:cBhvr>
                                      <p:by x="115000" y="115000"/>
                                    </p:animScale>
                                  </p:childTnLst>
                                </p:cTn>
                              </p:par>
                              <p:par>
                                <p:cTn id="278" presetID="53" presetClass="entr" presetSubtype="16" fill="hold" grpId="0" nodeType="withEffect">
                                  <p:stCondLst>
                                    <p:cond delay="150"/>
                                  </p:stCondLst>
                                  <p:childTnLst>
                                    <p:set>
                                      <p:cBhvr>
                                        <p:cTn id="279" dur="1" fill="hold">
                                          <p:stCondLst>
                                            <p:cond delay="0"/>
                                          </p:stCondLst>
                                        </p:cTn>
                                        <p:tgtEl>
                                          <p:spTgt spid="124"/>
                                        </p:tgtEl>
                                        <p:attrNameLst>
                                          <p:attrName>style.visibility</p:attrName>
                                        </p:attrNameLst>
                                      </p:cBhvr>
                                      <p:to>
                                        <p:strVal val="visible"/>
                                      </p:to>
                                    </p:set>
                                    <p:anim calcmode="lin" valueType="num">
                                      <p:cBhvr>
                                        <p:cTn id="280" dur="750" fill="hold"/>
                                        <p:tgtEl>
                                          <p:spTgt spid="124"/>
                                        </p:tgtEl>
                                        <p:attrNameLst>
                                          <p:attrName>ppt_w</p:attrName>
                                        </p:attrNameLst>
                                      </p:cBhvr>
                                      <p:tavLst>
                                        <p:tav tm="0">
                                          <p:val>
                                            <p:fltVal val="0"/>
                                          </p:val>
                                        </p:tav>
                                        <p:tav tm="100000">
                                          <p:val>
                                            <p:strVal val="#ppt_w"/>
                                          </p:val>
                                        </p:tav>
                                      </p:tavLst>
                                    </p:anim>
                                    <p:anim calcmode="lin" valueType="num">
                                      <p:cBhvr>
                                        <p:cTn id="281" dur="750" fill="hold"/>
                                        <p:tgtEl>
                                          <p:spTgt spid="124"/>
                                        </p:tgtEl>
                                        <p:attrNameLst>
                                          <p:attrName>ppt_h</p:attrName>
                                        </p:attrNameLst>
                                      </p:cBhvr>
                                      <p:tavLst>
                                        <p:tav tm="0">
                                          <p:val>
                                            <p:fltVal val="0"/>
                                          </p:val>
                                        </p:tav>
                                        <p:tav tm="100000">
                                          <p:val>
                                            <p:strVal val="#ppt_h"/>
                                          </p:val>
                                        </p:tav>
                                      </p:tavLst>
                                    </p:anim>
                                    <p:animEffect transition="in" filter="fade">
                                      <p:cBhvr>
                                        <p:cTn id="282" dur="750"/>
                                        <p:tgtEl>
                                          <p:spTgt spid="124"/>
                                        </p:tgtEl>
                                      </p:cBhvr>
                                    </p:animEffect>
                                  </p:childTnLst>
                                </p:cTn>
                              </p:par>
                              <p:par>
                                <p:cTn id="283" presetID="6" presetClass="emph" presetSubtype="0" autoRev="1" fill="hold" grpId="1" nodeType="withEffect">
                                  <p:stCondLst>
                                    <p:cond delay="150"/>
                                  </p:stCondLst>
                                  <p:childTnLst>
                                    <p:animScale>
                                      <p:cBhvr>
                                        <p:cTn id="284" dur="500" fill="hold"/>
                                        <p:tgtEl>
                                          <p:spTgt spid="124"/>
                                        </p:tgtEl>
                                      </p:cBhvr>
                                      <p:by x="115000" y="115000"/>
                                    </p:animScale>
                                  </p:childTnLst>
                                </p:cTn>
                              </p:par>
                              <p:par>
                                <p:cTn id="285" presetID="53" presetClass="entr" presetSubtype="16" fill="hold" grpId="0" nodeType="withEffect">
                                  <p:stCondLst>
                                    <p:cond delay="150"/>
                                  </p:stCondLst>
                                  <p:childTnLst>
                                    <p:set>
                                      <p:cBhvr>
                                        <p:cTn id="286" dur="1" fill="hold">
                                          <p:stCondLst>
                                            <p:cond delay="0"/>
                                          </p:stCondLst>
                                        </p:cTn>
                                        <p:tgtEl>
                                          <p:spTgt spid="128"/>
                                        </p:tgtEl>
                                        <p:attrNameLst>
                                          <p:attrName>style.visibility</p:attrName>
                                        </p:attrNameLst>
                                      </p:cBhvr>
                                      <p:to>
                                        <p:strVal val="visible"/>
                                      </p:to>
                                    </p:set>
                                    <p:anim calcmode="lin" valueType="num">
                                      <p:cBhvr>
                                        <p:cTn id="287" dur="750" fill="hold"/>
                                        <p:tgtEl>
                                          <p:spTgt spid="128"/>
                                        </p:tgtEl>
                                        <p:attrNameLst>
                                          <p:attrName>ppt_w</p:attrName>
                                        </p:attrNameLst>
                                      </p:cBhvr>
                                      <p:tavLst>
                                        <p:tav tm="0">
                                          <p:val>
                                            <p:fltVal val="0"/>
                                          </p:val>
                                        </p:tav>
                                        <p:tav tm="100000">
                                          <p:val>
                                            <p:strVal val="#ppt_w"/>
                                          </p:val>
                                        </p:tav>
                                      </p:tavLst>
                                    </p:anim>
                                    <p:anim calcmode="lin" valueType="num">
                                      <p:cBhvr>
                                        <p:cTn id="288" dur="750" fill="hold"/>
                                        <p:tgtEl>
                                          <p:spTgt spid="128"/>
                                        </p:tgtEl>
                                        <p:attrNameLst>
                                          <p:attrName>ppt_h</p:attrName>
                                        </p:attrNameLst>
                                      </p:cBhvr>
                                      <p:tavLst>
                                        <p:tav tm="0">
                                          <p:val>
                                            <p:fltVal val="0"/>
                                          </p:val>
                                        </p:tav>
                                        <p:tav tm="100000">
                                          <p:val>
                                            <p:strVal val="#ppt_h"/>
                                          </p:val>
                                        </p:tav>
                                      </p:tavLst>
                                    </p:anim>
                                    <p:animEffect transition="in" filter="fade">
                                      <p:cBhvr>
                                        <p:cTn id="289" dur="750"/>
                                        <p:tgtEl>
                                          <p:spTgt spid="128"/>
                                        </p:tgtEl>
                                      </p:cBhvr>
                                    </p:animEffect>
                                  </p:childTnLst>
                                </p:cTn>
                              </p:par>
                              <p:par>
                                <p:cTn id="290" presetID="6" presetClass="emph" presetSubtype="0" autoRev="1" fill="hold" grpId="1" nodeType="withEffect">
                                  <p:stCondLst>
                                    <p:cond delay="150"/>
                                  </p:stCondLst>
                                  <p:childTnLst>
                                    <p:animScale>
                                      <p:cBhvr>
                                        <p:cTn id="291" dur="500" fill="hold"/>
                                        <p:tgtEl>
                                          <p:spTgt spid="128"/>
                                        </p:tgtEl>
                                      </p:cBhvr>
                                      <p:by x="115000" y="115000"/>
                                    </p:animScale>
                                  </p:childTnLst>
                                </p:cTn>
                              </p:par>
                              <p:par>
                                <p:cTn id="292" presetID="53" presetClass="entr" presetSubtype="16" fill="hold" grpId="0" nodeType="withEffect">
                                  <p:stCondLst>
                                    <p:cond delay="150"/>
                                  </p:stCondLst>
                                  <p:childTnLst>
                                    <p:set>
                                      <p:cBhvr>
                                        <p:cTn id="293" dur="1" fill="hold">
                                          <p:stCondLst>
                                            <p:cond delay="0"/>
                                          </p:stCondLst>
                                        </p:cTn>
                                        <p:tgtEl>
                                          <p:spTgt spid="132"/>
                                        </p:tgtEl>
                                        <p:attrNameLst>
                                          <p:attrName>style.visibility</p:attrName>
                                        </p:attrNameLst>
                                      </p:cBhvr>
                                      <p:to>
                                        <p:strVal val="visible"/>
                                      </p:to>
                                    </p:set>
                                    <p:anim calcmode="lin" valueType="num">
                                      <p:cBhvr>
                                        <p:cTn id="294" dur="750" fill="hold"/>
                                        <p:tgtEl>
                                          <p:spTgt spid="132"/>
                                        </p:tgtEl>
                                        <p:attrNameLst>
                                          <p:attrName>ppt_w</p:attrName>
                                        </p:attrNameLst>
                                      </p:cBhvr>
                                      <p:tavLst>
                                        <p:tav tm="0">
                                          <p:val>
                                            <p:fltVal val="0"/>
                                          </p:val>
                                        </p:tav>
                                        <p:tav tm="100000">
                                          <p:val>
                                            <p:strVal val="#ppt_w"/>
                                          </p:val>
                                        </p:tav>
                                      </p:tavLst>
                                    </p:anim>
                                    <p:anim calcmode="lin" valueType="num">
                                      <p:cBhvr>
                                        <p:cTn id="295" dur="750" fill="hold"/>
                                        <p:tgtEl>
                                          <p:spTgt spid="132"/>
                                        </p:tgtEl>
                                        <p:attrNameLst>
                                          <p:attrName>ppt_h</p:attrName>
                                        </p:attrNameLst>
                                      </p:cBhvr>
                                      <p:tavLst>
                                        <p:tav tm="0">
                                          <p:val>
                                            <p:fltVal val="0"/>
                                          </p:val>
                                        </p:tav>
                                        <p:tav tm="100000">
                                          <p:val>
                                            <p:strVal val="#ppt_h"/>
                                          </p:val>
                                        </p:tav>
                                      </p:tavLst>
                                    </p:anim>
                                    <p:animEffect transition="in" filter="fade">
                                      <p:cBhvr>
                                        <p:cTn id="296" dur="750"/>
                                        <p:tgtEl>
                                          <p:spTgt spid="132"/>
                                        </p:tgtEl>
                                      </p:cBhvr>
                                    </p:animEffect>
                                  </p:childTnLst>
                                </p:cTn>
                              </p:par>
                              <p:par>
                                <p:cTn id="297" presetID="6" presetClass="emph" presetSubtype="0" autoRev="1" fill="hold" grpId="1" nodeType="withEffect">
                                  <p:stCondLst>
                                    <p:cond delay="150"/>
                                  </p:stCondLst>
                                  <p:childTnLst>
                                    <p:animScale>
                                      <p:cBhvr>
                                        <p:cTn id="298" dur="500" fill="hold"/>
                                        <p:tgtEl>
                                          <p:spTgt spid="132"/>
                                        </p:tgtEl>
                                      </p:cBhvr>
                                      <p:by x="115000" y="115000"/>
                                    </p:animScale>
                                  </p:childTnLst>
                                </p:cTn>
                              </p:par>
                              <p:par>
                                <p:cTn id="299" presetID="53" presetClass="entr" presetSubtype="16" fill="hold" grpId="0" nodeType="withEffect">
                                  <p:stCondLst>
                                    <p:cond delay="150"/>
                                  </p:stCondLst>
                                  <p:childTnLst>
                                    <p:set>
                                      <p:cBhvr>
                                        <p:cTn id="300" dur="1" fill="hold">
                                          <p:stCondLst>
                                            <p:cond delay="0"/>
                                          </p:stCondLst>
                                        </p:cTn>
                                        <p:tgtEl>
                                          <p:spTgt spid="136"/>
                                        </p:tgtEl>
                                        <p:attrNameLst>
                                          <p:attrName>style.visibility</p:attrName>
                                        </p:attrNameLst>
                                      </p:cBhvr>
                                      <p:to>
                                        <p:strVal val="visible"/>
                                      </p:to>
                                    </p:set>
                                    <p:anim calcmode="lin" valueType="num">
                                      <p:cBhvr>
                                        <p:cTn id="301" dur="750" fill="hold"/>
                                        <p:tgtEl>
                                          <p:spTgt spid="136"/>
                                        </p:tgtEl>
                                        <p:attrNameLst>
                                          <p:attrName>ppt_w</p:attrName>
                                        </p:attrNameLst>
                                      </p:cBhvr>
                                      <p:tavLst>
                                        <p:tav tm="0">
                                          <p:val>
                                            <p:fltVal val="0"/>
                                          </p:val>
                                        </p:tav>
                                        <p:tav tm="100000">
                                          <p:val>
                                            <p:strVal val="#ppt_w"/>
                                          </p:val>
                                        </p:tav>
                                      </p:tavLst>
                                    </p:anim>
                                    <p:anim calcmode="lin" valueType="num">
                                      <p:cBhvr>
                                        <p:cTn id="302" dur="750" fill="hold"/>
                                        <p:tgtEl>
                                          <p:spTgt spid="136"/>
                                        </p:tgtEl>
                                        <p:attrNameLst>
                                          <p:attrName>ppt_h</p:attrName>
                                        </p:attrNameLst>
                                      </p:cBhvr>
                                      <p:tavLst>
                                        <p:tav tm="0">
                                          <p:val>
                                            <p:fltVal val="0"/>
                                          </p:val>
                                        </p:tav>
                                        <p:tav tm="100000">
                                          <p:val>
                                            <p:strVal val="#ppt_h"/>
                                          </p:val>
                                        </p:tav>
                                      </p:tavLst>
                                    </p:anim>
                                    <p:animEffect transition="in" filter="fade">
                                      <p:cBhvr>
                                        <p:cTn id="303" dur="750"/>
                                        <p:tgtEl>
                                          <p:spTgt spid="136"/>
                                        </p:tgtEl>
                                      </p:cBhvr>
                                    </p:animEffect>
                                  </p:childTnLst>
                                </p:cTn>
                              </p:par>
                              <p:par>
                                <p:cTn id="304" presetID="6" presetClass="emph" presetSubtype="0" autoRev="1" fill="hold" grpId="1" nodeType="withEffect">
                                  <p:stCondLst>
                                    <p:cond delay="150"/>
                                  </p:stCondLst>
                                  <p:childTnLst>
                                    <p:animScale>
                                      <p:cBhvr>
                                        <p:cTn id="305" dur="500" fill="hold"/>
                                        <p:tgtEl>
                                          <p:spTgt spid="136"/>
                                        </p:tgtEl>
                                      </p:cBhvr>
                                      <p:by x="115000" y="115000"/>
                                    </p:animScale>
                                  </p:childTnLst>
                                </p:cTn>
                              </p:par>
                              <p:par>
                                <p:cTn id="306" presetID="53" presetClass="entr" presetSubtype="16" fill="hold" nodeType="withEffect">
                                  <p:stCondLst>
                                    <p:cond delay="150"/>
                                  </p:stCondLst>
                                  <p:childTnLst>
                                    <p:set>
                                      <p:cBhvr>
                                        <p:cTn id="307" dur="1" fill="hold">
                                          <p:stCondLst>
                                            <p:cond delay="0"/>
                                          </p:stCondLst>
                                        </p:cTn>
                                        <p:tgtEl>
                                          <p:spTgt spid="148"/>
                                        </p:tgtEl>
                                        <p:attrNameLst>
                                          <p:attrName>style.visibility</p:attrName>
                                        </p:attrNameLst>
                                      </p:cBhvr>
                                      <p:to>
                                        <p:strVal val="visible"/>
                                      </p:to>
                                    </p:set>
                                    <p:anim calcmode="lin" valueType="num">
                                      <p:cBhvr>
                                        <p:cTn id="308" dur="750" fill="hold"/>
                                        <p:tgtEl>
                                          <p:spTgt spid="148"/>
                                        </p:tgtEl>
                                        <p:attrNameLst>
                                          <p:attrName>ppt_w</p:attrName>
                                        </p:attrNameLst>
                                      </p:cBhvr>
                                      <p:tavLst>
                                        <p:tav tm="0">
                                          <p:val>
                                            <p:fltVal val="0"/>
                                          </p:val>
                                        </p:tav>
                                        <p:tav tm="100000">
                                          <p:val>
                                            <p:strVal val="#ppt_w"/>
                                          </p:val>
                                        </p:tav>
                                      </p:tavLst>
                                    </p:anim>
                                    <p:anim calcmode="lin" valueType="num">
                                      <p:cBhvr>
                                        <p:cTn id="309" dur="750" fill="hold"/>
                                        <p:tgtEl>
                                          <p:spTgt spid="148"/>
                                        </p:tgtEl>
                                        <p:attrNameLst>
                                          <p:attrName>ppt_h</p:attrName>
                                        </p:attrNameLst>
                                      </p:cBhvr>
                                      <p:tavLst>
                                        <p:tav tm="0">
                                          <p:val>
                                            <p:fltVal val="0"/>
                                          </p:val>
                                        </p:tav>
                                        <p:tav tm="100000">
                                          <p:val>
                                            <p:strVal val="#ppt_h"/>
                                          </p:val>
                                        </p:tav>
                                      </p:tavLst>
                                    </p:anim>
                                    <p:animEffect transition="in" filter="fade">
                                      <p:cBhvr>
                                        <p:cTn id="310" dur="750"/>
                                        <p:tgtEl>
                                          <p:spTgt spid="148"/>
                                        </p:tgtEl>
                                      </p:cBhvr>
                                    </p:animEffect>
                                  </p:childTnLst>
                                </p:cTn>
                              </p:par>
                              <p:par>
                                <p:cTn id="311" presetID="6" presetClass="emph" presetSubtype="0" autoRev="1" fill="hold" nodeType="withEffect">
                                  <p:stCondLst>
                                    <p:cond delay="150"/>
                                  </p:stCondLst>
                                  <p:childTnLst>
                                    <p:animScale>
                                      <p:cBhvr>
                                        <p:cTn id="312" dur="500" fill="hold"/>
                                        <p:tgtEl>
                                          <p:spTgt spid="148"/>
                                        </p:tgtEl>
                                      </p:cBhvr>
                                      <p:by x="115000" y="115000"/>
                                    </p:animScale>
                                  </p:childTnLst>
                                </p:cTn>
                              </p:par>
                              <p:par>
                                <p:cTn id="313" presetID="53" presetClass="entr" presetSubtype="16" fill="hold" nodeType="withEffect">
                                  <p:stCondLst>
                                    <p:cond delay="150"/>
                                  </p:stCondLst>
                                  <p:childTnLst>
                                    <p:set>
                                      <p:cBhvr>
                                        <p:cTn id="314" dur="1" fill="hold">
                                          <p:stCondLst>
                                            <p:cond delay="0"/>
                                          </p:stCondLst>
                                        </p:cTn>
                                        <p:tgtEl>
                                          <p:spTgt spid="87"/>
                                        </p:tgtEl>
                                        <p:attrNameLst>
                                          <p:attrName>style.visibility</p:attrName>
                                        </p:attrNameLst>
                                      </p:cBhvr>
                                      <p:to>
                                        <p:strVal val="visible"/>
                                      </p:to>
                                    </p:set>
                                    <p:anim calcmode="lin" valueType="num">
                                      <p:cBhvr>
                                        <p:cTn id="315" dur="750" fill="hold"/>
                                        <p:tgtEl>
                                          <p:spTgt spid="87"/>
                                        </p:tgtEl>
                                        <p:attrNameLst>
                                          <p:attrName>ppt_w</p:attrName>
                                        </p:attrNameLst>
                                      </p:cBhvr>
                                      <p:tavLst>
                                        <p:tav tm="0">
                                          <p:val>
                                            <p:fltVal val="0"/>
                                          </p:val>
                                        </p:tav>
                                        <p:tav tm="100000">
                                          <p:val>
                                            <p:strVal val="#ppt_w"/>
                                          </p:val>
                                        </p:tav>
                                      </p:tavLst>
                                    </p:anim>
                                    <p:anim calcmode="lin" valueType="num">
                                      <p:cBhvr>
                                        <p:cTn id="316" dur="750" fill="hold"/>
                                        <p:tgtEl>
                                          <p:spTgt spid="87"/>
                                        </p:tgtEl>
                                        <p:attrNameLst>
                                          <p:attrName>ppt_h</p:attrName>
                                        </p:attrNameLst>
                                      </p:cBhvr>
                                      <p:tavLst>
                                        <p:tav tm="0">
                                          <p:val>
                                            <p:fltVal val="0"/>
                                          </p:val>
                                        </p:tav>
                                        <p:tav tm="100000">
                                          <p:val>
                                            <p:strVal val="#ppt_h"/>
                                          </p:val>
                                        </p:tav>
                                      </p:tavLst>
                                    </p:anim>
                                    <p:animEffect transition="in" filter="fade">
                                      <p:cBhvr>
                                        <p:cTn id="317" dur="750"/>
                                        <p:tgtEl>
                                          <p:spTgt spid="87"/>
                                        </p:tgtEl>
                                      </p:cBhvr>
                                    </p:animEffect>
                                  </p:childTnLst>
                                </p:cTn>
                              </p:par>
                              <p:par>
                                <p:cTn id="318" presetID="6" presetClass="emph" presetSubtype="0" autoRev="1" fill="hold" nodeType="withEffect">
                                  <p:stCondLst>
                                    <p:cond delay="150"/>
                                  </p:stCondLst>
                                  <p:childTnLst>
                                    <p:animScale>
                                      <p:cBhvr>
                                        <p:cTn id="319" dur="500" fill="hold"/>
                                        <p:tgtEl>
                                          <p:spTgt spid="87"/>
                                        </p:tgtEl>
                                      </p:cBhvr>
                                      <p:by x="115000" y="115000"/>
                                    </p:animScale>
                                  </p:childTnLst>
                                </p:cTn>
                              </p:par>
                              <p:par>
                                <p:cTn id="320" presetID="53" presetClass="entr" presetSubtype="16" fill="hold" nodeType="withEffect">
                                  <p:stCondLst>
                                    <p:cond delay="150"/>
                                  </p:stCondLst>
                                  <p:childTnLst>
                                    <p:set>
                                      <p:cBhvr>
                                        <p:cTn id="321" dur="1" fill="hold">
                                          <p:stCondLst>
                                            <p:cond delay="0"/>
                                          </p:stCondLst>
                                        </p:cTn>
                                        <p:tgtEl>
                                          <p:spTgt spid="88"/>
                                        </p:tgtEl>
                                        <p:attrNameLst>
                                          <p:attrName>style.visibility</p:attrName>
                                        </p:attrNameLst>
                                      </p:cBhvr>
                                      <p:to>
                                        <p:strVal val="visible"/>
                                      </p:to>
                                    </p:set>
                                    <p:anim calcmode="lin" valueType="num">
                                      <p:cBhvr>
                                        <p:cTn id="322" dur="750" fill="hold"/>
                                        <p:tgtEl>
                                          <p:spTgt spid="88"/>
                                        </p:tgtEl>
                                        <p:attrNameLst>
                                          <p:attrName>ppt_w</p:attrName>
                                        </p:attrNameLst>
                                      </p:cBhvr>
                                      <p:tavLst>
                                        <p:tav tm="0">
                                          <p:val>
                                            <p:fltVal val="0"/>
                                          </p:val>
                                        </p:tav>
                                        <p:tav tm="100000">
                                          <p:val>
                                            <p:strVal val="#ppt_w"/>
                                          </p:val>
                                        </p:tav>
                                      </p:tavLst>
                                    </p:anim>
                                    <p:anim calcmode="lin" valueType="num">
                                      <p:cBhvr>
                                        <p:cTn id="323" dur="750" fill="hold"/>
                                        <p:tgtEl>
                                          <p:spTgt spid="88"/>
                                        </p:tgtEl>
                                        <p:attrNameLst>
                                          <p:attrName>ppt_h</p:attrName>
                                        </p:attrNameLst>
                                      </p:cBhvr>
                                      <p:tavLst>
                                        <p:tav tm="0">
                                          <p:val>
                                            <p:fltVal val="0"/>
                                          </p:val>
                                        </p:tav>
                                        <p:tav tm="100000">
                                          <p:val>
                                            <p:strVal val="#ppt_h"/>
                                          </p:val>
                                        </p:tav>
                                      </p:tavLst>
                                    </p:anim>
                                    <p:animEffect transition="in" filter="fade">
                                      <p:cBhvr>
                                        <p:cTn id="324" dur="750"/>
                                        <p:tgtEl>
                                          <p:spTgt spid="88"/>
                                        </p:tgtEl>
                                      </p:cBhvr>
                                    </p:animEffect>
                                  </p:childTnLst>
                                </p:cTn>
                              </p:par>
                              <p:par>
                                <p:cTn id="325" presetID="6" presetClass="emph" presetSubtype="0" autoRev="1" fill="hold" nodeType="withEffect">
                                  <p:stCondLst>
                                    <p:cond delay="150"/>
                                  </p:stCondLst>
                                  <p:childTnLst>
                                    <p:animScale>
                                      <p:cBhvr>
                                        <p:cTn id="326" dur="500" fill="hold"/>
                                        <p:tgtEl>
                                          <p:spTgt spid="88"/>
                                        </p:tgtEl>
                                      </p:cBhvr>
                                      <p:by x="115000" y="115000"/>
                                    </p:animScale>
                                  </p:childTnLst>
                                </p:cTn>
                              </p:par>
                              <p:par>
                                <p:cTn id="327" presetID="53" presetClass="entr" presetSubtype="16" fill="hold" nodeType="withEffect">
                                  <p:stCondLst>
                                    <p:cond delay="150"/>
                                  </p:stCondLst>
                                  <p:childTnLst>
                                    <p:set>
                                      <p:cBhvr>
                                        <p:cTn id="328" dur="1" fill="hold">
                                          <p:stCondLst>
                                            <p:cond delay="0"/>
                                          </p:stCondLst>
                                        </p:cTn>
                                        <p:tgtEl>
                                          <p:spTgt spid="89"/>
                                        </p:tgtEl>
                                        <p:attrNameLst>
                                          <p:attrName>style.visibility</p:attrName>
                                        </p:attrNameLst>
                                      </p:cBhvr>
                                      <p:to>
                                        <p:strVal val="visible"/>
                                      </p:to>
                                    </p:set>
                                    <p:anim calcmode="lin" valueType="num">
                                      <p:cBhvr>
                                        <p:cTn id="329" dur="750" fill="hold"/>
                                        <p:tgtEl>
                                          <p:spTgt spid="89"/>
                                        </p:tgtEl>
                                        <p:attrNameLst>
                                          <p:attrName>ppt_w</p:attrName>
                                        </p:attrNameLst>
                                      </p:cBhvr>
                                      <p:tavLst>
                                        <p:tav tm="0">
                                          <p:val>
                                            <p:fltVal val="0"/>
                                          </p:val>
                                        </p:tav>
                                        <p:tav tm="100000">
                                          <p:val>
                                            <p:strVal val="#ppt_w"/>
                                          </p:val>
                                        </p:tav>
                                      </p:tavLst>
                                    </p:anim>
                                    <p:anim calcmode="lin" valueType="num">
                                      <p:cBhvr>
                                        <p:cTn id="330" dur="750" fill="hold"/>
                                        <p:tgtEl>
                                          <p:spTgt spid="89"/>
                                        </p:tgtEl>
                                        <p:attrNameLst>
                                          <p:attrName>ppt_h</p:attrName>
                                        </p:attrNameLst>
                                      </p:cBhvr>
                                      <p:tavLst>
                                        <p:tav tm="0">
                                          <p:val>
                                            <p:fltVal val="0"/>
                                          </p:val>
                                        </p:tav>
                                        <p:tav tm="100000">
                                          <p:val>
                                            <p:strVal val="#ppt_h"/>
                                          </p:val>
                                        </p:tav>
                                      </p:tavLst>
                                    </p:anim>
                                    <p:animEffect transition="in" filter="fade">
                                      <p:cBhvr>
                                        <p:cTn id="331" dur="750"/>
                                        <p:tgtEl>
                                          <p:spTgt spid="89"/>
                                        </p:tgtEl>
                                      </p:cBhvr>
                                    </p:animEffect>
                                  </p:childTnLst>
                                </p:cTn>
                              </p:par>
                              <p:par>
                                <p:cTn id="332" presetID="6" presetClass="emph" presetSubtype="0" autoRev="1" fill="hold" nodeType="withEffect">
                                  <p:stCondLst>
                                    <p:cond delay="150"/>
                                  </p:stCondLst>
                                  <p:childTnLst>
                                    <p:animScale>
                                      <p:cBhvr>
                                        <p:cTn id="333" dur="500" fill="hold"/>
                                        <p:tgtEl>
                                          <p:spTgt spid="89"/>
                                        </p:tgtEl>
                                      </p:cBhvr>
                                      <p:by x="115000" y="115000"/>
                                    </p:animScale>
                                  </p:childTnLst>
                                </p:cTn>
                              </p:par>
                              <p:par>
                                <p:cTn id="334" presetID="53" presetClass="entr" presetSubtype="16" fill="hold" nodeType="withEffect">
                                  <p:stCondLst>
                                    <p:cond delay="150"/>
                                  </p:stCondLst>
                                  <p:childTnLst>
                                    <p:set>
                                      <p:cBhvr>
                                        <p:cTn id="335" dur="1" fill="hold">
                                          <p:stCondLst>
                                            <p:cond delay="0"/>
                                          </p:stCondLst>
                                        </p:cTn>
                                        <p:tgtEl>
                                          <p:spTgt spid="91"/>
                                        </p:tgtEl>
                                        <p:attrNameLst>
                                          <p:attrName>style.visibility</p:attrName>
                                        </p:attrNameLst>
                                      </p:cBhvr>
                                      <p:to>
                                        <p:strVal val="visible"/>
                                      </p:to>
                                    </p:set>
                                    <p:anim calcmode="lin" valueType="num">
                                      <p:cBhvr>
                                        <p:cTn id="336" dur="750" fill="hold"/>
                                        <p:tgtEl>
                                          <p:spTgt spid="91"/>
                                        </p:tgtEl>
                                        <p:attrNameLst>
                                          <p:attrName>ppt_w</p:attrName>
                                        </p:attrNameLst>
                                      </p:cBhvr>
                                      <p:tavLst>
                                        <p:tav tm="0">
                                          <p:val>
                                            <p:fltVal val="0"/>
                                          </p:val>
                                        </p:tav>
                                        <p:tav tm="100000">
                                          <p:val>
                                            <p:strVal val="#ppt_w"/>
                                          </p:val>
                                        </p:tav>
                                      </p:tavLst>
                                    </p:anim>
                                    <p:anim calcmode="lin" valueType="num">
                                      <p:cBhvr>
                                        <p:cTn id="337" dur="750" fill="hold"/>
                                        <p:tgtEl>
                                          <p:spTgt spid="91"/>
                                        </p:tgtEl>
                                        <p:attrNameLst>
                                          <p:attrName>ppt_h</p:attrName>
                                        </p:attrNameLst>
                                      </p:cBhvr>
                                      <p:tavLst>
                                        <p:tav tm="0">
                                          <p:val>
                                            <p:fltVal val="0"/>
                                          </p:val>
                                        </p:tav>
                                        <p:tav tm="100000">
                                          <p:val>
                                            <p:strVal val="#ppt_h"/>
                                          </p:val>
                                        </p:tav>
                                      </p:tavLst>
                                    </p:anim>
                                    <p:animEffect transition="in" filter="fade">
                                      <p:cBhvr>
                                        <p:cTn id="338" dur="750"/>
                                        <p:tgtEl>
                                          <p:spTgt spid="91"/>
                                        </p:tgtEl>
                                      </p:cBhvr>
                                    </p:animEffect>
                                  </p:childTnLst>
                                </p:cTn>
                              </p:par>
                              <p:par>
                                <p:cTn id="339" presetID="6" presetClass="emph" presetSubtype="0" autoRev="1" fill="hold" nodeType="withEffect">
                                  <p:stCondLst>
                                    <p:cond delay="150"/>
                                  </p:stCondLst>
                                  <p:childTnLst>
                                    <p:animScale>
                                      <p:cBhvr>
                                        <p:cTn id="340" dur="500" fill="hold"/>
                                        <p:tgtEl>
                                          <p:spTgt spid="91"/>
                                        </p:tgtEl>
                                      </p:cBhvr>
                                      <p:by x="115000" y="115000"/>
                                    </p:animScale>
                                  </p:childTnLst>
                                </p:cTn>
                              </p:par>
                              <p:par>
                                <p:cTn id="341" presetID="53" presetClass="entr" presetSubtype="16" fill="hold" nodeType="withEffect">
                                  <p:stCondLst>
                                    <p:cond delay="150"/>
                                  </p:stCondLst>
                                  <p:childTnLst>
                                    <p:set>
                                      <p:cBhvr>
                                        <p:cTn id="342" dur="1" fill="hold">
                                          <p:stCondLst>
                                            <p:cond delay="0"/>
                                          </p:stCondLst>
                                        </p:cTn>
                                        <p:tgtEl>
                                          <p:spTgt spid="92"/>
                                        </p:tgtEl>
                                        <p:attrNameLst>
                                          <p:attrName>style.visibility</p:attrName>
                                        </p:attrNameLst>
                                      </p:cBhvr>
                                      <p:to>
                                        <p:strVal val="visible"/>
                                      </p:to>
                                    </p:set>
                                    <p:anim calcmode="lin" valueType="num">
                                      <p:cBhvr>
                                        <p:cTn id="343" dur="750" fill="hold"/>
                                        <p:tgtEl>
                                          <p:spTgt spid="92"/>
                                        </p:tgtEl>
                                        <p:attrNameLst>
                                          <p:attrName>ppt_w</p:attrName>
                                        </p:attrNameLst>
                                      </p:cBhvr>
                                      <p:tavLst>
                                        <p:tav tm="0">
                                          <p:val>
                                            <p:fltVal val="0"/>
                                          </p:val>
                                        </p:tav>
                                        <p:tav tm="100000">
                                          <p:val>
                                            <p:strVal val="#ppt_w"/>
                                          </p:val>
                                        </p:tav>
                                      </p:tavLst>
                                    </p:anim>
                                    <p:anim calcmode="lin" valueType="num">
                                      <p:cBhvr>
                                        <p:cTn id="344" dur="750" fill="hold"/>
                                        <p:tgtEl>
                                          <p:spTgt spid="92"/>
                                        </p:tgtEl>
                                        <p:attrNameLst>
                                          <p:attrName>ppt_h</p:attrName>
                                        </p:attrNameLst>
                                      </p:cBhvr>
                                      <p:tavLst>
                                        <p:tav tm="0">
                                          <p:val>
                                            <p:fltVal val="0"/>
                                          </p:val>
                                        </p:tav>
                                        <p:tav tm="100000">
                                          <p:val>
                                            <p:strVal val="#ppt_h"/>
                                          </p:val>
                                        </p:tav>
                                      </p:tavLst>
                                    </p:anim>
                                    <p:animEffect transition="in" filter="fade">
                                      <p:cBhvr>
                                        <p:cTn id="345" dur="750"/>
                                        <p:tgtEl>
                                          <p:spTgt spid="92"/>
                                        </p:tgtEl>
                                      </p:cBhvr>
                                    </p:animEffect>
                                  </p:childTnLst>
                                </p:cTn>
                              </p:par>
                              <p:par>
                                <p:cTn id="346" presetID="6" presetClass="emph" presetSubtype="0" autoRev="1" fill="hold" nodeType="withEffect">
                                  <p:stCondLst>
                                    <p:cond delay="150"/>
                                  </p:stCondLst>
                                  <p:childTnLst>
                                    <p:animScale>
                                      <p:cBhvr>
                                        <p:cTn id="347" dur="500" fill="hold"/>
                                        <p:tgtEl>
                                          <p:spTgt spid="92"/>
                                        </p:tgtEl>
                                      </p:cBhvr>
                                      <p:by x="115000" y="115000"/>
                                    </p:animScale>
                                  </p:childTnLst>
                                </p:cTn>
                              </p:par>
                              <p:par>
                                <p:cTn id="348" presetID="53" presetClass="entr" presetSubtype="16" fill="hold" nodeType="withEffect">
                                  <p:stCondLst>
                                    <p:cond delay="150"/>
                                  </p:stCondLst>
                                  <p:childTnLst>
                                    <p:set>
                                      <p:cBhvr>
                                        <p:cTn id="349" dur="1" fill="hold">
                                          <p:stCondLst>
                                            <p:cond delay="0"/>
                                          </p:stCondLst>
                                        </p:cTn>
                                        <p:tgtEl>
                                          <p:spTgt spid="144"/>
                                        </p:tgtEl>
                                        <p:attrNameLst>
                                          <p:attrName>style.visibility</p:attrName>
                                        </p:attrNameLst>
                                      </p:cBhvr>
                                      <p:to>
                                        <p:strVal val="visible"/>
                                      </p:to>
                                    </p:set>
                                    <p:anim calcmode="lin" valueType="num">
                                      <p:cBhvr>
                                        <p:cTn id="350" dur="750" fill="hold"/>
                                        <p:tgtEl>
                                          <p:spTgt spid="144"/>
                                        </p:tgtEl>
                                        <p:attrNameLst>
                                          <p:attrName>ppt_w</p:attrName>
                                        </p:attrNameLst>
                                      </p:cBhvr>
                                      <p:tavLst>
                                        <p:tav tm="0">
                                          <p:val>
                                            <p:fltVal val="0"/>
                                          </p:val>
                                        </p:tav>
                                        <p:tav tm="100000">
                                          <p:val>
                                            <p:strVal val="#ppt_w"/>
                                          </p:val>
                                        </p:tav>
                                      </p:tavLst>
                                    </p:anim>
                                    <p:anim calcmode="lin" valueType="num">
                                      <p:cBhvr>
                                        <p:cTn id="351" dur="750" fill="hold"/>
                                        <p:tgtEl>
                                          <p:spTgt spid="144"/>
                                        </p:tgtEl>
                                        <p:attrNameLst>
                                          <p:attrName>ppt_h</p:attrName>
                                        </p:attrNameLst>
                                      </p:cBhvr>
                                      <p:tavLst>
                                        <p:tav tm="0">
                                          <p:val>
                                            <p:fltVal val="0"/>
                                          </p:val>
                                        </p:tav>
                                        <p:tav tm="100000">
                                          <p:val>
                                            <p:strVal val="#ppt_h"/>
                                          </p:val>
                                        </p:tav>
                                      </p:tavLst>
                                    </p:anim>
                                    <p:animEffect transition="in" filter="fade">
                                      <p:cBhvr>
                                        <p:cTn id="352" dur="750"/>
                                        <p:tgtEl>
                                          <p:spTgt spid="144"/>
                                        </p:tgtEl>
                                      </p:cBhvr>
                                    </p:animEffect>
                                  </p:childTnLst>
                                </p:cTn>
                              </p:par>
                              <p:par>
                                <p:cTn id="353" presetID="6" presetClass="emph" presetSubtype="0" autoRev="1" fill="hold" nodeType="withEffect">
                                  <p:stCondLst>
                                    <p:cond delay="150"/>
                                  </p:stCondLst>
                                  <p:childTnLst>
                                    <p:animScale>
                                      <p:cBhvr>
                                        <p:cTn id="354" dur="500" fill="hold"/>
                                        <p:tgtEl>
                                          <p:spTgt spid="144"/>
                                        </p:tgtEl>
                                      </p:cBhvr>
                                      <p:by x="115000" y="115000"/>
                                    </p:animScale>
                                  </p:childTnLst>
                                </p:cTn>
                              </p:par>
                              <p:par>
                                <p:cTn id="355" presetID="53" presetClass="entr" presetSubtype="16" fill="hold" nodeType="withEffect">
                                  <p:stCondLst>
                                    <p:cond delay="150"/>
                                  </p:stCondLst>
                                  <p:childTnLst>
                                    <p:set>
                                      <p:cBhvr>
                                        <p:cTn id="356" dur="1" fill="hold">
                                          <p:stCondLst>
                                            <p:cond delay="0"/>
                                          </p:stCondLst>
                                        </p:cTn>
                                        <p:tgtEl>
                                          <p:spTgt spid="146"/>
                                        </p:tgtEl>
                                        <p:attrNameLst>
                                          <p:attrName>style.visibility</p:attrName>
                                        </p:attrNameLst>
                                      </p:cBhvr>
                                      <p:to>
                                        <p:strVal val="visible"/>
                                      </p:to>
                                    </p:set>
                                    <p:anim calcmode="lin" valueType="num">
                                      <p:cBhvr>
                                        <p:cTn id="357" dur="750" fill="hold"/>
                                        <p:tgtEl>
                                          <p:spTgt spid="146"/>
                                        </p:tgtEl>
                                        <p:attrNameLst>
                                          <p:attrName>ppt_w</p:attrName>
                                        </p:attrNameLst>
                                      </p:cBhvr>
                                      <p:tavLst>
                                        <p:tav tm="0">
                                          <p:val>
                                            <p:fltVal val="0"/>
                                          </p:val>
                                        </p:tav>
                                        <p:tav tm="100000">
                                          <p:val>
                                            <p:strVal val="#ppt_w"/>
                                          </p:val>
                                        </p:tav>
                                      </p:tavLst>
                                    </p:anim>
                                    <p:anim calcmode="lin" valueType="num">
                                      <p:cBhvr>
                                        <p:cTn id="358" dur="750" fill="hold"/>
                                        <p:tgtEl>
                                          <p:spTgt spid="146"/>
                                        </p:tgtEl>
                                        <p:attrNameLst>
                                          <p:attrName>ppt_h</p:attrName>
                                        </p:attrNameLst>
                                      </p:cBhvr>
                                      <p:tavLst>
                                        <p:tav tm="0">
                                          <p:val>
                                            <p:fltVal val="0"/>
                                          </p:val>
                                        </p:tav>
                                        <p:tav tm="100000">
                                          <p:val>
                                            <p:strVal val="#ppt_h"/>
                                          </p:val>
                                        </p:tav>
                                      </p:tavLst>
                                    </p:anim>
                                    <p:animEffect transition="in" filter="fade">
                                      <p:cBhvr>
                                        <p:cTn id="359" dur="750"/>
                                        <p:tgtEl>
                                          <p:spTgt spid="146"/>
                                        </p:tgtEl>
                                      </p:cBhvr>
                                    </p:animEffect>
                                  </p:childTnLst>
                                </p:cTn>
                              </p:par>
                              <p:par>
                                <p:cTn id="360" presetID="6" presetClass="emph" presetSubtype="0" autoRev="1" fill="hold" nodeType="withEffect">
                                  <p:stCondLst>
                                    <p:cond delay="150"/>
                                  </p:stCondLst>
                                  <p:childTnLst>
                                    <p:animScale>
                                      <p:cBhvr>
                                        <p:cTn id="361" dur="500" fill="hold"/>
                                        <p:tgtEl>
                                          <p:spTgt spid="146"/>
                                        </p:tgtEl>
                                      </p:cBhvr>
                                      <p:by x="115000" y="115000"/>
                                    </p:animScale>
                                  </p:childTnLst>
                                </p:cTn>
                              </p:par>
                              <p:par>
                                <p:cTn id="362" presetID="53" presetClass="entr" presetSubtype="16" fill="hold" nodeType="withEffect">
                                  <p:stCondLst>
                                    <p:cond delay="150"/>
                                  </p:stCondLst>
                                  <p:childTnLst>
                                    <p:set>
                                      <p:cBhvr>
                                        <p:cTn id="363" dur="1" fill="hold">
                                          <p:stCondLst>
                                            <p:cond delay="0"/>
                                          </p:stCondLst>
                                        </p:cTn>
                                        <p:tgtEl>
                                          <p:spTgt spid="93"/>
                                        </p:tgtEl>
                                        <p:attrNameLst>
                                          <p:attrName>style.visibility</p:attrName>
                                        </p:attrNameLst>
                                      </p:cBhvr>
                                      <p:to>
                                        <p:strVal val="visible"/>
                                      </p:to>
                                    </p:set>
                                    <p:anim calcmode="lin" valueType="num">
                                      <p:cBhvr>
                                        <p:cTn id="364" dur="750" fill="hold"/>
                                        <p:tgtEl>
                                          <p:spTgt spid="93"/>
                                        </p:tgtEl>
                                        <p:attrNameLst>
                                          <p:attrName>ppt_w</p:attrName>
                                        </p:attrNameLst>
                                      </p:cBhvr>
                                      <p:tavLst>
                                        <p:tav tm="0">
                                          <p:val>
                                            <p:fltVal val="0"/>
                                          </p:val>
                                        </p:tav>
                                        <p:tav tm="100000">
                                          <p:val>
                                            <p:strVal val="#ppt_w"/>
                                          </p:val>
                                        </p:tav>
                                      </p:tavLst>
                                    </p:anim>
                                    <p:anim calcmode="lin" valueType="num">
                                      <p:cBhvr>
                                        <p:cTn id="365" dur="750" fill="hold"/>
                                        <p:tgtEl>
                                          <p:spTgt spid="93"/>
                                        </p:tgtEl>
                                        <p:attrNameLst>
                                          <p:attrName>ppt_h</p:attrName>
                                        </p:attrNameLst>
                                      </p:cBhvr>
                                      <p:tavLst>
                                        <p:tav tm="0">
                                          <p:val>
                                            <p:fltVal val="0"/>
                                          </p:val>
                                        </p:tav>
                                        <p:tav tm="100000">
                                          <p:val>
                                            <p:strVal val="#ppt_h"/>
                                          </p:val>
                                        </p:tav>
                                      </p:tavLst>
                                    </p:anim>
                                    <p:animEffect transition="in" filter="fade">
                                      <p:cBhvr>
                                        <p:cTn id="366" dur="750"/>
                                        <p:tgtEl>
                                          <p:spTgt spid="93"/>
                                        </p:tgtEl>
                                      </p:cBhvr>
                                    </p:animEffect>
                                  </p:childTnLst>
                                </p:cTn>
                              </p:par>
                              <p:par>
                                <p:cTn id="367" presetID="6" presetClass="emph" presetSubtype="0" autoRev="1" fill="hold" nodeType="withEffect">
                                  <p:stCondLst>
                                    <p:cond delay="150"/>
                                  </p:stCondLst>
                                  <p:childTnLst>
                                    <p:animScale>
                                      <p:cBhvr>
                                        <p:cTn id="368" dur="500" fill="hold"/>
                                        <p:tgtEl>
                                          <p:spTgt spid="93"/>
                                        </p:tgtEl>
                                      </p:cBhvr>
                                      <p:by x="115000" y="115000"/>
                                    </p:animScale>
                                  </p:childTnLst>
                                </p:cTn>
                              </p:par>
                              <p:par>
                                <p:cTn id="369" presetID="53" presetClass="entr" presetSubtype="16" fill="hold" nodeType="withEffect">
                                  <p:stCondLst>
                                    <p:cond delay="150"/>
                                  </p:stCondLst>
                                  <p:childTnLst>
                                    <p:set>
                                      <p:cBhvr>
                                        <p:cTn id="370" dur="1" fill="hold">
                                          <p:stCondLst>
                                            <p:cond delay="0"/>
                                          </p:stCondLst>
                                        </p:cTn>
                                        <p:tgtEl>
                                          <p:spTgt spid="95"/>
                                        </p:tgtEl>
                                        <p:attrNameLst>
                                          <p:attrName>style.visibility</p:attrName>
                                        </p:attrNameLst>
                                      </p:cBhvr>
                                      <p:to>
                                        <p:strVal val="visible"/>
                                      </p:to>
                                    </p:set>
                                    <p:anim calcmode="lin" valueType="num">
                                      <p:cBhvr>
                                        <p:cTn id="371" dur="750" fill="hold"/>
                                        <p:tgtEl>
                                          <p:spTgt spid="95"/>
                                        </p:tgtEl>
                                        <p:attrNameLst>
                                          <p:attrName>ppt_w</p:attrName>
                                        </p:attrNameLst>
                                      </p:cBhvr>
                                      <p:tavLst>
                                        <p:tav tm="0">
                                          <p:val>
                                            <p:fltVal val="0"/>
                                          </p:val>
                                        </p:tav>
                                        <p:tav tm="100000">
                                          <p:val>
                                            <p:strVal val="#ppt_w"/>
                                          </p:val>
                                        </p:tav>
                                      </p:tavLst>
                                    </p:anim>
                                    <p:anim calcmode="lin" valueType="num">
                                      <p:cBhvr>
                                        <p:cTn id="372" dur="750" fill="hold"/>
                                        <p:tgtEl>
                                          <p:spTgt spid="95"/>
                                        </p:tgtEl>
                                        <p:attrNameLst>
                                          <p:attrName>ppt_h</p:attrName>
                                        </p:attrNameLst>
                                      </p:cBhvr>
                                      <p:tavLst>
                                        <p:tav tm="0">
                                          <p:val>
                                            <p:fltVal val="0"/>
                                          </p:val>
                                        </p:tav>
                                        <p:tav tm="100000">
                                          <p:val>
                                            <p:strVal val="#ppt_h"/>
                                          </p:val>
                                        </p:tav>
                                      </p:tavLst>
                                    </p:anim>
                                    <p:animEffect transition="in" filter="fade">
                                      <p:cBhvr>
                                        <p:cTn id="373" dur="750"/>
                                        <p:tgtEl>
                                          <p:spTgt spid="95"/>
                                        </p:tgtEl>
                                      </p:cBhvr>
                                    </p:animEffect>
                                  </p:childTnLst>
                                </p:cTn>
                              </p:par>
                              <p:par>
                                <p:cTn id="374" presetID="6" presetClass="emph" presetSubtype="0" autoRev="1" fill="hold" nodeType="withEffect">
                                  <p:stCondLst>
                                    <p:cond delay="150"/>
                                  </p:stCondLst>
                                  <p:childTnLst>
                                    <p:animScale>
                                      <p:cBhvr>
                                        <p:cTn id="375" dur="500" fill="hold"/>
                                        <p:tgtEl>
                                          <p:spTgt spid="95"/>
                                        </p:tgtEl>
                                      </p:cBhvr>
                                      <p:by x="115000" y="115000"/>
                                    </p:animScale>
                                  </p:childTnLst>
                                </p:cTn>
                              </p:par>
                              <p:par>
                                <p:cTn id="376" presetID="53" presetClass="entr" presetSubtype="16" fill="hold" nodeType="withEffect">
                                  <p:stCondLst>
                                    <p:cond delay="150"/>
                                  </p:stCondLst>
                                  <p:childTnLst>
                                    <p:set>
                                      <p:cBhvr>
                                        <p:cTn id="377" dur="1" fill="hold">
                                          <p:stCondLst>
                                            <p:cond delay="0"/>
                                          </p:stCondLst>
                                        </p:cTn>
                                        <p:tgtEl>
                                          <p:spTgt spid="96"/>
                                        </p:tgtEl>
                                        <p:attrNameLst>
                                          <p:attrName>style.visibility</p:attrName>
                                        </p:attrNameLst>
                                      </p:cBhvr>
                                      <p:to>
                                        <p:strVal val="visible"/>
                                      </p:to>
                                    </p:set>
                                    <p:anim calcmode="lin" valueType="num">
                                      <p:cBhvr>
                                        <p:cTn id="378" dur="750" fill="hold"/>
                                        <p:tgtEl>
                                          <p:spTgt spid="96"/>
                                        </p:tgtEl>
                                        <p:attrNameLst>
                                          <p:attrName>ppt_w</p:attrName>
                                        </p:attrNameLst>
                                      </p:cBhvr>
                                      <p:tavLst>
                                        <p:tav tm="0">
                                          <p:val>
                                            <p:fltVal val="0"/>
                                          </p:val>
                                        </p:tav>
                                        <p:tav tm="100000">
                                          <p:val>
                                            <p:strVal val="#ppt_w"/>
                                          </p:val>
                                        </p:tav>
                                      </p:tavLst>
                                    </p:anim>
                                    <p:anim calcmode="lin" valueType="num">
                                      <p:cBhvr>
                                        <p:cTn id="379" dur="750" fill="hold"/>
                                        <p:tgtEl>
                                          <p:spTgt spid="96"/>
                                        </p:tgtEl>
                                        <p:attrNameLst>
                                          <p:attrName>ppt_h</p:attrName>
                                        </p:attrNameLst>
                                      </p:cBhvr>
                                      <p:tavLst>
                                        <p:tav tm="0">
                                          <p:val>
                                            <p:fltVal val="0"/>
                                          </p:val>
                                        </p:tav>
                                        <p:tav tm="100000">
                                          <p:val>
                                            <p:strVal val="#ppt_h"/>
                                          </p:val>
                                        </p:tav>
                                      </p:tavLst>
                                    </p:anim>
                                    <p:animEffect transition="in" filter="fade">
                                      <p:cBhvr>
                                        <p:cTn id="380" dur="750"/>
                                        <p:tgtEl>
                                          <p:spTgt spid="96"/>
                                        </p:tgtEl>
                                      </p:cBhvr>
                                    </p:animEffect>
                                  </p:childTnLst>
                                </p:cTn>
                              </p:par>
                              <p:par>
                                <p:cTn id="381" presetID="6" presetClass="emph" presetSubtype="0" autoRev="1" fill="hold" nodeType="withEffect">
                                  <p:stCondLst>
                                    <p:cond delay="150"/>
                                  </p:stCondLst>
                                  <p:childTnLst>
                                    <p:animScale>
                                      <p:cBhvr>
                                        <p:cTn id="382" dur="500" fill="hold"/>
                                        <p:tgtEl>
                                          <p:spTgt spid="96"/>
                                        </p:tgtEl>
                                      </p:cBhvr>
                                      <p:by x="115000" y="115000"/>
                                    </p:animScale>
                                  </p:childTnLst>
                                </p:cTn>
                              </p:par>
                              <p:par>
                                <p:cTn id="383" presetID="53" presetClass="entr" presetSubtype="16" fill="hold" nodeType="withEffect">
                                  <p:stCondLst>
                                    <p:cond delay="150"/>
                                  </p:stCondLst>
                                  <p:childTnLst>
                                    <p:set>
                                      <p:cBhvr>
                                        <p:cTn id="384" dur="1" fill="hold">
                                          <p:stCondLst>
                                            <p:cond delay="0"/>
                                          </p:stCondLst>
                                        </p:cTn>
                                        <p:tgtEl>
                                          <p:spTgt spid="145"/>
                                        </p:tgtEl>
                                        <p:attrNameLst>
                                          <p:attrName>style.visibility</p:attrName>
                                        </p:attrNameLst>
                                      </p:cBhvr>
                                      <p:to>
                                        <p:strVal val="visible"/>
                                      </p:to>
                                    </p:set>
                                    <p:anim calcmode="lin" valueType="num">
                                      <p:cBhvr>
                                        <p:cTn id="385" dur="750" fill="hold"/>
                                        <p:tgtEl>
                                          <p:spTgt spid="145"/>
                                        </p:tgtEl>
                                        <p:attrNameLst>
                                          <p:attrName>ppt_w</p:attrName>
                                        </p:attrNameLst>
                                      </p:cBhvr>
                                      <p:tavLst>
                                        <p:tav tm="0">
                                          <p:val>
                                            <p:fltVal val="0"/>
                                          </p:val>
                                        </p:tav>
                                        <p:tav tm="100000">
                                          <p:val>
                                            <p:strVal val="#ppt_w"/>
                                          </p:val>
                                        </p:tav>
                                      </p:tavLst>
                                    </p:anim>
                                    <p:anim calcmode="lin" valueType="num">
                                      <p:cBhvr>
                                        <p:cTn id="386" dur="750" fill="hold"/>
                                        <p:tgtEl>
                                          <p:spTgt spid="145"/>
                                        </p:tgtEl>
                                        <p:attrNameLst>
                                          <p:attrName>ppt_h</p:attrName>
                                        </p:attrNameLst>
                                      </p:cBhvr>
                                      <p:tavLst>
                                        <p:tav tm="0">
                                          <p:val>
                                            <p:fltVal val="0"/>
                                          </p:val>
                                        </p:tav>
                                        <p:tav tm="100000">
                                          <p:val>
                                            <p:strVal val="#ppt_h"/>
                                          </p:val>
                                        </p:tav>
                                      </p:tavLst>
                                    </p:anim>
                                    <p:animEffect transition="in" filter="fade">
                                      <p:cBhvr>
                                        <p:cTn id="387" dur="750"/>
                                        <p:tgtEl>
                                          <p:spTgt spid="145"/>
                                        </p:tgtEl>
                                      </p:cBhvr>
                                    </p:animEffect>
                                  </p:childTnLst>
                                </p:cTn>
                              </p:par>
                              <p:par>
                                <p:cTn id="388" presetID="6" presetClass="emph" presetSubtype="0" autoRev="1" fill="hold" nodeType="withEffect">
                                  <p:stCondLst>
                                    <p:cond delay="150"/>
                                  </p:stCondLst>
                                  <p:childTnLst>
                                    <p:animScale>
                                      <p:cBhvr>
                                        <p:cTn id="389" dur="500" fill="hold"/>
                                        <p:tgtEl>
                                          <p:spTgt spid="145"/>
                                        </p:tgtEl>
                                      </p:cBhvr>
                                      <p:by x="115000" y="115000"/>
                                    </p:animScale>
                                  </p:childTnLst>
                                </p:cTn>
                              </p:par>
                              <p:par>
                                <p:cTn id="390" presetID="53" presetClass="entr" presetSubtype="16" fill="hold" nodeType="withEffect">
                                  <p:stCondLst>
                                    <p:cond delay="150"/>
                                  </p:stCondLst>
                                  <p:childTnLst>
                                    <p:set>
                                      <p:cBhvr>
                                        <p:cTn id="391" dur="1" fill="hold">
                                          <p:stCondLst>
                                            <p:cond delay="0"/>
                                          </p:stCondLst>
                                        </p:cTn>
                                        <p:tgtEl>
                                          <p:spTgt spid="82"/>
                                        </p:tgtEl>
                                        <p:attrNameLst>
                                          <p:attrName>style.visibility</p:attrName>
                                        </p:attrNameLst>
                                      </p:cBhvr>
                                      <p:to>
                                        <p:strVal val="visible"/>
                                      </p:to>
                                    </p:set>
                                    <p:anim calcmode="lin" valueType="num">
                                      <p:cBhvr>
                                        <p:cTn id="392" dur="750" fill="hold"/>
                                        <p:tgtEl>
                                          <p:spTgt spid="82"/>
                                        </p:tgtEl>
                                        <p:attrNameLst>
                                          <p:attrName>ppt_w</p:attrName>
                                        </p:attrNameLst>
                                      </p:cBhvr>
                                      <p:tavLst>
                                        <p:tav tm="0">
                                          <p:val>
                                            <p:fltVal val="0"/>
                                          </p:val>
                                        </p:tav>
                                        <p:tav tm="100000">
                                          <p:val>
                                            <p:strVal val="#ppt_w"/>
                                          </p:val>
                                        </p:tav>
                                      </p:tavLst>
                                    </p:anim>
                                    <p:anim calcmode="lin" valueType="num">
                                      <p:cBhvr>
                                        <p:cTn id="393" dur="750" fill="hold"/>
                                        <p:tgtEl>
                                          <p:spTgt spid="82"/>
                                        </p:tgtEl>
                                        <p:attrNameLst>
                                          <p:attrName>ppt_h</p:attrName>
                                        </p:attrNameLst>
                                      </p:cBhvr>
                                      <p:tavLst>
                                        <p:tav tm="0">
                                          <p:val>
                                            <p:fltVal val="0"/>
                                          </p:val>
                                        </p:tav>
                                        <p:tav tm="100000">
                                          <p:val>
                                            <p:strVal val="#ppt_h"/>
                                          </p:val>
                                        </p:tav>
                                      </p:tavLst>
                                    </p:anim>
                                    <p:animEffect transition="in" filter="fade">
                                      <p:cBhvr>
                                        <p:cTn id="394" dur="750"/>
                                        <p:tgtEl>
                                          <p:spTgt spid="82"/>
                                        </p:tgtEl>
                                      </p:cBhvr>
                                    </p:animEffect>
                                  </p:childTnLst>
                                </p:cTn>
                              </p:par>
                              <p:par>
                                <p:cTn id="395" presetID="6" presetClass="emph" presetSubtype="0" autoRev="1" fill="hold" nodeType="withEffect">
                                  <p:stCondLst>
                                    <p:cond delay="150"/>
                                  </p:stCondLst>
                                  <p:childTnLst>
                                    <p:animScale>
                                      <p:cBhvr>
                                        <p:cTn id="396" dur="500" fill="hold"/>
                                        <p:tgtEl>
                                          <p:spTgt spid="82"/>
                                        </p:tgtEl>
                                      </p:cBhvr>
                                      <p:by x="115000" y="115000"/>
                                    </p:animScale>
                                  </p:childTnLst>
                                </p:cTn>
                              </p:par>
                              <p:par>
                                <p:cTn id="397" presetID="53" presetClass="entr" presetSubtype="16" fill="hold" nodeType="withEffect">
                                  <p:stCondLst>
                                    <p:cond delay="150"/>
                                  </p:stCondLst>
                                  <p:childTnLst>
                                    <p:set>
                                      <p:cBhvr>
                                        <p:cTn id="398" dur="1" fill="hold">
                                          <p:stCondLst>
                                            <p:cond delay="0"/>
                                          </p:stCondLst>
                                        </p:cTn>
                                        <p:tgtEl>
                                          <p:spTgt spid="85"/>
                                        </p:tgtEl>
                                        <p:attrNameLst>
                                          <p:attrName>style.visibility</p:attrName>
                                        </p:attrNameLst>
                                      </p:cBhvr>
                                      <p:to>
                                        <p:strVal val="visible"/>
                                      </p:to>
                                    </p:set>
                                    <p:anim calcmode="lin" valueType="num">
                                      <p:cBhvr>
                                        <p:cTn id="399" dur="750" fill="hold"/>
                                        <p:tgtEl>
                                          <p:spTgt spid="85"/>
                                        </p:tgtEl>
                                        <p:attrNameLst>
                                          <p:attrName>ppt_w</p:attrName>
                                        </p:attrNameLst>
                                      </p:cBhvr>
                                      <p:tavLst>
                                        <p:tav tm="0">
                                          <p:val>
                                            <p:fltVal val="0"/>
                                          </p:val>
                                        </p:tav>
                                        <p:tav tm="100000">
                                          <p:val>
                                            <p:strVal val="#ppt_w"/>
                                          </p:val>
                                        </p:tav>
                                      </p:tavLst>
                                    </p:anim>
                                    <p:anim calcmode="lin" valueType="num">
                                      <p:cBhvr>
                                        <p:cTn id="400" dur="750" fill="hold"/>
                                        <p:tgtEl>
                                          <p:spTgt spid="85"/>
                                        </p:tgtEl>
                                        <p:attrNameLst>
                                          <p:attrName>ppt_h</p:attrName>
                                        </p:attrNameLst>
                                      </p:cBhvr>
                                      <p:tavLst>
                                        <p:tav tm="0">
                                          <p:val>
                                            <p:fltVal val="0"/>
                                          </p:val>
                                        </p:tav>
                                        <p:tav tm="100000">
                                          <p:val>
                                            <p:strVal val="#ppt_h"/>
                                          </p:val>
                                        </p:tav>
                                      </p:tavLst>
                                    </p:anim>
                                    <p:animEffect transition="in" filter="fade">
                                      <p:cBhvr>
                                        <p:cTn id="401" dur="750"/>
                                        <p:tgtEl>
                                          <p:spTgt spid="85"/>
                                        </p:tgtEl>
                                      </p:cBhvr>
                                    </p:animEffect>
                                  </p:childTnLst>
                                </p:cTn>
                              </p:par>
                              <p:par>
                                <p:cTn id="402" presetID="6" presetClass="emph" presetSubtype="0" autoRev="1" fill="hold" nodeType="withEffect">
                                  <p:stCondLst>
                                    <p:cond delay="150"/>
                                  </p:stCondLst>
                                  <p:childTnLst>
                                    <p:animScale>
                                      <p:cBhvr>
                                        <p:cTn id="403" dur="500" fill="hold"/>
                                        <p:tgtEl>
                                          <p:spTgt spid="85"/>
                                        </p:tgtEl>
                                      </p:cBhvr>
                                      <p:by x="115000" y="115000"/>
                                    </p:animScale>
                                  </p:childTnLst>
                                </p:cTn>
                              </p:par>
                              <p:par>
                                <p:cTn id="404" presetID="53" presetClass="entr" presetSubtype="16" fill="hold" nodeType="withEffect">
                                  <p:stCondLst>
                                    <p:cond delay="150"/>
                                  </p:stCondLst>
                                  <p:childTnLst>
                                    <p:set>
                                      <p:cBhvr>
                                        <p:cTn id="405" dur="1" fill="hold">
                                          <p:stCondLst>
                                            <p:cond delay="0"/>
                                          </p:stCondLst>
                                        </p:cTn>
                                        <p:tgtEl>
                                          <p:spTgt spid="86"/>
                                        </p:tgtEl>
                                        <p:attrNameLst>
                                          <p:attrName>style.visibility</p:attrName>
                                        </p:attrNameLst>
                                      </p:cBhvr>
                                      <p:to>
                                        <p:strVal val="visible"/>
                                      </p:to>
                                    </p:set>
                                    <p:anim calcmode="lin" valueType="num">
                                      <p:cBhvr>
                                        <p:cTn id="406" dur="750" fill="hold"/>
                                        <p:tgtEl>
                                          <p:spTgt spid="86"/>
                                        </p:tgtEl>
                                        <p:attrNameLst>
                                          <p:attrName>ppt_w</p:attrName>
                                        </p:attrNameLst>
                                      </p:cBhvr>
                                      <p:tavLst>
                                        <p:tav tm="0">
                                          <p:val>
                                            <p:fltVal val="0"/>
                                          </p:val>
                                        </p:tav>
                                        <p:tav tm="100000">
                                          <p:val>
                                            <p:strVal val="#ppt_w"/>
                                          </p:val>
                                        </p:tav>
                                      </p:tavLst>
                                    </p:anim>
                                    <p:anim calcmode="lin" valueType="num">
                                      <p:cBhvr>
                                        <p:cTn id="407" dur="750" fill="hold"/>
                                        <p:tgtEl>
                                          <p:spTgt spid="86"/>
                                        </p:tgtEl>
                                        <p:attrNameLst>
                                          <p:attrName>ppt_h</p:attrName>
                                        </p:attrNameLst>
                                      </p:cBhvr>
                                      <p:tavLst>
                                        <p:tav tm="0">
                                          <p:val>
                                            <p:fltVal val="0"/>
                                          </p:val>
                                        </p:tav>
                                        <p:tav tm="100000">
                                          <p:val>
                                            <p:strVal val="#ppt_h"/>
                                          </p:val>
                                        </p:tav>
                                      </p:tavLst>
                                    </p:anim>
                                    <p:animEffect transition="in" filter="fade">
                                      <p:cBhvr>
                                        <p:cTn id="408" dur="750"/>
                                        <p:tgtEl>
                                          <p:spTgt spid="86"/>
                                        </p:tgtEl>
                                      </p:cBhvr>
                                    </p:animEffect>
                                  </p:childTnLst>
                                </p:cTn>
                              </p:par>
                              <p:par>
                                <p:cTn id="409" presetID="6" presetClass="emph" presetSubtype="0" autoRev="1" fill="hold" nodeType="withEffect">
                                  <p:stCondLst>
                                    <p:cond delay="150"/>
                                  </p:stCondLst>
                                  <p:childTnLst>
                                    <p:animScale>
                                      <p:cBhvr>
                                        <p:cTn id="410" dur="500" fill="hold"/>
                                        <p:tgtEl>
                                          <p:spTgt spid="86"/>
                                        </p:tgtEl>
                                      </p:cBhvr>
                                      <p:by x="115000" y="115000"/>
                                    </p:animScale>
                                  </p:childTnLst>
                                </p:cTn>
                              </p:par>
                              <p:par>
                                <p:cTn id="411" presetID="53" presetClass="entr" presetSubtype="16" fill="hold" nodeType="withEffect">
                                  <p:stCondLst>
                                    <p:cond delay="150"/>
                                  </p:stCondLst>
                                  <p:childTnLst>
                                    <p:set>
                                      <p:cBhvr>
                                        <p:cTn id="412" dur="1" fill="hold">
                                          <p:stCondLst>
                                            <p:cond delay="0"/>
                                          </p:stCondLst>
                                        </p:cTn>
                                        <p:tgtEl>
                                          <p:spTgt spid="149"/>
                                        </p:tgtEl>
                                        <p:attrNameLst>
                                          <p:attrName>style.visibility</p:attrName>
                                        </p:attrNameLst>
                                      </p:cBhvr>
                                      <p:to>
                                        <p:strVal val="visible"/>
                                      </p:to>
                                    </p:set>
                                    <p:anim calcmode="lin" valueType="num">
                                      <p:cBhvr>
                                        <p:cTn id="413" dur="750" fill="hold"/>
                                        <p:tgtEl>
                                          <p:spTgt spid="149"/>
                                        </p:tgtEl>
                                        <p:attrNameLst>
                                          <p:attrName>ppt_w</p:attrName>
                                        </p:attrNameLst>
                                      </p:cBhvr>
                                      <p:tavLst>
                                        <p:tav tm="0">
                                          <p:val>
                                            <p:fltVal val="0"/>
                                          </p:val>
                                        </p:tav>
                                        <p:tav tm="100000">
                                          <p:val>
                                            <p:strVal val="#ppt_w"/>
                                          </p:val>
                                        </p:tav>
                                      </p:tavLst>
                                    </p:anim>
                                    <p:anim calcmode="lin" valueType="num">
                                      <p:cBhvr>
                                        <p:cTn id="414" dur="750" fill="hold"/>
                                        <p:tgtEl>
                                          <p:spTgt spid="149"/>
                                        </p:tgtEl>
                                        <p:attrNameLst>
                                          <p:attrName>ppt_h</p:attrName>
                                        </p:attrNameLst>
                                      </p:cBhvr>
                                      <p:tavLst>
                                        <p:tav tm="0">
                                          <p:val>
                                            <p:fltVal val="0"/>
                                          </p:val>
                                        </p:tav>
                                        <p:tav tm="100000">
                                          <p:val>
                                            <p:strVal val="#ppt_h"/>
                                          </p:val>
                                        </p:tav>
                                      </p:tavLst>
                                    </p:anim>
                                    <p:animEffect transition="in" filter="fade">
                                      <p:cBhvr>
                                        <p:cTn id="415" dur="750"/>
                                        <p:tgtEl>
                                          <p:spTgt spid="149"/>
                                        </p:tgtEl>
                                      </p:cBhvr>
                                    </p:animEffect>
                                  </p:childTnLst>
                                </p:cTn>
                              </p:par>
                              <p:par>
                                <p:cTn id="416" presetID="6" presetClass="emph" presetSubtype="0" autoRev="1" fill="hold" nodeType="withEffect">
                                  <p:stCondLst>
                                    <p:cond delay="150"/>
                                  </p:stCondLst>
                                  <p:childTnLst>
                                    <p:animScale>
                                      <p:cBhvr>
                                        <p:cTn id="417" dur="500" fill="hold"/>
                                        <p:tgtEl>
                                          <p:spTgt spid="149"/>
                                        </p:tgtEl>
                                      </p:cBhvr>
                                      <p:by x="115000" y="115000"/>
                                    </p:animScale>
                                  </p:childTnLst>
                                </p:cTn>
                              </p:par>
                              <p:par>
                                <p:cTn id="418" presetID="53" presetClass="entr" presetSubtype="16" fill="hold" nodeType="withEffect">
                                  <p:stCondLst>
                                    <p:cond delay="150"/>
                                  </p:stCondLst>
                                  <p:childTnLst>
                                    <p:set>
                                      <p:cBhvr>
                                        <p:cTn id="419" dur="1" fill="hold">
                                          <p:stCondLst>
                                            <p:cond delay="0"/>
                                          </p:stCondLst>
                                        </p:cTn>
                                        <p:tgtEl>
                                          <p:spTgt spid="151"/>
                                        </p:tgtEl>
                                        <p:attrNameLst>
                                          <p:attrName>style.visibility</p:attrName>
                                        </p:attrNameLst>
                                      </p:cBhvr>
                                      <p:to>
                                        <p:strVal val="visible"/>
                                      </p:to>
                                    </p:set>
                                    <p:anim calcmode="lin" valueType="num">
                                      <p:cBhvr>
                                        <p:cTn id="420" dur="750" fill="hold"/>
                                        <p:tgtEl>
                                          <p:spTgt spid="151"/>
                                        </p:tgtEl>
                                        <p:attrNameLst>
                                          <p:attrName>ppt_w</p:attrName>
                                        </p:attrNameLst>
                                      </p:cBhvr>
                                      <p:tavLst>
                                        <p:tav tm="0">
                                          <p:val>
                                            <p:fltVal val="0"/>
                                          </p:val>
                                        </p:tav>
                                        <p:tav tm="100000">
                                          <p:val>
                                            <p:strVal val="#ppt_w"/>
                                          </p:val>
                                        </p:tav>
                                      </p:tavLst>
                                    </p:anim>
                                    <p:anim calcmode="lin" valueType="num">
                                      <p:cBhvr>
                                        <p:cTn id="421" dur="750" fill="hold"/>
                                        <p:tgtEl>
                                          <p:spTgt spid="151"/>
                                        </p:tgtEl>
                                        <p:attrNameLst>
                                          <p:attrName>ppt_h</p:attrName>
                                        </p:attrNameLst>
                                      </p:cBhvr>
                                      <p:tavLst>
                                        <p:tav tm="0">
                                          <p:val>
                                            <p:fltVal val="0"/>
                                          </p:val>
                                        </p:tav>
                                        <p:tav tm="100000">
                                          <p:val>
                                            <p:strVal val="#ppt_h"/>
                                          </p:val>
                                        </p:tav>
                                      </p:tavLst>
                                    </p:anim>
                                    <p:animEffect transition="in" filter="fade">
                                      <p:cBhvr>
                                        <p:cTn id="422" dur="750"/>
                                        <p:tgtEl>
                                          <p:spTgt spid="151"/>
                                        </p:tgtEl>
                                      </p:cBhvr>
                                    </p:animEffect>
                                  </p:childTnLst>
                                </p:cTn>
                              </p:par>
                              <p:par>
                                <p:cTn id="423" presetID="6" presetClass="emph" presetSubtype="0" autoRev="1" fill="hold" nodeType="withEffect">
                                  <p:stCondLst>
                                    <p:cond delay="150"/>
                                  </p:stCondLst>
                                  <p:childTnLst>
                                    <p:animScale>
                                      <p:cBhvr>
                                        <p:cTn id="424" dur="500" fill="hold"/>
                                        <p:tgtEl>
                                          <p:spTgt spid="151"/>
                                        </p:tgtEl>
                                      </p:cBhvr>
                                      <p:by x="115000" y="115000"/>
                                    </p:animScale>
                                  </p:childTnLst>
                                </p:cTn>
                              </p:par>
                              <p:par>
                                <p:cTn id="425" presetID="53" presetClass="entr" presetSubtype="16" fill="hold" nodeType="withEffect">
                                  <p:stCondLst>
                                    <p:cond delay="150"/>
                                  </p:stCondLst>
                                  <p:childTnLst>
                                    <p:set>
                                      <p:cBhvr>
                                        <p:cTn id="426" dur="1" fill="hold">
                                          <p:stCondLst>
                                            <p:cond delay="0"/>
                                          </p:stCondLst>
                                        </p:cTn>
                                        <p:tgtEl>
                                          <p:spTgt spid="77"/>
                                        </p:tgtEl>
                                        <p:attrNameLst>
                                          <p:attrName>style.visibility</p:attrName>
                                        </p:attrNameLst>
                                      </p:cBhvr>
                                      <p:to>
                                        <p:strVal val="visible"/>
                                      </p:to>
                                    </p:set>
                                    <p:anim calcmode="lin" valueType="num">
                                      <p:cBhvr>
                                        <p:cTn id="427" dur="750" fill="hold"/>
                                        <p:tgtEl>
                                          <p:spTgt spid="77"/>
                                        </p:tgtEl>
                                        <p:attrNameLst>
                                          <p:attrName>ppt_w</p:attrName>
                                        </p:attrNameLst>
                                      </p:cBhvr>
                                      <p:tavLst>
                                        <p:tav tm="0">
                                          <p:val>
                                            <p:fltVal val="0"/>
                                          </p:val>
                                        </p:tav>
                                        <p:tav tm="100000">
                                          <p:val>
                                            <p:strVal val="#ppt_w"/>
                                          </p:val>
                                        </p:tav>
                                      </p:tavLst>
                                    </p:anim>
                                    <p:anim calcmode="lin" valueType="num">
                                      <p:cBhvr>
                                        <p:cTn id="428" dur="750" fill="hold"/>
                                        <p:tgtEl>
                                          <p:spTgt spid="77"/>
                                        </p:tgtEl>
                                        <p:attrNameLst>
                                          <p:attrName>ppt_h</p:attrName>
                                        </p:attrNameLst>
                                      </p:cBhvr>
                                      <p:tavLst>
                                        <p:tav tm="0">
                                          <p:val>
                                            <p:fltVal val="0"/>
                                          </p:val>
                                        </p:tav>
                                        <p:tav tm="100000">
                                          <p:val>
                                            <p:strVal val="#ppt_h"/>
                                          </p:val>
                                        </p:tav>
                                      </p:tavLst>
                                    </p:anim>
                                    <p:animEffect transition="in" filter="fade">
                                      <p:cBhvr>
                                        <p:cTn id="429" dur="750"/>
                                        <p:tgtEl>
                                          <p:spTgt spid="77"/>
                                        </p:tgtEl>
                                      </p:cBhvr>
                                    </p:animEffect>
                                  </p:childTnLst>
                                </p:cTn>
                              </p:par>
                              <p:par>
                                <p:cTn id="430" presetID="6" presetClass="emph" presetSubtype="0" autoRev="1" fill="hold" nodeType="withEffect">
                                  <p:stCondLst>
                                    <p:cond delay="150"/>
                                  </p:stCondLst>
                                  <p:childTnLst>
                                    <p:animScale>
                                      <p:cBhvr>
                                        <p:cTn id="431" dur="500" fill="hold"/>
                                        <p:tgtEl>
                                          <p:spTgt spid="77"/>
                                        </p:tgtEl>
                                      </p:cBhvr>
                                      <p:by x="115000" y="115000"/>
                                    </p:animScale>
                                  </p:childTnLst>
                                </p:cTn>
                              </p:par>
                              <p:par>
                                <p:cTn id="432" presetID="53" presetClass="entr" presetSubtype="16" fill="hold" nodeType="withEffect">
                                  <p:stCondLst>
                                    <p:cond delay="150"/>
                                  </p:stCondLst>
                                  <p:childTnLst>
                                    <p:set>
                                      <p:cBhvr>
                                        <p:cTn id="433" dur="1" fill="hold">
                                          <p:stCondLst>
                                            <p:cond delay="0"/>
                                          </p:stCondLst>
                                        </p:cTn>
                                        <p:tgtEl>
                                          <p:spTgt spid="79"/>
                                        </p:tgtEl>
                                        <p:attrNameLst>
                                          <p:attrName>style.visibility</p:attrName>
                                        </p:attrNameLst>
                                      </p:cBhvr>
                                      <p:to>
                                        <p:strVal val="visible"/>
                                      </p:to>
                                    </p:set>
                                    <p:anim calcmode="lin" valueType="num">
                                      <p:cBhvr>
                                        <p:cTn id="434" dur="750" fill="hold"/>
                                        <p:tgtEl>
                                          <p:spTgt spid="79"/>
                                        </p:tgtEl>
                                        <p:attrNameLst>
                                          <p:attrName>ppt_w</p:attrName>
                                        </p:attrNameLst>
                                      </p:cBhvr>
                                      <p:tavLst>
                                        <p:tav tm="0">
                                          <p:val>
                                            <p:fltVal val="0"/>
                                          </p:val>
                                        </p:tav>
                                        <p:tav tm="100000">
                                          <p:val>
                                            <p:strVal val="#ppt_w"/>
                                          </p:val>
                                        </p:tav>
                                      </p:tavLst>
                                    </p:anim>
                                    <p:anim calcmode="lin" valueType="num">
                                      <p:cBhvr>
                                        <p:cTn id="435" dur="750" fill="hold"/>
                                        <p:tgtEl>
                                          <p:spTgt spid="79"/>
                                        </p:tgtEl>
                                        <p:attrNameLst>
                                          <p:attrName>ppt_h</p:attrName>
                                        </p:attrNameLst>
                                      </p:cBhvr>
                                      <p:tavLst>
                                        <p:tav tm="0">
                                          <p:val>
                                            <p:fltVal val="0"/>
                                          </p:val>
                                        </p:tav>
                                        <p:tav tm="100000">
                                          <p:val>
                                            <p:strVal val="#ppt_h"/>
                                          </p:val>
                                        </p:tav>
                                      </p:tavLst>
                                    </p:anim>
                                    <p:animEffect transition="in" filter="fade">
                                      <p:cBhvr>
                                        <p:cTn id="436" dur="750"/>
                                        <p:tgtEl>
                                          <p:spTgt spid="79"/>
                                        </p:tgtEl>
                                      </p:cBhvr>
                                    </p:animEffect>
                                  </p:childTnLst>
                                </p:cTn>
                              </p:par>
                              <p:par>
                                <p:cTn id="437" presetID="6" presetClass="emph" presetSubtype="0" autoRev="1" fill="hold" nodeType="withEffect">
                                  <p:stCondLst>
                                    <p:cond delay="150"/>
                                  </p:stCondLst>
                                  <p:childTnLst>
                                    <p:animScale>
                                      <p:cBhvr>
                                        <p:cTn id="438" dur="500" fill="hold"/>
                                        <p:tgtEl>
                                          <p:spTgt spid="79"/>
                                        </p:tgtEl>
                                      </p:cBhvr>
                                      <p:by x="115000" y="115000"/>
                                    </p:animScale>
                                  </p:childTnLst>
                                </p:cTn>
                              </p:par>
                              <p:par>
                                <p:cTn id="439" presetID="53" presetClass="entr" presetSubtype="16" fill="hold" nodeType="withEffect">
                                  <p:stCondLst>
                                    <p:cond delay="150"/>
                                  </p:stCondLst>
                                  <p:childTnLst>
                                    <p:set>
                                      <p:cBhvr>
                                        <p:cTn id="440" dur="1" fill="hold">
                                          <p:stCondLst>
                                            <p:cond delay="0"/>
                                          </p:stCondLst>
                                        </p:cTn>
                                        <p:tgtEl>
                                          <p:spTgt spid="80"/>
                                        </p:tgtEl>
                                        <p:attrNameLst>
                                          <p:attrName>style.visibility</p:attrName>
                                        </p:attrNameLst>
                                      </p:cBhvr>
                                      <p:to>
                                        <p:strVal val="visible"/>
                                      </p:to>
                                    </p:set>
                                    <p:anim calcmode="lin" valueType="num">
                                      <p:cBhvr>
                                        <p:cTn id="441" dur="750" fill="hold"/>
                                        <p:tgtEl>
                                          <p:spTgt spid="80"/>
                                        </p:tgtEl>
                                        <p:attrNameLst>
                                          <p:attrName>ppt_w</p:attrName>
                                        </p:attrNameLst>
                                      </p:cBhvr>
                                      <p:tavLst>
                                        <p:tav tm="0">
                                          <p:val>
                                            <p:fltVal val="0"/>
                                          </p:val>
                                        </p:tav>
                                        <p:tav tm="100000">
                                          <p:val>
                                            <p:strVal val="#ppt_w"/>
                                          </p:val>
                                        </p:tav>
                                      </p:tavLst>
                                    </p:anim>
                                    <p:anim calcmode="lin" valueType="num">
                                      <p:cBhvr>
                                        <p:cTn id="442" dur="750" fill="hold"/>
                                        <p:tgtEl>
                                          <p:spTgt spid="80"/>
                                        </p:tgtEl>
                                        <p:attrNameLst>
                                          <p:attrName>ppt_h</p:attrName>
                                        </p:attrNameLst>
                                      </p:cBhvr>
                                      <p:tavLst>
                                        <p:tav tm="0">
                                          <p:val>
                                            <p:fltVal val="0"/>
                                          </p:val>
                                        </p:tav>
                                        <p:tav tm="100000">
                                          <p:val>
                                            <p:strVal val="#ppt_h"/>
                                          </p:val>
                                        </p:tav>
                                      </p:tavLst>
                                    </p:anim>
                                    <p:animEffect transition="in" filter="fade">
                                      <p:cBhvr>
                                        <p:cTn id="443" dur="750"/>
                                        <p:tgtEl>
                                          <p:spTgt spid="80"/>
                                        </p:tgtEl>
                                      </p:cBhvr>
                                    </p:animEffect>
                                  </p:childTnLst>
                                </p:cTn>
                              </p:par>
                              <p:par>
                                <p:cTn id="444" presetID="6" presetClass="emph" presetSubtype="0" autoRev="1" fill="hold" nodeType="withEffect">
                                  <p:stCondLst>
                                    <p:cond delay="150"/>
                                  </p:stCondLst>
                                  <p:childTnLst>
                                    <p:animScale>
                                      <p:cBhvr>
                                        <p:cTn id="445" dur="500" fill="hold"/>
                                        <p:tgtEl>
                                          <p:spTgt spid="80"/>
                                        </p:tgtEl>
                                      </p:cBhvr>
                                      <p:by x="115000" y="115000"/>
                                    </p:animScale>
                                  </p:childTnLst>
                                </p:cTn>
                              </p:par>
                              <p:par>
                                <p:cTn id="446" presetID="53" presetClass="entr" presetSubtype="16" fill="hold" nodeType="withEffect">
                                  <p:stCondLst>
                                    <p:cond delay="150"/>
                                  </p:stCondLst>
                                  <p:childTnLst>
                                    <p:set>
                                      <p:cBhvr>
                                        <p:cTn id="447" dur="1" fill="hold">
                                          <p:stCondLst>
                                            <p:cond delay="0"/>
                                          </p:stCondLst>
                                        </p:cTn>
                                        <p:tgtEl>
                                          <p:spTgt spid="81"/>
                                        </p:tgtEl>
                                        <p:attrNameLst>
                                          <p:attrName>style.visibility</p:attrName>
                                        </p:attrNameLst>
                                      </p:cBhvr>
                                      <p:to>
                                        <p:strVal val="visible"/>
                                      </p:to>
                                    </p:set>
                                    <p:anim calcmode="lin" valueType="num">
                                      <p:cBhvr>
                                        <p:cTn id="448" dur="750" fill="hold"/>
                                        <p:tgtEl>
                                          <p:spTgt spid="81"/>
                                        </p:tgtEl>
                                        <p:attrNameLst>
                                          <p:attrName>ppt_w</p:attrName>
                                        </p:attrNameLst>
                                      </p:cBhvr>
                                      <p:tavLst>
                                        <p:tav tm="0">
                                          <p:val>
                                            <p:fltVal val="0"/>
                                          </p:val>
                                        </p:tav>
                                        <p:tav tm="100000">
                                          <p:val>
                                            <p:strVal val="#ppt_w"/>
                                          </p:val>
                                        </p:tav>
                                      </p:tavLst>
                                    </p:anim>
                                    <p:anim calcmode="lin" valueType="num">
                                      <p:cBhvr>
                                        <p:cTn id="449" dur="750" fill="hold"/>
                                        <p:tgtEl>
                                          <p:spTgt spid="81"/>
                                        </p:tgtEl>
                                        <p:attrNameLst>
                                          <p:attrName>ppt_h</p:attrName>
                                        </p:attrNameLst>
                                      </p:cBhvr>
                                      <p:tavLst>
                                        <p:tav tm="0">
                                          <p:val>
                                            <p:fltVal val="0"/>
                                          </p:val>
                                        </p:tav>
                                        <p:tav tm="100000">
                                          <p:val>
                                            <p:strVal val="#ppt_h"/>
                                          </p:val>
                                        </p:tav>
                                      </p:tavLst>
                                    </p:anim>
                                    <p:animEffect transition="in" filter="fade">
                                      <p:cBhvr>
                                        <p:cTn id="450" dur="750"/>
                                        <p:tgtEl>
                                          <p:spTgt spid="81"/>
                                        </p:tgtEl>
                                      </p:cBhvr>
                                    </p:animEffect>
                                  </p:childTnLst>
                                </p:cTn>
                              </p:par>
                              <p:par>
                                <p:cTn id="451" presetID="6" presetClass="emph" presetSubtype="0" autoRev="1" fill="hold" nodeType="withEffect">
                                  <p:stCondLst>
                                    <p:cond delay="150"/>
                                  </p:stCondLst>
                                  <p:childTnLst>
                                    <p:animScale>
                                      <p:cBhvr>
                                        <p:cTn id="452" dur="500" fill="hold"/>
                                        <p:tgtEl>
                                          <p:spTgt spid="81"/>
                                        </p:tgtEl>
                                      </p:cBhvr>
                                      <p:by x="115000" y="115000"/>
                                    </p:animScale>
                                  </p:childTnLst>
                                </p:cTn>
                              </p:par>
                              <p:par>
                                <p:cTn id="453" presetID="53" presetClass="entr" presetSubtype="16" fill="hold" nodeType="withEffect">
                                  <p:stCondLst>
                                    <p:cond delay="150"/>
                                  </p:stCondLst>
                                  <p:childTnLst>
                                    <p:set>
                                      <p:cBhvr>
                                        <p:cTn id="454" dur="1" fill="hold">
                                          <p:stCondLst>
                                            <p:cond delay="0"/>
                                          </p:stCondLst>
                                        </p:cTn>
                                        <p:tgtEl>
                                          <p:spTgt spid="76"/>
                                        </p:tgtEl>
                                        <p:attrNameLst>
                                          <p:attrName>style.visibility</p:attrName>
                                        </p:attrNameLst>
                                      </p:cBhvr>
                                      <p:to>
                                        <p:strVal val="visible"/>
                                      </p:to>
                                    </p:set>
                                    <p:anim calcmode="lin" valueType="num">
                                      <p:cBhvr>
                                        <p:cTn id="455" dur="750" fill="hold"/>
                                        <p:tgtEl>
                                          <p:spTgt spid="76"/>
                                        </p:tgtEl>
                                        <p:attrNameLst>
                                          <p:attrName>ppt_w</p:attrName>
                                        </p:attrNameLst>
                                      </p:cBhvr>
                                      <p:tavLst>
                                        <p:tav tm="0">
                                          <p:val>
                                            <p:fltVal val="0"/>
                                          </p:val>
                                        </p:tav>
                                        <p:tav tm="100000">
                                          <p:val>
                                            <p:strVal val="#ppt_w"/>
                                          </p:val>
                                        </p:tav>
                                      </p:tavLst>
                                    </p:anim>
                                    <p:anim calcmode="lin" valueType="num">
                                      <p:cBhvr>
                                        <p:cTn id="456" dur="750" fill="hold"/>
                                        <p:tgtEl>
                                          <p:spTgt spid="76"/>
                                        </p:tgtEl>
                                        <p:attrNameLst>
                                          <p:attrName>ppt_h</p:attrName>
                                        </p:attrNameLst>
                                      </p:cBhvr>
                                      <p:tavLst>
                                        <p:tav tm="0">
                                          <p:val>
                                            <p:fltVal val="0"/>
                                          </p:val>
                                        </p:tav>
                                        <p:tav tm="100000">
                                          <p:val>
                                            <p:strVal val="#ppt_h"/>
                                          </p:val>
                                        </p:tav>
                                      </p:tavLst>
                                    </p:anim>
                                    <p:animEffect transition="in" filter="fade">
                                      <p:cBhvr>
                                        <p:cTn id="457" dur="750"/>
                                        <p:tgtEl>
                                          <p:spTgt spid="76"/>
                                        </p:tgtEl>
                                      </p:cBhvr>
                                    </p:animEffect>
                                  </p:childTnLst>
                                </p:cTn>
                              </p:par>
                              <p:par>
                                <p:cTn id="458" presetID="6" presetClass="emph" presetSubtype="0" autoRev="1" fill="hold" nodeType="withEffect">
                                  <p:stCondLst>
                                    <p:cond delay="150"/>
                                  </p:stCondLst>
                                  <p:childTnLst>
                                    <p:animScale>
                                      <p:cBhvr>
                                        <p:cTn id="459" dur="500" fill="hold"/>
                                        <p:tgtEl>
                                          <p:spTgt spid="76"/>
                                        </p:tgtEl>
                                      </p:cBhvr>
                                      <p:by x="115000" y="115000"/>
                                    </p:animScale>
                                  </p:childTnLst>
                                </p:cTn>
                              </p:par>
                              <p:par>
                                <p:cTn id="460" presetID="53" presetClass="entr" presetSubtype="16" fill="hold" nodeType="withEffect">
                                  <p:stCondLst>
                                    <p:cond delay="150"/>
                                  </p:stCondLst>
                                  <p:childTnLst>
                                    <p:set>
                                      <p:cBhvr>
                                        <p:cTn id="461" dur="1" fill="hold">
                                          <p:stCondLst>
                                            <p:cond delay="0"/>
                                          </p:stCondLst>
                                        </p:cTn>
                                        <p:tgtEl>
                                          <p:spTgt spid="78"/>
                                        </p:tgtEl>
                                        <p:attrNameLst>
                                          <p:attrName>style.visibility</p:attrName>
                                        </p:attrNameLst>
                                      </p:cBhvr>
                                      <p:to>
                                        <p:strVal val="visible"/>
                                      </p:to>
                                    </p:set>
                                    <p:anim calcmode="lin" valueType="num">
                                      <p:cBhvr>
                                        <p:cTn id="462" dur="750" fill="hold"/>
                                        <p:tgtEl>
                                          <p:spTgt spid="78"/>
                                        </p:tgtEl>
                                        <p:attrNameLst>
                                          <p:attrName>ppt_w</p:attrName>
                                        </p:attrNameLst>
                                      </p:cBhvr>
                                      <p:tavLst>
                                        <p:tav tm="0">
                                          <p:val>
                                            <p:fltVal val="0"/>
                                          </p:val>
                                        </p:tav>
                                        <p:tav tm="100000">
                                          <p:val>
                                            <p:strVal val="#ppt_w"/>
                                          </p:val>
                                        </p:tav>
                                      </p:tavLst>
                                    </p:anim>
                                    <p:anim calcmode="lin" valueType="num">
                                      <p:cBhvr>
                                        <p:cTn id="463" dur="750" fill="hold"/>
                                        <p:tgtEl>
                                          <p:spTgt spid="78"/>
                                        </p:tgtEl>
                                        <p:attrNameLst>
                                          <p:attrName>ppt_h</p:attrName>
                                        </p:attrNameLst>
                                      </p:cBhvr>
                                      <p:tavLst>
                                        <p:tav tm="0">
                                          <p:val>
                                            <p:fltVal val="0"/>
                                          </p:val>
                                        </p:tav>
                                        <p:tav tm="100000">
                                          <p:val>
                                            <p:strVal val="#ppt_h"/>
                                          </p:val>
                                        </p:tav>
                                      </p:tavLst>
                                    </p:anim>
                                    <p:animEffect transition="in" filter="fade">
                                      <p:cBhvr>
                                        <p:cTn id="464" dur="750"/>
                                        <p:tgtEl>
                                          <p:spTgt spid="78"/>
                                        </p:tgtEl>
                                      </p:cBhvr>
                                    </p:animEffect>
                                  </p:childTnLst>
                                </p:cTn>
                              </p:par>
                              <p:par>
                                <p:cTn id="465" presetID="6" presetClass="emph" presetSubtype="0" autoRev="1" fill="hold" nodeType="withEffect">
                                  <p:stCondLst>
                                    <p:cond delay="150"/>
                                  </p:stCondLst>
                                  <p:childTnLst>
                                    <p:animScale>
                                      <p:cBhvr>
                                        <p:cTn id="466" dur="500" fill="hold"/>
                                        <p:tgtEl>
                                          <p:spTgt spid="78"/>
                                        </p:tgtEl>
                                      </p:cBhvr>
                                      <p:by x="115000" y="115000"/>
                                    </p:animScale>
                                  </p:childTnLst>
                                </p:cTn>
                              </p:par>
                              <p:par>
                                <p:cTn id="467" presetID="53" presetClass="entr" presetSubtype="16" fill="hold" nodeType="withEffect">
                                  <p:stCondLst>
                                    <p:cond delay="150"/>
                                  </p:stCondLst>
                                  <p:childTnLst>
                                    <p:set>
                                      <p:cBhvr>
                                        <p:cTn id="468" dur="1" fill="hold">
                                          <p:stCondLst>
                                            <p:cond delay="0"/>
                                          </p:stCondLst>
                                        </p:cTn>
                                        <p:tgtEl>
                                          <p:spTgt spid="83"/>
                                        </p:tgtEl>
                                        <p:attrNameLst>
                                          <p:attrName>style.visibility</p:attrName>
                                        </p:attrNameLst>
                                      </p:cBhvr>
                                      <p:to>
                                        <p:strVal val="visible"/>
                                      </p:to>
                                    </p:set>
                                    <p:anim calcmode="lin" valueType="num">
                                      <p:cBhvr>
                                        <p:cTn id="469" dur="750" fill="hold"/>
                                        <p:tgtEl>
                                          <p:spTgt spid="83"/>
                                        </p:tgtEl>
                                        <p:attrNameLst>
                                          <p:attrName>ppt_w</p:attrName>
                                        </p:attrNameLst>
                                      </p:cBhvr>
                                      <p:tavLst>
                                        <p:tav tm="0">
                                          <p:val>
                                            <p:fltVal val="0"/>
                                          </p:val>
                                        </p:tav>
                                        <p:tav tm="100000">
                                          <p:val>
                                            <p:strVal val="#ppt_w"/>
                                          </p:val>
                                        </p:tav>
                                      </p:tavLst>
                                    </p:anim>
                                    <p:anim calcmode="lin" valueType="num">
                                      <p:cBhvr>
                                        <p:cTn id="470" dur="750" fill="hold"/>
                                        <p:tgtEl>
                                          <p:spTgt spid="83"/>
                                        </p:tgtEl>
                                        <p:attrNameLst>
                                          <p:attrName>ppt_h</p:attrName>
                                        </p:attrNameLst>
                                      </p:cBhvr>
                                      <p:tavLst>
                                        <p:tav tm="0">
                                          <p:val>
                                            <p:fltVal val="0"/>
                                          </p:val>
                                        </p:tav>
                                        <p:tav tm="100000">
                                          <p:val>
                                            <p:strVal val="#ppt_h"/>
                                          </p:val>
                                        </p:tav>
                                      </p:tavLst>
                                    </p:anim>
                                    <p:animEffect transition="in" filter="fade">
                                      <p:cBhvr>
                                        <p:cTn id="471" dur="750"/>
                                        <p:tgtEl>
                                          <p:spTgt spid="83"/>
                                        </p:tgtEl>
                                      </p:cBhvr>
                                    </p:animEffect>
                                  </p:childTnLst>
                                </p:cTn>
                              </p:par>
                              <p:par>
                                <p:cTn id="472" presetID="6" presetClass="emph" presetSubtype="0" autoRev="1" fill="hold" nodeType="withEffect">
                                  <p:stCondLst>
                                    <p:cond delay="150"/>
                                  </p:stCondLst>
                                  <p:childTnLst>
                                    <p:animScale>
                                      <p:cBhvr>
                                        <p:cTn id="473" dur="500" fill="hold"/>
                                        <p:tgtEl>
                                          <p:spTgt spid="83"/>
                                        </p:tgtEl>
                                      </p:cBhvr>
                                      <p:by x="115000" y="115000"/>
                                    </p:animScale>
                                  </p:childTnLst>
                                </p:cTn>
                              </p:par>
                              <p:par>
                                <p:cTn id="474" presetID="53" presetClass="entr" presetSubtype="16" fill="hold" nodeType="withEffect">
                                  <p:stCondLst>
                                    <p:cond delay="150"/>
                                  </p:stCondLst>
                                  <p:childTnLst>
                                    <p:set>
                                      <p:cBhvr>
                                        <p:cTn id="475" dur="1" fill="hold">
                                          <p:stCondLst>
                                            <p:cond delay="0"/>
                                          </p:stCondLst>
                                        </p:cTn>
                                        <p:tgtEl>
                                          <p:spTgt spid="90"/>
                                        </p:tgtEl>
                                        <p:attrNameLst>
                                          <p:attrName>style.visibility</p:attrName>
                                        </p:attrNameLst>
                                      </p:cBhvr>
                                      <p:to>
                                        <p:strVal val="visible"/>
                                      </p:to>
                                    </p:set>
                                    <p:anim calcmode="lin" valueType="num">
                                      <p:cBhvr>
                                        <p:cTn id="476" dur="750" fill="hold"/>
                                        <p:tgtEl>
                                          <p:spTgt spid="90"/>
                                        </p:tgtEl>
                                        <p:attrNameLst>
                                          <p:attrName>ppt_w</p:attrName>
                                        </p:attrNameLst>
                                      </p:cBhvr>
                                      <p:tavLst>
                                        <p:tav tm="0">
                                          <p:val>
                                            <p:fltVal val="0"/>
                                          </p:val>
                                        </p:tav>
                                        <p:tav tm="100000">
                                          <p:val>
                                            <p:strVal val="#ppt_w"/>
                                          </p:val>
                                        </p:tav>
                                      </p:tavLst>
                                    </p:anim>
                                    <p:anim calcmode="lin" valueType="num">
                                      <p:cBhvr>
                                        <p:cTn id="477" dur="750" fill="hold"/>
                                        <p:tgtEl>
                                          <p:spTgt spid="90"/>
                                        </p:tgtEl>
                                        <p:attrNameLst>
                                          <p:attrName>ppt_h</p:attrName>
                                        </p:attrNameLst>
                                      </p:cBhvr>
                                      <p:tavLst>
                                        <p:tav tm="0">
                                          <p:val>
                                            <p:fltVal val="0"/>
                                          </p:val>
                                        </p:tav>
                                        <p:tav tm="100000">
                                          <p:val>
                                            <p:strVal val="#ppt_h"/>
                                          </p:val>
                                        </p:tav>
                                      </p:tavLst>
                                    </p:anim>
                                    <p:animEffect transition="in" filter="fade">
                                      <p:cBhvr>
                                        <p:cTn id="478" dur="750"/>
                                        <p:tgtEl>
                                          <p:spTgt spid="90"/>
                                        </p:tgtEl>
                                      </p:cBhvr>
                                    </p:animEffect>
                                  </p:childTnLst>
                                </p:cTn>
                              </p:par>
                              <p:par>
                                <p:cTn id="479" presetID="6" presetClass="emph" presetSubtype="0" autoRev="1" fill="hold" nodeType="withEffect">
                                  <p:stCondLst>
                                    <p:cond delay="150"/>
                                  </p:stCondLst>
                                  <p:childTnLst>
                                    <p:animScale>
                                      <p:cBhvr>
                                        <p:cTn id="480" dur="500" fill="hold"/>
                                        <p:tgtEl>
                                          <p:spTgt spid="90"/>
                                        </p:tgtEl>
                                      </p:cBhvr>
                                      <p:by x="115000" y="115000"/>
                                    </p:animScale>
                                  </p:childTnLst>
                                </p:cTn>
                              </p:par>
                              <p:par>
                                <p:cTn id="481" presetID="53" presetClass="entr" presetSubtype="16" fill="hold" nodeType="withEffect">
                                  <p:stCondLst>
                                    <p:cond delay="150"/>
                                  </p:stCondLst>
                                  <p:childTnLst>
                                    <p:set>
                                      <p:cBhvr>
                                        <p:cTn id="482" dur="1" fill="hold">
                                          <p:stCondLst>
                                            <p:cond delay="0"/>
                                          </p:stCondLst>
                                        </p:cTn>
                                        <p:tgtEl>
                                          <p:spTgt spid="94"/>
                                        </p:tgtEl>
                                        <p:attrNameLst>
                                          <p:attrName>style.visibility</p:attrName>
                                        </p:attrNameLst>
                                      </p:cBhvr>
                                      <p:to>
                                        <p:strVal val="visible"/>
                                      </p:to>
                                    </p:set>
                                    <p:anim calcmode="lin" valueType="num">
                                      <p:cBhvr>
                                        <p:cTn id="483" dur="750" fill="hold"/>
                                        <p:tgtEl>
                                          <p:spTgt spid="94"/>
                                        </p:tgtEl>
                                        <p:attrNameLst>
                                          <p:attrName>ppt_w</p:attrName>
                                        </p:attrNameLst>
                                      </p:cBhvr>
                                      <p:tavLst>
                                        <p:tav tm="0">
                                          <p:val>
                                            <p:fltVal val="0"/>
                                          </p:val>
                                        </p:tav>
                                        <p:tav tm="100000">
                                          <p:val>
                                            <p:strVal val="#ppt_w"/>
                                          </p:val>
                                        </p:tav>
                                      </p:tavLst>
                                    </p:anim>
                                    <p:anim calcmode="lin" valueType="num">
                                      <p:cBhvr>
                                        <p:cTn id="484" dur="750" fill="hold"/>
                                        <p:tgtEl>
                                          <p:spTgt spid="94"/>
                                        </p:tgtEl>
                                        <p:attrNameLst>
                                          <p:attrName>ppt_h</p:attrName>
                                        </p:attrNameLst>
                                      </p:cBhvr>
                                      <p:tavLst>
                                        <p:tav tm="0">
                                          <p:val>
                                            <p:fltVal val="0"/>
                                          </p:val>
                                        </p:tav>
                                        <p:tav tm="100000">
                                          <p:val>
                                            <p:strVal val="#ppt_h"/>
                                          </p:val>
                                        </p:tav>
                                      </p:tavLst>
                                    </p:anim>
                                    <p:animEffect transition="in" filter="fade">
                                      <p:cBhvr>
                                        <p:cTn id="485" dur="750"/>
                                        <p:tgtEl>
                                          <p:spTgt spid="94"/>
                                        </p:tgtEl>
                                      </p:cBhvr>
                                    </p:animEffect>
                                  </p:childTnLst>
                                </p:cTn>
                              </p:par>
                              <p:par>
                                <p:cTn id="486" presetID="6" presetClass="emph" presetSubtype="0" autoRev="1" fill="hold" nodeType="withEffect">
                                  <p:stCondLst>
                                    <p:cond delay="150"/>
                                  </p:stCondLst>
                                  <p:childTnLst>
                                    <p:animScale>
                                      <p:cBhvr>
                                        <p:cTn id="487" dur="500" fill="hold"/>
                                        <p:tgtEl>
                                          <p:spTgt spid="94"/>
                                        </p:tgtEl>
                                      </p:cBhvr>
                                      <p:by x="115000" y="115000"/>
                                    </p:animScale>
                                  </p:childTnLst>
                                </p:cTn>
                              </p:par>
                              <p:par>
                                <p:cTn id="488" presetID="53" presetClass="entr" presetSubtype="16" fill="hold" nodeType="withEffect">
                                  <p:stCondLst>
                                    <p:cond delay="150"/>
                                  </p:stCondLst>
                                  <p:childTnLst>
                                    <p:set>
                                      <p:cBhvr>
                                        <p:cTn id="489" dur="1" fill="hold">
                                          <p:stCondLst>
                                            <p:cond delay="0"/>
                                          </p:stCondLst>
                                        </p:cTn>
                                        <p:tgtEl>
                                          <p:spTgt spid="140"/>
                                        </p:tgtEl>
                                        <p:attrNameLst>
                                          <p:attrName>style.visibility</p:attrName>
                                        </p:attrNameLst>
                                      </p:cBhvr>
                                      <p:to>
                                        <p:strVal val="visible"/>
                                      </p:to>
                                    </p:set>
                                    <p:anim calcmode="lin" valueType="num">
                                      <p:cBhvr>
                                        <p:cTn id="490" dur="750" fill="hold"/>
                                        <p:tgtEl>
                                          <p:spTgt spid="140"/>
                                        </p:tgtEl>
                                        <p:attrNameLst>
                                          <p:attrName>ppt_w</p:attrName>
                                        </p:attrNameLst>
                                      </p:cBhvr>
                                      <p:tavLst>
                                        <p:tav tm="0">
                                          <p:val>
                                            <p:fltVal val="0"/>
                                          </p:val>
                                        </p:tav>
                                        <p:tav tm="100000">
                                          <p:val>
                                            <p:strVal val="#ppt_w"/>
                                          </p:val>
                                        </p:tav>
                                      </p:tavLst>
                                    </p:anim>
                                    <p:anim calcmode="lin" valueType="num">
                                      <p:cBhvr>
                                        <p:cTn id="491" dur="750" fill="hold"/>
                                        <p:tgtEl>
                                          <p:spTgt spid="140"/>
                                        </p:tgtEl>
                                        <p:attrNameLst>
                                          <p:attrName>ppt_h</p:attrName>
                                        </p:attrNameLst>
                                      </p:cBhvr>
                                      <p:tavLst>
                                        <p:tav tm="0">
                                          <p:val>
                                            <p:fltVal val="0"/>
                                          </p:val>
                                        </p:tav>
                                        <p:tav tm="100000">
                                          <p:val>
                                            <p:strVal val="#ppt_h"/>
                                          </p:val>
                                        </p:tav>
                                      </p:tavLst>
                                    </p:anim>
                                    <p:animEffect transition="in" filter="fade">
                                      <p:cBhvr>
                                        <p:cTn id="492" dur="750"/>
                                        <p:tgtEl>
                                          <p:spTgt spid="140"/>
                                        </p:tgtEl>
                                      </p:cBhvr>
                                    </p:animEffect>
                                  </p:childTnLst>
                                </p:cTn>
                              </p:par>
                              <p:par>
                                <p:cTn id="493" presetID="6" presetClass="emph" presetSubtype="0" autoRev="1" fill="hold" nodeType="withEffect">
                                  <p:stCondLst>
                                    <p:cond delay="150"/>
                                  </p:stCondLst>
                                  <p:childTnLst>
                                    <p:animScale>
                                      <p:cBhvr>
                                        <p:cTn id="494" dur="500" fill="hold"/>
                                        <p:tgtEl>
                                          <p:spTgt spid="140"/>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P spid="106" grpId="1" animBg="1"/>
      <p:bldP spid="107" grpId="0" animBg="1"/>
      <p:bldP spid="107" grpId="1" animBg="1"/>
      <p:bldP spid="108" grpId="0" animBg="1"/>
      <p:bldP spid="108" grpId="1" animBg="1"/>
      <p:bldP spid="109" grpId="0" animBg="1"/>
      <p:bldP spid="109" grpId="1" animBg="1"/>
      <p:bldP spid="110" grpId="0" animBg="1"/>
      <p:bldP spid="110" grpId="1" animBg="1"/>
      <p:bldP spid="111" grpId="0" animBg="1"/>
      <p:bldP spid="111" grpId="1" animBg="1"/>
      <p:bldP spid="112" grpId="0" animBg="1"/>
      <p:bldP spid="112" grpId="1" animBg="1"/>
      <p:bldP spid="113" grpId="0" animBg="1"/>
      <p:bldP spid="113" grpId="1" animBg="1"/>
      <p:bldP spid="114" grpId="0" animBg="1"/>
      <p:bldP spid="114" grpId="1" animBg="1"/>
      <p:bldP spid="115" grpId="0" animBg="1"/>
      <p:bldP spid="115" grpId="1" animBg="1"/>
      <p:bldP spid="116" grpId="0" animBg="1"/>
      <p:bldP spid="116" grpId="1" animBg="1"/>
      <p:bldP spid="117" grpId="0" animBg="1"/>
      <p:bldP spid="117" grpId="1" animBg="1"/>
      <p:bldP spid="118" grpId="0" animBg="1"/>
      <p:bldP spid="118" grpId="1" animBg="1"/>
      <p:bldP spid="119" grpId="0" animBg="1"/>
      <p:bldP spid="119" grpId="1" animBg="1"/>
      <p:bldP spid="120" grpId="0" animBg="1"/>
      <p:bldP spid="120" grpId="1" animBg="1"/>
      <p:bldP spid="121" grpId="0" animBg="1"/>
      <p:bldP spid="121" grpId="1"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132" grpId="0" animBg="1"/>
      <p:bldP spid="132" grpId="1" animBg="1"/>
      <p:bldP spid="133" grpId="0" animBg="1"/>
      <p:bldP spid="133" grpId="1" animBg="1"/>
      <p:bldP spid="134" grpId="0" animBg="1"/>
      <p:bldP spid="134" grpId="1" animBg="1"/>
      <p:bldP spid="135" grpId="0" animBg="1"/>
      <p:bldP spid="135" grpId="1" animBg="1"/>
      <p:bldP spid="136" grpId="0" animBg="1"/>
      <p:bldP spid="136" grpId="1"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4D44114-9053-48FD-BFA7-D9D1DA3B38E9}"/>
              </a:ext>
            </a:extLst>
          </p:cNvPr>
          <p:cNvPicPr>
            <a:picLocks noChangeAspect="1"/>
          </p:cNvPicPr>
          <p:nvPr/>
        </p:nvPicPr>
        <p:blipFill>
          <a:blip r:embed="rId4"/>
          <a:stretch>
            <a:fillRect/>
          </a:stretch>
        </p:blipFill>
        <p:spPr>
          <a:xfrm>
            <a:off x="2352378" y="2095684"/>
            <a:ext cx="7866667" cy="2971429"/>
          </a:xfrm>
          <a:prstGeom prst="rect">
            <a:avLst/>
          </a:prstGeom>
        </p:spPr>
      </p:pic>
      <p:sp>
        <p:nvSpPr>
          <p:cNvPr id="192" name="Rond enkele hoek rechthoek 37"/>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
        <p:nvSpPr>
          <p:cNvPr id="2" name="Rectangle 1">
            <a:hlinkClick r:id="rId5"/>
            <a:extLst>
              <a:ext uri="{FF2B5EF4-FFF2-40B4-BE49-F238E27FC236}">
                <a16:creationId xmlns:a16="http://schemas.microsoft.com/office/drawing/2014/main" id="{771E6761-E63F-452D-BA6E-E1C67EB1EEF8}"/>
              </a:ext>
            </a:extLst>
          </p:cNvPr>
          <p:cNvSpPr/>
          <p:nvPr/>
        </p:nvSpPr>
        <p:spPr>
          <a:xfrm>
            <a:off x="3576514" y="5374803"/>
            <a:ext cx="3478773" cy="301621"/>
          </a:xfrm>
          <a:prstGeom prst="rect">
            <a:avLst/>
          </a:prstGeom>
        </p:spPr>
        <p:txBody>
          <a:bodyPr wrap="none">
            <a:spAutoFit/>
          </a:bodyPr>
          <a:lstStyle/>
          <a:p>
            <a:r>
              <a:rPr lang="en-US" dirty="0">
                <a:hlinkClick r:id="rId6" action="ppaction://hlinkfile"/>
              </a:rPr>
              <a:t>All Service Domains share a common structure</a:t>
            </a:r>
            <a:endParaRPr lang="en-BE" dirty="0"/>
          </a:p>
        </p:txBody>
      </p:sp>
    </p:spTree>
    <p:extLst>
      <p:ext uri="{BB962C8B-B14F-4D97-AF65-F5344CB8AC3E}">
        <p14:creationId xmlns:p14="http://schemas.microsoft.com/office/powerpoint/2010/main" val="1174093895"/>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Content Placeholder 11">
            <a:extLst>
              <a:ext uri="{FF2B5EF4-FFF2-40B4-BE49-F238E27FC236}">
                <a16:creationId xmlns:a16="http://schemas.microsoft.com/office/drawing/2014/main" id="{3B5D7F58-5F08-48EB-A311-7DFFEBE211C7}"/>
              </a:ext>
            </a:extLst>
          </p:cNvPr>
          <p:cNvPicPr>
            <a:picLocks noGrp="1" noChangeAspect="1"/>
          </p:cNvPicPr>
          <p:nvPr>
            <p:ph idx="4294967295"/>
          </p:nvPr>
        </p:nvPicPr>
        <p:blipFill>
          <a:blip r:embed="rId2"/>
          <a:stretch>
            <a:fillRect/>
          </a:stretch>
        </p:blipFill>
        <p:spPr>
          <a:xfrm>
            <a:off x="698183" y="857923"/>
            <a:ext cx="5852265" cy="5694096"/>
          </a:xfrm>
          <a:prstGeom prst="rect">
            <a:avLst/>
          </a:prstGeom>
        </p:spPr>
      </p:pic>
      <p:sp>
        <p:nvSpPr>
          <p:cNvPr id="2" name="Title 1">
            <a:extLst>
              <a:ext uri="{FF2B5EF4-FFF2-40B4-BE49-F238E27FC236}">
                <a16:creationId xmlns:a16="http://schemas.microsoft.com/office/drawing/2014/main" id="{DF9B6854-6AC5-445E-9804-72B3D4BC7150}"/>
              </a:ext>
            </a:extLst>
          </p:cNvPr>
          <p:cNvSpPr>
            <a:spLocks noGrp="1"/>
          </p:cNvSpPr>
          <p:nvPr>
            <p:ph type="title"/>
          </p:nvPr>
        </p:nvSpPr>
        <p:spPr/>
        <p:txBody>
          <a:bodyPr/>
          <a:lstStyle/>
          <a:p>
            <a:r>
              <a:rPr lang="fr-BE" dirty="0"/>
              <a:t>BIAN Service Domain</a:t>
            </a:r>
            <a:endParaRPr lang="en-BE" dirty="0"/>
          </a:p>
        </p:txBody>
      </p:sp>
      <p:sp>
        <p:nvSpPr>
          <p:cNvPr id="6" name="TextBox 5">
            <a:extLst>
              <a:ext uri="{FF2B5EF4-FFF2-40B4-BE49-F238E27FC236}">
                <a16:creationId xmlns:a16="http://schemas.microsoft.com/office/drawing/2014/main" id="{9215C51B-7182-4E33-B456-59D44414004F}"/>
              </a:ext>
            </a:extLst>
          </p:cNvPr>
          <p:cNvSpPr txBox="1"/>
          <p:nvPr/>
        </p:nvSpPr>
        <p:spPr>
          <a:xfrm>
            <a:off x="7729162" y="736090"/>
            <a:ext cx="3766244" cy="3022760"/>
          </a:xfrm>
          <a:prstGeom prst="rect">
            <a:avLst/>
          </a:prstGeom>
          <a:noFill/>
        </p:spPr>
        <p:txBody>
          <a:bodyPr wrap="square" rtlCol="0">
            <a:spAutoFit/>
          </a:bodyPr>
          <a:lstStyle/>
          <a:p>
            <a:r>
              <a:rPr lang="fr-BE" dirty="0"/>
              <a:t>BIAN Service </a:t>
            </a:r>
            <a:r>
              <a:rPr lang="fr-BE" dirty="0" err="1"/>
              <a:t>Domains</a:t>
            </a:r>
            <a:r>
              <a:rPr lang="fr-BE" dirty="0"/>
              <a:t> are:</a:t>
            </a:r>
          </a:p>
          <a:p>
            <a:pPr marL="285779" indent="-285779">
              <a:buFont typeface="Arial" panose="020B0604020202020204" pitchFamily="34" charset="0"/>
              <a:buChar char="•"/>
            </a:pPr>
            <a:r>
              <a:rPr lang="fr-BE" dirty="0" err="1"/>
              <a:t>Elemental</a:t>
            </a:r>
            <a:r>
              <a:rPr lang="fr-BE" dirty="0"/>
              <a:t> in scope</a:t>
            </a:r>
          </a:p>
          <a:p>
            <a:pPr marL="285779" indent="-285779">
              <a:buFont typeface="Arial" panose="020B0604020202020204" pitchFamily="34" charset="0"/>
              <a:buChar char="•"/>
            </a:pPr>
            <a:r>
              <a:rPr lang="fr-BE" dirty="0" err="1"/>
              <a:t>Define</a:t>
            </a:r>
            <a:r>
              <a:rPr lang="fr-BE" dirty="0"/>
              <a:t> a Business </a:t>
            </a:r>
            <a:r>
              <a:rPr lang="fr-BE" dirty="0" err="1"/>
              <a:t>Function</a:t>
            </a:r>
            <a:r>
              <a:rPr lang="fr-BE" dirty="0"/>
              <a:t> </a:t>
            </a:r>
            <a:r>
              <a:rPr lang="en-US" dirty="0"/>
              <a:t>as combination of a type of action or use applied to a type of asset or entity. </a:t>
            </a:r>
          </a:p>
          <a:p>
            <a:pPr marL="285779" indent="-285779">
              <a:buFont typeface="Arial" panose="020B0604020202020204" pitchFamily="34" charset="0"/>
              <a:buChar char="•"/>
            </a:pPr>
            <a:r>
              <a:rPr lang="en-US" dirty="0"/>
              <a:t>BIAN has </a:t>
            </a:r>
          </a:p>
          <a:p>
            <a:pPr marL="743024" lvl="1" indent="-285779">
              <a:buFont typeface="Arial" panose="020B0604020202020204" pitchFamily="34" charset="0"/>
              <a:buChar char="•"/>
            </a:pPr>
            <a:r>
              <a:rPr lang="en-US" dirty="0"/>
              <a:t>identified a standard list of uses (called functional patterns) </a:t>
            </a:r>
          </a:p>
          <a:p>
            <a:pPr marL="743024" lvl="1" indent="-285779">
              <a:buFont typeface="Arial" panose="020B0604020202020204" pitchFamily="34" charset="0"/>
              <a:buChar char="•"/>
            </a:pPr>
            <a:r>
              <a:rPr lang="en-US" dirty="0"/>
              <a:t>developed a hierarchical decomposition of the assets or entities (tangible and intangible) that may make up any bank. </a:t>
            </a:r>
          </a:p>
          <a:p>
            <a:pPr marL="285779" indent="-285779">
              <a:buFont typeface="Arial" panose="020B0604020202020204" pitchFamily="34" charset="0"/>
              <a:buChar char="•"/>
            </a:pPr>
            <a:r>
              <a:rPr lang="en-US" dirty="0"/>
              <a:t>combines a single primary functional pattern (for example: ‘fulfill’) with an asset or entity type (for example ‘Current Account)</a:t>
            </a:r>
            <a:endParaRPr lang="en-BE" dirty="0"/>
          </a:p>
        </p:txBody>
      </p:sp>
      <p:pic>
        <p:nvPicPr>
          <p:cNvPr id="3" name="Picture 2">
            <a:extLst>
              <a:ext uri="{FF2B5EF4-FFF2-40B4-BE49-F238E27FC236}">
                <a16:creationId xmlns:a16="http://schemas.microsoft.com/office/drawing/2014/main" id="{1B514517-B42C-4A0C-9C92-AE6D77943F2F}"/>
              </a:ext>
            </a:extLst>
          </p:cNvPr>
          <p:cNvPicPr>
            <a:picLocks noChangeAspect="1"/>
          </p:cNvPicPr>
          <p:nvPr/>
        </p:nvPicPr>
        <p:blipFill>
          <a:blip r:embed="rId3"/>
          <a:stretch>
            <a:fillRect/>
          </a:stretch>
        </p:blipFill>
        <p:spPr>
          <a:xfrm>
            <a:off x="4512618" y="3862635"/>
            <a:ext cx="3067255" cy="1766583"/>
          </a:xfrm>
          <a:prstGeom prst="rect">
            <a:avLst/>
          </a:prstGeom>
        </p:spPr>
      </p:pic>
    </p:spTree>
    <p:extLst>
      <p:ext uri="{BB962C8B-B14F-4D97-AF65-F5344CB8AC3E}">
        <p14:creationId xmlns:p14="http://schemas.microsoft.com/office/powerpoint/2010/main" val="323521882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3"/>
              <a:stretch>
                <a:fillRect/>
              </a:stretch>
            </p:blipFill>
          </mc:Choice>
          <mc:Fallback>
            <p:blipFill>
              <a:blip r:embed="rId4"/>
              <a:stretch>
                <a:fillRect/>
              </a:stretch>
            </p:blipFill>
          </mc:Fallback>
        </mc:AlternateContent>
        <p:spPr>
          <a:xfrm>
            <a:off x="1704307" y="766291"/>
            <a:ext cx="3828214" cy="2574051"/>
          </a:xfrm>
          <a:prstGeom prst="rect">
            <a:avLst/>
          </a:prstGeom>
          <a:solidFill>
            <a:srgbClr val="FFFFFF"/>
          </a:solidFill>
          <a:ln w="19050" cap="flat" cmpd="sng" algn="ctr">
            <a:solidFill>
              <a:schemeClr val="tx2"/>
            </a:solidFill>
            <a:prstDash val="solid"/>
            <a:round/>
            <a:headEnd type="none" w="med" len="med"/>
            <a:tailEnd type="none" w="med" len="med"/>
          </a:ln>
          <a:effectLst>
            <a:outerShdw blurRad="50800" dist="38100" dir="2700000">
              <a:srgbClr val="000000">
                <a:alpha val="75000"/>
              </a:srgbClr>
            </a:outerShdw>
          </a:effectLst>
        </p:spPr>
      </p:pic>
      <p:sp>
        <p:nvSpPr>
          <p:cNvPr id="473" name="TextBox 472"/>
          <p:cNvSpPr txBox="1"/>
          <p:nvPr/>
        </p:nvSpPr>
        <p:spPr>
          <a:xfrm>
            <a:off x="5948552" y="2067976"/>
            <a:ext cx="364266" cy="227955"/>
          </a:xfrm>
          <a:prstGeom prst="rect">
            <a:avLst/>
          </a:prstGeom>
          <a:noFill/>
        </p:spPr>
        <p:txBody>
          <a:bodyPr wrap="none" lIns="0" tIns="0" rIns="0" bIns="0" rtlCol="0" anchor="ctr" anchorCtr="0">
            <a:noAutofit/>
          </a:bodyPr>
          <a:lstStyle/>
          <a:p>
            <a:pPr algn="ctr" defTabSz="676997"/>
            <a:r>
              <a:rPr lang="en-US" sz="11501" dirty="0">
                <a:solidFill>
                  <a:srgbClr val="5F6062"/>
                </a:solidFill>
                <a:latin typeface="ＭＳ ゴシック"/>
                <a:ea typeface="ＭＳ ゴシック"/>
                <a:cs typeface="ＭＳ ゴシック"/>
              </a:rPr>
              <a:t>≅</a:t>
            </a:r>
            <a:endParaRPr lang="en-US" sz="11501" dirty="0">
              <a:solidFill>
                <a:srgbClr val="5F6062"/>
              </a:solidFill>
              <a:latin typeface="Calibri"/>
            </a:endParaRPr>
          </a:p>
        </p:txBody>
      </p:sp>
      <p:pic>
        <p:nvPicPr>
          <p:cNvPr id="475" name="Picture 474"/>
          <p:cNvPicPr>
            <a:picLocks noChangeAspect="1"/>
          </p:cNvPicPr>
          <p:nvPr/>
        </p:nvPicPr>
        <p:blipFill>
          <a:blip r:embed="rId5"/>
          <a:srcRect l="180"/>
          <a:stretch>
            <a:fillRect/>
          </a:stretch>
        </p:blipFill>
        <p:spPr>
          <a:xfrm>
            <a:off x="6557202" y="838486"/>
            <a:ext cx="3371672" cy="2467645"/>
          </a:xfrm>
          <a:prstGeom prst="rect">
            <a:avLst/>
          </a:prstGeom>
          <a:ln w="19050" cap="flat" cmpd="sng" algn="ctr">
            <a:solidFill>
              <a:schemeClr val="tx2"/>
            </a:solidFill>
            <a:prstDash val="solid"/>
            <a:round/>
            <a:headEnd type="none" w="med" len="med"/>
            <a:tailEnd type="none" w="med" len="med"/>
          </a:ln>
          <a:effectLst>
            <a:outerShdw blurRad="50800" dist="38100" dir="2700000">
              <a:srgbClr val="000000">
                <a:alpha val="75000"/>
              </a:srgbClr>
            </a:outerShdw>
          </a:effectLst>
        </p:spPr>
      </p:pic>
      <p:sp>
        <p:nvSpPr>
          <p:cNvPr id="476" name="Rectangle 205"/>
          <p:cNvSpPr>
            <a:spLocks noChangeArrowheads="1"/>
          </p:cNvSpPr>
          <p:nvPr/>
        </p:nvSpPr>
        <p:spPr bwMode="auto">
          <a:xfrm>
            <a:off x="6556219" y="3472417"/>
            <a:ext cx="3378517" cy="310339"/>
          </a:xfrm>
          <a:prstGeom prst="rect">
            <a:avLst/>
          </a:prstGeom>
          <a:noFill/>
          <a:ln w="9525">
            <a:noFill/>
            <a:miter lim="800000"/>
            <a:headEnd/>
            <a:tailEnd/>
          </a:ln>
        </p:spPr>
        <p:txBody>
          <a:bodyPr lIns="0" tIns="0" rIns="0" bIns="0">
            <a:prstTxWarp prst="textNoShape">
              <a:avLst/>
            </a:prstTxWarp>
          </a:bodyPr>
          <a:lstStyle/>
          <a:p>
            <a:pPr algn="ctr" defTabSz="676997"/>
            <a:r>
              <a:rPr lang="en-US" sz="1400" b="1" i="1" dirty="0">
                <a:solidFill>
                  <a:srgbClr val="5F6062"/>
                </a:solidFill>
                <a:latin typeface="Helvetica"/>
                <a:ea typeface="Arial" charset="0"/>
                <a:cs typeface="Helvetica"/>
              </a:rPr>
              <a:t>The Periodic Table of Elements</a:t>
            </a:r>
            <a:endParaRPr lang="en-US" sz="1200" b="1" i="1" dirty="0">
              <a:solidFill>
                <a:srgbClr val="5F6062"/>
              </a:solidFill>
              <a:latin typeface="Helvetica"/>
              <a:ea typeface="Arial" charset="0"/>
              <a:cs typeface="Helvetica"/>
            </a:endParaRPr>
          </a:p>
        </p:txBody>
      </p:sp>
      <p:sp>
        <p:nvSpPr>
          <p:cNvPr id="13" name="Rectangle 205"/>
          <p:cNvSpPr>
            <a:spLocks noChangeArrowheads="1"/>
          </p:cNvSpPr>
          <p:nvPr/>
        </p:nvSpPr>
        <p:spPr bwMode="auto">
          <a:xfrm>
            <a:off x="1953059" y="3463371"/>
            <a:ext cx="337222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400" b="1" i="1" dirty="0">
                <a:solidFill>
                  <a:srgbClr val="5F6062"/>
                </a:solidFill>
                <a:latin typeface="Helvetica"/>
                <a:ea typeface="Arial" charset="0"/>
                <a:cs typeface="Helvetica"/>
              </a:rPr>
              <a:t>The ‘Primary’ BIAN Service Landscape </a:t>
            </a:r>
            <a:r>
              <a:rPr lang="en-US" sz="1400" b="1" i="1" dirty="0">
                <a:solidFill>
                  <a:srgbClr val="FF0000"/>
                </a:solidFill>
                <a:latin typeface="Helvetica"/>
                <a:ea typeface="Arial" charset="0"/>
                <a:cs typeface="Helvetica"/>
              </a:rPr>
              <a:t>Arranged by business functions</a:t>
            </a:r>
            <a:endParaRPr lang="en-US" sz="1200" b="1" i="1" dirty="0">
              <a:solidFill>
                <a:srgbClr val="FF0000"/>
              </a:solidFill>
              <a:latin typeface="Helvetica"/>
              <a:ea typeface="Arial" charset="0"/>
              <a:cs typeface="Helvetica"/>
            </a:endParaRPr>
          </a:p>
        </p:txBody>
      </p:sp>
      <p:pic>
        <p:nvPicPr>
          <p:cNvPr id="9" name="Picture 8"/>
          <p:cNvPicPr>
            <a:picLocks/>
          </p:cNvPicPr>
          <p:nvPr/>
        </p:nvPicPr>
        <p:blipFill>
          <a:blip r:embed="rId6"/>
          <a:stretch>
            <a:fillRect/>
          </a:stretch>
        </p:blipFill>
        <p:spPr>
          <a:xfrm>
            <a:off x="1557748" y="3953403"/>
            <a:ext cx="2943494" cy="1877682"/>
          </a:xfrm>
          <a:prstGeom prst="rect">
            <a:avLst/>
          </a:prstGeom>
          <a:effectLst>
            <a:outerShdw blurRad="50800" dist="38100" dir="2700000">
              <a:srgbClr val="000000">
                <a:alpha val="75000"/>
              </a:srgbClr>
            </a:outerShdw>
          </a:effectLst>
        </p:spPr>
      </p:pic>
      <p:pic>
        <p:nvPicPr>
          <p:cNvPr id="11" name="Picture 10"/>
          <p:cNvPicPr>
            <a:picLocks/>
          </p:cNvPicPr>
          <p:nvPr/>
        </p:nvPicPr>
        <p:blipFill>
          <a:blip r:embed="rId7"/>
          <a:stretch>
            <a:fillRect/>
          </a:stretch>
        </p:blipFill>
        <p:spPr>
          <a:xfrm>
            <a:off x="4438306" y="3953403"/>
            <a:ext cx="2943494" cy="1877682"/>
          </a:xfrm>
          <a:prstGeom prst="rect">
            <a:avLst/>
          </a:prstGeom>
          <a:effectLst>
            <a:outerShdw blurRad="50800" dist="38100" dir="2700000">
              <a:srgbClr val="000000">
                <a:alpha val="75000"/>
              </a:srgbClr>
            </a:outerShdw>
          </a:effectLst>
        </p:spPr>
      </p:pic>
      <p:pic>
        <p:nvPicPr>
          <p:cNvPr id="14" name="Picture 13"/>
          <p:cNvPicPr>
            <a:picLocks/>
          </p:cNvPicPr>
          <p:nvPr/>
        </p:nvPicPr>
        <p:blipFill>
          <a:blip r:embed="rId8"/>
          <a:stretch>
            <a:fillRect/>
          </a:stretch>
        </p:blipFill>
        <p:spPr>
          <a:xfrm>
            <a:off x="7318863" y="3953403"/>
            <a:ext cx="2943494" cy="1877682"/>
          </a:xfrm>
          <a:prstGeom prst="rect">
            <a:avLst/>
          </a:prstGeom>
          <a:effectLst>
            <a:outerShdw blurRad="50800" dist="38100" dir="2700000">
              <a:srgbClr val="000000">
                <a:alpha val="75000"/>
              </a:srgbClr>
            </a:outerShdw>
          </a:effectLst>
        </p:spPr>
      </p:pic>
      <p:sp>
        <p:nvSpPr>
          <p:cNvPr id="19" name="Rectangle 205"/>
          <p:cNvSpPr>
            <a:spLocks noChangeArrowheads="1"/>
          </p:cNvSpPr>
          <p:nvPr/>
        </p:nvSpPr>
        <p:spPr bwMode="auto">
          <a:xfrm>
            <a:off x="1599850" y="5979351"/>
            <a:ext cx="282557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200" b="1" i="1" dirty="0">
                <a:solidFill>
                  <a:srgbClr val="5F6062"/>
                </a:solidFill>
                <a:latin typeface="Helvetica"/>
                <a:ea typeface="Arial" charset="0"/>
                <a:cs typeface="Helvetica"/>
              </a:rPr>
              <a:t>Arranged by organization unit</a:t>
            </a:r>
          </a:p>
          <a:p>
            <a:pPr algn="ctr" defTabSz="676997"/>
            <a:r>
              <a:rPr lang="en-US" sz="1200" b="1" i="1" dirty="0">
                <a:solidFill>
                  <a:srgbClr val="5F6062"/>
                </a:solidFill>
                <a:latin typeface="Helvetica"/>
                <a:ea typeface="Arial" charset="0"/>
                <a:cs typeface="Helvetica"/>
              </a:rPr>
              <a:t>(not maintained)</a:t>
            </a:r>
            <a:endParaRPr lang="en-US" sz="1100" b="1" i="1" dirty="0">
              <a:solidFill>
                <a:srgbClr val="5F6062"/>
              </a:solidFill>
              <a:latin typeface="Helvetica"/>
              <a:ea typeface="Arial" charset="0"/>
              <a:cs typeface="Helvetica"/>
            </a:endParaRPr>
          </a:p>
        </p:txBody>
      </p:sp>
      <p:sp>
        <p:nvSpPr>
          <p:cNvPr id="20" name="Rectangle 205"/>
          <p:cNvSpPr>
            <a:spLocks noChangeArrowheads="1"/>
          </p:cNvSpPr>
          <p:nvPr/>
        </p:nvSpPr>
        <p:spPr bwMode="auto">
          <a:xfrm>
            <a:off x="4499268" y="5979351"/>
            <a:ext cx="282557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200" b="1" i="1" dirty="0">
                <a:solidFill>
                  <a:srgbClr val="5F6062"/>
                </a:solidFill>
                <a:latin typeface="Helvetica"/>
                <a:ea typeface="Arial" charset="0"/>
                <a:cs typeface="Helvetica"/>
              </a:rPr>
              <a:t>Arranged by primary function</a:t>
            </a:r>
          </a:p>
          <a:p>
            <a:pPr algn="ctr" defTabSz="676997"/>
            <a:r>
              <a:rPr lang="en-US" sz="1200" b="1" i="1" dirty="0">
                <a:solidFill>
                  <a:srgbClr val="5F6062"/>
                </a:solidFill>
                <a:latin typeface="Helvetica"/>
                <a:ea typeface="Arial" charset="0"/>
                <a:cs typeface="Helvetica"/>
              </a:rPr>
              <a:t>(not maintained)</a:t>
            </a:r>
            <a:endParaRPr lang="en-US" sz="1100" b="1" i="1" dirty="0">
              <a:solidFill>
                <a:srgbClr val="5F6062"/>
              </a:solidFill>
              <a:latin typeface="Helvetica"/>
              <a:ea typeface="Arial" charset="0"/>
              <a:cs typeface="Helvetica"/>
            </a:endParaRPr>
          </a:p>
        </p:txBody>
      </p:sp>
      <p:sp>
        <p:nvSpPr>
          <p:cNvPr id="21" name="Rectangle 205"/>
          <p:cNvSpPr>
            <a:spLocks noChangeArrowheads="1"/>
          </p:cNvSpPr>
          <p:nvPr/>
        </p:nvSpPr>
        <p:spPr bwMode="auto">
          <a:xfrm>
            <a:off x="7398688" y="5979351"/>
            <a:ext cx="2825572" cy="259548"/>
          </a:xfrm>
          <a:prstGeom prst="rect">
            <a:avLst/>
          </a:prstGeom>
          <a:noFill/>
          <a:ln w="9525">
            <a:noFill/>
            <a:miter lim="800000"/>
            <a:headEnd/>
            <a:tailEnd/>
          </a:ln>
        </p:spPr>
        <p:txBody>
          <a:bodyPr lIns="0" tIns="0" rIns="0" bIns="0">
            <a:prstTxWarp prst="textNoShape">
              <a:avLst/>
            </a:prstTxWarp>
          </a:bodyPr>
          <a:lstStyle/>
          <a:p>
            <a:pPr algn="ctr" defTabSz="676997"/>
            <a:r>
              <a:rPr lang="en-US" sz="1200" b="1" i="1" dirty="0">
                <a:solidFill>
                  <a:srgbClr val="5F6062"/>
                </a:solidFill>
                <a:latin typeface="Helvetica"/>
                <a:ea typeface="Arial" charset="0"/>
                <a:cs typeface="Helvetica"/>
              </a:rPr>
              <a:t>The ‘value chain’ layout</a:t>
            </a:r>
          </a:p>
          <a:p>
            <a:pPr algn="ctr" defTabSz="676997"/>
            <a:r>
              <a:rPr lang="en-US" sz="1200" b="1" i="1" dirty="0">
                <a:solidFill>
                  <a:srgbClr val="5F6062"/>
                </a:solidFill>
                <a:latin typeface="Helvetica"/>
                <a:ea typeface="Arial" charset="0"/>
                <a:cs typeface="Helvetica"/>
              </a:rPr>
              <a:t>(under development)</a:t>
            </a:r>
            <a:endParaRPr lang="en-US" sz="1100" b="1" i="1" dirty="0">
              <a:solidFill>
                <a:srgbClr val="5F6062"/>
              </a:solidFill>
              <a:latin typeface="Helvetica"/>
              <a:ea typeface="Arial" charset="0"/>
              <a:cs typeface="Helvetica"/>
            </a:endParaRPr>
          </a:p>
        </p:txBody>
      </p:sp>
      <p:grpSp>
        <p:nvGrpSpPr>
          <p:cNvPr id="40" name="Group 39"/>
          <p:cNvGrpSpPr>
            <a:grpSpLocks noChangeAspect="1"/>
          </p:cNvGrpSpPr>
          <p:nvPr/>
        </p:nvGrpSpPr>
        <p:grpSpPr>
          <a:xfrm>
            <a:off x="5278751" y="2813338"/>
            <a:ext cx="1747780" cy="1498319"/>
            <a:chOff x="4143604" y="2980362"/>
            <a:chExt cx="1286347" cy="1102748"/>
          </a:xfrm>
        </p:grpSpPr>
        <p:grpSp>
          <p:nvGrpSpPr>
            <p:cNvPr id="37" name="Group 36"/>
            <p:cNvGrpSpPr/>
            <p:nvPr/>
          </p:nvGrpSpPr>
          <p:grpSpPr>
            <a:xfrm>
              <a:off x="4143604" y="2980362"/>
              <a:ext cx="1286347" cy="1102748"/>
              <a:chOff x="4143604" y="3043237"/>
              <a:chExt cx="1286347" cy="1102748"/>
            </a:xfrm>
            <a:effectLst>
              <a:outerShdw blurRad="50800" dist="38100" dir="2700000">
                <a:srgbClr val="000000">
                  <a:alpha val="43000"/>
                </a:srgbClr>
              </a:outerShdw>
            </a:effectLst>
          </p:grpSpPr>
          <p:sp>
            <p:nvSpPr>
              <p:cNvPr id="32" name="Right Arrow 31"/>
              <p:cNvSpPr/>
              <p:nvPr/>
            </p:nvSpPr>
            <p:spPr>
              <a:xfrm rot="19379783">
                <a:off x="4884507" y="3043237"/>
                <a:ext cx="516438" cy="339520"/>
              </a:xfrm>
              <a:prstGeom prst="rightArrow">
                <a:avLst/>
              </a:prstGeom>
              <a:solidFill>
                <a:srgbClr val="C1CD19"/>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22" name="Oval 21"/>
              <p:cNvSpPr/>
              <p:nvPr/>
            </p:nvSpPr>
            <p:spPr>
              <a:xfrm>
                <a:off x="4472445" y="3152049"/>
                <a:ext cx="648000" cy="648000"/>
              </a:xfrm>
              <a:prstGeom prst="ellipse">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3" name="Right Arrow 32"/>
              <p:cNvSpPr/>
              <p:nvPr/>
            </p:nvSpPr>
            <p:spPr>
              <a:xfrm rot="9174188">
                <a:off x="4143604" y="3481690"/>
                <a:ext cx="516438" cy="339520"/>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4" name="Right Arrow 33"/>
              <p:cNvSpPr/>
              <p:nvPr/>
            </p:nvSpPr>
            <p:spPr>
              <a:xfrm rot="2220217" flipH="1">
                <a:off x="4188953" y="3047680"/>
                <a:ext cx="516438" cy="339520"/>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5" name="Right Arrow 34"/>
              <p:cNvSpPr/>
              <p:nvPr/>
            </p:nvSpPr>
            <p:spPr>
              <a:xfrm rot="6222047">
                <a:off x="4442269" y="3718006"/>
                <a:ext cx="516438" cy="339520"/>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sp>
            <p:nvSpPr>
              <p:cNvPr id="36" name="Right Arrow 35"/>
              <p:cNvSpPr/>
              <p:nvPr/>
            </p:nvSpPr>
            <p:spPr>
              <a:xfrm rot="1967075">
                <a:off x="4913513" y="3516526"/>
                <a:ext cx="516438" cy="339520"/>
              </a:xfrm>
              <a:prstGeom prst="rightArrow">
                <a:avLst/>
              </a:prstGeom>
              <a:solidFill>
                <a:srgbClr val="68C8C6"/>
              </a:solidFill>
              <a:ln>
                <a:solidFill>
                  <a:srgbClr val="68C8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000" dirty="0">
                  <a:solidFill>
                    <a:srgbClr val="FFFFFF"/>
                  </a:solidFill>
                  <a:latin typeface="Calibri"/>
                </a:endParaRPr>
              </a:p>
            </p:txBody>
          </p:sp>
        </p:grpSp>
        <p:sp>
          <p:nvSpPr>
            <p:cNvPr id="38" name="Rectangle 97"/>
            <p:cNvSpPr>
              <a:spLocks noChangeArrowheads="1"/>
            </p:cNvSpPr>
            <p:nvPr/>
          </p:nvSpPr>
          <p:spPr bwMode="auto">
            <a:xfrm>
              <a:off x="4427807" y="3266511"/>
              <a:ext cx="720000" cy="360000"/>
            </a:xfrm>
            <a:prstGeom prst="rect">
              <a:avLst/>
            </a:prstGeom>
            <a:noFill/>
            <a:ln w="6350" cap="flat" cmpd="sng" algn="ctr">
              <a:noFill/>
              <a:prstDash val="solid"/>
              <a:round/>
              <a:headEnd type="none" w="med" len="med"/>
              <a:tailEnd type="none" w="med" len="med"/>
            </a:ln>
            <a:effectLst/>
          </p:spPr>
          <p:txBody>
            <a:bodyPr wrap="none" lIns="0" tIns="0" rIns="0" bIns="0" anchor="ctr" anchorCtr="0"/>
            <a:lstStyle/>
            <a:p>
              <a:pPr algn="ctr" defTabSz="676997" eaLnBrk="0" hangingPunct="0">
                <a:defRPr/>
              </a:pPr>
              <a:r>
                <a:rPr lang="en-US" sz="1400" b="1" kern="0" dirty="0">
                  <a:solidFill>
                    <a:srgbClr val="5F6062"/>
                  </a:solidFill>
                  <a:latin typeface="Arial"/>
                  <a:cs typeface="Arial"/>
                </a:rPr>
                <a:t>Same</a:t>
              </a:r>
            </a:p>
            <a:p>
              <a:pPr algn="ctr" defTabSz="676997" eaLnBrk="0" hangingPunct="0">
                <a:defRPr/>
              </a:pPr>
              <a:r>
                <a:rPr lang="en-US" sz="1400" b="1" kern="0" dirty="0">
                  <a:solidFill>
                    <a:srgbClr val="5F6062"/>
                  </a:solidFill>
                  <a:latin typeface="Arial"/>
                  <a:cs typeface="Arial"/>
                </a:rPr>
                <a:t>content</a:t>
              </a:r>
            </a:p>
          </p:txBody>
        </p:sp>
      </p:grpSp>
      <p:sp>
        <p:nvSpPr>
          <p:cNvPr id="23" name="Title 1"/>
          <p:cNvSpPr txBox="1">
            <a:spLocks/>
          </p:cNvSpPr>
          <p:nvPr/>
        </p:nvSpPr>
        <p:spPr>
          <a:xfrm>
            <a:off x="1524198" y="131430"/>
            <a:ext cx="9145191" cy="423388"/>
          </a:xfrm>
          <a:prstGeom prst="rect">
            <a:avLst/>
          </a:prstGeom>
        </p:spPr>
        <p:txBody>
          <a:bodyPr tIns="0" bIns="0" anchor="ctr" anchorCtr="0"/>
          <a:lstStyle/>
          <a:p>
            <a:pPr algn="ctr" defTabSz="676997"/>
            <a:r>
              <a:rPr lang="en-US" sz="2000" b="1" cap="all" dirty="0">
                <a:solidFill>
                  <a:srgbClr val="000000"/>
                </a:solidFill>
                <a:latin typeface="Calibri"/>
              </a:rPr>
              <a:t>Comparison: Periodic table and different Service Landscape views</a:t>
            </a:r>
            <a:endParaRPr lang="en-GB" sz="2000" b="1" kern="0" cap="all" dirty="0">
              <a:solidFill>
                <a:srgbClr val="5F6062"/>
              </a:solidFill>
              <a:latin typeface="Calibri Light"/>
            </a:endParaRPr>
          </a:p>
        </p:txBody>
      </p:sp>
      <p:sp>
        <p:nvSpPr>
          <p:cNvPr id="3" name="Titel 2">
            <a:extLst>
              <a:ext uri="{FF2B5EF4-FFF2-40B4-BE49-F238E27FC236}">
                <a16:creationId xmlns:a16="http://schemas.microsoft.com/office/drawing/2014/main" id="{336CDAB5-5126-4B43-95C8-83A2092F0A9E}"/>
              </a:ext>
            </a:extLst>
          </p:cNvPr>
          <p:cNvSpPr>
            <a:spLocks noGrp="1"/>
          </p:cNvSpPr>
          <p:nvPr>
            <p:ph type="title"/>
          </p:nvPr>
        </p:nvSpPr>
        <p:spPr/>
        <p:txBody>
          <a:bodyPr/>
          <a:lstStyle/>
          <a:p>
            <a:endParaRPr lang="nl-NL"/>
          </a:p>
        </p:txBody>
      </p:sp>
      <p:sp>
        <p:nvSpPr>
          <p:cNvPr id="4" name="Tijdelijke aanduiding voor tekst 3">
            <a:extLst>
              <a:ext uri="{FF2B5EF4-FFF2-40B4-BE49-F238E27FC236}">
                <a16:creationId xmlns:a16="http://schemas.microsoft.com/office/drawing/2014/main" id="{36893652-249D-427B-B3BE-39EF710A2546}"/>
              </a:ext>
            </a:extLst>
          </p:cNvPr>
          <p:cNvSpPr>
            <a:spLocks noGrp="1"/>
          </p:cNvSpPr>
          <p:nvPr>
            <p:ph type="body" sz="quarter" idx="13"/>
          </p:nvPr>
        </p:nvSpPr>
        <p:spPr/>
        <p:txBody>
          <a:bodyPr/>
          <a:lstStyle/>
          <a:p>
            <a:r>
              <a:rPr lang="nl-NL" dirty="0"/>
              <a:t>Fig. 11</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pPr marL="0" indent="0">
              <a:buNone/>
            </a:pPr>
            <a:r>
              <a:rPr lang="en-US" noProof="0" dirty="0"/>
              <a:t>What is not true about a Control Record?: </a:t>
            </a:r>
          </a:p>
          <a:p>
            <a:pPr marL="0" indent="0">
              <a:buNone/>
            </a:pPr>
            <a:r>
              <a:rPr lang="en-US" noProof="0" dirty="0"/>
              <a:t> </a:t>
            </a:r>
          </a:p>
          <a:p>
            <a:pPr marL="457200" indent="-457200">
              <a:buClrTx/>
              <a:buFont typeface="+mj-lt"/>
              <a:buAutoNum type="alphaLcParenR"/>
            </a:pPr>
            <a:r>
              <a:rPr lang="en-US" noProof="0" dirty="0"/>
              <a:t>A record that manages the lifecycle state of one occurrence of the Service Domain performing its role.</a:t>
            </a:r>
          </a:p>
          <a:p>
            <a:pPr marL="457200" indent="-457200">
              <a:buClrTx/>
              <a:buFont typeface="+mj-lt"/>
              <a:buAutoNum type="alphaLcParenR"/>
            </a:pPr>
            <a:r>
              <a:rPr lang="en-US" noProof="0" dirty="0"/>
              <a:t>A control record reflects the combination of the Service Domain’s functional pattern that is applied to its associated asset/entity type. </a:t>
            </a:r>
          </a:p>
          <a:p>
            <a:pPr marL="457200" indent="-457200">
              <a:buClrTx/>
              <a:buFont typeface="+mj-lt"/>
              <a:buAutoNum type="alphaLcParenR"/>
            </a:pPr>
            <a:r>
              <a:rPr lang="en-US" noProof="0" dirty="0"/>
              <a:t>A Control Record instance is created each time a Service Domain fulfills its role and persist from inception to completion</a:t>
            </a:r>
          </a:p>
          <a:p>
            <a:pPr marL="457200" indent="-457200">
              <a:buClrTx/>
              <a:buFont typeface="+mj-lt"/>
              <a:buAutoNum type="alphaLcParenR"/>
            </a:pPr>
            <a:r>
              <a:rPr lang="en-US" noProof="0" dirty="0"/>
              <a:t>A record that manages the lifecycle state of the Object within the Service Domain. In this document, several standards/checklist items are used to define the behavior of Service domains. </a:t>
            </a:r>
          </a:p>
          <a:p>
            <a:endParaRPr lang="en-US" noProof="0" dirty="0"/>
          </a:p>
          <a:p>
            <a:endParaRPr lang="en-US" noProof="0" dirty="0"/>
          </a:p>
          <a:p>
            <a:endParaRPr lang="en-US" noProof="0" dirty="0"/>
          </a:p>
          <a:p>
            <a:endParaRPr lang="en-US" noProof="0" dirty="0"/>
          </a:p>
          <a:p>
            <a:endParaRPr lang="en-US" noProof="0" dirty="0"/>
          </a:p>
          <a:p>
            <a:endParaRPr lang="en-US" noProof="0" dirty="0"/>
          </a:p>
          <a:p>
            <a:endParaRPr lang="en-US" noProof="0" dirty="0"/>
          </a:p>
        </p:txBody>
      </p:sp>
      <p:sp>
        <p:nvSpPr>
          <p:cNvPr id="4" name="Round Same Side Corner Rectangle 3">
            <a:extLst>
              <a:ext uri="{FF2B5EF4-FFF2-40B4-BE49-F238E27FC236}">
                <a16:creationId xmlns:a16="http://schemas.microsoft.com/office/drawing/2014/main" id="{09DF0D0A-5E38-3F43-94C7-FF3A42A2C53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8887A0A3-4187-EB4E-9BD4-015AA55EFB0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2717966427"/>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AC477F0-0454-4FBF-BA3C-9D2547FE2BA3}"/>
              </a:ext>
            </a:extLst>
          </p:cNvPr>
          <p:cNvSpPr>
            <a:spLocks noGrp="1"/>
          </p:cNvSpPr>
          <p:nvPr>
            <p:ph type="title"/>
          </p:nvPr>
        </p:nvSpPr>
        <p:spPr/>
        <p:txBody>
          <a:bodyPr>
            <a:normAutofit/>
          </a:bodyPr>
          <a:lstStyle/>
          <a:p>
            <a:r>
              <a:rPr lang="en-US" sz="2000" b="1" cap="all" noProof="0" dirty="0"/>
              <a:t>Chosen arrangement of the Service Landscape</a:t>
            </a:r>
          </a:p>
        </p:txBody>
      </p:sp>
      <p:sp>
        <p:nvSpPr>
          <p:cNvPr id="3" name="Tijdelijke aanduiding voor tekst 2">
            <a:extLst>
              <a:ext uri="{FF2B5EF4-FFF2-40B4-BE49-F238E27FC236}">
                <a16:creationId xmlns:a16="http://schemas.microsoft.com/office/drawing/2014/main" id="{1B215A1E-2B9A-457B-A987-209E2DCFCB6C}"/>
              </a:ext>
            </a:extLst>
          </p:cNvPr>
          <p:cNvSpPr>
            <a:spLocks noGrp="1"/>
          </p:cNvSpPr>
          <p:nvPr>
            <p:ph type="body" sz="quarter" idx="10"/>
          </p:nvPr>
        </p:nvSpPr>
        <p:spPr/>
        <p:txBody>
          <a:bodyPr/>
          <a:lstStyle/>
          <a:p>
            <a:pPr marL="0" indent="0">
              <a:buNone/>
            </a:pPr>
            <a:r>
              <a:rPr lang="en-US" noProof="0" dirty="0"/>
              <a:t>The primary use of the Service Landscape is to act as a complete reference framework that organizes the full collection of Service Domains.</a:t>
            </a:r>
          </a:p>
          <a:p>
            <a:pPr marL="0" indent="0">
              <a:buNone/>
            </a:pPr>
            <a:endParaRPr lang="en-US" noProof="0" dirty="0"/>
          </a:p>
          <a:p>
            <a:pPr marL="0" indent="0">
              <a:buNone/>
            </a:pPr>
            <a:r>
              <a:rPr lang="en-US" noProof="0" dirty="0"/>
              <a:t>The current layout has been driven primarily by the need to discover and develop discrete content within the BIAN membership.</a:t>
            </a:r>
          </a:p>
          <a:p>
            <a:pPr marL="0" indent="0">
              <a:buNone/>
            </a:pPr>
            <a:endParaRPr lang="en-US" noProof="0" dirty="0"/>
          </a:p>
          <a:p>
            <a:pPr marL="0" indent="0">
              <a:buNone/>
            </a:pPr>
            <a:r>
              <a:rPr lang="en-US" noProof="0" dirty="0"/>
              <a:t>The chosen criteria for the Service Landscape were to be ‘complete’ and ‘discrete’.</a:t>
            </a:r>
          </a:p>
          <a:p>
            <a:pPr marL="0" indent="0">
              <a:buNone/>
            </a:pPr>
            <a:endParaRPr lang="en-US" noProof="0" dirty="0"/>
          </a:p>
          <a:p>
            <a:pPr marL="0" indent="0">
              <a:buNone/>
            </a:pPr>
            <a:r>
              <a:rPr lang="en-US" noProof="0" dirty="0"/>
              <a:t>One alternative, the ‘value chain view’, has been developed to support deployment of the BIAN standard.</a:t>
            </a:r>
          </a:p>
          <a:p>
            <a:pPr marL="0" indent="0">
              <a:buNone/>
            </a:pPr>
            <a:endParaRPr lang="en-US" noProof="0" dirty="0"/>
          </a:p>
        </p:txBody>
      </p:sp>
    </p:spTree>
    <p:extLst>
      <p:ext uri="{BB962C8B-B14F-4D97-AF65-F5344CB8AC3E}">
        <p14:creationId xmlns:p14="http://schemas.microsoft.com/office/powerpoint/2010/main" val="1869428944"/>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E0BE5C6-998C-44E8-834D-BF90FB874C3D}"/>
              </a:ext>
            </a:extLst>
          </p:cNvPr>
          <p:cNvSpPr>
            <a:spLocks noGrp="1"/>
          </p:cNvSpPr>
          <p:nvPr>
            <p:ph type="title"/>
          </p:nvPr>
        </p:nvSpPr>
        <p:spPr/>
        <p:txBody>
          <a:bodyPr>
            <a:normAutofit/>
          </a:bodyPr>
          <a:lstStyle/>
          <a:p>
            <a:r>
              <a:rPr lang="en-US" sz="2000" b="1" cap="all" noProof="0" dirty="0"/>
              <a:t>Two additional draft layouts for explanatory purposes</a:t>
            </a:r>
          </a:p>
        </p:txBody>
      </p:sp>
      <p:graphicFrame>
        <p:nvGraphicFramePr>
          <p:cNvPr id="5" name="Tabel 4">
            <a:extLst>
              <a:ext uri="{FF2B5EF4-FFF2-40B4-BE49-F238E27FC236}">
                <a16:creationId xmlns:a16="http://schemas.microsoft.com/office/drawing/2014/main" id="{A3AAB006-AB65-4F22-8D84-05C6540C1F1C}"/>
              </a:ext>
            </a:extLst>
          </p:cNvPr>
          <p:cNvGraphicFramePr>
            <a:graphicFrameLocks noGrp="1"/>
          </p:cNvGraphicFramePr>
          <p:nvPr>
            <p:extLst>
              <p:ext uri="{D42A27DB-BD31-4B8C-83A1-F6EECF244321}">
                <p14:modId xmlns:p14="http://schemas.microsoft.com/office/powerpoint/2010/main" val="4015363542"/>
              </p:ext>
            </p:extLst>
          </p:nvPr>
        </p:nvGraphicFramePr>
        <p:xfrm>
          <a:off x="1416274" y="974314"/>
          <a:ext cx="8835281" cy="4912546"/>
        </p:xfrm>
        <a:graphic>
          <a:graphicData uri="http://schemas.openxmlformats.org/drawingml/2006/table">
            <a:tbl>
              <a:tblPr firstRow="1" bandRow="1">
                <a:tableStyleId>{5940675A-B579-460E-94D1-54222C63F5DA}</a:tableStyleId>
              </a:tblPr>
              <a:tblGrid>
                <a:gridCol w="3553433">
                  <a:extLst>
                    <a:ext uri="{9D8B030D-6E8A-4147-A177-3AD203B41FA5}">
                      <a16:colId xmlns:a16="http://schemas.microsoft.com/office/drawing/2014/main" val="1187644439"/>
                    </a:ext>
                  </a:extLst>
                </a:gridCol>
                <a:gridCol w="5281848">
                  <a:extLst>
                    <a:ext uri="{9D8B030D-6E8A-4147-A177-3AD203B41FA5}">
                      <a16:colId xmlns:a16="http://schemas.microsoft.com/office/drawing/2014/main" val="2781896488"/>
                    </a:ext>
                  </a:extLst>
                </a:gridCol>
              </a:tblGrid>
              <a:tr h="2413174">
                <a:tc>
                  <a:txBody>
                    <a:bodyPr/>
                    <a:lstStyle/>
                    <a:p>
                      <a:r>
                        <a:rPr lang="en-US" sz="2000" b="1" noProof="0" dirty="0"/>
                        <a:t>Arranged by organizational unit </a:t>
                      </a:r>
                      <a:endParaRPr lang="en-US" sz="2000" noProof="0" dirty="0"/>
                    </a:p>
                  </a:txBody>
                  <a:tcPr marL="91452" marR="91452" marT="45726" marB="45726"/>
                </a:tc>
                <a:tc>
                  <a:txBody>
                    <a:bodyPr/>
                    <a:lstStyle/>
                    <a:p>
                      <a:pPr marL="0" marR="0" lvl="0" indent="0" algn="l" defTabSz="677284" rtl="0" eaLnBrk="1" fontAlgn="auto" latinLnBrk="0" hangingPunct="1">
                        <a:lnSpc>
                          <a:spcPct val="100000"/>
                        </a:lnSpc>
                        <a:spcBef>
                          <a:spcPts val="0"/>
                        </a:spcBef>
                        <a:spcAft>
                          <a:spcPts val="0"/>
                        </a:spcAft>
                        <a:buClrTx/>
                        <a:buSzTx/>
                        <a:buFontTx/>
                        <a:buNone/>
                        <a:tabLst/>
                        <a:defRPr/>
                      </a:pPr>
                      <a:r>
                        <a:rPr lang="en-US" sz="1600" noProof="0" dirty="0"/>
                        <a:t>In this layout Business Areas and Business Domains have been specified in a way that aligns to the possible divisional and operational units of a typical bank. BIAN will be working on more formal approaches to defining standard organization-oriented landscape views for different types of banks. These views are intended to support a higher-level business model analysis.</a:t>
                      </a:r>
                    </a:p>
                    <a:p>
                      <a:endParaRPr lang="en-US" sz="1400" noProof="0" dirty="0"/>
                    </a:p>
                  </a:txBody>
                  <a:tcPr marL="91452" marR="91452" marT="45726" marB="45726"/>
                </a:tc>
                <a:extLst>
                  <a:ext uri="{0D108BD9-81ED-4DB2-BD59-A6C34878D82A}">
                    <a16:rowId xmlns:a16="http://schemas.microsoft.com/office/drawing/2014/main" val="656443800"/>
                  </a:ext>
                </a:extLst>
              </a:tr>
              <a:tr h="2493589">
                <a:tc>
                  <a:txBody>
                    <a:bodyPr/>
                    <a:lstStyle/>
                    <a:p>
                      <a:r>
                        <a:rPr lang="en-US" sz="2000" b="1" noProof="0" dirty="0"/>
                        <a:t>Arranged by functional pattern </a:t>
                      </a:r>
                      <a:endParaRPr lang="en-US" sz="2000" noProof="0" dirty="0"/>
                    </a:p>
                  </a:txBody>
                  <a:tcPr marL="91452" marR="91452" marT="45726" marB="45726"/>
                </a:tc>
                <a:tc>
                  <a:txBody>
                    <a:bodyPr/>
                    <a:lstStyle/>
                    <a:p>
                      <a:pPr marL="0" marR="0" lvl="0" indent="0" algn="l" defTabSz="677284" rtl="0" eaLnBrk="1" fontAlgn="auto" latinLnBrk="0" hangingPunct="1">
                        <a:lnSpc>
                          <a:spcPct val="100000"/>
                        </a:lnSpc>
                        <a:spcBef>
                          <a:spcPts val="0"/>
                        </a:spcBef>
                        <a:spcAft>
                          <a:spcPts val="0"/>
                        </a:spcAft>
                        <a:buClrTx/>
                        <a:buSzTx/>
                        <a:buFontTx/>
                        <a:buNone/>
                        <a:tabLst/>
                        <a:defRPr/>
                      </a:pPr>
                      <a:r>
                        <a:rPr lang="en-US" sz="1600" noProof="0" dirty="0"/>
                        <a:t>In this layout, the Business Areas and Business Domains cluster the Service Domains based on their associated Functional Patterns (the BIAN Functional Patterns have been refined in BIAN Release 6.0 since this example was developed.) This is a type of grouping that could help match Service Domains to shared/common technical platforms and applications. Other application-oriented groupings that help relate Service Domains to suitable application partitions will be evaluated in future releases of BIAN.</a:t>
                      </a:r>
                      <a:endParaRPr lang="en-US" sz="1600" b="1" noProof="0" dirty="0"/>
                    </a:p>
                    <a:p>
                      <a:endParaRPr lang="en-US" sz="1400" noProof="0" dirty="0"/>
                    </a:p>
                  </a:txBody>
                  <a:tcPr marL="91452" marR="91452" marT="45726" marB="45726"/>
                </a:tc>
                <a:extLst>
                  <a:ext uri="{0D108BD9-81ED-4DB2-BD59-A6C34878D82A}">
                    <a16:rowId xmlns:a16="http://schemas.microsoft.com/office/drawing/2014/main" val="1037625625"/>
                  </a:ext>
                </a:extLst>
              </a:tr>
            </a:tbl>
          </a:graphicData>
        </a:graphic>
      </p:graphicFrame>
    </p:spTree>
    <p:extLst>
      <p:ext uri="{BB962C8B-B14F-4D97-AF65-F5344CB8AC3E}">
        <p14:creationId xmlns:p14="http://schemas.microsoft.com/office/powerpoint/2010/main" val="829037892"/>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9A18B063-2EDC-409D-9851-6C550ED6F846}"/>
              </a:ext>
            </a:extLst>
          </p:cNvPr>
          <p:cNvPicPr>
            <a:picLocks noChangeAspect="1"/>
          </p:cNvPicPr>
          <p:nvPr/>
        </p:nvPicPr>
        <p:blipFill>
          <a:blip r:embed="rId3"/>
          <a:stretch>
            <a:fillRect/>
          </a:stretch>
        </p:blipFill>
        <p:spPr>
          <a:xfrm>
            <a:off x="4060" y="0"/>
            <a:ext cx="12189527" cy="6382915"/>
          </a:xfrm>
          <a:prstGeom prst="rect">
            <a:avLst/>
          </a:prstGeom>
        </p:spPr>
      </p:pic>
      <p:sp>
        <p:nvSpPr>
          <p:cNvPr id="5" name="Заголовок 4"/>
          <p:cNvSpPr>
            <a:spLocks noGrp="1"/>
          </p:cNvSpPr>
          <p:nvPr>
            <p:ph type="title"/>
          </p:nvPr>
        </p:nvSpPr>
        <p:spPr>
          <a:solidFill>
            <a:schemeClr val="bg1">
              <a:alpha val="90000"/>
            </a:schemeClr>
          </a:solidFill>
          <a:ln>
            <a:solidFill>
              <a:srgbClr val="9EAD2F"/>
            </a:solidFill>
          </a:ln>
        </p:spPr>
        <p:txBody>
          <a:bodyPr/>
          <a:lstStyle/>
          <a:p>
            <a:r>
              <a:rPr lang="en-US" noProof="0" dirty="0"/>
              <a:t>4.3 The BIAN Service Domains</a:t>
            </a:r>
          </a:p>
        </p:txBody>
      </p:sp>
      <p:pic>
        <p:nvPicPr>
          <p:cNvPr id="4" name="Picture 7">
            <a:extLst>
              <a:ext uri="{FF2B5EF4-FFF2-40B4-BE49-F238E27FC236}">
                <a16:creationId xmlns:a16="http://schemas.microsoft.com/office/drawing/2014/main" id="{A3B93C5C-DD77-49E1-8ED9-09275102D302}"/>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7B99579A-DDFE-4626-8F4B-18BCD2C96062}"/>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4.3</a:t>
            </a:r>
            <a:endParaRPr lang="en-GB" dirty="0"/>
          </a:p>
        </p:txBody>
      </p:sp>
    </p:spTree>
    <p:extLst>
      <p:ext uri="{BB962C8B-B14F-4D97-AF65-F5344CB8AC3E}">
        <p14:creationId xmlns:p14="http://schemas.microsoft.com/office/powerpoint/2010/main" val="223409552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24EBA1A-36CF-4150-8646-9BBAADC1CDD9}"/>
              </a:ext>
            </a:extLst>
          </p:cNvPr>
          <p:cNvSpPr>
            <a:spLocks noGrp="1"/>
          </p:cNvSpPr>
          <p:nvPr>
            <p:ph type="title"/>
          </p:nvPr>
        </p:nvSpPr>
        <p:spPr/>
        <p:txBody>
          <a:bodyPr>
            <a:normAutofit/>
          </a:bodyPr>
          <a:lstStyle/>
          <a:p>
            <a:r>
              <a:rPr lang="en-US" sz="2000" b="1" cap="all" noProof="0" dirty="0"/>
              <a:t>The BIAN Service Domains</a:t>
            </a:r>
          </a:p>
        </p:txBody>
      </p:sp>
      <p:sp>
        <p:nvSpPr>
          <p:cNvPr id="3" name="Tijdelijke aanduiding voor tekst 2">
            <a:extLst>
              <a:ext uri="{FF2B5EF4-FFF2-40B4-BE49-F238E27FC236}">
                <a16:creationId xmlns:a16="http://schemas.microsoft.com/office/drawing/2014/main" id="{9133FB34-676F-4532-8CAB-2A4066647562}"/>
              </a:ext>
            </a:extLst>
          </p:cNvPr>
          <p:cNvSpPr>
            <a:spLocks noGrp="1"/>
          </p:cNvSpPr>
          <p:nvPr>
            <p:ph type="body" sz="quarter" idx="10"/>
          </p:nvPr>
        </p:nvSpPr>
        <p:spPr/>
        <p:txBody>
          <a:bodyPr/>
          <a:lstStyle/>
          <a:p>
            <a:r>
              <a:rPr lang="en-US" noProof="0" dirty="0"/>
              <a:t>The elemental building block of the BIAN Service Landscape is the BIAN Service Domain. </a:t>
            </a:r>
          </a:p>
          <a:p>
            <a:endParaRPr lang="en-US" dirty="0"/>
          </a:p>
          <a:p>
            <a:r>
              <a:rPr lang="en-US" b="1" noProof="0" dirty="0"/>
              <a:t>Service Domain: </a:t>
            </a:r>
          </a:p>
          <a:p>
            <a:r>
              <a:rPr lang="en-US" noProof="0" dirty="0"/>
              <a:t>The specification of the Service Domain and its Service Operations is intended to be generic or ‘canonical’, meaning that its business role or purpose can be consistently interpreted in different banks.</a:t>
            </a:r>
          </a:p>
          <a:p>
            <a:endParaRPr lang="en-US" noProof="0" dirty="0"/>
          </a:p>
        </p:txBody>
      </p:sp>
    </p:spTree>
    <p:extLst>
      <p:ext uri="{BB962C8B-B14F-4D97-AF65-F5344CB8AC3E}">
        <p14:creationId xmlns:p14="http://schemas.microsoft.com/office/powerpoint/2010/main" val="2720241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EFE6082-356E-412B-8C0D-A565EE060593}"/>
              </a:ext>
            </a:extLst>
          </p:cNvPr>
          <p:cNvSpPr>
            <a:spLocks noGrp="1"/>
          </p:cNvSpPr>
          <p:nvPr>
            <p:ph type="title"/>
          </p:nvPr>
        </p:nvSpPr>
        <p:spPr/>
        <p:txBody>
          <a:bodyPr>
            <a:normAutofit/>
          </a:bodyPr>
          <a:lstStyle/>
          <a:p>
            <a:r>
              <a:rPr lang="en-US" sz="2000" b="1" cap="all" noProof="0" dirty="0"/>
              <a:t>Rightsizing the BIAN Service Domain </a:t>
            </a:r>
          </a:p>
        </p:txBody>
      </p:sp>
      <p:sp>
        <p:nvSpPr>
          <p:cNvPr id="3" name="Tijdelijke aanduiding voor tekst 2">
            <a:extLst>
              <a:ext uri="{FF2B5EF4-FFF2-40B4-BE49-F238E27FC236}">
                <a16:creationId xmlns:a16="http://schemas.microsoft.com/office/drawing/2014/main" id="{D6783981-4658-4E17-8737-2E49EA376CAD}"/>
              </a:ext>
            </a:extLst>
          </p:cNvPr>
          <p:cNvSpPr>
            <a:spLocks noGrp="1"/>
          </p:cNvSpPr>
          <p:nvPr>
            <p:ph type="body" sz="quarter" idx="10"/>
          </p:nvPr>
        </p:nvSpPr>
        <p:spPr/>
        <p:txBody>
          <a:bodyPr/>
          <a:lstStyle/>
          <a:p>
            <a:pPr marL="0" indent="0">
              <a:buNone/>
            </a:pPr>
            <a:r>
              <a:rPr lang="en-US" noProof="0" dirty="0"/>
              <a:t>A complicated design consideration is related to </a:t>
            </a:r>
            <a:r>
              <a:rPr lang="en-US" dirty="0"/>
              <a:t>rightsizing of a Service Domain Capability</a:t>
            </a:r>
            <a:r>
              <a:rPr lang="en-US" noProof="0" dirty="0"/>
              <a:t>. </a:t>
            </a:r>
          </a:p>
          <a:p>
            <a:pPr marL="0" indent="0">
              <a:buNone/>
            </a:pPr>
            <a:endParaRPr lang="en-US" noProof="0" dirty="0"/>
          </a:p>
          <a:p>
            <a:pPr marL="0" indent="0">
              <a:buNone/>
            </a:pPr>
            <a:r>
              <a:rPr lang="en-US" noProof="0" dirty="0"/>
              <a:t>Considerations  to help for correctly defining and scoping Service Domains:</a:t>
            </a:r>
          </a:p>
          <a:p>
            <a:pPr>
              <a:buClrTx/>
            </a:pPr>
            <a:r>
              <a:rPr lang="en-US" noProof="0" dirty="0"/>
              <a:t>Elemental lifecycle</a:t>
            </a:r>
          </a:p>
          <a:p>
            <a:pPr>
              <a:buClrTx/>
            </a:pPr>
            <a:r>
              <a:rPr lang="en-US" noProof="0" dirty="0"/>
              <a:t>Uniqueness of lifecycle</a:t>
            </a:r>
          </a:p>
          <a:p>
            <a:pPr>
              <a:buClrTx/>
            </a:pPr>
            <a:r>
              <a:rPr lang="en-US" noProof="0" dirty="0"/>
              <a:t>Role diversity</a:t>
            </a:r>
          </a:p>
          <a:p>
            <a:pPr marL="0" indent="0">
              <a:buNone/>
            </a:pPr>
            <a:endParaRPr lang="en-US" noProof="0" dirty="0"/>
          </a:p>
        </p:txBody>
      </p:sp>
    </p:spTree>
    <p:extLst>
      <p:ext uri="{BB962C8B-B14F-4D97-AF65-F5344CB8AC3E}">
        <p14:creationId xmlns:p14="http://schemas.microsoft.com/office/powerpoint/2010/main" val="197051918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76"/>
          <p:cNvGrpSpPr/>
          <p:nvPr/>
        </p:nvGrpSpPr>
        <p:grpSpPr>
          <a:xfrm>
            <a:off x="1711178" y="1126331"/>
            <a:ext cx="8771232" cy="5181404"/>
            <a:chOff x="152400" y="1116240"/>
            <a:chExt cx="8770090" cy="5180729"/>
          </a:xfrm>
        </p:grpSpPr>
        <p:grpSp>
          <p:nvGrpSpPr>
            <p:cNvPr id="4" name="Group 117"/>
            <p:cNvGrpSpPr>
              <a:grpSpLocks noChangeAspect="1"/>
            </p:cNvGrpSpPr>
            <p:nvPr/>
          </p:nvGrpSpPr>
          <p:grpSpPr>
            <a:xfrm>
              <a:off x="5778972" y="1348135"/>
              <a:ext cx="3143518" cy="1551012"/>
              <a:chOff x="2361306" y="2100573"/>
              <a:chExt cx="4363499" cy="2152951"/>
            </a:xfrm>
          </p:grpSpPr>
          <p:grpSp>
            <p:nvGrpSpPr>
              <p:cNvPr id="6" name="Group 114"/>
              <p:cNvGrpSpPr/>
              <p:nvPr/>
            </p:nvGrpSpPr>
            <p:grpSpPr>
              <a:xfrm>
                <a:off x="2940265" y="2100573"/>
                <a:ext cx="2725391" cy="2096102"/>
                <a:chOff x="1710936" y="4616038"/>
                <a:chExt cx="2295435" cy="1711253"/>
              </a:xfrm>
            </p:grpSpPr>
            <p:sp>
              <p:nvSpPr>
                <p:cNvPr id="146" name="Rectangle 145"/>
                <p:cNvSpPr/>
                <p:nvPr/>
              </p:nvSpPr>
              <p:spPr bwMode="auto">
                <a:xfrm>
                  <a:off x="3581790" y="4947699"/>
                  <a:ext cx="396847" cy="37924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47" name="Rectangle 146"/>
                <p:cNvSpPr/>
                <p:nvPr/>
              </p:nvSpPr>
              <p:spPr bwMode="auto">
                <a:xfrm>
                  <a:off x="2805185" y="5706183"/>
                  <a:ext cx="510232" cy="3160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defTabSz="676997" eaLnBrk="0" hangingPunct="0">
                    <a:buClr>
                      <a:srgbClr val="C1CD19"/>
                    </a:buClr>
                    <a:defRPr/>
                  </a:pPr>
                  <a:endParaRPr lang="en-US" sz="1050" b="1" dirty="0">
                    <a:solidFill>
                      <a:srgbClr val="5F6062"/>
                    </a:solidFill>
                    <a:latin typeface="Calibri Light"/>
                    <a:cs typeface="Arial" charset="0"/>
                  </a:endParaRPr>
                </a:p>
              </p:txBody>
            </p:sp>
            <p:sp>
              <p:nvSpPr>
                <p:cNvPr id="148" name="Rectangle 147"/>
                <p:cNvSpPr/>
                <p:nvPr/>
              </p:nvSpPr>
              <p:spPr bwMode="auto">
                <a:xfrm>
                  <a:off x="2823009" y="5526566"/>
                  <a:ext cx="510232" cy="25282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49" name="Rectangle 148"/>
                <p:cNvSpPr/>
                <p:nvPr/>
              </p:nvSpPr>
              <p:spPr bwMode="auto">
                <a:xfrm>
                  <a:off x="3249066" y="5200527"/>
                  <a:ext cx="680309" cy="505656"/>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50" name="Rectangle 149"/>
                <p:cNvSpPr/>
                <p:nvPr/>
              </p:nvSpPr>
              <p:spPr bwMode="auto">
                <a:xfrm>
                  <a:off x="1870243" y="4616038"/>
                  <a:ext cx="283461" cy="31603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51" name="Rectangle 150"/>
                <p:cNvSpPr/>
                <p:nvPr/>
              </p:nvSpPr>
              <p:spPr bwMode="auto">
                <a:xfrm>
                  <a:off x="2341987" y="5263734"/>
                  <a:ext cx="283462" cy="3160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06" defTabSz="676997" eaLnBrk="0" hangingPunct="0">
                    <a:buClr>
                      <a:srgbClr val="C1CD19"/>
                    </a:buClr>
                    <a:defRPr/>
                  </a:pPr>
                  <a:endParaRPr lang="en-US" sz="1050" b="1" dirty="0">
                    <a:solidFill>
                      <a:srgbClr val="5F6062"/>
                    </a:solidFill>
                    <a:latin typeface="Calibri Light"/>
                  </a:endParaRPr>
                </a:p>
              </p:txBody>
            </p:sp>
            <p:sp>
              <p:nvSpPr>
                <p:cNvPr id="152" name="Rectangle 151"/>
                <p:cNvSpPr/>
                <p:nvPr/>
              </p:nvSpPr>
              <p:spPr bwMode="auto">
                <a:xfrm>
                  <a:off x="2912233" y="5629216"/>
                  <a:ext cx="566925" cy="50565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marL="0" lvl="1" indent="-179406" eaLnBrk="0" hangingPunct="0">
                    <a:buClr>
                      <a:srgbClr val="C1CD19"/>
                    </a:buClr>
                    <a:buSzPct val="80000"/>
                    <a:defRPr/>
                  </a:pPr>
                  <a:endParaRPr lang="en-US" sz="1050" b="1" dirty="0">
                    <a:solidFill>
                      <a:srgbClr val="FFFFFF"/>
                    </a:solidFill>
                    <a:latin typeface="Calibri"/>
                  </a:endParaRPr>
                </a:p>
              </p:txBody>
            </p:sp>
            <p:sp>
              <p:nvSpPr>
                <p:cNvPr id="153" name="Rectangle 152"/>
                <p:cNvSpPr/>
                <p:nvPr/>
              </p:nvSpPr>
              <p:spPr bwMode="auto">
                <a:xfrm>
                  <a:off x="2555948" y="4996212"/>
                  <a:ext cx="283462" cy="56886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54" name="Rectangle 153"/>
                <p:cNvSpPr/>
                <p:nvPr/>
              </p:nvSpPr>
              <p:spPr bwMode="auto">
                <a:xfrm>
                  <a:off x="3521797" y="4947699"/>
                  <a:ext cx="226770" cy="37924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defTabSz="676997" eaLnBrk="0" hangingPunct="0">
                    <a:buClr>
                      <a:srgbClr val="C1CD19"/>
                    </a:buClr>
                    <a:defRPr/>
                  </a:pPr>
                  <a:endParaRPr lang="en-US" sz="1050" b="1" dirty="0">
                    <a:solidFill>
                      <a:srgbClr val="FFFFFF"/>
                    </a:solidFill>
                    <a:latin typeface="Arial" charset="0"/>
                    <a:cs typeface="Arial" charset="0"/>
                  </a:endParaRPr>
                </a:p>
              </p:txBody>
            </p:sp>
            <p:sp>
              <p:nvSpPr>
                <p:cNvPr id="155" name="Rectangle 154"/>
                <p:cNvSpPr/>
                <p:nvPr/>
              </p:nvSpPr>
              <p:spPr bwMode="auto">
                <a:xfrm>
                  <a:off x="2860544" y="6137670"/>
                  <a:ext cx="566925" cy="18962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buClr>
                      <a:srgbClr val="F0AB00"/>
                    </a:buClr>
                    <a:buSzPct val="80000"/>
                    <a:defRPr/>
                  </a:pPr>
                  <a:endParaRPr lang="en-US" sz="1050" b="1" kern="0" dirty="0">
                    <a:solidFill>
                      <a:srgbClr val="FFFFFF"/>
                    </a:solidFill>
                    <a:latin typeface="Arial Narrow"/>
                    <a:cs typeface="Arial Narrow"/>
                  </a:endParaRPr>
                </a:p>
              </p:txBody>
            </p:sp>
            <p:sp>
              <p:nvSpPr>
                <p:cNvPr id="156" name="Rectangle 155"/>
                <p:cNvSpPr/>
                <p:nvPr/>
              </p:nvSpPr>
              <p:spPr bwMode="auto">
                <a:xfrm>
                  <a:off x="3609524" y="5731839"/>
                  <a:ext cx="396847" cy="25282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eaLnBrk="0" hangingPunct="0">
                    <a:buClr>
                      <a:srgbClr val="C1CD19"/>
                    </a:buClr>
                    <a:defRPr/>
                  </a:pPr>
                  <a:endParaRPr lang="en-US" sz="1050" b="1" dirty="0">
                    <a:solidFill>
                      <a:srgbClr val="FFFFFF"/>
                    </a:solidFill>
                    <a:latin typeface="Calibri"/>
                  </a:endParaRPr>
                </a:p>
              </p:txBody>
            </p:sp>
            <p:sp>
              <p:nvSpPr>
                <p:cNvPr id="157" name="Rectangle 156"/>
                <p:cNvSpPr/>
                <p:nvPr/>
              </p:nvSpPr>
              <p:spPr bwMode="auto">
                <a:xfrm>
                  <a:off x="2118912" y="4887990"/>
                  <a:ext cx="222231" cy="25282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defTabSz="676997" eaLnBrk="0" hangingPunct="0">
                    <a:buClr>
                      <a:srgbClr val="C1CD19"/>
                    </a:buClr>
                    <a:defRPr/>
                  </a:pPr>
                  <a:endParaRPr lang="en-US" sz="1050" b="1" dirty="0">
                    <a:solidFill>
                      <a:srgbClr val="FFFFFF"/>
                    </a:solidFill>
                    <a:latin typeface="Calibri"/>
                  </a:endParaRPr>
                </a:p>
              </p:txBody>
            </p:sp>
            <p:sp>
              <p:nvSpPr>
                <p:cNvPr id="158" name="Rectangle 157"/>
                <p:cNvSpPr/>
                <p:nvPr/>
              </p:nvSpPr>
              <p:spPr bwMode="auto">
                <a:xfrm>
                  <a:off x="1710936" y="4662056"/>
                  <a:ext cx="283462" cy="280860"/>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59" name="Rectangle 158"/>
                <p:cNvSpPr/>
                <p:nvPr/>
              </p:nvSpPr>
              <p:spPr bwMode="auto">
                <a:xfrm>
                  <a:off x="3238313" y="5186605"/>
                  <a:ext cx="226770" cy="37924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eaLnBrk="0" hangingPunct="0">
                    <a:buClr>
                      <a:srgbClr val="C1CD19"/>
                    </a:buClr>
                    <a:defRPr/>
                  </a:pPr>
                  <a:endParaRPr lang="en-US" sz="1050" b="1" dirty="0">
                    <a:solidFill>
                      <a:srgbClr val="5F6062"/>
                    </a:solidFill>
                    <a:latin typeface="Calibri Light"/>
                    <a:cs typeface="Arial" charset="0"/>
                  </a:endParaRPr>
                </a:p>
              </p:txBody>
            </p:sp>
            <p:sp>
              <p:nvSpPr>
                <p:cNvPr id="160" name="Rectangle 159"/>
                <p:cNvSpPr/>
                <p:nvPr/>
              </p:nvSpPr>
              <p:spPr bwMode="auto">
                <a:xfrm>
                  <a:off x="2171910" y="5074112"/>
                  <a:ext cx="510232" cy="25282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61" name="Rectangle 160"/>
                <p:cNvSpPr/>
                <p:nvPr/>
              </p:nvSpPr>
              <p:spPr bwMode="auto">
                <a:xfrm>
                  <a:off x="3344246" y="5164843"/>
                  <a:ext cx="170078" cy="376608"/>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62" name="Rectangle 161"/>
                <p:cNvSpPr/>
                <p:nvPr/>
              </p:nvSpPr>
              <p:spPr bwMode="auto">
                <a:xfrm>
                  <a:off x="2115218" y="5263734"/>
                  <a:ext cx="340154" cy="37924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eaLnBrk="0" hangingPunct="0">
                    <a:buClr>
                      <a:srgbClr val="C1CD19"/>
                    </a:buClr>
                    <a:defRPr/>
                  </a:pPr>
                  <a:endParaRPr lang="en-US" sz="1050" b="1" dirty="0">
                    <a:solidFill>
                      <a:srgbClr val="5F6062"/>
                    </a:solidFill>
                    <a:latin typeface="Calibri Light"/>
                    <a:cs typeface="Arial" charset="0"/>
                  </a:endParaRPr>
                </a:p>
              </p:txBody>
            </p:sp>
            <p:sp>
              <p:nvSpPr>
                <p:cNvPr id="163" name="Rectangle 162"/>
                <p:cNvSpPr/>
                <p:nvPr/>
              </p:nvSpPr>
              <p:spPr bwMode="auto">
                <a:xfrm>
                  <a:off x="2821391" y="5516563"/>
                  <a:ext cx="226770" cy="379242"/>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64" name="Rectangle 163"/>
                <p:cNvSpPr/>
                <p:nvPr/>
              </p:nvSpPr>
              <p:spPr bwMode="auto">
                <a:xfrm>
                  <a:off x="2285295" y="5415582"/>
                  <a:ext cx="510232" cy="20803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65" name="Rectangle 164"/>
                <p:cNvSpPr/>
                <p:nvPr/>
              </p:nvSpPr>
              <p:spPr bwMode="auto">
                <a:xfrm>
                  <a:off x="1855357" y="4666417"/>
                  <a:ext cx="510233" cy="21682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66" name="Rectangle 165"/>
                <p:cNvSpPr/>
                <p:nvPr/>
              </p:nvSpPr>
              <p:spPr bwMode="auto">
                <a:xfrm>
                  <a:off x="3582737" y="4643558"/>
                  <a:ext cx="345538" cy="2528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67" name="Rectangle 166"/>
                <p:cNvSpPr/>
                <p:nvPr/>
              </p:nvSpPr>
              <p:spPr bwMode="auto">
                <a:xfrm>
                  <a:off x="3137928" y="5491010"/>
                  <a:ext cx="566924" cy="50565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68" name="Rectangle 167"/>
                <p:cNvSpPr/>
                <p:nvPr/>
              </p:nvSpPr>
              <p:spPr bwMode="auto">
                <a:xfrm>
                  <a:off x="2965603" y="5895805"/>
                  <a:ext cx="170077" cy="37660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676997" eaLnBrk="0" hangingPunct="0">
                    <a:defRPr/>
                  </a:pPr>
                  <a:endParaRPr lang="en-US" sz="1050" b="1" kern="0" dirty="0">
                    <a:solidFill>
                      <a:srgbClr val="000000"/>
                    </a:solidFill>
                    <a:latin typeface="Arial Narrow"/>
                    <a:cs typeface="Arial Narrow"/>
                  </a:endParaRPr>
                </a:p>
              </p:txBody>
            </p:sp>
            <p:sp>
              <p:nvSpPr>
                <p:cNvPr id="169" name="Rectangle 168"/>
                <p:cNvSpPr/>
                <p:nvPr/>
              </p:nvSpPr>
              <p:spPr bwMode="auto">
                <a:xfrm>
                  <a:off x="3582621" y="4884492"/>
                  <a:ext cx="386921" cy="189621"/>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eaLnBrk="0" hangingPunct="0">
                    <a:buClr>
                      <a:srgbClr val="C1CD19"/>
                    </a:buClr>
                    <a:defRPr/>
                  </a:pPr>
                  <a:endParaRPr lang="en-US" sz="1050" b="1" dirty="0">
                    <a:solidFill>
                      <a:srgbClr val="5F6062"/>
                    </a:solidFill>
                    <a:latin typeface="Calibri Light"/>
                    <a:cs typeface="Arial" charset="0"/>
                  </a:endParaRPr>
                </a:p>
              </p:txBody>
            </p:sp>
            <p:sp>
              <p:nvSpPr>
                <p:cNvPr id="170" name="Rectangle 169"/>
                <p:cNvSpPr/>
                <p:nvPr/>
              </p:nvSpPr>
              <p:spPr bwMode="auto">
                <a:xfrm>
                  <a:off x="3225484" y="5163909"/>
                  <a:ext cx="226770" cy="1264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71" name="Rectangle 170"/>
                <p:cNvSpPr/>
                <p:nvPr/>
              </p:nvSpPr>
              <p:spPr bwMode="auto">
                <a:xfrm>
                  <a:off x="2965603" y="5713356"/>
                  <a:ext cx="566925" cy="11329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buClr>
                      <a:srgbClr val="F0AB00"/>
                    </a:buClr>
                    <a:buSzPct val="80000"/>
                    <a:defRPr/>
                  </a:pPr>
                  <a:endParaRPr lang="en-US" sz="1050" b="1" kern="0" dirty="0">
                    <a:solidFill>
                      <a:srgbClr val="FFFFFF"/>
                    </a:solidFill>
                    <a:latin typeface="Arial Narrow"/>
                    <a:cs typeface="Arial Narrow"/>
                  </a:endParaRPr>
                </a:p>
              </p:txBody>
            </p:sp>
            <p:sp>
              <p:nvSpPr>
                <p:cNvPr id="173" name="Rectangle 172"/>
                <p:cNvSpPr/>
                <p:nvPr/>
              </p:nvSpPr>
              <p:spPr bwMode="auto">
                <a:xfrm>
                  <a:off x="3452254" y="5779395"/>
                  <a:ext cx="226770" cy="1264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grpSp>
          <p:grpSp>
            <p:nvGrpSpPr>
              <p:cNvPr id="7" name="Group 119"/>
              <p:cNvGrpSpPr/>
              <p:nvPr/>
            </p:nvGrpSpPr>
            <p:grpSpPr>
              <a:xfrm>
                <a:off x="2361306" y="2100573"/>
                <a:ext cx="4363499" cy="2152951"/>
                <a:chOff x="2361306" y="2100573"/>
                <a:chExt cx="4363499" cy="2152951"/>
              </a:xfrm>
            </p:grpSpPr>
            <p:sp>
              <p:nvSpPr>
                <p:cNvPr id="121" name="Rectangle 120"/>
                <p:cNvSpPr/>
                <p:nvPr/>
              </p:nvSpPr>
              <p:spPr>
                <a:xfrm>
                  <a:off x="2361306" y="2100573"/>
                  <a:ext cx="4363499" cy="2152951"/>
                </a:xfrm>
                <a:prstGeom prst="rect">
                  <a:avLst/>
                </a:prstGeom>
                <a:solidFill>
                  <a:srgbClr val="FFFFFF">
                    <a:alpha val="5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dirty="0">
                    <a:solidFill>
                      <a:srgbClr val="FFFFFF"/>
                    </a:solidFill>
                    <a:latin typeface="Calibri"/>
                  </a:endParaRPr>
                </a:p>
              </p:txBody>
            </p:sp>
            <p:grpSp>
              <p:nvGrpSpPr>
                <p:cNvPr id="8" name="Group 118"/>
                <p:cNvGrpSpPr/>
                <p:nvPr/>
              </p:nvGrpSpPr>
              <p:grpSpPr>
                <a:xfrm>
                  <a:off x="2361306" y="2100573"/>
                  <a:ext cx="4363499" cy="2152951"/>
                  <a:chOff x="2361306" y="2100573"/>
                  <a:chExt cx="4363499" cy="2152951"/>
                </a:xfrm>
              </p:grpSpPr>
              <p:sp>
                <p:nvSpPr>
                  <p:cNvPr id="123" name="Rectangle 122"/>
                  <p:cNvSpPr/>
                  <p:nvPr/>
                </p:nvSpPr>
                <p:spPr bwMode="auto">
                  <a:xfrm>
                    <a:off x="5776218" y="2687742"/>
                    <a:ext cx="569152" cy="58716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24" name="Rectangle 123"/>
                  <p:cNvSpPr/>
                  <p:nvPr/>
                </p:nvSpPr>
                <p:spPr bwMode="auto">
                  <a:xfrm>
                    <a:off x="3309893" y="3470632"/>
                    <a:ext cx="853728" cy="489307"/>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25" name="Rectangle 124"/>
                  <p:cNvSpPr/>
                  <p:nvPr/>
                </p:nvSpPr>
                <p:spPr bwMode="auto">
                  <a:xfrm>
                    <a:off x="5112207" y="3862079"/>
                    <a:ext cx="853728" cy="39144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26" name="Rectangle 125"/>
                  <p:cNvSpPr/>
                  <p:nvPr/>
                </p:nvSpPr>
                <p:spPr bwMode="auto">
                  <a:xfrm>
                    <a:off x="2361306" y="2100573"/>
                    <a:ext cx="474293" cy="4893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27" name="Rectangle 126"/>
                  <p:cNvSpPr/>
                  <p:nvPr/>
                </p:nvSpPr>
                <p:spPr bwMode="auto">
                  <a:xfrm>
                    <a:off x="5965936" y="3862079"/>
                    <a:ext cx="758869" cy="39144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eaLnBrk="0" hangingPunct="0">
                      <a:buClr>
                        <a:srgbClr val="C1CD19"/>
                      </a:buClr>
                      <a:defRPr/>
                    </a:pPr>
                    <a:endParaRPr lang="en-US" sz="1050" b="1" dirty="0">
                      <a:solidFill>
                        <a:srgbClr val="FFFFFF"/>
                      </a:solidFill>
                      <a:latin typeface="Arial" charset="0"/>
                      <a:cs typeface="Arial" charset="0"/>
                    </a:endParaRPr>
                  </a:p>
                </p:txBody>
              </p:sp>
              <p:sp>
                <p:nvSpPr>
                  <p:cNvPr id="128" name="Rectangle 127"/>
                  <p:cNvSpPr/>
                  <p:nvPr/>
                </p:nvSpPr>
                <p:spPr bwMode="auto">
                  <a:xfrm>
                    <a:off x="2361306" y="3959940"/>
                    <a:ext cx="853728" cy="293584"/>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29" name="Rectangle 128"/>
                  <p:cNvSpPr/>
                  <p:nvPr/>
                </p:nvSpPr>
                <p:spPr bwMode="auto">
                  <a:xfrm>
                    <a:off x="2835599" y="2589880"/>
                    <a:ext cx="474293" cy="48930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defTabSz="676997" eaLnBrk="0" hangingPunct="0">
                      <a:buClr>
                        <a:srgbClr val="C1CD19"/>
                      </a:buClr>
                      <a:defRPr/>
                    </a:pPr>
                    <a:endParaRPr lang="en-US" sz="1050" b="1" dirty="0">
                      <a:solidFill>
                        <a:srgbClr val="5F6062"/>
                      </a:solidFill>
                      <a:latin typeface="Calibri Light"/>
                      <a:cs typeface="Arial" charset="0"/>
                    </a:endParaRPr>
                  </a:p>
                </p:txBody>
              </p:sp>
              <p:sp>
                <p:nvSpPr>
                  <p:cNvPr id="130" name="Rectangle 129"/>
                  <p:cNvSpPr/>
                  <p:nvPr/>
                </p:nvSpPr>
                <p:spPr bwMode="auto">
                  <a:xfrm>
                    <a:off x="5681359" y="2100573"/>
                    <a:ext cx="664011" cy="58716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eaLnBrk="0" hangingPunct="0">
                      <a:buClr>
                        <a:srgbClr val="C1CD19"/>
                      </a:buClr>
                      <a:defRPr/>
                    </a:pPr>
                    <a:endParaRPr lang="en-US" sz="1050" b="1" dirty="0">
                      <a:solidFill>
                        <a:srgbClr val="FFFFFF"/>
                      </a:solidFill>
                      <a:latin typeface="Arial" charset="0"/>
                      <a:cs typeface="Arial" charset="0"/>
                    </a:endParaRPr>
                  </a:p>
                </p:txBody>
              </p:sp>
              <p:sp>
                <p:nvSpPr>
                  <p:cNvPr id="131" name="Rectangle 130"/>
                  <p:cNvSpPr/>
                  <p:nvPr/>
                </p:nvSpPr>
                <p:spPr bwMode="auto">
                  <a:xfrm>
                    <a:off x="6345371" y="2100573"/>
                    <a:ext cx="379434" cy="978614"/>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32" name="Rectangle 131"/>
                  <p:cNvSpPr/>
                  <p:nvPr/>
                </p:nvSpPr>
                <p:spPr bwMode="auto">
                  <a:xfrm>
                    <a:off x="4637914" y="2100573"/>
                    <a:ext cx="379434" cy="58716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33" name="Rectangle 132"/>
                  <p:cNvSpPr/>
                  <p:nvPr/>
                </p:nvSpPr>
                <p:spPr bwMode="auto">
                  <a:xfrm>
                    <a:off x="3784186" y="2100573"/>
                    <a:ext cx="853728" cy="39144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eaLnBrk="0" hangingPunct="0">
                      <a:buClr>
                        <a:srgbClr val="C1CD19"/>
                      </a:buClr>
                      <a:defRPr/>
                    </a:pPr>
                    <a:endParaRPr lang="en-US" sz="1050" b="1" dirty="0">
                      <a:solidFill>
                        <a:srgbClr val="FFFFFF"/>
                      </a:solidFill>
                      <a:latin typeface="Arial" charset="0"/>
                      <a:cs typeface="Arial" charset="0"/>
                    </a:endParaRPr>
                  </a:p>
                </p:txBody>
              </p:sp>
              <p:sp>
                <p:nvSpPr>
                  <p:cNvPr id="134" name="Rectangle 133"/>
                  <p:cNvSpPr/>
                  <p:nvPr/>
                </p:nvSpPr>
                <p:spPr bwMode="auto">
                  <a:xfrm>
                    <a:off x="2361306" y="2589880"/>
                    <a:ext cx="474293" cy="78289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sp>
                <p:nvSpPr>
                  <p:cNvPr id="135" name="Rectangle 134"/>
                  <p:cNvSpPr/>
                  <p:nvPr/>
                </p:nvSpPr>
                <p:spPr bwMode="auto">
                  <a:xfrm>
                    <a:off x="4353338" y="2496095"/>
                    <a:ext cx="284576" cy="58309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40" name="Rectangle 139"/>
                  <p:cNvSpPr/>
                  <p:nvPr/>
                </p:nvSpPr>
                <p:spPr bwMode="auto">
                  <a:xfrm>
                    <a:off x="2839550" y="3079187"/>
                    <a:ext cx="466390" cy="88075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06" eaLnBrk="0" hangingPunct="0">
                      <a:buClr>
                        <a:srgbClr val="C1CD19"/>
                      </a:buClr>
                      <a:defRPr/>
                    </a:pPr>
                    <a:endParaRPr lang="en-US" sz="1050" b="1" dirty="0">
                      <a:solidFill>
                        <a:srgbClr val="FFFFFF"/>
                      </a:solidFill>
                      <a:latin typeface="Arial" charset="0"/>
                      <a:cs typeface="Arial" charset="0"/>
                    </a:endParaRPr>
                  </a:p>
                </p:txBody>
              </p:sp>
              <p:sp>
                <p:nvSpPr>
                  <p:cNvPr id="141" name="Rectangle 140"/>
                  <p:cNvSpPr/>
                  <p:nvPr/>
                </p:nvSpPr>
                <p:spPr bwMode="auto">
                  <a:xfrm>
                    <a:off x="2361306" y="3372772"/>
                    <a:ext cx="474293" cy="58716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eaLnBrk="0" hangingPunct="0">
                      <a:buClr>
                        <a:srgbClr val="C1CD19"/>
                      </a:buClr>
                      <a:defRPr/>
                    </a:pPr>
                    <a:endParaRPr lang="en-US" sz="1050" b="1" dirty="0">
                      <a:solidFill>
                        <a:srgbClr val="5F6062"/>
                      </a:solidFill>
                      <a:latin typeface="Calibri Light"/>
                      <a:cs typeface="Arial" charset="0"/>
                    </a:endParaRPr>
                  </a:p>
                </p:txBody>
              </p:sp>
              <p:sp>
                <p:nvSpPr>
                  <p:cNvPr id="142" name="Rectangle 141"/>
                  <p:cNvSpPr/>
                  <p:nvPr/>
                </p:nvSpPr>
                <p:spPr bwMode="auto">
                  <a:xfrm>
                    <a:off x="3215034" y="3959940"/>
                    <a:ext cx="948587" cy="29358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0" b="1" kern="0" dirty="0">
                      <a:solidFill>
                        <a:srgbClr val="000000"/>
                      </a:solidFill>
                      <a:latin typeface="Arial Narrow"/>
                      <a:cs typeface="Arial Narrow"/>
                    </a:endParaRPr>
                  </a:p>
                </p:txBody>
              </p:sp>
              <p:sp>
                <p:nvSpPr>
                  <p:cNvPr id="143" name="Rectangle 142"/>
                  <p:cNvSpPr/>
                  <p:nvPr/>
                </p:nvSpPr>
                <p:spPr bwMode="auto">
                  <a:xfrm>
                    <a:off x="6345371" y="3079187"/>
                    <a:ext cx="379434" cy="58716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676997" eaLnBrk="0" hangingPunct="0">
                      <a:defRPr/>
                    </a:pPr>
                    <a:endParaRPr lang="en-US" sz="1050" b="1" kern="0" dirty="0">
                      <a:solidFill>
                        <a:srgbClr val="FFFFFF"/>
                      </a:solidFill>
                      <a:latin typeface="Arial Narrow"/>
                      <a:cs typeface="Arial Narrow"/>
                    </a:endParaRPr>
                  </a:p>
                </p:txBody>
              </p:sp>
              <p:sp>
                <p:nvSpPr>
                  <p:cNvPr id="144" name="Rectangle 143"/>
                  <p:cNvSpPr/>
                  <p:nvPr/>
                </p:nvSpPr>
                <p:spPr bwMode="auto">
                  <a:xfrm>
                    <a:off x="6345371" y="3666355"/>
                    <a:ext cx="379434" cy="1957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06" eaLnBrk="0" hangingPunct="0">
                      <a:buClr>
                        <a:srgbClr val="C1CD19"/>
                      </a:buClr>
                      <a:defRPr/>
                    </a:pPr>
                    <a:endParaRPr lang="en-US" sz="1050" b="1" dirty="0">
                      <a:solidFill>
                        <a:srgbClr val="5F6062"/>
                      </a:solidFill>
                      <a:latin typeface="Calibri Light"/>
                      <a:cs typeface="Arial" charset="0"/>
                    </a:endParaRPr>
                  </a:p>
                </p:txBody>
              </p:sp>
              <p:sp>
                <p:nvSpPr>
                  <p:cNvPr id="145" name="Rectangle 144"/>
                  <p:cNvSpPr/>
                  <p:nvPr/>
                </p:nvSpPr>
                <p:spPr bwMode="auto">
                  <a:xfrm>
                    <a:off x="5776218" y="3274910"/>
                    <a:ext cx="569152" cy="587169"/>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0" b="1" kern="0" dirty="0">
                      <a:solidFill>
                        <a:srgbClr val="FFFFFF"/>
                      </a:solidFill>
                      <a:latin typeface="Arial Narrow"/>
                      <a:cs typeface="Arial Narrow"/>
                    </a:endParaRPr>
                  </a:p>
                </p:txBody>
              </p:sp>
            </p:grpSp>
          </p:grpSp>
        </p:grpSp>
        <p:sp>
          <p:nvSpPr>
            <p:cNvPr id="5" name="Rectangle 4"/>
            <p:cNvSpPr/>
            <p:nvPr/>
          </p:nvSpPr>
          <p:spPr>
            <a:xfrm>
              <a:off x="152400" y="1116240"/>
              <a:ext cx="5086393" cy="338554"/>
            </a:xfrm>
            <a:prstGeom prst="rect">
              <a:avLst/>
            </a:prstGeom>
          </p:spPr>
          <p:txBody>
            <a:bodyPr wrap="square">
              <a:spAutoFit/>
            </a:bodyPr>
            <a:lstStyle/>
            <a:p>
              <a:pPr marL="0" lvl="1" defTabSz="676997">
                <a:spcAft>
                  <a:spcPts val="600"/>
                </a:spcAft>
                <a:buSzPct val="80000"/>
              </a:pPr>
              <a:r>
                <a:rPr lang="en-US" sz="1600" b="1" dirty="0">
                  <a:solidFill>
                    <a:srgbClr val="5F6062"/>
                  </a:solidFill>
                  <a:latin typeface="Helvetica"/>
                  <a:cs typeface="Helvetica"/>
                </a:rPr>
                <a:t>Some defining Service Domain characteristics:</a:t>
              </a:r>
            </a:p>
          </p:txBody>
        </p:sp>
        <p:sp>
          <p:nvSpPr>
            <p:cNvPr id="172" name="Rectangle 171"/>
            <p:cNvSpPr/>
            <p:nvPr/>
          </p:nvSpPr>
          <p:spPr>
            <a:xfrm>
              <a:off x="152400" y="1572599"/>
              <a:ext cx="5588982" cy="4724370"/>
            </a:xfrm>
            <a:prstGeom prst="rect">
              <a:avLst/>
            </a:prstGeom>
          </p:spPr>
          <p:txBody>
            <a:bodyPr wrap="square">
              <a:spAutoFit/>
            </a:bodyPr>
            <a:lstStyle/>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A unique business purpose </a:t>
              </a:r>
              <a:r>
                <a:rPr lang="en-US" sz="1400" b="1" dirty="0">
                  <a:solidFill>
                    <a:srgbClr val="5F6062"/>
                  </a:solidFill>
                  <a:latin typeface="Helvetica"/>
                  <a:cs typeface="Helvetica"/>
                </a:rPr>
                <a:t>– has sole responsibility for fulfilling a specific and discrete business purpose</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It is elemental </a:t>
              </a:r>
              <a:r>
                <a:rPr lang="en-US" sz="1400" b="1" dirty="0">
                  <a:solidFill>
                    <a:srgbClr val="5F6062"/>
                  </a:solidFill>
                  <a:latin typeface="Helvetica"/>
                  <a:cs typeface="Helvetica"/>
                </a:rPr>
                <a:t>– it is not an assembly of other Service Domains.  </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Collectively comprehensive </a:t>
              </a:r>
              <a:r>
                <a:rPr lang="en-US" sz="1400" b="1" dirty="0">
                  <a:solidFill>
                    <a:srgbClr val="5F6062"/>
                  </a:solidFill>
                  <a:latin typeface="Helvetica"/>
                  <a:cs typeface="Helvetica"/>
                </a:rPr>
                <a:t>– all possible business activity can be modeled using Service Domains</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Has a ‘Control Record’ </a:t>
              </a:r>
              <a:r>
                <a:rPr lang="en-US" sz="1400" b="1" dirty="0">
                  <a:solidFill>
                    <a:srgbClr val="5F6062"/>
                  </a:solidFill>
                  <a:latin typeface="Helvetica"/>
                  <a:cs typeface="Helvetica"/>
                </a:rPr>
                <a:t>– the control record reflects its business role or purpose (does something to something)</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Full life-cycle support </a:t>
              </a:r>
              <a:r>
                <a:rPr lang="en-US" sz="1400" b="1" dirty="0">
                  <a:solidFill>
                    <a:srgbClr val="5F6062"/>
                  </a:solidFill>
                  <a:latin typeface="Helvetica"/>
                  <a:cs typeface="Helvetica"/>
                </a:rPr>
                <a:t>– it is responsible for all possible states of its control record</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Single or multiple instances </a:t>
              </a:r>
              <a:r>
                <a:rPr lang="en-US" sz="1400" b="1" dirty="0">
                  <a:solidFill>
                    <a:srgbClr val="5F6062"/>
                  </a:solidFill>
                  <a:latin typeface="Helvetica"/>
                  <a:cs typeface="Helvetica"/>
                </a:rPr>
                <a:t>– can have a single active instance or multiple active instances of its control record (e.g. a single business unit plan, or multiple customer accounts)</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Short or long life-span </a:t>
              </a:r>
              <a:r>
                <a:rPr lang="en-US" sz="1400" b="1" dirty="0">
                  <a:solidFill>
                    <a:srgbClr val="5F6062"/>
                  </a:solidFill>
                  <a:latin typeface="Helvetica"/>
                  <a:cs typeface="Helvetica"/>
                </a:rPr>
                <a:t>– its life-span can be short or long- lived (e.g. a customer interaction or a product design)</a:t>
              </a:r>
            </a:p>
            <a:p>
              <a:pPr marL="350872" indent="-358811" defTabSz="676997">
                <a:spcAft>
                  <a:spcPts val="600"/>
                </a:spcAft>
                <a:buSzPct val="80000"/>
                <a:buFont typeface="Wingdings" panose="05000000000000000000" pitchFamily="2" charset="2"/>
                <a:buChar char="§"/>
              </a:pPr>
              <a:r>
                <a:rPr lang="en-US" sz="1400" b="1" i="1" dirty="0">
                  <a:solidFill>
                    <a:srgbClr val="5F6062"/>
                  </a:solidFill>
                  <a:latin typeface="Helvetica"/>
                  <a:cs typeface="Helvetica"/>
                </a:rPr>
                <a:t>Service-based </a:t>
              </a:r>
              <a:r>
                <a:rPr lang="en-US" sz="1400" b="1" dirty="0">
                  <a:solidFill>
                    <a:srgbClr val="5F6062"/>
                  </a:solidFill>
                  <a:latin typeface="Helvetica"/>
                  <a:cs typeface="Helvetica"/>
                </a:rPr>
                <a:t>– all possible business activity can be modeled as a pattern of service interactions between a suitable selection of Service Domains</a:t>
              </a:r>
              <a:endParaRPr lang="en-US" sz="1600" b="1" dirty="0">
                <a:solidFill>
                  <a:srgbClr val="5F6062"/>
                </a:solidFill>
                <a:latin typeface="Helvetica"/>
                <a:cs typeface="Helvetica"/>
              </a:endParaRPr>
            </a:p>
          </p:txBody>
        </p:sp>
        <p:grpSp>
          <p:nvGrpSpPr>
            <p:cNvPr id="9" name="Group 174"/>
            <p:cNvGrpSpPr/>
            <p:nvPr/>
          </p:nvGrpSpPr>
          <p:grpSpPr>
            <a:xfrm>
              <a:off x="6253870" y="3321281"/>
              <a:ext cx="2561904" cy="2682497"/>
              <a:chOff x="6253870" y="3321281"/>
              <a:chExt cx="2561904" cy="2682497"/>
            </a:xfrm>
          </p:grpSpPr>
          <p:sp>
            <p:nvSpPr>
              <p:cNvPr id="201" name="TextBox 200"/>
              <p:cNvSpPr txBox="1"/>
              <p:nvPr/>
            </p:nvSpPr>
            <p:spPr>
              <a:xfrm>
                <a:off x="6253870" y="3321281"/>
                <a:ext cx="2056268" cy="480110"/>
              </a:xfrm>
              <a:prstGeom prst="rect">
                <a:avLst/>
              </a:prstGeom>
              <a:noFill/>
              <a:effectLst/>
            </p:spPr>
            <p:txBody>
              <a:bodyPr wrap="none" lIns="0" tIns="0" rIns="0" bIns="0" rtlCol="0" anchor="ctr" anchorCtr="1">
                <a:noAutofit/>
              </a:bodyPr>
              <a:lstStyle/>
              <a:p>
                <a:pPr algn="ctr" defTabSz="676997">
                  <a:lnSpc>
                    <a:spcPct val="90000"/>
                  </a:lnSpc>
                </a:pPr>
                <a:r>
                  <a:rPr lang="en-US" sz="1600" b="1" dirty="0">
                    <a:solidFill>
                      <a:srgbClr val="5F6062"/>
                    </a:solidFill>
                    <a:latin typeface="Helvetica"/>
                    <a:cs typeface="Helvetica"/>
                  </a:rPr>
                  <a:t>BIAN</a:t>
                </a:r>
              </a:p>
              <a:p>
                <a:pPr algn="ctr" defTabSz="676997">
                  <a:lnSpc>
                    <a:spcPct val="90000"/>
                  </a:lnSpc>
                </a:pPr>
                <a:r>
                  <a:rPr lang="en-US" sz="1600" b="1" dirty="0">
                    <a:solidFill>
                      <a:srgbClr val="5F6062"/>
                    </a:solidFill>
                    <a:latin typeface="Helvetica"/>
                    <a:cs typeface="Helvetica"/>
                  </a:rPr>
                  <a:t>Service Domain</a:t>
                </a:r>
              </a:p>
            </p:txBody>
          </p:sp>
          <p:grpSp>
            <p:nvGrpSpPr>
              <p:cNvPr id="10" name="Group 173"/>
              <p:cNvGrpSpPr/>
              <p:nvPr/>
            </p:nvGrpSpPr>
            <p:grpSpPr>
              <a:xfrm>
                <a:off x="6409498" y="3922715"/>
                <a:ext cx="2406276" cy="2081063"/>
                <a:chOff x="6409498" y="3922715"/>
                <a:chExt cx="2406276" cy="2081063"/>
              </a:xfrm>
            </p:grpSpPr>
            <p:grpSp>
              <p:nvGrpSpPr>
                <p:cNvPr id="11" name="Group 135"/>
                <p:cNvGrpSpPr/>
                <p:nvPr/>
              </p:nvGrpSpPr>
              <p:grpSpPr>
                <a:xfrm>
                  <a:off x="7959688" y="4345732"/>
                  <a:ext cx="606781" cy="1306516"/>
                  <a:chOff x="7959688" y="4538152"/>
                  <a:chExt cx="606781" cy="1306516"/>
                </a:xfrm>
              </p:grpSpPr>
              <p:sp>
                <p:nvSpPr>
                  <p:cNvPr id="254" name="Rectangle 253"/>
                  <p:cNvSpPr/>
                  <p:nvPr/>
                </p:nvSpPr>
                <p:spPr>
                  <a:xfrm>
                    <a:off x="7964914" y="4848827"/>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55" name="Oval 254"/>
                  <p:cNvSpPr/>
                  <p:nvPr/>
                </p:nvSpPr>
                <p:spPr bwMode="gray">
                  <a:xfrm>
                    <a:off x="8310305" y="4787450"/>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50" name="Rectangle 249"/>
                  <p:cNvSpPr/>
                  <p:nvPr/>
                </p:nvSpPr>
                <p:spPr>
                  <a:xfrm>
                    <a:off x="7959702" y="5685158"/>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51" name="Block Arc 250"/>
                  <p:cNvSpPr/>
                  <p:nvPr/>
                </p:nvSpPr>
                <p:spPr>
                  <a:xfrm rot="16200000">
                    <a:off x="8300023" y="5578221"/>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48" name="Rectangle 247"/>
                  <p:cNvSpPr/>
                  <p:nvPr/>
                </p:nvSpPr>
                <p:spPr>
                  <a:xfrm>
                    <a:off x="7964901" y="4599529"/>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49" name="Oval 248"/>
                  <p:cNvSpPr/>
                  <p:nvPr/>
                </p:nvSpPr>
                <p:spPr bwMode="gray">
                  <a:xfrm>
                    <a:off x="8310292" y="4538152"/>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46" name="Rectangle 245"/>
                  <p:cNvSpPr/>
                  <p:nvPr/>
                </p:nvSpPr>
                <p:spPr>
                  <a:xfrm>
                    <a:off x="7959688" y="5379529"/>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sp>
                <p:nvSpPr>
                  <p:cNvPr id="247" name="Block Arc 246"/>
                  <p:cNvSpPr/>
                  <p:nvPr/>
                </p:nvSpPr>
                <p:spPr>
                  <a:xfrm rot="16200000">
                    <a:off x="8300009" y="5272592"/>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grpSp>
            <p:sp>
              <p:nvSpPr>
                <p:cNvPr id="197" name="Snip Same Side Corner Rectangle 196"/>
                <p:cNvSpPr/>
                <p:nvPr/>
              </p:nvSpPr>
              <p:spPr bwMode="auto">
                <a:xfrm>
                  <a:off x="6409498" y="3922715"/>
                  <a:ext cx="1744127" cy="2081063"/>
                </a:xfrm>
                <a:prstGeom prst="snip2SameRect">
                  <a:avLst>
                    <a:gd name="adj1" fmla="val 21986"/>
                    <a:gd name="adj2" fmla="val 22660"/>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eaLnBrk="0" hangingPunct="0">
                    <a:defRPr/>
                  </a:pPr>
                  <a:endParaRPr lang="en-US" sz="1400" dirty="0">
                    <a:solidFill>
                      <a:srgbClr val="FFFFFF"/>
                    </a:solidFill>
                    <a:latin typeface="Calibri"/>
                  </a:endParaRPr>
                </a:p>
              </p:txBody>
            </p:sp>
            <p:sp>
              <p:nvSpPr>
                <p:cNvPr id="216" name="Can 215"/>
                <p:cNvSpPr/>
                <p:nvPr/>
              </p:nvSpPr>
              <p:spPr>
                <a:xfrm>
                  <a:off x="6740741" y="5319006"/>
                  <a:ext cx="1125291" cy="509171"/>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r>
                    <a:rPr lang="en-US" sz="1200" b="1" dirty="0">
                      <a:solidFill>
                        <a:srgbClr val="5F6062"/>
                      </a:solidFill>
                      <a:latin typeface="Calibri"/>
                    </a:rPr>
                    <a:t>Local state</a:t>
                  </a:r>
                </a:p>
              </p:txBody>
            </p:sp>
            <p:sp>
              <p:nvSpPr>
                <p:cNvPr id="220" name="Circular Arrow 219"/>
                <p:cNvSpPr>
                  <a:spLocks noChangeAspect="1"/>
                </p:cNvSpPr>
                <p:nvPr/>
              </p:nvSpPr>
              <p:spPr>
                <a:xfrm rot="5400000">
                  <a:off x="6540576" y="3934371"/>
                  <a:ext cx="1462557" cy="1444278"/>
                </a:xfrm>
                <a:prstGeom prst="circularArrow">
                  <a:avLst>
                    <a:gd name="adj1" fmla="val 9305"/>
                    <a:gd name="adj2" fmla="val 1142319"/>
                    <a:gd name="adj3" fmla="val 9582904"/>
                    <a:gd name="adj4" fmla="val 10800000"/>
                    <a:gd name="adj5" fmla="val 15014"/>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eaLnBrk="0" hangingPunct="0">
                    <a:defRPr/>
                  </a:pPr>
                  <a:endParaRPr lang="en-US" sz="1400" dirty="0">
                    <a:solidFill>
                      <a:srgbClr val="FFFFFF"/>
                    </a:solidFill>
                    <a:latin typeface="Calibri"/>
                  </a:endParaRPr>
                </a:p>
              </p:txBody>
            </p:sp>
            <p:grpSp>
              <p:nvGrpSpPr>
                <p:cNvPr id="12" name="Group 17"/>
                <p:cNvGrpSpPr/>
                <p:nvPr/>
              </p:nvGrpSpPr>
              <p:grpSpPr>
                <a:xfrm>
                  <a:off x="6893370" y="4447381"/>
                  <a:ext cx="756583" cy="465648"/>
                  <a:chOff x="5181600" y="4419600"/>
                  <a:chExt cx="643464" cy="393699"/>
                </a:xfrm>
                <a:effectLst/>
              </p:grpSpPr>
              <p:sp>
                <p:nvSpPr>
                  <p:cNvPr id="223" name="Rectangle 222"/>
                  <p:cNvSpPr/>
                  <p:nvPr/>
                </p:nvSpPr>
                <p:spPr>
                  <a:xfrm>
                    <a:off x="5181600" y="4419600"/>
                    <a:ext cx="457200" cy="228600"/>
                  </a:xfrm>
                  <a:prstGeom prst="rect">
                    <a:avLst/>
                  </a:prstGeom>
                  <a:ln>
                    <a:solidFill>
                      <a:srgbClr val="5F6062"/>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defTabSz="676997"/>
                    <a:endParaRPr lang="en-US" sz="1600" b="1" dirty="0">
                      <a:solidFill>
                        <a:srgbClr val="5F6062"/>
                      </a:solidFill>
                      <a:latin typeface="Calibri"/>
                    </a:endParaRPr>
                  </a:p>
                </p:txBody>
              </p:sp>
              <p:sp>
                <p:nvSpPr>
                  <p:cNvPr id="240" name="Rectangle 239"/>
                  <p:cNvSpPr/>
                  <p:nvPr/>
                </p:nvSpPr>
                <p:spPr>
                  <a:xfrm>
                    <a:off x="5228166" y="4460875"/>
                    <a:ext cx="457200" cy="228600"/>
                  </a:xfrm>
                  <a:prstGeom prst="rect">
                    <a:avLst/>
                  </a:prstGeom>
                  <a:ln>
                    <a:solidFill>
                      <a:srgbClr val="5F6062"/>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defTabSz="676997"/>
                    <a:endParaRPr lang="en-US" sz="1600" b="1" dirty="0">
                      <a:solidFill>
                        <a:srgbClr val="5F6062"/>
                      </a:solidFill>
                      <a:latin typeface="Calibri"/>
                    </a:endParaRPr>
                  </a:p>
                </p:txBody>
              </p:sp>
              <p:sp>
                <p:nvSpPr>
                  <p:cNvPr id="241" name="Rectangle 240"/>
                  <p:cNvSpPr/>
                  <p:nvPr/>
                </p:nvSpPr>
                <p:spPr>
                  <a:xfrm>
                    <a:off x="5274732" y="4502150"/>
                    <a:ext cx="457200" cy="228600"/>
                  </a:xfrm>
                  <a:prstGeom prst="rect">
                    <a:avLst/>
                  </a:prstGeom>
                  <a:ln>
                    <a:solidFill>
                      <a:srgbClr val="5F6062"/>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defTabSz="676997"/>
                    <a:endParaRPr lang="en-US" sz="1600" b="1" dirty="0">
                      <a:solidFill>
                        <a:srgbClr val="5F6062"/>
                      </a:solidFill>
                      <a:latin typeface="Calibri"/>
                    </a:endParaRPr>
                  </a:p>
                </p:txBody>
              </p:sp>
              <p:sp>
                <p:nvSpPr>
                  <p:cNvPr id="244" name="Rectangle 243"/>
                  <p:cNvSpPr/>
                  <p:nvPr/>
                </p:nvSpPr>
                <p:spPr>
                  <a:xfrm>
                    <a:off x="5321298" y="4543425"/>
                    <a:ext cx="457200" cy="228600"/>
                  </a:xfrm>
                  <a:prstGeom prst="rect">
                    <a:avLst/>
                  </a:prstGeom>
                  <a:ln>
                    <a:solidFill>
                      <a:srgbClr val="5F6062"/>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defTabSz="676997"/>
                    <a:endParaRPr lang="en-US" sz="1600" b="1" dirty="0">
                      <a:solidFill>
                        <a:srgbClr val="5F6062"/>
                      </a:solidFill>
                      <a:latin typeface="Calibri"/>
                    </a:endParaRPr>
                  </a:p>
                </p:txBody>
              </p:sp>
              <p:sp>
                <p:nvSpPr>
                  <p:cNvPr id="245" name="Rectangle 244"/>
                  <p:cNvSpPr/>
                  <p:nvPr/>
                </p:nvSpPr>
                <p:spPr>
                  <a:xfrm>
                    <a:off x="5367864" y="4584699"/>
                    <a:ext cx="457200" cy="228600"/>
                  </a:xfrm>
                  <a:prstGeom prst="rect">
                    <a:avLst/>
                  </a:prstGeom>
                  <a:ln>
                    <a:solidFill>
                      <a:srgbClr val="5F6062"/>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defTabSz="676997"/>
                    <a:endParaRPr lang="en-US" sz="1600" b="1" dirty="0">
                      <a:solidFill>
                        <a:srgbClr val="5F6062"/>
                      </a:solidFill>
                      <a:latin typeface="Calibri"/>
                    </a:endParaRPr>
                  </a:p>
                </p:txBody>
              </p:sp>
            </p:grpSp>
            <p:sp>
              <p:nvSpPr>
                <p:cNvPr id="222" name="Rounded Rectangle 221"/>
                <p:cNvSpPr/>
                <p:nvPr/>
              </p:nvSpPr>
              <p:spPr>
                <a:xfrm>
                  <a:off x="6845530" y="4323996"/>
                  <a:ext cx="824513" cy="692702"/>
                </a:xfrm>
                <a:prstGeom prst="roundRect">
                  <a:avLst>
                    <a:gd name="adj" fmla="val 22202"/>
                  </a:avLst>
                </a:prstGeom>
                <a:solidFill>
                  <a:srgbClr val="F2F2F2"/>
                </a:solidFill>
                <a:ln>
                  <a:solidFill>
                    <a:srgbClr val="5F6062"/>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defTabSz="676997">
                    <a:defRPr/>
                  </a:pPr>
                  <a:r>
                    <a:rPr lang="en-US" sz="1200" b="1" dirty="0">
                      <a:solidFill>
                        <a:srgbClr val="5F6062"/>
                      </a:solidFill>
                      <a:latin typeface="Arial"/>
                      <a:cs typeface="Arial"/>
                    </a:rPr>
                    <a:t>Full</a:t>
                  </a:r>
                </a:p>
                <a:p>
                  <a:pPr defTabSz="676997">
                    <a:defRPr/>
                  </a:pPr>
                  <a:r>
                    <a:rPr lang="en-US" sz="1200" b="1" dirty="0">
                      <a:solidFill>
                        <a:srgbClr val="5F6062"/>
                      </a:solidFill>
                      <a:latin typeface="Arial"/>
                      <a:cs typeface="Arial"/>
                    </a:rPr>
                    <a:t>lifecycle</a:t>
                  </a:r>
                </a:p>
                <a:p>
                  <a:pPr defTabSz="676997">
                    <a:defRPr/>
                  </a:pPr>
                  <a:r>
                    <a:rPr lang="en-US" sz="1200" b="1" dirty="0">
                      <a:solidFill>
                        <a:srgbClr val="5F6062"/>
                      </a:solidFill>
                      <a:latin typeface="Arial"/>
                      <a:cs typeface="Arial"/>
                    </a:rPr>
                    <a:t>instances</a:t>
                  </a:r>
                </a:p>
              </p:txBody>
            </p:sp>
            <p:sp>
              <p:nvSpPr>
                <p:cNvPr id="218" name="Rounded Rectangle 217"/>
                <p:cNvSpPr/>
                <p:nvPr/>
              </p:nvSpPr>
              <p:spPr>
                <a:xfrm>
                  <a:off x="8500202" y="4145650"/>
                  <a:ext cx="315572" cy="740690"/>
                </a:xfrm>
                <a:prstGeom prst="roundRect">
                  <a:avLst>
                    <a:gd name="adj" fmla="val 22202"/>
                  </a:avLst>
                </a:prstGeom>
                <a:solidFill>
                  <a:srgbClr val="FFFFFF">
                    <a:alpha val="44000"/>
                  </a:srgbClr>
                </a:solidFill>
                <a:ln>
                  <a:solidFill>
                    <a:srgbClr val="5F6062"/>
                  </a:solidFill>
                </a:ln>
                <a:effectLst/>
              </p:spPr>
              <p:txBody>
                <a:bodyPr vert="vert" wrap="square" lIns="0" tIns="0" rIns="0" bIns="0" rtlCol="0" anchor="ctr" anchorCtr="1">
                  <a:noAutofit/>
                </a:bodyPr>
                <a:lstStyle/>
                <a:p>
                  <a:pPr algn="ctr" defTabSz="676997">
                    <a:lnSpc>
                      <a:spcPts val="960"/>
                    </a:lnSpc>
                  </a:pPr>
                  <a:r>
                    <a:rPr lang="en-US" sz="1050" b="1" dirty="0">
                      <a:solidFill>
                        <a:srgbClr val="5F6062"/>
                      </a:solidFill>
                      <a:latin typeface="Calibri"/>
                    </a:rPr>
                    <a:t>Offered services</a:t>
                  </a:r>
                </a:p>
              </p:txBody>
            </p:sp>
            <p:sp>
              <p:nvSpPr>
                <p:cNvPr id="219" name="Rounded Rectangle 218"/>
                <p:cNvSpPr/>
                <p:nvPr/>
              </p:nvSpPr>
              <p:spPr>
                <a:xfrm>
                  <a:off x="8500199" y="4981845"/>
                  <a:ext cx="315572" cy="740690"/>
                </a:xfrm>
                <a:prstGeom prst="roundRect">
                  <a:avLst>
                    <a:gd name="adj" fmla="val 22202"/>
                  </a:avLst>
                </a:prstGeom>
                <a:solidFill>
                  <a:srgbClr val="FFFFFF">
                    <a:alpha val="44000"/>
                  </a:srgbClr>
                </a:solidFill>
                <a:ln>
                  <a:solidFill>
                    <a:srgbClr val="5F6062"/>
                  </a:solidFill>
                </a:ln>
                <a:effectLst/>
              </p:spPr>
              <p:txBody>
                <a:bodyPr vert="vert" wrap="square" lIns="0" tIns="0" rIns="0" bIns="0" rtlCol="0" anchor="ctr" anchorCtr="1">
                  <a:noAutofit/>
                </a:bodyPr>
                <a:lstStyle/>
                <a:p>
                  <a:pPr algn="ctr" defTabSz="676997">
                    <a:lnSpc>
                      <a:spcPts val="960"/>
                    </a:lnSpc>
                  </a:pPr>
                  <a:r>
                    <a:rPr lang="en-US" sz="1050" b="1" dirty="0">
                      <a:solidFill>
                        <a:srgbClr val="5F6062"/>
                      </a:solidFill>
                      <a:latin typeface="Calibri"/>
                    </a:rPr>
                    <a:t>Consumed services</a:t>
                  </a:r>
                </a:p>
              </p:txBody>
            </p:sp>
          </p:grpSp>
        </p:grpSp>
        <p:grpSp>
          <p:nvGrpSpPr>
            <p:cNvPr id="13" name="Group 175"/>
            <p:cNvGrpSpPr/>
            <p:nvPr/>
          </p:nvGrpSpPr>
          <p:grpSpPr>
            <a:xfrm>
              <a:off x="7134096" y="1579765"/>
              <a:ext cx="1714968" cy="1741676"/>
              <a:chOff x="7134096" y="1579765"/>
              <a:chExt cx="1714968" cy="1741676"/>
            </a:xfrm>
          </p:grpSpPr>
          <p:sp>
            <p:nvSpPr>
              <p:cNvPr id="61" name="Oval 60"/>
              <p:cNvSpPr>
                <a:spLocks noChangeAspect="1"/>
              </p:cNvSpPr>
              <p:nvPr/>
            </p:nvSpPr>
            <p:spPr bwMode="auto">
              <a:xfrm>
                <a:off x="7134096" y="1579765"/>
                <a:ext cx="352391" cy="561348"/>
              </a:xfrm>
              <a:prstGeom prst="ellipse">
                <a:avLst/>
              </a:prstGeom>
              <a:noFill/>
              <a:ln w="76200"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52" tIns="45726" rIns="91452" bIns="45726" numCol="1" rtlCol="0" anchor="t" anchorCtr="0" compatLnSpc="1">
                <a:prstTxWarp prst="textNoShape">
                  <a:avLst/>
                </a:prstTxWarp>
              </a:bodyPr>
              <a:lstStyle/>
              <a:p>
                <a:pPr eaLnBrk="0" fontAlgn="base" hangingPunct="0">
                  <a:spcBef>
                    <a:spcPct val="0"/>
                  </a:spcBef>
                  <a:spcAft>
                    <a:spcPct val="0"/>
                  </a:spcAft>
                </a:pPr>
                <a:endParaRPr lang="en-US" sz="2400" baseline="30000" dirty="0">
                  <a:solidFill>
                    <a:srgbClr val="000000"/>
                  </a:solidFill>
                  <a:latin typeface="Arial" charset="0"/>
                  <a:ea typeface="ＭＳ Ｐゴシック" pitchFamily="1" charset="-128"/>
                </a:endParaRPr>
              </a:p>
            </p:txBody>
          </p:sp>
          <p:sp>
            <p:nvSpPr>
              <p:cNvPr id="62" name="Freeform 61"/>
              <p:cNvSpPr/>
              <p:nvPr/>
            </p:nvSpPr>
            <p:spPr bwMode="auto">
              <a:xfrm>
                <a:off x="7545554" y="1904669"/>
                <a:ext cx="1303510" cy="1416772"/>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52" tIns="45726" rIns="91452" bIns="45726" numCol="1" rtlCol="0" anchor="t" anchorCtr="0" compatLnSpc="1">
                <a:prstTxWarp prst="textNoShape">
                  <a:avLst/>
                </a:prstTxWarp>
              </a:bodyPr>
              <a:lstStyle/>
              <a:p>
                <a:pPr eaLnBrk="0" fontAlgn="base" hangingPunct="0">
                  <a:spcBef>
                    <a:spcPct val="0"/>
                  </a:spcBef>
                  <a:spcAft>
                    <a:spcPct val="0"/>
                  </a:spcAft>
                </a:pPr>
                <a:endParaRPr lang="en-US" sz="2400" baseline="30000" dirty="0">
                  <a:solidFill>
                    <a:srgbClr val="000000"/>
                  </a:solidFill>
                  <a:latin typeface="Arial" charset="0"/>
                  <a:ea typeface="ＭＳ Ｐゴシック" pitchFamily="1" charset="-128"/>
                </a:endParaRPr>
              </a:p>
            </p:txBody>
          </p:sp>
        </p:grpSp>
      </p:grpSp>
      <p:sp>
        <p:nvSpPr>
          <p:cNvPr id="85" name="Title 1"/>
          <p:cNvSpPr txBox="1">
            <a:spLocks/>
          </p:cNvSpPr>
          <p:nvPr/>
        </p:nvSpPr>
        <p:spPr>
          <a:xfrm>
            <a:off x="1524198" y="190227"/>
            <a:ext cx="9145191" cy="423388"/>
          </a:xfrm>
          <a:prstGeom prst="rect">
            <a:avLst/>
          </a:prstGeom>
        </p:spPr>
        <p:txBody>
          <a:bodyPr tIns="0" bIns="0" anchor="ctr" anchorCtr="0"/>
          <a:lstStyle/>
          <a:p>
            <a:pPr algn="ctr" defTabSz="676997"/>
            <a:r>
              <a:rPr lang="en-US" sz="2000" b="1" cap="all" dirty="0">
                <a:solidFill>
                  <a:srgbClr val="000000"/>
                </a:solidFill>
                <a:latin typeface="Calibri"/>
              </a:rPr>
              <a:t>Key properties of BIAN Service Domains</a:t>
            </a:r>
            <a:endParaRPr lang="en-GB" sz="2000" b="1" kern="0" cap="all" dirty="0">
              <a:solidFill>
                <a:srgbClr val="5F6062"/>
              </a:solidFill>
              <a:latin typeface="Calibri Light"/>
            </a:endParaRPr>
          </a:p>
        </p:txBody>
      </p:sp>
      <p:sp>
        <p:nvSpPr>
          <p:cNvPr id="2" name="TextBox 1">
            <a:extLst>
              <a:ext uri="{FF2B5EF4-FFF2-40B4-BE49-F238E27FC236}">
                <a16:creationId xmlns:a16="http://schemas.microsoft.com/office/drawing/2014/main" id="{1462CEFA-01CE-41F7-ABB4-1FB207924AF5}"/>
              </a:ext>
            </a:extLst>
          </p:cNvPr>
          <p:cNvSpPr txBox="1"/>
          <p:nvPr/>
        </p:nvSpPr>
        <p:spPr>
          <a:xfrm>
            <a:off x="1711178" y="756999"/>
            <a:ext cx="10153128" cy="369332"/>
          </a:xfrm>
          <a:prstGeom prst="rect">
            <a:avLst/>
          </a:prstGeom>
          <a:noFill/>
        </p:spPr>
        <p:txBody>
          <a:bodyPr wrap="square" rtlCol="0">
            <a:spAutoFit/>
          </a:bodyPr>
          <a:lstStyle/>
          <a:p>
            <a:r>
              <a:rPr lang="en-US" sz="1800" b="1" dirty="0">
                <a:solidFill>
                  <a:schemeClr val="tx1">
                    <a:lumMod val="50000"/>
                    <a:lumOff val="50000"/>
                  </a:schemeClr>
                </a:solidFill>
              </a:rPr>
              <a:t>The Service Domain offers and consumes services in the execution of business</a:t>
            </a:r>
            <a:r>
              <a:rPr lang="en-US" dirty="0"/>
              <a:t>.</a:t>
            </a:r>
            <a:endParaRPr lang="x-none" dirty="0"/>
          </a:p>
        </p:txBody>
      </p:sp>
      <p:pic>
        <p:nvPicPr>
          <p:cNvPr id="86" name="Picture 7">
            <a:extLst>
              <a:ext uri="{FF2B5EF4-FFF2-40B4-BE49-F238E27FC236}">
                <a16:creationId xmlns:a16="http://schemas.microsoft.com/office/drawing/2014/main" id="{D30C532E-8449-423B-A506-152B5F6DEA3B}"/>
              </a:ext>
            </a:extLst>
          </p:cNvPr>
          <p:cNvPicPr>
            <a:picLocks noChangeAspect="1"/>
          </p:cNvPicPr>
          <p:nvPr/>
        </p:nvPicPr>
        <p:blipFill>
          <a:blip r:embed="rId3"/>
          <a:stretch>
            <a:fillRect/>
          </a:stretch>
        </p:blipFill>
        <p:spPr>
          <a:xfrm>
            <a:off x="609680" y="6558947"/>
            <a:ext cx="242309" cy="224435"/>
          </a:xfrm>
          <a:prstGeom prst="rect">
            <a:avLst/>
          </a:prstGeom>
        </p:spPr>
      </p:pic>
      <p:sp>
        <p:nvSpPr>
          <p:cNvPr id="87" name="Text Placeholder 15">
            <a:extLst>
              <a:ext uri="{FF2B5EF4-FFF2-40B4-BE49-F238E27FC236}">
                <a16:creationId xmlns:a16="http://schemas.microsoft.com/office/drawing/2014/main" id="{D0D069B8-C517-4844-AA3D-7108AE1C754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12</a:t>
            </a:r>
            <a:endParaRPr lang="en-GB" dirty="0"/>
          </a:p>
        </p:txBody>
      </p:sp>
    </p:spTree>
  </p:cSld>
  <p:clrMapOvr>
    <a:masterClrMapping/>
  </p:clrMapOvr>
  <p:transition>
    <p:wipe dir="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B7634-F38B-5748-9BA7-34CB35BB2CEF}"/>
              </a:ext>
            </a:extLst>
          </p:cNvPr>
          <p:cNvSpPr>
            <a:spLocks noGrp="1"/>
          </p:cNvSpPr>
          <p:nvPr>
            <p:ph type="title"/>
          </p:nvPr>
        </p:nvSpPr>
        <p:spPr/>
        <p:txBody>
          <a:bodyPr/>
          <a:lstStyle/>
          <a:p>
            <a:r>
              <a:rPr lang="en-US" sz="2000" b="1" dirty="0"/>
              <a:t>AGENDA</a:t>
            </a:r>
            <a:endParaRPr lang="en-US" b="1" noProof="0" dirty="0"/>
          </a:p>
        </p:txBody>
      </p:sp>
      <p:cxnSp>
        <p:nvCxnSpPr>
          <p:cNvPr id="5" name="Rechte verbindingslijn 8">
            <a:extLst>
              <a:ext uri="{FF2B5EF4-FFF2-40B4-BE49-F238E27FC236}">
                <a16:creationId xmlns:a16="http://schemas.microsoft.com/office/drawing/2014/main" id="{D2407727-161B-8B47-A361-FFDD96329880}"/>
              </a:ext>
            </a:extLst>
          </p:cNvPr>
          <p:cNvCxnSpPr/>
          <p:nvPr/>
        </p:nvCxnSpPr>
        <p:spPr>
          <a:xfrm>
            <a:off x="6096000" y="1731036"/>
            <a:ext cx="0" cy="4032448"/>
          </a:xfrm>
          <a:prstGeom prst="line">
            <a:avLst/>
          </a:prstGeom>
          <a:ln>
            <a:solidFill>
              <a:srgbClr val="0078BF"/>
            </a:solidFill>
          </a:ln>
        </p:spPr>
        <p:style>
          <a:lnRef idx="1">
            <a:schemeClr val="accent1"/>
          </a:lnRef>
          <a:fillRef idx="0">
            <a:schemeClr val="accent1"/>
          </a:fillRef>
          <a:effectRef idx="0">
            <a:schemeClr val="accent1"/>
          </a:effectRef>
          <a:fontRef idx="minor">
            <a:schemeClr val="tx1"/>
          </a:fontRef>
        </p:style>
      </p:cxnSp>
      <p:sp>
        <p:nvSpPr>
          <p:cNvPr id="6" name="Titel 2">
            <a:extLst>
              <a:ext uri="{FF2B5EF4-FFF2-40B4-BE49-F238E27FC236}">
                <a16:creationId xmlns:a16="http://schemas.microsoft.com/office/drawing/2014/main" id="{6C177BBF-027B-904C-B411-D393CACF02CA}"/>
              </a:ext>
            </a:extLst>
          </p:cNvPr>
          <p:cNvSpPr txBox="1">
            <a:spLocks/>
          </p:cNvSpPr>
          <p:nvPr/>
        </p:nvSpPr>
        <p:spPr>
          <a:xfrm>
            <a:off x="1235460" y="1507084"/>
            <a:ext cx="4285268" cy="4370188"/>
          </a:xfrm>
          <a:prstGeom prst="rect">
            <a:avLst/>
          </a:prstGeom>
          <a:ln w="9525" cap="sq">
            <a:noFill/>
            <a:round/>
          </a:ln>
        </p:spPr>
        <p:txBody>
          <a:bodyPr bIns="9144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200000"/>
              </a:lnSpc>
            </a:pPr>
            <a:r>
              <a:rPr lang="en-GB" sz="1400" b="1" dirty="0">
                <a:latin typeface="Calibri" panose="020F0502020204030204" pitchFamily="34" charset="0"/>
                <a:cs typeface="Calibri" panose="020F0502020204030204" pitchFamily="34" charset="0"/>
              </a:rPr>
              <a:t>Day 1</a:t>
            </a:r>
          </a:p>
          <a:p>
            <a:pPr algn="l">
              <a:lnSpc>
                <a:spcPct val="200000"/>
              </a:lnSpc>
            </a:pPr>
            <a:r>
              <a:rPr lang="en-GB" sz="1400" b="1" dirty="0">
                <a:latin typeface="Calibri" panose="020F0502020204030204" pitchFamily="34" charset="0"/>
                <a:cs typeface="Calibri" panose="020F0502020204030204" pitchFamily="34" charset="0"/>
              </a:rPr>
              <a:t>-Part 1</a:t>
            </a:r>
          </a:p>
          <a:p>
            <a:pPr algn="l">
              <a:lnSpc>
                <a:spcPct val="200000"/>
              </a:lnSpc>
            </a:pPr>
            <a:r>
              <a:rPr lang="en-GB" sz="1400" dirty="0">
                <a:latin typeface="Calibri" panose="020F0502020204030204" pitchFamily="34" charset="0"/>
                <a:cs typeface="Calibri" panose="020F0502020204030204" pitchFamily="34" charset="0"/>
              </a:rPr>
              <a:t>1: Introduction</a:t>
            </a:r>
          </a:p>
          <a:p>
            <a:pPr algn="l">
              <a:lnSpc>
                <a:spcPct val="200000"/>
              </a:lnSpc>
            </a:pPr>
            <a:r>
              <a:rPr lang="en-GB" sz="1400" dirty="0">
                <a:latin typeface="Calibri" panose="020F0502020204030204" pitchFamily="34" charset="0"/>
                <a:cs typeface="Calibri" panose="020F0502020204030204" pitchFamily="34" charset="0"/>
              </a:rPr>
              <a:t>2: BIAN’s primary purpose and approach</a:t>
            </a:r>
          </a:p>
          <a:p>
            <a:pPr algn="l">
              <a:lnSpc>
                <a:spcPct val="200000"/>
              </a:lnSpc>
            </a:pPr>
            <a:r>
              <a:rPr lang="en-GB" sz="1400" dirty="0">
                <a:latin typeface="Calibri" panose="020F0502020204030204" pitchFamily="34" charset="0"/>
                <a:cs typeface="Calibri" panose="020F0502020204030204" pitchFamily="34" charset="0"/>
              </a:rPr>
              <a:t>3: Understanding the theory of BIAN</a:t>
            </a:r>
          </a:p>
          <a:p>
            <a:pPr algn="l">
              <a:lnSpc>
                <a:spcPct val="200000"/>
              </a:lnSpc>
            </a:pPr>
            <a:endParaRPr lang="en-GB" sz="1400" b="1" dirty="0">
              <a:latin typeface="Calibri" panose="020F0502020204030204" pitchFamily="34" charset="0"/>
              <a:cs typeface="Calibri" panose="020F0502020204030204" pitchFamily="34" charset="0"/>
            </a:endParaRPr>
          </a:p>
          <a:p>
            <a:pPr algn="l">
              <a:lnSpc>
                <a:spcPct val="200000"/>
              </a:lnSpc>
            </a:pPr>
            <a:r>
              <a:rPr lang="en-GB" sz="1400" b="1" dirty="0">
                <a:latin typeface="Calibri" panose="020F0502020204030204" pitchFamily="34" charset="0"/>
                <a:cs typeface="Calibri" panose="020F0502020204030204" pitchFamily="34" charset="0"/>
              </a:rPr>
              <a:t>-Part 2</a:t>
            </a:r>
          </a:p>
          <a:p>
            <a:pPr algn="l">
              <a:lnSpc>
                <a:spcPct val="200000"/>
              </a:lnSpc>
            </a:pPr>
            <a:r>
              <a:rPr lang="en-GB" sz="1400" dirty="0">
                <a:latin typeface="Calibri" panose="020F0502020204030204" pitchFamily="34" charset="0"/>
                <a:cs typeface="Calibri" panose="020F0502020204030204" pitchFamily="34" charset="0"/>
              </a:rPr>
              <a:t>4: The BIAN service landscape</a:t>
            </a:r>
          </a:p>
          <a:p>
            <a:pPr algn="l">
              <a:lnSpc>
                <a:spcPct val="200000"/>
              </a:lnSpc>
            </a:pPr>
            <a:r>
              <a:rPr lang="en-GB" sz="1400" dirty="0">
                <a:latin typeface="Calibri" panose="020F0502020204030204" pitchFamily="34" charset="0"/>
                <a:cs typeface="Calibri" panose="020F0502020204030204" pitchFamily="34" charset="0"/>
              </a:rPr>
              <a:t>5: </a:t>
            </a:r>
            <a:r>
              <a:rPr lang="en-GB" sz="1400" dirty="0">
                <a:latin typeface="+mn-lt"/>
                <a:cs typeface="Calibri" panose="020F0502020204030204" pitchFamily="34" charset="0"/>
              </a:rPr>
              <a:t>A</a:t>
            </a:r>
            <a:r>
              <a:rPr lang="en-GB" sz="1400" dirty="0">
                <a:latin typeface="+mn-lt"/>
              </a:rPr>
              <a:t>ssembling a representative enterprise blueprint</a:t>
            </a:r>
          </a:p>
          <a:p>
            <a:pPr algn="l">
              <a:lnSpc>
                <a:spcPct val="200000"/>
              </a:lnSpc>
            </a:pPr>
            <a:r>
              <a:rPr lang="en-GB" sz="1400" b="1" dirty="0">
                <a:latin typeface="Calibri" panose="020F0502020204030204" pitchFamily="34" charset="0"/>
                <a:cs typeface="Calibri" panose="020F0502020204030204" pitchFamily="34" charset="0"/>
              </a:rPr>
              <a:t>		</a:t>
            </a:r>
            <a:br>
              <a:rPr lang="en-GB" sz="1400" b="1" dirty="0">
                <a:latin typeface="Calibri" panose="020F0502020204030204" pitchFamily="34" charset="0"/>
                <a:cs typeface="Calibri" panose="020F0502020204030204" pitchFamily="34" charset="0"/>
              </a:rPr>
            </a:br>
            <a:r>
              <a:rPr lang="en-GB" sz="1400" dirty="0">
                <a:latin typeface="Calibri" panose="020F0502020204030204" pitchFamily="34" charset="0"/>
                <a:cs typeface="Calibri" panose="020F0502020204030204" pitchFamily="34" charset="0"/>
              </a:rPr>
              <a:t>	</a:t>
            </a:r>
          </a:p>
          <a:p>
            <a:pPr algn="l">
              <a:lnSpc>
                <a:spcPct val="200000"/>
              </a:lnSpc>
            </a:pPr>
            <a:r>
              <a:rPr lang="en-GB" sz="1400" dirty="0">
                <a:latin typeface="Calibri" panose="020F0502020204030204" pitchFamily="34" charset="0"/>
                <a:cs typeface="Calibri" panose="020F0502020204030204" pitchFamily="34" charset="0"/>
              </a:rPr>
              <a:t>	</a:t>
            </a:r>
          </a:p>
          <a:p>
            <a:pPr algn="l">
              <a:lnSpc>
                <a:spcPct val="200000"/>
              </a:lnSpc>
            </a:pPr>
            <a:r>
              <a:rPr lang="en-GB" sz="1400" dirty="0">
                <a:latin typeface="Calibri" panose="020F0502020204030204" pitchFamily="34" charset="0"/>
                <a:cs typeface="Calibri" panose="020F0502020204030204" pitchFamily="34" charset="0"/>
              </a:rPr>
              <a:t>	</a:t>
            </a:r>
            <a:r>
              <a:rPr lang="en-US" sz="1050" dirty="0">
                <a:latin typeface="Calibri" panose="020F0502020204030204" pitchFamily="34" charset="0"/>
                <a:cs typeface="Calibri" panose="020F0502020204030204" pitchFamily="34" charset="0"/>
              </a:rPr>
              <a:t>	</a:t>
            </a:r>
          </a:p>
        </p:txBody>
      </p:sp>
      <p:sp>
        <p:nvSpPr>
          <p:cNvPr id="7" name="Titel 2">
            <a:extLst>
              <a:ext uri="{FF2B5EF4-FFF2-40B4-BE49-F238E27FC236}">
                <a16:creationId xmlns:a16="http://schemas.microsoft.com/office/drawing/2014/main" id="{3C4ED1C5-4100-E243-8F6D-3FB44738A2CD}"/>
              </a:ext>
            </a:extLst>
          </p:cNvPr>
          <p:cNvSpPr txBox="1">
            <a:spLocks/>
          </p:cNvSpPr>
          <p:nvPr/>
        </p:nvSpPr>
        <p:spPr>
          <a:xfrm>
            <a:off x="6816080" y="1484784"/>
            <a:ext cx="6624736" cy="2304256"/>
          </a:xfrm>
          <a:prstGeom prst="rect">
            <a:avLst/>
          </a:prstGeom>
          <a:ln w="9525" cap="sq">
            <a:noFill/>
            <a:round/>
          </a:ln>
        </p:spPr>
        <p:txBody>
          <a:bodyPr bIns="9144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200000"/>
              </a:lnSpc>
            </a:pPr>
            <a:r>
              <a:rPr lang="en-US" sz="1400" b="1" dirty="0">
                <a:latin typeface="+mn-lt"/>
              </a:rPr>
              <a:t>Day 2</a:t>
            </a:r>
            <a:r>
              <a:rPr lang="en-GB" sz="1400" dirty="0">
                <a:latin typeface="+mn-lt"/>
              </a:rPr>
              <a:t>	</a:t>
            </a:r>
          </a:p>
          <a:p>
            <a:pPr algn="l">
              <a:lnSpc>
                <a:spcPct val="200000"/>
              </a:lnSpc>
            </a:pPr>
            <a:r>
              <a:rPr lang="en-GB" sz="1400" b="1" dirty="0">
                <a:latin typeface="+mn-lt"/>
              </a:rPr>
              <a:t>-Part 1 </a:t>
            </a:r>
          </a:p>
          <a:p>
            <a:pPr algn="l">
              <a:lnSpc>
                <a:spcPct val="200000"/>
              </a:lnSpc>
            </a:pPr>
            <a:r>
              <a:rPr lang="en-GB" sz="1400" dirty="0">
                <a:latin typeface="+mn-lt"/>
              </a:rPr>
              <a:t>6: An enterprise blueprint as a framework for analysis </a:t>
            </a:r>
          </a:p>
          <a:p>
            <a:pPr algn="l">
              <a:lnSpc>
                <a:spcPct val="200000"/>
              </a:lnSpc>
            </a:pPr>
            <a:r>
              <a:rPr lang="en-GB" sz="1400" dirty="0">
                <a:latin typeface="+mn-lt"/>
              </a:rPr>
              <a:t>7:</a:t>
            </a:r>
            <a:r>
              <a:rPr lang="en-GB" sz="1400" dirty="0">
                <a:latin typeface="Calibri" panose="020F0502020204030204" pitchFamily="34" charset="0"/>
                <a:cs typeface="Calibri" panose="020F0502020204030204" pitchFamily="34" charset="0"/>
              </a:rPr>
              <a:t>How to apply the BIAN standard</a:t>
            </a:r>
            <a:endParaRPr lang="en-GB" sz="1400" dirty="0">
              <a:latin typeface="+mn-lt"/>
            </a:endParaRPr>
          </a:p>
          <a:p>
            <a:pPr algn="l">
              <a:lnSpc>
                <a:spcPct val="200000"/>
              </a:lnSpc>
            </a:pPr>
            <a:endParaRPr lang="en-GB" sz="1400" b="1" dirty="0">
              <a:latin typeface="+mn-lt"/>
            </a:endParaRPr>
          </a:p>
          <a:p>
            <a:pPr algn="l">
              <a:lnSpc>
                <a:spcPct val="200000"/>
              </a:lnSpc>
            </a:pPr>
            <a:endParaRPr lang="en-GB" sz="1400" b="1" dirty="0">
              <a:latin typeface="+mn-lt"/>
            </a:endParaRPr>
          </a:p>
          <a:p>
            <a:pPr algn="l">
              <a:lnSpc>
                <a:spcPct val="200000"/>
              </a:lnSpc>
            </a:pPr>
            <a:r>
              <a:rPr lang="en-GB" sz="1400" b="1" dirty="0">
                <a:latin typeface="+mn-lt"/>
              </a:rPr>
              <a:t>-Part 2</a:t>
            </a:r>
          </a:p>
          <a:p>
            <a:pPr algn="l">
              <a:lnSpc>
                <a:spcPct val="200000"/>
              </a:lnSpc>
            </a:pPr>
            <a:r>
              <a:rPr lang="en-GB" sz="1400" dirty="0">
                <a:latin typeface="+mn-lt"/>
              </a:rPr>
              <a:t>8: BIAN and TOGAF’s ADM phases</a:t>
            </a:r>
          </a:p>
          <a:p>
            <a:pPr algn="l">
              <a:lnSpc>
                <a:spcPct val="200000"/>
              </a:lnSpc>
            </a:pPr>
            <a:r>
              <a:rPr lang="en-GB" sz="1400" dirty="0">
                <a:latin typeface="+mn-lt"/>
              </a:rPr>
              <a:t>Trail Exam (optional)</a:t>
            </a:r>
          </a:p>
          <a:p>
            <a:pPr algn="l">
              <a:lnSpc>
                <a:spcPct val="200000"/>
              </a:lnSpc>
            </a:pPr>
            <a:r>
              <a:rPr lang="en-GB" sz="1400" dirty="0"/>
              <a:t>	</a:t>
            </a:r>
            <a:endParaRPr lang="en-GB" sz="1400" dirty="0">
              <a:latin typeface="+mn-lt"/>
            </a:endParaRPr>
          </a:p>
        </p:txBody>
      </p:sp>
      <p:sp>
        <p:nvSpPr>
          <p:cNvPr id="8" name="Titel 2">
            <a:extLst>
              <a:ext uri="{FF2B5EF4-FFF2-40B4-BE49-F238E27FC236}">
                <a16:creationId xmlns:a16="http://schemas.microsoft.com/office/drawing/2014/main" id="{A073C3FE-B8AC-F04E-A290-813B32F1099C}"/>
              </a:ext>
            </a:extLst>
          </p:cNvPr>
          <p:cNvSpPr txBox="1">
            <a:spLocks/>
          </p:cNvSpPr>
          <p:nvPr/>
        </p:nvSpPr>
        <p:spPr>
          <a:xfrm>
            <a:off x="2495600" y="1507084"/>
            <a:ext cx="5904656" cy="4730228"/>
          </a:xfrm>
          <a:prstGeom prst="rect">
            <a:avLst/>
          </a:prstGeom>
          <a:ln w="9525" cap="sq">
            <a:noFill/>
            <a:round/>
          </a:ln>
        </p:spPr>
        <p:txBody>
          <a:bodyPr bIns="9144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200000"/>
              </a:lnSpc>
            </a:pPr>
            <a:r>
              <a:rPr lang="en-GB" sz="1400" dirty="0">
                <a:solidFill>
                  <a:srgbClr val="FF0000"/>
                </a:solidFill>
                <a:latin typeface="Calibri" panose="020F0502020204030204" pitchFamily="34" charset="0"/>
                <a:cs typeface="Calibri" panose="020F0502020204030204" pitchFamily="34" charset="0"/>
              </a:rPr>
              <a:t>	</a:t>
            </a:r>
          </a:p>
          <a:p>
            <a:pPr algn="l">
              <a:lnSpc>
                <a:spcPct val="200000"/>
              </a:lnSpc>
            </a:pPr>
            <a:r>
              <a:rPr lang="en-GB" sz="1400" dirty="0">
                <a:latin typeface="Calibri" panose="020F0502020204030204" pitchFamily="34" charset="0"/>
                <a:cs typeface="Calibri" panose="020F0502020204030204" pitchFamily="34" charset="0"/>
              </a:rPr>
              <a:t>	 </a:t>
            </a:r>
            <a:r>
              <a:rPr lang="en-US" sz="1050" dirty="0">
                <a:latin typeface="Calibri" panose="020F0502020204030204" pitchFamily="34" charset="0"/>
                <a:cs typeface="Calibri" panose="020F0502020204030204" pitchFamily="34" charset="0"/>
              </a:rPr>
              <a:t>	</a:t>
            </a:r>
          </a:p>
        </p:txBody>
      </p:sp>
      <p:sp>
        <p:nvSpPr>
          <p:cNvPr id="9" name="Titel 2">
            <a:extLst>
              <a:ext uri="{FF2B5EF4-FFF2-40B4-BE49-F238E27FC236}">
                <a16:creationId xmlns:a16="http://schemas.microsoft.com/office/drawing/2014/main" id="{766F511D-E2B7-F24C-98E0-267583CEF9F7}"/>
              </a:ext>
            </a:extLst>
          </p:cNvPr>
          <p:cNvSpPr txBox="1">
            <a:spLocks/>
          </p:cNvSpPr>
          <p:nvPr/>
        </p:nvSpPr>
        <p:spPr>
          <a:xfrm>
            <a:off x="8184232" y="1443004"/>
            <a:ext cx="6624736" cy="2304256"/>
          </a:xfrm>
          <a:prstGeom prst="rect">
            <a:avLst/>
          </a:prstGeom>
          <a:ln w="9525" cap="sq">
            <a:noFill/>
            <a:round/>
          </a:ln>
        </p:spPr>
        <p:txBody>
          <a:bodyPr bIns="91440" anchor="t" anchorCtr="0">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lnSpc>
                <a:spcPct val="200000"/>
              </a:lnSpc>
            </a:pPr>
            <a:endParaRPr lang="en-US" sz="1050" dirty="0">
              <a:latin typeface="+mn-lt"/>
            </a:endParaRPr>
          </a:p>
          <a:p>
            <a:pPr marL="571500" indent="-571500" algn="l">
              <a:lnSpc>
                <a:spcPct val="200000"/>
              </a:lnSpc>
              <a:buFont typeface="Arial" panose="020B0604020202020204" pitchFamily="34" charset="0"/>
              <a:buChar char="•"/>
            </a:pPr>
            <a:endParaRPr lang="en-US" sz="1050" dirty="0">
              <a:latin typeface="+mn-lt"/>
            </a:endParaRPr>
          </a:p>
        </p:txBody>
      </p:sp>
    </p:spTree>
    <p:extLst>
      <p:ext uri="{BB962C8B-B14F-4D97-AF65-F5344CB8AC3E}">
        <p14:creationId xmlns:p14="http://schemas.microsoft.com/office/powerpoint/2010/main" val="23418491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p:cNvSpPr>
            <a:spLocks noGrp="1"/>
          </p:cNvSpPr>
          <p:nvPr>
            <p:ph type="title"/>
          </p:nvPr>
        </p:nvSpPr>
        <p:spPr>
          <a:xfrm>
            <a:off x="343197" y="70657"/>
            <a:ext cx="10944592" cy="489014"/>
          </a:xfrm>
        </p:spPr>
        <p:txBody>
          <a:bodyPr/>
          <a:lstStyle/>
          <a:p>
            <a:r>
              <a:rPr lang="en-US" dirty="0"/>
              <a:t>Introduction | </a:t>
            </a:r>
            <a:r>
              <a:rPr lang="en-US" dirty="0">
                <a:solidFill>
                  <a:schemeClr val="tx2"/>
                </a:solidFill>
              </a:rPr>
              <a:t>BIAN &amp; Partners</a:t>
            </a:r>
            <a:endParaRPr lang="en-US" dirty="0"/>
          </a:p>
        </p:txBody>
      </p:sp>
      <p:sp>
        <p:nvSpPr>
          <p:cNvPr id="82" name="Rechthoek 81"/>
          <p:cNvSpPr/>
          <p:nvPr/>
        </p:nvSpPr>
        <p:spPr>
          <a:xfrm>
            <a:off x="10818850" y="422340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3" name="Rechthoek 82"/>
          <p:cNvSpPr/>
          <p:nvPr/>
        </p:nvSpPr>
        <p:spPr>
          <a:xfrm>
            <a:off x="10818850"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4" name="Rechthoek 83"/>
          <p:cNvSpPr/>
          <p:nvPr/>
        </p:nvSpPr>
        <p:spPr>
          <a:xfrm>
            <a:off x="10802291" y="307411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5" name="Rechthoek 84"/>
          <p:cNvSpPr/>
          <p:nvPr/>
        </p:nvSpPr>
        <p:spPr>
          <a:xfrm>
            <a:off x="754185"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6" name="Rechthoek 85"/>
          <p:cNvSpPr/>
          <p:nvPr/>
        </p:nvSpPr>
        <p:spPr>
          <a:xfrm>
            <a:off x="728204"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7" name="Rechthoek 86"/>
          <p:cNvSpPr/>
          <p:nvPr/>
        </p:nvSpPr>
        <p:spPr>
          <a:xfrm>
            <a:off x="754188"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8" name="Rechthoek 87"/>
          <p:cNvSpPr/>
          <p:nvPr/>
        </p:nvSpPr>
        <p:spPr>
          <a:xfrm>
            <a:off x="760788"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9" name="Rechthoek 88"/>
          <p:cNvSpPr/>
          <p:nvPr/>
        </p:nvSpPr>
        <p:spPr>
          <a:xfrm>
            <a:off x="1853453"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0" name="Rechthoek 89"/>
          <p:cNvSpPr/>
          <p:nvPr/>
        </p:nvSpPr>
        <p:spPr>
          <a:xfrm>
            <a:off x="1846163"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1" name="Rechthoek 90"/>
          <p:cNvSpPr/>
          <p:nvPr/>
        </p:nvSpPr>
        <p:spPr>
          <a:xfrm>
            <a:off x="1872147"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2" name="Rechthoek 91"/>
          <p:cNvSpPr/>
          <p:nvPr/>
        </p:nvSpPr>
        <p:spPr>
          <a:xfrm>
            <a:off x="1878747"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3" name="Rechthoek 92"/>
          <p:cNvSpPr/>
          <p:nvPr/>
        </p:nvSpPr>
        <p:spPr>
          <a:xfrm>
            <a:off x="2990105"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4" name="Rechthoek 93"/>
          <p:cNvSpPr/>
          <p:nvPr/>
        </p:nvSpPr>
        <p:spPr>
          <a:xfrm>
            <a:off x="2964121"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5" name="Rechthoek 94"/>
          <p:cNvSpPr/>
          <p:nvPr/>
        </p:nvSpPr>
        <p:spPr>
          <a:xfrm>
            <a:off x="2988899"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6" name="Rechthoek 95"/>
          <p:cNvSpPr/>
          <p:nvPr/>
        </p:nvSpPr>
        <p:spPr>
          <a:xfrm>
            <a:off x="2996705"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7" name="Rechthoek 96"/>
          <p:cNvSpPr/>
          <p:nvPr/>
        </p:nvSpPr>
        <p:spPr>
          <a:xfrm>
            <a:off x="4108064"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8" name="Rechthoek 97"/>
          <p:cNvSpPr/>
          <p:nvPr/>
        </p:nvSpPr>
        <p:spPr>
          <a:xfrm>
            <a:off x="4082080"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9" name="Rechthoek 98"/>
          <p:cNvSpPr/>
          <p:nvPr/>
        </p:nvSpPr>
        <p:spPr>
          <a:xfrm>
            <a:off x="4106939"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0" name="Rechthoek 99"/>
          <p:cNvSpPr/>
          <p:nvPr/>
        </p:nvSpPr>
        <p:spPr>
          <a:xfrm>
            <a:off x="4114664"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1" name="Rechthoek 100"/>
          <p:cNvSpPr/>
          <p:nvPr/>
        </p:nvSpPr>
        <p:spPr>
          <a:xfrm>
            <a:off x="5230399"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2" name="Rechthoek 101"/>
          <p:cNvSpPr/>
          <p:nvPr/>
        </p:nvSpPr>
        <p:spPr>
          <a:xfrm>
            <a:off x="5200038"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3" name="Rechthoek 102"/>
          <p:cNvSpPr/>
          <p:nvPr/>
        </p:nvSpPr>
        <p:spPr>
          <a:xfrm>
            <a:off x="5226023"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4" name="Rechthoek 103"/>
          <p:cNvSpPr/>
          <p:nvPr/>
        </p:nvSpPr>
        <p:spPr>
          <a:xfrm>
            <a:off x="5232622"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5" name="Rechthoek 104"/>
          <p:cNvSpPr/>
          <p:nvPr/>
        </p:nvSpPr>
        <p:spPr>
          <a:xfrm>
            <a:off x="6343981"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6" name="Rechthoek 105"/>
          <p:cNvSpPr/>
          <p:nvPr/>
        </p:nvSpPr>
        <p:spPr>
          <a:xfrm>
            <a:off x="6317997"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7" name="Rechthoek 106"/>
          <p:cNvSpPr/>
          <p:nvPr/>
        </p:nvSpPr>
        <p:spPr>
          <a:xfrm>
            <a:off x="6343981"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8" name="Rechthoek 107"/>
          <p:cNvSpPr/>
          <p:nvPr/>
        </p:nvSpPr>
        <p:spPr>
          <a:xfrm>
            <a:off x="6350581"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9" name="Rechthoek 108"/>
          <p:cNvSpPr/>
          <p:nvPr/>
        </p:nvSpPr>
        <p:spPr>
          <a:xfrm>
            <a:off x="7468222"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0" name="Rechthoek 109"/>
          <p:cNvSpPr/>
          <p:nvPr/>
        </p:nvSpPr>
        <p:spPr>
          <a:xfrm>
            <a:off x="7435955"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1" name="Rechthoek 110"/>
          <p:cNvSpPr/>
          <p:nvPr/>
        </p:nvSpPr>
        <p:spPr>
          <a:xfrm>
            <a:off x="7461940"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2" name="Rechthoek 111"/>
          <p:cNvSpPr/>
          <p:nvPr/>
        </p:nvSpPr>
        <p:spPr>
          <a:xfrm>
            <a:off x="7468540"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3" name="Rechthoek 112"/>
          <p:cNvSpPr/>
          <p:nvPr/>
        </p:nvSpPr>
        <p:spPr>
          <a:xfrm>
            <a:off x="8579898"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4" name="Rechthoek 113"/>
          <p:cNvSpPr/>
          <p:nvPr/>
        </p:nvSpPr>
        <p:spPr>
          <a:xfrm>
            <a:off x="8551502"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5" name="Rechthoek 114"/>
          <p:cNvSpPr/>
          <p:nvPr/>
        </p:nvSpPr>
        <p:spPr>
          <a:xfrm>
            <a:off x="8575341"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6" name="Rechthoek 115"/>
          <p:cNvSpPr/>
          <p:nvPr/>
        </p:nvSpPr>
        <p:spPr>
          <a:xfrm>
            <a:off x="8584086"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17" name="Rechthoek 116"/>
          <p:cNvSpPr/>
          <p:nvPr/>
        </p:nvSpPr>
        <p:spPr>
          <a:xfrm>
            <a:off x="9695444"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19" name="Afbeelding 1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0789" y="893823"/>
            <a:ext cx="928582" cy="397964"/>
          </a:xfrm>
          <a:prstGeom prst="rect">
            <a:avLst/>
          </a:prstGeom>
        </p:spPr>
      </p:pic>
      <p:pic>
        <p:nvPicPr>
          <p:cNvPr id="123" name="Afbeelding 122"/>
          <p:cNvPicPr>
            <a:picLocks noChangeAspect="1"/>
          </p:cNvPicPr>
          <p:nvPr/>
        </p:nvPicPr>
        <p:blipFill>
          <a:blip r:embed="rId4"/>
          <a:srcRect/>
          <a:stretch/>
        </p:blipFill>
        <p:spPr>
          <a:xfrm>
            <a:off x="10916798" y="4618487"/>
            <a:ext cx="730545" cy="395213"/>
          </a:xfrm>
          <a:prstGeom prst="rect">
            <a:avLst/>
          </a:prstGeom>
        </p:spPr>
      </p:pic>
      <p:sp>
        <p:nvSpPr>
          <p:cNvPr id="152" name="Rechthoek 151"/>
          <p:cNvSpPr/>
          <p:nvPr/>
        </p:nvSpPr>
        <p:spPr>
          <a:xfrm>
            <a:off x="9663357" y="1946596"/>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53" name="Rechthoek 152"/>
          <p:cNvSpPr/>
          <p:nvPr/>
        </p:nvSpPr>
        <p:spPr>
          <a:xfrm>
            <a:off x="9687196" y="30725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54" name="Rechthoek 153"/>
          <p:cNvSpPr/>
          <p:nvPr/>
        </p:nvSpPr>
        <p:spPr>
          <a:xfrm>
            <a:off x="9695942" y="4195503"/>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55" name="Rechthoek 154"/>
          <p:cNvSpPr/>
          <p:nvPr/>
        </p:nvSpPr>
        <p:spPr>
          <a:xfrm>
            <a:off x="10807300" y="53057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1" name="Rechthoek 160"/>
          <p:cNvSpPr/>
          <p:nvPr/>
        </p:nvSpPr>
        <p:spPr>
          <a:xfrm>
            <a:off x="6826537" y="450379"/>
            <a:ext cx="1010786" cy="1091005"/>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4" name="Rechthoek 163"/>
          <p:cNvSpPr/>
          <p:nvPr/>
        </p:nvSpPr>
        <p:spPr>
          <a:xfrm>
            <a:off x="180999" y="3609631"/>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5" name="Rechthoek 164"/>
          <p:cNvSpPr/>
          <p:nvPr/>
        </p:nvSpPr>
        <p:spPr>
          <a:xfrm>
            <a:off x="180999" y="4314664"/>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6" name="H1">
            <a:hlinkClick r:id="" action="ppaction://noaction"/>
          </p:cNvPr>
          <p:cNvSpPr/>
          <p:nvPr/>
        </p:nvSpPr>
        <p:spPr>
          <a:xfrm>
            <a:off x="180999" y="4030740"/>
            <a:ext cx="371523" cy="28578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7" name="Rechthoek 166">
            <a:hlinkClick r:id="" action="ppaction://noaction"/>
          </p:cNvPr>
          <p:cNvSpPr/>
          <p:nvPr/>
        </p:nvSpPr>
        <p:spPr>
          <a:xfrm>
            <a:off x="5884209"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8" name="Rechthoek 167">
            <a:hlinkClick r:id="rId5" action="ppaction://hlinksldjump"/>
          </p:cNvPr>
          <p:cNvSpPr/>
          <p:nvPr/>
        </p:nvSpPr>
        <p:spPr>
          <a:xfrm>
            <a:off x="6922535"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32" name="Afbeelding 11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010924" y="5658329"/>
            <a:ext cx="622552" cy="396573"/>
          </a:xfrm>
          <a:prstGeom prst="rect">
            <a:avLst/>
          </a:prstGeom>
        </p:spPr>
      </p:pic>
      <p:pic>
        <p:nvPicPr>
          <p:cNvPr id="136" name="Afbeelding 11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493415" y="5503853"/>
            <a:ext cx="876092" cy="676981"/>
          </a:xfrm>
          <a:prstGeom prst="rect">
            <a:avLst/>
          </a:prstGeom>
        </p:spPr>
      </p:pic>
      <p:pic>
        <p:nvPicPr>
          <p:cNvPr id="141" name="Afbeelding 14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236624" y="5761224"/>
            <a:ext cx="771562" cy="153026"/>
          </a:xfrm>
          <a:prstGeom prst="rect">
            <a:avLst/>
          </a:prstGeom>
        </p:spPr>
      </p:pic>
      <p:pic>
        <p:nvPicPr>
          <p:cNvPr id="142" name="Afbeelding 142"/>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605877" y="5734338"/>
            <a:ext cx="720257" cy="259293"/>
          </a:xfrm>
          <a:prstGeom prst="rect">
            <a:avLst/>
          </a:prstGeom>
        </p:spPr>
      </p:pic>
      <p:pic>
        <p:nvPicPr>
          <p:cNvPr id="146" name="Afbeelding 142"/>
          <p:cNvPicPr>
            <a:picLocks noChangeAspect="1"/>
          </p:cNvPicPr>
          <p:nvPr/>
        </p:nvPicPr>
        <p:blipFill>
          <a:blip r:embed="rId10"/>
          <a:stretch>
            <a:fillRect/>
          </a:stretch>
        </p:blipFill>
        <p:spPr>
          <a:xfrm>
            <a:off x="1981472" y="5422855"/>
            <a:ext cx="726539" cy="726539"/>
          </a:xfrm>
          <a:prstGeom prst="rect">
            <a:avLst/>
          </a:prstGeom>
        </p:spPr>
      </p:pic>
      <p:pic>
        <p:nvPicPr>
          <p:cNvPr id="122" name="Afbeelding 125">
            <a:extLst>
              <a:ext uri="{FF2B5EF4-FFF2-40B4-BE49-F238E27FC236}">
                <a16:creationId xmlns:a16="http://schemas.microsoft.com/office/drawing/2014/main" id="{3E29E447-C11D-4122-B8D7-A30564B9782A}"/>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446381" y="2379655"/>
            <a:ext cx="726539" cy="284095"/>
          </a:xfrm>
          <a:prstGeom prst="rect">
            <a:avLst/>
          </a:prstGeom>
        </p:spPr>
      </p:pic>
      <p:pic>
        <p:nvPicPr>
          <p:cNvPr id="128" name="Afbeelding 126">
            <a:extLst>
              <a:ext uri="{FF2B5EF4-FFF2-40B4-BE49-F238E27FC236}">
                <a16:creationId xmlns:a16="http://schemas.microsoft.com/office/drawing/2014/main" id="{EB3365D0-3DA7-4EB4-BBFD-216E82A507EB}"/>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65117" y="3550390"/>
            <a:ext cx="816944" cy="220949"/>
          </a:xfrm>
          <a:prstGeom prst="rect">
            <a:avLst/>
          </a:prstGeom>
        </p:spPr>
      </p:pic>
      <p:pic>
        <p:nvPicPr>
          <p:cNvPr id="135" name="Afbeelding 128">
            <a:extLst>
              <a:ext uri="{FF2B5EF4-FFF2-40B4-BE49-F238E27FC236}">
                <a16:creationId xmlns:a16="http://schemas.microsoft.com/office/drawing/2014/main" id="{D96B1C1F-D028-4145-A1B8-3553C013990A}"/>
              </a:ext>
            </a:extLst>
          </p:cNvPr>
          <p:cNvPicPr>
            <a:picLocks noChangeAspect="1"/>
          </p:cNvPicPr>
          <p:nvPr/>
        </p:nvPicPr>
        <p:blipFill>
          <a:blip r:embed="rId13"/>
          <a:stretch>
            <a:fillRect/>
          </a:stretch>
        </p:blipFill>
        <p:spPr>
          <a:xfrm>
            <a:off x="1937297" y="3580773"/>
            <a:ext cx="970210" cy="215979"/>
          </a:xfrm>
          <a:prstGeom prst="rect">
            <a:avLst/>
          </a:prstGeom>
        </p:spPr>
      </p:pic>
      <p:pic>
        <p:nvPicPr>
          <p:cNvPr id="137" name="Afbeelding 125">
            <a:extLst>
              <a:ext uri="{FF2B5EF4-FFF2-40B4-BE49-F238E27FC236}">
                <a16:creationId xmlns:a16="http://schemas.microsoft.com/office/drawing/2014/main" id="{1EE9DBFD-E0C7-48F7-8805-5C3C616B8AC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873799" y="2346458"/>
            <a:ext cx="413602" cy="298990"/>
          </a:xfrm>
          <a:prstGeom prst="rect">
            <a:avLst/>
          </a:prstGeom>
        </p:spPr>
      </p:pic>
      <p:pic>
        <p:nvPicPr>
          <p:cNvPr id="138" name="Afbeelding 125">
            <a:extLst>
              <a:ext uri="{FF2B5EF4-FFF2-40B4-BE49-F238E27FC236}">
                <a16:creationId xmlns:a16="http://schemas.microsoft.com/office/drawing/2014/main" id="{342077A0-4C9F-4483-949B-3B68CC10731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585073" y="2362754"/>
            <a:ext cx="975184" cy="231861"/>
          </a:xfrm>
          <a:prstGeom prst="rect">
            <a:avLst/>
          </a:prstGeom>
        </p:spPr>
      </p:pic>
      <p:pic>
        <p:nvPicPr>
          <p:cNvPr id="139" name="Afbeelding 129">
            <a:extLst>
              <a:ext uri="{FF2B5EF4-FFF2-40B4-BE49-F238E27FC236}">
                <a16:creationId xmlns:a16="http://schemas.microsoft.com/office/drawing/2014/main" id="{F38D41C9-5215-4903-AB7D-5D1F279800D6}"/>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4180159" y="3192984"/>
            <a:ext cx="906481" cy="725184"/>
          </a:xfrm>
          <a:prstGeom prst="rect">
            <a:avLst/>
          </a:prstGeom>
        </p:spPr>
      </p:pic>
      <p:pic>
        <p:nvPicPr>
          <p:cNvPr id="143" name="Afbeelding 131">
            <a:extLst>
              <a:ext uri="{FF2B5EF4-FFF2-40B4-BE49-F238E27FC236}">
                <a16:creationId xmlns:a16="http://schemas.microsoft.com/office/drawing/2014/main" id="{1E8BD594-541E-4CB2-AE5C-C153ED91F70E}"/>
              </a:ext>
            </a:extLst>
          </p:cNvPr>
          <p:cNvPicPr>
            <a:picLocks noChangeAspect="1"/>
          </p:cNvPicPr>
          <p:nvPr/>
        </p:nvPicPr>
        <p:blipFill rotWithShape="1">
          <a:blip r:embed="rId17"/>
          <a:srcRect l="23697" t="-1" r="22760" b="18087"/>
          <a:stretch/>
        </p:blipFill>
        <p:spPr>
          <a:xfrm>
            <a:off x="6452321" y="3235178"/>
            <a:ext cx="809208" cy="654326"/>
          </a:xfrm>
          <a:prstGeom prst="rect">
            <a:avLst/>
          </a:prstGeom>
        </p:spPr>
      </p:pic>
      <p:pic>
        <p:nvPicPr>
          <p:cNvPr id="144" name="Afbeelding 149">
            <a:extLst>
              <a:ext uri="{FF2B5EF4-FFF2-40B4-BE49-F238E27FC236}">
                <a16:creationId xmlns:a16="http://schemas.microsoft.com/office/drawing/2014/main" id="{61FB269B-4E40-40A9-9016-AD64879A2883}"/>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7679858" y="2213982"/>
            <a:ext cx="620405" cy="620405"/>
          </a:xfrm>
          <a:prstGeom prst="rect">
            <a:avLst/>
          </a:prstGeom>
        </p:spPr>
      </p:pic>
      <p:pic>
        <p:nvPicPr>
          <p:cNvPr id="145" name="Afbeelding 131">
            <a:extLst>
              <a:ext uri="{FF2B5EF4-FFF2-40B4-BE49-F238E27FC236}">
                <a16:creationId xmlns:a16="http://schemas.microsoft.com/office/drawing/2014/main" id="{4E8C048E-6E60-4199-8C24-8BACBE9D0E0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501240" y="3373141"/>
            <a:ext cx="856768" cy="545028"/>
          </a:xfrm>
          <a:prstGeom prst="rect">
            <a:avLst/>
          </a:prstGeom>
        </p:spPr>
      </p:pic>
      <p:pic>
        <p:nvPicPr>
          <p:cNvPr id="148" name="Afbeelding 133">
            <a:extLst>
              <a:ext uri="{FF2B5EF4-FFF2-40B4-BE49-F238E27FC236}">
                <a16:creationId xmlns:a16="http://schemas.microsoft.com/office/drawing/2014/main" id="{8CFF6A85-7227-47BB-A704-3F7C2D044729}"/>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8781155" y="3538175"/>
            <a:ext cx="622799" cy="252603"/>
          </a:xfrm>
          <a:prstGeom prst="rect">
            <a:avLst/>
          </a:prstGeom>
        </p:spPr>
      </p:pic>
      <p:pic>
        <p:nvPicPr>
          <p:cNvPr id="183" name="Afbeelding 135">
            <a:extLst>
              <a:ext uri="{FF2B5EF4-FFF2-40B4-BE49-F238E27FC236}">
                <a16:creationId xmlns:a16="http://schemas.microsoft.com/office/drawing/2014/main" id="{0092E800-82E7-4B8D-B235-1F9AD4E74AAC}"/>
              </a:ext>
            </a:extLst>
          </p:cNvPr>
          <p:cNvPicPr>
            <a:picLocks noChangeAspect="1"/>
          </p:cNvPicPr>
          <p:nvPr/>
        </p:nvPicPr>
        <p:blipFill>
          <a:blip r:embed="rId21"/>
          <a:stretch>
            <a:fillRect/>
          </a:stretch>
        </p:blipFill>
        <p:spPr>
          <a:xfrm>
            <a:off x="10808891" y="3519398"/>
            <a:ext cx="940493" cy="156087"/>
          </a:xfrm>
          <a:prstGeom prst="rect">
            <a:avLst/>
          </a:prstGeom>
        </p:spPr>
      </p:pic>
      <p:pic>
        <p:nvPicPr>
          <p:cNvPr id="186" name="Afbeelding 138">
            <a:extLst>
              <a:ext uri="{FF2B5EF4-FFF2-40B4-BE49-F238E27FC236}">
                <a16:creationId xmlns:a16="http://schemas.microsoft.com/office/drawing/2014/main" id="{99ED1B9D-017D-4529-B37D-ED2449CC6F82}"/>
              </a:ext>
            </a:extLst>
          </p:cNvPr>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3148963" y="4707223"/>
            <a:ext cx="877722" cy="106789"/>
          </a:xfrm>
          <a:prstGeom prst="rect">
            <a:avLst/>
          </a:prstGeom>
        </p:spPr>
      </p:pic>
      <p:pic>
        <p:nvPicPr>
          <p:cNvPr id="188" name="Afbeelding 140">
            <a:extLst>
              <a:ext uri="{FF2B5EF4-FFF2-40B4-BE49-F238E27FC236}">
                <a16:creationId xmlns:a16="http://schemas.microsoft.com/office/drawing/2014/main" id="{858F75EE-AEC5-4B39-9E15-C6235AA15E1C}"/>
              </a:ext>
            </a:extLst>
          </p:cNvPr>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8665703" y="4646365"/>
            <a:ext cx="909556" cy="187814"/>
          </a:xfrm>
          <a:prstGeom prst="rect">
            <a:avLst/>
          </a:prstGeom>
        </p:spPr>
      </p:pic>
      <p:pic>
        <p:nvPicPr>
          <p:cNvPr id="189" name="Afbeelding 141">
            <a:extLst>
              <a:ext uri="{FF2B5EF4-FFF2-40B4-BE49-F238E27FC236}">
                <a16:creationId xmlns:a16="http://schemas.microsoft.com/office/drawing/2014/main" id="{27590502-BF00-4E78-B4BE-5DAD3BBD97AB}"/>
              </a:ext>
            </a:extLst>
          </p:cNvPr>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863665" y="5650682"/>
            <a:ext cx="754251" cy="328360"/>
          </a:xfrm>
          <a:prstGeom prst="rect">
            <a:avLst/>
          </a:prstGeom>
        </p:spPr>
      </p:pic>
      <p:pic>
        <p:nvPicPr>
          <p:cNvPr id="190" name="Afbeelding 138">
            <a:extLst>
              <a:ext uri="{FF2B5EF4-FFF2-40B4-BE49-F238E27FC236}">
                <a16:creationId xmlns:a16="http://schemas.microsoft.com/office/drawing/2014/main" id="{F4FFA7E0-8102-4F0C-A5F3-B17FF0E6B9A3}"/>
              </a:ext>
            </a:extLst>
          </p:cNvPr>
          <p:cNvPicPr>
            <a:picLocks noChangeAspect="1"/>
          </p:cNvPicPr>
          <p:nvPr/>
        </p:nvPicPr>
        <p:blipFill>
          <a:blip r:embed="rId25"/>
          <a:srcRect/>
          <a:stretch/>
        </p:blipFill>
        <p:spPr>
          <a:xfrm>
            <a:off x="6577905" y="4578062"/>
            <a:ext cx="545121" cy="440458"/>
          </a:xfrm>
          <a:prstGeom prst="rect">
            <a:avLst/>
          </a:prstGeom>
        </p:spPr>
      </p:pic>
      <p:pic>
        <p:nvPicPr>
          <p:cNvPr id="192" name="Afbeelding 138">
            <a:extLst>
              <a:ext uri="{FF2B5EF4-FFF2-40B4-BE49-F238E27FC236}">
                <a16:creationId xmlns:a16="http://schemas.microsoft.com/office/drawing/2014/main" id="{E5464950-DA98-4AAD-9F9D-2772533FD3DE}"/>
              </a:ext>
            </a:extLst>
          </p:cNvPr>
          <p:cNvPicPr>
            <a:picLocks noChangeAspect="1"/>
          </p:cNvPicPr>
          <p:nvPr/>
        </p:nvPicPr>
        <p:blipFill>
          <a:blip r:embed="rId26"/>
          <a:srcRect/>
          <a:stretch/>
        </p:blipFill>
        <p:spPr>
          <a:xfrm>
            <a:off x="4162287" y="4463466"/>
            <a:ext cx="865311" cy="540818"/>
          </a:xfrm>
          <a:prstGeom prst="rect">
            <a:avLst/>
          </a:prstGeom>
        </p:spPr>
      </p:pic>
      <p:pic>
        <p:nvPicPr>
          <p:cNvPr id="124" name="Afbeelding 136">
            <a:extLst>
              <a:ext uri="{FF2B5EF4-FFF2-40B4-BE49-F238E27FC236}">
                <a16:creationId xmlns:a16="http://schemas.microsoft.com/office/drawing/2014/main" id="{CD0B8E0C-E6AF-4579-888F-E2F6230CFCCC}"/>
              </a:ext>
            </a:extLst>
          </p:cNvPr>
          <p:cNvPicPr>
            <a:picLocks noChangeAspect="1"/>
          </p:cNvPicPr>
          <p:nvPr/>
        </p:nvPicPr>
        <p:blipFill>
          <a:blip r:embed="rId27" cstate="print">
            <a:extLst>
              <a:ext uri="{28A0092B-C50C-407E-A947-70E740481C1C}">
                <a14:useLocalDpi xmlns:a14="http://schemas.microsoft.com/office/drawing/2010/main" val="0"/>
              </a:ext>
            </a:extLst>
          </a:blip>
          <a:stretch>
            <a:fillRect/>
          </a:stretch>
        </p:blipFill>
        <p:spPr>
          <a:xfrm>
            <a:off x="2067392" y="4577913"/>
            <a:ext cx="735470" cy="302990"/>
          </a:xfrm>
          <a:prstGeom prst="rect">
            <a:avLst/>
          </a:prstGeom>
        </p:spPr>
      </p:pic>
      <p:pic>
        <p:nvPicPr>
          <p:cNvPr id="126" name="Afbeelding 133">
            <a:extLst>
              <a:ext uri="{FF2B5EF4-FFF2-40B4-BE49-F238E27FC236}">
                <a16:creationId xmlns:a16="http://schemas.microsoft.com/office/drawing/2014/main" id="{F05B6FDE-5645-43AB-8F29-E9ED30577EEA}"/>
              </a:ext>
            </a:extLst>
          </p:cNvPr>
          <p:cNvPicPr>
            <a:picLocks noChangeAspect="1"/>
          </p:cNvPicPr>
          <p:nvPr/>
        </p:nvPicPr>
        <p:blipFill>
          <a:blip r:embed="rId28" cstate="print">
            <a:extLst>
              <a:ext uri="{28A0092B-C50C-407E-A947-70E740481C1C}">
                <a14:useLocalDpi xmlns:a14="http://schemas.microsoft.com/office/drawing/2010/main" val="0"/>
              </a:ext>
            </a:extLst>
          </a:blip>
          <a:stretch>
            <a:fillRect/>
          </a:stretch>
        </p:blipFill>
        <p:spPr>
          <a:xfrm>
            <a:off x="9802681" y="3368595"/>
            <a:ext cx="661727" cy="661727"/>
          </a:xfrm>
          <a:prstGeom prst="rect">
            <a:avLst/>
          </a:prstGeom>
        </p:spPr>
      </p:pic>
      <p:pic>
        <p:nvPicPr>
          <p:cNvPr id="129" name="Afbeelding 122">
            <a:extLst>
              <a:ext uri="{FF2B5EF4-FFF2-40B4-BE49-F238E27FC236}">
                <a16:creationId xmlns:a16="http://schemas.microsoft.com/office/drawing/2014/main" id="{3B9964C3-464A-4DAF-B2F7-9CD1F14FC205}"/>
              </a:ext>
            </a:extLst>
          </p:cNvPr>
          <p:cNvPicPr>
            <a:picLocks noChangeAspect="1"/>
          </p:cNvPicPr>
          <p:nvPr/>
        </p:nvPicPr>
        <p:blipFill>
          <a:blip r:embed="rId29"/>
          <a:stretch>
            <a:fillRect/>
          </a:stretch>
        </p:blipFill>
        <p:spPr>
          <a:xfrm>
            <a:off x="2040414" y="2417880"/>
            <a:ext cx="613687" cy="345198"/>
          </a:xfrm>
          <a:prstGeom prst="rect">
            <a:avLst/>
          </a:prstGeom>
        </p:spPr>
      </p:pic>
      <p:pic>
        <p:nvPicPr>
          <p:cNvPr id="133" name="Afbeelding 149">
            <a:extLst>
              <a:ext uri="{FF2B5EF4-FFF2-40B4-BE49-F238E27FC236}">
                <a16:creationId xmlns:a16="http://schemas.microsoft.com/office/drawing/2014/main" id="{DFA019C9-259F-4EB2-8CEB-B0B384A95498}"/>
              </a:ext>
            </a:extLst>
          </p:cNvPr>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4288879" y="2357671"/>
            <a:ext cx="629194" cy="292575"/>
          </a:xfrm>
          <a:prstGeom prst="rect">
            <a:avLst/>
          </a:prstGeom>
        </p:spPr>
      </p:pic>
      <p:pic>
        <p:nvPicPr>
          <p:cNvPr id="134" name="Afbeelding 150">
            <a:extLst>
              <a:ext uri="{FF2B5EF4-FFF2-40B4-BE49-F238E27FC236}">
                <a16:creationId xmlns:a16="http://schemas.microsoft.com/office/drawing/2014/main" id="{AFE085E4-FF81-4F3B-B1C7-0F0F7DAA9B40}"/>
              </a:ext>
            </a:extLst>
          </p:cNvPr>
          <p:cNvPicPr>
            <a:picLocks noChangeAspect="1"/>
          </p:cNvPicPr>
          <p:nvPr/>
        </p:nvPicPr>
        <p:blipFill>
          <a:blip r:embed="rId31" cstate="print">
            <a:extLst>
              <a:ext uri="{28A0092B-C50C-407E-A947-70E740481C1C}">
                <a14:useLocalDpi xmlns:a14="http://schemas.microsoft.com/office/drawing/2010/main" val="0"/>
              </a:ext>
            </a:extLst>
          </a:blip>
          <a:stretch>
            <a:fillRect/>
          </a:stretch>
        </p:blipFill>
        <p:spPr>
          <a:xfrm>
            <a:off x="5222707" y="2350235"/>
            <a:ext cx="985916" cy="323787"/>
          </a:xfrm>
          <a:prstGeom prst="rect">
            <a:avLst/>
          </a:prstGeom>
        </p:spPr>
      </p:pic>
      <p:pic>
        <p:nvPicPr>
          <p:cNvPr id="140" name="Afbeelding 149">
            <a:extLst>
              <a:ext uri="{FF2B5EF4-FFF2-40B4-BE49-F238E27FC236}">
                <a16:creationId xmlns:a16="http://schemas.microsoft.com/office/drawing/2014/main" id="{E760ADFD-672E-4D18-9DC5-9C5E1D55C4D6}"/>
              </a:ext>
            </a:extLst>
          </p:cNvPr>
          <p:cNvPicPr>
            <a:picLocks noChangeAspect="1"/>
          </p:cNvPicPr>
          <p:nvPr/>
        </p:nvPicPr>
        <p:blipFill rotWithShape="1">
          <a:blip r:embed="rId32" cstate="print">
            <a:extLst>
              <a:ext uri="{28A0092B-C50C-407E-A947-70E740481C1C}">
                <a14:useLocalDpi xmlns:a14="http://schemas.microsoft.com/office/drawing/2010/main" val="0"/>
              </a:ext>
            </a:extLst>
          </a:blip>
          <a:srcRect l="8530" r="7580"/>
          <a:stretch/>
        </p:blipFill>
        <p:spPr>
          <a:xfrm>
            <a:off x="3008186" y="2139791"/>
            <a:ext cx="966106" cy="623801"/>
          </a:xfrm>
          <a:prstGeom prst="rect">
            <a:avLst/>
          </a:prstGeom>
        </p:spPr>
      </p:pic>
      <p:pic>
        <p:nvPicPr>
          <p:cNvPr id="147" name="Afbeelding 124">
            <a:extLst>
              <a:ext uri="{FF2B5EF4-FFF2-40B4-BE49-F238E27FC236}">
                <a16:creationId xmlns:a16="http://schemas.microsoft.com/office/drawing/2014/main" id="{1491CF30-7C8A-4AFB-A8EE-7C50DB3ACADF}"/>
              </a:ext>
            </a:extLst>
          </p:cNvPr>
          <p:cNvPicPr>
            <a:picLocks noChangeAspect="1"/>
          </p:cNvPicPr>
          <p:nvPr/>
        </p:nvPicPr>
        <p:blipFill>
          <a:blip r:embed="rId33" cstate="print">
            <a:extLst>
              <a:ext uri="{28A0092B-C50C-407E-A947-70E740481C1C}">
                <a14:useLocalDpi xmlns:a14="http://schemas.microsoft.com/office/drawing/2010/main" val="0"/>
              </a:ext>
            </a:extLst>
          </a:blip>
          <a:stretch>
            <a:fillRect/>
          </a:stretch>
        </p:blipFill>
        <p:spPr>
          <a:xfrm>
            <a:off x="942574" y="2490154"/>
            <a:ext cx="688327" cy="225486"/>
          </a:xfrm>
          <a:prstGeom prst="rect">
            <a:avLst/>
          </a:prstGeom>
        </p:spPr>
      </p:pic>
      <p:pic>
        <p:nvPicPr>
          <p:cNvPr id="156" name="Afbeelding 125">
            <a:extLst>
              <a:ext uri="{FF2B5EF4-FFF2-40B4-BE49-F238E27FC236}">
                <a16:creationId xmlns:a16="http://schemas.microsoft.com/office/drawing/2014/main" id="{039CDFE0-1DDA-4902-86A5-12197D4311BC}"/>
              </a:ext>
            </a:extLst>
          </p:cNvPr>
          <p:cNvPicPr>
            <a:picLocks noChangeAspect="1"/>
          </p:cNvPicPr>
          <p:nvPr/>
        </p:nvPicPr>
        <p:blipFill>
          <a:blip r:embed="rId34" cstate="print">
            <a:extLst>
              <a:ext uri="{28A0092B-C50C-407E-A947-70E740481C1C}">
                <a14:useLocalDpi xmlns:a14="http://schemas.microsoft.com/office/drawing/2010/main" val="0"/>
              </a:ext>
            </a:extLst>
          </a:blip>
          <a:stretch>
            <a:fillRect/>
          </a:stretch>
        </p:blipFill>
        <p:spPr>
          <a:xfrm>
            <a:off x="10898367" y="2336077"/>
            <a:ext cx="855668" cy="304832"/>
          </a:xfrm>
          <a:prstGeom prst="rect">
            <a:avLst/>
          </a:prstGeom>
        </p:spPr>
      </p:pic>
      <p:pic>
        <p:nvPicPr>
          <p:cNvPr id="157" name="Afbeelding 141">
            <a:extLst>
              <a:ext uri="{FF2B5EF4-FFF2-40B4-BE49-F238E27FC236}">
                <a16:creationId xmlns:a16="http://schemas.microsoft.com/office/drawing/2014/main" id="{6E1C646D-B0EA-4D6D-94CD-AF37A71F2F08}"/>
              </a:ext>
            </a:extLst>
          </p:cNvPr>
          <p:cNvPicPr>
            <a:picLocks noChangeAspect="1"/>
          </p:cNvPicPr>
          <p:nvPr/>
        </p:nvPicPr>
        <p:blipFill>
          <a:blip r:embed="rId35" cstate="print">
            <a:extLst>
              <a:ext uri="{28A0092B-C50C-407E-A947-70E740481C1C}">
                <a14:useLocalDpi xmlns:a14="http://schemas.microsoft.com/office/drawing/2010/main" val="0"/>
              </a:ext>
            </a:extLst>
          </a:blip>
          <a:stretch>
            <a:fillRect/>
          </a:stretch>
        </p:blipFill>
        <p:spPr>
          <a:xfrm>
            <a:off x="9878273" y="4690160"/>
            <a:ext cx="643844" cy="328360"/>
          </a:xfrm>
          <a:prstGeom prst="rect">
            <a:avLst/>
          </a:prstGeom>
        </p:spPr>
      </p:pic>
      <p:pic>
        <p:nvPicPr>
          <p:cNvPr id="158" name="Afbeelding 117">
            <a:extLst>
              <a:ext uri="{FF2B5EF4-FFF2-40B4-BE49-F238E27FC236}">
                <a16:creationId xmlns:a16="http://schemas.microsoft.com/office/drawing/2014/main" id="{52724B37-33BA-4725-9D26-5ABD7A3B87D6}"/>
              </a:ext>
            </a:extLst>
          </p:cNvPr>
          <p:cNvPicPr>
            <a:picLocks noChangeAspect="1"/>
          </p:cNvPicPr>
          <p:nvPr/>
        </p:nvPicPr>
        <p:blipFill>
          <a:blip r:embed="rId36" cstate="print">
            <a:extLst>
              <a:ext uri="{28A0092B-C50C-407E-A947-70E740481C1C}">
                <a14:useLocalDpi xmlns:a14="http://schemas.microsoft.com/office/drawing/2010/main" val="0"/>
              </a:ext>
            </a:extLst>
          </a:blip>
          <a:stretch>
            <a:fillRect/>
          </a:stretch>
        </p:blipFill>
        <p:spPr>
          <a:xfrm>
            <a:off x="6335538" y="5630917"/>
            <a:ext cx="745002" cy="310417"/>
          </a:xfrm>
          <a:prstGeom prst="rect">
            <a:avLst/>
          </a:prstGeom>
        </p:spPr>
      </p:pic>
      <p:pic>
        <p:nvPicPr>
          <p:cNvPr id="118" name="Afbeelding 117">
            <a:extLst>
              <a:ext uri="{FF2B5EF4-FFF2-40B4-BE49-F238E27FC236}">
                <a16:creationId xmlns:a16="http://schemas.microsoft.com/office/drawing/2014/main" id="{5FFE4DFF-B60A-43B8-AC4D-3AF85173A19E}"/>
              </a:ext>
            </a:extLst>
          </p:cNvPr>
          <p:cNvPicPr>
            <a:picLocks noChangeAspect="1"/>
          </p:cNvPicPr>
          <p:nvPr/>
        </p:nvPicPr>
        <p:blipFill>
          <a:blip r:embed="rId37"/>
          <a:stretch>
            <a:fillRect/>
          </a:stretch>
        </p:blipFill>
        <p:spPr>
          <a:xfrm>
            <a:off x="9817636" y="5514668"/>
            <a:ext cx="717351" cy="676981"/>
          </a:xfrm>
          <a:prstGeom prst="rect">
            <a:avLst/>
          </a:prstGeom>
        </p:spPr>
      </p:pic>
      <p:pic>
        <p:nvPicPr>
          <p:cNvPr id="120" name="Afbeelding 142">
            <a:extLst>
              <a:ext uri="{FF2B5EF4-FFF2-40B4-BE49-F238E27FC236}">
                <a16:creationId xmlns:a16="http://schemas.microsoft.com/office/drawing/2014/main" id="{DF0C2B71-0015-4C08-A45D-B5906265E8E4}"/>
              </a:ext>
            </a:extLst>
          </p:cNvPr>
          <p:cNvPicPr>
            <a:picLocks noChangeAspect="1"/>
          </p:cNvPicPr>
          <p:nvPr/>
        </p:nvPicPr>
        <p:blipFill>
          <a:blip r:embed="rId38" cstate="print">
            <a:extLst>
              <a:ext uri="{28A0092B-C50C-407E-A947-70E740481C1C}">
                <a14:useLocalDpi xmlns:a14="http://schemas.microsoft.com/office/drawing/2010/main" val="0"/>
              </a:ext>
            </a:extLst>
          </a:blip>
          <a:stretch>
            <a:fillRect/>
          </a:stretch>
        </p:blipFill>
        <p:spPr>
          <a:xfrm>
            <a:off x="4285710" y="5545908"/>
            <a:ext cx="583656" cy="583656"/>
          </a:xfrm>
          <a:prstGeom prst="rect">
            <a:avLst/>
          </a:prstGeom>
        </p:spPr>
      </p:pic>
      <p:pic>
        <p:nvPicPr>
          <p:cNvPr id="130" name="Afbeelding 135">
            <a:extLst>
              <a:ext uri="{FF2B5EF4-FFF2-40B4-BE49-F238E27FC236}">
                <a16:creationId xmlns:a16="http://schemas.microsoft.com/office/drawing/2014/main" id="{C5955ADE-BC3E-4550-B4A9-7578356E879E}"/>
              </a:ext>
            </a:extLst>
          </p:cNvPr>
          <p:cNvPicPr>
            <a:picLocks noChangeAspect="1"/>
          </p:cNvPicPr>
          <p:nvPr/>
        </p:nvPicPr>
        <p:blipFill>
          <a:blip r:embed="rId39" cstate="print">
            <a:extLst>
              <a:ext uri="{28A0092B-C50C-407E-A947-70E740481C1C}">
                <a14:useLocalDpi xmlns:a14="http://schemas.microsoft.com/office/drawing/2010/main" val="0"/>
              </a:ext>
            </a:extLst>
          </a:blip>
          <a:stretch>
            <a:fillRect/>
          </a:stretch>
        </p:blipFill>
        <p:spPr>
          <a:xfrm>
            <a:off x="886327" y="4530589"/>
            <a:ext cx="700629" cy="357323"/>
          </a:xfrm>
          <a:prstGeom prst="rect">
            <a:avLst/>
          </a:prstGeom>
        </p:spPr>
      </p:pic>
      <p:pic>
        <p:nvPicPr>
          <p:cNvPr id="131" name="Afbeelding 128">
            <a:extLst>
              <a:ext uri="{FF2B5EF4-FFF2-40B4-BE49-F238E27FC236}">
                <a16:creationId xmlns:a16="http://schemas.microsoft.com/office/drawing/2014/main" id="{FD859130-ED16-4A4E-951E-30FB6BAF733A}"/>
              </a:ext>
            </a:extLst>
          </p:cNvPr>
          <p:cNvPicPr>
            <a:picLocks noChangeAspect="1"/>
          </p:cNvPicPr>
          <p:nvPr/>
        </p:nvPicPr>
        <p:blipFill>
          <a:blip r:embed="rId40">
            <a:extLst>
              <a:ext uri="{28A0092B-C50C-407E-A947-70E740481C1C}">
                <a14:useLocalDpi xmlns:a14="http://schemas.microsoft.com/office/drawing/2010/main" val="0"/>
              </a:ext>
            </a:extLst>
          </a:blip>
          <a:stretch>
            <a:fillRect/>
          </a:stretch>
        </p:blipFill>
        <p:spPr>
          <a:xfrm>
            <a:off x="3247130" y="3566338"/>
            <a:ext cx="686113" cy="335434"/>
          </a:xfrm>
          <a:prstGeom prst="rect">
            <a:avLst/>
          </a:prstGeom>
        </p:spPr>
      </p:pic>
      <p:pic>
        <p:nvPicPr>
          <p:cNvPr id="149" name="Afbeelding 142">
            <a:extLst>
              <a:ext uri="{FF2B5EF4-FFF2-40B4-BE49-F238E27FC236}">
                <a16:creationId xmlns:a16="http://schemas.microsoft.com/office/drawing/2014/main" id="{AA7B51F7-B198-4D1D-91FC-508346ED6336}"/>
              </a:ext>
            </a:extLst>
          </p:cNvPr>
          <p:cNvPicPr>
            <a:picLocks noChangeAspect="1"/>
          </p:cNvPicPr>
          <p:nvPr/>
        </p:nvPicPr>
        <p:blipFill>
          <a:blip r:embed="rId41"/>
          <a:stretch>
            <a:fillRect/>
          </a:stretch>
        </p:blipFill>
        <p:spPr>
          <a:xfrm>
            <a:off x="3109496" y="5454295"/>
            <a:ext cx="726539" cy="726539"/>
          </a:xfrm>
          <a:prstGeom prst="rect">
            <a:avLst/>
          </a:prstGeom>
        </p:spPr>
      </p:pic>
      <p:sp>
        <p:nvSpPr>
          <p:cNvPr id="150" name="Rechthoek 81">
            <a:extLst>
              <a:ext uri="{FF2B5EF4-FFF2-40B4-BE49-F238E27FC236}">
                <a16:creationId xmlns:a16="http://schemas.microsoft.com/office/drawing/2014/main" id="{106C22B9-7999-4D72-AC2B-26A006A93866}"/>
              </a:ext>
            </a:extLst>
          </p:cNvPr>
          <p:cNvSpPr/>
          <p:nvPr/>
        </p:nvSpPr>
        <p:spPr>
          <a:xfrm>
            <a:off x="718418" y="620818"/>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51" name="Rechthoek 85">
            <a:extLst>
              <a:ext uri="{FF2B5EF4-FFF2-40B4-BE49-F238E27FC236}">
                <a16:creationId xmlns:a16="http://schemas.microsoft.com/office/drawing/2014/main" id="{29F3EED4-77C8-4458-856C-316CF98AF4AE}"/>
              </a:ext>
            </a:extLst>
          </p:cNvPr>
          <p:cNvSpPr/>
          <p:nvPr/>
        </p:nvSpPr>
        <p:spPr>
          <a:xfrm>
            <a:off x="1836376" y="620818"/>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63" name="Rechthoek 89">
            <a:extLst>
              <a:ext uri="{FF2B5EF4-FFF2-40B4-BE49-F238E27FC236}">
                <a16:creationId xmlns:a16="http://schemas.microsoft.com/office/drawing/2014/main" id="{50A16FC3-2701-489E-BF6A-08CC0E121A03}"/>
              </a:ext>
            </a:extLst>
          </p:cNvPr>
          <p:cNvSpPr/>
          <p:nvPr/>
        </p:nvSpPr>
        <p:spPr>
          <a:xfrm>
            <a:off x="2954335" y="620818"/>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71" name="Afbeelding 118">
            <a:extLst>
              <a:ext uri="{FF2B5EF4-FFF2-40B4-BE49-F238E27FC236}">
                <a16:creationId xmlns:a16="http://schemas.microsoft.com/office/drawing/2014/main" id="{C90374F4-E9AE-44BE-88FD-1A49EF9CE0B8}"/>
              </a:ext>
            </a:extLst>
          </p:cNvPr>
          <p:cNvPicPr>
            <a:picLocks noChangeAspect="1"/>
          </p:cNvPicPr>
          <p:nvPr/>
        </p:nvPicPr>
        <p:blipFill>
          <a:blip r:embed="rId42" cstate="print">
            <a:extLst>
              <a:ext uri="{28A0092B-C50C-407E-A947-70E740481C1C}">
                <a14:useLocalDpi xmlns:a14="http://schemas.microsoft.com/office/drawing/2010/main" val="0"/>
              </a:ext>
            </a:extLst>
          </a:blip>
          <a:stretch>
            <a:fillRect/>
          </a:stretch>
        </p:blipFill>
        <p:spPr>
          <a:xfrm>
            <a:off x="1981472" y="1008694"/>
            <a:ext cx="744965" cy="253891"/>
          </a:xfrm>
          <a:prstGeom prst="rect">
            <a:avLst/>
          </a:prstGeom>
        </p:spPr>
      </p:pic>
      <p:pic>
        <p:nvPicPr>
          <p:cNvPr id="172" name="Afbeelding 120">
            <a:extLst>
              <a:ext uri="{FF2B5EF4-FFF2-40B4-BE49-F238E27FC236}">
                <a16:creationId xmlns:a16="http://schemas.microsoft.com/office/drawing/2014/main" id="{52B7A208-ED10-47F3-860D-3023079AE89C}"/>
              </a:ext>
            </a:extLst>
          </p:cNvPr>
          <p:cNvPicPr>
            <a:picLocks noChangeAspect="1"/>
          </p:cNvPicPr>
          <p:nvPr/>
        </p:nvPicPr>
        <p:blipFill>
          <a:blip r:embed="rId43"/>
          <a:srcRect/>
          <a:stretch/>
        </p:blipFill>
        <p:spPr>
          <a:xfrm>
            <a:off x="2995995" y="1083980"/>
            <a:ext cx="989201" cy="115871"/>
          </a:xfrm>
          <a:prstGeom prst="rect">
            <a:avLst/>
          </a:prstGeom>
        </p:spPr>
      </p:pic>
      <p:pic>
        <p:nvPicPr>
          <p:cNvPr id="173" name="Afbeelding 131">
            <a:extLst>
              <a:ext uri="{FF2B5EF4-FFF2-40B4-BE49-F238E27FC236}">
                <a16:creationId xmlns:a16="http://schemas.microsoft.com/office/drawing/2014/main" id="{5C20E106-D8D6-4D3F-8D01-FB06C5807739}"/>
              </a:ext>
            </a:extLst>
          </p:cNvPr>
          <p:cNvPicPr>
            <a:picLocks noChangeAspect="1"/>
          </p:cNvPicPr>
          <p:nvPr/>
        </p:nvPicPr>
        <p:blipFill>
          <a:blip r:embed="rId44" cstate="print">
            <a:extLst>
              <a:ext uri="{28A0092B-C50C-407E-A947-70E740481C1C}">
                <a14:useLocalDpi xmlns:a14="http://schemas.microsoft.com/office/drawing/2010/main" val="0"/>
              </a:ext>
            </a:extLst>
          </a:blip>
          <a:stretch>
            <a:fillRect/>
          </a:stretch>
        </p:blipFill>
        <p:spPr>
          <a:xfrm>
            <a:off x="5304301" y="3472852"/>
            <a:ext cx="856768" cy="420557"/>
          </a:xfrm>
          <a:prstGeom prst="rect">
            <a:avLst/>
          </a:prstGeom>
        </p:spPr>
      </p:pic>
      <p:pic>
        <p:nvPicPr>
          <p:cNvPr id="121" name="Afbeelding 138">
            <a:extLst>
              <a:ext uri="{FF2B5EF4-FFF2-40B4-BE49-F238E27FC236}">
                <a16:creationId xmlns:a16="http://schemas.microsoft.com/office/drawing/2014/main" id="{C9FAE9E5-C7EC-463F-BB3F-6D83C0ED6B84}"/>
              </a:ext>
            </a:extLst>
          </p:cNvPr>
          <p:cNvPicPr>
            <a:picLocks noChangeAspect="1"/>
          </p:cNvPicPr>
          <p:nvPr/>
        </p:nvPicPr>
        <p:blipFill>
          <a:blip r:embed="rId45" cstate="print">
            <a:extLst>
              <a:ext uri="{28A0092B-C50C-407E-A947-70E740481C1C}">
                <a14:useLocalDpi xmlns:a14="http://schemas.microsoft.com/office/drawing/2010/main" val="0"/>
              </a:ext>
            </a:extLst>
          </a:blip>
          <a:stretch>
            <a:fillRect/>
          </a:stretch>
        </p:blipFill>
        <p:spPr>
          <a:xfrm>
            <a:off x="7541101" y="4646365"/>
            <a:ext cx="877722" cy="187393"/>
          </a:xfrm>
          <a:prstGeom prst="rect">
            <a:avLst/>
          </a:prstGeom>
        </p:spPr>
      </p:pic>
      <p:sp>
        <p:nvSpPr>
          <p:cNvPr id="127" name="Rechthoek 89">
            <a:extLst>
              <a:ext uri="{FF2B5EF4-FFF2-40B4-BE49-F238E27FC236}">
                <a16:creationId xmlns:a16="http://schemas.microsoft.com/office/drawing/2014/main" id="{C74D0654-1025-4598-9D37-50FAD34610D9}"/>
              </a:ext>
            </a:extLst>
          </p:cNvPr>
          <p:cNvSpPr/>
          <p:nvPr/>
        </p:nvSpPr>
        <p:spPr>
          <a:xfrm>
            <a:off x="5199639" y="631808"/>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59" name="Afbeelding 120">
            <a:extLst>
              <a:ext uri="{FF2B5EF4-FFF2-40B4-BE49-F238E27FC236}">
                <a16:creationId xmlns:a16="http://schemas.microsoft.com/office/drawing/2014/main" id="{0360A092-4266-4338-A8E2-0DE4EF9F1782}"/>
              </a:ext>
            </a:extLst>
          </p:cNvPr>
          <p:cNvPicPr>
            <a:picLocks noChangeAspect="1"/>
          </p:cNvPicPr>
          <p:nvPr/>
        </p:nvPicPr>
        <p:blipFill>
          <a:blip r:embed="rId46"/>
          <a:srcRect/>
          <a:stretch/>
        </p:blipFill>
        <p:spPr>
          <a:xfrm>
            <a:off x="5236624" y="694196"/>
            <a:ext cx="951757" cy="923994"/>
          </a:xfrm>
          <a:prstGeom prst="rect">
            <a:avLst/>
          </a:prstGeom>
        </p:spPr>
      </p:pic>
      <p:pic>
        <p:nvPicPr>
          <p:cNvPr id="160" name="Afbeelding 138">
            <a:extLst>
              <a:ext uri="{FF2B5EF4-FFF2-40B4-BE49-F238E27FC236}">
                <a16:creationId xmlns:a16="http://schemas.microsoft.com/office/drawing/2014/main" id="{38DAE0A4-A823-4E03-9392-7D707A5F2A53}"/>
              </a:ext>
            </a:extLst>
          </p:cNvPr>
          <p:cNvPicPr>
            <a:picLocks noChangeAspect="1"/>
          </p:cNvPicPr>
          <p:nvPr/>
        </p:nvPicPr>
        <p:blipFill>
          <a:blip r:embed="rId47" cstate="print">
            <a:extLst>
              <a:ext uri="{28A0092B-C50C-407E-A947-70E740481C1C}">
                <a14:useLocalDpi xmlns:a14="http://schemas.microsoft.com/office/drawing/2010/main" val="0"/>
              </a:ext>
            </a:extLst>
          </a:blip>
          <a:stretch>
            <a:fillRect/>
          </a:stretch>
        </p:blipFill>
        <p:spPr>
          <a:xfrm>
            <a:off x="5410621" y="4438826"/>
            <a:ext cx="621630" cy="526678"/>
          </a:xfrm>
          <a:prstGeom prst="rect">
            <a:avLst/>
          </a:prstGeom>
        </p:spPr>
      </p:pic>
      <p:sp>
        <p:nvSpPr>
          <p:cNvPr id="162" name="Rechthoek 89">
            <a:extLst>
              <a:ext uri="{FF2B5EF4-FFF2-40B4-BE49-F238E27FC236}">
                <a16:creationId xmlns:a16="http://schemas.microsoft.com/office/drawing/2014/main" id="{3930D2A8-5364-4DF0-957D-1D595DE4310A}"/>
              </a:ext>
            </a:extLst>
          </p:cNvPr>
          <p:cNvSpPr/>
          <p:nvPr/>
        </p:nvSpPr>
        <p:spPr>
          <a:xfrm>
            <a:off x="4085755" y="62560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69" name="Afbeelding 120">
            <a:extLst>
              <a:ext uri="{FF2B5EF4-FFF2-40B4-BE49-F238E27FC236}">
                <a16:creationId xmlns:a16="http://schemas.microsoft.com/office/drawing/2014/main" id="{2738D0CB-653C-480E-9341-DFDCF9D50379}"/>
              </a:ext>
            </a:extLst>
          </p:cNvPr>
          <p:cNvPicPr>
            <a:picLocks noChangeAspect="1"/>
          </p:cNvPicPr>
          <p:nvPr/>
        </p:nvPicPr>
        <p:blipFill rotWithShape="1">
          <a:blip r:embed="rId48" cstate="print">
            <a:extLst>
              <a:ext uri="{28A0092B-C50C-407E-A947-70E740481C1C}">
                <a14:useLocalDpi xmlns:a14="http://schemas.microsoft.com/office/drawing/2010/main" val="0"/>
              </a:ext>
            </a:extLst>
          </a:blip>
          <a:srcRect r="1242"/>
          <a:stretch/>
        </p:blipFill>
        <p:spPr>
          <a:xfrm>
            <a:off x="4111465" y="1003332"/>
            <a:ext cx="1027726" cy="288455"/>
          </a:xfrm>
          <a:prstGeom prst="rect">
            <a:avLst/>
          </a:prstGeom>
        </p:spPr>
      </p:pic>
      <p:sp>
        <p:nvSpPr>
          <p:cNvPr id="170" name="Rechthoek 81">
            <a:extLst>
              <a:ext uri="{FF2B5EF4-FFF2-40B4-BE49-F238E27FC236}">
                <a16:creationId xmlns:a16="http://schemas.microsoft.com/office/drawing/2014/main" id="{42525019-A3DA-4685-BE50-FB939BEFB19C}"/>
              </a:ext>
            </a:extLst>
          </p:cNvPr>
          <p:cNvSpPr/>
          <p:nvPr/>
        </p:nvSpPr>
        <p:spPr>
          <a:xfrm>
            <a:off x="6385741" y="65002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74" name="Afbeelding 122">
            <a:extLst>
              <a:ext uri="{FF2B5EF4-FFF2-40B4-BE49-F238E27FC236}">
                <a16:creationId xmlns:a16="http://schemas.microsoft.com/office/drawing/2014/main" id="{CAD2FAC1-F82B-4CFD-8802-6C065538FD68}"/>
              </a:ext>
            </a:extLst>
          </p:cNvPr>
          <p:cNvPicPr>
            <a:picLocks noChangeAspect="1"/>
          </p:cNvPicPr>
          <p:nvPr/>
        </p:nvPicPr>
        <p:blipFill>
          <a:blip r:embed="rId49" cstate="print">
            <a:extLst>
              <a:ext uri="{28A0092B-C50C-407E-A947-70E740481C1C}">
                <a14:useLocalDpi xmlns:a14="http://schemas.microsoft.com/office/drawing/2010/main" val="0"/>
              </a:ext>
            </a:extLst>
          </a:blip>
          <a:stretch>
            <a:fillRect/>
          </a:stretch>
        </p:blipFill>
        <p:spPr>
          <a:xfrm>
            <a:off x="6590689" y="1079728"/>
            <a:ext cx="613687" cy="212059"/>
          </a:xfrm>
          <a:prstGeom prst="rect">
            <a:avLst/>
          </a:prstGeom>
        </p:spPr>
      </p:pic>
    </p:spTree>
    <p:extLst>
      <p:ext uri="{BB962C8B-B14F-4D97-AF65-F5344CB8AC3E}">
        <p14:creationId xmlns:p14="http://schemas.microsoft.com/office/powerpoint/2010/main" val="813765708"/>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750" fill="hold"/>
                                        <p:tgtEl>
                                          <p:spTgt spid="82"/>
                                        </p:tgtEl>
                                        <p:attrNameLst>
                                          <p:attrName>ppt_w</p:attrName>
                                        </p:attrNameLst>
                                      </p:cBhvr>
                                      <p:tavLst>
                                        <p:tav tm="0">
                                          <p:val>
                                            <p:fltVal val="0"/>
                                          </p:val>
                                        </p:tav>
                                        <p:tav tm="100000">
                                          <p:val>
                                            <p:strVal val="#ppt_w"/>
                                          </p:val>
                                        </p:tav>
                                      </p:tavLst>
                                    </p:anim>
                                    <p:anim calcmode="lin" valueType="num">
                                      <p:cBhvr>
                                        <p:cTn id="8" dur="750" fill="hold"/>
                                        <p:tgtEl>
                                          <p:spTgt spid="82"/>
                                        </p:tgtEl>
                                        <p:attrNameLst>
                                          <p:attrName>ppt_h</p:attrName>
                                        </p:attrNameLst>
                                      </p:cBhvr>
                                      <p:tavLst>
                                        <p:tav tm="0">
                                          <p:val>
                                            <p:fltVal val="0"/>
                                          </p:val>
                                        </p:tav>
                                        <p:tav tm="100000">
                                          <p:val>
                                            <p:strVal val="#ppt_h"/>
                                          </p:val>
                                        </p:tav>
                                      </p:tavLst>
                                    </p:anim>
                                    <p:animEffect transition="in" filter="fade">
                                      <p:cBhvr>
                                        <p:cTn id="9" dur="750"/>
                                        <p:tgtEl>
                                          <p:spTgt spid="82"/>
                                        </p:tgtEl>
                                      </p:cBhvr>
                                    </p:animEffect>
                                  </p:childTnLst>
                                </p:cTn>
                              </p:par>
                              <p:par>
                                <p:cTn id="10" presetID="6" presetClass="emph" presetSubtype="0" autoRev="1" fill="hold" grpId="1" nodeType="withEffect">
                                  <p:stCondLst>
                                    <p:cond delay="0"/>
                                  </p:stCondLst>
                                  <p:childTnLst>
                                    <p:animScale>
                                      <p:cBhvr>
                                        <p:cTn id="11" dur="500" fill="hold"/>
                                        <p:tgtEl>
                                          <p:spTgt spid="82"/>
                                        </p:tgtEl>
                                      </p:cBhvr>
                                      <p:by x="115000" y="115000"/>
                                    </p:animScale>
                                  </p:childTnLst>
                                </p:cTn>
                              </p:par>
                              <p:par>
                                <p:cTn id="12" presetID="53" presetClass="entr" presetSubtype="16" fill="hold" nodeType="withEffect">
                                  <p:stCondLst>
                                    <p:cond delay="150"/>
                                  </p:stCondLst>
                                  <p:childTnLst>
                                    <p:set>
                                      <p:cBhvr>
                                        <p:cTn id="13" dur="1" fill="hold">
                                          <p:stCondLst>
                                            <p:cond delay="0"/>
                                          </p:stCondLst>
                                        </p:cTn>
                                        <p:tgtEl>
                                          <p:spTgt spid="119"/>
                                        </p:tgtEl>
                                        <p:attrNameLst>
                                          <p:attrName>style.visibility</p:attrName>
                                        </p:attrNameLst>
                                      </p:cBhvr>
                                      <p:to>
                                        <p:strVal val="visible"/>
                                      </p:to>
                                    </p:set>
                                    <p:anim calcmode="lin" valueType="num">
                                      <p:cBhvr>
                                        <p:cTn id="14" dur="750" fill="hold"/>
                                        <p:tgtEl>
                                          <p:spTgt spid="119"/>
                                        </p:tgtEl>
                                        <p:attrNameLst>
                                          <p:attrName>ppt_w</p:attrName>
                                        </p:attrNameLst>
                                      </p:cBhvr>
                                      <p:tavLst>
                                        <p:tav tm="0">
                                          <p:val>
                                            <p:fltVal val="0"/>
                                          </p:val>
                                        </p:tav>
                                        <p:tav tm="100000">
                                          <p:val>
                                            <p:strVal val="#ppt_w"/>
                                          </p:val>
                                        </p:tav>
                                      </p:tavLst>
                                    </p:anim>
                                    <p:anim calcmode="lin" valueType="num">
                                      <p:cBhvr>
                                        <p:cTn id="15" dur="750" fill="hold"/>
                                        <p:tgtEl>
                                          <p:spTgt spid="119"/>
                                        </p:tgtEl>
                                        <p:attrNameLst>
                                          <p:attrName>ppt_h</p:attrName>
                                        </p:attrNameLst>
                                      </p:cBhvr>
                                      <p:tavLst>
                                        <p:tav tm="0">
                                          <p:val>
                                            <p:fltVal val="0"/>
                                          </p:val>
                                        </p:tav>
                                        <p:tav tm="100000">
                                          <p:val>
                                            <p:strVal val="#ppt_h"/>
                                          </p:val>
                                        </p:tav>
                                      </p:tavLst>
                                    </p:anim>
                                    <p:animEffect transition="in" filter="fade">
                                      <p:cBhvr>
                                        <p:cTn id="16" dur="750"/>
                                        <p:tgtEl>
                                          <p:spTgt spid="119"/>
                                        </p:tgtEl>
                                      </p:cBhvr>
                                    </p:animEffect>
                                  </p:childTnLst>
                                </p:cTn>
                              </p:par>
                              <p:par>
                                <p:cTn id="17" presetID="6" presetClass="emph" presetSubtype="0" autoRev="1" fill="hold" nodeType="withEffect">
                                  <p:stCondLst>
                                    <p:cond delay="150"/>
                                  </p:stCondLst>
                                  <p:childTnLst>
                                    <p:animScale>
                                      <p:cBhvr>
                                        <p:cTn id="18" dur="500" fill="hold"/>
                                        <p:tgtEl>
                                          <p:spTgt spid="119"/>
                                        </p:tgtEl>
                                      </p:cBhvr>
                                      <p:by x="115000" y="115000"/>
                                    </p:animScale>
                                  </p:childTnLst>
                                </p:cTn>
                              </p:par>
                              <p:par>
                                <p:cTn id="19" presetID="53" presetClass="entr" presetSubtype="16" fill="hold" grpId="0" nodeType="withEffect">
                                  <p:stCondLst>
                                    <p:cond delay="0"/>
                                  </p:stCondLst>
                                  <p:childTnLst>
                                    <p:set>
                                      <p:cBhvr>
                                        <p:cTn id="20" dur="1" fill="hold">
                                          <p:stCondLst>
                                            <p:cond delay="0"/>
                                          </p:stCondLst>
                                        </p:cTn>
                                        <p:tgtEl>
                                          <p:spTgt spid="86"/>
                                        </p:tgtEl>
                                        <p:attrNameLst>
                                          <p:attrName>style.visibility</p:attrName>
                                        </p:attrNameLst>
                                      </p:cBhvr>
                                      <p:to>
                                        <p:strVal val="visible"/>
                                      </p:to>
                                    </p:set>
                                    <p:anim calcmode="lin" valueType="num">
                                      <p:cBhvr>
                                        <p:cTn id="21" dur="750" fill="hold"/>
                                        <p:tgtEl>
                                          <p:spTgt spid="86"/>
                                        </p:tgtEl>
                                        <p:attrNameLst>
                                          <p:attrName>ppt_w</p:attrName>
                                        </p:attrNameLst>
                                      </p:cBhvr>
                                      <p:tavLst>
                                        <p:tav tm="0">
                                          <p:val>
                                            <p:fltVal val="0"/>
                                          </p:val>
                                        </p:tav>
                                        <p:tav tm="100000">
                                          <p:val>
                                            <p:strVal val="#ppt_w"/>
                                          </p:val>
                                        </p:tav>
                                      </p:tavLst>
                                    </p:anim>
                                    <p:anim calcmode="lin" valueType="num">
                                      <p:cBhvr>
                                        <p:cTn id="22" dur="750" fill="hold"/>
                                        <p:tgtEl>
                                          <p:spTgt spid="86"/>
                                        </p:tgtEl>
                                        <p:attrNameLst>
                                          <p:attrName>ppt_h</p:attrName>
                                        </p:attrNameLst>
                                      </p:cBhvr>
                                      <p:tavLst>
                                        <p:tav tm="0">
                                          <p:val>
                                            <p:fltVal val="0"/>
                                          </p:val>
                                        </p:tav>
                                        <p:tav tm="100000">
                                          <p:val>
                                            <p:strVal val="#ppt_h"/>
                                          </p:val>
                                        </p:tav>
                                      </p:tavLst>
                                    </p:anim>
                                    <p:animEffect transition="in" filter="fade">
                                      <p:cBhvr>
                                        <p:cTn id="23" dur="750"/>
                                        <p:tgtEl>
                                          <p:spTgt spid="86"/>
                                        </p:tgtEl>
                                      </p:cBhvr>
                                    </p:animEffect>
                                  </p:childTnLst>
                                </p:cTn>
                              </p:par>
                              <p:par>
                                <p:cTn id="24" presetID="6" presetClass="emph" presetSubtype="0" autoRev="1" fill="hold" grpId="1" nodeType="withEffect">
                                  <p:stCondLst>
                                    <p:cond delay="0"/>
                                  </p:stCondLst>
                                  <p:childTnLst>
                                    <p:animScale>
                                      <p:cBhvr>
                                        <p:cTn id="25" dur="500" fill="hold"/>
                                        <p:tgtEl>
                                          <p:spTgt spid="86"/>
                                        </p:tgtEl>
                                      </p:cBhvr>
                                      <p:by x="115000" y="115000"/>
                                    </p:animScale>
                                  </p:childTnLst>
                                </p:cTn>
                              </p:par>
                              <p:par>
                                <p:cTn id="26" presetID="53" presetClass="entr" presetSubtype="16" fill="hold" grpId="0" nodeType="withEffect">
                                  <p:stCondLst>
                                    <p:cond delay="0"/>
                                  </p:stCondLst>
                                  <p:childTnLst>
                                    <p:set>
                                      <p:cBhvr>
                                        <p:cTn id="27" dur="1" fill="hold">
                                          <p:stCondLst>
                                            <p:cond delay="0"/>
                                          </p:stCondLst>
                                        </p:cTn>
                                        <p:tgtEl>
                                          <p:spTgt spid="90"/>
                                        </p:tgtEl>
                                        <p:attrNameLst>
                                          <p:attrName>style.visibility</p:attrName>
                                        </p:attrNameLst>
                                      </p:cBhvr>
                                      <p:to>
                                        <p:strVal val="visible"/>
                                      </p:to>
                                    </p:set>
                                    <p:anim calcmode="lin" valueType="num">
                                      <p:cBhvr>
                                        <p:cTn id="28" dur="750" fill="hold"/>
                                        <p:tgtEl>
                                          <p:spTgt spid="90"/>
                                        </p:tgtEl>
                                        <p:attrNameLst>
                                          <p:attrName>ppt_w</p:attrName>
                                        </p:attrNameLst>
                                      </p:cBhvr>
                                      <p:tavLst>
                                        <p:tav tm="0">
                                          <p:val>
                                            <p:fltVal val="0"/>
                                          </p:val>
                                        </p:tav>
                                        <p:tav tm="100000">
                                          <p:val>
                                            <p:strVal val="#ppt_w"/>
                                          </p:val>
                                        </p:tav>
                                      </p:tavLst>
                                    </p:anim>
                                    <p:anim calcmode="lin" valueType="num">
                                      <p:cBhvr>
                                        <p:cTn id="29" dur="750" fill="hold"/>
                                        <p:tgtEl>
                                          <p:spTgt spid="90"/>
                                        </p:tgtEl>
                                        <p:attrNameLst>
                                          <p:attrName>ppt_h</p:attrName>
                                        </p:attrNameLst>
                                      </p:cBhvr>
                                      <p:tavLst>
                                        <p:tav tm="0">
                                          <p:val>
                                            <p:fltVal val="0"/>
                                          </p:val>
                                        </p:tav>
                                        <p:tav tm="100000">
                                          <p:val>
                                            <p:strVal val="#ppt_h"/>
                                          </p:val>
                                        </p:tav>
                                      </p:tavLst>
                                    </p:anim>
                                    <p:animEffect transition="in" filter="fade">
                                      <p:cBhvr>
                                        <p:cTn id="30" dur="750"/>
                                        <p:tgtEl>
                                          <p:spTgt spid="90"/>
                                        </p:tgtEl>
                                      </p:cBhvr>
                                    </p:animEffect>
                                  </p:childTnLst>
                                </p:cTn>
                              </p:par>
                              <p:par>
                                <p:cTn id="31" presetID="6" presetClass="emph" presetSubtype="0" autoRev="1" fill="hold" grpId="1" nodeType="withEffect">
                                  <p:stCondLst>
                                    <p:cond delay="0"/>
                                  </p:stCondLst>
                                  <p:childTnLst>
                                    <p:animScale>
                                      <p:cBhvr>
                                        <p:cTn id="32" dur="500" fill="hold"/>
                                        <p:tgtEl>
                                          <p:spTgt spid="90"/>
                                        </p:tgtEl>
                                      </p:cBhvr>
                                      <p:by x="115000" y="115000"/>
                                    </p:animScale>
                                  </p:childTnLst>
                                </p:cTn>
                              </p:par>
                              <p:par>
                                <p:cTn id="33" presetID="53" presetClass="entr" presetSubtype="16" fill="hold" grpId="0" nodeType="withEffect">
                                  <p:stCondLst>
                                    <p:cond delay="0"/>
                                  </p:stCondLst>
                                  <p:childTnLst>
                                    <p:set>
                                      <p:cBhvr>
                                        <p:cTn id="34" dur="1" fill="hold">
                                          <p:stCondLst>
                                            <p:cond delay="0"/>
                                          </p:stCondLst>
                                        </p:cTn>
                                        <p:tgtEl>
                                          <p:spTgt spid="94"/>
                                        </p:tgtEl>
                                        <p:attrNameLst>
                                          <p:attrName>style.visibility</p:attrName>
                                        </p:attrNameLst>
                                      </p:cBhvr>
                                      <p:to>
                                        <p:strVal val="visible"/>
                                      </p:to>
                                    </p:set>
                                    <p:anim calcmode="lin" valueType="num">
                                      <p:cBhvr>
                                        <p:cTn id="35" dur="750" fill="hold"/>
                                        <p:tgtEl>
                                          <p:spTgt spid="94"/>
                                        </p:tgtEl>
                                        <p:attrNameLst>
                                          <p:attrName>ppt_w</p:attrName>
                                        </p:attrNameLst>
                                      </p:cBhvr>
                                      <p:tavLst>
                                        <p:tav tm="0">
                                          <p:val>
                                            <p:fltVal val="0"/>
                                          </p:val>
                                        </p:tav>
                                        <p:tav tm="100000">
                                          <p:val>
                                            <p:strVal val="#ppt_w"/>
                                          </p:val>
                                        </p:tav>
                                      </p:tavLst>
                                    </p:anim>
                                    <p:anim calcmode="lin" valueType="num">
                                      <p:cBhvr>
                                        <p:cTn id="36" dur="750" fill="hold"/>
                                        <p:tgtEl>
                                          <p:spTgt spid="94"/>
                                        </p:tgtEl>
                                        <p:attrNameLst>
                                          <p:attrName>ppt_h</p:attrName>
                                        </p:attrNameLst>
                                      </p:cBhvr>
                                      <p:tavLst>
                                        <p:tav tm="0">
                                          <p:val>
                                            <p:fltVal val="0"/>
                                          </p:val>
                                        </p:tav>
                                        <p:tav tm="100000">
                                          <p:val>
                                            <p:strVal val="#ppt_h"/>
                                          </p:val>
                                        </p:tav>
                                      </p:tavLst>
                                    </p:anim>
                                    <p:animEffect transition="in" filter="fade">
                                      <p:cBhvr>
                                        <p:cTn id="37" dur="750"/>
                                        <p:tgtEl>
                                          <p:spTgt spid="94"/>
                                        </p:tgtEl>
                                      </p:cBhvr>
                                    </p:animEffect>
                                  </p:childTnLst>
                                </p:cTn>
                              </p:par>
                              <p:par>
                                <p:cTn id="38" presetID="6" presetClass="emph" presetSubtype="0" autoRev="1" fill="hold" grpId="1" nodeType="withEffect">
                                  <p:stCondLst>
                                    <p:cond delay="0"/>
                                  </p:stCondLst>
                                  <p:childTnLst>
                                    <p:animScale>
                                      <p:cBhvr>
                                        <p:cTn id="39" dur="500" fill="hold"/>
                                        <p:tgtEl>
                                          <p:spTgt spid="94"/>
                                        </p:tgtEl>
                                      </p:cBhvr>
                                      <p:by x="115000" y="115000"/>
                                    </p:animScale>
                                  </p:childTnLst>
                                </p:cTn>
                              </p:par>
                              <p:par>
                                <p:cTn id="40" presetID="53" presetClass="entr" presetSubtype="16"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 calcmode="lin" valueType="num">
                                      <p:cBhvr>
                                        <p:cTn id="42" dur="750" fill="hold"/>
                                        <p:tgtEl>
                                          <p:spTgt spid="98"/>
                                        </p:tgtEl>
                                        <p:attrNameLst>
                                          <p:attrName>ppt_w</p:attrName>
                                        </p:attrNameLst>
                                      </p:cBhvr>
                                      <p:tavLst>
                                        <p:tav tm="0">
                                          <p:val>
                                            <p:fltVal val="0"/>
                                          </p:val>
                                        </p:tav>
                                        <p:tav tm="100000">
                                          <p:val>
                                            <p:strVal val="#ppt_w"/>
                                          </p:val>
                                        </p:tav>
                                      </p:tavLst>
                                    </p:anim>
                                    <p:anim calcmode="lin" valueType="num">
                                      <p:cBhvr>
                                        <p:cTn id="43" dur="750" fill="hold"/>
                                        <p:tgtEl>
                                          <p:spTgt spid="98"/>
                                        </p:tgtEl>
                                        <p:attrNameLst>
                                          <p:attrName>ppt_h</p:attrName>
                                        </p:attrNameLst>
                                      </p:cBhvr>
                                      <p:tavLst>
                                        <p:tav tm="0">
                                          <p:val>
                                            <p:fltVal val="0"/>
                                          </p:val>
                                        </p:tav>
                                        <p:tav tm="100000">
                                          <p:val>
                                            <p:strVal val="#ppt_h"/>
                                          </p:val>
                                        </p:tav>
                                      </p:tavLst>
                                    </p:anim>
                                    <p:animEffect transition="in" filter="fade">
                                      <p:cBhvr>
                                        <p:cTn id="44" dur="750"/>
                                        <p:tgtEl>
                                          <p:spTgt spid="98"/>
                                        </p:tgtEl>
                                      </p:cBhvr>
                                    </p:animEffect>
                                  </p:childTnLst>
                                </p:cTn>
                              </p:par>
                              <p:par>
                                <p:cTn id="45" presetID="6" presetClass="emph" presetSubtype="0" autoRev="1" fill="hold" grpId="1" nodeType="withEffect">
                                  <p:stCondLst>
                                    <p:cond delay="0"/>
                                  </p:stCondLst>
                                  <p:childTnLst>
                                    <p:animScale>
                                      <p:cBhvr>
                                        <p:cTn id="46" dur="500" fill="hold"/>
                                        <p:tgtEl>
                                          <p:spTgt spid="98"/>
                                        </p:tgtEl>
                                      </p:cBhvr>
                                      <p:by x="115000" y="115000"/>
                                    </p:animScale>
                                  </p:childTnLst>
                                </p:cTn>
                              </p:par>
                              <p:par>
                                <p:cTn id="47" presetID="53" presetClass="entr" presetSubtype="16" fill="hold" grpId="0" nodeType="withEffect">
                                  <p:stCondLst>
                                    <p:cond delay="0"/>
                                  </p:stCondLst>
                                  <p:childTnLst>
                                    <p:set>
                                      <p:cBhvr>
                                        <p:cTn id="48" dur="1" fill="hold">
                                          <p:stCondLst>
                                            <p:cond delay="0"/>
                                          </p:stCondLst>
                                        </p:cTn>
                                        <p:tgtEl>
                                          <p:spTgt spid="102"/>
                                        </p:tgtEl>
                                        <p:attrNameLst>
                                          <p:attrName>style.visibility</p:attrName>
                                        </p:attrNameLst>
                                      </p:cBhvr>
                                      <p:to>
                                        <p:strVal val="visible"/>
                                      </p:to>
                                    </p:set>
                                    <p:anim calcmode="lin" valueType="num">
                                      <p:cBhvr>
                                        <p:cTn id="49" dur="750" fill="hold"/>
                                        <p:tgtEl>
                                          <p:spTgt spid="102"/>
                                        </p:tgtEl>
                                        <p:attrNameLst>
                                          <p:attrName>ppt_w</p:attrName>
                                        </p:attrNameLst>
                                      </p:cBhvr>
                                      <p:tavLst>
                                        <p:tav tm="0">
                                          <p:val>
                                            <p:fltVal val="0"/>
                                          </p:val>
                                        </p:tav>
                                        <p:tav tm="100000">
                                          <p:val>
                                            <p:strVal val="#ppt_w"/>
                                          </p:val>
                                        </p:tav>
                                      </p:tavLst>
                                    </p:anim>
                                    <p:anim calcmode="lin" valueType="num">
                                      <p:cBhvr>
                                        <p:cTn id="50" dur="750" fill="hold"/>
                                        <p:tgtEl>
                                          <p:spTgt spid="102"/>
                                        </p:tgtEl>
                                        <p:attrNameLst>
                                          <p:attrName>ppt_h</p:attrName>
                                        </p:attrNameLst>
                                      </p:cBhvr>
                                      <p:tavLst>
                                        <p:tav tm="0">
                                          <p:val>
                                            <p:fltVal val="0"/>
                                          </p:val>
                                        </p:tav>
                                        <p:tav tm="100000">
                                          <p:val>
                                            <p:strVal val="#ppt_h"/>
                                          </p:val>
                                        </p:tav>
                                      </p:tavLst>
                                    </p:anim>
                                    <p:animEffect transition="in" filter="fade">
                                      <p:cBhvr>
                                        <p:cTn id="51" dur="750"/>
                                        <p:tgtEl>
                                          <p:spTgt spid="102"/>
                                        </p:tgtEl>
                                      </p:cBhvr>
                                    </p:animEffect>
                                  </p:childTnLst>
                                </p:cTn>
                              </p:par>
                              <p:par>
                                <p:cTn id="52" presetID="6" presetClass="emph" presetSubtype="0" autoRev="1" fill="hold" grpId="1" nodeType="withEffect">
                                  <p:stCondLst>
                                    <p:cond delay="0"/>
                                  </p:stCondLst>
                                  <p:childTnLst>
                                    <p:animScale>
                                      <p:cBhvr>
                                        <p:cTn id="53" dur="500" fill="hold"/>
                                        <p:tgtEl>
                                          <p:spTgt spid="102"/>
                                        </p:tgtEl>
                                      </p:cBhvr>
                                      <p:by x="115000" y="115000"/>
                                    </p:animScale>
                                  </p:childTnLst>
                                </p:cTn>
                              </p:par>
                              <p:par>
                                <p:cTn id="54" presetID="53" presetClass="entr" presetSubtype="16" fill="hold" nodeType="withEffect">
                                  <p:stCondLst>
                                    <p:cond delay="150"/>
                                  </p:stCondLst>
                                  <p:childTnLst>
                                    <p:set>
                                      <p:cBhvr>
                                        <p:cTn id="55" dur="1" fill="hold">
                                          <p:stCondLst>
                                            <p:cond delay="0"/>
                                          </p:stCondLst>
                                        </p:cTn>
                                        <p:tgtEl>
                                          <p:spTgt spid="123"/>
                                        </p:tgtEl>
                                        <p:attrNameLst>
                                          <p:attrName>style.visibility</p:attrName>
                                        </p:attrNameLst>
                                      </p:cBhvr>
                                      <p:to>
                                        <p:strVal val="visible"/>
                                      </p:to>
                                    </p:set>
                                    <p:anim calcmode="lin" valueType="num">
                                      <p:cBhvr>
                                        <p:cTn id="56" dur="750" fill="hold"/>
                                        <p:tgtEl>
                                          <p:spTgt spid="123"/>
                                        </p:tgtEl>
                                        <p:attrNameLst>
                                          <p:attrName>ppt_w</p:attrName>
                                        </p:attrNameLst>
                                      </p:cBhvr>
                                      <p:tavLst>
                                        <p:tav tm="0">
                                          <p:val>
                                            <p:fltVal val="0"/>
                                          </p:val>
                                        </p:tav>
                                        <p:tav tm="100000">
                                          <p:val>
                                            <p:strVal val="#ppt_w"/>
                                          </p:val>
                                        </p:tav>
                                      </p:tavLst>
                                    </p:anim>
                                    <p:anim calcmode="lin" valueType="num">
                                      <p:cBhvr>
                                        <p:cTn id="57" dur="750" fill="hold"/>
                                        <p:tgtEl>
                                          <p:spTgt spid="123"/>
                                        </p:tgtEl>
                                        <p:attrNameLst>
                                          <p:attrName>ppt_h</p:attrName>
                                        </p:attrNameLst>
                                      </p:cBhvr>
                                      <p:tavLst>
                                        <p:tav tm="0">
                                          <p:val>
                                            <p:fltVal val="0"/>
                                          </p:val>
                                        </p:tav>
                                        <p:tav tm="100000">
                                          <p:val>
                                            <p:strVal val="#ppt_h"/>
                                          </p:val>
                                        </p:tav>
                                      </p:tavLst>
                                    </p:anim>
                                    <p:animEffect transition="in" filter="fade">
                                      <p:cBhvr>
                                        <p:cTn id="58" dur="750"/>
                                        <p:tgtEl>
                                          <p:spTgt spid="123"/>
                                        </p:tgtEl>
                                      </p:cBhvr>
                                    </p:animEffect>
                                  </p:childTnLst>
                                </p:cTn>
                              </p:par>
                              <p:par>
                                <p:cTn id="59" presetID="6" presetClass="emph" presetSubtype="0" autoRev="1" fill="hold" nodeType="withEffect">
                                  <p:stCondLst>
                                    <p:cond delay="150"/>
                                  </p:stCondLst>
                                  <p:childTnLst>
                                    <p:animScale>
                                      <p:cBhvr>
                                        <p:cTn id="60" dur="500" fill="hold"/>
                                        <p:tgtEl>
                                          <p:spTgt spid="123"/>
                                        </p:tgtEl>
                                      </p:cBhvr>
                                      <p:by x="115000" y="115000"/>
                                    </p:animScale>
                                  </p:childTnLst>
                                </p:cTn>
                              </p:par>
                              <p:par>
                                <p:cTn id="61" presetID="53" presetClass="entr" presetSubtype="16" fill="hold" grpId="0" nodeType="withEffect">
                                  <p:stCondLst>
                                    <p:cond delay="0"/>
                                  </p:stCondLst>
                                  <p:childTnLst>
                                    <p:set>
                                      <p:cBhvr>
                                        <p:cTn id="62" dur="1" fill="hold">
                                          <p:stCondLst>
                                            <p:cond delay="0"/>
                                          </p:stCondLst>
                                        </p:cTn>
                                        <p:tgtEl>
                                          <p:spTgt spid="106"/>
                                        </p:tgtEl>
                                        <p:attrNameLst>
                                          <p:attrName>style.visibility</p:attrName>
                                        </p:attrNameLst>
                                      </p:cBhvr>
                                      <p:to>
                                        <p:strVal val="visible"/>
                                      </p:to>
                                    </p:set>
                                    <p:anim calcmode="lin" valueType="num">
                                      <p:cBhvr>
                                        <p:cTn id="63" dur="750" fill="hold"/>
                                        <p:tgtEl>
                                          <p:spTgt spid="106"/>
                                        </p:tgtEl>
                                        <p:attrNameLst>
                                          <p:attrName>ppt_w</p:attrName>
                                        </p:attrNameLst>
                                      </p:cBhvr>
                                      <p:tavLst>
                                        <p:tav tm="0">
                                          <p:val>
                                            <p:fltVal val="0"/>
                                          </p:val>
                                        </p:tav>
                                        <p:tav tm="100000">
                                          <p:val>
                                            <p:strVal val="#ppt_w"/>
                                          </p:val>
                                        </p:tav>
                                      </p:tavLst>
                                    </p:anim>
                                    <p:anim calcmode="lin" valueType="num">
                                      <p:cBhvr>
                                        <p:cTn id="64" dur="750" fill="hold"/>
                                        <p:tgtEl>
                                          <p:spTgt spid="106"/>
                                        </p:tgtEl>
                                        <p:attrNameLst>
                                          <p:attrName>ppt_h</p:attrName>
                                        </p:attrNameLst>
                                      </p:cBhvr>
                                      <p:tavLst>
                                        <p:tav tm="0">
                                          <p:val>
                                            <p:fltVal val="0"/>
                                          </p:val>
                                        </p:tav>
                                        <p:tav tm="100000">
                                          <p:val>
                                            <p:strVal val="#ppt_h"/>
                                          </p:val>
                                        </p:tav>
                                      </p:tavLst>
                                    </p:anim>
                                    <p:animEffect transition="in" filter="fade">
                                      <p:cBhvr>
                                        <p:cTn id="65" dur="750"/>
                                        <p:tgtEl>
                                          <p:spTgt spid="106"/>
                                        </p:tgtEl>
                                      </p:cBhvr>
                                    </p:animEffect>
                                  </p:childTnLst>
                                </p:cTn>
                              </p:par>
                              <p:par>
                                <p:cTn id="66" presetID="6" presetClass="emph" presetSubtype="0" autoRev="1" fill="hold" grpId="1" nodeType="withEffect">
                                  <p:stCondLst>
                                    <p:cond delay="0"/>
                                  </p:stCondLst>
                                  <p:childTnLst>
                                    <p:animScale>
                                      <p:cBhvr>
                                        <p:cTn id="67" dur="500" fill="hold"/>
                                        <p:tgtEl>
                                          <p:spTgt spid="106"/>
                                        </p:tgtEl>
                                      </p:cBhvr>
                                      <p:by x="115000" y="115000"/>
                                    </p:animScale>
                                  </p:childTnLst>
                                </p:cTn>
                              </p:par>
                              <p:par>
                                <p:cTn id="68" presetID="53" presetClass="entr" presetSubtype="16" fill="hold" grpId="0" nodeType="withEffect">
                                  <p:stCondLst>
                                    <p:cond delay="0"/>
                                  </p:stCondLst>
                                  <p:childTnLst>
                                    <p:set>
                                      <p:cBhvr>
                                        <p:cTn id="69" dur="1" fill="hold">
                                          <p:stCondLst>
                                            <p:cond delay="0"/>
                                          </p:stCondLst>
                                        </p:cTn>
                                        <p:tgtEl>
                                          <p:spTgt spid="110"/>
                                        </p:tgtEl>
                                        <p:attrNameLst>
                                          <p:attrName>style.visibility</p:attrName>
                                        </p:attrNameLst>
                                      </p:cBhvr>
                                      <p:to>
                                        <p:strVal val="visible"/>
                                      </p:to>
                                    </p:set>
                                    <p:anim calcmode="lin" valueType="num">
                                      <p:cBhvr>
                                        <p:cTn id="70" dur="750" fill="hold"/>
                                        <p:tgtEl>
                                          <p:spTgt spid="110"/>
                                        </p:tgtEl>
                                        <p:attrNameLst>
                                          <p:attrName>ppt_w</p:attrName>
                                        </p:attrNameLst>
                                      </p:cBhvr>
                                      <p:tavLst>
                                        <p:tav tm="0">
                                          <p:val>
                                            <p:fltVal val="0"/>
                                          </p:val>
                                        </p:tav>
                                        <p:tav tm="100000">
                                          <p:val>
                                            <p:strVal val="#ppt_w"/>
                                          </p:val>
                                        </p:tav>
                                      </p:tavLst>
                                    </p:anim>
                                    <p:anim calcmode="lin" valueType="num">
                                      <p:cBhvr>
                                        <p:cTn id="71" dur="750" fill="hold"/>
                                        <p:tgtEl>
                                          <p:spTgt spid="110"/>
                                        </p:tgtEl>
                                        <p:attrNameLst>
                                          <p:attrName>ppt_h</p:attrName>
                                        </p:attrNameLst>
                                      </p:cBhvr>
                                      <p:tavLst>
                                        <p:tav tm="0">
                                          <p:val>
                                            <p:fltVal val="0"/>
                                          </p:val>
                                        </p:tav>
                                        <p:tav tm="100000">
                                          <p:val>
                                            <p:strVal val="#ppt_h"/>
                                          </p:val>
                                        </p:tav>
                                      </p:tavLst>
                                    </p:anim>
                                    <p:animEffect transition="in" filter="fade">
                                      <p:cBhvr>
                                        <p:cTn id="72" dur="750"/>
                                        <p:tgtEl>
                                          <p:spTgt spid="110"/>
                                        </p:tgtEl>
                                      </p:cBhvr>
                                    </p:animEffect>
                                  </p:childTnLst>
                                </p:cTn>
                              </p:par>
                              <p:par>
                                <p:cTn id="73" presetID="6" presetClass="emph" presetSubtype="0" autoRev="1" fill="hold" grpId="1" nodeType="withEffect">
                                  <p:stCondLst>
                                    <p:cond delay="0"/>
                                  </p:stCondLst>
                                  <p:childTnLst>
                                    <p:animScale>
                                      <p:cBhvr>
                                        <p:cTn id="74" dur="500" fill="hold"/>
                                        <p:tgtEl>
                                          <p:spTgt spid="110"/>
                                        </p:tgtEl>
                                      </p:cBhvr>
                                      <p:by x="115000" y="115000"/>
                                    </p:animScale>
                                  </p:childTnLst>
                                </p:cTn>
                              </p:par>
                              <p:par>
                                <p:cTn id="75" presetID="53" presetClass="entr" presetSubtype="16" fill="hold" grpId="0" nodeType="withEffect">
                                  <p:stCondLst>
                                    <p:cond delay="0"/>
                                  </p:stCondLst>
                                  <p:childTnLst>
                                    <p:set>
                                      <p:cBhvr>
                                        <p:cTn id="76" dur="1" fill="hold">
                                          <p:stCondLst>
                                            <p:cond delay="0"/>
                                          </p:stCondLst>
                                        </p:cTn>
                                        <p:tgtEl>
                                          <p:spTgt spid="114"/>
                                        </p:tgtEl>
                                        <p:attrNameLst>
                                          <p:attrName>style.visibility</p:attrName>
                                        </p:attrNameLst>
                                      </p:cBhvr>
                                      <p:to>
                                        <p:strVal val="visible"/>
                                      </p:to>
                                    </p:set>
                                    <p:anim calcmode="lin" valueType="num">
                                      <p:cBhvr>
                                        <p:cTn id="77" dur="750" fill="hold"/>
                                        <p:tgtEl>
                                          <p:spTgt spid="114"/>
                                        </p:tgtEl>
                                        <p:attrNameLst>
                                          <p:attrName>ppt_w</p:attrName>
                                        </p:attrNameLst>
                                      </p:cBhvr>
                                      <p:tavLst>
                                        <p:tav tm="0">
                                          <p:val>
                                            <p:fltVal val="0"/>
                                          </p:val>
                                        </p:tav>
                                        <p:tav tm="100000">
                                          <p:val>
                                            <p:strVal val="#ppt_w"/>
                                          </p:val>
                                        </p:tav>
                                      </p:tavLst>
                                    </p:anim>
                                    <p:anim calcmode="lin" valueType="num">
                                      <p:cBhvr>
                                        <p:cTn id="78" dur="750" fill="hold"/>
                                        <p:tgtEl>
                                          <p:spTgt spid="114"/>
                                        </p:tgtEl>
                                        <p:attrNameLst>
                                          <p:attrName>ppt_h</p:attrName>
                                        </p:attrNameLst>
                                      </p:cBhvr>
                                      <p:tavLst>
                                        <p:tav tm="0">
                                          <p:val>
                                            <p:fltVal val="0"/>
                                          </p:val>
                                        </p:tav>
                                        <p:tav tm="100000">
                                          <p:val>
                                            <p:strVal val="#ppt_h"/>
                                          </p:val>
                                        </p:tav>
                                      </p:tavLst>
                                    </p:anim>
                                    <p:animEffect transition="in" filter="fade">
                                      <p:cBhvr>
                                        <p:cTn id="79" dur="750"/>
                                        <p:tgtEl>
                                          <p:spTgt spid="114"/>
                                        </p:tgtEl>
                                      </p:cBhvr>
                                    </p:animEffect>
                                  </p:childTnLst>
                                </p:cTn>
                              </p:par>
                              <p:par>
                                <p:cTn id="80" presetID="6" presetClass="emph" presetSubtype="0" autoRev="1" fill="hold" grpId="1" nodeType="withEffect">
                                  <p:stCondLst>
                                    <p:cond delay="0"/>
                                  </p:stCondLst>
                                  <p:childTnLst>
                                    <p:animScale>
                                      <p:cBhvr>
                                        <p:cTn id="81" dur="500" fill="hold"/>
                                        <p:tgtEl>
                                          <p:spTgt spid="114"/>
                                        </p:tgtEl>
                                      </p:cBhvr>
                                      <p:by x="115000" y="115000"/>
                                    </p:animScale>
                                  </p:childTnLst>
                                </p:cTn>
                              </p:par>
                              <p:par>
                                <p:cTn id="82" presetID="53" presetClass="entr" presetSubtype="16" fill="hold" grpId="0" nodeType="withEffect">
                                  <p:stCondLst>
                                    <p:cond delay="0"/>
                                  </p:stCondLst>
                                  <p:childTnLst>
                                    <p:set>
                                      <p:cBhvr>
                                        <p:cTn id="83" dur="1" fill="hold">
                                          <p:stCondLst>
                                            <p:cond delay="0"/>
                                          </p:stCondLst>
                                        </p:cTn>
                                        <p:tgtEl>
                                          <p:spTgt spid="152"/>
                                        </p:tgtEl>
                                        <p:attrNameLst>
                                          <p:attrName>style.visibility</p:attrName>
                                        </p:attrNameLst>
                                      </p:cBhvr>
                                      <p:to>
                                        <p:strVal val="visible"/>
                                      </p:to>
                                    </p:set>
                                    <p:anim calcmode="lin" valueType="num">
                                      <p:cBhvr>
                                        <p:cTn id="84" dur="750" fill="hold"/>
                                        <p:tgtEl>
                                          <p:spTgt spid="152"/>
                                        </p:tgtEl>
                                        <p:attrNameLst>
                                          <p:attrName>ppt_w</p:attrName>
                                        </p:attrNameLst>
                                      </p:cBhvr>
                                      <p:tavLst>
                                        <p:tav tm="0">
                                          <p:val>
                                            <p:fltVal val="0"/>
                                          </p:val>
                                        </p:tav>
                                        <p:tav tm="100000">
                                          <p:val>
                                            <p:strVal val="#ppt_w"/>
                                          </p:val>
                                        </p:tav>
                                      </p:tavLst>
                                    </p:anim>
                                    <p:anim calcmode="lin" valueType="num">
                                      <p:cBhvr>
                                        <p:cTn id="85" dur="750" fill="hold"/>
                                        <p:tgtEl>
                                          <p:spTgt spid="152"/>
                                        </p:tgtEl>
                                        <p:attrNameLst>
                                          <p:attrName>ppt_h</p:attrName>
                                        </p:attrNameLst>
                                      </p:cBhvr>
                                      <p:tavLst>
                                        <p:tav tm="0">
                                          <p:val>
                                            <p:fltVal val="0"/>
                                          </p:val>
                                        </p:tav>
                                        <p:tav tm="100000">
                                          <p:val>
                                            <p:strVal val="#ppt_h"/>
                                          </p:val>
                                        </p:tav>
                                      </p:tavLst>
                                    </p:anim>
                                    <p:animEffect transition="in" filter="fade">
                                      <p:cBhvr>
                                        <p:cTn id="86" dur="750"/>
                                        <p:tgtEl>
                                          <p:spTgt spid="152"/>
                                        </p:tgtEl>
                                      </p:cBhvr>
                                    </p:animEffect>
                                  </p:childTnLst>
                                </p:cTn>
                              </p:par>
                              <p:par>
                                <p:cTn id="87" presetID="6" presetClass="emph" presetSubtype="0" autoRev="1" fill="hold" grpId="1" nodeType="withEffect">
                                  <p:stCondLst>
                                    <p:cond delay="0"/>
                                  </p:stCondLst>
                                  <p:childTnLst>
                                    <p:animScale>
                                      <p:cBhvr>
                                        <p:cTn id="88" dur="500" fill="hold"/>
                                        <p:tgtEl>
                                          <p:spTgt spid="152"/>
                                        </p:tgtEl>
                                      </p:cBhvr>
                                      <p:by x="115000" y="115000"/>
                                    </p:animScale>
                                  </p:childTnLst>
                                </p:cTn>
                              </p:par>
                              <p:par>
                                <p:cTn id="89" presetID="53" presetClass="entr" presetSubtype="16" fill="hold" grpId="0" nodeType="withEffect">
                                  <p:stCondLst>
                                    <p:cond delay="0"/>
                                  </p:stCondLst>
                                  <p:childTnLst>
                                    <p:set>
                                      <p:cBhvr>
                                        <p:cTn id="90" dur="1" fill="hold">
                                          <p:stCondLst>
                                            <p:cond delay="0"/>
                                          </p:stCondLst>
                                        </p:cTn>
                                        <p:tgtEl>
                                          <p:spTgt spid="83"/>
                                        </p:tgtEl>
                                        <p:attrNameLst>
                                          <p:attrName>style.visibility</p:attrName>
                                        </p:attrNameLst>
                                      </p:cBhvr>
                                      <p:to>
                                        <p:strVal val="visible"/>
                                      </p:to>
                                    </p:set>
                                    <p:anim calcmode="lin" valueType="num">
                                      <p:cBhvr>
                                        <p:cTn id="91" dur="750" fill="hold"/>
                                        <p:tgtEl>
                                          <p:spTgt spid="83"/>
                                        </p:tgtEl>
                                        <p:attrNameLst>
                                          <p:attrName>ppt_w</p:attrName>
                                        </p:attrNameLst>
                                      </p:cBhvr>
                                      <p:tavLst>
                                        <p:tav tm="0">
                                          <p:val>
                                            <p:fltVal val="0"/>
                                          </p:val>
                                        </p:tav>
                                        <p:tav tm="100000">
                                          <p:val>
                                            <p:strVal val="#ppt_w"/>
                                          </p:val>
                                        </p:tav>
                                      </p:tavLst>
                                    </p:anim>
                                    <p:anim calcmode="lin" valueType="num">
                                      <p:cBhvr>
                                        <p:cTn id="92" dur="750" fill="hold"/>
                                        <p:tgtEl>
                                          <p:spTgt spid="83"/>
                                        </p:tgtEl>
                                        <p:attrNameLst>
                                          <p:attrName>ppt_h</p:attrName>
                                        </p:attrNameLst>
                                      </p:cBhvr>
                                      <p:tavLst>
                                        <p:tav tm="0">
                                          <p:val>
                                            <p:fltVal val="0"/>
                                          </p:val>
                                        </p:tav>
                                        <p:tav tm="100000">
                                          <p:val>
                                            <p:strVal val="#ppt_h"/>
                                          </p:val>
                                        </p:tav>
                                      </p:tavLst>
                                    </p:anim>
                                    <p:animEffect transition="in" filter="fade">
                                      <p:cBhvr>
                                        <p:cTn id="93" dur="750"/>
                                        <p:tgtEl>
                                          <p:spTgt spid="83"/>
                                        </p:tgtEl>
                                      </p:cBhvr>
                                    </p:animEffect>
                                  </p:childTnLst>
                                </p:cTn>
                              </p:par>
                              <p:par>
                                <p:cTn id="94" presetID="6" presetClass="emph" presetSubtype="0" autoRev="1" fill="hold" grpId="1" nodeType="withEffect">
                                  <p:stCondLst>
                                    <p:cond delay="0"/>
                                  </p:stCondLst>
                                  <p:childTnLst>
                                    <p:animScale>
                                      <p:cBhvr>
                                        <p:cTn id="95" dur="500" fill="hold"/>
                                        <p:tgtEl>
                                          <p:spTgt spid="83"/>
                                        </p:tgtEl>
                                      </p:cBhvr>
                                      <p:by x="115000" y="115000"/>
                                    </p:animScale>
                                  </p:childTnLst>
                                </p:cTn>
                              </p:par>
                              <p:par>
                                <p:cTn id="96" presetID="53" presetClass="entr" presetSubtype="16" fill="hold" grpId="0" nodeType="withEffect">
                                  <p:stCondLst>
                                    <p:cond delay="0"/>
                                  </p:stCondLst>
                                  <p:childTnLst>
                                    <p:set>
                                      <p:cBhvr>
                                        <p:cTn id="97" dur="1" fill="hold">
                                          <p:stCondLst>
                                            <p:cond delay="0"/>
                                          </p:stCondLst>
                                        </p:cTn>
                                        <p:tgtEl>
                                          <p:spTgt spid="87"/>
                                        </p:tgtEl>
                                        <p:attrNameLst>
                                          <p:attrName>style.visibility</p:attrName>
                                        </p:attrNameLst>
                                      </p:cBhvr>
                                      <p:to>
                                        <p:strVal val="visible"/>
                                      </p:to>
                                    </p:set>
                                    <p:anim calcmode="lin" valueType="num">
                                      <p:cBhvr>
                                        <p:cTn id="98" dur="750" fill="hold"/>
                                        <p:tgtEl>
                                          <p:spTgt spid="87"/>
                                        </p:tgtEl>
                                        <p:attrNameLst>
                                          <p:attrName>ppt_w</p:attrName>
                                        </p:attrNameLst>
                                      </p:cBhvr>
                                      <p:tavLst>
                                        <p:tav tm="0">
                                          <p:val>
                                            <p:fltVal val="0"/>
                                          </p:val>
                                        </p:tav>
                                        <p:tav tm="100000">
                                          <p:val>
                                            <p:strVal val="#ppt_w"/>
                                          </p:val>
                                        </p:tav>
                                      </p:tavLst>
                                    </p:anim>
                                    <p:anim calcmode="lin" valueType="num">
                                      <p:cBhvr>
                                        <p:cTn id="99" dur="750" fill="hold"/>
                                        <p:tgtEl>
                                          <p:spTgt spid="87"/>
                                        </p:tgtEl>
                                        <p:attrNameLst>
                                          <p:attrName>ppt_h</p:attrName>
                                        </p:attrNameLst>
                                      </p:cBhvr>
                                      <p:tavLst>
                                        <p:tav tm="0">
                                          <p:val>
                                            <p:fltVal val="0"/>
                                          </p:val>
                                        </p:tav>
                                        <p:tav tm="100000">
                                          <p:val>
                                            <p:strVal val="#ppt_h"/>
                                          </p:val>
                                        </p:tav>
                                      </p:tavLst>
                                    </p:anim>
                                    <p:animEffect transition="in" filter="fade">
                                      <p:cBhvr>
                                        <p:cTn id="100" dur="750"/>
                                        <p:tgtEl>
                                          <p:spTgt spid="87"/>
                                        </p:tgtEl>
                                      </p:cBhvr>
                                    </p:animEffect>
                                  </p:childTnLst>
                                </p:cTn>
                              </p:par>
                              <p:par>
                                <p:cTn id="101" presetID="6" presetClass="emph" presetSubtype="0" autoRev="1" fill="hold" grpId="1" nodeType="withEffect">
                                  <p:stCondLst>
                                    <p:cond delay="0"/>
                                  </p:stCondLst>
                                  <p:childTnLst>
                                    <p:animScale>
                                      <p:cBhvr>
                                        <p:cTn id="102" dur="500" fill="hold"/>
                                        <p:tgtEl>
                                          <p:spTgt spid="87"/>
                                        </p:tgtEl>
                                      </p:cBhvr>
                                      <p:by x="115000" y="115000"/>
                                    </p:animScale>
                                  </p:childTnLst>
                                </p:cTn>
                              </p:par>
                              <p:par>
                                <p:cTn id="103" presetID="53" presetClass="entr" presetSubtype="16" fill="hold" grpId="0" nodeType="withEffect">
                                  <p:stCondLst>
                                    <p:cond delay="0"/>
                                  </p:stCondLst>
                                  <p:childTnLst>
                                    <p:set>
                                      <p:cBhvr>
                                        <p:cTn id="104" dur="1" fill="hold">
                                          <p:stCondLst>
                                            <p:cond delay="0"/>
                                          </p:stCondLst>
                                        </p:cTn>
                                        <p:tgtEl>
                                          <p:spTgt spid="91"/>
                                        </p:tgtEl>
                                        <p:attrNameLst>
                                          <p:attrName>style.visibility</p:attrName>
                                        </p:attrNameLst>
                                      </p:cBhvr>
                                      <p:to>
                                        <p:strVal val="visible"/>
                                      </p:to>
                                    </p:set>
                                    <p:anim calcmode="lin" valueType="num">
                                      <p:cBhvr>
                                        <p:cTn id="105" dur="750" fill="hold"/>
                                        <p:tgtEl>
                                          <p:spTgt spid="91"/>
                                        </p:tgtEl>
                                        <p:attrNameLst>
                                          <p:attrName>ppt_w</p:attrName>
                                        </p:attrNameLst>
                                      </p:cBhvr>
                                      <p:tavLst>
                                        <p:tav tm="0">
                                          <p:val>
                                            <p:fltVal val="0"/>
                                          </p:val>
                                        </p:tav>
                                        <p:tav tm="100000">
                                          <p:val>
                                            <p:strVal val="#ppt_w"/>
                                          </p:val>
                                        </p:tav>
                                      </p:tavLst>
                                    </p:anim>
                                    <p:anim calcmode="lin" valueType="num">
                                      <p:cBhvr>
                                        <p:cTn id="106" dur="750" fill="hold"/>
                                        <p:tgtEl>
                                          <p:spTgt spid="91"/>
                                        </p:tgtEl>
                                        <p:attrNameLst>
                                          <p:attrName>ppt_h</p:attrName>
                                        </p:attrNameLst>
                                      </p:cBhvr>
                                      <p:tavLst>
                                        <p:tav tm="0">
                                          <p:val>
                                            <p:fltVal val="0"/>
                                          </p:val>
                                        </p:tav>
                                        <p:tav tm="100000">
                                          <p:val>
                                            <p:strVal val="#ppt_h"/>
                                          </p:val>
                                        </p:tav>
                                      </p:tavLst>
                                    </p:anim>
                                    <p:animEffect transition="in" filter="fade">
                                      <p:cBhvr>
                                        <p:cTn id="107" dur="750"/>
                                        <p:tgtEl>
                                          <p:spTgt spid="91"/>
                                        </p:tgtEl>
                                      </p:cBhvr>
                                    </p:animEffect>
                                  </p:childTnLst>
                                </p:cTn>
                              </p:par>
                              <p:par>
                                <p:cTn id="108" presetID="6" presetClass="emph" presetSubtype="0" autoRev="1" fill="hold" grpId="1" nodeType="withEffect">
                                  <p:stCondLst>
                                    <p:cond delay="0"/>
                                  </p:stCondLst>
                                  <p:childTnLst>
                                    <p:animScale>
                                      <p:cBhvr>
                                        <p:cTn id="109" dur="500" fill="hold"/>
                                        <p:tgtEl>
                                          <p:spTgt spid="91"/>
                                        </p:tgtEl>
                                      </p:cBhvr>
                                      <p:by x="115000" y="115000"/>
                                    </p:animScale>
                                  </p:childTnLst>
                                </p:cTn>
                              </p:par>
                              <p:par>
                                <p:cTn id="110" presetID="53" presetClass="entr" presetSubtype="16" fill="hold" grpId="0" nodeType="withEffect">
                                  <p:stCondLst>
                                    <p:cond delay="0"/>
                                  </p:stCondLst>
                                  <p:childTnLst>
                                    <p:set>
                                      <p:cBhvr>
                                        <p:cTn id="111" dur="1" fill="hold">
                                          <p:stCondLst>
                                            <p:cond delay="0"/>
                                          </p:stCondLst>
                                        </p:cTn>
                                        <p:tgtEl>
                                          <p:spTgt spid="95"/>
                                        </p:tgtEl>
                                        <p:attrNameLst>
                                          <p:attrName>style.visibility</p:attrName>
                                        </p:attrNameLst>
                                      </p:cBhvr>
                                      <p:to>
                                        <p:strVal val="visible"/>
                                      </p:to>
                                    </p:set>
                                    <p:anim calcmode="lin" valueType="num">
                                      <p:cBhvr>
                                        <p:cTn id="112" dur="750" fill="hold"/>
                                        <p:tgtEl>
                                          <p:spTgt spid="95"/>
                                        </p:tgtEl>
                                        <p:attrNameLst>
                                          <p:attrName>ppt_w</p:attrName>
                                        </p:attrNameLst>
                                      </p:cBhvr>
                                      <p:tavLst>
                                        <p:tav tm="0">
                                          <p:val>
                                            <p:fltVal val="0"/>
                                          </p:val>
                                        </p:tav>
                                        <p:tav tm="100000">
                                          <p:val>
                                            <p:strVal val="#ppt_w"/>
                                          </p:val>
                                        </p:tav>
                                      </p:tavLst>
                                    </p:anim>
                                    <p:anim calcmode="lin" valueType="num">
                                      <p:cBhvr>
                                        <p:cTn id="113" dur="750" fill="hold"/>
                                        <p:tgtEl>
                                          <p:spTgt spid="95"/>
                                        </p:tgtEl>
                                        <p:attrNameLst>
                                          <p:attrName>ppt_h</p:attrName>
                                        </p:attrNameLst>
                                      </p:cBhvr>
                                      <p:tavLst>
                                        <p:tav tm="0">
                                          <p:val>
                                            <p:fltVal val="0"/>
                                          </p:val>
                                        </p:tav>
                                        <p:tav tm="100000">
                                          <p:val>
                                            <p:strVal val="#ppt_h"/>
                                          </p:val>
                                        </p:tav>
                                      </p:tavLst>
                                    </p:anim>
                                    <p:animEffect transition="in" filter="fade">
                                      <p:cBhvr>
                                        <p:cTn id="114" dur="750"/>
                                        <p:tgtEl>
                                          <p:spTgt spid="95"/>
                                        </p:tgtEl>
                                      </p:cBhvr>
                                    </p:animEffect>
                                  </p:childTnLst>
                                </p:cTn>
                              </p:par>
                              <p:par>
                                <p:cTn id="115" presetID="6" presetClass="emph" presetSubtype="0" autoRev="1" fill="hold" grpId="1" nodeType="withEffect">
                                  <p:stCondLst>
                                    <p:cond delay="0"/>
                                  </p:stCondLst>
                                  <p:childTnLst>
                                    <p:animScale>
                                      <p:cBhvr>
                                        <p:cTn id="116" dur="500" fill="hold"/>
                                        <p:tgtEl>
                                          <p:spTgt spid="95"/>
                                        </p:tgtEl>
                                      </p:cBhvr>
                                      <p:by x="115000" y="115000"/>
                                    </p:animScale>
                                  </p:childTnLst>
                                </p:cTn>
                              </p:par>
                              <p:par>
                                <p:cTn id="117" presetID="53" presetClass="entr" presetSubtype="16" fill="hold" grpId="0" nodeType="withEffect">
                                  <p:stCondLst>
                                    <p:cond delay="0"/>
                                  </p:stCondLst>
                                  <p:childTnLst>
                                    <p:set>
                                      <p:cBhvr>
                                        <p:cTn id="118" dur="1" fill="hold">
                                          <p:stCondLst>
                                            <p:cond delay="0"/>
                                          </p:stCondLst>
                                        </p:cTn>
                                        <p:tgtEl>
                                          <p:spTgt spid="99"/>
                                        </p:tgtEl>
                                        <p:attrNameLst>
                                          <p:attrName>style.visibility</p:attrName>
                                        </p:attrNameLst>
                                      </p:cBhvr>
                                      <p:to>
                                        <p:strVal val="visible"/>
                                      </p:to>
                                    </p:set>
                                    <p:anim calcmode="lin" valueType="num">
                                      <p:cBhvr>
                                        <p:cTn id="119" dur="750" fill="hold"/>
                                        <p:tgtEl>
                                          <p:spTgt spid="99"/>
                                        </p:tgtEl>
                                        <p:attrNameLst>
                                          <p:attrName>ppt_w</p:attrName>
                                        </p:attrNameLst>
                                      </p:cBhvr>
                                      <p:tavLst>
                                        <p:tav tm="0">
                                          <p:val>
                                            <p:fltVal val="0"/>
                                          </p:val>
                                        </p:tav>
                                        <p:tav tm="100000">
                                          <p:val>
                                            <p:strVal val="#ppt_w"/>
                                          </p:val>
                                        </p:tav>
                                      </p:tavLst>
                                    </p:anim>
                                    <p:anim calcmode="lin" valueType="num">
                                      <p:cBhvr>
                                        <p:cTn id="120" dur="750" fill="hold"/>
                                        <p:tgtEl>
                                          <p:spTgt spid="99"/>
                                        </p:tgtEl>
                                        <p:attrNameLst>
                                          <p:attrName>ppt_h</p:attrName>
                                        </p:attrNameLst>
                                      </p:cBhvr>
                                      <p:tavLst>
                                        <p:tav tm="0">
                                          <p:val>
                                            <p:fltVal val="0"/>
                                          </p:val>
                                        </p:tav>
                                        <p:tav tm="100000">
                                          <p:val>
                                            <p:strVal val="#ppt_h"/>
                                          </p:val>
                                        </p:tav>
                                      </p:tavLst>
                                    </p:anim>
                                    <p:animEffect transition="in" filter="fade">
                                      <p:cBhvr>
                                        <p:cTn id="121" dur="750"/>
                                        <p:tgtEl>
                                          <p:spTgt spid="99"/>
                                        </p:tgtEl>
                                      </p:cBhvr>
                                    </p:animEffect>
                                  </p:childTnLst>
                                </p:cTn>
                              </p:par>
                              <p:par>
                                <p:cTn id="122" presetID="6" presetClass="emph" presetSubtype="0" autoRev="1" fill="hold" grpId="1" nodeType="withEffect">
                                  <p:stCondLst>
                                    <p:cond delay="0"/>
                                  </p:stCondLst>
                                  <p:childTnLst>
                                    <p:animScale>
                                      <p:cBhvr>
                                        <p:cTn id="123" dur="500" fill="hold"/>
                                        <p:tgtEl>
                                          <p:spTgt spid="99"/>
                                        </p:tgtEl>
                                      </p:cBhvr>
                                      <p:by x="115000" y="115000"/>
                                    </p:animScale>
                                  </p:childTnLst>
                                </p:cTn>
                              </p:par>
                              <p:par>
                                <p:cTn id="124" presetID="53" presetClass="entr" presetSubtype="16" fill="hold" grpId="0" nodeType="withEffect">
                                  <p:stCondLst>
                                    <p:cond delay="0"/>
                                  </p:stCondLst>
                                  <p:childTnLst>
                                    <p:set>
                                      <p:cBhvr>
                                        <p:cTn id="125" dur="1" fill="hold">
                                          <p:stCondLst>
                                            <p:cond delay="0"/>
                                          </p:stCondLst>
                                        </p:cTn>
                                        <p:tgtEl>
                                          <p:spTgt spid="103"/>
                                        </p:tgtEl>
                                        <p:attrNameLst>
                                          <p:attrName>style.visibility</p:attrName>
                                        </p:attrNameLst>
                                      </p:cBhvr>
                                      <p:to>
                                        <p:strVal val="visible"/>
                                      </p:to>
                                    </p:set>
                                    <p:anim calcmode="lin" valueType="num">
                                      <p:cBhvr>
                                        <p:cTn id="126" dur="750" fill="hold"/>
                                        <p:tgtEl>
                                          <p:spTgt spid="103"/>
                                        </p:tgtEl>
                                        <p:attrNameLst>
                                          <p:attrName>ppt_w</p:attrName>
                                        </p:attrNameLst>
                                      </p:cBhvr>
                                      <p:tavLst>
                                        <p:tav tm="0">
                                          <p:val>
                                            <p:fltVal val="0"/>
                                          </p:val>
                                        </p:tav>
                                        <p:tav tm="100000">
                                          <p:val>
                                            <p:strVal val="#ppt_w"/>
                                          </p:val>
                                        </p:tav>
                                      </p:tavLst>
                                    </p:anim>
                                    <p:anim calcmode="lin" valueType="num">
                                      <p:cBhvr>
                                        <p:cTn id="127" dur="750" fill="hold"/>
                                        <p:tgtEl>
                                          <p:spTgt spid="103"/>
                                        </p:tgtEl>
                                        <p:attrNameLst>
                                          <p:attrName>ppt_h</p:attrName>
                                        </p:attrNameLst>
                                      </p:cBhvr>
                                      <p:tavLst>
                                        <p:tav tm="0">
                                          <p:val>
                                            <p:fltVal val="0"/>
                                          </p:val>
                                        </p:tav>
                                        <p:tav tm="100000">
                                          <p:val>
                                            <p:strVal val="#ppt_h"/>
                                          </p:val>
                                        </p:tav>
                                      </p:tavLst>
                                    </p:anim>
                                    <p:animEffect transition="in" filter="fade">
                                      <p:cBhvr>
                                        <p:cTn id="128" dur="750"/>
                                        <p:tgtEl>
                                          <p:spTgt spid="103"/>
                                        </p:tgtEl>
                                      </p:cBhvr>
                                    </p:animEffect>
                                  </p:childTnLst>
                                </p:cTn>
                              </p:par>
                              <p:par>
                                <p:cTn id="129" presetID="6" presetClass="emph" presetSubtype="0" autoRev="1" fill="hold" grpId="1" nodeType="withEffect">
                                  <p:stCondLst>
                                    <p:cond delay="0"/>
                                  </p:stCondLst>
                                  <p:childTnLst>
                                    <p:animScale>
                                      <p:cBhvr>
                                        <p:cTn id="130" dur="500" fill="hold"/>
                                        <p:tgtEl>
                                          <p:spTgt spid="103"/>
                                        </p:tgtEl>
                                      </p:cBhvr>
                                      <p:by x="115000" y="115000"/>
                                    </p:animScale>
                                  </p:childTnLst>
                                </p:cTn>
                              </p:par>
                              <p:par>
                                <p:cTn id="131" presetID="53" presetClass="entr" presetSubtype="16" fill="hold" grpId="0" nodeType="withEffect">
                                  <p:stCondLst>
                                    <p:cond delay="0"/>
                                  </p:stCondLst>
                                  <p:childTnLst>
                                    <p:set>
                                      <p:cBhvr>
                                        <p:cTn id="132" dur="1" fill="hold">
                                          <p:stCondLst>
                                            <p:cond delay="0"/>
                                          </p:stCondLst>
                                        </p:cTn>
                                        <p:tgtEl>
                                          <p:spTgt spid="107"/>
                                        </p:tgtEl>
                                        <p:attrNameLst>
                                          <p:attrName>style.visibility</p:attrName>
                                        </p:attrNameLst>
                                      </p:cBhvr>
                                      <p:to>
                                        <p:strVal val="visible"/>
                                      </p:to>
                                    </p:set>
                                    <p:anim calcmode="lin" valueType="num">
                                      <p:cBhvr>
                                        <p:cTn id="133" dur="750" fill="hold"/>
                                        <p:tgtEl>
                                          <p:spTgt spid="107"/>
                                        </p:tgtEl>
                                        <p:attrNameLst>
                                          <p:attrName>ppt_w</p:attrName>
                                        </p:attrNameLst>
                                      </p:cBhvr>
                                      <p:tavLst>
                                        <p:tav tm="0">
                                          <p:val>
                                            <p:fltVal val="0"/>
                                          </p:val>
                                        </p:tav>
                                        <p:tav tm="100000">
                                          <p:val>
                                            <p:strVal val="#ppt_w"/>
                                          </p:val>
                                        </p:tav>
                                      </p:tavLst>
                                    </p:anim>
                                    <p:anim calcmode="lin" valueType="num">
                                      <p:cBhvr>
                                        <p:cTn id="134" dur="750" fill="hold"/>
                                        <p:tgtEl>
                                          <p:spTgt spid="107"/>
                                        </p:tgtEl>
                                        <p:attrNameLst>
                                          <p:attrName>ppt_h</p:attrName>
                                        </p:attrNameLst>
                                      </p:cBhvr>
                                      <p:tavLst>
                                        <p:tav tm="0">
                                          <p:val>
                                            <p:fltVal val="0"/>
                                          </p:val>
                                        </p:tav>
                                        <p:tav tm="100000">
                                          <p:val>
                                            <p:strVal val="#ppt_h"/>
                                          </p:val>
                                        </p:tav>
                                      </p:tavLst>
                                    </p:anim>
                                    <p:animEffect transition="in" filter="fade">
                                      <p:cBhvr>
                                        <p:cTn id="135" dur="750"/>
                                        <p:tgtEl>
                                          <p:spTgt spid="107"/>
                                        </p:tgtEl>
                                      </p:cBhvr>
                                    </p:animEffect>
                                  </p:childTnLst>
                                </p:cTn>
                              </p:par>
                              <p:par>
                                <p:cTn id="136" presetID="6" presetClass="emph" presetSubtype="0" autoRev="1" fill="hold" grpId="1" nodeType="withEffect">
                                  <p:stCondLst>
                                    <p:cond delay="0"/>
                                  </p:stCondLst>
                                  <p:childTnLst>
                                    <p:animScale>
                                      <p:cBhvr>
                                        <p:cTn id="137" dur="500" fill="hold"/>
                                        <p:tgtEl>
                                          <p:spTgt spid="107"/>
                                        </p:tgtEl>
                                      </p:cBhvr>
                                      <p:by x="115000" y="115000"/>
                                    </p:animScale>
                                  </p:childTnLst>
                                </p:cTn>
                              </p:par>
                              <p:par>
                                <p:cTn id="138" presetID="53" presetClass="entr" presetSubtype="16" fill="hold" grpId="0" nodeType="withEffect">
                                  <p:stCondLst>
                                    <p:cond delay="0"/>
                                  </p:stCondLst>
                                  <p:childTnLst>
                                    <p:set>
                                      <p:cBhvr>
                                        <p:cTn id="139" dur="1" fill="hold">
                                          <p:stCondLst>
                                            <p:cond delay="0"/>
                                          </p:stCondLst>
                                        </p:cTn>
                                        <p:tgtEl>
                                          <p:spTgt spid="111"/>
                                        </p:tgtEl>
                                        <p:attrNameLst>
                                          <p:attrName>style.visibility</p:attrName>
                                        </p:attrNameLst>
                                      </p:cBhvr>
                                      <p:to>
                                        <p:strVal val="visible"/>
                                      </p:to>
                                    </p:set>
                                    <p:anim calcmode="lin" valueType="num">
                                      <p:cBhvr>
                                        <p:cTn id="140" dur="750" fill="hold"/>
                                        <p:tgtEl>
                                          <p:spTgt spid="111"/>
                                        </p:tgtEl>
                                        <p:attrNameLst>
                                          <p:attrName>ppt_w</p:attrName>
                                        </p:attrNameLst>
                                      </p:cBhvr>
                                      <p:tavLst>
                                        <p:tav tm="0">
                                          <p:val>
                                            <p:fltVal val="0"/>
                                          </p:val>
                                        </p:tav>
                                        <p:tav tm="100000">
                                          <p:val>
                                            <p:strVal val="#ppt_w"/>
                                          </p:val>
                                        </p:tav>
                                      </p:tavLst>
                                    </p:anim>
                                    <p:anim calcmode="lin" valueType="num">
                                      <p:cBhvr>
                                        <p:cTn id="141" dur="750" fill="hold"/>
                                        <p:tgtEl>
                                          <p:spTgt spid="111"/>
                                        </p:tgtEl>
                                        <p:attrNameLst>
                                          <p:attrName>ppt_h</p:attrName>
                                        </p:attrNameLst>
                                      </p:cBhvr>
                                      <p:tavLst>
                                        <p:tav tm="0">
                                          <p:val>
                                            <p:fltVal val="0"/>
                                          </p:val>
                                        </p:tav>
                                        <p:tav tm="100000">
                                          <p:val>
                                            <p:strVal val="#ppt_h"/>
                                          </p:val>
                                        </p:tav>
                                      </p:tavLst>
                                    </p:anim>
                                    <p:animEffect transition="in" filter="fade">
                                      <p:cBhvr>
                                        <p:cTn id="142" dur="750"/>
                                        <p:tgtEl>
                                          <p:spTgt spid="111"/>
                                        </p:tgtEl>
                                      </p:cBhvr>
                                    </p:animEffect>
                                  </p:childTnLst>
                                </p:cTn>
                              </p:par>
                              <p:par>
                                <p:cTn id="143" presetID="6" presetClass="emph" presetSubtype="0" autoRev="1" fill="hold" grpId="1" nodeType="withEffect">
                                  <p:stCondLst>
                                    <p:cond delay="0"/>
                                  </p:stCondLst>
                                  <p:childTnLst>
                                    <p:animScale>
                                      <p:cBhvr>
                                        <p:cTn id="144" dur="500" fill="hold"/>
                                        <p:tgtEl>
                                          <p:spTgt spid="111"/>
                                        </p:tgtEl>
                                      </p:cBhvr>
                                      <p:by x="115000" y="115000"/>
                                    </p:animScale>
                                  </p:childTnLst>
                                </p:cTn>
                              </p:par>
                              <p:par>
                                <p:cTn id="145" presetID="53" presetClass="entr" presetSubtype="16" fill="hold" grpId="0" nodeType="withEffect">
                                  <p:stCondLst>
                                    <p:cond delay="0"/>
                                  </p:stCondLst>
                                  <p:childTnLst>
                                    <p:set>
                                      <p:cBhvr>
                                        <p:cTn id="146" dur="1" fill="hold">
                                          <p:stCondLst>
                                            <p:cond delay="0"/>
                                          </p:stCondLst>
                                        </p:cTn>
                                        <p:tgtEl>
                                          <p:spTgt spid="115"/>
                                        </p:tgtEl>
                                        <p:attrNameLst>
                                          <p:attrName>style.visibility</p:attrName>
                                        </p:attrNameLst>
                                      </p:cBhvr>
                                      <p:to>
                                        <p:strVal val="visible"/>
                                      </p:to>
                                    </p:set>
                                    <p:anim calcmode="lin" valueType="num">
                                      <p:cBhvr>
                                        <p:cTn id="147" dur="750" fill="hold"/>
                                        <p:tgtEl>
                                          <p:spTgt spid="115"/>
                                        </p:tgtEl>
                                        <p:attrNameLst>
                                          <p:attrName>ppt_w</p:attrName>
                                        </p:attrNameLst>
                                      </p:cBhvr>
                                      <p:tavLst>
                                        <p:tav tm="0">
                                          <p:val>
                                            <p:fltVal val="0"/>
                                          </p:val>
                                        </p:tav>
                                        <p:tav tm="100000">
                                          <p:val>
                                            <p:strVal val="#ppt_w"/>
                                          </p:val>
                                        </p:tav>
                                      </p:tavLst>
                                    </p:anim>
                                    <p:anim calcmode="lin" valueType="num">
                                      <p:cBhvr>
                                        <p:cTn id="148" dur="750" fill="hold"/>
                                        <p:tgtEl>
                                          <p:spTgt spid="115"/>
                                        </p:tgtEl>
                                        <p:attrNameLst>
                                          <p:attrName>ppt_h</p:attrName>
                                        </p:attrNameLst>
                                      </p:cBhvr>
                                      <p:tavLst>
                                        <p:tav tm="0">
                                          <p:val>
                                            <p:fltVal val="0"/>
                                          </p:val>
                                        </p:tav>
                                        <p:tav tm="100000">
                                          <p:val>
                                            <p:strVal val="#ppt_h"/>
                                          </p:val>
                                        </p:tav>
                                      </p:tavLst>
                                    </p:anim>
                                    <p:animEffect transition="in" filter="fade">
                                      <p:cBhvr>
                                        <p:cTn id="149" dur="750"/>
                                        <p:tgtEl>
                                          <p:spTgt spid="115"/>
                                        </p:tgtEl>
                                      </p:cBhvr>
                                    </p:animEffect>
                                  </p:childTnLst>
                                </p:cTn>
                              </p:par>
                              <p:par>
                                <p:cTn id="150" presetID="6" presetClass="emph" presetSubtype="0" autoRev="1" fill="hold" grpId="1" nodeType="withEffect">
                                  <p:stCondLst>
                                    <p:cond delay="0"/>
                                  </p:stCondLst>
                                  <p:childTnLst>
                                    <p:animScale>
                                      <p:cBhvr>
                                        <p:cTn id="151" dur="500" fill="hold"/>
                                        <p:tgtEl>
                                          <p:spTgt spid="115"/>
                                        </p:tgtEl>
                                      </p:cBhvr>
                                      <p:by x="115000" y="115000"/>
                                    </p:animScale>
                                  </p:childTnLst>
                                </p:cTn>
                              </p:par>
                              <p:par>
                                <p:cTn id="152" presetID="53" presetClass="entr" presetSubtype="16" fill="hold" grpId="0" nodeType="withEffect">
                                  <p:stCondLst>
                                    <p:cond delay="0"/>
                                  </p:stCondLst>
                                  <p:childTnLst>
                                    <p:set>
                                      <p:cBhvr>
                                        <p:cTn id="153" dur="1" fill="hold">
                                          <p:stCondLst>
                                            <p:cond delay="0"/>
                                          </p:stCondLst>
                                        </p:cTn>
                                        <p:tgtEl>
                                          <p:spTgt spid="153"/>
                                        </p:tgtEl>
                                        <p:attrNameLst>
                                          <p:attrName>style.visibility</p:attrName>
                                        </p:attrNameLst>
                                      </p:cBhvr>
                                      <p:to>
                                        <p:strVal val="visible"/>
                                      </p:to>
                                    </p:set>
                                    <p:anim calcmode="lin" valueType="num">
                                      <p:cBhvr>
                                        <p:cTn id="154" dur="750" fill="hold"/>
                                        <p:tgtEl>
                                          <p:spTgt spid="153"/>
                                        </p:tgtEl>
                                        <p:attrNameLst>
                                          <p:attrName>ppt_w</p:attrName>
                                        </p:attrNameLst>
                                      </p:cBhvr>
                                      <p:tavLst>
                                        <p:tav tm="0">
                                          <p:val>
                                            <p:fltVal val="0"/>
                                          </p:val>
                                        </p:tav>
                                        <p:tav tm="100000">
                                          <p:val>
                                            <p:strVal val="#ppt_w"/>
                                          </p:val>
                                        </p:tav>
                                      </p:tavLst>
                                    </p:anim>
                                    <p:anim calcmode="lin" valueType="num">
                                      <p:cBhvr>
                                        <p:cTn id="155" dur="750" fill="hold"/>
                                        <p:tgtEl>
                                          <p:spTgt spid="153"/>
                                        </p:tgtEl>
                                        <p:attrNameLst>
                                          <p:attrName>ppt_h</p:attrName>
                                        </p:attrNameLst>
                                      </p:cBhvr>
                                      <p:tavLst>
                                        <p:tav tm="0">
                                          <p:val>
                                            <p:fltVal val="0"/>
                                          </p:val>
                                        </p:tav>
                                        <p:tav tm="100000">
                                          <p:val>
                                            <p:strVal val="#ppt_h"/>
                                          </p:val>
                                        </p:tav>
                                      </p:tavLst>
                                    </p:anim>
                                    <p:animEffect transition="in" filter="fade">
                                      <p:cBhvr>
                                        <p:cTn id="156" dur="750"/>
                                        <p:tgtEl>
                                          <p:spTgt spid="153"/>
                                        </p:tgtEl>
                                      </p:cBhvr>
                                    </p:animEffect>
                                  </p:childTnLst>
                                </p:cTn>
                              </p:par>
                              <p:par>
                                <p:cTn id="157" presetID="6" presetClass="emph" presetSubtype="0" autoRev="1" fill="hold" grpId="1" nodeType="withEffect">
                                  <p:stCondLst>
                                    <p:cond delay="0"/>
                                  </p:stCondLst>
                                  <p:childTnLst>
                                    <p:animScale>
                                      <p:cBhvr>
                                        <p:cTn id="158" dur="500" fill="hold"/>
                                        <p:tgtEl>
                                          <p:spTgt spid="153"/>
                                        </p:tgtEl>
                                      </p:cBhvr>
                                      <p:by x="115000" y="115000"/>
                                    </p:animScale>
                                  </p:childTnLst>
                                </p:cTn>
                              </p:par>
                              <p:par>
                                <p:cTn id="159" presetID="53" presetClass="entr" presetSubtype="16" fill="hold" grpId="0" nodeType="withEffect">
                                  <p:stCondLst>
                                    <p:cond delay="0"/>
                                  </p:stCondLst>
                                  <p:childTnLst>
                                    <p:set>
                                      <p:cBhvr>
                                        <p:cTn id="160" dur="1" fill="hold">
                                          <p:stCondLst>
                                            <p:cond delay="0"/>
                                          </p:stCondLst>
                                        </p:cTn>
                                        <p:tgtEl>
                                          <p:spTgt spid="84"/>
                                        </p:tgtEl>
                                        <p:attrNameLst>
                                          <p:attrName>style.visibility</p:attrName>
                                        </p:attrNameLst>
                                      </p:cBhvr>
                                      <p:to>
                                        <p:strVal val="visible"/>
                                      </p:to>
                                    </p:set>
                                    <p:anim calcmode="lin" valueType="num">
                                      <p:cBhvr>
                                        <p:cTn id="161" dur="750" fill="hold"/>
                                        <p:tgtEl>
                                          <p:spTgt spid="84"/>
                                        </p:tgtEl>
                                        <p:attrNameLst>
                                          <p:attrName>ppt_w</p:attrName>
                                        </p:attrNameLst>
                                      </p:cBhvr>
                                      <p:tavLst>
                                        <p:tav tm="0">
                                          <p:val>
                                            <p:fltVal val="0"/>
                                          </p:val>
                                        </p:tav>
                                        <p:tav tm="100000">
                                          <p:val>
                                            <p:strVal val="#ppt_w"/>
                                          </p:val>
                                        </p:tav>
                                      </p:tavLst>
                                    </p:anim>
                                    <p:anim calcmode="lin" valueType="num">
                                      <p:cBhvr>
                                        <p:cTn id="162" dur="750" fill="hold"/>
                                        <p:tgtEl>
                                          <p:spTgt spid="84"/>
                                        </p:tgtEl>
                                        <p:attrNameLst>
                                          <p:attrName>ppt_h</p:attrName>
                                        </p:attrNameLst>
                                      </p:cBhvr>
                                      <p:tavLst>
                                        <p:tav tm="0">
                                          <p:val>
                                            <p:fltVal val="0"/>
                                          </p:val>
                                        </p:tav>
                                        <p:tav tm="100000">
                                          <p:val>
                                            <p:strVal val="#ppt_h"/>
                                          </p:val>
                                        </p:tav>
                                      </p:tavLst>
                                    </p:anim>
                                    <p:animEffect transition="in" filter="fade">
                                      <p:cBhvr>
                                        <p:cTn id="163" dur="750"/>
                                        <p:tgtEl>
                                          <p:spTgt spid="84"/>
                                        </p:tgtEl>
                                      </p:cBhvr>
                                    </p:animEffect>
                                  </p:childTnLst>
                                </p:cTn>
                              </p:par>
                              <p:par>
                                <p:cTn id="164" presetID="6" presetClass="emph" presetSubtype="0" autoRev="1" fill="hold" grpId="1" nodeType="withEffect">
                                  <p:stCondLst>
                                    <p:cond delay="0"/>
                                  </p:stCondLst>
                                  <p:childTnLst>
                                    <p:animScale>
                                      <p:cBhvr>
                                        <p:cTn id="165" dur="500" fill="hold"/>
                                        <p:tgtEl>
                                          <p:spTgt spid="84"/>
                                        </p:tgtEl>
                                      </p:cBhvr>
                                      <p:by x="115000" y="115000"/>
                                    </p:animScale>
                                  </p:childTnLst>
                                </p:cTn>
                              </p:par>
                              <p:par>
                                <p:cTn id="166" presetID="53" presetClass="entr" presetSubtype="16" fill="hold" grpId="0" nodeType="withEffect">
                                  <p:stCondLst>
                                    <p:cond delay="0"/>
                                  </p:stCondLst>
                                  <p:childTnLst>
                                    <p:set>
                                      <p:cBhvr>
                                        <p:cTn id="167" dur="1" fill="hold">
                                          <p:stCondLst>
                                            <p:cond delay="0"/>
                                          </p:stCondLst>
                                        </p:cTn>
                                        <p:tgtEl>
                                          <p:spTgt spid="88"/>
                                        </p:tgtEl>
                                        <p:attrNameLst>
                                          <p:attrName>style.visibility</p:attrName>
                                        </p:attrNameLst>
                                      </p:cBhvr>
                                      <p:to>
                                        <p:strVal val="visible"/>
                                      </p:to>
                                    </p:set>
                                    <p:anim calcmode="lin" valueType="num">
                                      <p:cBhvr>
                                        <p:cTn id="168" dur="750" fill="hold"/>
                                        <p:tgtEl>
                                          <p:spTgt spid="88"/>
                                        </p:tgtEl>
                                        <p:attrNameLst>
                                          <p:attrName>ppt_w</p:attrName>
                                        </p:attrNameLst>
                                      </p:cBhvr>
                                      <p:tavLst>
                                        <p:tav tm="0">
                                          <p:val>
                                            <p:fltVal val="0"/>
                                          </p:val>
                                        </p:tav>
                                        <p:tav tm="100000">
                                          <p:val>
                                            <p:strVal val="#ppt_w"/>
                                          </p:val>
                                        </p:tav>
                                      </p:tavLst>
                                    </p:anim>
                                    <p:anim calcmode="lin" valueType="num">
                                      <p:cBhvr>
                                        <p:cTn id="169" dur="750" fill="hold"/>
                                        <p:tgtEl>
                                          <p:spTgt spid="88"/>
                                        </p:tgtEl>
                                        <p:attrNameLst>
                                          <p:attrName>ppt_h</p:attrName>
                                        </p:attrNameLst>
                                      </p:cBhvr>
                                      <p:tavLst>
                                        <p:tav tm="0">
                                          <p:val>
                                            <p:fltVal val="0"/>
                                          </p:val>
                                        </p:tav>
                                        <p:tav tm="100000">
                                          <p:val>
                                            <p:strVal val="#ppt_h"/>
                                          </p:val>
                                        </p:tav>
                                      </p:tavLst>
                                    </p:anim>
                                    <p:animEffect transition="in" filter="fade">
                                      <p:cBhvr>
                                        <p:cTn id="170" dur="750"/>
                                        <p:tgtEl>
                                          <p:spTgt spid="88"/>
                                        </p:tgtEl>
                                      </p:cBhvr>
                                    </p:animEffect>
                                  </p:childTnLst>
                                </p:cTn>
                              </p:par>
                              <p:par>
                                <p:cTn id="171" presetID="6" presetClass="emph" presetSubtype="0" autoRev="1" fill="hold" grpId="1" nodeType="withEffect">
                                  <p:stCondLst>
                                    <p:cond delay="0"/>
                                  </p:stCondLst>
                                  <p:childTnLst>
                                    <p:animScale>
                                      <p:cBhvr>
                                        <p:cTn id="172" dur="500" fill="hold"/>
                                        <p:tgtEl>
                                          <p:spTgt spid="88"/>
                                        </p:tgtEl>
                                      </p:cBhvr>
                                      <p:by x="115000" y="115000"/>
                                    </p:animScale>
                                  </p:childTnLst>
                                </p:cTn>
                              </p:par>
                              <p:par>
                                <p:cTn id="173" presetID="53" presetClass="entr" presetSubtype="16" fill="hold" grpId="0" nodeType="withEffect">
                                  <p:stCondLst>
                                    <p:cond delay="0"/>
                                  </p:stCondLst>
                                  <p:childTnLst>
                                    <p:set>
                                      <p:cBhvr>
                                        <p:cTn id="174" dur="1" fill="hold">
                                          <p:stCondLst>
                                            <p:cond delay="0"/>
                                          </p:stCondLst>
                                        </p:cTn>
                                        <p:tgtEl>
                                          <p:spTgt spid="92"/>
                                        </p:tgtEl>
                                        <p:attrNameLst>
                                          <p:attrName>style.visibility</p:attrName>
                                        </p:attrNameLst>
                                      </p:cBhvr>
                                      <p:to>
                                        <p:strVal val="visible"/>
                                      </p:to>
                                    </p:set>
                                    <p:anim calcmode="lin" valueType="num">
                                      <p:cBhvr>
                                        <p:cTn id="175" dur="750" fill="hold"/>
                                        <p:tgtEl>
                                          <p:spTgt spid="92"/>
                                        </p:tgtEl>
                                        <p:attrNameLst>
                                          <p:attrName>ppt_w</p:attrName>
                                        </p:attrNameLst>
                                      </p:cBhvr>
                                      <p:tavLst>
                                        <p:tav tm="0">
                                          <p:val>
                                            <p:fltVal val="0"/>
                                          </p:val>
                                        </p:tav>
                                        <p:tav tm="100000">
                                          <p:val>
                                            <p:strVal val="#ppt_w"/>
                                          </p:val>
                                        </p:tav>
                                      </p:tavLst>
                                    </p:anim>
                                    <p:anim calcmode="lin" valueType="num">
                                      <p:cBhvr>
                                        <p:cTn id="176" dur="750" fill="hold"/>
                                        <p:tgtEl>
                                          <p:spTgt spid="92"/>
                                        </p:tgtEl>
                                        <p:attrNameLst>
                                          <p:attrName>ppt_h</p:attrName>
                                        </p:attrNameLst>
                                      </p:cBhvr>
                                      <p:tavLst>
                                        <p:tav tm="0">
                                          <p:val>
                                            <p:fltVal val="0"/>
                                          </p:val>
                                        </p:tav>
                                        <p:tav tm="100000">
                                          <p:val>
                                            <p:strVal val="#ppt_h"/>
                                          </p:val>
                                        </p:tav>
                                      </p:tavLst>
                                    </p:anim>
                                    <p:animEffect transition="in" filter="fade">
                                      <p:cBhvr>
                                        <p:cTn id="177" dur="750"/>
                                        <p:tgtEl>
                                          <p:spTgt spid="92"/>
                                        </p:tgtEl>
                                      </p:cBhvr>
                                    </p:animEffect>
                                  </p:childTnLst>
                                </p:cTn>
                              </p:par>
                              <p:par>
                                <p:cTn id="178" presetID="6" presetClass="emph" presetSubtype="0" autoRev="1" fill="hold" grpId="1" nodeType="withEffect">
                                  <p:stCondLst>
                                    <p:cond delay="0"/>
                                  </p:stCondLst>
                                  <p:childTnLst>
                                    <p:animScale>
                                      <p:cBhvr>
                                        <p:cTn id="179" dur="500" fill="hold"/>
                                        <p:tgtEl>
                                          <p:spTgt spid="92"/>
                                        </p:tgtEl>
                                      </p:cBhvr>
                                      <p:by x="115000" y="115000"/>
                                    </p:animScale>
                                  </p:childTnLst>
                                </p:cTn>
                              </p:par>
                              <p:par>
                                <p:cTn id="180" presetID="53" presetClass="entr" presetSubtype="16" fill="hold" grpId="0" nodeType="withEffect">
                                  <p:stCondLst>
                                    <p:cond delay="0"/>
                                  </p:stCondLst>
                                  <p:childTnLst>
                                    <p:set>
                                      <p:cBhvr>
                                        <p:cTn id="181" dur="1" fill="hold">
                                          <p:stCondLst>
                                            <p:cond delay="0"/>
                                          </p:stCondLst>
                                        </p:cTn>
                                        <p:tgtEl>
                                          <p:spTgt spid="96"/>
                                        </p:tgtEl>
                                        <p:attrNameLst>
                                          <p:attrName>style.visibility</p:attrName>
                                        </p:attrNameLst>
                                      </p:cBhvr>
                                      <p:to>
                                        <p:strVal val="visible"/>
                                      </p:to>
                                    </p:set>
                                    <p:anim calcmode="lin" valueType="num">
                                      <p:cBhvr>
                                        <p:cTn id="182" dur="750" fill="hold"/>
                                        <p:tgtEl>
                                          <p:spTgt spid="96"/>
                                        </p:tgtEl>
                                        <p:attrNameLst>
                                          <p:attrName>ppt_w</p:attrName>
                                        </p:attrNameLst>
                                      </p:cBhvr>
                                      <p:tavLst>
                                        <p:tav tm="0">
                                          <p:val>
                                            <p:fltVal val="0"/>
                                          </p:val>
                                        </p:tav>
                                        <p:tav tm="100000">
                                          <p:val>
                                            <p:strVal val="#ppt_w"/>
                                          </p:val>
                                        </p:tav>
                                      </p:tavLst>
                                    </p:anim>
                                    <p:anim calcmode="lin" valueType="num">
                                      <p:cBhvr>
                                        <p:cTn id="183" dur="750" fill="hold"/>
                                        <p:tgtEl>
                                          <p:spTgt spid="96"/>
                                        </p:tgtEl>
                                        <p:attrNameLst>
                                          <p:attrName>ppt_h</p:attrName>
                                        </p:attrNameLst>
                                      </p:cBhvr>
                                      <p:tavLst>
                                        <p:tav tm="0">
                                          <p:val>
                                            <p:fltVal val="0"/>
                                          </p:val>
                                        </p:tav>
                                        <p:tav tm="100000">
                                          <p:val>
                                            <p:strVal val="#ppt_h"/>
                                          </p:val>
                                        </p:tav>
                                      </p:tavLst>
                                    </p:anim>
                                    <p:animEffect transition="in" filter="fade">
                                      <p:cBhvr>
                                        <p:cTn id="184" dur="750"/>
                                        <p:tgtEl>
                                          <p:spTgt spid="96"/>
                                        </p:tgtEl>
                                      </p:cBhvr>
                                    </p:animEffect>
                                  </p:childTnLst>
                                </p:cTn>
                              </p:par>
                              <p:par>
                                <p:cTn id="185" presetID="6" presetClass="emph" presetSubtype="0" autoRev="1" fill="hold" grpId="1" nodeType="withEffect">
                                  <p:stCondLst>
                                    <p:cond delay="0"/>
                                  </p:stCondLst>
                                  <p:childTnLst>
                                    <p:animScale>
                                      <p:cBhvr>
                                        <p:cTn id="186" dur="500" fill="hold"/>
                                        <p:tgtEl>
                                          <p:spTgt spid="96"/>
                                        </p:tgtEl>
                                      </p:cBhvr>
                                      <p:by x="115000" y="115000"/>
                                    </p:animScale>
                                  </p:childTnLst>
                                </p:cTn>
                              </p:par>
                              <p:par>
                                <p:cTn id="187" presetID="53" presetClass="entr" presetSubtype="16" fill="hold" grpId="0" nodeType="withEffect">
                                  <p:stCondLst>
                                    <p:cond delay="0"/>
                                  </p:stCondLst>
                                  <p:childTnLst>
                                    <p:set>
                                      <p:cBhvr>
                                        <p:cTn id="188" dur="1" fill="hold">
                                          <p:stCondLst>
                                            <p:cond delay="0"/>
                                          </p:stCondLst>
                                        </p:cTn>
                                        <p:tgtEl>
                                          <p:spTgt spid="100"/>
                                        </p:tgtEl>
                                        <p:attrNameLst>
                                          <p:attrName>style.visibility</p:attrName>
                                        </p:attrNameLst>
                                      </p:cBhvr>
                                      <p:to>
                                        <p:strVal val="visible"/>
                                      </p:to>
                                    </p:set>
                                    <p:anim calcmode="lin" valueType="num">
                                      <p:cBhvr>
                                        <p:cTn id="189" dur="750" fill="hold"/>
                                        <p:tgtEl>
                                          <p:spTgt spid="100"/>
                                        </p:tgtEl>
                                        <p:attrNameLst>
                                          <p:attrName>ppt_w</p:attrName>
                                        </p:attrNameLst>
                                      </p:cBhvr>
                                      <p:tavLst>
                                        <p:tav tm="0">
                                          <p:val>
                                            <p:fltVal val="0"/>
                                          </p:val>
                                        </p:tav>
                                        <p:tav tm="100000">
                                          <p:val>
                                            <p:strVal val="#ppt_w"/>
                                          </p:val>
                                        </p:tav>
                                      </p:tavLst>
                                    </p:anim>
                                    <p:anim calcmode="lin" valueType="num">
                                      <p:cBhvr>
                                        <p:cTn id="190" dur="750" fill="hold"/>
                                        <p:tgtEl>
                                          <p:spTgt spid="100"/>
                                        </p:tgtEl>
                                        <p:attrNameLst>
                                          <p:attrName>ppt_h</p:attrName>
                                        </p:attrNameLst>
                                      </p:cBhvr>
                                      <p:tavLst>
                                        <p:tav tm="0">
                                          <p:val>
                                            <p:fltVal val="0"/>
                                          </p:val>
                                        </p:tav>
                                        <p:tav tm="100000">
                                          <p:val>
                                            <p:strVal val="#ppt_h"/>
                                          </p:val>
                                        </p:tav>
                                      </p:tavLst>
                                    </p:anim>
                                    <p:animEffect transition="in" filter="fade">
                                      <p:cBhvr>
                                        <p:cTn id="191" dur="750"/>
                                        <p:tgtEl>
                                          <p:spTgt spid="100"/>
                                        </p:tgtEl>
                                      </p:cBhvr>
                                    </p:animEffect>
                                  </p:childTnLst>
                                </p:cTn>
                              </p:par>
                              <p:par>
                                <p:cTn id="192" presetID="6" presetClass="emph" presetSubtype="0" autoRev="1" fill="hold" grpId="1" nodeType="withEffect">
                                  <p:stCondLst>
                                    <p:cond delay="0"/>
                                  </p:stCondLst>
                                  <p:childTnLst>
                                    <p:animScale>
                                      <p:cBhvr>
                                        <p:cTn id="193" dur="500" fill="hold"/>
                                        <p:tgtEl>
                                          <p:spTgt spid="100"/>
                                        </p:tgtEl>
                                      </p:cBhvr>
                                      <p:by x="115000" y="115000"/>
                                    </p:animScale>
                                  </p:childTnLst>
                                </p:cTn>
                              </p:par>
                              <p:par>
                                <p:cTn id="194" presetID="53" presetClass="entr" presetSubtype="16" fill="hold" grpId="0" nodeType="withEffect">
                                  <p:stCondLst>
                                    <p:cond delay="0"/>
                                  </p:stCondLst>
                                  <p:childTnLst>
                                    <p:set>
                                      <p:cBhvr>
                                        <p:cTn id="195" dur="1" fill="hold">
                                          <p:stCondLst>
                                            <p:cond delay="0"/>
                                          </p:stCondLst>
                                        </p:cTn>
                                        <p:tgtEl>
                                          <p:spTgt spid="104"/>
                                        </p:tgtEl>
                                        <p:attrNameLst>
                                          <p:attrName>style.visibility</p:attrName>
                                        </p:attrNameLst>
                                      </p:cBhvr>
                                      <p:to>
                                        <p:strVal val="visible"/>
                                      </p:to>
                                    </p:set>
                                    <p:anim calcmode="lin" valueType="num">
                                      <p:cBhvr>
                                        <p:cTn id="196" dur="750" fill="hold"/>
                                        <p:tgtEl>
                                          <p:spTgt spid="104"/>
                                        </p:tgtEl>
                                        <p:attrNameLst>
                                          <p:attrName>ppt_w</p:attrName>
                                        </p:attrNameLst>
                                      </p:cBhvr>
                                      <p:tavLst>
                                        <p:tav tm="0">
                                          <p:val>
                                            <p:fltVal val="0"/>
                                          </p:val>
                                        </p:tav>
                                        <p:tav tm="100000">
                                          <p:val>
                                            <p:strVal val="#ppt_w"/>
                                          </p:val>
                                        </p:tav>
                                      </p:tavLst>
                                    </p:anim>
                                    <p:anim calcmode="lin" valueType="num">
                                      <p:cBhvr>
                                        <p:cTn id="197" dur="750" fill="hold"/>
                                        <p:tgtEl>
                                          <p:spTgt spid="104"/>
                                        </p:tgtEl>
                                        <p:attrNameLst>
                                          <p:attrName>ppt_h</p:attrName>
                                        </p:attrNameLst>
                                      </p:cBhvr>
                                      <p:tavLst>
                                        <p:tav tm="0">
                                          <p:val>
                                            <p:fltVal val="0"/>
                                          </p:val>
                                        </p:tav>
                                        <p:tav tm="100000">
                                          <p:val>
                                            <p:strVal val="#ppt_h"/>
                                          </p:val>
                                        </p:tav>
                                      </p:tavLst>
                                    </p:anim>
                                    <p:animEffect transition="in" filter="fade">
                                      <p:cBhvr>
                                        <p:cTn id="198" dur="750"/>
                                        <p:tgtEl>
                                          <p:spTgt spid="104"/>
                                        </p:tgtEl>
                                      </p:cBhvr>
                                    </p:animEffect>
                                  </p:childTnLst>
                                </p:cTn>
                              </p:par>
                              <p:par>
                                <p:cTn id="199" presetID="6" presetClass="emph" presetSubtype="0" autoRev="1" fill="hold" grpId="1" nodeType="withEffect">
                                  <p:stCondLst>
                                    <p:cond delay="0"/>
                                  </p:stCondLst>
                                  <p:childTnLst>
                                    <p:animScale>
                                      <p:cBhvr>
                                        <p:cTn id="200" dur="500" fill="hold"/>
                                        <p:tgtEl>
                                          <p:spTgt spid="104"/>
                                        </p:tgtEl>
                                      </p:cBhvr>
                                      <p:by x="115000" y="115000"/>
                                    </p:animScale>
                                  </p:childTnLst>
                                </p:cTn>
                              </p:par>
                              <p:par>
                                <p:cTn id="201" presetID="53" presetClass="entr" presetSubtype="16" fill="hold" grpId="0" nodeType="withEffect">
                                  <p:stCondLst>
                                    <p:cond delay="0"/>
                                  </p:stCondLst>
                                  <p:childTnLst>
                                    <p:set>
                                      <p:cBhvr>
                                        <p:cTn id="202" dur="1" fill="hold">
                                          <p:stCondLst>
                                            <p:cond delay="0"/>
                                          </p:stCondLst>
                                        </p:cTn>
                                        <p:tgtEl>
                                          <p:spTgt spid="108"/>
                                        </p:tgtEl>
                                        <p:attrNameLst>
                                          <p:attrName>style.visibility</p:attrName>
                                        </p:attrNameLst>
                                      </p:cBhvr>
                                      <p:to>
                                        <p:strVal val="visible"/>
                                      </p:to>
                                    </p:set>
                                    <p:anim calcmode="lin" valueType="num">
                                      <p:cBhvr>
                                        <p:cTn id="203" dur="750" fill="hold"/>
                                        <p:tgtEl>
                                          <p:spTgt spid="108"/>
                                        </p:tgtEl>
                                        <p:attrNameLst>
                                          <p:attrName>ppt_w</p:attrName>
                                        </p:attrNameLst>
                                      </p:cBhvr>
                                      <p:tavLst>
                                        <p:tav tm="0">
                                          <p:val>
                                            <p:fltVal val="0"/>
                                          </p:val>
                                        </p:tav>
                                        <p:tav tm="100000">
                                          <p:val>
                                            <p:strVal val="#ppt_w"/>
                                          </p:val>
                                        </p:tav>
                                      </p:tavLst>
                                    </p:anim>
                                    <p:anim calcmode="lin" valueType="num">
                                      <p:cBhvr>
                                        <p:cTn id="204" dur="750" fill="hold"/>
                                        <p:tgtEl>
                                          <p:spTgt spid="108"/>
                                        </p:tgtEl>
                                        <p:attrNameLst>
                                          <p:attrName>ppt_h</p:attrName>
                                        </p:attrNameLst>
                                      </p:cBhvr>
                                      <p:tavLst>
                                        <p:tav tm="0">
                                          <p:val>
                                            <p:fltVal val="0"/>
                                          </p:val>
                                        </p:tav>
                                        <p:tav tm="100000">
                                          <p:val>
                                            <p:strVal val="#ppt_h"/>
                                          </p:val>
                                        </p:tav>
                                      </p:tavLst>
                                    </p:anim>
                                    <p:animEffect transition="in" filter="fade">
                                      <p:cBhvr>
                                        <p:cTn id="205" dur="750"/>
                                        <p:tgtEl>
                                          <p:spTgt spid="108"/>
                                        </p:tgtEl>
                                      </p:cBhvr>
                                    </p:animEffect>
                                  </p:childTnLst>
                                </p:cTn>
                              </p:par>
                              <p:par>
                                <p:cTn id="206" presetID="6" presetClass="emph" presetSubtype="0" autoRev="1" fill="hold" grpId="1" nodeType="withEffect">
                                  <p:stCondLst>
                                    <p:cond delay="0"/>
                                  </p:stCondLst>
                                  <p:childTnLst>
                                    <p:animScale>
                                      <p:cBhvr>
                                        <p:cTn id="207" dur="500" fill="hold"/>
                                        <p:tgtEl>
                                          <p:spTgt spid="108"/>
                                        </p:tgtEl>
                                      </p:cBhvr>
                                      <p:by x="115000" y="115000"/>
                                    </p:animScale>
                                  </p:childTnLst>
                                </p:cTn>
                              </p:par>
                              <p:par>
                                <p:cTn id="208" presetID="53" presetClass="entr" presetSubtype="16" fill="hold" grpId="0" nodeType="withEffect">
                                  <p:stCondLst>
                                    <p:cond delay="0"/>
                                  </p:stCondLst>
                                  <p:childTnLst>
                                    <p:set>
                                      <p:cBhvr>
                                        <p:cTn id="209" dur="1" fill="hold">
                                          <p:stCondLst>
                                            <p:cond delay="0"/>
                                          </p:stCondLst>
                                        </p:cTn>
                                        <p:tgtEl>
                                          <p:spTgt spid="112"/>
                                        </p:tgtEl>
                                        <p:attrNameLst>
                                          <p:attrName>style.visibility</p:attrName>
                                        </p:attrNameLst>
                                      </p:cBhvr>
                                      <p:to>
                                        <p:strVal val="visible"/>
                                      </p:to>
                                    </p:set>
                                    <p:anim calcmode="lin" valueType="num">
                                      <p:cBhvr>
                                        <p:cTn id="210" dur="750" fill="hold"/>
                                        <p:tgtEl>
                                          <p:spTgt spid="112"/>
                                        </p:tgtEl>
                                        <p:attrNameLst>
                                          <p:attrName>ppt_w</p:attrName>
                                        </p:attrNameLst>
                                      </p:cBhvr>
                                      <p:tavLst>
                                        <p:tav tm="0">
                                          <p:val>
                                            <p:fltVal val="0"/>
                                          </p:val>
                                        </p:tav>
                                        <p:tav tm="100000">
                                          <p:val>
                                            <p:strVal val="#ppt_w"/>
                                          </p:val>
                                        </p:tav>
                                      </p:tavLst>
                                    </p:anim>
                                    <p:anim calcmode="lin" valueType="num">
                                      <p:cBhvr>
                                        <p:cTn id="211" dur="750" fill="hold"/>
                                        <p:tgtEl>
                                          <p:spTgt spid="112"/>
                                        </p:tgtEl>
                                        <p:attrNameLst>
                                          <p:attrName>ppt_h</p:attrName>
                                        </p:attrNameLst>
                                      </p:cBhvr>
                                      <p:tavLst>
                                        <p:tav tm="0">
                                          <p:val>
                                            <p:fltVal val="0"/>
                                          </p:val>
                                        </p:tav>
                                        <p:tav tm="100000">
                                          <p:val>
                                            <p:strVal val="#ppt_h"/>
                                          </p:val>
                                        </p:tav>
                                      </p:tavLst>
                                    </p:anim>
                                    <p:animEffect transition="in" filter="fade">
                                      <p:cBhvr>
                                        <p:cTn id="212" dur="750"/>
                                        <p:tgtEl>
                                          <p:spTgt spid="112"/>
                                        </p:tgtEl>
                                      </p:cBhvr>
                                    </p:animEffect>
                                  </p:childTnLst>
                                </p:cTn>
                              </p:par>
                              <p:par>
                                <p:cTn id="213" presetID="6" presetClass="emph" presetSubtype="0" autoRev="1" fill="hold" grpId="1" nodeType="withEffect">
                                  <p:stCondLst>
                                    <p:cond delay="0"/>
                                  </p:stCondLst>
                                  <p:childTnLst>
                                    <p:animScale>
                                      <p:cBhvr>
                                        <p:cTn id="214" dur="500" fill="hold"/>
                                        <p:tgtEl>
                                          <p:spTgt spid="112"/>
                                        </p:tgtEl>
                                      </p:cBhvr>
                                      <p:by x="115000" y="115000"/>
                                    </p:animScale>
                                  </p:childTnLst>
                                </p:cTn>
                              </p:par>
                              <p:par>
                                <p:cTn id="215" presetID="53" presetClass="entr" presetSubtype="16" fill="hold" grpId="0" nodeType="withEffect">
                                  <p:stCondLst>
                                    <p:cond delay="0"/>
                                  </p:stCondLst>
                                  <p:childTnLst>
                                    <p:set>
                                      <p:cBhvr>
                                        <p:cTn id="216" dur="1" fill="hold">
                                          <p:stCondLst>
                                            <p:cond delay="0"/>
                                          </p:stCondLst>
                                        </p:cTn>
                                        <p:tgtEl>
                                          <p:spTgt spid="116"/>
                                        </p:tgtEl>
                                        <p:attrNameLst>
                                          <p:attrName>style.visibility</p:attrName>
                                        </p:attrNameLst>
                                      </p:cBhvr>
                                      <p:to>
                                        <p:strVal val="visible"/>
                                      </p:to>
                                    </p:set>
                                    <p:anim calcmode="lin" valueType="num">
                                      <p:cBhvr>
                                        <p:cTn id="217" dur="750" fill="hold"/>
                                        <p:tgtEl>
                                          <p:spTgt spid="116"/>
                                        </p:tgtEl>
                                        <p:attrNameLst>
                                          <p:attrName>ppt_w</p:attrName>
                                        </p:attrNameLst>
                                      </p:cBhvr>
                                      <p:tavLst>
                                        <p:tav tm="0">
                                          <p:val>
                                            <p:fltVal val="0"/>
                                          </p:val>
                                        </p:tav>
                                        <p:tav tm="100000">
                                          <p:val>
                                            <p:strVal val="#ppt_w"/>
                                          </p:val>
                                        </p:tav>
                                      </p:tavLst>
                                    </p:anim>
                                    <p:anim calcmode="lin" valueType="num">
                                      <p:cBhvr>
                                        <p:cTn id="218" dur="750" fill="hold"/>
                                        <p:tgtEl>
                                          <p:spTgt spid="116"/>
                                        </p:tgtEl>
                                        <p:attrNameLst>
                                          <p:attrName>ppt_h</p:attrName>
                                        </p:attrNameLst>
                                      </p:cBhvr>
                                      <p:tavLst>
                                        <p:tav tm="0">
                                          <p:val>
                                            <p:fltVal val="0"/>
                                          </p:val>
                                        </p:tav>
                                        <p:tav tm="100000">
                                          <p:val>
                                            <p:strVal val="#ppt_h"/>
                                          </p:val>
                                        </p:tav>
                                      </p:tavLst>
                                    </p:anim>
                                    <p:animEffect transition="in" filter="fade">
                                      <p:cBhvr>
                                        <p:cTn id="219" dur="750"/>
                                        <p:tgtEl>
                                          <p:spTgt spid="116"/>
                                        </p:tgtEl>
                                      </p:cBhvr>
                                    </p:animEffect>
                                  </p:childTnLst>
                                </p:cTn>
                              </p:par>
                              <p:par>
                                <p:cTn id="220" presetID="6" presetClass="emph" presetSubtype="0" autoRev="1" fill="hold" grpId="1" nodeType="withEffect">
                                  <p:stCondLst>
                                    <p:cond delay="0"/>
                                  </p:stCondLst>
                                  <p:childTnLst>
                                    <p:animScale>
                                      <p:cBhvr>
                                        <p:cTn id="221" dur="500" fill="hold"/>
                                        <p:tgtEl>
                                          <p:spTgt spid="116"/>
                                        </p:tgtEl>
                                      </p:cBhvr>
                                      <p:by x="115000" y="115000"/>
                                    </p:animScale>
                                  </p:childTnLst>
                                </p:cTn>
                              </p:par>
                              <p:par>
                                <p:cTn id="222" presetID="53" presetClass="entr" presetSubtype="16" fill="hold" grpId="0" nodeType="withEffect">
                                  <p:stCondLst>
                                    <p:cond delay="0"/>
                                  </p:stCondLst>
                                  <p:childTnLst>
                                    <p:set>
                                      <p:cBhvr>
                                        <p:cTn id="223" dur="1" fill="hold">
                                          <p:stCondLst>
                                            <p:cond delay="0"/>
                                          </p:stCondLst>
                                        </p:cTn>
                                        <p:tgtEl>
                                          <p:spTgt spid="154"/>
                                        </p:tgtEl>
                                        <p:attrNameLst>
                                          <p:attrName>style.visibility</p:attrName>
                                        </p:attrNameLst>
                                      </p:cBhvr>
                                      <p:to>
                                        <p:strVal val="visible"/>
                                      </p:to>
                                    </p:set>
                                    <p:anim calcmode="lin" valueType="num">
                                      <p:cBhvr>
                                        <p:cTn id="224" dur="750" fill="hold"/>
                                        <p:tgtEl>
                                          <p:spTgt spid="154"/>
                                        </p:tgtEl>
                                        <p:attrNameLst>
                                          <p:attrName>ppt_w</p:attrName>
                                        </p:attrNameLst>
                                      </p:cBhvr>
                                      <p:tavLst>
                                        <p:tav tm="0">
                                          <p:val>
                                            <p:fltVal val="0"/>
                                          </p:val>
                                        </p:tav>
                                        <p:tav tm="100000">
                                          <p:val>
                                            <p:strVal val="#ppt_w"/>
                                          </p:val>
                                        </p:tav>
                                      </p:tavLst>
                                    </p:anim>
                                    <p:anim calcmode="lin" valueType="num">
                                      <p:cBhvr>
                                        <p:cTn id="225" dur="750" fill="hold"/>
                                        <p:tgtEl>
                                          <p:spTgt spid="154"/>
                                        </p:tgtEl>
                                        <p:attrNameLst>
                                          <p:attrName>ppt_h</p:attrName>
                                        </p:attrNameLst>
                                      </p:cBhvr>
                                      <p:tavLst>
                                        <p:tav tm="0">
                                          <p:val>
                                            <p:fltVal val="0"/>
                                          </p:val>
                                        </p:tav>
                                        <p:tav tm="100000">
                                          <p:val>
                                            <p:strVal val="#ppt_h"/>
                                          </p:val>
                                        </p:tav>
                                      </p:tavLst>
                                    </p:anim>
                                    <p:animEffect transition="in" filter="fade">
                                      <p:cBhvr>
                                        <p:cTn id="226" dur="750"/>
                                        <p:tgtEl>
                                          <p:spTgt spid="154"/>
                                        </p:tgtEl>
                                      </p:cBhvr>
                                    </p:animEffect>
                                  </p:childTnLst>
                                </p:cTn>
                              </p:par>
                              <p:par>
                                <p:cTn id="227" presetID="6" presetClass="emph" presetSubtype="0" autoRev="1" fill="hold" grpId="1" nodeType="withEffect">
                                  <p:stCondLst>
                                    <p:cond delay="0"/>
                                  </p:stCondLst>
                                  <p:childTnLst>
                                    <p:animScale>
                                      <p:cBhvr>
                                        <p:cTn id="228" dur="500" fill="hold"/>
                                        <p:tgtEl>
                                          <p:spTgt spid="154"/>
                                        </p:tgtEl>
                                      </p:cBhvr>
                                      <p:by x="115000" y="115000"/>
                                    </p:animScale>
                                  </p:childTnLst>
                                </p:cTn>
                              </p:par>
                              <p:par>
                                <p:cTn id="229" presetID="53" presetClass="entr" presetSubtype="16" fill="hold" grpId="0" nodeType="withEffect">
                                  <p:stCondLst>
                                    <p:cond delay="0"/>
                                  </p:stCondLst>
                                  <p:childTnLst>
                                    <p:set>
                                      <p:cBhvr>
                                        <p:cTn id="230" dur="1" fill="hold">
                                          <p:stCondLst>
                                            <p:cond delay="0"/>
                                          </p:stCondLst>
                                        </p:cTn>
                                        <p:tgtEl>
                                          <p:spTgt spid="85"/>
                                        </p:tgtEl>
                                        <p:attrNameLst>
                                          <p:attrName>style.visibility</p:attrName>
                                        </p:attrNameLst>
                                      </p:cBhvr>
                                      <p:to>
                                        <p:strVal val="visible"/>
                                      </p:to>
                                    </p:set>
                                    <p:anim calcmode="lin" valueType="num">
                                      <p:cBhvr>
                                        <p:cTn id="231" dur="750" fill="hold"/>
                                        <p:tgtEl>
                                          <p:spTgt spid="85"/>
                                        </p:tgtEl>
                                        <p:attrNameLst>
                                          <p:attrName>ppt_w</p:attrName>
                                        </p:attrNameLst>
                                      </p:cBhvr>
                                      <p:tavLst>
                                        <p:tav tm="0">
                                          <p:val>
                                            <p:fltVal val="0"/>
                                          </p:val>
                                        </p:tav>
                                        <p:tav tm="100000">
                                          <p:val>
                                            <p:strVal val="#ppt_w"/>
                                          </p:val>
                                        </p:tav>
                                      </p:tavLst>
                                    </p:anim>
                                    <p:anim calcmode="lin" valueType="num">
                                      <p:cBhvr>
                                        <p:cTn id="232" dur="750" fill="hold"/>
                                        <p:tgtEl>
                                          <p:spTgt spid="85"/>
                                        </p:tgtEl>
                                        <p:attrNameLst>
                                          <p:attrName>ppt_h</p:attrName>
                                        </p:attrNameLst>
                                      </p:cBhvr>
                                      <p:tavLst>
                                        <p:tav tm="0">
                                          <p:val>
                                            <p:fltVal val="0"/>
                                          </p:val>
                                        </p:tav>
                                        <p:tav tm="100000">
                                          <p:val>
                                            <p:strVal val="#ppt_h"/>
                                          </p:val>
                                        </p:tav>
                                      </p:tavLst>
                                    </p:anim>
                                    <p:animEffect transition="in" filter="fade">
                                      <p:cBhvr>
                                        <p:cTn id="233" dur="750"/>
                                        <p:tgtEl>
                                          <p:spTgt spid="85"/>
                                        </p:tgtEl>
                                      </p:cBhvr>
                                    </p:animEffect>
                                  </p:childTnLst>
                                </p:cTn>
                              </p:par>
                              <p:par>
                                <p:cTn id="234" presetID="6" presetClass="emph" presetSubtype="0" autoRev="1" fill="hold" grpId="1" nodeType="withEffect">
                                  <p:stCondLst>
                                    <p:cond delay="0"/>
                                  </p:stCondLst>
                                  <p:childTnLst>
                                    <p:animScale>
                                      <p:cBhvr>
                                        <p:cTn id="235" dur="500" fill="hold"/>
                                        <p:tgtEl>
                                          <p:spTgt spid="85"/>
                                        </p:tgtEl>
                                      </p:cBhvr>
                                      <p:by x="115000" y="115000"/>
                                    </p:animScale>
                                  </p:childTnLst>
                                </p:cTn>
                              </p:par>
                              <p:par>
                                <p:cTn id="236" presetID="53" presetClass="entr" presetSubtype="16" fill="hold" grpId="0" nodeType="withEffect">
                                  <p:stCondLst>
                                    <p:cond delay="0"/>
                                  </p:stCondLst>
                                  <p:childTnLst>
                                    <p:set>
                                      <p:cBhvr>
                                        <p:cTn id="237" dur="1" fill="hold">
                                          <p:stCondLst>
                                            <p:cond delay="0"/>
                                          </p:stCondLst>
                                        </p:cTn>
                                        <p:tgtEl>
                                          <p:spTgt spid="89"/>
                                        </p:tgtEl>
                                        <p:attrNameLst>
                                          <p:attrName>style.visibility</p:attrName>
                                        </p:attrNameLst>
                                      </p:cBhvr>
                                      <p:to>
                                        <p:strVal val="visible"/>
                                      </p:to>
                                    </p:set>
                                    <p:anim calcmode="lin" valueType="num">
                                      <p:cBhvr>
                                        <p:cTn id="238" dur="750" fill="hold"/>
                                        <p:tgtEl>
                                          <p:spTgt spid="89"/>
                                        </p:tgtEl>
                                        <p:attrNameLst>
                                          <p:attrName>ppt_w</p:attrName>
                                        </p:attrNameLst>
                                      </p:cBhvr>
                                      <p:tavLst>
                                        <p:tav tm="0">
                                          <p:val>
                                            <p:fltVal val="0"/>
                                          </p:val>
                                        </p:tav>
                                        <p:tav tm="100000">
                                          <p:val>
                                            <p:strVal val="#ppt_w"/>
                                          </p:val>
                                        </p:tav>
                                      </p:tavLst>
                                    </p:anim>
                                    <p:anim calcmode="lin" valueType="num">
                                      <p:cBhvr>
                                        <p:cTn id="239" dur="750" fill="hold"/>
                                        <p:tgtEl>
                                          <p:spTgt spid="89"/>
                                        </p:tgtEl>
                                        <p:attrNameLst>
                                          <p:attrName>ppt_h</p:attrName>
                                        </p:attrNameLst>
                                      </p:cBhvr>
                                      <p:tavLst>
                                        <p:tav tm="0">
                                          <p:val>
                                            <p:fltVal val="0"/>
                                          </p:val>
                                        </p:tav>
                                        <p:tav tm="100000">
                                          <p:val>
                                            <p:strVal val="#ppt_h"/>
                                          </p:val>
                                        </p:tav>
                                      </p:tavLst>
                                    </p:anim>
                                    <p:animEffect transition="in" filter="fade">
                                      <p:cBhvr>
                                        <p:cTn id="240" dur="750"/>
                                        <p:tgtEl>
                                          <p:spTgt spid="89"/>
                                        </p:tgtEl>
                                      </p:cBhvr>
                                    </p:animEffect>
                                  </p:childTnLst>
                                </p:cTn>
                              </p:par>
                              <p:par>
                                <p:cTn id="241" presetID="6" presetClass="emph" presetSubtype="0" autoRev="1" fill="hold" grpId="1" nodeType="withEffect">
                                  <p:stCondLst>
                                    <p:cond delay="0"/>
                                  </p:stCondLst>
                                  <p:childTnLst>
                                    <p:animScale>
                                      <p:cBhvr>
                                        <p:cTn id="242" dur="500" fill="hold"/>
                                        <p:tgtEl>
                                          <p:spTgt spid="89"/>
                                        </p:tgtEl>
                                      </p:cBhvr>
                                      <p:by x="115000" y="115000"/>
                                    </p:animScale>
                                  </p:childTnLst>
                                </p:cTn>
                              </p:par>
                              <p:par>
                                <p:cTn id="243" presetID="53" presetClass="entr" presetSubtype="16" fill="hold" grpId="0" nodeType="withEffect">
                                  <p:stCondLst>
                                    <p:cond delay="0"/>
                                  </p:stCondLst>
                                  <p:childTnLst>
                                    <p:set>
                                      <p:cBhvr>
                                        <p:cTn id="244" dur="1" fill="hold">
                                          <p:stCondLst>
                                            <p:cond delay="0"/>
                                          </p:stCondLst>
                                        </p:cTn>
                                        <p:tgtEl>
                                          <p:spTgt spid="93"/>
                                        </p:tgtEl>
                                        <p:attrNameLst>
                                          <p:attrName>style.visibility</p:attrName>
                                        </p:attrNameLst>
                                      </p:cBhvr>
                                      <p:to>
                                        <p:strVal val="visible"/>
                                      </p:to>
                                    </p:set>
                                    <p:anim calcmode="lin" valueType="num">
                                      <p:cBhvr>
                                        <p:cTn id="245" dur="750" fill="hold"/>
                                        <p:tgtEl>
                                          <p:spTgt spid="93"/>
                                        </p:tgtEl>
                                        <p:attrNameLst>
                                          <p:attrName>ppt_w</p:attrName>
                                        </p:attrNameLst>
                                      </p:cBhvr>
                                      <p:tavLst>
                                        <p:tav tm="0">
                                          <p:val>
                                            <p:fltVal val="0"/>
                                          </p:val>
                                        </p:tav>
                                        <p:tav tm="100000">
                                          <p:val>
                                            <p:strVal val="#ppt_w"/>
                                          </p:val>
                                        </p:tav>
                                      </p:tavLst>
                                    </p:anim>
                                    <p:anim calcmode="lin" valueType="num">
                                      <p:cBhvr>
                                        <p:cTn id="246" dur="750" fill="hold"/>
                                        <p:tgtEl>
                                          <p:spTgt spid="93"/>
                                        </p:tgtEl>
                                        <p:attrNameLst>
                                          <p:attrName>ppt_h</p:attrName>
                                        </p:attrNameLst>
                                      </p:cBhvr>
                                      <p:tavLst>
                                        <p:tav tm="0">
                                          <p:val>
                                            <p:fltVal val="0"/>
                                          </p:val>
                                        </p:tav>
                                        <p:tav tm="100000">
                                          <p:val>
                                            <p:strVal val="#ppt_h"/>
                                          </p:val>
                                        </p:tav>
                                      </p:tavLst>
                                    </p:anim>
                                    <p:animEffect transition="in" filter="fade">
                                      <p:cBhvr>
                                        <p:cTn id="247" dur="750"/>
                                        <p:tgtEl>
                                          <p:spTgt spid="93"/>
                                        </p:tgtEl>
                                      </p:cBhvr>
                                    </p:animEffect>
                                  </p:childTnLst>
                                </p:cTn>
                              </p:par>
                              <p:par>
                                <p:cTn id="248" presetID="6" presetClass="emph" presetSubtype="0" autoRev="1" fill="hold" grpId="1" nodeType="withEffect">
                                  <p:stCondLst>
                                    <p:cond delay="0"/>
                                  </p:stCondLst>
                                  <p:childTnLst>
                                    <p:animScale>
                                      <p:cBhvr>
                                        <p:cTn id="249" dur="500" fill="hold"/>
                                        <p:tgtEl>
                                          <p:spTgt spid="93"/>
                                        </p:tgtEl>
                                      </p:cBhvr>
                                      <p:by x="115000" y="115000"/>
                                    </p:animScale>
                                  </p:childTnLst>
                                </p:cTn>
                              </p:par>
                              <p:par>
                                <p:cTn id="250" presetID="53" presetClass="entr" presetSubtype="16" fill="hold" grpId="0" nodeType="withEffect">
                                  <p:stCondLst>
                                    <p:cond delay="0"/>
                                  </p:stCondLst>
                                  <p:childTnLst>
                                    <p:set>
                                      <p:cBhvr>
                                        <p:cTn id="251" dur="1" fill="hold">
                                          <p:stCondLst>
                                            <p:cond delay="0"/>
                                          </p:stCondLst>
                                        </p:cTn>
                                        <p:tgtEl>
                                          <p:spTgt spid="97"/>
                                        </p:tgtEl>
                                        <p:attrNameLst>
                                          <p:attrName>style.visibility</p:attrName>
                                        </p:attrNameLst>
                                      </p:cBhvr>
                                      <p:to>
                                        <p:strVal val="visible"/>
                                      </p:to>
                                    </p:set>
                                    <p:anim calcmode="lin" valueType="num">
                                      <p:cBhvr>
                                        <p:cTn id="252" dur="750" fill="hold"/>
                                        <p:tgtEl>
                                          <p:spTgt spid="97"/>
                                        </p:tgtEl>
                                        <p:attrNameLst>
                                          <p:attrName>ppt_w</p:attrName>
                                        </p:attrNameLst>
                                      </p:cBhvr>
                                      <p:tavLst>
                                        <p:tav tm="0">
                                          <p:val>
                                            <p:fltVal val="0"/>
                                          </p:val>
                                        </p:tav>
                                        <p:tav tm="100000">
                                          <p:val>
                                            <p:strVal val="#ppt_w"/>
                                          </p:val>
                                        </p:tav>
                                      </p:tavLst>
                                    </p:anim>
                                    <p:anim calcmode="lin" valueType="num">
                                      <p:cBhvr>
                                        <p:cTn id="253" dur="750" fill="hold"/>
                                        <p:tgtEl>
                                          <p:spTgt spid="97"/>
                                        </p:tgtEl>
                                        <p:attrNameLst>
                                          <p:attrName>ppt_h</p:attrName>
                                        </p:attrNameLst>
                                      </p:cBhvr>
                                      <p:tavLst>
                                        <p:tav tm="0">
                                          <p:val>
                                            <p:fltVal val="0"/>
                                          </p:val>
                                        </p:tav>
                                        <p:tav tm="100000">
                                          <p:val>
                                            <p:strVal val="#ppt_h"/>
                                          </p:val>
                                        </p:tav>
                                      </p:tavLst>
                                    </p:anim>
                                    <p:animEffect transition="in" filter="fade">
                                      <p:cBhvr>
                                        <p:cTn id="254" dur="750"/>
                                        <p:tgtEl>
                                          <p:spTgt spid="97"/>
                                        </p:tgtEl>
                                      </p:cBhvr>
                                    </p:animEffect>
                                  </p:childTnLst>
                                </p:cTn>
                              </p:par>
                              <p:par>
                                <p:cTn id="255" presetID="6" presetClass="emph" presetSubtype="0" autoRev="1" fill="hold" grpId="1" nodeType="withEffect">
                                  <p:stCondLst>
                                    <p:cond delay="0"/>
                                  </p:stCondLst>
                                  <p:childTnLst>
                                    <p:animScale>
                                      <p:cBhvr>
                                        <p:cTn id="256" dur="500" fill="hold"/>
                                        <p:tgtEl>
                                          <p:spTgt spid="97"/>
                                        </p:tgtEl>
                                      </p:cBhvr>
                                      <p:by x="115000" y="115000"/>
                                    </p:animScale>
                                  </p:childTnLst>
                                </p:cTn>
                              </p:par>
                              <p:par>
                                <p:cTn id="257" presetID="53" presetClass="entr" presetSubtype="16" fill="hold" grpId="0" nodeType="withEffect">
                                  <p:stCondLst>
                                    <p:cond delay="0"/>
                                  </p:stCondLst>
                                  <p:childTnLst>
                                    <p:set>
                                      <p:cBhvr>
                                        <p:cTn id="258" dur="1" fill="hold">
                                          <p:stCondLst>
                                            <p:cond delay="0"/>
                                          </p:stCondLst>
                                        </p:cTn>
                                        <p:tgtEl>
                                          <p:spTgt spid="101"/>
                                        </p:tgtEl>
                                        <p:attrNameLst>
                                          <p:attrName>style.visibility</p:attrName>
                                        </p:attrNameLst>
                                      </p:cBhvr>
                                      <p:to>
                                        <p:strVal val="visible"/>
                                      </p:to>
                                    </p:set>
                                    <p:anim calcmode="lin" valueType="num">
                                      <p:cBhvr>
                                        <p:cTn id="259" dur="750" fill="hold"/>
                                        <p:tgtEl>
                                          <p:spTgt spid="101"/>
                                        </p:tgtEl>
                                        <p:attrNameLst>
                                          <p:attrName>ppt_w</p:attrName>
                                        </p:attrNameLst>
                                      </p:cBhvr>
                                      <p:tavLst>
                                        <p:tav tm="0">
                                          <p:val>
                                            <p:fltVal val="0"/>
                                          </p:val>
                                        </p:tav>
                                        <p:tav tm="100000">
                                          <p:val>
                                            <p:strVal val="#ppt_w"/>
                                          </p:val>
                                        </p:tav>
                                      </p:tavLst>
                                    </p:anim>
                                    <p:anim calcmode="lin" valueType="num">
                                      <p:cBhvr>
                                        <p:cTn id="260" dur="750" fill="hold"/>
                                        <p:tgtEl>
                                          <p:spTgt spid="101"/>
                                        </p:tgtEl>
                                        <p:attrNameLst>
                                          <p:attrName>ppt_h</p:attrName>
                                        </p:attrNameLst>
                                      </p:cBhvr>
                                      <p:tavLst>
                                        <p:tav tm="0">
                                          <p:val>
                                            <p:fltVal val="0"/>
                                          </p:val>
                                        </p:tav>
                                        <p:tav tm="100000">
                                          <p:val>
                                            <p:strVal val="#ppt_h"/>
                                          </p:val>
                                        </p:tav>
                                      </p:tavLst>
                                    </p:anim>
                                    <p:animEffect transition="in" filter="fade">
                                      <p:cBhvr>
                                        <p:cTn id="261" dur="750"/>
                                        <p:tgtEl>
                                          <p:spTgt spid="101"/>
                                        </p:tgtEl>
                                      </p:cBhvr>
                                    </p:animEffect>
                                  </p:childTnLst>
                                </p:cTn>
                              </p:par>
                              <p:par>
                                <p:cTn id="262" presetID="6" presetClass="emph" presetSubtype="0" autoRev="1" fill="hold" grpId="1" nodeType="withEffect">
                                  <p:stCondLst>
                                    <p:cond delay="0"/>
                                  </p:stCondLst>
                                  <p:childTnLst>
                                    <p:animScale>
                                      <p:cBhvr>
                                        <p:cTn id="263" dur="500" fill="hold"/>
                                        <p:tgtEl>
                                          <p:spTgt spid="101"/>
                                        </p:tgtEl>
                                      </p:cBhvr>
                                      <p:by x="115000" y="115000"/>
                                    </p:animScale>
                                  </p:childTnLst>
                                </p:cTn>
                              </p:par>
                              <p:par>
                                <p:cTn id="264" presetID="53" presetClass="entr" presetSubtype="16" fill="hold" grpId="0" nodeType="withEffect">
                                  <p:stCondLst>
                                    <p:cond delay="0"/>
                                  </p:stCondLst>
                                  <p:childTnLst>
                                    <p:set>
                                      <p:cBhvr>
                                        <p:cTn id="265" dur="1" fill="hold">
                                          <p:stCondLst>
                                            <p:cond delay="0"/>
                                          </p:stCondLst>
                                        </p:cTn>
                                        <p:tgtEl>
                                          <p:spTgt spid="105"/>
                                        </p:tgtEl>
                                        <p:attrNameLst>
                                          <p:attrName>style.visibility</p:attrName>
                                        </p:attrNameLst>
                                      </p:cBhvr>
                                      <p:to>
                                        <p:strVal val="visible"/>
                                      </p:to>
                                    </p:set>
                                    <p:anim calcmode="lin" valueType="num">
                                      <p:cBhvr>
                                        <p:cTn id="266" dur="750" fill="hold"/>
                                        <p:tgtEl>
                                          <p:spTgt spid="105"/>
                                        </p:tgtEl>
                                        <p:attrNameLst>
                                          <p:attrName>ppt_w</p:attrName>
                                        </p:attrNameLst>
                                      </p:cBhvr>
                                      <p:tavLst>
                                        <p:tav tm="0">
                                          <p:val>
                                            <p:fltVal val="0"/>
                                          </p:val>
                                        </p:tav>
                                        <p:tav tm="100000">
                                          <p:val>
                                            <p:strVal val="#ppt_w"/>
                                          </p:val>
                                        </p:tav>
                                      </p:tavLst>
                                    </p:anim>
                                    <p:anim calcmode="lin" valueType="num">
                                      <p:cBhvr>
                                        <p:cTn id="267" dur="750" fill="hold"/>
                                        <p:tgtEl>
                                          <p:spTgt spid="105"/>
                                        </p:tgtEl>
                                        <p:attrNameLst>
                                          <p:attrName>ppt_h</p:attrName>
                                        </p:attrNameLst>
                                      </p:cBhvr>
                                      <p:tavLst>
                                        <p:tav tm="0">
                                          <p:val>
                                            <p:fltVal val="0"/>
                                          </p:val>
                                        </p:tav>
                                        <p:tav tm="100000">
                                          <p:val>
                                            <p:strVal val="#ppt_h"/>
                                          </p:val>
                                        </p:tav>
                                      </p:tavLst>
                                    </p:anim>
                                    <p:animEffect transition="in" filter="fade">
                                      <p:cBhvr>
                                        <p:cTn id="268" dur="750"/>
                                        <p:tgtEl>
                                          <p:spTgt spid="105"/>
                                        </p:tgtEl>
                                      </p:cBhvr>
                                    </p:animEffect>
                                  </p:childTnLst>
                                </p:cTn>
                              </p:par>
                              <p:par>
                                <p:cTn id="269" presetID="6" presetClass="emph" presetSubtype="0" autoRev="1" fill="hold" grpId="1" nodeType="withEffect">
                                  <p:stCondLst>
                                    <p:cond delay="0"/>
                                  </p:stCondLst>
                                  <p:childTnLst>
                                    <p:animScale>
                                      <p:cBhvr>
                                        <p:cTn id="270" dur="500" fill="hold"/>
                                        <p:tgtEl>
                                          <p:spTgt spid="105"/>
                                        </p:tgtEl>
                                      </p:cBhvr>
                                      <p:by x="115000" y="115000"/>
                                    </p:animScale>
                                  </p:childTnLst>
                                </p:cTn>
                              </p:par>
                              <p:par>
                                <p:cTn id="271" presetID="53" presetClass="entr" presetSubtype="16" fill="hold" grpId="0" nodeType="withEffect">
                                  <p:stCondLst>
                                    <p:cond delay="0"/>
                                  </p:stCondLst>
                                  <p:childTnLst>
                                    <p:set>
                                      <p:cBhvr>
                                        <p:cTn id="272" dur="1" fill="hold">
                                          <p:stCondLst>
                                            <p:cond delay="0"/>
                                          </p:stCondLst>
                                        </p:cTn>
                                        <p:tgtEl>
                                          <p:spTgt spid="109"/>
                                        </p:tgtEl>
                                        <p:attrNameLst>
                                          <p:attrName>style.visibility</p:attrName>
                                        </p:attrNameLst>
                                      </p:cBhvr>
                                      <p:to>
                                        <p:strVal val="visible"/>
                                      </p:to>
                                    </p:set>
                                    <p:anim calcmode="lin" valueType="num">
                                      <p:cBhvr>
                                        <p:cTn id="273" dur="750" fill="hold"/>
                                        <p:tgtEl>
                                          <p:spTgt spid="109"/>
                                        </p:tgtEl>
                                        <p:attrNameLst>
                                          <p:attrName>ppt_w</p:attrName>
                                        </p:attrNameLst>
                                      </p:cBhvr>
                                      <p:tavLst>
                                        <p:tav tm="0">
                                          <p:val>
                                            <p:fltVal val="0"/>
                                          </p:val>
                                        </p:tav>
                                        <p:tav tm="100000">
                                          <p:val>
                                            <p:strVal val="#ppt_w"/>
                                          </p:val>
                                        </p:tav>
                                      </p:tavLst>
                                    </p:anim>
                                    <p:anim calcmode="lin" valueType="num">
                                      <p:cBhvr>
                                        <p:cTn id="274" dur="750" fill="hold"/>
                                        <p:tgtEl>
                                          <p:spTgt spid="109"/>
                                        </p:tgtEl>
                                        <p:attrNameLst>
                                          <p:attrName>ppt_h</p:attrName>
                                        </p:attrNameLst>
                                      </p:cBhvr>
                                      <p:tavLst>
                                        <p:tav tm="0">
                                          <p:val>
                                            <p:fltVal val="0"/>
                                          </p:val>
                                        </p:tav>
                                        <p:tav tm="100000">
                                          <p:val>
                                            <p:strVal val="#ppt_h"/>
                                          </p:val>
                                        </p:tav>
                                      </p:tavLst>
                                    </p:anim>
                                    <p:animEffect transition="in" filter="fade">
                                      <p:cBhvr>
                                        <p:cTn id="275" dur="750"/>
                                        <p:tgtEl>
                                          <p:spTgt spid="109"/>
                                        </p:tgtEl>
                                      </p:cBhvr>
                                    </p:animEffect>
                                  </p:childTnLst>
                                </p:cTn>
                              </p:par>
                              <p:par>
                                <p:cTn id="276" presetID="6" presetClass="emph" presetSubtype="0" autoRev="1" fill="hold" grpId="1" nodeType="withEffect">
                                  <p:stCondLst>
                                    <p:cond delay="0"/>
                                  </p:stCondLst>
                                  <p:childTnLst>
                                    <p:animScale>
                                      <p:cBhvr>
                                        <p:cTn id="277" dur="500" fill="hold"/>
                                        <p:tgtEl>
                                          <p:spTgt spid="109"/>
                                        </p:tgtEl>
                                      </p:cBhvr>
                                      <p:by x="115000" y="115000"/>
                                    </p:animScale>
                                  </p:childTnLst>
                                </p:cTn>
                              </p:par>
                              <p:par>
                                <p:cTn id="278" presetID="53" presetClass="entr" presetSubtype="16" fill="hold" grpId="0" nodeType="withEffect">
                                  <p:stCondLst>
                                    <p:cond delay="0"/>
                                  </p:stCondLst>
                                  <p:childTnLst>
                                    <p:set>
                                      <p:cBhvr>
                                        <p:cTn id="279" dur="1" fill="hold">
                                          <p:stCondLst>
                                            <p:cond delay="0"/>
                                          </p:stCondLst>
                                        </p:cTn>
                                        <p:tgtEl>
                                          <p:spTgt spid="113"/>
                                        </p:tgtEl>
                                        <p:attrNameLst>
                                          <p:attrName>style.visibility</p:attrName>
                                        </p:attrNameLst>
                                      </p:cBhvr>
                                      <p:to>
                                        <p:strVal val="visible"/>
                                      </p:to>
                                    </p:set>
                                    <p:anim calcmode="lin" valueType="num">
                                      <p:cBhvr>
                                        <p:cTn id="280" dur="750" fill="hold"/>
                                        <p:tgtEl>
                                          <p:spTgt spid="113"/>
                                        </p:tgtEl>
                                        <p:attrNameLst>
                                          <p:attrName>ppt_w</p:attrName>
                                        </p:attrNameLst>
                                      </p:cBhvr>
                                      <p:tavLst>
                                        <p:tav tm="0">
                                          <p:val>
                                            <p:fltVal val="0"/>
                                          </p:val>
                                        </p:tav>
                                        <p:tav tm="100000">
                                          <p:val>
                                            <p:strVal val="#ppt_w"/>
                                          </p:val>
                                        </p:tav>
                                      </p:tavLst>
                                    </p:anim>
                                    <p:anim calcmode="lin" valueType="num">
                                      <p:cBhvr>
                                        <p:cTn id="281" dur="750" fill="hold"/>
                                        <p:tgtEl>
                                          <p:spTgt spid="113"/>
                                        </p:tgtEl>
                                        <p:attrNameLst>
                                          <p:attrName>ppt_h</p:attrName>
                                        </p:attrNameLst>
                                      </p:cBhvr>
                                      <p:tavLst>
                                        <p:tav tm="0">
                                          <p:val>
                                            <p:fltVal val="0"/>
                                          </p:val>
                                        </p:tav>
                                        <p:tav tm="100000">
                                          <p:val>
                                            <p:strVal val="#ppt_h"/>
                                          </p:val>
                                        </p:tav>
                                      </p:tavLst>
                                    </p:anim>
                                    <p:animEffect transition="in" filter="fade">
                                      <p:cBhvr>
                                        <p:cTn id="282" dur="750"/>
                                        <p:tgtEl>
                                          <p:spTgt spid="113"/>
                                        </p:tgtEl>
                                      </p:cBhvr>
                                    </p:animEffect>
                                  </p:childTnLst>
                                </p:cTn>
                              </p:par>
                              <p:par>
                                <p:cTn id="283" presetID="6" presetClass="emph" presetSubtype="0" autoRev="1" fill="hold" grpId="1" nodeType="withEffect">
                                  <p:stCondLst>
                                    <p:cond delay="0"/>
                                  </p:stCondLst>
                                  <p:childTnLst>
                                    <p:animScale>
                                      <p:cBhvr>
                                        <p:cTn id="284" dur="500" fill="hold"/>
                                        <p:tgtEl>
                                          <p:spTgt spid="113"/>
                                        </p:tgtEl>
                                      </p:cBhvr>
                                      <p:by x="115000" y="115000"/>
                                    </p:animScale>
                                  </p:childTnLst>
                                </p:cTn>
                              </p:par>
                              <p:par>
                                <p:cTn id="285" presetID="53" presetClass="entr" presetSubtype="16" fill="hold" grpId="0" nodeType="withEffect">
                                  <p:stCondLst>
                                    <p:cond delay="0"/>
                                  </p:stCondLst>
                                  <p:childTnLst>
                                    <p:set>
                                      <p:cBhvr>
                                        <p:cTn id="286" dur="1" fill="hold">
                                          <p:stCondLst>
                                            <p:cond delay="0"/>
                                          </p:stCondLst>
                                        </p:cTn>
                                        <p:tgtEl>
                                          <p:spTgt spid="117"/>
                                        </p:tgtEl>
                                        <p:attrNameLst>
                                          <p:attrName>style.visibility</p:attrName>
                                        </p:attrNameLst>
                                      </p:cBhvr>
                                      <p:to>
                                        <p:strVal val="visible"/>
                                      </p:to>
                                    </p:set>
                                    <p:anim calcmode="lin" valueType="num">
                                      <p:cBhvr>
                                        <p:cTn id="287" dur="750" fill="hold"/>
                                        <p:tgtEl>
                                          <p:spTgt spid="117"/>
                                        </p:tgtEl>
                                        <p:attrNameLst>
                                          <p:attrName>ppt_w</p:attrName>
                                        </p:attrNameLst>
                                      </p:cBhvr>
                                      <p:tavLst>
                                        <p:tav tm="0">
                                          <p:val>
                                            <p:fltVal val="0"/>
                                          </p:val>
                                        </p:tav>
                                        <p:tav tm="100000">
                                          <p:val>
                                            <p:strVal val="#ppt_w"/>
                                          </p:val>
                                        </p:tav>
                                      </p:tavLst>
                                    </p:anim>
                                    <p:anim calcmode="lin" valueType="num">
                                      <p:cBhvr>
                                        <p:cTn id="288" dur="750" fill="hold"/>
                                        <p:tgtEl>
                                          <p:spTgt spid="117"/>
                                        </p:tgtEl>
                                        <p:attrNameLst>
                                          <p:attrName>ppt_h</p:attrName>
                                        </p:attrNameLst>
                                      </p:cBhvr>
                                      <p:tavLst>
                                        <p:tav tm="0">
                                          <p:val>
                                            <p:fltVal val="0"/>
                                          </p:val>
                                        </p:tav>
                                        <p:tav tm="100000">
                                          <p:val>
                                            <p:strVal val="#ppt_h"/>
                                          </p:val>
                                        </p:tav>
                                      </p:tavLst>
                                    </p:anim>
                                    <p:animEffect transition="in" filter="fade">
                                      <p:cBhvr>
                                        <p:cTn id="289" dur="750"/>
                                        <p:tgtEl>
                                          <p:spTgt spid="117"/>
                                        </p:tgtEl>
                                      </p:cBhvr>
                                    </p:animEffect>
                                  </p:childTnLst>
                                </p:cTn>
                              </p:par>
                              <p:par>
                                <p:cTn id="290" presetID="6" presetClass="emph" presetSubtype="0" autoRev="1" fill="hold" grpId="1" nodeType="withEffect">
                                  <p:stCondLst>
                                    <p:cond delay="0"/>
                                  </p:stCondLst>
                                  <p:childTnLst>
                                    <p:animScale>
                                      <p:cBhvr>
                                        <p:cTn id="291" dur="500" fill="hold"/>
                                        <p:tgtEl>
                                          <p:spTgt spid="117"/>
                                        </p:tgtEl>
                                      </p:cBhvr>
                                      <p:by x="115000" y="115000"/>
                                    </p:animScale>
                                  </p:childTnLst>
                                </p:cTn>
                              </p:par>
                              <p:par>
                                <p:cTn id="292" presetID="53" presetClass="entr" presetSubtype="16" fill="hold" grpId="0" nodeType="withEffect">
                                  <p:stCondLst>
                                    <p:cond delay="0"/>
                                  </p:stCondLst>
                                  <p:childTnLst>
                                    <p:set>
                                      <p:cBhvr>
                                        <p:cTn id="293" dur="1" fill="hold">
                                          <p:stCondLst>
                                            <p:cond delay="0"/>
                                          </p:stCondLst>
                                        </p:cTn>
                                        <p:tgtEl>
                                          <p:spTgt spid="155"/>
                                        </p:tgtEl>
                                        <p:attrNameLst>
                                          <p:attrName>style.visibility</p:attrName>
                                        </p:attrNameLst>
                                      </p:cBhvr>
                                      <p:to>
                                        <p:strVal val="visible"/>
                                      </p:to>
                                    </p:set>
                                    <p:anim calcmode="lin" valueType="num">
                                      <p:cBhvr>
                                        <p:cTn id="294" dur="750" fill="hold"/>
                                        <p:tgtEl>
                                          <p:spTgt spid="155"/>
                                        </p:tgtEl>
                                        <p:attrNameLst>
                                          <p:attrName>ppt_w</p:attrName>
                                        </p:attrNameLst>
                                      </p:cBhvr>
                                      <p:tavLst>
                                        <p:tav tm="0">
                                          <p:val>
                                            <p:fltVal val="0"/>
                                          </p:val>
                                        </p:tav>
                                        <p:tav tm="100000">
                                          <p:val>
                                            <p:strVal val="#ppt_w"/>
                                          </p:val>
                                        </p:tav>
                                      </p:tavLst>
                                    </p:anim>
                                    <p:anim calcmode="lin" valueType="num">
                                      <p:cBhvr>
                                        <p:cTn id="295" dur="750" fill="hold"/>
                                        <p:tgtEl>
                                          <p:spTgt spid="155"/>
                                        </p:tgtEl>
                                        <p:attrNameLst>
                                          <p:attrName>ppt_h</p:attrName>
                                        </p:attrNameLst>
                                      </p:cBhvr>
                                      <p:tavLst>
                                        <p:tav tm="0">
                                          <p:val>
                                            <p:fltVal val="0"/>
                                          </p:val>
                                        </p:tav>
                                        <p:tav tm="100000">
                                          <p:val>
                                            <p:strVal val="#ppt_h"/>
                                          </p:val>
                                        </p:tav>
                                      </p:tavLst>
                                    </p:anim>
                                    <p:animEffect transition="in" filter="fade">
                                      <p:cBhvr>
                                        <p:cTn id="296" dur="750"/>
                                        <p:tgtEl>
                                          <p:spTgt spid="155"/>
                                        </p:tgtEl>
                                      </p:cBhvr>
                                    </p:animEffect>
                                  </p:childTnLst>
                                </p:cTn>
                              </p:par>
                              <p:par>
                                <p:cTn id="297" presetID="6" presetClass="emph" presetSubtype="0" autoRev="1" fill="hold" grpId="1" nodeType="withEffect">
                                  <p:stCondLst>
                                    <p:cond delay="0"/>
                                  </p:stCondLst>
                                  <p:childTnLst>
                                    <p:animScale>
                                      <p:cBhvr>
                                        <p:cTn id="298" dur="500" fill="hold"/>
                                        <p:tgtEl>
                                          <p:spTgt spid="155"/>
                                        </p:tgtEl>
                                      </p:cBhvr>
                                      <p:by x="115000" y="115000"/>
                                    </p:animScale>
                                  </p:childTnLst>
                                </p:cTn>
                              </p:par>
                              <p:par>
                                <p:cTn id="299" presetID="53" presetClass="entr" presetSubtype="16" fill="hold" nodeType="withEffect">
                                  <p:stCondLst>
                                    <p:cond delay="150"/>
                                  </p:stCondLst>
                                  <p:childTnLst>
                                    <p:set>
                                      <p:cBhvr>
                                        <p:cTn id="300" dur="1" fill="hold">
                                          <p:stCondLst>
                                            <p:cond delay="0"/>
                                          </p:stCondLst>
                                        </p:cTn>
                                        <p:tgtEl>
                                          <p:spTgt spid="132"/>
                                        </p:tgtEl>
                                        <p:attrNameLst>
                                          <p:attrName>style.visibility</p:attrName>
                                        </p:attrNameLst>
                                      </p:cBhvr>
                                      <p:to>
                                        <p:strVal val="visible"/>
                                      </p:to>
                                    </p:set>
                                    <p:anim calcmode="lin" valueType="num">
                                      <p:cBhvr>
                                        <p:cTn id="301" dur="750" fill="hold"/>
                                        <p:tgtEl>
                                          <p:spTgt spid="132"/>
                                        </p:tgtEl>
                                        <p:attrNameLst>
                                          <p:attrName>ppt_w</p:attrName>
                                        </p:attrNameLst>
                                      </p:cBhvr>
                                      <p:tavLst>
                                        <p:tav tm="0">
                                          <p:val>
                                            <p:fltVal val="0"/>
                                          </p:val>
                                        </p:tav>
                                        <p:tav tm="100000">
                                          <p:val>
                                            <p:strVal val="#ppt_w"/>
                                          </p:val>
                                        </p:tav>
                                      </p:tavLst>
                                    </p:anim>
                                    <p:anim calcmode="lin" valueType="num">
                                      <p:cBhvr>
                                        <p:cTn id="302" dur="750" fill="hold"/>
                                        <p:tgtEl>
                                          <p:spTgt spid="132"/>
                                        </p:tgtEl>
                                        <p:attrNameLst>
                                          <p:attrName>ppt_h</p:attrName>
                                        </p:attrNameLst>
                                      </p:cBhvr>
                                      <p:tavLst>
                                        <p:tav tm="0">
                                          <p:val>
                                            <p:fltVal val="0"/>
                                          </p:val>
                                        </p:tav>
                                        <p:tav tm="100000">
                                          <p:val>
                                            <p:strVal val="#ppt_h"/>
                                          </p:val>
                                        </p:tav>
                                      </p:tavLst>
                                    </p:anim>
                                    <p:animEffect transition="in" filter="fade">
                                      <p:cBhvr>
                                        <p:cTn id="303" dur="750"/>
                                        <p:tgtEl>
                                          <p:spTgt spid="132"/>
                                        </p:tgtEl>
                                      </p:cBhvr>
                                    </p:animEffect>
                                  </p:childTnLst>
                                </p:cTn>
                              </p:par>
                              <p:par>
                                <p:cTn id="304" presetID="6" presetClass="emph" presetSubtype="0" autoRev="1" fill="hold" nodeType="withEffect">
                                  <p:stCondLst>
                                    <p:cond delay="150"/>
                                  </p:stCondLst>
                                  <p:childTnLst>
                                    <p:animScale>
                                      <p:cBhvr>
                                        <p:cTn id="305" dur="500" fill="hold"/>
                                        <p:tgtEl>
                                          <p:spTgt spid="132"/>
                                        </p:tgtEl>
                                      </p:cBhvr>
                                      <p:by x="115000" y="115000"/>
                                    </p:animScale>
                                  </p:childTnLst>
                                </p:cTn>
                              </p:par>
                              <p:par>
                                <p:cTn id="306" presetID="53" presetClass="entr" presetSubtype="16" fill="hold" nodeType="withEffect">
                                  <p:stCondLst>
                                    <p:cond delay="150"/>
                                  </p:stCondLst>
                                  <p:childTnLst>
                                    <p:set>
                                      <p:cBhvr>
                                        <p:cTn id="307" dur="1" fill="hold">
                                          <p:stCondLst>
                                            <p:cond delay="0"/>
                                          </p:stCondLst>
                                        </p:cTn>
                                        <p:tgtEl>
                                          <p:spTgt spid="136"/>
                                        </p:tgtEl>
                                        <p:attrNameLst>
                                          <p:attrName>style.visibility</p:attrName>
                                        </p:attrNameLst>
                                      </p:cBhvr>
                                      <p:to>
                                        <p:strVal val="visible"/>
                                      </p:to>
                                    </p:set>
                                    <p:anim calcmode="lin" valueType="num">
                                      <p:cBhvr>
                                        <p:cTn id="308" dur="750" fill="hold"/>
                                        <p:tgtEl>
                                          <p:spTgt spid="136"/>
                                        </p:tgtEl>
                                        <p:attrNameLst>
                                          <p:attrName>ppt_w</p:attrName>
                                        </p:attrNameLst>
                                      </p:cBhvr>
                                      <p:tavLst>
                                        <p:tav tm="0">
                                          <p:val>
                                            <p:fltVal val="0"/>
                                          </p:val>
                                        </p:tav>
                                        <p:tav tm="100000">
                                          <p:val>
                                            <p:strVal val="#ppt_w"/>
                                          </p:val>
                                        </p:tav>
                                      </p:tavLst>
                                    </p:anim>
                                    <p:anim calcmode="lin" valueType="num">
                                      <p:cBhvr>
                                        <p:cTn id="309" dur="750" fill="hold"/>
                                        <p:tgtEl>
                                          <p:spTgt spid="136"/>
                                        </p:tgtEl>
                                        <p:attrNameLst>
                                          <p:attrName>ppt_h</p:attrName>
                                        </p:attrNameLst>
                                      </p:cBhvr>
                                      <p:tavLst>
                                        <p:tav tm="0">
                                          <p:val>
                                            <p:fltVal val="0"/>
                                          </p:val>
                                        </p:tav>
                                        <p:tav tm="100000">
                                          <p:val>
                                            <p:strVal val="#ppt_h"/>
                                          </p:val>
                                        </p:tav>
                                      </p:tavLst>
                                    </p:anim>
                                    <p:animEffect transition="in" filter="fade">
                                      <p:cBhvr>
                                        <p:cTn id="310" dur="750"/>
                                        <p:tgtEl>
                                          <p:spTgt spid="136"/>
                                        </p:tgtEl>
                                      </p:cBhvr>
                                    </p:animEffect>
                                  </p:childTnLst>
                                </p:cTn>
                              </p:par>
                              <p:par>
                                <p:cTn id="311" presetID="6" presetClass="emph" presetSubtype="0" autoRev="1" fill="hold" nodeType="withEffect">
                                  <p:stCondLst>
                                    <p:cond delay="150"/>
                                  </p:stCondLst>
                                  <p:childTnLst>
                                    <p:animScale>
                                      <p:cBhvr>
                                        <p:cTn id="312" dur="500" fill="hold"/>
                                        <p:tgtEl>
                                          <p:spTgt spid="136"/>
                                        </p:tgtEl>
                                      </p:cBhvr>
                                      <p:by x="115000" y="115000"/>
                                    </p:animScale>
                                  </p:childTnLst>
                                </p:cTn>
                              </p:par>
                              <p:par>
                                <p:cTn id="313" presetID="53" presetClass="entr" presetSubtype="16" fill="hold" nodeType="withEffect">
                                  <p:stCondLst>
                                    <p:cond delay="150"/>
                                  </p:stCondLst>
                                  <p:childTnLst>
                                    <p:set>
                                      <p:cBhvr>
                                        <p:cTn id="314" dur="1" fill="hold">
                                          <p:stCondLst>
                                            <p:cond delay="0"/>
                                          </p:stCondLst>
                                        </p:cTn>
                                        <p:tgtEl>
                                          <p:spTgt spid="141"/>
                                        </p:tgtEl>
                                        <p:attrNameLst>
                                          <p:attrName>style.visibility</p:attrName>
                                        </p:attrNameLst>
                                      </p:cBhvr>
                                      <p:to>
                                        <p:strVal val="visible"/>
                                      </p:to>
                                    </p:set>
                                    <p:anim calcmode="lin" valueType="num">
                                      <p:cBhvr>
                                        <p:cTn id="315" dur="750" fill="hold"/>
                                        <p:tgtEl>
                                          <p:spTgt spid="141"/>
                                        </p:tgtEl>
                                        <p:attrNameLst>
                                          <p:attrName>ppt_w</p:attrName>
                                        </p:attrNameLst>
                                      </p:cBhvr>
                                      <p:tavLst>
                                        <p:tav tm="0">
                                          <p:val>
                                            <p:fltVal val="0"/>
                                          </p:val>
                                        </p:tav>
                                        <p:tav tm="100000">
                                          <p:val>
                                            <p:strVal val="#ppt_w"/>
                                          </p:val>
                                        </p:tav>
                                      </p:tavLst>
                                    </p:anim>
                                    <p:anim calcmode="lin" valueType="num">
                                      <p:cBhvr>
                                        <p:cTn id="316" dur="750" fill="hold"/>
                                        <p:tgtEl>
                                          <p:spTgt spid="141"/>
                                        </p:tgtEl>
                                        <p:attrNameLst>
                                          <p:attrName>ppt_h</p:attrName>
                                        </p:attrNameLst>
                                      </p:cBhvr>
                                      <p:tavLst>
                                        <p:tav tm="0">
                                          <p:val>
                                            <p:fltVal val="0"/>
                                          </p:val>
                                        </p:tav>
                                        <p:tav tm="100000">
                                          <p:val>
                                            <p:strVal val="#ppt_h"/>
                                          </p:val>
                                        </p:tav>
                                      </p:tavLst>
                                    </p:anim>
                                    <p:animEffect transition="in" filter="fade">
                                      <p:cBhvr>
                                        <p:cTn id="317" dur="750"/>
                                        <p:tgtEl>
                                          <p:spTgt spid="141"/>
                                        </p:tgtEl>
                                      </p:cBhvr>
                                    </p:animEffect>
                                  </p:childTnLst>
                                </p:cTn>
                              </p:par>
                              <p:par>
                                <p:cTn id="318" presetID="6" presetClass="emph" presetSubtype="0" autoRev="1" fill="hold" nodeType="withEffect">
                                  <p:stCondLst>
                                    <p:cond delay="150"/>
                                  </p:stCondLst>
                                  <p:childTnLst>
                                    <p:animScale>
                                      <p:cBhvr>
                                        <p:cTn id="319" dur="500" fill="hold"/>
                                        <p:tgtEl>
                                          <p:spTgt spid="141"/>
                                        </p:tgtEl>
                                      </p:cBhvr>
                                      <p:by x="115000" y="115000"/>
                                    </p:animScale>
                                  </p:childTnLst>
                                </p:cTn>
                              </p:par>
                              <p:par>
                                <p:cTn id="320" presetID="53" presetClass="entr" presetSubtype="16" fill="hold" nodeType="withEffect">
                                  <p:stCondLst>
                                    <p:cond delay="150"/>
                                  </p:stCondLst>
                                  <p:childTnLst>
                                    <p:set>
                                      <p:cBhvr>
                                        <p:cTn id="321" dur="1" fill="hold">
                                          <p:stCondLst>
                                            <p:cond delay="0"/>
                                          </p:stCondLst>
                                        </p:cTn>
                                        <p:tgtEl>
                                          <p:spTgt spid="142"/>
                                        </p:tgtEl>
                                        <p:attrNameLst>
                                          <p:attrName>style.visibility</p:attrName>
                                        </p:attrNameLst>
                                      </p:cBhvr>
                                      <p:to>
                                        <p:strVal val="visible"/>
                                      </p:to>
                                    </p:set>
                                    <p:anim calcmode="lin" valueType="num">
                                      <p:cBhvr>
                                        <p:cTn id="322" dur="750" fill="hold"/>
                                        <p:tgtEl>
                                          <p:spTgt spid="142"/>
                                        </p:tgtEl>
                                        <p:attrNameLst>
                                          <p:attrName>ppt_w</p:attrName>
                                        </p:attrNameLst>
                                      </p:cBhvr>
                                      <p:tavLst>
                                        <p:tav tm="0">
                                          <p:val>
                                            <p:fltVal val="0"/>
                                          </p:val>
                                        </p:tav>
                                        <p:tav tm="100000">
                                          <p:val>
                                            <p:strVal val="#ppt_w"/>
                                          </p:val>
                                        </p:tav>
                                      </p:tavLst>
                                    </p:anim>
                                    <p:anim calcmode="lin" valueType="num">
                                      <p:cBhvr>
                                        <p:cTn id="323" dur="750" fill="hold"/>
                                        <p:tgtEl>
                                          <p:spTgt spid="142"/>
                                        </p:tgtEl>
                                        <p:attrNameLst>
                                          <p:attrName>ppt_h</p:attrName>
                                        </p:attrNameLst>
                                      </p:cBhvr>
                                      <p:tavLst>
                                        <p:tav tm="0">
                                          <p:val>
                                            <p:fltVal val="0"/>
                                          </p:val>
                                        </p:tav>
                                        <p:tav tm="100000">
                                          <p:val>
                                            <p:strVal val="#ppt_h"/>
                                          </p:val>
                                        </p:tav>
                                      </p:tavLst>
                                    </p:anim>
                                    <p:animEffect transition="in" filter="fade">
                                      <p:cBhvr>
                                        <p:cTn id="324" dur="750"/>
                                        <p:tgtEl>
                                          <p:spTgt spid="142"/>
                                        </p:tgtEl>
                                      </p:cBhvr>
                                    </p:animEffect>
                                  </p:childTnLst>
                                </p:cTn>
                              </p:par>
                              <p:par>
                                <p:cTn id="325" presetID="6" presetClass="emph" presetSubtype="0" autoRev="1" fill="hold" nodeType="withEffect">
                                  <p:stCondLst>
                                    <p:cond delay="150"/>
                                  </p:stCondLst>
                                  <p:childTnLst>
                                    <p:animScale>
                                      <p:cBhvr>
                                        <p:cTn id="326" dur="500" fill="hold"/>
                                        <p:tgtEl>
                                          <p:spTgt spid="142"/>
                                        </p:tgtEl>
                                      </p:cBhvr>
                                      <p:by x="115000" y="115000"/>
                                    </p:animScale>
                                  </p:childTnLst>
                                </p:cTn>
                              </p:par>
                              <p:par>
                                <p:cTn id="327" presetID="53" presetClass="entr" presetSubtype="16" fill="hold" nodeType="withEffect">
                                  <p:stCondLst>
                                    <p:cond delay="150"/>
                                  </p:stCondLst>
                                  <p:childTnLst>
                                    <p:set>
                                      <p:cBhvr>
                                        <p:cTn id="328" dur="1" fill="hold">
                                          <p:stCondLst>
                                            <p:cond delay="0"/>
                                          </p:stCondLst>
                                        </p:cTn>
                                        <p:tgtEl>
                                          <p:spTgt spid="146"/>
                                        </p:tgtEl>
                                        <p:attrNameLst>
                                          <p:attrName>style.visibility</p:attrName>
                                        </p:attrNameLst>
                                      </p:cBhvr>
                                      <p:to>
                                        <p:strVal val="visible"/>
                                      </p:to>
                                    </p:set>
                                    <p:anim calcmode="lin" valueType="num">
                                      <p:cBhvr>
                                        <p:cTn id="329" dur="750" fill="hold"/>
                                        <p:tgtEl>
                                          <p:spTgt spid="146"/>
                                        </p:tgtEl>
                                        <p:attrNameLst>
                                          <p:attrName>ppt_w</p:attrName>
                                        </p:attrNameLst>
                                      </p:cBhvr>
                                      <p:tavLst>
                                        <p:tav tm="0">
                                          <p:val>
                                            <p:fltVal val="0"/>
                                          </p:val>
                                        </p:tav>
                                        <p:tav tm="100000">
                                          <p:val>
                                            <p:strVal val="#ppt_w"/>
                                          </p:val>
                                        </p:tav>
                                      </p:tavLst>
                                    </p:anim>
                                    <p:anim calcmode="lin" valueType="num">
                                      <p:cBhvr>
                                        <p:cTn id="330" dur="750" fill="hold"/>
                                        <p:tgtEl>
                                          <p:spTgt spid="146"/>
                                        </p:tgtEl>
                                        <p:attrNameLst>
                                          <p:attrName>ppt_h</p:attrName>
                                        </p:attrNameLst>
                                      </p:cBhvr>
                                      <p:tavLst>
                                        <p:tav tm="0">
                                          <p:val>
                                            <p:fltVal val="0"/>
                                          </p:val>
                                        </p:tav>
                                        <p:tav tm="100000">
                                          <p:val>
                                            <p:strVal val="#ppt_h"/>
                                          </p:val>
                                        </p:tav>
                                      </p:tavLst>
                                    </p:anim>
                                    <p:animEffect transition="in" filter="fade">
                                      <p:cBhvr>
                                        <p:cTn id="331" dur="750"/>
                                        <p:tgtEl>
                                          <p:spTgt spid="146"/>
                                        </p:tgtEl>
                                      </p:cBhvr>
                                    </p:animEffect>
                                  </p:childTnLst>
                                </p:cTn>
                              </p:par>
                              <p:par>
                                <p:cTn id="332" presetID="6" presetClass="emph" presetSubtype="0" autoRev="1" fill="hold" nodeType="withEffect">
                                  <p:stCondLst>
                                    <p:cond delay="150"/>
                                  </p:stCondLst>
                                  <p:childTnLst>
                                    <p:animScale>
                                      <p:cBhvr>
                                        <p:cTn id="333" dur="500" fill="hold"/>
                                        <p:tgtEl>
                                          <p:spTgt spid="146"/>
                                        </p:tgtEl>
                                      </p:cBhvr>
                                      <p:by x="115000" y="115000"/>
                                    </p:animScale>
                                  </p:childTnLst>
                                </p:cTn>
                              </p:par>
                              <p:par>
                                <p:cTn id="334" presetID="53" presetClass="entr" presetSubtype="16" fill="hold" nodeType="withEffect">
                                  <p:stCondLst>
                                    <p:cond delay="150"/>
                                  </p:stCondLst>
                                  <p:childTnLst>
                                    <p:set>
                                      <p:cBhvr>
                                        <p:cTn id="335" dur="1" fill="hold">
                                          <p:stCondLst>
                                            <p:cond delay="0"/>
                                          </p:stCondLst>
                                        </p:cTn>
                                        <p:tgtEl>
                                          <p:spTgt spid="122"/>
                                        </p:tgtEl>
                                        <p:attrNameLst>
                                          <p:attrName>style.visibility</p:attrName>
                                        </p:attrNameLst>
                                      </p:cBhvr>
                                      <p:to>
                                        <p:strVal val="visible"/>
                                      </p:to>
                                    </p:set>
                                    <p:anim calcmode="lin" valueType="num">
                                      <p:cBhvr>
                                        <p:cTn id="336" dur="750" fill="hold"/>
                                        <p:tgtEl>
                                          <p:spTgt spid="122"/>
                                        </p:tgtEl>
                                        <p:attrNameLst>
                                          <p:attrName>ppt_w</p:attrName>
                                        </p:attrNameLst>
                                      </p:cBhvr>
                                      <p:tavLst>
                                        <p:tav tm="0">
                                          <p:val>
                                            <p:fltVal val="0"/>
                                          </p:val>
                                        </p:tav>
                                        <p:tav tm="100000">
                                          <p:val>
                                            <p:strVal val="#ppt_w"/>
                                          </p:val>
                                        </p:tav>
                                      </p:tavLst>
                                    </p:anim>
                                    <p:anim calcmode="lin" valueType="num">
                                      <p:cBhvr>
                                        <p:cTn id="337" dur="750" fill="hold"/>
                                        <p:tgtEl>
                                          <p:spTgt spid="122"/>
                                        </p:tgtEl>
                                        <p:attrNameLst>
                                          <p:attrName>ppt_h</p:attrName>
                                        </p:attrNameLst>
                                      </p:cBhvr>
                                      <p:tavLst>
                                        <p:tav tm="0">
                                          <p:val>
                                            <p:fltVal val="0"/>
                                          </p:val>
                                        </p:tav>
                                        <p:tav tm="100000">
                                          <p:val>
                                            <p:strVal val="#ppt_h"/>
                                          </p:val>
                                        </p:tav>
                                      </p:tavLst>
                                    </p:anim>
                                    <p:animEffect transition="in" filter="fade">
                                      <p:cBhvr>
                                        <p:cTn id="338" dur="750"/>
                                        <p:tgtEl>
                                          <p:spTgt spid="122"/>
                                        </p:tgtEl>
                                      </p:cBhvr>
                                    </p:animEffect>
                                  </p:childTnLst>
                                </p:cTn>
                              </p:par>
                              <p:par>
                                <p:cTn id="339" presetID="6" presetClass="emph" presetSubtype="0" autoRev="1" fill="hold" nodeType="withEffect">
                                  <p:stCondLst>
                                    <p:cond delay="150"/>
                                  </p:stCondLst>
                                  <p:childTnLst>
                                    <p:animScale>
                                      <p:cBhvr>
                                        <p:cTn id="340" dur="500" fill="hold"/>
                                        <p:tgtEl>
                                          <p:spTgt spid="122"/>
                                        </p:tgtEl>
                                      </p:cBhvr>
                                      <p:by x="115000" y="115000"/>
                                    </p:animScale>
                                  </p:childTnLst>
                                </p:cTn>
                              </p:par>
                              <p:par>
                                <p:cTn id="341" presetID="53" presetClass="entr" presetSubtype="16" fill="hold" nodeType="withEffect">
                                  <p:stCondLst>
                                    <p:cond delay="150"/>
                                  </p:stCondLst>
                                  <p:childTnLst>
                                    <p:set>
                                      <p:cBhvr>
                                        <p:cTn id="342" dur="1" fill="hold">
                                          <p:stCondLst>
                                            <p:cond delay="0"/>
                                          </p:stCondLst>
                                        </p:cTn>
                                        <p:tgtEl>
                                          <p:spTgt spid="128"/>
                                        </p:tgtEl>
                                        <p:attrNameLst>
                                          <p:attrName>style.visibility</p:attrName>
                                        </p:attrNameLst>
                                      </p:cBhvr>
                                      <p:to>
                                        <p:strVal val="visible"/>
                                      </p:to>
                                    </p:set>
                                    <p:anim calcmode="lin" valueType="num">
                                      <p:cBhvr>
                                        <p:cTn id="343" dur="750" fill="hold"/>
                                        <p:tgtEl>
                                          <p:spTgt spid="128"/>
                                        </p:tgtEl>
                                        <p:attrNameLst>
                                          <p:attrName>ppt_w</p:attrName>
                                        </p:attrNameLst>
                                      </p:cBhvr>
                                      <p:tavLst>
                                        <p:tav tm="0">
                                          <p:val>
                                            <p:fltVal val="0"/>
                                          </p:val>
                                        </p:tav>
                                        <p:tav tm="100000">
                                          <p:val>
                                            <p:strVal val="#ppt_w"/>
                                          </p:val>
                                        </p:tav>
                                      </p:tavLst>
                                    </p:anim>
                                    <p:anim calcmode="lin" valueType="num">
                                      <p:cBhvr>
                                        <p:cTn id="344" dur="750" fill="hold"/>
                                        <p:tgtEl>
                                          <p:spTgt spid="128"/>
                                        </p:tgtEl>
                                        <p:attrNameLst>
                                          <p:attrName>ppt_h</p:attrName>
                                        </p:attrNameLst>
                                      </p:cBhvr>
                                      <p:tavLst>
                                        <p:tav tm="0">
                                          <p:val>
                                            <p:fltVal val="0"/>
                                          </p:val>
                                        </p:tav>
                                        <p:tav tm="100000">
                                          <p:val>
                                            <p:strVal val="#ppt_h"/>
                                          </p:val>
                                        </p:tav>
                                      </p:tavLst>
                                    </p:anim>
                                    <p:animEffect transition="in" filter="fade">
                                      <p:cBhvr>
                                        <p:cTn id="345" dur="750"/>
                                        <p:tgtEl>
                                          <p:spTgt spid="128"/>
                                        </p:tgtEl>
                                      </p:cBhvr>
                                    </p:animEffect>
                                  </p:childTnLst>
                                </p:cTn>
                              </p:par>
                              <p:par>
                                <p:cTn id="346" presetID="6" presetClass="emph" presetSubtype="0" autoRev="1" fill="hold" nodeType="withEffect">
                                  <p:stCondLst>
                                    <p:cond delay="150"/>
                                  </p:stCondLst>
                                  <p:childTnLst>
                                    <p:animScale>
                                      <p:cBhvr>
                                        <p:cTn id="347" dur="500" fill="hold"/>
                                        <p:tgtEl>
                                          <p:spTgt spid="128"/>
                                        </p:tgtEl>
                                      </p:cBhvr>
                                      <p:by x="115000" y="115000"/>
                                    </p:animScale>
                                  </p:childTnLst>
                                </p:cTn>
                              </p:par>
                              <p:par>
                                <p:cTn id="348" presetID="53" presetClass="entr" presetSubtype="16" fill="hold" nodeType="withEffect">
                                  <p:stCondLst>
                                    <p:cond delay="150"/>
                                  </p:stCondLst>
                                  <p:childTnLst>
                                    <p:set>
                                      <p:cBhvr>
                                        <p:cTn id="349" dur="1" fill="hold">
                                          <p:stCondLst>
                                            <p:cond delay="0"/>
                                          </p:stCondLst>
                                        </p:cTn>
                                        <p:tgtEl>
                                          <p:spTgt spid="135"/>
                                        </p:tgtEl>
                                        <p:attrNameLst>
                                          <p:attrName>style.visibility</p:attrName>
                                        </p:attrNameLst>
                                      </p:cBhvr>
                                      <p:to>
                                        <p:strVal val="visible"/>
                                      </p:to>
                                    </p:set>
                                    <p:anim calcmode="lin" valueType="num">
                                      <p:cBhvr>
                                        <p:cTn id="350" dur="750" fill="hold"/>
                                        <p:tgtEl>
                                          <p:spTgt spid="135"/>
                                        </p:tgtEl>
                                        <p:attrNameLst>
                                          <p:attrName>ppt_w</p:attrName>
                                        </p:attrNameLst>
                                      </p:cBhvr>
                                      <p:tavLst>
                                        <p:tav tm="0">
                                          <p:val>
                                            <p:fltVal val="0"/>
                                          </p:val>
                                        </p:tav>
                                        <p:tav tm="100000">
                                          <p:val>
                                            <p:strVal val="#ppt_w"/>
                                          </p:val>
                                        </p:tav>
                                      </p:tavLst>
                                    </p:anim>
                                    <p:anim calcmode="lin" valueType="num">
                                      <p:cBhvr>
                                        <p:cTn id="351" dur="750" fill="hold"/>
                                        <p:tgtEl>
                                          <p:spTgt spid="135"/>
                                        </p:tgtEl>
                                        <p:attrNameLst>
                                          <p:attrName>ppt_h</p:attrName>
                                        </p:attrNameLst>
                                      </p:cBhvr>
                                      <p:tavLst>
                                        <p:tav tm="0">
                                          <p:val>
                                            <p:fltVal val="0"/>
                                          </p:val>
                                        </p:tav>
                                        <p:tav tm="100000">
                                          <p:val>
                                            <p:strVal val="#ppt_h"/>
                                          </p:val>
                                        </p:tav>
                                      </p:tavLst>
                                    </p:anim>
                                    <p:animEffect transition="in" filter="fade">
                                      <p:cBhvr>
                                        <p:cTn id="352" dur="750"/>
                                        <p:tgtEl>
                                          <p:spTgt spid="135"/>
                                        </p:tgtEl>
                                      </p:cBhvr>
                                    </p:animEffect>
                                  </p:childTnLst>
                                </p:cTn>
                              </p:par>
                              <p:par>
                                <p:cTn id="353" presetID="6" presetClass="emph" presetSubtype="0" autoRev="1" fill="hold" nodeType="withEffect">
                                  <p:stCondLst>
                                    <p:cond delay="150"/>
                                  </p:stCondLst>
                                  <p:childTnLst>
                                    <p:animScale>
                                      <p:cBhvr>
                                        <p:cTn id="354" dur="500" fill="hold"/>
                                        <p:tgtEl>
                                          <p:spTgt spid="135"/>
                                        </p:tgtEl>
                                      </p:cBhvr>
                                      <p:by x="115000" y="115000"/>
                                    </p:animScale>
                                  </p:childTnLst>
                                </p:cTn>
                              </p:par>
                              <p:par>
                                <p:cTn id="355" presetID="53" presetClass="entr" presetSubtype="16" fill="hold" nodeType="withEffect">
                                  <p:stCondLst>
                                    <p:cond delay="150"/>
                                  </p:stCondLst>
                                  <p:childTnLst>
                                    <p:set>
                                      <p:cBhvr>
                                        <p:cTn id="356" dur="1" fill="hold">
                                          <p:stCondLst>
                                            <p:cond delay="0"/>
                                          </p:stCondLst>
                                        </p:cTn>
                                        <p:tgtEl>
                                          <p:spTgt spid="137"/>
                                        </p:tgtEl>
                                        <p:attrNameLst>
                                          <p:attrName>style.visibility</p:attrName>
                                        </p:attrNameLst>
                                      </p:cBhvr>
                                      <p:to>
                                        <p:strVal val="visible"/>
                                      </p:to>
                                    </p:set>
                                    <p:anim calcmode="lin" valueType="num">
                                      <p:cBhvr>
                                        <p:cTn id="357" dur="750" fill="hold"/>
                                        <p:tgtEl>
                                          <p:spTgt spid="137"/>
                                        </p:tgtEl>
                                        <p:attrNameLst>
                                          <p:attrName>ppt_w</p:attrName>
                                        </p:attrNameLst>
                                      </p:cBhvr>
                                      <p:tavLst>
                                        <p:tav tm="0">
                                          <p:val>
                                            <p:fltVal val="0"/>
                                          </p:val>
                                        </p:tav>
                                        <p:tav tm="100000">
                                          <p:val>
                                            <p:strVal val="#ppt_w"/>
                                          </p:val>
                                        </p:tav>
                                      </p:tavLst>
                                    </p:anim>
                                    <p:anim calcmode="lin" valueType="num">
                                      <p:cBhvr>
                                        <p:cTn id="358" dur="750" fill="hold"/>
                                        <p:tgtEl>
                                          <p:spTgt spid="137"/>
                                        </p:tgtEl>
                                        <p:attrNameLst>
                                          <p:attrName>ppt_h</p:attrName>
                                        </p:attrNameLst>
                                      </p:cBhvr>
                                      <p:tavLst>
                                        <p:tav tm="0">
                                          <p:val>
                                            <p:fltVal val="0"/>
                                          </p:val>
                                        </p:tav>
                                        <p:tav tm="100000">
                                          <p:val>
                                            <p:strVal val="#ppt_h"/>
                                          </p:val>
                                        </p:tav>
                                      </p:tavLst>
                                    </p:anim>
                                    <p:animEffect transition="in" filter="fade">
                                      <p:cBhvr>
                                        <p:cTn id="359" dur="750"/>
                                        <p:tgtEl>
                                          <p:spTgt spid="137"/>
                                        </p:tgtEl>
                                      </p:cBhvr>
                                    </p:animEffect>
                                  </p:childTnLst>
                                </p:cTn>
                              </p:par>
                              <p:par>
                                <p:cTn id="360" presetID="6" presetClass="emph" presetSubtype="0" autoRev="1" fill="hold" nodeType="withEffect">
                                  <p:stCondLst>
                                    <p:cond delay="150"/>
                                  </p:stCondLst>
                                  <p:childTnLst>
                                    <p:animScale>
                                      <p:cBhvr>
                                        <p:cTn id="361" dur="500" fill="hold"/>
                                        <p:tgtEl>
                                          <p:spTgt spid="137"/>
                                        </p:tgtEl>
                                      </p:cBhvr>
                                      <p:by x="115000" y="115000"/>
                                    </p:animScale>
                                  </p:childTnLst>
                                </p:cTn>
                              </p:par>
                              <p:par>
                                <p:cTn id="362" presetID="53" presetClass="entr" presetSubtype="16" fill="hold" nodeType="withEffect">
                                  <p:stCondLst>
                                    <p:cond delay="150"/>
                                  </p:stCondLst>
                                  <p:childTnLst>
                                    <p:set>
                                      <p:cBhvr>
                                        <p:cTn id="363" dur="1" fill="hold">
                                          <p:stCondLst>
                                            <p:cond delay="0"/>
                                          </p:stCondLst>
                                        </p:cTn>
                                        <p:tgtEl>
                                          <p:spTgt spid="138"/>
                                        </p:tgtEl>
                                        <p:attrNameLst>
                                          <p:attrName>style.visibility</p:attrName>
                                        </p:attrNameLst>
                                      </p:cBhvr>
                                      <p:to>
                                        <p:strVal val="visible"/>
                                      </p:to>
                                    </p:set>
                                    <p:anim calcmode="lin" valueType="num">
                                      <p:cBhvr>
                                        <p:cTn id="364" dur="750" fill="hold"/>
                                        <p:tgtEl>
                                          <p:spTgt spid="138"/>
                                        </p:tgtEl>
                                        <p:attrNameLst>
                                          <p:attrName>ppt_w</p:attrName>
                                        </p:attrNameLst>
                                      </p:cBhvr>
                                      <p:tavLst>
                                        <p:tav tm="0">
                                          <p:val>
                                            <p:fltVal val="0"/>
                                          </p:val>
                                        </p:tav>
                                        <p:tav tm="100000">
                                          <p:val>
                                            <p:strVal val="#ppt_w"/>
                                          </p:val>
                                        </p:tav>
                                      </p:tavLst>
                                    </p:anim>
                                    <p:anim calcmode="lin" valueType="num">
                                      <p:cBhvr>
                                        <p:cTn id="365" dur="750" fill="hold"/>
                                        <p:tgtEl>
                                          <p:spTgt spid="138"/>
                                        </p:tgtEl>
                                        <p:attrNameLst>
                                          <p:attrName>ppt_h</p:attrName>
                                        </p:attrNameLst>
                                      </p:cBhvr>
                                      <p:tavLst>
                                        <p:tav tm="0">
                                          <p:val>
                                            <p:fltVal val="0"/>
                                          </p:val>
                                        </p:tav>
                                        <p:tav tm="100000">
                                          <p:val>
                                            <p:strVal val="#ppt_h"/>
                                          </p:val>
                                        </p:tav>
                                      </p:tavLst>
                                    </p:anim>
                                    <p:animEffect transition="in" filter="fade">
                                      <p:cBhvr>
                                        <p:cTn id="366" dur="750"/>
                                        <p:tgtEl>
                                          <p:spTgt spid="138"/>
                                        </p:tgtEl>
                                      </p:cBhvr>
                                    </p:animEffect>
                                  </p:childTnLst>
                                </p:cTn>
                              </p:par>
                              <p:par>
                                <p:cTn id="367" presetID="6" presetClass="emph" presetSubtype="0" autoRev="1" fill="hold" nodeType="withEffect">
                                  <p:stCondLst>
                                    <p:cond delay="150"/>
                                  </p:stCondLst>
                                  <p:childTnLst>
                                    <p:animScale>
                                      <p:cBhvr>
                                        <p:cTn id="368" dur="500" fill="hold"/>
                                        <p:tgtEl>
                                          <p:spTgt spid="138"/>
                                        </p:tgtEl>
                                      </p:cBhvr>
                                      <p:by x="115000" y="115000"/>
                                    </p:animScale>
                                  </p:childTnLst>
                                </p:cTn>
                              </p:par>
                              <p:par>
                                <p:cTn id="369" presetID="53" presetClass="entr" presetSubtype="16" fill="hold" nodeType="withEffect">
                                  <p:stCondLst>
                                    <p:cond delay="150"/>
                                  </p:stCondLst>
                                  <p:childTnLst>
                                    <p:set>
                                      <p:cBhvr>
                                        <p:cTn id="370" dur="1" fill="hold">
                                          <p:stCondLst>
                                            <p:cond delay="0"/>
                                          </p:stCondLst>
                                        </p:cTn>
                                        <p:tgtEl>
                                          <p:spTgt spid="139"/>
                                        </p:tgtEl>
                                        <p:attrNameLst>
                                          <p:attrName>style.visibility</p:attrName>
                                        </p:attrNameLst>
                                      </p:cBhvr>
                                      <p:to>
                                        <p:strVal val="visible"/>
                                      </p:to>
                                    </p:set>
                                    <p:anim calcmode="lin" valueType="num">
                                      <p:cBhvr>
                                        <p:cTn id="371" dur="750" fill="hold"/>
                                        <p:tgtEl>
                                          <p:spTgt spid="139"/>
                                        </p:tgtEl>
                                        <p:attrNameLst>
                                          <p:attrName>ppt_w</p:attrName>
                                        </p:attrNameLst>
                                      </p:cBhvr>
                                      <p:tavLst>
                                        <p:tav tm="0">
                                          <p:val>
                                            <p:fltVal val="0"/>
                                          </p:val>
                                        </p:tav>
                                        <p:tav tm="100000">
                                          <p:val>
                                            <p:strVal val="#ppt_w"/>
                                          </p:val>
                                        </p:tav>
                                      </p:tavLst>
                                    </p:anim>
                                    <p:anim calcmode="lin" valueType="num">
                                      <p:cBhvr>
                                        <p:cTn id="372" dur="750" fill="hold"/>
                                        <p:tgtEl>
                                          <p:spTgt spid="139"/>
                                        </p:tgtEl>
                                        <p:attrNameLst>
                                          <p:attrName>ppt_h</p:attrName>
                                        </p:attrNameLst>
                                      </p:cBhvr>
                                      <p:tavLst>
                                        <p:tav tm="0">
                                          <p:val>
                                            <p:fltVal val="0"/>
                                          </p:val>
                                        </p:tav>
                                        <p:tav tm="100000">
                                          <p:val>
                                            <p:strVal val="#ppt_h"/>
                                          </p:val>
                                        </p:tav>
                                      </p:tavLst>
                                    </p:anim>
                                    <p:animEffect transition="in" filter="fade">
                                      <p:cBhvr>
                                        <p:cTn id="373" dur="750"/>
                                        <p:tgtEl>
                                          <p:spTgt spid="139"/>
                                        </p:tgtEl>
                                      </p:cBhvr>
                                    </p:animEffect>
                                  </p:childTnLst>
                                </p:cTn>
                              </p:par>
                              <p:par>
                                <p:cTn id="374" presetID="6" presetClass="emph" presetSubtype="0" autoRev="1" fill="hold" nodeType="withEffect">
                                  <p:stCondLst>
                                    <p:cond delay="150"/>
                                  </p:stCondLst>
                                  <p:childTnLst>
                                    <p:animScale>
                                      <p:cBhvr>
                                        <p:cTn id="375" dur="500" fill="hold"/>
                                        <p:tgtEl>
                                          <p:spTgt spid="139"/>
                                        </p:tgtEl>
                                      </p:cBhvr>
                                      <p:by x="115000" y="115000"/>
                                    </p:animScale>
                                  </p:childTnLst>
                                </p:cTn>
                              </p:par>
                              <p:par>
                                <p:cTn id="376" presetID="53" presetClass="entr" presetSubtype="16" fill="hold" nodeType="withEffect">
                                  <p:stCondLst>
                                    <p:cond delay="150"/>
                                  </p:stCondLst>
                                  <p:childTnLst>
                                    <p:set>
                                      <p:cBhvr>
                                        <p:cTn id="377" dur="1" fill="hold">
                                          <p:stCondLst>
                                            <p:cond delay="0"/>
                                          </p:stCondLst>
                                        </p:cTn>
                                        <p:tgtEl>
                                          <p:spTgt spid="143"/>
                                        </p:tgtEl>
                                        <p:attrNameLst>
                                          <p:attrName>style.visibility</p:attrName>
                                        </p:attrNameLst>
                                      </p:cBhvr>
                                      <p:to>
                                        <p:strVal val="visible"/>
                                      </p:to>
                                    </p:set>
                                    <p:anim calcmode="lin" valueType="num">
                                      <p:cBhvr>
                                        <p:cTn id="378" dur="750" fill="hold"/>
                                        <p:tgtEl>
                                          <p:spTgt spid="143"/>
                                        </p:tgtEl>
                                        <p:attrNameLst>
                                          <p:attrName>ppt_w</p:attrName>
                                        </p:attrNameLst>
                                      </p:cBhvr>
                                      <p:tavLst>
                                        <p:tav tm="0">
                                          <p:val>
                                            <p:fltVal val="0"/>
                                          </p:val>
                                        </p:tav>
                                        <p:tav tm="100000">
                                          <p:val>
                                            <p:strVal val="#ppt_w"/>
                                          </p:val>
                                        </p:tav>
                                      </p:tavLst>
                                    </p:anim>
                                    <p:anim calcmode="lin" valueType="num">
                                      <p:cBhvr>
                                        <p:cTn id="379" dur="750" fill="hold"/>
                                        <p:tgtEl>
                                          <p:spTgt spid="143"/>
                                        </p:tgtEl>
                                        <p:attrNameLst>
                                          <p:attrName>ppt_h</p:attrName>
                                        </p:attrNameLst>
                                      </p:cBhvr>
                                      <p:tavLst>
                                        <p:tav tm="0">
                                          <p:val>
                                            <p:fltVal val="0"/>
                                          </p:val>
                                        </p:tav>
                                        <p:tav tm="100000">
                                          <p:val>
                                            <p:strVal val="#ppt_h"/>
                                          </p:val>
                                        </p:tav>
                                      </p:tavLst>
                                    </p:anim>
                                    <p:animEffect transition="in" filter="fade">
                                      <p:cBhvr>
                                        <p:cTn id="380" dur="750"/>
                                        <p:tgtEl>
                                          <p:spTgt spid="143"/>
                                        </p:tgtEl>
                                      </p:cBhvr>
                                    </p:animEffect>
                                  </p:childTnLst>
                                </p:cTn>
                              </p:par>
                              <p:par>
                                <p:cTn id="381" presetID="6" presetClass="emph" presetSubtype="0" autoRev="1" fill="hold" nodeType="withEffect">
                                  <p:stCondLst>
                                    <p:cond delay="150"/>
                                  </p:stCondLst>
                                  <p:childTnLst>
                                    <p:animScale>
                                      <p:cBhvr>
                                        <p:cTn id="382" dur="500" fill="hold"/>
                                        <p:tgtEl>
                                          <p:spTgt spid="143"/>
                                        </p:tgtEl>
                                      </p:cBhvr>
                                      <p:by x="115000" y="115000"/>
                                    </p:animScale>
                                  </p:childTnLst>
                                </p:cTn>
                              </p:par>
                              <p:par>
                                <p:cTn id="383" presetID="53" presetClass="entr" presetSubtype="16" fill="hold" nodeType="withEffect">
                                  <p:stCondLst>
                                    <p:cond delay="150"/>
                                  </p:stCondLst>
                                  <p:childTnLst>
                                    <p:set>
                                      <p:cBhvr>
                                        <p:cTn id="384" dur="1" fill="hold">
                                          <p:stCondLst>
                                            <p:cond delay="0"/>
                                          </p:stCondLst>
                                        </p:cTn>
                                        <p:tgtEl>
                                          <p:spTgt spid="144"/>
                                        </p:tgtEl>
                                        <p:attrNameLst>
                                          <p:attrName>style.visibility</p:attrName>
                                        </p:attrNameLst>
                                      </p:cBhvr>
                                      <p:to>
                                        <p:strVal val="visible"/>
                                      </p:to>
                                    </p:set>
                                    <p:anim calcmode="lin" valueType="num">
                                      <p:cBhvr>
                                        <p:cTn id="385" dur="750" fill="hold"/>
                                        <p:tgtEl>
                                          <p:spTgt spid="144"/>
                                        </p:tgtEl>
                                        <p:attrNameLst>
                                          <p:attrName>ppt_w</p:attrName>
                                        </p:attrNameLst>
                                      </p:cBhvr>
                                      <p:tavLst>
                                        <p:tav tm="0">
                                          <p:val>
                                            <p:fltVal val="0"/>
                                          </p:val>
                                        </p:tav>
                                        <p:tav tm="100000">
                                          <p:val>
                                            <p:strVal val="#ppt_w"/>
                                          </p:val>
                                        </p:tav>
                                      </p:tavLst>
                                    </p:anim>
                                    <p:anim calcmode="lin" valueType="num">
                                      <p:cBhvr>
                                        <p:cTn id="386" dur="750" fill="hold"/>
                                        <p:tgtEl>
                                          <p:spTgt spid="144"/>
                                        </p:tgtEl>
                                        <p:attrNameLst>
                                          <p:attrName>ppt_h</p:attrName>
                                        </p:attrNameLst>
                                      </p:cBhvr>
                                      <p:tavLst>
                                        <p:tav tm="0">
                                          <p:val>
                                            <p:fltVal val="0"/>
                                          </p:val>
                                        </p:tav>
                                        <p:tav tm="100000">
                                          <p:val>
                                            <p:strVal val="#ppt_h"/>
                                          </p:val>
                                        </p:tav>
                                      </p:tavLst>
                                    </p:anim>
                                    <p:animEffect transition="in" filter="fade">
                                      <p:cBhvr>
                                        <p:cTn id="387" dur="750"/>
                                        <p:tgtEl>
                                          <p:spTgt spid="144"/>
                                        </p:tgtEl>
                                      </p:cBhvr>
                                    </p:animEffect>
                                  </p:childTnLst>
                                </p:cTn>
                              </p:par>
                              <p:par>
                                <p:cTn id="388" presetID="6" presetClass="emph" presetSubtype="0" autoRev="1" fill="hold" nodeType="withEffect">
                                  <p:stCondLst>
                                    <p:cond delay="150"/>
                                  </p:stCondLst>
                                  <p:childTnLst>
                                    <p:animScale>
                                      <p:cBhvr>
                                        <p:cTn id="389" dur="500" fill="hold"/>
                                        <p:tgtEl>
                                          <p:spTgt spid="144"/>
                                        </p:tgtEl>
                                      </p:cBhvr>
                                      <p:by x="115000" y="115000"/>
                                    </p:animScale>
                                  </p:childTnLst>
                                </p:cTn>
                              </p:par>
                              <p:par>
                                <p:cTn id="390" presetID="53" presetClass="entr" presetSubtype="16" fill="hold" nodeType="withEffect">
                                  <p:stCondLst>
                                    <p:cond delay="150"/>
                                  </p:stCondLst>
                                  <p:childTnLst>
                                    <p:set>
                                      <p:cBhvr>
                                        <p:cTn id="391" dur="1" fill="hold">
                                          <p:stCondLst>
                                            <p:cond delay="0"/>
                                          </p:stCondLst>
                                        </p:cTn>
                                        <p:tgtEl>
                                          <p:spTgt spid="145"/>
                                        </p:tgtEl>
                                        <p:attrNameLst>
                                          <p:attrName>style.visibility</p:attrName>
                                        </p:attrNameLst>
                                      </p:cBhvr>
                                      <p:to>
                                        <p:strVal val="visible"/>
                                      </p:to>
                                    </p:set>
                                    <p:anim calcmode="lin" valueType="num">
                                      <p:cBhvr>
                                        <p:cTn id="392" dur="750" fill="hold"/>
                                        <p:tgtEl>
                                          <p:spTgt spid="145"/>
                                        </p:tgtEl>
                                        <p:attrNameLst>
                                          <p:attrName>ppt_w</p:attrName>
                                        </p:attrNameLst>
                                      </p:cBhvr>
                                      <p:tavLst>
                                        <p:tav tm="0">
                                          <p:val>
                                            <p:fltVal val="0"/>
                                          </p:val>
                                        </p:tav>
                                        <p:tav tm="100000">
                                          <p:val>
                                            <p:strVal val="#ppt_w"/>
                                          </p:val>
                                        </p:tav>
                                      </p:tavLst>
                                    </p:anim>
                                    <p:anim calcmode="lin" valueType="num">
                                      <p:cBhvr>
                                        <p:cTn id="393" dur="750" fill="hold"/>
                                        <p:tgtEl>
                                          <p:spTgt spid="145"/>
                                        </p:tgtEl>
                                        <p:attrNameLst>
                                          <p:attrName>ppt_h</p:attrName>
                                        </p:attrNameLst>
                                      </p:cBhvr>
                                      <p:tavLst>
                                        <p:tav tm="0">
                                          <p:val>
                                            <p:fltVal val="0"/>
                                          </p:val>
                                        </p:tav>
                                        <p:tav tm="100000">
                                          <p:val>
                                            <p:strVal val="#ppt_h"/>
                                          </p:val>
                                        </p:tav>
                                      </p:tavLst>
                                    </p:anim>
                                    <p:animEffect transition="in" filter="fade">
                                      <p:cBhvr>
                                        <p:cTn id="394" dur="750"/>
                                        <p:tgtEl>
                                          <p:spTgt spid="145"/>
                                        </p:tgtEl>
                                      </p:cBhvr>
                                    </p:animEffect>
                                  </p:childTnLst>
                                </p:cTn>
                              </p:par>
                              <p:par>
                                <p:cTn id="395" presetID="6" presetClass="emph" presetSubtype="0" autoRev="1" fill="hold" nodeType="withEffect">
                                  <p:stCondLst>
                                    <p:cond delay="150"/>
                                  </p:stCondLst>
                                  <p:childTnLst>
                                    <p:animScale>
                                      <p:cBhvr>
                                        <p:cTn id="396" dur="500" fill="hold"/>
                                        <p:tgtEl>
                                          <p:spTgt spid="145"/>
                                        </p:tgtEl>
                                      </p:cBhvr>
                                      <p:by x="115000" y="115000"/>
                                    </p:animScale>
                                  </p:childTnLst>
                                </p:cTn>
                              </p:par>
                              <p:par>
                                <p:cTn id="397" presetID="53" presetClass="entr" presetSubtype="16" fill="hold" nodeType="withEffect">
                                  <p:stCondLst>
                                    <p:cond delay="150"/>
                                  </p:stCondLst>
                                  <p:childTnLst>
                                    <p:set>
                                      <p:cBhvr>
                                        <p:cTn id="398" dur="1" fill="hold">
                                          <p:stCondLst>
                                            <p:cond delay="0"/>
                                          </p:stCondLst>
                                        </p:cTn>
                                        <p:tgtEl>
                                          <p:spTgt spid="148"/>
                                        </p:tgtEl>
                                        <p:attrNameLst>
                                          <p:attrName>style.visibility</p:attrName>
                                        </p:attrNameLst>
                                      </p:cBhvr>
                                      <p:to>
                                        <p:strVal val="visible"/>
                                      </p:to>
                                    </p:set>
                                    <p:anim calcmode="lin" valueType="num">
                                      <p:cBhvr>
                                        <p:cTn id="399" dur="750" fill="hold"/>
                                        <p:tgtEl>
                                          <p:spTgt spid="148"/>
                                        </p:tgtEl>
                                        <p:attrNameLst>
                                          <p:attrName>ppt_w</p:attrName>
                                        </p:attrNameLst>
                                      </p:cBhvr>
                                      <p:tavLst>
                                        <p:tav tm="0">
                                          <p:val>
                                            <p:fltVal val="0"/>
                                          </p:val>
                                        </p:tav>
                                        <p:tav tm="100000">
                                          <p:val>
                                            <p:strVal val="#ppt_w"/>
                                          </p:val>
                                        </p:tav>
                                      </p:tavLst>
                                    </p:anim>
                                    <p:anim calcmode="lin" valueType="num">
                                      <p:cBhvr>
                                        <p:cTn id="400" dur="750" fill="hold"/>
                                        <p:tgtEl>
                                          <p:spTgt spid="148"/>
                                        </p:tgtEl>
                                        <p:attrNameLst>
                                          <p:attrName>ppt_h</p:attrName>
                                        </p:attrNameLst>
                                      </p:cBhvr>
                                      <p:tavLst>
                                        <p:tav tm="0">
                                          <p:val>
                                            <p:fltVal val="0"/>
                                          </p:val>
                                        </p:tav>
                                        <p:tav tm="100000">
                                          <p:val>
                                            <p:strVal val="#ppt_h"/>
                                          </p:val>
                                        </p:tav>
                                      </p:tavLst>
                                    </p:anim>
                                    <p:animEffect transition="in" filter="fade">
                                      <p:cBhvr>
                                        <p:cTn id="401" dur="750"/>
                                        <p:tgtEl>
                                          <p:spTgt spid="148"/>
                                        </p:tgtEl>
                                      </p:cBhvr>
                                    </p:animEffect>
                                  </p:childTnLst>
                                </p:cTn>
                              </p:par>
                              <p:par>
                                <p:cTn id="402" presetID="6" presetClass="emph" presetSubtype="0" autoRev="1" fill="hold" nodeType="withEffect">
                                  <p:stCondLst>
                                    <p:cond delay="150"/>
                                  </p:stCondLst>
                                  <p:childTnLst>
                                    <p:animScale>
                                      <p:cBhvr>
                                        <p:cTn id="403" dur="500" fill="hold"/>
                                        <p:tgtEl>
                                          <p:spTgt spid="148"/>
                                        </p:tgtEl>
                                      </p:cBhvr>
                                      <p:by x="115000" y="115000"/>
                                    </p:animScale>
                                  </p:childTnLst>
                                </p:cTn>
                              </p:par>
                              <p:par>
                                <p:cTn id="404" presetID="53" presetClass="entr" presetSubtype="16" fill="hold" nodeType="withEffect">
                                  <p:stCondLst>
                                    <p:cond delay="150"/>
                                  </p:stCondLst>
                                  <p:childTnLst>
                                    <p:set>
                                      <p:cBhvr>
                                        <p:cTn id="405" dur="1" fill="hold">
                                          <p:stCondLst>
                                            <p:cond delay="0"/>
                                          </p:stCondLst>
                                        </p:cTn>
                                        <p:tgtEl>
                                          <p:spTgt spid="183"/>
                                        </p:tgtEl>
                                        <p:attrNameLst>
                                          <p:attrName>style.visibility</p:attrName>
                                        </p:attrNameLst>
                                      </p:cBhvr>
                                      <p:to>
                                        <p:strVal val="visible"/>
                                      </p:to>
                                    </p:set>
                                    <p:anim calcmode="lin" valueType="num">
                                      <p:cBhvr>
                                        <p:cTn id="406" dur="750" fill="hold"/>
                                        <p:tgtEl>
                                          <p:spTgt spid="183"/>
                                        </p:tgtEl>
                                        <p:attrNameLst>
                                          <p:attrName>ppt_w</p:attrName>
                                        </p:attrNameLst>
                                      </p:cBhvr>
                                      <p:tavLst>
                                        <p:tav tm="0">
                                          <p:val>
                                            <p:fltVal val="0"/>
                                          </p:val>
                                        </p:tav>
                                        <p:tav tm="100000">
                                          <p:val>
                                            <p:strVal val="#ppt_w"/>
                                          </p:val>
                                        </p:tav>
                                      </p:tavLst>
                                    </p:anim>
                                    <p:anim calcmode="lin" valueType="num">
                                      <p:cBhvr>
                                        <p:cTn id="407" dur="750" fill="hold"/>
                                        <p:tgtEl>
                                          <p:spTgt spid="183"/>
                                        </p:tgtEl>
                                        <p:attrNameLst>
                                          <p:attrName>ppt_h</p:attrName>
                                        </p:attrNameLst>
                                      </p:cBhvr>
                                      <p:tavLst>
                                        <p:tav tm="0">
                                          <p:val>
                                            <p:fltVal val="0"/>
                                          </p:val>
                                        </p:tav>
                                        <p:tav tm="100000">
                                          <p:val>
                                            <p:strVal val="#ppt_h"/>
                                          </p:val>
                                        </p:tav>
                                      </p:tavLst>
                                    </p:anim>
                                    <p:animEffect transition="in" filter="fade">
                                      <p:cBhvr>
                                        <p:cTn id="408" dur="750"/>
                                        <p:tgtEl>
                                          <p:spTgt spid="183"/>
                                        </p:tgtEl>
                                      </p:cBhvr>
                                    </p:animEffect>
                                  </p:childTnLst>
                                </p:cTn>
                              </p:par>
                              <p:par>
                                <p:cTn id="409" presetID="6" presetClass="emph" presetSubtype="0" autoRev="1" fill="hold" nodeType="withEffect">
                                  <p:stCondLst>
                                    <p:cond delay="150"/>
                                  </p:stCondLst>
                                  <p:childTnLst>
                                    <p:animScale>
                                      <p:cBhvr>
                                        <p:cTn id="410" dur="500" fill="hold"/>
                                        <p:tgtEl>
                                          <p:spTgt spid="183"/>
                                        </p:tgtEl>
                                      </p:cBhvr>
                                      <p:by x="115000" y="115000"/>
                                    </p:animScale>
                                  </p:childTnLst>
                                </p:cTn>
                              </p:par>
                              <p:par>
                                <p:cTn id="411" presetID="53" presetClass="entr" presetSubtype="16" fill="hold" nodeType="withEffect">
                                  <p:stCondLst>
                                    <p:cond delay="150"/>
                                  </p:stCondLst>
                                  <p:childTnLst>
                                    <p:set>
                                      <p:cBhvr>
                                        <p:cTn id="412" dur="1" fill="hold">
                                          <p:stCondLst>
                                            <p:cond delay="0"/>
                                          </p:stCondLst>
                                        </p:cTn>
                                        <p:tgtEl>
                                          <p:spTgt spid="186"/>
                                        </p:tgtEl>
                                        <p:attrNameLst>
                                          <p:attrName>style.visibility</p:attrName>
                                        </p:attrNameLst>
                                      </p:cBhvr>
                                      <p:to>
                                        <p:strVal val="visible"/>
                                      </p:to>
                                    </p:set>
                                    <p:anim calcmode="lin" valueType="num">
                                      <p:cBhvr>
                                        <p:cTn id="413" dur="750" fill="hold"/>
                                        <p:tgtEl>
                                          <p:spTgt spid="186"/>
                                        </p:tgtEl>
                                        <p:attrNameLst>
                                          <p:attrName>ppt_w</p:attrName>
                                        </p:attrNameLst>
                                      </p:cBhvr>
                                      <p:tavLst>
                                        <p:tav tm="0">
                                          <p:val>
                                            <p:fltVal val="0"/>
                                          </p:val>
                                        </p:tav>
                                        <p:tav tm="100000">
                                          <p:val>
                                            <p:strVal val="#ppt_w"/>
                                          </p:val>
                                        </p:tav>
                                      </p:tavLst>
                                    </p:anim>
                                    <p:anim calcmode="lin" valueType="num">
                                      <p:cBhvr>
                                        <p:cTn id="414" dur="750" fill="hold"/>
                                        <p:tgtEl>
                                          <p:spTgt spid="186"/>
                                        </p:tgtEl>
                                        <p:attrNameLst>
                                          <p:attrName>ppt_h</p:attrName>
                                        </p:attrNameLst>
                                      </p:cBhvr>
                                      <p:tavLst>
                                        <p:tav tm="0">
                                          <p:val>
                                            <p:fltVal val="0"/>
                                          </p:val>
                                        </p:tav>
                                        <p:tav tm="100000">
                                          <p:val>
                                            <p:strVal val="#ppt_h"/>
                                          </p:val>
                                        </p:tav>
                                      </p:tavLst>
                                    </p:anim>
                                    <p:animEffect transition="in" filter="fade">
                                      <p:cBhvr>
                                        <p:cTn id="415" dur="750"/>
                                        <p:tgtEl>
                                          <p:spTgt spid="186"/>
                                        </p:tgtEl>
                                      </p:cBhvr>
                                    </p:animEffect>
                                  </p:childTnLst>
                                </p:cTn>
                              </p:par>
                              <p:par>
                                <p:cTn id="416" presetID="6" presetClass="emph" presetSubtype="0" autoRev="1" fill="hold" nodeType="withEffect">
                                  <p:stCondLst>
                                    <p:cond delay="150"/>
                                  </p:stCondLst>
                                  <p:childTnLst>
                                    <p:animScale>
                                      <p:cBhvr>
                                        <p:cTn id="417" dur="500" fill="hold"/>
                                        <p:tgtEl>
                                          <p:spTgt spid="186"/>
                                        </p:tgtEl>
                                      </p:cBhvr>
                                      <p:by x="115000" y="115000"/>
                                    </p:animScale>
                                  </p:childTnLst>
                                </p:cTn>
                              </p:par>
                              <p:par>
                                <p:cTn id="418" presetID="53" presetClass="entr" presetSubtype="16" fill="hold" nodeType="withEffect">
                                  <p:stCondLst>
                                    <p:cond delay="150"/>
                                  </p:stCondLst>
                                  <p:childTnLst>
                                    <p:set>
                                      <p:cBhvr>
                                        <p:cTn id="419" dur="1" fill="hold">
                                          <p:stCondLst>
                                            <p:cond delay="0"/>
                                          </p:stCondLst>
                                        </p:cTn>
                                        <p:tgtEl>
                                          <p:spTgt spid="188"/>
                                        </p:tgtEl>
                                        <p:attrNameLst>
                                          <p:attrName>style.visibility</p:attrName>
                                        </p:attrNameLst>
                                      </p:cBhvr>
                                      <p:to>
                                        <p:strVal val="visible"/>
                                      </p:to>
                                    </p:set>
                                    <p:anim calcmode="lin" valueType="num">
                                      <p:cBhvr>
                                        <p:cTn id="420" dur="750" fill="hold"/>
                                        <p:tgtEl>
                                          <p:spTgt spid="188"/>
                                        </p:tgtEl>
                                        <p:attrNameLst>
                                          <p:attrName>ppt_w</p:attrName>
                                        </p:attrNameLst>
                                      </p:cBhvr>
                                      <p:tavLst>
                                        <p:tav tm="0">
                                          <p:val>
                                            <p:fltVal val="0"/>
                                          </p:val>
                                        </p:tav>
                                        <p:tav tm="100000">
                                          <p:val>
                                            <p:strVal val="#ppt_w"/>
                                          </p:val>
                                        </p:tav>
                                      </p:tavLst>
                                    </p:anim>
                                    <p:anim calcmode="lin" valueType="num">
                                      <p:cBhvr>
                                        <p:cTn id="421" dur="750" fill="hold"/>
                                        <p:tgtEl>
                                          <p:spTgt spid="188"/>
                                        </p:tgtEl>
                                        <p:attrNameLst>
                                          <p:attrName>ppt_h</p:attrName>
                                        </p:attrNameLst>
                                      </p:cBhvr>
                                      <p:tavLst>
                                        <p:tav tm="0">
                                          <p:val>
                                            <p:fltVal val="0"/>
                                          </p:val>
                                        </p:tav>
                                        <p:tav tm="100000">
                                          <p:val>
                                            <p:strVal val="#ppt_h"/>
                                          </p:val>
                                        </p:tav>
                                      </p:tavLst>
                                    </p:anim>
                                    <p:animEffect transition="in" filter="fade">
                                      <p:cBhvr>
                                        <p:cTn id="422" dur="750"/>
                                        <p:tgtEl>
                                          <p:spTgt spid="188"/>
                                        </p:tgtEl>
                                      </p:cBhvr>
                                    </p:animEffect>
                                  </p:childTnLst>
                                </p:cTn>
                              </p:par>
                              <p:par>
                                <p:cTn id="423" presetID="6" presetClass="emph" presetSubtype="0" autoRev="1" fill="hold" nodeType="withEffect">
                                  <p:stCondLst>
                                    <p:cond delay="150"/>
                                  </p:stCondLst>
                                  <p:childTnLst>
                                    <p:animScale>
                                      <p:cBhvr>
                                        <p:cTn id="424" dur="500" fill="hold"/>
                                        <p:tgtEl>
                                          <p:spTgt spid="188"/>
                                        </p:tgtEl>
                                      </p:cBhvr>
                                      <p:by x="115000" y="115000"/>
                                    </p:animScale>
                                  </p:childTnLst>
                                </p:cTn>
                              </p:par>
                              <p:par>
                                <p:cTn id="425" presetID="53" presetClass="entr" presetSubtype="16" fill="hold" nodeType="withEffect">
                                  <p:stCondLst>
                                    <p:cond delay="150"/>
                                  </p:stCondLst>
                                  <p:childTnLst>
                                    <p:set>
                                      <p:cBhvr>
                                        <p:cTn id="426" dur="1" fill="hold">
                                          <p:stCondLst>
                                            <p:cond delay="0"/>
                                          </p:stCondLst>
                                        </p:cTn>
                                        <p:tgtEl>
                                          <p:spTgt spid="189"/>
                                        </p:tgtEl>
                                        <p:attrNameLst>
                                          <p:attrName>style.visibility</p:attrName>
                                        </p:attrNameLst>
                                      </p:cBhvr>
                                      <p:to>
                                        <p:strVal val="visible"/>
                                      </p:to>
                                    </p:set>
                                    <p:anim calcmode="lin" valueType="num">
                                      <p:cBhvr>
                                        <p:cTn id="427" dur="750" fill="hold"/>
                                        <p:tgtEl>
                                          <p:spTgt spid="189"/>
                                        </p:tgtEl>
                                        <p:attrNameLst>
                                          <p:attrName>ppt_w</p:attrName>
                                        </p:attrNameLst>
                                      </p:cBhvr>
                                      <p:tavLst>
                                        <p:tav tm="0">
                                          <p:val>
                                            <p:fltVal val="0"/>
                                          </p:val>
                                        </p:tav>
                                        <p:tav tm="100000">
                                          <p:val>
                                            <p:strVal val="#ppt_w"/>
                                          </p:val>
                                        </p:tav>
                                      </p:tavLst>
                                    </p:anim>
                                    <p:anim calcmode="lin" valueType="num">
                                      <p:cBhvr>
                                        <p:cTn id="428" dur="750" fill="hold"/>
                                        <p:tgtEl>
                                          <p:spTgt spid="189"/>
                                        </p:tgtEl>
                                        <p:attrNameLst>
                                          <p:attrName>ppt_h</p:attrName>
                                        </p:attrNameLst>
                                      </p:cBhvr>
                                      <p:tavLst>
                                        <p:tav tm="0">
                                          <p:val>
                                            <p:fltVal val="0"/>
                                          </p:val>
                                        </p:tav>
                                        <p:tav tm="100000">
                                          <p:val>
                                            <p:strVal val="#ppt_h"/>
                                          </p:val>
                                        </p:tav>
                                      </p:tavLst>
                                    </p:anim>
                                    <p:animEffect transition="in" filter="fade">
                                      <p:cBhvr>
                                        <p:cTn id="429" dur="750"/>
                                        <p:tgtEl>
                                          <p:spTgt spid="189"/>
                                        </p:tgtEl>
                                      </p:cBhvr>
                                    </p:animEffect>
                                  </p:childTnLst>
                                </p:cTn>
                              </p:par>
                              <p:par>
                                <p:cTn id="430" presetID="6" presetClass="emph" presetSubtype="0" autoRev="1" fill="hold" nodeType="withEffect">
                                  <p:stCondLst>
                                    <p:cond delay="150"/>
                                  </p:stCondLst>
                                  <p:childTnLst>
                                    <p:animScale>
                                      <p:cBhvr>
                                        <p:cTn id="431" dur="500" fill="hold"/>
                                        <p:tgtEl>
                                          <p:spTgt spid="189"/>
                                        </p:tgtEl>
                                      </p:cBhvr>
                                      <p:by x="115000" y="115000"/>
                                    </p:animScale>
                                  </p:childTnLst>
                                </p:cTn>
                              </p:par>
                              <p:par>
                                <p:cTn id="432" presetID="53" presetClass="entr" presetSubtype="16" fill="hold" nodeType="withEffect">
                                  <p:stCondLst>
                                    <p:cond delay="150"/>
                                  </p:stCondLst>
                                  <p:childTnLst>
                                    <p:set>
                                      <p:cBhvr>
                                        <p:cTn id="433" dur="1" fill="hold">
                                          <p:stCondLst>
                                            <p:cond delay="0"/>
                                          </p:stCondLst>
                                        </p:cTn>
                                        <p:tgtEl>
                                          <p:spTgt spid="190"/>
                                        </p:tgtEl>
                                        <p:attrNameLst>
                                          <p:attrName>style.visibility</p:attrName>
                                        </p:attrNameLst>
                                      </p:cBhvr>
                                      <p:to>
                                        <p:strVal val="visible"/>
                                      </p:to>
                                    </p:set>
                                    <p:anim calcmode="lin" valueType="num">
                                      <p:cBhvr>
                                        <p:cTn id="434" dur="750" fill="hold"/>
                                        <p:tgtEl>
                                          <p:spTgt spid="190"/>
                                        </p:tgtEl>
                                        <p:attrNameLst>
                                          <p:attrName>ppt_w</p:attrName>
                                        </p:attrNameLst>
                                      </p:cBhvr>
                                      <p:tavLst>
                                        <p:tav tm="0">
                                          <p:val>
                                            <p:fltVal val="0"/>
                                          </p:val>
                                        </p:tav>
                                        <p:tav tm="100000">
                                          <p:val>
                                            <p:strVal val="#ppt_w"/>
                                          </p:val>
                                        </p:tav>
                                      </p:tavLst>
                                    </p:anim>
                                    <p:anim calcmode="lin" valueType="num">
                                      <p:cBhvr>
                                        <p:cTn id="435" dur="750" fill="hold"/>
                                        <p:tgtEl>
                                          <p:spTgt spid="190"/>
                                        </p:tgtEl>
                                        <p:attrNameLst>
                                          <p:attrName>ppt_h</p:attrName>
                                        </p:attrNameLst>
                                      </p:cBhvr>
                                      <p:tavLst>
                                        <p:tav tm="0">
                                          <p:val>
                                            <p:fltVal val="0"/>
                                          </p:val>
                                        </p:tav>
                                        <p:tav tm="100000">
                                          <p:val>
                                            <p:strVal val="#ppt_h"/>
                                          </p:val>
                                        </p:tav>
                                      </p:tavLst>
                                    </p:anim>
                                    <p:animEffect transition="in" filter="fade">
                                      <p:cBhvr>
                                        <p:cTn id="436" dur="750"/>
                                        <p:tgtEl>
                                          <p:spTgt spid="190"/>
                                        </p:tgtEl>
                                      </p:cBhvr>
                                    </p:animEffect>
                                  </p:childTnLst>
                                </p:cTn>
                              </p:par>
                              <p:par>
                                <p:cTn id="437" presetID="6" presetClass="emph" presetSubtype="0" autoRev="1" fill="hold" nodeType="withEffect">
                                  <p:stCondLst>
                                    <p:cond delay="150"/>
                                  </p:stCondLst>
                                  <p:childTnLst>
                                    <p:animScale>
                                      <p:cBhvr>
                                        <p:cTn id="438" dur="500" fill="hold"/>
                                        <p:tgtEl>
                                          <p:spTgt spid="190"/>
                                        </p:tgtEl>
                                      </p:cBhvr>
                                      <p:by x="115000" y="115000"/>
                                    </p:animScale>
                                  </p:childTnLst>
                                </p:cTn>
                              </p:par>
                              <p:par>
                                <p:cTn id="439" presetID="53" presetClass="entr" presetSubtype="16" fill="hold" nodeType="withEffect">
                                  <p:stCondLst>
                                    <p:cond delay="150"/>
                                  </p:stCondLst>
                                  <p:childTnLst>
                                    <p:set>
                                      <p:cBhvr>
                                        <p:cTn id="440" dur="1" fill="hold">
                                          <p:stCondLst>
                                            <p:cond delay="0"/>
                                          </p:stCondLst>
                                        </p:cTn>
                                        <p:tgtEl>
                                          <p:spTgt spid="192"/>
                                        </p:tgtEl>
                                        <p:attrNameLst>
                                          <p:attrName>style.visibility</p:attrName>
                                        </p:attrNameLst>
                                      </p:cBhvr>
                                      <p:to>
                                        <p:strVal val="visible"/>
                                      </p:to>
                                    </p:set>
                                    <p:anim calcmode="lin" valueType="num">
                                      <p:cBhvr>
                                        <p:cTn id="441" dur="750" fill="hold"/>
                                        <p:tgtEl>
                                          <p:spTgt spid="192"/>
                                        </p:tgtEl>
                                        <p:attrNameLst>
                                          <p:attrName>ppt_w</p:attrName>
                                        </p:attrNameLst>
                                      </p:cBhvr>
                                      <p:tavLst>
                                        <p:tav tm="0">
                                          <p:val>
                                            <p:fltVal val="0"/>
                                          </p:val>
                                        </p:tav>
                                        <p:tav tm="100000">
                                          <p:val>
                                            <p:strVal val="#ppt_w"/>
                                          </p:val>
                                        </p:tav>
                                      </p:tavLst>
                                    </p:anim>
                                    <p:anim calcmode="lin" valueType="num">
                                      <p:cBhvr>
                                        <p:cTn id="442" dur="750" fill="hold"/>
                                        <p:tgtEl>
                                          <p:spTgt spid="192"/>
                                        </p:tgtEl>
                                        <p:attrNameLst>
                                          <p:attrName>ppt_h</p:attrName>
                                        </p:attrNameLst>
                                      </p:cBhvr>
                                      <p:tavLst>
                                        <p:tav tm="0">
                                          <p:val>
                                            <p:fltVal val="0"/>
                                          </p:val>
                                        </p:tav>
                                        <p:tav tm="100000">
                                          <p:val>
                                            <p:strVal val="#ppt_h"/>
                                          </p:val>
                                        </p:tav>
                                      </p:tavLst>
                                    </p:anim>
                                    <p:animEffect transition="in" filter="fade">
                                      <p:cBhvr>
                                        <p:cTn id="443" dur="750"/>
                                        <p:tgtEl>
                                          <p:spTgt spid="192"/>
                                        </p:tgtEl>
                                      </p:cBhvr>
                                    </p:animEffect>
                                  </p:childTnLst>
                                </p:cTn>
                              </p:par>
                              <p:par>
                                <p:cTn id="444" presetID="6" presetClass="emph" presetSubtype="0" autoRev="1" fill="hold" nodeType="withEffect">
                                  <p:stCondLst>
                                    <p:cond delay="150"/>
                                  </p:stCondLst>
                                  <p:childTnLst>
                                    <p:animScale>
                                      <p:cBhvr>
                                        <p:cTn id="445" dur="500" fill="hold"/>
                                        <p:tgtEl>
                                          <p:spTgt spid="192"/>
                                        </p:tgtEl>
                                      </p:cBhvr>
                                      <p:by x="115000" y="115000"/>
                                    </p:animScale>
                                  </p:childTnLst>
                                </p:cTn>
                              </p:par>
                              <p:par>
                                <p:cTn id="446" presetID="53" presetClass="entr" presetSubtype="16" fill="hold" nodeType="withEffect">
                                  <p:stCondLst>
                                    <p:cond delay="150"/>
                                  </p:stCondLst>
                                  <p:childTnLst>
                                    <p:set>
                                      <p:cBhvr>
                                        <p:cTn id="447" dur="1" fill="hold">
                                          <p:stCondLst>
                                            <p:cond delay="0"/>
                                          </p:stCondLst>
                                        </p:cTn>
                                        <p:tgtEl>
                                          <p:spTgt spid="124"/>
                                        </p:tgtEl>
                                        <p:attrNameLst>
                                          <p:attrName>style.visibility</p:attrName>
                                        </p:attrNameLst>
                                      </p:cBhvr>
                                      <p:to>
                                        <p:strVal val="visible"/>
                                      </p:to>
                                    </p:set>
                                    <p:anim calcmode="lin" valueType="num">
                                      <p:cBhvr>
                                        <p:cTn id="448" dur="750" fill="hold"/>
                                        <p:tgtEl>
                                          <p:spTgt spid="124"/>
                                        </p:tgtEl>
                                        <p:attrNameLst>
                                          <p:attrName>ppt_w</p:attrName>
                                        </p:attrNameLst>
                                      </p:cBhvr>
                                      <p:tavLst>
                                        <p:tav tm="0">
                                          <p:val>
                                            <p:fltVal val="0"/>
                                          </p:val>
                                        </p:tav>
                                        <p:tav tm="100000">
                                          <p:val>
                                            <p:strVal val="#ppt_w"/>
                                          </p:val>
                                        </p:tav>
                                      </p:tavLst>
                                    </p:anim>
                                    <p:anim calcmode="lin" valueType="num">
                                      <p:cBhvr>
                                        <p:cTn id="449" dur="750" fill="hold"/>
                                        <p:tgtEl>
                                          <p:spTgt spid="124"/>
                                        </p:tgtEl>
                                        <p:attrNameLst>
                                          <p:attrName>ppt_h</p:attrName>
                                        </p:attrNameLst>
                                      </p:cBhvr>
                                      <p:tavLst>
                                        <p:tav tm="0">
                                          <p:val>
                                            <p:fltVal val="0"/>
                                          </p:val>
                                        </p:tav>
                                        <p:tav tm="100000">
                                          <p:val>
                                            <p:strVal val="#ppt_h"/>
                                          </p:val>
                                        </p:tav>
                                      </p:tavLst>
                                    </p:anim>
                                    <p:animEffect transition="in" filter="fade">
                                      <p:cBhvr>
                                        <p:cTn id="450" dur="750"/>
                                        <p:tgtEl>
                                          <p:spTgt spid="124"/>
                                        </p:tgtEl>
                                      </p:cBhvr>
                                    </p:animEffect>
                                  </p:childTnLst>
                                </p:cTn>
                              </p:par>
                              <p:par>
                                <p:cTn id="451" presetID="6" presetClass="emph" presetSubtype="0" autoRev="1" fill="hold" nodeType="withEffect">
                                  <p:stCondLst>
                                    <p:cond delay="150"/>
                                  </p:stCondLst>
                                  <p:childTnLst>
                                    <p:animScale>
                                      <p:cBhvr>
                                        <p:cTn id="452" dur="500" fill="hold"/>
                                        <p:tgtEl>
                                          <p:spTgt spid="124"/>
                                        </p:tgtEl>
                                      </p:cBhvr>
                                      <p:by x="115000" y="115000"/>
                                    </p:animScale>
                                  </p:childTnLst>
                                </p:cTn>
                              </p:par>
                              <p:par>
                                <p:cTn id="453" presetID="53" presetClass="entr" presetSubtype="16" fill="hold" nodeType="withEffect">
                                  <p:stCondLst>
                                    <p:cond delay="150"/>
                                  </p:stCondLst>
                                  <p:childTnLst>
                                    <p:set>
                                      <p:cBhvr>
                                        <p:cTn id="454" dur="1" fill="hold">
                                          <p:stCondLst>
                                            <p:cond delay="0"/>
                                          </p:stCondLst>
                                        </p:cTn>
                                        <p:tgtEl>
                                          <p:spTgt spid="126"/>
                                        </p:tgtEl>
                                        <p:attrNameLst>
                                          <p:attrName>style.visibility</p:attrName>
                                        </p:attrNameLst>
                                      </p:cBhvr>
                                      <p:to>
                                        <p:strVal val="visible"/>
                                      </p:to>
                                    </p:set>
                                    <p:anim calcmode="lin" valueType="num">
                                      <p:cBhvr>
                                        <p:cTn id="455" dur="750" fill="hold"/>
                                        <p:tgtEl>
                                          <p:spTgt spid="126"/>
                                        </p:tgtEl>
                                        <p:attrNameLst>
                                          <p:attrName>ppt_w</p:attrName>
                                        </p:attrNameLst>
                                      </p:cBhvr>
                                      <p:tavLst>
                                        <p:tav tm="0">
                                          <p:val>
                                            <p:fltVal val="0"/>
                                          </p:val>
                                        </p:tav>
                                        <p:tav tm="100000">
                                          <p:val>
                                            <p:strVal val="#ppt_w"/>
                                          </p:val>
                                        </p:tav>
                                      </p:tavLst>
                                    </p:anim>
                                    <p:anim calcmode="lin" valueType="num">
                                      <p:cBhvr>
                                        <p:cTn id="456" dur="750" fill="hold"/>
                                        <p:tgtEl>
                                          <p:spTgt spid="126"/>
                                        </p:tgtEl>
                                        <p:attrNameLst>
                                          <p:attrName>ppt_h</p:attrName>
                                        </p:attrNameLst>
                                      </p:cBhvr>
                                      <p:tavLst>
                                        <p:tav tm="0">
                                          <p:val>
                                            <p:fltVal val="0"/>
                                          </p:val>
                                        </p:tav>
                                        <p:tav tm="100000">
                                          <p:val>
                                            <p:strVal val="#ppt_h"/>
                                          </p:val>
                                        </p:tav>
                                      </p:tavLst>
                                    </p:anim>
                                    <p:animEffect transition="in" filter="fade">
                                      <p:cBhvr>
                                        <p:cTn id="457" dur="750"/>
                                        <p:tgtEl>
                                          <p:spTgt spid="126"/>
                                        </p:tgtEl>
                                      </p:cBhvr>
                                    </p:animEffect>
                                  </p:childTnLst>
                                </p:cTn>
                              </p:par>
                              <p:par>
                                <p:cTn id="458" presetID="6" presetClass="emph" presetSubtype="0" autoRev="1" fill="hold" nodeType="withEffect">
                                  <p:stCondLst>
                                    <p:cond delay="150"/>
                                  </p:stCondLst>
                                  <p:childTnLst>
                                    <p:animScale>
                                      <p:cBhvr>
                                        <p:cTn id="459" dur="500" fill="hold"/>
                                        <p:tgtEl>
                                          <p:spTgt spid="126"/>
                                        </p:tgtEl>
                                      </p:cBhvr>
                                      <p:by x="115000" y="115000"/>
                                    </p:animScale>
                                  </p:childTnLst>
                                </p:cTn>
                              </p:par>
                              <p:par>
                                <p:cTn id="460" presetID="53" presetClass="entr" presetSubtype="16" fill="hold" nodeType="withEffect">
                                  <p:stCondLst>
                                    <p:cond delay="150"/>
                                  </p:stCondLst>
                                  <p:childTnLst>
                                    <p:set>
                                      <p:cBhvr>
                                        <p:cTn id="461" dur="1" fill="hold">
                                          <p:stCondLst>
                                            <p:cond delay="0"/>
                                          </p:stCondLst>
                                        </p:cTn>
                                        <p:tgtEl>
                                          <p:spTgt spid="129"/>
                                        </p:tgtEl>
                                        <p:attrNameLst>
                                          <p:attrName>style.visibility</p:attrName>
                                        </p:attrNameLst>
                                      </p:cBhvr>
                                      <p:to>
                                        <p:strVal val="visible"/>
                                      </p:to>
                                    </p:set>
                                    <p:anim calcmode="lin" valueType="num">
                                      <p:cBhvr>
                                        <p:cTn id="462" dur="750" fill="hold"/>
                                        <p:tgtEl>
                                          <p:spTgt spid="129"/>
                                        </p:tgtEl>
                                        <p:attrNameLst>
                                          <p:attrName>ppt_w</p:attrName>
                                        </p:attrNameLst>
                                      </p:cBhvr>
                                      <p:tavLst>
                                        <p:tav tm="0">
                                          <p:val>
                                            <p:fltVal val="0"/>
                                          </p:val>
                                        </p:tav>
                                        <p:tav tm="100000">
                                          <p:val>
                                            <p:strVal val="#ppt_w"/>
                                          </p:val>
                                        </p:tav>
                                      </p:tavLst>
                                    </p:anim>
                                    <p:anim calcmode="lin" valueType="num">
                                      <p:cBhvr>
                                        <p:cTn id="463" dur="750" fill="hold"/>
                                        <p:tgtEl>
                                          <p:spTgt spid="129"/>
                                        </p:tgtEl>
                                        <p:attrNameLst>
                                          <p:attrName>ppt_h</p:attrName>
                                        </p:attrNameLst>
                                      </p:cBhvr>
                                      <p:tavLst>
                                        <p:tav tm="0">
                                          <p:val>
                                            <p:fltVal val="0"/>
                                          </p:val>
                                        </p:tav>
                                        <p:tav tm="100000">
                                          <p:val>
                                            <p:strVal val="#ppt_h"/>
                                          </p:val>
                                        </p:tav>
                                      </p:tavLst>
                                    </p:anim>
                                    <p:animEffect transition="in" filter="fade">
                                      <p:cBhvr>
                                        <p:cTn id="464" dur="750"/>
                                        <p:tgtEl>
                                          <p:spTgt spid="129"/>
                                        </p:tgtEl>
                                      </p:cBhvr>
                                    </p:animEffect>
                                  </p:childTnLst>
                                </p:cTn>
                              </p:par>
                              <p:par>
                                <p:cTn id="465" presetID="6" presetClass="emph" presetSubtype="0" autoRev="1" fill="hold" nodeType="withEffect">
                                  <p:stCondLst>
                                    <p:cond delay="150"/>
                                  </p:stCondLst>
                                  <p:childTnLst>
                                    <p:animScale>
                                      <p:cBhvr>
                                        <p:cTn id="466" dur="500" fill="hold"/>
                                        <p:tgtEl>
                                          <p:spTgt spid="129"/>
                                        </p:tgtEl>
                                      </p:cBhvr>
                                      <p:by x="115000" y="115000"/>
                                    </p:animScale>
                                  </p:childTnLst>
                                </p:cTn>
                              </p:par>
                              <p:par>
                                <p:cTn id="467" presetID="53" presetClass="entr" presetSubtype="16" fill="hold" nodeType="withEffect">
                                  <p:stCondLst>
                                    <p:cond delay="150"/>
                                  </p:stCondLst>
                                  <p:childTnLst>
                                    <p:set>
                                      <p:cBhvr>
                                        <p:cTn id="468" dur="1" fill="hold">
                                          <p:stCondLst>
                                            <p:cond delay="0"/>
                                          </p:stCondLst>
                                        </p:cTn>
                                        <p:tgtEl>
                                          <p:spTgt spid="133"/>
                                        </p:tgtEl>
                                        <p:attrNameLst>
                                          <p:attrName>style.visibility</p:attrName>
                                        </p:attrNameLst>
                                      </p:cBhvr>
                                      <p:to>
                                        <p:strVal val="visible"/>
                                      </p:to>
                                    </p:set>
                                    <p:anim calcmode="lin" valueType="num">
                                      <p:cBhvr>
                                        <p:cTn id="469" dur="750" fill="hold"/>
                                        <p:tgtEl>
                                          <p:spTgt spid="133"/>
                                        </p:tgtEl>
                                        <p:attrNameLst>
                                          <p:attrName>ppt_w</p:attrName>
                                        </p:attrNameLst>
                                      </p:cBhvr>
                                      <p:tavLst>
                                        <p:tav tm="0">
                                          <p:val>
                                            <p:fltVal val="0"/>
                                          </p:val>
                                        </p:tav>
                                        <p:tav tm="100000">
                                          <p:val>
                                            <p:strVal val="#ppt_w"/>
                                          </p:val>
                                        </p:tav>
                                      </p:tavLst>
                                    </p:anim>
                                    <p:anim calcmode="lin" valueType="num">
                                      <p:cBhvr>
                                        <p:cTn id="470" dur="750" fill="hold"/>
                                        <p:tgtEl>
                                          <p:spTgt spid="133"/>
                                        </p:tgtEl>
                                        <p:attrNameLst>
                                          <p:attrName>ppt_h</p:attrName>
                                        </p:attrNameLst>
                                      </p:cBhvr>
                                      <p:tavLst>
                                        <p:tav tm="0">
                                          <p:val>
                                            <p:fltVal val="0"/>
                                          </p:val>
                                        </p:tav>
                                        <p:tav tm="100000">
                                          <p:val>
                                            <p:strVal val="#ppt_h"/>
                                          </p:val>
                                        </p:tav>
                                      </p:tavLst>
                                    </p:anim>
                                    <p:animEffect transition="in" filter="fade">
                                      <p:cBhvr>
                                        <p:cTn id="471" dur="750"/>
                                        <p:tgtEl>
                                          <p:spTgt spid="133"/>
                                        </p:tgtEl>
                                      </p:cBhvr>
                                    </p:animEffect>
                                  </p:childTnLst>
                                </p:cTn>
                              </p:par>
                              <p:par>
                                <p:cTn id="472" presetID="6" presetClass="emph" presetSubtype="0" autoRev="1" fill="hold" nodeType="withEffect">
                                  <p:stCondLst>
                                    <p:cond delay="150"/>
                                  </p:stCondLst>
                                  <p:childTnLst>
                                    <p:animScale>
                                      <p:cBhvr>
                                        <p:cTn id="473" dur="500" fill="hold"/>
                                        <p:tgtEl>
                                          <p:spTgt spid="133"/>
                                        </p:tgtEl>
                                      </p:cBhvr>
                                      <p:by x="115000" y="115000"/>
                                    </p:animScale>
                                  </p:childTnLst>
                                </p:cTn>
                              </p:par>
                              <p:par>
                                <p:cTn id="474" presetID="53" presetClass="entr" presetSubtype="16" fill="hold" nodeType="withEffect">
                                  <p:stCondLst>
                                    <p:cond delay="150"/>
                                  </p:stCondLst>
                                  <p:childTnLst>
                                    <p:set>
                                      <p:cBhvr>
                                        <p:cTn id="475" dur="1" fill="hold">
                                          <p:stCondLst>
                                            <p:cond delay="0"/>
                                          </p:stCondLst>
                                        </p:cTn>
                                        <p:tgtEl>
                                          <p:spTgt spid="134"/>
                                        </p:tgtEl>
                                        <p:attrNameLst>
                                          <p:attrName>style.visibility</p:attrName>
                                        </p:attrNameLst>
                                      </p:cBhvr>
                                      <p:to>
                                        <p:strVal val="visible"/>
                                      </p:to>
                                    </p:set>
                                    <p:anim calcmode="lin" valueType="num">
                                      <p:cBhvr>
                                        <p:cTn id="476" dur="750" fill="hold"/>
                                        <p:tgtEl>
                                          <p:spTgt spid="134"/>
                                        </p:tgtEl>
                                        <p:attrNameLst>
                                          <p:attrName>ppt_w</p:attrName>
                                        </p:attrNameLst>
                                      </p:cBhvr>
                                      <p:tavLst>
                                        <p:tav tm="0">
                                          <p:val>
                                            <p:fltVal val="0"/>
                                          </p:val>
                                        </p:tav>
                                        <p:tav tm="100000">
                                          <p:val>
                                            <p:strVal val="#ppt_w"/>
                                          </p:val>
                                        </p:tav>
                                      </p:tavLst>
                                    </p:anim>
                                    <p:anim calcmode="lin" valueType="num">
                                      <p:cBhvr>
                                        <p:cTn id="477" dur="750" fill="hold"/>
                                        <p:tgtEl>
                                          <p:spTgt spid="134"/>
                                        </p:tgtEl>
                                        <p:attrNameLst>
                                          <p:attrName>ppt_h</p:attrName>
                                        </p:attrNameLst>
                                      </p:cBhvr>
                                      <p:tavLst>
                                        <p:tav tm="0">
                                          <p:val>
                                            <p:fltVal val="0"/>
                                          </p:val>
                                        </p:tav>
                                        <p:tav tm="100000">
                                          <p:val>
                                            <p:strVal val="#ppt_h"/>
                                          </p:val>
                                        </p:tav>
                                      </p:tavLst>
                                    </p:anim>
                                    <p:animEffect transition="in" filter="fade">
                                      <p:cBhvr>
                                        <p:cTn id="478" dur="750"/>
                                        <p:tgtEl>
                                          <p:spTgt spid="134"/>
                                        </p:tgtEl>
                                      </p:cBhvr>
                                    </p:animEffect>
                                  </p:childTnLst>
                                </p:cTn>
                              </p:par>
                              <p:par>
                                <p:cTn id="479" presetID="6" presetClass="emph" presetSubtype="0" autoRev="1" fill="hold" nodeType="withEffect">
                                  <p:stCondLst>
                                    <p:cond delay="150"/>
                                  </p:stCondLst>
                                  <p:childTnLst>
                                    <p:animScale>
                                      <p:cBhvr>
                                        <p:cTn id="480" dur="500" fill="hold"/>
                                        <p:tgtEl>
                                          <p:spTgt spid="134"/>
                                        </p:tgtEl>
                                      </p:cBhvr>
                                      <p:by x="115000" y="115000"/>
                                    </p:animScale>
                                  </p:childTnLst>
                                </p:cTn>
                              </p:par>
                              <p:par>
                                <p:cTn id="481" presetID="53" presetClass="entr" presetSubtype="16" fill="hold" nodeType="withEffect">
                                  <p:stCondLst>
                                    <p:cond delay="150"/>
                                  </p:stCondLst>
                                  <p:childTnLst>
                                    <p:set>
                                      <p:cBhvr>
                                        <p:cTn id="482" dur="1" fill="hold">
                                          <p:stCondLst>
                                            <p:cond delay="0"/>
                                          </p:stCondLst>
                                        </p:cTn>
                                        <p:tgtEl>
                                          <p:spTgt spid="140"/>
                                        </p:tgtEl>
                                        <p:attrNameLst>
                                          <p:attrName>style.visibility</p:attrName>
                                        </p:attrNameLst>
                                      </p:cBhvr>
                                      <p:to>
                                        <p:strVal val="visible"/>
                                      </p:to>
                                    </p:set>
                                    <p:anim calcmode="lin" valueType="num">
                                      <p:cBhvr>
                                        <p:cTn id="483" dur="750" fill="hold"/>
                                        <p:tgtEl>
                                          <p:spTgt spid="140"/>
                                        </p:tgtEl>
                                        <p:attrNameLst>
                                          <p:attrName>ppt_w</p:attrName>
                                        </p:attrNameLst>
                                      </p:cBhvr>
                                      <p:tavLst>
                                        <p:tav tm="0">
                                          <p:val>
                                            <p:fltVal val="0"/>
                                          </p:val>
                                        </p:tav>
                                        <p:tav tm="100000">
                                          <p:val>
                                            <p:strVal val="#ppt_w"/>
                                          </p:val>
                                        </p:tav>
                                      </p:tavLst>
                                    </p:anim>
                                    <p:anim calcmode="lin" valueType="num">
                                      <p:cBhvr>
                                        <p:cTn id="484" dur="750" fill="hold"/>
                                        <p:tgtEl>
                                          <p:spTgt spid="140"/>
                                        </p:tgtEl>
                                        <p:attrNameLst>
                                          <p:attrName>ppt_h</p:attrName>
                                        </p:attrNameLst>
                                      </p:cBhvr>
                                      <p:tavLst>
                                        <p:tav tm="0">
                                          <p:val>
                                            <p:fltVal val="0"/>
                                          </p:val>
                                        </p:tav>
                                        <p:tav tm="100000">
                                          <p:val>
                                            <p:strVal val="#ppt_h"/>
                                          </p:val>
                                        </p:tav>
                                      </p:tavLst>
                                    </p:anim>
                                    <p:animEffect transition="in" filter="fade">
                                      <p:cBhvr>
                                        <p:cTn id="485" dur="750"/>
                                        <p:tgtEl>
                                          <p:spTgt spid="140"/>
                                        </p:tgtEl>
                                      </p:cBhvr>
                                    </p:animEffect>
                                  </p:childTnLst>
                                </p:cTn>
                              </p:par>
                              <p:par>
                                <p:cTn id="486" presetID="6" presetClass="emph" presetSubtype="0" autoRev="1" fill="hold" nodeType="withEffect">
                                  <p:stCondLst>
                                    <p:cond delay="150"/>
                                  </p:stCondLst>
                                  <p:childTnLst>
                                    <p:animScale>
                                      <p:cBhvr>
                                        <p:cTn id="487" dur="500" fill="hold"/>
                                        <p:tgtEl>
                                          <p:spTgt spid="140"/>
                                        </p:tgtEl>
                                      </p:cBhvr>
                                      <p:by x="115000" y="115000"/>
                                    </p:animScale>
                                  </p:childTnLst>
                                </p:cTn>
                              </p:par>
                              <p:par>
                                <p:cTn id="488" presetID="53" presetClass="entr" presetSubtype="16" fill="hold" nodeType="withEffect">
                                  <p:stCondLst>
                                    <p:cond delay="150"/>
                                  </p:stCondLst>
                                  <p:childTnLst>
                                    <p:set>
                                      <p:cBhvr>
                                        <p:cTn id="489" dur="1" fill="hold">
                                          <p:stCondLst>
                                            <p:cond delay="0"/>
                                          </p:stCondLst>
                                        </p:cTn>
                                        <p:tgtEl>
                                          <p:spTgt spid="147"/>
                                        </p:tgtEl>
                                        <p:attrNameLst>
                                          <p:attrName>style.visibility</p:attrName>
                                        </p:attrNameLst>
                                      </p:cBhvr>
                                      <p:to>
                                        <p:strVal val="visible"/>
                                      </p:to>
                                    </p:set>
                                    <p:anim calcmode="lin" valueType="num">
                                      <p:cBhvr>
                                        <p:cTn id="490" dur="750" fill="hold"/>
                                        <p:tgtEl>
                                          <p:spTgt spid="147"/>
                                        </p:tgtEl>
                                        <p:attrNameLst>
                                          <p:attrName>ppt_w</p:attrName>
                                        </p:attrNameLst>
                                      </p:cBhvr>
                                      <p:tavLst>
                                        <p:tav tm="0">
                                          <p:val>
                                            <p:fltVal val="0"/>
                                          </p:val>
                                        </p:tav>
                                        <p:tav tm="100000">
                                          <p:val>
                                            <p:strVal val="#ppt_w"/>
                                          </p:val>
                                        </p:tav>
                                      </p:tavLst>
                                    </p:anim>
                                    <p:anim calcmode="lin" valueType="num">
                                      <p:cBhvr>
                                        <p:cTn id="491" dur="750" fill="hold"/>
                                        <p:tgtEl>
                                          <p:spTgt spid="147"/>
                                        </p:tgtEl>
                                        <p:attrNameLst>
                                          <p:attrName>ppt_h</p:attrName>
                                        </p:attrNameLst>
                                      </p:cBhvr>
                                      <p:tavLst>
                                        <p:tav tm="0">
                                          <p:val>
                                            <p:fltVal val="0"/>
                                          </p:val>
                                        </p:tav>
                                        <p:tav tm="100000">
                                          <p:val>
                                            <p:strVal val="#ppt_h"/>
                                          </p:val>
                                        </p:tav>
                                      </p:tavLst>
                                    </p:anim>
                                    <p:animEffect transition="in" filter="fade">
                                      <p:cBhvr>
                                        <p:cTn id="492" dur="750"/>
                                        <p:tgtEl>
                                          <p:spTgt spid="147"/>
                                        </p:tgtEl>
                                      </p:cBhvr>
                                    </p:animEffect>
                                  </p:childTnLst>
                                </p:cTn>
                              </p:par>
                              <p:par>
                                <p:cTn id="493" presetID="6" presetClass="emph" presetSubtype="0" autoRev="1" fill="hold" nodeType="withEffect">
                                  <p:stCondLst>
                                    <p:cond delay="150"/>
                                  </p:stCondLst>
                                  <p:childTnLst>
                                    <p:animScale>
                                      <p:cBhvr>
                                        <p:cTn id="494" dur="500" fill="hold"/>
                                        <p:tgtEl>
                                          <p:spTgt spid="147"/>
                                        </p:tgtEl>
                                      </p:cBhvr>
                                      <p:by x="115000" y="115000"/>
                                    </p:animScale>
                                  </p:childTnLst>
                                </p:cTn>
                              </p:par>
                              <p:par>
                                <p:cTn id="495" presetID="53" presetClass="entr" presetSubtype="16" fill="hold" nodeType="withEffect">
                                  <p:stCondLst>
                                    <p:cond delay="150"/>
                                  </p:stCondLst>
                                  <p:childTnLst>
                                    <p:set>
                                      <p:cBhvr>
                                        <p:cTn id="496" dur="1" fill="hold">
                                          <p:stCondLst>
                                            <p:cond delay="0"/>
                                          </p:stCondLst>
                                        </p:cTn>
                                        <p:tgtEl>
                                          <p:spTgt spid="156"/>
                                        </p:tgtEl>
                                        <p:attrNameLst>
                                          <p:attrName>style.visibility</p:attrName>
                                        </p:attrNameLst>
                                      </p:cBhvr>
                                      <p:to>
                                        <p:strVal val="visible"/>
                                      </p:to>
                                    </p:set>
                                    <p:anim calcmode="lin" valueType="num">
                                      <p:cBhvr>
                                        <p:cTn id="497" dur="750" fill="hold"/>
                                        <p:tgtEl>
                                          <p:spTgt spid="156"/>
                                        </p:tgtEl>
                                        <p:attrNameLst>
                                          <p:attrName>ppt_w</p:attrName>
                                        </p:attrNameLst>
                                      </p:cBhvr>
                                      <p:tavLst>
                                        <p:tav tm="0">
                                          <p:val>
                                            <p:fltVal val="0"/>
                                          </p:val>
                                        </p:tav>
                                        <p:tav tm="100000">
                                          <p:val>
                                            <p:strVal val="#ppt_w"/>
                                          </p:val>
                                        </p:tav>
                                      </p:tavLst>
                                    </p:anim>
                                    <p:anim calcmode="lin" valueType="num">
                                      <p:cBhvr>
                                        <p:cTn id="498" dur="750" fill="hold"/>
                                        <p:tgtEl>
                                          <p:spTgt spid="156"/>
                                        </p:tgtEl>
                                        <p:attrNameLst>
                                          <p:attrName>ppt_h</p:attrName>
                                        </p:attrNameLst>
                                      </p:cBhvr>
                                      <p:tavLst>
                                        <p:tav tm="0">
                                          <p:val>
                                            <p:fltVal val="0"/>
                                          </p:val>
                                        </p:tav>
                                        <p:tav tm="100000">
                                          <p:val>
                                            <p:strVal val="#ppt_h"/>
                                          </p:val>
                                        </p:tav>
                                      </p:tavLst>
                                    </p:anim>
                                    <p:animEffect transition="in" filter="fade">
                                      <p:cBhvr>
                                        <p:cTn id="499" dur="750"/>
                                        <p:tgtEl>
                                          <p:spTgt spid="156"/>
                                        </p:tgtEl>
                                      </p:cBhvr>
                                    </p:animEffect>
                                  </p:childTnLst>
                                </p:cTn>
                              </p:par>
                              <p:par>
                                <p:cTn id="500" presetID="6" presetClass="emph" presetSubtype="0" autoRev="1" fill="hold" nodeType="withEffect">
                                  <p:stCondLst>
                                    <p:cond delay="150"/>
                                  </p:stCondLst>
                                  <p:childTnLst>
                                    <p:animScale>
                                      <p:cBhvr>
                                        <p:cTn id="501" dur="500" fill="hold"/>
                                        <p:tgtEl>
                                          <p:spTgt spid="156"/>
                                        </p:tgtEl>
                                      </p:cBhvr>
                                      <p:by x="115000" y="115000"/>
                                    </p:animScale>
                                  </p:childTnLst>
                                </p:cTn>
                              </p:par>
                              <p:par>
                                <p:cTn id="502" presetID="53" presetClass="entr" presetSubtype="16" fill="hold" nodeType="withEffect">
                                  <p:stCondLst>
                                    <p:cond delay="150"/>
                                  </p:stCondLst>
                                  <p:childTnLst>
                                    <p:set>
                                      <p:cBhvr>
                                        <p:cTn id="503" dur="1" fill="hold">
                                          <p:stCondLst>
                                            <p:cond delay="0"/>
                                          </p:stCondLst>
                                        </p:cTn>
                                        <p:tgtEl>
                                          <p:spTgt spid="157"/>
                                        </p:tgtEl>
                                        <p:attrNameLst>
                                          <p:attrName>style.visibility</p:attrName>
                                        </p:attrNameLst>
                                      </p:cBhvr>
                                      <p:to>
                                        <p:strVal val="visible"/>
                                      </p:to>
                                    </p:set>
                                    <p:anim calcmode="lin" valueType="num">
                                      <p:cBhvr>
                                        <p:cTn id="504" dur="750" fill="hold"/>
                                        <p:tgtEl>
                                          <p:spTgt spid="157"/>
                                        </p:tgtEl>
                                        <p:attrNameLst>
                                          <p:attrName>ppt_w</p:attrName>
                                        </p:attrNameLst>
                                      </p:cBhvr>
                                      <p:tavLst>
                                        <p:tav tm="0">
                                          <p:val>
                                            <p:fltVal val="0"/>
                                          </p:val>
                                        </p:tav>
                                        <p:tav tm="100000">
                                          <p:val>
                                            <p:strVal val="#ppt_w"/>
                                          </p:val>
                                        </p:tav>
                                      </p:tavLst>
                                    </p:anim>
                                    <p:anim calcmode="lin" valueType="num">
                                      <p:cBhvr>
                                        <p:cTn id="505" dur="750" fill="hold"/>
                                        <p:tgtEl>
                                          <p:spTgt spid="157"/>
                                        </p:tgtEl>
                                        <p:attrNameLst>
                                          <p:attrName>ppt_h</p:attrName>
                                        </p:attrNameLst>
                                      </p:cBhvr>
                                      <p:tavLst>
                                        <p:tav tm="0">
                                          <p:val>
                                            <p:fltVal val="0"/>
                                          </p:val>
                                        </p:tav>
                                        <p:tav tm="100000">
                                          <p:val>
                                            <p:strVal val="#ppt_h"/>
                                          </p:val>
                                        </p:tav>
                                      </p:tavLst>
                                    </p:anim>
                                    <p:animEffect transition="in" filter="fade">
                                      <p:cBhvr>
                                        <p:cTn id="506" dur="750"/>
                                        <p:tgtEl>
                                          <p:spTgt spid="157"/>
                                        </p:tgtEl>
                                      </p:cBhvr>
                                    </p:animEffect>
                                  </p:childTnLst>
                                </p:cTn>
                              </p:par>
                              <p:par>
                                <p:cTn id="507" presetID="6" presetClass="emph" presetSubtype="0" autoRev="1" fill="hold" nodeType="withEffect">
                                  <p:stCondLst>
                                    <p:cond delay="150"/>
                                  </p:stCondLst>
                                  <p:childTnLst>
                                    <p:animScale>
                                      <p:cBhvr>
                                        <p:cTn id="508" dur="500" fill="hold"/>
                                        <p:tgtEl>
                                          <p:spTgt spid="157"/>
                                        </p:tgtEl>
                                      </p:cBhvr>
                                      <p:by x="115000" y="115000"/>
                                    </p:animScale>
                                  </p:childTnLst>
                                </p:cTn>
                              </p:par>
                              <p:par>
                                <p:cTn id="509" presetID="53" presetClass="entr" presetSubtype="16" fill="hold" nodeType="withEffect">
                                  <p:stCondLst>
                                    <p:cond delay="150"/>
                                  </p:stCondLst>
                                  <p:childTnLst>
                                    <p:set>
                                      <p:cBhvr>
                                        <p:cTn id="510" dur="1" fill="hold">
                                          <p:stCondLst>
                                            <p:cond delay="0"/>
                                          </p:stCondLst>
                                        </p:cTn>
                                        <p:tgtEl>
                                          <p:spTgt spid="158"/>
                                        </p:tgtEl>
                                        <p:attrNameLst>
                                          <p:attrName>style.visibility</p:attrName>
                                        </p:attrNameLst>
                                      </p:cBhvr>
                                      <p:to>
                                        <p:strVal val="visible"/>
                                      </p:to>
                                    </p:set>
                                    <p:anim calcmode="lin" valueType="num">
                                      <p:cBhvr>
                                        <p:cTn id="511" dur="750" fill="hold"/>
                                        <p:tgtEl>
                                          <p:spTgt spid="158"/>
                                        </p:tgtEl>
                                        <p:attrNameLst>
                                          <p:attrName>ppt_w</p:attrName>
                                        </p:attrNameLst>
                                      </p:cBhvr>
                                      <p:tavLst>
                                        <p:tav tm="0">
                                          <p:val>
                                            <p:fltVal val="0"/>
                                          </p:val>
                                        </p:tav>
                                        <p:tav tm="100000">
                                          <p:val>
                                            <p:strVal val="#ppt_w"/>
                                          </p:val>
                                        </p:tav>
                                      </p:tavLst>
                                    </p:anim>
                                    <p:anim calcmode="lin" valueType="num">
                                      <p:cBhvr>
                                        <p:cTn id="512" dur="750" fill="hold"/>
                                        <p:tgtEl>
                                          <p:spTgt spid="158"/>
                                        </p:tgtEl>
                                        <p:attrNameLst>
                                          <p:attrName>ppt_h</p:attrName>
                                        </p:attrNameLst>
                                      </p:cBhvr>
                                      <p:tavLst>
                                        <p:tav tm="0">
                                          <p:val>
                                            <p:fltVal val="0"/>
                                          </p:val>
                                        </p:tav>
                                        <p:tav tm="100000">
                                          <p:val>
                                            <p:strVal val="#ppt_h"/>
                                          </p:val>
                                        </p:tav>
                                      </p:tavLst>
                                    </p:anim>
                                    <p:animEffect transition="in" filter="fade">
                                      <p:cBhvr>
                                        <p:cTn id="513" dur="750"/>
                                        <p:tgtEl>
                                          <p:spTgt spid="158"/>
                                        </p:tgtEl>
                                      </p:cBhvr>
                                    </p:animEffect>
                                  </p:childTnLst>
                                </p:cTn>
                              </p:par>
                              <p:par>
                                <p:cTn id="514" presetID="6" presetClass="emph" presetSubtype="0" autoRev="1" fill="hold" nodeType="withEffect">
                                  <p:stCondLst>
                                    <p:cond delay="150"/>
                                  </p:stCondLst>
                                  <p:childTnLst>
                                    <p:animScale>
                                      <p:cBhvr>
                                        <p:cTn id="515" dur="500" fill="hold"/>
                                        <p:tgtEl>
                                          <p:spTgt spid="158"/>
                                        </p:tgtEl>
                                      </p:cBhvr>
                                      <p:by x="115000" y="115000"/>
                                    </p:animScale>
                                  </p:childTnLst>
                                </p:cTn>
                              </p:par>
                              <p:par>
                                <p:cTn id="516" presetID="53" presetClass="entr" presetSubtype="16" fill="hold" nodeType="withEffect">
                                  <p:stCondLst>
                                    <p:cond delay="150"/>
                                  </p:stCondLst>
                                  <p:childTnLst>
                                    <p:set>
                                      <p:cBhvr>
                                        <p:cTn id="517" dur="1" fill="hold">
                                          <p:stCondLst>
                                            <p:cond delay="0"/>
                                          </p:stCondLst>
                                        </p:cTn>
                                        <p:tgtEl>
                                          <p:spTgt spid="118"/>
                                        </p:tgtEl>
                                        <p:attrNameLst>
                                          <p:attrName>style.visibility</p:attrName>
                                        </p:attrNameLst>
                                      </p:cBhvr>
                                      <p:to>
                                        <p:strVal val="visible"/>
                                      </p:to>
                                    </p:set>
                                    <p:anim calcmode="lin" valueType="num">
                                      <p:cBhvr>
                                        <p:cTn id="518" dur="750" fill="hold"/>
                                        <p:tgtEl>
                                          <p:spTgt spid="118"/>
                                        </p:tgtEl>
                                        <p:attrNameLst>
                                          <p:attrName>ppt_w</p:attrName>
                                        </p:attrNameLst>
                                      </p:cBhvr>
                                      <p:tavLst>
                                        <p:tav tm="0">
                                          <p:val>
                                            <p:fltVal val="0"/>
                                          </p:val>
                                        </p:tav>
                                        <p:tav tm="100000">
                                          <p:val>
                                            <p:strVal val="#ppt_w"/>
                                          </p:val>
                                        </p:tav>
                                      </p:tavLst>
                                    </p:anim>
                                    <p:anim calcmode="lin" valueType="num">
                                      <p:cBhvr>
                                        <p:cTn id="519" dur="750" fill="hold"/>
                                        <p:tgtEl>
                                          <p:spTgt spid="118"/>
                                        </p:tgtEl>
                                        <p:attrNameLst>
                                          <p:attrName>ppt_h</p:attrName>
                                        </p:attrNameLst>
                                      </p:cBhvr>
                                      <p:tavLst>
                                        <p:tav tm="0">
                                          <p:val>
                                            <p:fltVal val="0"/>
                                          </p:val>
                                        </p:tav>
                                        <p:tav tm="100000">
                                          <p:val>
                                            <p:strVal val="#ppt_h"/>
                                          </p:val>
                                        </p:tav>
                                      </p:tavLst>
                                    </p:anim>
                                    <p:animEffect transition="in" filter="fade">
                                      <p:cBhvr>
                                        <p:cTn id="520" dur="750"/>
                                        <p:tgtEl>
                                          <p:spTgt spid="118"/>
                                        </p:tgtEl>
                                      </p:cBhvr>
                                    </p:animEffect>
                                  </p:childTnLst>
                                </p:cTn>
                              </p:par>
                              <p:par>
                                <p:cTn id="521" presetID="6" presetClass="emph" presetSubtype="0" autoRev="1" fill="hold" nodeType="withEffect">
                                  <p:stCondLst>
                                    <p:cond delay="150"/>
                                  </p:stCondLst>
                                  <p:childTnLst>
                                    <p:animScale>
                                      <p:cBhvr>
                                        <p:cTn id="522" dur="500" fill="hold"/>
                                        <p:tgtEl>
                                          <p:spTgt spid="118"/>
                                        </p:tgtEl>
                                      </p:cBhvr>
                                      <p:by x="115000" y="115000"/>
                                    </p:animScale>
                                  </p:childTnLst>
                                </p:cTn>
                              </p:par>
                              <p:par>
                                <p:cTn id="523" presetID="53" presetClass="entr" presetSubtype="16" fill="hold" nodeType="withEffect">
                                  <p:stCondLst>
                                    <p:cond delay="150"/>
                                  </p:stCondLst>
                                  <p:childTnLst>
                                    <p:set>
                                      <p:cBhvr>
                                        <p:cTn id="524" dur="1" fill="hold">
                                          <p:stCondLst>
                                            <p:cond delay="0"/>
                                          </p:stCondLst>
                                        </p:cTn>
                                        <p:tgtEl>
                                          <p:spTgt spid="120"/>
                                        </p:tgtEl>
                                        <p:attrNameLst>
                                          <p:attrName>style.visibility</p:attrName>
                                        </p:attrNameLst>
                                      </p:cBhvr>
                                      <p:to>
                                        <p:strVal val="visible"/>
                                      </p:to>
                                    </p:set>
                                    <p:anim calcmode="lin" valueType="num">
                                      <p:cBhvr>
                                        <p:cTn id="525" dur="750" fill="hold"/>
                                        <p:tgtEl>
                                          <p:spTgt spid="120"/>
                                        </p:tgtEl>
                                        <p:attrNameLst>
                                          <p:attrName>ppt_w</p:attrName>
                                        </p:attrNameLst>
                                      </p:cBhvr>
                                      <p:tavLst>
                                        <p:tav tm="0">
                                          <p:val>
                                            <p:fltVal val="0"/>
                                          </p:val>
                                        </p:tav>
                                        <p:tav tm="100000">
                                          <p:val>
                                            <p:strVal val="#ppt_w"/>
                                          </p:val>
                                        </p:tav>
                                      </p:tavLst>
                                    </p:anim>
                                    <p:anim calcmode="lin" valueType="num">
                                      <p:cBhvr>
                                        <p:cTn id="526" dur="750" fill="hold"/>
                                        <p:tgtEl>
                                          <p:spTgt spid="120"/>
                                        </p:tgtEl>
                                        <p:attrNameLst>
                                          <p:attrName>ppt_h</p:attrName>
                                        </p:attrNameLst>
                                      </p:cBhvr>
                                      <p:tavLst>
                                        <p:tav tm="0">
                                          <p:val>
                                            <p:fltVal val="0"/>
                                          </p:val>
                                        </p:tav>
                                        <p:tav tm="100000">
                                          <p:val>
                                            <p:strVal val="#ppt_h"/>
                                          </p:val>
                                        </p:tav>
                                      </p:tavLst>
                                    </p:anim>
                                    <p:animEffect transition="in" filter="fade">
                                      <p:cBhvr>
                                        <p:cTn id="527" dur="750"/>
                                        <p:tgtEl>
                                          <p:spTgt spid="120"/>
                                        </p:tgtEl>
                                      </p:cBhvr>
                                    </p:animEffect>
                                  </p:childTnLst>
                                </p:cTn>
                              </p:par>
                              <p:par>
                                <p:cTn id="528" presetID="6" presetClass="emph" presetSubtype="0" autoRev="1" fill="hold" nodeType="withEffect">
                                  <p:stCondLst>
                                    <p:cond delay="150"/>
                                  </p:stCondLst>
                                  <p:childTnLst>
                                    <p:animScale>
                                      <p:cBhvr>
                                        <p:cTn id="529" dur="500" fill="hold"/>
                                        <p:tgtEl>
                                          <p:spTgt spid="120"/>
                                        </p:tgtEl>
                                      </p:cBhvr>
                                      <p:by x="115000" y="115000"/>
                                    </p:animScale>
                                  </p:childTnLst>
                                </p:cTn>
                              </p:par>
                              <p:par>
                                <p:cTn id="530" presetID="53" presetClass="entr" presetSubtype="16" fill="hold" nodeType="withEffect">
                                  <p:stCondLst>
                                    <p:cond delay="150"/>
                                  </p:stCondLst>
                                  <p:childTnLst>
                                    <p:set>
                                      <p:cBhvr>
                                        <p:cTn id="531" dur="1" fill="hold">
                                          <p:stCondLst>
                                            <p:cond delay="0"/>
                                          </p:stCondLst>
                                        </p:cTn>
                                        <p:tgtEl>
                                          <p:spTgt spid="130"/>
                                        </p:tgtEl>
                                        <p:attrNameLst>
                                          <p:attrName>style.visibility</p:attrName>
                                        </p:attrNameLst>
                                      </p:cBhvr>
                                      <p:to>
                                        <p:strVal val="visible"/>
                                      </p:to>
                                    </p:set>
                                    <p:anim calcmode="lin" valueType="num">
                                      <p:cBhvr>
                                        <p:cTn id="532" dur="750" fill="hold"/>
                                        <p:tgtEl>
                                          <p:spTgt spid="130"/>
                                        </p:tgtEl>
                                        <p:attrNameLst>
                                          <p:attrName>ppt_w</p:attrName>
                                        </p:attrNameLst>
                                      </p:cBhvr>
                                      <p:tavLst>
                                        <p:tav tm="0">
                                          <p:val>
                                            <p:fltVal val="0"/>
                                          </p:val>
                                        </p:tav>
                                        <p:tav tm="100000">
                                          <p:val>
                                            <p:strVal val="#ppt_w"/>
                                          </p:val>
                                        </p:tav>
                                      </p:tavLst>
                                    </p:anim>
                                    <p:anim calcmode="lin" valueType="num">
                                      <p:cBhvr>
                                        <p:cTn id="533" dur="750" fill="hold"/>
                                        <p:tgtEl>
                                          <p:spTgt spid="130"/>
                                        </p:tgtEl>
                                        <p:attrNameLst>
                                          <p:attrName>ppt_h</p:attrName>
                                        </p:attrNameLst>
                                      </p:cBhvr>
                                      <p:tavLst>
                                        <p:tav tm="0">
                                          <p:val>
                                            <p:fltVal val="0"/>
                                          </p:val>
                                        </p:tav>
                                        <p:tav tm="100000">
                                          <p:val>
                                            <p:strVal val="#ppt_h"/>
                                          </p:val>
                                        </p:tav>
                                      </p:tavLst>
                                    </p:anim>
                                    <p:animEffect transition="in" filter="fade">
                                      <p:cBhvr>
                                        <p:cTn id="534" dur="750"/>
                                        <p:tgtEl>
                                          <p:spTgt spid="130"/>
                                        </p:tgtEl>
                                      </p:cBhvr>
                                    </p:animEffect>
                                  </p:childTnLst>
                                </p:cTn>
                              </p:par>
                              <p:par>
                                <p:cTn id="535" presetID="6" presetClass="emph" presetSubtype="0" autoRev="1" fill="hold" nodeType="withEffect">
                                  <p:stCondLst>
                                    <p:cond delay="150"/>
                                  </p:stCondLst>
                                  <p:childTnLst>
                                    <p:animScale>
                                      <p:cBhvr>
                                        <p:cTn id="536" dur="500" fill="hold"/>
                                        <p:tgtEl>
                                          <p:spTgt spid="130"/>
                                        </p:tgtEl>
                                      </p:cBhvr>
                                      <p:by x="115000" y="115000"/>
                                    </p:animScale>
                                  </p:childTnLst>
                                </p:cTn>
                              </p:par>
                              <p:par>
                                <p:cTn id="537" presetID="53" presetClass="entr" presetSubtype="16" fill="hold" nodeType="withEffect">
                                  <p:stCondLst>
                                    <p:cond delay="150"/>
                                  </p:stCondLst>
                                  <p:childTnLst>
                                    <p:set>
                                      <p:cBhvr>
                                        <p:cTn id="538" dur="1" fill="hold">
                                          <p:stCondLst>
                                            <p:cond delay="0"/>
                                          </p:stCondLst>
                                        </p:cTn>
                                        <p:tgtEl>
                                          <p:spTgt spid="131"/>
                                        </p:tgtEl>
                                        <p:attrNameLst>
                                          <p:attrName>style.visibility</p:attrName>
                                        </p:attrNameLst>
                                      </p:cBhvr>
                                      <p:to>
                                        <p:strVal val="visible"/>
                                      </p:to>
                                    </p:set>
                                    <p:anim calcmode="lin" valueType="num">
                                      <p:cBhvr>
                                        <p:cTn id="539" dur="750" fill="hold"/>
                                        <p:tgtEl>
                                          <p:spTgt spid="131"/>
                                        </p:tgtEl>
                                        <p:attrNameLst>
                                          <p:attrName>ppt_w</p:attrName>
                                        </p:attrNameLst>
                                      </p:cBhvr>
                                      <p:tavLst>
                                        <p:tav tm="0">
                                          <p:val>
                                            <p:fltVal val="0"/>
                                          </p:val>
                                        </p:tav>
                                        <p:tav tm="100000">
                                          <p:val>
                                            <p:strVal val="#ppt_w"/>
                                          </p:val>
                                        </p:tav>
                                      </p:tavLst>
                                    </p:anim>
                                    <p:anim calcmode="lin" valueType="num">
                                      <p:cBhvr>
                                        <p:cTn id="540" dur="750" fill="hold"/>
                                        <p:tgtEl>
                                          <p:spTgt spid="131"/>
                                        </p:tgtEl>
                                        <p:attrNameLst>
                                          <p:attrName>ppt_h</p:attrName>
                                        </p:attrNameLst>
                                      </p:cBhvr>
                                      <p:tavLst>
                                        <p:tav tm="0">
                                          <p:val>
                                            <p:fltVal val="0"/>
                                          </p:val>
                                        </p:tav>
                                        <p:tav tm="100000">
                                          <p:val>
                                            <p:strVal val="#ppt_h"/>
                                          </p:val>
                                        </p:tav>
                                      </p:tavLst>
                                    </p:anim>
                                    <p:animEffect transition="in" filter="fade">
                                      <p:cBhvr>
                                        <p:cTn id="541" dur="750"/>
                                        <p:tgtEl>
                                          <p:spTgt spid="131"/>
                                        </p:tgtEl>
                                      </p:cBhvr>
                                    </p:animEffect>
                                  </p:childTnLst>
                                </p:cTn>
                              </p:par>
                              <p:par>
                                <p:cTn id="542" presetID="6" presetClass="emph" presetSubtype="0" autoRev="1" fill="hold" nodeType="withEffect">
                                  <p:stCondLst>
                                    <p:cond delay="150"/>
                                  </p:stCondLst>
                                  <p:childTnLst>
                                    <p:animScale>
                                      <p:cBhvr>
                                        <p:cTn id="543" dur="500" fill="hold"/>
                                        <p:tgtEl>
                                          <p:spTgt spid="131"/>
                                        </p:tgtEl>
                                      </p:cBhvr>
                                      <p:by x="115000" y="115000"/>
                                    </p:animScale>
                                  </p:childTnLst>
                                </p:cTn>
                              </p:par>
                              <p:par>
                                <p:cTn id="544" presetID="53" presetClass="entr" presetSubtype="16" fill="hold" nodeType="withEffect">
                                  <p:stCondLst>
                                    <p:cond delay="150"/>
                                  </p:stCondLst>
                                  <p:childTnLst>
                                    <p:set>
                                      <p:cBhvr>
                                        <p:cTn id="545" dur="1" fill="hold">
                                          <p:stCondLst>
                                            <p:cond delay="0"/>
                                          </p:stCondLst>
                                        </p:cTn>
                                        <p:tgtEl>
                                          <p:spTgt spid="149"/>
                                        </p:tgtEl>
                                        <p:attrNameLst>
                                          <p:attrName>style.visibility</p:attrName>
                                        </p:attrNameLst>
                                      </p:cBhvr>
                                      <p:to>
                                        <p:strVal val="visible"/>
                                      </p:to>
                                    </p:set>
                                    <p:anim calcmode="lin" valueType="num">
                                      <p:cBhvr>
                                        <p:cTn id="546" dur="750" fill="hold"/>
                                        <p:tgtEl>
                                          <p:spTgt spid="149"/>
                                        </p:tgtEl>
                                        <p:attrNameLst>
                                          <p:attrName>ppt_w</p:attrName>
                                        </p:attrNameLst>
                                      </p:cBhvr>
                                      <p:tavLst>
                                        <p:tav tm="0">
                                          <p:val>
                                            <p:fltVal val="0"/>
                                          </p:val>
                                        </p:tav>
                                        <p:tav tm="100000">
                                          <p:val>
                                            <p:strVal val="#ppt_w"/>
                                          </p:val>
                                        </p:tav>
                                      </p:tavLst>
                                    </p:anim>
                                    <p:anim calcmode="lin" valueType="num">
                                      <p:cBhvr>
                                        <p:cTn id="547" dur="750" fill="hold"/>
                                        <p:tgtEl>
                                          <p:spTgt spid="149"/>
                                        </p:tgtEl>
                                        <p:attrNameLst>
                                          <p:attrName>ppt_h</p:attrName>
                                        </p:attrNameLst>
                                      </p:cBhvr>
                                      <p:tavLst>
                                        <p:tav tm="0">
                                          <p:val>
                                            <p:fltVal val="0"/>
                                          </p:val>
                                        </p:tav>
                                        <p:tav tm="100000">
                                          <p:val>
                                            <p:strVal val="#ppt_h"/>
                                          </p:val>
                                        </p:tav>
                                      </p:tavLst>
                                    </p:anim>
                                    <p:animEffect transition="in" filter="fade">
                                      <p:cBhvr>
                                        <p:cTn id="548" dur="750"/>
                                        <p:tgtEl>
                                          <p:spTgt spid="149"/>
                                        </p:tgtEl>
                                      </p:cBhvr>
                                    </p:animEffect>
                                  </p:childTnLst>
                                </p:cTn>
                              </p:par>
                              <p:par>
                                <p:cTn id="549" presetID="6" presetClass="emph" presetSubtype="0" autoRev="1" fill="hold" nodeType="withEffect">
                                  <p:stCondLst>
                                    <p:cond delay="150"/>
                                  </p:stCondLst>
                                  <p:childTnLst>
                                    <p:animScale>
                                      <p:cBhvr>
                                        <p:cTn id="550" dur="500" fill="hold"/>
                                        <p:tgtEl>
                                          <p:spTgt spid="149"/>
                                        </p:tgtEl>
                                      </p:cBhvr>
                                      <p:by x="115000" y="115000"/>
                                    </p:animScale>
                                  </p:childTnLst>
                                </p:cTn>
                              </p:par>
                              <p:par>
                                <p:cTn id="551" presetID="53" presetClass="entr" presetSubtype="16" fill="hold" grpId="0" nodeType="withEffect">
                                  <p:stCondLst>
                                    <p:cond delay="0"/>
                                  </p:stCondLst>
                                  <p:childTnLst>
                                    <p:set>
                                      <p:cBhvr>
                                        <p:cTn id="552" dur="1" fill="hold">
                                          <p:stCondLst>
                                            <p:cond delay="0"/>
                                          </p:stCondLst>
                                        </p:cTn>
                                        <p:tgtEl>
                                          <p:spTgt spid="150"/>
                                        </p:tgtEl>
                                        <p:attrNameLst>
                                          <p:attrName>style.visibility</p:attrName>
                                        </p:attrNameLst>
                                      </p:cBhvr>
                                      <p:to>
                                        <p:strVal val="visible"/>
                                      </p:to>
                                    </p:set>
                                    <p:anim calcmode="lin" valueType="num">
                                      <p:cBhvr>
                                        <p:cTn id="553" dur="750" fill="hold"/>
                                        <p:tgtEl>
                                          <p:spTgt spid="150"/>
                                        </p:tgtEl>
                                        <p:attrNameLst>
                                          <p:attrName>ppt_w</p:attrName>
                                        </p:attrNameLst>
                                      </p:cBhvr>
                                      <p:tavLst>
                                        <p:tav tm="0">
                                          <p:val>
                                            <p:fltVal val="0"/>
                                          </p:val>
                                        </p:tav>
                                        <p:tav tm="100000">
                                          <p:val>
                                            <p:strVal val="#ppt_w"/>
                                          </p:val>
                                        </p:tav>
                                      </p:tavLst>
                                    </p:anim>
                                    <p:anim calcmode="lin" valueType="num">
                                      <p:cBhvr>
                                        <p:cTn id="554" dur="750" fill="hold"/>
                                        <p:tgtEl>
                                          <p:spTgt spid="150"/>
                                        </p:tgtEl>
                                        <p:attrNameLst>
                                          <p:attrName>ppt_h</p:attrName>
                                        </p:attrNameLst>
                                      </p:cBhvr>
                                      <p:tavLst>
                                        <p:tav tm="0">
                                          <p:val>
                                            <p:fltVal val="0"/>
                                          </p:val>
                                        </p:tav>
                                        <p:tav tm="100000">
                                          <p:val>
                                            <p:strVal val="#ppt_h"/>
                                          </p:val>
                                        </p:tav>
                                      </p:tavLst>
                                    </p:anim>
                                    <p:animEffect transition="in" filter="fade">
                                      <p:cBhvr>
                                        <p:cTn id="555" dur="750"/>
                                        <p:tgtEl>
                                          <p:spTgt spid="150"/>
                                        </p:tgtEl>
                                      </p:cBhvr>
                                    </p:animEffect>
                                  </p:childTnLst>
                                </p:cTn>
                              </p:par>
                              <p:par>
                                <p:cTn id="556" presetID="6" presetClass="emph" presetSubtype="0" autoRev="1" fill="hold" grpId="1" nodeType="withEffect">
                                  <p:stCondLst>
                                    <p:cond delay="0"/>
                                  </p:stCondLst>
                                  <p:childTnLst>
                                    <p:animScale>
                                      <p:cBhvr>
                                        <p:cTn id="557" dur="500" fill="hold"/>
                                        <p:tgtEl>
                                          <p:spTgt spid="150"/>
                                        </p:tgtEl>
                                      </p:cBhvr>
                                      <p:by x="115000" y="115000"/>
                                    </p:animScale>
                                  </p:childTnLst>
                                </p:cTn>
                              </p:par>
                              <p:par>
                                <p:cTn id="558" presetID="53" presetClass="entr" presetSubtype="16" fill="hold" grpId="0" nodeType="withEffect">
                                  <p:stCondLst>
                                    <p:cond delay="0"/>
                                  </p:stCondLst>
                                  <p:childTnLst>
                                    <p:set>
                                      <p:cBhvr>
                                        <p:cTn id="559" dur="1" fill="hold">
                                          <p:stCondLst>
                                            <p:cond delay="0"/>
                                          </p:stCondLst>
                                        </p:cTn>
                                        <p:tgtEl>
                                          <p:spTgt spid="151"/>
                                        </p:tgtEl>
                                        <p:attrNameLst>
                                          <p:attrName>style.visibility</p:attrName>
                                        </p:attrNameLst>
                                      </p:cBhvr>
                                      <p:to>
                                        <p:strVal val="visible"/>
                                      </p:to>
                                    </p:set>
                                    <p:anim calcmode="lin" valueType="num">
                                      <p:cBhvr>
                                        <p:cTn id="560" dur="750" fill="hold"/>
                                        <p:tgtEl>
                                          <p:spTgt spid="151"/>
                                        </p:tgtEl>
                                        <p:attrNameLst>
                                          <p:attrName>ppt_w</p:attrName>
                                        </p:attrNameLst>
                                      </p:cBhvr>
                                      <p:tavLst>
                                        <p:tav tm="0">
                                          <p:val>
                                            <p:fltVal val="0"/>
                                          </p:val>
                                        </p:tav>
                                        <p:tav tm="100000">
                                          <p:val>
                                            <p:strVal val="#ppt_w"/>
                                          </p:val>
                                        </p:tav>
                                      </p:tavLst>
                                    </p:anim>
                                    <p:anim calcmode="lin" valueType="num">
                                      <p:cBhvr>
                                        <p:cTn id="561" dur="750" fill="hold"/>
                                        <p:tgtEl>
                                          <p:spTgt spid="151"/>
                                        </p:tgtEl>
                                        <p:attrNameLst>
                                          <p:attrName>ppt_h</p:attrName>
                                        </p:attrNameLst>
                                      </p:cBhvr>
                                      <p:tavLst>
                                        <p:tav tm="0">
                                          <p:val>
                                            <p:fltVal val="0"/>
                                          </p:val>
                                        </p:tav>
                                        <p:tav tm="100000">
                                          <p:val>
                                            <p:strVal val="#ppt_h"/>
                                          </p:val>
                                        </p:tav>
                                      </p:tavLst>
                                    </p:anim>
                                    <p:animEffect transition="in" filter="fade">
                                      <p:cBhvr>
                                        <p:cTn id="562" dur="750"/>
                                        <p:tgtEl>
                                          <p:spTgt spid="151"/>
                                        </p:tgtEl>
                                      </p:cBhvr>
                                    </p:animEffect>
                                  </p:childTnLst>
                                </p:cTn>
                              </p:par>
                              <p:par>
                                <p:cTn id="563" presetID="6" presetClass="emph" presetSubtype="0" autoRev="1" fill="hold" grpId="1" nodeType="withEffect">
                                  <p:stCondLst>
                                    <p:cond delay="0"/>
                                  </p:stCondLst>
                                  <p:childTnLst>
                                    <p:animScale>
                                      <p:cBhvr>
                                        <p:cTn id="564" dur="500" fill="hold"/>
                                        <p:tgtEl>
                                          <p:spTgt spid="151"/>
                                        </p:tgtEl>
                                      </p:cBhvr>
                                      <p:by x="115000" y="115000"/>
                                    </p:animScale>
                                  </p:childTnLst>
                                </p:cTn>
                              </p:par>
                              <p:par>
                                <p:cTn id="565" presetID="53" presetClass="entr" presetSubtype="16" fill="hold" grpId="0" nodeType="withEffect">
                                  <p:stCondLst>
                                    <p:cond delay="0"/>
                                  </p:stCondLst>
                                  <p:childTnLst>
                                    <p:set>
                                      <p:cBhvr>
                                        <p:cTn id="566" dur="1" fill="hold">
                                          <p:stCondLst>
                                            <p:cond delay="0"/>
                                          </p:stCondLst>
                                        </p:cTn>
                                        <p:tgtEl>
                                          <p:spTgt spid="163"/>
                                        </p:tgtEl>
                                        <p:attrNameLst>
                                          <p:attrName>style.visibility</p:attrName>
                                        </p:attrNameLst>
                                      </p:cBhvr>
                                      <p:to>
                                        <p:strVal val="visible"/>
                                      </p:to>
                                    </p:set>
                                    <p:anim calcmode="lin" valueType="num">
                                      <p:cBhvr>
                                        <p:cTn id="567" dur="750" fill="hold"/>
                                        <p:tgtEl>
                                          <p:spTgt spid="163"/>
                                        </p:tgtEl>
                                        <p:attrNameLst>
                                          <p:attrName>ppt_w</p:attrName>
                                        </p:attrNameLst>
                                      </p:cBhvr>
                                      <p:tavLst>
                                        <p:tav tm="0">
                                          <p:val>
                                            <p:fltVal val="0"/>
                                          </p:val>
                                        </p:tav>
                                        <p:tav tm="100000">
                                          <p:val>
                                            <p:strVal val="#ppt_w"/>
                                          </p:val>
                                        </p:tav>
                                      </p:tavLst>
                                    </p:anim>
                                    <p:anim calcmode="lin" valueType="num">
                                      <p:cBhvr>
                                        <p:cTn id="568" dur="750" fill="hold"/>
                                        <p:tgtEl>
                                          <p:spTgt spid="163"/>
                                        </p:tgtEl>
                                        <p:attrNameLst>
                                          <p:attrName>ppt_h</p:attrName>
                                        </p:attrNameLst>
                                      </p:cBhvr>
                                      <p:tavLst>
                                        <p:tav tm="0">
                                          <p:val>
                                            <p:fltVal val="0"/>
                                          </p:val>
                                        </p:tav>
                                        <p:tav tm="100000">
                                          <p:val>
                                            <p:strVal val="#ppt_h"/>
                                          </p:val>
                                        </p:tav>
                                      </p:tavLst>
                                    </p:anim>
                                    <p:animEffect transition="in" filter="fade">
                                      <p:cBhvr>
                                        <p:cTn id="569" dur="750"/>
                                        <p:tgtEl>
                                          <p:spTgt spid="163"/>
                                        </p:tgtEl>
                                      </p:cBhvr>
                                    </p:animEffect>
                                  </p:childTnLst>
                                </p:cTn>
                              </p:par>
                              <p:par>
                                <p:cTn id="570" presetID="6" presetClass="emph" presetSubtype="0" autoRev="1" fill="hold" grpId="1" nodeType="withEffect">
                                  <p:stCondLst>
                                    <p:cond delay="0"/>
                                  </p:stCondLst>
                                  <p:childTnLst>
                                    <p:animScale>
                                      <p:cBhvr>
                                        <p:cTn id="571" dur="500" fill="hold"/>
                                        <p:tgtEl>
                                          <p:spTgt spid="163"/>
                                        </p:tgtEl>
                                      </p:cBhvr>
                                      <p:by x="115000" y="115000"/>
                                    </p:animScale>
                                  </p:childTnLst>
                                </p:cTn>
                              </p:par>
                              <p:par>
                                <p:cTn id="572" presetID="53" presetClass="entr" presetSubtype="16" fill="hold" nodeType="withEffect">
                                  <p:stCondLst>
                                    <p:cond delay="150"/>
                                  </p:stCondLst>
                                  <p:childTnLst>
                                    <p:set>
                                      <p:cBhvr>
                                        <p:cTn id="573" dur="1" fill="hold">
                                          <p:stCondLst>
                                            <p:cond delay="0"/>
                                          </p:stCondLst>
                                        </p:cTn>
                                        <p:tgtEl>
                                          <p:spTgt spid="171"/>
                                        </p:tgtEl>
                                        <p:attrNameLst>
                                          <p:attrName>style.visibility</p:attrName>
                                        </p:attrNameLst>
                                      </p:cBhvr>
                                      <p:to>
                                        <p:strVal val="visible"/>
                                      </p:to>
                                    </p:set>
                                    <p:anim calcmode="lin" valueType="num">
                                      <p:cBhvr>
                                        <p:cTn id="574" dur="750" fill="hold"/>
                                        <p:tgtEl>
                                          <p:spTgt spid="171"/>
                                        </p:tgtEl>
                                        <p:attrNameLst>
                                          <p:attrName>ppt_w</p:attrName>
                                        </p:attrNameLst>
                                      </p:cBhvr>
                                      <p:tavLst>
                                        <p:tav tm="0">
                                          <p:val>
                                            <p:fltVal val="0"/>
                                          </p:val>
                                        </p:tav>
                                        <p:tav tm="100000">
                                          <p:val>
                                            <p:strVal val="#ppt_w"/>
                                          </p:val>
                                        </p:tav>
                                      </p:tavLst>
                                    </p:anim>
                                    <p:anim calcmode="lin" valueType="num">
                                      <p:cBhvr>
                                        <p:cTn id="575" dur="750" fill="hold"/>
                                        <p:tgtEl>
                                          <p:spTgt spid="171"/>
                                        </p:tgtEl>
                                        <p:attrNameLst>
                                          <p:attrName>ppt_h</p:attrName>
                                        </p:attrNameLst>
                                      </p:cBhvr>
                                      <p:tavLst>
                                        <p:tav tm="0">
                                          <p:val>
                                            <p:fltVal val="0"/>
                                          </p:val>
                                        </p:tav>
                                        <p:tav tm="100000">
                                          <p:val>
                                            <p:strVal val="#ppt_h"/>
                                          </p:val>
                                        </p:tav>
                                      </p:tavLst>
                                    </p:anim>
                                    <p:animEffect transition="in" filter="fade">
                                      <p:cBhvr>
                                        <p:cTn id="576" dur="750"/>
                                        <p:tgtEl>
                                          <p:spTgt spid="171"/>
                                        </p:tgtEl>
                                      </p:cBhvr>
                                    </p:animEffect>
                                  </p:childTnLst>
                                </p:cTn>
                              </p:par>
                              <p:par>
                                <p:cTn id="577" presetID="6" presetClass="emph" presetSubtype="0" autoRev="1" fill="hold" nodeType="withEffect">
                                  <p:stCondLst>
                                    <p:cond delay="150"/>
                                  </p:stCondLst>
                                  <p:childTnLst>
                                    <p:animScale>
                                      <p:cBhvr>
                                        <p:cTn id="578" dur="500" fill="hold"/>
                                        <p:tgtEl>
                                          <p:spTgt spid="171"/>
                                        </p:tgtEl>
                                      </p:cBhvr>
                                      <p:by x="115000" y="115000"/>
                                    </p:animScale>
                                  </p:childTnLst>
                                </p:cTn>
                              </p:par>
                              <p:par>
                                <p:cTn id="579" presetID="53" presetClass="entr" presetSubtype="16" fill="hold" nodeType="withEffect">
                                  <p:stCondLst>
                                    <p:cond delay="150"/>
                                  </p:stCondLst>
                                  <p:childTnLst>
                                    <p:set>
                                      <p:cBhvr>
                                        <p:cTn id="580" dur="1" fill="hold">
                                          <p:stCondLst>
                                            <p:cond delay="0"/>
                                          </p:stCondLst>
                                        </p:cTn>
                                        <p:tgtEl>
                                          <p:spTgt spid="172"/>
                                        </p:tgtEl>
                                        <p:attrNameLst>
                                          <p:attrName>style.visibility</p:attrName>
                                        </p:attrNameLst>
                                      </p:cBhvr>
                                      <p:to>
                                        <p:strVal val="visible"/>
                                      </p:to>
                                    </p:set>
                                    <p:anim calcmode="lin" valueType="num">
                                      <p:cBhvr>
                                        <p:cTn id="581" dur="750" fill="hold"/>
                                        <p:tgtEl>
                                          <p:spTgt spid="172"/>
                                        </p:tgtEl>
                                        <p:attrNameLst>
                                          <p:attrName>ppt_w</p:attrName>
                                        </p:attrNameLst>
                                      </p:cBhvr>
                                      <p:tavLst>
                                        <p:tav tm="0">
                                          <p:val>
                                            <p:fltVal val="0"/>
                                          </p:val>
                                        </p:tav>
                                        <p:tav tm="100000">
                                          <p:val>
                                            <p:strVal val="#ppt_w"/>
                                          </p:val>
                                        </p:tav>
                                      </p:tavLst>
                                    </p:anim>
                                    <p:anim calcmode="lin" valueType="num">
                                      <p:cBhvr>
                                        <p:cTn id="582" dur="750" fill="hold"/>
                                        <p:tgtEl>
                                          <p:spTgt spid="172"/>
                                        </p:tgtEl>
                                        <p:attrNameLst>
                                          <p:attrName>ppt_h</p:attrName>
                                        </p:attrNameLst>
                                      </p:cBhvr>
                                      <p:tavLst>
                                        <p:tav tm="0">
                                          <p:val>
                                            <p:fltVal val="0"/>
                                          </p:val>
                                        </p:tav>
                                        <p:tav tm="100000">
                                          <p:val>
                                            <p:strVal val="#ppt_h"/>
                                          </p:val>
                                        </p:tav>
                                      </p:tavLst>
                                    </p:anim>
                                    <p:animEffect transition="in" filter="fade">
                                      <p:cBhvr>
                                        <p:cTn id="583" dur="750"/>
                                        <p:tgtEl>
                                          <p:spTgt spid="172"/>
                                        </p:tgtEl>
                                      </p:cBhvr>
                                    </p:animEffect>
                                  </p:childTnLst>
                                </p:cTn>
                              </p:par>
                              <p:par>
                                <p:cTn id="584" presetID="6" presetClass="emph" presetSubtype="0" autoRev="1" fill="hold" nodeType="withEffect">
                                  <p:stCondLst>
                                    <p:cond delay="150"/>
                                  </p:stCondLst>
                                  <p:childTnLst>
                                    <p:animScale>
                                      <p:cBhvr>
                                        <p:cTn id="585" dur="500" fill="hold"/>
                                        <p:tgtEl>
                                          <p:spTgt spid="172"/>
                                        </p:tgtEl>
                                      </p:cBhvr>
                                      <p:by x="115000" y="115000"/>
                                    </p:animScale>
                                  </p:childTnLst>
                                </p:cTn>
                              </p:par>
                              <p:par>
                                <p:cTn id="586" presetID="53" presetClass="entr" presetSubtype="16" fill="hold" nodeType="withEffect">
                                  <p:stCondLst>
                                    <p:cond delay="150"/>
                                  </p:stCondLst>
                                  <p:childTnLst>
                                    <p:set>
                                      <p:cBhvr>
                                        <p:cTn id="587" dur="1" fill="hold">
                                          <p:stCondLst>
                                            <p:cond delay="0"/>
                                          </p:stCondLst>
                                        </p:cTn>
                                        <p:tgtEl>
                                          <p:spTgt spid="173"/>
                                        </p:tgtEl>
                                        <p:attrNameLst>
                                          <p:attrName>style.visibility</p:attrName>
                                        </p:attrNameLst>
                                      </p:cBhvr>
                                      <p:to>
                                        <p:strVal val="visible"/>
                                      </p:to>
                                    </p:set>
                                    <p:anim calcmode="lin" valueType="num">
                                      <p:cBhvr>
                                        <p:cTn id="588" dur="750" fill="hold"/>
                                        <p:tgtEl>
                                          <p:spTgt spid="173"/>
                                        </p:tgtEl>
                                        <p:attrNameLst>
                                          <p:attrName>ppt_w</p:attrName>
                                        </p:attrNameLst>
                                      </p:cBhvr>
                                      <p:tavLst>
                                        <p:tav tm="0">
                                          <p:val>
                                            <p:fltVal val="0"/>
                                          </p:val>
                                        </p:tav>
                                        <p:tav tm="100000">
                                          <p:val>
                                            <p:strVal val="#ppt_w"/>
                                          </p:val>
                                        </p:tav>
                                      </p:tavLst>
                                    </p:anim>
                                    <p:anim calcmode="lin" valueType="num">
                                      <p:cBhvr>
                                        <p:cTn id="589" dur="750" fill="hold"/>
                                        <p:tgtEl>
                                          <p:spTgt spid="173"/>
                                        </p:tgtEl>
                                        <p:attrNameLst>
                                          <p:attrName>ppt_h</p:attrName>
                                        </p:attrNameLst>
                                      </p:cBhvr>
                                      <p:tavLst>
                                        <p:tav tm="0">
                                          <p:val>
                                            <p:fltVal val="0"/>
                                          </p:val>
                                        </p:tav>
                                        <p:tav tm="100000">
                                          <p:val>
                                            <p:strVal val="#ppt_h"/>
                                          </p:val>
                                        </p:tav>
                                      </p:tavLst>
                                    </p:anim>
                                    <p:animEffect transition="in" filter="fade">
                                      <p:cBhvr>
                                        <p:cTn id="590" dur="750"/>
                                        <p:tgtEl>
                                          <p:spTgt spid="173"/>
                                        </p:tgtEl>
                                      </p:cBhvr>
                                    </p:animEffect>
                                  </p:childTnLst>
                                </p:cTn>
                              </p:par>
                              <p:par>
                                <p:cTn id="591" presetID="6" presetClass="emph" presetSubtype="0" autoRev="1" fill="hold" nodeType="withEffect">
                                  <p:stCondLst>
                                    <p:cond delay="150"/>
                                  </p:stCondLst>
                                  <p:childTnLst>
                                    <p:animScale>
                                      <p:cBhvr>
                                        <p:cTn id="592" dur="500" fill="hold"/>
                                        <p:tgtEl>
                                          <p:spTgt spid="173"/>
                                        </p:tgtEl>
                                      </p:cBhvr>
                                      <p:by x="115000" y="115000"/>
                                    </p:animScale>
                                  </p:childTnLst>
                                </p:cTn>
                              </p:par>
                              <p:par>
                                <p:cTn id="593" presetID="53" presetClass="entr" presetSubtype="16" fill="hold" nodeType="withEffect">
                                  <p:stCondLst>
                                    <p:cond delay="150"/>
                                  </p:stCondLst>
                                  <p:childTnLst>
                                    <p:set>
                                      <p:cBhvr>
                                        <p:cTn id="594" dur="1" fill="hold">
                                          <p:stCondLst>
                                            <p:cond delay="0"/>
                                          </p:stCondLst>
                                        </p:cTn>
                                        <p:tgtEl>
                                          <p:spTgt spid="121"/>
                                        </p:tgtEl>
                                        <p:attrNameLst>
                                          <p:attrName>style.visibility</p:attrName>
                                        </p:attrNameLst>
                                      </p:cBhvr>
                                      <p:to>
                                        <p:strVal val="visible"/>
                                      </p:to>
                                    </p:set>
                                    <p:anim calcmode="lin" valueType="num">
                                      <p:cBhvr>
                                        <p:cTn id="595" dur="750" fill="hold"/>
                                        <p:tgtEl>
                                          <p:spTgt spid="121"/>
                                        </p:tgtEl>
                                        <p:attrNameLst>
                                          <p:attrName>ppt_w</p:attrName>
                                        </p:attrNameLst>
                                      </p:cBhvr>
                                      <p:tavLst>
                                        <p:tav tm="0">
                                          <p:val>
                                            <p:fltVal val="0"/>
                                          </p:val>
                                        </p:tav>
                                        <p:tav tm="100000">
                                          <p:val>
                                            <p:strVal val="#ppt_w"/>
                                          </p:val>
                                        </p:tav>
                                      </p:tavLst>
                                    </p:anim>
                                    <p:anim calcmode="lin" valueType="num">
                                      <p:cBhvr>
                                        <p:cTn id="596" dur="750" fill="hold"/>
                                        <p:tgtEl>
                                          <p:spTgt spid="121"/>
                                        </p:tgtEl>
                                        <p:attrNameLst>
                                          <p:attrName>ppt_h</p:attrName>
                                        </p:attrNameLst>
                                      </p:cBhvr>
                                      <p:tavLst>
                                        <p:tav tm="0">
                                          <p:val>
                                            <p:fltVal val="0"/>
                                          </p:val>
                                        </p:tav>
                                        <p:tav tm="100000">
                                          <p:val>
                                            <p:strVal val="#ppt_h"/>
                                          </p:val>
                                        </p:tav>
                                      </p:tavLst>
                                    </p:anim>
                                    <p:animEffect transition="in" filter="fade">
                                      <p:cBhvr>
                                        <p:cTn id="597" dur="750"/>
                                        <p:tgtEl>
                                          <p:spTgt spid="121"/>
                                        </p:tgtEl>
                                      </p:cBhvr>
                                    </p:animEffect>
                                  </p:childTnLst>
                                </p:cTn>
                              </p:par>
                              <p:par>
                                <p:cTn id="598" presetID="6" presetClass="emph" presetSubtype="0" autoRev="1" fill="hold" nodeType="withEffect">
                                  <p:stCondLst>
                                    <p:cond delay="150"/>
                                  </p:stCondLst>
                                  <p:childTnLst>
                                    <p:animScale>
                                      <p:cBhvr>
                                        <p:cTn id="599" dur="500" fill="hold"/>
                                        <p:tgtEl>
                                          <p:spTgt spid="121"/>
                                        </p:tgtEl>
                                      </p:cBhvr>
                                      <p:by x="115000" y="115000"/>
                                    </p:animScale>
                                  </p:childTnLst>
                                </p:cTn>
                              </p:par>
                              <p:par>
                                <p:cTn id="600" presetID="53" presetClass="entr" presetSubtype="16" fill="hold" grpId="0" nodeType="withEffect">
                                  <p:stCondLst>
                                    <p:cond delay="0"/>
                                  </p:stCondLst>
                                  <p:childTnLst>
                                    <p:set>
                                      <p:cBhvr>
                                        <p:cTn id="601" dur="1" fill="hold">
                                          <p:stCondLst>
                                            <p:cond delay="0"/>
                                          </p:stCondLst>
                                        </p:cTn>
                                        <p:tgtEl>
                                          <p:spTgt spid="127"/>
                                        </p:tgtEl>
                                        <p:attrNameLst>
                                          <p:attrName>style.visibility</p:attrName>
                                        </p:attrNameLst>
                                      </p:cBhvr>
                                      <p:to>
                                        <p:strVal val="visible"/>
                                      </p:to>
                                    </p:set>
                                    <p:anim calcmode="lin" valueType="num">
                                      <p:cBhvr>
                                        <p:cTn id="602" dur="750" fill="hold"/>
                                        <p:tgtEl>
                                          <p:spTgt spid="127"/>
                                        </p:tgtEl>
                                        <p:attrNameLst>
                                          <p:attrName>ppt_w</p:attrName>
                                        </p:attrNameLst>
                                      </p:cBhvr>
                                      <p:tavLst>
                                        <p:tav tm="0">
                                          <p:val>
                                            <p:fltVal val="0"/>
                                          </p:val>
                                        </p:tav>
                                        <p:tav tm="100000">
                                          <p:val>
                                            <p:strVal val="#ppt_w"/>
                                          </p:val>
                                        </p:tav>
                                      </p:tavLst>
                                    </p:anim>
                                    <p:anim calcmode="lin" valueType="num">
                                      <p:cBhvr>
                                        <p:cTn id="603" dur="750" fill="hold"/>
                                        <p:tgtEl>
                                          <p:spTgt spid="127"/>
                                        </p:tgtEl>
                                        <p:attrNameLst>
                                          <p:attrName>ppt_h</p:attrName>
                                        </p:attrNameLst>
                                      </p:cBhvr>
                                      <p:tavLst>
                                        <p:tav tm="0">
                                          <p:val>
                                            <p:fltVal val="0"/>
                                          </p:val>
                                        </p:tav>
                                        <p:tav tm="100000">
                                          <p:val>
                                            <p:strVal val="#ppt_h"/>
                                          </p:val>
                                        </p:tav>
                                      </p:tavLst>
                                    </p:anim>
                                    <p:animEffect transition="in" filter="fade">
                                      <p:cBhvr>
                                        <p:cTn id="604" dur="750"/>
                                        <p:tgtEl>
                                          <p:spTgt spid="127"/>
                                        </p:tgtEl>
                                      </p:cBhvr>
                                    </p:animEffect>
                                  </p:childTnLst>
                                </p:cTn>
                              </p:par>
                              <p:par>
                                <p:cTn id="605" presetID="6" presetClass="emph" presetSubtype="0" autoRev="1" fill="hold" grpId="1" nodeType="withEffect">
                                  <p:stCondLst>
                                    <p:cond delay="0"/>
                                  </p:stCondLst>
                                  <p:childTnLst>
                                    <p:animScale>
                                      <p:cBhvr>
                                        <p:cTn id="606" dur="500" fill="hold"/>
                                        <p:tgtEl>
                                          <p:spTgt spid="127"/>
                                        </p:tgtEl>
                                      </p:cBhvr>
                                      <p:by x="115000" y="115000"/>
                                    </p:animScale>
                                  </p:childTnLst>
                                </p:cTn>
                              </p:par>
                              <p:par>
                                <p:cTn id="607" presetID="53" presetClass="entr" presetSubtype="16" fill="hold" nodeType="withEffect">
                                  <p:stCondLst>
                                    <p:cond delay="150"/>
                                  </p:stCondLst>
                                  <p:childTnLst>
                                    <p:set>
                                      <p:cBhvr>
                                        <p:cTn id="608" dur="1" fill="hold">
                                          <p:stCondLst>
                                            <p:cond delay="0"/>
                                          </p:stCondLst>
                                        </p:cTn>
                                        <p:tgtEl>
                                          <p:spTgt spid="159"/>
                                        </p:tgtEl>
                                        <p:attrNameLst>
                                          <p:attrName>style.visibility</p:attrName>
                                        </p:attrNameLst>
                                      </p:cBhvr>
                                      <p:to>
                                        <p:strVal val="visible"/>
                                      </p:to>
                                    </p:set>
                                    <p:anim calcmode="lin" valueType="num">
                                      <p:cBhvr>
                                        <p:cTn id="609" dur="750" fill="hold"/>
                                        <p:tgtEl>
                                          <p:spTgt spid="159"/>
                                        </p:tgtEl>
                                        <p:attrNameLst>
                                          <p:attrName>ppt_w</p:attrName>
                                        </p:attrNameLst>
                                      </p:cBhvr>
                                      <p:tavLst>
                                        <p:tav tm="0">
                                          <p:val>
                                            <p:fltVal val="0"/>
                                          </p:val>
                                        </p:tav>
                                        <p:tav tm="100000">
                                          <p:val>
                                            <p:strVal val="#ppt_w"/>
                                          </p:val>
                                        </p:tav>
                                      </p:tavLst>
                                    </p:anim>
                                    <p:anim calcmode="lin" valueType="num">
                                      <p:cBhvr>
                                        <p:cTn id="610" dur="750" fill="hold"/>
                                        <p:tgtEl>
                                          <p:spTgt spid="159"/>
                                        </p:tgtEl>
                                        <p:attrNameLst>
                                          <p:attrName>ppt_h</p:attrName>
                                        </p:attrNameLst>
                                      </p:cBhvr>
                                      <p:tavLst>
                                        <p:tav tm="0">
                                          <p:val>
                                            <p:fltVal val="0"/>
                                          </p:val>
                                        </p:tav>
                                        <p:tav tm="100000">
                                          <p:val>
                                            <p:strVal val="#ppt_h"/>
                                          </p:val>
                                        </p:tav>
                                      </p:tavLst>
                                    </p:anim>
                                    <p:animEffect transition="in" filter="fade">
                                      <p:cBhvr>
                                        <p:cTn id="611" dur="750"/>
                                        <p:tgtEl>
                                          <p:spTgt spid="159"/>
                                        </p:tgtEl>
                                      </p:cBhvr>
                                    </p:animEffect>
                                  </p:childTnLst>
                                </p:cTn>
                              </p:par>
                              <p:par>
                                <p:cTn id="612" presetID="6" presetClass="emph" presetSubtype="0" autoRev="1" fill="hold" nodeType="withEffect">
                                  <p:stCondLst>
                                    <p:cond delay="150"/>
                                  </p:stCondLst>
                                  <p:childTnLst>
                                    <p:animScale>
                                      <p:cBhvr>
                                        <p:cTn id="613" dur="500" fill="hold"/>
                                        <p:tgtEl>
                                          <p:spTgt spid="159"/>
                                        </p:tgtEl>
                                      </p:cBhvr>
                                      <p:by x="115000" y="115000"/>
                                    </p:animScale>
                                  </p:childTnLst>
                                </p:cTn>
                              </p:par>
                              <p:par>
                                <p:cTn id="614" presetID="53" presetClass="entr" presetSubtype="16" fill="hold" nodeType="withEffect">
                                  <p:stCondLst>
                                    <p:cond delay="150"/>
                                  </p:stCondLst>
                                  <p:childTnLst>
                                    <p:set>
                                      <p:cBhvr>
                                        <p:cTn id="615" dur="1" fill="hold">
                                          <p:stCondLst>
                                            <p:cond delay="0"/>
                                          </p:stCondLst>
                                        </p:cTn>
                                        <p:tgtEl>
                                          <p:spTgt spid="160"/>
                                        </p:tgtEl>
                                        <p:attrNameLst>
                                          <p:attrName>style.visibility</p:attrName>
                                        </p:attrNameLst>
                                      </p:cBhvr>
                                      <p:to>
                                        <p:strVal val="visible"/>
                                      </p:to>
                                    </p:set>
                                    <p:anim calcmode="lin" valueType="num">
                                      <p:cBhvr>
                                        <p:cTn id="616" dur="750" fill="hold"/>
                                        <p:tgtEl>
                                          <p:spTgt spid="160"/>
                                        </p:tgtEl>
                                        <p:attrNameLst>
                                          <p:attrName>ppt_w</p:attrName>
                                        </p:attrNameLst>
                                      </p:cBhvr>
                                      <p:tavLst>
                                        <p:tav tm="0">
                                          <p:val>
                                            <p:fltVal val="0"/>
                                          </p:val>
                                        </p:tav>
                                        <p:tav tm="100000">
                                          <p:val>
                                            <p:strVal val="#ppt_w"/>
                                          </p:val>
                                        </p:tav>
                                      </p:tavLst>
                                    </p:anim>
                                    <p:anim calcmode="lin" valueType="num">
                                      <p:cBhvr>
                                        <p:cTn id="617" dur="750" fill="hold"/>
                                        <p:tgtEl>
                                          <p:spTgt spid="160"/>
                                        </p:tgtEl>
                                        <p:attrNameLst>
                                          <p:attrName>ppt_h</p:attrName>
                                        </p:attrNameLst>
                                      </p:cBhvr>
                                      <p:tavLst>
                                        <p:tav tm="0">
                                          <p:val>
                                            <p:fltVal val="0"/>
                                          </p:val>
                                        </p:tav>
                                        <p:tav tm="100000">
                                          <p:val>
                                            <p:strVal val="#ppt_h"/>
                                          </p:val>
                                        </p:tav>
                                      </p:tavLst>
                                    </p:anim>
                                    <p:animEffect transition="in" filter="fade">
                                      <p:cBhvr>
                                        <p:cTn id="618" dur="750"/>
                                        <p:tgtEl>
                                          <p:spTgt spid="160"/>
                                        </p:tgtEl>
                                      </p:cBhvr>
                                    </p:animEffect>
                                  </p:childTnLst>
                                </p:cTn>
                              </p:par>
                              <p:par>
                                <p:cTn id="619" presetID="6" presetClass="emph" presetSubtype="0" autoRev="1" fill="hold" nodeType="withEffect">
                                  <p:stCondLst>
                                    <p:cond delay="150"/>
                                  </p:stCondLst>
                                  <p:childTnLst>
                                    <p:animScale>
                                      <p:cBhvr>
                                        <p:cTn id="620" dur="500" fill="hold"/>
                                        <p:tgtEl>
                                          <p:spTgt spid="160"/>
                                        </p:tgtEl>
                                      </p:cBhvr>
                                      <p:by x="115000" y="115000"/>
                                    </p:animScale>
                                  </p:childTnLst>
                                </p:cTn>
                              </p:par>
                              <p:par>
                                <p:cTn id="621" presetID="53" presetClass="entr" presetSubtype="16" fill="hold" grpId="0" nodeType="withEffect">
                                  <p:stCondLst>
                                    <p:cond delay="0"/>
                                  </p:stCondLst>
                                  <p:childTnLst>
                                    <p:set>
                                      <p:cBhvr>
                                        <p:cTn id="622" dur="1" fill="hold">
                                          <p:stCondLst>
                                            <p:cond delay="0"/>
                                          </p:stCondLst>
                                        </p:cTn>
                                        <p:tgtEl>
                                          <p:spTgt spid="162"/>
                                        </p:tgtEl>
                                        <p:attrNameLst>
                                          <p:attrName>style.visibility</p:attrName>
                                        </p:attrNameLst>
                                      </p:cBhvr>
                                      <p:to>
                                        <p:strVal val="visible"/>
                                      </p:to>
                                    </p:set>
                                    <p:anim calcmode="lin" valueType="num">
                                      <p:cBhvr>
                                        <p:cTn id="623" dur="750" fill="hold"/>
                                        <p:tgtEl>
                                          <p:spTgt spid="162"/>
                                        </p:tgtEl>
                                        <p:attrNameLst>
                                          <p:attrName>ppt_w</p:attrName>
                                        </p:attrNameLst>
                                      </p:cBhvr>
                                      <p:tavLst>
                                        <p:tav tm="0">
                                          <p:val>
                                            <p:fltVal val="0"/>
                                          </p:val>
                                        </p:tav>
                                        <p:tav tm="100000">
                                          <p:val>
                                            <p:strVal val="#ppt_w"/>
                                          </p:val>
                                        </p:tav>
                                      </p:tavLst>
                                    </p:anim>
                                    <p:anim calcmode="lin" valueType="num">
                                      <p:cBhvr>
                                        <p:cTn id="624" dur="750" fill="hold"/>
                                        <p:tgtEl>
                                          <p:spTgt spid="162"/>
                                        </p:tgtEl>
                                        <p:attrNameLst>
                                          <p:attrName>ppt_h</p:attrName>
                                        </p:attrNameLst>
                                      </p:cBhvr>
                                      <p:tavLst>
                                        <p:tav tm="0">
                                          <p:val>
                                            <p:fltVal val="0"/>
                                          </p:val>
                                        </p:tav>
                                        <p:tav tm="100000">
                                          <p:val>
                                            <p:strVal val="#ppt_h"/>
                                          </p:val>
                                        </p:tav>
                                      </p:tavLst>
                                    </p:anim>
                                    <p:animEffect transition="in" filter="fade">
                                      <p:cBhvr>
                                        <p:cTn id="625" dur="750"/>
                                        <p:tgtEl>
                                          <p:spTgt spid="162"/>
                                        </p:tgtEl>
                                      </p:cBhvr>
                                    </p:animEffect>
                                  </p:childTnLst>
                                </p:cTn>
                              </p:par>
                              <p:par>
                                <p:cTn id="626" presetID="6" presetClass="emph" presetSubtype="0" autoRev="1" fill="hold" grpId="1" nodeType="withEffect">
                                  <p:stCondLst>
                                    <p:cond delay="0"/>
                                  </p:stCondLst>
                                  <p:childTnLst>
                                    <p:animScale>
                                      <p:cBhvr>
                                        <p:cTn id="627" dur="500" fill="hold"/>
                                        <p:tgtEl>
                                          <p:spTgt spid="162"/>
                                        </p:tgtEl>
                                      </p:cBhvr>
                                      <p:by x="115000" y="115000"/>
                                    </p:animScale>
                                  </p:childTnLst>
                                </p:cTn>
                              </p:par>
                              <p:par>
                                <p:cTn id="628" presetID="53" presetClass="entr" presetSubtype="16" fill="hold" nodeType="withEffect">
                                  <p:stCondLst>
                                    <p:cond delay="150"/>
                                  </p:stCondLst>
                                  <p:childTnLst>
                                    <p:set>
                                      <p:cBhvr>
                                        <p:cTn id="629" dur="1" fill="hold">
                                          <p:stCondLst>
                                            <p:cond delay="0"/>
                                          </p:stCondLst>
                                        </p:cTn>
                                        <p:tgtEl>
                                          <p:spTgt spid="169"/>
                                        </p:tgtEl>
                                        <p:attrNameLst>
                                          <p:attrName>style.visibility</p:attrName>
                                        </p:attrNameLst>
                                      </p:cBhvr>
                                      <p:to>
                                        <p:strVal val="visible"/>
                                      </p:to>
                                    </p:set>
                                    <p:anim calcmode="lin" valueType="num">
                                      <p:cBhvr>
                                        <p:cTn id="630" dur="750" fill="hold"/>
                                        <p:tgtEl>
                                          <p:spTgt spid="169"/>
                                        </p:tgtEl>
                                        <p:attrNameLst>
                                          <p:attrName>ppt_w</p:attrName>
                                        </p:attrNameLst>
                                      </p:cBhvr>
                                      <p:tavLst>
                                        <p:tav tm="0">
                                          <p:val>
                                            <p:fltVal val="0"/>
                                          </p:val>
                                        </p:tav>
                                        <p:tav tm="100000">
                                          <p:val>
                                            <p:strVal val="#ppt_w"/>
                                          </p:val>
                                        </p:tav>
                                      </p:tavLst>
                                    </p:anim>
                                    <p:anim calcmode="lin" valueType="num">
                                      <p:cBhvr>
                                        <p:cTn id="631" dur="750" fill="hold"/>
                                        <p:tgtEl>
                                          <p:spTgt spid="169"/>
                                        </p:tgtEl>
                                        <p:attrNameLst>
                                          <p:attrName>ppt_h</p:attrName>
                                        </p:attrNameLst>
                                      </p:cBhvr>
                                      <p:tavLst>
                                        <p:tav tm="0">
                                          <p:val>
                                            <p:fltVal val="0"/>
                                          </p:val>
                                        </p:tav>
                                        <p:tav tm="100000">
                                          <p:val>
                                            <p:strVal val="#ppt_h"/>
                                          </p:val>
                                        </p:tav>
                                      </p:tavLst>
                                    </p:anim>
                                    <p:animEffect transition="in" filter="fade">
                                      <p:cBhvr>
                                        <p:cTn id="632" dur="750"/>
                                        <p:tgtEl>
                                          <p:spTgt spid="169"/>
                                        </p:tgtEl>
                                      </p:cBhvr>
                                    </p:animEffect>
                                  </p:childTnLst>
                                </p:cTn>
                              </p:par>
                              <p:par>
                                <p:cTn id="633" presetID="6" presetClass="emph" presetSubtype="0" autoRev="1" fill="hold" nodeType="withEffect">
                                  <p:stCondLst>
                                    <p:cond delay="150"/>
                                  </p:stCondLst>
                                  <p:childTnLst>
                                    <p:animScale>
                                      <p:cBhvr>
                                        <p:cTn id="634" dur="500" fill="hold"/>
                                        <p:tgtEl>
                                          <p:spTgt spid="169"/>
                                        </p:tgtEl>
                                      </p:cBhvr>
                                      <p:by x="115000" y="115000"/>
                                    </p:animScale>
                                  </p:childTnLst>
                                </p:cTn>
                              </p:par>
                              <p:par>
                                <p:cTn id="635" presetID="53" presetClass="entr" presetSubtype="16" fill="hold" grpId="0" nodeType="withEffect">
                                  <p:stCondLst>
                                    <p:cond delay="0"/>
                                  </p:stCondLst>
                                  <p:childTnLst>
                                    <p:set>
                                      <p:cBhvr>
                                        <p:cTn id="636" dur="1" fill="hold">
                                          <p:stCondLst>
                                            <p:cond delay="0"/>
                                          </p:stCondLst>
                                        </p:cTn>
                                        <p:tgtEl>
                                          <p:spTgt spid="170"/>
                                        </p:tgtEl>
                                        <p:attrNameLst>
                                          <p:attrName>style.visibility</p:attrName>
                                        </p:attrNameLst>
                                      </p:cBhvr>
                                      <p:to>
                                        <p:strVal val="visible"/>
                                      </p:to>
                                    </p:set>
                                    <p:anim calcmode="lin" valueType="num">
                                      <p:cBhvr>
                                        <p:cTn id="637" dur="750" fill="hold"/>
                                        <p:tgtEl>
                                          <p:spTgt spid="170"/>
                                        </p:tgtEl>
                                        <p:attrNameLst>
                                          <p:attrName>ppt_w</p:attrName>
                                        </p:attrNameLst>
                                      </p:cBhvr>
                                      <p:tavLst>
                                        <p:tav tm="0">
                                          <p:val>
                                            <p:fltVal val="0"/>
                                          </p:val>
                                        </p:tav>
                                        <p:tav tm="100000">
                                          <p:val>
                                            <p:strVal val="#ppt_w"/>
                                          </p:val>
                                        </p:tav>
                                      </p:tavLst>
                                    </p:anim>
                                    <p:anim calcmode="lin" valueType="num">
                                      <p:cBhvr>
                                        <p:cTn id="638" dur="750" fill="hold"/>
                                        <p:tgtEl>
                                          <p:spTgt spid="170"/>
                                        </p:tgtEl>
                                        <p:attrNameLst>
                                          <p:attrName>ppt_h</p:attrName>
                                        </p:attrNameLst>
                                      </p:cBhvr>
                                      <p:tavLst>
                                        <p:tav tm="0">
                                          <p:val>
                                            <p:fltVal val="0"/>
                                          </p:val>
                                        </p:tav>
                                        <p:tav tm="100000">
                                          <p:val>
                                            <p:strVal val="#ppt_h"/>
                                          </p:val>
                                        </p:tav>
                                      </p:tavLst>
                                    </p:anim>
                                    <p:animEffect transition="in" filter="fade">
                                      <p:cBhvr>
                                        <p:cTn id="639" dur="750"/>
                                        <p:tgtEl>
                                          <p:spTgt spid="170"/>
                                        </p:tgtEl>
                                      </p:cBhvr>
                                    </p:animEffect>
                                  </p:childTnLst>
                                </p:cTn>
                              </p:par>
                              <p:par>
                                <p:cTn id="640" presetID="6" presetClass="emph" presetSubtype="0" autoRev="1" fill="hold" grpId="1" nodeType="withEffect">
                                  <p:stCondLst>
                                    <p:cond delay="0"/>
                                  </p:stCondLst>
                                  <p:childTnLst>
                                    <p:animScale>
                                      <p:cBhvr>
                                        <p:cTn id="641" dur="500" fill="hold"/>
                                        <p:tgtEl>
                                          <p:spTgt spid="170"/>
                                        </p:tgtEl>
                                      </p:cBhvr>
                                      <p:by x="115000" y="115000"/>
                                    </p:animScale>
                                  </p:childTnLst>
                                </p:cTn>
                              </p:par>
                              <p:par>
                                <p:cTn id="642" presetID="53" presetClass="entr" presetSubtype="16" fill="hold" nodeType="withEffect">
                                  <p:stCondLst>
                                    <p:cond delay="150"/>
                                  </p:stCondLst>
                                  <p:childTnLst>
                                    <p:set>
                                      <p:cBhvr>
                                        <p:cTn id="643" dur="1" fill="hold">
                                          <p:stCondLst>
                                            <p:cond delay="0"/>
                                          </p:stCondLst>
                                        </p:cTn>
                                        <p:tgtEl>
                                          <p:spTgt spid="174"/>
                                        </p:tgtEl>
                                        <p:attrNameLst>
                                          <p:attrName>style.visibility</p:attrName>
                                        </p:attrNameLst>
                                      </p:cBhvr>
                                      <p:to>
                                        <p:strVal val="visible"/>
                                      </p:to>
                                    </p:set>
                                    <p:anim calcmode="lin" valueType="num">
                                      <p:cBhvr>
                                        <p:cTn id="644" dur="750" fill="hold"/>
                                        <p:tgtEl>
                                          <p:spTgt spid="174"/>
                                        </p:tgtEl>
                                        <p:attrNameLst>
                                          <p:attrName>ppt_w</p:attrName>
                                        </p:attrNameLst>
                                      </p:cBhvr>
                                      <p:tavLst>
                                        <p:tav tm="0">
                                          <p:val>
                                            <p:fltVal val="0"/>
                                          </p:val>
                                        </p:tav>
                                        <p:tav tm="100000">
                                          <p:val>
                                            <p:strVal val="#ppt_w"/>
                                          </p:val>
                                        </p:tav>
                                      </p:tavLst>
                                    </p:anim>
                                    <p:anim calcmode="lin" valueType="num">
                                      <p:cBhvr>
                                        <p:cTn id="645" dur="750" fill="hold"/>
                                        <p:tgtEl>
                                          <p:spTgt spid="174"/>
                                        </p:tgtEl>
                                        <p:attrNameLst>
                                          <p:attrName>ppt_h</p:attrName>
                                        </p:attrNameLst>
                                      </p:cBhvr>
                                      <p:tavLst>
                                        <p:tav tm="0">
                                          <p:val>
                                            <p:fltVal val="0"/>
                                          </p:val>
                                        </p:tav>
                                        <p:tav tm="100000">
                                          <p:val>
                                            <p:strVal val="#ppt_h"/>
                                          </p:val>
                                        </p:tav>
                                      </p:tavLst>
                                    </p:anim>
                                    <p:animEffect transition="in" filter="fade">
                                      <p:cBhvr>
                                        <p:cTn id="646" dur="750"/>
                                        <p:tgtEl>
                                          <p:spTgt spid="174"/>
                                        </p:tgtEl>
                                      </p:cBhvr>
                                    </p:animEffect>
                                  </p:childTnLst>
                                </p:cTn>
                              </p:par>
                              <p:par>
                                <p:cTn id="647" presetID="6" presetClass="emph" presetSubtype="0" autoRev="1" fill="hold" nodeType="withEffect">
                                  <p:stCondLst>
                                    <p:cond delay="150"/>
                                  </p:stCondLst>
                                  <p:childTnLst>
                                    <p:animScale>
                                      <p:cBhvr>
                                        <p:cTn id="648" dur="500" fill="hold"/>
                                        <p:tgtEl>
                                          <p:spTgt spid="174"/>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90" grpId="0" animBg="1"/>
      <p:bldP spid="90" grpId="1" animBg="1"/>
      <p:bldP spid="91" grpId="0" animBg="1"/>
      <p:bldP spid="91" grpId="1" animBg="1"/>
      <p:bldP spid="92" grpId="0" animBg="1"/>
      <p:bldP spid="92" grpId="1" animBg="1"/>
      <p:bldP spid="93" grpId="0" animBg="1"/>
      <p:bldP spid="93" grpId="1" animBg="1"/>
      <p:bldP spid="94" grpId="0" animBg="1"/>
      <p:bldP spid="94" grpId="1" animBg="1"/>
      <p:bldP spid="95" grpId="0" animBg="1"/>
      <p:bldP spid="95" grpId="1" animBg="1"/>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P spid="106" grpId="1" animBg="1"/>
      <p:bldP spid="107" grpId="0" animBg="1"/>
      <p:bldP spid="107" grpId="1" animBg="1"/>
      <p:bldP spid="108" grpId="0" animBg="1"/>
      <p:bldP spid="108" grpId="1" animBg="1"/>
      <p:bldP spid="109" grpId="0" animBg="1"/>
      <p:bldP spid="109" grpId="1" animBg="1"/>
      <p:bldP spid="110" grpId="0" animBg="1"/>
      <p:bldP spid="110" grpId="1" animBg="1"/>
      <p:bldP spid="111" grpId="0" animBg="1"/>
      <p:bldP spid="111" grpId="1" animBg="1"/>
      <p:bldP spid="112" grpId="0" animBg="1"/>
      <p:bldP spid="112" grpId="1" animBg="1"/>
      <p:bldP spid="113" grpId="0" animBg="1"/>
      <p:bldP spid="113" grpId="1" animBg="1"/>
      <p:bldP spid="114" grpId="0" animBg="1"/>
      <p:bldP spid="114" grpId="1" animBg="1"/>
      <p:bldP spid="115" grpId="0" animBg="1"/>
      <p:bldP spid="115" grpId="1" animBg="1"/>
      <p:bldP spid="116" grpId="0" animBg="1"/>
      <p:bldP spid="116" grpId="1" animBg="1"/>
      <p:bldP spid="117" grpId="0" animBg="1"/>
      <p:bldP spid="117" grpId="1" animBg="1"/>
      <p:bldP spid="152" grpId="0" animBg="1"/>
      <p:bldP spid="152" grpId="1" animBg="1"/>
      <p:bldP spid="153" grpId="0" animBg="1"/>
      <p:bldP spid="153" grpId="1" animBg="1"/>
      <p:bldP spid="154" grpId="0" animBg="1"/>
      <p:bldP spid="154" grpId="1" animBg="1"/>
      <p:bldP spid="155" grpId="0" animBg="1"/>
      <p:bldP spid="155" grpId="1" animBg="1"/>
      <p:bldP spid="150" grpId="0" animBg="1"/>
      <p:bldP spid="150" grpId="1" animBg="1"/>
      <p:bldP spid="151" grpId="0" animBg="1"/>
      <p:bldP spid="151" grpId="1" animBg="1"/>
      <p:bldP spid="163" grpId="0" animBg="1"/>
      <p:bldP spid="163" grpId="1" animBg="1"/>
      <p:bldP spid="127" grpId="0" animBg="1"/>
      <p:bldP spid="127" grpId="1" animBg="1"/>
      <p:bldP spid="162" grpId="0" animBg="1"/>
      <p:bldP spid="162" grpId="1" animBg="1"/>
      <p:bldP spid="170" grpId="0" animBg="1"/>
      <p:bldP spid="170" grpId="1"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39E5085-78C7-4B57-8131-90ABD1045865}"/>
              </a:ext>
            </a:extLst>
          </p:cNvPr>
          <p:cNvSpPr>
            <a:spLocks noGrp="1"/>
          </p:cNvSpPr>
          <p:nvPr>
            <p:ph type="title"/>
          </p:nvPr>
        </p:nvSpPr>
        <p:spPr/>
        <p:txBody>
          <a:bodyPr>
            <a:normAutofit/>
          </a:bodyPr>
          <a:lstStyle/>
          <a:p>
            <a:r>
              <a:rPr lang="en-US" sz="2000" b="1" cap="all" noProof="0" dirty="0"/>
              <a:t>The Service Domain Control Record </a:t>
            </a:r>
          </a:p>
        </p:txBody>
      </p:sp>
      <p:sp>
        <p:nvSpPr>
          <p:cNvPr id="4" name="Tijdelijke aanduiding voor tekst 3">
            <a:extLst>
              <a:ext uri="{FF2B5EF4-FFF2-40B4-BE49-F238E27FC236}">
                <a16:creationId xmlns:a16="http://schemas.microsoft.com/office/drawing/2014/main" id="{37580F66-3B17-4C47-909A-E648E320F77B}"/>
              </a:ext>
            </a:extLst>
          </p:cNvPr>
          <p:cNvSpPr>
            <a:spLocks noGrp="1"/>
          </p:cNvSpPr>
          <p:nvPr>
            <p:ph type="body" sz="quarter" idx="10"/>
          </p:nvPr>
        </p:nvSpPr>
        <p:spPr>
          <a:xfrm>
            <a:off x="1680027" y="1270347"/>
            <a:ext cx="8834131" cy="4826746"/>
          </a:xfrm>
        </p:spPr>
        <p:txBody>
          <a:bodyPr/>
          <a:lstStyle/>
          <a:p>
            <a:pPr>
              <a:buClrTx/>
            </a:pPr>
            <a:r>
              <a:rPr lang="en-US" noProof="0" dirty="0"/>
              <a:t>A Service Domain ‘Control Record’ is used to track each singular instance of the execution of a Service Domain’s business purpose or role.</a:t>
            </a:r>
          </a:p>
          <a:p>
            <a:pPr>
              <a:buClrTx/>
            </a:pPr>
            <a:endParaRPr lang="en-US" noProof="0" dirty="0"/>
          </a:p>
          <a:p>
            <a:pPr>
              <a:buClrTx/>
            </a:pPr>
            <a:r>
              <a:rPr lang="en-US" noProof="0" dirty="0"/>
              <a:t>Functional Patterns – a finite number of actions or functions that may be performed on possible assets/entities (tangible and intangible) to extract commercial value from them.</a:t>
            </a:r>
          </a:p>
          <a:p>
            <a:pPr>
              <a:buClrTx/>
            </a:pPr>
            <a:endParaRPr lang="en-US" noProof="0" dirty="0"/>
          </a:p>
          <a:p>
            <a:pPr>
              <a:buClrTx/>
            </a:pPr>
            <a:r>
              <a:rPr lang="en-US" noProof="0" dirty="0"/>
              <a:t>Each BIAN Service Domain has the same design property: its business purpose or role combines the execution of one dominant functional pattern on instances of one type of asset or entity. </a:t>
            </a:r>
          </a:p>
          <a:p>
            <a:pPr>
              <a:buClrTx/>
            </a:pPr>
            <a:endParaRPr lang="en-US" noProof="0" dirty="0"/>
          </a:p>
          <a:p>
            <a:pPr>
              <a:buClrTx/>
            </a:pPr>
            <a:r>
              <a:rPr lang="en-US" noProof="0" dirty="0"/>
              <a:t>The Service Domain is responsible for exerting this business control for the full ‘lifecycle’.</a:t>
            </a:r>
          </a:p>
          <a:p>
            <a:pPr>
              <a:buClrTx/>
            </a:pPr>
            <a:endParaRPr lang="en-US" noProof="0" dirty="0"/>
          </a:p>
        </p:txBody>
      </p:sp>
    </p:spTree>
    <p:extLst>
      <p:ext uri="{BB962C8B-B14F-4D97-AF65-F5344CB8AC3E}">
        <p14:creationId xmlns:p14="http://schemas.microsoft.com/office/powerpoint/2010/main" val="75765280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D1A2E3E5-B45B-4F25-9790-B0E1C9366D79}"/>
              </a:ext>
            </a:extLst>
          </p:cNvPr>
          <p:cNvGrpSpPr/>
          <p:nvPr/>
        </p:nvGrpSpPr>
        <p:grpSpPr>
          <a:xfrm>
            <a:off x="552178" y="910307"/>
            <a:ext cx="4814208" cy="4319916"/>
            <a:chOff x="2386338" y="2136861"/>
            <a:chExt cx="2567260" cy="2645856"/>
          </a:xfrm>
        </p:grpSpPr>
        <p:grpSp>
          <p:nvGrpSpPr>
            <p:cNvPr id="10" name="Group 78"/>
            <p:cNvGrpSpPr/>
            <p:nvPr/>
          </p:nvGrpSpPr>
          <p:grpSpPr>
            <a:xfrm>
              <a:off x="4097402" y="3124454"/>
              <a:ext cx="606860" cy="1306686"/>
              <a:chOff x="2547223" y="3721818"/>
              <a:chExt cx="606781" cy="1306516"/>
            </a:xfrm>
          </p:grpSpPr>
          <p:sp>
            <p:nvSpPr>
              <p:cNvPr id="256" name="Rectangle 255"/>
              <p:cNvSpPr/>
              <p:nvPr/>
            </p:nvSpPr>
            <p:spPr>
              <a:xfrm>
                <a:off x="2552449" y="4032493"/>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57" name="Oval 256"/>
              <p:cNvSpPr/>
              <p:nvPr/>
            </p:nvSpPr>
            <p:spPr bwMode="gray">
              <a:xfrm>
                <a:off x="2897840" y="3971116"/>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58" name="Rectangle 257"/>
              <p:cNvSpPr/>
              <p:nvPr/>
            </p:nvSpPr>
            <p:spPr>
              <a:xfrm>
                <a:off x="2547237" y="4868824"/>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59" name="Block Arc 258"/>
              <p:cNvSpPr/>
              <p:nvPr/>
            </p:nvSpPr>
            <p:spPr>
              <a:xfrm rot="16200000">
                <a:off x="2887558" y="4761887"/>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60" name="Rectangle 259"/>
              <p:cNvSpPr/>
              <p:nvPr/>
            </p:nvSpPr>
            <p:spPr>
              <a:xfrm>
                <a:off x="2552436" y="3783195"/>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61" name="Oval 260"/>
              <p:cNvSpPr/>
              <p:nvPr/>
            </p:nvSpPr>
            <p:spPr bwMode="gray">
              <a:xfrm>
                <a:off x="2897827" y="3721818"/>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62" name="Rectangle 261"/>
              <p:cNvSpPr/>
              <p:nvPr/>
            </p:nvSpPr>
            <p:spPr>
              <a:xfrm>
                <a:off x="2547223" y="4563195"/>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sp>
            <p:nvSpPr>
              <p:cNvPr id="263" name="Block Arc 262"/>
              <p:cNvSpPr/>
              <p:nvPr/>
            </p:nvSpPr>
            <p:spPr>
              <a:xfrm rot="16200000">
                <a:off x="2887544" y="4456258"/>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168" indent="-184168" algn="ctr" defTabSz="676997" eaLnBrk="0" hangingPunct="0">
                  <a:buClr>
                    <a:srgbClr val="F0AB00"/>
                  </a:buClr>
                  <a:buSzPct val="80000"/>
                  <a:defRPr/>
                </a:pPr>
                <a:endParaRPr lang="en-US" sz="2800" dirty="0">
                  <a:solidFill>
                    <a:srgbClr val="FFFFFF"/>
                  </a:solidFill>
                  <a:latin typeface="Calibri"/>
                </a:endParaRPr>
              </a:p>
            </p:txBody>
          </p:sp>
        </p:grpSp>
        <p:sp>
          <p:nvSpPr>
            <p:cNvPr id="264" name="Snip Same Side Corner Rectangle 263"/>
            <p:cNvSpPr/>
            <p:nvPr/>
          </p:nvSpPr>
          <p:spPr bwMode="auto">
            <a:xfrm>
              <a:off x="2547010" y="2701383"/>
              <a:ext cx="1744354" cy="2081334"/>
            </a:xfrm>
            <a:prstGeom prst="snip2SameRect">
              <a:avLst>
                <a:gd name="adj1" fmla="val 21986"/>
                <a:gd name="adj2" fmla="val 22660"/>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defTabSz="676997" eaLnBrk="0" hangingPunct="0">
                <a:defRPr/>
              </a:pPr>
              <a:endParaRPr lang="en-US" sz="2800" dirty="0">
                <a:solidFill>
                  <a:srgbClr val="FFFFFF"/>
                </a:solidFill>
                <a:latin typeface="Calibri"/>
              </a:endParaRPr>
            </a:p>
          </p:txBody>
        </p:sp>
        <p:sp>
          <p:nvSpPr>
            <p:cNvPr id="265" name="TextBox 264"/>
            <p:cNvSpPr txBox="1"/>
            <p:nvPr/>
          </p:nvSpPr>
          <p:spPr>
            <a:xfrm>
              <a:off x="2386338" y="2136861"/>
              <a:ext cx="2056536" cy="480173"/>
            </a:xfrm>
            <a:prstGeom prst="rect">
              <a:avLst/>
            </a:prstGeom>
            <a:noFill/>
            <a:effectLst/>
          </p:spPr>
          <p:txBody>
            <a:bodyPr wrap="none" lIns="0" tIns="0" rIns="0" bIns="0" rtlCol="0" anchor="ctr" anchorCtr="1">
              <a:noAutofit/>
            </a:bodyPr>
            <a:lstStyle/>
            <a:p>
              <a:pPr algn="ctr" defTabSz="676997">
                <a:lnSpc>
                  <a:spcPct val="90000"/>
                </a:lnSpc>
              </a:pPr>
              <a:r>
                <a:rPr lang="en-US" sz="2800" b="1" dirty="0">
                  <a:solidFill>
                    <a:srgbClr val="5F6062"/>
                  </a:solidFill>
                  <a:latin typeface="Helvetica"/>
                  <a:cs typeface="Helvetica"/>
                </a:rPr>
                <a:t>Service Domain</a:t>
              </a:r>
            </a:p>
            <a:p>
              <a:pPr algn="ctr" defTabSz="676997">
                <a:lnSpc>
                  <a:spcPct val="90000"/>
                </a:lnSpc>
              </a:pPr>
              <a:r>
                <a:rPr lang="en-US" sz="2800" b="1" dirty="0">
                  <a:solidFill>
                    <a:srgbClr val="5F6062"/>
                  </a:solidFill>
                  <a:latin typeface="Helvetica"/>
                  <a:cs typeface="Helvetica"/>
                </a:rPr>
                <a:t>mechanics</a:t>
              </a:r>
            </a:p>
          </p:txBody>
        </p:sp>
        <p:sp>
          <p:nvSpPr>
            <p:cNvPr id="266" name="Can 265"/>
            <p:cNvSpPr/>
            <p:nvPr/>
          </p:nvSpPr>
          <p:spPr>
            <a:xfrm>
              <a:off x="2845076" y="4097857"/>
              <a:ext cx="1125438" cy="509237"/>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defTabSz="676997" eaLnBrk="0" hangingPunct="0">
                <a:defRPr/>
              </a:pPr>
              <a:r>
                <a:rPr lang="en-US" sz="2400" b="1" dirty="0">
                  <a:solidFill>
                    <a:srgbClr val="5F6062"/>
                  </a:solidFill>
                  <a:latin typeface="Calibri"/>
                </a:rPr>
                <a:t>Local state</a:t>
              </a:r>
            </a:p>
          </p:txBody>
        </p:sp>
        <p:sp>
          <p:nvSpPr>
            <p:cNvPr id="267" name="Circular Arrow 266"/>
            <p:cNvSpPr>
              <a:spLocks noChangeAspect="1"/>
            </p:cNvSpPr>
            <p:nvPr/>
          </p:nvSpPr>
          <p:spPr>
            <a:xfrm rot="5400000">
              <a:off x="2678105" y="2713041"/>
              <a:ext cx="1462747" cy="1444466"/>
            </a:xfrm>
            <a:prstGeom prst="circularArrow">
              <a:avLst>
                <a:gd name="adj1" fmla="val 9305"/>
                <a:gd name="adj2" fmla="val 1142319"/>
                <a:gd name="adj3" fmla="val 9582904"/>
                <a:gd name="adj4" fmla="val 10800000"/>
                <a:gd name="adj5" fmla="val 15014"/>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defTabSz="676997" eaLnBrk="0" hangingPunct="0">
                <a:defRPr/>
              </a:pPr>
              <a:endParaRPr lang="en-US" sz="2800" dirty="0">
                <a:solidFill>
                  <a:srgbClr val="FFFFFF"/>
                </a:solidFill>
                <a:latin typeface="Calibri"/>
              </a:endParaRPr>
            </a:p>
          </p:txBody>
        </p:sp>
        <p:grpSp>
          <p:nvGrpSpPr>
            <p:cNvPr id="11" name="Group 17"/>
            <p:cNvGrpSpPr/>
            <p:nvPr/>
          </p:nvGrpSpPr>
          <p:grpSpPr>
            <a:xfrm>
              <a:off x="3030945" y="3226116"/>
              <a:ext cx="756682" cy="465709"/>
              <a:chOff x="5181600" y="4419600"/>
              <a:chExt cx="643464" cy="393699"/>
            </a:xfrm>
            <a:effectLst/>
          </p:grpSpPr>
          <p:sp>
            <p:nvSpPr>
              <p:cNvPr id="269" name="Rectangle 268"/>
              <p:cNvSpPr/>
              <p:nvPr/>
            </p:nvSpPr>
            <p:spPr>
              <a:xfrm>
                <a:off x="5181600" y="441960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endParaRPr lang="en-US" sz="1800" b="1" dirty="0">
                  <a:solidFill>
                    <a:srgbClr val="5F6062"/>
                  </a:solidFill>
                  <a:latin typeface="Calibri"/>
                </a:endParaRPr>
              </a:p>
            </p:txBody>
          </p:sp>
          <p:sp>
            <p:nvSpPr>
              <p:cNvPr id="270" name="Rectangle 269"/>
              <p:cNvSpPr/>
              <p:nvPr/>
            </p:nvSpPr>
            <p:spPr>
              <a:xfrm>
                <a:off x="5228166" y="446087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endParaRPr lang="en-US" sz="1800" b="1" dirty="0">
                  <a:solidFill>
                    <a:srgbClr val="5F6062"/>
                  </a:solidFill>
                  <a:latin typeface="Calibri"/>
                </a:endParaRPr>
              </a:p>
            </p:txBody>
          </p:sp>
          <p:sp>
            <p:nvSpPr>
              <p:cNvPr id="271" name="Rectangle 270"/>
              <p:cNvSpPr/>
              <p:nvPr/>
            </p:nvSpPr>
            <p:spPr>
              <a:xfrm>
                <a:off x="5274732" y="450215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endParaRPr lang="en-US" sz="1800" b="1" dirty="0">
                  <a:solidFill>
                    <a:srgbClr val="5F6062"/>
                  </a:solidFill>
                  <a:latin typeface="Calibri"/>
                </a:endParaRPr>
              </a:p>
            </p:txBody>
          </p:sp>
          <p:sp>
            <p:nvSpPr>
              <p:cNvPr id="272" name="Rectangle 271"/>
              <p:cNvSpPr/>
              <p:nvPr/>
            </p:nvSpPr>
            <p:spPr>
              <a:xfrm>
                <a:off x="5321298" y="454342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endParaRPr lang="en-US" sz="1800" b="1" dirty="0">
                  <a:solidFill>
                    <a:srgbClr val="5F6062"/>
                  </a:solidFill>
                  <a:latin typeface="Calibri"/>
                </a:endParaRPr>
              </a:p>
            </p:txBody>
          </p:sp>
          <p:sp>
            <p:nvSpPr>
              <p:cNvPr id="273" name="Rectangle 272"/>
              <p:cNvSpPr/>
              <p:nvPr/>
            </p:nvSpPr>
            <p:spPr>
              <a:xfrm>
                <a:off x="5367864" y="4584699"/>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endParaRPr lang="en-US" sz="1800" b="1" dirty="0">
                  <a:solidFill>
                    <a:srgbClr val="5F6062"/>
                  </a:solidFill>
                  <a:latin typeface="Calibri"/>
                </a:endParaRPr>
              </a:p>
            </p:txBody>
          </p:sp>
        </p:grpSp>
        <p:sp>
          <p:nvSpPr>
            <p:cNvPr id="274" name="Rounded Rectangle 273"/>
            <p:cNvSpPr/>
            <p:nvPr/>
          </p:nvSpPr>
          <p:spPr>
            <a:xfrm>
              <a:off x="2947135" y="3115047"/>
              <a:ext cx="921210" cy="692792"/>
            </a:xfrm>
            <a:prstGeom prst="roundRect">
              <a:avLst>
                <a:gd name="adj" fmla="val 15082"/>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algn="ctr" defTabSz="676997" eaLnBrk="0" hangingPunct="0"/>
              <a:r>
                <a:rPr lang="en-US" sz="1800" b="1" dirty="0">
                  <a:solidFill>
                    <a:srgbClr val="5F6062"/>
                  </a:solidFill>
                  <a:latin typeface="Calibri"/>
                </a:rPr>
                <a:t>Full</a:t>
              </a:r>
            </a:p>
            <a:p>
              <a:pPr algn="ctr" defTabSz="676997" eaLnBrk="0" hangingPunct="0"/>
              <a:r>
                <a:rPr lang="en-US" sz="1800" b="1" dirty="0">
                  <a:solidFill>
                    <a:srgbClr val="5F6062"/>
                  </a:solidFill>
                  <a:latin typeface="Calibri"/>
                </a:rPr>
                <a:t>lifecycle</a:t>
              </a:r>
            </a:p>
            <a:p>
              <a:pPr algn="ctr" defTabSz="676997" eaLnBrk="0" hangingPunct="0"/>
              <a:r>
                <a:rPr lang="en-US" sz="1800" b="1" dirty="0">
                  <a:solidFill>
                    <a:srgbClr val="5F6062"/>
                  </a:solidFill>
                  <a:latin typeface="Calibri"/>
                </a:rPr>
                <a:t>instances</a:t>
              </a:r>
            </a:p>
          </p:txBody>
        </p:sp>
        <p:sp>
          <p:nvSpPr>
            <p:cNvPr id="275" name="Rounded Rectangle 274"/>
            <p:cNvSpPr/>
            <p:nvPr/>
          </p:nvSpPr>
          <p:spPr>
            <a:xfrm>
              <a:off x="4637985" y="2924347"/>
              <a:ext cx="315613" cy="740786"/>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defTabSz="676997"/>
              <a:r>
                <a:rPr lang="en-US" sz="1800" b="1" dirty="0">
                  <a:solidFill>
                    <a:srgbClr val="5F6062"/>
                  </a:solidFill>
                  <a:latin typeface="Calibri"/>
                </a:rPr>
                <a:t>Offered Services</a:t>
              </a:r>
            </a:p>
          </p:txBody>
        </p:sp>
        <p:sp>
          <p:nvSpPr>
            <p:cNvPr id="276" name="Rounded Rectangle 275"/>
            <p:cNvSpPr/>
            <p:nvPr/>
          </p:nvSpPr>
          <p:spPr>
            <a:xfrm>
              <a:off x="4637982" y="3760651"/>
              <a:ext cx="315613" cy="740786"/>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defTabSz="676997"/>
              <a:r>
                <a:rPr lang="en-US" sz="1800" b="1" dirty="0">
                  <a:solidFill>
                    <a:srgbClr val="5F6062"/>
                  </a:solidFill>
                  <a:latin typeface="Calibri"/>
                </a:rPr>
                <a:t>Consumed Services</a:t>
              </a:r>
            </a:p>
          </p:txBody>
        </p:sp>
      </p:grpSp>
      <p:sp>
        <p:nvSpPr>
          <p:cNvPr id="60" name="Rectangle 59"/>
          <p:cNvSpPr/>
          <p:nvPr/>
        </p:nvSpPr>
        <p:spPr>
          <a:xfrm>
            <a:off x="853475" y="5509659"/>
            <a:ext cx="3304973" cy="400110"/>
          </a:xfrm>
          <a:prstGeom prst="rect">
            <a:avLst/>
          </a:prstGeom>
        </p:spPr>
        <p:txBody>
          <a:bodyPr wrap="square">
            <a:spAutoFit/>
          </a:bodyPr>
          <a:lstStyle/>
          <a:p>
            <a:pPr algn="ctr" defTabSz="676997">
              <a:spcAft>
                <a:spcPts val="600"/>
              </a:spcAft>
            </a:pPr>
            <a:r>
              <a:rPr lang="en-US" sz="2000" b="1" dirty="0">
                <a:solidFill>
                  <a:srgbClr val="5F6062"/>
                </a:solidFill>
                <a:latin typeface="Helvetica"/>
                <a:cs typeface="Helvetica"/>
              </a:rPr>
              <a:t>The BIAN Service Domain</a:t>
            </a:r>
            <a:endParaRPr lang="en-US" sz="2800" b="1" dirty="0">
              <a:solidFill>
                <a:srgbClr val="5F6062"/>
              </a:solidFill>
              <a:latin typeface="Helvetica"/>
              <a:cs typeface="Helvetica"/>
            </a:endParaRPr>
          </a:p>
        </p:txBody>
      </p:sp>
      <p:sp>
        <p:nvSpPr>
          <p:cNvPr id="51" name="Title 1"/>
          <p:cNvSpPr txBox="1">
            <a:spLocks/>
          </p:cNvSpPr>
          <p:nvPr/>
        </p:nvSpPr>
        <p:spPr>
          <a:xfrm>
            <a:off x="1524198" y="216258"/>
            <a:ext cx="9145191" cy="423388"/>
          </a:xfrm>
          <a:prstGeom prst="rect">
            <a:avLst/>
          </a:prstGeom>
        </p:spPr>
        <p:txBody>
          <a:bodyPr tIns="0" bIns="0" anchor="ctr" anchorCtr="0"/>
          <a:lstStyle/>
          <a:p>
            <a:pPr algn="ctr" defTabSz="676997"/>
            <a:r>
              <a:rPr lang="en-US" sz="2000" b="1" cap="all" dirty="0">
                <a:solidFill>
                  <a:srgbClr val="000000"/>
                </a:solidFill>
                <a:latin typeface="Calibri"/>
              </a:rPr>
              <a:t>Structure of a Service Domain </a:t>
            </a:r>
            <a:endParaRPr lang="en-GB" sz="2000" b="1" kern="0" cap="all" dirty="0">
              <a:solidFill>
                <a:srgbClr val="5F6062"/>
              </a:solidFill>
              <a:latin typeface="Calibri Light"/>
            </a:endParaRPr>
          </a:p>
        </p:txBody>
      </p:sp>
      <p:sp>
        <p:nvSpPr>
          <p:cNvPr id="52" name="Rectangle 51"/>
          <p:cNvSpPr/>
          <p:nvPr/>
        </p:nvSpPr>
        <p:spPr>
          <a:xfrm>
            <a:off x="5845787" y="1638608"/>
            <a:ext cx="5728460" cy="3447098"/>
          </a:xfrm>
          <a:prstGeom prst="rect">
            <a:avLst/>
          </a:prstGeom>
        </p:spPr>
        <p:txBody>
          <a:bodyPr wrap="square">
            <a:spAutoFit/>
          </a:bodyPr>
          <a:lstStyle/>
          <a:p>
            <a:pPr marL="7939" indent="-7939" defTabSz="676997">
              <a:spcAft>
                <a:spcPts val="600"/>
              </a:spcAft>
              <a:buClr>
                <a:srgbClr val="C1CD19">
                  <a:lumMod val="75000"/>
                </a:srgbClr>
              </a:buClr>
              <a:buSzPct val="80000"/>
            </a:pPr>
            <a:r>
              <a:rPr lang="en-US" sz="1800" b="1" i="1" dirty="0">
                <a:solidFill>
                  <a:srgbClr val="5F6062"/>
                </a:solidFill>
                <a:latin typeface="Helvetica"/>
                <a:cs typeface="Helvetica"/>
              </a:rPr>
              <a:t>The BIAN Service Domain is a conceptual design that defines a functional partition of banking activity:</a:t>
            </a:r>
          </a:p>
          <a:p>
            <a:pPr marL="350872" indent="-358811" defTabSz="676997">
              <a:spcAft>
                <a:spcPts val="600"/>
              </a:spcAft>
              <a:buSzPct val="80000"/>
              <a:buFont typeface="Arial" panose="020B0604020202020204" pitchFamily="34" charset="0"/>
              <a:buChar char="•"/>
            </a:pPr>
            <a:r>
              <a:rPr lang="en-US" sz="1800" b="1" i="1" dirty="0">
                <a:solidFill>
                  <a:srgbClr val="5F6062"/>
                </a:solidFill>
                <a:latin typeface="Helvetica"/>
                <a:cs typeface="Helvetica"/>
              </a:rPr>
              <a:t>a unique and discrete operational business capability</a:t>
            </a:r>
          </a:p>
          <a:p>
            <a:pPr marL="350872" indent="-358811" defTabSz="676997">
              <a:spcAft>
                <a:spcPts val="600"/>
              </a:spcAft>
              <a:buSzPct val="80000"/>
              <a:buFont typeface="Arial" panose="020B0604020202020204" pitchFamily="34" charset="0"/>
              <a:buChar char="•"/>
            </a:pPr>
            <a:r>
              <a:rPr lang="en-US" sz="1800" b="1" i="1" dirty="0">
                <a:solidFill>
                  <a:srgbClr val="5F6062"/>
                </a:solidFill>
                <a:latin typeface="Helvetica"/>
                <a:cs typeface="Helvetica"/>
              </a:rPr>
              <a:t>all interactions are through offered and consumed services</a:t>
            </a:r>
          </a:p>
          <a:p>
            <a:pPr marL="350872" indent="-358811" defTabSz="676997">
              <a:spcAft>
                <a:spcPts val="600"/>
              </a:spcAft>
              <a:buSzPct val="80000"/>
              <a:buFont typeface="Arial" panose="020B0604020202020204" pitchFamily="34" charset="0"/>
              <a:buChar char="•"/>
            </a:pPr>
            <a:r>
              <a:rPr lang="en-US" sz="1800" b="1" i="1" dirty="0">
                <a:solidFill>
                  <a:srgbClr val="5F6062"/>
                </a:solidFill>
                <a:latin typeface="Helvetica"/>
                <a:cs typeface="Helvetica"/>
              </a:rPr>
              <a:t>it fulfills its business role for the complete lifecycle, for every occurrence</a:t>
            </a:r>
          </a:p>
          <a:p>
            <a:pPr marL="350872" indent="-358811" defTabSz="676997">
              <a:spcAft>
                <a:spcPts val="600"/>
              </a:spcAft>
              <a:buSzPct val="80000"/>
              <a:buFont typeface="Arial" panose="020B0604020202020204" pitchFamily="34" charset="0"/>
              <a:buChar char="•"/>
            </a:pPr>
            <a:r>
              <a:rPr lang="en-US" sz="1800" b="1" i="1" dirty="0">
                <a:solidFill>
                  <a:srgbClr val="5F6062"/>
                </a:solidFill>
                <a:latin typeface="Helvetica"/>
                <a:cs typeface="Helvetica"/>
              </a:rPr>
              <a:t>can act as a stand-alone entity, can even be externally sourced</a:t>
            </a:r>
            <a:endParaRPr lang="en-US" sz="2000" b="1" dirty="0">
              <a:solidFill>
                <a:srgbClr val="5F6062"/>
              </a:solidFill>
              <a:latin typeface="Helvetica"/>
              <a:cs typeface="Helvetica"/>
            </a:endParaRPr>
          </a:p>
        </p:txBody>
      </p:sp>
      <p:pic>
        <p:nvPicPr>
          <p:cNvPr id="29" name="Picture 7">
            <a:extLst>
              <a:ext uri="{FF2B5EF4-FFF2-40B4-BE49-F238E27FC236}">
                <a16:creationId xmlns:a16="http://schemas.microsoft.com/office/drawing/2014/main" id="{786010E2-5B9F-4594-8AE4-B6FE1877DE8B}"/>
              </a:ext>
            </a:extLst>
          </p:cNvPr>
          <p:cNvPicPr>
            <a:picLocks noChangeAspect="1"/>
          </p:cNvPicPr>
          <p:nvPr/>
        </p:nvPicPr>
        <p:blipFill>
          <a:blip r:embed="rId3"/>
          <a:stretch>
            <a:fillRect/>
          </a:stretch>
        </p:blipFill>
        <p:spPr>
          <a:xfrm>
            <a:off x="609680" y="6558947"/>
            <a:ext cx="242309" cy="224435"/>
          </a:xfrm>
          <a:prstGeom prst="rect">
            <a:avLst/>
          </a:prstGeom>
        </p:spPr>
      </p:pic>
      <p:sp>
        <p:nvSpPr>
          <p:cNvPr id="30" name="Text Placeholder 15">
            <a:extLst>
              <a:ext uri="{FF2B5EF4-FFF2-40B4-BE49-F238E27FC236}">
                <a16:creationId xmlns:a16="http://schemas.microsoft.com/office/drawing/2014/main" id="{1FEB0508-FCDE-47CE-BDCF-E1D9B1DCDE04}"/>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GB" dirty="0"/>
              <a:t>Fig. 13</a:t>
            </a:r>
          </a:p>
        </p:txBody>
      </p:sp>
    </p:spTree>
  </p:cSld>
  <p:clrMapOvr>
    <a:masterClrMapping/>
  </p:clrMapOvr>
  <p:transition>
    <p:wipe dir="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74061" y="1466898"/>
            <a:ext cx="9779317" cy="3691881"/>
          </a:xfrm>
          <a:prstGeom prst="rect">
            <a:avLst/>
          </a:prstGeom>
        </p:spPr>
      </p:pic>
      <p:sp>
        <p:nvSpPr>
          <p:cNvPr id="13" name="Rond enkele hoek rechthoek 37">
            <a:extLst>
              <a:ext uri="{FF2B5EF4-FFF2-40B4-BE49-F238E27FC236}">
                <a16:creationId xmlns:a16="http://schemas.microsoft.com/office/drawing/2014/main" id="{181EBCC0-00DC-41EF-A895-CC1EA51B785F}"/>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2105817117"/>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21354"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6600850" y="2206451"/>
            <a:ext cx="5112568" cy="2926955"/>
          </a:xfrm>
          <a:prstGeom prst="rect">
            <a:avLst/>
          </a:prstGeom>
        </p:spPr>
        <p:txBody>
          <a:bodyPr wrap="square">
            <a:spAutoFit/>
          </a:bodyPr>
          <a:lstStyle/>
          <a:p>
            <a:r>
              <a:rPr lang="fr-BE" sz="1100" b="1" u="sng" dirty="0">
                <a:latin typeface="Arial" panose="020B0604020202020204" pitchFamily="34" charset="0"/>
              </a:rPr>
              <a:t>A</a:t>
            </a:r>
            <a:r>
              <a:rPr lang="en-BE" sz="1100" b="1" u="sng" dirty="0">
                <a:latin typeface="Arial" panose="020B0604020202020204" pitchFamily="34" charset="0"/>
              </a:rPr>
              <a:t>s</a:t>
            </a:r>
            <a:r>
              <a:rPr lang="fr-BE" sz="1100" b="1" u="sng" dirty="0">
                <a:latin typeface="Arial" panose="020B0604020202020204" pitchFamily="34" charset="0"/>
              </a:rPr>
              <a:t>s</a:t>
            </a:r>
            <a:r>
              <a:rPr lang="en-BE" sz="1100" b="1" u="sng" dirty="0">
                <a:latin typeface="Arial" panose="020B0604020202020204" pitchFamily="34" charset="0"/>
              </a:rPr>
              <a:t>e</a:t>
            </a:r>
            <a:r>
              <a:rPr lang="fr-BE" sz="1100" b="1" u="sng" dirty="0">
                <a:latin typeface="Arial" panose="020B0604020202020204" pitchFamily="34" charset="0"/>
              </a:rPr>
              <a:t>t</a:t>
            </a:r>
            <a:r>
              <a:rPr lang="en-BE" sz="1100" b="1" u="sng" dirty="0">
                <a:latin typeface="Arial" panose="020B0604020202020204" pitchFamily="34" charset="0"/>
              </a:rPr>
              <a:t> </a:t>
            </a:r>
            <a:r>
              <a:rPr lang="fr-BE" sz="1100" b="1" u="sng" dirty="0">
                <a:latin typeface="Arial" panose="020B0604020202020204" pitchFamily="34" charset="0"/>
              </a:rPr>
              <a:t>T</a:t>
            </a:r>
            <a:r>
              <a:rPr lang="en-BE" sz="1100" b="1" u="sng" dirty="0">
                <a:latin typeface="Arial" panose="020B0604020202020204" pitchFamily="34" charset="0"/>
              </a:rPr>
              <a:t>y</a:t>
            </a:r>
            <a:r>
              <a:rPr lang="fr-BE" sz="1100" b="1" u="sng" dirty="0">
                <a:latin typeface="Arial" panose="020B0604020202020204" pitchFamily="34" charset="0"/>
              </a:rPr>
              <a:t>p</a:t>
            </a:r>
            <a:r>
              <a:rPr lang="en-BE" sz="1100" b="1" u="sng" dirty="0">
                <a:latin typeface="Arial" panose="020B0604020202020204" pitchFamily="34" charset="0"/>
              </a:rPr>
              <a:t>e:</a:t>
            </a:r>
          </a:p>
          <a:p>
            <a:endParaRPr lang="en-BE" sz="1100" dirty="0">
              <a:latin typeface="Arial" panose="020B0604020202020204" pitchFamily="34" charset="0"/>
            </a:endParaRPr>
          </a:p>
          <a:p>
            <a:r>
              <a:rPr lang="en-US" dirty="0"/>
              <a:t>The general type of artifact produced and/or managed by any service domain that conforms to the functional pattern.</a:t>
            </a:r>
          </a:p>
          <a:p>
            <a:r>
              <a:rPr lang="en-US" sz="1400" dirty="0">
                <a:latin typeface="Arial" panose="020B0604020202020204" pitchFamily="34" charset="0"/>
              </a:rPr>
              <a:t>Some tangible or intangible thing that the bank has ownership and/or influence over and has one or more inherent uses or purposes that create commercial value</a:t>
            </a:r>
            <a:endParaRPr lang="en-BE" sz="1400" dirty="0">
              <a:latin typeface="Arial" panose="020B0604020202020204" pitchFamily="34" charset="0"/>
            </a:endParaRPr>
          </a:p>
          <a:p>
            <a:endParaRPr lang="en-BE" sz="1400" dirty="0">
              <a:latin typeface="Arial" panose="020B0604020202020204" pitchFamily="34" charset="0"/>
            </a:endParaRPr>
          </a:p>
          <a:p>
            <a:r>
              <a:rPr lang="fr-BE" sz="1100" b="1" dirty="0">
                <a:latin typeface="Arial" panose="020B0604020202020204" pitchFamily="34" charset="0"/>
              </a:rPr>
              <a:t>Comment</a:t>
            </a:r>
            <a:endParaRPr lang="fr-BE" sz="1100" dirty="0">
              <a:latin typeface="Times New Roman" panose="02020603050405020304" pitchFamily="18" charset="0"/>
            </a:endParaRPr>
          </a:p>
          <a:p>
            <a:r>
              <a:rPr lang="en-US" dirty="0"/>
              <a:t>BIAN has defined the likely assets found in any bank and uses this approach to isolate the specific types of asset that are acted on by the Service Domains. The role or purpose of each and every Service Domain is to apply its specific functional pattern to instances of one type of asset.</a:t>
            </a:r>
            <a:endParaRPr lang="en-BE" dirty="0"/>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1488282" y="1250873"/>
            <a:ext cx="1249668" cy="52353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pic>
        <p:nvPicPr>
          <p:cNvPr id="10" name="Picture 9">
            <a:extLst>
              <a:ext uri="{FF2B5EF4-FFF2-40B4-BE49-F238E27FC236}">
                <a16:creationId xmlns:a16="http://schemas.microsoft.com/office/drawing/2014/main" id="{68FA27E6-54D5-40C0-B03D-13A9356BABBD}"/>
              </a:ext>
            </a:extLst>
          </p:cNvPr>
          <p:cNvPicPr>
            <a:picLocks noChangeAspect="1"/>
          </p:cNvPicPr>
          <p:nvPr/>
        </p:nvPicPr>
        <p:blipFill>
          <a:blip r:embed="rId5"/>
          <a:stretch>
            <a:fillRect/>
          </a:stretch>
        </p:blipFill>
        <p:spPr>
          <a:xfrm>
            <a:off x="1530427" y="3002369"/>
            <a:ext cx="1512168" cy="981012"/>
          </a:xfrm>
          <a:prstGeom prst="rect">
            <a:avLst/>
          </a:prstGeom>
        </p:spPr>
      </p:pic>
      <p:pic>
        <p:nvPicPr>
          <p:cNvPr id="11" name="Picture 10">
            <a:extLst>
              <a:ext uri="{FF2B5EF4-FFF2-40B4-BE49-F238E27FC236}">
                <a16:creationId xmlns:a16="http://schemas.microsoft.com/office/drawing/2014/main" id="{D79453C7-5F67-4F94-B924-F2E241AAED27}"/>
              </a:ext>
            </a:extLst>
          </p:cNvPr>
          <p:cNvPicPr>
            <a:picLocks noChangeAspect="1"/>
          </p:cNvPicPr>
          <p:nvPr/>
        </p:nvPicPr>
        <p:blipFill>
          <a:blip r:embed="rId6"/>
          <a:stretch>
            <a:fillRect/>
          </a:stretch>
        </p:blipFill>
        <p:spPr>
          <a:xfrm>
            <a:off x="2077468" y="4482187"/>
            <a:ext cx="1362166" cy="1150025"/>
          </a:xfrm>
          <a:prstGeom prst="rect">
            <a:avLst/>
          </a:prstGeom>
        </p:spPr>
      </p:pic>
      <p:pic>
        <p:nvPicPr>
          <p:cNvPr id="12" name="Picture 11">
            <a:extLst>
              <a:ext uri="{FF2B5EF4-FFF2-40B4-BE49-F238E27FC236}">
                <a16:creationId xmlns:a16="http://schemas.microsoft.com/office/drawing/2014/main" id="{3FFE30B7-5211-4298-8CCB-C59A3C6FDC90}"/>
              </a:ext>
            </a:extLst>
          </p:cNvPr>
          <p:cNvPicPr>
            <a:picLocks noChangeAspect="1"/>
          </p:cNvPicPr>
          <p:nvPr/>
        </p:nvPicPr>
        <p:blipFill>
          <a:blip r:embed="rId7"/>
          <a:stretch>
            <a:fillRect/>
          </a:stretch>
        </p:blipFill>
        <p:spPr>
          <a:xfrm>
            <a:off x="4008562" y="4095174"/>
            <a:ext cx="1494580" cy="1207621"/>
          </a:xfrm>
          <a:prstGeom prst="rect">
            <a:avLst/>
          </a:prstGeom>
        </p:spPr>
      </p:pic>
      <p:sp>
        <p:nvSpPr>
          <p:cNvPr id="13" name="Rond enkele hoek rechthoek 37">
            <a:extLst>
              <a:ext uri="{FF2B5EF4-FFF2-40B4-BE49-F238E27FC236}">
                <a16:creationId xmlns:a16="http://schemas.microsoft.com/office/drawing/2014/main" id="{181EBCC0-00DC-41EF-A895-CC1EA51B785F}"/>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7578337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14448" y="1198339"/>
            <a:ext cx="6485157" cy="2448272"/>
          </a:xfrm>
          <a:prstGeom prst="rect">
            <a:avLst/>
          </a:prstGeom>
        </p:spPr>
      </p:pic>
      <p:grpSp>
        <p:nvGrpSpPr>
          <p:cNvPr id="4" name="Group 3">
            <a:extLst>
              <a:ext uri="{FF2B5EF4-FFF2-40B4-BE49-F238E27FC236}">
                <a16:creationId xmlns:a16="http://schemas.microsoft.com/office/drawing/2014/main" id="{3024D0C2-295F-4057-90AE-0BDCFCC1857D}"/>
              </a:ext>
            </a:extLst>
          </p:cNvPr>
          <p:cNvGrpSpPr/>
          <p:nvPr/>
        </p:nvGrpSpPr>
        <p:grpSpPr>
          <a:xfrm>
            <a:off x="6508292" y="1862458"/>
            <a:ext cx="5181222" cy="4432402"/>
            <a:chOff x="6508292" y="1862458"/>
            <a:chExt cx="5181222" cy="4432402"/>
          </a:xfrm>
        </p:grpSpPr>
        <p:pic>
          <p:nvPicPr>
            <p:cNvPr id="6" name="Picture 5">
              <a:extLst>
                <a:ext uri="{FF2B5EF4-FFF2-40B4-BE49-F238E27FC236}">
                  <a16:creationId xmlns:a16="http://schemas.microsoft.com/office/drawing/2014/main" id="{D44B86A1-471C-40BA-8B66-F4E1823968F8}"/>
                </a:ext>
              </a:extLst>
            </p:cNvPr>
            <p:cNvPicPr>
              <a:picLocks noChangeAspect="1"/>
            </p:cNvPicPr>
            <p:nvPr/>
          </p:nvPicPr>
          <p:blipFill>
            <a:blip r:embed="rId5"/>
            <a:stretch>
              <a:fillRect/>
            </a:stretch>
          </p:blipFill>
          <p:spPr>
            <a:xfrm>
              <a:off x="6528842" y="1862458"/>
              <a:ext cx="5160672" cy="4432402"/>
            </a:xfrm>
            <a:prstGeom prst="rect">
              <a:avLst/>
            </a:prstGeom>
          </p:spPr>
        </p:pic>
        <p:sp>
          <p:nvSpPr>
            <p:cNvPr id="3" name="TextBox 2">
              <a:extLst>
                <a:ext uri="{FF2B5EF4-FFF2-40B4-BE49-F238E27FC236}">
                  <a16:creationId xmlns:a16="http://schemas.microsoft.com/office/drawing/2014/main" id="{90D8B076-5D3F-49C2-A92B-B70D09790D58}"/>
                </a:ext>
              </a:extLst>
            </p:cNvPr>
            <p:cNvSpPr txBox="1"/>
            <p:nvPr/>
          </p:nvSpPr>
          <p:spPr>
            <a:xfrm>
              <a:off x="6508292" y="3070547"/>
              <a:ext cx="857927" cy="461665"/>
            </a:xfrm>
            <a:prstGeom prst="rect">
              <a:avLst/>
            </a:prstGeom>
            <a:noFill/>
          </p:spPr>
          <p:txBody>
            <a:bodyPr wrap="none" rtlCol="0">
              <a:spAutoFit/>
            </a:bodyPr>
            <a:lstStyle/>
            <a:p>
              <a:r>
                <a:rPr lang="fr-BE" sz="1200" b="1" dirty="0"/>
                <a:t>F</a:t>
              </a:r>
              <a:r>
                <a:rPr lang="en-BE" sz="1200" b="1" dirty="0"/>
                <a:t>u</a:t>
              </a:r>
              <a:r>
                <a:rPr lang="fr-BE" sz="1200" b="1" dirty="0"/>
                <a:t>n</a:t>
              </a:r>
              <a:r>
                <a:rPr lang="en-BE" sz="1200" b="1" dirty="0"/>
                <a:t>c</a:t>
              </a:r>
              <a:r>
                <a:rPr lang="fr-BE" sz="1200" b="1" dirty="0"/>
                <a:t>t</a:t>
              </a:r>
              <a:r>
                <a:rPr lang="en-BE" sz="1200" b="1" dirty="0" err="1"/>
                <a:t>i</a:t>
              </a:r>
              <a:r>
                <a:rPr lang="fr-BE" sz="1200" b="1" dirty="0"/>
                <a:t>o</a:t>
              </a:r>
              <a:r>
                <a:rPr lang="en-BE" sz="1200" b="1" dirty="0"/>
                <a:t>n</a:t>
              </a:r>
              <a:r>
                <a:rPr lang="fr-BE" sz="1200" b="1" dirty="0"/>
                <a:t>a</a:t>
              </a:r>
              <a:r>
                <a:rPr lang="en-BE" sz="1200" b="1" dirty="0"/>
                <a:t>l</a:t>
              </a:r>
            </a:p>
            <a:p>
              <a:r>
                <a:rPr lang="fr-BE" sz="1200" b="1" dirty="0"/>
                <a:t>P</a:t>
              </a:r>
              <a:r>
                <a:rPr lang="en-BE" sz="1200" b="1" dirty="0"/>
                <a:t>a</a:t>
              </a:r>
              <a:r>
                <a:rPr lang="fr-BE" sz="1200" b="1" dirty="0"/>
                <a:t>t</a:t>
              </a:r>
              <a:r>
                <a:rPr lang="en-BE" sz="1200" b="1" dirty="0"/>
                <a:t>t</a:t>
              </a:r>
              <a:r>
                <a:rPr lang="fr-BE" sz="1200" b="1" dirty="0"/>
                <a:t>e</a:t>
              </a:r>
              <a:r>
                <a:rPr lang="en-BE" sz="1200" b="1" dirty="0"/>
                <a:t>r</a:t>
              </a:r>
              <a:r>
                <a:rPr lang="fr-BE" sz="1200" b="1" dirty="0"/>
                <a:t>n</a:t>
              </a:r>
              <a:endParaRPr lang="en-BE" sz="1200" b="1" dirty="0"/>
            </a:p>
          </p:txBody>
        </p:sp>
        <p:sp>
          <p:nvSpPr>
            <p:cNvPr id="7" name="TextBox 6">
              <a:extLst>
                <a:ext uri="{FF2B5EF4-FFF2-40B4-BE49-F238E27FC236}">
                  <a16:creationId xmlns:a16="http://schemas.microsoft.com/office/drawing/2014/main" id="{2591F066-3CDE-4436-B9C3-0C2A88B504C0}"/>
                </a:ext>
              </a:extLst>
            </p:cNvPr>
            <p:cNvSpPr txBox="1"/>
            <p:nvPr/>
          </p:nvSpPr>
          <p:spPr>
            <a:xfrm>
              <a:off x="7248922" y="2045990"/>
              <a:ext cx="599844" cy="461665"/>
            </a:xfrm>
            <a:prstGeom prst="rect">
              <a:avLst/>
            </a:prstGeom>
            <a:noFill/>
          </p:spPr>
          <p:txBody>
            <a:bodyPr wrap="none" rtlCol="0">
              <a:spAutoFit/>
            </a:bodyPr>
            <a:lstStyle/>
            <a:p>
              <a:r>
                <a:rPr lang="en-BE" sz="1200" b="1" dirty="0"/>
                <a:t>A</a:t>
              </a:r>
              <a:r>
                <a:rPr lang="fr-BE" sz="1200" b="1" dirty="0"/>
                <a:t>c</a:t>
              </a:r>
              <a:r>
                <a:rPr lang="en-BE" sz="1200" b="1" dirty="0"/>
                <a:t>t</a:t>
              </a:r>
              <a:r>
                <a:rPr lang="fr-BE" sz="1200" b="1" dirty="0"/>
                <a:t>i</a:t>
              </a:r>
              <a:r>
                <a:rPr lang="en-BE" sz="1200" b="1" dirty="0"/>
                <a:t>o</a:t>
              </a:r>
              <a:r>
                <a:rPr lang="fr-BE" sz="1200" b="1" dirty="0"/>
                <a:t>n</a:t>
              </a:r>
              <a:endParaRPr lang="en-BE" sz="1200" b="1" dirty="0"/>
            </a:p>
            <a:p>
              <a:r>
                <a:rPr lang="en-BE" sz="1200" b="1" dirty="0"/>
                <a:t>T</a:t>
              </a:r>
              <a:r>
                <a:rPr lang="fr-BE" sz="1200" b="1" dirty="0"/>
                <a:t>e</a:t>
              </a:r>
              <a:r>
                <a:rPr lang="en-BE" sz="1200" b="1" dirty="0"/>
                <a:t>r</a:t>
              </a:r>
              <a:r>
                <a:rPr lang="fr-BE" sz="1200" b="1" dirty="0"/>
                <a:t>m</a:t>
              </a:r>
              <a:endParaRPr lang="en-BE" sz="1200" b="1" dirty="0"/>
            </a:p>
          </p:txBody>
        </p:sp>
      </p:grpSp>
      <p:sp>
        <p:nvSpPr>
          <p:cNvPr id="8" name="Rectangle: Rounded Corners 7">
            <a:extLst>
              <a:ext uri="{FF2B5EF4-FFF2-40B4-BE49-F238E27FC236}">
                <a16:creationId xmlns:a16="http://schemas.microsoft.com/office/drawing/2014/main" id="{12F5C42D-C231-49CE-A8B2-0D019F27A5FB}"/>
              </a:ext>
            </a:extLst>
          </p:cNvPr>
          <p:cNvSpPr/>
          <p:nvPr/>
        </p:nvSpPr>
        <p:spPr>
          <a:xfrm>
            <a:off x="5063150" y="2114969"/>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9" name="Rectangle 8">
            <a:extLst>
              <a:ext uri="{FF2B5EF4-FFF2-40B4-BE49-F238E27FC236}">
                <a16:creationId xmlns:a16="http://schemas.microsoft.com/office/drawing/2014/main" id="{ECA5FAA3-5667-4DBF-9616-9B9F616B3E0C}"/>
              </a:ext>
            </a:extLst>
          </p:cNvPr>
          <p:cNvSpPr/>
          <p:nvPr/>
        </p:nvSpPr>
        <p:spPr>
          <a:xfrm>
            <a:off x="1576892" y="3718619"/>
            <a:ext cx="4680520" cy="2613023"/>
          </a:xfrm>
          <a:prstGeom prst="rect">
            <a:avLst/>
          </a:prstGeom>
        </p:spPr>
        <p:txBody>
          <a:bodyPr wrap="square">
            <a:spAutoFit/>
          </a:bodyPr>
          <a:lstStyle/>
          <a:p>
            <a:r>
              <a:rPr lang="en-BE" sz="1100" b="1" u="sng" dirty="0">
                <a:latin typeface="Arial" panose="020B0604020202020204" pitchFamily="34" charset="0"/>
              </a:rPr>
              <a:t>Functional Pattern</a:t>
            </a:r>
          </a:p>
          <a:p>
            <a:endParaRPr lang="en-BE" sz="1100" dirty="0">
              <a:latin typeface="Arial" panose="020B0604020202020204" pitchFamily="34" charset="0"/>
            </a:endParaRPr>
          </a:p>
          <a:p>
            <a:r>
              <a:rPr lang="en-BE" sz="1100" dirty="0">
                <a:latin typeface="Arial" panose="020B0604020202020204" pitchFamily="34" charset="0"/>
              </a:rPr>
              <a:t>A set of action types that </a:t>
            </a:r>
            <a:r>
              <a:rPr lang="fr-BE" sz="1100" dirty="0">
                <a:latin typeface="Arial" panose="020B0604020202020204" pitchFamily="34" charset="0"/>
              </a:rPr>
              <a:t>p</a:t>
            </a:r>
            <a:r>
              <a:rPr lang="en-BE" sz="1100" dirty="0">
                <a:latin typeface="Arial" panose="020B0604020202020204" pitchFamily="34" charset="0"/>
              </a:rPr>
              <a:t>r</a:t>
            </a:r>
            <a:r>
              <a:rPr lang="fr-BE" sz="1100" dirty="0">
                <a:latin typeface="Arial" panose="020B0604020202020204" pitchFamily="34" charset="0"/>
              </a:rPr>
              <a:t>o</a:t>
            </a:r>
            <a:r>
              <a:rPr lang="en-BE" sz="1100" dirty="0">
                <a:latin typeface="Arial" panose="020B0604020202020204" pitchFamily="34" charset="0"/>
              </a:rPr>
              <a:t>v</a:t>
            </a:r>
            <a:r>
              <a:rPr lang="fr-BE" sz="1100" dirty="0">
                <a:latin typeface="Arial" panose="020B0604020202020204" pitchFamily="34" charset="0"/>
              </a:rPr>
              <a:t>i</a:t>
            </a:r>
            <a:r>
              <a:rPr lang="en-BE" sz="1100" dirty="0">
                <a:latin typeface="Arial" panose="020B0604020202020204" pitchFamily="34" charset="0"/>
              </a:rPr>
              <a:t>d</a:t>
            </a:r>
            <a:r>
              <a:rPr lang="fr-BE" sz="1100" dirty="0">
                <a:latin typeface="Arial" panose="020B0604020202020204" pitchFamily="34" charset="0"/>
              </a:rPr>
              <a:t>e</a:t>
            </a:r>
            <a:r>
              <a:rPr lang="en-BE" sz="1100" dirty="0">
                <a:latin typeface="Arial" panose="020B0604020202020204" pitchFamily="34" charset="0"/>
              </a:rPr>
              <a:t> </a:t>
            </a:r>
            <a:r>
              <a:rPr lang="fr-BE" sz="1100" dirty="0">
                <a:latin typeface="Arial" panose="020B0604020202020204" pitchFamily="34" charset="0"/>
              </a:rPr>
              <a:t>t</a:t>
            </a:r>
            <a:r>
              <a:rPr lang="en-BE" sz="1100" dirty="0">
                <a:latin typeface="Arial" panose="020B0604020202020204" pitchFamily="34" charset="0"/>
              </a:rPr>
              <a:t>h</a:t>
            </a:r>
            <a:r>
              <a:rPr lang="fr-BE" sz="1100" dirty="0">
                <a:latin typeface="Arial" panose="020B0604020202020204" pitchFamily="34" charset="0"/>
              </a:rPr>
              <a:t>e</a:t>
            </a:r>
            <a:r>
              <a:rPr lang="en-BE" sz="1100" dirty="0">
                <a:latin typeface="Arial" panose="020B0604020202020204" pitchFamily="34" charset="0"/>
              </a:rPr>
              <a:t> </a:t>
            </a:r>
            <a:r>
              <a:rPr lang="fr-BE" sz="1100" dirty="0">
                <a:latin typeface="Arial" panose="020B0604020202020204" pitchFamily="34" charset="0"/>
              </a:rPr>
              <a:t>c</a:t>
            </a:r>
            <a:r>
              <a:rPr lang="en-BE" sz="1100" dirty="0">
                <a:latin typeface="Arial" panose="020B0604020202020204" pitchFamily="34" charset="0"/>
              </a:rPr>
              <a:t>a</a:t>
            </a:r>
            <a:r>
              <a:rPr lang="fr-BE" sz="1100" dirty="0">
                <a:latin typeface="Arial" panose="020B0604020202020204" pitchFamily="34" charset="0"/>
              </a:rPr>
              <a:t>p</a:t>
            </a:r>
            <a:r>
              <a:rPr lang="en-BE" sz="1100" dirty="0">
                <a:latin typeface="Arial" panose="020B0604020202020204" pitchFamily="34" charset="0"/>
              </a:rPr>
              <a:t>a</a:t>
            </a:r>
            <a:r>
              <a:rPr lang="fr-BE" sz="1100" dirty="0">
                <a:latin typeface="Arial" panose="020B0604020202020204" pitchFamily="34" charset="0"/>
              </a:rPr>
              <a:t>b</a:t>
            </a:r>
            <a:r>
              <a:rPr lang="en-BE" sz="1100" dirty="0" err="1">
                <a:latin typeface="Arial" panose="020B0604020202020204" pitchFamily="34" charset="0"/>
              </a:rPr>
              <a:t>i</a:t>
            </a:r>
            <a:r>
              <a:rPr lang="fr-BE" sz="1100" dirty="0">
                <a:latin typeface="Arial" panose="020B0604020202020204" pitchFamily="34" charset="0"/>
              </a:rPr>
              <a:t>l</a:t>
            </a:r>
            <a:r>
              <a:rPr lang="en-BE" sz="1100" dirty="0" err="1">
                <a:latin typeface="Arial" panose="020B0604020202020204" pitchFamily="34" charset="0"/>
              </a:rPr>
              <a:t>i</a:t>
            </a:r>
            <a:r>
              <a:rPr lang="fr-BE" sz="1100" dirty="0">
                <a:latin typeface="Arial" panose="020B0604020202020204" pitchFamily="34" charset="0"/>
              </a:rPr>
              <a:t>t</a:t>
            </a:r>
            <a:r>
              <a:rPr lang="en-BE" sz="1100" dirty="0">
                <a:latin typeface="Arial" panose="020B0604020202020204" pitchFamily="34" charset="0"/>
              </a:rPr>
              <a:t>y </a:t>
            </a:r>
            <a:r>
              <a:rPr lang="fr-BE" sz="1100" dirty="0">
                <a:latin typeface="Arial" panose="020B0604020202020204" pitchFamily="34" charset="0"/>
              </a:rPr>
              <a:t>t</a:t>
            </a:r>
            <a:r>
              <a:rPr lang="en-BE" sz="1100" dirty="0">
                <a:latin typeface="Arial" panose="020B0604020202020204" pitchFamily="34" charset="0"/>
              </a:rPr>
              <a:t>o </a:t>
            </a:r>
            <a:r>
              <a:rPr lang="fr-BE" sz="1100" dirty="0">
                <a:latin typeface="Arial" panose="020B0604020202020204" pitchFamily="34" charset="0"/>
              </a:rPr>
              <a:t>t</a:t>
            </a:r>
            <a:r>
              <a:rPr lang="en-BE" sz="1100" dirty="0">
                <a:latin typeface="Arial" panose="020B0604020202020204" pitchFamily="34" charset="0"/>
              </a:rPr>
              <a:t>h</a:t>
            </a:r>
            <a:r>
              <a:rPr lang="fr-BE" sz="1100" dirty="0">
                <a:latin typeface="Arial" panose="020B0604020202020204" pitchFamily="34" charset="0"/>
              </a:rPr>
              <a:t>e</a:t>
            </a:r>
            <a:r>
              <a:rPr lang="en-BE" sz="1100" dirty="0">
                <a:latin typeface="Arial" panose="020B0604020202020204" pitchFamily="34" charset="0"/>
              </a:rPr>
              <a:t> </a:t>
            </a:r>
            <a:r>
              <a:rPr lang="fr-BE" sz="1100" dirty="0">
                <a:latin typeface="Arial" panose="020B0604020202020204" pitchFamily="34" charset="0"/>
              </a:rPr>
              <a:t>f</a:t>
            </a:r>
            <a:r>
              <a:rPr lang="en-BE" sz="1100" dirty="0">
                <a:latin typeface="Arial" panose="020B0604020202020204" pitchFamily="34" charset="0"/>
              </a:rPr>
              <a:t>u</a:t>
            </a:r>
            <a:r>
              <a:rPr lang="fr-BE" sz="1100" dirty="0">
                <a:latin typeface="Arial" panose="020B0604020202020204" pitchFamily="34" charset="0"/>
              </a:rPr>
              <a:t>l</a:t>
            </a:r>
            <a:r>
              <a:rPr lang="en-BE" sz="1100" dirty="0">
                <a:latin typeface="Arial" panose="020B0604020202020204" pitchFamily="34" charset="0"/>
              </a:rPr>
              <a:t>f</a:t>
            </a:r>
            <a:r>
              <a:rPr lang="fr-BE" sz="1100" dirty="0">
                <a:latin typeface="Arial" panose="020B0604020202020204" pitchFamily="34" charset="0"/>
              </a:rPr>
              <a:t>i</a:t>
            </a:r>
            <a:r>
              <a:rPr lang="en-BE" sz="1100" dirty="0">
                <a:latin typeface="Arial" panose="020B0604020202020204" pitchFamily="34" charset="0"/>
              </a:rPr>
              <a:t>l </a:t>
            </a:r>
            <a:r>
              <a:rPr lang="fr-BE" sz="1100" dirty="0">
                <a:latin typeface="Arial" panose="020B0604020202020204" pitchFamily="34" charset="0"/>
              </a:rPr>
              <a:t>t</a:t>
            </a:r>
            <a:r>
              <a:rPr lang="en-BE" sz="1100" dirty="0">
                <a:latin typeface="Arial" panose="020B0604020202020204" pitchFamily="34" charset="0"/>
              </a:rPr>
              <a:t>h</a:t>
            </a:r>
            <a:r>
              <a:rPr lang="fr-BE" sz="1100" dirty="0">
                <a:latin typeface="Arial" panose="020B0604020202020204" pitchFamily="34" charset="0"/>
              </a:rPr>
              <a:t>e</a:t>
            </a:r>
            <a:r>
              <a:rPr lang="en-BE" sz="1100" dirty="0">
                <a:latin typeface="Arial" panose="020B0604020202020204" pitchFamily="34" charset="0"/>
              </a:rPr>
              <a:t> </a:t>
            </a:r>
            <a:r>
              <a:rPr lang="fr-BE" sz="1100" dirty="0">
                <a:latin typeface="Arial" panose="020B0604020202020204" pitchFamily="34" charset="0"/>
              </a:rPr>
              <a:t>r</a:t>
            </a:r>
            <a:r>
              <a:rPr lang="en-BE" sz="1100" dirty="0">
                <a:latin typeface="Arial" panose="020B0604020202020204" pitchFamily="34" charset="0"/>
              </a:rPr>
              <a:t>o</a:t>
            </a:r>
            <a:r>
              <a:rPr lang="fr-BE" sz="1100" dirty="0">
                <a:latin typeface="Arial" panose="020B0604020202020204" pitchFamily="34" charset="0"/>
              </a:rPr>
              <a:t>l</a:t>
            </a:r>
            <a:r>
              <a:rPr lang="en-BE" sz="1100" dirty="0">
                <a:latin typeface="Arial" panose="020B0604020202020204" pitchFamily="34" charset="0"/>
              </a:rPr>
              <a:t>e </a:t>
            </a:r>
            <a:r>
              <a:rPr lang="fr-BE" sz="1100" dirty="0">
                <a:latin typeface="Arial" panose="020B0604020202020204" pitchFamily="34" charset="0"/>
              </a:rPr>
              <a:t>o</a:t>
            </a:r>
            <a:r>
              <a:rPr lang="en-BE" sz="1100" dirty="0">
                <a:latin typeface="Arial" panose="020B0604020202020204" pitchFamily="34" charset="0"/>
              </a:rPr>
              <a:t>f </a:t>
            </a:r>
            <a:r>
              <a:rPr lang="fr-BE" sz="1100" dirty="0">
                <a:latin typeface="Arial" panose="020B0604020202020204" pitchFamily="34" charset="0"/>
              </a:rPr>
              <a:t>a</a:t>
            </a:r>
            <a:r>
              <a:rPr lang="en-BE" sz="1100" dirty="0">
                <a:latin typeface="Arial" panose="020B0604020202020204" pitchFamily="34" charset="0"/>
              </a:rPr>
              <a:t> </a:t>
            </a:r>
            <a:r>
              <a:rPr lang="fr-BE" sz="1100" dirty="0">
                <a:latin typeface="Arial" panose="020B0604020202020204" pitchFamily="34" charset="0"/>
              </a:rPr>
              <a:t>s</a:t>
            </a:r>
            <a:r>
              <a:rPr lang="en-BE" sz="1100" dirty="0">
                <a:latin typeface="Arial" panose="020B0604020202020204" pitchFamily="34" charset="0"/>
              </a:rPr>
              <a:t>e</a:t>
            </a:r>
            <a:r>
              <a:rPr lang="fr-BE" sz="1100" dirty="0">
                <a:latin typeface="Arial" panose="020B0604020202020204" pitchFamily="34" charset="0"/>
              </a:rPr>
              <a:t>r</a:t>
            </a:r>
            <a:r>
              <a:rPr lang="en-BE" sz="1100" dirty="0">
                <a:latin typeface="Arial" panose="020B0604020202020204" pitchFamily="34" charset="0"/>
              </a:rPr>
              <a:t>v</a:t>
            </a:r>
            <a:r>
              <a:rPr lang="fr-BE" sz="1100" dirty="0">
                <a:latin typeface="Arial" panose="020B0604020202020204" pitchFamily="34" charset="0"/>
              </a:rPr>
              <a:t>i</a:t>
            </a:r>
            <a:r>
              <a:rPr lang="en-BE" sz="1100" dirty="0">
                <a:latin typeface="Arial" panose="020B0604020202020204" pitchFamily="34" charset="0"/>
              </a:rPr>
              <a:t>c</a:t>
            </a:r>
            <a:r>
              <a:rPr lang="fr-BE" sz="1100" dirty="0">
                <a:latin typeface="Arial" panose="020B0604020202020204" pitchFamily="34" charset="0"/>
              </a:rPr>
              <a:t>e</a:t>
            </a:r>
            <a:r>
              <a:rPr lang="en-BE" sz="1100" dirty="0">
                <a:latin typeface="Arial" panose="020B0604020202020204" pitchFamily="34" charset="0"/>
              </a:rPr>
              <a:t> </a:t>
            </a:r>
            <a:r>
              <a:rPr lang="fr-BE" sz="1100" dirty="0">
                <a:latin typeface="Arial" panose="020B0604020202020204" pitchFamily="34" charset="0"/>
              </a:rPr>
              <a:t>d</a:t>
            </a:r>
            <a:r>
              <a:rPr lang="en-BE" sz="1100" dirty="0">
                <a:latin typeface="Arial" panose="020B0604020202020204" pitchFamily="34" charset="0"/>
              </a:rPr>
              <a:t>o</a:t>
            </a:r>
            <a:r>
              <a:rPr lang="fr-BE" sz="1100" dirty="0">
                <a:latin typeface="Arial" panose="020B0604020202020204" pitchFamily="34" charset="0"/>
              </a:rPr>
              <a:t>m</a:t>
            </a:r>
            <a:r>
              <a:rPr lang="en-BE" sz="1100" dirty="0">
                <a:latin typeface="Arial" panose="020B0604020202020204" pitchFamily="34" charset="0"/>
              </a:rPr>
              <a:t>a</a:t>
            </a:r>
            <a:r>
              <a:rPr lang="fr-BE" sz="1100" dirty="0">
                <a:latin typeface="Arial" panose="020B0604020202020204" pitchFamily="34" charset="0"/>
              </a:rPr>
              <a:t>i</a:t>
            </a:r>
            <a:r>
              <a:rPr lang="en-BE" sz="1100" dirty="0">
                <a:latin typeface="Arial" panose="020B0604020202020204" pitchFamily="34" charset="0"/>
              </a:rPr>
              <a:t>n </a:t>
            </a:r>
            <a:r>
              <a:rPr lang="fr-BE" sz="1100" dirty="0">
                <a:latin typeface="Arial" panose="020B0604020202020204" pitchFamily="34" charset="0"/>
              </a:rPr>
              <a:t>w</a:t>
            </a:r>
            <a:r>
              <a:rPr lang="en-BE" sz="1100" dirty="0" err="1">
                <a:latin typeface="Arial" panose="020B0604020202020204" pitchFamily="34" charset="0"/>
              </a:rPr>
              <a:t>i</a:t>
            </a:r>
            <a:r>
              <a:rPr lang="fr-BE" sz="1100" dirty="0">
                <a:latin typeface="Arial" panose="020B0604020202020204" pitchFamily="34" charset="0"/>
              </a:rPr>
              <a:t>t</a:t>
            </a:r>
            <a:r>
              <a:rPr lang="en-BE" sz="1100" dirty="0">
                <a:latin typeface="Arial" panose="020B0604020202020204" pitchFamily="34" charset="0"/>
              </a:rPr>
              <a:t>h </a:t>
            </a:r>
            <a:r>
              <a:rPr lang="fr-BE" sz="1100" dirty="0">
                <a:latin typeface="Arial" panose="020B0604020202020204" pitchFamily="34" charset="0"/>
              </a:rPr>
              <a:t>r</a:t>
            </a:r>
            <a:r>
              <a:rPr lang="en-BE" sz="1100" dirty="0">
                <a:latin typeface="Arial" panose="020B0604020202020204" pitchFamily="34" charset="0"/>
              </a:rPr>
              <a:t>e</a:t>
            </a:r>
            <a:r>
              <a:rPr lang="fr-BE" sz="1100" dirty="0">
                <a:latin typeface="Arial" panose="020B0604020202020204" pitchFamily="34" charset="0"/>
              </a:rPr>
              <a:t>g</a:t>
            </a:r>
            <a:r>
              <a:rPr lang="en-BE" sz="1100" dirty="0">
                <a:latin typeface="Arial" panose="020B0604020202020204" pitchFamily="34" charset="0"/>
              </a:rPr>
              <a:t>a</a:t>
            </a:r>
            <a:r>
              <a:rPr lang="fr-BE" sz="1100" dirty="0">
                <a:latin typeface="Arial" panose="020B0604020202020204" pitchFamily="34" charset="0"/>
              </a:rPr>
              <a:t>r</a:t>
            </a:r>
            <a:r>
              <a:rPr lang="en-BE" sz="1100" dirty="0">
                <a:latin typeface="Arial" panose="020B0604020202020204" pitchFamily="34" charset="0"/>
              </a:rPr>
              <a:t>d </a:t>
            </a:r>
            <a:r>
              <a:rPr lang="fr-BE" sz="1100" dirty="0">
                <a:latin typeface="Arial" panose="020B0604020202020204" pitchFamily="34" charset="0"/>
              </a:rPr>
              <a:t>t</a:t>
            </a:r>
            <a:r>
              <a:rPr lang="en-BE" sz="1100" dirty="0">
                <a:latin typeface="Arial" panose="020B0604020202020204" pitchFamily="34" charset="0"/>
              </a:rPr>
              <a:t>o </a:t>
            </a:r>
            <a:r>
              <a:rPr lang="fr-BE" sz="1100" dirty="0">
                <a:latin typeface="Arial" panose="020B0604020202020204" pitchFamily="34" charset="0"/>
              </a:rPr>
              <a:t>t</a:t>
            </a:r>
            <a:r>
              <a:rPr lang="en-BE" sz="1100" dirty="0">
                <a:latin typeface="Arial" panose="020B0604020202020204" pitchFamily="34" charset="0"/>
              </a:rPr>
              <a:t>h</a:t>
            </a:r>
            <a:r>
              <a:rPr lang="fr-BE" sz="1100" dirty="0">
                <a:latin typeface="Arial" panose="020B0604020202020204" pitchFamily="34" charset="0"/>
              </a:rPr>
              <a:t>e</a:t>
            </a:r>
            <a:r>
              <a:rPr lang="en-BE" sz="1100" dirty="0">
                <a:latin typeface="Arial" panose="020B0604020202020204" pitchFamily="34" charset="0"/>
              </a:rPr>
              <a:t> asset type  </a:t>
            </a:r>
          </a:p>
          <a:p>
            <a:endParaRPr lang="en-BE" sz="1100" dirty="0">
              <a:latin typeface="Arial" panose="020B0604020202020204" pitchFamily="34" charset="0"/>
            </a:endParaRPr>
          </a:p>
          <a:p>
            <a:r>
              <a:rPr lang="en-BE" b="1" dirty="0"/>
              <a:t>C</a:t>
            </a:r>
            <a:r>
              <a:rPr lang="fr-BE" b="1" dirty="0"/>
              <a:t>o</a:t>
            </a:r>
            <a:r>
              <a:rPr lang="en-BE" b="1" dirty="0"/>
              <a:t>m</a:t>
            </a:r>
            <a:r>
              <a:rPr lang="fr-BE" b="1" dirty="0"/>
              <a:t>m</a:t>
            </a:r>
            <a:r>
              <a:rPr lang="en-BE" b="1" dirty="0"/>
              <a:t>e</a:t>
            </a:r>
            <a:r>
              <a:rPr lang="fr-BE" b="1" dirty="0"/>
              <a:t>n</a:t>
            </a:r>
            <a:r>
              <a:rPr lang="en-BE" b="1" dirty="0"/>
              <a:t>t</a:t>
            </a:r>
            <a:r>
              <a:rPr lang="fr-BE" b="1" dirty="0"/>
              <a:t>s</a:t>
            </a:r>
            <a:r>
              <a:rPr lang="en-BE" b="1" dirty="0"/>
              <a:t>:</a:t>
            </a:r>
          </a:p>
          <a:p>
            <a:r>
              <a:rPr lang="en-BE" dirty="0"/>
              <a:t>T</a:t>
            </a:r>
            <a:r>
              <a:rPr lang="fr-BE" dirty="0"/>
              <a:t>h</a:t>
            </a:r>
            <a:r>
              <a:rPr lang="en-BE" dirty="0"/>
              <a:t>e </a:t>
            </a:r>
            <a:r>
              <a:rPr lang="fr-BE" dirty="0"/>
              <a:t>f</a:t>
            </a:r>
            <a:r>
              <a:rPr lang="en-BE" dirty="0"/>
              <a:t>u</a:t>
            </a:r>
            <a:r>
              <a:rPr lang="fr-BE" dirty="0"/>
              <a:t>n</a:t>
            </a:r>
            <a:r>
              <a:rPr lang="en-BE" dirty="0"/>
              <a:t>c</a:t>
            </a:r>
            <a:r>
              <a:rPr lang="fr-BE" dirty="0"/>
              <a:t>t</a:t>
            </a:r>
            <a:r>
              <a:rPr lang="en-BE" dirty="0" err="1"/>
              <a:t>i</a:t>
            </a:r>
            <a:r>
              <a:rPr lang="fr-BE" dirty="0"/>
              <a:t>o</a:t>
            </a:r>
            <a:r>
              <a:rPr lang="en-BE" dirty="0"/>
              <a:t>n</a:t>
            </a:r>
            <a:r>
              <a:rPr lang="fr-BE" dirty="0"/>
              <a:t>a</a:t>
            </a:r>
            <a:r>
              <a:rPr lang="en-BE" dirty="0"/>
              <a:t>l </a:t>
            </a:r>
            <a:r>
              <a:rPr lang="fr-BE" dirty="0"/>
              <a:t>p</a:t>
            </a:r>
            <a:r>
              <a:rPr lang="en-BE" dirty="0"/>
              <a:t>a</a:t>
            </a:r>
            <a:r>
              <a:rPr lang="fr-BE" dirty="0"/>
              <a:t>t</a:t>
            </a:r>
            <a:r>
              <a:rPr lang="en-BE" dirty="0"/>
              <a:t>t</a:t>
            </a:r>
            <a:r>
              <a:rPr lang="fr-BE" dirty="0"/>
              <a:t>e</a:t>
            </a:r>
            <a:r>
              <a:rPr lang="en-BE" dirty="0"/>
              <a:t>r</a:t>
            </a:r>
            <a:r>
              <a:rPr lang="fr-BE" dirty="0"/>
              <a:t>n</a:t>
            </a:r>
            <a:r>
              <a:rPr lang="en-BE" dirty="0"/>
              <a:t> </a:t>
            </a:r>
            <a:r>
              <a:rPr lang="fr-BE" dirty="0"/>
              <a:t>i</a:t>
            </a:r>
            <a:r>
              <a:rPr lang="en-BE" dirty="0"/>
              <a:t>s </a:t>
            </a:r>
            <a:r>
              <a:rPr lang="fr-BE" dirty="0"/>
              <a:t>t</a:t>
            </a:r>
            <a:r>
              <a:rPr lang="en-BE" dirty="0"/>
              <a:t>h</a:t>
            </a:r>
            <a:r>
              <a:rPr lang="fr-BE" dirty="0"/>
              <a:t>e</a:t>
            </a:r>
            <a:r>
              <a:rPr lang="en-BE" dirty="0"/>
              <a:t> </a:t>
            </a:r>
            <a:r>
              <a:rPr lang="fr-BE" dirty="0"/>
              <a:t>f</a:t>
            </a:r>
            <a:r>
              <a:rPr lang="en-BE" dirty="0"/>
              <a:t>u</a:t>
            </a:r>
            <a:r>
              <a:rPr lang="fr-BE" dirty="0"/>
              <a:t>n</a:t>
            </a:r>
            <a:r>
              <a:rPr lang="en-BE" dirty="0"/>
              <a:t>c</a:t>
            </a:r>
            <a:r>
              <a:rPr lang="fr-BE" dirty="0"/>
              <a:t>t</a:t>
            </a:r>
            <a:r>
              <a:rPr lang="en-BE" dirty="0" err="1"/>
              <a:t>i</a:t>
            </a:r>
            <a:r>
              <a:rPr lang="fr-BE" dirty="0"/>
              <a:t>o</a:t>
            </a:r>
            <a:r>
              <a:rPr lang="en-BE" dirty="0"/>
              <a:t>n</a:t>
            </a:r>
            <a:r>
              <a:rPr lang="fr-BE" dirty="0"/>
              <a:t>a</a:t>
            </a:r>
            <a:r>
              <a:rPr lang="en-BE" dirty="0"/>
              <a:t>l</a:t>
            </a:r>
            <a:r>
              <a:rPr lang="fr-BE" dirty="0"/>
              <a:t>i</a:t>
            </a:r>
            <a:r>
              <a:rPr lang="en-BE" dirty="0"/>
              <a:t>t</a:t>
            </a:r>
            <a:r>
              <a:rPr lang="fr-BE" dirty="0"/>
              <a:t>y</a:t>
            </a:r>
            <a:r>
              <a:rPr lang="en-BE" dirty="0"/>
              <a:t> </a:t>
            </a:r>
            <a:r>
              <a:rPr lang="fr-BE" dirty="0"/>
              <a:t>t</a:t>
            </a:r>
            <a:r>
              <a:rPr lang="en-BE" dirty="0"/>
              <a:t>h</a:t>
            </a:r>
            <a:r>
              <a:rPr lang="fr-BE" dirty="0"/>
              <a:t>a</a:t>
            </a:r>
            <a:r>
              <a:rPr lang="en-BE" dirty="0"/>
              <a:t>t </a:t>
            </a:r>
            <a:r>
              <a:rPr lang="fr-BE" dirty="0"/>
              <a:t>i</a:t>
            </a:r>
            <a:r>
              <a:rPr lang="en-BE" dirty="0"/>
              <a:t>s </a:t>
            </a:r>
            <a:r>
              <a:rPr lang="fr-BE" dirty="0"/>
              <a:t>a</a:t>
            </a:r>
            <a:r>
              <a:rPr lang="en-BE" dirty="0"/>
              <a:t>p</a:t>
            </a:r>
            <a:r>
              <a:rPr lang="fr-BE" dirty="0"/>
              <a:t>p</a:t>
            </a:r>
            <a:r>
              <a:rPr lang="en-BE" dirty="0"/>
              <a:t>l</a:t>
            </a:r>
            <a:r>
              <a:rPr lang="fr-BE" dirty="0"/>
              <a:t>i</a:t>
            </a:r>
            <a:r>
              <a:rPr lang="en-BE" dirty="0"/>
              <a:t>e</a:t>
            </a:r>
            <a:r>
              <a:rPr lang="fr-BE" dirty="0"/>
              <a:t>d</a:t>
            </a:r>
            <a:r>
              <a:rPr lang="en-BE" dirty="0"/>
              <a:t> </a:t>
            </a:r>
            <a:r>
              <a:rPr lang="fr-BE" dirty="0"/>
              <a:t>t</a:t>
            </a:r>
            <a:r>
              <a:rPr lang="en-BE" dirty="0"/>
              <a:t>o </a:t>
            </a:r>
            <a:r>
              <a:rPr lang="fr-BE" dirty="0"/>
              <a:t>a</a:t>
            </a:r>
            <a:r>
              <a:rPr lang="en-BE" dirty="0"/>
              <a:t>n asset type during the full life cycle of the role fulfillment on asset that belongs to the related asset type. </a:t>
            </a:r>
          </a:p>
          <a:p>
            <a:endParaRPr lang="en-BE" dirty="0"/>
          </a:p>
          <a:p>
            <a:r>
              <a:rPr lang="en-BE" b="1" dirty="0"/>
              <a:t>E</a:t>
            </a:r>
            <a:r>
              <a:rPr lang="en-US" b="1" dirty="0" err="1"/>
              <a:t>xample</a:t>
            </a:r>
            <a:r>
              <a:rPr lang="en-BE" b="1" dirty="0"/>
              <a:t>:</a:t>
            </a:r>
            <a:r>
              <a:rPr lang="en-BE" b="1" u="sng" dirty="0"/>
              <a:t> </a:t>
            </a:r>
            <a:r>
              <a:rPr lang="en-US" dirty="0"/>
              <a:t> </a:t>
            </a:r>
            <a:endParaRPr lang="en-BE" dirty="0"/>
          </a:p>
          <a:p>
            <a:r>
              <a:rPr lang="en-US" dirty="0"/>
              <a:t>the asset of a computer can be operated, an employee can be assigned, a relationship can be managed.</a:t>
            </a:r>
          </a:p>
        </p:txBody>
      </p:sp>
      <p:sp>
        <p:nvSpPr>
          <p:cNvPr id="10" name="Rond enkele hoek rechthoek 37">
            <a:extLst>
              <a:ext uri="{FF2B5EF4-FFF2-40B4-BE49-F238E27FC236}">
                <a16:creationId xmlns:a16="http://schemas.microsoft.com/office/drawing/2014/main" id="{D21D6518-AA3B-4D6E-837E-E21B19136772}"/>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42693301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65488628-C9D3-450F-8727-BB38B5A90BB0}"/>
              </a:ext>
            </a:extLst>
          </p:cNvPr>
          <p:cNvGrpSpPr/>
          <p:nvPr/>
        </p:nvGrpSpPr>
        <p:grpSpPr>
          <a:xfrm>
            <a:off x="1524199" y="262235"/>
            <a:ext cx="9145191" cy="335078"/>
            <a:chOff x="1524199" y="262235"/>
            <a:chExt cx="9145191" cy="335078"/>
          </a:xfrm>
        </p:grpSpPr>
        <p:sp>
          <p:nvSpPr>
            <p:cNvPr id="4" name="Rectangle 3"/>
            <p:cNvSpPr/>
            <p:nvPr/>
          </p:nvSpPr>
          <p:spPr>
            <a:xfrm>
              <a:off x="1524199" y="262235"/>
              <a:ext cx="9145191" cy="335078"/>
            </a:xfrm>
            <a:prstGeom prst="rect">
              <a:avLst/>
            </a:prstGeom>
          </p:spPr>
          <p:style>
            <a:lnRef idx="1">
              <a:schemeClr val="accent1"/>
            </a:lnRef>
            <a:fillRef idx="2">
              <a:schemeClr val="accent1"/>
            </a:fillRef>
            <a:effectRef idx="1">
              <a:schemeClr val="accent1"/>
            </a:effectRef>
            <a:fontRef idx="minor">
              <a:schemeClr val="dk1"/>
            </a:fontRef>
          </p:style>
          <p:txBody>
            <a:bodyPr lIns="91452" tIns="0" bIns="18290" rtlCol="0" anchor="ctr"/>
            <a:lstStyle/>
            <a:p>
              <a:endParaRPr lang="en-US" b="1">
                <a:solidFill>
                  <a:srgbClr val="68C8C6"/>
                </a:solidFill>
                <a:latin typeface="Helvetica"/>
                <a:cs typeface="Helvetica"/>
              </a:endParaRPr>
            </a:p>
          </p:txBody>
        </p:sp>
        <p:sp>
          <p:nvSpPr>
            <p:cNvPr id="10" name="Rectangle 9"/>
            <p:cNvSpPr/>
            <p:nvPr/>
          </p:nvSpPr>
          <p:spPr>
            <a:xfrm>
              <a:off x="1601182" y="262235"/>
              <a:ext cx="8898559" cy="301660"/>
            </a:xfrm>
            <a:prstGeom prst="rect">
              <a:avLst/>
            </a:prstGeom>
          </p:spPr>
          <p:txBody>
            <a:bodyPr wrap="square">
              <a:spAutoFit/>
            </a:bodyPr>
            <a:lstStyle/>
            <a:p>
              <a:pPr>
                <a:spcAft>
                  <a:spcPts val="600"/>
                </a:spcAft>
              </a:pPr>
              <a:r>
                <a:rPr lang="en-US" b="1" dirty="0">
                  <a:solidFill>
                    <a:srgbClr val="68C8C6"/>
                  </a:solidFill>
                  <a:latin typeface="Helvetica"/>
                  <a:cs typeface="Helvetica"/>
                </a:rPr>
                <a:t>The 19 Functional Patterns</a:t>
              </a:r>
            </a:p>
          </p:txBody>
        </p:sp>
      </p:grpSp>
      <p:grpSp>
        <p:nvGrpSpPr>
          <p:cNvPr id="5" name="Group 4">
            <a:extLst>
              <a:ext uri="{FF2B5EF4-FFF2-40B4-BE49-F238E27FC236}">
                <a16:creationId xmlns:a16="http://schemas.microsoft.com/office/drawing/2014/main" id="{DF4229B3-8652-469D-AEB5-A5A9CEBBAA78}"/>
              </a:ext>
            </a:extLst>
          </p:cNvPr>
          <p:cNvGrpSpPr/>
          <p:nvPr/>
        </p:nvGrpSpPr>
        <p:grpSpPr>
          <a:xfrm>
            <a:off x="1590555" y="838299"/>
            <a:ext cx="9474791" cy="5544616"/>
            <a:chOff x="2049829" y="1499286"/>
            <a:chExt cx="8121705" cy="4654894"/>
          </a:xfrm>
        </p:grpSpPr>
        <p:sp>
          <p:nvSpPr>
            <p:cNvPr id="70" name="Rectangle 69"/>
            <p:cNvSpPr/>
            <p:nvPr/>
          </p:nvSpPr>
          <p:spPr>
            <a:xfrm>
              <a:off x="2049829" y="1499286"/>
              <a:ext cx="8121705" cy="4654894"/>
            </a:xfrm>
            <a:prstGeom prst="rect">
              <a:avLst/>
            </a:prstGeom>
            <a:solidFill>
              <a:schemeClr val="bg1"/>
            </a:solidFill>
            <a:ln>
              <a:solidFill>
                <a:schemeClr val="tx1">
                  <a:lumMod val="65000"/>
                  <a:lumOff val="35000"/>
                </a:schemeClr>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bwMode="gray">
            <a:xfrm>
              <a:off x="2086529" y="1814952"/>
              <a:ext cx="889069" cy="111074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000" b="1" dirty="0">
                  <a:solidFill>
                    <a:schemeClr val="bg1"/>
                  </a:solidFill>
                  <a:latin typeface="Arial"/>
                  <a:cs typeface="Arial"/>
                </a:rPr>
                <a:t>CREATE</a:t>
              </a:r>
            </a:p>
            <a:p>
              <a:pPr marL="0" lvl="1" algn="ctr">
                <a:lnSpc>
                  <a:spcPts val="1200"/>
                </a:lnSpc>
                <a:buClr>
                  <a:srgbClr val="F0AB00"/>
                </a:buClr>
                <a:buSzPct val="80000"/>
                <a:defRPr/>
              </a:pPr>
              <a:r>
                <a:rPr lang="en-US" sz="1000" b="1" dirty="0">
                  <a:solidFill>
                    <a:schemeClr val="bg1"/>
                  </a:solidFill>
                  <a:latin typeface="Arial"/>
                  <a:cs typeface="Arial"/>
                </a:rPr>
                <a:t>Make plans, design, solutions</a:t>
              </a:r>
            </a:p>
          </p:txBody>
        </p:sp>
        <p:sp>
          <p:nvSpPr>
            <p:cNvPr id="31" name="Rectangle 30"/>
            <p:cNvSpPr/>
            <p:nvPr/>
          </p:nvSpPr>
          <p:spPr bwMode="gray">
            <a:xfrm>
              <a:off x="2086529" y="2957451"/>
              <a:ext cx="889069" cy="1787757"/>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000" b="1" dirty="0">
                  <a:solidFill>
                    <a:schemeClr val="bg1"/>
                  </a:solidFill>
                  <a:latin typeface="Arial"/>
                  <a:cs typeface="Arial"/>
                </a:rPr>
                <a:t>INITIATE</a:t>
              </a:r>
            </a:p>
            <a:p>
              <a:pPr marL="0" lvl="1" algn="ctr">
                <a:lnSpc>
                  <a:spcPts val="1200"/>
                </a:lnSpc>
                <a:buClr>
                  <a:srgbClr val="F0AB00"/>
                </a:buClr>
                <a:buSzPct val="80000"/>
                <a:defRPr/>
              </a:pPr>
              <a:r>
                <a:rPr lang="en-US" sz="1000" b="1" dirty="0">
                  <a:solidFill>
                    <a:schemeClr val="bg1"/>
                  </a:solidFill>
                  <a:latin typeface="Arial"/>
                  <a:cs typeface="Arial"/>
                </a:rPr>
                <a:t>Process work, Operate tooling for support and product/service delivery</a:t>
              </a:r>
            </a:p>
          </p:txBody>
        </p:sp>
        <p:sp>
          <p:nvSpPr>
            <p:cNvPr id="32" name="Rectangle 31"/>
            <p:cNvSpPr/>
            <p:nvPr/>
          </p:nvSpPr>
          <p:spPr bwMode="gray">
            <a:xfrm>
              <a:off x="2086529" y="4776964"/>
              <a:ext cx="889069" cy="429923"/>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000" b="1" dirty="0">
                  <a:solidFill>
                    <a:schemeClr val="bg1"/>
                  </a:solidFill>
                  <a:latin typeface="Arial"/>
                  <a:cs typeface="Arial"/>
                </a:rPr>
                <a:t>REGISTER</a:t>
              </a:r>
            </a:p>
            <a:p>
              <a:pPr marL="0" lvl="1" algn="ctr">
                <a:lnSpc>
                  <a:spcPts val="1200"/>
                </a:lnSpc>
                <a:buClr>
                  <a:srgbClr val="F0AB00"/>
                </a:buClr>
                <a:buSzPct val="80000"/>
                <a:defRPr/>
              </a:pPr>
              <a:r>
                <a:rPr lang="en-US" sz="1000" b="1" dirty="0">
                  <a:solidFill>
                    <a:schemeClr val="bg1"/>
                  </a:solidFill>
                  <a:latin typeface="Arial"/>
                  <a:cs typeface="Arial"/>
                </a:rPr>
                <a:t>Catalogue and enroll</a:t>
              </a:r>
            </a:p>
          </p:txBody>
        </p:sp>
        <p:sp>
          <p:nvSpPr>
            <p:cNvPr id="33" name="Rectangle 32"/>
            <p:cNvSpPr/>
            <p:nvPr/>
          </p:nvSpPr>
          <p:spPr bwMode="gray">
            <a:xfrm>
              <a:off x="2086529" y="5234223"/>
              <a:ext cx="889069" cy="650960"/>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000" b="1" dirty="0">
                  <a:solidFill>
                    <a:schemeClr val="bg1"/>
                  </a:solidFill>
                  <a:latin typeface="Arial"/>
                  <a:cs typeface="Arial"/>
                </a:rPr>
                <a:t>EVALUATE</a:t>
              </a:r>
            </a:p>
            <a:p>
              <a:pPr marL="0" lvl="1" algn="ctr">
                <a:lnSpc>
                  <a:spcPts val="1200"/>
                </a:lnSpc>
                <a:buClr>
                  <a:srgbClr val="F0AB00"/>
                </a:buClr>
                <a:buSzPct val="80000"/>
                <a:defRPr/>
              </a:pPr>
              <a:r>
                <a:rPr lang="en-US" sz="1000" b="1" dirty="0">
                  <a:solidFill>
                    <a:schemeClr val="bg1"/>
                  </a:solidFill>
                  <a:latin typeface="Arial"/>
                  <a:cs typeface="Arial"/>
                </a:rPr>
                <a:t>Perform test, checks and analysis</a:t>
              </a:r>
            </a:p>
          </p:txBody>
        </p:sp>
        <p:sp>
          <p:nvSpPr>
            <p:cNvPr id="34" name="Rectangle 33"/>
            <p:cNvSpPr/>
            <p:nvPr/>
          </p:nvSpPr>
          <p:spPr bwMode="gray">
            <a:xfrm>
              <a:off x="2086529" y="5916936"/>
              <a:ext cx="889069" cy="197898"/>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000" b="1" dirty="0">
                  <a:solidFill>
                    <a:schemeClr val="bg1"/>
                  </a:solidFill>
                  <a:latin typeface="Arial"/>
                  <a:cs typeface="Arial"/>
                </a:rPr>
                <a:t>PROVIDE</a:t>
              </a:r>
            </a:p>
          </p:txBody>
        </p:sp>
        <p:grpSp>
          <p:nvGrpSpPr>
            <p:cNvPr id="2" name="Group 95"/>
            <p:cNvGrpSpPr/>
            <p:nvPr/>
          </p:nvGrpSpPr>
          <p:grpSpPr>
            <a:xfrm>
              <a:off x="3035549" y="4549883"/>
              <a:ext cx="7110096" cy="197490"/>
              <a:chOff x="1447654" y="4252009"/>
              <a:chExt cx="7109170" cy="203284"/>
            </a:xfrm>
          </p:grpSpPr>
          <p:sp>
            <p:nvSpPr>
              <p:cNvPr id="20" name="Rectangle 19"/>
              <p:cNvSpPr/>
              <p:nvPr/>
            </p:nvSpPr>
            <p:spPr bwMode="gray">
              <a:xfrm>
                <a:off x="1447654" y="4252009"/>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TRACK</a:t>
                </a:r>
              </a:p>
            </p:txBody>
          </p:sp>
          <p:sp>
            <p:nvSpPr>
              <p:cNvPr id="37" name="Rectangle 36"/>
              <p:cNvSpPr/>
              <p:nvPr/>
            </p:nvSpPr>
            <p:spPr bwMode="gray">
              <a:xfrm>
                <a:off x="2432209" y="4252009"/>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Maintain a log of transactions or activity, typically a financial account/journal or a log of activity to support behavioral analysis. </a:t>
                </a:r>
                <a:endParaRPr lang="en-US" sz="1050" b="1" dirty="0">
                  <a:latin typeface="Arial Narrow"/>
                  <a:cs typeface="Arial Narrow"/>
                </a:endParaRPr>
              </a:p>
            </p:txBody>
          </p:sp>
        </p:grpSp>
        <p:grpSp>
          <p:nvGrpSpPr>
            <p:cNvPr id="3" name="Group 96"/>
            <p:cNvGrpSpPr/>
            <p:nvPr/>
          </p:nvGrpSpPr>
          <p:grpSpPr>
            <a:xfrm>
              <a:off x="3035549" y="5689437"/>
              <a:ext cx="7110096" cy="197491"/>
              <a:chOff x="1447654" y="4479576"/>
              <a:chExt cx="7109170" cy="203285"/>
            </a:xfrm>
          </p:grpSpPr>
          <p:sp>
            <p:nvSpPr>
              <p:cNvPr id="21" name="Rectangle 20"/>
              <p:cNvSpPr/>
              <p:nvPr/>
            </p:nvSpPr>
            <p:spPr bwMode="gray">
              <a:xfrm>
                <a:off x="1447654" y="4479576"/>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ANALYSE</a:t>
                </a:r>
              </a:p>
            </p:txBody>
          </p:sp>
          <p:sp>
            <p:nvSpPr>
              <p:cNvPr id="38" name="Rectangle 37"/>
              <p:cNvSpPr/>
              <p:nvPr/>
            </p:nvSpPr>
            <p:spPr bwMode="gray">
              <a:xfrm>
                <a:off x="2432209" y="4479577"/>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To analyse the performance or behavior of some on-going activity or entity. </a:t>
                </a:r>
                <a:endParaRPr lang="en-US" sz="1050" b="1" dirty="0">
                  <a:latin typeface="Arial Narrow"/>
                  <a:cs typeface="Arial Narrow"/>
                </a:endParaRPr>
              </a:p>
            </p:txBody>
          </p:sp>
        </p:grpSp>
        <p:grpSp>
          <p:nvGrpSpPr>
            <p:cNvPr id="6" name="Group 97"/>
            <p:cNvGrpSpPr/>
            <p:nvPr/>
          </p:nvGrpSpPr>
          <p:grpSpPr>
            <a:xfrm>
              <a:off x="3035549" y="4321972"/>
              <a:ext cx="7110096" cy="197490"/>
              <a:chOff x="1447654" y="3868948"/>
              <a:chExt cx="7109170" cy="203284"/>
            </a:xfrm>
          </p:grpSpPr>
          <p:sp>
            <p:nvSpPr>
              <p:cNvPr id="22" name="Rectangle 21"/>
              <p:cNvSpPr/>
              <p:nvPr/>
            </p:nvSpPr>
            <p:spPr bwMode="gray">
              <a:xfrm>
                <a:off x="1447654" y="3868948"/>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MONITOR</a:t>
                </a:r>
              </a:p>
            </p:txBody>
          </p:sp>
          <p:sp>
            <p:nvSpPr>
              <p:cNvPr id="39" name="Rectangle 38"/>
              <p:cNvSpPr/>
              <p:nvPr/>
            </p:nvSpPr>
            <p:spPr bwMode="gray">
              <a:xfrm>
                <a:off x="2432209" y="3868948"/>
                <a:ext cx="6124615" cy="203283"/>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To monitor and define the state/rating of some entity. </a:t>
                </a:r>
                <a:endParaRPr lang="en-US" sz="1050" b="1" dirty="0">
                  <a:latin typeface="Arial Narrow"/>
                  <a:cs typeface="Arial Narrow"/>
                </a:endParaRPr>
              </a:p>
            </p:txBody>
          </p:sp>
        </p:grpSp>
        <p:grpSp>
          <p:nvGrpSpPr>
            <p:cNvPr id="7" name="Group 88"/>
            <p:cNvGrpSpPr/>
            <p:nvPr/>
          </p:nvGrpSpPr>
          <p:grpSpPr>
            <a:xfrm>
              <a:off x="3035549" y="3182418"/>
              <a:ext cx="7110096" cy="197491"/>
              <a:chOff x="1447654" y="2596319"/>
              <a:chExt cx="7109170" cy="203285"/>
            </a:xfrm>
          </p:grpSpPr>
          <p:sp>
            <p:nvSpPr>
              <p:cNvPr id="23" name="Rectangle 22"/>
              <p:cNvSpPr/>
              <p:nvPr/>
            </p:nvSpPr>
            <p:spPr bwMode="gray">
              <a:xfrm>
                <a:off x="1447654" y="2596319"/>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OPERATE</a:t>
                </a:r>
              </a:p>
            </p:txBody>
          </p:sp>
          <p:sp>
            <p:nvSpPr>
              <p:cNvPr id="42" name="Rectangle 41"/>
              <p:cNvSpPr/>
              <p:nvPr/>
            </p:nvSpPr>
            <p:spPr bwMode="gray">
              <a:xfrm>
                <a:off x="2432209" y="2596320"/>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Operate equipment and/or a largely automated facility. </a:t>
                </a:r>
                <a:endParaRPr lang="en-US" sz="1050" b="1" dirty="0">
                  <a:latin typeface="Arial Narrow"/>
                  <a:cs typeface="Arial Narrow"/>
                </a:endParaRPr>
              </a:p>
            </p:txBody>
          </p:sp>
        </p:grpSp>
        <p:grpSp>
          <p:nvGrpSpPr>
            <p:cNvPr id="8" name="Group 85"/>
            <p:cNvGrpSpPr/>
            <p:nvPr/>
          </p:nvGrpSpPr>
          <p:grpSpPr>
            <a:xfrm>
              <a:off x="3035549" y="1814952"/>
              <a:ext cx="7110096" cy="197490"/>
              <a:chOff x="1447654" y="1913617"/>
              <a:chExt cx="7109170" cy="203284"/>
            </a:xfrm>
          </p:grpSpPr>
          <p:sp>
            <p:nvSpPr>
              <p:cNvPr id="14" name="Rectangle 13"/>
              <p:cNvSpPr/>
              <p:nvPr/>
            </p:nvSpPr>
            <p:spPr bwMode="gray">
              <a:xfrm>
                <a:off x="1447654" y="1913617"/>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DIRECT</a:t>
                </a:r>
              </a:p>
            </p:txBody>
          </p:sp>
          <p:sp>
            <p:nvSpPr>
              <p:cNvPr id="43" name="Rectangle 42"/>
              <p:cNvSpPr/>
              <p:nvPr/>
            </p:nvSpPr>
            <p:spPr bwMode="gray">
              <a:xfrm>
                <a:off x="2432209" y="1913617"/>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Define the policies, goals &amp; objectives and strategies for an organizational entity or unit</a:t>
                </a:r>
                <a:endParaRPr lang="en-US" sz="1050" b="1" dirty="0">
                  <a:latin typeface="Arial Narrow"/>
                  <a:cs typeface="Arial Narrow"/>
                </a:endParaRPr>
              </a:p>
            </p:txBody>
          </p:sp>
        </p:grpSp>
        <p:grpSp>
          <p:nvGrpSpPr>
            <p:cNvPr id="9" name="Group 86"/>
            <p:cNvGrpSpPr/>
            <p:nvPr/>
          </p:nvGrpSpPr>
          <p:grpSpPr>
            <a:xfrm>
              <a:off x="3035549" y="2042862"/>
              <a:ext cx="7110096" cy="197490"/>
              <a:chOff x="1447654" y="2141185"/>
              <a:chExt cx="7109170" cy="203284"/>
            </a:xfrm>
          </p:grpSpPr>
          <p:sp>
            <p:nvSpPr>
              <p:cNvPr id="15" name="Rectangle 14"/>
              <p:cNvSpPr/>
              <p:nvPr/>
            </p:nvSpPr>
            <p:spPr bwMode="gray">
              <a:xfrm>
                <a:off x="1447654" y="2141185"/>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MANAGE</a:t>
                </a:r>
              </a:p>
            </p:txBody>
          </p:sp>
          <p:sp>
            <p:nvSpPr>
              <p:cNvPr id="44" name="Rectangle 43"/>
              <p:cNvSpPr/>
              <p:nvPr/>
            </p:nvSpPr>
            <p:spPr bwMode="gray">
              <a:xfrm>
                <a:off x="2432209" y="2141185"/>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Oversee the working of a business unit, assign work, manage against a plan and troubleshoot issues. </a:t>
                </a:r>
                <a:endParaRPr lang="en-US" sz="1050" b="1" dirty="0">
                  <a:latin typeface="Arial Narrow"/>
                  <a:cs typeface="Arial Narrow"/>
                </a:endParaRPr>
              </a:p>
            </p:txBody>
          </p:sp>
        </p:grpSp>
        <p:grpSp>
          <p:nvGrpSpPr>
            <p:cNvPr id="11" name="Group 90"/>
            <p:cNvGrpSpPr/>
            <p:nvPr/>
          </p:nvGrpSpPr>
          <p:grpSpPr>
            <a:xfrm>
              <a:off x="3035549" y="4777793"/>
              <a:ext cx="7110096" cy="197490"/>
              <a:chOff x="1447654" y="3082813"/>
              <a:chExt cx="7109170" cy="203284"/>
            </a:xfrm>
          </p:grpSpPr>
          <p:sp>
            <p:nvSpPr>
              <p:cNvPr id="17" name="Rectangle 16"/>
              <p:cNvSpPr/>
              <p:nvPr/>
            </p:nvSpPr>
            <p:spPr bwMode="gray">
              <a:xfrm>
                <a:off x="1447654" y="3082813"/>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chemeClr val="tx1"/>
                    </a:solidFill>
                    <a:latin typeface="Arial"/>
                    <a:cs typeface="Arial"/>
                  </a:rPr>
                  <a:t>CATALOG</a:t>
                </a:r>
              </a:p>
            </p:txBody>
          </p:sp>
          <p:sp>
            <p:nvSpPr>
              <p:cNvPr id="45" name="Rectangle 44"/>
              <p:cNvSpPr/>
              <p:nvPr/>
            </p:nvSpPr>
            <p:spPr bwMode="gray">
              <a:xfrm>
                <a:off x="2432209" y="3082813"/>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Capture and maintain reference information about some type of entity. </a:t>
                </a:r>
                <a:endParaRPr lang="en-US" sz="1050" b="1" dirty="0">
                  <a:latin typeface="Arial Narrow"/>
                  <a:cs typeface="Arial Narrow"/>
                </a:endParaRPr>
              </a:p>
            </p:txBody>
          </p:sp>
        </p:grpSp>
        <p:grpSp>
          <p:nvGrpSpPr>
            <p:cNvPr id="24" name="Group 87"/>
            <p:cNvGrpSpPr/>
            <p:nvPr/>
          </p:nvGrpSpPr>
          <p:grpSpPr>
            <a:xfrm>
              <a:off x="3035549" y="2270773"/>
              <a:ext cx="7110096" cy="197490"/>
              <a:chOff x="1447654" y="2368752"/>
              <a:chExt cx="7109170" cy="203284"/>
            </a:xfrm>
          </p:grpSpPr>
          <p:sp>
            <p:nvSpPr>
              <p:cNvPr id="16" name="Rectangle 15"/>
              <p:cNvSpPr/>
              <p:nvPr/>
            </p:nvSpPr>
            <p:spPr bwMode="gray">
              <a:xfrm>
                <a:off x="1447654" y="2368752"/>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ADMINISTER</a:t>
                </a:r>
              </a:p>
            </p:txBody>
          </p:sp>
          <p:sp>
            <p:nvSpPr>
              <p:cNvPr id="46" name="Rectangle 45"/>
              <p:cNvSpPr/>
              <p:nvPr/>
            </p:nvSpPr>
            <p:spPr bwMode="gray">
              <a:xfrm>
                <a:off x="2432209" y="2368752"/>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Handle and assign the day to day activities, capture time worked, costs and income for an operational unit. </a:t>
                </a:r>
                <a:endParaRPr lang="en-US" sz="1050" b="1" dirty="0">
                  <a:latin typeface="Arial Narrow"/>
                  <a:cs typeface="Arial Narrow"/>
                </a:endParaRPr>
              </a:p>
            </p:txBody>
          </p:sp>
        </p:grpSp>
        <p:grpSp>
          <p:nvGrpSpPr>
            <p:cNvPr id="25" name="Group 98"/>
            <p:cNvGrpSpPr/>
            <p:nvPr/>
          </p:nvGrpSpPr>
          <p:grpSpPr>
            <a:xfrm>
              <a:off x="3035549" y="5233615"/>
              <a:ext cx="7110096" cy="197490"/>
              <a:chOff x="1447654" y="4966070"/>
              <a:chExt cx="7109170" cy="203284"/>
            </a:xfrm>
          </p:grpSpPr>
          <p:sp>
            <p:nvSpPr>
              <p:cNvPr id="26" name="Rectangle 25"/>
              <p:cNvSpPr/>
              <p:nvPr/>
            </p:nvSpPr>
            <p:spPr bwMode="gray">
              <a:xfrm>
                <a:off x="1447654" y="4966070"/>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900"/>
                  </a:lnSpc>
                  <a:buClr>
                    <a:srgbClr val="F0AB00"/>
                  </a:buClr>
                  <a:buSzPct val="80000"/>
                  <a:defRPr/>
                </a:pPr>
                <a:r>
                  <a:rPr lang="en-US" sz="900" b="1" dirty="0">
                    <a:solidFill>
                      <a:srgbClr val="000000"/>
                    </a:solidFill>
                    <a:latin typeface="Arial"/>
                    <a:cs typeface="Arial"/>
                  </a:rPr>
                  <a:t>AGREE TERMS</a:t>
                </a:r>
              </a:p>
            </p:txBody>
          </p:sp>
          <p:sp>
            <p:nvSpPr>
              <p:cNvPr id="47" name="Rectangle 46"/>
              <p:cNvSpPr/>
              <p:nvPr/>
            </p:nvSpPr>
            <p:spPr bwMode="gray">
              <a:xfrm>
                <a:off x="2432209" y="4966070"/>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Maintain the terms and conditions that apply to a commercial relationship. </a:t>
                </a:r>
                <a:endParaRPr lang="en-US" sz="1050" b="1" dirty="0">
                  <a:latin typeface="Arial Narrow"/>
                  <a:cs typeface="Arial Narrow"/>
                </a:endParaRPr>
              </a:p>
            </p:txBody>
          </p:sp>
        </p:grpSp>
        <p:grpSp>
          <p:nvGrpSpPr>
            <p:cNvPr id="35" name="Group 99"/>
            <p:cNvGrpSpPr/>
            <p:nvPr/>
          </p:nvGrpSpPr>
          <p:grpSpPr>
            <a:xfrm>
              <a:off x="3035549" y="5005704"/>
              <a:ext cx="7110096" cy="197490"/>
              <a:chOff x="1447654" y="5193638"/>
              <a:chExt cx="7109170" cy="203284"/>
            </a:xfrm>
          </p:grpSpPr>
          <p:sp>
            <p:nvSpPr>
              <p:cNvPr id="27" name="Rectangle 26"/>
              <p:cNvSpPr/>
              <p:nvPr/>
            </p:nvSpPr>
            <p:spPr bwMode="gray">
              <a:xfrm>
                <a:off x="1447654" y="5193638"/>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ENROLL</a:t>
                </a:r>
              </a:p>
            </p:txBody>
          </p:sp>
          <p:sp>
            <p:nvSpPr>
              <p:cNvPr id="48" name="Rectangle 47"/>
              <p:cNvSpPr/>
              <p:nvPr/>
            </p:nvSpPr>
            <p:spPr bwMode="gray">
              <a:xfrm>
                <a:off x="2432209" y="5193638"/>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Maintain a membership for some group or related collection of parties. </a:t>
                </a:r>
                <a:endParaRPr lang="en-US" sz="1050" b="1" dirty="0">
                  <a:latin typeface="Arial Narrow"/>
                  <a:cs typeface="Arial Narrow"/>
                </a:endParaRPr>
              </a:p>
            </p:txBody>
          </p:sp>
        </p:grpSp>
        <p:grpSp>
          <p:nvGrpSpPr>
            <p:cNvPr id="40" name="Group 100"/>
            <p:cNvGrpSpPr/>
            <p:nvPr/>
          </p:nvGrpSpPr>
          <p:grpSpPr>
            <a:xfrm>
              <a:off x="3035549" y="5917345"/>
              <a:ext cx="7110096" cy="197491"/>
              <a:chOff x="1447654" y="5421205"/>
              <a:chExt cx="7109170" cy="203285"/>
            </a:xfrm>
          </p:grpSpPr>
          <p:sp>
            <p:nvSpPr>
              <p:cNvPr id="28" name="Rectangle 27"/>
              <p:cNvSpPr/>
              <p:nvPr/>
            </p:nvSpPr>
            <p:spPr bwMode="gray">
              <a:xfrm>
                <a:off x="1447654" y="5421205"/>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ALLOCATE</a:t>
                </a:r>
              </a:p>
            </p:txBody>
          </p:sp>
          <p:sp>
            <p:nvSpPr>
              <p:cNvPr id="49" name="Rectangle 48"/>
              <p:cNvSpPr/>
              <p:nvPr/>
            </p:nvSpPr>
            <p:spPr bwMode="gray">
              <a:xfrm>
                <a:off x="2432209" y="5421206"/>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Maintain an inventory or holding of some resource and make assignments/allocations as requested. </a:t>
                </a:r>
                <a:endParaRPr lang="en-US" sz="1050" b="1" dirty="0">
                  <a:latin typeface="Arial Narrow"/>
                  <a:cs typeface="Arial Narrow"/>
                </a:endParaRPr>
              </a:p>
            </p:txBody>
          </p:sp>
        </p:grpSp>
        <p:grpSp>
          <p:nvGrpSpPr>
            <p:cNvPr id="41" name="Group 93"/>
            <p:cNvGrpSpPr/>
            <p:nvPr/>
          </p:nvGrpSpPr>
          <p:grpSpPr>
            <a:xfrm>
              <a:off x="3035549" y="5461525"/>
              <a:ext cx="7110096" cy="197490"/>
              <a:chOff x="1447654" y="3765515"/>
              <a:chExt cx="7109170" cy="203284"/>
            </a:xfrm>
          </p:grpSpPr>
          <p:sp>
            <p:nvSpPr>
              <p:cNvPr id="12" name="Rectangle 11"/>
              <p:cNvSpPr/>
              <p:nvPr/>
            </p:nvSpPr>
            <p:spPr bwMode="gray">
              <a:xfrm>
                <a:off x="1447654" y="3765515"/>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ASSESS</a:t>
                </a:r>
              </a:p>
            </p:txBody>
          </p:sp>
          <p:sp>
            <p:nvSpPr>
              <p:cNvPr id="50" name="Rectangle 49"/>
              <p:cNvSpPr/>
              <p:nvPr/>
            </p:nvSpPr>
            <p:spPr bwMode="gray">
              <a:xfrm>
                <a:off x="2432209" y="3765515"/>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To test or assess an entity, possibly against some formal qualification or certification requirement. </a:t>
                </a:r>
                <a:endParaRPr lang="en-US" sz="1050" b="1" dirty="0">
                  <a:latin typeface="Arial Narrow"/>
                  <a:cs typeface="Arial Narrow"/>
                </a:endParaRPr>
              </a:p>
            </p:txBody>
          </p:sp>
        </p:grpSp>
        <p:grpSp>
          <p:nvGrpSpPr>
            <p:cNvPr id="56" name="Group 91"/>
            <p:cNvGrpSpPr/>
            <p:nvPr/>
          </p:nvGrpSpPr>
          <p:grpSpPr>
            <a:xfrm>
              <a:off x="3035549" y="2498684"/>
              <a:ext cx="7110096" cy="197490"/>
              <a:chOff x="1447654" y="3310381"/>
              <a:chExt cx="7109170" cy="203284"/>
            </a:xfrm>
          </p:grpSpPr>
          <p:sp>
            <p:nvSpPr>
              <p:cNvPr id="18" name="Rectangle 17"/>
              <p:cNvSpPr/>
              <p:nvPr/>
            </p:nvSpPr>
            <p:spPr bwMode="gray">
              <a:xfrm>
                <a:off x="1447654" y="3310381"/>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DESIGN</a:t>
                </a:r>
              </a:p>
            </p:txBody>
          </p:sp>
          <p:sp>
            <p:nvSpPr>
              <p:cNvPr id="51" name="Rectangle 50"/>
              <p:cNvSpPr/>
              <p:nvPr/>
            </p:nvSpPr>
            <p:spPr bwMode="gray">
              <a:xfrm>
                <a:off x="2432209" y="3310381"/>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Create and maintain a design for a procedure, product/service model or other such entity. </a:t>
                </a:r>
                <a:endParaRPr lang="en-US" sz="1050" b="1" dirty="0">
                  <a:latin typeface="Arial Narrow"/>
                  <a:cs typeface="Arial Narrow"/>
                </a:endParaRPr>
              </a:p>
            </p:txBody>
          </p:sp>
        </p:grpSp>
        <p:grpSp>
          <p:nvGrpSpPr>
            <p:cNvPr id="58" name="Group 92"/>
            <p:cNvGrpSpPr/>
            <p:nvPr/>
          </p:nvGrpSpPr>
          <p:grpSpPr>
            <a:xfrm>
              <a:off x="3035549" y="2726596"/>
              <a:ext cx="7110096" cy="197491"/>
              <a:chOff x="1447654" y="3537948"/>
              <a:chExt cx="7109170" cy="203285"/>
            </a:xfrm>
          </p:grpSpPr>
          <p:sp>
            <p:nvSpPr>
              <p:cNvPr id="19" name="Rectangle 18"/>
              <p:cNvSpPr/>
              <p:nvPr/>
            </p:nvSpPr>
            <p:spPr bwMode="gray">
              <a:xfrm>
                <a:off x="1447654" y="3537948"/>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000"/>
                  </a:lnSpc>
                  <a:buClr>
                    <a:srgbClr val="F0AB00"/>
                  </a:buClr>
                  <a:buSzPct val="80000"/>
                  <a:defRPr/>
                </a:pPr>
                <a:r>
                  <a:rPr lang="en-US" sz="900" b="1" dirty="0">
                    <a:solidFill>
                      <a:srgbClr val="000000"/>
                    </a:solidFill>
                    <a:latin typeface="Arial"/>
                    <a:cs typeface="Arial"/>
                  </a:rPr>
                  <a:t>DEVELOP</a:t>
                </a:r>
              </a:p>
            </p:txBody>
          </p:sp>
          <p:sp>
            <p:nvSpPr>
              <p:cNvPr id="52" name="Rectangle 51"/>
              <p:cNvSpPr/>
              <p:nvPr/>
            </p:nvSpPr>
            <p:spPr bwMode="gray">
              <a:xfrm>
                <a:off x="2432209" y="3537949"/>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To build or enhance something, typically an IT production system. Includes development, assessment and deployment </a:t>
                </a:r>
                <a:endParaRPr lang="en-US" sz="1050" b="1" dirty="0">
                  <a:latin typeface="Arial Narrow"/>
                  <a:cs typeface="Arial Narrow"/>
                </a:endParaRPr>
              </a:p>
            </p:txBody>
          </p:sp>
        </p:grpSp>
        <p:grpSp>
          <p:nvGrpSpPr>
            <p:cNvPr id="60" name="Group 94"/>
            <p:cNvGrpSpPr/>
            <p:nvPr/>
          </p:nvGrpSpPr>
          <p:grpSpPr>
            <a:xfrm>
              <a:off x="3035551" y="3410328"/>
              <a:ext cx="7110097" cy="197490"/>
              <a:chOff x="1447653" y="3993083"/>
              <a:chExt cx="7109171" cy="203284"/>
            </a:xfrm>
          </p:grpSpPr>
          <p:sp>
            <p:nvSpPr>
              <p:cNvPr id="13" name="Rectangle 12"/>
              <p:cNvSpPr/>
              <p:nvPr/>
            </p:nvSpPr>
            <p:spPr bwMode="gray">
              <a:xfrm>
                <a:off x="1447653" y="3993083"/>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MAINTAIN</a:t>
                </a:r>
              </a:p>
            </p:txBody>
          </p:sp>
          <p:sp>
            <p:nvSpPr>
              <p:cNvPr id="53" name="Rectangle 52"/>
              <p:cNvSpPr/>
              <p:nvPr/>
            </p:nvSpPr>
            <p:spPr bwMode="gray">
              <a:xfrm>
                <a:off x="2432209" y="3993083"/>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dirty="0">
                    <a:solidFill>
                      <a:srgbClr val="000000"/>
                    </a:solidFill>
                    <a:latin typeface="Arial Narrow"/>
                    <a:ea typeface="Verdana"/>
                    <a:cs typeface="Arial Narrow"/>
                  </a:rPr>
                  <a:t>Provide a maintenance service and repair devices/equipment as necessary. </a:t>
                </a:r>
                <a:endParaRPr lang="en-US" sz="1050" b="1" dirty="0">
                  <a:latin typeface="Arial Narrow"/>
                  <a:cs typeface="Arial Narrow"/>
                </a:endParaRPr>
              </a:p>
            </p:txBody>
          </p:sp>
        </p:grpSp>
        <p:grpSp>
          <p:nvGrpSpPr>
            <p:cNvPr id="61" name="Group 89"/>
            <p:cNvGrpSpPr/>
            <p:nvPr/>
          </p:nvGrpSpPr>
          <p:grpSpPr>
            <a:xfrm>
              <a:off x="3035549" y="2954506"/>
              <a:ext cx="7110096" cy="197490"/>
              <a:chOff x="1447654" y="2823887"/>
              <a:chExt cx="7109170" cy="203284"/>
            </a:xfrm>
          </p:grpSpPr>
          <p:sp>
            <p:nvSpPr>
              <p:cNvPr id="29" name="Rectangle 28"/>
              <p:cNvSpPr/>
              <p:nvPr/>
            </p:nvSpPr>
            <p:spPr bwMode="gray">
              <a:xfrm>
                <a:off x="1447654" y="2823887"/>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PROCESS</a:t>
                </a:r>
              </a:p>
            </p:txBody>
          </p:sp>
          <p:sp>
            <p:nvSpPr>
              <p:cNvPr id="54" name="Rectangle 53"/>
              <p:cNvSpPr/>
              <p:nvPr/>
            </p:nvSpPr>
            <p:spPr bwMode="gray">
              <a:xfrm>
                <a:off x="2432209" y="2823887"/>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Complete work tasks following a procedure in support of general office activities and product and service delivery functions. </a:t>
                </a:r>
                <a:endParaRPr lang="en-US" sz="1050" b="1" dirty="0">
                  <a:latin typeface="Arial Narrow"/>
                  <a:cs typeface="Arial Narrow"/>
                </a:endParaRPr>
              </a:p>
            </p:txBody>
          </p:sp>
        </p:grpSp>
        <p:sp>
          <p:nvSpPr>
            <p:cNvPr id="55" name="Rectangle 54"/>
            <p:cNvSpPr/>
            <p:nvPr/>
          </p:nvSpPr>
          <p:spPr bwMode="gray">
            <a:xfrm>
              <a:off x="4020234" y="1528187"/>
              <a:ext cx="6125412" cy="225702"/>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nSpc>
                  <a:spcPts val="1200"/>
                </a:lnSpc>
                <a:buClr>
                  <a:srgbClr val="F0AB00"/>
                </a:buClr>
                <a:buSzPct val="80000"/>
                <a:defRPr/>
              </a:pPr>
              <a:r>
                <a:rPr lang="en-US" sz="1200" b="1" dirty="0">
                  <a:solidFill>
                    <a:schemeClr val="bg1"/>
                  </a:solidFill>
                  <a:latin typeface="Arial"/>
                  <a:cs typeface="Arial"/>
                </a:rPr>
                <a:t>Description</a:t>
              </a:r>
            </a:p>
          </p:txBody>
        </p:sp>
        <p:sp>
          <p:nvSpPr>
            <p:cNvPr id="36" name="Rectangle 35"/>
            <p:cNvSpPr/>
            <p:nvPr/>
          </p:nvSpPr>
          <p:spPr bwMode="gray">
            <a:xfrm>
              <a:off x="2086529" y="1528187"/>
              <a:ext cx="1850010" cy="225702"/>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nSpc>
                  <a:spcPts val="1200"/>
                </a:lnSpc>
                <a:buClr>
                  <a:srgbClr val="F0AB00"/>
                </a:buClr>
                <a:buSzPct val="80000"/>
                <a:defRPr/>
              </a:pPr>
              <a:r>
                <a:rPr lang="en-US" sz="1200" b="1" dirty="0">
                  <a:solidFill>
                    <a:schemeClr val="bg1"/>
                  </a:solidFill>
                  <a:latin typeface="Arial"/>
                  <a:cs typeface="Arial"/>
                </a:rPr>
                <a:t>Functional Pattern</a:t>
              </a:r>
            </a:p>
          </p:txBody>
        </p:sp>
        <p:sp>
          <p:nvSpPr>
            <p:cNvPr id="59" name="Rectangle 58"/>
            <p:cNvSpPr/>
            <p:nvPr/>
          </p:nvSpPr>
          <p:spPr bwMode="gray">
            <a:xfrm>
              <a:off x="4020233" y="4094061"/>
              <a:ext cx="6125412" cy="197490"/>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Provide specialist advice and/or support as an ongoing service or for a specific task/event </a:t>
              </a:r>
              <a:endParaRPr lang="en-US" sz="1050" b="1" dirty="0">
                <a:latin typeface="Arial Narrow"/>
                <a:cs typeface="Arial Narrow"/>
              </a:endParaRPr>
            </a:p>
          </p:txBody>
        </p:sp>
        <p:grpSp>
          <p:nvGrpSpPr>
            <p:cNvPr id="67" name="Group 101"/>
            <p:cNvGrpSpPr/>
            <p:nvPr/>
          </p:nvGrpSpPr>
          <p:grpSpPr>
            <a:xfrm>
              <a:off x="3035549" y="3638240"/>
              <a:ext cx="7110096" cy="197491"/>
              <a:chOff x="1447654" y="5680131"/>
              <a:chExt cx="7109170" cy="203285"/>
            </a:xfrm>
          </p:grpSpPr>
          <p:sp>
            <p:nvSpPr>
              <p:cNvPr id="62" name="Rectangle 61"/>
              <p:cNvSpPr/>
              <p:nvPr/>
            </p:nvSpPr>
            <p:spPr bwMode="gray">
              <a:xfrm>
                <a:off x="1447654" y="5680131"/>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FULFILL</a:t>
                </a:r>
              </a:p>
            </p:txBody>
          </p:sp>
          <p:sp>
            <p:nvSpPr>
              <p:cNvPr id="64" name="Rectangle 63"/>
              <p:cNvSpPr/>
              <p:nvPr/>
            </p:nvSpPr>
            <p:spPr bwMode="gray">
              <a:xfrm>
                <a:off x="2432209" y="5680132"/>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dirty="0">
                    <a:solidFill>
                      <a:srgbClr val="000000"/>
                    </a:solidFill>
                    <a:latin typeface="Arial Narrow"/>
                    <a:ea typeface="Verdana"/>
                    <a:cs typeface="Arial Narrow"/>
                  </a:rPr>
                  <a:t>Fulfill any scheduled and ad-hoc obligations under a service arrangement, most typically for a financial product or facility. </a:t>
                </a:r>
                <a:endParaRPr lang="en-US" sz="1050" b="1" dirty="0">
                  <a:latin typeface="Arial Narrow"/>
                  <a:cs typeface="Arial Narrow"/>
                </a:endParaRPr>
              </a:p>
            </p:txBody>
          </p:sp>
        </p:grpSp>
        <p:grpSp>
          <p:nvGrpSpPr>
            <p:cNvPr id="68" name="Group 102"/>
            <p:cNvGrpSpPr/>
            <p:nvPr/>
          </p:nvGrpSpPr>
          <p:grpSpPr>
            <a:xfrm>
              <a:off x="3035549" y="3866151"/>
              <a:ext cx="7110096" cy="197490"/>
              <a:chOff x="1447654" y="5907699"/>
              <a:chExt cx="7109170" cy="203284"/>
            </a:xfrm>
          </p:grpSpPr>
          <p:sp>
            <p:nvSpPr>
              <p:cNvPr id="63" name="Rectangle 62"/>
              <p:cNvSpPr/>
              <p:nvPr/>
            </p:nvSpPr>
            <p:spPr bwMode="gray">
              <a:xfrm>
                <a:off x="1447654" y="5907699"/>
                <a:ext cx="899811" cy="203284"/>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900" b="1" dirty="0">
                    <a:solidFill>
                      <a:srgbClr val="000000"/>
                    </a:solidFill>
                    <a:latin typeface="Arial"/>
                    <a:cs typeface="Arial"/>
                  </a:rPr>
                  <a:t>TRANSACT</a:t>
                </a:r>
              </a:p>
            </p:txBody>
          </p:sp>
          <p:sp>
            <p:nvSpPr>
              <p:cNvPr id="65" name="Rectangle 64"/>
              <p:cNvSpPr/>
              <p:nvPr/>
            </p:nvSpPr>
            <p:spPr bwMode="gray">
              <a:xfrm>
                <a:off x="2432209" y="5907699"/>
                <a:ext cx="6124615" cy="203284"/>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50">
                    <a:solidFill>
                      <a:srgbClr val="000000"/>
                    </a:solidFill>
                    <a:latin typeface="Arial Narrow"/>
                    <a:ea typeface="Verdana"/>
                    <a:cs typeface="Arial Narrow"/>
                  </a:rPr>
                  <a:t>Execute a well bounded financial transaction/task, typically involving largely automated/structured fulfillment processing. </a:t>
                </a:r>
                <a:endParaRPr lang="en-US" sz="1050" b="1" dirty="0">
                  <a:latin typeface="Arial Narrow"/>
                  <a:cs typeface="Arial Narrow"/>
                </a:endParaRPr>
              </a:p>
            </p:txBody>
          </p:sp>
        </p:grpSp>
        <p:sp>
          <p:nvSpPr>
            <p:cNvPr id="69" name="Rectangle 68">
              <a:extLst>
                <a:ext uri="{FF2B5EF4-FFF2-40B4-BE49-F238E27FC236}">
                  <a16:creationId xmlns:a16="http://schemas.microsoft.com/office/drawing/2014/main" id="{878A9958-01BD-4D9D-8F63-7254854A04BE}"/>
                </a:ext>
              </a:extLst>
            </p:cNvPr>
            <p:cNvSpPr/>
            <p:nvPr/>
          </p:nvSpPr>
          <p:spPr bwMode="gray">
            <a:xfrm>
              <a:off x="3035550" y="4074805"/>
              <a:ext cx="899928" cy="197490"/>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BE" sz="900" b="1" dirty="0">
                  <a:solidFill>
                    <a:srgbClr val="000000"/>
                  </a:solidFill>
                  <a:latin typeface="Arial"/>
                  <a:cs typeface="Arial"/>
                </a:rPr>
                <a:t>Advise</a:t>
              </a:r>
              <a:endParaRPr lang="en-US" sz="900" b="1" dirty="0">
                <a:solidFill>
                  <a:srgbClr val="000000"/>
                </a:solidFill>
                <a:latin typeface="Arial"/>
                <a:cs typeface="Arial"/>
              </a:endParaRPr>
            </a:p>
          </p:txBody>
        </p:sp>
      </p:grpSp>
    </p:spTree>
  </p:cSld>
  <p:clrMapOvr>
    <a:masterClrMapping/>
  </p:clrMapOvr>
  <p:transition>
    <p:wipe dir="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1524199" y="215189"/>
            <a:ext cx="9145191" cy="335078"/>
          </a:xfrm>
          <a:prstGeom prst="rect">
            <a:avLst/>
          </a:prstGeom>
        </p:spPr>
        <p:style>
          <a:lnRef idx="1">
            <a:schemeClr val="accent1"/>
          </a:lnRef>
          <a:fillRef idx="2">
            <a:schemeClr val="accent1"/>
          </a:fillRef>
          <a:effectRef idx="1">
            <a:schemeClr val="accent1"/>
          </a:effectRef>
          <a:fontRef idx="minor">
            <a:schemeClr val="dk1"/>
          </a:fontRef>
        </p:style>
        <p:txBody>
          <a:bodyPr lIns="91452" tIns="0" bIns="18290" rtlCol="0" anchor="ctr"/>
          <a:lstStyle/>
          <a:p>
            <a:endParaRPr lang="en-US" b="1">
              <a:solidFill>
                <a:srgbClr val="68C8C6"/>
              </a:solidFill>
              <a:latin typeface="Helvetica"/>
              <a:cs typeface="Helvetica"/>
            </a:endParaRPr>
          </a:p>
        </p:txBody>
      </p:sp>
      <p:sp>
        <p:nvSpPr>
          <p:cNvPr id="7" name="Rectangle 6"/>
          <p:cNvSpPr/>
          <p:nvPr/>
        </p:nvSpPr>
        <p:spPr>
          <a:xfrm>
            <a:off x="1600193" y="262235"/>
            <a:ext cx="9006573" cy="1025029"/>
          </a:xfrm>
          <a:prstGeom prst="rect">
            <a:avLst/>
          </a:prstGeom>
        </p:spPr>
        <p:txBody>
          <a:bodyPr wrap="square">
            <a:spAutoFit/>
          </a:bodyPr>
          <a:lstStyle/>
          <a:p>
            <a:pPr marL="0" lvl="1">
              <a:spcAft>
                <a:spcPts val="600"/>
              </a:spcAft>
            </a:pPr>
            <a:r>
              <a:rPr lang="en-US" b="1" dirty="0">
                <a:solidFill>
                  <a:srgbClr val="68C8C6"/>
                </a:solidFill>
                <a:latin typeface="Helvetica"/>
                <a:cs typeface="Helvetica"/>
              </a:rPr>
              <a:t>Action Term Definitions </a:t>
            </a:r>
          </a:p>
          <a:p>
            <a:pPr marL="0" lvl="1">
              <a:spcAft>
                <a:spcPts val="600"/>
              </a:spcAft>
            </a:pPr>
            <a:r>
              <a:rPr lang="en-US" sz="1400" b="1" dirty="0">
                <a:solidFill>
                  <a:srgbClr val="5F6062"/>
                </a:solidFill>
                <a:latin typeface="Helvetica"/>
                <a:cs typeface="Helvetica"/>
              </a:rPr>
              <a:t>The BIAN service operations are characterised by a standard set of action terms. The action term indicates the nature of the interaction with the Service Domain and/or the control records it governs. The purpose and some API specific considerations are:</a:t>
            </a:r>
            <a:endParaRPr lang="en-US" sz="1200" dirty="0">
              <a:solidFill>
                <a:srgbClr val="5F6062"/>
              </a:solidFill>
              <a:latin typeface="Helvetica"/>
              <a:cs typeface="Helvetica"/>
            </a:endParaRPr>
          </a:p>
        </p:txBody>
      </p:sp>
      <p:grpSp>
        <p:nvGrpSpPr>
          <p:cNvPr id="2" name="Group 1">
            <a:extLst>
              <a:ext uri="{FF2B5EF4-FFF2-40B4-BE49-F238E27FC236}">
                <a16:creationId xmlns:a16="http://schemas.microsoft.com/office/drawing/2014/main" id="{FD9D2915-6FDF-49F1-89FA-4098B81F6616}"/>
              </a:ext>
            </a:extLst>
          </p:cNvPr>
          <p:cNvGrpSpPr/>
          <p:nvPr/>
        </p:nvGrpSpPr>
        <p:grpSpPr>
          <a:xfrm>
            <a:off x="2055155" y="1468878"/>
            <a:ext cx="8134406" cy="4626005"/>
            <a:chOff x="2055155" y="1414363"/>
            <a:chExt cx="8134406" cy="4626005"/>
          </a:xfrm>
        </p:grpSpPr>
        <p:sp>
          <p:nvSpPr>
            <p:cNvPr id="48" name="Rectangle 47"/>
            <p:cNvSpPr/>
            <p:nvPr/>
          </p:nvSpPr>
          <p:spPr>
            <a:xfrm>
              <a:off x="2440506" y="1785330"/>
              <a:ext cx="754444" cy="695034"/>
            </a:xfrm>
            <a:prstGeom prst="rect">
              <a:avLst/>
            </a:prstGeom>
            <a:solidFill>
              <a:schemeClr val="tx1">
                <a:lumMod val="65000"/>
                <a:lumOff val="35000"/>
              </a:schemeClr>
            </a:solidFill>
            <a:ln w="12700" algn="ctr">
              <a:noFill/>
              <a:miter lim="800000"/>
              <a:headEnd/>
              <a:tailEnd/>
            </a:ln>
            <a:effectLst/>
          </p:spPr>
          <p:txBody>
            <a:bodyPr vert="horz" lIns="36005" tIns="46806" rIns="36005" bIns="46806" anchor="ctr"/>
            <a:lstStyle/>
            <a:p>
              <a:pPr marL="0" lvl="1">
                <a:lnSpc>
                  <a:spcPct val="80000"/>
                </a:lnSpc>
                <a:buClr>
                  <a:srgbClr val="F0AB00"/>
                </a:buClr>
                <a:buSzPct val="80000"/>
                <a:defRPr/>
              </a:pPr>
              <a:r>
                <a:rPr lang="en-US" sz="900" b="1" dirty="0">
                  <a:solidFill>
                    <a:schemeClr val="bg1"/>
                  </a:solidFill>
                  <a:latin typeface="Arial Narrow"/>
                  <a:cs typeface="Arial Narrow"/>
                </a:rPr>
                <a:t>Actions to assign, set-up and configure a production capability</a:t>
              </a:r>
            </a:p>
          </p:txBody>
        </p:sp>
        <p:sp>
          <p:nvSpPr>
            <p:cNvPr id="50" name="Rectangle 49"/>
            <p:cNvSpPr/>
            <p:nvPr/>
          </p:nvSpPr>
          <p:spPr>
            <a:xfrm>
              <a:off x="2440506" y="5595387"/>
              <a:ext cx="754444" cy="444981"/>
            </a:xfrm>
            <a:prstGeom prst="rect">
              <a:avLst/>
            </a:prstGeom>
            <a:solidFill>
              <a:schemeClr val="tx1">
                <a:lumMod val="65000"/>
                <a:lumOff val="35000"/>
              </a:schemeClr>
            </a:solidFill>
            <a:ln w="12700" algn="ctr">
              <a:noFill/>
              <a:miter lim="800000"/>
              <a:headEnd/>
              <a:tailEnd/>
            </a:ln>
            <a:effectLst/>
          </p:spPr>
          <p:txBody>
            <a:bodyPr vert="horz" lIns="36005" tIns="46806" rIns="36005" bIns="46806" anchor="ctr"/>
            <a:lstStyle/>
            <a:p>
              <a:pPr marL="0" lvl="1">
                <a:lnSpc>
                  <a:spcPct val="80000"/>
                </a:lnSpc>
                <a:buClr>
                  <a:srgbClr val="F0AB00"/>
                </a:buClr>
                <a:buSzPct val="80000"/>
                <a:defRPr/>
              </a:pPr>
              <a:r>
                <a:rPr lang="en-US" sz="900" b="1" dirty="0">
                  <a:solidFill>
                    <a:schemeClr val="bg1"/>
                  </a:solidFill>
                  <a:latin typeface="Arial Narrow"/>
                  <a:cs typeface="Arial Narrow"/>
                </a:rPr>
                <a:t>Actions to extract/subscribe to recporting</a:t>
              </a:r>
            </a:p>
          </p:txBody>
        </p:sp>
        <p:sp>
          <p:nvSpPr>
            <p:cNvPr id="77" name="Rectangle 76"/>
            <p:cNvSpPr/>
            <p:nvPr/>
          </p:nvSpPr>
          <p:spPr bwMode="gray">
            <a:xfrm>
              <a:off x="3973992" y="1415634"/>
              <a:ext cx="2845043" cy="314997"/>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100" b="1" dirty="0">
                  <a:solidFill>
                    <a:schemeClr val="bg1"/>
                  </a:solidFill>
                  <a:latin typeface="Arial"/>
                  <a:cs typeface="Arial"/>
                </a:rPr>
                <a:t>Description</a:t>
              </a:r>
            </a:p>
          </p:txBody>
        </p:sp>
        <p:sp>
          <p:nvSpPr>
            <p:cNvPr id="78" name="Rectangle 77"/>
            <p:cNvSpPr/>
            <p:nvPr/>
          </p:nvSpPr>
          <p:spPr bwMode="gray">
            <a:xfrm>
              <a:off x="6885289" y="1415634"/>
              <a:ext cx="3304272" cy="314997"/>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100" b="1" dirty="0">
                  <a:solidFill>
                    <a:schemeClr val="bg1"/>
                  </a:solidFill>
                  <a:latin typeface="Arial"/>
                  <a:cs typeface="Arial"/>
                </a:rPr>
                <a:t>Semantic API Interpretation</a:t>
              </a:r>
            </a:p>
          </p:txBody>
        </p:sp>
        <p:sp>
          <p:nvSpPr>
            <p:cNvPr id="79" name="Rectangle 78"/>
            <p:cNvSpPr/>
            <p:nvPr/>
          </p:nvSpPr>
          <p:spPr>
            <a:xfrm rot="16200000">
              <a:off x="1873119" y="1971894"/>
              <a:ext cx="695034" cy="321906"/>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900" b="1" dirty="0">
                  <a:solidFill>
                    <a:schemeClr val="bg1"/>
                  </a:solidFill>
                  <a:latin typeface="Arial Narrow"/>
                  <a:cs typeface="Arial Narrow"/>
                </a:rPr>
                <a:t>Service Domain</a:t>
              </a:r>
            </a:p>
            <a:p>
              <a:pPr marL="0" lvl="1" algn="ctr">
                <a:lnSpc>
                  <a:spcPct val="80000"/>
                </a:lnSpc>
                <a:buClr>
                  <a:srgbClr val="F0AB00"/>
                </a:buClr>
                <a:buSzPct val="80000"/>
                <a:defRPr/>
              </a:pPr>
              <a:r>
                <a:rPr lang="en-US" sz="900" b="1" dirty="0">
                  <a:solidFill>
                    <a:schemeClr val="bg1"/>
                  </a:solidFill>
                  <a:latin typeface="Arial Narrow"/>
                  <a:cs typeface="Arial Narrow"/>
                </a:rPr>
                <a:t>(PUT,POST)</a:t>
              </a:r>
            </a:p>
          </p:txBody>
        </p:sp>
        <p:sp>
          <p:nvSpPr>
            <p:cNvPr id="49" name="Rectangle 48"/>
            <p:cNvSpPr/>
            <p:nvPr/>
          </p:nvSpPr>
          <p:spPr>
            <a:xfrm>
              <a:off x="2440506" y="2562415"/>
              <a:ext cx="754444" cy="1198020"/>
            </a:xfrm>
            <a:prstGeom prst="rect">
              <a:avLst/>
            </a:prstGeom>
            <a:solidFill>
              <a:schemeClr val="tx1">
                <a:lumMod val="65000"/>
                <a:lumOff val="35000"/>
              </a:schemeClr>
            </a:solidFill>
            <a:ln w="12700" algn="ctr">
              <a:noFill/>
              <a:miter lim="800000"/>
              <a:headEnd/>
              <a:tailEnd/>
            </a:ln>
            <a:effectLst/>
          </p:spPr>
          <p:txBody>
            <a:bodyPr vert="horz" lIns="36005" tIns="46806" rIns="36005" bIns="46806" anchor="ctr"/>
            <a:lstStyle/>
            <a:p>
              <a:pPr marL="0" lvl="1">
                <a:lnSpc>
                  <a:spcPct val="80000"/>
                </a:lnSpc>
                <a:buClr>
                  <a:srgbClr val="F0AB00"/>
                </a:buClr>
                <a:buSzPct val="80000"/>
                <a:defRPr/>
              </a:pPr>
              <a:r>
                <a:rPr lang="en-US" sz="900" b="1" dirty="0">
                  <a:solidFill>
                    <a:schemeClr val="bg1"/>
                  </a:solidFill>
                  <a:latin typeface="Arial Narrow"/>
                  <a:cs typeface="Arial Narrow"/>
                </a:rPr>
                <a:t>Actions that trigger the generation of a new control record instance</a:t>
              </a:r>
            </a:p>
          </p:txBody>
        </p:sp>
        <p:sp>
          <p:nvSpPr>
            <p:cNvPr id="80" name="Rectangle 79"/>
            <p:cNvSpPr/>
            <p:nvPr/>
          </p:nvSpPr>
          <p:spPr>
            <a:xfrm rot="16200000">
              <a:off x="1621626" y="3000472"/>
              <a:ext cx="1198020" cy="321906"/>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900" b="1" dirty="0">
                  <a:solidFill>
                    <a:schemeClr val="bg1"/>
                  </a:solidFill>
                  <a:latin typeface="Arial Narrow"/>
                  <a:cs typeface="Arial Narrow"/>
                </a:rPr>
                <a:t>Instantiation</a:t>
              </a:r>
            </a:p>
            <a:p>
              <a:pPr marL="0" lvl="1" algn="ctr">
                <a:lnSpc>
                  <a:spcPct val="80000"/>
                </a:lnSpc>
                <a:buClr>
                  <a:srgbClr val="F0AB00"/>
                </a:buClr>
                <a:buSzPct val="80000"/>
                <a:defRPr/>
              </a:pPr>
              <a:r>
                <a:rPr lang="en-US" sz="900" b="1" dirty="0">
                  <a:solidFill>
                    <a:schemeClr val="bg1"/>
                  </a:solidFill>
                  <a:latin typeface="Arial Narrow"/>
                  <a:cs typeface="Arial Narrow"/>
                </a:rPr>
                <a:t>(POST)</a:t>
              </a:r>
            </a:p>
          </p:txBody>
        </p:sp>
        <p:sp>
          <p:nvSpPr>
            <p:cNvPr id="81" name="Rectangle 80"/>
            <p:cNvSpPr/>
            <p:nvPr/>
          </p:nvSpPr>
          <p:spPr>
            <a:xfrm rot="16200000">
              <a:off x="1998146" y="5656923"/>
              <a:ext cx="444981" cy="321906"/>
            </a:xfrm>
            <a:prstGeom prst="rect">
              <a:avLst/>
            </a:prstGeom>
            <a:solidFill>
              <a:schemeClr val="tx1">
                <a:lumMod val="65000"/>
                <a:lumOff val="35000"/>
              </a:schemeClr>
            </a:solidFill>
            <a:ln w="12700" algn="ctr">
              <a:noFill/>
              <a:miter lim="800000"/>
              <a:headEnd/>
              <a:tailEnd/>
            </a:ln>
            <a:effectLst/>
          </p:spPr>
          <p:txBody>
            <a:bodyPr vert="horz" lIns="0" tIns="46806" rIns="0" bIns="46806" anchor="ctr"/>
            <a:lstStyle/>
            <a:p>
              <a:pPr marL="0" lvl="1" algn="ctr">
                <a:lnSpc>
                  <a:spcPct val="80000"/>
                </a:lnSpc>
                <a:buClr>
                  <a:srgbClr val="F0AB00"/>
                </a:buClr>
                <a:buSzPct val="80000"/>
                <a:defRPr/>
              </a:pPr>
              <a:r>
                <a:rPr lang="en-US" sz="900" b="1" dirty="0">
                  <a:solidFill>
                    <a:schemeClr val="bg1"/>
                  </a:solidFill>
                  <a:latin typeface="Arial Narrow"/>
                  <a:cs typeface="Arial Narrow"/>
                </a:rPr>
                <a:t>Reporting</a:t>
              </a:r>
            </a:p>
            <a:p>
              <a:pPr marL="0" lvl="1" algn="ctr">
                <a:lnSpc>
                  <a:spcPct val="80000"/>
                </a:lnSpc>
                <a:buClr>
                  <a:srgbClr val="F0AB00"/>
                </a:buClr>
                <a:buSzPct val="80000"/>
                <a:defRPr/>
              </a:pPr>
              <a:r>
                <a:rPr lang="en-US" sz="900" b="1" dirty="0">
                  <a:solidFill>
                    <a:schemeClr val="bg1"/>
                  </a:solidFill>
                  <a:latin typeface="Arial Narrow"/>
                  <a:cs typeface="Arial Narrow"/>
                </a:rPr>
                <a:t>(GET)</a:t>
              </a:r>
            </a:p>
          </p:txBody>
        </p:sp>
        <p:sp>
          <p:nvSpPr>
            <p:cNvPr id="82" name="Rectangle 81"/>
            <p:cNvSpPr/>
            <p:nvPr/>
          </p:nvSpPr>
          <p:spPr bwMode="gray">
            <a:xfrm>
              <a:off x="2055155" y="1414363"/>
              <a:ext cx="1863360" cy="314997"/>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100" b="1" dirty="0">
                  <a:solidFill>
                    <a:schemeClr val="bg1"/>
                  </a:solidFill>
                  <a:latin typeface="Arial"/>
                  <a:cs typeface="Arial"/>
                </a:rPr>
                <a:t>Action Terms</a:t>
              </a:r>
            </a:p>
          </p:txBody>
        </p:sp>
        <p:sp>
          <p:nvSpPr>
            <p:cNvPr id="63" name="Rectangle 62"/>
            <p:cNvSpPr/>
            <p:nvPr/>
          </p:nvSpPr>
          <p:spPr>
            <a:xfrm>
              <a:off x="2440936" y="3833711"/>
              <a:ext cx="754444" cy="1691860"/>
            </a:xfrm>
            <a:prstGeom prst="rect">
              <a:avLst/>
            </a:prstGeom>
            <a:solidFill>
              <a:schemeClr val="tx1">
                <a:lumMod val="65000"/>
                <a:lumOff val="35000"/>
              </a:schemeClr>
            </a:solidFill>
            <a:ln w="12700" algn="ctr">
              <a:noFill/>
              <a:miter lim="800000"/>
              <a:headEnd/>
              <a:tailEnd/>
            </a:ln>
            <a:effectLst/>
          </p:spPr>
          <p:txBody>
            <a:bodyPr vert="horz" lIns="36005" tIns="46806" rIns="36005" bIns="46806" anchor="ctr"/>
            <a:lstStyle/>
            <a:p>
              <a:pPr marL="0" lvl="1">
                <a:lnSpc>
                  <a:spcPct val="80000"/>
                </a:lnSpc>
                <a:buClr>
                  <a:srgbClr val="F0AB00"/>
                </a:buClr>
                <a:buSzPct val="80000"/>
                <a:defRPr/>
              </a:pPr>
              <a:r>
                <a:rPr lang="en-US" sz="900" b="1" dirty="0">
                  <a:solidFill>
                    <a:schemeClr val="bg1"/>
                  </a:solidFill>
                  <a:latin typeface="Arial Narrow"/>
                  <a:cs typeface="Arial Narrow"/>
                </a:rPr>
                <a:t>Actions that act upon an active control record instance(s)</a:t>
              </a:r>
            </a:p>
          </p:txBody>
        </p:sp>
        <p:sp>
          <p:nvSpPr>
            <p:cNvPr id="75" name="Rectangle 74"/>
            <p:cNvSpPr/>
            <p:nvPr/>
          </p:nvSpPr>
          <p:spPr>
            <a:xfrm rot="16200000">
              <a:off x="1375136" y="4518688"/>
              <a:ext cx="1691860" cy="321906"/>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900" b="1" dirty="0">
                  <a:solidFill>
                    <a:schemeClr val="bg1"/>
                  </a:solidFill>
                  <a:latin typeface="Arial Narrow"/>
                  <a:cs typeface="Arial Narrow"/>
                </a:rPr>
                <a:t>Invocation</a:t>
              </a:r>
            </a:p>
            <a:p>
              <a:pPr marL="0" lvl="1" algn="ctr">
                <a:lnSpc>
                  <a:spcPct val="80000"/>
                </a:lnSpc>
                <a:buClr>
                  <a:srgbClr val="F0AB00"/>
                </a:buClr>
                <a:buSzPct val="80000"/>
                <a:defRPr/>
              </a:pPr>
              <a:r>
                <a:rPr lang="en-US" sz="900" b="1" dirty="0">
                  <a:solidFill>
                    <a:schemeClr val="bg1"/>
                  </a:solidFill>
                  <a:latin typeface="Arial Narrow"/>
                  <a:cs typeface="Arial Narrow"/>
                </a:rPr>
                <a:t>(PUT,PATCH)</a:t>
              </a:r>
            </a:p>
          </p:txBody>
        </p:sp>
        <p:sp>
          <p:nvSpPr>
            <p:cNvPr id="42" name="Rectangle 41"/>
            <p:cNvSpPr/>
            <p:nvPr/>
          </p:nvSpPr>
          <p:spPr bwMode="gray">
            <a:xfrm>
              <a:off x="3244329" y="5595387"/>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Retrieve</a:t>
              </a:r>
            </a:p>
          </p:txBody>
        </p:sp>
        <p:sp>
          <p:nvSpPr>
            <p:cNvPr id="52" name="Rectangle 51"/>
            <p:cNvSpPr/>
            <p:nvPr/>
          </p:nvSpPr>
          <p:spPr bwMode="gray">
            <a:xfrm>
              <a:off x="3973992" y="5595387"/>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Return information/a report as requested</a:t>
              </a:r>
            </a:p>
          </p:txBody>
        </p:sp>
        <p:sp>
          <p:nvSpPr>
            <p:cNvPr id="64" name="Rectangle 63"/>
            <p:cNvSpPr/>
            <p:nvPr/>
          </p:nvSpPr>
          <p:spPr bwMode="gray">
            <a:xfrm>
              <a:off x="6885289" y="5595387"/>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Formatted and unformatted information can be requested in a wide range of situations (note there is no state change)</a:t>
              </a:r>
            </a:p>
          </p:txBody>
        </p:sp>
        <p:sp>
          <p:nvSpPr>
            <p:cNvPr id="44" name="Rectangle 43"/>
            <p:cNvSpPr/>
            <p:nvPr/>
          </p:nvSpPr>
          <p:spPr bwMode="gray">
            <a:xfrm>
              <a:off x="3244329" y="5840551"/>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Notify</a:t>
              </a:r>
            </a:p>
          </p:txBody>
        </p:sp>
        <p:sp>
          <p:nvSpPr>
            <p:cNvPr id="58" name="Rectangle 57"/>
            <p:cNvSpPr/>
            <p:nvPr/>
          </p:nvSpPr>
          <p:spPr bwMode="gray">
            <a:xfrm>
              <a:off x="3973992" y="5840551"/>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Provide details against a predefined/subscribed to notification agreement</a:t>
              </a:r>
            </a:p>
          </p:txBody>
        </p:sp>
        <p:sp>
          <p:nvSpPr>
            <p:cNvPr id="70" name="Rectangle 69"/>
            <p:cNvSpPr/>
            <p:nvPr/>
          </p:nvSpPr>
          <p:spPr bwMode="gray">
            <a:xfrm>
              <a:off x="6885289" y="5840551"/>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Service Domains may subscribe to information updates in a wide range of protocols/formats (for referential alignment)</a:t>
              </a:r>
              <a:endParaRPr lang="en-US" sz="800" b="1" dirty="0">
                <a:solidFill>
                  <a:srgbClr val="5F6062"/>
                </a:solidFill>
                <a:latin typeface="Arial"/>
                <a:cs typeface="Arial"/>
              </a:endParaRPr>
            </a:p>
          </p:txBody>
        </p:sp>
        <p:sp>
          <p:nvSpPr>
            <p:cNvPr id="89" name="Rectangle 88"/>
            <p:cNvSpPr/>
            <p:nvPr/>
          </p:nvSpPr>
          <p:spPr bwMode="gray">
            <a:xfrm>
              <a:off x="3244329" y="2033220"/>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Configure</a:t>
              </a:r>
            </a:p>
          </p:txBody>
        </p:sp>
        <p:sp>
          <p:nvSpPr>
            <p:cNvPr id="90" name="Rectangle 89"/>
            <p:cNvSpPr/>
            <p:nvPr/>
          </p:nvSpPr>
          <p:spPr bwMode="gray">
            <a:xfrm>
              <a:off x="3973991" y="2033220"/>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Change the operating parameters for a service/capability – applies to defaults and active instances</a:t>
              </a:r>
              <a:endParaRPr lang="en-US" sz="800" b="1" dirty="0">
                <a:solidFill>
                  <a:srgbClr val="000000"/>
                </a:solidFill>
                <a:latin typeface="Arial"/>
                <a:ea typeface="Verdana"/>
                <a:cs typeface="Arial"/>
              </a:endParaRPr>
            </a:p>
          </p:txBody>
        </p:sp>
        <p:sp>
          <p:nvSpPr>
            <p:cNvPr id="91" name="Rectangle 90"/>
            <p:cNvSpPr/>
            <p:nvPr/>
          </p:nvSpPr>
          <p:spPr bwMode="gray">
            <a:xfrm>
              <a:off x="6885289" y="2033220"/>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The operational state may be re-configured typically to deal with processing exceptions and operational problems</a:t>
              </a:r>
              <a:endParaRPr lang="en-US" sz="800" b="1" dirty="0">
                <a:solidFill>
                  <a:srgbClr val="5F6062"/>
                </a:solidFill>
                <a:latin typeface="Arial"/>
                <a:cs typeface="Arial"/>
              </a:endParaRPr>
            </a:p>
          </p:txBody>
        </p:sp>
        <p:sp>
          <p:nvSpPr>
            <p:cNvPr id="38" name="Rectangle 37"/>
            <p:cNvSpPr/>
            <p:nvPr/>
          </p:nvSpPr>
          <p:spPr bwMode="gray">
            <a:xfrm>
              <a:off x="3244329" y="1785331"/>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Activate</a:t>
              </a:r>
            </a:p>
          </p:txBody>
        </p:sp>
        <p:sp>
          <p:nvSpPr>
            <p:cNvPr id="53" name="Rectangle 52"/>
            <p:cNvSpPr/>
            <p:nvPr/>
          </p:nvSpPr>
          <p:spPr bwMode="gray">
            <a:xfrm>
              <a:off x="3973992" y="1785332"/>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Assign/establish a production capability (applies to all Service Domains</a:t>
              </a:r>
            </a:p>
          </p:txBody>
        </p:sp>
        <p:sp>
          <p:nvSpPr>
            <p:cNvPr id="65" name="Rectangle 64"/>
            <p:cNvSpPr/>
            <p:nvPr/>
          </p:nvSpPr>
          <p:spPr bwMode="gray">
            <a:xfrm>
              <a:off x="6885289" y="1785332"/>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Only called to establish steady state working (rarely used)</a:t>
              </a:r>
              <a:endParaRPr lang="en-US" sz="800" b="1" dirty="0">
                <a:solidFill>
                  <a:srgbClr val="5F6062"/>
                </a:solidFill>
                <a:latin typeface="Arial"/>
                <a:cs typeface="Arial"/>
              </a:endParaRPr>
            </a:p>
          </p:txBody>
        </p:sp>
        <p:sp>
          <p:nvSpPr>
            <p:cNvPr id="47" name="Rectangle 46"/>
            <p:cNvSpPr/>
            <p:nvPr/>
          </p:nvSpPr>
          <p:spPr bwMode="gray">
            <a:xfrm>
              <a:off x="3244329" y="2281106"/>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Feedback</a:t>
              </a:r>
            </a:p>
          </p:txBody>
        </p:sp>
        <p:sp>
          <p:nvSpPr>
            <p:cNvPr id="61" name="Rectangle 60"/>
            <p:cNvSpPr/>
            <p:nvPr/>
          </p:nvSpPr>
          <p:spPr bwMode="gray">
            <a:xfrm>
              <a:off x="3973992" y="2281106"/>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Capture performance feedback. Note this can be at a Service Domain, Control Record or lower level</a:t>
              </a:r>
              <a:endParaRPr lang="en-US" sz="800" b="1" dirty="0">
                <a:solidFill>
                  <a:srgbClr val="000000"/>
                </a:solidFill>
                <a:latin typeface="Arial"/>
                <a:ea typeface="Verdana"/>
                <a:cs typeface="Arial"/>
              </a:endParaRPr>
            </a:p>
          </p:txBody>
        </p:sp>
        <p:sp>
          <p:nvSpPr>
            <p:cNvPr id="73" name="Rectangle 72"/>
            <p:cNvSpPr/>
            <p:nvPr/>
          </p:nvSpPr>
          <p:spPr bwMode="gray">
            <a:xfrm>
              <a:off x="6885289" y="2281106"/>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The term is used consistently to provide management/operational feedback (no production/transactional role)</a:t>
              </a:r>
              <a:endParaRPr lang="en-US" sz="800" b="1" dirty="0">
                <a:solidFill>
                  <a:srgbClr val="5F6062"/>
                </a:solidFill>
                <a:latin typeface="Arial"/>
                <a:cs typeface="Arial"/>
              </a:endParaRPr>
            </a:p>
          </p:txBody>
        </p:sp>
        <p:sp>
          <p:nvSpPr>
            <p:cNvPr id="92" name="Rectangle 91"/>
            <p:cNvSpPr/>
            <p:nvPr/>
          </p:nvSpPr>
          <p:spPr bwMode="gray">
            <a:xfrm>
              <a:off x="3244329" y="2810303"/>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Initiate</a:t>
              </a:r>
            </a:p>
          </p:txBody>
        </p:sp>
        <p:sp>
          <p:nvSpPr>
            <p:cNvPr id="93" name="Rectangle 92"/>
            <p:cNvSpPr/>
            <p:nvPr/>
          </p:nvSpPr>
          <p:spPr bwMode="gray">
            <a:xfrm>
              <a:off x="3973991" y="2810303"/>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initiate a defined action: e.g. an operating session; procedure; set up a facility; or, a transaction</a:t>
              </a:r>
            </a:p>
          </p:txBody>
        </p:sp>
        <p:sp>
          <p:nvSpPr>
            <p:cNvPr id="94" name="Rectangle 93"/>
            <p:cNvSpPr/>
            <p:nvPr/>
          </p:nvSpPr>
          <p:spPr bwMode="gray">
            <a:xfrm>
              <a:off x="6885289" y="2810303"/>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Most frequently used to start a production service/task, both transactional and back-office/support in nature</a:t>
              </a:r>
              <a:endParaRPr lang="en-US" sz="800" b="1" dirty="0">
                <a:solidFill>
                  <a:srgbClr val="5F6062"/>
                </a:solidFill>
                <a:latin typeface="Arial"/>
                <a:cs typeface="Arial"/>
              </a:endParaRPr>
            </a:p>
          </p:txBody>
        </p:sp>
        <p:sp>
          <p:nvSpPr>
            <p:cNvPr id="86" name="Rectangle 85"/>
            <p:cNvSpPr/>
            <p:nvPr/>
          </p:nvSpPr>
          <p:spPr bwMode="gray">
            <a:xfrm>
              <a:off x="3244329" y="3058189"/>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Register</a:t>
              </a:r>
            </a:p>
          </p:txBody>
        </p:sp>
        <p:sp>
          <p:nvSpPr>
            <p:cNvPr id="87" name="Rectangle 86"/>
            <p:cNvSpPr/>
            <p:nvPr/>
          </p:nvSpPr>
          <p:spPr bwMode="gray">
            <a:xfrm>
              <a:off x="3973991" y="3058189"/>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Classify and capture details of an entity in a reference directory</a:t>
              </a:r>
            </a:p>
          </p:txBody>
        </p:sp>
        <p:sp>
          <p:nvSpPr>
            <p:cNvPr id="88" name="Rectangle 87"/>
            <p:cNvSpPr/>
            <p:nvPr/>
          </p:nvSpPr>
          <p:spPr bwMode="gray">
            <a:xfrm>
              <a:off x="6885289" y="3058189"/>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Several reference ‘directories’ are maintained – for example product, customer and employee related</a:t>
              </a:r>
              <a:endParaRPr lang="en-US" sz="800" b="1" dirty="0">
                <a:solidFill>
                  <a:srgbClr val="5F6062"/>
                </a:solidFill>
                <a:latin typeface="Arial"/>
                <a:cs typeface="Arial"/>
              </a:endParaRPr>
            </a:p>
          </p:txBody>
        </p:sp>
        <p:sp>
          <p:nvSpPr>
            <p:cNvPr id="40" name="Rectangle 39"/>
            <p:cNvSpPr/>
            <p:nvPr/>
          </p:nvSpPr>
          <p:spPr bwMode="gray">
            <a:xfrm>
              <a:off x="3244329" y="3306075"/>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Evaluate</a:t>
              </a:r>
            </a:p>
          </p:txBody>
        </p:sp>
        <p:sp>
          <p:nvSpPr>
            <p:cNvPr id="55" name="Rectangle 54"/>
            <p:cNvSpPr/>
            <p:nvPr/>
          </p:nvSpPr>
          <p:spPr bwMode="gray">
            <a:xfrm>
              <a:off x="3973992" y="3306075"/>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Perform an evaluation, including: a measurement; test/check; and, an analysis (can be on-going)</a:t>
              </a:r>
              <a:endParaRPr lang="en-US" sz="800" b="1" dirty="0">
                <a:solidFill>
                  <a:srgbClr val="000000"/>
                </a:solidFill>
                <a:latin typeface="Arial"/>
                <a:ea typeface="Verdana"/>
                <a:cs typeface="Arial"/>
              </a:endParaRPr>
            </a:p>
          </p:txBody>
        </p:sp>
        <p:sp>
          <p:nvSpPr>
            <p:cNvPr id="67" name="Rectangle 66"/>
            <p:cNvSpPr/>
            <p:nvPr/>
          </p:nvSpPr>
          <p:spPr bwMode="gray">
            <a:xfrm>
              <a:off x="6885289" y="3306075"/>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A range of different types of evaluation are supported by different patterns</a:t>
              </a:r>
              <a:endParaRPr lang="en-US" sz="800" b="1" dirty="0">
                <a:solidFill>
                  <a:srgbClr val="5F6062"/>
                </a:solidFill>
                <a:latin typeface="Arial"/>
                <a:cs typeface="Arial"/>
              </a:endParaRPr>
            </a:p>
          </p:txBody>
        </p:sp>
        <p:sp>
          <p:nvSpPr>
            <p:cNvPr id="41" name="Rectangle 40"/>
            <p:cNvSpPr/>
            <p:nvPr/>
          </p:nvSpPr>
          <p:spPr bwMode="gray">
            <a:xfrm>
              <a:off x="3244329" y="3553962"/>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Provide</a:t>
              </a:r>
            </a:p>
          </p:txBody>
        </p:sp>
        <p:sp>
          <p:nvSpPr>
            <p:cNvPr id="56" name="Rectangle 55"/>
            <p:cNvSpPr/>
            <p:nvPr/>
          </p:nvSpPr>
          <p:spPr bwMode="gray">
            <a:xfrm>
              <a:off x="3973992" y="3553962"/>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Assign or allocate resources or facilities from an inventory of available/tracked resources</a:t>
              </a:r>
              <a:endParaRPr lang="en-US" sz="800" b="1" dirty="0">
                <a:solidFill>
                  <a:srgbClr val="000000"/>
                </a:solidFill>
                <a:latin typeface="Arial"/>
                <a:ea typeface="Verdana"/>
                <a:cs typeface="Arial"/>
              </a:endParaRPr>
            </a:p>
          </p:txBody>
        </p:sp>
        <p:sp>
          <p:nvSpPr>
            <p:cNvPr id="68" name="Rectangle 67"/>
            <p:cNvSpPr/>
            <p:nvPr/>
          </p:nvSpPr>
          <p:spPr bwMode="gray">
            <a:xfrm>
              <a:off x="6885289" y="3553962"/>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Some resource pools are managed and assignments tracked (such as staff and building facilities)</a:t>
              </a:r>
              <a:endParaRPr lang="en-US" sz="800" b="1" dirty="0">
                <a:solidFill>
                  <a:srgbClr val="5F6062"/>
                </a:solidFill>
                <a:latin typeface="Arial"/>
                <a:cs typeface="Arial"/>
              </a:endParaRPr>
            </a:p>
          </p:txBody>
        </p:sp>
        <p:sp>
          <p:nvSpPr>
            <p:cNvPr id="83" name="Rectangle 29"/>
            <p:cNvSpPr/>
            <p:nvPr/>
          </p:nvSpPr>
          <p:spPr bwMode="gray">
            <a:xfrm>
              <a:off x="3244329" y="2562416"/>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Create</a:t>
              </a:r>
            </a:p>
          </p:txBody>
        </p:sp>
        <p:sp>
          <p:nvSpPr>
            <p:cNvPr id="84" name="Rectangle 44"/>
            <p:cNvSpPr/>
            <p:nvPr/>
          </p:nvSpPr>
          <p:spPr bwMode="gray">
            <a:xfrm>
              <a:off x="3973991" y="2562416"/>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Create a new strategy, plan, approach, or develop a new design/model or solution</a:t>
              </a:r>
            </a:p>
          </p:txBody>
        </p:sp>
        <p:sp>
          <p:nvSpPr>
            <p:cNvPr id="85" name="Rectangle 84"/>
            <p:cNvSpPr/>
            <p:nvPr/>
          </p:nvSpPr>
          <p:spPr bwMode="gray">
            <a:xfrm>
              <a:off x="6885289" y="2562416"/>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Several Service Domains are responsible for creating new instances</a:t>
              </a:r>
              <a:endParaRPr lang="en-US" sz="800" b="1" dirty="0">
                <a:solidFill>
                  <a:srgbClr val="5F6062"/>
                </a:solidFill>
                <a:latin typeface="Arial"/>
                <a:cs typeface="Arial"/>
              </a:endParaRPr>
            </a:p>
          </p:txBody>
        </p:sp>
        <p:sp>
          <p:nvSpPr>
            <p:cNvPr id="54" name="Rectangle 53"/>
            <p:cNvSpPr/>
            <p:nvPr/>
          </p:nvSpPr>
          <p:spPr bwMode="gray">
            <a:xfrm>
              <a:off x="3973992" y="3833712"/>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i="1" dirty="0">
                  <a:solidFill>
                    <a:srgbClr val="5F6062"/>
                  </a:solidFill>
                  <a:latin typeface="Arial"/>
                  <a:cs typeface="Arial"/>
                </a:rPr>
                <a:t>C</a:t>
              </a:r>
              <a:r>
                <a:rPr lang="en-US" sz="800" b="1" dirty="0">
                  <a:solidFill>
                    <a:srgbClr val="5F6062"/>
                  </a:solidFill>
                  <a:latin typeface="Arial"/>
                  <a:cs typeface="Arial"/>
                </a:rPr>
                <a:t>hange the value of some (control record) properties</a:t>
              </a:r>
              <a:endParaRPr lang="en-US" sz="800" dirty="0">
                <a:solidFill>
                  <a:srgbClr val="000000"/>
                </a:solidFill>
                <a:latin typeface="Arial"/>
                <a:ea typeface="Verdana"/>
                <a:cs typeface="Arial"/>
              </a:endParaRPr>
            </a:p>
          </p:txBody>
        </p:sp>
        <p:sp>
          <p:nvSpPr>
            <p:cNvPr id="66" name="Rectangle 65"/>
            <p:cNvSpPr/>
            <p:nvPr/>
          </p:nvSpPr>
          <p:spPr bwMode="gray">
            <a:xfrm>
              <a:off x="6885289" y="3833712"/>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Most control record instances are subject to update</a:t>
              </a:r>
              <a:endParaRPr lang="en-US" sz="800" b="1" dirty="0">
                <a:solidFill>
                  <a:srgbClr val="5F6062"/>
                </a:solidFill>
                <a:latin typeface="Arial"/>
                <a:cs typeface="Arial"/>
              </a:endParaRPr>
            </a:p>
          </p:txBody>
        </p:sp>
        <p:sp>
          <p:nvSpPr>
            <p:cNvPr id="39" name="Rectangle 38"/>
            <p:cNvSpPr/>
            <p:nvPr/>
          </p:nvSpPr>
          <p:spPr bwMode="gray">
            <a:xfrm>
              <a:off x="3244329" y="3833712"/>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Update</a:t>
              </a:r>
            </a:p>
          </p:txBody>
        </p:sp>
        <p:sp>
          <p:nvSpPr>
            <p:cNvPr id="57" name="Rectangle 56"/>
            <p:cNvSpPr/>
            <p:nvPr/>
          </p:nvSpPr>
          <p:spPr bwMode="gray">
            <a:xfrm>
              <a:off x="3973992" y="4824985"/>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Execute an automated/structured a task or action on an established facility/control record instance</a:t>
              </a:r>
              <a:endParaRPr lang="en-US" sz="800" dirty="0">
                <a:solidFill>
                  <a:srgbClr val="000000"/>
                </a:solidFill>
                <a:latin typeface="Arial"/>
                <a:ea typeface="Verdana"/>
                <a:cs typeface="Arial"/>
              </a:endParaRPr>
            </a:p>
          </p:txBody>
        </p:sp>
        <p:sp>
          <p:nvSpPr>
            <p:cNvPr id="69" name="Rectangle 68"/>
            <p:cNvSpPr/>
            <p:nvPr/>
          </p:nvSpPr>
          <p:spPr bwMode="gray">
            <a:xfrm>
              <a:off x="6885289" y="4824985"/>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Many automated tasks or actions may be initiated against active instances</a:t>
              </a:r>
              <a:endParaRPr lang="en-US" sz="800" b="1" dirty="0">
                <a:solidFill>
                  <a:srgbClr val="5F6062"/>
                </a:solidFill>
                <a:latin typeface="Arial"/>
                <a:cs typeface="Arial"/>
              </a:endParaRPr>
            </a:p>
          </p:txBody>
        </p:sp>
        <p:sp>
          <p:nvSpPr>
            <p:cNvPr id="43" name="Rectangle 42"/>
            <p:cNvSpPr/>
            <p:nvPr/>
          </p:nvSpPr>
          <p:spPr bwMode="gray">
            <a:xfrm>
              <a:off x="3244329" y="4824985"/>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Execute</a:t>
              </a:r>
            </a:p>
          </p:txBody>
        </p:sp>
        <p:sp>
          <p:nvSpPr>
            <p:cNvPr id="59" name="Rectangle 58"/>
            <p:cNvSpPr/>
            <p:nvPr/>
          </p:nvSpPr>
          <p:spPr bwMode="gray">
            <a:xfrm>
              <a:off x="3973992" y="5072803"/>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Request a task that involves judgement/decisions/workflow against an established facility/instance</a:t>
              </a:r>
              <a:endParaRPr lang="en-US" sz="800" dirty="0">
                <a:solidFill>
                  <a:srgbClr val="000000"/>
                </a:solidFill>
                <a:latin typeface="Arial"/>
                <a:ea typeface="Verdana"/>
                <a:cs typeface="Arial"/>
              </a:endParaRPr>
            </a:p>
          </p:txBody>
        </p:sp>
        <p:sp>
          <p:nvSpPr>
            <p:cNvPr id="71" name="Rectangle 70"/>
            <p:cNvSpPr/>
            <p:nvPr/>
          </p:nvSpPr>
          <p:spPr bwMode="gray">
            <a:xfrm>
              <a:off x="6885289" y="5072803"/>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Many work requests may be applied to active instances (note these usually involve customer/workforce exchanges)</a:t>
              </a:r>
              <a:endParaRPr lang="en-US" sz="800" b="1" dirty="0">
                <a:solidFill>
                  <a:srgbClr val="5F6062"/>
                </a:solidFill>
                <a:latin typeface="Arial"/>
                <a:cs typeface="Arial"/>
              </a:endParaRPr>
            </a:p>
          </p:txBody>
        </p:sp>
        <p:sp>
          <p:nvSpPr>
            <p:cNvPr id="45" name="Rectangle 44"/>
            <p:cNvSpPr/>
            <p:nvPr/>
          </p:nvSpPr>
          <p:spPr bwMode="gray">
            <a:xfrm>
              <a:off x="3244329" y="5072803"/>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Request</a:t>
              </a:r>
            </a:p>
          </p:txBody>
        </p:sp>
        <p:sp>
          <p:nvSpPr>
            <p:cNvPr id="46" name="Rectangle 45"/>
            <p:cNvSpPr/>
            <p:nvPr/>
          </p:nvSpPr>
          <p:spPr bwMode="gray">
            <a:xfrm>
              <a:off x="3244329" y="5320622"/>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rgbClr val="FF0000"/>
                  </a:solidFill>
                  <a:latin typeface="Arial"/>
                  <a:cs typeface="Arial"/>
                </a:rPr>
                <a:t>Grant</a:t>
              </a:r>
            </a:p>
          </p:txBody>
        </p:sp>
        <p:sp>
          <p:nvSpPr>
            <p:cNvPr id="60" name="Rectangle 59"/>
            <p:cNvSpPr/>
            <p:nvPr/>
          </p:nvSpPr>
          <p:spPr bwMode="gray">
            <a:xfrm>
              <a:off x="3973992" y="5320622"/>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Seek authority/grant to perform an action or use a resource that is overseen/governed by the SD</a:t>
              </a:r>
              <a:endParaRPr lang="en-US" sz="800" dirty="0">
                <a:solidFill>
                  <a:srgbClr val="000000"/>
                </a:solidFill>
                <a:latin typeface="Arial"/>
                <a:ea typeface="Verdana"/>
                <a:cs typeface="Arial"/>
              </a:endParaRPr>
            </a:p>
          </p:txBody>
        </p:sp>
        <p:sp>
          <p:nvSpPr>
            <p:cNvPr id="72" name="Rectangle 71"/>
            <p:cNvSpPr/>
            <p:nvPr/>
          </p:nvSpPr>
          <p:spPr bwMode="gray">
            <a:xfrm>
              <a:off x="6885289" y="5320622"/>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A small number of specialised Service Domains provide some form of permissions/authorization to a calling party</a:t>
              </a:r>
              <a:endParaRPr lang="en-US" sz="800" b="1" dirty="0">
                <a:solidFill>
                  <a:srgbClr val="5F6062"/>
                </a:solidFill>
                <a:latin typeface="Arial"/>
                <a:cs typeface="Arial"/>
              </a:endParaRPr>
            </a:p>
          </p:txBody>
        </p:sp>
        <p:sp>
          <p:nvSpPr>
            <p:cNvPr id="51" name="Rectangle 50"/>
            <p:cNvSpPr/>
            <p:nvPr/>
          </p:nvSpPr>
          <p:spPr bwMode="gray">
            <a:xfrm>
              <a:off x="3244329" y="4081530"/>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00" b="1" dirty="0">
                  <a:solidFill>
                    <a:schemeClr val="tx1"/>
                  </a:solidFill>
                  <a:latin typeface="Arial"/>
                  <a:cs typeface="Arial"/>
                </a:rPr>
                <a:t>Control</a:t>
              </a:r>
            </a:p>
          </p:txBody>
        </p:sp>
        <p:sp>
          <p:nvSpPr>
            <p:cNvPr id="62" name="Rectangle 61"/>
            <p:cNvSpPr/>
            <p:nvPr/>
          </p:nvSpPr>
          <p:spPr bwMode="gray">
            <a:xfrm>
              <a:off x="3973992" y="4081530"/>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Request for the processing to perform in a specific way e.g. block/suspend/skip/prioritise an action </a:t>
              </a:r>
              <a:endParaRPr lang="en-US" sz="800" dirty="0">
                <a:solidFill>
                  <a:srgbClr val="000000"/>
                </a:solidFill>
                <a:latin typeface="Arial"/>
                <a:ea typeface="Verdana"/>
                <a:cs typeface="Arial"/>
              </a:endParaRPr>
            </a:p>
          </p:txBody>
        </p:sp>
        <p:sp>
          <p:nvSpPr>
            <p:cNvPr id="74" name="Rectangle 73"/>
            <p:cNvSpPr/>
            <p:nvPr/>
          </p:nvSpPr>
          <p:spPr bwMode="gray">
            <a:xfrm>
              <a:off x="6885289" y="4081530"/>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Many Service Domain’s control record processing may be externally influenced e.g. wind-up, block/suspend, skip task</a:t>
              </a:r>
              <a:endParaRPr lang="en-US" sz="800" b="1" dirty="0">
                <a:solidFill>
                  <a:srgbClr val="5F6062"/>
                </a:solidFill>
                <a:latin typeface="Arial"/>
                <a:cs typeface="Arial"/>
              </a:endParaRPr>
            </a:p>
          </p:txBody>
        </p:sp>
        <p:sp>
          <p:nvSpPr>
            <p:cNvPr id="129" name="Rectangle 128"/>
            <p:cNvSpPr/>
            <p:nvPr/>
          </p:nvSpPr>
          <p:spPr bwMode="gray">
            <a:xfrm>
              <a:off x="3973992" y="4577167"/>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Capture transactional activity details against an instance: e.g. log an event/action, record usage</a:t>
              </a:r>
              <a:endParaRPr lang="en-US" sz="800" dirty="0">
                <a:solidFill>
                  <a:srgbClr val="000000"/>
                </a:solidFill>
                <a:latin typeface="Arial"/>
                <a:ea typeface="Verdana"/>
                <a:cs typeface="Arial"/>
              </a:endParaRPr>
            </a:p>
          </p:txBody>
        </p:sp>
        <p:sp>
          <p:nvSpPr>
            <p:cNvPr id="130" name="Rectangle 129"/>
            <p:cNvSpPr/>
            <p:nvPr/>
          </p:nvSpPr>
          <p:spPr bwMode="gray">
            <a:xfrm>
              <a:off x="6885289" y="4577167"/>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Some Service Domains support structured logs – for transaction tracking and/or events for later analysis</a:t>
              </a:r>
              <a:endParaRPr lang="en-US" sz="800" b="1" dirty="0">
                <a:solidFill>
                  <a:srgbClr val="5F6062"/>
                </a:solidFill>
                <a:latin typeface="Arial"/>
                <a:cs typeface="Arial"/>
              </a:endParaRPr>
            </a:p>
          </p:txBody>
        </p:sp>
        <p:sp>
          <p:nvSpPr>
            <p:cNvPr id="125" name="Rectangle 124"/>
            <p:cNvSpPr/>
            <p:nvPr/>
          </p:nvSpPr>
          <p:spPr bwMode="gray">
            <a:xfrm>
              <a:off x="3973992" y="4329349"/>
              <a:ext cx="2845043"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dirty="0">
                  <a:solidFill>
                    <a:srgbClr val="5F6062"/>
                  </a:solidFill>
                  <a:latin typeface="Arial"/>
                  <a:cs typeface="Arial"/>
                </a:rPr>
                <a:t>Provide input into the handling of an instance, typically in response to a question from processing</a:t>
              </a:r>
              <a:endParaRPr lang="en-US" sz="800" dirty="0">
                <a:solidFill>
                  <a:srgbClr val="000000"/>
                </a:solidFill>
                <a:latin typeface="Arial"/>
                <a:ea typeface="Verdana"/>
                <a:cs typeface="Arial"/>
              </a:endParaRPr>
            </a:p>
          </p:txBody>
        </p:sp>
        <p:sp>
          <p:nvSpPr>
            <p:cNvPr id="126" name="Rectangle 125"/>
            <p:cNvSpPr/>
            <p:nvPr/>
          </p:nvSpPr>
          <p:spPr bwMode="gray">
            <a:xfrm>
              <a:off x="6885289" y="4329349"/>
              <a:ext cx="3304272" cy="199817"/>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800" b="1">
                  <a:solidFill>
                    <a:srgbClr val="5F6062"/>
                  </a:solidFill>
                  <a:latin typeface="Arial"/>
                  <a:cs typeface="Arial"/>
                </a:rPr>
                <a:t>Many Service Domain’s control record processing may include key external exchanges e.g. to reject/approve/verify  </a:t>
              </a:r>
              <a:endParaRPr lang="en-US" sz="800" b="1" dirty="0">
                <a:solidFill>
                  <a:srgbClr val="5F6062"/>
                </a:solidFill>
                <a:latin typeface="Arial"/>
                <a:cs typeface="Arial"/>
              </a:endParaRPr>
            </a:p>
          </p:txBody>
        </p:sp>
        <p:sp>
          <p:nvSpPr>
            <p:cNvPr id="95" name="Rectangle 94">
              <a:extLst>
                <a:ext uri="{FF2B5EF4-FFF2-40B4-BE49-F238E27FC236}">
                  <a16:creationId xmlns:a16="http://schemas.microsoft.com/office/drawing/2014/main" id="{D2FC127E-D7BF-4A76-A036-0BDB40E964EC}"/>
                </a:ext>
              </a:extLst>
            </p:cNvPr>
            <p:cNvSpPr/>
            <p:nvPr/>
          </p:nvSpPr>
          <p:spPr bwMode="gray">
            <a:xfrm>
              <a:off x="3253855" y="4329212"/>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BE" sz="1000" b="1" dirty="0">
                  <a:solidFill>
                    <a:schemeClr val="tx1"/>
                  </a:solidFill>
                  <a:latin typeface="Arial"/>
                  <a:cs typeface="Arial"/>
                </a:rPr>
                <a:t>Exchange</a:t>
              </a:r>
              <a:endParaRPr lang="en-US" sz="1000" b="1" dirty="0">
                <a:solidFill>
                  <a:schemeClr val="tx1"/>
                </a:solidFill>
                <a:latin typeface="Arial"/>
                <a:cs typeface="Arial"/>
              </a:endParaRPr>
            </a:p>
          </p:txBody>
        </p:sp>
        <p:sp>
          <p:nvSpPr>
            <p:cNvPr id="96" name="Rectangle 95">
              <a:extLst>
                <a:ext uri="{FF2B5EF4-FFF2-40B4-BE49-F238E27FC236}">
                  <a16:creationId xmlns:a16="http://schemas.microsoft.com/office/drawing/2014/main" id="{0508A1BE-D206-488E-93D9-0ED332404BB6}"/>
                </a:ext>
              </a:extLst>
            </p:cNvPr>
            <p:cNvSpPr/>
            <p:nvPr/>
          </p:nvSpPr>
          <p:spPr bwMode="gray">
            <a:xfrm>
              <a:off x="3253855" y="4576895"/>
              <a:ext cx="675640" cy="199817"/>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BE" sz="1000" b="1" dirty="0">
                  <a:solidFill>
                    <a:schemeClr val="tx1"/>
                  </a:solidFill>
                  <a:latin typeface="Arial"/>
                  <a:cs typeface="Arial"/>
                </a:rPr>
                <a:t>Capture</a:t>
              </a:r>
              <a:endParaRPr lang="en-US" sz="1000" b="1" dirty="0">
                <a:solidFill>
                  <a:schemeClr val="tx1"/>
                </a:solidFill>
                <a:latin typeface="Arial"/>
                <a:cs typeface="Arial"/>
              </a:endParaRPr>
            </a:p>
          </p:txBody>
        </p:sp>
      </p:grpSp>
    </p:spTree>
  </p:cSld>
  <p:clrMapOvr>
    <a:masterClrMapping/>
  </p:clrMapOvr>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90227"/>
            <a:ext cx="8834438" cy="746125"/>
          </a:xfrm>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F</a:t>
            </a:r>
            <a:r>
              <a:rPr lang="en-BE" sz="1100" b="1" u="sng" dirty="0">
                <a:latin typeface="Arial" panose="020B0604020202020204" pitchFamily="34" charset="0"/>
              </a:rPr>
              <a:t>u</a:t>
            </a:r>
            <a:r>
              <a:rPr lang="fr-BE" sz="1100" b="1" u="sng" dirty="0">
                <a:latin typeface="Arial" panose="020B0604020202020204" pitchFamily="34" charset="0"/>
              </a:rPr>
              <a:t>n</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a:t>
            </a:r>
            <a:r>
              <a:rPr lang="fr-BE" sz="1100" b="1" u="sng" dirty="0">
                <a:latin typeface="Arial" panose="020B0604020202020204" pitchFamily="34" charset="0"/>
              </a:rPr>
              <a:t>a</a:t>
            </a:r>
            <a:r>
              <a:rPr lang="en-BE" sz="1100" b="1" u="sng" dirty="0">
                <a:latin typeface="Arial" panose="020B0604020202020204" pitchFamily="34" charset="0"/>
              </a:rPr>
              <a:t>l </a:t>
            </a:r>
            <a:r>
              <a:rPr lang="fr-BE" sz="1100" b="1" u="sng" dirty="0">
                <a:latin typeface="Arial" panose="020B0604020202020204" pitchFamily="34" charset="0"/>
              </a:rPr>
              <a:t>P</a:t>
            </a:r>
            <a:r>
              <a:rPr lang="en-BE" sz="1100" b="1" u="sng" dirty="0">
                <a:latin typeface="Arial" panose="020B0604020202020204" pitchFamily="34" charset="0"/>
              </a:rPr>
              <a:t>a</a:t>
            </a:r>
            <a:r>
              <a:rPr lang="fr-BE" sz="1100" b="1" u="sng" dirty="0">
                <a:latin typeface="Arial" panose="020B0604020202020204" pitchFamily="34" charset="0"/>
              </a:rPr>
              <a:t>t</a:t>
            </a:r>
            <a:r>
              <a:rPr lang="en-BE" sz="1100" b="1" u="sng" dirty="0">
                <a:latin typeface="Arial" panose="020B0604020202020204" pitchFamily="34" charset="0"/>
              </a:rPr>
              <a:t>t</a:t>
            </a:r>
            <a:r>
              <a:rPr lang="fr-BE" sz="1100" b="1" u="sng" dirty="0">
                <a:latin typeface="Arial" panose="020B0604020202020204" pitchFamily="34" charset="0"/>
              </a:rPr>
              <a:t>e</a:t>
            </a:r>
            <a:r>
              <a:rPr lang="en-BE" sz="1100" b="1" u="sng" dirty="0">
                <a:latin typeface="Arial" panose="020B0604020202020204" pitchFamily="34" charset="0"/>
              </a:rPr>
              <a:t>r</a:t>
            </a:r>
            <a:r>
              <a:rPr lang="fr-BE" sz="1100" b="1" u="sng" dirty="0">
                <a:latin typeface="Arial" panose="020B0604020202020204" pitchFamily="34" charset="0"/>
              </a:rPr>
              <a:t>n</a:t>
            </a:r>
            <a:r>
              <a:rPr lang="en-BE" sz="1100" b="1" u="sng" dirty="0">
                <a:latin typeface="Arial" panose="020B0604020202020204" pitchFamily="34" charset="0"/>
              </a:rPr>
              <a:t>:</a:t>
            </a:r>
          </a:p>
          <a:p>
            <a:endParaRPr lang="en-BE" sz="1100" dirty="0">
              <a:latin typeface="Arial" panose="020B0604020202020204" pitchFamily="34" charset="0"/>
            </a:endParaRPr>
          </a:p>
          <a:p>
            <a:r>
              <a:rPr lang="en-US" dirty="0"/>
              <a:t>A behavior or mechanism that can be applied to some asset in the execution of commercial business.</a:t>
            </a:r>
            <a:endParaRPr lang="en-BE" dirty="0"/>
          </a:p>
          <a:p>
            <a:endParaRPr lang="en-US" dirty="0"/>
          </a:p>
          <a:p>
            <a:r>
              <a:rPr lang="en-US" b="1" dirty="0"/>
              <a:t>Comments</a:t>
            </a:r>
          </a:p>
          <a:p>
            <a:r>
              <a:rPr lang="en-US" dirty="0"/>
              <a:t>The business role or purpose of a Service</a:t>
            </a:r>
            <a:r>
              <a:rPr lang="en-BE" dirty="0"/>
              <a:t> </a:t>
            </a:r>
            <a:r>
              <a:rPr lang="en-US" dirty="0"/>
              <a:t>Domain is characterized by its Functional</a:t>
            </a:r>
            <a:r>
              <a:rPr lang="en-BE" dirty="0"/>
              <a:t> </a:t>
            </a:r>
            <a:r>
              <a:rPr lang="en-US" dirty="0"/>
              <a:t>Pattern.  BIAN has identified 1</a:t>
            </a:r>
            <a:r>
              <a:rPr lang="en-BE" dirty="0"/>
              <a:t>9</a:t>
            </a:r>
            <a:r>
              <a:rPr lang="en-US" dirty="0"/>
              <a:t> generic Functional</a:t>
            </a:r>
            <a:r>
              <a:rPr lang="en-BE" dirty="0"/>
              <a:t> </a:t>
            </a:r>
            <a:r>
              <a:rPr lang="en-US" dirty="0"/>
              <a:t>Patterns  that can be applied to assets.  </a:t>
            </a:r>
            <a:endParaRPr lang="en-BE" dirty="0"/>
          </a:p>
          <a:p>
            <a:r>
              <a:rPr lang="en-BE" dirty="0"/>
              <a:t>T</a:t>
            </a:r>
            <a:r>
              <a:rPr lang="en-US" dirty="0"/>
              <a:t>he asset of a computer can be operated, an employee can be assigned, a relationship can be managed.</a:t>
            </a:r>
            <a:endParaRPr lang="en-BE" dirty="0"/>
          </a:p>
          <a:p>
            <a:r>
              <a:rPr lang="en-US" dirty="0"/>
              <a:t>  </a:t>
            </a:r>
          </a:p>
          <a:p>
            <a:r>
              <a:rPr lang="en-BE" b="1" dirty="0"/>
              <a:t>E</a:t>
            </a:r>
            <a:r>
              <a:rPr lang="en-US" b="1" dirty="0" err="1"/>
              <a:t>xample</a:t>
            </a:r>
            <a:endParaRPr lang="en-BE" b="1" dirty="0"/>
          </a:p>
        </p:txBody>
      </p:sp>
      <p:pic>
        <p:nvPicPr>
          <p:cNvPr id="5" name="Picture 4">
            <a:extLst>
              <a:ext uri="{FF2B5EF4-FFF2-40B4-BE49-F238E27FC236}">
                <a16:creationId xmlns:a16="http://schemas.microsoft.com/office/drawing/2014/main" id="{31BB1C8A-68C6-4F28-BAC4-2A0D6DC15D06}"/>
              </a:ext>
            </a:extLst>
          </p:cNvPr>
          <p:cNvPicPr>
            <a:picLocks noChangeAspect="1"/>
          </p:cNvPicPr>
          <p:nvPr/>
        </p:nvPicPr>
        <p:blipFill>
          <a:blip r:embed="rId3"/>
          <a:stretch>
            <a:fillRect/>
          </a:stretch>
        </p:blipFill>
        <p:spPr>
          <a:xfrm>
            <a:off x="2903683" y="2710507"/>
            <a:ext cx="7610176" cy="3418963"/>
          </a:xfrm>
          <a:prstGeom prst="rect">
            <a:avLst/>
          </a:prstGeom>
        </p:spPr>
      </p:pic>
    </p:spTree>
    <p:extLst>
      <p:ext uri="{BB962C8B-B14F-4D97-AF65-F5344CB8AC3E}">
        <p14:creationId xmlns:p14="http://schemas.microsoft.com/office/powerpoint/2010/main" val="1666736597"/>
      </p:ext>
    </p:extLst>
  </p:cSld>
  <p:clrMapOvr>
    <a:masterClrMapping/>
  </p:clrMapOvr>
  <p:transition>
    <p:wipe dir="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36CD70-5A87-4B4B-BA76-E23495BECFC5}"/>
              </a:ext>
            </a:extLst>
          </p:cNvPr>
          <p:cNvSpPr>
            <a:spLocks noGrp="1"/>
          </p:cNvSpPr>
          <p:nvPr>
            <p:ph type="title"/>
          </p:nvPr>
        </p:nvSpPr>
        <p:spPr>
          <a:xfrm>
            <a:off x="1680304" y="46211"/>
            <a:ext cx="8832980" cy="744558"/>
          </a:xfrm>
        </p:spPr>
        <p:txBody>
          <a:bodyPr/>
          <a:lstStyle/>
          <a:p>
            <a:r>
              <a:rPr lang="en-BE" dirty="0"/>
              <a:t>A</a:t>
            </a:r>
            <a:r>
              <a:rPr lang="fr-BE" dirty="0"/>
              <a:t> default set of Service </a:t>
            </a:r>
            <a:r>
              <a:rPr lang="fr-BE" dirty="0" err="1"/>
              <a:t>Operation</a:t>
            </a:r>
            <a:r>
              <a:rPr lang="fr-BE" dirty="0"/>
              <a:t> Types</a:t>
            </a:r>
            <a:endParaRPr lang="en-BE" dirty="0"/>
          </a:p>
        </p:txBody>
      </p:sp>
      <p:sp>
        <p:nvSpPr>
          <p:cNvPr id="3" name="Content Placeholder 2">
            <a:extLst>
              <a:ext uri="{FF2B5EF4-FFF2-40B4-BE49-F238E27FC236}">
                <a16:creationId xmlns:a16="http://schemas.microsoft.com/office/drawing/2014/main" id="{78D0C63A-E64D-48C8-9EB7-9C3DB107FB51}"/>
              </a:ext>
            </a:extLst>
          </p:cNvPr>
          <p:cNvSpPr>
            <a:spLocks noGrp="1"/>
          </p:cNvSpPr>
          <p:nvPr>
            <p:ph idx="4294967295"/>
          </p:nvPr>
        </p:nvSpPr>
        <p:spPr>
          <a:xfrm>
            <a:off x="1606073" y="1010202"/>
            <a:ext cx="0" cy="0"/>
          </a:xfrm>
        </p:spPr>
        <p:txBody>
          <a:bodyPr/>
          <a:lstStyle/>
          <a:p>
            <a:r>
              <a:rPr lang="fr-BE" dirty="0" err="1"/>
              <a:t>Based</a:t>
            </a:r>
            <a:r>
              <a:rPr lang="fr-BE" dirty="0"/>
              <a:t> on the Action </a:t>
            </a:r>
            <a:r>
              <a:rPr lang="fr-BE" dirty="0" err="1"/>
              <a:t>Terms</a:t>
            </a:r>
            <a:r>
              <a:rPr lang="fr-BE" dirty="0"/>
              <a:t> and the </a:t>
            </a:r>
            <a:r>
              <a:rPr lang="fr-BE" dirty="0" err="1"/>
              <a:t>Behavior</a:t>
            </a:r>
            <a:r>
              <a:rPr lang="fr-BE" dirty="0"/>
              <a:t> Qualifier types, BIAN </a:t>
            </a:r>
            <a:r>
              <a:rPr lang="fr-BE" dirty="0" err="1"/>
              <a:t>defined</a:t>
            </a:r>
            <a:r>
              <a:rPr lang="fr-BE" dirty="0"/>
              <a:t> a default set </a:t>
            </a:r>
          </a:p>
          <a:p>
            <a:r>
              <a:rPr lang="fr-BE" dirty="0"/>
              <a:t>of Service </a:t>
            </a:r>
            <a:r>
              <a:rPr lang="fr-BE" dirty="0" err="1"/>
              <a:t>Operation</a:t>
            </a:r>
            <a:r>
              <a:rPr lang="fr-BE" dirty="0"/>
              <a:t> Types applicable to the Service </a:t>
            </a:r>
            <a:r>
              <a:rPr lang="fr-BE" dirty="0" err="1"/>
              <a:t>Domains</a:t>
            </a:r>
            <a:r>
              <a:rPr lang="fr-BE" dirty="0"/>
              <a:t> in </a:t>
            </a:r>
            <a:r>
              <a:rPr lang="fr-BE" dirty="0" err="1"/>
              <a:t>correspondence</a:t>
            </a:r>
            <a:r>
              <a:rPr lang="fr-BE" dirty="0"/>
              <a:t> to </a:t>
            </a:r>
          </a:p>
          <a:p>
            <a:r>
              <a:rPr lang="fr-BE" dirty="0"/>
              <a:t>the </a:t>
            </a:r>
            <a:r>
              <a:rPr lang="fr-BE" dirty="0" err="1"/>
              <a:t>Functional</a:t>
            </a:r>
            <a:r>
              <a:rPr lang="fr-BE" dirty="0"/>
              <a:t> Pattern.</a:t>
            </a:r>
            <a:endParaRPr lang="en-BE" dirty="0"/>
          </a:p>
        </p:txBody>
      </p:sp>
      <p:grpSp>
        <p:nvGrpSpPr>
          <p:cNvPr id="5" name="Group 4">
            <a:extLst>
              <a:ext uri="{FF2B5EF4-FFF2-40B4-BE49-F238E27FC236}">
                <a16:creationId xmlns:a16="http://schemas.microsoft.com/office/drawing/2014/main" id="{F84A99E5-D328-456D-B580-C516F3A1E8E9}"/>
              </a:ext>
            </a:extLst>
          </p:cNvPr>
          <p:cNvGrpSpPr/>
          <p:nvPr/>
        </p:nvGrpSpPr>
        <p:grpSpPr>
          <a:xfrm>
            <a:off x="1632298" y="2156122"/>
            <a:ext cx="8394982" cy="4226793"/>
            <a:chOff x="1009782" y="2144544"/>
            <a:chExt cx="8394982" cy="4226793"/>
          </a:xfrm>
        </p:grpSpPr>
        <p:sp>
          <p:nvSpPr>
            <p:cNvPr id="8" name="Rectangle 7">
              <a:extLst>
                <a:ext uri="{FF2B5EF4-FFF2-40B4-BE49-F238E27FC236}">
                  <a16:creationId xmlns:a16="http://schemas.microsoft.com/office/drawing/2014/main" id="{F4C8CF92-70CF-44E2-8707-E6BF2B85693B}"/>
                </a:ext>
              </a:extLst>
            </p:cNvPr>
            <p:cNvSpPr/>
            <p:nvPr/>
          </p:nvSpPr>
          <p:spPr bwMode="gray">
            <a:xfrm rot="16200000">
              <a:off x="8127269"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ASSESS</a:t>
              </a:r>
            </a:p>
          </p:txBody>
        </p:sp>
        <p:sp>
          <p:nvSpPr>
            <p:cNvPr id="9" name="Rectangle 8">
              <a:extLst>
                <a:ext uri="{FF2B5EF4-FFF2-40B4-BE49-F238E27FC236}">
                  <a16:creationId xmlns:a16="http://schemas.microsoft.com/office/drawing/2014/main" id="{83F5B654-E568-4D95-A246-E62202A9C673}"/>
                </a:ext>
              </a:extLst>
            </p:cNvPr>
            <p:cNvSpPr/>
            <p:nvPr/>
          </p:nvSpPr>
          <p:spPr bwMode="gray">
            <a:xfrm>
              <a:off x="8279081"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Assess</a:t>
              </a:r>
            </a:p>
            <a:p>
              <a:pPr marL="0" lvl="1" algn="ctr">
                <a:buClr>
                  <a:srgbClr val="F0AB00"/>
                </a:buClr>
                <a:buSzPct val="80000"/>
                <a:defRPr/>
              </a:pPr>
              <a:r>
                <a:rPr lang="en-US" sz="600" b="1" dirty="0">
                  <a:solidFill>
                    <a:srgbClr val="000000"/>
                  </a:solidFill>
                  <a:latin typeface="Arial Narrow"/>
                  <a:cs typeface="Arial Narrow"/>
                </a:rPr>
                <a:t>ment</a:t>
              </a:r>
            </a:p>
          </p:txBody>
        </p:sp>
        <p:sp>
          <p:nvSpPr>
            <p:cNvPr id="10" name="Rectangle 9">
              <a:extLst>
                <a:ext uri="{FF2B5EF4-FFF2-40B4-BE49-F238E27FC236}">
                  <a16:creationId xmlns:a16="http://schemas.microsoft.com/office/drawing/2014/main" id="{A04444A1-94F7-464A-95E2-84ACA0E7F1D2}"/>
                </a:ext>
              </a:extLst>
            </p:cNvPr>
            <p:cNvSpPr/>
            <p:nvPr/>
          </p:nvSpPr>
          <p:spPr bwMode="gray">
            <a:xfrm rot="16200000">
              <a:off x="4627276"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MAINTAIN</a:t>
              </a:r>
            </a:p>
          </p:txBody>
        </p:sp>
        <p:sp>
          <p:nvSpPr>
            <p:cNvPr id="11" name="Rectangle 10">
              <a:extLst>
                <a:ext uri="{FF2B5EF4-FFF2-40B4-BE49-F238E27FC236}">
                  <a16:creationId xmlns:a16="http://schemas.microsoft.com/office/drawing/2014/main" id="{9891D0ED-973C-4C69-98F4-5543AE683B11}"/>
                </a:ext>
              </a:extLst>
            </p:cNvPr>
            <p:cNvSpPr/>
            <p:nvPr/>
          </p:nvSpPr>
          <p:spPr bwMode="gray">
            <a:xfrm>
              <a:off x="4779087"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Maint Arrange-ment</a:t>
              </a:r>
            </a:p>
          </p:txBody>
        </p:sp>
        <p:sp>
          <p:nvSpPr>
            <p:cNvPr id="12" name="Rectangle 11">
              <a:extLst>
                <a:ext uri="{FF2B5EF4-FFF2-40B4-BE49-F238E27FC236}">
                  <a16:creationId xmlns:a16="http://schemas.microsoft.com/office/drawing/2014/main" id="{70BCD942-9416-4947-9C54-9008CC579F90}"/>
                </a:ext>
              </a:extLst>
            </p:cNvPr>
            <p:cNvSpPr/>
            <p:nvPr/>
          </p:nvSpPr>
          <p:spPr bwMode="gray">
            <a:xfrm rot="16200000">
              <a:off x="1905060"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DIRECT</a:t>
              </a:r>
            </a:p>
          </p:txBody>
        </p:sp>
        <p:sp>
          <p:nvSpPr>
            <p:cNvPr id="13" name="Rectangle 12">
              <a:extLst>
                <a:ext uri="{FF2B5EF4-FFF2-40B4-BE49-F238E27FC236}">
                  <a16:creationId xmlns:a16="http://schemas.microsoft.com/office/drawing/2014/main" id="{8C68932E-EDFC-4BF7-A0BE-9A3C7F92D929}"/>
                </a:ext>
              </a:extLst>
            </p:cNvPr>
            <p:cNvSpPr/>
            <p:nvPr/>
          </p:nvSpPr>
          <p:spPr bwMode="gray">
            <a:xfrm>
              <a:off x="2056871"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Strategy</a:t>
              </a:r>
            </a:p>
          </p:txBody>
        </p:sp>
        <p:sp>
          <p:nvSpPr>
            <p:cNvPr id="14" name="Rectangle 13">
              <a:extLst>
                <a:ext uri="{FF2B5EF4-FFF2-40B4-BE49-F238E27FC236}">
                  <a16:creationId xmlns:a16="http://schemas.microsoft.com/office/drawing/2014/main" id="{AF1568D0-5B78-400C-B021-83CA3D646F8D}"/>
                </a:ext>
              </a:extLst>
            </p:cNvPr>
            <p:cNvSpPr/>
            <p:nvPr/>
          </p:nvSpPr>
          <p:spPr bwMode="gray">
            <a:xfrm rot="16200000">
              <a:off x="2293947"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MANAGE</a:t>
              </a:r>
            </a:p>
          </p:txBody>
        </p:sp>
        <p:sp>
          <p:nvSpPr>
            <p:cNvPr id="15" name="Rectangle 14">
              <a:extLst>
                <a:ext uri="{FF2B5EF4-FFF2-40B4-BE49-F238E27FC236}">
                  <a16:creationId xmlns:a16="http://schemas.microsoft.com/office/drawing/2014/main" id="{BF8E74B4-421A-4B81-9581-673A62CD98F0}"/>
                </a:ext>
              </a:extLst>
            </p:cNvPr>
            <p:cNvSpPr/>
            <p:nvPr/>
          </p:nvSpPr>
          <p:spPr bwMode="gray">
            <a:xfrm>
              <a:off x="2445758"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Mgmt</a:t>
              </a:r>
            </a:p>
            <a:p>
              <a:pPr marL="0" lvl="1" algn="ctr">
                <a:buClr>
                  <a:srgbClr val="F0AB00"/>
                </a:buClr>
                <a:buSzPct val="80000"/>
                <a:defRPr/>
              </a:pPr>
              <a:r>
                <a:rPr lang="en-US" sz="600" b="1" dirty="0">
                  <a:solidFill>
                    <a:srgbClr val="000000"/>
                  </a:solidFill>
                  <a:latin typeface="Arial Narrow"/>
                  <a:cs typeface="Arial Narrow"/>
                </a:rPr>
                <a:t>Plan</a:t>
              </a:r>
            </a:p>
          </p:txBody>
        </p:sp>
        <p:sp>
          <p:nvSpPr>
            <p:cNvPr id="16" name="Rectangle 15">
              <a:extLst>
                <a:ext uri="{FF2B5EF4-FFF2-40B4-BE49-F238E27FC236}">
                  <a16:creationId xmlns:a16="http://schemas.microsoft.com/office/drawing/2014/main" id="{987A20C4-935D-4640-BE7C-A897894341C9}"/>
                </a:ext>
              </a:extLst>
            </p:cNvPr>
            <p:cNvSpPr/>
            <p:nvPr/>
          </p:nvSpPr>
          <p:spPr bwMode="gray">
            <a:xfrm rot="16200000">
              <a:off x="2682836"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ADMINISTER</a:t>
              </a:r>
            </a:p>
          </p:txBody>
        </p:sp>
        <p:sp>
          <p:nvSpPr>
            <p:cNvPr id="17" name="Rectangle 16">
              <a:extLst>
                <a:ext uri="{FF2B5EF4-FFF2-40B4-BE49-F238E27FC236}">
                  <a16:creationId xmlns:a16="http://schemas.microsoft.com/office/drawing/2014/main" id="{E56D17F6-85F0-46B7-B8CD-FCB76EFB8A02}"/>
                </a:ext>
              </a:extLst>
            </p:cNvPr>
            <p:cNvSpPr/>
            <p:nvPr/>
          </p:nvSpPr>
          <p:spPr bwMode="gray">
            <a:xfrm>
              <a:off x="2834647"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Admin Plan</a:t>
              </a:r>
            </a:p>
          </p:txBody>
        </p:sp>
        <p:sp>
          <p:nvSpPr>
            <p:cNvPr id="18" name="Rectangle 17">
              <a:extLst>
                <a:ext uri="{FF2B5EF4-FFF2-40B4-BE49-F238E27FC236}">
                  <a16:creationId xmlns:a16="http://schemas.microsoft.com/office/drawing/2014/main" id="{F204F7C7-04DD-4F6B-B050-22949511E208}"/>
                </a:ext>
              </a:extLst>
            </p:cNvPr>
            <p:cNvSpPr/>
            <p:nvPr/>
          </p:nvSpPr>
          <p:spPr bwMode="gray">
            <a:xfrm rot="16200000">
              <a:off x="6960605"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CATALOG</a:t>
              </a:r>
            </a:p>
          </p:txBody>
        </p:sp>
        <p:sp>
          <p:nvSpPr>
            <p:cNvPr id="19" name="Rectangle 18">
              <a:extLst>
                <a:ext uri="{FF2B5EF4-FFF2-40B4-BE49-F238E27FC236}">
                  <a16:creationId xmlns:a16="http://schemas.microsoft.com/office/drawing/2014/main" id="{0E235CAF-696A-4013-BDFA-E3512266F9F4}"/>
                </a:ext>
              </a:extLst>
            </p:cNvPr>
            <p:cNvSpPr/>
            <p:nvPr/>
          </p:nvSpPr>
          <p:spPr bwMode="gray">
            <a:xfrm>
              <a:off x="7115181"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Directory Entry</a:t>
              </a:r>
            </a:p>
          </p:txBody>
        </p:sp>
        <p:sp>
          <p:nvSpPr>
            <p:cNvPr id="20" name="Rectangle 19">
              <a:extLst>
                <a:ext uri="{FF2B5EF4-FFF2-40B4-BE49-F238E27FC236}">
                  <a16:creationId xmlns:a16="http://schemas.microsoft.com/office/drawing/2014/main" id="{02DB18D2-4E98-4107-9BE7-268C3DA4AD13}"/>
                </a:ext>
              </a:extLst>
            </p:cNvPr>
            <p:cNvSpPr/>
            <p:nvPr/>
          </p:nvSpPr>
          <p:spPr bwMode="gray">
            <a:xfrm rot="16200000">
              <a:off x="3071723"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DESIGN</a:t>
              </a:r>
            </a:p>
          </p:txBody>
        </p:sp>
        <p:sp>
          <p:nvSpPr>
            <p:cNvPr id="21" name="Rectangle 20">
              <a:extLst>
                <a:ext uri="{FF2B5EF4-FFF2-40B4-BE49-F238E27FC236}">
                  <a16:creationId xmlns:a16="http://schemas.microsoft.com/office/drawing/2014/main" id="{A1B44CC4-BBBC-4295-8A87-867697B04F63}"/>
                </a:ext>
              </a:extLst>
            </p:cNvPr>
            <p:cNvSpPr/>
            <p:nvPr/>
          </p:nvSpPr>
          <p:spPr bwMode="gray">
            <a:xfrm>
              <a:off x="3223534"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Specifica-tion</a:t>
              </a:r>
            </a:p>
          </p:txBody>
        </p:sp>
        <p:sp>
          <p:nvSpPr>
            <p:cNvPr id="22" name="Rectangle 21">
              <a:extLst>
                <a:ext uri="{FF2B5EF4-FFF2-40B4-BE49-F238E27FC236}">
                  <a16:creationId xmlns:a16="http://schemas.microsoft.com/office/drawing/2014/main" id="{FD32D5EF-5065-40DB-9167-B28DCEADD7A7}"/>
                </a:ext>
              </a:extLst>
            </p:cNvPr>
            <p:cNvSpPr/>
            <p:nvPr/>
          </p:nvSpPr>
          <p:spPr bwMode="gray">
            <a:xfrm rot="16200000">
              <a:off x="3460611"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000"/>
                </a:lnSpc>
                <a:buClr>
                  <a:srgbClr val="F0AB00"/>
                </a:buClr>
                <a:buSzPct val="80000"/>
                <a:defRPr/>
              </a:pPr>
              <a:r>
                <a:rPr lang="en-US" sz="900" b="1" dirty="0">
                  <a:solidFill>
                    <a:srgbClr val="000000"/>
                  </a:solidFill>
                  <a:latin typeface="Arial"/>
                  <a:cs typeface="Arial"/>
                </a:rPr>
                <a:t>DEVELOP</a:t>
              </a:r>
            </a:p>
          </p:txBody>
        </p:sp>
        <p:sp>
          <p:nvSpPr>
            <p:cNvPr id="23" name="Rectangle 22">
              <a:extLst>
                <a:ext uri="{FF2B5EF4-FFF2-40B4-BE49-F238E27FC236}">
                  <a16:creationId xmlns:a16="http://schemas.microsoft.com/office/drawing/2014/main" id="{EE89C3DD-8FC4-4EE8-9CB1-4C5B668E20CE}"/>
                </a:ext>
              </a:extLst>
            </p:cNvPr>
            <p:cNvSpPr/>
            <p:nvPr/>
          </p:nvSpPr>
          <p:spPr bwMode="gray">
            <a:xfrm>
              <a:off x="3612423"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Dev Project</a:t>
              </a:r>
            </a:p>
          </p:txBody>
        </p:sp>
        <p:sp>
          <p:nvSpPr>
            <p:cNvPr id="24" name="Rectangle 23">
              <a:extLst>
                <a:ext uri="{FF2B5EF4-FFF2-40B4-BE49-F238E27FC236}">
                  <a16:creationId xmlns:a16="http://schemas.microsoft.com/office/drawing/2014/main" id="{91D4FDCB-D444-4CE2-A737-00D1DBB1DA0F}"/>
                </a:ext>
              </a:extLst>
            </p:cNvPr>
            <p:cNvSpPr/>
            <p:nvPr/>
          </p:nvSpPr>
          <p:spPr bwMode="gray">
            <a:xfrm rot="16200000">
              <a:off x="6571716"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TRACK</a:t>
              </a:r>
            </a:p>
          </p:txBody>
        </p:sp>
        <p:sp>
          <p:nvSpPr>
            <p:cNvPr id="25" name="Rectangle 24">
              <a:extLst>
                <a:ext uri="{FF2B5EF4-FFF2-40B4-BE49-F238E27FC236}">
                  <a16:creationId xmlns:a16="http://schemas.microsoft.com/office/drawing/2014/main" id="{06D37F65-7A08-4CF7-937F-1FB1A8C15196}"/>
                </a:ext>
              </a:extLst>
            </p:cNvPr>
            <p:cNvSpPr/>
            <p:nvPr/>
          </p:nvSpPr>
          <p:spPr bwMode="gray">
            <a:xfrm>
              <a:off x="6726293"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Log</a:t>
              </a:r>
            </a:p>
          </p:txBody>
        </p:sp>
        <p:sp>
          <p:nvSpPr>
            <p:cNvPr id="26" name="Rectangle 25">
              <a:extLst>
                <a:ext uri="{FF2B5EF4-FFF2-40B4-BE49-F238E27FC236}">
                  <a16:creationId xmlns:a16="http://schemas.microsoft.com/office/drawing/2014/main" id="{CD2FE730-32F3-4F84-9B71-2CBCCCCF8C4D}"/>
                </a:ext>
              </a:extLst>
            </p:cNvPr>
            <p:cNvSpPr/>
            <p:nvPr/>
          </p:nvSpPr>
          <p:spPr bwMode="gray">
            <a:xfrm rot="16200000">
              <a:off x="8516157"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ANALYSE</a:t>
              </a:r>
            </a:p>
          </p:txBody>
        </p:sp>
        <p:sp>
          <p:nvSpPr>
            <p:cNvPr id="27" name="Rectangle 26">
              <a:extLst>
                <a:ext uri="{FF2B5EF4-FFF2-40B4-BE49-F238E27FC236}">
                  <a16:creationId xmlns:a16="http://schemas.microsoft.com/office/drawing/2014/main" id="{6CBCDEF0-F64C-4100-9148-EA2B89025210}"/>
                </a:ext>
              </a:extLst>
            </p:cNvPr>
            <p:cNvSpPr/>
            <p:nvPr/>
          </p:nvSpPr>
          <p:spPr bwMode="gray">
            <a:xfrm>
              <a:off x="8667968"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Analysis</a:t>
              </a:r>
            </a:p>
          </p:txBody>
        </p:sp>
        <p:sp>
          <p:nvSpPr>
            <p:cNvPr id="28" name="Rectangle 27">
              <a:extLst>
                <a:ext uri="{FF2B5EF4-FFF2-40B4-BE49-F238E27FC236}">
                  <a16:creationId xmlns:a16="http://schemas.microsoft.com/office/drawing/2014/main" id="{8018C634-EFF5-45B0-A5F5-DCB8685C6AFF}"/>
                </a:ext>
              </a:extLst>
            </p:cNvPr>
            <p:cNvSpPr/>
            <p:nvPr/>
          </p:nvSpPr>
          <p:spPr bwMode="gray">
            <a:xfrm rot="16200000">
              <a:off x="6182828"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MONITOR</a:t>
              </a:r>
            </a:p>
          </p:txBody>
        </p:sp>
        <p:sp>
          <p:nvSpPr>
            <p:cNvPr id="29" name="Rectangle 28">
              <a:extLst>
                <a:ext uri="{FF2B5EF4-FFF2-40B4-BE49-F238E27FC236}">
                  <a16:creationId xmlns:a16="http://schemas.microsoft.com/office/drawing/2014/main" id="{33FB0959-57D6-46E7-A9BB-C02721CBE985}"/>
                </a:ext>
              </a:extLst>
            </p:cNvPr>
            <p:cNvSpPr/>
            <p:nvPr/>
          </p:nvSpPr>
          <p:spPr bwMode="gray">
            <a:xfrm>
              <a:off x="6337405"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State</a:t>
              </a:r>
            </a:p>
          </p:txBody>
        </p:sp>
        <p:sp>
          <p:nvSpPr>
            <p:cNvPr id="30" name="Rectangle 29">
              <a:extLst>
                <a:ext uri="{FF2B5EF4-FFF2-40B4-BE49-F238E27FC236}">
                  <a16:creationId xmlns:a16="http://schemas.microsoft.com/office/drawing/2014/main" id="{C4A85AF9-3095-48D5-97C7-2E59B88F5535}"/>
                </a:ext>
              </a:extLst>
            </p:cNvPr>
            <p:cNvSpPr/>
            <p:nvPr/>
          </p:nvSpPr>
          <p:spPr bwMode="gray">
            <a:xfrm rot="16200000">
              <a:off x="4238387"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OPERATE</a:t>
              </a:r>
            </a:p>
          </p:txBody>
        </p:sp>
        <p:sp>
          <p:nvSpPr>
            <p:cNvPr id="31" name="Rectangle 30">
              <a:extLst>
                <a:ext uri="{FF2B5EF4-FFF2-40B4-BE49-F238E27FC236}">
                  <a16:creationId xmlns:a16="http://schemas.microsoft.com/office/drawing/2014/main" id="{BEAA556E-B47F-4F52-AECB-EA96ED9ED6E4}"/>
                </a:ext>
              </a:extLst>
            </p:cNvPr>
            <p:cNvSpPr/>
            <p:nvPr/>
          </p:nvSpPr>
          <p:spPr bwMode="gray">
            <a:xfrm>
              <a:off x="4390199"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Ops Session</a:t>
              </a:r>
            </a:p>
          </p:txBody>
        </p:sp>
        <p:sp>
          <p:nvSpPr>
            <p:cNvPr id="32" name="Rectangle 31">
              <a:extLst>
                <a:ext uri="{FF2B5EF4-FFF2-40B4-BE49-F238E27FC236}">
                  <a16:creationId xmlns:a16="http://schemas.microsoft.com/office/drawing/2014/main" id="{59D5D73C-D1DC-4F32-A8D8-A97F5ADE6A52}"/>
                </a:ext>
              </a:extLst>
            </p:cNvPr>
            <p:cNvSpPr/>
            <p:nvPr/>
          </p:nvSpPr>
          <p:spPr bwMode="gray">
            <a:xfrm rot="16200000">
              <a:off x="5016164"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FULFILL</a:t>
              </a:r>
            </a:p>
          </p:txBody>
        </p:sp>
        <p:sp>
          <p:nvSpPr>
            <p:cNvPr id="33" name="Rectangle 32">
              <a:extLst>
                <a:ext uri="{FF2B5EF4-FFF2-40B4-BE49-F238E27FC236}">
                  <a16:creationId xmlns:a16="http://schemas.microsoft.com/office/drawing/2014/main" id="{33A15921-32BE-4FDD-B221-7E50182F7033}"/>
                </a:ext>
              </a:extLst>
            </p:cNvPr>
            <p:cNvSpPr/>
            <p:nvPr/>
          </p:nvSpPr>
          <p:spPr bwMode="gray">
            <a:xfrm>
              <a:off x="5167976"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Arrang-ment</a:t>
              </a:r>
            </a:p>
          </p:txBody>
        </p:sp>
        <p:sp>
          <p:nvSpPr>
            <p:cNvPr id="34" name="Rectangle 33">
              <a:extLst>
                <a:ext uri="{FF2B5EF4-FFF2-40B4-BE49-F238E27FC236}">
                  <a16:creationId xmlns:a16="http://schemas.microsoft.com/office/drawing/2014/main" id="{DEF8C4DC-CE55-49E5-95F1-39AA6CB503F5}"/>
                </a:ext>
              </a:extLst>
            </p:cNvPr>
            <p:cNvSpPr/>
            <p:nvPr/>
          </p:nvSpPr>
          <p:spPr bwMode="gray">
            <a:xfrm rot="16200000">
              <a:off x="5405052"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TRANSACT</a:t>
              </a:r>
            </a:p>
          </p:txBody>
        </p:sp>
        <p:sp>
          <p:nvSpPr>
            <p:cNvPr id="35" name="Rectangle 34">
              <a:extLst>
                <a:ext uri="{FF2B5EF4-FFF2-40B4-BE49-F238E27FC236}">
                  <a16:creationId xmlns:a16="http://schemas.microsoft.com/office/drawing/2014/main" id="{5E43D6B7-53B8-4258-B3DF-497BDEBE7903}"/>
                </a:ext>
              </a:extLst>
            </p:cNvPr>
            <p:cNvSpPr/>
            <p:nvPr/>
          </p:nvSpPr>
          <p:spPr bwMode="gray">
            <a:xfrm>
              <a:off x="5556863"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Transac-tion</a:t>
              </a:r>
            </a:p>
          </p:txBody>
        </p:sp>
        <p:sp>
          <p:nvSpPr>
            <p:cNvPr id="36" name="Rectangle 35">
              <a:extLst>
                <a:ext uri="{FF2B5EF4-FFF2-40B4-BE49-F238E27FC236}">
                  <a16:creationId xmlns:a16="http://schemas.microsoft.com/office/drawing/2014/main" id="{71AE5B45-C987-41E9-8E3C-ADB21D0F2731}"/>
                </a:ext>
              </a:extLst>
            </p:cNvPr>
            <p:cNvSpPr/>
            <p:nvPr/>
          </p:nvSpPr>
          <p:spPr bwMode="gray">
            <a:xfrm rot="16200000">
              <a:off x="7738381"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AGREE TERMS</a:t>
              </a:r>
            </a:p>
          </p:txBody>
        </p:sp>
        <p:sp>
          <p:nvSpPr>
            <p:cNvPr id="37" name="Rectangle 36">
              <a:extLst>
                <a:ext uri="{FF2B5EF4-FFF2-40B4-BE49-F238E27FC236}">
                  <a16:creationId xmlns:a16="http://schemas.microsoft.com/office/drawing/2014/main" id="{A3E53A8A-0630-45B2-AA99-64A283D25F21}"/>
                </a:ext>
              </a:extLst>
            </p:cNvPr>
            <p:cNvSpPr/>
            <p:nvPr/>
          </p:nvSpPr>
          <p:spPr bwMode="gray">
            <a:xfrm>
              <a:off x="7890192"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Agree-ment</a:t>
              </a:r>
            </a:p>
          </p:txBody>
        </p:sp>
        <p:sp>
          <p:nvSpPr>
            <p:cNvPr id="38" name="Rectangle 37">
              <a:extLst>
                <a:ext uri="{FF2B5EF4-FFF2-40B4-BE49-F238E27FC236}">
                  <a16:creationId xmlns:a16="http://schemas.microsoft.com/office/drawing/2014/main" id="{FB1A1C0E-F4F4-4F2C-B7EE-FEF054741305}"/>
                </a:ext>
              </a:extLst>
            </p:cNvPr>
            <p:cNvSpPr/>
            <p:nvPr/>
          </p:nvSpPr>
          <p:spPr bwMode="gray">
            <a:xfrm rot="16200000">
              <a:off x="7349492"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ENROLL</a:t>
              </a:r>
            </a:p>
          </p:txBody>
        </p:sp>
        <p:sp>
          <p:nvSpPr>
            <p:cNvPr id="39" name="Rectangle 38">
              <a:extLst>
                <a:ext uri="{FF2B5EF4-FFF2-40B4-BE49-F238E27FC236}">
                  <a16:creationId xmlns:a16="http://schemas.microsoft.com/office/drawing/2014/main" id="{B362D6E0-0A62-4ADB-AA7E-944B2DC07982}"/>
                </a:ext>
              </a:extLst>
            </p:cNvPr>
            <p:cNvSpPr/>
            <p:nvPr/>
          </p:nvSpPr>
          <p:spPr bwMode="gray">
            <a:xfrm>
              <a:off x="7504071"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Member-ship</a:t>
              </a:r>
            </a:p>
          </p:txBody>
        </p:sp>
        <p:sp>
          <p:nvSpPr>
            <p:cNvPr id="40" name="Rectangle 39">
              <a:extLst>
                <a:ext uri="{FF2B5EF4-FFF2-40B4-BE49-F238E27FC236}">
                  <a16:creationId xmlns:a16="http://schemas.microsoft.com/office/drawing/2014/main" id="{5843BCD7-204B-4FF3-A0AA-4D2C9506FDE2}"/>
                </a:ext>
              </a:extLst>
            </p:cNvPr>
            <p:cNvSpPr/>
            <p:nvPr/>
          </p:nvSpPr>
          <p:spPr bwMode="gray">
            <a:xfrm rot="16200000">
              <a:off x="8905048"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ALLOCATE</a:t>
              </a:r>
            </a:p>
          </p:txBody>
        </p:sp>
        <p:sp>
          <p:nvSpPr>
            <p:cNvPr id="41" name="Rectangle 40">
              <a:extLst>
                <a:ext uri="{FF2B5EF4-FFF2-40B4-BE49-F238E27FC236}">
                  <a16:creationId xmlns:a16="http://schemas.microsoft.com/office/drawing/2014/main" id="{16F744EA-2B27-4ED2-8C98-29B92EC62DA4}"/>
                </a:ext>
              </a:extLst>
            </p:cNvPr>
            <p:cNvSpPr/>
            <p:nvPr/>
          </p:nvSpPr>
          <p:spPr bwMode="gray">
            <a:xfrm>
              <a:off x="9056859"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Alloca-tion</a:t>
              </a:r>
            </a:p>
          </p:txBody>
        </p:sp>
        <p:sp>
          <p:nvSpPr>
            <p:cNvPr id="42" name="Rectangle 41">
              <a:extLst>
                <a:ext uri="{FF2B5EF4-FFF2-40B4-BE49-F238E27FC236}">
                  <a16:creationId xmlns:a16="http://schemas.microsoft.com/office/drawing/2014/main" id="{C597910A-E3D8-4315-8CA3-E8BA76F73841}"/>
                </a:ext>
              </a:extLst>
            </p:cNvPr>
            <p:cNvSpPr/>
            <p:nvPr/>
          </p:nvSpPr>
          <p:spPr bwMode="gray">
            <a:xfrm rot="16200000">
              <a:off x="3849500"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PROCESS</a:t>
              </a:r>
            </a:p>
          </p:txBody>
        </p:sp>
        <p:sp>
          <p:nvSpPr>
            <p:cNvPr id="43" name="Rectangle 42">
              <a:extLst>
                <a:ext uri="{FF2B5EF4-FFF2-40B4-BE49-F238E27FC236}">
                  <a16:creationId xmlns:a16="http://schemas.microsoft.com/office/drawing/2014/main" id="{0D1F1E2A-D2FD-46A4-A716-130F201DEE6B}"/>
                </a:ext>
              </a:extLst>
            </p:cNvPr>
            <p:cNvSpPr/>
            <p:nvPr/>
          </p:nvSpPr>
          <p:spPr bwMode="gray">
            <a:xfrm>
              <a:off x="4001311"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Proce-dure</a:t>
              </a:r>
            </a:p>
          </p:txBody>
        </p:sp>
        <p:sp>
          <p:nvSpPr>
            <p:cNvPr id="44" name="Rectangle 43">
              <a:extLst>
                <a:ext uri="{FF2B5EF4-FFF2-40B4-BE49-F238E27FC236}">
                  <a16:creationId xmlns:a16="http://schemas.microsoft.com/office/drawing/2014/main" id="{A6AA9469-5445-477D-A8B1-6F2342B368EB}"/>
                </a:ext>
              </a:extLst>
            </p:cNvPr>
            <p:cNvSpPr/>
            <p:nvPr/>
          </p:nvSpPr>
          <p:spPr bwMode="gray">
            <a:xfrm rot="16200000">
              <a:off x="5793940" y="2301840"/>
              <a:ext cx="657011" cy="34242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900" b="1" dirty="0">
                  <a:solidFill>
                    <a:srgbClr val="000000"/>
                  </a:solidFill>
                  <a:latin typeface="Arial"/>
                  <a:cs typeface="Arial"/>
                </a:rPr>
                <a:t>ADVISE</a:t>
              </a:r>
            </a:p>
          </p:txBody>
        </p:sp>
        <p:sp>
          <p:nvSpPr>
            <p:cNvPr id="45" name="Rectangle 44">
              <a:extLst>
                <a:ext uri="{FF2B5EF4-FFF2-40B4-BE49-F238E27FC236}">
                  <a16:creationId xmlns:a16="http://schemas.microsoft.com/office/drawing/2014/main" id="{CF1B35A7-EBD5-4C73-95E3-6F8C5F81350C}"/>
                </a:ext>
              </a:extLst>
            </p:cNvPr>
            <p:cNvSpPr/>
            <p:nvPr/>
          </p:nvSpPr>
          <p:spPr bwMode="gray">
            <a:xfrm>
              <a:off x="5945752" y="2843966"/>
              <a:ext cx="345138" cy="228375"/>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buClr>
                  <a:srgbClr val="F0AB00"/>
                </a:buClr>
                <a:buSzPct val="80000"/>
                <a:defRPr/>
              </a:pPr>
              <a:r>
                <a:rPr lang="en-US" sz="600" b="1" dirty="0">
                  <a:solidFill>
                    <a:srgbClr val="000000"/>
                  </a:solidFill>
                  <a:latin typeface="Arial Narrow"/>
                  <a:cs typeface="Arial Narrow"/>
                </a:rPr>
                <a:t>Advice</a:t>
              </a:r>
            </a:p>
          </p:txBody>
        </p:sp>
        <p:sp>
          <p:nvSpPr>
            <p:cNvPr id="46" name="Rectangle 45">
              <a:extLst>
                <a:ext uri="{FF2B5EF4-FFF2-40B4-BE49-F238E27FC236}">
                  <a16:creationId xmlns:a16="http://schemas.microsoft.com/office/drawing/2014/main" id="{7472A000-9785-4DDB-B3B7-3389FE696C13}"/>
                </a:ext>
              </a:extLst>
            </p:cNvPr>
            <p:cNvSpPr/>
            <p:nvPr/>
          </p:nvSpPr>
          <p:spPr>
            <a:xfrm rot="16200000">
              <a:off x="883242" y="3247954"/>
              <a:ext cx="551355" cy="298273"/>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1000" b="1" dirty="0">
                  <a:solidFill>
                    <a:schemeClr val="bg1"/>
                  </a:solidFill>
                  <a:latin typeface="Arial Narrow"/>
                  <a:cs typeface="Arial Narrow"/>
                </a:rPr>
                <a:t>SD </a:t>
              </a:r>
            </a:p>
            <a:p>
              <a:pPr marL="0" lvl="1" algn="ctr">
                <a:lnSpc>
                  <a:spcPct val="80000"/>
                </a:lnSpc>
                <a:buClr>
                  <a:srgbClr val="F0AB00"/>
                </a:buClr>
                <a:buSzPct val="80000"/>
                <a:defRPr/>
              </a:pPr>
              <a:r>
                <a:rPr lang="en-US" sz="1000" b="1" dirty="0">
                  <a:solidFill>
                    <a:schemeClr val="bg1"/>
                  </a:solidFill>
                  <a:latin typeface="Arial Narrow"/>
                  <a:cs typeface="Arial Narrow"/>
                </a:rPr>
                <a:t>Operation</a:t>
              </a:r>
            </a:p>
          </p:txBody>
        </p:sp>
        <p:sp>
          <p:nvSpPr>
            <p:cNvPr id="47" name="Rectangle 46">
              <a:extLst>
                <a:ext uri="{FF2B5EF4-FFF2-40B4-BE49-F238E27FC236}">
                  <a16:creationId xmlns:a16="http://schemas.microsoft.com/office/drawing/2014/main" id="{42E1C537-A499-4B3C-9053-1DE91EAD8EE6}"/>
                </a:ext>
              </a:extLst>
            </p:cNvPr>
            <p:cNvSpPr/>
            <p:nvPr/>
          </p:nvSpPr>
          <p:spPr>
            <a:xfrm rot="16200000">
              <a:off x="710057" y="4013770"/>
              <a:ext cx="897727" cy="298273"/>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1000" b="1" dirty="0">
                  <a:solidFill>
                    <a:schemeClr val="bg1"/>
                  </a:solidFill>
                  <a:latin typeface="Arial Narrow"/>
                  <a:cs typeface="Arial Narrow"/>
                </a:rPr>
                <a:t>Control Record</a:t>
              </a:r>
            </a:p>
            <a:p>
              <a:pPr marL="0" lvl="1" algn="ctr">
                <a:lnSpc>
                  <a:spcPct val="80000"/>
                </a:lnSpc>
                <a:buClr>
                  <a:srgbClr val="F0AB00"/>
                </a:buClr>
                <a:buSzPct val="80000"/>
                <a:defRPr/>
              </a:pPr>
              <a:r>
                <a:rPr lang="en-US" sz="1000" b="1" dirty="0">
                  <a:solidFill>
                    <a:schemeClr val="bg1"/>
                  </a:solidFill>
                  <a:latin typeface="Arial Narrow"/>
                  <a:cs typeface="Arial Narrow"/>
                </a:rPr>
                <a:t>Instantiation</a:t>
              </a:r>
            </a:p>
          </p:txBody>
        </p:sp>
        <p:sp>
          <p:nvSpPr>
            <p:cNvPr id="48" name="Rectangle 47">
              <a:extLst>
                <a:ext uri="{FF2B5EF4-FFF2-40B4-BE49-F238E27FC236}">
                  <a16:creationId xmlns:a16="http://schemas.microsoft.com/office/drawing/2014/main" id="{77A1C13B-627A-4FE4-A478-ABB3DD5CD9BA}"/>
                </a:ext>
              </a:extLst>
            </p:cNvPr>
            <p:cNvSpPr/>
            <p:nvPr/>
          </p:nvSpPr>
          <p:spPr>
            <a:xfrm rot="16200000">
              <a:off x="989271" y="6052552"/>
              <a:ext cx="339296" cy="298273"/>
            </a:xfrm>
            <a:prstGeom prst="rect">
              <a:avLst/>
            </a:prstGeom>
            <a:solidFill>
              <a:schemeClr val="tx1">
                <a:lumMod val="65000"/>
                <a:lumOff val="35000"/>
              </a:schemeClr>
            </a:solidFill>
            <a:ln w="12700" algn="ctr">
              <a:noFill/>
              <a:miter lim="800000"/>
              <a:headEnd/>
              <a:tailEnd/>
            </a:ln>
            <a:effectLst/>
          </p:spPr>
          <p:txBody>
            <a:bodyPr vert="horz" lIns="0" tIns="46806" rIns="0" bIns="46806" anchor="ctr"/>
            <a:lstStyle/>
            <a:p>
              <a:pPr marL="0" lvl="1" algn="ctr">
                <a:lnSpc>
                  <a:spcPct val="80000"/>
                </a:lnSpc>
                <a:buClr>
                  <a:srgbClr val="F0AB00"/>
                </a:buClr>
                <a:buSzPct val="80000"/>
                <a:defRPr/>
              </a:pPr>
              <a:r>
                <a:rPr lang="en-US" sz="1000" b="1" dirty="0">
                  <a:solidFill>
                    <a:schemeClr val="bg1"/>
                  </a:solidFill>
                  <a:latin typeface="Arial Narrow"/>
                  <a:cs typeface="Arial Narrow"/>
                </a:rPr>
                <a:t>Report-ing</a:t>
              </a:r>
            </a:p>
          </p:txBody>
        </p:sp>
        <p:sp>
          <p:nvSpPr>
            <p:cNvPr id="49" name="Rectangle 48">
              <a:extLst>
                <a:ext uri="{FF2B5EF4-FFF2-40B4-BE49-F238E27FC236}">
                  <a16:creationId xmlns:a16="http://schemas.microsoft.com/office/drawing/2014/main" id="{D940BD56-9468-4A48-B3A4-1F86867A3812}"/>
                </a:ext>
              </a:extLst>
            </p:cNvPr>
            <p:cNvSpPr/>
            <p:nvPr/>
          </p:nvSpPr>
          <p:spPr>
            <a:xfrm rot="16200000">
              <a:off x="520828" y="5164301"/>
              <a:ext cx="1300154" cy="298273"/>
            </a:xfrm>
            <a:prstGeom prst="rect">
              <a:avLst/>
            </a:prstGeom>
            <a:solidFill>
              <a:schemeClr val="tx1">
                <a:lumMod val="65000"/>
                <a:lumOff val="35000"/>
              </a:schemeClr>
            </a:solidFill>
            <a:ln w="12700" algn="ctr">
              <a:noFill/>
              <a:miter lim="800000"/>
              <a:headEnd/>
              <a:tailEnd/>
            </a:ln>
            <a:effectLst/>
          </p:spPr>
          <p:txBody>
            <a:bodyPr vert="horz" lIns="36005" tIns="46806" rIns="0" bIns="46806" anchor="ctr"/>
            <a:lstStyle/>
            <a:p>
              <a:pPr marL="0" lvl="1" algn="ctr">
                <a:lnSpc>
                  <a:spcPct val="80000"/>
                </a:lnSpc>
                <a:buClr>
                  <a:srgbClr val="F0AB00"/>
                </a:buClr>
                <a:buSzPct val="80000"/>
                <a:defRPr/>
              </a:pPr>
              <a:r>
                <a:rPr lang="en-US" sz="1000" b="1" dirty="0">
                  <a:solidFill>
                    <a:schemeClr val="bg1"/>
                  </a:solidFill>
                  <a:latin typeface="Arial Narrow"/>
                  <a:cs typeface="Arial Narrow"/>
                </a:rPr>
                <a:t>Control Record</a:t>
              </a:r>
            </a:p>
            <a:p>
              <a:pPr marL="0" lvl="1" algn="ctr">
                <a:lnSpc>
                  <a:spcPct val="80000"/>
                </a:lnSpc>
                <a:buClr>
                  <a:srgbClr val="F0AB00"/>
                </a:buClr>
                <a:buSzPct val="80000"/>
                <a:defRPr/>
              </a:pPr>
              <a:r>
                <a:rPr lang="en-US" sz="1000" b="1" dirty="0">
                  <a:solidFill>
                    <a:schemeClr val="bg1"/>
                  </a:solidFill>
                  <a:latin typeface="Arial Narrow"/>
                  <a:cs typeface="Arial Narrow"/>
                </a:rPr>
                <a:t>Invocation</a:t>
              </a:r>
            </a:p>
          </p:txBody>
        </p:sp>
        <p:sp>
          <p:nvSpPr>
            <p:cNvPr id="50" name="Rectangle 49">
              <a:extLst>
                <a:ext uri="{FF2B5EF4-FFF2-40B4-BE49-F238E27FC236}">
                  <a16:creationId xmlns:a16="http://schemas.microsoft.com/office/drawing/2014/main" id="{C60BA41E-C61C-4490-B269-7E3949278885}"/>
                </a:ext>
              </a:extLst>
            </p:cNvPr>
            <p:cNvSpPr/>
            <p:nvPr/>
          </p:nvSpPr>
          <p:spPr bwMode="gray">
            <a:xfrm>
              <a:off x="1360490" y="408486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Register</a:t>
              </a:r>
            </a:p>
          </p:txBody>
        </p:sp>
        <p:sp>
          <p:nvSpPr>
            <p:cNvPr id="51" name="Rectangle 50">
              <a:extLst>
                <a:ext uri="{FF2B5EF4-FFF2-40B4-BE49-F238E27FC236}">
                  <a16:creationId xmlns:a16="http://schemas.microsoft.com/office/drawing/2014/main" id="{8429A9F2-82D8-4F52-A4C9-87623266826B}"/>
                </a:ext>
              </a:extLst>
            </p:cNvPr>
            <p:cNvSpPr/>
            <p:nvPr/>
          </p:nvSpPr>
          <p:spPr bwMode="gray">
            <a:xfrm>
              <a:off x="1360490" y="3131767"/>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Activate</a:t>
              </a:r>
            </a:p>
          </p:txBody>
        </p:sp>
        <p:sp>
          <p:nvSpPr>
            <p:cNvPr id="52" name="Rectangle 51">
              <a:extLst>
                <a:ext uri="{FF2B5EF4-FFF2-40B4-BE49-F238E27FC236}">
                  <a16:creationId xmlns:a16="http://schemas.microsoft.com/office/drawing/2014/main" id="{6F875D90-42E9-499E-AA39-C04E123C3887}"/>
                </a:ext>
              </a:extLst>
            </p:cNvPr>
            <p:cNvSpPr/>
            <p:nvPr/>
          </p:nvSpPr>
          <p:spPr bwMode="gray">
            <a:xfrm>
              <a:off x="1360490" y="4267342"/>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Evaluate</a:t>
              </a:r>
            </a:p>
          </p:txBody>
        </p:sp>
        <p:sp>
          <p:nvSpPr>
            <p:cNvPr id="53" name="Rectangle 52">
              <a:extLst>
                <a:ext uri="{FF2B5EF4-FFF2-40B4-BE49-F238E27FC236}">
                  <a16:creationId xmlns:a16="http://schemas.microsoft.com/office/drawing/2014/main" id="{FBE7568B-E15A-462F-8D6E-3660AFC19545}"/>
                </a:ext>
              </a:extLst>
            </p:cNvPr>
            <p:cNvSpPr/>
            <p:nvPr/>
          </p:nvSpPr>
          <p:spPr bwMode="gray">
            <a:xfrm>
              <a:off x="1360490" y="4449823"/>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Provide</a:t>
              </a:r>
            </a:p>
          </p:txBody>
        </p:sp>
        <p:sp>
          <p:nvSpPr>
            <p:cNvPr id="54" name="Rectangle 53">
              <a:extLst>
                <a:ext uri="{FF2B5EF4-FFF2-40B4-BE49-F238E27FC236}">
                  <a16:creationId xmlns:a16="http://schemas.microsoft.com/office/drawing/2014/main" id="{7F77D404-F834-4932-AD53-A0497D53AC41}"/>
                </a:ext>
              </a:extLst>
            </p:cNvPr>
            <p:cNvSpPr/>
            <p:nvPr/>
          </p:nvSpPr>
          <p:spPr bwMode="gray">
            <a:xfrm>
              <a:off x="1360490" y="350962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Feedback</a:t>
              </a:r>
            </a:p>
          </p:txBody>
        </p:sp>
        <p:sp>
          <p:nvSpPr>
            <p:cNvPr id="55" name="Rectangle 54">
              <a:extLst>
                <a:ext uri="{FF2B5EF4-FFF2-40B4-BE49-F238E27FC236}">
                  <a16:creationId xmlns:a16="http://schemas.microsoft.com/office/drawing/2014/main" id="{E992DC2F-F88D-45C9-A085-EFB6DDC1050E}"/>
                </a:ext>
              </a:extLst>
            </p:cNvPr>
            <p:cNvSpPr/>
            <p:nvPr/>
          </p:nvSpPr>
          <p:spPr bwMode="gray">
            <a:xfrm>
              <a:off x="1360490" y="3320694"/>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Configure</a:t>
              </a:r>
            </a:p>
          </p:txBody>
        </p:sp>
        <p:sp>
          <p:nvSpPr>
            <p:cNvPr id="56" name="Rectangle 55">
              <a:extLst>
                <a:ext uri="{FF2B5EF4-FFF2-40B4-BE49-F238E27FC236}">
                  <a16:creationId xmlns:a16="http://schemas.microsoft.com/office/drawing/2014/main" id="{534340F9-C7AF-4A87-A728-84BA21EB6EF5}"/>
                </a:ext>
              </a:extLst>
            </p:cNvPr>
            <p:cNvSpPr/>
            <p:nvPr/>
          </p:nvSpPr>
          <p:spPr bwMode="gray">
            <a:xfrm>
              <a:off x="1360490" y="3902378"/>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latin typeface="Arial Narrow"/>
                  <a:cs typeface="Arial Narrow"/>
                </a:rPr>
                <a:t>Initiate</a:t>
              </a:r>
            </a:p>
          </p:txBody>
        </p:sp>
        <p:sp>
          <p:nvSpPr>
            <p:cNvPr id="57" name="Rectangle 56">
              <a:extLst>
                <a:ext uri="{FF2B5EF4-FFF2-40B4-BE49-F238E27FC236}">
                  <a16:creationId xmlns:a16="http://schemas.microsoft.com/office/drawing/2014/main" id="{C50E2025-8C43-4DA2-8CB3-AFB3134E2AD2}"/>
                </a:ext>
              </a:extLst>
            </p:cNvPr>
            <p:cNvSpPr/>
            <p:nvPr/>
          </p:nvSpPr>
          <p:spPr bwMode="gray">
            <a:xfrm>
              <a:off x="1360490" y="3719896"/>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Create</a:t>
              </a:r>
            </a:p>
          </p:txBody>
        </p:sp>
        <p:sp>
          <p:nvSpPr>
            <p:cNvPr id="58" name="Rectangle 57">
              <a:extLst>
                <a:ext uri="{FF2B5EF4-FFF2-40B4-BE49-F238E27FC236}">
                  <a16:creationId xmlns:a16="http://schemas.microsoft.com/office/drawing/2014/main" id="{91308221-B101-4ABE-BD7F-578CF33E65CD}"/>
                </a:ext>
              </a:extLst>
            </p:cNvPr>
            <p:cNvSpPr/>
            <p:nvPr/>
          </p:nvSpPr>
          <p:spPr bwMode="gray">
            <a:xfrm>
              <a:off x="8280313"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59" name="Rectangle 58">
              <a:extLst>
                <a:ext uri="{FF2B5EF4-FFF2-40B4-BE49-F238E27FC236}">
                  <a16:creationId xmlns:a16="http://schemas.microsoft.com/office/drawing/2014/main" id="{C106FD61-1694-40D5-938F-496B3C89595E}"/>
                </a:ext>
              </a:extLst>
            </p:cNvPr>
            <p:cNvSpPr/>
            <p:nvPr/>
          </p:nvSpPr>
          <p:spPr bwMode="gray">
            <a:xfrm>
              <a:off x="8280313"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0" name="Rectangle 59">
              <a:extLst>
                <a:ext uri="{FF2B5EF4-FFF2-40B4-BE49-F238E27FC236}">
                  <a16:creationId xmlns:a16="http://schemas.microsoft.com/office/drawing/2014/main" id="{0E2BFBF5-66A5-4397-98E2-DD78F12F2D0C}"/>
                </a:ext>
              </a:extLst>
            </p:cNvPr>
            <p:cNvSpPr/>
            <p:nvPr/>
          </p:nvSpPr>
          <p:spPr bwMode="gray">
            <a:xfrm>
              <a:off x="8280313" y="426700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1" name="Rectangle 60">
              <a:extLst>
                <a:ext uri="{FF2B5EF4-FFF2-40B4-BE49-F238E27FC236}">
                  <a16:creationId xmlns:a16="http://schemas.microsoft.com/office/drawing/2014/main" id="{C131163C-26C1-46BD-A0E5-2D390B420141}"/>
                </a:ext>
              </a:extLst>
            </p:cNvPr>
            <p:cNvSpPr/>
            <p:nvPr/>
          </p:nvSpPr>
          <p:spPr bwMode="gray">
            <a:xfrm>
              <a:off x="8280313"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2" name="Rectangle 61">
              <a:extLst>
                <a:ext uri="{FF2B5EF4-FFF2-40B4-BE49-F238E27FC236}">
                  <a16:creationId xmlns:a16="http://schemas.microsoft.com/office/drawing/2014/main" id="{AE79FD55-2E8E-4402-97CC-06592EEB5E86}"/>
                </a:ext>
              </a:extLst>
            </p:cNvPr>
            <p:cNvSpPr/>
            <p:nvPr/>
          </p:nvSpPr>
          <p:spPr bwMode="gray">
            <a:xfrm>
              <a:off x="8280313"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3" name="Rectangle 62">
              <a:extLst>
                <a:ext uri="{FF2B5EF4-FFF2-40B4-BE49-F238E27FC236}">
                  <a16:creationId xmlns:a16="http://schemas.microsoft.com/office/drawing/2014/main" id="{94A00861-C50D-4ED2-9B1C-8CE6D53A40B0}"/>
                </a:ext>
              </a:extLst>
            </p:cNvPr>
            <p:cNvSpPr/>
            <p:nvPr/>
          </p:nvSpPr>
          <p:spPr bwMode="gray">
            <a:xfrm>
              <a:off x="8280313"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4" name="Rectangle 63">
              <a:extLst>
                <a:ext uri="{FF2B5EF4-FFF2-40B4-BE49-F238E27FC236}">
                  <a16:creationId xmlns:a16="http://schemas.microsoft.com/office/drawing/2014/main" id="{E6CF1B9F-8AA7-4E8F-BD7B-5B83069DB7D2}"/>
                </a:ext>
              </a:extLst>
            </p:cNvPr>
            <p:cNvSpPr/>
            <p:nvPr/>
          </p:nvSpPr>
          <p:spPr bwMode="gray">
            <a:xfrm>
              <a:off x="8280313"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5" name="Rectangle 64">
              <a:extLst>
                <a:ext uri="{FF2B5EF4-FFF2-40B4-BE49-F238E27FC236}">
                  <a16:creationId xmlns:a16="http://schemas.microsoft.com/office/drawing/2014/main" id="{D1833269-BADA-4969-BBC5-2FA79C3F91D7}"/>
                </a:ext>
              </a:extLst>
            </p:cNvPr>
            <p:cNvSpPr/>
            <p:nvPr/>
          </p:nvSpPr>
          <p:spPr bwMode="gray">
            <a:xfrm>
              <a:off x="8280313"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6" name="Rectangle 65">
              <a:extLst>
                <a:ext uri="{FF2B5EF4-FFF2-40B4-BE49-F238E27FC236}">
                  <a16:creationId xmlns:a16="http://schemas.microsoft.com/office/drawing/2014/main" id="{2475D2AF-89C3-44CB-877D-ED4173E1215E}"/>
                </a:ext>
              </a:extLst>
            </p:cNvPr>
            <p:cNvSpPr/>
            <p:nvPr/>
          </p:nvSpPr>
          <p:spPr bwMode="gray">
            <a:xfrm>
              <a:off x="4780473"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7" name="Rectangle 66">
              <a:extLst>
                <a:ext uri="{FF2B5EF4-FFF2-40B4-BE49-F238E27FC236}">
                  <a16:creationId xmlns:a16="http://schemas.microsoft.com/office/drawing/2014/main" id="{BE5A08AA-7A1D-400D-AC33-AE3FB0B94867}"/>
                </a:ext>
              </a:extLst>
            </p:cNvPr>
            <p:cNvSpPr/>
            <p:nvPr/>
          </p:nvSpPr>
          <p:spPr bwMode="gray">
            <a:xfrm>
              <a:off x="4780473"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8" name="Rectangle 67">
              <a:extLst>
                <a:ext uri="{FF2B5EF4-FFF2-40B4-BE49-F238E27FC236}">
                  <a16:creationId xmlns:a16="http://schemas.microsoft.com/office/drawing/2014/main" id="{FC9E59EB-8ECF-4B6F-AB61-F14B97FFBDC5}"/>
                </a:ext>
              </a:extLst>
            </p:cNvPr>
            <p:cNvSpPr/>
            <p:nvPr/>
          </p:nvSpPr>
          <p:spPr bwMode="gray">
            <a:xfrm>
              <a:off x="4780473"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69" name="Rectangle 68">
              <a:extLst>
                <a:ext uri="{FF2B5EF4-FFF2-40B4-BE49-F238E27FC236}">
                  <a16:creationId xmlns:a16="http://schemas.microsoft.com/office/drawing/2014/main" id="{2797F329-B5F0-4396-993A-4C7C9D903386}"/>
                </a:ext>
              </a:extLst>
            </p:cNvPr>
            <p:cNvSpPr/>
            <p:nvPr/>
          </p:nvSpPr>
          <p:spPr bwMode="gray">
            <a:xfrm>
              <a:off x="4780473"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0" name="Rectangle 69">
              <a:extLst>
                <a:ext uri="{FF2B5EF4-FFF2-40B4-BE49-F238E27FC236}">
                  <a16:creationId xmlns:a16="http://schemas.microsoft.com/office/drawing/2014/main" id="{479C0FA4-BFEB-44A1-8FFE-C9F1C3259E88}"/>
                </a:ext>
              </a:extLst>
            </p:cNvPr>
            <p:cNvSpPr/>
            <p:nvPr/>
          </p:nvSpPr>
          <p:spPr bwMode="gray">
            <a:xfrm>
              <a:off x="4780473"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1" name="Rectangle 70">
              <a:extLst>
                <a:ext uri="{FF2B5EF4-FFF2-40B4-BE49-F238E27FC236}">
                  <a16:creationId xmlns:a16="http://schemas.microsoft.com/office/drawing/2014/main" id="{0DA2C6AB-B28A-4C4E-9B7B-B07F80A9A957}"/>
                </a:ext>
              </a:extLst>
            </p:cNvPr>
            <p:cNvSpPr/>
            <p:nvPr/>
          </p:nvSpPr>
          <p:spPr bwMode="gray">
            <a:xfrm>
              <a:off x="4780473"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2" name="Rectangle 71">
              <a:extLst>
                <a:ext uri="{FF2B5EF4-FFF2-40B4-BE49-F238E27FC236}">
                  <a16:creationId xmlns:a16="http://schemas.microsoft.com/office/drawing/2014/main" id="{946B0D66-FC38-44CD-BA57-FBBECB78CC6E}"/>
                </a:ext>
              </a:extLst>
            </p:cNvPr>
            <p:cNvSpPr/>
            <p:nvPr/>
          </p:nvSpPr>
          <p:spPr bwMode="gray">
            <a:xfrm>
              <a:off x="4780473"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3" name="Rectangle 72">
              <a:extLst>
                <a:ext uri="{FF2B5EF4-FFF2-40B4-BE49-F238E27FC236}">
                  <a16:creationId xmlns:a16="http://schemas.microsoft.com/office/drawing/2014/main" id="{B8BB40C9-83EC-4219-8A0D-65C066DB64CC}"/>
                </a:ext>
              </a:extLst>
            </p:cNvPr>
            <p:cNvSpPr/>
            <p:nvPr/>
          </p:nvSpPr>
          <p:spPr bwMode="gray">
            <a:xfrm>
              <a:off x="4780473"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4" name="Rectangle 73">
              <a:extLst>
                <a:ext uri="{FF2B5EF4-FFF2-40B4-BE49-F238E27FC236}">
                  <a16:creationId xmlns:a16="http://schemas.microsoft.com/office/drawing/2014/main" id="{8B20D6E3-B400-4827-B394-F2ADB7675F26}"/>
                </a:ext>
              </a:extLst>
            </p:cNvPr>
            <p:cNvSpPr/>
            <p:nvPr/>
          </p:nvSpPr>
          <p:spPr bwMode="gray">
            <a:xfrm>
              <a:off x="2056871"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5" name="Rectangle 74">
              <a:extLst>
                <a:ext uri="{FF2B5EF4-FFF2-40B4-BE49-F238E27FC236}">
                  <a16:creationId xmlns:a16="http://schemas.microsoft.com/office/drawing/2014/main" id="{FB1B9A19-92CC-4EE4-839E-DD83395D0196}"/>
                </a:ext>
              </a:extLst>
            </p:cNvPr>
            <p:cNvSpPr/>
            <p:nvPr/>
          </p:nvSpPr>
          <p:spPr bwMode="gray">
            <a:xfrm>
              <a:off x="2056871"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6" name="Rectangle 75">
              <a:extLst>
                <a:ext uri="{FF2B5EF4-FFF2-40B4-BE49-F238E27FC236}">
                  <a16:creationId xmlns:a16="http://schemas.microsoft.com/office/drawing/2014/main" id="{69D34373-DF9B-4725-A2BF-63FF07880611}"/>
                </a:ext>
              </a:extLst>
            </p:cNvPr>
            <p:cNvSpPr/>
            <p:nvPr/>
          </p:nvSpPr>
          <p:spPr bwMode="gray">
            <a:xfrm>
              <a:off x="2056871"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7" name="Rectangle 76">
              <a:extLst>
                <a:ext uri="{FF2B5EF4-FFF2-40B4-BE49-F238E27FC236}">
                  <a16:creationId xmlns:a16="http://schemas.microsoft.com/office/drawing/2014/main" id="{C81A9F61-8BD3-48E4-8304-9E5F4944DDB5}"/>
                </a:ext>
              </a:extLst>
            </p:cNvPr>
            <p:cNvSpPr/>
            <p:nvPr/>
          </p:nvSpPr>
          <p:spPr bwMode="gray">
            <a:xfrm>
              <a:off x="2056871"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8" name="Rectangle 77">
              <a:extLst>
                <a:ext uri="{FF2B5EF4-FFF2-40B4-BE49-F238E27FC236}">
                  <a16:creationId xmlns:a16="http://schemas.microsoft.com/office/drawing/2014/main" id="{4F83AB71-990F-4E13-AE03-C0A5C733AB74}"/>
                </a:ext>
              </a:extLst>
            </p:cNvPr>
            <p:cNvSpPr/>
            <p:nvPr/>
          </p:nvSpPr>
          <p:spPr bwMode="gray">
            <a:xfrm>
              <a:off x="2056871"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79" name="Rectangle 78">
              <a:extLst>
                <a:ext uri="{FF2B5EF4-FFF2-40B4-BE49-F238E27FC236}">
                  <a16:creationId xmlns:a16="http://schemas.microsoft.com/office/drawing/2014/main" id="{C8919458-B3DC-4F22-8A91-F335A40BC855}"/>
                </a:ext>
              </a:extLst>
            </p:cNvPr>
            <p:cNvSpPr/>
            <p:nvPr/>
          </p:nvSpPr>
          <p:spPr bwMode="gray">
            <a:xfrm>
              <a:off x="2056871"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0" name="Rectangle 79">
              <a:extLst>
                <a:ext uri="{FF2B5EF4-FFF2-40B4-BE49-F238E27FC236}">
                  <a16:creationId xmlns:a16="http://schemas.microsoft.com/office/drawing/2014/main" id="{08957424-8708-4A21-A694-F219852C66A4}"/>
                </a:ext>
              </a:extLst>
            </p:cNvPr>
            <p:cNvSpPr/>
            <p:nvPr/>
          </p:nvSpPr>
          <p:spPr bwMode="gray">
            <a:xfrm>
              <a:off x="2056871"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1" name="Rectangle 80">
              <a:extLst>
                <a:ext uri="{FF2B5EF4-FFF2-40B4-BE49-F238E27FC236}">
                  <a16:creationId xmlns:a16="http://schemas.microsoft.com/office/drawing/2014/main" id="{247ED200-40CC-4CEB-A5CE-86F3A0A6EF46}"/>
                </a:ext>
              </a:extLst>
            </p:cNvPr>
            <p:cNvSpPr/>
            <p:nvPr/>
          </p:nvSpPr>
          <p:spPr bwMode="gray">
            <a:xfrm>
              <a:off x="2056871" y="371955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2" name="Rectangle 81">
              <a:extLst>
                <a:ext uri="{FF2B5EF4-FFF2-40B4-BE49-F238E27FC236}">
                  <a16:creationId xmlns:a16="http://schemas.microsoft.com/office/drawing/2014/main" id="{86FA318F-7E31-43A0-8C82-FFC834B151E2}"/>
                </a:ext>
              </a:extLst>
            </p:cNvPr>
            <p:cNvSpPr/>
            <p:nvPr/>
          </p:nvSpPr>
          <p:spPr bwMode="gray">
            <a:xfrm>
              <a:off x="2445912"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3" name="Rectangle 82">
              <a:extLst>
                <a:ext uri="{FF2B5EF4-FFF2-40B4-BE49-F238E27FC236}">
                  <a16:creationId xmlns:a16="http://schemas.microsoft.com/office/drawing/2014/main" id="{CDE2E337-9DCB-41EA-BE83-5F95F21421A8}"/>
                </a:ext>
              </a:extLst>
            </p:cNvPr>
            <p:cNvSpPr/>
            <p:nvPr/>
          </p:nvSpPr>
          <p:spPr bwMode="gray">
            <a:xfrm>
              <a:off x="2445912"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4" name="Rectangle 83">
              <a:extLst>
                <a:ext uri="{FF2B5EF4-FFF2-40B4-BE49-F238E27FC236}">
                  <a16:creationId xmlns:a16="http://schemas.microsoft.com/office/drawing/2014/main" id="{0EA4F400-9B0A-4ADC-910B-E0AC4D8783C4}"/>
                </a:ext>
              </a:extLst>
            </p:cNvPr>
            <p:cNvSpPr/>
            <p:nvPr/>
          </p:nvSpPr>
          <p:spPr bwMode="gray">
            <a:xfrm>
              <a:off x="2445912"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5" name="Rectangle 84">
              <a:extLst>
                <a:ext uri="{FF2B5EF4-FFF2-40B4-BE49-F238E27FC236}">
                  <a16:creationId xmlns:a16="http://schemas.microsoft.com/office/drawing/2014/main" id="{38C00124-6838-4C68-BF39-B1764462C89F}"/>
                </a:ext>
              </a:extLst>
            </p:cNvPr>
            <p:cNvSpPr/>
            <p:nvPr/>
          </p:nvSpPr>
          <p:spPr bwMode="gray">
            <a:xfrm>
              <a:off x="2445912"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6" name="Rectangle 85">
              <a:extLst>
                <a:ext uri="{FF2B5EF4-FFF2-40B4-BE49-F238E27FC236}">
                  <a16:creationId xmlns:a16="http://schemas.microsoft.com/office/drawing/2014/main" id="{645ACC47-FAE5-4BF6-BB02-B1CC5A091C8A}"/>
                </a:ext>
              </a:extLst>
            </p:cNvPr>
            <p:cNvSpPr/>
            <p:nvPr/>
          </p:nvSpPr>
          <p:spPr bwMode="gray">
            <a:xfrm>
              <a:off x="2445912"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7" name="Rectangle 86">
              <a:extLst>
                <a:ext uri="{FF2B5EF4-FFF2-40B4-BE49-F238E27FC236}">
                  <a16:creationId xmlns:a16="http://schemas.microsoft.com/office/drawing/2014/main" id="{4C207F21-0327-42C8-BCFD-B6C97F6F27FA}"/>
                </a:ext>
              </a:extLst>
            </p:cNvPr>
            <p:cNvSpPr/>
            <p:nvPr/>
          </p:nvSpPr>
          <p:spPr bwMode="gray">
            <a:xfrm>
              <a:off x="2445912"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8" name="Rectangle 87">
              <a:extLst>
                <a:ext uri="{FF2B5EF4-FFF2-40B4-BE49-F238E27FC236}">
                  <a16:creationId xmlns:a16="http://schemas.microsoft.com/office/drawing/2014/main" id="{F4F9979B-1EDD-4260-8F2C-6D27C77F0DA2}"/>
                </a:ext>
              </a:extLst>
            </p:cNvPr>
            <p:cNvSpPr/>
            <p:nvPr/>
          </p:nvSpPr>
          <p:spPr bwMode="gray">
            <a:xfrm>
              <a:off x="2445912"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89" name="Rectangle 88">
              <a:extLst>
                <a:ext uri="{FF2B5EF4-FFF2-40B4-BE49-F238E27FC236}">
                  <a16:creationId xmlns:a16="http://schemas.microsoft.com/office/drawing/2014/main" id="{35D55604-70D9-468D-A51F-B935D879CF62}"/>
                </a:ext>
              </a:extLst>
            </p:cNvPr>
            <p:cNvSpPr/>
            <p:nvPr/>
          </p:nvSpPr>
          <p:spPr bwMode="gray">
            <a:xfrm>
              <a:off x="2445912" y="371955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0" name="Rectangle 89">
              <a:extLst>
                <a:ext uri="{FF2B5EF4-FFF2-40B4-BE49-F238E27FC236}">
                  <a16:creationId xmlns:a16="http://schemas.microsoft.com/office/drawing/2014/main" id="{C64E1DDC-CDB3-418D-B042-1ADD7F1CB43D}"/>
                </a:ext>
              </a:extLst>
            </p:cNvPr>
            <p:cNvSpPr/>
            <p:nvPr/>
          </p:nvSpPr>
          <p:spPr bwMode="gray">
            <a:xfrm>
              <a:off x="2834954"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1" name="Rectangle 90">
              <a:extLst>
                <a:ext uri="{FF2B5EF4-FFF2-40B4-BE49-F238E27FC236}">
                  <a16:creationId xmlns:a16="http://schemas.microsoft.com/office/drawing/2014/main" id="{2B5C75DA-1EBA-4482-9E56-9D63E9860680}"/>
                </a:ext>
              </a:extLst>
            </p:cNvPr>
            <p:cNvSpPr/>
            <p:nvPr/>
          </p:nvSpPr>
          <p:spPr bwMode="gray">
            <a:xfrm>
              <a:off x="2834954"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2" name="Rectangle 91">
              <a:extLst>
                <a:ext uri="{FF2B5EF4-FFF2-40B4-BE49-F238E27FC236}">
                  <a16:creationId xmlns:a16="http://schemas.microsoft.com/office/drawing/2014/main" id="{8A21786B-E3C7-47D6-B9EA-4C1F0318CC00}"/>
                </a:ext>
              </a:extLst>
            </p:cNvPr>
            <p:cNvSpPr/>
            <p:nvPr/>
          </p:nvSpPr>
          <p:spPr bwMode="gray">
            <a:xfrm>
              <a:off x="2834954"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3" name="Rectangle 92">
              <a:extLst>
                <a:ext uri="{FF2B5EF4-FFF2-40B4-BE49-F238E27FC236}">
                  <a16:creationId xmlns:a16="http://schemas.microsoft.com/office/drawing/2014/main" id="{0FE1E8D3-ECD2-486E-B267-697BBA288DCF}"/>
                </a:ext>
              </a:extLst>
            </p:cNvPr>
            <p:cNvSpPr/>
            <p:nvPr/>
          </p:nvSpPr>
          <p:spPr bwMode="gray">
            <a:xfrm>
              <a:off x="2834954"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4" name="Rectangle 93">
              <a:extLst>
                <a:ext uri="{FF2B5EF4-FFF2-40B4-BE49-F238E27FC236}">
                  <a16:creationId xmlns:a16="http://schemas.microsoft.com/office/drawing/2014/main" id="{C5A78ED1-11D2-40CC-8FC5-60E4104FF93F}"/>
                </a:ext>
              </a:extLst>
            </p:cNvPr>
            <p:cNvSpPr/>
            <p:nvPr/>
          </p:nvSpPr>
          <p:spPr bwMode="gray">
            <a:xfrm>
              <a:off x="2834954"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5" name="Rectangle 94">
              <a:extLst>
                <a:ext uri="{FF2B5EF4-FFF2-40B4-BE49-F238E27FC236}">
                  <a16:creationId xmlns:a16="http://schemas.microsoft.com/office/drawing/2014/main" id="{1706E3CF-B56E-4A07-97E9-86394687B2DA}"/>
                </a:ext>
              </a:extLst>
            </p:cNvPr>
            <p:cNvSpPr/>
            <p:nvPr/>
          </p:nvSpPr>
          <p:spPr bwMode="gray">
            <a:xfrm>
              <a:off x="2834954"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6" name="Rectangle 95">
              <a:extLst>
                <a:ext uri="{FF2B5EF4-FFF2-40B4-BE49-F238E27FC236}">
                  <a16:creationId xmlns:a16="http://schemas.microsoft.com/office/drawing/2014/main" id="{5D1AE68B-DEF0-470A-9E7F-9BC001A279DF}"/>
                </a:ext>
              </a:extLst>
            </p:cNvPr>
            <p:cNvSpPr/>
            <p:nvPr/>
          </p:nvSpPr>
          <p:spPr bwMode="gray">
            <a:xfrm>
              <a:off x="2834954"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7" name="Rectangle 96">
              <a:extLst>
                <a:ext uri="{FF2B5EF4-FFF2-40B4-BE49-F238E27FC236}">
                  <a16:creationId xmlns:a16="http://schemas.microsoft.com/office/drawing/2014/main" id="{13F62B5D-DDCF-4FE4-AD61-E363C11BE974}"/>
                </a:ext>
              </a:extLst>
            </p:cNvPr>
            <p:cNvSpPr/>
            <p:nvPr/>
          </p:nvSpPr>
          <p:spPr bwMode="gray">
            <a:xfrm>
              <a:off x="2834954" y="371955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8" name="Rectangle 97">
              <a:extLst>
                <a:ext uri="{FF2B5EF4-FFF2-40B4-BE49-F238E27FC236}">
                  <a16:creationId xmlns:a16="http://schemas.microsoft.com/office/drawing/2014/main" id="{9B7C2E62-EA3B-4FD7-8D51-48BEF51E58B3}"/>
                </a:ext>
              </a:extLst>
            </p:cNvPr>
            <p:cNvSpPr/>
            <p:nvPr/>
          </p:nvSpPr>
          <p:spPr bwMode="gray">
            <a:xfrm>
              <a:off x="7115181" y="408452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99" name="Rectangle 98">
              <a:extLst>
                <a:ext uri="{FF2B5EF4-FFF2-40B4-BE49-F238E27FC236}">
                  <a16:creationId xmlns:a16="http://schemas.microsoft.com/office/drawing/2014/main" id="{18442DB8-83CF-4827-94A3-69998EE15926}"/>
                </a:ext>
              </a:extLst>
            </p:cNvPr>
            <p:cNvSpPr/>
            <p:nvPr/>
          </p:nvSpPr>
          <p:spPr bwMode="gray">
            <a:xfrm>
              <a:off x="7115181"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0" name="Rectangle 99">
              <a:extLst>
                <a:ext uri="{FF2B5EF4-FFF2-40B4-BE49-F238E27FC236}">
                  <a16:creationId xmlns:a16="http://schemas.microsoft.com/office/drawing/2014/main" id="{02EAE3E9-D9C0-44B4-A369-D92342D746EB}"/>
                </a:ext>
              </a:extLst>
            </p:cNvPr>
            <p:cNvSpPr/>
            <p:nvPr/>
          </p:nvSpPr>
          <p:spPr bwMode="gray">
            <a:xfrm>
              <a:off x="7115181"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1" name="Rectangle 100">
              <a:extLst>
                <a:ext uri="{FF2B5EF4-FFF2-40B4-BE49-F238E27FC236}">
                  <a16:creationId xmlns:a16="http://schemas.microsoft.com/office/drawing/2014/main" id="{838BF9A5-E9CF-4CCB-9B7F-5F80C9A45A1B}"/>
                </a:ext>
              </a:extLst>
            </p:cNvPr>
            <p:cNvSpPr/>
            <p:nvPr/>
          </p:nvSpPr>
          <p:spPr bwMode="gray">
            <a:xfrm>
              <a:off x="7115181"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2" name="Rectangle 101">
              <a:extLst>
                <a:ext uri="{FF2B5EF4-FFF2-40B4-BE49-F238E27FC236}">
                  <a16:creationId xmlns:a16="http://schemas.microsoft.com/office/drawing/2014/main" id="{5E11B2DD-E3E0-4337-B976-CE1A19F327AE}"/>
                </a:ext>
              </a:extLst>
            </p:cNvPr>
            <p:cNvSpPr/>
            <p:nvPr/>
          </p:nvSpPr>
          <p:spPr bwMode="gray">
            <a:xfrm>
              <a:off x="7115181"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3" name="Rectangle 102">
              <a:extLst>
                <a:ext uri="{FF2B5EF4-FFF2-40B4-BE49-F238E27FC236}">
                  <a16:creationId xmlns:a16="http://schemas.microsoft.com/office/drawing/2014/main" id="{978D4162-3243-4BF4-9387-181672CCEE7C}"/>
                </a:ext>
              </a:extLst>
            </p:cNvPr>
            <p:cNvSpPr/>
            <p:nvPr/>
          </p:nvSpPr>
          <p:spPr bwMode="gray">
            <a:xfrm>
              <a:off x="7115181"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4" name="Rectangle 103">
              <a:extLst>
                <a:ext uri="{FF2B5EF4-FFF2-40B4-BE49-F238E27FC236}">
                  <a16:creationId xmlns:a16="http://schemas.microsoft.com/office/drawing/2014/main" id="{8771F30C-9EE5-4508-9A25-286B298334A5}"/>
                </a:ext>
              </a:extLst>
            </p:cNvPr>
            <p:cNvSpPr/>
            <p:nvPr/>
          </p:nvSpPr>
          <p:spPr bwMode="gray">
            <a:xfrm>
              <a:off x="7115181"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5" name="Rectangle 104">
              <a:extLst>
                <a:ext uri="{FF2B5EF4-FFF2-40B4-BE49-F238E27FC236}">
                  <a16:creationId xmlns:a16="http://schemas.microsoft.com/office/drawing/2014/main" id="{556C4DD4-B193-416B-B053-A8138FF9D24B}"/>
                </a:ext>
              </a:extLst>
            </p:cNvPr>
            <p:cNvSpPr/>
            <p:nvPr/>
          </p:nvSpPr>
          <p:spPr bwMode="gray">
            <a:xfrm>
              <a:off x="7115181"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6" name="Rectangle 105">
              <a:extLst>
                <a:ext uri="{FF2B5EF4-FFF2-40B4-BE49-F238E27FC236}">
                  <a16:creationId xmlns:a16="http://schemas.microsoft.com/office/drawing/2014/main" id="{AD837835-0F31-44AD-BDC7-339231ED301F}"/>
                </a:ext>
              </a:extLst>
            </p:cNvPr>
            <p:cNvSpPr/>
            <p:nvPr/>
          </p:nvSpPr>
          <p:spPr bwMode="gray">
            <a:xfrm>
              <a:off x="3224460"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7" name="Rectangle 106">
              <a:extLst>
                <a:ext uri="{FF2B5EF4-FFF2-40B4-BE49-F238E27FC236}">
                  <a16:creationId xmlns:a16="http://schemas.microsoft.com/office/drawing/2014/main" id="{C716EAB8-4B84-4E2B-8529-7728E55B663A}"/>
                </a:ext>
              </a:extLst>
            </p:cNvPr>
            <p:cNvSpPr/>
            <p:nvPr/>
          </p:nvSpPr>
          <p:spPr bwMode="gray">
            <a:xfrm>
              <a:off x="3224460"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8" name="Rectangle 107">
              <a:extLst>
                <a:ext uri="{FF2B5EF4-FFF2-40B4-BE49-F238E27FC236}">
                  <a16:creationId xmlns:a16="http://schemas.microsoft.com/office/drawing/2014/main" id="{B8B3E429-FDAF-4855-A45C-FD6102C2150A}"/>
                </a:ext>
              </a:extLst>
            </p:cNvPr>
            <p:cNvSpPr/>
            <p:nvPr/>
          </p:nvSpPr>
          <p:spPr bwMode="gray">
            <a:xfrm>
              <a:off x="3224460"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09" name="Rectangle 108">
              <a:extLst>
                <a:ext uri="{FF2B5EF4-FFF2-40B4-BE49-F238E27FC236}">
                  <a16:creationId xmlns:a16="http://schemas.microsoft.com/office/drawing/2014/main" id="{B30AA6C4-FBD6-4757-8285-0D4E11268057}"/>
                </a:ext>
              </a:extLst>
            </p:cNvPr>
            <p:cNvSpPr/>
            <p:nvPr/>
          </p:nvSpPr>
          <p:spPr bwMode="gray">
            <a:xfrm>
              <a:off x="3224460"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0" name="Rectangle 109">
              <a:extLst>
                <a:ext uri="{FF2B5EF4-FFF2-40B4-BE49-F238E27FC236}">
                  <a16:creationId xmlns:a16="http://schemas.microsoft.com/office/drawing/2014/main" id="{C1DEEBF2-90DB-41B3-8886-C37009D53C80}"/>
                </a:ext>
              </a:extLst>
            </p:cNvPr>
            <p:cNvSpPr/>
            <p:nvPr/>
          </p:nvSpPr>
          <p:spPr bwMode="gray">
            <a:xfrm>
              <a:off x="3224460"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1" name="Rectangle 110">
              <a:extLst>
                <a:ext uri="{FF2B5EF4-FFF2-40B4-BE49-F238E27FC236}">
                  <a16:creationId xmlns:a16="http://schemas.microsoft.com/office/drawing/2014/main" id="{D553DD9F-D154-4BDA-AD2E-CC29C28A3829}"/>
                </a:ext>
              </a:extLst>
            </p:cNvPr>
            <p:cNvSpPr/>
            <p:nvPr/>
          </p:nvSpPr>
          <p:spPr bwMode="gray">
            <a:xfrm>
              <a:off x="3224460"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2" name="Rectangle 111">
              <a:extLst>
                <a:ext uri="{FF2B5EF4-FFF2-40B4-BE49-F238E27FC236}">
                  <a16:creationId xmlns:a16="http://schemas.microsoft.com/office/drawing/2014/main" id="{22E2DBF9-935A-4105-A180-FA9DC2327398}"/>
                </a:ext>
              </a:extLst>
            </p:cNvPr>
            <p:cNvSpPr/>
            <p:nvPr/>
          </p:nvSpPr>
          <p:spPr bwMode="gray">
            <a:xfrm>
              <a:off x="3224460"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3" name="Rectangle 112">
              <a:extLst>
                <a:ext uri="{FF2B5EF4-FFF2-40B4-BE49-F238E27FC236}">
                  <a16:creationId xmlns:a16="http://schemas.microsoft.com/office/drawing/2014/main" id="{49DC4756-A0AC-4792-A2D6-E915BBB99E11}"/>
                </a:ext>
              </a:extLst>
            </p:cNvPr>
            <p:cNvSpPr/>
            <p:nvPr/>
          </p:nvSpPr>
          <p:spPr bwMode="gray">
            <a:xfrm>
              <a:off x="3224460" y="371955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4" name="Rectangle 113">
              <a:extLst>
                <a:ext uri="{FF2B5EF4-FFF2-40B4-BE49-F238E27FC236}">
                  <a16:creationId xmlns:a16="http://schemas.microsoft.com/office/drawing/2014/main" id="{8ABDC776-765D-4B53-BAB0-AF092B1BFD84}"/>
                </a:ext>
              </a:extLst>
            </p:cNvPr>
            <p:cNvSpPr/>
            <p:nvPr/>
          </p:nvSpPr>
          <p:spPr bwMode="gray">
            <a:xfrm>
              <a:off x="3613501"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5" name="Rectangle 114">
              <a:extLst>
                <a:ext uri="{FF2B5EF4-FFF2-40B4-BE49-F238E27FC236}">
                  <a16:creationId xmlns:a16="http://schemas.microsoft.com/office/drawing/2014/main" id="{07D24FA6-872C-4F94-A7CB-CD9D2870148C}"/>
                </a:ext>
              </a:extLst>
            </p:cNvPr>
            <p:cNvSpPr/>
            <p:nvPr/>
          </p:nvSpPr>
          <p:spPr bwMode="gray">
            <a:xfrm>
              <a:off x="3613501"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6" name="Rectangle 115">
              <a:extLst>
                <a:ext uri="{FF2B5EF4-FFF2-40B4-BE49-F238E27FC236}">
                  <a16:creationId xmlns:a16="http://schemas.microsoft.com/office/drawing/2014/main" id="{09F03133-BDC4-48F0-8D24-DA49A5FEE1CB}"/>
                </a:ext>
              </a:extLst>
            </p:cNvPr>
            <p:cNvSpPr/>
            <p:nvPr/>
          </p:nvSpPr>
          <p:spPr bwMode="gray">
            <a:xfrm>
              <a:off x="3613501"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7" name="Rectangle 116">
              <a:extLst>
                <a:ext uri="{FF2B5EF4-FFF2-40B4-BE49-F238E27FC236}">
                  <a16:creationId xmlns:a16="http://schemas.microsoft.com/office/drawing/2014/main" id="{2F957C3B-EE59-4AAC-A746-A340AF50E315}"/>
                </a:ext>
              </a:extLst>
            </p:cNvPr>
            <p:cNvSpPr/>
            <p:nvPr/>
          </p:nvSpPr>
          <p:spPr bwMode="gray">
            <a:xfrm>
              <a:off x="3613501"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8" name="Rectangle 117">
              <a:extLst>
                <a:ext uri="{FF2B5EF4-FFF2-40B4-BE49-F238E27FC236}">
                  <a16:creationId xmlns:a16="http://schemas.microsoft.com/office/drawing/2014/main" id="{7E21F1FF-B412-40CB-8240-801425778250}"/>
                </a:ext>
              </a:extLst>
            </p:cNvPr>
            <p:cNvSpPr/>
            <p:nvPr/>
          </p:nvSpPr>
          <p:spPr bwMode="gray">
            <a:xfrm>
              <a:off x="3613501"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19" name="Rectangle 118">
              <a:extLst>
                <a:ext uri="{FF2B5EF4-FFF2-40B4-BE49-F238E27FC236}">
                  <a16:creationId xmlns:a16="http://schemas.microsoft.com/office/drawing/2014/main" id="{F528614F-9BBC-4BE1-9381-5F6C2C021D21}"/>
                </a:ext>
              </a:extLst>
            </p:cNvPr>
            <p:cNvSpPr/>
            <p:nvPr/>
          </p:nvSpPr>
          <p:spPr bwMode="gray">
            <a:xfrm>
              <a:off x="3613501"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0" name="Rectangle 119">
              <a:extLst>
                <a:ext uri="{FF2B5EF4-FFF2-40B4-BE49-F238E27FC236}">
                  <a16:creationId xmlns:a16="http://schemas.microsoft.com/office/drawing/2014/main" id="{3C60252A-DD51-480D-B009-E7DD865A11BC}"/>
                </a:ext>
              </a:extLst>
            </p:cNvPr>
            <p:cNvSpPr/>
            <p:nvPr/>
          </p:nvSpPr>
          <p:spPr bwMode="gray">
            <a:xfrm>
              <a:off x="3613501"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1" name="Rectangle 120">
              <a:extLst>
                <a:ext uri="{FF2B5EF4-FFF2-40B4-BE49-F238E27FC236}">
                  <a16:creationId xmlns:a16="http://schemas.microsoft.com/office/drawing/2014/main" id="{C9F8610F-928D-4024-B7DB-DDFBBD01AFCC}"/>
                </a:ext>
              </a:extLst>
            </p:cNvPr>
            <p:cNvSpPr/>
            <p:nvPr/>
          </p:nvSpPr>
          <p:spPr bwMode="gray">
            <a:xfrm>
              <a:off x="3613501" y="371955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2" name="Rectangle 121">
              <a:extLst>
                <a:ext uri="{FF2B5EF4-FFF2-40B4-BE49-F238E27FC236}">
                  <a16:creationId xmlns:a16="http://schemas.microsoft.com/office/drawing/2014/main" id="{81EAAEDF-B79E-41AB-A71A-61B03E9EB9AC}"/>
                </a:ext>
              </a:extLst>
            </p:cNvPr>
            <p:cNvSpPr/>
            <p:nvPr/>
          </p:nvSpPr>
          <p:spPr bwMode="gray">
            <a:xfrm>
              <a:off x="6726293"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3" name="Rectangle 122">
              <a:extLst>
                <a:ext uri="{FF2B5EF4-FFF2-40B4-BE49-F238E27FC236}">
                  <a16:creationId xmlns:a16="http://schemas.microsoft.com/office/drawing/2014/main" id="{B40D5A20-0547-48CE-A04C-CEA8AA61714B}"/>
                </a:ext>
              </a:extLst>
            </p:cNvPr>
            <p:cNvSpPr/>
            <p:nvPr/>
          </p:nvSpPr>
          <p:spPr bwMode="gray">
            <a:xfrm>
              <a:off x="6726293"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4" name="Rectangle 123">
              <a:extLst>
                <a:ext uri="{FF2B5EF4-FFF2-40B4-BE49-F238E27FC236}">
                  <a16:creationId xmlns:a16="http://schemas.microsoft.com/office/drawing/2014/main" id="{6AFC3822-080A-4F9A-BBE7-EEF47DD29A8F}"/>
                </a:ext>
              </a:extLst>
            </p:cNvPr>
            <p:cNvSpPr/>
            <p:nvPr/>
          </p:nvSpPr>
          <p:spPr bwMode="gray">
            <a:xfrm>
              <a:off x="6726293"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5" name="Rectangle 124">
              <a:extLst>
                <a:ext uri="{FF2B5EF4-FFF2-40B4-BE49-F238E27FC236}">
                  <a16:creationId xmlns:a16="http://schemas.microsoft.com/office/drawing/2014/main" id="{42B4E705-91B6-4A87-A4F9-9FA3A2732163}"/>
                </a:ext>
              </a:extLst>
            </p:cNvPr>
            <p:cNvSpPr/>
            <p:nvPr/>
          </p:nvSpPr>
          <p:spPr bwMode="gray">
            <a:xfrm>
              <a:off x="6726293"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6" name="Rectangle 125">
              <a:extLst>
                <a:ext uri="{FF2B5EF4-FFF2-40B4-BE49-F238E27FC236}">
                  <a16:creationId xmlns:a16="http://schemas.microsoft.com/office/drawing/2014/main" id="{BB8C2467-E9E6-4E08-A554-8002AC86BCD4}"/>
                </a:ext>
              </a:extLst>
            </p:cNvPr>
            <p:cNvSpPr/>
            <p:nvPr/>
          </p:nvSpPr>
          <p:spPr bwMode="gray">
            <a:xfrm>
              <a:off x="6726293"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7" name="Rectangle 126">
              <a:extLst>
                <a:ext uri="{FF2B5EF4-FFF2-40B4-BE49-F238E27FC236}">
                  <a16:creationId xmlns:a16="http://schemas.microsoft.com/office/drawing/2014/main" id="{D31810AD-709D-4EE6-9DEF-F0B4CDF9D897}"/>
                </a:ext>
              </a:extLst>
            </p:cNvPr>
            <p:cNvSpPr/>
            <p:nvPr/>
          </p:nvSpPr>
          <p:spPr bwMode="gray">
            <a:xfrm>
              <a:off x="6726293"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8" name="Rectangle 127">
              <a:extLst>
                <a:ext uri="{FF2B5EF4-FFF2-40B4-BE49-F238E27FC236}">
                  <a16:creationId xmlns:a16="http://schemas.microsoft.com/office/drawing/2014/main" id="{A1AE28F0-BF75-49BE-A61E-6EE67A5F5AE3}"/>
                </a:ext>
              </a:extLst>
            </p:cNvPr>
            <p:cNvSpPr/>
            <p:nvPr/>
          </p:nvSpPr>
          <p:spPr bwMode="gray">
            <a:xfrm>
              <a:off x="6726293"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29" name="Rectangle 128">
              <a:extLst>
                <a:ext uri="{FF2B5EF4-FFF2-40B4-BE49-F238E27FC236}">
                  <a16:creationId xmlns:a16="http://schemas.microsoft.com/office/drawing/2014/main" id="{A301829F-0630-45B9-B258-D33E3E108F47}"/>
                </a:ext>
              </a:extLst>
            </p:cNvPr>
            <p:cNvSpPr/>
            <p:nvPr/>
          </p:nvSpPr>
          <p:spPr bwMode="gray">
            <a:xfrm>
              <a:off x="6726293"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0" name="Rectangle 129">
              <a:extLst>
                <a:ext uri="{FF2B5EF4-FFF2-40B4-BE49-F238E27FC236}">
                  <a16:creationId xmlns:a16="http://schemas.microsoft.com/office/drawing/2014/main" id="{5159D9C7-67FB-4ACB-93E8-E566AFEB38C3}"/>
                </a:ext>
              </a:extLst>
            </p:cNvPr>
            <p:cNvSpPr/>
            <p:nvPr/>
          </p:nvSpPr>
          <p:spPr bwMode="gray">
            <a:xfrm>
              <a:off x="8669662"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1" name="Rectangle 130">
              <a:extLst>
                <a:ext uri="{FF2B5EF4-FFF2-40B4-BE49-F238E27FC236}">
                  <a16:creationId xmlns:a16="http://schemas.microsoft.com/office/drawing/2014/main" id="{25F134BD-50F0-42A1-8FED-10213B0DDDCE}"/>
                </a:ext>
              </a:extLst>
            </p:cNvPr>
            <p:cNvSpPr/>
            <p:nvPr/>
          </p:nvSpPr>
          <p:spPr bwMode="gray">
            <a:xfrm>
              <a:off x="8669662"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2" name="Rectangle 131">
              <a:extLst>
                <a:ext uri="{FF2B5EF4-FFF2-40B4-BE49-F238E27FC236}">
                  <a16:creationId xmlns:a16="http://schemas.microsoft.com/office/drawing/2014/main" id="{CF6BF679-BC02-4932-8836-2F95CFCE2BA4}"/>
                </a:ext>
              </a:extLst>
            </p:cNvPr>
            <p:cNvSpPr/>
            <p:nvPr/>
          </p:nvSpPr>
          <p:spPr bwMode="gray">
            <a:xfrm>
              <a:off x="8669662" y="426700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3" name="Rectangle 132">
              <a:extLst>
                <a:ext uri="{FF2B5EF4-FFF2-40B4-BE49-F238E27FC236}">
                  <a16:creationId xmlns:a16="http://schemas.microsoft.com/office/drawing/2014/main" id="{2A5244E3-B7E0-4551-8AD0-858F6400BBBB}"/>
                </a:ext>
              </a:extLst>
            </p:cNvPr>
            <p:cNvSpPr/>
            <p:nvPr/>
          </p:nvSpPr>
          <p:spPr bwMode="gray">
            <a:xfrm>
              <a:off x="8669662"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4" name="Rectangle 133">
              <a:extLst>
                <a:ext uri="{FF2B5EF4-FFF2-40B4-BE49-F238E27FC236}">
                  <a16:creationId xmlns:a16="http://schemas.microsoft.com/office/drawing/2014/main" id="{7558A647-3483-48F0-B2E0-DE3E871B54B7}"/>
                </a:ext>
              </a:extLst>
            </p:cNvPr>
            <p:cNvSpPr/>
            <p:nvPr/>
          </p:nvSpPr>
          <p:spPr bwMode="gray">
            <a:xfrm>
              <a:off x="8669662"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5" name="Rectangle 134">
              <a:extLst>
                <a:ext uri="{FF2B5EF4-FFF2-40B4-BE49-F238E27FC236}">
                  <a16:creationId xmlns:a16="http://schemas.microsoft.com/office/drawing/2014/main" id="{C2A1C4F6-6066-4085-9653-393E7600072A}"/>
                </a:ext>
              </a:extLst>
            </p:cNvPr>
            <p:cNvSpPr/>
            <p:nvPr/>
          </p:nvSpPr>
          <p:spPr bwMode="gray">
            <a:xfrm>
              <a:off x="8669662"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6" name="Rectangle 135">
              <a:extLst>
                <a:ext uri="{FF2B5EF4-FFF2-40B4-BE49-F238E27FC236}">
                  <a16:creationId xmlns:a16="http://schemas.microsoft.com/office/drawing/2014/main" id="{233BB691-41C6-4FE7-BE36-E6F0FCB732AA}"/>
                </a:ext>
              </a:extLst>
            </p:cNvPr>
            <p:cNvSpPr/>
            <p:nvPr/>
          </p:nvSpPr>
          <p:spPr bwMode="gray">
            <a:xfrm>
              <a:off x="8669662"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7" name="Rectangle 136">
              <a:extLst>
                <a:ext uri="{FF2B5EF4-FFF2-40B4-BE49-F238E27FC236}">
                  <a16:creationId xmlns:a16="http://schemas.microsoft.com/office/drawing/2014/main" id="{D05E5BB4-8F68-4819-ADA4-74FDE9E41322}"/>
                </a:ext>
              </a:extLst>
            </p:cNvPr>
            <p:cNvSpPr/>
            <p:nvPr/>
          </p:nvSpPr>
          <p:spPr bwMode="gray">
            <a:xfrm>
              <a:off x="8669662"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8" name="Rectangle 137">
              <a:extLst>
                <a:ext uri="{FF2B5EF4-FFF2-40B4-BE49-F238E27FC236}">
                  <a16:creationId xmlns:a16="http://schemas.microsoft.com/office/drawing/2014/main" id="{93FB515D-19E5-4643-BB67-50073D0BE795}"/>
                </a:ext>
              </a:extLst>
            </p:cNvPr>
            <p:cNvSpPr/>
            <p:nvPr/>
          </p:nvSpPr>
          <p:spPr bwMode="gray">
            <a:xfrm>
              <a:off x="6337405"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39" name="Rectangle 138">
              <a:extLst>
                <a:ext uri="{FF2B5EF4-FFF2-40B4-BE49-F238E27FC236}">
                  <a16:creationId xmlns:a16="http://schemas.microsoft.com/office/drawing/2014/main" id="{4FAF1BD4-6F35-4754-AF8D-76417227BE88}"/>
                </a:ext>
              </a:extLst>
            </p:cNvPr>
            <p:cNvSpPr/>
            <p:nvPr/>
          </p:nvSpPr>
          <p:spPr bwMode="gray">
            <a:xfrm>
              <a:off x="6337405"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0" name="Rectangle 139">
              <a:extLst>
                <a:ext uri="{FF2B5EF4-FFF2-40B4-BE49-F238E27FC236}">
                  <a16:creationId xmlns:a16="http://schemas.microsoft.com/office/drawing/2014/main" id="{1CD20A15-E396-42FB-85B4-CFEF4E5705C1}"/>
                </a:ext>
              </a:extLst>
            </p:cNvPr>
            <p:cNvSpPr/>
            <p:nvPr/>
          </p:nvSpPr>
          <p:spPr bwMode="gray">
            <a:xfrm>
              <a:off x="6337405"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1" name="Rectangle 140">
              <a:extLst>
                <a:ext uri="{FF2B5EF4-FFF2-40B4-BE49-F238E27FC236}">
                  <a16:creationId xmlns:a16="http://schemas.microsoft.com/office/drawing/2014/main" id="{F7A32986-7CF3-4C98-90DA-28DCB074A091}"/>
                </a:ext>
              </a:extLst>
            </p:cNvPr>
            <p:cNvSpPr/>
            <p:nvPr/>
          </p:nvSpPr>
          <p:spPr bwMode="gray">
            <a:xfrm>
              <a:off x="6337405"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2" name="Rectangle 141">
              <a:extLst>
                <a:ext uri="{FF2B5EF4-FFF2-40B4-BE49-F238E27FC236}">
                  <a16:creationId xmlns:a16="http://schemas.microsoft.com/office/drawing/2014/main" id="{2CDC3C43-9E38-46A7-A222-0C086D4DD838}"/>
                </a:ext>
              </a:extLst>
            </p:cNvPr>
            <p:cNvSpPr/>
            <p:nvPr/>
          </p:nvSpPr>
          <p:spPr bwMode="gray">
            <a:xfrm>
              <a:off x="6337405"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3" name="Rectangle 142">
              <a:extLst>
                <a:ext uri="{FF2B5EF4-FFF2-40B4-BE49-F238E27FC236}">
                  <a16:creationId xmlns:a16="http://schemas.microsoft.com/office/drawing/2014/main" id="{173E8EB1-D41F-45FE-902F-0C0FC2DC3E7F}"/>
                </a:ext>
              </a:extLst>
            </p:cNvPr>
            <p:cNvSpPr/>
            <p:nvPr/>
          </p:nvSpPr>
          <p:spPr bwMode="gray">
            <a:xfrm>
              <a:off x="6337405"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4" name="Rectangle 143">
              <a:extLst>
                <a:ext uri="{FF2B5EF4-FFF2-40B4-BE49-F238E27FC236}">
                  <a16:creationId xmlns:a16="http://schemas.microsoft.com/office/drawing/2014/main" id="{B6D3F483-E100-4986-86FC-CF4C72C35BC8}"/>
                </a:ext>
              </a:extLst>
            </p:cNvPr>
            <p:cNvSpPr/>
            <p:nvPr/>
          </p:nvSpPr>
          <p:spPr bwMode="gray">
            <a:xfrm>
              <a:off x="6337405"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5" name="Rectangle 144">
              <a:extLst>
                <a:ext uri="{FF2B5EF4-FFF2-40B4-BE49-F238E27FC236}">
                  <a16:creationId xmlns:a16="http://schemas.microsoft.com/office/drawing/2014/main" id="{8F70EADA-A1E0-4EDF-B726-C0D7EDBD191C}"/>
                </a:ext>
              </a:extLst>
            </p:cNvPr>
            <p:cNvSpPr/>
            <p:nvPr/>
          </p:nvSpPr>
          <p:spPr bwMode="gray">
            <a:xfrm>
              <a:off x="6337405"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6" name="Rectangle 145">
              <a:extLst>
                <a:ext uri="{FF2B5EF4-FFF2-40B4-BE49-F238E27FC236}">
                  <a16:creationId xmlns:a16="http://schemas.microsoft.com/office/drawing/2014/main" id="{94390567-7C4D-4839-8F41-7DC2C1277F8A}"/>
                </a:ext>
              </a:extLst>
            </p:cNvPr>
            <p:cNvSpPr/>
            <p:nvPr/>
          </p:nvSpPr>
          <p:spPr bwMode="gray">
            <a:xfrm>
              <a:off x="4390660"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7" name="Rectangle 146">
              <a:extLst>
                <a:ext uri="{FF2B5EF4-FFF2-40B4-BE49-F238E27FC236}">
                  <a16:creationId xmlns:a16="http://schemas.microsoft.com/office/drawing/2014/main" id="{E972B0A2-1DA4-488A-B9E8-80DB6EEE5824}"/>
                </a:ext>
              </a:extLst>
            </p:cNvPr>
            <p:cNvSpPr/>
            <p:nvPr/>
          </p:nvSpPr>
          <p:spPr bwMode="gray">
            <a:xfrm>
              <a:off x="4390660"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8" name="Rectangle 147">
              <a:extLst>
                <a:ext uri="{FF2B5EF4-FFF2-40B4-BE49-F238E27FC236}">
                  <a16:creationId xmlns:a16="http://schemas.microsoft.com/office/drawing/2014/main" id="{FA0DB9E2-71EC-465D-8C5E-CB3255995195}"/>
                </a:ext>
              </a:extLst>
            </p:cNvPr>
            <p:cNvSpPr/>
            <p:nvPr/>
          </p:nvSpPr>
          <p:spPr bwMode="gray">
            <a:xfrm>
              <a:off x="4390660"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49" name="Rectangle 148">
              <a:extLst>
                <a:ext uri="{FF2B5EF4-FFF2-40B4-BE49-F238E27FC236}">
                  <a16:creationId xmlns:a16="http://schemas.microsoft.com/office/drawing/2014/main" id="{D386A2B5-87D0-43DA-9596-B70092C33534}"/>
                </a:ext>
              </a:extLst>
            </p:cNvPr>
            <p:cNvSpPr/>
            <p:nvPr/>
          </p:nvSpPr>
          <p:spPr bwMode="gray">
            <a:xfrm>
              <a:off x="4390660"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0" name="Rectangle 149">
              <a:extLst>
                <a:ext uri="{FF2B5EF4-FFF2-40B4-BE49-F238E27FC236}">
                  <a16:creationId xmlns:a16="http://schemas.microsoft.com/office/drawing/2014/main" id="{DE1589C8-D888-4E21-9B9E-B83BF2C6B687}"/>
                </a:ext>
              </a:extLst>
            </p:cNvPr>
            <p:cNvSpPr/>
            <p:nvPr/>
          </p:nvSpPr>
          <p:spPr bwMode="gray">
            <a:xfrm>
              <a:off x="4390660"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1" name="Rectangle 150">
              <a:extLst>
                <a:ext uri="{FF2B5EF4-FFF2-40B4-BE49-F238E27FC236}">
                  <a16:creationId xmlns:a16="http://schemas.microsoft.com/office/drawing/2014/main" id="{57299C1D-FBED-4AA4-96A8-32B7479EBE0E}"/>
                </a:ext>
              </a:extLst>
            </p:cNvPr>
            <p:cNvSpPr/>
            <p:nvPr/>
          </p:nvSpPr>
          <p:spPr bwMode="gray">
            <a:xfrm>
              <a:off x="4390660"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2" name="Rectangle 151">
              <a:extLst>
                <a:ext uri="{FF2B5EF4-FFF2-40B4-BE49-F238E27FC236}">
                  <a16:creationId xmlns:a16="http://schemas.microsoft.com/office/drawing/2014/main" id="{674AA897-76A5-4518-A52E-0DCBBDD1F1E3}"/>
                </a:ext>
              </a:extLst>
            </p:cNvPr>
            <p:cNvSpPr/>
            <p:nvPr/>
          </p:nvSpPr>
          <p:spPr bwMode="gray">
            <a:xfrm>
              <a:off x="4390660"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3" name="Rectangle 152">
              <a:extLst>
                <a:ext uri="{FF2B5EF4-FFF2-40B4-BE49-F238E27FC236}">
                  <a16:creationId xmlns:a16="http://schemas.microsoft.com/office/drawing/2014/main" id="{85C0FCE6-36F1-468F-95D5-6A8A0B018054}"/>
                </a:ext>
              </a:extLst>
            </p:cNvPr>
            <p:cNvSpPr/>
            <p:nvPr/>
          </p:nvSpPr>
          <p:spPr bwMode="gray">
            <a:xfrm>
              <a:off x="4390660"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4" name="Rectangle 153">
              <a:extLst>
                <a:ext uri="{FF2B5EF4-FFF2-40B4-BE49-F238E27FC236}">
                  <a16:creationId xmlns:a16="http://schemas.microsoft.com/office/drawing/2014/main" id="{C8A6AFE8-CCF1-460D-AD5A-E2D97F7D654D}"/>
                </a:ext>
              </a:extLst>
            </p:cNvPr>
            <p:cNvSpPr/>
            <p:nvPr/>
          </p:nvSpPr>
          <p:spPr bwMode="gray">
            <a:xfrm>
              <a:off x="5170440"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5" name="Rectangle 154">
              <a:extLst>
                <a:ext uri="{FF2B5EF4-FFF2-40B4-BE49-F238E27FC236}">
                  <a16:creationId xmlns:a16="http://schemas.microsoft.com/office/drawing/2014/main" id="{228CCC19-4219-4E2C-A367-1E5B6340C26A}"/>
                </a:ext>
              </a:extLst>
            </p:cNvPr>
            <p:cNvSpPr/>
            <p:nvPr/>
          </p:nvSpPr>
          <p:spPr bwMode="gray">
            <a:xfrm>
              <a:off x="5170440"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6" name="Rectangle 155">
              <a:extLst>
                <a:ext uri="{FF2B5EF4-FFF2-40B4-BE49-F238E27FC236}">
                  <a16:creationId xmlns:a16="http://schemas.microsoft.com/office/drawing/2014/main" id="{5ADF8796-102D-4FED-8AA7-EBFC366F5681}"/>
                </a:ext>
              </a:extLst>
            </p:cNvPr>
            <p:cNvSpPr/>
            <p:nvPr/>
          </p:nvSpPr>
          <p:spPr bwMode="gray">
            <a:xfrm>
              <a:off x="5170440"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7" name="Rectangle 156">
              <a:extLst>
                <a:ext uri="{FF2B5EF4-FFF2-40B4-BE49-F238E27FC236}">
                  <a16:creationId xmlns:a16="http://schemas.microsoft.com/office/drawing/2014/main" id="{25DB0D1A-5F4A-43E3-96D6-72286EB348A5}"/>
                </a:ext>
              </a:extLst>
            </p:cNvPr>
            <p:cNvSpPr/>
            <p:nvPr/>
          </p:nvSpPr>
          <p:spPr bwMode="gray">
            <a:xfrm>
              <a:off x="5170440"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8" name="Rectangle 157">
              <a:extLst>
                <a:ext uri="{FF2B5EF4-FFF2-40B4-BE49-F238E27FC236}">
                  <a16:creationId xmlns:a16="http://schemas.microsoft.com/office/drawing/2014/main" id="{CBB62C8C-56A5-427E-BBE9-94D3AE580DD4}"/>
                </a:ext>
              </a:extLst>
            </p:cNvPr>
            <p:cNvSpPr/>
            <p:nvPr/>
          </p:nvSpPr>
          <p:spPr bwMode="gray">
            <a:xfrm>
              <a:off x="5170440"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59" name="Rectangle 158">
              <a:extLst>
                <a:ext uri="{FF2B5EF4-FFF2-40B4-BE49-F238E27FC236}">
                  <a16:creationId xmlns:a16="http://schemas.microsoft.com/office/drawing/2014/main" id="{526227CC-65A5-4054-B16C-141400102740}"/>
                </a:ext>
              </a:extLst>
            </p:cNvPr>
            <p:cNvSpPr/>
            <p:nvPr/>
          </p:nvSpPr>
          <p:spPr bwMode="gray">
            <a:xfrm>
              <a:off x="5170440"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0" name="Rectangle 159">
              <a:extLst>
                <a:ext uri="{FF2B5EF4-FFF2-40B4-BE49-F238E27FC236}">
                  <a16:creationId xmlns:a16="http://schemas.microsoft.com/office/drawing/2014/main" id="{5DAB8963-BF59-4575-9D06-6C78E64FA495}"/>
                </a:ext>
              </a:extLst>
            </p:cNvPr>
            <p:cNvSpPr/>
            <p:nvPr/>
          </p:nvSpPr>
          <p:spPr bwMode="gray">
            <a:xfrm>
              <a:off x="5170440"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1" name="Rectangle 160">
              <a:extLst>
                <a:ext uri="{FF2B5EF4-FFF2-40B4-BE49-F238E27FC236}">
                  <a16:creationId xmlns:a16="http://schemas.microsoft.com/office/drawing/2014/main" id="{326649F3-9DBC-49FE-8C4F-A8D29516C28D}"/>
                </a:ext>
              </a:extLst>
            </p:cNvPr>
            <p:cNvSpPr/>
            <p:nvPr/>
          </p:nvSpPr>
          <p:spPr bwMode="gray">
            <a:xfrm>
              <a:off x="5170440"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2" name="Rectangle 161">
              <a:extLst>
                <a:ext uri="{FF2B5EF4-FFF2-40B4-BE49-F238E27FC236}">
                  <a16:creationId xmlns:a16="http://schemas.microsoft.com/office/drawing/2014/main" id="{1C1469C4-2D47-4D28-AF4C-240EE57B0B01}"/>
                </a:ext>
              </a:extLst>
            </p:cNvPr>
            <p:cNvSpPr/>
            <p:nvPr/>
          </p:nvSpPr>
          <p:spPr bwMode="gray">
            <a:xfrm>
              <a:off x="5559482"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3" name="Rectangle 162">
              <a:extLst>
                <a:ext uri="{FF2B5EF4-FFF2-40B4-BE49-F238E27FC236}">
                  <a16:creationId xmlns:a16="http://schemas.microsoft.com/office/drawing/2014/main" id="{46508AAF-9A49-439A-A01F-BC97F6EAC0F6}"/>
                </a:ext>
              </a:extLst>
            </p:cNvPr>
            <p:cNvSpPr/>
            <p:nvPr/>
          </p:nvSpPr>
          <p:spPr bwMode="gray">
            <a:xfrm>
              <a:off x="5559482"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4" name="Rectangle 163">
              <a:extLst>
                <a:ext uri="{FF2B5EF4-FFF2-40B4-BE49-F238E27FC236}">
                  <a16:creationId xmlns:a16="http://schemas.microsoft.com/office/drawing/2014/main" id="{F6903E41-F739-4DA5-B468-D2928260283A}"/>
                </a:ext>
              </a:extLst>
            </p:cNvPr>
            <p:cNvSpPr/>
            <p:nvPr/>
          </p:nvSpPr>
          <p:spPr bwMode="gray">
            <a:xfrm>
              <a:off x="5559482"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5" name="Rectangle 164">
              <a:extLst>
                <a:ext uri="{FF2B5EF4-FFF2-40B4-BE49-F238E27FC236}">
                  <a16:creationId xmlns:a16="http://schemas.microsoft.com/office/drawing/2014/main" id="{FF001495-153D-4FF5-9F6A-443B961E2EBB}"/>
                </a:ext>
              </a:extLst>
            </p:cNvPr>
            <p:cNvSpPr/>
            <p:nvPr/>
          </p:nvSpPr>
          <p:spPr bwMode="gray">
            <a:xfrm>
              <a:off x="5559482"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6" name="Rectangle 165">
              <a:extLst>
                <a:ext uri="{FF2B5EF4-FFF2-40B4-BE49-F238E27FC236}">
                  <a16:creationId xmlns:a16="http://schemas.microsoft.com/office/drawing/2014/main" id="{158A31B9-B43A-420D-B5E2-C0678E5D9AB0}"/>
                </a:ext>
              </a:extLst>
            </p:cNvPr>
            <p:cNvSpPr/>
            <p:nvPr/>
          </p:nvSpPr>
          <p:spPr bwMode="gray">
            <a:xfrm>
              <a:off x="5559482"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7" name="Rectangle 166">
              <a:extLst>
                <a:ext uri="{FF2B5EF4-FFF2-40B4-BE49-F238E27FC236}">
                  <a16:creationId xmlns:a16="http://schemas.microsoft.com/office/drawing/2014/main" id="{B182F457-707C-4DAC-AD4F-24351F9D4BC5}"/>
                </a:ext>
              </a:extLst>
            </p:cNvPr>
            <p:cNvSpPr/>
            <p:nvPr/>
          </p:nvSpPr>
          <p:spPr bwMode="gray">
            <a:xfrm>
              <a:off x="5559482"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8" name="Rectangle 167">
              <a:extLst>
                <a:ext uri="{FF2B5EF4-FFF2-40B4-BE49-F238E27FC236}">
                  <a16:creationId xmlns:a16="http://schemas.microsoft.com/office/drawing/2014/main" id="{1E8E098B-0323-4B3D-BFB1-7837D6E39CD3}"/>
                </a:ext>
              </a:extLst>
            </p:cNvPr>
            <p:cNvSpPr/>
            <p:nvPr/>
          </p:nvSpPr>
          <p:spPr bwMode="gray">
            <a:xfrm>
              <a:off x="5559482"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69" name="Rectangle 168">
              <a:extLst>
                <a:ext uri="{FF2B5EF4-FFF2-40B4-BE49-F238E27FC236}">
                  <a16:creationId xmlns:a16="http://schemas.microsoft.com/office/drawing/2014/main" id="{6D524474-09B9-4758-A284-566AB5D06329}"/>
                </a:ext>
              </a:extLst>
            </p:cNvPr>
            <p:cNvSpPr/>
            <p:nvPr/>
          </p:nvSpPr>
          <p:spPr bwMode="gray">
            <a:xfrm>
              <a:off x="5559482"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0" name="Rectangle 169">
              <a:extLst>
                <a:ext uri="{FF2B5EF4-FFF2-40B4-BE49-F238E27FC236}">
                  <a16:creationId xmlns:a16="http://schemas.microsoft.com/office/drawing/2014/main" id="{976D1076-C182-4C2A-926A-8AA568FD700A}"/>
                </a:ext>
              </a:extLst>
            </p:cNvPr>
            <p:cNvSpPr/>
            <p:nvPr/>
          </p:nvSpPr>
          <p:spPr bwMode="gray">
            <a:xfrm>
              <a:off x="7892194"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1" name="Rectangle 170">
              <a:extLst>
                <a:ext uri="{FF2B5EF4-FFF2-40B4-BE49-F238E27FC236}">
                  <a16:creationId xmlns:a16="http://schemas.microsoft.com/office/drawing/2014/main" id="{24B8A586-8DB8-49C5-9FCB-78AFA18F865E}"/>
                </a:ext>
              </a:extLst>
            </p:cNvPr>
            <p:cNvSpPr/>
            <p:nvPr/>
          </p:nvSpPr>
          <p:spPr bwMode="gray">
            <a:xfrm>
              <a:off x="7892194"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2" name="Rectangle 171">
              <a:extLst>
                <a:ext uri="{FF2B5EF4-FFF2-40B4-BE49-F238E27FC236}">
                  <a16:creationId xmlns:a16="http://schemas.microsoft.com/office/drawing/2014/main" id="{2A95B94D-FEA4-413A-A6F2-F271484A1237}"/>
                </a:ext>
              </a:extLst>
            </p:cNvPr>
            <p:cNvSpPr/>
            <p:nvPr/>
          </p:nvSpPr>
          <p:spPr bwMode="gray">
            <a:xfrm>
              <a:off x="7892194" y="426700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3" name="Rectangle 172">
              <a:extLst>
                <a:ext uri="{FF2B5EF4-FFF2-40B4-BE49-F238E27FC236}">
                  <a16:creationId xmlns:a16="http://schemas.microsoft.com/office/drawing/2014/main" id="{7B500FA1-31FB-4F18-8C1F-F3677D8E3A94}"/>
                </a:ext>
              </a:extLst>
            </p:cNvPr>
            <p:cNvSpPr/>
            <p:nvPr/>
          </p:nvSpPr>
          <p:spPr bwMode="gray">
            <a:xfrm>
              <a:off x="7892194"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4" name="Rectangle 173">
              <a:extLst>
                <a:ext uri="{FF2B5EF4-FFF2-40B4-BE49-F238E27FC236}">
                  <a16:creationId xmlns:a16="http://schemas.microsoft.com/office/drawing/2014/main" id="{2EC254A1-3CCF-45BC-9449-A3024ABA781F}"/>
                </a:ext>
              </a:extLst>
            </p:cNvPr>
            <p:cNvSpPr/>
            <p:nvPr/>
          </p:nvSpPr>
          <p:spPr bwMode="gray">
            <a:xfrm>
              <a:off x="7892194"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5" name="Rectangle 174">
              <a:extLst>
                <a:ext uri="{FF2B5EF4-FFF2-40B4-BE49-F238E27FC236}">
                  <a16:creationId xmlns:a16="http://schemas.microsoft.com/office/drawing/2014/main" id="{8F886C0F-E128-464B-A6EC-A9CE1EB0DCFD}"/>
                </a:ext>
              </a:extLst>
            </p:cNvPr>
            <p:cNvSpPr/>
            <p:nvPr/>
          </p:nvSpPr>
          <p:spPr bwMode="gray">
            <a:xfrm>
              <a:off x="7892194"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6" name="Rectangle 175">
              <a:extLst>
                <a:ext uri="{FF2B5EF4-FFF2-40B4-BE49-F238E27FC236}">
                  <a16:creationId xmlns:a16="http://schemas.microsoft.com/office/drawing/2014/main" id="{C6C64DF6-322E-4EF8-AA7A-61754E37AE73}"/>
                </a:ext>
              </a:extLst>
            </p:cNvPr>
            <p:cNvSpPr/>
            <p:nvPr/>
          </p:nvSpPr>
          <p:spPr bwMode="gray">
            <a:xfrm>
              <a:off x="7892194" y="3902040"/>
              <a:ext cx="345138" cy="156598"/>
            </a:xfrm>
            <a:prstGeom prst="rect">
              <a:avLst/>
            </a:prstGeom>
            <a:solidFill>
              <a:schemeClr val="bg1">
                <a:lumMod val="85000"/>
              </a:schemeClr>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7" name="Rectangle 176">
              <a:extLst>
                <a:ext uri="{FF2B5EF4-FFF2-40B4-BE49-F238E27FC236}">
                  <a16:creationId xmlns:a16="http://schemas.microsoft.com/office/drawing/2014/main" id="{4CD7A08F-BB23-43B4-A3B7-6B7CCB6B0A7A}"/>
                </a:ext>
              </a:extLst>
            </p:cNvPr>
            <p:cNvSpPr/>
            <p:nvPr/>
          </p:nvSpPr>
          <p:spPr bwMode="gray">
            <a:xfrm>
              <a:off x="7892194"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8" name="Rectangle 177">
              <a:extLst>
                <a:ext uri="{FF2B5EF4-FFF2-40B4-BE49-F238E27FC236}">
                  <a16:creationId xmlns:a16="http://schemas.microsoft.com/office/drawing/2014/main" id="{A5C29936-18EC-4531-83EA-A813C64A989F}"/>
                </a:ext>
              </a:extLst>
            </p:cNvPr>
            <p:cNvSpPr/>
            <p:nvPr/>
          </p:nvSpPr>
          <p:spPr bwMode="gray">
            <a:xfrm>
              <a:off x="7504071" y="408452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79" name="Rectangle 178">
              <a:extLst>
                <a:ext uri="{FF2B5EF4-FFF2-40B4-BE49-F238E27FC236}">
                  <a16:creationId xmlns:a16="http://schemas.microsoft.com/office/drawing/2014/main" id="{E83F04FA-6993-4D2D-94BA-F3BF3C73E19A}"/>
                </a:ext>
              </a:extLst>
            </p:cNvPr>
            <p:cNvSpPr/>
            <p:nvPr/>
          </p:nvSpPr>
          <p:spPr bwMode="gray">
            <a:xfrm>
              <a:off x="7504071"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0" name="Rectangle 179">
              <a:extLst>
                <a:ext uri="{FF2B5EF4-FFF2-40B4-BE49-F238E27FC236}">
                  <a16:creationId xmlns:a16="http://schemas.microsoft.com/office/drawing/2014/main" id="{47AC591A-9F55-477F-9B44-3B547FB63BC9}"/>
                </a:ext>
              </a:extLst>
            </p:cNvPr>
            <p:cNvSpPr/>
            <p:nvPr/>
          </p:nvSpPr>
          <p:spPr bwMode="gray">
            <a:xfrm>
              <a:off x="7504071"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1" name="Rectangle 180">
              <a:extLst>
                <a:ext uri="{FF2B5EF4-FFF2-40B4-BE49-F238E27FC236}">
                  <a16:creationId xmlns:a16="http://schemas.microsoft.com/office/drawing/2014/main" id="{DFA8CE26-2DBC-46C2-8633-FCEF755B8453}"/>
                </a:ext>
              </a:extLst>
            </p:cNvPr>
            <p:cNvSpPr/>
            <p:nvPr/>
          </p:nvSpPr>
          <p:spPr bwMode="gray">
            <a:xfrm>
              <a:off x="7504071"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2" name="Rectangle 181">
              <a:extLst>
                <a:ext uri="{FF2B5EF4-FFF2-40B4-BE49-F238E27FC236}">
                  <a16:creationId xmlns:a16="http://schemas.microsoft.com/office/drawing/2014/main" id="{5938C71A-2E3B-431E-9A6B-CC5982A133D8}"/>
                </a:ext>
              </a:extLst>
            </p:cNvPr>
            <p:cNvSpPr/>
            <p:nvPr/>
          </p:nvSpPr>
          <p:spPr bwMode="gray">
            <a:xfrm>
              <a:off x="7504071"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3" name="Rectangle 182">
              <a:extLst>
                <a:ext uri="{FF2B5EF4-FFF2-40B4-BE49-F238E27FC236}">
                  <a16:creationId xmlns:a16="http://schemas.microsoft.com/office/drawing/2014/main" id="{06E25BD9-4257-47B1-8196-B1EB4C3D6D62}"/>
                </a:ext>
              </a:extLst>
            </p:cNvPr>
            <p:cNvSpPr/>
            <p:nvPr/>
          </p:nvSpPr>
          <p:spPr bwMode="gray">
            <a:xfrm>
              <a:off x="7504071"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4" name="Rectangle 183">
              <a:extLst>
                <a:ext uri="{FF2B5EF4-FFF2-40B4-BE49-F238E27FC236}">
                  <a16:creationId xmlns:a16="http://schemas.microsoft.com/office/drawing/2014/main" id="{2B8CE113-875C-4DBB-8D4E-9925024804C6}"/>
                </a:ext>
              </a:extLst>
            </p:cNvPr>
            <p:cNvSpPr/>
            <p:nvPr/>
          </p:nvSpPr>
          <p:spPr bwMode="gray">
            <a:xfrm>
              <a:off x="7504071"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5" name="Rectangle 184">
              <a:extLst>
                <a:ext uri="{FF2B5EF4-FFF2-40B4-BE49-F238E27FC236}">
                  <a16:creationId xmlns:a16="http://schemas.microsoft.com/office/drawing/2014/main" id="{7E96138B-D93A-4808-8243-DDAD31E1825E}"/>
                </a:ext>
              </a:extLst>
            </p:cNvPr>
            <p:cNvSpPr/>
            <p:nvPr/>
          </p:nvSpPr>
          <p:spPr bwMode="gray">
            <a:xfrm>
              <a:off x="7504071"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6" name="Rectangle 185">
              <a:extLst>
                <a:ext uri="{FF2B5EF4-FFF2-40B4-BE49-F238E27FC236}">
                  <a16:creationId xmlns:a16="http://schemas.microsoft.com/office/drawing/2014/main" id="{947BBFDA-501C-40E5-B702-C8322B5C6D19}"/>
                </a:ext>
              </a:extLst>
            </p:cNvPr>
            <p:cNvSpPr/>
            <p:nvPr/>
          </p:nvSpPr>
          <p:spPr bwMode="gray">
            <a:xfrm>
              <a:off x="9059170"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7" name="Rectangle 186">
              <a:extLst>
                <a:ext uri="{FF2B5EF4-FFF2-40B4-BE49-F238E27FC236}">
                  <a16:creationId xmlns:a16="http://schemas.microsoft.com/office/drawing/2014/main" id="{5247E54C-C738-4137-BFB6-127E604959CB}"/>
                </a:ext>
              </a:extLst>
            </p:cNvPr>
            <p:cNvSpPr/>
            <p:nvPr/>
          </p:nvSpPr>
          <p:spPr bwMode="gray">
            <a:xfrm>
              <a:off x="9059170"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8" name="Rectangle 187">
              <a:extLst>
                <a:ext uri="{FF2B5EF4-FFF2-40B4-BE49-F238E27FC236}">
                  <a16:creationId xmlns:a16="http://schemas.microsoft.com/office/drawing/2014/main" id="{22229C23-DAA1-4CC4-9D53-EC38D43887DD}"/>
                </a:ext>
              </a:extLst>
            </p:cNvPr>
            <p:cNvSpPr/>
            <p:nvPr/>
          </p:nvSpPr>
          <p:spPr bwMode="gray">
            <a:xfrm>
              <a:off x="9059170"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89" name="Rectangle 188">
              <a:extLst>
                <a:ext uri="{FF2B5EF4-FFF2-40B4-BE49-F238E27FC236}">
                  <a16:creationId xmlns:a16="http://schemas.microsoft.com/office/drawing/2014/main" id="{BF124137-2E4B-42BA-B6A0-AF1A46A40C58}"/>
                </a:ext>
              </a:extLst>
            </p:cNvPr>
            <p:cNvSpPr/>
            <p:nvPr/>
          </p:nvSpPr>
          <p:spPr bwMode="gray">
            <a:xfrm>
              <a:off x="9059170" y="444948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0" name="Rectangle 189">
              <a:extLst>
                <a:ext uri="{FF2B5EF4-FFF2-40B4-BE49-F238E27FC236}">
                  <a16:creationId xmlns:a16="http://schemas.microsoft.com/office/drawing/2014/main" id="{8AED7640-46F3-4658-816C-72BA7A79C9C2}"/>
                </a:ext>
              </a:extLst>
            </p:cNvPr>
            <p:cNvSpPr/>
            <p:nvPr/>
          </p:nvSpPr>
          <p:spPr bwMode="gray">
            <a:xfrm>
              <a:off x="9059170"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1" name="Rectangle 190">
              <a:extLst>
                <a:ext uri="{FF2B5EF4-FFF2-40B4-BE49-F238E27FC236}">
                  <a16:creationId xmlns:a16="http://schemas.microsoft.com/office/drawing/2014/main" id="{85C8273E-9E1F-4BC0-AF2E-46E048AB6638}"/>
                </a:ext>
              </a:extLst>
            </p:cNvPr>
            <p:cNvSpPr/>
            <p:nvPr/>
          </p:nvSpPr>
          <p:spPr bwMode="gray">
            <a:xfrm>
              <a:off x="9059170"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2" name="Rectangle 191">
              <a:extLst>
                <a:ext uri="{FF2B5EF4-FFF2-40B4-BE49-F238E27FC236}">
                  <a16:creationId xmlns:a16="http://schemas.microsoft.com/office/drawing/2014/main" id="{C2AC7649-6D8B-4594-B70F-3D07B16758EC}"/>
                </a:ext>
              </a:extLst>
            </p:cNvPr>
            <p:cNvSpPr/>
            <p:nvPr/>
          </p:nvSpPr>
          <p:spPr bwMode="gray">
            <a:xfrm>
              <a:off x="9059170" y="3902040"/>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3" name="Rectangle 192">
              <a:extLst>
                <a:ext uri="{FF2B5EF4-FFF2-40B4-BE49-F238E27FC236}">
                  <a16:creationId xmlns:a16="http://schemas.microsoft.com/office/drawing/2014/main" id="{82512AA7-33E5-4E2A-A1B9-8FF616C53179}"/>
                </a:ext>
              </a:extLst>
            </p:cNvPr>
            <p:cNvSpPr/>
            <p:nvPr/>
          </p:nvSpPr>
          <p:spPr bwMode="gray">
            <a:xfrm>
              <a:off x="9059170"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4" name="Rectangle 193">
              <a:extLst>
                <a:ext uri="{FF2B5EF4-FFF2-40B4-BE49-F238E27FC236}">
                  <a16:creationId xmlns:a16="http://schemas.microsoft.com/office/drawing/2014/main" id="{5051F73B-FC3C-48DF-8480-7DCD9D97407F}"/>
                </a:ext>
              </a:extLst>
            </p:cNvPr>
            <p:cNvSpPr/>
            <p:nvPr/>
          </p:nvSpPr>
          <p:spPr bwMode="gray">
            <a:xfrm>
              <a:off x="4001926"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5" name="Rectangle 194">
              <a:extLst>
                <a:ext uri="{FF2B5EF4-FFF2-40B4-BE49-F238E27FC236}">
                  <a16:creationId xmlns:a16="http://schemas.microsoft.com/office/drawing/2014/main" id="{AB878C33-BBE7-4120-B00C-F3F920B2A4FF}"/>
                </a:ext>
              </a:extLst>
            </p:cNvPr>
            <p:cNvSpPr/>
            <p:nvPr/>
          </p:nvSpPr>
          <p:spPr bwMode="gray">
            <a:xfrm>
              <a:off x="4001926" y="31314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6" name="Rectangle 195">
              <a:extLst>
                <a:ext uri="{FF2B5EF4-FFF2-40B4-BE49-F238E27FC236}">
                  <a16:creationId xmlns:a16="http://schemas.microsoft.com/office/drawing/2014/main" id="{C08C685E-11D2-43C6-9A9B-A6C3CB97FB05}"/>
                </a:ext>
              </a:extLst>
            </p:cNvPr>
            <p:cNvSpPr/>
            <p:nvPr/>
          </p:nvSpPr>
          <p:spPr bwMode="gray">
            <a:xfrm>
              <a:off x="4001926"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7" name="Rectangle 196">
              <a:extLst>
                <a:ext uri="{FF2B5EF4-FFF2-40B4-BE49-F238E27FC236}">
                  <a16:creationId xmlns:a16="http://schemas.microsoft.com/office/drawing/2014/main" id="{9C852EF0-20E0-4D2D-8C95-41A1E40B1CCB}"/>
                </a:ext>
              </a:extLst>
            </p:cNvPr>
            <p:cNvSpPr/>
            <p:nvPr/>
          </p:nvSpPr>
          <p:spPr bwMode="gray">
            <a:xfrm>
              <a:off x="4001926"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8" name="Rectangle 197">
              <a:extLst>
                <a:ext uri="{FF2B5EF4-FFF2-40B4-BE49-F238E27FC236}">
                  <a16:creationId xmlns:a16="http://schemas.microsoft.com/office/drawing/2014/main" id="{C594F124-3A1B-4B3D-AFB2-B7E4296C3061}"/>
                </a:ext>
              </a:extLst>
            </p:cNvPr>
            <p:cNvSpPr/>
            <p:nvPr/>
          </p:nvSpPr>
          <p:spPr bwMode="gray">
            <a:xfrm>
              <a:off x="4001926" y="350928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199" name="Rectangle 198">
              <a:extLst>
                <a:ext uri="{FF2B5EF4-FFF2-40B4-BE49-F238E27FC236}">
                  <a16:creationId xmlns:a16="http://schemas.microsoft.com/office/drawing/2014/main" id="{E4DD5690-F8B3-4CD6-8969-CB53208B7D0F}"/>
                </a:ext>
              </a:extLst>
            </p:cNvPr>
            <p:cNvSpPr/>
            <p:nvPr/>
          </p:nvSpPr>
          <p:spPr bwMode="gray">
            <a:xfrm>
              <a:off x="4001926" y="332035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0" name="Rectangle 199">
              <a:extLst>
                <a:ext uri="{FF2B5EF4-FFF2-40B4-BE49-F238E27FC236}">
                  <a16:creationId xmlns:a16="http://schemas.microsoft.com/office/drawing/2014/main" id="{C9C4C287-D921-4D75-AA38-6BF57F22B8D6}"/>
                </a:ext>
              </a:extLst>
            </p:cNvPr>
            <p:cNvSpPr/>
            <p:nvPr/>
          </p:nvSpPr>
          <p:spPr bwMode="gray">
            <a:xfrm>
              <a:off x="4001926"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1" name="Rectangle 200">
              <a:extLst>
                <a:ext uri="{FF2B5EF4-FFF2-40B4-BE49-F238E27FC236}">
                  <a16:creationId xmlns:a16="http://schemas.microsoft.com/office/drawing/2014/main" id="{06BD2DA9-A6FD-49BF-8C95-EF96C22B80C1}"/>
                </a:ext>
              </a:extLst>
            </p:cNvPr>
            <p:cNvSpPr/>
            <p:nvPr/>
          </p:nvSpPr>
          <p:spPr bwMode="gray">
            <a:xfrm>
              <a:off x="4001926"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2" name="Rectangle 201">
              <a:extLst>
                <a:ext uri="{FF2B5EF4-FFF2-40B4-BE49-F238E27FC236}">
                  <a16:creationId xmlns:a16="http://schemas.microsoft.com/office/drawing/2014/main" id="{979E4D81-D89F-46DF-9FBF-61E828D15844}"/>
                </a:ext>
              </a:extLst>
            </p:cNvPr>
            <p:cNvSpPr/>
            <p:nvPr/>
          </p:nvSpPr>
          <p:spPr bwMode="gray">
            <a:xfrm>
              <a:off x="5948517" y="4084521"/>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3" name="Rectangle 202">
              <a:extLst>
                <a:ext uri="{FF2B5EF4-FFF2-40B4-BE49-F238E27FC236}">
                  <a16:creationId xmlns:a16="http://schemas.microsoft.com/office/drawing/2014/main" id="{A61DDE17-7F7F-4429-8949-44C38E756482}"/>
                </a:ext>
              </a:extLst>
            </p:cNvPr>
            <p:cNvSpPr/>
            <p:nvPr/>
          </p:nvSpPr>
          <p:spPr bwMode="gray">
            <a:xfrm>
              <a:off x="1360490" y="603238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Retrieve</a:t>
              </a:r>
            </a:p>
          </p:txBody>
        </p:sp>
        <p:sp>
          <p:nvSpPr>
            <p:cNvPr id="204" name="Rectangle 203">
              <a:extLst>
                <a:ext uri="{FF2B5EF4-FFF2-40B4-BE49-F238E27FC236}">
                  <a16:creationId xmlns:a16="http://schemas.microsoft.com/office/drawing/2014/main" id="{ADF2B518-A79B-4BA0-8071-E4C2F7A0DE50}"/>
                </a:ext>
              </a:extLst>
            </p:cNvPr>
            <p:cNvSpPr/>
            <p:nvPr/>
          </p:nvSpPr>
          <p:spPr bwMode="gray">
            <a:xfrm>
              <a:off x="8280313"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5" name="Rectangle 204">
              <a:extLst>
                <a:ext uri="{FF2B5EF4-FFF2-40B4-BE49-F238E27FC236}">
                  <a16:creationId xmlns:a16="http://schemas.microsoft.com/office/drawing/2014/main" id="{2F8F3529-FD14-4C62-BC75-A71CA0797E3E}"/>
                </a:ext>
              </a:extLst>
            </p:cNvPr>
            <p:cNvSpPr/>
            <p:nvPr/>
          </p:nvSpPr>
          <p:spPr bwMode="gray">
            <a:xfrm>
              <a:off x="4780473"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6" name="Rectangle 205">
              <a:extLst>
                <a:ext uri="{FF2B5EF4-FFF2-40B4-BE49-F238E27FC236}">
                  <a16:creationId xmlns:a16="http://schemas.microsoft.com/office/drawing/2014/main" id="{8B8C69D8-21FB-4ABE-AC63-5A95B150C511}"/>
                </a:ext>
              </a:extLst>
            </p:cNvPr>
            <p:cNvSpPr/>
            <p:nvPr/>
          </p:nvSpPr>
          <p:spPr bwMode="gray">
            <a:xfrm>
              <a:off x="2056871"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7" name="Rectangle 206">
              <a:extLst>
                <a:ext uri="{FF2B5EF4-FFF2-40B4-BE49-F238E27FC236}">
                  <a16:creationId xmlns:a16="http://schemas.microsoft.com/office/drawing/2014/main" id="{8DB5F787-AB37-40F6-A873-8BE5FFF31760}"/>
                </a:ext>
              </a:extLst>
            </p:cNvPr>
            <p:cNvSpPr/>
            <p:nvPr/>
          </p:nvSpPr>
          <p:spPr bwMode="gray">
            <a:xfrm>
              <a:off x="2445912"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8" name="Rectangle 207">
              <a:extLst>
                <a:ext uri="{FF2B5EF4-FFF2-40B4-BE49-F238E27FC236}">
                  <a16:creationId xmlns:a16="http://schemas.microsoft.com/office/drawing/2014/main" id="{2C8F8A1F-C3EA-4AFA-BFEA-E91EF2248CE5}"/>
                </a:ext>
              </a:extLst>
            </p:cNvPr>
            <p:cNvSpPr/>
            <p:nvPr/>
          </p:nvSpPr>
          <p:spPr bwMode="gray">
            <a:xfrm>
              <a:off x="2834954"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09" name="Rectangle 208">
              <a:extLst>
                <a:ext uri="{FF2B5EF4-FFF2-40B4-BE49-F238E27FC236}">
                  <a16:creationId xmlns:a16="http://schemas.microsoft.com/office/drawing/2014/main" id="{E4441837-08FF-4FC9-907F-0A3ACFE85FB6}"/>
                </a:ext>
              </a:extLst>
            </p:cNvPr>
            <p:cNvSpPr/>
            <p:nvPr/>
          </p:nvSpPr>
          <p:spPr bwMode="gray">
            <a:xfrm>
              <a:off x="7115181"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0" name="Rectangle 209">
              <a:extLst>
                <a:ext uri="{FF2B5EF4-FFF2-40B4-BE49-F238E27FC236}">
                  <a16:creationId xmlns:a16="http://schemas.microsoft.com/office/drawing/2014/main" id="{83E0B218-68DC-471E-AB6C-596731CD512E}"/>
                </a:ext>
              </a:extLst>
            </p:cNvPr>
            <p:cNvSpPr/>
            <p:nvPr/>
          </p:nvSpPr>
          <p:spPr bwMode="gray">
            <a:xfrm>
              <a:off x="3224460"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1" name="Rectangle 210">
              <a:extLst>
                <a:ext uri="{FF2B5EF4-FFF2-40B4-BE49-F238E27FC236}">
                  <a16:creationId xmlns:a16="http://schemas.microsoft.com/office/drawing/2014/main" id="{767A3DB1-A660-4C3A-90C4-5097288E97AA}"/>
                </a:ext>
              </a:extLst>
            </p:cNvPr>
            <p:cNvSpPr/>
            <p:nvPr/>
          </p:nvSpPr>
          <p:spPr bwMode="gray">
            <a:xfrm>
              <a:off x="3613501"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2" name="Rectangle 211">
              <a:extLst>
                <a:ext uri="{FF2B5EF4-FFF2-40B4-BE49-F238E27FC236}">
                  <a16:creationId xmlns:a16="http://schemas.microsoft.com/office/drawing/2014/main" id="{4D956CD1-FC15-4DC7-A990-BC478794FE88}"/>
                </a:ext>
              </a:extLst>
            </p:cNvPr>
            <p:cNvSpPr/>
            <p:nvPr/>
          </p:nvSpPr>
          <p:spPr bwMode="gray">
            <a:xfrm>
              <a:off x="6726293"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3" name="Rectangle 212">
              <a:extLst>
                <a:ext uri="{FF2B5EF4-FFF2-40B4-BE49-F238E27FC236}">
                  <a16:creationId xmlns:a16="http://schemas.microsoft.com/office/drawing/2014/main" id="{F89FA633-6DE3-4930-AC6C-464C24D3DD46}"/>
                </a:ext>
              </a:extLst>
            </p:cNvPr>
            <p:cNvSpPr/>
            <p:nvPr/>
          </p:nvSpPr>
          <p:spPr bwMode="gray">
            <a:xfrm>
              <a:off x="8669662"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4" name="Rectangle 213">
              <a:extLst>
                <a:ext uri="{FF2B5EF4-FFF2-40B4-BE49-F238E27FC236}">
                  <a16:creationId xmlns:a16="http://schemas.microsoft.com/office/drawing/2014/main" id="{5AEE20B1-5FA5-43EC-AB68-528E8D434FA5}"/>
                </a:ext>
              </a:extLst>
            </p:cNvPr>
            <p:cNvSpPr/>
            <p:nvPr/>
          </p:nvSpPr>
          <p:spPr bwMode="gray">
            <a:xfrm>
              <a:off x="6337405"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5" name="Rectangle 214">
              <a:extLst>
                <a:ext uri="{FF2B5EF4-FFF2-40B4-BE49-F238E27FC236}">
                  <a16:creationId xmlns:a16="http://schemas.microsoft.com/office/drawing/2014/main" id="{0B3AF570-9D49-4AF2-975E-CABE03FC0F47}"/>
                </a:ext>
              </a:extLst>
            </p:cNvPr>
            <p:cNvSpPr/>
            <p:nvPr/>
          </p:nvSpPr>
          <p:spPr bwMode="gray">
            <a:xfrm>
              <a:off x="4390660"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6" name="Rectangle 215">
              <a:extLst>
                <a:ext uri="{FF2B5EF4-FFF2-40B4-BE49-F238E27FC236}">
                  <a16:creationId xmlns:a16="http://schemas.microsoft.com/office/drawing/2014/main" id="{0EB14118-589C-490B-8A56-5580F9515224}"/>
                </a:ext>
              </a:extLst>
            </p:cNvPr>
            <p:cNvSpPr/>
            <p:nvPr/>
          </p:nvSpPr>
          <p:spPr bwMode="gray">
            <a:xfrm>
              <a:off x="5170440"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7" name="Rectangle 216">
              <a:extLst>
                <a:ext uri="{FF2B5EF4-FFF2-40B4-BE49-F238E27FC236}">
                  <a16:creationId xmlns:a16="http://schemas.microsoft.com/office/drawing/2014/main" id="{1058FC05-B2F7-4ED9-AC07-AFD6EFDE36A0}"/>
                </a:ext>
              </a:extLst>
            </p:cNvPr>
            <p:cNvSpPr/>
            <p:nvPr/>
          </p:nvSpPr>
          <p:spPr bwMode="gray">
            <a:xfrm>
              <a:off x="5559482"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8" name="Rectangle 217">
              <a:extLst>
                <a:ext uri="{FF2B5EF4-FFF2-40B4-BE49-F238E27FC236}">
                  <a16:creationId xmlns:a16="http://schemas.microsoft.com/office/drawing/2014/main" id="{9FD640C1-9169-4DA6-A8A4-1969E35EEBEB}"/>
                </a:ext>
              </a:extLst>
            </p:cNvPr>
            <p:cNvSpPr/>
            <p:nvPr/>
          </p:nvSpPr>
          <p:spPr bwMode="gray">
            <a:xfrm>
              <a:off x="7892194"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19" name="Rectangle 218">
              <a:extLst>
                <a:ext uri="{FF2B5EF4-FFF2-40B4-BE49-F238E27FC236}">
                  <a16:creationId xmlns:a16="http://schemas.microsoft.com/office/drawing/2014/main" id="{7A70E881-DA44-4949-822C-DAD3447BE5E6}"/>
                </a:ext>
              </a:extLst>
            </p:cNvPr>
            <p:cNvSpPr/>
            <p:nvPr/>
          </p:nvSpPr>
          <p:spPr bwMode="gray">
            <a:xfrm>
              <a:off x="7504071"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0" name="Rectangle 219">
              <a:extLst>
                <a:ext uri="{FF2B5EF4-FFF2-40B4-BE49-F238E27FC236}">
                  <a16:creationId xmlns:a16="http://schemas.microsoft.com/office/drawing/2014/main" id="{E777AD01-DED4-4722-99FA-8B4C0365D7E3}"/>
                </a:ext>
              </a:extLst>
            </p:cNvPr>
            <p:cNvSpPr/>
            <p:nvPr/>
          </p:nvSpPr>
          <p:spPr bwMode="gray">
            <a:xfrm>
              <a:off x="9059170"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1" name="Rectangle 220">
              <a:extLst>
                <a:ext uri="{FF2B5EF4-FFF2-40B4-BE49-F238E27FC236}">
                  <a16:creationId xmlns:a16="http://schemas.microsoft.com/office/drawing/2014/main" id="{F779A6F2-3022-4B3B-8DD8-15ED1F43E188}"/>
                </a:ext>
              </a:extLst>
            </p:cNvPr>
            <p:cNvSpPr/>
            <p:nvPr/>
          </p:nvSpPr>
          <p:spPr bwMode="gray">
            <a:xfrm>
              <a:off x="4001926" y="603204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2" name="Rectangle 221">
              <a:extLst>
                <a:ext uri="{FF2B5EF4-FFF2-40B4-BE49-F238E27FC236}">
                  <a16:creationId xmlns:a16="http://schemas.microsoft.com/office/drawing/2014/main" id="{6A64A0DD-8261-4466-9F0F-24DD3042A3FB}"/>
                </a:ext>
              </a:extLst>
            </p:cNvPr>
            <p:cNvSpPr/>
            <p:nvPr/>
          </p:nvSpPr>
          <p:spPr bwMode="gray">
            <a:xfrm>
              <a:off x="5948517" y="603238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3" name="Rectangle 222">
              <a:extLst>
                <a:ext uri="{FF2B5EF4-FFF2-40B4-BE49-F238E27FC236}">
                  <a16:creationId xmlns:a16="http://schemas.microsoft.com/office/drawing/2014/main" id="{C3615FBF-EB3E-4BAE-B7AB-F2A907926AA8}"/>
                </a:ext>
              </a:extLst>
            </p:cNvPr>
            <p:cNvSpPr/>
            <p:nvPr/>
          </p:nvSpPr>
          <p:spPr bwMode="gray">
            <a:xfrm>
              <a:off x="5948517" y="39020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4" name="Rectangle 223">
              <a:extLst>
                <a:ext uri="{FF2B5EF4-FFF2-40B4-BE49-F238E27FC236}">
                  <a16:creationId xmlns:a16="http://schemas.microsoft.com/office/drawing/2014/main" id="{B3574AEE-4D18-4644-A78B-80DFB96AA4E1}"/>
                </a:ext>
              </a:extLst>
            </p:cNvPr>
            <p:cNvSpPr/>
            <p:nvPr/>
          </p:nvSpPr>
          <p:spPr bwMode="gray">
            <a:xfrm>
              <a:off x="5948517" y="3131767"/>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5" name="Rectangle 224">
              <a:extLst>
                <a:ext uri="{FF2B5EF4-FFF2-40B4-BE49-F238E27FC236}">
                  <a16:creationId xmlns:a16="http://schemas.microsoft.com/office/drawing/2014/main" id="{E7D4B2AA-0198-44E1-AC45-C063524CE94B}"/>
                </a:ext>
              </a:extLst>
            </p:cNvPr>
            <p:cNvSpPr/>
            <p:nvPr/>
          </p:nvSpPr>
          <p:spPr bwMode="gray">
            <a:xfrm>
              <a:off x="1360490" y="4659743"/>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Update</a:t>
              </a:r>
            </a:p>
          </p:txBody>
        </p:sp>
        <p:sp>
          <p:nvSpPr>
            <p:cNvPr id="227" name="Rectangle 226">
              <a:extLst>
                <a:ext uri="{FF2B5EF4-FFF2-40B4-BE49-F238E27FC236}">
                  <a16:creationId xmlns:a16="http://schemas.microsoft.com/office/drawing/2014/main" id="{432EA825-1657-46B3-BB85-02DAF611A101}"/>
                </a:ext>
              </a:extLst>
            </p:cNvPr>
            <p:cNvSpPr/>
            <p:nvPr/>
          </p:nvSpPr>
          <p:spPr bwMode="gray">
            <a:xfrm>
              <a:off x="4780473"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8" name="Rectangle 227">
              <a:extLst>
                <a:ext uri="{FF2B5EF4-FFF2-40B4-BE49-F238E27FC236}">
                  <a16:creationId xmlns:a16="http://schemas.microsoft.com/office/drawing/2014/main" id="{DE39C691-8BE6-4419-B116-7596A34E1F58}"/>
                </a:ext>
              </a:extLst>
            </p:cNvPr>
            <p:cNvSpPr/>
            <p:nvPr/>
          </p:nvSpPr>
          <p:spPr bwMode="gray">
            <a:xfrm>
              <a:off x="2056871" y="465940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29" name="Rectangle 228">
              <a:extLst>
                <a:ext uri="{FF2B5EF4-FFF2-40B4-BE49-F238E27FC236}">
                  <a16:creationId xmlns:a16="http://schemas.microsoft.com/office/drawing/2014/main" id="{7377B508-FDDB-4D30-8E20-117F66CAEE16}"/>
                </a:ext>
              </a:extLst>
            </p:cNvPr>
            <p:cNvSpPr/>
            <p:nvPr/>
          </p:nvSpPr>
          <p:spPr bwMode="gray">
            <a:xfrm>
              <a:off x="2445912"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0" name="Rectangle 229">
              <a:extLst>
                <a:ext uri="{FF2B5EF4-FFF2-40B4-BE49-F238E27FC236}">
                  <a16:creationId xmlns:a16="http://schemas.microsoft.com/office/drawing/2014/main" id="{9AF97A3A-E0ED-4AC6-BDC7-02D9FDBBDD17}"/>
                </a:ext>
              </a:extLst>
            </p:cNvPr>
            <p:cNvSpPr/>
            <p:nvPr/>
          </p:nvSpPr>
          <p:spPr bwMode="gray">
            <a:xfrm>
              <a:off x="2834954"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1" name="Rectangle 230">
              <a:extLst>
                <a:ext uri="{FF2B5EF4-FFF2-40B4-BE49-F238E27FC236}">
                  <a16:creationId xmlns:a16="http://schemas.microsoft.com/office/drawing/2014/main" id="{397BEE7B-B742-4868-A388-A88A0F75D974}"/>
                </a:ext>
              </a:extLst>
            </p:cNvPr>
            <p:cNvSpPr/>
            <p:nvPr/>
          </p:nvSpPr>
          <p:spPr bwMode="gray">
            <a:xfrm>
              <a:off x="7115181"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2" name="Rectangle 231">
              <a:extLst>
                <a:ext uri="{FF2B5EF4-FFF2-40B4-BE49-F238E27FC236}">
                  <a16:creationId xmlns:a16="http://schemas.microsoft.com/office/drawing/2014/main" id="{1BC64E6B-424F-430A-BCC5-0DDC30FF33D6}"/>
                </a:ext>
              </a:extLst>
            </p:cNvPr>
            <p:cNvSpPr/>
            <p:nvPr/>
          </p:nvSpPr>
          <p:spPr bwMode="gray">
            <a:xfrm>
              <a:off x="3224460"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3" name="Rectangle 232">
              <a:extLst>
                <a:ext uri="{FF2B5EF4-FFF2-40B4-BE49-F238E27FC236}">
                  <a16:creationId xmlns:a16="http://schemas.microsoft.com/office/drawing/2014/main" id="{48BEED24-2E72-4B6A-8755-F248424A81EB}"/>
                </a:ext>
              </a:extLst>
            </p:cNvPr>
            <p:cNvSpPr/>
            <p:nvPr/>
          </p:nvSpPr>
          <p:spPr bwMode="gray">
            <a:xfrm>
              <a:off x="3613501"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4" name="Rectangle 233">
              <a:extLst>
                <a:ext uri="{FF2B5EF4-FFF2-40B4-BE49-F238E27FC236}">
                  <a16:creationId xmlns:a16="http://schemas.microsoft.com/office/drawing/2014/main" id="{E4BC68C1-9CF6-4089-A7BA-369436115A3F}"/>
                </a:ext>
              </a:extLst>
            </p:cNvPr>
            <p:cNvSpPr/>
            <p:nvPr/>
          </p:nvSpPr>
          <p:spPr bwMode="gray">
            <a:xfrm>
              <a:off x="6726293"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7" name="Rectangle 236">
              <a:extLst>
                <a:ext uri="{FF2B5EF4-FFF2-40B4-BE49-F238E27FC236}">
                  <a16:creationId xmlns:a16="http://schemas.microsoft.com/office/drawing/2014/main" id="{994B1374-CEE6-4726-A937-6D4D2879D39A}"/>
                </a:ext>
              </a:extLst>
            </p:cNvPr>
            <p:cNvSpPr/>
            <p:nvPr/>
          </p:nvSpPr>
          <p:spPr bwMode="gray">
            <a:xfrm>
              <a:off x="4390660"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8" name="Rectangle 237">
              <a:extLst>
                <a:ext uri="{FF2B5EF4-FFF2-40B4-BE49-F238E27FC236}">
                  <a16:creationId xmlns:a16="http://schemas.microsoft.com/office/drawing/2014/main" id="{E9AB410F-0105-401A-A44B-15C14F590BB4}"/>
                </a:ext>
              </a:extLst>
            </p:cNvPr>
            <p:cNvSpPr/>
            <p:nvPr/>
          </p:nvSpPr>
          <p:spPr bwMode="gray">
            <a:xfrm>
              <a:off x="5170440"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39" name="Rectangle 238">
              <a:extLst>
                <a:ext uri="{FF2B5EF4-FFF2-40B4-BE49-F238E27FC236}">
                  <a16:creationId xmlns:a16="http://schemas.microsoft.com/office/drawing/2014/main" id="{FFF3380C-929E-48EA-AF12-A926CF8CF45C}"/>
                </a:ext>
              </a:extLst>
            </p:cNvPr>
            <p:cNvSpPr/>
            <p:nvPr/>
          </p:nvSpPr>
          <p:spPr bwMode="gray">
            <a:xfrm>
              <a:off x="5559482"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0" name="Rectangle 239">
              <a:extLst>
                <a:ext uri="{FF2B5EF4-FFF2-40B4-BE49-F238E27FC236}">
                  <a16:creationId xmlns:a16="http://schemas.microsoft.com/office/drawing/2014/main" id="{6FFF3B86-8634-46CE-9F2C-F9BC3BC1275C}"/>
                </a:ext>
              </a:extLst>
            </p:cNvPr>
            <p:cNvSpPr/>
            <p:nvPr/>
          </p:nvSpPr>
          <p:spPr bwMode="gray">
            <a:xfrm>
              <a:off x="7892194"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1" name="Rectangle 240">
              <a:extLst>
                <a:ext uri="{FF2B5EF4-FFF2-40B4-BE49-F238E27FC236}">
                  <a16:creationId xmlns:a16="http://schemas.microsoft.com/office/drawing/2014/main" id="{7696D91D-A1A0-4DA6-AD43-05D2D24BB2F9}"/>
                </a:ext>
              </a:extLst>
            </p:cNvPr>
            <p:cNvSpPr/>
            <p:nvPr/>
          </p:nvSpPr>
          <p:spPr bwMode="gray">
            <a:xfrm>
              <a:off x="7504071"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2" name="Rectangle 241">
              <a:extLst>
                <a:ext uri="{FF2B5EF4-FFF2-40B4-BE49-F238E27FC236}">
                  <a16:creationId xmlns:a16="http://schemas.microsoft.com/office/drawing/2014/main" id="{ACC8651A-EB43-4284-BED3-FEF4F44C8766}"/>
                </a:ext>
              </a:extLst>
            </p:cNvPr>
            <p:cNvSpPr/>
            <p:nvPr/>
          </p:nvSpPr>
          <p:spPr bwMode="gray">
            <a:xfrm>
              <a:off x="9059170"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3" name="Rectangle 242">
              <a:extLst>
                <a:ext uri="{FF2B5EF4-FFF2-40B4-BE49-F238E27FC236}">
                  <a16:creationId xmlns:a16="http://schemas.microsoft.com/office/drawing/2014/main" id="{10700860-9B6F-44CC-B7B9-2830D7F1982A}"/>
                </a:ext>
              </a:extLst>
            </p:cNvPr>
            <p:cNvSpPr/>
            <p:nvPr/>
          </p:nvSpPr>
          <p:spPr bwMode="gray">
            <a:xfrm>
              <a:off x="4001926"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4" name="Rectangle 243">
              <a:extLst>
                <a:ext uri="{FF2B5EF4-FFF2-40B4-BE49-F238E27FC236}">
                  <a16:creationId xmlns:a16="http://schemas.microsoft.com/office/drawing/2014/main" id="{B120CD99-2421-484B-A730-3412000A282C}"/>
                </a:ext>
              </a:extLst>
            </p:cNvPr>
            <p:cNvSpPr/>
            <p:nvPr/>
          </p:nvSpPr>
          <p:spPr bwMode="gray">
            <a:xfrm>
              <a:off x="5948517"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5" name="Rectangle 244">
              <a:extLst>
                <a:ext uri="{FF2B5EF4-FFF2-40B4-BE49-F238E27FC236}">
                  <a16:creationId xmlns:a16="http://schemas.microsoft.com/office/drawing/2014/main" id="{BD0D9B4D-1B13-4F62-8C88-18C1815E46B9}"/>
                </a:ext>
              </a:extLst>
            </p:cNvPr>
            <p:cNvSpPr/>
            <p:nvPr/>
          </p:nvSpPr>
          <p:spPr bwMode="gray">
            <a:xfrm>
              <a:off x="5948517" y="426700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6" name="Rectangle 245">
              <a:extLst>
                <a:ext uri="{FF2B5EF4-FFF2-40B4-BE49-F238E27FC236}">
                  <a16:creationId xmlns:a16="http://schemas.microsoft.com/office/drawing/2014/main" id="{488DBEE0-1F68-415D-9BDF-0DE67169AC5A}"/>
                </a:ext>
              </a:extLst>
            </p:cNvPr>
            <p:cNvSpPr/>
            <p:nvPr/>
          </p:nvSpPr>
          <p:spPr bwMode="gray">
            <a:xfrm>
              <a:off x="5948517" y="4449485"/>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7" name="Rectangle 246">
              <a:extLst>
                <a:ext uri="{FF2B5EF4-FFF2-40B4-BE49-F238E27FC236}">
                  <a16:creationId xmlns:a16="http://schemas.microsoft.com/office/drawing/2014/main" id="{1D224850-79FA-4625-9F43-DEB8FE69FBD5}"/>
                </a:ext>
              </a:extLst>
            </p:cNvPr>
            <p:cNvSpPr/>
            <p:nvPr/>
          </p:nvSpPr>
          <p:spPr bwMode="gray">
            <a:xfrm>
              <a:off x="1360490" y="5425727"/>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Execute</a:t>
              </a:r>
            </a:p>
          </p:txBody>
        </p:sp>
        <p:sp>
          <p:nvSpPr>
            <p:cNvPr id="248" name="Rectangle 247">
              <a:extLst>
                <a:ext uri="{FF2B5EF4-FFF2-40B4-BE49-F238E27FC236}">
                  <a16:creationId xmlns:a16="http://schemas.microsoft.com/office/drawing/2014/main" id="{E828A38E-92A0-4DA4-9036-1269C025DC21}"/>
                </a:ext>
              </a:extLst>
            </p:cNvPr>
            <p:cNvSpPr/>
            <p:nvPr/>
          </p:nvSpPr>
          <p:spPr bwMode="gray">
            <a:xfrm>
              <a:off x="8280313"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49" name="Rectangle 248">
              <a:extLst>
                <a:ext uri="{FF2B5EF4-FFF2-40B4-BE49-F238E27FC236}">
                  <a16:creationId xmlns:a16="http://schemas.microsoft.com/office/drawing/2014/main" id="{17165EEC-1CE7-4F6C-9EB9-0BCE2ECB8705}"/>
                </a:ext>
              </a:extLst>
            </p:cNvPr>
            <p:cNvSpPr/>
            <p:nvPr/>
          </p:nvSpPr>
          <p:spPr bwMode="gray">
            <a:xfrm>
              <a:off x="4780473"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0" name="Rectangle 249">
              <a:extLst>
                <a:ext uri="{FF2B5EF4-FFF2-40B4-BE49-F238E27FC236}">
                  <a16:creationId xmlns:a16="http://schemas.microsoft.com/office/drawing/2014/main" id="{76CBE3CA-D1CB-48C5-AF17-E11C0F0F6D53}"/>
                </a:ext>
              </a:extLst>
            </p:cNvPr>
            <p:cNvSpPr/>
            <p:nvPr/>
          </p:nvSpPr>
          <p:spPr bwMode="gray">
            <a:xfrm>
              <a:off x="2056871"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1" name="Rectangle 250">
              <a:extLst>
                <a:ext uri="{FF2B5EF4-FFF2-40B4-BE49-F238E27FC236}">
                  <a16:creationId xmlns:a16="http://schemas.microsoft.com/office/drawing/2014/main" id="{49B6E84E-9273-4711-A2C2-F9FE4FAE3B94}"/>
                </a:ext>
              </a:extLst>
            </p:cNvPr>
            <p:cNvSpPr/>
            <p:nvPr/>
          </p:nvSpPr>
          <p:spPr bwMode="gray">
            <a:xfrm>
              <a:off x="2445912"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2" name="Rectangle 251">
              <a:extLst>
                <a:ext uri="{FF2B5EF4-FFF2-40B4-BE49-F238E27FC236}">
                  <a16:creationId xmlns:a16="http://schemas.microsoft.com/office/drawing/2014/main" id="{03CA4A72-AA32-4E00-80D5-158E41DBF800}"/>
                </a:ext>
              </a:extLst>
            </p:cNvPr>
            <p:cNvSpPr/>
            <p:nvPr/>
          </p:nvSpPr>
          <p:spPr bwMode="gray">
            <a:xfrm>
              <a:off x="2834954"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3" name="Rectangle 252">
              <a:extLst>
                <a:ext uri="{FF2B5EF4-FFF2-40B4-BE49-F238E27FC236}">
                  <a16:creationId xmlns:a16="http://schemas.microsoft.com/office/drawing/2014/main" id="{4BABF725-770C-4474-AFD5-F0B0A3B7CAB3}"/>
                </a:ext>
              </a:extLst>
            </p:cNvPr>
            <p:cNvSpPr/>
            <p:nvPr/>
          </p:nvSpPr>
          <p:spPr bwMode="gray">
            <a:xfrm>
              <a:off x="7115181"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4" name="Rectangle 253">
              <a:extLst>
                <a:ext uri="{FF2B5EF4-FFF2-40B4-BE49-F238E27FC236}">
                  <a16:creationId xmlns:a16="http://schemas.microsoft.com/office/drawing/2014/main" id="{3A961CC5-42B1-46F7-A957-B15C2E054340}"/>
                </a:ext>
              </a:extLst>
            </p:cNvPr>
            <p:cNvSpPr/>
            <p:nvPr/>
          </p:nvSpPr>
          <p:spPr bwMode="gray">
            <a:xfrm>
              <a:off x="3224460"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5" name="Rectangle 254">
              <a:extLst>
                <a:ext uri="{FF2B5EF4-FFF2-40B4-BE49-F238E27FC236}">
                  <a16:creationId xmlns:a16="http://schemas.microsoft.com/office/drawing/2014/main" id="{46C02EE2-FB03-4639-807B-C8FF7F51B512}"/>
                </a:ext>
              </a:extLst>
            </p:cNvPr>
            <p:cNvSpPr/>
            <p:nvPr/>
          </p:nvSpPr>
          <p:spPr bwMode="gray">
            <a:xfrm>
              <a:off x="3613501"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6" name="Rectangle 255">
              <a:extLst>
                <a:ext uri="{FF2B5EF4-FFF2-40B4-BE49-F238E27FC236}">
                  <a16:creationId xmlns:a16="http://schemas.microsoft.com/office/drawing/2014/main" id="{66159B96-1515-4D1E-B07A-90CDCC29E0C5}"/>
                </a:ext>
              </a:extLst>
            </p:cNvPr>
            <p:cNvSpPr/>
            <p:nvPr/>
          </p:nvSpPr>
          <p:spPr bwMode="gray">
            <a:xfrm>
              <a:off x="6726293"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7" name="Rectangle 256">
              <a:extLst>
                <a:ext uri="{FF2B5EF4-FFF2-40B4-BE49-F238E27FC236}">
                  <a16:creationId xmlns:a16="http://schemas.microsoft.com/office/drawing/2014/main" id="{28692E6C-8051-4510-A9EB-54F4A418805D}"/>
                </a:ext>
              </a:extLst>
            </p:cNvPr>
            <p:cNvSpPr/>
            <p:nvPr/>
          </p:nvSpPr>
          <p:spPr bwMode="gray">
            <a:xfrm>
              <a:off x="8669662"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8" name="Rectangle 257">
              <a:extLst>
                <a:ext uri="{FF2B5EF4-FFF2-40B4-BE49-F238E27FC236}">
                  <a16:creationId xmlns:a16="http://schemas.microsoft.com/office/drawing/2014/main" id="{0FF5A09C-859F-43D8-B5C4-D4738A3F4B61}"/>
                </a:ext>
              </a:extLst>
            </p:cNvPr>
            <p:cNvSpPr/>
            <p:nvPr/>
          </p:nvSpPr>
          <p:spPr bwMode="gray">
            <a:xfrm>
              <a:off x="6337405"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59" name="Rectangle 258">
              <a:extLst>
                <a:ext uri="{FF2B5EF4-FFF2-40B4-BE49-F238E27FC236}">
                  <a16:creationId xmlns:a16="http://schemas.microsoft.com/office/drawing/2014/main" id="{5EA49C35-9CC4-4A12-B76B-E4BB57C23A15}"/>
                </a:ext>
              </a:extLst>
            </p:cNvPr>
            <p:cNvSpPr/>
            <p:nvPr/>
          </p:nvSpPr>
          <p:spPr bwMode="gray">
            <a:xfrm>
              <a:off x="4390660"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0" name="Rectangle 259">
              <a:extLst>
                <a:ext uri="{FF2B5EF4-FFF2-40B4-BE49-F238E27FC236}">
                  <a16:creationId xmlns:a16="http://schemas.microsoft.com/office/drawing/2014/main" id="{C2B23938-DF99-4314-B731-3C8EEEC31740}"/>
                </a:ext>
              </a:extLst>
            </p:cNvPr>
            <p:cNvSpPr/>
            <p:nvPr/>
          </p:nvSpPr>
          <p:spPr bwMode="gray">
            <a:xfrm>
              <a:off x="5170440"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1" name="Rectangle 260">
              <a:extLst>
                <a:ext uri="{FF2B5EF4-FFF2-40B4-BE49-F238E27FC236}">
                  <a16:creationId xmlns:a16="http://schemas.microsoft.com/office/drawing/2014/main" id="{87297D0C-CF3E-4C78-B4CA-7120BCF04996}"/>
                </a:ext>
              </a:extLst>
            </p:cNvPr>
            <p:cNvSpPr/>
            <p:nvPr/>
          </p:nvSpPr>
          <p:spPr bwMode="gray">
            <a:xfrm>
              <a:off x="5559482"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2" name="Rectangle 261">
              <a:extLst>
                <a:ext uri="{FF2B5EF4-FFF2-40B4-BE49-F238E27FC236}">
                  <a16:creationId xmlns:a16="http://schemas.microsoft.com/office/drawing/2014/main" id="{475D235C-E777-4CEC-88F1-494210F0E00B}"/>
                </a:ext>
              </a:extLst>
            </p:cNvPr>
            <p:cNvSpPr/>
            <p:nvPr/>
          </p:nvSpPr>
          <p:spPr bwMode="gray">
            <a:xfrm>
              <a:off x="7892194"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3" name="Rectangle 262">
              <a:extLst>
                <a:ext uri="{FF2B5EF4-FFF2-40B4-BE49-F238E27FC236}">
                  <a16:creationId xmlns:a16="http://schemas.microsoft.com/office/drawing/2014/main" id="{CA043289-53FD-47CB-8242-CC6E25734B43}"/>
                </a:ext>
              </a:extLst>
            </p:cNvPr>
            <p:cNvSpPr/>
            <p:nvPr/>
          </p:nvSpPr>
          <p:spPr bwMode="gray">
            <a:xfrm>
              <a:off x="7504071"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4" name="Rectangle 263">
              <a:extLst>
                <a:ext uri="{FF2B5EF4-FFF2-40B4-BE49-F238E27FC236}">
                  <a16:creationId xmlns:a16="http://schemas.microsoft.com/office/drawing/2014/main" id="{AD5356E9-88D6-4BBC-84FF-4E510B06EA44}"/>
                </a:ext>
              </a:extLst>
            </p:cNvPr>
            <p:cNvSpPr/>
            <p:nvPr/>
          </p:nvSpPr>
          <p:spPr bwMode="gray">
            <a:xfrm>
              <a:off x="9059170" y="542561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5" name="Rectangle 264">
              <a:extLst>
                <a:ext uri="{FF2B5EF4-FFF2-40B4-BE49-F238E27FC236}">
                  <a16:creationId xmlns:a16="http://schemas.microsoft.com/office/drawing/2014/main" id="{7ACA6997-11E9-4642-BC11-A2F7411B07E1}"/>
                </a:ext>
              </a:extLst>
            </p:cNvPr>
            <p:cNvSpPr/>
            <p:nvPr/>
          </p:nvSpPr>
          <p:spPr bwMode="gray">
            <a:xfrm>
              <a:off x="4001926" y="542561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6" name="Rectangle 265">
              <a:extLst>
                <a:ext uri="{FF2B5EF4-FFF2-40B4-BE49-F238E27FC236}">
                  <a16:creationId xmlns:a16="http://schemas.microsoft.com/office/drawing/2014/main" id="{DFE3BF0C-E43D-428C-A3ED-7C60E23640CD}"/>
                </a:ext>
              </a:extLst>
            </p:cNvPr>
            <p:cNvSpPr/>
            <p:nvPr/>
          </p:nvSpPr>
          <p:spPr bwMode="gray">
            <a:xfrm>
              <a:off x="5948517" y="542584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7" name="Rectangle 266">
              <a:extLst>
                <a:ext uri="{FF2B5EF4-FFF2-40B4-BE49-F238E27FC236}">
                  <a16:creationId xmlns:a16="http://schemas.microsoft.com/office/drawing/2014/main" id="{79C66130-6437-49DC-95D2-CFBA1D902F37}"/>
                </a:ext>
              </a:extLst>
            </p:cNvPr>
            <p:cNvSpPr/>
            <p:nvPr/>
          </p:nvSpPr>
          <p:spPr bwMode="gray">
            <a:xfrm>
              <a:off x="1360490" y="6214739"/>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Notify</a:t>
              </a:r>
            </a:p>
          </p:txBody>
        </p:sp>
        <p:sp>
          <p:nvSpPr>
            <p:cNvPr id="268" name="Rectangle 267">
              <a:extLst>
                <a:ext uri="{FF2B5EF4-FFF2-40B4-BE49-F238E27FC236}">
                  <a16:creationId xmlns:a16="http://schemas.microsoft.com/office/drawing/2014/main" id="{C40A7229-6F23-4946-895F-6191E97C67C5}"/>
                </a:ext>
              </a:extLst>
            </p:cNvPr>
            <p:cNvSpPr/>
            <p:nvPr/>
          </p:nvSpPr>
          <p:spPr bwMode="gray">
            <a:xfrm>
              <a:off x="8280313"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69" name="Rectangle 268">
              <a:extLst>
                <a:ext uri="{FF2B5EF4-FFF2-40B4-BE49-F238E27FC236}">
                  <a16:creationId xmlns:a16="http://schemas.microsoft.com/office/drawing/2014/main" id="{2039CCC5-7C82-4AA1-A8ED-B1682D5AD42D}"/>
                </a:ext>
              </a:extLst>
            </p:cNvPr>
            <p:cNvSpPr/>
            <p:nvPr/>
          </p:nvSpPr>
          <p:spPr bwMode="gray">
            <a:xfrm>
              <a:off x="4780473"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0" name="Rectangle 269">
              <a:extLst>
                <a:ext uri="{FF2B5EF4-FFF2-40B4-BE49-F238E27FC236}">
                  <a16:creationId xmlns:a16="http://schemas.microsoft.com/office/drawing/2014/main" id="{242C6577-0072-46AC-BFF2-56D81CACC7B0}"/>
                </a:ext>
              </a:extLst>
            </p:cNvPr>
            <p:cNvSpPr/>
            <p:nvPr/>
          </p:nvSpPr>
          <p:spPr bwMode="gray">
            <a:xfrm>
              <a:off x="2056871"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1" name="Rectangle 270">
              <a:extLst>
                <a:ext uri="{FF2B5EF4-FFF2-40B4-BE49-F238E27FC236}">
                  <a16:creationId xmlns:a16="http://schemas.microsoft.com/office/drawing/2014/main" id="{EB08AFEA-DD9B-4798-A16E-EC9355172436}"/>
                </a:ext>
              </a:extLst>
            </p:cNvPr>
            <p:cNvSpPr/>
            <p:nvPr/>
          </p:nvSpPr>
          <p:spPr bwMode="gray">
            <a:xfrm>
              <a:off x="2445912"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2" name="Rectangle 271">
              <a:extLst>
                <a:ext uri="{FF2B5EF4-FFF2-40B4-BE49-F238E27FC236}">
                  <a16:creationId xmlns:a16="http://schemas.microsoft.com/office/drawing/2014/main" id="{0DD89B95-00E4-46E7-8BC2-C619EEF87312}"/>
                </a:ext>
              </a:extLst>
            </p:cNvPr>
            <p:cNvSpPr/>
            <p:nvPr/>
          </p:nvSpPr>
          <p:spPr bwMode="gray">
            <a:xfrm>
              <a:off x="2834954"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3" name="Rectangle 272">
              <a:extLst>
                <a:ext uri="{FF2B5EF4-FFF2-40B4-BE49-F238E27FC236}">
                  <a16:creationId xmlns:a16="http://schemas.microsoft.com/office/drawing/2014/main" id="{8328B502-5512-4E3B-9987-14A4FEBAC767}"/>
                </a:ext>
              </a:extLst>
            </p:cNvPr>
            <p:cNvSpPr/>
            <p:nvPr/>
          </p:nvSpPr>
          <p:spPr bwMode="gray">
            <a:xfrm>
              <a:off x="7115181"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4" name="Rectangle 273">
              <a:extLst>
                <a:ext uri="{FF2B5EF4-FFF2-40B4-BE49-F238E27FC236}">
                  <a16:creationId xmlns:a16="http://schemas.microsoft.com/office/drawing/2014/main" id="{D5AC5775-280D-4C65-BB95-5BE32C266417}"/>
                </a:ext>
              </a:extLst>
            </p:cNvPr>
            <p:cNvSpPr/>
            <p:nvPr/>
          </p:nvSpPr>
          <p:spPr bwMode="gray">
            <a:xfrm>
              <a:off x="3224460"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5" name="Rectangle 274">
              <a:extLst>
                <a:ext uri="{FF2B5EF4-FFF2-40B4-BE49-F238E27FC236}">
                  <a16:creationId xmlns:a16="http://schemas.microsoft.com/office/drawing/2014/main" id="{D4136D33-85EF-4486-8A94-8382124E0E7C}"/>
                </a:ext>
              </a:extLst>
            </p:cNvPr>
            <p:cNvSpPr/>
            <p:nvPr/>
          </p:nvSpPr>
          <p:spPr bwMode="gray">
            <a:xfrm>
              <a:off x="3613501"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6" name="Rectangle 275">
              <a:extLst>
                <a:ext uri="{FF2B5EF4-FFF2-40B4-BE49-F238E27FC236}">
                  <a16:creationId xmlns:a16="http://schemas.microsoft.com/office/drawing/2014/main" id="{786319E3-9918-46A7-80D2-BBABB6547AA0}"/>
                </a:ext>
              </a:extLst>
            </p:cNvPr>
            <p:cNvSpPr/>
            <p:nvPr/>
          </p:nvSpPr>
          <p:spPr bwMode="gray">
            <a:xfrm>
              <a:off x="6726293"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7" name="Rectangle 276">
              <a:extLst>
                <a:ext uri="{FF2B5EF4-FFF2-40B4-BE49-F238E27FC236}">
                  <a16:creationId xmlns:a16="http://schemas.microsoft.com/office/drawing/2014/main" id="{EA6EFAF4-52DB-4FF1-884D-96AFAE4F991E}"/>
                </a:ext>
              </a:extLst>
            </p:cNvPr>
            <p:cNvSpPr/>
            <p:nvPr/>
          </p:nvSpPr>
          <p:spPr bwMode="gray">
            <a:xfrm>
              <a:off x="8669662"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8" name="Rectangle 277">
              <a:extLst>
                <a:ext uri="{FF2B5EF4-FFF2-40B4-BE49-F238E27FC236}">
                  <a16:creationId xmlns:a16="http://schemas.microsoft.com/office/drawing/2014/main" id="{41E3D677-F803-4949-AEB8-BE261EEFA4C4}"/>
                </a:ext>
              </a:extLst>
            </p:cNvPr>
            <p:cNvSpPr/>
            <p:nvPr/>
          </p:nvSpPr>
          <p:spPr bwMode="gray">
            <a:xfrm>
              <a:off x="6337405"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79" name="Rectangle 278">
              <a:extLst>
                <a:ext uri="{FF2B5EF4-FFF2-40B4-BE49-F238E27FC236}">
                  <a16:creationId xmlns:a16="http://schemas.microsoft.com/office/drawing/2014/main" id="{AE577F9D-E3A3-4713-8978-9C13D55D1AC4}"/>
                </a:ext>
              </a:extLst>
            </p:cNvPr>
            <p:cNvSpPr/>
            <p:nvPr/>
          </p:nvSpPr>
          <p:spPr bwMode="gray">
            <a:xfrm>
              <a:off x="4390660"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0" name="Rectangle 279">
              <a:extLst>
                <a:ext uri="{FF2B5EF4-FFF2-40B4-BE49-F238E27FC236}">
                  <a16:creationId xmlns:a16="http://schemas.microsoft.com/office/drawing/2014/main" id="{DCF922B3-F481-4609-B7E9-FE4063A6267D}"/>
                </a:ext>
              </a:extLst>
            </p:cNvPr>
            <p:cNvSpPr/>
            <p:nvPr/>
          </p:nvSpPr>
          <p:spPr bwMode="gray">
            <a:xfrm>
              <a:off x="5170440"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1" name="Rectangle 280">
              <a:extLst>
                <a:ext uri="{FF2B5EF4-FFF2-40B4-BE49-F238E27FC236}">
                  <a16:creationId xmlns:a16="http://schemas.microsoft.com/office/drawing/2014/main" id="{D89CE7CB-B1BA-45C5-827B-C478102DC78A}"/>
                </a:ext>
              </a:extLst>
            </p:cNvPr>
            <p:cNvSpPr/>
            <p:nvPr/>
          </p:nvSpPr>
          <p:spPr bwMode="gray">
            <a:xfrm>
              <a:off x="5559482"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2" name="Rectangle 281">
              <a:extLst>
                <a:ext uri="{FF2B5EF4-FFF2-40B4-BE49-F238E27FC236}">
                  <a16:creationId xmlns:a16="http://schemas.microsoft.com/office/drawing/2014/main" id="{9328814F-D3CD-4F9E-912D-0BDE44FC657F}"/>
                </a:ext>
              </a:extLst>
            </p:cNvPr>
            <p:cNvSpPr/>
            <p:nvPr/>
          </p:nvSpPr>
          <p:spPr bwMode="gray">
            <a:xfrm>
              <a:off x="7892194"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3" name="Rectangle 282">
              <a:extLst>
                <a:ext uri="{FF2B5EF4-FFF2-40B4-BE49-F238E27FC236}">
                  <a16:creationId xmlns:a16="http://schemas.microsoft.com/office/drawing/2014/main" id="{25A294C0-4F95-4224-B90D-5D56160CEB23}"/>
                </a:ext>
              </a:extLst>
            </p:cNvPr>
            <p:cNvSpPr/>
            <p:nvPr/>
          </p:nvSpPr>
          <p:spPr bwMode="gray">
            <a:xfrm>
              <a:off x="7504071"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4" name="Rectangle 283">
              <a:extLst>
                <a:ext uri="{FF2B5EF4-FFF2-40B4-BE49-F238E27FC236}">
                  <a16:creationId xmlns:a16="http://schemas.microsoft.com/office/drawing/2014/main" id="{EA83ABAC-88B4-4B0A-A50C-6F09FB6F9B20}"/>
                </a:ext>
              </a:extLst>
            </p:cNvPr>
            <p:cNvSpPr/>
            <p:nvPr/>
          </p:nvSpPr>
          <p:spPr bwMode="gray">
            <a:xfrm>
              <a:off x="9059170"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5" name="Rectangle 284">
              <a:extLst>
                <a:ext uri="{FF2B5EF4-FFF2-40B4-BE49-F238E27FC236}">
                  <a16:creationId xmlns:a16="http://schemas.microsoft.com/office/drawing/2014/main" id="{4C9689C5-3E52-4873-8C82-4F44324C71E0}"/>
                </a:ext>
              </a:extLst>
            </p:cNvPr>
            <p:cNvSpPr/>
            <p:nvPr/>
          </p:nvSpPr>
          <p:spPr bwMode="gray">
            <a:xfrm>
              <a:off x="4001926" y="621440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6" name="Rectangle 285">
              <a:extLst>
                <a:ext uri="{FF2B5EF4-FFF2-40B4-BE49-F238E27FC236}">
                  <a16:creationId xmlns:a16="http://schemas.microsoft.com/office/drawing/2014/main" id="{1CC091B7-65C2-453E-B5B3-010E5F169ACA}"/>
                </a:ext>
              </a:extLst>
            </p:cNvPr>
            <p:cNvSpPr/>
            <p:nvPr/>
          </p:nvSpPr>
          <p:spPr bwMode="gray">
            <a:xfrm>
              <a:off x="5948517" y="621473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7" name="Rectangle 286">
              <a:extLst>
                <a:ext uri="{FF2B5EF4-FFF2-40B4-BE49-F238E27FC236}">
                  <a16:creationId xmlns:a16="http://schemas.microsoft.com/office/drawing/2014/main" id="{DD8C024C-800B-4486-9CCE-6910D6EA6B6B}"/>
                </a:ext>
              </a:extLst>
            </p:cNvPr>
            <p:cNvSpPr/>
            <p:nvPr/>
          </p:nvSpPr>
          <p:spPr bwMode="gray">
            <a:xfrm>
              <a:off x="1360490" y="561700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Request</a:t>
              </a:r>
            </a:p>
          </p:txBody>
        </p:sp>
        <p:sp>
          <p:nvSpPr>
            <p:cNvPr id="288" name="Rectangle 287">
              <a:extLst>
                <a:ext uri="{FF2B5EF4-FFF2-40B4-BE49-F238E27FC236}">
                  <a16:creationId xmlns:a16="http://schemas.microsoft.com/office/drawing/2014/main" id="{0FB89E8A-4C1F-4ACF-AABB-189362A556E1}"/>
                </a:ext>
              </a:extLst>
            </p:cNvPr>
            <p:cNvSpPr/>
            <p:nvPr/>
          </p:nvSpPr>
          <p:spPr bwMode="gray">
            <a:xfrm>
              <a:off x="8280313"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89" name="Rectangle 288">
              <a:extLst>
                <a:ext uri="{FF2B5EF4-FFF2-40B4-BE49-F238E27FC236}">
                  <a16:creationId xmlns:a16="http://schemas.microsoft.com/office/drawing/2014/main" id="{E4AB2CEF-B1B8-4263-B543-B20CD41E4185}"/>
                </a:ext>
              </a:extLst>
            </p:cNvPr>
            <p:cNvSpPr/>
            <p:nvPr/>
          </p:nvSpPr>
          <p:spPr bwMode="gray">
            <a:xfrm>
              <a:off x="4780473"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0" name="Rectangle 289">
              <a:extLst>
                <a:ext uri="{FF2B5EF4-FFF2-40B4-BE49-F238E27FC236}">
                  <a16:creationId xmlns:a16="http://schemas.microsoft.com/office/drawing/2014/main" id="{C43EFEE6-E1E9-4C77-91DD-8F3549FBB17E}"/>
                </a:ext>
              </a:extLst>
            </p:cNvPr>
            <p:cNvSpPr/>
            <p:nvPr/>
          </p:nvSpPr>
          <p:spPr bwMode="gray">
            <a:xfrm>
              <a:off x="2056871"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1" name="Rectangle 290">
              <a:extLst>
                <a:ext uri="{FF2B5EF4-FFF2-40B4-BE49-F238E27FC236}">
                  <a16:creationId xmlns:a16="http://schemas.microsoft.com/office/drawing/2014/main" id="{92F11A42-DA10-4AB1-8DAE-0D4EB60457A3}"/>
                </a:ext>
              </a:extLst>
            </p:cNvPr>
            <p:cNvSpPr/>
            <p:nvPr/>
          </p:nvSpPr>
          <p:spPr bwMode="gray">
            <a:xfrm>
              <a:off x="2445912"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2" name="Rectangle 291">
              <a:extLst>
                <a:ext uri="{FF2B5EF4-FFF2-40B4-BE49-F238E27FC236}">
                  <a16:creationId xmlns:a16="http://schemas.microsoft.com/office/drawing/2014/main" id="{95A178C0-926B-434F-B560-7CC489479752}"/>
                </a:ext>
              </a:extLst>
            </p:cNvPr>
            <p:cNvSpPr/>
            <p:nvPr/>
          </p:nvSpPr>
          <p:spPr bwMode="gray">
            <a:xfrm>
              <a:off x="2834954"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3" name="Rectangle 292">
              <a:extLst>
                <a:ext uri="{FF2B5EF4-FFF2-40B4-BE49-F238E27FC236}">
                  <a16:creationId xmlns:a16="http://schemas.microsoft.com/office/drawing/2014/main" id="{6E32F164-0D42-4DDD-85F7-79631F53858F}"/>
                </a:ext>
              </a:extLst>
            </p:cNvPr>
            <p:cNvSpPr/>
            <p:nvPr/>
          </p:nvSpPr>
          <p:spPr bwMode="gray">
            <a:xfrm>
              <a:off x="7115181"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4" name="Rectangle 293">
              <a:extLst>
                <a:ext uri="{FF2B5EF4-FFF2-40B4-BE49-F238E27FC236}">
                  <a16:creationId xmlns:a16="http://schemas.microsoft.com/office/drawing/2014/main" id="{B38B2ED2-3C2B-481B-967E-60F33032DC40}"/>
                </a:ext>
              </a:extLst>
            </p:cNvPr>
            <p:cNvSpPr/>
            <p:nvPr/>
          </p:nvSpPr>
          <p:spPr bwMode="gray">
            <a:xfrm>
              <a:off x="3224460"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5" name="Rectangle 294">
              <a:extLst>
                <a:ext uri="{FF2B5EF4-FFF2-40B4-BE49-F238E27FC236}">
                  <a16:creationId xmlns:a16="http://schemas.microsoft.com/office/drawing/2014/main" id="{160078C9-076A-48C9-A18C-DC820241A4FE}"/>
                </a:ext>
              </a:extLst>
            </p:cNvPr>
            <p:cNvSpPr/>
            <p:nvPr/>
          </p:nvSpPr>
          <p:spPr bwMode="gray">
            <a:xfrm>
              <a:off x="3613501"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6" name="Rectangle 295">
              <a:extLst>
                <a:ext uri="{FF2B5EF4-FFF2-40B4-BE49-F238E27FC236}">
                  <a16:creationId xmlns:a16="http://schemas.microsoft.com/office/drawing/2014/main" id="{9EA19601-16F0-4D6C-AB83-C059BF715AD9}"/>
                </a:ext>
              </a:extLst>
            </p:cNvPr>
            <p:cNvSpPr/>
            <p:nvPr/>
          </p:nvSpPr>
          <p:spPr bwMode="gray">
            <a:xfrm>
              <a:off x="6726293" y="561699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7" name="Rectangle 296">
              <a:extLst>
                <a:ext uri="{FF2B5EF4-FFF2-40B4-BE49-F238E27FC236}">
                  <a16:creationId xmlns:a16="http://schemas.microsoft.com/office/drawing/2014/main" id="{C03E75B6-2705-4D41-86FA-DCA615F8C372}"/>
                </a:ext>
              </a:extLst>
            </p:cNvPr>
            <p:cNvSpPr/>
            <p:nvPr/>
          </p:nvSpPr>
          <p:spPr bwMode="gray">
            <a:xfrm>
              <a:off x="8669662"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8" name="Rectangle 297">
              <a:extLst>
                <a:ext uri="{FF2B5EF4-FFF2-40B4-BE49-F238E27FC236}">
                  <a16:creationId xmlns:a16="http://schemas.microsoft.com/office/drawing/2014/main" id="{6271929B-A906-4C09-B0E7-FE746FB9FEA0}"/>
                </a:ext>
              </a:extLst>
            </p:cNvPr>
            <p:cNvSpPr/>
            <p:nvPr/>
          </p:nvSpPr>
          <p:spPr bwMode="gray">
            <a:xfrm>
              <a:off x="6337405"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299" name="Rectangle 298">
              <a:extLst>
                <a:ext uri="{FF2B5EF4-FFF2-40B4-BE49-F238E27FC236}">
                  <a16:creationId xmlns:a16="http://schemas.microsoft.com/office/drawing/2014/main" id="{2F819399-9C9F-42FB-A912-E4A93B0F7F50}"/>
                </a:ext>
              </a:extLst>
            </p:cNvPr>
            <p:cNvSpPr/>
            <p:nvPr/>
          </p:nvSpPr>
          <p:spPr bwMode="gray">
            <a:xfrm>
              <a:off x="4390660"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0" name="Rectangle 299">
              <a:extLst>
                <a:ext uri="{FF2B5EF4-FFF2-40B4-BE49-F238E27FC236}">
                  <a16:creationId xmlns:a16="http://schemas.microsoft.com/office/drawing/2014/main" id="{14AD7152-41E5-4747-86AE-05C60B63857B}"/>
                </a:ext>
              </a:extLst>
            </p:cNvPr>
            <p:cNvSpPr/>
            <p:nvPr/>
          </p:nvSpPr>
          <p:spPr bwMode="gray">
            <a:xfrm>
              <a:off x="5170440"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1" name="Rectangle 300">
              <a:extLst>
                <a:ext uri="{FF2B5EF4-FFF2-40B4-BE49-F238E27FC236}">
                  <a16:creationId xmlns:a16="http://schemas.microsoft.com/office/drawing/2014/main" id="{A7B9CEBE-8C6A-4929-9067-03CED7745409}"/>
                </a:ext>
              </a:extLst>
            </p:cNvPr>
            <p:cNvSpPr/>
            <p:nvPr/>
          </p:nvSpPr>
          <p:spPr bwMode="gray">
            <a:xfrm>
              <a:off x="5559482"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2" name="Rectangle 301">
              <a:extLst>
                <a:ext uri="{FF2B5EF4-FFF2-40B4-BE49-F238E27FC236}">
                  <a16:creationId xmlns:a16="http://schemas.microsoft.com/office/drawing/2014/main" id="{29F3422B-0E7B-4BDC-B2F4-783D39DFB42B}"/>
                </a:ext>
              </a:extLst>
            </p:cNvPr>
            <p:cNvSpPr/>
            <p:nvPr/>
          </p:nvSpPr>
          <p:spPr bwMode="gray">
            <a:xfrm>
              <a:off x="7892194"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3" name="Rectangle 302">
              <a:extLst>
                <a:ext uri="{FF2B5EF4-FFF2-40B4-BE49-F238E27FC236}">
                  <a16:creationId xmlns:a16="http://schemas.microsoft.com/office/drawing/2014/main" id="{EE94DB91-446F-4871-BBEE-6B67450679E7}"/>
                </a:ext>
              </a:extLst>
            </p:cNvPr>
            <p:cNvSpPr/>
            <p:nvPr/>
          </p:nvSpPr>
          <p:spPr bwMode="gray">
            <a:xfrm>
              <a:off x="7504071"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4" name="Rectangle 303">
              <a:extLst>
                <a:ext uri="{FF2B5EF4-FFF2-40B4-BE49-F238E27FC236}">
                  <a16:creationId xmlns:a16="http://schemas.microsoft.com/office/drawing/2014/main" id="{2F3B1AF0-1E2F-4598-9182-A16918C9E16F}"/>
                </a:ext>
              </a:extLst>
            </p:cNvPr>
            <p:cNvSpPr/>
            <p:nvPr/>
          </p:nvSpPr>
          <p:spPr bwMode="gray">
            <a:xfrm>
              <a:off x="9059170" y="561699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5" name="Rectangle 304">
              <a:extLst>
                <a:ext uri="{FF2B5EF4-FFF2-40B4-BE49-F238E27FC236}">
                  <a16:creationId xmlns:a16="http://schemas.microsoft.com/office/drawing/2014/main" id="{1FEDE89C-F89B-4426-B892-3DC48E185F35}"/>
                </a:ext>
              </a:extLst>
            </p:cNvPr>
            <p:cNvSpPr/>
            <p:nvPr/>
          </p:nvSpPr>
          <p:spPr bwMode="gray">
            <a:xfrm>
              <a:off x="4001926" y="561699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6" name="Rectangle 305">
              <a:extLst>
                <a:ext uri="{FF2B5EF4-FFF2-40B4-BE49-F238E27FC236}">
                  <a16:creationId xmlns:a16="http://schemas.microsoft.com/office/drawing/2014/main" id="{B068B963-6EF4-4CF6-AA77-5316887C4C2C}"/>
                </a:ext>
              </a:extLst>
            </p:cNvPr>
            <p:cNvSpPr/>
            <p:nvPr/>
          </p:nvSpPr>
          <p:spPr bwMode="gray">
            <a:xfrm>
              <a:off x="5948517" y="5617338"/>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7" name="Rectangle 306">
              <a:extLst>
                <a:ext uri="{FF2B5EF4-FFF2-40B4-BE49-F238E27FC236}">
                  <a16:creationId xmlns:a16="http://schemas.microsoft.com/office/drawing/2014/main" id="{B8D5CA17-F82B-42F5-BB43-CBE30ABAB2D7}"/>
                </a:ext>
              </a:extLst>
            </p:cNvPr>
            <p:cNvSpPr/>
            <p:nvPr/>
          </p:nvSpPr>
          <p:spPr bwMode="gray">
            <a:xfrm>
              <a:off x="1360490" y="485124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Control</a:t>
              </a:r>
            </a:p>
          </p:txBody>
        </p:sp>
        <p:sp>
          <p:nvSpPr>
            <p:cNvPr id="308" name="Rectangle 307">
              <a:extLst>
                <a:ext uri="{FF2B5EF4-FFF2-40B4-BE49-F238E27FC236}">
                  <a16:creationId xmlns:a16="http://schemas.microsoft.com/office/drawing/2014/main" id="{1A313A7C-386F-4867-BC7B-924E37781022}"/>
                </a:ext>
              </a:extLst>
            </p:cNvPr>
            <p:cNvSpPr/>
            <p:nvPr/>
          </p:nvSpPr>
          <p:spPr bwMode="gray">
            <a:xfrm>
              <a:off x="8280313" y="485090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09" name="Rectangle 308">
              <a:extLst>
                <a:ext uri="{FF2B5EF4-FFF2-40B4-BE49-F238E27FC236}">
                  <a16:creationId xmlns:a16="http://schemas.microsoft.com/office/drawing/2014/main" id="{CC6C89BF-6D4C-4E70-8632-86D72A2D6B26}"/>
                </a:ext>
              </a:extLst>
            </p:cNvPr>
            <p:cNvSpPr/>
            <p:nvPr/>
          </p:nvSpPr>
          <p:spPr bwMode="gray">
            <a:xfrm>
              <a:off x="4780473"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0" name="Rectangle 309">
              <a:extLst>
                <a:ext uri="{FF2B5EF4-FFF2-40B4-BE49-F238E27FC236}">
                  <a16:creationId xmlns:a16="http://schemas.microsoft.com/office/drawing/2014/main" id="{D34EEF37-5011-4E31-B581-BC90AD21B3A7}"/>
                </a:ext>
              </a:extLst>
            </p:cNvPr>
            <p:cNvSpPr/>
            <p:nvPr/>
          </p:nvSpPr>
          <p:spPr bwMode="gray">
            <a:xfrm>
              <a:off x="2056871" y="485090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1" name="Rectangle 310">
              <a:extLst>
                <a:ext uri="{FF2B5EF4-FFF2-40B4-BE49-F238E27FC236}">
                  <a16:creationId xmlns:a16="http://schemas.microsoft.com/office/drawing/2014/main" id="{BECF8618-DC66-474F-BEB2-8908CACDD224}"/>
                </a:ext>
              </a:extLst>
            </p:cNvPr>
            <p:cNvSpPr/>
            <p:nvPr/>
          </p:nvSpPr>
          <p:spPr bwMode="gray">
            <a:xfrm>
              <a:off x="2445912"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2" name="Rectangle 311">
              <a:extLst>
                <a:ext uri="{FF2B5EF4-FFF2-40B4-BE49-F238E27FC236}">
                  <a16:creationId xmlns:a16="http://schemas.microsoft.com/office/drawing/2014/main" id="{C640D65D-EE8F-45B3-818A-914571B0167D}"/>
                </a:ext>
              </a:extLst>
            </p:cNvPr>
            <p:cNvSpPr/>
            <p:nvPr/>
          </p:nvSpPr>
          <p:spPr bwMode="gray">
            <a:xfrm>
              <a:off x="2834954"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3" name="Rectangle 312">
              <a:extLst>
                <a:ext uri="{FF2B5EF4-FFF2-40B4-BE49-F238E27FC236}">
                  <a16:creationId xmlns:a16="http://schemas.microsoft.com/office/drawing/2014/main" id="{D2A6262E-B368-4569-8D88-83FEE96AEF62}"/>
                </a:ext>
              </a:extLst>
            </p:cNvPr>
            <p:cNvSpPr/>
            <p:nvPr/>
          </p:nvSpPr>
          <p:spPr bwMode="gray">
            <a:xfrm>
              <a:off x="7115181"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4" name="Rectangle 313">
              <a:extLst>
                <a:ext uri="{FF2B5EF4-FFF2-40B4-BE49-F238E27FC236}">
                  <a16:creationId xmlns:a16="http://schemas.microsoft.com/office/drawing/2014/main" id="{1B27048D-55C3-4486-A1E3-5B621864DC7E}"/>
                </a:ext>
              </a:extLst>
            </p:cNvPr>
            <p:cNvSpPr/>
            <p:nvPr/>
          </p:nvSpPr>
          <p:spPr bwMode="gray">
            <a:xfrm>
              <a:off x="3224460"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5" name="Rectangle 314">
              <a:extLst>
                <a:ext uri="{FF2B5EF4-FFF2-40B4-BE49-F238E27FC236}">
                  <a16:creationId xmlns:a16="http://schemas.microsoft.com/office/drawing/2014/main" id="{DE7AD483-D950-4A70-A2D1-E040B478BE9E}"/>
                </a:ext>
              </a:extLst>
            </p:cNvPr>
            <p:cNvSpPr/>
            <p:nvPr/>
          </p:nvSpPr>
          <p:spPr bwMode="gray">
            <a:xfrm>
              <a:off x="3613501"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6" name="Rectangle 315">
              <a:extLst>
                <a:ext uri="{FF2B5EF4-FFF2-40B4-BE49-F238E27FC236}">
                  <a16:creationId xmlns:a16="http://schemas.microsoft.com/office/drawing/2014/main" id="{3379AAC8-4CCE-4917-B670-474D63EBF707}"/>
                </a:ext>
              </a:extLst>
            </p:cNvPr>
            <p:cNvSpPr/>
            <p:nvPr/>
          </p:nvSpPr>
          <p:spPr bwMode="gray">
            <a:xfrm>
              <a:off x="6726293"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7" name="Rectangle 316">
              <a:extLst>
                <a:ext uri="{FF2B5EF4-FFF2-40B4-BE49-F238E27FC236}">
                  <a16:creationId xmlns:a16="http://schemas.microsoft.com/office/drawing/2014/main" id="{BB515890-ED5F-4BE9-A94A-C388171B7D9D}"/>
                </a:ext>
              </a:extLst>
            </p:cNvPr>
            <p:cNvSpPr/>
            <p:nvPr/>
          </p:nvSpPr>
          <p:spPr bwMode="gray">
            <a:xfrm>
              <a:off x="8669662" y="485090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8" name="Rectangle 317">
              <a:extLst>
                <a:ext uri="{FF2B5EF4-FFF2-40B4-BE49-F238E27FC236}">
                  <a16:creationId xmlns:a16="http://schemas.microsoft.com/office/drawing/2014/main" id="{58F05236-E175-432C-B1A3-9D65F6770E29}"/>
                </a:ext>
              </a:extLst>
            </p:cNvPr>
            <p:cNvSpPr/>
            <p:nvPr/>
          </p:nvSpPr>
          <p:spPr bwMode="gray">
            <a:xfrm>
              <a:off x="6337405"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19" name="Rectangle 318">
              <a:extLst>
                <a:ext uri="{FF2B5EF4-FFF2-40B4-BE49-F238E27FC236}">
                  <a16:creationId xmlns:a16="http://schemas.microsoft.com/office/drawing/2014/main" id="{8B35ADDC-B9E2-4FEE-97D4-48FFD0D718A3}"/>
                </a:ext>
              </a:extLst>
            </p:cNvPr>
            <p:cNvSpPr/>
            <p:nvPr/>
          </p:nvSpPr>
          <p:spPr bwMode="gray">
            <a:xfrm>
              <a:off x="4390660"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0" name="Rectangle 319">
              <a:extLst>
                <a:ext uri="{FF2B5EF4-FFF2-40B4-BE49-F238E27FC236}">
                  <a16:creationId xmlns:a16="http://schemas.microsoft.com/office/drawing/2014/main" id="{8B93D1CD-E9CB-4719-8208-F1FA8894A7A4}"/>
                </a:ext>
              </a:extLst>
            </p:cNvPr>
            <p:cNvSpPr/>
            <p:nvPr/>
          </p:nvSpPr>
          <p:spPr bwMode="gray">
            <a:xfrm>
              <a:off x="5170440"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1" name="Rectangle 320">
              <a:extLst>
                <a:ext uri="{FF2B5EF4-FFF2-40B4-BE49-F238E27FC236}">
                  <a16:creationId xmlns:a16="http://schemas.microsoft.com/office/drawing/2014/main" id="{8C4DFB22-74A5-42CF-8638-F4364CD9AEE5}"/>
                </a:ext>
              </a:extLst>
            </p:cNvPr>
            <p:cNvSpPr/>
            <p:nvPr/>
          </p:nvSpPr>
          <p:spPr bwMode="gray">
            <a:xfrm>
              <a:off x="5559482"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2" name="Rectangle 321">
              <a:extLst>
                <a:ext uri="{FF2B5EF4-FFF2-40B4-BE49-F238E27FC236}">
                  <a16:creationId xmlns:a16="http://schemas.microsoft.com/office/drawing/2014/main" id="{5100DA44-2BE3-4A62-864B-A73D0288DFEF}"/>
                </a:ext>
              </a:extLst>
            </p:cNvPr>
            <p:cNvSpPr/>
            <p:nvPr/>
          </p:nvSpPr>
          <p:spPr bwMode="gray">
            <a:xfrm>
              <a:off x="7892194"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3" name="Rectangle 322">
              <a:extLst>
                <a:ext uri="{FF2B5EF4-FFF2-40B4-BE49-F238E27FC236}">
                  <a16:creationId xmlns:a16="http://schemas.microsoft.com/office/drawing/2014/main" id="{779F0EC4-AB58-4D6F-A0DD-022CEAE26651}"/>
                </a:ext>
              </a:extLst>
            </p:cNvPr>
            <p:cNvSpPr/>
            <p:nvPr/>
          </p:nvSpPr>
          <p:spPr bwMode="gray">
            <a:xfrm>
              <a:off x="7504071"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4" name="Rectangle 323">
              <a:extLst>
                <a:ext uri="{FF2B5EF4-FFF2-40B4-BE49-F238E27FC236}">
                  <a16:creationId xmlns:a16="http://schemas.microsoft.com/office/drawing/2014/main" id="{C0BA66DD-5C73-4CA4-A0DD-4F81D6C82A2C}"/>
                </a:ext>
              </a:extLst>
            </p:cNvPr>
            <p:cNvSpPr/>
            <p:nvPr/>
          </p:nvSpPr>
          <p:spPr bwMode="gray">
            <a:xfrm>
              <a:off x="9059170"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5" name="Rectangle 324">
              <a:extLst>
                <a:ext uri="{FF2B5EF4-FFF2-40B4-BE49-F238E27FC236}">
                  <a16:creationId xmlns:a16="http://schemas.microsoft.com/office/drawing/2014/main" id="{A3F5CCC2-9C34-473B-8A39-90EC4DCC737D}"/>
                </a:ext>
              </a:extLst>
            </p:cNvPr>
            <p:cNvSpPr/>
            <p:nvPr/>
          </p:nvSpPr>
          <p:spPr bwMode="gray">
            <a:xfrm>
              <a:off x="4001926" y="485090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6" name="Rectangle 325">
              <a:extLst>
                <a:ext uri="{FF2B5EF4-FFF2-40B4-BE49-F238E27FC236}">
                  <a16:creationId xmlns:a16="http://schemas.microsoft.com/office/drawing/2014/main" id="{18BF452C-7924-4AF2-99C9-9BE01238597F}"/>
                </a:ext>
              </a:extLst>
            </p:cNvPr>
            <p:cNvSpPr/>
            <p:nvPr/>
          </p:nvSpPr>
          <p:spPr bwMode="gray">
            <a:xfrm>
              <a:off x="5948517" y="485146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7" name="Rectangle 326">
              <a:extLst>
                <a:ext uri="{FF2B5EF4-FFF2-40B4-BE49-F238E27FC236}">
                  <a16:creationId xmlns:a16="http://schemas.microsoft.com/office/drawing/2014/main" id="{C182CC3B-9D21-4939-A5DF-5C22D0848356}"/>
                </a:ext>
              </a:extLst>
            </p:cNvPr>
            <p:cNvSpPr/>
            <p:nvPr/>
          </p:nvSpPr>
          <p:spPr bwMode="gray">
            <a:xfrm>
              <a:off x="5948517" y="3509620"/>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8" name="Rectangle 327">
              <a:extLst>
                <a:ext uri="{FF2B5EF4-FFF2-40B4-BE49-F238E27FC236}">
                  <a16:creationId xmlns:a16="http://schemas.microsoft.com/office/drawing/2014/main" id="{CAE205B2-83F6-4A57-848F-3C1806B3B62C}"/>
                </a:ext>
              </a:extLst>
            </p:cNvPr>
            <p:cNvSpPr/>
            <p:nvPr/>
          </p:nvSpPr>
          <p:spPr bwMode="gray">
            <a:xfrm>
              <a:off x="5948517" y="3719558"/>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29" name="Rectangle 328">
              <a:extLst>
                <a:ext uri="{FF2B5EF4-FFF2-40B4-BE49-F238E27FC236}">
                  <a16:creationId xmlns:a16="http://schemas.microsoft.com/office/drawing/2014/main" id="{5D5B38F2-B3DE-49DA-97F2-8AC118D7768D}"/>
                </a:ext>
              </a:extLst>
            </p:cNvPr>
            <p:cNvSpPr/>
            <p:nvPr/>
          </p:nvSpPr>
          <p:spPr bwMode="gray">
            <a:xfrm>
              <a:off x="5948517" y="3320694"/>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0" name="Rectangle 329">
              <a:extLst>
                <a:ext uri="{FF2B5EF4-FFF2-40B4-BE49-F238E27FC236}">
                  <a16:creationId xmlns:a16="http://schemas.microsoft.com/office/drawing/2014/main" id="{080547AA-B682-4091-98E9-6471801F8573}"/>
                </a:ext>
              </a:extLst>
            </p:cNvPr>
            <p:cNvSpPr/>
            <p:nvPr/>
          </p:nvSpPr>
          <p:spPr bwMode="gray">
            <a:xfrm>
              <a:off x="1360490" y="5234456"/>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Capture</a:t>
              </a:r>
            </a:p>
          </p:txBody>
        </p:sp>
        <p:sp>
          <p:nvSpPr>
            <p:cNvPr id="331" name="Rectangle 330">
              <a:extLst>
                <a:ext uri="{FF2B5EF4-FFF2-40B4-BE49-F238E27FC236}">
                  <a16:creationId xmlns:a16="http://schemas.microsoft.com/office/drawing/2014/main" id="{5D67AF45-9129-4C78-8526-F22B2AD52201}"/>
                </a:ext>
              </a:extLst>
            </p:cNvPr>
            <p:cNvSpPr/>
            <p:nvPr/>
          </p:nvSpPr>
          <p:spPr bwMode="gray">
            <a:xfrm>
              <a:off x="8280313"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2" name="Rectangle 331">
              <a:extLst>
                <a:ext uri="{FF2B5EF4-FFF2-40B4-BE49-F238E27FC236}">
                  <a16:creationId xmlns:a16="http://schemas.microsoft.com/office/drawing/2014/main" id="{745585AB-C645-403A-BB80-66B58FFB1D84}"/>
                </a:ext>
              </a:extLst>
            </p:cNvPr>
            <p:cNvSpPr/>
            <p:nvPr/>
          </p:nvSpPr>
          <p:spPr bwMode="gray">
            <a:xfrm>
              <a:off x="4780473"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3" name="Rectangle 332">
              <a:extLst>
                <a:ext uri="{FF2B5EF4-FFF2-40B4-BE49-F238E27FC236}">
                  <a16:creationId xmlns:a16="http://schemas.microsoft.com/office/drawing/2014/main" id="{83D64CC4-5DC6-4D63-A384-63AECE7F3087}"/>
                </a:ext>
              </a:extLst>
            </p:cNvPr>
            <p:cNvSpPr/>
            <p:nvPr/>
          </p:nvSpPr>
          <p:spPr bwMode="gray">
            <a:xfrm>
              <a:off x="2056871"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4" name="Rectangle 333">
              <a:extLst>
                <a:ext uri="{FF2B5EF4-FFF2-40B4-BE49-F238E27FC236}">
                  <a16:creationId xmlns:a16="http://schemas.microsoft.com/office/drawing/2014/main" id="{07809765-B9F2-40CA-90FA-2101278DBF0F}"/>
                </a:ext>
              </a:extLst>
            </p:cNvPr>
            <p:cNvSpPr/>
            <p:nvPr/>
          </p:nvSpPr>
          <p:spPr bwMode="gray">
            <a:xfrm>
              <a:off x="2445912"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5" name="Rectangle 334">
              <a:extLst>
                <a:ext uri="{FF2B5EF4-FFF2-40B4-BE49-F238E27FC236}">
                  <a16:creationId xmlns:a16="http://schemas.microsoft.com/office/drawing/2014/main" id="{3AABCF5F-3C88-46A8-853B-F5618AC56476}"/>
                </a:ext>
              </a:extLst>
            </p:cNvPr>
            <p:cNvSpPr/>
            <p:nvPr/>
          </p:nvSpPr>
          <p:spPr bwMode="gray">
            <a:xfrm>
              <a:off x="2834954"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6" name="Rectangle 335">
              <a:extLst>
                <a:ext uri="{FF2B5EF4-FFF2-40B4-BE49-F238E27FC236}">
                  <a16:creationId xmlns:a16="http://schemas.microsoft.com/office/drawing/2014/main" id="{CBAF2AD7-9DE2-4502-BF75-5449084F4606}"/>
                </a:ext>
              </a:extLst>
            </p:cNvPr>
            <p:cNvSpPr/>
            <p:nvPr/>
          </p:nvSpPr>
          <p:spPr bwMode="gray">
            <a:xfrm>
              <a:off x="7115181"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7" name="Rectangle 336">
              <a:extLst>
                <a:ext uri="{FF2B5EF4-FFF2-40B4-BE49-F238E27FC236}">
                  <a16:creationId xmlns:a16="http://schemas.microsoft.com/office/drawing/2014/main" id="{1FE49FCB-4611-418B-9BD7-C28ED544EC9E}"/>
                </a:ext>
              </a:extLst>
            </p:cNvPr>
            <p:cNvSpPr/>
            <p:nvPr/>
          </p:nvSpPr>
          <p:spPr bwMode="gray">
            <a:xfrm>
              <a:off x="3224460"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8" name="Rectangle 337">
              <a:extLst>
                <a:ext uri="{FF2B5EF4-FFF2-40B4-BE49-F238E27FC236}">
                  <a16:creationId xmlns:a16="http://schemas.microsoft.com/office/drawing/2014/main" id="{95B0D830-EB17-44E6-A288-C6D324C99944}"/>
                </a:ext>
              </a:extLst>
            </p:cNvPr>
            <p:cNvSpPr/>
            <p:nvPr/>
          </p:nvSpPr>
          <p:spPr bwMode="gray">
            <a:xfrm>
              <a:off x="3613501"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39" name="Rectangle 338">
              <a:extLst>
                <a:ext uri="{FF2B5EF4-FFF2-40B4-BE49-F238E27FC236}">
                  <a16:creationId xmlns:a16="http://schemas.microsoft.com/office/drawing/2014/main" id="{3787EE0F-C1B4-4572-9512-EF68C9594B5E}"/>
                </a:ext>
              </a:extLst>
            </p:cNvPr>
            <p:cNvSpPr/>
            <p:nvPr/>
          </p:nvSpPr>
          <p:spPr bwMode="gray">
            <a:xfrm>
              <a:off x="6726293"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0" name="Rectangle 339">
              <a:extLst>
                <a:ext uri="{FF2B5EF4-FFF2-40B4-BE49-F238E27FC236}">
                  <a16:creationId xmlns:a16="http://schemas.microsoft.com/office/drawing/2014/main" id="{692491C1-F31D-46C4-8DE0-17F26068AD52}"/>
                </a:ext>
              </a:extLst>
            </p:cNvPr>
            <p:cNvSpPr/>
            <p:nvPr/>
          </p:nvSpPr>
          <p:spPr bwMode="gray">
            <a:xfrm>
              <a:off x="8669662"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1" name="Rectangle 340">
              <a:extLst>
                <a:ext uri="{FF2B5EF4-FFF2-40B4-BE49-F238E27FC236}">
                  <a16:creationId xmlns:a16="http://schemas.microsoft.com/office/drawing/2014/main" id="{95B83707-55EC-4765-BC1C-66CD420027C7}"/>
                </a:ext>
              </a:extLst>
            </p:cNvPr>
            <p:cNvSpPr/>
            <p:nvPr/>
          </p:nvSpPr>
          <p:spPr bwMode="gray">
            <a:xfrm>
              <a:off x="6337405"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2" name="Rectangle 341">
              <a:extLst>
                <a:ext uri="{FF2B5EF4-FFF2-40B4-BE49-F238E27FC236}">
                  <a16:creationId xmlns:a16="http://schemas.microsoft.com/office/drawing/2014/main" id="{0AF86143-9730-4E85-AEDC-DADD346BADEF}"/>
                </a:ext>
              </a:extLst>
            </p:cNvPr>
            <p:cNvSpPr/>
            <p:nvPr/>
          </p:nvSpPr>
          <p:spPr bwMode="gray">
            <a:xfrm>
              <a:off x="4390660"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3" name="Rectangle 342">
              <a:extLst>
                <a:ext uri="{FF2B5EF4-FFF2-40B4-BE49-F238E27FC236}">
                  <a16:creationId xmlns:a16="http://schemas.microsoft.com/office/drawing/2014/main" id="{1BA9B750-961D-4AD7-BF27-7D42566ACB85}"/>
                </a:ext>
              </a:extLst>
            </p:cNvPr>
            <p:cNvSpPr/>
            <p:nvPr/>
          </p:nvSpPr>
          <p:spPr bwMode="gray">
            <a:xfrm>
              <a:off x="5170440"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4" name="Rectangle 343">
              <a:extLst>
                <a:ext uri="{FF2B5EF4-FFF2-40B4-BE49-F238E27FC236}">
                  <a16:creationId xmlns:a16="http://schemas.microsoft.com/office/drawing/2014/main" id="{BC9C8B1D-FA35-40B2-82DB-FB94E11C98CC}"/>
                </a:ext>
              </a:extLst>
            </p:cNvPr>
            <p:cNvSpPr/>
            <p:nvPr/>
          </p:nvSpPr>
          <p:spPr bwMode="gray">
            <a:xfrm>
              <a:off x="5559482"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5" name="Rectangle 344">
              <a:extLst>
                <a:ext uri="{FF2B5EF4-FFF2-40B4-BE49-F238E27FC236}">
                  <a16:creationId xmlns:a16="http://schemas.microsoft.com/office/drawing/2014/main" id="{24027DF5-6D25-418C-B2DE-DBA02D46CEA3}"/>
                </a:ext>
              </a:extLst>
            </p:cNvPr>
            <p:cNvSpPr/>
            <p:nvPr/>
          </p:nvSpPr>
          <p:spPr bwMode="gray">
            <a:xfrm>
              <a:off x="7892194"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6" name="Rectangle 345">
              <a:extLst>
                <a:ext uri="{FF2B5EF4-FFF2-40B4-BE49-F238E27FC236}">
                  <a16:creationId xmlns:a16="http://schemas.microsoft.com/office/drawing/2014/main" id="{9DE319FF-F210-48B9-80AD-01FC5F0D96D6}"/>
                </a:ext>
              </a:extLst>
            </p:cNvPr>
            <p:cNvSpPr/>
            <p:nvPr/>
          </p:nvSpPr>
          <p:spPr bwMode="gray">
            <a:xfrm>
              <a:off x="7504071"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7" name="Rectangle 346">
              <a:extLst>
                <a:ext uri="{FF2B5EF4-FFF2-40B4-BE49-F238E27FC236}">
                  <a16:creationId xmlns:a16="http://schemas.microsoft.com/office/drawing/2014/main" id="{26290CE6-DFB0-442C-B00D-96865D810B08}"/>
                </a:ext>
              </a:extLst>
            </p:cNvPr>
            <p:cNvSpPr/>
            <p:nvPr/>
          </p:nvSpPr>
          <p:spPr bwMode="gray">
            <a:xfrm>
              <a:off x="9059170" y="5234229"/>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8" name="Rectangle 347">
              <a:extLst>
                <a:ext uri="{FF2B5EF4-FFF2-40B4-BE49-F238E27FC236}">
                  <a16:creationId xmlns:a16="http://schemas.microsoft.com/office/drawing/2014/main" id="{3B51FC52-0BFD-4720-AA6D-48C359F35392}"/>
                </a:ext>
              </a:extLst>
            </p:cNvPr>
            <p:cNvSpPr/>
            <p:nvPr/>
          </p:nvSpPr>
          <p:spPr bwMode="gray">
            <a:xfrm>
              <a:off x="4001926" y="5234229"/>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49" name="Rectangle 348">
              <a:extLst>
                <a:ext uri="{FF2B5EF4-FFF2-40B4-BE49-F238E27FC236}">
                  <a16:creationId xmlns:a16="http://schemas.microsoft.com/office/drawing/2014/main" id="{1084DCD5-D39C-45EC-B3B8-747421F58AEF}"/>
                </a:ext>
              </a:extLst>
            </p:cNvPr>
            <p:cNvSpPr/>
            <p:nvPr/>
          </p:nvSpPr>
          <p:spPr bwMode="gray">
            <a:xfrm>
              <a:off x="5948517" y="523434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0" name="Rectangle 349">
              <a:extLst>
                <a:ext uri="{FF2B5EF4-FFF2-40B4-BE49-F238E27FC236}">
                  <a16:creationId xmlns:a16="http://schemas.microsoft.com/office/drawing/2014/main" id="{209710E2-A325-4B56-ACD6-C2F33C40D86B}"/>
                </a:ext>
              </a:extLst>
            </p:cNvPr>
            <p:cNvSpPr/>
            <p:nvPr/>
          </p:nvSpPr>
          <p:spPr bwMode="gray">
            <a:xfrm>
              <a:off x="5948517" y="5043071"/>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1" name="Rectangle 350">
              <a:extLst>
                <a:ext uri="{FF2B5EF4-FFF2-40B4-BE49-F238E27FC236}">
                  <a16:creationId xmlns:a16="http://schemas.microsoft.com/office/drawing/2014/main" id="{7BE99071-036B-4850-BA18-B5E992C1758E}"/>
                </a:ext>
              </a:extLst>
            </p:cNvPr>
            <p:cNvSpPr/>
            <p:nvPr/>
          </p:nvSpPr>
          <p:spPr bwMode="gray">
            <a:xfrm>
              <a:off x="1360490" y="5042960"/>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Exchange</a:t>
              </a:r>
            </a:p>
          </p:txBody>
        </p:sp>
        <p:sp>
          <p:nvSpPr>
            <p:cNvPr id="352" name="Rectangle 351">
              <a:extLst>
                <a:ext uri="{FF2B5EF4-FFF2-40B4-BE49-F238E27FC236}">
                  <a16:creationId xmlns:a16="http://schemas.microsoft.com/office/drawing/2014/main" id="{1D56F1DF-2A91-491C-A2F2-85B702DEA8FB}"/>
                </a:ext>
              </a:extLst>
            </p:cNvPr>
            <p:cNvSpPr/>
            <p:nvPr/>
          </p:nvSpPr>
          <p:spPr bwMode="gray">
            <a:xfrm>
              <a:off x="8280313"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3" name="Rectangle 352">
              <a:extLst>
                <a:ext uri="{FF2B5EF4-FFF2-40B4-BE49-F238E27FC236}">
                  <a16:creationId xmlns:a16="http://schemas.microsoft.com/office/drawing/2014/main" id="{066A5D6C-FAA6-40DB-BAA4-4AEF0E27402C}"/>
                </a:ext>
              </a:extLst>
            </p:cNvPr>
            <p:cNvSpPr/>
            <p:nvPr/>
          </p:nvSpPr>
          <p:spPr bwMode="gray">
            <a:xfrm>
              <a:off x="4780473" y="504262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4" name="Rectangle 353">
              <a:extLst>
                <a:ext uri="{FF2B5EF4-FFF2-40B4-BE49-F238E27FC236}">
                  <a16:creationId xmlns:a16="http://schemas.microsoft.com/office/drawing/2014/main" id="{9B58D434-377B-40B4-BD20-3ED0EB41D077}"/>
                </a:ext>
              </a:extLst>
            </p:cNvPr>
            <p:cNvSpPr/>
            <p:nvPr/>
          </p:nvSpPr>
          <p:spPr bwMode="gray">
            <a:xfrm>
              <a:off x="2056871"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5" name="Rectangle 354">
              <a:extLst>
                <a:ext uri="{FF2B5EF4-FFF2-40B4-BE49-F238E27FC236}">
                  <a16:creationId xmlns:a16="http://schemas.microsoft.com/office/drawing/2014/main" id="{3F9D1005-4C26-4AF6-BC0D-5137ACEB64DA}"/>
                </a:ext>
              </a:extLst>
            </p:cNvPr>
            <p:cNvSpPr/>
            <p:nvPr/>
          </p:nvSpPr>
          <p:spPr bwMode="gray">
            <a:xfrm>
              <a:off x="2445912"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6" name="Rectangle 355">
              <a:extLst>
                <a:ext uri="{FF2B5EF4-FFF2-40B4-BE49-F238E27FC236}">
                  <a16:creationId xmlns:a16="http://schemas.microsoft.com/office/drawing/2014/main" id="{5045D101-F1A8-418C-9E0A-86ED6C984215}"/>
                </a:ext>
              </a:extLst>
            </p:cNvPr>
            <p:cNvSpPr/>
            <p:nvPr/>
          </p:nvSpPr>
          <p:spPr bwMode="gray">
            <a:xfrm>
              <a:off x="2834954"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7" name="Rectangle 356">
              <a:extLst>
                <a:ext uri="{FF2B5EF4-FFF2-40B4-BE49-F238E27FC236}">
                  <a16:creationId xmlns:a16="http://schemas.microsoft.com/office/drawing/2014/main" id="{B2F1AE4B-5465-42FB-88E0-DD68625543E6}"/>
                </a:ext>
              </a:extLst>
            </p:cNvPr>
            <p:cNvSpPr/>
            <p:nvPr/>
          </p:nvSpPr>
          <p:spPr bwMode="gray">
            <a:xfrm>
              <a:off x="7115181"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8" name="Rectangle 357">
              <a:extLst>
                <a:ext uri="{FF2B5EF4-FFF2-40B4-BE49-F238E27FC236}">
                  <a16:creationId xmlns:a16="http://schemas.microsoft.com/office/drawing/2014/main" id="{20B32423-D858-4513-8213-254B18F303F1}"/>
                </a:ext>
              </a:extLst>
            </p:cNvPr>
            <p:cNvSpPr/>
            <p:nvPr/>
          </p:nvSpPr>
          <p:spPr bwMode="gray">
            <a:xfrm>
              <a:off x="3224460"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59" name="Rectangle 358">
              <a:extLst>
                <a:ext uri="{FF2B5EF4-FFF2-40B4-BE49-F238E27FC236}">
                  <a16:creationId xmlns:a16="http://schemas.microsoft.com/office/drawing/2014/main" id="{1F95E87A-BA11-41A8-9D8E-38722D2BF58C}"/>
                </a:ext>
              </a:extLst>
            </p:cNvPr>
            <p:cNvSpPr/>
            <p:nvPr/>
          </p:nvSpPr>
          <p:spPr bwMode="gray">
            <a:xfrm>
              <a:off x="3613501"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0" name="Rectangle 359">
              <a:extLst>
                <a:ext uri="{FF2B5EF4-FFF2-40B4-BE49-F238E27FC236}">
                  <a16:creationId xmlns:a16="http://schemas.microsoft.com/office/drawing/2014/main" id="{B39A3014-1F96-4671-BC86-CEA4267FE4BC}"/>
                </a:ext>
              </a:extLst>
            </p:cNvPr>
            <p:cNvSpPr/>
            <p:nvPr/>
          </p:nvSpPr>
          <p:spPr bwMode="gray">
            <a:xfrm>
              <a:off x="6726293" y="504262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1" name="Rectangle 360">
              <a:extLst>
                <a:ext uri="{FF2B5EF4-FFF2-40B4-BE49-F238E27FC236}">
                  <a16:creationId xmlns:a16="http://schemas.microsoft.com/office/drawing/2014/main" id="{41C5D202-5BEC-4346-9CEA-B28415E580AD}"/>
                </a:ext>
              </a:extLst>
            </p:cNvPr>
            <p:cNvSpPr/>
            <p:nvPr/>
          </p:nvSpPr>
          <p:spPr bwMode="gray">
            <a:xfrm>
              <a:off x="8669662" y="5042622"/>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2" name="Rectangle 361">
              <a:extLst>
                <a:ext uri="{FF2B5EF4-FFF2-40B4-BE49-F238E27FC236}">
                  <a16:creationId xmlns:a16="http://schemas.microsoft.com/office/drawing/2014/main" id="{ACB1A46E-5666-41C1-B71C-48C637D4803A}"/>
                </a:ext>
              </a:extLst>
            </p:cNvPr>
            <p:cNvSpPr/>
            <p:nvPr/>
          </p:nvSpPr>
          <p:spPr bwMode="gray">
            <a:xfrm>
              <a:off x="6337405"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3" name="Rectangle 362">
              <a:extLst>
                <a:ext uri="{FF2B5EF4-FFF2-40B4-BE49-F238E27FC236}">
                  <a16:creationId xmlns:a16="http://schemas.microsoft.com/office/drawing/2014/main" id="{89B2171E-9342-47D6-B848-BAE8054412F5}"/>
                </a:ext>
              </a:extLst>
            </p:cNvPr>
            <p:cNvSpPr/>
            <p:nvPr/>
          </p:nvSpPr>
          <p:spPr bwMode="gray">
            <a:xfrm>
              <a:off x="4390660"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4" name="Rectangle 363">
              <a:extLst>
                <a:ext uri="{FF2B5EF4-FFF2-40B4-BE49-F238E27FC236}">
                  <a16:creationId xmlns:a16="http://schemas.microsoft.com/office/drawing/2014/main" id="{0B78D1B1-1388-4CC0-9C62-914ED1763B9B}"/>
                </a:ext>
              </a:extLst>
            </p:cNvPr>
            <p:cNvSpPr/>
            <p:nvPr/>
          </p:nvSpPr>
          <p:spPr bwMode="gray">
            <a:xfrm>
              <a:off x="5170440"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5" name="Rectangle 364">
              <a:extLst>
                <a:ext uri="{FF2B5EF4-FFF2-40B4-BE49-F238E27FC236}">
                  <a16:creationId xmlns:a16="http://schemas.microsoft.com/office/drawing/2014/main" id="{BF166C7C-B7ED-44BF-8B69-0B8C851574F6}"/>
                </a:ext>
              </a:extLst>
            </p:cNvPr>
            <p:cNvSpPr/>
            <p:nvPr/>
          </p:nvSpPr>
          <p:spPr bwMode="gray">
            <a:xfrm>
              <a:off x="5559482"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6" name="Rectangle 365">
              <a:extLst>
                <a:ext uri="{FF2B5EF4-FFF2-40B4-BE49-F238E27FC236}">
                  <a16:creationId xmlns:a16="http://schemas.microsoft.com/office/drawing/2014/main" id="{ACD3C300-38EF-4BEB-B364-045A0FAAEA61}"/>
                </a:ext>
              </a:extLst>
            </p:cNvPr>
            <p:cNvSpPr/>
            <p:nvPr/>
          </p:nvSpPr>
          <p:spPr bwMode="gray">
            <a:xfrm>
              <a:off x="7892194"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7" name="Rectangle 366">
              <a:extLst>
                <a:ext uri="{FF2B5EF4-FFF2-40B4-BE49-F238E27FC236}">
                  <a16:creationId xmlns:a16="http://schemas.microsoft.com/office/drawing/2014/main" id="{DA2508A5-2951-4676-8309-0122801F4A9E}"/>
                </a:ext>
              </a:extLst>
            </p:cNvPr>
            <p:cNvSpPr/>
            <p:nvPr/>
          </p:nvSpPr>
          <p:spPr bwMode="gray">
            <a:xfrm>
              <a:off x="7504071"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8" name="Rectangle 367">
              <a:extLst>
                <a:ext uri="{FF2B5EF4-FFF2-40B4-BE49-F238E27FC236}">
                  <a16:creationId xmlns:a16="http://schemas.microsoft.com/office/drawing/2014/main" id="{D0477980-8798-4D5F-B2F3-34DA4C6223EE}"/>
                </a:ext>
              </a:extLst>
            </p:cNvPr>
            <p:cNvSpPr/>
            <p:nvPr/>
          </p:nvSpPr>
          <p:spPr bwMode="gray">
            <a:xfrm>
              <a:off x="9059170"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69" name="Rectangle 368">
              <a:extLst>
                <a:ext uri="{FF2B5EF4-FFF2-40B4-BE49-F238E27FC236}">
                  <a16:creationId xmlns:a16="http://schemas.microsoft.com/office/drawing/2014/main" id="{13C12682-CC63-4A7E-99C6-34922C15DEFD}"/>
                </a:ext>
              </a:extLst>
            </p:cNvPr>
            <p:cNvSpPr/>
            <p:nvPr/>
          </p:nvSpPr>
          <p:spPr bwMode="gray">
            <a:xfrm>
              <a:off x="4001926" y="5042622"/>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0" name="Rectangle 369">
              <a:extLst>
                <a:ext uri="{FF2B5EF4-FFF2-40B4-BE49-F238E27FC236}">
                  <a16:creationId xmlns:a16="http://schemas.microsoft.com/office/drawing/2014/main" id="{8AC036A4-6791-4D40-82E7-F24B45B88076}"/>
                </a:ext>
              </a:extLst>
            </p:cNvPr>
            <p:cNvSpPr/>
            <p:nvPr/>
          </p:nvSpPr>
          <p:spPr bwMode="gray">
            <a:xfrm>
              <a:off x="1360490" y="5808834"/>
              <a:ext cx="626039" cy="156598"/>
            </a:xfrm>
            <a:prstGeom prst="rect">
              <a:avLst/>
            </a:prstGeom>
            <a:solidFill>
              <a:srgbClr val="64C9D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000" b="1" dirty="0">
                  <a:solidFill>
                    <a:srgbClr val="000000"/>
                  </a:solidFill>
                  <a:latin typeface="Arial Narrow"/>
                  <a:cs typeface="Arial Narrow"/>
                </a:rPr>
                <a:t>Grant</a:t>
              </a:r>
            </a:p>
          </p:txBody>
        </p:sp>
        <p:sp>
          <p:nvSpPr>
            <p:cNvPr id="371" name="Rectangle 370">
              <a:extLst>
                <a:ext uri="{FF2B5EF4-FFF2-40B4-BE49-F238E27FC236}">
                  <a16:creationId xmlns:a16="http://schemas.microsoft.com/office/drawing/2014/main" id="{4AB13512-9EF8-42CD-97E5-C5C1FEBB3E67}"/>
                </a:ext>
              </a:extLst>
            </p:cNvPr>
            <p:cNvSpPr/>
            <p:nvPr/>
          </p:nvSpPr>
          <p:spPr bwMode="gray">
            <a:xfrm>
              <a:off x="8280313"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2" name="Rectangle 371">
              <a:extLst>
                <a:ext uri="{FF2B5EF4-FFF2-40B4-BE49-F238E27FC236}">
                  <a16:creationId xmlns:a16="http://schemas.microsoft.com/office/drawing/2014/main" id="{08DE040C-1D94-4C3A-8F24-13ED7B67C8E6}"/>
                </a:ext>
              </a:extLst>
            </p:cNvPr>
            <p:cNvSpPr/>
            <p:nvPr/>
          </p:nvSpPr>
          <p:spPr bwMode="gray">
            <a:xfrm>
              <a:off x="4780473"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3" name="Rectangle 372">
              <a:extLst>
                <a:ext uri="{FF2B5EF4-FFF2-40B4-BE49-F238E27FC236}">
                  <a16:creationId xmlns:a16="http://schemas.microsoft.com/office/drawing/2014/main" id="{EB7DE3DB-01C1-485D-8994-E4BB44209602}"/>
                </a:ext>
              </a:extLst>
            </p:cNvPr>
            <p:cNvSpPr/>
            <p:nvPr/>
          </p:nvSpPr>
          <p:spPr bwMode="gray">
            <a:xfrm>
              <a:off x="2056871"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4" name="Rectangle 373">
              <a:extLst>
                <a:ext uri="{FF2B5EF4-FFF2-40B4-BE49-F238E27FC236}">
                  <a16:creationId xmlns:a16="http://schemas.microsoft.com/office/drawing/2014/main" id="{CC71858B-A8C8-4D3E-93DE-4AAB2F67BD40}"/>
                </a:ext>
              </a:extLst>
            </p:cNvPr>
            <p:cNvSpPr/>
            <p:nvPr/>
          </p:nvSpPr>
          <p:spPr bwMode="gray">
            <a:xfrm>
              <a:off x="2445912"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5" name="Rectangle 374">
              <a:extLst>
                <a:ext uri="{FF2B5EF4-FFF2-40B4-BE49-F238E27FC236}">
                  <a16:creationId xmlns:a16="http://schemas.microsoft.com/office/drawing/2014/main" id="{4C3D5189-3E29-46C5-AB30-FA7C49746F56}"/>
                </a:ext>
              </a:extLst>
            </p:cNvPr>
            <p:cNvSpPr/>
            <p:nvPr/>
          </p:nvSpPr>
          <p:spPr bwMode="gray">
            <a:xfrm>
              <a:off x="2834954"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6" name="Rectangle 375">
              <a:extLst>
                <a:ext uri="{FF2B5EF4-FFF2-40B4-BE49-F238E27FC236}">
                  <a16:creationId xmlns:a16="http://schemas.microsoft.com/office/drawing/2014/main" id="{EA719E67-E5F5-4EF1-8519-01B17100EBE7}"/>
                </a:ext>
              </a:extLst>
            </p:cNvPr>
            <p:cNvSpPr/>
            <p:nvPr/>
          </p:nvSpPr>
          <p:spPr bwMode="gray">
            <a:xfrm>
              <a:off x="7115181"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7" name="Rectangle 376">
              <a:extLst>
                <a:ext uri="{FF2B5EF4-FFF2-40B4-BE49-F238E27FC236}">
                  <a16:creationId xmlns:a16="http://schemas.microsoft.com/office/drawing/2014/main" id="{E08289BD-0B50-4A40-A4FC-D9FBBCDEAB06}"/>
                </a:ext>
              </a:extLst>
            </p:cNvPr>
            <p:cNvSpPr/>
            <p:nvPr/>
          </p:nvSpPr>
          <p:spPr bwMode="gray">
            <a:xfrm>
              <a:off x="3224460"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8" name="Rectangle 377">
              <a:extLst>
                <a:ext uri="{FF2B5EF4-FFF2-40B4-BE49-F238E27FC236}">
                  <a16:creationId xmlns:a16="http://schemas.microsoft.com/office/drawing/2014/main" id="{D6E94B24-6A2C-4258-BA12-ABC4E37D303F}"/>
                </a:ext>
              </a:extLst>
            </p:cNvPr>
            <p:cNvSpPr/>
            <p:nvPr/>
          </p:nvSpPr>
          <p:spPr bwMode="gray">
            <a:xfrm>
              <a:off x="3613501"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79" name="Rectangle 378">
              <a:extLst>
                <a:ext uri="{FF2B5EF4-FFF2-40B4-BE49-F238E27FC236}">
                  <a16:creationId xmlns:a16="http://schemas.microsoft.com/office/drawing/2014/main" id="{8A41004D-FCC9-4632-88C9-CAA7A488B303}"/>
                </a:ext>
              </a:extLst>
            </p:cNvPr>
            <p:cNvSpPr/>
            <p:nvPr/>
          </p:nvSpPr>
          <p:spPr bwMode="gray">
            <a:xfrm>
              <a:off x="6726293"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0" name="Rectangle 379">
              <a:extLst>
                <a:ext uri="{FF2B5EF4-FFF2-40B4-BE49-F238E27FC236}">
                  <a16:creationId xmlns:a16="http://schemas.microsoft.com/office/drawing/2014/main" id="{67270DAD-51AE-4733-BE9C-5C15034154BB}"/>
                </a:ext>
              </a:extLst>
            </p:cNvPr>
            <p:cNvSpPr/>
            <p:nvPr/>
          </p:nvSpPr>
          <p:spPr bwMode="gray">
            <a:xfrm>
              <a:off x="8669662"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1" name="Rectangle 380">
              <a:extLst>
                <a:ext uri="{FF2B5EF4-FFF2-40B4-BE49-F238E27FC236}">
                  <a16:creationId xmlns:a16="http://schemas.microsoft.com/office/drawing/2014/main" id="{9BE7087C-B500-4CA0-9F99-1289A3AE2F97}"/>
                </a:ext>
              </a:extLst>
            </p:cNvPr>
            <p:cNvSpPr/>
            <p:nvPr/>
          </p:nvSpPr>
          <p:spPr bwMode="gray">
            <a:xfrm>
              <a:off x="6337405"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2" name="Rectangle 381">
              <a:extLst>
                <a:ext uri="{FF2B5EF4-FFF2-40B4-BE49-F238E27FC236}">
                  <a16:creationId xmlns:a16="http://schemas.microsoft.com/office/drawing/2014/main" id="{F69D5F24-D63B-4093-B21B-974A5FD903B7}"/>
                </a:ext>
              </a:extLst>
            </p:cNvPr>
            <p:cNvSpPr/>
            <p:nvPr/>
          </p:nvSpPr>
          <p:spPr bwMode="gray">
            <a:xfrm>
              <a:off x="4390660"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3" name="Rectangle 382">
              <a:extLst>
                <a:ext uri="{FF2B5EF4-FFF2-40B4-BE49-F238E27FC236}">
                  <a16:creationId xmlns:a16="http://schemas.microsoft.com/office/drawing/2014/main" id="{30498333-311E-4259-8FF2-473F68EB5146}"/>
                </a:ext>
              </a:extLst>
            </p:cNvPr>
            <p:cNvSpPr/>
            <p:nvPr/>
          </p:nvSpPr>
          <p:spPr bwMode="gray">
            <a:xfrm>
              <a:off x="5170440"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4" name="Rectangle 383">
              <a:extLst>
                <a:ext uri="{FF2B5EF4-FFF2-40B4-BE49-F238E27FC236}">
                  <a16:creationId xmlns:a16="http://schemas.microsoft.com/office/drawing/2014/main" id="{633E5D53-E2A6-40E7-856A-305FF72F7A9A}"/>
                </a:ext>
              </a:extLst>
            </p:cNvPr>
            <p:cNvSpPr/>
            <p:nvPr/>
          </p:nvSpPr>
          <p:spPr bwMode="gray">
            <a:xfrm>
              <a:off x="5559482"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5" name="Rectangle 384">
              <a:extLst>
                <a:ext uri="{FF2B5EF4-FFF2-40B4-BE49-F238E27FC236}">
                  <a16:creationId xmlns:a16="http://schemas.microsoft.com/office/drawing/2014/main" id="{9A3BA671-224E-4CBD-B306-96F38167608E}"/>
                </a:ext>
              </a:extLst>
            </p:cNvPr>
            <p:cNvSpPr/>
            <p:nvPr/>
          </p:nvSpPr>
          <p:spPr bwMode="gray">
            <a:xfrm>
              <a:off x="7892194"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6" name="Rectangle 385">
              <a:extLst>
                <a:ext uri="{FF2B5EF4-FFF2-40B4-BE49-F238E27FC236}">
                  <a16:creationId xmlns:a16="http://schemas.microsoft.com/office/drawing/2014/main" id="{91F4C2E6-C354-4309-8E78-BD5A5DC6B05F}"/>
                </a:ext>
              </a:extLst>
            </p:cNvPr>
            <p:cNvSpPr/>
            <p:nvPr/>
          </p:nvSpPr>
          <p:spPr bwMode="gray">
            <a:xfrm>
              <a:off x="7504071" y="5808496"/>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7" name="Rectangle 386">
              <a:extLst>
                <a:ext uri="{FF2B5EF4-FFF2-40B4-BE49-F238E27FC236}">
                  <a16:creationId xmlns:a16="http://schemas.microsoft.com/office/drawing/2014/main" id="{24601536-5D96-4248-98E4-549B8083BF31}"/>
                </a:ext>
              </a:extLst>
            </p:cNvPr>
            <p:cNvSpPr/>
            <p:nvPr/>
          </p:nvSpPr>
          <p:spPr bwMode="gray">
            <a:xfrm>
              <a:off x="9059170"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8" name="Rectangle 387">
              <a:extLst>
                <a:ext uri="{FF2B5EF4-FFF2-40B4-BE49-F238E27FC236}">
                  <a16:creationId xmlns:a16="http://schemas.microsoft.com/office/drawing/2014/main" id="{9DE01E69-065A-4EBC-8B10-0BEA0E2FB474}"/>
                </a:ext>
              </a:extLst>
            </p:cNvPr>
            <p:cNvSpPr/>
            <p:nvPr/>
          </p:nvSpPr>
          <p:spPr bwMode="gray">
            <a:xfrm>
              <a:off x="4001926" y="5808496"/>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89" name="Rectangle 388">
              <a:extLst>
                <a:ext uri="{FF2B5EF4-FFF2-40B4-BE49-F238E27FC236}">
                  <a16:creationId xmlns:a16="http://schemas.microsoft.com/office/drawing/2014/main" id="{E34C8E47-A9A8-4781-BA61-19CDB2B281F6}"/>
                </a:ext>
              </a:extLst>
            </p:cNvPr>
            <p:cNvSpPr/>
            <p:nvPr/>
          </p:nvSpPr>
          <p:spPr bwMode="gray">
            <a:xfrm>
              <a:off x="5948517" y="5808834"/>
              <a:ext cx="345138" cy="156598"/>
            </a:xfrm>
            <a:prstGeom prst="rect">
              <a:avLst/>
            </a:prstGeom>
            <a:solidFill>
              <a:srgbClr val="DCDDDE"/>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90" name="Rectangle 389">
              <a:extLst>
                <a:ext uri="{FF2B5EF4-FFF2-40B4-BE49-F238E27FC236}">
                  <a16:creationId xmlns:a16="http://schemas.microsoft.com/office/drawing/2014/main" id="{32DD388A-03BD-41BB-B0B7-A89835996FEC}"/>
                </a:ext>
              </a:extLst>
            </p:cNvPr>
            <p:cNvSpPr/>
            <p:nvPr/>
          </p:nvSpPr>
          <p:spPr bwMode="gray">
            <a:xfrm>
              <a:off x="6336636" y="4659405"/>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91" name="Rectangle 390">
              <a:extLst>
                <a:ext uri="{FF2B5EF4-FFF2-40B4-BE49-F238E27FC236}">
                  <a16:creationId xmlns:a16="http://schemas.microsoft.com/office/drawing/2014/main" id="{625CE43C-90EA-42C1-9E10-1EAD30C3133D}"/>
                </a:ext>
              </a:extLst>
            </p:cNvPr>
            <p:cNvSpPr/>
            <p:nvPr/>
          </p:nvSpPr>
          <p:spPr bwMode="gray">
            <a:xfrm>
              <a:off x="8279080" y="4650193"/>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sp>
          <p:nvSpPr>
            <p:cNvPr id="392" name="Rectangle 391">
              <a:extLst>
                <a:ext uri="{FF2B5EF4-FFF2-40B4-BE49-F238E27FC236}">
                  <a16:creationId xmlns:a16="http://schemas.microsoft.com/office/drawing/2014/main" id="{3D33707B-A85A-4F3A-9E16-4E07407F1063}"/>
                </a:ext>
              </a:extLst>
            </p:cNvPr>
            <p:cNvSpPr/>
            <p:nvPr/>
          </p:nvSpPr>
          <p:spPr bwMode="gray">
            <a:xfrm>
              <a:off x="8665965" y="4650193"/>
              <a:ext cx="345138" cy="156598"/>
            </a:xfrm>
            <a:prstGeom prst="rect">
              <a:avLst/>
            </a:prstGeom>
            <a:solidFill>
              <a:srgbClr val="008000"/>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endParaRPr lang="en-US" sz="1000" b="1" dirty="0">
                <a:solidFill>
                  <a:srgbClr val="5F6062"/>
                </a:solidFill>
                <a:latin typeface="Arial Narrow"/>
                <a:cs typeface="Arial Narrow"/>
              </a:endParaRPr>
            </a:p>
          </p:txBody>
        </p:sp>
      </p:grpSp>
    </p:spTree>
    <p:extLst>
      <p:ext uri="{BB962C8B-B14F-4D97-AF65-F5344CB8AC3E}">
        <p14:creationId xmlns:p14="http://schemas.microsoft.com/office/powerpoint/2010/main" val="6644126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79580"/>
            <a:ext cx="8834438" cy="746125"/>
          </a:xfrm>
        </p:spPr>
        <p:txBody>
          <a:bodyPr/>
          <a:lstStyle/>
          <a:p>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 = { </a:t>
            </a:r>
            <a:r>
              <a:rPr lang="fr-BE" dirty="0">
                <a:latin typeface="+mn-lt"/>
              </a:rPr>
              <a:t>A</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 </a:t>
            </a:r>
            <a:r>
              <a:rPr lang="fr-BE" dirty="0">
                <a:latin typeface="+mn-lt"/>
              </a:rPr>
              <a:t>T</a:t>
            </a:r>
            <a:r>
              <a:rPr lang="en-BE" dirty="0">
                <a:latin typeface="+mn-lt"/>
              </a:rPr>
              <a:t>e</a:t>
            </a:r>
            <a:r>
              <a:rPr lang="fr-BE" dirty="0">
                <a:latin typeface="+mn-lt"/>
              </a:rPr>
              <a:t>r</a:t>
            </a:r>
            <a:r>
              <a:rPr lang="en-BE" dirty="0">
                <a:latin typeface="+mn-lt"/>
              </a:rPr>
              <a:t>m}</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A</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 </a:t>
            </a:r>
            <a:r>
              <a:rPr lang="fr-BE" sz="1100" b="1" u="sng" dirty="0">
                <a:latin typeface="Arial" panose="020B0604020202020204" pitchFamily="34" charset="0"/>
              </a:rPr>
              <a:t>T</a:t>
            </a:r>
            <a:r>
              <a:rPr lang="en-BE" sz="1100" b="1" u="sng" dirty="0">
                <a:latin typeface="Arial" panose="020B0604020202020204" pitchFamily="34" charset="0"/>
              </a:rPr>
              <a:t>e</a:t>
            </a:r>
            <a:r>
              <a:rPr lang="fr-BE" sz="1100" b="1" u="sng" dirty="0">
                <a:latin typeface="Arial" panose="020B0604020202020204" pitchFamily="34" charset="0"/>
              </a:rPr>
              <a:t>r</a:t>
            </a:r>
            <a:r>
              <a:rPr lang="en-BE" sz="1100" b="1" u="sng" dirty="0">
                <a:latin typeface="Arial" panose="020B0604020202020204" pitchFamily="34" charset="0"/>
              </a:rPr>
              <a:t>m:</a:t>
            </a:r>
          </a:p>
          <a:p>
            <a:endParaRPr lang="en-BE" sz="1100" dirty="0">
              <a:latin typeface="Arial" panose="020B0604020202020204" pitchFamily="34" charset="0"/>
            </a:endParaRPr>
          </a:p>
          <a:p>
            <a:r>
              <a:rPr lang="en-US" dirty="0"/>
              <a:t>See definition of Action in the UML specification: OMG Unified Modeling Language Version 2.5, OMG Document formal/2015-03-01, Section 16.14.3.1, page 488).</a:t>
            </a:r>
          </a:p>
          <a:p>
            <a:r>
              <a:rPr lang="en-US" b="1" dirty="0"/>
              <a:t>Comment</a:t>
            </a:r>
            <a:r>
              <a:rPr lang="en-US" dirty="0"/>
              <a:t> </a:t>
            </a:r>
          </a:p>
          <a:p>
            <a:r>
              <a:rPr lang="en-US" dirty="0"/>
              <a:t>BIAN has identified a standard set of Actions that characterize the different types of Service</a:t>
            </a:r>
            <a:r>
              <a:rPr lang="en-BE" dirty="0"/>
              <a:t> </a:t>
            </a:r>
            <a:r>
              <a:rPr lang="en-US" dirty="0"/>
              <a:t>Operations.  Each Service</a:t>
            </a:r>
            <a:r>
              <a:rPr lang="en-BE" dirty="0"/>
              <a:t> </a:t>
            </a:r>
            <a:r>
              <a:rPr lang="en-US" dirty="0"/>
              <a:t>Operation executes exactly one Action.  There are currently 1</a:t>
            </a:r>
            <a:r>
              <a:rPr lang="en-BE" dirty="0"/>
              <a:t>7</a:t>
            </a:r>
            <a:r>
              <a:rPr lang="en-US" dirty="0"/>
              <a:t> standard actions terms.</a:t>
            </a:r>
          </a:p>
          <a:p>
            <a:endParaRPr lang="en-US" dirty="0"/>
          </a:p>
          <a:p>
            <a:endParaRPr lang="en-US" dirty="0"/>
          </a:p>
          <a:p>
            <a:endParaRPr lang="en-BE" b="1" dirty="0"/>
          </a:p>
        </p:txBody>
      </p:sp>
      <p:pic>
        <p:nvPicPr>
          <p:cNvPr id="6" name="Picture 5">
            <a:extLst>
              <a:ext uri="{FF2B5EF4-FFF2-40B4-BE49-F238E27FC236}">
                <a16:creationId xmlns:a16="http://schemas.microsoft.com/office/drawing/2014/main" id="{2B1FB029-A070-4FA0-92F5-E023E90C159E}"/>
              </a:ext>
            </a:extLst>
          </p:cNvPr>
          <p:cNvPicPr>
            <a:picLocks noChangeAspect="1"/>
          </p:cNvPicPr>
          <p:nvPr/>
        </p:nvPicPr>
        <p:blipFill>
          <a:blip r:embed="rId2"/>
          <a:stretch>
            <a:fillRect/>
          </a:stretch>
        </p:blipFill>
        <p:spPr>
          <a:xfrm>
            <a:off x="6744866" y="2037589"/>
            <a:ext cx="5160672" cy="4432402"/>
          </a:xfrm>
          <a:prstGeom prst="rect">
            <a:avLst/>
          </a:prstGeom>
        </p:spPr>
      </p:pic>
      <p:pic>
        <p:nvPicPr>
          <p:cNvPr id="7" name="Picture 6">
            <a:extLst>
              <a:ext uri="{FF2B5EF4-FFF2-40B4-BE49-F238E27FC236}">
                <a16:creationId xmlns:a16="http://schemas.microsoft.com/office/drawing/2014/main" id="{1625FE2D-3B42-4812-9F41-3C37B622FC7D}"/>
              </a:ext>
            </a:extLst>
          </p:cNvPr>
          <p:cNvPicPr>
            <a:picLocks noChangeAspect="1"/>
          </p:cNvPicPr>
          <p:nvPr/>
        </p:nvPicPr>
        <p:blipFill>
          <a:blip r:embed="rId3"/>
          <a:stretch>
            <a:fillRect/>
          </a:stretch>
        </p:blipFill>
        <p:spPr>
          <a:xfrm>
            <a:off x="1848322" y="2350467"/>
            <a:ext cx="4787655" cy="2088232"/>
          </a:xfrm>
          <a:prstGeom prst="rect">
            <a:avLst/>
          </a:prstGeom>
        </p:spPr>
      </p:pic>
    </p:spTree>
    <p:extLst>
      <p:ext uri="{BB962C8B-B14F-4D97-AF65-F5344CB8AC3E}">
        <p14:creationId xmlns:p14="http://schemas.microsoft.com/office/powerpoint/2010/main" val="3817166835"/>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a:t>Introduction </a:t>
            </a:r>
            <a:r>
              <a:rPr lang="en-US" dirty="0">
                <a:solidFill>
                  <a:schemeClr val="tx2"/>
                </a:solidFill>
              </a:rPr>
              <a:t>| BIAN &amp; Academic and Training Partners</a:t>
            </a:r>
            <a:endParaRPr lang="en-US" dirty="0"/>
          </a:p>
        </p:txBody>
      </p:sp>
      <p:sp>
        <p:nvSpPr>
          <p:cNvPr id="49" name="Rechthoek 48"/>
          <p:cNvSpPr/>
          <p:nvPr/>
        </p:nvSpPr>
        <p:spPr>
          <a:xfrm>
            <a:off x="754188"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0" name="Rechthoek 49"/>
          <p:cNvSpPr/>
          <p:nvPr/>
        </p:nvSpPr>
        <p:spPr>
          <a:xfrm>
            <a:off x="75418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1" name="Rechthoek 50"/>
          <p:cNvSpPr/>
          <p:nvPr/>
        </p:nvSpPr>
        <p:spPr>
          <a:xfrm>
            <a:off x="754188"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2" name="Rechthoek 51"/>
          <p:cNvSpPr/>
          <p:nvPr/>
        </p:nvSpPr>
        <p:spPr>
          <a:xfrm>
            <a:off x="754185"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3" name="Rechthoek 52"/>
          <p:cNvSpPr/>
          <p:nvPr/>
        </p:nvSpPr>
        <p:spPr>
          <a:xfrm>
            <a:off x="1872147"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4" name="Rechthoek 53"/>
          <p:cNvSpPr/>
          <p:nvPr/>
        </p:nvSpPr>
        <p:spPr>
          <a:xfrm>
            <a:off x="1872147"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5" name="Rechthoek 54"/>
          <p:cNvSpPr/>
          <p:nvPr/>
        </p:nvSpPr>
        <p:spPr>
          <a:xfrm>
            <a:off x="1872147"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6" name="Rechthoek 55"/>
          <p:cNvSpPr/>
          <p:nvPr/>
        </p:nvSpPr>
        <p:spPr>
          <a:xfrm>
            <a:off x="1853453"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7" name="Rechthoek 56"/>
          <p:cNvSpPr/>
          <p:nvPr/>
        </p:nvSpPr>
        <p:spPr>
          <a:xfrm>
            <a:off x="2990105"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8" name="Rechthoek 57"/>
          <p:cNvSpPr/>
          <p:nvPr/>
        </p:nvSpPr>
        <p:spPr>
          <a:xfrm>
            <a:off x="299010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59" name="Rechthoek 58"/>
          <p:cNvSpPr/>
          <p:nvPr/>
        </p:nvSpPr>
        <p:spPr>
          <a:xfrm>
            <a:off x="2990105"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0" name="Rechthoek 59"/>
          <p:cNvSpPr/>
          <p:nvPr/>
        </p:nvSpPr>
        <p:spPr>
          <a:xfrm>
            <a:off x="2990105"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1" name="Rechthoek 60"/>
          <p:cNvSpPr/>
          <p:nvPr/>
        </p:nvSpPr>
        <p:spPr>
          <a:xfrm>
            <a:off x="4108064"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2" name="Rechthoek 61"/>
          <p:cNvSpPr/>
          <p:nvPr/>
        </p:nvSpPr>
        <p:spPr>
          <a:xfrm>
            <a:off x="4106858"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3" name="Rechthoek 62"/>
          <p:cNvSpPr/>
          <p:nvPr/>
        </p:nvSpPr>
        <p:spPr>
          <a:xfrm>
            <a:off x="4108064"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4" name="Rechthoek 63"/>
          <p:cNvSpPr/>
          <p:nvPr/>
        </p:nvSpPr>
        <p:spPr>
          <a:xfrm>
            <a:off x="4108064"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5" name="Rechthoek 64"/>
          <p:cNvSpPr/>
          <p:nvPr/>
        </p:nvSpPr>
        <p:spPr>
          <a:xfrm>
            <a:off x="5226023"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6" name="Rechthoek 65"/>
          <p:cNvSpPr/>
          <p:nvPr/>
        </p:nvSpPr>
        <p:spPr>
          <a:xfrm>
            <a:off x="5224897"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7" name="Rechthoek 66"/>
          <p:cNvSpPr/>
          <p:nvPr/>
        </p:nvSpPr>
        <p:spPr>
          <a:xfrm>
            <a:off x="5226023"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8" name="Rechthoek 67"/>
          <p:cNvSpPr/>
          <p:nvPr/>
        </p:nvSpPr>
        <p:spPr>
          <a:xfrm>
            <a:off x="5230399"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69" name="Rechthoek 68"/>
          <p:cNvSpPr/>
          <p:nvPr/>
        </p:nvSpPr>
        <p:spPr>
          <a:xfrm>
            <a:off x="6343981"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0" name="Rechthoek 69"/>
          <p:cNvSpPr/>
          <p:nvPr/>
        </p:nvSpPr>
        <p:spPr>
          <a:xfrm>
            <a:off x="6343981"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1" name="Rechthoek 70"/>
          <p:cNvSpPr/>
          <p:nvPr/>
        </p:nvSpPr>
        <p:spPr>
          <a:xfrm>
            <a:off x="6343981"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2" name="Rechthoek 71"/>
          <p:cNvSpPr/>
          <p:nvPr/>
        </p:nvSpPr>
        <p:spPr>
          <a:xfrm>
            <a:off x="6343981"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3" name="Rechthoek 72"/>
          <p:cNvSpPr/>
          <p:nvPr/>
        </p:nvSpPr>
        <p:spPr>
          <a:xfrm>
            <a:off x="7461940"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4" name="Rechthoek 73"/>
          <p:cNvSpPr/>
          <p:nvPr/>
        </p:nvSpPr>
        <p:spPr>
          <a:xfrm>
            <a:off x="7461940"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5" name="Rechthoek 74"/>
          <p:cNvSpPr/>
          <p:nvPr/>
        </p:nvSpPr>
        <p:spPr>
          <a:xfrm>
            <a:off x="7461940"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6" name="Rechthoek 75"/>
          <p:cNvSpPr/>
          <p:nvPr/>
        </p:nvSpPr>
        <p:spPr>
          <a:xfrm>
            <a:off x="7468222"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7" name="Rechthoek 76"/>
          <p:cNvSpPr/>
          <p:nvPr/>
        </p:nvSpPr>
        <p:spPr>
          <a:xfrm>
            <a:off x="8579898"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8" name="Rechthoek 77"/>
          <p:cNvSpPr/>
          <p:nvPr/>
        </p:nvSpPr>
        <p:spPr>
          <a:xfrm>
            <a:off x="8579898"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79" name="Rechthoek 78"/>
          <p:cNvSpPr/>
          <p:nvPr/>
        </p:nvSpPr>
        <p:spPr>
          <a:xfrm>
            <a:off x="8579898"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0" name="Rechthoek 79"/>
          <p:cNvSpPr/>
          <p:nvPr/>
        </p:nvSpPr>
        <p:spPr>
          <a:xfrm>
            <a:off x="8579898"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1" name="Rechthoek 80"/>
          <p:cNvSpPr/>
          <p:nvPr/>
        </p:nvSpPr>
        <p:spPr>
          <a:xfrm>
            <a:off x="9695444"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2" name="Rechthoek 81"/>
          <p:cNvSpPr/>
          <p:nvPr/>
        </p:nvSpPr>
        <p:spPr>
          <a:xfrm>
            <a:off x="9693299"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3" name="Rechthoek 82"/>
          <p:cNvSpPr/>
          <p:nvPr/>
        </p:nvSpPr>
        <p:spPr>
          <a:xfrm>
            <a:off x="9695444"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4" name="Rechthoek 83"/>
          <p:cNvSpPr/>
          <p:nvPr/>
        </p:nvSpPr>
        <p:spPr>
          <a:xfrm>
            <a:off x="9695444"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5" name="Rechthoek 84"/>
          <p:cNvSpPr/>
          <p:nvPr/>
        </p:nvSpPr>
        <p:spPr>
          <a:xfrm>
            <a:off x="10807300" y="2064450"/>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6" name="Rechthoek 85"/>
          <p:cNvSpPr/>
          <p:nvPr/>
        </p:nvSpPr>
        <p:spPr>
          <a:xfrm>
            <a:off x="10805155" y="3168124"/>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7" name="Rechthoek 86"/>
          <p:cNvSpPr/>
          <p:nvPr/>
        </p:nvSpPr>
        <p:spPr>
          <a:xfrm>
            <a:off x="10807300" y="4271797"/>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88" name="Rechthoek 87"/>
          <p:cNvSpPr/>
          <p:nvPr/>
        </p:nvSpPr>
        <p:spPr>
          <a:xfrm>
            <a:off x="10807300" y="5375471"/>
            <a:ext cx="1013324" cy="1013324"/>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7" name="Rechthoek 96"/>
          <p:cNvSpPr/>
          <p:nvPr/>
        </p:nvSpPr>
        <p:spPr>
          <a:xfrm>
            <a:off x="180999" y="3609631"/>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8" name="Rechthoek 97"/>
          <p:cNvSpPr/>
          <p:nvPr/>
        </p:nvSpPr>
        <p:spPr>
          <a:xfrm>
            <a:off x="180999" y="4314664"/>
            <a:ext cx="371523" cy="415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99" name="H1">
            <a:hlinkClick r:id="" action="ppaction://noaction"/>
          </p:cNvPr>
          <p:cNvSpPr/>
          <p:nvPr/>
        </p:nvSpPr>
        <p:spPr>
          <a:xfrm>
            <a:off x="180999" y="4030740"/>
            <a:ext cx="371523" cy="28578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0" name="Rechthoek 99">
            <a:hlinkClick r:id="rId3" action="ppaction://hlinksldjump"/>
          </p:cNvPr>
          <p:cNvSpPr/>
          <p:nvPr/>
        </p:nvSpPr>
        <p:spPr>
          <a:xfrm>
            <a:off x="5884209"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sp>
        <p:nvSpPr>
          <p:cNvPr id="101" name="Rechthoek 100">
            <a:hlinkClick r:id="rId4" action="ppaction://hlinksldjump"/>
          </p:cNvPr>
          <p:cNvSpPr/>
          <p:nvPr/>
        </p:nvSpPr>
        <p:spPr>
          <a:xfrm>
            <a:off x="6922535" y="573135"/>
            <a:ext cx="830287" cy="822247"/>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91" fontAlgn="base">
              <a:spcBef>
                <a:spcPct val="0"/>
              </a:spcBef>
              <a:spcAft>
                <a:spcPct val="0"/>
              </a:spcAft>
            </a:pPr>
            <a:endParaRPr lang="en-US" sz="1800" dirty="0">
              <a:solidFill>
                <a:srgbClr val="FFFFFF"/>
              </a:solidFill>
              <a:latin typeface="Arial"/>
            </a:endParaRPr>
          </a:p>
        </p:txBody>
      </p:sp>
      <p:pic>
        <p:nvPicPr>
          <p:cNvPr id="111"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6600" t="90062" r="66380" b="4671"/>
          <a:stretch/>
        </p:blipFill>
        <p:spPr bwMode="auto">
          <a:xfrm>
            <a:off x="906130" y="2493746"/>
            <a:ext cx="709434" cy="1547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2" name="Afbeelding 9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14846" y="2458455"/>
            <a:ext cx="690537" cy="322993"/>
          </a:xfrm>
          <a:prstGeom prst="rect">
            <a:avLst/>
          </a:prstGeom>
        </p:spPr>
      </p:pic>
      <p:pic>
        <p:nvPicPr>
          <p:cNvPr id="113" name="Afbeelding 9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141868" y="2487488"/>
            <a:ext cx="709798" cy="246951"/>
          </a:xfrm>
          <a:prstGeom prst="rect">
            <a:avLst/>
          </a:prstGeom>
        </p:spPr>
      </p:pic>
      <p:pic>
        <p:nvPicPr>
          <p:cNvPr id="114"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72729" t="89628" r="10514" b="4671"/>
          <a:stretch/>
        </p:blipFill>
        <p:spPr bwMode="auto">
          <a:xfrm>
            <a:off x="4143780" y="2556150"/>
            <a:ext cx="939480" cy="225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9" name="Picture 2">
            <a:extLst>
              <a:ext uri="{FF2B5EF4-FFF2-40B4-BE49-F238E27FC236}">
                <a16:creationId xmlns:a16="http://schemas.microsoft.com/office/drawing/2014/main" id="{FE61DF1A-F839-454B-828B-FB3A9C3923C0}"/>
              </a:ext>
            </a:extLst>
          </p:cNvPr>
          <p:cNvPicPr>
            <a:picLocks noChangeAspect="1" noChangeArrowheads="1"/>
          </p:cNvPicPr>
          <p:nvPr/>
        </p:nvPicPr>
        <p:blipFill>
          <a:blip r:embed="rId9"/>
          <a:srcRect/>
          <a:stretch/>
        </p:blipFill>
        <p:spPr bwMode="auto">
          <a:xfrm>
            <a:off x="5294808" y="2517992"/>
            <a:ext cx="873503" cy="3219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0" name="Picture 2">
            <a:extLst>
              <a:ext uri="{FF2B5EF4-FFF2-40B4-BE49-F238E27FC236}">
                <a16:creationId xmlns:a16="http://schemas.microsoft.com/office/drawing/2014/main" id="{A7F3A17E-6FAE-40A1-A1AC-D01F2187F8F8}"/>
              </a:ext>
            </a:extLst>
          </p:cNvPr>
          <p:cNvPicPr>
            <a:picLocks noChangeAspect="1" noChangeArrowheads="1"/>
          </p:cNvPicPr>
          <p:nvPr/>
        </p:nvPicPr>
        <p:blipFill>
          <a:blip r:embed="rId10"/>
          <a:srcRect/>
          <a:stretch/>
        </p:blipFill>
        <p:spPr bwMode="auto">
          <a:xfrm>
            <a:off x="694951" y="4730063"/>
            <a:ext cx="1146074" cy="175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1" name="Picture 2">
            <a:extLst>
              <a:ext uri="{FF2B5EF4-FFF2-40B4-BE49-F238E27FC236}">
                <a16:creationId xmlns:a16="http://schemas.microsoft.com/office/drawing/2014/main" id="{2F71F094-8A37-49CB-B41D-53F9653D0700}"/>
              </a:ext>
            </a:extLst>
          </p:cNvPr>
          <p:cNvPicPr>
            <a:picLocks noChangeAspect="1" noChangeArrowheads="1"/>
          </p:cNvPicPr>
          <p:nvPr/>
        </p:nvPicPr>
        <p:blipFill>
          <a:blip r:embed="rId11"/>
          <a:srcRect/>
          <a:stretch/>
        </p:blipFill>
        <p:spPr bwMode="auto">
          <a:xfrm>
            <a:off x="1949915" y="4736744"/>
            <a:ext cx="918875" cy="2485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3" name="Picture 2">
            <a:extLst>
              <a:ext uri="{FF2B5EF4-FFF2-40B4-BE49-F238E27FC236}">
                <a16:creationId xmlns:a16="http://schemas.microsoft.com/office/drawing/2014/main" id="{3E6A21C8-8A83-42BB-97CA-007E0783DFB2}"/>
              </a:ext>
            </a:extLst>
          </p:cNvPr>
          <p:cNvPicPr>
            <a:picLocks noChangeAspect="1" noChangeArrowheads="1"/>
          </p:cNvPicPr>
          <p:nvPr/>
        </p:nvPicPr>
        <p:blipFill>
          <a:blip r:embed="rId12"/>
          <a:srcRect/>
          <a:stretch/>
        </p:blipFill>
        <p:spPr bwMode="auto">
          <a:xfrm>
            <a:off x="3036039" y="4642856"/>
            <a:ext cx="918875" cy="436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070335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750" fill="hold"/>
                                        <p:tgtEl>
                                          <p:spTgt spid="49"/>
                                        </p:tgtEl>
                                        <p:attrNameLst>
                                          <p:attrName>ppt_w</p:attrName>
                                        </p:attrNameLst>
                                      </p:cBhvr>
                                      <p:tavLst>
                                        <p:tav tm="0">
                                          <p:val>
                                            <p:fltVal val="0"/>
                                          </p:val>
                                        </p:tav>
                                        <p:tav tm="100000">
                                          <p:val>
                                            <p:strVal val="#ppt_w"/>
                                          </p:val>
                                        </p:tav>
                                      </p:tavLst>
                                    </p:anim>
                                    <p:anim calcmode="lin" valueType="num">
                                      <p:cBhvr>
                                        <p:cTn id="8" dur="750" fill="hold"/>
                                        <p:tgtEl>
                                          <p:spTgt spid="49"/>
                                        </p:tgtEl>
                                        <p:attrNameLst>
                                          <p:attrName>ppt_h</p:attrName>
                                        </p:attrNameLst>
                                      </p:cBhvr>
                                      <p:tavLst>
                                        <p:tav tm="0">
                                          <p:val>
                                            <p:fltVal val="0"/>
                                          </p:val>
                                        </p:tav>
                                        <p:tav tm="100000">
                                          <p:val>
                                            <p:strVal val="#ppt_h"/>
                                          </p:val>
                                        </p:tav>
                                      </p:tavLst>
                                    </p:anim>
                                    <p:animEffect transition="in" filter="fade">
                                      <p:cBhvr>
                                        <p:cTn id="9" dur="750"/>
                                        <p:tgtEl>
                                          <p:spTgt spid="49"/>
                                        </p:tgtEl>
                                      </p:cBhvr>
                                    </p:animEffect>
                                  </p:childTnLst>
                                </p:cTn>
                              </p:par>
                              <p:par>
                                <p:cTn id="10" presetID="6" presetClass="emph" presetSubtype="0" autoRev="1" fill="hold" grpId="1" nodeType="withEffect">
                                  <p:stCondLst>
                                    <p:cond delay="0"/>
                                  </p:stCondLst>
                                  <p:childTnLst>
                                    <p:animScale>
                                      <p:cBhvr>
                                        <p:cTn id="11" dur="500" fill="hold"/>
                                        <p:tgtEl>
                                          <p:spTgt spid="49"/>
                                        </p:tgtEl>
                                      </p:cBhvr>
                                      <p:by x="115000" y="115000"/>
                                    </p:animScale>
                                  </p:childTnLst>
                                </p:cTn>
                              </p:par>
                              <p:par>
                                <p:cTn id="12" presetID="53" presetClass="entr" presetSubtype="16" fill="hold" grpId="0" nodeType="withEffect">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cBhvr>
                                        <p:cTn id="14" dur="750" fill="hold"/>
                                        <p:tgtEl>
                                          <p:spTgt spid="53"/>
                                        </p:tgtEl>
                                        <p:attrNameLst>
                                          <p:attrName>ppt_w</p:attrName>
                                        </p:attrNameLst>
                                      </p:cBhvr>
                                      <p:tavLst>
                                        <p:tav tm="0">
                                          <p:val>
                                            <p:fltVal val="0"/>
                                          </p:val>
                                        </p:tav>
                                        <p:tav tm="100000">
                                          <p:val>
                                            <p:strVal val="#ppt_w"/>
                                          </p:val>
                                        </p:tav>
                                      </p:tavLst>
                                    </p:anim>
                                    <p:anim calcmode="lin" valueType="num">
                                      <p:cBhvr>
                                        <p:cTn id="15" dur="750" fill="hold"/>
                                        <p:tgtEl>
                                          <p:spTgt spid="53"/>
                                        </p:tgtEl>
                                        <p:attrNameLst>
                                          <p:attrName>ppt_h</p:attrName>
                                        </p:attrNameLst>
                                      </p:cBhvr>
                                      <p:tavLst>
                                        <p:tav tm="0">
                                          <p:val>
                                            <p:fltVal val="0"/>
                                          </p:val>
                                        </p:tav>
                                        <p:tav tm="100000">
                                          <p:val>
                                            <p:strVal val="#ppt_h"/>
                                          </p:val>
                                        </p:tav>
                                      </p:tavLst>
                                    </p:anim>
                                    <p:animEffect transition="in" filter="fade">
                                      <p:cBhvr>
                                        <p:cTn id="16" dur="750"/>
                                        <p:tgtEl>
                                          <p:spTgt spid="53"/>
                                        </p:tgtEl>
                                      </p:cBhvr>
                                    </p:animEffect>
                                  </p:childTnLst>
                                </p:cTn>
                              </p:par>
                              <p:par>
                                <p:cTn id="17" presetID="6" presetClass="emph" presetSubtype="0" autoRev="1" fill="hold" grpId="1" nodeType="withEffect">
                                  <p:stCondLst>
                                    <p:cond delay="0"/>
                                  </p:stCondLst>
                                  <p:childTnLst>
                                    <p:animScale>
                                      <p:cBhvr>
                                        <p:cTn id="18" dur="500" fill="hold"/>
                                        <p:tgtEl>
                                          <p:spTgt spid="53"/>
                                        </p:tgtEl>
                                      </p:cBhvr>
                                      <p:by x="115000" y="115000"/>
                                    </p:animScale>
                                  </p:childTnLst>
                                </p:cTn>
                              </p:par>
                              <p:par>
                                <p:cTn id="19" presetID="53" presetClass="entr" presetSubtype="16"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 calcmode="lin" valueType="num">
                                      <p:cBhvr>
                                        <p:cTn id="21" dur="750" fill="hold"/>
                                        <p:tgtEl>
                                          <p:spTgt spid="57"/>
                                        </p:tgtEl>
                                        <p:attrNameLst>
                                          <p:attrName>ppt_w</p:attrName>
                                        </p:attrNameLst>
                                      </p:cBhvr>
                                      <p:tavLst>
                                        <p:tav tm="0">
                                          <p:val>
                                            <p:fltVal val="0"/>
                                          </p:val>
                                        </p:tav>
                                        <p:tav tm="100000">
                                          <p:val>
                                            <p:strVal val="#ppt_w"/>
                                          </p:val>
                                        </p:tav>
                                      </p:tavLst>
                                    </p:anim>
                                    <p:anim calcmode="lin" valueType="num">
                                      <p:cBhvr>
                                        <p:cTn id="22" dur="750" fill="hold"/>
                                        <p:tgtEl>
                                          <p:spTgt spid="57"/>
                                        </p:tgtEl>
                                        <p:attrNameLst>
                                          <p:attrName>ppt_h</p:attrName>
                                        </p:attrNameLst>
                                      </p:cBhvr>
                                      <p:tavLst>
                                        <p:tav tm="0">
                                          <p:val>
                                            <p:fltVal val="0"/>
                                          </p:val>
                                        </p:tav>
                                        <p:tav tm="100000">
                                          <p:val>
                                            <p:strVal val="#ppt_h"/>
                                          </p:val>
                                        </p:tav>
                                      </p:tavLst>
                                    </p:anim>
                                    <p:animEffect transition="in" filter="fade">
                                      <p:cBhvr>
                                        <p:cTn id="23" dur="750"/>
                                        <p:tgtEl>
                                          <p:spTgt spid="57"/>
                                        </p:tgtEl>
                                      </p:cBhvr>
                                    </p:animEffect>
                                  </p:childTnLst>
                                </p:cTn>
                              </p:par>
                              <p:par>
                                <p:cTn id="24" presetID="6" presetClass="emph" presetSubtype="0" autoRev="1" fill="hold" grpId="1" nodeType="withEffect">
                                  <p:stCondLst>
                                    <p:cond delay="0"/>
                                  </p:stCondLst>
                                  <p:childTnLst>
                                    <p:animScale>
                                      <p:cBhvr>
                                        <p:cTn id="25" dur="500" fill="hold"/>
                                        <p:tgtEl>
                                          <p:spTgt spid="57"/>
                                        </p:tgtEl>
                                      </p:cBhvr>
                                      <p:by x="115000" y="115000"/>
                                    </p:animScale>
                                  </p:childTnLst>
                                </p:cTn>
                              </p:par>
                              <p:par>
                                <p:cTn id="26" presetID="53" presetClass="entr" presetSubtype="16"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anim calcmode="lin" valueType="num">
                                      <p:cBhvr>
                                        <p:cTn id="28" dur="750" fill="hold"/>
                                        <p:tgtEl>
                                          <p:spTgt spid="61"/>
                                        </p:tgtEl>
                                        <p:attrNameLst>
                                          <p:attrName>ppt_w</p:attrName>
                                        </p:attrNameLst>
                                      </p:cBhvr>
                                      <p:tavLst>
                                        <p:tav tm="0">
                                          <p:val>
                                            <p:fltVal val="0"/>
                                          </p:val>
                                        </p:tav>
                                        <p:tav tm="100000">
                                          <p:val>
                                            <p:strVal val="#ppt_w"/>
                                          </p:val>
                                        </p:tav>
                                      </p:tavLst>
                                    </p:anim>
                                    <p:anim calcmode="lin" valueType="num">
                                      <p:cBhvr>
                                        <p:cTn id="29" dur="750" fill="hold"/>
                                        <p:tgtEl>
                                          <p:spTgt spid="61"/>
                                        </p:tgtEl>
                                        <p:attrNameLst>
                                          <p:attrName>ppt_h</p:attrName>
                                        </p:attrNameLst>
                                      </p:cBhvr>
                                      <p:tavLst>
                                        <p:tav tm="0">
                                          <p:val>
                                            <p:fltVal val="0"/>
                                          </p:val>
                                        </p:tav>
                                        <p:tav tm="100000">
                                          <p:val>
                                            <p:strVal val="#ppt_h"/>
                                          </p:val>
                                        </p:tav>
                                      </p:tavLst>
                                    </p:anim>
                                    <p:animEffect transition="in" filter="fade">
                                      <p:cBhvr>
                                        <p:cTn id="30" dur="750"/>
                                        <p:tgtEl>
                                          <p:spTgt spid="61"/>
                                        </p:tgtEl>
                                      </p:cBhvr>
                                    </p:animEffect>
                                  </p:childTnLst>
                                </p:cTn>
                              </p:par>
                              <p:par>
                                <p:cTn id="31" presetID="6" presetClass="emph" presetSubtype="0" autoRev="1" fill="hold" grpId="1" nodeType="withEffect">
                                  <p:stCondLst>
                                    <p:cond delay="0"/>
                                  </p:stCondLst>
                                  <p:childTnLst>
                                    <p:animScale>
                                      <p:cBhvr>
                                        <p:cTn id="32" dur="500" fill="hold"/>
                                        <p:tgtEl>
                                          <p:spTgt spid="61"/>
                                        </p:tgtEl>
                                      </p:cBhvr>
                                      <p:by x="115000" y="115000"/>
                                    </p:animScale>
                                  </p:childTnLst>
                                </p:cTn>
                              </p:par>
                              <p:par>
                                <p:cTn id="33" presetID="53" presetClass="entr" presetSubtype="16" fill="hold" grpId="0" nodeType="with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p:cTn id="35" dur="750" fill="hold"/>
                                        <p:tgtEl>
                                          <p:spTgt spid="65"/>
                                        </p:tgtEl>
                                        <p:attrNameLst>
                                          <p:attrName>ppt_w</p:attrName>
                                        </p:attrNameLst>
                                      </p:cBhvr>
                                      <p:tavLst>
                                        <p:tav tm="0">
                                          <p:val>
                                            <p:fltVal val="0"/>
                                          </p:val>
                                        </p:tav>
                                        <p:tav tm="100000">
                                          <p:val>
                                            <p:strVal val="#ppt_w"/>
                                          </p:val>
                                        </p:tav>
                                      </p:tavLst>
                                    </p:anim>
                                    <p:anim calcmode="lin" valueType="num">
                                      <p:cBhvr>
                                        <p:cTn id="36" dur="750" fill="hold"/>
                                        <p:tgtEl>
                                          <p:spTgt spid="65"/>
                                        </p:tgtEl>
                                        <p:attrNameLst>
                                          <p:attrName>ppt_h</p:attrName>
                                        </p:attrNameLst>
                                      </p:cBhvr>
                                      <p:tavLst>
                                        <p:tav tm="0">
                                          <p:val>
                                            <p:fltVal val="0"/>
                                          </p:val>
                                        </p:tav>
                                        <p:tav tm="100000">
                                          <p:val>
                                            <p:strVal val="#ppt_h"/>
                                          </p:val>
                                        </p:tav>
                                      </p:tavLst>
                                    </p:anim>
                                    <p:animEffect transition="in" filter="fade">
                                      <p:cBhvr>
                                        <p:cTn id="37" dur="750"/>
                                        <p:tgtEl>
                                          <p:spTgt spid="65"/>
                                        </p:tgtEl>
                                      </p:cBhvr>
                                    </p:animEffect>
                                  </p:childTnLst>
                                </p:cTn>
                              </p:par>
                              <p:par>
                                <p:cTn id="38" presetID="6" presetClass="emph" presetSubtype="0" autoRev="1" fill="hold" grpId="1" nodeType="withEffect">
                                  <p:stCondLst>
                                    <p:cond delay="0"/>
                                  </p:stCondLst>
                                  <p:childTnLst>
                                    <p:animScale>
                                      <p:cBhvr>
                                        <p:cTn id="39" dur="500" fill="hold"/>
                                        <p:tgtEl>
                                          <p:spTgt spid="65"/>
                                        </p:tgtEl>
                                      </p:cBhvr>
                                      <p:by x="115000" y="115000"/>
                                    </p:animScale>
                                  </p:childTnLst>
                                </p:cTn>
                              </p:par>
                              <p:par>
                                <p:cTn id="40" presetID="53" presetClass="entr" presetSubtype="16" fill="hold" grpId="0" nodeType="with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p:cTn id="42" dur="750" fill="hold"/>
                                        <p:tgtEl>
                                          <p:spTgt spid="69"/>
                                        </p:tgtEl>
                                        <p:attrNameLst>
                                          <p:attrName>ppt_w</p:attrName>
                                        </p:attrNameLst>
                                      </p:cBhvr>
                                      <p:tavLst>
                                        <p:tav tm="0">
                                          <p:val>
                                            <p:fltVal val="0"/>
                                          </p:val>
                                        </p:tav>
                                        <p:tav tm="100000">
                                          <p:val>
                                            <p:strVal val="#ppt_w"/>
                                          </p:val>
                                        </p:tav>
                                      </p:tavLst>
                                    </p:anim>
                                    <p:anim calcmode="lin" valueType="num">
                                      <p:cBhvr>
                                        <p:cTn id="43" dur="750" fill="hold"/>
                                        <p:tgtEl>
                                          <p:spTgt spid="69"/>
                                        </p:tgtEl>
                                        <p:attrNameLst>
                                          <p:attrName>ppt_h</p:attrName>
                                        </p:attrNameLst>
                                      </p:cBhvr>
                                      <p:tavLst>
                                        <p:tav tm="0">
                                          <p:val>
                                            <p:fltVal val="0"/>
                                          </p:val>
                                        </p:tav>
                                        <p:tav tm="100000">
                                          <p:val>
                                            <p:strVal val="#ppt_h"/>
                                          </p:val>
                                        </p:tav>
                                      </p:tavLst>
                                    </p:anim>
                                    <p:animEffect transition="in" filter="fade">
                                      <p:cBhvr>
                                        <p:cTn id="44" dur="750"/>
                                        <p:tgtEl>
                                          <p:spTgt spid="69"/>
                                        </p:tgtEl>
                                      </p:cBhvr>
                                    </p:animEffect>
                                  </p:childTnLst>
                                </p:cTn>
                              </p:par>
                              <p:par>
                                <p:cTn id="45" presetID="6" presetClass="emph" presetSubtype="0" autoRev="1" fill="hold" grpId="1" nodeType="withEffect">
                                  <p:stCondLst>
                                    <p:cond delay="0"/>
                                  </p:stCondLst>
                                  <p:childTnLst>
                                    <p:animScale>
                                      <p:cBhvr>
                                        <p:cTn id="46" dur="500" fill="hold"/>
                                        <p:tgtEl>
                                          <p:spTgt spid="69"/>
                                        </p:tgtEl>
                                      </p:cBhvr>
                                      <p:by x="115000" y="115000"/>
                                    </p:animScale>
                                  </p:childTnLst>
                                </p:cTn>
                              </p:par>
                              <p:par>
                                <p:cTn id="47" presetID="53" presetClass="entr" presetSubtype="16" fill="hold" grpId="0" nodeType="withEffect">
                                  <p:stCondLst>
                                    <p:cond delay="0"/>
                                  </p:stCondLst>
                                  <p:childTnLst>
                                    <p:set>
                                      <p:cBhvr>
                                        <p:cTn id="48" dur="1" fill="hold">
                                          <p:stCondLst>
                                            <p:cond delay="0"/>
                                          </p:stCondLst>
                                        </p:cTn>
                                        <p:tgtEl>
                                          <p:spTgt spid="73"/>
                                        </p:tgtEl>
                                        <p:attrNameLst>
                                          <p:attrName>style.visibility</p:attrName>
                                        </p:attrNameLst>
                                      </p:cBhvr>
                                      <p:to>
                                        <p:strVal val="visible"/>
                                      </p:to>
                                    </p:set>
                                    <p:anim calcmode="lin" valueType="num">
                                      <p:cBhvr>
                                        <p:cTn id="49" dur="750" fill="hold"/>
                                        <p:tgtEl>
                                          <p:spTgt spid="73"/>
                                        </p:tgtEl>
                                        <p:attrNameLst>
                                          <p:attrName>ppt_w</p:attrName>
                                        </p:attrNameLst>
                                      </p:cBhvr>
                                      <p:tavLst>
                                        <p:tav tm="0">
                                          <p:val>
                                            <p:fltVal val="0"/>
                                          </p:val>
                                        </p:tav>
                                        <p:tav tm="100000">
                                          <p:val>
                                            <p:strVal val="#ppt_w"/>
                                          </p:val>
                                        </p:tav>
                                      </p:tavLst>
                                    </p:anim>
                                    <p:anim calcmode="lin" valueType="num">
                                      <p:cBhvr>
                                        <p:cTn id="50" dur="750" fill="hold"/>
                                        <p:tgtEl>
                                          <p:spTgt spid="73"/>
                                        </p:tgtEl>
                                        <p:attrNameLst>
                                          <p:attrName>ppt_h</p:attrName>
                                        </p:attrNameLst>
                                      </p:cBhvr>
                                      <p:tavLst>
                                        <p:tav tm="0">
                                          <p:val>
                                            <p:fltVal val="0"/>
                                          </p:val>
                                        </p:tav>
                                        <p:tav tm="100000">
                                          <p:val>
                                            <p:strVal val="#ppt_h"/>
                                          </p:val>
                                        </p:tav>
                                      </p:tavLst>
                                    </p:anim>
                                    <p:animEffect transition="in" filter="fade">
                                      <p:cBhvr>
                                        <p:cTn id="51" dur="750"/>
                                        <p:tgtEl>
                                          <p:spTgt spid="73"/>
                                        </p:tgtEl>
                                      </p:cBhvr>
                                    </p:animEffect>
                                  </p:childTnLst>
                                </p:cTn>
                              </p:par>
                              <p:par>
                                <p:cTn id="52" presetID="6" presetClass="emph" presetSubtype="0" autoRev="1" fill="hold" grpId="1" nodeType="withEffect">
                                  <p:stCondLst>
                                    <p:cond delay="0"/>
                                  </p:stCondLst>
                                  <p:childTnLst>
                                    <p:animScale>
                                      <p:cBhvr>
                                        <p:cTn id="53" dur="500" fill="hold"/>
                                        <p:tgtEl>
                                          <p:spTgt spid="73"/>
                                        </p:tgtEl>
                                      </p:cBhvr>
                                      <p:by x="115000" y="115000"/>
                                    </p:animScale>
                                  </p:childTnLst>
                                </p:cTn>
                              </p:par>
                              <p:par>
                                <p:cTn id="54" presetID="53" presetClass="entr" presetSubtype="16" fill="hold" grpId="0" nodeType="with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p:cTn id="56" dur="750" fill="hold"/>
                                        <p:tgtEl>
                                          <p:spTgt spid="77"/>
                                        </p:tgtEl>
                                        <p:attrNameLst>
                                          <p:attrName>ppt_w</p:attrName>
                                        </p:attrNameLst>
                                      </p:cBhvr>
                                      <p:tavLst>
                                        <p:tav tm="0">
                                          <p:val>
                                            <p:fltVal val="0"/>
                                          </p:val>
                                        </p:tav>
                                        <p:tav tm="100000">
                                          <p:val>
                                            <p:strVal val="#ppt_w"/>
                                          </p:val>
                                        </p:tav>
                                      </p:tavLst>
                                    </p:anim>
                                    <p:anim calcmode="lin" valueType="num">
                                      <p:cBhvr>
                                        <p:cTn id="57" dur="750" fill="hold"/>
                                        <p:tgtEl>
                                          <p:spTgt spid="77"/>
                                        </p:tgtEl>
                                        <p:attrNameLst>
                                          <p:attrName>ppt_h</p:attrName>
                                        </p:attrNameLst>
                                      </p:cBhvr>
                                      <p:tavLst>
                                        <p:tav tm="0">
                                          <p:val>
                                            <p:fltVal val="0"/>
                                          </p:val>
                                        </p:tav>
                                        <p:tav tm="100000">
                                          <p:val>
                                            <p:strVal val="#ppt_h"/>
                                          </p:val>
                                        </p:tav>
                                      </p:tavLst>
                                    </p:anim>
                                    <p:animEffect transition="in" filter="fade">
                                      <p:cBhvr>
                                        <p:cTn id="58" dur="750"/>
                                        <p:tgtEl>
                                          <p:spTgt spid="77"/>
                                        </p:tgtEl>
                                      </p:cBhvr>
                                    </p:animEffect>
                                  </p:childTnLst>
                                </p:cTn>
                              </p:par>
                              <p:par>
                                <p:cTn id="59" presetID="6" presetClass="emph" presetSubtype="0" autoRev="1" fill="hold" grpId="1" nodeType="withEffect">
                                  <p:stCondLst>
                                    <p:cond delay="0"/>
                                  </p:stCondLst>
                                  <p:childTnLst>
                                    <p:animScale>
                                      <p:cBhvr>
                                        <p:cTn id="60" dur="500" fill="hold"/>
                                        <p:tgtEl>
                                          <p:spTgt spid="77"/>
                                        </p:tgtEl>
                                      </p:cBhvr>
                                      <p:by x="115000" y="115000"/>
                                    </p:animScale>
                                  </p:childTnLst>
                                </p:cTn>
                              </p:par>
                              <p:par>
                                <p:cTn id="61" presetID="53" presetClass="entr" presetSubtype="16" fill="hold" grpId="0" nodeType="withEffect">
                                  <p:stCondLst>
                                    <p:cond delay="0"/>
                                  </p:stCondLst>
                                  <p:childTnLst>
                                    <p:set>
                                      <p:cBhvr>
                                        <p:cTn id="62" dur="1" fill="hold">
                                          <p:stCondLst>
                                            <p:cond delay="0"/>
                                          </p:stCondLst>
                                        </p:cTn>
                                        <p:tgtEl>
                                          <p:spTgt spid="81"/>
                                        </p:tgtEl>
                                        <p:attrNameLst>
                                          <p:attrName>style.visibility</p:attrName>
                                        </p:attrNameLst>
                                      </p:cBhvr>
                                      <p:to>
                                        <p:strVal val="visible"/>
                                      </p:to>
                                    </p:set>
                                    <p:anim calcmode="lin" valueType="num">
                                      <p:cBhvr>
                                        <p:cTn id="63" dur="750" fill="hold"/>
                                        <p:tgtEl>
                                          <p:spTgt spid="81"/>
                                        </p:tgtEl>
                                        <p:attrNameLst>
                                          <p:attrName>ppt_w</p:attrName>
                                        </p:attrNameLst>
                                      </p:cBhvr>
                                      <p:tavLst>
                                        <p:tav tm="0">
                                          <p:val>
                                            <p:fltVal val="0"/>
                                          </p:val>
                                        </p:tav>
                                        <p:tav tm="100000">
                                          <p:val>
                                            <p:strVal val="#ppt_w"/>
                                          </p:val>
                                        </p:tav>
                                      </p:tavLst>
                                    </p:anim>
                                    <p:anim calcmode="lin" valueType="num">
                                      <p:cBhvr>
                                        <p:cTn id="64" dur="750" fill="hold"/>
                                        <p:tgtEl>
                                          <p:spTgt spid="81"/>
                                        </p:tgtEl>
                                        <p:attrNameLst>
                                          <p:attrName>ppt_h</p:attrName>
                                        </p:attrNameLst>
                                      </p:cBhvr>
                                      <p:tavLst>
                                        <p:tav tm="0">
                                          <p:val>
                                            <p:fltVal val="0"/>
                                          </p:val>
                                        </p:tav>
                                        <p:tav tm="100000">
                                          <p:val>
                                            <p:strVal val="#ppt_h"/>
                                          </p:val>
                                        </p:tav>
                                      </p:tavLst>
                                    </p:anim>
                                    <p:animEffect transition="in" filter="fade">
                                      <p:cBhvr>
                                        <p:cTn id="65" dur="750"/>
                                        <p:tgtEl>
                                          <p:spTgt spid="81"/>
                                        </p:tgtEl>
                                      </p:cBhvr>
                                    </p:animEffect>
                                  </p:childTnLst>
                                </p:cTn>
                              </p:par>
                              <p:par>
                                <p:cTn id="66" presetID="6" presetClass="emph" presetSubtype="0" autoRev="1" fill="hold" grpId="1" nodeType="withEffect">
                                  <p:stCondLst>
                                    <p:cond delay="0"/>
                                  </p:stCondLst>
                                  <p:childTnLst>
                                    <p:animScale>
                                      <p:cBhvr>
                                        <p:cTn id="67" dur="500" fill="hold"/>
                                        <p:tgtEl>
                                          <p:spTgt spid="81"/>
                                        </p:tgtEl>
                                      </p:cBhvr>
                                      <p:by x="115000" y="115000"/>
                                    </p:animScale>
                                  </p:childTnLst>
                                </p:cTn>
                              </p:par>
                              <p:par>
                                <p:cTn id="68" presetID="53" presetClass="entr" presetSubtype="16" fill="hold" grpId="0" nodeType="withEffect">
                                  <p:stCondLst>
                                    <p:cond delay="0"/>
                                  </p:stCondLst>
                                  <p:childTnLst>
                                    <p:set>
                                      <p:cBhvr>
                                        <p:cTn id="69" dur="1" fill="hold">
                                          <p:stCondLst>
                                            <p:cond delay="0"/>
                                          </p:stCondLst>
                                        </p:cTn>
                                        <p:tgtEl>
                                          <p:spTgt spid="85"/>
                                        </p:tgtEl>
                                        <p:attrNameLst>
                                          <p:attrName>style.visibility</p:attrName>
                                        </p:attrNameLst>
                                      </p:cBhvr>
                                      <p:to>
                                        <p:strVal val="visible"/>
                                      </p:to>
                                    </p:set>
                                    <p:anim calcmode="lin" valueType="num">
                                      <p:cBhvr>
                                        <p:cTn id="70" dur="750" fill="hold"/>
                                        <p:tgtEl>
                                          <p:spTgt spid="85"/>
                                        </p:tgtEl>
                                        <p:attrNameLst>
                                          <p:attrName>ppt_w</p:attrName>
                                        </p:attrNameLst>
                                      </p:cBhvr>
                                      <p:tavLst>
                                        <p:tav tm="0">
                                          <p:val>
                                            <p:fltVal val="0"/>
                                          </p:val>
                                        </p:tav>
                                        <p:tav tm="100000">
                                          <p:val>
                                            <p:strVal val="#ppt_w"/>
                                          </p:val>
                                        </p:tav>
                                      </p:tavLst>
                                    </p:anim>
                                    <p:anim calcmode="lin" valueType="num">
                                      <p:cBhvr>
                                        <p:cTn id="71" dur="750" fill="hold"/>
                                        <p:tgtEl>
                                          <p:spTgt spid="85"/>
                                        </p:tgtEl>
                                        <p:attrNameLst>
                                          <p:attrName>ppt_h</p:attrName>
                                        </p:attrNameLst>
                                      </p:cBhvr>
                                      <p:tavLst>
                                        <p:tav tm="0">
                                          <p:val>
                                            <p:fltVal val="0"/>
                                          </p:val>
                                        </p:tav>
                                        <p:tav tm="100000">
                                          <p:val>
                                            <p:strVal val="#ppt_h"/>
                                          </p:val>
                                        </p:tav>
                                      </p:tavLst>
                                    </p:anim>
                                    <p:animEffect transition="in" filter="fade">
                                      <p:cBhvr>
                                        <p:cTn id="72" dur="750"/>
                                        <p:tgtEl>
                                          <p:spTgt spid="85"/>
                                        </p:tgtEl>
                                      </p:cBhvr>
                                    </p:animEffect>
                                  </p:childTnLst>
                                </p:cTn>
                              </p:par>
                              <p:par>
                                <p:cTn id="73" presetID="6" presetClass="emph" presetSubtype="0" autoRev="1" fill="hold" grpId="1" nodeType="withEffect">
                                  <p:stCondLst>
                                    <p:cond delay="0"/>
                                  </p:stCondLst>
                                  <p:childTnLst>
                                    <p:animScale>
                                      <p:cBhvr>
                                        <p:cTn id="74" dur="500" fill="hold"/>
                                        <p:tgtEl>
                                          <p:spTgt spid="85"/>
                                        </p:tgtEl>
                                      </p:cBhvr>
                                      <p:by x="115000" y="115000"/>
                                    </p:animScale>
                                  </p:childTnLst>
                                </p:cTn>
                              </p:par>
                              <p:par>
                                <p:cTn id="75" presetID="53" presetClass="entr" presetSubtype="16" fill="hold" grpId="0"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750" fill="hold"/>
                                        <p:tgtEl>
                                          <p:spTgt spid="50"/>
                                        </p:tgtEl>
                                        <p:attrNameLst>
                                          <p:attrName>ppt_w</p:attrName>
                                        </p:attrNameLst>
                                      </p:cBhvr>
                                      <p:tavLst>
                                        <p:tav tm="0">
                                          <p:val>
                                            <p:fltVal val="0"/>
                                          </p:val>
                                        </p:tav>
                                        <p:tav tm="100000">
                                          <p:val>
                                            <p:strVal val="#ppt_w"/>
                                          </p:val>
                                        </p:tav>
                                      </p:tavLst>
                                    </p:anim>
                                    <p:anim calcmode="lin" valueType="num">
                                      <p:cBhvr>
                                        <p:cTn id="78" dur="750" fill="hold"/>
                                        <p:tgtEl>
                                          <p:spTgt spid="50"/>
                                        </p:tgtEl>
                                        <p:attrNameLst>
                                          <p:attrName>ppt_h</p:attrName>
                                        </p:attrNameLst>
                                      </p:cBhvr>
                                      <p:tavLst>
                                        <p:tav tm="0">
                                          <p:val>
                                            <p:fltVal val="0"/>
                                          </p:val>
                                        </p:tav>
                                        <p:tav tm="100000">
                                          <p:val>
                                            <p:strVal val="#ppt_h"/>
                                          </p:val>
                                        </p:tav>
                                      </p:tavLst>
                                    </p:anim>
                                    <p:animEffect transition="in" filter="fade">
                                      <p:cBhvr>
                                        <p:cTn id="79" dur="750"/>
                                        <p:tgtEl>
                                          <p:spTgt spid="50"/>
                                        </p:tgtEl>
                                      </p:cBhvr>
                                    </p:animEffect>
                                  </p:childTnLst>
                                </p:cTn>
                              </p:par>
                              <p:par>
                                <p:cTn id="80" presetID="6" presetClass="emph" presetSubtype="0" autoRev="1" fill="hold" grpId="1" nodeType="withEffect">
                                  <p:stCondLst>
                                    <p:cond delay="0"/>
                                  </p:stCondLst>
                                  <p:childTnLst>
                                    <p:animScale>
                                      <p:cBhvr>
                                        <p:cTn id="81" dur="500" fill="hold"/>
                                        <p:tgtEl>
                                          <p:spTgt spid="50"/>
                                        </p:tgtEl>
                                      </p:cBhvr>
                                      <p:by x="115000" y="115000"/>
                                    </p:animScale>
                                  </p:childTnLst>
                                </p:cTn>
                              </p:par>
                              <p:par>
                                <p:cTn id="82" presetID="53" presetClass="entr" presetSubtype="16" fill="hold" grpId="0" nodeType="withEffect">
                                  <p:stCondLst>
                                    <p:cond delay="0"/>
                                  </p:stCondLst>
                                  <p:childTnLst>
                                    <p:set>
                                      <p:cBhvr>
                                        <p:cTn id="83" dur="1" fill="hold">
                                          <p:stCondLst>
                                            <p:cond delay="0"/>
                                          </p:stCondLst>
                                        </p:cTn>
                                        <p:tgtEl>
                                          <p:spTgt spid="54"/>
                                        </p:tgtEl>
                                        <p:attrNameLst>
                                          <p:attrName>style.visibility</p:attrName>
                                        </p:attrNameLst>
                                      </p:cBhvr>
                                      <p:to>
                                        <p:strVal val="visible"/>
                                      </p:to>
                                    </p:set>
                                    <p:anim calcmode="lin" valueType="num">
                                      <p:cBhvr>
                                        <p:cTn id="84" dur="750" fill="hold"/>
                                        <p:tgtEl>
                                          <p:spTgt spid="54"/>
                                        </p:tgtEl>
                                        <p:attrNameLst>
                                          <p:attrName>ppt_w</p:attrName>
                                        </p:attrNameLst>
                                      </p:cBhvr>
                                      <p:tavLst>
                                        <p:tav tm="0">
                                          <p:val>
                                            <p:fltVal val="0"/>
                                          </p:val>
                                        </p:tav>
                                        <p:tav tm="100000">
                                          <p:val>
                                            <p:strVal val="#ppt_w"/>
                                          </p:val>
                                        </p:tav>
                                      </p:tavLst>
                                    </p:anim>
                                    <p:anim calcmode="lin" valueType="num">
                                      <p:cBhvr>
                                        <p:cTn id="85" dur="750" fill="hold"/>
                                        <p:tgtEl>
                                          <p:spTgt spid="54"/>
                                        </p:tgtEl>
                                        <p:attrNameLst>
                                          <p:attrName>ppt_h</p:attrName>
                                        </p:attrNameLst>
                                      </p:cBhvr>
                                      <p:tavLst>
                                        <p:tav tm="0">
                                          <p:val>
                                            <p:fltVal val="0"/>
                                          </p:val>
                                        </p:tav>
                                        <p:tav tm="100000">
                                          <p:val>
                                            <p:strVal val="#ppt_h"/>
                                          </p:val>
                                        </p:tav>
                                      </p:tavLst>
                                    </p:anim>
                                    <p:animEffect transition="in" filter="fade">
                                      <p:cBhvr>
                                        <p:cTn id="86" dur="750"/>
                                        <p:tgtEl>
                                          <p:spTgt spid="54"/>
                                        </p:tgtEl>
                                      </p:cBhvr>
                                    </p:animEffect>
                                  </p:childTnLst>
                                </p:cTn>
                              </p:par>
                              <p:par>
                                <p:cTn id="87" presetID="6" presetClass="emph" presetSubtype="0" autoRev="1" fill="hold" grpId="1" nodeType="withEffect">
                                  <p:stCondLst>
                                    <p:cond delay="0"/>
                                  </p:stCondLst>
                                  <p:childTnLst>
                                    <p:animScale>
                                      <p:cBhvr>
                                        <p:cTn id="88" dur="500" fill="hold"/>
                                        <p:tgtEl>
                                          <p:spTgt spid="54"/>
                                        </p:tgtEl>
                                      </p:cBhvr>
                                      <p:by x="115000" y="115000"/>
                                    </p:animScale>
                                  </p:childTnLst>
                                </p:cTn>
                              </p:par>
                              <p:par>
                                <p:cTn id="89" presetID="53" presetClass="entr" presetSubtype="16" fill="hold" grpId="0" nodeType="withEffect">
                                  <p:stCondLst>
                                    <p:cond delay="0"/>
                                  </p:stCondLst>
                                  <p:childTnLst>
                                    <p:set>
                                      <p:cBhvr>
                                        <p:cTn id="90" dur="1" fill="hold">
                                          <p:stCondLst>
                                            <p:cond delay="0"/>
                                          </p:stCondLst>
                                        </p:cTn>
                                        <p:tgtEl>
                                          <p:spTgt spid="58"/>
                                        </p:tgtEl>
                                        <p:attrNameLst>
                                          <p:attrName>style.visibility</p:attrName>
                                        </p:attrNameLst>
                                      </p:cBhvr>
                                      <p:to>
                                        <p:strVal val="visible"/>
                                      </p:to>
                                    </p:set>
                                    <p:anim calcmode="lin" valueType="num">
                                      <p:cBhvr>
                                        <p:cTn id="91" dur="750" fill="hold"/>
                                        <p:tgtEl>
                                          <p:spTgt spid="58"/>
                                        </p:tgtEl>
                                        <p:attrNameLst>
                                          <p:attrName>ppt_w</p:attrName>
                                        </p:attrNameLst>
                                      </p:cBhvr>
                                      <p:tavLst>
                                        <p:tav tm="0">
                                          <p:val>
                                            <p:fltVal val="0"/>
                                          </p:val>
                                        </p:tav>
                                        <p:tav tm="100000">
                                          <p:val>
                                            <p:strVal val="#ppt_w"/>
                                          </p:val>
                                        </p:tav>
                                      </p:tavLst>
                                    </p:anim>
                                    <p:anim calcmode="lin" valueType="num">
                                      <p:cBhvr>
                                        <p:cTn id="92" dur="750" fill="hold"/>
                                        <p:tgtEl>
                                          <p:spTgt spid="58"/>
                                        </p:tgtEl>
                                        <p:attrNameLst>
                                          <p:attrName>ppt_h</p:attrName>
                                        </p:attrNameLst>
                                      </p:cBhvr>
                                      <p:tavLst>
                                        <p:tav tm="0">
                                          <p:val>
                                            <p:fltVal val="0"/>
                                          </p:val>
                                        </p:tav>
                                        <p:tav tm="100000">
                                          <p:val>
                                            <p:strVal val="#ppt_h"/>
                                          </p:val>
                                        </p:tav>
                                      </p:tavLst>
                                    </p:anim>
                                    <p:animEffect transition="in" filter="fade">
                                      <p:cBhvr>
                                        <p:cTn id="93" dur="750"/>
                                        <p:tgtEl>
                                          <p:spTgt spid="58"/>
                                        </p:tgtEl>
                                      </p:cBhvr>
                                    </p:animEffect>
                                  </p:childTnLst>
                                </p:cTn>
                              </p:par>
                              <p:par>
                                <p:cTn id="94" presetID="6" presetClass="emph" presetSubtype="0" autoRev="1" fill="hold" grpId="1" nodeType="withEffect">
                                  <p:stCondLst>
                                    <p:cond delay="0"/>
                                  </p:stCondLst>
                                  <p:childTnLst>
                                    <p:animScale>
                                      <p:cBhvr>
                                        <p:cTn id="95" dur="500" fill="hold"/>
                                        <p:tgtEl>
                                          <p:spTgt spid="58"/>
                                        </p:tgtEl>
                                      </p:cBhvr>
                                      <p:by x="115000" y="115000"/>
                                    </p:animScale>
                                  </p:childTnLst>
                                </p:cTn>
                              </p:par>
                              <p:par>
                                <p:cTn id="96" presetID="53" presetClass="entr" presetSubtype="16" fill="hold" grpId="0" nodeType="withEffect">
                                  <p:stCondLst>
                                    <p:cond delay="0"/>
                                  </p:stCondLst>
                                  <p:childTnLst>
                                    <p:set>
                                      <p:cBhvr>
                                        <p:cTn id="97" dur="1" fill="hold">
                                          <p:stCondLst>
                                            <p:cond delay="0"/>
                                          </p:stCondLst>
                                        </p:cTn>
                                        <p:tgtEl>
                                          <p:spTgt spid="62"/>
                                        </p:tgtEl>
                                        <p:attrNameLst>
                                          <p:attrName>style.visibility</p:attrName>
                                        </p:attrNameLst>
                                      </p:cBhvr>
                                      <p:to>
                                        <p:strVal val="visible"/>
                                      </p:to>
                                    </p:set>
                                    <p:anim calcmode="lin" valueType="num">
                                      <p:cBhvr>
                                        <p:cTn id="98" dur="750" fill="hold"/>
                                        <p:tgtEl>
                                          <p:spTgt spid="62"/>
                                        </p:tgtEl>
                                        <p:attrNameLst>
                                          <p:attrName>ppt_w</p:attrName>
                                        </p:attrNameLst>
                                      </p:cBhvr>
                                      <p:tavLst>
                                        <p:tav tm="0">
                                          <p:val>
                                            <p:fltVal val="0"/>
                                          </p:val>
                                        </p:tav>
                                        <p:tav tm="100000">
                                          <p:val>
                                            <p:strVal val="#ppt_w"/>
                                          </p:val>
                                        </p:tav>
                                      </p:tavLst>
                                    </p:anim>
                                    <p:anim calcmode="lin" valueType="num">
                                      <p:cBhvr>
                                        <p:cTn id="99" dur="750" fill="hold"/>
                                        <p:tgtEl>
                                          <p:spTgt spid="62"/>
                                        </p:tgtEl>
                                        <p:attrNameLst>
                                          <p:attrName>ppt_h</p:attrName>
                                        </p:attrNameLst>
                                      </p:cBhvr>
                                      <p:tavLst>
                                        <p:tav tm="0">
                                          <p:val>
                                            <p:fltVal val="0"/>
                                          </p:val>
                                        </p:tav>
                                        <p:tav tm="100000">
                                          <p:val>
                                            <p:strVal val="#ppt_h"/>
                                          </p:val>
                                        </p:tav>
                                      </p:tavLst>
                                    </p:anim>
                                    <p:animEffect transition="in" filter="fade">
                                      <p:cBhvr>
                                        <p:cTn id="100" dur="750"/>
                                        <p:tgtEl>
                                          <p:spTgt spid="62"/>
                                        </p:tgtEl>
                                      </p:cBhvr>
                                    </p:animEffect>
                                  </p:childTnLst>
                                </p:cTn>
                              </p:par>
                              <p:par>
                                <p:cTn id="101" presetID="6" presetClass="emph" presetSubtype="0" autoRev="1" fill="hold" grpId="1" nodeType="withEffect">
                                  <p:stCondLst>
                                    <p:cond delay="0"/>
                                  </p:stCondLst>
                                  <p:childTnLst>
                                    <p:animScale>
                                      <p:cBhvr>
                                        <p:cTn id="102" dur="500" fill="hold"/>
                                        <p:tgtEl>
                                          <p:spTgt spid="62"/>
                                        </p:tgtEl>
                                      </p:cBhvr>
                                      <p:by x="115000" y="115000"/>
                                    </p:animScale>
                                  </p:childTnLst>
                                </p:cTn>
                              </p:par>
                              <p:par>
                                <p:cTn id="103" presetID="53" presetClass="entr" presetSubtype="16" fill="hold" grpId="0" nodeType="withEffect">
                                  <p:stCondLst>
                                    <p:cond delay="0"/>
                                  </p:stCondLst>
                                  <p:childTnLst>
                                    <p:set>
                                      <p:cBhvr>
                                        <p:cTn id="104" dur="1" fill="hold">
                                          <p:stCondLst>
                                            <p:cond delay="0"/>
                                          </p:stCondLst>
                                        </p:cTn>
                                        <p:tgtEl>
                                          <p:spTgt spid="66"/>
                                        </p:tgtEl>
                                        <p:attrNameLst>
                                          <p:attrName>style.visibility</p:attrName>
                                        </p:attrNameLst>
                                      </p:cBhvr>
                                      <p:to>
                                        <p:strVal val="visible"/>
                                      </p:to>
                                    </p:set>
                                    <p:anim calcmode="lin" valueType="num">
                                      <p:cBhvr>
                                        <p:cTn id="105" dur="750" fill="hold"/>
                                        <p:tgtEl>
                                          <p:spTgt spid="66"/>
                                        </p:tgtEl>
                                        <p:attrNameLst>
                                          <p:attrName>ppt_w</p:attrName>
                                        </p:attrNameLst>
                                      </p:cBhvr>
                                      <p:tavLst>
                                        <p:tav tm="0">
                                          <p:val>
                                            <p:fltVal val="0"/>
                                          </p:val>
                                        </p:tav>
                                        <p:tav tm="100000">
                                          <p:val>
                                            <p:strVal val="#ppt_w"/>
                                          </p:val>
                                        </p:tav>
                                      </p:tavLst>
                                    </p:anim>
                                    <p:anim calcmode="lin" valueType="num">
                                      <p:cBhvr>
                                        <p:cTn id="106" dur="750" fill="hold"/>
                                        <p:tgtEl>
                                          <p:spTgt spid="66"/>
                                        </p:tgtEl>
                                        <p:attrNameLst>
                                          <p:attrName>ppt_h</p:attrName>
                                        </p:attrNameLst>
                                      </p:cBhvr>
                                      <p:tavLst>
                                        <p:tav tm="0">
                                          <p:val>
                                            <p:fltVal val="0"/>
                                          </p:val>
                                        </p:tav>
                                        <p:tav tm="100000">
                                          <p:val>
                                            <p:strVal val="#ppt_h"/>
                                          </p:val>
                                        </p:tav>
                                      </p:tavLst>
                                    </p:anim>
                                    <p:animEffect transition="in" filter="fade">
                                      <p:cBhvr>
                                        <p:cTn id="107" dur="750"/>
                                        <p:tgtEl>
                                          <p:spTgt spid="66"/>
                                        </p:tgtEl>
                                      </p:cBhvr>
                                    </p:animEffect>
                                  </p:childTnLst>
                                </p:cTn>
                              </p:par>
                              <p:par>
                                <p:cTn id="108" presetID="6" presetClass="emph" presetSubtype="0" autoRev="1" fill="hold" grpId="1" nodeType="withEffect">
                                  <p:stCondLst>
                                    <p:cond delay="0"/>
                                  </p:stCondLst>
                                  <p:childTnLst>
                                    <p:animScale>
                                      <p:cBhvr>
                                        <p:cTn id="109" dur="500" fill="hold"/>
                                        <p:tgtEl>
                                          <p:spTgt spid="66"/>
                                        </p:tgtEl>
                                      </p:cBhvr>
                                      <p:by x="115000" y="115000"/>
                                    </p:animScale>
                                  </p:childTnLst>
                                </p:cTn>
                              </p:par>
                              <p:par>
                                <p:cTn id="110" presetID="53" presetClass="entr" presetSubtype="16" fill="hold" grpId="0" nodeType="with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750" fill="hold"/>
                                        <p:tgtEl>
                                          <p:spTgt spid="70"/>
                                        </p:tgtEl>
                                        <p:attrNameLst>
                                          <p:attrName>ppt_w</p:attrName>
                                        </p:attrNameLst>
                                      </p:cBhvr>
                                      <p:tavLst>
                                        <p:tav tm="0">
                                          <p:val>
                                            <p:fltVal val="0"/>
                                          </p:val>
                                        </p:tav>
                                        <p:tav tm="100000">
                                          <p:val>
                                            <p:strVal val="#ppt_w"/>
                                          </p:val>
                                        </p:tav>
                                      </p:tavLst>
                                    </p:anim>
                                    <p:anim calcmode="lin" valueType="num">
                                      <p:cBhvr>
                                        <p:cTn id="113" dur="750" fill="hold"/>
                                        <p:tgtEl>
                                          <p:spTgt spid="70"/>
                                        </p:tgtEl>
                                        <p:attrNameLst>
                                          <p:attrName>ppt_h</p:attrName>
                                        </p:attrNameLst>
                                      </p:cBhvr>
                                      <p:tavLst>
                                        <p:tav tm="0">
                                          <p:val>
                                            <p:fltVal val="0"/>
                                          </p:val>
                                        </p:tav>
                                        <p:tav tm="100000">
                                          <p:val>
                                            <p:strVal val="#ppt_h"/>
                                          </p:val>
                                        </p:tav>
                                      </p:tavLst>
                                    </p:anim>
                                    <p:animEffect transition="in" filter="fade">
                                      <p:cBhvr>
                                        <p:cTn id="114" dur="750"/>
                                        <p:tgtEl>
                                          <p:spTgt spid="70"/>
                                        </p:tgtEl>
                                      </p:cBhvr>
                                    </p:animEffect>
                                  </p:childTnLst>
                                </p:cTn>
                              </p:par>
                              <p:par>
                                <p:cTn id="115" presetID="6" presetClass="emph" presetSubtype="0" autoRev="1" fill="hold" grpId="1" nodeType="withEffect">
                                  <p:stCondLst>
                                    <p:cond delay="0"/>
                                  </p:stCondLst>
                                  <p:childTnLst>
                                    <p:animScale>
                                      <p:cBhvr>
                                        <p:cTn id="116" dur="500" fill="hold"/>
                                        <p:tgtEl>
                                          <p:spTgt spid="70"/>
                                        </p:tgtEl>
                                      </p:cBhvr>
                                      <p:by x="115000" y="115000"/>
                                    </p:animScale>
                                  </p:childTnLst>
                                </p:cTn>
                              </p:par>
                              <p:par>
                                <p:cTn id="117" presetID="53" presetClass="entr" presetSubtype="16" fill="hold" grpId="0" nodeType="withEffect">
                                  <p:stCondLst>
                                    <p:cond delay="0"/>
                                  </p:stCondLst>
                                  <p:childTnLst>
                                    <p:set>
                                      <p:cBhvr>
                                        <p:cTn id="118" dur="1" fill="hold">
                                          <p:stCondLst>
                                            <p:cond delay="0"/>
                                          </p:stCondLst>
                                        </p:cTn>
                                        <p:tgtEl>
                                          <p:spTgt spid="74"/>
                                        </p:tgtEl>
                                        <p:attrNameLst>
                                          <p:attrName>style.visibility</p:attrName>
                                        </p:attrNameLst>
                                      </p:cBhvr>
                                      <p:to>
                                        <p:strVal val="visible"/>
                                      </p:to>
                                    </p:set>
                                    <p:anim calcmode="lin" valueType="num">
                                      <p:cBhvr>
                                        <p:cTn id="119" dur="750" fill="hold"/>
                                        <p:tgtEl>
                                          <p:spTgt spid="74"/>
                                        </p:tgtEl>
                                        <p:attrNameLst>
                                          <p:attrName>ppt_w</p:attrName>
                                        </p:attrNameLst>
                                      </p:cBhvr>
                                      <p:tavLst>
                                        <p:tav tm="0">
                                          <p:val>
                                            <p:fltVal val="0"/>
                                          </p:val>
                                        </p:tav>
                                        <p:tav tm="100000">
                                          <p:val>
                                            <p:strVal val="#ppt_w"/>
                                          </p:val>
                                        </p:tav>
                                      </p:tavLst>
                                    </p:anim>
                                    <p:anim calcmode="lin" valueType="num">
                                      <p:cBhvr>
                                        <p:cTn id="120" dur="750" fill="hold"/>
                                        <p:tgtEl>
                                          <p:spTgt spid="74"/>
                                        </p:tgtEl>
                                        <p:attrNameLst>
                                          <p:attrName>ppt_h</p:attrName>
                                        </p:attrNameLst>
                                      </p:cBhvr>
                                      <p:tavLst>
                                        <p:tav tm="0">
                                          <p:val>
                                            <p:fltVal val="0"/>
                                          </p:val>
                                        </p:tav>
                                        <p:tav tm="100000">
                                          <p:val>
                                            <p:strVal val="#ppt_h"/>
                                          </p:val>
                                        </p:tav>
                                      </p:tavLst>
                                    </p:anim>
                                    <p:animEffect transition="in" filter="fade">
                                      <p:cBhvr>
                                        <p:cTn id="121" dur="750"/>
                                        <p:tgtEl>
                                          <p:spTgt spid="74"/>
                                        </p:tgtEl>
                                      </p:cBhvr>
                                    </p:animEffect>
                                  </p:childTnLst>
                                </p:cTn>
                              </p:par>
                              <p:par>
                                <p:cTn id="122" presetID="6" presetClass="emph" presetSubtype="0" autoRev="1" fill="hold" grpId="1" nodeType="withEffect">
                                  <p:stCondLst>
                                    <p:cond delay="0"/>
                                  </p:stCondLst>
                                  <p:childTnLst>
                                    <p:animScale>
                                      <p:cBhvr>
                                        <p:cTn id="123" dur="500" fill="hold"/>
                                        <p:tgtEl>
                                          <p:spTgt spid="74"/>
                                        </p:tgtEl>
                                      </p:cBhvr>
                                      <p:by x="115000" y="115000"/>
                                    </p:animScale>
                                  </p:childTnLst>
                                </p:cTn>
                              </p:par>
                              <p:par>
                                <p:cTn id="124" presetID="53" presetClass="entr" presetSubtype="16" fill="hold" grpId="0" nodeType="withEffect">
                                  <p:stCondLst>
                                    <p:cond delay="0"/>
                                  </p:stCondLst>
                                  <p:childTnLst>
                                    <p:set>
                                      <p:cBhvr>
                                        <p:cTn id="125" dur="1" fill="hold">
                                          <p:stCondLst>
                                            <p:cond delay="0"/>
                                          </p:stCondLst>
                                        </p:cTn>
                                        <p:tgtEl>
                                          <p:spTgt spid="78"/>
                                        </p:tgtEl>
                                        <p:attrNameLst>
                                          <p:attrName>style.visibility</p:attrName>
                                        </p:attrNameLst>
                                      </p:cBhvr>
                                      <p:to>
                                        <p:strVal val="visible"/>
                                      </p:to>
                                    </p:set>
                                    <p:anim calcmode="lin" valueType="num">
                                      <p:cBhvr>
                                        <p:cTn id="126" dur="750" fill="hold"/>
                                        <p:tgtEl>
                                          <p:spTgt spid="78"/>
                                        </p:tgtEl>
                                        <p:attrNameLst>
                                          <p:attrName>ppt_w</p:attrName>
                                        </p:attrNameLst>
                                      </p:cBhvr>
                                      <p:tavLst>
                                        <p:tav tm="0">
                                          <p:val>
                                            <p:fltVal val="0"/>
                                          </p:val>
                                        </p:tav>
                                        <p:tav tm="100000">
                                          <p:val>
                                            <p:strVal val="#ppt_w"/>
                                          </p:val>
                                        </p:tav>
                                      </p:tavLst>
                                    </p:anim>
                                    <p:anim calcmode="lin" valueType="num">
                                      <p:cBhvr>
                                        <p:cTn id="127" dur="750" fill="hold"/>
                                        <p:tgtEl>
                                          <p:spTgt spid="78"/>
                                        </p:tgtEl>
                                        <p:attrNameLst>
                                          <p:attrName>ppt_h</p:attrName>
                                        </p:attrNameLst>
                                      </p:cBhvr>
                                      <p:tavLst>
                                        <p:tav tm="0">
                                          <p:val>
                                            <p:fltVal val="0"/>
                                          </p:val>
                                        </p:tav>
                                        <p:tav tm="100000">
                                          <p:val>
                                            <p:strVal val="#ppt_h"/>
                                          </p:val>
                                        </p:tav>
                                      </p:tavLst>
                                    </p:anim>
                                    <p:animEffect transition="in" filter="fade">
                                      <p:cBhvr>
                                        <p:cTn id="128" dur="750"/>
                                        <p:tgtEl>
                                          <p:spTgt spid="78"/>
                                        </p:tgtEl>
                                      </p:cBhvr>
                                    </p:animEffect>
                                  </p:childTnLst>
                                </p:cTn>
                              </p:par>
                              <p:par>
                                <p:cTn id="129" presetID="6" presetClass="emph" presetSubtype="0" autoRev="1" fill="hold" grpId="1" nodeType="withEffect">
                                  <p:stCondLst>
                                    <p:cond delay="0"/>
                                  </p:stCondLst>
                                  <p:childTnLst>
                                    <p:animScale>
                                      <p:cBhvr>
                                        <p:cTn id="130" dur="500" fill="hold"/>
                                        <p:tgtEl>
                                          <p:spTgt spid="78"/>
                                        </p:tgtEl>
                                      </p:cBhvr>
                                      <p:by x="115000" y="115000"/>
                                    </p:animScale>
                                  </p:childTnLst>
                                </p:cTn>
                              </p:par>
                              <p:par>
                                <p:cTn id="131" presetID="53" presetClass="entr" presetSubtype="16" fill="hold" grpId="0" nodeType="withEffect">
                                  <p:stCondLst>
                                    <p:cond delay="0"/>
                                  </p:stCondLst>
                                  <p:childTnLst>
                                    <p:set>
                                      <p:cBhvr>
                                        <p:cTn id="132" dur="1" fill="hold">
                                          <p:stCondLst>
                                            <p:cond delay="0"/>
                                          </p:stCondLst>
                                        </p:cTn>
                                        <p:tgtEl>
                                          <p:spTgt spid="82"/>
                                        </p:tgtEl>
                                        <p:attrNameLst>
                                          <p:attrName>style.visibility</p:attrName>
                                        </p:attrNameLst>
                                      </p:cBhvr>
                                      <p:to>
                                        <p:strVal val="visible"/>
                                      </p:to>
                                    </p:set>
                                    <p:anim calcmode="lin" valueType="num">
                                      <p:cBhvr>
                                        <p:cTn id="133" dur="750" fill="hold"/>
                                        <p:tgtEl>
                                          <p:spTgt spid="82"/>
                                        </p:tgtEl>
                                        <p:attrNameLst>
                                          <p:attrName>ppt_w</p:attrName>
                                        </p:attrNameLst>
                                      </p:cBhvr>
                                      <p:tavLst>
                                        <p:tav tm="0">
                                          <p:val>
                                            <p:fltVal val="0"/>
                                          </p:val>
                                        </p:tav>
                                        <p:tav tm="100000">
                                          <p:val>
                                            <p:strVal val="#ppt_w"/>
                                          </p:val>
                                        </p:tav>
                                      </p:tavLst>
                                    </p:anim>
                                    <p:anim calcmode="lin" valueType="num">
                                      <p:cBhvr>
                                        <p:cTn id="134" dur="750" fill="hold"/>
                                        <p:tgtEl>
                                          <p:spTgt spid="82"/>
                                        </p:tgtEl>
                                        <p:attrNameLst>
                                          <p:attrName>ppt_h</p:attrName>
                                        </p:attrNameLst>
                                      </p:cBhvr>
                                      <p:tavLst>
                                        <p:tav tm="0">
                                          <p:val>
                                            <p:fltVal val="0"/>
                                          </p:val>
                                        </p:tav>
                                        <p:tav tm="100000">
                                          <p:val>
                                            <p:strVal val="#ppt_h"/>
                                          </p:val>
                                        </p:tav>
                                      </p:tavLst>
                                    </p:anim>
                                    <p:animEffect transition="in" filter="fade">
                                      <p:cBhvr>
                                        <p:cTn id="135" dur="750"/>
                                        <p:tgtEl>
                                          <p:spTgt spid="82"/>
                                        </p:tgtEl>
                                      </p:cBhvr>
                                    </p:animEffect>
                                  </p:childTnLst>
                                </p:cTn>
                              </p:par>
                              <p:par>
                                <p:cTn id="136" presetID="6" presetClass="emph" presetSubtype="0" autoRev="1" fill="hold" grpId="1" nodeType="withEffect">
                                  <p:stCondLst>
                                    <p:cond delay="0"/>
                                  </p:stCondLst>
                                  <p:childTnLst>
                                    <p:animScale>
                                      <p:cBhvr>
                                        <p:cTn id="137" dur="500" fill="hold"/>
                                        <p:tgtEl>
                                          <p:spTgt spid="82"/>
                                        </p:tgtEl>
                                      </p:cBhvr>
                                      <p:by x="115000" y="115000"/>
                                    </p:animScale>
                                  </p:childTnLst>
                                </p:cTn>
                              </p:par>
                              <p:par>
                                <p:cTn id="138" presetID="53" presetClass="entr" presetSubtype="16" fill="hold" grpId="0" nodeType="withEffect">
                                  <p:stCondLst>
                                    <p:cond delay="0"/>
                                  </p:stCondLst>
                                  <p:childTnLst>
                                    <p:set>
                                      <p:cBhvr>
                                        <p:cTn id="139" dur="1" fill="hold">
                                          <p:stCondLst>
                                            <p:cond delay="0"/>
                                          </p:stCondLst>
                                        </p:cTn>
                                        <p:tgtEl>
                                          <p:spTgt spid="86"/>
                                        </p:tgtEl>
                                        <p:attrNameLst>
                                          <p:attrName>style.visibility</p:attrName>
                                        </p:attrNameLst>
                                      </p:cBhvr>
                                      <p:to>
                                        <p:strVal val="visible"/>
                                      </p:to>
                                    </p:set>
                                    <p:anim calcmode="lin" valueType="num">
                                      <p:cBhvr>
                                        <p:cTn id="140" dur="750" fill="hold"/>
                                        <p:tgtEl>
                                          <p:spTgt spid="86"/>
                                        </p:tgtEl>
                                        <p:attrNameLst>
                                          <p:attrName>ppt_w</p:attrName>
                                        </p:attrNameLst>
                                      </p:cBhvr>
                                      <p:tavLst>
                                        <p:tav tm="0">
                                          <p:val>
                                            <p:fltVal val="0"/>
                                          </p:val>
                                        </p:tav>
                                        <p:tav tm="100000">
                                          <p:val>
                                            <p:strVal val="#ppt_w"/>
                                          </p:val>
                                        </p:tav>
                                      </p:tavLst>
                                    </p:anim>
                                    <p:anim calcmode="lin" valueType="num">
                                      <p:cBhvr>
                                        <p:cTn id="141" dur="750" fill="hold"/>
                                        <p:tgtEl>
                                          <p:spTgt spid="86"/>
                                        </p:tgtEl>
                                        <p:attrNameLst>
                                          <p:attrName>ppt_h</p:attrName>
                                        </p:attrNameLst>
                                      </p:cBhvr>
                                      <p:tavLst>
                                        <p:tav tm="0">
                                          <p:val>
                                            <p:fltVal val="0"/>
                                          </p:val>
                                        </p:tav>
                                        <p:tav tm="100000">
                                          <p:val>
                                            <p:strVal val="#ppt_h"/>
                                          </p:val>
                                        </p:tav>
                                      </p:tavLst>
                                    </p:anim>
                                    <p:animEffect transition="in" filter="fade">
                                      <p:cBhvr>
                                        <p:cTn id="142" dur="750"/>
                                        <p:tgtEl>
                                          <p:spTgt spid="86"/>
                                        </p:tgtEl>
                                      </p:cBhvr>
                                    </p:animEffect>
                                  </p:childTnLst>
                                </p:cTn>
                              </p:par>
                              <p:par>
                                <p:cTn id="143" presetID="6" presetClass="emph" presetSubtype="0" autoRev="1" fill="hold" grpId="1" nodeType="withEffect">
                                  <p:stCondLst>
                                    <p:cond delay="0"/>
                                  </p:stCondLst>
                                  <p:childTnLst>
                                    <p:animScale>
                                      <p:cBhvr>
                                        <p:cTn id="144" dur="500" fill="hold"/>
                                        <p:tgtEl>
                                          <p:spTgt spid="86"/>
                                        </p:tgtEl>
                                      </p:cBhvr>
                                      <p:by x="115000" y="115000"/>
                                    </p:animScale>
                                  </p:childTnLst>
                                </p:cTn>
                              </p:par>
                              <p:par>
                                <p:cTn id="145" presetID="53" presetClass="entr" presetSubtype="16" fill="hold" grpId="0" nodeType="withEffect">
                                  <p:stCondLst>
                                    <p:cond delay="0"/>
                                  </p:stCondLst>
                                  <p:childTnLst>
                                    <p:set>
                                      <p:cBhvr>
                                        <p:cTn id="146" dur="1" fill="hold">
                                          <p:stCondLst>
                                            <p:cond delay="0"/>
                                          </p:stCondLst>
                                        </p:cTn>
                                        <p:tgtEl>
                                          <p:spTgt spid="51"/>
                                        </p:tgtEl>
                                        <p:attrNameLst>
                                          <p:attrName>style.visibility</p:attrName>
                                        </p:attrNameLst>
                                      </p:cBhvr>
                                      <p:to>
                                        <p:strVal val="visible"/>
                                      </p:to>
                                    </p:set>
                                    <p:anim calcmode="lin" valueType="num">
                                      <p:cBhvr>
                                        <p:cTn id="147" dur="750" fill="hold"/>
                                        <p:tgtEl>
                                          <p:spTgt spid="51"/>
                                        </p:tgtEl>
                                        <p:attrNameLst>
                                          <p:attrName>ppt_w</p:attrName>
                                        </p:attrNameLst>
                                      </p:cBhvr>
                                      <p:tavLst>
                                        <p:tav tm="0">
                                          <p:val>
                                            <p:fltVal val="0"/>
                                          </p:val>
                                        </p:tav>
                                        <p:tav tm="100000">
                                          <p:val>
                                            <p:strVal val="#ppt_w"/>
                                          </p:val>
                                        </p:tav>
                                      </p:tavLst>
                                    </p:anim>
                                    <p:anim calcmode="lin" valueType="num">
                                      <p:cBhvr>
                                        <p:cTn id="148" dur="750" fill="hold"/>
                                        <p:tgtEl>
                                          <p:spTgt spid="51"/>
                                        </p:tgtEl>
                                        <p:attrNameLst>
                                          <p:attrName>ppt_h</p:attrName>
                                        </p:attrNameLst>
                                      </p:cBhvr>
                                      <p:tavLst>
                                        <p:tav tm="0">
                                          <p:val>
                                            <p:fltVal val="0"/>
                                          </p:val>
                                        </p:tav>
                                        <p:tav tm="100000">
                                          <p:val>
                                            <p:strVal val="#ppt_h"/>
                                          </p:val>
                                        </p:tav>
                                      </p:tavLst>
                                    </p:anim>
                                    <p:animEffect transition="in" filter="fade">
                                      <p:cBhvr>
                                        <p:cTn id="149" dur="750"/>
                                        <p:tgtEl>
                                          <p:spTgt spid="51"/>
                                        </p:tgtEl>
                                      </p:cBhvr>
                                    </p:animEffect>
                                  </p:childTnLst>
                                </p:cTn>
                              </p:par>
                              <p:par>
                                <p:cTn id="150" presetID="6" presetClass="emph" presetSubtype="0" autoRev="1" fill="hold" grpId="1" nodeType="withEffect">
                                  <p:stCondLst>
                                    <p:cond delay="0"/>
                                  </p:stCondLst>
                                  <p:childTnLst>
                                    <p:animScale>
                                      <p:cBhvr>
                                        <p:cTn id="151" dur="500" fill="hold"/>
                                        <p:tgtEl>
                                          <p:spTgt spid="51"/>
                                        </p:tgtEl>
                                      </p:cBhvr>
                                      <p:by x="115000" y="115000"/>
                                    </p:animScale>
                                  </p:childTnLst>
                                </p:cTn>
                              </p:par>
                              <p:par>
                                <p:cTn id="152" presetID="53" presetClass="entr" presetSubtype="16" fill="hold" grpId="0" nodeType="withEffect">
                                  <p:stCondLst>
                                    <p:cond delay="0"/>
                                  </p:stCondLst>
                                  <p:childTnLst>
                                    <p:set>
                                      <p:cBhvr>
                                        <p:cTn id="153" dur="1" fill="hold">
                                          <p:stCondLst>
                                            <p:cond delay="0"/>
                                          </p:stCondLst>
                                        </p:cTn>
                                        <p:tgtEl>
                                          <p:spTgt spid="55"/>
                                        </p:tgtEl>
                                        <p:attrNameLst>
                                          <p:attrName>style.visibility</p:attrName>
                                        </p:attrNameLst>
                                      </p:cBhvr>
                                      <p:to>
                                        <p:strVal val="visible"/>
                                      </p:to>
                                    </p:set>
                                    <p:anim calcmode="lin" valueType="num">
                                      <p:cBhvr>
                                        <p:cTn id="154" dur="750" fill="hold"/>
                                        <p:tgtEl>
                                          <p:spTgt spid="55"/>
                                        </p:tgtEl>
                                        <p:attrNameLst>
                                          <p:attrName>ppt_w</p:attrName>
                                        </p:attrNameLst>
                                      </p:cBhvr>
                                      <p:tavLst>
                                        <p:tav tm="0">
                                          <p:val>
                                            <p:fltVal val="0"/>
                                          </p:val>
                                        </p:tav>
                                        <p:tav tm="100000">
                                          <p:val>
                                            <p:strVal val="#ppt_w"/>
                                          </p:val>
                                        </p:tav>
                                      </p:tavLst>
                                    </p:anim>
                                    <p:anim calcmode="lin" valueType="num">
                                      <p:cBhvr>
                                        <p:cTn id="155" dur="750" fill="hold"/>
                                        <p:tgtEl>
                                          <p:spTgt spid="55"/>
                                        </p:tgtEl>
                                        <p:attrNameLst>
                                          <p:attrName>ppt_h</p:attrName>
                                        </p:attrNameLst>
                                      </p:cBhvr>
                                      <p:tavLst>
                                        <p:tav tm="0">
                                          <p:val>
                                            <p:fltVal val="0"/>
                                          </p:val>
                                        </p:tav>
                                        <p:tav tm="100000">
                                          <p:val>
                                            <p:strVal val="#ppt_h"/>
                                          </p:val>
                                        </p:tav>
                                      </p:tavLst>
                                    </p:anim>
                                    <p:animEffect transition="in" filter="fade">
                                      <p:cBhvr>
                                        <p:cTn id="156" dur="750"/>
                                        <p:tgtEl>
                                          <p:spTgt spid="55"/>
                                        </p:tgtEl>
                                      </p:cBhvr>
                                    </p:animEffect>
                                  </p:childTnLst>
                                </p:cTn>
                              </p:par>
                              <p:par>
                                <p:cTn id="157" presetID="6" presetClass="emph" presetSubtype="0" autoRev="1" fill="hold" grpId="1" nodeType="withEffect">
                                  <p:stCondLst>
                                    <p:cond delay="0"/>
                                  </p:stCondLst>
                                  <p:childTnLst>
                                    <p:animScale>
                                      <p:cBhvr>
                                        <p:cTn id="158" dur="500" fill="hold"/>
                                        <p:tgtEl>
                                          <p:spTgt spid="55"/>
                                        </p:tgtEl>
                                      </p:cBhvr>
                                      <p:by x="115000" y="115000"/>
                                    </p:animScale>
                                  </p:childTnLst>
                                </p:cTn>
                              </p:par>
                              <p:par>
                                <p:cTn id="159" presetID="53" presetClass="entr" presetSubtype="16" fill="hold" grpId="0" nodeType="withEffect">
                                  <p:stCondLst>
                                    <p:cond delay="0"/>
                                  </p:stCondLst>
                                  <p:childTnLst>
                                    <p:set>
                                      <p:cBhvr>
                                        <p:cTn id="160" dur="1" fill="hold">
                                          <p:stCondLst>
                                            <p:cond delay="0"/>
                                          </p:stCondLst>
                                        </p:cTn>
                                        <p:tgtEl>
                                          <p:spTgt spid="59"/>
                                        </p:tgtEl>
                                        <p:attrNameLst>
                                          <p:attrName>style.visibility</p:attrName>
                                        </p:attrNameLst>
                                      </p:cBhvr>
                                      <p:to>
                                        <p:strVal val="visible"/>
                                      </p:to>
                                    </p:set>
                                    <p:anim calcmode="lin" valueType="num">
                                      <p:cBhvr>
                                        <p:cTn id="161" dur="750" fill="hold"/>
                                        <p:tgtEl>
                                          <p:spTgt spid="59"/>
                                        </p:tgtEl>
                                        <p:attrNameLst>
                                          <p:attrName>ppt_w</p:attrName>
                                        </p:attrNameLst>
                                      </p:cBhvr>
                                      <p:tavLst>
                                        <p:tav tm="0">
                                          <p:val>
                                            <p:fltVal val="0"/>
                                          </p:val>
                                        </p:tav>
                                        <p:tav tm="100000">
                                          <p:val>
                                            <p:strVal val="#ppt_w"/>
                                          </p:val>
                                        </p:tav>
                                      </p:tavLst>
                                    </p:anim>
                                    <p:anim calcmode="lin" valueType="num">
                                      <p:cBhvr>
                                        <p:cTn id="162" dur="750" fill="hold"/>
                                        <p:tgtEl>
                                          <p:spTgt spid="59"/>
                                        </p:tgtEl>
                                        <p:attrNameLst>
                                          <p:attrName>ppt_h</p:attrName>
                                        </p:attrNameLst>
                                      </p:cBhvr>
                                      <p:tavLst>
                                        <p:tav tm="0">
                                          <p:val>
                                            <p:fltVal val="0"/>
                                          </p:val>
                                        </p:tav>
                                        <p:tav tm="100000">
                                          <p:val>
                                            <p:strVal val="#ppt_h"/>
                                          </p:val>
                                        </p:tav>
                                      </p:tavLst>
                                    </p:anim>
                                    <p:animEffect transition="in" filter="fade">
                                      <p:cBhvr>
                                        <p:cTn id="163" dur="750"/>
                                        <p:tgtEl>
                                          <p:spTgt spid="59"/>
                                        </p:tgtEl>
                                      </p:cBhvr>
                                    </p:animEffect>
                                  </p:childTnLst>
                                </p:cTn>
                              </p:par>
                              <p:par>
                                <p:cTn id="164" presetID="6" presetClass="emph" presetSubtype="0" autoRev="1" fill="hold" grpId="1" nodeType="withEffect">
                                  <p:stCondLst>
                                    <p:cond delay="0"/>
                                  </p:stCondLst>
                                  <p:childTnLst>
                                    <p:animScale>
                                      <p:cBhvr>
                                        <p:cTn id="165" dur="500" fill="hold"/>
                                        <p:tgtEl>
                                          <p:spTgt spid="59"/>
                                        </p:tgtEl>
                                      </p:cBhvr>
                                      <p:by x="115000" y="115000"/>
                                    </p:animScale>
                                  </p:childTnLst>
                                </p:cTn>
                              </p:par>
                              <p:par>
                                <p:cTn id="166" presetID="53" presetClass="entr" presetSubtype="16" fill="hold" grpId="0" nodeType="withEffect">
                                  <p:stCondLst>
                                    <p:cond delay="0"/>
                                  </p:stCondLst>
                                  <p:childTnLst>
                                    <p:set>
                                      <p:cBhvr>
                                        <p:cTn id="167" dur="1" fill="hold">
                                          <p:stCondLst>
                                            <p:cond delay="0"/>
                                          </p:stCondLst>
                                        </p:cTn>
                                        <p:tgtEl>
                                          <p:spTgt spid="63"/>
                                        </p:tgtEl>
                                        <p:attrNameLst>
                                          <p:attrName>style.visibility</p:attrName>
                                        </p:attrNameLst>
                                      </p:cBhvr>
                                      <p:to>
                                        <p:strVal val="visible"/>
                                      </p:to>
                                    </p:set>
                                    <p:anim calcmode="lin" valueType="num">
                                      <p:cBhvr>
                                        <p:cTn id="168" dur="750" fill="hold"/>
                                        <p:tgtEl>
                                          <p:spTgt spid="63"/>
                                        </p:tgtEl>
                                        <p:attrNameLst>
                                          <p:attrName>ppt_w</p:attrName>
                                        </p:attrNameLst>
                                      </p:cBhvr>
                                      <p:tavLst>
                                        <p:tav tm="0">
                                          <p:val>
                                            <p:fltVal val="0"/>
                                          </p:val>
                                        </p:tav>
                                        <p:tav tm="100000">
                                          <p:val>
                                            <p:strVal val="#ppt_w"/>
                                          </p:val>
                                        </p:tav>
                                      </p:tavLst>
                                    </p:anim>
                                    <p:anim calcmode="lin" valueType="num">
                                      <p:cBhvr>
                                        <p:cTn id="169" dur="750" fill="hold"/>
                                        <p:tgtEl>
                                          <p:spTgt spid="63"/>
                                        </p:tgtEl>
                                        <p:attrNameLst>
                                          <p:attrName>ppt_h</p:attrName>
                                        </p:attrNameLst>
                                      </p:cBhvr>
                                      <p:tavLst>
                                        <p:tav tm="0">
                                          <p:val>
                                            <p:fltVal val="0"/>
                                          </p:val>
                                        </p:tav>
                                        <p:tav tm="100000">
                                          <p:val>
                                            <p:strVal val="#ppt_h"/>
                                          </p:val>
                                        </p:tav>
                                      </p:tavLst>
                                    </p:anim>
                                    <p:animEffect transition="in" filter="fade">
                                      <p:cBhvr>
                                        <p:cTn id="170" dur="750"/>
                                        <p:tgtEl>
                                          <p:spTgt spid="63"/>
                                        </p:tgtEl>
                                      </p:cBhvr>
                                    </p:animEffect>
                                  </p:childTnLst>
                                </p:cTn>
                              </p:par>
                              <p:par>
                                <p:cTn id="171" presetID="6" presetClass="emph" presetSubtype="0" autoRev="1" fill="hold" grpId="1" nodeType="withEffect">
                                  <p:stCondLst>
                                    <p:cond delay="0"/>
                                  </p:stCondLst>
                                  <p:childTnLst>
                                    <p:animScale>
                                      <p:cBhvr>
                                        <p:cTn id="172" dur="500" fill="hold"/>
                                        <p:tgtEl>
                                          <p:spTgt spid="63"/>
                                        </p:tgtEl>
                                      </p:cBhvr>
                                      <p:by x="115000" y="115000"/>
                                    </p:animScale>
                                  </p:childTnLst>
                                </p:cTn>
                              </p:par>
                              <p:par>
                                <p:cTn id="173" presetID="53" presetClass="entr" presetSubtype="16" fill="hold" grpId="0" nodeType="withEffect">
                                  <p:stCondLst>
                                    <p:cond delay="0"/>
                                  </p:stCondLst>
                                  <p:childTnLst>
                                    <p:set>
                                      <p:cBhvr>
                                        <p:cTn id="174" dur="1" fill="hold">
                                          <p:stCondLst>
                                            <p:cond delay="0"/>
                                          </p:stCondLst>
                                        </p:cTn>
                                        <p:tgtEl>
                                          <p:spTgt spid="67"/>
                                        </p:tgtEl>
                                        <p:attrNameLst>
                                          <p:attrName>style.visibility</p:attrName>
                                        </p:attrNameLst>
                                      </p:cBhvr>
                                      <p:to>
                                        <p:strVal val="visible"/>
                                      </p:to>
                                    </p:set>
                                    <p:anim calcmode="lin" valueType="num">
                                      <p:cBhvr>
                                        <p:cTn id="175" dur="750" fill="hold"/>
                                        <p:tgtEl>
                                          <p:spTgt spid="67"/>
                                        </p:tgtEl>
                                        <p:attrNameLst>
                                          <p:attrName>ppt_w</p:attrName>
                                        </p:attrNameLst>
                                      </p:cBhvr>
                                      <p:tavLst>
                                        <p:tav tm="0">
                                          <p:val>
                                            <p:fltVal val="0"/>
                                          </p:val>
                                        </p:tav>
                                        <p:tav tm="100000">
                                          <p:val>
                                            <p:strVal val="#ppt_w"/>
                                          </p:val>
                                        </p:tav>
                                      </p:tavLst>
                                    </p:anim>
                                    <p:anim calcmode="lin" valueType="num">
                                      <p:cBhvr>
                                        <p:cTn id="176" dur="750" fill="hold"/>
                                        <p:tgtEl>
                                          <p:spTgt spid="67"/>
                                        </p:tgtEl>
                                        <p:attrNameLst>
                                          <p:attrName>ppt_h</p:attrName>
                                        </p:attrNameLst>
                                      </p:cBhvr>
                                      <p:tavLst>
                                        <p:tav tm="0">
                                          <p:val>
                                            <p:fltVal val="0"/>
                                          </p:val>
                                        </p:tav>
                                        <p:tav tm="100000">
                                          <p:val>
                                            <p:strVal val="#ppt_h"/>
                                          </p:val>
                                        </p:tav>
                                      </p:tavLst>
                                    </p:anim>
                                    <p:animEffect transition="in" filter="fade">
                                      <p:cBhvr>
                                        <p:cTn id="177" dur="750"/>
                                        <p:tgtEl>
                                          <p:spTgt spid="67"/>
                                        </p:tgtEl>
                                      </p:cBhvr>
                                    </p:animEffect>
                                  </p:childTnLst>
                                </p:cTn>
                              </p:par>
                              <p:par>
                                <p:cTn id="178" presetID="6" presetClass="emph" presetSubtype="0" autoRev="1" fill="hold" grpId="1" nodeType="withEffect">
                                  <p:stCondLst>
                                    <p:cond delay="0"/>
                                  </p:stCondLst>
                                  <p:childTnLst>
                                    <p:animScale>
                                      <p:cBhvr>
                                        <p:cTn id="179" dur="500" fill="hold"/>
                                        <p:tgtEl>
                                          <p:spTgt spid="67"/>
                                        </p:tgtEl>
                                      </p:cBhvr>
                                      <p:by x="115000" y="115000"/>
                                    </p:animScale>
                                  </p:childTnLst>
                                </p:cTn>
                              </p:par>
                              <p:par>
                                <p:cTn id="180" presetID="53" presetClass="entr" presetSubtype="16" fill="hold" grpId="0" nodeType="withEffect">
                                  <p:stCondLst>
                                    <p:cond delay="0"/>
                                  </p:stCondLst>
                                  <p:childTnLst>
                                    <p:set>
                                      <p:cBhvr>
                                        <p:cTn id="181" dur="1" fill="hold">
                                          <p:stCondLst>
                                            <p:cond delay="0"/>
                                          </p:stCondLst>
                                        </p:cTn>
                                        <p:tgtEl>
                                          <p:spTgt spid="71"/>
                                        </p:tgtEl>
                                        <p:attrNameLst>
                                          <p:attrName>style.visibility</p:attrName>
                                        </p:attrNameLst>
                                      </p:cBhvr>
                                      <p:to>
                                        <p:strVal val="visible"/>
                                      </p:to>
                                    </p:set>
                                    <p:anim calcmode="lin" valueType="num">
                                      <p:cBhvr>
                                        <p:cTn id="182" dur="750" fill="hold"/>
                                        <p:tgtEl>
                                          <p:spTgt spid="71"/>
                                        </p:tgtEl>
                                        <p:attrNameLst>
                                          <p:attrName>ppt_w</p:attrName>
                                        </p:attrNameLst>
                                      </p:cBhvr>
                                      <p:tavLst>
                                        <p:tav tm="0">
                                          <p:val>
                                            <p:fltVal val="0"/>
                                          </p:val>
                                        </p:tav>
                                        <p:tav tm="100000">
                                          <p:val>
                                            <p:strVal val="#ppt_w"/>
                                          </p:val>
                                        </p:tav>
                                      </p:tavLst>
                                    </p:anim>
                                    <p:anim calcmode="lin" valueType="num">
                                      <p:cBhvr>
                                        <p:cTn id="183" dur="750" fill="hold"/>
                                        <p:tgtEl>
                                          <p:spTgt spid="71"/>
                                        </p:tgtEl>
                                        <p:attrNameLst>
                                          <p:attrName>ppt_h</p:attrName>
                                        </p:attrNameLst>
                                      </p:cBhvr>
                                      <p:tavLst>
                                        <p:tav tm="0">
                                          <p:val>
                                            <p:fltVal val="0"/>
                                          </p:val>
                                        </p:tav>
                                        <p:tav tm="100000">
                                          <p:val>
                                            <p:strVal val="#ppt_h"/>
                                          </p:val>
                                        </p:tav>
                                      </p:tavLst>
                                    </p:anim>
                                    <p:animEffect transition="in" filter="fade">
                                      <p:cBhvr>
                                        <p:cTn id="184" dur="750"/>
                                        <p:tgtEl>
                                          <p:spTgt spid="71"/>
                                        </p:tgtEl>
                                      </p:cBhvr>
                                    </p:animEffect>
                                  </p:childTnLst>
                                </p:cTn>
                              </p:par>
                              <p:par>
                                <p:cTn id="185" presetID="6" presetClass="emph" presetSubtype="0" autoRev="1" fill="hold" grpId="1" nodeType="withEffect">
                                  <p:stCondLst>
                                    <p:cond delay="0"/>
                                  </p:stCondLst>
                                  <p:childTnLst>
                                    <p:animScale>
                                      <p:cBhvr>
                                        <p:cTn id="186" dur="500" fill="hold"/>
                                        <p:tgtEl>
                                          <p:spTgt spid="71"/>
                                        </p:tgtEl>
                                      </p:cBhvr>
                                      <p:by x="115000" y="115000"/>
                                    </p:animScale>
                                  </p:childTnLst>
                                </p:cTn>
                              </p:par>
                              <p:par>
                                <p:cTn id="187" presetID="53" presetClass="entr" presetSubtype="16" fill="hold" grpId="0" nodeType="withEffect">
                                  <p:stCondLst>
                                    <p:cond delay="0"/>
                                  </p:stCondLst>
                                  <p:childTnLst>
                                    <p:set>
                                      <p:cBhvr>
                                        <p:cTn id="188" dur="1" fill="hold">
                                          <p:stCondLst>
                                            <p:cond delay="0"/>
                                          </p:stCondLst>
                                        </p:cTn>
                                        <p:tgtEl>
                                          <p:spTgt spid="75"/>
                                        </p:tgtEl>
                                        <p:attrNameLst>
                                          <p:attrName>style.visibility</p:attrName>
                                        </p:attrNameLst>
                                      </p:cBhvr>
                                      <p:to>
                                        <p:strVal val="visible"/>
                                      </p:to>
                                    </p:set>
                                    <p:anim calcmode="lin" valueType="num">
                                      <p:cBhvr>
                                        <p:cTn id="189" dur="750" fill="hold"/>
                                        <p:tgtEl>
                                          <p:spTgt spid="75"/>
                                        </p:tgtEl>
                                        <p:attrNameLst>
                                          <p:attrName>ppt_w</p:attrName>
                                        </p:attrNameLst>
                                      </p:cBhvr>
                                      <p:tavLst>
                                        <p:tav tm="0">
                                          <p:val>
                                            <p:fltVal val="0"/>
                                          </p:val>
                                        </p:tav>
                                        <p:tav tm="100000">
                                          <p:val>
                                            <p:strVal val="#ppt_w"/>
                                          </p:val>
                                        </p:tav>
                                      </p:tavLst>
                                    </p:anim>
                                    <p:anim calcmode="lin" valueType="num">
                                      <p:cBhvr>
                                        <p:cTn id="190" dur="750" fill="hold"/>
                                        <p:tgtEl>
                                          <p:spTgt spid="75"/>
                                        </p:tgtEl>
                                        <p:attrNameLst>
                                          <p:attrName>ppt_h</p:attrName>
                                        </p:attrNameLst>
                                      </p:cBhvr>
                                      <p:tavLst>
                                        <p:tav tm="0">
                                          <p:val>
                                            <p:fltVal val="0"/>
                                          </p:val>
                                        </p:tav>
                                        <p:tav tm="100000">
                                          <p:val>
                                            <p:strVal val="#ppt_h"/>
                                          </p:val>
                                        </p:tav>
                                      </p:tavLst>
                                    </p:anim>
                                    <p:animEffect transition="in" filter="fade">
                                      <p:cBhvr>
                                        <p:cTn id="191" dur="750"/>
                                        <p:tgtEl>
                                          <p:spTgt spid="75"/>
                                        </p:tgtEl>
                                      </p:cBhvr>
                                    </p:animEffect>
                                  </p:childTnLst>
                                </p:cTn>
                              </p:par>
                              <p:par>
                                <p:cTn id="192" presetID="6" presetClass="emph" presetSubtype="0" autoRev="1" fill="hold" grpId="1" nodeType="withEffect">
                                  <p:stCondLst>
                                    <p:cond delay="0"/>
                                  </p:stCondLst>
                                  <p:childTnLst>
                                    <p:animScale>
                                      <p:cBhvr>
                                        <p:cTn id="193" dur="500" fill="hold"/>
                                        <p:tgtEl>
                                          <p:spTgt spid="75"/>
                                        </p:tgtEl>
                                      </p:cBhvr>
                                      <p:by x="115000" y="115000"/>
                                    </p:animScale>
                                  </p:childTnLst>
                                </p:cTn>
                              </p:par>
                              <p:par>
                                <p:cTn id="194" presetID="53" presetClass="entr" presetSubtype="16" fill="hold" grpId="0" nodeType="withEffect">
                                  <p:stCondLst>
                                    <p:cond delay="0"/>
                                  </p:stCondLst>
                                  <p:childTnLst>
                                    <p:set>
                                      <p:cBhvr>
                                        <p:cTn id="195" dur="1" fill="hold">
                                          <p:stCondLst>
                                            <p:cond delay="0"/>
                                          </p:stCondLst>
                                        </p:cTn>
                                        <p:tgtEl>
                                          <p:spTgt spid="79"/>
                                        </p:tgtEl>
                                        <p:attrNameLst>
                                          <p:attrName>style.visibility</p:attrName>
                                        </p:attrNameLst>
                                      </p:cBhvr>
                                      <p:to>
                                        <p:strVal val="visible"/>
                                      </p:to>
                                    </p:set>
                                    <p:anim calcmode="lin" valueType="num">
                                      <p:cBhvr>
                                        <p:cTn id="196" dur="750" fill="hold"/>
                                        <p:tgtEl>
                                          <p:spTgt spid="79"/>
                                        </p:tgtEl>
                                        <p:attrNameLst>
                                          <p:attrName>ppt_w</p:attrName>
                                        </p:attrNameLst>
                                      </p:cBhvr>
                                      <p:tavLst>
                                        <p:tav tm="0">
                                          <p:val>
                                            <p:fltVal val="0"/>
                                          </p:val>
                                        </p:tav>
                                        <p:tav tm="100000">
                                          <p:val>
                                            <p:strVal val="#ppt_w"/>
                                          </p:val>
                                        </p:tav>
                                      </p:tavLst>
                                    </p:anim>
                                    <p:anim calcmode="lin" valueType="num">
                                      <p:cBhvr>
                                        <p:cTn id="197" dur="750" fill="hold"/>
                                        <p:tgtEl>
                                          <p:spTgt spid="79"/>
                                        </p:tgtEl>
                                        <p:attrNameLst>
                                          <p:attrName>ppt_h</p:attrName>
                                        </p:attrNameLst>
                                      </p:cBhvr>
                                      <p:tavLst>
                                        <p:tav tm="0">
                                          <p:val>
                                            <p:fltVal val="0"/>
                                          </p:val>
                                        </p:tav>
                                        <p:tav tm="100000">
                                          <p:val>
                                            <p:strVal val="#ppt_h"/>
                                          </p:val>
                                        </p:tav>
                                      </p:tavLst>
                                    </p:anim>
                                    <p:animEffect transition="in" filter="fade">
                                      <p:cBhvr>
                                        <p:cTn id="198" dur="750"/>
                                        <p:tgtEl>
                                          <p:spTgt spid="79"/>
                                        </p:tgtEl>
                                      </p:cBhvr>
                                    </p:animEffect>
                                  </p:childTnLst>
                                </p:cTn>
                              </p:par>
                              <p:par>
                                <p:cTn id="199" presetID="6" presetClass="emph" presetSubtype="0" autoRev="1" fill="hold" grpId="1" nodeType="withEffect">
                                  <p:stCondLst>
                                    <p:cond delay="0"/>
                                  </p:stCondLst>
                                  <p:childTnLst>
                                    <p:animScale>
                                      <p:cBhvr>
                                        <p:cTn id="200" dur="500" fill="hold"/>
                                        <p:tgtEl>
                                          <p:spTgt spid="79"/>
                                        </p:tgtEl>
                                      </p:cBhvr>
                                      <p:by x="115000" y="115000"/>
                                    </p:animScale>
                                  </p:childTnLst>
                                </p:cTn>
                              </p:par>
                              <p:par>
                                <p:cTn id="201" presetID="53" presetClass="entr" presetSubtype="16" fill="hold" grpId="0" nodeType="withEffect">
                                  <p:stCondLst>
                                    <p:cond delay="0"/>
                                  </p:stCondLst>
                                  <p:childTnLst>
                                    <p:set>
                                      <p:cBhvr>
                                        <p:cTn id="202" dur="1" fill="hold">
                                          <p:stCondLst>
                                            <p:cond delay="0"/>
                                          </p:stCondLst>
                                        </p:cTn>
                                        <p:tgtEl>
                                          <p:spTgt spid="83"/>
                                        </p:tgtEl>
                                        <p:attrNameLst>
                                          <p:attrName>style.visibility</p:attrName>
                                        </p:attrNameLst>
                                      </p:cBhvr>
                                      <p:to>
                                        <p:strVal val="visible"/>
                                      </p:to>
                                    </p:set>
                                    <p:anim calcmode="lin" valueType="num">
                                      <p:cBhvr>
                                        <p:cTn id="203" dur="750" fill="hold"/>
                                        <p:tgtEl>
                                          <p:spTgt spid="83"/>
                                        </p:tgtEl>
                                        <p:attrNameLst>
                                          <p:attrName>ppt_w</p:attrName>
                                        </p:attrNameLst>
                                      </p:cBhvr>
                                      <p:tavLst>
                                        <p:tav tm="0">
                                          <p:val>
                                            <p:fltVal val="0"/>
                                          </p:val>
                                        </p:tav>
                                        <p:tav tm="100000">
                                          <p:val>
                                            <p:strVal val="#ppt_w"/>
                                          </p:val>
                                        </p:tav>
                                      </p:tavLst>
                                    </p:anim>
                                    <p:anim calcmode="lin" valueType="num">
                                      <p:cBhvr>
                                        <p:cTn id="204" dur="750" fill="hold"/>
                                        <p:tgtEl>
                                          <p:spTgt spid="83"/>
                                        </p:tgtEl>
                                        <p:attrNameLst>
                                          <p:attrName>ppt_h</p:attrName>
                                        </p:attrNameLst>
                                      </p:cBhvr>
                                      <p:tavLst>
                                        <p:tav tm="0">
                                          <p:val>
                                            <p:fltVal val="0"/>
                                          </p:val>
                                        </p:tav>
                                        <p:tav tm="100000">
                                          <p:val>
                                            <p:strVal val="#ppt_h"/>
                                          </p:val>
                                        </p:tav>
                                      </p:tavLst>
                                    </p:anim>
                                    <p:animEffect transition="in" filter="fade">
                                      <p:cBhvr>
                                        <p:cTn id="205" dur="750"/>
                                        <p:tgtEl>
                                          <p:spTgt spid="83"/>
                                        </p:tgtEl>
                                      </p:cBhvr>
                                    </p:animEffect>
                                  </p:childTnLst>
                                </p:cTn>
                              </p:par>
                              <p:par>
                                <p:cTn id="206" presetID="6" presetClass="emph" presetSubtype="0" autoRev="1" fill="hold" grpId="1" nodeType="withEffect">
                                  <p:stCondLst>
                                    <p:cond delay="0"/>
                                  </p:stCondLst>
                                  <p:childTnLst>
                                    <p:animScale>
                                      <p:cBhvr>
                                        <p:cTn id="207" dur="500" fill="hold"/>
                                        <p:tgtEl>
                                          <p:spTgt spid="83"/>
                                        </p:tgtEl>
                                      </p:cBhvr>
                                      <p:by x="115000" y="115000"/>
                                    </p:animScale>
                                  </p:childTnLst>
                                </p:cTn>
                              </p:par>
                              <p:par>
                                <p:cTn id="208" presetID="53" presetClass="entr" presetSubtype="16" fill="hold" grpId="0" nodeType="withEffect">
                                  <p:stCondLst>
                                    <p:cond delay="0"/>
                                  </p:stCondLst>
                                  <p:childTnLst>
                                    <p:set>
                                      <p:cBhvr>
                                        <p:cTn id="209" dur="1" fill="hold">
                                          <p:stCondLst>
                                            <p:cond delay="0"/>
                                          </p:stCondLst>
                                        </p:cTn>
                                        <p:tgtEl>
                                          <p:spTgt spid="87"/>
                                        </p:tgtEl>
                                        <p:attrNameLst>
                                          <p:attrName>style.visibility</p:attrName>
                                        </p:attrNameLst>
                                      </p:cBhvr>
                                      <p:to>
                                        <p:strVal val="visible"/>
                                      </p:to>
                                    </p:set>
                                    <p:anim calcmode="lin" valueType="num">
                                      <p:cBhvr>
                                        <p:cTn id="210" dur="750" fill="hold"/>
                                        <p:tgtEl>
                                          <p:spTgt spid="87"/>
                                        </p:tgtEl>
                                        <p:attrNameLst>
                                          <p:attrName>ppt_w</p:attrName>
                                        </p:attrNameLst>
                                      </p:cBhvr>
                                      <p:tavLst>
                                        <p:tav tm="0">
                                          <p:val>
                                            <p:fltVal val="0"/>
                                          </p:val>
                                        </p:tav>
                                        <p:tav tm="100000">
                                          <p:val>
                                            <p:strVal val="#ppt_w"/>
                                          </p:val>
                                        </p:tav>
                                      </p:tavLst>
                                    </p:anim>
                                    <p:anim calcmode="lin" valueType="num">
                                      <p:cBhvr>
                                        <p:cTn id="211" dur="750" fill="hold"/>
                                        <p:tgtEl>
                                          <p:spTgt spid="87"/>
                                        </p:tgtEl>
                                        <p:attrNameLst>
                                          <p:attrName>ppt_h</p:attrName>
                                        </p:attrNameLst>
                                      </p:cBhvr>
                                      <p:tavLst>
                                        <p:tav tm="0">
                                          <p:val>
                                            <p:fltVal val="0"/>
                                          </p:val>
                                        </p:tav>
                                        <p:tav tm="100000">
                                          <p:val>
                                            <p:strVal val="#ppt_h"/>
                                          </p:val>
                                        </p:tav>
                                      </p:tavLst>
                                    </p:anim>
                                    <p:animEffect transition="in" filter="fade">
                                      <p:cBhvr>
                                        <p:cTn id="212" dur="750"/>
                                        <p:tgtEl>
                                          <p:spTgt spid="87"/>
                                        </p:tgtEl>
                                      </p:cBhvr>
                                    </p:animEffect>
                                  </p:childTnLst>
                                </p:cTn>
                              </p:par>
                              <p:par>
                                <p:cTn id="213" presetID="6" presetClass="emph" presetSubtype="0" autoRev="1" fill="hold" grpId="1" nodeType="withEffect">
                                  <p:stCondLst>
                                    <p:cond delay="0"/>
                                  </p:stCondLst>
                                  <p:childTnLst>
                                    <p:animScale>
                                      <p:cBhvr>
                                        <p:cTn id="214" dur="500" fill="hold"/>
                                        <p:tgtEl>
                                          <p:spTgt spid="87"/>
                                        </p:tgtEl>
                                      </p:cBhvr>
                                      <p:by x="115000" y="115000"/>
                                    </p:animScale>
                                  </p:childTnLst>
                                </p:cTn>
                              </p:par>
                              <p:par>
                                <p:cTn id="215" presetID="53" presetClass="entr" presetSubtype="16" fill="hold" grpId="0" nodeType="withEffect">
                                  <p:stCondLst>
                                    <p:cond delay="0"/>
                                  </p:stCondLst>
                                  <p:childTnLst>
                                    <p:set>
                                      <p:cBhvr>
                                        <p:cTn id="216" dur="1" fill="hold">
                                          <p:stCondLst>
                                            <p:cond delay="0"/>
                                          </p:stCondLst>
                                        </p:cTn>
                                        <p:tgtEl>
                                          <p:spTgt spid="52"/>
                                        </p:tgtEl>
                                        <p:attrNameLst>
                                          <p:attrName>style.visibility</p:attrName>
                                        </p:attrNameLst>
                                      </p:cBhvr>
                                      <p:to>
                                        <p:strVal val="visible"/>
                                      </p:to>
                                    </p:set>
                                    <p:anim calcmode="lin" valueType="num">
                                      <p:cBhvr>
                                        <p:cTn id="217" dur="750" fill="hold"/>
                                        <p:tgtEl>
                                          <p:spTgt spid="52"/>
                                        </p:tgtEl>
                                        <p:attrNameLst>
                                          <p:attrName>ppt_w</p:attrName>
                                        </p:attrNameLst>
                                      </p:cBhvr>
                                      <p:tavLst>
                                        <p:tav tm="0">
                                          <p:val>
                                            <p:fltVal val="0"/>
                                          </p:val>
                                        </p:tav>
                                        <p:tav tm="100000">
                                          <p:val>
                                            <p:strVal val="#ppt_w"/>
                                          </p:val>
                                        </p:tav>
                                      </p:tavLst>
                                    </p:anim>
                                    <p:anim calcmode="lin" valueType="num">
                                      <p:cBhvr>
                                        <p:cTn id="218" dur="750" fill="hold"/>
                                        <p:tgtEl>
                                          <p:spTgt spid="52"/>
                                        </p:tgtEl>
                                        <p:attrNameLst>
                                          <p:attrName>ppt_h</p:attrName>
                                        </p:attrNameLst>
                                      </p:cBhvr>
                                      <p:tavLst>
                                        <p:tav tm="0">
                                          <p:val>
                                            <p:fltVal val="0"/>
                                          </p:val>
                                        </p:tav>
                                        <p:tav tm="100000">
                                          <p:val>
                                            <p:strVal val="#ppt_h"/>
                                          </p:val>
                                        </p:tav>
                                      </p:tavLst>
                                    </p:anim>
                                    <p:animEffect transition="in" filter="fade">
                                      <p:cBhvr>
                                        <p:cTn id="219" dur="750"/>
                                        <p:tgtEl>
                                          <p:spTgt spid="52"/>
                                        </p:tgtEl>
                                      </p:cBhvr>
                                    </p:animEffect>
                                  </p:childTnLst>
                                </p:cTn>
                              </p:par>
                              <p:par>
                                <p:cTn id="220" presetID="6" presetClass="emph" presetSubtype="0" autoRev="1" fill="hold" grpId="1" nodeType="withEffect">
                                  <p:stCondLst>
                                    <p:cond delay="0"/>
                                  </p:stCondLst>
                                  <p:childTnLst>
                                    <p:animScale>
                                      <p:cBhvr>
                                        <p:cTn id="221" dur="500" fill="hold"/>
                                        <p:tgtEl>
                                          <p:spTgt spid="52"/>
                                        </p:tgtEl>
                                      </p:cBhvr>
                                      <p:by x="115000" y="115000"/>
                                    </p:animScale>
                                  </p:childTnLst>
                                </p:cTn>
                              </p:par>
                              <p:par>
                                <p:cTn id="222" presetID="53" presetClass="entr" presetSubtype="16" fill="hold" grpId="0" nodeType="withEffect">
                                  <p:stCondLst>
                                    <p:cond delay="0"/>
                                  </p:stCondLst>
                                  <p:childTnLst>
                                    <p:set>
                                      <p:cBhvr>
                                        <p:cTn id="223" dur="1" fill="hold">
                                          <p:stCondLst>
                                            <p:cond delay="0"/>
                                          </p:stCondLst>
                                        </p:cTn>
                                        <p:tgtEl>
                                          <p:spTgt spid="56"/>
                                        </p:tgtEl>
                                        <p:attrNameLst>
                                          <p:attrName>style.visibility</p:attrName>
                                        </p:attrNameLst>
                                      </p:cBhvr>
                                      <p:to>
                                        <p:strVal val="visible"/>
                                      </p:to>
                                    </p:set>
                                    <p:anim calcmode="lin" valueType="num">
                                      <p:cBhvr>
                                        <p:cTn id="224" dur="750" fill="hold"/>
                                        <p:tgtEl>
                                          <p:spTgt spid="56"/>
                                        </p:tgtEl>
                                        <p:attrNameLst>
                                          <p:attrName>ppt_w</p:attrName>
                                        </p:attrNameLst>
                                      </p:cBhvr>
                                      <p:tavLst>
                                        <p:tav tm="0">
                                          <p:val>
                                            <p:fltVal val="0"/>
                                          </p:val>
                                        </p:tav>
                                        <p:tav tm="100000">
                                          <p:val>
                                            <p:strVal val="#ppt_w"/>
                                          </p:val>
                                        </p:tav>
                                      </p:tavLst>
                                    </p:anim>
                                    <p:anim calcmode="lin" valueType="num">
                                      <p:cBhvr>
                                        <p:cTn id="225" dur="750" fill="hold"/>
                                        <p:tgtEl>
                                          <p:spTgt spid="56"/>
                                        </p:tgtEl>
                                        <p:attrNameLst>
                                          <p:attrName>ppt_h</p:attrName>
                                        </p:attrNameLst>
                                      </p:cBhvr>
                                      <p:tavLst>
                                        <p:tav tm="0">
                                          <p:val>
                                            <p:fltVal val="0"/>
                                          </p:val>
                                        </p:tav>
                                        <p:tav tm="100000">
                                          <p:val>
                                            <p:strVal val="#ppt_h"/>
                                          </p:val>
                                        </p:tav>
                                      </p:tavLst>
                                    </p:anim>
                                    <p:animEffect transition="in" filter="fade">
                                      <p:cBhvr>
                                        <p:cTn id="226" dur="750"/>
                                        <p:tgtEl>
                                          <p:spTgt spid="56"/>
                                        </p:tgtEl>
                                      </p:cBhvr>
                                    </p:animEffect>
                                  </p:childTnLst>
                                </p:cTn>
                              </p:par>
                              <p:par>
                                <p:cTn id="227" presetID="6" presetClass="emph" presetSubtype="0" autoRev="1" fill="hold" grpId="1" nodeType="withEffect">
                                  <p:stCondLst>
                                    <p:cond delay="0"/>
                                  </p:stCondLst>
                                  <p:childTnLst>
                                    <p:animScale>
                                      <p:cBhvr>
                                        <p:cTn id="228" dur="500" fill="hold"/>
                                        <p:tgtEl>
                                          <p:spTgt spid="56"/>
                                        </p:tgtEl>
                                      </p:cBhvr>
                                      <p:by x="115000" y="115000"/>
                                    </p:animScale>
                                  </p:childTnLst>
                                </p:cTn>
                              </p:par>
                              <p:par>
                                <p:cTn id="229" presetID="53" presetClass="entr" presetSubtype="16" fill="hold" grpId="0" nodeType="withEffect">
                                  <p:stCondLst>
                                    <p:cond delay="0"/>
                                  </p:stCondLst>
                                  <p:childTnLst>
                                    <p:set>
                                      <p:cBhvr>
                                        <p:cTn id="230" dur="1" fill="hold">
                                          <p:stCondLst>
                                            <p:cond delay="0"/>
                                          </p:stCondLst>
                                        </p:cTn>
                                        <p:tgtEl>
                                          <p:spTgt spid="60"/>
                                        </p:tgtEl>
                                        <p:attrNameLst>
                                          <p:attrName>style.visibility</p:attrName>
                                        </p:attrNameLst>
                                      </p:cBhvr>
                                      <p:to>
                                        <p:strVal val="visible"/>
                                      </p:to>
                                    </p:set>
                                    <p:anim calcmode="lin" valueType="num">
                                      <p:cBhvr>
                                        <p:cTn id="231" dur="750" fill="hold"/>
                                        <p:tgtEl>
                                          <p:spTgt spid="60"/>
                                        </p:tgtEl>
                                        <p:attrNameLst>
                                          <p:attrName>ppt_w</p:attrName>
                                        </p:attrNameLst>
                                      </p:cBhvr>
                                      <p:tavLst>
                                        <p:tav tm="0">
                                          <p:val>
                                            <p:fltVal val="0"/>
                                          </p:val>
                                        </p:tav>
                                        <p:tav tm="100000">
                                          <p:val>
                                            <p:strVal val="#ppt_w"/>
                                          </p:val>
                                        </p:tav>
                                      </p:tavLst>
                                    </p:anim>
                                    <p:anim calcmode="lin" valueType="num">
                                      <p:cBhvr>
                                        <p:cTn id="232" dur="750" fill="hold"/>
                                        <p:tgtEl>
                                          <p:spTgt spid="60"/>
                                        </p:tgtEl>
                                        <p:attrNameLst>
                                          <p:attrName>ppt_h</p:attrName>
                                        </p:attrNameLst>
                                      </p:cBhvr>
                                      <p:tavLst>
                                        <p:tav tm="0">
                                          <p:val>
                                            <p:fltVal val="0"/>
                                          </p:val>
                                        </p:tav>
                                        <p:tav tm="100000">
                                          <p:val>
                                            <p:strVal val="#ppt_h"/>
                                          </p:val>
                                        </p:tav>
                                      </p:tavLst>
                                    </p:anim>
                                    <p:animEffect transition="in" filter="fade">
                                      <p:cBhvr>
                                        <p:cTn id="233" dur="750"/>
                                        <p:tgtEl>
                                          <p:spTgt spid="60"/>
                                        </p:tgtEl>
                                      </p:cBhvr>
                                    </p:animEffect>
                                  </p:childTnLst>
                                </p:cTn>
                              </p:par>
                              <p:par>
                                <p:cTn id="234" presetID="6" presetClass="emph" presetSubtype="0" autoRev="1" fill="hold" grpId="1" nodeType="withEffect">
                                  <p:stCondLst>
                                    <p:cond delay="0"/>
                                  </p:stCondLst>
                                  <p:childTnLst>
                                    <p:animScale>
                                      <p:cBhvr>
                                        <p:cTn id="235" dur="500" fill="hold"/>
                                        <p:tgtEl>
                                          <p:spTgt spid="60"/>
                                        </p:tgtEl>
                                      </p:cBhvr>
                                      <p:by x="115000" y="115000"/>
                                    </p:animScale>
                                  </p:childTnLst>
                                </p:cTn>
                              </p:par>
                              <p:par>
                                <p:cTn id="236" presetID="53" presetClass="entr" presetSubtype="16" fill="hold" grpId="0" nodeType="withEffect">
                                  <p:stCondLst>
                                    <p:cond delay="0"/>
                                  </p:stCondLst>
                                  <p:childTnLst>
                                    <p:set>
                                      <p:cBhvr>
                                        <p:cTn id="237" dur="1" fill="hold">
                                          <p:stCondLst>
                                            <p:cond delay="0"/>
                                          </p:stCondLst>
                                        </p:cTn>
                                        <p:tgtEl>
                                          <p:spTgt spid="64"/>
                                        </p:tgtEl>
                                        <p:attrNameLst>
                                          <p:attrName>style.visibility</p:attrName>
                                        </p:attrNameLst>
                                      </p:cBhvr>
                                      <p:to>
                                        <p:strVal val="visible"/>
                                      </p:to>
                                    </p:set>
                                    <p:anim calcmode="lin" valueType="num">
                                      <p:cBhvr>
                                        <p:cTn id="238" dur="750" fill="hold"/>
                                        <p:tgtEl>
                                          <p:spTgt spid="64"/>
                                        </p:tgtEl>
                                        <p:attrNameLst>
                                          <p:attrName>ppt_w</p:attrName>
                                        </p:attrNameLst>
                                      </p:cBhvr>
                                      <p:tavLst>
                                        <p:tav tm="0">
                                          <p:val>
                                            <p:fltVal val="0"/>
                                          </p:val>
                                        </p:tav>
                                        <p:tav tm="100000">
                                          <p:val>
                                            <p:strVal val="#ppt_w"/>
                                          </p:val>
                                        </p:tav>
                                      </p:tavLst>
                                    </p:anim>
                                    <p:anim calcmode="lin" valueType="num">
                                      <p:cBhvr>
                                        <p:cTn id="239" dur="750" fill="hold"/>
                                        <p:tgtEl>
                                          <p:spTgt spid="64"/>
                                        </p:tgtEl>
                                        <p:attrNameLst>
                                          <p:attrName>ppt_h</p:attrName>
                                        </p:attrNameLst>
                                      </p:cBhvr>
                                      <p:tavLst>
                                        <p:tav tm="0">
                                          <p:val>
                                            <p:fltVal val="0"/>
                                          </p:val>
                                        </p:tav>
                                        <p:tav tm="100000">
                                          <p:val>
                                            <p:strVal val="#ppt_h"/>
                                          </p:val>
                                        </p:tav>
                                      </p:tavLst>
                                    </p:anim>
                                    <p:animEffect transition="in" filter="fade">
                                      <p:cBhvr>
                                        <p:cTn id="240" dur="750"/>
                                        <p:tgtEl>
                                          <p:spTgt spid="64"/>
                                        </p:tgtEl>
                                      </p:cBhvr>
                                    </p:animEffect>
                                  </p:childTnLst>
                                </p:cTn>
                              </p:par>
                              <p:par>
                                <p:cTn id="241" presetID="6" presetClass="emph" presetSubtype="0" autoRev="1" fill="hold" grpId="1" nodeType="withEffect">
                                  <p:stCondLst>
                                    <p:cond delay="0"/>
                                  </p:stCondLst>
                                  <p:childTnLst>
                                    <p:animScale>
                                      <p:cBhvr>
                                        <p:cTn id="242" dur="500" fill="hold"/>
                                        <p:tgtEl>
                                          <p:spTgt spid="64"/>
                                        </p:tgtEl>
                                      </p:cBhvr>
                                      <p:by x="115000" y="115000"/>
                                    </p:animScale>
                                  </p:childTnLst>
                                </p:cTn>
                              </p:par>
                              <p:par>
                                <p:cTn id="243" presetID="53" presetClass="entr" presetSubtype="16" fill="hold" grpId="0" nodeType="withEffect">
                                  <p:stCondLst>
                                    <p:cond delay="0"/>
                                  </p:stCondLst>
                                  <p:childTnLst>
                                    <p:set>
                                      <p:cBhvr>
                                        <p:cTn id="244" dur="1" fill="hold">
                                          <p:stCondLst>
                                            <p:cond delay="0"/>
                                          </p:stCondLst>
                                        </p:cTn>
                                        <p:tgtEl>
                                          <p:spTgt spid="68"/>
                                        </p:tgtEl>
                                        <p:attrNameLst>
                                          <p:attrName>style.visibility</p:attrName>
                                        </p:attrNameLst>
                                      </p:cBhvr>
                                      <p:to>
                                        <p:strVal val="visible"/>
                                      </p:to>
                                    </p:set>
                                    <p:anim calcmode="lin" valueType="num">
                                      <p:cBhvr>
                                        <p:cTn id="245" dur="750" fill="hold"/>
                                        <p:tgtEl>
                                          <p:spTgt spid="68"/>
                                        </p:tgtEl>
                                        <p:attrNameLst>
                                          <p:attrName>ppt_w</p:attrName>
                                        </p:attrNameLst>
                                      </p:cBhvr>
                                      <p:tavLst>
                                        <p:tav tm="0">
                                          <p:val>
                                            <p:fltVal val="0"/>
                                          </p:val>
                                        </p:tav>
                                        <p:tav tm="100000">
                                          <p:val>
                                            <p:strVal val="#ppt_w"/>
                                          </p:val>
                                        </p:tav>
                                      </p:tavLst>
                                    </p:anim>
                                    <p:anim calcmode="lin" valueType="num">
                                      <p:cBhvr>
                                        <p:cTn id="246" dur="750" fill="hold"/>
                                        <p:tgtEl>
                                          <p:spTgt spid="68"/>
                                        </p:tgtEl>
                                        <p:attrNameLst>
                                          <p:attrName>ppt_h</p:attrName>
                                        </p:attrNameLst>
                                      </p:cBhvr>
                                      <p:tavLst>
                                        <p:tav tm="0">
                                          <p:val>
                                            <p:fltVal val="0"/>
                                          </p:val>
                                        </p:tav>
                                        <p:tav tm="100000">
                                          <p:val>
                                            <p:strVal val="#ppt_h"/>
                                          </p:val>
                                        </p:tav>
                                      </p:tavLst>
                                    </p:anim>
                                    <p:animEffect transition="in" filter="fade">
                                      <p:cBhvr>
                                        <p:cTn id="247" dur="750"/>
                                        <p:tgtEl>
                                          <p:spTgt spid="68"/>
                                        </p:tgtEl>
                                      </p:cBhvr>
                                    </p:animEffect>
                                  </p:childTnLst>
                                </p:cTn>
                              </p:par>
                              <p:par>
                                <p:cTn id="248" presetID="6" presetClass="emph" presetSubtype="0" autoRev="1" fill="hold" grpId="1" nodeType="withEffect">
                                  <p:stCondLst>
                                    <p:cond delay="0"/>
                                  </p:stCondLst>
                                  <p:childTnLst>
                                    <p:animScale>
                                      <p:cBhvr>
                                        <p:cTn id="249" dur="500" fill="hold"/>
                                        <p:tgtEl>
                                          <p:spTgt spid="68"/>
                                        </p:tgtEl>
                                      </p:cBhvr>
                                      <p:by x="115000" y="115000"/>
                                    </p:animScale>
                                  </p:childTnLst>
                                </p:cTn>
                              </p:par>
                              <p:par>
                                <p:cTn id="250" presetID="53" presetClass="entr" presetSubtype="16" fill="hold" grpId="0" nodeType="withEffect">
                                  <p:stCondLst>
                                    <p:cond delay="0"/>
                                  </p:stCondLst>
                                  <p:childTnLst>
                                    <p:set>
                                      <p:cBhvr>
                                        <p:cTn id="251" dur="1" fill="hold">
                                          <p:stCondLst>
                                            <p:cond delay="0"/>
                                          </p:stCondLst>
                                        </p:cTn>
                                        <p:tgtEl>
                                          <p:spTgt spid="72"/>
                                        </p:tgtEl>
                                        <p:attrNameLst>
                                          <p:attrName>style.visibility</p:attrName>
                                        </p:attrNameLst>
                                      </p:cBhvr>
                                      <p:to>
                                        <p:strVal val="visible"/>
                                      </p:to>
                                    </p:set>
                                    <p:anim calcmode="lin" valueType="num">
                                      <p:cBhvr>
                                        <p:cTn id="252" dur="750" fill="hold"/>
                                        <p:tgtEl>
                                          <p:spTgt spid="72"/>
                                        </p:tgtEl>
                                        <p:attrNameLst>
                                          <p:attrName>ppt_w</p:attrName>
                                        </p:attrNameLst>
                                      </p:cBhvr>
                                      <p:tavLst>
                                        <p:tav tm="0">
                                          <p:val>
                                            <p:fltVal val="0"/>
                                          </p:val>
                                        </p:tav>
                                        <p:tav tm="100000">
                                          <p:val>
                                            <p:strVal val="#ppt_w"/>
                                          </p:val>
                                        </p:tav>
                                      </p:tavLst>
                                    </p:anim>
                                    <p:anim calcmode="lin" valueType="num">
                                      <p:cBhvr>
                                        <p:cTn id="253" dur="750" fill="hold"/>
                                        <p:tgtEl>
                                          <p:spTgt spid="72"/>
                                        </p:tgtEl>
                                        <p:attrNameLst>
                                          <p:attrName>ppt_h</p:attrName>
                                        </p:attrNameLst>
                                      </p:cBhvr>
                                      <p:tavLst>
                                        <p:tav tm="0">
                                          <p:val>
                                            <p:fltVal val="0"/>
                                          </p:val>
                                        </p:tav>
                                        <p:tav tm="100000">
                                          <p:val>
                                            <p:strVal val="#ppt_h"/>
                                          </p:val>
                                        </p:tav>
                                      </p:tavLst>
                                    </p:anim>
                                    <p:animEffect transition="in" filter="fade">
                                      <p:cBhvr>
                                        <p:cTn id="254" dur="750"/>
                                        <p:tgtEl>
                                          <p:spTgt spid="72"/>
                                        </p:tgtEl>
                                      </p:cBhvr>
                                    </p:animEffect>
                                  </p:childTnLst>
                                </p:cTn>
                              </p:par>
                              <p:par>
                                <p:cTn id="255" presetID="6" presetClass="emph" presetSubtype="0" autoRev="1" fill="hold" grpId="1" nodeType="withEffect">
                                  <p:stCondLst>
                                    <p:cond delay="0"/>
                                  </p:stCondLst>
                                  <p:childTnLst>
                                    <p:animScale>
                                      <p:cBhvr>
                                        <p:cTn id="256" dur="500" fill="hold"/>
                                        <p:tgtEl>
                                          <p:spTgt spid="72"/>
                                        </p:tgtEl>
                                      </p:cBhvr>
                                      <p:by x="115000" y="115000"/>
                                    </p:animScale>
                                  </p:childTnLst>
                                </p:cTn>
                              </p:par>
                              <p:par>
                                <p:cTn id="257" presetID="53" presetClass="entr" presetSubtype="16" fill="hold" grpId="0" nodeType="withEffect">
                                  <p:stCondLst>
                                    <p:cond delay="0"/>
                                  </p:stCondLst>
                                  <p:childTnLst>
                                    <p:set>
                                      <p:cBhvr>
                                        <p:cTn id="258" dur="1" fill="hold">
                                          <p:stCondLst>
                                            <p:cond delay="0"/>
                                          </p:stCondLst>
                                        </p:cTn>
                                        <p:tgtEl>
                                          <p:spTgt spid="76"/>
                                        </p:tgtEl>
                                        <p:attrNameLst>
                                          <p:attrName>style.visibility</p:attrName>
                                        </p:attrNameLst>
                                      </p:cBhvr>
                                      <p:to>
                                        <p:strVal val="visible"/>
                                      </p:to>
                                    </p:set>
                                    <p:anim calcmode="lin" valueType="num">
                                      <p:cBhvr>
                                        <p:cTn id="259" dur="750" fill="hold"/>
                                        <p:tgtEl>
                                          <p:spTgt spid="76"/>
                                        </p:tgtEl>
                                        <p:attrNameLst>
                                          <p:attrName>ppt_w</p:attrName>
                                        </p:attrNameLst>
                                      </p:cBhvr>
                                      <p:tavLst>
                                        <p:tav tm="0">
                                          <p:val>
                                            <p:fltVal val="0"/>
                                          </p:val>
                                        </p:tav>
                                        <p:tav tm="100000">
                                          <p:val>
                                            <p:strVal val="#ppt_w"/>
                                          </p:val>
                                        </p:tav>
                                      </p:tavLst>
                                    </p:anim>
                                    <p:anim calcmode="lin" valueType="num">
                                      <p:cBhvr>
                                        <p:cTn id="260" dur="750" fill="hold"/>
                                        <p:tgtEl>
                                          <p:spTgt spid="76"/>
                                        </p:tgtEl>
                                        <p:attrNameLst>
                                          <p:attrName>ppt_h</p:attrName>
                                        </p:attrNameLst>
                                      </p:cBhvr>
                                      <p:tavLst>
                                        <p:tav tm="0">
                                          <p:val>
                                            <p:fltVal val="0"/>
                                          </p:val>
                                        </p:tav>
                                        <p:tav tm="100000">
                                          <p:val>
                                            <p:strVal val="#ppt_h"/>
                                          </p:val>
                                        </p:tav>
                                      </p:tavLst>
                                    </p:anim>
                                    <p:animEffect transition="in" filter="fade">
                                      <p:cBhvr>
                                        <p:cTn id="261" dur="750"/>
                                        <p:tgtEl>
                                          <p:spTgt spid="76"/>
                                        </p:tgtEl>
                                      </p:cBhvr>
                                    </p:animEffect>
                                  </p:childTnLst>
                                </p:cTn>
                              </p:par>
                              <p:par>
                                <p:cTn id="262" presetID="6" presetClass="emph" presetSubtype="0" autoRev="1" fill="hold" grpId="1" nodeType="withEffect">
                                  <p:stCondLst>
                                    <p:cond delay="0"/>
                                  </p:stCondLst>
                                  <p:childTnLst>
                                    <p:animScale>
                                      <p:cBhvr>
                                        <p:cTn id="263" dur="500" fill="hold"/>
                                        <p:tgtEl>
                                          <p:spTgt spid="76"/>
                                        </p:tgtEl>
                                      </p:cBhvr>
                                      <p:by x="115000" y="115000"/>
                                    </p:animScale>
                                  </p:childTnLst>
                                </p:cTn>
                              </p:par>
                              <p:par>
                                <p:cTn id="264" presetID="53" presetClass="entr" presetSubtype="16" fill="hold" grpId="0" nodeType="withEffect">
                                  <p:stCondLst>
                                    <p:cond delay="0"/>
                                  </p:stCondLst>
                                  <p:childTnLst>
                                    <p:set>
                                      <p:cBhvr>
                                        <p:cTn id="265" dur="1" fill="hold">
                                          <p:stCondLst>
                                            <p:cond delay="0"/>
                                          </p:stCondLst>
                                        </p:cTn>
                                        <p:tgtEl>
                                          <p:spTgt spid="80"/>
                                        </p:tgtEl>
                                        <p:attrNameLst>
                                          <p:attrName>style.visibility</p:attrName>
                                        </p:attrNameLst>
                                      </p:cBhvr>
                                      <p:to>
                                        <p:strVal val="visible"/>
                                      </p:to>
                                    </p:set>
                                    <p:anim calcmode="lin" valueType="num">
                                      <p:cBhvr>
                                        <p:cTn id="266" dur="750" fill="hold"/>
                                        <p:tgtEl>
                                          <p:spTgt spid="80"/>
                                        </p:tgtEl>
                                        <p:attrNameLst>
                                          <p:attrName>ppt_w</p:attrName>
                                        </p:attrNameLst>
                                      </p:cBhvr>
                                      <p:tavLst>
                                        <p:tav tm="0">
                                          <p:val>
                                            <p:fltVal val="0"/>
                                          </p:val>
                                        </p:tav>
                                        <p:tav tm="100000">
                                          <p:val>
                                            <p:strVal val="#ppt_w"/>
                                          </p:val>
                                        </p:tav>
                                      </p:tavLst>
                                    </p:anim>
                                    <p:anim calcmode="lin" valueType="num">
                                      <p:cBhvr>
                                        <p:cTn id="267" dur="750" fill="hold"/>
                                        <p:tgtEl>
                                          <p:spTgt spid="80"/>
                                        </p:tgtEl>
                                        <p:attrNameLst>
                                          <p:attrName>ppt_h</p:attrName>
                                        </p:attrNameLst>
                                      </p:cBhvr>
                                      <p:tavLst>
                                        <p:tav tm="0">
                                          <p:val>
                                            <p:fltVal val="0"/>
                                          </p:val>
                                        </p:tav>
                                        <p:tav tm="100000">
                                          <p:val>
                                            <p:strVal val="#ppt_h"/>
                                          </p:val>
                                        </p:tav>
                                      </p:tavLst>
                                    </p:anim>
                                    <p:animEffect transition="in" filter="fade">
                                      <p:cBhvr>
                                        <p:cTn id="268" dur="750"/>
                                        <p:tgtEl>
                                          <p:spTgt spid="80"/>
                                        </p:tgtEl>
                                      </p:cBhvr>
                                    </p:animEffect>
                                  </p:childTnLst>
                                </p:cTn>
                              </p:par>
                              <p:par>
                                <p:cTn id="269" presetID="6" presetClass="emph" presetSubtype="0" autoRev="1" fill="hold" grpId="1" nodeType="withEffect">
                                  <p:stCondLst>
                                    <p:cond delay="0"/>
                                  </p:stCondLst>
                                  <p:childTnLst>
                                    <p:animScale>
                                      <p:cBhvr>
                                        <p:cTn id="270" dur="500" fill="hold"/>
                                        <p:tgtEl>
                                          <p:spTgt spid="80"/>
                                        </p:tgtEl>
                                      </p:cBhvr>
                                      <p:by x="115000" y="115000"/>
                                    </p:animScale>
                                  </p:childTnLst>
                                </p:cTn>
                              </p:par>
                              <p:par>
                                <p:cTn id="271" presetID="53" presetClass="entr" presetSubtype="16" fill="hold" grpId="0" nodeType="withEffect">
                                  <p:stCondLst>
                                    <p:cond delay="0"/>
                                  </p:stCondLst>
                                  <p:childTnLst>
                                    <p:set>
                                      <p:cBhvr>
                                        <p:cTn id="272" dur="1" fill="hold">
                                          <p:stCondLst>
                                            <p:cond delay="0"/>
                                          </p:stCondLst>
                                        </p:cTn>
                                        <p:tgtEl>
                                          <p:spTgt spid="84"/>
                                        </p:tgtEl>
                                        <p:attrNameLst>
                                          <p:attrName>style.visibility</p:attrName>
                                        </p:attrNameLst>
                                      </p:cBhvr>
                                      <p:to>
                                        <p:strVal val="visible"/>
                                      </p:to>
                                    </p:set>
                                    <p:anim calcmode="lin" valueType="num">
                                      <p:cBhvr>
                                        <p:cTn id="273" dur="750" fill="hold"/>
                                        <p:tgtEl>
                                          <p:spTgt spid="84"/>
                                        </p:tgtEl>
                                        <p:attrNameLst>
                                          <p:attrName>ppt_w</p:attrName>
                                        </p:attrNameLst>
                                      </p:cBhvr>
                                      <p:tavLst>
                                        <p:tav tm="0">
                                          <p:val>
                                            <p:fltVal val="0"/>
                                          </p:val>
                                        </p:tav>
                                        <p:tav tm="100000">
                                          <p:val>
                                            <p:strVal val="#ppt_w"/>
                                          </p:val>
                                        </p:tav>
                                      </p:tavLst>
                                    </p:anim>
                                    <p:anim calcmode="lin" valueType="num">
                                      <p:cBhvr>
                                        <p:cTn id="274" dur="750" fill="hold"/>
                                        <p:tgtEl>
                                          <p:spTgt spid="84"/>
                                        </p:tgtEl>
                                        <p:attrNameLst>
                                          <p:attrName>ppt_h</p:attrName>
                                        </p:attrNameLst>
                                      </p:cBhvr>
                                      <p:tavLst>
                                        <p:tav tm="0">
                                          <p:val>
                                            <p:fltVal val="0"/>
                                          </p:val>
                                        </p:tav>
                                        <p:tav tm="100000">
                                          <p:val>
                                            <p:strVal val="#ppt_h"/>
                                          </p:val>
                                        </p:tav>
                                      </p:tavLst>
                                    </p:anim>
                                    <p:animEffect transition="in" filter="fade">
                                      <p:cBhvr>
                                        <p:cTn id="275" dur="750"/>
                                        <p:tgtEl>
                                          <p:spTgt spid="84"/>
                                        </p:tgtEl>
                                      </p:cBhvr>
                                    </p:animEffect>
                                  </p:childTnLst>
                                </p:cTn>
                              </p:par>
                              <p:par>
                                <p:cTn id="276" presetID="6" presetClass="emph" presetSubtype="0" autoRev="1" fill="hold" grpId="1" nodeType="withEffect">
                                  <p:stCondLst>
                                    <p:cond delay="0"/>
                                  </p:stCondLst>
                                  <p:childTnLst>
                                    <p:animScale>
                                      <p:cBhvr>
                                        <p:cTn id="277" dur="500" fill="hold"/>
                                        <p:tgtEl>
                                          <p:spTgt spid="84"/>
                                        </p:tgtEl>
                                      </p:cBhvr>
                                      <p:by x="115000" y="115000"/>
                                    </p:animScale>
                                  </p:childTnLst>
                                </p:cTn>
                              </p:par>
                              <p:par>
                                <p:cTn id="278" presetID="53" presetClass="entr" presetSubtype="16" fill="hold" grpId="0" nodeType="withEffect">
                                  <p:stCondLst>
                                    <p:cond delay="0"/>
                                  </p:stCondLst>
                                  <p:childTnLst>
                                    <p:set>
                                      <p:cBhvr>
                                        <p:cTn id="279" dur="1" fill="hold">
                                          <p:stCondLst>
                                            <p:cond delay="0"/>
                                          </p:stCondLst>
                                        </p:cTn>
                                        <p:tgtEl>
                                          <p:spTgt spid="88"/>
                                        </p:tgtEl>
                                        <p:attrNameLst>
                                          <p:attrName>style.visibility</p:attrName>
                                        </p:attrNameLst>
                                      </p:cBhvr>
                                      <p:to>
                                        <p:strVal val="visible"/>
                                      </p:to>
                                    </p:set>
                                    <p:anim calcmode="lin" valueType="num">
                                      <p:cBhvr>
                                        <p:cTn id="280" dur="750" fill="hold"/>
                                        <p:tgtEl>
                                          <p:spTgt spid="88"/>
                                        </p:tgtEl>
                                        <p:attrNameLst>
                                          <p:attrName>ppt_w</p:attrName>
                                        </p:attrNameLst>
                                      </p:cBhvr>
                                      <p:tavLst>
                                        <p:tav tm="0">
                                          <p:val>
                                            <p:fltVal val="0"/>
                                          </p:val>
                                        </p:tav>
                                        <p:tav tm="100000">
                                          <p:val>
                                            <p:strVal val="#ppt_w"/>
                                          </p:val>
                                        </p:tav>
                                      </p:tavLst>
                                    </p:anim>
                                    <p:anim calcmode="lin" valueType="num">
                                      <p:cBhvr>
                                        <p:cTn id="281" dur="750" fill="hold"/>
                                        <p:tgtEl>
                                          <p:spTgt spid="88"/>
                                        </p:tgtEl>
                                        <p:attrNameLst>
                                          <p:attrName>ppt_h</p:attrName>
                                        </p:attrNameLst>
                                      </p:cBhvr>
                                      <p:tavLst>
                                        <p:tav tm="0">
                                          <p:val>
                                            <p:fltVal val="0"/>
                                          </p:val>
                                        </p:tav>
                                        <p:tav tm="100000">
                                          <p:val>
                                            <p:strVal val="#ppt_h"/>
                                          </p:val>
                                        </p:tav>
                                      </p:tavLst>
                                    </p:anim>
                                    <p:animEffect transition="in" filter="fade">
                                      <p:cBhvr>
                                        <p:cTn id="282" dur="750"/>
                                        <p:tgtEl>
                                          <p:spTgt spid="88"/>
                                        </p:tgtEl>
                                      </p:cBhvr>
                                    </p:animEffect>
                                  </p:childTnLst>
                                </p:cTn>
                              </p:par>
                              <p:par>
                                <p:cTn id="283" presetID="6" presetClass="emph" presetSubtype="0" autoRev="1" fill="hold" grpId="1" nodeType="withEffect">
                                  <p:stCondLst>
                                    <p:cond delay="0"/>
                                  </p:stCondLst>
                                  <p:childTnLst>
                                    <p:animScale>
                                      <p:cBhvr>
                                        <p:cTn id="284" dur="500" fill="hold"/>
                                        <p:tgtEl>
                                          <p:spTgt spid="88"/>
                                        </p:tgtEl>
                                      </p:cBhvr>
                                      <p:by x="115000" y="115000"/>
                                    </p:animScale>
                                  </p:childTnLst>
                                </p:cTn>
                              </p:par>
                              <p:par>
                                <p:cTn id="285" presetID="53" presetClass="entr" presetSubtype="16" fill="hold" nodeType="withEffect">
                                  <p:stCondLst>
                                    <p:cond delay="150"/>
                                  </p:stCondLst>
                                  <p:childTnLst>
                                    <p:set>
                                      <p:cBhvr>
                                        <p:cTn id="286" dur="1" fill="hold">
                                          <p:stCondLst>
                                            <p:cond delay="0"/>
                                          </p:stCondLst>
                                        </p:cTn>
                                        <p:tgtEl>
                                          <p:spTgt spid="111"/>
                                        </p:tgtEl>
                                        <p:attrNameLst>
                                          <p:attrName>style.visibility</p:attrName>
                                        </p:attrNameLst>
                                      </p:cBhvr>
                                      <p:to>
                                        <p:strVal val="visible"/>
                                      </p:to>
                                    </p:set>
                                    <p:anim calcmode="lin" valueType="num">
                                      <p:cBhvr>
                                        <p:cTn id="287" dur="750" fill="hold"/>
                                        <p:tgtEl>
                                          <p:spTgt spid="111"/>
                                        </p:tgtEl>
                                        <p:attrNameLst>
                                          <p:attrName>ppt_w</p:attrName>
                                        </p:attrNameLst>
                                      </p:cBhvr>
                                      <p:tavLst>
                                        <p:tav tm="0">
                                          <p:val>
                                            <p:fltVal val="0"/>
                                          </p:val>
                                        </p:tav>
                                        <p:tav tm="100000">
                                          <p:val>
                                            <p:strVal val="#ppt_w"/>
                                          </p:val>
                                        </p:tav>
                                      </p:tavLst>
                                    </p:anim>
                                    <p:anim calcmode="lin" valueType="num">
                                      <p:cBhvr>
                                        <p:cTn id="288" dur="750" fill="hold"/>
                                        <p:tgtEl>
                                          <p:spTgt spid="111"/>
                                        </p:tgtEl>
                                        <p:attrNameLst>
                                          <p:attrName>ppt_h</p:attrName>
                                        </p:attrNameLst>
                                      </p:cBhvr>
                                      <p:tavLst>
                                        <p:tav tm="0">
                                          <p:val>
                                            <p:fltVal val="0"/>
                                          </p:val>
                                        </p:tav>
                                        <p:tav tm="100000">
                                          <p:val>
                                            <p:strVal val="#ppt_h"/>
                                          </p:val>
                                        </p:tav>
                                      </p:tavLst>
                                    </p:anim>
                                    <p:animEffect transition="in" filter="fade">
                                      <p:cBhvr>
                                        <p:cTn id="289" dur="750"/>
                                        <p:tgtEl>
                                          <p:spTgt spid="111"/>
                                        </p:tgtEl>
                                      </p:cBhvr>
                                    </p:animEffect>
                                  </p:childTnLst>
                                </p:cTn>
                              </p:par>
                              <p:par>
                                <p:cTn id="290" presetID="6" presetClass="emph" presetSubtype="0" autoRev="1" fill="hold" nodeType="withEffect">
                                  <p:stCondLst>
                                    <p:cond delay="150"/>
                                  </p:stCondLst>
                                  <p:childTnLst>
                                    <p:animScale>
                                      <p:cBhvr>
                                        <p:cTn id="291" dur="500" fill="hold"/>
                                        <p:tgtEl>
                                          <p:spTgt spid="111"/>
                                        </p:tgtEl>
                                      </p:cBhvr>
                                      <p:by x="115000" y="115000"/>
                                    </p:animScale>
                                  </p:childTnLst>
                                </p:cTn>
                              </p:par>
                              <p:par>
                                <p:cTn id="292" presetID="53" presetClass="entr" presetSubtype="16" fill="hold" nodeType="withEffect">
                                  <p:stCondLst>
                                    <p:cond delay="150"/>
                                  </p:stCondLst>
                                  <p:childTnLst>
                                    <p:set>
                                      <p:cBhvr>
                                        <p:cTn id="293" dur="1" fill="hold">
                                          <p:stCondLst>
                                            <p:cond delay="0"/>
                                          </p:stCondLst>
                                        </p:cTn>
                                        <p:tgtEl>
                                          <p:spTgt spid="112"/>
                                        </p:tgtEl>
                                        <p:attrNameLst>
                                          <p:attrName>style.visibility</p:attrName>
                                        </p:attrNameLst>
                                      </p:cBhvr>
                                      <p:to>
                                        <p:strVal val="visible"/>
                                      </p:to>
                                    </p:set>
                                    <p:anim calcmode="lin" valueType="num">
                                      <p:cBhvr>
                                        <p:cTn id="294" dur="750" fill="hold"/>
                                        <p:tgtEl>
                                          <p:spTgt spid="112"/>
                                        </p:tgtEl>
                                        <p:attrNameLst>
                                          <p:attrName>ppt_w</p:attrName>
                                        </p:attrNameLst>
                                      </p:cBhvr>
                                      <p:tavLst>
                                        <p:tav tm="0">
                                          <p:val>
                                            <p:fltVal val="0"/>
                                          </p:val>
                                        </p:tav>
                                        <p:tav tm="100000">
                                          <p:val>
                                            <p:strVal val="#ppt_w"/>
                                          </p:val>
                                        </p:tav>
                                      </p:tavLst>
                                    </p:anim>
                                    <p:anim calcmode="lin" valueType="num">
                                      <p:cBhvr>
                                        <p:cTn id="295" dur="750" fill="hold"/>
                                        <p:tgtEl>
                                          <p:spTgt spid="112"/>
                                        </p:tgtEl>
                                        <p:attrNameLst>
                                          <p:attrName>ppt_h</p:attrName>
                                        </p:attrNameLst>
                                      </p:cBhvr>
                                      <p:tavLst>
                                        <p:tav tm="0">
                                          <p:val>
                                            <p:fltVal val="0"/>
                                          </p:val>
                                        </p:tav>
                                        <p:tav tm="100000">
                                          <p:val>
                                            <p:strVal val="#ppt_h"/>
                                          </p:val>
                                        </p:tav>
                                      </p:tavLst>
                                    </p:anim>
                                    <p:animEffect transition="in" filter="fade">
                                      <p:cBhvr>
                                        <p:cTn id="296" dur="750"/>
                                        <p:tgtEl>
                                          <p:spTgt spid="112"/>
                                        </p:tgtEl>
                                      </p:cBhvr>
                                    </p:animEffect>
                                  </p:childTnLst>
                                </p:cTn>
                              </p:par>
                              <p:par>
                                <p:cTn id="297" presetID="6" presetClass="emph" presetSubtype="0" autoRev="1" fill="hold" nodeType="withEffect">
                                  <p:stCondLst>
                                    <p:cond delay="150"/>
                                  </p:stCondLst>
                                  <p:childTnLst>
                                    <p:animScale>
                                      <p:cBhvr>
                                        <p:cTn id="298" dur="500" fill="hold"/>
                                        <p:tgtEl>
                                          <p:spTgt spid="112"/>
                                        </p:tgtEl>
                                      </p:cBhvr>
                                      <p:by x="115000" y="115000"/>
                                    </p:animScale>
                                  </p:childTnLst>
                                </p:cTn>
                              </p:par>
                              <p:par>
                                <p:cTn id="299" presetID="53" presetClass="entr" presetSubtype="16" fill="hold" nodeType="withEffect">
                                  <p:stCondLst>
                                    <p:cond delay="150"/>
                                  </p:stCondLst>
                                  <p:childTnLst>
                                    <p:set>
                                      <p:cBhvr>
                                        <p:cTn id="300" dur="1" fill="hold">
                                          <p:stCondLst>
                                            <p:cond delay="0"/>
                                          </p:stCondLst>
                                        </p:cTn>
                                        <p:tgtEl>
                                          <p:spTgt spid="113"/>
                                        </p:tgtEl>
                                        <p:attrNameLst>
                                          <p:attrName>style.visibility</p:attrName>
                                        </p:attrNameLst>
                                      </p:cBhvr>
                                      <p:to>
                                        <p:strVal val="visible"/>
                                      </p:to>
                                    </p:set>
                                    <p:anim calcmode="lin" valueType="num">
                                      <p:cBhvr>
                                        <p:cTn id="301" dur="750" fill="hold"/>
                                        <p:tgtEl>
                                          <p:spTgt spid="113"/>
                                        </p:tgtEl>
                                        <p:attrNameLst>
                                          <p:attrName>ppt_w</p:attrName>
                                        </p:attrNameLst>
                                      </p:cBhvr>
                                      <p:tavLst>
                                        <p:tav tm="0">
                                          <p:val>
                                            <p:fltVal val="0"/>
                                          </p:val>
                                        </p:tav>
                                        <p:tav tm="100000">
                                          <p:val>
                                            <p:strVal val="#ppt_w"/>
                                          </p:val>
                                        </p:tav>
                                      </p:tavLst>
                                    </p:anim>
                                    <p:anim calcmode="lin" valueType="num">
                                      <p:cBhvr>
                                        <p:cTn id="302" dur="750" fill="hold"/>
                                        <p:tgtEl>
                                          <p:spTgt spid="113"/>
                                        </p:tgtEl>
                                        <p:attrNameLst>
                                          <p:attrName>ppt_h</p:attrName>
                                        </p:attrNameLst>
                                      </p:cBhvr>
                                      <p:tavLst>
                                        <p:tav tm="0">
                                          <p:val>
                                            <p:fltVal val="0"/>
                                          </p:val>
                                        </p:tav>
                                        <p:tav tm="100000">
                                          <p:val>
                                            <p:strVal val="#ppt_h"/>
                                          </p:val>
                                        </p:tav>
                                      </p:tavLst>
                                    </p:anim>
                                    <p:animEffect transition="in" filter="fade">
                                      <p:cBhvr>
                                        <p:cTn id="303" dur="750"/>
                                        <p:tgtEl>
                                          <p:spTgt spid="113"/>
                                        </p:tgtEl>
                                      </p:cBhvr>
                                    </p:animEffect>
                                  </p:childTnLst>
                                </p:cTn>
                              </p:par>
                              <p:par>
                                <p:cTn id="304" presetID="6" presetClass="emph" presetSubtype="0" autoRev="1" fill="hold" nodeType="withEffect">
                                  <p:stCondLst>
                                    <p:cond delay="150"/>
                                  </p:stCondLst>
                                  <p:childTnLst>
                                    <p:animScale>
                                      <p:cBhvr>
                                        <p:cTn id="305" dur="500" fill="hold"/>
                                        <p:tgtEl>
                                          <p:spTgt spid="113"/>
                                        </p:tgtEl>
                                      </p:cBhvr>
                                      <p:by x="115000" y="115000"/>
                                    </p:animScale>
                                  </p:childTnLst>
                                </p:cTn>
                              </p:par>
                              <p:par>
                                <p:cTn id="306" presetID="53" presetClass="entr" presetSubtype="16" fill="hold" nodeType="withEffect">
                                  <p:stCondLst>
                                    <p:cond delay="150"/>
                                  </p:stCondLst>
                                  <p:childTnLst>
                                    <p:set>
                                      <p:cBhvr>
                                        <p:cTn id="307" dur="1" fill="hold">
                                          <p:stCondLst>
                                            <p:cond delay="0"/>
                                          </p:stCondLst>
                                        </p:cTn>
                                        <p:tgtEl>
                                          <p:spTgt spid="114"/>
                                        </p:tgtEl>
                                        <p:attrNameLst>
                                          <p:attrName>style.visibility</p:attrName>
                                        </p:attrNameLst>
                                      </p:cBhvr>
                                      <p:to>
                                        <p:strVal val="visible"/>
                                      </p:to>
                                    </p:set>
                                    <p:anim calcmode="lin" valueType="num">
                                      <p:cBhvr>
                                        <p:cTn id="308" dur="750" fill="hold"/>
                                        <p:tgtEl>
                                          <p:spTgt spid="114"/>
                                        </p:tgtEl>
                                        <p:attrNameLst>
                                          <p:attrName>ppt_w</p:attrName>
                                        </p:attrNameLst>
                                      </p:cBhvr>
                                      <p:tavLst>
                                        <p:tav tm="0">
                                          <p:val>
                                            <p:fltVal val="0"/>
                                          </p:val>
                                        </p:tav>
                                        <p:tav tm="100000">
                                          <p:val>
                                            <p:strVal val="#ppt_w"/>
                                          </p:val>
                                        </p:tav>
                                      </p:tavLst>
                                    </p:anim>
                                    <p:anim calcmode="lin" valueType="num">
                                      <p:cBhvr>
                                        <p:cTn id="309" dur="750" fill="hold"/>
                                        <p:tgtEl>
                                          <p:spTgt spid="114"/>
                                        </p:tgtEl>
                                        <p:attrNameLst>
                                          <p:attrName>ppt_h</p:attrName>
                                        </p:attrNameLst>
                                      </p:cBhvr>
                                      <p:tavLst>
                                        <p:tav tm="0">
                                          <p:val>
                                            <p:fltVal val="0"/>
                                          </p:val>
                                        </p:tav>
                                        <p:tav tm="100000">
                                          <p:val>
                                            <p:strVal val="#ppt_h"/>
                                          </p:val>
                                        </p:tav>
                                      </p:tavLst>
                                    </p:anim>
                                    <p:animEffect transition="in" filter="fade">
                                      <p:cBhvr>
                                        <p:cTn id="310" dur="750"/>
                                        <p:tgtEl>
                                          <p:spTgt spid="114"/>
                                        </p:tgtEl>
                                      </p:cBhvr>
                                    </p:animEffect>
                                  </p:childTnLst>
                                </p:cTn>
                              </p:par>
                              <p:par>
                                <p:cTn id="311" presetID="6" presetClass="emph" presetSubtype="0" autoRev="1" fill="hold" nodeType="withEffect">
                                  <p:stCondLst>
                                    <p:cond delay="150"/>
                                  </p:stCondLst>
                                  <p:childTnLst>
                                    <p:animScale>
                                      <p:cBhvr>
                                        <p:cTn id="312" dur="500" fill="hold"/>
                                        <p:tgtEl>
                                          <p:spTgt spid="114"/>
                                        </p:tgtEl>
                                      </p:cBhvr>
                                      <p:by x="115000" y="115000"/>
                                    </p:animScale>
                                  </p:childTnLst>
                                </p:cTn>
                              </p:par>
                              <p:par>
                                <p:cTn id="313" presetID="53" presetClass="entr" presetSubtype="16" fill="hold" nodeType="withEffect">
                                  <p:stCondLst>
                                    <p:cond delay="150"/>
                                  </p:stCondLst>
                                  <p:childTnLst>
                                    <p:set>
                                      <p:cBhvr>
                                        <p:cTn id="314" dur="1" fill="hold">
                                          <p:stCondLst>
                                            <p:cond delay="0"/>
                                          </p:stCondLst>
                                        </p:cTn>
                                        <p:tgtEl>
                                          <p:spTgt spid="89"/>
                                        </p:tgtEl>
                                        <p:attrNameLst>
                                          <p:attrName>style.visibility</p:attrName>
                                        </p:attrNameLst>
                                      </p:cBhvr>
                                      <p:to>
                                        <p:strVal val="visible"/>
                                      </p:to>
                                    </p:set>
                                    <p:anim calcmode="lin" valueType="num">
                                      <p:cBhvr>
                                        <p:cTn id="315" dur="750" fill="hold"/>
                                        <p:tgtEl>
                                          <p:spTgt spid="89"/>
                                        </p:tgtEl>
                                        <p:attrNameLst>
                                          <p:attrName>ppt_w</p:attrName>
                                        </p:attrNameLst>
                                      </p:cBhvr>
                                      <p:tavLst>
                                        <p:tav tm="0">
                                          <p:val>
                                            <p:fltVal val="0"/>
                                          </p:val>
                                        </p:tav>
                                        <p:tav tm="100000">
                                          <p:val>
                                            <p:strVal val="#ppt_w"/>
                                          </p:val>
                                        </p:tav>
                                      </p:tavLst>
                                    </p:anim>
                                    <p:anim calcmode="lin" valueType="num">
                                      <p:cBhvr>
                                        <p:cTn id="316" dur="750" fill="hold"/>
                                        <p:tgtEl>
                                          <p:spTgt spid="89"/>
                                        </p:tgtEl>
                                        <p:attrNameLst>
                                          <p:attrName>ppt_h</p:attrName>
                                        </p:attrNameLst>
                                      </p:cBhvr>
                                      <p:tavLst>
                                        <p:tav tm="0">
                                          <p:val>
                                            <p:fltVal val="0"/>
                                          </p:val>
                                        </p:tav>
                                        <p:tav tm="100000">
                                          <p:val>
                                            <p:strVal val="#ppt_h"/>
                                          </p:val>
                                        </p:tav>
                                      </p:tavLst>
                                    </p:anim>
                                    <p:animEffect transition="in" filter="fade">
                                      <p:cBhvr>
                                        <p:cTn id="317" dur="750"/>
                                        <p:tgtEl>
                                          <p:spTgt spid="89"/>
                                        </p:tgtEl>
                                      </p:cBhvr>
                                    </p:animEffect>
                                  </p:childTnLst>
                                </p:cTn>
                              </p:par>
                              <p:par>
                                <p:cTn id="318" presetID="6" presetClass="emph" presetSubtype="0" autoRev="1" fill="hold" nodeType="withEffect">
                                  <p:stCondLst>
                                    <p:cond delay="150"/>
                                  </p:stCondLst>
                                  <p:childTnLst>
                                    <p:animScale>
                                      <p:cBhvr>
                                        <p:cTn id="319" dur="500" fill="hold"/>
                                        <p:tgtEl>
                                          <p:spTgt spid="89"/>
                                        </p:tgtEl>
                                      </p:cBhvr>
                                      <p:by x="115000" y="115000"/>
                                    </p:animScale>
                                  </p:childTnLst>
                                </p:cTn>
                              </p:par>
                              <p:par>
                                <p:cTn id="320" presetID="53" presetClass="entr" presetSubtype="16" fill="hold" nodeType="withEffect">
                                  <p:stCondLst>
                                    <p:cond delay="150"/>
                                  </p:stCondLst>
                                  <p:childTnLst>
                                    <p:set>
                                      <p:cBhvr>
                                        <p:cTn id="321" dur="1" fill="hold">
                                          <p:stCondLst>
                                            <p:cond delay="0"/>
                                          </p:stCondLst>
                                        </p:cTn>
                                        <p:tgtEl>
                                          <p:spTgt spid="90"/>
                                        </p:tgtEl>
                                        <p:attrNameLst>
                                          <p:attrName>style.visibility</p:attrName>
                                        </p:attrNameLst>
                                      </p:cBhvr>
                                      <p:to>
                                        <p:strVal val="visible"/>
                                      </p:to>
                                    </p:set>
                                    <p:anim calcmode="lin" valueType="num">
                                      <p:cBhvr>
                                        <p:cTn id="322" dur="750" fill="hold"/>
                                        <p:tgtEl>
                                          <p:spTgt spid="90"/>
                                        </p:tgtEl>
                                        <p:attrNameLst>
                                          <p:attrName>ppt_w</p:attrName>
                                        </p:attrNameLst>
                                      </p:cBhvr>
                                      <p:tavLst>
                                        <p:tav tm="0">
                                          <p:val>
                                            <p:fltVal val="0"/>
                                          </p:val>
                                        </p:tav>
                                        <p:tav tm="100000">
                                          <p:val>
                                            <p:strVal val="#ppt_w"/>
                                          </p:val>
                                        </p:tav>
                                      </p:tavLst>
                                    </p:anim>
                                    <p:anim calcmode="lin" valueType="num">
                                      <p:cBhvr>
                                        <p:cTn id="323" dur="750" fill="hold"/>
                                        <p:tgtEl>
                                          <p:spTgt spid="90"/>
                                        </p:tgtEl>
                                        <p:attrNameLst>
                                          <p:attrName>ppt_h</p:attrName>
                                        </p:attrNameLst>
                                      </p:cBhvr>
                                      <p:tavLst>
                                        <p:tav tm="0">
                                          <p:val>
                                            <p:fltVal val="0"/>
                                          </p:val>
                                        </p:tav>
                                        <p:tav tm="100000">
                                          <p:val>
                                            <p:strVal val="#ppt_h"/>
                                          </p:val>
                                        </p:tav>
                                      </p:tavLst>
                                    </p:anim>
                                    <p:animEffect transition="in" filter="fade">
                                      <p:cBhvr>
                                        <p:cTn id="324" dur="750"/>
                                        <p:tgtEl>
                                          <p:spTgt spid="90"/>
                                        </p:tgtEl>
                                      </p:cBhvr>
                                    </p:animEffect>
                                  </p:childTnLst>
                                </p:cTn>
                              </p:par>
                              <p:par>
                                <p:cTn id="325" presetID="6" presetClass="emph" presetSubtype="0" autoRev="1" fill="hold" nodeType="withEffect">
                                  <p:stCondLst>
                                    <p:cond delay="150"/>
                                  </p:stCondLst>
                                  <p:childTnLst>
                                    <p:animScale>
                                      <p:cBhvr>
                                        <p:cTn id="326" dur="500" fill="hold"/>
                                        <p:tgtEl>
                                          <p:spTgt spid="90"/>
                                        </p:tgtEl>
                                      </p:cBhvr>
                                      <p:by x="115000" y="115000"/>
                                    </p:animScale>
                                  </p:childTnLst>
                                </p:cTn>
                              </p:par>
                              <p:par>
                                <p:cTn id="327" presetID="53" presetClass="entr" presetSubtype="16" fill="hold" nodeType="withEffect">
                                  <p:stCondLst>
                                    <p:cond delay="150"/>
                                  </p:stCondLst>
                                  <p:childTnLst>
                                    <p:set>
                                      <p:cBhvr>
                                        <p:cTn id="328" dur="1" fill="hold">
                                          <p:stCondLst>
                                            <p:cond delay="0"/>
                                          </p:stCondLst>
                                        </p:cTn>
                                        <p:tgtEl>
                                          <p:spTgt spid="91"/>
                                        </p:tgtEl>
                                        <p:attrNameLst>
                                          <p:attrName>style.visibility</p:attrName>
                                        </p:attrNameLst>
                                      </p:cBhvr>
                                      <p:to>
                                        <p:strVal val="visible"/>
                                      </p:to>
                                    </p:set>
                                    <p:anim calcmode="lin" valueType="num">
                                      <p:cBhvr>
                                        <p:cTn id="329" dur="750" fill="hold"/>
                                        <p:tgtEl>
                                          <p:spTgt spid="91"/>
                                        </p:tgtEl>
                                        <p:attrNameLst>
                                          <p:attrName>ppt_w</p:attrName>
                                        </p:attrNameLst>
                                      </p:cBhvr>
                                      <p:tavLst>
                                        <p:tav tm="0">
                                          <p:val>
                                            <p:fltVal val="0"/>
                                          </p:val>
                                        </p:tav>
                                        <p:tav tm="100000">
                                          <p:val>
                                            <p:strVal val="#ppt_w"/>
                                          </p:val>
                                        </p:tav>
                                      </p:tavLst>
                                    </p:anim>
                                    <p:anim calcmode="lin" valueType="num">
                                      <p:cBhvr>
                                        <p:cTn id="330" dur="750" fill="hold"/>
                                        <p:tgtEl>
                                          <p:spTgt spid="91"/>
                                        </p:tgtEl>
                                        <p:attrNameLst>
                                          <p:attrName>ppt_h</p:attrName>
                                        </p:attrNameLst>
                                      </p:cBhvr>
                                      <p:tavLst>
                                        <p:tav tm="0">
                                          <p:val>
                                            <p:fltVal val="0"/>
                                          </p:val>
                                        </p:tav>
                                        <p:tav tm="100000">
                                          <p:val>
                                            <p:strVal val="#ppt_h"/>
                                          </p:val>
                                        </p:tav>
                                      </p:tavLst>
                                    </p:anim>
                                    <p:animEffect transition="in" filter="fade">
                                      <p:cBhvr>
                                        <p:cTn id="331" dur="750"/>
                                        <p:tgtEl>
                                          <p:spTgt spid="91"/>
                                        </p:tgtEl>
                                      </p:cBhvr>
                                    </p:animEffect>
                                  </p:childTnLst>
                                </p:cTn>
                              </p:par>
                              <p:par>
                                <p:cTn id="332" presetID="6" presetClass="emph" presetSubtype="0" autoRev="1" fill="hold" nodeType="withEffect">
                                  <p:stCondLst>
                                    <p:cond delay="150"/>
                                  </p:stCondLst>
                                  <p:childTnLst>
                                    <p:animScale>
                                      <p:cBhvr>
                                        <p:cTn id="333" dur="500" fill="hold"/>
                                        <p:tgtEl>
                                          <p:spTgt spid="91"/>
                                        </p:tgtEl>
                                      </p:cBhvr>
                                      <p:by x="115000" y="115000"/>
                                    </p:animScale>
                                  </p:childTnLst>
                                </p:cTn>
                              </p:par>
                              <p:par>
                                <p:cTn id="334" presetID="53" presetClass="entr" presetSubtype="16" fill="hold" nodeType="withEffect">
                                  <p:stCondLst>
                                    <p:cond delay="150"/>
                                  </p:stCondLst>
                                  <p:childTnLst>
                                    <p:set>
                                      <p:cBhvr>
                                        <p:cTn id="335" dur="1" fill="hold">
                                          <p:stCondLst>
                                            <p:cond delay="0"/>
                                          </p:stCondLst>
                                        </p:cTn>
                                        <p:tgtEl>
                                          <p:spTgt spid="93"/>
                                        </p:tgtEl>
                                        <p:attrNameLst>
                                          <p:attrName>style.visibility</p:attrName>
                                        </p:attrNameLst>
                                      </p:cBhvr>
                                      <p:to>
                                        <p:strVal val="visible"/>
                                      </p:to>
                                    </p:set>
                                    <p:anim calcmode="lin" valueType="num">
                                      <p:cBhvr>
                                        <p:cTn id="336" dur="750" fill="hold"/>
                                        <p:tgtEl>
                                          <p:spTgt spid="93"/>
                                        </p:tgtEl>
                                        <p:attrNameLst>
                                          <p:attrName>ppt_w</p:attrName>
                                        </p:attrNameLst>
                                      </p:cBhvr>
                                      <p:tavLst>
                                        <p:tav tm="0">
                                          <p:val>
                                            <p:fltVal val="0"/>
                                          </p:val>
                                        </p:tav>
                                        <p:tav tm="100000">
                                          <p:val>
                                            <p:strVal val="#ppt_w"/>
                                          </p:val>
                                        </p:tav>
                                      </p:tavLst>
                                    </p:anim>
                                    <p:anim calcmode="lin" valueType="num">
                                      <p:cBhvr>
                                        <p:cTn id="337" dur="750" fill="hold"/>
                                        <p:tgtEl>
                                          <p:spTgt spid="93"/>
                                        </p:tgtEl>
                                        <p:attrNameLst>
                                          <p:attrName>ppt_h</p:attrName>
                                        </p:attrNameLst>
                                      </p:cBhvr>
                                      <p:tavLst>
                                        <p:tav tm="0">
                                          <p:val>
                                            <p:fltVal val="0"/>
                                          </p:val>
                                        </p:tav>
                                        <p:tav tm="100000">
                                          <p:val>
                                            <p:strVal val="#ppt_h"/>
                                          </p:val>
                                        </p:tav>
                                      </p:tavLst>
                                    </p:anim>
                                    <p:animEffect transition="in" filter="fade">
                                      <p:cBhvr>
                                        <p:cTn id="338" dur="750"/>
                                        <p:tgtEl>
                                          <p:spTgt spid="93"/>
                                        </p:tgtEl>
                                      </p:cBhvr>
                                    </p:animEffect>
                                  </p:childTnLst>
                                </p:cTn>
                              </p:par>
                              <p:par>
                                <p:cTn id="339" presetID="6" presetClass="emph" presetSubtype="0" autoRev="1" fill="hold" nodeType="withEffect">
                                  <p:stCondLst>
                                    <p:cond delay="150"/>
                                  </p:stCondLst>
                                  <p:childTnLst>
                                    <p:animScale>
                                      <p:cBhvr>
                                        <p:cTn id="340" dur="500" fill="hold"/>
                                        <p:tgtEl>
                                          <p:spTgt spid="93"/>
                                        </p:tgtEl>
                                      </p:cBhvr>
                                      <p:by x="115000" y="11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P spid="50" grpId="0" animBg="1"/>
      <p:bldP spid="50" grpId="1" animBg="1"/>
      <p:bldP spid="51" grpId="0" animBg="1"/>
      <p:bldP spid="51" grpId="1" animBg="1"/>
      <p:bldP spid="52" grpId="0" animBg="1"/>
      <p:bldP spid="52" grpId="1" animBg="1"/>
      <p:bldP spid="53" grpId="0" animBg="1"/>
      <p:bldP spid="53" grpId="1" animBg="1"/>
      <p:bldP spid="54" grpId="0" animBg="1"/>
      <p:bldP spid="54" grpId="1" animBg="1"/>
      <p:bldP spid="55" grpId="0" animBg="1"/>
      <p:bldP spid="55" grpId="1" animBg="1"/>
      <p:bldP spid="56" grpId="0" animBg="1"/>
      <p:bldP spid="56" grpId="1" animBg="1"/>
      <p:bldP spid="57" grpId="0" animBg="1"/>
      <p:bldP spid="57" grpId="1" animBg="1"/>
      <p:bldP spid="58" grpId="0" animBg="1"/>
      <p:bldP spid="58" grpId="1" animBg="1"/>
      <p:bldP spid="59" grpId="0" animBg="1"/>
      <p:bldP spid="59" grpId="1" animBg="1"/>
      <p:bldP spid="60" grpId="0" animBg="1"/>
      <p:bldP spid="60" grpId="1" animBg="1"/>
      <p:bldP spid="61" grpId="0" animBg="1"/>
      <p:bldP spid="61" grpId="1" animBg="1"/>
      <p:bldP spid="62" grpId="0" animBg="1"/>
      <p:bldP spid="62" grpId="1" animBg="1"/>
      <p:bldP spid="63" grpId="0" animBg="1"/>
      <p:bldP spid="63" grpId="1" animBg="1"/>
      <p:bldP spid="64" grpId="0" animBg="1"/>
      <p:bldP spid="64" grpId="1" animBg="1"/>
      <p:bldP spid="65" grpId="0" animBg="1"/>
      <p:bldP spid="65" grpId="1" animBg="1"/>
      <p:bldP spid="66" grpId="0" animBg="1"/>
      <p:bldP spid="66" grpId="1" animBg="1"/>
      <p:bldP spid="67" grpId="0" animBg="1"/>
      <p:bldP spid="67" grpId="1" animBg="1"/>
      <p:bldP spid="68" grpId="0" animBg="1"/>
      <p:bldP spid="68" grpId="1" animBg="1"/>
      <p:bldP spid="69" grpId="0" animBg="1"/>
      <p:bldP spid="69" grpId="1" animBg="1"/>
      <p:bldP spid="70" grpId="0" animBg="1"/>
      <p:bldP spid="70" grpId="1" animBg="1"/>
      <p:bldP spid="71" grpId="0" animBg="1"/>
      <p:bldP spid="71" grpId="1" animBg="1"/>
      <p:bldP spid="72" grpId="0" animBg="1"/>
      <p:bldP spid="72" grpId="1" animBg="1"/>
      <p:bldP spid="73" grpId="0" animBg="1"/>
      <p:bldP spid="73" grpId="1" animBg="1"/>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P spid="79" grpId="0" animBg="1"/>
      <p:bldP spid="79" grpId="1" animBg="1"/>
      <p:bldP spid="80" grpId="0" animBg="1"/>
      <p:bldP spid="80" grpId="1" animBg="1"/>
      <p:bldP spid="81" grpId="0" animBg="1"/>
      <p:bldP spid="81" grpId="1" animBg="1"/>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21354"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680520" cy="1895904"/>
          </a:xfrm>
          <a:prstGeom prst="rect">
            <a:avLst/>
          </a:prstGeom>
        </p:spPr>
        <p:txBody>
          <a:bodyPr wrap="square">
            <a:spAutoFit/>
          </a:bodyPr>
          <a:lstStyle/>
          <a:p>
            <a:r>
              <a:rPr lang="en-BE" sz="1100" b="1" u="sng" dirty="0">
                <a:latin typeface="Arial" panose="020B0604020202020204" pitchFamily="34" charset="0"/>
              </a:rPr>
              <a:t>Generic </a:t>
            </a:r>
            <a:r>
              <a:rPr lang="en-BE" sz="1100" b="1" u="sng" dirty="0" err="1">
                <a:latin typeface="Arial" panose="020B0604020202020204" pitchFamily="34" charset="0"/>
              </a:rPr>
              <a:t>Artifact</a:t>
            </a:r>
            <a:r>
              <a:rPr lang="en-BE" sz="1100" b="1" u="sng" dirty="0">
                <a:latin typeface="Arial" panose="020B0604020202020204" pitchFamily="34" charset="0"/>
              </a:rPr>
              <a:t>:</a:t>
            </a:r>
          </a:p>
          <a:p>
            <a:endParaRPr lang="en-BE" sz="1100" dirty="0">
              <a:latin typeface="Arial" panose="020B0604020202020204" pitchFamily="34" charset="0"/>
            </a:endParaRPr>
          </a:p>
          <a:p>
            <a:r>
              <a:rPr lang="en-US" dirty="0"/>
              <a:t>The general type of artifact produced and/or managed by any service domain that conforms to the functional pattern.</a:t>
            </a:r>
          </a:p>
          <a:p>
            <a:r>
              <a:rPr lang="en-US" b="1" dirty="0"/>
              <a:t>Comments</a:t>
            </a:r>
            <a:endParaRPr lang="en-US" dirty="0"/>
          </a:p>
          <a:p>
            <a:r>
              <a:rPr lang="en-US" dirty="0"/>
              <a:t>There is one generic artifact defined for each functional pattern.</a:t>
            </a:r>
            <a:endParaRPr lang="en-BE" dirty="0"/>
          </a:p>
          <a:p>
            <a:endParaRPr lang="en-BE" dirty="0"/>
          </a:p>
          <a:p>
            <a:r>
              <a:rPr lang="en-BE" b="1" dirty="0"/>
              <a:t>E</a:t>
            </a:r>
            <a:r>
              <a:rPr lang="en-US" b="1" dirty="0" err="1"/>
              <a:t>xample</a:t>
            </a:r>
            <a:r>
              <a:rPr lang="en-BE" b="1" dirty="0"/>
              <a:t>:</a:t>
            </a:r>
            <a:r>
              <a:rPr lang="en-US" dirty="0"/>
              <a:t> the generic artifact associated with the functional pattern 'manage' is a 'management plan'.</a:t>
            </a:r>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5007744" y="1178864"/>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Rond enkele hoek rechthoek 37">
            <a:extLst>
              <a:ext uri="{FF2B5EF4-FFF2-40B4-BE49-F238E27FC236}">
                <a16:creationId xmlns:a16="http://schemas.microsoft.com/office/drawing/2014/main" id="{010B2194-D036-4C1C-87EB-B57A4F2EA38F}"/>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pic>
        <p:nvPicPr>
          <p:cNvPr id="9" name="Picture 8">
            <a:extLst>
              <a:ext uri="{FF2B5EF4-FFF2-40B4-BE49-F238E27FC236}">
                <a16:creationId xmlns:a16="http://schemas.microsoft.com/office/drawing/2014/main" id="{B961B9CD-9447-4E7B-B07A-99BC997B7C02}"/>
              </a:ext>
            </a:extLst>
          </p:cNvPr>
          <p:cNvPicPr>
            <a:picLocks noChangeAspect="1"/>
          </p:cNvPicPr>
          <p:nvPr/>
        </p:nvPicPr>
        <p:blipFill>
          <a:blip r:embed="rId5"/>
          <a:stretch>
            <a:fillRect/>
          </a:stretch>
        </p:blipFill>
        <p:spPr>
          <a:xfrm>
            <a:off x="8475559" y="1126331"/>
            <a:ext cx="1653683" cy="5273497"/>
          </a:xfrm>
          <a:prstGeom prst="rect">
            <a:avLst/>
          </a:prstGeom>
        </p:spPr>
      </p:pic>
    </p:spTree>
    <p:extLst>
      <p:ext uri="{BB962C8B-B14F-4D97-AF65-F5344CB8AC3E}">
        <p14:creationId xmlns:p14="http://schemas.microsoft.com/office/powerpoint/2010/main" val="2651434111"/>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21354"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680520" cy="1686616"/>
          </a:xfrm>
          <a:prstGeom prst="rect">
            <a:avLst/>
          </a:prstGeom>
        </p:spPr>
        <p:txBody>
          <a:bodyPr wrap="square">
            <a:spAutoFit/>
          </a:bodyPr>
          <a:lstStyle/>
          <a:p>
            <a:r>
              <a:rPr lang="fr-BE" sz="1100" b="1" u="sng" dirty="0">
                <a:latin typeface="Arial" panose="020B0604020202020204" pitchFamily="34" charset="0"/>
              </a:rPr>
              <a:t>B</a:t>
            </a:r>
            <a:r>
              <a:rPr lang="en-BE" sz="1100" b="1" u="sng" dirty="0">
                <a:latin typeface="Arial" panose="020B0604020202020204" pitchFamily="34" charset="0"/>
              </a:rPr>
              <a:t>e</a:t>
            </a:r>
            <a:r>
              <a:rPr lang="fr-BE" sz="1100" b="1" u="sng" dirty="0">
                <a:latin typeface="Arial" panose="020B0604020202020204" pitchFamily="34" charset="0"/>
              </a:rPr>
              <a:t>h</a:t>
            </a:r>
            <a:r>
              <a:rPr lang="en-BE" sz="1100" b="1" u="sng" dirty="0">
                <a:latin typeface="Arial" panose="020B0604020202020204" pitchFamily="34" charset="0"/>
              </a:rPr>
              <a:t>a</a:t>
            </a:r>
            <a:r>
              <a:rPr lang="fr-BE" sz="1100" b="1" u="sng" dirty="0">
                <a:latin typeface="Arial" panose="020B0604020202020204" pitchFamily="34" charset="0"/>
              </a:rPr>
              <a:t>v</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r </a:t>
            </a:r>
            <a:r>
              <a:rPr lang="fr-BE" sz="1100" b="1" u="sng" dirty="0">
                <a:latin typeface="Arial" panose="020B0604020202020204" pitchFamily="34" charset="0"/>
              </a:rPr>
              <a:t>Q</a:t>
            </a:r>
            <a:r>
              <a:rPr lang="en-BE" sz="1100" b="1" u="sng" dirty="0">
                <a:latin typeface="Arial" panose="020B0604020202020204" pitchFamily="34" charset="0"/>
              </a:rPr>
              <a:t>u</a:t>
            </a:r>
            <a:r>
              <a:rPr lang="fr-BE" sz="1100" b="1" u="sng" dirty="0">
                <a:latin typeface="Arial" panose="020B0604020202020204" pitchFamily="34" charset="0"/>
              </a:rPr>
              <a:t>a</a:t>
            </a:r>
            <a:r>
              <a:rPr lang="en-BE" sz="1100" b="1" u="sng" dirty="0">
                <a:latin typeface="Arial" panose="020B0604020202020204" pitchFamily="34" charset="0"/>
              </a:rPr>
              <a:t>l</a:t>
            </a:r>
            <a:r>
              <a:rPr lang="fr-BE" sz="1100" b="1" u="sng" dirty="0">
                <a:latin typeface="Arial" panose="020B0604020202020204" pitchFamily="34" charset="0"/>
              </a:rPr>
              <a:t>i</a:t>
            </a:r>
            <a:r>
              <a:rPr lang="en-BE" sz="1100" b="1" u="sng" dirty="0">
                <a:latin typeface="Arial" panose="020B0604020202020204" pitchFamily="34" charset="0"/>
              </a:rPr>
              <a:t>f</a:t>
            </a:r>
            <a:r>
              <a:rPr lang="fr-BE" sz="1100" b="1" u="sng" dirty="0">
                <a:latin typeface="Arial" panose="020B0604020202020204" pitchFamily="34" charset="0"/>
              </a:rPr>
              <a:t>i</a:t>
            </a:r>
            <a:r>
              <a:rPr lang="en-BE" sz="1100" b="1" u="sng" dirty="0">
                <a:latin typeface="Arial" panose="020B0604020202020204" pitchFamily="34" charset="0"/>
              </a:rPr>
              <a:t>e</a:t>
            </a:r>
            <a:r>
              <a:rPr lang="fr-BE" sz="1100" b="1" u="sng" dirty="0">
                <a:latin typeface="Arial" panose="020B0604020202020204" pitchFamily="34" charset="0"/>
              </a:rPr>
              <a:t>r</a:t>
            </a:r>
            <a:r>
              <a:rPr lang="en-BE" sz="1100" b="1" u="sng" dirty="0">
                <a:latin typeface="Arial" panose="020B0604020202020204" pitchFamily="34" charset="0"/>
              </a:rPr>
              <a:t> </a:t>
            </a:r>
            <a:r>
              <a:rPr lang="fr-BE" sz="1100" b="1" u="sng" dirty="0">
                <a:latin typeface="Arial" panose="020B0604020202020204" pitchFamily="34" charset="0"/>
              </a:rPr>
              <a:t>T</a:t>
            </a:r>
            <a:r>
              <a:rPr lang="en-BE" sz="1100" b="1" u="sng" dirty="0">
                <a:latin typeface="Arial" panose="020B0604020202020204" pitchFamily="34" charset="0"/>
              </a:rPr>
              <a:t>y</a:t>
            </a:r>
            <a:r>
              <a:rPr lang="fr-BE" sz="1100" b="1" u="sng" dirty="0">
                <a:latin typeface="Arial" panose="020B0604020202020204" pitchFamily="34" charset="0"/>
              </a:rPr>
              <a:t>p</a:t>
            </a:r>
            <a:r>
              <a:rPr lang="en-BE" sz="1100" b="1" u="sng" dirty="0">
                <a:latin typeface="Arial" panose="020B0604020202020204" pitchFamily="34" charset="0"/>
              </a:rPr>
              <a:t>e:</a:t>
            </a:r>
          </a:p>
          <a:p>
            <a:endParaRPr lang="en-BE" sz="1100" dirty="0">
              <a:latin typeface="Arial" panose="020B0604020202020204" pitchFamily="34" charset="0"/>
            </a:endParaRPr>
          </a:p>
          <a:p>
            <a:r>
              <a:rPr lang="en-US" dirty="0"/>
              <a:t>The type of </a:t>
            </a:r>
            <a:r>
              <a:rPr lang="en-BE" dirty="0"/>
              <a:t>c</a:t>
            </a:r>
            <a:r>
              <a:rPr lang="fr-BE" dirty="0"/>
              <a:t>o</a:t>
            </a:r>
            <a:r>
              <a:rPr lang="en-BE" dirty="0"/>
              <a:t>m</a:t>
            </a:r>
            <a:r>
              <a:rPr lang="fr-BE" dirty="0"/>
              <a:t>p</a:t>
            </a:r>
            <a:r>
              <a:rPr lang="en-BE" dirty="0"/>
              <a:t>o</a:t>
            </a:r>
            <a:r>
              <a:rPr lang="fr-BE" dirty="0"/>
              <a:t>n</a:t>
            </a:r>
            <a:r>
              <a:rPr lang="en-BE" dirty="0"/>
              <a:t>e</a:t>
            </a:r>
            <a:r>
              <a:rPr lang="fr-BE" dirty="0"/>
              <a:t>n</a:t>
            </a:r>
            <a:r>
              <a:rPr lang="en-BE" dirty="0"/>
              <a:t>t</a:t>
            </a:r>
            <a:r>
              <a:rPr lang="fr-BE" dirty="0"/>
              <a:t>s</a:t>
            </a:r>
            <a:r>
              <a:rPr lang="en-BE" dirty="0"/>
              <a:t> defining a generic </a:t>
            </a:r>
            <a:r>
              <a:rPr lang="en-BE" dirty="0" err="1"/>
              <a:t>artifact</a:t>
            </a:r>
            <a:r>
              <a:rPr lang="en-US" dirty="0"/>
              <a:t>.</a:t>
            </a:r>
          </a:p>
          <a:p>
            <a:r>
              <a:rPr lang="en-US" b="1" dirty="0"/>
              <a:t>Comments</a:t>
            </a:r>
            <a:endParaRPr lang="en-US" dirty="0"/>
          </a:p>
          <a:p>
            <a:r>
              <a:rPr lang="en-US" dirty="0"/>
              <a:t>There is one </a:t>
            </a:r>
            <a:r>
              <a:rPr lang="en-BE" dirty="0"/>
              <a:t>b</a:t>
            </a:r>
            <a:r>
              <a:rPr lang="fr-BE" dirty="0"/>
              <a:t>e</a:t>
            </a:r>
            <a:r>
              <a:rPr lang="en-BE" dirty="0"/>
              <a:t>h</a:t>
            </a:r>
            <a:r>
              <a:rPr lang="fr-BE" dirty="0"/>
              <a:t>a</a:t>
            </a:r>
            <a:r>
              <a:rPr lang="en-BE" dirty="0"/>
              <a:t>v</a:t>
            </a:r>
            <a:r>
              <a:rPr lang="fr-BE" dirty="0"/>
              <a:t>i</a:t>
            </a:r>
            <a:r>
              <a:rPr lang="en-BE" dirty="0"/>
              <a:t>o</a:t>
            </a:r>
            <a:r>
              <a:rPr lang="fr-BE" dirty="0"/>
              <a:t>r</a:t>
            </a:r>
            <a:r>
              <a:rPr lang="en-BE" dirty="0"/>
              <a:t> </a:t>
            </a:r>
            <a:r>
              <a:rPr lang="fr-BE" dirty="0"/>
              <a:t>q</a:t>
            </a:r>
            <a:r>
              <a:rPr lang="en-BE" dirty="0"/>
              <a:t>u</a:t>
            </a:r>
            <a:r>
              <a:rPr lang="fr-BE" dirty="0"/>
              <a:t>a</a:t>
            </a:r>
            <a:r>
              <a:rPr lang="en-BE" dirty="0"/>
              <a:t>l</a:t>
            </a:r>
            <a:r>
              <a:rPr lang="fr-BE" dirty="0"/>
              <a:t>i</a:t>
            </a:r>
            <a:r>
              <a:rPr lang="en-BE" dirty="0"/>
              <a:t>f</a:t>
            </a:r>
            <a:r>
              <a:rPr lang="fr-BE" dirty="0"/>
              <a:t>i</a:t>
            </a:r>
            <a:r>
              <a:rPr lang="en-BE" dirty="0"/>
              <a:t>e</a:t>
            </a:r>
            <a:r>
              <a:rPr lang="fr-BE" dirty="0"/>
              <a:t>r</a:t>
            </a:r>
            <a:r>
              <a:rPr lang="en-BE" dirty="0"/>
              <a:t> </a:t>
            </a:r>
            <a:r>
              <a:rPr lang="fr-BE" dirty="0"/>
              <a:t>t</a:t>
            </a:r>
            <a:r>
              <a:rPr lang="en-BE" dirty="0"/>
              <a:t>y</a:t>
            </a:r>
            <a:r>
              <a:rPr lang="fr-BE" dirty="0"/>
              <a:t>p</a:t>
            </a:r>
            <a:r>
              <a:rPr lang="en-BE" dirty="0"/>
              <a:t>e </a:t>
            </a:r>
            <a:r>
              <a:rPr lang="fr-BE" dirty="0"/>
              <a:t>f</a:t>
            </a:r>
            <a:r>
              <a:rPr lang="en-BE" dirty="0"/>
              <a:t>o</a:t>
            </a:r>
            <a:r>
              <a:rPr lang="fr-BE" dirty="0"/>
              <a:t>r</a:t>
            </a:r>
            <a:r>
              <a:rPr lang="en-BE" dirty="0"/>
              <a:t> </a:t>
            </a:r>
            <a:r>
              <a:rPr lang="fr-BE" dirty="0"/>
              <a:t>e</a:t>
            </a:r>
            <a:r>
              <a:rPr lang="en-BE" dirty="0"/>
              <a:t>a</a:t>
            </a:r>
            <a:r>
              <a:rPr lang="fr-BE" dirty="0"/>
              <a:t>c</a:t>
            </a:r>
            <a:r>
              <a:rPr lang="en-BE" dirty="0"/>
              <a:t>h </a:t>
            </a:r>
            <a:r>
              <a:rPr lang="en-US" dirty="0"/>
              <a:t>generic artifact</a:t>
            </a:r>
            <a:r>
              <a:rPr lang="en-BE" dirty="0"/>
              <a:t>.</a:t>
            </a:r>
          </a:p>
          <a:p>
            <a:endParaRPr lang="en-BE" dirty="0"/>
          </a:p>
          <a:p>
            <a:r>
              <a:rPr lang="en-BE" b="1" dirty="0"/>
              <a:t>E</a:t>
            </a:r>
            <a:r>
              <a:rPr lang="en-US" b="1" dirty="0" err="1"/>
              <a:t>xample</a:t>
            </a:r>
            <a:r>
              <a:rPr lang="en-BE" b="1" dirty="0"/>
              <a:t>:</a:t>
            </a:r>
            <a:r>
              <a:rPr lang="en-US" dirty="0"/>
              <a:t> the generic artifact associated with the functional pattern 'manage' is a 'management plan'.</a:t>
            </a:r>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5007744" y="1198339"/>
            <a:ext cx="310527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pic>
        <p:nvPicPr>
          <p:cNvPr id="3" name="Picture 2">
            <a:extLst>
              <a:ext uri="{FF2B5EF4-FFF2-40B4-BE49-F238E27FC236}">
                <a16:creationId xmlns:a16="http://schemas.microsoft.com/office/drawing/2014/main" id="{2645D1F5-D227-454D-AA8C-D53B560C4355}"/>
              </a:ext>
            </a:extLst>
          </p:cNvPr>
          <p:cNvPicPr>
            <a:picLocks noChangeAspect="1"/>
          </p:cNvPicPr>
          <p:nvPr/>
        </p:nvPicPr>
        <p:blipFill>
          <a:blip r:embed="rId5"/>
          <a:stretch>
            <a:fillRect/>
          </a:stretch>
        </p:blipFill>
        <p:spPr>
          <a:xfrm>
            <a:off x="8295876" y="1178864"/>
            <a:ext cx="2895851" cy="5052498"/>
          </a:xfrm>
          <a:prstGeom prst="rect">
            <a:avLst/>
          </a:prstGeom>
        </p:spPr>
      </p:pic>
      <p:sp>
        <p:nvSpPr>
          <p:cNvPr id="9" name="Rond enkele hoek rechthoek 37">
            <a:extLst>
              <a:ext uri="{FF2B5EF4-FFF2-40B4-BE49-F238E27FC236}">
                <a16:creationId xmlns:a16="http://schemas.microsoft.com/office/drawing/2014/main" id="{ADB2E22F-802C-4F1D-AFBB-51576167EEE1}"/>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2789155706"/>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30" name="Rectangle 129"/>
          <p:cNvSpPr/>
          <p:nvPr/>
        </p:nvSpPr>
        <p:spPr>
          <a:xfrm>
            <a:off x="1524199" y="262235"/>
            <a:ext cx="9145191" cy="335078"/>
          </a:xfrm>
          <a:prstGeom prst="rect">
            <a:avLst/>
          </a:prstGeom>
        </p:spPr>
        <p:style>
          <a:lnRef idx="1">
            <a:schemeClr val="accent1"/>
          </a:lnRef>
          <a:fillRef idx="2">
            <a:schemeClr val="accent1"/>
          </a:fillRef>
          <a:effectRef idx="1">
            <a:schemeClr val="accent1"/>
          </a:effectRef>
          <a:fontRef idx="minor">
            <a:schemeClr val="dk1"/>
          </a:fontRef>
        </p:style>
        <p:txBody>
          <a:bodyPr lIns="91452" tIns="0" bIns="18290" rtlCol="0" anchor="ctr"/>
          <a:lstStyle/>
          <a:p>
            <a:endParaRPr lang="en-US" b="1">
              <a:solidFill>
                <a:srgbClr val="68C8C6"/>
              </a:solidFill>
              <a:latin typeface="Helvetica"/>
              <a:cs typeface="Helvetica"/>
            </a:endParaRPr>
          </a:p>
        </p:txBody>
      </p:sp>
      <p:sp>
        <p:nvSpPr>
          <p:cNvPr id="7" name="Rectangle 6"/>
          <p:cNvSpPr/>
          <p:nvPr/>
        </p:nvSpPr>
        <p:spPr>
          <a:xfrm>
            <a:off x="1600193" y="262235"/>
            <a:ext cx="9006573" cy="301660"/>
          </a:xfrm>
          <a:prstGeom prst="rect">
            <a:avLst/>
          </a:prstGeom>
        </p:spPr>
        <p:txBody>
          <a:bodyPr wrap="square">
            <a:spAutoFit/>
          </a:bodyPr>
          <a:lstStyle/>
          <a:p>
            <a:pPr marL="0" lvl="1">
              <a:spcAft>
                <a:spcPts val="600"/>
              </a:spcAft>
            </a:pPr>
            <a:r>
              <a:rPr lang="en-US" b="1" dirty="0">
                <a:solidFill>
                  <a:srgbClr val="68C8C6"/>
                </a:solidFill>
                <a:latin typeface="Helvetica"/>
                <a:cs typeface="Helvetica"/>
              </a:rPr>
              <a:t>Generic Artifact and Behavior Qualifier Types </a:t>
            </a:r>
          </a:p>
        </p:txBody>
      </p:sp>
      <p:grpSp>
        <p:nvGrpSpPr>
          <p:cNvPr id="2" name="Group 1">
            <a:extLst>
              <a:ext uri="{FF2B5EF4-FFF2-40B4-BE49-F238E27FC236}">
                <a16:creationId xmlns:a16="http://schemas.microsoft.com/office/drawing/2014/main" id="{117BB018-A836-4707-B1D5-D81B5430AD49}"/>
              </a:ext>
            </a:extLst>
          </p:cNvPr>
          <p:cNvGrpSpPr/>
          <p:nvPr/>
        </p:nvGrpSpPr>
        <p:grpSpPr>
          <a:xfrm>
            <a:off x="1600192" y="838299"/>
            <a:ext cx="9681177" cy="5616624"/>
            <a:chOff x="1936872" y="1542688"/>
            <a:chExt cx="8357520" cy="4618441"/>
          </a:xfrm>
        </p:grpSpPr>
        <p:sp>
          <p:nvSpPr>
            <p:cNvPr id="4" name="Rectangle 3"/>
            <p:cNvSpPr/>
            <p:nvPr/>
          </p:nvSpPr>
          <p:spPr>
            <a:xfrm>
              <a:off x="1936872" y="1542688"/>
              <a:ext cx="8357520" cy="4618441"/>
            </a:xfrm>
            <a:prstGeom prst="rect">
              <a:avLst/>
            </a:prstGeom>
            <a:solidFill>
              <a:schemeClr val="bg1"/>
            </a:solidFill>
            <a:ln>
              <a:solidFill>
                <a:schemeClr val="tx1">
                  <a:lumMod val="65000"/>
                  <a:lumOff val="35000"/>
                </a:schemeClr>
              </a:solidFill>
            </a:ln>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b="1"/>
            </a:p>
          </p:txBody>
        </p:sp>
        <p:sp>
          <p:nvSpPr>
            <p:cNvPr id="5" name="Rectangle 4"/>
            <p:cNvSpPr/>
            <p:nvPr/>
          </p:nvSpPr>
          <p:spPr bwMode="gray">
            <a:xfrm>
              <a:off x="3872337" y="1590175"/>
              <a:ext cx="1668547" cy="313469"/>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nSpc>
                  <a:spcPts val="1200"/>
                </a:lnSpc>
                <a:buClr>
                  <a:srgbClr val="F0AB00"/>
                </a:buClr>
                <a:buSzPct val="80000"/>
                <a:defRPr/>
              </a:pPr>
              <a:r>
                <a:rPr lang="en-US" sz="1400" b="1" dirty="0">
                  <a:solidFill>
                    <a:schemeClr val="bg1"/>
                  </a:solidFill>
                  <a:latin typeface="Arial"/>
                  <a:cs typeface="Arial"/>
                </a:rPr>
                <a:t>Generic Artifact</a:t>
              </a:r>
            </a:p>
          </p:txBody>
        </p:sp>
        <p:sp>
          <p:nvSpPr>
            <p:cNvPr id="6" name="Rectangle 5"/>
            <p:cNvSpPr/>
            <p:nvPr/>
          </p:nvSpPr>
          <p:spPr bwMode="gray">
            <a:xfrm>
              <a:off x="2007921" y="1595535"/>
              <a:ext cx="1775751" cy="308111"/>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nSpc>
                  <a:spcPts val="1200"/>
                </a:lnSpc>
                <a:buClr>
                  <a:srgbClr val="F0AB00"/>
                </a:buClr>
                <a:buSzPct val="80000"/>
                <a:defRPr/>
              </a:pPr>
              <a:r>
                <a:rPr lang="en-US" sz="1400" b="1" dirty="0">
                  <a:solidFill>
                    <a:schemeClr val="bg1"/>
                  </a:solidFill>
                  <a:latin typeface="Arial"/>
                  <a:cs typeface="Arial"/>
                </a:rPr>
                <a:t>Functional Pattern</a:t>
              </a:r>
            </a:p>
          </p:txBody>
        </p:sp>
        <p:sp>
          <p:nvSpPr>
            <p:cNvPr id="28" name="Rectangle 27"/>
            <p:cNvSpPr/>
            <p:nvPr/>
          </p:nvSpPr>
          <p:spPr bwMode="gray">
            <a:xfrm>
              <a:off x="5625597" y="1593434"/>
              <a:ext cx="1668547" cy="313469"/>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200" b="1" dirty="0">
                  <a:solidFill>
                    <a:schemeClr val="bg1"/>
                  </a:solidFill>
                  <a:latin typeface="Arial"/>
                  <a:cs typeface="Arial"/>
                </a:rPr>
                <a:t>Behavior Qualifier Type</a:t>
              </a:r>
            </a:p>
          </p:txBody>
        </p:sp>
        <p:sp>
          <p:nvSpPr>
            <p:cNvPr id="55" name="Rectangle 54"/>
            <p:cNvSpPr/>
            <p:nvPr/>
          </p:nvSpPr>
          <p:spPr bwMode="gray">
            <a:xfrm>
              <a:off x="2005903" y="4598541"/>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TRACK</a:t>
              </a:r>
            </a:p>
          </p:txBody>
        </p:sp>
        <p:sp>
          <p:nvSpPr>
            <p:cNvPr id="37" name="Rectangle 36"/>
            <p:cNvSpPr/>
            <p:nvPr/>
          </p:nvSpPr>
          <p:spPr bwMode="gray">
            <a:xfrm>
              <a:off x="3872337" y="4596654"/>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Log Record</a:t>
              </a:r>
            </a:p>
          </p:txBody>
        </p:sp>
        <p:sp>
          <p:nvSpPr>
            <p:cNvPr id="10" name="Rectangle 9"/>
            <p:cNvSpPr/>
            <p:nvPr/>
          </p:nvSpPr>
          <p:spPr bwMode="gray">
            <a:xfrm>
              <a:off x="5625597" y="4600912"/>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Events</a:t>
              </a:r>
              <a:endParaRPr lang="en-US" sz="1050" b="1" dirty="0">
                <a:latin typeface="Arial Narrow"/>
                <a:cs typeface="Arial Narrow"/>
              </a:endParaRPr>
            </a:p>
          </p:txBody>
        </p:sp>
        <p:sp>
          <p:nvSpPr>
            <p:cNvPr id="89" name="Rectangle 88"/>
            <p:cNvSpPr/>
            <p:nvPr/>
          </p:nvSpPr>
          <p:spPr bwMode="gray">
            <a:xfrm>
              <a:off x="7361469" y="4600912"/>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Customer life event, Servicing event</a:t>
              </a:r>
              <a:endParaRPr lang="en-US" sz="1050" b="1" dirty="0">
                <a:solidFill>
                  <a:srgbClr val="5F6062"/>
                </a:solidFill>
                <a:latin typeface="Arial Narrow"/>
                <a:cs typeface="Arial Narrow"/>
              </a:endParaRPr>
            </a:p>
          </p:txBody>
        </p:sp>
        <p:sp>
          <p:nvSpPr>
            <p:cNvPr id="56" name="Rectangle 55"/>
            <p:cNvSpPr/>
            <p:nvPr/>
          </p:nvSpPr>
          <p:spPr bwMode="gray">
            <a:xfrm>
              <a:off x="2005903" y="5695059"/>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ANALYSE</a:t>
              </a:r>
            </a:p>
          </p:txBody>
        </p:sp>
        <p:sp>
          <p:nvSpPr>
            <p:cNvPr id="38" name="Rectangle 37"/>
            <p:cNvSpPr/>
            <p:nvPr/>
          </p:nvSpPr>
          <p:spPr bwMode="gray">
            <a:xfrm>
              <a:off x="3872337" y="5693061"/>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Analysis</a:t>
              </a:r>
            </a:p>
          </p:txBody>
        </p:sp>
        <p:sp>
          <p:nvSpPr>
            <p:cNvPr id="11" name="Rectangle 10"/>
            <p:cNvSpPr/>
            <p:nvPr/>
          </p:nvSpPr>
          <p:spPr bwMode="gray">
            <a:xfrm>
              <a:off x="5625597" y="569702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Algorithms</a:t>
              </a:r>
              <a:endParaRPr lang="en-US" sz="1050" b="1" dirty="0">
                <a:latin typeface="Arial Narrow"/>
                <a:cs typeface="Arial Narrow"/>
              </a:endParaRPr>
            </a:p>
          </p:txBody>
        </p:sp>
        <p:sp>
          <p:nvSpPr>
            <p:cNvPr id="90" name="Rectangle 89"/>
            <p:cNvSpPr/>
            <p:nvPr/>
          </p:nvSpPr>
          <p:spPr bwMode="gray">
            <a:xfrm>
              <a:off x="7361469" y="569702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Average balance calculation, Propensity to buy</a:t>
              </a:r>
              <a:endParaRPr lang="en-US" sz="1050" b="1" dirty="0">
                <a:solidFill>
                  <a:srgbClr val="5F6062"/>
                </a:solidFill>
                <a:latin typeface="Arial Narrow"/>
                <a:cs typeface="Arial Narrow"/>
              </a:endParaRPr>
            </a:p>
          </p:txBody>
        </p:sp>
        <p:sp>
          <p:nvSpPr>
            <p:cNvPr id="57" name="Rectangle 56"/>
            <p:cNvSpPr/>
            <p:nvPr/>
          </p:nvSpPr>
          <p:spPr bwMode="gray">
            <a:xfrm>
              <a:off x="2005903" y="4379237"/>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MONITOR</a:t>
              </a:r>
            </a:p>
          </p:txBody>
        </p:sp>
        <p:sp>
          <p:nvSpPr>
            <p:cNvPr id="39" name="Rectangle 38"/>
            <p:cNvSpPr/>
            <p:nvPr/>
          </p:nvSpPr>
          <p:spPr bwMode="gray">
            <a:xfrm>
              <a:off x="3872337" y="4377372"/>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latin typeface="Arial Narrow"/>
                  <a:ea typeface="Verdana"/>
                  <a:cs typeface="Arial Narrow"/>
                </a:rPr>
                <a:t>State</a:t>
              </a:r>
            </a:p>
          </p:txBody>
        </p:sp>
        <p:sp>
          <p:nvSpPr>
            <p:cNvPr id="12" name="Rectangle 11"/>
            <p:cNvSpPr/>
            <p:nvPr/>
          </p:nvSpPr>
          <p:spPr bwMode="gray">
            <a:xfrm>
              <a:off x="5625597" y="4381690"/>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latin typeface="Arial Narrow"/>
                  <a:cs typeface="Arial Narrow"/>
                </a:rPr>
                <a:t>Measures</a:t>
              </a:r>
            </a:p>
          </p:txBody>
        </p:sp>
        <p:sp>
          <p:nvSpPr>
            <p:cNvPr id="93" name="Rectangle 92"/>
            <p:cNvSpPr/>
            <p:nvPr/>
          </p:nvSpPr>
          <p:spPr bwMode="gray">
            <a:xfrm>
              <a:off x="7361469" y="4381690"/>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Composite position, Customer alert</a:t>
              </a:r>
              <a:endParaRPr lang="en-US" sz="1050" b="1" dirty="0">
                <a:solidFill>
                  <a:srgbClr val="5F6062"/>
                </a:solidFill>
                <a:latin typeface="Arial Narrow"/>
                <a:cs typeface="Arial Narrow"/>
              </a:endParaRPr>
            </a:p>
          </p:txBody>
        </p:sp>
        <p:sp>
          <p:nvSpPr>
            <p:cNvPr id="59" name="Rectangle 58"/>
            <p:cNvSpPr/>
            <p:nvPr/>
          </p:nvSpPr>
          <p:spPr bwMode="gray">
            <a:xfrm>
              <a:off x="2005903" y="3721327"/>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FULFILL</a:t>
              </a:r>
            </a:p>
          </p:txBody>
        </p:sp>
        <p:sp>
          <p:nvSpPr>
            <p:cNvPr id="41" name="Rectangle 40"/>
            <p:cNvSpPr/>
            <p:nvPr/>
          </p:nvSpPr>
          <p:spPr bwMode="gray">
            <a:xfrm>
              <a:off x="3872337" y="3719302"/>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Arrangement</a:t>
              </a:r>
            </a:p>
          </p:txBody>
        </p:sp>
        <p:sp>
          <p:nvSpPr>
            <p:cNvPr id="13" name="Rectangle 12"/>
            <p:cNvSpPr/>
            <p:nvPr/>
          </p:nvSpPr>
          <p:spPr bwMode="gray">
            <a:xfrm>
              <a:off x="5625597" y="372347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Features</a:t>
              </a:r>
              <a:endParaRPr lang="en-US" sz="1050" b="1" dirty="0">
                <a:latin typeface="Arial Narrow"/>
                <a:cs typeface="Arial Narrow"/>
              </a:endParaRPr>
            </a:p>
          </p:txBody>
        </p:sp>
        <p:sp>
          <p:nvSpPr>
            <p:cNvPr id="94" name="Rectangle 93"/>
            <p:cNvSpPr/>
            <p:nvPr/>
          </p:nvSpPr>
          <p:spPr bwMode="gray">
            <a:xfrm>
              <a:off x="7361469" y="372347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Current account standing order</a:t>
              </a:r>
              <a:endParaRPr lang="en-US" sz="1050" b="1" dirty="0">
                <a:solidFill>
                  <a:srgbClr val="5F6062"/>
                </a:solidFill>
                <a:latin typeface="Arial Narrow"/>
                <a:cs typeface="Arial Narrow"/>
              </a:endParaRPr>
            </a:p>
          </p:txBody>
        </p:sp>
        <p:sp>
          <p:nvSpPr>
            <p:cNvPr id="60" name="Rectangle 59"/>
            <p:cNvSpPr/>
            <p:nvPr/>
          </p:nvSpPr>
          <p:spPr bwMode="gray">
            <a:xfrm>
              <a:off x="2005903" y="3940630"/>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TRANSACT</a:t>
              </a:r>
            </a:p>
          </p:txBody>
        </p:sp>
        <p:sp>
          <p:nvSpPr>
            <p:cNvPr id="42" name="Rectangle 41"/>
            <p:cNvSpPr/>
            <p:nvPr/>
          </p:nvSpPr>
          <p:spPr bwMode="gray">
            <a:xfrm>
              <a:off x="3872337" y="3938809"/>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Transaction</a:t>
              </a:r>
            </a:p>
          </p:txBody>
        </p:sp>
        <p:sp>
          <p:nvSpPr>
            <p:cNvPr id="14" name="Rectangle 13"/>
            <p:cNvSpPr/>
            <p:nvPr/>
          </p:nvSpPr>
          <p:spPr bwMode="gray">
            <a:xfrm>
              <a:off x="5625597" y="394324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Tasks/Steps</a:t>
              </a:r>
              <a:endParaRPr lang="en-US" sz="1050" b="1" dirty="0">
                <a:latin typeface="Arial Narrow"/>
                <a:cs typeface="Arial Narrow"/>
              </a:endParaRPr>
            </a:p>
          </p:txBody>
        </p:sp>
        <p:sp>
          <p:nvSpPr>
            <p:cNvPr id="95" name="Rectangle 94"/>
            <p:cNvSpPr/>
            <p:nvPr/>
          </p:nvSpPr>
          <p:spPr bwMode="gray">
            <a:xfrm>
              <a:off x="7361469" y="394324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FX pricing, market trade, clearing &amp; settlement</a:t>
              </a:r>
              <a:endParaRPr lang="en-US" sz="1050" b="1" dirty="0">
                <a:solidFill>
                  <a:srgbClr val="5F6062"/>
                </a:solidFill>
                <a:latin typeface="Arial Narrow"/>
                <a:cs typeface="Arial Narrow"/>
              </a:endParaRPr>
            </a:p>
          </p:txBody>
        </p:sp>
        <p:sp>
          <p:nvSpPr>
            <p:cNvPr id="58" name="Rectangle 57"/>
            <p:cNvSpPr/>
            <p:nvPr/>
          </p:nvSpPr>
          <p:spPr bwMode="gray">
            <a:xfrm>
              <a:off x="2005903" y="3282315"/>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OPERATE</a:t>
              </a:r>
            </a:p>
          </p:txBody>
        </p:sp>
        <p:sp>
          <p:nvSpPr>
            <p:cNvPr id="40" name="Rectangle 39"/>
            <p:cNvSpPr/>
            <p:nvPr/>
          </p:nvSpPr>
          <p:spPr bwMode="gray">
            <a:xfrm>
              <a:off x="3872337" y="3280290"/>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Operating Session</a:t>
              </a:r>
            </a:p>
          </p:txBody>
        </p:sp>
        <p:sp>
          <p:nvSpPr>
            <p:cNvPr id="15" name="Rectangle 14"/>
            <p:cNvSpPr/>
            <p:nvPr/>
          </p:nvSpPr>
          <p:spPr bwMode="gray">
            <a:xfrm>
              <a:off x="5625597" y="3281071"/>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Functions</a:t>
              </a:r>
              <a:endParaRPr lang="en-US" sz="1050" b="1" dirty="0">
                <a:latin typeface="Arial Narrow"/>
                <a:cs typeface="Arial Narrow"/>
              </a:endParaRPr>
            </a:p>
          </p:txBody>
        </p:sp>
        <p:sp>
          <p:nvSpPr>
            <p:cNvPr id="96" name="Rectangle 95"/>
            <p:cNvSpPr/>
            <p:nvPr/>
          </p:nvSpPr>
          <p:spPr bwMode="gray">
            <a:xfrm>
              <a:off x="7361469" y="3281071"/>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Message capture/routing</a:t>
              </a:r>
              <a:endParaRPr lang="en-US" sz="1050" b="1" dirty="0">
                <a:solidFill>
                  <a:srgbClr val="5F6062"/>
                </a:solidFill>
                <a:latin typeface="Arial Narrow"/>
                <a:cs typeface="Arial Narrow"/>
              </a:endParaRPr>
            </a:p>
          </p:txBody>
        </p:sp>
        <p:sp>
          <p:nvSpPr>
            <p:cNvPr id="47" name="Rectangle 46"/>
            <p:cNvSpPr/>
            <p:nvPr/>
          </p:nvSpPr>
          <p:spPr bwMode="gray">
            <a:xfrm>
              <a:off x="2005903" y="1965277"/>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DIRECT</a:t>
              </a:r>
            </a:p>
          </p:txBody>
        </p:sp>
        <p:sp>
          <p:nvSpPr>
            <p:cNvPr id="29" name="Rectangle 28"/>
            <p:cNvSpPr/>
            <p:nvPr/>
          </p:nvSpPr>
          <p:spPr bwMode="gray">
            <a:xfrm>
              <a:off x="3872337" y="1963253"/>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Strategy</a:t>
              </a:r>
            </a:p>
          </p:txBody>
        </p:sp>
        <p:sp>
          <p:nvSpPr>
            <p:cNvPr id="16" name="Rectangle 15"/>
            <p:cNvSpPr/>
            <p:nvPr/>
          </p:nvSpPr>
          <p:spPr bwMode="gray">
            <a:xfrm>
              <a:off x="5625597" y="1963251"/>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Goals</a:t>
              </a:r>
              <a:endParaRPr lang="en-US" sz="1050" b="1" dirty="0">
                <a:latin typeface="Arial Narrow"/>
                <a:cs typeface="Arial Narrow"/>
              </a:endParaRPr>
            </a:p>
          </p:txBody>
        </p:sp>
        <p:sp>
          <p:nvSpPr>
            <p:cNvPr id="97" name="Rectangle 96"/>
            <p:cNvSpPr/>
            <p:nvPr/>
          </p:nvSpPr>
          <p:spPr bwMode="gray">
            <a:xfrm>
              <a:off x="7361469" y="1963251"/>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Increase market share</a:t>
              </a:r>
              <a:endParaRPr lang="en-US" sz="1050" b="1" dirty="0">
                <a:solidFill>
                  <a:srgbClr val="5F6062"/>
                </a:solidFill>
                <a:latin typeface="Arial Narrow"/>
                <a:cs typeface="Arial Narrow"/>
              </a:endParaRPr>
            </a:p>
          </p:txBody>
        </p:sp>
        <p:sp>
          <p:nvSpPr>
            <p:cNvPr id="50" name="Rectangle 49"/>
            <p:cNvSpPr/>
            <p:nvPr/>
          </p:nvSpPr>
          <p:spPr bwMode="gray">
            <a:xfrm>
              <a:off x="2005903" y="2184784"/>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MANAGE</a:t>
              </a:r>
            </a:p>
          </p:txBody>
        </p:sp>
        <p:sp>
          <p:nvSpPr>
            <p:cNvPr id="32" name="Rectangle 31"/>
            <p:cNvSpPr/>
            <p:nvPr/>
          </p:nvSpPr>
          <p:spPr bwMode="gray">
            <a:xfrm>
              <a:off x="3872337" y="2182758"/>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Management Plan</a:t>
              </a:r>
            </a:p>
          </p:txBody>
        </p:sp>
        <p:sp>
          <p:nvSpPr>
            <p:cNvPr id="17" name="Rectangle 16"/>
            <p:cNvSpPr/>
            <p:nvPr/>
          </p:nvSpPr>
          <p:spPr bwMode="gray">
            <a:xfrm>
              <a:off x="5625597" y="2183018"/>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000000"/>
                  </a:solidFill>
                  <a:latin typeface="Arial Narrow"/>
                  <a:ea typeface="Verdana"/>
                  <a:cs typeface="Arial Narrow"/>
                </a:rPr>
                <a:t>Duties</a:t>
              </a:r>
            </a:p>
          </p:txBody>
        </p:sp>
        <p:sp>
          <p:nvSpPr>
            <p:cNvPr id="98" name="Rectangle 97"/>
            <p:cNvSpPr/>
            <p:nvPr/>
          </p:nvSpPr>
          <p:spPr bwMode="gray">
            <a:xfrm>
              <a:off x="7361469" y="2183018"/>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5F6062"/>
                  </a:solidFill>
                  <a:latin typeface="Arial Narrow"/>
                  <a:ea typeface="Verdana"/>
                  <a:cs typeface="Arial Narrow"/>
                </a:rPr>
                <a:t>Relationship development, Troubleshooting</a:t>
              </a:r>
            </a:p>
          </p:txBody>
        </p:sp>
        <p:sp>
          <p:nvSpPr>
            <p:cNvPr id="52" name="Rectangle 51"/>
            <p:cNvSpPr/>
            <p:nvPr/>
          </p:nvSpPr>
          <p:spPr bwMode="gray">
            <a:xfrm>
              <a:off x="2005903" y="4817844"/>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chemeClr val="tx1"/>
                  </a:solidFill>
                  <a:latin typeface="Arial"/>
                  <a:cs typeface="Arial"/>
                </a:rPr>
                <a:t>CATALOG</a:t>
              </a:r>
            </a:p>
          </p:txBody>
        </p:sp>
        <p:sp>
          <p:nvSpPr>
            <p:cNvPr id="34" name="Rectangle 33"/>
            <p:cNvSpPr/>
            <p:nvPr/>
          </p:nvSpPr>
          <p:spPr bwMode="gray">
            <a:xfrm>
              <a:off x="3872337" y="4815935"/>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Directory Entry</a:t>
              </a:r>
            </a:p>
          </p:txBody>
        </p:sp>
        <p:sp>
          <p:nvSpPr>
            <p:cNvPr id="18" name="Rectangle 17"/>
            <p:cNvSpPr/>
            <p:nvPr/>
          </p:nvSpPr>
          <p:spPr bwMode="gray">
            <a:xfrm>
              <a:off x="5625597" y="482013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Properties</a:t>
              </a:r>
              <a:endParaRPr lang="en-US" sz="1050" b="1" dirty="0">
                <a:latin typeface="Arial Narrow"/>
                <a:cs typeface="Arial Narrow"/>
              </a:endParaRPr>
            </a:p>
          </p:txBody>
        </p:sp>
        <p:sp>
          <p:nvSpPr>
            <p:cNvPr id="99" name="Rectangle 98"/>
            <p:cNvSpPr/>
            <p:nvPr/>
          </p:nvSpPr>
          <p:spPr bwMode="gray">
            <a:xfrm>
              <a:off x="7361469" y="482013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Product pricing rules, Customer reference details</a:t>
              </a:r>
              <a:endParaRPr lang="en-US" sz="1050" b="1" dirty="0">
                <a:solidFill>
                  <a:srgbClr val="5F6062"/>
                </a:solidFill>
                <a:latin typeface="Arial Narrow"/>
                <a:cs typeface="Arial Narrow"/>
              </a:endParaRPr>
            </a:p>
          </p:txBody>
        </p:sp>
        <p:sp>
          <p:nvSpPr>
            <p:cNvPr id="51" name="Rectangle 50"/>
            <p:cNvSpPr/>
            <p:nvPr/>
          </p:nvSpPr>
          <p:spPr bwMode="gray">
            <a:xfrm>
              <a:off x="2005903" y="2404289"/>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ADMINISTER</a:t>
              </a:r>
            </a:p>
          </p:txBody>
        </p:sp>
        <p:sp>
          <p:nvSpPr>
            <p:cNvPr id="33" name="Rectangle 32"/>
            <p:cNvSpPr/>
            <p:nvPr/>
          </p:nvSpPr>
          <p:spPr bwMode="gray">
            <a:xfrm>
              <a:off x="3872337" y="2402265"/>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Administrative Plan</a:t>
              </a:r>
            </a:p>
          </p:txBody>
        </p:sp>
        <p:sp>
          <p:nvSpPr>
            <p:cNvPr id="19" name="Rectangle 18"/>
            <p:cNvSpPr/>
            <p:nvPr/>
          </p:nvSpPr>
          <p:spPr bwMode="gray">
            <a:xfrm>
              <a:off x="5625597" y="2402784"/>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Routines</a:t>
              </a:r>
              <a:endParaRPr lang="en-US" sz="1050" b="1" dirty="0">
                <a:latin typeface="Arial Narrow"/>
                <a:cs typeface="Arial Narrow"/>
              </a:endParaRPr>
            </a:p>
          </p:txBody>
        </p:sp>
        <p:sp>
          <p:nvSpPr>
            <p:cNvPr id="100" name="Rectangle 99"/>
            <p:cNvSpPr/>
            <p:nvPr/>
          </p:nvSpPr>
          <p:spPr bwMode="gray">
            <a:xfrm>
              <a:off x="7361469" y="2402784"/>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Time-sheet recording</a:t>
              </a:r>
              <a:endParaRPr lang="en-US" sz="1050" b="1" dirty="0">
                <a:solidFill>
                  <a:srgbClr val="5F6062"/>
                </a:solidFill>
                <a:latin typeface="Arial Narrow"/>
                <a:cs typeface="Arial Narrow"/>
              </a:endParaRPr>
            </a:p>
          </p:txBody>
        </p:sp>
        <p:sp>
          <p:nvSpPr>
            <p:cNvPr id="61" name="Rectangle 60"/>
            <p:cNvSpPr/>
            <p:nvPr/>
          </p:nvSpPr>
          <p:spPr bwMode="gray">
            <a:xfrm>
              <a:off x="2005903" y="5256452"/>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900"/>
                </a:lnSpc>
                <a:buClr>
                  <a:srgbClr val="F0AB00"/>
                </a:buClr>
                <a:buSzPct val="80000"/>
                <a:defRPr/>
              </a:pPr>
              <a:r>
                <a:rPr lang="en-US" sz="1050" b="1" dirty="0">
                  <a:solidFill>
                    <a:srgbClr val="000000"/>
                  </a:solidFill>
                  <a:latin typeface="Arial"/>
                  <a:cs typeface="Arial"/>
                </a:rPr>
                <a:t>AGREE TERMS</a:t>
              </a:r>
            </a:p>
          </p:txBody>
        </p:sp>
        <p:sp>
          <p:nvSpPr>
            <p:cNvPr id="43" name="Rectangle 42"/>
            <p:cNvSpPr/>
            <p:nvPr/>
          </p:nvSpPr>
          <p:spPr bwMode="gray">
            <a:xfrm>
              <a:off x="3872337" y="5254498"/>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Agreement</a:t>
              </a:r>
            </a:p>
          </p:txBody>
        </p:sp>
        <p:sp>
          <p:nvSpPr>
            <p:cNvPr id="20" name="Rectangle 19"/>
            <p:cNvSpPr/>
            <p:nvPr/>
          </p:nvSpPr>
          <p:spPr bwMode="gray">
            <a:xfrm>
              <a:off x="5625597" y="5258580"/>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Terms &amp; Conditions</a:t>
              </a:r>
              <a:endParaRPr lang="en-US" sz="1050" b="1" dirty="0">
                <a:latin typeface="Arial Narrow"/>
                <a:cs typeface="Arial Narrow"/>
              </a:endParaRPr>
            </a:p>
          </p:txBody>
        </p:sp>
        <p:sp>
          <p:nvSpPr>
            <p:cNvPr id="101" name="Rectangle 100"/>
            <p:cNvSpPr/>
            <p:nvPr/>
          </p:nvSpPr>
          <p:spPr bwMode="gray">
            <a:xfrm>
              <a:off x="7361469" y="5258580"/>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Required disclosures, </a:t>
              </a:r>
              <a:endParaRPr lang="en-US" sz="1050" b="1" dirty="0">
                <a:solidFill>
                  <a:srgbClr val="5F6062"/>
                </a:solidFill>
                <a:latin typeface="Arial Narrow"/>
                <a:cs typeface="Arial Narrow"/>
              </a:endParaRPr>
            </a:p>
          </p:txBody>
        </p:sp>
        <p:sp>
          <p:nvSpPr>
            <p:cNvPr id="62" name="Rectangle 61"/>
            <p:cNvSpPr/>
            <p:nvPr/>
          </p:nvSpPr>
          <p:spPr bwMode="gray">
            <a:xfrm>
              <a:off x="2005903" y="5037148"/>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ENROLL</a:t>
              </a:r>
            </a:p>
          </p:txBody>
        </p:sp>
        <p:sp>
          <p:nvSpPr>
            <p:cNvPr id="44" name="Rectangle 43"/>
            <p:cNvSpPr/>
            <p:nvPr/>
          </p:nvSpPr>
          <p:spPr bwMode="gray">
            <a:xfrm>
              <a:off x="3872337" y="5035217"/>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Membership</a:t>
              </a:r>
            </a:p>
          </p:txBody>
        </p:sp>
        <p:sp>
          <p:nvSpPr>
            <p:cNvPr id="21" name="Rectangle 20"/>
            <p:cNvSpPr/>
            <p:nvPr/>
          </p:nvSpPr>
          <p:spPr bwMode="gray">
            <a:xfrm>
              <a:off x="5625597" y="5039357"/>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latin typeface="Arial Narrow"/>
                  <a:cs typeface="Arial Narrow"/>
                </a:rPr>
                <a:t>Clauses</a:t>
              </a:r>
            </a:p>
          </p:txBody>
        </p:sp>
        <p:sp>
          <p:nvSpPr>
            <p:cNvPr id="102" name="Rectangle 101"/>
            <p:cNvSpPr/>
            <p:nvPr/>
          </p:nvSpPr>
          <p:spPr bwMode="gray">
            <a:xfrm>
              <a:off x="7361469" y="5039357"/>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Qualification/membership purpose</a:t>
              </a:r>
              <a:endParaRPr lang="en-US" sz="1050" b="1" dirty="0">
                <a:solidFill>
                  <a:srgbClr val="5F6062"/>
                </a:solidFill>
                <a:latin typeface="Arial Narrow"/>
                <a:cs typeface="Arial Narrow"/>
              </a:endParaRPr>
            </a:p>
          </p:txBody>
        </p:sp>
        <p:sp>
          <p:nvSpPr>
            <p:cNvPr id="63" name="Rectangle 62"/>
            <p:cNvSpPr/>
            <p:nvPr/>
          </p:nvSpPr>
          <p:spPr bwMode="gray">
            <a:xfrm>
              <a:off x="2005903" y="5914363"/>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ALLOCATE</a:t>
              </a:r>
            </a:p>
          </p:txBody>
        </p:sp>
        <p:sp>
          <p:nvSpPr>
            <p:cNvPr id="45" name="Rectangle 44"/>
            <p:cNvSpPr/>
            <p:nvPr/>
          </p:nvSpPr>
          <p:spPr bwMode="gray">
            <a:xfrm>
              <a:off x="3872337" y="5912339"/>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Allocation</a:t>
              </a:r>
            </a:p>
          </p:txBody>
        </p:sp>
        <p:sp>
          <p:nvSpPr>
            <p:cNvPr id="22" name="Rectangle 21"/>
            <p:cNvSpPr/>
            <p:nvPr/>
          </p:nvSpPr>
          <p:spPr bwMode="gray">
            <a:xfrm>
              <a:off x="5625597" y="5916251"/>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FF0000"/>
                  </a:solidFill>
                  <a:latin typeface="Arial Narrow"/>
                  <a:ea typeface="Verdana"/>
                  <a:cs typeface="Arial Narrow"/>
                </a:rPr>
                <a:t>Criteria </a:t>
              </a:r>
              <a:endParaRPr lang="en-US" sz="1050" b="1" dirty="0">
                <a:solidFill>
                  <a:srgbClr val="FF0000"/>
                </a:solidFill>
                <a:latin typeface="Arial Narrow"/>
                <a:cs typeface="Arial Narrow"/>
              </a:endParaRPr>
            </a:p>
          </p:txBody>
        </p:sp>
        <p:sp>
          <p:nvSpPr>
            <p:cNvPr id="103" name="Rectangle 102"/>
            <p:cNvSpPr/>
            <p:nvPr/>
          </p:nvSpPr>
          <p:spPr bwMode="gray">
            <a:xfrm>
              <a:off x="7361469" y="5916251"/>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Staff assignment, Facility allocation </a:t>
              </a:r>
              <a:endParaRPr lang="en-US" sz="1050" b="1" dirty="0">
                <a:solidFill>
                  <a:srgbClr val="5F6062"/>
                </a:solidFill>
                <a:latin typeface="Arial Narrow"/>
                <a:cs typeface="Arial Narrow"/>
              </a:endParaRPr>
            </a:p>
          </p:txBody>
        </p:sp>
        <p:sp>
          <p:nvSpPr>
            <p:cNvPr id="48" name="Rectangle 7"/>
            <p:cNvSpPr/>
            <p:nvPr/>
          </p:nvSpPr>
          <p:spPr bwMode="gray">
            <a:xfrm>
              <a:off x="2005903" y="5475755"/>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ASSESS</a:t>
              </a:r>
            </a:p>
          </p:txBody>
        </p:sp>
        <p:sp>
          <p:nvSpPr>
            <p:cNvPr id="30" name="Rectangle 29"/>
            <p:cNvSpPr/>
            <p:nvPr/>
          </p:nvSpPr>
          <p:spPr bwMode="gray">
            <a:xfrm>
              <a:off x="3872337" y="5473780"/>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Assessment</a:t>
              </a:r>
            </a:p>
          </p:txBody>
        </p:sp>
        <p:sp>
          <p:nvSpPr>
            <p:cNvPr id="23" name="Rectangle 22"/>
            <p:cNvSpPr/>
            <p:nvPr/>
          </p:nvSpPr>
          <p:spPr bwMode="gray">
            <a:xfrm>
              <a:off x="5625597" y="5477803"/>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000000"/>
                  </a:solidFill>
                  <a:latin typeface="Arial Narrow"/>
                  <a:ea typeface="Verdana"/>
                  <a:cs typeface="Arial Narrow"/>
                </a:rPr>
                <a:t>Tests</a:t>
              </a:r>
              <a:endParaRPr lang="en-US" sz="1050" b="1" dirty="0">
                <a:latin typeface="Arial Narrow"/>
                <a:cs typeface="Arial Narrow"/>
              </a:endParaRPr>
            </a:p>
          </p:txBody>
        </p:sp>
        <p:sp>
          <p:nvSpPr>
            <p:cNvPr id="104" name="Rectangle 103"/>
            <p:cNvSpPr/>
            <p:nvPr/>
          </p:nvSpPr>
          <p:spPr bwMode="gray">
            <a:xfrm>
              <a:off x="7361469" y="5477803"/>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5F6062"/>
                  </a:solidFill>
                  <a:latin typeface="Arial Narrow"/>
                  <a:ea typeface="Verdana"/>
                  <a:cs typeface="Arial Narrow"/>
                </a:rPr>
                <a:t>Password verification</a:t>
              </a:r>
              <a:endParaRPr lang="en-US" sz="1050" b="1" dirty="0">
                <a:solidFill>
                  <a:srgbClr val="5F6062"/>
                </a:solidFill>
                <a:latin typeface="Arial Narrow"/>
                <a:cs typeface="Arial Narrow"/>
              </a:endParaRPr>
            </a:p>
          </p:txBody>
        </p:sp>
        <p:sp>
          <p:nvSpPr>
            <p:cNvPr id="53" name="Rectangle 52"/>
            <p:cNvSpPr/>
            <p:nvPr/>
          </p:nvSpPr>
          <p:spPr bwMode="gray">
            <a:xfrm>
              <a:off x="2005903" y="2623796"/>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DESIGN</a:t>
              </a:r>
            </a:p>
          </p:txBody>
        </p:sp>
        <p:sp>
          <p:nvSpPr>
            <p:cNvPr id="35" name="Rectangle 34"/>
            <p:cNvSpPr/>
            <p:nvPr/>
          </p:nvSpPr>
          <p:spPr bwMode="gray">
            <a:xfrm>
              <a:off x="3872337" y="2621772"/>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Specification</a:t>
              </a:r>
            </a:p>
          </p:txBody>
        </p:sp>
        <p:sp>
          <p:nvSpPr>
            <p:cNvPr id="24" name="Rectangle 23"/>
            <p:cNvSpPr/>
            <p:nvPr/>
          </p:nvSpPr>
          <p:spPr bwMode="gray">
            <a:xfrm>
              <a:off x="5625597" y="262333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Aspects</a:t>
              </a:r>
              <a:endParaRPr lang="en-US" sz="1050" b="1" dirty="0">
                <a:latin typeface="Arial Narrow"/>
                <a:cs typeface="Arial Narrow"/>
              </a:endParaRPr>
            </a:p>
          </p:txBody>
        </p:sp>
        <p:sp>
          <p:nvSpPr>
            <p:cNvPr id="105" name="Rectangle 104"/>
            <p:cNvSpPr/>
            <p:nvPr/>
          </p:nvSpPr>
          <p:spPr bwMode="gray">
            <a:xfrm>
              <a:off x="7361469" y="262333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Business requirements</a:t>
              </a:r>
              <a:endParaRPr lang="en-US" sz="1050" b="1" dirty="0">
                <a:solidFill>
                  <a:srgbClr val="5F6062"/>
                </a:solidFill>
                <a:latin typeface="Arial Narrow"/>
                <a:cs typeface="Arial Narrow"/>
              </a:endParaRPr>
            </a:p>
          </p:txBody>
        </p:sp>
        <p:sp>
          <p:nvSpPr>
            <p:cNvPr id="54" name="Rectangle 53"/>
            <p:cNvSpPr/>
            <p:nvPr/>
          </p:nvSpPr>
          <p:spPr bwMode="gray">
            <a:xfrm>
              <a:off x="2005903" y="2843302"/>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000"/>
                </a:lnSpc>
                <a:buClr>
                  <a:srgbClr val="F0AB00"/>
                </a:buClr>
                <a:buSzPct val="80000"/>
                <a:defRPr/>
              </a:pPr>
              <a:r>
                <a:rPr lang="en-US" sz="1050" b="1" dirty="0">
                  <a:solidFill>
                    <a:srgbClr val="000000"/>
                  </a:solidFill>
                  <a:latin typeface="Arial"/>
                  <a:cs typeface="Arial"/>
                </a:rPr>
                <a:t>DEVELOP</a:t>
              </a:r>
            </a:p>
          </p:txBody>
        </p:sp>
        <p:sp>
          <p:nvSpPr>
            <p:cNvPr id="36" name="Rectangle 35"/>
            <p:cNvSpPr/>
            <p:nvPr/>
          </p:nvSpPr>
          <p:spPr bwMode="gray">
            <a:xfrm>
              <a:off x="3872337" y="2841277"/>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Development</a:t>
              </a:r>
            </a:p>
          </p:txBody>
        </p:sp>
        <p:sp>
          <p:nvSpPr>
            <p:cNvPr id="25" name="Rectangle 24"/>
            <p:cNvSpPr/>
            <p:nvPr/>
          </p:nvSpPr>
          <p:spPr bwMode="gray">
            <a:xfrm>
              <a:off x="5625597" y="2843102"/>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000000"/>
                  </a:solidFill>
                  <a:latin typeface="Arial Narrow"/>
                  <a:ea typeface="Verdana"/>
                  <a:cs typeface="Arial Narrow"/>
                </a:rPr>
                <a:t>Deliverables</a:t>
              </a:r>
              <a:endParaRPr lang="en-US" sz="1050" b="1" dirty="0">
                <a:latin typeface="Arial Narrow"/>
                <a:cs typeface="Arial Narrow"/>
              </a:endParaRPr>
            </a:p>
          </p:txBody>
        </p:sp>
        <p:sp>
          <p:nvSpPr>
            <p:cNvPr id="106" name="Rectangle 105"/>
            <p:cNvSpPr/>
            <p:nvPr/>
          </p:nvSpPr>
          <p:spPr bwMode="gray">
            <a:xfrm>
              <a:off x="7361469" y="2843102"/>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Functional module specifiation</a:t>
              </a:r>
              <a:endParaRPr lang="en-US" sz="1050" b="1" dirty="0">
                <a:solidFill>
                  <a:srgbClr val="5F6062"/>
                </a:solidFill>
                <a:latin typeface="Arial Narrow"/>
                <a:cs typeface="Arial Narrow"/>
              </a:endParaRPr>
            </a:p>
          </p:txBody>
        </p:sp>
        <p:sp>
          <p:nvSpPr>
            <p:cNvPr id="49" name="Rectangle 48"/>
            <p:cNvSpPr/>
            <p:nvPr/>
          </p:nvSpPr>
          <p:spPr bwMode="gray">
            <a:xfrm>
              <a:off x="2005903" y="3501820"/>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MAINTAIN</a:t>
              </a:r>
            </a:p>
          </p:txBody>
        </p:sp>
        <p:sp>
          <p:nvSpPr>
            <p:cNvPr id="31" name="Rectangle 30"/>
            <p:cNvSpPr/>
            <p:nvPr/>
          </p:nvSpPr>
          <p:spPr bwMode="gray">
            <a:xfrm>
              <a:off x="3872337" y="3499796"/>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latin typeface="Arial Narrow"/>
                  <a:ea typeface="Verdana"/>
                  <a:cs typeface="Arial Narrow"/>
                </a:rPr>
                <a:t>Maintenance Arrangement</a:t>
              </a:r>
            </a:p>
          </p:txBody>
        </p:sp>
        <p:sp>
          <p:nvSpPr>
            <p:cNvPr id="26" name="Rectangle 25"/>
            <p:cNvSpPr/>
            <p:nvPr/>
          </p:nvSpPr>
          <p:spPr bwMode="gray">
            <a:xfrm>
              <a:off x="5625597" y="3502143"/>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latin typeface="Arial Narrow"/>
                  <a:cs typeface="Arial Narrow"/>
                </a:rPr>
                <a:t>Tasks</a:t>
              </a:r>
            </a:p>
          </p:txBody>
        </p:sp>
        <p:sp>
          <p:nvSpPr>
            <p:cNvPr id="107" name="Rectangle 106"/>
            <p:cNvSpPr/>
            <p:nvPr/>
          </p:nvSpPr>
          <p:spPr bwMode="gray">
            <a:xfrm>
              <a:off x="7361469" y="3502143"/>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Preventive maintenance task</a:t>
              </a:r>
              <a:endParaRPr lang="en-US" sz="1050" b="1" dirty="0">
                <a:solidFill>
                  <a:srgbClr val="5F6062"/>
                </a:solidFill>
                <a:latin typeface="Arial Narrow"/>
                <a:cs typeface="Arial Narrow"/>
              </a:endParaRPr>
            </a:p>
          </p:txBody>
        </p:sp>
        <p:sp>
          <p:nvSpPr>
            <p:cNvPr id="64" name="Rectangle 63"/>
            <p:cNvSpPr/>
            <p:nvPr/>
          </p:nvSpPr>
          <p:spPr bwMode="gray">
            <a:xfrm>
              <a:off x="2005903" y="3062808"/>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US" sz="1050" b="1" dirty="0">
                  <a:solidFill>
                    <a:srgbClr val="000000"/>
                  </a:solidFill>
                  <a:latin typeface="Arial"/>
                  <a:cs typeface="Arial"/>
                </a:rPr>
                <a:t>PROCESS</a:t>
              </a:r>
            </a:p>
          </p:txBody>
        </p:sp>
        <p:sp>
          <p:nvSpPr>
            <p:cNvPr id="46" name="Rectangle 45"/>
            <p:cNvSpPr/>
            <p:nvPr/>
          </p:nvSpPr>
          <p:spPr bwMode="gray">
            <a:xfrm>
              <a:off x="3872337" y="3060784"/>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Procedure</a:t>
              </a:r>
            </a:p>
          </p:txBody>
        </p:sp>
        <p:sp>
          <p:nvSpPr>
            <p:cNvPr id="27" name="Rectangle 26"/>
            <p:cNvSpPr/>
            <p:nvPr/>
          </p:nvSpPr>
          <p:spPr bwMode="gray">
            <a:xfrm>
              <a:off x="5625597" y="3061825"/>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dirty="0">
                  <a:solidFill>
                    <a:srgbClr val="000000"/>
                  </a:solidFill>
                  <a:latin typeface="Arial Narrow"/>
                  <a:ea typeface="Verdana"/>
                  <a:cs typeface="Arial Narrow"/>
                </a:rPr>
                <a:t>Worksteps</a:t>
              </a:r>
              <a:endParaRPr lang="en-US" sz="1050" b="1" dirty="0">
                <a:latin typeface="Arial Narrow"/>
                <a:cs typeface="Arial Narrow"/>
              </a:endParaRPr>
            </a:p>
          </p:txBody>
        </p:sp>
        <p:sp>
          <p:nvSpPr>
            <p:cNvPr id="108" name="Rectangle 107"/>
            <p:cNvSpPr/>
            <p:nvPr/>
          </p:nvSpPr>
          <p:spPr bwMode="gray">
            <a:xfrm>
              <a:off x="7361469" y="3061825"/>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Invoice generation</a:t>
              </a:r>
              <a:endParaRPr lang="en-US" sz="1050" b="1" dirty="0">
                <a:solidFill>
                  <a:srgbClr val="5F6062"/>
                </a:solidFill>
                <a:latin typeface="Arial Narrow"/>
                <a:cs typeface="Arial Narrow"/>
              </a:endParaRPr>
            </a:p>
          </p:txBody>
        </p:sp>
        <p:sp>
          <p:nvSpPr>
            <p:cNvPr id="109" name="Rectangle 108"/>
            <p:cNvSpPr/>
            <p:nvPr/>
          </p:nvSpPr>
          <p:spPr bwMode="gray">
            <a:xfrm>
              <a:off x="7361469" y="1593434"/>
              <a:ext cx="2849101" cy="313469"/>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05" rIns="36005" rtlCol="0" anchor="ctr"/>
            <a:lstStyle/>
            <a:p>
              <a:pPr marL="0" lvl="1" algn="ctr">
                <a:lnSpc>
                  <a:spcPts val="1200"/>
                </a:lnSpc>
                <a:buClr>
                  <a:srgbClr val="F0AB00"/>
                </a:buClr>
                <a:buSzPct val="80000"/>
                <a:defRPr/>
              </a:pPr>
              <a:r>
                <a:rPr lang="en-US" sz="1400" b="1" dirty="0">
                  <a:solidFill>
                    <a:schemeClr val="bg1"/>
                  </a:solidFill>
                  <a:latin typeface="Arial"/>
                  <a:cs typeface="Arial"/>
                </a:rPr>
                <a:t>Example</a:t>
              </a:r>
            </a:p>
          </p:txBody>
        </p:sp>
        <p:sp>
          <p:nvSpPr>
            <p:cNvPr id="66" name="Rectangle 65"/>
            <p:cNvSpPr/>
            <p:nvPr/>
          </p:nvSpPr>
          <p:spPr bwMode="gray">
            <a:xfrm>
              <a:off x="3872337" y="4158091"/>
              <a:ext cx="1668547" cy="189137"/>
            </a:xfrm>
            <a:prstGeom prst="rect">
              <a:avLst/>
            </a:prstGeom>
            <a:solidFill>
              <a:srgbClr val="FDD42A"/>
            </a:solidFill>
            <a:ln w="12700" algn="ctr">
              <a:noFill/>
              <a:miter lim="800000"/>
              <a:headEnd/>
              <a:tailEnd/>
            </a:ln>
            <a:effectLst/>
          </p:spPr>
          <p:txBody>
            <a:bodyPr vert="horz" lIns="36005" tIns="46806" rIns="0" bIns="46806" anchor="ctr"/>
            <a:lstStyle/>
            <a:p>
              <a:pPr marL="0" lvl="1">
                <a:lnSpc>
                  <a:spcPct val="80000"/>
                </a:lnSpc>
                <a:buClr>
                  <a:srgbClr val="F0AB00"/>
                </a:buClr>
                <a:buSzPct val="80000"/>
                <a:defRPr/>
              </a:pPr>
              <a:r>
                <a:rPr lang="en-US" sz="1100" b="1" dirty="0">
                  <a:solidFill>
                    <a:srgbClr val="000000"/>
                  </a:solidFill>
                  <a:latin typeface="Arial Narrow"/>
                  <a:ea typeface="Verdana"/>
                  <a:cs typeface="Arial Narrow"/>
                </a:rPr>
                <a:t>Advice</a:t>
              </a:r>
            </a:p>
          </p:txBody>
        </p:sp>
        <p:sp>
          <p:nvSpPr>
            <p:cNvPr id="67" name="Rectangle 66"/>
            <p:cNvSpPr/>
            <p:nvPr/>
          </p:nvSpPr>
          <p:spPr bwMode="gray">
            <a:xfrm>
              <a:off x="5625597" y="4162467"/>
              <a:ext cx="1668547" cy="184698"/>
            </a:xfrm>
            <a:prstGeom prst="rect">
              <a:avLst/>
            </a:prstGeom>
            <a:solidFill>
              <a:srgbClr val="58C9CD"/>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000000"/>
                  </a:solidFill>
                  <a:latin typeface="Arial Narrow"/>
                  <a:ea typeface="Verdana"/>
                  <a:cs typeface="Arial Narrow"/>
                </a:rPr>
                <a:t>Topics</a:t>
              </a:r>
              <a:endParaRPr lang="en-US" sz="1050" b="1" dirty="0">
                <a:latin typeface="Arial Narrow"/>
                <a:cs typeface="Arial Narrow"/>
              </a:endParaRPr>
            </a:p>
          </p:txBody>
        </p:sp>
        <p:sp>
          <p:nvSpPr>
            <p:cNvPr id="110" name="Rectangle 109"/>
            <p:cNvSpPr/>
            <p:nvPr/>
          </p:nvSpPr>
          <p:spPr bwMode="gray">
            <a:xfrm>
              <a:off x="7361469" y="4162467"/>
              <a:ext cx="2849101" cy="184698"/>
            </a:xfrm>
            <a:prstGeom prst="rect">
              <a:avLst/>
            </a:prstGeom>
            <a:solidFill>
              <a:schemeClr val="bg1">
                <a:lumMod val="85000"/>
              </a:schemeClr>
            </a:solidFill>
            <a:ln w="12700" algn="ctr">
              <a:noFill/>
              <a:miter lim="800000"/>
              <a:headEnd/>
              <a:tailEnd/>
            </a:ln>
            <a:effectLst/>
          </p:spPr>
          <p:txBody>
            <a:bodyPr vert="horz" wrap="square" lIns="36005" tIns="0" rIns="0" bIns="0" anchor="ctr"/>
            <a:lstStyle/>
            <a:p>
              <a:pPr marL="0" lvl="1">
                <a:lnSpc>
                  <a:spcPct val="80000"/>
                </a:lnSpc>
                <a:buClr>
                  <a:srgbClr val="F0AB00"/>
                </a:buClr>
                <a:buSzPct val="80000"/>
                <a:defRPr/>
              </a:pPr>
              <a:r>
                <a:rPr lang="en-US" sz="1050" b="1">
                  <a:solidFill>
                    <a:srgbClr val="5F6062"/>
                  </a:solidFill>
                  <a:latin typeface="Arial Narrow"/>
                  <a:ea typeface="Verdana"/>
                  <a:cs typeface="Arial Narrow"/>
                </a:rPr>
                <a:t>Tax advice, Corporate finance</a:t>
              </a:r>
              <a:endParaRPr lang="en-US" sz="1050" b="1" dirty="0">
                <a:solidFill>
                  <a:srgbClr val="5F6062"/>
                </a:solidFill>
                <a:latin typeface="Arial Narrow"/>
                <a:cs typeface="Arial Narrow"/>
              </a:endParaRPr>
            </a:p>
          </p:txBody>
        </p:sp>
        <p:sp>
          <p:nvSpPr>
            <p:cNvPr id="85" name="Rectangle 84">
              <a:extLst>
                <a:ext uri="{FF2B5EF4-FFF2-40B4-BE49-F238E27FC236}">
                  <a16:creationId xmlns:a16="http://schemas.microsoft.com/office/drawing/2014/main" id="{32596BC6-F4F2-4031-A807-C5AA1B9EF384}"/>
                </a:ext>
              </a:extLst>
            </p:cNvPr>
            <p:cNvSpPr/>
            <p:nvPr/>
          </p:nvSpPr>
          <p:spPr bwMode="gray">
            <a:xfrm>
              <a:off x="1996377" y="4150208"/>
              <a:ext cx="1779784" cy="189137"/>
            </a:xfrm>
            <a:prstGeom prst="rect">
              <a:avLst/>
            </a:prstGeom>
            <a:solidFill>
              <a:srgbClr val="FDD42A"/>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0"/>
                </a:lnSpc>
                <a:buClr>
                  <a:srgbClr val="F0AB00"/>
                </a:buClr>
                <a:buSzPct val="80000"/>
                <a:defRPr/>
              </a:pPr>
              <a:r>
                <a:rPr lang="en-BE" sz="1050" b="1" dirty="0">
                  <a:solidFill>
                    <a:srgbClr val="000000"/>
                  </a:solidFill>
                  <a:latin typeface="Arial"/>
                  <a:cs typeface="Arial"/>
                </a:rPr>
                <a:t>A</a:t>
              </a:r>
              <a:r>
                <a:rPr lang="fr-BE" sz="1050" b="1" dirty="0">
                  <a:solidFill>
                    <a:srgbClr val="000000"/>
                  </a:solidFill>
                  <a:latin typeface="Arial"/>
                  <a:cs typeface="Arial"/>
                </a:rPr>
                <a:t>d</a:t>
              </a:r>
              <a:r>
                <a:rPr lang="en-BE" sz="1050" b="1" dirty="0">
                  <a:solidFill>
                    <a:srgbClr val="000000"/>
                  </a:solidFill>
                  <a:latin typeface="Arial"/>
                  <a:cs typeface="Arial"/>
                </a:rPr>
                <a:t>v</a:t>
              </a:r>
              <a:r>
                <a:rPr lang="fr-BE" sz="1050" b="1" dirty="0">
                  <a:solidFill>
                    <a:srgbClr val="000000"/>
                  </a:solidFill>
                  <a:latin typeface="Arial"/>
                  <a:cs typeface="Arial"/>
                </a:rPr>
                <a:t>i</a:t>
              </a:r>
              <a:r>
                <a:rPr lang="en-BE" sz="1050" b="1" dirty="0">
                  <a:solidFill>
                    <a:srgbClr val="000000"/>
                  </a:solidFill>
                  <a:latin typeface="Arial"/>
                  <a:cs typeface="Arial"/>
                </a:rPr>
                <a:t>s</a:t>
              </a:r>
              <a:r>
                <a:rPr lang="fr-BE" sz="1050" b="1" dirty="0">
                  <a:solidFill>
                    <a:srgbClr val="000000"/>
                  </a:solidFill>
                  <a:latin typeface="Arial"/>
                  <a:cs typeface="Arial"/>
                </a:rPr>
                <a:t>e</a:t>
              </a:r>
              <a:endParaRPr lang="en-US" sz="1050" b="1" dirty="0">
                <a:solidFill>
                  <a:srgbClr val="000000"/>
                </a:solidFill>
                <a:latin typeface="Arial"/>
                <a:cs typeface="Arial"/>
              </a:endParaRPr>
            </a:p>
          </p:txBody>
        </p:sp>
      </p:grpSp>
    </p:spTree>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0ACEEC-8F2B-48B2-98F6-7A18E8A10612}"/>
              </a:ext>
            </a:extLst>
          </p:cNvPr>
          <p:cNvSpPr>
            <a:spLocks noGrp="1"/>
          </p:cNvSpPr>
          <p:nvPr>
            <p:ph type="title"/>
          </p:nvPr>
        </p:nvSpPr>
        <p:spPr>
          <a:xfrm>
            <a:off x="2136354" y="93741"/>
            <a:ext cx="8832980" cy="744558"/>
          </a:xfrm>
        </p:spPr>
        <p:txBody>
          <a:bodyPr/>
          <a:lstStyle/>
          <a:p>
            <a:r>
              <a:rPr lang="fr-BE" dirty="0" err="1"/>
              <a:t>Behaviour</a:t>
            </a:r>
            <a:r>
              <a:rPr lang="fr-BE" dirty="0"/>
              <a:t> Qualifier Type</a:t>
            </a:r>
            <a:endParaRPr lang="en-BE" dirty="0"/>
          </a:p>
        </p:txBody>
      </p:sp>
      <p:pic>
        <p:nvPicPr>
          <p:cNvPr id="5" name="Content Placeholder 4">
            <a:extLst>
              <a:ext uri="{FF2B5EF4-FFF2-40B4-BE49-F238E27FC236}">
                <a16:creationId xmlns:a16="http://schemas.microsoft.com/office/drawing/2014/main" id="{49E49F2D-DB27-4DD3-A7EA-596D654B202A}"/>
              </a:ext>
            </a:extLst>
          </p:cNvPr>
          <p:cNvPicPr>
            <a:picLocks noGrp="1" noChangeAspect="1"/>
          </p:cNvPicPr>
          <p:nvPr>
            <p:ph idx="4294967295"/>
          </p:nvPr>
        </p:nvPicPr>
        <p:blipFill>
          <a:blip r:embed="rId3"/>
          <a:stretch>
            <a:fillRect/>
          </a:stretch>
        </p:blipFill>
        <p:spPr>
          <a:xfrm>
            <a:off x="1560290" y="838299"/>
            <a:ext cx="9691179" cy="5454598"/>
          </a:xfrm>
          <a:prstGeom prst="rect">
            <a:avLst/>
          </a:prstGeom>
        </p:spPr>
      </p:pic>
    </p:spTree>
    <p:extLst>
      <p:ext uri="{BB962C8B-B14F-4D97-AF65-F5344CB8AC3E}">
        <p14:creationId xmlns:p14="http://schemas.microsoft.com/office/powerpoint/2010/main" val="339578179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4"/>
          <a:stretch>
            <a:fillRect/>
          </a:stretch>
        </p:blipFill>
        <p:spPr>
          <a:xfrm>
            <a:off x="1521354"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087854" cy="2314480"/>
          </a:xfrm>
          <a:prstGeom prst="rect">
            <a:avLst/>
          </a:prstGeom>
        </p:spPr>
        <p:txBody>
          <a:bodyPr wrap="square">
            <a:spAutoFit/>
          </a:bodyPr>
          <a:lstStyle/>
          <a:p>
            <a:r>
              <a:rPr lang="fr-BE" sz="1100" b="1" u="sng" dirty="0">
                <a:latin typeface="Arial" panose="020B0604020202020204" pitchFamily="34" charset="0"/>
              </a:rPr>
              <a:t>C</a:t>
            </a:r>
            <a:r>
              <a:rPr lang="en-BE" sz="1100" b="1" u="sng" dirty="0">
                <a:latin typeface="Arial" panose="020B0604020202020204" pitchFamily="34" charset="0"/>
              </a:rPr>
              <a:t>o</a:t>
            </a:r>
            <a:r>
              <a:rPr lang="fr-BE" sz="1100" b="1" u="sng" dirty="0">
                <a:latin typeface="Arial" panose="020B0604020202020204" pitchFamily="34" charset="0"/>
              </a:rPr>
              <a:t>n</a:t>
            </a:r>
            <a:r>
              <a:rPr lang="en-BE" sz="1100" b="1" u="sng" dirty="0">
                <a:latin typeface="Arial" panose="020B0604020202020204" pitchFamily="34" charset="0"/>
              </a:rPr>
              <a:t>t</a:t>
            </a:r>
            <a:r>
              <a:rPr lang="fr-BE" sz="1100" b="1" u="sng" dirty="0">
                <a:latin typeface="Arial" panose="020B0604020202020204" pitchFamily="34" charset="0"/>
              </a:rPr>
              <a:t>r</a:t>
            </a:r>
            <a:r>
              <a:rPr lang="en-BE" sz="1100" b="1" u="sng" dirty="0">
                <a:latin typeface="Arial" panose="020B0604020202020204" pitchFamily="34" charset="0"/>
              </a:rPr>
              <a:t>o</a:t>
            </a:r>
            <a:r>
              <a:rPr lang="fr-BE" sz="1100" b="1" u="sng" dirty="0">
                <a:latin typeface="Arial" panose="020B0604020202020204" pitchFamily="34" charset="0"/>
              </a:rPr>
              <a:t>l</a:t>
            </a:r>
            <a:r>
              <a:rPr lang="en-BE" sz="1100" b="1" u="sng" dirty="0">
                <a:latin typeface="Arial" panose="020B0604020202020204" pitchFamily="34" charset="0"/>
              </a:rPr>
              <a:t> </a:t>
            </a:r>
            <a:r>
              <a:rPr lang="fr-BE" sz="1100" b="1" u="sng" dirty="0">
                <a:latin typeface="Arial" panose="020B0604020202020204" pitchFamily="34" charset="0"/>
              </a:rPr>
              <a:t>R</a:t>
            </a:r>
            <a:r>
              <a:rPr lang="en-BE" sz="1100" b="1" u="sng" dirty="0">
                <a:latin typeface="Arial" panose="020B0604020202020204" pitchFamily="34" charset="0"/>
              </a:rPr>
              <a:t>e</a:t>
            </a:r>
            <a:r>
              <a:rPr lang="fr-BE" sz="1100" b="1" u="sng" dirty="0">
                <a:latin typeface="Arial" panose="020B0604020202020204" pitchFamily="34" charset="0"/>
              </a:rPr>
              <a:t>c</a:t>
            </a:r>
            <a:r>
              <a:rPr lang="en-BE" sz="1100" b="1" u="sng" dirty="0">
                <a:latin typeface="Arial" panose="020B0604020202020204" pitchFamily="34" charset="0"/>
              </a:rPr>
              <a:t>o</a:t>
            </a:r>
            <a:r>
              <a:rPr lang="fr-BE" sz="1100" b="1" u="sng" dirty="0">
                <a:latin typeface="Arial" panose="020B0604020202020204" pitchFamily="34" charset="0"/>
              </a:rPr>
              <a:t>r</a:t>
            </a:r>
            <a:r>
              <a:rPr lang="en-BE" sz="1100" b="1" u="sng" dirty="0">
                <a:latin typeface="Arial" panose="020B0604020202020204" pitchFamily="34" charset="0"/>
              </a:rPr>
              <a:t>d:</a:t>
            </a:r>
          </a:p>
          <a:p>
            <a:endParaRPr lang="en-BE" sz="1100" dirty="0">
              <a:latin typeface="Arial" panose="020B0604020202020204" pitchFamily="34" charset="0"/>
            </a:endParaRPr>
          </a:p>
          <a:p>
            <a:r>
              <a:rPr lang="en-US" dirty="0"/>
              <a:t>A set of business information that enables a Service Domain to keep track of the full lifecycle of the Asset Type.</a:t>
            </a:r>
          </a:p>
          <a:p>
            <a:r>
              <a:rPr lang="en-BE" b="1" dirty="0"/>
              <a:t>Naming Standard:</a:t>
            </a:r>
            <a:endParaRPr lang="en-US" dirty="0"/>
          </a:p>
          <a:p>
            <a:r>
              <a:rPr lang="en-BE" dirty="0"/>
              <a:t>T</a:t>
            </a:r>
            <a:r>
              <a:rPr lang="fr-BE" dirty="0"/>
              <a:t>h</a:t>
            </a:r>
            <a:r>
              <a:rPr lang="en-BE" dirty="0"/>
              <a:t>e </a:t>
            </a:r>
            <a:r>
              <a:rPr lang="fr-BE" dirty="0"/>
              <a:t>c</a:t>
            </a:r>
            <a:r>
              <a:rPr lang="en-BE" dirty="0"/>
              <a:t>o</a:t>
            </a:r>
            <a:r>
              <a:rPr lang="fr-BE" dirty="0"/>
              <a:t>n</a:t>
            </a:r>
            <a:r>
              <a:rPr lang="en-BE" dirty="0"/>
              <a:t>c</a:t>
            </a:r>
            <a:r>
              <a:rPr lang="fr-BE" dirty="0"/>
              <a:t>a</a:t>
            </a:r>
            <a:r>
              <a:rPr lang="en-BE" dirty="0"/>
              <a:t>t</a:t>
            </a:r>
            <a:r>
              <a:rPr lang="fr-BE" dirty="0"/>
              <a:t>e</a:t>
            </a:r>
            <a:r>
              <a:rPr lang="en-BE" dirty="0"/>
              <a:t>n</a:t>
            </a:r>
            <a:r>
              <a:rPr lang="fr-BE" dirty="0"/>
              <a:t>a</a:t>
            </a:r>
            <a:r>
              <a:rPr lang="en-BE" dirty="0"/>
              <a:t>t</a:t>
            </a:r>
            <a:r>
              <a:rPr lang="fr-BE" dirty="0"/>
              <a:t>i</a:t>
            </a:r>
            <a:r>
              <a:rPr lang="en-BE" dirty="0"/>
              <a:t>o</a:t>
            </a:r>
            <a:r>
              <a:rPr lang="fr-BE" dirty="0"/>
              <a:t>n</a:t>
            </a:r>
            <a:r>
              <a:rPr lang="en-BE" dirty="0"/>
              <a:t> </a:t>
            </a:r>
            <a:r>
              <a:rPr lang="fr-BE" dirty="0"/>
              <a:t>o</a:t>
            </a:r>
            <a:r>
              <a:rPr lang="en-BE" dirty="0"/>
              <a:t>f </a:t>
            </a:r>
            <a:r>
              <a:rPr lang="fr-BE" dirty="0"/>
              <a:t>t</a:t>
            </a:r>
            <a:r>
              <a:rPr lang="en-BE" dirty="0"/>
              <a:t>h</a:t>
            </a:r>
            <a:r>
              <a:rPr lang="fr-BE" dirty="0"/>
              <a:t>e</a:t>
            </a:r>
            <a:r>
              <a:rPr lang="en-BE" dirty="0"/>
              <a:t> </a:t>
            </a:r>
            <a:r>
              <a:rPr lang="fr-BE" dirty="0"/>
              <a:t>n</a:t>
            </a:r>
            <a:r>
              <a:rPr lang="en-BE" dirty="0"/>
              <a:t>a</a:t>
            </a:r>
            <a:r>
              <a:rPr lang="fr-BE" dirty="0"/>
              <a:t>m</a:t>
            </a:r>
            <a:r>
              <a:rPr lang="en-BE" dirty="0"/>
              <a:t>e </a:t>
            </a:r>
            <a:r>
              <a:rPr lang="fr-BE" dirty="0"/>
              <a:t>o</a:t>
            </a:r>
            <a:r>
              <a:rPr lang="en-BE" dirty="0"/>
              <a:t>f </a:t>
            </a:r>
            <a:r>
              <a:rPr lang="fr-BE" dirty="0"/>
              <a:t>t</a:t>
            </a:r>
            <a:r>
              <a:rPr lang="en-BE" dirty="0"/>
              <a:t>h</a:t>
            </a:r>
            <a:r>
              <a:rPr lang="fr-BE" dirty="0"/>
              <a:t>e</a:t>
            </a:r>
            <a:r>
              <a:rPr lang="en-BE" dirty="0"/>
              <a:t> </a:t>
            </a:r>
            <a:r>
              <a:rPr lang="fr-BE" dirty="0"/>
              <a:t>a</a:t>
            </a:r>
            <a:r>
              <a:rPr lang="en-BE" dirty="0"/>
              <a:t>s</a:t>
            </a:r>
            <a:r>
              <a:rPr lang="fr-BE" dirty="0"/>
              <a:t>s</a:t>
            </a:r>
            <a:r>
              <a:rPr lang="en-BE" dirty="0"/>
              <a:t>e</a:t>
            </a:r>
            <a:r>
              <a:rPr lang="fr-BE" dirty="0"/>
              <a:t>t</a:t>
            </a:r>
            <a:r>
              <a:rPr lang="en-BE" dirty="0"/>
              <a:t> </a:t>
            </a:r>
            <a:r>
              <a:rPr lang="fr-BE" dirty="0"/>
              <a:t>t</a:t>
            </a:r>
            <a:r>
              <a:rPr lang="en-BE" dirty="0"/>
              <a:t>y</a:t>
            </a:r>
            <a:r>
              <a:rPr lang="fr-BE" dirty="0"/>
              <a:t>p</a:t>
            </a:r>
            <a:r>
              <a:rPr lang="en-BE" dirty="0"/>
              <a:t>e </a:t>
            </a:r>
            <a:r>
              <a:rPr lang="fr-BE" dirty="0"/>
              <a:t>a</a:t>
            </a:r>
            <a:r>
              <a:rPr lang="en-BE" dirty="0"/>
              <a:t>n</a:t>
            </a:r>
            <a:r>
              <a:rPr lang="fr-BE" dirty="0"/>
              <a:t>d</a:t>
            </a:r>
            <a:r>
              <a:rPr lang="en-BE" dirty="0"/>
              <a:t> </a:t>
            </a:r>
            <a:r>
              <a:rPr lang="fr-BE" dirty="0"/>
              <a:t>t</a:t>
            </a:r>
            <a:r>
              <a:rPr lang="en-BE" dirty="0"/>
              <a:t>h</a:t>
            </a:r>
            <a:r>
              <a:rPr lang="fr-BE" dirty="0"/>
              <a:t>e</a:t>
            </a:r>
            <a:r>
              <a:rPr lang="en-BE" dirty="0"/>
              <a:t> </a:t>
            </a:r>
            <a:r>
              <a:rPr lang="fr-BE" dirty="0"/>
              <a:t>n</a:t>
            </a:r>
            <a:r>
              <a:rPr lang="en-BE" dirty="0"/>
              <a:t>a</a:t>
            </a:r>
            <a:r>
              <a:rPr lang="fr-BE" dirty="0"/>
              <a:t>m</a:t>
            </a:r>
            <a:r>
              <a:rPr lang="en-BE" dirty="0"/>
              <a:t>e </a:t>
            </a:r>
            <a:r>
              <a:rPr lang="fr-BE" dirty="0"/>
              <a:t>o</a:t>
            </a:r>
            <a:r>
              <a:rPr lang="en-BE" dirty="0"/>
              <a:t>f </a:t>
            </a:r>
            <a:r>
              <a:rPr lang="fr-BE" dirty="0"/>
              <a:t>t</a:t>
            </a:r>
            <a:r>
              <a:rPr lang="en-BE" dirty="0"/>
              <a:t>h</a:t>
            </a:r>
            <a:r>
              <a:rPr lang="fr-BE" dirty="0"/>
              <a:t>e</a:t>
            </a:r>
            <a:r>
              <a:rPr lang="en-BE" dirty="0"/>
              <a:t> </a:t>
            </a:r>
            <a:r>
              <a:rPr lang="fr-BE" dirty="0"/>
              <a:t>g</a:t>
            </a:r>
            <a:r>
              <a:rPr lang="en-BE" dirty="0"/>
              <a:t>e</a:t>
            </a:r>
            <a:r>
              <a:rPr lang="fr-BE" dirty="0"/>
              <a:t>n</a:t>
            </a:r>
            <a:r>
              <a:rPr lang="en-BE" dirty="0"/>
              <a:t>e</a:t>
            </a:r>
            <a:r>
              <a:rPr lang="fr-BE" dirty="0"/>
              <a:t>r</a:t>
            </a:r>
            <a:r>
              <a:rPr lang="en-BE" dirty="0" err="1"/>
              <a:t>i</a:t>
            </a:r>
            <a:r>
              <a:rPr lang="fr-BE" dirty="0"/>
              <a:t>c</a:t>
            </a:r>
            <a:r>
              <a:rPr lang="en-BE" dirty="0"/>
              <a:t> </a:t>
            </a:r>
            <a:r>
              <a:rPr lang="fr-BE" dirty="0"/>
              <a:t>a</a:t>
            </a:r>
            <a:r>
              <a:rPr lang="en-BE" dirty="0"/>
              <a:t>r</a:t>
            </a:r>
            <a:r>
              <a:rPr lang="fr-BE" dirty="0"/>
              <a:t>t</a:t>
            </a:r>
            <a:r>
              <a:rPr lang="en-BE" dirty="0" err="1"/>
              <a:t>i</a:t>
            </a:r>
            <a:r>
              <a:rPr lang="fr-BE" dirty="0"/>
              <a:t>f</a:t>
            </a:r>
            <a:r>
              <a:rPr lang="en-BE" dirty="0"/>
              <a:t>a</a:t>
            </a:r>
            <a:r>
              <a:rPr lang="fr-BE" dirty="0"/>
              <a:t>c</a:t>
            </a:r>
            <a:r>
              <a:rPr lang="en-BE" dirty="0"/>
              <a:t>t</a:t>
            </a:r>
            <a:r>
              <a:rPr lang="en-US" dirty="0"/>
              <a:t>.</a:t>
            </a:r>
            <a:r>
              <a:rPr lang="en-BE" dirty="0"/>
              <a:t> </a:t>
            </a:r>
            <a:r>
              <a:rPr lang="fr-BE" dirty="0"/>
              <a:t>T</a:t>
            </a:r>
            <a:r>
              <a:rPr lang="en-BE" dirty="0"/>
              <a:t>h</a:t>
            </a:r>
            <a:r>
              <a:rPr lang="fr-BE" dirty="0"/>
              <a:t>i</a:t>
            </a:r>
            <a:r>
              <a:rPr lang="en-BE" dirty="0"/>
              <a:t>s </a:t>
            </a:r>
            <a:r>
              <a:rPr lang="fr-BE" dirty="0"/>
              <a:t>n</a:t>
            </a:r>
            <a:r>
              <a:rPr lang="en-BE" dirty="0"/>
              <a:t>a</a:t>
            </a:r>
            <a:r>
              <a:rPr lang="fr-BE" dirty="0"/>
              <a:t>m</a:t>
            </a:r>
            <a:r>
              <a:rPr lang="en-BE" dirty="0"/>
              <a:t>e </a:t>
            </a:r>
            <a:r>
              <a:rPr lang="fr-BE" dirty="0"/>
              <a:t>i</a:t>
            </a:r>
            <a:r>
              <a:rPr lang="en-BE" dirty="0"/>
              <a:t>s </a:t>
            </a:r>
            <a:r>
              <a:rPr lang="fr-BE" dirty="0"/>
              <a:t>u</a:t>
            </a:r>
            <a:r>
              <a:rPr lang="en-BE" dirty="0"/>
              <a:t>n</a:t>
            </a:r>
            <a:r>
              <a:rPr lang="fr-BE" dirty="0"/>
              <a:t>i</a:t>
            </a:r>
            <a:r>
              <a:rPr lang="en-BE" dirty="0"/>
              <a:t>q</a:t>
            </a:r>
            <a:r>
              <a:rPr lang="fr-BE" dirty="0"/>
              <a:t>u</a:t>
            </a:r>
            <a:r>
              <a:rPr lang="en-BE" dirty="0"/>
              <a:t>e </a:t>
            </a:r>
            <a:r>
              <a:rPr lang="fr-BE" dirty="0"/>
              <a:t>f</a:t>
            </a:r>
            <a:r>
              <a:rPr lang="en-BE" dirty="0"/>
              <a:t>o</a:t>
            </a:r>
            <a:r>
              <a:rPr lang="fr-BE" dirty="0"/>
              <a:t>r</a:t>
            </a:r>
            <a:r>
              <a:rPr lang="en-BE" dirty="0"/>
              <a:t> </a:t>
            </a:r>
            <a:r>
              <a:rPr lang="fr-BE" dirty="0"/>
              <a:t>t</a:t>
            </a:r>
            <a:r>
              <a:rPr lang="en-BE" dirty="0"/>
              <a:t>h</a:t>
            </a:r>
            <a:r>
              <a:rPr lang="fr-BE" dirty="0"/>
              <a:t>e</a:t>
            </a:r>
            <a:r>
              <a:rPr lang="en-BE" dirty="0"/>
              <a:t> </a:t>
            </a:r>
            <a:r>
              <a:rPr lang="fr-BE" dirty="0"/>
              <a:t>c</a:t>
            </a:r>
            <a:r>
              <a:rPr lang="en-BE" dirty="0"/>
              <a:t>o</a:t>
            </a:r>
            <a:r>
              <a:rPr lang="fr-BE" dirty="0"/>
              <a:t>m</a:t>
            </a:r>
            <a:r>
              <a:rPr lang="en-BE" dirty="0"/>
              <a:t>p</a:t>
            </a:r>
            <a:r>
              <a:rPr lang="fr-BE" dirty="0"/>
              <a:t>l</a:t>
            </a:r>
            <a:r>
              <a:rPr lang="en-BE" dirty="0"/>
              <a:t>e</a:t>
            </a:r>
            <a:r>
              <a:rPr lang="fr-BE" dirty="0"/>
              <a:t>t</a:t>
            </a:r>
            <a:r>
              <a:rPr lang="en-BE" dirty="0"/>
              <a:t>e </a:t>
            </a:r>
            <a:r>
              <a:rPr lang="fr-BE" dirty="0"/>
              <a:t>s</a:t>
            </a:r>
            <a:r>
              <a:rPr lang="en-BE" dirty="0"/>
              <a:t>e</a:t>
            </a:r>
            <a:r>
              <a:rPr lang="fr-BE" dirty="0"/>
              <a:t>r</a:t>
            </a:r>
            <a:r>
              <a:rPr lang="en-BE" dirty="0"/>
              <a:t>v</a:t>
            </a:r>
            <a:r>
              <a:rPr lang="fr-BE" dirty="0"/>
              <a:t>i</a:t>
            </a:r>
            <a:r>
              <a:rPr lang="en-BE" dirty="0"/>
              <a:t>c</a:t>
            </a:r>
            <a:r>
              <a:rPr lang="fr-BE" dirty="0"/>
              <a:t>e</a:t>
            </a:r>
            <a:r>
              <a:rPr lang="en-BE" dirty="0"/>
              <a:t> </a:t>
            </a:r>
            <a:r>
              <a:rPr lang="fr-BE" dirty="0"/>
              <a:t>l</a:t>
            </a:r>
            <a:r>
              <a:rPr lang="en-BE" dirty="0"/>
              <a:t>a</a:t>
            </a:r>
            <a:r>
              <a:rPr lang="fr-BE" dirty="0"/>
              <a:t>n</a:t>
            </a:r>
            <a:r>
              <a:rPr lang="en-BE" dirty="0" err="1"/>
              <a:t>dscape</a:t>
            </a:r>
            <a:r>
              <a:rPr lang="en-BE" dirty="0"/>
              <a:t>.</a:t>
            </a:r>
          </a:p>
          <a:p>
            <a:endParaRPr lang="en-BE" dirty="0"/>
          </a:p>
          <a:p>
            <a:r>
              <a:rPr lang="en-BE" b="1" dirty="0"/>
              <a:t>E</a:t>
            </a:r>
            <a:r>
              <a:rPr lang="en-US" b="1" dirty="0" err="1"/>
              <a:t>xample</a:t>
            </a:r>
            <a:r>
              <a:rPr lang="en-BE" b="1" dirty="0"/>
              <a:t>:</a:t>
            </a:r>
            <a:endParaRPr lang="en-US" dirty="0"/>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3144466" y="1188474"/>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3" name="Rond enkele hoek rechthoek 37">
            <a:extLst>
              <a:ext uri="{FF2B5EF4-FFF2-40B4-BE49-F238E27FC236}">
                <a16:creationId xmlns:a16="http://schemas.microsoft.com/office/drawing/2014/main" id="{71742137-832D-43E7-B16A-BEC5602EE07F}"/>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4144859880"/>
      </p:ext>
    </p:extLst>
  </p:cSld>
  <p:clrMapOvr>
    <a:masterClrMapping/>
  </p:clrMapOvr>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94098BE-8B52-41F0-BA3C-E611096A77F7}"/>
              </a:ext>
            </a:extLst>
          </p:cNvPr>
          <p:cNvPicPr>
            <a:picLocks noChangeAspect="1"/>
          </p:cNvPicPr>
          <p:nvPr/>
        </p:nvPicPr>
        <p:blipFill>
          <a:blip r:embed="rId4"/>
          <a:stretch>
            <a:fillRect/>
          </a:stretch>
        </p:blipFill>
        <p:spPr>
          <a:xfrm>
            <a:off x="1953347" y="1521193"/>
            <a:ext cx="8085214" cy="2952328"/>
          </a:xfrm>
          <a:prstGeom prst="rect">
            <a:avLst/>
          </a:prstGeom>
        </p:spPr>
      </p:pic>
      <p:sp>
        <p:nvSpPr>
          <p:cNvPr id="10" name="Rectangle: Rounded Corners 9">
            <a:extLst>
              <a:ext uri="{FF2B5EF4-FFF2-40B4-BE49-F238E27FC236}">
                <a16:creationId xmlns:a16="http://schemas.microsoft.com/office/drawing/2014/main" id="{DBA2CD5C-0285-40C5-BD31-400666409600}"/>
              </a:ext>
            </a:extLst>
          </p:cNvPr>
          <p:cNvSpPr/>
          <p:nvPr/>
        </p:nvSpPr>
        <p:spPr>
          <a:xfrm>
            <a:off x="4872658" y="1488766"/>
            <a:ext cx="2160240" cy="817942"/>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Rectangle: Rounded Corners 10">
            <a:extLst>
              <a:ext uri="{FF2B5EF4-FFF2-40B4-BE49-F238E27FC236}">
                <a16:creationId xmlns:a16="http://schemas.microsoft.com/office/drawing/2014/main" id="{29CEC5D7-B51B-421B-8381-57649FCE09F6}"/>
              </a:ext>
            </a:extLst>
          </p:cNvPr>
          <p:cNvSpPr/>
          <p:nvPr/>
        </p:nvSpPr>
        <p:spPr>
          <a:xfrm>
            <a:off x="7962493" y="1484007"/>
            <a:ext cx="2076068" cy="86646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Rectangle: Rounded Corners 11">
            <a:extLst>
              <a:ext uri="{FF2B5EF4-FFF2-40B4-BE49-F238E27FC236}">
                <a16:creationId xmlns:a16="http://schemas.microsoft.com/office/drawing/2014/main" id="{DC1BE769-61AC-42B2-96C7-29304C6EF4E6}"/>
              </a:ext>
            </a:extLst>
          </p:cNvPr>
          <p:cNvSpPr/>
          <p:nvPr/>
        </p:nvSpPr>
        <p:spPr>
          <a:xfrm>
            <a:off x="1920330" y="3590146"/>
            <a:ext cx="2160240" cy="920561"/>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3" name="Rond enkele hoek rechthoek 37">
            <a:extLst>
              <a:ext uri="{FF2B5EF4-FFF2-40B4-BE49-F238E27FC236}">
                <a16:creationId xmlns:a16="http://schemas.microsoft.com/office/drawing/2014/main" id="{71742137-832D-43E7-B16A-BEC5602EE07F}"/>
              </a:ext>
            </a:extLst>
          </p:cNvPr>
          <p:cNvSpPr/>
          <p:nvPr>
            <p:custDataLst>
              <p:tags r:id="rId1"/>
            </p:custDataLst>
          </p:nvPr>
        </p:nvSpPr>
        <p:spPr>
          <a:xfrm flipH="1">
            <a:off x="1522677"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pic>
        <p:nvPicPr>
          <p:cNvPr id="3" name="Graphic 2" descr="Add">
            <a:extLst>
              <a:ext uri="{FF2B5EF4-FFF2-40B4-BE49-F238E27FC236}">
                <a16:creationId xmlns:a16="http://schemas.microsoft.com/office/drawing/2014/main" id="{A67F607E-5118-4E7E-82C7-15B01613B0B0}"/>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31718" y="1651260"/>
            <a:ext cx="531954" cy="531954"/>
          </a:xfrm>
          <a:prstGeom prst="rect">
            <a:avLst/>
          </a:prstGeom>
        </p:spPr>
      </p:pic>
    </p:spTree>
    <p:extLst>
      <p:ext uri="{BB962C8B-B14F-4D97-AF65-F5344CB8AC3E}">
        <p14:creationId xmlns:p14="http://schemas.microsoft.com/office/powerpoint/2010/main" val="7623701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Beveled 44">
            <a:extLst>
              <a:ext uri="{FF2B5EF4-FFF2-40B4-BE49-F238E27FC236}">
                <a16:creationId xmlns:a16="http://schemas.microsoft.com/office/drawing/2014/main" id="{963D1960-A530-412B-803E-1B934C7617CA}"/>
              </a:ext>
            </a:extLst>
          </p:cNvPr>
          <p:cNvSpPr/>
          <p:nvPr/>
        </p:nvSpPr>
        <p:spPr>
          <a:xfrm>
            <a:off x="3956543" y="1083051"/>
            <a:ext cx="883942" cy="4526552"/>
          </a:xfrm>
          <a:prstGeom prst="bevel">
            <a:avLst/>
          </a:prstGeom>
        </p:spPr>
        <p:style>
          <a:lnRef idx="1">
            <a:schemeClr val="accent1"/>
          </a:lnRef>
          <a:fillRef idx="3">
            <a:schemeClr val="accent1"/>
          </a:fillRef>
          <a:effectRef idx="2">
            <a:schemeClr val="accent1"/>
          </a:effectRef>
          <a:fontRef idx="minor">
            <a:schemeClr val="lt1"/>
          </a:fontRef>
        </p:style>
        <p:txBody>
          <a:bodyPr vert="vert" rtlCol="0" anchor="ctr"/>
          <a:lstStyle/>
          <a:p>
            <a:pPr algn="ctr"/>
            <a:r>
              <a:rPr lang="fr-BE" dirty="0" err="1">
                <a:solidFill>
                  <a:srgbClr val="0000FF"/>
                </a:solidFill>
              </a:rPr>
              <a:t>Window</a:t>
            </a:r>
            <a:r>
              <a:rPr lang="fr-BE" dirty="0">
                <a:solidFill>
                  <a:srgbClr val="0000FF"/>
                </a:solidFill>
              </a:rPr>
              <a:t> to Business Information</a:t>
            </a:r>
            <a:endParaRPr lang="en-BE" dirty="0">
              <a:solidFill>
                <a:srgbClr val="0000FF"/>
              </a:solidFill>
            </a:endParaRPr>
          </a:p>
        </p:txBody>
      </p:sp>
      <p:sp>
        <p:nvSpPr>
          <p:cNvPr id="2" name="Title 1">
            <a:extLst>
              <a:ext uri="{FF2B5EF4-FFF2-40B4-BE49-F238E27FC236}">
                <a16:creationId xmlns:a16="http://schemas.microsoft.com/office/drawing/2014/main" id="{9C5DCCEC-0E0C-4558-8611-46211CACE33C}"/>
              </a:ext>
            </a:extLst>
          </p:cNvPr>
          <p:cNvSpPr>
            <a:spLocks noGrp="1"/>
          </p:cNvSpPr>
          <p:nvPr>
            <p:ph type="title"/>
          </p:nvPr>
        </p:nvSpPr>
        <p:spPr>
          <a:xfrm>
            <a:off x="481641" y="303924"/>
            <a:ext cx="10974229" cy="492507"/>
          </a:xfrm>
        </p:spPr>
        <p:txBody>
          <a:bodyPr/>
          <a:lstStyle/>
          <a:p>
            <a:r>
              <a:rPr lang="fr-BE" dirty="0"/>
              <a:t>Control Record a control </a:t>
            </a:r>
            <a:r>
              <a:rPr lang="fr-BE" dirty="0" err="1"/>
              <a:t>view</a:t>
            </a:r>
            <a:r>
              <a:rPr lang="fr-BE" dirty="0"/>
              <a:t> on the BIAN Business Object Model</a:t>
            </a:r>
            <a:endParaRPr lang="en-BE" dirty="0"/>
          </a:p>
        </p:txBody>
      </p:sp>
      <p:pic>
        <p:nvPicPr>
          <p:cNvPr id="5" name="Content Placeholder 4">
            <a:extLst>
              <a:ext uri="{FF2B5EF4-FFF2-40B4-BE49-F238E27FC236}">
                <a16:creationId xmlns:a16="http://schemas.microsoft.com/office/drawing/2014/main" id="{3974486A-4E82-4820-9011-1386A97BA772}"/>
              </a:ext>
            </a:extLst>
          </p:cNvPr>
          <p:cNvPicPr>
            <a:picLocks noGrp="1" noChangeAspect="1"/>
          </p:cNvPicPr>
          <p:nvPr>
            <p:ph idx="4294967295"/>
          </p:nvPr>
        </p:nvPicPr>
        <p:blipFill>
          <a:blip r:embed="rId3"/>
          <a:stretch>
            <a:fillRect/>
          </a:stretch>
        </p:blipFill>
        <p:spPr>
          <a:xfrm>
            <a:off x="5026524" y="1167311"/>
            <a:ext cx="6685423" cy="4526552"/>
          </a:xfrm>
          <a:prstGeom prst="rect">
            <a:avLst/>
          </a:prstGeom>
        </p:spPr>
      </p:pic>
      <p:sp>
        <p:nvSpPr>
          <p:cNvPr id="6" name="Flowchart: Alternate Process 5">
            <a:extLst>
              <a:ext uri="{FF2B5EF4-FFF2-40B4-BE49-F238E27FC236}">
                <a16:creationId xmlns:a16="http://schemas.microsoft.com/office/drawing/2014/main" id="{D0FFBF02-9D46-426B-B8A0-9FF0BA840915}"/>
              </a:ext>
            </a:extLst>
          </p:cNvPr>
          <p:cNvSpPr/>
          <p:nvPr/>
        </p:nvSpPr>
        <p:spPr>
          <a:xfrm>
            <a:off x="481641" y="1285053"/>
            <a:ext cx="1393585" cy="425037"/>
          </a:xfrm>
          <a:prstGeom prst="flowChartAlternateProcess">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SD 1</a:t>
            </a:r>
            <a:endParaRPr lang="en-BE" dirty="0">
              <a:solidFill>
                <a:srgbClr val="0070C0"/>
              </a:solidFill>
            </a:endParaRPr>
          </a:p>
        </p:txBody>
      </p:sp>
      <p:sp>
        <p:nvSpPr>
          <p:cNvPr id="9" name="Flowchart: Alternate Process 8">
            <a:extLst>
              <a:ext uri="{FF2B5EF4-FFF2-40B4-BE49-F238E27FC236}">
                <a16:creationId xmlns:a16="http://schemas.microsoft.com/office/drawing/2014/main" id="{D6EBAD84-A345-4206-B53E-0A6A7118D672}"/>
              </a:ext>
            </a:extLst>
          </p:cNvPr>
          <p:cNvSpPr/>
          <p:nvPr/>
        </p:nvSpPr>
        <p:spPr>
          <a:xfrm>
            <a:off x="481641" y="1915175"/>
            <a:ext cx="1393585" cy="425037"/>
          </a:xfrm>
          <a:prstGeom prst="flowChartAlternateProcess">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SD 2</a:t>
            </a:r>
            <a:endParaRPr lang="en-BE" dirty="0">
              <a:solidFill>
                <a:srgbClr val="0070C0"/>
              </a:solidFill>
            </a:endParaRPr>
          </a:p>
        </p:txBody>
      </p:sp>
      <p:sp>
        <p:nvSpPr>
          <p:cNvPr id="10" name="Flowchart: Alternate Process 9">
            <a:extLst>
              <a:ext uri="{FF2B5EF4-FFF2-40B4-BE49-F238E27FC236}">
                <a16:creationId xmlns:a16="http://schemas.microsoft.com/office/drawing/2014/main" id="{C1ED14AF-B7A3-40A6-888A-2B1E4490F587}"/>
              </a:ext>
            </a:extLst>
          </p:cNvPr>
          <p:cNvSpPr/>
          <p:nvPr/>
        </p:nvSpPr>
        <p:spPr>
          <a:xfrm>
            <a:off x="481641" y="2774270"/>
            <a:ext cx="1393585" cy="425037"/>
          </a:xfrm>
          <a:prstGeom prst="flowChartAlternateProcess">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SD …</a:t>
            </a:r>
            <a:endParaRPr lang="en-BE" dirty="0">
              <a:solidFill>
                <a:srgbClr val="0070C0"/>
              </a:solidFill>
            </a:endParaRPr>
          </a:p>
        </p:txBody>
      </p:sp>
      <p:sp>
        <p:nvSpPr>
          <p:cNvPr id="11" name="Flowchart: Alternate Process 10">
            <a:extLst>
              <a:ext uri="{FF2B5EF4-FFF2-40B4-BE49-F238E27FC236}">
                <a16:creationId xmlns:a16="http://schemas.microsoft.com/office/drawing/2014/main" id="{69137F52-2F73-4089-82AE-B89007DF87F9}"/>
              </a:ext>
            </a:extLst>
          </p:cNvPr>
          <p:cNvSpPr/>
          <p:nvPr/>
        </p:nvSpPr>
        <p:spPr>
          <a:xfrm>
            <a:off x="481641" y="3591530"/>
            <a:ext cx="1393585" cy="425037"/>
          </a:xfrm>
          <a:prstGeom prst="flowChartAlternateProcess">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SD n</a:t>
            </a:r>
            <a:endParaRPr lang="en-BE" dirty="0">
              <a:solidFill>
                <a:srgbClr val="0070C0"/>
              </a:solidFill>
            </a:endParaRPr>
          </a:p>
        </p:txBody>
      </p:sp>
      <p:sp>
        <p:nvSpPr>
          <p:cNvPr id="12" name="Rectangle 11">
            <a:extLst>
              <a:ext uri="{FF2B5EF4-FFF2-40B4-BE49-F238E27FC236}">
                <a16:creationId xmlns:a16="http://schemas.microsoft.com/office/drawing/2014/main" id="{8C6DE080-A246-4262-8F4C-DA50DB7D575A}"/>
              </a:ext>
            </a:extLst>
          </p:cNvPr>
          <p:cNvSpPr/>
          <p:nvPr/>
        </p:nvSpPr>
        <p:spPr>
          <a:xfrm>
            <a:off x="2215240" y="1285054"/>
            <a:ext cx="1393585" cy="42503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CR 1</a:t>
            </a:r>
            <a:endParaRPr lang="en-BE" dirty="0">
              <a:solidFill>
                <a:srgbClr val="0070C0"/>
              </a:solidFill>
            </a:endParaRPr>
          </a:p>
        </p:txBody>
      </p:sp>
      <p:sp>
        <p:nvSpPr>
          <p:cNvPr id="13" name="Rectangle 12">
            <a:extLst>
              <a:ext uri="{FF2B5EF4-FFF2-40B4-BE49-F238E27FC236}">
                <a16:creationId xmlns:a16="http://schemas.microsoft.com/office/drawing/2014/main" id="{85037697-C0F7-404E-A87C-008CE3D3417F}"/>
              </a:ext>
            </a:extLst>
          </p:cNvPr>
          <p:cNvSpPr/>
          <p:nvPr/>
        </p:nvSpPr>
        <p:spPr>
          <a:xfrm>
            <a:off x="2215240" y="1919794"/>
            <a:ext cx="1393585" cy="42503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CR 2</a:t>
            </a:r>
            <a:endParaRPr lang="en-BE" dirty="0">
              <a:solidFill>
                <a:srgbClr val="0070C0"/>
              </a:solidFill>
            </a:endParaRPr>
          </a:p>
        </p:txBody>
      </p:sp>
      <p:sp>
        <p:nvSpPr>
          <p:cNvPr id="14" name="Rectangle 13">
            <a:extLst>
              <a:ext uri="{FF2B5EF4-FFF2-40B4-BE49-F238E27FC236}">
                <a16:creationId xmlns:a16="http://schemas.microsoft.com/office/drawing/2014/main" id="{2EBC4E0E-BEE1-4C39-87E8-4C2F0A13ADC9}"/>
              </a:ext>
            </a:extLst>
          </p:cNvPr>
          <p:cNvSpPr/>
          <p:nvPr/>
        </p:nvSpPr>
        <p:spPr>
          <a:xfrm>
            <a:off x="2215240" y="2774270"/>
            <a:ext cx="1393585" cy="42503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CR …</a:t>
            </a:r>
            <a:endParaRPr lang="en-BE" dirty="0">
              <a:solidFill>
                <a:srgbClr val="0070C0"/>
              </a:solidFill>
            </a:endParaRPr>
          </a:p>
        </p:txBody>
      </p:sp>
      <p:sp>
        <p:nvSpPr>
          <p:cNvPr id="15" name="Rectangle 14">
            <a:extLst>
              <a:ext uri="{FF2B5EF4-FFF2-40B4-BE49-F238E27FC236}">
                <a16:creationId xmlns:a16="http://schemas.microsoft.com/office/drawing/2014/main" id="{1C9748F2-B9A3-429D-825F-10D006287D64}"/>
              </a:ext>
            </a:extLst>
          </p:cNvPr>
          <p:cNvSpPr/>
          <p:nvPr/>
        </p:nvSpPr>
        <p:spPr>
          <a:xfrm>
            <a:off x="2215240" y="3591530"/>
            <a:ext cx="1393585" cy="42503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fr-BE" dirty="0">
                <a:solidFill>
                  <a:srgbClr val="0070C0"/>
                </a:solidFill>
              </a:rPr>
              <a:t>CR n</a:t>
            </a:r>
            <a:endParaRPr lang="en-BE" dirty="0">
              <a:solidFill>
                <a:srgbClr val="0070C0"/>
              </a:solidFill>
            </a:endParaRPr>
          </a:p>
        </p:txBody>
      </p:sp>
      <p:cxnSp>
        <p:nvCxnSpPr>
          <p:cNvPr id="17" name="Straight Connector 16">
            <a:extLst>
              <a:ext uri="{FF2B5EF4-FFF2-40B4-BE49-F238E27FC236}">
                <a16:creationId xmlns:a16="http://schemas.microsoft.com/office/drawing/2014/main" id="{CCF3C145-8F0E-4D53-A420-7C4E2531B17D}"/>
              </a:ext>
            </a:extLst>
          </p:cNvPr>
          <p:cNvCxnSpPr>
            <a:stCxn id="6" idx="3"/>
            <a:endCxn id="12" idx="1"/>
          </p:cNvCxnSpPr>
          <p:nvPr/>
        </p:nvCxnSpPr>
        <p:spPr>
          <a:xfrm>
            <a:off x="1875227" y="1497572"/>
            <a:ext cx="340013" cy="1"/>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a:extLst>
              <a:ext uri="{FF2B5EF4-FFF2-40B4-BE49-F238E27FC236}">
                <a16:creationId xmlns:a16="http://schemas.microsoft.com/office/drawing/2014/main" id="{0718DF76-AFE6-4270-BBC1-75172CD45C20}"/>
              </a:ext>
            </a:extLst>
          </p:cNvPr>
          <p:cNvCxnSpPr/>
          <p:nvPr/>
        </p:nvCxnSpPr>
        <p:spPr>
          <a:xfrm>
            <a:off x="1875227" y="2164428"/>
            <a:ext cx="340013" cy="1"/>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a:extLst>
              <a:ext uri="{FF2B5EF4-FFF2-40B4-BE49-F238E27FC236}">
                <a16:creationId xmlns:a16="http://schemas.microsoft.com/office/drawing/2014/main" id="{EE18463C-BC1F-4435-8326-78FBF17DE5F8}"/>
              </a:ext>
            </a:extLst>
          </p:cNvPr>
          <p:cNvCxnSpPr/>
          <p:nvPr/>
        </p:nvCxnSpPr>
        <p:spPr>
          <a:xfrm>
            <a:off x="1875227" y="2984237"/>
            <a:ext cx="340013" cy="1"/>
          </a:xfrm>
          <a:prstGeom prst="line">
            <a:avLst/>
          </a:prstGeom>
        </p:spPr>
        <p:style>
          <a:lnRef idx="2">
            <a:schemeClr val="dk1"/>
          </a:lnRef>
          <a:fillRef idx="0">
            <a:schemeClr val="dk1"/>
          </a:fillRef>
          <a:effectRef idx="1">
            <a:schemeClr val="dk1"/>
          </a:effectRef>
          <a:fontRef idx="minor">
            <a:schemeClr val="tx1"/>
          </a:fontRef>
        </p:style>
      </p:cxnSp>
      <p:cxnSp>
        <p:nvCxnSpPr>
          <p:cNvPr id="20" name="Straight Connector 19">
            <a:extLst>
              <a:ext uri="{FF2B5EF4-FFF2-40B4-BE49-F238E27FC236}">
                <a16:creationId xmlns:a16="http://schemas.microsoft.com/office/drawing/2014/main" id="{3318C767-9976-4529-B214-03CE309A451D}"/>
              </a:ext>
            </a:extLst>
          </p:cNvPr>
          <p:cNvCxnSpPr/>
          <p:nvPr/>
        </p:nvCxnSpPr>
        <p:spPr>
          <a:xfrm>
            <a:off x="1875227" y="3804048"/>
            <a:ext cx="340013" cy="1"/>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Arrow Connector 21">
            <a:extLst>
              <a:ext uri="{FF2B5EF4-FFF2-40B4-BE49-F238E27FC236}">
                <a16:creationId xmlns:a16="http://schemas.microsoft.com/office/drawing/2014/main" id="{36CEB976-34F1-4C3B-8569-757D1CBAF50C}"/>
              </a:ext>
            </a:extLst>
          </p:cNvPr>
          <p:cNvCxnSpPr>
            <a:stCxn id="12" idx="3"/>
          </p:cNvCxnSpPr>
          <p:nvPr/>
        </p:nvCxnSpPr>
        <p:spPr>
          <a:xfrm>
            <a:off x="3608826" y="1497572"/>
            <a:ext cx="1767439" cy="212518"/>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3" name="Straight Arrow Connector 22">
            <a:extLst>
              <a:ext uri="{FF2B5EF4-FFF2-40B4-BE49-F238E27FC236}">
                <a16:creationId xmlns:a16="http://schemas.microsoft.com/office/drawing/2014/main" id="{EE2F17AF-A17C-4812-98E1-2AF0AA8140A0}"/>
              </a:ext>
            </a:extLst>
          </p:cNvPr>
          <p:cNvCxnSpPr>
            <a:cxnSpLocks/>
          </p:cNvCxnSpPr>
          <p:nvPr/>
        </p:nvCxnSpPr>
        <p:spPr>
          <a:xfrm>
            <a:off x="3625769" y="1543733"/>
            <a:ext cx="3976749" cy="2260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4" name="Straight Arrow Connector 23">
            <a:extLst>
              <a:ext uri="{FF2B5EF4-FFF2-40B4-BE49-F238E27FC236}">
                <a16:creationId xmlns:a16="http://schemas.microsoft.com/office/drawing/2014/main" id="{FFCDD3F4-7668-4390-B03D-1896F3BEDAF5}"/>
              </a:ext>
            </a:extLst>
          </p:cNvPr>
          <p:cNvCxnSpPr>
            <a:cxnSpLocks/>
            <a:stCxn id="12" idx="3"/>
          </p:cNvCxnSpPr>
          <p:nvPr/>
        </p:nvCxnSpPr>
        <p:spPr>
          <a:xfrm>
            <a:off x="3608825" y="1497573"/>
            <a:ext cx="4113781" cy="92553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5" name="Straight Arrow Connector 24">
            <a:extLst>
              <a:ext uri="{FF2B5EF4-FFF2-40B4-BE49-F238E27FC236}">
                <a16:creationId xmlns:a16="http://schemas.microsoft.com/office/drawing/2014/main" id="{D084903F-70BE-4E5C-9BDE-25827BD6C645}"/>
              </a:ext>
            </a:extLst>
          </p:cNvPr>
          <p:cNvCxnSpPr>
            <a:cxnSpLocks/>
            <a:stCxn id="13" idx="3"/>
          </p:cNvCxnSpPr>
          <p:nvPr/>
        </p:nvCxnSpPr>
        <p:spPr>
          <a:xfrm>
            <a:off x="3608825" y="2132314"/>
            <a:ext cx="3993692" cy="323017"/>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a:extLst>
              <a:ext uri="{FF2B5EF4-FFF2-40B4-BE49-F238E27FC236}">
                <a16:creationId xmlns:a16="http://schemas.microsoft.com/office/drawing/2014/main" id="{F20607D4-B586-4373-8135-6BC249637A1B}"/>
              </a:ext>
            </a:extLst>
          </p:cNvPr>
          <p:cNvCxnSpPr>
            <a:cxnSpLocks/>
          </p:cNvCxnSpPr>
          <p:nvPr/>
        </p:nvCxnSpPr>
        <p:spPr>
          <a:xfrm>
            <a:off x="3616531" y="3040631"/>
            <a:ext cx="1759734" cy="28013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7" name="Straight Arrow Connector 26">
            <a:extLst>
              <a:ext uri="{FF2B5EF4-FFF2-40B4-BE49-F238E27FC236}">
                <a16:creationId xmlns:a16="http://schemas.microsoft.com/office/drawing/2014/main" id="{CCF146C3-1697-4AB6-9E3A-EB4C27168894}"/>
              </a:ext>
            </a:extLst>
          </p:cNvPr>
          <p:cNvCxnSpPr>
            <a:cxnSpLocks/>
          </p:cNvCxnSpPr>
          <p:nvPr/>
        </p:nvCxnSpPr>
        <p:spPr>
          <a:xfrm flipV="1">
            <a:off x="3586375" y="2660960"/>
            <a:ext cx="1789889" cy="36513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28" name="Straight Arrow Connector 27">
            <a:extLst>
              <a:ext uri="{FF2B5EF4-FFF2-40B4-BE49-F238E27FC236}">
                <a16:creationId xmlns:a16="http://schemas.microsoft.com/office/drawing/2014/main" id="{A9ADF616-B941-4969-90B1-3285AA70D2D0}"/>
              </a:ext>
            </a:extLst>
          </p:cNvPr>
          <p:cNvCxnSpPr>
            <a:cxnSpLocks/>
          </p:cNvCxnSpPr>
          <p:nvPr/>
        </p:nvCxnSpPr>
        <p:spPr>
          <a:xfrm flipV="1">
            <a:off x="3586375" y="3519507"/>
            <a:ext cx="1789889" cy="30484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7" name="Straight Arrow Connector 36">
            <a:extLst>
              <a:ext uri="{FF2B5EF4-FFF2-40B4-BE49-F238E27FC236}">
                <a16:creationId xmlns:a16="http://schemas.microsoft.com/office/drawing/2014/main" id="{A7FA0563-E6C0-482C-8618-38FA5800AC89}"/>
              </a:ext>
            </a:extLst>
          </p:cNvPr>
          <p:cNvCxnSpPr>
            <a:cxnSpLocks/>
          </p:cNvCxnSpPr>
          <p:nvPr/>
        </p:nvCxnSpPr>
        <p:spPr>
          <a:xfrm>
            <a:off x="3608826" y="2132699"/>
            <a:ext cx="1728046" cy="481471"/>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39" name="Straight Arrow Connector 38">
            <a:extLst>
              <a:ext uri="{FF2B5EF4-FFF2-40B4-BE49-F238E27FC236}">
                <a16:creationId xmlns:a16="http://schemas.microsoft.com/office/drawing/2014/main" id="{9EA0E631-0798-4AD3-BC37-09325BA44959}"/>
              </a:ext>
            </a:extLst>
          </p:cNvPr>
          <p:cNvCxnSpPr>
            <a:cxnSpLocks/>
            <a:stCxn id="15" idx="3"/>
          </p:cNvCxnSpPr>
          <p:nvPr/>
        </p:nvCxnSpPr>
        <p:spPr>
          <a:xfrm>
            <a:off x="3608825" y="3804049"/>
            <a:ext cx="1417699" cy="51371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42" name="Straight Arrow Connector 41">
            <a:extLst>
              <a:ext uri="{FF2B5EF4-FFF2-40B4-BE49-F238E27FC236}">
                <a16:creationId xmlns:a16="http://schemas.microsoft.com/office/drawing/2014/main" id="{11729C47-E83A-4D9A-A847-21802D31D9AF}"/>
              </a:ext>
            </a:extLst>
          </p:cNvPr>
          <p:cNvCxnSpPr>
            <a:cxnSpLocks/>
            <a:stCxn id="15" idx="3"/>
          </p:cNvCxnSpPr>
          <p:nvPr/>
        </p:nvCxnSpPr>
        <p:spPr>
          <a:xfrm>
            <a:off x="3608826" y="3804048"/>
            <a:ext cx="4002930" cy="20526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52995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ppt_x"/>
                                          </p:val>
                                        </p:tav>
                                        <p:tav tm="100000">
                                          <p:val>
                                            <p:strVal val="#ppt_x"/>
                                          </p:val>
                                        </p:tav>
                                      </p:tavLst>
                                    </p:anim>
                                    <p:anim calcmode="lin" valueType="num">
                                      <p:cBhvr additive="base">
                                        <p:cTn id="22" dur="500" fill="hold"/>
                                        <p:tgtEl>
                                          <p:spTgt spid="3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ppt_x"/>
                                          </p:val>
                                        </p:tav>
                                        <p:tav tm="100000">
                                          <p:val>
                                            <p:strVal val="#ppt_x"/>
                                          </p:val>
                                        </p:tav>
                                      </p:tavLst>
                                    </p:anim>
                                    <p:anim calcmode="lin" valueType="num">
                                      <p:cBhvr additive="base">
                                        <p:cTn id="26"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ppt_x"/>
                                          </p:val>
                                        </p:tav>
                                        <p:tav tm="100000">
                                          <p:val>
                                            <p:strVal val="#ppt_x"/>
                                          </p:val>
                                        </p:tav>
                                      </p:tavLst>
                                    </p:anim>
                                    <p:anim calcmode="lin" valueType="num">
                                      <p:cBhvr additive="base">
                                        <p:cTn id="32" dur="500" fill="hold"/>
                                        <p:tgtEl>
                                          <p:spTgt spid="2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500" fill="hold"/>
                                        <p:tgtEl>
                                          <p:spTgt spid="26"/>
                                        </p:tgtEl>
                                        <p:attrNameLst>
                                          <p:attrName>ppt_x</p:attrName>
                                        </p:attrNameLst>
                                      </p:cBhvr>
                                      <p:tavLst>
                                        <p:tav tm="0">
                                          <p:val>
                                            <p:strVal val="#ppt_x"/>
                                          </p:val>
                                        </p:tav>
                                        <p:tav tm="100000">
                                          <p:val>
                                            <p:strVal val="#ppt_x"/>
                                          </p:val>
                                        </p:tav>
                                      </p:tavLst>
                                    </p:anim>
                                    <p:anim calcmode="lin" valueType="num">
                                      <p:cBhvr additive="base">
                                        <p:cTn id="3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ppt_x"/>
                                          </p:val>
                                        </p:tav>
                                        <p:tav tm="100000">
                                          <p:val>
                                            <p:strVal val="#ppt_x"/>
                                          </p:val>
                                        </p:tav>
                                      </p:tavLst>
                                    </p:anim>
                                    <p:anim calcmode="lin" valueType="num">
                                      <p:cBhvr additive="base">
                                        <p:cTn id="42" dur="500" fill="hold"/>
                                        <p:tgtEl>
                                          <p:spTgt spid="28"/>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2"/>
                                        </p:tgtEl>
                                        <p:attrNameLst>
                                          <p:attrName>style.visibility</p:attrName>
                                        </p:attrNameLst>
                                      </p:cBhvr>
                                      <p:to>
                                        <p:strVal val="visible"/>
                                      </p:to>
                                    </p:set>
                                    <p:anim calcmode="lin" valueType="num">
                                      <p:cBhvr additive="base">
                                        <p:cTn id="45" dur="500" fill="hold"/>
                                        <p:tgtEl>
                                          <p:spTgt spid="42"/>
                                        </p:tgtEl>
                                        <p:attrNameLst>
                                          <p:attrName>ppt_x</p:attrName>
                                        </p:attrNameLst>
                                      </p:cBhvr>
                                      <p:tavLst>
                                        <p:tav tm="0">
                                          <p:val>
                                            <p:strVal val="#ppt_x"/>
                                          </p:val>
                                        </p:tav>
                                        <p:tav tm="100000">
                                          <p:val>
                                            <p:strVal val="#ppt_x"/>
                                          </p:val>
                                        </p:tav>
                                      </p:tavLst>
                                    </p:anim>
                                    <p:anim calcmode="lin" valueType="num">
                                      <p:cBhvr additive="base">
                                        <p:cTn id="46" dur="500" fill="hold"/>
                                        <p:tgtEl>
                                          <p:spTgt spid="4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anim calcmode="lin" valueType="num">
                                      <p:cBhvr additive="base">
                                        <p:cTn id="49" dur="500" fill="hold"/>
                                        <p:tgtEl>
                                          <p:spTgt spid="39"/>
                                        </p:tgtEl>
                                        <p:attrNameLst>
                                          <p:attrName>ppt_x</p:attrName>
                                        </p:attrNameLst>
                                      </p:cBhvr>
                                      <p:tavLst>
                                        <p:tav tm="0">
                                          <p:val>
                                            <p:strVal val="#ppt_x"/>
                                          </p:val>
                                        </p:tav>
                                        <p:tav tm="100000">
                                          <p:val>
                                            <p:strVal val="#ppt_x"/>
                                          </p:val>
                                        </p:tav>
                                      </p:tavLst>
                                    </p:anim>
                                    <p:anim calcmode="lin" valueType="num">
                                      <p:cBhvr additive="base">
                                        <p:cTn id="5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39E5085-78C7-4B57-8131-90ABD1045865}"/>
              </a:ext>
            </a:extLst>
          </p:cNvPr>
          <p:cNvSpPr>
            <a:spLocks noGrp="1"/>
          </p:cNvSpPr>
          <p:nvPr>
            <p:ph type="title"/>
          </p:nvPr>
        </p:nvSpPr>
        <p:spPr/>
        <p:txBody>
          <a:bodyPr>
            <a:normAutofit/>
          </a:bodyPr>
          <a:lstStyle/>
          <a:p>
            <a:r>
              <a:rPr lang="en-US" sz="1800" b="1" cap="all" noProof="0" dirty="0"/>
              <a:t>The Service Domain Control Record </a:t>
            </a:r>
          </a:p>
        </p:txBody>
      </p:sp>
      <p:sp>
        <p:nvSpPr>
          <p:cNvPr id="4" name="Tijdelijke aanduiding voor tekst 3">
            <a:extLst>
              <a:ext uri="{FF2B5EF4-FFF2-40B4-BE49-F238E27FC236}">
                <a16:creationId xmlns:a16="http://schemas.microsoft.com/office/drawing/2014/main" id="{37580F66-3B17-4C47-909A-E648E320F77B}"/>
              </a:ext>
            </a:extLst>
          </p:cNvPr>
          <p:cNvSpPr>
            <a:spLocks noGrp="1"/>
          </p:cNvSpPr>
          <p:nvPr>
            <p:ph type="body" sz="quarter" idx="10"/>
          </p:nvPr>
        </p:nvSpPr>
        <p:spPr>
          <a:xfrm>
            <a:off x="1680027" y="1270347"/>
            <a:ext cx="8834131" cy="4826746"/>
          </a:xfrm>
        </p:spPr>
        <p:txBody>
          <a:bodyPr/>
          <a:lstStyle/>
          <a:p>
            <a:pPr>
              <a:buClrTx/>
            </a:pPr>
            <a:r>
              <a:rPr lang="en-US" noProof="0" dirty="0"/>
              <a:t>A Service Domain ‘Control Record’ is used to track each singular instance of the execution of a Service Domain’s business purpose or role.</a:t>
            </a:r>
          </a:p>
          <a:p>
            <a:pPr>
              <a:buClrTx/>
            </a:pPr>
            <a:endParaRPr lang="en-US" noProof="0" dirty="0"/>
          </a:p>
          <a:p>
            <a:pPr>
              <a:buClrTx/>
            </a:pPr>
            <a:r>
              <a:rPr lang="en-US" noProof="0" dirty="0"/>
              <a:t>Functional Patterns – a finite number of actions or functions that may be performed on possible assets/entities (tangible and intangible) to extract commercial value from them.</a:t>
            </a:r>
          </a:p>
          <a:p>
            <a:pPr>
              <a:buClrTx/>
            </a:pPr>
            <a:endParaRPr lang="en-US" noProof="0" dirty="0"/>
          </a:p>
          <a:p>
            <a:pPr>
              <a:buClrTx/>
            </a:pPr>
            <a:r>
              <a:rPr lang="en-US" noProof="0" dirty="0"/>
              <a:t>Each BIAN Service Domain has the same design property: its business purpose or role combines the execution of one dominant functional pattern on instances of one type of asset or entity. </a:t>
            </a:r>
          </a:p>
          <a:p>
            <a:pPr>
              <a:buClrTx/>
            </a:pPr>
            <a:endParaRPr lang="en-US" noProof="0" dirty="0"/>
          </a:p>
          <a:p>
            <a:pPr>
              <a:buClrTx/>
            </a:pPr>
            <a:r>
              <a:rPr lang="en-US" noProof="0" dirty="0"/>
              <a:t>The Service Domain is responsible for exerting this business control for the full ‘lifecycle’.</a:t>
            </a:r>
          </a:p>
          <a:p>
            <a:pPr>
              <a:buClrTx/>
            </a:pPr>
            <a:endParaRPr lang="en-US" noProof="0" dirty="0"/>
          </a:p>
        </p:txBody>
      </p:sp>
    </p:spTree>
    <p:extLst>
      <p:ext uri="{BB962C8B-B14F-4D97-AF65-F5344CB8AC3E}">
        <p14:creationId xmlns:p14="http://schemas.microsoft.com/office/powerpoint/2010/main" val="79214404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4F135D-1425-4563-8872-A588F49BD788}"/>
              </a:ext>
            </a:extLst>
          </p:cNvPr>
          <p:cNvPicPr>
            <a:picLocks noChangeAspect="1"/>
          </p:cNvPicPr>
          <p:nvPr/>
        </p:nvPicPr>
        <p:blipFill>
          <a:blip r:embed="rId5"/>
          <a:stretch>
            <a:fillRect/>
          </a:stretch>
        </p:blipFill>
        <p:spPr>
          <a:xfrm>
            <a:off x="6791762" y="2134443"/>
            <a:ext cx="4849648" cy="4143001"/>
          </a:xfrm>
          <a:prstGeom prst="rect">
            <a:avLst/>
          </a:prstGeom>
        </p:spPr>
      </p:pic>
      <p:sp>
        <p:nvSpPr>
          <p:cNvPr id="192" name="Rond enkele hoek rechthoek 37"/>
          <p:cNvSpPr/>
          <p:nvPr>
            <p:custDataLst>
              <p:tags r:id="rId1"/>
            </p:custDataLst>
          </p:nvPr>
        </p:nvSpPr>
        <p:spPr>
          <a:xfrm flipH="1">
            <a:off x="1514447" y="766291"/>
            <a:ext cx="9148233" cy="422316"/>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6"/>
          <a:stretch>
            <a:fillRect/>
          </a:stretch>
        </p:blipFill>
        <p:spPr>
          <a:xfrm>
            <a:off x="1514448" y="1270348"/>
            <a:ext cx="6485157" cy="2448272"/>
          </a:xfrm>
          <a:prstGeom prst="rect">
            <a:avLst/>
          </a:prstGeom>
        </p:spPr>
      </p:pic>
      <p:sp>
        <p:nvSpPr>
          <p:cNvPr id="7" name="Rectangle 6">
            <a:extLst>
              <a:ext uri="{FF2B5EF4-FFF2-40B4-BE49-F238E27FC236}">
                <a16:creationId xmlns:a16="http://schemas.microsoft.com/office/drawing/2014/main" id="{0A334CDB-8773-47FE-A9A3-B68DAE156866}"/>
              </a:ext>
            </a:extLst>
          </p:cNvPr>
          <p:cNvSpPr/>
          <p:nvPr/>
        </p:nvSpPr>
        <p:spPr>
          <a:xfrm>
            <a:off x="1576892" y="3927079"/>
            <a:ext cx="4807934" cy="2523768"/>
          </a:xfrm>
          <a:prstGeom prst="rect">
            <a:avLst/>
          </a:prstGeom>
        </p:spPr>
        <p:txBody>
          <a:bodyPr wrap="square">
            <a:spAutoFit/>
          </a:bodyPr>
          <a:lstStyle/>
          <a:p>
            <a:r>
              <a:rPr lang="fr-BE" sz="1100" b="1" u="sng" dirty="0">
                <a:latin typeface="Arial" panose="020B0604020202020204" pitchFamily="34" charset="0"/>
              </a:rPr>
              <a:t>S</a:t>
            </a:r>
            <a:r>
              <a:rPr lang="en-BE" sz="1100" b="1" u="sng" dirty="0" err="1">
                <a:latin typeface="Arial" panose="020B0604020202020204" pitchFamily="34" charset="0"/>
              </a:rPr>
              <a:t>ervice</a:t>
            </a:r>
            <a:r>
              <a:rPr lang="en-BE" sz="1100" b="1" u="sng" dirty="0">
                <a:latin typeface="Arial" panose="020B0604020202020204" pitchFamily="34" charset="0"/>
              </a:rPr>
              <a:t> Operation:</a:t>
            </a:r>
          </a:p>
          <a:p>
            <a:endParaRPr lang="en-BE" sz="1100" dirty="0">
              <a:latin typeface="Arial" panose="020B0604020202020204" pitchFamily="34" charset="0"/>
            </a:endParaRPr>
          </a:p>
          <a:p>
            <a:r>
              <a:rPr lang="en-US" dirty="0"/>
              <a:t>An action applied to an asset type</a:t>
            </a:r>
            <a:endParaRPr lang="en-BE" dirty="0"/>
          </a:p>
          <a:p>
            <a:endParaRPr lang="en-BE" b="1" dirty="0"/>
          </a:p>
          <a:p>
            <a:r>
              <a:rPr lang="en-BE" b="1" dirty="0"/>
              <a:t>Comment:</a:t>
            </a:r>
            <a:endParaRPr lang="en-US" dirty="0"/>
          </a:p>
          <a:p>
            <a:r>
              <a:rPr lang="en-BE" dirty="0"/>
              <a:t>T</a:t>
            </a:r>
            <a:r>
              <a:rPr lang="fr-BE" dirty="0"/>
              <a:t>h</a:t>
            </a:r>
            <a:r>
              <a:rPr lang="en-BE" dirty="0"/>
              <a:t>e actions applied to an asset type are those actions which make up the Functional Pattern that is applied to the asset type. So a standard set of Service Operations is derived from the actions in the functional pattern applied to the asset type.</a:t>
            </a:r>
          </a:p>
          <a:p>
            <a:endParaRPr lang="en-BE" dirty="0"/>
          </a:p>
          <a:p>
            <a:r>
              <a:rPr lang="en-BE" b="1" dirty="0"/>
              <a:t>Naming convention:</a:t>
            </a:r>
          </a:p>
          <a:p>
            <a:r>
              <a:rPr lang="fr-BE" dirty="0"/>
              <a:t>A</a:t>
            </a:r>
            <a:r>
              <a:rPr lang="en-BE" dirty="0" err="1"/>
              <a:t>ction</a:t>
            </a:r>
            <a:r>
              <a:rPr lang="en-BE" dirty="0"/>
              <a:t> term + Control Record</a:t>
            </a:r>
            <a:endParaRPr lang="en-US" dirty="0"/>
          </a:p>
        </p:txBody>
      </p:sp>
      <p:sp>
        <p:nvSpPr>
          <p:cNvPr id="8" name="Rectangle: Rounded Corners 7">
            <a:extLst>
              <a:ext uri="{FF2B5EF4-FFF2-40B4-BE49-F238E27FC236}">
                <a16:creationId xmlns:a16="http://schemas.microsoft.com/office/drawing/2014/main" id="{02B23814-9382-4079-93F8-03661D8F84D0}"/>
              </a:ext>
            </a:extLst>
          </p:cNvPr>
          <p:cNvSpPr/>
          <p:nvPr/>
        </p:nvSpPr>
        <p:spPr>
          <a:xfrm>
            <a:off x="3144466" y="3214562"/>
            <a:ext cx="1249668" cy="513793"/>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Rond enkele hoek rechthoek 37">
            <a:extLst>
              <a:ext uri="{FF2B5EF4-FFF2-40B4-BE49-F238E27FC236}">
                <a16:creationId xmlns:a16="http://schemas.microsoft.com/office/drawing/2014/main" id="{C2B47FE1-C297-4915-82FA-62ECE8AA3028}"/>
              </a:ext>
            </a:extLst>
          </p:cNvPr>
          <p:cNvSpPr/>
          <p:nvPr>
            <p:custDataLst>
              <p:tags r:id="rId2"/>
            </p:custDataLst>
          </p:nvPr>
        </p:nvSpPr>
        <p:spPr>
          <a:xfrm flipH="1">
            <a:off x="1522676" y="118219"/>
            <a:ext cx="9148233" cy="576061"/>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2137918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EFE6082-356E-412B-8C0D-A565EE060593}"/>
              </a:ext>
            </a:extLst>
          </p:cNvPr>
          <p:cNvSpPr>
            <a:spLocks noGrp="1"/>
          </p:cNvSpPr>
          <p:nvPr>
            <p:ph type="title"/>
          </p:nvPr>
        </p:nvSpPr>
        <p:spPr/>
        <p:txBody>
          <a:bodyPr>
            <a:normAutofit/>
          </a:bodyPr>
          <a:lstStyle/>
          <a:p>
            <a:r>
              <a:rPr lang="en-US" sz="2000" b="1" cap="all" noProof="0" dirty="0"/>
              <a:t>Rightsizing the BIAN Service Domain </a:t>
            </a:r>
          </a:p>
        </p:txBody>
      </p:sp>
      <p:sp>
        <p:nvSpPr>
          <p:cNvPr id="3" name="Tijdelijke aanduiding voor tekst 2">
            <a:extLst>
              <a:ext uri="{FF2B5EF4-FFF2-40B4-BE49-F238E27FC236}">
                <a16:creationId xmlns:a16="http://schemas.microsoft.com/office/drawing/2014/main" id="{D6783981-4658-4E17-8737-2E49EA376CAD}"/>
              </a:ext>
            </a:extLst>
          </p:cNvPr>
          <p:cNvSpPr>
            <a:spLocks noGrp="1"/>
          </p:cNvSpPr>
          <p:nvPr>
            <p:ph type="body" sz="quarter" idx="10"/>
          </p:nvPr>
        </p:nvSpPr>
        <p:spPr/>
        <p:txBody>
          <a:bodyPr/>
          <a:lstStyle/>
          <a:p>
            <a:pPr marL="0" indent="0">
              <a:buNone/>
            </a:pPr>
            <a:r>
              <a:rPr lang="en-US" noProof="0" dirty="0"/>
              <a:t>A complicated design consideration is related to </a:t>
            </a:r>
            <a:r>
              <a:rPr lang="en-US" dirty="0"/>
              <a:t>rightsizing of a Service Domain Capability</a:t>
            </a:r>
            <a:r>
              <a:rPr lang="en-US" noProof="0" dirty="0"/>
              <a:t>. </a:t>
            </a:r>
          </a:p>
          <a:p>
            <a:pPr marL="0" indent="0">
              <a:buNone/>
            </a:pPr>
            <a:endParaRPr lang="en-US" noProof="0" dirty="0"/>
          </a:p>
          <a:p>
            <a:pPr marL="0" indent="0">
              <a:buNone/>
            </a:pPr>
            <a:r>
              <a:rPr lang="en-US" noProof="0" dirty="0"/>
              <a:t>Considerations  to help for correctly defining and scoping Service Domains:</a:t>
            </a:r>
          </a:p>
          <a:p>
            <a:pPr>
              <a:buClrTx/>
            </a:pPr>
            <a:r>
              <a:rPr lang="en-US" noProof="0" dirty="0"/>
              <a:t>Elemental lifecycle</a:t>
            </a:r>
          </a:p>
          <a:p>
            <a:pPr>
              <a:buClrTx/>
            </a:pPr>
            <a:r>
              <a:rPr lang="en-US" noProof="0" dirty="0"/>
              <a:t>Uniqueness of lifecycle</a:t>
            </a:r>
          </a:p>
          <a:p>
            <a:pPr>
              <a:buClrTx/>
            </a:pPr>
            <a:r>
              <a:rPr lang="en-US" noProof="0" dirty="0"/>
              <a:t>Role diversity</a:t>
            </a:r>
          </a:p>
          <a:p>
            <a:pPr marL="0" indent="0">
              <a:buNone/>
            </a:pPr>
            <a:endParaRPr lang="en-US" noProof="0" dirty="0"/>
          </a:p>
        </p:txBody>
      </p:sp>
    </p:spTree>
    <p:extLst>
      <p:ext uri="{BB962C8B-B14F-4D97-AF65-F5344CB8AC3E}">
        <p14:creationId xmlns:p14="http://schemas.microsoft.com/office/powerpoint/2010/main" val="280700262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5">
            <a:extLst>
              <a:ext uri="{FF2B5EF4-FFF2-40B4-BE49-F238E27FC236}">
                <a16:creationId xmlns:a16="http://schemas.microsoft.com/office/drawing/2014/main" id="{3C5CEAD9-F304-4072-B308-3EFA4E29DDCA}"/>
              </a:ext>
            </a:extLst>
          </p:cNvPr>
          <p:cNvSpPr/>
          <p:nvPr/>
        </p:nvSpPr>
        <p:spPr>
          <a:xfrm>
            <a:off x="1880980" y="4006651"/>
            <a:ext cx="8523797" cy="2068611"/>
          </a:xfrm>
          <a:prstGeom prst="roundRect">
            <a:avLst/>
          </a:prstGeom>
          <a:solidFill>
            <a:schemeClr val="accent1"/>
          </a:solidFill>
          <a:scene3d>
            <a:camera prst="perspectiveRelaxed"/>
            <a:lightRig rig="threePt" dir="t"/>
          </a:scene3d>
        </p:spPr>
        <p:style>
          <a:lnRef idx="1">
            <a:schemeClr val="accent1"/>
          </a:lnRef>
          <a:fillRef idx="3">
            <a:schemeClr val="accent1"/>
          </a:fillRef>
          <a:effectRef idx="2">
            <a:schemeClr val="accent1"/>
          </a:effectRef>
          <a:fontRef idx="minor">
            <a:schemeClr val="lt1"/>
          </a:fontRef>
        </p:style>
        <p:txBody>
          <a:bodyPr anchor="b"/>
          <a:lstStyle/>
          <a:p>
            <a:pPr algn="ctr" fontAlgn="base">
              <a:spcBef>
                <a:spcPct val="0"/>
              </a:spcBef>
              <a:spcAft>
                <a:spcPct val="0"/>
              </a:spcAft>
              <a:defRPr/>
            </a:pPr>
            <a:r>
              <a:rPr lang="en-US" sz="1361" dirty="0">
                <a:solidFill>
                  <a:srgbClr val="DCDDDE">
                    <a:lumMod val="50000"/>
                  </a:srgbClr>
                </a:solidFill>
                <a:latin typeface="Arial"/>
              </a:rPr>
              <a:t>Domain Experts</a:t>
            </a:r>
          </a:p>
        </p:txBody>
      </p:sp>
      <p:graphicFrame>
        <p:nvGraphicFramePr>
          <p:cNvPr id="4" name="Content Placeholder 4">
            <a:extLst>
              <a:ext uri="{FF2B5EF4-FFF2-40B4-BE49-F238E27FC236}">
                <a16:creationId xmlns:a16="http://schemas.microsoft.com/office/drawing/2014/main" id="{9588E428-DD5F-453E-803F-37C093108B70}"/>
              </a:ext>
            </a:extLst>
          </p:cNvPr>
          <p:cNvGraphicFramePr>
            <a:graphicFrameLocks/>
          </p:cNvGraphicFramePr>
          <p:nvPr>
            <p:extLst>
              <p:ext uri="{D42A27DB-BD31-4B8C-83A1-F6EECF244321}">
                <p14:modId xmlns:p14="http://schemas.microsoft.com/office/powerpoint/2010/main" val="989591022"/>
              </p:ext>
            </p:extLst>
          </p:nvPr>
        </p:nvGraphicFramePr>
        <p:xfrm>
          <a:off x="1880979" y="1466227"/>
          <a:ext cx="8431630" cy="383656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itel 1">
            <a:extLst>
              <a:ext uri="{FF2B5EF4-FFF2-40B4-BE49-F238E27FC236}">
                <a16:creationId xmlns:a16="http://schemas.microsoft.com/office/drawing/2014/main" id="{BCBBC994-6551-424F-B0CD-4FE487FAAC1A}"/>
              </a:ext>
            </a:extLst>
          </p:cNvPr>
          <p:cNvSpPr txBox="1">
            <a:spLocks/>
          </p:cNvSpPr>
          <p:nvPr/>
        </p:nvSpPr>
        <p:spPr>
          <a:xfrm>
            <a:off x="1730326" y="641285"/>
            <a:ext cx="8211175" cy="489176"/>
          </a:xfrm>
          <a:prstGeom prst="rect">
            <a:avLst/>
          </a:prstGeom>
        </p:spPr>
        <p:txBody>
          <a:bodyPr/>
          <a:lstStyle>
            <a:lvl1pPr algn="l" rtl="0" fontAlgn="base">
              <a:spcBef>
                <a:spcPct val="0"/>
              </a:spcBef>
              <a:spcAft>
                <a:spcPct val="0"/>
              </a:spcAft>
              <a:defRPr sz="2600" b="1">
                <a:solidFill>
                  <a:schemeClr val="tx2"/>
                </a:solidFill>
                <a:latin typeface="+mj-lt"/>
                <a:ea typeface="+mj-ea"/>
                <a:cs typeface="+mj-cs"/>
              </a:defRPr>
            </a:lvl1pPr>
            <a:lvl2pPr algn="l" rtl="0" fontAlgn="base">
              <a:spcBef>
                <a:spcPct val="0"/>
              </a:spcBef>
              <a:spcAft>
                <a:spcPct val="0"/>
              </a:spcAft>
              <a:defRPr sz="2600" b="1">
                <a:solidFill>
                  <a:schemeClr val="tx2"/>
                </a:solidFill>
                <a:latin typeface="Arial" charset="0"/>
                <a:ea typeface="Arial" charset="0"/>
                <a:cs typeface="Arial" charset="0"/>
              </a:defRPr>
            </a:lvl2pPr>
            <a:lvl3pPr algn="l" rtl="0" fontAlgn="base">
              <a:spcBef>
                <a:spcPct val="0"/>
              </a:spcBef>
              <a:spcAft>
                <a:spcPct val="0"/>
              </a:spcAft>
              <a:defRPr sz="2600" b="1">
                <a:solidFill>
                  <a:schemeClr val="tx2"/>
                </a:solidFill>
                <a:latin typeface="Arial" charset="0"/>
                <a:ea typeface="Arial" charset="0"/>
                <a:cs typeface="Arial" charset="0"/>
              </a:defRPr>
            </a:lvl3pPr>
            <a:lvl4pPr algn="l" rtl="0" fontAlgn="base">
              <a:spcBef>
                <a:spcPct val="0"/>
              </a:spcBef>
              <a:spcAft>
                <a:spcPct val="0"/>
              </a:spcAft>
              <a:defRPr sz="2600" b="1">
                <a:solidFill>
                  <a:schemeClr val="tx2"/>
                </a:solidFill>
                <a:latin typeface="Arial" charset="0"/>
                <a:ea typeface="Arial" charset="0"/>
                <a:cs typeface="Arial" charset="0"/>
              </a:defRPr>
            </a:lvl4pPr>
            <a:lvl5pPr algn="l" rtl="0" fontAlgn="base">
              <a:spcBef>
                <a:spcPct val="0"/>
              </a:spcBef>
              <a:spcAft>
                <a:spcPct val="0"/>
              </a:spcAft>
              <a:defRPr sz="2600" b="1">
                <a:solidFill>
                  <a:schemeClr val="tx2"/>
                </a:solidFill>
                <a:latin typeface="Arial" charset="0"/>
                <a:ea typeface="Arial" charset="0"/>
                <a:cs typeface="Arial" charset="0"/>
              </a:defRPr>
            </a:lvl5pPr>
            <a:lvl6pPr marL="457200" algn="l" rtl="0" eaLnBrk="1" fontAlgn="base" hangingPunct="1">
              <a:spcBef>
                <a:spcPct val="0"/>
              </a:spcBef>
              <a:spcAft>
                <a:spcPct val="0"/>
              </a:spcAft>
              <a:defRPr sz="2600" b="1">
                <a:solidFill>
                  <a:schemeClr val="bg1"/>
                </a:solidFill>
                <a:latin typeface="Arial" charset="0"/>
                <a:ea typeface="Arial" charset="0"/>
                <a:cs typeface="Arial" charset="0"/>
              </a:defRPr>
            </a:lvl6pPr>
            <a:lvl7pPr marL="914400" algn="l" rtl="0" eaLnBrk="1" fontAlgn="base" hangingPunct="1">
              <a:spcBef>
                <a:spcPct val="0"/>
              </a:spcBef>
              <a:spcAft>
                <a:spcPct val="0"/>
              </a:spcAft>
              <a:defRPr sz="2600" b="1">
                <a:solidFill>
                  <a:schemeClr val="bg1"/>
                </a:solidFill>
                <a:latin typeface="Arial" charset="0"/>
                <a:ea typeface="Arial" charset="0"/>
                <a:cs typeface="Arial" charset="0"/>
              </a:defRPr>
            </a:lvl7pPr>
            <a:lvl8pPr marL="1371600" algn="l" rtl="0" eaLnBrk="1" fontAlgn="base" hangingPunct="1">
              <a:spcBef>
                <a:spcPct val="0"/>
              </a:spcBef>
              <a:spcAft>
                <a:spcPct val="0"/>
              </a:spcAft>
              <a:defRPr sz="2600" b="1">
                <a:solidFill>
                  <a:schemeClr val="bg1"/>
                </a:solidFill>
                <a:latin typeface="Arial" charset="0"/>
                <a:ea typeface="Arial" charset="0"/>
                <a:cs typeface="Arial" charset="0"/>
              </a:defRPr>
            </a:lvl8pPr>
            <a:lvl9pPr marL="1828800" algn="l" rtl="0" eaLnBrk="1" fontAlgn="base" hangingPunct="1">
              <a:spcBef>
                <a:spcPct val="0"/>
              </a:spcBef>
              <a:spcAft>
                <a:spcPct val="0"/>
              </a:spcAft>
              <a:defRPr sz="2600" b="1">
                <a:solidFill>
                  <a:schemeClr val="bg1"/>
                </a:solidFill>
                <a:latin typeface="Arial" charset="0"/>
                <a:ea typeface="Arial" charset="0"/>
                <a:cs typeface="Arial" charset="0"/>
              </a:defRPr>
            </a:lvl9pPr>
          </a:lstStyle>
          <a:p>
            <a:r>
              <a:rPr lang="en-US" sz="2601" kern="0" dirty="0"/>
              <a:t>BIAN Organization Structure</a:t>
            </a:r>
          </a:p>
        </p:txBody>
      </p:sp>
    </p:spTree>
    <p:extLst>
      <p:ext uri="{BB962C8B-B14F-4D97-AF65-F5344CB8AC3E}">
        <p14:creationId xmlns:p14="http://schemas.microsoft.com/office/powerpoint/2010/main" val="3108164415"/>
      </p:ext>
    </p:extLst>
  </p:cSld>
  <p:clrMapOvr>
    <a:masterClrMapping/>
  </p:clrMapOvr>
  <p:transition>
    <p:wipe dir="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B4ABDEA-8EF3-423E-BAD0-F6C0328F7F3A}"/>
              </a:ext>
            </a:extLst>
          </p:cNvPr>
          <p:cNvSpPr>
            <a:spLocks noGrp="1"/>
          </p:cNvSpPr>
          <p:nvPr>
            <p:ph type="title"/>
          </p:nvPr>
        </p:nvSpPr>
        <p:spPr>
          <a:xfrm>
            <a:off x="1679729" y="265767"/>
            <a:ext cx="8834130" cy="744903"/>
          </a:xfrm>
        </p:spPr>
        <p:txBody>
          <a:bodyPr>
            <a:normAutofit/>
          </a:bodyPr>
          <a:lstStyle/>
          <a:p>
            <a:r>
              <a:rPr lang="en-US" sz="2000" b="1" cap="all" noProof="0" dirty="0"/>
              <a:t>Four responsibility item types</a:t>
            </a:r>
          </a:p>
        </p:txBody>
      </p:sp>
      <p:sp>
        <p:nvSpPr>
          <p:cNvPr id="3" name="Tijdelijke aanduiding voor tekst 2">
            <a:extLst>
              <a:ext uri="{FF2B5EF4-FFF2-40B4-BE49-F238E27FC236}">
                <a16:creationId xmlns:a16="http://schemas.microsoft.com/office/drawing/2014/main" id="{C1B9E915-2FCD-4E92-94A7-7E2F9A5EF2F5}"/>
              </a:ext>
            </a:extLst>
          </p:cNvPr>
          <p:cNvSpPr>
            <a:spLocks noGrp="1"/>
          </p:cNvSpPr>
          <p:nvPr>
            <p:ph type="body" sz="quarter" idx="10"/>
          </p:nvPr>
        </p:nvSpPr>
        <p:spPr/>
        <p:txBody>
          <a:bodyPr/>
          <a:lstStyle/>
          <a:p>
            <a:pPr marL="0" indent="0">
              <a:buNone/>
            </a:pPr>
            <a:r>
              <a:rPr lang="en-US" noProof="0" dirty="0"/>
              <a:t>The responsibility items can each be organized into responsibility types:</a:t>
            </a:r>
          </a:p>
          <a:p>
            <a:pPr marL="0" indent="0">
              <a:buNone/>
            </a:pPr>
            <a:r>
              <a:rPr lang="en-US" noProof="0" dirty="0"/>
              <a:t> </a:t>
            </a:r>
          </a:p>
          <a:p>
            <a:pPr>
              <a:buClrTx/>
            </a:pPr>
            <a:r>
              <a:rPr lang="en-US" b="1" noProof="0" dirty="0"/>
              <a:t>Origination </a:t>
            </a:r>
            <a:endParaRPr lang="en-US" b="1" dirty="0"/>
          </a:p>
          <a:p>
            <a:pPr>
              <a:buClrTx/>
            </a:pPr>
            <a:r>
              <a:rPr lang="en-US" b="1" noProof="0" dirty="0"/>
              <a:t>Invocation </a:t>
            </a:r>
          </a:p>
          <a:p>
            <a:pPr>
              <a:buClrTx/>
            </a:pPr>
            <a:r>
              <a:rPr lang="en-US" b="1" noProof="0" dirty="0"/>
              <a:t>Delegation </a:t>
            </a:r>
            <a:endParaRPr lang="en-US" b="1" dirty="0"/>
          </a:p>
          <a:p>
            <a:pPr>
              <a:buClrTx/>
            </a:pPr>
            <a:r>
              <a:rPr lang="en-US" b="1" noProof="0" dirty="0"/>
              <a:t>Reporting </a:t>
            </a:r>
            <a:r>
              <a:rPr lang="en-US" noProof="0" dirty="0"/>
              <a:t> </a:t>
            </a:r>
            <a:endParaRPr lang="en-US" b="1" noProof="0" dirty="0"/>
          </a:p>
        </p:txBody>
      </p:sp>
    </p:spTree>
    <p:extLst>
      <p:ext uri="{BB962C8B-B14F-4D97-AF65-F5344CB8AC3E}">
        <p14:creationId xmlns:p14="http://schemas.microsoft.com/office/powerpoint/2010/main" val="381339548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4F135D-1425-4563-8872-A588F49BD788}"/>
              </a:ext>
            </a:extLst>
          </p:cNvPr>
          <p:cNvPicPr>
            <a:picLocks noChangeAspect="1"/>
          </p:cNvPicPr>
          <p:nvPr/>
        </p:nvPicPr>
        <p:blipFill>
          <a:blip r:embed="rId5"/>
          <a:stretch>
            <a:fillRect/>
          </a:stretch>
        </p:blipFill>
        <p:spPr>
          <a:xfrm>
            <a:off x="6251797" y="3737730"/>
            <a:ext cx="2761322" cy="2358967"/>
          </a:xfrm>
          <a:prstGeom prst="rect">
            <a:avLst/>
          </a:prstGeom>
        </p:spPr>
      </p:pic>
      <p:sp>
        <p:nvSpPr>
          <p:cNvPr id="192" name="Rond enkele hoek rechthoek 37"/>
          <p:cNvSpPr/>
          <p:nvPr>
            <p:custDataLst>
              <p:tags r:id="rId1"/>
            </p:custDataLst>
          </p:nvPr>
        </p:nvSpPr>
        <p:spPr>
          <a:xfrm flipH="1">
            <a:off x="1514447" y="766291"/>
            <a:ext cx="9148233" cy="422316"/>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4" name="Picture 3">
            <a:extLst>
              <a:ext uri="{FF2B5EF4-FFF2-40B4-BE49-F238E27FC236}">
                <a16:creationId xmlns:a16="http://schemas.microsoft.com/office/drawing/2014/main" id="{302C8C4A-00C0-48FD-88CF-0200FFA70810}"/>
              </a:ext>
            </a:extLst>
          </p:cNvPr>
          <p:cNvPicPr>
            <a:picLocks noChangeAspect="1"/>
          </p:cNvPicPr>
          <p:nvPr/>
        </p:nvPicPr>
        <p:blipFill>
          <a:blip r:embed="rId6"/>
          <a:stretch>
            <a:fillRect/>
          </a:stretch>
        </p:blipFill>
        <p:spPr>
          <a:xfrm>
            <a:off x="3396495" y="1342355"/>
            <a:ext cx="5400598" cy="5059671"/>
          </a:xfrm>
          <a:prstGeom prst="rect">
            <a:avLst/>
          </a:prstGeom>
        </p:spPr>
      </p:pic>
      <p:sp>
        <p:nvSpPr>
          <p:cNvPr id="10" name="Rectangle: Rounded Corners 9">
            <a:extLst>
              <a:ext uri="{FF2B5EF4-FFF2-40B4-BE49-F238E27FC236}">
                <a16:creationId xmlns:a16="http://schemas.microsoft.com/office/drawing/2014/main" id="{DBA2CD5C-0285-40C5-BD31-400666409600}"/>
              </a:ext>
            </a:extLst>
          </p:cNvPr>
          <p:cNvSpPr/>
          <p:nvPr/>
        </p:nvSpPr>
        <p:spPr>
          <a:xfrm>
            <a:off x="3388227" y="2762729"/>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Rectangle: Rounded Corners 10">
            <a:extLst>
              <a:ext uri="{FF2B5EF4-FFF2-40B4-BE49-F238E27FC236}">
                <a16:creationId xmlns:a16="http://schemas.microsoft.com/office/drawing/2014/main" id="{29CEC5D7-B51B-421B-8381-57649FCE09F6}"/>
              </a:ext>
            </a:extLst>
          </p:cNvPr>
          <p:cNvSpPr/>
          <p:nvPr/>
        </p:nvSpPr>
        <p:spPr>
          <a:xfrm>
            <a:off x="7352689" y="2732807"/>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Rectangle: Rounded Corners 11">
            <a:extLst>
              <a:ext uri="{FF2B5EF4-FFF2-40B4-BE49-F238E27FC236}">
                <a16:creationId xmlns:a16="http://schemas.microsoft.com/office/drawing/2014/main" id="{DC1BE769-61AC-42B2-96C7-29304C6EF4E6}"/>
              </a:ext>
            </a:extLst>
          </p:cNvPr>
          <p:cNvSpPr/>
          <p:nvPr/>
        </p:nvSpPr>
        <p:spPr>
          <a:xfrm>
            <a:off x="3308457" y="3761341"/>
            <a:ext cx="2536310" cy="275301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Rond enkele hoek rechthoek 37">
            <a:extLst>
              <a:ext uri="{FF2B5EF4-FFF2-40B4-BE49-F238E27FC236}">
                <a16:creationId xmlns:a16="http://schemas.microsoft.com/office/drawing/2014/main" id="{C2B47FE1-C297-4915-82FA-62ECE8AA3028}"/>
              </a:ext>
            </a:extLst>
          </p:cNvPr>
          <p:cNvSpPr/>
          <p:nvPr>
            <p:custDataLst>
              <p:tags r:id="rId2"/>
            </p:custDataLst>
          </p:nvPr>
        </p:nvSpPr>
        <p:spPr>
          <a:xfrm flipH="1">
            <a:off x="1522676" y="118219"/>
            <a:ext cx="9148233" cy="576061"/>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3190206220"/>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69082B-FA73-4A1E-B2C6-5D1492DAA746}"/>
              </a:ext>
            </a:extLst>
          </p:cNvPr>
          <p:cNvPicPr>
            <a:picLocks noChangeAspect="1"/>
          </p:cNvPicPr>
          <p:nvPr/>
        </p:nvPicPr>
        <p:blipFill>
          <a:blip r:embed="rId5"/>
          <a:stretch>
            <a:fillRect/>
          </a:stretch>
        </p:blipFill>
        <p:spPr>
          <a:xfrm>
            <a:off x="3388227" y="1260618"/>
            <a:ext cx="5663137" cy="5191209"/>
          </a:xfrm>
          <a:prstGeom prst="rect">
            <a:avLst/>
          </a:prstGeom>
        </p:spPr>
      </p:pic>
      <p:pic>
        <p:nvPicPr>
          <p:cNvPr id="3" name="Picture 2">
            <a:extLst>
              <a:ext uri="{FF2B5EF4-FFF2-40B4-BE49-F238E27FC236}">
                <a16:creationId xmlns:a16="http://schemas.microsoft.com/office/drawing/2014/main" id="{964F135D-1425-4563-8872-A588F49BD788}"/>
              </a:ext>
            </a:extLst>
          </p:cNvPr>
          <p:cNvPicPr>
            <a:picLocks noChangeAspect="1"/>
          </p:cNvPicPr>
          <p:nvPr/>
        </p:nvPicPr>
        <p:blipFill>
          <a:blip r:embed="rId6"/>
          <a:stretch>
            <a:fillRect/>
          </a:stretch>
        </p:blipFill>
        <p:spPr>
          <a:xfrm>
            <a:off x="6251797" y="3737730"/>
            <a:ext cx="2761322" cy="2358967"/>
          </a:xfrm>
          <a:prstGeom prst="rect">
            <a:avLst/>
          </a:prstGeom>
        </p:spPr>
      </p:pic>
      <p:sp>
        <p:nvSpPr>
          <p:cNvPr id="192" name="Rond enkele hoek rechthoek 37"/>
          <p:cNvSpPr/>
          <p:nvPr>
            <p:custDataLst>
              <p:tags r:id="rId1"/>
            </p:custDataLst>
          </p:nvPr>
        </p:nvSpPr>
        <p:spPr>
          <a:xfrm flipH="1">
            <a:off x="1514447" y="766291"/>
            <a:ext cx="9148233" cy="422316"/>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sp>
        <p:nvSpPr>
          <p:cNvPr id="10" name="Rectangle: Rounded Corners 9">
            <a:extLst>
              <a:ext uri="{FF2B5EF4-FFF2-40B4-BE49-F238E27FC236}">
                <a16:creationId xmlns:a16="http://schemas.microsoft.com/office/drawing/2014/main" id="{DBA2CD5C-0285-40C5-BD31-400666409600}"/>
              </a:ext>
            </a:extLst>
          </p:cNvPr>
          <p:cNvSpPr/>
          <p:nvPr/>
        </p:nvSpPr>
        <p:spPr>
          <a:xfrm>
            <a:off x="3388227" y="2762729"/>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Rectangle: Rounded Corners 10">
            <a:extLst>
              <a:ext uri="{FF2B5EF4-FFF2-40B4-BE49-F238E27FC236}">
                <a16:creationId xmlns:a16="http://schemas.microsoft.com/office/drawing/2014/main" id="{29CEC5D7-B51B-421B-8381-57649FCE09F6}"/>
              </a:ext>
            </a:extLst>
          </p:cNvPr>
          <p:cNvSpPr/>
          <p:nvPr/>
        </p:nvSpPr>
        <p:spPr>
          <a:xfrm>
            <a:off x="7602835" y="2741259"/>
            <a:ext cx="1462984"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Rectangle: Rounded Corners 11">
            <a:extLst>
              <a:ext uri="{FF2B5EF4-FFF2-40B4-BE49-F238E27FC236}">
                <a16:creationId xmlns:a16="http://schemas.microsoft.com/office/drawing/2014/main" id="{DC1BE769-61AC-42B2-96C7-29304C6EF4E6}"/>
              </a:ext>
            </a:extLst>
          </p:cNvPr>
          <p:cNvSpPr/>
          <p:nvPr/>
        </p:nvSpPr>
        <p:spPr>
          <a:xfrm>
            <a:off x="3072458" y="3757779"/>
            <a:ext cx="2536310" cy="2753010"/>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Rond enkele hoek rechthoek 37">
            <a:extLst>
              <a:ext uri="{FF2B5EF4-FFF2-40B4-BE49-F238E27FC236}">
                <a16:creationId xmlns:a16="http://schemas.microsoft.com/office/drawing/2014/main" id="{C2B47FE1-C297-4915-82FA-62ECE8AA3028}"/>
              </a:ext>
            </a:extLst>
          </p:cNvPr>
          <p:cNvSpPr/>
          <p:nvPr>
            <p:custDataLst>
              <p:tags r:id="rId2"/>
            </p:custDataLst>
          </p:nvPr>
        </p:nvSpPr>
        <p:spPr>
          <a:xfrm flipH="1">
            <a:off x="1522676" y="118219"/>
            <a:ext cx="9148233" cy="576061"/>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745926114"/>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0ACEEC-8F2B-48B2-98F6-7A18E8A10612}"/>
              </a:ext>
            </a:extLst>
          </p:cNvPr>
          <p:cNvSpPr>
            <a:spLocks noGrp="1"/>
          </p:cNvSpPr>
          <p:nvPr>
            <p:ph type="title"/>
          </p:nvPr>
        </p:nvSpPr>
        <p:spPr/>
        <p:txBody>
          <a:bodyPr/>
          <a:lstStyle/>
          <a:p>
            <a:r>
              <a:rPr lang="fr-BE" dirty="0" err="1"/>
              <a:t>Behavior</a:t>
            </a:r>
            <a:r>
              <a:rPr lang="fr-BE" dirty="0"/>
              <a:t> Qualifier and Service </a:t>
            </a:r>
            <a:r>
              <a:rPr lang="fr-BE" dirty="0" err="1"/>
              <a:t>Operation</a:t>
            </a:r>
            <a:endParaRPr lang="en-BE" dirty="0"/>
          </a:p>
        </p:txBody>
      </p:sp>
      <p:pic>
        <p:nvPicPr>
          <p:cNvPr id="7" name="Content Placeholder 6">
            <a:extLst>
              <a:ext uri="{FF2B5EF4-FFF2-40B4-BE49-F238E27FC236}">
                <a16:creationId xmlns:a16="http://schemas.microsoft.com/office/drawing/2014/main" id="{51F4B231-AB6E-496A-BFE2-4373362B2D1C}"/>
              </a:ext>
            </a:extLst>
          </p:cNvPr>
          <p:cNvPicPr>
            <a:picLocks noGrp="1" noChangeAspect="1"/>
          </p:cNvPicPr>
          <p:nvPr>
            <p:ph idx="4294967295"/>
          </p:nvPr>
        </p:nvPicPr>
        <p:blipFill>
          <a:blip r:embed="rId3"/>
          <a:stretch>
            <a:fillRect/>
          </a:stretch>
        </p:blipFill>
        <p:spPr>
          <a:xfrm>
            <a:off x="609680" y="1816607"/>
            <a:ext cx="10974229" cy="3106525"/>
          </a:xfrm>
          <a:prstGeom prst="rect">
            <a:avLst/>
          </a:prstGeom>
        </p:spPr>
      </p:pic>
      <p:sp>
        <p:nvSpPr>
          <p:cNvPr id="8" name="TextBox 7">
            <a:extLst>
              <a:ext uri="{FF2B5EF4-FFF2-40B4-BE49-F238E27FC236}">
                <a16:creationId xmlns:a16="http://schemas.microsoft.com/office/drawing/2014/main" id="{EAD29C4C-734C-4215-92F0-62A7C1EF9E69}"/>
              </a:ext>
            </a:extLst>
          </p:cNvPr>
          <p:cNvSpPr txBox="1"/>
          <p:nvPr/>
        </p:nvSpPr>
        <p:spPr>
          <a:xfrm>
            <a:off x="1679509" y="1291629"/>
            <a:ext cx="10107625" cy="510976"/>
          </a:xfrm>
          <a:prstGeom prst="rect">
            <a:avLst/>
          </a:prstGeom>
          <a:noFill/>
        </p:spPr>
        <p:txBody>
          <a:bodyPr wrap="square" rtlCol="0">
            <a:spAutoFit/>
          </a:bodyPr>
          <a:lstStyle/>
          <a:p>
            <a:r>
              <a:rPr lang="fr-BE" dirty="0" err="1"/>
              <a:t>With</a:t>
            </a:r>
            <a:r>
              <a:rPr lang="fr-BE" dirty="0"/>
              <a:t> Action </a:t>
            </a:r>
            <a:r>
              <a:rPr lang="fr-BE" dirty="0" err="1"/>
              <a:t>Terms</a:t>
            </a:r>
            <a:r>
              <a:rPr lang="fr-BE" dirty="0"/>
              <a:t> </a:t>
            </a:r>
            <a:r>
              <a:rPr lang="fr-BE" dirty="0" err="1"/>
              <a:t>applied</a:t>
            </a:r>
            <a:r>
              <a:rPr lang="fr-BE" dirty="0"/>
              <a:t> to an Asset Type, </a:t>
            </a:r>
            <a:r>
              <a:rPr lang="fr-BE" dirty="0" err="1"/>
              <a:t>constrained</a:t>
            </a:r>
            <a:r>
              <a:rPr lang="fr-BE" dirty="0"/>
              <a:t> by the </a:t>
            </a:r>
            <a:r>
              <a:rPr lang="fr-BE" dirty="0" err="1"/>
              <a:t>behaviour</a:t>
            </a:r>
            <a:r>
              <a:rPr lang="fr-BE" dirty="0"/>
              <a:t> Qualifier Type of the </a:t>
            </a:r>
            <a:r>
              <a:rPr lang="fr-BE" dirty="0" err="1"/>
              <a:t>functional</a:t>
            </a:r>
            <a:r>
              <a:rPr lang="fr-BE" dirty="0"/>
              <a:t> pattern of a Service Domain </a:t>
            </a:r>
            <a:r>
              <a:rPr lang="fr-BE" dirty="0" err="1"/>
              <a:t>we</a:t>
            </a:r>
            <a:r>
              <a:rPr lang="fr-BE" dirty="0"/>
              <a:t> can </a:t>
            </a:r>
            <a:r>
              <a:rPr lang="fr-BE" dirty="0" err="1"/>
              <a:t>create</a:t>
            </a:r>
            <a:r>
              <a:rPr lang="fr-BE" dirty="0"/>
              <a:t> </a:t>
            </a:r>
            <a:r>
              <a:rPr lang="fr-BE" dirty="0" err="1"/>
              <a:t>specific</a:t>
            </a:r>
            <a:r>
              <a:rPr lang="fr-BE" dirty="0"/>
              <a:t> service </a:t>
            </a:r>
            <a:r>
              <a:rPr lang="fr-BE" dirty="0" err="1"/>
              <a:t>operations</a:t>
            </a:r>
            <a:r>
              <a:rPr lang="fr-BE" dirty="0"/>
              <a:t>.</a:t>
            </a:r>
            <a:endParaRPr lang="en-BE" dirty="0"/>
          </a:p>
        </p:txBody>
      </p:sp>
    </p:spTree>
    <p:extLst>
      <p:ext uri="{BB962C8B-B14F-4D97-AF65-F5344CB8AC3E}">
        <p14:creationId xmlns:p14="http://schemas.microsoft.com/office/powerpoint/2010/main" val="135872653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90715"/>
            <a:ext cx="8834438" cy="746125"/>
          </a:xfrm>
        </p:spPr>
        <p:txBody>
          <a:bodyPr/>
          <a:lstStyle/>
          <a:p>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 = { </a:t>
            </a:r>
            <a:r>
              <a:rPr lang="fr-BE" dirty="0">
                <a:latin typeface="+mn-lt"/>
              </a:rPr>
              <a:t>A</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 </a:t>
            </a:r>
            <a:r>
              <a:rPr lang="fr-BE" dirty="0">
                <a:latin typeface="+mn-lt"/>
              </a:rPr>
              <a:t>T</a:t>
            </a:r>
            <a:r>
              <a:rPr lang="en-BE" dirty="0">
                <a:latin typeface="+mn-lt"/>
              </a:rPr>
              <a:t>e</a:t>
            </a:r>
            <a:r>
              <a:rPr lang="fr-BE" dirty="0">
                <a:latin typeface="+mn-lt"/>
              </a:rPr>
              <a:t>r</a:t>
            </a:r>
            <a:r>
              <a:rPr lang="en-BE" dirty="0">
                <a:latin typeface="+mn-lt"/>
              </a:rPr>
              <a:t>m}</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A</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 </a:t>
            </a:r>
            <a:r>
              <a:rPr lang="fr-BE" sz="1100" b="1" u="sng" dirty="0">
                <a:latin typeface="Arial" panose="020B0604020202020204" pitchFamily="34" charset="0"/>
              </a:rPr>
              <a:t>T</a:t>
            </a:r>
            <a:r>
              <a:rPr lang="en-BE" sz="1100" b="1" u="sng" dirty="0">
                <a:latin typeface="Arial" panose="020B0604020202020204" pitchFamily="34" charset="0"/>
              </a:rPr>
              <a:t>e</a:t>
            </a:r>
            <a:r>
              <a:rPr lang="fr-BE" sz="1100" b="1" u="sng" dirty="0">
                <a:latin typeface="Arial" panose="020B0604020202020204" pitchFamily="34" charset="0"/>
              </a:rPr>
              <a:t>r</a:t>
            </a:r>
            <a:r>
              <a:rPr lang="en-BE" sz="1100" b="1" u="sng" dirty="0">
                <a:latin typeface="Arial" panose="020B0604020202020204" pitchFamily="34" charset="0"/>
              </a:rPr>
              <a:t>m:</a:t>
            </a:r>
          </a:p>
          <a:p>
            <a:endParaRPr lang="en-BE" sz="1100" dirty="0">
              <a:latin typeface="Arial" panose="020B0604020202020204" pitchFamily="34" charset="0"/>
            </a:endParaRPr>
          </a:p>
          <a:p>
            <a:r>
              <a:rPr lang="en-US" dirty="0"/>
              <a:t>See definition of Action in the UML specification: OMG Unified Modeling Language Version 2.5, OMG Document formal/2015-03-01, Section 16.14.3.1, page 488)</a:t>
            </a:r>
          </a:p>
          <a:p>
            <a:r>
              <a:rPr lang="en-US" b="1" dirty="0"/>
              <a:t>Comment</a:t>
            </a:r>
            <a:r>
              <a:rPr lang="en-US" dirty="0"/>
              <a:t> </a:t>
            </a:r>
          </a:p>
          <a:p>
            <a:r>
              <a:rPr lang="en-US" dirty="0"/>
              <a:t>BIAN has identified a standard set of Actions that characterize the different types of Service</a:t>
            </a:r>
            <a:r>
              <a:rPr lang="en-BE" dirty="0"/>
              <a:t> </a:t>
            </a:r>
            <a:r>
              <a:rPr lang="en-US" dirty="0"/>
              <a:t>Operations.  Each Service</a:t>
            </a:r>
            <a:r>
              <a:rPr lang="en-BE" dirty="0"/>
              <a:t> </a:t>
            </a:r>
            <a:r>
              <a:rPr lang="en-US" dirty="0"/>
              <a:t>Operation executes exactly one Action.  There are currently 1</a:t>
            </a:r>
            <a:r>
              <a:rPr lang="en-BE" dirty="0"/>
              <a:t>7</a:t>
            </a:r>
            <a:r>
              <a:rPr lang="en-US" dirty="0"/>
              <a:t> standard actions terms.</a:t>
            </a:r>
          </a:p>
          <a:p>
            <a:endParaRPr lang="en-US" dirty="0"/>
          </a:p>
          <a:p>
            <a:endParaRPr lang="en-US" dirty="0"/>
          </a:p>
          <a:p>
            <a:endParaRPr lang="en-BE" b="1" dirty="0"/>
          </a:p>
        </p:txBody>
      </p:sp>
      <p:pic>
        <p:nvPicPr>
          <p:cNvPr id="6" name="Picture 5">
            <a:extLst>
              <a:ext uri="{FF2B5EF4-FFF2-40B4-BE49-F238E27FC236}">
                <a16:creationId xmlns:a16="http://schemas.microsoft.com/office/drawing/2014/main" id="{2B1FB029-A070-4FA0-92F5-E023E90C159E}"/>
              </a:ext>
            </a:extLst>
          </p:cNvPr>
          <p:cNvPicPr>
            <a:picLocks noChangeAspect="1"/>
          </p:cNvPicPr>
          <p:nvPr/>
        </p:nvPicPr>
        <p:blipFill>
          <a:blip r:embed="rId2"/>
          <a:stretch>
            <a:fillRect/>
          </a:stretch>
        </p:blipFill>
        <p:spPr>
          <a:xfrm>
            <a:off x="6744866" y="2037589"/>
            <a:ext cx="5160672" cy="4432402"/>
          </a:xfrm>
          <a:prstGeom prst="rect">
            <a:avLst/>
          </a:prstGeom>
        </p:spPr>
      </p:pic>
      <p:pic>
        <p:nvPicPr>
          <p:cNvPr id="7" name="Picture 6">
            <a:extLst>
              <a:ext uri="{FF2B5EF4-FFF2-40B4-BE49-F238E27FC236}">
                <a16:creationId xmlns:a16="http://schemas.microsoft.com/office/drawing/2014/main" id="{1625FE2D-3B42-4812-9F41-3C37B622FC7D}"/>
              </a:ext>
            </a:extLst>
          </p:cNvPr>
          <p:cNvPicPr>
            <a:picLocks noChangeAspect="1"/>
          </p:cNvPicPr>
          <p:nvPr/>
        </p:nvPicPr>
        <p:blipFill>
          <a:blip r:embed="rId3"/>
          <a:stretch>
            <a:fillRect/>
          </a:stretch>
        </p:blipFill>
        <p:spPr>
          <a:xfrm>
            <a:off x="1848322" y="2350467"/>
            <a:ext cx="4787655" cy="2088232"/>
          </a:xfrm>
          <a:prstGeom prst="rect">
            <a:avLst/>
          </a:prstGeom>
        </p:spPr>
      </p:pic>
    </p:spTree>
    <p:extLst>
      <p:ext uri="{BB962C8B-B14F-4D97-AF65-F5344CB8AC3E}">
        <p14:creationId xmlns:p14="http://schemas.microsoft.com/office/powerpoint/2010/main" val="1446771188"/>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nd enkele hoek rechthoek 37">
            <a:extLst>
              <a:ext uri="{FF2B5EF4-FFF2-40B4-BE49-F238E27FC236}">
                <a16:creationId xmlns:a16="http://schemas.microsoft.com/office/drawing/2014/main" id="{71742137-832D-43E7-B16A-BEC5602EE07F}"/>
              </a:ext>
            </a:extLst>
          </p:cNvPr>
          <p:cNvSpPr/>
          <p:nvPr>
            <p:custDataLst>
              <p:tags r:id="rId1"/>
            </p:custDataLst>
          </p:nvPr>
        </p:nvSpPr>
        <p:spPr>
          <a:xfrm flipH="1">
            <a:off x="1522675" y="84425"/>
            <a:ext cx="9148233" cy="1113914"/>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BE" sz="2401" b="1" dirty="0">
              <a:solidFill>
                <a:schemeClr val="bg1"/>
              </a:solidFill>
              <a:latin typeface="Helvetica"/>
              <a:cs typeface="Helvetica"/>
            </a:endParaRPr>
          </a:p>
          <a:p>
            <a:pPr>
              <a:spcAft>
                <a:spcPts val="600"/>
              </a:spcAft>
            </a:pPr>
            <a:endParaRPr lang="en-US" sz="2401" b="1" dirty="0">
              <a:solidFill>
                <a:schemeClr val="bg1"/>
              </a:solidFill>
              <a:latin typeface="Helvetica"/>
              <a:cs typeface="Helvetica"/>
            </a:endParaRPr>
          </a:p>
        </p:txBody>
      </p:sp>
      <p:pic>
        <p:nvPicPr>
          <p:cNvPr id="3" name="Picture 2">
            <a:extLst>
              <a:ext uri="{FF2B5EF4-FFF2-40B4-BE49-F238E27FC236}">
                <a16:creationId xmlns:a16="http://schemas.microsoft.com/office/drawing/2014/main" id="{A1D37DF1-1EB1-4ECA-873B-BF44B73D7624}"/>
              </a:ext>
            </a:extLst>
          </p:cNvPr>
          <p:cNvPicPr>
            <a:picLocks noChangeAspect="1"/>
          </p:cNvPicPr>
          <p:nvPr/>
        </p:nvPicPr>
        <p:blipFill>
          <a:blip r:embed="rId4"/>
          <a:stretch>
            <a:fillRect/>
          </a:stretch>
        </p:blipFill>
        <p:spPr>
          <a:xfrm>
            <a:off x="3936554" y="694283"/>
            <a:ext cx="6149048" cy="5681440"/>
          </a:xfrm>
          <a:prstGeom prst="rect">
            <a:avLst/>
          </a:prstGeom>
        </p:spPr>
      </p:pic>
      <p:sp>
        <p:nvSpPr>
          <p:cNvPr id="4" name="TextBox 3">
            <a:extLst>
              <a:ext uri="{FF2B5EF4-FFF2-40B4-BE49-F238E27FC236}">
                <a16:creationId xmlns:a16="http://schemas.microsoft.com/office/drawing/2014/main" id="{0C4959EF-41C8-4F85-B373-81668B04D29C}"/>
              </a:ext>
            </a:extLst>
          </p:cNvPr>
          <p:cNvSpPr txBox="1"/>
          <p:nvPr/>
        </p:nvSpPr>
        <p:spPr>
          <a:xfrm>
            <a:off x="1632298" y="766291"/>
            <a:ext cx="3353482" cy="301621"/>
          </a:xfrm>
          <a:prstGeom prst="rect">
            <a:avLst/>
          </a:prstGeom>
          <a:noFill/>
        </p:spPr>
        <p:txBody>
          <a:bodyPr wrap="none" rtlCol="0">
            <a:spAutoFit/>
          </a:bodyPr>
          <a:lstStyle/>
          <a:p>
            <a:r>
              <a:rPr lang="fr-BE" dirty="0"/>
              <a:t>B</a:t>
            </a:r>
            <a:r>
              <a:rPr lang="en-BE" dirty="0"/>
              <a:t>I</a:t>
            </a:r>
            <a:r>
              <a:rPr lang="fr-BE" dirty="0"/>
              <a:t>A</a:t>
            </a:r>
            <a:r>
              <a:rPr lang="en-BE" dirty="0"/>
              <a:t>N </a:t>
            </a:r>
            <a:r>
              <a:rPr lang="fr-BE" dirty="0"/>
              <a:t>B</a:t>
            </a:r>
            <a:r>
              <a:rPr lang="en-BE" dirty="0"/>
              <a:t>u</a:t>
            </a:r>
            <a:r>
              <a:rPr lang="fr-BE" dirty="0"/>
              <a:t>s</a:t>
            </a:r>
            <a:r>
              <a:rPr lang="en-BE" dirty="0" err="1"/>
              <a:t>i</a:t>
            </a:r>
            <a:r>
              <a:rPr lang="fr-BE" dirty="0"/>
              <a:t>n</a:t>
            </a:r>
            <a:r>
              <a:rPr lang="en-BE" dirty="0"/>
              <a:t>e</a:t>
            </a:r>
            <a:r>
              <a:rPr lang="fr-BE" dirty="0"/>
              <a:t>s</a:t>
            </a:r>
            <a:r>
              <a:rPr lang="en-BE" dirty="0"/>
              <a:t>s </a:t>
            </a:r>
            <a:r>
              <a:rPr lang="fr-BE" dirty="0"/>
              <a:t>O</a:t>
            </a:r>
            <a:r>
              <a:rPr lang="en-BE" dirty="0"/>
              <a:t>b</a:t>
            </a:r>
            <a:r>
              <a:rPr lang="fr-BE" dirty="0"/>
              <a:t>j</a:t>
            </a:r>
            <a:r>
              <a:rPr lang="en-BE" dirty="0"/>
              <a:t>e</a:t>
            </a:r>
            <a:r>
              <a:rPr lang="fr-BE" dirty="0"/>
              <a:t>c</a:t>
            </a:r>
            <a:r>
              <a:rPr lang="en-BE" dirty="0"/>
              <a:t>t </a:t>
            </a:r>
            <a:r>
              <a:rPr lang="fr-BE" dirty="0"/>
              <a:t>M</a:t>
            </a:r>
            <a:r>
              <a:rPr lang="en-BE" dirty="0"/>
              <a:t>o</a:t>
            </a:r>
            <a:r>
              <a:rPr lang="fr-BE" dirty="0"/>
              <a:t>d</a:t>
            </a:r>
            <a:r>
              <a:rPr lang="en-BE" dirty="0"/>
              <a:t>e</a:t>
            </a:r>
            <a:r>
              <a:rPr lang="fr-BE" dirty="0"/>
              <a:t>l</a:t>
            </a:r>
            <a:r>
              <a:rPr lang="en-BE" dirty="0"/>
              <a:t> </a:t>
            </a:r>
            <a:r>
              <a:rPr lang="fr-BE" dirty="0"/>
              <a:t>C</a:t>
            </a:r>
            <a:r>
              <a:rPr lang="en-BE" dirty="0"/>
              <a:t>o</a:t>
            </a:r>
            <a:r>
              <a:rPr lang="fr-BE" dirty="0"/>
              <a:t>n</a:t>
            </a:r>
            <a:r>
              <a:rPr lang="en-BE" dirty="0"/>
              <a:t>t</a:t>
            </a:r>
            <a:r>
              <a:rPr lang="fr-BE" dirty="0"/>
              <a:t>e</a:t>
            </a:r>
            <a:r>
              <a:rPr lang="en-BE" dirty="0"/>
              <a:t>n</a:t>
            </a:r>
            <a:r>
              <a:rPr lang="fr-BE" dirty="0"/>
              <a:t>t</a:t>
            </a:r>
            <a:r>
              <a:rPr lang="en-BE" dirty="0"/>
              <a:t> </a:t>
            </a:r>
            <a:r>
              <a:rPr lang="fr-BE" dirty="0"/>
              <a:t>P</a:t>
            </a:r>
            <a:r>
              <a:rPr lang="en-BE" dirty="0"/>
              <a:t>a</a:t>
            </a:r>
            <a:r>
              <a:rPr lang="fr-BE" dirty="0"/>
              <a:t>t</a:t>
            </a:r>
            <a:r>
              <a:rPr lang="en-BE" dirty="0"/>
              <a:t>t</a:t>
            </a:r>
            <a:r>
              <a:rPr lang="fr-BE" dirty="0"/>
              <a:t>e</a:t>
            </a:r>
            <a:r>
              <a:rPr lang="en-BE" dirty="0"/>
              <a:t>r</a:t>
            </a:r>
            <a:r>
              <a:rPr lang="fr-BE" dirty="0"/>
              <a:t>n</a:t>
            </a:r>
            <a:endParaRPr lang="en-BE" dirty="0"/>
          </a:p>
        </p:txBody>
      </p:sp>
    </p:spTree>
    <p:extLst>
      <p:ext uri="{BB962C8B-B14F-4D97-AF65-F5344CB8AC3E}">
        <p14:creationId xmlns:p14="http://schemas.microsoft.com/office/powerpoint/2010/main" val="331256555"/>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nd enkele hoek rechthoek 37">
            <a:extLst>
              <a:ext uri="{FF2B5EF4-FFF2-40B4-BE49-F238E27FC236}">
                <a16:creationId xmlns:a16="http://schemas.microsoft.com/office/drawing/2014/main" id="{71742137-832D-43E7-B16A-BEC5602EE07F}"/>
              </a:ext>
            </a:extLst>
          </p:cNvPr>
          <p:cNvSpPr/>
          <p:nvPr>
            <p:custDataLst>
              <p:tags r:id="rId1"/>
            </p:custDataLst>
          </p:nvPr>
        </p:nvSpPr>
        <p:spPr>
          <a:xfrm flipH="1">
            <a:off x="1522675" y="84425"/>
            <a:ext cx="9148233" cy="1041906"/>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
        <p:nvSpPr>
          <p:cNvPr id="4" name="TextBox 3">
            <a:extLst>
              <a:ext uri="{FF2B5EF4-FFF2-40B4-BE49-F238E27FC236}">
                <a16:creationId xmlns:a16="http://schemas.microsoft.com/office/drawing/2014/main" id="{0C4959EF-41C8-4F85-B373-81668B04D29C}"/>
              </a:ext>
            </a:extLst>
          </p:cNvPr>
          <p:cNvSpPr txBox="1"/>
          <p:nvPr/>
        </p:nvSpPr>
        <p:spPr>
          <a:xfrm>
            <a:off x="1632298" y="766291"/>
            <a:ext cx="2989152" cy="301621"/>
          </a:xfrm>
          <a:prstGeom prst="rect">
            <a:avLst/>
          </a:prstGeom>
          <a:noFill/>
        </p:spPr>
        <p:txBody>
          <a:bodyPr wrap="none" rtlCol="0">
            <a:spAutoFit/>
          </a:bodyPr>
          <a:lstStyle/>
          <a:p>
            <a:r>
              <a:rPr lang="fr-BE" dirty="0"/>
              <a:t>B</a:t>
            </a:r>
            <a:r>
              <a:rPr lang="en-BE" dirty="0"/>
              <a:t>I</a:t>
            </a:r>
            <a:r>
              <a:rPr lang="fr-BE" dirty="0"/>
              <a:t>A</a:t>
            </a:r>
            <a:r>
              <a:rPr lang="en-BE" dirty="0"/>
              <a:t>N </a:t>
            </a:r>
            <a:r>
              <a:rPr lang="fr-BE" dirty="0"/>
              <a:t>B</a:t>
            </a:r>
            <a:r>
              <a:rPr lang="en-BE" dirty="0"/>
              <a:t>u</a:t>
            </a:r>
            <a:r>
              <a:rPr lang="fr-BE" dirty="0"/>
              <a:t>s</a:t>
            </a:r>
            <a:r>
              <a:rPr lang="en-BE" dirty="0" err="1"/>
              <a:t>i</a:t>
            </a:r>
            <a:r>
              <a:rPr lang="fr-BE" dirty="0"/>
              <a:t>n</a:t>
            </a:r>
            <a:r>
              <a:rPr lang="en-BE" dirty="0"/>
              <a:t>e</a:t>
            </a:r>
            <a:r>
              <a:rPr lang="fr-BE" dirty="0"/>
              <a:t>s</a:t>
            </a:r>
            <a:r>
              <a:rPr lang="en-BE" dirty="0"/>
              <a:t>s </a:t>
            </a:r>
            <a:r>
              <a:rPr lang="fr-BE" dirty="0"/>
              <a:t>O</a:t>
            </a:r>
            <a:r>
              <a:rPr lang="en-BE" dirty="0"/>
              <a:t>b</a:t>
            </a:r>
            <a:r>
              <a:rPr lang="fr-BE" dirty="0"/>
              <a:t>j</a:t>
            </a:r>
            <a:r>
              <a:rPr lang="en-BE" dirty="0"/>
              <a:t>e</a:t>
            </a:r>
            <a:r>
              <a:rPr lang="fr-BE" dirty="0"/>
              <a:t>c</a:t>
            </a:r>
            <a:r>
              <a:rPr lang="en-BE" dirty="0"/>
              <a:t>t </a:t>
            </a:r>
            <a:r>
              <a:rPr lang="fr-BE" dirty="0"/>
              <a:t>S</a:t>
            </a:r>
            <a:r>
              <a:rPr lang="en-BE" dirty="0"/>
              <a:t>t</a:t>
            </a:r>
            <a:r>
              <a:rPr lang="fr-BE" dirty="0"/>
              <a:t>r</a:t>
            </a:r>
            <a:r>
              <a:rPr lang="en-BE" dirty="0"/>
              <a:t>u</a:t>
            </a:r>
            <a:r>
              <a:rPr lang="fr-BE" dirty="0"/>
              <a:t>c</a:t>
            </a:r>
            <a:r>
              <a:rPr lang="en-BE" dirty="0"/>
              <a:t>t</a:t>
            </a:r>
            <a:r>
              <a:rPr lang="fr-BE" dirty="0"/>
              <a:t>u</a:t>
            </a:r>
            <a:r>
              <a:rPr lang="en-BE" dirty="0"/>
              <a:t>r</a:t>
            </a:r>
            <a:r>
              <a:rPr lang="fr-BE" dirty="0"/>
              <a:t>e</a:t>
            </a:r>
            <a:r>
              <a:rPr lang="en-BE" dirty="0"/>
              <a:t> </a:t>
            </a:r>
            <a:r>
              <a:rPr lang="fr-BE" dirty="0"/>
              <a:t>P</a:t>
            </a:r>
            <a:r>
              <a:rPr lang="en-BE" dirty="0"/>
              <a:t>a</a:t>
            </a:r>
            <a:r>
              <a:rPr lang="fr-BE" dirty="0"/>
              <a:t>t</a:t>
            </a:r>
            <a:r>
              <a:rPr lang="en-BE" dirty="0"/>
              <a:t>t</a:t>
            </a:r>
            <a:r>
              <a:rPr lang="fr-BE" dirty="0"/>
              <a:t>e</a:t>
            </a:r>
            <a:r>
              <a:rPr lang="en-BE" dirty="0"/>
              <a:t>r</a:t>
            </a:r>
            <a:r>
              <a:rPr lang="fr-BE" dirty="0"/>
              <a:t>n</a:t>
            </a:r>
            <a:endParaRPr lang="en-BE" dirty="0"/>
          </a:p>
        </p:txBody>
      </p:sp>
      <p:pic>
        <p:nvPicPr>
          <p:cNvPr id="5" name="Picture 4">
            <a:extLst>
              <a:ext uri="{FF2B5EF4-FFF2-40B4-BE49-F238E27FC236}">
                <a16:creationId xmlns:a16="http://schemas.microsoft.com/office/drawing/2014/main" id="{9454F5DE-3B15-455D-B7E5-1F3732816528}"/>
              </a:ext>
            </a:extLst>
          </p:cNvPr>
          <p:cNvPicPr>
            <a:picLocks noChangeAspect="1"/>
          </p:cNvPicPr>
          <p:nvPr/>
        </p:nvPicPr>
        <p:blipFill>
          <a:blip r:embed="rId4"/>
          <a:stretch>
            <a:fillRect/>
          </a:stretch>
        </p:blipFill>
        <p:spPr>
          <a:xfrm>
            <a:off x="2136354" y="1270347"/>
            <a:ext cx="9047397" cy="4680520"/>
          </a:xfrm>
          <a:prstGeom prst="rect">
            <a:avLst/>
          </a:prstGeom>
        </p:spPr>
      </p:pic>
    </p:spTree>
    <p:extLst>
      <p:ext uri="{BB962C8B-B14F-4D97-AF65-F5344CB8AC3E}">
        <p14:creationId xmlns:p14="http://schemas.microsoft.com/office/powerpoint/2010/main" val="2599010381"/>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nd enkele hoek rechthoek 37">
            <a:extLst>
              <a:ext uri="{FF2B5EF4-FFF2-40B4-BE49-F238E27FC236}">
                <a16:creationId xmlns:a16="http://schemas.microsoft.com/office/drawing/2014/main" id="{71742137-832D-43E7-B16A-BEC5602EE07F}"/>
              </a:ext>
            </a:extLst>
          </p:cNvPr>
          <p:cNvSpPr/>
          <p:nvPr>
            <p:custDataLst>
              <p:tags r:id="rId1"/>
            </p:custDataLst>
          </p:nvPr>
        </p:nvSpPr>
        <p:spPr>
          <a:xfrm flipH="1">
            <a:off x="1522672" y="84425"/>
            <a:ext cx="9148233" cy="1113914"/>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BE" sz="2401" b="1" dirty="0">
              <a:solidFill>
                <a:schemeClr val="bg1"/>
              </a:solidFill>
              <a:latin typeface="Helvetica"/>
              <a:cs typeface="Helvetica"/>
            </a:endParaRPr>
          </a:p>
          <a:p>
            <a:pPr>
              <a:spcAft>
                <a:spcPts val="600"/>
              </a:spcAft>
            </a:pPr>
            <a:endParaRPr lang="en-US" sz="2401" b="1" dirty="0">
              <a:solidFill>
                <a:schemeClr val="bg1"/>
              </a:solidFill>
              <a:latin typeface="Helvetica"/>
              <a:cs typeface="Helvetica"/>
            </a:endParaRPr>
          </a:p>
        </p:txBody>
      </p:sp>
      <p:sp>
        <p:nvSpPr>
          <p:cNvPr id="4" name="TextBox 3">
            <a:extLst>
              <a:ext uri="{FF2B5EF4-FFF2-40B4-BE49-F238E27FC236}">
                <a16:creationId xmlns:a16="http://schemas.microsoft.com/office/drawing/2014/main" id="{0C4959EF-41C8-4F85-B373-81668B04D29C}"/>
              </a:ext>
            </a:extLst>
          </p:cNvPr>
          <p:cNvSpPr txBox="1"/>
          <p:nvPr/>
        </p:nvSpPr>
        <p:spPr>
          <a:xfrm>
            <a:off x="1632298" y="766291"/>
            <a:ext cx="2989152" cy="301621"/>
          </a:xfrm>
          <a:prstGeom prst="rect">
            <a:avLst/>
          </a:prstGeom>
          <a:noFill/>
        </p:spPr>
        <p:txBody>
          <a:bodyPr wrap="none" rtlCol="0">
            <a:spAutoFit/>
          </a:bodyPr>
          <a:lstStyle/>
          <a:p>
            <a:r>
              <a:rPr lang="fr-BE" dirty="0"/>
              <a:t>B</a:t>
            </a:r>
            <a:r>
              <a:rPr lang="en-BE" dirty="0"/>
              <a:t>I</a:t>
            </a:r>
            <a:r>
              <a:rPr lang="fr-BE" dirty="0"/>
              <a:t>A</a:t>
            </a:r>
            <a:r>
              <a:rPr lang="en-BE" dirty="0"/>
              <a:t>N </a:t>
            </a:r>
            <a:r>
              <a:rPr lang="fr-BE" dirty="0"/>
              <a:t>B</a:t>
            </a:r>
            <a:r>
              <a:rPr lang="en-BE" dirty="0"/>
              <a:t>u</a:t>
            </a:r>
            <a:r>
              <a:rPr lang="fr-BE" dirty="0"/>
              <a:t>s</a:t>
            </a:r>
            <a:r>
              <a:rPr lang="en-BE" dirty="0" err="1"/>
              <a:t>i</a:t>
            </a:r>
            <a:r>
              <a:rPr lang="fr-BE" dirty="0"/>
              <a:t>n</a:t>
            </a:r>
            <a:r>
              <a:rPr lang="en-BE" dirty="0"/>
              <a:t>e</a:t>
            </a:r>
            <a:r>
              <a:rPr lang="fr-BE" dirty="0"/>
              <a:t>s</a:t>
            </a:r>
            <a:r>
              <a:rPr lang="en-BE" dirty="0"/>
              <a:t>s </a:t>
            </a:r>
            <a:r>
              <a:rPr lang="fr-BE" dirty="0"/>
              <a:t>O</a:t>
            </a:r>
            <a:r>
              <a:rPr lang="en-BE" dirty="0"/>
              <a:t>b</a:t>
            </a:r>
            <a:r>
              <a:rPr lang="fr-BE" dirty="0"/>
              <a:t>j</a:t>
            </a:r>
            <a:r>
              <a:rPr lang="en-BE" dirty="0"/>
              <a:t>e</a:t>
            </a:r>
            <a:r>
              <a:rPr lang="fr-BE" dirty="0"/>
              <a:t>c</a:t>
            </a:r>
            <a:r>
              <a:rPr lang="en-BE" dirty="0"/>
              <a:t>t </a:t>
            </a:r>
            <a:r>
              <a:rPr lang="fr-BE" dirty="0"/>
              <a:t>S</a:t>
            </a:r>
            <a:r>
              <a:rPr lang="en-BE" dirty="0"/>
              <a:t>t</a:t>
            </a:r>
            <a:r>
              <a:rPr lang="fr-BE" dirty="0"/>
              <a:t>r</a:t>
            </a:r>
            <a:r>
              <a:rPr lang="en-BE" dirty="0"/>
              <a:t>u</a:t>
            </a:r>
            <a:r>
              <a:rPr lang="fr-BE" dirty="0"/>
              <a:t>c</a:t>
            </a:r>
            <a:r>
              <a:rPr lang="en-BE" dirty="0"/>
              <a:t>t</a:t>
            </a:r>
            <a:r>
              <a:rPr lang="fr-BE" dirty="0"/>
              <a:t>u</a:t>
            </a:r>
            <a:r>
              <a:rPr lang="en-BE" dirty="0"/>
              <a:t>r</a:t>
            </a:r>
            <a:r>
              <a:rPr lang="fr-BE" dirty="0"/>
              <a:t>e</a:t>
            </a:r>
            <a:r>
              <a:rPr lang="en-BE" dirty="0"/>
              <a:t> </a:t>
            </a:r>
            <a:r>
              <a:rPr lang="fr-BE" dirty="0"/>
              <a:t>P</a:t>
            </a:r>
            <a:r>
              <a:rPr lang="en-BE" dirty="0"/>
              <a:t>a</a:t>
            </a:r>
            <a:r>
              <a:rPr lang="fr-BE" dirty="0"/>
              <a:t>t</a:t>
            </a:r>
            <a:r>
              <a:rPr lang="en-BE" dirty="0"/>
              <a:t>t</a:t>
            </a:r>
            <a:r>
              <a:rPr lang="fr-BE" dirty="0"/>
              <a:t>e</a:t>
            </a:r>
            <a:r>
              <a:rPr lang="en-BE" dirty="0"/>
              <a:t>r</a:t>
            </a:r>
            <a:r>
              <a:rPr lang="fr-BE" dirty="0"/>
              <a:t>n</a:t>
            </a:r>
            <a:endParaRPr lang="en-BE" dirty="0"/>
          </a:p>
        </p:txBody>
      </p:sp>
      <p:pic>
        <p:nvPicPr>
          <p:cNvPr id="2" name="Picture 1">
            <a:extLst>
              <a:ext uri="{FF2B5EF4-FFF2-40B4-BE49-F238E27FC236}">
                <a16:creationId xmlns:a16="http://schemas.microsoft.com/office/drawing/2014/main" id="{C85519D0-5EFD-420F-9308-942A7750FE5A}"/>
              </a:ext>
            </a:extLst>
          </p:cNvPr>
          <p:cNvPicPr>
            <a:picLocks noChangeAspect="1"/>
          </p:cNvPicPr>
          <p:nvPr/>
        </p:nvPicPr>
        <p:blipFill>
          <a:blip r:embed="rId4"/>
          <a:stretch>
            <a:fillRect/>
          </a:stretch>
        </p:blipFill>
        <p:spPr>
          <a:xfrm>
            <a:off x="2784426" y="1342355"/>
            <a:ext cx="5832648" cy="4546608"/>
          </a:xfrm>
          <a:prstGeom prst="rect">
            <a:avLst/>
          </a:prstGeom>
        </p:spPr>
      </p:pic>
    </p:spTree>
    <p:extLst>
      <p:ext uri="{BB962C8B-B14F-4D97-AF65-F5344CB8AC3E}">
        <p14:creationId xmlns:p14="http://schemas.microsoft.com/office/powerpoint/2010/main" val="3624271751"/>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a:extLst>
              <a:ext uri="{FF2B5EF4-FFF2-40B4-BE49-F238E27FC236}">
                <a16:creationId xmlns:a16="http://schemas.microsoft.com/office/drawing/2014/main" id="{1BD65EA1-9C06-4798-982F-BE608751EC18}"/>
              </a:ext>
            </a:extLst>
          </p:cNvPr>
          <p:cNvPicPr>
            <a:picLocks noGrp="1" noChangeAspect="1"/>
          </p:cNvPicPr>
          <p:nvPr>
            <p:ph idx="4294967295"/>
          </p:nvPr>
        </p:nvPicPr>
        <p:blipFill>
          <a:blip r:embed="rId3"/>
          <a:stretch>
            <a:fillRect/>
          </a:stretch>
        </p:blipFill>
        <p:spPr>
          <a:xfrm>
            <a:off x="1489096" y="334243"/>
            <a:ext cx="7199986" cy="6131047"/>
          </a:xfrm>
          <a:prstGeom prst="rect">
            <a:avLst/>
          </a:prstGeom>
        </p:spPr>
      </p:pic>
      <p:sp>
        <p:nvSpPr>
          <p:cNvPr id="2" name="Title 1">
            <a:extLst>
              <a:ext uri="{FF2B5EF4-FFF2-40B4-BE49-F238E27FC236}">
                <a16:creationId xmlns:a16="http://schemas.microsoft.com/office/drawing/2014/main" id="{DF9B6854-6AC5-445E-9804-72B3D4BC7150}"/>
              </a:ext>
            </a:extLst>
          </p:cNvPr>
          <p:cNvSpPr>
            <a:spLocks noGrp="1"/>
          </p:cNvSpPr>
          <p:nvPr>
            <p:ph type="title"/>
          </p:nvPr>
        </p:nvSpPr>
        <p:spPr>
          <a:xfrm>
            <a:off x="528389" y="240290"/>
            <a:ext cx="10974229" cy="492507"/>
          </a:xfrm>
        </p:spPr>
        <p:txBody>
          <a:bodyPr/>
          <a:lstStyle/>
          <a:p>
            <a:r>
              <a:rPr lang="fr-BE" dirty="0"/>
              <a:t>BIAN Service Domain</a:t>
            </a:r>
            <a:r>
              <a:rPr lang="en-BE" dirty="0"/>
              <a:t> </a:t>
            </a:r>
            <a:r>
              <a:rPr lang="fr-BE" dirty="0"/>
              <a:t>O</a:t>
            </a:r>
            <a:r>
              <a:rPr lang="en-BE" dirty="0"/>
              <a:t>b</a:t>
            </a:r>
            <a:r>
              <a:rPr lang="fr-BE" dirty="0"/>
              <a:t>j</a:t>
            </a:r>
            <a:r>
              <a:rPr lang="en-BE" dirty="0"/>
              <a:t>e</a:t>
            </a:r>
            <a:r>
              <a:rPr lang="fr-BE" dirty="0"/>
              <a:t>c</a:t>
            </a:r>
            <a:r>
              <a:rPr lang="en-BE" dirty="0"/>
              <a:t>t </a:t>
            </a:r>
            <a:r>
              <a:rPr lang="fr-BE" dirty="0"/>
              <a:t>M</a:t>
            </a:r>
            <a:r>
              <a:rPr lang="en-BE" dirty="0"/>
              <a:t>o</a:t>
            </a:r>
            <a:r>
              <a:rPr lang="fr-BE" dirty="0"/>
              <a:t>d</a:t>
            </a:r>
            <a:r>
              <a:rPr lang="en-BE" dirty="0"/>
              <a:t>e</a:t>
            </a:r>
            <a:r>
              <a:rPr lang="fr-BE" dirty="0"/>
              <a:t>l</a:t>
            </a:r>
            <a:r>
              <a:rPr lang="en-BE" dirty="0"/>
              <a:t> </a:t>
            </a:r>
            <a:r>
              <a:rPr lang="fr-BE" dirty="0"/>
              <a:t>D</a:t>
            </a:r>
            <a:r>
              <a:rPr lang="en-BE" dirty="0" err="1"/>
              <a:t>i</a:t>
            </a:r>
            <a:r>
              <a:rPr lang="fr-BE" dirty="0"/>
              <a:t>a</a:t>
            </a:r>
            <a:r>
              <a:rPr lang="en-BE" dirty="0"/>
              <a:t>g</a:t>
            </a:r>
            <a:r>
              <a:rPr lang="fr-BE" dirty="0"/>
              <a:t>r</a:t>
            </a:r>
            <a:r>
              <a:rPr lang="en-BE" dirty="0"/>
              <a:t>a</a:t>
            </a:r>
            <a:r>
              <a:rPr lang="fr-BE" dirty="0"/>
              <a:t>m</a:t>
            </a:r>
            <a:endParaRPr lang="en-BE" dirty="0"/>
          </a:p>
        </p:txBody>
      </p:sp>
    </p:spTree>
    <p:extLst>
      <p:ext uri="{BB962C8B-B14F-4D97-AF65-F5344CB8AC3E}">
        <p14:creationId xmlns:p14="http://schemas.microsoft.com/office/powerpoint/2010/main" val="85914651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9B6854-6AC5-445E-9804-72B3D4BC7150}"/>
              </a:ext>
            </a:extLst>
          </p:cNvPr>
          <p:cNvSpPr>
            <a:spLocks noGrp="1"/>
          </p:cNvSpPr>
          <p:nvPr>
            <p:ph type="title"/>
          </p:nvPr>
        </p:nvSpPr>
        <p:spPr>
          <a:xfrm>
            <a:off x="609680" y="89676"/>
            <a:ext cx="10974229" cy="892668"/>
          </a:xfrm>
        </p:spPr>
        <p:txBody>
          <a:bodyPr/>
          <a:lstStyle/>
          <a:p>
            <a:r>
              <a:rPr lang="fr-BE" dirty="0"/>
              <a:t>BIAN Service Domain – </a:t>
            </a:r>
            <a:r>
              <a:rPr lang="en-BE" dirty="0"/>
              <a:t>B</a:t>
            </a:r>
            <a:r>
              <a:rPr lang="fr-BE" dirty="0"/>
              <a:t>u</a:t>
            </a:r>
            <a:r>
              <a:rPr lang="en-BE" dirty="0" err="1"/>
              <a:t>siness</a:t>
            </a:r>
            <a:r>
              <a:rPr lang="en-BE" dirty="0"/>
              <a:t> </a:t>
            </a:r>
            <a:r>
              <a:rPr lang="en-BE" dirty="0" err="1"/>
              <a:t>Objec</a:t>
            </a:r>
            <a:r>
              <a:rPr lang="fr-BE" dirty="0"/>
              <a:t>t</a:t>
            </a:r>
            <a:r>
              <a:rPr lang="en-BE" dirty="0"/>
              <a:t> </a:t>
            </a:r>
            <a:r>
              <a:rPr lang="fr-BE" dirty="0"/>
              <a:t>M</a:t>
            </a:r>
            <a:r>
              <a:rPr lang="en-BE" dirty="0"/>
              <a:t>o</a:t>
            </a:r>
            <a:r>
              <a:rPr lang="fr-BE" dirty="0"/>
              <a:t>d</a:t>
            </a:r>
            <a:r>
              <a:rPr lang="en-BE" dirty="0"/>
              <a:t>e</a:t>
            </a:r>
            <a:r>
              <a:rPr lang="fr-BE" dirty="0"/>
              <a:t>l</a:t>
            </a:r>
            <a:r>
              <a:rPr lang="en-BE" dirty="0"/>
              <a:t> </a:t>
            </a:r>
            <a:r>
              <a:rPr lang="fr-BE" dirty="0"/>
              <a:t>D</a:t>
            </a:r>
            <a:r>
              <a:rPr lang="en-BE" dirty="0" err="1"/>
              <a:t>i</a:t>
            </a:r>
            <a:r>
              <a:rPr lang="fr-BE" dirty="0"/>
              <a:t>a</a:t>
            </a:r>
            <a:r>
              <a:rPr lang="en-BE" dirty="0"/>
              <a:t>g</a:t>
            </a:r>
            <a:r>
              <a:rPr lang="fr-BE" dirty="0"/>
              <a:t>r</a:t>
            </a:r>
            <a:r>
              <a:rPr lang="en-BE" dirty="0"/>
              <a:t>a</a:t>
            </a:r>
            <a:r>
              <a:rPr lang="fr-BE" dirty="0"/>
              <a:t>m</a:t>
            </a:r>
            <a:br>
              <a:rPr lang="en-BE" dirty="0"/>
            </a:br>
            <a:r>
              <a:rPr lang="en-BE" dirty="0"/>
              <a:t>Consumer Loan</a:t>
            </a:r>
          </a:p>
        </p:txBody>
      </p:sp>
      <p:pic>
        <p:nvPicPr>
          <p:cNvPr id="6" name="Content Placeholder 5">
            <a:extLst>
              <a:ext uri="{FF2B5EF4-FFF2-40B4-BE49-F238E27FC236}">
                <a16:creationId xmlns:a16="http://schemas.microsoft.com/office/drawing/2014/main" id="{90971141-2CAA-48BA-8FDB-CB698BD2055E}"/>
              </a:ext>
            </a:extLst>
          </p:cNvPr>
          <p:cNvPicPr>
            <a:picLocks noGrp="1" noChangeAspect="1"/>
          </p:cNvPicPr>
          <p:nvPr>
            <p:ph idx="4294967295"/>
          </p:nvPr>
        </p:nvPicPr>
        <p:blipFill>
          <a:blip r:embed="rId3"/>
          <a:stretch>
            <a:fillRect/>
          </a:stretch>
        </p:blipFill>
        <p:spPr>
          <a:xfrm>
            <a:off x="1747265" y="910307"/>
            <a:ext cx="6111884" cy="5508990"/>
          </a:xfrm>
          <a:prstGeom prst="rect">
            <a:avLst/>
          </a:prstGeom>
        </p:spPr>
      </p:pic>
    </p:spTree>
    <p:extLst>
      <p:ext uri="{BB962C8B-B14F-4D97-AF65-F5344CB8AC3E}">
        <p14:creationId xmlns:p14="http://schemas.microsoft.com/office/powerpoint/2010/main" val="165487154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466480" y="5770483"/>
            <a:ext cx="7455810" cy="338485"/>
          </a:xfrm>
          <a:prstGeom prst="rect">
            <a:avLst/>
          </a:prstGeom>
        </p:spPr>
        <p:style>
          <a:lnRef idx="1">
            <a:schemeClr val="accent1"/>
          </a:lnRef>
          <a:fillRef idx="2">
            <a:schemeClr val="accent1"/>
          </a:fillRef>
          <a:effectRef idx="1">
            <a:schemeClr val="accent1"/>
          </a:effectRef>
          <a:fontRef idx="minor">
            <a:schemeClr val="dk1"/>
          </a:fontRef>
        </p:style>
        <p:txBody>
          <a:bodyPr wrap="none" lIns="91482" tIns="0" bIns="18296" rtlCol="0" anchor="ctr"/>
          <a:lstStyle/>
          <a:p>
            <a:r>
              <a:rPr lang="en-US" sz="1361" b="1">
                <a:solidFill>
                  <a:srgbClr val="68C8C6"/>
                </a:solidFill>
                <a:latin typeface="Helvetica"/>
                <a:cs typeface="Helvetica"/>
              </a:rPr>
              <a:t>Working Groups Increasingly Review and Ratify rather than Define</a:t>
            </a:r>
          </a:p>
        </p:txBody>
      </p:sp>
      <p:sp>
        <p:nvSpPr>
          <p:cNvPr id="9" name="Rectangle 8"/>
          <p:cNvSpPr/>
          <p:nvPr/>
        </p:nvSpPr>
        <p:spPr>
          <a:xfrm>
            <a:off x="2004863" y="304785"/>
            <a:ext cx="8882530" cy="625332"/>
          </a:xfrm>
          <a:prstGeom prst="rect">
            <a:avLst/>
          </a:prstGeom>
        </p:spPr>
        <p:txBody>
          <a:bodyPr wrap="square">
            <a:spAutoFit/>
          </a:bodyPr>
          <a:lstStyle/>
          <a:p>
            <a:pPr>
              <a:spcAft>
                <a:spcPts val="600"/>
              </a:spcAft>
            </a:pPr>
            <a:r>
              <a:rPr lang="en-US" sz="1361" b="1" dirty="0">
                <a:solidFill>
                  <a:srgbClr val="68C8C6"/>
                </a:solidFill>
                <a:latin typeface="Helvetica"/>
                <a:cs typeface="Helvetica"/>
              </a:rPr>
              <a:t>BIAN Working Groups Coordintate with the Core Team</a:t>
            </a:r>
          </a:p>
          <a:p>
            <a:pPr marL="343071" lvl="1" indent="-343071">
              <a:spcAft>
                <a:spcPts val="600"/>
              </a:spcAft>
              <a:buSzPct val="80000"/>
            </a:pPr>
            <a:r>
              <a:rPr lang="en-US" sz="1601" b="1" dirty="0">
                <a:solidFill>
                  <a:srgbClr val="636466"/>
                </a:solidFill>
                <a:latin typeface="Helvetica"/>
                <a:cs typeface="Helvetica"/>
              </a:rPr>
              <a:t>Candidate solutions that are refined and ratified by the Workging Groups</a:t>
            </a:r>
            <a:endParaRPr lang="en-US" sz="1401" b="1" dirty="0">
              <a:solidFill>
                <a:srgbClr val="636466"/>
              </a:solidFill>
              <a:latin typeface="Helvetica"/>
              <a:cs typeface="Helvetica"/>
            </a:endParaRPr>
          </a:p>
        </p:txBody>
      </p:sp>
      <p:grpSp>
        <p:nvGrpSpPr>
          <p:cNvPr id="11" name="Group 43"/>
          <p:cNvGrpSpPr>
            <a:grpSpLocks noChangeAspect="1"/>
          </p:cNvGrpSpPr>
          <p:nvPr/>
        </p:nvGrpSpPr>
        <p:grpSpPr>
          <a:xfrm>
            <a:off x="2379427" y="1503119"/>
            <a:ext cx="7729059" cy="3842257"/>
            <a:chOff x="509581" y="1649291"/>
            <a:chExt cx="8316790" cy="4134429"/>
          </a:xfrm>
        </p:grpSpPr>
        <p:sp>
          <p:nvSpPr>
            <p:cNvPr id="12" name="Rectangle 11"/>
            <p:cNvSpPr/>
            <p:nvPr/>
          </p:nvSpPr>
          <p:spPr bwMode="auto">
            <a:xfrm>
              <a:off x="3846076" y="2891683"/>
              <a:ext cx="1896013" cy="2704795"/>
            </a:xfrm>
            <a:prstGeom prst="rect">
              <a:avLst/>
            </a:prstGeom>
            <a:solidFill>
              <a:schemeClr val="tx2"/>
            </a:solidFill>
            <a:ln w="9525" cap="flat" cmpd="sng" algn="ctr">
              <a:noFill/>
              <a:prstDash val="solid"/>
              <a:round/>
              <a:headEnd type="none" w="med" len="med"/>
              <a:tailEnd type="none" w="med" len="med"/>
            </a:ln>
            <a:effectLst/>
          </p:spPr>
          <p:txBody>
            <a:bodyPr vert="horz" wrap="square" lIns="91482" tIns="0" rIns="91482" bIns="45741" numCol="1" rtlCol="0" anchor="t" anchorCtr="0" compatLnSpc="1">
              <a:prstTxWarp prst="textNoShape">
                <a:avLst/>
              </a:prstTxWarp>
            </a:bodyPr>
            <a:lstStyle/>
            <a:p>
              <a:pPr algn="ctr" defTabSz="914857" eaLnBrk="0" fontAlgn="base" hangingPunct="0">
                <a:spcBef>
                  <a:spcPct val="0"/>
                </a:spcBef>
                <a:spcAft>
                  <a:spcPct val="0"/>
                </a:spcAft>
              </a:pPr>
              <a:r>
                <a:rPr lang="en-US" sz="1201" b="1" dirty="0">
                  <a:solidFill>
                    <a:srgbClr val="FFFFFF"/>
                  </a:solidFill>
                  <a:latin typeface="Arial" charset="0"/>
                  <a:ea typeface="ＭＳ Ｐゴシック" pitchFamily="1" charset="-128"/>
                </a:rPr>
                <a:t>Quality assurance design exchange</a:t>
              </a:r>
            </a:p>
          </p:txBody>
        </p:sp>
        <p:sp>
          <p:nvSpPr>
            <p:cNvPr id="13" name="Circular Arrow 12"/>
            <p:cNvSpPr>
              <a:spLocks noChangeAspect="1"/>
            </p:cNvSpPr>
            <p:nvPr/>
          </p:nvSpPr>
          <p:spPr bwMode="auto">
            <a:xfrm rot="4333774" flipV="1">
              <a:off x="2561261" y="1672492"/>
              <a:ext cx="2490232" cy="2490232"/>
            </a:xfrm>
            <a:prstGeom prst="circularArrow">
              <a:avLst>
                <a:gd name="adj1" fmla="val 21782"/>
                <a:gd name="adj2" fmla="val 1416199"/>
                <a:gd name="adj3" fmla="val 19179131"/>
                <a:gd name="adj4" fmla="val 16669680"/>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14" name="Oval 13"/>
            <p:cNvSpPr>
              <a:spLocks noChangeAspect="1"/>
            </p:cNvSpPr>
            <p:nvPr/>
          </p:nvSpPr>
          <p:spPr bwMode="auto">
            <a:xfrm>
              <a:off x="958085" y="3158163"/>
              <a:ext cx="2358263" cy="2358263"/>
            </a:xfrm>
            <a:prstGeom prst="ellipse">
              <a:avLst/>
            </a:prstGeom>
            <a:solidFill>
              <a:schemeClr val="bg2"/>
            </a:solidFill>
            <a:ln w="9525" cap="flat" cmpd="sng" algn="ctr">
              <a:no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001" baseline="30000" dirty="0">
                <a:latin typeface="Arial" charset="0"/>
                <a:ea typeface="ＭＳ Ｐゴシック" pitchFamily="1" charset="-128"/>
              </a:endParaRPr>
            </a:p>
          </p:txBody>
        </p:sp>
        <p:sp>
          <p:nvSpPr>
            <p:cNvPr id="15" name="Rectangle 14"/>
            <p:cNvSpPr/>
            <p:nvPr/>
          </p:nvSpPr>
          <p:spPr bwMode="auto">
            <a:xfrm>
              <a:off x="5994537" y="1649291"/>
              <a:ext cx="2086065"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761"/>
                </a:lnSpc>
                <a:spcBef>
                  <a:spcPct val="0"/>
                </a:spcBef>
                <a:spcAft>
                  <a:spcPts val="3602"/>
                </a:spcAft>
              </a:pPr>
              <a:r>
                <a:rPr lang="en-US" sz="1401" b="1" i="1" dirty="0">
                  <a:solidFill>
                    <a:srgbClr val="5F6062"/>
                  </a:solidFill>
                  <a:latin typeface="Arial" charset="0"/>
                  <a:ea typeface="ＭＳ Ｐゴシック" pitchFamily="1" charset="-128"/>
                </a:rPr>
                <a:t>BIAN Design Specification Cycle</a:t>
              </a:r>
            </a:p>
          </p:txBody>
        </p:sp>
        <p:sp>
          <p:nvSpPr>
            <p:cNvPr id="16" name="Rectangle 15"/>
            <p:cNvSpPr/>
            <p:nvPr/>
          </p:nvSpPr>
          <p:spPr bwMode="auto">
            <a:xfrm>
              <a:off x="1216887" y="1649291"/>
              <a:ext cx="2011563"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761"/>
                </a:lnSpc>
                <a:spcBef>
                  <a:spcPct val="0"/>
                </a:spcBef>
                <a:spcAft>
                  <a:spcPts val="3602"/>
                </a:spcAft>
              </a:pPr>
              <a:r>
                <a:rPr lang="en-US" sz="1401" b="1" i="1" dirty="0">
                  <a:solidFill>
                    <a:srgbClr val="5F6062"/>
                  </a:solidFill>
                  <a:latin typeface="Arial" charset="0"/>
                  <a:ea typeface="ＭＳ Ｐゴシック" pitchFamily="1" charset="-128"/>
                </a:rPr>
                <a:t>Business Example Specification Cycle</a:t>
              </a:r>
            </a:p>
          </p:txBody>
        </p:sp>
        <p:sp>
          <p:nvSpPr>
            <p:cNvPr id="18" name="Rectangle 17"/>
            <p:cNvSpPr/>
            <p:nvPr/>
          </p:nvSpPr>
          <p:spPr bwMode="auto">
            <a:xfrm>
              <a:off x="2183197" y="2263827"/>
              <a:ext cx="1349429" cy="360000"/>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latin typeface="Arial" charset="0"/>
                  <a:ea typeface="ＭＳ Ｐゴシック" pitchFamily="1" charset="-128"/>
                </a:rPr>
                <a:t>Develop a new business scenario</a:t>
              </a:r>
            </a:p>
          </p:txBody>
        </p:sp>
        <p:sp>
          <p:nvSpPr>
            <p:cNvPr id="19" name="Rectangle 18"/>
            <p:cNvSpPr/>
            <p:nvPr/>
          </p:nvSpPr>
          <p:spPr bwMode="auto">
            <a:xfrm>
              <a:off x="2248573" y="3140770"/>
              <a:ext cx="1269043"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latin typeface="Arial" charset="0"/>
                  <a:ea typeface="ＭＳ Ｐゴシック" pitchFamily="1" charset="-128"/>
                </a:rPr>
                <a:t>Refine scenarios &amp; submit service references</a:t>
              </a:r>
            </a:p>
          </p:txBody>
        </p:sp>
        <p:sp>
          <p:nvSpPr>
            <p:cNvPr id="20" name="Rectangle 19"/>
            <p:cNvSpPr/>
            <p:nvPr/>
          </p:nvSpPr>
          <p:spPr bwMode="auto">
            <a:xfrm>
              <a:off x="2111753" y="4853359"/>
              <a:ext cx="1233102"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latin typeface="Arial" charset="0"/>
                  <a:ea typeface="ＭＳ Ｐゴシック" pitchFamily="1" charset="-128"/>
                </a:rPr>
                <a:t>Finalize detailed scenario specification</a:t>
              </a:r>
            </a:p>
          </p:txBody>
        </p:sp>
        <p:sp>
          <p:nvSpPr>
            <p:cNvPr id="21" name="Rectangle 20"/>
            <p:cNvSpPr/>
            <p:nvPr/>
          </p:nvSpPr>
          <p:spPr bwMode="auto">
            <a:xfrm>
              <a:off x="509581" y="3821888"/>
              <a:ext cx="1233102"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latin typeface="Arial" charset="0"/>
                  <a:ea typeface="ＭＳ Ｐゴシック" pitchFamily="1" charset="-128"/>
                </a:rPr>
                <a:t>Review, accept and file ratified scenario</a:t>
              </a:r>
            </a:p>
          </p:txBody>
        </p:sp>
        <p:sp>
          <p:nvSpPr>
            <p:cNvPr id="22" name="Rectangle 21"/>
            <p:cNvSpPr/>
            <p:nvPr/>
          </p:nvSpPr>
          <p:spPr bwMode="auto">
            <a:xfrm>
              <a:off x="4190457" y="3492207"/>
              <a:ext cx="1197904"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FFFFFF"/>
                  </a:solidFill>
                  <a:ea typeface="ＭＳ Ｐゴシック" pitchFamily="1" charset="-128"/>
                </a:rPr>
                <a:t>Proposed service operation descriptions</a:t>
              </a:r>
              <a:endParaRPr lang="en-US" sz="1051" b="1" dirty="0">
                <a:solidFill>
                  <a:srgbClr val="FFFFFF"/>
                </a:solidFill>
                <a:latin typeface="Arial" charset="0"/>
                <a:ea typeface="ＭＳ Ｐゴシック" pitchFamily="1" charset="-128"/>
              </a:endParaRPr>
            </a:p>
          </p:txBody>
        </p:sp>
        <p:sp>
          <p:nvSpPr>
            <p:cNvPr id="23" name="Rectangle 22"/>
            <p:cNvSpPr/>
            <p:nvPr/>
          </p:nvSpPr>
          <p:spPr bwMode="auto">
            <a:xfrm>
              <a:off x="4250081" y="4572744"/>
              <a:ext cx="1117535"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FFFFFF"/>
                  </a:solidFill>
                  <a:ea typeface="ＭＳ Ｐゴシック" pitchFamily="1" charset="-128"/>
                </a:rPr>
                <a:t>Matched and approved service operations</a:t>
              </a:r>
              <a:endParaRPr lang="en-US" sz="1051" b="1" dirty="0">
                <a:solidFill>
                  <a:srgbClr val="FFFFFF"/>
                </a:solidFill>
                <a:latin typeface="Arial" charset="0"/>
                <a:ea typeface="ＭＳ Ｐゴシック" pitchFamily="1" charset="-128"/>
              </a:endParaRPr>
            </a:p>
          </p:txBody>
        </p:sp>
        <p:sp>
          <p:nvSpPr>
            <p:cNvPr id="24" name="Right Arrow 23"/>
            <p:cNvSpPr/>
            <p:nvPr/>
          </p:nvSpPr>
          <p:spPr bwMode="auto">
            <a:xfrm>
              <a:off x="3913980" y="3321011"/>
              <a:ext cx="425075" cy="1201270"/>
            </a:xfrm>
            <a:prstGeom prst="rightArrow">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25" name="Right Arrow 24"/>
            <p:cNvSpPr/>
            <p:nvPr/>
          </p:nvSpPr>
          <p:spPr bwMode="auto">
            <a:xfrm>
              <a:off x="5247024" y="3321011"/>
              <a:ext cx="425075" cy="1201270"/>
            </a:xfrm>
            <a:prstGeom prst="rightArrow">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26" name="Right Arrow 25"/>
            <p:cNvSpPr/>
            <p:nvPr/>
          </p:nvSpPr>
          <p:spPr bwMode="auto">
            <a:xfrm flipH="1">
              <a:off x="5234321" y="4366281"/>
              <a:ext cx="425075" cy="1201270"/>
            </a:xfrm>
            <a:prstGeom prst="rightArrow">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001" baseline="30000" dirty="0">
                <a:latin typeface="Arial" charset="0"/>
                <a:ea typeface="ＭＳ Ｐゴシック" pitchFamily="1" charset="-128"/>
              </a:endParaRPr>
            </a:p>
          </p:txBody>
        </p:sp>
        <p:sp>
          <p:nvSpPr>
            <p:cNvPr id="27" name="Right Arrow 26"/>
            <p:cNvSpPr/>
            <p:nvPr/>
          </p:nvSpPr>
          <p:spPr bwMode="auto">
            <a:xfrm flipH="1">
              <a:off x="3901277" y="4366281"/>
              <a:ext cx="425075" cy="1201270"/>
            </a:xfrm>
            <a:prstGeom prst="rightArrow">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001" baseline="30000" dirty="0">
                <a:latin typeface="Arial" charset="0"/>
                <a:ea typeface="ＭＳ Ｐゴシック" pitchFamily="1" charset="-128"/>
              </a:endParaRPr>
            </a:p>
          </p:txBody>
        </p:sp>
        <p:sp>
          <p:nvSpPr>
            <p:cNvPr id="28" name="Down Arrow 27"/>
            <p:cNvSpPr/>
            <p:nvPr/>
          </p:nvSpPr>
          <p:spPr bwMode="auto">
            <a:xfrm flipH="1">
              <a:off x="2248877" y="2655046"/>
              <a:ext cx="1222796" cy="521516"/>
            </a:xfrm>
            <a:prstGeom prst="downArrow">
              <a:avLst/>
            </a:prstGeom>
            <a:solidFill>
              <a:srgbClr val="C1CD19">
                <a:alpha val="43000"/>
              </a:srgbClr>
            </a:solidFill>
            <a:ln w="19050" cap="flat" cmpd="sng" algn="ctr">
              <a:solidFill>
                <a:schemeClr val="tx1"/>
              </a:solidFill>
              <a:prstDash val="sysDash"/>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2001" baseline="30000" dirty="0">
                <a:ea typeface="ＭＳ Ｐゴシック" pitchFamily="1" charset="-128"/>
              </a:endParaRPr>
            </a:p>
          </p:txBody>
        </p:sp>
        <p:sp>
          <p:nvSpPr>
            <p:cNvPr id="29" name="Circular Arrow 28"/>
            <p:cNvSpPr>
              <a:spLocks noChangeAspect="1"/>
            </p:cNvSpPr>
            <p:nvPr/>
          </p:nvSpPr>
          <p:spPr bwMode="auto">
            <a:xfrm rot="13675164" flipH="1" flipV="1">
              <a:off x="779983" y="2934680"/>
              <a:ext cx="2815836" cy="2815836"/>
            </a:xfrm>
            <a:prstGeom prst="circularArrow">
              <a:avLst>
                <a:gd name="adj1" fmla="val 21782"/>
                <a:gd name="adj2" fmla="val 1416199"/>
                <a:gd name="adj3" fmla="val 19179131"/>
                <a:gd name="adj4" fmla="val 16876293"/>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30" name="Circular Arrow 29"/>
            <p:cNvSpPr>
              <a:spLocks noChangeAspect="1"/>
            </p:cNvSpPr>
            <p:nvPr/>
          </p:nvSpPr>
          <p:spPr bwMode="auto">
            <a:xfrm flipH="1" flipV="1">
              <a:off x="712249" y="2967884"/>
              <a:ext cx="2815836" cy="2815836"/>
            </a:xfrm>
            <a:prstGeom prst="circularArrow">
              <a:avLst>
                <a:gd name="adj1" fmla="val 21782"/>
                <a:gd name="adj2" fmla="val 1416199"/>
                <a:gd name="adj3" fmla="val 19179131"/>
                <a:gd name="adj4" fmla="val 17004192"/>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2001" baseline="30000" dirty="0">
                <a:ea typeface="ＭＳ Ｐゴシック" pitchFamily="1" charset="-128"/>
              </a:endParaRPr>
            </a:p>
          </p:txBody>
        </p:sp>
        <p:sp>
          <p:nvSpPr>
            <p:cNvPr id="31" name="Circular Arrow 30"/>
            <p:cNvSpPr>
              <a:spLocks noChangeAspect="1"/>
            </p:cNvSpPr>
            <p:nvPr/>
          </p:nvSpPr>
          <p:spPr bwMode="auto">
            <a:xfrm rot="7023938" flipH="1" flipV="1">
              <a:off x="696209" y="2897113"/>
              <a:ext cx="2815836" cy="2815836"/>
            </a:xfrm>
            <a:prstGeom prst="circularArrow">
              <a:avLst>
                <a:gd name="adj1" fmla="val 21782"/>
                <a:gd name="adj2" fmla="val 1416199"/>
                <a:gd name="adj3" fmla="val 19179131"/>
                <a:gd name="adj4" fmla="val 16882343"/>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2001" baseline="30000" dirty="0">
                <a:ea typeface="ＭＳ Ｐゴシック" pitchFamily="1" charset="-128"/>
              </a:endParaRPr>
            </a:p>
          </p:txBody>
        </p:sp>
        <p:grpSp>
          <p:nvGrpSpPr>
            <p:cNvPr id="32" name="Group 67"/>
            <p:cNvGrpSpPr>
              <a:grpSpLocks noChangeAspect="1"/>
            </p:cNvGrpSpPr>
            <p:nvPr/>
          </p:nvGrpSpPr>
          <p:grpSpPr>
            <a:xfrm>
              <a:off x="1678770" y="3995322"/>
              <a:ext cx="818753" cy="588196"/>
              <a:chOff x="4038600" y="2324100"/>
              <a:chExt cx="841375" cy="604447"/>
            </a:xfrm>
            <a:solidFill>
              <a:srgbClr val="68C8C6"/>
            </a:solidFill>
          </p:grpSpPr>
          <p:sp>
            <p:nvSpPr>
              <p:cNvPr id="47" name="Rectangle 46"/>
              <p:cNvSpPr/>
              <p:nvPr/>
            </p:nvSpPr>
            <p:spPr bwMode="auto">
              <a:xfrm>
                <a:off x="4270375" y="2324100"/>
                <a:ext cx="609600" cy="3810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48" name="Rectangle 47"/>
              <p:cNvSpPr>
                <a:spLocks noChangeAspect="1"/>
              </p:cNvSpPr>
              <p:nvPr/>
            </p:nvSpPr>
            <p:spPr bwMode="auto">
              <a:xfrm>
                <a:off x="4203573" y="2359275"/>
                <a:ext cx="645600" cy="4035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49" name="Rectangle 48"/>
              <p:cNvSpPr>
                <a:spLocks noChangeAspect="1"/>
              </p:cNvSpPr>
              <p:nvPr/>
            </p:nvSpPr>
            <p:spPr bwMode="auto">
              <a:xfrm>
                <a:off x="4131573" y="2399925"/>
                <a:ext cx="681600" cy="4260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50" name="Rectangle 49"/>
              <p:cNvSpPr>
                <a:spLocks noChangeAspect="1"/>
              </p:cNvSpPr>
              <p:nvPr/>
            </p:nvSpPr>
            <p:spPr bwMode="auto">
              <a:xfrm>
                <a:off x="4038600" y="2451725"/>
                <a:ext cx="762915" cy="476822"/>
              </a:xfrm>
              <a:prstGeom prst="rect">
                <a:avLst/>
              </a:prstGeom>
              <a:grpFill/>
              <a:ln w="9525" cap="flat" cmpd="sng" algn="ctr">
                <a:solidFill>
                  <a:schemeClr val="tx1"/>
                </a:solidFill>
                <a:prstDash val="solid"/>
                <a:round/>
                <a:headEnd type="none" w="med" len="med"/>
                <a:tailEnd type="none" w="med" len="med"/>
              </a:ln>
              <a:effectLst/>
            </p:spPr>
            <p:txBody>
              <a:bodyPr vert="horz" wrap="square" lIns="0" tIns="45741" rIns="0" bIns="45741" numCol="1" rtlCol="0" anchor="t" anchorCtr="0" compatLnSpc="1">
                <a:prstTxWarp prst="textNoShape">
                  <a:avLst/>
                </a:prstTxWarp>
              </a:bodyPr>
              <a:lstStyle/>
              <a:p>
                <a:pPr algn="ctr" defTabSz="914857" eaLnBrk="0" fontAlgn="base" hangingPunct="0">
                  <a:spcBef>
                    <a:spcPct val="0"/>
                  </a:spcBef>
                  <a:spcAft>
                    <a:spcPct val="0"/>
                  </a:spcAft>
                </a:pPr>
                <a:r>
                  <a:rPr lang="en-US" sz="1001" b="1" dirty="0">
                    <a:latin typeface="Arial" charset="0"/>
                    <a:ea typeface="ＭＳ Ｐゴシック" pitchFamily="1" charset="-128"/>
                  </a:rPr>
                  <a:t>Business Scenario</a:t>
                </a:r>
              </a:p>
            </p:txBody>
          </p:sp>
        </p:grpSp>
        <p:sp>
          <p:nvSpPr>
            <p:cNvPr id="33" name="Oval 32"/>
            <p:cNvSpPr>
              <a:spLocks noChangeAspect="1"/>
            </p:cNvSpPr>
            <p:nvPr/>
          </p:nvSpPr>
          <p:spPr bwMode="auto">
            <a:xfrm flipH="1">
              <a:off x="5906273" y="3168991"/>
              <a:ext cx="2358263" cy="2358263"/>
            </a:xfrm>
            <a:prstGeom prst="ellipse">
              <a:avLst/>
            </a:prstGeom>
            <a:solidFill>
              <a:srgbClr val="DCDDDE"/>
            </a:solidFill>
            <a:ln w="9525" cap="flat" cmpd="sng" algn="ctr">
              <a:no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001" baseline="30000" dirty="0">
                <a:latin typeface="Arial" charset="0"/>
                <a:ea typeface="ＭＳ Ｐゴシック" pitchFamily="1" charset="-128"/>
              </a:endParaRPr>
            </a:p>
          </p:txBody>
        </p:sp>
        <p:sp>
          <p:nvSpPr>
            <p:cNvPr id="34" name="Rectangle 33"/>
            <p:cNvSpPr/>
            <p:nvPr/>
          </p:nvSpPr>
          <p:spPr bwMode="auto">
            <a:xfrm flipH="1">
              <a:off x="7273710" y="2263827"/>
              <a:ext cx="1233102" cy="360000"/>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latin typeface="Arial" charset="0"/>
                  <a:ea typeface="ＭＳ Ｐゴシック" pitchFamily="1" charset="-128"/>
                </a:rPr>
                <a:t>Initial Service Domain draft</a:t>
              </a:r>
            </a:p>
          </p:txBody>
        </p:sp>
        <p:sp>
          <p:nvSpPr>
            <p:cNvPr id="35" name="Down Arrow 34"/>
            <p:cNvSpPr/>
            <p:nvPr/>
          </p:nvSpPr>
          <p:spPr bwMode="auto">
            <a:xfrm flipH="1">
              <a:off x="7296716" y="2655046"/>
              <a:ext cx="1222796" cy="521516"/>
            </a:xfrm>
            <a:prstGeom prst="downArrow">
              <a:avLst/>
            </a:prstGeom>
            <a:solidFill>
              <a:srgbClr val="C1CD19">
                <a:alpha val="43000"/>
              </a:srgbClr>
            </a:solidFill>
            <a:ln w="19050" cap="flat" cmpd="sng" algn="ctr">
              <a:solidFill>
                <a:schemeClr val="tx1"/>
              </a:solidFill>
              <a:prstDash val="sysDash"/>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36" name="Circular Arrow 35"/>
            <p:cNvSpPr>
              <a:spLocks noChangeAspect="1"/>
            </p:cNvSpPr>
            <p:nvPr/>
          </p:nvSpPr>
          <p:spPr bwMode="auto">
            <a:xfrm rot="16635040" flipH="1" flipV="1">
              <a:off x="5699676" y="2965691"/>
              <a:ext cx="2815837" cy="2815836"/>
            </a:xfrm>
            <a:prstGeom prst="circularArrow">
              <a:avLst>
                <a:gd name="adj1" fmla="val 21782"/>
                <a:gd name="adj2" fmla="val 1416199"/>
                <a:gd name="adj3" fmla="val 19179131"/>
                <a:gd name="adj4" fmla="val 16876293"/>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2001" baseline="30000" dirty="0">
                <a:ea typeface="ＭＳ Ｐゴシック" pitchFamily="1" charset="-128"/>
              </a:endParaRPr>
            </a:p>
          </p:txBody>
        </p:sp>
        <p:sp>
          <p:nvSpPr>
            <p:cNvPr id="37" name="Circular Arrow 36"/>
            <p:cNvSpPr>
              <a:spLocks noChangeAspect="1"/>
            </p:cNvSpPr>
            <p:nvPr/>
          </p:nvSpPr>
          <p:spPr bwMode="auto">
            <a:xfrm rot="2959876" flipH="1" flipV="1">
              <a:off x="5630350" y="2935954"/>
              <a:ext cx="2815836" cy="2815837"/>
            </a:xfrm>
            <a:prstGeom prst="circularArrow">
              <a:avLst>
                <a:gd name="adj1" fmla="val 21782"/>
                <a:gd name="adj2" fmla="val 1416199"/>
                <a:gd name="adj3" fmla="val 19179131"/>
                <a:gd name="adj4" fmla="val 17004192"/>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sp>
          <p:nvSpPr>
            <p:cNvPr id="38" name="Circular Arrow 37"/>
            <p:cNvSpPr>
              <a:spLocks noChangeAspect="1"/>
            </p:cNvSpPr>
            <p:nvPr/>
          </p:nvSpPr>
          <p:spPr bwMode="auto">
            <a:xfrm rot="9983814" flipH="1" flipV="1">
              <a:off x="5673576" y="2877668"/>
              <a:ext cx="2815837" cy="2815836"/>
            </a:xfrm>
            <a:prstGeom prst="circularArrow">
              <a:avLst>
                <a:gd name="adj1" fmla="val 21782"/>
                <a:gd name="adj2" fmla="val 1416199"/>
                <a:gd name="adj3" fmla="val 19179131"/>
                <a:gd name="adj4" fmla="val 16882343"/>
                <a:gd name="adj5" fmla="val 20440"/>
              </a:avLst>
            </a:prstGeom>
            <a:solidFill>
              <a:srgbClr val="C1CD19"/>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algn="l" eaLnBrk="0" hangingPunct="0"/>
              <a:endParaRPr lang="en-US" sz="2001" baseline="30000" dirty="0">
                <a:ea typeface="ＭＳ Ｐゴシック" pitchFamily="1" charset="-128"/>
              </a:endParaRPr>
            </a:p>
          </p:txBody>
        </p:sp>
        <p:grpSp>
          <p:nvGrpSpPr>
            <p:cNvPr id="39" name="Group 68"/>
            <p:cNvGrpSpPr>
              <a:grpSpLocks noChangeAspect="1"/>
            </p:cNvGrpSpPr>
            <p:nvPr/>
          </p:nvGrpSpPr>
          <p:grpSpPr>
            <a:xfrm>
              <a:off x="6706475" y="4006004"/>
              <a:ext cx="818753" cy="588196"/>
              <a:chOff x="4038600" y="2324100"/>
              <a:chExt cx="841375" cy="604447"/>
            </a:xfrm>
            <a:solidFill>
              <a:srgbClr val="68C8C6"/>
            </a:solidFill>
          </p:grpSpPr>
          <p:sp>
            <p:nvSpPr>
              <p:cNvPr id="43" name="Rectangle 42"/>
              <p:cNvSpPr/>
              <p:nvPr/>
            </p:nvSpPr>
            <p:spPr bwMode="auto">
              <a:xfrm>
                <a:off x="4270375" y="2324100"/>
                <a:ext cx="609600" cy="3810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44" name="Rectangle 43"/>
              <p:cNvSpPr>
                <a:spLocks noChangeAspect="1"/>
              </p:cNvSpPr>
              <p:nvPr/>
            </p:nvSpPr>
            <p:spPr bwMode="auto">
              <a:xfrm>
                <a:off x="4203573" y="2359275"/>
                <a:ext cx="645600" cy="4035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45" name="Rectangle 44"/>
              <p:cNvSpPr>
                <a:spLocks noChangeAspect="1"/>
              </p:cNvSpPr>
              <p:nvPr/>
            </p:nvSpPr>
            <p:spPr bwMode="auto">
              <a:xfrm>
                <a:off x="4131573" y="2399925"/>
                <a:ext cx="681600" cy="426000"/>
              </a:xfrm>
              <a:prstGeom prst="rect">
                <a:avLst/>
              </a:prstGeom>
              <a:grp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3202" b="1" baseline="30000" dirty="0">
                  <a:latin typeface="Arial" charset="0"/>
                  <a:ea typeface="ＭＳ Ｐゴシック" pitchFamily="1" charset="-128"/>
                </a:endParaRPr>
              </a:p>
            </p:txBody>
          </p:sp>
          <p:sp>
            <p:nvSpPr>
              <p:cNvPr id="46" name="Rectangle 45"/>
              <p:cNvSpPr>
                <a:spLocks noChangeAspect="1"/>
              </p:cNvSpPr>
              <p:nvPr/>
            </p:nvSpPr>
            <p:spPr bwMode="auto">
              <a:xfrm>
                <a:off x="4038600" y="2451725"/>
                <a:ext cx="762915" cy="476822"/>
              </a:xfrm>
              <a:prstGeom prst="rect">
                <a:avLst/>
              </a:prstGeom>
              <a:grpFill/>
              <a:ln w="9525" cap="flat" cmpd="sng" algn="ctr">
                <a:solidFill>
                  <a:schemeClr val="tx1"/>
                </a:solidFill>
                <a:prstDash val="solid"/>
                <a:round/>
                <a:headEnd type="none" w="med" len="med"/>
                <a:tailEnd type="none" w="med" len="med"/>
              </a:ln>
              <a:effectLst/>
            </p:spPr>
            <p:txBody>
              <a:bodyPr vert="horz" wrap="square" lIns="0" tIns="45741" rIns="0" bIns="45741" numCol="1" rtlCol="0" anchor="t" anchorCtr="0" compatLnSpc="1">
                <a:prstTxWarp prst="textNoShape">
                  <a:avLst/>
                </a:prstTxWarp>
              </a:bodyPr>
              <a:lstStyle/>
              <a:p>
                <a:pPr algn="ctr" defTabSz="914857" eaLnBrk="0" fontAlgn="base" hangingPunct="0">
                  <a:spcBef>
                    <a:spcPct val="0"/>
                  </a:spcBef>
                  <a:spcAft>
                    <a:spcPct val="0"/>
                  </a:spcAft>
                </a:pPr>
                <a:r>
                  <a:rPr lang="en-US" sz="1001" b="1" dirty="0">
                    <a:latin typeface="Arial" charset="0"/>
                    <a:ea typeface="ＭＳ Ｐゴシック" pitchFamily="1" charset="-128"/>
                  </a:rPr>
                  <a:t>Service Domain</a:t>
                </a:r>
              </a:p>
            </p:txBody>
          </p:sp>
        </p:grpSp>
        <p:sp>
          <p:nvSpPr>
            <p:cNvPr id="40" name="Rectangle 39"/>
            <p:cNvSpPr/>
            <p:nvPr/>
          </p:nvSpPr>
          <p:spPr bwMode="auto">
            <a:xfrm flipH="1">
              <a:off x="5739110" y="3111589"/>
              <a:ext cx="1269102"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ea typeface="ＭＳ Ｐゴシック" pitchFamily="1" charset="-128"/>
                </a:rPr>
                <a:t>Match</a:t>
              </a:r>
              <a:r>
                <a:rPr lang="en-US" sz="1051" b="1" dirty="0">
                  <a:solidFill>
                    <a:srgbClr val="000000"/>
                  </a:solidFill>
                  <a:latin typeface="Arial" charset="0"/>
                  <a:ea typeface="ＭＳ Ｐゴシック" pitchFamily="1" charset="-128"/>
                </a:rPr>
                <a:t> Business Scenario service operations to SDs</a:t>
              </a:r>
            </a:p>
          </p:txBody>
        </p:sp>
        <p:sp>
          <p:nvSpPr>
            <p:cNvPr id="41" name="Rectangle 28"/>
            <p:cNvSpPr/>
            <p:nvPr/>
          </p:nvSpPr>
          <p:spPr bwMode="auto">
            <a:xfrm flipH="1">
              <a:off x="6057879" y="4716411"/>
              <a:ext cx="1233102"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ea typeface="ＭＳ Ｐゴシック" pitchFamily="1" charset="-128"/>
                </a:rPr>
                <a:t>Confirm and update service operation specification</a:t>
              </a:r>
              <a:endParaRPr lang="en-US" sz="1051" b="1" dirty="0">
                <a:solidFill>
                  <a:srgbClr val="000000"/>
                </a:solidFill>
                <a:latin typeface="Arial" charset="0"/>
                <a:ea typeface="ＭＳ Ｐゴシック" pitchFamily="1" charset="-128"/>
              </a:endParaRPr>
            </a:p>
          </p:txBody>
        </p:sp>
        <p:sp>
          <p:nvSpPr>
            <p:cNvPr id="42" name="Rectangle 41"/>
            <p:cNvSpPr/>
            <p:nvPr/>
          </p:nvSpPr>
          <p:spPr bwMode="auto">
            <a:xfrm flipH="1">
              <a:off x="7593269" y="3865208"/>
              <a:ext cx="1233102" cy="769613"/>
            </a:xfrm>
            <a:prstGeom prst="rect">
              <a:avLst/>
            </a:prstGeom>
            <a:noFill/>
            <a:ln w="9525" cap="flat" cmpd="sng" algn="ctr">
              <a:noFill/>
              <a:prstDash val="solid"/>
              <a:round/>
              <a:headEnd type="none" w="med" len="med"/>
              <a:tailEnd type="none" w="med" len="med"/>
            </a:ln>
            <a:effectLst/>
          </p:spPr>
          <p:txBody>
            <a:bodyPr vert="horz" wrap="square" lIns="36017" tIns="0" rIns="36017" bIns="0" numCol="1" rtlCol="0" anchor="ctr" anchorCtr="0" compatLnSpc="1">
              <a:prstTxWarp prst="textNoShape">
                <a:avLst/>
              </a:prstTxWarp>
            </a:bodyPr>
            <a:lstStyle/>
            <a:p>
              <a:pPr algn="ctr" defTabSz="914857" eaLnBrk="0" fontAlgn="base" hangingPunct="0">
                <a:lnSpc>
                  <a:spcPts val="1161"/>
                </a:lnSpc>
                <a:spcBef>
                  <a:spcPct val="0"/>
                </a:spcBef>
                <a:spcAft>
                  <a:spcPts val="3602"/>
                </a:spcAft>
              </a:pPr>
              <a:r>
                <a:rPr lang="en-US" sz="1051" b="1" dirty="0">
                  <a:solidFill>
                    <a:srgbClr val="000000"/>
                  </a:solidFill>
                  <a:ea typeface="ＭＳ Ｐゴシック" pitchFamily="1" charset="-128"/>
                </a:rPr>
                <a:t>Enhance the service operation specifications</a:t>
              </a:r>
              <a:endParaRPr lang="en-US" sz="1051" b="1" dirty="0">
                <a:solidFill>
                  <a:srgbClr val="000000"/>
                </a:solidFill>
                <a:latin typeface="Arial" charset="0"/>
                <a:ea typeface="ＭＳ Ｐゴシック" pitchFamily="1" charset="-128"/>
              </a:endParaRPr>
            </a:p>
          </p:txBody>
        </p:sp>
      </p:grpSp>
    </p:spTree>
  </p:cSld>
  <p:clrMapOvr>
    <a:masterClrMapping/>
  </p:clrMapOvr>
  <p:transition>
    <p:wipe dir="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pPr marL="0" indent="0">
              <a:buNone/>
            </a:pPr>
            <a:r>
              <a:rPr lang="en-US" noProof="0" dirty="0"/>
              <a:t>What is not true about a Control Record?: </a:t>
            </a:r>
          </a:p>
          <a:p>
            <a:pPr marL="0" indent="0">
              <a:buNone/>
            </a:pPr>
            <a:r>
              <a:rPr lang="en-US" noProof="0" dirty="0"/>
              <a:t> </a:t>
            </a:r>
          </a:p>
          <a:p>
            <a:pPr marL="457200" indent="-457200">
              <a:buClrTx/>
              <a:buFont typeface="+mj-lt"/>
              <a:buAutoNum type="alphaLcParenR"/>
            </a:pPr>
            <a:r>
              <a:rPr lang="en-US" noProof="0" dirty="0"/>
              <a:t>A record that manages the lifecycle state of one occurrence of the Service Domain performing its role.</a:t>
            </a:r>
          </a:p>
          <a:p>
            <a:pPr marL="457200" indent="-457200">
              <a:buClrTx/>
              <a:buFont typeface="+mj-lt"/>
              <a:buAutoNum type="alphaLcParenR"/>
            </a:pPr>
            <a:r>
              <a:rPr lang="en-US" noProof="0" dirty="0"/>
              <a:t>A control record reflects the combination of the Service Domain’s functional pattern that is applied to its associated asset/entity type. </a:t>
            </a:r>
          </a:p>
          <a:p>
            <a:pPr marL="457200" indent="-457200">
              <a:buClrTx/>
              <a:buFont typeface="+mj-lt"/>
              <a:buAutoNum type="alphaLcParenR"/>
            </a:pPr>
            <a:r>
              <a:rPr lang="en-US" noProof="0" dirty="0"/>
              <a:t>A Control Record instance is created each time a Service Domain fulfills its role and persist from inception to completion</a:t>
            </a:r>
          </a:p>
          <a:p>
            <a:pPr marL="457200" indent="-457200">
              <a:buClrTx/>
              <a:buFont typeface="+mj-lt"/>
              <a:buAutoNum type="alphaLcParenR"/>
            </a:pPr>
            <a:r>
              <a:rPr lang="en-US" noProof="0" dirty="0"/>
              <a:t>A record that manages the lifecycle state of the Object within the Service Domain. In this document, several standards/checklist items are used to define the behavior of Service domains. </a:t>
            </a:r>
          </a:p>
          <a:p>
            <a:endParaRPr lang="en-US" noProof="0" dirty="0"/>
          </a:p>
          <a:p>
            <a:endParaRPr lang="en-US" noProof="0" dirty="0"/>
          </a:p>
          <a:p>
            <a:endParaRPr lang="en-US" noProof="0" dirty="0"/>
          </a:p>
          <a:p>
            <a:endParaRPr lang="en-US" noProof="0" dirty="0"/>
          </a:p>
          <a:p>
            <a:endParaRPr lang="en-US" noProof="0" dirty="0"/>
          </a:p>
          <a:p>
            <a:endParaRPr lang="en-US" noProof="0" dirty="0"/>
          </a:p>
          <a:p>
            <a:endParaRPr lang="en-US" noProof="0" dirty="0"/>
          </a:p>
        </p:txBody>
      </p:sp>
      <p:sp>
        <p:nvSpPr>
          <p:cNvPr id="4" name="Round Same Side Corner Rectangle 3">
            <a:extLst>
              <a:ext uri="{FF2B5EF4-FFF2-40B4-BE49-F238E27FC236}">
                <a16:creationId xmlns:a16="http://schemas.microsoft.com/office/drawing/2014/main" id="{09DF0D0A-5E38-3F43-94C7-FF3A42A2C53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8887A0A3-4187-EB4E-9BD4-015AA55EFB0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3785756193"/>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035ECAC-3ED4-4AB9-8B25-7AD6D523E5BB}"/>
              </a:ext>
            </a:extLst>
          </p:cNvPr>
          <p:cNvSpPr>
            <a:spLocks noGrp="1"/>
          </p:cNvSpPr>
          <p:nvPr>
            <p:ph type="title"/>
          </p:nvPr>
        </p:nvSpPr>
        <p:spPr/>
        <p:txBody>
          <a:bodyPr>
            <a:normAutofit/>
          </a:bodyPr>
          <a:lstStyle/>
          <a:p>
            <a:r>
              <a:rPr lang="en-US" sz="2000" b="1" cap="all" noProof="0" dirty="0"/>
              <a:t>The BIAN Business Scenario </a:t>
            </a:r>
          </a:p>
        </p:txBody>
      </p:sp>
      <p:sp>
        <p:nvSpPr>
          <p:cNvPr id="3" name="Tijdelijke aanduiding voor tekst 2">
            <a:extLst>
              <a:ext uri="{FF2B5EF4-FFF2-40B4-BE49-F238E27FC236}">
                <a16:creationId xmlns:a16="http://schemas.microsoft.com/office/drawing/2014/main" id="{DFD68FF2-BA97-40AE-881D-3D6F1CD3BAE6}"/>
              </a:ext>
            </a:extLst>
          </p:cNvPr>
          <p:cNvSpPr>
            <a:spLocks noGrp="1"/>
          </p:cNvSpPr>
          <p:nvPr>
            <p:ph type="body" sz="quarter" idx="10"/>
          </p:nvPr>
        </p:nvSpPr>
        <p:spPr/>
        <p:txBody>
          <a:bodyPr/>
          <a:lstStyle/>
          <a:p>
            <a:pPr marL="0" indent="0">
              <a:buNone/>
            </a:pPr>
            <a:r>
              <a:rPr lang="en-US" noProof="0" dirty="0"/>
              <a:t>The BIAN Business Scenario is a very simple depiction of how some suitable selection of BIAN Service Domains might work together for any identified business event.</a:t>
            </a:r>
          </a:p>
          <a:p>
            <a:pPr marL="0" indent="0">
              <a:buNone/>
            </a:pPr>
            <a:endParaRPr lang="en-US" noProof="0" dirty="0"/>
          </a:p>
          <a:p>
            <a:pPr marL="0" indent="0">
              <a:buNone/>
            </a:pPr>
            <a:r>
              <a:rPr lang="en-US" noProof="0" dirty="0"/>
              <a:t>It defines an archetypal flow but is not required to be complete or exhaustive.</a:t>
            </a:r>
          </a:p>
          <a:p>
            <a:pPr marL="0" indent="0">
              <a:buNone/>
            </a:pPr>
            <a:endParaRPr lang="en-US" noProof="0" dirty="0"/>
          </a:p>
          <a:p>
            <a:pPr marL="0" indent="0">
              <a:buNone/>
            </a:pPr>
            <a:r>
              <a:rPr lang="en-US" noProof="0" dirty="0"/>
              <a:t>Nor does a Business Scenario prescribe a start or end, or indeed the sequence or flow.</a:t>
            </a:r>
          </a:p>
          <a:p>
            <a:pPr marL="0" indent="0">
              <a:buNone/>
            </a:pPr>
            <a:endParaRPr lang="en-US" noProof="0" dirty="0"/>
          </a:p>
        </p:txBody>
      </p:sp>
    </p:spTree>
    <p:extLst>
      <p:ext uri="{BB962C8B-B14F-4D97-AF65-F5344CB8AC3E}">
        <p14:creationId xmlns:p14="http://schemas.microsoft.com/office/powerpoint/2010/main" val="1924842530"/>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AC1D043-E7C4-4A62-8E52-9062AF2BCF48}"/>
              </a:ext>
            </a:extLst>
          </p:cNvPr>
          <p:cNvSpPr>
            <a:spLocks noGrp="1"/>
          </p:cNvSpPr>
          <p:nvPr>
            <p:ph type="title"/>
          </p:nvPr>
        </p:nvSpPr>
        <p:spPr/>
        <p:txBody>
          <a:bodyPr>
            <a:normAutofit/>
          </a:bodyPr>
          <a:lstStyle/>
          <a:p>
            <a:r>
              <a:rPr lang="en-US" sz="2000" b="1" cap="all" noProof="0" dirty="0"/>
              <a:t>Usage of BIAN Business Scenario</a:t>
            </a:r>
          </a:p>
        </p:txBody>
      </p:sp>
      <p:sp>
        <p:nvSpPr>
          <p:cNvPr id="3" name="Tijdelijke aanduiding voor tekst 2">
            <a:extLst>
              <a:ext uri="{FF2B5EF4-FFF2-40B4-BE49-F238E27FC236}">
                <a16:creationId xmlns:a16="http://schemas.microsoft.com/office/drawing/2014/main" id="{3106B5EF-B655-4057-B5C8-1E5E43A24B7F}"/>
              </a:ext>
            </a:extLst>
          </p:cNvPr>
          <p:cNvSpPr>
            <a:spLocks noGrp="1"/>
          </p:cNvSpPr>
          <p:nvPr>
            <p:ph type="body" sz="quarter" idx="10"/>
          </p:nvPr>
        </p:nvSpPr>
        <p:spPr/>
        <p:txBody>
          <a:bodyPr/>
          <a:lstStyle/>
          <a:p>
            <a:pPr>
              <a:buClrTx/>
            </a:pPr>
            <a:r>
              <a:rPr lang="en-US" noProof="0" dirty="0"/>
              <a:t>They clarify the different roles of Service Domains by example.</a:t>
            </a:r>
          </a:p>
          <a:p>
            <a:pPr>
              <a:buClrTx/>
            </a:pPr>
            <a:endParaRPr lang="en-US" noProof="0" dirty="0"/>
          </a:p>
          <a:p>
            <a:pPr>
              <a:buClrTx/>
            </a:pPr>
            <a:r>
              <a:rPr lang="en-US" noProof="0" dirty="0"/>
              <a:t>The simple format is intended to support discussions with business practitioners, avoiding the need to explain complex underlying technical design considerations.</a:t>
            </a:r>
          </a:p>
          <a:p>
            <a:pPr>
              <a:buClrTx/>
            </a:pPr>
            <a:endParaRPr lang="en-US" noProof="0" dirty="0"/>
          </a:p>
          <a:p>
            <a:pPr>
              <a:buClrTx/>
            </a:pPr>
            <a:r>
              <a:rPr lang="en-US" noProof="0" dirty="0"/>
              <a:t>Essentially it is intended to provide an effective environment for practitioners to highlight key requirements and to discuss the considerations that need to be captured in the definitions of a Service Domain’s Service Operations.</a:t>
            </a:r>
          </a:p>
          <a:p>
            <a:pPr>
              <a:buClrTx/>
            </a:pPr>
            <a:endParaRPr lang="en-US" noProof="0" dirty="0"/>
          </a:p>
          <a:p>
            <a:pPr>
              <a:buClrTx/>
            </a:pPr>
            <a:r>
              <a:rPr lang="en-US" noProof="0" dirty="0"/>
              <a:t>Presenting different Business Scenarios, each involving a common Service Domain, can help to reveal how a service-oriented architecture can be used to define highly re-usable and leveraged operational capabilities.</a:t>
            </a:r>
          </a:p>
        </p:txBody>
      </p:sp>
    </p:spTree>
    <p:extLst>
      <p:ext uri="{BB962C8B-B14F-4D97-AF65-F5344CB8AC3E}">
        <p14:creationId xmlns:p14="http://schemas.microsoft.com/office/powerpoint/2010/main" val="263078381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0634BB2-60EE-408B-A03B-1863CFC5BAE7}"/>
              </a:ext>
            </a:extLst>
          </p:cNvPr>
          <p:cNvGrpSpPr/>
          <p:nvPr/>
        </p:nvGrpSpPr>
        <p:grpSpPr>
          <a:xfrm>
            <a:off x="1560290" y="1665347"/>
            <a:ext cx="10135393" cy="1154262"/>
            <a:chOff x="609600" y="998538"/>
            <a:chExt cx="10972800" cy="1154112"/>
          </a:xfrm>
        </p:grpSpPr>
        <p:grpSp>
          <p:nvGrpSpPr>
            <p:cNvPr id="15" name="Group 4">
              <a:extLst>
                <a:ext uri="{FF2B5EF4-FFF2-40B4-BE49-F238E27FC236}">
                  <a16:creationId xmlns:a16="http://schemas.microsoft.com/office/drawing/2014/main" id="{0ED6A299-5F5D-442A-8E39-F03FD3FF9613}"/>
                </a:ext>
              </a:extLst>
            </p:cNvPr>
            <p:cNvGrpSpPr>
              <a:grpSpLocks noChangeAspect="1"/>
            </p:cNvGrpSpPr>
            <p:nvPr/>
          </p:nvGrpSpPr>
          <p:grpSpPr bwMode="auto">
            <a:xfrm>
              <a:off x="609600" y="998538"/>
              <a:ext cx="10972800" cy="1154112"/>
              <a:chOff x="384" y="629"/>
              <a:chExt cx="6912" cy="727"/>
            </a:xfrm>
          </p:grpSpPr>
          <p:sp>
            <p:nvSpPr>
              <p:cNvPr id="17" name="AutoShape 3">
                <a:extLst>
                  <a:ext uri="{FF2B5EF4-FFF2-40B4-BE49-F238E27FC236}">
                    <a16:creationId xmlns:a16="http://schemas.microsoft.com/office/drawing/2014/main" id="{85A4D317-0DE0-4027-8BF1-3EC02C32E83F}"/>
                  </a:ext>
                </a:extLst>
              </p:cNvPr>
              <p:cNvSpPr>
                <a:spLocks noChangeAspect="1" noChangeArrowheads="1" noTextEdit="1"/>
              </p:cNvSpPr>
              <p:nvPr/>
            </p:nvSpPr>
            <p:spPr bwMode="auto">
              <a:xfrm>
                <a:off x="384" y="629"/>
                <a:ext cx="6912" cy="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52" tIns="45726" rIns="91452" bIns="45726" numCol="1" anchor="t" anchorCtr="0" compatLnSpc="1">
                <a:prstTxWarp prst="textNoShape">
                  <a:avLst/>
                </a:prstTxWarp>
              </a:bodyPr>
              <a:lstStyle/>
              <a:p>
                <a:endParaRPr lang="en-BE"/>
              </a:p>
            </p:txBody>
          </p:sp>
          <p:sp>
            <p:nvSpPr>
              <p:cNvPr id="18" name="Rectangle 5">
                <a:extLst>
                  <a:ext uri="{FF2B5EF4-FFF2-40B4-BE49-F238E27FC236}">
                    <a16:creationId xmlns:a16="http://schemas.microsoft.com/office/drawing/2014/main" id="{E2A16944-27D1-4903-A9D6-2D1AC7F98BDA}"/>
                  </a:ext>
                </a:extLst>
              </p:cNvPr>
              <p:cNvSpPr>
                <a:spLocks noChangeArrowheads="1"/>
              </p:cNvSpPr>
              <p:nvPr/>
            </p:nvSpPr>
            <p:spPr bwMode="auto">
              <a:xfrm>
                <a:off x="384" y="629"/>
                <a:ext cx="6904" cy="715"/>
              </a:xfrm>
              <a:prstGeom prst="rect">
                <a:avLst/>
              </a:prstGeom>
              <a:solidFill>
                <a:srgbClr val="008FD3"/>
              </a:solidFill>
              <a:ln w="0">
                <a:solidFill>
                  <a:srgbClr val="796206"/>
                </a:solidFill>
                <a:prstDash val="solid"/>
                <a:miter lim="800000"/>
                <a:headEnd/>
                <a:tailEnd/>
              </a:ln>
            </p:spPr>
            <p:txBody>
              <a:bodyPr vert="horz" wrap="square" lIns="91452" tIns="45726" rIns="91452" bIns="45726" numCol="1" anchor="t" anchorCtr="0" compatLnSpc="1">
                <a:prstTxWarp prst="textNoShape">
                  <a:avLst/>
                </a:prstTxWarp>
              </a:bodyPr>
              <a:lstStyle/>
              <a:p>
                <a:endParaRPr lang="en-BE"/>
              </a:p>
            </p:txBody>
          </p:sp>
          <p:pic>
            <p:nvPicPr>
              <p:cNvPr id="19" name="Picture 6">
                <a:extLst>
                  <a:ext uri="{FF2B5EF4-FFF2-40B4-BE49-F238E27FC236}">
                    <a16:creationId xmlns:a16="http://schemas.microsoft.com/office/drawing/2014/main" id="{EF4D6495-D3A4-4E17-896E-E41CF1E29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7">
                <a:extLst>
                  <a:ext uri="{FF2B5EF4-FFF2-40B4-BE49-F238E27FC236}">
                    <a16:creationId xmlns:a16="http://schemas.microsoft.com/office/drawing/2014/main" id="{8EA31D2A-8AEB-4E7B-82BD-903923081D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Rectangle 20">
                <a:extLst>
                  <a:ext uri="{FF2B5EF4-FFF2-40B4-BE49-F238E27FC236}">
                    <a16:creationId xmlns:a16="http://schemas.microsoft.com/office/drawing/2014/main" id="{4F4C01D6-D084-4F05-B153-00F0E5645CCB}"/>
                  </a:ext>
                </a:extLst>
              </p:cNvPr>
              <p:cNvSpPr>
                <a:spLocks noChangeArrowheads="1"/>
              </p:cNvSpPr>
              <p:nvPr/>
            </p:nvSpPr>
            <p:spPr bwMode="auto">
              <a:xfrm>
                <a:off x="3058" y="642"/>
                <a:ext cx="176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91"/>
                <a:r>
                  <a:rPr lang="en-BE" altLang="en-BE" sz="1800" b="1">
                    <a:solidFill>
                      <a:srgbClr val="FFFFFF"/>
                    </a:solidFill>
                  </a:rPr>
                  <a:t>1. Internal Credit Transfer</a:t>
                </a:r>
                <a:endParaRPr lang="en-BE" altLang="en-BE" sz="1800"/>
              </a:p>
            </p:txBody>
          </p:sp>
        </p:grpSp>
        <p:pic>
          <p:nvPicPr>
            <p:cNvPr id="16" name="Picture 15">
              <a:extLst>
                <a:ext uri="{FF2B5EF4-FFF2-40B4-BE49-F238E27FC236}">
                  <a16:creationId xmlns:a16="http://schemas.microsoft.com/office/drawing/2014/main" id="{6FB70C07-5DE2-44BC-9065-F4FCEBFD2EC9}"/>
                </a:ext>
              </a:extLst>
            </p:cNvPr>
            <p:cNvPicPr>
              <a:picLocks noChangeAspect="1"/>
            </p:cNvPicPr>
            <p:nvPr/>
          </p:nvPicPr>
          <p:blipFill>
            <a:blip r:embed="rId5"/>
            <a:stretch>
              <a:fillRect/>
            </a:stretch>
          </p:blipFill>
          <p:spPr>
            <a:xfrm>
              <a:off x="1471882" y="1435137"/>
              <a:ext cx="9390476" cy="600000"/>
            </a:xfrm>
            <a:prstGeom prst="rect">
              <a:avLst/>
            </a:prstGeom>
          </p:spPr>
        </p:pic>
      </p:grpSp>
      <p:sp>
        <p:nvSpPr>
          <p:cNvPr id="2" name="Title 1"/>
          <p:cNvSpPr>
            <a:spLocks noGrp="1"/>
          </p:cNvSpPr>
          <p:nvPr>
            <p:ph type="title"/>
          </p:nvPr>
        </p:nvSpPr>
        <p:spPr>
          <a:xfrm>
            <a:off x="1679510" y="118219"/>
            <a:ext cx="8832980" cy="500647"/>
          </a:xfrm>
        </p:spPr>
        <p:txBody>
          <a:bodyPr/>
          <a:lstStyle/>
          <a:p>
            <a:r>
              <a:rPr lang="de-DE" dirty="0"/>
              <a:t>Scenario</a:t>
            </a:r>
          </a:p>
        </p:txBody>
      </p:sp>
      <p:grpSp>
        <p:nvGrpSpPr>
          <p:cNvPr id="8" name="Group 7"/>
          <p:cNvGrpSpPr/>
          <p:nvPr/>
        </p:nvGrpSpPr>
        <p:grpSpPr>
          <a:xfrm>
            <a:off x="896658" y="3213655"/>
            <a:ext cx="1854208" cy="939689"/>
            <a:chOff x="609600" y="3319218"/>
            <a:chExt cx="1853967" cy="939567"/>
          </a:xfrm>
        </p:grpSpPr>
        <p:sp>
          <p:nvSpPr>
            <p:cNvPr id="6" name="Speech Bubble: Rectangle with Corners Rounded 5"/>
            <p:cNvSpPr/>
            <p:nvPr/>
          </p:nvSpPr>
          <p:spPr>
            <a:xfrm>
              <a:off x="609600" y="3319218"/>
              <a:ext cx="1853967" cy="939567"/>
            </a:xfrm>
            <a:prstGeom prst="wedgeRoundRectCallout">
              <a:avLst>
                <a:gd name="adj1" fmla="val 115819"/>
                <a:gd name="adj2" fmla="val -116965"/>
                <a:gd name="adj3" fmla="val 16667"/>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e-DE"/>
            </a:p>
          </p:txBody>
        </p:sp>
        <p:sp>
          <p:nvSpPr>
            <p:cNvPr id="7" name="TextBox 6"/>
            <p:cNvSpPr txBox="1"/>
            <p:nvPr/>
          </p:nvSpPr>
          <p:spPr>
            <a:xfrm>
              <a:off x="609600" y="3604335"/>
              <a:ext cx="1354858" cy="301621"/>
            </a:xfrm>
            <a:prstGeom prst="rect">
              <a:avLst/>
            </a:prstGeom>
            <a:noFill/>
          </p:spPr>
          <p:txBody>
            <a:bodyPr wrap="none" rtlCol="0">
              <a:spAutoFit/>
            </a:bodyPr>
            <a:lstStyle/>
            <a:p>
              <a:r>
                <a:rPr lang="de-DE" dirty="0"/>
                <a:t>Service Domains</a:t>
              </a:r>
            </a:p>
          </p:txBody>
        </p:sp>
      </p:grpSp>
      <p:sp>
        <p:nvSpPr>
          <p:cNvPr id="10" name="TextBox 9"/>
          <p:cNvSpPr txBox="1"/>
          <p:nvPr/>
        </p:nvSpPr>
        <p:spPr>
          <a:xfrm>
            <a:off x="2538664" y="4479412"/>
            <a:ext cx="5640583" cy="720197"/>
          </a:xfrm>
          <a:prstGeom prst="rect">
            <a:avLst/>
          </a:prstGeom>
          <a:noFill/>
        </p:spPr>
        <p:txBody>
          <a:bodyPr wrap="none" rtlCol="0">
            <a:spAutoFit/>
          </a:bodyPr>
          <a:lstStyle/>
          <a:p>
            <a:r>
              <a:rPr lang="de-DE" dirty="0"/>
              <a:t>A Scenario is decribing a Business Transaction. </a:t>
            </a:r>
          </a:p>
          <a:p>
            <a:r>
              <a:rPr lang="de-DE" dirty="0"/>
              <a:t>Another view on a Scenario is as well a Value Flow. </a:t>
            </a:r>
          </a:p>
          <a:p>
            <a:r>
              <a:rPr lang="de-DE" dirty="0"/>
              <a:t>Where the whole flow defines a</a:t>
            </a:r>
            <a:r>
              <a:rPr lang="en-BE" dirty="0"/>
              <a:t>n</a:t>
            </a:r>
            <a:r>
              <a:rPr lang="de-DE" dirty="0"/>
              <a:t> outcome which is the value of that process.</a:t>
            </a:r>
          </a:p>
        </p:txBody>
      </p:sp>
      <p:grpSp>
        <p:nvGrpSpPr>
          <p:cNvPr id="9" name="Group 8"/>
          <p:cNvGrpSpPr/>
          <p:nvPr/>
        </p:nvGrpSpPr>
        <p:grpSpPr>
          <a:xfrm>
            <a:off x="9198072" y="3417220"/>
            <a:ext cx="1854208" cy="939689"/>
            <a:chOff x="609600" y="3319218"/>
            <a:chExt cx="1853967" cy="939567"/>
          </a:xfrm>
        </p:grpSpPr>
        <p:sp>
          <p:nvSpPr>
            <p:cNvPr id="11" name="Speech Bubble: Rectangle with Corners Rounded 10"/>
            <p:cNvSpPr/>
            <p:nvPr/>
          </p:nvSpPr>
          <p:spPr>
            <a:xfrm>
              <a:off x="609600" y="3319218"/>
              <a:ext cx="1853967" cy="939567"/>
            </a:xfrm>
            <a:prstGeom prst="wedgeRoundRectCallout">
              <a:avLst>
                <a:gd name="adj1" fmla="val -120218"/>
                <a:gd name="adj2" fmla="val -108027"/>
                <a:gd name="adj3" fmla="val 16667"/>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e-DE"/>
            </a:p>
          </p:txBody>
        </p:sp>
        <p:sp>
          <p:nvSpPr>
            <p:cNvPr id="12" name="TextBox 11"/>
            <p:cNvSpPr txBox="1"/>
            <p:nvPr/>
          </p:nvSpPr>
          <p:spPr>
            <a:xfrm>
              <a:off x="988997" y="3604335"/>
              <a:ext cx="792205" cy="301621"/>
            </a:xfrm>
            <a:prstGeom prst="rect">
              <a:avLst/>
            </a:prstGeom>
            <a:noFill/>
          </p:spPr>
          <p:txBody>
            <a:bodyPr wrap="none" rtlCol="0">
              <a:spAutoFit/>
            </a:bodyPr>
            <a:lstStyle/>
            <a:p>
              <a:r>
                <a:rPr lang="de-DE" dirty="0"/>
                <a:t>Scenario</a:t>
              </a:r>
            </a:p>
          </p:txBody>
        </p:sp>
      </p:grpSp>
      <p:sp>
        <p:nvSpPr>
          <p:cNvPr id="13" name="Content Placeholder 12">
            <a:extLst>
              <a:ext uri="{FF2B5EF4-FFF2-40B4-BE49-F238E27FC236}">
                <a16:creationId xmlns:a16="http://schemas.microsoft.com/office/drawing/2014/main" id="{526E2C26-D90C-4B9F-8110-1E101B9EB735}"/>
              </a:ext>
            </a:extLst>
          </p:cNvPr>
          <p:cNvSpPr>
            <a:spLocks noGrp="1"/>
          </p:cNvSpPr>
          <p:nvPr>
            <p:ph idx="4294967295"/>
          </p:nvPr>
        </p:nvSpPr>
        <p:spPr/>
        <p:txBody>
          <a:bodyPr/>
          <a:lstStyle/>
          <a:p>
            <a:endParaRPr lang="en-BE"/>
          </a:p>
        </p:txBody>
      </p:sp>
      <p:grpSp>
        <p:nvGrpSpPr>
          <p:cNvPr id="23" name="Group 22">
            <a:extLst>
              <a:ext uri="{FF2B5EF4-FFF2-40B4-BE49-F238E27FC236}">
                <a16:creationId xmlns:a16="http://schemas.microsoft.com/office/drawing/2014/main" id="{E2ACF327-95DC-4FA6-A97D-E444FBF40EFB}"/>
              </a:ext>
            </a:extLst>
          </p:cNvPr>
          <p:cNvGrpSpPr/>
          <p:nvPr/>
        </p:nvGrpSpPr>
        <p:grpSpPr>
          <a:xfrm>
            <a:off x="239179" y="0"/>
            <a:ext cx="1105087" cy="1010670"/>
            <a:chOff x="239179" y="0"/>
            <a:chExt cx="1105087" cy="1010670"/>
          </a:xfrm>
        </p:grpSpPr>
        <p:sp>
          <p:nvSpPr>
            <p:cNvPr id="24" name="Round Same Side Corner Rectangle 5">
              <a:extLst>
                <a:ext uri="{FF2B5EF4-FFF2-40B4-BE49-F238E27FC236}">
                  <a16:creationId xmlns:a16="http://schemas.microsoft.com/office/drawing/2014/main" id="{B982C100-4020-451C-9776-19F744D9ED7B}"/>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 name="Graphic 24" descr="Research">
              <a:extLst>
                <a:ext uri="{FF2B5EF4-FFF2-40B4-BE49-F238E27FC236}">
                  <a16:creationId xmlns:a16="http://schemas.microsoft.com/office/drawing/2014/main" id="{1E7EF30A-E820-4BCD-A429-40DB0FC5ADF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10722" y="77838"/>
              <a:ext cx="762000" cy="762000"/>
            </a:xfrm>
            <a:prstGeom prst="rect">
              <a:avLst/>
            </a:prstGeom>
          </p:spPr>
        </p:pic>
      </p:grpSp>
    </p:spTree>
    <p:extLst>
      <p:ext uri="{BB962C8B-B14F-4D97-AF65-F5344CB8AC3E}">
        <p14:creationId xmlns:p14="http://schemas.microsoft.com/office/powerpoint/2010/main" val="200286917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de-DE" dirty="0"/>
              <a:t>Scenario</a:t>
            </a:r>
          </a:p>
        </p:txBody>
      </p:sp>
      <p:grpSp>
        <p:nvGrpSpPr>
          <p:cNvPr id="22" name="Group 21">
            <a:extLst>
              <a:ext uri="{FF2B5EF4-FFF2-40B4-BE49-F238E27FC236}">
                <a16:creationId xmlns:a16="http://schemas.microsoft.com/office/drawing/2014/main" id="{EBCFBD95-72E8-41E1-A591-76E752E7B15B}"/>
              </a:ext>
            </a:extLst>
          </p:cNvPr>
          <p:cNvGrpSpPr/>
          <p:nvPr/>
        </p:nvGrpSpPr>
        <p:grpSpPr>
          <a:xfrm>
            <a:off x="1488282" y="910307"/>
            <a:ext cx="10585176" cy="1154262"/>
            <a:chOff x="609600" y="998538"/>
            <a:chExt cx="10972800" cy="1154112"/>
          </a:xfrm>
        </p:grpSpPr>
        <p:grpSp>
          <p:nvGrpSpPr>
            <p:cNvPr id="6" name="Group 4">
              <a:extLst>
                <a:ext uri="{FF2B5EF4-FFF2-40B4-BE49-F238E27FC236}">
                  <a16:creationId xmlns:a16="http://schemas.microsoft.com/office/drawing/2014/main" id="{BF56BE61-3539-41F9-84A7-51515F19C51D}"/>
                </a:ext>
              </a:extLst>
            </p:cNvPr>
            <p:cNvGrpSpPr>
              <a:grpSpLocks noChangeAspect="1"/>
            </p:cNvGrpSpPr>
            <p:nvPr/>
          </p:nvGrpSpPr>
          <p:grpSpPr bwMode="auto">
            <a:xfrm>
              <a:off x="609600" y="998538"/>
              <a:ext cx="10972800" cy="1154112"/>
              <a:chOff x="384" y="629"/>
              <a:chExt cx="6912" cy="727"/>
            </a:xfrm>
          </p:grpSpPr>
          <p:sp>
            <p:nvSpPr>
              <p:cNvPr id="7" name="AutoShape 3">
                <a:extLst>
                  <a:ext uri="{FF2B5EF4-FFF2-40B4-BE49-F238E27FC236}">
                    <a16:creationId xmlns:a16="http://schemas.microsoft.com/office/drawing/2014/main" id="{08B9D16F-B134-4BB8-B3E5-2C50D89913D3}"/>
                  </a:ext>
                </a:extLst>
              </p:cNvPr>
              <p:cNvSpPr>
                <a:spLocks noChangeAspect="1" noChangeArrowheads="1" noTextEdit="1"/>
              </p:cNvSpPr>
              <p:nvPr/>
            </p:nvSpPr>
            <p:spPr bwMode="auto">
              <a:xfrm>
                <a:off x="384" y="629"/>
                <a:ext cx="6912" cy="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52" tIns="45726" rIns="91452" bIns="45726" numCol="1" anchor="t" anchorCtr="0" compatLnSpc="1">
                <a:prstTxWarp prst="textNoShape">
                  <a:avLst/>
                </a:prstTxWarp>
              </a:bodyPr>
              <a:lstStyle/>
              <a:p>
                <a:endParaRPr lang="en-BE"/>
              </a:p>
            </p:txBody>
          </p:sp>
          <p:sp>
            <p:nvSpPr>
              <p:cNvPr id="8" name="Rectangle 5">
                <a:extLst>
                  <a:ext uri="{FF2B5EF4-FFF2-40B4-BE49-F238E27FC236}">
                    <a16:creationId xmlns:a16="http://schemas.microsoft.com/office/drawing/2014/main" id="{82442D8E-1424-4EC3-880D-ED9BD94732CF}"/>
                  </a:ext>
                </a:extLst>
              </p:cNvPr>
              <p:cNvSpPr>
                <a:spLocks noChangeArrowheads="1"/>
              </p:cNvSpPr>
              <p:nvPr/>
            </p:nvSpPr>
            <p:spPr bwMode="auto">
              <a:xfrm>
                <a:off x="384" y="629"/>
                <a:ext cx="6904" cy="715"/>
              </a:xfrm>
              <a:prstGeom prst="rect">
                <a:avLst/>
              </a:prstGeom>
              <a:solidFill>
                <a:srgbClr val="008FD3"/>
              </a:solidFill>
              <a:ln w="0">
                <a:solidFill>
                  <a:srgbClr val="796206"/>
                </a:solidFill>
                <a:prstDash val="solid"/>
                <a:miter lim="800000"/>
                <a:headEnd/>
                <a:tailEnd/>
              </a:ln>
            </p:spPr>
            <p:txBody>
              <a:bodyPr vert="horz" wrap="square" lIns="91452" tIns="45726" rIns="91452" bIns="45726" numCol="1" anchor="t" anchorCtr="0" compatLnSpc="1">
                <a:prstTxWarp prst="textNoShape">
                  <a:avLst/>
                </a:prstTxWarp>
              </a:bodyPr>
              <a:lstStyle/>
              <a:p>
                <a:endParaRPr lang="en-BE"/>
              </a:p>
            </p:txBody>
          </p:sp>
          <p:pic>
            <p:nvPicPr>
              <p:cNvPr id="1030" name="Picture 6">
                <a:extLst>
                  <a:ext uri="{FF2B5EF4-FFF2-40B4-BE49-F238E27FC236}">
                    <a16:creationId xmlns:a16="http://schemas.microsoft.com/office/drawing/2014/main" id="{AA71D168-84E9-4B3D-859B-3DCE861226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 name="Picture 7">
                <a:extLst>
                  <a:ext uri="{FF2B5EF4-FFF2-40B4-BE49-F238E27FC236}">
                    <a16:creationId xmlns:a16="http://schemas.microsoft.com/office/drawing/2014/main" id="{0C86D9A7-A8D3-4BB5-A7E9-0AF9556F261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a:extLst>
                  <a:ext uri="{FF2B5EF4-FFF2-40B4-BE49-F238E27FC236}">
                    <a16:creationId xmlns:a16="http://schemas.microsoft.com/office/drawing/2014/main" id="{D213C630-9A20-4705-8A87-D15B8AC244FF}"/>
                  </a:ext>
                </a:extLst>
              </p:cNvPr>
              <p:cNvSpPr>
                <a:spLocks noChangeArrowheads="1"/>
              </p:cNvSpPr>
              <p:nvPr/>
            </p:nvSpPr>
            <p:spPr bwMode="auto">
              <a:xfrm>
                <a:off x="3058" y="642"/>
                <a:ext cx="176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91"/>
                <a:r>
                  <a:rPr lang="en-BE" altLang="en-BE" sz="1800" b="1">
                    <a:solidFill>
                      <a:srgbClr val="FFFFFF"/>
                    </a:solidFill>
                  </a:rPr>
                  <a:t>1. Internal Credit Transfer</a:t>
                </a:r>
                <a:endParaRPr lang="en-BE" altLang="en-BE" sz="1800"/>
              </a:p>
            </p:txBody>
          </p:sp>
        </p:grpSp>
        <p:pic>
          <p:nvPicPr>
            <p:cNvPr id="20" name="Picture 19">
              <a:extLst>
                <a:ext uri="{FF2B5EF4-FFF2-40B4-BE49-F238E27FC236}">
                  <a16:creationId xmlns:a16="http://schemas.microsoft.com/office/drawing/2014/main" id="{2CC084B2-CEA9-4000-B99E-0E6C4083DCAA}"/>
                </a:ext>
              </a:extLst>
            </p:cNvPr>
            <p:cNvPicPr>
              <a:picLocks noChangeAspect="1"/>
            </p:cNvPicPr>
            <p:nvPr/>
          </p:nvPicPr>
          <p:blipFill>
            <a:blip r:embed="rId5"/>
            <a:stretch>
              <a:fillRect/>
            </a:stretch>
          </p:blipFill>
          <p:spPr>
            <a:xfrm>
              <a:off x="1471882" y="1435137"/>
              <a:ext cx="9390476" cy="600000"/>
            </a:xfrm>
            <a:prstGeom prst="rect">
              <a:avLst/>
            </a:prstGeom>
          </p:spPr>
        </p:pic>
      </p:grpSp>
      <p:pic>
        <p:nvPicPr>
          <p:cNvPr id="21" name="Picture 20">
            <a:extLst>
              <a:ext uri="{FF2B5EF4-FFF2-40B4-BE49-F238E27FC236}">
                <a16:creationId xmlns:a16="http://schemas.microsoft.com/office/drawing/2014/main" id="{AEE605C2-CC06-4617-9E47-C02C69D4D3A2}"/>
              </a:ext>
            </a:extLst>
          </p:cNvPr>
          <p:cNvPicPr>
            <a:picLocks noChangeAspect="1"/>
          </p:cNvPicPr>
          <p:nvPr/>
        </p:nvPicPr>
        <p:blipFill>
          <a:blip r:embed="rId6"/>
          <a:stretch>
            <a:fillRect/>
          </a:stretch>
        </p:blipFill>
        <p:spPr>
          <a:xfrm>
            <a:off x="1848322" y="2062435"/>
            <a:ext cx="9865096" cy="4340255"/>
          </a:xfrm>
          <a:prstGeom prst="rect">
            <a:avLst/>
          </a:prstGeom>
        </p:spPr>
      </p:pic>
      <p:grpSp>
        <p:nvGrpSpPr>
          <p:cNvPr id="13" name="Group 12">
            <a:extLst>
              <a:ext uri="{FF2B5EF4-FFF2-40B4-BE49-F238E27FC236}">
                <a16:creationId xmlns:a16="http://schemas.microsoft.com/office/drawing/2014/main" id="{50032143-1A33-4633-9048-7D261DCB0D31}"/>
              </a:ext>
            </a:extLst>
          </p:cNvPr>
          <p:cNvGrpSpPr/>
          <p:nvPr/>
        </p:nvGrpSpPr>
        <p:grpSpPr>
          <a:xfrm>
            <a:off x="239179" y="0"/>
            <a:ext cx="1105087" cy="1010670"/>
            <a:chOff x="239179" y="0"/>
            <a:chExt cx="1105087" cy="1010670"/>
          </a:xfrm>
        </p:grpSpPr>
        <p:sp>
          <p:nvSpPr>
            <p:cNvPr id="14" name="Round Same Side Corner Rectangle 5">
              <a:extLst>
                <a:ext uri="{FF2B5EF4-FFF2-40B4-BE49-F238E27FC236}">
                  <a16:creationId xmlns:a16="http://schemas.microsoft.com/office/drawing/2014/main" id="{C0A860B6-D152-4E02-88C5-41CDBDC70CB3}"/>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Graphic 14" descr="Research">
              <a:extLst>
                <a:ext uri="{FF2B5EF4-FFF2-40B4-BE49-F238E27FC236}">
                  <a16:creationId xmlns:a16="http://schemas.microsoft.com/office/drawing/2014/main" id="{E1408C3B-5873-4A7B-834D-7D1C133EAA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10722" y="77838"/>
              <a:ext cx="762000" cy="762000"/>
            </a:xfrm>
            <a:prstGeom prst="rect">
              <a:avLst/>
            </a:prstGeom>
          </p:spPr>
        </p:pic>
      </p:grpSp>
    </p:spTree>
    <p:extLst>
      <p:ext uri="{BB962C8B-B14F-4D97-AF65-F5344CB8AC3E}">
        <p14:creationId xmlns:p14="http://schemas.microsoft.com/office/powerpoint/2010/main" val="84601464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EE605C2-CC06-4617-9E47-C02C69D4D3A2}"/>
              </a:ext>
            </a:extLst>
          </p:cNvPr>
          <p:cNvPicPr>
            <a:picLocks noChangeAspect="1"/>
          </p:cNvPicPr>
          <p:nvPr/>
        </p:nvPicPr>
        <p:blipFill>
          <a:blip r:embed="rId3"/>
          <a:stretch>
            <a:fillRect/>
          </a:stretch>
        </p:blipFill>
        <p:spPr>
          <a:xfrm>
            <a:off x="1848322" y="2062435"/>
            <a:ext cx="9865096" cy="4340255"/>
          </a:xfrm>
          <a:prstGeom prst="rect">
            <a:avLst/>
          </a:prstGeom>
        </p:spPr>
      </p:pic>
      <p:sp>
        <p:nvSpPr>
          <p:cNvPr id="2" name="Title 1"/>
          <p:cNvSpPr>
            <a:spLocks noGrp="1"/>
          </p:cNvSpPr>
          <p:nvPr>
            <p:ph type="title"/>
          </p:nvPr>
        </p:nvSpPr>
        <p:spPr/>
        <p:txBody>
          <a:bodyPr/>
          <a:lstStyle/>
          <a:p>
            <a:r>
              <a:rPr lang="de-DE" dirty="0"/>
              <a:t>Scenario</a:t>
            </a:r>
          </a:p>
        </p:txBody>
      </p:sp>
      <p:grpSp>
        <p:nvGrpSpPr>
          <p:cNvPr id="22" name="Group 21">
            <a:extLst>
              <a:ext uri="{FF2B5EF4-FFF2-40B4-BE49-F238E27FC236}">
                <a16:creationId xmlns:a16="http://schemas.microsoft.com/office/drawing/2014/main" id="{EBCFBD95-72E8-41E1-A591-76E752E7B15B}"/>
              </a:ext>
            </a:extLst>
          </p:cNvPr>
          <p:cNvGrpSpPr/>
          <p:nvPr/>
        </p:nvGrpSpPr>
        <p:grpSpPr>
          <a:xfrm>
            <a:off x="1488282" y="910307"/>
            <a:ext cx="10585176" cy="1154262"/>
            <a:chOff x="609600" y="998538"/>
            <a:chExt cx="10972800" cy="1154112"/>
          </a:xfrm>
        </p:grpSpPr>
        <p:grpSp>
          <p:nvGrpSpPr>
            <p:cNvPr id="6" name="Group 4">
              <a:extLst>
                <a:ext uri="{FF2B5EF4-FFF2-40B4-BE49-F238E27FC236}">
                  <a16:creationId xmlns:a16="http://schemas.microsoft.com/office/drawing/2014/main" id="{BF56BE61-3539-41F9-84A7-51515F19C51D}"/>
                </a:ext>
              </a:extLst>
            </p:cNvPr>
            <p:cNvGrpSpPr>
              <a:grpSpLocks noChangeAspect="1"/>
            </p:cNvGrpSpPr>
            <p:nvPr/>
          </p:nvGrpSpPr>
          <p:grpSpPr bwMode="auto">
            <a:xfrm>
              <a:off x="609600" y="998538"/>
              <a:ext cx="10972800" cy="1154112"/>
              <a:chOff x="384" y="629"/>
              <a:chExt cx="6912" cy="727"/>
            </a:xfrm>
          </p:grpSpPr>
          <p:sp>
            <p:nvSpPr>
              <p:cNvPr id="7" name="AutoShape 3">
                <a:extLst>
                  <a:ext uri="{FF2B5EF4-FFF2-40B4-BE49-F238E27FC236}">
                    <a16:creationId xmlns:a16="http://schemas.microsoft.com/office/drawing/2014/main" id="{08B9D16F-B134-4BB8-B3E5-2C50D89913D3}"/>
                  </a:ext>
                </a:extLst>
              </p:cNvPr>
              <p:cNvSpPr>
                <a:spLocks noChangeAspect="1" noChangeArrowheads="1" noTextEdit="1"/>
              </p:cNvSpPr>
              <p:nvPr/>
            </p:nvSpPr>
            <p:spPr bwMode="auto">
              <a:xfrm>
                <a:off x="384" y="629"/>
                <a:ext cx="6912" cy="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52" tIns="45726" rIns="91452" bIns="45726" numCol="1" anchor="t" anchorCtr="0" compatLnSpc="1">
                <a:prstTxWarp prst="textNoShape">
                  <a:avLst/>
                </a:prstTxWarp>
              </a:bodyPr>
              <a:lstStyle/>
              <a:p>
                <a:endParaRPr lang="en-BE"/>
              </a:p>
            </p:txBody>
          </p:sp>
          <p:sp>
            <p:nvSpPr>
              <p:cNvPr id="8" name="Rectangle 5">
                <a:extLst>
                  <a:ext uri="{FF2B5EF4-FFF2-40B4-BE49-F238E27FC236}">
                    <a16:creationId xmlns:a16="http://schemas.microsoft.com/office/drawing/2014/main" id="{82442D8E-1424-4EC3-880D-ED9BD94732CF}"/>
                  </a:ext>
                </a:extLst>
              </p:cNvPr>
              <p:cNvSpPr>
                <a:spLocks noChangeArrowheads="1"/>
              </p:cNvSpPr>
              <p:nvPr/>
            </p:nvSpPr>
            <p:spPr bwMode="auto">
              <a:xfrm>
                <a:off x="384" y="629"/>
                <a:ext cx="6904" cy="715"/>
              </a:xfrm>
              <a:prstGeom prst="rect">
                <a:avLst/>
              </a:prstGeom>
              <a:solidFill>
                <a:srgbClr val="008FD3"/>
              </a:solidFill>
              <a:ln w="0">
                <a:solidFill>
                  <a:srgbClr val="796206"/>
                </a:solidFill>
                <a:prstDash val="solid"/>
                <a:miter lim="800000"/>
                <a:headEnd/>
                <a:tailEnd/>
              </a:ln>
            </p:spPr>
            <p:txBody>
              <a:bodyPr vert="horz" wrap="square" lIns="91452" tIns="45726" rIns="91452" bIns="45726" numCol="1" anchor="t" anchorCtr="0" compatLnSpc="1">
                <a:prstTxWarp prst="textNoShape">
                  <a:avLst/>
                </a:prstTxWarp>
              </a:bodyPr>
              <a:lstStyle/>
              <a:p>
                <a:endParaRPr lang="en-BE"/>
              </a:p>
            </p:txBody>
          </p:sp>
          <p:pic>
            <p:nvPicPr>
              <p:cNvPr id="1030" name="Picture 6">
                <a:extLst>
                  <a:ext uri="{FF2B5EF4-FFF2-40B4-BE49-F238E27FC236}">
                    <a16:creationId xmlns:a16="http://schemas.microsoft.com/office/drawing/2014/main" id="{AA71D168-84E9-4B3D-859B-3DCE861226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1" name="Picture 7">
                <a:extLst>
                  <a:ext uri="{FF2B5EF4-FFF2-40B4-BE49-F238E27FC236}">
                    <a16:creationId xmlns:a16="http://schemas.microsoft.com/office/drawing/2014/main" id="{0C86D9A7-A8D3-4BB5-A7E9-0AF9556F26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 y="656"/>
                <a:ext cx="10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8">
                <a:extLst>
                  <a:ext uri="{FF2B5EF4-FFF2-40B4-BE49-F238E27FC236}">
                    <a16:creationId xmlns:a16="http://schemas.microsoft.com/office/drawing/2014/main" id="{D213C630-9A20-4705-8A87-D15B8AC244FF}"/>
                  </a:ext>
                </a:extLst>
              </p:cNvPr>
              <p:cNvSpPr>
                <a:spLocks noChangeArrowheads="1"/>
              </p:cNvSpPr>
              <p:nvPr/>
            </p:nvSpPr>
            <p:spPr bwMode="auto">
              <a:xfrm>
                <a:off x="3058" y="642"/>
                <a:ext cx="176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14491"/>
                <a:r>
                  <a:rPr lang="en-BE" altLang="en-BE" sz="1800" b="1">
                    <a:solidFill>
                      <a:srgbClr val="FFFFFF"/>
                    </a:solidFill>
                  </a:rPr>
                  <a:t>1. Internal Credit Transfer</a:t>
                </a:r>
                <a:endParaRPr lang="en-BE" altLang="en-BE" sz="1800"/>
              </a:p>
            </p:txBody>
          </p:sp>
        </p:grpSp>
        <p:pic>
          <p:nvPicPr>
            <p:cNvPr id="20" name="Picture 19">
              <a:extLst>
                <a:ext uri="{FF2B5EF4-FFF2-40B4-BE49-F238E27FC236}">
                  <a16:creationId xmlns:a16="http://schemas.microsoft.com/office/drawing/2014/main" id="{2CC084B2-CEA9-4000-B99E-0E6C4083DCAA}"/>
                </a:ext>
              </a:extLst>
            </p:cNvPr>
            <p:cNvPicPr>
              <a:picLocks noChangeAspect="1"/>
            </p:cNvPicPr>
            <p:nvPr/>
          </p:nvPicPr>
          <p:blipFill>
            <a:blip r:embed="rId6"/>
            <a:stretch>
              <a:fillRect/>
            </a:stretch>
          </p:blipFill>
          <p:spPr>
            <a:xfrm>
              <a:off x="1471882" y="1435137"/>
              <a:ext cx="9390476" cy="600000"/>
            </a:xfrm>
            <a:prstGeom prst="rect">
              <a:avLst/>
            </a:prstGeom>
          </p:spPr>
        </p:pic>
      </p:grpSp>
      <p:grpSp>
        <p:nvGrpSpPr>
          <p:cNvPr id="13" name="Group 12">
            <a:extLst>
              <a:ext uri="{FF2B5EF4-FFF2-40B4-BE49-F238E27FC236}">
                <a16:creationId xmlns:a16="http://schemas.microsoft.com/office/drawing/2014/main" id="{556EE173-077B-4B5D-8D87-EDEE239A7781}"/>
              </a:ext>
            </a:extLst>
          </p:cNvPr>
          <p:cNvGrpSpPr/>
          <p:nvPr/>
        </p:nvGrpSpPr>
        <p:grpSpPr>
          <a:xfrm>
            <a:off x="2077056" y="3934643"/>
            <a:ext cx="4451786" cy="2163592"/>
            <a:chOff x="3870397" y="3696029"/>
            <a:chExt cx="4451206" cy="2163310"/>
          </a:xfrm>
        </p:grpSpPr>
        <p:grpSp>
          <p:nvGrpSpPr>
            <p:cNvPr id="14" name="Group 775">
              <a:extLst>
                <a:ext uri="{FF2B5EF4-FFF2-40B4-BE49-F238E27FC236}">
                  <a16:creationId xmlns:a16="http://schemas.microsoft.com/office/drawing/2014/main" id="{D9654A4A-02FC-4FF4-A406-EAC92A252E87}"/>
                </a:ext>
              </a:extLst>
            </p:cNvPr>
            <p:cNvGrpSpPr>
              <a:grpSpLocks noChangeAspect="1"/>
            </p:cNvGrpSpPr>
            <p:nvPr/>
          </p:nvGrpSpPr>
          <p:grpSpPr bwMode="auto">
            <a:xfrm>
              <a:off x="5600618" y="5222848"/>
              <a:ext cx="1020593" cy="636491"/>
              <a:chOff x="104936" y="2784475"/>
              <a:chExt cx="764758" cy="469502"/>
            </a:xfrm>
          </p:grpSpPr>
          <p:grpSp>
            <p:nvGrpSpPr>
              <p:cNvPr id="99" name="Group 481">
                <a:extLst>
                  <a:ext uri="{FF2B5EF4-FFF2-40B4-BE49-F238E27FC236}">
                    <a16:creationId xmlns:a16="http://schemas.microsoft.com/office/drawing/2014/main" id="{C9A8858D-3A03-41CD-BB1F-EA42506717A9}"/>
                  </a:ext>
                </a:extLst>
              </p:cNvPr>
              <p:cNvGrpSpPr>
                <a:grpSpLocks/>
              </p:cNvGrpSpPr>
              <p:nvPr/>
            </p:nvGrpSpPr>
            <p:grpSpPr bwMode="auto">
              <a:xfrm>
                <a:off x="104947" y="2909780"/>
                <a:ext cx="764759" cy="212543"/>
                <a:chOff x="6797694" y="3182715"/>
                <a:chExt cx="1308102" cy="363550"/>
              </a:xfrm>
            </p:grpSpPr>
            <p:grpSp>
              <p:nvGrpSpPr>
                <p:cNvPr id="104" name="Group 480">
                  <a:extLst>
                    <a:ext uri="{FF2B5EF4-FFF2-40B4-BE49-F238E27FC236}">
                      <a16:creationId xmlns:a16="http://schemas.microsoft.com/office/drawing/2014/main" id="{005B293D-3533-4574-A943-6F472A1AEEEE}"/>
                    </a:ext>
                  </a:extLst>
                </p:cNvPr>
                <p:cNvGrpSpPr>
                  <a:grpSpLocks/>
                </p:cNvGrpSpPr>
                <p:nvPr/>
              </p:nvGrpSpPr>
              <p:grpSpPr bwMode="auto">
                <a:xfrm flipH="1">
                  <a:off x="6797694" y="3193566"/>
                  <a:ext cx="366379" cy="352699"/>
                  <a:chOff x="7891777" y="3347076"/>
                  <a:chExt cx="366379" cy="352699"/>
                </a:xfrm>
              </p:grpSpPr>
              <p:grpSp>
                <p:nvGrpSpPr>
                  <p:cNvPr id="111" name="Group 474">
                    <a:extLst>
                      <a:ext uri="{FF2B5EF4-FFF2-40B4-BE49-F238E27FC236}">
                        <a16:creationId xmlns:a16="http://schemas.microsoft.com/office/drawing/2014/main" id="{991D73DA-CCF3-4619-BE8D-5BF627A8B7F3}"/>
                      </a:ext>
                    </a:extLst>
                  </p:cNvPr>
                  <p:cNvGrpSpPr>
                    <a:grpSpLocks/>
                  </p:cNvGrpSpPr>
                  <p:nvPr/>
                </p:nvGrpSpPr>
                <p:grpSpPr bwMode="auto">
                  <a:xfrm>
                    <a:off x="7891777" y="3347076"/>
                    <a:ext cx="366379" cy="157358"/>
                    <a:chOff x="7860582" y="3121096"/>
                    <a:chExt cx="366379" cy="157358"/>
                  </a:xfrm>
                </p:grpSpPr>
                <p:sp>
                  <p:nvSpPr>
                    <p:cNvPr id="115" name="Block Arc 114">
                      <a:extLst>
                        <a:ext uri="{FF2B5EF4-FFF2-40B4-BE49-F238E27FC236}">
                          <a16:creationId xmlns:a16="http://schemas.microsoft.com/office/drawing/2014/main" id="{7D5CA5FD-12CE-4C21-9FA1-D6187773950C}"/>
                        </a:ext>
                      </a:extLst>
                    </p:cNvPr>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16" name="Rectangle 115">
                      <a:extLst>
                        <a:ext uri="{FF2B5EF4-FFF2-40B4-BE49-F238E27FC236}">
                          <a16:creationId xmlns:a16="http://schemas.microsoft.com/office/drawing/2014/main" id="{276EB763-D4BB-4EAC-BBE9-5B4B3ED70508}"/>
                        </a:ext>
                      </a:extLst>
                    </p:cNvPr>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112" name="Group 477">
                    <a:extLst>
                      <a:ext uri="{FF2B5EF4-FFF2-40B4-BE49-F238E27FC236}">
                        <a16:creationId xmlns:a16="http://schemas.microsoft.com/office/drawing/2014/main" id="{8302DB9C-C01E-4C5D-9E00-01C3CEFDE639}"/>
                      </a:ext>
                    </a:extLst>
                  </p:cNvPr>
                  <p:cNvGrpSpPr>
                    <a:grpSpLocks/>
                  </p:cNvGrpSpPr>
                  <p:nvPr/>
                </p:nvGrpSpPr>
                <p:grpSpPr bwMode="auto">
                  <a:xfrm>
                    <a:off x="7891777" y="3550557"/>
                    <a:ext cx="366379" cy="149218"/>
                    <a:chOff x="7860582" y="3134077"/>
                    <a:chExt cx="366379" cy="149218"/>
                  </a:xfrm>
                </p:grpSpPr>
                <p:sp>
                  <p:nvSpPr>
                    <p:cNvPr id="113" name="Block Arc 112">
                      <a:extLst>
                        <a:ext uri="{FF2B5EF4-FFF2-40B4-BE49-F238E27FC236}">
                          <a16:creationId xmlns:a16="http://schemas.microsoft.com/office/drawing/2014/main" id="{1ED0BAC2-7F41-45F7-8DA5-B094225540FC}"/>
                        </a:ext>
                      </a:extLst>
                    </p:cNvPr>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14" name="Rectangle 113">
                      <a:extLst>
                        <a:ext uri="{FF2B5EF4-FFF2-40B4-BE49-F238E27FC236}">
                          <a16:creationId xmlns:a16="http://schemas.microsoft.com/office/drawing/2014/main" id="{0D8BC510-0F97-49E1-8AF8-F77A72D72077}"/>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105" name="Group 470">
                  <a:extLst>
                    <a:ext uri="{FF2B5EF4-FFF2-40B4-BE49-F238E27FC236}">
                      <a16:creationId xmlns:a16="http://schemas.microsoft.com/office/drawing/2014/main" id="{1D66C086-6574-43D8-A58E-09307FCD163B}"/>
                    </a:ext>
                  </a:extLst>
                </p:cNvPr>
                <p:cNvGrpSpPr>
                  <a:grpSpLocks/>
                </p:cNvGrpSpPr>
                <p:nvPr/>
              </p:nvGrpSpPr>
              <p:grpSpPr bwMode="auto">
                <a:xfrm>
                  <a:off x="7739420" y="3182715"/>
                  <a:ext cx="366376" cy="170924"/>
                  <a:chOff x="7860625" y="3109135"/>
                  <a:chExt cx="366376" cy="170924"/>
                </a:xfrm>
              </p:grpSpPr>
              <p:sp>
                <p:nvSpPr>
                  <p:cNvPr id="109" name="Block Arc 108">
                    <a:extLst>
                      <a:ext uri="{FF2B5EF4-FFF2-40B4-BE49-F238E27FC236}">
                        <a16:creationId xmlns:a16="http://schemas.microsoft.com/office/drawing/2014/main" id="{BC41376E-754B-4022-81DC-4E744D8EE7C7}"/>
                      </a:ext>
                    </a:extLst>
                  </p:cNvPr>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10" name="Rectangle 109">
                    <a:extLst>
                      <a:ext uri="{FF2B5EF4-FFF2-40B4-BE49-F238E27FC236}">
                        <a16:creationId xmlns:a16="http://schemas.microsoft.com/office/drawing/2014/main" id="{9C46BE38-DF9C-4B05-A477-1735B7E1E4F6}"/>
                      </a:ext>
                    </a:extLst>
                  </p:cNvPr>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106" name="Group 471">
                  <a:extLst>
                    <a:ext uri="{FF2B5EF4-FFF2-40B4-BE49-F238E27FC236}">
                      <a16:creationId xmlns:a16="http://schemas.microsoft.com/office/drawing/2014/main" id="{D892EBFF-FEA1-44BD-BA04-A8675D83E862}"/>
                    </a:ext>
                  </a:extLst>
                </p:cNvPr>
                <p:cNvGrpSpPr>
                  <a:grpSpLocks/>
                </p:cNvGrpSpPr>
                <p:nvPr/>
              </p:nvGrpSpPr>
              <p:grpSpPr bwMode="auto">
                <a:xfrm>
                  <a:off x="7739420" y="3386196"/>
                  <a:ext cx="366376" cy="157358"/>
                  <a:chOff x="7860625" y="3122116"/>
                  <a:chExt cx="366376" cy="157358"/>
                </a:xfrm>
              </p:grpSpPr>
              <p:sp>
                <p:nvSpPr>
                  <p:cNvPr id="107" name="Block Arc 106">
                    <a:extLst>
                      <a:ext uri="{FF2B5EF4-FFF2-40B4-BE49-F238E27FC236}">
                        <a16:creationId xmlns:a16="http://schemas.microsoft.com/office/drawing/2014/main" id="{ECC4106E-CB3F-430F-B584-9B7BECAF671E}"/>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8" name="Rectangle 107">
                    <a:extLst>
                      <a:ext uri="{FF2B5EF4-FFF2-40B4-BE49-F238E27FC236}">
                        <a16:creationId xmlns:a16="http://schemas.microsoft.com/office/drawing/2014/main" id="{3D49B72A-A798-4BB8-9361-D297A1234608}"/>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100" name="Snip Same Side Corner Rectangle 9">
                <a:extLst>
                  <a:ext uri="{FF2B5EF4-FFF2-40B4-BE49-F238E27FC236}">
                    <a16:creationId xmlns:a16="http://schemas.microsoft.com/office/drawing/2014/main" id="{F5134BB8-A9D8-4274-8983-2054CAD8E5C8}"/>
                  </a:ext>
                </a:extLst>
              </p:cNvPr>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1" name="Can 10">
                <a:extLst>
                  <a:ext uri="{FF2B5EF4-FFF2-40B4-BE49-F238E27FC236}">
                    <a16:creationId xmlns:a16="http://schemas.microsoft.com/office/drawing/2014/main" id="{C84EB788-5481-4956-B322-91027D476651}"/>
                  </a:ext>
                </a:extLst>
              </p:cNvPr>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102" name="Circular Arrow 11">
                <a:extLst>
                  <a:ext uri="{FF2B5EF4-FFF2-40B4-BE49-F238E27FC236}">
                    <a16:creationId xmlns:a16="http://schemas.microsoft.com/office/drawing/2014/main" id="{AE65A390-71B3-46E6-9F41-EA829467873D}"/>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3" name="Rounded Rectangle 12">
                <a:extLst>
                  <a:ext uri="{FF2B5EF4-FFF2-40B4-BE49-F238E27FC236}">
                    <a16:creationId xmlns:a16="http://schemas.microsoft.com/office/drawing/2014/main" id="{D7BF3AE8-3FE3-4AC3-BEBD-FA96FD49BEB5}"/>
                  </a:ext>
                </a:extLst>
              </p:cNvPr>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Order</a:t>
                </a:r>
              </a:p>
            </p:txBody>
          </p:sp>
        </p:grpSp>
        <p:grpSp>
          <p:nvGrpSpPr>
            <p:cNvPr id="15" name="Group 794">
              <a:extLst>
                <a:ext uri="{FF2B5EF4-FFF2-40B4-BE49-F238E27FC236}">
                  <a16:creationId xmlns:a16="http://schemas.microsoft.com/office/drawing/2014/main" id="{BF3EE05D-F5B9-44B9-A097-B8E715B8D028}"/>
                </a:ext>
              </a:extLst>
            </p:cNvPr>
            <p:cNvGrpSpPr>
              <a:grpSpLocks noChangeAspect="1"/>
            </p:cNvGrpSpPr>
            <p:nvPr/>
          </p:nvGrpSpPr>
          <p:grpSpPr bwMode="auto">
            <a:xfrm>
              <a:off x="6998559" y="3696029"/>
              <a:ext cx="1020593" cy="636491"/>
              <a:chOff x="104936" y="2784475"/>
              <a:chExt cx="764758" cy="469502"/>
            </a:xfrm>
          </p:grpSpPr>
          <p:grpSp>
            <p:nvGrpSpPr>
              <p:cNvPr id="81" name="Group 481">
                <a:extLst>
                  <a:ext uri="{FF2B5EF4-FFF2-40B4-BE49-F238E27FC236}">
                    <a16:creationId xmlns:a16="http://schemas.microsoft.com/office/drawing/2014/main" id="{AE69FB4E-8E3D-4861-AEB8-C41CAC664E92}"/>
                  </a:ext>
                </a:extLst>
              </p:cNvPr>
              <p:cNvGrpSpPr>
                <a:grpSpLocks/>
              </p:cNvGrpSpPr>
              <p:nvPr/>
            </p:nvGrpSpPr>
            <p:grpSpPr bwMode="auto">
              <a:xfrm>
                <a:off x="104944" y="2909782"/>
                <a:ext cx="764759" cy="214130"/>
                <a:chOff x="6797694" y="3182715"/>
                <a:chExt cx="1308103" cy="366264"/>
              </a:xfrm>
            </p:grpSpPr>
            <p:grpSp>
              <p:nvGrpSpPr>
                <p:cNvPr id="86" name="Group 480">
                  <a:extLst>
                    <a:ext uri="{FF2B5EF4-FFF2-40B4-BE49-F238E27FC236}">
                      <a16:creationId xmlns:a16="http://schemas.microsoft.com/office/drawing/2014/main" id="{498FEE2C-1C0A-40E2-A8A8-D1BA793490F6}"/>
                    </a:ext>
                  </a:extLst>
                </p:cNvPr>
                <p:cNvGrpSpPr>
                  <a:grpSpLocks/>
                </p:cNvGrpSpPr>
                <p:nvPr/>
              </p:nvGrpSpPr>
              <p:grpSpPr bwMode="auto">
                <a:xfrm flipH="1">
                  <a:off x="6797694" y="3193568"/>
                  <a:ext cx="366379" cy="355411"/>
                  <a:chOff x="7891777" y="3347078"/>
                  <a:chExt cx="366379" cy="355411"/>
                </a:xfrm>
              </p:grpSpPr>
              <p:grpSp>
                <p:nvGrpSpPr>
                  <p:cNvPr id="93" name="Group 474">
                    <a:extLst>
                      <a:ext uri="{FF2B5EF4-FFF2-40B4-BE49-F238E27FC236}">
                        <a16:creationId xmlns:a16="http://schemas.microsoft.com/office/drawing/2014/main" id="{EA6F0C8D-B407-45C9-BB4B-42B35CADC1B0}"/>
                      </a:ext>
                    </a:extLst>
                  </p:cNvPr>
                  <p:cNvGrpSpPr>
                    <a:grpSpLocks/>
                  </p:cNvGrpSpPr>
                  <p:nvPr/>
                </p:nvGrpSpPr>
                <p:grpSpPr bwMode="auto">
                  <a:xfrm>
                    <a:off x="7891777" y="3347078"/>
                    <a:ext cx="366379" cy="157358"/>
                    <a:chOff x="7860582" y="3121098"/>
                    <a:chExt cx="366379" cy="157358"/>
                  </a:xfrm>
                </p:grpSpPr>
                <p:sp>
                  <p:nvSpPr>
                    <p:cNvPr id="97" name="Block Arc 96">
                      <a:extLst>
                        <a:ext uri="{FF2B5EF4-FFF2-40B4-BE49-F238E27FC236}">
                          <a16:creationId xmlns:a16="http://schemas.microsoft.com/office/drawing/2014/main" id="{206A71D3-57B5-44BF-84B6-CE8A7CC167DC}"/>
                        </a:ext>
                      </a:extLst>
                    </p:cNvPr>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8" name="Rectangle 97">
                      <a:extLst>
                        <a:ext uri="{FF2B5EF4-FFF2-40B4-BE49-F238E27FC236}">
                          <a16:creationId xmlns:a16="http://schemas.microsoft.com/office/drawing/2014/main" id="{5E7952B3-DBB6-4424-9610-63879E5D16FA}"/>
                        </a:ext>
                      </a:extLst>
                    </p:cNvPr>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94" name="Group 477">
                    <a:extLst>
                      <a:ext uri="{FF2B5EF4-FFF2-40B4-BE49-F238E27FC236}">
                        <a16:creationId xmlns:a16="http://schemas.microsoft.com/office/drawing/2014/main" id="{60F8A0BF-E429-44C4-8F95-9323D7AAD480}"/>
                      </a:ext>
                    </a:extLst>
                  </p:cNvPr>
                  <p:cNvGrpSpPr>
                    <a:grpSpLocks/>
                  </p:cNvGrpSpPr>
                  <p:nvPr/>
                </p:nvGrpSpPr>
                <p:grpSpPr bwMode="auto">
                  <a:xfrm>
                    <a:off x="7891777" y="3550557"/>
                    <a:ext cx="366379" cy="151932"/>
                    <a:chOff x="7860582" y="3134077"/>
                    <a:chExt cx="366379" cy="151932"/>
                  </a:xfrm>
                </p:grpSpPr>
                <p:sp>
                  <p:nvSpPr>
                    <p:cNvPr id="95" name="Block Arc 94">
                      <a:extLst>
                        <a:ext uri="{FF2B5EF4-FFF2-40B4-BE49-F238E27FC236}">
                          <a16:creationId xmlns:a16="http://schemas.microsoft.com/office/drawing/2014/main" id="{A79DCEA1-DCF5-4A68-A1C6-9594AAFD27CB}"/>
                        </a:ext>
                      </a:extLst>
                    </p:cNvPr>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6" name="Rectangle 95">
                      <a:extLst>
                        <a:ext uri="{FF2B5EF4-FFF2-40B4-BE49-F238E27FC236}">
                          <a16:creationId xmlns:a16="http://schemas.microsoft.com/office/drawing/2014/main" id="{FF46B3C1-708C-45C5-BF53-96B59C943697}"/>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87" name="Group 470">
                  <a:extLst>
                    <a:ext uri="{FF2B5EF4-FFF2-40B4-BE49-F238E27FC236}">
                      <a16:creationId xmlns:a16="http://schemas.microsoft.com/office/drawing/2014/main" id="{819BEB8F-A212-4DDE-AFD7-6909FC967386}"/>
                    </a:ext>
                  </a:extLst>
                </p:cNvPr>
                <p:cNvGrpSpPr>
                  <a:grpSpLocks/>
                </p:cNvGrpSpPr>
                <p:nvPr/>
              </p:nvGrpSpPr>
              <p:grpSpPr bwMode="auto">
                <a:xfrm>
                  <a:off x="7739420" y="3182715"/>
                  <a:ext cx="366377" cy="170923"/>
                  <a:chOff x="7860625" y="3109135"/>
                  <a:chExt cx="366377" cy="170923"/>
                </a:xfrm>
              </p:grpSpPr>
              <p:sp>
                <p:nvSpPr>
                  <p:cNvPr id="91" name="Block Arc 90">
                    <a:extLst>
                      <a:ext uri="{FF2B5EF4-FFF2-40B4-BE49-F238E27FC236}">
                        <a16:creationId xmlns:a16="http://schemas.microsoft.com/office/drawing/2014/main" id="{5A91AC2B-A908-41FE-B6C6-8121297B20BC}"/>
                      </a:ext>
                    </a:extLst>
                  </p:cNvPr>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2" name="Rectangle 91">
                    <a:extLst>
                      <a:ext uri="{FF2B5EF4-FFF2-40B4-BE49-F238E27FC236}">
                        <a16:creationId xmlns:a16="http://schemas.microsoft.com/office/drawing/2014/main" id="{51B67EAE-4D23-48EE-885C-513DB4BB403D}"/>
                      </a:ext>
                    </a:extLst>
                  </p:cNvPr>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88" name="Group 471">
                  <a:extLst>
                    <a:ext uri="{FF2B5EF4-FFF2-40B4-BE49-F238E27FC236}">
                      <a16:creationId xmlns:a16="http://schemas.microsoft.com/office/drawing/2014/main" id="{2288EDAF-97AB-4738-A195-F5667421573F}"/>
                    </a:ext>
                  </a:extLst>
                </p:cNvPr>
                <p:cNvGrpSpPr>
                  <a:grpSpLocks/>
                </p:cNvGrpSpPr>
                <p:nvPr/>
              </p:nvGrpSpPr>
              <p:grpSpPr bwMode="auto">
                <a:xfrm>
                  <a:off x="7739420" y="3386196"/>
                  <a:ext cx="366376" cy="157358"/>
                  <a:chOff x="7860625" y="3122116"/>
                  <a:chExt cx="366376" cy="157358"/>
                </a:xfrm>
              </p:grpSpPr>
              <p:sp>
                <p:nvSpPr>
                  <p:cNvPr id="89" name="Block Arc 88">
                    <a:extLst>
                      <a:ext uri="{FF2B5EF4-FFF2-40B4-BE49-F238E27FC236}">
                        <a16:creationId xmlns:a16="http://schemas.microsoft.com/office/drawing/2014/main" id="{3573FFC4-BB5F-40E6-8060-1A46B67108BF}"/>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0" name="Rectangle 89">
                    <a:extLst>
                      <a:ext uri="{FF2B5EF4-FFF2-40B4-BE49-F238E27FC236}">
                        <a16:creationId xmlns:a16="http://schemas.microsoft.com/office/drawing/2014/main" id="{68AC69CD-296B-4162-A3FD-838646351F8F}"/>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82" name="Snip Same Side Corner Rectangle 28">
                <a:extLst>
                  <a:ext uri="{FF2B5EF4-FFF2-40B4-BE49-F238E27FC236}">
                    <a16:creationId xmlns:a16="http://schemas.microsoft.com/office/drawing/2014/main" id="{AE9F2D5C-2859-4EB7-9687-461A448D9077}"/>
                  </a:ext>
                </a:extLst>
              </p:cNvPr>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3" name="Can 29">
                <a:extLst>
                  <a:ext uri="{FF2B5EF4-FFF2-40B4-BE49-F238E27FC236}">
                    <a16:creationId xmlns:a16="http://schemas.microsoft.com/office/drawing/2014/main" id="{5F60A434-67BE-483C-86AF-2D48F09D5A85}"/>
                  </a:ext>
                </a:extLst>
              </p:cNvPr>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84" name="Circular Arrow 30">
                <a:extLst>
                  <a:ext uri="{FF2B5EF4-FFF2-40B4-BE49-F238E27FC236}">
                    <a16:creationId xmlns:a16="http://schemas.microsoft.com/office/drawing/2014/main" id="{4E0A5343-3725-47AF-A37B-77F83B34CD05}"/>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5" name="Rounded Rectangle 31">
                <a:extLst>
                  <a:ext uri="{FF2B5EF4-FFF2-40B4-BE49-F238E27FC236}">
                    <a16:creationId xmlns:a16="http://schemas.microsoft.com/office/drawing/2014/main" id="{1F8281AC-13E0-4E77-A53D-71E94CF11360}"/>
                  </a:ext>
                </a:extLst>
              </p:cNvPr>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BE" sz="900" b="1" dirty="0">
                    <a:solidFill>
                      <a:srgbClr val="1E5846"/>
                    </a:solidFill>
                    <a:latin typeface="Arial Narrow"/>
                    <a:cs typeface="Arial Narrow"/>
                  </a:rPr>
                  <a:t>P</a:t>
                </a:r>
                <a:r>
                  <a:rPr lang="fr-BE" sz="900" b="1" dirty="0">
                    <a:solidFill>
                      <a:srgbClr val="1E5846"/>
                    </a:solidFill>
                    <a:latin typeface="Arial Narrow"/>
                    <a:cs typeface="Arial Narrow"/>
                  </a:rPr>
                  <a:t>o</a:t>
                </a:r>
                <a:r>
                  <a:rPr lang="en-BE" sz="900" b="1" dirty="0">
                    <a:solidFill>
                      <a:srgbClr val="1E5846"/>
                    </a:solidFill>
                    <a:latin typeface="Arial Narrow"/>
                    <a:cs typeface="Arial Narrow"/>
                  </a:rPr>
                  <a:t>s</a:t>
                </a:r>
                <a:r>
                  <a:rPr lang="fr-BE" sz="900" b="1" dirty="0">
                    <a:solidFill>
                      <a:srgbClr val="1E5846"/>
                    </a:solidFill>
                    <a:latin typeface="Arial Narrow"/>
                    <a:cs typeface="Arial Narrow"/>
                  </a:rPr>
                  <a:t>i</a:t>
                </a:r>
                <a:r>
                  <a:rPr lang="en-BE" sz="900" b="1" dirty="0">
                    <a:solidFill>
                      <a:srgbClr val="1E5846"/>
                    </a:solidFill>
                    <a:latin typeface="Arial Narrow"/>
                    <a:cs typeface="Arial Narrow"/>
                  </a:rPr>
                  <a:t>t</a:t>
                </a:r>
                <a:r>
                  <a:rPr lang="fr-BE" sz="900" b="1" dirty="0">
                    <a:solidFill>
                      <a:srgbClr val="1E5846"/>
                    </a:solidFill>
                    <a:latin typeface="Arial Narrow"/>
                    <a:cs typeface="Arial Narrow"/>
                  </a:rPr>
                  <a:t>i</a:t>
                </a:r>
                <a:r>
                  <a:rPr lang="en-BE" sz="900" b="1" dirty="0">
                    <a:solidFill>
                      <a:srgbClr val="1E5846"/>
                    </a:solidFill>
                    <a:latin typeface="Arial Narrow"/>
                    <a:cs typeface="Arial Narrow"/>
                  </a:rPr>
                  <a:t>o</a:t>
                </a:r>
                <a:r>
                  <a:rPr lang="fr-BE" sz="900" b="1" dirty="0">
                    <a:solidFill>
                      <a:srgbClr val="1E5846"/>
                    </a:solidFill>
                    <a:latin typeface="Arial Narrow"/>
                    <a:cs typeface="Arial Narrow"/>
                  </a:rPr>
                  <a:t>n</a:t>
                </a:r>
                <a:endParaRPr lang="en-US" sz="900" b="1" dirty="0">
                  <a:solidFill>
                    <a:srgbClr val="1E5846"/>
                  </a:solidFill>
                  <a:latin typeface="Arial Narrow"/>
                  <a:cs typeface="Arial Narrow"/>
                </a:endParaRPr>
              </a:p>
              <a:p>
                <a:pPr algn="ctr">
                  <a:lnSpc>
                    <a:spcPct val="70000"/>
                  </a:lnSpc>
                  <a:defRPr/>
                </a:pPr>
                <a:r>
                  <a:rPr lang="en-BE" sz="900" b="1" dirty="0">
                    <a:solidFill>
                      <a:srgbClr val="1E5846"/>
                    </a:solidFill>
                    <a:latin typeface="Arial Narrow"/>
                    <a:cs typeface="Arial Narrow"/>
                  </a:rPr>
                  <a:t>Keeping</a:t>
                </a:r>
                <a:endParaRPr lang="en-US" sz="900" b="1" dirty="0">
                  <a:solidFill>
                    <a:srgbClr val="1E5846"/>
                  </a:solidFill>
                  <a:latin typeface="Arial Narrow"/>
                  <a:cs typeface="Arial Narrow"/>
                </a:endParaRPr>
              </a:p>
            </p:txBody>
          </p:sp>
        </p:grpSp>
        <p:grpSp>
          <p:nvGrpSpPr>
            <p:cNvPr id="16" name="Group 813">
              <a:extLst>
                <a:ext uri="{FF2B5EF4-FFF2-40B4-BE49-F238E27FC236}">
                  <a16:creationId xmlns:a16="http://schemas.microsoft.com/office/drawing/2014/main" id="{C21D5F24-3A07-48E7-A238-272279D19FCE}"/>
                </a:ext>
              </a:extLst>
            </p:cNvPr>
            <p:cNvGrpSpPr>
              <a:grpSpLocks noChangeAspect="1"/>
            </p:cNvGrpSpPr>
            <p:nvPr/>
          </p:nvGrpSpPr>
          <p:grpSpPr bwMode="auto">
            <a:xfrm>
              <a:off x="3870397" y="4888015"/>
              <a:ext cx="1020593" cy="636491"/>
              <a:chOff x="104936" y="2784475"/>
              <a:chExt cx="764758" cy="469502"/>
            </a:xfrm>
          </p:grpSpPr>
          <p:grpSp>
            <p:nvGrpSpPr>
              <p:cNvPr id="63" name="Group 481">
                <a:extLst>
                  <a:ext uri="{FF2B5EF4-FFF2-40B4-BE49-F238E27FC236}">
                    <a16:creationId xmlns:a16="http://schemas.microsoft.com/office/drawing/2014/main" id="{17513D4E-E1DE-48DF-ADE5-A56766C90DE9}"/>
                  </a:ext>
                </a:extLst>
              </p:cNvPr>
              <p:cNvGrpSpPr>
                <a:grpSpLocks/>
              </p:cNvGrpSpPr>
              <p:nvPr/>
            </p:nvGrpSpPr>
            <p:grpSpPr bwMode="auto">
              <a:xfrm>
                <a:off x="104947" y="2909780"/>
                <a:ext cx="764759" cy="212543"/>
                <a:chOff x="6797694" y="3182715"/>
                <a:chExt cx="1308102" cy="363550"/>
              </a:xfrm>
            </p:grpSpPr>
            <p:grpSp>
              <p:nvGrpSpPr>
                <p:cNvPr id="68" name="Group 480">
                  <a:extLst>
                    <a:ext uri="{FF2B5EF4-FFF2-40B4-BE49-F238E27FC236}">
                      <a16:creationId xmlns:a16="http://schemas.microsoft.com/office/drawing/2014/main" id="{72ED8938-6F90-429E-8EB5-DFA7C5FD3DA3}"/>
                    </a:ext>
                  </a:extLst>
                </p:cNvPr>
                <p:cNvGrpSpPr>
                  <a:grpSpLocks/>
                </p:cNvGrpSpPr>
                <p:nvPr/>
              </p:nvGrpSpPr>
              <p:grpSpPr bwMode="auto">
                <a:xfrm flipH="1">
                  <a:off x="6797694" y="3193566"/>
                  <a:ext cx="366379" cy="352699"/>
                  <a:chOff x="7891777" y="3347076"/>
                  <a:chExt cx="366379" cy="352699"/>
                </a:xfrm>
              </p:grpSpPr>
              <p:grpSp>
                <p:nvGrpSpPr>
                  <p:cNvPr id="75" name="Group 474">
                    <a:extLst>
                      <a:ext uri="{FF2B5EF4-FFF2-40B4-BE49-F238E27FC236}">
                        <a16:creationId xmlns:a16="http://schemas.microsoft.com/office/drawing/2014/main" id="{D97C0600-EF4D-46AD-BACA-ADA13D5DDB9E}"/>
                      </a:ext>
                    </a:extLst>
                  </p:cNvPr>
                  <p:cNvGrpSpPr>
                    <a:grpSpLocks/>
                  </p:cNvGrpSpPr>
                  <p:nvPr/>
                </p:nvGrpSpPr>
                <p:grpSpPr bwMode="auto">
                  <a:xfrm>
                    <a:off x="7891777" y="3347076"/>
                    <a:ext cx="366379" cy="157358"/>
                    <a:chOff x="7860582" y="3121096"/>
                    <a:chExt cx="366379" cy="157358"/>
                  </a:xfrm>
                </p:grpSpPr>
                <p:sp>
                  <p:nvSpPr>
                    <p:cNvPr id="79" name="Block Arc 78">
                      <a:extLst>
                        <a:ext uri="{FF2B5EF4-FFF2-40B4-BE49-F238E27FC236}">
                          <a16:creationId xmlns:a16="http://schemas.microsoft.com/office/drawing/2014/main" id="{7BF6C9BE-1265-4827-AFFE-522B3E1D8C71}"/>
                        </a:ext>
                      </a:extLst>
                    </p:cNvPr>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0" name="Rectangle 79">
                      <a:extLst>
                        <a:ext uri="{FF2B5EF4-FFF2-40B4-BE49-F238E27FC236}">
                          <a16:creationId xmlns:a16="http://schemas.microsoft.com/office/drawing/2014/main" id="{4BDF14C5-174A-4407-9652-1DF62DA5FD77}"/>
                        </a:ext>
                      </a:extLst>
                    </p:cNvPr>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76" name="Group 477">
                    <a:extLst>
                      <a:ext uri="{FF2B5EF4-FFF2-40B4-BE49-F238E27FC236}">
                        <a16:creationId xmlns:a16="http://schemas.microsoft.com/office/drawing/2014/main" id="{A4A97015-1850-4DCA-8E1D-8FB8560EF8F4}"/>
                      </a:ext>
                    </a:extLst>
                  </p:cNvPr>
                  <p:cNvGrpSpPr>
                    <a:grpSpLocks/>
                  </p:cNvGrpSpPr>
                  <p:nvPr/>
                </p:nvGrpSpPr>
                <p:grpSpPr bwMode="auto">
                  <a:xfrm>
                    <a:off x="7891777" y="3550557"/>
                    <a:ext cx="366379" cy="149218"/>
                    <a:chOff x="7860582" y="3134077"/>
                    <a:chExt cx="366379" cy="149218"/>
                  </a:xfrm>
                </p:grpSpPr>
                <p:sp>
                  <p:nvSpPr>
                    <p:cNvPr id="77" name="Block Arc 76">
                      <a:extLst>
                        <a:ext uri="{FF2B5EF4-FFF2-40B4-BE49-F238E27FC236}">
                          <a16:creationId xmlns:a16="http://schemas.microsoft.com/office/drawing/2014/main" id="{F6D54BF0-88E1-46F9-ABAC-4FFFF97DECA3}"/>
                        </a:ext>
                      </a:extLst>
                    </p:cNvPr>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8" name="Rectangle 77">
                      <a:extLst>
                        <a:ext uri="{FF2B5EF4-FFF2-40B4-BE49-F238E27FC236}">
                          <a16:creationId xmlns:a16="http://schemas.microsoft.com/office/drawing/2014/main" id="{9AE37629-68D1-4894-BA62-A1C5D036897C}"/>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69" name="Group 470">
                  <a:extLst>
                    <a:ext uri="{FF2B5EF4-FFF2-40B4-BE49-F238E27FC236}">
                      <a16:creationId xmlns:a16="http://schemas.microsoft.com/office/drawing/2014/main" id="{E4DCFF98-473E-46E1-922F-2491E0BE98DB}"/>
                    </a:ext>
                  </a:extLst>
                </p:cNvPr>
                <p:cNvGrpSpPr>
                  <a:grpSpLocks/>
                </p:cNvGrpSpPr>
                <p:nvPr/>
              </p:nvGrpSpPr>
              <p:grpSpPr bwMode="auto">
                <a:xfrm>
                  <a:off x="7739420" y="3182715"/>
                  <a:ext cx="366376" cy="170924"/>
                  <a:chOff x="7860625" y="3109135"/>
                  <a:chExt cx="366376" cy="170924"/>
                </a:xfrm>
              </p:grpSpPr>
              <p:sp>
                <p:nvSpPr>
                  <p:cNvPr id="73" name="Block Arc 72">
                    <a:extLst>
                      <a:ext uri="{FF2B5EF4-FFF2-40B4-BE49-F238E27FC236}">
                        <a16:creationId xmlns:a16="http://schemas.microsoft.com/office/drawing/2014/main" id="{C4844DFC-2048-4F44-95FB-D4DBD6572FC5}"/>
                      </a:ext>
                    </a:extLst>
                  </p:cNvPr>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4" name="Rectangle 73">
                    <a:extLst>
                      <a:ext uri="{FF2B5EF4-FFF2-40B4-BE49-F238E27FC236}">
                        <a16:creationId xmlns:a16="http://schemas.microsoft.com/office/drawing/2014/main" id="{CCD75263-7613-4EDB-81A9-24741EA9A7CB}"/>
                      </a:ext>
                    </a:extLst>
                  </p:cNvPr>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70" name="Group 471">
                  <a:extLst>
                    <a:ext uri="{FF2B5EF4-FFF2-40B4-BE49-F238E27FC236}">
                      <a16:creationId xmlns:a16="http://schemas.microsoft.com/office/drawing/2014/main" id="{AD326FCA-0872-4E18-9543-2D1BB92D8AEF}"/>
                    </a:ext>
                  </a:extLst>
                </p:cNvPr>
                <p:cNvGrpSpPr>
                  <a:grpSpLocks/>
                </p:cNvGrpSpPr>
                <p:nvPr/>
              </p:nvGrpSpPr>
              <p:grpSpPr bwMode="auto">
                <a:xfrm>
                  <a:off x="7739420" y="3386196"/>
                  <a:ext cx="366376" cy="157358"/>
                  <a:chOff x="7860625" y="3122116"/>
                  <a:chExt cx="366376" cy="157358"/>
                </a:xfrm>
              </p:grpSpPr>
              <p:sp>
                <p:nvSpPr>
                  <p:cNvPr id="71" name="Block Arc 70">
                    <a:extLst>
                      <a:ext uri="{FF2B5EF4-FFF2-40B4-BE49-F238E27FC236}">
                        <a16:creationId xmlns:a16="http://schemas.microsoft.com/office/drawing/2014/main" id="{4A378C6A-00F6-4BFB-8C63-6082E6C0217E}"/>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2" name="Rectangle 71">
                    <a:extLst>
                      <a:ext uri="{FF2B5EF4-FFF2-40B4-BE49-F238E27FC236}">
                        <a16:creationId xmlns:a16="http://schemas.microsoft.com/office/drawing/2014/main" id="{00381197-50C7-4320-8DCD-45CA4DD04B66}"/>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64" name="Snip Same Side Corner Rectangle 47">
                <a:extLst>
                  <a:ext uri="{FF2B5EF4-FFF2-40B4-BE49-F238E27FC236}">
                    <a16:creationId xmlns:a16="http://schemas.microsoft.com/office/drawing/2014/main" id="{42456BE1-52A7-4BFC-AEDA-81607B3E3E31}"/>
                  </a:ext>
                </a:extLst>
              </p:cNvPr>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5" name="Can 48">
                <a:extLst>
                  <a:ext uri="{FF2B5EF4-FFF2-40B4-BE49-F238E27FC236}">
                    <a16:creationId xmlns:a16="http://schemas.microsoft.com/office/drawing/2014/main" id="{90F66228-7D27-495D-B0A8-D86B312C46C3}"/>
                  </a:ext>
                </a:extLst>
              </p:cNvPr>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66" name="Circular Arrow 49">
                <a:extLst>
                  <a:ext uri="{FF2B5EF4-FFF2-40B4-BE49-F238E27FC236}">
                    <a16:creationId xmlns:a16="http://schemas.microsoft.com/office/drawing/2014/main" id="{BA8BF5A4-E880-428E-BF57-6BF0E03BC309}"/>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7" name="Rounded Rectangle 50">
                <a:extLst>
                  <a:ext uri="{FF2B5EF4-FFF2-40B4-BE49-F238E27FC236}">
                    <a16:creationId xmlns:a16="http://schemas.microsoft.com/office/drawing/2014/main" id="{0398F7BC-0AF9-4BD3-9125-DB01D326BE4F}"/>
                  </a:ext>
                </a:extLst>
              </p:cNvPr>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Contact </a:t>
                </a:r>
                <a:br>
                  <a:rPr lang="en-US" sz="900" b="1" dirty="0">
                    <a:solidFill>
                      <a:srgbClr val="1E5846"/>
                    </a:solidFill>
                    <a:latin typeface="Arial Narrow"/>
                    <a:cs typeface="Arial Narrow"/>
                  </a:rPr>
                </a:br>
                <a:r>
                  <a:rPr lang="en-US" sz="900" b="1" dirty="0">
                    <a:solidFill>
                      <a:srgbClr val="1E5846"/>
                    </a:solidFill>
                    <a:latin typeface="Arial Narrow"/>
                    <a:cs typeface="Arial Narrow"/>
                  </a:rPr>
                  <a:t>Dialog</a:t>
                </a:r>
              </a:p>
            </p:txBody>
          </p:sp>
        </p:grpSp>
        <p:grpSp>
          <p:nvGrpSpPr>
            <p:cNvPr id="17" name="Group 832">
              <a:extLst>
                <a:ext uri="{FF2B5EF4-FFF2-40B4-BE49-F238E27FC236}">
                  <a16:creationId xmlns:a16="http://schemas.microsoft.com/office/drawing/2014/main" id="{77C393C6-62EA-460E-A111-9A03886CFC64}"/>
                </a:ext>
              </a:extLst>
            </p:cNvPr>
            <p:cNvGrpSpPr>
              <a:grpSpLocks noChangeAspect="1"/>
            </p:cNvGrpSpPr>
            <p:nvPr/>
          </p:nvGrpSpPr>
          <p:grpSpPr bwMode="auto">
            <a:xfrm>
              <a:off x="7301010" y="4819707"/>
              <a:ext cx="1020593" cy="636491"/>
              <a:chOff x="104936" y="2784475"/>
              <a:chExt cx="764758" cy="469502"/>
            </a:xfrm>
          </p:grpSpPr>
          <p:grpSp>
            <p:nvGrpSpPr>
              <p:cNvPr id="45" name="Group 481">
                <a:extLst>
                  <a:ext uri="{FF2B5EF4-FFF2-40B4-BE49-F238E27FC236}">
                    <a16:creationId xmlns:a16="http://schemas.microsoft.com/office/drawing/2014/main" id="{62245263-8E45-420D-A6E9-A910C6AF8070}"/>
                  </a:ext>
                </a:extLst>
              </p:cNvPr>
              <p:cNvGrpSpPr>
                <a:grpSpLocks/>
              </p:cNvGrpSpPr>
              <p:nvPr/>
            </p:nvGrpSpPr>
            <p:grpSpPr bwMode="auto">
              <a:xfrm>
                <a:off x="104944" y="2909782"/>
                <a:ext cx="764759" cy="214130"/>
                <a:chOff x="6797694" y="3182715"/>
                <a:chExt cx="1308103" cy="366264"/>
              </a:xfrm>
            </p:grpSpPr>
            <p:grpSp>
              <p:nvGrpSpPr>
                <p:cNvPr id="50" name="Group 480">
                  <a:extLst>
                    <a:ext uri="{FF2B5EF4-FFF2-40B4-BE49-F238E27FC236}">
                      <a16:creationId xmlns:a16="http://schemas.microsoft.com/office/drawing/2014/main" id="{ADEB3632-B3D4-4CA4-A7DF-1B854C0409CE}"/>
                    </a:ext>
                  </a:extLst>
                </p:cNvPr>
                <p:cNvGrpSpPr>
                  <a:grpSpLocks/>
                </p:cNvGrpSpPr>
                <p:nvPr/>
              </p:nvGrpSpPr>
              <p:grpSpPr bwMode="auto">
                <a:xfrm flipH="1">
                  <a:off x="6797694" y="3193568"/>
                  <a:ext cx="366379" cy="355411"/>
                  <a:chOff x="7891777" y="3347078"/>
                  <a:chExt cx="366379" cy="355411"/>
                </a:xfrm>
              </p:grpSpPr>
              <p:grpSp>
                <p:nvGrpSpPr>
                  <p:cNvPr id="57" name="Group 474">
                    <a:extLst>
                      <a:ext uri="{FF2B5EF4-FFF2-40B4-BE49-F238E27FC236}">
                        <a16:creationId xmlns:a16="http://schemas.microsoft.com/office/drawing/2014/main" id="{0864F96A-819F-43F5-A34B-91C7FB415188}"/>
                      </a:ext>
                    </a:extLst>
                  </p:cNvPr>
                  <p:cNvGrpSpPr>
                    <a:grpSpLocks/>
                  </p:cNvGrpSpPr>
                  <p:nvPr/>
                </p:nvGrpSpPr>
                <p:grpSpPr bwMode="auto">
                  <a:xfrm>
                    <a:off x="7891777" y="3347078"/>
                    <a:ext cx="366379" cy="157358"/>
                    <a:chOff x="7860582" y="3121098"/>
                    <a:chExt cx="366379" cy="157358"/>
                  </a:xfrm>
                </p:grpSpPr>
                <p:sp>
                  <p:nvSpPr>
                    <p:cNvPr id="61" name="Block Arc 60">
                      <a:extLst>
                        <a:ext uri="{FF2B5EF4-FFF2-40B4-BE49-F238E27FC236}">
                          <a16:creationId xmlns:a16="http://schemas.microsoft.com/office/drawing/2014/main" id="{20DA0988-7FF9-4CC2-9C78-43611FB1C93A}"/>
                        </a:ext>
                      </a:extLst>
                    </p:cNvPr>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2" name="Rectangle 61">
                      <a:extLst>
                        <a:ext uri="{FF2B5EF4-FFF2-40B4-BE49-F238E27FC236}">
                          <a16:creationId xmlns:a16="http://schemas.microsoft.com/office/drawing/2014/main" id="{3310E8B2-D27A-4243-9A6E-166748D9D25E}"/>
                        </a:ext>
                      </a:extLst>
                    </p:cNvPr>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58" name="Group 477">
                    <a:extLst>
                      <a:ext uri="{FF2B5EF4-FFF2-40B4-BE49-F238E27FC236}">
                        <a16:creationId xmlns:a16="http://schemas.microsoft.com/office/drawing/2014/main" id="{9E2A5E1C-6C59-4B60-A4F9-2286244FEA2B}"/>
                      </a:ext>
                    </a:extLst>
                  </p:cNvPr>
                  <p:cNvGrpSpPr>
                    <a:grpSpLocks/>
                  </p:cNvGrpSpPr>
                  <p:nvPr/>
                </p:nvGrpSpPr>
                <p:grpSpPr bwMode="auto">
                  <a:xfrm>
                    <a:off x="7891777" y="3550557"/>
                    <a:ext cx="366379" cy="151932"/>
                    <a:chOff x="7860582" y="3134077"/>
                    <a:chExt cx="366379" cy="151932"/>
                  </a:xfrm>
                </p:grpSpPr>
                <p:sp>
                  <p:nvSpPr>
                    <p:cNvPr id="59" name="Block Arc 58">
                      <a:extLst>
                        <a:ext uri="{FF2B5EF4-FFF2-40B4-BE49-F238E27FC236}">
                          <a16:creationId xmlns:a16="http://schemas.microsoft.com/office/drawing/2014/main" id="{C28CAE5C-A139-40BE-BA0C-CA470D3E7FD4}"/>
                        </a:ext>
                      </a:extLst>
                    </p:cNvPr>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0" name="Rectangle 59">
                      <a:extLst>
                        <a:ext uri="{FF2B5EF4-FFF2-40B4-BE49-F238E27FC236}">
                          <a16:creationId xmlns:a16="http://schemas.microsoft.com/office/drawing/2014/main" id="{25F13D34-1499-404B-A528-4A4C8942407D}"/>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51" name="Group 470">
                  <a:extLst>
                    <a:ext uri="{FF2B5EF4-FFF2-40B4-BE49-F238E27FC236}">
                      <a16:creationId xmlns:a16="http://schemas.microsoft.com/office/drawing/2014/main" id="{8A46BF18-7189-4EF9-B079-87606AF2A225}"/>
                    </a:ext>
                  </a:extLst>
                </p:cNvPr>
                <p:cNvGrpSpPr>
                  <a:grpSpLocks/>
                </p:cNvGrpSpPr>
                <p:nvPr/>
              </p:nvGrpSpPr>
              <p:grpSpPr bwMode="auto">
                <a:xfrm>
                  <a:off x="7739420" y="3182715"/>
                  <a:ext cx="366377" cy="170923"/>
                  <a:chOff x="7860625" y="3109135"/>
                  <a:chExt cx="366377" cy="170923"/>
                </a:xfrm>
              </p:grpSpPr>
              <p:sp>
                <p:nvSpPr>
                  <p:cNvPr id="55" name="Block Arc 54">
                    <a:extLst>
                      <a:ext uri="{FF2B5EF4-FFF2-40B4-BE49-F238E27FC236}">
                        <a16:creationId xmlns:a16="http://schemas.microsoft.com/office/drawing/2014/main" id="{9C694EDA-F3BA-4474-BB3C-E27402D30371}"/>
                      </a:ext>
                    </a:extLst>
                  </p:cNvPr>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6" name="Rectangle 55">
                    <a:extLst>
                      <a:ext uri="{FF2B5EF4-FFF2-40B4-BE49-F238E27FC236}">
                        <a16:creationId xmlns:a16="http://schemas.microsoft.com/office/drawing/2014/main" id="{37B3BDEE-41F8-420E-B858-0EEF760275A1}"/>
                      </a:ext>
                    </a:extLst>
                  </p:cNvPr>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52" name="Group 471">
                  <a:extLst>
                    <a:ext uri="{FF2B5EF4-FFF2-40B4-BE49-F238E27FC236}">
                      <a16:creationId xmlns:a16="http://schemas.microsoft.com/office/drawing/2014/main" id="{40800182-4FDE-4E98-B7E3-ACEF151227BD}"/>
                    </a:ext>
                  </a:extLst>
                </p:cNvPr>
                <p:cNvGrpSpPr>
                  <a:grpSpLocks/>
                </p:cNvGrpSpPr>
                <p:nvPr/>
              </p:nvGrpSpPr>
              <p:grpSpPr bwMode="auto">
                <a:xfrm>
                  <a:off x="7739420" y="3386196"/>
                  <a:ext cx="366376" cy="157358"/>
                  <a:chOff x="7860625" y="3122116"/>
                  <a:chExt cx="366376" cy="157358"/>
                </a:xfrm>
              </p:grpSpPr>
              <p:sp>
                <p:nvSpPr>
                  <p:cNvPr id="53" name="Block Arc 52">
                    <a:extLst>
                      <a:ext uri="{FF2B5EF4-FFF2-40B4-BE49-F238E27FC236}">
                        <a16:creationId xmlns:a16="http://schemas.microsoft.com/office/drawing/2014/main" id="{6A7A1558-5808-4E48-8CFE-FAC9A3FDA90D}"/>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4" name="Rectangle 53">
                    <a:extLst>
                      <a:ext uri="{FF2B5EF4-FFF2-40B4-BE49-F238E27FC236}">
                        <a16:creationId xmlns:a16="http://schemas.microsoft.com/office/drawing/2014/main" id="{1F1150DE-E468-4102-8B6A-004B715A38C9}"/>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46" name="Snip Same Side Corner Rectangle 66">
                <a:extLst>
                  <a:ext uri="{FF2B5EF4-FFF2-40B4-BE49-F238E27FC236}">
                    <a16:creationId xmlns:a16="http://schemas.microsoft.com/office/drawing/2014/main" id="{ED88D496-D4D9-4BE7-82EE-C3DF74B27BA4}"/>
                  </a:ext>
                </a:extLst>
              </p:cNvPr>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7" name="Can 67">
                <a:extLst>
                  <a:ext uri="{FF2B5EF4-FFF2-40B4-BE49-F238E27FC236}">
                    <a16:creationId xmlns:a16="http://schemas.microsoft.com/office/drawing/2014/main" id="{2213105D-6CA1-4B88-89AA-ADCD784EA19C}"/>
                  </a:ext>
                </a:extLst>
              </p:cNvPr>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48" name="Circular Arrow 68">
                <a:extLst>
                  <a:ext uri="{FF2B5EF4-FFF2-40B4-BE49-F238E27FC236}">
                    <a16:creationId xmlns:a16="http://schemas.microsoft.com/office/drawing/2014/main" id="{110FAABA-6CC8-405A-9480-C9208C0D8C76}"/>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9" name="Rounded Rectangle 69">
                <a:extLst>
                  <a:ext uri="{FF2B5EF4-FFF2-40B4-BE49-F238E27FC236}">
                    <a16:creationId xmlns:a16="http://schemas.microsoft.com/office/drawing/2014/main" id="{A06E5B50-6B79-413D-AD58-144CEC9482B3}"/>
                  </a:ext>
                </a:extLst>
              </p:cNvPr>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Execution</a:t>
                </a:r>
              </a:p>
            </p:txBody>
          </p:sp>
        </p:grpSp>
        <p:grpSp>
          <p:nvGrpSpPr>
            <p:cNvPr id="18" name="Group 851">
              <a:extLst>
                <a:ext uri="{FF2B5EF4-FFF2-40B4-BE49-F238E27FC236}">
                  <a16:creationId xmlns:a16="http://schemas.microsoft.com/office/drawing/2014/main" id="{A81159A7-00C4-4254-90C0-57FAD37E9FB9}"/>
                </a:ext>
              </a:extLst>
            </p:cNvPr>
            <p:cNvGrpSpPr>
              <a:grpSpLocks noChangeAspect="1"/>
            </p:cNvGrpSpPr>
            <p:nvPr/>
          </p:nvGrpSpPr>
          <p:grpSpPr bwMode="auto">
            <a:xfrm>
              <a:off x="5559057" y="4174623"/>
              <a:ext cx="1020593" cy="634341"/>
              <a:chOff x="104936" y="2784475"/>
              <a:chExt cx="764758" cy="469502"/>
            </a:xfrm>
          </p:grpSpPr>
          <p:grpSp>
            <p:nvGrpSpPr>
              <p:cNvPr id="27" name="Group 481">
                <a:extLst>
                  <a:ext uri="{FF2B5EF4-FFF2-40B4-BE49-F238E27FC236}">
                    <a16:creationId xmlns:a16="http://schemas.microsoft.com/office/drawing/2014/main" id="{F44C5FE4-012F-4EA5-B67B-9D36F608B732}"/>
                  </a:ext>
                </a:extLst>
              </p:cNvPr>
              <p:cNvGrpSpPr>
                <a:grpSpLocks/>
              </p:cNvGrpSpPr>
              <p:nvPr/>
            </p:nvGrpSpPr>
            <p:grpSpPr bwMode="auto">
              <a:xfrm>
                <a:off x="104947" y="2916572"/>
                <a:ext cx="764759" cy="203717"/>
                <a:chOff x="6797694" y="3194329"/>
                <a:chExt cx="1308102" cy="348453"/>
              </a:xfrm>
            </p:grpSpPr>
            <p:grpSp>
              <p:nvGrpSpPr>
                <p:cNvPr id="32" name="Group 480">
                  <a:extLst>
                    <a:ext uri="{FF2B5EF4-FFF2-40B4-BE49-F238E27FC236}">
                      <a16:creationId xmlns:a16="http://schemas.microsoft.com/office/drawing/2014/main" id="{368A488F-2F6C-4431-A0CB-FA71ABC45D03}"/>
                    </a:ext>
                  </a:extLst>
                </p:cNvPr>
                <p:cNvGrpSpPr>
                  <a:grpSpLocks/>
                </p:cNvGrpSpPr>
                <p:nvPr/>
              </p:nvGrpSpPr>
              <p:grpSpPr bwMode="auto">
                <a:xfrm flipH="1">
                  <a:off x="6797694" y="3194329"/>
                  <a:ext cx="366379" cy="348452"/>
                  <a:chOff x="7891777" y="3347839"/>
                  <a:chExt cx="366379" cy="348452"/>
                </a:xfrm>
              </p:grpSpPr>
              <p:grpSp>
                <p:nvGrpSpPr>
                  <p:cNvPr id="39" name="Group 474">
                    <a:extLst>
                      <a:ext uri="{FF2B5EF4-FFF2-40B4-BE49-F238E27FC236}">
                        <a16:creationId xmlns:a16="http://schemas.microsoft.com/office/drawing/2014/main" id="{59593F87-877F-4EBF-A6BD-60D74328D984}"/>
                      </a:ext>
                    </a:extLst>
                  </p:cNvPr>
                  <p:cNvGrpSpPr>
                    <a:grpSpLocks/>
                  </p:cNvGrpSpPr>
                  <p:nvPr/>
                </p:nvGrpSpPr>
                <p:grpSpPr bwMode="auto">
                  <a:xfrm>
                    <a:off x="7891777" y="3347839"/>
                    <a:ext cx="366379" cy="157892"/>
                    <a:chOff x="7860582" y="3121859"/>
                    <a:chExt cx="366379" cy="157892"/>
                  </a:xfrm>
                </p:grpSpPr>
                <p:sp>
                  <p:nvSpPr>
                    <p:cNvPr id="43" name="Block Arc 42">
                      <a:extLst>
                        <a:ext uri="{FF2B5EF4-FFF2-40B4-BE49-F238E27FC236}">
                          <a16:creationId xmlns:a16="http://schemas.microsoft.com/office/drawing/2014/main" id="{2B4AB7A2-7262-4D9A-9F73-D59143CF5C94}"/>
                        </a:ext>
                      </a:extLst>
                    </p:cNvPr>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4" name="Rectangle 43">
                      <a:extLst>
                        <a:ext uri="{FF2B5EF4-FFF2-40B4-BE49-F238E27FC236}">
                          <a16:creationId xmlns:a16="http://schemas.microsoft.com/office/drawing/2014/main" id="{DE045889-6B4C-4C4C-A530-4696C8D78A9B}"/>
                        </a:ext>
                      </a:extLst>
                    </p:cNvPr>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40" name="Group 477">
                    <a:extLst>
                      <a:ext uri="{FF2B5EF4-FFF2-40B4-BE49-F238E27FC236}">
                        <a16:creationId xmlns:a16="http://schemas.microsoft.com/office/drawing/2014/main" id="{70C91B25-35D1-42E3-914D-914841DDAA60}"/>
                      </a:ext>
                    </a:extLst>
                  </p:cNvPr>
                  <p:cNvGrpSpPr>
                    <a:grpSpLocks/>
                  </p:cNvGrpSpPr>
                  <p:nvPr/>
                </p:nvGrpSpPr>
                <p:grpSpPr bwMode="auto">
                  <a:xfrm>
                    <a:off x="7891777" y="3538399"/>
                    <a:ext cx="366379" cy="157892"/>
                    <a:chOff x="7860582" y="3121919"/>
                    <a:chExt cx="366379" cy="157892"/>
                  </a:xfrm>
                </p:grpSpPr>
                <p:sp>
                  <p:nvSpPr>
                    <p:cNvPr id="41" name="Block Arc 40">
                      <a:extLst>
                        <a:ext uri="{FF2B5EF4-FFF2-40B4-BE49-F238E27FC236}">
                          <a16:creationId xmlns:a16="http://schemas.microsoft.com/office/drawing/2014/main" id="{0EC00649-B4C0-4FF0-8E2B-1467E3D0C5FD}"/>
                        </a:ext>
                      </a:extLst>
                    </p:cNvPr>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2" name="Rectangle 41">
                      <a:extLst>
                        <a:ext uri="{FF2B5EF4-FFF2-40B4-BE49-F238E27FC236}">
                          <a16:creationId xmlns:a16="http://schemas.microsoft.com/office/drawing/2014/main" id="{6AF0C8C2-C95F-41EF-97AD-CC93C5088D17}"/>
                        </a:ext>
                      </a:extLst>
                    </p:cNvPr>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33" name="Group 470">
                  <a:extLst>
                    <a:ext uri="{FF2B5EF4-FFF2-40B4-BE49-F238E27FC236}">
                      <a16:creationId xmlns:a16="http://schemas.microsoft.com/office/drawing/2014/main" id="{ABA7AB73-8B4B-474A-8E53-BA5EBA8C75F7}"/>
                    </a:ext>
                  </a:extLst>
                </p:cNvPr>
                <p:cNvGrpSpPr>
                  <a:grpSpLocks/>
                </p:cNvGrpSpPr>
                <p:nvPr/>
              </p:nvGrpSpPr>
              <p:grpSpPr bwMode="auto">
                <a:xfrm>
                  <a:off x="7739420" y="3194330"/>
                  <a:ext cx="366376" cy="157892"/>
                  <a:chOff x="7860625" y="3120750"/>
                  <a:chExt cx="366376" cy="157892"/>
                </a:xfrm>
              </p:grpSpPr>
              <p:sp>
                <p:nvSpPr>
                  <p:cNvPr id="37" name="Block Arc 36">
                    <a:extLst>
                      <a:ext uri="{FF2B5EF4-FFF2-40B4-BE49-F238E27FC236}">
                        <a16:creationId xmlns:a16="http://schemas.microsoft.com/office/drawing/2014/main" id="{4F5107F9-F660-4181-BE02-3FD1FA707EAE}"/>
                      </a:ext>
                    </a:extLst>
                  </p:cNvPr>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8" name="Rectangle 37">
                    <a:extLst>
                      <a:ext uri="{FF2B5EF4-FFF2-40B4-BE49-F238E27FC236}">
                        <a16:creationId xmlns:a16="http://schemas.microsoft.com/office/drawing/2014/main" id="{01EFEB49-3066-4C16-8024-13136C2535C0}"/>
                      </a:ext>
                    </a:extLst>
                  </p:cNvPr>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34" name="Group 471">
                  <a:extLst>
                    <a:ext uri="{FF2B5EF4-FFF2-40B4-BE49-F238E27FC236}">
                      <a16:creationId xmlns:a16="http://schemas.microsoft.com/office/drawing/2014/main" id="{983E4D9B-C8D4-421A-AA7D-FBE1765DCFA1}"/>
                    </a:ext>
                  </a:extLst>
                </p:cNvPr>
                <p:cNvGrpSpPr>
                  <a:grpSpLocks/>
                </p:cNvGrpSpPr>
                <p:nvPr/>
              </p:nvGrpSpPr>
              <p:grpSpPr bwMode="auto">
                <a:xfrm>
                  <a:off x="7739420" y="3384890"/>
                  <a:ext cx="366376" cy="157892"/>
                  <a:chOff x="7860625" y="3120810"/>
                  <a:chExt cx="366376" cy="157892"/>
                </a:xfrm>
              </p:grpSpPr>
              <p:sp>
                <p:nvSpPr>
                  <p:cNvPr id="35" name="Block Arc 34">
                    <a:extLst>
                      <a:ext uri="{FF2B5EF4-FFF2-40B4-BE49-F238E27FC236}">
                        <a16:creationId xmlns:a16="http://schemas.microsoft.com/office/drawing/2014/main" id="{3BF7FB3A-37B9-4594-9C99-FD89184A907D}"/>
                      </a:ext>
                    </a:extLst>
                  </p:cNvPr>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6" name="Rectangle 35">
                    <a:extLst>
                      <a:ext uri="{FF2B5EF4-FFF2-40B4-BE49-F238E27FC236}">
                        <a16:creationId xmlns:a16="http://schemas.microsoft.com/office/drawing/2014/main" id="{1443C87F-067A-4E9D-A2DC-14CD18E2C18A}"/>
                      </a:ext>
                    </a:extLst>
                  </p:cNvPr>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28" name="Snip Same Side Corner Rectangle 85">
                <a:extLst>
                  <a:ext uri="{FF2B5EF4-FFF2-40B4-BE49-F238E27FC236}">
                    <a16:creationId xmlns:a16="http://schemas.microsoft.com/office/drawing/2014/main" id="{877D8EEF-DB86-4AD4-A201-D661E6575E82}"/>
                  </a:ext>
                </a:extLst>
              </p:cNvPr>
              <p:cNvSpPr/>
              <p:nvPr/>
            </p:nvSpPr>
            <p:spPr>
              <a:xfrm>
                <a:off x="241387" y="2786066"/>
                <a:ext cx="491857" cy="467911"/>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29" name="Can 86">
                <a:extLst>
                  <a:ext uri="{FF2B5EF4-FFF2-40B4-BE49-F238E27FC236}">
                    <a16:creationId xmlns:a16="http://schemas.microsoft.com/office/drawing/2014/main" id="{2A23BB4E-CDEA-46C0-B5C2-E28AFBBC3A5A}"/>
                  </a:ext>
                </a:extLst>
              </p:cNvPr>
              <p:cNvSpPr/>
              <p:nvPr/>
            </p:nvSpPr>
            <p:spPr>
              <a:xfrm>
                <a:off x="328652" y="3128246"/>
                <a:ext cx="317327" cy="101858"/>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30" name="Circular Arrow 87">
                <a:extLst>
                  <a:ext uri="{FF2B5EF4-FFF2-40B4-BE49-F238E27FC236}">
                    <a16:creationId xmlns:a16="http://schemas.microsoft.com/office/drawing/2014/main" id="{5329A6A3-99C7-43FB-9FFF-271EBE8E53F6}"/>
                  </a:ext>
                </a:extLst>
              </p:cNvPr>
              <p:cNvSpPr>
                <a:spLocks noChangeAspect="1"/>
              </p:cNvSpPr>
              <p:nvPr/>
            </p:nvSpPr>
            <p:spPr>
              <a:xfrm rot="5400000">
                <a:off x="300311" y="2784257"/>
                <a:ext cx="374010"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1" name="Rounded Rectangle 88">
                <a:extLst>
                  <a:ext uri="{FF2B5EF4-FFF2-40B4-BE49-F238E27FC236}">
                    <a16:creationId xmlns:a16="http://schemas.microsoft.com/office/drawing/2014/main" id="{70368C16-DB15-467B-908D-6F33A2201409}"/>
                  </a:ext>
                </a:extLst>
              </p:cNvPr>
              <p:cNvSpPr/>
              <p:nvPr/>
            </p:nvSpPr>
            <p:spPr>
              <a:xfrm>
                <a:off x="214414" y="2902249"/>
                <a:ext cx="545802" cy="14960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Initiation</a:t>
                </a:r>
              </a:p>
            </p:txBody>
          </p:sp>
        </p:grpSp>
        <p:cxnSp>
          <p:nvCxnSpPr>
            <p:cNvPr id="19" name="Curved Connector 102">
              <a:extLst>
                <a:ext uri="{FF2B5EF4-FFF2-40B4-BE49-F238E27FC236}">
                  <a16:creationId xmlns:a16="http://schemas.microsoft.com/office/drawing/2014/main" id="{2830E3B7-7C71-45D4-8D03-03079FBEF517}"/>
                </a:ext>
              </a:extLst>
            </p:cNvPr>
            <p:cNvCxnSpPr>
              <a:stCxn id="35" idx="2"/>
              <a:endCxn id="109" idx="2"/>
            </p:cNvCxnSpPr>
            <p:nvPr/>
          </p:nvCxnSpPr>
          <p:spPr>
            <a:xfrm>
              <a:off x="6520361" y="4565978"/>
              <a:ext cx="41560" cy="894479"/>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3" name="Curved Connector 103">
              <a:extLst>
                <a:ext uri="{FF2B5EF4-FFF2-40B4-BE49-F238E27FC236}">
                  <a16:creationId xmlns:a16="http://schemas.microsoft.com/office/drawing/2014/main" id="{FE957E67-2C1E-489D-8C76-C71CF2163D4A}"/>
                </a:ext>
              </a:extLst>
            </p:cNvPr>
            <p:cNvCxnSpPr>
              <a:stCxn id="43" idx="2"/>
              <a:endCxn id="73" idx="2"/>
            </p:cNvCxnSpPr>
            <p:nvPr/>
          </p:nvCxnSpPr>
          <p:spPr>
            <a:xfrm rot="10800000" flipV="1">
              <a:off x="4831702" y="4415456"/>
              <a:ext cx="786641" cy="710168"/>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4" name="Curved Connector 104">
              <a:extLst>
                <a:ext uri="{FF2B5EF4-FFF2-40B4-BE49-F238E27FC236}">
                  <a16:creationId xmlns:a16="http://schemas.microsoft.com/office/drawing/2014/main" id="{839486C5-5BDE-49BD-8736-5829FE3DD28D}"/>
                </a:ext>
              </a:extLst>
            </p:cNvPr>
            <p:cNvCxnSpPr>
              <a:stCxn id="37" idx="2"/>
              <a:endCxn id="95" idx="2"/>
            </p:cNvCxnSpPr>
            <p:nvPr/>
          </p:nvCxnSpPr>
          <p:spPr>
            <a:xfrm flipV="1">
              <a:off x="6520361" y="4095986"/>
              <a:ext cx="537484" cy="319471"/>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5" name="Curved Connector 105">
              <a:extLst>
                <a:ext uri="{FF2B5EF4-FFF2-40B4-BE49-F238E27FC236}">
                  <a16:creationId xmlns:a16="http://schemas.microsoft.com/office/drawing/2014/main" id="{D123C61E-7D4A-4498-AD5A-AE8B4E618EA8}"/>
                </a:ext>
              </a:extLst>
            </p:cNvPr>
            <p:cNvCxnSpPr>
              <a:stCxn id="107" idx="2"/>
              <a:endCxn id="59" idx="2"/>
            </p:cNvCxnSpPr>
            <p:nvPr/>
          </p:nvCxnSpPr>
          <p:spPr>
            <a:xfrm flipV="1">
              <a:off x="6561923" y="5219663"/>
              <a:ext cx="798373" cy="396693"/>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6" name="Curved Connector 106">
              <a:extLst>
                <a:ext uri="{FF2B5EF4-FFF2-40B4-BE49-F238E27FC236}">
                  <a16:creationId xmlns:a16="http://schemas.microsoft.com/office/drawing/2014/main" id="{6788AE40-CBF8-4238-A165-ACCAEABB9B86}"/>
                </a:ext>
              </a:extLst>
            </p:cNvPr>
            <p:cNvCxnSpPr>
              <a:stCxn id="41" idx="2"/>
              <a:endCxn id="115" idx="2"/>
            </p:cNvCxnSpPr>
            <p:nvPr/>
          </p:nvCxnSpPr>
          <p:spPr>
            <a:xfrm rot="10800000" flipH="1" flipV="1">
              <a:off x="5618344" y="4565978"/>
              <a:ext cx="41560" cy="897703"/>
            </a:xfrm>
            <a:prstGeom prst="curvedConnector3">
              <a:avLst>
                <a:gd name="adj1" fmla="val -559564"/>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86867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CCA0252-A13C-4086-A742-10A56D007F90}"/>
              </a:ext>
            </a:extLst>
          </p:cNvPr>
          <p:cNvSpPr>
            <a:spLocks noGrp="1"/>
          </p:cNvSpPr>
          <p:nvPr>
            <p:ph type="title"/>
          </p:nvPr>
        </p:nvSpPr>
        <p:spPr>
          <a:xfrm>
            <a:off x="648763" y="190227"/>
            <a:ext cx="10657183" cy="744903"/>
          </a:xfrm>
        </p:spPr>
        <p:txBody>
          <a:bodyPr>
            <a:noAutofit/>
          </a:bodyPr>
          <a:lstStyle/>
          <a:p>
            <a:r>
              <a:rPr lang="en-US" sz="2000" b="1" cap="all" noProof="0" dirty="0"/>
              <a:t>Four standard types of behavior of Service Operations revealed in Business Scenarios </a:t>
            </a:r>
          </a:p>
        </p:txBody>
      </p:sp>
      <p:sp>
        <p:nvSpPr>
          <p:cNvPr id="3" name="Tijdelijke aanduiding voor tekst 2">
            <a:extLst>
              <a:ext uri="{FF2B5EF4-FFF2-40B4-BE49-F238E27FC236}">
                <a16:creationId xmlns:a16="http://schemas.microsoft.com/office/drawing/2014/main" id="{2DE07103-DD80-4BDC-8612-D3261648EF29}"/>
              </a:ext>
            </a:extLst>
          </p:cNvPr>
          <p:cNvSpPr>
            <a:spLocks noGrp="1"/>
          </p:cNvSpPr>
          <p:nvPr>
            <p:ph type="body" sz="quarter" idx="10"/>
          </p:nvPr>
        </p:nvSpPr>
        <p:spPr>
          <a:xfrm>
            <a:off x="1560290" y="766291"/>
            <a:ext cx="8834131" cy="4826746"/>
          </a:xfrm>
        </p:spPr>
        <p:txBody>
          <a:bodyPr/>
          <a:lstStyle/>
          <a:p>
            <a:pPr marL="0" indent="0">
              <a:buNone/>
            </a:pPr>
            <a:endParaRPr lang="en-US" noProof="0" dirty="0"/>
          </a:p>
          <a:p>
            <a:r>
              <a:rPr lang="en-US" b="1" noProof="0" dirty="0"/>
              <a:t>Request &amp; Hold </a:t>
            </a:r>
            <a:r>
              <a:rPr lang="en-US" noProof="0" dirty="0"/>
              <a:t>– implies that a response from the called Service Domain is expected quickly. The calling Service Domain is likely to wait for this response and then move on to the next task in hand as a single thread of activity.</a:t>
            </a:r>
          </a:p>
          <a:p>
            <a:r>
              <a:rPr lang="en-US" b="1" noProof="0" dirty="0"/>
              <a:t>Request and Monitor </a:t>
            </a:r>
            <a:r>
              <a:rPr lang="en-US" noProof="0" dirty="0"/>
              <a:t>– implies that the response will not be quick to arrive, typically because some work needs to be processed by the called Service Domain before it can react.</a:t>
            </a:r>
            <a:endParaRPr lang="en-US" noProof="0" dirty="0">
              <a:solidFill>
                <a:srgbClr val="FF0000"/>
              </a:solidFill>
            </a:endParaRPr>
          </a:p>
          <a:p>
            <a:r>
              <a:rPr lang="en-US" b="1" noProof="0" dirty="0"/>
              <a:t>Hand-Off </a:t>
            </a:r>
            <a:r>
              <a:rPr lang="en-US" noProof="0" dirty="0"/>
              <a:t>– implies that the calling Service Domain has no further interest in the outcome of the requested action.</a:t>
            </a:r>
            <a:endParaRPr lang="en-US" noProof="0" dirty="0">
              <a:solidFill>
                <a:srgbClr val="FF0000"/>
              </a:solidFill>
            </a:endParaRPr>
          </a:p>
          <a:p>
            <a:r>
              <a:rPr lang="en-US" b="1" noProof="0" dirty="0"/>
              <a:t>Make Announcement </a:t>
            </a:r>
            <a:r>
              <a:rPr lang="en-US" noProof="0" dirty="0"/>
              <a:t>– is where one or more Service Domains establish in advance an interest in a notification from the Service Domain of some event or new business information.</a:t>
            </a:r>
          </a:p>
          <a:p>
            <a:endParaRPr lang="en-US" b="1" dirty="0"/>
          </a:p>
          <a:p>
            <a:r>
              <a:rPr lang="en-US" b="1" dirty="0"/>
              <a:t>Note: </a:t>
            </a:r>
            <a:r>
              <a:rPr lang="en-US" dirty="0"/>
              <a:t>It is possible that more than one type of interaction can apply to an interaction in a Business Scenario.</a:t>
            </a:r>
          </a:p>
          <a:p>
            <a:endParaRPr lang="en-US" b="1" noProof="0" dirty="0"/>
          </a:p>
        </p:txBody>
      </p:sp>
    </p:spTree>
    <p:extLst>
      <p:ext uri="{BB962C8B-B14F-4D97-AF65-F5344CB8AC3E}">
        <p14:creationId xmlns:p14="http://schemas.microsoft.com/office/powerpoint/2010/main" val="1533024125"/>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p:txBody>
          <a:bodyPr/>
          <a:lstStyle/>
          <a:p>
            <a:r>
              <a:rPr lang="nl-NL" sz="2000" b="1" dirty="0"/>
              <a:t>ARCHI BANK GROUP</a:t>
            </a:r>
            <a:endParaRPr lang="x-none" b="1" dirty="0"/>
          </a:p>
        </p:txBody>
      </p:sp>
      <p:sp>
        <p:nvSpPr>
          <p:cNvPr id="3" name="Text Placeholder 2">
            <a:extLst>
              <a:ext uri="{FF2B5EF4-FFF2-40B4-BE49-F238E27FC236}">
                <a16:creationId xmlns:a16="http://schemas.microsoft.com/office/drawing/2014/main" id="{D110F8E6-38F0-4F81-BF01-E8A3C6656F65}"/>
              </a:ext>
            </a:extLst>
          </p:cNvPr>
          <p:cNvSpPr>
            <a:spLocks noGrp="1"/>
          </p:cNvSpPr>
          <p:nvPr>
            <p:ph type="body" sz="quarter" idx="10"/>
          </p:nvPr>
        </p:nvSpPr>
        <p:spPr>
          <a:xfrm>
            <a:off x="1416274" y="766291"/>
            <a:ext cx="8834131" cy="4826746"/>
          </a:xfrm>
        </p:spPr>
        <p:txBody>
          <a:bodyPr/>
          <a:lstStyle/>
          <a:p>
            <a:endParaRPr lang="nl-NL" sz="1800" dirty="0"/>
          </a:p>
          <a:p>
            <a:endParaRPr lang="nl-NL" sz="1800" b="1" dirty="0"/>
          </a:p>
          <a:p>
            <a:r>
              <a:rPr lang="nl-NL" sz="1800" dirty="0"/>
              <a:t>The customer will transfer money from the payments account to their savings account. </a:t>
            </a:r>
          </a:p>
          <a:p>
            <a:endParaRPr lang="nl-NL" sz="1800" dirty="0"/>
          </a:p>
          <a:p>
            <a:r>
              <a:rPr lang="nl-NL" sz="1800" b="1" dirty="0"/>
              <a:t>QUESTION: Design a Business Scenario for the Payments Domain of </a:t>
            </a:r>
            <a:r>
              <a:rPr lang="nl-NL" sz="1800" b="1" dirty="0" err="1"/>
              <a:t>Archi</a:t>
            </a:r>
            <a:r>
              <a:rPr lang="nl-NL" sz="1800" b="1" dirty="0"/>
              <a:t> Bank. </a:t>
            </a:r>
            <a:br>
              <a:rPr lang="nl-NL" sz="1800" b="1" dirty="0"/>
            </a:br>
            <a:r>
              <a:rPr lang="nl-NL" sz="1800" b="1" dirty="0" err="1"/>
              <a:t>Also</a:t>
            </a:r>
            <a:r>
              <a:rPr lang="nl-NL" sz="1800" b="1" dirty="0"/>
              <a:t>, point out </a:t>
            </a:r>
            <a:r>
              <a:rPr lang="nl-NL" sz="1800" b="1" dirty="0" err="1"/>
              <a:t>where</a:t>
            </a:r>
            <a:r>
              <a:rPr lang="nl-NL" sz="1800" b="1" dirty="0"/>
              <a:t> does </a:t>
            </a:r>
            <a:r>
              <a:rPr lang="nl-NL" sz="1800" b="1" dirty="0" err="1"/>
              <a:t>the</a:t>
            </a:r>
            <a:r>
              <a:rPr lang="nl-NL" sz="1800" b="1" dirty="0"/>
              <a:t> importance of API </a:t>
            </a:r>
            <a:r>
              <a:rPr lang="nl-NL" sz="1800" b="1" dirty="0" err="1"/>
              <a:t>come</a:t>
            </a:r>
            <a:r>
              <a:rPr lang="nl-NL" sz="1800" b="1" dirty="0"/>
              <a:t> in. </a:t>
            </a:r>
            <a:endParaRPr lang="x-none" sz="1800" b="1" dirty="0"/>
          </a:p>
        </p:txBody>
      </p:sp>
      <p:sp>
        <p:nvSpPr>
          <p:cNvPr id="5" name="Round Same Side Corner Rectangle 4">
            <a:extLst>
              <a:ext uri="{FF2B5EF4-FFF2-40B4-BE49-F238E27FC236}">
                <a16:creationId xmlns:a16="http://schemas.microsoft.com/office/drawing/2014/main" id="{51314ECE-F32C-9149-9AF1-7BA329C8E1B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Playbook">
            <a:extLst>
              <a:ext uri="{FF2B5EF4-FFF2-40B4-BE49-F238E27FC236}">
                <a16:creationId xmlns:a16="http://schemas.microsoft.com/office/drawing/2014/main" id="{EA2C06B5-DABB-1348-A9D0-E64B79C8110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36338703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3" name="Round Same Side Corner Rectangle 42">
            <a:extLst>
              <a:ext uri="{FF2B5EF4-FFF2-40B4-BE49-F238E27FC236}">
                <a16:creationId xmlns:a16="http://schemas.microsoft.com/office/drawing/2014/main" id="{0BA3D44D-DC7E-924A-9C54-3AB845136F87}"/>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4" name="Graphic 43" descr="Playbook">
            <a:extLst>
              <a:ext uri="{FF2B5EF4-FFF2-40B4-BE49-F238E27FC236}">
                <a16:creationId xmlns:a16="http://schemas.microsoft.com/office/drawing/2014/main" id="{48D7C178-A336-BC46-A9FD-B1A7966C06B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084" y="59980"/>
            <a:ext cx="890709" cy="890709"/>
          </a:xfrm>
          <a:prstGeom prst="rect">
            <a:avLst/>
          </a:prstGeom>
        </p:spPr>
      </p:pic>
      <p:grpSp>
        <p:nvGrpSpPr>
          <p:cNvPr id="65" name="Group 64"/>
          <p:cNvGrpSpPr/>
          <p:nvPr/>
        </p:nvGrpSpPr>
        <p:grpSpPr>
          <a:xfrm>
            <a:off x="813214" y="528385"/>
            <a:ext cx="10612172" cy="5325673"/>
            <a:chOff x="646003" y="1202439"/>
            <a:chExt cx="8190005" cy="4028194"/>
          </a:xfrm>
        </p:grpSpPr>
        <p:sp>
          <p:nvSpPr>
            <p:cNvPr id="53" name="Rectangle 52"/>
            <p:cNvSpPr/>
            <p:nvPr/>
          </p:nvSpPr>
          <p:spPr>
            <a:xfrm>
              <a:off x="646003" y="4023415"/>
              <a:ext cx="3459331" cy="1148449"/>
            </a:xfrm>
            <a:prstGeom prst="rect">
              <a:avLst/>
            </a:prstGeom>
          </p:spPr>
          <p:txBody>
            <a:bodyPr wrap="square">
              <a:spAutoFit/>
            </a:bodyPr>
            <a:lstStyle/>
            <a:p>
              <a:pPr marL="179406" indent="-179406" defTabSz="676997">
                <a:spcAft>
                  <a:spcPts val="200"/>
                </a:spcAft>
                <a:buSzPct val="60000"/>
              </a:pPr>
              <a:r>
                <a:rPr lang="en-US" sz="1600" b="1" i="1" dirty="0">
                  <a:solidFill>
                    <a:srgbClr val="5F6062"/>
                  </a:solidFill>
                  <a:latin typeface="Helvetica"/>
                  <a:cs typeface="Helvetica"/>
                </a:rPr>
                <a:t>Design Checklist</a:t>
              </a:r>
              <a:endParaRPr lang="en-US" sz="1400" b="1" i="1" dirty="0">
                <a:solidFill>
                  <a:srgbClr val="5F6062"/>
                </a:solidFill>
                <a:latin typeface="Helvetica"/>
                <a:cs typeface="Helvetica"/>
              </a:endParaRPr>
            </a:p>
            <a:p>
              <a:pPr marL="179406" indent="-179406" defTabSz="676997">
                <a:spcAft>
                  <a:spcPts val="200"/>
                </a:spcAft>
                <a:buSzPct val="60000"/>
                <a:buFont typeface="Wingdings" charset="2"/>
                <a:buChar char="u"/>
              </a:pPr>
              <a:r>
                <a:rPr lang="en-US" sz="1400" i="1" dirty="0">
                  <a:solidFill>
                    <a:srgbClr val="5F6062"/>
                  </a:solidFill>
                  <a:latin typeface="Helvetica"/>
                  <a:cs typeface="Helvetica"/>
                </a:rPr>
                <a:t>One column = One Service Domain</a:t>
              </a:r>
            </a:p>
            <a:p>
              <a:pPr marL="179406" indent="-179406" defTabSz="676997">
                <a:spcAft>
                  <a:spcPts val="200"/>
                </a:spcAft>
                <a:buSzPct val="60000"/>
                <a:buFont typeface="Wingdings" charset="2"/>
                <a:buChar char="u"/>
              </a:pPr>
              <a:r>
                <a:rPr lang="en-US" sz="1400" i="1" dirty="0">
                  <a:solidFill>
                    <a:srgbClr val="5F6062"/>
                  </a:solidFill>
                  <a:latin typeface="Helvetica"/>
                  <a:cs typeface="Helvetica"/>
                </a:rPr>
                <a:t>Boxed text describes ‘calling’ and ‘called’ action</a:t>
              </a:r>
            </a:p>
            <a:p>
              <a:pPr marL="179406" indent="-179406" defTabSz="676997">
                <a:spcAft>
                  <a:spcPts val="200"/>
                </a:spcAft>
                <a:buSzPct val="60000"/>
                <a:buFont typeface="Wingdings" charset="2"/>
                <a:buChar char="u"/>
              </a:pPr>
              <a:r>
                <a:rPr lang="en-US" sz="1400" i="1" dirty="0">
                  <a:solidFill>
                    <a:srgbClr val="5F6062"/>
                  </a:solidFill>
                  <a:latin typeface="Helvetica"/>
                  <a:cs typeface="Helvetica"/>
                </a:rPr>
                <a:t>Flow implied by lines (in at top, out at side)</a:t>
              </a:r>
            </a:p>
            <a:p>
              <a:pPr marL="179406" indent="-179406" defTabSz="676997">
                <a:spcAft>
                  <a:spcPts val="200"/>
                </a:spcAft>
                <a:buSzPct val="60000"/>
                <a:buFont typeface="Wingdings" charset="2"/>
                <a:buChar char="u"/>
              </a:pPr>
              <a:r>
                <a:rPr lang="en-US" sz="1400" i="1" dirty="0">
                  <a:solidFill>
                    <a:srgbClr val="5F6062"/>
                  </a:solidFill>
                  <a:latin typeface="Helvetica"/>
                  <a:cs typeface="Helvetica"/>
                </a:rPr>
                <a:t>Limit intermedaite steps (i.e. those with no associated service call)</a:t>
              </a:r>
            </a:p>
          </p:txBody>
        </p:sp>
        <p:grpSp>
          <p:nvGrpSpPr>
            <p:cNvPr id="63" name="Group 62"/>
            <p:cNvGrpSpPr/>
            <p:nvPr/>
          </p:nvGrpSpPr>
          <p:grpSpPr>
            <a:xfrm>
              <a:off x="790971" y="1202439"/>
              <a:ext cx="8045037" cy="4028194"/>
              <a:chOff x="301495" y="2237892"/>
              <a:chExt cx="8045037" cy="4028194"/>
            </a:xfrm>
          </p:grpSpPr>
          <p:pic>
            <p:nvPicPr>
              <p:cNvPr id="67" name="Picture 66"/>
              <p:cNvPicPr>
                <a:picLocks noChangeAspect="1"/>
              </p:cNvPicPr>
              <p:nvPr/>
            </p:nvPicPr>
            <p:blipFill>
              <a:blip r:embed="rId5"/>
              <a:stretch>
                <a:fillRect/>
              </a:stretch>
            </p:blipFill>
            <p:spPr>
              <a:xfrm>
                <a:off x="2359720" y="2340676"/>
                <a:ext cx="3997241" cy="2484000"/>
              </a:xfrm>
              <a:prstGeom prst="rect">
                <a:avLst/>
              </a:prstGeom>
            </p:spPr>
          </p:pic>
          <p:sp>
            <p:nvSpPr>
              <p:cNvPr id="50" name="Rectangle 68"/>
              <p:cNvSpPr>
                <a:spLocks noChangeArrowheads="1"/>
              </p:cNvSpPr>
              <p:nvPr/>
            </p:nvSpPr>
            <p:spPr bwMode="auto">
              <a:xfrm>
                <a:off x="3548085" y="5008006"/>
                <a:ext cx="1196825" cy="502335"/>
              </a:xfrm>
              <a:prstGeom prst="rect">
                <a:avLst/>
              </a:prstGeom>
              <a:solidFill>
                <a:schemeClr val="bg1"/>
              </a:solidFill>
              <a:ln w="12700" cap="flat" cmpd="sng" algn="ctr">
                <a:solidFill>
                  <a:schemeClr val="bg1">
                    <a:lumMod val="75000"/>
                  </a:schemeClr>
                </a:solidFill>
                <a:miter lim="800000"/>
                <a:headEnd type="none" w="med" len="med"/>
                <a:tailEnd type="none" w="med" len="med"/>
              </a:ln>
              <a:effectLst>
                <a:outerShdw blurRad="50800" dist="38100" dir="2700000">
                  <a:srgbClr val="000000">
                    <a:alpha val="22000"/>
                  </a:srgbClr>
                </a:outerShdw>
              </a:effectLst>
            </p:spPr>
            <p:txBody>
              <a:bodyPr wrap="square" lIns="0" tIns="18002" rIns="0" bIns="18002" anchor="ctr" anchorCtr="0">
                <a:prstTxWarp prst="textNoShape">
                  <a:avLst/>
                </a:prstTxWarp>
                <a:noAutofit/>
              </a:bodyPr>
              <a:lstStyle/>
              <a:p>
                <a:pPr defTabSz="676997">
                  <a:lnSpc>
                    <a:spcPct val="90000"/>
                  </a:lnSpc>
                  <a:defRPr/>
                </a:pPr>
                <a:r>
                  <a:rPr lang="en-US" sz="1600" b="1" dirty="0">
                    <a:solidFill>
                      <a:srgbClr val="FFFFFF">
                        <a:lumMod val="75000"/>
                      </a:srgbClr>
                    </a:solidFill>
                    <a:latin typeface="Arial Narrow" charset="0"/>
                  </a:rPr>
                  <a:t>Invoke fraud/AML  test</a:t>
                </a:r>
              </a:p>
            </p:txBody>
          </p:sp>
          <p:grpSp>
            <p:nvGrpSpPr>
              <p:cNvPr id="3" name="Group 54"/>
              <p:cNvGrpSpPr>
                <a:grpSpLocks noChangeAspect="1"/>
              </p:cNvGrpSpPr>
              <p:nvPr/>
            </p:nvGrpSpPr>
            <p:grpSpPr>
              <a:xfrm>
                <a:off x="301495" y="2237892"/>
                <a:ext cx="8045037" cy="2717843"/>
                <a:chOff x="-568384" y="2277580"/>
                <a:chExt cx="9319744" cy="3148470"/>
              </a:xfrm>
            </p:grpSpPr>
            <p:sp>
              <p:nvSpPr>
                <p:cNvPr id="69" name="Line Callout 3 68"/>
                <p:cNvSpPr/>
                <p:nvPr/>
              </p:nvSpPr>
              <p:spPr bwMode="auto">
                <a:xfrm>
                  <a:off x="7250637" y="2277580"/>
                  <a:ext cx="1500723" cy="1376328"/>
                </a:xfrm>
                <a:prstGeom prst="borderCallout3">
                  <a:avLst>
                    <a:gd name="adj1" fmla="val 18750"/>
                    <a:gd name="adj2" fmla="val -378"/>
                    <a:gd name="adj3" fmla="val 18750"/>
                    <a:gd name="adj4" fmla="val -16667"/>
                    <a:gd name="adj5" fmla="val 18706"/>
                    <a:gd name="adj6" fmla="val -16914"/>
                    <a:gd name="adj7" fmla="val 33074"/>
                    <a:gd name="adj8" fmla="val -129831"/>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14" tIns="46806" rIns="108014" bIns="45726" numCol="1" rtlCol="0" anchor="t" anchorCtr="0" compatLnSpc="1">
                  <a:prstTxWarp prst="textNoShape">
                    <a:avLst/>
                  </a:prstTxWarp>
                  <a:spAutoFit/>
                </a:bodyPr>
                <a:lstStyle/>
                <a:p>
                  <a:pPr defTabSz="676997" eaLnBrk="0" hangingPunct="0"/>
                  <a:r>
                    <a:rPr lang="en-US" sz="1600" b="1" dirty="0">
                      <a:solidFill>
                        <a:srgbClr val="5F6062"/>
                      </a:solidFill>
                      <a:latin typeface="Arial Narrow"/>
                      <a:ea typeface="ＭＳ Ｐゴシック" pitchFamily="1" charset="-128"/>
                      <a:cs typeface="Arial Narrow"/>
                    </a:rPr>
                    <a:t>Service Domains define the columns, but this feature need not be expanded on in great detail</a:t>
                  </a:r>
                </a:p>
              </p:txBody>
            </p:sp>
            <p:sp>
              <p:nvSpPr>
                <p:cNvPr id="70" name="Line Callout 3 69"/>
                <p:cNvSpPr/>
                <p:nvPr/>
              </p:nvSpPr>
              <p:spPr bwMode="auto">
                <a:xfrm>
                  <a:off x="7250637" y="4265465"/>
                  <a:ext cx="1500723" cy="1160585"/>
                </a:xfrm>
                <a:prstGeom prst="borderCallout3">
                  <a:avLst>
                    <a:gd name="adj1" fmla="val 18750"/>
                    <a:gd name="adj2" fmla="val -378"/>
                    <a:gd name="adj3" fmla="val 18750"/>
                    <a:gd name="adj4" fmla="val -16667"/>
                    <a:gd name="adj5" fmla="val 18706"/>
                    <a:gd name="adj6" fmla="val -16914"/>
                    <a:gd name="adj7" fmla="val -20707"/>
                    <a:gd name="adj8" fmla="val -65494"/>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14" tIns="46806" rIns="108014" bIns="45726" numCol="1" rtlCol="0" anchor="t" anchorCtr="0" compatLnSpc="1">
                  <a:prstTxWarp prst="textNoShape">
                    <a:avLst/>
                  </a:prstTxWarp>
                  <a:spAutoFit/>
                </a:bodyPr>
                <a:lstStyle/>
                <a:p>
                  <a:pPr defTabSz="676997" eaLnBrk="0" hangingPunct="0"/>
                  <a:r>
                    <a:rPr lang="en-US" sz="1600" b="1" dirty="0">
                      <a:solidFill>
                        <a:srgbClr val="5F6062"/>
                      </a:solidFill>
                      <a:latin typeface="Arial Narrow"/>
                      <a:ea typeface="ＭＳ Ｐゴシック" pitchFamily="1" charset="-128"/>
                      <a:cs typeface="Arial Narrow"/>
                    </a:rPr>
                    <a:t>A simple narrative can be used to summarize the general flow of activity</a:t>
                  </a:r>
                </a:p>
              </p:txBody>
            </p:sp>
            <p:sp>
              <p:nvSpPr>
                <p:cNvPr id="71" name="Line Callout 3 70"/>
                <p:cNvSpPr/>
                <p:nvPr/>
              </p:nvSpPr>
              <p:spPr bwMode="auto">
                <a:xfrm flipH="1">
                  <a:off x="-568384" y="2277580"/>
                  <a:ext cx="1500723" cy="944842"/>
                </a:xfrm>
                <a:prstGeom prst="borderCallout3">
                  <a:avLst>
                    <a:gd name="adj1" fmla="val 18750"/>
                    <a:gd name="adj2" fmla="val -378"/>
                    <a:gd name="adj3" fmla="val 18750"/>
                    <a:gd name="adj4" fmla="val -16667"/>
                    <a:gd name="adj5" fmla="val 18706"/>
                    <a:gd name="adj6" fmla="val -16914"/>
                    <a:gd name="adj7" fmla="val 88611"/>
                    <a:gd name="adj8" fmla="val -66486"/>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14" tIns="46806" rIns="108014" bIns="45726" numCol="1" rtlCol="0" anchor="t" anchorCtr="0" compatLnSpc="1">
                  <a:prstTxWarp prst="textNoShape">
                    <a:avLst/>
                  </a:prstTxWarp>
                  <a:spAutoFit/>
                </a:bodyPr>
                <a:lstStyle/>
                <a:p>
                  <a:pPr defTabSz="676997" eaLnBrk="0" hangingPunct="0"/>
                  <a:r>
                    <a:rPr lang="en-US" sz="1600" b="1" dirty="0">
                      <a:solidFill>
                        <a:srgbClr val="5F6062"/>
                      </a:solidFill>
                      <a:latin typeface="Arial Narrow"/>
                      <a:ea typeface="ＭＳ Ｐゴシック" pitchFamily="1" charset="-128"/>
                      <a:cs typeface="Arial Narrow"/>
                    </a:rPr>
                    <a:t>Steps in the processing are briefly summarized</a:t>
                  </a:r>
                </a:p>
              </p:txBody>
            </p:sp>
            <p:sp>
              <p:nvSpPr>
                <p:cNvPr id="72" name="Line Callout 3 71"/>
                <p:cNvSpPr/>
                <p:nvPr/>
              </p:nvSpPr>
              <p:spPr bwMode="auto">
                <a:xfrm flipH="1">
                  <a:off x="-568384" y="3594687"/>
                  <a:ext cx="1500723" cy="944842"/>
                </a:xfrm>
                <a:prstGeom prst="borderCallout3">
                  <a:avLst>
                    <a:gd name="adj1" fmla="val 18750"/>
                    <a:gd name="adj2" fmla="val -378"/>
                    <a:gd name="adj3" fmla="val 18750"/>
                    <a:gd name="adj4" fmla="val -16667"/>
                    <a:gd name="adj5" fmla="val 18706"/>
                    <a:gd name="adj6" fmla="val -16914"/>
                    <a:gd name="adj7" fmla="val -8065"/>
                    <a:gd name="adj8" fmla="val -127339"/>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14" tIns="46806" rIns="108014" bIns="45726" numCol="1" rtlCol="0" anchor="t" anchorCtr="0" compatLnSpc="1">
                  <a:prstTxWarp prst="textNoShape">
                    <a:avLst/>
                  </a:prstTxWarp>
                  <a:spAutoFit/>
                </a:bodyPr>
                <a:lstStyle/>
                <a:p>
                  <a:pPr defTabSz="676997" eaLnBrk="0" hangingPunct="0"/>
                  <a:r>
                    <a:rPr lang="en-US" sz="1600" b="1" dirty="0">
                      <a:solidFill>
                        <a:srgbClr val="5F6062"/>
                      </a:solidFill>
                      <a:latin typeface="Arial Narrow"/>
                      <a:ea typeface="ＭＳ Ｐゴシック" pitchFamily="1" charset="-128"/>
                      <a:cs typeface="Arial Narrow"/>
                    </a:rPr>
                    <a:t>Most interactions will involve some kind of response…</a:t>
                  </a:r>
                </a:p>
              </p:txBody>
            </p:sp>
            <p:sp>
              <p:nvSpPr>
                <p:cNvPr id="73" name="Line Callout 3 72"/>
                <p:cNvSpPr/>
                <p:nvPr/>
              </p:nvSpPr>
              <p:spPr bwMode="auto">
                <a:xfrm flipH="1">
                  <a:off x="-568384" y="4911795"/>
                  <a:ext cx="1500723" cy="513356"/>
                </a:xfrm>
                <a:prstGeom prst="borderCallout3">
                  <a:avLst>
                    <a:gd name="adj1" fmla="val 18750"/>
                    <a:gd name="adj2" fmla="val -378"/>
                    <a:gd name="adj3" fmla="val 18750"/>
                    <a:gd name="adj4" fmla="val -16667"/>
                    <a:gd name="adj5" fmla="val 18706"/>
                    <a:gd name="adj6" fmla="val -16914"/>
                    <a:gd name="adj7" fmla="val 10283"/>
                    <a:gd name="adj8" fmla="val -118057"/>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14" tIns="46806" rIns="108014" bIns="45726" numCol="1" rtlCol="0" anchor="t" anchorCtr="0" compatLnSpc="1">
                  <a:prstTxWarp prst="textNoShape">
                    <a:avLst/>
                  </a:prstTxWarp>
                  <a:spAutoFit/>
                </a:bodyPr>
                <a:lstStyle/>
                <a:p>
                  <a:pPr defTabSz="676997" eaLnBrk="0" hangingPunct="0"/>
                  <a:r>
                    <a:rPr lang="en-US" sz="1600" b="1" dirty="0">
                      <a:solidFill>
                        <a:srgbClr val="5F6062"/>
                      </a:solidFill>
                      <a:latin typeface="Arial Narrow"/>
                      <a:ea typeface="ＭＳ Ｐゴシック" pitchFamily="1" charset="-128"/>
                      <a:cs typeface="Arial Narrow"/>
                    </a:rPr>
                    <a:t>…but this is not mandated</a:t>
                  </a:r>
                </a:p>
              </p:txBody>
            </p:sp>
            <p:sp>
              <p:nvSpPr>
                <p:cNvPr id="40" name="Oval 39"/>
                <p:cNvSpPr/>
                <p:nvPr/>
              </p:nvSpPr>
              <p:spPr>
                <a:xfrm>
                  <a:off x="4488265" y="4265465"/>
                  <a:ext cx="804167" cy="382735"/>
                </a:xfrm>
                <a:prstGeom prst="ellipse">
                  <a:avLst/>
                </a:prstGeom>
                <a:noFill/>
                <a:ln w="28575"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defTabSz="676997"/>
                  <a:endParaRPr lang="en-US" sz="2000" dirty="0">
                    <a:solidFill>
                      <a:srgbClr val="FFFFFF"/>
                    </a:solidFill>
                    <a:latin typeface="Calibri"/>
                  </a:endParaRPr>
                </a:p>
              </p:txBody>
            </p:sp>
          </p:grpSp>
          <p:cxnSp>
            <p:nvCxnSpPr>
              <p:cNvPr id="57" name="Straight Connector 56"/>
              <p:cNvCxnSpPr>
                <a:stCxn id="40" idx="7"/>
                <a:endCxn id="31" idx="7"/>
              </p:cNvCxnSpPr>
              <p:nvPr/>
            </p:nvCxnSpPr>
            <p:spPr>
              <a:xfrm rot="16200000" flipH="1">
                <a:off x="5838765" y="3422544"/>
                <a:ext cx="1299086" cy="245854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40" idx="2"/>
                <a:endCxn id="31" idx="2"/>
              </p:cNvCxnSpPr>
              <p:nvPr/>
            </p:nvCxnSpPr>
            <p:spPr>
              <a:xfrm rot="10800000" flipH="1" flipV="1">
                <a:off x="4666521" y="4119081"/>
                <a:ext cx="986662" cy="158188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31" name="Oval 30"/>
              <p:cNvSpPr/>
              <p:nvPr/>
            </p:nvSpPr>
            <p:spPr>
              <a:xfrm>
                <a:off x="5653183" y="5135836"/>
                <a:ext cx="2418590" cy="1130250"/>
              </a:xfrm>
              <a:prstGeom prst="ellipse">
                <a:avLst/>
              </a:prstGeom>
              <a:solidFill>
                <a:srgbClr val="F2F2F2"/>
              </a:solidFill>
              <a:ln w="28575" cap="flat" cmpd="sng" algn="ctr">
                <a:solidFill>
                  <a:srgbClr val="FF0000"/>
                </a:solidFill>
                <a:prstDash val="solid"/>
                <a:round/>
                <a:headEnd type="none" w="med" len="med"/>
                <a:tailEnd type="none" w="med" len="med"/>
              </a:ln>
              <a:effectLst>
                <a:outerShdw blurRad="63500" dist="38100" dir="2700000">
                  <a:srgbClr val="000000">
                    <a:alpha val="75000"/>
                  </a:srgbClr>
                </a:outerShdw>
              </a:effectLst>
            </p:spPr>
            <p:txBody>
              <a:bodyPr vert="horz" wrap="square" lIns="91452" tIns="45726" rIns="91452" bIns="45726" numCol="1" rtlCol="0" anchor="t" anchorCtr="0" compatLnSpc="1">
                <a:prstTxWarp prst="textNoShape">
                  <a:avLst/>
                </a:prstTxWarp>
              </a:bodyPr>
              <a:lstStyle/>
              <a:p>
                <a:pPr defTabSz="676997" eaLnBrk="0" hangingPunct="0"/>
                <a:endParaRPr lang="en-US" sz="3200" baseline="30000" dirty="0">
                  <a:solidFill>
                    <a:srgbClr val="000000"/>
                  </a:solidFill>
                  <a:latin typeface="Arial" charset="0"/>
                  <a:ea typeface="ＭＳ Ｐゴシック" pitchFamily="1" charset="-128"/>
                  <a:cs typeface="Arial" charset="0"/>
                </a:endParaRPr>
              </a:p>
            </p:txBody>
          </p:sp>
          <p:grpSp>
            <p:nvGrpSpPr>
              <p:cNvPr id="4" name="Group 31"/>
              <p:cNvGrpSpPr/>
              <p:nvPr/>
            </p:nvGrpSpPr>
            <p:grpSpPr>
              <a:xfrm>
                <a:off x="6209993" y="5230633"/>
                <a:ext cx="1254101" cy="954000"/>
                <a:chOff x="3401697" y="951559"/>
                <a:chExt cx="153465" cy="3770898"/>
              </a:xfrm>
            </p:grpSpPr>
            <p:sp>
              <p:nvSpPr>
                <p:cNvPr id="33" name="Line 9"/>
                <p:cNvSpPr>
                  <a:spLocks noChangeShapeType="1"/>
                </p:cNvSpPr>
                <p:nvPr/>
              </p:nvSpPr>
              <p:spPr bwMode="auto">
                <a:xfrm flipH="1">
                  <a:off x="3401697" y="951559"/>
                  <a:ext cx="1065" cy="3770898"/>
                </a:xfrm>
                <a:prstGeom prst="line">
                  <a:avLst/>
                </a:prstGeom>
                <a:noFill/>
                <a:ln w="19050" cap="flat" cmpd="sng" algn="ctr">
                  <a:solidFill>
                    <a:schemeClr val="tx1"/>
                  </a:solidFill>
                  <a:prstDash val="sysDot"/>
                  <a:round/>
                  <a:headEnd type="none" w="med" len="med"/>
                  <a:tailEnd type="none" w="med" len="med"/>
                </a:ln>
              </p:spPr>
              <p:txBody>
                <a:bodyPr>
                  <a:prstTxWarp prst="textNoShape">
                    <a:avLst/>
                  </a:prstTxWarp>
                </a:bodyPr>
                <a:lstStyle/>
                <a:p>
                  <a:pPr defTabSz="676997"/>
                  <a:endParaRPr lang="en-US" sz="1600" dirty="0">
                    <a:solidFill>
                      <a:srgbClr val="000000"/>
                    </a:solidFill>
                    <a:latin typeface="Calibri"/>
                  </a:endParaRPr>
                </a:p>
              </p:txBody>
            </p:sp>
            <p:sp>
              <p:nvSpPr>
                <p:cNvPr id="34" name="Line 9"/>
                <p:cNvSpPr>
                  <a:spLocks noChangeShapeType="1"/>
                </p:cNvSpPr>
                <p:nvPr/>
              </p:nvSpPr>
              <p:spPr bwMode="auto">
                <a:xfrm flipH="1">
                  <a:off x="3554097" y="951559"/>
                  <a:ext cx="1065" cy="3770898"/>
                </a:xfrm>
                <a:prstGeom prst="line">
                  <a:avLst/>
                </a:prstGeom>
                <a:noFill/>
                <a:ln w="19050" cap="flat" cmpd="sng" algn="ctr">
                  <a:solidFill>
                    <a:schemeClr val="tx1"/>
                  </a:solidFill>
                  <a:prstDash val="sysDot"/>
                  <a:round/>
                  <a:headEnd type="none" w="med" len="med"/>
                  <a:tailEnd type="none" w="med" len="med"/>
                </a:ln>
              </p:spPr>
              <p:txBody>
                <a:bodyPr>
                  <a:prstTxWarp prst="textNoShape">
                    <a:avLst/>
                  </a:prstTxWarp>
                </a:bodyPr>
                <a:lstStyle/>
                <a:p>
                  <a:pPr defTabSz="676997"/>
                  <a:endParaRPr lang="en-US" sz="1600" dirty="0">
                    <a:solidFill>
                      <a:srgbClr val="000000"/>
                    </a:solidFill>
                    <a:latin typeface="Calibri"/>
                  </a:endParaRPr>
                </a:p>
              </p:txBody>
            </p:sp>
          </p:grpSp>
          <p:cxnSp>
            <p:nvCxnSpPr>
              <p:cNvPr id="37" name="AutoShape 54"/>
              <p:cNvCxnSpPr>
                <a:cxnSpLocks noChangeShapeType="1"/>
                <a:stCxn id="36" idx="0"/>
                <a:endCxn id="50" idx="3"/>
              </p:cNvCxnSpPr>
              <p:nvPr/>
            </p:nvCxnSpPr>
            <p:spPr bwMode="auto">
              <a:xfrm rot="16200000" flipV="1">
                <a:off x="5695220" y="4308865"/>
                <a:ext cx="199893" cy="2100511"/>
              </a:xfrm>
              <a:prstGeom prst="bentConnector2">
                <a:avLst/>
              </a:prstGeom>
              <a:noFill/>
              <a:ln w="28575" cap="flat" cmpd="sng" algn="ctr">
                <a:solidFill>
                  <a:schemeClr val="tx1"/>
                </a:solidFill>
                <a:prstDash val="solid"/>
                <a:miter lim="800000"/>
                <a:headEnd type="none" w="med" len="med"/>
                <a:tailEnd type="none" w="med" len="med"/>
              </a:ln>
              <a:effectLst>
                <a:outerShdw blurRad="50800" dist="38100" dir="13260000">
                  <a:srgbClr val="000000">
                    <a:alpha val="73000"/>
                  </a:srgbClr>
                </a:outerShdw>
              </a:effectLst>
            </p:spPr>
          </p:cxnSp>
          <p:grpSp>
            <p:nvGrpSpPr>
              <p:cNvPr id="5" name="Group 42"/>
              <p:cNvGrpSpPr/>
              <p:nvPr/>
            </p:nvGrpSpPr>
            <p:grpSpPr>
              <a:xfrm>
                <a:off x="4986734" y="5098558"/>
                <a:ext cx="1696110" cy="310587"/>
                <a:chOff x="2539816" y="5409646"/>
                <a:chExt cx="1588111" cy="310587"/>
              </a:xfrm>
            </p:grpSpPr>
            <p:sp>
              <p:nvSpPr>
                <p:cNvPr id="41" name="Rounded Rectangle 40"/>
                <p:cNvSpPr/>
                <p:nvPr/>
              </p:nvSpPr>
              <p:spPr>
                <a:xfrm>
                  <a:off x="2539816" y="5462566"/>
                  <a:ext cx="1428647" cy="190888"/>
                </a:xfrm>
                <a:prstGeom prst="roundRect">
                  <a:avLst/>
                </a:prstGeom>
                <a:solidFill>
                  <a:schemeClr val="bg1">
                    <a:lumMod val="8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defTabSz="676997"/>
                  <a:r>
                    <a:rPr lang="en-US" sz="1400" b="1" dirty="0">
                      <a:solidFill>
                        <a:srgbClr val="000000"/>
                      </a:solidFill>
                      <a:latin typeface="Calibri"/>
                    </a:rPr>
                    <a:t>Called service</a:t>
                  </a:r>
                </a:p>
              </p:txBody>
            </p:sp>
            <p:sp>
              <p:nvSpPr>
                <p:cNvPr id="42" name="Isosceles Triangle 41"/>
                <p:cNvSpPr/>
                <p:nvPr/>
              </p:nvSpPr>
              <p:spPr>
                <a:xfrm rot="5400000">
                  <a:off x="3879673" y="5471980"/>
                  <a:ext cx="310587" cy="185920"/>
                </a:xfrm>
                <a:prstGeom prst="triangle">
                  <a:avLst/>
                </a:prstGeom>
                <a:solidFill>
                  <a:schemeClr val="tx1">
                    <a:lumMod val="75000"/>
                    <a:lumOff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defTabSz="676997"/>
                  <a:endParaRPr lang="en-US" sz="1600" dirty="0">
                    <a:solidFill>
                      <a:srgbClr val="FFFFFF"/>
                    </a:solidFill>
                    <a:latin typeface="Calibri"/>
                  </a:endParaRPr>
                </a:p>
              </p:txBody>
            </p:sp>
          </p:grpSp>
          <p:sp>
            <p:nvSpPr>
              <p:cNvPr id="62" name="Rectangle 68"/>
              <p:cNvSpPr>
                <a:spLocks noChangeArrowheads="1"/>
              </p:cNvSpPr>
              <p:nvPr/>
            </p:nvSpPr>
            <p:spPr bwMode="auto">
              <a:xfrm>
                <a:off x="3546537" y="5917259"/>
                <a:ext cx="1196825" cy="298662"/>
              </a:xfrm>
              <a:prstGeom prst="rect">
                <a:avLst/>
              </a:prstGeom>
              <a:solidFill>
                <a:schemeClr val="bg1"/>
              </a:solidFill>
              <a:ln w="12700" cap="flat" cmpd="sng" algn="ctr">
                <a:solidFill>
                  <a:schemeClr val="bg1">
                    <a:lumMod val="75000"/>
                  </a:schemeClr>
                </a:solidFill>
                <a:miter lim="800000"/>
                <a:headEnd type="none" w="med" len="med"/>
                <a:tailEnd type="none" w="med" len="med"/>
              </a:ln>
              <a:effectLst>
                <a:outerShdw blurRad="50800" dist="38100" dir="2700000">
                  <a:srgbClr val="000000">
                    <a:alpha val="22000"/>
                  </a:srgbClr>
                </a:outerShdw>
              </a:effectLst>
            </p:spPr>
            <p:txBody>
              <a:bodyPr wrap="none" lIns="0" tIns="18002" rIns="0" bIns="18002" anchor="ctr" anchorCtr="0">
                <a:prstTxWarp prst="textNoShape">
                  <a:avLst/>
                </a:prstTxWarp>
                <a:noAutofit/>
              </a:bodyPr>
              <a:lstStyle/>
              <a:p>
                <a:pPr defTabSz="676997">
                  <a:lnSpc>
                    <a:spcPct val="90000"/>
                  </a:lnSpc>
                  <a:defRPr/>
                </a:pPr>
                <a:r>
                  <a:rPr lang="en-US" sz="1600" b="1" dirty="0">
                    <a:solidFill>
                      <a:srgbClr val="FFFFFF">
                        <a:lumMod val="75000"/>
                      </a:srgbClr>
                    </a:solidFill>
                    <a:latin typeface="Arial Narrow" charset="0"/>
                  </a:rPr>
                  <a:t>Debit Customer A/C</a:t>
                </a:r>
              </a:p>
            </p:txBody>
          </p:sp>
          <p:cxnSp>
            <p:nvCxnSpPr>
              <p:cNvPr id="64" name="AutoShape 54"/>
              <p:cNvCxnSpPr>
                <a:cxnSpLocks noChangeShapeType="1"/>
                <a:stCxn id="36" idx="1"/>
                <a:endCxn id="62" idx="0"/>
              </p:cNvCxnSpPr>
              <p:nvPr/>
            </p:nvCxnSpPr>
            <p:spPr bwMode="auto">
              <a:xfrm rot="10800000" flipV="1">
                <a:off x="4144951" y="5710235"/>
                <a:ext cx="2120059" cy="207023"/>
              </a:xfrm>
              <a:prstGeom prst="bentConnector2">
                <a:avLst/>
              </a:prstGeom>
              <a:noFill/>
              <a:ln w="28575" cap="flat" cmpd="sng" algn="ctr">
                <a:solidFill>
                  <a:schemeClr val="tx1"/>
                </a:solidFill>
                <a:prstDash val="solid"/>
                <a:miter lim="800000"/>
                <a:headEnd type="none" w="med" len="med"/>
                <a:tailEnd type="none" w="med" len="med"/>
              </a:ln>
              <a:effectLst>
                <a:outerShdw blurRad="50800" dist="38100" dir="7680000">
                  <a:srgbClr val="000000">
                    <a:alpha val="73000"/>
                  </a:srgbClr>
                </a:outerShdw>
              </a:effectLst>
            </p:spPr>
          </p:cxnSp>
          <p:grpSp>
            <p:nvGrpSpPr>
              <p:cNvPr id="6" name="Group 43"/>
              <p:cNvGrpSpPr/>
              <p:nvPr/>
            </p:nvGrpSpPr>
            <p:grpSpPr>
              <a:xfrm flipH="1">
                <a:off x="4372248" y="5552836"/>
                <a:ext cx="1696110" cy="310587"/>
                <a:chOff x="2539816" y="5409646"/>
                <a:chExt cx="1588111" cy="310587"/>
              </a:xfrm>
            </p:grpSpPr>
            <p:sp>
              <p:nvSpPr>
                <p:cNvPr id="45" name="Rounded Rectangle 44"/>
                <p:cNvSpPr/>
                <p:nvPr/>
              </p:nvSpPr>
              <p:spPr>
                <a:xfrm>
                  <a:off x="2539816" y="5462566"/>
                  <a:ext cx="1428647" cy="190888"/>
                </a:xfrm>
                <a:prstGeom prst="roundRect">
                  <a:avLst/>
                </a:prstGeom>
                <a:solidFill>
                  <a:schemeClr val="bg1">
                    <a:lumMod val="8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wrap="none" lIns="216028" rtlCol="0" anchor="ctr"/>
                <a:lstStyle/>
                <a:p>
                  <a:pPr defTabSz="676997"/>
                  <a:r>
                    <a:rPr lang="en-US" sz="1400" b="1" dirty="0">
                      <a:solidFill>
                        <a:srgbClr val="000000"/>
                      </a:solidFill>
                      <a:latin typeface="Calibri"/>
                    </a:rPr>
                    <a:t>Response (optional)</a:t>
                  </a:r>
                </a:p>
              </p:txBody>
            </p:sp>
            <p:sp>
              <p:nvSpPr>
                <p:cNvPr id="46" name="Isosceles Triangle 45"/>
                <p:cNvSpPr/>
                <p:nvPr/>
              </p:nvSpPr>
              <p:spPr>
                <a:xfrm rot="5400000">
                  <a:off x="3879673" y="5471980"/>
                  <a:ext cx="310587" cy="185920"/>
                </a:xfrm>
                <a:prstGeom prst="triangle">
                  <a:avLst/>
                </a:prstGeom>
                <a:solidFill>
                  <a:schemeClr val="tx1">
                    <a:lumMod val="75000"/>
                    <a:lumOff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defTabSz="676997"/>
                  <a:endParaRPr lang="en-US" sz="1600" dirty="0">
                    <a:solidFill>
                      <a:srgbClr val="FFFFFF"/>
                    </a:solidFill>
                    <a:latin typeface="Calibri"/>
                  </a:endParaRPr>
                </a:p>
              </p:txBody>
            </p:sp>
          </p:grpSp>
          <p:sp>
            <p:nvSpPr>
              <p:cNvPr id="36" name="Rectangle 68"/>
              <p:cNvSpPr>
                <a:spLocks noChangeArrowheads="1"/>
              </p:cNvSpPr>
              <p:nvPr/>
            </p:nvSpPr>
            <p:spPr bwMode="auto">
              <a:xfrm>
                <a:off x="6265009" y="5459067"/>
                <a:ext cx="1160824" cy="502337"/>
              </a:xfrm>
              <a:prstGeom prst="rect">
                <a:avLst/>
              </a:prstGeom>
              <a:solidFill>
                <a:schemeClr val="bg1"/>
              </a:solidFill>
              <a:ln w="12700" cap="flat" cmpd="sng" algn="ctr">
                <a:solidFill>
                  <a:schemeClr val="tx1"/>
                </a:solidFill>
                <a:miter lim="800000"/>
                <a:headEnd type="none" w="med" len="med"/>
                <a:tailEnd type="none" w="med" len="med"/>
              </a:ln>
              <a:effectLst>
                <a:outerShdw blurRad="50800" dist="38100" dir="2700000">
                  <a:srgbClr val="000000">
                    <a:alpha val="73000"/>
                  </a:srgbClr>
                </a:outerShdw>
              </a:effectLst>
            </p:spPr>
            <p:txBody>
              <a:bodyPr wrap="square" lIns="0" tIns="18002" rIns="0" bIns="18002" anchor="ctr" anchorCtr="0">
                <a:prstTxWarp prst="textNoShape">
                  <a:avLst/>
                </a:prstTxWarp>
                <a:noAutofit/>
              </a:bodyPr>
              <a:lstStyle/>
              <a:p>
                <a:pPr defTabSz="676997">
                  <a:lnSpc>
                    <a:spcPct val="90000"/>
                  </a:lnSpc>
                  <a:defRPr/>
                </a:pPr>
                <a:r>
                  <a:rPr lang="en-US" sz="1400" b="1" dirty="0">
                    <a:solidFill>
                      <a:srgbClr val="000000"/>
                    </a:solidFill>
                    <a:latin typeface="Arial Narrow" charset="0"/>
                  </a:rPr>
                  <a:t>Execute fraud/AML transfer test</a:t>
                </a:r>
              </a:p>
            </p:txBody>
          </p:sp>
        </p:grpSp>
      </p:grpSp>
      <p:sp>
        <p:nvSpPr>
          <p:cNvPr id="32" name="Title 1"/>
          <p:cNvSpPr txBox="1">
            <a:spLocks/>
          </p:cNvSpPr>
          <p:nvPr/>
        </p:nvSpPr>
        <p:spPr>
          <a:xfrm>
            <a:off x="1524200" y="1142"/>
            <a:ext cx="9145191" cy="423388"/>
          </a:xfrm>
          <a:prstGeom prst="rect">
            <a:avLst/>
          </a:prstGeom>
        </p:spPr>
        <p:txBody>
          <a:bodyPr tIns="0" bIns="0" anchor="ctr" anchorCtr="0"/>
          <a:lstStyle/>
          <a:p>
            <a:pPr algn="ctr" defTabSz="676997"/>
            <a:r>
              <a:rPr lang="en-US" sz="2800" dirty="0">
                <a:solidFill>
                  <a:srgbClr val="000000"/>
                </a:solidFill>
                <a:latin typeface="Calibri"/>
              </a:rPr>
              <a:t> </a:t>
            </a:r>
            <a:r>
              <a:rPr lang="en-US" sz="2000" b="1" cap="all" dirty="0">
                <a:solidFill>
                  <a:srgbClr val="000000"/>
                </a:solidFill>
                <a:latin typeface="Calibri"/>
              </a:rPr>
              <a:t>An example business scenario with guidelines</a:t>
            </a:r>
            <a:endParaRPr lang="en-GB" sz="2800" b="1" kern="0" cap="all" dirty="0">
              <a:solidFill>
                <a:srgbClr val="5F6062"/>
              </a:solidFill>
              <a:latin typeface="Calibri Light"/>
            </a:endParaRPr>
          </a:p>
        </p:txBody>
      </p:sp>
      <p:sp>
        <p:nvSpPr>
          <p:cNvPr id="35" name="Title 1">
            <a:extLst>
              <a:ext uri="{FF2B5EF4-FFF2-40B4-BE49-F238E27FC236}">
                <a16:creationId xmlns:a16="http://schemas.microsoft.com/office/drawing/2014/main" id="{84A6AA44-6061-4169-84F8-9EA7B58B4DF0}"/>
              </a:ext>
            </a:extLst>
          </p:cNvPr>
          <p:cNvSpPr txBox="1">
            <a:spLocks/>
          </p:cNvSpPr>
          <p:nvPr/>
        </p:nvSpPr>
        <p:spPr>
          <a:xfrm>
            <a:off x="2534167" y="5924024"/>
            <a:ext cx="9145191" cy="423388"/>
          </a:xfrm>
          <a:prstGeom prst="rect">
            <a:avLst/>
          </a:prstGeom>
        </p:spPr>
        <p:txBody>
          <a:bodyPr tIns="0" bIns="0" anchor="ctr" anchorCtr="0"/>
          <a:lstStyle/>
          <a:p>
            <a:pPr defTabSz="676997"/>
            <a:r>
              <a:rPr lang="en-US" sz="2400" dirty="0">
                <a:solidFill>
                  <a:srgbClr val="000000"/>
                </a:solidFill>
                <a:latin typeface="Calibri"/>
              </a:rPr>
              <a:t>The Powerpoint version of a Business Scenario</a:t>
            </a:r>
            <a:endParaRPr lang="en-GB" sz="2400" b="1" kern="0" dirty="0">
              <a:solidFill>
                <a:srgbClr val="5F6062"/>
              </a:solidFill>
              <a:latin typeface="Calibri Light"/>
            </a:endParaRPr>
          </a:p>
        </p:txBody>
      </p:sp>
      <p:pic>
        <p:nvPicPr>
          <p:cNvPr id="38" name="Picture 7">
            <a:extLst>
              <a:ext uri="{FF2B5EF4-FFF2-40B4-BE49-F238E27FC236}">
                <a16:creationId xmlns:a16="http://schemas.microsoft.com/office/drawing/2014/main" id="{617A9717-BB34-4928-A336-91E47BF4D203}"/>
              </a:ext>
            </a:extLst>
          </p:cNvPr>
          <p:cNvPicPr>
            <a:picLocks noChangeAspect="1"/>
          </p:cNvPicPr>
          <p:nvPr/>
        </p:nvPicPr>
        <p:blipFill>
          <a:blip r:embed="rId6"/>
          <a:stretch>
            <a:fillRect/>
          </a:stretch>
        </p:blipFill>
        <p:spPr>
          <a:xfrm>
            <a:off x="609680" y="6558947"/>
            <a:ext cx="242309" cy="224435"/>
          </a:xfrm>
          <a:prstGeom prst="rect">
            <a:avLst/>
          </a:prstGeom>
        </p:spPr>
      </p:pic>
      <p:sp>
        <p:nvSpPr>
          <p:cNvPr id="39" name="Text Placeholder 15">
            <a:extLst>
              <a:ext uri="{FF2B5EF4-FFF2-40B4-BE49-F238E27FC236}">
                <a16:creationId xmlns:a16="http://schemas.microsoft.com/office/drawing/2014/main" id="{160D67C4-B38C-4953-9EC4-A1C574B66D90}"/>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14</a:t>
            </a:r>
            <a:endParaRPr lang="en-GB" dirty="0"/>
          </a:p>
        </p:txBody>
      </p:sp>
    </p:spTree>
  </p:cSld>
  <p:clrMapOvr>
    <a:masterClrMapping/>
  </p:clrMapOvr>
  <p:transition>
    <p:wipe dir="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72512" y="423388"/>
            <a:ext cx="7457840" cy="4025154"/>
          </a:xfrm>
          <a:prstGeom prst="rect">
            <a:avLst/>
          </a:prstGeom>
          <a:ln>
            <a:solidFill>
              <a:schemeClr val="tx1"/>
            </a:solidFill>
          </a:ln>
          <a:effectLst>
            <a:outerShdw blurRad="50800" dist="50800" dir="2700000">
              <a:srgbClr val="000000">
                <a:alpha val="75000"/>
              </a:srgbClr>
            </a:outerShdw>
          </a:effectLst>
        </p:spPr>
      </p:pic>
      <p:sp>
        <p:nvSpPr>
          <p:cNvPr id="5" name="Title 1"/>
          <p:cNvSpPr txBox="1">
            <a:spLocks/>
          </p:cNvSpPr>
          <p:nvPr/>
        </p:nvSpPr>
        <p:spPr>
          <a:xfrm>
            <a:off x="1344266" y="0"/>
            <a:ext cx="9145191" cy="423388"/>
          </a:xfrm>
          <a:prstGeom prst="rect">
            <a:avLst/>
          </a:prstGeom>
        </p:spPr>
        <p:txBody>
          <a:bodyPr tIns="0" bIns="0" anchor="ctr" anchorCtr="0"/>
          <a:lstStyle/>
          <a:p>
            <a:pPr algn="ctr" defTabSz="676997"/>
            <a:r>
              <a:rPr lang="en-US" sz="2000" b="1" cap="all" dirty="0">
                <a:solidFill>
                  <a:srgbClr val="000000"/>
                </a:solidFill>
                <a:latin typeface="Calibri"/>
              </a:rPr>
              <a:t>Example business scenario </a:t>
            </a:r>
            <a:endParaRPr lang="en-GB" sz="2000" b="1" kern="0" cap="all" dirty="0">
              <a:solidFill>
                <a:srgbClr val="5F6062"/>
              </a:solidFill>
              <a:latin typeface="Calibri Light"/>
            </a:endParaRPr>
          </a:p>
        </p:txBody>
      </p:sp>
      <p:pic>
        <p:nvPicPr>
          <p:cNvPr id="2" name="Picture 1">
            <a:extLst>
              <a:ext uri="{FF2B5EF4-FFF2-40B4-BE49-F238E27FC236}">
                <a16:creationId xmlns:a16="http://schemas.microsoft.com/office/drawing/2014/main" id="{F12CA402-A801-4EFD-A409-2F63ED1B34A1}"/>
              </a:ext>
            </a:extLst>
          </p:cNvPr>
          <p:cNvPicPr>
            <a:picLocks noChangeAspect="1"/>
          </p:cNvPicPr>
          <p:nvPr/>
        </p:nvPicPr>
        <p:blipFill>
          <a:blip r:embed="rId4"/>
          <a:stretch>
            <a:fillRect/>
          </a:stretch>
        </p:blipFill>
        <p:spPr>
          <a:xfrm>
            <a:off x="3360491" y="3070546"/>
            <a:ext cx="8591054" cy="3135207"/>
          </a:xfrm>
          <a:prstGeom prst="rect">
            <a:avLst/>
          </a:prstGeom>
        </p:spPr>
      </p:pic>
      <p:pic>
        <p:nvPicPr>
          <p:cNvPr id="6" name="Picture 7">
            <a:extLst>
              <a:ext uri="{FF2B5EF4-FFF2-40B4-BE49-F238E27FC236}">
                <a16:creationId xmlns:a16="http://schemas.microsoft.com/office/drawing/2014/main" id="{4A04C172-41B6-4BF2-BDBE-1537CD5828A7}"/>
              </a:ext>
            </a:extLst>
          </p:cNvPr>
          <p:cNvPicPr>
            <a:picLocks noChangeAspect="1"/>
          </p:cNvPicPr>
          <p:nvPr/>
        </p:nvPicPr>
        <p:blipFill>
          <a:blip r:embed="rId5"/>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F4A7A449-1949-4D53-A521-14AA228D44E4}"/>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15</a:t>
            </a:r>
            <a:endParaRPr lang="en-GB" dirty="0"/>
          </a:p>
        </p:txBody>
      </p:sp>
    </p:spTree>
    <p:extLst>
      <p:ext uri="{BB962C8B-B14F-4D97-AF65-F5344CB8AC3E}">
        <p14:creationId xmlns:p14="http://schemas.microsoft.com/office/powerpoint/2010/main" val="3863229796"/>
      </p:ext>
    </p:extLst>
  </p:cSld>
  <p:clrMapOvr>
    <a:masterClrMapping/>
  </p:clrMapOvr>
  <p:transition>
    <p:wipe dir="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Tijdelijke aanduiding voor inhoud 3">
            <a:extLst>
              <a:ext uri="{FF2B5EF4-FFF2-40B4-BE49-F238E27FC236}">
                <a16:creationId xmlns:a16="http://schemas.microsoft.com/office/drawing/2014/main" id="{7A057FBE-E9E8-4D94-AE2C-8E6E81547AA6}"/>
              </a:ext>
            </a:extLst>
          </p:cNvPr>
          <p:cNvPicPr>
            <a:picLocks/>
          </p:cNvPicPr>
          <p:nvPr/>
        </p:nvPicPr>
        <p:blipFill>
          <a:blip r:embed="rId3"/>
          <a:stretch>
            <a:fillRect/>
          </a:stretch>
        </p:blipFill>
        <p:spPr>
          <a:xfrm>
            <a:off x="165418" y="829438"/>
            <a:ext cx="12193588" cy="5666287"/>
          </a:xfrm>
          <a:prstGeom prst="rect">
            <a:avLst/>
          </a:prstGeom>
        </p:spPr>
      </p:pic>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a:xfrm>
            <a:off x="1679729" y="188464"/>
            <a:ext cx="8834130" cy="744903"/>
          </a:xfrm>
        </p:spPr>
        <p:txBody>
          <a:bodyPr>
            <a:normAutofit/>
          </a:bodyPr>
          <a:lstStyle/>
          <a:p>
            <a:r>
              <a:rPr lang="nl-NL" sz="2000" b="1" dirty="0"/>
              <a:t>HOW CAN BIAN HELP THE ARCHI BANK GROUP?</a:t>
            </a:r>
            <a:endParaRPr lang="en-GB" sz="2000" dirty="0"/>
          </a:p>
        </p:txBody>
      </p:sp>
      <p:sp>
        <p:nvSpPr>
          <p:cNvPr id="7" name="Vrije vorm: vorm 6">
            <a:extLst>
              <a:ext uri="{FF2B5EF4-FFF2-40B4-BE49-F238E27FC236}">
                <a16:creationId xmlns:a16="http://schemas.microsoft.com/office/drawing/2014/main" id="{F8FDED45-BB18-41F5-9C2C-D2B38F9273AA}"/>
              </a:ext>
            </a:extLst>
          </p:cNvPr>
          <p:cNvSpPr/>
          <p:nvPr/>
        </p:nvSpPr>
        <p:spPr>
          <a:xfrm>
            <a:off x="10717295" y="933367"/>
            <a:ext cx="1438275" cy="762000"/>
          </a:xfrm>
          <a:custGeom>
            <a:avLst/>
            <a:gdLst>
              <a:gd name="connsiteX0" fmla="*/ 0 w 1438275"/>
              <a:gd name="connsiteY0" fmla="*/ 57150 h 762000"/>
              <a:gd name="connsiteX1" fmla="*/ 0 w 1438275"/>
              <a:gd name="connsiteY1" fmla="*/ 57150 h 762000"/>
              <a:gd name="connsiteX2" fmla="*/ 28575 w 1438275"/>
              <a:gd name="connsiteY2" fmla="*/ 180975 h 762000"/>
              <a:gd name="connsiteX3" fmla="*/ 38100 w 1438275"/>
              <a:gd name="connsiteY3" fmla="*/ 209550 h 762000"/>
              <a:gd name="connsiteX4" fmla="*/ 57150 w 1438275"/>
              <a:gd name="connsiteY4" fmla="*/ 285750 h 762000"/>
              <a:gd name="connsiteX5" fmla="*/ 66675 w 1438275"/>
              <a:gd name="connsiteY5" fmla="*/ 571500 h 762000"/>
              <a:gd name="connsiteX6" fmla="*/ 76200 w 1438275"/>
              <a:gd name="connsiteY6" fmla="*/ 638175 h 762000"/>
              <a:gd name="connsiteX7" fmla="*/ 114300 w 1438275"/>
              <a:gd name="connsiteY7" fmla="*/ 723900 h 762000"/>
              <a:gd name="connsiteX8" fmla="*/ 190500 w 1438275"/>
              <a:gd name="connsiteY8" fmla="*/ 752475 h 762000"/>
              <a:gd name="connsiteX9" fmla="*/ 228600 w 1438275"/>
              <a:gd name="connsiteY9" fmla="*/ 762000 h 762000"/>
              <a:gd name="connsiteX10" fmla="*/ 723900 w 1438275"/>
              <a:gd name="connsiteY10" fmla="*/ 752475 h 762000"/>
              <a:gd name="connsiteX11" fmla="*/ 809625 w 1438275"/>
              <a:gd name="connsiteY11" fmla="*/ 742950 h 762000"/>
              <a:gd name="connsiteX12" fmla="*/ 866775 w 1438275"/>
              <a:gd name="connsiteY12" fmla="*/ 723900 h 762000"/>
              <a:gd name="connsiteX13" fmla="*/ 895350 w 1438275"/>
              <a:gd name="connsiteY13" fmla="*/ 714375 h 762000"/>
              <a:gd name="connsiteX14" fmla="*/ 962025 w 1438275"/>
              <a:gd name="connsiteY14" fmla="*/ 704850 h 762000"/>
              <a:gd name="connsiteX15" fmla="*/ 1152525 w 1438275"/>
              <a:gd name="connsiteY15" fmla="*/ 704850 h 762000"/>
              <a:gd name="connsiteX16" fmla="*/ 1209675 w 1438275"/>
              <a:gd name="connsiteY16" fmla="*/ 723900 h 762000"/>
              <a:gd name="connsiteX17" fmla="*/ 1247775 w 1438275"/>
              <a:gd name="connsiteY17" fmla="*/ 733425 h 762000"/>
              <a:gd name="connsiteX18" fmla="*/ 1362075 w 1438275"/>
              <a:gd name="connsiteY18" fmla="*/ 704850 h 762000"/>
              <a:gd name="connsiteX19" fmla="*/ 1390650 w 1438275"/>
              <a:gd name="connsiteY19" fmla="*/ 695325 h 762000"/>
              <a:gd name="connsiteX20" fmla="*/ 1438275 w 1438275"/>
              <a:gd name="connsiteY20" fmla="*/ 590550 h 762000"/>
              <a:gd name="connsiteX21" fmla="*/ 1400175 w 1438275"/>
              <a:gd name="connsiteY21" fmla="*/ 438150 h 762000"/>
              <a:gd name="connsiteX22" fmla="*/ 1371600 w 1438275"/>
              <a:gd name="connsiteY22" fmla="*/ 419100 h 762000"/>
              <a:gd name="connsiteX23" fmla="*/ 1352550 w 1438275"/>
              <a:gd name="connsiteY23" fmla="*/ 390525 h 762000"/>
              <a:gd name="connsiteX24" fmla="*/ 1323975 w 1438275"/>
              <a:gd name="connsiteY24" fmla="*/ 381000 h 762000"/>
              <a:gd name="connsiteX25" fmla="*/ 1266825 w 1438275"/>
              <a:gd name="connsiteY25" fmla="*/ 352425 h 762000"/>
              <a:gd name="connsiteX26" fmla="*/ 1247775 w 1438275"/>
              <a:gd name="connsiteY26" fmla="*/ 323850 h 762000"/>
              <a:gd name="connsiteX27" fmla="*/ 1247775 w 1438275"/>
              <a:gd name="connsiteY27" fmla="*/ 247650 h 762000"/>
              <a:gd name="connsiteX28" fmla="*/ 1162050 w 1438275"/>
              <a:gd name="connsiteY28" fmla="*/ 238125 h 762000"/>
              <a:gd name="connsiteX29" fmla="*/ 1104900 w 1438275"/>
              <a:gd name="connsiteY29" fmla="*/ 209550 h 762000"/>
              <a:gd name="connsiteX30" fmla="*/ 1085850 w 1438275"/>
              <a:gd name="connsiteY30" fmla="*/ 133350 h 762000"/>
              <a:gd name="connsiteX31" fmla="*/ 1066800 w 1438275"/>
              <a:gd name="connsiteY31" fmla="*/ 95250 h 762000"/>
              <a:gd name="connsiteX32" fmla="*/ 1057275 w 1438275"/>
              <a:gd name="connsiteY32" fmla="*/ 66675 h 762000"/>
              <a:gd name="connsiteX33" fmla="*/ 1000125 w 1438275"/>
              <a:gd name="connsiteY33" fmla="*/ 38100 h 762000"/>
              <a:gd name="connsiteX34" fmla="*/ 971550 w 1438275"/>
              <a:gd name="connsiteY34" fmla="*/ 19050 h 762000"/>
              <a:gd name="connsiteX35" fmla="*/ 914400 w 1438275"/>
              <a:gd name="connsiteY35" fmla="*/ 0 h 762000"/>
              <a:gd name="connsiteX36" fmla="*/ 438150 w 1438275"/>
              <a:gd name="connsiteY36" fmla="*/ 19050 h 762000"/>
              <a:gd name="connsiteX37" fmla="*/ 247650 w 1438275"/>
              <a:gd name="connsiteY37" fmla="*/ 47625 h 762000"/>
              <a:gd name="connsiteX38" fmla="*/ 76200 w 1438275"/>
              <a:gd name="connsiteY38" fmla="*/ 57150 h 762000"/>
              <a:gd name="connsiteX39" fmla="*/ 0 w 1438275"/>
              <a:gd name="connsiteY39" fmla="*/ 5715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8275" h="762000">
                <a:moveTo>
                  <a:pt x="0" y="57150"/>
                </a:moveTo>
                <a:lnTo>
                  <a:pt x="0" y="57150"/>
                </a:lnTo>
                <a:cubicBezTo>
                  <a:pt x="3303" y="72014"/>
                  <a:pt x="20263" y="151882"/>
                  <a:pt x="28575" y="180975"/>
                </a:cubicBezTo>
                <a:cubicBezTo>
                  <a:pt x="31333" y="190629"/>
                  <a:pt x="35458" y="199864"/>
                  <a:pt x="38100" y="209550"/>
                </a:cubicBezTo>
                <a:cubicBezTo>
                  <a:pt x="44989" y="234809"/>
                  <a:pt x="57150" y="285750"/>
                  <a:pt x="57150" y="285750"/>
                </a:cubicBezTo>
                <a:cubicBezTo>
                  <a:pt x="60325" y="381000"/>
                  <a:pt x="61531" y="476336"/>
                  <a:pt x="66675" y="571500"/>
                </a:cubicBezTo>
                <a:cubicBezTo>
                  <a:pt x="67887" y="593918"/>
                  <a:pt x="71152" y="616299"/>
                  <a:pt x="76200" y="638175"/>
                </a:cubicBezTo>
                <a:cubicBezTo>
                  <a:pt x="81859" y="662697"/>
                  <a:pt x="93809" y="703409"/>
                  <a:pt x="114300" y="723900"/>
                </a:cubicBezTo>
                <a:cubicBezTo>
                  <a:pt x="139515" y="749115"/>
                  <a:pt x="155452" y="744686"/>
                  <a:pt x="190500" y="752475"/>
                </a:cubicBezTo>
                <a:cubicBezTo>
                  <a:pt x="203279" y="755315"/>
                  <a:pt x="215900" y="758825"/>
                  <a:pt x="228600" y="762000"/>
                </a:cubicBezTo>
                <a:lnTo>
                  <a:pt x="723900" y="752475"/>
                </a:lnTo>
                <a:cubicBezTo>
                  <a:pt x="752635" y="751533"/>
                  <a:pt x="781432" y="748589"/>
                  <a:pt x="809625" y="742950"/>
                </a:cubicBezTo>
                <a:cubicBezTo>
                  <a:pt x="829316" y="739012"/>
                  <a:pt x="847725" y="730250"/>
                  <a:pt x="866775" y="723900"/>
                </a:cubicBezTo>
                <a:cubicBezTo>
                  <a:pt x="876300" y="720725"/>
                  <a:pt x="885411" y="715795"/>
                  <a:pt x="895350" y="714375"/>
                </a:cubicBezTo>
                <a:lnTo>
                  <a:pt x="962025" y="704850"/>
                </a:lnTo>
                <a:cubicBezTo>
                  <a:pt x="1036963" y="679871"/>
                  <a:pt x="1007128" y="685885"/>
                  <a:pt x="1152525" y="704850"/>
                </a:cubicBezTo>
                <a:cubicBezTo>
                  <a:pt x="1172437" y="707447"/>
                  <a:pt x="1190194" y="719030"/>
                  <a:pt x="1209675" y="723900"/>
                </a:cubicBezTo>
                <a:lnTo>
                  <a:pt x="1247775" y="733425"/>
                </a:lnTo>
                <a:cubicBezTo>
                  <a:pt x="1324732" y="720599"/>
                  <a:pt x="1286603" y="730007"/>
                  <a:pt x="1362075" y="704850"/>
                </a:cubicBezTo>
                <a:lnTo>
                  <a:pt x="1390650" y="695325"/>
                </a:lnTo>
                <a:cubicBezTo>
                  <a:pt x="1437730" y="624705"/>
                  <a:pt x="1424260" y="660626"/>
                  <a:pt x="1438275" y="590550"/>
                </a:cubicBezTo>
                <a:cubicBezTo>
                  <a:pt x="1430152" y="484953"/>
                  <a:pt x="1457230" y="485696"/>
                  <a:pt x="1400175" y="438150"/>
                </a:cubicBezTo>
                <a:cubicBezTo>
                  <a:pt x="1391381" y="430821"/>
                  <a:pt x="1381125" y="425450"/>
                  <a:pt x="1371600" y="419100"/>
                </a:cubicBezTo>
                <a:cubicBezTo>
                  <a:pt x="1365250" y="409575"/>
                  <a:pt x="1361489" y="397676"/>
                  <a:pt x="1352550" y="390525"/>
                </a:cubicBezTo>
                <a:cubicBezTo>
                  <a:pt x="1344710" y="384253"/>
                  <a:pt x="1332955" y="385490"/>
                  <a:pt x="1323975" y="381000"/>
                </a:cubicBezTo>
                <a:cubicBezTo>
                  <a:pt x="1250117" y="344071"/>
                  <a:pt x="1338649" y="376366"/>
                  <a:pt x="1266825" y="352425"/>
                </a:cubicBezTo>
                <a:cubicBezTo>
                  <a:pt x="1260475" y="342900"/>
                  <a:pt x="1249195" y="335209"/>
                  <a:pt x="1247775" y="323850"/>
                </a:cubicBezTo>
                <a:cubicBezTo>
                  <a:pt x="1247687" y="323142"/>
                  <a:pt x="1269603" y="256381"/>
                  <a:pt x="1247775" y="247650"/>
                </a:cubicBezTo>
                <a:cubicBezTo>
                  <a:pt x="1221081" y="236972"/>
                  <a:pt x="1190625" y="241300"/>
                  <a:pt x="1162050" y="238125"/>
                </a:cubicBezTo>
                <a:cubicBezTo>
                  <a:pt x="1143226" y="231850"/>
                  <a:pt x="1118329" y="226336"/>
                  <a:pt x="1104900" y="209550"/>
                </a:cubicBezTo>
                <a:cubicBezTo>
                  <a:pt x="1096753" y="199367"/>
                  <a:pt x="1086867" y="136400"/>
                  <a:pt x="1085850" y="133350"/>
                </a:cubicBezTo>
                <a:cubicBezTo>
                  <a:pt x="1081360" y="119880"/>
                  <a:pt x="1072393" y="108301"/>
                  <a:pt x="1066800" y="95250"/>
                </a:cubicBezTo>
                <a:cubicBezTo>
                  <a:pt x="1062845" y="86022"/>
                  <a:pt x="1063547" y="74515"/>
                  <a:pt x="1057275" y="66675"/>
                </a:cubicBezTo>
                <a:cubicBezTo>
                  <a:pt x="1039077" y="43927"/>
                  <a:pt x="1023132" y="49604"/>
                  <a:pt x="1000125" y="38100"/>
                </a:cubicBezTo>
                <a:cubicBezTo>
                  <a:pt x="989886" y="32980"/>
                  <a:pt x="982011" y="23699"/>
                  <a:pt x="971550" y="19050"/>
                </a:cubicBezTo>
                <a:cubicBezTo>
                  <a:pt x="953200" y="10895"/>
                  <a:pt x="914400" y="0"/>
                  <a:pt x="914400" y="0"/>
                </a:cubicBezTo>
                <a:cubicBezTo>
                  <a:pt x="778087" y="3786"/>
                  <a:pt x="587680" y="4097"/>
                  <a:pt x="438150" y="19050"/>
                </a:cubicBezTo>
                <a:cubicBezTo>
                  <a:pt x="313366" y="31528"/>
                  <a:pt x="454393" y="36139"/>
                  <a:pt x="247650" y="47625"/>
                </a:cubicBezTo>
                <a:lnTo>
                  <a:pt x="76200" y="57150"/>
                </a:lnTo>
                <a:lnTo>
                  <a:pt x="0" y="57150"/>
                </a:lnTo>
                <a:close/>
              </a:path>
            </a:pathLst>
          </a:custGeom>
          <a:solidFill>
            <a:srgbClr val="F5DEAA"/>
          </a:solidFill>
          <a:ln>
            <a:solidFill>
              <a:srgbClr val="F5DE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Increase standardization and exporting requirements</a:t>
            </a:r>
            <a:endParaRPr lang="nl-NL" dirty="0">
              <a:solidFill>
                <a:schemeClr val="tx1"/>
              </a:solidFill>
            </a:endParaRPr>
          </a:p>
        </p:txBody>
      </p:sp>
      <p:sp>
        <p:nvSpPr>
          <p:cNvPr id="11" name="Round Same Side Corner Rectangle 10">
            <a:extLst>
              <a:ext uri="{FF2B5EF4-FFF2-40B4-BE49-F238E27FC236}">
                <a16:creationId xmlns:a16="http://schemas.microsoft.com/office/drawing/2014/main" id="{DADDD1B7-915F-C144-AE1D-6D51E771C19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Graphic 11" descr="Playbook">
            <a:extLst>
              <a:ext uri="{FF2B5EF4-FFF2-40B4-BE49-F238E27FC236}">
                <a16:creationId xmlns:a16="http://schemas.microsoft.com/office/drawing/2014/main" id="{B9202143-24D4-1B41-9B8F-8663DE4019A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
        <p:nvSpPr>
          <p:cNvPr id="13" name="Vrije vorm: vorm 6">
            <a:extLst>
              <a:ext uri="{FF2B5EF4-FFF2-40B4-BE49-F238E27FC236}">
                <a16:creationId xmlns:a16="http://schemas.microsoft.com/office/drawing/2014/main" id="{0B646C72-2481-3D4D-A435-FC03662874A7}"/>
              </a:ext>
            </a:extLst>
          </p:cNvPr>
          <p:cNvSpPr/>
          <p:nvPr/>
        </p:nvSpPr>
        <p:spPr>
          <a:xfrm>
            <a:off x="3792538" y="4510707"/>
            <a:ext cx="1440161" cy="600887"/>
          </a:xfrm>
          <a:custGeom>
            <a:avLst/>
            <a:gdLst>
              <a:gd name="connsiteX0" fmla="*/ 0 w 1438275"/>
              <a:gd name="connsiteY0" fmla="*/ 57150 h 762000"/>
              <a:gd name="connsiteX1" fmla="*/ 0 w 1438275"/>
              <a:gd name="connsiteY1" fmla="*/ 57150 h 762000"/>
              <a:gd name="connsiteX2" fmla="*/ 28575 w 1438275"/>
              <a:gd name="connsiteY2" fmla="*/ 180975 h 762000"/>
              <a:gd name="connsiteX3" fmla="*/ 38100 w 1438275"/>
              <a:gd name="connsiteY3" fmla="*/ 209550 h 762000"/>
              <a:gd name="connsiteX4" fmla="*/ 57150 w 1438275"/>
              <a:gd name="connsiteY4" fmla="*/ 285750 h 762000"/>
              <a:gd name="connsiteX5" fmla="*/ 66675 w 1438275"/>
              <a:gd name="connsiteY5" fmla="*/ 571500 h 762000"/>
              <a:gd name="connsiteX6" fmla="*/ 76200 w 1438275"/>
              <a:gd name="connsiteY6" fmla="*/ 638175 h 762000"/>
              <a:gd name="connsiteX7" fmla="*/ 114300 w 1438275"/>
              <a:gd name="connsiteY7" fmla="*/ 723900 h 762000"/>
              <a:gd name="connsiteX8" fmla="*/ 190500 w 1438275"/>
              <a:gd name="connsiteY8" fmla="*/ 752475 h 762000"/>
              <a:gd name="connsiteX9" fmla="*/ 228600 w 1438275"/>
              <a:gd name="connsiteY9" fmla="*/ 762000 h 762000"/>
              <a:gd name="connsiteX10" fmla="*/ 723900 w 1438275"/>
              <a:gd name="connsiteY10" fmla="*/ 752475 h 762000"/>
              <a:gd name="connsiteX11" fmla="*/ 809625 w 1438275"/>
              <a:gd name="connsiteY11" fmla="*/ 742950 h 762000"/>
              <a:gd name="connsiteX12" fmla="*/ 866775 w 1438275"/>
              <a:gd name="connsiteY12" fmla="*/ 723900 h 762000"/>
              <a:gd name="connsiteX13" fmla="*/ 895350 w 1438275"/>
              <a:gd name="connsiteY13" fmla="*/ 714375 h 762000"/>
              <a:gd name="connsiteX14" fmla="*/ 962025 w 1438275"/>
              <a:gd name="connsiteY14" fmla="*/ 704850 h 762000"/>
              <a:gd name="connsiteX15" fmla="*/ 1152525 w 1438275"/>
              <a:gd name="connsiteY15" fmla="*/ 704850 h 762000"/>
              <a:gd name="connsiteX16" fmla="*/ 1209675 w 1438275"/>
              <a:gd name="connsiteY16" fmla="*/ 723900 h 762000"/>
              <a:gd name="connsiteX17" fmla="*/ 1247775 w 1438275"/>
              <a:gd name="connsiteY17" fmla="*/ 733425 h 762000"/>
              <a:gd name="connsiteX18" fmla="*/ 1362075 w 1438275"/>
              <a:gd name="connsiteY18" fmla="*/ 704850 h 762000"/>
              <a:gd name="connsiteX19" fmla="*/ 1390650 w 1438275"/>
              <a:gd name="connsiteY19" fmla="*/ 695325 h 762000"/>
              <a:gd name="connsiteX20" fmla="*/ 1438275 w 1438275"/>
              <a:gd name="connsiteY20" fmla="*/ 590550 h 762000"/>
              <a:gd name="connsiteX21" fmla="*/ 1400175 w 1438275"/>
              <a:gd name="connsiteY21" fmla="*/ 438150 h 762000"/>
              <a:gd name="connsiteX22" fmla="*/ 1371600 w 1438275"/>
              <a:gd name="connsiteY22" fmla="*/ 419100 h 762000"/>
              <a:gd name="connsiteX23" fmla="*/ 1352550 w 1438275"/>
              <a:gd name="connsiteY23" fmla="*/ 390525 h 762000"/>
              <a:gd name="connsiteX24" fmla="*/ 1323975 w 1438275"/>
              <a:gd name="connsiteY24" fmla="*/ 381000 h 762000"/>
              <a:gd name="connsiteX25" fmla="*/ 1266825 w 1438275"/>
              <a:gd name="connsiteY25" fmla="*/ 352425 h 762000"/>
              <a:gd name="connsiteX26" fmla="*/ 1247775 w 1438275"/>
              <a:gd name="connsiteY26" fmla="*/ 323850 h 762000"/>
              <a:gd name="connsiteX27" fmla="*/ 1247775 w 1438275"/>
              <a:gd name="connsiteY27" fmla="*/ 247650 h 762000"/>
              <a:gd name="connsiteX28" fmla="*/ 1162050 w 1438275"/>
              <a:gd name="connsiteY28" fmla="*/ 238125 h 762000"/>
              <a:gd name="connsiteX29" fmla="*/ 1104900 w 1438275"/>
              <a:gd name="connsiteY29" fmla="*/ 209550 h 762000"/>
              <a:gd name="connsiteX30" fmla="*/ 1085850 w 1438275"/>
              <a:gd name="connsiteY30" fmla="*/ 133350 h 762000"/>
              <a:gd name="connsiteX31" fmla="*/ 1066800 w 1438275"/>
              <a:gd name="connsiteY31" fmla="*/ 95250 h 762000"/>
              <a:gd name="connsiteX32" fmla="*/ 1057275 w 1438275"/>
              <a:gd name="connsiteY32" fmla="*/ 66675 h 762000"/>
              <a:gd name="connsiteX33" fmla="*/ 1000125 w 1438275"/>
              <a:gd name="connsiteY33" fmla="*/ 38100 h 762000"/>
              <a:gd name="connsiteX34" fmla="*/ 971550 w 1438275"/>
              <a:gd name="connsiteY34" fmla="*/ 19050 h 762000"/>
              <a:gd name="connsiteX35" fmla="*/ 914400 w 1438275"/>
              <a:gd name="connsiteY35" fmla="*/ 0 h 762000"/>
              <a:gd name="connsiteX36" fmla="*/ 438150 w 1438275"/>
              <a:gd name="connsiteY36" fmla="*/ 19050 h 762000"/>
              <a:gd name="connsiteX37" fmla="*/ 247650 w 1438275"/>
              <a:gd name="connsiteY37" fmla="*/ 47625 h 762000"/>
              <a:gd name="connsiteX38" fmla="*/ 76200 w 1438275"/>
              <a:gd name="connsiteY38" fmla="*/ 57150 h 762000"/>
              <a:gd name="connsiteX39" fmla="*/ 0 w 1438275"/>
              <a:gd name="connsiteY39" fmla="*/ 5715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8275" h="762000">
                <a:moveTo>
                  <a:pt x="0" y="57150"/>
                </a:moveTo>
                <a:lnTo>
                  <a:pt x="0" y="57150"/>
                </a:lnTo>
                <a:cubicBezTo>
                  <a:pt x="3303" y="72014"/>
                  <a:pt x="20263" y="151882"/>
                  <a:pt x="28575" y="180975"/>
                </a:cubicBezTo>
                <a:cubicBezTo>
                  <a:pt x="31333" y="190629"/>
                  <a:pt x="35458" y="199864"/>
                  <a:pt x="38100" y="209550"/>
                </a:cubicBezTo>
                <a:cubicBezTo>
                  <a:pt x="44989" y="234809"/>
                  <a:pt x="57150" y="285750"/>
                  <a:pt x="57150" y="285750"/>
                </a:cubicBezTo>
                <a:cubicBezTo>
                  <a:pt x="60325" y="381000"/>
                  <a:pt x="61531" y="476336"/>
                  <a:pt x="66675" y="571500"/>
                </a:cubicBezTo>
                <a:cubicBezTo>
                  <a:pt x="67887" y="593918"/>
                  <a:pt x="71152" y="616299"/>
                  <a:pt x="76200" y="638175"/>
                </a:cubicBezTo>
                <a:cubicBezTo>
                  <a:pt x="81859" y="662697"/>
                  <a:pt x="93809" y="703409"/>
                  <a:pt x="114300" y="723900"/>
                </a:cubicBezTo>
                <a:cubicBezTo>
                  <a:pt x="139515" y="749115"/>
                  <a:pt x="155452" y="744686"/>
                  <a:pt x="190500" y="752475"/>
                </a:cubicBezTo>
                <a:cubicBezTo>
                  <a:pt x="203279" y="755315"/>
                  <a:pt x="215900" y="758825"/>
                  <a:pt x="228600" y="762000"/>
                </a:cubicBezTo>
                <a:lnTo>
                  <a:pt x="723900" y="752475"/>
                </a:lnTo>
                <a:cubicBezTo>
                  <a:pt x="752635" y="751533"/>
                  <a:pt x="781432" y="748589"/>
                  <a:pt x="809625" y="742950"/>
                </a:cubicBezTo>
                <a:cubicBezTo>
                  <a:pt x="829316" y="739012"/>
                  <a:pt x="847725" y="730250"/>
                  <a:pt x="866775" y="723900"/>
                </a:cubicBezTo>
                <a:cubicBezTo>
                  <a:pt x="876300" y="720725"/>
                  <a:pt x="885411" y="715795"/>
                  <a:pt x="895350" y="714375"/>
                </a:cubicBezTo>
                <a:lnTo>
                  <a:pt x="962025" y="704850"/>
                </a:lnTo>
                <a:cubicBezTo>
                  <a:pt x="1036963" y="679871"/>
                  <a:pt x="1007128" y="685885"/>
                  <a:pt x="1152525" y="704850"/>
                </a:cubicBezTo>
                <a:cubicBezTo>
                  <a:pt x="1172437" y="707447"/>
                  <a:pt x="1190194" y="719030"/>
                  <a:pt x="1209675" y="723900"/>
                </a:cubicBezTo>
                <a:lnTo>
                  <a:pt x="1247775" y="733425"/>
                </a:lnTo>
                <a:cubicBezTo>
                  <a:pt x="1324732" y="720599"/>
                  <a:pt x="1286603" y="730007"/>
                  <a:pt x="1362075" y="704850"/>
                </a:cubicBezTo>
                <a:lnTo>
                  <a:pt x="1390650" y="695325"/>
                </a:lnTo>
                <a:cubicBezTo>
                  <a:pt x="1437730" y="624705"/>
                  <a:pt x="1424260" y="660626"/>
                  <a:pt x="1438275" y="590550"/>
                </a:cubicBezTo>
                <a:cubicBezTo>
                  <a:pt x="1430152" y="484953"/>
                  <a:pt x="1457230" y="485696"/>
                  <a:pt x="1400175" y="438150"/>
                </a:cubicBezTo>
                <a:cubicBezTo>
                  <a:pt x="1391381" y="430821"/>
                  <a:pt x="1381125" y="425450"/>
                  <a:pt x="1371600" y="419100"/>
                </a:cubicBezTo>
                <a:cubicBezTo>
                  <a:pt x="1365250" y="409575"/>
                  <a:pt x="1361489" y="397676"/>
                  <a:pt x="1352550" y="390525"/>
                </a:cubicBezTo>
                <a:cubicBezTo>
                  <a:pt x="1344710" y="384253"/>
                  <a:pt x="1332955" y="385490"/>
                  <a:pt x="1323975" y="381000"/>
                </a:cubicBezTo>
                <a:cubicBezTo>
                  <a:pt x="1250117" y="344071"/>
                  <a:pt x="1338649" y="376366"/>
                  <a:pt x="1266825" y="352425"/>
                </a:cubicBezTo>
                <a:cubicBezTo>
                  <a:pt x="1260475" y="342900"/>
                  <a:pt x="1249195" y="335209"/>
                  <a:pt x="1247775" y="323850"/>
                </a:cubicBezTo>
                <a:cubicBezTo>
                  <a:pt x="1247687" y="323142"/>
                  <a:pt x="1269603" y="256381"/>
                  <a:pt x="1247775" y="247650"/>
                </a:cubicBezTo>
                <a:cubicBezTo>
                  <a:pt x="1221081" y="236972"/>
                  <a:pt x="1190625" y="241300"/>
                  <a:pt x="1162050" y="238125"/>
                </a:cubicBezTo>
                <a:cubicBezTo>
                  <a:pt x="1143226" y="231850"/>
                  <a:pt x="1118329" y="226336"/>
                  <a:pt x="1104900" y="209550"/>
                </a:cubicBezTo>
                <a:cubicBezTo>
                  <a:pt x="1096753" y="199367"/>
                  <a:pt x="1086867" y="136400"/>
                  <a:pt x="1085850" y="133350"/>
                </a:cubicBezTo>
                <a:cubicBezTo>
                  <a:pt x="1081360" y="119880"/>
                  <a:pt x="1072393" y="108301"/>
                  <a:pt x="1066800" y="95250"/>
                </a:cubicBezTo>
                <a:cubicBezTo>
                  <a:pt x="1062845" y="86022"/>
                  <a:pt x="1063547" y="74515"/>
                  <a:pt x="1057275" y="66675"/>
                </a:cubicBezTo>
                <a:cubicBezTo>
                  <a:pt x="1039077" y="43927"/>
                  <a:pt x="1023132" y="49604"/>
                  <a:pt x="1000125" y="38100"/>
                </a:cubicBezTo>
                <a:cubicBezTo>
                  <a:pt x="989886" y="32980"/>
                  <a:pt x="982011" y="23699"/>
                  <a:pt x="971550" y="19050"/>
                </a:cubicBezTo>
                <a:cubicBezTo>
                  <a:pt x="953200" y="10895"/>
                  <a:pt x="914400" y="0"/>
                  <a:pt x="914400" y="0"/>
                </a:cubicBezTo>
                <a:cubicBezTo>
                  <a:pt x="778087" y="3786"/>
                  <a:pt x="587680" y="4097"/>
                  <a:pt x="438150" y="19050"/>
                </a:cubicBezTo>
                <a:cubicBezTo>
                  <a:pt x="313366" y="31528"/>
                  <a:pt x="454393" y="36139"/>
                  <a:pt x="247650" y="47625"/>
                </a:cubicBezTo>
                <a:lnTo>
                  <a:pt x="76200" y="57150"/>
                </a:lnTo>
                <a:lnTo>
                  <a:pt x="0" y="57150"/>
                </a:lnTo>
                <a:close/>
              </a:path>
            </a:pathLst>
          </a:custGeom>
          <a:solidFill>
            <a:srgbClr val="CC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Cost/income</a:t>
            </a:r>
            <a:br>
              <a:rPr lang="en-GB" dirty="0">
                <a:solidFill>
                  <a:schemeClr val="tx1"/>
                </a:solidFill>
              </a:rPr>
            </a:br>
            <a:r>
              <a:rPr lang="en-GB" dirty="0">
                <a:solidFill>
                  <a:schemeClr val="tx1"/>
                </a:solidFill>
              </a:rPr>
              <a:t> ratio </a:t>
            </a:r>
            <a:endParaRPr lang="nl-NL" dirty="0">
              <a:solidFill>
                <a:schemeClr val="tx1"/>
              </a:solidFill>
            </a:endParaRPr>
          </a:p>
        </p:txBody>
      </p:sp>
    </p:spTree>
    <p:extLst>
      <p:ext uri="{BB962C8B-B14F-4D97-AF65-F5344CB8AC3E}">
        <p14:creationId xmlns:p14="http://schemas.microsoft.com/office/powerpoint/2010/main" val="3763157820"/>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 Same Side Corner Rectangle 5">
            <a:extLst>
              <a:ext uri="{FF2B5EF4-FFF2-40B4-BE49-F238E27FC236}">
                <a16:creationId xmlns:a16="http://schemas.microsoft.com/office/drawing/2014/main" id="{F2D88A6B-E700-4047-AE0B-0934E4FA4A9A}"/>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Research">
            <a:extLst>
              <a:ext uri="{FF2B5EF4-FFF2-40B4-BE49-F238E27FC236}">
                <a16:creationId xmlns:a16="http://schemas.microsoft.com/office/drawing/2014/main" id="{B91911D6-9C15-B048-8C90-FF0AE2860EE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pic>
        <p:nvPicPr>
          <p:cNvPr id="4" name="Picture 3"/>
          <p:cNvPicPr>
            <a:picLocks noChangeAspect="1"/>
          </p:cNvPicPr>
          <p:nvPr/>
        </p:nvPicPr>
        <p:blipFill>
          <a:blip r:embed="rId5"/>
          <a:stretch>
            <a:fillRect/>
          </a:stretch>
        </p:blipFill>
        <p:spPr>
          <a:xfrm>
            <a:off x="768202" y="417092"/>
            <a:ext cx="10801200" cy="5829636"/>
          </a:xfrm>
          <a:prstGeom prst="rect">
            <a:avLst/>
          </a:prstGeom>
          <a:ln>
            <a:solidFill>
              <a:schemeClr val="tx1"/>
            </a:solidFill>
          </a:ln>
          <a:effectLst>
            <a:outerShdw blurRad="50800" dist="50800" dir="2700000">
              <a:srgbClr val="000000">
                <a:alpha val="75000"/>
              </a:srgbClr>
            </a:outerShdw>
          </a:effectLst>
        </p:spPr>
      </p:pic>
      <p:sp>
        <p:nvSpPr>
          <p:cNvPr id="5" name="Title 1"/>
          <p:cNvSpPr txBox="1">
            <a:spLocks/>
          </p:cNvSpPr>
          <p:nvPr/>
        </p:nvSpPr>
        <p:spPr>
          <a:xfrm>
            <a:off x="1344266" y="0"/>
            <a:ext cx="9145191" cy="423388"/>
          </a:xfrm>
          <a:prstGeom prst="rect">
            <a:avLst/>
          </a:prstGeom>
        </p:spPr>
        <p:txBody>
          <a:bodyPr tIns="0" bIns="0" anchor="ctr" anchorCtr="0"/>
          <a:lstStyle/>
          <a:p>
            <a:pPr algn="ctr" defTabSz="676997"/>
            <a:r>
              <a:rPr lang="en-US" sz="2000" b="1" cap="all" dirty="0">
                <a:solidFill>
                  <a:srgbClr val="000000"/>
                </a:solidFill>
                <a:latin typeface="Calibri"/>
              </a:rPr>
              <a:t>Example business scenario </a:t>
            </a:r>
            <a:endParaRPr lang="en-GB" sz="2000" b="1" kern="0" cap="all" dirty="0">
              <a:solidFill>
                <a:srgbClr val="5F6062"/>
              </a:solidFill>
              <a:latin typeface="Calibri Light"/>
            </a:endParaRPr>
          </a:p>
        </p:txBody>
      </p:sp>
    </p:spTree>
    <p:extLst>
      <p:ext uri="{BB962C8B-B14F-4D97-AF65-F5344CB8AC3E}">
        <p14:creationId xmlns:p14="http://schemas.microsoft.com/office/powerpoint/2010/main" val="4230340305"/>
      </p:ext>
    </p:extLst>
  </p:cSld>
  <p:clrMapOvr>
    <a:masterClrMapping/>
  </p:clrMapOvr>
  <p:transition>
    <p:wipe dir="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344266" y="0"/>
            <a:ext cx="9145191" cy="423388"/>
          </a:xfrm>
          <a:prstGeom prst="rect">
            <a:avLst/>
          </a:prstGeom>
        </p:spPr>
        <p:txBody>
          <a:bodyPr tIns="0" bIns="0" anchor="ctr" anchorCtr="0"/>
          <a:lstStyle/>
          <a:p>
            <a:pPr algn="ctr" defTabSz="676997"/>
            <a:r>
              <a:rPr lang="en-US" sz="2000" b="1" cap="all" dirty="0">
                <a:solidFill>
                  <a:srgbClr val="000000"/>
                </a:solidFill>
                <a:latin typeface="Calibri"/>
              </a:rPr>
              <a:t>Example business scenario </a:t>
            </a:r>
            <a:endParaRPr lang="en-GB" sz="2000" b="1" kern="0" cap="all" dirty="0">
              <a:solidFill>
                <a:srgbClr val="5F6062"/>
              </a:solidFill>
              <a:latin typeface="Calibri Light"/>
            </a:endParaRPr>
          </a:p>
        </p:txBody>
      </p:sp>
      <p:pic>
        <p:nvPicPr>
          <p:cNvPr id="2" name="Picture 1">
            <a:extLst>
              <a:ext uri="{FF2B5EF4-FFF2-40B4-BE49-F238E27FC236}">
                <a16:creationId xmlns:a16="http://schemas.microsoft.com/office/drawing/2014/main" id="{F12CA402-A801-4EFD-A409-2F63ED1B34A1}"/>
              </a:ext>
            </a:extLst>
          </p:cNvPr>
          <p:cNvPicPr>
            <a:picLocks noChangeAspect="1"/>
          </p:cNvPicPr>
          <p:nvPr/>
        </p:nvPicPr>
        <p:blipFill>
          <a:blip r:embed="rId3"/>
          <a:stretch>
            <a:fillRect/>
          </a:stretch>
        </p:blipFill>
        <p:spPr>
          <a:xfrm>
            <a:off x="124087" y="1054323"/>
            <a:ext cx="11945413" cy="4359342"/>
          </a:xfrm>
          <a:prstGeom prst="rect">
            <a:avLst/>
          </a:prstGeom>
        </p:spPr>
      </p:pic>
      <p:sp>
        <p:nvSpPr>
          <p:cNvPr id="6" name="Round Same Side Corner Rectangle 5">
            <a:extLst>
              <a:ext uri="{FF2B5EF4-FFF2-40B4-BE49-F238E27FC236}">
                <a16:creationId xmlns:a16="http://schemas.microsoft.com/office/drawing/2014/main" id="{3E773DFD-AA57-8049-B090-A24B8A7B9518}"/>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Research">
            <a:extLst>
              <a:ext uri="{FF2B5EF4-FFF2-40B4-BE49-F238E27FC236}">
                <a16:creationId xmlns:a16="http://schemas.microsoft.com/office/drawing/2014/main" id="{97AD11AF-72D3-2143-ADD9-2C8D6F323A1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3404705129"/>
      </p:ext>
    </p:extLst>
  </p:cSld>
  <p:clrMapOvr>
    <a:masterClrMapping/>
  </p:clrMapOvr>
  <p:transition>
    <p:wipe dir="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351301" y="2566491"/>
            <a:ext cx="2288351" cy="3887299"/>
          </a:xfrm>
          <a:prstGeom prst="rect">
            <a:avLst/>
          </a:prstGeom>
          <a:ln w="38100" cap="flat" cmpd="sng" algn="ctr">
            <a:solidFill>
              <a:schemeClr val="dk1">
                <a:shade val="95000"/>
                <a:satMod val="105000"/>
              </a:schemeClr>
            </a:solidFill>
            <a:prstDash val="solid"/>
            <a:round/>
            <a:headEnd type="none" w="med" len="med"/>
            <a:tailEnd type="none" w="med" len="med"/>
          </a:ln>
        </p:spPr>
        <p:style>
          <a:lnRef idx="1">
            <a:schemeClr val="dk1"/>
          </a:lnRef>
          <a:fillRef idx="2">
            <a:schemeClr val="dk1"/>
          </a:fillRef>
          <a:effectRef idx="1">
            <a:schemeClr val="dk1"/>
          </a:effectRef>
          <a:fontRef idx="minor">
            <a:schemeClr val="dk1"/>
          </a:fontRef>
        </p:style>
        <p:txBody>
          <a:bodyPr rtlCol="0" anchor="t" anchorCtr="0"/>
          <a:lstStyle/>
          <a:p>
            <a:pPr algn="ctr"/>
            <a:r>
              <a:rPr lang="en-US" b="1" dirty="0"/>
              <a:t>Service Operation Parameters</a:t>
            </a:r>
          </a:p>
        </p:txBody>
      </p:sp>
      <p:sp>
        <p:nvSpPr>
          <p:cNvPr id="4" name="Rectangle 3"/>
          <p:cNvSpPr/>
          <p:nvPr/>
        </p:nvSpPr>
        <p:spPr>
          <a:xfrm>
            <a:off x="4663347" y="3264850"/>
            <a:ext cx="1664255" cy="510015"/>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chemeClr val="tx1"/>
                </a:solidFill>
              </a:rPr>
              <a:t>Identifier</a:t>
            </a:r>
          </a:p>
        </p:txBody>
      </p:sp>
      <p:sp>
        <p:nvSpPr>
          <p:cNvPr id="5" name="Rectangle 4"/>
          <p:cNvSpPr/>
          <p:nvPr/>
        </p:nvSpPr>
        <p:spPr>
          <a:xfrm>
            <a:off x="4663347" y="3886330"/>
            <a:ext cx="1664255" cy="510015"/>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chemeClr val="tx1"/>
                </a:solidFill>
              </a:rPr>
              <a:t>Depiction</a:t>
            </a:r>
          </a:p>
        </p:txBody>
      </p:sp>
      <p:sp>
        <p:nvSpPr>
          <p:cNvPr id="6" name="Rectangle 5"/>
          <p:cNvSpPr/>
          <p:nvPr/>
        </p:nvSpPr>
        <p:spPr>
          <a:xfrm>
            <a:off x="4663347" y="4507811"/>
            <a:ext cx="1664255" cy="510015"/>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chemeClr val="tx1"/>
                </a:solidFill>
              </a:rPr>
              <a:t>State</a:t>
            </a:r>
          </a:p>
        </p:txBody>
      </p:sp>
      <p:sp>
        <p:nvSpPr>
          <p:cNvPr id="7" name="Rectangle 6"/>
          <p:cNvSpPr/>
          <p:nvPr/>
        </p:nvSpPr>
        <p:spPr>
          <a:xfrm>
            <a:off x="4663347" y="5129292"/>
            <a:ext cx="1664255" cy="510015"/>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chemeClr val="tx1"/>
                </a:solidFill>
              </a:rPr>
              <a:t>Control</a:t>
            </a:r>
          </a:p>
        </p:txBody>
      </p:sp>
      <p:sp>
        <p:nvSpPr>
          <p:cNvPr id="8" name="Rectangle 7"/>
          <p:cNvSpPr/>
          <p:nvPr/>
        </p:nvSpPr>
        <p:spPr>
          <a:xfrm>
            <a:off x="4663347" y="5750772"/>
            <a:ext cx="1664255" cy="510015"/>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chemeClr val="tx1"/>
                </a:solidFill>
              </a:rPr>
              <a:t>Analysis</a:t>
            </a:r>
          </a:p>
        </p:txBody>
      </p:sp>
      <p:grpSp>
        <p:nvGrpSpPr>
          <p:cNvPr id="12" name="Group 11"/>
          <p:cNvGrpSpPr>
            <a:grpSpLocks noChangeAspect="1"/>
          </p:cNvGrpSpPr>
          <p:nvPr/>
        </p:nvGrpSpPr>
        <p:grpSpPr>
          <a:xfrm>
            <a:off x="1746127" y="3236012"/>
            <a:ext cx="2436224" cy="2548446"/>
            <a:chOff x="329125" y="2378257"/>
            <a:chExt cx="2539152" cy="2656114"/>
          </a:xfrm>
        </p:grpSpPr>
        <p:sp>
          <p:nvSpPr>
            <p:cNvPr id="9" name="Right Arrow 8"/>
            <p:cNvSpPr/>
            <p:nvPr/>
          </p:nvSpPr>
          <p:spPr>
            <a:xfrm>
              <a:off x="437905" y="2378257"/>
              <a:ext cx="2430372" cy="1401436"/>
            </a:xfrm>
            <a:prstGeom prst="rightArrow">
              <a:avLst/>
            </a:prstGeom>
            <a:ln w="38100" cap="flat" cmpd="sng" algn="ctr">
              <a:solidFill>
                <a:schemeClr val="dk1">
                  <a:shade val="95000"/>
                  <a:satMod val="105000"/>
                </a:schemeClr>
              </a:solidFill>
              <a:prstDash val="solid"/>
              <a:round/>
              <a:headEnd type="none" w="med" len="med"/>
              <a:tailEnd type="none" w="med" len="med"/>
            </a:ln>
          </p:spPr>
          <p:style>
            <a:lnRef idx="1">
              <a:schemeClr val="dk1"/>
            </a:lnRef>
            <a:fillRef idx="2">
              <a:schemeClr val="dk1"/>
            </a:fillRef>
            <a:effectRef idx="1">
              <a:schemeClr val="dk1"/>
            </a:effectRef>
            <a:fontRef idx="minor">
              <a:schemeClr val="dk1"/>
            </a:fontRef>
          </p:style>
          <p:txBody>
            <a:bodyPr rtlCol="0" anchor="ctr"/>
            <a:lstStyle/>
            <a:p>
              <a:pPr algn="ctr"/>
              <a:r>
                <a:rPr lang="en-US" sz="2000" b="1" dirty="0"/>
                <a:t>Message In</a:t>
              </a:r>
            </a:p>
          </p:txBody>
        </p:sp>
        <p:sp>
          <p:nvSpPr>
            <p:cNvPr id="10" name="Right Arrow 9"/>
            <p:cNvSpPr/>
            <p:nvPr/>
          </p:nvSpPr>
          <p:spPr>
            <a:xfrm flipH="1">
              <a:off x="329125" y="3632935"/>
              <a:ext cx="2430372" cy="1401436"/>
            </a:xfrm>
            <a:prstGeom prst="rightArrow">
              <a:avLst/>
            </a:prstGeom>
            <a:ln w="38100" cap="flat" cmpd="sng" algn="ctr">
              <a:solidFill>
                <a:schemeClr val="dk1">
                  <a:shade val="95000"/>
                  <a:satMod val="105000"/>
                </a:schemeClr>
              </a:solidFill>
              <a:prstDash val="solid"/>
              <a:round/>
              <a:headEnd type="none" w="med" len="med"/>
              <a:tailEnd type="none" w="med" len="med"/>
            </a:ln>
          </p:spPr>
          <p:style>
            <a:lnRef idx="1">
              <a:schemeClr val="dk1"/>
            </a:lnRef>
            <a:fillRef idx="2">
              <a:schemeClr val="dk1"/>
            </a:fillRef>
            <a:effectRef idx="1">
              <a:schemeClr val="dk1"/>
            </a:effectRef>
            <a:fontRef idx="minor">
              <a:schemeClr val="dk1"/>
            </a:fontRef>
          </p:style>
          <p:txBody>
            <a:bodyPr rtlCol="0" anchor="ctr"/>
            <a:lstStyle/>
            <a:p>
              <a:pPr algn="ctr"/>
              <a:r>
                <a:rPr lang="en-US" sz="2000" b="1" dirty="0"/>
                <a:t>Message Out</a:t>
              </a:r>
            </a:p>
          </p:txBody>
        </p:sp>
      </p:grpSp>
      <p:sp>
        <p:nvSpPr>
          <p:cNvPr id="13" name="Rectangle 12"/>
          <p:cNvSpPr/>
          <p:nvPr/>
        </p:nvSpPr>
        <p:spPr>
          <a:xfrm>
            <a:off x="6767424" y="3360044"/>
            <a:ext cx="3684223" cy="51001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r>
              <a:rPr lang="en-US" sz="1400" b="1" dirty="0">
                <a:solidFill>
                  <a:schemeClr val="tx1"/>
                </a:solidFill>
              </a:rPr>
              <a:t>Defines any unique tags/identifiers</a:t>
            </a:r>
          </a:p>
        </p:txBody>
      </p:sp>
      <p:sp>
        <p:nvSpPr>
          <p:cNvPr id="14" name="Rectangle 13"/>
          <p:cNvSpPr/>
          <p:nvPr/>
        </p:nvSpPr>
        <p:spPr>
          <a:xfrm>
            <a:off x="6767424" y="3981524"/>
            <a:ext cx="3684223" cy="51001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r>
              <a:rPr lang="en-US" sz="1400" b="1" dirty="0">
                <a:solidFill>
                  <a:schemeClr val="tx1"/>
                </a:solidFill>
              </a:rPr>
              <a:t>Representative details that are captured for each instance</a:t>
            </a:r>
          </a:p>
        </p:txBody>
      </p:sp>
      <p:sp>
        <p:nvSpPr>
          <p:cNvPr id="15" name="Rectangle 14"/>
          <p:cNvSpPr/>
          <p:nvPr/>
        </p:nvSpPr>
        <p:spPr>
          <a:xfrm>
            <a:off x="6767424" y="4603005"/>
            <a:ext cx="3684223" cy="51001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r>
              <a:rPr lang="en-US" sz="1400" b="1" dirty="0">
                <a:solidFill>
                  <a:schemeClr val="tx1"/>
                </a:solidFill>
              </a:rPr>
              <a:t>Any general business states that an instance may pass through (early concept)</a:t>
            </a:r>
          </a:p>
        </p:txBody>
      </p:sp>
      <p:sp>
        <p:nvSpPr>
          <p:cNvPr id="16" name="Rectangle 15"/>
          <p:cNvSpPr/>
          <p:nvPr/>
        </p:nvSpPr>
        <p:spPr>
          <a:xfrm>
            <a:off x="6767424" y="5224486"/>
            <a:ext cx="3684223" cy="51001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r>
              <a:rPr lang="en-US" sz="1400" b="1" dirty="0">
                <a:solidFill>
                  <a:schemeClr val="tx1"/>
                </a:solidFill>
              </a:rPr>
              <a:t>Parameters governing a requested action (includes reporting/query details)</a:t>
            </a:r>
          </a:p>
        </p:txBody>
      </p:sp>
      <p:sp>
        <p:nvSpPr>
          <p:cNvPr id="17" name="Rectangle 16"/>
          <p:cNvSpPr/>
          <p:nvPr/>
        </p:nvSpPr>
        <p:spPr>
          <a:xfrm>
            <a:off x="6767424" y="5845966"/>
            <a:ext cx="3684223" cy="51001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lIns="0" rIns="0" rtlCol="0" anchor="ctr"/>
          <a:lstStyle/>
          <a:p>
            <a:r>
              <a:rPr lang="en-US" sz="1400" b="1" dirty="0">
                <a:solidFill>
                  <a:schemeClr val="tx1"/>
                </a:solidFill>
              </a:rPr>
              <a:t>Any tracked/derived values associated with one or a collection of instances</a:t>
            </a:r>
          </a:p>
        </p:txBody>
      </p:sp>
      <p:sp>
        <p:nvSpPr>
          <p:cNvPr id="43" name="Rectangle 42"/>
          <p:cNvSpPr/>
          <p:nvPr/>
        </p:nvSpPr>
        <p:spPr>
          <a:xfrm>
            <a:off x="1608783" y="2724391"/>
            <a:ext cx="3146429" cy="301660"/>
          </a:xfrm>
          <a:prstGeom prst="rect">
            <a:avLst/>
          </a:prstGeom>
        </p:spPr>
        <p:txBody>
          <a:bodyPr wrap="square">
            <a:spAutoFit/>
          </a:bodyPr>
          <a:lstStyle/>
          <a:p>
            <a:pPr>
              <a:spcAft>
                <a:spcPts val="600"/>
              </a:spcAft>
            </a:pPr>
            <a:r>
              <a:rPr lang="en-US" b="1" dirty="0">
                <a:solidFill>
                  <a:srgbClr val="68C8C6"/>
                </a:solidFill>
                <a:latin typeface="Helvetica"/>
                <a:cs typeface="Helvetica"/>
              </a:rPr>
              <a:t>A request for service</a:t>
            </a:r>
            <a:endParaRPr lang="en-US" sz="1600" b="1" dirty="0">
              <a:solidFill>
                <a:srgbClr val="5F6062"/>
              </a:solidFill>
              <a:latin typeface="Helvetica"/>
              <a:cs typeface="Helvetica"/>
            </a:endParaRPr>
          </a:p>
        </p:txBody>
      </p:sp>
      <p:sp>
        <p:nvSpPr>
          <p:cNvPr id="44" name="Title 1">
            <a:extLst>
              <a:ext uri="{FF2B5EF4-FFF2-40B4-BE49-F238E27FC236}">
                <a16:creationId xmlns:a16="http://schemas.microsoft.com/office/drawing/2014/main" id="{F60A1E06-59AD-4F11-87AE-B328C1F00B34}"/>
              </a:ext>
            </a:extLst>
          </p:cNvPr>
          <p:cNvSpPr txBox="1">
            <a:spLocks/>
          </p:cNvSpPr>
          <p:nvPr/>
        </p:nvSpPr>
        <p:spPr>
          <a:xfrm>
            <a:off x="1619251" y="137800"/>
            <a:ext cx="9964658" cy="492507"/>
          </a:xfrm>
          <a:prstGeom prst="rect">
            <a:avLst/>
          </a:prstGeom>
        </p:spPr>
        <p:txBody>
          <a:bodyPr/>
          <a:lstStyle>
            <a:lvl1pPr algn="l" rtl="0" eaLnBrk="1" fontAlgn="base" hangingPunct="1">
              <a:spcBef>
                <a:spcPct val="0"/>
              </a:spcBef>
              <a:spcAft>
                <a:spcPct val="0"/>
              </a:spcAft>
              <a:defRPr sz="2600" b="1">
                <a:solidFill>
                  <a:schemeClr val="tx2"/>
                </a:solidFill>
                <a:latin typeface="+mj-lt"/>
                <a:ea typeface="+mj-ea"/>
                <a:cs typeface="+mj-cs"/>
              </a:defRPr>
            </a:lvl1pPr>
            <a:lvl2pPr algn="l" rtl="0" eaLnBrk="1" fontAlgn="base" hangingPunct="1">
              <a:spcBef>
                <a:spcPct val="0"/>
              </a:spcBef>
              <a:spcAft>
                <a:spcPct val="0"/>
              </a:spcAft>
              <a:defRPr sz="2600" b="1">
                <a:solidFill>
                  <a:schemeClr val="tx2"/>
                </a:solidFill>
                <a:latin typeface="Arial" charset="0"/>
                <a:ea typeface="Arial" charset="0"/>
                <a:cs typeface="Arial" charset="0"/>
              </a:defRPr>
            </a:lvl2pPr>
            <a:lvl3pPr algn="l" rtl="0" eaLnBrk="1" fontAlgn="base" hangingPunct="1">
              <a:spcBef>
                <a:spcPct val="0"/>
              </a:spcBef>
              <a:spcAft>
                <a:spcPct val="0"/>
              </a:spcAft>
              <a:defRPr sz="2600" b="1">
                <a:solidFill>
                  <a:schemeClr val="tx2"/>
                </a:solidFill>
                <a:latin typeface="Arial" charset="0"/>
                <a:ea typeface="Arial" charset="0"/>
                <a:cs typeface="Arial" charset="0"/>
              </a:defRPr>
            </a:lvl3pPr>
            <a:lvl4pPr algn="l" rtl="0" eaLnBrk="1" fontAlgn="base" hangingPunct="1">
              <a:spcBef>
                <a:spcPct val="0"/>
              </a:spcBef>
              <a:spcAft>
                <a:spcPct val="0"/>
              </a:spcAft>
              <a:defRPr sz="2600" b="1">
                <a:solidFill>
                  <a:schemeClr val="tx2"/>
                </a:solidFill>
                <a:latin typeface="Arial" charset="0"/>
                <a:ea typeface="Arial" charset="0"/>
                <a:cs typeface="Arial" charset="0"/>
              </a:defRPr>
            </a:lvl4pPr>
            <a:lvl5pPr algn="l" rtl="0" eaLnBrk="1" fontAlgn="base" hangingPunct="1">
              <a:spcBef>
                <a:spcPct val="0"/>
              </a:spcBef>
              <a:spcAft>
                <a:spcPct val="0"/>
              </a:spcAft>
              <a:defRPr sz="2600" b="1">
                <a:solidFill>
                  <a:schemeClr val="tx2"/>
                </a:solidFill>
                <a:latin typeface="Arial" charset="0"/>
                <a:ea typeface="Arial" charset="0"/>
                <a:cs typeface="Arial" charset="0"/>
              </a:defRPr>
            </a:lvl5pPr>
            <a:lvl6pPr marL="457200" algn="l" rtl="0" eaLnBrk="1" fontAlgn="base" hangingPunct="1">
              <a:spcBef>
                <a:spcPct val="0"/>
              </a:spcBef>
              <a:spcAft>
                <a:spcPct val="0"/>
              </a:spcAft>
              <a:defRPr sz="2600" b="1">
                <a:solidFill>
                  <a:schemeClr val="bg1"/>
                </a:solidFill>
                <a:latin typeface="Arial" charset="0"/>
                <a:ea typeface="Arial" charset="0"/>
                <a:cs typeface="Arial" charset="0"/>
              </a:defRPr>
            </a:lvl6pPr>
            <a:lvl7pPr marL="914400" algn="l" rtl="0" eaLnBrk="1" fontAlgn="base" hangingPunct="1">
              <a:spcBef>
                <a:spcPct val="0"/>
              </a:spcBef>
              <a:spcAft>
                <a:spcPct val="0"/>
              </a:spcAft>
              <a:defRPr sz="2600" b="1">
                <a:solidFill>
                  <a:schemeClr val="bg1"/>
                </a:solidFill>
                <a:latin typeface="Arial" charset="0"/>
                <a:ea typeface="Arial" charset="0"/>
                <a:cs typeface="Arial" charset="0"/>
              </a:defRPr>
            </a:lvl7pPr>
            <a:lvl8pPr marL="1371600" algn="l" rtl="0" eaLnBrk="1" fontAlgn="base" hangingPunct="1">
              <a:spcBef>
                <a:spcPct val="0"/>
              </a:spcBef>
              <a:spcAft>
                <a:spcPct val="0"/>
              </a:spcAft>
              <a:defRPr sz="2600" b="1">
                <a:solidFill>
                  <a:schemeClr val="bg1"/>
                </a:solidFill>
                <a:latin typeface="Arial" charset="0"/>
                <a:ea typeface="Arial" charset="0"/>
                <a:cs typeface="Arial" charset="0"/>
              </a:defRPr>
            </a:lvl8pPr>
            <a:lvl9pPr marL="1828800" algn="l" rtl="0" eaLnBrk="1" fontAlgn="base" hangingPunct="1">
              <a:spcBef>
                <a:spcPct val="0"/>
              </a:spcBef>
              <a:spcAft>
                <a:spcPct val="0"/>
              </a:spcAft>
              <a:defRPr sz="2600" b="1">
                <a:solidFill>
                  <a:schemeClr val="bg1"/>
                </a:solidFill>
                <a:latin typeface="Arial" charset="0"/>
                <a:ea typeface="Arial" charset="0"/>
                <a:cs typeface="Arial" charset="0"/>
              </a:defRPr>
            </a:lvl9pPr>
          </a:lstStyle>
          <a:p>
            <a:r>
              <a:rPr lang="fr-BE" kern="0" dirty="0"/>
              <a:t>Service Domain </a:t>
            </a:r>
            <a:r>
              <a:rPr lang="fr-BE" kern="0" dirty="0" err="1"/>
              <a:t>is</a:t>
            </a:r>
            <a:r>
              <a:rPr lang="fr-BE" kern="0" dirty="0"/>
              <a:t> a set of Service Operations</a:t>
            </a:r>
            <a:endParaRPr lang="en-BE" kern="0" dirty="0"/>
          </a:p>
        </p:txBody>
      </p:sp>
      <p:sp>
        <p:nvSpPr>
          <p:cNvPr id="45" name="Rectangle 44">
            <a:extLst>
              <a:ext uri="{FF2B5EF4-FFF2-40B4-BE49-F238E27FC236}">
                <a16:creationId xmlns:a16="http://schemas.microsoft.com/office/drawing/2014/main" id="{D974C74E-8351-4FA4-9507-FAADE6EC5E06}"/>
              </a:ext>
            </a:extLst>
          </p:cNvPr>
          <p:cNvSpPr/>
          <p:nvPr/>
        </p:nvSpPr>
        <p:spPr>
          <a:xfrm>
            <a:off x="1608783" y="1929565"/>
            <a:ext cx="7099183" cy="624867"/>
          </a:xfrm>
          <a:prstGeom prst="rect">
            <a:avLst/>
          </a:prstGeom>
        </p:spPr>
        <p:txBody>
          <a:bodyPr wrap="square">
            <a:spAutoFit/>
          </a:bodyPr>
          <a:lstStyle/>
          <a:p>
            <a:pPr>
              <a:spcAft>
                <a:spcPts val="600"/>
              </a:spcAft>
            </a:pPr>
            <a:r>
              <a:rPr lang="en-US" b="1" dirty="0">
                <a:solidFill>
                  <a:srgbClr val="68C8C6"/>
                </a:solidFill>
                <a:latin typeface="Helvetica"/>
                <a:cs typeface="Helvetica"/>
              </a:rPr>
              <a:t>A Service Operation is an elemental Service that can be requested for</a:t>
            </a:r>
          </a:p>
          <a:p>
            <a:pPr>
              <a:spcAft>
                <a:spcPts val="600"/>
              </a:spcAft>
            </a:pPr>
            <a:r>
              <a:rPr lang="en-US" sz="1600" b="1" dirty="0">
                <a:solidFill>
                  <a:srgbClr val="68C8C6"/>
                </a:solidFill>
                <a:latin typeface="Helvetica"/>
                <a:cs typeface="Helvetica"/>
              </a:rPr>
              <a:t>It is owned by 1 and only 1 Service Domain</a:t>
            </a:r>
            <a:endParaRPr lang="en-US" sz="1600" b="1" dirty="0">
              <a:solidFill>
                <a:srgbClr val="5F6062"/>
              </a:solidFill>
              <a:latin typeface="Helvetica"/>
              <a:cs typeface="Helvetica"/>
            </a:endParaRPr>
          </a:p>
        </p:txBody>
      </p:sp>
      <p:sp>
        <p:nvSpPr>
          <p:cNvPr id="46" name="Rectangle 45">
            <a:extLst>
              <a:ext uri="{FF2B5EF4-FFF2-40B4-BE49-F238E27FC236}">
                <a16:creationId xmlns:a16="http://schemas.microsoft.com/office/drawing/2014/main" id="{3486705B-4D15-4785-B341-46E5EFB02B25}"/>
              </a:ext>
            </a:extLst>
          </p:cNvPr>
          <p:cNvSpPr/>
          <p:nvPr/>
        </p:nvSpPr>
        <p:spPr>
          <a:xfrm>
            <a:off x="1527685" y="5808359"/>
            <a:ext cx="3146429" cy="301660"/>
          </a:xfrm>
          <a:prstGeom prst="rect">
            <a:avLst/>
          </a:prstGeom>
        </p:spPr>
        <p:txBody>
          <a:bodyPr wrap="square">
            <a:spAutoFit/>
          </a:bodyPr>
          <a:lstStyle/>
          <a:p>
            <a:pPr>
              <a:spcAft>
                <a:spcPts val="600"/>
              </a:spcAft>
            </a:pPr>
            <a:r>
              <a:rPr lang="en-US" b="1" dirty="0">
                <a:solidFill>
                  <a:srgbClr val="68C8C6"/>
                </a:solidFill>
                <a:latin typeface="Helvetica"/>
                <a:cs typeface="Helvetica"/>
              </a:rPr>
              <a:t>A reply from the service</a:t>
            </a:r>
            <a:endParaRPr lang="en-US" sz="1600" b="1" dirty="0">
              <a:solidFill>
                <a:srgbClr val="5F6062"/>
              </a:solidFill>
              <a:latin typeface="Helvetica"/>
              <a:cs typeface="Helvetica"/>
            </a:endParaRPr>
          </a:p>
        </p:txBody>
      </p:sp>
      <p:sp>
        <p:nvSpPr>
          <p:cNvPr id="22" name="Rectangle 21">
            <a:extLst>
              <a:ext uri="{FF2B5EF4-FFF2-40B4-BE49-F238E27FC236}">
                <a16:creationId xmlns:a16="http://schemas.microsoft.com/office/drawing/2014/main" id="{B35C847A-88C7-4B03-BBD9-F5D38C4F3E57}"/>
              </a:ext>
            </a:extLst>
          </p:cNvPr>
          <p:cNvSpPr/>
          <p:nvPr/>
        </p:nvSpPr>
        <p:spPr>
          <a:xfrm>
            <a:off x="1527685" y="827275"/>
            <a:ext cx="10604665" cy="797245"/>
          </a:xfrm>
          <a:prstGeom prst="rect">
            <a:avLst/>
          </a:prstGeom>
        </p:spPr>
        <p:txBody>
          <a:bodyPr wrap="square">
            <a:spAutoFit/>
          </a:bodyPr>
          <a:lstStyle/>
          <a:p>
            <a:pPr>
              <a:spcAft>
                <a:spcPts val="600"/>
              </a:spcAft>
            </a:pPr>
            <a:r>
              <a:rPr lang="en-US" b="1" dirty="0">
                <a:solidFill>
                  <a:srgbClr val="7889FB"/>
                </a:solidFill>
              </a:rPr>
              <a:t>Service Operation </a:t>
            </a:r>
            <a:r>
              <a:rPr lang="en-US" b="1" dirty="0"/>
              <a:t>– life-cycle changes are </a:t>
            </a:r>
            <a:r>
              <a:rPr lang="en-US" b="1" dirty="0" err="1"/>
              <a:t>trigered</a:t>
            </a:r>
            <a:r>
              <a:rPr lang="en-US" b="1" dirty="0"/>
              <a:t> through Service Operations (actions) calls between Service Domains or can result from internally scheduled activity (such as periodic analysis).</a:t>
            </a:r>
          </a:p>
          <a:p>
            <a:pPr>
              <a:spcAft>
                <a:spcPts val="600"/>
              </a:spcAft>
            </a:pPr>
            <a:r>
              <a:rPr lang="en-US" b="1" dirty="0"/>
              <a:t>The Service Operation Provide a High Level Definition of an API</a:t>
            </a:r>
          </a:p>
        </p:txBody>
      </p:sp>
    </p:spTree>
    <p:extLst>
      <p:ext uri="{BB962C8B-B14F-4D97-AF65-F5344CB8AC3E}">
        <p14:creationId xmlns:p14="http://schemas.microsoft.com/office/powerpoint/2010/main" val="510807960"/>
      </p:ext>
    </p:extLst>
  </p:cSld>
  <p:clrMapOvr>
    <a:masterClrMapping/>
  </p:clrMapOvr>
  <p:transition>
    <p:wipe dir="r"/>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2197077" y="1456017"/>
            <a:ext cx="1526995" cy="822228"/>
            <a:chOff x="2196791" y="1454687"/>
            <a:chExt cx="1526796" cy="822121"/>
          </a:xfrm>
        </p:grpSpPr>
        <p:sp>
          <p:nvSpPr>
            <p:cNvPr id="16" name="Rectangle: Rounded Corners 15"/>
            <p:cNvSpPr/>
            <p:nvPr/>
          </p:nvSpPr>
          <p:spPr>
            <a:xfrm rot="10800000">
              <a:off x="2196791" y="1454687"/>
              <a:ext cx="1526796" cy="822121"/>
            </a:xfrm>
            <a:prstGeom prst="roundRect">
              <a:avLst/>
            </a:prstGeom>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a:p>
          </p:txBody>
        </p:sp>
        <p:sp>
          <p:nvSpPr>
            <p:cNvPr id="17" name="Rectangle: Rounded Corners 16"/>
            <p:cNvSpPr/>
            <p:nvPr/>
          </p:nvSpPr>
          <p:spPr>
            <a:xfrm rot="10800000">
              <a:off x="3455139" y="1572594"/>
              <a:ext cx="153031" cy="584422"/>
            </a:xfrm>
            <a:prstGeom prst="roundRect">
              <a:avLst/>
            </a:prstGeom>
            <a:solidFill>
              <a:schemeClr val="bg2"/>
            </a:solidFill>
            <a:ln>
              <a:solidFill>
                <a:schemeClr val="bg2">
                  <a:lumMod val="90000"/>
                </a:schemeClr>
              </a:solidFill>
            </a:ln>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a:p>
          </p:txBody>
        </p:sp>
      </p:grpSp>
      <p:sp>
        <p:nvSpPr>
          <p:cNvPr id="2" name="Title 1"/>
          <p:cNvSpPr>
            <a:spLocks noGrp="1"/>
          </p:cNvSpPr>
          <p:nvPr>
            <p:ph type="title" idx="4294967295"/>
          </p:nvPr>
        </p:nvSpPr>
        <p:spPr>
          <a:xfrm>
            <a:off x="1680369" y="396172"/>
            <a:ext cx="8832850" cy="504825"/>
          </a:xfrm>
        </p:spPr>
        <p:txBody>
          <a:bodyPr/>
          <a:lstStyle/>
          <a:p>
            <a:r>
              <a:rPr lang="de-DE" dirty="0">
                <a:latin typeface="+mn-lt"/>
              </a:rPr>
              <a:t>Service Domain – Communication – Business Messages – </a:t>
            </a:r>
            <a:r>
              <a:rPr lang="de-DE" dirty="0" err="1">
                <a:latin typeface="+mn-lt"/>
              </a:rPr>
              <a:t>API‘s</a:t>
            </a:r>
            <a:endParaRPr lang="en-AU" dirty="0">
              <a:latin typeface="+mn-lt"/>
            </a:endParaRPr>
          </a:p>
        </p:txBody>
      </p:sp>
      <p:grpSp>
        <p:nvGrpSpPr>
          <p:cNvPr id="34" name="Group 33"/>
          <p:cNvGrpSpPr/>
          <p:nvPr/>
        </p:nvGrpSpPr>
        <p:grpSpPr>
          <a:xfrm>
            <a:off x="8275910" y="1560818"/>
            <a:ext cx="210059" cy="478235"/>
            <a:chOff x="8274832" y="1559474"/>
            <a:chExt cx="210032" cy="478173"/>
          </a:xfrm>
        </p:grpSpPr>
        <p:sp>
          <p:nvSpPr>
            <p:cNvPr id="22" name="Arrow: Left 21"/>
            <p:cNvSpPr/>
            <p:nvPr/>
          </p:nvSpPr>
          <p:spPr>
            <a:xfrm>
              <a:off x="8274832" y="1559474"/>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sp>
          <p:nvSpPr>
            <p:cNvPr id="23" name="Arrow: Left 22"/>
            <p:cNvSpPr/>
            <p:nvPr/>
          </p:nvSpPr>
          <p:spPr>
            <a:xfrm>
              <a:off x="8274832" y="1729600"/>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sp>
          <p:nvSpPr>
            <p:cNvPr id="24" name="Arrow: Left 23"/>
            <p:cNvSpPr/>
            <p:nvPr/>
          </p:nvSpPr>
          <p:spPr>
            <a:xfrm>
              <a:off x="8291282" y="1918930"/>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grpSp>
      <p:sp>
        <p:nvSpPr>
          <p:cNvPr id="26" name="Rectangle: Rounded Corners 25"/>
          <p:cNvSpPr/>
          <p:nvPr/>
        </p:nvSpPr>
        <p:spPr>
          <a:xfrm>
            <a:off x="8469517" y="1390670"/>
            <a:ext cx="1526995" cy="822228"/>
          </a:xfrm>
          <a:prstGeom prst="roundRect">
            <a:avLst/>
          </a:prstGeom>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a:p>
        </p:txBody>
      </p:sp>
      <p:grpSp>
        <p:nvGrpSpPr>
          <p:cNvPr id="35" name="Group 34"/>
          <p:cNvGrpSpPr/>
          <p:nvPr/>
        </p:nvGrpSpPr>
        <p:grpSpPr>
          <a:xfrm>
            <a:off x="7523421" y="1496965"/>
            <a:ext cx="736093" cy="616418"/>
            <a:chOff x="7522441" y="1495630"/>
            <a:chExt cx="735997" cy="616338"/>
          </a:xfrm>
        </p:grpSpPr>
        <p:sp>
          <p:nvSpPr>
            <p:cNvPr id="19" name="TextBox 15"/>
            <p:cNvSpPr txBox="1"/>
            <p:nvPr/>
          </p:nvSpPr>
          <p:spPr>
            <a:xfrm>
              <a:off x="7524041" y="1495630"/>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sp>
          <p:nvSpPr>
            <p:cNvPr id="20" name="TextBox 16"/>
            <p:cNvSpPr txBox="1"/>
            <p:nvPr/>
          </p:nvSpPr>
          <p:spPr>
            <a:xfrm>
              <a:off x="7522441" y="1666692"/>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sp>
          <p:nvSpPr>
            <p:cNvPr id="21" name="TextBox 17"/>
            <p:cNvSpPr txBox="1"/>
            <p:nvPr/>
          </p:nvSpPr>
          <p:spPr>
            <a:xfrm>
              <a:off x="7525545" y="1865747"/>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grpSp>
      <p:grpSp>
        <p:nvGrpSpPr>
          <p:cNvPr id="30" name="Group 29"/>
          <p:cNvGrpSpPr/>
          <p:nvPr/>
        </p:nvGrpSpPr>
        <p:grpSpPr>
          <a:xfrm>
            <a:off x="3707620" y="1629862"/>
            <a:ext cx="210059" cy="478235"/>
            <a:chOff x="3707137" y="1628509"/>
            <a:chExt cx="210032" cy="478173"/>
          </a:xfrm>
        </p:grpSpPr>
        <p:sp>
          <p:nvSpPr>
            <p:cNvPr id="12" name="Arrow: Left 11"/>
            <p:cNvSpPr/>
            <p:nvPr/>
          </p:nvSpPr>
          <p:spPr>
            <a:xfrm rot="10800000">
              <a:off x="3723587" y="1987965"/>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sp>
          <p:nvSpPr>
            <p:cNvPr id="13" name="Arrow: Left 12"/>
            <p:cNvSpPr/>
            <p:nvPr/>
          </p:nvSpPr>
          <p:spPr>
            <a:xfrm rot="10800000">
              <a:off x="3723587" y="1817839"/>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sp>
          <p:nvSpPr>
            <p:cNvPr id="14" name="Arrow: Left 13"/>
            <p:cNvSpPr/>
            <p:nvPr/>
          </p:nvSpPr>
          <p:spPr>
            <a:xfrm rot="10800000">
              <a:off x="3707137" y="1628509"/>
              <a:ext cx="193582" cy="118717"/>
            </a:xfrm>
            <a:prstGeom prst="leftArrow">
              <a:avLst/>
            </a:prstGeom>
            <a:solidFill>
              <a:schemeClr val="tx1"/>
            </a:solidFill>
            <a:effectLst/>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dirty="0">
                <a:solidFill>
                  <a:schemeClr val="tx1"/>
                </a:solidFill>
                <a:highlight>
                  <a:srgbClr val="000000"/>
                </a:highlight>
              </a:endParaRPr>
            </a:p>
          </p:txBody>
        </p:sp>
      </p:grpSp>
      <p:grpSp>
        <p:nvGrpSpPr>
          <p:cNvPr id="31" name="Group 30"/>
          <p:cNvGrpSpPr/>
          <p:nvPr/>
        </p:nvGrpSpPr>
        <p:grpSpPr>
          <a:xfrm>
            <a:off x="3852311" y="1555531"/>
            <a:ext cx="736093" cy="616418"/>
            <a:chOff x="3851809" y="1554188"/>
            <a:chExt cx="735997" cy="616338"/>
          </a:xfrm>
        </p:grpSpPr>
        <p:sp>
          <p:nvSpPr>
            <p:cNvPr id="9" name="TextBox 21"/>
            <p:cNvSpPr txBox="1"/>
            <p:nvPr/>
          </p:nvSpPr>
          <p:spPr>
            <a:xfrm>
              <a:off x="3853313" y="1924305"/>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sp>
          <p:nvSpPr>
            <p:cNvPr id="10" name="TextBox 22"/>
            <p:cNvSpPr txBox="1"/>
            <p:nvPr/>
          </p:nvSpPr>
          <p:spPr>
            <a:xfrm>
              <a:off x="3854913" y="1753243"/>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sp>
          <p:nvSpPr>
            <p:cNvPr id="11" name="TextBox 23"/>
            <p:cNvSpPr txBox="1"/>
            <p:nvPr/>
          </p:nvSpPr>
          <p:spPr>
            <a:xfrm>
              <a:off x="3851809" y="1554188"/>
              <a:ext cx="732893" cy="246221"/>
            </a:xfrm>
            <a:prstGeom prst="rect">
              <a:avLst/>
            </a:prstGeom>
            <a:noFill/>
          </p:spPr>
          <p:txBody>
            <a:bodyPr wrap="none" rtlCol="0">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AU" sz="1000" b="1" dirty="0" err="1"/>
                <a:t>Serv.Op</a:t>
              </a:r>
              <a:r>
                <a:rPr lang="en-AU" sz="1000" b="1" dirty="0"/>
                <a:t>. 1</a:t>
              </a:r>
            </a:p>
          </p:txBody>
        </p:sp>
      </p:grpSp>
      <p:sp>
        <p:nvSpPr>
          <p:cNvPr id="28" name="TextBox 27"/>
          <p:cNvSpPr txBox="1"/>
          <p:nvPr/>
        </p:nvSpPr>
        <p:spPr>
          <a:xfrm rot="16200000">
            <a:off x="3159013" y="1703784"/>
            <a:ext cx="767373" cy="230862"/>
          </a:xfrm>
          <a:prstGeom prst="rect">
            <a:avLst/>
          </a:prstGeom>
          <a:noFill/>
        </p:spPr>
        <p:txBody>
          <a:bodyPr wrap="square" rtlCol="0">
            <a:spAutoFit/>
          </a:bodyPr>
          <a:lstStyle/>
          <a:p>
            <a:r>
              <a:rPr lang="en-AU" sz="900" b="1" dirty="0"/>
              <a:t>Ctrl. Rec</a:t>
            </a:r>
            <a:r>
              <a:rPr lang="en-AU" sz="900" dirty="0"/>
              <a:t>.</a:t>
            </a:r>
          </a:p>
        </p:txBody>
      </p:sp>
      <p:sp>
        <p:nvSpPr>
          <p:cNvPr id="32" name="Rectangle: Rounded Corners 31"/>
          <p:cNvSpPr/>
          <p:nvPr/>
        </p:nvSpPr>
        <p:spPr>
          <a:xfrm>
            <a:off x="8576015" y="1529080"/>
            <a:ext cx="153051" cy="584498"/>
          </a:xfrm>
          <a:prstGeom prst="roundRect">
            <a:avLst/>
          </a:prstGeom>
          <a:solidFill>
            <a:schemeClr val="bg2"/>
          </a:solidFill>
          <a:ln>
            <a:solidFill>
              <a:schemeClr val="bg2">
                <a:lumMod val="90000"/>
              </a:schemeClr>
            </a:solidFill>
          </a:ln>
        </p:spPr>
        <p:style>
          <a:lnRef idx="1">
            <a:schemeClr val="accent1"/>
          </a:lnRef>
          <a:fillRef idx="3">
            <a:schemeClr val="accent1"/>
          </a:fillRef>
          <a:effectRef idx="2">
            <a:schemeClr val="accent1"/>
          </a:effectRef>
          <a:fontRef idx="minor">
            <a:schemeClr val="lt1"/>
          </a:fontRef>
        </p:style>
        <p:txBody>
          <a:bodyPr rot="0" spcFirstLastPara="0" vert="horz" wrap="square" lIns="91452" tIns="45726" rIns="91452" bIns="45726" numCol="1" spcCol="0" rtlCol="0" fromWordArt="0" anchor="ctr" anchorCtr="0" forceAA="0" compatLnSpc="1">
            <a:prstTxWarp prst="textNoShape">
              <a:avLst/>
            </a:prstTxWarp>
            <a:noAutofit/>
          </a:bodyP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AU"/>
          </a:p>
        </p:txBody>
      </p:sp>
      <p:sp>
        <p:nvSpPr>
          <p:cNvPr id="33" name="TextBox 32"/>
          <p:cNvSpPr txBox="1"/>
          <p:nvPr/>
        </p:nvSpPr>
        <p:spPr>
          <a:xfrm rot="5400000">
            <a:off x="8267203" y="1749568"/>
            <a:ext cx="767373" cy="230862"/>
          </a:xfrm>
          <a:prstGeom prst="rect">
            <a:avLst/>
          </a:prstGeom>
          <a:noFill/>
        </p:spPr>
        <p:txBody>
          <a:bodyPr wrap="square" rtlCol="0">
            <a:spAutoFit/>
          </a:bodyPr>
          <a:lstStyle/>
          <a:p>
            <a:r>
              <a:rPr lang="en-AU" sz="900" b="1" dirty="0"/>
              <a:t>Ctrl. Rec</a:t>
            </a:r>
            <a:r>
              <a:rPr lang="en-AU" sz="900" dirty="0"/>
              <a:t>.</a:t>
            </a:r>
          </a:p>
        </p:txBody>
      </p:sp>
      <p:sp>
        <p:nvSpPr>
          <p:cNvPr id="36" name="TextBox 35"/>
          <p:cNvSpPr txBox="1"/>
          <p:nvPr/>
        </p:nvSpPr>
        <p:spPr>
          <a:xfrm>
            <a:off x="2210318" y="1152873"/>
            <a:ext cx="1366258" cy="246253"/>
          </a:xfrm>
          <a:prstGeom prst="rect">
            <a:avLst/>
          </a:prstGeom>
          <a:noFill/>
        </p:spPr>
        <p:txBody>
          <a:bodyPr wrap="none" rtlCol="0">
            <a:spAutoFit/>
          </a:bodyPr>
          <a:lstStyle/>
          <a:p>
            <a:r>
              <a:rPr lang="en-AU" sz="1000" dirty="0"/>
              <a:t>Calling Service Domain</a:t>
            </a:r>
          </a:p>
        </p:txBody>
      </p:sp>
      <p:sp>
        <p:nvSpPr>
          <p:cNvPr id="37" name="TextBox 36"/>
          <p:cNvSpPr txBox="1"/>
          <p:nvPr/>
        </p:nvSpPr>
        <p:spPr>
          <a:xfrm>
            <a:off x="8469517" y="1119103"/>
            <a:ext cx="1431988" cy="246253"/>
          </a:xfrm>
          <a:prstGeom prst="rect">
            <a:avLst/>
          </a:prstGeom>
          <a:noFill/>
        </p:spPr>
        <p:txBody>
          <a:bodyPr wrap="none" rtlCol="0">
            <a:spAutoFit/>
          </a:bodyPr>
          <a:lstStyle/>
          <a:p>
            <a:r>
              <a:rPr lang="en-AU" sz="1000" dirty="0"/>
              <a:t>offering Service Domain</a:t>
            </a:r>
          </a:p>
        </p:txBody>
      </p:sp>
      <p:grpSp>
        <p:nvGrpSpPr>
          <p:cNvPr id="40" name="Group 39"/>
          <p:cNvGrpSpPr/>
          <p:nvPr/>
        </p:nvGrpSpPr>
        <p:grpSpPr>
          <a:xfrm>
            <a:off x="5373690" y="2248687"/>
            <a:ext cx="1512149" cy="886382"/>
            <a:chOff x="5588465" y="2279493"/>
            <a:chExt cx="1511952" cy="886267"/>
          </a:xfrm>
        </p:grpSpPr>
        <p:sp>
          <p:nvSpPr>
            <p:cNvPr id="38" name="Rectangle: Rounded Corners 37"/>
            <p:cNvSpPr/>
            <p:nvPr/>
          </p:nvSpPr>
          <p:spPr>
            <a:xfrm>
              <a:off x="5588465" y="2279493"/>
              <a:ext cx="1511952" cy="886267"/>
            </a:xfrm>
            <a:prstGeom prst="round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a:p>
          </p:txBody>
        </p:sp>
        <p:sp>
          <p:nvSpPr>
            <p:cNvPr id="39" name="TextBox 38"/>
            <p:cNvSpPr txBox="1"/>
            <p:nvPr/>
          </p:nvSpPr>
          <p:spPr>
            <a:xfrm>
              <a:off x="5588465" y="2330211"/>
              <a:ext cx="1314784" cy="784830"/>
            </a:xfrm>
            <a:prstGeom prst="rect">
              <a:avLst/>
            </a:prstGeom>
            <a:noFill/>
          </p:spPr>
          <p:txBody>
            <a:bodyPr wrap="none" rtlCol="0">
              <a:spAutoFit/>
            </a:bodyPr>
            <a:lstStyle/>
            <a:p>
              <a:r>
                <a:rPr lang="en-AU" sz="900" b="1" dirty="0"/>
                <a:t>Business Message View</a:t>
              </a:r>
            </a:p>
            <a:p>
              <a:r>
                <a:rPr lang="en-AU" sz="900" dirty="0"/>
                <a:t>Attribute_1</a:t>
              </a:r>
            </a:p>
            <a:p>
              <a:r>
                <a:rPr lang="en-AU" sz="900" dirty="0"/>
                <a:t>Attribute_2</a:t>
              </a:r>
            </a:p>
            <a:p>
              <a:r>
                <a:rPr lang="en-AU" sz="900" dirty="0"/>
                <a:t>Attribute_3</a:t>
              </a:r>
            </a:p>
            <a:p>
              <a:r>
                <a:rPr lang="en-AU" sz="900" dirty="0"/>
                <a:t>…</a:t>
              </a:r>
            </a:p>
          </p:txBody>
        </p:sp>
      </p:grpSp>
      <p:pic>
        <p:nvPicPr>
          <p:cNvPr id="41" name="Picture 40"/>
          <p:cNvPicPr>
            <a:picLocks noChangeAspect="1"/>
          </p:cNvPicPr>
          <p:nvPr/>
        </p:nvPicPr>
        <p:blipFill>
          <a:blip r:embed="rId3"/>
          <a:stretch>
            <a:fillRect/>
          </a:stretch>
        </p:blipFill>
        <p:spPr>
          <a:xfrm>
            <a:off x="7603991" y="3716397"/>
            <a:ext cx="2978305" cy="2053534"/>
          </a:xfrm>
          <a:prstGeom prst="rect">
            <a:avLst/>
          </a:prstGeom>
          <a:ln w="15875">
            <a:solidFill>
              <a:schemeClr val="tx1"/>
            </a:solidFill>
          </a:ln>
        </p:spPr>
      </p:pic>
      <p:sp>
        <p:nvSpPr>
          <p:cNvPr id="42" name="TextBox 41"/>
          <p:cNvSpPr txBox="1"/>
          <p:nvPr/>
        </p:nvSpPr>
        <p:spPr>
          <a:xfrm>
            <a:off x="7684562" y="3266871"/>
            <a:ext cx="2547824" cy="338598"/>
          </a:xfrm>
          <a:prstGeom prst="rect">
            <a:avLst/>
          </a:prstGeom>
          <a:noFill/>
        </p:spPr>
        <p:txBody>
          <a:bodyPr wrap="none" rtlCol="0">
            <a:spAutoFit/>
          </a:bodyPr>
          <a:lstStyle/>
          <a:p>
            <a:r>
              <a:rPr lang="en-AU" sz="1600" dirty="0"/>
              <a:t>BIAN Business Object Model</a:t>
            </a:r>
          </a:p>
        </p:txBody>
      </p:sp>
      <p:cxnSp>
        <p:nvCxnSpPr>
          <p:cNvPr id="49" name="Straight Arrow Connector 48"/>
          <p:cNvCxnSpPr>
            <a:stCxn id="42" idx="0"/>
          </p:cNvCxnSpPr>
          <p:nvPr/>
        </p:nvCxnSpPr>
        <p:spPr>
          <a:xfrm flipV="1">
            <a:off x="8958474" y="2248688"/>
            <a:ext cx="129280" cy="1018183"/>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flipV="1">
            <a:off x="6989540" y="2691877"/>
            <a:ext cx="1586475" cy="52531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8010245" y="2778337"/>
            <a:ext cx="946216" cy="230862"/>
          </a:xfrm>
          <a:prstGeom prst="rect">
            <a:avLst/>
          </a:prstGeom>
          <a:noFill/>
        </p:spPr>
        <p:txBody>
          <a:bodyPr wrap="none" rtlCol="0">
            <a:spAutoFit/>
          </a:bodyPr>
          <a:lstStyle/>
          <a:p>
            <a:r>
              <a:rPr lang="en-AU" sz="900" dirty="0">
                <a:solidFill>
                  <a:srgbClr val="FF0000"/>
                </a:solidFill>
              </a:rPr>
              <a:t>BOM is Base of..</a:t>
            </a:r>
          </a:p>
        </p:txBody>
      </p:sp>
      <p:sp>
        <p:nvSpPr>
          <p:cNvPr id="55" name="Arrow: Bent 54"/>
          <p:cNvSpPr/>
          <p:nvPr/>
        </p:nvSpPr>
        <p:spPr>
          <a:xfrm flipV="1">
            <a:off x="3984701" y="2362091"/>
            <a:ext cx="1063555" cy="535673"/>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dirty="0">
              <a:solidFill>
                <a:schemeClr val="tx1"/>
              </a:solidFill>
            </a:endParaRPr>
          </a:p>
        </p:txBody>
      </p:sp>
      <p:sp>
        <p:nvSpPr>
          <p:cNvPr id="58" name="Arrow: Bent-Up 57"/>
          <p:cNvSpPr/>
          <p:nvPr/>
        </p:nvSpPr>
        <p:spPr>
          <a:xfrm rot="10800000">
            <a:off x="6067748" y="1621967"/>
            <a:ext cx="1324329" cy="536470"/>
          </a:xfrm>
          <a:prstGeom prst="bentUp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a:p>
        </p:txBody>
      </p:sp>
      <p:sp>
        <p:nvSpPr>
          <p:cNvPr id="59" name="TextBox 58"/>
          <p:cNvSpPr txBox="1"/>
          <p:nvPr/>
        </p:nvSpPr>
        <p:spPr>
          <a:xfrm>
            <a:off x="4313511" y="2634652"/>
            <a:ext cx="357837" cy="246253"/>
          </a:xfrm>
          <a:prstGeom prst="rect">
            <a:avLst/>
          </a:prstGeom>
          <a:noFill/>
        </p:spPr>
        <p:txBody>
          <a:bodyPr wrap="none" rtlCol="0">
            <a:spAutoFit/>
          </a:bodyPr>
          <a:lstStyle/>
          <a:p>
            <a:r>
              <a:rPr lang="en-AU" sz="1000" dirty="0"/>
              <a:t>call</a:t>
            </a:r>
          </a:p>
        </p:txBody>
      </p:sp>
      <p:sp>
        <p:nvSpPr>
          <p:cNvPr id="60" name="TextBox 59"/>
          <p:cNvSpPr txBox="1"/>
          <p:nvPr/>
        </p:nvSpPr>
        <p:spPr>
          <a:xfrm>
            <a:off x="6439443" y="1578828"/>
            <a:ext cx="563048" cy="246253"/>
          </a:xfrm>
          <a:prstGeom prst="rect">
            <a:avLst/>
          </a:prstGeom>
          <a:noFill/>
        </p:spPr>
        <p:txBody>
          <a:bodyPr wrap="none" rtlCol="0">
            <a:spAutoFit/>
          </a:bodyPr>
          <a:lstStyle/>
          <a:p>
            <a:r>
              <a:rPr lang="en-AU" sz="1000" dirty="0"/>
              <a:t>receive</a:t>
            </a:r>
          </a:p>
        </p:txBody>
      </p:sp>
    </p:spTree>
    <p:extLst>
      <p:ext uri="{BB962C8B-B14F-4D97-AF65-F5344CB8AC3E}">
        <p14:creationId xmlns:p14="http://schemas.microsoft.com/office/powerpoint/2010/main" val="3071864415"/>
      </p:ext>
    </p:extLst>
  </p:cSld>
  <p:clrMapOvr>
    <a:masterClrMapping/>
  </p:clrMapOvr>
  <p:transition>
    <p:wipe dir="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1C181AB-6DBE-4C1B-9295-07B0EE0FB6BE}"/>
              </a:ext>
            </a:extLst>
          </p:cNvPr>
          <p:cNvSpPr>
            <a:spLocks noGrp="1"/>
          </p:cNvSpPr>
          <p:nvPr>
            <p:ph type="title"/>
          </p:nvPr>
        </p:nvSpPr>
        <p:spPr/>
        <p:txBody>
          <a:bodyPr>
            <a:normAutofit/>
          </a:bodyPr>
          <a:lstStyle/>
          <a:p>
            <a:r>
              <a:rPr lang="en-US" sz="2000" b="1" cap="all" noProof="0" dirty="0"/>
              <a:t>Wireframe models </a:t>
            </a:r>
          </a:p>
        </p:txBody>
      </p:sp>
      <p:sp>
        <p:nvSpPr>
          <p:cNvPr id="3" name="Tijdelijke aanduiding voor tekst 2">
            <a:extLst>
              <a:ext uri="{FF2B5EF4-FFF2-40B4-BE49-F238E27FC236}">
                <a16:creationId xmlns:a16="http://schemas.microsoft.com/office/drawing/2014/main" id="{2F107C7B-E321-4FA6-8591-AC537792B771}"/>
              </a:ext>
            </a:extLst>
          </p:cNvPr>
          <p:cNvSpPr>
            <a:spLocks noGrp="1"/>
          </p:cNvSpPr>
          <p:nvPr>
            <p:ph type="body" sz="quarter" idx="10"/>
          </p:nvPr>
        </p:nvSpPr>
        <p:spPr/>
        <p:txBody>
          <a:bodyPr/>
          <a:lstStyle/>
          <a:p>
            <a:pPr marL="0" indent="0">
              <a:buNone/>
            </a:pPr>
            <a:r>
              <a:rPr lang="en-US" b="1" noProof="0" dirty="0"/>
              <a:t>A Wireframe Model pulls together a related collection of Service Domains and documents the established Service Operation connections between them.</a:t>
            </a:r>
          </a:p>
          <a:p>
            <a:pPr marL="0" indent="0">
              <a:buNone/>
            </a:pPr>
            <a:endParaRPr lang="en-US" noProof="0" dirty="0"/>
          </a:p>
          <a:p>
            <a:pPr marL="0" indent="0">
              <a:buNone/>
            </a:pPr>
            <a:r>
              <a:rPr lang="en-US" b="1" noProof="0" dirty="0"/>
              <a:t>Wireframe vs. Business Scenario</a:t>
            </a:r>
          </a:p>
          <a:p>
            <a:pPr>
              <a:buClrTx/>
            </a:pPr>
            <a:r>
              <a:rPr lang="en-US" noProof="0" dirty="0"/>
              <a:t>The Wireframe is a static model, showing the Service Domains and (all pertinent) available connections.</a:t>
            </a:r>
          </a:p>
          <a:p>
            <a:pPr>
              <a:buClrTx/>
            </a:pPr>
            <a:r>
              <a:rPr lang="en-US" noProof="0" dirty="0"/>
              <a:t>A Business Scenario is a dynamic model that shows the temporal pattern of a collection of interactions that are triggered by some business action or event.</a:t>
            </a:r>
          </a:p>
          <a:p>
            <a:pPr marL="0" indent="0">
              <a:buNone/>
            </a:pPr>
            <a:endParaRPr lang="en-US" noProof="0" dirty="0"/>
          </a:p>
          <a:p>
            <a:pPr marL="0" indent="0">
              <a:buNone/>
            </a:pPr>
            <a:endParaRPr lang="en-US" noProof="0" dirty="0"/>
          </a:p>
        </p:txBody>
      </p:sp>
      <p:sp>
        <p:nvSpPr>
          <p:cNvPr id="6" name="Round Same Side Corner Rectangle 5">
            <a:extLst>
              <a:ext uri="{FF2B5EF4-FFF2-40B4-BE49-F238E27FC236}">
                <a16:creationId xmlns:a16="http://schemas.microsoft.com/office/drawing/2014/main" id="{EB050309-6AE1-0A4A-B2B9-5AB07056B063}"/>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Research">
            <a:extLst>
              <a:ext uri="{FF2B5EF4-FFF2-40B4-BE49-F238E27FC236}">
                <a16:creationId xmlns:a16="http://schemas.microsoft.com/office/drawing/2014/main" id="{ADC55A7F-7C5D-EC44-8506-B1CDB3A6E76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29608953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BE63F61-89A2-43F5-ACB1-6B61C9017D43}"/>
              </a:ext>
            </a:extLst>
          </p:cNvPr>
          <p:cNvGrpSpPr/>
          <p:nvPr/>
        </p:nvGrpSpPr>
        <p:grpSpPr>
          <a:xfrm>
            <a:off x="518466" y="622275"/>
            <a:ext cx="11366233" cy="5407194"/>
            <a:chOff x="518398" y="981076"/>
            <a:chExt cx="11364753" cy="5406490"/>
          </a:xfrm>
        </p:grpSpPr>
        <p:pic>
          <p:nvPicPr>
            <p:cNvPr id="115" name="Picture 114">
              <a:extLst>
                <a:ext uri="{FF2B5EF4-FFF2-40B4-BE49-F238E27FC236}">
                  <a16:creationId xmlns:a16="http://schemas.microsoft.com/office/drawing/2014/main" id="{06FD91AD-2CCB-4652-8C19-BC9EC30CEB7E}"/>
                </a:ext>
              </a:extLst>
            </p:cNvPr>
            <p:cNvPicPr>
              <a:picLocks noChangeAspect="1"/>
            </p:cNvPicPr>
            <p:nvPr/>
          </p:nvPicPr>
          <p:blipFill>
            <a:blip r:embed="rId3"/>
            <a:stretch>
              <a:fillRect/>
            </a:stretch>
          </p:blipFill>
          <p:spPr>
            <a:xfrm>
              <a:off x="518398" y="981076"/>
              <a:ext cx="10297953" cy="4339690"/>
            </a:xfrm>
            <a:prstGeom prst="rect">
              <a:avLst/>
            </a:prstGeom>
          </p:spPr>
        </p:pic>
        <p:pic>
          <p:nvPicPr>
            <p:cNvPr id="116" name="Picture 115">
              <a:extLst>
                <a:ext uri="{FF2B5EF4-FFF2-40B4-BE49-F238E27FC236}">
                  <a16:creationId xmlns:a16="http://schemas.microsoft.com/office/drawing/2014/main" id="{C74273CC-E516-471F-9CD8-468C55DCD466}"/>
                </a:ext>
              </a:extLst>
            </p:cNvPr>
            <p:cNvPicPr>
              <a:picLocks noChangeAspect="1"/>
            </p:cNvPicPr>
            <p:nvPr/>
          </p:nvPicPr>
          <p:blipFill>
            <a:blip r:embed="rId3"/>
            <a:stretch>
              <a:fillRect/>
            </a:stretch>
          </p:blipFill>
          <p:spPr>
            <a:xfrm>
              <a:off x="670798" y="1133476"/>
              <a:ext cx="10297953" cy="4339690"/>
            </a:xfrm>
            <a:prstGeom prst="rect">
              <a:avLst/>
            </a:prstGeom>
          </p:spPr>
        </p:pic>
        <p:pic>
          <p:nvPicPr>
            <p:cNvPr id="117" name="Picture 116">
              <a:extLst>
                <a:ext uri="{FF2B5EF4-FFF2-40B4-BE49-F238E27FC236}">
                  <a16:creationId xmlns:a16="http://schemas.microsoft.com/office/drawing/2014/main" id="{3D9803F4-3238-45FD-8050-3EE6C15F2289}"/>
                </a:ext>
              </a:extLst>
            </p:cNvPr>
            <p:cNvPicPr>
              <a:picLocks noChangeAspect="1"/>
            </p:cNvPicPr>
            <p:nvPr/>
          </p:nvPicPr>
          <p:blipFill>
            <a:blip r:embed="rId3"/>
            <a:stretch>
              <a:fillRect/>
            </a:stretch>
          </p:blipFill>
          <p:spPr>
            <a:xfrm>
              <a:off x="823198" y="1285876"/>
              <a:ext cx="10297953" cy="4339690"/>
            </a:xfrm>
            <a:prstGeom prst="rect">
              <a:avLst/>
            </a:prstGeom>
          </p:spPr>
        </p:pic>
        <p:pic>
          <p:nvPicPr>
            <p:cNvPr id="118" name="Picture 117">
              <a:extLst>
                <a:ext uri="{FF2B5EF4-FFF2-40B4-BE49-F238E27FC236}">
                  <a16:creationId xmlns:a16="http://schemas.microsoft.com/office/drawing/2014/main" id="{745115E5-5B74-45D2-B5F1-8EF63B812452}"/>
                </a:ext>
              </a:extLst>
            </p:cNvPr>
            <p:cNvPicPr>
              <a:picLocks noChangeAspect="1"/>
            </p:cNvPicPr>
            <p:nvPr/>
          </p:nvPicPr>
          <p:blipFill>
            <a:blip r:embed="rId3"/>
            <a:stretch>
              <a:fillRect/>
            </a:stretch>
          </p:blipFill>
          <p:spPr>
            <a:xfrm>
              <a:off x="975598" y="1438276"/>
              <a:ext cx="10297953" cy="4339690"/>
            </a:xfrm>
            <a:prstGeom prst="rect">
              <a:avLst/>
            </a:prstGeom>
          </p:spPr>
        </p:pic>
        <p:pic>
          <p:nvPicPr>
            <p:cNvPr id="119" name="Picture 118">
              <a:extLst>
                <a:ext uri="{FF2B5EF4-FFF2-40B4-BE49-F238E27FC236}">
                  <a16:creationId xmlns:a16="http://schemas.microsoft.com/office/drawing/2014/main" id="{C2DB9A09-D55F-401C-A4F9-679126C2CF96}"/>
                </a:ext>
              </a:extLst>
            </p:cNvPr>
            <p:cNvPicPr>
              <a:picLocks noChangeAspect="1"/>
            </p:cNvPicPr>
            <p:nvPr/>
          </p:nvPicPr>
          <p:blipFill>
            <a:blip r:embed="rId3"/>
            <a:stretch>
              <a:fillRect/>
            </a:stretch>
          </p:blipFill>
          <p:spPr>
            <a:xfrm>
              <a:off x="1127998" y="1590676"/>
              <a:ext cx="10297953" cy="4339690"/>
            </a:xfrm>
            <a:prstGeom prst="rect">
              <a:avLst/>
            </a:prstGeom>
          </p:spPr>
        </p:pic>
        <p:pic>
          <p:nvPicPr>
            <p:cNvPr id="120" name="Picture 119">
              <a:extLst>
                <a:ext uri="{FF2B5EF4-FFF2-40B4-BE49-F238E27FC236}">
                  <a16:creationId xmlns:a16="http://schemas.microsoft.com/office/drawing/2014/main" id="{273D6299-042E-49B5-BE00-C325924CFB4B}"/>
                </a:ext>
              </a:extLst>
            </p:cNvPr>
            <p:cNvPicPr>
              <a:picLocks noChangeAspect="1"/>
            </p:cNvPicPr>
            <p:nvPr/>
          </p:nvPicPr>
          <p:blipFill>
            <a:blip r:embed="rId3"/>
            <a:stretch>
              <a:fillRect/>
            </a:stretch>
          </p:blipFill>
          <p:spPr>
            <a:xfrm>
              <a:off x="1280398" y="1743076"/>
              <a:ext cx="10297953" cy="4339690"/>
            </a:xfrm>
            <a:prstGeom prst="rect">
              <a:avLst/>
            </a:prstGeom>
          </p:spPr>
        </p:pic>
        <p:pic>
          <p:nvPicPr>
            <p:cNvPr id="121" name="Picture 120">
              <a:extLst>
                <a:ext uri="{FF2B5EF4-FFF2-40B4-BE49-F238E27FC236}">
                  <a16:creationId xmlns:a16="http://schemas.microsoft.com/office/drawing/2014/main" id="{E61392D6-FDCB-4379-A3ED-D256F8215E3D}"/>
                </a:ext>
              </a:extLst>
            </p:cNvPr>
            <p:cNvPicPr>
              <a:picLocks noChangeAspect="1"/>
            </p:cNvPicPr>
            <p:nvPr/>
          </p:nvPicPr>
          <p:blipFill>
            <a:blip r:embed="rId3"/>
            <a:stretch>
              <a:fillRect/>
            </a:stretch>
          </p:blipFill>
          <p:spPr>
            <a:xfrm>
              <a:off x="1432798" y="1895476"/>
              <a:ext cx="10297953" cy="4339690"/>
            </a:xfrm>
            <a:prstGeom prst="rect">
              <a:avLst/>
            </a:prstGeom>
          </p:spPr>
        </p:pic>
        <p:pic>
          <p:nvPicPr>
            <p:cNvPr id="122" name="Picture 121">
              <a:extLst>
                <a:ext uri="{FF2B5EF4-FFF2-40B4-BE49-F238E27FC236}">
                  <a16:creationId xmlns:a16="http://schemas.microsoft.com/office/drawing/2014/main" id="{96720915-6970-459E-A997-B8772F36E831}"/>
                </a:ext>
              </a:extLst>
            </p:cNvPr>
            <p:cNvPicPr>
              <a:picLocks noChangeAspect="1"/>
            </p:cNvPicPr>
            <p:nvPr/>
          </p:nvPicPr>
          <p:blipFill>
            <a:blip r:embed="rId3"/>
            <a:stretch>
              <a:fillRect/>
            </a:stretch>
          </p:blipFill>
          <p:spPr>
            <a:xfrm>
              <a:off x="1585198" y="2047876"/>
              <a:ext cx="10297953" cy="4339690"/>
            </a:xfrm>
            <a:prstGeom prst="rect">
              <a:avLst/>
            </a:prstGeom>
          </p:spPr>
        </p:pic>
      </p:grpSp>
      <p:sp>
        <p:nvSpPr>
          <p:cNvPr id="2" name="Title 1"/>
          <p:cNvSpPr>
            <a:spLocks noGrp="1"/>
          </p:cNvSpPr>
          <p:nvPr>
            <p:ph type="title"/>
          </p:nvPr>
        </p:nvSpPr>
        <p:spPr>
          <a:xfrm>
            <a:off x="1679510" y="46211"/>
            <a:ext cx="8832980" cy="572610"/>
          </a:xfrm>
        </p:spPr>
        <p:txBody>
          <a:bodyPr/>
          <a:lstStyle/>
          <a:p>
            <a:r>
              <a:rPr lang="de-DE" dirty="0"/>
              <a:t>Multiple Scenarios per Service Domain =&gt; </a:t>
            </a:r>
            <a:r>
              <a:rPr lang="de-DE" dirty="0" err="1"/>
              <a:t>Wireframe</a:t>
            </a:r>
            <a:endParaRPr lang="de-DE" dirty="0"/>
          </a:p>
        </p:txBody>
      </p:sp>
      <p:grpSp>
        <p:nvGrpSpPr>
          <p:cNvPr id="109" name="Group 108">
            <a:extLst>
              <a:ext uri="{FF2B5EF4-FFF2-40B4-BE49-F238E27FC236}">
                <a16:creationId xmlns:a16="http://schemas.microsoft.com/office/drawing/2014/main" id="{DF1D6D3D-8F66-44A8-A73E-7678CE2FA75A}"/>
              </a:ext>
            </a:extLst>
          </p:cNvPr>
          <p:cNvGrpSpPr/>
          <p:nvPr/>
        </p:nvGrpSpPr>
        <p:grpSpPr>
          <a:xfrm>
            <a:off x="4216291" y="3311427"/>
            <a:ext cx="4451786" cy="2163592"/>
            <a:chOff x="3870397" y="3696029"/>
            <a:chExt cx="4451206" cy="2163310"/>
          </a:xfrm>
        </p:grpSpPr>
        <p:grpSp>
          <p:nvGrpSpPr>
            <p:cNvPr id="7" name="Group 775">
              <a:extLst>
                <a:ext uri="{FF2B5EF4-FFF2-40B4-BE49-F238E27FC236}">
                  <a16:creationId xmlns:a16="http://schemas.microsoft.com/office/drawing/2014/main" id="{C71A2706-3739-4B0B-B6DD-AEBE8C33F86A}"/>
                </a:ext>
              </a:extLst>
            </p:cNvPr>
            <p:cNvGrpSpPr>
              <a:grpSpLocks noChangeAspect="1"/>
            </p:cNvGrpSpPr>
            <p:nvPr/>
          </p:nvGrpSpPr>
          <p:grpSpPr bwMode="auto">
            <a:xfrm>
              <a:off x="5600618" y="5222848"/>
              <a:ext cx="1020593" cy="636491"/>
              <a:chOff x="104936" y="2784475"/>
              <a:chExt cx="764758" cy="469502"/>
            </a:xfrm>
          </p:grpSpPr>
          <p:grpSp>
            <p:nvGrpSpPr>
              <p:cNvPr id="90" name="Group 481">
                <a:extLst>
                  <a:ext uri="{FF2B5EF4-FFF2-40B4-BE49-F238E27FC236}">
                    <a16:creationId xmlns:a16="http://schemas.microsoft.com/office/drawing/2014/main" id="{38AB8246-354F-45CF-80C2-AE210DC3B4F7}"/>
                  </a:ext>
                </a:extLst>
              </p:cNvPr>
              <p:cNvGrpSpPr>
                <a:grpSpLocks/>
              </p:cNvGrpSpPr>
              <p:nvPr/>
            </p:nvGrpSpPr>
            <p:grpSpPr bwMode="auto">
              <a:xfrm>
                <a:off x="104947" y="2909780"/>
                <a:ext cx="764759" cy="212543"/>
                <a:chOff x="6797694" y="3182715"/>
                <a:chExt cx="1308102" cy="363550"/>
              </a:xfrm>
            </p:grpSpPr>
            <p:grpSp>
              <p:nvGrpSpPr>
                <p:cNvPr id="95" name="Group 480">
                  <a:extLst>
                    <a:ext uri="{FF2B5EF4-FFF2-40B4-BE49-F238E27FC236}">
                      <a16:creationId xmlns:a16="http://schemas.microsoft.com/office/drawing/2014/main" id="{A135024E-AF10-493A-9009-C7A4E73A2295}"/>
                    </a:ext>
                  </a:extLst>
                </p:cNvPr>
                <p:cNvGrpSpPr>
                  <a:grpSpLocks/>
                </p:cNvGrpSpPr>
                <p:nvPr/>
              </p:nvGrpSpPr>
              <p:grpSpPr bwMode="auto">
                <a:xfrm flipH="1">
                  <a:off x="6797694" y="3193566"/>
                  <a:ext cx="366379" cy="352699"/>
                  <a:chOff x="7891777" y="3347076"/>
                  <a:chExt cx="366379" cy="352699"/>
                </a:xfrm>
              </p:grpSpPr>
              <p:grpSp>
                <p:nvGrpSpPr>
                  <p:cNvPr id="102" name="Group 474">
                    <a:extLst>
                      <a:ext uri="{FF2B5EF4-FFF2-40B4-BE49-F238E27FC236}">
                        <a16:creationId xmlns:a16="http://schemas.microsoft.com/office/drawing/2014/main" id="{A1CB8959-86E5-4FF0-9BC2-09D6541E55A3}"/>
                      </a:ext>
                    </a:extLst>
                  </p:cNvPr>
                  <p:cNvGrpSpPr>
                    <a:grpSpLocks/>
                  </p:cNvGrpSpPr>
                  <p:nvPr/>
                </p:nvGrpSpPr>
                <p:grpSpPr bwMode="auto">
                  <a:xfrm>
                    <a:off x="7891777" y="3347076"/>
                    <a:ext cx="366379" cy="157358"/>
                    <a:chOff x="7860582" y="3121096"/>
                    <a:chExt cx="366379" cy="157358"/>
                  </a:xfrm>
                </p:grpSpPr>
                <p:sp>
                  <p:nvSpPr>
                    <p:cNvPr id="106" name="Block Arc 105">
                      <a:extLst>
                        <a:ext uri="{FF2B5EF4-FFF2-40B4-BE49-F238E27FC236}">
                          <a16:creationId xmlns:a16="http://schemas.microsoft.com/office/drawing/2014/main" id="{0EBED028-16B7-402C-94AB-A1D4A6C883EE}"/>
                        </a:ext>
                      </a:extLst>
                    </p:cNvPr>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7" name="Rectangle 106">
                      <a:extLst>
                        <a:ext uri="{FF2B5EF4-FFF2-40B4-BE49-F238E27FC236}">
                          <a16:creationId xmlns:a16="http://schemas.microsoft.com/office/drawing/2014/main" id="{818E4B42-A621-492C-A0C1-BB1AA6162758}"/>
                        </a:ext>
                      </a:extLst>
                    </p:cNvPr>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103" name="Group 477">
                    <a:extLst>
                      <a:ext uri="{FF2B5EF4-FFF2-40B4-BE49-F238E27FC236}">
                        <a16:creationId xmlns:a16="http://schemas.microsoft.com/office/drawing/2014/main" id="{D9839C1B-5975-4BD6-9D57-D01CC955F216}"/>
                      </a:ext>
                    </a:extLst>
                  </p:cNvPr>
                  <p:cNvGrpSpPr>
                    <a:grpSpLocks/>
                  </p:cNvGrpSpPr>
                  <p:nvPr/>
                </p:nvGrpSpPr>
                <p:grpSpPr bwMode="auto">
                  <a:xfrm>
                    <a:off x="7891777" y="3550557"/>
                    <a:ext cx="366379" cy="149218"/>
                    <a:chOff x="7860582" y="3134077"/>
                    <a:chExt cx="366379" cy="149218"/>
                  </a:xfrm>
                </p:grpSpPr>
                <p:sp>
                  <p:nvSpPr>
                    <p:cNvPr id="104" name="Block Arc 103">
                      <a:extLst>
                        <a:ext uri="{FF2B5EF4-FFF2-40B4-BE49-F238E27FC236}">
                          <a16:creationId xmlns:a16="http://schemas.microsoft.com/office/drawing/2014/main" id="{4EC5C490-DD11-4C1C-B73D-962739E4A760}"/>
                        </a:ext>
                      </a:extLst>
                    </p:cNvPr>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5" name="Rectangle 104">
                      <a:extLst>
                        <a:ext uri="{FF2B5EF4-FFF2-40B4-BE49-F238E27FC236}">
                          <a16:creationId xmlns:a16="http://schemas.microsoft.com/office/drawing/2014/main" id="{20F08B7B-E88F-462C-A3BB-D390B5F7FF8B}"/>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96" name="Group 470">
                  <a:extLst>
                    <a:ext uri="{FF2B5EF4-FFF2-40B4-BE49-F238E27FC236}">
                      <a16:creationId xmlns:a16="http://schemas.microsoft.com/office/drawing/2014/main" id="{D9F1D5DC-8B7B-47B4-8B18-45E5BD138D1B}"/>
                    </a:ext>
                  </a:extLst>
                </p:cNvPr>
                <p:cNvGrpSpPr>
                  <a:grpSpLocks/>
                </p:cNvGrpSpPr>
                <p:nvPr/>
              </p:nvGrpSpPr>
              <p:grpSpPr bwMode="auto">
                <a:xfrm>
                  <a:off x="7739420" y="3182715"/>
                  <a:ext cx="366376" cy="170924"/>
                  <a:chOff x="7860625" y="3109135"/>
                  <a:chExt cx="366376" cy="170924"/>
                </a:xfrm>
              </p:grpSpPr>
              <p:sp>
                <p:nvSpPr>
                  <p:cNvPr id="100" name="Block Arc 99">
                    <a:extLst>
                      <a:ext uri="{FF2B5EF4-FFF2-40B4-BE49-F238E27FC236}">
                        <a16:creationId xmlns:a16="http://schemas.microsoft.com/office/drawing/2014/main" id="{DDBEEC69-4068-42DD-AE2D-F43AC04A88B3}"/>
                      </a:ext>
                    </a:extLst>
                  </p:cNvPr>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101" name="Rectangle 100">
                    <a:extLst>
                      <a:ext uri="{FF2B5EF4-FFF2-40B4-BE49-F238E27FC236}">
                        <a16:creationId xmlns:a16="http://schemas.microsoft.com/office/drawing/2014/main" id="{0F4A15C9-38DA-4743-81BE-90577A069A5F}"/>
                      </a:ext>
                    </a:extLst>
                  </p:cNvPr>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97" name="Group 471">
                  <a:extLst>
                    <a:ext uri="{FF2B5EF4-FFF2-40B4-BE49-F238E27FC236}">
                      <a16:creationId xmlns:a16="http://schemas.microsoft.com/office/drawing/2014/main" id="{6F8E285C-D99A-4DFF-8D13-EDA74215CF1C}"/>
                    </a:ext>
                  </a:extLst>
                </p:cNvPr>
                <p:cNvGrpSpPr>
                  <a:grpSpLocks/>
                </p:cNvGrpSpPr>
                <p:nvPr/>
              </p:nvGrpSpPr>
              <p:grpSpPr bwMode="auto">
                <a:xfrm>
                  <a:off x="7739420" y="3386196"/>
                  <a:ext cx="366376" cy="157358"/>
                  <a:chOff x="7860625" y="3122116"/>
                  <a:chExt cx="366376" cy="157358"/>
                </a:xfrm>
              </p:grpSpPr>
              <p:sp>
                <p:nvSpPr>
                  <p:cNvPr id="98" name="Block Arc 97">
                    <a:extLst>
                      <a:ext uri="{FF2B5EF4-FFF2-40B4-BE49-F238E27FC236}">
                        <a16:creationId xmlns:a16="http://schemas.microsoft.com/office/drawing/2014/main" id="{2E84CF7B-90A3-4157-AA23-FB92CCD38191}"/>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9" name="Rectangle 98">
                    <a:extLst>
                      <a:ext uri="{FF2B5EF4-FFF2-40B4-BE49-F238E27FC236}">
                        <a16:creationId xmlns:a16="http://schemas.microsoft.com/office/drawing/2014/main" id="{830A2204-4983-40BD-8B02-CE5E2CC9FA78}"/>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91" name="Snip Same Side Corner Rectangle 9">
                <a:extLst>
                  <a:ext uri="{FF2B5EF4-FFF2-40B4-BE49-F238E27FC236}">
                    <a16:creationId xmlns:a16="http://schemas.microsoft.com/office/drawing/2014/main" id="{6DDC5612-2E3F-4641-B338-05E48DFD6DDF}"/>
                  </a:ext>
                </a:extLst>
              </p:cNvPr>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2" name="Can 10">
                <a:extLst>
                  <a:ext uri="{FF2B5EF4-FFF2-40B4-BE49-F238E27FC236}">
                    <a16:creationId xmlns:a16="http://schemas.microsoft.com/office/drawing/2014/main" id="{E666CAB3-4FF4-4BC3-9FA6-E4FB8EBEEFF5}"/>
                  </a:ext>
                </a:extLst>
              </p:cNvPr>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93" name="Circular Arrow 11">
                <a:extLst>
                  <a:ext uri="{FF2B5EF4-FFF2-40B4-BE49-F238E27FC236}">
                    <a16:creationId xmlns:a16="http://schemas.microsoft.com/office/drawing/2014/main" id="{D94B4E26-12A3-434B-BC10-AA58F8CDA29D}"/>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94" name="Rounded Rectangle 12">
                <a:extLst>
                  <a:ext uri="{FF2B5EF4-FFF2-40B4-BE49-F238E27FC236}">
                    <a16:creationId xmlns:a16="http://schemas.microsoft.com/office/drawing/2014/main" id="{00DE9E01-F7E0-4C36-8E9A-F3DBA275A453}"/>
                  </a:ext>
                </a:extLst>
              </p:cNvPr>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Order</a:t>
                </a:r>
              </a:p>
            </p:txBody>
          </p:sp>
        </p:grpSp>
        <p:grpSp>
          <p:nvGrpSpPr>
            <p:cNvPr id="8" name="Group 794">
              <a:extLst>
                <a:ext uri="{FF2B5EF4-FFF2-40B4-BE49-F238E27FC236}">
                  <a16:creationId xmlns:a16="http://schemas.microsoft.com/office/drawing/2014/main" id="{35B75C5F-018E-4718-B083-29DC6446ECFC}"/>
                </a:ext>
              </a:extLst>
            </p:cNvPr>
            <p:cNvGrpSpPr>
              <a:grpSpLocks noChangeAspect="1"/>
            </p:cNvGrpSpPr>
            <p:nvPr/>
          </p:nvGrpSpPr>
          <p:grpSpPr bwMode="auto">
            <a:xfrm>
              <a:off x="6998559" y="3696029"/>
              <a:ext cx="1020593" cy="636491"/>
              <a:chOff x="104936" y="2784475"/>
              <a:chExt cx="764758" cy="469502"/>
            </a:xfrm>
          </p:grpSpPr>
          <p:grpSp>
            <p:nvGrpSpPr>
              <p:cNvPr id="72" name="Group 481">
                <a:extLst>
                  <a:ext uri="{FF2B5EF4-FFF2-40B4-BE49-F238E27FC236}">
                    <a16:creationId xmlns:a16="http://schemas.microsoft.com/office/drawing/2014/main" id="{4D3F5418-C16A-4787-B953-35D07AE14E25}"/>
                  </a:ext>
                </a:extLst>
              </p:cNvPr>
              <p:cNvGrpSpPr>
                <a:grpSpLocks/>
              </p:cNvGrpSpPr>
              <p:nvPr/>
            </p:nvGrpSpPr>
            <p:grpSpPr bwMode="auto">
              <a:xfrm>
                <a:off x="104944" y="2909782"/>
                <a:ext cx="764759" cy="214130"/>
                <a:chOff x="6797694" y="3182715"/>
                <a:chExt cx="1308103" cy="366264"/>
              </a:xfrm>
            </p:grpSpPr>
            <p:grpSp>
              <p:nvGrpSpPr>
                <p:cNvPr id="77" name="Group 480">
                  <a:extLst>
                    <a:ext uri="{FF2B5EF4-FFF2-40B4-BE49-F238E27FC236}">
                      <a16:creationId xmlns:a16="http://schemas.microsoft.com/office/drawing/2014/main" id="{AAC86D81-CCF8-435A-B6D9-C140F2014EC5}"/>
                    </a:ext>
                  </a:extLst>
                </p:cNvPr>
                <p:cNvGrpSpPr>
                  <a:grpSpLocks/>
                </p:cNvGrpSpPr>
                <p:nvPr/>
              </p:nvGrpSpPr>
              <p:grpSpPr bwMode="auto">
                <a:xfrm flipH="1">
                  <a:off x="6797694" y="3193568"/>
                  <a:ext cx="366379" cy="355411"/>
                  <a:chOff x="7891777" y="3347078"/>
                  <a:chExt cx="366379" cy="355411"/>
                </a:xfrm>
              </p:grpSpPr>
              <p:grpSp>
                <p:nvGrpSpPr>
                  <p:cNvPr id="84" name="Group 474">
                    <a:extLst>
                      <a:ext uri="{FF2B5EF4-FFF2-40B4-BE49-F238E27FC236}">
                        <a16:creationId xmlns:a16="http://schemas.microsoft.com/office/drawing/2014/main" id="{AD718676-2FBA-4F80-AADC-6AB3203D16CC}"/>
                      </a:ext>
                    </a:extLst>
                  </p:cNvPr>
                  <p:cNvGrpSpPr>
                    <a:grpSpLocks/>
                  </p:cNvGrpSpPr>
                  <p:nvPr/>
                </p:nvGrpSpPr>
                <p:grpSpPr bwMode="auto">
                  <a:xfrm>
                    <a:off x="7891777" y="3347078"/>
                    <a:ext cx="366379" cy="157358"/>
                    <a:chOff x="7860582" y="3121098"/>
                    <a:chExt cx="366379" cy="157358"/>
                  </a:xfrm>
                </p:grpSpPr>
                <p:sp>
                  <p:nvSpPr>
                    <p:cNvPr id="88" name="Block Arc 87">
                      <a:extLst>
                        <a:ext uri="{FF2B5EF4-FFF2-40B4-BE49-F238E27FC236}">
                          <a16:creationId xmlns:a16="http://schemas.microsoft.com/office/drawing/2014/main" id="{1A523FE2-2D33-4C19-9710-F9DF584AC0F9}"/>
                        </a:ext>
                      </a:extLst>
                    </p:cNvPr>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9" name="Rectangle 88">
                      <a:extLst>
                        <a:ext uri="{FF2B5EF4-FFF2-40B4-BE49-F238E27FC236}">
                          <a16:creationId xmlns:a16="http://schemas.microsoft.com/office/drawing/2014/main" id="{E040D525-B6D1-449C-8DBD-7F398AB51E01}"/>
                        </a:ext>
                      </a:extLst>
                    </p:cNvPr>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85" name="Group 477">
                    <a:extLst>
                      <a:ext uri="{FF2B5EF4-FFF2-40B4-BE49-F238E27FC236}">
                        <a16:creationId xmlns:a16="http://schemas.microsoft.com/office/drawing/2014/main" id="{C1A63CE5-FBA6-44D3-AB23-1C99B1B49E05}"/>
                      </a:ext>
                    </a:extLst>
                  </p:cNvPr>
                  <p:cNvGrpSpPr>
                    <a:grpSpLocks/>
                  </p:cNvGrpSpPr>
                  <p:nvPr/>
                </p:nvGrpSpPr>
                <p:grpSpPr bwMode="auto">
                  <a:xfrm>
                    <a:off x="7891777" y="3550557"/>
                    <a:ext cx="366379" cy="151932"/>
                    <a:chOff x="7860582" y="3134077"/>
                    <a:chExt cx="366379" cy="151932"/>
                  </a:xfrm>
                </p:grpSpPr>
                <p:sp>
                  <p:nvSpPr>
                    <p:cNvPr id="86" name="Block Arc 85">
                      <a:extLst>
                        <a:ext uri="{FF2B5EF4-FFF2-40B4-BE49-F238E27FC236}">
                          <a16:creationId xmlns:a16="http://schemas.microsoft.com/office/drawing/2014/main" id="{6148EDB8-5BDD-4B67-BFC9-69875AABDB2C}"/>
                        </a:ext>
                      </a:extLst>
                    </p:cNvPr>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7" name="Rectangle 86">
                      <a:extLst>
                        <a:ext uri="{FF2B5EF4-FFF2-40B4-BE49-F238E27FC236}">
                          <a16:creationId xmlns:a16="http://schemas.microsoft.com/office/drawing/2014/main" id="{15EF36BF-55D2-4440-AD38-D53FD372120D}"/>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78" name="Group 470">
                  <a:extLst>
                    <a:ext uri="{FF2B5EF4-FFF2-40B4-BE49-F238E27FC236}">
                      <a16:creationId xmlns:a16="http://schemas.microsoft.com/office/drawing/2014/main" id="{EA941D78-1172-450B-A0A7-1BA44E7C9ABD}"/>
                    </a:ext>
                  </a:extLst>
                </p:cNvPr>
                <p:cNvGrpSpPr>
                  <a:grpSpLocks/>
                </p:cNvGrpSpPr>
                <p:nvPr/>
              </p:nvGrpSpPr>
              <p:grpSpPr bwMode="auto">
                <a:xfrm>
                  <a:off x="7739420" y="3182715"/>
                  <a:ext cx="366377" cy="170923"/>
                  <a:chOff x="7860625" y="3109135"/>
                  <a:chExt cx="366377" cy="170923"/>
                </a:xfrm>
              </p:grpSpPr>
              <p:sp>
                <p:nvSpPr>
                  <p:cNvPr id="82" name="Block Arc 81">
                    <a:extLst>
                      <a:ext uri="{FF2B5EF4-FFF2-40B4-BE49-F238E27FC236}">
                        <a16:creationId xmlns:a16="http://schemas.microsoft.com/office/drawing/2014/main" id="{66375259-9B2B-4627-894B-72F1F39C0E7C}"/>
                      </a:ext>
                    </a:extLst>
                  </p:cNvPr>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3" name="Rectangle 82">
                    <a:extLst>
                      <a:ext uri="{FF2B5EF4-FFF2-40B4-BE49-F238E27FC236}">
                        <a16:creationId xmlns:a16="http://schemas.microsoft.com/office/drawing/2014/main" id="{6396A9A5-974C-4027-AA83-A63AE43285A2}"/>
                      </a:ext>
                    </a:extLst>
                  </p:cNvPr>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79" name="Group 471">
                  <a:extLst>
                    <a:ext uri="{FF2B5EF4-FFF2-40B4-BE49-F238E27FC236}">
                      <a16:creationId xmlns:a16="http://schemas.microsoft.com/office/drawing/2014/main" id="{E6C2AB25-D35A-4356-8B4F-26BB67BEB77E}"/>
                    </a:ext>
                  </a:extLst>
                </p:cNvPr>
                <p:cNvGrpSpPr>
                  <a:grpSpLocks/>
                </p:cNvGrpSpPr>
                <p:nvPr/>
              </p:nvGrpSpPr>
              <p:grpSpPr bwMode="auto">
                <a:xfrm>
                  <a:off x="7739420" y="3386196"/>
                  <a:ext cx="366376" cy="157358"/>
                  <a:chOff x="7860625" y="3122116"/>
                  <a:chExt cx="366376" cy="157358"/>
                </a:xfrm>
              </p:grpSpPr>
              <p:sp>
                <p:nvSpPr>
                  <p:cNvPr id="80" name="Block Arc 79">
                    <a:extLst>
                      <a:ext uri="{FF2B5EF4-FFF2-40B4-BE49-F238E27FC236}">
                        <a16:creationId xmlns:a16="http://schemas.microsoft.com/office/drawing/2014/main" id="{17D22E5D-3E27-4E19-A105-929942A25187}"/>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81" name="Rectangle 80">
                    <a:extLst>
                      <a:ext uri="{FF2B5EF4-FFF2-40B4-BE49-F238E27FC236}">
                        <a16:creationId xmlns:a16="http://schemas.microsoft.com/office/drawing/2014/main" id="{F754E65E-5302-42F9-BCB6-AB0447335FCD}"/>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73" name="Snip Same Side Corner Rectangle 28">
                <a:extLst>
                  <a:ext uri="{FF2B5EF4-FFF2-40B4-BE49-F238E27FC236}">
                    <a16:creationId xmlns:a16="http://schemas.microsoft.com/office/drawing/2014/main" id="{78C65E60-684D-4E43-BD43-B2F6C1303932}"/>
                  </a:ext>
                </a:extLst>
              </p:cNvPr>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4" name="Can 29">
                <a:extLst>
                  <a:ext uri="{FF2B5EF4-FFF2-40B4-BE49-F238E27FC236}">
                    <a16:creationId xmlns:a16="http://schemas.microsoft.com/office/drawing/2014/main" id="{F8DF867C-1456-45B8-A951-4AC305B4BFC6}"/>
                  </a:ext>
                </a:extLst>
              </p:cNvPr>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75" name="Circular Arrow 30">
                <a:extLst>
                  <a:ext uri="{FF2B5EF4-FFF2-40B4-BE49-F238E27FC236}">
                    <a16:creationId xmlns:a16="http://schemas.microsoft.com/office/drawing/2014/main" id="{B0FAF16D-032A-44DD-9EF1-599E64896277}"/>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6" name="Rounded Rectangle 31">
                <a:extLst>
                  <a:ext uri="{FF2B5EF4-FFF2-40B4-BE49-F238E27FC236}">
                    <a16:creationId xmlns:a16="http://schemas.microsoft.com/office/drawing/2014/main" id="{074CD2E6-371C-4440-B250-8A14C31E7687}"/>
                  </a:ext>
                </a:extLst>
              </p:cNvPr>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Direct</a:t>
                </a:r>
              </a:p>
              <a:p>
                <a:pPr algn="ctr">
                  <a:lnSpc>
                    <a:spcPct val="70000"/>
                  </a:lnSpc>
                  <a:defRPr/>
                </a:pPr>
                <a:r>
                  <a:rPr lang="en-US" sz="900" b="1" dirty="0">
                    <a:solidFill>
                      <a:srgbClr val="1E5846"/>
                    </a:solidFill>
                    <a:latin typeface="Arial Narrow"/>
                    <a:cs typeface="Arial Narrow"/>
                  </a:rPr>
                  <a:t>Debit</a:t>
                </a:r>
              </a:p>
            </p:txBody>
          </p:sp>
        </p:grpSp>
        <p:grpSp>
          <p:nvGrpSpPr>
            <p:cNvPr id="9" name="Group 813">
              <a:extLst>
                <a:ext uri="{FF2B5EF4-FFF2-40B4-BE49-F238E27FC236}">
                  <a16:creationId xmlns:a16="http://schemas.microsoft.com/office/drawing/2014/main" id="{4DDB29EB-2EA9-4603-A033-9ACDB9302DF2}"/>
                </a:ext>
              </a:extLst>
            </p:cNvPr>
            <p:cNvGrpSpPr>
              <a:grpSpLocks noChangeAspect="1"/>
            </p:cNvGrpSpPr>
            <p:nvPr/>
          </p:nvGrpSpPr>
          <p:grpSpPr bwMode="auto">
            <a:xfrm>
              <a:off x="3870397" y="4888015"/>
              <a:ext cx="1020593" cy="636491"/>
              <a:chOff x="104936" y="2784475"/>
              <a:chExt cx="764758" cy="469502"/>
            </a:xfrm>
          </p:grpSpPr>
          <p:grpSp>
            <p:nvGrpSpPr>
              <p:cNvPr id="54" name="Group 481">
                <a:extLst>
                  <a:ext uri="{FF2B5EF4-FFF2-40B4-BE49-F238E27FC236}">
                    <a16:creationId xmlns:a16="http://schemas.microsoft.com/office/drawing/2014/main" id="{9B2D83F8-4FEB-4D70-AC65-673E8DF7AE49}"/>
                  </a:ext>
                </a:extLst>
              </p:cNvPr>
              <p:cNvGrpSpPr>
                <a:grpSpLocks/>
              </p:cNvGrpSpPr>
              <p:nvPr/>
            </p:nvGrpSpPr>
            <p:grpSpPr bwMode="auto">
              <a:xfrm>
                <a:off x="104947" y="2909780"/>
                <a:ext cx="764759" cy="212543"/>
                <a:chOff x="6797694" y="3182715"/>
                <a:chExt cx="1308102" cy="363550"/>
              </a:xfrm>
            </p:grpSpPr>
            <p:grpSp>
              <p:nvGrpSpPr>
                <p:cNvPr id="59" name="Group 480">
                  <a:extLst>
                    <a:ext uri="{FF2B5EF4-FFF2-40B4-BE49-F238E27FC236}">
                      <a16:creationId xmlns:a16="http://schemas.microsoft.com/office/drawing/2014/main" id="{2427BBA4-84AD-4F2A-B469-322E55E07F90}"/>
                    </a:ext>
                  </a:extLst>
                </p:cNvPr>
                <p:cNvGrpSpPr>
                  <a:grpSpLocks/>
                </p:cNvGrpSpPr>
                <p:nvPr/>
              </p:nvGrpSpPr>
              <p:grpSpPr bwMode="auto">
                <a:xfrm flipH="1">
                  <a:off x="6797694" y="3193566"/>
                  <a:ext cx="366379" cy="352699"/>
                  <a:chOff x="7891777" y="3347076"/>
                  <a:chExt cx="366379" cy="352699"/>
                </a:xfrm>
              </p:grpSpPr>
              <p:grpSp>
                <p:nvGrpSpPr>
                  <p:cNvPr id="66" name="Group 474">
                    <a:extLst>
                      <a:ext uri="{FF2B5EF4-FFF2-40B4-BE49-F238E27FC236}">
                        <a16:creationId xmlns:a16="http://schemas.microsoft.com/office/drawing/2014/main" id="{86976485-A01E-4E7A-973E-39F1B7943FED}"/>
                      </a:ext>
                    </a:extLst>
                  </p:cNvPr>
                  <p:cNvGrpSpPr>
                    <a:grpSpLocks/>
                  </p:cNvGrpSpPr>
                  <p:nvPr/>
                </p:nvGrpSpPr>
                <p:grpSpPr bwMode="auto">
                  <a:xfrm>
                    <a:off x="7891777" y="3347076"/>
                    <a:ext cx="366379" cy="157358"/>
                    <a:chOff x="7860582" y="3121096"/>
                    <a:chExt cx="366379" cy="157358"/>
                  </a:xfrm>
                </p:grpSpPr>
                <p:sp>
                  <p:nvSpPr>
                    <p:cNvPr id="70" name="Block Arc 69">
                      <a:extLst>
                        <a:ext uri="{FF2B5EF4-FFF2-40B4-BE49-F238E27FC236}">
                          <a16:creationId xmlns:a16="http://schemas.microsoft.com/office/drawing/2014/main" id="{42FF5CE4-A291-4804-8C7F-435D33D3F6B6}"/>
                        </a:ext>
                      </a:extLst>
                    </p:cNvPr>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71" name="Rectangle 70">
                      <a:extLst>
                        <a:ext uri="{FF2B5EF4-FFF2-40B4-BE49-F238E27FC236}">
                          <a16:creationId xmlns:a16="http://schemas.microsoft.com/office/drawing/2014/main" id="{F0578AF2-32CD-4AFE-9FE4-E267377EE134}"/>
                        </a:ext>
                      </a:extLst>
                    </p:cNvPr>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67" name="Group 477">
                    <a:extLst>
                      <a:ext uri="{FF2B5EF4-FFF2-40B4-BE49-F238E27FC236}">
                        <a16:creationId xmlns:a16="http://schemas.microsoft.com/office/drawing/2014/main" id="{D14B36AD-FE3E-433C-B705-8CC62FC7EE02}"/>
                      </a:ext>
                    </a:extLst>
                  </p:cNvPr>
                  <p:cNvGrpSpPr>
                    <a:grpSpLocks/>
                  </p:cNvGrpSpPr>
                  <p:nvPr/>
                </p:nvGrpSpPr>
                <p:grpSpPr bwMode="auto">
                  <a:xfrm>
                    <a:off x="7891777" y="3550557"/>
                    <a:ext cx="366379" cy="149218"/>
                    <a:chOff x="7860582" y="3134077"/>
                    <a:chExt cx="366379" cy="149218"/>
                  </a:xfrm>
                </p:grpSpPr>
                <p:sp>
                  <p:nvSpPr>
                    <p:cNvPr id="68" name="Block Arc 67">
                      <a:extLst>
                        <a:ext uri="{FF2B5EF4-FFF2-40B4-BE49-F238E27FC236}">
                          <a16:creationId xmlns:a16="http://schemas.microsoft.com/office/drawing/2014/main" id="{0B873A8B-CB35-4ABC-8A59-5728EE941F30}"/>
                        </a:ext>
                      </a:extLst>
                    </p:cNvPr>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9" name="Rectangle 68">
                      <a:extLst>
                        <a:ext uri="{FF2B5EF4-FFF2-40B4-BE49-F238E27FC236}">
                          <a16:creationId xmlns:a16="http://schemas.microsoft.com/office/drawing/2014/main" id="{F33FEB78-EF51-44D0-8325-B177415098B9}"/>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60" name="Group 470">
                  <a:extLst>
                    <a:ext uri="{FF2B5EF4-FFF2-40B4-BE49-F238E27FC236}">
                      <a16:creationId xmlns:a16="http://schemas.microsoft.com/office/drawing/2014/main" id="{D69DE2CA-12BC-4E41-9CDE-E1C80383ED06}"/>
                    </a:ext>
                  </a:extLst>
                </p:cNvPr>
                <p:cNvGrpSpPr>
                  <a:grpSpLocks/>
                </p:cNvGrpSpPr>
                <p:nvPr/>
              </p:nvGrpSpPr>
              <p:grpSpPr bwMode="auto">
                <a:xfrm>
                  <a:off x="7739420" y="3182715"/>
                  <a:ext cx="366376" cy="170924"/>
                  <a:chOff x="7860625" y="3109135"/>
                  <a:chExt cx="366376" cy="170924"/>
                </a:xfrm>
              </p:grpSpPr>
              <p:sp>
                <p:nvSpPr>
                  <p:cNvPr id="64" name="Block Arc 63">
                    <a:extLst>
                      <a:ext uri="{FF2B5EF4-FFF2-40B4-BE49-F238E27FC236}">
                        <a16:creationId xmlns:a16="http://schemas.microsoft.com/office/drawing/2014/main" id="{6E9D3C22-5C3D-4315-B47E-0B1339924EC8}"/>
                      </a:ext>
                    </a:extLst>
                  </p:cNvPr>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5" name="Rectangle 64">
                    <a:extLst>
                      <a:ext uri="{FF2B5EF4-FFF2-40B4-BE49-F238E27FC236}">
                        <a16:creationId xmlns:a16="http://schemas.microsoft.com/office/drawing/2014/main" id="{72D22C3D-EA57-45F2-A4D4-4BB45032031B}"/>
                      </a:ext>
                    </a:extLst>
                  </p:cNvPr>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61" name="Group 471">
                  <a:extLst>
                    <a:ext uri="{FF2B5EF4-FFF2-40B4-BE49-F238E27FC236}">
                      <a16:creationId xmlns:a16="http://schemas.microsoft.com/office/drawing/2014/main" id="{D2F0A2BB-6C75-456D-A7A1-6B3BFADC1677}"/>
                    </a:ext>
                  </a:extLst>
                </p:cNvPr>
                <p:cNvGrpSpPr>
                  <a:grpSpLocks/>
                </p:cNvGrpSpPr>
                <p:nvPr/>
              </p:nvGrpSpPr>
              <p:grpSpPr bwMode="auto">
                <a:xfrm>
                  <a:off x="7739420" y="3386196"/>
                  <a:ext cx="366376" cy="157358"/>
                  <a:chOff x="7860625" y="3122116"/>
                  <a:chExt cx="366376" cy="157358"/>
                </a:xfrm>
              </p:grpSpPr>
              <p:sp>
                <p:nvSpPr>
                  <p:cNvPr id="62" name="Block Arc 61">
                    <a:extLst>
                      <a:ext uri="{FF2B5EF4-FFF2-40B4-BE49-F238E27FC236}">
                        <a16:creationId xmlns:a16="http://schemas.microsoft.com/office/drawing/2014/main" id="{06607985-21E7-479B-8230-9878127AD763}"/>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63" name="Rectangle 62">
                    <a:extLst>
                      <a:ext uri="{FF2B5EF4-FFF2-40B4-BE49-F238E27FC236}">
                        <a16:creationId xmlns:a16="http://schemas.microsoft.com/office/drawing/2014/main" id="{2BC521A6-CF01-4372-A0A3-2C3E3BDE3233}"/>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55" name="Snip Same Side Corner Rectangle 47">
                <a:extLst>
                  <a:ext uri="{FF2B5EF4-FFF2-40B4-BE49-F238E27FC236}">
                    <a16:creationId xmlns:a16="http://schemas.microsoft.com/office/drawing/2014/main" id="{2DB3198A-0D9C-4408-ADE2-7B1CBE77FEC3}"/>
                  </a:ext>
                </a:extLst>
              </p:cNvPr>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6" name="Can 48">
                <a:extLst>
                  <a:ext uri="{FF2B5EF4-FFF2-40B4-BE49-F238E27FC236}">
                    <a16:creationId xmlns:a16="http://schemas.microsoft.com/office/drawing/2014/main" id="{C4FBF2F9-D780-4C04-847B-5C8761AEFC16}"/>
                  </a:ext>
                </a:extLst>
              </p:cNvPr>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57" name="Circular Arrow 49">
                <a:extLst>
                  <a:ext uri="{FF2B5EF4-FFF2-40B4-BE49-F238E27FC236}">
                    <a16:creationId xmlns:a16="http://schemas.microsoft.com/office/drawing/2014/main" id="{34F59873-5EE5-419B-B445-5B1FEAEF637A}"/>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8" name="Rounded Rectangle 50">
                <a:extLst>
                  <a:ext uri="{FF2B5EF4-FFF2-40B4-BE49-F238E27FC236}">
                    <a16:creationId xmlns:a16="http://schemas.microsoft.com/office/drawing/2014/main" id="{96CAF00D-4B6C-4079-AA4D-B179C89EEF7B}"/>
                  </a:ext>
                </a:extLst>
              </p:cNvPr>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Contact </a:t>
                </a:r>
                <a:br>
                  <a:rPr lang="en-US" sz="900" b="1" dirty="0">
                    <a:solidFill>
                      <a:srgbClr val="1E5846"/>
                    </a:solidFill>
                    <a:latin typeface="Arial Narrow"/>
                    <a:cs typeface="Arial Narrow"/>
                  </a:rPr>
                </a:br>
                <a:r>
                  <a:rPr lang="en-US" sz="900" b="1" dirty="0">
                    <a:solidFill>
                      <a:srgbClr val="1E5846"/>
                    </a:solidFill>
                    <a:latin typeface="Arial Narrow"/>
                    <a:cs typeface="Arial Narrow"/>
                  </a:rPr>
                  <a:t>Dialog</a:t>
                </a:r>
              </a:p>
            </p:txBody>
          </p:sp>
        </p:grpSp>
        <p:grpSp>
          <p:nvGrpSpPr>
            <p:cNvPr id="10" name="Group 832">
              <a:extLst>
                <a:ext uri="{FF2B5EF4-FFF2-40B4-BE49-F238E27FC236}">
                  <a16:creationId xmlns:a16="http://schemas.microsoft.com/office/drawing/2014/main" id="{78A35311-B313-4A3B-A575-FF084FEC1969}"/>
                </a:ext>
              </a:extLst>
            </p:cNvPr>
            <p:cNvGrpSpPr>
              <a:grpSpLocks noChangeAspect="1"/>
            </p:cNvGrpSpPr>
            <p:nvPr/>
          </p:nvGrpSpPr>
          <p:grpSpPr bwMode="auto">
            <a:xfrm>
              <a:off x="7301010" y="4819707"/>
              <a:ext cx="1020593" cy="636491"/>
              <a:chOff x="104936" y="2784475"/>
              <a:chExt cx="764758" cy="469502"/>
            </a:xfrm>
          </p:grpSpPr>
          <p:grpSp>
            <p:nvGrpSpPr>
              <p:cNvPr id="36" name="Group 481">
                <a:extLst>
                  <a:ext uri="{FF2B5EF4-FFF2-40B4-BE49-F238E27FC236}">
                    <a16:creationId xmlns:a16="http://schemas.microsoft.com/office/drawing/2014/main" id="{2586D4BB-3A55-4389-94B2-C66D7CBF35BC}"/>
                  </a:ext>
                </a:extLst>
              </p:cNvPr>
              <p:cNvGrpSpPr>
                <a:grpSpLocks/>
              </p:cNvGrpSpPr>
              <p:nvPr/>
            </p:nvGrpSpPr>
            <p:grpSpPr bwMode="auto">
              <a:xfrm>
                <a:off x="104944" y="2909782"/>
                <a:ext cx="764759" cy="214130"/>
                <a:chOff x="6797694" y="3182715"/>
                <a:chExt cx="1308103" cy="366264"/>
              </a:xfrm>
            </p:grpSpPr>
            <p:grpSp>
              <p:nvGrpSpPr>
                <p:cNvPr id="41" name="Group 480">
                  <a:extLst>
                    <a:ext uri="{FF2B5EF4-FFF2-40B4-BE49-F238E27FC236}">
                      <a16:creationId xmlns:a16="http://schemas.microsoft.com/office/drawing/2014/main" id="{6B07A1DF-AF3C-41AB-9B50-859E2F91C2AC}"/>
                    </a:ext>
                  </a:extLst>
                </p:cNvPr>
                <p:cNvGrpSpPr>
                  <a:grpSpLocks/>
                </p:cNvGrpSpPr>
                <p:nvPr/>
              </p:nvGrpSpPr>
              <p:grpSpPr bwMode="auto">
                <a:xfrm flipH="1">
                  <a:off x="6797694" y="3193568"/>
                  <a:ext cx="366379" cy="355411"/>
                  <a:chOff x="7891777" y="3347078"/>
                  <a:chExt cx="366379" cy="355411"/>
                </a:xfrm>
              </p:grpSpPr>
              <p:grpSp>
                <p:nvGrpSpPr>
                  <p:cNvPr id="48" name="Group 474">
                    <a:extLst>
                      <a:ext uri="{FF2B5EF4-FFF2-40B4-BE49-F238E27FC236}">
                        <a16:creationId xmlns:a16="http://schemas.microsoft.com/office/drawing/2014/main" id="{1E90EFC8-F989-489C-A876-271EFB001592}"/>
                      </a:ext>
                    </a:extLst>
                  </p:cNvPr>
                  <p:cNvGrpSpPr>
                    <a:grpSpLocks/>
                  </p:cNvGrpSpPr>
                  <p:nvPr/>
                </p:nvGrpSpPr>
                <p:grpSpPr bwMode="auto">
                  <a:xfrm>
                    <a:off x="7891777" y="3347078"/>
                    <a:ext cx="366379" cy="157358"/>
                    <a:chOff x="7860582" y="3121098"/>
                    <a:chExt cx="366379" cy="157358"/>
                  </a:xfrm>
                </p:grpSpPr>
                <p:sp>
                  <p:nvSpPr>
                    <p:cNvPr id="52" name="Block Arc 51">
                      <a:extLst>
                        <a:ext uri="{FF2B5EF4-FFF2-40B4-BE49-F238E27FC236}">
                          <a16:creationId xmlns:a16="http://schemas.microsoft.com/office/drawing/2014/main" id="{1F1CBADB-B39D-4136-937B-894C9825C836}"/>
                        </a:ext>
                      </a:extLst>
                    </p:cNvPr>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3" name="Rectangle 52">
                      <a:extLst>
                        <a:ext uri="{FF2B5EF4-FFF2-40B4-BE49-F238E27FC236}">
                          <a16:creationId xmlns:a16="http://schemas.microsoft.com/office/drawing/2014/main" id="{9B43D668-0968-462C-BD1B-93861290CC6E}"/>
                        </a:ext>
                      </a:extLst>
                    </p:cNvPr>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49" name="Group 477">
                    <a:extLst>
                      <a:ext uri="{FF2B5EF4-FFF2-40B4-BE49-F238E27FC236}">
                        <a16:creationId xmlns:a16="http://schemas.microsoft.com/office/drawing/2014/main" id="{602AC5C7-996D-4661-8138-D3C6E39D0E7F}"/>
                      </a:ext>
                    </a:extLst>
                  </p:cNvPr>
                  <p:cNvGrpSpPr>
                    <a:grpSpLocks/>
                  </p:cNvGrpSpPr>
                  <p:nvPr/>
                </p:nvGrpSpPr>
                <p:grpSpPr bwMode="auto">
                  <a:xfrm>
                    <a:off x="7891777" y="3550557"/>
                    <a:ext cx="366379" cy="151932"/>
                    <a:chOff x="7860582" y="3134077"/>
                    <a:chExt cx="366379" cy="151932"/>
                  </a:xfrm>
                </p:grpSpPr>
                <p:sp>
                  <p:nvSpPr>
                    <p:cNvPr id="50" name="Block Arc 49">
                      <a:extLst>
                        <a:ext uri="{FF2B5EF4-FFF2-40B4-BE49-F238E27FC236}">
                          <a16:creationId xmlns:a16="http://schemas.microsoft.com/office/drawing/2014/main" id="{E5C2143F-C087-4B20-A976-96315C886DD0}"/>
                        </a:ext>
                      </a:extLst>
                    </p:cNvPr>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51" name="Rectangle 50">
                      <a:extLst>
                        <a:ext uri="{FF2B5EF4-FFF2-40B4-BE49-F238E27FC236}">
                          <a16:creationId xmlns:a16="http://schemas.microsoft.com/office/drawing/2014/main" id="{625078D3-CF33-47A9-9912-552092D018DE}"/>
                        </a:ext>
                      </a:extLst>
                    </p:cNvPr>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42" name="Group 470">
                  <a:extLst>
                    <a:ext uri="{FF2B5EF4-FFF2-40B4-BE49-F238E27FC236}">
                      <a16:creationId xmlns:a16="http://schemas.microsoft.com/office/drawing/2014/main" id="{35AC5F4B-C7B3-4940-9790-11D4AC4AEEF4}"/>
                    </a:ext>
                  </a:extLst>
                </p:cNvPr>
                <p:cNvGrpSpPr>
                  <a:grpSpLocks/>
                </p:cNvGrpSpPr>
                <p:nvPr/>
              </p:nvGrpSpPr>
              <p:grpSpPr bwMode="auto">
                <a:xfrm>
                  <a:off x="7739420" y="3182715"/>
                  <a:ext cx="366377" cy="170923"/>
                  <a:chOff x="7860625" y="3109135"/>
                  <a:chExt cx="366377" cy="170923"/>
                </a:xfrm>
              </p:grpSpPr>
              <p:sp>
                <p:nvSpPr>
                  <p:cNvPr id="46" name="Block Arc 45">
                    <a:extLst>
                      <a:ext uri="{FF2B5EF4-FFF2-40B4-BE49-F238E27FC236}">
                        <a16:creationId xmlns:a16="http://schemas.microsoft.com/office/drawing/2014/main" id="{A470DC29-505A-447F-A29E-29D259A14390}"/>
                      </a:ext>
                    </a:extLst>
                  </p:cNvPr>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7" name="Rectangle 46">
                    <a:extLst>
                      <a:ext uri="{FF2B5EF4-FFF2-40B4-BE49-F238E27FC236}">
                        <a16:creationId xmlns:a16="http://schemas.microsoft.com/office/drawing/2014/main" id="{EAD7A5B4-975B-46D2-9F6D-F967C7C6B726}"/>
                      </a:ext>
                    </a:extLst>
                  </p:cNvPr>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43" name="Group 471">
                  <a:extLst>
                    <a:ext uri="{FF2B5EF4-FFF2-40B4-BE49-F238E27FC236}">
                      <a16:creationId xmlns:a16="http://schemas.microsoft.com/office/drawing/2014/main" id="{0323CEC5-1B60-40EF-8309-5FA6929BB06B}"/>
                    </a:ext>
                  </a:extLst>
                </p:cNvPr>
                <p:cNvGrpSpPr>
                  <a:grpSpLocks/>
                </p:cNvGrpSpPr>
                <p:nvPr/>
              </p:nvGrpSpPr>
              <p:grpSpPr bwMode="auto">
                <a:xfrm>
                  <a:off x="7739420" y="3386196"/>
                  <a:ext cx="366376" cy="157358"/>
                  <a:chOff x="7860625" y="3122116"/>
                  <a:chExt cx="366376" cy="157358"/>
                </a:xfrm>
              </p:grpSpPr>
              <p:sp>
                <p:nvSpPr>
                  <p:cNvPr id="44" name="Block Arc 43">
                    <a:extLst>
                      <a:ext uri="{FF2B5EF4-FFF2-40B4-BE49-F238E27FC236}">
                        <a16:creationId xmlns:a16="http://schemas.microsoft.com/office/drawing/2014/main" id="{A5D96983-09C6-4BBD-98E8-CD830121A888}"/>
                      </a:ext>
                    </a:extLst>
                  </p:cNvPr>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5" name="Rectangle 44">
                    <a:extLst>
                      <a:ext uri="{FF2B5EF4-FFF2-40B4-BE49-F238E27FC236}">
                        <a16:creationId xmlns:a16="http://schemas.microsoft.com/office/drawing/2014/main" id="{BA18A6E0-7DE5-4F18-AD75-5AC0A99EAB15}"/>
                      </a:ext>
                    </a:extLst>
                  </p:cNvPr>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37" name="Snip Same Side Corner Rectangle 66">
                <a:extLst>
                  <a:ext uri="{FF2B5EF4-FFF2-40B4-BE49-F238E27FC236}">
                    <a16:creationId xmlns:a16="http://schemas.microsoft.com/office/drawing/2014/main" id="{EF4DBD28-07E6-4C86-B885-1F2860587708}"/>
                  </a:ext>
                </a:extLst>
              </p:cNvPr>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8" name="Can 67">
                <a:extLst>
                  <a:ext uri="{FF2B5EF4-FFF2-40B4-BE49-F238E27FC236}">
                    <a16:creationId xmlns:a16="http://schemas.microsoft.com/office/drawing/2014/main" id="{7DB0EBD6-767E-482C-8CDA-8C75E186C7D3}"/>
                  </a:ext>
                </a:extLst>
              </p:cNvPr>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39" name="Circular Arrow 68">
                <a:extLst>
                  <a:ext uri="{FF2B5EF4-FFF2-40B4-BE49-F238E27FC236}">
                    <a16:creationId xmlns:a16="http://schemas.microsoft.com/office/drawing/2014/main" id="{0EC81670-6F6C-46AE-81DE-DEDDCF75BA00}"/>
                  </a:ext>
                </a:extLst>
              </p:cNvPr>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40" name="Rounded Rectangle 69">
                <a:extLst>
                  <a:ext uri="{FF2B5EF4-FFF2-40B4-BE49-F238E27FC236}">
                    <a16:creationId xmlns:a16="http://schemas.microsoft.com/office/drawing/2014/main" id="{8E88398D-7685-45C4-B99A-C8D34F0444DD}"/>
                  </a:ext>
                </a:extLst>
              </p:cNvPr>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Execution</a:t>
                </a:r>
              </a:p>
            </p:txBody>
          </p:sp>
        </p:grpSp>
        <p:grpSp>
          <p:nvGrpSpPr>
            <p:cNvPr id="11" name="Group 851">
              <a:extLst>
                <a:ext uri="{FF2B5EF4-FFF2-40B4-BE49-F238E27FC236}">
                  <a16:creationId xmlns:a16="http://schemas.microsoft.com/office/drawing/2014/main" id="{81A2D2F2-665B-4C89-804B-191FE38C8C60}"/>
                </a:ext>
              </a:extLst>
            </p:cNvPr>
            <p:cNvGrpSpPr>
              <a:grpSpLocks noChangeAspect="1"/>
            </p:cNvGrpSpPr>
            <p:nvPr/>
          </p:nvGrpSpPr>
          <p:grpSpPr bwMode="auto">
            <a:xfrm>
              <a:off x="5559057" y="4174623"/>
              <a:ext cx="1020593" cy="634341"/>
              <a:chOff x="104936" y="2784475"/>
              <a:chExt cx="764758" cy="469502"/>
            </a:xfrm>
          </p:grpSpPr>
          <p:grpSp>
            <p:nvGrpSpPr>
              <p:cNvPr id="18" name="Group 481">
                <a:extLst>
                  <a:ext uri="{FF2B5EF4-FFF2-40B4-BE49-F238E27FC236}">
                    <a16:creationId xmlns:a16="http://schemas.microsoft.com/office/drawing/2014/main" id="{395539EC-CD41-491C-9FC6-B00AF3CEF340}"/>
                  </a:ext>
                </a:extLst>
              </p:cNvPr>
              <p:cNvGrpSpPr>
                <a:grpSpLocks/>
              </p:cNvGrpSpPr>
              <p:nvPr/>
            </p:nvGrpSpPr>
            <p:grpSpPr bwMode="auto">
              <a:xfrm>
                <a:off x="104947" y="2916572"/>
                <a:ext cx="764759" cy="203717"/>
                <a:chOff x="6797694" y="3194329"/>
                <a:chExt cx="1308102" cy="348453"/>
              </a:xfrm>
            </p:grpSpPr>
            <p:grpSp>
              <p:nvGrpSpPr>
                <p:cNvPr id="23" name="Group 480">
                  <a:extLst>
                    <a:ext uri="{FF2B5EF4-FFF2-40B4-BE49-F238E27FC236}">
                      <a16:creationId xmlns:a16="http://schemas.microsoft.com/office/drawing/2014/main" id="{C03F8A56-7118-4CD4-BE40-AAD500B9BBC9}"/>
                    </a:ext>
                  </a:extLst>
                </p:cNvPr>
                <p:cNvGrpSpPr>
                  <a:grpSpLocks/>
                </p:cNvGrpSpPr>
                <p:nvPr/>
              </p:nvGrpSpPr>
              <p:grpSpPr bwMode="auto">
                <a:xfrm flipH="1">
                  <a:off x="6797694" y="3194329"/>
                  <a:ext cx="366379" cy="348452"/>
                  <a:chOff x="7891777" y="3347839"/>
                  <a:chExt cx="366379" cy="348452"/>
                </a:xfrm>
              </p:grpSpPr>
              <p:grpSp>
                <p:nvGrpSpPr>
                  <p:cNvPr id="30" name="Group 474">
                    <a:extLst>
                      <a:ext uri="{FF2B5EF4-FFF2-40B4-BE49-F238E27FC236}">
                        <a16:creationId xmlns:a16="http://schemas.microsoft.com/office/drawing/2014/main" id="{3CB7D9B5-6B63-49E5-960D-B1159CF4ABD8}"/>
                      </a:ext>
                    </a:extLst>
                  </p:cNvPr>
                  <p:cNvGrpSpPr>
                    <a:grpSpLocks/>
                  </p:cNvGrpSpPr>
                  <p:nvPr/>
                </p:nvGrpSpPr>
                <p:grpSpPr bwMode="auto">
                  <a:xfrm>
                    <a:off x="7891777" y="3347839"/>
                    <a:ext cx="366379" cy="157892"/>
                    <a:chOff x="7860582" y="3121859"/>
                    <a:chExt cx="366379" cy="157892"/>
                  </a:xfrm>
                </p:grpSpPr>
                <p:sp>
                  <p:nvSpPr>
                    <p:cNvPr id="34" name="Block Arc 33">
                      <a:extLst>
                        <a:ext uri="{FF2B5EF4-FFF2-40B4-BE49-F238E27FC236}">
                          <a16:creationId xmlns:a16="http://schemas.microsoft.com/office/drawing/2014/main" id="{C4B93395-0DF2-41CC-8169-27EB8C47C248}"/>
                        </a:ext>
                      </a:extLst>
                    </p:cNvPr>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5" name="Rectangle 34">
                      <a:extLst>
                        <a:ext uri="{FF2B5EF4-FFF2-40B4-BE49-F238E27FC236}">
                          <a16:creationId xmlns:a16="http://schemas.microsoft.com/office/drawing/2014/main" id="{A31F85AD-D142-45C4-B0C8-0F51DD4F4095}"/>
                        </a:ext>
                      </a:extLst>
                    </p:cNvPr>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31" name="Group 477">
                    <a:extLst>
                      <a:ext uri="{FF2B5EF4-FFF2-40B4-BE49-F238E27FC236}">
                        <a16:creationId xmlns:a16="http://schemas.microsoft.com/office/drawing/2014/main" id="{03E1F912-2934-43BC-B89A-7A9ECE3620B1}"/>
                      </a:ext>
                    </a:extLst>
                  </p:cNvPr>
                  <p:cNvGrpSpPr>
                    <a:grpSpLocks/>
                  </p:cNvGrpSpPr>
                  <p:nvPr/>
                </p:nvGrpSpPr>
                <p:grpSpPr bwMode="auto">
                  <a:xfrm>
                    <a:off x="7891777" y="3538399"/>
                    <a:ext cx="366379" cy="157892"/>
                    <a:chOff x="7860582" y="3121919"/>
                    <a:chExt cx="366379" cy="157892"/>
                  </a:xfrm>
                </p:grpSpPr>
                <p:sp>
                  <p:nvSpPr>
                    <p:cNvPr id="32" name="Block Arc 31">
                      <a:extLst>
                        <a:ext uri="{FF2B5EF4-FFF2-40B4-BE49-F238E27FC236}">
                          <a16:creationId xmlns:a16="http://schemas.microsoft.com/office/drawing/2014/main" id="{741D6E6A-3694-4064-8F5C-E9A8C0C61B41}"/>
                        </a:ext>
                      </a:extLst>
                    </p:cNvPr>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33" name="Rectangle 32">
                      <a:extLst>
                        <a:ext uri="{FF2B5EF4-FFF2-40B4-BE49-F238E27FC236}">
                          <a16:creationId xmlns:a16="http://schemas.microsoft.com/office/drawing/2014/main" id="{FED90856-1EF6-4D29-A487-B504DC27613F}"/>
                        </a:ext>
                      </a:extLst>
                    </p:cNvPr>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grpSp>
              <p:nvGrpSpPr>
                <p:cNvPr id="24" name="Group 470">
                  <a:extLst>
                    <a:ext uri="{FF2B5EF4-FFF2-40B4-BE49-F238E27FC236}">
                      <a16:creationId xmlns:a16="http://schemas.microsoft.com/office/drawing/2014/main" id="{33E1A7EA-9998-4675-90C5-F9DC2A1D8D89}"/>
                    </a:ext>
                  </a:extLst>
                </p:cNvPr>
                <p:cNvGrpSpPr>
                  <a:grpSpLocks/>
                </p:cNvGrpSpPr>
                <p:nvPr/>
              </p:nvGrpSpPr>
              <p:grpSpPr bwMode="auto">
                <a:xfrm>
                  <a:off x="7739420" y="3194330"/>
                  <a:ext cx="366376" cy="157892"/>
                  <a:chOff x="7860625" y="3120750"/>
                  <a:chExt cx="366376" cy="157892"/>
                </a:xfrm>
              </p:grpSpPr>
              <p:sp>
                <p:nvSpPr>
                  <p:cNvPr id="28" name="Block Arc 27">
                    <a:extLst>
                      <a:ext uri="{FF2B5EF4-FFF2-40B4-BE49-F238E27FC236}">
                        <a16:creationId xmlns:a16="http://schemas.microsoft.com/office/drawing/2014/main" id="{2C258C1B-D1C0-4277-91C9-74B164481102}"/>
                      </a:ext>
                    </a:extLst>
                  </p:cNvPr>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29" name="Rectangle 28">
                    <a:extLst>
                      <a:ext uri="{FF2B5EF4-FFF2-40B4-BE49-F238E27FC236}">
                        <a16:creationId xmlns:a16="http://schemas.microsoft.com/office/drawing/2014/main" id="{80B45414-787F-408A-BA8C-44AEA2F25F96}"/>
                      </a:ext>
                    </a:extLst>
                  </p:cNvPr>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nvGrpSpPr>
                <p:cNvPr id="25" name="Group 471">
                  <a:extLst>
                    <a:ext uri="{FF2B5EF4-FFF2-40B4-BE49-F238E27FC236}">
                      <a16:creationId xmlns:a16="http://schemas.microsoft.com/office/drawing/2014/main" id="{D00FCE95-3E90-44F6-B4ED-ED97123CEDA7}"/>
                    </a:ext>
                  </a:extLst>
                </p:cNvPr>
                <p:cNvGrpSpPr>
                  <a:grpSpLocks/>
                </p:cNvGrpSpPr>
                <p:nvPr/>
              </p:nvGrpSpPr>
              <p:grpSpPr bwMode="auto">
                <a:xfrm>
                  <a:off x="7739420" y="3384890"/>
                  <a:ext cx="366376" cy="157892"/>
                  <a:chOff x="7860625" y="3120810"/>
                  <a:chExt cx="366376" cy="157892"/>
                </a:xfrm>
              </p:grpSpPr>
              <p:sp>
                <p:nvSpPr>
                  <p:cNvPr id="26" name="Block Arc 25">
                    <a:extLst>
                      <a:ext uri="{FF2B5EF4-FFF2-40B4-BE49-F238E27FC236}">
                        <a16:creationId xmlns:a16="http://schemas.microsoft.com/office/drawing/2014/main" id="{C4AE61C1-5CC8-45A5-8568-2BD2B3C93D18}"/>
                      </a:ext>
                    </a:extLst>
                  </p:cNvPr>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27" name="Rectangle 26">
                    <a:extLst>
                      <a:ext uri="{FF2B5EF4-FFF2-40B4-BE49-F238E27FC236}">
                        <a16:creationId xmlns:a16="http://schemas.microsoft.com/office/drawing/2014/main" id="{BEC11342-A911-4317-A769-3D8F412D56AB}"/>
                      </a:ext>
                    </a:extLst>
                  </p:cNvPr>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grpSp>
          </p:grpSp>
          <p:sp>
            <p:nvSpPr>
              <p:cNvPr id="19" name="Snip Same Side Corner Rectangle 85">
                <a:extLst>
                  <a:ext uri="{FF2B5EF4-FFF2-40B4-BE49-F238E27FC236}">
                    <a16:creationId xmlns:a16="http://schemas.microsoft.com/office/drawing/2014/main" id="{BCA132CE-F5B4-4CFA-919C-69A2AA454DF9}"/>
                  </a:ext>
                </a:extLst>
              </p:cNvPr>
              <p:cNvSpPr/>
              <p:nvPr/>
            </p:nvSpPr>
            <p:spPr>
              <a:xfrm>
                <a:off x="241387" y="2786066"/>
                <a:ext cx="491857" cy="467911"/>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20" name="Can 86">
                <a:extLst>
                  <a:ext uri="{FF2B5EF4-FFF2-40B4-BE49-F238E27FC236}">
                    <a16:creationId xmlns:a16="http://schemas.microsoft.com/office/drawing/2014/main" id="{325632AE-2C88-4B95-8C57-36EA49D1296D}"/>
                  </a:ext>
                </a:extLst>
              </p:cNvPr>
              <p:cNvSpPr/>
              <p:nvPr/>
            </p:nvSpPr>
            <p:spPr>
              <a:xfrm>
                <a:off x="328652" y="3128246"/>
                <a:ext cx="317327" cy="101858"/>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600" dirty="0">
                  <a:solidFill>
                    <a:srgbClr val="1E5846"/>
                  </a:solidFill>
                </a:endParaRPr>
              </a:p>
            </p:txBody>
          </p:sp>
          <p:sp>
            <p:nvSpPr>
              <p:cNvPr id="21" name="Circular Arrow 87">
                <a:extLst>
                  <a:ext uri="{FF2B5EF4-FFF2-40B4-BE49-F238E27FC236}">
                    <a16:creationId xmlns:a16="http://schemas.microsoft.com/office/drawing/2014/main" id="{47200B34-85E6-44AC-8A2A-421B24EBDC93}"/>
                  </a:ext>
                </a:extLst>
              </p:cNvPr>
              <p:cNvSpPr>
                <a:spLocks noChangeAspect="1"/>
              </p:cNvSpPr>
              <p:nvPr/>
            </p:nvSpPr>
            <p:spPr>
              <a:xfrm rot="5400000">
                <a:off x="300311" y="2784257"/>
                <a:ext cx="374010"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2400" dirty="0"/>
              </a:p>
            </p:txBody>
          </p:sp>
          <p:sp>
            <p:nvSpPr>
              <p:cNvPr id="22" name="Rounded Rectangle 88">
                <a:extLst>
                  <a:ext uri="{FF2B5EF4-FFF2-40B4-BE49-F238E27FC236}">
                    <a16:creationId xmlns:a16="http://schemas.microsoft.com/office/drawing/2014/main" id="{465378DD-0AD8-4131-B33C-0ACC6C9A0804}"/>
                  </a:ext>
                </a:extLst>
              </p:cNvPr>
              <p:cNvSpPr/>
              <p:nvPr/>
            </p:nvSpPr>
            <p:spPr>
              <a:xfrm>
                <a:off x="214414" y="2902249"/>
                <a:ext cx="545802" cy="14960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900" b="1" dirty="0">
                    <a:solidFill>
                      <a:srgbClr val="1E5846"/>
                    </a:solidFill>
                    <a:latin typeface="Arial Narrow"/>
                    <a:cs typeface="Arial Narrow"/>
                  </a:rPr>
                  <a:t>Payment</a:t>
                </a:r>
              </a:p>
              <a:p>
                <a:pPr algn="ctr">
                  <a:lnSpc>
                    <a:spcPct val="70000"/>
                  </a:lnSpc>
                  <a:defRPr/>
                </a:pPr>
                <a:r>
                  <a:rPr lang="en-US" sz="900" b="1" dirty="0">
                    <a:solidFill>
                      <a:srgbClr val="1E5846"/>
                    </a:solidFill>
                    <a:latin typeface="Arial Narrow"/>
                    <a:cs typeface="Arial Narrow"/>
                  </a:rPr>
                  <a:t>Initiation</a:t>
                </a:r>
              </a:p>
            </p:txBody>
          </p:sp>
        </p:grpSp>
        <p:cxnSp>
          <p:nvCxnSpPr>
            <p:cNvPr id="12" name="Curved Connector 102">
              <a:extLst>
                <a:ext uri="{FF2B5EF4-FFF2-40B4-BE49-F238E27FC236}">
                  <a16:creationId xmlns:a16="http://schemas.microsoft.com/office/drawing/2014/main" id="{082603CD-EE95-450B-A43F-BB69327DC90A}"/>
                </a:ext>
              </a:extLst>
            </p:cNvPr>
            <p:cNvCxnSpPr>
              <a:stCxn id="26" idx="2"/>
              <a:endCxn id="100" idx="2"/>
            </p:cNvCxnSpPr>
            <p:nvPr/>
          </p:nvCxnSpPr>
          <p:spPr>
            <a:xfrm>
              <a:off x="6520361" y="4565978"/>
              <a:ext cx="41560" cy="894479"/>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 name="Curved Connector 103">
              <a:extLst>
                <a:ext uri="{FF2B5EF4-FFF2-40B4-BE49-F238E27FC236}">
                  <a16:creationId xmlns:a16="http://schemas.microsoft.com/office/drawing/2014/main" id="{6B8758DE-D871-49EF-9CD5-8728D537DD67}"/>
                </a:ext>
              </a:extLst>
            </p:cNvPr>
            <p:cNvCxnSpPr>
              <a:stCxn id="34" idx="2"/>
              <a:endCxn id="64" idx="2"/>
            </p:cNvCxnSpPr>
            <p:nvPr/>
          </p:nvCxnSpPr>
          <p:spPr>
            <a:xfrm rot="10800000" flipV="1">
              <a:off x="4831702" y="4415456"/>
              <a:ext cx="786641" cy="710168"/>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4" name="Curved Connector 104">
              <a:extLst>
                <a:ext uri="{FF2B5EF4-FFF2-40B4-BE49-F238E27FC236}">
                  <a16:creationId xmlns:a16="http://schemas.microsoft.com/office/drawing/2014/main" id="{6BBFD387-6BE7-4129-B048-7E3AD9D9F8CD}"/>
                </a:ext>
              </a:extLst>
            </p:cNvPr>
            <p:cNvCxnSpPr>
              <a:stCxn id="28" idx="2"/>
              <a:endCxn id="86" idx="2"/>
            </p:cNvCxnSpPr>
            <p:nvPr/>
          </p:nvCxnSpPr>
          <p:spPr>
            <a:xfrm flipV="1">
              <a:off x="6520361" y="4095986"/>
              <a:ext cx="537484" cy="319471"/>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5" name="Curved Connector 105">
              <a:extLst>
                <a:ext uri="{FF2B5EF4-FFF2-40B4-BE49-F238E27FC236}">
                  <a16:creationId xmlns:a16="http://schemas.microsoft.com/office/drawing/2014/main" id="{A2EF5619-BBE7-447B-B641-9D5E1626D081}"/>
                </a:ext>
              </a:extLst>
            </p:cNvPr>
            <p:cNvCxnSpPr>
              <a:stCxn id="98" idx="2"/>
              <a:endCxn id="50" idx="2"/>
            </p:cNvCxnSpPr>
            <p:nvPr/>
          </p:nvCxnSpPr>
          <p:spPr>
            <a:xfrm flipV="1">
              <a:off x="6561923" y="5219663"/>
              <a:ext cx="798373" cy="396693"/>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6" name="Curved Connector 106">
              <a:extLst>
                <a:ext uri="{FF2B5EF4-FFF2-40B4-BE49-F238E27FC236}">
                  <a16:creationId xmlns:a16="http://schemas.microsoft.com/office/drawing/2014/main" id="{C4AA4E21-63E4-4C5F-A77B-F5BDBC5C21FC}"/>
                </a:ext>
              </a:extLst>
            </p:cNvPr>
            <p:cNvCxnSpPr>
              <a:stCxn id="32" idx="2"/>
              <a:endCxn id="106" idx="2"/>
            </p:cNvCxnSpPr>
            <p:nvPr/>
          </p:nvCxnSpPr>
          <p:spPr>
            <a:xfrm rot="10800000" flipH="1" flipV="1">
              <a:off x="5618344" y="4565978"/>
              <a:ext cx="41560" cy="897703"/>
            </a:xfrm>
            <a:prstGeom prst="curvedConnector3">
              <a:avLst>
                <a:gd name="adj1" fmla="val -559564"/>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8979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additive="base">
                                        <p:cTn id="7" dur="500" fill="hold"/>
                                        <p:tgtEl>
                                          <p:spTgt spid="109"/>
                                        </p:tgtEl>
                                        <p:attrNameLst>
                                          <p:attrName>ppt_x</p:attrName>
                                        </p:attrNameLst>
                                      </p:cBhvr>
                                      <p:tavLst>
                                        <p:tav tm="0">
                                          <p:val>
                                            <p:strVal val="#ppt_x"/>
                                          </p:val>
                                        </p:tav>
                                        <p:tav tm="100000">
                                          <p:val>
                                            <p:strVal val="#ppt_x"/>
                                          </p:val>
                                        </p:tav>
                                      </p:tavLst>
                                    </p:anim>
                                    <p:anim calcmode="lin" valueType="num">
                                      <p:cBhvr additive="base">
                                        <p:cTn id="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90"/>
          <p:cNvPicPr>
            <a:picLocks noChangeAspect="1"/>
          </p:cNvPicPr>
          <p:nvPr/>
        </p:nvPicPr>
        <p:blipFill>
          <a:blip r:embed="rId3"/>
          <a:stretch>
            <a:fillRect/>
          </a:stretch>
        </p:blipFill>
        <p:spPr>
          <a:xfrm>
            <a:off x="192138" y="568354"/>
            <a:ext cx="5629611" cy="3222273"/>
          </a:xfrm>
          <a:prstGeom prst="rect">
            <a:avLst/>
          </a:prstGeom>
        </p:spPr>
      </p:pic>
      <p:grpSp>
        <p:nvGrpSpPr>
          <p:cNvPr id="3" name="Group 88"/>
          <p:cNvGrpSpPr>
            <a:grpSpLocks noChangeAspect="1"/>
          </p:cNvGrpSpPr>
          <p:nvPr/>
        </p:nvGrpSpPr>
        <p:grpSpPr>
          <a:xfrm>
            <a:off x="3633604" y="1846411"/>
            <a:ext cx="8295838" cy="4540377"/>
            <a:chOff x="437020" y="2089324"/>
            <a:chExt cx="8235494" cy="4507351"/>
          </a:xfrm>
          <a:effectLst>
            <a:outerShdw blurRad="50800" dist="38100" dir="2700000">
              <a:srgbClr val="000000">
                <a:alpha val="43000"/>
              </a:srgbClr>
            </a:outerShdw>
          </a:effectLst>
        </p:grpSpPr>
        <p:grpSp>
          <p:nvGrpSpPr>
            <p:cNvPr id="4" name="Group 3"/>
            <p:cNvGrpSpPr/>
            <p:nvPr/>
          </p:nvGrpSpPr>
          <p:grpSpPr>
            <a:xfrm>
              <a:off x="3161463" y="5849378"/>
              <a:ext cx="1076261" cy="747297"/>
              <a:chOff x="3212775" y="5541501"/>
              <a:chExt cx="1076261" cy="747297"/>
            </a:xfrm>
            <a:solidFill>
              <a:srgbClr val="FFED6C"/>
            </a:solidFill>
          </p:grpSpPr>
          <p:sp>
            <p:nvSpPr>
              <p:cNvPr id="79" name="Snip Same Side Corner Rectangle 5"/>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80" name="Snip Same Side Corner Rectangle 6"/>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81" name="Snip Same Side Corner Rectangle 7"/>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Position Keeping</a:t>
                </a:r>
              </a:p>
            </p:txBody>
          </p:sp>
        </p:grpSp>
        <p:sp>
          <p:nvSpPr>
            <p:cNvPr id="5" name="Snip Same Side Corner Rectangle 13"/>
            <p:cNvSpPr>
              <a:spLocks noChangeAspect="1"/>
            </p:cNvSpPr>
            <p:nvPr/>
          </p:nvSpPr>
          <p:spPr bwMode="auto">
            <a:xfrm>
              <a:off x="4027215"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Payment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Execution</a:t>
              </a:r>
            </a:p>
          </p:txBody>
        </p:sp>
        <p:sp>
          <p:nvSpPr>
            <p:cNvPr id="6" name="Snip Same Side Corner Rectangle 19"/>
            <p:cNvSpPr>
              <a:spLocks noChangeAspect="1"/>
            </p:cNvSpPr>
            <p:nvPr/>
          </p:nvSpPr>
          <p:spPr bwMode="auto">
            <a:xfrm>
              <a:off x="3238440" y="4547178"/>
              <a:ext cx="955510" cy="648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Current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Account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(Payment)</a:t>
              </a:r>
            </a:p>
          </p:txBody>
        </p:sp>
        <p:sp>
          <p:nvSpPr>
            <p:cNvPr id="7" name="Snip Same Side Corner Rectangle 44"/>
            <p:cNvSpPr>
              <a:spLocks noChangeAspect="1"/>
            </p:cNvSpPr>
            <p:nvPr/>
          </p:nvSpPr>
          <p:spPr bwMode="auto">
            <a:xfrm>
              <a:off x="4027215"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Counterparty Administration</a:t>
              </a:r>
            </a:p>
          </p:txBody>
        </p:sp>
        <p:cxnSp>
          <p:nvCxnSpPr>
            <p:cNvPr id="8" name="Elbow Connector 69"/>
            <p:cNvCxnSpPr>
              <a:stCxn id="5" idx="1"/>
              <a:endCxn id="68" idx="3"/>
            </p:cNvCxnSpPr>
            <p:nvPr/>
          </p:nvCxnSpPr>
          <p:spPr>
            <a:xfrm rot="5400000">
              <a:off x="3835057" y="3881974"/>
              <a:ext cx="648934" cy="681476"/>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9" name="Elbow Connector 74"/>
            <p:cNvCxnSpPr>
              <a:stCxn id="5" idx="1"/>
            </p:cNvCxnSpPr>
            <p:nvPr/>
          </p:nvCxnSpPr>
          <p:spPr>
            <a:xfrm rot="16200000" flipH="1">
              <a:off x="4915177" y="3483329"/>
              <a:ext cx="645758" cy="1475589"/>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0" name="Elbow Connector 79"/>
            <p:cNvCxnSpPr>
              <a:stCxn id="7" idx="1"/>
              <a:endCxn id="5" idx="3"/>
            </p:cNvCxnSpPr>
            <p:nvPr/>
          </p:nvCxnSpPr>
          <p:spPr>
            <a:xfrm rot="5400000">
              <a:off x="4237416" y="2993784"/>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1" name="Oval 47"/>
            <p:cNvSpPr>
              <a:spLocks noChangeAspect="1"/>
            </p:cNvSpPr>
            <p:nvPr/>
          </p:nvSpPr>
          <p:spPr>
            <a:xfrm>
              <a:off x="3865466" y="40691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Debit/</a:t>
              </a:r>
            </a:p>
            <a:p>
              <a:pPr algn="ctr" defTabSz="676997">
                <a:lnSpc>
                  <a:spcPts val="700"/>
                </a:lnSpc>
              </a:pPr>
              <a:r>
                <a:rPr lang="en-US" sz="700" dirty="0">
                  <a:solidFill>
                    <a:srgbClr val="FFFFFF"/>
                  </a:solidFill>
                  <a:latin typeface="Arial Narrow"/>
                  <a:cs typeface="Arial Narrow"/>
                </a:rPr>
                <a:t>Credit</a:t>
              </a:r>
            </a:p>
          </p:txBody>
        </p:sp>
        <p:sp>
          <p:nvSpPr>
            <p:cNvPr id="12" name="Oval 101"/>
            <p:cNvSpPr>
              <a:spLocks noChangeAspect="1"/>
            </p:cNvSpPr>
            <p:nvPr/>
          </p:nvSpPr>
          <p:spPr>
            <a:xfrm>
              <a:off x="4208741" y="2796190"/>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Settlement</a:t>
              </a:r>
            </a:p>
            <a:p>
              <a:pPr algn="ctr" defTabSz="676997">
                <a:lnSpc>
                  <a:spcPts val="700"/>
                </a:lnSpc>
              </a:pPr>
              <a:r>
                <a:rPr lang="en-US" sz="700" dirty="0">
                  <a:solidFill>
                    <a:srgbClr val="FFFFFF"/>
                  </a:solidFill>
                  <a:latin typeface="Arial Narrow"/>
                  <a:cs typeface="Arial Narrow"/>
                </a:rPr>
                <a:t>Instructions</a:t>
              </a:r>
            </a:p>
          </p:txBody>
        </p:sp>
        <p:cxnSp>
          <p:nvCxnSpPr>
            <p:cNvPr id="13" name="Elbow Connector 109"/>
            <p:cNvCxnSpPr>
              <a:stCxn id="5" idx="0"/>
              <a:endCxn id="16" idx="2"/>
            </p:cNvCxnSpPr>
            <p:nvPr/>
          </p:nvCxnSpPr>
          <p:spPr>
            <a:xfrm>
              <a:off x="4973309" y="3577438"/>
              <a:ext cx="895514"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4" name="Lightning Bolt 84"/>
            <p:cNvSpPr/>
            <p:nvPr/>
          </p:nvSpPr>
          <p:spPr>
            <a:xfrm rot="4999388">
              <a:off x="7617256" y="3979993"/>
              <a:ext cx="1172962" cy="222656"/>
            </a:xfrm>
            <a:prstGeom prst="lightningBolt">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algn="ctr" defTabSz="676997">
                <a:lnSpc>
                  <a:spcPts val="1000"/>
                </a:lnSpc>
              </a:pPr>
              <a:endParaRPr lang="en-US" sz="700" b="1" dirty="0">
                <a:solidFill>
                  <a:srgbClr val="FFFFFF"/>
                </a:solidFill>
                <a:latin typeface="Arial Narrow"/>
                <a:cs typeface="Arial Narrow"/>
              </a:endParaRPr>
            </a:p>
          </p:txBody>
        </p:sp>
        <p:sp>
          <p:nvSpPr>
            <p:cNvPr id="15" name="Cloud 86"/>
            <p:cNvSpPr>
              <a:spLocks/>
            </p:cNvSpPr>
            <p:nvPr/>
          </p:nvSpPr>
          <p:spPr>
            <a:xfrm>
              <a:off x="7787012" y="4603607"/>
              <a:ext cx="885502" cy="502763"/>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algn="ctr" defTabSz="676997">
                <a:lnSpc>
                  <a:spcPts val="1000"/>
                </a:lnSpc>
              </a:pPr>
              <a:r>
                <a:rPr lang="en-US" sz="1000" b="1" dirty="0">
                  <a:solidFill>
                    <a:srgbClr val="FFFFFF"/>
                  </a:solidFill>
                  <a:latin typeface="Arial Narrow"/>
                  <a:cs typeface="Arial Narrow"/>
                </a:rPr>
                <a:t>S.W.I.F.T.</a:t>
              </a:r>
            </a:p>
          </p:txBody>
        </p:sp>
        <p:sp>
          <p:nvSpPr>
            <p:cNvPr id="16" name="Snip Same Side Corner Rectangle 85"/>
            <p:cNvSpPr>
              <a:spLocks noChangeAspect="1"/>
            </p:cNvSpPr>
            <p:nvPr/>
          </p:nvSpPr>
          <p:spPr bwMode="auto">
            <a:xfrm>
              <a:off x="5868823"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Correspondent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Bank</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Fulfillment</a:t>
              </a:r>
            </a:p>
          </p:txBody>
        </p:sp>
        <p:sp>
          <p:nvSpPr>
            <p:cNvPr id="17" name="Oval 143"/>
            <p:cNvSpPr>
              <a:spLocks noChangeAspect="1"/>
            </p:cNvSpPr>
            <p:nvPr/>
          </p:nvSpPr>
          <p:spPr>
            <a:xfrm>
              <a:off x="5079576"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Payment</a:t>
              </a:r>
            </a:p>
            <a:p>
              <a:pPr algn="ctr" defTabSz="676997">
                <a:lnSpc>
                  <a:spcPts val="700"/>
                </a:lnSpc>
              </a:pPr>
              <a:r>
                <a:rPr lang="en-US" sz="700" dirty="0">
                  <a:solidFill>
                    <a:srgbClr val="FFFFFF"/>
                  </a:solidFill>
                  <a:latin typeface="Arial Narrow"/>
                  <a:cs typeface="Arial Narrow"/>
                </a:rPr>
                <a:t>Instruction</a:t>
              </a:r>
            </a:p>
          </p:txBody>
        </p:sp>
        <p:cxnSp>
          <p:nvCxnSpPr>
            <p:cNvPr id="18" name="Elbow Connector 154"/>
            <p:cNvCxnSpPr>
              <a:stCxn id="6" idx="1"/>
            </p:cNvCxnSpPr>
            <p:nvPr/>
          </p:nvCxnSpPr>
          <p:spPr>
            <a:xfrm rot="16200000" flipH="1">
              <a:off x="3363370" y="5548003"/>
              <a:ext cx="707048" cy="139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9" name="Oval 48"/>
            <p:cNvSpPr>
              <a:spLocks noChangeAspect="1"/>
            </p:cNvSpPr>
            <p:nvPr/>
          </p:nvSpPr>
          <p:spPr>
            <a:xfrm>
              <a:off x="3416430" y="5416098"/>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Posting</a:t>
              </a:r>
            </a:p>
          </p:txBody>
        </p:sp>
        <p:sp>
          <p:nvSpPr>
            <p:cNvPr id="20" name="Oval 189"/>
            <p:cNvSpPr>
              <a:spLocks noChangeAspect="1"/>
            </p:cNvSpPr>
            <p:nvPr/>
          </p:nvSpPr>
          <p:spPr>
            <a:xfrm>
              <a:off x="5007246" y="40691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Debit/</a:t>
              </a:r>
            </a:p>
            <a:p>
              <a:pPr algn="ctr" defTabSz="676997">
                <a:lnSpc>
                  <a:spcPts val="700"/>
                </a:lnSpc>
              </a:pPr>
              <a:r>
                <a:rPr lang="en-US" sz="700" dirty="0">
                  <a:solidFill>
                    <a:srgbClr val="FFFFFF"/>
                  </a:solidFill>
                  <a:latin typeface="Arial Narrow"/>
                  <a:cs typeface="Arial Narrow"/>
                </a:rPr>
                <a:t>Credit</a:t>
              </a:r>
            </a:p>
          </p:txBody>
        </p:sp>
        <p:sp>
          <p:nvSpPr>
            <p:cNvPr id="21" name="Snip Same Side Corner Rectangle 72"/>
            <p:cNvSpPr>
              <a:spLocks noChangeAspect="1"/>
            </p:cNvSpPr>
            <p:nvPr/>
          </p:nvSpPr>
          <p:spPr bwMode="auto">
            <a:xfrm>
              <a:off x="7709602"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Financial Message Gateway</a:t>
              </a:r>
            </a:p>
          </p:txBody>
        </p:sp>
        <p:cxnSp>
          <p:nvCxnSpPr>
            <p:cNvPr id="22" name="Elbow Connector 91"/>
            <p:cNvCxnSpPr>
              <a:stCxn id="16" idx="1"/>
            </p:cNvCxnSpPr>
            <p:nvPr/>
          </p:nvCxnSpPr>
          <p:spPr>
            <a:xfrm rot="16200000" flipH="1">
              <a:off x="6018991" y="4221123"/>
              <a:ext cx="645758" cy="1"/>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23" name="Elbow Connector 96"/>
            <p:cNvCxnSpPr>
              <a:stCxn id="16" idx="0"/>
              <a:endCxn id="21" idx="2"/>
            </p:cNvCxnSpPr>
            <p:nvPr/>
          </p:nvCxnSpPr>
          <p:spPr>
            <a:xfrm>
              <a:off x="6814917" y="3577438"/>
              <a:ext cx="894685"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24" name="Oval 107"/>
            <p:cNvSpPr>
              <a:spLocks noChangeAspect="1"/>
            </p:cNvSpPr>
            <p:nvPr/>
          </p:nvSpPr>
          <p:spPr>
            <a:xfrm>
              <a:off x="7911740" y="413696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MT103</a:t>
              </a:r>
            </a:p>
            <a:p>
              <a:pPr algn="ctr" defTabSz="676997">
                <a:lnSpc>
                  <a:spcPts val="700"/>
                </a:lnSpc>
              </a:pPr>
              <a:r>
                <a:rPr lang="en-US" sz="700" dirty="0">
                  <a:solidFill>
                    <a:srgbClr val="FFFFFF"/>
                  </a:solidFill>
                  <a:latin typeface="Arial Narrow"/>
                  <a:cs typeface="Arial Narrow"/>
                </a:rPr>
                <a:t>MT202</a:t>
              </a:r>
            </a:p>
          </p:txBody>
        </p:sp>
        <p:grpSp>
          <p:nvGrpSpPr>
            <p:cNvPr id="25" name="Group 110"/>
            <p:cNvGrpSpPr/>
            <p:nvPr/>
          </p:nvGrpSpPr>
          <p:grpSpPr>
            <a:xfrm>
              <a:off x="5610299" y="5849378"/>
              <a:ext cx="1076261" cy="747297"/>
              <a:chOff x="3212775" y="5541501"/>
              <a:chExt cx="1076261" cy="747297"/>
            </a:xfrm>
            <a:solidFill>
              <a:srgbClr val="FFED6C"/>
            </a:solidFill>
          </p:grpSpPr>
          <p:sp>
            <p:nvSpPr>
              <p:cNvPr id="76" name="Snip Same Side Corner Rectangle 111"/>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77" name="Snip Same Side Corner Rectangle 113"/>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78" name="Snip Same Side Corner Rectangle 114"/>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Position Keeping</a:t>
                </a:r>
              </a:p>
            </p:txBody>
          </p:sp>
        </p:grpSp>
        <p:cxnSp>
          <p:nvCxnSpPr>
            <p:cNvPr id="26" name="Elbow Connector 115"/>
            <p:cNvCxnSpPr/>
            <p:nvPr/>
          </p:nvCxnSpPr>
          <p:spPr>
            <a:xfrm rot="16200000" flipH="1">
              <a:off x="5805847" y="5541643"/>
              <a:ext cx="716609" cy="4555"/>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27" name="Oval 118"/>
            <p:cNvSpPr>
              <a:spLocks noChangeAspect="1"/>
            </p:cNvSpPr>
            <p:nvPr/>
          </p:nvSpPr>
          <p:spPr>
            <a:xfrm>
              <a:off x="5865265" y="541456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Posting</a:t>
              </a:r>
            </a:p>
          </p:txBody>
        </p:sp>
        <p:grpSp>
          <p:nvGrpSpPr>
            <p:cNvPr id="28" name="Group 142"/>
            <p:cNvGrpSpPr/>
            <p:nvPr/>
          </p:nvGrpSpPr>
          <p:grpSpPr>
            <a:xfrm>
              <a:off x="5688827" y="4544003"/>
              <a:ext cx="946094" cy="641614"/>
              <a:chOff x="4662507" y="4544003"/>
              <a:chExt cx="946094" cy="641614"/>
            </a:xfrm>
          </p:grpSpPr>
          <p:sp>
            <p:nvSpPr>
              <p:cNvPr id="73" name="Snip Same Side Corner Rectangle 120"/>
              <p:cNvSpPr>
                <a:spLocks noChangeAspect="1"/>
              </p:cNvSpPr>
              <p:nvPr/>
            </p:nvSpPr>
            <p:spPr bwMode="auto">
              <a:xfrm>
                <a:off x="4662507" y="4544003"/>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Holding</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Account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(Nostro/Vostro)</a:t>
                </a:r>
              </a:p>
            </p:txBody>
          </p:sp>
          <p:sp>
            <p:nvSpPr>
              <p:cNvPr id="74" name="Rectangle 126"/>
              <p:cNvSpPr/>
              <p:nvPr/>
            </p:nvSpPr>
            <p:spPr>
              <a:xfrm>
                <a:off x="484689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75" name="Rectangle 127"/>
              <p:cNvSpPr/>
              <p:nvPr/>
            </p:nvSpPr>
            <p:spPr>
              <a:xfrm>
                <a:off x="521291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grpSp>
        <p:sp>
          <p:nvSpPr>
            <p:cNvPr id="29" name="Snip Same Side Corner Rectangle 132"/>
            <p:cNvSpPr>
              <a:spLocks noChangeAspect="1"/>
            </p:cNvSpPr>
            <p:nvPr/>
          </p:nvSpPr>
          <p:spPr bwMode="auto">
            <a:xfrm>
              <a:off x="2186436"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Payment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Order</a:t>
              </a:r>
            </a:p>
          </p:txBody>
        </p:sp>
        <p:sp>
          <p:nvSpPr>
            <p:cNvPr id="30" name="Snip Same Side Corner Rectangle 133"/>
            <p:cNvSpPr>
              <a:spLocks noChangeAspect="1"/>
            </p:cNvSpPr>
            <p:nvPr/>
          </p:nvSpPr>
          <p:spPr bwMode="auto">
            <a:xfrm>
              <a:off x="437020"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Current Account (Fulfillment)</a:t>
              </a:r>
            </a:p>
          </p:txBody>
        </p:sp>
        <p:cxnSp>
          <p:nvCxnSpPr>
            <p:cNvPr id="31" name="Elbow Connector 63"/>
            <p:cNvCxnSpPr>
              <a:stCxn id="30" idx="0"/>
              <a:endCxn id="29" idx="2"/>
            </p:cNvCxnSpPr>
            <p:nvPr/>
          </p:nvCxnSpPr>
          <p:spPr>
            <a:xfrm>
              <a:off x="1383114" y="3577438"/>
              <a:ext cx="803322"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2" name="Oval 135"/>
            <p:cNvSpPr>
              <a:spLocks noChangeAspect="1"/>
            </p:cNvSpPr>
            <p:nvPr/>
          </p:nvSpPr>
          <p:spPr>
            <a:xfrm>
              <a:off x="1432476" y="345347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Payment</a:t>
              </a:r>
            </a:p>
            <a:p>
              <a:pPr algn="ctr" defTabSz="676997">
                <a:lnSpc>
                  <a:spcPts val="700"/>
                </a:lnSpc>
              </a:pPr>
              <a:r>
                <a:rPr lang="en-US" sz="700" dirty="0">
                  <a:solidFill>
                    <a:srgbClr val="FFFFFF"/>
                  </a:solidFill>
                  <a:latin typeface="Arial Narrow"/>
                  <a:cs typeface="Arial Narrow"/>
                </a:rPr>
                <a:t>Instruction</a:t>
              </a:r>
            </a:p>
          </p:txBody>
        </p:sp>
        <p:sp>
          <p:nvSpPr>
            <p:cNvPr id="33" name="Oval 145"/>
            <p:cNvSpPr>
              <a:spLocks noChangeAspect="1"/>
            </p:cNvSpPr>
            <p:nvPr/>
          </p:nvSpPr>
          <p:spPr>
            <a:xfrm>
              <a:off x="6925444"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MT103</a:t>
              </a:r>
            </a:p>
            <a:p>
              <a:pPr algn="ctr" defTabSz="676997">
                <a:lnSpc>
                  <a:spcPts val="700"/>
                </a:lnSpc>
              </a:pPr>
              <a:r>
                <a:rPr lang="en-US" sz="700" dirty="0">
                  <a:solidFill>
                    <a:srgbClr val="FFFFFF"/>
                  </a:solidFill>
                  <a:latin typeface="Arial Narrow"/>
                  <a:cs typeface="Arial Narrow"/>
                </a:rPr>
                <a:t>MT 202</a:t>
              </a:r>
            </a:p>
          </p:txBody>
        </p:sp>
        <p:cxnSp>
          <p:nvCxnSpPr>
            <p:cNvPr id="34" name="Elbow Connector 155"/>
            <p:cNvCxnSpPr>
              <a:stCxn id="29" idx="0"/>
              <a:endCxn id="5" idx="2"/>
            </p:cNvCxnSpPr>
            <p:nvPr/>
          </p:nvCxnSpPr>
          <p:spPr>
            <a:xfrm>
              <a:off x="3132530" y="3577438"/>
              <a:ext cx="894685"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5" name="Snip Same Side Corner Rectangle 45"/>
            <p:cNvSpPr>
              <a:spLocks noChangeAspect="1"/>
            </p:cNvSpPr>
            <p:nvPr/>
          </p:nvSpPr>
          <p:spPr bwMode="auto">
            <a:xfrm>
              <a:off x="2186436"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Watchlist Administration</a:t>
              </a:r>
            </a:p>
          </p:txBody>
        </p:sp>
        <p:cxnSp>
          <p:nvCxnSpPr>
            <p:cNvPr id="36" name="Elbow Connector 46"/>
            <p:cNvCxnSpPr>
              <a:stCxn id="35" idx="1"/>
              <a:endCxn id="29" idx="3"/>
            </p:cNvCxnSpPr>
            <p:nvPr/>
          </p:nvCxnSpPr>
          <p:spPr>
            <a:xfrm rot="5400000">
              <a:off x="2396637" y="2993784"/>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7" name="Oval 49"/>
            <p:cNvSpPr>
              <a:spLocks noChangeAspect="1"/>
            </p:cNvSpPr>
            <p:nvPr/>
          </p:nvSpPr>
          <p:spPr>
            <a:xfrm>
              <a:off x="2367962" y="2796190"/>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Regulatory</a:t>
              </a:r>
            </a:p>
            <a:p>
              <a:pPr algn="ctr" defTabSz="676997">
                <a:lnSpc>
                  <a:spcPts val="700"/>
                </a:lnSpc>
              </a:pPr>
              <a:r>
                <a:rPr lang="en-US" sz="700" dirty="0">
                  <a:solidFill>
                    <a:srgbClr val="FFFFFF"/>
                  </a:solidFill>
                  <a:latin typeface="Arial Narrow"/>
                  <a:cs typeface="Arial Narrow"/>
                </a:rPr>
                <a:t>Checks</a:t>
              </a:r>
            </a:p>
          </p:txBody>
        </p:sp>
        <p:sp>
          <p:nvSpPr>
            <p:cNvPr id="38" name="Snip Same Side Corner Rectangle 54"/>
            <p:cNvSpPr>
              <a:spLocks noChangeAspect="1"/>
            </p:cNvSpPr>
            <p:nvPr/>
          </p:nvSpPr>
          <p:spPr bwMode="auto">
            <a:xfrm>
              <a:off x="5868823"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Correspondent</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Bank Data</a:t>
              </a:r>
            </a:p>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Management</a:t>
              </a:r>
            </a:p>
          </p:txBody>
        </p:sp>
        <p:cxnSp>
          <p:nvCxnSpPr>
            <p:cNvPr id="39" name="Elbow Connector 187"/>
            <p:cNvCxnSpPr>
              <a:stCxn id="16" idx="3"/>
              <a:endCxn id="38" idx="1"/>
            </p:cNvCxnSpPr>
            <p:nvPr/>
          </p:nvCxnSpPr>
          <p:spPr>
            <a:xfrm rot="5400000" flipH="1" flipV="1">
              <a:off x="6079024" y="2993785"/>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0" name="Oval 56"/>
            <p:cNvSpPr>
              <a:spLocks noChangeAspect="1"/>
            </p:cNvSpPr>
            <p:nvPr/>
          </p:nvSpPr>
          <p:spPr>
            <a:xfrm>
              <a:off x="6049685" y="2907396"/>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Transaction</a:t>
              </a:r>
            </a:p>
            <a:p>
              <a:pPr algn="ctr" defTabSz="676997">
                <a:lnSpc>
                  <a:spcPts val="700"/>
                </a:lnSpc>
              </a:pPr>
              <a:r>
                <a:rPr lang="en-US" sz="700" dirty="0">
                  <a:solidFill>
                    <a:srgbClr val="FFFFFF"/>
                  </a:solidFill>
                  <a:latin typeface="Arial Narrow"/>
                  <a:cs typeface="Arial Narrow"/>
                </a:rPr>
                <a:t>Details</a:t>
              </a:r>
            </a:p>
          </p:txBody>
        </p:sp>
        <p:sp>
          <p:nvSpPr>
            <p:cNvPr id="41" name="Snip Same Side Corner Rectangle 50"/>
            <p:cNvSpPr>
              <a:spLocks noChangeAspect="1"/>
            </p:cNvSpPr>
            <p:nvPr/>
          </p:nvSpPr>
          <p:spPr bwMode="auto">
            <a:xfrm>
              <a:off x="2181849" y="455895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000" b="1" dirty="0">
                  <a:solidFill>
                    <a:srgbClr val="000000"/>
                  </a:solidFill>
                  <a:latin typeface="Arial Narrow"/>
                  <a:ea typeface="ＭＳ Ｐゴシック" pitchFamily="1" charset="-128"/>
                  <a:cs typeface="Arial Narrow"/>
                </a:rPr>
                <a:t>Correspon-dence</a:t>
              </a:r>
            </a:p>
          </p:txBody>
        </p:sp>
        <p:cxnSp>
          <p:nvCxnSpPr>
            <p:cNvPr id="42" name="Elbow Connector 63"/>
            <p:cNvCxnSpPr>
              <a:stCxn id="29" idx="1"/>
              <a:endCxn id="41" idx="3"/>
            </p:cNvCxnSpPr>
            <p:nvPr/>
          </p:nvCxnSpPr>
          <p:spPr>
            <a:xfrm rot="5400000">
              <a:off x="2326837" y="4226305"/>
              <a:ext cx="660706" cy="4587"/>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3" name="Oval 57"/>
            <p:cNvSpPr>
              <a:spLocks noChangeAspect="1"/>
            </p:cNvSpPr>
            <p:nvPr/>
          </p:nvSpPr>
          <p:spPr>
            <a:xfrm>
              <a:off x="2369354" y="4070724"/>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Message</a:t>
              </a:r>
            </a:p>
          </p:txBody>
        </p:sp>
        <p:sp>
          <p:nvSpPr>
            <p:cNvPr id="44" name="Snip Same Side Corner Rectangle 58"/>
            <p:cNvSpPr>
              <a:spLocks noChangeAspect="1"/>
            </p:cNvSpPr>
            <p:nvPr/>
          </p:nvSpPr>
          <p:spPr bwMode="auto">
            <a:xfrm>
              <a:off x="437020" y="554354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Market Data</a:t>
              </a:r>
            </a:p>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Dissemination</a:t>
              </a:r>
            </a:p>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Operations</a:t>
              </a:r>
            </a:p>
          </p:txBody>
        </p:sp>
        <p:grpSp>
          <p:nvGrpSpPr>
            <p:cNvPr id="45" name="Group 61"/>
            <p:cNvGrpSpPr/>
            <p:nvPr/>
          </p:nvGrpSpPr>
          <p:grpSpPr>
            <a:xfrm>
              <a:off x="2186436" y="3392202"/>
              <a:ext cx="205267" cy="370472"/>
              <a:chOff x="396166" y="2430128"/>
              <a:chExt cx="205267" cy="370472"/>
            </a:xfrm>
          </p:grpSpPr>
          <p:sp>
            <p:nvSpPr>
              <p:cNvPr id="71" name="Rectangle 59"/>
              <p:cNvSpPr/>
              <p:nvPr/>
            </p:nvSpPr>
            <p:spPr>
              <a:xfrm>
                <a:off x="396166" y="2430128"/>
                <a:ext cx="205267" cy="15393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sp>
            <p:nvSpPr>
              <p:cNvPr id="72" name="Rectangle 60"/>
              <p:cNvSpPr/>
              <p:nvPr/>
            </p:nvSpPr>
            <p:spPr>
              <a:xfrm>
                <a:off x="396166" y="2646668"/>
                <a:ext cx="205267" cy="15393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grpSp>
        <p:cxnSp>
          <p:nvCxnSpPr>
            <p:cNvPr id="46" name="Elbow Connector 63"/>
            <p:cNvCxnSpPr>
              <a:stCxn id="44" idx="3"/>
              <a:endCxn id="55" idx="1"/>
            </p:cNvCxnSpPr>
            <p:nvPr/>
          </p:nvCxnSpPr>
          <p:spPr>
            <a:xfrm rot="5400000" flipH="1" flipV="1">
              <a:off x="659146" y="5292623"/>
              <a:ext cx="501842"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7" name="Oval 67"/>
            <p:cNvSpPr>
              <a:spLocks noChangeAspect="1"/>
            </p:cNvSpPr>
            <p:nvPr/>
          </p:nvSpPr>
          <p:spPr>
            <a:xfrm>
              <a:off x="613614" y="5193964"/>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FX Rates</a:t>
              </a:r>
            </a:p>
          </p:txBody>
        </p:sp>
        <p:cxnSp>
          <p:nvCxnSpPr>
            <p:cNvPr id="48" name="Elbow Connector 63"/>
            <p:cNvCxnSpPr>
              <a:stCxn id="7" idx="2"/>
              <a:endCxn id="69" idx="3"/>
            </p:cNvCxnSpPr>
            <p:nvPr/>
          </p:nvCxnSpPr>
          <p:spPr>
            <a:xfrm rot="10800000" flipV="1">
              <a:off x="3132531" y="2410130"/>
              <a:ext cx="894685" cy="1037995"/>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9" name="Elbow Connector 63"/>
            <p:cNvCxnSpPr>
              <a:stCxn id="70" idx="3"/>
              <a:endCxn id="67" idx="3"/>
            </p:cNvCxnSpPr>
            <p:nvPr/>
          </p:nvCxnSpPr>
          <p:spPr>
            <a:xfrm>
              <a:off x="3132530" y="3706750"/>
              <a:ext cx="427632" cy="840429"/>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50" name="Group 78"/>
            <p:cNvGrpSpPr/>
            <p:nvPr/>
          </p:nvGrpSpPr>
          <p:grpSpPr>
            <a:xfrm>
              <a:off x="2999263" y="3356202"/>
              <a:ext cx="133267" cy="442472"/>
              <a:chOff x="396166" y="2430128"/>
              <a:chExt cx="205267" cy="370472"/>
            </a:xfrm>
            <a:noFill/>
          </p:grpSpPr>
          <p:sp>
            <p:nvSpPr>
              <p:cNvPr id="69" name="Rectangle 80"/>
              <p:cNvSpPr/>
              <p:nvPr/>
            </p:nvSpPr>
            <p:spPr>
              <a:xfrm>
                <a:off x="396166" y="243012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sp>
            <p:nvSpPr>
              <p:cNvPr id="70" name="Rectangle 81"/>
              <p:cNvSpPr/>
              <p:nvPr/>
            </p:nvSpPr>
            <p:spPr>
              <a:xfrm>
                <a:off x="396166" y="264666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grpSp>
        <p:grpSp>
          <p:nvGrpSpPr>
            <p:cNvPr id="51" name="Group 82"/>
            <p:cNvGrpSpPr/>
            <p:nvPr/>
          </p:nvGrpSpPr>
          <p:grpSpPr>
            <a:xfrm rot="16200000">
              <a:off x="3622840" y="4392576"/>
              <a:ext cx="133267" cy="442472"/>
              <a:chOff x="396166" y="2430128"/>
              <a:chExt cx="205267" cy="370472"/>
            </a:xfrm>
            <a:noFill/>
          </p:grpSpPr>
          <p:sp>
            <p:nvSpPr>
              <p:cNvPr id="67" name="Rectangle 83"/>
              <p:cNvSpPr/>
              <p:nvPr/>
            </p:nvSpPr>
            <p:spPr>
              <a:xfrm>
                <a:off x="396166" y="243012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sp>
            <p:nvSpPr>
              <p:cNvPr id="68" name="Rectangle 87"/>
              <p:cNvSpPr/>
              <p:nvPr/>
            </p:nvSpPr>
            <p:spPr>
              <a:xfrm>
                <a:off x="396166" y="264666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1400" dirty="0">
                  <a:solidFill>
                    <a:srgbClr val="FFFFFF"/>
                  </a:solidFill>
                  <a:latin typeface="Calibri"/>
                </a:endParaRPr>
              </a:p>
            </p:txBody>
          </p:sp>
        </p:grpSp>
        <p:sp>
          <p:nvSpPr>
            <p:cNvPr id="52" name="Oval 156"/>
            <p:cNvSpPr>
              <a:spLocks noChangeAspect="1"/>
            </p:cNvSpPr>
            <p:nvPr/>
          </p:nvSpPr>
          <p:spPr>
            <a:xfrm>
              <a:off x="3318890"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Payment</a:t>
              </a:r>
            </a:p>
            <a:p>
              <a:pPr algn="ctr" defTabSz="676997">
                <a:lnSpc>
                  <a:spcPts val="700"/>
                </a:lnSpc>
              </a:pPr>
              <a:r>
                <a:rPr lang="en-US" sz="700" dirty="0">
                  <a:solidFill>
                    <a:srgbClr val="FFFFFF"/>
                  </a:solidFill>
                  <a:latin typeface="Arial Narrow"/>
                  <a:cs typeface="Arial Narrow"/>
                </a:rPr>
                <a:t>Instruction</a:t>
              </a:r>
            </a:p>
          </p:txBody>
        </p:sp>
        <p:sp>
          <p:nvSpPr>
            <p:cNvPr id="53" name="Oval 66"/>
            <p:cNvSpPr>
              <a:spLocks noChangeAspect="1"/>
            </p:cNvSpPr>
            <p:nvPr/>
          </p:nvSpPr>
          <p:spPr>
            <a:xfrm>
              <a:off x="3279830" y="27976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Payment</a:t>
              </a:r>
            </a:p>
            <a:p>
              <a:pPr algn="ctr" defTabSz="676997">
                <a:lnSpc>
                  <a:spcPts val="1000"/>
                </a:lnSpc>
              </a:pPr>
              <a:r>
                <a:rPr lang="en-US" sz="700" dirty="0">
                  <a:solidFill>
                    <a:srgbClr val="FFFFFF"/>
                  </a:solidFill>
                  <a:latin typeface="Arial Narrow"/>
                  <a:cs typeface="Arial Narrow"/>
                </a:rPr>
                <a:t>Limits</a:t>
              </a:r>
            </a:p>
          </p:txBody>
        </p:sp>
        <p:sp>
          <p:nvSpPr>
            <p:cNvPr id="54" name="Oval 93"/>
            <p:cNvSpPr>
              <a:spLocks noChangeAspect="1"/>
            </p:cNvSpPr>
            <p:nvPr/>
          </p:nvSpPr>
          <p:spPr>
            <a:xfrm>
              <a:off x="3268776" y="386805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700" dirty="0">
                  <a:solidFill>
                    <a:srgbClr val="FFFFFF"/>
                  </a:solidFill>
                  <a:latin typeface="Arial Narrow"/>
                  <a:cs typeface="Arial Narrow"/>
                </a:rPr>
                <a:t>Account</a:t>
              </a:r>
            </a:p>
            <a:p>
              <a:pPr algn="ctr" defTabSz="676997">
                <a:lnSpc>
                  <a:spcPts val="700"/>
                </a:lnSpc>
              </a:pPr>
              <a:r>
                <a:rPr lang="en-US" sz="700" dirty="0">
                  <a:solidFill>
                    <a:srgbClr val="FFFFFF"/>
                  </a:solidFill>
                  <a:latin typeface="Arial Narrow"/>
                  <a:cs typeface="Arial Narrow"/>
                </a:rPr>
                <a:t>Check/Hold</a:t>
              </a:r>
            </a:p>
          </p:txBody>
        </p:sp>
        <p:sp>
          <p:nvSpPr>
            <p:cNvPr id="55" name="Snip Same Side Corner Rectangle 70"/>
            <p:cNvSpPr>
              <a:spLocks noChangeAspect="1"/>
            </p:cNvSpPr>
            <p:nvPr/>
          </p:nvSpPr>
          <p:spPr bwMode="auto">
            <a:xfrm>
              <a:off x="437020" y="4400088"/>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Trade Position Management</a:t>
              </a:r>
            </a:p>
          </p:txBody>
        </p:sp>
        <p:cxnSp>
          <p:nvCxnSpPr>
            <p:cNvPr id="56" name="Elbow Connector 63"/>
            <p:cNvCxnSpPr>
              <a:stCxn id="55" idx="3"/>
              <a:endCxn id="30" idx="1"/>
            </p:cNvCxnSpPr>
            <p:nvPr/>
          </p:nvCxnSpPr>
          <p:spPr>
            <a:xfrm rot="5400000" flipH="1" flipV="1">
              <a:off x="659146" y="4149167"/>
              <a:ext cx="501843"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57" name="Oval 100"/>
            <p:cNvSpPr>
              <a:spLocks noChangeAspect="1"/>
            </p:cNvSpPr>
            <p:nvPr/>
          </p:nvSpPr>
          <p:spPr>
            <a:xfrm>
              <a:off x="623580" y="4005033"/>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FX Purchase</a:t>
              </a:r>
            </a:p>
          </p:txBody>
        </p:sp>
        <p:sp>
          <p:nvSpPr>
            <p:cNvPr id="58" name="Freeform 142"/>
            <p:cNvSpPr/>
            <p:nvPr/>
          </p:nvSpPr>
          <p:spPr>
            <a:xfrm>
              <a:off x="898043" y="2887490"/>
              <a:ext cx="7286976" cy="3167177"/>
            </a:xfrm>
            <a:custGeom>
              <a:avLst/>
              <a:gdLst>
                <a:gd name="connsiteX0" fmla="*/ 0 w 7286976"/>
                <a:gd name="connsiteY0" fmla="*/ 0 h 2706641"/>
                <a:gd name="connsiteX1" fmla="*/ 1757598 w 7286976"/>
                <a:gd name="connsiteY1" fmla="*/ 0 h 2706641"/>
                <a:gd name="connsiteX2" fmla="*/ 1757598 w 7286976"/>
                <a:gd name="connsiteY2" fmla="*/ 0 h 2706641"/>
                <a:gd name="connsiteX3" fmla="*/ 3592171 w 7286976"/>
                <a:gd name="connsiteY3" fmla="*/ 12828 h 2706641"/>
                <a:gd name="connsiteX4" fmla="*/ 2835249 w 7286976"/>
                <a:gd name="connsiteY4" fmla="*/ 1308424 h 2706641"/>
                <a:gd name="connsiteX5" fmla="*/ 3605000 w 7286976"/>
                <a:gd name="connsiteY5" fmla="*/ 461796 h 2706641"/>
                <a:gd name="connsiteX6" fmla="*/ 5285623 w 7286976"/>
                <a:gd name="connsiteY6" fmla="*/ 1321251 h 2706641"/>
                <a:gd name="connsiteX7" fmla="*/ 5182990 w 7286976"/>
                <a:gd name="connsiteY7" fmla="*/ 2706641 h 2706641"/>
                <a:gd name="connsiteX8" fmla="*/ 5285623 w 7286976"/>
                <a:gd name="connsiteY8" fmla="*/ 1308424 h 2706641"/>
                <a:gd name="connsiteX9" fmla="*/ 3720463 w 7286976"/>
                <a:gd name="connsiteY9" fmla="*/ 12828 h 2706641"/>
                <a:gd name="connsiteX10" fmla="*/ 5452402 w 7286976"/>
                <a:gd name="connsiteY10" fmla="*/ 12828 h 2706641"/>
                <a:gd name="connsiteX11" fmla="*/ 7286976 w 7286976"/>
                <a:gd name="connsiteY11" fmla="*/ 0 h 270664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835249 w 7286976"/>
                <a:gd name="connsiteY4" fmla="*/ 1308424 h 2718481"/>
                <a:gd name="connsiteX5" fmla="*/ 2786123 w 7286976"/>
                <a:gd name="connsiteY5" fmla="*/ 2718481 h 2718481"/>
                <a:gd name="connsiteX6" fmla="*/ 3605000 w 7286976"/>
                <a:gd name="connsiteY6" fmla="*/ 461796 h 2718481"/>
                <a:gd name="connsiteX7" fmla="*/ 5285623 w 7286976"/>
                <a:gd name="connsiteY7" fmla="*/ 1321251 h 2718481"/>
                <a:gd name="connsiteX8" fmla="*/ 5182990 w 7286976"/>
                <a:gd name="connsiteY8" fmla="*/ 2706641 h 2718481"/>
                <a:gd name="connsiteX9" fmla="*/ 5285623 w 7286976"/>
                <a:gd name="connsiteY9" fmla="*/ 1308424 h 2718481"/>
                <a:gd name="connsiteX10" fmla="*/ 3720463 w 7286976"/>
                <a:gd name="connsiteY10" fmla="*/ 12828 h 2718481"/>
                <a:gd name="connsiteX11" fmla="*/ 5452402 w 7286976"/>
                <a:gd name="connsiteY11" fmla="*/ 12828 h 2718481"/>
                <a:gd name="connsiteX12" fmla="*/ 7286976 w 7286976"/>
                <a:gd name="connsiteY12"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835249 w 7286976"/>
                <a:gd name="connsiteY4" fmla="*/ 1308424 h 2718481"/>
                <a:gd name="connsiteX5" fmla="*/ 2786123 w 7286976"/>
                <a:gd name="connsiteY5" fmla="*/ 2718481 h 2718481"/>
                <a:gd name="connsiteX6" fmla="*/ 2986981 w 7286976"/>
                <a:gd name="connsiteY6" fmla="*/ 1205380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2986981 w 7286976"/>
                <a:gd name="connsiteY6" fmla="*/ 1205380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897843 w 7286976"/>
                <a:gd name="connsiteY6" fmla="*/ 1612863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205295 w 7286976"/>
                <a:gd name="connsiteY6" fmla="*/ 1240438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642315 w 7286976"/>
                <a:gd name="connsiteY6" fmla="*/ 1613972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208109 w 7286976"/>
                <a:gd name="connsiteY6" fmla="*/ 1241547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811081 w 7286976"/>
                <a:gd name="connsiteY6" fmla="*/ 1895759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044108 w 7286976"/>
                <a:gd name="connsiteY4" fmla="*/ 2296155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4926406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182990 w 7286976"/>
                <a:gd name="connsiteY9" fmla="*/ 2706641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3181266"/>
                <a:gd name="connsiteX1" fmla="*/ 1757598 w 7286976"/>
                <a:gd name="connsiteY1" fmla="*/ 0 h 3181266"/>
                <a:gd name="connsiteX2" fmla="*/ 1757598 w 7286976"/>
                <a:gd name="connsiteY2" fmla="*/ 0 h 3181266"/>
                <a:gd name="connsiteX3" fmla="*/ 3258612 w 7286976"/>
                <a:gd name="connsiteY3" fmla="*/ 12828 h 3181266"/>
                <a:gd name="connsiteX4" fmla="*/ 2839517 w 7286976"/>
                <a:gd name="connsiteY4" fmla="*/ 1308424 h 3181266"/>
                <a:gd name="connsiteX5" fmla="*/ 2786123 w 7286976"/>
                <a:gd name="connsiteY5" fmla="*/ 2718481 h 3181266"/>
                <a:gd name="connsiteX6" fmla="*/ 2836063 w 7286976"/>
                <a:gd name="connsiteY6" fmla="*/ 1305686 h 3181266"/>
                <a:gd name="connsiteX7" fmla="*/ 3605000 w 7286976"/>
                <a:gd name="connsiteY7" fmla="*/ 461796 h 3181266"/>
                <a:gd name="connsiteX8" fmla="*/ 5272794 w 7286976"/>
                <a:gd name="connsiteY8" fmla="*/ 1321251 h 3181266"/>
                <a:gd name="connsiteX9" fmla="*/ 5182990 w 7286976"/>
                <a:gd name="connsiteY9" fmla="*/ 3181266 h 3181266"/>
                <a:gd name="connsiteX10" fmla="*/ 5285623 w 7286976"/>
                <a:gd name="connsiteY10" fmla="*/ 1308424 h 3181266"/>
                <a:gd name="connsiteX11" fmla="*/ 3951388 w 7286976"/>
                <a:gd name="connsiteY11" fmla="*/ 12828 h 3181266"/>
                <a:gd name="connsiteX12" fmla="*/ 5452402 w 7286976"/>
                <a:gd name="connsiteY12" fmla="*/ 12828 h 3181266"/>
                <a:gd name="connsiteX13" fmla="*/ 7286976 w 7286976"/>
                <a:gd name="connsiteY13" fmla="*/ 0 h 3181266"/>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952741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324111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927082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311281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311281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899057"/>
                <a:gd name="connsiteX1" fmla="*/ 1757598 w 7286976"/>
                <a:gd name="connsiteY1" fmla="*/ 0 h 2899057"/>
                <a:gd name="connsiteX2" fmla="*/ 1757598 w 7286976"/>
                <a:gd name="connsiteY2" fmla="*/ 0 h 2899057"/>
                <a:gd name="connsiteX3" fmla="*/ 3258612 w 7286976"/>
                <a:gd name="connsiteY3" fmla="*/ 12828 h 2899057"/>
                <a:gd name="connsiteX4" fmla="*/ 2839517 w 7286976"/>
                <a:gd name="connsiteY4" fmla="*/ 1308424 h 2899057"/>
                <a:gd name="connsiteX5" fmla="*/ 2786123 w 7286976"/>
                <a:gd name="connsiteY5" fmla="*/ 2718481 h 2899057"/>
                <a:gd name="connsiteX6" fmla="*/ 2836063 w 7286976"/>
                <a:gd name="connsiteY6" fmla="*/ 1305686 h 2899057"/>
                <a:gd name="connsiteX7" fmla="*/ 3605000 w 7286976"/>
                <a:gd name="connsiteY7" fmla="*/ 461796 h 2899057"/>
                <a:gd name="connsiteX8" fmla="*/ 5272794 w 7286976"/>
                <a:gd name="connsiteY8" fmla="*/ 1321251 h 2899057"/>
                <a:gd name="connsiteX9" fmla="*/ 6273470 w 7286976"/>
                <a:gd name="connsiteY9" fmla="*/ 2899057 h 2899057"/>
                <a:gd name="connsiteX10" fmla="*/ 5285623 w 7286976"/>
                <a:gd name="connsiteY10" fmla="*/ 1308424 h 2899057"/>
                <a:gd name="connsiteX11" fmla="*/ 3951388 w 7286976"/>
                <a:gd name="connsiteY11" fmla="*/ 12828 h 2899057"/>
                <a:gd name="connsiteX12" fmla="*/ 5452402 w 7286976"/>
                <a:gd name="connsiteY12" fmla="*/ 12828 h 2899057"/>
                <a:gd name="connsiteX13" fmla="*/ 7286976 w 7286976"/>
                <a:gd name="connsiteY13" fmla="*/ 0 h 2899057"/>
                <a:gd name="connsiteX0" fmla="*/ 0 w 7286976"/>
                <a:gd name="connsiteY0" fmla="*/ 0 h 2899057"/>
                <a:gd name="connsiteX1" fmla="*/ 1757598 w 7286976"/>
                <a:gd name="connsiteY1" fmla="*/ 0 h 2899057"/>
                <a:gd name="connsiteX2" fmla="*/ 1757598 w 7286976"/>
                <a:gd name="connsiteY2" fmla="*/ 0 h 2899057"/>
                <a:gd name="connsiteX3" fmla="*/ 3258612 w 7286976"/>
                <a:gd name="connsiteY3" fmla="*/ 12828 h 2899057"/>
                <a:gd name="connsiteX4" fmla="*/ 2839517 w 7286976"/>
                <a:gd name="connsiteY4" fmla="*/ 1308424 h 2899057"/>
                <a:gd name="connsiteX5" fmla="*/ 2786123 w 7286976"/>
                <a:gd name="connsiteY5" fmla="*/ 2718481 h 2899057"/>
                <a:gd name="connsiteX6" fmla="*/ 2836063 w 7286976"/>
                <a:gd name="connsiteY6" fmla="*/ 1305686 h 2899057"/>
                <a:gd name="connsiteX7" fmla="*/ 3605000 w 7286976"/>
                <a:gd name="connsiteY7" fmla="*/ 461796 h 2899057"/>
                <a:gd name="connsiteX8" fmla="*/ 5272794 w 7286976"/>
                <a:gd name="connsiteY8" fmla="*/ 1321251 h 2899057"/>
                <a:gd name="connsiteX9" fmla="*/ 5298452 w 7286976"/>
                <a:gd name="connsiteY9" fmla="*/ 2899057 h 2899057"/>
                <a:gd name="connsiteX10" fmla="*/ 5285623 w 7286976"/>
                <a:gd name="connsiteY10" fmla="*/ 1308424 h 2899057"/>
                <a:gd name="connsiteX11" fmla="*/ 3951388 w 7286976"/>
                <a:gd name="connsiteY11" fmla="*/ 12828 h 2899057"/>
                <a:gd name="connsiteX12" fmla="*/ 5452402 w 7286976"/>
                <a:gd name="connsiteY12" fmla="*/ 12828 h 2899057"/>
                <a:gd name="connsiteX13" fmla="*/ 7286976 w 7286976"/>
                <a:gd name="connsiteY13" fmla="*/ 0 h 289905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452403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3594361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837439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837439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83688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83688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488823 w 7286976"/>
                <a:gd name="connsiteY9" fmla="*/ 17814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488823 w 7286976"/>
                <a:gd name="connsiteY9" fmla="*/ 17814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976" h="3167177">
                  <a:moveTo>
                    <a:pt x="0" y="434880"/>
                  </a:moveTo>
                  <a:cubicBezTo>
                    <a:pt x="455691" y="72930"/>
                    <a:pt x="1270157" y="114205"/>
                    <a:pt x="1757598" y="434880"/>
                  </a:cubicBezTo>
                  <a:cubicBezTo>
                    <a:pt x="2137942" y="87768"/>
                    <a:pt x="2868742" y="23262"/>
                    <a:pt x="3258612" y="447708"/>
                  </a:cubicBezTo>
                  <a:cubicBezTo>
                    <a:pt x="2753132" y="630854"/>
                    <a:pt x="2436637" y="1365387"/>
                    <a:pt x="2839517" y="1743304"/>
                  </a:cubicBezTo>
                  <a:cubicBezTo>
                    <a:pt x="2838824" y="2213323"/>
                    <a:pt x="2838132" y="2683342"/>
                    <a:pt x="2837439" y="3153361"/>
                  </a:cubicBezTo>
                  <a:cubicBezTo>
                    <a:pt x="2836980" y="2682429"/>
                    <a:pt x="2842872" y="2211498"/>
                    <a:pt x="2842413" y="1740566"/>
                  </a:cubicBezTo>
                  <a:cubicBezTo>
                    <a:pt x="3456556" y="1462877"/>
                    <a:pt x="3469812" y="1240157"/>
                    <a:pt x="3605000" y="896676"/>
                  </a:cubicBezTo>
                  <a:cubicBezTo>
                    <a:pt x="3708439" y="1242170"/>
                    <a:pt x="4641302" y="1666639"/>
                    <a:pt x="5272794" y="1714856"/>
                  </a:cubicBezTo>
                  <a:lnTo>
                    <a:pt x="5298452" y="3167177"/>
                  </a:lnTo>
                  <a:lnTo>
                    <a:pt x="5272923" y="1708379"/>
                  </a:lnTo>
                  <a:cubicBezTo>
                    <a:pt x="5349316" y="1204828"/>
                    <a:pt x="4632574" y="498668"/>
                    <a:pt x="3951388" y="447708"/>
                  </a:cubicBezTo>
                  <a:cubicBezTo>
                    <a:pt x="4404635" y="0"/>
                    <a:pt x="5064746" y="135521"/>
                    <a:pt x="5452402" y="447708"/>
                  </a:cubicBezTo>
                  <a:cubicBezTo>
                    <a:pt x="5699319" y="123650"/>
                    <a:pt x="6770701" y="29581"/>
                    <a:pt x="7286976" y="434880"/>
                  </a:cubicBezTo>
                </a:path>
              </a:pathLst>
            </a:custGeom>
            <a:ln w="57150" cap="flat" cmpd="sng" algn="ctr">
              <a:solidFill>
                <a:srgbClr val="FF0000"/>
              </a:solidFill>
              <a:prstDash val="solid"/>
              <a:round/>
              <a:headEnd type="oval" w="med" len="med"/>
              <a:tailEnd type="triangle" w="med" len="med"/>
            </a:ln>
            <a:effectLst>
              <a:outerShdw blurRad="50800" dist="38100" dir="2940000">
                <a:srgbClr val="000000">
                  <a:alpha val="81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defTabSz="676997"/>
              <a:endParaRPr lang="en-US" sz="1400" dirty="0">
                <a:solidFill>
                  <a:srgbClr val="000000"/>
                </a:solidFill>
                <a:latin typeface="Calibri"/>
              </a:endParaRPr>
            </a:p>
          </p:txBody>
        </p:sp>
        <p:sp>
          <p:nvSpPr>
            <p:cNvPr id="59" name="Oval 144"/>
            <p:cNvSpPr>
              <a:spLocks noChangeAspect="1"/>
            </p:cNvSpPr>
            <p:nvPr/>
          </p:nvSpPr>
          <p:spPr>
            <a:xfrm>
              <a:off x="3238561"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2</a:t>
              </a:r>
            </a:p>
          </p:txBody>
        </p:sp>
        <p:sp>
          <p:nvSpPr>
            <p:cNvPr id="60" name="Oval 146"/>
            <p:cNvSpPr>
              <a:spLocks noChangeAspect="1"/>
            </p:cNvSpPr>
            <p:nvPr/>
          </p:nvSpPr>
          <p:spPr>
            <a:xfrm>
              <a:off x="1553905" y="2894660"/>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1</a:t>
              </a:r>
            </a:p>
          </p:txBody>
        </p:sp>
        <p:sp>
          <p:nvSpPr>
            <p:cNvPr id="61" name="Oval 147"/>
            <p:cNvSpPr>
              <a:spLocks noChangeAspect="1"/>
            </p:cNvSpPr>
            <p:nvPr/>
          </p:nvSpPr>
          <p:spPr>
            <a:xfrm>
              <a:off x="3499177" y="3651493"/>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3</a:t>
              </a:r>
            </a:p>
          </p:txBody>
        </p:sp>
        <p:sp>
          <p:nvSpPr>
            <p:cNvPr id="62" name="Oval 148"/>
            <p:cNvSpPr>
              <a:spLocks noChangeAspect="1"/>
            </p:cNvSpPr>
            <p:nvPr/>
          </p:nvSpPr>
          <p:spPr>
            <a:xfrm>
              <a:off x="4102734" y="410046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4</a:t>
              </a:r>
            </a:p>
          </p:txBody>
        </p:sp>
        <p:sp>
          <p:nvSpPr>
            <p:cNvPr id="63" name="Oval 149"/>
            <p:cNvSpPr>
              <a:spLocks noChangeAspect="1"/>
            </p:cNvSpPr>
            <p:nvPr/>
          </p:nvSpPr>
          <p:spPr>
            <a:xfrm>
              <a:off x="5148165" y="4215911"/>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5</a:t>
              </a:r>
            </a:p>
          </p:txBody>
        </p:sp>
        <p:sp>
          <p:nvSpPr>
            <p:cNvPr id="64" name="Oval 150"/>
            <p:cNvSpPr>
              <a:spLocks noChangeAspect="1"/>
            </p:cNvSpPr>
            <p:nvPr/>
          </p:nvSpPr>
          <p:spPr>
            <a:xfrm>
              <a:off x="5578204" y="3587353"/>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6</a:t>
              </a:r>
            </a:p>
          </p:txBody>
        </p:sp>
        <p:sp>
          <p:nvSpPr>
            <p:cNvPr id="65" name="Oval 151"/>
            <p:cNvSpPr>
              <a:spLocks noChangeAspect="1"/>
            </p:cNvSpPr>
            <p:nvPr/>
          </p:nvSpPr>
          <p:spPr>
            <a:xfrm>
              <a:off x="5398783"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7</a:t>
              </a:r>
            </a:p>
          </p:txBody>
        </p:sp>
        <p:sp>
          <p:nvSpPr>
            <p:cNvPr id="66" name="Oval 152"/>
            <p:cNvSpPr>
              <a:spLocks noChangeAspect="1"/>
            </p:cNvSpPr>
            <p:nvPr/>
          </p:nvSpPr>
          <p:spPr>
            <a:xfrm>
              <a:off x="7052275"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1400" dirty="0">
                  <a:solidFill>
                    <a:srgbClr val="000000"/>
                  </a:solidFill>
                  <a:latin typeface="Arial Black"/>
                  <a:cs typeface="Arial Black"/>
                </a:rPr>
                <a:t>8</a:t>
              </a:r>
            </a:p>
          </p:txBody>
        </p:sp>
      </p:grpSp>
      <p:sp>
        <p:nvSpPr>
          <p:cNvPr id="82" name="Title 1"/>
          <p:cNvSpPr txBox="1">
            <a:spLocks/>
          </p:cNvSpPr>
          <p:nvPr/>
        </p:nvSpPr>
        <p:spPr>
          <a:xfrm>
            <a:off x="1524200" y="1142"/>
            <a:ext cx="9145191" cy="423388"/>
          </a:xfrm>
          <a:prstGeom prst="rect">
            <a:avLst/>
          </a:prstGeom>
        </p:spPr>
        <p:txBody>
          <a:bodyPr tIns="0" bIns="0" anchor="ctr" anchorCtr="0"/>
          <a:lstStyle/>
          <a:p>
            <a:pPr algn="ctr" defTabSz="676997"/>
            <a:r>
              <a:rPr lang="en-US" sz="2000" dirty="0">
                <a:solidFill>
                  <a:srgbClr val="000000"/>
                </a:solidFill>
                <a:latin typeface="Calibri"/>
              </a:rPr>
              <a:t> </a:t>
            </a:r>
            <a:r>
              <a:rPr lang="en-US" sz="2000" b="1" cap="all" dirty="0">
                <a:solidFill>
                  <a:srgbClr val="000000"/>
                </a:solidFill>
                <a:latin typeface="Calibri"/>
              </a:rPr>
              <a:t>A payment transaction mapped on a Wireframe view</a:t>
            </a:r>
            <a:endParaRPr lang="en-GB" sz="2000" b="1" kern="0" cap="all" dirty="0">
              <a:solidFill>
                <a:srgbClr val="5F6062"/>
              </a:solidFill>
              <a:latin typeface="Calibri Light"/>
            </a:endParaRPr>
          </a:p>
        </p:txBody>
      </p:sp>
      <p:sp>
        <p:nvSpPr>
          <p:cNvPr id="83" name="Circular Arrow 92"/>
          <p:cNvSpPr>
            <a:spLocks noChangeAspect="1"/>
          </p:cNvSpPr>
          <p:nvPr/>
        </p:nvSpPr>
        <p:spPr>
          <a:xfrm rot="16200000" flipH="1">
            <a:off x="2175746" y="2603253"/>
            <a:ext cx="1924645" cy="1930267"/>
          </a:xfrm>
          <a:prstGeom prst="circularArrow">
            <a:avLst>
              <a:gd name="adj1" fmla="val 17602"/>
              <a:gd name="adj2" fmla="val 1142319"/>
              <a:gd name="adj3" fmla="val 20457682"/>
              <a:gd name="adj4" fmla="val 17862082"/>
              <a:gd name="adj5" fmla="val 17212"/>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defTabSz="676997"/>
            <a:endParaRPr lang="en-US" sz="1400" dirty="0">
              <a:solidFill>
                <a:srgbClr val="000000"/>
              </a:solidFill>
              <a:latin typeface="Calibri"/>
            </a:endParaRPr>
          </a:p>
        </p:txBody>
      </p:sp>
      <p:pic>
        <p:nvPicPr>
          <p:cNvPr id="85" name="Picture 7">
            <a:extLst>
              <a:ext uri="{FF2B5EF4-FFF2-40B4-BE49-F238E27FC236}">
                <a16:creationId xmlns:a16="http://schemas.microsoft.com/office/drawing/2014/main" id="{0FF89EA2-813E-43D2-8D58-D3FF2634B1D6}"/>
              </a:ext>
            </a:extLst>
          </p:cNvPr>
          <p:cNvPicPr>
            <a:picLocks noChangeAspect="1"/>
          </p:cNvPicPr>
          <p:nvPr/>
        </p:nvPicPr>
        <p:blipFill>
          <a:blip r:embed="rId4"/>
          <a:stretch>
            <a:fillRect/>
          </a:stretch>
        </p:blipFill>
        <p:spPr>
          <a:xfrm>
            <a:off x="609680" y="6558947"/>
            <a:ext cx="242309" cy="224435"/>
          </a:xfrm>
          <a:prstGeom prst="rect">
            <a:avLst/>
          </a:prstGeom>
        </p:spPr>
      </p:pic>
      <p:sp>
        <p:nvSpPr>
          <p:cNvPr id="86" name="Text Placeholder 15">
            <a:extLst>
              <a:ext uri="{FF2B5EF4-FFF2-40B4-BE49-F238E27FC236}">
                <a16:creationId xmlns:a16="http://schemas.microsoft.com/office/drawing/2014/main" id="{223F6690-5E50-4D8D-A38B-D1FBF1E6C1D4}"/>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16</a:t>
            </a:r>
            <a:endParaRPr lang="en-GB" dirty="0"/>
          </a:p>
        </p:txBody>
      </p:sp>
    </p:spTree>
    <p:extLst>
      <p:ext uri="{BB962C8B-B14F-4D97-AF65-F5344CB8AC3E}">
        <p14:creationId xmlns:p14="http://schemas.microsoft.com/office/powerpoint/2010/main" val="3882136371"/>
      </p:ext>
    </p:extLst>
  </p:cSld>
  <p:clrMapOvr>
    <a:masterClrMapping/>
  </p:clrMapOvr>
  <p:transition>
    <p:wipe dir="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90"/>
          <p:cNvPicPr>
            <a:picLocks noChangeAspect="1"/>
          </p:cNvPicPr>
          <p:nvPr/>
        </p:nvPicPr>
        <p:blipFill>
          <a:blip r:embed="rId3"/>
          <a:stretch>
            <a:fillRect/>
          </a:stretch>
        </p:blipFill>
        <p:spPr>
          <a:xfrm>
            <a:off x="1375179" y="607298"/>
            <a:ext cx="9865096" cy="5646577"/>
          </a:xfrm>
          <a:prstGeom prst="rect">
            <a:avLst/>
          </a:prstGeom>
        </p:spPr>
      </p:pic>
      <p:sp>
        <p:nvSpPr>
          <p:cNvPr id="82" name="Title 1"/>
          <p:cNvSpPr txBox="1">
            <a:spLocks/>
          </p:cNvSpPr>
          <p:nvPr/>
        </p:nvSpPr>
        <p:spPr>
          <a:xfrm>
            <a:off x="1524200" y="1142"/>
            <a:ext cx="9145191" cy="423388"/>
          </a:xfrm>
          <a:prstGeom prst="rect">
            <a:avLst/>
          </a:prstGeom>
        </p:spPr>
        <p:txBody>
          <a:bodyPr tIns="0" bIns="0" anchor="ctr" anchorCtr="0"/>
          <a:lstStyle/>
          <a:p>
            <a:pPr algn="ctr" defTabSz="676997"/>
            <a:r>
              <a:rPr lang="en-US" sz="2000" dirty="0">
                <a:solidFill>
                  <a:srgbClr val="000000"/>
                </a:solidFill>
                <a:latin typeface="Calibri"/>
              </a:rPr>
              <a:t> </a:t>
            </a:r>
            <a:r>
              <a:rPr lang="en-US" sz="2000" b="1" cap="all" dirty="0">
                <a:solidFill>
                  <a:srgbClr val="000000"/>
                </a:solidFill>
                <a:latin typeface="Calibri"/>
              </a:rPr>
              <a:t>A payment transaction mapped on a Wireframe view</a:t>
            </a:r>
            <a:endParaRPr lang="en-GB" sz="2000" b="1" kern="0" cap="all" dirty="0">
              <a:solidFill>
                <a:srgbClr val="5F6062"/>
              </a:solidFill>
              <a:latin typeface="Calibri Light"/>
            </a:endParaRPr>
          </a:p>
        </p:txBody>
      </p:sp>
      <p:sp>
        <p:nvSpPr>
          <p:cNvPr id="83" name="Circular Arrow 92"/>
          <p:cNvSpPr>
            <a:spLocks noChangeAspect="1"/>
          </p:cNvSpPr>
          <p:nvPr/>
        </p:nvSpPr>
        <p:spPr>
          <a:xfrm rot="16200000" flipH="1">
            <a:off x="10564101" y="4525400"/>
            <a:ext cx="1924645" cy="1930267"/>
          </a:xfrm>
          <a:prstGeom prst="circularArrow">
            <a:avLst>
              <a:gd name="adj1" fmla="val 17602"/>
              <a:gd name="adj2" fmla="val 1142319"/>
              <a:gd name="adj3" fmla="val 20457682"/>
              <a:gd name="adj4" fmla="val 17862082"/>
              <a:gd name="adj5" fmla="val 17212"/>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defTabSz="676997"/>
            <a:endParaRPr lang="en-US" sz="1400" dirty="0">
              <a:solidFill>
                <a:srgbClr val="000000"/>
              </a:solidFill>
              <a:latin typeface="Calibri"/>
            </a:endParaRPr>
          </a:p>
        </p:txBody>
      </p:sp>
      <p:sp>
        <p:nvSpPr>
          <p:cNvPr id="84" name="Round Same Side Corner Rectangle 83">
            <a:extLst>
              <a:ext uri="{FF2B5EF4-FFF2-40B4-BE49-F238E27FC236}">
                <a16:creationId xmlns:a16="http://schemas.microsoft.com/office/drawing/2014/main" id="{E272D810-17F8-FC41-94E4-9DADEE6DB74A}"/>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5" name="Graphic 84" descr="Research">
            <a:extLst>
              <a:ext uri="{FF2B5EF4-FFF2-40B4-BE49-F238E27FC236}">
                <a16:creationId xmlns:a16="http://schemas.microsoft.com/office/drawing/2014/main" id="{72F18E80-8BDB-BC4A-A4EF-3B88C897B8F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1519677413"/>
      </p:ext>
    </p:extLst>
  </p:cSld>
  <p:clrMapOvr>
    <a:masterClrMapping/>
  </p:clrMapOvr>
  <p:transition>
    <p:wipe dir="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88"/>
          <p:cNvGrpSpPr>
            <a:grpSpLocks noChangeAspect="1"/>
          </p:cNvGrpSpPr>
          <p:nvPr/>
        </p:nvGrpSpPr>
        <p:grpSpPr>
          <a:xfrm>
            <a:off x="840210" y="553617"/>
            <a:ext cx="10513168" cy="5753939"/>
            <a:chOff x="437020" y="2089324"/>
            <a:chExt cx="8235494" cy="4507351"/>
          </a:xfrm>
          <a:effectLst>
            <a:outerShdw blurRad="50800" dist="38100" dir="2700000">
              <a:srgbClr val="000000">
                <a:alpha val="43000"/>
              </a:srgbClr>
            </a:outerShdw>
          </a:effectLst>
        </p:grpSpPr>
        <p:grpSp>
          <p:nvGrpSpPr>
            <p:cNvPr id="4" name="Group 3"/>
            <p:cNvGrpSpPr/>
            <p:nvPr/>
          </p:nvGrpSpPr>
          <p:grpSpPr>
            <a:xfrm>
              <a:off x="3161463" y="5849378"/>
              <a:ext cx="1076261" cy="747297"/>
              <a:chOff x="3212775" y="5541501"/>
              <a:chExt cx="1076261" cy="747297"/>
            </a:xfrm>
            <a:solidFill>
              <a:srgbClr val="FFED6C"/>
            </a:solidFill>
          </p:grpSpPr>
          <p:sp>
            <p:nvSpPr>
              <p:cNvPr id="79" name="Snip Same Side Corner Rectangle 5"/>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sp>
            <p:nvSpPr>
              <p:cNvPr id="80" name="Snip Same Side Corner Rectangle 6"/>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sp>
            <p:nvSpPr>
              <p:cNvPr id="81" name="Snip Same Side Corner Rectangle 7"/>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Position Keeping</a:t>
                </a:r>
              </a:p>
            </p:txBody>
          </p:sp>
        </p:grpSp>
        <p:sp>
          <p:nvSpPr>
            <p:cNvPr id="5" name="Snip Same Side Corner Rectangle 13"/>
            <p:cNvSpPr>
              <a:spLocks noChangeAspect="1"/>
            </p:cNvSpPr>
            <p:nvPr/>
          </p:nvSpPr>
          <p:spPr bwMode="auto">
            <a:xfrm>
              <a:off x="4027215"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Payment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Execution</a:t>
              </a:r>
            </a:p>
          </p:txBody>
        </p:sp>
        <p:sp>
          <p:nvSpPr>
            <p:cNvPr id="6" name="Snip Same Side Corner Rectangle 19"/>
            <p:cNvSpPr>
              <a:spLocks noChangeAspect="1"/>
            </p:cNvSpPr>
            <p:nvPr/>
          </p:nvSpPr>
          <p:spPr bwMode="auto">
            <a:xfrm>
              <a:off x="3238440" y="4547178"/>
              <a:ext cx="955510" cy="648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Current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Account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(Payment)</a:t>
              </a:r>
            </a:p>
          </p:txBody>
        </p:sp>
        <p:sp>
          <p:nvSpPr>
            <p:cNvPr id="7" name="Snip Same Side Corner Rectangle 44"/>
            <p:cNvSpPr>
              <a:spLocks noChangeAspect="1"/>
            </p:cNvSpPr>
            <p:nvPr/>
          </p:nvSpPr>
          <p:spPr bwMode="auto">
            <a:xfrm>
              <a:off x="4027215"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Counterparty Administration</a:t>
              </a:r>
            </a:p>
          </p:txBody>
        </p:sp>
        <p:cxnSp>
          <p:nvCxnSpPr>
            <p:cNvPr id="8" name="Elbow Connector 69"/>
            <p:cNvCxnSpPr>
              <a:stCxn id="5" idx="1"/>
              <a:endCxn id="68" idx="3"/>
            </p:cNvCxnSpPr>
            <p:nvPr/>
          </p:nvCxnSpPr>
          <p:spPr>
            <a:xfrm rot="5400000">
              <a:off x="3835057" y="3881974"/>
              <a:ext cx="648934" cy="681476"/>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9" name="Elbow Connector 74"/>
            <p:cNvCxnSpPr>
              <a:stCxn id="5" idx="1"/>
            </p:cNvCxnSpPr>
            <p:nvPr/>
          </p:nvCxnSpPr>
          <p:spPr>
            <a:xfrm rot="16200000" flipH="1">
              <a:off x="4915177" y="3483329"/>
              <a:ext cx="645758" cy="1475589"/>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0" name="Elbow Connector 79"/>
            <p:cNvCxnSpPr>
              <a:stCxn id="7" idx="1"/>
              <a:endCxn id="5" idx="3"/>
            </p:cNvCxnSpPr>
            <p:nvPr/>
          </p:nvCxnSpPr>
          <p:spPr>
            <a:xfrm rot="5400000">
              <a:off x="4237416" y="2993784"/>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1" name="Oval 47"/>
            <p:cNvSpPr>
              <a:spLocks noChangeAspect="1"/>
            </p:cNvSpPr>
            <p:nvPr/>
          </p:nvSpPr>
          <p:spPr>
            <a:xfrm>
              <a:off x="3865466" y="40691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Debit/</a:t>
              </a:r>
            </a:p>
            <a:p>
              <a:pPr algn="ctr" defTabSz="676997">
                <a:lnSpc>
                  <a:spcPts val="700"/>
                </a:lnSpc>
              </a:pPr>
              <a:r>
                <a:rPr lang="en-US" sz="1050" dirty="0">
                  <a:solidFill>
                    <a:srgbClr val="FFFFFF"/>
                  </a:solidFill>
                  <a:latin typeface="Arial Narrow"/>
                  <a:cs typeface="Arial Narrow"/>
                </a:rPr>
                <a:t>Credit</a:t>
              </a:r>
            </a:p>
          </p:txBody>
        </p:sp>
        <p:sp>
          <p:nvSpPr>
            <p:cNvPr id="12" name="Oval 101"/>
            <p:cNvSpPr>
              <a:spLocks noChangeAspect="1"/>
            </p:cNvSpPr>
            <p:nvPr/>
          </p:nvSpPr>
          <p:spPr>
            <a:xfrm>
              <a:off x="4208741" y="2796190"/>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Settlement</a:t>
              </a:r>
            </a:p>
            <a:p>
              <a:pPr algn="ctr" defTabSz="676997">
                <a:lnSpc>
                  <a:spcPts val="700"/>
                </a:lnSpc>
              </a:pPr>
              <a:r>
                <a:rPr lang="en-US" sz="1050" dirty="0">
                  <a:solidFill>
                    <a:srgbClr val="FFFFFF"/>
                  </a:solidFill>
                  <a:latin typeface="Arial Narrow"/>
                  <a:cs typeface="Arial Narrow"/>
                </a:rPr>
                <a:t>Instructions</a:t>
              </a:r>
            </a:p>
          </p:txBody>
        </p:sp>
        <p:cxnSp>
          <p:nvCxnSpPr>
            <p:cNvPr id="13" name="Elbow Connector 109"/>
            <p:cNvCxnSpPr>
              <a:stCxn id="5" idx="0"/>
              <a:endCxn id="16" idx="2"/>
            </p:cNvCxnSpPr>
            <p:nvPr/>
          </p:nvCxnSpPr>
          <p:spPr>
            <a:xfrm>
              <a:off x="4973309" y="3577438"/>
              <a:ext cx="895514"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4" name="Lightning Bolt 84"/>
            <p:cNvSpPr/>
            <p:nvPr/>
          </p:nvSpPr>
          <p:spPr>
            <a:xfrm rot="4999388">
              <a:off x="7617256" y="3979993"/>
              <a:ext cx="1172962" cy="222656"/>
            </a:xfrm>
            <a:prstGeom prst="lightningBolt">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algn="ctr" defTabSz="676997">
                <a:lnSpc>
                  <a:spcPts val="1000"/>
                </a:lnSpc>
              </a:pPr>
              <a:endParaRPr lang="en-US" sz="1050" b="1" dirty="0">
                <a:solidFill>
                  <a:srgbClr val="FFFFFF"/>
                </a:solidFill>
                <a:latin typeface="Arial Narrow"/>
                <a:cs typeface="Arial Narrow"/>
              </a:endParaRPr>
            </a:p>
          </p:txBody>
        </p:sp>
        <p:sp>
          <p:nvSpPr>
            <p:cNvPr id="15" name="Cloud 86"/>
            <p:cNvSpPr>
              <a:spLocks/>
            </p:cNvSpPr>
            <p:nvPr/>
          </p:nvSpPr>
          <p:spPr>
            <a:xfrm>
              <a:off x="7787012" y="4603607"/>
              <a:ext cx="885502" cy="502763"/>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algn="ctr" defTabSz="676997">
                <a:lnSpc>
                  <a:spcPts val="1000"/>
                </a:lnSpc>
              </a:pPr>
              <a:r>
                <a:rPr lang="en-US" sz="1400" b="1" dirty="0">
                  <a:solidFill>
                    <a:srgbClr val="FFFFFF"/>
                  </a:solidFill>
                  <a:latin typeface="Arial Narrow"/>
                  <a:cs typeface="Arial Narrow"/>
                </a:rPr>
                <a:t>S.W.I.F.T.</a:t>
              </a:r>
            </a:p>
          </p:txBody>
        </p:sp>
        <p:sp>
          <p:nvSpPr>
            <p:cNvPr id="16" name="Snip Same Side Corner Rectangle 85"/>
            <p:cNvSpPr>
              <a:spLocks noChangeAspect="1"/>
            </p:cNvSpPr>
            <p:nvPr/>
          </p:nvSpPr>
          <p:spPr bwMode="auto">
            <a:xfrm>
              <a:off x="5868823"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Correspondent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Bank</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Fulfillment</a:t>
              </a:r>
            </a:p>
          </p:txBody>
        </p:sp>
        <p:sp>
          <p:nvSpPr>
            <p:cNvPr id="17" name="Oval 143"/>
            <p:cNvSpPr>
              <a:spLocks noChangeAspect="1"/>
            </p:cNvSpPr>
            <p:nvPr/>
          </p:nvSpPr>
          <p:spPr>
            <a:xfrm>
              <a:off x="5079576"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Payment</a:t>
              </a:r>
            </a:p>
            <a:p>
              <a:pPr algn="ctr" defTabSz="676997">
                <a:lnSpc>
                  <a:spcPts val="700"/>
                </a:lnSpc>
              </a:pPr>
              <a:r>
                <a:rPr lang="en-US" sz="1050" dirty="0">
                  <a:solidFill>
                    <a:srgbClr val="FFFFFF"/>
                  </a:solidFill>
                  <a:latin typeface="Arial Narrow"/>
                  <a:cs typeface="Arial Narrow"/>
                </a:rPr>
                <a:t>Instruction</a:t>
              </a:r>
            </a:p>
          </p:txBody>
        </p:sp>
        <p:cxnSp>
          <p:nvCxnSpPr>
            <p:cNvPr id="18" name="Elbow Connector 154"/>
            <p:cNvCxnSpPr>
              <a:stCxn id="6" idx="1"/>
            </p:cNvCxnSpPr>
            <p:nvPr/>
          </p:nvCxnSpPr>
          <p:spPr>
            <a:xfrm rot="16200000" flipH="1">
              <a:off x="3363370" y="5548003"/>
              <a:ext cx="707048" cy="139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9" name="Oval 48"/>
            <p:cNvSpPr>
              <a:spLocks noChangeAspect="1"/>
            </p:cNvSpPr>
            <p:nvPr/>
          </p:nvSpPr>
          <p:spPr>
            <a:xfrm>
              <a:off x="3416430" y="5416098"/>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Posting</a:t>
              </a:r>
            </a:p>
          </p:txBody>
        </p:sp>
        <p:sp>
          <p:nvSpPr>
            <p:cNvPr id="20" name="Oval 189"/>
            <p:cNvSpPr>
              <a:spLocks noChangeAspect="1"/>
            </p:cNvSpPr>
            <p:nvPr/>
          </p:nvSpPr>
          <p:spPr>
            <a:xfrm>
              <a:off x="5007246" y="40691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Debit/</a:t>
              </a:r>
            </a:p>
            <a:p>
              <a:pPr algn="ctr" defTabSz="676997">
                <a:lnSpc>
                  <a:spcPts val="700"/>
                </a:lnSpc>
              </a:pPr>
              <a:r>
                <a:rPr lang="en-US" sz="1050" dirty="0">
                  <a:solidFill>
                    <a:srgbClr val="FFFFFF"/>
                  </a:solidFill>
                  <a:latin typeface="Arial Narrow"/>
                  <a:cs typeface="Arial Narrow"/>
                </a:rPr>
                <a:t>Credit</a:t>
              </a:r>
            </a:p>
          </p:txBody>
        </p:sp>
        <p:sp>
          <p:nvSpPr>
            <p:cNvPr id="21" name="Snip Same Side Corner Rectangle 72"/>
            <p:cNvSpPr>
              <a:spLocks noChangeAspect="1"/>
            </p:cNvSpPr>
            <p:nvPr/>
          </p:nvSpPr>
          <p:spPr bwMode="auto">
            <a:xfrm>
              <a:off x="7709602"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Financial Message Gateway</a:t>
              </a:r>
            </a:p>
          </p:txBody>
        </p:sp>
        <p:cxnSp>
          <p:nvCxnSpPr>
            <p:cNvPr id="22" name="Elbow Connector 91"/>
            <p:cNvCxnSpPr>
              <a:stCxn id="16" idx="1"/>
            </p:cNvCxnSpPr>
            <p:nvPr/>
          </p:nvCxnSpPr>
          <p:spPr>
            <a:xfrm rot="16200000" flipH="1">
              <a:off x="6018991" y="4221123"/>
              <a:ext cx="645758" cy="1"/>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23" name="Elbow Connector 96"/>
            <p:cNvCxnSpPr>
              <a:stCxn id="16" idx="0"/>
              <a:endCxn id="21" idx="2"/>
            </p:cNvCxnSpPr>
            <p:nvPr/>
          </p:nvCxnSpPr>
          <p:spPr>
            <a:xfrm>
              <a:off x="6814917" y="3577438"/>
              <a:ext cx="894685"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24" name="Oval 107"/>
            <p:cNvSpPr>
              <a:spLocks noChangeAspect="1"/>
            </p:cNvSpPr>
            <p:nvPr/>
          </p:nvSpPr>
          <p:spPr>
            <a:xfrm>
              <a:off x="7911740" y="413696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MT103</a:t>
              </a:r>
            </a:p>
            <a:p>
              <a:pPr algn="ctr" defTabSz="676997">
                <a:lnSpc>
                  <a:spcPts val="700"/>
                </a:lnSpc>
              </a:pPr>
              <a:r>
                <a:rPr lang="en-US" sz="1050" dirty="0">
                  <a:solidFill>
                    <a:srgbClr val="FFFFFF"/>
                  </a:solidFill>
                  <a:latin typeface="Arial Narrow"/>
                  <a:cs typeface="Arial Narrow"/>
                </a:rPr>
                <a:t>MT202</a:t>
              </a:r>
            </a:p>
          </p:txBody>
        </p:sp>
        <p:grpSp>
          <p:nvGrpSpPr>
            <p:cNvPr id="25" name="Group 110"/>
            <p:cNvGrpSpPr/>
            <p:nvPr/>
          </p:nvGrpSpPr>
          <p:grpSpPr>
            <a:xfrm>
              <a:off x="5610299" y="5849378"/>
              <a:ext cx="1076261" cy="747297"/>
              <a:chOff x="3212775" y="5541501"/>
              <a:chExt cx="1076261" cy="747297"/>
            </a:xfrm>
            <a:solidFill>
              <a:srgbClr val="FFED6C"/>
            </a:solidFill>
          </p:grpSpPr>
          <p:sp>
            <p:nvSpPr>
              <p:cNvPr id="76" name="Snip Same Side Corner Rectangle 111"/>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sp>
            <p:nvSpPr>
              <p:cNvPr id="77" name="Snip Same Side Corner Rectangle 113"/>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sp>
            <p:nvSpPr>
              <p:cNvPr id="78" name="Snip Same Side Corner Rectangle 114"/>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Position Keeping</a:t>
                </a:r>
              </a:p>
            </p:txBody>
          </p:sp>
        </p:grpSp>
        <p:cxnSp>
          <p:nvCxnSpPr>
            <p:cNvPr id="26" name="Elbow Connector 115"/>
            <p:cNvCxnSpPr/>
            <p:nvPr/>
          </p:nvCxnSpPr>
          <p:spPr>
            <a:xfrm rot="16200000" flipH="1">
              <a:off x="5805847" y="5541643"/>
              <a:ext cx="716609" cy="4555"/>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27" name="Oval 118"/>
            <p:cNvSpPr>
              <a:spLocks noChangeAspect="1"/>
            </p:cNvSpPr>
            <p:nvPr/>
          </p:nvSpPr>
          <p:spPr>
            <a:xfrm>
              <a:off x="5865265" y="541456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Posting</a:t>
              </a:r>
            </a:p>
          </p:txBody>
        </p:sp>
        <p:grpSp>
          <p:nvGrpSpPr>
            <p:cNvPr id="28" name="Group 142"/>
            <p:cNvGrpSpPr/>
            <p:nvPr/>
          </p:nvGrpSpPr>
          <p:grpSpPr>
            <a:xfrm>
              <a:off x="5688827" y="4544003"/>
              <a:ext cx="946094" cy="641614"/>
              <a:chOff x="4662507" y="4544003"/>
              <a:chExt cx="946094" cy="641614"/>
            </a:xfrm>
          </p:grpSpPr>
          <p:sp>
            <p:nvSpPr>
              <p:cNvPr id="73" name="Snip Same Side Corner Rectangle 120"/>
              <p:cNvSpPr>
                <a:spLocks noChangeAspect="1"/>
              </p:cNvSpPr>
              <p:nvPr/>
            </p:nvSpPr>
            <p:spPr bwMode="auto">
              <a:xfrm>
                <a:off x="4662507" y="4544003"/>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Holding</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Account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(Nostro/Vostro)</a:t>
                </a:r>
              </a:p>
            </p:txBody>
          </p:sp>
          <p:sp>
            <p:nvSpPr>
              <p:cNvPr id="74" name="Rectangle 126"/>
              <p:cNvSpPr/>
              <p:nvPr/>
            </p:nvSpPr>
            <p:spPr>
              <a:xfrm>
                <a:off x="484689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sp>
            <p:nvSpPr>
              <p:cNvPr id="75" name="Rectangle 127"/>
              <p:cNvSpPr/>
              <p:nvPr/>
            </p:nvSpPr>
            <p:spPr>
              <a:xfrm>
                <a:off x="521291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400" b="1" dirty="0">
                  <a:solidFill>
                    <a:srgbClr val="000000"/>
                  </a:solidFill>
                  <a:latin typeface="Arial Narrow"/>
                  <a:ea typeface="ＭＳ Ｐゴシック" pitchFamily="1" charset="-128"/>
                  <a:cs typeface="Arial Narrow"/>
                </a:endParaRPr>
              </a:p>
            </p:txBody>
          </p:sp>
        </p:grpSp>
        <p:sp>
          <p:nvSpPr>
            <p:cNvPr id="29" name="Snip Same Side Corner Rectangle 132"/>
            <p:cNvSpPr>
              <a:spLocks noChangeAspect="1"/>
            </p:cNvSpPr>
            <p:nvPr/>
          </p:nvSpPr>
          <p:spPr bwMode="auto">
            <a:xfrm>
              <a:off x="2186436"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Payment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Order</a:t>
              </a:r>
            </a:p>
          </p:txBody>
        </p:sp>
        <p:sp>
          <p:nvSpPr>
            <p:cNvPr id="30" name="Snip Same Side Corner Rectangle 133"/>
            <p:cNvSpPr>
              <a:spLocks noChangeAspect="1"/>
            </p:cNvSpPr>
            <p:nvPr/>
          </p:nvSpPr>
          <p:spPr bwMode="auto">
            <a:xfrm>
              <a:off x="437020" y="325663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Current Account (Fulfillment)</a:t>
              </a:r>
            </a:p>
          </p:txBody>
        </p:sp>
        <p:cxnSp>
          <p:nvCxnSpPr>
            <p:cNvPr id="31" name="Elbow Connector 63"/>
            <p:cNvCxnSpPr>
              <a:stCxn id="30" idx="0"/>
              <a:endCxn id="29" idx="2"/>
            </p:cNvCxnSpPr>
            <p:nvPr/>
          </p:nvCxnSpPr>
          <p:spPr>
            <a:xfrm>
              <a:off x="1383114" y="3577438"/>
              <a:ext cx="803322"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2" name="Oval 135"/>
            <p:cNvSpPr>
              <a:spLocks noChangeAspect="1"/>
            </p:cNvSpPr>
            <p:nvPr/>
          </p:nvSpPr>
          <p:spPr>
            <a:xfrm>
              <a:off x="1432476" y="345347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Payment</a:t>
              </a:r>
            </a:p>
            <a:p>
              <a:pPr algn="ctr" defTabSz="676997">
                <a:lnSpc>
                  <a:spcPts val="700"/>
                </a:lnSpc>
              </a:pPr>
              <a:r>
                <a:rPr lang="en-US" sz="1050" dirty="0">
                  <a:solidFill>
                    <a:srgbClr val="FFFFFF"/>
                  </a:solidFill>
                  <a:latin typeface="Arial Narrow"/>
                  <a:cs typeface="Arial Narrow"/>
                </a:rPr>
                <a:t>Instruction</a:t>
              </a:r>
            </a:p>
          </p:txBody>
        </p:sp>
        <p:sp>
          <p:nvSpPr>
            <p:cNvPr id="33" name="Oval 145"/>
            <p:cNvSpPr>
              <a:spLocks noChangeAspect="1"/>
            </p:cNvSpPr>
            <p:nvPr/>
          </p:nvSpPr>
          <p:spPr>
            <a:xfrm>
              <a:off x="6925444"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MT103</a:t>
              </a:r>
            </a:p>
            <a:p>
              <a:pPr algn="ctr" defTabSz="676997">
                <a:lnSpc>
                  <a:spcPts val="700"/>
                </a:lnSpc>
              </a:pPr>
              <a:r>
                <a:rPr lang="en-US" sz="1050" dirty="0">
                  <a:solidFill>
                    <a:srgbClr val="FFFFFF"/>
                  </a:solidFill>
                  <a:latin typeface="Arial Narrow"/>
                  <a:cs typeface="Arial Narrow"/>
                </a:rPr>
                <a:t>MT 202</a:t>
              </a:r>
            </a:p>
          </p:txBody>
        </p:sp>
        <p:cxnSp>
          <p:nvCxnSpPr>
            <p:cNvPr id="34" name="Elbow Connector 155"/>
            <p:cNvCxnSpPr>
              <a:stCxn id="29" idx="0"/>
              <a:endCxn id="5" idx="2"/>
            </p:cNvCxnSpPr>
            <p:nvPr/>
          </p:nvCxnSpPr>
          <p:spPr>
            <a:xfrm>
              <a:off x="3132530" y="3577438"/>
              <a:ext cx="894685"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5" name="Snip Same Side Corner Rectangle 45"/>
            <p:cNvSpPr>
              <a:spLocks noChangeAspect="1"/>
            </p:cNvSpPr>
            <p:nvPr/>
          </p:nvSpPr>
          <p:spPr bwMode="auto">
            <a:xfrm>
              <a:off x="2186436"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Watchlist Administration</a:t>
              </a:r>
            </a:p>
          </p:txBody>
        </p:sp>
        <p:cxnSp>
          <p:nvCxnSpPr>
            <p:cNvPr id="36" name="Elbow Connector 46"/>
            <p:cNvCxnSpPr>
              <a:stCxn id="35" idx="1"/>
              <a:endCxn id="29" idx="3"/>
            </p:cNvCxnSpPr>
            <p:nvPr/>
          </p:nvCxnSpPr>
          <p:spPr>
            <a:xfrm rot="5400000">
              <a:off x="2396637" y="2993784"/>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37" name="Oval 49"/>
            <p:cNvSpPr>
              <a:spLocks noChangeAspect="1"/>
            </p:cNvSpPr>
            <p:nvPr/>
          </p:nvSpPr>
          <p:spPr>
            <a:xfrm>
              <a:off x="2367962" y="2796190"/>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Regulatory</a:t>
              </a:r>
            </a:p>
            <a:p>
              <a:pPr algn="ctr" defTabSz="676997">
                <a:lnSpc>
                  <a:spcPts val="700"/>
                </a:lnSpc>
              </a:pPr>
              <a:r>
                <a:rPr lang="en-US" sz="1050" dirty="0">
                  <a:solidFill>
                    <a:srgbClr val="FFFFFF"/>
                  </a:solidFill>
                  <a:latin typeface="Arial Narrow"/>
                  <a:cs typeface="Arial Narrow"/>
                </a:rPr>
                <a:t>Checks</a:t>
              </a:r>
            </a:p>
          </p:txBody>
        </p:sp>
        <p:sp>
          <p:nvSpPr>
            <p:cNvPr id="38" name="Snip Same Side Corner Rectangle 54"/>
            <p:cNvSpPr>
              <a:spLocks noChangeAspect="1"/>
            </p:cNvSpPr>
            <p:nvPr/>
          </p:nvSpPr>
          <p:spPr bwMode="auto">
            <a:xfrm>
              <a:off x="5868823" y="208932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Correspondent</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Bank Data</a:t>
              </a:r>
            </a:p>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Management</a:t>
              </a:r>
            </a:p>
          </p:txBody>
        </p:sp>
        <p:cxnSp>
          <p:nvCxnSpPr>
            <p:cNvPr id="39" name="Elbow Connector 187"/>
            <p:cNvCxnSpPr>
              <a:stCxn id="16" idx="3"/>
              <a:endCxn id="38" idx="1"/>
            </p:cNvCxnSpPr>
            <p:nvPr/>
          </p:nvCxnSpPr>
          <p:spPr>
            <a:xfrm rot="5400000" flipH="1" flipV="1">
              <a:off x="6079024" y="2993785"/>
              <a:ext cx="525693"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0" name="Oval 56"/>
            <p:cNvSpPr>
              <a:spLocks noChangeAspect="1"/>
            </p:cNvSpPr>
            <p:nvPr/>
          </p:nvSpPr>
          <p:spPr>
            <a:xfrm>
              <a:off x="6049685" y="2907396"/>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Transaction</a:t>
              </a:r>
            </a:p>
            <a:p>
              <a:pPr algn="ctr" defTabSz="676997">
                <a:lnSpc>
                  <a:spcPts val="700"/>
                </a:lnSpc>
              </a:pPr>
              <a:r>
                <a:rPr lang="en-US" sz="1050" dirty="0">
                  <a:solidFill>
                    <a:srgbClr val="FFFFFF"/>
                  </a:solidFill>
                  <a:latin typeface="Arial Narrow"/>
                  <a:cs typeface="Arial Narrow"/>
                </a:rPr>
                <a:t>Details</a:t>
              </a:r>
            </a:p>
          </p:txBody>
        </p:sp>
        <p:sp>
          <p:nvSpPr>
            <p:cNvPr id="41" name="Snip Same Side Corner Rectangle 50"/>
            <p:cNvSpPr>
              <a:spLocks noChangeAspect="1"/>
            </p:cNvSpPr>
            <p:nvPr/>
          </p:nvSpPr>
          <p:spPr bwMode="auto">
            <a:xfrm>
              <a:off x="2181849" y="4558951"/>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r>
                <a:rPr lang="en-US" sz="1400" b="1" dirty="0">
                  <a:solidFill>
                    <a:srgbClr val="000000"/>
                  </a:solidFill>
                  <a:latin typeface="Arial Narrow"/>
                  <a:ea typeface="ＭＳ Ｐゴシック" pitchFamily="1" charset="-128"/>
                  <a:cs typeface="Arial Narrow"/>
                </a:rPr>
                <a:t>Correspon-dence</a:t>
              </a:r>
            </a:p>
          </p:txBody>
        </p:sp>
        <p:cxnSp>
          <p:nvCxnSpPr>
            <p:cNvPr id="42" name="Elbow Connector 63"/>
            <p:cNvCxnSpPr>
              <a:stCxn id="29" idx="1"/>
              <a:endCxn id="41" idx="3"/>
            </p:cNvCxnSpPr>
            <p:nvPr/>
          </p:nvCxnSpPr>
          <p:spPr>
            <a:xfrm rot="5400000">
              <a:off x="2326837" y="4226305"/>
              <a:ext cx="660706" cy="4587"/>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3" name="Oval 57"/>
            <p:cNvSpPr>
              <a:spLocks noChangeAspect="1"/>
            </p:cNvSpPr>
            <p:nvPr/>
          </p:nvSpPr>
          <p:spPr>
            <a:xfrm>
              <a:off x="2369354" y="4070724"/>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Message</a:t>
              </a:r>
            </a:p>
          </p:txBody>
        </p:sp>
        <p:sp>
          <p:nvSpPr>
            <p:cNvPr id="44" name="Snip Same Side Corner Rectangle 58"/>
            <p:cNvSpPr>
              <a:spLocks noChangeAspect="1"/>
            </p:cNvSpPr>
            <p:nvPr/>
          </p:nvSpPr>
          <p:spPr bwMode="auto">
            <a:xfrm>
              <a:off x="437020" y="554354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400" b="1" dirty="0">
                  <a:solidFill>
                    <a:srgbClr val="000000"/>
                  </a:solidFill>
                  <a:latin typeface="Arial Narrow"/>
                  <a:ea typeface="ＭＳ Ｐゴシック" pitchFamily="1" charset="-128"/>
                  <a:cs typeface="Arial Narrow"/>
                </a:rPr>
                <a:t>Market Data</a:t>
              </a:r>
            </a:p>
            <a:p>
              <a:pPr marL="0" lvl="1" algn="ctr" defTabSz="676997" eaLnBrk="0" hangingPunct="0">
                <a:lnSpc>
                  <a:spcPct val="90000"/>
                </a:lnSpc>
                <a:buClr>
                  <a:srgbClr val="F0AB00"/>
                </a:buClr>
                <a:buSzPct val="80000"/>
                <a:defRPr/>
              </a:pPr>
              <a:r>
                <a:rPr lang="en-US" sz="1400" b="1" dirty="0">
                  <a:solidFill>
                    <a:srgbClr val="000000"/>
                  </a:solidFill>
                  <a:latin typeface="Arial Narrow"/>
                  <a:ea typeface="ＭＳ Ｐゴシック" pitchFamily="1" charset="-128"/>
                  <a:cs typeface="Arial Narrow"/>
                </a:rPr>
                <a:t>Dissemination</a:t>
              </a:r>
            </a:p>
            <a:p>
              <a:pPr marL="0" lvl="1" algn="ctr" defTabSz="676997" eaLnBrk="0" hangingPunct="0">
                <a:lnSpc>
                  <a:spcPct val="90000"/>
                </a:lnSpc>
                <a:buClr>
                  <a:srgbClr val="F0AB00"/>
                </a:buClr>
                <a:buSzPct val="80000"/>
                <a:defRPr/>
              </a:pPr>
              <a:r>
                <a:rPr lang="en-US" sz="1400" b="1" dirty="0">
                  <a:solidFill>
                    <a:srgbClr val="000000"/>
                  </a:solidFill>
                  <a:latin typeface="Arial Narrow"/>
                  <a:ea typeface="ＭＳ Ｐゴシック" pitchFamily="1" charset="-128"/>
                  <a:cs typeface="Arial Narrow"/>
                </a:rPr>
                <a:t>Operations</a:t>
              </a:r>
            </a:p>
          </p:txBody>
        </p:sp>
        <p:grpSp>
          <p:nvGrpSpPr>
            <p:cNvPr id="45" name="Group 61"/>
            <p:cNvGrpSpPr/>
            <p:nvPr/>
          </p:nvGrpSpPr>
          <p:grpSpPr>
            <a:xfrm>
              <a:off x="2186436" y="3392202"/>
              <a:ext cx="205267" cy="370472"/>
              <a:chOff x="396166" y="2430128"/>
              <a:chExt cx="205267" cy="370472"/>
            </a:xfrm>
          </p:grpSpPr>
          <p:sp>
            <p:nvSpPr>
              <p:cNvPr id="71" name="Rectangle 59"/>
              <p:cNvSpPr/>
              <p:nvPr/>
            </p:nvSpPr>
            <p:spPr>
              <a:xfrm>
                <a:off x="396166" y="2430128"/>
                <a:ext cx="205267" cy="15393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sp>
            <p:nvSpPr>
              <p:cNvPr id="72" name="Rectangle 60"/>
              <p:cNvSpPr/>
              <p:nvPr/>
            </p:nvSpPr>
            <p:spPr>
              <a:xfrm>
                <a:off x="396166" y="2646668"/>
                <a:ext cx="205267" cy="15393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grpSp>
        <p:cxnSp>
          <p:nvCxnSpPr>
            <p:cNvPr id="46" name="Elbow Connector 63"/>
            <p:cNvCxnSpPr>
              <a:stCxn id="44" idx="3"/>
              <a:endCxn id="55" idx="1"/>
            </p:cNvCxnSpPr>
            <p:nvPr/>
          </p:nvCxnSpPr>
          <p:spPr>
            <a:xfrm rot="5400000" flipH="1" flipV="1">
              <a:off x="659146" y="5292623"/>
              <a:ext cx="501842"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47" name="Oval 67"/>
            <p:cNvSpPr>
              <a:spLocks noChangeAspect="1"/>
            </p:cNvSpPr>
            <p:nvPr/>
          </p:nvSpPr>
          <p:spPr>
            <a:xfrm>
              <a:off x="613614" y="5193964"/>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FX Rates</a:t>
              </a:r>
            </a:p>
          </p:txBody>
        </p:sp>
        <p:cxnSp>
          <p:nvCxnSpPr>
            <p:cNvPr id="48" name="Elbow Connector 63"/>
            <p:cNvCxnSpPr>
              <a:stCxn id="7" idx="2"/>
              <a:endCxn id="69" idx="3"/>
            </p:cNvCxnSpPr>
            <p:nvPr/>
          </p:nvCxnSpPr>
          <p:spPr>
            <a:xfrm rot="10800000" flipV="1">
              <a:off x="3132531" y="2410130"/>
              <a:ext cx="894685" cy="1037995"/>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9" name="Elbow Connector 63"/>
            <p:cNvCxnSpPr>
              <a:stCxn id="70" idx="3"/>
              <a:endCxn id="67" idx="3"/>
            </p:cNvCxnSpPr>
            <p:nvPr/>
          </p:nvCxnSpPr>
          <p:spPr>
            <a:xfrm>
              <a:off x="3132530" y="3706750"/>
              <a:ext cx="427632" cy="840429"/>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50" name="Group 78"/>
            <p:cNvGrpSpPr/>
            <p:nvPr/>
          </p:nvGrpSpPr>
          <p:grpSpPr>
            <a:xfrm>
              <a:off x="2999263" y="3356202"/>
              <a:ext cx="133267" cy="442472"/>
              <a:chOff x="396166" y="2430128"/>
              <a:chExt cx="205267" cy="370472"/>
            </a:xfrm>
            <a:noFill/>
          </p:grpSpPr>
          <p:sp>
            <p:nvSpPr>
              <p:cNvPr id="69" name="Rectangle 80"/>
              <p:cNvSpPr/>
              <p:nvPr/>
            </p:nvSpPr>
            <p:spPr>
              <a:xfrm>
                <a:off x="396166" y="243012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sp>
            <p:nvSpPr>
              <p:cNvPr id="70" name="Rectangle 81"/>
              <p:cNvSpPr/>
              <p:nvPr/>
            </p:nvSpPr>
            <p:spPr>
              <a:xfrm>
                <a:off x="396166" y="264666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grpSp>
        <p:grpSp>
          <p:nvGrpSpPr>
            <p:cNvPr id="51" name="Group 82"/>
            <p:cNvGrpSpPr/>
            <p:nvPr/>
          </p:nvGrpSpPr>
          <p:grpSpPr>
            <a:xfrm rot="16200000">
              <a:off x="3622840" y="4392576"/>
              <a:ext cx="133267" cy="442472"/>
              <a:chOff x="396166" y="2430128"/>
              <a:chExt cx="205267" cy="370472"/>
            </a:xfrm>
            <a:noFill/>
          </p:grpSpPr>
          <p:sp>
            <p:nvSpPr>
              <p:cNvPr id="67" name="Rectangle 83"/>
              <p:cNvSpPr/>
              <p:nvPr/>
            </p:nvSpPr>
            <p:spPr>
              <a:xfrm>
                <a:off x="396166" y="243012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sp>
            <p:nvSpPr>
              <p:cNvPr id="68" name="Rectangle 87"/>
              <p:cNvSpPr/>
              <p:nvPr/>
            </p:nvSpPr>
            <p:spPr>
              <a:xfrm>
                <a:off x="396166" y="2646668"/>
                <a:ext cx="205267" cy="153932"/>
              </a:xfrm>
              <a:prstGeom prst="rect">
                <a:avLst/>
              </a:prstGeom>
              <a:grp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676997"/>
                <a:endParaRPr lang="en-US" sz="2400" dirty="0">
                  <a:solidFill>
                    <a:srgbClr val="FFFFFF"/>
                  </a:solidFill>
                  <a:latin typeface="Calibri"/>
                </a:endParaRPr>
              </a:p>
            </p:txBody>
          </p:sp>
        </p:grpSp>
        <p:sp>
          <p:nvSpPr>
            <p:cNvPr id="52" name="Oval 156"/>
            <p:cNvSpPr>
              <a:spLocks noChangeAspect="1"/>
            </p:cNvSpPr>
            <p:nvPr/>
          </p:nvSpPr>
          <p:spPr>
            <a:xfrm>
              <a:off x="3318890" y="3420151"/>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Payment</a:t>
              </a:r>
            </a:p>
            <a:p>
              <a:pPr algn="ctr" defTabSz="676997">
                <a:lnSpc>
                  <a:spcPts val="700"/>
                </a:lnSpc>
              </a:pPr>
              <a:r>
                <a:rPr lang="en-US" sz="1050" dirty="0">
                  <a:solidFill>
                    <a:srgbClr val="FFFFFF"/>
                  </a:solidFill>
                  <a:latin typeface="Arial Narrow"/>
                  <a:cs typeface="Arial Narrow"/>
                </a:rPr>
                <a:t>Instruction</a:t>
              </a:r>
            </a:p>
          </p:txBody>
        </p:sp>
        <p:sp>
          <p:nvSpPr>
            <p:cNvPr id="53" name="Oval 66"/>
            <p:cNvSpPr>
              <a:spLocks noChangeAspect="1"/>
            </p:cNvSpPr>
            <p:nvPr/>
          </p:nvSpPr>
          <p:spPr>
            <a:xfrm>
              <a:off x="3279830" y="2797692"/>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Payment</a:t>
              </a:r>
            </a:p>
            <a:p>
              <a:pPr algn="ctr" defTabSz="676997">
                <a:lnSpc>
                  <a:spcPts val="1000"/>
                </a:lnSpc>
              </a:pPr>
              <a:r>
                <a:rPr lang="en-US" sz="1050" dirty="0">
                  <a:solidFill>
                    <a:srgbClr val="FFFFFF"/>
                  </a:solidFill>
                  <a:latin typeface="Arial Narrow"/>
                  <a:cs typeface="Arial Narrow"/>
                </a:rPr>
                <a:t>Limits</a:t>
              </a:r>
            </a:p>
          </p:txBody>
        </p:sp>
        <p:sp>
          <p:nvSpPr>
            <p:cNvPr id="54" name="Oval 93"/>
            <p:cNvSpPr>
              <a:spLocks noChangeAspect="1"/>
            </p:cNvSpPr>
            <p:nvPr/>
          </p:nvSpPr>
          <p:spPr>
            <a:xfrm>
              <a:off x="3268776" y="3868055"/>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700"/>
                </a:lnSpc>
              </a:pPr>
              <a:r>
                <a:rPr lang="en-US" sz="1050" dirty="0">
                  <a:solidFill>
                    <a:srgbClr val="FFFFFF"/>
                  </a:solidFill>
                  <a:latin typeface="Arial Narrow"/>
                  <a:cs typeface="Arial Narrow"/>
                </a:rPr>
                <a:t>Account</a:t>
              </a:r>
            </a:p>
            <a:p>
              <a:pPr algn="ctr" defTabSz="676997">
                <a:lnSpc>
                  <a:spcPts val="700"/>
                </a:lnSpc>
              </a:pPr>
              <a:r>
                <a:rPr lang="en-US" sz="1050" dirty="0">
                  <a:solidFill>
                    <a:srgbClr val="FFFFFF"/>
                  </a:solidFill>
                  <a:latin typeface="Arial Narrow"/>
                  <a:cs typeface="Arial Narrow"/>
                </a:rPr>
                <a:t>Check/Hold</a:t>
              </a:r>
            </a:p>
          </p:txBody>
        </p:sp>
        <p:sp>
          <p:nvSpPr>
            <p:cNvPr id="55" name="Snip Same Side Corner Rectangle 70"/>
            <p:cNvSpPr>
              <a:spLocks noChangeAspect="1"/>
            </p:cNvSpPr>
            <p:nvPr/>
          </p:nvSpPr>
          <p:spPr bwMode="auto">
            <a:xfrm>
              <a:off x="437020" y="4400088"/>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400" b="1" dirty="0">
                  <a:solidFill>
                    <a:srgbClr val="000000"/>
                  </a:solidFill>
                  <a:latin typeface="Arial Narrow"/>
                  <a:ea typeface="ＭＳ Ｐゴシック" pitchFamily="1" charset="-128"/>
                  <a:cs typeface="Arial Narrow"/>
                </a:rPr>
                <a:t>Trade Position Management</a:t>
              </a:r>
            </a:p>
          </p:txBody>
        </p:sp>
        <p:cxnSp>
          <p:nvCxnSpPr>
            <p:cNvPr id="56" name="Elbow Connector 63"/>
            <p:cNvCxnSpPr>
              <a:stCxn id="55" idx="3"/>
              <a:endCxn id="30" idx="1"/>
            </p:cNvCxnSpPr>
            <p:nvPr/>
          </p:nvCxnSpPr>
          <p:spPr>
            <a:xfrm rot="5400000" flipH="1" flipV="1">
              <a:off x="659146" y="4149167"/>
              <a:ext cx="501843"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57" name="Oval 100"/>
            <p:cNvSpPr>
              <a:spLocks noChangeAspect="1"/>
            </p:cNvSpPr>
            <p:nvPr/>
          </p:nvSpPr>
          <p:spPr>
            <a:xfrm>
              <a:off x="623580" y="4005033"/>
              <a:ext cx="589145" cy="288792"/>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1050" dirty="0">
                  <a:solidFill>
                    <a:srgbClr val="FFFFFF"/>
                  </a:solidFill>
                  <a:latin typeface="Arial Narrow"/>
                  <a:cs typeface="Arial Narrow"/>
                </a:rPr>
                <a:t>FX Purchase</a:t>
              </a:r>
            </a:p>
          </p:txBody>
        </p:sp>
        <p:sp>
          <p:nvSpPr>
            <p:cNvPr id="58" name="Freeform 142"/>
            <p:cNvSpPr/>
            <p:nvPr/>
          </p:nvSpPr>
          <p:spPr>
            <a:xfrm>
              <a:off x="898043" y="2887490"/>
              <a:ext cx="7286976" cy="3167177"/>
            </a:xfrm>
            <a:custGeom>
              <a:avLst/>
              <a:gdLst>
                <a:gd name="connsiteX0" fmla="*/ 0 w 7286976"/>
                <a:gd name="connsiteY0" fmla="*/ 0 h 2706641"/>
                <a:gd name="connsiteX1" fmla="*/ 1757598 w 7286976"/>
                <a:gd name="connsiteY1" fmla="*/ 0 h 2706641"/>
                <a:gd name="connsiteX2" fmla="*/ 1757598 w 7286976"/>
                <a:gd name="connsiteY2" fmla="*/ 0 h 2706641"/>
                <a:gd name="connsiteX3" fmla="*/ 3592171 w 7286976"/>
                <a:gd name="connsiteY3" fmla="*/ 12828 h 2706641"/>
                <a:gd name="connsiteX4" fmla="*/ 2835249 w 7286976"/>
                <a:gd name="connsiteY4" fmla="*/ 1308424 h 2706641"/>
                <a:gd name="connsiteX5" fmla="*/ 3605000 w 7286976"/>
                <a:gd name="connsiteY5" fmla="*/ 461796 h 2706641"/>
                <a:gd name="connsiteX6" fmla="*/ 5285623 w 7286976"/>
                <a:gd name="connsiteY6" fmla="*/ 1321251 h 2706641"/>
                <a:gd name="connsiteX7" fmla="*/ 5182990 w 7286976"/>
                <a:gd name="connsiteY7" fmla="*/ 2706641 h 2706641"/>
                <a:gd name="connsiteX8" fmla="*/ 5285623 w 7286976"/>
                <a:gd name="connsiteY8" fmla="*/ 1308424 h 2706641"/>
                <a:gd name="connsiteX9" fmla="*/ 3720463 w 7286976"/>
                <a:gd name="connsiteY9" fmla="*/ 12828 h 2706641"/>
                <a:gd name="connsiteX10" fmla="*/ 5452402 w 7286976"/>
                <a:gd name="connsiteY10" fmla="*/ 12828 h 2706641"/>
                <a:gd name="connsiteX11" fmla="*/ 7286976 w 7286976"/>
                <a:gd name="connsiteY11" fmla="*/ 0 h 270664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835249 w 7286976"/>
                <a:gd name="connsiteY4" fmla="*/ 1308424 h 2718481"/>
                <a:gd name="connsiteX5" fmla="*/ 2786123 w 7286976"/>
                <a:gd name="connsiteY5" fmla="*/ 2718481 h 2718481"/>
                <a:gd name="connsiteX6" fmla="*/ 3605000 w 7286976"/>
                <a:gd name="connsiteY6" fmla="*/ 461796 h 2718481"/>
                <a:gd name="connsiteX7" fmla="*/ 5285623 w 7286976"/>
                <a:gd name="connsiteY7" fmla="*/ 1321251 h 2718481"/>
                <a:gd name="connsiteX8" fmla="*/ 5182990 w 7286976"/>
                <a:gd name="connsiteY8" fmla="*/ 2706641 h 2718481"/>
                <a:gd name="connsiteX9" fmla="*/ 5285623 w 7286976"/>
                <a:gd name="connsiteY9" fmla="*/ 1308424 h 2718481"/>
                <a:gd name="connsiteX10" fmla="*/ 3720463 w 7286976"/>
                <a:gd name="connsiteY10" fmla="*/ 12828 h 2718481"/>
                <a:gd name="connsiteX11" fmla="*/ 5452402 w 7286976"/>
                <a:gd name="connsiteY11" fmla="*/ 12828 h 2718481"/>
                <a:gd name="connsiteX12" fmla="*/ 7286976 w 7286976"/>
                <a:gd name="connsiteY12"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835249 w 7286976"/>
                <a:gd name="connsiteY4" fmla="*/ 1308424 h 2718481"/>
                <a:gd name="connsiteX5" fmla="*/ 2786123 w 7286976"/>
                <a:gd name="connsiteY5" fmla="*/ 2718481 h 2718481"/>
                <a:gd name="connsiteX6" fmla="*/ 2986981 w 7286976"/>
                <a:gd name="connsiteY6" fmla="*/ 1205380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2986981 w 7286976"/>
                <a:gd name="connsiteY6" fmla="*/ 1205380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897843 w 7286976"/>
                <a:gd name="connsiteY6" fmla="*/ 1612863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205295 w 7286976"/>
                <a:gd name="connsiteY6" fmla="*/ 1240438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642315 w 7286976"/>
                <a:gd name="connsiteY6" fmla="*/ 1613972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208109 w 7286976"/>
                <a:gd name="connsiteY6" fmla="*/ 1241547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811081 w 7286976"/>
                <a:gd name="connsiteY6" fmla="*/ 1895759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570104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044108 w 7286976"/>
                <a:gd name="connsiteY4" fmla="*/ 2296155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592171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720463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4926406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5285623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3195280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441812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4875089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182990 w 7286976"/>
                <a:gd name="connsiteY9" fmla="*/ 2706641 h 2718481"/>
                <a:gd name="connsiteX10" fmla="*/ 5632011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182990 w 7286976"/>
                <a:gd name="connsiteY9" fmla="*/ 2706641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3181266"/>
                <a:gd name="connsiteX1" fmla="*/ 1757598 w 7286976"/>
                <a:gd name="connsiteY1" fmla="*/ 0 h 3181266"/>
                <a:gd name="connsiteX2" fmla="*/ 1757598 w 7286976"/>
                <a:gd name="connsiteY2" fmla="*/ 0 h 3181266"/>
                <a:gd name="connsiteX3" fmla="*/ 3258612 w 7286976"/>
                <a:gd name="connsiteY3" fmla="*/ 12828 h 3181266"/>
                <a:gd name="connsiteX4" fmla="*/ 2839517 w 7286976"/>
                <a:gd name="connsiteY4" fmla="*/ 1308424 h 3181266"/>
                <a:gd name="connsiteX5" fmla="*/ 2786123 w 7286976"/>
                <a:gd name="connsiteY5" fmla="*/ 2718481 h 3181266"/>
                <a:gd name="connsiteX6" fmla="*/ 2836063 w 7286976"/>
                <a:gd name="connsiteY6" fmla="*/ 1305686 h 3181266"/>
                <a:gd name="connsiteX7" fmla="*/ 3605000 w 7286976"/>
                <a:gd name="connsiteY7" fmla="*/ 461796 h 3181266"/>
                <a:gd name="connsiteX8" fmla="*/ 5272794 w 7286976"/>
                <a:gd name="connsiteY8" fmla="*/ 1321251 h 3181266"/>
                <a:gd name="connsiteX9" fmla="*/ 5182990 w 7286976"/>
                <a:gd name="connsiteY9" fmla="*/ 3181266 h 3181266"/>
                <a:gd name="connsiteX10" fmla="*/ 5285623 w 7286976"/>
                <a:gd name="connsiteY10" fmla="*/ 1308424 h 3181266"/>
                <a:gd name="connsiteX11" fmla="*/ 3951388 w 7286976"/>
                <a:gd name="connsiteY11" fmla="*/ 12828 h 3181266"/>
                <a:gd name="connsiteX12" fmla="*/ 5452402 w 7286976"/>
                <a:gd name="connsiteY12" fmla="*/ 12828 h 3181266"/>
                <a:gd name="connsiteX13" fmla="*/ 7286976 w 7286976"/>
                <a:gd name="connsiteY13" fmla="*/ 0 h 3181266"/>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952741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324111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927082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311281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718481"/>
                <a:gd name="connsiteX1" fmla="*/ 1757598 w 7286976"/>
                <a:gd name="connsiteY1" fmla="*/ 0 h 2718481"/>
                <a:gd name="connsiteX2" fmla="*/ 1757598 w 7286976"/>
                <a:gd name="connsiteY2" fmla="*/ 0 h 2718481"/>
                <a:gd name="connsiteX3" fmla="*/ 3258612 w 7286976"/>
                <a:gd name="connsiteY3" fmla="*/ 12828 h 2718481"/>
                <a:gd name="connsiteX4" fmla="*/ 2839517 w 7286976"/>
                <a:gd name="connsiteY4" fmla="*/ 1308424 h 2718481"/>
                <a:gd name="connsiteX5" fmla="*/ 2786123 w 7286976"/>
                <a:gd name="connsiteY5" fmla="*/ 2718481 h 2718481"/>
                <a:gd name="connsiteX6" fmla="*/ 2836063 w 7286976"/>
                <a:gd name="connsiteY6" fmla="*/ 1305686 h 2718481"/>
                <a:gd name="connsiteX7" fmla="*/ 3605000 w 7286976"/>
                <a:gd name="connsiteY7" fmla="*/ 461796 h 2718481"/>
                <a:gd name="connsiteX8" fmla="*/ 5272794 w 7286976"/>
                <a:gd name="connsiteY8" fmla="*/ 1321251 h 2718481"/>
                <a:gd name="connsiteX9" fmla="*/ 5311281 w 7286976"/>
                <a:gd name="connsiteY9" fmla="*/ 2578365 h 2718481"/>
                <a:gd name="connsiteX10" fmla="*/ 5285623 w 7286976"/>
                <a:gd name="connsiteY10" fmla="*/ 1308424 h 2718481"/>
                <a:gd name="connsiteX11" fmla="*/ 3951388 w 7286976"/>
                <a:gd name="connsiteY11" fmla="*/ 12828 h 2718481"/>
                <a:gd name="connsiteX12" fmla="*/ 5452402 w 7286976"/>
                <a:gd name="connsiteY12" fmla="*/ 12828 h 2718481"/>
                <a:gd name="connsiteX13" fmla="*/ 7286976 w 7286976"/>
                <a:gd name="connsiteY13" fmla="*/ 0 h 2718481"/>
                <a:gd name="connsiteX0" fmla="*/ 0 w 7286976"/>
                <a:gd name="connsiteY0" fmla="*/ 0 h 2899057"/>
                <a:gd name="connsiteX1" fmla="*/ 1757598 w 7286976"/>
                <a:gd name="connsiteY1" fmla="*/ 0 h 2899057"/>
                <a:gd name="connsiteX2" fmla="*/ 1757598 w 7286976"/>
                <a:gd name="connsiteY2" fmla="*/ 0 h 2899057"/>
                <a:gd name="connsiteX3" fmla="*/ 3258612 w 7286976"/>
                <a:gd name="connsiteY3" fmla="*/ 12828 h 2899057"/>
                <a:gd name="connsiteX4" fmla="*/ 2839517 w 7286976"/>
                <a:gd name="connsiteY4" fmla="*/ 1308424 h 2899057"/>
                <a:gd name="connsiteX5" fmla="*/ 2786123 w 7286976"/>
                <a:gd name="connsiteY5" fmla="*/ 2718481 h 2899057"/>
                <a:gd name="connsiteX6" fmla="*/ 2836063 w 7286976"/>
                <a:gd name="connsiteY6" fmla="*/ 1305686 h 2899057"/>
                <a:gd name="connsiteX7" fmla="*/ 3605000 w 7286976"/>
                <a:gd name="connsiteY7" fmla="*/ 461796 h 2899057"/>
                <a:gd name="connsiteX8" fmla="*/ 5272794 w 7286976"/>
                <a:gd name="connsiteY8" fmla="*/ 1321251 h 2899057"/>
                <a:gd name="connsiteX9" fmla="*/ 6273470 w 7286976"/>
                <a:gd name="connsiteY9" fmla="*/ 2899057 h 2899057"/>
                <a:gd name="connsiteX10" fmla="*/ 5285623 w 7286976"/>
                <a:gd name="connsiteY10" fmla="*/ 1308424 h 2899057"/>
                <a:gd name="connsiteX11" fmla="*/ 3951388 w 7286976"/>
                <a:gd name="connsiteY11" fmla="*/ 12828 h 2899057"/>
                <a:gd name="connsiteX12" fmla="*/ 5452402 w 7286976"/>
                <a:gd name="connsiteY12" fmla="*/ 12828 h 2899057"/>
                <a:gd name="connsiteX13" fmla="*/ 7286976 w 7286976"/>
                <a:gd name="connsiteY13" fmla="*/ 0 h 2899057"/>
                <a:gd name="connsiteX0" fmla="*/ 0 w 7286976"/>
                <a:gd name="connsiteY0" fmla="*/ 0 h 2899057"/>
                <a:gd name="connsiteX1" fmla="*/ 1757598 w 7286976"/>
                <a:gd name="connsiteY1" fmla="*/ 0 h 2899057"/>
                <a:gd name="connsiteX2" fmla="*/ 1757598 w 7286976"/>
                <a:gd name="connsiteY2" fmla="*/ 0 h 2899057"/>
                <a:gd name="connsiteX3" fmla="*/ 3258612 w 7286976"/>
                <a:gd name="connsiteY3" fmla="*/ 12828 h 2899057"/>
                <a:gd name="connsiteX4" fmla="*/ 2839517 w 7286976"/>
                <a:gd name="connsiteY4" fmla="*/ 1308424 h 2899057"/>
                <a:gd name="connsiteX5" fmla="*/ 2786123 w 7286976"/>
                <a:gd name="connsiteY5" fmla="*/ 2718481 h 2899057"/>
                <a:gd name="connsiteX6" fmla="*/ 2836063 w 7286976"/>
                <a:gd name="connsiteY6" fmla="*/ 1305686 h 2899057"/>
                <a:gd name="connsiteX7" fmla="*/ 3605000 w 7286976"/>
                <a:gd name="connsiteY7" fmla="*/ 461796 h 2899057"/>
                <a:gd name="connsiteX8" fmla="*/ 5272794 w 7286976"/>
                <a:gd name="connsiteY8" fmla="*/ 1321251 h 2899057"/>
                <a:gd name="connsiteX9" fmla="*/ 5298452 w 7286976"/>
                <a:gd name="connsiteY9" fmla="*/ 2899057 h 2899057"/>
                <a:gd name="connsiteX10" fmla="*/ 5285623 w 7286976"/>
                <a:gd name="connsiteY10" fmla="*/ 1308424 h 2899057"/>
                <a:gd name="connsiteX11" fmla="*/ 3951388 w 7286976"/>
                <a:gd name="connsiteY11" fmla="*/ 12828 h 2899057"/>
                <a:gd name="connsiteX12" fmla="*/ 5452402 w 7286976"/>
                <a:gd name="connsiteY12" fmla="*/ 12828 h 2899057"/>
                <a:gd name="connsiteX13" fmla="*/ 7286976 w 7286976"/>
                <a:gd name="connsiteY13" fmla="*/ 0 h 289905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452403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786123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3594361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837439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0 h 2732297"/>
                <a:gd name="connsiteX1" fmla="*/ 1757598 w 7286976"/>
                <a:gd name="connsiteY1" fmla="*/ 0 h 2732297"/>
                <a:gd name="connsiteX2" fmla="*/ 1757598 w 7286976"/>
                <a:gd name="connsiteY2" fmla="*/ 0 h 2732297"/>
                <a:gd name="connsiteX3" fmla="*/ 3258612 w 7286976"/>
                <a:gd name="connsiteY3" fmla="*/ 12828 h 2732297"/>
                <a:gd name="connsiteX4" fmla="*/ 2839517 w 7286976"/>
                <a:gd name="connsiteY4" fmla="*/ 1308424 h 2732297"/>
                <a:gd name="connsiteX5" fmla="*/ 2837439 w 7286976"/>
                <a:gd name="connsiteY5" fmla="*/ 2718481 h 2732297"/>
                <a:gd name="connsiteX6" fmla="*/ 2836063 w 7286976"/>
                <a:gd name="connsiteY6" fmla="*/ 1305686 h 2732297"/>
                <a:gd name="connsiteX7" fmla="*/ 3605000 w 7286976"/>
                <a:gd name="connsiteY7" fmla="*/ 461796 h 2732297"/>
                <a:gd name="connsiteX8" fmla="*/ 5272794 w 7286976"/>
                <a:gd name="connsiteY8" fmla="*/ 1321251 h 2732297"/>
                <a:gd name="connsiteX9" fmla="*/ 5298452 w 7286976"/>
                <a:gd name="connsiteY9" fmla="*/ 2732297 h 2732297"/>
                <a:gd name="connsiteX10" fmla="*/ 5285623 w 7286976"/>
                <a:gd name="connsiteY10" fmla="*/ 1308424 h 2732297"/>
                <a:gd name="connsiteX11" fmla="*/ 3951388 w 7286976"/>
                <a:gd name="connsiteY11" fmla="*/ 12828 h 2732297"/>
                <a:gd name="connsiteX12" fmla="*/ 5452402 w 7286976"/>
                <a:gd name="connsiteY12" fmla="*/ 12828 h 2732297"/>
                <a:gd name="connsiteX13" fmla="*/ 7286976 w 7286976"/>
                <a:gd name="connsiteY13" fmla="*/ 0 h 2732297"/>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205243 h 2937540"/>
                <a:gd name="connsiteX1" fmla="*/ 1757598 w 7286976"/>
                <a:gd name="connsiteY1" fmla="*/ 205243 h 2937540"/>
                <a:gd name="connsiteX2" fmla="*/ 1757598 w 7286976"/>
                <a:gd name="connsiteY2" fmla="*/ 205243 h 2937540"/>
                <a:gd name="connsiteX3" fmla="*/ 3258612 w 7286976"/>
                <a:gd name="connsiteY3" fmla="*/ 218071 h 2937540"/>
                <a:gd name="connsiteX4" fmla="*/ 2839517 w 7286976"/>
                <a:gd name="connsiteY4" fmla="*/ 1513667 h 2937540"/>
                <a:gd name="connsiteX5" fmla="*/ 2837439 w 7286976"/>
                <a:gd name="connsiteY5" fmla="*/ 2923724 h 2937540"/>
                <a:gd name="connsiteX6" fmla="*/ 2836063 w 7286976"/>
                <a:gd name="connsiteY6" fmla="*/ 1510929 h 2937540"/>
                <a:gd name="connsiteX7" fmla="*/ 3605000 w 7286976"/>
                <a:gd name="connsiteY7" fmla="*/ 667039 h 2937540"/>
                <a:gd name="connsiteX8" fmla="*/ 5272794 w 7286976"/>
                <a:gd name="connsiteY8" fmla="*/ 1526494 h 2937540"/>
                <a:gd name="connsiteX9" fmla="*/ 5298452 w 7286976"/>
                <a:gd name="connsiteY9" fmla="*/ 2937540 h 2937540"/>
                <a:gd name="connsiteX10" fmla="*/ 5285623 w 7286976"/>
                <a:gd name="connsiteY10" fmla="*/ 1513667 h 2937540"/>
                <a:gd name="connsiteX11" fmla="*/ 3951388 w 7286976"/>
                <a:gd name="connsiteY11" fmla="*/ 218071 h 2937540"/>
                <a:gd name="connsiteX12" fmla="*/ 5452402 w 7286976"/>
                <a:gd name="connsiteY12" fmla="*/ 218071 h 2937540"/>
                <a:gd name="connsiteX13" fmla="*/ 7286976 w 7286976"/>
                <a:gd name="connsiteY13" fmla="*/ 205243 h 293754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372003 h 3104300"/>
                <a:gd name="connsiteX1" fmla="*/ 1757598 w 7286976"/>
                <a:gd name="connsiteY1" fmla="*/ 372003 h 3104300"/>
                <a:gd name="connsiteX2" fmla="*/ 1757598 w 7286976"/>
                <a:gd name="connsiteY2" fmla="*/ 372003 h 3104300"/>
                <a:gd name="connsiteX3" fmla="*/ 3258612 w 7286976"/>
                <a:gd name="connsiteY3" fmla="*/ 384831 h 3104300"/>
                <a:gd name="connsiteX4" fmla="*/ 2839517 w 7286976"/>
                <a:gd name="connsiteY4" fmla="*/ 1680427 h 3104300"/>
                <a:gd name="connsiteX5" fmla="*/ 2837439 w 7286976"/>
                <a:gd name="connsiteY5" fmla="*/ 3090484 h 3104300"/>
                <a:gd name="connsiteX6" fmla="*/ 2836063 w 7286976"/>
                <a:gd name="connsiteY6" fmla="*/ 1677689 h 3104300"/>
                <a:gd name="connsiteX7" fmla="*/ 3605000 w 7286976"/>
                <a:gd name="connsiteY7" fmla="*/ 833799 h 3104300"/>
                <a:gd name="connsiteX8" fmla="*/ 5272794 w 7286976"/>
                <a:gd name="connsiteY8" fmla="*/ 1693254 h 3104300"/>
                <a:gd name="connsiteX9" fmla="*/ 5298452 w 7286976"/>
                <a:gd name="connsiteY9" fmla="*/ 3104300 h 3104300"/>
                <a:gd name="connsiteX10" fmla="*/ 5285623 w 7286976"/>
                <a:gd name="connsiteY10" fmla="*/ 1680427 h 3104300"/>
                <a:gd name="connsiteX11" fmla="*/ 3951388 w 7286976"/>
                <a:gd name="connsiteY11" fmla="*/ 384831 h 3104300"/>
                <a:gd name="connsiteX12" fmla="*/ 5452402 w 7286976"/>
                <a:gd name="connsiteY12" fmla="*/ 384831 h 3104300"/>
                <a:gd name="connsiteX13" fmla="*/ 7286976 w 7286976"/>
                <a:gd name="connsiteY13" fmla="*/ 372003 h 310430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1757598 w 7286976"/>
                <a:gd name="connsiteY2" fmla="*/ 871993 h 3604290"/>
                <a:gd name="connsiteX3" fmla="*/ 3258612 w 7286976"/>
                <a:gd name="connsiteY3" fmla="*/ 884821 h 3604290"/>
                <a:gd name="connsiteX4" fmla="*/ 2839517 w 7286976"/>
                <a:gd name="connsiteY4" fmla="*/ 2180417 h 3604290"/>
                <a:gd name="connsiteX5" fmla="*/ 2837439 w 7286976"/>
                <a:gd name="connsiteY5" fmla="*/ 3590474 h 3604290"/>
                <a:gd name="connsiteX6" fmla="*/ 2836063 w 7286976"/>
                <a:gd name="connsiteY6" fmla="*/ 2177679 h 3604290"/>
                <a:gd name="connsiteX7" fmla="*/ 3605000 w 7286976"/>
                <a:gd name="connsiteY7" fmla="*/ 1333789 h 3604290"/>
                <a:gd name="connsiteX8" fmla="*/ 5272794 w 7286976"/>
                <a:gd name="connsiteY8" fmla="*/ 2193244 h 3604290"/>
                <a:gd name="connsiteX9" fmla="*/ 5298452 w 7286976"/>
                <a:gd name="connsiteY9" fmla="*/ 3604290 h 3604290"/>
                <a:gd name="connsiteX10" fmla="*/ 5285623 w 7286976"/>
                <a:gd name="connsiteY10" fmla="*/ 2180417 h 3604290"/>
                <a:gd name="connsiteX11" fmla="*/ 3951388 w 7286976"/>
                <a:gd name="connsiteY11" fmla="*/ 884821 h 3604290"/>
                <a:gd name="connsiteX12" fmla="*/ 5452402 w 7286976"/>
                <a:gd name="connsiteY12" fmla="*/ 884821 h 3604290"/>
                <a:gd name="connsiteX13" fmla="*/ 7286976 w 7286976"/>
                <a:gd name="connsiteY13"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871993 h 3604290"/>
                <a:gd name="connsiteX1" fmla="*/ 1757598 w 7286976"/>
                <a:gd name="connsiteY1" fmla="*/ 871993 h 3604290"/>
                <a:gd name="connsiteX2" fmla="*/ 3258612 w 7286976"/>
                <a:gd name="connsiteY2" fmla="*/ 884821 h 3604290"/>
                <a:gd name="connsiteX3" fmla="*/ 2839517 w 7286976"/>
                <a:gd name="connsiteY3" fmla="*/ 2180417 h 3604290"/>
                <a:gd name="connsiteX4" fmla="*/ 2837439 w 7286976"/>
                <a:gd name="connsiteY4" fmla="*/ 3590474 h 3604290"/>
                <a:gd name="connsiteX5" fmla="*/ 2836063 w 7286976"/>
                <a:gd name="connsiteY5" fmla="*/ 2177679 h 3604290"/>
                <a:gd name="connsiteX6" fmla="*/ 3605000 w 7286976"/>
                <a:gd name="connsiteY6" fmla="*/ 1333789 h 3604290"/>
                <a:gd name="connsiteX7" fmla="*/ 5272794 w 7286976"/>
                <a:gd name="connsiteY7" fmla="*/ 2193244 h 3604290"/>
                <a:gd name="connsiteX8" fmla="*/ 5298452 w 7286976"/>
                <a:gd name="connsiteY8" fmla="*/ 3604290 h 3604290"/>
                <a:gd name="connsiteX9" fmla="*/ 5285623 w 7286976"/>
                <a:gd name="connsiteY9" fmla="*/ 2180417 h 3604290"/>
                <a:gd name="connsiteX10" fmla="*/ 3951388 w 7286976"/>
                <a:gd name="connsiteY10" fmla="*/ 884821 h 3604290"/>
                <a:gd name="connsiteX11" fmla="*/ 5452402 w 7286976"/>
                <a:gd name="connsiteY11" fmla="*/ 884821 h 3604290"/>
                <a:gd name="connsiteX12" fmla="*/ 7286976 w 7286976"/>
                <a:gd name="connsiteY12" fmla="*/ 871993 h 3604290"/>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3606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83688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83688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11618 h 3143915"/>
                <a:gd name="connsiteX1" fmla="*/ 1757598 w 7286976"/>
                <a:gd name="connsiteY1" fmla="*/ 411618 h 3143915"/>
                <a:gd name="connsiteX2" fmla="*/ 3258612 w 7286976"/>
                <a:gd name="connsiteY2" fmla="*/ 424446 h 3143915"/>
                <a:gd name="connsiteX3" fmla="*/ 2839517 w 7286976"/>
                <a:gd name="connsiteY3" fmla="*/ 1720042 h 3143915"/>
                <a:gd name="connsiteX4" fmla="*/ 2837439 w 7286976"/>
                <a:gd name="connsiteY4" fmla="*/ 3130099 h 3143915"/>
                <a:gd name="connsiteX5" fmla="*/ 2842413 w 7286976"/>
                <a:gd name="connsiteY5" fmla="*/ 1717304 h 3143915"/>
                <a:gd name="connsiteX6" fmla="*/ 3605000 w 7286976"/>
                <a:gd name="connsiteY6" fmla="*/ 873414 h 3143915"/>
                <a:gd name="connsiteX7" fmla="*/ 5272794 w 7286976"/>
                <a:gd name="connsiteY7" fmla="*/ 1732869 h 3143915"/>
                <a:gd name="connsiteX8" fmla="*/ 5298452 w 7286976"/>
                <a:gd name="connsiteY8" fmla="*/ 3143915 h 3143915"/>
                <a:gd name="connsiteX9" fmla="*/ 5285623 w 7286976"/>
                <a:gd name="connsiteY9" fmla="*/ 1720042 h 3143915"/>
                <a:gd name="connsiteX10" fmla="*/ 3951388 w 7286976"/>
                <a:gd name="connsiteY10" fmla="*/ 424446 h 3143915"/>
                <a:gd name="connsiteX11" fmla="*/ 5452402 w 7286976"/>
                <a:gd name="connsiteY11" fmla="*/ 424446 h 3143915"/>
                <a:gd name="connsiteX12" fmla="*/ 7286976 w 7286976"/>
                <a:gd name="connsiteY12" fmla="*/ 411618 h 3143915"/>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285623 w 7286976"/>
                <a:gd name="connsiteY9" fmla="*/ 17433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56131 h 3167177"/>
                <a:gd name="connsiteX8" fmla="*/ 5298452 w 7286976"/>
                <a:gd name="connsiteY8" fmla="*/ 3167177 h 3167177"/>
                <a:gd name="connsiteX9" fmla="*/ 5488823 w 7286976"/>
                <a:gd name="connsiteY9" fmla="*/ 17814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488823 w 7286976"/>
                <a:gd name="connsiteY9" fmla="*/ 1781404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 name="connsiteX0" fmla="*/ 0 w 7286976"/>
                <a:gd name="connsiteY0" fmla="*/ 434880 h 3167177"/>
                <a:gd name="connsiteX1" fmla="*/ 1757598 w 7286976"/>
                <a:gd name="connsiteY1" fmla="*/ 434880 h 3167177"/>
                <a:gd name="connsiteX2" fmla="*/ 3258612 w 7286976"/>
                <a:gd name="connsiteY2" fmla="*/ 447708 h 3167177"/>
                <a:gd name="connsiteX3" fmla="*/ 2839517 w 7286976"/>
                <a:gd name="connsiteY3" fmla="*/ 1743304 h 3167177"/>
                <a:gd name="connsiteX4" fmla="*/ 2837439 w 7286976"/>
                <a:gd name="connsiteY4" fmla="*/ 3153361 h 3167177"/>
                <a:gd name="connsiteX5" fmla="*/ 2842413 w 7286976"/>
                <a:gd name="connsiteY5" fmla="*/ 1740566 h 3167177"/>
                <a:gd name="connsiteX6" fmla="*/ 3605000 w 7286976"/>
                <a:gd name="connsiteY6" fmla="*/ 896676 h 3167177"/>
                <a:gd name="connsiteX7" fmla="*/ 5272794 w 7286976"/>
                <a:gd name="connsiteY7" fmla="*/ 1714856 h 3167177"/>
                <a:gd name="connsiteX8" fmla="*/ 5298452 w 7286976"/>
                <a:gd name="connsiteY8" fmla="*/ 3167177 h 3167177"/>
                <a:gd name="connsiteX9" fmla="*/ 5272923 w 7286976"/>
                <a:gd name="connsiteY9" fmla="*/ 1708379 h 3167177"/>
                <a:gd name="connsiteX10" fmla="*/ 3951388 w 7286976"/>
                <a:gd name="connsiteY10" fmla="*/ 447708 h 3167177"/>
                <a:gd name="connsiteX11" fmla="*/ 5452402 w 7286976"/>
                <a:gd name="connsiteY11" fmla="*/ 447708 h 3167177"/>
                <a:gd name="connsiteX12" fmla="*/ 7286976 w 7286976"/>
                <a:gd name="connsiteY12" fmla="*/ 434880 h 316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86976" h="3167177">
                  <a:moveTo>
                    <a:pt x="0" y="434880"/>
                  </a:moveTo>
                  <a:cubicBezTo>
                    <a:pt x="455691" y="72930"/>
                    <a:pt x="1270157" y="114205"/>
                    <a:pt x="1757598" y="434880"/>
                  </a:cubicBezTo>
                  <a:cubicBezTo>
                    <a:pt x="2137942" y="87768"/>
                    <a:pt x="2868742" y="23262"/>
                    <a:pt x="3258612" y="447708"/>
                  </a:cubicBezTo>
                  <a:cubicBezTo>
                    <a:pt x="2753132" y="630854"/>
                    <a:pt x="2436637" y="1365387"/>
                    <a:pt x="2839517" y="1743304"/>
                  </a:cubicBezTo>
                  <a:cubicBezTo>
                    <a:pt x="2838824" y="2213323"/>
                    <a:pt x="2838132" y="2683342"/>
                    <a:pt x="2837439" y="3153361"/>
                  </a:cubicBezTo>
                  <a:cubicBezTo>
                    <a:pt x="2836980" y="2682429"/>
                    <a:pt x="2842872" y="2211498"/>
                    <a:pt x="2842413" y="1740566"/>
                  </a:cubicBezTo>
                  <a:cubicBezTo>
                    <a:pt x="3456556" y="1462877"/>
                    <a:pt x="3469812" y="1240157"/>
                    <a:pt x="3605000" y="896676"/>
                  </a:cubicBezTo>
                  <a:cubicBezTo>
                    <a:pt x="3708439" y="1242170"/>
                    <a:pt x="4641302" y="1666639"/>
                    <a:pt x="5272794" y="1714856"/>
                  </a:cubicBezTo>
                  <a:lnTo>
                    <a:pt x="5298452" y="3167177"/>
                  </a:lnTo>
                  <a:lnTo>
                    <a:pt x="5272923" y="1708379"/>
                  </a:lnTo>
                  <a:cubicBezTo>
                    <a:pt x="5349316" y="1204828"/>
                    <a:pt x="4632574" y="498668"/>
                    <a:pt x="3951388" y="447708"/>
                  </a:cubicBezTo>
                  <a:cubicBezTo>
                    <a:pt x="4404635" y="0"/>
                    <a:pt x="5064746" y="135521"/>
                    <a:pt x="5452402" y="447708"/>
                  </a:cubicBezTo>
                  <a:cubicBezTo>
                    <a:pt x="5699319" y="123650"/>
                    <a:pt x="6770701" y="29581"/>
                    <a:pt x="7286976" y="434880"/>
                  </a:cubicBezTo>
                </a:path>
              </a:pathLst>
            </a:custGeom>
            <a:ln w="57150" cap="flat" cmpd="sng" algn="ctr">
              <a:solidFill>
                <a:srgbClr val="FF0000"/>
              </a:solidFill>
              <a:prstDash val="solid"/>
              <a:round/>
              <a:headEnd type="oval" w="med" len="med"/>
              <a:tailEnd type="triangle" w="med" len="med"/>
            </a:ln>
            <a:effectLst>
              <a:outerShdw blurRad="50800" dist="38100" dir="2940000">
                <a:srgbClr val="000000">
                  <a:alpha val="81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algn="ctr" defTabSz="676997"/>
              <a:endParaRPr lang="en-US" sz="2400" dirty="0">
                <a:solidFill>
                  <a:srgbClr val="000000"/>
                </a:solidFill>
                <a:latin typeface="Calibri"/>
              </a:endParaRPr>
            </a:p>
          </p:txBody>
        </p:sp>
        <p:sp>
          <p:nvSpPr>
            <p:cNvPr id="59" name="Oval 144"/>
            <p:cNvSpPr>
              <a:spLocks noChangeAspect="1"/>
            </p:cNvSpPr>
            <p:nvPr/>
          </p:nvSpPr>
          <p:spPr>
            <a:xfrm>
              <a:off x="3238561"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2</a:t>
              </a:r>
            </a:p>
          </p:txBody>
        </p:sp>
        <p:sp>
          <p:nvSpPr>
            <p:cNvPr id="60" name="Oval 146"/>
            <p:cNvSpPr>
              <a:spLocks noChangeAspect="1"/>
            </p:cNvSpPr>
            <p:nvPr/>
          </p:nvSpPr>
          <p:spPr>
            <a:xfrm>
              <a:off x="1553905" y="2894660"/>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1</a:t>
              </a:r>
            </a:p>
          </p:txBody>
        </p:sp>
        <p:sp>
          <p:nvSpPr>
            <p:cNvPr id="61" name="Oval 147"/>
            <p:cNvSpPr>
              <a:spLocks noChangeAspect="1"/>
            </p:cNvSpPr>
            <p:nvPr/>
          </p:nvSpPr>
          <p:spPr>
            <a:xfrm>
              <a:off x="3499177" y="3651493"/>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3</a:t>
              </a:r>
            </a:p>
          </p:txBody>
        </p:sp>
        <p:sp>
          <p:nvSpPr>
            <p:cNvPr id="62" name="Oval 148"/>
            <p:cNvSpPr>
              <a:spLocks noChangeAspect="1"/>
            </p:cNvSpPr>
            <p:nvPr/>
          </p:nvSpPr>
          <p:spPr>
            <a:xfrm>
              <a:off x="4102734" y="410046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4</a:t>
              </a:r>
            </a:p>
          </p:txBody>
        </p:sp>
        <p:sp>
          <p:nvSpPr>
            <p:cNvPr id="63" name="Oval 149"/>
            <p:cNvSpPr>
              <a:spLocks noChangeAspect="1"/>
            </p:cNvSpPr>
            <p:nvPr/>
          </p:nvSpPr>
          <p:spPr>
            <a:xfrm>
              <a:off x="5148165" y="4215911"/>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5</a:t>
              </a:r>
            </a:p>
          </p:txBody>
        </p:sp>
        <p:sp>
          <p:nvSpPr>
            <p:cNvPr id="64" name="Oval 150"/>
            <p:cNvSpPr>
              <a:spLocks noChangeAspect="1"/>
            </p:cNvSpPr>
            <p:nvPr/>
          </p:nvSpPr>
          <p:spPr>
            <a:xfrm>
              <a:off x="5578204" y="3587353"/>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6</a:t>
              </a:r>
            </a:p>
          </p:txBody>
        </p:sp>
        <p:sp>
          <p:nvSpPr>
            <p:cNvPr id="65" name="Oval 151"/>
            <p:cNvSpPr>
              <a:spLocks noChangeAspect="1"/>
            </p:cNvSpPr>
            <p:nvPr/>
          </p:nvSpPr>
          <p:spPr>
            <a:xfrm>
              <a:off x="5398783"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7</a:t>
              </a:r>
            </a:p>
          </p:txBody>
        </p:sp>
        <p:sp>
          <p:nvSpPr>
            <p:cNvPr id="66" name="Oval 152"/>
            <p:cNvSpPr>
              <a:spLocks noChangeAspect="1"/>
            </p:cNvSpPr>
            <p:nvPr/>
          </p:nvSpPr>
          <p:spPr>
            <a:xfrm>
              <a:off x="7052275" y="2881832"/>
              <a:ext cx="360000" cy="360000"/>
            </a:xfrm>
            <a:prstGeom prst="ellipse">
              <a:avLst/>
            </a:prstGeom>
            <a:solidFill>
              <a:srgbClr val="FFFF00"/>
            </a:solidFill>
            <a:ln w="57150" cap="flat" cmpd="sng" algn="ctr">
              <a:solidFill>
                <a:srgbClr val="FF0000"/>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lIns="0" tIns="46806" rIns="0" bIns="0" rtlCol="0" anchor="ctr"/>
            <a:lstStyle/>
            <a:p>
              <a:pPr algn="ctr" defTabSz="676997">
                <a:lnSpc>
                  <a:spcPts val="1300"/>
                </a:lnSpc>
              </a:pPr>
              <a:r>
                <a:rPr lang="en-US" sz="2400" dirty="0">
                  <a:solidFill>
                    <a:srgbClr val="000000"/>
                  </a:solidFill>
                  <a:latin typeface="Arial Black"/>
                  <a:cs typeface="Arial Black"/>
                </a:rPr>
                <a:t>8</a:t>
              </a:r>
            </a:p>
          </p:txBody>
        </p:sp>
      </p:grpSp>
      <p:sp>
        <p:nvSpPr>
          <p:cNvPr id="82" name="Title 1"/>
          <p:cNvSpPr txBox="1">
            <a:spLocks/>
          </p:cNvSpPr>
          <p:nvPr/>
        </p:nvSpPr>
        <p:spPr>
          <a:xfrm>
            <a:off x="1524200" y="1142"/>
            <a:ext cx="9145191" cy="423388"/>
          </a:xfrm>
          <a:prstGeom prst="rect">
            <a:avLst/>
          </a:prstGeom>
        </p:spPr>
        <p:txBody>
          <a:bodyPr tIns="0" bIns="0" anchor="ctr" anchorCtr="0"/>
          <a:lstStyle/>
          <a:p>
            <a:pPr algn="ctr" defTabSz="676997"/>
            <a:r>
              <a:rPr lang="en-US" sz="2000" dirty="0">
                <a:solidFill>
                  <a:srgbClr val="000000"/>
                </a:solidFill>
                <a:latin typeface="Calibri"/>
              </a:rPr>
              <a:t> </a:t>
            </a:r>
            <a:r>
              <a:rPr lang="en-US" sz="2000" b="1" cap="all" dirty="0">
                <a:solidFill>
                  <a:srgbClr val="000000"/>
                </a:solidFill>
                <a:latin typeface="Calibri"/>
              </a:rPr>
              <a:t>A payment transaction mapped on a Wireframe view</a:t>
            </a:r>
            <a:endParaRPr lang="en-GB" sz="2000" b="1" kern="0" cap="all" dirty="0">
              <a:solidFill>
                <a:srgbClr val="5F6062"/>
              </a:solidFill>
              <a:latin typeface="Calibri Light"/>
            </a:endParaRPr>
          </a:p>
        </p:txBody>
      </p:sp>
      <p:sp>
        <p:nvSpPr>
          <p:cNvPr id="85" name="Round Same Side Corner Rectangle 84">
            <a:extLst>
              <a:ext uri="{FF2B5EF4-FFF2-40B4-BE49-F238E27FC236}">
                <a16:creationId xmlns:a16="http://schemas.microsoft.com/office/drawing/2014/main" id="{86E79669-3CE2-E244-9629-A2F40618434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6" name="Graphic 85" descr="Research">
            <a:extLst>
              <a:ext uri="{FF2B5EF4-FFF2-40B4-BE49-F238E27FC236}">
                <a16:creationId xmlns:a16="http://schemas.microsoft.com/office/drawing/2014/main" id="{AA53E59A-F2B1-9F4B-A2CA-A28000D6606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3881583778"/>
      </p:ext>
    </p:extLst>
  </p:cSld>
  <p:clrMapOvr>
    <a:masterClrMapping/>
  </p:clrMapOvr>
  <p:transition>
    <p:wipe dir="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1"/>
          <p:cNvSpPr txBox="1">
            <a:spLocks/>
          </p:cNvSpPr>
          <p:nvPr/>
        </p:nvSpPr>
        <p:spPr>
          <a:xfrm>
            <a:off x="1524200" y="1142"/>
            <a:ext cx="9145191" cy="423388"/>
          </a:xfrm>
          <a:prstGeom prst="rect">
            <a:avLst/>
          </a:prstGeom>
        </p:spPr>
        <p:txBody>
          <a:bodyPr tIns="0" bIns="0" anchor="ctr" anchorCtr="0"/>
          <a:lstStyle/>
          <a:p>
            <a:pPr algn="ctr" defTabSz="676997"/>
            <a:r>
              <a:rPr lang="en-US" sz="2000" b="1" cap="all" dirty="0">
                <a:solidFill>
                  <a:srgbClr val="000000"/>
                </a:solidFill>
                <a:latin typeface="Calibri"/>
              </a:rPr>
              <a:t> Five Prong Service Domain service boundary</a:t>
            </a:r>
            <a:endParaRPr lang="en-GB" sz="2000" b="1" kern="0" cap="all" dirty="0">
              <a:solidFill>
                <a:srgbClr val="5F6062"/>
              </a:solidFill>
              <a:latin typeface="Calibri Light"/>
            </a:endParaRPr>
          </a:p>
        </p:txBody>
      </p:sp>
      <p:grpSp>
        <p:nvGrpSpPr>
          <p:cNvPr id="2" name="Group 255"/>
          <p:cNvGrpSpPr/>
          <p:nvPr/>
        </p:nvGrpSpPr>
        <p:grpSpPr>
          <a:xfrm>
            <a:off x="1266589" y="736134"/>
            <a:ext cx="9870764" cy="5605903"/>
            <a:chOff x="422111" y="993396"/>
            <a:chExt cx="8192944" cy="5065588"/>
          </a:xfrm>
        </p:grpSpPr>
        <p:sp>
          <p:nvSpPr>
            <p:cNvPr id="255" name="Freeform 254"/>
            <p:cNvSpPr/>
            <p:nvPr/>
          </p:nvSpPr>
          <p:spPr>
            <a:xfrm>
              <a:off x="2342273" y="1041064"/>
              <a:ext cx="4101591" cy="5017920"/>
            </a:xfrm>
            <a:custGeom>
              <a:avLst/>
              <a:gdLst>
                <a:gd name="connsiteX0" fmla="*/ 0 w 2999082"/>
                <a:gd name="connsiteY0" fmla="*/ 3222900 h 3222900"/>
                <a:gd name="connsiteX1" fmla="*/ 821812 w 2999082"/>
                <a:gd name="connsiteY1" fmla="*/ 2113027 h 3222900"/>
                <a:gd name="connsiteX2" fmla="*/ 2145251 w 2999082"/>
                <a:gd name="connsiteY2" fmla="*/ 1056514 h 3222900"/>
                <a:gd name="connsiteX3" fmla="*/ 2999082 w 2999082"/>
                <a:gd name="connsiteY3" fmla="*/ 0 h 3222900"/>
                <a:gd name="connsiteX4" fmla="*/ 2999082 w 2999082"/>
                <a:gd name="connsiteY4" fmla="*/ 0 h 3222900"/>
                <a:gd name="connsiteX5" fmla="*/ 2999082 w 2999082"/>
                <a:gd name="connsiteY5" fmla="*/ 0 h 3222900"/>
                <a:gd name="connsiteX0" fmla="*/ 0 w 2999082"/>
                <a:gd name="connsiteY0" fmla="*/ 3222900 h 3222900"/>
                <a:gd name="connsiteX1" fmla="*/ 821812 w 2999082"/>
                <a:gd name="connsiteY1" fmla="*/ 2113027 h 3222900"/>
                <a:gd name="connsiteX2" fmla="*/ 2145251 w 2999082"/>
                <a:gd name="connsiteY2" fmla="*/ 1056514 h 3222900"/>
                <a:gd name="connsiteX3" fmla="*/ 2999082 w 2999082"/>
                <a:gd name="connsiteY3" fmla="*/ 0 h 3222900"/>
                <a:gd name="connsiteX4" fmla="*/ 2999082 w 2999082"/>
                <a:gd name="connsiteY4" fmla="*/ 0 h 3222900"/>
                <a:gd name="connsiteX5" fmla="*/ 2999082 w 2999082"/>
                <a:gd name="connsiteY5" fmla="*/ 0 h 3222900"/>
                <a:gd name="connsiteX0" fmla="*/ 0 w 2999082"/>
                <a:gd name="connsiteY0" fmla="*/ 3222900 h 3222900"/>
                <a:gd name="connsiteX1" fmla="*/ 821812 w 2999082"/>
                <a:gd name="connsiteY1" fmla="*/ 2113027 h 3222900"/>
                <a:gd name="connsiteX2" fmla="*/ 2255317 w 2999082"/>
                <a:gd name="connsiteY2" fmla="*/ 1263947 h 3222900"/>
                <a:gd name="connsiteX3" fmla="*/ 2999082 w 2999082"/>
                <a:gd name="connsiteY3" fmla="*/ 0 h 3222900"/>
                <a:gd name="connsiteX4" fmla="*/ 2999082 w 2999082"/>
                <a:gd name="connsiteY4" fmla="*/ 0 h 3222900"/>
                <a:gd name="connsiteX5" fmla="*/ 2999082 w 2999082"/>
                <a:gd name="connsiteY5" fmla="*/ 0 h 3222900"/>
                <a:gd name="connsiteX0" fmla="*/ 0 w 2999082"/>
                <a:gd name="connsiteY0" fmla="*/ 3222900 h 3222900"/>
                <a:gd name="connsiteX1" fmla="*/ 821812 w 2999082"/>
                <a:gd name="connsiteY1" fmla="*/ 2113027 h 3222900"/>
                <a:gd name="connsiteX2" fmla="*/ 2098684 w 2999082"/>
                <a:gd name="connsiteY2" fmla="*/ 1141181 h 3222900"/>
                <a:gd name="connsiteX3" fmla="*/ 2999082 w 2999082"/>
                <a:gd name="connsiteY3" fmla="*/ 0 h 3222900"/>
                <a:gd name="connsiteX4" fmla="*/ 2999082 w 2999082"/>
                <a:gd name="connsiteY4" fmla="*/ 0 h 3222900"/>
                <a:gd name="connsiteX5" fmla="*/ 2999082 w 2999082"/>
                <a:gd name="connsiteY5" fmla="*/ 0 h 3222900"/>
                <a:gd name="connsiteX0" fmla="*/ 0 w 2999082"/>
                <a:gd name="connsiteY0" fmla="*/ 3222900 h 3222900"/>
                <a:gd name="connsiteX1" fmla="*/ 821812 w 2999082"/>
                <a:gd name="connsiteY1" fmla="*/ 2113027 h 3222900"/>
                <a:gd name="connsiteX2" fmla="*/ 2378084 w 2999082"/>
                <a:gd name="connsiteY2" fmla="*/ 1462914 h 3222900"/>
                <a:gd name="connsiteX3" fmla="*/ 2999082 w 2999082"/>
                <a:gd name="connsiteY3" fmla="*/ 0 h 3222900"/>
                <a:gd name="connsiteX4" fmla="*/ 2999082 w 2999082"/>
                <a:gd name="connsiteY4" fmla="*/ 0 h 3222900"/>
                <a:gd name="connsiteX5" fmla="*/ 2999082 w 2999082"/>
                <a:gd name="connsiteY5" fmla="*/ 0 h 3222900"/>
                <a:gd name="connsiteX0" fmla="*/ 0 w 2999082"/>
                <a:gd name="connsiteY0" fmla="*/ 3222900 h 3222900"/>
                <a:gd name="connsiteX1" fmla="*/ 821812 w 2999082"/>
                <a:gd name="connsiteY1" fmla="*/ 2113027 h 3222900"/>
                <a:gd name="connsiteX2" fmla="*/ 2090218 w 2999082"/>
                <a:gd name="connsiteY2" fmla="*/ 1111547 h 3222900"/>
                <a:gd name="connsiteX3" fmla="*/ 2999082 w 2999082"/>
                <a:gd name="connsiteY3" fmla="*/ 0 h 3222900"/>
                <a:gd name="connsiteX4" fmla="*/ 2999082 w 2999082"/>
                <a:gd name="connsiteY4" fmla="*/ 0 h 3222900"/>
                <a:gd name="connsiteX5" fmla="*/ 2999082 w 2999082"/>
                <a:gd name="connsiteY5" fmla="*/ 0 h 3222900"/>
                <a:gd name="connsiteX0" fmla="*/ 0 w 3034793"/>
                <a:gd name="connsiteY0" fmla="*/ 3222900 h 3222900"/>
                <a:gd name="connsiteX1" fmla="*/ 821812 w 3034793"/>
                <a:gd name="connsiteY1" fmla="*/ 2113027 h 3222900"/>
                <a:gd name="connsiteX2" fmla="*/ 2090218 w 3034793"/>
                <a:gd name="connsiteY2" fmla="*/ 1111547 h 3222900"/>
                <a:gd name="connsiteX3" fmla="*/ 2999082 w 3034793"/>
                <a:gd name="connsiteY3" fmla="*/ 0 h 3222900"/>
                <a:gd name="connsiteX4" fmla="*/ 2999082 w 3034793"/>
                <a:gd name="connsiteY4" fmla="*/ 0 h 3222900"/>
                <a:gd name="connsiteX5" fmla="*/ 2999082 w 3034793"/>
                <a:gd name="connsiteY5" fmla="*/ 0 h 3222900"/>
                <a:gd name="connsiteX0" fmla="*/ 0 w 2999082"/>
                <a:gd name="connsiteY0" fmla="*/ 3222900 h 3222900"/>
                <a:gd name="connsiteX1" fmla="*/ 821812 w 2999082"/>
                <a:gd name="connsiteY1" fmla="*/ 2113027 h 3222900"/>
                <a:gd name="connsiteX2" fmla="*/ 2090218 w 2999082"/>
                <a:gd name="connsiteY2" fmla="*/ 1111547 h 3222900"/>
                <a:gd name="connsiteX3" fmla="*/ 2999082 w 2999082"/>
                <a:gd name="connsiteY3" fmla="*/ 0 h 3222900"/>
                <a:gd name="connsiteX4" fmla="*/ 2999082 w 2999082"/>
                <a:gd name="connsiteY4" fmla="*/ 0 h 3222900"/>
                <a:gd name="connsiteX5" fmla="*/ 2999082 w 2999082"/>
                <a:gd name="connsiteY5" fmla="*/ 0 h 3222900"/>
                <a:gd name="connsiteX0" fmla="*/ 0 w 3075282"/>
                <a:gd name="connsiteY0" fmla="*/ 3222900 h 3222900"/>
                <a:gd name="connsiteX1" fmla="*/ 821812 w 3075282"/>
                <a:gd name="connsiteY1" fmla="*/ 2113027 h 3222900"/>
                <a:gd name="connsiteX2" fmla="*/ 2090218 w 3075282"/>
                <a:gd name="connsiteY2" fmla="*/ 1111547 h 3222900"/>
                <a:gd name="connsiteX3" fmla="*/ 2999082 w 3075282"/>
                <a:gd name="connsiteY3" fmla="*/ 0 h 3222900"/>
                <a:gd name="connsiteX4" fmla="*/ 2999082 w 3075282"/>
                <a:gd name="connsiteY4" fmla="*/ 0 h 3222900"/>
                <a:gd name="connsiteX5" fmla="*/ 3075282 w 3075282"/>
                <a:gd name="connsiteY5" fmla="*/ 465666 h 3222900"/>
                <a:gd name="connsiteX0" fmla="*/ 0 w 3075282"/>
                <a:gd name="connsiteY0" fmla="*/ 3222900 h 3222900"/>
                <a:gd name="connsiteX1" fmla="*/ 821812 w 3075282"/>
                <a:gd name="connsiteY1" fmla="*/ 2113027 h 3222900"/>
                <a:gd name="connsiteX2" fmla="*/ 2090218 w 3075282"/>
                <a:gd name="connsiteY2" fmla="*/ 1111547 h 3222900"/>
                <a:gd name="connsiteX3" fmla="*/ 2999082 w 3075282"/>
                <a:gd name="connsiteY3" fmla="*/ 0 h 3222900"/>
                <a:gd name="connsiteX4" fmla="*/ 3075282 w 3075282"/>
                <a:gd name="connsiteY4" fmla="*/ 152400 h 3222900"/>
                <a:gd name="connsiteX5" fmla="*/ 3075282 w 3075282"/>
                <a:gd name="connsiteY5" fmla="*/ 465666 h 3222900"/>
                <a:gd name="connsiteX0" fmla="*/ 0 w 3075282"/>
                <a:gd name="connsiteY0" fmla="*/ 3459241 h 3459241"/>
                <a:gd name="connsiteX1" fmla="*/ 821812 w 3075282"/>
                <a:gd name="connsiteY1" fmla="*/ 2349368 h 3459241"/>
                <a:gd name="connsiteX2" fmla="*/ 2090218 w 3075282"/>
                <a:gd name="connsiteY2" fmla="*/ 1347888 h 3459241"/>
                <a:gd name="connsiteX3" fmla="*/ 2999082 w 3075282"/>
                <a:gd name="connsiteY3" fmla="*/ 236341 h 3459241"/>
                <a:gd name="connsiteX4" fmla="*/ 2802441 w 3075282"/>
                <a:gd name="connsiteY4" fmla="*/ 0 h 3459241"/>
                <a:gd name="connsiteX5" fmla="*/ 3075282 w 3075282"/>
                <a:gd name="connsiteY5" fmla="*/ 388741 h 3459241"/>
                <a:gd name="connsiteX6" fmla="*/ 3075282 w 3075282"/>
                <a:gd name="connsiteY6" fmla="*/ 702007 h 3459241"/>
                <a:gd name="connsiteX0" fmla="*/ 0 w 3075282"/>
                <a:gd name="connsiteY0" fmla="*/ 3459241 h 3459241"/>
                <a:gd name="connsiteX1" fmla="*/ 821812 w 3075282"/>
                <a:gd name="connsiteY1" fmla="*/ 2349368 h 3459241"/>
                <a:gd name="connsiteX2" fmla="*/ 2090218 w 3075282"/>
                <a:gd name="connsiteY2" fmla="*/ 1347888 h 3459241"/>
                <a:gd name="connsiteX3" fmla="*/ 2802441 w 3075282"/>
                <a:gd name="connsiteY3" fmla="*/ 0 h 3459241"/>
                <a:gd name="connsiteX4" fmla="*/ 3075282 w 3075282"/>
                <a:gd name="connsiteY4" fmla="*/ 388741 h 3459241"/>
                <a:gd name="connsiteX5" fmla="*/ 3075282 w 3075282"/>
                <a:gd name="connsiteY5" fmla="*/ 702007 h 3459241"/>
                <a:gd name="connsiteX0" fmla="*/ 0 w 3075282"/>
                <a:gd name="connsiteY0" fmla="*/ 3459241 h 3459241"/>
                <a:gd name="connsiteX1" fmla="*/ 821812 w 3075282"/>
                <a:gd name="connsiteY1" fmla="*/ 2349368 h 3459241"/>
                <a:gd name="connsiteX2" fmla="*/ 2090218 w 3075282"/>
                <a:gd name="connsiteY2" fmla="*/ 1347888 h 3459241"/>
                <a:gd name="connsiteX3" fmla="*/ 2802441 w 3075282"/>
                <a:gd name="connsiteY3" fmla="*/ 0 h 3459241"/>
                <a:gd name="connsiteX4" fmla="*/ 3035275 w 3075282"/>
                <a:gd name="connsiteY4" fmla="*/ 338668 h 3459241"/>
                <a:gd name="connsiteX5" fmla="*/ 3075282 w 3075282"/>
                <a:gd name="connsiteY5" fmla="*/ 388741 h 3459241"/>
                <a:gd name="connsiteX6" fmla="*/ 3075282 w 3075282"/>
                <a:gd name="connsiteY6" fmla="*/ 702007 h 3459241"/>
                <a:gd name="connsiteX0" fmla="*/ 0 w 3075282"/>
                <a:gd name="connsiteY0" fmla="*/ 3459241 h 3459241"/>
                <a:gd name="connsiteX1" fmla="*/ 821812 w 3075282"/>
                <a:gd name="connsiteY1" fmla="*/ 2349368 h 3459241"/>
                <a:gd name="connsiteX2" fmla="*/ 2090218 w 3075282"/>
                <a:gd name="connsiteY2" fmla="*/ 1347888 h 3459241"/>
                <a:gd name="connsiteX3" fmla="*/ 2802441 w 3075282"/>
                <a:gd name="connsiteY3" fmla="*/ 0 h 3459241"/>
                <a:gd name="connsiteX4" fmla="*/ 3035275 w 3075282"/>
                <a:gd name="connsiteY4" fmla="*/ 338668 h 3459241"/>
                <a:gd name="connsiteX5" fmla="*/ 3075282 w 3075282"/>
                <a:gd name="connsiteY5" fmla="*/ 702007 h 3459241"/>
                <a:gd name="connsiteX0" fmla="*/ 0 w 3075282"/>
                <a:gd name="connsiteY0" fmla="*/ 3281441 h 3281441"/>
                <a:gd name="connsiteX1" fmla="*/ 821812 w 3075282"/>
                <a:gd name="connsiteY1" fmla="*/ 2171568 h 3281441"/>
                <a:gd name="connsiteX2" fmla="*/ 2090218 w 3075282"/>
                <a:gd name="connsiteY2" fmla="*/ 1170088 h 3281441"/>
                <a:gd name="connsiteX3" fmla="*/ 2959074 w 3075282"/>
                <a:gd name="connsiteY3" fmla="*/ 0 h 3281441"/>
                <a:gd name="connsiteX4" fmla="*/ 3035275 w 3075282"/>
                <a:gd name="connsiteY4" fmla="*/ 160868 h 3281441"/>
                <a:gd name="connsiteX5" fmla="*/ 3075282 w 3075282"/>
                <a:gd name="connsiteY5" fmla="*/ 524207 h 3281441"/>
                <a:gd name="connsiteX0" fmla="*/ 0 w 3075282"/>
                <a:gd name="connsiteY0" fmla="*/ 3281441 h 3281441"/>
                <a:gd name="connsiteX1" fmla="*/ 821812 w 3075282"/>
                <a:gd name="connsiteY1" fmla="*/ 2171568 h 3281441"/>
                <a:gd name="connsiteX2" fmla="*/ 2090218 w 3075282"/>
                <a:gd name="connsiteY2" fmla="*/ 1170088 h 3281441"/>
                <a:gd name="connsiteX3" fmla="*/ 2959074 w 3075282"/>
                <a:gd name="connsiteY3" fmla="*/ 0 h 3281441"/>
                <a:gd name="connsiteX4" fmla="*/ 3075282 w 3075282"/>
                <a:gd name="connsiteY4" fmla="*/ 524207 h 3281441"/>
                <a:gd name="connsiteX0" fmla="*/ 0 w 2959074"/>
                <a:gd name="connsiteY0" fmla="*/ 3281441 h 3281441"/>
                <a:gd name="connsiteX1" fmla="*/ 821812 w 2959074"/>
                <a:gd name="connsiteY1" fmla="*/ 2171568 h 3281441"/>
                <a:gd name="connsiteX2" fmla="*/ 2090218 w 2959074"/>
                <a:gd name="connsiteY2" fmla="*/ 1170088 h 3281441"/>
                <a:gd name="connsiteX3" fmla="*/ 2959074 w 2959074"/>
                <a:gd name="connsiteY3" fmla="*/ 0 h 3281441"/>
                <a:gd name="connsiteX0" fmla="*/ 0 w 2959074"/>
                <a:gd name="connsiteY0" fmla="*/ 3281441 h 3281441"/>
                <a:gd name="connsiteX1" fmla="*/ 821812 w 2959074"/>
                <a:gd name="connsiteY1" fmla="*/ 2171568 h 3281441"/>
                <a:gd name="connsiteX2" fmla="*/ 2959074 w 2959074"/>
                <a:gd name="connsiteY2" fmla="*/ 0 h 3281441"/>
                <a:gd name="connsiteX0" fmla="*/ 0 w 2959074"/>
                <a:gd name="connsiteY0" fmla="*/ 3281441 h 3281441"/>
                <a:gd name="connsiteX1" fmla="*/ 2959074 w 2959074"/>
                <a:gd name="connsiteY1" fmla="*/ 0 h 3281441"/>
              </a:gdLst>
              <a:ahLst/>
              <a:cxnLst>
                <a:cxn ang="0">
                  <a:pos x="connsiteX0" y="connsiteY0"/>
                </a:cxn>
                <a:cxn ang="0">
                  <a:pos x="connsiteX1" y="connsiteY1"/>
                </a:cxn>
              </a:cxnLst>
              <a:rect l="l" t="t" r="r" b="b"/>
              <a:pathLst>
                <a:path w="2959074" h="3281441">
                  <a:moveTo>
                    <a:pt x="0" y="3281441"/>
                  </a:moveTo>
                  <a:lnTo>
                    <a:pt x="2959074" y="0"/>
                  </a:lnTo>
                </a:path>
              </a:pathLst>
            </a:custGeom>
            <a:ln w="50800" cap="flat" cmpd="sng" algn="ctr">
              <a:solidFill>
                <a:srgbClr val="FF0000"/>
              </a:solidFill>
              <a:prstDash val="sysDash"/>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defTabSz="676997"/>
              <a:endParaRPr dirty="0">
                <a:solidFill>
                  <a:srgbClr val="000000"/>
                </a:solidFill>
                <a:latin typeface="Calibri"/>
              </a:endParaRPr>
            </a:p>
          </p:txBody>
        </p:sp>
        <p:grpSp>
          <p:nvGrpSpPr>
            <p:cNvPr id="3" name="Group 552"/>
            <p:cNvGrpSpPr/>
            <p:nvPr/>
          </p:nvGrpSpPr>
          <p:grpSpPr>
            <a:xfrm>
              <a:off x="984619" y="2146060"/>
              <a:ext cx="808999" cy="548640"/>
              <a:chOff x="7716504" y="4788812"/>
              <a:chExt cx="808999" cy="548640"/>
            </a:xfrm>
          </p:grpSpPr>
          <p:sp>
            <p:nvSpPr>
              <p:cNvPr id="4" name="Snip Same Side Corner Rectangle 3"/>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5" name="Down Arrow 4"/>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6" name="Down Arrow 5"/>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7" name="Left-Right Arrow 6"/>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8" name="Right Arrow 7"/>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9" name="Rectangle 8"/>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0" name="Left-Right Arrow 9"/>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1" name="Snip Same Side Corner Rectangle 10"/>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Contact Dialogue</a:t>
                </a:r>
              </a:p>
            </p:txBody>
          </p:sp>
        </p:grpSp>
        <p:grpSp>
          <p:nvGrpSpPr>
            <p:cNvPr id="12" name="Group 552"/>
            <p:cNvGrpSpPr/>
            <p:nvPr/>
          </p:nvGrpSpPr>
          <p:grpSpPr>
            <a:xfrm>
              <a:off x="1169154" y="2748728"/>
              <a:ext cx="808999" cy="548640"/>
              <a:chOff x="7716504" y="4788812"/>
              <a:chExt cx="808999" cy="548640"/>
            </a:xfrm>
          </p:grpSpPr>
          <p:sp>
            <p:nvSpPr>
              <p:cNvPr id="13" name="Snip Same Side Corner Rectangle 12"/>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4" name="Down Arrow 13"/>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 name="Down Arrow 14"/>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 name="Left-Right Arrow 15"/>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 name="Right Arrow 16"/>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 name="Rectangle 17"/>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 name="Left-Right Arrow 18"/>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 name="Snip Same Side Corner Rectangle 19"/>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Payment Order</a:t>
                </a:r>
              </a:p>
            </p:txBody>
          </p:sp>
        </p:grpSp>
        <p:grpSp>
          <p:nvGrpSpPr>
            <p:cNvPr id="21" name="Group 552"/>
            <p:cNvGrpSpPr/>
            <p:nvPr/>
          </p:nvGrpSpPr>
          <p:grpSpPr>
            <a:xfrm>
              <a:off x="984619" y="3351396"/>
              <a:ext cx="808999" cy="548640"/>
              <a:chOff x="7716504" y="4788812"/>
              <a:chExt cx="808999" cy="548640"/>
            </a:xfrm>
          </p:grpSpPr>
          <p:sp>
            <p:nvSpPr>
              <p:cNvPr id="22" name="Snip Same Side Corner Rectangle 21"/>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23" name="Down Arrow 22"/>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4" name="Down Arrow 23"/>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5" name="Left-Right Arrow 24"/>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6" name="Right Arrow 25"/>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7" name="Rectangle 26"/>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8" name="Left-Right Arrow 27"/>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9" name="Snip Same Side Corner Rectangle 28"/>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Account Recovery</a:t>
                </a:r>
              </a:p>
            </p:txBody>
          </p:sp>
        </p:grpSp>
        <p:grpSp>
          <p:nvGrpSpPr>
            <p:cNvPr id="31" name="Group 552"/>
            <p:cNvGrpSpPr/>
            <p:nvPr/>
          </p:nvGrpSpPr>
          <p:grpSpPr>
            <a:xfrm>
              <a:off x="1169154" y="3954064"/>
              <a:ext cx="808999" cy="548640"/>
              <a:chOff x="7716504" y="4788812"/>
              <a:chExt cx="808999" cy="548640"/>
            </a:xfrm>
          </p:grpSpPr>
          <p:sp>
            <p:nvSpPr>
              <p:cNvPr id="32" name="Snip Same Side Corner Rectangle 31"/>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33" name="Down Arrow 32"/>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4" name="Down Arrow 33"/>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5" name="Left-Right Arrow 34"/>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6" name="Right Arrow 35"/>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7" name="Rectangle 36"/>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8" name="Left-Right Arrow 37"/>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39" name="Snip Same Side Corner Rectangle 38"/>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Regulatory Compliance</a:t>
                </a:r>
              </a:p>
            </p:txBody>
          </p:sp>
        </p:grpSp>
        <p:grpSp>
          <p:nvGrpSpPr>
            <p:cNvPr id="226" name="Group 552"/>
            <p:cNvGrpSpPr/>
            <p:nvPr/>
          </p:nvGrpSpPr>
          <p:grpSpPr>
            <a:xfrm>
              <a:off x="984619" y="4556730"/>
              <a:ext cx="808999" cy="548640"/>
              <a:chOff x="7716504" y="4788812"/>
              <a:chExt cx="808999" cy="548640"/>
            </a:xfrm>
          </p:grpSpPr>
          <p:sp>
            <p:nvSpPr>
              <p:cNvPr id="41" name="Snip Same Side Corner Rectangle 40"/>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42" name="Down Arrow 41"/>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3" name="Down Arrow 42"/>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4" name="Left-Right Arrow 43"/>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5" name="Right Arrow 44"/>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6" name="Rectangle 45"/>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7" name="Left-Right Arrow 46"/>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48" name="Snip Same Side Corner Rectangle 47"/>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non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Treasury</a:t>
                </a:r>
              </a:p>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Administration</a:t>
                </a:r>
              </a:p>
            </p:txBody>
          </p:sp>
        </p:grpSp>
        <p:grpSp>
          <p:nvGrpSpPr>
            <p:cNvPr id="245" name="Group 497"/>
            <p:cNvGrpSpPr/>
            <p:nvPr/>
          </p:nvGrpSpPr>
          <p:grpSpPr>
            <a:xfrm>
              <a:off x="2461545" y="2705790"/>
              <a:ext cx="564596" cy="1860678"/>
              <a:chOff x="962578" y="3536657"/>
              <a:chExt cx="663444" cy="2467249"/>
            </a:xfrm>
            <a:solidFill>
              <a:srgbClr val="000090"/>
            </a:solidFill>
          </p:grpSpPr>
          <p:sp>
            <p:nvSpPr>
              <p:cNvPr id="50" name="Rectangle 49"/>
              <p:cNvSpPr/>
              <p:nvPr/>
            </p:nvSpPr>
            <p:spPr bwMode="gray">
              <a:xfrm>
                <a:off x="962578" y="3760452"/>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Update</a:t>
                </a:r>
              </a:p>
            </p:txBody>
          </p:sp>
          <p:sp>
            <p:nvSpPr>
              <p:cNvPr id="51" name="Rectangle 50"/>
              <p:cNvSpPr/>
              <p:nvPr/>
            </p:nvSpPr>
            <p:spPr bwMode="gray">
              <a:xfrm>
                <a:off x="962578" y="4435035"/>
                <a:ext cx="663444" cy="192738"/>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Evaluate</a:t>
                </a:r>
              </a:p>
            </p:txBody>
          </p:sp>
          <p:sp>
            <p:nvSpPr>
              <p:cNvPr id="52" name="Rectangle 51"/>
              <p:cNvSpPr/>
              <p:nvPr/>
            </p:nvSpPr>
            <p:spPr bwMode="gray">
              <a:xfrm>
                <a:off x="962578" y="4659895"/>
                <a:ext cx="663444" cy="192738"/>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Provide</a:t>
                </a:r>
              </a:p>
            </p:txBody>
          </p:sp>
          <p:sp>
            <p:nvSpPr>
              <p:cNvPr id="53" name="Rectangle 52"/>
              <p:cNvSpPr/>
              <p:nvPr/>
            </p:nvSpPr>
            <p:spPr bwMode="gray">
              <a:xfrm>
                <a:off x="962578" y="5811168"/>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Retrieve</a:t>
                </a:r>
              </a:p>
            </p:txBody>
          </p:sp>
          <p:sp>
            <p:nvSpPr>
              <p:cNvPr id="54" name="Rectangle 53"/>
              <p:cNvSpPr/>
              <p:nvPr/>
            </p:nvSpPr>
            <p:spPr bwMode="gray">
              <a:xfrm>
                <a:off x="962578" y="4210174"/>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Execute</a:t>
                </a:r>
              </a:p>
            </p:txBody>
          </p:sp>
          <p:sp>
            <p:nvSpPr>
              <p:cNvPr id="55" name="Rectangle 54"/>
              <p:cNvSpPr/>
              <p:nvPr/>
            </p:nvSpPr>
            <p:spPr bwMode="gray">
              <a:xfrm>
                <a:off x="962578" y="5586308"/>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Notify</a:t>
                </a:r>
              </a:p>
            </p:txBody>
          </p:sp>
          <p:sp>
            <p:nvSpPr>
              <p:cNvPr id="56" name="Rectangle 55"/>
              <p:cNvSpPr/>
              <p:nvPr/>
            </p:nvSpPr>
            <p:spPr bwMode="gray">
              <a:xfrm>
                <a:off x="962578" y="5109617"/>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Request</a:t>
                </a:r>
              </a:p>
            </p:txBody>
          </p:sp>
          <p:sp>
            <p:nvSpPr>
              <p:cNvPr id="57" name="Rectangle 56"/>
              <p:cNvSpPr/>
              <p:nvPr/>
            </p:nvSpPr>
            <p:spPr bwMode="gray">
              <a:xfrm>
                <a:off x="962578" y="4884756"/>
                <a:ext cx="663444" cy="192738"/>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Authorise</a:t>
                </a:r>
              </a:p>
            </p:txBody>
          </p:sp>
          <p:sp>
            <p:nvSpPr>
              <p:cNvPr id="58" name="Rectangle 57"/>
              <p:cNvSpPr/>
              <p:nvPr/>
            </p:nvSpPr>
            <p:spPr bwMode="gray">
              <a:xfrm>
                <a:off x="962578" y="3985313"/>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Record</a:t>
                </a:r>
              </a:p>
            </p:txBody>
          </p:sp>
          <p:sp>
            <p:nvSpPr>
              <p:cNvPr id="59" name="Rectangle 58"/>
              <p:cNvSpPr/>
              <p:nvPr/>
            </p:nvSpPr>
            <p:spPr bwMode="gray">
              <a:xfrm>
                <a:off x="962578" y="5334477"/>
                <a:ext cx="663444" cy="192738"/>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Terminate</a:t>
                </a:r>
              </a:p>
            </p:txBody>
          </p:sp>
          <p:sp>
            <p:nvSpPr>
              <p:cNvPr id="60" name="Rectangle 59"/>
              <p:cNvSpPr/>
              <p:nvPr/>
            </p:nvSpPr>
            <p:spPr bwMode="gray">
              <a:xfrm>
                <a:off x="962578" y="3536657"/>
                <a:ext cx="663444" cy="192738"/>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Configure</a:t>
                </a:r>
              </a:p>
            </p:txBody>
          </p:sp>
        </p:grpSp>
        <p:grpSp>
          <p:nvGrpSpPr>
            <p:cNvPr id="246" name="Group 232"/>
            <p:cNvGrpSpPr/>
            <p:nvPr/>
          </p:nvGrpSpPr>
          <p:grpSpPr>
            <a:xfrm>
              <a:off x="3642304" y="3170683"/>
              <a:ext cx="1500570" cy="1039941"/>
              <a:chOff x="7716504" y="4788812"/>
              <a:chExt cx="808999" cy="548640"/>
            </a:xfrm>
          </p:grpSpPr>
          <p:sp>
            <p:nvSpPr>
              <p:cNvPr id="62" name="Snip Same Side Corner Rectangle 61"/>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sp>
            <p:nvSpPr>
              <p:cNvPr id="63" name="Down Arrow 62"/>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4" name="Down Arrow 63"/>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5" name="Left-Right Arrow 64"/>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6" name="Right Arrow 65"/>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7" name="Rectangle 66"/>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8" name="Left-Right Arrow 67"/>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69" name="Snip Same Side Corner Rectangle 68"/>
              <p:cNvSpPr>
                <a:spLocks noChangeAspect="1"/>
              </p:cNvSpPr>
              <p:nvPr/>
            </p:nvSpPr>
            <p:spPr bwMode="auto">
              <a:xfrm>
                <a:off x="7716504" y="4788812"/>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2000" b="1" dirty="0">
                    <a:solidFill>
                      <a:srgbClr val="000000"/>
                    </a:solidFill>
                    <a:latin typeface="Arial"/>
                    <a:ea typeface="ＭＳ Ｐゴシック" pitchFamily="1" charset="-128"/>
                    <a:cs typeface="Arial"/>
                  </a:rPr>
                  <a:t>Mortgage</a:t>
                </a:r>
              </a:p>
              <a:p>
                <a:pPr marL="0" lvl="1" algn="ctr" defTabSz="676997" eaLnBrk="0" hangingPunct="0">
                  <a:lnSpc>
                    <a:spcPct val="90000"/>
                  </a:lnSpc>
                  <a:buClr>
                    <a:srgbClr val="F0AB00"/>
                  </a:buClr>
                  <a:buSzPct val="80000"/>
                  <a:defRPr/>
                </a:pPr>
                <a:r>
                  <a:rPr lang="en-US" sz="2000" b="1" dirty="0">
                    <a:solidFill>
                      <a:srgbClr val="000000"/>
                    </a:solidFill>
                    <a:latin typeface="Arial"/>
                    <a:ea typeface="ＭＳ Ｐゴシック" pitchFamily="1" charset="-128"/>
                    <a:cs typeface="Arial"/>
                  </a:rPr>
                  <a:t>Loan</a:t>
                </a:r>
                <a:endParaRPr lang="en-US" sz="800" b="1" dirty="0">
                  <a:solidFill>
                    <a:srgbClr val="000000"/>
                  </a:solidFill>
                  <a:latin typeface="Arial"/>
                  <a:ea typeface="ＭＳ Ｐゴシック" pitchFamily="1" charset="-128"/>
                  <a:cs typeface="Arial"/>
                </a:endParaRPr>
              </a:p>
            </p:txBody>
          </p:sp>
        </p:grpSp>
        <p:cxnSp>
          <p:nvCxnSpPr>
            <p:cNvPr id="70" name="Elbow Connector 63"/>
            <p:cNvCxnSpPr/>
            <p:nvPr/>
          </p:nvCxnSpPr>
          <p:spPr>
            <a:xfrm rot="16200000" flipV="1">
              <a:off x="4002571" y="1581060"/>
              <a:ext cx="384504" cy="605027"/>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71" name="Down Arrow 70"/>
            <p:cNvSpPr/>
            <p:nvPr/>
          </p:nvSpPr>
          <p:spPr>
            <a:xfrm>
              <a:off x="4241588" y="2766113"/>
              <a:ext cx="297499" cy="404570"/>
            </a:xfrm>
            <a:prstGeom prst="downArrow">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72" name="Rectangle 71"/>
            <p:cNvSpPr/>
            <p:nvPr/>
          </p:nvSpPr>
          <p:spPr>
            <a:xfrm>
              <a:off x="3964423" y="2599691"/>
              <a:ext cx="854569" cy="131938"/>
            </a:xfrm>
            <a:prstGeom prst="rect">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nvGrpSpPr>
            <p:cNvPr id="247" name="Group 216"/>
            <p:cNvGrpSpPr/>
            <p:nvPr/>
          </p:nvGrpSpPr>
          <p:grpSpPr>
            <a:xfrm>
              <a:off x="3964423" y="2075825"/>
              <a:ext cx="846644" cy="488182"/>
              <a:chOff x="3524108" y="1643865"/>
              <a:chExt cx="1571210" cy="416963"/>
            </a:xfrm>
          </p:grpSpPr>
          <p:sp>
            <p:nvSpPr>
              <p:cNvPr id="74" name="Rectangle 73"/>
              <p:cNvSpPr/>
              <p:nvPr/>
            </p:nvSpPr>
            <p:spPr bwMode="gray">
              <a:xfrm rot="5400000">
                <a:off x="4711367" y="1676877"/>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Register</a:t>
                </a:r>
              </a:p>
            </p:txBody>
          </p:sp>
          <p:sp>
            <p:nvSpPr>
              <p:cNvPr id="75" name="Rectangle 74"/>
              <p:cNvSpPr/>
              <p:nvPr/>
            </p:nvSpPr>
            <p:spPr bwMode="gray">
              <a:xfrm rot="5400000">
                <a:off x="4304611" y="1676877"/>
                <a:ext cx="416963" cy="350939"/>
              </a:xfrm>
              <a:prstGeom prst="rect">
                <a:avLst/>
              </a:prstGeom>
              <a:solidFill>
                <a:srgbClr val="FF0000"/>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Initiate</a:t>
                </a:r>
              </a:p>
            </p:txBody>
          </p:sp>
          <p:sp>
            <p:nvSpPr>
              <p:cNvPr id="76" name="Rectangle 75"/>
              <p:cNvSpPr/>
              <p:nvPr/>
            </p:nvSpPr>
            <p:spPr bwMode="gray">
              <a:xfrm rot="5400000">
                <a:off x="3897853" y="1676877"/>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Activate</a:t>
                </a:r>
              </a:p>
            </p:txBody>
          </p:sp>
          <p:sp>
            <p:nvSpPr>
              <p:cNvPr id="77" name="Rectangle 76"/>
              <p:cNvSpPr/>
              <p:nvPr/>
            </p:nvSpPr>
            <p:spPr bwMode="gray">
              <a:xfrm rot="5400000">
                <a:off x="3491096" y="1676877"/>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Create</a:t>
                </a:r>
              </a:p>
            </p:txBody>
          </p:sp>
        </p:grpSp>
        <p:cxnSp>
          <p:nvCxnSpPr>
            <p:cNvPr id="78" name="Elbow Connector 63"/>
            <p:cNvCxnSpPr/>
            <p:nvPr/>
          </p:nvCxnSpPr>
          <p:spPr>
            <a:xfrm rot="5400000" flipH="1" flipV="1">
              <a:off x="4509822" y="1678836"/>
              <a:ext cx="384504" cy="409476"/>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79" name="Down Arrow 78"/>
            <p:cNvSpPr/>
            <p:nvPr/>
          </p:nvSpPr>
          <p:spPr>
            <a:xfrm rot="16200000">
              <a:off x="3290685" y="3493564"/>
              <a:ext cx="302408" cy="404570"/>
            </a:xfrm>
            <a:prstGeom prst="downArrow">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80" name="Rectangle 79"/>
            <p:cNvSpPr/>
            <p:nvPr/>
          </p:nvSpPr>
          <p:spPr>
            <a:xfrm rot="16200000">
              <a:off x="2205308" y="3575319"/>
              <a:ext cx="1867686" cy="131938"/>
            </a:xfrm>
            <a:prstGeom prst="rect">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81" name="Rectangle 80"/>
            <p:cNvSpPr/>
            <p:nvPr/>
          </p:nvSpPr>
          <p:spPr>
            <a:xfrm>
              <a:off x="3964423" y="4684522"/>
              <a:ext cx="854569" cy="131938"/>
            </a:xfrm>
            <a:prstGeom prst="rect">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nvGrpSpPr>
            <p:cNvPr id="248" name="Group 217"/>
            <p:cNvGrpSpPr/>
            <p:nvPr/>
          </p:nvGrpSpPr>
          <p:grpSpPr>
            <a:xfrm>
              <a:off x="3964422" y="4847512"/>
              <a:ext cx="846644" cy="488182"/>
              <a:chOff x="3512763" y="4700684"/>
              <a:chExt cx="1571210" cy="416963"/>
            </a:xfrm>
          </p:grpSpPr>
          <p:sp>
            <p:nvSpPr>
              <p:cNvPr id="83" name="Rectangle 82"/>
              <p:cNvSpPr/>
              <p:nvPr/>
            </p:nvSpPr>
            <p:spPr bwMode="gray">
              <a:xfrm rot="5400000">
                <a:off x="4700022"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Register</a:t>
                </a:r>
              </a:p>
            </p:txBody>
          </p:sp>
          <p:sp>
            <p:nvSpPr>
              <p:cNvPr id="84" name="Rectangle 83"/>
              <p:cNvSpPr/>
              <p:nvPr/>
            </p:nvSpPr>
            <p:spPr bwMode="gray">
              <a:xfrm rot="5400000">
                <a:off x="4293266"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Initiate</a:t>
                </a:r>
              </a:p>
            </p:txBody>
          </p:sp>
          <p:sp>
            <p:nvSpPr>
              <p:cNvPr id="85" name="Rectangle 84"/>
              <p:cNvSpPr/>
              <p:nvPr/>
            </p:nvSpPr>
            <p:spPr bwMode="gray">
              <a:xfrm rot="5400000">
                <a:off x="3886508"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Activate</a:t>
                </a:r>
              </a:p>
            </p:txBody>
          </p:sp>
          <p:sp>
            <p:nvSpPr>
              <p:cNvPr id="86" name="Rectangle 85"/>
              <p:cNvSpPr/>
              <p:nvPr/>
            </p:nvSpPr>
            <p:spPr bwMode="gray">
              <a:xfrm rot="5400000">
                <a:off x="3479751"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Create</a:t>
                </a:r>
              </a:p>
            </p:txBody>
          </p:sp>
        </p:grpSp>
        <p:sp>
          <p:nvSpPr>
            <p:cNvPr id="87" name="Down Arrow 86"/>
            <p:cNvSpPr/>
            <p:nvPr/>
          </p:nvSpPr>
          <p:spPr>
            <a:xfrm>
              <a:off x="4229969" y="4251536"/>
              <a:ext cx="297499" cy="404570"/>
            </a:xfrm>
            <a:prstGeom prst="downArrow">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nvGrpSpPr>
            <p:cNvPr id="249" name="Group 229"/>
            <p:cNvGrpSpPr/>
            <p:nvPr/>
          </p:nvGrpSpPr>
          <p:grpSpPr>
            <a:xfrm rot="18900000">
              <a:off x="5186452" y="4371862"/>
              <a:ext cx="854569" cy="651172"/>
              <a:chOff x="3969103" y="4654168"/>
              <a:chExt cx="985994" cy="751316"/>
            </a:xfrm>
          </p:grpSpPr>
          <p:sp>
            <p:nvSpPr>
              <p:cNvPr id="89" name="Rectangle 88"/>
              <p:cNvSpPr/>
              <p:nvPr/>
            </p:nvSpPr>
            <p:spPr>
              <a:xfrm>
                <a:off x="3969103" y="4654168"/>
                <a:ext cx="985994" cy="152229"/>
              </a:xfrm>
              <a:prstGeom prst="rect">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nvGrpSpPr>
              <p:cNvPr id="250" name="Group 224"/>
              <p:cNvGrpSpPr/>
              <p:nvPr/>
            </p:nvGrpSpPr>
            <p:grpSpPr>
              <a:xfrm>
                <a:off x="3969098" y="4842224"/>
                <a:ext cx="976848" cy="563260"/>
                <a:chOff x="3512763" y="4700684"/>
                <a:chExt cx="1571210" cy="416963"/>
              </a:xfrm>
            </p:grpSpPr>
            <p:sp>
              <p:nvSpPr>
                <p:cNvPr id="91" name="Rectangle 90"/>
                <p:cNvSpPr/>
                <p:nvPr/>
              </p:nvSpPr>
              <p:spPr bwMode="gray">
                <a:xfrm rot="5400000">
                  <a:off x="4700022"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Register</a:t>
                  </a:r>
                </a:p>
              </p:txBody>
            </p:sp>
            <p:sp>
              <p:nvSpPr>
                <p:cNvPr id="92" name="Rectangle 91"/>
                <p:cNvSpPr/>
                <p:nvPr/>
              </p:nvSpPr>
              <p:spPr bwMode="gray">
                <a:xfrm rot="5400000">
                  <a:off x="4293266"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Initiate</a:t>
                  </a:r>
                </a:p>
              </p:txBody>
            </p:sp>
            <p:sp>
              <p:nvSpPr>
                <p:cNvPr id="93" name="Rectangle 92"/>
                <p:cNvSpPr/>
                <p:nvPr/>
              </p:nvSpPr>
              <p:spPr bwMode="gray">
                <a:xfrm rot="5400000">
                  <a:off x="3886508" y="4733696"/>
                  <a:ext cx="416963" cy="350939"/>
                </a:xfrm>
                <a:prstGeom prst="rect">
                  <a:avLst/>
                </a:prstGeom>
                <a:solidFill>
                  <a:srgbClr val="FF0000"/>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Activate</a:t>
                  </a:r>
                </a:p>
              </p:txBody>
            </p:sp>
            <p:sp>
              <p:nvSpPr>
                <p:cNvPr id="94" name="Rectangle 93"/>
                <p:cNvSpPr/>
                <p:nvPr/>
              </p:nvSpPr>
              <p:spPr bwMode="gray">
                <a:xfrm rot="5400000">
                  <a:off x="3479751" y="4733696"/>
                  <a:ext cx="416963" cy="350939"/>
                </a:xfrm>
                <a:prstGeom prst="rect">
                  <a:avLst/>
                </a:prstGeom>
                <a:solidFill>
                  <a:srgbClr val="BFBFBF"/>
                </a:solidFill>
                <a:ln w="12700" algn="ctr">
                  <a:noFill/>
                  <a:miter lim="800000"/>
                  <a:headEnd/>
                  <a:tailEnd/>
                </a:ln>
                <a:effectLst/>
              </p:spPr>
              <p:txBody>
                <a:bodyPr vert="horz" lIns="36005" tIns="0" rIns="0" bIns="0"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Create</a:t>
                  </a:r>
                </a:p>
              </p:txBody>
            </p:sp>
          </p:grpSp>
        </p:grpSp>
        <p:sp>
          <p:nvSpPr>
            <p:cNvPr id="95" name="Down Arrow 94"/>
            <p:cNvSpPr/>
            <p:nvPr/>
          </p:nvSpPr>
          <p:spPr>
            <a:xfrm rot="18900000">
              <a:off x="5105436" y="4116516"/>
              <a:ext cx="302408" cy="404570"/>
            </a:xfrm>
            <a:prstGeom prst="downArrow">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7" name="Rectangle 96"/>
            <p:cNvSpPr/>
            <p:nvPr/>
          </p:nvSpPr>
          <p:spPr bwMode="gray">
            <a:xfrm>
              <a:off x="5787106" y="2429403"/>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Update</a:t>
              </a:r>
            </a:p>
          </p:txBody>
        </p:sp>
        <p:sp>
          <p:nvSpPr>
            <p:cNvPr id="98" name="Rectangle 97"/>
            <p:cNvSpPr/>
            <p:nvPr/>
          </p:nvSpPr>
          <p:spPr bwMode="gray">
            <a:xfrm>
              <a:off x="5787106" y="2938141"/>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Evaluate</a:t>
              </a:r>
            </a:p>
          </p:txBody>
        </p:sp>
        <p:sp>
          <p:nvSpPr>
            <p:cNvPr id="99" name="Rectangle 98"/>
            <p:cNvSpPr/>
            <p:nvPr/>
          </p:nvSpPr>
          <p:spPr bwMode="gray">
            <a:xfrm>
              <a:off x="5787106" y="3107719"/>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Provide</a:t>
              </a:r>
            </a:p>
          </p:txBody>
        </p:sp>
        <p:sp>
          <p:nvSpPr>
            <p:cNvPr id="100" name="Rectangle 99"/>
            <p:cNvSpPr/>
            <p:nvPr/>
          </p:nvSpPr>
          <p:spPr bwMode="gray">
            <a:xfrm>
              <a:off x="5787106" y="3975952"/>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Retrieve</a:t>
              </a:r>
            </a:p>
          </p:txBody>
        </p:sp>
        <p:sp>
          <p:nvSpPr>
            <p:cNvPr id="101" name="Rectangle 100"/>
            <p:cNvSpPr/>
            <p:nvPr/>
          </p:nvSpPr>
          <p:spPr bwMode="gray">
            <a:xfrm>
              <a:off x="5787106" y="2768561"/>
              <a:ext cx="564596" cy="145354"/>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Execute</a:t>
              </a:r>
            </a:p>
          </p:txBody>
        </p:sp>
        <p:sp>
          <p:nvSpPr>
            <p:cNvPr id="102" name="Rectangle 101"/>
            <p:cNvSpPr/>
            <p:nvPr/>
          </p:nvSpPr>
          <p:spPr bwMode="gray">
            <a:xfrm>
              <a:off x="5787106" y="3806374"/>
              <a:ext cx="564596" cy="145354"/>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Notify</a:t>
              </a:r>
            </a:p>
          </p:txBody>
        </p:sp>
        <p:sp>
          <p:nvSpPr>
            <p:cNvPr id="103" name="Rectangle 102"/>
            <p:cNvSpPr/>
            <p:nvPr/>
          </p:nvSpPr>
          <p:spPr bwMode="gray">
            <a:xfrm>
              <a:off x="5787106" y="3446877"/>
              <a:ext cx="564596" cy="145354"/>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Request</a:t>
              </a:r>
            </a:p>
          </p:txBody>
        </p:sp>
        <p:sp>
          <p:nvSpPr>
            <p:cNvPr id="104" name="Rectangle 103"/>
            <p:cNvSpPr/>
            <p:nvPr/>
          </p:nvSpPr>
          <p:spPr bwMode="gray">
            <a:xfrm>
              <a:off x="5787106" y="3277298"/>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Authorise</a:t>
              </a:r>
            </a:p>
          </p:txBody>
        </p:sp>
        <p:sp>
          <p:nvSpPr>
            <p:cNvPr id="105" name="Rectangle 104"/>
            <p:cNvSpPr/>
            <p:nvPr/>
          </p:nvSpPr>
          <p:spPr bwMode="gray">
            <a:xfrm>
              <a:off x="5787106" y="2598982"/>
              <a:ext cx="564596" cy="145354"/>
            </a:xfrm>
            <a:prstGeom prst="rect">
              <a:avLst/>
            </a:prstGeom>
            <a:solidFill>
              <a:srgbClr val="FF0000"/>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Record</a:t>
              </a:r>
            </a:p>
          </p:txBody>
        </p:sp>
        <p:sp>
          <p:nvSpPr>
            <p:cNvPr id="106" name="Rectangle 105"/>
            <p:cNvSpPr/>
            <p:nvPr/>
          </p:nvSpPr>
          <p:spPr bwMode="gray">
            <a:xfrm>
              <a:off x="5787106" y="3616456"/>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Terminate</a:t>
              </a:r>
            </a:p>
          </p:txBody>
        </p:sp>
        <p:sp>
          <p:nvSpPr>
            <p:cNvPr id="107" name="Rectangle 106"/>
            <p:cNvSpPr/>
            <p:nvPr/>
          </p:nvSpPr>
          <p:spPr bwMode="gray">
            <a:xfrm>
              <a:off x="5787106" y="2260628"/>
              <a:ext cx="564596" cy="145354"/>
            </a:xfrm>
            <a:prstGeom prst="rect">
              <a:avLst/>
            </a:prstGeom>
            <a:solidFill>
              <a:srgbClr val="BFBFBF"/>
            </a:solidFill>
            <a:ln w="12700" algn="ctr">
              <a:noFill/>
              <a:miter lim="800000"/>
              <a:headEnd/>
              <a:tailEnd/>
            </a:ln>
            <a:effectLst/>
          </p:spPr>
          <p:txBody>
            <a:bodyPr vert="horz" lIns="36005" tIns="46806" rIns="0" bIns="46806" anchor="ctr"/>
            <a:lstStyle/>
            <a:p>
              <a:pPr marL="0" lvl="1" algn="ctr" defTabSz="676997">
                <a:lnSpc>
                  <a:spcPct val="80000"/>
                </a:lnSpc>
                <a:buClr>
                  <a:srgbClr val="F0AB00"/>
                </a:buClr>
                <a:buSzPct val="80000"/>
                <a:defRPr/>
              </a:pPr>
              <a:r>
                <a:rPr lang="en-US" sz="900" b="1" dirty="0">
                  <a:solidFill>
                    <a:srgbClr val="000000"/>
                  </a:solidFill>
                  <a:latin typeface="Arial Narrow"/>
                  <a:cs typeface="Arial Narrow"/>
                </a:rPr>
                <a:t>Configure</a:t>
              </a:r>
            </a:p>
          </p:txBody>
        </p:sp>
        <p:sp>
          <p:nvSpPr>
            <p:cNvPr id="108" name="Rectangle 107"/>
            <p:cNvSpPr/>
            <p:nvPr/>
          </p:nvSpPr>
          <p:spPr>
            <a:xfrm rot="16200000">
              <a:off x="4749995" y="3120747"/>
              <a:ext cx="1867686" cy="131938"/>
            </a:xfrm>
            <a:prstGeom prst="rect">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9" name="Down Arrow 108"/>
            <p:cNvSpPr/>
            <p:nvPr/>
          </p:nvSpPr>
          <p:spPr>
            <a:xfrm rot="16200000">
              <a:off x="5247708" y="3495951"/>
              <a:ext cx="302408" cy="404570"/>
            </a:xfrm>
            <a:prstGeom prst="downArrow">
              <a:avLst/>
            </a:prstGeom>
            <a:solidFill>
              <a:srgbClr val="000090"/>
            </a:solidFill>
            <a:ln>
              <a:noFill/>
            </a:ln>
            <a:effectLst/>
          </p:spPr>
          <p:style>
            <a:lnRef idx="1">
              <a:schemeClr val="accent4"/>
            </a:lnRef>
            <a:fillRef idx="2">
              <a:schemeClr val="accent4"/>
            </a:fillRef>
            <a:effectRef idx="1">
              <a:schemeClr val="accent4"/>
            </a:effectRef>
            <a:fontRef idx="minor">
              <a:schemeClr val="dk1"/>
            </a:fontRef>
          </p:style>
          <p:txBody>
            <a:bodyPr vert="vert270"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cxnSp>
          <p:nvCxnSpPr>
            <p:cNvPr id="110" name="Elbow Connector 63"/>
            <p:cNvCxnSpPr/>
            <p:nvPr/>
          </p:nvCxnSpPr>
          <p:spPr>
            <a:xfrm rot="10800000">
              <a:off x="1978153" y="4228385"/>
              <a:ext cx="483392" cy="95829"/>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1" name="Elbow Connector 63"/>
            <p:cNvCxnSpPr/>
            <p:nvPr/>
          </p:nvCxnSpPr>
          <p:spPr>
            <a:xfrm rot="10800000" flipV="1">
              <a:off x="1793619" y="4493790"/>
              <a:ext cx="667927" cy="337259"/>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2" name="Elbow Connector 63"/>
            <p:cNvCxnSpPr/>
            <p:nvPr/>
          </p:nvCxnSpPr>
          <p:spPr>
            <a:xfrm rot="10800000">
              <a:off x="1793619" y="2420380"/>
              <a:ext cx="667927" cy="526862"/>
            </a:xfrm>
            <a:prstGeom prst="bentConnector3">
              <a:avLst>
                <a:gd name="adj1" fmla="val 33748"/>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3" name="Elbow Connector 63"/>
            <p:cNvCxnSpPr/>
            <p:nvPr/>
          </p:nvCxnSpPr>
          <p:spPr>
            <a:xfrm rot="10800000">
              <a:off x="1793619" y="2420381"/>
              <a:ext cx="667927" cy="696441"/>
            </a:xfrm>
            <a:prstGeom prst="bentConnector3">
              <a:avLst>
                <a:gd name="adj1" fmla="val 33748"/>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4" name="Elbow Connector 63"/>
            <p:cNvCxnSpPr/>
            <p:nvPr/>
          </p:nvCxnSpPr>
          <p:spPr>
            <a:xfrm rot="10800000">
              <a:off x="1978153" y="3023048"/>
              <a:ext cx="483392" cy="263352"/>
            </a:xfrm>
            <a:prstGeom prst="bentConnector3">
              <a:avLst>
                <a:gd name="adj1" fmla="val 65719"/>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5" name="Elbow Connector 63"/>
            <p:cNvCxnSpPr/>
            <p:nvPr/>
          </p:nvCxnSpPr>
          <p:spPr>
            <a:xfrm rot="10800000">
              <a:off x="1793619" y="3625717"/>
              <a:ext cx="667927" cy="508579"/>
            </a:xfrm>
            <a:prstGeom prst="bentConnector3">
              <a:avLst>
                <a:gd name="adj1" fmla="val 53251"/>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6" name="Elbow Connector 63"/>
            <p:cNvCxnSpPr/>
            <p:nvPr/>
          </p:nvCxnSpPr>
          <p:spPr>
            <a:xfrm rot="10800000">
              <a:off x="1793619" y="2420380"/>
              <a:ext cx="667927" cy="1544336"/>
            </a:xfrm>
            <a:prstGeom prst="bentConnector3">
              <a:avLst>
                <a:gd name="adj1" fmla="val 33748"/>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251" name="Group 552"/>
            <p:cNvGrpSpPr/>
            <p:nvPr/>
          </p:nvGrpSpPr>
          <p:grpSpPr>
            <a:xfrm>
              <a:off x="3487809" y="1142682"/>
              <a:ext cx="808999" cy="548640"/>
              <a:chOff x="7716504" y="4788812"/>
              <a:chExt cx="808999" cy="548640"/>
            </a:xfrm>
          </p:grpSpPr>
          <p:sp>
            <p:nvSpPr>
              <p:cNvPr id="118" name="Snip Same Side Corner Rectangle 117"/>
              <p:cNvSpPr>
                <a:spLocks noChangeAspect="1"/>
              </p:cNvSpPr>
              <p:nvPr/>
            </p:nvSpPr>
            <p:spPr bwMode="auto">
              <a:xfrm>
                <a:off x="7716504" y="4788812"/>
                <a:ext cx="808999" cy="548640"/>
              </a:xfrm>
              <a:prstGeom prst="snip2SameRect">
                <a:avLst>
                  <a:gd name="adj1" fmla="val 12992"/>
                  <a:gd name="adj2" fmla="val 14699"/>
                </a:avLst>
              </a:prstGeom>
              <a:solidFill>
                <a:srgbClr val="FFED6C">
                  <a:alpha val="90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19" name="Down Arrow 118"/>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0" name="Down Arrow 119"/>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1" name="Left-Right Arrow 120"/>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2" name="Right Arrow 121"/>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3" name="Rectangle 122"/>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4" name="Left-Right Arrow 123"/>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5" name="Snip Same Side Corner Rectangle 124"/>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0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Customer Offer</a:t>
                </a:r>
              </a:p>
            </p:txBody>
          </p:sp>
        </p:grpSp>
        <p:grpSp>
          <p:nvGrpSpPr>
            <p:cNvPr id="40" name="Group 552"/>
            <p:cNvGrpSpPr/>
            <p:nvPr/>
          </p:nvGrpSpPr>
          <p:grpSpPr>
            <a:xfrm>
              <a:off x="4502312" y="1142682"/>
              <a:ext cx="808999" cy="548640"/>
              <a:chOff x="7716504" y="4788812"/>
              <a:chExt cx="808999" cy="548640"/>
            </a:xfrm>
          </p:grpSpPr>
          <p:sp>
            <p:nvSpPr>
              <p:cNvPr id="127" name="Snip Same Side Corner Rectangle 126"/>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28" name="Down Arrow 127"/>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29" name="Down Arrow 128"/>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0" name="Left-Right Arrow 129"/>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1" name="Right Arrow 130"/>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2" name="Rectangle 131"/>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3" name="Left-Right Arrow 132"/>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4" name="Snip Same Side Corner Rectangle 133"/>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Account Recovery</a:t>
                </a:r>
              </a:p>
            </p:txBody>
          </p:sp>
        </p:grpSp>
        <p:grpSp>
          <p:nvGrpSpPr>
            <p:cNvPr id="49" name="Group 552"/>
            <p:cNvGrpSpPr/>
            <p:nvPr/>
          </p:nvGrpSpPr>
          <p:grpSpPr>
            <a:xfrm>
              <a:off x="6759443" y="2083126"/>
              <a:ext cx="808999" cy="548640"/>
              <a:chOff x="7716504" y="4788812"/>
              <a:chExt cx="808999" cy="548640"/>
            </a:xfrm>
          </p:grpSpPr>
          <p:sp>
            <p:nvSpPr>
              <p:cNvPr id="136" name="Snip Same Side Corner Rectangle 135"/>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37" name="Down Arrow 136"/>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8" name="Down Arrow 137"/>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39" name="Left-Right Arrow 138"/>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0" name="Right Arrow 139"/>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1" name="Rectangle 140"/>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2" name="Left-Right Arrow 141"/>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3" name="Snip Same Side Corner Rectangle 142"/>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Correspon-dence</a:t>
                </a:r>
              </a:p>
            </p:txBody>
          </p:sp>
        </p:grpSp>
        <p:grpSp>
          <p:nvGrpSpPr>
            <p:cNvPr id="61" name="Group 552"/>
            <p:cNvGrpSpPr/>
            <p:nvPr/>
          </p:nvGrpSpPr>
          <p:grpSpPr>
            <a:xfrm>
              <a:off x="6857138" y="3758498"/>
              <a:ext cx="808999" cy="548640"/>
              <a:chOff x="7716504" y="4788812"/>
              <a:chExt cx="808999" cy="548640"/>
            </a:xfrm>
          </p:grpSpPr>
          <p:sp>
            <p:nvSpPr>
              <p:cNvPr id="145" name="Snip Same Side Corner Rectangle 144"/>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46" name="Down Arrow 145"/>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7" name="Down Arrow 146"/>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8" name="Left-Right Arrow 147"/>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49" name="Right Arrow 148"/>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0" name="Rectangle 149"/>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1" name="Left-Right Arrow 150"/>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2" name="Snip Same Side Corner Rectangle 151"/>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Document Services</a:t>
                </a:r>
              </a:p>
            </p:txBody>
          </p:sp>
        </p:grpSp>
        <p:grpSp>
          <p:nvGrpSpPr>
            <p:cNvPr id="73" name="Group 552"/>
            <p:cNvGrpSpPr/>
            <p:nvPr/>
          </p:nvGrpSpPr>
          <p:grpSpPr>
            <a:xfrm>
              <a:off x="7708361" y="1664283"/>
              <a:ext cx="808999" cy="548640"/>
              <a:chOff x="7716504" y="4788812"/>
              <a:chExt cx="808999" cy="548640"/>
            </a:xfrm>
          </p:grpSpPr>
          <p:sp>
            <p:nvSpPr>
              <p:cNvPr id="154" name="Snip Same Side Corner Rectangle 153"/>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55" name="Down Arrow 154"/>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6" name="Down Arrow 155"/>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7" name="Left-Right Arrow 156"/>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8" name="Right Arrow 157"/>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59" name="Rectangle 158"/>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0" name="Left-Right Arrow 159"/>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1" name="Snip Same Side Corner Rectangle 160"/>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Customer Event History</a:t>
                </a:r>
              </a:p>
            </p:txBody>
          </p:sp>
        </p:grpSp>
        <p:grpSp>
          <p:nvGrpSpPr>
            <p:cNvPr id="82" name="Group 552"/>
            <p:cNvGrpSpPr/>
            <p:nvPr/>
          </p:nvGrpSpPr>
          <p:grpSpPr>
            <a:xfrm>
              <a:off x="6759443" y="1245440"/>
              <a:ext cx="808999" cy="548640"/>
              <a:chOff x="7716504" y="4788812"/>
              <a:chExt cx="808999" cy="548640"/>
            </a:xfrm>
          </p:grpSpPr>
          <p:sp>
            <p:nvSpPr>
              <p:cNvPr id="163" name="Snip Same Side Corner Rectangle 162"/>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64" name="Down Arrow 163"/>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5" name="Down Arrow 164"/>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6" name="Left-Right Arrow 165"/>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7" name="Right Arrow 166"/>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8" name="Rectangle 167"/>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69" name="Left-Right Arrow 168"/>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0" name="Snip Same Side Corner Rectangle 169"/>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Corporate Treasury</a:t>
                </a:r>
              </a:p>
            </p:txBody>
          </p:sp>
        </p:grpSp>
        <p:grpSp>
          <p:nvGrpSpPr>
            <p:cNvPr id="88" name="Group 552"/>
            <p:cNvGrpSpPr/>
            <p:nvPr/>
          </p:nvGrpSpPr>
          <p:grpSpPr>
            <a:xfrm>
              <a:off x="6857138" y="4596184"/>
              <a:ext cx="808999" cy="548640"/>
              <a:chOff x="7716504" y="4788812"/>
              <a:chExt cx="808999" cy="548640"/>
            </a:xfrm>
          </p:grpSpPr>
          <p:sp>
            <p:nvSpPr>
              <p:cNvPr id="172" name="Snip Same Side Corner Rectangle 171"/>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73" name="Down Arrow 172"/>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4" name="Down Arrow 173"/>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5" name="Left-Right Arrow 174"/>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6" name="Right Arrow 175"/>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7" name="Rectangle 176"/>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8" name="Left-Right Arrow 177"/>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79" name="Snip Same Side Corner Rectangle 178"/>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Open Item Management</a:t>
                </a:r>
              </a:p>
            </p:txBody>
          </p:sp>
        </p:grpSp>
        <p:grpSp>
          <p:nvGrpSpPr>
            <p:cNvPr id="90" name="Group 552"/>
            <p:cNvGrpSpPr/>
            <p:nvPr/>
          </p:nvGrpSpPr>
          <p:grpSpPr>
            <a:xfrm>
              <a:off x="6759443" y="2920812"/>
              <a:ext cx="808999" cy="548640"/>
              <a:chOff x="7716504" y="4788812"/>
              <a:chExt cx="808999" cy="548640"/>
            </a:xfrm>
          </p:grpSpPr>
          <p:sp>
            <p:nvSpPr>
              <p:cNvPr id="181" name="Snip Same Side Corner Rectangle 180"/>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82" name="Down Arrow 181"/>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3" name="Down Arrow 182"/>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4" name="Left-Right Arrow 183"/>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5" name="Right Arrow 184"/>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6" name="Rectangle 185"/>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7" name="Left-Right Arrow 186"/>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88" name="Snip Same Side Corner Rectangle 187"/>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Position Keeping</a:t>
                </a:r>
              </a:p>
            </p:txBody>
          </p:sp>
        </p:grpSp>
        <p:grpSp>
          <p:nvGrpSpPr>
            <p:cNvPr id="96" name="Group 552"/>
            <p:cNvGrpSpPr/>
            <p:nvPr/>
          </p:nvGrpSpPr>
          <p:grpSpPr>
            <a:xfrm>
              <a:off x="7708361" y="2501969"/>
              <a:ext cx="808999" cy="548640"/>
              <a:chOff x="7716504" y="4788812"/>
              <a:chExt cx="808999" cy="548640"/>
            </a:xfrm>
          </p:grpSpPr>
          <p:sp>
            <p:nvSpPr>
              <p:cNvPr id="190" name="Snip Same Side Corner Rectangle 189"/>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191" name="Down Arrow 190"/>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2" name="Down Arrow 191"/>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3" name="Left-Right Arrow 192"/>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4" name="Right Arrow 193"/>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5" name="Rectangle 194"/>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6" name="Left-Right Arrow 195"/>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197" name="Snip Same Side Corner Rectangle 196"/>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Payment Order</a:t>
                </a:r>
              </a:p>
            </p:txBody>
          </p:sp>
        </p:grpSp>
        <p:grpSp>
          <p:nvGrpSpPr>
            <p:cNvPr id="117" name="Group 552"/>
            <p:cNvGrpSpPr/>
            <p:nvPr/>
          </p:nvGrpSpPr>
          <p:grpSpPr>
            <a:xfrm>
              <a:off x="7708361" y="3339655"/>
              <a:ext cx="808999" cy="548640"/>
              <a:chOff x="7716504" y="4788812"/>
              <a:chExt cx="808999" cy="548640"/>
            </a:xfrm>
          </p:grpSpPr>
          <p:sp>
            <p:nvSpPr>
              <p:cNvPr id="199" name="Snip Same Side Corner Rectangle 198"/>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200" name="Down Arrow 199"/>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1" name="Down Arrow 200"/>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2" name="Left-Right Arrow 201"/>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3" name="Right Arrow 202"/>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4" name="Rectangle 203"/>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5" name="Left-Right Arrow 204"/>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06" name="Snip Same Side Corner Rectangle 205"/>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4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Financial Accounting</a:t>
                </a:r>
              </a:p>
            </p:txBody>
          </p:sp>
        </p:grpSp>
        <p:grpSp>
          <p:nvGrpSpPr>
            <p:cNvPr id="126" name="Group 552"/>
            <p:cNvGrpSpPr/>
            <p:nvPr/>
          </p:nvGrpSpPr>
          <p:grpSpPr>
            <a:xfrm>
              <a:off x="5761333" y="5422543"/>
              <a:ext cx="808999" cy="548640"/>
              <a:chOff x="7716504" y="4788812"/>
              <a:chExt cx="808999" cy="548640"/>
            </a:xfrm>
          </p:grpSpPr>
          <p:sp>
            <p:nvSpPr>
              <p:cNvPr id="208" name="Snip Same Side Corner Rectangle 207"/>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209" name="Down Arrow 208"/>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0" name="Down Arrow 209"/>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1" name="Left-Right Arrow 210"/>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2" name="Right Arrow 211"/>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3" name="Rectangle 212"/>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4" name="Left-Right Arrow 213"/>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15" name="Snip Same Side Corner Rectangle 214"/>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4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Position Keeping</a:t>
                </a:r>
              </a:p>
            </p:txBody>
          </p:sp>
        </p:grpSp>
        <p:cxnSp>
          <p:nvCxnSpPr>
            <p:cNvPr id="216" name="Elbow Connector 63"/>
            <p:cNvCxnSpPr/>
            <p:nvPr/>
          </p:nvCxnSpPr>
          <p:spPr>
            <a:xfrm rot="16200000" flipV="1">
              <a:off x="5757461" y="5014170"/>
              <a:ext cx="414578" cy="402167"/>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135" name="Group 552"/>
            <p:cNvGrpSpPr/>
            <p:nvPr/>
          </p:nvGrpSpPr>
          <p:grpSpPr>
            <a:xfrm>
              <a:off x="7708361" y="5015031"/>
              <a:ext cx="808999" cy="548640"/>
              <a:chOff x="7716504" y="4788812"/>
              <a:chExt cx="808999" cy="548640"/>
            </a:xfrm>
          </p:grpSpPr>
          <p:sp>
            <p:nvSpPr>
              <p:cNvPr id="218" name="Snip Same Side Corner Rectangle 217"/>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219" name="Down Arrow 218"/>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0" name="Down Arrow 219"/>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1" name="Left-Right Arrow 220"/>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2" name="Right Arrow 221"/>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3" name="Rectangle 222"/>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4" name="Left-Right Arrow 223"/>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5" name="Snip Same Side Corner Rectangle 224"/>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Information Provider Operations</a:t>
                </a:r>
              </a:p>
            </p:txBody>
          </p:sp>
        </p:grpSp>
        <p:grpSp>
          <p:nvGrpSpPr>
            <p:cNvPr id="144" name="Group 552"/>
            <p:cNvGrpSpPr/>
            <p:nvPr/>
          </p:nvGrpSpPr>
          <p:grpSpPr>
            <a:xfrm>
              <a:off x="7806056" y="4177341"/>
              <a:ext cx="808999" cy="548640"/>
              <a:chOff x="7716504" y="4788812"/>
              <a:chExt cx="808999" cy="548640"/>
            </a:xfrm>
          </p:grpSpPr>
          <p:sp>
            <p:nvSpPr>
              <p:cNvPr id="227" name="Snip Same Side Corner Rectangle 226"/>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1000" b="1" dirty="0">
                  <a:solidFill>
                    <a:srgbClr val="000000"/>
                  </a:solidFill>
                  <a:latin typeface="Arial Narrow"/>
                  <a:ea typeface="ＭＳ Ｐゴシック" pitchFamily="1" charset="-128"/>
                  <a:cs typeface="Arial Narrow"/>
                </a:endParaRPr>
              </a:p>
            </p:txBody>
          </p:sp>
          <p:sp>
            <p:nvSpPr>
              <p:cNvPr id="228" name="Down Arrow 227"/>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29" name="Down Arrow 228"/>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30" name="Left-Right Arrow 229"/>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31" name="Right Arrow 230"/>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32" name="Rectangle 231"/>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33" name="Left-Right Arrow 232"/>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1000" b="1" dirty="0">
                  <a:solidFill>
                    <a:srgbClr val="FFFFFF"/>
                  </a:solidFill>
                  <a:latin typeface="Arial"/>
                  <a:cs typeface="Arial"/>
                </a:endParaRPr>
              </a:p>
            </p:txBody>
          </p:sp>
          <p:sp>
            <p:nvSpPr>
              <p:cNvPr id="234" name="Snip Same Side Corner Rectangle 233"/>
              <p:cNvSpPr>
                <a:spLocks noChangeAspect="1"/>
              </p:cNvSpPr>
              <p:nvPr/>
            </p:nvSpPr>
            <p:spPr bwMode="auto">
              <a:xfrm>
                <a:off x="7716504" y="4788812"/>
                <a:ext cx="808999" cy="548640"/>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wrap="square"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1000" b="1" dirty="0">
                    <a:solidFill>
                      <a:srgbClr val="000000"/>
                    </a:solidFill>
                    <a:latin typeface="Arial Narrow"/>
                    <a:ea typeface="ＭＳ Ｐゴシック" pitchFamily="1" charset="-128"/>
                    <a:cs typeface="Arial Narrow"/>
                  </a:rPr>
                  <a:t>Collateral Management</a:t>
                </a:r>
              </a:p>
            </p:txBody>
          </p:sp>
        </p:grpSp>
        <p:cxnSp>
          <p:nvCxnSpPr>
            <p:cNvPr id="235" name="Elbow Connector 63"/>
            <p:cNvCxnSpPr>
              <a:endCxn id="105" idx="3"/>
            </p:cNvCxnSpPr>
            <p:nvPr/>
          </p:nvCxnSpPr>
          <p:spPr>
            <a:xfrm rot="10800000" flipV="1">
              <a:off x="6351703" y="1519759"/>
              <a:ext cx="407741" cy="1151899"/>
            </a:xfrm>
            <a:prstGeom prst="bentConnector3">
              <a:avLst>
                <a:gd name="adj1" fmla="val 7396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36" name="Elbow Connector 63"/>
            <p:cNvCxnSpPr>
              <a:endCxn id="101" idx="3"/>
            </p:cNvCxnSpPr>
            <p:nvPr/>
          </p:nvCxnSpPr>
          <p:spPr>
            <a:xfrm rot="10800000">
              <a:off x="6351703" y="2841238"/>
              <a:ext cx="407741" cy="353894"/>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37" name="Elbow Connector 63"/>
            <p:cNvCxnSpPr>
              <a:endCxn id="101" idx="3"/>
            </p:cNvCxnSpPr>
            <p:nvPr/>
          </p:nvCxnSpPr>
          <p:spPr>
            <a:xfrm rot="10800000" flipV="1">
              <a:off x="6351703" y="2357446"/>
              <a:ext cx="407741" cy="483792"/>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38" name="Elbow Connector 63"/>
            <p:cNvCxnSpPr>
              <a:endCxn id="101" idx="3"/>
            </p:cNvCxnSpPr>
            <p:nvPr/>
          </p:nvCxnSpPr>
          <p:spPr>
            <a:xfrm rot="10800000" flipV="1">
              <a:off x="6351703" y="2776288"/>
              <a:ext cx="1356659" cy="64949"/>
            </a:xfrm>
            <a:prstGeom prst="bentConnector3">
              <a:avLst>
                <a:gd name="adj1" fmla="val 84406"/>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39" name="Elbow Connector 63"/>
            <p:cNvCxnSpPr>
              <a:endCxn id="105" idx="3"/>
            </p:cNvCxnSpPr>
            <p:nvPr/>
          </p:nvCxnSpPr>
          <p:spPr>
            <a:xfrm rot="10800000" flipV="1">
              <a:off x="6351703" y="1947061"/>
              <a:ext cx="1356659" cy="724597"/>
            </a:xfrm>
            <a:prstGeom prst="bentConnector3">
              <a:avLst>
                <a:gd name="adj1" fmla="val 91607"/>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40" name="Elbow Connector 63"/>
            <p:cNvCxnSpPr>
              <a:endCxn id="101" idx="3"/>
            </p:cNvCxnSpPr>
            <p:nvPr/>
          </p:nvCxnSpPr>
          <p:spPr>
            <a:xfrm rot="10800000">
              <a:off x="6351703" y="2841239"/>
              <a:ext cx="1356659" cy="772737"/>
            </a:xfrm>
            <a:prstGeom prst="bentConnector3">
              <a:avLst>
                <a:gd name="adj1" fmla="val 85206"/>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41" name="Elbow Connector 63"/>
            <p:cNvCxnSpPr>
              <a:endCxn id="103" idx="3"/>
            </p:cNvCxnSpPr>
            <p:nvPr/>
          </p:nvCxnSpPr>
          <p:spPr>
            <a:xfrm rot="10800000">
              <a:off x="6351702" y="3519554"/>
              <a:ext cx="505436" cy="513264"/>
            </a:xfrm>
            <a:prstGeom prst="bentConnector3">
              <a:avLst>
                <a:gd name="adj1" fmla="val 30671"/>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42" name="Elbow Connector 63"/>
            <p:cNvCxnSpPr>
              <a:endCxn id="103" idx="3"/>
            </p:cNvCxnSpPr>
            <p:nvPr/>
          </p:nvCxnSpPr>
          <p:spPr>
            <a:xfrm rot="10800000">
              <a:off x="6351702" y="3519554"/>
              <a:ext cx="1455362" cy="932108"/>
            </a:xfrm>
            <a:prstGeom prst="bentConnector3">
              <a:avLst>
                <a:gd name="adj1" fmla="val 76105"/>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43" name="Elbow Connector 63"/>
            <p:cNvCxnSpPr>
              <a:endCxn id="103" idx="3"/>
            </p:cNvCxnSpPr>
            <p:nvPr/>
          </p:nvCxnSpPr>
          <p:spPr>
            <a:xfrm rot="10800000">
              <a:off x="6351702" y="3519554"/>
              <a:ext cx="505436" cy="1350950"/>
            </a:xfrm>
            <a:prstGeom prst="bentConnector3">
              <a:avLst>
                <a:gd name="adj1" fmla="val 30671"/>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44" name="Elbow Connector 63"/>
            <p:cNvCxnSpPr>
              <a:endCxn id="102" idx="3"/>
            </p:cNvCxnSpPr>
            <p:nvPr/>
          </p:nvCxnSpPr>
          <p:spPr>
            <a:xfrm rot="10800000">
              <a:off x="6351703" y="3879051"/>
              <a:ext cx="1356659" cy="1410300"/>
            </a:xfrm>
            <a:prstGeom prst="bentConnector3">
              <a:avLst>
                <a:gd name="adj1" fmla="val 90807"/>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252" name="Rectangle 251"/>
            <p:cNvSpPr/>
            <p:nvPr/>
          </p:nvSpPr>
          <p:spPr>
            <a:xfrm>
              <a:off x="422111" y="993396"/>
              <a:ext cx="2717040" cy="265071"/>
            </a:xfrm>
            <a:prstGeom prst="rect">
              <a:avLst/>
            </a:prstGeom>
          </p:spPr>
          <p:txBody>
            <a:bodyPr wrap="square" lIns="0" rIns="0">
              <a:noAutofit/>
            </a:bodyPr>
            <a:lstStyle/>
            <a:p>
              <a:pPr defTabSz="676997"/>
              <a:r>
                <a:rPr lang="en-US" sz="1400" b="1" i="1" dirty="0">
                  <a:solidFill>
                    <a:srgbClr val="5F6062"/>
                  </a:solidFill>
                  <a:latin typeface="Helvetica"/>
                  <a:cs typeface="Helvetica"/>
                </a:rPr>
                <a:t>The Figure shows the main offered and called service operation connections for the Mortgage Loan fulfillment Service Domain</a:t>
              </a:r>
              <a:endParaRPr lang="en-US" sz="1400" i="1" dirty="0">
                <a:solidFill>
                  <a:srgbClr val="000000"/>
                </a:solidFill>
                <a:latin typeface="Calibri"/>
              </a:endParaRPr>
            </a:p>
          </p:txBody>
        </p:sp>
        <p:sp>
          <p:nvSpPr>
            <p:cNvPr id="253" name="Rectangle 252"/>
            <p:cNvSpPr/>
            <p:nvPr/>
          </p:nvSpPr>
          <p:spPr>
            <a:xfrm>
              <a:off x="2801823" y="5440652"/>
              <a:ext cx="1881645" cy="584776"/>
            </a:xfrm>
            <a:prstGeom prst="rect">
              <a:avLst/>
            </a:prstGeom>
          </p:spPr>
          <p:txBody>
            <a:bodyPr wrap="none">
              <a:spAutoFit/>
            </a:bodyPr>
            <a:lstStyle/>
            <a:p>
              <a:pPr defTabSz="676997"/>
              <a:r>
                <a:rPr lang="en-US" sz="1600" b="1" i="1" dirty="0">
                  <a:solidFill>
                    <a:srgbClr val="FF0000"/>
                  </a:solidFill>
                  <a:latin typeface="Helvetica"/>
                  <a:cs typeface="Helvetica"/>
                </a:rPr>
                <a:t>Delegated/Called</a:t>
              </a:r>
            </a:p>
            <a:p>
              <a:pPr defTabSz="676997"/>
              <a:r>
                <a:rPr lang="en-US" sz="1600" b="1" i="1" dirty="0">
                  <a:solidFill>
                    <a:srgbClr val="FF0000"/>
                  </a:solidFill>
                  <a:latin typeface="Helvetica"/>
                  <a:cs typeface="Helvetica"/>
                </a:rPr>
                <a:t>services</a:t>
              </a:r>
              <a:endParaRPr lang="en-US" sz="1600" i="1" dirty="0">
                <a:solidFill>
                  <a:srgbClr val="FF0000"/>
                </a:solidFill>
                <a:latin typeface="Calibri"/>
              </a:endParaRPr>
            </a:p>
          </p:txBody>
        </p:sp>
        <p:sp>
          <p:nvSpPr>
            <p:cNvPr id="254" name="Rectangle 253"/>
            <p:cNvSpPr/>
            <p:nvPr/>
          </p:nvSpPr>
          <p:spPr>
            <a:xfrm>
              <a:off x="1317533" y="5440652"/>
              <a:ext cx="1005403" cy="584775"/>
            </a:xfrm>
            <a:prstGeom prst="rect">
              <a:avLst/>
            </a:prstGeom>
          </p:spPr>
          <p:txBody>
            <a:bodyPr wrap="none">
              <a:spAutoFit/>
            </a:bodyPr>
            <a:lstStyle/>
            <a:p>
              <a:pPr defTabSz="676997"/>
              <a:r>
                <a:rPr lang="en-US" sz="1600" b="1" i="1" dirty="0">
                  <a:solidFill>
                    <a:srgbClr val="FF0000"/>
                  </a:solidFill>
                  <a:latin typeface="Helvetica"/>
                  <a:cs typeface="Helvetica"/>
                </a:rPr>
                <a:t>Offered</a:t>
              </a:r>
            </a:p>
            <a:p>
              <a:pPr defTabSz="676997"/>
              <a:r>
                <a:rPr lang="en-US" sz="1600" b="1" i="1" dirty="0">
                  <a:solidFill>
                    <a:srgbClr val="FF0000"/>
                  </a:solidFill>
                  <a:latin typeface="Helvetica"/>
                  <a:cs typeface="Helvetica"/>
                </a:rPr>
                <a:t>services</a:t>
              </a:r>
              <a:endParaRPr lang="en-US" sz="1600" i="1" dirty="0">
                <a:solidFill>
                  <a:srgbClr val="FF0000"/>
                </a:solidFill>
                <a:latin typeface="Calibri"/>
              </a:endParaRPr>
            </a:p>
          </p:txBody>
        </p:sp>
      </p:grpSp>
      <p:pic>
        <p:nvPicPr>
          <p:cNvPr id="256" name="Picture 7">
            <a:extLst>
              <a:ext uri="{FF2B5EF4-FFF2-40B4-BE49-F238E27FC236}">
                <a16:creationId xmlns:a16="http://schemas.microsoft.com/office/drawing/2014/main" id="{9E41C47D-938C-4B78-A0B8-BB2C4E0EF9B1}"/>
              </a:ext>
            </a:extLst>
          </p:cNvPr>
          <p:cNvPicPr>
            <a:picLocks noChangeAspect="1"/>
          </p:cNvPicPr>
          <p:nvPr/>
        </p:nvPicPr>
        <p:blipFill>
          <a:blip r:embed="rId3"/>
          <a:stretch>
            <a:fillRect/>
          </a:stretch>
        </p:blipFill>
        <p:spPr>
          <a:xfrm>
            <a:off x="609680" y="6558947"/>
            <a:ext cx="242309" cy="224435"/>
          </a:xfrm>
          <a:prstGeom prst="rect">
            <a:avLst/>
          </a:prstGeom>
        </p:spPr>
      </p:pic>
      <p:sp>
        <p:nvSpPr>
          <p:cNvPr id="257" name="Text Placeholder 15">
            <a:extLst>
              <a:ext uri="{FF2B5EF4-FFF2-40B4-BE49-F238E27FC236}">
                <a16:creationId xmlns:a16="http://schemas.microsoft.com/office/drawing/2014/main" id="{F8183443-7BF6-4370-B5B5-75F4F1F570FF}"/>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GB" dirty="0"/>
              <a:t>Fig. 17</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3AAEA5-86EA-42D7-A4A7-44A20805E66C}"/>
              </a:ext>
            </a:extLst>
          </p:cNvPr>
          <p:cNvSpPr>
            <a:spLocks noGrp="1"/>
          </p:cNvSpPr>
          <p:nvPr>
            <p:ph type="title"/>
          </p:nvPr>
        </p:nvSpPr>
        <p:spPr/>
        <p:txBody>
          <a:bodyPr>
            <a:normAutofit/>
          </a:bodyPr>
          <a:lstStyle/>
          <a:p>
            <a:r>
              <a:rPr lang="en-US" sz="2000" b="1" cap="all" noProof="0" dirty="0"/>
              <a:t>The BIAN Service Landscape</a:t>
            </a:r>
          </a:p>
        </p:txBody>
      </p:sp>
      <p:sp>
        <p:nvSpPr>
          <p:cNvPr id="3" name="Text Placeholder 2">
            <a:extLst>
              <a:ext uri="{FF2B5EF4-FFF2-40B4-BE49-F238E27FC236}">
                <a16:creationId xmlns:a16="http://schemas.microsoft.com/office/drawing/2014/main" id="{43BF279F-3EC9-4F16-894D-8F6DA62012BB}"/>
              </a:ext>
            </a:extLst>
          </p:cNvPr>
          <p:cNvSpPr>
            <a:spLocks noGrp="1"/>
          </p:cNvSpPr>
          <p:nvPr>
            <p:ph type="body" sz="quarter" idx="10"/>
          </p:nvPr>
        </p:nvSpPr>
        <p:spPr>
          <a:xfrm>
            <a:off x="1272258" y="838299"/>
            <a:ext cx="8834131" cy="4826746"/>
          </a:xfrm>
        </p:spPr>
        <p:txBody>
          <a:bodyPr/>
          <a:lstStyle/>
          <a:p>
            <a:r>
              <a:rPr lang="en-US" dirty="0"/>
              <a:t>The components of the BIAN Framework</a:t>
            </a:r>
            <a:endParaRPr lang="en-US" noProof="0" dirty="0"/>
          </a:p>
        </p:txBody>
      </p:sp>
      <p:pic>
        <p:nvPicPr>
          <p:cNvPr id="4" name="Picture 3">
            <a:extLst>
              <a:ext uri="{FF2B5EF4-FFF2-40B4-BE49-F238E27FC236}">
                <a16:creationId xmlns:a16="http://schemas.microsoft.com/office/drawing/2014/main" id="{62A52FB4-5DD0-4BB7-96C3-47A66D40905B}"/>
              </a:ext>
            </a:extLst>
          </p:cNvPr>
          <p:cNvPicPr>
            <a:picLocks noChangeAspect="1"/>
          </p:cNvPicPr>
          <p:nvPr/>
        </p:nvPicPr>
        <p:blipFill>
          <a:blip r:embed="rId3"/>
          <a:stretch>
            <a:fillRect/>
          </a:stretch>
        </p:blipFill>
        <p:spPr>
          <a:xfrm>
            <a:off x="552178" y="1270347"/>
            <a:ext cx="10729192" cy="5196074"/>
          </a:xfrm>
          <a:prstGeom prst="rect">
            <a:avLst/>
          </a:prstGeom>
        </p:spPr>
      </p:pic>
      <p:pic>
        <p:nvPicPr>
          <p:cNvPr id="6" name="Picture 7">
            <a:extLst>
              <a:ext uri="{FF2B5EF4-FFF2-40B4-BE49-F238E27FC236}">
                <a16:creationId xmlns:a16="http://schemas.microsoft.com/office/drawing/2014/main" id="{B57C7DAA-74F5-4C51-A1A4-93FD5274146F}"/>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1996205B-FACB-40BA-9F44-2BFB50FE1F6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nl-NL" dirty="0"/>
              <a:t>Fig. 1</a:t>
            </a:r>
            <a:endParaRPr lang="en-NL" dirty="0"/>
          </a:p>
        </p:txBody>
      </p:sp>
    </p:spTree>
    <p:extLst>
      <p:ext uri="{BB962C8B-B14F-4D97-AF65-F5344CB8AC3E}">
        <p14:creationId xmlns:p14="http://schemas.microsoft.com/office/powerpoint/2010/main" val="304757998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le 1"/>
          <p:cNvSpPr txBox="1">
            <a:spLocks/>
          </p:cNvSpPr>
          <p:nvPr/>
        </p:nvSpPr>
        <p:spPr>
          <a:xfrm>
            <a:off x="1382058" y="-12579"/>
            <a:ext cx="9145191" cy="423388"/>
          </a:xfrm>
          <a:prstGeom prst="rect">
            <a:avLst/>
          </a:prstGeom>
        </p:spPr>
        <p:txBody>
          <a:bodyPr tIns="0" bIns="0" anchor="ctr" anchorCtr="0"/>
          <a:lstStyle/>
          <a:p>
            <a:pPr algn="ctr" defTabSz="676997"/>
            <a:r>
              <a:rPr lang="en-US" sz="2000" b="1" cap="all" dirty="0">
                <a:solidFill>
                  <a:srgbClr val="000000"/>
                </a:solidFill>
                <a:latin typeface="Calibri"/>
              </a:rPr>
              <a:t>Example Wireframe</a:t>
            </a:r>
            <a:endParaRPr lang="en-GB" sz="2000" b="1" kern="0" cap="all" dirty="0">
              <a:solidFill>
                <a:srgbClr val="5F6062"/>
              </a:solidFill>
              <a:latin typeface="Calibri Light"/>
            </a:endParaRPr>
          </a:p>
        </p:txBody>
      </p:sp>
      <p:grpSp>
        <p:nvGrpSpPr>
          <p:cNvPr id="2" name="Group 2"/>
          <p:cNvGrpSpPr/>
          <p:nvPr/>
        </p:nvGrpSpPr>
        <p:grpSpPr>
          <a:xfrm>
            <a:off x="1382058" y="622275"/>
            <a:ext cx="9937105" cy="5951649"/>
            <a:chOff x="1132220" y="800409"/>
            <a:chExt cx="7314469" cy="5950874"/>
          </a:xfrm>
        </p:grpSpPr>
        <p:sp>
          <p:nvSpPr>
            <p:cNvPr id="4" name="Rectangle 3"/>
            <p:cNvSpPr/>
            <p:nvPr/>
          </p:nvSpPr>
          <p:spPr>
            <a:xfrm>
              <a:off x="2201000" y="800409"/>
              <a:ext cx="5368612" cy="584776"/>
            </a:xfrm>
            <a:prstGeom prst="rect">
              <a:avLst/>
            </a:prstGeom>
          </p:spPr>
          <p:txBody>
            <a:bodyPr wrap="square">
              <a:spAutoFit/>
            </a:bodyPr>
            <a:lstStyle/>
            <a:p>
              <a:pPr algn="ctr" defTabSz="676997">
                <a:spcAft>
                  <a:spcPts val="600"/>
                </a:spcAft>
              </a:pPr>
              <a:r>
                <a:rPr lang="en-US" sz="1600" b="1" dirty="0">
                  <a:solidFill>
                    <a:srgbClr val="000000"/>
                  </a:solidFill>
                  <a:latin typeface="Helvetica"/>
                  <a:cs typeface="Helvetica"/>
                </a:rPr>
                <a:t>Wireframe – Consumer Loan – Interest &amp; Redemption, Collections &amp; Customer Risk Revision</a:t>
              </a:r>
              <a:endParaRPr lang="en-US" sz="1400" b="1" dirty="0">
                <a:solidFill>
                  <a:srgbClr val="000000"/>
                </a:solidFill>
                <a:latin typeface="Helvetica"/>
                <a:cs typeface="Helvetica"/>
              </a:endParaRPr>
            </a:p>
          </p:txBody>
        </p:sp>
        <p:grpSp>
          <p:nvGrpSpPr>
            <p:cNvPr id="3" name="Group 5"/>
            <p:cNvGrpSpPr>
              <a:grpSpLocks noChangeAspect="1"/>
            </p:cNvGrpSpPr>
            <p:nvPr/>
          </p:nvGrpSpPr>
          <p:grpSpPr>
            <a:xfrm>
              <a:off x="1132220" y="1065767"/>
              <a:ext cx="7314469" cy="5685516"/>
              <a:chOff x="982794" y="765219"/>
              <a:chExt cx="7526231" cy="5850115"/>
            </a:xfrm>
          </p:grpSpPr>
          <p:grpSp>
            <p:nvGrpSpPr>
              <p:cNvPr id="5" name="Group 81"/>
              <p:cNvGrpSpPr>
                <a:grpSpLocks noChangeAspect="1"/>
              </p:cNvGrpSpPr>
              <p:nvPr/>
            </p:nvGrpSpPr>
            <p:grpSpPr>
              <a:xfrm>
                <a:off x="7216677" y="1225768"/>
                <a:ext cx="749808" cy="508496"/>
                <a:chOff x="2659470" y="2279284"/>
                <a:chExt cx="946094" cy="641614"/>
              </a:xfrm>
            </p:grpSpPr>
            <p:sp>
              <p:nvSpPr>
                <p:cNvPr id="274" name="Snip Same Side Corner Rectangle 273"/>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6" name="Group 80"/>
                <p:cNvGrpSpPr/>
                <p:nvPr/>
              </p:nvGrpSpPr>
              <p:grpSpPr>
                <a:xfrm>
                  <a:off x="2660649" y="2289176"/>
                  <a:ext cx="941261" cy="623441"/>
                  <a:chOff x="2660649" y="2289176"/>
                  <a:chExt cx="941261" cy="623441"/>
                </a:xfrm>
                <a:solidFill>
                  <a:srgbClr val="588E97"/>
                </a:solidFill>
              </p:grpSpPr>
              <p:sp>
                <p:nvSpPr>
                  <p:cNvPr id="277" name="Down Arrow 276"/>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8" name="Down Arrow 277"/>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9" name="Left-Right Arrow 278"/>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80" name="Right Arrow 279"/>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81" name="Rectangle 280"/>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82" name="Left-Right Arrow 281"/>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76" name="Snip Same Side Corner Rectangle 275"/>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Customer Billing</a:t>
                  </a:r>
                </a:p>
              </p:txBody>
            </p:sp>
          </p:grpSp>
          <p:cxnSp>
            <p:nvCxnSpPr>
              <p:cNvPr id="7" name="Elbow Connector 63"/>
              <p:cNvCxnSpPr>
                <a:stCxn id="92" idx="2"/>
                <a:endCxn id="258" idx="0"/>
              </p:cNvCxnSpPr>
              <p:nvPr/>
            </p:nvCxnSpPr>
            <p:spPr>
              <a:xfrm rot="10800000">
                <a:off x="1732602" y="1019468"/>
                <a:ext cx="5492916" cy="3008073"/>
              </a:xfrm>
              <a:prstGeom prst="bentConnector3">
                <a:avLst>
                  <a:gd name="adj1" fmla="val 5970"/>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8" name="Group 81"/>
              <p:cNvGrpSpPr>
                <a:grpSpLocks noChangeAspect="1"/>
              </p:cNvGrpSpPr>
              <p:nvPr/>
            </p:nvGrpSpPr>
            <p:grpSpPr>
              <a:xfrm>
                <a:off x="2160093" y="5463228"/>
                <a:ext cx="749808" cy="508496"/>
                <a:chOff x="2659470" y="2279284"/>
                <a:chExt cx="946094" cy="641614"/>
              </a:xfrm>
            </p:grpSpPr>
            <p:sp>
              <p:nvSpPr>
                <p:cNvPr id="265" name="Snip Same Side Corner Rectangle 264"/>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9" name="Group 80"/>
                <p:cNvGrpSpPr/>
                <p:nvPr/>
              </p:nvGrpSpPr>
              <p:grpSpPr>
                <a:xfrm>
                  <a:off x="2660649" y="2289176"/>
                  <a:ext cx="941261" cy="623441"/>
                  <a:chOff x="2660649" y="2289176"/>
                  <a:chExt cx="941261" cy="623441"/>
                </a:xfrm>
                <a:solidFill>
                  <a:srgbClr val="588E97"/>
                </a:solidFill>
              </p:grpSpPr>
              <p:sp>
                <p:nvSpPr>
                  <p:cNvPr id="268" name="Down Arrow 267"/>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9" name="Down Arrow 268"/>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0" name="Left-Right Arrow 269"/>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1" name="Right Arrow 270"/>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2" name="Rectangle 271"/>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73" name="Left-Right Arrow 272"/>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67" name="Snip Same Side Corner Rectangle 266"/>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Credit Risk Models</a:t>
                  </a:r>
                </a:p>
              </p:txBody>
            </p:sp>
          </p:grpSp>
          <p:grpSp>
            <p:nvGrpSpPr>
              <p:cNvPr id="21" name="Group 81"/>
              <p:cNvGrpSpPr>
                <a:grpSpLocks noChangeAspect="1"/>
              </p:cNvGrpSpPr>
              <p:nvPr/>
            </p:nvGrpSpPr>
            <p:grpSpPr>
              <a:xfrm>
                <a:off x="982794" y="765219"/>
                <a:ext cx="749808" cy="508496"/>
                <a:chOff x="2659470" y="2279284"/>
                <a:chExt cx="946094" cy="641614"/>
              </a:xfrm>
            </p:grpSpPr>
            <p:sp>
              <p:nvSpPr>
                <p:cNvPr id="256" name="Snip Same Side Corner Rectangle 255"/>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2" name="Group 80"/>
                <p:cNvGrpSpPr/>
                <p:nvPr/>
              </p:nvGrpSpPr>
              <p:grpSpPr>
                <a:xfrm>
                  <a:off x="2660649" y="2289176"/>
                  <a:ext cx="941261" cy="623441"/>
                  <a:chOff x="2660649" y="2289176"/>
                  <a:chExt cx="941261" cy="623441"/>
                </a:xfrm>
                <a:solidFill>
                  <a:srgbClr val="588E97"/>
                </a:solidFill>
              </p:grpSpPr>
              <p:sp>
                <p:nvSpPr>
                  <p:cNvPr id="259" name="Down Arrow 258"/>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0" name="Down Arrow 259"/>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1" name="Left-Right Arrow 260"/>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2" name="Right Arrow 150"/>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3" name="Rectangle 262"/>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64" name="Left-Right Arrow 263"/>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58" name="Snip Same Side Corner Rectangle 257"/>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algn="ctr" defTabSz="676997" eaLnBrk="0" hangingPunct="0">
                    <a:lnSpc>
                      <a:spcPct val="90000"/>
                    </a:lnSpc>
                    <a:defRPr/>
                  </a:pPr>
                  <a:r>
                    <a:rPr lang="en-US" sz="900" b="1" dirty="0">
                      <a:solidFill>
                        <a:srgbClr val="000000"/>
                      </a:solidFill>
                      <a:latin typeface="Arial Narrow"/>
                      <a:ea typeface="ＭＳ Ｐゴシック" pitchFamily="1" charset="-128"/>
                      <a:cs typeface="Arial Narrow"/>
                    </a:rPr>
                    <a:t>Loan</a:t>
                  </a:r>
                </a:p>
                <a:p>
                  <a:pPr algn="ctr" defTabSz="676997" eaLnBrk="0" hangingPunct="0">
                    <a:lnSpc>
                      <a:spcPct val="90000"/>
                    </a:lnSpc>
                    <a:defRPr/>
                  </a:pPr>
                  <a:r>
                    <a:rPr lang="en-US" sz="900" b="1" dirty="0">
                      <a:solidFill>
                        <a:srgbClr val="000000"/>
                      </a:solidFill>
                      <a:latin typeface="Arial Narrow"/>
                      <a:ea typeface="ＭＳ Ｐゴシック" pitchFamily="1" charset="-128"/>
                      <a:cs typeface="Arial Narrow"/>
                    </a:rPr>
                    <a:t>(any type)</a:t>
                  </a:r>
                </a:p>
              </p:txBody>
            </p:sp>
          </p:grpSp>
          <p:cxnSp>
            <p:nvCxnSpPr>
              <p:cNvPr id="10" name="Elbow Connector 63"/>
              <p:cNvCxnSpPr>
                <a:stCxn id="191" idx="2"/>
                <a:endCxn id="256" idx="0"/>
              </p:cNvCxnSpPr>
              <p:nvPr/>
            </p:nvCxnSpPr>
            <p:spPr>
              <a:xfrm rot="10800000">
                <a:off x="1732602" y="1019468"/>
                <a:ext cx="1764714" cy="460549"/>
              </a:xfrm>
              <a:prstGeom prst="bentConnector3">
                <a:avLst>
                  <a:gd name="adj1" fmla="val 14752"/>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1" name="Elbow Connector 63"/>
              <p:cNvCxnSpPr>
                <a:stCxn id="182" idx="2"/>
                <a:endCxn id="256" idx="0"/>
              </p:cNvCxnSpPr>
              <p:nvPr/>
            </p:nvCxnSpPr>
            <p:spPr>
              <a:xfrm rot="10800000">
                <a:off x="1732602" y="1019468"/>
                <a:ext cx="1764714" cy="1903271"/>
              </a:xfrm>
              <a:prstGeom prst="bentConnector3">
                <a:avLst>
                  <a:gd name="adj1" fmla="val 14752"/>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2" name="Elbow Connector 63"/>
              <p:cNvCxnSpPr>
                <a:stCxn id="173" idx="2"/>
                <a:endCxn id="258" idx="0"/>
              </p:cNvCxnSpPr>
              <p:nvPr/>
            </p:nvCxnSpPr>
            <p:spPr>
              <a:xfrm rot="10800000">
                <a:off x="1732602" y="1019467"/>
                <a:ext cx="1764714" cy="1181910"/>
              </a:xfrm>
              <a:prstGeom prst="bentConnector3">
                <a:avLst>
                  <a:gd name="adj1" fmla="val 14752"/>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3" name="Elbow Connector 63"/>
              <p:cNvCxnSpPr>
                <a:stCxn id="238" idx="2"/>
                <a:endCxn id="256" idx="0"/>
              </p:cNvCxnSpPr>
              <p:nvPr/>
            </p:nvCxnSpPr>
            <p:spPr>
              <a:xfrm rot="10800000">
                <a:off x="1732603" y="1019467"/>
                <a:ext cx="3616697" cy="1181910"/>
              </a:xfrm>
              <a:prstGeom prst="bentConnector3">
                <a:avLst>
                  <a:gd name="adj1" fmla="val 7004"/>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4" name="Elbow Connector 63"/>
              <p:cNvCxnSpPr>
                <a:stCxn id="276" idx="2"/>
                <a:endCxn id="258" idx="0"/>
              </p:cNvCxnSpPr>
              <p:nvPr/>
            </p:nvCxnSpPr>
            <p:spPr>
              <a:xfrm rot="10800000">
                <a:off x="1732603" y="1019468"/>
                <a:ext cx="5484075" cy="460549"/>
              </a:xfrm>
              <a:prstGeom prst="bentConnector3">
                <a:avLst>
                  <a:gd name="adj1" fmla="val 5812"/>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5" name="Elbow Connector 63"/>
              <p:cNvCxnSpPr>
                <a:stCxn id="218" idx="2"/>
                <a:endCxn id="276" idx="0"/>
              </p:cNvCxnSpPr>
              <p:nvPr/>
            </p:nvCxnSpPr>
            <p:spPr>
              <a:xfrm rot="10800000" flipH="1">
                <a:off x="7216677" y="1480017"/>
                <a:ext cx="749808" cy="1082771"/>
              </a:xfrm>
              <a:prstGeom prst="bentConnector5">
                <a:avLst>
                  <a:gd name="adj1" fmla="val -21847"/>
                  <a:gd name="adj2" fmla="val 50000"/>
                  <a:gd name="adj3" fmla="val 130488"/>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6" name="Elbow Connector 63"/>
              <p:cNvCxnSpPr>
                <a:stCxn id="209" idx="2"/>
                <a:endCxn id="258" idx="0"/>
              </p:cNvCxnSpPr>
              <p:nvPr/>
            </p:nvCxnSpPr>
            <p:spPr>
              <a:xfrm rot="10800000">
                <a:off x="1732603" y="1019468"/>
                <a:ext cx="3616697" cy="460549"/>
              </a:xfrm>
              <a:prstGeom prst="bentConnector3">
                <a:avLst>
                  <a:gd name="adj1" fmla="val 7004"/>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7" name="Elbow Connector 63"/>
              <p:cNvCxnSpPr>
                <a:stCxn id="229" idx="2"/>
                <a:endCxn id="258" idx="0"/>
              </p:cNvCxnSpPr>
              <p:nvPr/>
            </p:nvCxnSpPr>
            <p:spPr>
              <a:xfrm rot="10800000">
                <a:off x="1732603" y="1019467"/>
                <a:ext cx="5484075" cy="2270394"/>
              </a:xfrm>
              <a:prstGeom prst="bentConnector3">
                <a:avLst>
                  <a:gd name="adj1" fmla="val 5812"/>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8" name="Elbow Connector 63"/>
              <p:cNvCxnSpPr>
                <a:stCxn id="251" idx="0"/>
              </p:cNvCxnSpPr>
              <p:nvPr/>
            </p:nvCxnSpPr>
            <p:spPr>
              <a:xfrm rot="5400000" flipH="1" flipV="1">
                <a:off x="1124229" y="1458913"/>
                <a:ext cx="809740" cy="342802"/>
              </a:xfrm>
              <a:prstGeom prst="bentConnector4">
                <a:avLst>
                  <a:gd name="adj1" fmla="val 49967"/>
                  <a:gd name="adj2" fmla="val 140224"/>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19" name="Elbow Connector 63"/>
              <p:cNvCxnSpPr>
                <a:stCxn id="200" idx="2"/>
                <a:endCxn id="258" idx="0"/>
              </p:cNvCxnSpPr>
              <p:nvPr/>
            </p:nvCxnSpPr>
            <p:spPr>
              <a:xfrm rot="10800000">
                <a:off x="1732603" y="1019467"/>
                <a:ext cx="3616697" cy="2624632"/>
              </a:xfrm>
              <a:prstGeom prst="bentConnector3">
                <a:avLst>
                  <a:gd name="adj1" fmla="val 7004"/>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20" name="Elbow Connector 63"/>
              <p:cNvCxnSpPr>
                <a:stCxn id="164" idx="2"/>
                <a:endCxn id="258" idx="0"/>
              </p:cNvCxnSpPr>
              <p:nvPr/>
            </p:nvCxnSpPr>
            <p:spPr>
              <a:xfrm rot="10800000">
                <a:off x="1732603" y="1019468"/>
                <a:ext cx="3616697" cy="1903271"/>
              </a:xfrm>
              <a:prstGeom prst="bentConnector3">
                <a:avLst>
                  <a:gd name="adj1" fmla="val 7004"/>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23" name="Group 589"/>
              <p:cNvGrpSpPr/>
              <p:nvPr/>
            </p:nvGrpSpPr>
            <p:grpSpPr>
              <a:xfrm>
                <a:off x="982794" y="1701440"/>
                <a:ext cx="749808" cy="834400"/>
                <a:chOff x="852517" y="2971317"/>
                <a:chExt cx="749808" cy="834400"/>
              </a:xfrm>
            </p:grpSpPr>
            <p:grpSp>
              <p:nvGrpSpPr>
                <p:cNvPr id="24" name="Group 81"/>
                <p:cNvGrpSpPr>
                  <a:grpSpLocks noChangeAspect="1"/>
                </p:cNvGrpSpPr>
                <p:nvPr/>
              </p:nvGrpSpPr>
              <p:grpSpPr>
                <a:xfrm>
                  <a:off x="852517" y="3297221"/>
                  <a:ext cx="749808" cy="508496"/>
                  <a:chOff x="2659470" y="2279284"/>
                  <a:chExt cx="946094" cy="641614"/>
                </a:xfrm>
              </p:grpSpPr>
              <p:sp>
                <p:nvSpPr>
                  <p:cNvPr id="247" name="Snip Same Side Corner Rectangle 246"/>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7" name="Group 80"/>
                  <p:cNvGrpSpPr/>
                  <p:nvPr/>
                </p:nvGrpSpPr>
                <p:grpSpPr>
                  <a:xfrm>
                    <a:off x="2660649" y="2289176"/>
                    <a:ext cx="941261" cy="623441"/>
                    <a:chOff x="2660649" y="2289176"/>
                    <a:chExt cx="941261" cy="623441"/>
                  </a:xfrm>
                  <a:solidFill>
                    <a:srgbClr val="588E97"/>
                  </a:solidFill>
                </p:grpSpPr>
                <p:sp>
                  <p:nvSpPr>
                    <p:cNvPr id="250" name="Down Arrow 249"/>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51" name="Down Arrow 250"/>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52" name="Left-Right Arrow 251"/>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53" name="Right Arrow 252"/>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54" name="Rectangle 253"/>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55" name="Left-Right Arrow 254"/>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49" name="Snip Same Side Corner Rectangle 248"/>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Payment Order</a:t>
                    </a:r>
                  </a:p>
                </p:txBody>
              </p:sp>
            </p:grpSp>
            <p:sp>
              <p:nvSpPr>
                <p:cNvPr id="246" name="Oval 245"/>
                <p:cNvSpPr>
                  <a:spLocks noChangeAspect="1"/>
                </p:cNvSpPr>
                <p:nvPr/>
              </p:nvSpPr>
              <p:spPr>
                <a:xfrm>
                  <a:off x="1052158" y="2971317"/>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Initiate</a:t>
                  </a:r>
                </a:p>
              </p:txBody>
            </p:sp>
          </p:grpSp>
          <p:grpSp>
            <p:nvGrpSpPr>
              <p:cNvPr id="28" name="Group 81"/>
              <p:cNvGrpSpPr>
                <a:grpSpLocks noChangeAspect="1"/>
              </p:cNvGrpSpPr>
              <p:nvPr/>
            </p:nvGrpSpPr>
            <p:grpSpPr>
              <a:xfrm>
                <a:off x="5349299" y="1947129"/>
                <a:ext cx="749808" cy="508496"/>
                <a:chOff x="2659470" y="2279284"/>
                <a:chExt cx="946094" cy="641614"/>
              </a:xfrm>
            </p:grpSpPr>
            <p:sp>
              <p:nvSpPr>
                <p:cNvPr id="236" name="Snip Same Side Corner Rectangle 235"/>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9" name="Group 80"/>
                <p:cNvGrpSpPr/>
                <p:nvPr/>
              </p:nvGrpSpPr>
              <p:grpSpPr>
                <a:xfrm>
                  <a:off x="2660649" y="2289176"/>
                  <a:ext cx="941261" cy="623441"/>
                  <a:chOff x="2660649" y="2289176"/>
                  <a:chExt cx="941261" cy="623441"/>
                </a:xfrm>
                <a:solidFill>
                  <a:srgbClr val="588E97"/>
                </a:solidFill>
              </p:grpSpPr>
              <p:sp>
                <p:nvSpPr>
                  <p:cNvPr id="239" name="Down Arrow 238"/>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40" name="Down Arrow 239"/>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41" name="Left-Right Arrow 240"/>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42" name="Right Arrow 241"/>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43" name="Rectangle 242"/>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44" name="Left-Right Arrow 243"/>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38" name="Snip Same Side Corner Rectangle 237"/>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Corporate Treasury</a:t>
                  </a:r>
                </a:p>
              </p:txBody>
            </p:sp>
          </p:grpSp>
          <p:grpSp>
            <p:nvGrpSpPr>
              <p:cNvPr id="31" name="Group 598"/>
              <p:cNvGrpSpPr/>
              <p:nvPr/>
            </p:nvGrpSpPr>
            <p:grpSpPr>
              <a:xfrm>
                <a:off x="6722386" y="3035613"/>
                <a:ext cx="1244099" cy="508496"/>
                <a:chOff x="7564683" y="5884945"/>
                <a:chExt cx="1244099" cy="508496"/>
              </a:xfrm>
            </p:grpSpPr>
            <p:grpSp>
              <p:nvGrpSpPr>
                <p:cNvPr id="225" name="Group 81"/>
                <p:cNvGrpSpPr>
                  <a:grpSpLocks noChangeAspect="1"/>
                </p:cNvGrpSpPr>
                <p:nvPr/>
              </p:nvGrpSpPr>
              <p:grpSpPr>
                <a:xfrm>
                  <a:off x="8058974" y="5884945"/>
                  <a:ext cx="749808" cy="508496"/>
                  <a:chOff x="2659470" y="2279284"/>
                  <a:chExt cx="946094" cy="641614"/>
                </a:xfrm>
              </p:grpSpPr>
              <p:sp>
                <p:nvSpPr>
                  <p:cNvPr id="227" name="Snip Same Side Corner Rectangle 226"/>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28" name="Group 80"/>
                  <p:cNvGrpSpPr/>
                  <p:nvPr/>
                </p:nvGrpSpPr>
                <p:grpSpPr>
                  <a:xfrm>
                    <a:off x="2660649" y="2289176"/>
                    <a:ext cx="941261" cy="623441"/>
                    <a:chOff x="2660649" y="2289176"/>
                    <a:chExt cx="941261" cy="623441"/>
                  </a:xfrm>
                  <a:solidFill>
                    <a:srgbClr val="588E97"/>
                  </a:solidFill>
                </p:grpSpPr>
                <p:sp>
                  <p:nvSpPr>
                    <p:cNvPr id="230" name="Down Arrow 229"/>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31" name="Down Arrow 230"/>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32" name="Left-Right Arrow 231"/>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33" name="Right Arrow 232"/>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34" name="Rectangle 233"/>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35" name="Left-Right Arrow 234"/>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29" name="Snip Same Side Corner Rectangle 228"/>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Open Item Management</a:t>
                    </a:r>
                  </a:p>
                </p:txBody>
              </p:sp>
            </p:grpSp>
            <p:sp>
              <p:nvSpPr>
                <p:cNvPr id="226" name="Oval 225"/>
                <p:cNvSpPr>
                  <a:spLocks noChangeAspect="1"/>
                </p:cNvSpPr>
                <p:nvPr/>
              </p:nvSpPr>
              <p:spPr>
                <a:xfrm>
                  <a:off x="7564683" y="6047495"/>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grpSp>
          <p:grpSp>
            <p:nvGrpSpPr>
              <p:cNvPr id="237" name="Group 81"/>
              <p:cNvGrpSpPr>
                <a:grpSpLocks noChangeAspect="1"/>
              </p:cNvGrpSpPr>
              <p:nvPr/>
            </p:nvGrpSpPr>
            <p:grpSpPr>
              <a:xfrm>
                <a:off x="7216677" y="2308539"/>
                <a:ext cx="749808" cy="508496"/>
                <a:chOff x="2659470" y="2279284"/>
                <a:chExt cx="946094" cy="641614"/>
              </a:xfrm>
            </p:grpSpPr>
            <p:sp>
              <p:nvSpPr>
                <p:cNvPr id="216" name="Snip Same Side Corner Rectangle 215"/>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45" name="Group 80"/>
                <p:cNvGrpSpPr/>
                <p:nvPr/>
              </p:nvGrpSpPr>
              <p:grpSpPr>
                <a:xfrm>
                  <a:off x="2660649" y="2289176"/>
                  <a:ext cx="941261" cy="623441"/>
                  <a:chOff x="2660649" y="2289176"/>
                  <a:chExt cx="941261" cy="623441"/>
                </a:xfrm>
                <a:solidFill>
                  <a:srgbClr val="588E97"/>
                </a:solidFill>
              </p:grpSpPr>
              <p:sp>
                <p:nvSpPr>
                  <p:cNvPr id="219" name="Down Arrow 218"/>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20" name="Down Arrow 219"/>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21" name="Left-Right Arrow 220"/>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22" name="Right Arrow 221"/>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23" name="Rectangle 222"/>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24" name="Left-Right Arrow 223"/>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18" name="Snip Same Side Corner Rectangle 217"/>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Correspon-dence</a:t>
                  </a:r>
                </a:p>
              </p:txBody>
            </p:sp>
          </p:grpSp>
          <p:sp>
            <p:nvSpPr>
              <p:cNvPr id="25" name="Oval 24"/>
              <p:cNvSpPr>
                <a:spLocks noChangeAspect="1"/>
              </p:cNvSpPr>
              <p:nvPr/>
            </p:nvSpPr>
            <p:spPr>
              <a:xfrm>
                <a:off x="7383457" y="193028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sp>
            <p:nvSpPr>
              <p:cNvPr id="26" name="Oval 25"/>
              <p:cNvSpPr>
                <a:spLocks noChangeAspect="1"/>
              </p:cNvSpPr>
              <p:nvPr/>
            </p:nvSpPr>
            <p:spPr>
              <a:xfrm>
                <a:off x="6710549" y="1390297"/>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grpSp>
            <p:nvGrpSpPr>
              <p:cNvPr id="248" name="Group 81"/>
              <p:cNvGrpSpPr>
                <a:grpSpLocks noChangeAspect="1"/>
              </p:cNvGrpSpPr>
              <p:nvPr/>
            </p:nvGrpSpPr>
            <p:grpSpPr>
              <a:xfrm>
                <a:off x="5349299" y="1225768"/>
                <a:ext cx="749808" cy="508496"/>
                <a:chOff x="2659470" y="2279284"/>
                <a:chExt cx="946094" cy="641614"/>
              </a:xfrm>
            </p:grpSpPr>
            <p:sp>
              <p:nvSpPr>
                <p:cNvPr id="207" name="Snip Same Side Corner Rectangle 206"/>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32" name="Group 80"/>
                <p:cNvGrpSpPr/>
                <p:nvPr/>
              </p:nvGrpSpPr>
              <p:grpSpPr>
                <a:xfrm>
                  <a:off x="2660649" y="2289176"/>
                  <a:ext cx="941261" cy="623441"/>
                  <a:chOff x="2660649" y="2289176"/>
                  <a:chExt cx="941261" cy="623441"/>
                </a:xfrm>
                <a:solidFill>
                  <a:srgbClr val="588E97"/>
                </a:solidFill>
              </p:grpSpPr>
              <p:sp>
                <p:nvSpPr>
                  <p:cNvPr id="210" name="Down Arrow 209"/>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11" name="Down Arrow 210"/>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12" name="Left-Right Arrow 211"/>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13" name="Right Arrow 212"/>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14" name="Rectangle 213"/>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15" name="Left-Right Arrow 214"/>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09" name="Snip Same Side Corner Rectangle 208"/>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Customer Event History</a:t>
                  </a:r>
                </a:p>
              </p:txBody>
            </p:sp>
          </p:grpSp>
          <p:grpSp>
            <p:nvGrpSpPr>
              <p:cNvPr id="33" name="Group 81"/>
              <p:cNvGrpSpPr>
                <a:grpSpLocks noChangeAspect="1"/>
              </p:cNvGrpSpPr>
              <p:nvPr/>
            </p:nvGrpSpPr>
            <p:grpSpPr>
              <a:xfrm>
                <a:off x="5349299" y="3389851"/>
                <a:ext cx="749808" cy="508496"/>
                <a:chOff x="2659470" y="2279284"/>
                <a:chExt cx="946094" cy="641614"/>
              </a:xfrm>
            </p:grpSpPr>
            <p:sp>
              <p:nvSpPr>
                <p:cNvPr id="198" name="Snip Same Side Corner Rectangle 197"/>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34" name="Group 80"/>
                <p:cNvGrpSpPr/>
                <p:nvPr/>
              </p:nvGrpSpPr>
              <p:grpSpPr>
                <a:xfrm>
                  <a:off x="2660649" y="2289176"/>
                  <a:ext cx="941261" cy="623441"/>
                  <a:chOff x="2660649" y="2289176"/>
                  <a:chExt cx="941261" cy="623441"/>
                </a:xfrm>
                <a:solidFill>
                  <a:srgbClr val="588E97"/>
                </a:solidFill>
              </p:grpSpPr>
              <p:sp>
                <p:nvSpPr>
                  <p:cNvPr id="201" name="Down Arrow 200"/>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02" name="Down Arrow 201"/>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03" name="Left-Right Arrow 202"/>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04" name="Right Arrow 203"/>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05" name="Rectangle 204"/>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206" name="Left-Right Arrow 205"/>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200" name="Snip Same Side Corner Rectangle 199"/>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Financial Accounting</a:t>
                  </a:r>
                </a:p>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(Ledger)</a:t>
                  </a:r>
                </a:p>
              </p:txBody>
            </p:sp>
          </p:grpSp>
          <p:grpSp>
            <p:nvGrpSpPr>
              <p:cNvPr id="35" name="Group 81"/>
              <p:cNvGrpSpPr>
                <a:grpSpLocks noChangeAspect="1"/>
              </p:cNvGrpSpPr>
              <p:nvPr/>
            </p:nvGrpSpPr>
            <p:grpSpPr>
              <a:xfrm>
                <a:off x="3497316" y="1225768"/>
                <a:ext cx="749808" cy="508496"/>
                <a:chOff x="2659470" y="2279284"/>
                <a:chExt cx="946094" cy="641614"/>
              </a:xfrm>
            </p:grpSpPr>
            <p:sp>
              <p:nvSpPr>
                <p:cNvPr id="189" name="Snip Same Side Corner Rectangle 188"/>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36" name="Group 80"/>
                <p:cNvGrpSpPr/>
                <p:nvPr/>
              </p:nvGrpSpPr>
              <p:grpSpPr>
                <a:xfrm>
                  <a:off x="2660649" y="2289176"/>
                  <a:ext cx="941261" cy="623441"/>
                  <a:chOff x="2660649" y="2289176"/>
                  <a:chExt cx="941261" cy="623441"/>
                </a:xfrm>
                <a:solidFill>
                  <a:srgbClr val="588E97"/>
                </a:solidFill>
              </p:grpSpPr>
              <p:sp>
                <p:nvSpPr>
                  <p:cNvPr id="192" name="Down Arrow 191"/>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93" name="Down Arrow 192"/>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94" name="Left-Right Arrow 193"/>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95" name="Right Arrow 194"/>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96" name="Rectangle 195"/>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97" name="Left-Right Arrow 196"/>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91" name="Snip Same Side Corner Rectangle 190"/>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Party Data Management</a:t>
                  </a:r>
                </a:p>
              </p:txBody>
            </p:sp>
          </p:grpSp>
          <p:grpSp>
            <p:nvGrpSpPr>
              <p:cNvPr id="41" name="Group 81"/>
              <p:cNvGrpSpPr>
                <a:grpSpLocks noChangeAspect="1"/>
              </p:cNvGrpSpPr>
              <p:nvPr/>
            </p:nvGrpSpPr>
            <p:grpSpPr>
              <a:xfrm>
                <a:off x="3497316" y="2668490"/>
                <a:ext cx="749808" cy="508496"/>
                <a:chOff x="2659470" y="2279284"/>
                <a:chExt cx="946094" cy="641614"/>
              </a:xfrm>
            </p:grpSpPr>
            <p:sp>
              <p:nvSpPr>
                <p:cNvPr id="180" name="Snip Same Side Corner Rectangle 179"/>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47" name="Group 80"/>
                <p:cNvGrpSpPr/>
                <p:nvPr/>
              </p:nvGrpSpPr>
              <p:grpSpPr>
                <a:xfrm>
                  <a:off x="2660649" y="2289176"/>
                  <a:ext cx="941261" cy="623441"/>
                  <a:chOff x="2660649" y="2289176"/>
                  <a:chExt cx="941261" cy="623441"/>
                </a:xfrm>
                <a:solidFill>
                  <a:srgbClr val="588E97"/>
                </a:solidFill>
              </p:grpSpPr>
              <p:sp>
                <p:nvSpPr>
                  <p:cNvPr id="183" name="Down Arrow 182"/>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84" name="Down Arrow 183"/>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85" name="Left-Right Arrow 184"/>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86" name="Right Arrow 185"/>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87" name="Rectangle 186"/>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88" name="Left-Right Arrow 187"/>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82" name="Snip Same Side Corner Rectangle 181"/>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Sales Product Agreement</a:t>
                  </a:r>
                </a:p>
              </p:txBody>
            </p:sp>
          </p:grpSp>
          <p:grpSp>
            <p:nvGrpSpPr>
              <p:cNvPr id="48" name="Group 81"/>
              <p:cNvGrpSpPr>
                <a:grpSpLocks noChangeAspect="1"/>
              </p:cNvGrpSpPr>
              <p:nvPr/>
            </p:nvGrpSpPr>
            <p:grpSpPr>
              <a:xfrm>
                <a:off x="3497316" y="1947129"/>
                <a:ext cx="749808" cy="508496"/>
                <a:chOff x="2659470" y="2279284"/>
                <a:chExt cx="946094" cy="641614"/>
              </a:xfrm>
            </p:grpSpPr>
            <p:sp>
              <p:nvSpPr>
                <p:cNvPr id="171" name="Snip Same Side Corner Rectangle 170"/>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49" name="Group 80"/>
                <p:cNvGrpSpPr/>
                <p:nvPr/>
              </p:nvGrpSpPr>
              <p:grpSpPr>
                <a:xfrm>
                  <a:off x="2660649" y="2289176"/>
                  <a:ext cx="941261" cy="623441"/>
                  <a:chOff x="2660649" y="2289176"/>
                  <a:chExt cx="941261" cy="623441"/>
                </a:xfrm>
                <a:solidFill>
                  <a:srgbClr val="588E97"/>
                </a:solidFill>
              </p:grpSpPr>
              <p:sp>
                <p:nvSpPr>
                  <p:cNvPr id="174" name="Down Arrow 173"/>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5" name="Down Arrow 174"/>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6" name="Left-Right Arrow 175"/>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7" name="Right Arrow 176"/>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8" name="Rectangle 177"/>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9" name="Left-Right Arrow 178"/>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73" name="Snip Same Side Corner Rectangle 172"/>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Product Directory</a:t>
                  </a:r>
                </a:p>
              </p:txBody>
            </p:sp>
          </p:grpSp>
          <p:grpSp>
            <p:nvGrpSpPr>
              <p:cNvPr id="257" name="Group 81"/>
              <p:cNvGrpSpPr>
                <a:grpSpLocks noChangeAspect="1"/>
              </p:cNvGrpSpPr>
              <p:nvPr/>
            </p:nvGrpSpPr>
            <p:grpSpPr>
              <a:xfrm>
                <a:off x="5349299" y="2668490"/>
                <a:ext cx="749808" cy="508496"/>
                <a:chOff x="2659470" y="2279284"/>
                <a:chExt cx="946094" cy="641614"/>
              </a:xfrm>
            </p:grpSpPr>
            <p:sp>
              <p:nvSpPr>
                <p:cNvPr id="162" name="Snip Same Side Corner Rectangle 161"/>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66" name="Group 80"/>
                <p:cNvGrpSpPr/>
                <p:nvPr/>
              </p:nvGrpSpPr>
              <p:grpSpPr>
                <a:xfrm>
                  <a:off x="2660649" y="2289176"/>
                  <a:ext cx="941261" cy="623441"/>
                  <a:chOff x="2660649" y="2289176"/>
                  <a:chExt cx="941261" cy="623441"/>
                </a:xfrm>
                <a:solidFill>
                  <a:srgbClr val="588E97"/>
                </a:solidFill>
              </p:grpSpPr>
              <p:sp>
                <p:nvSpPr>
                  <p:cNvPr id="165" name="Down Arrow 164"/>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6" name="Down Arrow 165"/>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7" name="Left-Right Arrow 166"/>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8" name="Right Arrow 167"/>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9" name="Rectangle 168"/>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70" name="Left-Right Arrow 169"/>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64" name="Snip Same Side Corner Rectangle 163"/>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Position Keeping</a:t>
                  </a:r>
                </a:p>
              </p:txBody>
            </p:sp>
          </p:grpSp>
          <p:grpSp>
            <p:nvGrpSpPr>
              <p:cNvPr id="275" name="Group 81"/>
              <p:cNvGrpSpPr>
                <a:grpSpLocks noChangeAspect="1"/>
              </p:cNvGrpSpPr>
              <p:nvPr/>
            </p:nvGrpSpPr>
            <p:grpSpPr>
              <a:xfrm>
                <a:off x="982794" y="4832573"/>
                <a:ext cx="749808" cy="508496"/>
                <a:chOff x="2659470" y="2279284"/>
                <a:chExt cx="946094" cy="641614"/>
              </a:xfrm>
            </p:grpSpPr>
            <p:sp>
              <p:nvSpPr>
                <p:cNvPr id="153" name="Snip Same Side Corner Rectangle 152"/>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83" name="Group 80"/>
                <p:cNvGrpSpPr/>
                <p:nvPr/>
              </p:nvGrpSpPr>
              <p:grpSpPr>
                <a:xfrm>
                  <a:off x="2660649" y="2289176"/>
                  <a:ext cx="941261" cy="623441"/>
                  <a:chOff x="2660649" y="2289176"/>
                  <a:chExt cx="941261" cy="623441"/>
                </a:xfrm>
                <a:solidFill>
                  <a:srgbClr val="588E97"/>
                </a:solidFill>
              </p:grpSpPr>
              <p:sp>
                <p:nvSpPr>
                  <p:cNvPr id="156" name="Down Arrow 155"/>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7" name="Down Arrow 156"/>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8" name="Left-Right Arrow 157"/>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9" name="Right Arrow 158"/>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0" name="Rectangle 159"/>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61" name="Left-Right Arrow 160"/>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55" name="Snip Same Side Corner Rectangle 154"/>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Collections</a:t>
                  </a:r>
                </a:p>
              </p:txBody>
            </p:sp>
          </p:grpSp>
          <p:grpSp>
            <p:nvGrpSpPr>
              <p:cNvPr id="284" name="Group 81"/>
              <p:cNvGrpSpPr>
                <a:grpSpLocks noChangeAspect="1"/>
              </p:cNvGrpSpPr>
              <p:nvPr/>
            </p:nvGrpSpPr>
            <p:grpSpPr>
              <a:xfrm>
                <a:off x="3497316" y="3389851"/>
                <a:ext cx="749808" cy="508496"/>
                <a:chOff x="2659470" y="2279284"/>
                <a:chExt cx="946094" cy="641614"/>
              </a:xfrm>
            </p:grpSpPr>
            <p:sp>
              <p:nvSpPr>
                <p:cNvPr id="144" name="Snip Same Side Corner Rectangle 143"/>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85" name="Group 80"/>
                <p:cNvGrpSpPr/>
                <p:nvPr/>
              </p:nvGrpSpPr>
              <p:grpSpPr>
                <a:xfrm>
                  <a:off x="2660649" y="2289176"/>
                  <a:ext cx="941261" cy="623441"/>
                  <a:chOff x="2660649" y="2289176"/>
                  <a:chExt cx="941261" cy="623441"/>
                </a:xfrm>
                <a:solidFill>
                  <a:srgbClr val="588E97"/>
                </a:solidFill>
              </p:grpSpPr>
              <p:sp>
                <p:nvSpPr>
                  <p:cNvPr id="147" name="Down Arrow 146"/>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8" name="Down Arrow 147"/>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9" name="Left-Right Arrow 148"/>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0" name="Right Arrow 149"/>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1" name="Rectangle 150"/>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52" name="Left-Right Arrow 151"/>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46" name="Snip Same Side Corner Rectangle 145"/>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Collateral Allocation Management</a:t>
                  </a:r>
                </a:p>
              </p:txBody>
            </p:sp>
          </p:grpSp>
          <p:grpSp>
            <p:nvGrpSpPr>
              <p:cNvPr id="286" name="Group 81"/>
              <p:cNvGrpSpPr>
                <a:grpSpLocks noChangeAspect="1"/>
              </p:cNvGrpSpPr>
              <p:nvPr/>
            </p:nvGrpSpPr>
            <p:grpSpPr>
              <a:xfrm>
                <a:off x="3497316" y="4111212"/>
                <a:ext cx="749808" cy="508496"/>
                <a:chOff x="2659470" y="2279284"/>
                <a:chExt cx="946094" cy="641614"/>
              </a:xfrm>
            </p:grpSpPr>
            <p:sp>
              <p:nvSpPr>
                <p:cNvPr id="135" name="Snip Same Side Corner Rectangle 134"/>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287" name="Group 80"/>
                <p:cNvGrpSpPr/>
                <p:nvPr/>
              </p:nvGrpSpPr>
              <p:grpSpPr>
                <a:xfrm>
                  <a:off x="2660649" y="2289176"/>
                  <a:ext cx="941261" cy="623441"/>
                  <a:chOff x="2660649" y="2289176"/>
                  <a:chExt cx="941261" cy="623441"/>
                </a:xfrm>
                <a:solidFill>
                  <a:srgbClr val="588E97"/>
                </a:solidFill>
              </p:grpSpPr>
              <p:sp>
                <p:nvSpPr>
                  <p:cNvPr id="138" name="Down Arrow 137"/>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9" name="Down Arrow 138"/>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0" name="Left-Right Arrow 139"/>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1" name="Right Arrow 140"/>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2" name="Rectangle 141"/>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43" name="Left-Right Arrow 142"/>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37" name="Snip Same Side Corner Rectangle 136"/>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Collateral Asset Administration</a:t>
                  </a:r>
                </a:p>
              </p:txBody>
            </p:sp>
          </p:grpSp>
          <p:cxnSp>
            <p:nvCxnSpPr>
              <p:cNvPr id="37" name="Elbow Connector 63"/>
              <p:cNvCxnSpPr>
                <a:stCxn id="146" idx="2"/>
                <a:endCxn id="155" idx="0"/>
              </p:cNvCxnSpPr>
              <p:nvPr/>
            </p:nvCxnSpPr>
            <p:spPr>
              <a:xfrm rot="10800000" flipV="1">
                <a:off x="1732602" y="3644099"/>
                <a:ext cx="1764714" cy="1442722"/>
              </a:xfrm>
              <a:prstGeom prst="bentConnector3">
                <a:avLst>
                  <a:gd name="adj1" fmla="val 56609"/>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38" name="Elbow Connector 63"/>
              <p:cNvCxnSpPr>
                <a:stCxn id="137" idx="2"/>
                <a:endCxn id="155" idx="0"/>
              </p:cNvCxnSpPr>
              <p:nvPr/>
            </p:nvCxnSpPr>
            <p:spPr>
              <a:xfrm rot="10800000" flipV="1">
                <a:off x="1732602" y="4365459"/>
                <a:ext cx="1764714" cy="721361"/>
              </a:xfrm>
              <a:prstGeom prst="bentConnector3">
                <a:avLst>
                  <a:gd name="adj1" fmla="val 56609"/>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39" name="Elbow Connector 63"/>
              <p:cNvCxnSpPr>
                <a:stCxn id="164" idx="2"/>
                <a:endCxn id="155" idx="0"/>
              </p:cNvCxnSpPr>
              <p:nvPr/>
            </p:nvCxnSpPr>
            <p:spPr>
              <a:xfrm rot="10800000" flipV="1">
                <a:off x="1732603" y="2922737"/>
                <a:ext cx="3616697" cy="2164083"/>
              </a:xfrm>
              <a:prstGeom prst="bentConnector3">
                <a:avLst>
                  <a:gd name="adj1" fmla="val 20619"/>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0" name="Elbow Connector 63"/>
              <p:cNvCxnSpPr>
                <a:stCxn id="185" idx="3"/>
                <a:endCxn id="153" idx="0"/>
              </p:cNvCxnSpPr>
              <p:nvPr/>
            </p:nvCxnSpPr>
            <p:spPr>
              <a:xfrm rot="10800000" flipV="1">
                <a:off x="1732602" y="2922737"/>
                <a:ext cx="1765648" cy="2164083"/>
              </a:xfrm>
              <a:prstGeom prst="bentConnector3">
                <a:avLst>
                  <a:gd name="adj1" fmla="val 56606"/>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73" name="Group 81"/>
              <p:cNvGrpSpPr>
                <a:grpSpLocks noChangeAspect="1"/>
              </p:cNvGrpSpPr>
              <p:nvPr/>
            </p:nvGrpSpPr>
            <p:grpSpPr>
              <a:xfrm>
                <a:off x="5349299" y="4832573"/>
                <a:ext cx="749808" cy="508496"/>
                <a:chOff x="2659470" y="2279284"/>
                <a:chExt cx="946094" cy="641614"/>
              </a:xfrm>
            </p:grpSpPr>
            <p:sp>
              <p:nvSpPr>
                <p:cNvPr id="126" name="Snip Same Side Corner Rectangle 125"/>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88" name="Group 80"/>
                <p:cNvGrpSpPr/>
                <p:nvPr/>
              </p:nvGrpSpPr>
              <p:grpSpPr>
                <a:xfrm>
                  <a:off x="2660649" y="2289176"/>
                  <a:ext cx="941261" cy="623441"/>
                  <a:chOff x="2660649" y="2289176"/>
                  <a:chExt cx="941261" cy="623441"/>
                </a:xfrm>
                <a:solidFill>
                  <a:srgbClr val="588E97"/>
                </a:solidFill>
              </p:grpSpPr>
              <p:sp>
                <p:nvSpPr>
                  <p:cNvPr id="129" name="Down Arrow 128"/>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0" name="Down Arrow 129"/>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1" name="Left-Right Arrow 130"/>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2" name="Right Arrow 131"/>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3" name="Rectangle 132"/>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34" name="Left-Right Arrow 133"/>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28" name="Snip Same Side Corner Rectangle 127"/>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Customer Credit Rating</a:t>
                  </a:r>
                </a:p>
              </p:txBody>
            </p:sp>
          </p:grpSp>
          <p:cxnSp>
            <p:nvCxnSpPr>
              <p:cNvPr id="42" name="Elbow Connector 63"/>
              <p:cNvCxnSpPr>
                <a:stCxn id="128" idx="2"/>
                <a:endCxn id="153" idx="0"/>
              </p:cNvCxnSpPr>
              <p:nvPr/>
            </p:nvCxnSpPr>
            <p:spPr>
              <a:xfrm rot="10800000">
                <a:off x="1732603" y="5086821"/>
                <a:ext cx="3616697" cy="1588"/>
              </a:xfrm>
              <a:prstGeom prst="bentConnector3">
                <a:avLst>
                  <a:gd name="adj1" fmla="val 50000"/>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3" name="Elbow Connector 63"/>
              <p:cNvCxnSpPr>
                <a:stCxn id="198" idx="2"/>
                <a:endCxn id="155" idx="0"/>
              </p:cNvCxnSpPr>
              <p:nvPr/>
            </p:nvCxnSpPr>
            <p:spPr>
              <a:xfrm rot="10800000" flipV="1">
                <a:off x="1732603" y="3644099"/>
                <a:ext cx="3616697" cy="1442722"/>
              </a:xfrm>
              <a:prstGeom prst="bentConnector3">
                <a:avLst>
                  <a:gd name="adj1" fmla="val 20619"/>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4" name="Elbow Connector 63"/>
              <p:cNvCxnSpPr>
                <a:stCxn id="267" idx="2"/>
                <a:endCxn id="153" idx="0"/>
              </p:cNvCxnSpPr>
              <p:nvPr/>
            </p:nvCxnSpPr>
            <p:spPr>
              <a:xfrm rot="10800000">
                <a:off x="1732603" y="5086822"/>
                <a:ext cx="427491" cy="630655"/>
              </a:xfrm>
              <a:prstGeom prst="bentConnector3">
                <a:avLst>
                  <a:gd name="adj1" fmla="val 50000"/>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5" name="Elbow Connector 63"/>
              <p:cNvCxnSpPr>
                <a:stCxn id="155" idx="2"/>
                <a:endCxn id="258" idx="0"/>
              </p:cNvCxnSpPr>
              <p:nvPr/>
            </p:nvCxnSpPr>
            <p:spPr>
              <a:xfrm rot="10800000" flipH="1">
                <a:off x="982794" y="1019467"/>
                <a:ext cx="749808" cy="4067354"/>
              </a:xfrm>
              <a:prstGeom prst="bentConnector5">
                <a:avLst>
                  <a:gd name="adj1" fmla="val -30488"/>
                  <a:gd name="adj2" fmla="val 10814"/>
                  <a:gd name="adj3" fmla="val 130488"/>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6" name="Elbow Connector 63"/>
              <p:cNvCxnSpPr>
                <a:stCxn id="137" idx="2"/>
                <a:endCxn id="267" idx="0"/>
              </p:cNvCxnSpPr>
              <p:nvPr/>
            </p:nvCxnSpPr>
            <p:spPr>
              <a:xfrm rot="10800000" flipV="1">
                <a:off x="2909902" y="4365460"/>
                <a:ext cx="587415" cy="1352016"/>
              </a:xfrm>
              <a:prstGeom prst="bentConnector3">
                <a:avLst>
                  <a:gd name="adj1" fmla="val 81415"/>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grpSp>
            <p:nvGrpSpPr>
              <p:cNvPr id="91" name="Group 81"/>
              <p:cNvGrpSpPr>
                <a:grpSpLocks noChangeAspect="1"/>
              </p:cNvGrpSpPr>
              <p:nvPr/>
            </p:nvGrpSpPr>
            <p:grpSpPr>
              <a:xfrm>
                <a:off x="5349299" y="4111212"/>
                <a:ext cx="749808" cy="508496"/>
                <a:chOff x="2659470" y="2279284"/>
                <a:chExt cx="946094" cy="641614"/>
              </a:xfrm>
            </p:grpSpPr>
            <p:sp>
              <p:nvSpPr>
                <p:cNvPr id="117" name="Snip Same Side Corner Rectangle 116"/>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100" name="Group 80"/>
                <p:cNvGrpSpPr/>
                <p:nvPr/>
              </p:nvGrpSpPr>
              <p:grpSpPr>
                <a:xfrm>
                  <a:off x="2660649" y="2289176"/>
                  <a:ext cx="941261" cy="623441"/>
                  <a:chOff x="2660649" y="2289176"/>
                  <a:chExt cx="941261" cy="623441"/>
                </a:xfrm>
                <a:solidFill>
                  <a:srgbClr val="588E97"/>
                </a:solidFill>
              </p:grpSpPr>
              <p:sp>
                <p:nvSpPr>
                  <p:cNvPr id="120" name="Down Arrow 119"/>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21" name="Down Arrow 120"/>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22" name="Left-Right Arrow 121"/>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23" name="Right Arrow 122"/>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24" name="Rectangle 123"/>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25" name="Left-Right Arrow 124"/>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19" name="Snip Same Side Corner Rectangle 118"/>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Financial Instrument Valuation</a:t>
                  </a:r>
                </a:p>
              </p:txBody>
            </p:sp>
          </p:grpSp>
          <p:grpSp>
            <p:nvGrpSpPr>
              <p:cNvPr id="109" name="Group 81"/>
              <p:cNvGrpSpPr>
                <a:grpSpLocks noChangeAspect="1"/>
              </p:cNvGrpSpPr>
              <p:nvPr/>
            </p:nvGrpSpPr>
            <p:grpSpPr>
              <a:xfrm>
                <a:off x="5349299" y="5463228"/>
                <a:ext cx="749808" cy="508496"/>
                <a:chOff x="2659470" y="2279284"/>
                <a:chExt cx="946094" cy="641614"/>
              </a:xfrm>
            </p:grpSpPr>
            <p:sp>
              <p:nvSpPr>
                <p:cNvPr id="108" name="Snip Same Side Corner Rectangle 107"/>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118" name="Group 80"/>
                <p:cNvGrpSpPr/>
                <p:nvPr/>
              </p:nvGrpSpPr>
              <p:grpSpPr>
                <a:xfrm>
                  <a:off x="2660649" y="2289176"/>
                  <a:ext cx="941261" cy="623441"/>
                  <a:chOff x="2660649" y="2289176"/>
                  <a:chExt cx="941261" cy="623441"/>
                </a:xfrm>
                <a:solidFill>
                  <a:srgbClr val="588E97"/>
                </a:solidFill>
              </p:grpSpPr>
              <p:sp>
                <p:nvSpPr>
                  <p:cNvPr id="111" name="Down Arrow 110"/>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12" name="Down Arrow 111"/>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13" name="Left-Right Arrow 112"/>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14" name="Right Arrow 113"/>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15" name="Rectangle 114"/>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16" name="Left-Right Arrow 115"/>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10" name="Snip Same Side Corner Rectangle 109"/>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Financial Market Research</a:t>
                  </a:r>
                </a:p>
              </p:txBody>
            </p:sp>
          </p:grpSp>
          <p:grpSp>
            <p:nvGrpSpPr>
              <p:cNvPr id="127" name="Group 81"/>
              <p:cNvGrpSpPr>
                <a:grpSpLocks noChangeAspect="1"/>
              </p:cNvGrpSpPr>
              <p:nvPr/>
            </p:nvGrpSpPr>
            <p:grpSpPr>
              <a:xfrm>
                <a:off x="5349299" y="6106838"/>
                <a:ext cx="749808" cy="508496"/>
                <a:chOff x="2659470" y="2279284"/>
                <a:chExt cx="946094" cy="641614"/>
              </a:xfrm>
            </p:grpSpPr>
            <p:sp>
              <p:nvSpPr>
                <p:cNvPr id="99" name="Snip Same Side Corner Rectangle 98"/>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6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136" name="Group 80"/>
                <p:cNvGrpSpPr/>
                <p:nvPr/>
              </p:nvGrpSpPr>
              <p:grpSpPr>
                <a:xfrm>
                  <a:off x="2660649" y="2289176"/>
                  <a:ext cx="941261" cy="623441"/>
                  <a:chOff x="2660649" y="2289176"/>
                  <a:chExt cx="941261" cy="623441"/>
                </a:xfrm>
                <a:solidFill>
                  <a:srgbClr val="588E97"/>
                </a:solidFill>
              </p:grpSpPr>
              <p:sp>
                <p:nvSpPr>
                  <p:cNvPr id="102" name="Down Arrow 101"/>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3" name="Down Arrow 102"/>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4" name="Left-Right Arrow 103"/>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5" name="Right Arrow 104"/>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6" name="Rectangle 105"/>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107" name="Left-Right Arrow 106"/>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101" name="Snip Same Side Corner Rectangle 100"/>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Customer Agreement</a:t>
                  </a:r>
                </a:p>
              </p:txBody>
            </p:sp>
          </p:grpSp>
          <p:cxnSp>
            <p:nvCxnSpPr>
              <p:cNvPr id="50" name="Elbow Connector 63"/>
              <p:cNvCxnSpPr>
                <a:stCxn id="113" idx="3"/>
                <a:endCxn id="265" idx="0"/>
              </p:cNvCxnSpPr>
              <p:nvPr/>
            </p:nvCxnSpPr>
            <p:spPr>
              <a:xfrm rot="10800000">
                <a:off x="2909901" y="5717476"/>
                <a:ext cx="2440332" cy="1588"/>
              </a:xfrm>
              <a:prstGeom prst="bentConnector3">
                <a:avLst>
                  <a:gd name="adj1" fmla="val 50000"/>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1" name="Elbow Connector 63"/>
              <p:cNvCxnSpPr>
                <a:stCxn id="101" idx="2"/>
                <a:endCxn id="265" idx="0"/>
              </p:cNvCxnSpPr>
              <p:nvPr/>
            </p:nvCxnSpPr>
            <p:spPr>
              <a:xfrm rot="10800000">
                <a:off x="2909901" y="5717476"/>
                <a:ext cx="2439398" cy="643610"/>
              </a:xfrm>
              <a:prstGeom prst="bentConnector3">
                <a:avLst>
                  <a:gd name="adj1" fmla="val 13345"/>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2" name="Elbow Connector 63"/>
              <p:cNvCxnSpPr>
                <a:stCxn id="128" idx="2"/>
                <a:endCxn id="265" idx="0"/>
              </p:cNvCxnSpPr>
              <p:nvPr/>
            </p:nvCxnSpPr>
            <p:spPr>
              <a:xfrm rot="10800000" flipV="1">
                <a:off x="2909901" y="5086820"/>
                <a:ext cx="2439398" cy="630655"/>
              </a:xfrm>
              <a:prstGeom prst="bentConnector3">
                <a:avLst>
                  <a:gd name="adj1" fmla="val 13345"/>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3" name="Elbow Connector 63"/>
              <p:cNvCxnSpPr>
                <a:stCxn id="117" idx="2"/>
                <a:endCxn id="137" idx="0"/>
              </p:cNvCxnSpPr>
              <p:nvPr/>
            </p:nvCxnSpPr>
            <p:spPr>
              <a:xfrm rot="10800000">
                <a:off x="4247125" y="4365460"/>
                <a:ext cx="1102175" cy="1588"/>
              </a:xfrm>
              <a:prstGeom prst="bentConnector3">
                <a:avLst>
                  <a:gd name="adj1" fmla="val 50000"/>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4" name="Elbow Connector 63"/>
              <p:cNvCxnSpPr>
                <a:stCxn id="218" idx="2"/>
                <a:endCxn id="135" idx="0"/>
              </p:cNvCxnSpPr>
              <p:nvPr/>
            </p:nvCxnSpPr>
            <p:spPr>
              <a:xfrm rot="10800000" flipV="1">
                <a:off x="4247125" y="2562786"/>
                <a:ext cx="2969553" cy="1802673"/>
              </a:xfrm>
              <a:prstGeom prst="bentConnector3">
                <a:avLst>
                  <a:gd name="adj1" fmla="val 94511"/>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55" name="Oval 54"/>
              <p:cNvSpPr>
                <a:spLocks noChangeAspect="1"/>
              </p:cNvSpPr>
              <p:nvPr/>
            </p:nvSpPr>
            <p:spPr>
              <a:xfrm>
                <a:off x="4897364" y="211609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56" name="Oval 55"/>
              <p:cNvSpPr>
                <a:spLocks noChangeAspect="1"/>
              </p:cNvSpPr>
              <p:nvPr/>
            </p:nvSpPr>
            <p:spPr>
              <a:xfrm>
                <a:off x="4915116" y="1383881"/>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Record</a:t>
                </a:r>
              </a:p>
            </p:txBody>
          </p:sp>
          <p:sp>
            <p:nvSpPr>
              <p:cNvPr id="57" name="Oval 56"/>
              <p:cNvSpPr>
                <a:spLocks noChangeAspect="1"/>
              </p:cNvSpPr>
              <p:nvPr/>
            </p:nvSpPr>
            <p:spPr>
              <a:xfrm>
                <a:off x="4911294" y="3544952"/>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sp>
            <p:nvSpPr>
              <p:cNvPr id="58" name="Oval 57"/>
              <p:cNvSpPr>
                <a:spLocks noChangeAspect="1"/>
              </p:cNvSpPr>
              <p:nvPr/>
            </p:nvSpPr>
            <p:spPr>
              <a:xfrm>
                <a:off x="4908292" y="2827023"/>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sp>
            <p:nvSpPr>
              <p:cNvPr id="59" name="Oval 58"/>
              <p:cNvSpPr>
                <a:spLocks noChangeAspect="1"/>
              </p:cNvSpPr>
              <p:nvPr/>
            </p:nvSpPr>
            <p:spPr>
              <a:xfrm>
                <a:off x="2322316" y="284409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Update</a:t>
                </a:r>
              </a:p>
            </p:txBody>
          </p:sp>
          <p:sp>
            <p:nvSpPr>
              <p:cNvPr id="60" name="Oval 59"/>
              <p:cNvSpPr>
                <a:spLocks noChangeAspect="1"/>
              </p:cNvSpPr>
              <p:nvPr/>
            </p:nvSpPr>
            <p:spPr>
              <a:xfrm>
                <a:off x="2317453" y="354382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Update</a:t>
                </a:r>
              </a:p>
            </p:txBody>
          </p:sp>
          <p:sp>
            <p:nvSpPr>
              <p:cNvPr id="61" name="Oval 60"/>
              <p:cNvSpPr>
                <a:spLocks noChangeAspect="1"/>
              </p:cNvSpPr>
              <p:nvPr/>
            </p:nvSpPr>
            <p:spPr>
              <a:xfrm>
                <a:off x="2325551" y="426946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62" name="Oval 61"/>
              <p:cNvSpPr>
                <a:spLocks noChangeAspect="1"/>
              </p:cNvSpPr>
              <p:nvPr/>
            </p:nvSpPr>
            <p:spPr>
              <a:xfrm>
                <a:off x="4432961" y="284409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63" name="Oval 62"/>
              <p:cNvSpPr>
                <a:spLocks noChangeAspect="1"/>
              </p:cNvSpPr>
              <p:nvPr/>
            </p:nvSpPr>
            <p:spPr>
              <a:xfrm>
                <a:off x="4347252" y="4938729"/>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Record</a:t>
                </a:r>
              </a:p>
            </p:txBody>
          </p:sp>
          <p:sp>
            <p:nvSpPr>
              <p:cNvPr id="64" name="Oval 63"/>
              <p:cNvSpPr>
                <a:spLocks noChangeAspect="1"/>
              </p:cNvSpPr>
              <p:nvPr/>
            </p:nvSpPr>
            <p:spPr>
              <a:xfrm>
                <a:off x="6218007" y="2468309"/>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Request</a:t>
                </a:r>
              </a:p>
            </p:txBody>
          </p:sp>
          <p:sp>
            <p:nvSpPr>
              <p:cNvPr id="65" name="Oval 64"/>
              <p:cNvSpPr>
                <a:spLocks noChangeAspect="1"/>
              </p:cNvSpPr>
              <p:nvPr/>
            </p:nvSpPr>
            <p:spPr>
              <a:xfrm>
                <a:off x="4426787" y="3539941"/>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sp>
            <p:nvSpPr>
              <p:cNvPr id="66" name="Oval 65"/>
              <p:cNvSpPr>
                <a:spLocks noChangeAspect="1"/>
              </p:cNvSpPr>
              <p:nvPr/>
            </p:nvSpPr>
            <p:spPr>
              <a:xfrm>
                <a:off x="1765221" y="5328923"/>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67" name="Oval 66"/>
              <p:cNvSpPr>
                <a:spLocks noChangeAspect="1"/>
              </p:cNvSpPr>
              <p:nvPr/>
            </p:nvSpPr>
            <p:spPr>
              <a:xfrm>
                <a:off x="4844536" y="5004973"/>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68" name="Oval 67"/>
              <p:cNvSpPr>
                <a:spLocks noChangeAspect="1"/>
              </p:cNvSpPr>
              <p:nvPr/>
            </p:nvSpPr>
            <p:spPr>
              <a:xfrm>
                <a:off x="4841428" y="5636819"/>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69" name="Oval 68"/>
              <p:cNvSpPr>
                <a:spLocks noChangeAspect="1"/>
              </p:cNvSpPr>
              <p:nvPr/>
            </p:nvSpPr>
            <p:spPr>
              <a:xfrm>
                <a:off x="4838320" y="6268665"/>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70" name="Oval 69"/>
              <p:cNvSpPr>
                <a:spLocks noChangeAspect="1"/>
              </p:cNvSpPr>
              <p:nvPr/>
            </p:nvSpPr>
            <p:spPr>
              <a:xfrm>
                <a:off x="2831700" y="427933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Request</a:t>
                </a:r>
              </a:p>
            </p:txBody>
          </p:sp>
          <p:sp>
            <p:nvSpPr>
              <p:cNvPr id="71" name="Oval 70"/>
              <p:cNvSpPr>
                <a:spLocks noChangeAspect="1"/>
              </p:cNvSpPr>
              <p:nvPr/>
            </p:nvSpPr>
            <p:spPr>
              <a:xfrm>
                <a:off x="4789441" y="4279328"/>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Request</a:t>
                </a:r>
              </a:p>
            </p:txBody>
          </p:sp>
          <p:sp>
            <p:nvSpPr>
              <p:cNvPr id="72" name="Oval 71"/>
              <p:cNvSpPr>
                <a:spLocks noChangeAspect="1"/>
              </p:cNvSpPr>
              <p:nvPr/>
            </p:nvSpPr>
            <p:spPr>
              <a:xfrm>
                <a:off x="1105175" y="4544501"/>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Request</a:t>
                </a:r>
              </a:p>
            </p:txBody>
          </p:sp>
          <p:grpSp>
            <p:nvGrpSpPr>
              <p:cNvPr id="145" name="Group 256"/>
              <p:cNvGrpSpPr/>
              <p:nvPr/>
            </p:nvGrpSpPr>
            <p:grpSpPr>
              <a:xfrm>
                <a:off x="6731227" y="3773292"/>
                <a:ext cx="1244099" cy="508496"/>
                <a:chOff x="7564683" y="5884945"/>
                <a:chExt cx="1244099" cy="508496"/>
              </a:xfrm>
            </p:grpSpPr>
            <p:grpSp>
              <p:nvGrpSpPr>
                <p:cNvPr id="154" name="Group 81"/>
                <p:cNvGrpSpPr>
                  <a:grpSpLocks noChangeAspect="1"/>
                </p:cNvGrpSpPr>
                <p:nvPr/>
              </p:nvGrpSpPr>
              <p:grpSpPr>
                <a:xfrm>
                  <a:off x="8058974" y="5884945"/>
                  <a:ext cx="749808" cy="508496"/>
                  <a:chOff x="2659470" y="2279284"/>
                  <a:chExt cx="946094" cy="641614"/>
                </a:xfrm>
              </p:grpSpPr>
              <p:sp>
                <p:nvSpPr>
                  <p:cNvPr id="90" name="Snip Same Side Corner Rectangle 89"/>
                  <p:cNvSpPr>
                    <a:spLocks noChangeAspect="1"/>
                  </p:cNvSpPr>
                  <p:nvPr/>
                </p:nvSpPr>
                <p:spPr bwMode="auto">
                  <a:xfrm>
                    <a:off x="2659470" y="2279284"/>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algn="ctr" defTabSz="676997" eaLnBrk="0" hangingPunct="0">
                      <a:lnSpc>
                        <a:spcPct val="90000"/>
                      </a:lnSpc>
                      <a:defRPr/>
                    </a:pPr>
                    <a:endParaRPr lang="en-US" sz="900" b="1" dirty="0">
                      <a:solidFill>
                        <a:srgbClr val="000000"/>
                      </a:solidFill>
                      <a:latin typeface="Arial Narrow"/>
                      <a:ea typeface="ＭＳ Ｐゴシック" pitchFamily="1" charset="-128"/>
                      <a:cs typeface="Arial Narrow"/>
                    </a:endParaRPr>
                  </a:p>
                </p:txBody>
              </p:sp>
              <p:grpSp>
                <p:nvGrpSpPr>
                  <p:cNvPr id="163" name="Group 80"/>
                  <p:cNvGrpSpPr/>
                  <p:nvPr/>
                </p:nvGrpSpPr>
                <p:grpSpPr>
                  <a:xfrm>
                    <a:off x="2660649" y="2289176"/>
                    <a:ext cx="941261" cy="623441"/>
                    <a:chOff x="2660649" y="2289176"/>
                    <a:chExt cx="941261" cy="623441"/>
                  </a:xfrm>
                  <a:solidFill>
                    <a:srgbClr val="588E97"/>
                  </a:solidFill>
                </p:grpSpPr>
                <p:sp>
                  <p:nvSpPr>
                    <p:cNvPr id="93" name="Down Arrow 92"/>
                    <p:cNvSpPr/>
                    <p:nvPr/>
                  </p:nvSpPr>
                  <p:spPr>
                    <a:xfrm>
                      <a:off x="3004560" y="2796455"/>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4" name="Down Arrow 93"/>
                    <p:cNvSpPr/>
                    <p:nvPr/>
                  </p:nvSpPr>
                  <p:spPr>
                    <a:xfrm>
                      <a:off x="3004560" y="2289176"/>
                      <a:ext cx="255914" cy="116162"/>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5" name="Left-Right Arrow 94"/>
                    <p:cNvSpPr/>
                    <p:nvPr/>
                  </p:nvSpPr>
                  <p:spPr>
                    <a:xfrm>
                      <a:off x="2660649"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6" name="Right Arrow 95"/>
                    <p:cNvSpPr/>
                    <p:nvPr/>
                  </p:nvSpPr>
                  <p:spPr>
                    <a:xfrm rot="1651508">
                      <a:off x="3188608" y="2674900"/>
                      <a:ext cx="399035" cy="185769"/>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7" name="Rectangle 96"/>
                    <p:cNvSpPr/>
                    <p:nvPr/>
                  </p:nvSpPr>
                  <p:spPr>
                    <a:xfrm>
                      <a:off x="2964953" y="2400533"/>
                      <a:ext cx="336158" cy="399117"/>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sp>
                  <p:nvSpPr>
                    <p:cNvPr id="98" name="Left-Right Arrow 97"/>
                    <p:cNvSpPr/>
                    <p:nvPr/>
                  </p:nvSpPr>
                  <p:spPr>
                    <a:xfrm>
                      <a:off x="3286124" y="2505039"/>
                      <a:ext cx="315786" cy="190104"/>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lvl="1" algn="ctr" defTabSz="676997">
                        <a:buClr>
                          <a:srgbClr val="F0AB00"/>
                        </a:buClr>
                        <a:buSzPct val="80000"/>
                        <a:defRPr/>
                      </a:pPr>
                      <a:endParaRPr lang="en-US" sz="900" b="1" dirty="0">
                        <a:solidFill>
                          <a:srgbClr val="FFFFFF"/>
                        </a:solidFill>
                        <a:latin typeface="Arial"/>
                        <a:cs typeface="Arial"/>
                      </a:endParaRPr>
                    </a:p>
                  </p:txBody>
                </p:sp>
              </p:grpSp>
              <p:sp>
                <p:nvSpPr>
                  <p:cNvPr id="92" name="Snip Same Side Corner Rectangle 91"/>
                  <p:cNvSpPr>
                    <a:spLocks noChangeAspect="1"/>
                  </p:cNvSpPr>
                  <p:nvPr/>
                </p:nvSpPr>
                <p:spPr bwMode="auto">
                  <a:xfrm>
                    <a:off x="2659470" y="2279284"/>
                    <a:ext cx="946094" cy="641614"/>
                  </a:xfrm>
                  <a:prstGeom prst="snip2SameRect">
                    <a:avLst>
                      <a:gd name="adj1" fmla="val 12992"/>
                      <a:gd name="adj2" fmla="val 14699"/>
                    </a:avLst>
                  </a:prstGeom>
                  <a:solidFill>
                    <a:srgbClr val="FFED6C">
                      <a:alpha val="85000"/>
                    </a:srgbClr>
                  </a:solid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lvl="1" algn="ctr" defTabSz="676997" eaLnBrk="0" hangingPunct="0">
                      <a:lnSpc>
                        <a:spcPct val="90000"/>
                      </a:lnSpc>
                      <a:buClr>
                        <a:srgbClr val="F0AB00"/>
                      </a:buClr>
                      <a:buSzPct val="80000"/>
                      <a:defRPr/>
                    </a:pPr>
                    <a:r>
                      <a:rPr lang="en-US" sz="900" b="1" dirty="0">
                        <a:solidFill>
                          <a:srgbClr val="000000"/>
                        </a:solidFill>
                        <a:latin typeface="Arial Narrow"/>
                        <a:ea typeface="ＭＳ Ｐゴシック" pitchFamily="1" charset="-128"/>
                        <a:cs typeface="Arial Narrow"/>
                      </a:rPr>
                      <a:t>Customer Tax Handling</a:t>
                    </a:r>
                  </a:p>
                </p:txBody>
              </p:sp>
            </p:grpSp>
            <p:sp>
              <p:nvSpPr>
                <p:cNvPr id="89" name="Oval 88"/>
                <p:cNvSpPr>
                  <a:spLocks noChangeAspect="1"/>
                </p:cNvSpPr>
                <p:nvPr/>
              </p:nvSpPr>
              <p:spPr>
                <a:xfrm>
                  <a:off x="7564683" y="6047495"/>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Record</a:t>
                  </a:r>
                </a:p>
              </p:txBody>
            </p:sp>
          </p:grpSp>
          <p:cxnSp>
            <p:nvCxnSpPr>
              <p:cNvPr id="74" name="Elbow Connector 63"/>
              <p:cNvCxnSpPr>
                <a:stCxn id="146" idx="2"/>
                <a:endCxn id="258" idx="0"/>
              </p:cNvCxnSpPr>
              <p:nvPr/>
            </p:nvCxnSpPr>
            <p:spPr>
              <a:xfrm rot="10800000">
                <a:off x="1732602" y="1019467"/>
                <a:ext cx="1764714" cy="2624632"/>
              </a:xfrm>
              <a:prstGeom prst="bentConnector3">
                <a:avLst>
                  <a:gd name="adj1" fmla="val 14938"/>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75" name="Elbow Connector 63"/>
              <p:cNvCxnSpPr>
                <a:stCxn id="140" idx="3"/>
                <a:endCxn id="258" idx="0"/>
              </p:cNvCxnSpPr>
              <p:nvPr/>
            </p:nvCxnSpPr>
            <p:spPr>
              <a:xfrm rot="10800000">
                <a:off x="1732602" y="1019468"/>
                <a:ext cx="1765648" cy="3345993"/>
              </a:xfrm>
              <a:prstGeom prst="bentConnector3">
                <a:avLst>
                  <a:gd name="adj1" fmla="val 14957"/>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76" name="Oval 75"/>
              <p:cNvSpPr>
                <a:spLocks noChangeAspect="1"/>
              </p:cNvSpPr>
              <p:nvPr/>
            </p:nvSpPr>
            <p:spPr>
              <a:xfrm>
                <a:off x="3048451" y="1387137"/>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77" name="Oval 76"/>
              <p:cNvSpPr>
                <a:spLocks noChangeAspect="1"/>
              </p:cNvSpPr>
              <p:nvPr/>
            </p:nvSpPr>
            <p:spPr>
              <a:xfrm>
                <a:off x="3041214" y="284066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78" name="Oval 77"/>
              <p:cNvSpPr>
                <a:spLocks noChangeAspect="1"/>
              </p:cNvSpPr>
              <p:nvPr/>
            </p:nvSpPr>
            <p:spPr>
              <a:xfrm>
                <a:off x="3057727" y="210845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79" name="Oval 78"/>
              <p:cNvSpPr>
                <a:spLocks noChangeAspect="1"/>
              </p:cNvSpPr>
              <p:nvPr/>
            </p:nvSpPr>
            <p:spPr>
              <a:xfrm>
                <a:off x="2976514" y="348158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Update</a:t>
                </a:r>
              </a:p>
            </p:txBody>
          </p:sp>
          <p:sp>
            <p:nvSpPr>
              <p:cNvPr id="80" name="Oval 79"/>
              <p:cNvSpPr>
                <a:spLocks noChangeAspect="1"/>
              </p:cNvSpPr>
              <p:nvPr/>
            </p:nvSpPr>
            <p:spPr>
              <a:xfrm>
                <a:off x="3052929" y="4122506"/>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81" name="Oval 80"/>
              <p:cNvSpPr>
                <a:spLocks noChangeAspect="1"/>
              </p:cNvSpPr>
              <p:nvPr/>
            </p:nvSpPr>
            <p:spPr>
              <a:xfrm>
                <a:off x="3052929" y="3623130"/>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82" name="Oval 81"/>
              <p:cNvSpPr>
                <a:spLocks noChangeAspect="1"/>
              </p:cNvSpPr>
              <p:nvPr/>
            </p:nvSpPr>
            <p:spPr>
              <a:xfrm>
                <a:off x="2184865" y="3412299"/>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sp>
            <p:nvSpPr>
              <p:cNvPr id="83" name="Oval 82"/>
              <p:cNvSpPr>
                <a:spLocks noChangeAspect="1"/>
              </p:cNvSpPr>
              <p:nvPr/>
            </p:nvSpPr>
            <p:spPr>
              <a:xfrm>
                <a:off x="4465041" y="5070525"/>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Retrieve</a:t>
                </a:r>
              </a:p>
            </p:txBody>
          </p:sp>
          <p:cxnSp>
            <p:nvCxnSpPr>
              <p:cNvPr id="84" name="Elbow Connector 63"/>
              <p:cNvCxnSpPr>
                <a:stCxn id="276" idx="2"/>
                <a:endCxn id="227" idx="0"/>
              </p:cNvCxnSpPr>
              <p:nvPr/>
            </p:nvCxnSpPr>
            <p:spPr>
              <a:xfrm rot="10800000" flipH="1" flipV="1">
                <a:off x="7216677" y="1480015"/>
                <a:ext cx="749808" cy="1809845"/>
              </a:xfrm>
              <a:prstGeom prst="bentConnector5">
                <a:avLst>
                  <a:gd name="adj1" fmla="val -17459"/>
                  <a:gd name="adj2" fmla="val 20609"/>
                  <a:gd name="adj3" fmla="val 143517"/>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85" name="Oval 84"/>
              <p:cNvSpPr>
                <a:spLocks noChangeAspect="1"/>
              </p:cNvSpPr>
              <p:nvPr/>
            </p:nvSpPr>
            <p:spPr>
              <a:xfrm>
                <a:off x="8143738" y="2582041"/>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cxnSp>
            <p:nvCxnSpPr>
              <p:cNvPr id="86" name="Elbow Connector 63"/>
              <p:cNvCxnSpPr>
                <a:stCxn id="218" idx="2"/>
                <a:endCxn id="229" idx="0"/>
              </p:cNvCxnSpPr>
              <p:nvPr/>
            </p:nvCxnSpPr>
            <p:spPr>
              <a:xfrm rot="10800000" flipH="1" flipV="1">
                <a:off x="7216677" y="2562787"/>
                <a:ext cx="749808" cy="727074"/>
              </a:xfrm>
              <a:prstGeom prst="bentConnector5">
                <a:avLst>
                  <a:gd name="adj1" fmla="val -30488"/>
                  <a:gd name="adj2" fmla="val 50000"/>
                  <a:gd name="adj3" fmla="val 130488"/>
                </a:avLst>
              </a:prstGeom>
              <a:ln w="381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sp>
            <p:nvSpPr>
              <p:cNvPr id="87" name="Oval 86"/>
              <p:cNvSpPr>
                <a:spLocks noChangeAspect="1"/>
              </p:cNvSpPr>
              <p:nvPr/>
            </p:nvSpPr>
            <p:spPr>
              <a:xfrm>
                <a:off x="7384316" y="2832141"/>
                <a:ext cx="365287" cy="179059"/>
              </a:xfrm>
              <a:prstGeom prst="ellipse">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wrap="none" lIns="0" tIns="0" rIns="0" bIns="0" rtlCol="0" anchor="ctr"/>
              <a:lstStyle/>
              <a:p>
                <a:pPr algn="ctr" defTabSz="676997">
                  <a:lnSpc>
                    <a:spcPts val="1000"/>
                  </a:lnSpc>
                </a:pPr>
                <a:r>
                  <a:rPr lang="en-US" sz="700" dirty="0">
                    <a:solidFill>
                      <a:srgbClr val="FFFFFF"/>
                    </a:solidFill>
                    <a:latin typeface="Arial Narrow"/>
                    <a:cs typeface="Arial Narrow"/>
                  </a:rPr>
                  <a:t>Execute</a:t>
                </a:r>
              </a:p>
            </p:txBody>
          </p:sp>
        </p:grpSp>
      </p:grpSp>
      <p:pic>
        <p:nvPicPr>
          <p:cNvPr id="288" name="Picture 7">
            <a:extLst>
              <a:ext uri="{FF2B5EF4-FFF2-40B4-BE49-F238E27FC236}">
                <a16:creationId xmlns:a16="http://schemas.microsoft.com/office/drawing/2014/main" id="{5BE305CA-1485-4D9D-9122-666C955BADC4}"/>
              </a:ext>
            </a:extLst>
          </p:cNvPr>
          <p:cNvPicPr>
            <a:picLocks noChangeAspect="1"/>
          </p:cNvPicPr>
          <p:nvPr/>
        </p:nvPicPr>
        <p:blipFill>
          <a:blip r:embed="rId3"/>
          <a:stretch>
            <a:fillRect/>
          </a:stretch>
        </p:blipFill>
        <p:spPr>
          <a:xfrm>
            <a:off x="609680" y="6558947"/>
            <a:ext cx="242309" cy="224435"/>
          </a:xfrm>
          <a:prstGeom prst="rect">
            <a:avLst/>
          </a:prstGeom>
        </p:spPr>
      </p:pic>
      <p:sp>
        <p:nvSpPr>
          <p:cNvPr id="289" name="Text Placeholder 15">
            <a:extLst>
              <a:ext uri="{FF2B5EF4-FFF2-40B4-BE49-F238E27FC236}">
                <a16:creationId xmlns:a16="http://schemas.microsoft.com/office/drawing/2014/main" id="{BAED7DDE-A52F-4BEB-8C55-89F29944B2F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18</a:t>
            </a:r>
            <a:endParaRPr lang="en-GB" dirty="0"/>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1C181AB-6DBE-4C1B-9295-07B0EE0FB6BE}"/>
              </a:ext>
            </a:extLst>
          </p:cNvPr>
          <p:cNvSpPr>
            <a:spLocks noGrp="1"/>
          </p:cNvSpPr>
          <p:nvPr>
            <p:ph type="title"/>
          </p:nvPr>
        </p:nvSpPr>
        <p:spPr/>
        <p:txBody>
          <a:bodyPr>
            <a:normAutofit/>
          </a:bodyPr>
          <a:lstStyle/>
          <a:p>
            <a:r>
              <a:rPr lang="en-US" sz="2000" b="1" cap="all" noProof="0" dirty="0"/>
              <a:t>Wireframe models </a:t>
            </a:r>
          </a:p>
        </p:txBody>
      </p:sp>
      <p:sp>
        <p:nvSpPr>
          <p:cNvPr id="3" name="Tijdelijke aanduiding voor tekst 2">
            <a:extLst>
              <a:ext uri="{FF2B5EF4-FFF2-40B4-BE49-F238E27FC236}">
                <a16:creationId xmlns:a16="http://schemas.microsoft.com/office/drawing/2014/main" id="{2F107C7B-E321-4FA6-8591-AC537792B771}"/>
              </a:ext>
            </a:extLst>
          </p:cNvPr>
          <p:cNvSpPr>
            <a:spLocks noGrp="1"/>
          </p:cNvSpPr>
          <p:nvPr>
            <p:ph type="body" sz="quarter" idx="10"/>
          </p:nvPr>
        </p:nvSpPr>
        <p:spPr/>
        <p:txBody>
          <a:bodyPr/>
          <a:lstStyle/>
          <a:p>
            <a:pPr marL="0" indent="0">
              <a:buNone/>
            </a:pPr>
            <a:r>
              <a:rPr lang="en-US" b="1" noProof="0" dirty="0"/>
              <a:t>A Wireframe Model pulls together a related collection of Service Domains and documents the established Service Operation connections between them.</a:t>
            </a:r>
          </a:p>
          <a:p>
            <a:pPr marL="0" indent="0">
              <a:buNone/>
            </a:pPr>
            <a:endParaRPr lang="en-US" noProof="0" dirty="0"/>
          </a:p>
          <a:p>
            <a:pPr marL="0" indent="0">
              <a:buNone/>
            </a:pPr>
            <a:r>
              <a:rPr lang="en-US" b="1" noProof="0" dirty="0"/>
              <a:t>Wireframe vs. Business Scenario</a:t>
            </a:r>
          </a:p>
          <a:p>
            <a:pPr>
              <a:buClrTx/>
            </a:pPr>
            <a:r>
              <a:rPr lang="en-US" noProof="0" dirty="0"/>
              <a:t>The Wireframe is a static model, showing the Service Domains and (all pertinent) available connections.</a:t>
            </a:r>
          </a:p>
          <a:p>
            <a:pPr>
              <a:buClrTx/>
            </a:pPr>
            <a:r>
              <a:rPr lang="en-US" noProof="0" dirty="0"/>
              <a:t>A Business Scenario is a dynamic model that shows the temporal pattern of a collection of interactions that are triggered by some business action or event.</a:t>
            </a:r>
          </a:p>
          <a:p>
            <a:pPr marL="0" indent="0">
              <a:buNone/>
            </a:pPr>
            <a:endParaRPr lang="en-US" noProof="0" dirty="0"/>
          </a:p>
          <a:p>
            <a:pPr marL="0" indent="0">
              <a:buNone/>
            </a:pPr>
            <a:endParaRPr lang="en-US" noProof="0" dirty="0"/>
          </a:p>
        </p:txBody>
      </p:sp>
      <p:sp>
        <p:nvSpPr>
          <p:cNvPr id="6" name="Round Same Side Corner Rectangle 5">
            <a:extLst>
              <a:ext uri="{FF2B5EF4-FFF2-40B4-BE49-F238E27FC236}">
                <a16:creationId xmlns:a16="http://schemas.microsoft.com/office/drawing/2014/main" id="{EB050309-6AE1-0A4A-B2B9-5AB07056B063}"/>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Research">
            <a:extLst>
              <a:ext uri="{FF2B5EF4-FFF2-40B4-BE49-F238E27FC236}">
                <a16:creationId xmlns:a16="http://schemas.microsoft.com/office/drawing/2014/main" id="{ADC55A7F-7C5D-EC44-8506-B1CDB3A6E76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2595077213"/>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16A1437B-8646-4E8B-A5C5-5AB70DE77DB6}"/>
              </a:ext>
            </a:extLst>
          </p:cNvPr>
          <p:cNvSpPr>
            <a:spLocks noGrp="1"/>
          </p:cNvSpPr>
          <p:nvPr>
            <p:ph type="title"/>
          </p:nvPr>
        </p:nvSpPr>
        <p:spPr/>
        <p:txBody>
          <a:bodyPr>
            <a:normAutofit/>
          </a:bodyPr>
          <a:lstStyle/>
          <a:p>
            <a:r>
              <a:rPr lang="en-US" sz="2000" b="1" cap="all" noProof="0" dirty="0"/>
              <a:t>Archi bank Group: </a:t>
            </a:r>
            <a:r>
              <a:rPr lang="en-US" sz="2000" b="1" cap="all" dirty="0"/>
              <a:t>ASSIGNMENT</a:t>
            </a:r>
            <a:r>
              <a:rPr lang="en-US" sz="2000" b="1" cap="all" noProof="0" dirty="0"/>
              <a:t> on insight/comprehension</a:t>
            </a:r>
          </a:p>
        </p:txBody>
      </p:sp>
      <p:sp>
        <p:nvSpPr>
          <p:cNvPr id="3" name="Tijdelijke aanduiding voor tekst 2">
            <a:extLst>
              <a:ext uri="{FF2B5EF4-FFF2-40B4-BE49-F238E27FC236}">
                <a16:creationId xmlns:a16="http://schemas.microsoft.com/office/drawing/2014/main" id="{79B389C6-F9DF-49F6-8E00-671660AFEFA7}"/>
              </a:ext>
            </a:extLst>
          </p:cNvPr>
          <p:cNvSpPr>
            <a:spLocks noGrp="1"/>
          </p:cNvSpPr>
          <p:nvPr>
            <p:ph type="body" sz="quarter" idx="10"/>
          </p:nvPr>
        </p:nvSpPr>
        <p:spPr>
          <a:xfrm>
            <a:off x="1679729" y="1413430"/>
            <a:ext cx="8834131" cy="4826746"/>
          </a:xfrm>
        </p:spPr>
        <p:txBody>
          <a:bodyPr/>
          <a:lstStyle/>
          <a:p>
            <a:endParaRPr lang="en-US" noProof="0" dirty="0"/>
          </a:p>
          <a:p>
            <a:pPr marL="0" indent="0">
              <a:buNone/>
            </a:pPr>
            <a:r>
              <a:rPr lang="en-US" dirty="0"/>
              <a:t>Introduction: </a:t>
            </a:r>
            <a:r>
              <a:rPr lang="en-GB" dirty="0"/>
              <a:t>We create a Payment Group Service, principle: Service is our Orientation </a:t>
            </a:r>
          </a:p>
          <a:p>
            <a:pPr marL="0" indent="0">
              <a:buNone/>
            </a:pPr>
            <a:endParaRPr lang="en-GB" dirty="0"/>
          </a:p>
          <a:p>
            <a:pPr marL="0" indent="0">
              <a:buNone/>
            </a:pPr>
            <a:r>
              <a:rPr lang="en-GB" b="1" dirty="0"/>
              <a:t>Assignment part 1: </a:t>
            </a:r>
            <a:r>
              <a:rPr lang="en-GB" dirty="0"/>
              <a:t>think about how you can use the BIAN to realize this strategy (for credit transfer) Payments domain solution, part 1 Find appropriate business scenarios and wireframes Select / create your own business scenario and wireframe.</a:t>
            </a:r>
          </a:p>
          <a:p>
            <a:pPr marL="0" indent="0">
              <a:buNone/>
            </a:pPr>
            <a:r>
              <a:rPr lang="en-GB" dirty="0"/>
              <a:t>Defining the desired core functionality and services to be used on this wireframe RFP, formulated in terms of BIAN functionality and services, solution selection</a:t>
            </a:r>
          </a:p>
          <a:p>
            <a:pPr marL="0" indent="0">
              <a:buNone/>
            </a:pPr>
            <a:endParaRPr lang="en-GB" dirty="0"/>
          </a:p>
          <a:p>
            <a:pPr marL="0" indent="0">
              <a:buNone/>
            </a:pPr>
            <a:r>
              <a:rPr lang="en-GB" b="1" dirty="0"/>
              <a:t>Assignment part 2: </a:t>
            </a:r>
            <a:r>
              <a:rPr lang="en-GB" dirty="0"/>
              <a:t>Provide Input for the RFP: What do you see as core functionality and what as functionality to be used/operated? Participants have the (simplified) wireframe that Group Payments used</a:t>
            </a:r>
            <a:endParaRPr lang="en-US" noProof="0" dirty="0"/>
          </a:p>
          <a:p>
            <a:endParaRPr lang="en-US" noProof="0" dirty="0"/>
          </a:p>
        </p:txBody>
      </p:sp>
      <p:sp>
        <p:nvSpPr>
          <p:cNvPr id="6" name="Titel 1">
            <a:extLst>
              <a:ext uri="{FF2B5EF4-FFF2-40B4-BE49-F238E27FC236}">
                <a16:creationId xmlns:a16="http://schemas.microsoft.com/office/drawing/2014/main" id="{C4679D68-9333-49CB-889A-EDB7727E8578}"/>
              </a:ext>
            </a:extLst>
          </p:cNvPr>
          <p:cNvSpPr txBox="1">
            <a:spLocks/>
          </p:cNvSpPr>
          <p:nvPr/>
        </p:nvSpPr>
        <p:spPr>
          <a:xfrm>
            <a:off x="1416274" y="2926531"/>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endParaRPr lang="nl-NL" sz="2400" b="1" dirty="0"/>
          </a:p>
        </p:txBody>
      </p:sp>
      <p:sp>
        <p:nvSpPr>
          <p:cNvPr id="7" name="Round Same Side Corner Rectangle 6">
            <a:extLst>
              <a:ext uri="{FF2B5EF4-FFF2-40B4-BE49-F238E27FC236}">
                <a16:creationId xmlns:a16="http://schemas.microsoft.com/office/drawing/2014/main" id="{3D0C6B5C-A31E-674F-9FE8-A1E660A2780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Playbook">
            <a:extLst>
              <a:ext uri="{FF2B5EF4-FFF2-40B4-BE49-F238E27FC236}">
                <a16:creationId xmlns:a16="http://schemas.microsoft.com/office/drawing/2014/main" id="{091C773F-7BE0-4B46-BE1B-CBE146D97D9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3763154175"/>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71BCE8-7729-4FB8-86F3-CFED7DBE4F87}"/>
              </a:ext>
            </a:extLst>
          </p:cNvPr>
          <p:cNvSpPr>
            <a:spLocks noGrp="1"/>
          </p:cNvSpPr>
          <p:nvPr>
            <p:ph type="title"/>
          </p:nvPr>
        </p:nvSpPr>
        <p:spPr/>
        <p:txBody>
          <a:bodyPr>
            <a:normAutofit/>
          </a:bodyPr>
          <a:lstStyle/>
          <a:p>
            <a:r>
              <a:rPr lang="nl-BE" sz="2000" b="1" cap="all" dirty="0"/>
              <a:t>Involved service domains simplified wireframe</a:t>
            </a:r>
            <a:endParaRPr lang="x-none" sz="2000" b="1" cap="all" dirty="0"/>
          </a:p>
        </p:txBody>
      </p:sp>
      <p:pic>
        <p:nvPicPr>
          <p:cNvPr id="4" name="Afbeelding 4">
            <a:extLst>
              <a:ext uri="{FF2B5EF4-FFF2-40B4-BE49-F238E27FC236}">
                <a16:creationId xmlns:a16="http://schemas.microsoft.com/office/drawing/2014/main" id="{1862ABB2-D3E3-4EB9-87E6-0DBF38BA6846}"/>
              </a:ext>
            </a:extLst>
          </p:cNvPr>
          <p:cNvPicPr>
            <a:picLocks noChangeAspect="1"/>
          </p:cNvPicPr>
          <p:nvPr/>
        </p:nvPicPr>
        <p:blipFill>
          <a:blip r:embed="rId3"/>
          <a:stretch>
            <a:fillRect/>
          </a:stretch>
        </p:blipFill>
        <p:spPr>
          <a:xfrm>
            <a:off x="840210" y="1010670"/>
            <a:ext cx="10798628" cy="5406210"/>
          </a:xfrm>
          <a:prstGeom prst="rect">
            <a:avLst/>
          </a:prstGeom>
        </p:spPr>
      </p:pic>
      <p:sp>
        <p:nvSpPr>
          <p:cNvPr id="5" name="Round Same Side Corner Rectangle 4">
            <a:extLst>
              <a:ext uri="{FF2B5EF4-FFF2-40B4-BE49-F238E27FC236}">
                <a16:creationId xmlns:a16="http://schemas.microsoft.com/office/drawing/2014/main" id="{29D0F3D4-C130-984C-BC75-6E65B7BB9F5A}"/>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FA57BB6B-3C46-6A49-99B5-1E22B7F7B50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3216359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92FE49-4976-4869-9CDF-419B1116919D}"/>
              </a:ext>
            </a:extLst>
          </p:cNvPr>
          <p:cNvSpPr>
            <a:spLocks noGrp="1"/>
          </p:cNvSpPr>
          <p:nvPr>
            <p:ph type="title"/>
          </p:nvPr>
        </p:nvSpPr>
        <p:spPr/>
        <p:txBody>
          <a:bodyPr/>
          <a:lstStyle/>
          <a:p>
            <a:r>
              <a:rPr lang="nl-NL" sz="2000" b="1" cap="all" dirty="0"/>
              <a:t>Solution</a:t>
            </a:r>
            <a:endParaRPr lang="x-none" b="1" cap="all" dirty="0"/>
          </a:p>
        </p:txBody>
      </p:sp>
      <p:sp>
        <p:nvSpPr>
          <p:cNvPr id="4" name="Rectangle 3">
            <a:extLst>
              <a:ext uri="{FF2B5EF4-FFF2-40B4-BE49-F238E27FC236}">
                <a16:creationId xmlns:a16="http://schemas.microsoft.com/office/drawing/2014/main" id="{4B601D21-3701-4637-9B23-052FF11F18EA}"/>
              </a:ext>
            </a:extLst>
          </p:cNvPr>
          <p:cNvSpPr/>
          <p:nvPr/>
        </p:nvSpPr>
        <p:spPr>
          <a:xfrm>
            <a:off x="4337890" y="3276700"/>
            <a:ext cx="3516219" cy="307777"/>
          </a:xfrm>
          <a:prstGeom prst="rect">
            <a:avLst/>
          </a:prstGeom>
        </p:spPr>
        <p:txBody>
          <a:bodyPr wrap="none">
            <a:spAutoFit/>
          </a:bodyPr>
          <a:lstStyle/>
          <a:p>
            <a:r>
              <a:rPr lang="nl-BE" sz="1400" dirty="0"/>
              <a:t>involved service domains, simplifid wireframe</a:t>
            </a:r>
            <a:endParaRPr lang="x-none" dirty="0"/>
          </a:p>
        </p:txBody>
      </p:sp>
      <p:pic>
        <p:nvPicPr>
          <p:cNvPr id="5" name="Tijdelijke aanduiding voor inhoud 3">
            <a:extLst>
              <a:ext uri="{FF2B5EF4-FFF2-40B4-BE49-F238E27FC236}">
                <a16:creationId xmlns:a16="http://schemas.microsoft.com/office/drawing/2014/main" id="{6A58DF49-A528-4203-9FE8-AE9177ADCD2A}"/>
              </a:ext>
            </a:extLst>
          </p:cNvPr>
          <p:cNvPicPr>
            <a:picLocks/>
          </p:cNvPicPr>
          <p:nvPr/>
        </p:nvPicPr>
        <p:blipFill>
          <a:blip r:embed="rId3"/>
          <a:stretch>
            <a:fillRect/>
          </a:stretch>
        </p:blipFill>
        <p:spPr>
          <a:xfrm>
            <a:off x="202998" y="1018046"/>
            <a:ext cx="11929442" cy="5372244"/>
          </a:xfrm>
          <a:prstGeom prst="rect">
            <a:avLst/>
          </a:prstGeom>
        </p:spPr>
      </p:pic>
      <p:sp>
        <p:nvSpPr>
          <p:cNvPr id="6" name="Round Same Side Corner Rectangle 5">
            <a:extLst>
              <a:ext uri="{FF2B5EF4-FFF2-40B4-BE49-F238E27FC236}">
                <a16:creationId xmlns:a16="http://schemas.microsoft.com/office/drawing/2014/main" id="{279CFA86-409E-EC41-A42C-CE3D6C24A9AB}"/>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Playbook">
            <a:extLst>
              <a:ext uri="{FF2B5EF4-FFF2-40B4-BE49-F238E27FC236}">
                <a16:creationId xmlns:a16="http://schemas.microsoft.com/office/drawing/2014/main" id="{91E9A39D-F7A8-FC46-A794-241C50CEA9D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3741270045"/>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a:extLst>
              <a:ext uri="{FF2B5EF4-FFF2-40B4-BE49-F238E27FC236}">
                <a16:creationId xmlns:a16="http://schemas.microsoft.com/office/drawing/2014/main" id="{858BC848-FE7D-4873-849C-059BEA6497D7}"/>
              </a:ext>
            </a:extLst>
          </p:cNvPr>
          <p:cNvPicPr>
            <a:picLocks noChangeAspect="1"/>
          </p:cNvPicPr>
          <p:nvPr/>
        </p:nvPicPr>
        <p:blipFill>
          <a:blip r:embed="rId3"/>
          <a:stretch>
            <a:fillRect/>
          </a:stretch>
        </p:blipFill>
        <p:spPr>
          <a:xfrm>
            <a:off x="4060" y="1"/>
            <a:ext cx="12189527" cy="6501134"/>
          </a:xfrm>
          <a:prstGeom prst="rect">
            <a:avLst/>
          </a:prstGeom>
        </p:spPr>
      </p:pic>
      <p:sp>
        <p:nvSpPr>
          <p:cNvPr id="5" name="Заголовок 4"/>
          <p:cNvSpPr>
            <a:spLocks noGrp="1"/>
          </p:cNvSpPr>
          <p:nvPr>
            <p:ph type="title"/>
          </p:nvPr>
        </p:nvSpPr>
        <p:spPr>
          <a:solidFill>
            <a:schemeClr val="bg1">
              <a:alpha val="97000"/>
            </a:schemeClr>
          </a:solidFill>
          <a:ln>
            <a:solidFill>
              <a:srgbClr val="9EAD2F"/>
            </a:solidFill>
          </a:ln>
        </p:spPr>
        <p:txBody>
          <a:bodyPr/>
          <a:lstStyle/>
          <a:p>
            <a:r>
              <a:rPr lang="en-US" dirty="0"/>
              <a:t>4.4 THE EVOLVING BIAN FRAMEWORK</a:t>
            </a:r>
            <a:endParaRPr lang="en-US" noProof="0" dirty="0"/>
          </a:p>
        </p:txBody>
      </p:sp>
      <p:pic>
        <p:nvPicPr>
          <p:cNvPr id="6" name="Picture 7">
            <a:extLst>
              <a:ext uri="{FF2B5EF4-FFF2-40B4-BE49-F238E27FC236}">
                <a16:creationId xmlns:a16="http://schemas.microsoft.com/office/drawing/2014/main" id="{5BD8D19B-0196-4FD5-9A96-1DC0A186041B}"/>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56B251AE-A320-47A5-928E-6335384846F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4.4</a:t>
            </a:r>
            <a:endParaRPr lang="en-GB" dirty="0"/>
          </a:p>
        </p:txBody>
      </p:sp>
    </p:spTree>
    <p:extLst>
      <p:ext uri="{BB962C8B-B14F-4D97-AF65-F5344CB8AC3E}">
        <p14:creationId xmlns:p14="http://schemas.microsoft.com/office/powerpoint/2010/main" val="22576862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3B3F4C53-A7BF-4C41-B471-B10B2299F2FB}"/>
              </a:ext>
            </a:extLst>
          </p:cNvPr>
          <p:cNvPicPr/>
          <p:nvPr/>
        </p:nvPicPr>
        <p:blipFill>
          <a:blip r:embed="rId3"/>
          <a:stretch>
            <a:fillRect/>
          </a:stretch>
        </p:blipFill>
        <p:spPr>
          <a:xfrm>
            <a:off x="1272258" y="694282"/>
            <a:ext cx="10309044" cy="5184577"/>
          </a:xfrm>
          <a:prstGeom prst="rect">
            <a:avLst/>
          </a:prstGeom>
        </p:spPr>
      </p:pic>
      <p:sp>
        <p:nvSpPr>
          <p:cNvPr id="3" name="Title 1">
            <a:extLst>
              <a:ext uri="{FF2B5EF4-FFF2-40B4-BE49-F238E27FC236}">
                <a16:creationId xmlns:a16="http://schemas.microsoft.com/office/drawing/2014/main" id="{DB64741D-9587-48DA-A6D1-214B475BB53E}"/>
              </a:ext>
            </a:extLst>
          </p:cNvPr>
          <p:cNvSpPr txBox="1">
            <a:spLocks/>
          </p:cNvSpPr>
          <p:nvPr/>
        </p:nvSpPr>
        <p:spPr>
          <a:xfrm>
            <a:off x="1524198" y="266565"/>
            <a:ext cx="9145191" cy="423388"/>
          </a:xfrm>
          <a:prstGeom prst="rect">
            <a:avLst/>
          </a:prstGeom>
        </p:spPr>
        <p:txBody>
          <a:bodyPr tIns="0" bIns="0" anchor="ctr" anchorCtr="0"/>
          <a:lstStyle/>
          <a:p>
            <a:pPr algn="ctr" defTabSz="676997"/>
            <a:r>
              <a:rPr lang="en-US" sz="2000" b="1" cap="all" dirty="0">
                <a:solidFill>
                  <a:srgbClr val="000000"/>
                </a:solidFill>
                <a:latin typeface="Calibri"/>
              </a:rPr>
              <a:t>Levels of completion of Service Domains</a:t>
            </a:r>
            <a:endParaRPr lang="en-GB" sz="2000" b="1" kern="0" cap="all" dirty="0">
              <a:solidFill>
                <a:srgbClr val="5F6062"/>
              </a:solidFill>
              <a:latin typeface="Calibri Light"/>
            </a:endParaRPr>
          </a:p>
        </p:txBody>
      </p:sp>
      <p:pic>
        <p:nvPicPr>
          <p:cNvPr id="5" name="Picture 7">
            <a:extLst>
              <a:ext uri="{FF2B5EF4-FFF2-40B4-BE49-F238E27FC236}">
                <a16:creationId xmlns:a16="http://schemas.microsoft.com/office/drawing/2014/main" id="{973D792F-F6D4-4D33-8D50-958BD8AA18C7}"/>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A76E3241-2D6F-4F96-ACC3-8964A1B3345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19</a:t>
            </a:r>
            <a:endParaRPr lang="en-GB" dirty="0"/>
          </a:p>
        </p:txBody>
      </p:sp>
    </p:spTree>
    <p:extLst>
      <p:ext uri="{BB962C8B-B14F-4D97-AF65-F5344CB8AC3E}">
        <p14:creationId xmlns:p14="http://schemas.microsoft.com/office/powerpoint/2010/main" val="3500922313"/>
      </p:ext>
    </p:extLst>
  </p:cSld>
  <p:clrMapOvr>
    <a:masterClrMapping/>
  </p:clrMapOvr>
  <p:transition>
    <p:wipe dir="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pPr marL="0" indent="0">
              <a:buNone/>
            </a:pPr>
            <a:r>
              <a:rPr lang="en-US" noProof="0" dirty="0"/>
              <a:t>What is not true concerning the benefits of a SOA? </a:t>
            </a:r>
          </a:p>
          <a:p>
            <a:pPr marL="0" indent="0">
              <a:buNone/>
            </a:pPr>
            <a:endParaRPr lang="en-US" noProof="0" dirty="0"/>
          </a:p>
          <a:p>
            <a:pPr marL="457200" indent="-457200">
              <a:buClrTx/>
              <a:buFont typeface="+mj-lt"/>
              <a:buAutoNum type="alphaLcParenR"/>
            </a:pPr>
            <a:r>
              <a:rPr lang="en-US" dirty="0"/>
              <a:t>Service-based software leads to lower software development and management costs.</a:t>
            </a:r>
          </a:p>
          <a:p>
            <a:pPr marL="457200" indent="-457200">
              <a:buClrTx/>
              <a:buFont typeface="+mj-lt"/>
              <a:buAutoNum type="alphaLcParenR"/>
            </a:pPr>
            <a:r>
              <a:rPr lang="en-US" dirty="0"/>
              <a:t>Services can simplify software in easily adaptive and less complex domains of more easily integrated solutions.</a:t>
            </a:r>
          </a:p>
          <a:p>
            <a:pPr marL="457200" indent="-457200">
              <a:buClrTx/>
              <a:buFont typeface="+mj-lt"/>
              <a:buAutoNum type="alphaLcParenR"/>
            </a:pPr>
            <a:r>
              <a:rPr lang="en-US" dirty="0"/>
              <a:t>SOA has a wide range of positive impacts including configuration flexibility, better monitoring and intelligence, greater control and security.</a:t>
            </a:r>
          </a:p>
          <a:p>
            <a:pPr marL="457200" indent="-457200">
              <a:buClrTx/>
              <a:buFont typeface="+mj-lt"/>
              <a:buAutoNum type="alphaLcParenR"/>
            </a:pPr>
            <a:r>
              <a:rPr lang="en-US" dirty="0"/>
              <a:t>The adoption of services in the systems architecture can improve information flow, help expose embedded functionality and offer greater organizational flexibility. </a:t>
            </a:r>
            <a:endParaRPr lang="en-US" noProof="0" dirty="0"/>
          </a:p>
        </p:txBody>
      </p:sp>
      <p:sp>
        <p:nvSpPr>
          <p:cNvPr id="4" name="Round Same Side Corner Rectangle 3">
            <a:extLst>
              <a:ext uri="{FF2B5EF4-FFF2-40B4-BE49-F238E27FC236}">
                <a16:creationId xmlns:a16="http://schemas.microsoft.com/office/drawing/2014/main" id="{A750B82E-BB7B-4941-8949-DD9BE3B9318E}"/>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C9895A13-B3A5-D843-AFAA-0EA73052BF2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54513683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a:xfrm>
            <a:off x="1679729" y="265767"/>
            <a:ext cx="8834130" cy="744903"/>
          </a:xfrm>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a:xfrm>
            <a:off x="3216474" y="1342355"/>
            <a:ext cx="8258067" cy="4826746"/>
          </a:xfrm>
        </p:spPr>
        <p:txBody>
          <a:bodyPr/>
          <a:lstStyle/>
          <a:p>
            <a:r>
              <a:rPr lang="en-US" noProof="0" dirty="0"/>
              <a:t>By completing this chapter you will be able to:</a:t>
            </a:r>
          </a:p>
          <a:p>
            <a:endParaRPr lang="en-US" noProof="0" dirty="0"/>
          </a:p>
          <a:p>
            <a:r>
              <a:rPr lang="en-US" noProof="0" dirty="0"/>
              <a:t>* The BIAN Service </a:t>
            </a:r>
            <a:r>
              <a:rPr lang="en-US" dirty="0"/>
              <a:t>L</a:t>
            </a:r>
            <a:r>
              <a:rPr lang="en-US" noProof="0" dirty="0" err="1"/>
              <a:t>andscape</a:t>
            </a:r>
            <a:endParaRPr lang="en-US" noProof="0" dirty="0"/>
          </a:p>
          <a:p>
            <a:r>
              <a:rPr lang="en-US" dirty="0"/>
              <a:t>* Understand classification and usage of the service landscape</a:t>
            </a:r>
            <a:endParaRPr lang="en-US" noProof="0" dirty="0"/>
          </a:p>
        </p:txBody>
      </p:sp>
    </p:spTree>
    <p:extLst>
      <p:ext uri="{BB962C8B-B14F-4D97-AF65-F5344CB8AC3E}">
        <p14:creationId xmlns:p14="http://schemas.microsoft.com/office/powerpoint/2010/main" val="16599084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4158EC0-32DB-418E-A755-463DB7CB47A9}"/>
              </a:ext>
            </a:extLst>
          </p:cNvPr>
          <p:cNvSpPr>
            <a:spLocks noGrp="1"/>
          </p:cNvSpPr>
          <p:nvPr>
            <p:ph type="ctrTitle"/>
          </p:nvPr>
        </p:nvSpPr>
        <p:spPr>
          <a:xfrm>
            <a:off x="1776314" y="1270347"/>
            <a:ext cx="10106439" cy="815986"/>
          </a:xfrm>
        </p:spPr>
        <p:txBody>
          <a:bodyPr/>
          <a:lstStyle/>
          <a:p>
            <a:r>
              <a:rPr lang="en-US" dirty="0">
                <a:solidFill>
                  <a:schemeClr val="tx2"/>
                </a:solidFill>
              </a:rPr>
              <a:t>V</a:t>
            </a:r>
            <a:r>
              <a:rPr lang="en-US" noProof="0" dirty="0">
                <a:solidFill>
                  <a:schemeClr val="tx2"/>
                </a:solidFill>
              </a:rPr>
              <a:t>. ASSEMBLING A REPRESENTATIVE ENTERPRISE BLUEPRINT.</a:t>
            </a:r>
          </a:p>
        </p:txBody>
      </p:sp>
      <p:sp>
        <p:nvSpPr>
          <p:cNvPr id="3" name="Rechthoek: afgeronde hoeken 2">
            <a:extLst>
              <a:ext uri="{FF2B5EF4-FFF2-40B4-BE49-F238E27FC236}">
                <a16:creationId xmlns:a16="http://schemas.microsoft.com/office/drawing/2014/main" id="{8441A64F-5DAD-420E-B394-E6C97BFC87E4}"/>
              </a:ext>
            </a:extLst>
          </p:cNvPr>
          <p:cNvSpPr/>
          <p:nvPr/>
        </p:nvSpPr>
        <p:spPr>
          <a:xfrm>
            <a:off x="768202" y="4870747"/>
            <a:ext cx="4778112" cy="1296144"/>
          </a:xfrm>
          <a:prstGeom prst="roundRect">
            <a:avLst>
              <a:gd name="adj" fmla="val 17528"/>
            </a:avLst>
          </a:prstGeom>
          <a:solidFill>
            <a:schemeClr val="accent2">
              <a:alpha val="98000"/>
            </a:schemeClr>
          </a:solidFill>
          <a:ln>
            <a:noFill/>
          </a:ln>
          <a:effectLst>
            <a:innerShdw blurRad="63500" dist="50800" dir="2700000">
              <a:prstClr val="black">
                <a:alpha val="50000"/>
              </a:prstClr>
            </a:innerShdw>
          </a:effectLst>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r"/>
            <a:r>
              <a:rPr lang="nl-NL" sz="1800" dirty="0" err="1"/>
              <a:t>From</a:t>
            </a:r>
            <a:r>
              <a:rPr lang="nl-NL" sz="1800" dirty="0"/>
              <a:t> </a:t>
            </a:r>
            <a:r>
              <a:rPr lang="nl-NL" sz="1800" dirty="0" err="1"/>
              <a:t>this</a:t>
            </a:r>
            <a:r>
              <a:rPr lang="nl-NL" sz="1800" dirty="0"/>
              <a:t> module </a:t>
            </a:r>
            <a:r>
              <a:rPr lang="nl-NL" sz="1800" dirty="0" err="1"/>
              <a:t>the</a:t>
            </a:r>
            <a:r>
              <a:rPr lang="nl-NL" sz="1800" dirty="0"/>
              <a:t> </a:t>
            </a:r>
            <a:r>
              <a:rPr lang="nl-NL" sz="1800" dirty="0" err="1"/>
              <a:t>literature</a:t>
            </a:r>
            <a:r>
              <a:rPr lang="nl-NL" sz="1800" dirty="0"/>
              <a:t> </a:t>
            </a:r>
            <a:r>
              <a:rPr lang="nl-NL" sz="1800" dirty="0" err="1"/>
              <a:t>and</a:t>
            </a:r>
            <a:r>
              <a:rPr lang="nl-NL" sz="1800" dirty="0"/>
              <a:t> courseware </a:t>
            </a:r>
            <a:r>
              <a:rPr lang="nl-NL" sz="1800" dirty="0" err="1"/>
              <a:t>deviate</a:t>
            </a:r>
            <a:r>
              <a:rPr lang="nl-NL" sz="1800" dirty="0"/>
              <a:t> </a:t>
            </a:r>
            <a:r>
              <a:rPr lang="nl-NL" sz="1800" dirty="0" err="1"/>
              <a:t>for</a:t>
            </a:r>
            <a:r>
              <a:rPr lang="nl-NL" sz="1800" dirty="0"/>
              <a:t> </a:t>
            </a:r>
            <a:r>
              <a:rPr lang="nl-NL" sz="1800" dirty="0" err="1"/>
              <a:t>didactic</a:t>
            </a:r>
            <a:r>
              <a:rPr lang="nl-NL" sz="1800" dirty="0"/>
              <a:t> </a:t>
            </a:r>
            <a:r>
              <a:rPr lang="nl-NL" sz="1800" dirty="0" err="1"/>
              <a:t>purposes</a:t>
            </a:r>
            <a:r>
              <a:rPr lang="nl-NL" sz="1800" dirty="0"/>
              <a:t>, </a:t>
            </a:r>
            <a:r>
              <a:rPr lang="nl-NL" sz="1800" dirty="0" err="1"/>
              <a:t>the</a:t>
            </a:r>
            <a:r>
              <a:rPr lang="nl-NL" sz="1800" dirty="0"/>
              <a:t> </a:t>
            </a:r>
            <a:r>
              <a:rPr lang="nl-NL" sz="1800" dirty="0" err="1"/>
              <a:t>literature</a:t>
            </a:r>
            <a:r>
              <a:rPr lang="nl-NL" sz="1800" dirty="0"/>
              <a:t> </a:t>
            </a:r>
            <a:r>
              <a:rPr lang="nl-NL" sz="1800" dirty="0" err="1"/>
              <a:t>reference</a:t>
            </a:r>
            <a:r>
              <a:rPr lang="nl-NL" sz="1800" dirty="0"/>
              <a:t> is </a:t>
            </a:r>
            <a:r>
              <a:rPr lang="nl-NL" sz="1800" dirty="0" err="1"/>
              <a:t>still</a:t>
            </a:r>
            <a:r>
              <a:rPr lang="nl-NL" sz="1800" dirty="0"/>
              <a:t> correct.</a:t>
            </a:r>
            <a:endParaRPr lang="en-GB" sz="1800" dirty="0"/>
          </a:p>
        </p:txBody>
      </p:sp>
      <p:pic>
        <p:nvPicPr>
          <p:cNvPr id="4" name="Graphic 3" descr="Waarschuwing">
            <a:extLst>
              <a:ext uri="{FF2B5EF4-FFF2-40B4-BE49-F238E27FC236}">
                <a16:creationId xmlns:a16="http://schemas.microsoft.com/office/drawing/2014/main" id="{6AB5A36E-62E4-4C30-A994-DDD916A3B1A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40210" y="5446811"/>
            <a:ext cx="601216" cy="601216"/>
          </a:xfrm>
          <a:prstGeom prst="rect">
            <a:avLst/>
          </a:prstGeom>
          <a:effectLst>
            <a:outerShdw blurRad="76200" dist="12700" dir="8100000" sy="-23000" kx="800400" algn="br" rotWithShape="0">
              <a:prstClr val="black">
                <a:alpha val="20000"/>
              </a:prstClr>
            </a:outerShdw>
          </a:effectLst>
        </p:spPr>
      </p:pic>
      <p:pic>
        <p:nvPicPr>
          <p:cNvPr id="5" name="Picture 7">
            <a:extLst>
              <a:ext uri="{FF2B5EF4-FFF2-40B4-BE49-F238E27FC236}">
                <a16:creationId xmlns:a16="http://schemas.microsoft.com/office/drawing/2014/main" id="{B1DA6378-5281-BE49-B969-9C0260BAA2CD}"/>
              </a:ext>
            </a:extLst>
          </p:cNvPr>
          <p:cNvPicPr>
            <a:picLocks noChangeAspect="1"/>
          </p:cNvPicPr>
          <p:nvPr/>
        </p:nvPicPr>
        <p:blipFill>
          <a:blip r:embed="rId5"/>
          <a:stretch>
            <a:fillRect/>
          </a:stretch>
        </p:blipFill>
        <p:spPr>
          <a:xfrm>
            <a:off x="1811319" y="6510211"/>
            <a:ext cx="242309" cy="224435"/>
          </a:xfrm>
          <a:prstGeom prst="rect">
            <a:avLst/>
          </a:prstGeom>
        </p:spPr>
      </p:pic>
      <p:sp>
        <p:nvSpPr>
          <p:cNvPr id="6" name="Text Placeholder 15">
            <a:extLst>
              <a:ext uri="{FF2B5EF4-FFF2-40B4-BE49-F238E27FC236}">
                <a16:creationId xmlns:a16="http://schemas.microsoft.com/office/drawing/2014/main" id="{0255D811-EAC5-7F45-80D8-E85CD896AAC7}"/>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Chapter 6</a:t>
            </a:r>
            <a:endParaRPr lang="en-GB" dirty="0"/>
          </a:p>
        </p:txBody>
      </p:sp>
    </p:spTree>
    <p:extLst>
      <p:ext uri="{BB962C8B-B14F-4D97-AF65-F5344CB8AC3E}">
        <p14:creationId xmlns:p14="http://schemas.microsoft.com/office/powerpoint/2010/main" val="230373928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1">
            <a:extLst>
              <a:ext uri="{FF2B5EF4-FFF2-40B4-BE49-F238E27FC236}">
                <a16:creationId xmlns:a16="http://schemas.microsoft.com/office/drawing/2014/main" id="{270758AA-B4F1-42D4-B793-2BE0068D2523}"/>
              </a:ext>
            </a:extLst>
          </p:cNvPr>
          <p:cNvSpPr>
            <a:spLocks noGrp="1"/>
          </p:cNvSpPr>
          <p:nvPr>
            <p:ph type="title" idx="4294967295"/>
          </p:nvPr>
        </p:nvSpPr>
        <p:spPr>
          <a:xfrm>
            <a:off x="2437501" y="657529"/>
            <a:ext cx="8233410" cy="495529"/>
          </a:xfrm>
          <a:prstGeom prst="rect">
            <a:avLst/>
          </a:prstGeom>
        </p:spPr>
        <p:txBody>
          <a:bodyPr/>
          <a:lstStyle/>
          <a:p>
            <a:r>
              <a:rPr lang="en-GB" dirty="0"/>
              <a:t>Enterprise Architecture View (BIAN)</a:t>
            </a:r>
          </a:p>
        </p:txBody>
      </p:sp>
      <p:sp>
        <p:nvSpPr>
          <p:cNvPr id="81" name="Textfeld 54">
            <a:extLst>
              <a:ext uri="{FF2B5EF4-FFF2-40B4-BE49-F238E27FC236}">
                <a16:creationId xmlns:a16="http://schemas.microsoft.com/office/drawing/2014/main" id="{6C33B467-3AFA-42AB-83D1-6BBA59F4B52A}"/>
              </a:ext>
            </a:extLst>
          </p:cNvPr>
          <p:cNvSpPr txBox="1">
            <a:spLocks noChangeArrowheads="1"/>
          </p:cNvSpPr>
          <p:nvPr/>
        </p:nvSpPr>
        <p:spPr bwMode="auto">
          <a:xfrm>
            <a:off x="7221730" y="1539925"/>
            <a:ext cx="1113446" cy="276999"/>
          </a:xfrm>
          <a:prstGeom prst="rect">
            <a:avLst/>
          </a:prstGeom>
          <a:solidFill>
            <a:srgbClr val="FFC000">
              <a:alpha val="79999"/>
            </a:srgbClr>
          </a:solidFill>
          <a:ln w="3175">
            <a:solidFill>
              <a:schemeClr val="tx1"/>
            </a:solidFill>
            <a:miter lim="800000"/>
            <a:headEnd/>
            <a:tailEnd/>
          </a:ln>
        </p:spPr>
        <p:txBody>
          <a:bodyPr wrap="none">
            <a:spAutoFit/>
          </a:bodyPr>
          <a:lstStyle/>
          <a:p>
            <a:r>
              <a:rPr lang="en-GB" sz="1200" dirty="0"/>
              <a:t>Coarse grained</a:t>
            </a:r>
          </a:p>
        </p:txBody>
      </p:sp>
      <p:sp>
        <p:nvSpPr>
          <p:cNvPr id="89" name="Textfeld 54">
            <a:extLst>
              <a:ext uri="{FF2B5EF4-FFF2-40B4-BE49-F238E27FC236}">
                <a16:creationId xmlns:a16="http://schemas.microsoft.com/office/drawing/2014/main" id="{A8E1BDA2-603C-42B4-A544-9EC01F6FD649}"/>
              </a:ext>
            </a:extLst>
          </p:cNvPr>
          <p:cNvSpPr txBox="1">
            <a:spLocks noChangeArrowheads="1"/>
          </p:cNvSpPr>
          <p:nvPr/>
        </p:nvSpPr>
        <p:spPr bwMode="auto">
          <a:xfrm>
            <a:off x="8448788" y="1550052"/>
            <a:ext cx="889987" cy="261610"/>
          </a:xfrm>
          <a:prstGeom prst="rect">
            <a:avLst/>
          </a:prstGeom>
          <a:solidFill>
            <a:srgbClr val="FFC000">
              <a:alpha val="79999"/>
            </a:srgbClr>
          </a:solidFill>
          <a:ln w="3175">
            <a:solidFill>
              <a:schemeClr val="tx1"/>
            </a:solidFill>
            <a:miter lim="800000"/>
            <a:headEnd/>
            <a:tailEnd/>
          </a:ln>
        </p:spPr>
        <p:txBody>
          <a:bodyPr wrap="none">
            <a:spAutoFit/>
          </a:bodyPr>
          <a:lstStyle/>
          <a:p>
            <a:r>
              <a:rPr lang="en-GB" sz="1100" dirty="0"/>
              <a:t>Fine grained</a:t>
            </a:r>
          </a:p>
        </p:txBody>
      </p:sp>
      <p:cxnSp>
        <p:nvCxnSpPr>
          <p:cNvPr id="91" name="Straight Arrow Connector 69">
            <a:extLst>
              <a:ext uri="{FF2B5EF4-FFF2-40B4-BE49-F238E27FC236}">
                <a16:creationId xmlns:a16="http://schemas.microsoft.com/office/drawing/2014/main" id="{2133A356-CA96-401E-A2FC-0D926AC24DD5}"/>
              </a:ext>
            </a:extLst>
          </p:cNvPr>
          <p:cNvCxnSpPr/>
          <p:nvPr/>
        </p:nvCxnSpPr>
        <p:spPr>
          <a:xfrm flipH="1">
            <a:off x="6649181" y="1642199"/>
            <a:ext cx="502770" cy="234999"/>
          </a:xfrm>
          <a:prstGeom prst="straightConnector1">
            <a:avLst/>
          </a:prstGeom>
          <a:ln w="4445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92" name="Straight Arrow Connector 70">
            <a:extLst>
              <a:ext uri="{FF2B5EF4-FFF2-40B4-BE49-F238E27FC236}">
                <a16:creationId xmlns:a16="http://schemas.microsoft.com/office/drawing/2014/main" id="{8EB20A45-BE40-4104-B36B-7C821439BBDB}"/>
              </a:ext>
            </a:extLst>
          </p:cNvPr>
          <p:cNvCxnSpPr/>
          <p:nvPr/>
        </p:nvCxnSpPr>
        <p:spPr>
          <a:xfrm flipH="1">
            <a:off x="7739828" y="1762616"/>
            <a:ext cx="712273" cy="882706"/>
          </a:xfrm>
          <a:prstGeom prst="straightConnector1">
            <a:avLst/>
          </a:prstGeom>
          <a:ln w="44450">
            <a:solidFill>
              <a:schemeClr val="tx1"/>
            </a:solidFill>
            <a:tailEnd type="triangle"/>
          </a:ln>
        </p:spPr>
        <p:style>
          <a:lnRef idx="2">
            <a:schemeClr val="accent1"/>
          </a:lnRef>
          <a:fillRef idx="0">
            <a:schemeClr val="accent1"/>
          </a:fillRef>
          <a:effectRef idx="1">
            <a:schemeClr val="accent1"/>
          </a:effectRef>
          <a:fontRef idx="minor">
            <a:schemeClr val="tx1"/>
          </a:fontRef>
        </p:style>
      </p:cxnSp>
      <p:grpSp>
        <p:nvGrpSpPr>
          <p:cNvPr id="93" name="Group 7">
            <a:extLst>
              <a:ext uri="{FF2B5EF4-FFF2-40B4-BE49-F238E27FC236}">
                <a16:creationId xmlns:a16="http://schemas.microsoft.com/office/drawing/2014/main" id="{A91A0201-E941-4464-84D6-5148F2E04D5A}"/>
              </a:ext>
            </a:extLst>
          </p:cNvPr>
          <p:cNvGrpSpPr/>
          <p:nvPr/>
        </p:nvGrpSpPr>
        <p:grpSpPr>
          <a:xfrm>
            <a:off x="8107715" y="2263591"/>
            <a:ext cx="3902431" cy="540836"/>
            <a:chOff x="8877606" y="1592307"/>
            <a:chExt cx="2884755" cy="720781"/>
          </a:xfrm>
        </p:grpSpPr>
        <p:sp>
          <p:nvSpPr>
            <p:cNvPr id="97" name="Line Callout 1 110">
              <a:extLst>
                <a:ext uri="{FF2B5EF4-FFF2-40B4-BE49-F238E27FC236}">
                  <a16:creationId xmlns:a16="http://schemas.microsoft.com/office/drawing/2014/main" id="{3930ED40-7882-4844-839A-E3C0C8320AEE}"/>
                </a:ext>
              </a:extLst>
            </p:cNvPr>
            <p:cNvSpPr/>
            <p:nvPr/>
          </p:nvSpPr>
          <p:spPr>
            <a:xfrm>
              <a:off x="8892371" y="1592307"/>
              <a:ext cx="1471748" cy="720781"/>
            </a:xfrm>
            <a:prstGeom prst="borderCallout1">
              <a:avLst>
                <a:gd name="adj1" fmla="val 47229"/>
                <a:gd name="adj2" fmla="val -1993"/>
                <a:gd name="adj3" fmla="val 59678"/>
                <a:gd name="adj4" fmla="val -42316"/>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98" name="TextBox 111">
              <a:extLst>
                <a:ext uri="{FF2B5EF4-FFF2-40B4-BE49-F238E27FC236}">
                  <a16:creationId xmlns:a16="http://schemas.microsoft.com/office/drawing/2014/main" id="{872B2FEE-C8C4-47EB-870C-06064FBE6EAB}"/>
                </a:ext>
              </a:extLst>
            </p:cNvPr>
            <p:cNvSpPr txBox="1"/>
            <p:nvPr/>
          </p:nvSpPr>
          <p:spPr>
            <a:xfrm>
              <a:off x="8877606" y="1692162"/>
              <a:ext cx="2884755" cy="451196"/>
            </a:xfrm>
            <a:prstGeom prst="rect">
              <a:avLst/>
            </a:prstGeom>
            <a:noFill/>
          </p:spPr>
          <p:txBody>
            <a:bodyPr wrap="none" rtlCol="0">
              <a:spAutoFit/>
            </a:bodyPr>
            <a:lstStyle/>
            <a:p>
              <a:r>
                <a:rPr lang="en-GB" sz="1600" dirty="0"/>
                <a:t>BIAN Service Landscape</a:t>
              </a:r>
            </a:p>
          </p:txBody>
        </p:sp>
      </p:grpSp>
      <p:grpSp>
        <p:nvGrpSpPr>
          <p:cNvPr id="99" name="Group 6">
            <a:extLst>
              <a:ext uri="{FF2B5EF4-FFF2-40B4-BE49-F238E27FC236}">
                <a16:creationId xmlns:a16="http://schemas.microsoft.com/office/drawing/2014/main" id="{ED2FE236-A4E0-44B9-91C7-A4335231155E}"/>
              </a:ext>
            </a:extLst>
          </p:cNvPr>
          <p:cNvGrpSpPr/>
          <p:nvPr/>
        </p:nvGrpSpPr>
        <p:grpSpPr>
          <a:xfrm>
            <a:off x="9323364" y="2658321"/>
            <a:ext cx="2326744" cy="584775"/>
            <a:chOff x="10396119" y="2399783"/>
            <a:chExt cx="2203553" cy="779338"/>
          </a:xfrm>
        </p:grpSpPr>
        <p:sp>
          <p:nvSpPr>
            <p:cNvPr id="100" name="Line Callout 1 114">
              <a:extLst>
                <a:ext uri="{FF2B5EF4-FFF2-40B4-BE49-F238E27FC236}">
                  <a16:creationId xmlns:a16="http://schemas.microsoft.com/office/drawing/2014/main" id="{68B04FA1-371C-42F0-B031-17794864F13F}"/>
                </a:ext>
              </a:extLst>
            </p:cNvPr>
            <p:cNvSpPr/>
            <p:nvPr/>
          </p:nvSpPr>
          <p:spPr>
            <a:xfrm>
              <a:off x="10396119" y="2416343"/>
              <a:ext cx="1471748" cy="720781"/>
            </a:xfrm>
            <a:prstGeom prst="borderCallout1">
              <a:avLst>
                <a:gd name="adj1" fmla="val 47229"/>
                <a:gd name="adj2" fmla="val -1359"/>
                <a:gd name="adj3" fmla="val 59692"/>
                <a:gd name="adj4" fmla="val -118687"/>
              </a:avLst>
            </a:prstGeom>
            <a:gradFill flip="none" rotWithShape="1">
              <a:gsLst>
                <a:gs pos="0">
                  <a:srgbClr val="FF0000"/>
                </a:gs>
                <a:gs pos="0">
                  <a:srgbClr val="FF0000"/>
                </a:gs>
                <a:gs pos="31000">
                  <a:schemeClr val="accent1">
                    <a:lumMod val="100000"/>
                  </a:schemeClr>
                </a:gs>
              </a:gsLst>
              <a:path path="circle">
                <a:fillToRect l="50000" t="-80000" r="50000" b="180000"/>
              </a:path>
              <a:tileRect/>
            </a:gra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01" name="TextBox 115">
              <a:extLst>
                <a:ext uri="{FF2B5EF4-FFF2-40B4-BE49-F238E27FC236}">
                  <a16:creationId xmlns:a16="http://schemas.microsoft.com/office/drawing/2014/main" id="{4C6619B7-A277-4CAE-8ABC-0A86CE2CE5E5}"/>
                </a:ext>
              </a:extLst>
            </p:cNvPr>
            <p:cNvSpPr txBox="1"/>
            <p:nvPr/>
          </p:nvSpPr>
          <p:spPr>
            <a:xfrm>
              <a:off x="10469474" y="2399783"/>
              <a:ext cx="2130198" cy="779338"/>
            </a:xfrm>
            <a:prstGeom prst="rect">
              <a:avLst/>
            </a:prstGeom>
            <a:noFill/>
          </p:spPr>
          <p:txBody>
            <a:bodyPr wrap="none" rtlCol="0">
              <a:spAutoFit/>
            </a:bodyPr>
            <a:lstStyle/>
            <a:p>
              <a:r>
                <a:rPr lang="en-GB" sz="1600" dirty="0"/>
                <a:t>Service Domain</a:t>
              </a:r>
            </a:p>
            <a:p>
              <a:r>
                <a:rPr lang="en-GB" sz="1600" dirty="0"/>
                <a:t> (decomposition)</a:t>
              </a:r>
            </a:p>
          </p:txBody>
        </p:sp>
      </p:grpSp>
      <p:sp>
        <p:nvSpPr>
          <p:cNvPr id="102" name="Line Callout 1 117">
            <a:extLst>
              <a:ext uri="{FF2B5EF4-FFF2-40B4-BE49-F238E27FC236}">
                <a16:creationId xmlns:a16="http://schemas.microsoft.com/office/drawing/2014/main" id="{B6005C6C-CA70-4641-A7DE-8E0203EFB9A2}"/>
              </a:ext>
            </a:extLst>
          </p:cNvPr>
          <p:cNvSpPr/>
          <p:nvPr/>
        </p:nvSpPr>
        <p:spPr>
          <a:xfrm>
            <a:off x="8576483" y="3328678"/>
            <a:ext cx="2400308" cy="540836"/>
          </a:xfrm>
          <a:prstGeom prst="borderCallout1">
            <a:avLst>
              <a:gd name="adj1" fmla="val 18750"/>
              <a:gd name="adj2" fmla="val -8333"/>
              <a:gd name="adj3" fmla="val 18127"/>
              <a:gd name="adj4" fmla="val -107326"/>
            </a:avLst>
          </a:prstGeom>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03" name="TextBox 118">
            <a:extLst>
              <a:ext uri="{FF2B5EF4-FFF2-40B4-BE49-F238E27FC236}">
                <a16:creationId xmlns:a16="http://schemas.microsoft.com/office/drawing/2014/main" id="{DDF2DBCB-08C8-4F53-9EC9-37EE1F3EC9A1}"/>
              </a:ext>
            </a:extLst>
          </p:cNvPr>
          <p:cNvSpPr txBox="1"/>
          <p:nvPr/>
        </p:nvSpPr>
        <p:spPr>
          <a:xfrm>
            <a:off x="7967167" y="3286571"/>
            <a:ext cx="3220778" cy="646331"/>
          </a:xfrm>
          <a:prstGeom prst="rect">
            <a:avLst/>
          </a:prstGeom>
          <a:noFill/>
        </p:spPr>
        <p:txBody>
          <a:bodyPr wrap="square" rtlCol="0">
            <a:spAutoFit/>
          </a:bodyPr>
          <a:lstStyle/>
          <a:p>
            <a:pPr algn="ctr"/>
            <a:r>
              <a:rPr lang="en-GB" sz="1800" dirty="0"/>
              <a:t>BIAN </a:t>
            </a:r>
            <a:endParaRPr lang="en-GB" sz="1800" dirty="0">
              <a:highlight>
                <a:srgbClr val="808000"/>
              </a:highlight>
            </a:endParaRPr>
          </a:p>
          <a:p>
            <a:pPr algn="ctr"/>
            <a:r>
              <a:rPr lang="en-GB" sz="1800" dirty="0"/>
              <a:t>Business Object Model</a:t>
            </a:r>
          </a:p>
        </p:txBody>
      </p:sp>
      <p:grpSp>
        <p:nvGrpSpPr>
          <p:cNvPr id="104" name="Group 9">
            <a:extLst>
              <a:ext uri="{FF2B5EF4-FFF2-40B4-BE49-F238E27FC236}">
                <a16:creationId xmlns:a16="http://schemas.microsoft.com/office/drawing/2014/main" id="{1CF07E63-783B-421C-9034-31202B4113B9}"/>
              </a:ext>
            </a:extLst>
          </p:cNvPr>
          <p:cNvGrpSpPr/>
          <p:nvPr/>
        </p:nvGrpSpPr>
        <p:grpSpPr>
          <a:xfrm>
            <a:off x="7957036" y="4934607"/>
            <a:ext cx="4516813" cy="1011340"/>
            <a:chOff x="8575166" y="5433428"/>
            <a:chExt cx="3183669" cy="794497"/>
          </a:xfrm>
        </p:grpSpPr>
        <p:sp>
          <p:nvSpPr>
            <p:cNvPr id="105" name="Line Callout 1 122">
              <a:extLst>
                <a:ext uri="{FF2B5EF4-FFF2-40B4-BE49-F238E27FC236}">
                  <a16:creationId xmlns:a16="http://schemas.microsoft.com/office/drawing/2014/main" id="{47D3BC03-CFB2-4323-BC73-0BF5DD8400E8}"/>
                </a:ext>
              </a:extLst>
            </p:cNvPr>
            <p:cNvSpPr/>
            <p:nvPr/>
          </p:nvSpPr>
          <p:spPr>
            <a:xfrm>
              <a:off x="9380720" y="5433428"/>
              <a:ext cx="1471748" cy="720781"/>
            </a:xfrm>
            <a:prstGeom prst="borderCallout1">
              <a:avLst>
                <a:gd name="adj1" fmla="val 18750"/>
                <a:gd name="adj2" fmla="val -8333"/>
                <a:gd name="adj3" fmla="val -35961"/>
                <a:gd name="adj4" fmla="val -82337"/>
              </a:avLst>
            </a:prstGeom>
            <a:gradFill flip="none" rotWithShape="1">
              <a:gsLst>
                <a:gs pos="0">
                  <a:srgbClr val="FF0000"/>
                </a:gs>
                <a:gs pos="0">
                  <a:srgbClr val="FF0000"/>
                </a:gs>
                <a:gs pos="31000">
                  <a:schemeClr val="accent1">
                    <a:lumMod val="100000"/>
                  </a:schemeClr>
                </a:gs>
              </a:gsLst>
              <a:path path="circle">
                <a:fillToRect l="50000" t="-80000" r="50000" b="180000"/>
              </a:path>
              <a:tileRect/>
            </a:gra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06" name="TextBox 123">
              <a:extLst>
                <a:ext uri="{FF2B5EF4-FFF2-40B4-BE49-F238E27FC236}">
                  <a16:creationId xmlns:a16="http://schemas.microsoft.com/office/drawing/2014/main" id="{5B3EB7AB-1614-4086-91B8-8F7F2C8DD93C}"/>
                </a:ext>
              </a:extLst>
            </p:cNvPr>
            <p:cNvSpPr txBox="1"/>
            <p:nvPr/>
          </p:nvSpPr>
          <p:spPr>
            <a:xfrm>
              <a:off x="8575166" y="5448586"/>
              <a:ext cx="3183669" cy="779339"/>
            </a:xfrm>
            <a:prstGeom prst="rect">
              <a:avLst/>
            </a:prstGeom>
            <a:noFill/>
          </p:spPr>
          <p:txBody>
            <a:bodyPr wrap="none" rtlCol="0">
              <a:spAutoFit/>
            </a:bodyPr>
            <a:lstStyle/>
            <a:p>
              <a:pPr algn="ctr"/>
              <a:r>
                <a:rPr lang="en-GB" sz="1600" dirty="0"/>
                <a:t>BIAN </a:t>
              </a:r>
            </a:p>
            <a:p>
              <a:pPr algn="ctr"/>
              <a:r>
                <a:rPr lang="en-GB" sz="1600" dirty="0"/>
                <a:t>Service Protocol standards</a:t>
              </a:r>
            </a:p>
          </p:txBody>
        </p:sp>
      </p:grpSp>
      <p:grpSp>
        <p:nvGrpSpPr>
          <p:cNvPr id="108" name="Group 11">
            <a:extLst>
              <a:ext uri="{FF2B5EF4-FFF2-40B4-BE49-F238E27FC236}">
                <a16:creationId xmlns:a16="http://schemas.microsoft.com/office/drawing/2014/main" id="{68C0A0B0-B4A7-4AF0-BE23-C06F73672A8F}"/>
              </a:ext>
            </a:extLst>
          </p:cNvPr>
          <p:cNvGrpSpPr/>
          <p:nvPr/>
        </p:nvGrpSpPr>
        <p:grpSpPr>
          <a:xfrm>
            <a:off x="3228293" y="1883834"/>
            <a:ext cx="7589374" cy="3910057"/>
            <a:chOff x="2273101" y="1367617"/>
            <a:chExt cx="10114481" cy="5210997"/>
          </a:xfrm>
        </p:grpSpPr>
        <p:grpSp>
          <p:nvGrpSpPr>
            <p:cNvPr id="109" name="Group 72">
              <a:extLst>
                <a:ext uri="{FF2B5EF4-FFF2-40B4-BE49-F238E27FC236}">
                  <a16:creationId xmlns:a16="http://schemas.microsoft.com/office/drawing/2014/main" id="{27C66CAD-D894-4209-873F-DAD4DD1DB8C4}"/>
                </a:ext>
              </a:extLst>
            </p:cNvPr>
            <p:cNvGrpSpPr/>
            <p:nvPr/>
          </p:nvGrpSpPr>
          <p:grpSpPr>
            <a:xfrm>
              <a:off x="2302358" y="1367617"/>
              <a:ext cx="5983339" cy="5175253"/>
              <a:chOff x="3063168" y="1111249"/>
              <a:chExt cx="5983339" cy="5175253"/>
            </a:xfrm>
          </p:grpSpPr>
          <p:sp>
            <p:nvSpPr>
              <p:cNvPr id="169" name="Flowchart: Data 129">
                <a:extLst>
                  <a:ext uri="{FF2B5EF4-FFF2-40B4-BE49-F238E27FC236}">
                    <a16:creationId xmlns:a16="http://schemas.microsoft.com/office/drawing/2014/main" id="{E0F347D4-69E9-46D2-B9C7-007E8EBD9758}"/>
                  </a:ext>
                </a:extLst>
              </p:cNvPr>
              <p:cNvSpPr/>
              <p:nvPr/>
            </p:nvSpPr>
            <p:spPr>
              <a:xfrm rot="5400000">
                <a:off x="5723386" y="2976311"/>
                <a:ext cx="5175253" cy="1445129"/>
              </a:xfrm>
              <a:prstGeom prst="flowChartInputOutput">
                <a:avLst/>
              </a:prstGeom>
              <a:solidFill>
                <a:srgbClr val="048EC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70" name="Rectangle 130">
                <a:extLst>
                  <a:ext uri="{FF2B5EF4-FFF2-40B4-BE49-F238E27FC236}">
                    <a16:creationId xmlns:a16="http://schemas.microsoft.com/office/drawing/2014/main" id="{F8B4BA7B-9801-46D1-9279-8E037D9FA936}"/>
                  </a:ext>
                </a:extLst>
              </p:cNvPr>
              <p:cNvSpPr/>
              <p:nvPr/>
            </p:nvSpPr>
            <p:spPr>
              <a:xfrm>
                <a:off x="3066795" y="1123950"/>
                <a:ext cx="4518026" cy="4044950"/>
              </a:xfrm>
              <a:prstGeom prst="rect">
                <a:avLst/>
              </a:prstGeom>
              <a:solidFill>
                <a:srgbClr val="048EC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71" name="Flowchart: Process 131">
                <a:extLst>
                  <a:ext uri="{FF2B5EF4-FFF2-40B4-BE49-F238E27FC236}">
                    <a16:creationId xmlns:a16="http://schemas.microsoft.com/office/drawing/2014/main" id="{2D81509B-4182-4FFE-B18C-77C948AAA321}"/>
                  </a:ext>
                </a:extLst>
              </p:cNvPr>
              <p:cNvSpPr/>
              <p:nvPr/>
            </p:nvSpPr>
            <p:spPr>
              <a:xfrm>
                <a:off x="4571998" y="5168901"/>
                <a:ext cx="3024000" cy="1116000"/>
              </a:xfrm>
              <a:prstGeom prst="flowChartProcess">
                <a:avLst/>
              </a:prstGeom>
              <a:solidFill>
                <a:srgbClr val="048EC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72" name="Right Triangle 132">
                <a:extLst>
                  <a:ext uri="{FF2B5EF4-FFF2-40B4-BE49-F238E27FC236}">
                    <a16:creationId xmlns:a16="http://schemas.microsoft.com/office/drawing/2014/main" id="{C28C15A0-30ED-429B-BF7F-B59D6776772B}"/>
                  </a:ext>
                </a:extLst>
              </p:cNvPr>
              <p:cNvSpPr/>
              <p:nvPr/>
            </p:nvSpPr>
            <p:spPr>
              <a:xfrm rot="10800000">
                <a:off x="3066794" y="5168900"/>
                <a:ext cx="1505205" cy="1117602"/>
              </a:xfrm>
              <a:prstGeom prst="rtTriangle">
                <a:avLst/>
              </a:prstGeom>
              <a:solidFill>
                <a:srgbClr val="048EC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73" name="Right Triangle 133">
                <a:extLst>
                  <a:ext uri="{FF2B5EF4-FFF2-40B4-BE49-F238E27FC236}">
                    <a16:creationId xmlns:a16="http://schemas.microsoft.com/office/drawing/2014/main" id="{072B7FEB-64AC-45DF-A67F-423E440B7D0F}"/>
                  </a:ext>
                </a:extLst>
              </p:cNvPr>
              <p:cNvSpPr/>
              <p:nvPr/>
            </p:nvSpPr>
            <p:spPr>
              <a:xfrm>
                <a:off x="7571891" y="5168900"/>
                <a:ext cx="1432429" cy="1117602"/>
              </a:xfrm>
              <a:prstGeom prst="rtTriangle">
                <a:avLst/>
              </a:prstGeom>
              <a:solidFill>
                <a:srgbClr val="048EC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cxnSp>
            <p:nvCxnSpPr>
              <p:cNvPr id="174" name="Straight Connector 134">
                <a:extLst>
                  <a:ext uri="{FF2B5EF4-FFF2-40B4-BE49-F238E27FC236}">
                    <a16:creationId xmlns:a16="http://schemas.microsoft.com/office/drawing/2014/main" id="{55921E9B-C4E4-43DF-9C05-BE4AE56E8B1C}"/>
                  </a:ext>
                </a:extLst>
              </p:cNvPr>
              <p:cNvCxnSpPr>
                <a:stCxn id="173" idx="0"/>
              </p:cNvCxnSpPr>
              <p:nvPr/>
            </p:nvCxnSpPr>
            <p:spPr>
              <a:xfrm flipH="1" flipV="1">
                <a:off x="3066794" y="5168899"/>
                <a:ext cx="4505097" cy="1"/>
              </a:xfrm>
              <a:prstGeom prst="line">
                <a:avLst/>
              </a:prstGeom>
            </p:spPr>
            <p:style>
              <a:lnRef idx="1">
                <a:schemeClr val="accent6"/>
              </a:lnRef>
              <a:fillRef idx="0">
                <a:schemeClr val="accent6"/>
              </a:fillRef>
              <a:effectRef idx="0">
                <a:schemeClr val="accent6"/>
              </a:effectRef>
              <a:fontRef idx="minor">
                <a:schemeClr val="tx1"/>
              </a:fontRef>
            </p:style>
          </p:cxnSp>
          <p:cxnSp>
            <p:nvCxnSpPr>
              <p:cNvPr id="175" name="Straight Connector 135">
                <a:extLst>
                  <a:ext uri="{FF2B5EF4-FFF2-40B4-BE49-F238E27FC236}">
                    <a16:creationId xmlns:a16="http://schemas.microsoft.com/office/drawing/2014/main" id="{397458B1-A1CE-4969-95A1-6F01FAA396DF}"/>
                  </a:ext>
                </a:extLst>
              </p:cNvPr>
              <p:cNvCxnSpPr>
                <a:stCxn id="173" idx="0"/>
                <a:endCxn id="173" idx="4"/>
              </p:cNvCxnSpPr>
              <p:nvPr/>
            </p:nvCxnSpPr>
            <p:spPr>
              <a:xfrm>
                <a:off x="7571891" y="5168900"/>
                <a:ext cx="1432429" cy="1117602"/>
              </a:xfrm>
              <a:prstGeom prst="line">
                <a:avLst/>
              </a:prstGeom>
            </p:spPr>
            <p:style>
              <a:lnRef idx="1">
                <a:schemeClr val="accent6"/>
              </a:lnRef>
              <a:fillRef idx="0">
                <a:schemeClr val="accent6"/>
              </a:fillRef>
              <a:effectRef idx="0">
                <a:schemeClr val="accent6"/>
              </a:effectRef>
              <a:fontRef idx="minor">
                <a:schemeClr val="tx1"/>
              </a:fontRef>
            </p:style>
          </p:cxnSp>
          <p:cxnSp>
            <p:nvCxnSpPr>
              <p:cNvPr id="176" name="Straight Connector 136">
                <a:extLst>
                  <a:ext uri="{FF2B5EF4-FFF2-40B4-BE49-F238E27FC236}">
                    <a16:creationId xmlns:a16="http://schemas.microsoft.com/office/drawing/2014/main" id="{77BA0A83-08B6-4236-8082-0AF2A43BF6E3}"/>
                  </a:ext>
                </a:extLst>
              </p:cNvPr>
              <p:cNvCxnSpPr/>
              <p:nvPr/>
            </p:nvCxnSpPr>
            <p:spPr>
              <a:xfrm flipH="1" flipV="1">
                <a:off x="4499223" y="6284900"/>
                <a:ext cx="4505097" cy="1"/>
              </a:xfrm>
              <a:prstGeom prst="line">
                <a:avLst/>
              </a:prstGeom>
            </p:spPr>
            <p:style>
              <a:lnRef idx="1">
                <a:schemeClr val="accent6"/>
              </a:lnRef>
              <a:fillRef idx="0">
                <a:schemeClr val="accent6"/>
              </a:fillRef>
              <a:effectRef idx="0">
                <a:schemeClr val="accent6"/>
              </a:effectRef>
              <a:fontRef idx="minor">
                <a:schemeClr val="tx1"/>
              </a:fontRef>
            </p:style>
          </p:cxnSp>
          <p:cxnSp>
            <p:nvCxnSpPr>
              <p:cNvPr id="177" name="Straight Connector 137">
                <a:extLst>
                  <a:ext uri="{FF2B5EF4-FFF2-40B4-BE49-F238E27FC236}">
                    <a16:creationId xmlns:a16="http://schemas.microsoft.com/office/drawing/2014/main" id="{46CA7B13-E494-47F3-A4DA-7ED415B2BA40}"/>
                  </a:ext>
                </a:extLst>
              </p:cNvPr>
              <p:cNvCxnSpPr/>
              <p:nvPr/>
            </p:nvCxnSpPr>
            <p:spPr>
              <a:xfrm flipH="1" flipV="1">
                <a:off x="3063168" y="1132106"/>
                <a:ext cx="4505097" cy="1"/>
              </a:xfrm>
              <a:prstGeom prst="line">
                <a:avLst/>
              </a:prstGeom>
            </p:spPr>
            <p:style>
              <a:lnRef idx="1">
                <a:schemeClr val="accent6"/>
              </a:lnRef>
              <a:fillRef idx="0">
                <a:schemeClr val="accent6"/>
              </a:fillRef>
              <a:effectRef idx="0">
                <a:schemeClr val="accent6"/>
              </a:effectRef>
              <a:fontRef idx="minor">
                <a:schemeClr val="tx1"/>
              </a:fontRef>
            </p:style>
          </p:cxnSp>
          <p:cxnSp>
            <p:nvCxnSpPr>
              <p:cNvPr id="178" name="Straight Connector 138">
                <a:extLst>
                  <a:ext uri="{FF2B5EF4-FFF2-40B4-BE49-F238E27FC236}">
                    <a16:creationId xmlns:a16="http://schemas.microsoft.com/office/drawing/2014/main" id="{0A2EA913-ECDA-409C-9831-4E27A3121103}"/>
                  </a:ext>
                </a:extLst>
              </p:cNvPr>
              <p:cNvCxnSpPr>
                <a:endCxn id="172" idx="4"/>
              </p:cNvCxnSpPr>
              <p:nvPr/>
            </p:nvCxnSpPr>
            <p:spPr>
              <a:xfrm>
                <a:off x="3063168" y="1123949"/>
                <a:ext cx="3626" cy="4044951"/>
              </a:xfrm>
              <a:prstGeom prst="line">
                <a:avLst/>
              </a:prstGeom>
            </p:spPr>
            <p:style>
              <a:lnRef idx="1">
                <a:schemeClr val="accent6"/>
              </a:lnRef>
              <a:fillRef idx="0">
                <a:schemeClr val="accent6"/>
              </a:fillRef>
              <a:effectRef idx="0">
                <a:schemeClr val="accent6"/>
              </a:effectRef>
              <a:fontRef idx="minor">
                <a:schemeClr val="tx1"/>
              </a:fontRef>
            </p:style>
          </p:cxnSp>
          <p:cxnSp>
            <p:nvCxnSpPr>
              <p:cNvPr id="179" name="Straight Connector 139">
                <a:extLst>
                  <a:ext uri="{FF2B5EF4-FFF2-40B4-BE49-F238E27FC236}">
                    <a16:creationId xmlns:a16="http://schemas.microsoft.com/office/drawing/2014/main" id="{398B5E83-A12D-4DF3-B4FE-2CA3BF8604BF}"/>
                  </a:ext>
                </a:extLst>
              </p:cNvPr>
              <p:cNvCxnSpPr/>
              <p:nvPr/>
            </p:nvCxnSpPr>
            <p:spPr>
              <a:xfrm flipV="1">
                <a:off x="7575518" y="1123949"/>
                <a:ext cx="20480" cy="4043350"/>
              </a:xfrm>
              <a:prstGeom prst="line">
                <a:avLst/>
              </a:prstGeom>
            </p:spPr>
            <p:style>
              <a:lnRef idx="1">
                <a:schemeClr val="accent6"/>
              </a:lnRef>
              <a:fillRef idx="0">
                <a:schemeClr val="accent6"/>
              </a:fillRef>
              <a:effectRef idx="0">
                <a:schemeClr val="accent6"/>
              </a:effectRef>
              <a:fontRef idx="minor">
                <a:schemeClr val="tx1"/>
              </a:fontRef>
            </p:style>
          </p:cxnSp>
          <p:cxnSp>
            <p:nvCxnSpPr>
              <p:cNvPr id="180" name="Straight Connector 140">
                <a:extLst>
                  <a:ext uri="{FF2B5EF4-FFF2-40B4-BE49-F238E27FC236}">
                    <a16:creationId xmlns:a16="http://schemas.microsoft.com/office/drawing/2014/main" id="{C7D6BBDD-8AC2-45AF-9062-BD343603F108}"/>
                  </a:ext>
                </a:extLst>
              </p:cNvPr>
              <p:cNvCxnSpPr/>
              <p:nvPr/>
            </p:nvCxnSpPr>
            <p:spPr>
              <a:xfrm flipH="1" flipV="1">
                <a:off x="9004320" y="2176464"/>
                <a:ext cx="42187" cy="4106834"/>
              </a:xfrm>
              <a:prstGeom prst="line">
                <a:avLst/>
              </a:prstGeom>
            </p:spPr>
            <p:style>
              <a:lnRef idx="1">
                <a:schemeClr val="accent6"/>
              </a:lnRef>
              <a:fillRef idx="0">
                <a:schemeClr val="accent6"/>
              </a:fillRef>
              <a:effectRef idx="0">
                <a:schemeClr val="accent6"/>
              </a:effectRef>
              <a:fontRef idx="minor">
                <a:schemeClr val="tx1"/>
              </a:fontRef>
            </p:style>
          </p:cxnSp>
          <p:cxnSp>
            <p:nvCxnSpPr>
              <p:cNvPr id="181" name="Straight Connector 141">
                <a:extLst>
                  <a:ext uri="{FF2B5EF4-FFF2-40B4-BE49-F238E27FC236}">
                    <a16:creationId xmlns:a16="http://schemas.microsoft.com/office/drawing/2014/main" id="{81B7AB2C-A845-4704-9312-56EDBF078E1B}"/>
                  </a:ext>
                </a:extLst>
              </p:cNvPr>
              <p:cNvCxnSpPr/>
              <p:nvPr/>
            </p:nvCxnSpPr>
            <p:spPr>
              <a:xfrm>
                <a:off x="7592984" y="1132106"/>
                <a:ext cx="1453523" cy="1042756"/>
              </a:xfrm>
              <a:prstGeom prst="line">
                <a:avLst/>
              </a:prstGeom>
            </p:spPr>
            <p:style>
              <a:lnRef idx="1">
                <a:schemeClr val="accent6"/>
              </a:lnRef>
              <a:fillRef idx="0">
                <a:schemeClr val="accent6"/>
              </a:fillRef>
              <a:effectRef idx="0">
                <a:schemeClr val="accent6"/>
              </a:effectRef>
              <a:fontRef idx="minor">
                <a:schemeClr val="tx1"/>
              </a:fontRef>
            </p:style>
          </p:cxnSp>
          <p:cxnSp>
            <p:nvCxnSpPr>
              <p:cNvPr id="182" name="Straight Connector 142">
                <a:extLst>
                  <a:ext uri="{FF2B5EF4-FFF2-40B4-BE49-F238E27FC236}">
                    <a16:creationId xmlns:a16="http://schemas.microsoft.com/office/drawing/2014/main" id="{7F5EDCF0-B142-48D5-8AF4-FADAE3DA9A7A}"/>
                  </a:ext>
                </a:extLst>
              </p:cNvPr>
              <p:cNvCxnSpPr>
                <a:endCxn id="172" idx="0"/>
              </p:cNvCxnSpPr>
              <p:nvPr/>
            </p:nvCxnSpPr>
            <p:spPr>
              <a:xfrm>
                <a:off x="3063168" y="5177056"/>
                <a:ext cx="1508831" cy="1109446"/>
              </a:xfrm>
              <a:prstGeom prst="line">
                <a:avLst/>
              </a:prstGeom>
            </p:spPr>
            <p:style>
              <a:lnRef idx="1">
                <a:schemeClr val="accent6"/>
              </a:lnRef>
              <a:fillRef idx="0">
                <a:schemeClr val="accent6"/>
              </a:fillRef>
              <a:effectRef idx="0">
                <a:schemeClr val="accent6"/>
              </a:effectRef>
              <a:fontRef idx="minor">
                <a:schemeClr val="tx1"/>
              </a:fontRef>
            </p:style>
          </p:cxnSp>
        </p:grpSp>
        <p:grpSp>
          <p:nvGrpSpPr>
            <p:cNvPr id="113" name="Group 73">
              <a:extLst>
                <a:ext uri="{FF2B5EF4-FFF2-40B4-BE49-F238E27FC236}">
                  <a16:creationId xmlns:a16="http://schemas.microsoft.com/office/drawing/2014/main" id="{80687BAC-C179-49E5-9B2C-CEFA9E08A3CE}"/>
                </a:ext>
              </a:extLst>
            </p:cNvPr>
            <p:cNvGrpSpPr/>
            <p:nvPr/>
          </p:nvGrpSpPr>
          <p:grpSpPr>
            <a:xfrm>
              <a:off x="2293943" y="1367617"/>
              <a:ext cx="4538231" cy="4065807"/>
              <a:chOff x="1401508" y="1245643"/>
              <a:chExt cx="3883678" cy="3791540"/>
            </a:xfrm>
          </p:grpSpPr>
          <p:sp>
            <p:nvSpPr>
              <p:cNvPr id="165" name="Rectangle 4">
                <a:extLst>
                  <a:ext uri="{FF2B5EF4-FFF2-40B4-BE49-F238E27FC236}">
                    <a16:creationId xmlns:a16="http://schemas.microsoft.com/office/drawing/2014/main" id="{F4D8A0E3-3B15-4E87-9FCB-2824144CCC59}"/>
                  </a:ext>
                </a:extLst>
              </p:cNvPr>
              <p:cNvSpPr>
                <a:spLocks noChangeArrowheads="1"/>
              </p:cNvSpPr>
              <p:nvPr/>
            </p:nvSpPr>
            <p:spPr bwMode="auto">
              <a:xfrm>
                <a:off x="1408837" y="2204462"/>
                <a:ext cx="3876349" cy="910598"/>
              </a:xfrm>
              <a:prstGeom prst="rect">
                <a:avLst/>
              </a:prstGeom>
              <a:solidFill>
                <a:schemeClr val="tx2">
                  <a:lumMod val="40000"/>
                  <a:lumOff val="60000"/>
                </a:schemeClr>
              </a:solidFill>
              <a:ln w="9525">
                <a:solidFill>
                  <a:schemeClr val="tx1"/>
                </a:solidFill>
                <a:miter lim="800000"/>
                <a:headEnd/>
                <a:tailEnd/>
              </a:ln>
              <a:scene3d>
                <a:camera prst="orthographicFront"/>
                <a:lightRig rig="threePt" dir="t"/>
              </a:scene3d>
              <a:sp3d>
                <a:bevelT/>
              </a:sp3d>
            </p:spPr>
            <p:txBody>
              <a:bodyPr/>
              <a:lstStyle/>
              <a:p>
                <a:pPr eaLnBrk="0" hangingPunct="0">
                  <a:lnSpc>
                    <a:spcPct val="95000"/>
                  </a:lnSpc>
                  <a:spcBef>
                    <a:spcPct val="20000"/>
                  </a:spcBef>
                  <a:buClr>
                    <a:srgbClr val="B3CCE6"/>
                  </a:buClr>
                  <a:buFont typeface="Arial" charset="0"/>
                  <a:buNone/>
                </a:pPr>
                <a:endParaRPr lang="en-US" sz="1201" b="1" dirty="0"/>
              </a:p>
              <a:p>
                <a:pPr algn="ctr" eaLnBrk="0" hangingPunct="0">
                  <a:lnSpc>
                    <a:spcPct val="95000"/>
                  </a:lnSpc>
                  <a:spcBef>
                    <a:spcPct val="20000"/>
                  </a:spcBef>
                  <a:buClr>
                    <a:srgbClr val="B3CCE6"/>
                  </a:buClr>
                  <a:buFont typeface="Arial" charset="0"/>
                  <a:buNone/>
                </a:pPr>
                <a:r>
                  <a:rPr lang="en-US" sz="1201" b="1" dirty="0"/>
                  <a:t>Information Architecture</a:t>
                </a:r>
              </a:p>
            </p:txBody>
          </p:sp>
          <p:sp>
            <p:nvSpPr>
              <p:cNvPr id="166" name="Rectangle 5">
                <a:extLst>
                  <a:ext uri="{FF2B5EF4-FFF2-40B4-BE49-F238E27FC236}">
                    <a16:creationId xmlns:a16="http://schemas.microsoft.com/office/drawing/2014/main" id="{E4068837-F089-4171-92B4-303DFBA57F4E}"/>
                  </a:ext>
                </a:extLst>
              </p:cNvPr>
              <p:cNvSpPr>
                <a:spLocks noChangeArrowheads="1"/>
              </p:cNvSpPr>
              <p:nvPr/>
            </p:nvSpPr>
            <p:spPr bwMode="auto">
              <a:xfrm>
                <a:off x="1402555" y="4128828"/>
                <a:ext cx="3877396" cy="908355"/>
              </a:xfrm>
              <a:prstGeom prst="rect">
                <a:avLst/>
              </a:prstGeom>
              <a:solidFill>
                <a:schemeClr val="bg2">
                  <a:lumMod val="75000"/>
                </a:schemeClr>
              </a:solidFill>
              <a:ln w="9525">
                <a:solidFill>
                  <a:schemeClr val="tx1"/>
                </a:solidFill>
                <a:miter lim="800000"/>
                <a:headEnd/>
                <a:tailEnd/>
              </a:ln>
              <a:scene3d>
                <a:camera prst="orthographicFront"/>
                <a:lightRig rig="threePt" dir="t"/>
              </a:scene3d>
              <a:sp3d>
                <a:bevelT/>
              </a:sp3d>
            </p:spPr>
            <p:txBody>
              <a:bodyPr/>
              <a:lstStyle/>
              <a:p>
                <a:pPr eaLnBrk="0" hangingPunct="0">
                  <a:lnSpc>
                    <a:spcPct val="95000"/>
                  </a:lnSpc>
                  <a:spcBef>
                    <a:spcPct val="20000"/>
                  </a:spcBef>
                  <a:buClr>
                    <a:srgbClr val="B3CCE6"/>
                  </a:buClr>
                  <a:buFont typeface="Arial" charset="0"/>
                  <a:buNone/>
                </a:pPr>
                <a:endParaRPr lang="en-US" sz="1201" b="1" dirty="0"/>
              </a:p>
              <a:p>
                <a:pPr algn="ctr" eaLnBrk="0" hangingPunct="0">
                  <a:lnSpc>
                    <a:spcPct val="95000"/>
                  </a:lnSpc>
                  <a:spcBef>
                    <a:spcPct val="20000"/>
                  </a:spcBef>
                  <a:buClr>
                    <a:srgbClr val="B3CCE6"/>
                  </a:buClr>
                  <a:buFont typeface="Arial" charset="0"/>
                  <a:buNone/>
                </a:pPr>
                <a:r>
                  <a:rPr lang="en-US" sz="1201" b="1" dirty="0"/>
                  <a:t>Technology Architecture</a:t>
                </a:r>
              </a:p>
            </p:txBody>
          </p:sp>
          <p:sp>
            <p:nvSpPr>
              <p:cNvPr id="167" name="Rectangle 6">
                <a:extLst>
                  <a:ext uri="{FF2B5EF4-FFF2-40B4-BE49-F238E27FC236}">
                    <a16:creationId xmlns:a16="http://schemas.microsoft.com/office/drawing/2014/main" id="{729D849A-AD9A-4990-B6D3-44C140F767B8}"/>
                  </a:ext>
                </a:extLst>
              </p:cNvPr>
              <p:cNvSpPr>
                <a:spLocks noChangeArrowheads="1"/>
              </p:cNvSpPr>
              <p:nvPr/>
            </p:nvSpPr>
            <p:spPr bwMode="auto">
              <a:xfrm>
                <a:off x="1401508" y="3168888"/>
                <a:ext cx="3878443" cy="909476"/>
              </a:xfrm>
              <a:prstGeom prst="rect">
                <a:avLst/>
              </a:prstGeom>
              <a:solidFill>
                <a:srgbClr val="FF6600"/>
              </a:solidFill>
              <a:ln w="9525">
                <a:solidFill>
                  <a:schemeClr val="tx1"/>
                </a:solidFill>
                <a:miter lim="800000"/>
                <a:headEnd/>
                <a:tailEnd/>
              </a:ln>
              <a:scene3d>
                <a:camera prst="orthographicFront"/>
                <a:lightRig rig="threePt" dir="t"/>
              </a:scene3d>
              <a:sp3d>
                <a:bevelT/>
              </a:sp3d>
            </p:spPr>
            <p:txBody>
              <a:bodyPr/>
              <a:lstStyle/>
              <a:p>
                <a:pPr eaLnBrk="0" hangingPunct="0">
                  <a:lnSpc>
                    <a:spcPct val="95000"/>
                  </a:lnSpc>
                  <a:spcBef>
                    <a:spcPct val="20000"/>
                  </a:spcBef>
                  <a:buClr>
                    <a:srgbClr val="B3CCE6"/>
                  </a:buClr>
                  <a:buFont typeface="Arial" charset="0"/>
                  <a:buNone/>
                </a:pPr>
                <a:endParaRPr lang="en-US" sz="1201" b="1" dirty="0"/>
              </a:p>
              <a:p>
                <a:pPr algn="ctr" eaLnBrk="0" hangingPunct="0">
                  <a:lnSpc>
                    <a:spcPct val="95000"/>
                  </a:lnSpc>
                  <a:spcBef>
                    <a:spcPct val="20000"/>
                  </a:spcBef>
                  <a:buClr>
                    <a:srgbClr val="B3CCE6"/>
                  </a:buClr>
                  <a:buFont typeface="Arial" charset="0"/>
                  <a:buNone/>
                </a:pPr>
                <a:r>
                  <a:rPr lang="en-US" sz="1201" b="1" dirty="0"/>
                  <a:t>Application Architecture</a:t>
                </a:r>
              </a:p>
            </p:txBody>
          </p:sp>
          <p:sp>
            <p:nvSpPr>
              <p:cNvPr id="168" name="Rectangle 8">
                <a:extLst>
                  <a:ext uri="{FF2B5EF4-FFF2-40B4-BE49-F238E27FC236}">
                    <a16:creationId xmlns:a16="http://schemas.microsoft.com/office/drawing/2014/main" id="{03CEF492-3B17-419A-8125-7EF9C8A0E717}"/>
                  </a:ext>
                </a:extLst>
              </p:cNvPr>
              <p:cNvSpPr>
                <a:spLocks noChangeArrowheads="1"/>
              </p:cNvSpPr>
              <p:nvPr/>
            </p:nvSpPr>
            <p:spPr bwMode="auto">
              <a:xfrm>
                <a:off x="1403602" y="1245643"/>
                <a:ext cx="3876349" cy="908355"/>
              </a:xfrm>
              <a:prstGeom prst="rect">
                <a:avLst/>
              </a:prstGeom>
              <a:solidFill>
                <a:schemeClr val="accent1"/>
              </a:solidFill>
              <a:ln w="9525">
                <a:solidFill>
                  <a:schemeClr val="tx1"/>
                </a:solidFill>
                <a:miter lim="800000"/>
                <a:headEnd/>
                <a:tailEnd/>
              </a:ln>
              <a:scene3d>
                <a:camera prst="orthographicFront"/>
                <a:lightRig rig="threePt" dir="t"/>
              </a:scene3d>
              <a:sp3d>
                <a:bevelT/>
              </a:sp3d>
            </p:spPr>
            <p:txBody>
              <a:bodyPr/>
              <a:lstStyle/>
              <a:p>
                <a:pPr algn="ctr" eaLnBrk="0" hangingPunct="0">
                  <a:lnSpc>
                    <a:spcPct val="95000"/>
                  </a:lnSpc>
                  <a:spcBef>
                    <a:spcPct val="20000"/>
                  </a:spcBef>
                  <a:buClr>
                    <a:srgbClr val="B3CCE6"/>
                  </a:buClr>
                  <a:buFont typeface="Arial" charset="0"/>
                  <a:buNone/>
                </a:pPr>
                <a:endParaRPr lang="en-US" sz="1201" b="1" dirty="0"/>
              </a:p>
              <a:p>
                <a:pPr algn="ctr" eaLnBrk="0" hangingPunct="0">
                  <a:lnSpc>
                    <a:spcPct val="95000"/>
                  </a:lnSpc>
                  <a:spcBef>
                    <a:spcPct val="20000"/>
                  </a:spcBef>
                  <a:buClr>
                    <a:srgbClr val="B3CCE6"/>
                  </a:buClr>
                  <a:buFont typeface="Arial" charset="0"/>
                  <a:buNone/>
                </a:pPr>
                <a:r>
                  <a:rPr lang="en-US" sz="1201" b="1" dirty="0"/>
                  <a:t>Business Architecture</a:t>
                </a:r>
              </a:p>
            </p:txBody>
          </p:sp>
        </p:grpSp>
        <p:cxnSp>
          <p:nvCxnSpPr>
            <p:cNvPr id="114" name="Straight Connector 75">
              <a:extLst>
                <a:ext uri="{FF2B5EF4-FFF2-40B4-BE49-F238E27FC236}">
                  <a16:creationId xmlns:a16="http://schemas.microsoft.com/office/drawing/2014/main" id="{56868F42-6C60-4FC9-AE6B-70467E5CA78C}"/>
                </a:ext>
              </a:extLst>
            </p:cNvPr>
            <p:cNvCxnSpPr/>
            <p:nvPr/>
          </p:nvCxnSpPr>
          <p:spPr>
            <a:xfrm>
              <a:off x="6832174" y="2341679"/>
              <a:ext cx="1432429" cy="930601"/>
            </a:xfrm>
            <a:prstGeom prst="line">
              <a:avLst/>
            </a:prstGeom>
            <a:ln w="44450">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17" name="Straight Connector 77">
              <a:extLst>
                <a:ext uri="{FF2B5EF4-FFF2-40B4-BE49-F238E27FC236}">
                  <a16:creationId xmlns:a16="http://schemas.microsoft.com/office/drawing/2014/main" id="{D82D0C9E-21C0-4687-BE0B-2C5B1CEF78F2}"/>
                </a:ext>
              </a:extLst>
            </p:cNvPr>
            <p:cNvCxnSpPr/>
            <p:nvPr/>
          </p:nvCxnSpPr>
          <p:spPr>
            <a:xfrm>
              <a:off x="6791740" y="3330001"/>
              <a:ext cx="1481027" cy="983003"/>
            </a:xfrm>
            <a:prstGeom prst="line">
              <a:avLst/>
            </a:prstGeom>
            <a:ln w="44450">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47" name="Straight Connector 78">
              <a:extLst>
                <a:ext uri="{FF2B5EF4-FFF2-40B4-BE49-F238E27FC236}">
                  <a16:creationId xmlns:a16="http://schemas.microsoft.com/office/drawing/2014/main" id="{293A9145-6EDD-4FF4-8682-8C44D048BA3A}"/>
                </a:ext>
              </a:extLst>
            </p:cNvPr>
            <p:cNvCxnSpPr/>
            <p:nvPr/>
          </p:nvCxnSpPr>
          <p:spPr>
            <a:xfrm>
              <a:off x="6806998" y="4370725"/>
              <a:ext cx="1478699" cy="1000427"/>
            </a:xfrm>
            <a:prstGeom prst="line">
              <a:avLst/>
            </a:prstGeom>
            <a:ln w="44450">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48" name="Straight Connector 81">
              <a:extLst>
                <a:ext uri="{FF2B5EF4-FFF2-40B4-BE49-F238E27FC236}">
                  <a16:creationId xmlns:a16="http://schemas.microsoft.com/office/drawing/2014/main" id="{829C47DC-8B72-4F74-A381-9D89A8EEF075}"/>
                </a:ext>
              </a:extLst>
            </p:cNvPr>
            <p:cNvCxnSpPr/>
            <p:nvPr/>
          </p:nvCxnSpPr>
          <p:spPr>
            <a:xfrm>
              <a:off x="2588882" y="5648855"/>
              <a:ext cx="4500000" cy="7966"/>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49" name="Straight Connector 82">
              <a:extLst>
                <a:ext uri="{FF2B5EF4-FFF2-40B4-BE49-F238E27FC236}">
                  <a16:creationId xmlns:a16="http://schemas.microsoft.com/office/drawing/2014/main" id="{8E1DCE77-CB5C-4037-B587-677D5A1ED6A5}"/>
                </a:ext>
              </a:extLst>
            </p:cNvPr>
            <p:cNvCxnSpPr/>
            <p:nvPr/>
          </p:nvCxnSpPr>
          <p:spPr>
            <a:xfrm>
              <a:off x="6779439" y="5438716"/>
              <a:ext cx="1506258" cy="1086893"/>
            </a:xfrm>
            <a:prstGeom prst="line">
              <a:avLst/>
            </a:prstGeom>
            <a:ln w="44450">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50" name="Straight Connector 83">
              <a:extLst>
                <a:ext uri="{FF2B5EF4-FFF2-40B4-BE49-F238E27FC236}">
                  <a16:creationId xmlns:a16="http://schemas.microsoft.com/office/drawing/2014/main" id="{3FFB2E85-0502-4E02-A658-273AD2249271}"/>
                </a:ext>
              </a:extLst>
            </p:cNvPr>
            <p:cNvCxnSpPr>
              <a:endCxn id="172" idx="0"/>
            </p:cNvCxnSpPr>
            <p:nvPr/>
          </p:nvCxnSpPr>
          <p:spPr>
            <a:xfrm>
              <a:off x="2273101" y="5435119"/>
              <a:ext cx="1538088" cy="1107751"/>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51" name="Straight Connector 84">
              <a:extLst>
                <a:ext uri="{FF2B5EF4-FFF2-40B4-BE49-F238E27FC236}">
                  <a16:creationId xmlns:a16="http://schemas.microsoft.com/office/drawing/2014/main" id="{AF3CDA62-81C6-4FFC-ACCB-C1E9F4D8D335}"/>
                </a:ext>
              </a:extLst>
            </p:cNvPr>
            <p:cNvCxnSpPr>
              <a:stCxn id="172" idx="0"/>
            </p:cNvCxnSpPr>
            <p:nvPr/>
          </p:nvCxnSpPr>
          <p:spPr>
            <a:xfrm flipV="1">
              <a:off x="3811189" y="6539666"/>
              <a:ext cx="4497198" cy="3204"/>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52" name="Straight Connector 85">
              <a:extLst>
                <a:ext uri="{FF2B5EF4-FFF2-40B4-BE49-F238E27FC236}">
                  <a16:creationId xmlns:a16="http://schemas.microsoft.com/office/drawing/2014/main" id="{E326B3E5-FA7F-44E6-AD45-5D2219AC816C}"/>
                </a:ext>
              </a:extLst>
            </p:cNvPr>
            <p:cNvCxnSpPr/>
            <p:nvPr/>
          </p:nvCxnSpPr>
          <p:spPr>
            <a:xfrm flipV="1">
              <a:off x="3258182" y="6142699"/>
              <a:ext cx="4497198" cy="3204"/>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cxnSp>
          <p:nvCxnSpPr>
            <p:cNvPr id="153" name="Straight Connector 86">
              <a:extLst>
                <a:ext uri="{FF2B5EF4-FFF2-40B4-BE49-F238E27FC236}">
                  <a16:creationId xmlns:a16="http://schemas.microsoft.com/office/drawing/2014/main" id="{1EC6B186-6D98-4FC9-B2AB-04E578EABB6D}"/>
                </a:ext>
              </a:extLst>
            </p:cNvPr>
            <p:cNvCxnSpPr/>
            <p:nvPr/>
          </p:nvCxnSpPr>
          <p:spPr>
            <a:xfrm>
              <a:off x="2930667" y="5893003"/>
              <a:ext cx="4465337" cy="26733"/>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sp>
          <p:nvSpPr>
            <p:cNvPr id="154" name="Rectangle 87">
              <a:extLst>
                <a:ext uri="{FF2B5EF4-FFF2-40B4-BE49-F238E27FC236}">
                  <a16:creationId xmlns:a16="http://schemas.microsoft.com/office/drawing/2014/main" id="{7CF86039-5155-4B2F-A930-0E8AFFBDF9E0}"/>
                </a:ext>
              </a:extLst>
            </p:cNvPr>
            <p:cNvSpPr/>
            <p:nvPr/>
          </p:nvSpPr>
          <p:spPr>
            <a:xfrm>
              <a:off x="3977682" y="5419495"/>
              <a:ext cx="968641" cy="261611"/>
            </a:xfrm>
            <a:prstGeom prst="rect">
              <a:avLst/>
            </a:prstGeom>
          </p:spPr>
          <p:txBody>
            <a:bodyPr wrap="none">
              <a:spAutoFit/>
            </a:bodyPr>
            <a:lstStyle/>
            <a:p>
              <a:r>
                <a:rPr lang="en-GB" sz="675" dirty="0">
                  <a:solidFill>
                    <a:schemeClr val="bg1"/>
                  </a:solidFill>
                </a:rPr>
                <a:t>Reference Data</a:t>
              </a:r>
            </a:p>
          </p:txBody>
        </p:sp>
        <p:sp>
          <p:nvSpPr>
            <p:cNvPr id="155" name="Rectangle 89">
              <a:extLst>
                <a:ext uri="{FF2B5EF4-FFF2-40B4-BE49-F238E27FC236}">
                  <a16:creationId xmlns:a16="http://schemas.microsoft.com/office/drawing/2014/main" id="{AFE1C6CE-33E4-4E94-817B-08D9AC619E6F}"/>
                </a:ext>
              </a:extLst>
            </p:cNvPr>
            <p:cNvSpPr/>
            <p:nvPr/>
          </p:nvSpPr>
          <p:spPr>
            <a:xfrm>
              <a:off x="4216798" y="5648345"/>
              <a:ext cx="1045585" cy="261611"/>
            </a:xfrm>
            <a:prstGeom prst="rect">
              <a:avLst/>
            </a:prstGeom>
          </p:spPr>
          <p:txBody>
            <a:bodyPr wrap="none">
              <a:spAutoFit/>
            </a:bodyPr>
            <a:lstStyle/>
            <a:p>
              <a:r>
                <a:rPr lang="en-GB" sz="675" dirty="0">
                  <a:solidFill>
                    <a:schemeClr val="bg1"/>
                  </a:solidFill>
                </a:rPr>
                <a:t>Sales and Service</a:t>
              </a:r>
            </a:p>
          </p:txBody>
        </p:sp>
        <p:sp>
          <p:nvSpPr>
            <p:cNvPr id="156" name="Rectangle 93">
              <a:extLst>
                <a:ext uri="{FF2B5EF4-FFF2-40B4-BE49-F238E27FC236}">
                  <a16:creationId xmlns:a16="http://schemas.microsoft.com/office/drawing/2014/main" id="{4C822784-A77E-4EA3-9038-6BB206DC2314}"/>
                </a:ext>
              </a:extLst>
            </p:cNvPr>
            <p:cNvSpPr/>
            <p:nvPr/>
          </p:nvSpPr>
          <p:spPr>
            <a:xfrm>
              <a:off x="4477582" y="5890021"/>
              <a:ext cx="1447405" cy="261611"/>
            </a:xfrm>
            <a:prstGeom prst="rect">
              <a:avLst/>
            </a:prstGeom>
          </p:spPr>
          <p:txBody>
            <a:bodyPr wrap="none">
              <a:spAutoFit/>
            </a:bodyPr>
            <a:lstStyle/>
            <a:p>
              <a:r>
                <a:rPr lang="en-GB" sz="675" dirty="0">
                  <a:solidFill>
                    <a:schemeClr val="bg1"/>
                  </a:solidFill>
                </a:rPr>
                <a:t>Operations and Execution</a:t>
              </a:r>
            </a:p>
          </p:txBody>
        </p:sp>
        <p:sp>
          <p:nvSpPr>
            <p:cNvPr id="157" name="Rectangle 94">
              <a:extLst>
                <a:ext uri="{FF2B5EF4-FFF2-40B4-BE49-F238E27FC236}">
                  <a16:creationId xmlns:a16="http://schemas.microsoft.com/office/drawing/2014/main" id="{850420C6-74CF-46EE-B57D-EB32BFBC1CDB}"/>
                </a:ext>
              </a:extLst>
            </p:cNvPr>
            <p:cNvSpPr/>
            <p:nvPr/>
          </p:nvSpPr>
          <p:spPr>
            <a:xfrm>
              <a:off x="4842944" y="6134150"/>
              <a:ext cx="1205887" cy="261611"/>
            </a:xfrm>
            <a:prstGeom prst="rect">
              <a:avLst/>
            </a:prstGeom>
          </p:spPr>
          <p:txBody>
            <a:bodyPr wrap="none">
              <a:spAutoFit/>
            </a:bodyPr>
            <a:lstStyle/>
            <a:p>
              <a:r>
                <a:rPr lang="en-GB" sz="675" dirty="0">
                  <a:solidFill>
                    <a:schemeClr val="bg1"/>
                  </a:solidFill>
                </a:rPr>
                <a:t>Risk and Compliance</a:t>
              </a:r>
            </a:p>
          </p:txBody>
        </p:sp>
        <p:cxnSp>
          <p:nvCxnSpPr>
            <p:cNvPr id="158" name="Straight Connector 95">
              <a:extLst>
                <a:ext uri="{FF2B5EF4-FFF2-40B4-BE49-F238E27FC236}">
                  <a16:creationId xmlns:a16="http://schemas.microsoft.com/office/drawing/2014/main" id="{E6ED25BF-8473-4AD8-AD6C-B594A076C46A}"/>
                </a:ext>
              </a:extLst>
            </p:cNvPr>
            <p:cNvCxnSpPr/>
            <p:nvPr/>
          </p:nvCxnSpPr>
          <p:spPr>
            <a:xfrm flipV="1">
              <a:off x="3528374" y="6347022"/>
              <a:ext cx="4497198" cy="3204"/>
            </a:xfrm>
            <a:prstGeom prst="line">
              <a:avLst/>
            </a:prstGeom>
            <a:ln w="34925">
              <a:solidFill>
                <a:schemeClr val="tx1"/>
              </a:solidFill>
            </a:ln>
          </p:spPr>
          <p:style>
            <a:lnRef idx="1">
              <a:schemeClr val="accent6"/>
            </a:lnRef>
            <a:fillRef idx="0">
              <a:schemeClr val="accent6"/>
            </a:fillRef>
            <a:effectRef idx="0">
              <a:schemeClr val="accent6"/>
            </a:effectRef>
            <a:fontRef idx="minor">
              <a:schemeClr val="tx1"/>
            </a:fontRef>
          </p:style>
        </p:cxnSp>
        <p:sp>
          <p:nvSpPr>
            <p:cNvPr id="159" name="Rectangle 106">
              <a:extLst>
                <a:ext uri="{FF2B5EF4-FFF2-40B4-BE49-F238E27FC236}">
                  <a16:creationId xmlns:a16="http://schemas.microsoft.com/office/drawing/2014/main" id="{A907F149-9812-4D09-BF2D-F4B3D92C78F7}"/>
                </a:ext>
              </a:extLst>
            </p:cNvPr>
            <p:cNvSpPr/>
            <p:nvPr/>
          </p:nvSpPr>
          <p:spPr>
            <a:xfrm>
              <a:off x="5246830" y="6317003"/>
              <a:ext cx="1043449" cy="261611"/>
            </a:xfrm>
            <a:prstGeom prst="rect">
              <a:avLst/>
            </a:prstGeom>
          </p:spPr>
          <p:txBody>
            <a:bodyPr wrap="none">
              <a:spAutoFit/>
            </a:bodyPr>
            <a:lstStyle/>
            <a:p>
              <a:r>
                <a:rPr lang="en-GB" sz="675" dirty="0">
                  <a:solidFill>
                    <a:schemeClr val="bg1"/>
                  </a:solidFill>
                </a:rPr>
                <a:t>Business Support</a:t>
              </a:r>
            </a:p>
          </p:txBody>
        </p:sp>
        <p:pic>
          <p:nvPicPr>
            <p:cNvPr id="160" name="Picture 8">
              <a:extLst>
                <a:ext uri="{FF2B5EF4-FFF2-40B4-BE49-F238E27FC236}">
                  <a16:creationId xmlns:a16="http://schemas.microsoft.com/office/drawing/2014/main" id="{7165662E-6E64-4746-A2D4-25245EF5BBFA}"/>
                </a:ext>
              </a:extLst>
            </p:cNvPr>
            <p:cNvPicPr preferRelativeResize="0">
              <a:picLocks noChangeArrowheads="1"/>
            </p:cNvPicPr>
            <p:nvPr/>
          </p:nvPicPr>
          <p:blipFill>
            <a:blip r:embed="rId3" cstate="print"/>
            <a:srcRect/>
            <a:stretch>
              <a:fillRect/>
            </a:stretch>
          </p:blipFill>
          <p:spPr bwMode="auto">
            <a:xfrm>
              <a:off x="7023494" y="3074685"/>
              <a:ext cx="745020" cy="609604"/>
            </a:xfrm>
            <a:prstGeom prst="rect">
              <a:avLst/>
            </a:prstGeom>
            <a:noFill/>
            <a:ln w="9525">
              <a:solidFill>
                <a:schemeClr val="accent1"/>
              </a:solidFill>
              <a:miter lim="800000"/>
              <a:headEnd/>
              <a:tailEnd/>
            </a:ln>
          </p:spPr>
        </p:pic>
        <p:pic>
          <p:nvPicPr>
            <p:cNvPr id="161" name="Picture 10">
              <a:extLst>
                <a:ext uri="{FF2B5EF4-FFF2-40B4-BE49-F238E27FC236}">
                  <a16:creationId xmlns:a16="http://schemas.microsoft.com/office/drawing/2014/main" id="{55F5DC52-1D53-450D-B4C5-9758F66111E4}"/>
                </a:ext>
              </a:extLst>
            </p:cNvPr>
            <p:cNvPicPr preferRelativeResize="0">
              <a:picLocks noChangeArrowheads="1"/>
            </p:cNvPicPr>
            <p:nvPr/>
          </p:nvPicPr>
          <p:blipFill>
            <a:blip r:embed="rId4" cstate="print"/>
            <a:srcRect/>
            <a:stretch>
              <a:fillRect/>
            </a:stretch>
          </p:blipFill>
          <p:spPr bwMode="auto">
            <a:xfrm>
              <a:off x="7203950" y="4228271"/>
              <a:ext cx="721925" cy="496017"/>
            </a:xfrm>
            <a:prstGeom prst="rect">
              <a:avLst/>
            </a:prstGeom>
            <a:noFill/>
            <a:ln w="9525">
              <a:noFill/>
              <a:miter lim="800000"/>
              <a:headEnd/>
              <a:tailEnd/>
            </a:ln>
          </p:spPr>
        </p:pic>
        <p:sp>
          <p:nvSpPr>
            <p:cNvPr id="162" name="Line Callout 1 120">
              <a:extLst>
                <a:ext uri="{FF2B5EF4-FFF2-40B4-BE49-F238E27FC236}">
                  <a16:creationId xmlns:a16="http://schemas.microsoft.com/office/drawing/2014/main" id="{8B567036-F2B4-467B-AFC0-97F6E629B3CD}"/>
                </a:ext>
              </a:extLst>
            </p:cNvPr>
            <p:cNvSpPr/>
            <p:nvPr/>
          </p:nvSpPr>
          <p:spPr>
            <a:xfrm>
              <a:off x="9455500" y="4313705"/>
              <a:ext cx="2736498" cy="720781"/>
            </a:xfrm>
            <a:prstGeom prst="borderCallout1">
              <a:avLst>
                <a:gd name="adj1" fmla="val 18750"/>
                <a:gd name="adj2" fmla="val -8333"/>
                <a:gd name="adj3" fmla="val 24316"/>
                <a:gd name="adj4" fmla="val -105052"/>
              </a:avLst>
            </a:prstGeom>
            <a:gradFill flip="none" rotWithShape="1">
              <a:gsLst>
                <a:gs pos="0">
                  <a:srgbClr val="FF0000"/>
                </a:gs>
                <a:gs pos="0">
                  <a:srgbClr val="FF0000"/>
                </a:gs>
                <a:gs pos="90000">
                  <a:schemeClr val="accent1">
                    <a:lumMod val="100000"/>
                  </a:schemeClr>
                </a:gs>
              </a:gsLst>
              <a:path path="circle">
                <a:fillToRect l="50000" t="-80000" r="50000" b="180000"/>
              </a:path>
              <a:tileRect/>
            </a:gra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63" name="TextBox 121">
              <a:extLst>
                <a:ext uri="{FF2B5EF4-FFF2-40B4-BE49-F238E27FC236}">
                  <a16:creationId xmlns:a16="http://schemas.microsoft.com/office/drawing/2014/main" id="{88922BC4-8025-483E-BB4E-CFCAD2327F73}"/>
                </a:ext>
              </a:extLst>
            </p:cNvPr>
            <p:cNvSpPr txBox="1"/>
            <p:nvPr/>
          </p:nvSpPr>
          <p:spPr>
            <a:xfrm>
              <a:off x="9058173" y="4235675"/>
              <a:ext cx="3329409" cy="1107483"/>
            </a:xfrm>
            <a:prstGeom prst="rect">
              <a:avLst/>
            </a:prstGeom>
            <a:noFill/>
          </p:spPr>
          <p:txBody>
            <a:bodyPr wrap="square" rtlCol="0">
              <a:spAutoFit/>
            </a:bodyPr>
            <a:lstStyle/>
            <a:p>
              <a:pPr algn="ctr"/>
              <a:r>
                <a:rPr lang="en-GB" sz="1600" dirty="0"/>
                <a:t>BIAN </a:t>
              </a:r>
            </a:p>
            <a:p>
              <a:pPr algn="ctr"/>
              <a:r>
                <a:rPr lang="en-GB" sz="1600" dirty="0"/>
                <a:t>Logical application </a:t>
              </a:r>
            </a:p>
            <a:p>
              <a:pPr algn="ctr"/>
              <a:r>
                <a:rPr lang="en-GB" sz="1600" dirty="0"/>
                <a:t>Components</a:t>
              </a:r>
            </a:p>
          </p:txBody>
        </p:sp>
        <p:pic>
          <p:nvPicPr>
            <p:cNvPr id="164" name="Picture 124">
              <a:extLst>
                <a:ext uri="{FF2B5EF4-FFF2-40B4-BE49-F238E27FC236}">
                  <a16:creationId xmlns:a16="http://schemas.microsoft.com/office/drawing/2014/main" id="{D13BE423-3248-4426-A1CB-43873963C3A6}"/>
                </a:ext>
              </a:extLst>
            </p:cNvPr>
            <p:cNvPicPr>
              <a:picLocks noChangeAspect="1"/>
            </p:cNvPicPr>
            <p:nvPr/>
          </p:nvPicPr>
          <p:blipFill>
            <a:blip r:embed="rId5"/>
            <a:stretch>
              <a:fillRect/>
            </a:stretch>
          </p:blipFill>
          <p:spPr>
            <a:xfrm>
              <a:off x="7173666" y="4903924"/>
              <a:ext cx="935426" cy="527764"/>
            </a:xfrm>
            <a:prstGeom prst="rect">
              <a:avLst/>
            </a:prstGeom>
            <a:ln>
              <a:solidFill>
                <a:schemeClr val="tx1"/>
              </a:solidFill>
            </a:ln>
          </p:spPr>
        </p:pic>
      </p:grpSp>
      <p:sp>
        <p:nvSpPr>
          <p:cNvPr id="183" name="Line Callout 1 143">
            <a:extLst>
              <a:ext uri="{FF2B5EF4-FFF2-40B4-BE49-F238E27FC236}">
                <a16:creationId xmlns:a16="http://schemas.microsoft.com/office/drawing/2014/main" id="{0DDF96B4-5F6E-4224-8601-5DC827EFBC11}"/>
              </a:ext>
            </a:extLst>
          </p:cNvPr>
          <p:cNvSpPr/>
          <p:nvPr/>
        </p:nvSpPr>
        <p:spPr>
          <a:xfrm>
            <a:off x="1693064" y="5117433"/>
            <a:ext cx="511355" cy="207788"/>
          </a:xfrm>
          <a:prstGeom prst="borderCallout1">
            <a:avLst>
              <a:gd name="adj1" fmla="val 18750"/>
              <a:gd name="adj2" fmla="val -8333"/>
              <a:gd name="adj3" fmla="val 15478"/>
              <a:gd name="adj4" fmla="val 2308"/>
            </a:avLst>
          </a:prstGeom>
          <a:gradFill flip="none" rotWithShape="1">
            <a:gsLst>
              <a:gs pos="0">
                <a:srgbClr val="FF0000"/>
              </a:gs>
              <a:gs pos="0">
                <a:srgbClr val="FF0000"/>
              </a:gs>
              <a:gs pos="90000">
                <a:schemeClr val="accent1">
                  <a:lumMod val="100000"/>
                </a:schemeClr>
              </a:gs>
            </a:gsLst>
            <a:path path="circle">
              <a:fillToRect l="50000" t="-80000" r="50000" b="180000"/>
            </a:path>
            <a:tileRect/>
          </a:gra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84" name="Line Callout 1 144">
            <a:extLst>
              <a:ext uri="{FF2B5EF4-FFF2-40B4-BE49-F238E27FC236}">
                <a16:creationId xmlns:a16="http://schemas.microsoft.com/office/drawing/2014/main" id="{F81C615E-7085-4817-B2A8-A77B58456434}"/>
              </a:ext>
            </a:extLst>
          </p:cNvPr>
          <p:cNvSpPr/>
          <p:nvPr/>
        </p:nvSpPr>
        <p:spPr>
          <a:xfrm>
            <a:off x="1693064" y="4731807"/>
            <a:ext cx="544897" cy="233941"/>
          </a:xfrm>
          <a:prstGeom prst="borderCallout1">
            <a:avLst>
              <a:gd name="adj1" fmla="val 18750"/>
              <a:gd name="adj2" fmla="val -8333"/>
              <a:gd name="adj3" fmla="val 37713"/>
              <a:gd name="adj4" fmla="val 12361"/>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85" name="TextBox 4">
            <a:extLst>
              <a:ext uri="{FF2B5EF4-FFF2-40B4-BE49-F238E27FC236}">
                <a16:creationId xmlns:a16="http://schemas.microsoft.com/office/drawing/2014/main" id="{BE53B42C-1488-4953-97B4-29D94FCFB704}"/>
              </a:ext>
            </a:extLst>
          </p:cNvPr>
          <p:cNvSpPr txBox="1"/>
          <p:nvPr/>
        </p:nvSpPr>
        <p:spPr>
          <a:xfrm>
            <a:off x="2266917" y="4757423"/>
            <a:ext cx="346730" cy="196299"/>
          </a:xfrm>
          <a:prstGeom prst="rect">
            <a:avLst/>
          </a:prstGeom>
          <a:noFill/>
        </p:spPr>
        <p:txBody>
          <a:bodyPr wrap="none" rtlCol="0">
            <a:spAutoFit/>
          </a:bodyPr>
          <a:lstStyle/>
          <a:p>
            <a:r>
              <a:rPr lang="en-GB" sz="675" dirty="0"/>
              <a:t>exist</a:t>
            </a:r>
          </a:p>
        </p:txBody>
      </p:sp>
      <p:sp>
        <p:nvSpPr>
          <p:cNvPr id="186" name="TextBox 145">
            <a:extLst>
              <a:ext uri="{FF2B5EF4-FFF2-40B4-BE49-F238E27FC236}">
                <a16:creationId xmlns:a16="http://schemas.microsoft.com/office/drawing/2014/main" id="{EC2F3CAC-E84E-49BB-A50D-46E3146F56E1}"/>
              </a:ext>
            </a:extLst>
          </p:cNvPr>
          <p:cNvSpPr txBox="1"/>
          <p:nvPr/>
        </p:nvSpPr>
        <p:spPr>
          <a:xfrm>
            <a:off x="2253457" y="5116406"/>
            <a:ext cx="831062" cy="196299"/>
          </a:xfrm>
          <a:prstGeom prst="rect">
            <a:avLst/>
          </a:prstGeom>
          <a:noFill/>
        </p:spPr>
        <p:txBody>
          <a:bodyPr wrap="none" rtlCol="0">
            <a:spAutoFit/>
          </a:bodyPr>
          <a:lstStyle/>
          <a:p>
            <a:r>
              <a:rPr lang="en-GB" sz="675" dirty="0"/>
              <a:t>Currently not exist</a:t>
            </a:r>
          </a:p>
        </p:txBody>
      </p:sp>
      <p:sp>
        <p:nvSpPr>
          <p:cNvPr id="187" name="Line Callout 1 143">
            <a:extLst>
              <a:ext uri="{FF2B5EF4-FFF2-40B4-BE49-F238E27FC236}">
                <a16:creationId xmlns:a16="http://schemas.microsoft.com/office/drawing/2014/main" id="{034DB5A8-3239-4250-864D-D6688271A1C9}"/>
              </a:ext>
            </a:extLst>
          </p:cNvPr>
          <p:cNvSpPr/>
          <p:nvPr/>
        </p:nvSpPr>
        <p:spPr>
          <a:xfrm>
            <a:off x="1682160" y="5433633"/>
            <a:ext cx="511355" cy="207788"/>
          </a:xfrm>
          <a:prstGeom prst="borderCallout1">
            <a:avLst>
              <a:gd name="adj1" fmla="val 18750"/>
              <a:gd name="adj2" fmla="val -8333"/>
              <a:gd name="adj3" fmla="val 15478"/>
              <a:gd name="adj4" fmla="val 2308"/>
            </a:avLst>
          </a:prstGeom>
          <a:gradFill flip="none" rotWithShape="1">
            <a:gsLst>
              <a:gs pos="0">
                <a:srgbClr val="FF0000"/>
              </a:gs>
              <a:gs pos="0">
                <a:srgbClr val="FF0000"/>
              </a:gs>
              <a:gs pos="22000">
                <a:schemeClr val="accent1">
                  <a:lumMod val="100000"/>
                </a:schemeClr>
              </a:gs>
            </a:gsLst>
            <a:path path="circle">
              <a:fillToRect l="50000" t="-80000" r="50000" b="180000"/>
            </a:path>
            <a:tileRect/>
          </a:grad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88" name="TextBox 63">
            <a:extLst>
              <a:ext uri="{FF2B5EF4-FFF2-40B4-BE49-F238E27FC236}">
                <a16:creationId xmlns:a16="http://schemas.microsoft.com/office/drawing/2014/main" id="{11A385A3-9806-41F2-A822-5C0B2D8C7E87}"/>
              </a:ext>
            </a:extLst>
          </p:cNvPr>
          <p:cNvSpPr txBox="1"/>
          <p:nvPr/>
        </p:nvSpPr>
        <p:spPr>
          <a:xfrm>
            <a:off x="2270560" y="5432606"/>
            <a:ext cx="649838" cy="196299"/>
          </a:xfrm>
          <a:prstGeom prst="rect">
            <a:avLst/>
          </a:prstGeom>
          <a:noFill/>
        </p:spPr>
        <p:txBody>
          <a:bodyPr wrap="none" rtlCol="0">
            <a:spAutoFit/>
          </a:bodyPr>
          <a:lstStyle/>
          <a:p>
            <a:r>
              <a:rPr lang="en-GB" sz="675" dirty="0"/>
              <a:t>partially exist</a:t>
            </a:r>
          </a:p>
        </p:txBody>
      </p:sp>
      <p:pic>
        <p:nvPicPr>
          <p:cNvPr id="189" name="Picture 65">
            <a:extLst>
              <a:ext uri="{FF2B5EF4-FFF2-40B4-BE49-F238E27FC236}">
                <a16:creationId xmlns:a16="http://schemas.microsoft.com/office/drawing/2014/main" id="{906F096B-D79E-47E4-9523-3D6E381C02EE}"/>
              </a:ext>
            </a:extLst>
          </p:cNvPr>
          <p:cNvPicPr>
            <a:picLocks noChangeAspect="1"/>
          </p:cNvPicPr>
          <p:nvPr/>
        </p:nvPicPr>
        <p:blipFill>
          <a:blip r:embed="rId6"/>
          <a:stretch>
            <a:fillRect/>
          </a:stretch>
        </p:blipFill>
        <p:spPr>
          <a:xfrm>
            <a:off x="6790476" y="3169300"/>
            <a:ext cx="614053" cy="469236"/>
          </a:xfrm>
          <a:prstGeom prst="rect">
            <a:avLst/>
          </a:prstGeom>
          <a:ln w="15875">
            <a:solidFill>
              <a:schemeClr val="tx1"/>
            </a:solidFill>
          </a:ln>
        </p:spPr>
      </p:pic>
      <p:pic>
        <p:nvPicPr>
          <p:cNvPr id="190" name="Picture 66">
            <a:extLst>
              <a:ext uri="{FF2B5EF4-FFF2-40B4-BE49-F238E27FC236}">
                <a16:creationId xmlns:a16="http://schemas.microsoft.com/office/drawing/2014/main" id="{04A496C2-8A65-4C88-95F2-C510400A8A9E}"/>
              </a:ext>
            </a:extLst>
          </p:cNvPr>
          <p:cNvPicPr>
            <a:picLocks noChangeAspect="1"/>
          </p:cNvPicPr>
          <p:nvPr/>
        </p:nvPicPr>
        <p:blipFill>
          <a:blip r:embed="rId7"/>
          <a:stretch>
            <a:fillRect/>
          </a:stretch>
        </p:blipFill>
        <p:spPr>
          <a:xfrm>
            <a:off x="7567460" y="2827539"/>
            <a:ext cx="428250" cy="532888"/>
          </a:xfrm>
          <a:prstGeom prst="rect">
            <a:avLst/>
          </a:prstGeom>
        </p:spPr>
      </p:pic>
      <p:pic>
        <p:nvPicPr>
          <p:cNvPr id="191" name="Picture 3">
            <a:extLst>
              <a:ext uri="{FF2B5EF4-FFF2-40B4-BE49-F238E27FC236}">
                <a16:creationId xmlns:a16="http://schemas.microsoft.com/office/drawing/2014/main" id="{BCE5757C-CA44-4390-9363-23D23E55178C}"/>
              </a:ext>
            </a:extLst>
          </p:cNvPr>
          <p:cNvPicPr>
            <a:picLocks noChangeAspect="1"/>
          </p:cNvPicPr>
          <p:nvPr/>
        </p:nvPicPr>
        <p:blipFill>
          <a:blip r:embed="rId8"/>
          <a:stretch>
            <a:fillRect/>
          </a:stretch>
        </p:blipFill>
        <p:spPr>
          <a:xfrm>
            <a:off x="6779245" y="2393747"/>
            <a:ext cx="780168" cy="420467"/>
          </a:xfrm>
          <a:prstGeom prst="rect">
            <a:avLst/>
          </a:prstGeom>
        </p:spPr>
      </p:pic>
      <p:grpSp>
        <p:nvGrpSpPr>
          <p:cNvPr id="192" name="Group 71">
            <a:extLst>
              <a:ext uri="{FF2B5EF4-FFF2-40B4-BE49-F238E27FC236}">
                <a16:creationId xmlns:a16="http://schemas.microsoft.com/office/drawing/2014/main" id="{429B2050-CBB4-44E1-AA23-72C684BE9769}"/>
              </a:ext>
            </a:extLst>
          </p:cNvPr>
          <p:cNvGrpSpPr/>
          <p:nvPr/>
        </p:nvGrpSpPr>
        <p:grpSpPr>
          <a:xfrm>
            <a:off x="8929286" y="1710891"/>
            <a:ext cx="3703162" cy="627626"/>
            <a:chOff x="8903324" y="1549461"/>
            <a:chExt cx="2273982" cy="836448"/>
          </a:xfrm>
        </p:grpSpPr>
        <p:sp>
          <p:nvSpPr>
            <p:cNvPr id="193" name="Line Callout 1 110">
              <a:extLst>
                <a:ext uri="{FF2B5EF4-FFF2-40B4-BE49-F238E27FC236}">
                  <a16:creationId xmlns:a16="http://schemas.microsoft.com/office/drawing/2014/main" id="{BE9EEBF3-09AD-486C-BCF0-7A7FE6E739EA}"/>
                </a:ext>
              </a:extLst>
            </p:cNvPr>
            <p:cNvSpPr/>
            <p:nvPr/>
          </p:nvSpPr>
          <p:spPr>
            <a:xfrm>
              <a:off x="9181274" y="1549461"/>
              <a:ext cx="1471748" cy="720781"/>
            </a:xfrm>
            <a:prstGeom prst="borderCallout1">
              <a:avLst>
                <a:gd name="adj1" fmla="val 47229"/>
                <a:gd name="adj2" fmla="val -1993"/>
                <a:gd name="adj3" fmla="val 62006"/>
                <a:gd name="adj4" fmla="val -140356"/>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sz="1361"/>
            </a:p>
          </p:txBody>
        </p:sp>
        <p:sp>
          <p:nvSpPr>
            <p:cNvPr id="194" name="TextBox 76">
              <a:extLst>
                <a:ext uri="{FF2B5EF4-FFF2-40B4-BE49-F238E27FC236}">
                  <a16:creationId xmlns:a16="http://schemas.microsoft.com/office/drawing/2014/main" id="{C0202D86-C750-43C4-9D18-7E5FC9282D59}"/>
                </a:ext>
              </a:extLst>
            </p:cNvPr>
            <p:cNvSpPr txBox="1"/>
            <p:nvPr/>
          </p:nvSpPr>
          <p:spPr>
            <a:xfrm>
              <a:off x="8903324" y="1606569"/>
              <a:ext cx="2273982" cy="779340"/>
            </a:xfrm>
            <a:prstGeom prst="rect">
              <a:avLst/>
            </a:prstGeom>
            <a:noFill/>
          </p:spPr>
          <p:txBody>
            <a:bodyPr wrap="square" rtlCol="0">
              <a:spAutoFit/>
            </a:bodyPr>
            <a:lstStyle/>
            <a:p>
              <a:pPr algn="ctr"/>
              <a:r>
                <a:rPr lang="en-GB" sz="1600" dirty="0"/>
                <a:t>BIAN Business Capability Model</a:t>
              </a:r>
            </a:p>
          </p:txBody>
        </p:sp>
      </p:grpSp>
      <p:pic>
        <p:nvPicPr>
          <p:cNvPr id="195" name="Picture 10">
            <a:extLst>
              <a:ext uri="{FF2B5EF4-FFF2-40B4-BE49-F238E27FC236}">
                <a16:creationId xmlns:a16="http://schemas.microsoft.com/office/drawing/2014/main" id="{F6CA3853-403E-4ED9-80AC-78321BC4F06E}"/>
              </a:ext>
            </a:extLst>
          </p:cNvPr>
          <p:cNvPicPr>
            <a:picLocks noChangeAspect="1"/>
          </p:cNvPicPr>
          <p:nvPr/>
        </p:nvPicPr>
        <p:blipFill>
          <a:blip r:embed="rId9"/>
          <a:stretch>
            <a:fillRect/>
          </a:stretch>
        </p:blipFill>
        <p:spPr>
          <a:xfrm>
            <a:off x="6901556" y="1866821"/>
            <a:ext cx="918025" cy="414592"/>
          </a:xfrm>
          <a:prstGeom prst="rect">
            <a:avLst/>
          </a:prstGeom>
        </p:spPr>
      </p:pic>
    </p:spTree>
    <p:extLst>
      <p:ext uri="{BB962C8B-B14F-4D97-AF65-F5344CB8AC3E}">
        <p14:creationId xmlns:p14="http://schemas.microsoft.com/office/powerpoint/2010/main" val="1915646720"/>
      </p:ext>
    </p:extLst>
  </p:cSld>
  <p:clrMapOvr>
    <a:masterClrMapping/>
  </p:clrMapOvr>
  <p:transition>
    <p:wipe dir="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 know:</a:t>
            </a:r>
          </a:p>
          <a:p>
            <a:endParaRPr lang="en-US" noProof="0" dirty="0"/>
          </a:p>
          <a:p>
            <a:pPr lvl="1">
              <a:buClrTx/>
            </a:pPr>
            <a:r>
              <a:rPr lang="en-US" dirty="0"/>
              <a:t>What is an enterprise blueprint and how does it work?</a:t>
            </a:r>
          </a:p>
          <a:p>
            <a:pPr lvl="1">
              <a:buClrTx/>
            </a:pPr>
            <a:r>
              <a:rPr lang="en-US" dirty="0"/>
              <a:t>Select and adapt Service Domains?</a:t>
            </a:r>
          </a:p>
          <a:p>
            <a:pPr lvl="1">
              <a:buClrTx/>
            </a:pPr>
            <a:r>
              <a:rPr lang="en-US" noProof="0" dirty="0"/>
              <a:t>Knowledge of how to assemble Service Domains in a structure matches the </a:t>
            </a:r>
            <a:r>
              <a:rPr lang="en-US" dirty="0"/>
              <a:t>enterprise.</a:t>
            </a:r>
            <a:endParaRPr lang="en-US" noProof="0" dirty="0"/>
          </a:p>
        </p:txBody>
      </p:sp>
    </p:spTree>
    <p:extLst>
      <p:ext uri="{BB962C8B-B14F-4D97-AF65-F5344CB8AC3E}">
        <p14:creationId xmlns:p14="http://schemas.microsoft.com/office/powerpoint/2010/main" val="318588544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E8AF557-457A-4CCE-9A22-CC0D5DEFC407}"/>
              </a:ext>
            </a:extLst>
          </p:cNvPr>
          <p:cNvSpPr>
            <a:spLocks noGrp="1"/>
          </p:cNvSpPr>
          <p:nvPr>
            <p:ph type="title"/>
          </p:nvPr>
        </p:nvSpPr>
        <p:spPr/>
        <p:txBody>
          <a:bodyPr>
            <a:normAutofit/>
          </a:bodyPr>
          <a:lstStyle/>
          <a:p>
            <a:r>
              <a:rPr lang="en-US" sz="2000" b="1" cap="all" dirty="0"/>
              <a:t>Assembling a representative enterprise Blueprint</a:t>
            </a:r>
            <a:endParaRPr lang="en-US" sz="2000" b="1" cap="all" noProof="0" dirty="0"/>
          </a:p>
        </p:txBody>
      </p:sp>
      <p:sp>
        <p:nvSpPr>
          <p:cNvPr id="3" name="Tijdelijke aanduiding voor tekst 2">
            <a:extLst>
              <a:ext uri="{FF2B5EF4-FFF2-40B4-BE49-F238E27FC236}">
                <a16:creationId xmlns:a16="http://schemas.microsoft.com/office/drawing/2014/main" id="{074FF734-7C9F-401C-BC04-86FC7F319ADC}"/>
              </a:ext>
            </a:extLst>
          </p:cNvPr>
          <p:cNvSpPr>
            <a:spLocks noGrp="1"/>
          </p:cNvSpPr>
          <p:nvPr>
            <p:ph type="body" sz="quarter" idx="10"/>
          </p:nvPr>
        </p:nvSpPr>
        <p:spPr/>
        <p:txBody>
          <a:bodyPr/>
          <a:lstStyle/>
          <a:p>
            <a:pPr marL="0" indent="0">
              <a:buNone/>
            </a:pPr>
            <a:r>
              <a:rPr lang="nl-NL" dirty="0"/>
              <a:t>The BIAN Service Landscape is not a general model of a bank. It is a structured ‘library’ index that contains one of each possible building blocks that might be needed to build any bank. </a:t>
            </a:r>
          </a:p>
          <a:p>
            <a:pPr marL="0" indent="0">
              <a:buNone/>
            </a:pPr>
            <a:endParaRPr lang="nl-NL" dirty="0"/>
          </a:p>
          <a:p>
            <a:pPr marL="0" indent="0">
              <a:buNone/>
            </a:pPr>
            <a:endParaRPr lang="nl-NL" dirty="0"/>
          </a:p>
          <a:p>
            <a:pPr marL="0" indent="0">
              <a:buNone/>
            </a:pPr>
            <a:r>
              <a:rPr lang="nl-NL" dirty="0"/>
              <a:t>The Value Chain: </a:t>
            </a:r>
          </a:p>
          <a:p>
            <a:pPr marL="0" indent="0">
              <a:buNone/>
            </a:pPr>
            <a:r>
              <a:rPr lang="nl-NL" dirty="0"/>
              <a:t>To create an enterprise blueprint a different layout of the service landscape has been developed.  The layout better reflects the structure and flows/connections in a bank and is a better format for assembling a blueprint. </a:t>
            </a:r>
          </a:p>
        </p:txBody>
      </p:sp>
    </p:spTree>
    <p:extLst>
      <p:ext uri="{BB962C8B-B14F-4D97-AF65-F5344CB8AC3E}">
        <p14:creationId xmlns:p14="http://schemas.microsoft.com/office/powerpoint/2010/main" val="258290898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 name="Title 1"/>
          <p:cNvSpPr txBox="1">
            <a:spLocks/>
          </p:cNvSpPr>
          <p:nvPr/>
        </p:nvSpPr>
        <p:spPr>
          <a:xfrm>
            <a:off x="1522678" y="0"/>
            <a:ext cx="9148233" cy="680799"/>
          </a:xfrm>
          <a:prstGeom prst="rect">
            <a:avLst/>
          </a:prstGeom>
        </p:spPr>
        <p:txBody>
          <a:bodyPr tIns="0" bIns="0" anchor="ctr" anchorCtr="0"/>
          <a:lstStyle/>
          <a:p>
            <a:pPr algn="ctr"/>
            <a:r>
              <a:rPr lang="en-US" sz="2800" dirty="0"/>
              <a:t> </a:t>
            </a:r>
            <a:r>
              <a:rPr lang="en-US" sz="2000" b="1" cap="all" dirty="0"/>
              <a:t>the </a:t>
            </a:r>
            <a:r>
              <a:rPr lang="en-US" sz="2000" b="1" cap="all" dirty="0" err="1"/>
              <a:t>archi</a:t>
            </a:r>
            <a:r>
              <a:rPr lang="en-US" sz="2000" b="1" cap="all" dirty="0"/>
              <a:t> bank group ‘Value Chain’ Business Area and Business Domain layout</a:t>
            </a:r>
            <a:endParaRPr lang="en-GB" sz="2800" b="1" kern="0" cap="all" dirty="0">
              <a:solidFill>
                <a:schemeClr val="tx2"/>
              </a:solidFill>
              <a:latin typeface="+mj-lt"/>
              <a:ea typeface="+mj-ea"/>
              <a:cs typeface="+mj-cs"/>
            </a:endParaRPr>
          </a:p>
        </p:txBody>
      </p:sp>
      <p:pic>
        <p:nvPicPr>
          <p:cNvPr id="6" name="Afbeelding 5">
            <a:extLst>
              <a:ext uri="{FF2B5EF4-FFF2-40B4-BE49-F238E27FC236}">
                <a16:creationId xmlns:a16="http://schemas.microsoft.com/office/drawing/2014/main" id="{481698AC-A96B-46E2-BC54-EB02D04CC579}"/>
              </a:ext>
            </a:extLst>
          </p:cNvPr>
          <p:cNvPicPr>
            <a:picLocks noChangeAspect="1"/>
          </p:cNvPicPr>
          <p:nvPr/>
        </p:nvPicPr>
        <p:blipFill>
          <a:blip r:embed="rId3"/>
          <a:stretch>
            <a:fillRect/>
          </a:stretch>
        </p:blipFill>
        <p:spPr>
          <a:xfrm>
            <a:off x="228142" y="687541"/>
            <a:ext cx="11737304" cy="5767382"/>
          </a:xfrm>
          <a:prstGeom prst="rect">
            <a:avLst/>
          </a:prstGeom>
          <a:effectLst>
            <a:outerShdw blurRad="50800" dist="38100" dir="2700000" algn="tl" rotWithShape="0">
              <a:prstClr val="black">
                <a:alpha val="40000"/>
              </a:prstClr>
            </a:outerShdw>
          </a:effectLst>
        </p:spPr>
      </p:pic>
    </p:spTree>
  </p:cSld>
  <p:clrMapOvr>
    <a:masterClrMapping/>
  </p:clrMapOvr>
  <p:transition>
    <p:wipe dir="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a:xfrm>
            <a:off x="1200250" y="749912"/>
            <a:ext cx="10093219" cy="5560995"/>
            <a:chOff x="227934" y="1091101"/>
            <a:chExt cx="8908772" cy="4748097"/>
          </a:xfrm>
        </p:grpSpPr>
        <p:pic>
          <p:nvPicPr>
            <p:cNvPr id="15" name="Picture 14"/>
            <p:cNvPicPr>
              <a:picLocks noChangeAspect="1"/>
            </p:cNvPicPr>
            <p:nvPr/>
          </p:nvPicPr>
          <p:blipFill>
            <a:blip r:embed="rId3"/>
            <a:stretch>
              <a:fillRect/>
            </a:stretch>
          </p:blipFill>
          <p:spPr>
            <a:xfrm>
              <a:off x="227934" y="1091101"/>
              <a:ext cx="4203500" cy="2597871"/>
            </a:xfrm>
            <a:prstGeom prst="rect">
              <a:avLst/>
            </a:prstGeom>
            <a:effectLst>
              <a:outerShdw blurRad="50800" dist="38100" dir="7740000">
                <a:srgbClr val="000000">
                  <a:alpha val="75000"/>
                </a:srgbClr>
              </a:outerShdw>
            </a:effectLst>
          </p:spPr>
        </p:pic>
        <p:pic>
          <p:nvPicPr>
            <p:cNvPr id="92" name="Picture 91"/>
            <p:cNvPicPr>
              <a:picLocks/>
            </p:cNvPicPr>
            <p:nvPr/>
          </p:nvPicPr>
          <p:blipFill>
            <a:blip r:embed="rId4"/>
            <a:stretch>
              <a:fillRect/>
            </a:stretch>
          </p:blipFill>
          <p:spPr>
            <a:xfrm>
              <a:off x="2388471" y="2265002"/>
              <a:ext cx="4320000" cy="2520000"/>
            </a:xfrm>
            <a:prstGeom prst="rect">
              <a:avLst/>
            </a:prstGeom>
            <a:effectLst>
              <a:outerShdw blurRad="50800" dist="38100" dir="7740000">
                <a:srgbClr val="000000">
                  <a:alpha val="75000"/>
                </a:srgbClr>
              </a:outerShdw>
            </a:effectLst>
          </p:spPr>
        </p:pic>
        <p:pic>
          <p:nvPicPr>
            <p:cNvPr id="91" name="Picture 90"/>
            <p:cNvPicPr>
              <a:picLocks/>
            </p:cNvPicPr>
            <p:nvPr/>
          </p:nvPicPr>
          <p:blipFill>
            <a:blip r:embed="rId5"/>
            <a:stretch>
              <a:fillRect/>
            </a:stretch>
          </p:blipFill>
          <p:spPr>
            <a:xfrm>
              <a:off x="4678910" y="3319198"/>
              <a:ext cx="4320000" cy="2520000"/>
            </a:xfrm>
            <a:prstGeom prst="rect">
              <a:avLst/>
            </a:prstGeom>
            <a:effectLst>
              <a:outerShdw blurRad="50800" dist="38100" dir="7740000">
                <a:srgbClr val="000000">
                  <a:alpha val="75000"/>
                </a:srgbClr>
              </a:outerShdw>
            </a:effectLst>
          </p:spPr>
        </p:pic>
        <p:sp>
          <p:nvSpPr>
            <p:cNvPr id="11" name="Circular Arrow 10"/>
            <p:cNvSpPr/>
            <p:nvPr/>
          </p:nvSpPr>
          <p:spPr>
            <a:xfrm rot="16200000" flipH="1">
              <a:off x="3824386" y="3962131"/>
              <a:ext cx="1651138" cy="1655964"/>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
          <p:nvSpPr>
            <p:cNvPr id="23" name="Circular Arrow 22"/>
            <p:cNvSpPr/>
            <p:nvPr/>
          </p:nvSpPr>
          <p:spPr>
            <a:xfrm rot="16200000" flipH="1">
              <a:off x="1521384" y="2874014"/>
              <a:ext cx="1651138" cy="1655964"/>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
          <p:nvSpPr>
            <p:cNvPr id="25" name="Rectangle 24"/>
            <p:cNvSpPr/>
            <p:nvPr/>
          </p:nvSpPr>
          <p:spPr>
            <a:xfrm flipH="1">
              <a:off x="4464767" y="1362601"/>
              <a:ext cx="2563852" cy="7826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1600" b="1" i="1" dirty="0">
                  <a:solidFill>
                    <a:srgbClr val="5F6062"/>
                  </a:solidFill>
                </a:rPr>
                <a:t>The layout defines new Business Areas &amp; Business Domains for an arrangement of the Service Landscape</a:t>
              </a:r>
            </a:p>
          </p:txBody>
        </p:sp>
        <p:sp>
          <p:nvSpPr>
            <p:cNvPr id="26" name="Rectangle 25"/>
            <p:cNvSpPr/>
            <p:nvPr/>
          </p:nvSpPr>
          <p:spPr>
            <a:xfrm flipH="1">
              <a:off x="6838909" y="2317721"/>
              <a:ext cx="2297797" cy="94876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1600" b="1" i="1" dirty="0">
                  <a:solidFill>
                    <a:srgbClr val="5F6062"/>
                  </a:solidFill>
                </a:rPr>
                <a:t>The Business Areas and Business Domains can be laid out in the ‘Value Chain’ framework</a:t>
              </a:r>
            </a:p>
          </p:txBody>
        </p:sp>
      </p:grpSp>
      <p:sp>
        <p:nvSpPr>
          <p:cNvPr id="13" name="Title 1"/>
          <p:cNvSpPr txBox="1">
            <a:spLocks/>
          </p:cNvSpPr>
          <p:nvPr/>
        </p:nvSpPr>
        <p:spPr>
          <a:xfrm>
            <a:off x="1522678" y="0"/>
            <a:ext cx="9148233" cy="749912"/>
          </a:xfrm>
          <a:prstGeom prst="rect">
            <a:avLst/>
          </a:prstGeom>
        </p:spPr>
        <p:txBody>
          <a:bodyPr tIns="0" bIns="0" anchor="ctr" anchorCtr="0"/>
          <a:lstStyle/>
          <a:p>
            <a:pPr algn="ctr"/>
            <a:r>
              <a:rPr lang="en-US" sz="2000" b="1" cap="all" dirty="0"/>
              <a:t> From the conventional Service Landscape to the Value Chain layout</a:t>
            </a:r>
            <a:endParaRPr lang="en-GB" sz="2000" b="1" kern="0" cap="all" dirty="0">
              <a:solidFill>
                <a:schemeClr val="tx2"/>
              </a:solidFill>
              <a:latin typeface="+mj-lt"/>
              <a:ea typeface="+mj-ea"/>
              <a:cs typeface="+mj-cs"/>
            </a:endParaRPr>
          </a:p>
        </p:txBody>
      </p:sp>
    </p:spTree>
  </p:cSld>
  <p:clrMapOvr>
    <a:masterClrMapping/>
  </p:clrMapOvr>
  <p:transition>
    <p:wipe dir="r"/>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 Same Side Corner Rectangle 11">
            <a:extLst>
              <a:ext uri="{FF2B5EF4-FFF2-40B4-BE49-F238E27FC236}">
                <a16:creationId xmlns:a16="http://schemas.microsoft.com/office/drawing/2014/main" id="{99E2F5C6-F99D-B149-81E7-79A08E35298D}"/>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 name="Graphic 13" descr="Research">
            <a:extLst>
              <a:ext uri="{FF2B5EF4-FFF2-40B4-BE49-F238E27FC236}">
                <a16:creationId xmlns:a16="http://schemas.microsoft.com/office/drawing/2014/main" id="{85B48B1D-02C5-694E-A83C-3387C0FE377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grpSp>
        <p:nvGrpSpPr>
          <p:cNvPr id="16" name="Group 15"/>
          <p:cNvGrpSpPr/>
          <p:nvPr/>
        </p:nvGrpSpPr>
        <p:grpSpPr>
          <a:xfrm>
            <a:off x="192138" y="749911"/>
            <a:ext cx="13092475" cy="5996549"/>
            <a:chOff x="227934" y="1091101"/>
            <a:chExt cx="4717773" cy="3171711"/>
          </a:xfrm>
        </p:grpSpPr>
        <p:pic>
          <p:nvPicPr>
            <p:cNvPr id="15" name="Picture 14"/>
            <p:cNvPicPr>
              <a:picLocks noChangeAspect="1"/>
            </p:cNvPicPr>
            <p:nvPr/>
          </p:nvPicPr>
          <p:blipFill>
            <a:blip r:embed="rId5"/>
            <a:stretch>
              <a:fillRect/>
            </a:stretch>
          </p:blipFill>
          <p:spPr>
            <a:xfrm>
              <a:off x="227934" y="1091101"/>
              <a:ext cx="4203500" cy="2979424"/>
            </a:xfrm>
            <a:prstGeom prst="rect">
              <a:avLst/>
            </a:prstGeom>
            <a:effectLst>
              <a:outerShdw blurRad="50800" dist="38100" dir="7740000">
                <a:srgbClr val="000000">
                  <a:alpha val="75000"/>
                </a:srgbClr>
              </a:outerShdw>
            </a:effectLst>
          </p:spPr>
        </p:pic>
        <p:sp>
          <p:nvSpPr>
            <p:cNvPr id="23" name="Circular Arrow 22"/>
            <p:cNvSpPr/>
            <p:nvPr/>
          </p:nvSpPr>
          <p:spPr>
            <a:xfrm rot="16200000" flipH="1">
              <a:off x="3292156" y="2609261"/>
              <a:ext cx="1651138" cy="1655964"/>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grpSp>
      <p:sp>
        <p:nvSpPr>
          <p:cNvPr id="13" name="Title 1"/>
          <p:cNvSpPr txBox="1">
            <a:spLocks/>
          </p:cNvSpPr>
          <p:nvPr/>
        </p:nvSpPr>
        <p:spPr>
          <a:xfrm>
            <a:off x="1522678" y="0"/>
            <a:ext cx="9148233" cy="749912"/>
          </a:xfrm>
          <a:prstGeom prst="rect">
            <a:avLst/>
          </a:prstGeom>
        </p:spPr>
        <p:txBody>
          <a:bodyPr tIns="0" bIns="0" anchor="ctr" anchorCtr="0"/>
          <a:lstStyle/>
          <a:p>
            <a:pPr algn="ctr"/>
            <a:r>
              <a:rPr lang="en-US" sz="2000" b="1" cap="all" dirty="0"/>
              <a:t> From the conventional Service Landscape to the Value Chain layout</a:t>
            </a:r>
            <a:endParaRPr lang="en-GB" sz="2000" b="1" kern="0" cap="all" dirty="0">
              <a:latin typeface="+mj-lt"/>
              <a:ea typeface="+mj-ea"/>
              <a:cs typeface="+mj-cs"/>
            </a:endParaRPr>
          </a:p>
        </p:txBody>
      </p:sp>
    </p:spTree>
    <p:extLst>
      <p:ext uri="{BB962C8B-B14F-4D97-AF65-F5344CB8AC3E}">
        <p14:creationId xmlns:p14="http://schemas.microsoft.com/office/powerpoint/2010/main" val="2494787880"/>
      </p:ext>
    </p:extLst>
  </p:cSld>
  <p:clrMapOvr>
    <a:masterClrMapping/>
  </p:clrMapOvr>
  <p:transition>
    <p:wipe dir="r"/>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 Same Side Corner Rectangle 13">
            <a:extLst>
              <a:ext uri="{FF2B5EF4-FFF2-40B4-BE49-F238E27FC236}">
                <a16:creationId xmlns:a16="http://schemas.microsoft.com/office/drawing/2014/main" id="{5B9774A3-4FE0-9241-97BA-E6A4AD33D18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Research">
            <a:extLst>
              <a:ext uri="{FF2B5EF4-FFF2-40B4-BE49-F238E27FC236}">
                <a16:creationId xmlns:a16="http://schemas.microsoft.com/office/drawing/2014/main" id="{E954E284-588D-E748-AB04-93507E3508D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grpSp>
        <p:nvGrpSpPr>
          <p:cNvPr id="16" name="Group 15"/>
          <p:cNvGrpSpPr/>
          <p:nvPr/>
        </p:nvGrpSpPr>
        <p:grpSpPr>
          <a:xfrm>
            <a:off x="2" y="-457845"/>
            <a:ext cx="11929440" cy="6840760"/>
            <a:chOff x="-296152" y="102811"/>
            <a:chExt cx="10529512" cy="5809457"/>
          </a:xfrm>
        </p:grpSpPr>
        <p:pic>
          <p:nvPicPr>
            <p:cNvPr id="92" name="Picture 91"/>
            <p:cNvPicPr>
              <a:picLocks/>
            </p:cNvPicPr>
            <p:nvPr/>
          </p:nvPicPr>
          <p:blipFill>
            <a:blip r:embed="rId5"/>
            <a:stretch>
              <a:fillRect/>
            </a:stretch>
          </p:blipFill>
          <p:spPr>
            <a:xfrm>
              <a:off x="127669" y="1182002"/>
              <a:ext cx="10105691" cy="4730266"/>
            </a:xfrm>
            <a:prstGeom prst="rect">
              <a:avLst/>
            </a:prstGeom>
            <a:effectLst>
              <a:outerShdw blurRad="50800" dist="38100" dir="7740000">
                <a:srgbClr val="000000">
                  <a:alpha val="75000"/>
                </a:srgbClr>
              </a:outerShdw>
            </a:effectLst>
          </p:spPr>
        </p:pic>
        <p:sp>
          <p:nvSpPr>
            <p:cNvPr id="23" name="Circular Arrow 22"/>
            <p:cNvSpPr/>
            <p:nvPr/>
          </p:nvSpPr>
          <p:spPr>
            <a:xfrm rot="16200000" flipH="1">
              <a:off x="-433127" y="239786"/>
              <a:ext cx="1651138" cy="1377188"/>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
          <p:nvSpPr>
            <p:cNvPr id="25" name="Rectangle 24"/>
            <p:cNvSpPr/>
            <p:nvPr/>
          </p:nvSpPr>
          <p:spPr>
            <a:xfrm flipH="1">
              <a:off x="1684835" y="559489"/>
              <a:ext cx="6800685" cy="62251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2000" b="1" cap="all" dirty="0">
                  <a:solidFill>
                    <a:schemeClr val="tx1"/>
                  </a:solidFill>
                </a:rPr>
                <a:t>The layout defines new Business Areas &amp; Business Domains for an arrangement of the Service Landscape</a:t>
              </a:r>
            </a:p>
          </p:txBody>
        </p:sp>
      </p:grpSp>
      <p:sp>
        <p:nvSpPr>
          <p:cNvPr id="12" name="Circular Arrow 11">
            <a:extLst>
              <a:ext uri="{FF2B5EF4-FFF2-40B4-BE49-F238E27FC236}">
                <a16:creationId xmlns:a16="http://schemas.microsoft.com/office/drawing/2014/main" id="{F86803E8-1E39-CE4D-A631-3500A8963600}"/>
              </a:ext>
            </a:extLst>
          </p:cNvPr>
          <p:cNvSpPr/>
          <p:nvPr/>
        </p:nvSpPr>
        <p:spPr>
          <a:xfrm rot="16200000" flipH="1">
            <a:off x="11226677" y="4477940"/>
            <a:ext cx="1933821" cy="1876129"/>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Tree>
    <p:extLst>
      <p:ext uri="{BB962C8B-B14F-4D97-AF65-F5344CB8AC3E}">
        <p14:creationId xmlns:p14="http://schemas.microsoft.com/office/powerpoint/2010/main" val="371312249"/>
      </p:ext>
    </p:extLst>
  </p:cSld>
  <p:clrMapOvr>
    <a:masterClrMapping/>
  </p:clrMapOvr>
  <p:transition>
    <p:wipe dir="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 Same Side Corner Rectangle 11">
            <a:extLst>
              <a:ext uri="{FF2B5EF4-FFF2-40B4-BE49-F238E27FC236}">
                <a16:creationId xmlns:a16="http://schemas.microsoft.com/office/drawing/2014/main" id="{226C54CC-9929-9A4B-98A7-38C911CB5EDD}"/>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 name="Graphic 13" descr="Research">
            <a:extLst>
              <a:ext uri="{FF2B5EF4-FFF2-40B4-BE49-F238E27FC236}">
                <a16:creationId xmlns:a16="http://schemas.microsoft.com/office/drawing/2014/main" id="{86379B93-B1B5-3142-9A16-BA32016CE2E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grpSp>
        <p:nvGrpSpPr>
          <p:cNvPr id="16" name="Group 15"/>
          <p:cNvGrpSpPr/>
          <p:nvPr/>
        </p:nvGrpSpPr>
        <p:grpSpPr>
          <a:xfrm>
            <a:off x="0" y="-272628"/>
            <a:ext cx="11929443" cy="6727551"/>
            <a:chOff x="-831465" y="218034"/>
            <a:chExt cx="10529513" cy="5744128"/>
          </a:xfrm>
        </p:grpSpPr>
        <p:pic>
          <p:nvPicPr>
            <p:cNvPr id="91" name="Picture 90"/>
            <p:cNvPicPr>
              <a:picLocks/>
            </p:cNvPicPr>
            <p:nvPr/>
          </p:nvPicPr>
          <p:blipFill>
            <a:blip r:embed="rId5"/>
            <a:stretch>
              <a:fillRect/>
            </a:stretch>
          </p:blipFill>
          <p:spPr>
            <a:xfrm>
              <a:off x="-280527" y="920640"/>
              <a:ext cx="9978575" cy="5041522"/>
            </a:xfrm>
            <a:prstGeom prst="rect">
              <a:avLst/>
            </a:prstGeom>
            <a:effectLst>
              <a:outerShdw blurRad="50800" dist="38100" dir="7740000">
                <a:srgbClr val="000000">
                  <a:alpha val="75000"/>
                </a:srgbClr>
              </a:outerShdw>
            </a:effectLst>
          </p:spPr>
        </p:pic>
        <p:sp>
          <p:nvSpPr>
            <p:cNvPr id="23" name="Circular Arrow 22"/>
            <p:cNvSpPr/>
            <p:nvPr/>
          </p:nvSpPr>
          <p:spPr>
            <a:xfrm rot="16200000" flipH="1">
              <a:off x="-829052" y="215621"/>
              <a:ext cx="1651138" cy="1655964"/>
            </a:xfrm>
            <a:prstGeom prst="circularArrow">
              <a:avLst>
                <a:gd name="adj1" fmla="val 17602"/>
                <a:gd name="adj2" fmla="val 1142319"/>
                <a:gd name="adj3" fmla="val 20457682"/>
                <a:gd name="adj4" fmla="val 16477176"/>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solidFill>
                  <a:schemeClr val="tx1"/>
                </a:solidFill>
              </a:endParaRPr>
            </a:p>
          </p:txBody>
        </p:sp>
        <p:sp>
          <p:nvSpPr>
            <p:cNvPr id="26" name="Rectangle 25"/>
            <p:cNvSpPr/>
            <p:nvPr/>
          </p:nvSpPr>
          <p:spPr>
            <a:xfrm flipH="1">
              <a:off x="927068" y="450811"/>
              <a:ext cx="8453189" cy="59279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28813" rtlCol="0" anchor="ctr" anchorCtr="0"/>
            <a:lstStyle/>
            <a:p>
              <a:pPr algn="ctr"/>
              <a:r>
                <a:rPr lang="en-US" sz="2000" b="1" cap="all" dirty="0">
                  <a:solidFill>
                    <a:schemeClr val="tx1"/>
                  </a:solidFill>
                </a:rPr>
                <a:t>The Business Areas and Business Domains can be laid out in the ‘Value Chain’ framework</a:t>
              </a:r>
            </a:p>
          </p:txBody>
        </p:sp>
      </p:grpSp>
    </p:spTree>
    <p:extLst>
      <p:ext uri="{BB962C8B-B14F-4D97-AF65-F5344CB8AC3E}">
        <p14:creationId xmlns:p14="http://schemas.microsoft.com/office/powerpoint/2010/main" val="1662634746"/>
      </p:ext>
    </p:extLst>
  </p:cSld>
  <p:clrMapOvr>
    <a:masterClrMapping/>
  </p:clrMapOvr>
  <p:transition>
    <p:wipe dir="r"/>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water, buiten, lucht, boot&#10;&#10;Automatisch gegenereerde beschrijving">
            <a:extLst>
              <a:ext uri="{FF2B5EF4-FFF2-40B4-BE49-F238E27FC236}">
                <a16:creationId xmlns:a16="http://schemas.microsoft.com/office/drawing/2014/main" id="{A8244A35-0408-4AFE-8D32-95CF387898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3" y="15068"/>
            <a:ext cx="12289482" cy="6454923"/>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dirty="0"/>
              <a:t>5</a:t>
            </a:r>
            <a:r>
              <a:rPr lang="en-US" noProof="0" dirty="0"/>
              <a:t>.1 Building the enterprise blueprint for a bank</a:t>
            </a:r>
          </a:p>
        </p:txBody>
      </p:sp>
      <p:pic>
        <p:nvPicPr>
          <p:cNvPr id="6" name="Picture 7">
            <a:extLst>
              <a:ext uri="{FF2B5EF4-FFF2-40B4-BE49-F238E27FC236}">
                <a16:creationId xmlns:a16="http://schemas.microsoft.com/office/drawing/2014/main" id="{6A649B37-77AE-CC47-9430-F91B48EF69F0}"/>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169D780C-45A3-9142-BB8F-5F494FF5497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6.1</a:t>
            </a:r>
            <a:endParaRPr lang="en-GB" dirty="0"/>
          </a:p>
        </p:txBody>
      </p:sp>
    </p:spTree>
    <p:extLst>
      <p:ext uri="{BB962C8B-B14F-4D97-AF65-F5344CB8AC3E}">
        <p14:creationId xmlns:p14="http://schemas.microsoft.com/office/powerpoint/2010/main" val="189860628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83"/>
          <p:cNvGrpSpPr/>
          <p:nvPr/>
        </p:nvGrpSpPr>
        <p:grpSpPr>
          <a:xfrm>
            <a:off x="264146" y="766292"/>
            <a:ext cx="11665296" cy="5121086"/>
            <a:chOff x="127302" y="2262600"/>
            <a:chExt cx="8889836" cy="2521877"/>
          </a:xfrm>
        </p:grpSpPr>
        <p:pic>
          <p:nvPicPr>
            <p:cNvPr id="78" name="Picture 77"/>
            <p:cNvPicPr>
              <a:picLocks noChangeAspect="1"/>
            </p:cNvPicPr>
            <p:nvPr/>
          </p:nvPicPr>
          <p:blipFill>
            <a:blip r:embed="rId3"/>
            <a:stretch>
              <a:fillRect/>
            </a:stretch>
          </p:blipFill>
          <p:spPr>
            <a:xfrm>
              <a:off x="3237906" y="3240344"/>
              <a:ext cx="2178218" cy="1374999"/>
            </a:xfrm>
            <a:prstGeom prst="rect">
              <a:avLst/>
            </a:prstGeom>
          </p:spPr>
        </p:pic>
        <p:sp>
          <p:nvSpPr>
            <p:cNvPr id="6" name="Rectangle 5"/>
            <p:cNvSpPr/>
            <p:nvPr/>
          </p:nvSpPr>
          <p:spPr>
            <a:xfrm>
              <a:off x="6126800" y="2519429"/>
              <a:ext cx="2699987" cy="530476"/>
            </a:xfrm>
            <a:prstGeom prst="rect">
              <a:avLst/>
            </a:prstGeom>
          </p:spPr>
          <p:txBody>
            <a:bodyPr wrap="square">
              <a:spAutoFit/>
            </a:bodyPr>
            <a:lstStyle/>
            <a:p>
              <a:pPr algn="ctr">
                <a:spcAft>
                  <a:spcPts val="300"/>
                </a:spcAft>
              </a:pPr>
              <a:r>
                <a:rPr lang="en-US" sz="1600" b="1" dirty="0">
                  <a:solidFill>
                    <a:srgbClr val="5F6062"/>
                  </a:solidFill>
                  <a:latin typeface="Helvetica"/>
                  <a:cs typeface="Helvetica"/>
                </a:rPr>
                <a:t>Repeat structures to match the lines of business and the reporting hierarchy of the enterprise</a:t>
              </a:r>
            </a:p>
          </p:txBody>
        </p:sp>
        <p:sp>
          <p:nvSpPr>
            <p:cNvPr id="107" name="Rectangle 8"/>
            <p:cNvSpPr/>
            <p:nvPr/>
          </p:nvSpPr>
          <p:spPr>
            <a:xfrm>
              <a:off x="3135012" y="2519429"/>
              <a:ext cx="2699987" cy="409224"/>
            </a:xfrm>
            <a:prstGeom prst="rect">
              <a:avLst/>
            </a:prstGeom>
          </p:spPr>
          <p:txBody>
            <a:bodyPr wrap="square">
              <a:spAutoFit/>
            </a:bodyPr>
            <a:lstStyle/>
            <a:p>
              <a:pPr algn="ctr">
                <a:spcAft>
                  <a:spcPts val="300"/>
                </a:spcAft>
              </a:pPr>
              <a:r>
                <a:rPr lang="en-US" sz="1600" b="1" dirty="0">
                  <a:solidFill>
                    <a:srgbClr val="5F6062"/>
                  </a:solidFill>
                  <a:latin typeface="Helvetica"/>
                  <a:cs typeface="Helvetica"/>
                </a:rPr>
                <a:t>Specialise/adapt Service Domains to the enterprise (refine, repeat, combine)</a:t>
              </a:r>
            </a:p>
          </p:txBody>
        </p:sp>
        <p:sp>
          <p:nvSpPr>
            <p:cNvPr id="108" name="Right Arrow 107"/>
            <p:cNvSpPr/>
            <p:nvPr/>
          </p:nvSpPr>
          <p:spPr bwMode="auto">
            <a:xfrm>
              <a:off x="5523804" y="3617367"/>
              <a:ext cx="198330" cy="841252"/>
            </a:xfrm>
            <a:prstGeom prst="rightArrow">
              <a:avLst>
                <a:gd name="adj1" fmla="val 50000"/>
                <a:gd name="adj2" fmla="val 6388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defTabSz="914857" eaLnBrk="0" hangingPunct="0"/>
              <a:endParaRPr lang="en-US" sz="2000" dirty="0"/>
            </a:p>
          </p:txBody>
        </p:sp>
        <p:sp>
          <p:nvSpPr>
            <p:cNvPr id="204" name="Rectangle 203"/>
            <p:cNvSpPr/>
            <p:nvPr/>
          </p:nvSpPr>
          <p:spPr>
            <a:xfrm>
              <a:off x="180577" y="2519429"/>
              <a:ext cx="2843987" cy="530476"/>
            </a:xfrm>
            <a:prstGeom prst="rect">
              <a:avLst/>
            </a:prstGeom>
          </p:spPr>
          <p:txBody>
            <a:bodyPr wrap="square">
              <a:spAutoFit/>
            </a:bodyPr>
            <a:lstStyle/>
            <a:p>
              <a:pPr algn="ctr">
                <a:spcAft>
                  <a:spcPts val="300"/>
                </a:spcAft>
              </a:pPr>
              <a:r>
                <a:rPr lang="en-US" sz="1600" b="1" dirty="0">
                  <a:solidFill>
                    <a:srgbClr val="5F6062"/>
                  </a:solidFill>
                  <a:latin typeface="Helvetica"/>
                  <a:cs typeface="Helvetica"/>
                </a:rPr>
                <a:t>Select the required Service Domains (note the ‘value chain’ structure shown is explained elsewhere in the How To Guide)</a:t>
              </a:r>
              <a:endParaRPr lang="en-US" sz="1400" dirty="0">
                <a:solidFill>
                  <a:srgbClr val="5F6062"/>
                </a:solidFill>
                <a:latin typeface="Helvetica"/>
                <a:cs typeface="Helvetica"/>
              </a:endParaRPr>
            </a:p>
          </p:txBody>
        </p:sp>
        <p:sp>
          <p:nvSpPr>
            <p:cNvPr id="205" name="Right Arrow 204"/>
            <p:cNvSpPr/>
            <p:nvPr/>
          </p:nvSpPr>
          <p:spPr bwMode="auto">
            <a:xfrm>
              <a:off x="3025987" y="3628735"/>
              <a:ext cx="177106" cy="841252"/>
            </a:xfrm>
            <a:prstGeom prst="rightArrow">
              <a:avLst>
                <a:gd name="adj1" fmla="val 50000"/>
                <a:gd name="adj2" fmla="val 6388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eaLnBrk="0" hangingPunct="0"/>
              <a:endParaRPr lang="en-US" sz="2000" dirty="0">
                <a:solidFill>
                  <a:schemeClr val="tx1"/>
                </a:solidFill>
              </a:endParaRPr>
            </a:p>
          </p:txBody>
        </p:sp>
        <p:sp>
          <p:nvSpPr>
            <p:cNvPr id="328" name="Rectangle 327"/>
            <p:cNvSpPr/>
            <p:nvPr/>
          </p:nvSpPr>
          <p:spPr>
            <a:xfrm>
              <a:off x="717727" y="2272603"/>
              <a:ext cx="1800000" cy="253916"/>
            </a:xfrm>
            <a:prstGeom prst="rect">
              <a:avLst/>
            </a:prstGeom>
          </p:spPr>
          <p:txBody>
            <a:bodyPr wrap="square">
              <a:noAutofit/>
            </a:bodyPr>
            <a:lstStyle/>
            <a:p>
              <a:pPr algn="ctr">
                <a:spcAft>
                  <a:spcPts val="600"/>
                </a:spcAft>
              </a:pPr>
              <a:r>
                <a:rPr lang="en-US" sz="2000" b="1" i="1" dirty="0">
                  <a:solidFill>
                    <a:srgbClr val="5F6062"/>
                  </a:solidFill>
                  <a:latin typeface="Helvetica"/>
                  <a:cs typeface="Helvetica"/>
                </a:rPr>
                <a:t>Step 1 – Filter</a:t>
              </a:r>
              <a:endParaRPr lang="en-US" sz="1800" b="1" i="1" dirty="0">
                <a:solidFill>
                  <a:srgbClr val="5F6062"/>
                </a:solidFill>
                <a:latin typeface="Helvetica"/>
                <a:cs typeface="Helvetica"/>
              </a:endParaRPr>
            </a:p>
          </p:txBody>
        </p:sp>
        <p:sp>
          <p:nvSpPr>
            <p:cNvPr id="329" name="Rectangle 328"/>
            <p:cNvSpPr/>
            <p:nvPr/>
          </p:nvSpPr>
          <p:spPr>
            <a:xfrm>
              <a:off x="3352380" y="2262600"/>
              <a:ext cx="2233812" cy="253916"/>
            </a:xfrm>
            <a:prstGeom prst="rect">
              <a:avLst/>
            </a:prstGeom>
          </p:spPr>
          <p:txBody>
            <a:bodyPr wrap="square">
              <a:noAutofit/>
            </a:bodyPr>
            <a:lstStyle/>
            <a:p>
              <a:pPr algn="ctr">
                <a:spcAft>
                  <a:spcPts val="600"/>
                </a:spcAft>
              </a:pPr>
              <a:r>
                <a:rPr lang="en-US" sz="2000" b="1" i="1" dirty="0">
                  <a:solidFill>
                    <a:srgbClr val="5F6062"/>
                  </a:solidFill>
                  <a:latin typeface="Helvetica"/>
                  <a:cs typeface="Helvetica"/>
                </a:rPr>
                <a:t>Step 2 – Specialize</a:t>
              </a:r>
              <a:endParaRPr lang="en-US" sz="1800" b="1" i="1" dirty="0">
                <a:solidFill>
                  <a:srgbClr val="5F6062"/>
                </a:solidFill>
                <a:latin typeface="Helvetica"/>
                <a:cs typeface="Helvetica"/>
              </a:endParaRPr>
            </a:p>
          </p:txBody>
        </p:sp>
        <p:sp>
          <p:nvSpPr>
            <p:cNvPr id="330" name="Rectangle 329"/>
            <p:cNvSpPr/>
            <p:nvPr/>
          </p:nvSpPr>
          <p:spPr>
            <a:xfrm>
              <a:off x="6325125" y="2282122"/>
              <a:ext cx="2387070" cy="253916"/>
            </a:xfrm>
            <a:prstGeom prst="rect">
              <a:avLst/>
            </a:prstGeom>
          </p:spPr>
          <p:txBody>
            <a:bodyPr wrap="square">
              <a:noAutofit/>
            </a:bodyPr>
            <a:lstStyle/>
            <a:p>
              <a:pPr algn="ctr">
                <a:spcAft>
                  <a:spcPts val="600"/>
                </a:spcAft>
              </a:pPr>
              <a:r>
                <a:rPr lang="en-US" sz="2000" b="1" i="1" dirty="0">
                  <a:solidFill>
                    <a:srgbClr val="5F6062"/>
                  </a:solidFill>
                  <a:latin typeface="Helvetica"/>
                  <a:cs typeface="Helvetica"/>
                </a:rPr>
                <a:t>Step 3 – Organize</a:t>
              </a:r>
              <a:endParaRPr lang="en-US" sz="1800" b="1" i="1" dirty="0">
                <a:solidFill>
                  <a:srgbClr val="5F6062"/>
                </a:solidFill>
                <a:latin typeface="Helvetica"/>
                <a:cs typeface="Helvetica"/>
              </a:endParaRPr>
            </a:p>
          </p:txBody>
        </p:sp>
        <p:grpSp>
          <p:nvGrpSpPr>
            <p:cNvPr id="5" name="Group 81"/>
            <p:cNvGrpSpPr/>
            <p:nvPr/>
          </p:nvGrpSpPr>
          <p:grpSpPr>
            <a:xfrm>
              <a:off x="5879528" y="3082464"/>
              <a:ext cx="3137610" cy="1702013"/>
              <a:chOff x="5879528" y="3082464"/>
              <a:chExt cx="3137610" cy="1702013"/>
            </a:xfrm>
          </p:grpSpPr>
          <p:pic>
            <p:nvPicPr>
              <p:cNvPr id="73" name="Picture 72"/>
              <p:cNvPicPr>
                <a:picLocks noChangeAspect="1"/>
              </p:cNvPicPr>
              <p:nvPr/>
            </p:nvPicPr>
            <p:blipFill>
              <a:blip r:embed="rId4"/>
              <a:stretch>
                <a:fillRect/>
              </a:stretch>
            </p:blipFill>
            <p:spPr>
              <a:xfrm>
                <a:off x="8019333" y="4128965"/>
                <a:ext cx="997805" cy="655512"/>
              </a:xfrm>
              <a:prstGeom prst="rect">
                <a:avLst/>
              </a:prstGeom>
            </p:spPr>
          </p:pic>
          <p:pic>
            <p:nvPicPr>
              <p:cNvPr id="74" name="Picture 73"/>
              <p:cNvPicPr>
                <a:picLocks noChangeAspect="1"/>
              </p:cNvPicPr>
              <p:nvPr/>
            </p:nvPicPr>
            <p:blipFill>
              <a:blip r:embed="rId4"/>
              <a:stretch>
                <a:fillRect/>
              </a:stretch>
            </p:blipFill>
            <p:spPr>
              <a:xfrm>
                <a:off x="6949430" y="4128965"/>
                <a:ext cx="997805" cy="655512"/>
              </a:xfrm>
              <a:prstGeom prst="rect">
                <a:avLst/>
              </a:prstGeom>
            </p:spPr>
          </p:pic>
          <p:pic>
            <p:nvPicPr>
              <p:cNvPr id="75" name="Picture 74"/>
              <p:cNvPicPr>
                <a:picLocks noChangeAspect="1"/>
              </p:cNvPicPr>
              <p:nvPr/>
            </p:nvPicPr>
            <p:blipFill>
              <a:blip r:embed="rId4"/>
              <a:stretch>
                <a:fillRect/>
              </a:stretch>
            </p:blipFill>
            <p:spPr>
              <a:xfrm>
                <a:off x="5879528" y="4128965"/>
                <a:ext cx="997805" cy="655512"/>
              </a:xfrm>
              <a:prstGeom prst="rect">
                <a:avLst/>
              </a:prstGeom>
            </p:spPr>
          </p:pic>
          <p:pic>
            <p:nvPicPr>
              <p:cNvPr id="72" name="Picture 71"/>
              <p:cNvPicPr>
                <a:picLocks noChangeAspect="1"/>
              </p:cNvPicPr>
              <p:nvPr/>
            </p:nvPicPr>
            <p:blipFill>
              <a:blip r:embed="rId5"/>
              <a:stretch>
                <a:fillRect/>
              </a:stretch>
            </p:blipFill>
            <p:spPr>
              <a:xfrm>
                <a:off x="7177939" y="3219091"/>
                <a:ext cx="1016666" cy="667901"/>
              </a:xfrm>
              <a:prstGeom prst="rect">
                <a:avLst/>
              </a:prstGeom>
            </p:spPr>
          </p:pic>
          <p:cxnSp>
            <p:nvCxnSpPr>
              <p:cNvPr id="343" name="Elbow Connector 342"/>
              <p:cNvCxnSpPr>
                <a:cxnSpLocks/>
                <a:stCxn id="344" idx="2"/>
                <a:endCxn id="346" idx="0"/>
              </p:cNvCxnSpPr>
              <p:nvPr/>
            </p:nvCxnSpPr>
            <p:spPr>
              <a:xfrm rot="5400000">
                <a:off x="6197883" y="3600772"/>
                <a:ext cx="368293" cy="68809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344" name="Rectangle 343"/>
              <p:cNvSpPr/>
              <p:nvPr/>
            </p:nvSpPr>
            <p:spPr>
              <a:xfrm>
                <a:off x="6605921" y="36283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46" name="Rectangle 345"/>
              <p:cNvSpPr/>
              <p:nvPr/>
            </p:nvSpPr>
            <p:spPr>
              <a:xfrm>
                <a:off x="5917830"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47" name="Rectangle 346"/>
              <p:cNvSpPr/>
              <p:nvPr/>
            </p:nvSpPr>
            <p:spPr>
              <a:xfrm>
                <a:off x="6972222"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48" name="Rectangle 347"/>
              <p:cNvSpPr/>
              <p:nvPr/>
            </p:nvSpPr>
            <p:spPr>
              <a:xfrm>
                <a:off x="8026614" y="4128964"/>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49" name="Rectangle 348"/>
              <p:cNvSpPr/>
              <p:nvPr/>
            </p:nvSpPr>
            <p:spPr>
              <a:xfrm>
                <a:off x="7186761" y="3290773"/>
                <a:ext cx="240307" cy="13229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0" name="Rectangle 349"/>
              <p:cNvSpPr/>
              <p:nvPr/>
            </p:nvSpPr>
            <p:spPr>
              <a:xfrm>
                <a:off x="7508543"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1" name="Rectangle 350"/>
              <p:cNvSpPr/>
              <p:nvPr/>
            </p:nvSpPr>
            <p:spPr>
              <a:xfrm>
                <a:off x="7848538" y="3502440"/>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2" name="Rectangle 351"/>
              <p:cNvSpPr/>
              <p:nvPr/>
            </p:nvSpPr>
            <p:spPr>
              <a:xfrm>
                <a:off x="7727111" y="37860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3" name="Rectangle 352"/>
              <p:cNvSpPr/>
              <p:nvPr/>
            </p:nvSpPr>
            <p:spPr>
              <a:xfrm>
                <a:off x="7354735" y="3684473"/>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4" name="Rectangle 353"/>
              <p:cNvSpPr/>
              <p:nvPr/>
            </p:nvSpPr>
            <p:spPr>
              <a:xfrm>
                <a:off x="6213303"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5" name="Rectangle 354"/>
              <p:cNvSpPr/>
              <p:nvPr/>
            </p:nvSpPr>
            <p:spPr>
              <a:xfrm>
                <a:off x="6553299"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6" name="Rectangle 355"/>
              <p:cNvSpPr/>
              <p:nvPr/>
            </p:nvSpPr>
            <p:spPr>
              <a:xfrm>
                <a:off x="6431872"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7" name="Rectangle 356"/>
              <p:cNvSpPr/>
              <p:nvPr/>
            </p:nvSpPr>
            <p:spPr>
              <a:xfrm>
                <a:off x="6059495"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8" name="Rectangle 357"/>
              <p:cNvSpPr/>
              <p:nvPr/>
            </p:nvSpPr>
            <p:spPr>
              <a:xfrm>
                <a:off x="726567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59" name="Rectangle 358"/>
              <p:cNvSpPr/>
              <p:nvPr/>
            </p:nvSpPr>
            <p:spPr>
              <a:xfrm>
                <a:off x="760566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0" name="Rectangle 359"/>
              <p:cNvSpPr/>
              <p:nvPr/>
            </p:nvSpPr>
            <p:spPr>
              <a:xfrm>
                <a:off x="748424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1" name="Rectangle 360"/>
              <p:cNvSpPr/>
              <p:nvPr/>
            </p:nvSpPr>
            <p:spPr>
              <a:xfrm>
                <a:off x="711186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2" name="Rectangle 361"/>
              <p:cNvSpPr/>
              <p:nvPr/>
            </p:nvSpPr>
            <p:spPr>
              <a:xfrm>
                <a:off x="8313991"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3" name="Rectangle 362"/>
              <p:cNvSpPr/>
              <p:nvPr/>
            </p:nvSpPr>
            <p:spPr>
              <a:xfrm>
                <a:off x="8653987" y="4382966"/>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4" name="Rectangle 363"/>
              <p:cNvSpPr/>
              <p:nvPr/>
            </p:nvSpPr>
            <p:spPr>
              <a:xfrm>
                <a:off x="8532560" y="46665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5" name="Rectangle 364"/>
              <p:cNvSpPr/>
              <p:nvPr/>
            </p:nvSpPr>
            <p:spPr>
              <a:xfrm>
                <a:off x="8160183" y="4564999"/>
                <a:ext cx="68841" cy="36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cxnSp>
            <p:nvCxnSpPr>
              <p:cNvPr id="368" name="Elbow Connector 367"/>
              <p:cNvCxnSpPr>
                <a:stCxn id="344" idx="2"/>
                <a:endCxn id="347" idx="0"/>
              </p:cNvCxnSpPr>
              <p:nvPr/>
            </p:nvCxnSpPr>
            <p:spPr>
              <a:xfrm rot="16200000" flipH="1">
                <a:off x="6725079" y="3761666"/>
                <a:ext cx="368293" cy="366301"/>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1" name="Elbow Connector 370"/>
              <p:cNvCxnSpPr>
                <a:stCxn id="344" idx="2"/>
                <a:endCxn id="348" idx="0"/>
              </p:cNvCxnSpPr>
              <p:nvPr/>
            </p:nvCxnSpPr>
            <p:spPr>
              <a:xfrm rot="16200000" flipH="1">
                <a:off x="7252275" y="3234471"/>
                <a:ext cx="368293" cy="1420693"/>
              </a:xfrm>
              <a:prstGeom prst="bentConnector3">
                <a:avLst>
                  <a:gd name="adj1" fmla="val 6724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4" name="Elbow Connector 373"/>
              <p:cNvCxnSpPr>
                <a:stCxn id="344" idx="2"/>
                <a:endCxn id="349" idx="1"/>
              </p:cNvCxnSpPr>
              <p:nvPr/>
            </p:nvCxnSpPr>
            <p:spPr>
              <a:xfrm rot="5400000" flipH="1" flipV="1">
                <a:off x="6754543" y="3328454"/>
                <a:ext cx="403749" cy="460687"/>
              </a:xfrm>
              <a:prstGeom prst="bentConnector4">
                <a:avLst>
                  <a:gd name="adj1" fmla="val -25950"/>
                  <a:gd name="adj2" fmla="val 7490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9" name="Straight Connector 378"/>
              <p:cNvCxnSpPr>
                <a:cxnSpLocks/>
                <a:stCxn id="354" idx="0"/>
                <a:endCxn id="350" idx="2"/>
              </p:cNvCxnSpPr>
              <p:nvPr/>
            </p:nvCxnSpPr>
            <p:spPr>
              <a:xfrm rot="5400000" flipH="1" flipV="1">
                <a:off x="6473080"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1" name="Straight Connector 380"/>
              <p:cNvCxnSpPr>
                <a:cxnSpLocks/>
                <a:stCxn id="357" idx="0"/>
                <a:endCxn id="353" idx="2"/>
              </p:cNvCxnSpPr>
              <p:nvPr/>
            </p:nvCxnSpPr>
            <p:spPr>
              <a:xfrm rot="5400000" flipH="1" flipV="1">
                <a:off x="6319272" y="34951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4" name="Straight Connector 383"/>
              <p:cNvCxnSpPr>
                <a:cxnSpLocks/>
                <a:stCxn id="355" idx="0"/>
                <a:endCxn id="351" idx="2"/>
              </p:cNvCxnSpPr>
              <p:nvPr/>
            </p:nvCxnSpPr>
            <p:spPr>
              <a:xfrm rot="5400000" flipH="1" flipV="1">
                <a:off x="6813075" y="3313084"/>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7" name="Straight Connector 386"/>
              <p:cNvCxnSpPr>
                <a:cxnSpLocks/>
                <a:stCxn id="356" idx="0"/>
                <a:endCxn id="352" idx="2"/>
              </p:cNvCxnSpPr>
              <p:nvPr/>
            </p:nvCxnSpPr>
            <p:spPr>
              <a:xfrm rot="5400000" flipH="1" flipV="1">
                <a:off x="6691648" y="3596717"/>
                <a:ext cx="844526" cy="129523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0" name="Straight Connector 389"/>
              <p:cNvCxnSpPr>
                <a:stCxn id="358" idx="0"/>
                <a:endCxn id="350" idx="2"/>
              </p:cNvCxnSpPr>
              <p:nvPr/>
            </p:nvCxnSpPr>
            <p:spPr>
              <a:xfrm rot="5400000" flipH="1" flipV="1">
                <a:off x="6999264"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1" name="Straight Connector 390"/>
              <p:cNvCxnSpPr>
                <a:cxnSpLocks/>
                <a:stCxn id="361" idx="0"/>
                <a:endCxn id="353" idx="2"/>
              </p:cNvCxnSpPr>
              <p:nvPr/>
            </p:nvCxnSpPr>
            <p:spPr>
              <a:xfrm rot="5400000" flipH="1" flipV="1">
                <a:off x="6845456" y="40213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2" name="Straight Connector 391"/>
              <p:cNvCxnSpPr>
                <a:stCxn id="359" idx="0"/>
                <a:endCxn id="351" idx="2"/>
              </p:cNvCxnSpPr>
              <p:nvPr/>
            </p:nvCxnSpPr>
            <p:spPr>
              <a:xfrm rot="5400000" flipH="1" flipV="1">
                <a:off x="7339260" y="3839267"/>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3" name="Straight Connector 392"/>
              <p:cNvCxnSpPr>
                <a:cxnSpLocks/>
                <a:stCxn id="360" idx="0"/>
                <a:endCxn id="352" idx="2"/>
              </p:cNvCxnSpPr>
              <p:nvPr/>
            </p:nvCxnSpPr>
            <p:spPr>
              <a:xfrm rot="5400000" flipH="1" flipV="1">
                <a:off x="7217833" y="4122900"/>
                <a:ext cx="844526" cy="242871"/>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0" name="Straight Connector 409"/>
              <p:cNvCxnSpPr>
                <a:stCxn id="362" idx="0"/>
                <a:endCxn id="350" idx="2"/>
              </p:cNvCxnSpPr>
              <p:nvPr/>
            </p:nvCxnSpPr>
            <p:spPr>
              <a:xfrm rot="16200000" flipV="1">
                <a:off x="7523425" y="3557978"/>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1" name="Straight Connector 410"/>
              <p:cNvCxnSpPr>
                <a:cxnSpLocks/>
                <a:stCxn id="365" idx="0"/>
                <a:endCxn id="353" idx="2"/>
              </p:cNvCxnSpPr>
              <p:nvPr/>
            </p:nvCxnSpPr>
            <p:spPr>
              <a:xfrm rot="16200000" flipV="1">
                <a:off x="7369617" y="37400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2" name="Straight Connector 411"/>
              <p:cNvCxnSpPr>
                <a:cxnSpLocks/>
                <a:stCxn id="363" idx="3"/>
                <a:endCxn id="351" idx="2"/>
              </p:cNvCxnSpPr>
              <p:nvPr/>
            </p:nvCxnSpPr>
            <p:spPr>
              <a:xfrm flipH="1" flipV="1">
                <a:off x="7882959" y="3538440"/>
                <a:ext cx="839869" cy="862526"/>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3" name="Straight Connector 412"/>
              <p:cNvCxnSpPr>
                <a:cxnSpLocks/>
                <a:stCxn id="364" idx="0"/>
                <a:endCxn id="352" idx="2"/>
              </p:cNvCxnSpPr>
              <p:nvPr/>
            </p:nvCxnSpPr>
            <p:spPr>
              <a:xfrm rot="16200000" flipV="1">
                <a:off x="7741993" y="3841611"/>
                <a:ext cx="844526" cy="805449"/>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pic>
            <p:nvPicPr>
              <p:cNvPr id="71" name="Picture 70"/>
              <p:cNvPicPr>
                <a:picLocks noChangeAspect="1"/>
              </p:cNvPicPr>
              <p:nvPr/>
            </p:nvPicPr>
            <p:blipFill>
              <a:blip r:embed="rId6"/>
              <a:stretch>
                <a:fillRect/>
              </a:stretch>
            </p:blipFill>
            <p:spPr>
              <a:xfrm>
                <a:off x="6035686" y="3082464"/>
                <a:ext cx="969565" cy="690660"/>
              </a:xfrm>
              <a:prstGeom prst="rect">
                <a:avLst/>
              </a:prstGeom>
            </p:spPr>
          </p:pic>
        </p:grpSp>
        <p:grpSp>
          <p:nvGrpSpPr>
            <p:cNvPr id="7" name="Group 82"/>
            <p:cNvGrpSpPr/>
            <p:nvPr/>
          </p:nvGrpSpPr>
          <p:grpSpPr>
            <a:xfrm>
              <a:off x="127302" y="3067692"/>
              <a:ext cx="2753261" cy="1697587"/>
              <a:chOff x="127302" y="3067692"/>
              <a:chExt cx="2753261" cy="1697587"/>
            </a:xfrm>
          </p:grpSpPr>
          <p:pic>
            <p:nvPicPr>
              <p:cNvPr id="332" name="Picture 331"/>
              <p:cNvPicPr>
                <a:picLocks noChangeAspect="1"/>
              </p:cNvPicPr>
              <p:nvPr/>
            </p:nvPicPr>
            <p:blipFill>
              <a:blip r:embed="rId7"/>
              <a:stretch>
                <a:fillRect/>
              </a:stretch>
            </p:blipFill>
            <p:spPr>
              <a:xfrm>
                <a:off x="264717" y="3137091"/>
                <a:ext cx="1520489" cy="954627"/>
              </a:xfrm>
              <a:prstGeom prst="rect">
                <a:avLst/>
              </a:prstGeom>
            </p:spPr>
          </p:pic>
          <p:grpSp>
            <p:nvGrpSpPr>
              <p:cNvPr id="8" name="Group 6"/>
              <p:cNvGrpSpPr/>
              <p:nvPr/>
            </p:nvGrpSpPr>
            <p:grpSpPr>
              <a:xfrm>
                <a:off x="403529" y="4211487"/>
                <a:ext cx="723075" cy="412548"/>
                <a:chOff x="5749265" y="3810000"/>
                <a:chExt cx="1642135" cy="1988121"/>
              </a:xfrm>
              <a:effectLst>
                <a:outerShdw blurRad="50800" dist="38100" dir="2700000">
                  <a:srgbClr val="000000">
                    <a:alpha val="75000"/>
                  </a:srgbClr>
                </a:outerShdw>
              </a:effectLst>
            </p:grpSpPr>
            <p:sp>
              <p:nvSpPr>
                <p:cNvPr id="110" name="Freeform 229"/>
                <p:cNvSpPr/>
                <p:nvPr/>
              </p:nvSpPr>
              <p:spPr bwMode="auto">
                <a:xfrm>
                  <a:off x="5749265" y="3963761"/>
                  <a:ext cx="1642135" cy="1834360"/>
                </a:xfrm>
                <a:custGeom>
                  <a:avLst/>
                  <a:gdLst>
                    <a:gd name="connsiteX0" fmla="*/ 0 w 1642135"/>
                    <a:gd name="connsiteY0" fmla="*/ 12828 h 1834359"/>
                    <a:gd name="connsiteX1" fmla="*/ 1642135 w 1642135"/>
                    <a:gd name="connsiteY1" fmla="*/ 0 h 1834359"/>
                    <a:gd name="connsiteX2" fmla="*/ 1039163 w 1642135"/>
                    <a:gd name="connsiteY2" fmla="*/ 795316 h 1834359"/>
                    <a:gd name="connsiteX3" fmla="*/ 975017 w 1642135"/>
                    <a:gd name="connsiteY3" fmla="*/ 1834359 h 1834359"/>
                    <a:gd name="connsiteX4" fmla="*/ 654288 w 1642135"/>
                    <a:gd name="connsiteY4" fmla="*/ 1603460 h 1834359"/>
                    <a:gd name="connsiteX5" fmla="*/ 615800 w 1642135"/>
                    <a:gd name="connsiteY5" fmla="*/ 808144 h 1834359"/>
                    <a:gd name="connsiteX6" fmla="*/ 0 w 1642135"/>
                    <a:gd name="connsiteY6" fmla="*/ 12828 h 183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2135" h="1834359">
                      <a:moveTo>
                        <a:pt x="0" y="12828"/>
                      </a:moveTo>
                      <a:lnTo>
                        <a:pt x="1642135" y="0"/>
                      </a:lnTo>
                      <a:lnTo>
                        <a:pt x="1039163" y="795316"/>
                      </a:lnTo>
                      <a:lnTo>
                        <a:pt x="975017" y="1834359"/>
                      </a:lnTo>
                      <a:lnTo>
                        <a:pt x="654288" y="1603460"/>
                      </a:lnTo>
                      <a:lnTo>
                        <a:pt x="615800" y="808144"/>
                      </a:lnTo>
                      <a:lnTo>
                        <a:pt x="0" y="12828"/>
                      </a:lnTo>
                      <a:close/>
                    </a:path>
                  </a:pathLst>
                </a:custGeom>
                <a:gradFill flip="none" rotWithShape="1">
                  <a:gsLst>
                    <a:gs pos="0">
                      <a:schemeClr val="bg2">
                        <a:lumMod val="50000"/>
                      </a:schemeClr>
                    </a:gs>
                    <a:gs pos="100000">
                      <a:schemeClr val="bg2">
                        <a:lumMod val="50000"/>
                      </a:schemeClr>
                    </a:gs>
                    <a:gs pos="50000">
                      <a:schemeClr val="bg1">
                        <a:lumMod val="95000"/>
                      </a:schemeClr>
                    </a:gs>
                  </a:gsLst>
                  <a:lin ang="0" scaled="1"/>
                  <a:tileRect/>
                </a:gra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eaLnBrk="0" hangingPunct="0"/>
                  <a:endParaRPr lang="en-US" sz="1600" dirty="0">
                    <a:ea typeface="ＭＳ Ｐゴシック" pitchFamily="1" charset="-128"/>
                  </a:endParaRPr>
                </a:p>
              </p:txBody>
            </p:sp>
            <p:sp>
              <p:nvSpPr>
                <p:cNvPr id="111" name="Oval 230"/>
                <p:cNvSpPr/>
                <p:nvPr/>
              </p:nvSpPr>
              <p:spPr bwMode="auto">
                <a:xfrm>
                  <a:off x="5758571" y="3810000"/>
                  <a:ext cx="1620000" cy="346169"/>
                </a:xfrm>
                <a:prstGeom prst="ellipse">
                  <a:avLst/>
                </a:prstGeom>
                <a:gradFill flip="none" rotWithShape="1">
                  <a:gsLst>
                    <a:gs pos="0">
                      <a:schemeClr val="bg2">
                        <a:lumMod val="50000"/>
                      </a:schemeClr>
                    </a:gs>
                    <a:gs pos="100000">
                      <a:schemeClr val="bg2">
                        <a:lumMod val="50000"/>
                      </a:schemeClr>
                    </a:gs>
                    <a:gs pos="50000">
                      <a:schemeClr val="tx1">
                        <a:lumMod val="50000"/>
                        <a:lumOff val="50000"/>
                      </a:schemeClr>
                    </a:gs>
                  </a:gsLst>
                  <a:lin ang="0" scaled="1"/>
                  <a:tileRect/>
                </a:gra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000" baseline="30000" dirty="0">
                    <a:latin typeface="Arial" charset="0"/>
                    <a:ea typeface="ＭＳ Ｐゴシック" pitchFamily="1" charset="-128"/>
                  </a:endParaRPr>
                </a:p>
              </p:txBody>
            </p:sp>
          </p:grpSp>
          <p:sp>
            <p:nvSpPr>
              <p:cNvPr id="339" name="Rectangle 338"/>
              <p:cNvSpPr/>
              <p:nvPr/>
            </p:nvSpPr>
            <p:spPr>
              <a:xfrm>
                <a:off x="127302" y="3067692"/>
                <a:ext cx="1743289" cy="1482755"/>
              </a:xfrm>
              <a:prstGeom prst="rect">
                <a:avLst/>
              </a:prstGeom>
              <a:solidFill>
                <a:srgbClr val="FFFFFF">
                  <a:alpha val="3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pic>
            <p:nvPicPr>
              <p:cNvPr id="77" name="Picture 76"/>
              <p:cNvPicPr>
                <a:picLocks noChangeAspect="1"/>
              </p:cNvPicPr>
              <p:nvPr/>
            </p:nvPicPr>
            <p:blipFill>
              <a:blip r:embed="rId8"/>
              <a:stretch>
                <a:fillRect/>
              </a:stretch>
            </p:blipFill>
            <p:spPr>
              <a:xfrm>
                <a:off x="1108412" y="3646609"/>
                <a:ext cx="1772151" cy="1118670"/>
              </a:xfrm>
              <a:prstGeom prst="rect">
                <a:avLst/>
              </a:prstGeom>
            </p:spPr>
          </p:pic>
        </p:grpSp>
      </p:grpSp>
      <p:sp>
        <p:nvSpPr>
          <p:cNvPr id="65" name="Title 1"/>
          <p:cNvSpPr txBox="1">
            <a:spLocks/>
          </p:cNvSpPr>
          <p:nvPr/>
        </p:nvSpPr>
        <p:spPr>
          <a:xfrm>
            <a:off x="2853217" y="6007744"/>
            <a:ext cx="9148233" cy="423529"/>
          </a:xfrm>
          <a:prstGeom prst="rect">
            <a:avLst/>
          </a:prstGeom>
        </p:spPr>
        <p:txBody>
          <a:bodyPr tIns="0" bIns="0" anchor="ctr" anchorCtr="0"/>
          <a:lstStyle/>
          <a:p>
            <a:pPr algn="l"/>
            <a:r>
              <a:rPr lang="en-US" sz="2401" dirty="0"/>
              <a:t>Three steps in developing an Enterprise Blueprint</a:t>
            </a:r>
            <a:endParaRPr lang="en-GB" sz="2401" b="1" kern="0" dirty="0">
              <a:solidFill>
                <a:schemeClr val="tx2"/>
              </a:solidFill>
              <a:latin typeface="+mj-lt"/>
              <a:ea typeface="+mj-ea"/>
              <a:cs typeface="+mj-cs"/>
            </a:endParaRPr>
          </a:p>
        </p:txBody>
      </p:sp>
      <p:sp>
        <p:nvSpPr>
          <p:cNvPr id="2" name="TextBox 1">
            <a:extLst>
              <a:ext uri="{FF2B5EF4-FFF2-40B4-BE49-F238E27FC236}">
                <a16:creationId xmlns:a16="http://schemas.microsoft.com/office/drawing/2014/main" id="{C353FC2F-64C5-4B5D-8F8A-682F08D23411}"/>
              </a:ext>
            </a:extLst>
          </p:cNvPr>
          <p:cNvSpPr txBox="1"/>
          <p:nvPr/>
        </p:nvSpPr>
        <p:spPr>
          <a:xfrm>
            <a:off x="470094" y="226881"/>
            <a:ext cx="11521280" cy="400110"/>
          </a:xfrm>
          <a:prstGeom prst="rect">
            <a:avLst/>
          </a:prstGeom>
          <a:noFill/>
        </p:spPr>
        <p:txBody>
          <a:bodyPr wrap="square" rtlCol="0">
            <a:spAutoFit/>
          </a:bodyPr>
          <a:lstStyle/>
          <a:p>
            <a:pPr algn="ctr"/>
            <a:r>
              <a:rPr lang="nl-NL" sz="2000" b="1" cap="all" dirty="0"/>
              <a:t>BUILDING THE ENTERPRISE BLUEPRINT FOR A BANK</a:t>
            </a:r>
            <a:endParaRPr lang="x-none" sz="2000" b="1" cap="all" dirty="0"/>
          </a:p>
        </p:txBody>
      </p:sp>
    </p:spTree>
  </p:cSld>
  <p:clrMapOvr>
    <a:masterClrMapping/>
  </p:clrMapOvr>
  <p:transition>
    <p:wipe dir="r"/>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7" name="Group 226"/>
          <p:cNvGrpSpPr/>
          <p:nvPr/>
        </p:nvGrpSpPr>
        <p:grpSpPr>
          <a:xfrm>
            <a:off x="336154" y="1414363"/>
            <a:ext cx="11377264" cy="4825802"/>
            <a:chOff x="1257690" y="3139377"/>
            <a:chExt cx="6707864" cy="2084473"/>
          </a:xfrm>
        </p:grpSpPr>
        <p:grpSp>
          <p:nvGrpSpPr>
            <p:cNvPr id="225" name="Group 224"/>
            <p:cNvGrpSpPr/>
            <p:nvPr/>
          </p:nvGrpSpPr>
          <p:grpSpPr>
            <a:xfrm>
              <a:off x="1257690" y="3152607"/>
              <a:ext cx="3133302" cy="2071243"/>
              <a:chOff x="1257690" y="3152607"/>
              <a:chExt cx="3133302" cy="2071243"/>
            </a:xfrm>
          </p:grpSpPr>
          <p:sp>
            <p:nvSpPr>
              <p:cNvPr id="8" name="Rectangle 7"/>
              <p:cNvSpPr/>
              <p:nvPr/>
            </p:nvSpPr>
            <p:spPr>
              <a:xfrm>
                <a:off x="1257690" y="3152607"/>
                <a:ext cx="3133302" cy="2071243"/>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1001" b="1" dirty="0">
                    <a:solidFill>
                      <a:srgbClr val="5F6062"/>
                    </a:solidFill>
                  </a:rPr>
                  <a:t>LINE OF BUSINESS “A”</a:t>
                </a:r>
              </a:p>
              <a:p>
                <a:pPr algn="r"/>
                <a:r>
                  <a:rPr lang="en-US" sz="1001" b="1" dirty="0">
                    <a:solidFill>
                      <a:srgbClr val="5F6062"/>
                    </a:solidFill>
                  </a:rPr>
                  <a:t>Wholesale Banking</a:t>
                </a:r>
              </a:p>
            </p:txBody>
          </p:sp>
          <p:grpSp>
            <p:nvGrpSpPr>
              <p:cNvPr id="12" name="Group 482"/>
              <p:cNvGrpSpPr>
                <a:grpSpLocks noChangeAspect="1"/>
              </p:cNvGrpSpPr>
              <p:nvPr/>
            </p:nvGrpSpPr>
            <p:grpSpPr>
              <a:xfrm>
                <a:off x="1358417" y="3296505"/>
                <a:ext cx="2931849" cy="1833249"/>
                <a:chOff x="433369" y="1096547"/>
                <a:chExt cx="4025747" cy="2517249"/>
              </a:xfrm>
            </p:grpSpPr>
            <p:sp>
              <p:nvSpPr>
                <p:cNvPr id="13" name="Freeform 12"/>
                <p:cNvSpPr/>
                <p:nvPr/>
              </p:nvSpPr>
              <p:spPr>
                <a:xfrm>
                  <a:off x="433369" y="1096547"/>
                  <a:ext cx="4025747" cy="2517249"/>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5F6062"/>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14" name="Freeform 13"/>
                <p:cNvSpPr/>
                <p:nvPr/>
              </p:nvSpPr>
              <p:spPr>
                <a:xfrm>
                  <a:off x="1628689" y="1538067"/>
                  <a:ext cx="2670326"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601" b="1" dirty="0">
                      <a:solidFill>
                        <a:srgbClr val="000000"/>
                      </a:solidFill>
                      <a:latin typeface="Arial Narrow"/>
                      <a:cs typeface="Arial Narrow"/>
                    </a:rPr>
                    <a:t>   </a:t>
                  </a:r>
                </a:p>
              </p:txBody>
            </p:sp>
            <p:sp>
              <p:nvSpPr>
                <p:cNvPr id="15" name="Freeform 14"/>
                <p:cNvSpPr/>
                <p:nvPr/>
              </p:nvSpPr>
              <p:spPr>
                <a:xfrm flipV="1">
                  <a:off x="938910" y="3110292"/>
                  <a:ext cx="3360105"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6" name="Rectangle 15"/>
                <p:cNvSpPr/>
                <p:nvPr/>
              </p:nvSpPr>
              <p:spPr>
                <a:xfrm>
                  <a:off x="938910" y="2001913"/>
                  <a:ext cx="651111" cy="107574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7" name="Rectangle 16"/>
                <p:cNvSpPr/>
                <p:nvPr/>
              </p:nvSpPr>
              <p:spPr>
                <a:xfrm>
                  <a:off x="524953" y="1180843"/>
                  <a:ext cx="1065068" cy="78873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8" name="Pentagon 17"/>
                <p:cNvSpPr/>
                <p:nvPr/>
              </p:nvSpPr>
              <p:spPr>
                <a:xfrm>
                  <a:off x="1628689" y="2001913"/>
                  <a:ext cx="692225" cy="1075748"/>
                </a:xfrm>
                <a:prstGeom prst="homePlate">
                  <a:avLst>
                    <a:gd name="adj" fmla="val 12396"/>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19" name="Chevron 18"/>
                <p:cNvSpPr/>
                <p:nvPr/>
              </p:nvSpPr>
              <p:spPr>
                <a:xfrm>
                  <a:off x="2275829"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20" name="Chevron 19"/>
                <p:cNvSpPr/>
                <p:nvPr/>
              </p:nvSpPr>
              <p:spPr>
                <a:xfrm>
                  <a:off x="2964921"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21" name="Chevron 20"/>
                <p:cNvSpPr/>
                <p:nvPr/>
              </p:nvSpPr>
              <p:spPr>
                <a:xfrm>
                  <a:off x="3654013"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22" name="Rectangle 21"/>
                <p:cNvSpPr/>
                <p:nvPr/>
              </p:nvSpPr>
              <p:spPr bwMode="gray">
                <a:xfrm>
                  <a:off x="1675072"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3" name="Rectangle 22"/>
                <p:cNvSpPr/>
                <p:nvPr/>
              </p:nvSpPr>
              <p:spPr bwMode="gray">
                <a:xfrm>
                  <a:off x="1675072"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4" name="Rectangle 23"/>
                <p:cNvSpPr/>
                <p:nvPr/>
              </p:nvSpPr>
              <p:spPr bwMode="gray">
                <a:xfrm>
                  <a:off x="1675072"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5" name="Rectangle 24"/>
                <p:cNvSpPr/>
                <p:nvPr/>
              </p:nvSpPr>
              <p:spPr bwMode="gray">
                <a:xfrm>
                  <a:off x="2379144"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8" name="Rectangle 27"/>
                <p:cNvSpPr/>
                <p:nvPr/>
              </p:nvSpPr>
              <p:spPr bwMode="gray">
                <a:xfrm>
                  <a:off x="3073230"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29" name="Rectangle 28"/>
                <p:cNvSpPr/>
                <p:nvPr/>
              </p:nvSpPr>
              <p:spPr bwMode="gray">
                <a:xfrm>
                  <a:off x="3073230"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0" name="Rectangle 29"/>
                <p:cNvSpPr/>
                <p:nvPr/>
              </p:nvSpPr>
              <p:spPr bwMode="gray">
                <a:xfrm>
                  <a:off x="3073230"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1" name="Rectangle 30"/>
                <p:cNvSpPr/>
                <p:nvPr/>
              </p:nvSpPr>
              <p:spPr bwMode="gray">
                <a:xfrm>
                  <a:off x="3762321"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2" name="Rectangle 31"/>
                <p:cNvSpPr/>
                <p:nvPr/>
              </p:nvSpPr>
              <p:spPr bwMode="gray">
                <a:xfrm>
                  <a:off x="3762321"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4" name="Rectangle 33"/>
                <p:cNvSpPr>
                  <a:spLocks noChangeAspect="1"/>
                </p:cNvSpPr>
                <p:nvPr/>
              </p:nvSpPr>
              <p:spPr bwMode="gray">
                <a:xfrm>
                  <a:off x="585220"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5" name="Rectangle 34"/>
                <p:cNvSpPr>
                  <a:spLocks noChangeAspect="1"/>
                </p:cNvSpPr>
                <p:nvPr/>
              </p:nvSpPr>
              <p:spPr bwMode="gray">
                <a:xfrm>
                  <a:off x="1103522"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6" name="Rectangle 35"/>
                <p:cNvSpPr>
                  <a:spLocks noChangeAspect="1"/>
                </p:cNvSpPr>
                <p:nvPr/>
              </p:nvSpPr>
              <p:spPr bwMode="gray">
                <a:xfrm>
                  <a:off x="588075"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7" name="Rectangle 36"/>
                <p:cNvSpPr>
                  <a:spLocks noChangeAspect="1"/>
                </p:cNvSpPr>
                <p:nvPr/>
              </p:nvSpPr>
              <p:spPr bwMode="gray">
                <a:xfrm>
                  <a:off x="1106378"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8" name="Rectangle 37"/>
                <p:cNvSpPr/>
                <p:nvPr/>
              </p:nvSpPr>
              <p:spPr bwMode="gray">
                <a:xfrm>
                  <a:off x="1701399"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39" name="Rectangle 38"/>
                <p:cNvSpPr/>
                <p:nvPr/>
              </p:nvSpPr>
              <p:spPr bwMode="gray">
                <a:xfrm>
                  <a:off x="2547642"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0" name="Rectangle 39"/>
                <p:cNvSpPr/>
                <p:nvPr/>
              </p:nvSpPr>
              <p:spPr bwMode="gray">
                <a:xfrm>
                  <a:off x="3393884"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1" name="Rectangle 40"/>
                <p:cNvSpPr/>
                <p:nvPr/>
              </p:nvSpPr>
              <p:spPr bwMode="gray">
                <a:xfrm>
                  <a:off x="1003737" y="2061023"/>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2" name="Rectangle 41"/>
                <p:cNvSpPr/>
                <p:nvPr/>
              </p:nvSpPr>
              <p:spPr bwMode="gray">
                <a:xfrm>
                  <a:off x="1003737" y="2312007"/>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3" name="Rectangle 42"/>
                <p:cNvSpPr/>
                <p:nvPr/>
              </p:nvSpPr>
              <p:spPr bwMode="gray">
                <a:xfrm>
                  <a:off x="1003737" y="2562990"/>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4" name="Rectangle 43"/>
                <p:cNvSpPr/>
                <p:nvPr/>
              </p:nvSpPr>
              <p:spPr bwMode="gray">
                <a:xfrm>
                  <a:off x="1003737" y="2813974"/>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5" name="Rectangle 44"/>
                <p:cNvSpPr/>
                <p:nvPr/>
              </p:nvSpPr>
              <p:spPr bwMode="gray">
                <a:xfrm>
                  <a:off x="1822417"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6" name="Rectangle 45"/>
                <p:cNvSpPr/>
                <p:nvPr/>
              </p:nvSpPr>
              <p:spPr bwMode="gray">
                <a:xfrm>
                  <a:off x="2636016"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7" name="Rectangle 46"/>
                <p:cNvSpPr/>
                <p:nvPr/>
              </p:nvSpPr>
              <p:spPr bwMode="gray">
                <a:xfrm>
                  <a:off x="3449615"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8" name="Rectangle 47"/>
                <p:cNvSpPr/>
                <p:nvPr/>
              </p:nvSpPr>
              <p:spPr bwMode="gray">
                <a:xfrm>
                  <a:off x="1008818"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49" name="Rectangle 97"/>
                <p:cNvSpPr>
                  <a:spLocks noChangeArrowheads="1"/>
                </p:cNvSpPr>
                <p:nvPr/>
              </p:nvSpPr>
              <p:spPr bwMode="auto">
                <a:xfrm>
                  <a:off x="635560" y="135104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0" name="Rectangle 97"/>
                <p:cNvSpPr>
                  <a:spLocks noChangeArrowheads="1"/>
                </p:cNvSpPr>
                <p:nvPr/>
              </p:nvSpPr>
              <p:spPr bwMode="auto">
                <a:xfrm>
                  <a:off x="635560" y="145590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1" name="Rectangle 97"/>
                <p:cNvSpPr>
                  <a:spLocks noChangeArrowheads="1"/>
                </p:cNvSpPr>
                <p:nvPr/>
              </p:nvSpPr>
              <p:spPr bwMode="auto">
                <a:xfrm>
                  <a:off x="1751589"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2" name="Rectangle 97"/>
                <p:cNvSpPr>
                  <a:spLocks noChangeArrowheads="1"/>
                </p:cNvSpPr>
                <p:nvPr/>
              </p:nvSpPr>
              <p:spPr bwMode="auto">
                <a:xfrm>
                  <a:off x="2106121"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3" name="Rectangle 97"/>
                <p:cNvSpPr>
                  <a:spLocks noChangeArrowheads="1"/>
                </p:cNvSpPr>
                <p:nvPr/>
              </p:nvSpPr>
              <p:spPr bwMode="auto">
                <a:xfrm>
                  <a:off x="1751589"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4" name="Rectangle 97"/>
                <p:cNvSpPr>
                  <a:spLocks noChangeArrowheads="1"/>
                </p:cNvSpPr>
                <p:nvPr/>
              </p:nvSpPr>
              <p:spPr bwMode="auto">
                <a:xfrm>
                  <a:off x="2106121"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5" name="Rectangle 97"/>
                <p:cNvSpPr>
                  <a:spLocks noChangeArrowheads="1"/>
                </p:cNvSpPr>
                <p:nvPr/>
              </p:nvSpPr>
              <p:spPr bwMode="auto">
                <a:xfrm>
                  <a:off x="1117425" y="207508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6" name="Rectangle 97"/>
                <p:cNvSpPr>
                  <a:spLocks noChangeArrowheads="1"/>
                </p:cNvSpPr>
                <p:nvPr/>
              </p:nvSpPr>
              <p:spPr bwMode="auto">
                <a:xfrm>
                  <a:off x="1117425" y="216497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7" name="Rectangle 97"/>
                <p:cNvSpPr>
                  <a:spLocks noChangeArrowheads="1"/>
                </p:cNvSpPr>
                <p:nvPr/>
              </p:nvSpPr>
              <p:spPr bwMode="auto">
                <a:xfrm>
                  <a:off x="2597973"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8" name="Rectangle 97"/>
                <p:cNvSpPr>
                  <a:spLocks noChangeArrowheads="1"/>
                </p:cNvSpPr>
                <p:nvPr/>
              </p:nvSpPr>
              <p:spPr bwMode="auto">
                <a:xfrm>
                  <a:off x="2952506"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59" name="Rectangle 97"/>
                <p:cNvSpPr>
                  <a:spLocks noChangeArrowheads="1"/>
                </p:cNvSpPr>
                <p:nvPr/>
              </p:nvSpPr>
              <p:spPr bwMode="auto">
                <a:xfrm>
                  <a:off x="2597973"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1" name="Rectangle 97"/>
                <p:cNvSpPr>
                  <a:spLocks noChangeArrowheads="1"/>
                </p:cNvSpPr>
                <p:nvPr/>
              </p:nvSpPr>
              <p:spPr bwMode="auto">
                <a:xfrm>
                  <a:off x="3444357"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2" name="Rectangle 97"/>
                <p:cNvSpPr>
                  <a:spLocks noChangeArrowheads="1"/>
                </p:cNvSpPr>
                <p:nvPr/>
              </p:nvSpPr>
              <p:spPr bwMode="auto">
                <a:xfrm>
                  <a:off x="3798890"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3" name="Rectangle 97"/>
                <p:cNvSpPr>
                  <a:spLocks noChangeArrowheads="1"/>
                </p:cNvSpPr>
                <p:nvPr/>
              </p:nvSpPr>
              <p:spPr bwMode="auto">
                <a:xfrm>
                  <a:off x="3444357"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4" name="Rectangle 97"/>
                <p:cNvSpPr>
                  <a:spLocks noChangeArrowheads="1"/>
                </p:cNvSpPr>
                <p:nvPr/>
              </p:nvSpPr>
              <p:spPr bwMode="auto">
                <a:xfrm>
                  <a:off x="3798890"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5" name="Rectangle 97"/>
                <p:cNvSpPr>
                  <a:spLocks noChangeArrowheads="1"/>
                </p:cNvSpPr>
                <p:nvPr/>
              </p:nvSpPr>
              <p:spPr bwMode="auto">
                <a:xfrm>
                  <a:off x="185645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6" name="Rectangle 97"/>
                <p:cNvSpPr>
                  <a:spLocks noChangeArrowheads="1"/>
                </p:cNvSpPr>
                <p:nvPr/>
              </p:nvSpPr>
              <p:spPr bwMode="auto">
                <a:xfrm>
                  <a:off x="2210983"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7" name="Rectangle 97"/>
                <p:cNvSpPr>
                  <a:spLocks noChangeArrowheads="1"/>
                </p:cNvSpPr>
                <p:nvPr/>
              </p:nvSpPr>
              <p:spPr bwMode="auto">
                <a:xfrm>
                  <a:off x="185645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8" name="Rectangle 97"/>
                <p:cNvSpPr>
                  <a:spLocks noChangeArrowheads="1"/>
                </p:cNvSpPr>
                <p:nvPr/>
              </p:nvSpPr>
              <p:spPr bwMode="auto">
                <a:xfrm>
                  <a:off x="221098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69" name="Rectangle 97"/>
                <p:cNvSpPr>
                  <a:spLocks noChangeArrowheads="1"/>
                </p:cNvSpPr>
                <p:nvPr/>
              </p:nvSpPr>
              <p:spPr bwMode="auto">
                <a:xfrm>
                  <a:off x="2670378"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0" name="Rectangle 97"/>
                <p:cNvSpPr>
                  <a:spLocks noChangeArrowheads="1"/>
                </p:cNvSpPr>
                <p:nvPr/>
              </p:nvSpPr>
              <p:spPr bwMode="auto">
                <a:xfrm>
                  <a:off x="302491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1" name="Rectangle 97"/>
                <p:cNvSpPr>
                  <a:spLocks noChangeArrowheads="1"/>
                </p:cNvSpPr>
                <p:nvPr/>
              </p:nvSpPr>
              <p:spPr bwMode="auto">
                <a:xfrm>
                  <a:off x="2670378"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2" name="Rectangle 97"/>
                <p:cNvSpPr>
                  <a:spLocks noChangeArrowheads="1"/>
                </p:cNvSpPr>
                <p:nvPr/>
              </p:nvSpPr>
              <p:spPr bwMode="auto">
                <a:xfrm>
                  <a:off x="302491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3" name="Rectangle 97"/>
                <p:cNvSpPr>
                  <a:spLocks noChangeArrowheads="1"/>
                </p:cNvSpPr>
                <p:nvPr/>
              </p:nvSpPr>
              <p:spPr bwMode="auto">
                <a:xfrm>
                  <a:off x="3484304"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7" name="Rectangle 97"/>
                <p:cNvSpPr>
                  <a:spLocks noChangeArrowheads="1"/>
                </p:cNvSpPr>
                <p:nvPr/>
              </p:nvSpPr>
              <p:spPr bwMode="auto">
                <a:xfrm>
                  <a:off x="3484304"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78" name="Rectangle 97"/>
                <p:cNvSpPr>
                  <a:spLocks noChangeArrowheads="1"/>
                </p:cNvSpPr>
                <p:nvPr/>
              </p:nvSpPr>
              <p:spPr bwMode="auto">
                <a:xfrm>
                  <a:off x="3838837"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0" name="Rectangle 97"/>
                <p:cNvSpPr>
                  <a:spLocks noChangeArrowheads="1"/>
                </p:cNvSpPr>
                <p:nvPr/>
              </p:nvSpPr>
              <p:spPr bwMode="auto">
                <a:xfrm>
                  <a:off x="1042523"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1" name="Rectangle 97"/>
                <p:cNvSpPr>
                  <a:spLocks noChangeArrowheads="1"/>
                </p:cNvSpPr>
                <p:nvPr/>
              </p:nvSpPr>
              <p:spPr bwMode="auto">
                <a:xfrm>
                  <a:off x="1397056"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2" name="Rectangle 97"/>
                <p:cNvSpPr>
                  <a:spLocks noChangeArrowheads="1"/>
                </p:cNvSpPr>
                <p:nvPr/>
              </p:nvSpPr>
              <p:spPr bwMode="auto">
                <a:xfrm>
                  <a:off x="104252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3" name="Rectangle 97"/>
                <p:cNvSpPr>
                  <a:spLocks noChangeArrowheads="1"/>
                </p:cNvSpPr>
                <p:nvPr/>
              </p:nvSpPr>
              <p:spPr bwMode="auto">
                <a:xfrm>
                  <a:off x="1397056"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4" name="Rectangle 97"/>
                <p:cNvSpPr>
                  <a:spLocks noChangeArrowheads="1"/>
                </p:cNvSpPr>
                <p:nvPr/>
              </p:nvSpPr>
              <p:spPr bwMode="auto">
                <a:xfrm>
                  <a:off x="1149882" y="135104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5" name="Rectangle 97"/>
                <p:cNvSpPr>
                  <a:spLocks noChangeArrowheads="1"/>
                </p:cNvSpPr>
                <p:nvPr/>
              </p:nvSpPr>
              <p:spPr bwMode="auto">
                <a:xfrm>
                  <a:off x="1149882" y="145590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6" name="Rectangle 97"/>
                <p:cNvSpPr>
                  <a:spLocks noChangeArrowheads="1"/>
                </p:cNvSpPr>
                <p:nvPr/>
              </p:nvSpPr>
              <p:spPr bwMode="auto">
                <a:xfrm>
                  <a:off x="635560"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7" name="Rectangle 97"/>
                <p:cNvSpPr>
                  <a:spLocks noChangeArrowheads="1"/>
                </p:cNvSpPr>
                <p:nvPr/>
              </p:nvSpPr>
              <p:spPr bwMode="auto">
                <a:xfrm>
                  <a:off x="635560" y="179545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8" name="Rectangle 97"/>
                <p:cNvSpPr>
                  <a:spLocks noChangeArrowheads="1"/>
                </p:cNvSpPr>
                <p:nvPr/>
              </p:nvSpPr>
              <p:spPr bwMode="auto">
                <a:xfrm>
                  <a:off x="1149882"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89" name="Rectangle 97"/>
                <p:cNvSpPr>
                  <a:spLocks noChangeArrowheads="1"/>
                </p:cNvSpPr>
                <p:nvPr/>
              </p:nvSpPr>
              <p:spPr bwMode="auto">
                <a:xfrm>
                  <a:off x="1149882" y="179545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0" name="Rectangle 97"/>
                <p:cNvSpPr>
                  <a:spLocks noChangeArrowheads="1"/>
                </p:cNvSpPr>
                <p:nvPr/>
              </p:nvSpPr>
              <p:spPr bwMode="auto">
                <a:xfrm>
                  <a:off x="1117425" y="232642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1" name="Rectangle 97"/>
                <p:cNvSpPr>
                  <a:spLocks noChangeArrowheads="1"/>
                </p:cNvSpPr>
                <p:nvPr/>
              </p:nvSpPr>
              <p:spPr bwMode="auto">
                <a:xfrm>
                  <a:off x="1117425" y="241630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2" name="Rectangle 97"/>
                <p:cNvSpPr>
                  <a:spLocks noChangeArrowheads="1"/>
                </p:cNvSpPr>
                <p:nvPr/>
              </p:nvSpPr>
              <p:spPr bwMode="auto">
                <a:xfrm>
                  <a:off x="1117425" y="257776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3" name="Rectangle 97"/>
                <p:cNvSpPr>
                  <a:spLocks noChangeArrowheads="1"/>
                </p:cNvSpPr>
                <p:nvPr/>
              </p:nvSpPr>
              <p:spPr bwMode="auto">
                <a:xfrm>
                  <a:off x="1117425" y="266764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4" name="Rectangle 97"/>
                <p:cNvSpPr>
                  <a:spLocks noChangeArrowheads="1"/>
                </p:cNvSpPr>
                <p:nvPr/>
              </p:nvSpPr>
              <p:spPr bwMode="auto">
                <a:xfrm>
                  <a:off x="1117425" y="28290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5" name="Rectangle 97"/>
                <p:cNvSpPr>
                  <a:spLocks noChangeArrowheads="1"/>
                </p:cNvSpPr>
                <p:nvPr/>
              </p:nvSpPr>
              <p:spPr bwMode="auto">
                <a:xfrm>
                  <a:off x="1117425" y="29189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6" name="Rectangle 97"/>
                <p:cNvSpPr>
                  <a:spLocks noChangeArrowheads="1"/>
                </p:cNvSpPr>
                <p:nvPr/>
              </p:nvSpPr>
              <p:spPr bwMode="auto">
                <a:xfrm>
                  <a:off x="1781549"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7" name="Rectangle 97"/>
                <p:cNvSpPr>
                  <a:spLocks noChangeArrowheads="1"/>
                </p:cNvSpPr>
                <p:nvPr/>
              </p:nvSpPr>
              <p:spPr bwMode="auto">
                <a:xfrm>
                  <a:off x="1781549"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8" name="Rectangle 97"/>
                <p:cNvSpPr>
                  <a:spLocks noChangeArrowheads="1"/>
                </p:cNvSpPr>
                <p:nvPr/>
              </p:nvSpPr>
              <p:spPr bwMode="auto">
                <a:xfrm>
                  <a:off x="1781549"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99" name="Rectangle 97"/>
                <p:cNvSpPr>
                  <a:spLocks noChangeArrowheads="1"/>
                </p:cNvSpPr>
                <p:nvPr/>
              </p:nvSpPr>
              <p:spPr bwMode="auto">
                <a:xfrm>
                  <a:off x="1781549"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00" name="Rectangle 97"/>
                <p:cNvSpPr>
                  <a:spLocks noChangeArrowheads="1"/>
                </p:cNvSpPr>
                <p:nvPr/>
              </p:nvSpPr>
              <p:spPr bwMode="auto">
                <a:xfrm>
                  <a:off x="1781549"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02" name="Rectangle 97"/>
                <p:cNvSpPr>
                  <a:spLocks noChangeArrowheads="1"/>
                </p:cNvSpPr>
                <p:nvPr/>
              </p:nvSpPr>
              <p:spPr bwMode="auto">
                <a:xfrm>
                  <a:off x="2490615"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03" name="Rectangle 97"/>
                <p:cNvSpPr>
                  <a:spLocks noChangeArrowheads="1"/>
                </p:cNvSpPr>
                <p:nvPr/>
              </p:nvSpPr>
              <p:spPr bwMode="auto">
                <a:xfrm>
                  <a:off x="2490615"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08" name="Rectangle 97"/>
                <p:cNvSpPr>
                  <a:spLocks noChangeArrowheads="1"/>
                </p:cNvSpPr>
                <p:nvPr/>
              </p:nvSpPr>
              <p:spPr bwMode="auto">
                <a:xfrm>
                  <a:off x="3187196"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09" name="Rectangle 97"/>
                <p:cNvSpPr>
                  <a:spLocks noChangeArrowheads="1"/>
                </p:cNvSpPr>
                <p:nvPr/>
              </p:nvSpPr>
              <p:spPr bwMode="auto">
                <a:xfrm>
                  <a:off x="3187196"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0" name="Rectangle 97"/>
                <p:cNvSpPr>
                  <a:spLocks noChangeArrowheads="1"/>
                </p:cNvSpPr>
                <p:nvPr/>
              </p:nvSpPr>
              <p:spPr bwMode="auto">
                <a:xfrm>
                  <a:off x="3187196"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1" name="Rectangle 97"/>
                <p:cNvSpPr>
                  <a:spLocks noChangeArrowheads="1"/>
                </p:cNvSpPr>
                <p:nvPr/>
              </p:nvSpPr>
              <p:spPr bwMode="auto">
                <a:xfrm>
                  <a:off x="3187196"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2" name="Rectangle 97"/>
                <p:cNvSpPr>
                  <a:spLocks noChangeArrowheads="1"/>
                </p:cNvSpPr>
                <p:nvPr/>
              </p:nvSpPr>
              <p:spPr bwMode="auto">
                <a:xfrm>
                  <a:off x="3187196"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3" name="Rectangle 97"/>
                <p:cNvSpPr>
                  <a:spLocks noChangeArrowheads="1"/>
                </p:cNvSpPr>
                <p:nvPr/>
              </p:nvSpPr>
              <p:spPr bwMode="auto">
                <a:xfrm>
                  <a:off x="3187196"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4" name="Rectangle 97"/>
                <p:cNvSpPr>
                  <a:spLocks noChangeArrowheads="1"/>
                </p:cNvSpPr>
                <p:nvPr/>
              </p:nvSpPr>
              <p:spPr bwMode="auto">
                <a:xfrm>
                  <a:off x="3883778"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5" name="Rectangle 97"/>
                <p:cNvSpPr>
                  <a:spLocks noChangeArrowheads="1"/>
                </p:cNvSpPr>
                <p:nvPr/>
              </p:nvSpPr>
              <p:spPr bwMode="auto">
                <a:xfrm>
                  <a:off x="3883778"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6" name="Rectangle 97"/>
                <p:cNvSpPr>
                  <a:spLocks noChangeArrowheads="1"/>
                </p:cNvSpPr>
                <p:nvPr/>
              </p:nvSpPr>
              <p:spPr bwMode="auto">
                <a:xfrm>
                  <a:off x="3883778"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17" name="Rectangle 97"/>
                <p:cNvSpPr>
                  <a:spLocks noChangeArrowheads="1"/>
                </p:cNvSpPr>
                <p:nvPr/>
              </p:nvSpPr>
              <p:spPr bwMode="auto">
                <a:xfrm>
                  <a:off x="3883778"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grpSp>
        <p:grpSp>
          <p:nvGrpSpPr>
            <p:cNvPr id="226" name="Group 225"/>
            <p:cNvGrpSpPr/>
            <p:nvPr/>
          </p:nvGrpSpPr>
          <p:grpSpPr>
            <a:xfrm>
              <a:off x="4832252" y="3139377"/>
              <a:ext cx="3133302" cy="2071243"/>
              <a:chOff x="4832252" y="3139377"/>
              <a:chExt cx="3133302" cy="2071243"/>
            </a:xfrm>
          </p:grpSpPr>
          <p:sp>
            <p:nvSpPr>
              <p:cNvPr id="9" name="Rectangle 8"/>
              <p:cNvSpPr/>
              <p:nvPr/>
            </p:nvSpPr>
            <p:spPr>
              <a:xfrm>
                <a:off x="4832252" y="3139377"/>
                <a:ext cx="3133302" cy="2071243"/>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1001" b="1" dirty="0">
                    <a:solidFill>
                      <a:srgbClr val="5F6062"/>
                    </a:solidFill>
                  </a:rPr>
                  <a:t>LINE OF BUSINESS “B”</a:t>
                </a:r>
              </a:p>
              <a:p>
                <a:pPr algn="r"/>
                <a:r>
                  <a:rPr lang="en-US" sz="1001" b="1" dirty="0">
                    <a:solidFill>
                      <a:srgbClr val="5F6062"/>
                    </a:solidFill>
                  </a:rPr>
                  <a:t>Retail Banking</a:t>
                </a:r>
              </a:p>
            </p:txBody>
          </p:sp>
          <p:grpSp>
            <p:nvGrpSpPr>
              <p:cNvPr id="120" name="Group 482"/>
              <p:cNvGrpSpPr>
                <a:grpSpLocks noChangeAspect="1"/>
              </p:cNvGrpSpPr>
              <p:nvPr/>
            </p:nvGrpSpPr>
            <p:grpSpPr>
              <a:xfrm>
                <a:off x="4930778" y="3293754"/>
                <a:ext cx="2936250" cy="1836000"/>
                <a:chOff x="433369" y="1096547"/>
                <a:chExt cx="4025747" cy="2517249"/>
              </a:xfrm>
            </p:grpSpPr>
            <p:sp>
              <p:nvSpPr>
                <p:cNvPr id="121" name="Freeform 120"/>
                <p:cNvSpPr/>
                <p:nvPr/>
              </p:nvSpPr>
              <p:spPr>
                <a:xfrm>
                  <a:off x="433369" y="1096547"/>
                  <a:ext cx="4025747" cy="2517249"/>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5F6062"/>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1601" b="1" dirty="0">
                    <a:solidFill>
                      <a:srgbClr val="000000"/>
                    </a:solidFill>
                  </a:endParaRPr>
                </a:p>
              </p:txBody>
            </p:sp>
            <p:sp>
              <p:nvSpPr>
                <p:cNvPr id="122" name="Freeform 121"/>
                <p:cNvSpPr/>
                <p:nvPr/>
              </p:nvSpPr>
              <p:spPr>
                <a:xfrm>
                  <a:off x="1628689" y="1538067"/>
                  <a:ext cx="2670326"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601" b="1" dirty="0">
                      <a:solidFill>
                        <a:srgbClr val="000000"/>
                      </a:solidFill>
                      <a:latin typeface="Arial Narrow"/>
                      <a:cs typeface="Arial Narrow"/>
                    </a:rPr>
                    <a:t>   </a:t>
                  </a:r>
                </a:p>
              </p:txBody>
            </p:sp>
            <p:sp>
              <p:nvSpPr>
                <p:cNvPr id="123" name="Freeform 122"/>
                <p:cNvSpPr/>
                <p:nvPr/>
              </p:nvSpPr>
              <p:spPr>
                <a:xfrm flipV="1">
                  <a:off x="938910" y="3110292"/>
                  <a:ext cx="3360105"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24" name="Rectangle 123"/>
                <p:cNvSpPr/>
                <p:nvPr/>
              </p:nvSpPr>
              <p:spPr>
                <a:xfrm>
                  <a:off x="938910" y="2001913"/>
                  <a:ext cx="651111" cy="107574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25" name="Rectangle 124"/>
                <p:cNvSpPr/>
                <p:nvPr/>
              </p:nvSpPr>
              <p:spPr>
                <a:xfrm>
                  <a:off x="524953" y="1180843"/>
                  <a:ext cx="1065068" cy="78873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601" b="1" dirty="0">
                    <a:solidFill>
                      <a:srgbClr val="000000"/>
                    </a:solidFill>
                    <a:latin typeface="Arial Narrow"/>
                    <a:cs typeface="Arial Narrow"/>
                  </a:endParaRPr>
                </a:p>
              </p:txBody>
            </p:sp>
            <p:sp>
              <p:nvSpPr>
                <p:cNvPr id="126" name="Pentagon 125"/>
                <p:cNvSpPr/>
                <p:nvPr/>
              </p:nvSpPr>
              <p:spPr>
                <a:xfrm>
                  <a:off x="1628689" y="2001913"/>
                  <a:ext cx="692225" cy="1075748"/>
                </a:xfrm>
                <a:prstGeom prst="homePlate">
                  <a:avLst>
                    <a:gd name="adj" fmla="val 12396"/>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127" name="Chevron 126"/>
                <p:cNvSpPr/>
                <p:nvPr/>
              </p:nvSpPr>
              <p:spPr>
                <a:xfrm>
                  <a:off x="2275829"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128" name="Chevron 127"/>
                <p:cNvSpPr/>
                <p:nvPr/>
              </p:nvSpPr>
              <p:spPr>
                <a:xfrm>
                  <a:off x="2964921"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129" name="Chevron 128"/>
                <p:cNvSpPr/>
                <p:nvPr/>
              </p:nvSpPr>
              <p:spPr>
                <a:xfrm>
                  <a:off x="3654013"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601" b="1" dirty="0">
                    <a:solidFill>
                      <a:srgbClr val="000000"/>
                    </a:solidFill>
                    <a:latin typeface="Arial Narrow"/>
                    <a:cs typeface="Arial Narrow"/>
                  </a:endParaRPr>
                </a:p>
              </p:txBody>
            </p:sp>
            <p:sp>
              <p:nvSpPr>
                <p:cNvPr id="131" name="Rectangle 130"/>
                <p:cNvSpPr/>
                <p:nvPr/>
              </p:nvSpPr>
              <p:spPr bwMode="gray">
                <a:xfrm>
                  <a:off x="1675072"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2" name="Rectangle 131"/>
                <p:cNvSpPr/>
                <p:nvPr/>
              </p:nvSpPr>
              <p:spPr bwMode="gray">
                <a:xfrm>
                  <a:off x="1675072"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4" name="Rectangle 133"/>
                <p:cNvSpPr/>
                <p:nvPr/>
              </p:nvSpPr>
              <p:spPr bwMode="gray">
                <a:xfrm>
                  <a:off x="2379144"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5" name="Rectangle 134"/>
                <p:cNvSpPr/>
                <p:nvPr/>
              </p:nvSpPr>
              <p:spPr bwMode="gray">
                <a:xfrm>
                  <a:off x="2379144"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6" name="Rectangle 135"/>
                <p:cNvSpPr/>
                <p:nvPr/>
              </p:nvSpPr>
              <p:spPr bwMode="gray">
                <a:xfrm>
                  <a:off x="3073230"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7" name="Rectangle 136"/>
                <p:cNvSpPr/>
                <p:nvPr/>
              </p:nvSpPr>
              <p:spPr bwMode="gray">
                <a:xfrm>
                  <a:off x="3073230"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8" name="Rectangle 137"/>
                <p:cNvSpPr/>
                <p:nvPr/>
              </p:nvSpPr>
              <p:spPr bwMode="gray">
                <a:xfrm>
                  <a:off x="3073230"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39" name="Rectangle 138"/>
                <p:cNvSpPr/>
                <p:nvPr/>
              </p:nvSpPr>
              <p:spPr bwMode="gray">
                <a:xfrm>
                  <a:off x="3762321"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0" name="Rectangle 139"/>
                <p:cNvSpPr/>
                <p:nvPr/>
              </p:nvSpPr>
              <p:spPr bwMode="gray">
                <a:xfrm>
                  <a:off x="3762321"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1" name="Rectangle 140"/>
                <p:cNvSpPr/>
                <p:nvPr/>
              </p:nvSpPr>
              <p:spPr bwMode="gray">
                <a:xfrm>
                  <a:off x="3762321"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2" name="Rectangle 141"/>
                <p:cNvSpPr>
                  <a:spLocks noChangeAspect="1"/>
                </p:cNvSpPr>
                <p:nvPr/>
              </p:nvSpPr>
              <p:spPr bwMode="gray">
                <a:xfrm>
                  <a:off x="585220"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3" name="Rectangle 142"/>
                <p:cNvSpPr>
                  <a:spLocks noChangeAspect="1"/>
                </p:cNvSpPr>
                <p:nvPr/>
              </p:nvSpPr>
              <p:spPr bwMode="gray">
                <a:xfrm>
                  <a:off x="1103522"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4" name="Rectangle 143"/>
                <p:cNvSpPr>
                  <a:spLocks noChangeAspect="1"/>
                </p:cNvSpPr>
                <p:nvPr/>
              </p:nvSpPr>
              <p:spPr bwMode="gray">
                <a:xfrm>
                  <a:off x="588075"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5" name="Rectangle 144"/>
                <p:cNvSpPr>
                  <a:spLocks noChangeAspect="1"/>
                </p:cNvSpPr>
                <p:nvPr/>
              </p:nvSpPr>
              <p:spPr bwMode="gray">
                <a:xfrm>
                  <a:off x="1106378"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6" name="Rectangle 145"/>
                <p:cNvSpPr/>
                <p:nvPr/>
              </p:nvSpPr>
              <p:spPr bwMode="gray">
                <a:xfrm>
                  <a:off x="1701399"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7" name="Rectangle 146"/>
                <p:cNvSpPr/>
                <p:nvPr/>
              </p:nvSpPr>
              <p:spPr bwMode="gray">
                <a:xfrm>
                  <a:off x="2547642"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8" name="Rectangle 147"/>
                <p:cNvSpPr/>
                <p:nvPr/>
              </p:nvSpPr>
              <p:spPr bwMode="gray">
                <a:xfrm>
                  <a:off x="3393884"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49" name="Rectangle 148"/>
                <p:cNvSpPr/>
                <p:nvPr/>
              </p:nvSpPr>
              <p:spPr bwMode="gray">
                <a:xfrm>
                  <a:off x="1003737" y="2061023"/>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0" name="Rectangle 149"/>
                <p:cNvSpPr/>
                <p:nvPr/>
              </p:nvSpPr>
              <p:spPr bwMode="gray">
                <a:xfrm>
                  <a:off x="1003737" y="2312007"/>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1" name="Rectangle 150"/>
                <p:cNvSpPr/>
                <p:nvPr/>
              </p:nvSpPr>
              <p:spPr bwMode="gray">
                <a:xfrm>
                  <a:off x="1003737" y="2562990"/>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2" name="Rectangle 151"/>
                <p:cNvSpPr/>
                <p:nvPr/>
              </p:nvSpPr>
              <p:spPr bwMode="gray">
                <a:xfrm>
                  <a:off x="1003737" y="2813974"/>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3" name="Rectangle 152"/>
                <p:cNvSpPr/>
                <p:nvPr/>
              </p:nvSpPr>
              <p:spPr bwMode="gray">
                <a:xfrm>
                  <a:off x="1822417"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4" name="Rectangle 153"/>
                <p:cNvSpPr/>
                <p:nvPr/>
              </p:nvSpPr>
              <p:spPr bwMode="gray">
                <a:xfrm>
                  <a:off x="2636016"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5" name="Rectangle 154"/>
                <p:cNvSpPr/>
                <p:nvPr/>
              </p:nvSpPr>
              <p:spPr bwMode="gray">
                <a:xfrm>
                  <a:off x="3449615"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6" name="Rectangle 155"/>
                <p:cNvSpPr/>
                <p:nvPr/>
              </p:nvSpPr>
              <p:spPr bwMode="gray">
                <a:xfrm>
                  <a:off x="1008818"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700" b="1" kern="0" dirty="0">
                    <a:solidFill>
                      <a:schemeClr val="bg1"/>
                    </a:solidFill>
                    <a:latin typeface="Arial Narrow"/>
                    <a:cs typeface="Arial Narrow"/>
                  </a:endParaRPr>
                </a:p>
              </p:txBody>
            </p:sp>
            <p:sp>
              <p:nvSpPr>
                <p:cNvPr id="157" name="Rectangle 97"/>
                <p:cNvSpPr>
                  <a:spLocks noChangeArrowheads="1"/>
                </p:cNvSpPr>
                <p:nvPr/>
              </p:nvSpPr>
              <p:spPr bwMode="auto">
                <a:xfrm>
                  <a:off x="635560" y="135104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8" name="Rectangle 97"/>
                <p:cNvSpPr>
                  <a:spLocks noChangeArrowheads="1"/>
                </p:cNvSpPr>
                <p:nvPr/>
              </p:nvSpPr>
              <p:spPr bwMode="auto">
                <a:xfrm>
                  <a:off x="635560" y="145590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59" name="Rectangle 97"/>
                <p:cNvSpPr>
                  <a:spLocks noChangeArrowheads="1"/>
                </p:cNvSpPr>
                <p:nvPr/>
              </p:nvSpPr>
              <p:spPr bwMode="auto">
                <a:xfrm>
                  <a:off x="1751589"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0" name="Rectangle 97"/>
                <p:cNvSpPr>
                  <a:spLocks noChangeArrowheads="1"/>
                </p:cNvSpPr>
                <p:nvPr/>
              </p:nvSpPr>
              <p:spPr bwMode="auto">
                <a:xfrm>
                  <a:off x="2106121"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1" name="Rectangle 97"/>
                <p:cNvSpPr>
                  <a:spLocks noChangeArrowheads="1"/>
                </p:cNvSpPr>
                <p:nvPr/>
              </p:nvSpPr>
              <p:spPr bwMode="auto">
                <a:xfrm>
                  <a:off x="1751589"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2" name="Rectangle 97"/>
                <p:cNvSpPr>
                  <a:spLocks noChangeArrowheads="1"/>
                </p:cNvSpPr>
                <p:nvPr/>
              </p:nvSpPr>
              <p:spPr bwMode="auto">
                <a:xfrm>
                  <a:off x="2106121"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3" name="Rectangle 97"/>
                <p:cNvSpPr>
                  <a:spLocks noChangeArrowheads="1"/>
                </p:cNvSpPr>
                <p:nvPr/>
              </p:nvSpPr>
              <p:spPr bwMode="auto">
                <a:xfrm>
                  <a:off x="1117425" y="207508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4" name="Rectangle 97"/>
                <p:cNvSpPr>
                  <a:spLocks noChangeArrowheads="1"/>
                </p:cNvSpPr>
                <p:nvPr/>
              </p:nvSpPr>
              <p:spPr bwMode="auto">
                <a:xfrm>
                  <a:off x="1117425" y="216497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5" name="Rectangle 97"/>
                <p:cNvSpPr>
                  <a:spLocks noChangeArrowheads="1"/>
                </p:cNvSpPr>
                <p:nvPr/>
              </p:nvSpPr>
              <p:spPr bwMode="auto">
                <a:xfrm>
                  <a:off x="2597973"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6" name="Rectangle 97"/>
                <p:cNvSpPr>
                  <a:spLocks noChangeArrowheads="1"/>
                </p:cNvSpPr>
                <p:nvPr/>
              </p:nvSpPr>
              <p:spPr bwMode="auto">
                <a:xfrm>
                  <a:off x="2952506"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8" name="Rectangle 97"/>
                <p:cNvSpPr>
                  <a:spLocks noChangeArrowheads="1"/>
                </p:cNvSpPr>
                <p:nvPr/>
              </p:nvSpPr>
              <p:spPr bwMode="auto">
                <a:xfrm>
                  <a:off x="2952506"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69" name="Rectangle 97"/>
                <p:cNvSpPr>
                  <a:spLocks noChangeArrowheads="1"/>
                </p:cNvSpPr>
                <p:nvPr/>
              </p:nvSpPr>
              <p:spPr bwMode="auto">
                <a:xfrm>
                  <a:off x="3444357"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0" name="Rectangle 97"/>
                <p:cNvSpPr>
                  <a:spLocks noChangeArrowheads="1"/>
                </p:cNvSpPr>
                <p:nvPr/>
              </p:nvSpPr>
              <p:spPr bwMode="auto">
                <a:xfrm>
                  <a:off x="3798890"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1" name="Rectangle 97"/>
                <p:cNvSpPr>
                  <a:spLocks noChangeArrowheads="1"/>
                </p:cNvSpPr>
                <p:nvPr/>
              </p:nvSpPr>
              <p:spPr bwMode="auto">
                <a:xfrm>
                  <a:off x="3444357"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2" name="Rectangle 97"/>
                <p:cNvSpPr>
                  <a:spLocks noChangeArrowheads="1"/>
                </p:cNvSpPr>
                <p:nvPr/>
              </p:nvSpPr>
              <p:spPr bwMode="auto">
                <a:xfrm>
                  <a:off x="3798890"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3" name="Rectangle 97"/>
                <p:cNvSpPr>
                  <a:spLocks noChangeArrowheads="1"/>
                </p:cNvSpPr>
                <p:nvPr/>
              </p:nvSpPr>
              <p:spPr bwMode="auto">
                <a:xfrm>
                  <a:off x="185645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5" name="Rectangle 97"/>
                <p:cNvSpPr>
                  <a:spLocks noChangeArrowheads="1"/>
                </p:cNvSpPr>
                <p:nvPr/>
              </p:nvSpPr>
              <p:spPr bwMode="auto">
                <a:xfrm>
                  <a:off x="185645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6" name="Rectangle 97"/>
                <p:cNvSpPr>
                  <a:spLocks noChangeArrowheads="1"/>
                </p:cNvSpPr>
                <p:nvPr/>
              </p:nvSpPr>
              <p:spPr bwMode="auto">
                <a:xfrm>
                  <a:off x="221098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8" name="Rectangle 97"/>
                <p:cNvSpPr>
                  <a:spLocks noChangeArrowheads="1"/>
                </p:cNvSpPr>
                <p:nvPr/>
              </p:nvSpPr>
              <p:spPr bwMode="auto">
                <a:xfrm>
                  <a:off x="302491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79" name="Rectangle 97"/>
                <p:cNvSpPr>
                  <a:spLocks noChangeArrowheads="1"/>
                </p:cNvSpPr>
                <p:nvPr/>
              </p:nvSpPr>
              <p:spPr bwMode="auto">
                <a:xfrm>
                  <a:off x="2670378"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0" name="Rectangle 97"/>
                <p:cNvSpPr>
                  <a:spLocks noChangeArrowheads="1"/>
                </p:cNvSpPr>
                <p:nvPr/>
              </p:nvSpPr>
              <p:spPr bwMode="auto">
                <a:xfrm>
                  <a:off x="302491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1" name="Rectangle 97"/>
                <p:cNvSpPr>
                  <a:spLocks noChangeArrowheads="1"/>
                </p:cNvSpPr>
                <p:nvPr/>
              </p:nvSpPr>
              <p:spPr bwMode="auto">
                <a:xfrm>
                  <a:off x="3484304"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2" name="Rectangle 97"/>
                <p:cNvSpPr>
                  <a:spLocks noChangeArrowheads="1"/>
                </p:cNvSpPr>
                <p:nvPr/>
              </p:nvSpPr>
              <p:spPr bwMode="auto">
                <a:xfrm>
                  <a:off x="3838837"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3" name="Rectangle 97"/>
                <p:cNvSpPr>
                  <a:spLocks noChangeArrowheads="1"/>
                </p:cNvSpPr>
                <p:nvPr/>
              </p:nvSpPr>
              <p:spPr bwMode="auto">
                <a:xfrm>
                  <a:off x="3484304"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4" name="Rectangle 97"/>
                <p:cNvSpPr>
                  <a:spLocks noChangeArrowheads="1"/>
                </p:cNvSpPr>
                <p:nvPr/>
              </p:nvSpPr>
              <p:spPr bwMode="auto">
                <a:xfrm>
                  <a:off x="3838837"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5" name="Rectangle 97"/>
                <p:cNvSpPr>
                  <a:spLocks noChangeArrowheads="1"/>
                </p:cNvSpPr>
                <p:nvPr/>
              </p:nvSpPr>
              <p:spPr bwMode="auto">
                <a:xfrm>
                  <a:off x="1042523"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6" name="Rectangle 97"/>
                <p:cNvSpPr>
                  <a:spLocks noChangeArrowheads="1"/>
                </p:cNvSpPr>
                <p:nvPr/>
              </p:nvSpPr>
              <p:spPr bwMode="auto">
                <a:xfrm>
                  <a:off x="1397056"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7" name="Rectangle 97"/>
                <p:cNvSpPr>
                  <a:spLocks noChangeArrowheads="1"/>
                </p:cNvSpPr>
                <p:nvPr/>
              </p:nvSpPr>
              <p:spPr bwMode="auto">
                <a:xfrm>
                  <a:off x="104252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8" name="Rectangle 97"/>
                <p:cNvSpPr>
                  <a:spLocks noChangeArrowheads="1"/>
                </p:cNvSpPr>
                <p:nvPr/>
              </p:nvSpPr>
              <p:spPr bwMode="auto">
                <a:xfrm>
                  <a:off x="1397056"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89" name="Rectangle 97"/>
                <p:cNvSpPr>
                  <a:spLocks noChangeArrowheads="1"/>
                </p:cNvSpPr>
                <p:nvPr/>
              </p:nvSpPr>
              <p:spPr bwMode="auto">
                <a:xfrm>
                  <a:off x="1149882" y="135104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0" name="Rectangle 97"/>
                <p:cNvSpPr>
                  <a:spLocks noChangeArrowheads="1"/>
                </p:cNvSpPr>
                <p:nvPr/>
              </p:nvSpPr>
              <p:spPr bwMode="auto">
                <a:xfrm>
                  <a:off x="1149882" y="145590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1" name="Rectangle 97"/>
                <p:cNvSpPr>
                  <a:spLocks noChangeArrowheads="1"/>
                </p:cNvSpPr>
                <p:nvPr/>
              </p:nvSpPr>
              <p:spPr bwMode="auto">
                <a:xfrm>
                  <a:off x="635560"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2" name="Rectangle 97"/>
                <p:cNvSpPr>
                  <a:spLocks noChangeArrowheads="1"/>
                </p:cNvSpPr>
                <p:nvPr/>
              </p:nvSpPr>
              <p:spPr bwMode="auto">
                <a:xfrm>
                  <a:off x="635560" y="179545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3" name="Rectangle 97"/>
                <p:cNvSpPr>
                  <a:spLocks noChangeArrowheads="1"/>
                </p:cNvSpPr>
                <p:nvPr/>
              </p:nvSpPr>
              <p:spPr bwMode="auto">
                <a:xfrm>
                  <a:off x="1149882"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4" name="Rectangle 97"/>
                <p:cNvSpPr>
                  <a:spLocks noChangeArrowheads="1"/>
                </p:cNvSpPr>
                <p:nvPr/>
              </p:nvSpPr>
              <p:spPr bwMode="auto">
                <a:xfrm>
                  <a:off x="1149882" y="179545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5" name="Rectangle 97"/>
                <p:cNvSpPr>
                  <a:spLocks noChangeArrowheads="1"/>
                </p:cNvSpPr>
                <p:nvPr/>
              </p:nvSpPr>
              <p:spPr bwMode="auto">
                <a:xfrm>
                  <a:off x="1117425" y="232642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6" name="Rectangle 97"/>
                <p:cNvSpPr>
                  <a:spLocks noChangeArrowheads="1"/>
                </p:cNvSpPr>
                <p:nvPr/>
              </p:nvSpPr>
              <p:spPr bwMode="auto">
                <a:xfrm>
                  <a:off x="1117425" y="241630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7" name="Rectangle 97"/>
                <p:cNvSpPr>
                  <a:spLocks noChangeArrowheads="1"/>
                </p:cNvSpPr>
                <p:nvPr/>
              </p:nvSpPr>
              <p:spPr bwMode="auto">
                <a:xfrm>
                  <a:off x="1117425" y="257776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8" name="Rectangle 97"/>
                <p:cNvSpPr>
                  <a:spLocks noChangeArrowheads="1"/>
                </p:cNvSpPr>
                <p:nvPr/>
              </p:nvSpPr>
              <p:spPr bwMode="auto">
                <a:xfrm>
                  <a:off x="1117425" y="266764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199" name="Rectangle 97"/>
                <p:cNvSpPr>
                  <a:spLocks noChangeArrowheads="1"/>
                </p:cNvSpPr>
                <p:nvPr/>
              </p:nvSpPr>
              <p:spPr bwMode="auto">
                <a:xfrm>
                  <a:off x="1117425" y="28290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0" name="Rectangle 97"/>
                <p:cNvSpPr>
                  <a:spLocks noChangeArrowheads="1"/>
                </p:cNvSpPr>
                <p:nvPr/>
              </p:nvSpPr>
              <p:spPr bwMode="auto">
                <a:xfrm>
                  <a:off x="1117425" y="29189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4" name="Rectangle 97"/>
                <p:cNvSpPr>
                  <a:spLocks noChangeArrowheads="1"/>
                </p:cNvSpPr>
                <p:nvPr/>
              </p:nvSpPr>
              <p:spPr bwMode="auto">
                <a:xfrm>
                  <a:off x="1781549"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5" name="Rectangle 97"/>
                <p:cNvSpPr>
                  <a:spLocks noChangeArrowheads="1"/>
                </p:cNvSpPr>
                <p:nvPr/>
              </p:nvSpPr>
              <p:spPr bwMode="auto">
                <a:xfrm>
                  <a:off x="1781549"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6" name="Rectangle 97"/>
                <p:cNvSpPr>
                  <a:spLocks noChangeArrowheads="1"/>
                </p:cNvSpPr>
                <p:nvPr/>
              </p:nvSpPr>
              <p:spPr bwMode="auto">
                <a:xfrm>
                  <a:off x="1781549"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09" name="Rectangle 97"/>
                <p:cNvSpPr>
                  <a:spLocks noChangeArrowheads="1"/>
                </p:cNvSpPr>
                <p:nvPr/>
              </p:nvSpPr>
              <p:spPr bwMode="auto">
                <a:xfrm>
                  <a:off x="2490615"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0" name="Rectangle 97"/>
                <p:cNvSpPr>
                  <a:spLocks noChangeArrowheads="1"/>
                </p:cNvSpPr>
                <p:nvPr/>
              </p:nvSpPr>
              <p:spPr bwMode="auto">
                <a:xfrm>
                  <a:off x="2490615"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1" name="Rectangle 97"/>
                <p:cNvSpPr>
                  <a:spLocks noChangeArrowheads="1"/>
                </p:cNvSpPr>
                <p:nvPr/>
              </p:nvSpPr>
              <p:spPr bwMode="auto">
                <a:xfrm>
                  <a:off x="2490615"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2" name="Rectangle 97"/>
                <p:cNvSpPr>
                  <a:spLocks noChangeArrowheads="1"/>
                </p:cNvSpPr>
                <p:nvPr/>
              </p:nvSpPr>
              <p:spPr bwMode="auto">
                <a:xfrm>
                  <a:off x="2490615"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3" name="Rectangle 97"/>
                <p:cNvSpPr>
                  <a:spLocks noChangeArrowheads="1"/>
                </p:cNvSpPr>
                <p:nvPr/>
              </p:nvSpPr>
              <p:spPr bwMode="auto">
                <a:xfrm>
                  <a:off x="3187196"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4" name="Rectangle 97"/>
                <p:cNvSpPr>
                  <a:spLocks noChangeArrowheads="1"/>
                </p:cNvSpPr>
                <p:nvPr/>
              </p:nvSpPr>
              <p:spPr bwMode="auto">
                <a:xfrm>
                  <a:off x="3187196"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5" name="Rectangle 97"/>
                <p:cNvSpPr>
                  <a:spLocks noChangeArrowheads="1"/>
                </p:cNvSpPr>
                <p:nvPr/>
              </p:nvSpPr>
              <p:spPr bwMode="auto">
                <a:xfrm>
                  <a:off x="3187196"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6" name="Rectangle 97"/>
                <p:cNvSpPr>
                  <a:spLocks noChangeArrowheads="1"/>
                </p:cNvSpPr>
                <p:nvPr/>
              </p:nvSpPr>
              <p:spPr bwMode="auto">
                <a:xfrm>
                  <a:off x="3187196"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7" name="Rectangle 97"/>
                <p:cNvSpPr>
                  <a:spLocks noChangeArrowheads="1"/>
                </p:cNvSpPr>
                <p:nvPr/>
              </p:nvSpPr>
              <p:spPr bwMode="auto">
                <a:xfrm>
                  <a:off x="3187196"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8" name="Rectangle 97"/>
                <p:cNvSpPr>
                  <a:spLocks noChangeArrowheads="1"/>
                </p:cNvSpPr>
                <p:nvPr/>
              </p:nvSpPr>
              <p:spPr bwMode="auto">
                <a:xfrm>
                  <a:off x="3187196"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19" name="Rectangle 97"/>
                <p:cNvSpPr>
                  <a:spLocks noChangeArrowheads="1"/>
                </p:cNvSpPr>
                <p:nvPr/>
              </p:nvSpPr>
              <p:spPr bwMode="auto">
                <a:xfrm>
                  <a:off x="3883778"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1" name="Rectangle 97"/>
                <p:cNvSpPr>
                  <a:spLocks noChangeArrowheads="1"/>
                </p:cNvSpPr>
                <p:nvPr/>
              </p:nvSpPr>
              <p:spPr bwMode="auto">
                <a:xfrm>
                  <a:off x="3883778"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2" name="Rectangle 97"/>
                <p:cNvSpPr>
                  <a:spLocks noChangeArrowheads="1"/>
                </p:cNvSpPr>
                <p:nvPr/>
              </p:nvSpPr>
              <p:spPr bwMode="auto">
                <a:xfrm>
                  <a:off x="3883778"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3" name="Rectangle 97"/>
                <p:cNvSpPr>
                  <a:spLocks noChangeArrowheads="1"/>
                </p:cNvSpPr>
                <p:nvPr/>
              </p:nvSpPr>
              <p:spPr bwMode="auto">
                <a:xfrm>
                  <a:off x="3883778"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sp>
              <p:nvSpPr>
                <p:cNvPr id="224" name="Rectangle 223"/>
                <p:cNvSpPr>
                  <a:spLocks noChangeArrowheads="1"/>
                </p:cNvSpPr>
                <p:nvPr/>
              </p:nvSpPr>
              <p:spPr bwMode="auto">
                <a:xfrm>
                  <a:off x="3883778"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500" kern="0" dirty="0">
                    <a:solidFill>
                      <a:srgbClr val="000000"/>
                    </a:solidFill>
                    <a:latin typeface="Arial Narrow"/>
                    <a:cs typeface="Arial Narrow"/>
                  </a:endParaRPr>
                </a:p>
              </p:txBody>
            </p:sp>
          </p:grpSp>
        </p:grpSp>
      </p:grpSp>
      <p:sp>
        <p:nvSpPr>
          <p:cNvPr id="201" name="Title 1"/>
          <p:cNvSpPr txBox="1">
            <a:spLocks/>
          </p:cNvSpPr>
          <p:nvPr/>
        </p:nvSpPr>
        <p:spPr>
          <a:xfrm>
            <a:off x="1601902" y="74425"/>
            <a:ext cx="8989783" cy="577214"/>
          </a:xfrm>
          <a:prstGeom prst="rect">
            <a:avLst/>
          </a:prstGeom>
        </p:spPr>
        <p:txBody>
          <a:bodyPr tIns="0" bIns="0" anchor="ctr" anchorCtr="0"/>
          <a:lstStyle/>
          <a:p>
            <a:pPr algn="ctr"/>
            <a:r>
              <a:rPr lang="en-US" sz="2000" b="1" cap="all" dirty="0"/>
              <a:t> Two value chain elements representing different lines of business</a:t>
            </a:r>
            <a:endParaRPr lang="en-GB" sz="2000" b="1" kern="0" cap="all" dirty="0">
              <a:solidFill>
                <a:schemeClr val="tx2"/>
              </a:solidFill>
              <a:latin typeface="+mj-lt"/>
              <a:ea typeface="+mj-ea"/>
              <a:cs typeface="+mj-cs"/>
            </a:endParaRPr>
          </a:p>
        </p:txBody>
      </p:sp>
    </p:spTree>
  </p:cSld>
  <p:clrMapOvr>
    <a:masterClrMapping/>
  </p:clrMapOvr>
  <p:transition>
    <p:wipe dir="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D70FD-98A2-47F1-A95E-0E336F1DD554}"/>
              </a:ext>
            </a:extLst>
          </p:cNvPr>
          <p:cNvSpPr>
            <a:spLocks noGrp="1"/>
          </p:cNvSpPr>
          <p:nvPr>
            <p:ph type="title"/>
          </p:nvPr>
        </p:nvSpPr>
        <p:spPr/>
        <p:txBody>
          <a:bodyPr>
            <a:normAutofit/>
          </a:bodyPr>
          <a:lstStyle/>
          <a:p>
            <a:r>
              <a:rPr lang="en-US" sz="2000" b="1" noProof="0" dirty="0"/>
              <a:t>The (live mapped) BIAN Service Landscape. </a:t>
            </a:r>
          </a:p>
        </p:txBody>
      </p:sp>
      <p:sp>
        <p:nvSpPr>
          <p:cNvPr id="3" name="Text Placeholder 2">
            <a:extLst>
              <a:ext uri="{FF2B5EF4-FFF2-40B4-BE49-F238E27FC236}">
                <a16:creationId xmlns:a16="http://schemas.microsoft.com/office/drawing/2014/main" id="{076D04FE-F604-4FCA-A729-76B49468CB10}"/>
              </a:ext>
            </a:extLst>
          </p:cNvPr>
          <p:cNvSpPr>
            <a:spLocks noGrp="1"/>
          </p:cNvSpPr>
          <p:nvPr>
            <p:ph type="body" sz="quarter" idx="10"/>
          </p:nvPr>
        </p:nvSpPr>
        <p:spPr>
          <a:xfrm>
            <a:off x="408163" y="766291"/>
            <a:ext cx="11521280" cy="5544616"/>
          </a:xfrm>
        </p:spPr>
        <p:txBody>
          <a:bodyPr/>
          <a:lstStyle/>
          <a:p>
            <a:r>
              <a:rPr lang="en-US" b="1" noProof="0" dirty="0"/>
              <a:t>Set of defined artifacts:  		</a:t>
            </a:r>
            <a:r>
              <a:rPr lang="en-US" noProof="0" dirty="0"/>
              <a:t>(follow links to display </a:t>
            </a:r>
            <a:r>
              <a:rPr lang="en-US" dirty="0"/>
              <a:t>mapped BIAN Service Landscape</a:t>
            </a:r>
            <a:r>
              <a:rPr lang="en-US" noProof="0" dirty="0"/>
              <a:t>)</a:t>
            </a:r>
          </a:p>
          <a:p>
            <a:r>
              <a:rPr lang="en-US" noProof="0" dirty="0">
                <a:hlinkClick r:id="rId3"/>
              </a:rPr>
              <a:t>The BIAN META MODEL</a:t>
            </a:r>
            <a:r>
              <a:rPr lang="en-US" noProof="0" dirty="0"/>
              <a:t> (based on ISO 20022)</a:t>
            </a:r>
          </a:p>
          <a:p>
            <a:r>
              <a:rPr lang="en-US" noProof="0" dirty="0"/>
              <a:t>The BIAN Business Vocabulary</a:t>
            </a:r>
          </a:p>
          <a:p>
            <a:r>
              <a:rPr lang="en-US" noProof="0" dirty="0">
                <a:hlinkClick r:id="rId4"/>
              </a:rPr>
              <a:t>The high-level BIAN reference map</a:t>
            </a:r>
            <a:r>
              <a:rPr lang="en-US" noProof="0" dirty="0"/>
              <a:t>: The BIAN Service landscape</a:t>
            </a:r>
          </a:p>
          <a:p>
            <a:r>
              <a:rPr lang="en-US" noProof="0" dirty="0"/>
              <a:t>The BIAN Business Architecture</a:t>
            </a:r>
          </a:p>
          <a:p>
            <a:r>
              <a:rPr lang="en-US" noProof="0" dirty="0">
                <a:hlinkClick r:id="rId5"/>
              </a:rPr>
              <a:t>The BIAN Business Capability Model</a:t>
            </a:r>
            <a:endParaRPr lang="en-US" noProof="0" dirty="0"/>
          </a:p>
          <a:p>
            <a:r>
              <a:rPr lang="en-US" noProof="0" dirty="0">
                <a:hlinkClick r:id="rId6"/>
              </a:rPr>
              <a:t>The BIAN Service Domain Definitions</a:t>
            </a:r>
            <a:endParaRPr lang="en-US" noProof="0" dirty="0"/>
          </a:p>
          <a:p>
            <a:r>
              <a:rPr lang="en-US" noProof="0" dirty="0"/>
              <a:t>The BIAN Service Operations Definitions</a:t>
            </a:r>
          </a:p>
          <a:p>
            <a:r>
              <a:rPr lang="en-US" noProof="0" dirty="0">
                <a:hlinkClick r:id="rId7"/>
              </a:rPr>
              <a:t>The BIAN Business Scenario Definitions</a:t>
            </a:r>
            <a:endParaRPr lang="en-US" noProof="0" dirty="0"/>
          </a:p>
          <a:p>
            <a:r>
              <a:rPr lang="en-US" noProof="0" dirty="0"/>
              <a:t>The BIAN Application Architecture</a:t>
            </a:r>
          </a:p>
          <a:p>
            <a:r>
              <a:rPr lang="en-US" noProof="0" dirty="0"/>
              <a:t>The BIAN Application Capabilities (Vendor Agnostic IT Model)</a:t>
            </a:r>
          </a:p>
          <a:p>
            <a:r>
              <a:rPr lang="en-US" noProof="0" dirty="0">
                <a:hlinkClick r:id="rId8"/>
              </a:rPr>
              <a:t>The BIAN API/Message Definitions</a:t>
            </a:r>
            <a:endParaRPr lang="en-US" noProof="0" dirty="0"/>
          </a:p>
          <a:p>
            <a:r>
              <a:rPr lang="en-US" noProof="0" dirty="0">
                <a:hlinkClick r:id="rId9"/>
              </a:rPr>
              <a:t>The BIAN Information Architecture</a:t>
            </a:r>
            <a:endParaRPr lang="en-US" noProof="0" dirty="0"/>
          </a:p>
          <a:p>
            <a:r>
              <a:rPr lang="en-US" noProof="0" dirty="0">
                <a:hlinkClick r:id="rId10"/>
              </a:rPr>
              <a:t>The BIAN Business Object Model</a:t>
            </a:r>
            <a:r>
              <a:rPr lang="en-US" noProof="0" dirty="0"/>
              <a:t>, aligned with ISO 20022</a:t>
            </a:r>
          </a:p>
          <a:p>
            <a:r>
              <a:rPr lang="en-US" noProof="0" dirty="0">
                <a:hlinkClick r:id="rId11"/>
              </a:rPr>
              <a:t>The BIAN API Classification Guideline</a:t>
            </a:r>
            <a:r>
              <a:rPr lang="en-US" dirty="0"/>
              <a:t>                      (links available at </a:t>
            </a:r>
            <a:r>
              <a:rPr lang="en-US" dirty="0">
                <a:hlinkClick r:id="rId12"/>
              </a:rPr>
              <a:t>https://bian.org/servicelandscape-8-0/</a:t>
            </a:r>
            <a:r>
              <a:rPr lang="en-US" dirty="0"/>
              <a:t>)</a:t>
            </a:r>
            <a:endParaRPr lang="en-US" noProof="0" dirty="0"/>
          </a:p>
        </p:txBody>
      </p:sp>
    </p:spTree>
    <p:extLst>
      <p:ext uri="{BB962C8B-B14F-4D97-AF65-F5344CB8AC3E}">
        <p14:creationId xmlns:p14="http://schemas.microsoft.com/office/powerpoint/2010/main" val="700684050"/>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 name="Group 153"/>
          <p:cNvGrpSpPr/>
          <p:nvPr/>
        </p:nvGrpSpPr>
        <p:grpSpPr>
          <a:xfrm>
            <a:off x="588182" y="766291"/>
            <a:ext cx="11017224" cy="5593600"/>
            <a:chOff x="479537" y="1757746"/>
            <a:chExt cx="8179587" cy="3815995"/>
          </a:xfrm>
        </p:grpSpPr>
        <p:grpSp>
          <p:nvGrpSpPr>
            <p:cNvPr id="246" name="Group 245"/>
            <p:cNvGrpSpPr/>
            <p:nvPr/>
          </p:nvGrpSpPr>
          <p:grpSpPr>
            <a:xfrm>
              <a:off x="479537" y="1757747"/>
              <a:ext cx="3850654" cy="3815994"/>
              <a:chOff x="342987" y="1266164"/>
              <a:chExt cx="3850654" cy="4070606"/>
            </a:xfrm>
          </p:grpSpPr>
          <p:sp>
            <p:nvSpPr>
              <p:cNvPr id="58" name="Rectangle 57"/>
              <p:cNvSpPr/>
              <p:nvPr/>
            </p:nvSpPr>
            <p:spPr>
              <a:xfrm>
                <a:off x="845756" y="2022375"/>
                <a:ext cx="2945797" cy="1511996"/>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1000" b="1" dirty="0">
                    <a:solidFill>
                      <a:srgbClr val="5F6062"/>
                    </a:solidFill>
                  </a:rPr>
                  <a:t>Shared Services &amp; Cross Entity Coordination</a:t>
                </a:r>
              </a:p>
            </p:txBody>
          </p:sp>
          <p:sp>
            <p:nvSpPr>
              <p:cNvPr id="59" name="Pentagon 58"/>
              <p:cNvSpPr/>
              <p:nvPr/>
            </p:nvSpPr>
            <p:spPr>
              <a:xfrm>
                <a:off x="1449045" y="2514161"/>
                <a:ext cx="497926" cy="624446"/>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60" name="Chevron 59"/>
              <p:cNvSpPr/>
              <p:nvPr/>
            </p:nvSpPr>
            <p:spPr>
              <a:xfrm>
                <a:off x="2773120" y="2514161"/>
                <a:ext cx="508403" cy="624446"/>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61" name="Chevron 60"/>
              <p:cNvSpPr/>
              <p:nvPr/>
            </p:nvSpPr>
            <p:spPr>
              <a:xfrm>
                <a:off x="1888174" y="2514161"/>
                <a:ext cx="943742" cy="624446"/>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62" name="Chevron 61"/>
              <p:cNvSpPr/>
              <p:nvPr/>
            </p:nvSpPr>
            <p:spPr>
              <a:xfrm>
                <a:off x="3222727" y="2514161"/>
                <a:ext cx="508403" cy="624446"/>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76" name="Rectangle 75"/>
              <p:cNvSpPr/>
              <p:nvPr/>
            </p:nvSpPr>
            <p:spPr>
              <a:xfrm>
                <a:off x="900081" y="2071690"/>
                <a:ext cx="508403" cy="404947"/>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77" name="Freeform 76"/>
              <p:cNvSpPr/>
              <p:nvPr/>
            </p:nvSpPr>
            <p:spPr>
              <a:xfrm>
                <a:off x="1449045" y="2198972"/>
                <a:ext cx="2180244" cy="27962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78" name="Freeform 77"/>
              <p:cNvSpPr/>
              <p:nvPr/>
            </p:nvSpPr>
            <p:spPr>
              <a:xfrm flipV="1">
                <a:off x="1002882" y="3174175"/>
                <a:ext cx="2627174" cy="279622"/>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80" name="Rectangle 79"/>
              <p:cNvSpPr/>
              <p:nvPr/>
            </p:nvSpPr>
            <p:spPr>
              <a:xfrm>
                <a:off x="1002882" y="2514161"/>
                <a:ext cx="405603" cy="624446"/>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81" name="Rectangle 80"/>
              <p:cNvSpPr>
                <a:spLocks noChangeAspect="1"/>
              </p:cNvSpPr>
              <p:nvPr/>
            </p:nvSpPr>
            <p:spPr bwMode="gray">
              <a:xfrm>
                <a:off x="1397251" y="2672156"/>
                <a:ext cx="600557" cy="251997"/>
              </a:xfrm>
              <a:prstGeom prst="rect">
                <a:avLst/>
              </a:prstGeom>
              <a:solidFill>
                <a:srgbClr val="FF0000"/>
              </a:solidFill>
              <a:ln w="9525" cap="flat" cmpd="sng" algn="ctr">
                <a:solidFill>
                  <a:srgbClr val="000000"/>
                </a:solidFill>
                <a:prstDash val="solid"/>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1050" b="1" kern="0" dirty="0">
                    <a:solidFill>
                      <a:schemeClr val="bg1"/>
                    </a:solidFill>
                    <a:latin typeface="Arial Narrow"/>
                    <a:cs typeface="Arial Narrow"/>
                  </a:rPr>
                  <a:t>Custodial Serivces</a:t>
                </a:r>
              </a:p>
            </p:txBody>
          </p:sp>
          <p:sp>
            <p:nvSpPr>
              <p:cNvPr id="83" name="Rectangle 82"/>
              <p:cNvSpPr/>
              <p:nvPr/>
            </p:nvSpPr>
            <p:spPr>
              <a:xfrm>
                <a:off x="845756" y="3695833"/>
                <a:ext cx="1732020" cy="899996"/>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5F6062"/>
                  </a:solidFill>
                </a:endParaRPr>
              </a:p>
            </p:txBody>
          </p:sp>
          <p:sp>
            <p:nvSpPr>
              <p:cNvPr id="84" name="Pentagon 83"/>
              <p:cNvSpPr/>
              <p:nvPr/>
            </p:nvSpPr>
            <p:spPr>
              <a:xfrm>
                <a:off x="1199918" y="3993282"/>
                <a:ext cx="296384" cy="371693"/>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85" name="Chevron 84"/>
              <p:cNvSpPr/>
              <p:nvPr/>
            </p:nvSpPr>
            <p:spPr>
              <a:xfrm>
                <a:off x="1988057" y="3993282"/>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86" name="Chevron 85"/>
              <p:cNvSpPr/>
              <p:nvPr/>
            </p:nvSpPr>
            <p:spPr>
              <a:xfrm>
                <a:off x="1461304" y="3993282"/>
                <a:ext cx="561751" cy="371693"/>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87" name="Chevron 86"/>
              <p:cNvSpPr/>
              <p:nvPr/>
            </p:nvSpPr>
            <p:spPr>
              <a:xfrm>
                <a:off x="2255680" y="3993282"/>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88" name="Rectangle 87"/>
              <p:cNvSpPr/>
              <p:nvPr/>
            </p:nvSpPr>
            <p:spPr>
              <a:xfrm>
                <a:off x="873154" y="3729907"/>
                <a:ext cx="302620" cy="2410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89" name="Freeform 88"/>
              <p:cNvSpPr/>
              <p:nvPr/>
            </p:nvSpPr>
            <p:spPr>
              <a:xfrm>
                <a:off x="1199918" y="3805670"/>
                <a:ext cx="1297763"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90" name="Freeform 89"/>
              <p:cNvSpPr/>
              <p:nvPr/>
            </p:nvSpPr>
            <p:spPr>
              <a:xfrm flipV="1">
                <a:off x="934345" y="4386147"/>
                <a:ext cx="1563792"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91" name="Rectangle 90"/>
              <p:cNvSpPr/>
              <p:nvPr/>
            </p:nvSpPr>
            <p:spPr>
              <a:xfrm>
                <a:off x="934345" y="3993282"/>
                <a:ext cx="241430" cy="371693"/>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92" name="Rectangle 91"/>
              <p:cNvSpPr>
                <a:spLocks noChangeAspect="1"/>
              </p:cNvSpPr>
              <p:nvPr/>
            </p:nvSpPr>
            <p:spPr bwMode="gray">
              <a:xfrm>
                <a:off x="1169088" y="4087327"/>
                <a:ext cx="357474" cy="149998"/>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Custodial Serivces</a:t>
                </a:r>
              </a:p>
            </p:txBody>
          </p:sp>
          <p:sp>
            <p:nvSpPr>
              <p:cNvPr id="93" name="Rectangle 92"/>
              <p:cNvSpPr/>
              <p:nvPr/>
            </p:nvSpPr>
            <p:spPr>
              <a:xfrm>
                <a:off x="1246000" y="3700066"/>
                <a:ext cx="1143000" cy="10298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C</a:t>
                </a:r>
              </a:p>
            </p:txBody>
          </p:sp>
          <p:sp>
            <p:nvSpPr>
              <p:cNvPr id="95" name="Rectangle 94"/>
              <p:cNvSpPr/>
              <p:nvPr/>
            </p:nvSpPr>
            <p:spPr>
              <a:xfrm>
                <a:off x="1452645" y="4066304"/>
                <a:ext cx="1732020" cy="899996"/>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5F6062"/>
                  </a:solidFill>
                </a:endParaRPr>
              </a:p>
            </p:txBody>
          </p:sp>
          <p:sp>
            <p:nvSpPr>
              <p:cNvPr id="96" name="Pentagon 95"/>
              <p:cNvSpPr/>
              <p:nvPr/>
            </p:nvSpPr>
            <p:spPr>
              <a:xfrm>
                <a:off x="1806807" y="4363753"/>
                <a:ext cx="296384" cy="371693"/>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97" name="Chevron 96"/>
              <p:cNvSpPr/>
              <p:nvPr/>
            </p:nvSpPr>
            <p:spPr>
              <a:xfrm>
                <a:off x="2594946" y="4363753"/>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98" name="Chevron 97"/>
              <p:cNvSpPr/>
              <p:nvPr/>
            </p:nvSpPr>
            <p:spPr>
              <a:xfrm>
                <a:off x="2068193" y="4363753"/>
                <a:ext cx="561751" cy="371693"/>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99" name="Chevron 98"/>
              <p:cNvSpPr/>
              <p:nvPr/>
            </p:nvSpPr>
            <p:spPr>
              <a:xfrm>
                <a:off x="2862569" y="4363753"/>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00" name="Rectangle 99"/>
              <p:cNvSpPr/>
              <p:nvPr/>
            </p:nvSpPr>
            <p:spPr>
              <a:xfrm>
                <a:off x="1480043" y="4100378"/>
                <a:ext cx="302620" cy="2410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01" name="Freeform 100"/>
              <p:cNvSpPr/>
              <p:nvPr/>
            </p:nvSpPr>
            <p:spPr>
              <a:xfrm>
                <a:off x="1806807" y="4176141"/>
                <a:ext cx="1297763"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02" name="Freeform 101"/>
              <p:cNvSpPr/>
              <p:nvPr/>
            </p:nvSpPr>
            <p:spPr>
              <a:xfrm flipV="1">
                <a:off x="1541234" y="4756618"/>
                <a:ext cx="1563792"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03" name="Rectangle 102"/>
              <p:cNvSpPr/>
              <p:nvPr/>
            </p:nvSpPr>
            <p:spPr>
              <a:xfrm>
                <a:off x="1541234" y="4363753"/>
                <a:ext cx="241430" cy="371693"/>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04" name="Rectangle 103"/>
              <p:cNvSpPr>
                <a:spLocks noChangeAspect="1"/>
              </p:cNvSpPr>
              <p:nvPr/>
            </p:nvSpPr>
            <p:spPr bwMode="gray">
              <a:xfrm>
                <a:off x="1775977" y="4457798"/>
                <a:ext cx="357474" cy="149998"/>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Custodial Serivces</a:t>
                </a:r>
              </a:p>
            </p:txBody>
          </p:sp>
          <p:sp>
            <p:nvSpPr>
              <p:cNvPr id="105" name="Rectangle 104"/>
              <p:cNvSpPr/>
              <p:nvPr/>
            </p:nvSpPr>
            <p:spPr>
              <a:xfrm>
                <a:off x="1852889" y="4070537"/>
                <a:ext cx="1143000" cy="10298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B</a:t>
                </a:r>
              </a:p>
            </p:txBody>
          </p:sp>
          <p:sp>
            <p:nvSpPr>
              <p:cNvPr id="107" name="Rectangle 106"/>
              <p:cNvSpPr/>
              <p:nvPr/>
            </p:nvSpPr>
            <p:spPr>
              <a:xfrm>
                <a:off x="2059533" y="4436774"/>
                <a:ext cx="1732020" cy="899996"/>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5F6062"/>
                  </a:solidFill>
                </a:endParaRPr>
              </a:p>
            </p:txBody>
          </p:sp>
          <p:sp>
            <p:nvSpPr>
              <p:cNvPr id="108" name="Pentagon 107"/>
              <p:cNvSpPr/>
              <p:nvPr/>
            </p:nvSpPr>
            <p:spPr>
              <a:xfrm>
                <a:off x="2413695" y="4734223"/>
                <a:ext cx="296384" cy="371693"/>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09" name="Chevron 108"/>
              <p:cNvSpPr/>
              <p:nvPr/>
            </p:nvSpPr>
            <p:spPr>
              <a:xfrm>
                <a:off x="3201834" y="4734223"/>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10" name="Chevron 109"/>
              <p:cNvSpPr/>
              <p:nvPr/>
            </p:nvSpPr>
            <p:spPr>
              <a:xfrm>
                <a:off x="2675081" y="4734223"/>
                <a:ext cx="561751" cy="371693"/>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11" name="Chevron 110"/>
              <p:cNvSpPr/>
              <p:nvPr/>
            </p:nvSpPr>
            <p:spPr>
              <a:xfrm>
                <a:off x="3469457" y="4734223"/>
                <a:ext cx="302620" cy="371693"/>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12" name="Rectangle 111"/>
              <p:cNvSpPr/>
              <p:nvPr/>
            </p:nvSpPr>
            <p:spPr>
              <a:xfrm>
                <a:off x="2086931" y="4470848"/>
                <a:ext cx="302620" cy="2410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13" name="Freeform 112"/>
              <p:cNvSpPr/>
              <p:nvPr/>
            </p:nvSpPr>
            <p:spPr>
              <a:xfrm>
                <a:off x="2413695" y="4546611"/>
                <a:ext cx="1297763"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14" name="Freeform 113"/>
              <p:cNvSpPr/>
              <p:nvPr/>
            </p:nvSpPr>
            <p:spPr>
              <a:xfrm flipV="1">
                <a:off x="2148122" y="5127088"/>
                <a:ext cx="1563792" cy="16644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15" name="Rectangle 114"/>
              <p:cNvSpPr/>
              <p:nvPr/>
            </p:nvSpPr>
            <p:spPr>
              <a:xfrm>
                <a:off x="2148122" y="4734223"/>
                <a:ext cx="241430" cy="371693"/>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16" name="Rectangle 115"/>
              <p:cNvSpPr>
                <a:spLocks noChangeAspect="1"/>
              </p:cNvSpPr>
              <p:nvPr/>
            </p:nvSpPr>
            <p:spPr bwMode="gray">
              <a:xfrm>
                <a:off x="2382865" y="4828268"/>
                <a:ext cx="357474" cy="149998"/>
              </a:xfrm>
              <a:prstGeom prst="rect">
                <a:avLst/>
              </a:prstGeom>
              <a:solidFill>
                <a:srgbClr val="FF0000">
                  <a:alpha val="44000"/>
                </a:srgbClr>
              </a:solidFill>
              <a:ln w="9525" cap="flat" cmpd="sng" algn="ctr">
                <a:solidFill>
                  <a:srgbClr val="000000"/>
                </a:solidFill>
                <a:prstDash val="sysDash"/>
                <a:round/>
                <a:headEnd type="none" w="med" len="med"/>
                <a:tailEnd type="none" w="med" len="med"/>
              </a:ln>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Custodial Serivces</a:t>
                </a:r>
              </a:p>
            </p:txBody>
          </p:sp>
          <p:sp>
            <p:nvSpPr>
              <p:cNvPr id="117" name="Rectangle 116"/>
              <p:cNvSpPr/>
              <p:nvPr/>
            </p:nvSpPr>
            <p:spPr>
              <a:xfrm>
                <a:off x="2459777" y="4441007"/>
                <a:ext cx="1143000" cy="10298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A</a:t>
                </a:r>
              </a:p>
            </p:txBody>
          </p:sp>
          <p:cxnSp>
            <p:nvCxnSpPr>
              <p:cNvPr id="118" name="Elbow Connector 117"/>
              <p:cNvCxnSpPr/>
              <p:nvPr/>
            </p:nvCxnSpPr>
            <p:spPr>
              <a:xfrm rot="10800000" flipH="1">
                <a:off x="1169087" y="2798156"/>
                <a:ext cx="228163" cy="1364171"/>
              </a:xfrm>
              <a:prstGeom prst="bentConnector3">
                <a:avLst>
                  <a:gd name="adj1" fmla="val -223894"/>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9" name="Elbow Connector 118"/>
              <p:cNvCxnSpPr/>
              <p:nvPr/>
            </p:nvCxnSpPr>
            <p:spPr>
              <a:xfrm rot="10800000">
                <a:off x="1397251" y="2798155"/>
                <a:ext cx="985614" cy="2105112"/>
              </a:xfrm>
              <a:prstGeom prst="bentConnector3">
                <a:avLst>
                  <a:gd name="adj1" fmla="val 141417"/>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20" name="Elbow Connector 119"/>
              <p:cNvCxnSpPr/>
              <p:nvPr/>
            </p:nvCxnSpPr>
            <p:spPr>
              <a:xfrm rot="10800000">
                <a:off x="1397251" y="2798155"/>
                <a:ext cx="378726" cy="1734642"/>
              </a:xfrm>
              <a:prstGeom prst="bentConnector3">
                <a:avLst>
                  <a:gd name="adj1" fmla="val 251822"/>
                </a:avLst>
              </a:prstGeom>
              <a:ln w="3810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71" name="Rectangle 170"/>
              <p:cNvSpPr/>
              <p:nvPr/>
            </p:nvSpPr>
            <p:spPr>
              <a:xfrm>
                <a:off x="342987" y="1266164"/>
                <a:ext cx="3850654" cy="751207"/>
              </a:xfrm>
              <a:prstGeom prst="rect">
                <a:avLst/>
              </a:prstGeom>
            </p:spPr>
            <p:txBody>
              <a:bodyPr wrap="square" lIns="0" rIns="0">
                <a:spAutoFit/>
              </a:bodyPr>
              <a:lstStyle/>
              <a:p>
                <a:pPr algn="ctr"/>
                <a:r>
                  <a:rPr lang="en-US" sz="2000" b="1" i="1" dirty="0">
                    <a:solidFill>
                      <a:srgbClr val="5F6062"/>
                    </a:solidFill>
                    <a:latin typeface="Helvetica"/>
                    <a:cs typeface="Helvetica"/>
                  </a:rPr>
                  <a:t>Shared/Centralized Services</a:t>
                </a:r>
                <a:r>
                  <a:rPr lang="en-US" sz="1800" b="1" dirty="0">
                    <a:solidFill>
                      <a:srgbClr val="5F6062"/>
                    </a:solidFill>
                    <a:latin typeface="Helvetica"/>
                    <a:cs typeface="Helvetica"/>
                  </a:rPr>
                  <a:t> – a connecting/proxy Service Domain links the local line of business to a shared facility</a:t>
                </a:r>
                <a:endParaRPr lang="en-US" sz="1600" dirty="0">
                  <a:solidFill>
                    <a:srgbClr val="5F6062"/>
                  </a:solidFill>
                  <a:latin typeface="Helvetica"/>
                  <a:cs typeface="Helvetica"/>
                </a:endParaRPr>
              </a:p>
            </p:txBody>
          </p:sp>
        </p:grpSp>
        <p:grpSp>
          <p:nvGrpSpPr>
            <p:cNvPr id="143" name="Group 142"/>
            <p:cNvGrpSpPr/>
            <p:nvPr/>
          </p:nvGrpSpPr>
          <p:grpSpPr>
            <a:xfrm>
              <a:off x="4808470" y="1757746"/>
              <a:ext cx="3850654" cy="3815994"/>
              <a:chOff x="4808470" y="1757746"/>
              <a:chExt cx="3850654" cy="3815994"/>
            </a:xfrm>
          </p:grpSpPr>
          <p:sp>
            <p:nvSpPr>
              <p:cNvPr id="121" name="Rectangle 120"/>
              <p:cNvSpPr/>
              <p:nvPr/>
            </p:nvSpPr>
            <p:spPr>
              <a:xfrm>
                <a:off x="5200343" y="2472358"/>
                <a:ext cx="2945797" cy="140907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r>
                  <a:rPr lang="en-US" sz="1000" b="1" dirty="0">
                    <a:solidFill>
                      <a:srgbClr val="5F6062"/>
                    </a:solidFill>
                  </a:rPr>
                  <a:t>Shared Services &amp; Cross Entity Coordination</a:t>
                </a:r>
              </a:p>
            </p:txBody>
          </p:sp>
          <p:sp>
            <p:nvSpPr>
              <p:cNvPr id="122" name="Pentagon 121"/>
              <p:cNvSpPr/>
              <p:nvPr/>
            </p:nvSpPr>
            <p:spPr>
              <a:xfrm>
                <a:off x="5799659" y="2930667"/>
                <a:ext cx="497926" cy="581939"/>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23" name="Chevron 122"/>
              <p:cNvSpPr/>
              <p:nvPr/>
            </p:nvSpPr>
            <p:spPr>
              <a:xfrm>
                <a:off x="7123734" y="2930667"/>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24" name="Chevron 123"/>
              <p:cNvSpPr/>
              <p:nvPr/>
            </p:nvSpPr>
            <p:spPr>
              <a:xfrm>
                <a:off x="6238788" y="2930667"/>
                <a:ext cx="943742" cy="581939"/>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25" name="Chevron 124"/>
              <p:cNvSpPr/>
              <p:nvPr/>
            </p:nvSpPr>
            <p:spPr>
              <a:xfrm>
                <a:off x="7573341" y="2930667"/>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26" name="Rectangle 125"/>
              <p:cNvSpPr/>
              <p:nvPr/>
            </p:nvSpPr>
            <p:spPr>
              <a:xfrm>
                <a:off x="5250695" y="2518316"/>
                <a:ext cx="508403" cy="37738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27" name="Rectangle 126"/>
              <p:cNvSpPr/>
              <p:nvPr/>
            </p:nvSpPr>
            <p:spPr>
              <a:xfrm>
                <a:off x="7578133" y="2934384"/>
                <a:ext cx="371278" cy="24330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400" b="1" dirty="0">
                    <a:solidFill>
                      <a:schemeClr val="tx1"/>
                    </a:solidFill>
                    <a:latin typeface="Helvetica"/>
                    <a:cs typeface="Helvetica"/>
                  </a:rPr>
                  <a:t>Channels </a:t>
                </a:r>
              </a:p>
            </p:txBody>
          </p:sp>
          <p:sp>
            <p:nvSpPr>
              <p:cNvPr id="128" name="Freeform 127"/>
              <p:cNvSpPr/>
              <p:nvPr/>
            </p:nvSpPr>
            <p:spPr>
              <a:xfrm>
                <a:off x="5799659" y="2636934"/>
                <a:ext cx="218024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29" name="Freeform 128"/>
              <p:cNvSpPr/>
              <p:nvPr/>
            </p:nvSpPr>
            <p:spPr>
              <a:xfrm flipV="1">
                <a:off x="5353496" y="3545753"/>
                <a:ext cx="262717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30" name="Rectangle 129"/>
              <p:cNvSpPr/>
              <p:nvPr/>
            </p:nvSpPr>
            <p:spPr bwMode="gray">
              <a:xfrm>
                <a:off x="7301762" y="2656728"/>
                <a:ext cx="559172" cy="214861"/>
              </a:xfrm>
              <a:prstGeom prst="rect">
                <a:avLst/>
              </a:prstGeom>
              <a:solidFill>
                <a:schemeClr val="accent1"/>
              </a:solidFill>
              <a:ln w="12700" cap="flat" cmpd="sng" algn="ctr">
                <a:solidFill>
                  <a:schemeClr val="tx1"/>
                </a:solidFill>
                <a:prstDash val="solid"/>
                <a:round/>
                <a:headEnd type="none" w="med" len="med"/>
                <a:tailEnd type="none" w="med" len="med"/>
              </a:ln>
              <a:effectLst>
                <a:outerShdw blurRad="40000" dist="23000" dir="5400000" rotWithShape="0">
                  <a:srgbClr val="000000">
                    <a:alpha val="35000"/>
                  </a:srgbClr>
                </a:outerShdw>
              </a:effectLst>
            </p:spPr>
            <p:txBody>
              <a:bodyPr wrap="square" lIns="0" tIns="18008" rIns="36017" bIns="18008" anchor="ctr" anchorCtr="0"/>
              <a:lstStyle/>
              <a:p>
                <a:pPr marL="0" lvl="1" algn="ctr">
                  <a:lnSpc>
                    <a:spcPct val="80000"/>
                  </a:lnSpc>
                  <a:buClr>
                    <a:srgbClr val="F0AB00"/>
                  </a:buClr>
                  <a:buSzPct val="80000"/>
                  <a:defRPr/>
                </a:pPr>
                <a:r>
                  <a:rPr lang="en-US" sz="1050" b="1" kern="0" dirty="0">
                    <a:latin typeface="Arial Narrow"/>
                    <a:cs typeface="Arial Narrow"/>
                  </a:rPr>
                  <a:t>Regulatory Compliance</a:t>
                </a:r>
              </a:p>
            </p:txBody>
          </p:sp>
          <p:sp>
            <p:nvSpPr>
              <p:cNvPr id="131" name="Rectangle 130"/>
              <p:cNvSpPr/>
              <p:nvPr/>
            </p:nvSpPr>
            <p:spPr>
              <a:xfrm>
                <a:off x="5353496" y="2930667"/>
                <a:ext cx="405603" cy="5819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33" name="Rectangle 132"/>
              <p:cNvSpPr/>
              <p:nvPr/>
            </p:nvSpPr>
            <p:spPr>
              <a:xfrm>
                <a:off x="6403778" y="4044504"/>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5F6062"/>
                  </a:solidFill>
                </a:endParaRPr>
              </a:p>
            </p:txBody>
          </p:sp>
          <p:sp>
            <p:nvSpPr>
              <p:cNvPr id="134" name="Pentagon 133"/>
              <p:cNvSpPr/>
              <p:nvPr/>
            </p:nvSpPr>
            <p:spPr>
              <a:xfrm>
                <a:off x="6757940" y="4321705"/>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35" name="Chevron 134"/>
              <p:cNvSpPr/>
              <p:nvPr/>
            </p:nvSpPr>
            <p:spPr>
              <a:xfrm>
                <a:off x="7546079" y="4321705"/>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36" name="Chevron 135"/>
              <p:cNvSpPr/>
              <p:nvPr/>
            </p:nvSpPr>
            <p:spPr>
              <a:xfrm>
                <a:off x="7019326" y="4321705"/>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37" name="Chevron 136"/>
              <p:cNvSpPr/>
              <p:nvPr/>
            </p:nvSpPr>
            <p:spPr>
              <a:xfrm>
                <a:off x="7813702" y="4321705"/>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38" name="Rectangle 137"/>
              <p:cNvSpPr/>
              <p:nvPr/>
            </p:nvSpPr>
            <p:spPr>
              <a:xfrm>
                <a:off x="6431176" y="4076259"/>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39" name="Freeform 138"/>
              <p:cNvSpPr/>
              <p:nvPr/>
            </p:nvSpPr>
            <p:spPr>
              <a:xfrm>
                <a:off x="6757940" y="4146865"/>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40" name="Freeform 139"/>
              <p:cNvSpPr/>
              <p:nvPr/>
            </p:nvSpPr>
            <p:spPr>
              <a:xfrm flipV="1">
                <a:off x="6492367" y="4687827"/>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41" name="Rectangle 140"/>
              <p:cNvSpPr/>
              <p:nvPr/>
            </p:nvSpPr>
            <p:spPr>
              <a:xfrm>
                <a:off x="6492367" y="4321705"/>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42" name="Rectangle 141"/>
              <p:cNvSpPr/>
              <p:nvPr/>
            </p:nvSpPr>
            <p:spPr>
              <a:xfrm>
                <a:off x="6804022" y="4048449"/>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C</a:t>
                </a:r>
              </a:p>
            </p:txBody>
          </p:sp>
          <p:sp>
            <p:nvSpPr>
              <p:cNvPr id="144" name="Rectangle 143"/>
              <p:cNvSpPr/>
              <p:nvPr/>
            </p:nvSpPr>
            <p:spPr>
              <a:xfrm>
                <a:off x="5797197" y="4389757"/>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000000"/>
                  </a:solidFill>
                </a:endParaRPr>
              </a:p>
            </p:txBody>
          </p:sp>
          <p:sp>
            <p:nvSpPr>
              <p:cNvPr id="145" name="Pentagon 144"/>
              <p:cNvSpPr/>
              <p:nvPr/>
            </p:nvSpPr>
            <p:spPr>
              <a:xfrm>
                <a:off x="6151359" y="4666958"/>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46" name="Chevron 145"/>
              <p:cNvSpPr/>
              <p:nvPr/>
            </p:nvSpPr>
            <p:spPr>
              <a:xfrm>
                <a:off x="6939498" y="4666958"/>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47" name="Chevron 146"/>
              <p:cNvSpPr/>
              <p:nvPr/>
            </p:nvSpPr>
            <p:spPr>
              <a:xfrm>
                <a:off x="6412745" y="4666958"/>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48" name="Chevron 147"/>
              <p:cNvSpPr/>
              <p:nvPr/>
            </p:nvSpPr>
            <p:spPr>
              <a:xfrm>
                <a:off x="7207121" y="4666958"/>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49" name="Rectangle 148"/>
              <p:cNvSpPr/>
              <p:nvPr/>
            </p:nvSpPr>
            <p:spPr>
              <a:xfrm>
                <a:off x="5824595" y="4421511"/>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50" name="Freeform 149"/>
              <p:cNvSpPr/>
              <p:nvPr/>
            </p:nvSpPr>
            <p:spPr>
              <a:xfrm>
                <a:off x="6151359" y="4492117"/>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51" name="Freeform 150"/>
              <p:cNvSpPr/>
              <p:nvPr/>
            </p:nvSpPr>
            <p:spPr>
              <a:xfrm flipV="1">
                <a:off x="5885786" y="5033080"/>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52" name="Rectangle 151"/>
              <p:cNvSpPr/>
              <p:nvPr/>
            </p:nvSpPr>
            <p:spPr>
              <a:xfrm>
                <a:off x="5885786" y="4666958"/>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53" name="Rectangle 152"/>
              <p:cNvSpPr/>
              <p:nvPr/>
            </p:nvSpPr>
            <p:spPr>
              <a:xfrm>
                <a:off x="6197441" y="4393702"/>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B</a:t>
                </a:r>
              </a:p>
            </p:txBody>
          </p:sp>
          <p:sp>
            <p:nvSpPr>
              <p:cNvPr id="155" name="Rectangle 154"/>
              <p:cNvSpPr/>
              <p:nvPr/>
            </p:nvSpPr>
            <p:spPr>
              <a:xfrm>
                <a:off x="5226001" y="4735008"/>
                <a:ext cx="1732020" cy="838732"/>
              </a:xfrm>
              <a:prstGeom prst="rect">
                <a:avLst/>
              </a:prstGeom>
              <a:solidFill>
                <a:srgbClr val="F2F2F2"/>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pPr algn="r"/>
                <a:endParaRPr lang="en-US" sz="800" b="1" dirty="0">
                  <a:solidFill>
                    <a:srgbClr val="000000"/>
                  </a:solidFill>
                </a:endParaRPr>
              </a:p>
            </p:txBody>
          </p:sp>
          <p:sp>
            <p:nvSpPr>
              <p:cNvPr id="156" name="Pentagon 155"/>
              <p:cNvSpPr/>
              <p:nvPr/>
            </p:nvSpPr>
            <p:spPr>
              <a:xfrm>
                <a:off x="5580163" y="5012209"/>
                <a:ext cx="296384" cy="346391"/>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57" name="Chevron 156"/>
              <p:cNvSpPr/>
              <p:nvPr/>
            </p:nvSpPr>
            <p:spPr>
              <a:xfrm>
                <a:off x="6368302" y="5012209"/>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58" name="Chevron 157"/>
              <p:cNvSpPr/>
              <p:nvPr/>
            </p:nvSpPr>
            <p:spPr>
              <a:xfrm>
                <a:off x="5841549" y="5012209"/>
                <a:ext cx="561751" cy="346391"/>
              </a:xfrm>
              <a:prstGeom prst="chevron">
                <a:avLst>
                  <a:gd name="adj" fmla="val 15122"/>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59" name="Chevron 158"/>
              <p:cNvSpPr/>
              <p:nvPr/>
            </p:nvSpPr>
            <p:spPr>
              <a:xfrm>
                <a:off x="6635925" y="5012209"/>
                <a:ext cx="302620" cy="346391"/>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2000" b="1" dirty="0">
                  <a:solidFill>
                    <a:srgbClr val="4F9796"/>
                  </a:solidFill>
                  <a:latin typeface="Arial Narrow"/>
                  <a:cs typeface="Arial Narrow"/>
                </a:endParaRPr>
              </a:p>
            </p:txBody>
          </p:sp>
          <p:sp>
            <p:nvSpPr>
              <p:cNvPr id="160" name="Rectangle 159"/>
              <p:cNvSpPr/>
              <p:nvPr/>
            </p:nvSpPr>
            <p:spPr>
              <a:xfrm>
                <a:off x="5253399" y="4766763"/>
                <a:ext cx="302620" cy="22463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61" name="Freeform 160"/>
              <p:cNvSpPr/>
              <p:nvPr/>
            </p:nvSpPr>
            <p:spPr>
              <a:xfrm>
                <a:off x="5580163" y="4837368"/>
                <a:ext cx="1297763"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2000" b="1" dirty="0">
                    <a:solidFill>
                      <a:schemeClr val="tx2"/>
                    </a:solidFill>
                    <a:latin typeface="Arial Narrow"/>
                    <a:cs typeface="Arial Narrow"/>
                  </a:rPr>
                  <a:t>   </a:t>
                </a:r>
              </a:p>
            </p:txBody>
          </p:sp>
          <p:sp>
            <p:nvSpPr>
              <p:cNvPr id="162" name="Freeform 161"/>
              <p:cNvSpPr/>
              <p:nvPr/>
            </p:nvSpPr>
            <p:spPr>
              <a:xfrm flipV="1">
                <a:off x="5314590" y="5378331"/>
                <a:ext cx="1563792" cy="155111"/>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2000" b="1" dirty="0">
                  <a:solidFill>
                    <a:schemeClr val="tx2"/>
                  </a:solidFill>
                  <a:latin typeface="Arial Narrow"/>
                  <a:cs typeface="Arial Narrow"/>
                </a:endParaRPr>
              </a:p>
            </p:txBody>
          </p:sp>
          <p:sp>
            <p:nvSpPr>
              <p:cNvPr id="163" name="Rectangle 162"/>
              <p:cNvSpPr/>
              <p:nvPr/>
            </p:nvSpPr>
            <p:spPr>
              <a:xfrm>
                <a:off x="5314590" y="5012209"/>
                <a:ext cx="241430" cy="346391"/>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2000" b="1" dirty="0">
                  <a:solidFill>
                    <a:schemeClr val="tx2"/>
                  </a:solidFill>
                  <a:latin typeface="Arial Narrow"/>
                  <a:cs typeface="Arial Narrow"/>
                </a:endParaRPr>
              </a:p>
            </p:txBody>
          </p:sp>
          <p:sp>
            <p:nvSpPr>
              <p:cNvPr id="164" name="Rectangle 163"/>
              <p:cNvSpPr/>
              <p:nvPr/>
            </p:nvSpPr>
            <p:spPr>
              <a:xfrm>
                <a:off x="5626245" y="4738953"/>
                <a:ext cx="1143000" cy="959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900" b="1" dirty="0">
                    <a:solidFill>
                      <a:srgbClr val="5F6062"/>
                    </a:solidFill>
                  </a:rPr>
                  <a:t>Line Of Business A</a:t>
                </a:r>
              </a:p>
            </p:txBody>
          </p:sp>
          <p:sp>
            <p:nvSpPr>
              <p:cNvPr id="165" name="Rectangle 164"/>
              <p:cNvSpPr/>
              <p:nvPr/>
            </p:nvSpPr>
            <p:spPr bwMode="gray">
              <a:xfrm>
                <a:off x="7666948" y="4162385"/>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Regulatory Compliance</a:t>
                </a:r>
              </a:p>
            </p:txBody>
          </p:sp>
          <p:cxnSp>
            <p:nvCxnSpPr>
              <p:cNvPr id="166" name="Straight Arrow Connector 165"/>
              <p:cNvCxnSpPr>
                <a:stCxn id="130" idx="2"/>
                <a:endCxn id="165" idx="0"/>
              </p:cNvCxnSpPr>
              <p:nvPr/>
            </p:nvCxnSpPr>
            <p:spPr>
              <a:xfrm rot="16200000" flipH="1">
                <a:off x="7060584" y="3392352"/>
                <a:ext cx="1290796" cy="249268"/>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67" name="Rectangle 166"/>
              <p:cNvSpPr/>
              <p:nvPr/>
            </p:nvSpPr>
            <p:spPr bwMode="gray">
              <a:xfrm>
                <a:off x="7060523" y="4508573"/>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Regulatory Compliance</a:t>
                </a:r>
              </a:p>
            </p:txBody>
          </p:sp>
          <p:sp>
            <p:nvSpPr>
              <p:cNvPr id="168" name="Rectangle 167"/>
              <p:cNvSpPr/>
              <p:nvPr/>
            </p:nvSpPr>
            <p:spPr bwMode="gray">
              <a:xfrm>
                <a:off x="6489023" y="4851802"/>
                <a:ext cx="327335" cy="123318"/>
              </a:xfrm>
              <a:prstGeom prst="rect">
                <a:avLst/>
              </a:prstGeom>
              <a:solidFill>
                <a:srgbClr val="C1CD19">
                  <a:alpha val="38000"/>
                </a:srgbClr>
              </a:solidFill>
              <a:ln w="12700" cap="flat" cmpd="sng" algn="ctr">
                <a:solidFill>
                  <a:schemeClr val="tx1"/>
                </a:solidFill>
                <a:prstDash val="sysDash"/>
                <a:round/>
                <a:headEnd type="none" w="med" len="med"/>
                <a:tailEnd type="none" w="med" len="med"/>
              </a:ln>
              <a:effectLst>
                <a:outerShdw blurRad="40000" dist="23000" dir="5400000" rotWithShape="0">
                  <a:srgbClr val="000000">
                    <a:alpha val="35000"/>
                  </a:srgbClr>
                </a:outerShdw>
              </a:effectLst>
            </p:spPr>
            <p:txBody>
              <a:bodyPr wrap="square" lIns="0" tIns="18008" rIns="0" bIns="18008" anchor="ctr" anchorCtr="0"/>
              <a:lstStyle/>
              <a:p>
                <a:pPr marL="0" lvl="1" algn="ctr">
                  <a:lnSpc>
                    <a:spcPct val="80000"/>
                  </a:lnSpc>
                  <a:buClr>
                    <a:srgbClr val="F0AB00"/>
                  </a:buClr>
                  <a:buSzPct val="80000"/>
                  <a:defRPr/>
                </a:pPr>
                <a:r>
                  <a:rPr lang="en-US" sz="800" kern="0" dirty="0">
                    <a:solidFill>
                      <a:schemeClr val="bg1"/>
                    </a:solidFill>
                    <a:latin typeface="Arial Narrow"/>
                    <a:cs typeface="Arial Narrow"/>
                  </a:rPr>
                  <a:t>Regulatory Compliance</a:t>
                </a:r>
              </a:p>
            </p:txBody>
          </p:sp>
          <p:cxnSp>
            <p:nvCxnSpPr>
              <p:cNvPr id="169" name="Straight Arrow Connector 168"/>
              <p:cNvCxnSpPr>
                <a:stCxn id="130" idx="2"/>
                <a:endCxn id="168" idx="0"/>
              </p:cNvCxnSpPr>
              <p:nvPr/>
            </p:nvCxnSpPr>
            <p:spPr>
              <a:xfrm rot="5400000">
                <a:off x="6126913" y="3397367"/>
                <a:ext cx="1980214" cy="928657"/>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70" name="Straight Arrow Connector 169"/>
              <p:cNvCxnSpPr>
                <a:stCxn id="130" idx="2"/>
                <a:endCxn id="167" idx="0"/>
              </p:cNvCxnSpPr>
              <p:nvPr/>
            </p:nvCxnSpPr>
            <p:spPr>
              <a:xfrm rot="5400000">
                <a:off x="6584278" y="3511503"/>
                <a:ext cx="1636984" cy="357157"/>
              </a:xfrm>
              <a:prstGeom prst="straightConnector1">
                <a:avLst/>
              </a:prstGeom>
              <a:ln w="38100" cap="flat" cmpd="sng" algn="ctr">
                <a:solidFill>
                  <a:schemeClr val="accent1"/>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72" name="Rectangle 171"/>
              <p:cNvSpPr/>
              <p:nvPr/>
            </p:nvSpPr>
            <p:spPr>
              <a:xfrm>
                <a:off x="4808470" y="1757746"/>
                <a:ext cx="3850654" cy="704220"/>
              </a:xfrm>
              <a:prstGeom prst="rect">
                <a:avLst/>
              </a:prstGeom>
            </p:spPr>
            <p:txBody>
              <a:bodyPr wrap="square" lIns="0" rIns="0">
                <a:spAutoFit/>
              </a:bodyPr>
              <a:lstStyle/>
              <a:p>
                <a:pPr algn="ctr"/>
                <a:r>
                  <a:rPr lang="en-US" sz="2000" b="1" i="1" dirty="0">
                    <a:solidFill>
                      <a:srgbClr val="5F6062"/>
                    </a:solidFill>
                    <a:latin typeface="Helvetica"/>
                    <a:cs typeface="Helvetica"/>
                  </a:rPr>
                  <a:t>Coordinated Services</a:t>
                </a:r>
                <a:r>
                  <a:rPr lang="en-US" sz="1800" b="1" dirty="0">
                    <a:solidFill>
                      <a:srgbClr val="5F6062"/>
                    </a:solidFill>
                    <a:latin typeface="Helvetica"/>
                    <a:cs typeface="Helvetica"/>
                  </a:rPr>
                  <a:t> – Consolidated Cross Entity views are coordinted through a central ‘reporting’ Service Domain instance</a:t>
                </a:r>
                <a:endParaRPr lang="en-US" sz="1600" dirty="0">
                  <a:solidFill>
                    <a:srgbClr val="5F6062"/>
                  </a:solidFill>
                  <a:latin typeface="Helvetica"/>
                  <a:cs typeface="Helvetica"/>
                </a:endParaRPr>
              </a:p>
            </p:txBody>
          </p:sp>
        </p:grpSp>
      </p:grpSp>
      <p:sp>
        <p:nvSpPr>
          <p:cNvPr id="106" name="Title 1"/>
          <p:cNvSpPr txBox="1">
            <a:spLocks/>
          </p:cNvSpPr>
          <p:nvPr/>
        </p:nvSpPr>
        <p:spPr>
          <a:xfrm>
            <a:off x="1522677" y="121301"/>
            <a:ext cx="9148233" cy="423529"/>
          </a:xfrm>
          <a:prstGeom prst="rect">
            <a:avLst/>
          </a:prstGeom>
        </p:spPr>
        <p:txBody>
          <a:bodyPr tIns="0" bIns="0" anchor="ctr" anchorCtr="0"/>
          <a:lstStyle/>
          <a:p>
            <a:pPr algn="ctr"/>
            <a:r>
              <a:rPr lang="en-US" sz="2800" dirty="0"/>
              <a:t> </a:t>
            </a:r>
            <a:r>
              <a:rPr lang="en-US" sz="2000" b="1" cap="all" dirty="0"/>
              <a:t>Two lines of business connected to a regional operation</a:t>
            </a:r>
            <a:endParaRPr lang="en-GB" sz="2800" b="1" kern="0" cap="all" dirty="0">
              <a:solidFill>
                <a:schemeClr val="tx2"/>
              </a:solidFill>
              <a:latin typeface="+mj-lt"/>
              <a:ea typeface="+mj-ea"/>
              <a:cs typeface="+mj-cs"/>
            </a:endParaRPr>
          </a:p>
        </p:txBody>
      </p:sp>
    </p:spTree>
  </p:cSld>
  <p:clrMapOvr>
    <a:masterClrMapping/>
  </p:clrMapOvr>
  <p:transition>
    <p:wipe dir="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4" name="Group 533"/>
          <p:cNvGrpSpPr/>
          <p:nvPr/>
        </p:nvGrpSpPr>
        <p:grpSpPr>
          <a:xfrm>
            <a:off x="696194" y="723900"/>
            <a:ext cx="11053227" cy="4752586"/>
            <a:chOff x="259757" y="2257109"/>
            <a:chExt cx="8652813" cy="3008553"/>
          </a:xfrm>
        </p:grpSpPr>
        <p:pic>
          <p:nvPicPr>
            <p:cNvPr id="73" name="Picture 72"/>
            <p:cNvPicPr>
              <a:picLocks noChangeAspect="1"/>
            </p:cNvPicPr>
            <p:nvPr/>
          </p:nvPicPr>
          <p:blipFill>
            <a:blip r:embed="rId3"/>
            <a:stretch>
              <a:fillRect/>
            </a:stretch>
          </p:blipFill>
          <p:spPr>
            <a:xfrm>
              <a:off x="7285930" y="4029540"/>
              <a:ext cx="1626640" cy="1110223"/>
            </a:xfrm>
            <a:prstGeom prst="rect">
              <a:avLst/>
            </a:prstGeom>
          </p:spPr>
        </p:pic>
        <p:pic>
          <p:nvPicPr>
            <p:cNvPr id="414" name="Picture 413"/>
            <p:cNvPicPr>
              <a:picLocks/>
            </p:cNvPicPr>
            <p:nvPr/>
          </p:nvPicPr>
          <p:blipFill>
            <a:blip r:embed="rId4"/>
            <a:stretch>
              <a:fillRect/>
            </a:stretch>
          </p:blipFill>
          <p:spPr>
            <a:xfrm>
              <a:off x="7320737" y="4056073"/>
              <a:ext cx="439200" cy="367054"/>
            </a:xfrm>
            <a:prstGeom prst="rect">
              <a:avLst/>
            </a:prstGeom>
          </p:spPr>
        </p:pic>
        <p:pic>
          <p:nvPicPr>
            <p:cNvPr id="74" name="Picture 73"/>
            <p:cNvPicPr>
              <a:picLocks noChangeAspect="1"/>
            </p:cNvPicPr>
            <p:nvPr/>
          </p:nvPicPr>
          <p:blipFill>
            <a:blip r:embed="rId3"/>
            <a:stretch>
              <a:fillRect/>
            </a:stretch>
          </p:blipFill>
          <p:spPr>
            <a:xfrm>
              <a:off x="5541755" y="4029540"/>
              <a:ext cx="1626640" cy="1110223"/>
            </a:xfrm>
            <a:prstGeom prst="rect">
              <a:avLst/>
            </a:prstGeom>
          </p:spPr>
        </p:pic>
        <p:pic>
          <p:nvPicPr>
            <p:cNvPr id="406" name="Picture 405"/>
            <p:cNvPicPr>
              <a:picLocks/>
            </p:cNvPicPr>
            <p:nvPr/>
          </p:nvPicPr>
          <p:blipFill>
            <a:blip r:embed="rId4"/>
            <a:stretch>
              <a:fillRect/>
            </a:stretch>
          </p:blipFill>
          <p:spPr>
            <a:xfrm>
              <a:off x="5578911" y="4060432"/>
              <a:ext cx="439200" cy="367054"/>
            </a:xfrm>
            <a:prstGeom prst="rect">
              <a:avLst/>
            </a:prstGeom>
          </p:spPr>
        </p:pic>
        <p:pic>
          <p:nvPicPr>
            <p:cNvPr id="75" name="Picture 74"/>
            <p:cNvPicPr>
              <a:picLocks noChangeAspect="1"/>
            </p:cNvPicPr>
            <p:nvPr/>
          </p:nvPicPr>
          <p:blipFill>
            <a:blip r:embed="rId3"/>
            <a:stretch>
              <a:fillRect/>
            </a:stretch>
          </p:blipFill>
          <p:spPr>
            <a:xfrm>
              <a:off x="3797581" y="4029540"/>
              <a:ext cx="1626640" cy="1110223"/>
            </a:xfrm>
            <a:prstGeom prst="rect">
              <a:avLst/>
            </a:prstGeom>
          </p:spPr>
        </p:pic>
        <p:pic>
          <p:nvPicPr>
            <p:cNvPr id="72" name="Picture 71"/>
            <p:cNvPicPr>
              <a:picLocks noChangeAspect="1"/>
            </p:cNvPicPr>
            <p:nvPr/>
          </p:nvPicPr>
          <p:blipFill>
            <a:blip r:embed="rId5"/>
            <a:stretch>
              <a:fillRect/>
            </a:stretch>
          </p:blipFill>
          <p:spPr>
            <a:xfrm>
              <a:off x="5914274" y="2488511"/>
              <a:ext cx="1657387" cy="1131206"/>
            </a:xfrm>
            <a:prstGeom prst="rect">
              <a:avLst/>
            </a:prstGeom>
          </p:spPr>
        </p:pic>
        <p:cxnSp>
          <p:nvCxnSpPr>
            <p:cNvPr id="343" name="Elbow Connector 342"/>
            <p:cNvCxnSpPr>
              <a:stCxn id="344" idx="2"/>
              <a:endCxn id="403" idx="0"/>
            </p:cNvCxnSpPr>
            <p:nvPr/>
          </p:nvCxnSpPr>
          <p:spPr>
            <a:xfrm rot="5400000">
              <a:off x="4286025" y="3170937"/>
              <a:ext cx="656778" cy="1126447"/>
            </a:xfrm>
            <a:prstGeom prst="bentConnector3">
              <a:avLst>
                <a:gd name="adj1" fmla="val 64019"/>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344" name="Rectangle 343"/>
            <p:cNvSpPr/>
            <p:nvPr/>
          </p:nvSpPr>
          <p:spPr>
            <a:xfrm>
              <a:off x="4981760" y="3181701"/>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46" name="Rectangle 345"/>
            <p:cNvSpPr/>
            <p:nvPr/>
          </p:nvSpPr>
          <p:spPr>
            <a:xfrm>
              <a:off x="3860022"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47" name="Rectangle 346"/>
            <p:cNvSpPr/>
            <p:nvPr/>
          </p:nvSpPr>
          <p:spPr>
            <a:xfrm>
              <a:off x="5578911"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48" name="Rectangle 347"/>
            <p:cNvSpPr/>
            <p:nvPr/>
          </p:nvSpPr>
          <p:spPr>
            <a:xfrm>
              <a:off x="7297800" y="4029538"/>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49" name="Rectangle 348"/>
            <p:cNvSpPr/>
            <p:nvPr/>
          </p:nvSpPr>
          <p:spPr>
            <a:xfrm>
              <a:off x="5928656" y="2609916"/>
              <a:ext cx="391753" cy="22407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0" name="Rectangle 349"/>
            <p:cNvSpPr/>
            <p:nvPr/>
          </p:nvSpPr>
          <p:spPr>
            <a:xfrm>
              <a:off x="6453231" y="2968411"/>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1" name="Rectangle 350"/>
            <p:cNvSpPr/>
            <p:nvPr/>
          </p:nvSpPr>
          <p:spPr>
            <a:xfrm>
              <a:off x="7007497" y="2968411"/>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2" name="Rectangle 351"/>
            <p:cNvSpPr/>
            <p:nvPr/>
          </p:nvSpPr>
          <p:spPr>
            <a:xfrm>
              <a:off x="6809544" y="3448793"/>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3" name="Rectangle 352"/>
            <p:cNvSpPr/>
            <p:nvPr/>
          </p:nvSpPr>
          <p:spPr>
            <a:xfrm>
              <a:off x="6202490" y="32767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4" name="Rectangle 353"/>
            <p:cNvSpPr/>
            <p:nvPr/>
          </p:nvSpPr>
          <p:spPr>
            <a:xfrm>
              <a:off x="434170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5" name="Rectangle 354"/>
            <p:cNvSpPr/>
            <p:nvPr/>
          </p:nvSpPr>
          <p:spPr>
            <a:xfrm>
              <a:off x="4895975"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6" name="Rectangle 355"/>
            <p:cNvSpPr/>
            <p:nvPr/>
          </p:nvSpPr>
          <p:spPr>
            <a:xfrm>
              <a:off x="469802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7" name="Rectangle 356"/>
            <p:cNvSpPr/>
            <p:nvPr/>
          </p:nvSpPr>
          <p:spPr>
            <a:xfrm>
              <a:off x="409096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8" name="Rectangle 357"/>
            <p:cNvSpPr/>
            <p:nvPr/>
          </p:nvSpPr>
          <p:spPr>
            <a:xfrm>
              <a:off x="605729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59" name="Rectangle 358"/>
            <p:cNvSpPr/>
            <p:nvPr/>
          </p:nvSpPr>
          <p:spPr>
            <a:xfrm>
              <a:off x="6611564"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0" name="Rectangle 359"/>
            <p:cNvSpPr/>
            <p:nvPr/>
          </p:nvSpPr>
          <p:spPr>
            <a:xfrm>
              <a:off x="641361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1" name="Rectangle 360"/>
            <p:cNvSpPr/>
            <p:nvPr/>
          </p:nvSpPr>
          <p:spPr>
            <a:xfrm>
              <a:off x="580655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2" name="Rectangle 361"/>
            <p:cNvSpPr/>
            <p:nvPr/>
          </p:nvSpPr>
          <p:spPr>
            <a:xfrm>
              <a:off x="7766287"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3" name="Rectangle 362"/>
            <p:cNvSpPr/>
            <p:nvPr/>
          </p:nvSpPr>
          <p:spPr>
            <a:xfrm>
              <a:off x="8320555" y="4459735"/>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4" name="Rectangle 363"/>
            <p:cNvSpPr/>
            <p:nvPr/>
          </p:nvSpPr>
          <p:spPr>
            <a:xfrm>
              <a:off x="8122602" y="4940116"/>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sp>
          <p:nvSpPr>
            <p:cNvPr id="365" name="Rectangle 364"/>
            <p:cNvSpPr/>
            <p:nvPr/>
          </p:nvSpPr>
          <p:spPr>
            <a:xfrm>
              <a:off x="7515546" y="4768039"/>
              <a:ext cx="112226" cy="6097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p>
          </p:txBody>
        </p:sp>
        <p:cxnSp>
          <p:nvCxnSpPr>
            <p:cNvPr id="368" name="Elbow Connector 367"/>
            <p:cNvCxnSpPr>
              <a:stCxn id="344" idx="2"/>
              <a:endCxn id="406" idx="0"/>
            </p:cNvCxnSpPr>
            <p:nvPr/>
          </p:nvCxnSpPr>
          <p:spPr>
            <a:xfrm rot="16200000" flipH="1">
              <a:off x="5160744" y="3422664"/>
              <a:ext cx="654661" cy="620874"/>
            </a:xfrm>
            <a:prstGeom prst="bentConnector3">
              <a:avLst>
                <a:gd name="adj1" fmla="val 64065"/>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1" name="Elbow Connector 370"/>
            <p:cNvCxnSpPr>
              <a:stCxn id="344" idx="2"/>
              <a:endCxn id="414" idx="0"/>
            </p:cNvCxnSpPr>
            <p:nvPr/>
          </p:nvCxnSpPr>
          <p:spPr>
            <a:xfrm rot="16200000" flipH="1">
              <a:off x="6033836" y="2549572"/>
              <a:ext cx="650302" cy="2362700"/>
            </a:xfrm>
            <a:prstGeom prst="bentConnector3">
              <a:avLst>
                <a:gd name="adj1" fmla="val 64159"/>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4" name="Elbow Connector 373"/>
            <p:cNvCxnSpPr>
              <a:stCxn id="344" idx="2"/>
              <a:endCxn id="418" idx="1"/>
            </p:cNvCxnSpPr>
            <p:nvPr/>
          </p:nvCxnSpPr>
          <p:spPr>
            <a:xfrm rot="5400000" flipH="1" flipV="1">
              <a:off x="5216437" y="2669110"/>
              <a:ext cx="697860" cy="775461"/>
            </a:xfrm>
            <a:prstGeom prst="bentConnector4">
              <a:avLst>
                <a:gd name="adj1" fmla="val -29117"/>
                <a:gd name="adj2" fmla="val 75732"/>
              </a:avLst>
            </a:prstGeom>
            <a:ln w="38100" cap="flat" cmpd="sng" algn="ctr">
              <a:solidFill>
                <a:schemeClr val="tx1"/>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79" name="Straight Connector 378"/>
            <p:cNvCxnSpPr>
              <a:stCxn id="354" idx="0"/>
              <a:endCxn id="350" idx="2"/>
            </p:cNvCxnSpPr>
            <p:nvPr/>
          </p:nvCxnSpPr>
          <p:spPr>
            <a:xfrm rot="5400000" flipH="1" flipV="1">
              <a:off x="4738406" y="2688799"/>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1" name="Straight Connector 380"/>
            <p:cNvCxnSpPr>
              <a:stCxn id="357" idx="0"/>
              <a:endCxn id="353" idx="2"/>
            </p:cNvCxnSpPr>
            <p:nvPr/>
          </p:nvCxnSpPr>
          <p:spPr>
            <a:xfrm rot="5400000" flipH="1" flipV="1">
              <a:off x="4487665" y="2997103"/>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4" name="Straight Connector 383"/>
            <p:cNvCxnSpPr>
              <a:stCxn id="355" idx="0"/>
              <a:endCxn id="351" idx="2"/>
            </p:cNvCxnSpPr>
            <p:nvPr/>
          </p:nvCxnSpPr>
          <p:spPr>
            <a:xfrm rot="5400000" flipH="1" flipV="1">
              <a:off x="5292672" y="2688799"/>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87" name="Straight Connector 386"/>
            <p:cNvCxnSpPr>
              <a:stCxn id="356" idx="0"/>
              <a:endCxn id="352" idx="2"/>
            </p:cNvCxnSpPr>
            <p:nvPr/>
          </p:nvCxnSpPr>
          <p:spPr>
            <a:xfrm rot="5400000" flipH="1" flipV="1">
              <a:off x="5094719" y="3169180"/>
              <a:ext cx="1430351" cy="2111522"/>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0" name="Straight Connector 389"/>
            <p:cNvCxnSpPr>
              <a:stCxn id="358" idx="0"/>
              <a:endCxn id="350" idx="2"/>
            </p:cNvCxnSpPr>
            <p:nvPr/>
          </p:nvCxnSpPr>
          <p:spPr>
            <a:xfrm rot="5400000" flipH="1" flipV="1">
              <a:off x="5596200" y="3546592"/>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1" name="Straight Connector 390"/>
            <p:cNvCxnSpPr>
              <a:stCxn id="361" idx="0"/>
              <a:endCxn id="353" idx="2"/>
            </p:cNvCxnSpPr>
            <p:nvPr/>
          </p:nvCxnSpPr>
          <p:spPr>
            <a:xfrm rot="5400000" flipH="1" flipV="1">
              <a:off x="5345460" y="3854896"/>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2" name="Straight Connector 391"/>
            <p:cNvCxnSpPr>
              <a:stCxn id="359" idx="0"/>
              <a:endCxn id="351" idx="2"/>
            </p:cNvCxnSpPr>
            <p:nvPr/>
          </p:nvCxnSpPr>
          <p:spPr>
            <a:xfrm rot="5400000" flipH="1" flipV="1">
              <a:off x="6150468" y="3546592"/>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393" name="Straight Connector 392"/>
            <p:cNvCxnSpPr>
              <a:stCxn id="360" idx="0"/>
              <a:endCxn id="352" idx="2"/>
            </p:cNvCxnSpPr>
            <p:nvPr/>
          </p:nvCxnSpPr>
          <p:spPr>
            <a:xfrm rot="5400000" flipH="1" flipV="1">
              <a:off x="5952515" y="4026973"/>
              <a:ext cx="1430351" cy="395933"/>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0" name="Straight Connector 409"/>
            <p:cNvCxnSpPr>
              <a:stCxn id="362" idx="0"/>
              <a:endCxn id="350" idx="2"/>
            </p:cNvCxnSpPr>
            <p:nvPr/>
          </p:nvCxnSpPr>
          <p:spPr>
            <a:xfrm rot="16200000" flipV="1">
              <a:off x="6450697" y="3088029"/>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1" name="Straight Connector 410"/>
            <p:cNvCxnSpPr>
              <a:stCxn id="365" idx="0"/>
              <a:endCxn id="353" idx="2"/>
            </p:cNvCxnSpPr>
            <p:nvPr/>
          </p:nvCxnSpPr>
          <p:spPr>
            <a:xfrm rot="16200000" flipV="1">
              <a:off x="6199957" y="3396334"/>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2" name="Straight Connector 411"/>
            <p:cNvCxnSpPr>
              <a:stCxn id="363" idx="3"/>
              <a:endCxn id="351" idx="2"/>
            </p:cNvCxnSpPr>
            <p:nvPr/>
          </p:nvCxnSpPr>
          <p:spPr>
            <a:xfrm flipH="1" flipV="1">
              <a:off x="7063611" y="3029383"/>
              <a:ext cx="1369170" cy="1460837"/>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cxnSp>
          <p:nvCxnSpPr>
            <p:cNvPr id="413" name="Straight Connector 412"/>
            <p:cNvCxnSpPr>
              <a:stCxn id="364" idx="0"/>
              <a:endCxn id="352" idx="2"/>
            </p:cNvCxnSpPr>
            <p:nvPr/>
          </p:nvCxnSpPr>
          <p:spPr>
            <a:xfrm rot="16200000" flipV="1">
              <a:off x="6807011" y="3568411"/>
              <a:ext cx="1430351" cy="1313058"/>
            </a:xfrm>
            <a:prstGeom prst="line">
              <a:avLst/>
            </a:prstGeom>
            <a:ln w="28575" cap="flat" cmpd="sng" algn="ctr">
              <a:solidFill>
                <a:srgbClr val="C1CD19"/>
              </a:solidFill>
              <a:prstDash val="solid"/>
              <a:round/>
              <a:headEnd type="triangle" w="sm" len="sm"/>
              <a:tailEnd type="triangle" w="sm" len="sm"/>
            </a:ln>
            <a:effectLst>
              <a:outerShdw blurRad="25400" dist="25400" dir="10800000">
                <a:schemeClr val="tx2">
                  <a:alpha val="99000"/>
                </a:schemeClr>
              </a:outerShdw>
            </a:effectLst>
          </p:spPr>
          <p:style>
            <a:lnRef idx="2">
              <a:schemeClr val="accent1"/>
            </a:lnRef>
            <a:fillRef idx="0">
              <a:schemeClr val="accent1"/>
            </a:fillRef>
            <a:effectRef idx="1">
              <a:schemeClr val="accent1"/>
            </a:effectRef>
            <a:fontRef idx="minor">
              <a:schemeClr val="tx1"/>
            </a:fontRef>
          </p:style>
        </p:cxnSp>
        <p:pic>
          <p:nvPicPr>
            <p:cNvPr id="71" name="Picture 70"/>
            <p:cNvPicPr>
              <a:picLocks noChangeAspect="1"/>
            </p:cNvPicPr>
            <p:nvPr/>
          </p:nvPicPr>
          <p:blipFill>
            <a:blip r:embed="rId6"/>
            <a:stretch>
              <a:fillRect/>
            </a:stretch>
          </p:blipFill>
          <p:spPr>
            <a:xfrm>
              <a:off x="4052153" y="2257109"/>
              <a:ext cx="1580603" cy="1169752"/>
            </a:xfrm>
            <a:prstGeom prst="rect">
              <a:avLst/>
            </a:prstGeom>
          </p:spPr>
        </p:pic>
        <p:grpSp>
          <p:nvGrpSpPr>
            <p:cNvPr id="528" name="Group 527"/>
            <p:cNvGrpSpPr/>
            <p:nvPr/>
          </p:nvGrpSpPr>
          <p:grpSpPr>
            <a:xfrm>
              <a:off x="281740" y="2690572"/>
              <a:ext cx="2979323" cy="1800000"/>
              <a:chOff x="281740" y="2690572"/>
              <a:chExt cx="2979323" cy="1800000"/>
            </a:xfrm>
          </p:grpSpPr>
          <p:sp>
            <p:nvSpPr>
              <p:cNvPr id="57" name="Freeform 56"/>
              <p:cNvSpPr/>
              <p:nvPr/>
            </p:nvSpPr>
            <p:spPr>
              <a:xfrm>
                <a:off x="281740" y="2690572"/>
                <a:ext cx="2979323" cy="1800000"/>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 name="connsiteX0" fmla="*/ 596863 w 9500316"/>
                  <a:gd name="connsiteY0" fmla="*/ 0 h 5567215"/>
                  <a:gd name="connsiteX1" fmla="*/ 3329479 w 9500316"/>
                  <a:gd name="connsiteY1" fmla="*/ 0 h 5567215"/>
                  <a:gd name="connsiteX2" fmla="*/ 3329479 w 9500316"/>
                  <a:gd name="connsiteY2" fmla="*/ 756833 h 5567215"/>
                  <a:gd name="connsiteX3" fmla="*/ 9500316 w 9500316"/>
                  <a:gd name="connsiteY3" fmla="*/ 756833 h 5567215"/>
                  <a:gd name="connsiteX4" fmla="*/ 9500316 w 9500316"/>
                  <a:gd name="connsiteY4" fmla="*/ 5567215 h 5567215"/>
                  <a:gd name="connsiteX5" fmla="*/ 1507735 w 9500316"/>
                  <a:gd name="connsiteY5" fmla="*/ 5567215 h 5567215"/>
                  <a:gd name="connsiteX6" fmla="*/ 1507735 w 9500316"/>
                  <a:gd name="connsiteY6" fmla="*/ 2078085 h 5567215"/>
                  <a:gd name="connsiteX7" fmla="*/ 0 w 9500316"/>
                  <a:gd name="connsiteY7" fmla="*/ 2078085 h 5567215"/>
                  <a:gd name="connsiteX8" fmla="*/ 596863 w 9500316"/>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 name="connsiteX0" fmla="*/ 0 w 9507338"/>
                  <a:gd name="connsiteY0" fmla="*/ 0 h 5567215"/>
                  <a:gd name="connsiteX1" fmla="*/ 3336501 w 9507338"/>
                  <a:gd name="connsiteY1" fmla="*/ 0 h 5567215"/>
                  <a:gd name="connsiteX2" fmla="*/ 3336501 w 9507338"/>
                  <a:gd name="connsiteY2" fmla="*/ 756833 h 5567215"/>
                  <a:gd name="connsiteX3" fmla="*/ 9507338 w 9507338"/>
                  <a:gd name="connsiteY3" fmla="*/ 756833 h 5567215"/>
                  <a:gd name="connsiteX4" fmla="*/ 9507338 w 9507338"/>
                  <a:gd name="connsiteY4" fmla="*/ 5567215 h 5567215"/>
                  <a:gd name="connsiteX5" fmla="*/ 1514757 w 9507338"/>
                  <a:gd name="connsiteY5" fmla="*/ 5567215 h 5567215"/>
                  <a:gd name="connsiteX6" fmla="*/ 1514757 w 9507338"/>
                  <a:gd name="connsiteY6" fmla="*/ 2078085 h 5567215"/>
                  <a:gd name="connsiteX7" fmla="*/ 7022 w 9507338"/>
                  <a:gd name="connsiteY7" fmla="*/ 2078085 h 5567215"/>
                  <a:gd name="connsiteX8" fmla="*/ 0 w 9507338"/>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07338" h="5567215">
                    <a:moveTo>
                      <a:pt x="0" y="0"/>
                    </a:moveTo>
                    <a:lnTo>
                      <a:pt x="3336501" y="0"/>
                    </a:lnTo>
                    <a:lnTo>
                      <a:pt x="3336501" y="756833"/>
                    </a:lnTo>
                    <a:lnTo>
                      <a:pt x="9507338" y="756833"/>
                    </a:lnTo>
                    <a:lnTo>
                      <a:pt x="9507338" y="5567215"/>
                    </a:lnTo>
                    <a:lnTo>
                      <a:pt x="1514757" y="5567215"/>
                    </a:lnTo>
                    <a:lnTo>
                      <a:pt x="1514757" y="2078085"/>
                    </a:lnTo>
                    <a:lnTo>
                      <a:pt x="7022" y="2078085"/>
                    </a:lnTo>
                    <a:cubicBezTo>
                      <a:pt x="4681" y="1385390"/>
                      <a:pt x="2341" y="692695"/>
                      <a:pt x="0" y="0"/>
                    </a:cubicBezTo>
                    <a:close/>
                  </a:path>
                </a:pathLst>
              </a:custGeom>
              <a:solidFill>
                <a:srgbClr val="F2F2F2"/>
              </a:solidFill>
              <a:ln w="28575"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endParaRPr lang="en-US" sz="2000" b="1" dirty="0">
                  <a:solidFill>
                    <a:srgbClr val="000000"/>
                  </a:solidFill>
                </a:endParaRPr>
              </a:p>
            </p:txBody>
          </p:sp>
          <p:sp>
            <p:nvSpPr>
              <p:cNvPr id="58" name="Freeform 57"/>
              <p:cNvSpPr/>
              <p:nvPr/>
            </p:nvSpPr>
            <p:spPr>
              <a:xfrm>
                <a:off x="1333284" y="3051511"/>
                <a:ext cx="1816820" cy="29771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800" b="1" dirty="0">
                    <a:solidFill>
                      <a:schemeClr val="tx2"/>
                    </a:solidFill>
                    <a:latin typeface="Arial Narrow"/>
                    <a:cs typeface="Arial Narrow"/>
                  </a:rPr>
                  <a:t>   </a:t>
                </a:r>
              </a:p>
            </p:txBody>
          </p:sp>
          <p:sp>
            <p:nvSpPr>
              <p:cNvPr id="59" name="Freeform 58"/>
              <p:cNvSpPr/>
              <p:nvPr/>
            </p:nvSpPr>
            <p:spPr>
              <a:xfrm flipV="1">
                <a:off x="821351" y="4141158"/>
                <a:ext cx="2328753" cy="29902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800" b="1" dirty="0">
                  <a:solidFill>
                    <a:schemeClr val="tx2"/>
                  </a:solidFill>
                  <a:latin typeface="Arial Narrow"/>
                  <a:cs typeface="Arial Narrow"/>
                </a:endParaRPr>
              </a:p>
            </p:txBody>
          </p:sp>
          <p:sp>
            <p:nvSpPr>
              <p:cNvPr id="60" name="Rectangle 59"/>
              <p:cNvSpPr/>
              <p:nvPr/>
            </p:nvSpPr>
            <p:spPr>
              <a:xfrm>
                <a:off x="821351" y="3372325"/>
                <a:ext cx="451259" cy="746217"/>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800" b="1" dirty="0">
                  <a:solidFill>
                    <a:schemeClr val="tx2"/>
                  </a:solidFill>
                  <a:latin typeface="Arial Narrow"/>
                  <a:cs typeface="Arial Narrow"/>
                </a:endParaRPr>
              </a:p>
            </p:txBody>
          </p:sp>
          <p:sp>
            <p:nvSpPr>
              <p:cNvPr id="61" name="Pentagon 60"/>
              <p:cNvSpPr/>
              <p:nvPr/>
            </p:nvSpPr>
            <p:spPr>
              <a:xfrm>
                <a:off x="1299409" y="3372984"/>
                <a:ext cx="479754" cy="745558"/>
              </a:xfrm>
              <a:prstGeom prst="homePlate">
                <a:avLst>
                  <a:gd name="adj" fmla="val 12396"/>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62" name="Chevron 61"/>
              <p:cNvSpPr/>
              <p:nvPr/>
            </p:nvSpPr>
            <p:spPr>
              <a:xfrm>
                <a:off x="1747915"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76" name="Chevron 75"/>
              <p:cNvSpPr/>
              <p:nvPr/>
            </p:nvSpPr>
            <p:spPr>
              <a:xfrm>
                <a:off x="2225497"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77" name="Chevron 76"/>
              <p:cNvSpPr/>
              <p:nvPr/>
            </p:nvSpPr>
            <p:spPr>
              <a:xfrm>
                <a:off x="2703079" y="3372984"/>
                <a:ext cx="510118" cy="745558"/>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78" name="Rectangle 77"/>
              <p:cNvSpPr/>
              <p:nvPr/>
            </p:nvSpPr>
            <p:spPr bwMode="gray">
              <a:xfrm>
                <a:off x="1331555"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0" name="Rectangle 79"/>
              <p:cNvSpPr/>
              <p:nvPr/>
            </p:nvSpPr>
            <p:spPr bwMode="gray">
              <a:xfrm>
                <a:off x="1331555"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1" name="Rectangle 80"/>
              <p:cNvSpPr/>
              <p:nvPr/>
            </p:nvSpPr>
            <p:spPr bwMode="gray">
              <a:xfrm>
                <a:off x="1331555"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2" name="Rectangle 81"/>
              <p:cNvSpPr/>
              <p:nvPr/>
            </p:nvSpPr>
            <p:spPr bwMode="gray">
              <a:xfrm>
                <a:off x="1819519"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3" name="Rectangle 82"/>
              <p:cNvSpPr/>
              <p:nvPr/>
            </p:nvSpPr>
            <p:spPr bwMode="gray">
              <a:xfrm>
                <a:off x="1819519"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4" name="Rectangle 83"/>
              <p:cNvSpPr/>
              <p:nvPr/>
            </p:nvSpPr>
            <p:spPr bwMode="gray">
              <a:xfrm>
                <a:off x="1819519"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5" name="Rectangle 84"/>
              <p:cNvSpPr/>
              <p:nvPr/>
            </p:nvSpPr>
            <p:spPr bwMode="gray">
              <a:xfrm>
                <a:off x="2300562"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6" name="Rectangle 85"/>
              <p:cNvSpPr/>
              <p:nvPr/>
            </p:nvSpPr>
            <p:spPr bwMode="gray">
              <a:xfrm>
                <a:off x="2300562"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7" name="Rectangle 86"/>
              <p:cNvSpPr/>
              <p:nvPr/>
            </p:nvSpPr>
            <p:spPr bwMode="gray">
              <a:xfrm>
                <a:off x="2300562"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8" name="Rectangle 87"/>
              <p:cNvSpPr/>
              <p:nvPr/>
            </p:nvSpPr>
            <p:spPr bwMode="gray">
              <a:xfrm>
                <a:off x="2778143" y="341741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89" name="Rectangle 88"/>
              <p:cNvSpPr/>
              <p:nvPr/>
            </p:nvSpPr>
            <p:spPr bwMode="gray">
              <a:xfrm>
                <a:off x="2778143" y="364793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90" name="Rectangle 89"/>
              <p:cNvSpPr/>
              <p:nvPr/>
            </p:nvSpPr>
            <p:spPr bwMode="gray">
              <a:xfrm>
                <a:off x="2778143" y="3878452"/>
                <a:ext cx="362969" cy="18200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91" name="Rectangle 90"/>
              <p:cNvSpPr/>
              <p:nvPr/>
            </p:nvSpPr>
            <p:spPr bwMode="gray">
              <a:xfrm>
                <a:off x="138754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2" name="Rectangle 91"/>
              <p:cNvSpPr/>
              <p:nvPr/>
            </p:nvSpPr>
            <p:spPr bwMode="gray">
              <a:xfrm>
                <a:off x="1955170"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3" name="Rectangle 92"/>
              <p:cNvSpPr/>
              <p:nvPr/>
            </p:nvSpPr>
            <p:spPr bwMode="gray">
              <a:xfrm>
                <a:off x="2522795" y="3124620"/>
                <a:ext cx="521449"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4" name="Rectangle 93"/>
              <p:cNvSpPr/>
              <p:nvPr/>
            </p:nvSpPr>
            <p:spPr bwMode="gray">
              <a:xfrm>
                <a:off x="866280" y="3413951"/>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5" name="Rectangle 94"/>
              <p:cNvSpPr/>
              <p:nvPr/>
            </p:nvSpPr>
            <p:spPr bwMode="gray">
              <a:xfrm>
                <a:off x="866280" y="3587898"/>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6" name="Rectangle 95"/>
              <p:cNvSpPr/>
              <p:nvPr/>
            </p:nvSpPr>
            <p:spPr bwMode="gray">
              <a:xfrm>
                <a:off x="866280" y="3761844"/>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7" name="Rectangle 96"/>
              <p:cNvSpPr/>
              <p:nvPr/>
            </p:nvSpPr>
            <p:spPr bwMode="gray">
              <a:xfrm>
                <a:off x="866280" y="3935792"/>
                <a:ext cx="362969" cy="137340"/>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8" name="Rectangle 97"/>
              <p:cNvSpPr/>
              <p:nvPr/>
            </p:nvSpPr>
            <p:spPr bwMode="gray">
              <a:xfrm>
                <a:off x="1433674"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99" name="Rectangle 98"/>
              <p:cNvSpPr/>
              <p:nvPr/>
            </p:nvSpPr>
            <p:spPr bwMode="gray">
              <a:xfrm>
                <a:off x="1997546"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100" name="Rectangle 99"/>
              <p:cNvSpPr/>
              <p:nvPr/>
            </p:nvSpPr>
            <p:spPr bwMode="gray">
              <a:xfrm>
                <a:off x="2561419"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101" name="Rectangle 100"/>
              <p:cNvSpPr/>
              <p:nvPr/>
            </p:nvSpPr>
            <p:spPr bwMode="gray">
              <a:xfrm>
                <a:off x="869800" y="4193988"/>
                <a:ext cx="500127" cy="186888"/>
              </a:xfrm>
              <a:prstGeom prst="rect">
                <a:avLst/>
              </a:prstGeom>
              <a:solidFill>
                <a:schemeClr val="bg1">
                  <a:lumMod val="65000"/>
                </a:schemeClr>
              </a:solidFill>
              <a:ln w="12700"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102" name="Rectangle 97"/>
              <p:cNvSpPr>
                <a:spLocks noChangeArrowheads="1"/>
              </p:cNvSpPr>
              <p:nvPr/>
            </p:nvSpPr>
            <p:spPr bwMode="auto">
              <a:xfrm>
                <a:off x="1422330" y="3157222"/>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3" name="Rectangle 97"/>
              <p:cNvSpPr>
                <a:spLocks noChangeArrowheads="1"/>
              </p:cNvSpPr>
              <p:nvPr/>
            </p:nvSpPr>
            <p:spPr bwMode="auto">
              <a:xfrm>
                <a:off x="1668042"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4" name="Rectangle 97"/>
              <p:cNvSpPr>
                <a:spLocks noChangeArrowheads="1"/>
              </p:cNvSpPr>
              <p:nvPr/>
            </p:nvSpPr>
            <p:spPr bwMode="auto">
              <a:xfrm>
                <a:off x="1422330"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5" name="Rectangle 97"/>
              <p:cNvSpPr>
                <a:spLocks noChangeArrowheads="1"/>
              </p:cNvSpPr>
              <p:nvPr/>
            </p:nvSpPr>
            <p:spPr bwMode="auto">
              <a:xfrm>
                <a:off x="1668042"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6" name="Rectangle 97"/>
              <p:cNvSpPr>
                <a:spLocks noChangeArrowheads="1"/>
              </p:cNvSpPr>
              <p:nvPr/>
            </p:nvSpPr>
            <p:spPr bwMode="auto">
              <a:xfrm>
                <a:off x="1990053" y="315722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7" name="Rectangle 97"/>
              <p:cNvSpPr>
                <a:spLocks noChangeArrowheads="1"/>
              </p:cNvSpPr>
              <p:nvPr/>
            </p:nvSpPr>
            <p:spPr bwMode="auto">
              <a:xfrm>
                <a:off x="223576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8" name="Rectangle 97"/>
              <p:cNvSpPr>
                <a:spLocks noChangeArrowheads="1"/>
              </p:cNvSpPr>
              <p:nvPr/>
            </p:nvSpPr>
            <p:spPr bwMode="auto">
              <a:xfrm>
                <a:off x="1990053"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09" name="Rectangle 97"/>
              <p:cNvSpPr>
                <a:spLocks noChangeArrowheads="1"/>
              </p:cNvSpPr>
              <p:nvPr/>
            </p:nvSpPr>
            <p:spPr bwMode="auto">
              <a:xfrm>
                <a:off x="2235765" y="3233358"/>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0" name="Rectangle 97"/>
              <p:cNvSpPr>
                <a:spLocks noChangeArrowheads="1"/>
              </p:cNvSpPr>
              <p:nvPr/>
            </p:nvSpPr>
            <p:spPr bwMode="auto">
              <a:xfrm>
                <a:off x="2557775"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1" name="Rectangle 97"/>
              <p:cNvSpPr>
                <a:spLocks noChangeArrowheads="1"/>
              </p:cNvSpPr>
              <p:nvPr/>
            </p:nvSpPr>
            <p:spPr bwMode="auto">
              <a:xfrm>
                <a:off x="2803487" y="315722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2" name="Rectangle 97"/>
              <p:cNvSpPr>
                <a:spLocks noChangeArrowheads="1"/>
              </p:cNvSpPr>
              <p:nvPr/>
            </p:nvSpPr>
            <p:spPr bwMode="auto">
              <a:xfrm>
                <a:off x="2557775" y="3233358"/>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3" name="Rectangle 97"/>
              <p:cNvSpPr>
                <a:spLocks noChangeArrowheads="1"/>
              </p:cNvSpPr>
              <p:nvPr/>
            </p:nvSpPr>
            <p:spPr bwMode="auto">
              <a:xfrm>
                <a:off x="2803487" y="323335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4" name="Rectangle 97"/>
              <p:cNvSpPr>
                <a:spLocks noChangeArrowheads="1"/>
              </p:cNvSpPr>
              <p:nvPr/>
            </p:nvSpPr>
            <p:spPr bwMode="auto">
              <a:xfrm>
                <a:off x="945072" y="342370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5" name="Rectangle 97"/>
              <p:cNvSpPr>
                <a:spLocks noChangeArrowheads="1"/>
              </p:cNvSpPr>
              <p:nvPr/>
            </p:nvSpPr>
            <p:spPr bwMode="auto">
              <a:xfrm>
                <a:off x="945072" y="3485993"/>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6" name="Rectangle 97"/>
              <p:cNvSpPr>
                <a:spLocks noChangeArrowheads="1"/>
              </p:cNvSpPr>
              <p:nvPr/>
            </p:nvSpPr>
            <p:spPr bwMode="auto">
              <a:xfrm>
                <a:off x="1457261" y="4226590"/>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7" name="Rectangle 97"/>
              <p:cNvSpPr>
                <a:spLocks noChangeArrowheads="1"/>
              </p:cNvSpPr>
              <p:nvPr/>
            </p:nvSpPr>
            <p:spPr bwMode="auto">
              <a:xfrm>
                <a:off x="17029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8" name="Rectangle 97"/>
              <p:cNvSpPr>
                <a:spLocks noChangeArrowheads="1"/>
              </p:cNvSpPr>
              <p:nvPr/>
            </p:nvSpPr>
            <p:spPr bwMode="auto">
              <a:xfrm>
                <a:off x="14572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19" name="Rectangle 97"/>
              <p:cNvSpPr>
                <a:spLocks noChangeArrowheads="1"/>
              </p:cNvSpPr>
              <p:nvPr/>
            </p:nvSpPr>
            <p:spPr bwMode="auto">
              <a:xfrm>
                <a:off x="17029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0" name="Rectangle 97"/>
              <p:cNvSpPr>
                <a:spLocks noChangeArrowheads="1"/>
              </p:cNvSpPr>
              <p:nvPr/>
            </p:nvSpPr>
            <p:spPr bwMode="auto">
              <a:xfrm>
                <a:off x="20213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1" name="Rectangle 97"/>
              <p:cNvSpPr>
                <a:spLocks noChangeArrowheads="1"/>
              </p:cNvSpPr>
              <p:nvPr/>
            </p:nvSpPr>
            <p:spPr bwMode="auto">
              <a:xfrm>
                <a:off x="2267074"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2" name="Rectangle 97"/>
              <p:cNvSpPr>
                <a:spLocks noChangeArrowheads="1"/>
              </p:cNvSpPr>
              <p:nvPr/>
            </p:nvSpPr>
            <p:spPr bwMode="auto">
              <a:xfrm>
                <a:off x="2021361"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3" name="Rectangle 97"/>
              <p:cNvSpPr>
                <a:spLocks noChangeArrowheads="1"/>
              </p:cNvSpPr>
              <p:nvPr/>
            </p:nvSpPr>
            <p:spPr bwMode="auto">
              <a:xfrm>
                <a:off x="2267074"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4" name="Rectangle 97"/>
              <p:cNvSpPr>
                <a:spLocks noChangeArrowheads="1"/>
              </p:cNvSpPr>
              <p:nvPr/>
            </p:nvSpPr>
            <p:spPr bwMode="auto">
              <a:xfrm>
                <a:off x="25854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5" name="Rectangle 97"/>
              <p:cNvSpPr>
                <a:spLocks noChangeArrowheads="1"/>
              </p:cNvSpPr>
              <p:nvPr/>
            </p:nvSpPr>
            <p:spPr bwMode="auto">
              <a:xfrm>
                <a:off x="2831173" y="42265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6" name="Rectangle 97"/>
              <p:cNvSpPr>
                <a:spLocks noChangeArrowheads="1"/>
              </p:cNvSpPr>
              <p:nvPr/>
            </p:nvSpPr>
            <p:spPr bwMode="auto">
              <a:xfrm>
                <a:off x="25854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7" name="Rectangle 97"/>
              <p:cNvSpPr>
                <a:spLocks noChangeArrowheads="1"/>
              </p:cNvSpPr>
              <p:nvPr/>
            </p:nvSpPr>
            <p:spPr bwMode="auto">
              <a:xfrm>
                <a:off x="2831173"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8" name="Rectangle 97"/>
              <p:cNvSpPr>
                <a:spLocks noChangeArrowheads="1"/>
              </p:cNvSpPr>
              <p:nvPr/>
            </p:nvSpPr>
            <p:spPr bwMode="auto">
              <a:xfrm>
                <a:off x="893161"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29" name="Rectangle 97"/>
              <p:cNvSpPr>
                <a:spLocks noChangeArrowheads="1"/>
              </p:cNvSpPr>
              <p:nvPr/>
            </p:nvSpPr>
            <p:spPr bwMode="auto">
              <a:xfrm>
                <a:off x="1138873" y="422659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0" name="Rectangle 97"/>
              <p:cNvSpPr>
                <a:spLocks noChangeArrowheads="1"/>
              </p:cNvSpPr>
              <p:nvPr/>
            </p:nvSpPr>
            <p:spPr bwMode="auto">
              <a:xfrm>
                <a:off x="893161" y="430272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1" name="Rectangle 97"/>
              <p:cNvSpPr>
                <a:spLocks noChangeArrowheads="1"/>
              </p:cNvSpPr>
              <p:nvPr/>
            </p:nvSpPr>
            <p:spPr bwMode="auto">
              <a:xfrm>
                <a:off x="1138873" y="4302727"/>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2" name="Rectangle 97"/>
              <p:cNvSpPr>
                <a:spLocks noChangeArrowheads="1"/>
              </p:cNvSpPr>
              <p:nvPr/>
            </p:nvSpPr>
            <p:spPr bwMode="auto">
              <a:xfrm>
                <a:off x="945072" y="3597890"/>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3" name="Rectangle 97"/>
              <p:cNvSpPr>
                <a:spLocks noChangeArrowheads="1"/>
              </p:cNvSpPr>
              <p:nvPr/>
            </p:nvSpPr>
            <p:spPr bwMode="auto">
              <a:xfrm>
                <a:off x="945072" y="366018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4" name="Rectangle 97"/>
              <p:cNvSpPr>
                <a:spLocks noChangeArrowheads="1"/>
              </p:cNvSpPr>
              <p:nvPr/>
            </p:nvSpPr>
            <p:spPr bwMode="auto">
              <a:xfrm>
                <a:off x="945072" y="3772080"/>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5" name="Rectangle 97"/>
              <p:cNvSpPr>
                <a:spLocks noChangeArrowheads="1"/>
              </p:cNvSpPr>
              <p:nvPr/>
            </p:nvSpPr>
            <p:spPr bwMode="auto">
              <a:xfrm>
                <a:off x="945072" y="3834373"/>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6" name="Rectangle 97"/>
              <p:cNvSpPr>
                <a:spLocks noChangeArrowheads="1"/>
              </p:cNvSpPr>
              <p:nvPr/>
            </p:nvSpPr>
            <p:spPr bwMode="auto">
              <a:xfrm>
                <a:off x="945072" y="3946271"/>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7" name="Rectangle 97"/>
              <p:cNvSpPr>
                <a:spLocks noChangeArrowheads="1"/>
              </p:cNvSpPr>
              <p:nvPr/>
            </p:nvSpPr>
            <p:spPr bwMode="auto">
              <a:xfrm>
                <a:off x="945072" y="40085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8" name="Rectangle 97"/>
              <p:cNvSpPr>
                <a:spLocks noChangeArrowheads="1"/>
              </p:cNvSpPr>
              <p:nvPr/>
            </p:nvSpPr>
            <p:spPr bwMode="auto">
              <a:xfrm>
                <a:off x="1405349"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39" name="Rectangle 97"/>
              <p:cNvSpPr>
                <a:spLocks noChangeArrowheads="1"/>
              </p:cNvSpPr>
              <p:nvPr/>
            </p:nvSpPr>
            <p:spPr bwMode="auto">
              <a:xfrm>
                <a:off x="1405349"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0" name="Rectangle 97"/>
              <p:cNvSpPr>
                <a:spLocks noChangeArrowheads="1"/>
              </p:cNvSpPr>
              <p:nvPr/>
            </p:nvSpPr>
            <p:spPr bwMode="auto">
              <a:xfrm>
                <a:off x="1405349"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1" name="Rectangle 97"/>
              <p:cNvSpPr>
                <a:spLocks noChangeArrowheads="1"/>
              </p:cNvSpPr>
              <p:nvPr/>
            </p:nvSpPr>
            <p:spPr bwMode="auto">
              <a:xfrm>
                <a:off x="1405349"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2" name="Rectangle 97"/>
              <p:cNvSpPr>
                <a:spLocks noChangeArrowheads="1"/>
              </p:cNvSpPr>
              <p:nvPr/>
            </p:nvSpPr>
            <p:spPr bwMode="auto">
              <a:xfrm>
                <a:off x="1405349"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3" name="Rectangle 97"/>
              <p:cNvSpPr>
                <a:spLocks noChangeArrowheads="1"/>
              </p:cNvSpPr>
              <p:nvPr/>
            </p:nvSpPr>
            <p:spPr bwMode="auto">
              <a:xfrm>
                <a:off x="1405349" y="3973957"/>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4" name="Rectangle 97"/>
              <p:cNvSpPr>
                <a:spLocks noChangeArrowheads="1"/>
              </p:cNvSpPr>
              <p:nvPr/>
            </p:nvSpPr>
            <p:spPr bwMode="auto">
              <a:xfrm>
                <a:off x="1896775"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5" name="Rectangle 97"/>
              <p:cNvSpPr>
                <a:spLocks noChangeArrowheads="1"/>
              </p:cNvSpPr>
              <p:nvPr/>
            </p:nvSpPr>
            <p:spPr bwMode="auto">
              <a:xfrm>
                <a:off x="1896775" y="3517139"/>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6" name="Rectangle 97"/>
              <p:cNvSpPr>
                <a:spLocks noChangeArrowheads="1"/>
              </p:cNvSpPr>
              <p:nvPr/>
            </p:nvSpPr>
            <p:spPr bwMode="auto">
              <a:xfrm>
                <a:off x="1896775"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7" name="Rectangle 97"/>
              <p:cNvSpPr>
                <a:spLocks noChangeArrowheads="1"/>
              </p:cNvSpPr>
              <p:nvPr/>
            </p:nvSpPr>
            <p:spPr bwMode="auto">
              <a:xfrm>
                <a:off x="1896775"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8" name="Rectangle 97"/>
              <p:cNvSpPr>
                <a:spLocks noChangeArrowheads="1"/>
              </p:cNvSpPr>
              <p:nvPr/>
            </p:nvSpPr>
            <p:spPr bwMode="auto">
              <a:xfrm>
                <a:off x="1896775" y="3901282"/>
                <a:ext cx="208510" cy="50684"/>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49" name="Rectangle 97"/>
              <p:cNvSpPr>
                <a:spLocks noChangeArrowheads="1"/>
              </p:cNvSpPr>
              <p:nvPr/>
            </p:nvSpPr>
            <p:spPr bwMode="auto">
              <a:xfrm>
                <a:off x="1896775"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0" name="Rectangle 97"/>
              <p:cNvSpPr>
                <a:spLocks noChangeArrowheads="1"/>
              </p:cNvSpPr>
              <p:nvPr/>
            </p:nvSpPr>
            <p:spPr bwMode="auto">
              <a:xfrm>
                <a:off x="2379547"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1" name="Rectangle 97"/>
              <p:cNvSpPr>
                <a:spLocks noChangeArrowheads="1"/>
              </p:cNvSpPr>
              <p:nvPr/>
            </p:nvSpPr>
            <p:spPr bwMode="auto">
              <a:xfrm>
                <a:off x="2379547" y="3517139"/>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2" name="Rectangle 97"/>
              <p:cNvSpPr>
                <a:spLocks noChangeArrowheads="1"/>
              </p:cNvSpPr>
              <p:nvPr/>
            </p:nvSpPr>
            <p:spPr bwMode="auto">
              <a:xfrm>
                <a:off x="2379547"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3" name="Rectangle 97"/>
              <p:cNvSpPr>
                <a:spLocks noChangeArrowheads="1"/>
              </p:cNvSpPr>
              <p:nvPr/>
            </p:nvSpPr>
            <p:spPr bwMode="auto">
              <a:xfrm>
                <a:off x="2379547"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4" name="Rectangle 97"/>
              <p:cNvSpPr>
                <a:spLocks noChangeArrowheads="1"/>
              </p:cNvSpPr>
              <p:nvPr/>
            </p:nvSpPr>
            <p:spPr bwMode="auto">
              <a:xfrm>
                <a:off x="2379547"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5" name="Rectangle 97"/>
              <p:cNvSpPr>
                <a:spLocks noChangeArrowheads="1"/>
              </p:cNvSpPr>
              <p:nvPr/>
            </p:nvSpPr>
            <p:spPr bwMode="auto">
              <a:xfrm>
                <a:off x="2379547"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6" name="Rectangle 97"/>
              <p:cNvSpPr>
                <a:spLocks noChangeArrowheads="1"/>
              </p:cNvSpPr>
              <p:nvPr/>
            </p:nvSpPr>
            <p:spPr bwMode="auto">
              <a:xfrm>
                <a:off x="2862320" y="3444464"/>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7" name="Rectangle 97"/>
              <p:cNvSpPr>
                <a:spLocks noChangeArrowheads="1"/>
              </p:cNvSpPr>
              <p:nvPr/>
            </p:nvSpPr>
            <p:spPr bwMode="auto">
              <a:xfrm>
                <a:off x="2862320" y="3517139"/>
                <a:ext cx="208510" cy="50684"/>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8" name="Rectangle 97"/>
              <p:cNvSpPr>
                <a:spLocks noChangeArrowheads="1"/>
              </p:cNvSpPr>
              <p:nvPr/>
            </p:nvSpPr>
            <p:spPr bwMode="auto">
              <a:xfrm>
                <a:off x="2862320" y="367287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59" name="Rectangle 97"/>
              <p:cNvSpPr>
                <a:spLocks noChangeArrowheads="1"/>
              </p:cNvSpPr>
              <p:nvPr/>
            </p:nvSpPr>
            <p:spPr bwMode="auto">
              <a:xfrm>
                <a:off x="2862320" y="3745548"/>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0" name="Rectangle 97"/>
              <p:cNvSpPr>
                <a:spLocks noChangeArrowheads="1"/>
              </p:cNvSpPr>
              <p:nvPr/>
            </p:nvSpPr>
            <p:spPr bwMode="auto">
              <a:xfrm>
                <a:off x="2862320" y="3901282"/>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61" name="Rectangle 97"/>
              <p:cNvSpPr>
                <a:spLocks noChangeArrowheads="1"/>
              </p:cNvSpPr>
              <p:nvPr/>
            </p:nvSpPr>
            <p:spPr bwMode="auto">
              <a:xfrm>
                <a:off x="2862320" y="3973957"/>
                <a:ext cx="208510" cy="50684"/>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nvGrpSpPr>
              <p:cNvPr id="162" name="Group 488"/>
              <p:cNvGrpSpPr/>
              <p:nvPr/>
            </p:nvGrpSpPr>
            <p:grpSpPr>
              <a:xfrm>
                <a:off x="307914" y="2727942"/>
                <a:ext cx="993916" cy="603863"/>
                <a:chOff x="1054581" y="4256877"/>
                <a:chExt cx="929598" cy="2319402"/>
              </a:xfrm>
              <a:solidFill>
                <a:srgbClr val="000090"/>
              </a:solidFill>
            </p:grpSpPr>
            <p:sp>
              <p:nvSpPr>
                <p:cNvPr id="163" name="Rectangle 162"/>
                <p:cNvSpPr/>
                <p:nvPr/>
              </p:nvSpPr>
              <p:spPr>
                <a:xfrm>
                  <a:off x="1054581" y="4256877"/>
                  <a:ext cx="929598" cy="2319402"/>
                </a:xfrm>
                <a:prstGeom prst="rect">
                  <a:avLst/>
                </a:prstGeom>
                <a:solidFill>
                  <a:srgbClr val="A6A6A6"/>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200" b="1" dirty="0">
                    <a:solidFill>
                      <a:srgbClr val="000000"/>
                    </a:solidFill>
                    <a:latin typeface="Arial Narrow"/>
                    <a:cs typeface="Arial Narrow"/>
                  </a:endParaRPr>
                </a:p>
              </p:txBody>
            </p:sp>
            <p:sp>
              <p:nvSpPr>
                <p:cNvPr id="164" name="Rectangle 163"/>
                <p:cNvSpPr/>
                <p:nvPr/>
              </p:nvSpPr>
              <p:spPr bwMode="gray">
                <a:xfrm>
                  <a:off x="1083998" y="4380143"/>
                  <a:ext cx="870764" cy="2098838"/>
                </a:xfrm>
                <a:prstGeom prst="rect">
                  <a:avLst/>
                </a:prstGeom>
                <a:solidFill>
                  <a:schemeClr val="bg1">
                    <a:lumMod val="65000"/>
                  </a:schemeClr>
                </a:solidFill>
                <a:ln w="12700"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grpSp>
          <p:grpSp>
            <p:nvGrpSpPr>
              <p:cNvPr id="165" name="Group 238"/>
              <p:cNvGrpSpPr>
                <a:grpSpLocks noChangeAspect="1"/>
              </p:cNvGrpSpPr>
              <p:nvPr/>
            </p:nvGrpSpPr>
            <p:grpSpPr>
              <a:xfrm>
                <a:off x="364230" y="2775661"/>
                <a:ext cx="878378" cy="513841"/>
                <a:chOff x="5346349" y="4275122"/>
                <a:chExt cx="3451139" cy="2003685"/>
              </a:xfrm>
            </p:grpSpPr>
            <p:sp>
              <p:nvSpPr>
                <p:cNvPr id="166" name="Freeform 165"/>
                <p:cNvSpPr/>
                <p:nvPr/>
              </p:nvSpPr>
              <p:spPr>
                <a:xfrm>
                  <a:off x="6036127" y="4275122"/>
                  <a:ext cx="2670325"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r>
                    <a:rPr lang="en-US" sz="2000" b="1" dirty="0">
                      <a:solidFill>
                        <a:srgbClr val="000000"/>
                      </a:solidFill>
                      <a:latin typeface="Arial Narrow"/>
                      <a:cs typeface="Arial Narrow"/>
                    </a:rPr>
                    <a:t>   </a:t>
                  </a:r>
                </a:p>
              </p:txBody>
            </p:sp>
            <p:sp>
              <p:nvSpPr>
                <p:cNvPr id="167" name="Freeform 166"/>
                <p:cNvSpPr/>
                <p:nvPr/>
              </p:nvSpPr>
              <p:spPr>
                <a:xfrm flipV="1">
                  <a:off x="5346349" y="5847347"/>
                  <a:ext cx="3360104"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3175" cap="flat" cmpd="sng" algn="ctr">
                  <a:no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gn="ctr"/>
                  <a:endParaRPr lang="en-US" sz="2000" b="1" dirty="0">
                    <a:solidFill>
                      <a:srgbClr val="000000"/>
                    </a:solidFill>
                    <a:latin typeface="Arial Narrow"/>
                    <a:cs typeface="Arial Narrow"/>
                  </a:endParaRPr>
                </a:p>
              </p:txBody>
            </p:sp>
            <p:sp>
              <p:nvSpPr>
                <p:cNvPr id="168" name="Rectangle 167"/>
                <p:cNvSpPr/>
                <p:nvPr/>
              </p:nvSpPr>
              <p:spPr>
                <a:xfrm>
                  <a:off x="5346349" y="4738968"/>
                  <a:ext cx="651111" cy="1075748"/>
                </a:xfrm>
                <a:prstGeom prst="rect">
                  <a:avLst/>
                </a:prstGeom>
                <a:solidFill>
                  <a:schemeClr val="accent2">
                    <a:lumMod val="20000"/>
                    <a:lumOff val="80000"/>
                  </a:schemeClr>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endParaRPr lang="en-US" sz="1200" b="1" dirty="0">
                    <a:solidFill>
                      <a:srgbClr val="000000"/>
                    </a:solidFill>
                    <a:latin typeface="Arial Narrow"/>
                    <a:cs typeface="Arial Narrow"/>
                  </a:endParaRPr>
                </a:p>
              </p:txBody>
            </p:sp>
            <p:sp>
              <p:nvSpPr>
                <p:cNvPr id="169" name="Pentagon 168"/>
                <p:cNvSpPr/>
                <p:nvPr/>
              </p:nvSpPr>
              <p:spPr>
                <a:xfrm>
                  <a:off x="6036127" y="4738968"/>
                  <a:ext cx="692225" cy="1075748"/>
                </a:xfrm>
                <a:prstGeom prst="homePlate">
                  <a:avLst>
                    <a:gd name="adj" fmla="val 12396"/>
                  </a:avLst>
                </a:prstGeom>
                <a:solidFill>
                  <a:srgbClr val="B2CDFF"/>
                </a:solidFill>
                <a:ln w="317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algn="ctr"/>
                  <a:endParaRPr lang="en-US" sz="1400" b="1" dirty="0">
                    <a:solidFill>
                      <a:schemeClr val="tx1"/>
                    </a:solidFill>
                    <a:latin typeface="Arial Narrow"/>
                    <a:cs typeface="Arial Narrow"/>
                  </a:endParaRPr>
                </a:p>
              </p:txBody>
            </p:sp>
            <p:sp>
              <p:nvSpPr>
                <p:cNvPr id="170" name="Chevron 169"/>
                <p:cNvSpPr/>
                <p:nvPr/>
              </p:nvSpPr>
              <p:spPr>
                <a:xfrm>
                  <a:off x="6683267"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2000" b="1" dirty="0">
                    <a:solidFill>
                      <a:srgbClr val="000000"/>
                    </a:solidFill>
                    <a:latin typeface="Arial Narrow"/>
                    <a:cs typeface="Arial Narrow"/>
                  </a:endParaRPr>
                </a:p>
              </p:txBody>
            </p:sp>
            <p:sp>
              <p:nvSpPr>
                <p:cNvPr id="171" name="Chevron 170"/>
                <p:cNvSpPr/>
                <p:nvPr/>
              </p:nvSpPr>
              <p:spPr>
                <a:xfrm>
                  <a:off x="7372359"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2000" b="1" dirty="0">
                    <a:solidFill>
                      <a:srgbClr val="000000"/>
                    </a:solidFill>
                    <a:latin typeface="Arial Narrow"/>
                    <a:cs typeface="Arial Narrow"/>
                  </a:endParaRPr>
                </a:p>
              </p:txBody>
            </p:sp>
            <p:sp>
              <p:nvSpPr>
                <p:cNvPr id="172" name="Chevron 171"/>
                <p:cNvSpPr/>
                <p:nvPr/>
              </p:nvSpPr>
              <p:spPr>
                <a:xfrm>
                  <a:off x="8061451" y="4738968"/>
                  <a:ext cx="736037" cy="1075748"/>
                </a:xfrm>
                <a:prstGeom prst="chevron">
                  <a:avLst>
                    <a:gd name="adj" fmla="val 11525"/>
                  </a:avLst>
                </a:prstGeom>
                <a:solidFill>
                  <a:srgbClr val="B2CDFF"/>
                </a:solidFill>
                <a:ln w="3175"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algn="ctr"/>
                  <a:endParaRPr lang="en-US" sz="2000" b="1" dirty="0">
                    <a:solidFill>
                      <a:srgbClr val="000000"/>
                    </a:solidFill>
                    <a:latin typeface="Arial Narrow"/>
                    <a:cs typeface="Arial Narrow"/>
                  </a:endParaRPr>
                </a:p>
              </p:txBody>
            </p:sp>
            <p:sp>
              <p:nvSpPr>
                <p:cNvPr id="173" name="Rectangle 172"/>
                <p:cNvSpPr/>
                <p:nvPr/>
              </p:nvSpPr>
              <p:spPr bwMode="gray">
                <a:xfrm>
                  <a:off x="6082511"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4" name="Rectangle 173"/>
                <p:cNvSpPr/>
                <p:nvPr/>
              </p:nvSpPr>
              <p:spPr bwMode="gray">
                <a:xfrm>
                  <a:off x="6082511"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5" name="Rectangle 174"/>
                <p:cNvSpPr/>
                <p:nvPr/>
              </p:nvSpPr>
              <p:spPr bwMode="gray">
                <a:xfrm>
                  <a:off x="6082511"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6" name="Rectangle 175"/>
                <p:cNvSpPr/>
                <p:nvPr/>
              </p:nvSpPr>
              <p:spPr bwMode="gray">
                <a:xfrm>
                  <a:off x="6786583"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7" name="Rectangle 176"/>
                <p:cNvSpPr/>
                <p:nvPr/>
              </p:nvSpPr>
              <p:spPr bwMode="gray">
                <a:xfrm>
                  <a:off x="6786583"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8" name="Rectangle 177"/>
                <p:cNvSpPr/>
                <p:nvPr/>
              </p:nvSpPr>
              <p:spPr bwMode="gray">
                <a:xfrm>
                  <a:off x="6786583"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79" name="Rectangle 178"/>
                <p:cNvSpPr/>
                <p:nvPr/>
              </p:nvSpPr>
              <p:spPr bwMode="gray">
                <a:xfrm>
                  <a:off x="7480668"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0" name="Rectangle 179"/>
                <p:cNvSpPr/>
                <p:nvPr/>
              </p:nvSpPr>
              <p:spPr bwMode="gray">
                <a:xfrm>
                  <a:off x="7480668"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1" name="Rectangle 180"/>
                <p:cNvSpPr/>
                <p:nvPr/>
              </p:nvSpPr>
              <p:spPr bwMode="gray">
                <a:xfrm>
                  <a:off x="7480668"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2" name="Rectangle 181"/>
                <p:cNvSpPr/>
                <p:nvPr/>
              </p:nvSpPr>
              <p:spPr bwMode="gray">
                <a:xfrm>
                  <a:off x="8169759" y="4803071"/>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3" name="Rectangle 182"/>
                <p:cNvSpPr/>
                <p:nvPr/>
              </p:nvSpPr>
              <p:spPr bwMode="gray">
                <a:xfrm>
                  <a:off x="8169759" y="5135683"/>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4" name="Rectangle 183"/>
                <p:cNvSpPr/>
                <p:nvPr/>
              </p:nvSpPr>
              <p:spPr bwMode="gray">
                <a:xfrm>
                  <a:off x="8169759" y="5468295"/>
                  <a:ext cx="523719" cy="262614"/>
                </a:xfrm>
                <a:prstGeom prst="rect">
                  <a:avLst/>
                </a:prstGeom>
                <a:solidFill>
                  <a:srgbClr val="98AEDA"/>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5" name="Rectangle 184"/>
                <p:cNvSpPr/>
                <p:nvPr/>
              </p:nvSpPr>
              <p:spPr bwMode="gray">
                <a:xfrm>
                  <a:off x="6108837"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6" name="Rectangle 185"/>
                <p:cNvSpPr/>
                <p:nvPr/>
              </p:nvSpPr>
              <p:spPr bwMode="gray">
                <a:xfrm>
                  <a:off x="6955080"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7" name="Rectangle 186"/>
                <p:cNvSpPr/>
                <p:nvPr/>
              </p:nvSpPr>
              <p:spPr bwMode="gray">
                <a:xfrm>
                  <a:off x="7801323" y="4380609"/>
                  <a:ext cx="752386"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8" name="Rectangle 187"/>
                <p:cNvSpPr/>
                <p:nvPr/>
              </p:nvSpPr>
              <p:spPr bwMode="gray">
                <a:xfrm>
                  <a:off x="5411176" y="4798078"/>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89" name="Rectangle 188"/>
                <p:cNvSpPr/>
                <p:nvPr/>
              </p:nvSpPr>
              <p:spPr bwMode="gray">
                <a:xfrm>
                  <a:off x="5411176" y="5049062"/>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0" name="Rectangle 189"/>
                <p:cNvSpPr/>
                <p:nvPr/>
              </p:nvSpPr>
              <p:spPr bwMode="gray">
                <a:xfrm>
                  <a:off x="5411176" y="5300045"/>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1" name="Rectangle 190"/>
                <p:cNvSpPr/>
                <p:nvPr/>
              </p:nvSpPr>
              <p:spPr bwMode="gray">
                <a:xfrm>
                  <a:off x="5411176" y="5551029"/>
                  <a:ext cx="523719" cy="198165"/>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2" name="Rectangle 191"/>
                <p:cNvSpPr/>
                <p:nvPr/>
              </p:nvSpPr>
              <p:spPr bwMode="gray">
                <a:xfrm>
                  <a:off x="62298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3" name="Rectangle 192"/>
                <p:cNvSpPr/>
                <p:nvPr/>
              </p:nvSpPr>
              <p:spPr bwMode="gray">
                <a:xfrm>
                  <a:off x="7043454"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4" name="Rectangle 193"/>
                <p:cNvSpPr/>
                <p:nvPr/>
              </p:nvSpPr>
              <p:spPr bwMode="gray">
                <a:xfrm>
                  <a:off x="7857053"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5" name="Rectangle 194"/>
                <p:cNvSpPr/>
                <p:nvPr/>
              </p:nvSpPr>
              <p:spPr bwMode="gray">
                <a:xfrm>
                  <a:off x="5416256" y="5923575"/>
                  <a:ext cx="721622" cy="269657"/>
                </a:xfrm>
                <a:prstGeom prst="rect">
                  <a:avLst/>
                </a:prstGeom>
                <a:solidFill>
                  <a:schemeClr val="bg1">
                    <a:lumMod val="75000"/>
                  </a:schemeClr>
                </a:solidFill>
                <a:ln w="3175" cap="flat" cmpd="sng" algn="ctr">
                  <a:noFill/>
                  <a:prstDash val="solid"/>
                  <a:round/>
                  <a:headEnd type="none" w="med" len="med"/>
                  <a:tailEnd type="none" w="med" len="med"/>
                </a:ln>
                <a:effectLst/>
              </p:spPr>
              <p:txBody>
                <a:bodyPr wrap="square" lIns="36017" tIns="18008" rIns="0" bIns="18008"/>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196" name="Rectangle 97"/>
                <p:cNvSpPr>
                  <a:spLocks noChangeArrowheads="1"/>
                </p:cNvSpPr>
                <p:nvPr/>
              </p:nvSpPr>
              <p:spPr bwMode="auto">
                <a:xfrm>
                  <a:off x="6159027" y="4427650"/>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7" name="Rectangle 97"/>
                <p:cNvSpPr>
                  <a:spLocks noChangeArrowheads="1"/>
                </p:cNvSpPr>
                <p:nvPr/>
              </p:nvSpPr>
              <p:spPr bwMode="auto">
                <a:xfrm>
                  <a:off x="6513560"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8" name="Rectangle 97"/>
                <p:cNvSpPr>
                  <a:spLocks noChangeArrowheads="1"/>
                </p:cNvSpPr>
                <p:nvPr/>
              </p:nvSpPr>
              <p:spPr bwMode="auto">
                <a:xfrm>
                  <a:off x="6159027"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199" name="Rectangle 97"/>
                <p:cNvSpPr>
                  <a:spLocks noChangeArrowheads="1"/>
                </p:cNvSpPr>
                <p:nvPr/>
              </p:nvSpPr>
              <p:spPr bwMode="auto">
                <a:xfrm>
                  <a:off x="6513560"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0" name="Rectangle 97"/>
                <p:cNvSpPr>
                  <a:spLocks noChangeArrowheads="1"/>
                </p:cNvSpPr>
                <p:nvPr/>
              </p:nvSpPr>
              <p:spPr bwMode="auto">
                <a:xfrm>
                  <a:off x="7005412" y="4427650"/>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1" name="Rectangle 97"/>
                <p:cNvSpPr>
                  <a:spLocks noChangeArrowheads="1"/>
                </p:cNvSpPr>
                <p:nvPr/>
              </p:nvSpPr>
              <p:spPr bwMode="auto">
                <a:xfrm>
                  <a:off x="7359944"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2" name="Rectangle 97"/>
                <p:cNvSpPr>
                  <a:spLocks noChangeArrowheads="1"/>
                </p:cNvSpPr>
                <p:nvPr/>
              </p:nvSpPr>
              <p:spPr bwMode="auto">
                <a:xfrm>
                  <a:off x="7005412"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3" name="Rectangle 97"/>
                <p:cNvSpPr>
                  <a:spLocks noChangeArrowheads="1"/>
                </p:cNvSpPr>
                <p:nvPr/>
              </p:nvSpPr>
              <p:spPr bwMode="auto">
                <a:xfrm>
                  <a:off x="7359944" y="453750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4" name="Rectangle 97"/>
                <p:cNvSpPr>
                  <a:spLocks noChangeArrowheads="1"/>
                </p:cNvSpPr>
                <p:nvPr/>
              </p:nvSpPr>
              <p:spPr bwMode="auto">
                <a:xfrm>
                  <a:off x="7851795"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5" name="Rectangle 97"/>
                <p:cNvSpPr>
                  <a:spLocks noChangeArrowheads="1"/>
                </p:cNvSpPr>
                <p:nvPr/>
              </p:nvSpPr>
              <p:spPr bwMode="auto">
                <a:xfrm>
                  <a:off x="8206328" y="442765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6" name="Rectangle 97"/>
                <p:cNvSpPr>
                  <a:spLocks noChangeArrowheads="1"/>
                </p:cNvSpPr>
                <p:nvPr/>
              </p:nvSpPr>
              <p:spPr bwMode="auto">
                <a:xfrm>
                  <a:off x="7851795" y="453750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7" name="Rectangle 97"/>
                <p:cNvSpPr>
                  <a:spLocks noChangeArrowheads="1"/>
                </p:cNvSpPr>
                <p:nvPr/>
              </p:nvSpPr>
              <p:spPr bwMode="auto">
                <a:xfrm>
                  <a:off x="8206328" y="453750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8" name="Rectangle 97"/>
                <p:cNvSpPr>
                  <a:spLocks noChangeArrowheads="1"/>
                </p:cNvSpPr>
                <p:nvPr/>
              </p:nvSpPr>
              <p:spPr bwMode="auto">
                <a:xfrm>
                  <a:off x="5524864" y="481214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09" name="Rectangle 97"/>
                <p:cNvSpPr>
                  <a:spLocks noChangeArrowheads="1"/>
                </p:cNvSpPr>
                <p:nvPr/>
              </p:nvSpPr>
              <p:spPr bwMode="auto">
                <a:xfrm>
                  <a:off x="5524864" y="490202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0" name="Rectangle 97"/>
                <p:cNvSpPr>
                  <a:spLocks noChangeArrowheads="1"/>
                </p:cNvSpPr>
                <p:nvPr/>
              </p:nvSpPr>
              <p:spPr bwMode="auto">
                <a:xfrm>
                  <a:off x="6263889" y="597061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1" name="Rectangle 97"/>
                <p:cNvSpPr>
                  <a:spLocks noChangeArrowheads="1"/>
                </p:cNvSpPr>
                <p:nvPr/>
              </p:nvSpPr>
              <p:spPr bwMode="auto">
                <a:xfrm>
                  <a:off x="6618421"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2" name="Rectangle 97"/>
                <p:cNvSpPr>
                  <a:spLocks noChangeArrowheads="1"/>
                </p:cNvSpPr>
                <p:nvPr/>
              </p:nvSpPr>
              <p:spPr bwMode="auto">
                <a:xfrm>
                  <a:off x="626388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3" name="Rectangle 97"/>
                <p:cNvSpPr>
                  <a:spLocks noChangeArrowheads="1"/>
                </p:cNvSpPr>
                <p:nvPr/>
              </p:nvSpPr>
              <p:spPr bwMode="auto">
                <a:xfrm>
                  <a:off x="6618421"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4" name="Rectangle 97"/>
                <p:cNvSpPr>
                  <a:spLocks noChangeArrowheads="1"/>
                </p:cNvSpPr>
                <p:nvPr/>
              </p:nvSpPr>
              <p:spPr bwMode="auto">
                <a:xfrm>
                  <a:off x="7077816"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5" name="Rectangle 97"/>
                <p:cNvSpPr>
                  <a:spLocks noChangeArrowheads="1"/>
                </p:cNvSpPr>
                <p:nvPr/>
              </p:nvSpPr>
              <p:spPr bwMode="auto">
                <a:xfrm>
                  <a:off x="7432349"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6" name="Rectangle 97"/>
                <p:cNvSpPr>
                  <a:spLocks noChangeArrowheads="1"/>
                </p:cNvSpPr>
                <p:nvPr/>
              </p:nvSpPr>
              <p:spPr bwMode="auto">
                <a:xfrm>
                  <a:off x="7077816"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7" name="Rectangle 97"/>
                <p:cNvSpPr>
                  <a:spLocks noChangeArrowheads="1"/>
                </p:cNvSpPr>
                <p:nvPr/>
              </p:nvSpPr>
              <p:spPr bwMode="auto">
                <a:xfrm>
                  <a:off x="7432349"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8" name="Rectangle 97"/>
                <p:cNvSpPr>
                  <a:spLocks noChangeArrowheads="1"/>
                </p:cNvSpPr>
                <p:nvPr/>
              </p:nvSpPr>
              <p:spPr bwMode="auto">
                <a:xfrm>
                  <a:off x="7891743"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19" name="Rectangle 97"/>
                <p:cNvSpPr>
                  <a:spLocks noChangeArrowheads="1"/>
                </p:cNvSpPr>
                <p:nvPr/>
              </p:nvSpPr>
              <p:spPr bwMode="auto">
                <a:xfrm>
                  <a:off x="8246275" y="5970616"/>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0" name="Rectangle 97"/>
                <p:cNvSpPr>
                  <a:spLocks noChangeArrowheads="1"/>
                </p:cNvSpPr>
                <p:nvPr/>
              </p:nvSpPr>
              <p:spPr bwMode="auto">
                <a:xfrm>
                  <a:off x="7891743"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1" name="Rectangle 97"/>
                <p:cNvSpPr>
                  <a:spLocks noChangeArrowheads="1"/>
                </p:cNvSpPr>
                <p:nvPr/>
              </p:nvSpPr>
              <p:spPr bwMode="auto">
                <a:xfrm>
                  <a:off x="8246275"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2" name="Rectangle 97"/>
                <p:cNvSpPr>
                  <a:spLocks noChangeArrowheads="1"/>
                </p:cNvSpPr>
                <p:nvPr/>
              </p:nvSpPr>
              <p:spPr bwMode="auto">
                <a:xfrm>
                  <a:off x="5449962"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3" name="Rectangle 97"/>
                <p:cNvSpPr>
                  <a:spLocks noChangeArrowheads="1"/>
                </p:cNvSpPr>
                <p:nvPr/>
              </p:nvSpPr>
              <p:spPr bwMode="auto">
                <a:xfrm>
                  <a:off x="5804495" y="597061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4" name="Rectangle 97"/>
                <p:cNvSpPr>
                  <a:spLocks noChangeArrowheads="1"/>
                </p:cNvSpPr>
                <p:nvPr/>
              </p:nvSpPr>
              <p:spPr bwMode="auto">
                <a:xfrm>
                  <a:off x="5449962" y="6080472"/>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5" name="Rectangle 97"/>
                <p:cNvSpPr>
                  <a:spLocks noChangeArrowheads="1"/>
                </p:cNvSpPr>
                <p:nvPr/>
              </p:nvSpPr>
              <p:spPr bwMode="auto">
                <a:xfrm>
                  <a:off x="5804495" y="6080472"/>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6" name="Rectangle 97"/>
                <p:cNvSpPr>
                  <a:spLocks noChangeArrowheads="1"/>
                </p:cNvSpPr>
                <p:nvPr/>
              </p:nvSpPr>
              <p:spPr bwMode="auto">
                <a:xfrm>
                  <a:off x="5524864" y="5063479"/>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7" name="Rectangle 97"/>
                <p:cNvSpPr>
                  <a:spLocks noChangeArrowheads="1"/>
                </p:cNvSpPr>
                <p:nvPr/>
              </p:nvSpPr>
              <p:spPr bwMode="auto">
                <a:xfrm>
                  <a:off x="5524864" y="5153360"/>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8" name="Rectangle 97"/>
                <p:cNvSpPr>
                  <a:spLocks noChangeArrowheads="1"/>
                </p:cNvSpPr>
                <p:nvPr/>
              </p:nvSpPr>
              <p:spPr bwMode="auto">
                <a:xfrm>
                  <a:off x="5524864" y="531481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29" name="Rectangle 97"/>
                <p:cNvSpPr>
                  <a:spLocks noChangeArrowheads="1"/>
                </p:cNvSpPr>
                <p:nvPr/>
              </p:nvSpPr>
              <p:spPr bwMode="auto">
                <a:xfrm>
                  <a:off x="5524864" y="540469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0" name="Rectangle 97"/>
                <p:cNvSpPr>
                  <a:spLocks noChangeArrowheads="1"/>
                </p:cNvSpPr>
                <p:nvPr/>
              </p:nvSpPr>
              <p:spPr bwMode="auto">
                <a:xfrm>
                  <a:off x="5524864" y="556614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1" name="Rectangle 97"/>
                <p:cNvSpPr>
                  <a:spLocks noChangeArrowheads="1"/>
                </p:cNvSpPr>
                <p:nvPr/>
              </p:nvSpPr>
              <p:spPr bwMode="auto">
                <a:xfrm>
                  <a:off x="5524864" y="56560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2" name="Rectangle 97"/>
                <p:cNvSpPr>
                  <a:spLocks noChangeArrowheads="1"/>
                </p:cNvSpPr>
                <p:nvPr/>
              </p:nvSpPr>
              <p:spPr bwMode="auto">
                <a:xfrm>
                  <a:off x="6188987"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3" name="Rectangle 97"/>
                <p:cNvSpPr>
                  <a:spLocks noChangeArrowheads="1"/>
                </p:cNvSpPr>
                <p:nvPr/>
              </p:nvSpPr>
              <p:spPr bwMode="auto">
                <a:xfrm>
                  <a:off x="6188987"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4" name="Rectangle 97"/>
                <p:cNvSpPr>
                  <a:spLocks noChangeArrowheads="1"/>
                </p:cNvSpPr>
                <p:nvPr/>
              </p:nvSpPr>
              <p:spPr bwMode="auto">
                <a:xfrm>
                  <a:off x="6188987"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5" name="Rectangle 97"/>
                <p:cNvSpPr>
                  <a:spLocks noChangeArrowheads="1"/>
                </p:cNvSpPr>
                <p:nvPr/>
              </p:nvSpPr>
              <p:spPr bwMode="auto">
                <a:xfrm>
                  <a:off x="6188987"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6" name="Rectangle 97"/>
                <p:cNvSpPr>
                  <a:spLocks noChangeArrowheads="1"/>
                </p:cNvSpPr>
                <p:nvPr/>
              </p:nvSpPr>
              <p:spPr bwMode="auto">
                <a:xfrm>
                  <a:off x="6188987"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7" name="Rectangle 97"/>
                <p:cNvSpPr>
                  <a:spLocks noChangeArrowheads="1"/>
                </p:cNvSpPr>
                <p:nvPr/>
              </p:nvSpPr>
              <p:spPr bwMode="auto">
                <a:xfrm>
                  <a:off x="6188987" y="5606097"/>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8" name="Rectangle 97"/>
                <p:cNvSpPr>
                  <a:spLocks noChangeArrowheads="1"/>
                </p:cNvSpPr>
                <p:nvPr/>
              </p:nvSpPr>
              <p:spPr bwMode="auto">
                <a:xfrm>
                  <a:off x="6898053"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39" name="Rectangle 97"/>
                <p:cNvSpPr>
                  <a:spLocks noChangeArrowheads="1"/>
                </p:cNvSpPr>
                <p:nvPr/>
              </p:nvSpPr>
              <p:spPr bwMode="auto">
                <a:xfrm>
                  <a:off x="6898053" y="4946965"/>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0" name="Rectangle 97"/>
                <p:cNvSpPr>
                  <a:spLocks noChangeArrowheads="1"/>
                </p:cNvSpPr>
                <p:nvPr/>
              </p:nvSpPr>
              <p:spPr bwMode="auto">
                <a:xfrm>
                  <a:off x="6898053"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1" name="Rectangle 97"/>
                <p:cNvSpPr>
                  <a:spLocks noChangeArrowheads="1"/>
                </p:cNvSpPr>
                <p:nvPr/>
              </p:nvSpPr>
              <p:spPr bwMode="auto">
                <a:xfrm>
                  <a:off x="6898053"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2" name="Rectangle 97"/>
                <p:cNvSpPr>
                  <a:spLocks noChangeArrowheads="1"/>
                </p:cNvSpPr>
                <p:nvPr/>
              </p:nvSpPr>
              <p:spPr bwMode="auto">
                <a:xfrm>
                  <a:off x="6898053" y="5501236"/>
                  <a:ext cx="300854" cy="73131"/>
                </a:xfrm>
                <a:prstGeom prst="rect">
                  <a:avLst/>
                </a:prstGeom>
                <a:solidFill>
                  <a:srgbClr val="FFFF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3" name="Rectangle 97"/>
                <p:cNvSpPr>
                  <a:spLocks noChangeArrowheads="1"/>
                </p:cNvSpPr>
                <p:nvPr/>
              </p:nvSpPr>
              <p:spPr bwMode="auto">
                <a:xfrm>
                  <a:off x="6898053"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4" name="Rectangle 97"/>
                <p:cNvSpPr>
                  <a:spLocks noChangeArrowheads="1"/>
                </p:cNvSpPr>
                <p:nvPr/>
              </p:nvSpPr>
              <p:spPr bwMode="auto">
                <a:xfrm>
                  <a:off x="7594634"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5" name="Rectangle 97"/>
                <p:cNvSpPr>
                  <a:spLocks noChangeArrowheads="1"/>
                </p:cNvSpPr>
                <p:nvPr/>
              </p:nvSpPr>
              <p:spPr bwMode="auto">
                <a:xfrm>
                  <a:off x="7594634" y="4946965"/>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6" name="Rectangle 97"/>
                <p:cNvSpPr>
                  <a:spLocks noChangeArrowheads="1"/>
                </p:cNvSpPr>
                <p:nvPr/>
              </p:nvSpPr>
              <p:spPr bwMode="auto">
                <a:xfrm>
                  <a:off x="7594634"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7" name="Rectangle 97"/>
                <p:cNvSpPr>
                  <a:spLocks noChangeArrowheads="1"/>
                </p:cNvSpPr>
                <p:nvPr/>
              </p:nvSpPr>
              <p:spPr bwMode="auto">
                <a:xfrm>
                  <a:off x="7594634"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8" name="Rectangle 97"/>
                <p:cNvSpPr>
                  <a:spLocks noChangeArrowheads="1"/>
                </p:cNvSpPr>
                <p:nvPr/>
              </p:nvSpPr>
              <p:spPr bwMode="auto">
                <a:xfrm>
                  <a:off x="7594634"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49" name="Rectangle 97"/>
                <p:cNvSpPr>
                  <a:spLocks noChangeArrowheads="1"/>
                </p:cNvSpPr>
                <p:nvPr/>
              </p:nvSpPr>
              <p:spPr bwMode="auto">
                <a:xfrm>
                  <a:off x="7594634"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0" name="Rectangle 97"/>
                <p:cNvSpPr>
                  <a:spLocks noChangeArrowheads="1"/>
                </p:cNvSpPr>
                <p:nvPr/>
              </p:nvSpPr>
              <p:spPr bwMode="auto">
                <a:xfrm>
                  <a:off x="8291216" y="4842104"/>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1" name="Rectangle 97"/>
                <p:cNvSpPr>
                  <a:spLocks noChangeArrowheads="1"/>
                </p:cNvSpPr>
                <p:nvPr/>
              </p:nvSpPr>
              <p:spPr bwMode="auto">
                <a:xfrm>
                  <a:off x="8291216" y="4946965"/>
                  <a:ext cx="300854" cy="73131"/>
                </a:xfrm>
                <a:prstGeom prst="rect">
                  <a:avLst/>
                </a:prstGeom>
                <a:solidFill>
                  <a:srgbClr val="FF0000"/>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2" name="Rectangle 97"/>
                <p:cNvSpPr>
                  <a:spLocks noChangeArrowheads="1"/>
                </p:cNvSpPr>
                <p:nvPr/>
              </p:nvSpPr>
              <p:spPr bwMode="auto">
                <a:xfrm>
                  <a:off x="8291216" y="5171669"/>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3" name="Rectangle 97"/>
                <p:cNvSpPr>
                  <a:spLocks noChangeArrowheads="1"/>
                </p:cNvSpPr>
                <p:nvPr/>
              </p:nvSpPr>
              <p:spPr bwMode="auto">
                <a:xfrm>
                  <a:off x="8291216" y="5276531"/>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4" name="Rectangle 97"/>
                <p:cNvSpPr>
                  <a:spLocks noChangeArrowheads="1"/>
                </p:cNvSpPr>
                <p:nvPr/>
              </p:nvSpPr>
              <p:spPr bwMode="auto">
                <a:xfrm>
                  <a:off x="8291216" y="5501236"/>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255" name="Rectangle 97"/>
                <p:cNvSpPr>
                  <a:spLocks noChangeArrowheads="1"/>
                </p:cNvSpPr>
                <p:nvPr/>
              </p:nvSpPr>
              <p:spPr bwMode="auto">
                <a:xfrm>
                  <a:off x="8291216" y="5606097"/>
                  <a:ext cx="300854" cy="73131"/>
                </a:xfrm>
                <a:prstGeom prst="rect">
                  <a:avLst/>
                </a:prstGeom>
                <a:solidFill>
                  <a:srgbClr val="07B10B"/>
                </a:solidFill>
                <a:ln w="3175" cap="flat" cmpd="sng" algn="ctr">
                  <a:no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cxnSp>
            <p:nvCxnSpPr>
              <p:cNvPr id="256" name="Straight Arrow Connector 255"/>
              <p:cNvCxnSpPr>
                <a:stCxn id="102" idx="0"/>
              </p:cNvCxnSpPr>
              <p:nvPr/>
            </p:nvCxnSpPr>
            <p:spPr>
              <a:xfrm rot="16200000" flipV="1">
                <a:off x="920581" y="2551218"/>
                <a:ext cx="333069" cy="87894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57" name="Straight Arrow Connector 256"/>
              <p:cNvCxnSpPr>
                <a:stCxn id="106" idx="0"/>
              </p:cNvCxnSpPr>
              <p:nvPr/>
            </p:nvCxnSpPr>
            <p:spPr>
              <a:xfrm rot="16200000" flipV="1">
                <a:off x="1312152" y="2375067"/>
                <a:ext cx="333069" cy="123124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58" name="Straight Arrow Connector 257"/>
              <p:cNvCxnSpPr>
                <a:stCxn id="112" idx="0"/>
              </p:cNvCxnSpPr>
              <p:nvPr/>
            </p:nvCxnSpPr>
            <p:spPr>
              <a:xfrm rot="16200000" flipV="1">
                <a:off x="1679741" y="2251070"/>
                <a:ext cx="381033" cy="1583545"/>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59" name="Straight Arrow Connector 258"/>
              <p:cNvCxnSpPr>
                <a:stCxn id="157" idx="0"/>
              </p:cNvCxnSpPr>
              <p:nvPr/>
            </p:nvCxnSpPr>
            <p:spPr>
              <a:xfrm rot="16200000" flipV="1">
                <a:off x="1798547" y="2349110"/>
                <a:ext cx="559808" cy="1776249"/>
              </a:xfrm>
              <a:prstGeom prst="straightConnector1">
                <a:avLst/>
              </a:prstGeom>
              <a:ln w="38100" cap="flat" cmpd="sng" algn="ctr">
                <a:solidFill>
                  <a:schemeClr val="tx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0" name="Straight Arrow Connector 259"/>
              <p:cNvCxnSpPr>
                <a:stCxn id="109" idx="0"/>
              </p:cNvCxnSpPr>
              <p:nvPr/>
            </p:nvCxnSpPr>
            <p:spPr>
              <a:xfrm rot="16200000" flipV="1">
                <a:off x="1456144" y="2349482"/>
                <a:ext cx="381033" cy="1386720"/>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1" name="Straight Arrow Connector 260"/>
              <p:cNvCxnSpPr>
                <a:stCxn id="145" idx="0"/>
              </p:cNvCxnSpPr>
              <p:nvPr/>
            </p:nvCxnSpPr>
            <p:spPr>
              <a:xfrm rot="16200000" flipV="1">
                <a:off x="1138482" y="2654590"/>
                <a:ext cx="559808"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2" name="Straight Arrow Connector 261"/>
              <p:cNvCxnSpPr>
                <a:stCxn id="115" idx="0"/>
              </p:cNvCxnSpPr>
              <p:nvPr/>
            </p:nvCxnSpPr>
            <p:spPr>
              <a:xfrm rot="16200000" flipV="1">
                <a:off x="497690" y="2934355"/>
                <a:ext cx="540186"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3" name="Straight Arrow Connector 262"/>
              <p:cNvCxnSpPr>
                <a:stCxn id="148" idx="0"/>
              </p:cNvCxnSpPr>
              <p:nvPr/>
            </p:nvCxnSpPr>
            <p:spPr>
              <a:xfrm rot="16200000" flipV="1">
                <a:off x="1017481" y="2917733"/>
                <a:ext cx="801809" cy="11652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4" name="Straight Arrow Connector 263"/>
              <p:cNvCxnSpPr>
                <a:stCxn id="125" idx="0"/>
              </p:cNvCxnSpPr>
              <p:nvPr/>
            </p:nvCxnSpPr>
            <p:spPr>
              <a:xfrm rot="16200000" flipV="1">
                <a:off x="1553785" y="2844947"/>
                <a:ext cx="1006746" cy="1756541"/>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5" name="Straight Arrow Connector 264"/>
              <p:cNvCxnSpPr>
                <a:stCxn id="122" idx="0"/>
              </p:cNvCxnSpPr>
              <p:nvPr/>
            </p:nvCxnSpPr>
            <p:spPr>
              <a:xfrm rot="16200000" flipV="1">
                <a:off x="976199" y="3153310"/>
                <a:ext cx="1054711" cy="1244123"/>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6" name="Straight Arrow Connector 265"/>
              <p:cNvCxnSpPr>
                <a:stCxn id="116" idx="0"/>
              </p:cNvCxnSpPr>
              <p:nvPr/>
            </p:nvCxnSpPr>
            <p:spPr>
              <a:xfrm rot="16200000" flipV="1">
                <a:off x="614552" y="3279626"/>
                <a:ext cx="1006746" cy="887182"/>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7" name="Straight Arrow Connector 266"/>
              <p:cNvCxnSpPr>
                <a:stCxn id="131" idx="0"/>
              </p:cNvCxnSpPr>
              <p:nvPr/>
            </p:nvCxnSpPr>
            <p:spPr>
              <a:xfrm rot="16200000" flipV="1">
                <a:off x="372914" y="3432512"/>
                <a:ext cx="1054711" cy="68571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8" name="Straight Arrow Connector 267"/>
              <p:cNvCxnSpPr>
                <a:stCxn id="143" idx="0"/>
              </p:cNvCxnSpPr>
              <p:nvPr/>
            </p:nvCxnSpPr>
            <p:spPr>
              <a:xfrm rot="16200000" flipV="1">
                <a:off x="658641" y="3122993"/>
                <a:ext cx="847593" cy="854334"/>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cxnSp>
            <p:nvCxnSpPr>
              <p:cNvPr id="269" name="Straight Arrow Connector 268"/>
              <p:cNvCxnSpPr>
                <a:stCxn id="132" idx="0"/>
              </p:cNvCxnSpPr>
              <p:nvPr/>
            </p:nvCxnSpPr>
            <p:spPr>
              <a:xfrm rot="16200000" flipV="1">
                <a:off x="462444" y="3011006"/>
                <a:ext cx="610679" cy="563089"/>
              </a:xfrm>
              <a:prstGeom prst="straightConnector1">
                <a:avLst/>
              </a:prstGeom>
              <a:ln w="38100" cap="flat" cmpd="sng" algn="ctr">
                <a:solidFill>
                  <a:srgbClr val="5F6062"/>
                </a:solidFill>
                <a:prstDash val="solid"/>
                <a:round/>
                <a:headEnd type="triangle" w="med" len="med"/>
                <a:tailEnd type="triangle" w="med" len="med"/>
              </a:ln>
              <a:effectLst/>
            </p:spPr>
            <p:style>
              <a:lnRef idx="2">
                <a:schemeClr val="accent1"/>
              </a:lnRef>
              <a:fillRef idx="0">
                <a:schemeClr val="accent1"/>
              </a:fillRef>
              <a:effectRef idx="1">
                <a:schemeClr val="accent1"/>
              </a:effectRef>
              <a:fontRef idx="minor">
                <a:schemeClr val="tx1"/>
              </a:fontRef>
            </p:style>
          </p:cxnSp>
          <p:sp>
            <p:nvSpPr>
              <p:cNvPr id="270" name="Rectangle 269"/>
              <p:cNvSpPr/>
              <p:nvPr/>
            </p:nvSpPr>
            <p:spPr>
              <a:xfrm>
                <a:off x="1343931" y="2935855"/>
                <a:ext cx="1866385" cy="12021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algn="ctr"/>
                <a:r>
                  <a:rPr lang="en-US" sz="800" b="1" i="1" dirty="0">
                    <a:solidFill>
                      <a:srgbClr val="5F6062"/>
                    </a:solidFill>
                    <a:latin typeface="Helvetica"/>
                    <a:cs typeface="Helvetica"/>
                  </a:rPr>
                  <a:t>Line of Business performance ‘dashboard’</a:t>
                </a:r>
              </a:p>
            </p:txBody>
          </p:sp>
        </p:grpSp>
        <p:sp>
          <p:nvSpPr>
            <p:cNvPr id="272" name="Rectangle 271"/>
            <p:cNvSpPr/>
            <p:nvPr/>
          </p:nvSpPr>
          <p:spPr>
            <a:xfrm>
              <a:off x="259757" y="4514407"/>
              <a:ext cx="3200041" cy="751255"/>
            </a:xfrm>
            <a:prstGeom prst="rect">
              <a:avLst/>
            </a:prstGeom>
            <a:ln>
              <a:noFill/>
            </a:ln>
          </p:spPr>
          <p:txBody>
            <a:bodyPr wrap="square">
              <a:spAutoFit/>
            </a:bodyPr>
            <a:lstStyle/>
            <a:p>
              <a:pPr>
                <a:spcAft>
                  <a:spcPts val="600"/>
                </a:spcAft>
              </a:pPr>
              <a:r>
                <a:rPr lang="en-US" sz="1600" b="1" i="1" dirty="0">
                  <a:solidFill>
                    <a:schemeClr val="tx2"/>
                  </a:solidFill>
                  <a:latin typeface="Helvetica"/>
                  <a:cs typeface="Helvetica"/>
                </a:rPr>
                <a:t>The Value Chain framework is used as a performance dashboard for the LOBs and Regional operations, reporting up to the Head Office</a:t>
              </a:r>
            </a:p>
          </p:txBody>
        </p:sp>
        <p:sp>
          <p:nvSpPr>
            <p:cNvPr id="273" name="Circular Arrow 272"/>
            <p:cNvSpPr/>
            <p:nvPr/>
          </p:nvSpPr>
          <p:spPr>
            <a:xfrm rot="5400000" flipH="1" flipV="1">
              <a:off x="3021225" y="2261337"/>
              <a:ext cx="1651138" cy="1655964"/>
            </a:xfrm>
            <a:prstGeom prst="circularArrow">
              <a:avLst>
                <a:gd name="adj1" fmla="val 17602"/>
                <a:gd name="adj2" fmla="val 1142319"/>
                <a:gd name="adj3" fmla="val 20457682"/>
                <a:gd name="adj4" fmla="val 17914898"/>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dirty="0">
                <a:solidFill>
                  <a:schemeClr val="tx1"/>
                </a:solidFill>
              </a:endParaRPr>
            </a:p>
          </p:txBody>
        </p:sp>
        <p:pic>
          <p:nvPicPr>
            <p:cNvPr id="403" name="Picture 402"/>
            <p:cNvPicPr>
              <a:picLocks/>
            </p:cNvPicPr>
            <p:nvPr/>
          </p:nvPicPr>
          <p:blipFill>
            <a:blip r:embed="rId4"/>
            <a:stretch>
              <a:fillRect/>
            </a:stretch>
          </p:blipFill>
          <p:spPr>
            <a:xfrm>
              <a:off x="3831590" y="4062549"/>
              <a:ext cx="439200" cy="367054"/>
            </a:xfrm>
            <a:prstGeom prst="rect">
              <a:avLst/>
            </a:prstGeom>
          </p:spPr>
        </p:pic>
        <p:pic>
          <p:nvPicPr>
            <p:cNvPr id="418" name="Picture 417"/>
            <p:cNvPicPr>
              <a:picLocks/>
            </p:cNvPicPr>
            <p:nvPr/>
          </p:nvPicPr>
          <p:blipFill>
            <a:blip r:embed="rId4"/>
            <a:stretch>
              <a:fillRect/>
            </a:stretch>
          </p:blipFill>
          <p:spPr>
            <a:xfrm>
              <a:off x="5953098" y="2524384"/>
              <a:ext cx="439200" cy="367054"/>
            </a:xfrm>
            <a:prstGeom prst="rect">
              <a:avLst/>
            </a:prstGeom>
          </p:spPr>
        </p:pic>
        <p:cxnSp>
          <p:nvCxnSpPr>
            <p:cNvPr id="423" name="Curved Connector 422"/>
            <p:cNvCxnSpPr>
              <a:stCxn id="77" idx="3"/>
              <a:endCxn id="403" idx="1"/>
            </p:cNvCxnSpPr>
            <p:nvPr/>
          </p:nvCxnSpPr>
          <p:spPr>
            <a:xfrm>
              <a:off x="3213197" y="3745763"/>
              <a:ext cx="618393" cy="500313"/>
            </a:xfrm>
            <a:prstGeom prst="curvedConnector3">
              <a:avLst>
                <a:gd name="adj1" fmla="val 50000"/>
              </a:avLst>
            </a:prstGeom>
            <a:ln w="28575" cap="flat" cmpd="sng" algn="ctr">
              <a:solidFill>
                <a:schemeClr val="tx2"/>
              </a:solidFill>
              <a:prstDash val="solid"/>
              <a:round/>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nvGrpSpPr>
            <p:cNvPr id="527" name="Group 526"/>
            <p:cNvGrpSpPr/>
            <p:nvPr/>
          </p:nvGrpSpPr>
          <p:grpSpPr>
            <a:xfrm>
              <a:off x="4678973" y="2805252"/>
              <a:ext cx="916887" cy="594208"/>
              <a:chOff x="5177636" y="185217"/>
              <a:chExt cx="2827831" cy="1709559"/>
            </a:xfrm>
          </p:grpSpPr>
          <p:sp>
            <p:nvSpPr>
              <p:cNvPr id="427" name="Freeform 426"/>
              <p:cNvSpPr/>
              <p:nvPr/>
            </p:nvSpPr>
            <p:spPr>
              <a:xfrm>
                <a:off x="5782884" y="185217"/>
                <a:ext cx="2147989" cy="366509"/>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800" b="1" dirty="0">
                    <a:solidFill>
                      <a:schemeClr val="tx2"/>
                    </a:solidFill>
                    <a:latin typeface="Arial Narrow"/>
                    <a:cs typeface="Arial Narrow"/>
                  </a:rPr>
                  <a:t>   </a:t>
                </a:r>
              </a:p>
            </p:txBody>
          </p:sp>
          <p:sp>
            <p:nvSpPr>
              <p:cNvPr id="428" name="Freeform 427"/>
              <p:cNvSpPr/>
              <p:nvPr/>
            </p:nvSpPr>
            <p:spPr>
              <a:xfrm flipV="1">
                <a:off x="5177636" y="1526651"/>
                <a:ext cx="2753237" cy="368125"/>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800" b="1" dirty="0">
                  <a:solidFill>
                    <a:schemeClr val="tx2"/>
                  </a:solidFill>
                  <a:latin typeface="Arial Narrow"/>
                  <a:cs typeface="Arial Narrow"/>
                </a:endParaRPr>
              </a:p>
            </p:txBody>
          </p:sp>
          <p:sp>
            <p:nvSpPr>
              <p:cNvPr id="429" name="Rectangle 428"/>
              <p:cNvSpPr/>
              <p:nvPr/>
            </p:nvSpPr>
            <p:spPr>
              <a:xfrm>
                <a:off x="5177636" y="580162"/>
                <a:ext cx="533514" cy="918647"/>
              </a:xfrm>
              <a:prstGeom prst="rect">
                <a:avLst/>
              </a:prstGeom>
              <a:solidFill>
                <a:schemeClr val="bg1">
                  <a:lumMod val="85000"/>
                </a:schemeClr>
              </a:solidFill>
              <a:ln w="31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800" b="1" dirty="0">
                  <a:solidFill>
                    <a:schemeClr val="tx2"/>
                  </a:solidFill>
                  <a:latin typeface="Arial Narrow"/>
                  <a:cs typeface="Arial Narrow"/>
                </a:endParaRPr>
              </a:p>
            </p:txBody>
          </p:sp>
          <p:sp>
            <p:nvSpPr>
              <p:cNvPr id="430" name="Pentagon 429"/>
              <p:cNvSpPr/>
              <p:nvPr/>
            </p:nvSpPr>
            <p:spPr>
              <a:xfrm>
                <a:off x="5742834" y="580973"/>
                <a:ext cx="567203" cy="917836"/>
              </a:xfrm>
              <a:prstGeom prst="homePlate">
                <a:avLst>
                  <a:gd name="adj" fmla="val 12396"/>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431" name="Chevron 430"/>
              <p:cNvSpPr/>
              <p:nvPr/>
            </p:nvSpPr>
            <p:spPr>
              <a:xfrm>
                <a:off x="6273094"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432" name="Chevron 431"/>
              <p:cNvSpPr/>
              <p:nvPr/>
            </p:nvSpPr>
            <p:spPr>
              <a:xfrm>
                <a:off x="6837729"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433" name="Chevron 432"/>
              <p:cNvSpPr/>
              <p:nvPr/>
            </p:nvSpPr>
            <p:spPr>
              <a:xfrm>
                <a:off x="7402365" y="580973"/>
                <a:ext cx="603102" cy="917836"/>
              </a:xfrm>
              <a:prstGeom prst="chevron">
                <a:avLst>
                  <a:gd name="adj" fmla="val 11525"/>
                </a:avLst>
              </a:prstGeom>
              <a:solidFill>
                <a:srgbClr val="97D9D0"/>
              </a:solidFill>
              <a:ln w="31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800" b="1" dirty="0">
                  <a:solidFill>
                    <a:schemeClr val="tx1"/>
                  </a:solidFill>
                  <a:latin typeface="Arial Narrow"/>
                  <a:cs typeface="Arial Narrow"/>
                </a:endParaRPr>
              </a:p>
            </p:txBody>
          </p:sp>
          <p:sp>
            <p:nvSpPr>
              <p:cNvPr id="434" name="Rectangle 433"/>
              <p:cNvSpPr/>
              <p:nvPr/>
            </p:nvSpPr>
            <p:spPr bwMode="gray">
              <a:xfrm>
                <a:off x="5780840"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35" name="Rectangle 434"/>
              <p:cNvSpPr/>
              <p:nvPr/>
            </p:nvSpPr>
            <p:spPr bwMode="gray">
              <a:xfrm>
                <a:off x="5780840"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36" name="Rectangle 435"/>
              <p:cNvSpPr/>
              <p:nvPr/>
            </p:nvSpPr>
            <p:spPr bwMode="gray">
              <a:xfrm>
                <a:off x="5780840"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37" name="Rectangle 436"/>
              <p:cNvSpPr/>
              <p:nvPr/>
            </p:nvSpPr>
            <p:spPr bwMode="gray">
              <a:xfrm>
                <a:off x="6357750"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38" name="Rectangle 437"/>
              <p:cNvSpPr/>
              <p:nvPr/>
            </p:nvSpPr>
            <p:spPr bwMode="gray">
              <a:xfrm>
                <a:off x="6357750"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39" name="Rectangle 438"/>
              <p:cNvSpPr/>
              <p:nvPr/>
            </p:nvSpPr>
            <p:spPr bwMode="gray">
              <a:xfrm>
                <a:off x="6357750"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0" name="Rectangle 439"/>
              <p:cNvSpPr/>
              <p:nvPr/>
            </p:nvSpPr>
            <p:spPr bwMode="gray">
              <a:xfrm>
                <a:off x="6926477"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1" name="Rectangle 440"/>
              <p:cNvSpPr/>
              <p:nvPr/>
            </p:nvSpPr>
            <p:spPr bwMode="gray">
              <a:xfrm>
                <a:off x="6926477"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2" name="Rectangle 441"/>
              <p:cNvSpPr/>
              <p:nvPr/>
            </p:nvSpPr>
            <p:spPr bwMode="gray">
              <a:xfrm>
                <a:off x="6926477"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3" name="Rectangle 442"/>
              <p:cNvSpPr/>
              <p:nvPr/>
            </p:nvSpPr>
            <p:spPr bwMode="gray">
              <a:xfrm>
                <a:off x="7491111" y="635667"/>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4" name="Rectangle 443"/>
              <p:cNvSpPr/>
              <p:nvPr/>
            </p:nvSpPr>
            <p:spPr bwMode="gray">
              <a:xfrm>
                <a:off x="7491111" y="919454"/>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5" name="Rectangle 444"/>
              <p:cNvSpPr/>
              <p:nvPr/>
            </p:nvSpPr>
            <p:spPr bwMode="gray">
              <a:xfrm>
                <a:off x="7491111" y="1203241"/>
                <a:ext cx="429131" cy="224064"/>
              </a:xfrm>
              <a:prstGeom prst="rect">
                <a:avLst/>
              </a:prstGeom>
              <a:solidFill>
                <a:srgbClr val="64C0BE"/>
              </a:solidFill>
              <a:ln w="3175" cap="flat" cmpd="sng" algn="ctr">
                <a:solidFill>
                  <a:srgbClr val="4F9796"/>
                </a:solidFill>
                <a:prstDash val="solid"/>
                <a:round/>
                <a:headEnd type="none" w="med" len="med"/>
                <a:tailEnd type="none" w="med" len="med"/>
              </a:ln>
              <a:effectLst/>
            </p:spPr>
            <p:txBody>
              <a:bodyPr wrap="square" lIns="0" tIns="18008" rIns="0" bIns="18008" anchor="ctr" anchorCtr="0"/>
              <a:lstStyle/>
              <a:p>
                <a:pPr marL="0" lvl="1">
                  <a:lnSpc>
                    <a:spcPct val="80000"/>
                  </a:lnSpc>
                  <a:buClr>
                    <a:srgbClr val="F0AB00"/>
                  </a:buClr>
                  <a:buSzPct val="80000"/>
                  <a:defRPr/>
                </a:pPr>
                <a:endParaRPr lang="en-US" sz="900" b="1" kern="0" dirty="0">
                  <a:solidFill>
                    <a:schemeClr val="bg1"/>
                  </a:solidFill>
                  <a:latin typeface="Arial Narrow"/>
                  <a:cs typeface="Arial Narrow"/>
                </a:endParaRPr>
              </a:p>
            </p:txBody>
          </p:sp>
          <p:sp>
            <p:nvSpPr>
              <p:cNvPr id="446" name="Rectangle 445"/>
              <p:cNvSpPr/>
              <p:nvPr/>
            </p:nvSpPr>
            <p:spPr bwMode="gray">
              <a:xfrm>
                <a:off x="5847036"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47" name="Rectangle 446"/>
              <p:cNvSpPr/>
              <p:nvPr/>
            </p:nvSpPr>
            <p:spPr bwMode="gray">
              <a:xfrm>
                <a:off x="6518127"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48" name="Rectangle 447"/>
              <p:cNvSpPr/>
              <p:nvPr/>
            </p:nvSpPr>
            <p:spPr bwMode="gray">
              <a:xfrm>
                <a:off x="7189219" y="275219"/>
                <a:ext cx="616499"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49" name="Rectangle 448"/>
              <p:cNvSpPr/>
              <p:nvPr/>
            </p:nvSpPr>
            <p:spPr bwMode="gray">
              <a:xfrm>
                <a:off x="5230755" y="631407"/>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0" name="Rectangle 449"/>
              <p:cNvSpPr/>
              <p:nvPr/>
            </p:nvSpPr>
            <p:spPr bwMode="gray">
              <a:xfrm>
                <a:off x="5230755" y="845548"/>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1" name="Rectangle 450"/>
              <p:cNvSpPr/>
              <p:nvPr/>
            </p:nvSpPr>
            <p:spPr bwMode="gray">
              <a:xfrm>
                <a:off x="5230755" y="1059688"/>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2" name="Rectangle 451"/>
              <p:cNvSpPr/>
              <p:nvPr/>
            </p:nvSpPr>
            <p:spPr bwMode="gray">
              <a:xfrm>
                <a:off x="5230755" y="1273831"/>
                <a:ext cx="429131" cy="169075"/>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3" name="Rectangle 452"/>
              <p:cNvSpPr/>
              <p:nvPr/>
            </p:nvSpPr>
            <p:spPr bwMode="gray">
              <a:xfrm>
                <a:off x="5901573"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4" name="Rectangle 453"/>
              <p:cNvSpPr/>
              <p:nvPr/>
            </p:nvSpPr>
            <p:spPr bwMode="gray">
              <a:xfrm>
                <a:off x="6568227"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5" name="Rectangle 454"/>
              <p:cNvSpPr/>
              <p:nvPr/>
            </p:nvSpPr>
            <p:spPr bwMode="gray">
              <a:xfrm>
                <a:off x="7234883"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6" name="Rectangle 455"/>
              <p:cNvSpPr/>
              <p:nvPr/>
            </p:nvSpPr>
            <p:spPr bwMode="gray">
              <a:xfrm>
                <a:off x="5234916" y="1591689"/>
                <a:ext cx="591290" cy="230073"/>
              </a:xfrm>
              <a:prstGeom prst="rect">
                <a:avLst/>
              </a:prstGeom>
              <a:solidFill>
                <a:schemeClr val="bg1">
                  <a:lumMod val="65000"/>
                </a:schemeClr>
              </a:solidFill>
              <a:ln w="3175" cap="flat" cmpd="sng" algn="ctr">
                <a:solidFill>
                  <a:srgbClr val="5F6062"/>
                </a:solidFill>
                <a:prstDash val="solid"/>
                <a:round/>
                <a:headEnd type="none" w="med" len="med"/>
                <a:tailEnd type="none" w="med" len="med"/>
              </a:ln>
              <a:effectLst/>
            </p:spPr>
            <p:txBody>
              <a:bodyPr wrap="square" lIns="0" tIns="18008" rIns="36017" bIns="18008" anchor="ctr" anchorCtr="0"/>
              <a:lstStyle/>
              <a:p>
                <a:pPr marL="0" lvl="1">
                  <a:lnSpc>
                    <a:spcPct val="80000"/>
                  </a:lnSpc>
                  <a:buClr>
                    <a:srgbClr val="F0AB00"/>
                  </a:buClr>
                  <a:buSzPct val="80000"/>
                  <a:defRPr/>
                </a:pPr>
                <a:endParaRPr lang="en-US" sz="1000" b="1" kern="0" dirty="0">
                  <a:solidFill>
                    <a:schemeClr val="bg1"/>
                  </a:solidFill>
                  <a:latin typeface="Arial Narrow"/>
                  <a:cs typeface="Arial Narrow"/>
                </a:endParaRPr>
              </a:p>
            </p:txBody>
          </p:sp>
          <p:sp>
            <p:nvSpPr>
              <p:cNvPr id="457" name="Rectangle 97"/>
              <p:cNvSpPr>
                <a:spLocks noChangeArrowheads="1"/>
              </p:cNvSpPr>
              <p:nvPr/>
            </p:nvSpPr>
            <p:spPr bwMode="auto">
              <a:xfrm>
                <a:off x="5888161" y="315355"/>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58" name="Rectangle 97"/>
              <p:cNvSpPr>
                <a:spLocks noChangeArrowheads="1"/>
              </p:cNvSpPr>
              <p:nvPr/>
            </p:nvSpPr>
            <p:spPr bwMode="auto">
              <a:xfrm>
                <a:off x="6178662"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59" name="Rectangle 97"/>
              <p:cNvSpPr>
                <a:spLocks noChangeArrowheads="1"/>
              </p:cNvSpPr>
              <p:nvPr/>
            </p:nvSpPr>
            <p:spPr bwMode="auto">
              <a:xfrm>
                <a:off x="5888161"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0" name="Rectangle 97"/>
              <p:cNvSpPr>
                <a:spLocks noChangeArrowheads="1"/>
              </p:cNvSpPr>
              <p:nvPr/>
            </p:nvSpPr>
            <p:spPr bwMode="auto">
              <a:xfrm>
                <a:off x="6178662"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1" name="Rectangle 97"/>
              <p:cNvSpPr>
                <a:spLocks noChangeArrowheads="1"/>
              </p:cNvSpPr>
              <p:nvPr/>
            </p:nvSpPr>
            <p:spPr bwMode="auto">
              <a:xfrm>
                <a:off x="6559369" y="315355"/>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2" name="Rectangle 97"/>
              <p:cNvSpPr>
                <a:spLocks noChangeArrowheads="1"/>
              </p:cNvSpPr>
              <p:nvPr/>
            </p:nvSpPr>
            <p:spPr bwMode="auto">
              <a:xfrm>
                <a:off x="6849869"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3" name="Rectangle 97"/>
              <p:cNvSpPr>
                <a:spLocks noChangeArrowheads="1"/>
              </p:cNvSpPr>
              <p:nvPr/>
            </p:nvSpPr>
            <p:spPr bwMode="auto">
              <a:xfrm>
                <a:off x="6559369"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4" name="Rectangle 97"/>
              <p:cNvSpPr>
                <a:spLocks noChangeArrowheads="1"/>
              </p:cNvSpPr>
              <p:nvPr/>
            </p:nvSpPr>
            <p:spPr bwMode="auto">
              <a:xfrm>
                <a:off x="6849869" y="409084"/>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5" name="Rectangle 97"/>
              <p:cNvSpPr>
                <a:spLocks noChangeArrowheads="1"/>
              </p:cNvSpPr>
              <p:nvPr/>
            </p:nvSpPr>
            <p:spPr bwMode="auto">
              <a:xfrm>
                <a:off x="7230575"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6" name="Rectangle 97"/>
              <p:cNvSpPr>
                <a:spLocks noChangeArrowheads="1"/>
              </p:cNvSpPr>
              <p:nvPr/>
            </p:nvSpPr>
            <p:spPr bwMode="auto">
              <a:xfrm>
                <a:off x="7521075" y="31535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7" name="Rectangle 97"/>
              <p:cNvSpPr>
                <a:spLocks noChangeArrowheads="1"/>
              </p:cNvSpPr>
              <p:nvPr/>
            </p:nvSpPr>
            <p:spPr bwMode="auto">
              <a:xfrm>
                <a:off x="7230575" y="40908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8" name="Rectangle 97"/>
              <p:cNvSpPr>
                <a:spLocks noChangeArrowheads="1"/>
              </p:cNvSpPr>
              <p:nvPr/>
            </p:nvSpPr>
            <p:spPr bwMode="auto">
              <a:xfrm>
                <a:off x="7521075" y="40908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69" name="Rectangle 97"/>
              <p:cNvSpPr>
                <a:spLocks noChangeArrowheads="1"/>
              </p:cNvSpPr>
              <p:nvPr/>
            </p:nvSpPr>
            <p:spPr bwMode="auto">
              <a:xfrm>
                <a:off x="5323909" y="643408"/>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0" name="Rectangle 97"/>
              <p:cNvSpPr>
                <a:spLocks noChangeArrowheads="1"/>
              </p:cNvSpPr>
              <p:nvPr/>
            </p:nvSpPr>
            <p:spPr bwMode="auto">
              <a:xfrm>
                <a:off x="5323909" y="720096"/>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1" name="Rectangle 97"/>
              <p:cNvSpPr>
                <a:spLocks noChangeArrowheads="1"/>
              </p:cNvSpPr>
              <p:nvPr/>
            </p:nvSpPr>
            <p:spPr bwMode="auto">
              <a:xfrm>
                <a:off x="5929459" y="163182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2" name="Rectangle 97"/>
              <p:cNvSpPr>
                <a:spLocks noChangeArrowheads="1"/>
              </p:cNvSpPr>
              <p:nvPr/>
            </p:nvSpPr>
            <p:spPr bwMode="auto">
              <a:xfrm>
                <a:off x="6219960"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3" name="Rectangle 97"/>
              <p:cNvSpPr>
                <a:spLocks noChangeArrowheads="1"/>
              </p:cNvSpPr>
              <p:nvPr/>
            </p:nvSpPr>
            <p:spPr bwMode="auto">
              <a:xfrm>
                <a:off x="5929459"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4" name="Rectangle 97"/>
              <p:cNvSpPr>
                <a:spLocks noChangeArrowheads="1"/>
              </p:cNvSpPr>
              <p:nvPr/>
            </p:nvSpPr>
            <p:spPr bwMode="auto">
              <a:xfrm>
                <a:off x="6219960"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5" name="Rectangle 97"/>
              <p:cNvSpPr>
                <a:spLocks noChangeArrowheads="1"/>
              </p:cNvSpPr>
              <p:nvPr/>
            </p:nvSpPr>
            <p:spPr bwMode="auto">
              <a:xfrm>
                <a:off x="6596383"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6" name="Rectangle 97"/>
              <p:cNvSpPr>
                <a:spLocks noChangeArrowheads="1"/>
              </p:cNvSpPr>
              <p:nvPr/>
            </p:nvSpPr>
            <p:spPr bwMode="auto">
              <a:xfrm>
                <a:off x="6886885"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7" name="Rectangle 97"/>
              <p:cNvSpPr>
                <a:spLocks noChangeArrowheads="1"/>
              </p:cNvSpPr>
              <p:nvPr/>
            </p:nvSpPr>
            <p:spPr bwMode="auto">
              <a:xfrm>
                <a:off x="6596383" y="172555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8" name="Rectangle 97"/>
              <p:cNvSpPr>
                <a:spLocks noChangeArrowheads="1"/>
              </p:cNvSpPr>
              <p:nvPr/>
            </p:nvSpPr>
            <p:spPr bwMode="auto">
              <a:xfrm>
                <a:off x="6886885"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79" name="Rectangle 97"/>
              <p:cNvSpPr>
                <a:spLocks noChangeArrowheads="1"/>
              </p:cNvSpPr>
              <p:nvPr/>
            </p:nvSpPr>
            <p:spPr bwMode="auto">
              <a:xfrm>
                <a:off x="7263307"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0" name="Rectangle 97"/>
              <p:cNvSpPr>
                <a:spLocks noChangeArrowheads="1"/>
              </p:cNvSpPr>
              <p:nvPr/>
            </p:nvSpPr>
            <p:spPr bwMode="auto">
              <a:xfrm>
                <a:off x="7553808" y="1631824"/>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1" name="Rectangle 97"/>
              <p:cNvSpPr>
                <a:spLocks noChangeArrowheads="1"/>
              </p:cNvSpPr>
              <p:nvPr/>
            </p:nvSpPr>
            <p:spPr bwMode="auto">
              <a:xfrm>
                <a:off x="7263307"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2" name="Rectangle 97"/>
              <p:cNvSpPr>
                <a:spLocks noChangeArrowheads="1"/>
              </p:cNvSpPr>
              <p:nvPr/>
            </p:nvSpPr>
            <p:spPr bwMode="auto">
              <a:xfrm>
                <a:off x="7553808"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3" name="Rectangle 97"/>
              <p:cNvSpPr>
                <a:spLocks noChangeArrowheads="1"/>
              </p:cNvSpPr>
              <p:nvPr/>
            </p:nvSpPr>
            <p:spPr bwMode="auto">
              <a:xfrm>
                <a:off x="5262536"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4" name="Rectangle 97"/>
              <p:cNvSpPr>
                <a:spLocks noChangeArrowheads="1"/>
              </p:cNvSpPr>
              <p:nvPr/>
            </p:nvSpPr>
            <p:spPr bwMode="auto">
              <a:xfrm>
                <a:off x="5553036" y="163182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5" name="Rectangle 97"/>
              <p:cNvSpPr>
                <a:spLocks noChangeArrowheads="1"/>
              </p:cNvSpPr>
              <p:nvPr/>
            </p:nvSpPr>
            <p:spPr bwMode="auto">
              <a:xfrm>
                <a:off x="5262536" y="1725554"/>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6" name="Rectangle 97"/>
              <p:cNvSpPr>
                <a:spLocks noChangeArrowheads="1"/>
              </p:cNvSpPr>
              <p:nvPr/>
            </p:nvSpPr>
            <p:spPr bwMode="auto">
              <a:xfrm>
                <a:off x="5553036" y="1725554"/>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7" name="Rectangle 97"/>
              <p:cNvSpPr>
                <a:spLocks noChangeArrowheads="1"/>
              </p:cNvSpPr>
              <p:nvPr/>
            </p:nvSpPr>
            <p:spPr bwMode="auto">
              <a:xfrm>
                <a:off x="5323909" y="857849"/>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8" name="Rectangle 97"/>
              <p:cNvSpPr>
                <a:spLocks noChangeArrowheads="1"/>
              </p:cNvSpPr>
              <p:nvPr/>
            </p:nvSpPr>
            <p:spPr bwMode="auto">
              <a:xfrm>
                <a:off x="5323909" y="93453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89" name="Rectangle 97"/>
              <p:cNvSpPr>
                <a:spLocks noChangeArrowheads="1"/>
              </p:cNvSpPr>
              <p:nvPr/>
            </p:nvSpPr>
            <p:spPr bwMode="auto">
              <a:xfrm>
                <a:off x="5323909" y="107228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0" name="Rectangle 97"/>
              <p:cNvSpPr>
                <a:spLocks noChangeArrowheads="1"/>
              </p:cNvSpPr>
              <p:nvPr/>
            </p:nvSpPr>
            <p:spPr bwMode="auto">
              <a:xfrm>
                <a:off x="5323909" y="114897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1" name="Rectangle 97"/>
              <p:cNvSpPr>
                <a:spLocks noChangeArrowheads="1"/>
              </p:cNvSpPr>
              <p:nvPr/>
            </p:nvSpPr>
            <p:spPr bwMode="auto">
              <a:xfrm>
                <a:off x="5323909" y="1286731"/>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2" name="Rectangle 97"/>
              <p:cNvSpPr>
                <a:spLocks noChangeArrowheads="1"/>
              </p:cNvSpPr>
              <p:nvPr/>
            </p:nvSpPr>
            <p:spPr bwMode="auto">
              <a:xfrm>
                <a:off x="5323909" y="1363418"/>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3" name="Rectangle 97"/>
              <p:cNvSpPr>
                <a:spLocks noChangeArrowheads="1"/>
              </p:cNvSpPr>
              <p:nvPr/>
            </p:nvSpPr>
            <p:spPr bwMode="auto">
              <a:xfrm>
                <a:off x="5868085"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4" name="Rectangle 97"/>
              <p:cNvSpPr>
                <a:spLocks noChangeArrowheads="1"/>
              </p:cNvSpPr>
              <p:nvPr/>
            </p:nvSpPr>
            <p:spPr bwMode="auto">
              <a:xfrm>
                <a:off x="5868085" y="75843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5" name="Rectangle 97"/>
              <p:cNvSpPr>
                <a:spLocks noChangeArrowheads="1"/>
              </p:cNvSpPr>
              <p:nvPr/>
            </p:nvSpPr>
            <p:spPr bwMode="auto">
              <a:xfrm>
                <a:off x="5868085"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6" name="Rectangle 97"/>
              <p:cNvSpPr>
                <a:spLocks noChangeArrowheads="1"/>
              </p:cNvSpPr>
              <p:nvPr/>
            </p:nvSpPr>
            <p:spPr bwMode="auto">
              <a:xfrm>
                <a:off x="5868085"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7" name="Rectangle 97"/>
              <p:cNvSpPr>
                <a:spLocks noChangeArrowheads="1"/>
              </p:cNvSpPr>
              <p:nvPr/>
            </p:nvSpPr>
            <p:spPr bwMode="auto">
              <a:xfrm>
                <a:off x="5868085"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8" name="Rectangle 97"/>
              <p:cNvSpPr>
                <a:spLocks noChangeArrowheads="1"/>
              </p:cNvSpPr>
              <p:nvPr/>
            </p:nvSpPr>
            <p:spPr bwMode="auto">
              <a:xfrm>
                <a:off x="5868085" y="1320815"/>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499" name="Rectangle 97"/>
              <p:cNvSpPr>
                <a:spLocks noChangeArrowheads="1"/>
              </p:cNvSpPr>
              <p:nvPr/>
            </p:nvSpPr>
            <p:spPr bwMode="auto">
              <a:xfrm>
                <a:off x="6449088"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0" name="Rectangle 97"/>
              <p:cNvSpPr>
                <a:spLocks noChangeArrowheads="1"/>
              </p:cNvSpPr>
              <p:nvPr/>
            </p:nvSpPr>
            <p:spPr bwMode="auto">
              <a:xfrm>
                <a:off x="6449088" y="758439"/>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1" name="Rectangle 97"/>
              <p:cNvSpPr>
                <a:spLocks noChangeArrowheads="1"/>
              </p:cNvSpPr>
              <p:nvPr/>
            </p:nvSpPr>
            <p:spPr bwMode="auto">
              <a:xfrm>
                <a:off x="6449088"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2" name="Rectangle 97"/>
              <p:cNvSpPr>
                <a:spLocks noChangeArrowheads="1"/>
              </p:cNvSpPr>
              <p:nvPr/>
            </p:nvSpPr>
            <p:spPr bwMode="auto">
              <a:xfrm>
                <a:off x="6449088"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3" name="Rectangle 97"/>
              <p:cNvSpPr>
                <a:spLocks noChangeArrowheads="1"/>
              </p:cNvSpPr>
              <p:nvPr/>
            </p:nvSpPr>
            <p:spPr bwMode="auto">
              <a:xfrm>
                <a:off x="6449088" y="1231346"/>
                <a:ext cx="246517" cy="62396"/>
              </a:xfrm>
              <a:prstGeom prst="rect">
                <a:avLst/>
              </a:prstGeom>
              <a:solidFill>
                <a:srgbClr val="FFFF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4" name="Rectangle 97"/>
              <p:cNvSpPr>
                <a:spLocks noChangeArrowheads="1"/>
              </p:cNvSpPr>
              <p:nvPr/>
            </p:nvSpPr>
            <p:spPr bwMode="auto">
              <a:xfrm>
                <a:off x="6449088"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5" name="Rectangle 97"/>
              <p:cNvSpPr>
                <a:spLocks noChangeArrowheads="1"/>
              </p:cNvSpPr>
              <p:nvPr/>
            </p:nvSpPr>
            <p:spPr bwMode="auto">
              <a:xfrm>
                <a:off x="7019860"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6" name="Rectangle 97"/>
              <p:cNvSpPr>
                <a:spLocks noChangeArrowheads="1"/>
              </p:cNvSpPr>
              <p:nvPr/>
            </p:nvSpPr>
            <p:spPr bwMode="auto">
              <a:xfrm>
                <a:off x="7019860" y="758439"/>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7" name="Rectangle 97"/>
              <p:cNvSpPr>
                <a:spLocks noChangeArrowheads="1"/>
              </p:cNvSpPr>
              <p:nvPr/>
            </p:nvSpPr>
            <p:spPr bwMode="auto">
              <a:xfrm>
                <a:off x="7019860"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8" name="Rectangle 97"/>
              <p:cNvSpPr>
                <a:spLocks noChangeArrowheads="1"/>
              </p:cNvSpPr>
              <p:nvPr/>
            </p:nvSpPr>
            <p:spPr bwMode="auto">
              <a:xfrm>
                <a:off x="7019860"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09" name="Rectangle 97"/>
              <p:cNvSpPr>
                <a:spLocks noChangeArrowheads="1"/>
              </p:cNvSpPr>
              <p:nvPr/>
            </p:nvSpPr>
            <p:spPr bwMode="auto">
              <a:xfrm>
                <a:off x="7019860"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0" name="Rectangle 97"/>
              <p:cNvSpPr>
                <a:spLocks noChangeArrowheads="1"/>
              </p:cNvSpPr>
              <p:nvPr/>
            </p:nvSpPr>
            <p:spPr bwMode="auto">
              <a:xfrm>
                <a:off x="7019860"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1" name="Rectangle 97"/>
              <p:cNvSpPr>
                <a:spLocks noChangeArrowheads="1"/>
              </p:cNvSpPr>
              <p:nvPr/>
            </p:nvSpPr>
            <p:spPr bwMode="auto">
              <a:xfrm>
                <a:off x="7590632" y="668970"/>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2" name="Rectangle 97"/>
              <p:cNvSpPr>
                <a:spLocks noChangeArrowheads="1"/>
              </p:cNvSpPr>
              <p:nvPr/>
            </p:nvSpPr>
            <p:spPr bwMode="auto">
              <a:xfrm>
                <a:off x="7590632" y="758439"/>
                <a:ext cx="246517" cy="62396"/>
              </a:xfrm>
              <a:prstGeom prst="rect">
                <a:avLst/>
              </a:prstGeom>
              <a:solidFill>
                <a:srgbClr val="FF0000"/>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3" name="Rectangle 97"/>
              <p:cNvSpPr>
                <a:spLocks noChangeArrowheads="1"/>
              </p:cNvSpPr>
              <p:nvPr/>
            </p:nvSpPr>
            <p:spPr bwMode="auto">
              <a:xfrm>
                <a:off x="7590632" y="95015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4" name="Rectangle 97"/>
              <p:cNvSpPr>
                <a:spLocks noChangeArrowheads="1"/>
              </p:cNvSpPr>
              <p:nvPr/>
            </p:nvSpPr>
            <p:spPr bwMode="auto">
              <a:xfrm>
                <a:off x="7590632" y="1039627"/>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5" name="Rectangle 97"/>
              <p:cNvSpPr>
                <a:spLocks noChangeArrowheads="1"/>
              </p:cNvSpPr>
              <p:nvPr/>
            </p:nvSpPr>
            <p:spPr bwMode="auto">
              <a:xfrm>
                <a:off x="7590632" y="1231346"/>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sp>
            <p:nvSpPr>
              <p:cNvPr id="516" name="Rectangle 97"/>
              <p:cNvSpPr>
                <a:spLocks noChangeArrowheads="1"/>
              </p:cNvSpPr>
              <p:nvPr/>
            </p:nvSpPr>
            <p:spPr bwMode="auto">
              <a:xfrm>
                <a:off x="7590632" y="1320815"/>
                <a:ext cx="246517" cy="62396"/>
              </a:xfrm>
              <a:prstGeom prst="rect">
                <a:avLst/>
              </a:prstGeom>
              <a:solidFill>
                <a:srgbClr val="07B10B"/>
              </a:solidFill>
              <a:ln w="3175" cap="flat" cmpd="sng" algn="ctr">
                <a:solidFill>
                  <a:srgbClr val="5F6062"/>
                </a:solidFill>
                <a:prstDash val="solid"/>
                <a:round/>
                <a:headEnd type="none" w="med" len="med"/>
                <a:tailEnd type="none" w="med" len="med"/>
              </a:ln>
              <a:effectLst/>
            </p:spPr>
            <p:txBody>
              <a:bodyPr wrap="none" lIns="0" tIns="0" rIns="0" bIns="0" anchor="ctr" anchorCtr="0"/>
              <a:lstStyle/>
              <a:p>
                <a:pPr eaLnBrk="0" hangingPunct="0">
                  <a:lnSpc>
                    <a:spcPct val="80000"/>
                  </a:lnSpc>
                  <a:defRPr/>
                </a:pPr>
                <a:endParaRPr lang="en-US" sz="700" kern="0" dirty="0">
                  <a:solidFill>
                    <a:srgbClr val="000000"/>
                  </a:solidFill>
                  <a:latin typeface="Arial Narrow"/>
                  <a:cs typeface="Arial Narrow"/>
                </a:endParaRPr>
              </a:p>
            </p:txBody>
          </p:sp>
        </p:grpSp>
        <p:cxnSp>
          <p:nvCxnSpPr>
            <p:cNvPr id="531" name="Curved Connector 530"/>
            <p:cNvCxnSpPr>
              <a:stCxn id="77" idx="3"/>
              <a:endCxn id="429" idx="1"/>
            </p:cNvCxnSpPr>
            <p:nvPr/>
          </p:nvCxnSpPr>
          <p:spPr>
            <a:xfrm flipV="1">
              <a:off x="3213197" y="3102179"/>
              <a:ext cx="1465776" cy="643584"/>
            </a:xfrm>
            <a:prstGeom prst="curvedConnector3">
              <a:avLst>
                <a:gd name="adj1" fmla="val 50000"/>
              </a:avLst>
            </a:prstGeom>
            <a:ln w="28575" cap="flat" cmpd="sng" algn="ctr">
              <a:solidFill>
                <a:schemeClr val="tx2"/>
              </a:solidFill>
              <a:prstDash val="solid"/>
              <a:round/>
              <a:headEnd type="none" w="med" len="med"/>
              <a:tailEnd type="triangle" w="med" len="med"/>
            </a:ln>
            <a:effectLst/>
          </p:spPr>
          <p:style>
            <a:lnRef idx="2">
              <a:schemeClr val="accent1"/>
            </a:lnRef>
            <a:fillRef idx="0">
              <a:schemeClr val="accent1"/>
            </a:fillRef>
            <a:effectRef idx="1">
              <a:schemeClr val="accent1"/>
            </a:effectRef>
            <a:fontRef idx="minor">
              <a:schemeClr val="tx1"/>
            </a:fontRef>
          </p:style>
        </p:cxnSp>
      </p:grpSp>
      <p:sp>
        <p:nvSpPr>
          <p:cNvPr id="366" name="Title 1"/>
          <p:cNvSpPr txBox="1">
            <a:spLocks/>
          </p:cNvSpPr>
          <p:nvPr/>
        </p:nvSpPr>
        <p:spPr>
          <a:xfrm>
            <a:off x="1708403" y="5732077"/>
            <a:ext cx="9148233" cy="423529"/>
          </a:xfrm>
          <a:prstGeom prst="rect">
            <a:avLst/>
          </a:prstGeom>
        </p:spPr>
        <p:txBody>
          <a:bodyPr tIns="0" bIns="0" anchor="ctr" anchorCtr="0"/>
          <a:lstStyle/>
          <a:p>
            <a:pPr algn="ctr"/>
            <a:r>
              <a:rPr lang="en-US" sz="3200" dirty="0"/>
              <a:t>ARCHI BANK GROUP Bank with local units, regional and head office reporting</a:t>
            </a:r>
            <a:endParaRPr lang="en-GB" sz="3200" b="1" kern="0" dirty="0">
              <a:solidFill>
                <a:schemeClr val="tx2"/>
              </a:solidFill>
              <a:latin typeface="+mj-lt"/>
              <a:ea typeface="+mj-ea"/>
              <a:cs typeface="+mj-cs"/>
            </a:endParaRPr>
          </a:p>
        </p:txBody>
      </p:sp>
      <p:sp>
        <p:nvSpPr>
          <p:cNvPr id="2" name="TextBox 1">
            <a:extLst>
              <a:ext uri="{FF2B5EF4-FFF2-40B4-BE49-F238E27FC236}">
                <a16:creationId xmlns:a16="http://schemas.microsoft.com/office/drawing/2014/main" id="{69FCC1BD-D1E6-4BA0-A7F5-97C7E1ED40F2}"/>
              </a:ext>
            </a:extLst>
          </p:cNvPr>
          <p:cNvSpPr txBox="1"/>
          <p:nvPr/>
        </p:nvSpPr>
        <p:spPr>
          <a:xfrm>
            <a:off x="804206" y="104085"/>
            <a:ext cx="10585176" cy="400110"/>
          </a:xfrm>
          <a:prstGeom prst="rect">
            <a:avLst/>
          </a:prstGeom>
          <a:noFill/>
        </p:spPr>
        <p:txBody>
          <a:bodyPr wrap="square" rtlCol="0">
            <a:spAutoFit/>
          </a:bodyPr>
          <a:lstStyle/>
          <a:p>
            <a:pPr algn="ctr"/>
            <a:r>
              <a:rPr lang="nl-NL" sz="2000" b="1" dirty="0"/>
              <a:t>COMBINED STRUCTURE</a:t>
            </a:r>
            <a:endParaRPr lang="x-none" sz="2000" b="1" dirty="0"/>
          </a:p>
        </p:txBody>
      </p:sp>
    </p:spTree>
  </p:cSld>
  <p:clrMapOvr>
    <a:masterClrMapping/>
  </p:clrMapOvr>
  <p:transition>
    <p:wipe dir="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itle 1"/>
          <p:cNvSpPr txBox="1">
            <a:spLocks/>
          </p:cNvSpPr>
          <p:nvPr/>
        </p:nvSpPr>
        <p:spPr>
          <a:xfrm>
            <a:off x="2208362" y="6044644"/>
            <a:ext cx="9148233" cy="423529"/>
          </a:xfrm>
          <a:prstGeom prst="rect">
            <a:avLst/>
          </a:prstGeom>
        </p:spPr>
        <p:txBody>
          <a:bodyPr tIns="0" bIns="0" anchor="ctr" anchorCtr="0"/>
          <a:lstStyle/>
          <a:p>
            <a:pPr algn="l"/>
            <a:r>
              <a:rPr lang="en-US" sz="2400" dirty="0"/>
              <a:t>Mapping product and customer types to segmentation views</a:t>
            </a:r>
            <a:endParaRPr lang="en-GB" sz="2400" b="1" kern="0" dirty="0">
              <a:solidFill>
                <a:schemeClr val="tx2"/>
              </a:solidFill>
              <a:latin typeface="+mj-lt"/>
              <a:ea typeface="+mj-ea"/>
              <a:cs typeface="+mj-cs"/>
            </a:endParaRPr>
          </a:p>
        </p:txBody>
      </p:sp>
      <p:grpSp>
        <p:nvGrpSpPr>
          <p:cNvPr id="195" name="Group 194"/>
          <p:cNvGrpSpPr/>
          <p:nvPr/>
        </p:nvGrpSpPr>
        <p:grpSpPr>
          <a:xfrm>
            <a:off x="1272258" y="617752"/>
            <a:ext cx="3186860" cy="1485331"/>
            <a:chOff x="941054" y="830415"/>
            <a:chExt cx="2945797" cy="1409072"/>
          </a:xfrm>
        </p:grpSpPr>
        <p:sp>
          <p:nvSpPr>
            <p:cNvPr id="182" name="Rectangle 181"/>
            <p:cNvSpPr/>
            <p:nvPr/>
          </p:nvSpPr>
          <p:spPr>
            <a:xfrm>
              <a:off x="941054" y="830415"/>
              <a:ext cx="2945797" cy="1409072"/>
            </a:xfrm>
            <a:prstGeom prst="rect">
              <a:avLst/>
            </a:prstGeom>
            <a:solidFill>
              <a:srgbClr val="F2F2F2"/>
            </a:solidFill>
            <a:ln w="28575" cap="flat" cmpd="sng" algn="ctr">
              <a:solidFill>
                <a:srgbClr val="6B6F7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r>
                <a:rPr lang="en-US" sz="700" b="1" dirty="0">
                  <a:solidFill>
                    <a:srgbClr val="5F6062"/>
                  </a:solidFill>
                </a:rPr>
                <a:t>Defining the Correct Segmentation</a:t>
              </a:r>
            </a:p>
          </p:txBody>
        </p:sp>
        <p:sp>
          <p:nvSpPr>
            <p:cNvPr id="183" name="Pentagon 182"/>
            <p:cNvSpPr/>
            <p:nvPr/>
          </p:nvSpPr>
          <p:spPr>
            <a:xfrm>
              <a:off x="1540370" y="1288724"/>
              <a:ext cx="497926" cy="581939"/>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4" name="Chevron 183"/>
            <p:cNvSpPr/>
            <p:nvPr/>
          </p:nvSpPr>
          <p:spPr>
            <a:xfrm>
              <a:off x="2762508"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186" name="Chevron 185"/>
            <p:cNvSpPr/>
            <p:nvPr/>
          </p:nvSpPr>
          <p:spPr>
            <a:xfrm>
              <a:off x="3314052" y="1288724"/>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7" name="Rectangle 186"/>
            <p:cNvSpPr/>
            <p:nvPr/>
          </p:nvSpPr>
          <p:spPr>
            <a:xfrm>
              <a:off x="991406" y="876373"/>
              <a:ext cx="508403" cy="37738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88" name="Rectangle 187"/>
            <p:cNvSpPr/>
            <p:nvPr/>
          </p:nvSpPr>
          <p:spPr>
            <a:xfrm>
              <a:off x="3318844" y="1292441"/>
              <a:ext cx="371278" cy="24330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00" b="1" dirty="0">
                  <a:solidFill>
                    <a:schemeClr val="tx1"/>
                  </a:solidFill>
                  <a:latin typeface="Helvetica"/>
                  <a:cs typeface="Helvetica"/>
                </a:rPr>
                <a:t>Channels </a:t>
              </a:r>
            </a:p>
          </p:txBody>
        </p:sp>
        <p:sp>
          <p:nvSpPr>
            <p:cNvPr id="189" name="Freeform 188"/>
            <p:cNvSpPr/>
            <p:nvPr/>
          </p:nvSpPr>
          <p:spPr>
            <a:xfrm>
              <a:off x="1540370" y="994991"/>
              <a:ext cx="218024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90" name="Freeform 189"/>
            <p:cNvSpPr/>
            <p:nvPr/>
          </p:nvSpPr>
          <p:spPr>
            <a:xfrm flipV="1">
              <a:off x="1094207" y="1903810"/>
              <a:ext cx="262717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92" name="Rectangle 191"/>
            <p:cNvSpPr/>
            <p:nvPr/>
          </p:nvSpPr>
          <p:spPr>
            <a:xfrm>
              <a:off x="1094207" y="1288724"/>
              <a:ext cx="405603" cy="5819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93" name="Chevron 192"/>
            <p:cNvSpPr/>
            <p:nvPr/>
          </p:nvSpPr>
          <p:spPr>
            <a:xfrm>
              <a:off x="1975105"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194" name="Left-Right Arrow 193"/>
            <p:cNvSpPr/>
            <p:nvPr/>
          </p:nvSpPr>
          <p:spPr>
            <a:xfrm>
              <a:off x="2603500" y="1473200"/>
              <a:ext cx="232833" cy="211667"/>
            </a:xfrm>
            <a:prstGeom prst="leftRightArrow">
              <a:avLst>
                <a:gd name="adj1" fmla="val 50000"/>
                <a:gd name="adj2" fmla="val 34001"/>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grpSp>
        <p:nvGrpSpPr>
          <p:cNvPr id="262" name="Group 261"/>
          <p:cNvGrpSpPr/>
          <p:nvPr/>
        </p:nvGrpSpPr>
        <p:grpSpPr>
          <a:xfrm>
            <a:off x="2433579" y="1074714"/>
            <a:ext cx="8199719" cy="4995226"/>
            <a:chOff x="1678475" y="1967047"/>
            <a:chExt cx="7465525" cy="4600727"/>
          </a:xfrm>
        </p:grpSpPr>
        <p:sp>
          <p:nvSpPr>
            <p:cNvPr id="197" name="Rectangle 196"/>
            <p:cNvSpPr/>
            <p:nvPr/>
          </p:nvSpPr>
          <p:spPr bwMode="gray">
            <a:xfrm>
              <a:off x="2694225" y="3822743"/>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TREASURY &amp; RISK</a:t>
              </a:r>
            </a:p>
          </p:txBody>
        </p:sp>
        <p:sp>
          <p:nvSpPr>
            <p:cNvPr id="198" name="Rectangle 197"/>
            <p:cNvSpPr/>
            <p:nvPr/>
          </p:nvSpPr>
          <p:spPr bwMode="gray">
            <a:xfrm>
              <a:off x="1975684" y="3354458"/>
              <a:ext cx="645364" cy="321331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0" b="1" dirty="0">
                  <a:solidFill>
                    <a:schemeClr val="bg1"/>
                  </a:solidFill>
                  <a:latin typeface="Arial"/>
                  <a:cs typeface="Arial"/>
                </a:rPr>
                <a:t>The range of generic product types</a:t>
              </a:r>
            </a:p>
          </p:txBody>
        </p:sp>
        <p:sp>
          <p:nvSpPr>
            <p:cNvPr id="201" name="Chevron 200"/>
            <p:cNvSpPr/>
            <p:nvPr/>
          </p:nvSpPr>
          <p:spPr>
            <a:xfrm>
              <a:off x="1678475" y="3070226"/>
              <a:ext cx="612000" cy="682794"/>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204" name="Rectangle 203"/>
            <p:cNvSpPr/>
            <p:nvPr/>
          </p:nvSpPr>
          <p:spPr bwMode="gray">
            <a:xfrm>
              <a:off x="2694225" y="4292549"/>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INVESTMENTS</a:t>
              </a:r>
            </a:p>
          </p:txBody>
        </p:sp>
        <p:sp>
          <p:nvSpPr>
            <p:cNvPr id="205" name="Rectangle 204"/>
            <p:cNvSpPr/>
            <p:nvPr/>
          </p:nvSpPr>
          <p:spPr bwMode="gray">
            <a:xfrm>
              <a:off x="2694225" y="4762355"/>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LOANS &amp; DEPOSITS</a:t>
              </a:r>
            </a:p>
          </p:txBody>
        </p:sp>
        <p:sp>
          <p:nvSpPr>
            <p:cNvPr id="206" name="Rectangle 205"/>
            <p:cNvSpPr/>
            <p:nvPr/>
          </p:nvSpPr>
          <p:spPr bwMode="gray">
            <a:xfrm>
              <a:off x="2694225" y="5232161"/>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CASH MANAGEMENT</a:t>
              </a:r>
            </a:p>
          </p:txBody>
        </p:sp>
        <p:sp>
          <p:nvSpPr>
            <p:cNvPr id="207" name="Rectangle 206"/>
            <p:cNvSpPr/>
            <p:nvPr/>
          </p:nvSpPr>
          <p:spPr bwMode="gray">
            <a:xfrm>
              <a:off x="2694225" y="570196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TELLER</a:t>
              </a:r>
            </a:p>
          </p:txBody>
        </p:sp>
        <p:sp>
          <p:nvSpPr>
            <p:cNvPr id="208" name="Rectangle 207"/>
            <p:cNvSpPr/>
            <p:nvPr/>
          </p:nvSpPr>
          <p:spPr bwMode="gray">
            <a:xfrm>
              <a:off x="2694225" y="6171774"/>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CARDS</a:t>
              </a:r>
            </a:p>
          </p:txBody>
        </p:sp>
        <p:sp>
          <p:nvSpPr>
            <p:cNvPr id="203" name="Rectangle 202"/>
            <p:cNvSpPr/>
            <p:nvPr/>
          </p:nvSpPr>
          <p:spPr bwMode="gray">
            <a:xfrm>
              <a:off x="3891977" y="2244833"/>
              <a:ext cx="5252023" cy="538763"/>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0" b="1" dirty="0">
                  <a:solidFill>
                    <a:schemeClr val="bg1"/>
                  </a:solidFill>
                  <a:latin typeface="Arial"/>
                  <a:cs typeface="Arial"/>
                </a:rPr>
                <a:t>The range of generic customer types</a:t>
              </a:r>
            </a:p>
          </p:txBody>
        </p:sp>
        <p:sp>
          <p:nvSpPr>
            <p:cNvPr id="202" name="Chevron 201"/>
            <p:cNvSpPr/>
            <p:nvPr/>
          </p:nvSpPr>
          <p:spPr>
            <a:xfrm>
              <a:off x="3594846" y="1967047"/>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209" name="Rectangle 208"/>
            <p:cNvSpPr/>
            <p:nvPr/>
          </p:nvSpPr>
          <p:spPr bwMode="gray">
            <a:xfrm>
              <a:off x="3891977"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INSTITUTIONAL</a:t>
              </a:r>
            </a:p>
          </p:txBody>
        </p:sp>
        <p:sp>
          <p:nvSpPr>
            <p:cNvPr id="210" name="Rectangle 209"/>
            <p:cNvSpPr/>
            <p:nvPr/>
          </p:nvSpPr>
          <p:spPr bwMode="gray">
            <a:xfrm>
              <a:off x="4961983"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CORPORATE</a:t>
              </a:r>
            </a:p>
          </p:txBody>
        </p:sp>
        <p:sp>
          <p:nvSpPr>
            <p:cNvPr id="211" name="Rectangle 210"/>
            <p:cNvSpPr/>
            <p:nvPr/>
          </p:nvSpPr>
          <p:spPr bwMode="gray">
            <a:xfrm>
              <a:off x="6031989"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HIGH NET WORTH</a:t>
              </a:r>
            </a:p>
          </p:txBody>
        </p:sp>
        <p:sp>
          <p:nvSpPr>
            <p:cNvPr id="212" name="Rectangle 211"/>
            <p:cNvSpPr/>
            <p:nvPr/>
          </p:nvSpPr>
          <p:spPr bwMode="gray">
            <a:xfrm>
              <a:off x="7101995"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SMALL/MEDIUM BUSINESS</a:t>
              </a:r>
            </a:p>
          </p:txBody>
        </p:sp>
        <p:sp>
          <p:nvSpPr>
            <p:cNvPr id="213" name="Rectangle 212"/>
            <p:cNvSpPr/>
            <p:nvPr/>
          </p:nvSpPr>
          <p:spPr bwMode="gray">
            <a:xfrm>
              <a:off x="8172000"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CONSUMER</a:t>
              </a:r>
            </a:p>
          </p:txBody>
        </p:sp>
        <p:sp>
          <p:nvSpPr>
            <p:cNvPr id="199" name="Rectangle 198"/>
            <p:cNvSpPr/>
            <p:nvPr/>
          </p:nvSpPr>
          <p:spPr bwMode="gray">
            <a:xfrm>
              <a:off x="3891977"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ECM/DCM</a:t>
              </a:r>
            </a:p>
          </p:txBody>
        </p:sp>
        <p:sp>
          <p:nvSpPr>
            <p:cNvPr id="218" name="Rectangle 217"/>
            <p:cNvSpPr/>
            <p:nvPr/>
          </p:nvSpPr>
          <p:spPr bwMode="gray">
            <a:xfrm>
              <a:off x="3891977"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Hedge Funds</a:t>
              </a:r>
            </a:p>
          </p:txBody>
        </p:sp>
        <p:sp>
          <p:nvSpPr>
            <p:cNvPr id="219" name="Rectangle 218"/>
            <p:cNvSpPr/>
            <p:nvPr/>
          </p:nvSpPr>
          <p:spPr bwMode="gray">
            <a:xfrm>
              <a:off x="3891977"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Syndicated Loan</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Loans &amp; Deposits</a:t>
              </a:r>
            </a:p>
          </p:txBody>
        </p:sp>
        <p:sp>
          <p:nvSpPr>
            <p:cNvPr id="220" name="Rectangle 219"/>
            <p:cNvSpPr/>
            <p:nvPr/>
          </p:nvSpPr>
          <p:spPr bwMode="gray">
            <a:xfrm>
              <a:off x="3891977"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21" name="Rectangle 220"/>
            <p:cNvSpPr/>
            <p:nvPr/>
          </p:nvSpPr>
          <p:spPr bwMode="gray">
            <a:xfrm>
              <a:off x="3891977"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22" name="Rectangle 221"/>
            <p:cNvSpPr/>
            <p:nvPr/>
          </p:nvSpPr>
          <p:spPr bwMode="gray">
            <a:xfrm>
              <a:off x="3891977"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NA</a:t>
              </a:r>
            </a:p>
          </p:txBody>
        </p:sp>
        <p:sp>
          <p:nvSpPr>
            <p:cNvPr id="225" name="Rectangle 224"/>
            <p:cNvSpPr/>
            <p:nvPr/>
          </p:nvSpPr>
          <p:spPr bwMode="gray">
            <a:xfrm>
              <a:off x="4961983"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ECM/DCM</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Trade Risk</a:t>
              </a:r>
            </a:p>
          </p:txBody>
        </p:sp>
        <p:sp>
          <p:nvSpPr>
            <p:cNvPr id="226" name="Rectangle 225"/>
            <p:cNvSpPr/>
            <p:nvPr/>
          </p:nvSpPr>
          <p:spPr bwMode="gray">
            <a:xfrm>
              <a:off x="4961983"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Investment Management</a:t>
              </a:r>
            </a:p>
          </p:txBody>
        </p:sp>
        <p:sp>
          <p:nvSpPr>
            <p:cNvPr id="227" name="Rectangle 226"/>
            <p:cNvSpPr/>
            <p:nvPr/>
          </p:nvSpPr>
          <p:spPr bwMode="gray">
            <a:xfrm>
              <a:off x="4961983"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Project Finance</a:t>
              </a:r>
            </a:p>
          </p:txBody>
        </p:sp>
        <p:sp>
          <p:nvSpPr>
            <p:cNvPr id="228" name="Rectangle 227"/>
            <p:cNvSpPr/>
            <p:nvPr/>
          </p:nvSpPr>
          <p:spPr bwMode="gray">
            <a:xfrm>
              <a:off x="4961983"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Cash Management Services</a:t>
              </a:r>
            </a:p>
          </p:txBody>
        </p:sp>
        <p:sp>
          <p:nvSpPr>
            <p:cNvPr id="229" name="Rectangle 228"/>
            <p:cNvSpPr/>
            <p:nvPr/>
          </p:nvSpPr>
          <p:spPr bwMode="gray">
            <a:xfrm>
              <a:off x="4961983"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Checking</a:t>
              </a:r>
            </a:p>
          </p:txBody>
        </p:sp>
        <p:sp>
          <p:nvSpPr>
            <p:cNvPr id="230" name="Rectangle 229"/>
            <p:cNvSpPr/>
            <p:nvPr/>
          </p:nvSpPr>
          <p:spPr bwMode="gray">
            <a:xfrm>
              <a:off x="4961983"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White Labelling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Merchant NW</a:t>
              </a:r>
            </a:p>
          </p:txBody>
        </p:sp>
        <p:sp>
          <p:nvSpPr>
            <p:cNvPr id="232" name="Rectangle 231"/>
            <p:cNvSpPr/>
            <p:nvPr/>
          </p:nvSpPr>
          <p:spPr bwMode="gray">
            <a:xfrm>
              <a:off x="6031989"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Risk Products</a:t>
              </a:r>
            </a:p>
          </p:txBody>
        </p:sp>
        <p:sp>
          <p:nvSpPr>
            <p:cNvPr id="233" name="Rectangle 232"/>
            <p:cNvSpPr/>
            <p:nvPr/>
          </p:nvSpPr>
          <p:spPr bwMode="gray">
            <a:xfrm>
              <a:off x="6031989"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Investment Management</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Family Office</a:t>
              </a:r>
            </a:p>
          </p:txBody>
        </p:sp>
        <p:sp>
          <p:nvSpPr>
            <p:cNvPr id="234" name="Rectangle 233"/>
            <p:cNvSpPr/>
            <p:nvPr/>
          </p:nvSpPr>
          <p:spPr bwMode="gray">
            <a:xfrm>
              <a:off x="6031989"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Loans &amp; Deposits</a:t>
              </a:r>
            </a:p>
          </p:txBody>
        </p:sp>
        <p:sp>
          <p:nvSpPr>
            <p:cNvPr id="235" name="Rectangle 234"/>
            <p:cNvSpPr/>
            <p:nvPr/>
          </p:nvSpPr>
          <p:spPr bwMode="gray">
            <a:xfrm>
              <a:off x="6031989"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36" name="Rectangle 235"/>
            <p:cNvSpPr/>
            <p:nvPr/>
          </p:nvSpPr>
          <p:spPr bwMode="gray">
            <a:xfrm>
              <a:off x="6031989"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FX</a:t>
              </a:r>
            </a:p>
          </p:txBody>
        </p:sp>
        <p:sp>
          <p:nvSpPr>
            <p:cNvPr id="237" name="Rectangle 236"/>
            <p:cNvSpPr/>
            <p:nvPr/>
          </p:nvSpPr>
          <p:spPr bwMode="gray">
            <a:xfrm>
              <a:off x="6031989"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Credit/Debit Card</a:t>
              </a:r>
            </a:p>
          </p:txBody>
        </p:sp>
        <p:sp>
          <p:nvSpPr>
            <p:cNvPr id="239" name="Rectangle 238"/>
            <p:cNvSpPr/>
            <p:nvPr/>
          </p:nvSpPr>
          <p:spPr bwMode="gray">
            <a:xfrm>
              <a:off x="7101995"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Trade Risk</a:t>
              </a:r>
            </a:p>
          </p:txBody>
        </p:sp>
        <p:sp>
          <p:nvSpPr>
            <p:cNvPr id="240" name="Rectangle 239"/>
            <p:cNvSpPr/>
            <p:nvPr/>
          </p:nvSpPr>
          <p:spPr bwMode="gray">
            <a:xfrm>
              <a:off x="7101995"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41" name="Rectangle 240"/>
            <p:cNvSpPr/>
            <p:nvPr/>
          </p:nvSpPr>
          <p:spPr bwMode="gray">
            <a:xfrm>
              <a:off x="7101995"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Mortgages</a:t>
              </a:r>
            </a:p>
          </p:txBody>
        </p:sp>
        <p:sp>
          <p:nvSpPr>
            <p:cNvPr id="242" name="Rectangle 241"/>
            <p:cNvSpPr/>
            <p:nvPr/>
          </p:nvSpPr>
          <p:spPr bwMode="gray">
            <a:xfrm>
              <a:off x="7101995"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Cash Management Services</a:t>
              </a:r>
            </a:p>
          </p:txBody>
        </p:sp>
        <p:sp>
          <p:nvSpPr>
            <p:cNvPr id="243" name="Rectangle 242"/>
            <p:cNvSpPr/>
            <p:nvPr/>
          </p:nvSpPr>
          <p:spPr bwMode="gray">
            <a:xfrm>
              <a:off x="7101995"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FX</a:t>
              </a:r>
            </a:p>
          </p:txBody>
        </p:sp>
        <p:sp>
          <p:nvSpPr>
            <p:cNvPr id="244" name="Rectangle 243"/>
            <p:cNvSpPr/>
            <p:nvPr/>
          </p:nvSpPr>
          <p:spPr bwMode="gray">
            <a:xfrm>
              <a:off x="7101995"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Credit/Debit Card</a:t>
              </a:r>
            </a:p>
          </p:txBody>
        </p:sp>
        <p:sp>
          <p:nvSpPr>
            <p:cNvPr id="246" name="Rectangle 245"/>
            <p:cNvSpPr/>
            <p:nvPr/>
          </p:nvSpPr>
          <p:spPr bwMode="gray">
            <a:xfrm>
              <a:off x="8172000"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47" name="Rectangle 246"/>
            <p:cNvSpPr/>
            <p:nvPr/>
          </p:nvSpPr>
          <p:spPr bwMode="gray">
            <a:xfrm>
              <a:off x="8172000"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eTrading</a:t>
              </a:r>
            </a:p>
          </p:txBody>
        </p:sp>
        <p:sp>
          <p:nvSpPr>
            <p:cNvPr id="248" name="Rectangle 247"/>
            <p:cNvSpPr/>
            <p:nvPr/>
          </p:nvSpPr>
          <p:spPr bwMode="gray">
            <a:xfrm>
              <a:off x="8172000"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Mortgages</a:t>
              </a:r>
            </a:p>
          </p:txBody>
        </p:sp>
        <p:sp>
          <p:nvSpPr>
            <p:cNvPr id="249" name="Rectangle 248"/>
            <p:cNvSpPr/>
            <p:nvPr/>
          </p:nvSpPr>
          <p:spPr bwMode="gray">
            <a:xfrm>
              <a:off x="8172000"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0" b="1" dirty="0">
                <a:latin typeface="Arial Narrow"/>
                <a:cs typeface="Arial Narrow"/>
              </a:endParaRPr>
            </a:p>
          </p:txBody>
        </p:sp>
        <p:sp>
          <p:nvSpPr>
            <p:cNvPr id="250" name="Rectangle 249"/>
            <p:cNvSpPr/>
            <p:nvPr/>
          </p:nvSpPr>
          <p:spPr bwMode="gray">
            <a:xfrm>
              <a:off x="8172000"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FX</a:t>
              </a:r>
            </a:p>
          </p:txBody>
        </p:sp>
        <p:sp>
          <p:nvSpPr>
            <p:cNvPr id="251" name="Rectangle 250"/>
            <p:cNvSpPr/>
            <p:nvPr/>
          </p:nvSpPr>
          <p:spPr bwMode="gray">
            <a:xfrm>
              <a:off x="8172000"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Credit/Debit Card</a:t>
              </a:r>
            </a:p>
          </p:txBody>
        </p:sp>
        <p:sp>
          <p:nvSpPr>
            <p:cNvPr id="255" name="Rectangle 254"/>
            <p:cNvSpPr/>
            <p:nvPr/>
          </p:nvSpPr>
          <p:spPr bwMode="gray">
            <a:xfrm>
              <a:off x="4961983"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M&amp;A</a:t>
              </a:r>
            </a:p>
          </p:txBody>
        </p:sp>
        <p:sp>
          <p:nvSpPr>
            <p:cNvPr id="256" name="Rectangle 255"/>
            <p:cNvSpPr/>
            <p:nvPr/>
          </p:nvSpPr>
          <p:spPr bwMode="gray">
            <a:xfrm>
              <a:off x="6031989"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Trust</a:t>
              </a:r>
            </a:p>
          </p:txBody>
        </p:sp>
        <p:sp>
          <p:nvSpPr>
            <p:cNvPr id="257" name="Rectangle 256"/>
            <p:cNvSpPr/>
            <p:nvPr/>
          </p:nvSpPr>
          <p:spPr bwMode="gray">
            <a:xfrm>
              <a:off x="7101995"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Financial Advice</a:t>
              </a:r>
            </a:p>
          </p:txBody>
        </p:sp>
        <p:sp>
          <p:nvSpPr>
            <p:cNvPr id="258" name="Rectangle 257"/>
            <p:cNvSpPr/>
            <p:nvPr/>
          </p:nvSpPr>
          <p:spPr bwMode="gray">
            <a:xfrm>
              <a:off x="8172000"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Financial Advice</a:t>
              </a:r>
            </a:p>
          </p:txBody>
        </p:sp>
        <p:sp>
          <p:nvSpPr>
            <p:cNvPr id="259" name="Rectangle 258"/>
            <p:cNvSpPr/>
            <p:nvPr/>
          </p:nvSpPr>
          <p:spPr bwMode="gray">
            <a:xfrm>
              <a:off x="2705504" y="335293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ADVISORY SERVICES</a:t>
              </a:r>
            </a:p>
          </p:txBody>
        </p:sp>
        <p:sp>
          <p:nvSpPr>
            <p:cNvPr id="260" name="Rectangle 259"/>
            <p:cNvSpPr/>
            <p:nvPr/>
          </p:nvSpPr>
          <p:spPr bwMode="gray">
            <a:xfrm>
              <a:off x="3891977"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0"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0" b="1" dirty="0">
                  <a:latin typeface="Arial Narrow"/>
                  <a:cs typeface="Arial Narrow"/>
                </a:rPr>
                <a:t>M&amp;A</a:t>
              </a:r>
            </a:p>
          </p:txBody>
        </p:sp>
      </p:grpSp>
      <p:sp>
        <p:nvSpPr>
          <p:cNvPr id="263" name="Left-Right Arrow 262"/>
          <p:cNvSpPr/>
          <p:nvPr/>
        </p:nvSpPr>
        <p:spPr>
          <a:xfrm rot="2095664">
            <a:off x="3492294" y="1668298"/>
            <a:ext cx="972270" cy="612815"/>
          </a:xfrm>
          <a:prstGeom prst="lef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p>
        </p:txBody>
      </p:sp>
      <p:sp>
        <p:nvSpPr>
          <p:cNvPr id="2" name="TextBox 1">
            <a:extLst>
              <a:ext uri="{FF2B5EF4-FFF2-40B4-BE49-F238E27FC236}">
                <a16:creationId xmlns:a16="http://schemas.microsoft.com/office/drawing/2014/main" id="{FE1AA042-F75C-4373-B03E-66D1C2B70415}"/>
              </a:ext>
            </a:extLst>
          </p:cNvPr>
          <p:cNvSpPr txBox="1"/>
          <p:nvPr/>
        </p:nvSpPr>
        <p:spPr>
          <a:xfrm>
            <a:off x="456284" y="218416"/>
            <a:ext cx="11737304" cy="400110"/>
          </a:xfrm>
          <a:prstGeom prst="rect">
            <a:avLst/>
          </a:prstGeom>
          <a:noFill/>
        </p:spPr>
        <p:txBody>
          <a:bodyPr wrap="square" rtlCol="0">
            <a:spAutoFit/>
          </a:bodyPr>
          <a:lstStyle/>
          <a:p>
            <a:pPr algn="ctr"/>
            <a:r>
              <a:rPr lang="nl-NL" sz="2000" b="1" dirty="0"/>
              <a:t>MATCHING THE ENTERPRISE SEGMENTATION APPROACH</a:t>
            </a:r>
            <a:endParaRPr lang="x-none" sz="2000" b="1" dirty="0"/>
          </a:p>
        </p:txBody>
      </p:sp>
    </p:spTree>
    <p:extLst>
      <p:ext uri="{BB962C8B-B14F-4D97-AF65-F5344CB8AC3E}">
        <p14:creationId xmlns:p14="http://schemas.microsoft.com/office/powerpoint/2010/main" val="3581957003"/>
      </p:ext>
    </p:extLst>
  </p:cSld>
  <p:clrMapOvr>
    <a:masterClrMapping/>
  </p:clrMapOvr>
  <p:transition>
    <p:wipe dir="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itle 1"/>
          <p:cNvSpPr txBox="1">
            <a:spLocks/>
          </p:cNvSpPr>
          <p:nvPr/>
        </p:nvSpPr>
        <p:spPr>
          <a:xfrm>
            <a:off x="2208362" y="6044644"/>
            <a:ext cx="9148233" cy="423529"/>
          </a:xfrm>
          <a:prstGeom prst="rect">
            <a:avLst/>
          </a:prstGeom>
        </p:spPr>
        <p:txBody>
          <a:bodyPr tIns="0" bIns="0" anchor="ctr" anchorCtr="0"/>
          <a:lstStyle/>
          <a:p>
            <a:pPr algn="l"/>
            <a:r>
              <a:rPr lang="en-US" sz="2401" dirty="0"/>
              <a:t>Mapping product and customer types to segmentation views</a:t>
            </a:r>
            <a:endParaRPr lang="en-GB" sz="2401" b="1" kern="0" dirty="0">
              <a:solidFill>
                <a:schemeClr val="tx2"/>
              </a:solidFill>
              <a:latin typeface="+mj-lt"/>
              <a:ea typeface="+mj-ea"/>
              <a:cs typeface="+mj-cs"/>
            </a:endParaRPr>
          </a:p>
        </p:txBody>
      </p:sp>
      <p:grpSp>
        <p:nvGrpSpPr>
          <p:cNvPr id="195" name="Group 194"/>
          <p:cNvGrpSpPr/>
          <p:nvPr/>
        </p:nvGrpSpPr>
        <p:grpSpPr>
          <a:xfrm>
            <a:off x="1272258" y="617752"/>
            <a:ext cx="3186860" cy="1485331"/>
            <a:chOff x="941054" y="830415"/>
            <a:chExt cx="2945797" cy="1409072"/>
          </a:xfrm>
        </p:grpSpPr>
        <p:sp>
          <p:nvSpPr>
            <p:cNvPr id="182" name="Rectangle 181"/>
            <p:cNvSpPr/>
            <p:nvPr/>
          </p:nvSpPr>
          <p:spPr>
            <a:xfrm>
              <a:off x="941054" y="830415"/>
              <a:ext cx="2945797" cy="1409072"/>
            </a:xfrm>
            <a:prstGeom prst="rect">
              <a:avLst/>
            </a:prstGeom>
            <a:solidFill>
              <a:srgbClr val="F2F2F2"/>
            </a:solidFill>
            <a:ln w="28575" cap="flat" cmpd="sng" algn="ctr">
              <a:solidFill>
                <a:srgbClr val="6B6F7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square" lIns="0" tIns="46822" rIns="216100" bIns="46822" rtlCol="0" anchor="t" anchorCtr="0"/>
            <a:lstStyle/>
            <a:p>
              <a:r>
                <a:rPr lang="en-US" sz="700" b="1" dirty="0">
                  <a:solidFill>
                    <a:srgbClr val="5F6062"/>
                  </a:solidFill>
                </a:rPr>
                <a:t>Defining the Correct Segmentation</a:t>
              </a:r>
            </a:p>
          </p:txBody>
        </p:sp>
        <p:sp>
          <p:nvSpPr>
            <p:cNvPr id="183" name="Pentagon 182"/>
            <p:cNvSpPr/>
            <p:nvPr/>
          </p:nvSpPr>
          <p:spPr>
            <a:xfrm>
              <a:off x="1540370" y="1288724"/>
              <a:ext cx="497926" cy="581939"/>
            </a:xfrm>
            <a:prstGeom prst="homePlate">
              <a:avLst>
                <a:gd name="adj" fmla="val 19134"/>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4" name="Chevron 183"/>
            <p:cNvSpPr/>
            <p:nvPr/>
          </p:nvSpPr>
          <p:spPr>
            <a:xfrm>
              <a:off x="2762508"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186" name="Chevron 185"/>
            <p:cNvSpPr/>
            <p:nvPr/>
          </p:nvSpPr>
          <p:spPr>
            <a:xfrm>
              <a:off x="3314052" y="1288724"/>
              <a:ext cx="508403" cy="581939"/>
            </a:xfrm>
            <a:prstGeom prst="chevron">
              <a:avLst>
                <a:gd name="adj" fmla="val 18353"/>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endParaRPr lang="en-US" sz="1401" b="1" dirty="0">
                <a:solidFill>
                  <a:srgbClr val="4F9796"/>
                </a:solidFill>
                <a:latin typeface="Arial Narrow"/>
                <a:cs typeface="Arial Narrow"/>
              </a:endParaRPr>
            </a:p>
          </p:txBody>
        </p:sp>
        <p:sp>
          <p:nvSpPr>
            <p:cNvPr id="187" name="Rectangle 186"/>
            <p:cNvSpPr/>
            <p:nvPr/>
          </p:nvSpPr>
          <p:spPr>
            <a:xfrm>
              <a:off x="991406" y="876373"/>
              <a:ext cx="508403" cy="377382"/>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88" name="Rectangle 187"/>
            <p:cNvSpPr/>
            <p:nvPr/>
          </p:nvSpPr>
          <p:spPr>
            <a:xfrm>
              <a:off x="3318844" y="1292441"/>
              <a:ext cx="371278" cy="24330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90533" lvl="1">
                <a:buSzPct val="80000"/>
              </a:pPr>
              <a:r>
                <a:rPr lang="en-US" sz="100" b="1" dirty="0">
                  <a:solidFill>
                    <a:schemeClr val="tx1"/>
                  </a:solidFill>
                  <a:latin typeface="Helvetica"/>
                  <a:cs typeface="Helvetica"/>
                </a:rPr>
                <a:t>Channels </a:t>
              </a:r>
            </a:p>
          </p:txBody>
        </p:sp>
        <p:sp>
          <p:nvSpPr>
            <p:cNvPr id="189" name="Freeform 188"/>
            <p:cNvSpPr/>
            <p:nvPr/>
          </p:nvSpPr>
          <p:spPr>
            <a:xfrm>
              <a:off x="1540370" y="994991"/>
              <a:ext cx="218024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47269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05569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0556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90" name="Freeform 189"/>
            <p:cNvSpPr/>
            <p:nvPr/>
          </p:nvSpPr>
          <p:spPr>
            <a:xfrm flipV="1">
              <a:off x="1094207" y="1903810"/>
              <a:ext cx="2627174" cy="26058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545333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35119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35119" y="0"/>
                  </a:lnTo>
                  <a:lnTo>
                    <a:pt x="3175" y="0"/>
                  </a:lnTo>
                  <a:close/>
                </a:path>
              </a:pathLst>
            </a:cu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endParaRPr lang="en-US" sz="1401" b="1" dirty="0">
                <a:solidFill>
                  <a:schemeClr val="tx2"/>
                </a:solidFill>
                <a:latin typeface="Arial Narrow"/>
                <a:cs typeface="Arial Narrow"/>
              </a:endParaRPr>
            </a:p>
          </p:txBody>
        </p:sp>
        <p:sp>
          <p:nvSpPr>
            <p:cNvPr id="192" name="Rectangle 191"/>
            <p:cNvSpPr/>
            <p:nvPr/>
          </p:nvSpPr>
          <p:spPr>
            <a:xfrm>
              <a:off x="1094207" y="1288724"/>
              <a:ext cx="405603" cy="581939"/>
            </a:xfrm>
            <a:prstGeom prst="rect">
              <a:avLst/>
            </a:prstGeom>
            <a:solidFill>
              <a:schemeClr val="bg1">
                <a:lumMod val="85000"/>
              </a:schemeClr>
            </a:solidFill>
            <a:ln w="12700"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a:lnSpc>
                  <a:spcPts val="900"/>
                </a:lnSpc>
              </a:pPr>
              <a:endParaRPr lang="en-US" sz="1401" b="1" dirty="0">
                <a:solidFill>
                  <a:schemeClr val="tx2"/>
                </a:solidFill>
                <a:latin typeface="Arial Narrow"/>
                <a:cs typeface="Arial Narrow"/>
              </a:endParaRPr>
            </a:p>
          </p:txBody>
        </p:sp>
        <p:sp>
          <p:nvSpPr>
            <p:cNvPr id="193" name="Chevron 192"/>
            <p:cNvSpPr/>
            <p:nvPr/>
          </p:nvSpPr>
          <p:spPr>
            <a:xfrm>
              <a:off x="1975105" y="1288724"/>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194" name="Left-Right Arrow 193"/>
            <p:cNvSpPr/>
            <p:nvPr/>
          </p:nvSpPr>
          <p:spPr>
            <a:xfrm>
              <a:off x="2603500" y="1473200"/>
              <a:ext cx="232833" cy="211667"/>
            </a:xfrm>
            <a:prstGeom prst="leftRightArrow">
              <a:avLst>
                <a:gd name="adj1" fmla="val 50000"/>
                <a:gd name="adj2" fmla="val 34001"/>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grpSp>
        <p:nvGrpSpPr>
          <p:cNvPr id="262" name="Group 261"/>
          <p:cNvGrpSpPr/>
          <p:nvPr/>
        </p:nvGrpSpPr>
        <p:grpSpPr>
          <a:xfrm>
            <a:off x="2433579" y="1074714"/>
            <a:ext cx="8199719" cy="4995226"/>
            <a:chOff x="1678475" y="1967047"/>
            <a:chExt cx="7465525" cy="4600727"/>
          </a:xfrm>
        </p:grpSpPr>
        <p:sp>
          <p:nvSpPr>
            <p:cNvPr id="197" name="Rectangle 196"/>
            <p:cNvSpPr/>
            <p:nvPr/>
          </p:nvSpPr>
          <p:spPr bwMode="gray">
            <a:xfrm>
              <a:off x="2694225" y="3822743"/>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TREASURY &amp; RISK</a:t>
              </a:r>
            </a:p>
          </p:txBody>
        </p:sp>
        <p:sp>
          <p:nvSpPr>
            <p:cNvPr id="198" name="Rectangle 197"/>
            <p:cNvSpPr/>
            <p:nvPr/>
          </p:nvSpPr>
          <p:spPr bwMode="gray">
            <a:xfrm>
              <a:off x="1975684" y="3354458"/>
              <a:ext cx="645364" cy="321331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1" b="1" dirty="0">
                  <a:solidFill>
                    <a:schemeClr val="bg1"/>
                  </a:solidFill>
                  <a:latin typeface="Arial"/>
                  <a:cs typeface="Arial"/>
                </a:rPr>
                <a:t>The range of generic product types</a:t>
              </a:r>
            </a:p>
          </p:txBody>
        </p:sp>
        <p:sp>
          <p:nvSpPr>
            <p:cNvPr id="201" name="Chevron 200"/>
            <p:cNvSpPr/>
            <p:nvPr/>
          </p:nvSpPr>
          <p:spPr>
            <a:xfrm>
              <a:off x="1678475" y="3070226"/>
              <a:ext cx="612000" cy="682794"/>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PRODUCTS</a:t>
              </a:r>
            </a:p>
          </p:txBody>
        </p:sp>
        <p:sp>
          <p:nvSpPr>
            <p:cNvPr id="204" name="Rectangle 203"/>
            <p:cNvSpPr/>
            <p:nvPr/>
          </p:nvSpPr>
          <p:spPr bwMode="gray">
            <a:xfrm>
              <a:off x="2694225" y="4292549"/>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INVESTMENTS</a:t>
              </a:r>
            </a:p>
          </p:txBody>
        </p:sp>
        <p:sp>
          <p:nvSpPr>
            <p:cNvPr id="205" name="Rectangle 204"/>
            <p:cNvSpPr/>
            <p:nvPr/>
          </p:nvSpPr>
          <p:spPr bwMode="gray">
            <a:xfrm>
              <a:off x="2694225" y="4762355"/>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LOANS &amp; DEPOSITS</a:t>
              </a:r>
            </a:p>
          </p:txBody>
        </p:sp>
        <p:sp>
          <p:nvSpPr>
            <p:cNvPr id="206" name="Rectangle 205"/>
            <p:cNvSpPr/>
            <p:nvPr/>
          </p:nvSpPr>
          <p:spPr bwMode="gray">
            <a:xfrm>
              <a:off x="2694225" y="5232161"/>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CASH MANAGEMENT</a:t>
              </a:r>
            </a:p>
          </p:txBody>
        </p:sp>
        <p:sp>
          <p:nvSpPr>
            <p:cNvPr id="207" name="Rectangle 206"/>
            <p:cNvSpPr/>
            <p:nvPr/>
          </p:nvSpPr>
          <p:spPr bwMode="gray">
            <a:xfrm>
              <a:off x="2694225" y="570196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TELLER</a:t>
              </a:r>
            </a:p>
          </p:txBody>
        </p:sp>
        <p:sp>
          <p:nvSpPr>
            <p:cNvPr id="208" name="Rectangle 207"/>
            <p:cNvSpPr/>
            <p:nvPr/>
          </p:nvSpPr>
          <p:spPr bwMode="gray">
            <a:xfrm>
              <a:off x="2694225" y="6171774"/>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CARDS</a:t>
              </a:r>
            </a:p>
          </p:txBody>
        </p:sp>
        <p:sp>
          <p:nvSpPr>
            <p:cNvPr id="203" name="Rectangle 202"/>
            <p:cNvSpPr/>
            <p:nvPr/>
          </p:nvSpPr>
          <p:spPr bwMode="gray">
            <a:xfrm>
              <a:off x="3891977" y="2244833"/>
              <a:ext cx="5252023" cy="538763"/>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lnSpc>
                  <a:spcPts val="1201"/>
                </a:lnSpc>
                <a:buClr>
                  <a:srgbClr val="F0AB00"/>
                </a:buClr>
                <a:buSzPct val="80000"/>
                <a:defRPr/>
              </a:pPr>
              <a:r>
                <a:rPr lang="en-US" sz="1101" b="1" dirty="0">
                  <a:solidFill>
                    <a:schemeClr val="bg1"/>
                  </a:solidFill>
                  <a:latin typeface="Arial"/>
                  <a:cs typeface="Arial"/>
                </a:rPr>
                <a:t>The range of generic customer types</a:t>
              </a:r>
            </a:p>
          </p:txBody>
        </p:sp>
        <p:sp>
          <p:nvSpPr>
            <p:cNvPr id="202" name="Chevron 201"/>
            <p:cNvSpPr/>
            <p:nvPr/>
          </p:nvSpPr>
          <p:spPr>
            <a:xfrm>
              <a:off x="3594846" y="1967047"/>
              <a:ext cx="612000" cy="581939"/>
            </a:xfrm>
            <a:prstGeom prst="chevron">
              <a:avLst>
                <a:gd name="adj" fmla="val 16170"/>
              </a:avLst>
            </a:prstGeom>
            <a:solidFill>
              <a:srgbClr val="97D9D0"/>
            </a:solidFill>
            <a:ln w="28575"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r>
                <a:rPr lang="en-US" sz="700" b="1" dirty="0">
                  <a:solidFill>
                    <a:srgbClr val="FF0000"/>
                  </a:solidFill>
                  <a:latin typeface="Arial Narrow"/>
                  <a:cs typeface="Arial Narrow"/>
                </a:rPr>
                <a:t>CUSTOMERS</a:t>
              </a:r>
            </a:p>
          </p:txBody>
        </p:sp>
        <p:sp>
          <p:nvSpPr>
            <p:cNvPr id="209" name="Rectangle 208"/>
            <p:cNvSpPr/>
            <p:nvPr/>
          </p:nvSpPr>
          <p:spPr bwMode="gray">
            <a:xfrm>
              <a:off x="3891977"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INSTITUTIONAL</a:t>
              </a:r>
            </a:p>
          </p:txBody>
        </p:sp>
        <p:sp>
          <p:nvSpPr>
            <p:cNvPr id="210" name="Rectangle 209"/>
            <p:cNvSpPr/>
            <p:nvPr/>
          </p:nvSpPr>
          <p:spPr bwMode="gray">
            <a:xfrm>
              <a:off x="4961983"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CORPORATE</a:t>
              </a:r>
            </a:p>
          </p:txBody>
        </p:sp>
        <p:sp>
          <p:nvSpPr>
            <p:cNvPr id="211" name="Rectangle 210"/>
            <p:cNvSpPr/>
            <p:nvPr/>
          </p:nvSpPr>
          <p:spPr bwMode="gray">
            <a:xfrm>
              <a:off x="6031989"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HIGH NET WORTH</a:t>
              </a:r>
            </a:p>
          </p:txBody>
        </p:sp>
        <p:sp>
          <p:nvSpPr>
            <p:cNvPr id="212" name="Rectangle 211"/>
            <p:cNvSpPr/>
            <p:nvPr/>
          </p:nvSpPr>
          <p:spPr bwMode="gray">
            <a:xfrm>
              <a:off x="7101995"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SMALL/MEDIUM BUSINESS</a:t>
              </a:r>
            </a:p>
          </p:txBody>
        </p:sp>
        <p:sp>
          <p:nvSpPr>
            <p:cNvPr id="213" name="Rectangle 212"/>
            <p:cNvSpPr/>
            <p:nvPr/>
          </p:nvSpPr>
          <p:spPr bwMode="gray">
            <a:xfrm>
              <a:off x="8172000"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CONSUMER</a:t>
              </a:r>
            </a:p>
          </p:txBody>
        </p:sp>
        <p:sp>
          <p:nvSpPr>
            <p:cNvPr id="199" name="Rectangle 198"/>
            <p:cNvSpPr/>
            <p:nvPr/>
          </p:nvSpPr>
          <p:spPr bwMode="gray">
            <a:xfrm>
              <a:off x="3891977"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ECM/DCM</a:t>
              </a:r>
            </a:p>
          </p:txBody>
        </p:sp>
        <p:sp>
          <p:nvSpPr>
            <p:cNvPr id="218" name="Rectangle 217"/>
            <p:cNvSpPr/>
            <p:nvPr/>
          </p:nvSpPr>
          <p:spPr bwMode="gray">
            <a:xfrm>
              <a:off x="3891977"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Hedge Funds</a:t>
              </a:r>
            </a:p>
          </p:txBody>
        </p:sp>
        <p:sp>
          <p:nvSpPr>
            <p:cNvPr id="219" name="Rectangle 218"/>
            <p:cNvSpPr/>
            <p:nvPr/>
          </p:nvSpPr>
          <p:spPr bwMode="gray">
            <a:xfrm>
              <a:off x="3891977"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Syndicated Loan</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p:txBody>
        </p:sp>
        <p:sp>
          <p:nvSpPr>
            <p:cNvPr id="220" name="Rectangle 219"/>
            <p:cNvSpPr/>
            <p:nvPr/>
          </p:nvSpPr>
          <p:spPr bwMode="gray">
            <a:xfrm>
              <a:off x="3891977"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21" name="Rectangle 220"/>
            <p:cNvSpPr/>
            <p:nvPr/>
          </p:nvSpPr>
          <p:spPr bwMode="gray">
            <a:xfrm>
              <a:off x="3891977"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22" name="Rectangle 221"/>
            <p:cNvSpPr/>
            <p:nvPr/>
          </p:nvSpPr>
          <p:spPr bwMode="gray">
            <a:xfrm>
              <a:off x="3891977"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NA</a:t>
              </a:r>
            </a:p>
          </p:txBody>
        </p:sp>
        <p:sp>
          <p:nvSpPr>
            <p:cNvPr id="225" name="Rectangle 224"/>
            <p:cNvSpPr/>
            <p:nvPr/>
          </p:nvSpPr>
          <p:spPr bwMode="gray">
            <a:xfrm>
              <a:off x="4961983"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ECM/DCM</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Trade Risk</a:t>
              </a:r>
            </a:p>
          </p:txBody>
        </p:sp>
        <p:sp>
          <p:nvSpPr>
            <p:cNvPr id="226" name="Rectangle 225"/>
            <p:cNvSpPr/>
            <p:nvPr/>
          </p:nvSpPr>
          <p:spPr bwMode="gray">
            <a:xfrm>
              <a:off x="4961983"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Wholesale trade</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Investment Management</a:t>
              </a:r>
            </a:p>
          </p:txBody>
        </p:sp>
        <p:sp>
          <p:nvSpPr>
            <p:cNvPr id="227" name="Rectangle 226"/>
            <p:cNvSpPr/>
            <p:nvPr/>
          </p:nvSpPr>
          <p:spPr bwMode="gray">
            <a:xfrm>
              <a:off x="4961983"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Project Finance</a:t>
              </a:r>
            </a:p>
          </p:txBody>
        </p:sp>
        <p:sp>
          <p:nvSpPr>
            <p:cNvPr id="228" name="Rectangle 227"/>
            <p:cNvSpPr/>
            <p:nvPr/>
          </p:nvSpPr>
          <p:spPr bwMode="gray">
            <a:xfrm>
              <a:off x="4961983"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Cash Management Services</a:t>
              </a:r>
            </a:p>
          </p:txBody>
        </p:sp>
        <p:sp>
          <p:nvSpPr>
            <p:cNvPr id="229" name="Rectangle 228"/>
            <p:cNvSpPr/>
            <p:nvPr/>
          </p:nvSpPr>
          <p:spPr bwMode="gray">
            <a:xfrm>
              <a:off x="4961983"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p:txBody>
        </p:sp>
        <p:sp>
          <p:nvSpPr>
            <p:cNvPr id="230" name="Rectangle 229"/>
            <p:cNvSpPr/>
            <p:nvPr/>
          </p:nvSpPr>
          <p:spPr bwMode="gray">
            <a:xfrm>
              <a:off x="4961983"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White Labelling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Merchant NW</a:t>
              </a:r>
            </a:p>
          </p:txBody>
        </p:sp>
        <p:sp>
          <p:nvSpPr>
            <p:cNvPr id="232" name="Rectangle 231"/>
            <p:cNvSpPr/>
            <p:nvPr/>
          </p:nvSpPr>
          <p:spPr bwMode="gray">
            <a:xfrm>
              <a:off x="6031989"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Risk Products</a:t>
              </a:r>
            </a:p>
          </p:txBody>
        </p:sp>
        <p:sp>
          <p:nvSpPr>
            <p:cNvPr id="233" name="Rectangle 232"/>
            <p:cNvSpPr/>
            <p:nvPr/>
          </p:nvSpPr>
          <p:spPr bwMode="gray">
            <a:xfrm>
              <a:off x="6031989"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Investment Management</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Family Office</a:t>
              </a:r>
            </a:p>
          </p:txBody>
        </p:sp>
        <p:sp>
          <p:nvSpPr>
            <p:cNvPr id="234" name="Rectangle 233"/>
            <p:cNvSpPr/>
            <p:nvPr/>
          </p:nvSpPr>
          <p:spPr bwMode="gray">
            <a:xfrm>
              <a:off x="6031989"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p:txBody>
        </p:sp>
        <p:sp>
          <p:nvSpPr>
            <p:cNvPr id="235" name="Rectangle 234"/>
            <p:cNvSpPr/>
            <p:nvPr/>
          </p:nvSpPr>
          <p:spPr bwMode="gray">
            <a:xfrm>
              <a:off x="6031989"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36" name="Rectangle 235"/>
            <p:cNvSpPr/>
            <p:nvPr/>
          </p:nvSpPr>
          <p:spPr bwMode="gray">
            <a:xfrm>
              <a:off x="6031989"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37" name="Rectangle 236"/>
            <p:cNvSpPr/>
            <p:nvPr/>
          </p:nvSpPr>
          <p:spPr bwMode="gray">
            <a:xfrm>
              <a:off x="6031989"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39" name="Rectangle 238"/>
            <p:cNvSpPr/>
            <p:nvPr/>
          </p:nvSpPr>
          <p:spPr bwMode="gray">
            <a:xfrm>
              <a:off x="7101995"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Trade Risk</a:t>
              </a:r>
            </a:p>
          </p:txBody>
        </p:sp>
        <p:sp>
          <p:nvSpPr>
            <p:cNvPr id="240" name="Rectangle 239"/>
            <p:cNvSpPr/>
            <p:nvPr/>
          </p:nvSpPr>
          <p:spPr bwMode="gray">
            <a:xfrm>
              <a:off x="7101995"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41" name="Rectangle 240"/>
            <p:cNvSpPr/>
            <p:nvPr/>
          </p:nvSpPr>
          <p:spPr bwMode="gray">
            <a:xfrm>
              <a:off x="7101995"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Mortgages</a:t>
              </a:r>
            </a:p>
          </p:txBody>
        </p:sp>
        <p:sp>
          <p:nvSpPr>
            <p:cNvPr id="242" name="Rectangle 241"/>
            <p:cNvSpPr/>
            <p:nvPr/>
          </p:nvSpPr>
          <p:spPr bwMode="gray">
            <a:xfrm>
              <a:off x="7101995"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Cash Management Services</a:t>
              </a:r>
            </a:p>
          </p:txBody>
        </p:sp>
        <p:sp>
          <p:nvSpPr>
            <p:cNvPr id="243" name="Rectangle 242"/>
            <p:cNvSpPr/>
            <p:nvPr/>
          </p:nvSpPr>
          <p:spPr bwMode="gray">
            <a:xfrm>
              <a:off x="7101995"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44" name="Rectangle 243"/>
            <p:cNvSpPr/>
            <p:nvPr/>
          </p:nvSpPr>
          <p:spPr bwMode="gray">
            <a:xfrm>
              <a:off x="7101995"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46" name="Rectangle 245"/>
            <p:cNvSpPr/>
            <p:nvPr/>
          </p:nvSpPr>
          <p:spPr bwMode="gray">
            <a:xfrm>
              <a:off x="8172000"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47" name="Rectangle 246"/>
            <p:cNvSpPr/>
            <p:nvPr/>
          </p:nvSpPr>
          <p:spPr bwMode="gray">
            <a:xfrm>
              <a:off x="8172000"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eTrading</a:t>
              </a:r>
            </a:p>
          </p:txBody>
        </p:sp>
        <p:sp>
          <p:nvSpPr>
            <p:cNvPr id="248" name="Rectangle 247"/>
            <p:cNvSpPr/>
            <p:nvPr/>
          </p:nvSpPr>
          <p:spPr bwMode="gray">
            <a:xfrm>
              <a:off x="8172000"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Loans &amp; Deposits</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Mortgages</a:t>
              </a:r>
            </a:p>
          </p:txBody>
        </p:sp>
        <p:sp>
          <p:nvSpPr>
            <p:cNvPr id="249" name="Rectangle 248"/>
            <p:cNvSpPr/>
            <p:nvPr/>
          </p:nvSpPr>
          <p:spPr bwMode="gray">
            <a:xfrm>
              <a:off x="8172000"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endParaRPr lang="en-US" sz="1001" b="1" dirty="0">
                <a:latin typeface="Arial Narrow"/>
                <a:cs typeface="Arial Narrow"/>
              </a:endParaRPr>
            </a:p>
          </p:txBody>
        </p:sp>
        <p:sp>
          <p:nvSpPr>
            <p:cNvPr id="250" name="Rectangle 249"/>
            <p:cNvSpPr/>
            <p:nvPr/>
          </p:nvSpPr>
          <p:spPr bwMode="gray">
            <a:xfrm>
              <a:off x="8172000"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Checking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FX</a:t>
              </a:r>
            </a:p>
          </p:txBody>
        </p:sp>
        <p:sp>
          <p:nvSpPr>
            <p:cNvPr id="251" name="Rectangle 250"/>
            <p:cNvSpPr/>
            <p:nvPr/>
          </p:nvSpPr>
          <p:spPr bwMode="gray">
            <a:xfrm>
              <a:off x="8172000"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Credit/Debit Card</a:t>
              </a:r>
            </a:p>
          </p:txBody>
        </p:sp>
        <p:sp>
          <p:nvSpPr>
            <p:cNvPr id="255" name="Rectangle 254"/>
            <p:cNvSpPr/>
            <p:nvPr/>
          </p:nvSpPr>
          <p:spPr bwMode="gray">
            <a:xfrm>
              <a:off x="4961983"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M&amp;A</a:t>
              </a:r>
            </a:p>
          </p:txBody>
        </p:sp>
        <p:sp>
          <p:nvSpPr>
            <p:cNvPr id="256" name="Rectangle 255"/>
            <p:cNvSpPr/>
            <p:nvPr/>
          </p:nvSpPr>
          <p:spPr bwMode="gray">
            <a:xfrm>
              <a:off x="6031989"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Trust</a:t>
              </a:r>
            </a:p>
          </p:txBody>
        </p:sp>
        <p:sp>
          <p:nvSpPr>
            <p:cNvPr id="257" name="Rectangle 256"/>
            <p:cNvSpPr/>
            <p:nvPr/>
          </p:nvSpPr>
          <p:spPr bwMode="gray">
            <a:xfrm>
              <a:off x="7101995"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Financial Advice</a:t>
              </a:r>
            </a:p>
          </p:txBody>
        </p:sp>
        <p:sp>
          <p:nvSpPr>
            <p:cNvPr id="258" name="Rectangle 257"/>
            <p:cNvSpPr/>
            <p:nvPr/>
          </p:nvSpPr>
          <p:spPr bwMode="gray">
            <a:xfrm>
              <a:off x="8172000"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Financial Advice</a:t>
              </a:r>
            </a:p>
          </p:txBody>
        </p:sp>
        <p:sp>
          <p:nvSpPr>
            <p:cNvPr id="259" name="Rectangle 258"/>
            <p:cNvSpPr/>
            <p:nvPr/>
          </p:nvSpPr>
          <p:spPr bwMode="gray">
            <a:xfrm>
              <a:off x="2705504" y="335293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lnSpc>
                  <a:spcPts val="1201"/>
                </a:lnSpc>
                <a:buClr>
                  <a:srgbClr val="F0AB00"/>
                </a:buClr>
                <a:buSzPct val="80000"/>
                <a:defRPr/>
              </a:pPr>
              <a:r>
                <a:rPr lang="en-US" sz="900" b="1" dirty="0">
                  <a:solidFill>
                    <a:srgbClr val="000000"/>
                  </a:solidFill>
                  <a:latin typeface="Arial"/>
                  <a:cs typeface="Arial"/>
                </a:rPr>
                <a:t>ADVISORY SERVICES</a:t>
              </a:r>
            </a:p>
          </p:txBody>
        </p:sp>
        <p:sp>
          <p:nvSpPr>
            <p:cNvPr id="260" name="Rectangle 259"/>
            <p:cNvSpPr/>
            <p:nvPr/>
          </p:nvSpPr>
          <p:spPr bwMode="gray">
            <a:xfrm>
              <a:off x="3891977"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lnSpc>
                  <a:spcPct val="80000"/>
                </a:lnSpc>
                <a:buClr>
                  <a:srgbClr val="F0AB00"/>
                </a:buClr>
                <a:buSzPct val="80000"/>
                <a:buFont typeface="Wingdings" charset="2"/>
                <a:buChar char=""/>
                <a:defRPr/>
              </a:pPr>
              <a:r>
                <a:rPr lang="en-US" sz="1001" b="1" dirty="0">
                  <a:latin typeface="Arial Narrow"/>
                  <a:cs typeface="Arial Narrow"/>
                </a:rPr>
                <a:t>Stratieg &amp; Tactical Funding</a:t>
              </a:r>
            </a:p>
            <a:p>
              <a:pPr marL="90533" lvl="1" indent="-90533">
                <a:lnSpc>
                  <a:spcPct val="80000"/>
                </a:lnSpc>
                <a:buClr>
                  <a:srgbClr val="F0AB00"/>
                </a:buClr>
                <a:buSzPct val="80000"/>
                <a:buFont typeface="Wingdings" charset="2"/>
                <a:buChar char=""/>
                <a:defRPr/>
              </a:pPr>
              <a:r>
                <a:rPr lang="en-US" sz="1001" b="1" dirty="0">
                  <a:latin typeface="Arial Narrow"/>
                  <a:cs typeface="Arial Narrow"/>
                </a:rPr>
                <a:t>M&amp;A</a:t>
              </a:r>
            </a:p>
          </p:txBody>
        </p:sp>
      </p:grpSp>
      <p:sp>
        <p:nvSpPr>
          <p:cNvPr id="263" name="Left-Right Arrow 262"/>
          <p:cNvSpPr/>
          <p:nvPr/>
        </p:nvSpPr>
        <p:spPr>
          <a:xfrm rot="2095664">
            <a:off x="3492294" y="1668298"/>
            <a:ext cx="972270" cy="612815"/>
          </a:xfrm>
          <a:prstGeom prst="lef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nvGrpSpPr>
          <p:cNvPr id="269" name="Group 268"/>
          <p:cNvGrpSpPr/>
          <p:nvPr/>
        </p:nvGrpSpPr>
        <p:grpSpPr>
          <a:xfrm>
            <a:off x="4550417" y="2299279"/>
            <a:ext cx="6164412" cy="3930917"/>
            <a:chOff x="3550584" y="2421366"/>
            <a:chExt cx="5612458" cy="3620472"/>
          </a:xfrm>
        </p:grpSpPr>
        <p:sp>
          <p:nvSpPr>
            <p:cNvPr id="264" name="Rounded Rectangle 263"/>
            <p:cNvSpPr/>
            <p:nvPr/>
          </p:nvSpPr>
          <p:spPr>
            <a:xfrm>
              <a:off x="6948800" y="3476301"/>
              <a:ext cx="2214242" cy="2565537"/>
            </a:xfrm>
            <a:prstGeom prst="roundRect">
              <a:avLst>
                <a:gd name="adj" fmla="val 8757"/>
              </a:avLst>
            </a:prstGeom>
            <a:solidFill>
              <a:schemeClr val="bg1">
                <a:alpha val="62000"/>
              </a:schemeClr>
            </a:solid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FF0000"/>
                  </a:solidFill>
                  <a:highlight>
                    <a:srgbClr val="FFF3EA"/>
                  </a:highlight>
                </a:rPr>
                <a:t>RETAIL</a:t>
              </a:r>
            </a:p>
            <a:p>
              <a:pPr algn="ctr"/>
              <a:r>
                <a:rPr lang="en-US" sz="1361" b="1" dirty="0">
                  <a:solidFill>
                    <a:srgbClr val="FF0000"/>
                  </a:solidFill>
                  <a:highlight>
                    <a:srgbClr val="FFF3EA"/>
                  </a:highlight>
                </a:rPr>
                <a:t>BANK</a:t>
              </a:r>
            </a:p>
          </p:txBody>
        </p:sp>
        <p:sp>
          <p:nvSpPr>
            <p:cNvPr id="265" name="Rounded Rectangle 264"/>
            <p:cNvSpPr/>
            <p:nvPr/>
          </p:nvSpPr>
          <p:spPr>
            <a:xfrm>
              <a:off x="4552810" y="2475742"/>
              <a:ext cx="1297298" cy="2527053"/>
            </a:xfrm>
            <a:prstGeom prst="roundRect">
              <a:avLst>
                <a:gd name="adj" fmla="val 8757"/>
              </a:avLst>
            </a:prstGeom>
            <a:solidFill>
              <a:schemeClr val="bg1">
                <a:alpha val="60000"/>
              </a:schemeClr>
            </a:solid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FF0000"/>
                  </a:solidFill>
                  <a:highlight>
                    <a:srgbClr val="FFF3EA"/>
                  </a:highlight>
                </a:rPr>
                <a:t>TRADE BANK</a:t>
              </a:r>
            </a:p>
          </p:txBody>
        </p:sp>
        <p:sp>
          <p:nvSpPr>
            <p:cNvPr id="267" name="Rounded Rectangle 266"/>
            <p:cNvSpPr/>
            <p:nvPr/>
          </p:nvSpPr>
          <p:spPr>
            <a:xfrm>
              <a:off x="5850107" y="2421366"/>
              <a:ext cx="1101760" cy="3466539"/>
            </a:xfrm>
            <a:prstGeom prst="roundRect">
              <a:avLst>
                <a:gd name="adj" fmla="val 8757"/>
              </a:avLst>
            </a:prstGeom>
            <a:solidFill>
              <a:schemeClr val="bg1">
                <a:alpha val="57000"/>
              </a:schemeClr>
            </a:solid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FF0000"/>
                  </a:solidFill>
                  <a:highlight>
                    <a:srgbClr val="FFF3EA"/>
                  </a:highlight>
                </a:rPr>
                <a:t>PRIVATE BANK</a:t>
              </a:r>
            </a:p>
          </p:txBody>
        </p:sp>
        <p:sp>
          <p:nvSpPr>
            <p:cNvPr id="266" name="Rounded Rectangle 265"/>
            <p:cNvSpPr/>
            <p:nvPr/>
          </p:nvSpPr>
          <p:spPr>
            <a:xfrm>
              <a:off x="3550584" y="2536816"/>
              <a:ext cx="3496222" cy="1526366"/>
            </a:xfrm>
            <a:prstGeom prst="roundRect">
              <a:avLst>
                <a:gd name="adj" fmla="val 8757"/>
              </a:avLst>
            </a:prstGeom>
            <a:solidFill>
              <a:schemeClr val="bg1">
                <a:alpha val="57000"/>
              </a:schemeClr>
            </a:solid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FF0000"/>
                  </a:solidFill>
                  <a:highlight>
                    <a:srgbClr val="FFF3EA"/>
                  </a:highlight>
                </a:rPr>
                <a:t>INVESTMENT BANK</a:t>
              </a:r>
            </a:p>
          </p:txBody>
        </p:sp>
      </p:grpSp>
      <p:sp>
        <p:nvSpPr>
          <p:cNvPr id="271" name="Rounded Rectangle 270"/>
          <p:cNvSpPr/>
          <p:nvPr/>
        </p:nvSpPr>
        <p:spPr>
          <a:xfrm>
            <a:off x="5503318" y="5189912"/>
            <a:ext cx="5129980" cy="880027"/>
          </a:xfrm>
          <a:prstGeom prst="roundRect">
            <a:avLst>
              <a:gd name="adj" fmla="val 8757"/>
            </a:avLst>
          </a:prstGeom>
          <a:solidFill>
            <a:schemeClr val="bg1">
              <a:alpha val="58000"/>
            </a:schemeClr>
          </a:solidFill>
          <a:ln w="381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361" b="1" dirty="0">
                <a:solidFill>
                  <a:srgbClr val="FF0000"/>
                </a:solidFill>
                <a:highlight>
                  <a:srgbClr val="FFF3EA"/>
                </a:highlight>
              </a:rPr>
              <a:t>CREDIT CARD COMPANY</a:t>
            </a:r>
          </a:p>
        </p:txBody>
      </p:sp>
      <p:sp>
        <p:nvSpPr>
          <p:cNvPr id="2" name="TextBox 1">
            <a:extLst>
              <a:ext uri="{FF2B5EF4-FFF2-40B4-BE49-F238E27FC236}">
                <a16:creationId xmlns:a16="http://schemas.microsoft.com/office/drawing/2014/main" id="{FE1AA042-F75C-4373-B03E-66D1C2B70415}"/>
              </a:ext>
            </a:extLst>
          </p:cNvPr>
          <p:cNvSpPr txBox="1"/>
          <p:nvPr/>
        </p:nvSpPr>
        <p:spPr>
          <a:xfrm>
            <a:off x="456284" y="218416"/>
            <a:ext cx="11737304" cy="400110"/>
          </a:xfrm>
          <a:prstGeom prst="rect">
            <a:avLst/>
          </a:prstGeom>
          <a:noFill/>
        </p:spPr>
        <p:txBody>
          <a:bodyPr wrap="square" rtlCol="0">
            <a:spAutoFit/>
          </a:bodyPr>
          <a:lstStyle/>
          <a:p>
            <a:pPr algn="ctr"/>
            <a:r>
              <a:rPr lang="nl-NL" sz="2000" b="1" dirty="0"/>
              <a:t>MATCHING THE ENTERPRISE SEGMENTATION APPROACH</a:t>
            </a:r>
            <a:endParaRPr lang="x-none" sz="2000" b="1" dirty="0"/>
          </a:p>
        </p:txBody>
      </p:sp>
    </p:spTree>
  </p:cSld>
  <p:clrMapOvr>
    <a:masterClrMapping/>
  </p:clrMapOvr>
  <p:transition>
    <p:wipe dir="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Group 261"/>
          <p:cNvGrpSpPr/>
          <p:nvPr/>
        </p:nvGrpSpPr>
        <p:grpSpPr>
          <a:xfrm>
            <a:off x="456284" y="574331"/>
            <a:ext cx="11401150" cy="5837441"/>
            <a:chOff x="1975684" y="2244833"/>
            <a:chExt cx="7168316" cy="4322941"/>
          </a:xfrm>
        </p:grpSpPr>
        <p:sp>
          <p:nvSpPr>
            <p:cNvPr id="197" name="Rectangle 196"/>
            <p:cNvSpPr/>
            <p:nvPr/>
          </p:nvSpPr>
          <p:spPr bwMode="gray">
            <a:xfrm>
              <a:off x="2694225" y="3822743"/>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TREASURY &amp; RISK</a:t>
              </a:r>
            </a:p>
          </p:txBody>
        </p:sp>
        <p:sp>
          <p:nvSpPr>
            <p:cNvPr id="198" name="Rectangle 197"/>
            <p:cNvSpPr/>
            <p:nvPr/>
          </p:nvSpPr>
          <p:spPr bwMode="gray">
            <a:xfrm>
              <a:off x="1975684" y="3354458"/>
              <a:ext cx="645364" cy="321331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buClr>
                  <a:srgbClr val="F0AB00"/>
                </a:buClr>
                <a:buSzPct val="80000"/>
                <a:defRPr/>
              </a:pPr>
              <a:r>
                <a:rPr lang="en-US" sz="1200" b="1" dirty="0">
                  <a:solidFill>
                    <a:schemeClr val="bg1"/>
                  </a:solidFill>
                  <a:latin typeface="Arial"/>
                  <a:cs typeface="Arial"/>
                </a:rPr>
                <a:t>The range of generic product types</a:t>
              </a:r>
            </a:p>
          </p:txBody>
        </p:sp>
        <p:sp>
          <p:nvSpPr>
            <p:cNvPr id="204" name="Rectangle 203"/>
            <p:cNvSpPr/>
            <p:nvPr/>
          </p:nvSpPr>
          <p:spPr bwMode="gray">
            <a:xfrm>
              <a:off x="2694225" y="4292549"/>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INVESTMENTS</a:t>
              </a:r>
            </a:p>
          </p:txBody>
        </p:sp>
        <p:sp>
          <p:nvSpPr>
            <p:cNvPr id="205" name="Rectangle 204"/>
            <p:cNvSpPr/>
            <p:nvPr/>
          </p:nvSpPr>
          <p:spPr bwMode="gray">
            <a:xfrm>
              <a:off x="2694225" y="4762355"/>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LOANS &amp; DEPOSITS</a:t>
              </a:r>
            </a:p>
          </p:txBody>
        </p:sp>
        <p:sp>
          <p:nvSpPr>
            <p:cNvPr id="206" name="Rectangle 205"/>
            <p:cNvSpPr/>
            <p:nvPr/>
          </p:nvSpPr>
          <p:spPr bwMode="gray">
            <a:xfrm>
              <a:off x="2694225" y="5232161"/>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CASH MANAGEMENT</a:t>
              </a:r>
            </a:p>
          </p:txBody>
        </p:sp>
        <p:sp>
          <p:nvSpPr>
            <p:cNvPr id="207" name="Rectangle 206"/>
            <p:cNvSpPr/>
            <p:nvPr/>
          </p:nvSpPr>
          <p:spPr bwMode="gray">
            <a:xfrm>
              <a:off x="2694225" y="570196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TELLER</a:t>
              </a:r>
            </a:p>
          </p:txBody>
        </p:sp>
        <p:sp>
          <p:nvSpPr>
            <p:cNvPr id="208" name="Rectangle 207"/>
            <p:cNvSpPr/>
            <p:nvPr/>
          </p:nvSpPr>
          <p:spPr bwMode="gray">
            <a:xfrm>
              <a:off x="2694225" y="6171774"/>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CARDS</a:t>
              </a:r>
            </a:p>
          </p:txBody>
        </p:sp>
        <p:sp>
          <p:nvSpPr>
            <p:cNvPr id="203" name="Rectangle 202"/>
            <p:cNvSpPr/>
            <p:nvPr/>
          </p:nvSpPr>
          <p:spPr bwMode="gray">
            <a:xfrm>
              <a:off x="3891977" y="2244833"/>
              <a:ext cx="5252023" cy="538763"/>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lvl="1" algn="ctr">
                <a:buClr>
                  <a:srgbClr val="F0AB00"/>
                </a:buClr>
                <a:buSzPct val="80000"/>
                <a:defRPr/>
              </a:pPr>
              <a:r>
                <a:rPr lang="en-US" sz="1200" b="1" dirty="0">
                  <a:solidFill>
                    <a:schemeClr val="bg1"/>
                  </a:solidFill>
                  <a:latin typeface="Arial"/>
                  <a:cs typeface="Arial"/>
                </a:rPr>
                <a:t>The range of generic customer types</a:t>
              </a:r>
            </a:p>
          </p:txBody>
        </p:sp>
        <p:sp>
          <p:nvSpPr>
            <p:cNvPr id="209" name="Rectangle 208"/>
            <p:cNvSpPr/>
            <p:nvPr/>
          </p:nvSpPr>
          <p:spPr bwMode="gray">
            <a:xfrm>
              <a:off x="3891977"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INSTITUTIONAL</a:t>
              </a:r>
            </a:p>
          </p:txBody>
        </p:sp>
        <p:sp>
          <p:nvSpPr>
            <p:cNvPr id="210" name="Rectangle 209"/>
            <p:cNvSpPr/>
            <p:nvPr/>
          </p:nvSpPr>
          <p:spPr bwMode="gray">
            <a:xfrm>
              <a:off x="4961983"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CORPORATE</a:t>
              </a:r>
            </a:p>
          </p:txBody>
        </p:sp>
        <p:sp>
          <p:nvSpPr>
            <p:cNvPr id="211" name="Rectangle 210"/>
            <p:cNvSpPr/>
            <p:nvPr/>
          </p:nvSpPr>
          <p:spPr bwMode="gray">
            <a:xfrm>
              <a:off x="6031989"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HIGH NET WORTH</a:t>
              </a:r>
            </a:p>
          </p:txBody>
        </p:sp>
        <p:sp>
          <p:nvSpPr>
            <p:cNvPr id="212" name="Rectangle 211"/>
            <p:cNvSpPr/>
            <p:nvPr/>
          </p:nvSpPr>
          <p:spPr bwMode="gray">
            <a:xfrm>
              <a:off x="7101995"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SMALL/MEDIUM BUSINESS</a:t>
              </a:r>
            </a:p>
          </p:txBody>
        </p:sp>
        <p:sp>
          <p:nvSpPr>
            <p:cNvPr id="213" name="Rectangle 212"/>
            <p:cNvSpPr/>
            <p:nvPr/>
          </p:nvSpPr>
          <p:spPr bwMode="gray">
            <a:xfrm>
              <a:off x="8172000" y="2865473"/>
              <a:ext cx="972000" cy="404042"/>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CONSUMER</a:t>
              </a:r>
            </a:p>
          </p:txBody>
        </p:sp>
        <p:sp>
          <p:nvSpPr>
            <p:cNvPr id="199" name="Rectangle 198"/>
            <p:cNvSpPr/>
            <p:nvPr/>
          </p:nvSpPr>
          <p:spPr bwMode="gray">
            <a:xfrm>
              <a:off x="3891977"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ECM/DCM</a:t>
              </a:r>
            </a:p>
          </p:txBody>
        </p:sp>
        <p:sp>
          <p:nvSpPr>
            <p:cNvPr id="218" name="Rectangle 217"/>
            <p:cNvSpPr/>
            <p:nvPr/>
          </p:nvSpPr>
          <p:spPr bwMode="gray">
            <a:xfrm>
              <a:off x="3891977"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Wholesale Trade</a:t>
              </a:r>
            </a:p>
            <a:p>
              <a:pPr marL="90533" lvl="1" indent="-90533">
                <a:buClr>
                  <a:srgbClr val="F0AB00"/>
                </a:buClr>
                <a:buSzPct val="80000"/>
                <a:buFont typeface="Wingdings" charset="2"/>
                <a:buChar char=""/>
                <a:defRPr/>
              </a:pPr>
              <a:r>
                <a:rPr lang="en-US" sz="1050" b="1" dirty="0">
                  <a:latin typeface="Arial Narrow"/>
                  <a:cs typeface="Arial Narrow"/>
                </a:rPr>
                <a:t>Hedge Funds</a:t>
              </a:r>
            </a:p>
          </p:txBody>
        </p:sp>
        <p:sp>
          <p:nvSpPr>
            <p:cNvPr id="219" name="Rectangle 218"/>
            <p:cNvSpPr/>
            <p:nvPr/>
          </p:nvSpPr>
          <p:spPr bwMode="gray">
            <a:xfrm>
              <a:off x="3891977"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Syndicated Loan</a:t>
              </a:r>
            </a:p>
            <a:p>
              <a:pPr marL="90533" lvl="1" indent="-90533">
                <a:buClr>
                  <a:srgbClr val="F0AB00"/>
                </a:buClr>
                <a:buSzPct val="80000"/>
                <a:buFont typeface="Wingdings" charset="2"/>
                <a:buChar char=""/>
                <a:defRPr/>
              </a:pPr>
              <a:r>
                <a:rPr lang="en-US" sz="1050" b="1" dirty="0">
                  <a:latin typeface="Arial Narrow"/>
                  <a:cs typeface="Arial Narrow"/>
                </a:rPr>
                <a:t>Loans &amp; Deposits</a:t>
              </a:r>
            </a:p>
          </p:txBody>
        </p:sp>
        <p:sp>
          <p:nvSpPr>
            <p:cNvPr id="220" name="Rectangle 219"/>
            <p:cNvSpPr/>
            <p:nvPr/>
          </p:nvSpPr>
          <p:spPr bwMode="gray">
            <a:xfrm>
              <a:off x="3891977"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21" name="Rectangle 220"/>
            <p:cNvSpPr/>
            <p:nvPr/>
          </p:nvSpPr>
          <p:spPr bwMode="gray">
            <a:xfrm>
              <a:off x="3891977"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22" name="Rectangle 221"/>
            <p:cNvSpPr/>
            <p:nvPr/>
          </p:nvSpPr>
          <p:spPr bwMode="gray">
            <a:xfrm>
              <a:off x="3891977"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NA</a:t>
              </a:r>
            </a:p>
          </p:txBody>
        </p:sp>
        <p:sp>
          <p:nvSpPr>
            <p:cNvPr id="225" name="Rectangle 224"/>
            <p:cNvSpPr/>
            <p:nvPr/>
          </p:nvSpPr>
          <p:spPr bwMode="gray">
            <a:xfrm>
              <a:off x="4961983"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ECM/DCM</a:t>
              </a:r>
            </a:p>
            <a:p>
              <a:pPr marL="90533" lvl="1" indent="-90533">
                <a:buClr>
                  <a:srgbClr val="F0AB00"/>
                </a:buClr>
                <a:buSzPct val="80000"/>
                <a:buFont typeface="Wingdings" charset="2"/>
                <a:buChar char=""/>
                <a:defRPr/>
              </a:pPr>
              <a:r>
                <a:rPr lang="en-US" sz="1050" b="1" dirty="0">
                  <a:latin typeface="Arial Narrow"/>
                  <a:cs typeface="Arial Narrow"/>
                </a:rPr>
                <a:t>Trade Risk</a:t>
              </a:r>
            </a:p>
          </p:txBody>
        </p:sp>
        <p:sp>
          <p:nvSpPr>
            <p:cNvPr id="226" name="Rectangle 225"/>
            <p:cNvSpPr/>
            <p:nvPr/>
          </p:nvSpPr>
          <p:spPr bwMode="gray">
            <a:xfrm>
              <a:off x="4961983"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Wholesale trade</a:t>
              </a:r>
            </a:p>
            <a:p>
              <a:pPr marL="90533" lvl="1" indent="-90533">
                <a:buClr>
                  <a:srgbClr val="F0AB00"/>
                </a:buClr>
                <a:buSzPct val="80000"/>
                <a:buFont typeface="Wingdings" charset="2"/>
                <a:buChar char=""/>
                <a:defRPr/>
              </a:pPr>
              <a:r>
                <a:rPr lang="en-US" sz="1050" b="1" dirty="0">
                  <a:latin typeface="Arial Narrow"/>
                  <a:cs typeface="Arial Narrow"/>
                </a:rPr>
                <a:t>Investment Management</a:t>
              </a:r>
            </a:p>
          </p:txBody>
        </p:sp>
        <p:sp>
          <p:nvSpPr>
            <p:cNvPr id="227" name="Rectangle 226"/>
            <p:cNvSpPr/>
            <p:nvPr/>
          </p:nvSpPr>
          <p:spPr bwMode="gray">
            <a:xfrm>
              <a:off x="4961983"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Loans &amp; Deposits</a:t>
              </a:r>
            </a:p>
            <a:p>
              <a:pPr marL="90533" lvl="1" indent="-90533">
                <a:buClr>
                  <a:srgbClr val="F0AB00"/>
                </a:buClr>
                <a:buSzPct val="80000"/>
                <a:buFont typeface="Wingdings" charset="2"/>
                <a:buChar char=""/>
                <a:defRPr/>
              </a:pPr>
              <a:r>
                <a:rPr lang="en-US" sz="1050" b="1" dirty="0">
                  <a:latin typeface="Arial Narrow"/>
                  <a:cs typeface="Arial Narrow"/>
                </a:rPr>
                <a:t>Project Finance</a:t>
              </a:r>
            </a:p>
          </p:txBody>
        </p:sp>
        <p:sp>
          <p:nvSpPr>
            <p:cNvPr id="228" name="Rectangle 227"/>
            <p:cNvSpPr/>
            <p:nvPr/>
          </p:nvSpPr>
          <p:spPr bwMode="gray">
            <a:xfrm>
              <a:off x="4961983"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Cash Management Services</a:t>
              </a:r>
            </a:p>
          </p:txBody>
        </p:sp>
        <p:sp>
          <p:nvSpPr>
            <p:cNvPr id="229" name="Rectangle 228"/>
            <p:cNvSpPr/>
            <p:nvPr/>
          </p:nvSpPr>
          <p:spPr bwMode="gray">
            <a:xfrm>
              <a:off x="4961983"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Checking</a:t>
              </a:r>
            </a:p>
          </p:txBody>
        </p:sp>
        <p:sp>
          <p:nvSpPr>
            <p:cNvPr id="230" name="Rectangle 229"/>
            <p:cNvSpPr/>
            <p:nvPr/>
          </p:nvSpPr>
          <p:spPr bwMode="gray">
            <a:xfrm>
              <a:off x="4961983"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White Labelling</a:t>
              </a:r>
            </a:p>
            <a:p>
              <a:pPr marL="90533" lvl="1" indent="-90533">
                <a:buClr>
                  <a:srgbClr val="F0AB00"/>
                </a:buClr>
                <a:buSzPct val="80000"/>
                <a:buFont typeface="Wingdings" charset="2"/>
                <a:buChar char=""/>
                <a:defRPr/>
              </a:pPr>
              <a:r>
                <a:rPr lang="en-US" sz="1050" b="1" dirty="0">
                  <a:latin typeface="Arial Narrow"/>
                  <a:cs typeface="Arial Narrow"/>
                </a:rPr>
                <a:t>Merchant NW</a:t>
              </a:r>
            </a:p>
          </p:txBody>
        </p:sp>
        <p:sp>
          <p:nvSpPr>
            <p:cNvPr id="232" name="Rectangle 231"/>
            <p:cNvSpPr/>
            <p:nvPr/>
          </p:nvSpPr>
          <p:spPr bwMode="gray">
            <a:xfrm>
              <a:off x="6031989"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Risk Products</a:t>
              </a:r>
            </a:p>
          </p:txBody>
        </p:sp>
        <p:sp>
          <p:nvSpPr>
            <p:cNvPr id="233" name="Rectangle 232"/>
            <p:cNvSpPr/>
            <p:nvPr/>
          </p:nvSpPr>
          <p:spPr bwMode="gray">
            <a:xfrm>
              <a:off x="6031989"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Investment Management</a:t>
              </a:r>
            </a:p>
            <a:p>
              <a:pPr marL="90533" lvl="1" indent="-90533">
                <a:buClr>
                  <a:srgbClr val="F0AB00"/>
                </a:buClr>
                <a:buSzPct val="80000"/>
                <a:buFont typeface="Wingdings" charset="2"/>
                <a:buChar char=""/>
                <a:defRPr/>
              </a:pPr>
              <a:r>
                <a:rPr lang="en-US" sz="1050" b="1" dirty="0">
                  <a:latin typeface="Arial Narrow"/>
                  <a:cs typeface="Arial Narrow"/>
                </a:rPr>
                <a:t>Family Office</a:t>
              </a:r>
            </a:p>
          </p:txBody>
        </p:sp>
        <p:sp>
          <p:nvSpPr>
            <p:cNvPr id="234" name="Rectangle 233"/>
            <p:cNvSpPr/>
            <p:nvPr/>
          </p:nvSpPr>
          <p:spPr bwMode="gray">
            <a:xfrm>
              <a:off x="6031989"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Loans &amp; Deposits</a:t>
              </a:r>
            </a:p>
          </p:txBody>
        </p:sp>
        <p:sp>
          <p:nvSpPr>
            <p:cNvPr id="235" name="Rectangle 234"/>
            <p:cNvSpPr/>
            <p:nvPr/>
          </p:nvSpPr>
          <p:spPr bwMode="gray">
            <a:xfrm>
              <a:off x="6031989"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36" name="Rectangle 235"/>
            <p:cNvSpPr/>
            <p:nvPr/>
          </p:nvSpPr>
          <p:spPr bwMode="gray">
            <a:xfrm>
              <a:off x="6031989"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Checking</a:t>
              </a:r>
            </a:p>
            <a:p>
              <a:pPr marL="90533" lvl="1" indent="-90533">
                <a:buClr>
                  <a:srgbClr val="F0AB00"/>
                </a:buClr>
                <a:buSzPct val="80000"/>
                <a:buFont typeface="Wingdings" charset="2"/>
                <a:buChar char=""/>
                <a:defRPr/>
              </a:pPr>
              <a:r>
                <a:rPr lang="en-US" sz="1050" b="1" dirty="0">
                  <a:latin typeface="Arial Narrow"/>
                  <a:cs typeface="Arial Narrow"/>
                </a:rPr>
                <a:t>FX</a:t>
              </a:r>
            </a:p>
          </p:txBody>
        </p:sp>
        <p:sp>
          <p:nvSpPr>
            <p:cNvPr id="237" name="Rectangle 236"/>
            <p:cNvSpPr/>
            <p:nvPr/>
          </p:nvSpPr>
          <p:spPr bwMode="gray">
            <a:xfrm>
              <a:off x="6031989"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Credit/Debit Card</a:t>
              </a:r>
            </a:p>
          </p:txBody>
        </p:sp>
        <p:sp>
          <p:nvSpPr>
            <p:cNvPr id="239" name="Rectangle 238"/>
            <p:cNvSpPr/>
            <p:nvPr/>
          </p:nvSpPr>
          <p:spPr bwMode="gray">
            <a:xfrm>
              <a:off x="7101995"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Trade Risk</a:t>
              </a:r>
            </a:p>
          </p:txBody>
        </p:sp>
        <p:sp>
          <p:nvSpPr>
            <p:cNvPr id="240" name="Rectangle 239"/>
            <p:cNvSpPr/>
            <p:nvPr/>
          </p:nvSpPr>
          <p:spPr bwMode="gray">
            <a:xfrm>
              <a:off x="7101995"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41" name="Rectangle 240"/>
            <p:cNvSpPr/>
            <p:nvPr/>
          </p:nvSpPr>
          <p:spPr bwMode="gray">
            <a:xfrm>
              <a:off x="7101995"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Loans &amp; Deposits</a:t>
              </a:r>
            </a:p>
            <a:p>
              <a:pPr marL="90533" lvl="1" indent="-90533">
                <a:buClr>
                  <a:srgbClr val="F0AB00"/>
                </a:buClr>
                <a:buSzPct val="80000"/>
                <a:buFont typeface="Wingdings" charset="2"/>
                <a:buChar char=""/>
                <a:defRPr/>
              </a:pPr>
              <a:r>
                <a:rPr lang="en-US" sz="1050" b="1" dirty="0">
                  <a:latin typeface="Arial Narrow"/>
                  <a:cs typeface="Arial Narrow"/>
                </a:rPr>
                <a:t>Mortgages</a:t>
              </a:r>
            </a:p>
          </p:txBody>
        </p:sp>
        <p:sp>
          <p:nvSpPr>
            <p:cNvPr id="242" name="Rectangle 241"/>
            <p:cNvSpPr/>
            <p:nvPr/>
          </p:nvSpPr>
          <p:spPr bwMode="gray">
            <a:xfrm>
              <a:off x="7101995"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Cash Management Services</a:t>
              </a:r>
            </a:p>
          </p:txBody>
        </p:sp>
        <p:sp>
          <p:nvSpPr>
            <p:cNvPr id="243" name="Rectangle 242"/>
            <p:cNvSpPr/>
            <p:nvPr/>
          </p:nvSpPr>
          <p:spPr bwMode="gray">
            <a:xfrm>
              <a:off x="7101995"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Checking</a:t>
              </a:r>
            </a:p>
            <a:p>
              <a:pPr marL="90533" lvl="1" indent="-90533">
                <a:buClr>
                  <a:srgbClr val="F0AB00"/>
                </a:buClr>
                <a:buSzPct val="80000"/>
                <a:buFont typeface="Wingdings" charset="2"/>
                <a:buChar char=""/>
                <a:defRPr/>
              </a:pPr>
              <a:r>
                <a:rPr lang="en-US" sz="1050" b="1" dirty="0">
                  <a:latin typeface="Arial Narrow"/>
                  <a:cs typeface="Arial Narrow"/>
                </a:rPr>
                <a:t>FX</a:t>
              </a:r>
            </a:p>
          </p:txBody>
        </p:sp>
        <p:sp>
          <p:nvSpPr>
            <p:cNvPr id="244" name="Rectangle 243"/>
            <p:cNvSpPr/>
            <p:nvPr/>
          </p:nvSpPr>
          <p:spPr bwMode="gray">
            <a:xfrm>
              <a:off x="7101995"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Credit/Debit Card</a:t>
              </a:r>
            </a:p>
          </p:txBody>
        </p:sp>
        <p:sp>
          <p:nvSpPr>
            <p:cNvPr id="246" name="Rectangle 245"/>
            <p:cNvSpPr/>
            <p:nvPr/>
          </p:nvSpPr>
          <p:spPr bwMode="gray">
            <a:xfrm>
              <a:off x="8172000" y="3822743"/>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47" name="Rectangle 246"/>
            <p:cNvSpPr/>
            <p:nvPr/>
          </p:nvSpPr>
          <p:spPr bwMode="gray">
            <a:xfrm>
              <a:off x="8172000" y="4292549"/>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eTrading</a:t>
              </a:r>
            </a:p>
          </p:txBody>
        </p:sp>
        <p:sp>
          <p:nvSpPr>
            <p:cNvPr id="248" name="Rectangle 247"/>
            <p:cNvSpPr/>
            <p:nvPr/>
          </p:nvSpPr>
          <p:spPr bwMode="gray">
            <a:xfrm>
              <a:off x="8172000" y="4762355"/>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Loans &amp; Deposits</a:t>
              </a:r>
            </a:p>
            <a:p>
              <a:pPr marL="90533" lvl="1" indent="-90533">
                <a:buClr>
                  <a:srgbClr val="F0AB00"/>
                </a:buClr>
                <a:buSzPct val="80000"/>
                <a:buFont typeface="Wingdings" charset="2"/>
                <a:buChar char=""/>
                <a:defRPr/>
              </a:pPr>
              <a:r>
                <a:rPr lang="en-US" sz="1050" b="1" dirty="0">
                  <a:latin typeface="Arial Narrow"/>
                  <a:cs typeface="Arial Narrow"/>
                </a:rPr>
                <a:t>Mortgages</a:t>
              </a:r>
            </a:p>
          </p:txBody>
        </p:sp>
        <p:sp>
          <p:nvSpPr>
            <p:cNvPr id="249" name="Rectangle 248"/>
            <p:cNvSpPr/>
            <p:nvPr/>
          </p:nvSpPr>
          <p:spPr bwMode="gray">
            <a:xfrm>
              <a:off x="8172000" y="5232161"/>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endParaRPr lang="en-US" sz="1050" b="1" dirty="0">
                <a:latin typeface="Arial Narrow"/>
                <a:cs typeface="Arial Narrow"/>
              </a:endParaRPr>
            </a:p>
          </p:txBody>
        </p:sp>
        <p:sp>
          <p:nvSpPr>
            <p:cNvPr id="250" name="Rectangle 249"/>
            <p:cNvSpPr/>
            <p:nvPr/>
          </p:nvSpPr>
          <p:spPr bwMode="gray">
            <a:xfrm>
              <a:off x="8172000" y="570196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Checking</a:t>
              </a:r>
            </a:p>
            <a:p>
              <a:pPr marL="90533" lvl="1" indent="-90533">
                <a:buClr>
                  <a:srgbClr val="F0AB00"/>
                </a:buClr>
                <a:buSzPct val="80000"/>
                <a:buFont typeface="Wingdings" charset="2"/>
                <a:buChar char=""/>
                <a:defRPr/>
              </a:pPr>
              <a:r>
                <a:rPr lang="en-US" sz="1050" b="1" dirty="0">
                  <a:latin typeface="Arial Narrow"/>
                  <a:cs typeface="Arial Narrow"/>
                </a:rPr>
                <a:t>FX</a:t>
              </a:r>
            </a:p>
          </p:txBody>
        </p:sp>
        <p:sp>
          <p:nvSpPr>
            <p:cNvPr id="251" name="Rectangle 250"/>
            <p:cNvSpPr/>
            <p:nvPr/>
          </p:nvSpPr>
          <p:spPr bwMode="gray">
            <a:xfrm>
              <a:off x="8172000" y="6171774"/>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Credit/Debit Card</a:t>
              </a:r>
            </a:p>
          </p:txBody>
        </p:sp>
        <p:sp>
          <p:nvSpPr>
            <p:cNvPr id="255" name="Rectangle 254"/>
            <p:cNvSpPr/>
            <p:nvPr/>
          </p:nvSpPr>
          <p:spPr bwMode="gray">
            <a:xfrm>
              <a:off x="4961983"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Stratieg &amp; Tactical Funding</a:t>
              </a:r>
            </a:p>
            <a:p>
              <a:pPr marL="90533" lvl="1" indent="-90533">
                <a:buClr>
                  <a:srgbClr val="F0AB00"/>
                </a:buClr>
                <a:buSzPct val="80000"/>
                <a:buFont typeface="Wingdings" charset="2"/>
                <a:buChar char=""/>
                <a:defRPr/>
              </a:pPr>
              <a:r>
                <a:rPr lang="en-US" sz="1050" b="1" dirty="0">
                  <a:latin typeface="Arial Narrow"/>
                  <a:cs typeface="Arial Narrow"/>
                </a:rPr>
                <a:t>M&amp;A</a:t>
              </a:r>
            </a:p>
          </p:txBody>
        </p:sp>
        <p:sp>
          <p:nvSpPr>
            <p:cNvPr id="256" name="Rectangle 255"/>
            <p:cNvSpPr/>
            <p:nvPr/>
          </p:nvSpPr>
          <p:spPr bwMode="gray">
            <a:xfrm>
              <a:off x="6031989"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Trust</a:t>
              </a:r>
            </a:p>
          </p:txBody>
        </p:sp>
        <p:sp>
          <p:nvSpPr>
            <p:cNvPr id="257" name="Rectangle 256"/>
            <p:cNvSpPr/>
            <p:nvPr/>
          </p:nvSpPr>
          <p:spPr bwMode="gray">
            <a:xfrm>
              <a:off x="7101995"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Financial Advice</a:t>
              </a:r>
            </a:p>
          </p:txBody>
        </p:sp>
        <p:sp>
          <p:nvSpPr>
            <p:cNvPr id="258" name="Rectangle 257"/>
            <p:cNvSpPr/>
            <p:nvPr/>
          </p:nvSpPr>
          <p:spPr bwMode="gray">
            <a:xfrm>
              <a:off x="8172000"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Financial Advice</a:t>
              </a:r>
            </a:p>
          </p:txBody>
        </p:sp>
        <p:sp>
          <p:nvSpPr>
            <p:cNvPr id="259" name="Rectangle 258"/>
            <p:cNvSpPr/>
            <p:nvPr/>
          </p:nvSpPr>
          <p:spPr bwMode="gray">
            <a:xfrm>
              <a:off x="2705504" y="3352937"/>
              <a:ext cx="1080000" cy="396000"/>
            </a:xfrm>
            <a:prstGeom prst="rect">
              <a:avLst/>
            </a:prstGeom>
            <a:solidFill>
              <a:srgbClr val="C1CD19"/>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lvl="1" algn="ctr">
                <a:buClr>
                  <a:srgbClr val="F0AB00"/>
                </a:buClr>
                <a:buSzPct val="80000"/>
                <a:defRPr/>
              </a:pPr>
              <a:r>
                <a:rPr lang="en-US" sz="1000" b="1" dirty="0">
                  <a:solidFill>
                    <a:srgbClr val="000000"/>
                  </a:solidFill>
                  <a:latin typeface="Arial"/>
                  <a:cs typeface="Arial"/>
                </a:rPr>
                <a:t>ADVISORY SERVICES</a:t>
              </a:r>
            </a:p>
          </p:txBody>
        </p:sp>
        <p:sp>
          <p:nvSpPr>
            <p:cNvPr id="260" name="Rectangle 259"/>
            <p:cNvSpPr/>
            <p:nvPr/>
          </p:nvSpPr>
          <p:spPr bwMode="gray">
            <a:xfrm>
              <a:off x="3891977" y="3352937"/>
              <a:ext cx="972000" cy="396000"/>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90533" lvl="1" indent="-90533">
                <a:buClr>
                  <a:srgbClr val="F0AB00"/>
                </a:buClr>
                <a:buSzPct val="80000"/>
                <a:buFont typeface="Wingdings" charset="2"/>
                <a:buChar char=""/>
                <a:defRPr/>
              </a:pPr>
              <a:r>
                <a:rPr lang="en-US" sz="1050" b="1" dirty="0">
                  <a:latin typeface="Arial Narrow"/>
                  <a:cs typeface="Arial Narrow"/>
                </a:rPr>
                <a:t>Stratieg &amp; Tactical Funding</a:t>
              </a:r>
            </a:p>
            <a:p>
              <a:pPr marL="90533" lvl="1" indent="-90533">
                <a:buClr>
                  <a:srgbClr val="F0AB00"/>
                </a:buClr>
                <a:buSzPct val="80000"/>
                <a:buFont typeface="Wingdings" charset="2"/>
                <a:buChar char=""/>
                <a:defRPr/>
              </a:pPr>
              <a:r>
                <a:rPr lang="en-US" sz="1050" b="1" dirty="0">
                  <a:latin typeface="Arial Narrow"/>
                  <a:cs typeface="Arial Narrow"/>
                </a:rPr>
                <a:t>M&amp;A</a:t>
              </a:r>
            </a:p>
          </p:txBody>
        </p:sp>
      </p:grpSp>
      <p:sp>
        <p:nvSpPr>
          <p:cNvPr id="2" name="TextBox 1">
            <a:extLst>
              <a:ext uri="{FF2B5EF4-FFF2-40B4-BE49-F238E27FC236}">
                <a16:creationId xmlns:a16="http://schemas.microsoft.com/office/drawing/2014/main" id="{FE1AA042-F75C-4373-B03E-66D1C2B70415}"/>
              </a:ext>
            </a:extLst>
          </p:cNvPr>
          <p:cNvSpPr txBox="1"/>
          <p:nvPr/>
        </p:nvSpPr>
        <p:spPr>
          <a:xfrm>
            <a:off x="456284" y="218416"/>
            <a:ext cx="11737304" cy="400110"/>
          </a:xfrm>
          <a:prstGeom prst="rect">
            <a:avLst/>
          </a:prstGeom>
          <a:noFill/>
        </p:spPr>
        <p:txBody>
          <a:bodyPr wrap="square" rtlCol="0">
            <a:spAutoFit/>
          </a:bodyPr>
          <a:lstStyle/>
          <a:p>
            <a:pPr algn="ctr"/>
            <a:r>
              <a:rPr lang="nl-NL" sz="2000" b="1" dirty="0"/>
              <a:t>MATCHING THE ENTERPRISE SEGMENTATION APPROACH</a:t>
            </a:r>
            <a:endParaRPr lang="x-none" sz="2000" b="1" dirty="0"/>
          </a:p>
        </p:txBody>
      </p:sp>
      <p:sp>
        <p:nvSpPr>
          <p:cNvPr id="69" name="Round Same Side Corner Rectangle 68">
            <a:extLst>
              <a:ext uri="{FF2B5EF4-FFF2-40B4-BE49-F238E27FC236}">
                <a16:creationId xmlns:a16="http://schemas.microsoft.com/office/drawing/2014/main" id="{70EDD40F-AFAC-2C44-9288-DBAB1DC58DA1}"/>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Research">
            <a:extLst>
              <a:ext uri="{FF2B5EF4-FFF2-40B4-BE49-F238E27FC236}">
                <a16:creationId xmlns:a16="http://schemas.microsoft.com/office/drawing/2014/main" id="{C9F124FD-82D0-0144-A61C-63FC15AA651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3257319445"/>
      </p:ext>
    </p:extLst>
  </p:cSld>
  <p:clrMapOvr>
    <a:masterClrMapping/>
  </p:clrMapOvr>
  <p:transition>
    <p:wipe dir="r"/>
  </p:transition>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a:xfrm>
            <a:off x="1679729" y="132882"/>
            <a:ext cx="8834130" cy="744903"/>
          </a:xfrm>
        </p:spPr>
        <p:txBody>
          <a:bodyPr>
            <a:normAutofit/>
          </a:bodyPr>
          <a:lstStyle/>
          <a:p>
            <a:r>
              <a:rPr lang="nl-NL" sz="2000" b="1" dirty="0"/>
              <a:t> INTRODUCTION TO THE ARCHI BANK GROUP </a:t>
            </a:r>
            <a:endParaRPr lang="x-none" sz="2000" b="1" dirty="0"/>
          </a:p>
        </p:txBody>
      </p:sp>
      <p:sp>
        <p:nvSpPr>
          <p:cNvPr id="3" name="Text Placeholder 2">
            <a:extLst>
              <a:ext uri="{FF2B5EF4-FFF2-40B4-BE49-F238E27FC236}">
                <a16:creationId xmlns:a16="http://schemas.microsoft.com/office/drawing/2014/main" id="{D110F8E6-38F0-4F81-BF01-E8A3C6656F65}"/>
              </a:ext>
            </a:extLst>
          </p:cNvPr>
          <p:cNvSpPr>
            <a:spLocks noGrp="1"/>
          </p:cNvSpPr>
          <p:nvPr>
            <p:ph type="body" sz="quarter" idx="10"/>
          </p:nvPr>
        </p:nvSpPr>
        <p:spPr>
          <a:xfrm>
            <a:off x="1654131" y="1414363"/>
            <a:ext cx="8834131" cy="4826746"/>
          </a:xfrm>
        </p:spPr>
        <p:txBody>
          <a:bodyPr/>
          <a:lstStyle/>
          <a:p>
            <a:endParaRPr lang="nl-NL" sz="1800" dirty="0"/>
          </a:p>
          <a:p>
            <a:r>
              <a:rPr lang="nl-NL" sz="1800" dirty="0"/>
              <a:t>The </a:t>
            </a:r>
            <a:r>
              <a:rPr lang="nl-NL" sz="1800" dirty="0" err="1"/>
              <a:t>Archi</a:t>
            </a:r>
            <a:r>
              <a:rPr lang="nl-NL" sz="1800" dirty="0"/>
              <a:t> Bank Group strives for a “group </a:t>
            </a:r>
            <a:r>
              <a:rPr lang="nl-NL" sz="1800" dirty="0" err="1"/>
              <a:t>payments</a:t>
            </a:r>
            <a:r>
              <a:rPr lang="nl-NL" sz="1800" dirty="0"/>
              <a:t> service”, note this is for </a:t>
            </a:r>
            <a:r>
              <a:rPr lang="nl-NL" sz="1800" dirty="0" err="1"/>
              <a:t>operational</a:t>
            </a:r>
            <a:r>
              <a:rPr lang="nl-NL" sz="1800" dirty="0"/>
              <a:t> </a:t>
            </a:r>
            <a:r>
              <a:rPr lang="nl-NL" sz="1800" dirty="0" err="1"/>
              <a:t>tasks</a:t>
            </a:r>
            <a:r>
              <a:rPr lang="nl-NL" sz="1800" dirty="0"/>
              <a:t>. All local banks will </a:t>
            </a:r>
            <a:r>
              <a:rPr lang="nl-NL" sz="1800" dirty="0" err="1"/>
              <a:t>retain</a:t>
            </a:r>
            <a:r>
              <a:rPr lang="nl-NL" sz="1800" dirty="0"/>
              <a:t> </a:t>
            </a:r>
            <a:r>
              <a:rPr lang="nl-NL" sz="1800" dirty="0" err="1"/>
              <a:t>their</a:t>
            </a:r>
            <a:r>
              <a:rPr lang="nl-NL" sz="1800" dirty="0"/>
              <a:t> </a:t>
            </a:r>
            <a:r>
              <a:rPr lang="nl-NL" sz="1800" dirty="0" err="1"/>
              <a:t>own</a:t>
            </a:r>
            <a:r>
              <a:rPr lang="nl-NL" sz="1800" dirty="0"/>
              <a:t> commercial autonomy. </a:t>
            </a:r>
          </a:p>
          <a:p>
            <a:endParaRPr lang="nl-NL" sz="1800" dirty="0"/>
          </a:p>
          <a:p>
            <a:r>
              <a:rPr lang="nl-NL" sz="1800" dirty="0"/>
              <a:t>QUESTION: For the payment service resources are required. For </a:t>
            </a:r>
            <a:r>
              <a:rPr lang="nl-NL" sz="1800" dirty="0" err="1"/>
              <a:t>example</a:t>
            </a:r>
            <a:r>
              <a:rPr lang="nl-NL" sz="1800" dirty="0"/>
              <a:t>, international payment platform, </a:t>
            </a:r>
            <a:r>
              <a:rPr lang="nl-NL" sz="1800" dirty="0" err="1"/>
              <a:t>domestic</a:t>
            </a:r>
            <a:r>
              <a:rPr lang="nl-NL" sz="1800" dirty="0"/>
              <a:t> payment platform and other platforms. How do you connect them to the organizational model of </a:t>
            </a:r>
            <a:r>
              <a:rPr lang="nl-NL" sz="1800" dirty="0" err="1"/>
              <a:t>the</a:t>
            </a:r>
            <a:r>
              <a:rPr lang="nl-NL" sz="1800" dirty="0"/>
              <a:t> </a:t>
            </a:r>
            <a:r>
              <a:rPr lang="nl-NL" sz="1800" dirty="0" err="1"/>
              <a:t>Archi</a:t>
            </a:r>
            <a:r>
              <a:rPr lang="nl-NL" sz="1800" dirty="0"/>
              <a:t> Bank Group?  What particular combined services can you think of?</a:t>
            </a:r>
            <a:endParaRPr lang="x-none" sz="1800" dirty="0"/>
          </a:p>
        </p:txBody>
      </p:sp>
      <p:sp>
        <p:nvSpPr>
          <p:cNvPr id="5" name="Round Same Side Corner Rectangle 4">
            <a:extLst>
              <a:ext uri="{FF2B5EF4-FFF2-40B4-BE49-F238E27FC236}">
                <a16:creationId xmlns:a16="http://schemas.microsoft.com/office/drawing/2014/main" id="{63C8D34E-0ECC-9047-8CB8-D23E4A25DD27}"/>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Playbook">
            <a:extLst>
              <a:ext uri="{FF2B5EF4-FFF2-40B4-BE49-F238E27FC236}">
                <a16:creationId xmlns:a16="http://schemas.microsoft.com/office/drawing/2014/main" id="{43DCDF9F-97A7-A34C-9340-0E9C1B7D3FB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105175762"/>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6E9FEDC-D5C4-4711-A4FC-222DF39B339F}"/>
              </a:ext>
            </a:extLst>
          </p:cNvPr>
          <p:cNvPicPr>
            <a:picLocks noChangeAspect="1"/>
          </p:cNvPicPr>
          <p:nvPr/>
        </p:nvPicPr>
        <p:blipFill>
          <a:blip r:embed="rId3"/>
          <a:stretch>
            <a:fillRect/>
          </a:stretch>
        </p:blipFill>
        <p:spPr>
          <a:xfrm>
            <a:off x="-276966" y="14840"/>
            <a:ext cx="12491419" cy="6860389"/>
          </a:xfrm>
          <a:prstGeom prst="rect">
            <a:avLst/>
          </a:prstGeom>
        </p:spPr>
      </p:pic>
      <p:sp>
        <p:nvSpPr>
          <p:cNvPr id="2" name="Title 1">
            <a:extLst>
              <a:ext uri="{FF2B5EF4-FFF2-40B4-BE49-F238E27FC236}">
                <a16:creationId xmlns:a16="http://schemas.microsoft.com/office/drawing/2014/main" id="{4CA6D4B9-A231-4AC7-A85F-6B8EAE20889D}"/>
              </a:ext>
            </a:extLst>
          </p:cNvPr>
          <p:cNvSpPr>
            <a:spLocks noGrp="1"/>
          </p:cNvSpPr>
          <p:nvPr>
            <p:ph type="title"/>
          </p:nvPr>
        </p:nvSpPr>
        <p:spPr>
          <a:xfrm>
            <a:off x="1879123" y="157796"/>
            <a:ext cx="8834130" cy="744903"/>
          </a:xfrm>
        </p:spPr>
        <p:txBody>
          <a:bodyPr>
            <a:normAutofit/>
          </a:bodyPr>
          <a:lstStyle/>
          <a:p>
            <a:r>
              <a:rPr lang="nl-NL" sz="2400" b="1" dirty="0"/>
              <a:t>Example </a:t>
            </a:r>
            <a:endParaRPr lang="x-none" sz="2400" b="1" dirty="0"/>
          </a:p>
        </p:txBody>
      </p:sp>
      <p:sp>
        <p:nvSpPr>
          <p:cNvPr id="5" name="Round Same Side Corner Rectangle 4">
            <a:extLst>
              <a:ext uri="{FF2B5EF4-FFF2-40B4-BE49-F238E27FC236}">
                <a16:creationId xmlns:a16="http://schemas.microsoft.com/office/drawing/2014/main" id="{4EC86E16-FF95-5C49-9E8B-040737E1467E}"/>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42B88AE4-6DDE-F34C-ACE3-1B67C29BC95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999799996"/>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r>
              <a:rPr lang="en-US" noProof="0" dirty="0"/>
              <a:t>What </a:t>
            </a:r>
            <a:r>
              <a:rPr lang="en-US" dirty="0"/>
              <a:t>are the components of a Value Chain, choose the best answer?</a:t>
            </a:r>
            <a:endParaRPr lang="en-US" noProof="0" dirty="0"/>
          </a:p>
          <a:p>
            <a:pPr marL="0" indent="0">
              <a:buNone/>
            </a:pPr>
            <a:endParaRPr lang="en-US" noProof="0" dirty="0"/>
          </a:p>
          <a:p>
            <a:pPr marL="457200" indent="-457200">
              <a:buClrTx/>
              <a:buFont typeface="+mj-lt"/>
              <a:buAutoNum type="alphaLcParenR"/>
            </a:pPr>
            <a:r>
              <a:rPr lang="en-US" noProof="0" dirty="0"/>
              <a:t>Product  &amp; Service Delivery, Business Development, Channels</a:t>
            </a:r>
          </a:p>
          <a:p>
            <a:pPr marL="457200" indent="-457200">
              <a:buClrTx/>
              <a:buFont typeface="+mj-lt"/>
              <a:buAutoNum type="alphaLcParenR"/>
            </a:pPr>
            <a:r>
              <a:rPr lang="en-US" noProof="0" dirty="0"/>
              <a:t>Channels, Product &amp; Service Delivery, Customers, Operations</a:t>
            </a:r>
          </a:p>
          <a:p>
            <a:pPr marL="457200" indent="-457200">
              <a:buClrTx/>
              <a:buFont typeface="+mj-lt"/>
              <a:buAutoNum type="alphaLcParenR"/>
            </a:pPr>
            <a:r>
              <a:rPr lang="en-US" noProof="0" dirty="0"/>
              <a:t>Channels, Customers, Products, Operations </a:t>
            </a:r>
          </a:p>
          <a:p>
            <a:pPr marL="457200" indent="-457200">
              <a:buClrTx/>
              <a:buFont typeface="+mj-lt"/>
              <a:buAutoNum type="alphaLcParenR"/>
            </a:pPr>
            <a:r>
              <a:rPr lang="en-US" dirty="0"/>
              <a:t>Business Scenario, Business Management, Products &amp; Service delivery</a:t>
            </a:r>
            <a:endParaRPr lang="en-US" noProof="0" dirty="0"/>
          </a:p>
        </p:txBody>
      </p:sp>
      <p:sp>
        <p:nvSpPr>
          <p:cNvPr id="4" name="Round Same Side Corner Rectangle 3">
            <a:extLst>
              <a:ext uri="{FF2B5EF4-FFF2-40B4-BE49-F238E27FC236}">
                <a16:creationId xmlns:a16="http://schemas.microsoft.com/office/drawing/2014/main" id="{0836E1DA-07AD-5841-A5B9-7F2BAD0543C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124DA0E0-BD63-6643-96C2-26C692BEE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283995570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br>
              <a:rPr lang="en-US" noProof="0" dirty="0"/>
            </a:br>
            <a:r>
              <a:rPr lang="en-US" noProof="0" dirty="0"/>
              <a:t>What remark about BIAN is NOT true?</a:t>
            </a:r>
          </a:p>
          <a:p>
            <a:endParaRPr lang="en-US" noProof="0" dirty="0"/>
          </a:p>
          <a:p>
            <a:pPr marL="457200" indent="-457200">
              <a:buClrTx/>
              <a:buFont typeface="+mj-lt"/>
              <a:buAutoNum type="alphaLcParenR"/>
            </a:pPr>
            <a:r>
              <a:rPr lang="en-US" noProof="0" dirty="0"/>
              <a:t>A Blueprint is often referred to as the “bank </a:t>
            </a:r>
            <a:r>
              <a:rPr lang="en-US" dirty="0"/>
              <a:t>on a page”.</a:t>
            </a:r>
            <a:endParaRPr lang="en-US" noProof="0" dirty="0"/>
          </a:p>
          <a:p>
            <a:pPr marL="457200" indent="-457200">
              <a:buClrTx/>
              <a:buFont typeface="+mj-lt"/>
              <a:buAutoNum type="alphaLcParenR"/>
            </a:pPr>
            <a:r>
              <a:rPr lang="en-US" dirty="0"/>
              <a:t>To assemble amended Service Domains in a structure one needs to consider: Discrete lines of business, Centralized operations, Legal entity structure. </a:t>
            </a:r>
          </a:p>
          <a:p>
            <a:pPr marL="457200" indent="-457200">
              <a:buClrTx/>
              <a:buFont typeface="+mj-lt"/>
              <a:buAutoNum type="alphaLcParenR"/>
            </a:pPr>
            <a:r>
              <a:rPr lang="en-US" dirty="0"/>
              <a:t>An important advantage of a value chain is that it can be adapted to handle cross lines of business structures.</a:t>
            </a:r>
          </a:p>
          <a:p>
            <a:pPr marL="457200" indent="-457200">
              <a:buClrTx/>
              <a:buFont typeface="+mj-lt"/>
              <a:buAutoNum type="alphaLcParenR"/>
            </a:pPr>
            <a:r>
              <a:rPr lang="en-US" dirty="0"/>
              <a:t>The enterprise blueprint does not clearly reflect the organizational legal entity structure. </a:t>
            </a:r>
          </a:p>
        </p:txBody>
      </p:sp>
      <p:sp>
        <p:nvSpPr>
          <p:cNvPr id="4" name="Round Same Side Corner Rectangle 3">
            <a:extLst>
              <a:ext uri="{FF2B5EF4-FFF2-40B4-BE49-F238E27FC236}">
                <a16:creationId xmlns:a16="http://schemas.microsoft.com/office/drawing/2014/main" id="{8F31EF4A-7C7E-4E44-ABCF-04DD9239824C}"/>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62CE048C-A0BB-5548-8452-D51AE5F06B3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281540140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 know:</a:t>
            </a:r>
          </a:p>
          <a:p>
            <a:endParaRPr lang="en-US" noProof="0" dirty="0"/>
          </a:p>
          <a:p>
            <a:pPr lvl="1">
              <a:buClrTx/>
            </a:pPr>
            <a:r>
              <a:rPr lang="en-US" dirty="0"/>
              <a:t>What is an enterprise blueprint and how does it work</a:t>
            </a:r>
          </a:p>
          <a:p>
            <a:pPr lvl="1">
              <a:buClrTx/>
            </a:pPr>
            <a:r>
              <a:rPr lang="en-US" dirty="0"/>
              <a:t>Select and adapt Service Domains</a:t>
            </a:r>
          </a:p>
          <a:p>
            <a:pPr lvl="1">
              <a:buClrTx/>
            </a:pPr>
            <a:r>
              <a:rPr lang="en-US" noProof="0" dirty="0"/>
              <a:t>Knowledge of how to assemble Service Domains in a structure matches the </a:t>
            </a:r>
            <a:r>
              <a:rPr lang="en-US" dirty="0"/>
              <a:t>enterprise</a:t>
            </a:r>
            <a:endParaRPr lang="en-US" noProof="0" dirty="0"/>
          </a:p>
        </p:txBody>
      </p:sp>
    </p:spTree>
    <p:extLst>
      <p:ext uri="{BB962C8B-B14F-4D97-AF65-F5344CB8AC3E}">
        <p14:creationId xmlns:p14="http://schemas.microsoft.com/office/powerpoint/2010/main" val="42344779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buClrTx/>
            </a:pPr>
            <a:r>
              <a:rPr lang="en-US" noProof="0" dirty="0"/>
              <a:t>Thoroughly describe BIAN and understand the BIAN Service Landscape and its components and artifacts. 	</a:t>
            </a:r>
          </a:p>
          <a:p>
            <a:pPr marL="320072" lvl="1" indent="0">
              <a:buClrTx/>
              <a:buNone/>
            </a:pPr>
            <a:endParaRPr lang="en-US" noProof="0" dirty="0"/>
          </a:p>
          <a:p>
            <a:pPr lvl="1">
              <a:buClrTx/>
            </a:pPr>
            <a:r>
              <a:rPr lang="en-US" noProof="0" dirty="0"/>
              <a:t>Understand the advantages of using BIAN</a:t>
            </a:r>
          </a:p>
          <a:p>
            <a:endParaRPr lang="en-US" noProof="0" dirty="0"/>
          </a:p>
        </p:txBody>
      </p:sp>
    </p:spTree>
    <p:extLst>
      <p:ext uri="{BB962C8B-B14F-4D97-AF65-F5344CB8AC3E}">
        <p14:creationId xmlns:p14="http://schemas.microsoft.com/office/powerpoint/2010/main" val="155285135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4158EC0-32DB-418E-A755-463DB7CB47A9}"/>
              </a:ext>
            </a:extLst>
          </p:cNvPr>
          <p:cNvSpPr>
            <a:spLocks noGrp="1"/>
          </p:cNvSpPr>
          <p:nvPr>
            <p:ph type="ctrTitle"/>
          </p:nvPr>
        </p:nvSpPr>
        <p:spPr>
          <a:xfrm>
            <a:off x="1776314" y="910307"/>
            <a:ext cx="10106439" cy="815986"/>
          </a:xfrm>
        </p:spPr>
        <p:txBody>
          <a:bodyPr/>
          <a:lstStyle/>
          <a:p>
            <a:r>
              <a:rPr lang="en-US" dirty="0">
                <a:solidFill>
                  <a:schemeClr val="tx2"/>
                </a:solidFill>
              </a:rPr>
              <a:t>VI</a:t>
            </a:r>
            <a:r>
              <a:rPr lang="en-US" noProof="0" dirty="0">
                <a:solidFill>
                  <a:schemeClr val="tx2"/>
                </a:solidFill>
              </a:rPr>
              <a:t>. AN ENTERPRISE BLUEPRINT IS A FRAMEWORK FOR ANALYSIS</a:t>
            </a:r>
          </a:p>
        </p:txBody>
      </p:sp>
      <p:pic>
        <p:nvPicPr>
          <p:cNvPr id="3" name="Picture 7">
            <a:extLst>
              <a:ext uri="{FF2B5EF4-FFF2-40B4-BE49-F238E27FC236}">
                <a16:creationId xmlns:a16="http://schemas.microsoft.com/office/drawing/2014/main" id="{DFA32259-B3C8-284D-A592-D7B9387471E8}"/>
              </a:ext>
            </a:extLst>
          </p:cNvPr>
          <p:cNvPicPr>
            <a:picLocks noChangeAspect="1"/>
          </p:cNvPicPr>
          <p:nvPr/>
        </p:nvPicPr>
        <p:blipFill>
          <a:blip r:embed="rId3"/>
          <a:stretch>
            <a:fillRect/>
          </a:stretch>
        </p:blipFill>
        <p:spPr>
          <a:xfrm>
            <a:off x="1811319" y="6510211"/>
            <a:ext cx="242309" cy="224435"/>
          </a:xfrm>
          <a:prstGeom prst="rect">
            <a:avLst/>
          </a:prstGeom>
        </p:spPr>
      </p:pic>
      <p:sp>
        <p:nvSpPr>
          <p:cNvPr id="4" name="Text Placeholder 15">
            <a:extLst>
              <a:ext uri="{FF2B5EF4-FFF2-40B4-BE49-F238E27FC236}">
                <a16:creationId xmlns:a16="http://schemas.microsoft.com/office/drawing/2014/main" id="{78B03F63-EC32-1A41-AA62-529931205A24}"/>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Chapter 7</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064709678"/>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4D3F586A-53B9-430D-9FBB-340BFC98AAFA}"/>
              </a:ext>
            </a:extLst>
          </p:cNvPr>
          <p:cNvSpPr>
            <a:spLocks noGrp="1"/>
          </p:cNvSpPr>
          <p:nvPr>
            <p:ph type="title"/>
          </p:nvPr>
        </p:nvSpPr>
        <p:spPr/>
        <p:txBody>
          <a:bodyPr>
            <a:normAutofit/>
          </a:bodyPr>
          <a:lstStyle/>
          <a:p>
            <a:r>
              <a:rPr lang="en-US" sz="2000" b="1" cap="all" noProof="0" dirty="0"/>
              <a:t>An enterprise blueprint is a framework for analysis</a:t>
            </a:r>
          </a:p>
        </p:txBody>
      </p:sp>
      <p:sp>
        <p:nvSpPr>
          <p:cNvPr id="4" name="Tijdelijke aanduiding voor tekst 3">
            <a:extLst>
              <a:ext uri="{FF2B5EF4-FFF2-40B4-BE49-F238E27FC236}">
                <a16:creationId xmlns:a16="http://schemas.microsoft.com/office/drawing/2014/main" id="{427995EA-FB15-4DEB-ADEC-C27F914925F1}"/>
              </a:ext>
            </a:extLst>
          </p:cNvPr>
          <p:cNvSpPr>
            <a:spLocks noGrp="1"/>
          </p:cNvSpPr>
          <p:nvPr>
            <p:ph type="body" sz="quarter" idx="10"/>
          </p:nvPr>
        </p:nvSpPr>
        <p:spPr/>
        <p:txBody>
          <a:bodyPr/>
          <a:lstStyle/>
          <a:p>
            <a:r>
              <a:rPr lang="nl-NL" dirty="0"/>
              <a:t>Why is the enterprise blueprint a good framework for analysis and planning:</a:t>
            </a:r>
          </a:p>
          <a:p>
            <a:endParaRPr lang="nl-NL" dirty="0"/>
          </a:p>
          <a:p>
            <a:pPr>
              <a:buClrTx/>
            </a:pPr>
            <a:r>
              <a:rPr lang="nl-NL" dirty="0"/>
              <a:t>Stable over time</a:t>
            </a:r>
          </a:p>
          <a:p>
            <a:pPr>
              <a:buClrTx/>
            </a:pPr>
            <a:r>
              <a:rPr lang="nl-NL" dirty="0"/>
              <a:t>Concise, implementation-independent view</a:t>
            </a:r>
          </a:p>
          <a:p>
            <a:pPr>
              <a:buClrTx/>
            </a:pPr>
            <a:r>
              <a:rPr lang="nl-NL" dirty="0"/>
              <a:t>Suited for overlays/attribution</a:t>
            </a:r>
          </a:p>
          <a:p>
            <a:pPr>
              <a:buClrTx/>
            </a:pPr>
            <a:r>
              <a:rPr lang="nl-NL" dirty="0"/>
              <a:t>High-Level design</a:t>
            </a:r>
          </a:p>
        </p:txBody>
      </p:sp>
      <p:sp>
        <p:nvSpPr>
          <p:cNvPr id="2" name="TextBox 1">
            <a:extLst>
              <a:ext uri="{FF2B5EF4-FFF2-40B4-BE49-F238E27FC236}">
                <a16:creationId xmlns:a16="http://schemas.microsoft.com/office/drawing/2014/main" id="{EDEB0901-B162-4CE4-9623-58FD9D6CCA4F}"/>
              </a:ext>
            </a:extLst>
          </p:cNvPr>
          <p:cNvSpPr txBox="1"/>
          <p:nvPr/>
        </p:nvSpPr>
        <p:spPr>
          <a:xfrm>
            <a:off x="624186" y="5950867"/>
            <a:ext cx="4752528" cy="301621"/>
          </a:xfrm>
          <a:prstGeom prst="rect">
            <a:avLst/>
          </a:prstGeom>
          <a:noFill/>
        </p:spPr>
        <p:txBody>
          <a:bodyPr wrap="square" rtlCol="0">
            <a:spAutoFit/>
          </a:bodyPr>
          <a:lstStyle/>
          <a:p>
            <a:r>
              <a:rPr lang="nl-NL" dirty="0"/>
              <a:t> </a:t>
            </a:r>
            <a:endParaRPr lang="en-NL" dirty="0"/>
          </a:p>
        </p:txBody>
      </p:sp>
    </p:spTree>
    <p:extLst>
      <p:ext uri="{BB962C8B-B14F-4D97-AF65-F5344CB8AC3E}">
        <p14:creationId xmlns:p14="http://schemas.microsoft.com/office/powerpoint/2010/main" val="196706128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5" name="Group 244"/>
          <p:cNvGrpSpPr>
            <a:grpSpLocks noChangeAspect="1"/>
          </p:cNvGrpSpPr>
          <p:nvPr/>
        </p:nvGrpSpPr>
        <p:grpSpPr>
          <a:xfrm>
            <a:off x="4387869" y="2396151"/>
            <a:ext cx="3509209" cy="2194264"/>
            <a:chOff x="433369" y="1096547"/>
            <a:chExt cx="4025747" cy="2517249"/>
          </a:xfrm>
        </p:grpSpPr>
        <p:sp>
          <p:nvSpPr>
            <p:cNvPr id="246" name="Freeform 245"/>
            <p:cNvSpPr/>
            <p:nvPr/>
          </p:nvSpPr>
          <p:spPr>
            <a:xfrm>
              <a:off x="433369" y="1096547"/>
              <a:ext cx="4025747" cy="2517249"/>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chemeClr val="bg1">
                <a:lumMod val="65000"/>
              </a:schemeClr>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47" name="Freeform 246"/>
            <p:cNvSpPr/>
            <p:nvPr/>
          </p:nvSpPr>
          <p:spPr>
            <a:xfrm>
              <a:off x="1628689" y="1538067"/>
              <a:ext cx="2670326" cy="42956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solidFill>
                  <a:effectLst/>
                  <a:uLnTx/>
                  <a:uFillTx/>
                  <a:latin typeface="Arial Narrow"/>
                  <a:ea typeface="+mn-ea"/>
                  <a:cs typeface="Arial Narrow"/>
                </a:rPr>
                <a:t>   </a:t>
              </a:r>
            </a:p>
          </p:txBody>
        </p:sp>
        <p:sp>
          <p:nvSpPr>
            <p:cNvPr id="279" name="Freeform 278"/>
            <p:cNvSpPr/>
            <p:nvPr/>
          </p:nvSpPr>
          <p:spPr>
            <a:xfrm flipV="1">
              <a:off x="938910" y="3110292"/>
              <a:ext cx="3360105" cy="431460"/>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5" name="Rectangle 284"/>
            <p:cNvSpPr/>
            <p:nvPr/>
          </p:nvSpPr>
          <p:spPr>
            <a:xfrm>
              <a:off x="938910" y="2001913"/>
              <a:ext cx="651111" cy="107574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6" name="Rectangle 285"/>
            <p:cNvSpPr/>
            <p:nvPr/>
          </p:nvSpPr>
          <p:spPr>
            <a:xfrm>
              <a:off x="524953" y="1180843"/>
              <a:ext cx="1065068" cy="78873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7" name="Pentagon 286"/>
            <p:cNvSpPr/>
            <p:nvPr/>
          </p:nvSpPr>
          <p:spPr>
            <a:xfrm>
              <a:off x="1628689" y="2001913"/>
              <a:ext cx="692225" cy="1075748"/>
            </a:xfrm>
            <a:prstGeom prst="homePlate">
              <a:avLst>
                <a:gd name="adj" fmla="val 12396"/>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8" name="Chevron 287"/>
            <p:cNvSpPr/>
            <p:nvPr/>
          </p:nvSpPr>
          <p:spPr>
            <a:xfrm>
              <a:off x="2275829"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9" name="Chevron 288"/>
            <p:cNvSpPr/>
            <p:nvPr/>
          </p:nvSpPr>
          <p:spPr>
            <a:xfrm>
              <a:off x="2964921"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90" name="Chevron 289"/>
            <p:cNvSpPr/>
            <p:nvPr/>
          </p:nvSpPr>
          <p:spPr>
            <a:xfrm>
              <a:off x="3654013" y="2001913"/>
              <a:ext cx="736037" cy="1075748"/>
            </a:xfrm>
            <a:prstGeom prst="chevron">
              <a:avLst>
                <a:gd name="adj" fmla="val 11525"/>
              </a:avLst>
            </a:prstGeom>
            <a:solidFill>
              <a:srgbClr val="BADFE4"/>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91" name="Rectangle 290"/>
            <p:cNvSpPr/>
            <p:nvPr/>
          </p:nvSpPr>
          <p:spPr bwMode="gray">
            <a:xfrm>
              <a:off x="1675072"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2" name="Rectangle 291"/>
            <p:cNvSpPr/>
            <p:nvPr/>
          </p:nvSpPr>
          <p:spPr bwMode="gray">
            <a:xfrm>
              <a:off x="1675072"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3" name="Rectangle 292"/>
            <p:cNvSpPr/>
            <p:nvPr/>
          </p:nvSpPr>
          <p:spPr bwMode="gray">
            <a:xfrm>
              <a:off x="1675072"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4" name="Rectangle 293"/>
            <p:cNvSpPr/>
            <p:nvPr/>
          </p:nvSpPr>
          <p:spPr bwMode="gray">
            <a:xfrm>
              <a:off x="2379144"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5" name="Rectangle 294"/>
            <p:cNvSpPr/>
            <p:nvPr/>
          </p:nvSpPr>
          <p:spPr bwMode="gray">
            <a:xfrm>
              <a:off x="2379144"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6" name="Rectangle 295"/>
            <p:cNvSpPr/>
            <p:nvPr/>
          </p:nvSpPr>
          <p:spPr bwMode="gray">
            <a:xfrm>
              <a:off x="2379144"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7" name="Rectangle 296"/>
            <p:cNvSpPr/>
            <p:nvPr/>
          </p:nvSpPr>
          <p:spPr bwMode="gray">
            <a:xfrm>
              <a:off x="3073230"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8" name="Rectangle 297"/>
            <p:cNvSpPr/>
            <p:nvPr/>
          </p:nvSpPr>
          <p:spPr bwMode="gray">
            <a:xfrm>
              <a:off x="3073230"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9" name="Rectangle 298"/>
            <p:cNvSpPr/>
            <p:nvPr/>
          </p:nvSpPr>
          <p:spPr bwMode="gray">
            <a:xfrm>
              <a:off x="3073230"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0" name="Rectangle 299"/>
            <p:cNvSpPr/>
            <p:nvPr/>
          </p:nvSpPr>
          <p:spPr bwMode="gray">
            <a:xfrm>
              <a:off x="3762321" y="2066016"/>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1" name="Rectangle 300"/>
            <p:cNvSpPr/>
            <p:nvPr/>
          </p:nvSpPr>
          <p:spPr bwMode="gray">
            <a:xfrm>
              <a:off x="3762321" y="2398628"/>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2" name="Rectangle 301"/>
            <p:cNvSpPr/>
            <p:nvPr/>
          </p:nvSpPr>
          <p:spPr bwMode="gray">
            <a:xfrm>
              <a:off x="3762321" y="2731240"/>
              <a:ext cx="523719" cy="262614"/>
            </a:xfrm>
            <a:prstGeom prst="rect">
              <a:avLst/>
            </a:prstGeom>
            <a:solidFill>
              <a:srgbClr val="68C8C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3" name="Rectangle 302"/>
            <p:cNvSpPr>
              <a:spLocks noChangeAspect="1"/>
            </p:cNvSpPr>
            <p:nvPr/>
          </p:nvSpPr>
          <p:spPr bwMode="gray">
            <a:xfrm>
              <a:off x="585220"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4" name="Rectangle 303"/>
            <p:cNvSpPr>
              <a:spLocks noChangeAspect="1"/>
            </p:cNvSpPr>
            <p:nvPr/>
          </p:nvSpPr>
          <p:spPr bwMode="gray">
            <a:xfrm>
              <a:off x="1103522" y="1314660"/>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5" name="Rectangle 304"/>
            <p:cNvSpPr>
              <a:spLocks noChangeAspect="1"/>
            </p:cNvSpPr>
            <p:nvPr/>
          </p:nvSpPr>
          <p:spPr bwMode="gray">
            <a:xfrm>
              <a:off x="588075"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6" name="Rectangle 305"/>
            <p:cNvSpPr>
              <a:spLocks noChangeAspect="1"/>
            </p:cNvSpPr>
            <p:nvPr/>
          </p:nvSpPr>
          <p:spPr bwMode="gray">
            <a:xfrm>
              <a:off x="1106378" y="1651292"/>
              <a:ext cx="402258" cy="26344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7" name="Rectangle 306"/>
            <p:cNvSpPr/>
            <p:nvPr/>
          </p:nvSpPr>
          <p:spPr bwMode="gray">
            <a:xfrm>
              <a:off x="1701399"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8" name="Rectangle 307"/>
            <p:cNvSpPr/>
            <p:nvPr/>
          </p:nvSpPr>
          <p:spPr bwMode="gray">
            <a:xfrm>
              <a:off x="2547642"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9" name="Rectangle 308"/>
            <p:cNvSpPr/>
            <p:nvPr/>
          </p:nvSpPr>
          <p:spPr bwMode="gray">
            <a:xfrm>
              <a:off x="3393884" y="1643554"/>
              <a:ext cx="752386"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0" name="Rectangle 309"/>
            <p:cNvSpPr/>
            <p:nvPr/>
          </p:nvSpPr>
          <p:spPr bwMode="gray">
            <a:xfrm>
              <a:off x="1003737" y="2061023"/>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1" name="Rectangle 310"/>
            <p:cNvSpPr/>
            <p:nvPr/>
          </p:nvSpPr>
          <p:spPr bwMode="gray">
            <a:xfrm>
              <a:off x="1003737" y="2312007"/>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2" name="Rectangle 311"/>
            <p:cNvSpPr/>
            <p:nvPr/>
          </p:nvSpPr>
          <p:spPr bwMode="gray">
            <a:xfrm>
              <a:off x="1003737" y="2562990"/>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3" name="Rectangle 312"/>
            <p:cNvSpPr/>
            <p:nvPr/>
          </p:nvSpPr>
          <p:spPr bwMode="gray">
            <a:xfrm>
              <a:off x="1003737" y="2813974"/>
              <a:ext cx="523719" cy="198165"/>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4" name="Rectangle 313"/>
            <p:cNvSpPr/>
            <p:nvPr/>
          </p:nvSpPr>
          <p:spPr bwMode="gray">
            <a:xfrm>
              <a:off x="1822417"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5" name="Rectangle 314"/>
            <p:cNvSpPr/>
            <p:nvPr/>
          </p:nvSpPr>
          <p:spPr bwMode="gray">
            <a:xfrm>
              <a:off x="2636016"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6" name="Rectangle 315"/>
            <p:cNvSpPr/>
            <p:nvPr/>
          </p:nvSpPr>
          <p:spPr bwMode="gray">
            <a:xfrm>
              <a:off x="3449615"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7" name="Rectangle 316"/>
            <p:cNvSpPr/>
            <p:nvPr/>
          </p:nvSpPr>
          <p:spPr bwMode="gray">
            <a:xfrm>
              <a:off x="1008818" y="3186520"/>
              <a:ext cx="721622" cy="269657"/>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8" name="Rectangle 97"/>
            <p:cNvSpPr>
              <a:spLocks noChangeArrowheads="1"/>
            </p:cNvSpPr>
            <p:nvPr/>
          </p:nvSpPr>
          <p:spPr bwMode="auto">
            <a:xfrm>
              <a:off x="635560" y="1351042"/>
              <a:ext cx="300854" cy="73131"/>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19" name="Rectangle 97"/>
            <p:cNvSpPr>
              <a:spLocks noChangeArrowheads="1"/>
            </p:cNvSpPr>
            <p:nvPr/>
          </p:nvSpPr>
          <p:spPr bwMode="auto">
            <a:xfrm>
              <a:off x="635560" y="1455904"/>
              <a:ext cx="300854" cy="73131"/>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0" name="Rectangle 97"/>
            <p:cNvSpPr>
              <a:spLocks noChangeArrowheads="1"/>
            </p:cNvSpPr>
            <p:nvPr/>
          </p:nvSpPr>
          <p:spPr bwMode="auto">
            <a:xfrm>
              <a:off x="1751589" y="1690595"/>
              <a:ext cx="300854" cy="73131"/>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1" name="Rectangle 97"/>
            <p:cNvSpPr>
              <a:spLocks noChangeArrowheads="1"/>
            </p:cNvSpPr>
            <p:nvPr/>
          </p:nvSpPr>
          <p:spPr bwMode="auto">
            <a:xfrm>
              <a:off x="2106121" y="1690595"/>
              <a:ext cx="300854" cy="73131"/>
            </a:xfrm>
            <a:prstGeom prst="rect">
              <a:avLst/>
            </a:prstGeom>
            <a:solidFill>
              <a:srgbClr val="008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2" name="Rectangle 97"/>
            <p:cNvSpPr>
              <a:spLocks noChangeArrowheads="1"/>
            </p:cNvSpPr>
            <p:nvPr/>
          </p:nvSpPr>
          <p:spPr bwMode="auto">
            <a:xfrm>
              <a:off x="1751589" y="1800451"/>
              <a:ext cx="300854" cy="73131"/>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3" name="Rectangle 97"/>
            <p:cNvSpPr>
              <a:spLocks noChangeArrowheads="1"/>
            </p:cNvSpPr>
            <p:nvPr/>
          </p:nvSpPr>
          <p:spPr bwMode="auto">
            <a:xfrm>
              <a:off x="2106121" y="1800451"/>
              <a:ext cx="300854" cy="73131"/>
            </a:xfrm>
            <a:prstGeom prst="rect">
              <a:avLst/>
            </a:prstGeom>
            <a:solidFill>
              <a:srgbClr val="008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4" name="Rectangle 97"/>
            <p:cNvSpPr>
              <a:spLocks noChangeArrowheads="1"/>
            </p:cNvSpPr>
            <p:nvPr/>
          </p:nvSpPr>
          <p:spPr bwMode="auto">
            <a:xfrm>
              <a:off x="1117425" y="207508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5" name="Rectangle 97"/>
            <p:cNvSpPr>
              <a:spLocks noChangeArrowheads="1"/>
            </p:cNvSpPr>
            <p:nvPr/>
          </p:nvSpPr>
          <p:spPr bwMode="auto">
            <a:xfrm>
              <a:off x="1117425" y="216497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6" name="Rectangle 97"/>
            <p:cNvSpPr>
              <a:spLocks noChangeArrowheads="1"/>
            </p:cNvSpPr>
            <p:nvPr/>
          </p:nvSpPr>
          <p:spPr bwMode="auto">
            <a:xfrm>
              <a:off x="2597973" y="1690595"/>
              <a:ext cx="300854" cy="73131"/>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7" name="Rectangle 97"/>
            <p:cNvSpPr>
              <a:spLocks noChangeArrowheads="1"/>
            </p:cNvSpPr>
            <p:nvPr/>
          </p:nvSpPr>
          <p:spPr bwMode="auto">
            <a:xfrm>
              <a:off x="2952506"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8" name="Rectangle 97"/>
            <p:cNvSpPr>
              <a:spLocks noChangeArrowheads="1"/>
            </p:cNvSpPr>
            <p:nvPr/>
          </p:nvSpPr>
          <p:spPr bwMode="auto">
            <a:xfrm>
              <a:off x="2597973" y="1800451"/>
              <a:ext cx="300854" cy="73131"/>
            </a:xfrm>
            <a:prstGeom prst="rect">
              <a:avLst/>
            </a:prstGeom>
            <a:solidFill>
              <a:srgbClr val="008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9" name="Rectangle 97"/>
            <p:cNvSpPr>
              <a:spLocks noChangeArrowheads="1"/>
            </p:cNvSpPr>
            <p:nvPr/>
          </p:nvSpPr>
          <p:spPr bwMode="auto">
            <a:xfrm>
              <a:off x="2952506"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0" name="Rectangle 97"/>
            <p:cNvSpPr>
              <a:spLocks noChangeArrowheads="1"/>
            </p:cNvSpPr>
            <p:nvPr/>
          </p:nvSpPr>
          <p:spPr bwMode="auto">
            <a:xfrm>
              <a:off x="3444357"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1" name="Rectangle 97"/>
            <p:cNvSpPr>
              <a:spLocks noChangeArrowheads="1"/>
            </p:cNvSpPr>
            <p:nvPr/>
          </p:nvSpPr>
          <p:spPr bwMode="auto">
            <a:xfrm>
              <a:off x="3798890" y="16905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2" name="Rectangle 97"/>
            <p:cNvSpPr>
              <a:spLocks noChangeArrowheads="1"/>
            </p:cNvSpPr>
            <p:nvPr/>
          </p:nvSpPr>
          <p:spPr bwMode="auto">
            <a:xfrm>
              <a:off x="3444357"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3" name="Rectangle 97"/>
            <p:cNvSpPr>
              <a:spLocks noChangeArrowheads="1"/>
            </p:cNvSpPr>
            <p:nvPr/>
          </p:nvSpPr>
          <p:spPr bwMode="auto">
            <a:xfrm>
              <a:off x="3798890" y="180045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4" name="Rectangle 97"/>
            <p:cNvSpPr>
              <a:spLocks noChangeArrowheads="1"/>
            </p:cNvSpPr>
            <p:nvPr/>
          </p:nvSpPr>
          <p:spPr bwMode="auto">
            <a:xfrm>
              <a:off x="185645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5" name="Rectangle 97"/>
            <p:cNvSpPr>
              <a:spLocks noChangeArrowheads="1"/>
            </p:cNvSpPr>
            <p:nvPr/>
          </p:nvSpPr>
          <p:spPr bwMode="auto">
            <a:xfrm>
              <a:off x="2210983"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6" name="Rectangle 97"/>
            <p:cNvSpPr>
              <a:spLocks noChangeArrowheads="1"/>
            </p:cNvSpPr>
            <p:nvPr/>
          </p:nvSpPr>
          <p:spPr bwMode="auto">
            <a:xfrm>
              <a:off x="185645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7" name="Rectangle 97"/>
            <p:cNvSpPr>
              <a:spLocks noChangeArrowheads="1"/>
            </p:cNvSpPr>
            <p:nvPr/>
          </p:nvSpPr>
          <p:spPr bwMode="auto">
            <a:xfrm>
              <a:off x="221098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8" name="Rectangle 97"/>
            <p:cNvSpPr>
              <a:spLocks noChangeArrowheads="1"/>
            </p:cNvSpPr>
            <p:nvPr/>
          </p:nvSpPr>
          <p:spPr bwMode="auto">
            <a:xfrm>
              <a:off x="2670378"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9" name="Rectangle 97"/>
            <p:cNvSpPr>
              <a:spLocks noChangeArrowheads="1"/>
            </p:cNvSpPr>
            <p:nvPr/>
          </p:nvSpPr>
          <p:spPr bwMode="auto">
            <a:xfrm>
              <a:off x="3024910"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0" name="Rectangle 97"/>
            <p:cNvSpPr>
              <a:spLocks noChangeArrowheads="1"/>
            </p:cNvSpPr>
            <p:nvPr/>
          </p:nvSpPr>
          <p:spPr bwMode="auto">
            <a:xfrm>
              <a:off x="2670378"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1" name="Rectangle 97"/>
            <p:cNvSpPr>
              <a:spLocks noChangeArrowheads="1"/>
            </p:cNvSpPr>
            <p:nvPr/>
          </p:nvSpPr>
          <p:spPr bwMode="auto">
            <a:xfrm>
              <a:off x="3024910"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2" name="Rectangle 97"/>
            <p:cNvSpPr>
              <a:spLocks noChangeArrowheads="1"/>
            </p:cNvSpPr>
            <p:nvPr/>
          </p:nvSpPr>
          <p:spPr bwMode="auto">
            <a:xfrm>
              <a:off x="3484304"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3" name="Rectangle 97"/>
            <p:cNvSpPr>
              <a:spLocks noChangeArrowheads="1"/>
            </p:cNvSpPr>
            <p:nvPr/>
          </p:nvSpPr>
          <p:spPr bwMode="auto">
            <a:xfrm>
              <a:off x="3838837"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4" name="Rectangle 97"/>
            <p:cNvSpPr>
              <a:spLocks noChangeArrowheads="1"/>
            </p:cNvSpPr>
            <p:nvPr/>
          </p:nvSpPr>
          <p:spPr bwMode="auto">
            <a:xfrm>
              <a:off x="3484304"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5" name="Rectangle 97"/>
            <p:cNvSpPr>
              <a:spLocks noChangeArrowheads="1"/>
            </p:cNvSpPr>
            <p:nvPr/>
          </p:nvSpPr>
          <p:spPr bwMode="auto">
            <a:xfrm>
              <a:off x="3838837"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6" name="Rectangle 97"/>
            <p:cNvSpPr>
              <a:spLocks noChangeArrowheads="1"/>
            </p:cNvSpPr>
            <p:nvPr/>
          </p:nvSpPr>
          <p:spPr bwMode="auto">
            <a:xfrm>
              <a:off x="1042523"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7" name="Rectangle 97"/>
            <p:cNvSpPr>
              <a:spLocks noChangeArrowheads="1"/>
            </p:cNvSpPr>
            <p:nvPr/>
          </p:nvSpPr>
          <p:spPr bwMode="auto">
            <a:xfrm>
              <a:off x="1397056" y="3233562"/>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8" name="Rectangle 97"/>
            <p:cNvSpPr>
              <a:spLocks noChangeArrowheads="1"/>
            </p:cNvSpPr>
            <p:nvPr/>
          </p:nvSpPr>
          <p:spPr bwMode="auto">
            <a:xfrm>
              <a:off x="1042523"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9" name="Rectangle 97"/>
            <p:cNvSpPr>
              <a:spLocks noChangeArrowheads="1"/>
            </p:cNvSpPr>
            <p:nvPr/>
          </p:nvSpPr>
          <p:spPr bwMode="auto">
            <a:xfrm>
              <a:off x="1397056" y="3343417"/>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0" name="Rectangle 97"/>
            <p:cNvSpPr>
              <a:spLocks noChangeArrowheads="1"/>
            </p:cNvSpPr>
            <p:nvPr/>
          </p:nvSpPr>
          <p:spPr bwMode="auto">
            <a:xfrm>
              <a:off x="1149882" y="1351042"/>
              <a:ext cx="300854" cy="73131"/>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1" name="Rectangle 97"/>
            <p:cNvSpPr>
              <a:spLocks noChangeArrowheads="1"/>
            </p:cNvSpPr>
            <p:nvPr/>
          </p:nvSpPr>
          <p:spPr bwMode="auto">
            <a:xfrm>
              <a:off x="1149882" y="1455904"/>
              <a:ext cx="300854" cy="73131"/>
            </a:xfrm>
            <a:prstGeom prst="rect">
              <a:avLst/>
            </a:prstGeom>
            <a:solidFill>
              <a:srgbClr val="008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2" name="Rectangle 97"/>
            <p:cNvSpPr>
              <a:spLocks noChangeArrowheads="1"/>
            </p:cNvSpPr>
            <p:nvPr/>
          </p:nvSpPr>
          <p:spPr bwMode="auto">
            <a:xfrm>
              <a:off x="635560" y="1690595"/>
              <a:ext cx="300854" cy="73131"/>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3" name="Rectangle 97"/>
            <p:cNvSpPr>
              <a:spLocks noChangeArrowheads="1"/>
            </p:cNvSpPr>
            <p:nvPr/>
          </p:nvSpPr>
          <p:spPr bwMode="auto">
            <a:xfrm>
              <a:off x="635560" y="1795457"/>
              <a:ext cx="300854" cy="73131"/>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4" name="Rectangle 97"/>
            <p:cNvSpPr>
              <a:spLocks noChangeArrowheads="1"/>
            </p:cNvSpPr>
            <p:nvPr/>
          </p:nvSpPr>
          <p:spPr bwMode="auto">
            <a:xfrm>
              <a:off x="1149882" y="1690595"/>
              <a:ext cx="300854" cy="73131"/>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5" name="Rectangle 97"/>
            <p:cNvSpPr>
              <a:spLocks noChangeArrowheads="1"/>
            </p:cNvSpPr>
            <p:nvPr/>
          </p:nvSpPr>
          <p:spPr bwMode="auto">
            <a:xfrm>
              <a:off x="1149882" y="1795457"/>
              <a:ext cx="300854" cy="73131"/>
            </a:xfrm>
            <a:prstGeom prst="rect">
              <a:avLst/>
            </a:prstGeom>
            <a:solidFill>
              <a:srgbClr val="008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6" name="Rectangle 97"/>
            <p:cNvSpPr>
              <a:spLocks noChangeArrowheads="1"/>
            </p:cNvSpPr>
            <p:nvPr/>
          </p:nvSpPr>
          <p:spPr bwMode="auto">
            <a:xfrm>
              <a:off x="1117425" y="2326424"/>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7" name="Rectangle 97"/>
            <p:cNvSpPr>
              <a:spLocks noChangeArrowheads="1"/>
            </p:cNvSpPr>
            <p:nvPr/>
          </p:nvSpPr>
          <p:spPr bwMode="auto">
            <a:xfrm>
              <a:off x="1117425" y="241630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8" name="Rectangle 97"/>
            <p:cNvSpPr>
              <a:spLocks noChangeArrowheads="1"/>
            </p:cNvSpPr>
            <p:nvPr/>
          </p:nvSpPr>
          <p:spPr bwMode="auto">
            <a:xfrm>
              <a:off x="1117425" y="2577760"/>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9" name="Rectangle 97"/>
            <p:cNvSpPr>
              <a:spLocks noChangeArrowheads="1"/>
            </p:cNvSpPr>
            <p:nvPr/>
          </p:nvSpPr>
          <p:spPr bwMode="auto">
            <a:xfrm>
              <a:off x="1117425" y="266764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0" name="Rectangle 97"/>
            <p:cNvSpPr>
              <a:spLocks noChangeArrowheads="1"/>
            </p:cNvSpPr>
            <p:nvPr/>
          </p:nvSpPr>
          <p:spPr bwMode="auto">
            <a:xfrm>
              <a:off x="1117425" y="282909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1" name="Rectangle 97"/>
            <p:cNvSpPr>
              <a:spLocks noChangeArrowheads="1"/>
            </p:cNvSpPr>
            <p:nvPr/>
          </p:nvSpPr>
          <p:spPr bwMode="auto">
            <a:xfrm>
              <a:off x="1117425" y="29189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2" name="Rectangle 97"/>
            <p:cNvSpPr>
              <a:spLocks noChangeArrowheads="1"/>
            </p:cNvSpPr>
            <p:nvPr/>
          </p:nvSpPr>
          <p:spPr bwMode="auto">
            <a:xfrm>
              <a:off x="1781549"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3" name="Rectangle 97"/>
            <p:cNvSpPr>
              <a:spLocks noChangeArrowheads="1"/>
            </p:cNvSpPr>
            <p:nvPr/>
          </p:nvSpPr>
          <p:spPr bwMode="auto">
            <a:xfrm>
              <a:off x="1781549"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4" name="Rectangle 97"/>
            <p:cNvSpPr>
              <a:spLocks noChangeArrowheads="1"/>
            </p:cNvSpPr>
            <p:nvPr/>
          </p:nvSpPr>
          <p:spPr bwMode="auto">
            <a:xfrm>
              <a:off x="1781549"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5" name="Rectangle 97"/>
            <p:cNvSpPr>
              <a:spLocks noChangeArrowheads="1"/>
            </p:cNvSpPr>
            <p:nvPr/>
          </p:nvSpPr>
          <p:spPr bwMode="auto">
            <a:xfrm>
              <a:off x="1781549"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6" name="Rectangle 97"/>
            <p:cNvSpPr>
              <a:spLocks noChangeArrowheads="1"/>
            </p:cNvSpPr>
            <p:nvPr/>
          </p:nvSpPr>
          <p:spPr bwMode="auto">
            <a:xfrm>
              <a:off x="1781549"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7" name="Rectangle 97"/>
            <p:cNvSpPr>
              <a:spLocks noChangeArrowheads="1"/>
            </p:cNvSpPr>
            <p:nvPr/>
          </p:nvSpPr>
          <p:spPr bwMode="auto">
            <a:xfrm>
              <a:off x="1781549"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8" name="Rectangle 97"/>
            <p:cNvSpPr>
              <a:spLocks noChangeArrowheads="1"/>
            </p:cNvSpPr>
            <p:nvPr/>
          </p:nvSpPr>
          <p:spPr bwMode="auto">
            <a:xfrm>
              <a:off x="2490615"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9" name="Rectangle 97"/>
            <p:cNvSpPr>
              <a:spLocks noChangeArrowheads="1"/>
            </p:cNvSpPr>
            <p:nvPr/>
          </p:nvSpPr>
          <p:spPr bwMode="auto">
            <a:xfrm>
              <a:off x="2490615"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0" name="Rectangle 97"/>
            <p:cNvSpPr>
              <a:spLocks noChangeArrowheads="1"/>
            </p:cNvSpPr>
            <p:nvPr/>
          </p:nvSpPr>
          <p:spPr bwMode="auto">
            <a:xfrm>
              <a:off x="2490615"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1" name="Rectangle 97"/>
            <p:cNvSpPr>
              <a:spLocks noChangeArrowheads="1"/>
            </p:cNvSpPr>
            <p:nvPr/>
          </p:nvSpPr>
          <p:spPr bwMode="auto">
            <a:xfrm>
              <a:off x="2490615" y="2539476"/>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2" name="Rectangle 97"/>
            <p:cNvSpPr>
              <a:spLocks noChangeArrowheads="1"/>
            </p:cNvSpPr>
            <p:nvPr/>
          </p:nvSpPr>
          <p:spPr bwMode="auto">
            <a:xfrm>
              <a:off x="2490615" y="276418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3" name="Rectangle 97"/>
            <p:cNvSpPr>
              <a:spLocks noChangeArrowheads="1"/>
            </p:cNvSpPr>
            <p:nvPr/>
          </p:nvSpPr>
          <p:spPr bwMode="auto">
            <a:xfrm>
              <a:off x="2490615" y="2869043"/>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4" name="Rectangle 97"/>
            <p:cNvSpPr>
              <a:spLocks noChangeArrowheads="1"/>
            </p:cNvSpPr>
            <p:nvPr/>
          </p:nvSpPr>
          <p:spPr bwMode="auto">
            <a:xfrm>
              <a:off x="3187196" y="2105049"/>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5" name="Rectangle 97"/>
            <p:cNvSpPr>
              <a:spLocks noChangeArrowheads="1"/>
            </p:cNvSpPr>
            <p:nvPr/>
          </p:nvSpPr>
          <p:spPr bwMode="auto">
            <a:xfrm>
              <a:off x="3187196" y="2209911"/>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6" name="Rectangle 97"/>
            <p:cNvSpPr>
              <a:spLocks noChangeArrowheads="1"/>
            </p:cNvSpPr>
            <p:nvPr/>
          </p:nvSpPr>
          <p:spPr bwMode="auto">
            <a:xfrm>
              <a:off x="3187196" y="2434615"/>
              <a:ext cx="300854" cy="73131"/>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7" name="Rectangle 97"/>
            <p:cNvSpPr>
              <a:spLocks noChangeArrowheads="1"/>
            </p:cNvSpPr>
            <p:nvPr/>
          </p:nvSpPr>
          <p:spPr bwMode="auto">
            <a:xfrm>
              <a:off x="3187196" y="2539476"/>
              <a:ext cx="300854" cy="73131"/>
            </a:xfrm>
            <a:prstGeom prst="rect">
              <a:avLst/>
            </a:prstGeom>
            <a:solidFill>
              <a:srgbClr val="C51C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8" name="Rectangle 97"/>
            <p:cNvSpPr>
              <a:spLocks noChangeArrowheads="1"/>
            </p:cNvSpPr>
            <p:nvPr/>
          </p:nvSpPr>
          <p:spPr bwMode="auto">
            <a:xfrm>
              <a:off x="3187196" y="2764181"/>
              <a:ext cx="300854" cy="73131"/>
            </a:xfrm>
            <a:prstGeom prst="rect">
              <a:avLst/>
            </a:prstGeom>
            <a:solidFill>
              <a:srgbClr val="3366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9" name="Rectangle 97"/>
            <p:cNvSpPr>
              <a:spLocks noChangeArrowheads="1"/>
            </p:cNvSpPr>
            <p:nvPr/>
          </p:nvSpPr>
          <p:spPr bwMode="auto">
            <a:xfrm>
              <a:off x="3187196" y="2869043"/>
              <a:ext cx="300854" cy="73131"/>
            </a:xfrm>
            <a:prstGeom prst="rect">
              <a:avLst/>
            </a:prstGeom>
            <a:solidFill>
              <a:srgbClr val="3366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0" name="Rectangle 97"/>
            <p:cNvSpPr>
              <a:spLocks noChangeArrowheads="1"/>
            </p:cNvSpPr>
            <p:nvPr/>
          </p:nvSpPr>
          <p:spPr bwMode="auto">
            <a:xfrm>
              <a:off x="3883778" y="2105049"/>
              <a:ext cx="300854" cy="73131"/>
            </a:xfrm>
            <a:prstGeom prst="rect">
              <a:avLst/>
            </a:prstGeom>
            <a:solidFill>
              <a:srgbClr val="C51C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1" name="Rectangle 97"/>
            <p:cNvSpPr>
              <a:spLocks noChangeArrowheads="1"/>
            </p:cNvSpPr>
            <p:nvPr/>
          </p:nvSpPr>
          <p:spPr bwMode="auto">
            <a:xfrm>
              <a:off x="3883778" y="2209911"/>
              <a:ext cx="300854" cy="73131"/>
            </a:xfrm>
            <a:prstGeom prst="rect">
              <a:avLst/>
            </a:prstGeom>
            <a:solidFill>
              <a:srgbClr val="3366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2" name="Rectangle 97"/>
            <p:cNvSpPr>
              <a:spLocks noChangeArrowheads="1"/>
            </p:cNvSpPr>
            <p:nvPr/>
          </p:nvSpPr>
          <p:spPr bwMode="auto">
            <a:xfrm>
              <a:off x="3883778" y="2434615"/>
              <a:ext cx="300854" cy="73131"/>
            </a:xfrm>
            <a:prstGeom prst="rect">
              <a:avLst/>
            </a:prstGeom>
            <a:solidFill>
              <a:srgbClr val="C51C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3" name="Rectangle 97"/>
            <p:cNvSpPr>
              <a:spLocks noChangeArrowheads="1"/>
            </p:cNvSpPr>
            <p:nvPr/>
          </p:nvSpPr>
          <p:spPr bwMode="auto">
            <a:xfrm>
              <a:off x="3883778" y="2539476"/>
              <a:ext cx="300854" cy="73131"/>
            </a:xfrm>
            <a:prstGeom prst="rect">
              <a:avLst/>
            </a:prstGeom>
            <a:solidFill>
              <a:srgbClr val="3366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4" name="Rectangle 97"/>
            <p:cNvSpPr>
              <a:spLocks noChangeArrowheads="1"/>
            </p:cNvSpPr>
            <p:nvPr/>
          </p:nvSpPr>
          <p:spPr bwMode="auto">
            <a:xfrm>
              <a:off x="3883778" y="2764181"/>
              <a:ext cx="300854" cy="73131"/>
            </a:xfrm>
            <a:prstGeom prst="rect">
              <a:avLst/>
            </a:prstGeom>
            <a:solidFill>
              <a:srgbClr val="3366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5" name="Rectangle 384"/>
            <p:cNvSpPr>
              <a:spLocks noChangeArrowheads="1"/>
            </p:cNvSpPr>
            <p:nvPr/>
          </p:nvSpPr>
          <p:spPr bwMode="auto">
            <a:xfrm>
              <a:off x="3883778" y="2869043"/>
              <a:ext cx="300854" cy="73131"/>
            </a:xfrm>
            <a:prstGeom prst="rect">
              <a:avLst/>
            </a:prstGeom>
            <a:solidFill>
              <a:srgbClr val="C51CFF"/>
            </a:solidFill>
            <a:ln w="6350" cap="flat" cmpd="sng" algn="ctr">
              <a:solidFill>
                <a:schemeClr val="tx1"/>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grpSp>
      <p:sp>
        <p:nvSpPr>
          <p:cNvPr id="148" name="Rectangle 147"/>
          <p:cNvSpPr/>
          <p:nvPr/>
        </p:nvSpPr>
        <p:spPr>
          <a:xfrm>
            <a:off x="308543" y="1797817"/>
            <a:ext cx="2871131" cy="3724096"/>
          </a:xfrm>
          <a:prstGeom prst="rect">
            <a:avLst/>
          </a:prstGeom>
        </p:spPr>
        <p:txBody>
          <a:bodyPr wrap="square" lIns="0" tIns="0" rIns="0" bIns="0">
            <a:spAutoFit/>
          </a:bodyPr>
          <a:lstStyle/>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Helvetica"/>
                <a:ea typeface="+mn-ea"/>
                <a:cs typeface="Helvetica"/>
              </a:rPr>
              <a:t>Target &amp; current state capabilities (e.g):</a:t>
            </a:r>
          </a:p>
          <a:p>
            <a:pPr marL="358954" marR="0" lvl="1" indent="-179478" algn="l" defTabSz="677268" rtl="0" eaLnBrk="1" fontAlgn="auto" latinLnBrk="0" hangingPunct="1">
              <a:lnSpc>
                <a:spcPct val="100000"/>
              </a:lnSpc>
              <a:spcBef>
                <a:spcPts val="0"/>
              </a:spcBef>
              <a:spcAft>
                <a:spcPts val="6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Core functionality and services</a:t>
            </a:r>
          </a:p>
          <a:p>
            <a:pPr marL="358954" marR="0" lvl="1" indent="-179478" algn="l" defTabSz="677268" rtl="0" eaLnBrk="1" fontAlgn="auto" latinLnBrk="0" hangingPunct="1">
              <a:lnSpc>
                <a:spcPct val="100000"/>
              </a:lnSpc>
              <a:spcBef>
                <a:spcPts val="0"/>
              </a:spcBef>
              <a:spcAft>
                <a:spcPts val="6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Systems features</a:t>
            </a:r>
          </a:p>
          <a:p>
            <a:pPr marL="358954" marR="0" lvl="1" indent="-179478" algn="l" defTabSz="677268" rtl="0" eaLnBrk="1" fontAlgn="auto" latinLnBrk="0" hangingPunct="1">
              <a:lnSpc>
                <a:spcPct val="100000"/>
              </a:lnSpc>
              <a:spcBef>
                <a:spcPts val="0"/>
              </a:spcBef>
              <a:spcAft>
                <a:spcPts val="6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Operational features</a:t>
            </a:r>
          </a:p>
          <a:p>
            <a:pPr marL="358954" marR="0" lvl="1" indent="-179478" algn="l" defTabSz="677268" rtl="0" eaLnBrk="1" fontAlgn="auto" latinLnBrk="0" hangingPunct="1">
              <a:lnSpc>
                <a:spcPct val="100000"/>
              </a:lnSpc>
              <a:spcBef>
                <a:spcPts val="0"/>
              </a:spcBef>
              <a:spcAft>
                <a:spcPts val="6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Organizational features</a:t>
            </a:r>
          </a:p>
          <a:p>
            <a:pPr marL="358954" marR="0" lvl="1" indent="-179478" algn="l" defTabSz="677268" rtl="0" eaLnBrk="1" fontAlgn="auto" latinLnBrk="0" hangingPunct="1">
              <a:lnSpc>
                <a:spcPct val="100000"/>
              </a:lnSpc>
              <a:spcBef>
                <a:spcPts val="0"/>
              </a:spcBef>
              <a:spcAft>
                <a:spcPts val="6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Business/Financial measures</a:t>
            </a:r>
          </a:p>
          <a:p>
            <a:pPr marL="0" marR="0" lvl="1" indent="1589" algn="l" defTabSz="677268" rtl="0" eaLnBrk="1" fontAlgn="auto" latinLnBrk="0" hangingPunct="1">
              <a:lnSpc>
                <a:spcPct val="100000"/>
              </a:lnSpc>
              <a:spcBef>
                <a:spcPts val="0"/>
              </a:spcBef>
              <a:spcAft>
                <a:spcPts val="600"/>
              </a:spcAft>
              <a:buClr>
                <a:srgbClr val="4F5603"/>
              </a:buClr>
              <a:buSzPct val="80000"/>
              <a:buFontTx/>
              <a:buNone/>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Different target and current state properties can be mapped to the Service Domains of the blueprint  </a:t>
            </a:r>
          </a:p>
        </p:txBody>
      </p:sp>
      <p:sp>
        <p:nvSpPr>
          <p:cNvPr id="151" name="Rectangle 150"/>
          <p:cNvSpPr/>
          <p:nvPr/>
        </p:nvSpPr>
        <p:spPr>
          <a:xfrm>
            <a:off x="5514197" y="2038057"/>
            <a:ext cx="1514707" cy="523220"/>
          </a:xfrm>
          <a:prstGeom prst="rect">
            <a:avLst/>
          </a:prstGeom>
          <a:effectLst>
            <a:outerShdw blurRad="50800" dist="38100" dir="2700000">
              <a:srgbClr val="FFFF00">
                <a:alpha val="43000"/>
              </a:srgbClr>
            </a:outerShdw>
          </a:effectLst>
        </p:spPr>
        <p:txBody>
          <a:bodyPr wrap="square">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Helvetica"/>
                <a:ea typeface="+mn-ea"/>
                <a:cs typeface="Helvetica"/>
              </a:rPr>
              <a:t>Performance</a:t>
            </a:r>
            <a:r>
              <a:rPr kumimoji="0" lang="en-US" sz="1101" b="1" i="1" u="none" strike="noStrike" kern="1200" cap="none" spc="0" normalizeH="0" baseline="0" noProof="0" dirty="0">
                <a:ln>
                  <a:noFill/>
                </a:ln>
                <a:solidFill>
                  <a:srgbClr val="5F6062"/>
                </a:solidFill>
                <a:effectLst/>
                <a:uLnTx/>
                <a:uFillTx/>
                <a:latin typeface="Helvetica"/>
                <a:ea typeface="+mn-ea"/>
                <a:cs typeface="Helvetica"/>
              </a:rPr>
              <a:t> </a:t>
            </a:r>
            <a:r>
              <a:rPr kumimoji="0" lang="en-US" sz="1400" b="1" i="1" u="none" strike="noStrike" kern="1200" cap="none" spc="0" normalizeH="0" baseline="0" noProof="0" dirty="0">
                <a:ln>
                  <a:noFill/>
                </a:ln>
                <a:solidFill>
                  <a:srgbClr val="5F6062"/>
                </a:solidFill>
                <a:effectLst/>
                <a:uLnTx/>
                <a:uFillTx/>
                <a:latin typeface="Helvetica"/>
                <a:ea typeface="+mn-ea"/>
                <a:cs typeface="Helvetica"/>
              </a:rPr>
              <a:t>measures</a:t>
            </a:r>
            <a:endParaRPr kumimoji="0" lang="en-US" sz="1051" b="1" i="1" u="none" strike="noStrike" kern="1200" cap="none" spc="0" normalizeH="0" baseline="0" noProof="0" dirty="0">
              <a:ln>
                <a:noFill/>
              </a:ln>
              <a:solidFill>
                <a:srgbClr val="5F6062"/>
              </a:solidFill>
              <a:effectLst/>
              <a:uLnTx/>
              <a:uFillTx/>
              <a:latin typeface="Helvetica"/>
              <a:ea typeface="+mn-ea"/>
              <a:cs typeface="Helvetica"/>
            </a:endParaRPr>
          </a:p>
        </p:txBody>
      </p:sp>
      <p:sp>
        <p:nvSpPr>
          <p:cNvPr id="182" name="Rectangle 97"/>
          <p:cNvSpPr>
            <a:spLocks noChangeArrowheads="1"/>
          </p:cNvSpPr>
          <p:nvPr/>
        </p:nvSpPr>
        <p:spPr bwMode="auto">
          <a:xfrm>
            <a:off x="4983011" y="3256790"/>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83" name="Rectangle 97"/>
          <p:cNvSpPr>
            <a:spLocks noChangeArrowheads="1"/>
          </p:cNvSpPr>
          <p:nvPr/>
        </p:nvSpPr>
        <p:spPr bwMode="auto">
          <a:xfrm>
            <a:off x="4983011" y="3334805"/>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2" name="Rectangle 97"/>
          <p:cNvSpPr>
            <a:spLocks noChangeArrowheads="1"/>
          </p:cNvSpPr>
          <p:nvPr/>
        </p:nvSpPr>
        <p:spPr bwMode="auto">
          <a:xfrm>
            <a:off x="5624467" y="4262313"/>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3" name="Rectangle 97"/>
          <p:cNvSpPr>
            <a:spLocks noChangeArrowheads="1"/>
          </p:cNvSpPr>
          <p:nvPr/>
        </p:nvSpPr>
        <p:spPr bwMode="auto">
          <a:xfrm>
            <a:off x="5932191" y="4262313"/>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4" name="Rectangle 97"/>
          <p:cNvSpPr>
            <a:spLocks noChangeArrowheads="1"/>
          </p:cNvSpPr>
          <p:nvPr/>
        </p:nvSpPr>
        <p:spPr bwMode="auto">
          <a:xfrm>
            <a:off x="5624467"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5" name="Rectangle 97"/>
          <p:cNvSpPr>
            <a:spLocks noChangeArrowheads="1"/>
          </p:cNvSpPr>
          <p:nvPr/>
        </p:nvSpPr>
        <p:spPr bwMode="auto">
          <a:xfrm>
            <a:off x="5932191"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6" name="Rectangle 97"/>
          <p:cNvSpPr>
            <a:spLocks noChangeArrowheads="1"/>
          </p:cNvSpPr>
          <p:nvPr/>
        </p:nvSpPr>
        <p:spPr bwMode="auto">
          <a:xfrm>
            <a:off x="6330935" y="4262313"/>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8" name="Rectangle 97"/>
          <p:cNvSpPr>
            <a:spLocks noChangeArrowheads="1"/>
          </p:cNvSpPr>
          <p:nvPr/>
        </p:nvSpPr>
        <p:spPr bwMode="auto">
          <a:xfrm>
            <a:off x="6330935"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9" name="Rectangle 97"/>
          <p:cNvSpPr>
            <a:spLocks noChangeArrowheads="1"/>
          </p:cNvSpPr>
          <p:nvPr/>
        </p:nvSpPr>
        <p:spPr bwMode="auto">
          <a:xfrm>
            <a:off x="6638660"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2" name="Rectangle 97"/>
          <p:cNvSpPr>
            <a:spLocks noChangeArrowheads="1"/>
          </p:cNvSpPr>
          <p:nvPr/>
        </p:nvSpPr>
        <p:spPr bwMode="auto">
          <a:xfrm>
            <a:off x="7037403"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3" name="Rectangle 97"/>
          <p:cNvSpPr>
            <a:spLocks noChangeArrowheads="1"/>
          </p:cNvSpPr>
          <p:nvPr/>
        </p:nvSpPr>
        <p:spPr bwMode="auto">
          <a:xfrm>
            <a:off x="7345128"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4" name="Rectangle 97"/>
          <p:cNvSpPr>
            <a:spLocks noChangeArrowheads="1"/>
          </p:cNvSpPr>
          <p:nvPr/>
        </p:nvSpPr>
        <p:spPr bwMode="auto">
          <a:xfrm>
            <a:off x="4917999" y="4262313"/>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5" name="Rectangle 97"/>
          <p:cNvSpPr>
            <a:spLocks noChangeArrowheads="1"/>
          </p:cNvSpPr>
          <p:nvPr/>
        </p:nvSpPr>
        <p:spPr bwMode="auto">
          <a:xfrm>
            <a:off x="5225724" y="4262313"/>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6" name="Rectangle 97"/>
          <p:cNvSpPr>
            <a:spLocks noChangeArrowheads="1"/>
          </p:cNvSpPr>
          <p:nvPr/>
        </p:nvSpPr>
        <p:spPr bwMode="auto">
          <a:xfrm>
            <a:off x="4917999"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7" name="Rectangle 97"/>
          <p:cNvSpPr>
            <a:spLocks noChangeArrowheads="1"/>
          </p:cNvSpPr>
          <p:nvPr/>
        </p:nvSpPr>
        <p:spPr bwMode="auto">
          <a:xfrm>
            <a:off x="5225724" y="435766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4" name="Rectangle 97"/>
          <p:cNvSpPr>
            <a:spLocks noChangeArrowheads="1"/>
          </p:cNvSpPr>
          <p:nvPr/>
        </p:nvSpPr>
        <p:spPr bwMode="auto">
          <a:xfrm>
            <a:off x="4983011" y="3474942"/>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5" name="Rectangle 97"/>
          <p:cNvSpPr>
            <a:spLocks noChangeArrowheads="1"/>
          </p:cNvSpPr>
          <p:nvPr/>
        </p:nvSpPr>
        <p:spPr bwMode="auto">
          <a:xfrm>
            <a:off x="4983011" y="3552957"/>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6" name="Rectangle 97"/>
          <p:cNvSpPr>
            <a:spLocks noChangeArrowheads="1"/>
          </p:cNvSpPr>
          <p:nvPr/>
        </p:nvSpPr>
        <p:spPr bwMode="auto">
          <a:xfrm>
            <a:off x="4983011" y="3693095"/>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7" name="Rectangle 97"/>
          <p:cNvSpPr>
            <a:spLocks noChangeArrowheads="1"/>
          </p:cNvSpPr>
          <p:nvPr/>
        </p:nvSpPr>
        <p:spPr bwMode="auto">
          <a:xfrm>
            <a:off x="4983011" y="3771109"/>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8" name="Rectangle 97"/>
          <p:cNvSpPr>
            <a:spLocks noChangeArrowheads="1"/>
          </p:cNvSpPr>
          <p:nvPr/>
        </p:nvSpPr>
        <p:spPr bwMode="auto">
          <a:xfrm>
            <a:off x="4983011" y="3911247"/>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9" name="Rectangle 97"/>
          <p:cNvSpPr>
            <a:spLocks noChangeArrowheads="1"/>
          </p:cNvSpPr>
          <p:nvPr/>
        </p:nvSpPr>
        <p:spPr bwMode="auto">
          <a:xfrm>
            <a:off x="4983011" y="3989261"/>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0" name="Rectangle 97"/>
          <p:cNvSpPr>
            <a:spLocks noChangeArrowheads="1"/>
          </p:cNvSpPr>
          <p:nvPr/>
        </p:nvSpPr>
        <p:spPr bwMode="auto">
          <a:xfrm>
            <a:off x="5559454" y="3282795"/>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1" name="Rectangle 97"/>
          <p:cNvSpPr>
            <a:spLocks noChangeArrowheads="1"/>
          </p:cNvSpPr>
          <p:nvPr/>
        </p:nvSpPr>
        <p:spPr bwMode="auto">
          <a:xfrm>
            <a:off x="5559454" y="3373811"/>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2" name="Rectangle 97"/>
          <p:cNvSpPr>
            <a:spLocks noChangeArrowheads="1"/>
          </p:cNvSpPr>
          <p:nvPr/>
        </p:nvSpPr>
        <p:spPr bwMode="auto">
          <a:xfrm>
            <a:off x="5559454" y="3568848"/>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3" name="Rectangle 97"/>
          <p:cNvSpPr>
            <a:spLocks noChangeArrowheads="1"/>
          </p:cNvSpPr>
          <p:nvPr/>
        </p:nvSpPr>
        <p:spPr bwMode="auto">
          <a:xfrm>
            <a:off x="5559454" y="3659865"/>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4" name="Rectangle 97"/>
          <p:cNvSpPr>
            <a:spLocks noChangeArrowheads="1"/>
          </p:cNvSpPr>
          <p:nvPr/>
        </p:nvSpPr>
        <p:spPr bwMode="auto">
          <a:xfrm>
            <a:off x="5559454" y="385490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5" name="Rectangle 97"/>
          <p:cNvSpPr>
            <a:spLocks noChangeArrowheads="1"/>
          </p:cNvSpPr>
          <p:nvPr/>
        </p:nvSpPr>
        <p:spPr bwMode="auto">
          <a:xfrm>
            <a:off x="5559454" y="3945921"/>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8" name="Rectangle 97"/>
          <p:cNvSpPr>
            <a:spLocks noChangeArrowheads="1"/>
          </p:cNvSpPr>
          <p:nvPr/>
        </p:nvSpPr>
        <p:spPr bwMode="auto">
          <a:xfrm>
            <a:off x="6174906" y="3568848"/>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9" name="Rectangle 97"/>
          <p:cNvSpPr>
            <a:spLocks noChangeArrowheads="1"/>
          </p:cNvSpPr>
          <p:nvPr/>
        </p:nvSpPr>
        <p:spPr bwMode="auto">
          <a:xfrm>
            <a:off x="6174906" y="3659865"/>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30" name="Rectangle 97"/>
          <p:cNvSpPr>
            <a:spLocks noChangeArrowheads="1"/>
          </p:cNvSpPr>
          <p:nvPr/>
        </p:nvSpPr>
        <p:spPr bwMode="auto">
          <a:xfrm>
            <a:off x="6174906" y="3854904"/>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31" name="Rectangle 97"/>
          <p:cNvSpPr>
            <a:spLocks noChangeArrowheads="1"/>
          </p:cNvSpPr>
          <p:nvPr/>
        </p:nvSpPr>
        <p:spPr bwMode="auto">
          <a:xfrm>
            <a:off x="6174906" y="3945921"/>
            <a:ext cx="261134" cy="63475"/>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63" name="Rectangle 162"/>
          <p:cNvSpPr/>
          <p:nvPr/>
        </p:nvSpPr>
        <p:spPr bwMode="auto">
          <a:xfrm>
            <a:off x="4959408" y="3833853"/>
            <a:ext cx="882818" cy="243371"/>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4" name="Rectangle 163"/>
          <p:cNvSpPr/>
          <p:nvPr/>
        </p:nvSpPr>
        <p:spPr bwMode="auto">
          <a:xfrm>
            <a:off x="5514019" y="3808612"/>
            <a:ext cx="406883" cy="581177"/>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5" name="Rectangle 19"/>
          <p:cNvSpPr/>
          <p:nvPr/>
        </p:nvSpPr>
        <p:spPr bwMode="auto">
          <a:xfrm>
            <a:off x="5202779" y="4226141"/>
            <a:ext cx="362671" cy="228069"/>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6" name="Rectangle 20"/>
          <p:cNvSpPr/>
          <p:nvPr/>
        </p:nvSpPr>
        <p:spPr bwMode="auto">
          <a:xfrm>
            <a:off x="5601239" y="4221899"/>
            <a:ext cx="627516" cy="132099"/>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7" name="Rectangle 166"/>
          <p:cNvSpPr/>
          <p:nvPr/>
        </p:nvSpPr>
        <p:spPr bwMode="auto">
          <a:xfrm>
            <a:off x="5539203" y="3501407"/>
            <a:ext cx="319722" cy="430273"/>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8" name="Rectangle 167"/>
          <p:cNvSpPr/>
          <p:nvPr/>
        </p:nvSpPr>
        <p:spPr bwMode="auto">
          <a:xfrm>
            <a:off x="4909302" y="3893503"/>
            <a:ext cx="374600" cy="223716"/>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9" name="Rectangle 168"/>
          <p:cNvSpPr/>
          <p:nvPr/>
        </p:nvSpPr>
        <p:spPr bwMode="auto">
          <a:xfrm>
            <a:off x="4926200" y="3662062"/>
            <a:ext cx="345772" cy="200423"/>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0" name="Rectangle 169"/>
          <p:cNvSpPr/>
          <p:nvPr/>
        </p:nvSpPr>
        <p:spPr bwMode="auto">
          <a:xfrm>
            <a:off x="4859197" y="4182207"/>
            <a:ext cx="362671" cy="310180"/>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1" name="Rectangle 170"/>
          <p:cNvSpPr/>
          <p:nvPr/>
        </p:nvSpPr>
        <p:spPr bwMode="auto">
          <a:xfrm>
            <a:off x="5028601" y="4334912"/>
            <a:ext cx="493902" cy="102596"/>
          </a:xfrm>
          <a:prstGeom prst="rect">
            <a:avLst/>
          </a:prstGeom>
          <a:noFill/>
          <a:ln w="57150" cap="flat" cmpd="sng" algn="ctr">
            <a:solidFill>
              <a:srgbClr val="0000FF"/>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2" name="Rectangle 171"/>
          <p:cNvSpPr/>
          <p:nvPr/>
        </p:nvSpPr>
        <p:spPr bwMode="auto">
          <a:xfrm>
            <a:off x="5476373" y="3541025"/>
            <a:ext cx="369032" cy="202162"/>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3" name="Rectangle 172"/>
          <p:cNvSpPr/>
          <p:nvPr/>
        </p:nvSpPr>
        <p:spPr bwMode="auto">
          <a:xfrm>
            <a:off x="4948275" y="3628652"/>
            <a:ext cx="375397" cy="149521"/>
          </a:xfrm>
          <a:prstGeom prst="rect">
            <a:avLst/>
          </a:prstGeom>
          <a:noFill/>
          <a:ln w="57150" cap="flat" cmpd="sng" algn="ctr">
            <a:solidFill>
              <a:srgbClr val="FF0000"/>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1"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55" name="Rectangle 126"/>
          <p:cNvSpPr/>
          <p:nvPr/>
        </p:nvSpPr>
        <p:spPr>
          <a:xfrm>
            <a:off x="5197911" y="4741783"/>
            <a:ext cx="1241835" cy="523220"/>
          </a:xfrm>
          <a:prstGeom prst="rect">
            <a:avLst/>
          </a:prstGeom>
          <a:effectLst>
            <a:outerShdw blurRad="50800" dist="38100" dir="2700000">
              <a:srgbClr val="FFFF00">
                <a:alpha val="43000"/>
              </a:srgbClr>
            </a:outerShdw>
          </a:effectLst>
        </p:spPr>
        <p:txBody>
          <a:bodyPr wrap="square">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Helvetica"/>
                <a:ea typeface="+mn-ea"/>
                <a:cs typeface="Helvetica"/>
              </a:rPr>
              <a:t>Resource mapping</a:t>
            </a:r>
            <a:endParaRPr kumimoji="0" lang="en-US" sz="1200" b="1" i="1" u="none" strike="noStrike" kern="1200" cap="none" spc="0" normalizeH="0" baseline="0" noProof="0" dirty="0">
              <a:ln>
                <a:noFill/>
              </a:ln>
              <a:solidFill>
                <a:srgbClr val="5F6062"/>
              </a:solidFill>
              <a:effectLst/>
              <a:uLnTx/>
              <a:uFillTx/>
              <a:latin typeface="Helvetica"/>
              <a:ea typeface="+mn-ea"/>
              <a:cs typeface="Helvetica"/>
            </a:endParaRPr>
          </a:p>
        </p:txBody>
      </p:sp>
      <p:cxnSp>
        <p:nvCxnSpPr>
          <p:cNvPr id="157" name="Straight Arrow Connector 127"/>
          <p:cNvCxnSpPr>
            <a:stCxn id="155" idx="0"/>
          </p:cNvCxnSpPr>
          <p:nvPr/>
        </p:nvCxnSpPr>
        <p:spPr bwMode="auto">
          <a:xfrm flipH="1" flipV="1">
            <a:off x="5660059" y="4106745"/>
            <a:ext cx="158770" cy="635038"/>
          </a:xfrm>
          <a:prstGeom prst="straightConnector1">
            <a:avLst/>
          </a:prstGeom>
          <a:solidFill>
            <a:schemeClr val="accent1"/>
          </a:solidFill>
          <a:ln w="57150" cap="flat" cmpd="sng" algn="ctr">
            <a:solidFill>
              <a:srgbClr val="5F6062"/>
            </a:solidFill>
            <a:prstDash val="solid"/>
            <a:round/>
            <a:headEnd type="none" w="med" len="med"/>
            <a:tailEnd type="triangle" w="med" len="med"/>
          </a:ln>
          <a:effectLst>
            <a:outerShdw blurRad="50800" dist="38100" dir="2700000">
              <a:srgbClr val="FFFF00">
                <a:alpha val="43000"/>
              </a:srgbClr>
            </a:outerShdw>
          </a:effectLst>
        </p:spPr>
      </p:cxnSp>
      <p:sp>
        <p:nvSpPr>
          <p:cNvPr id="158" name="Rectangle 128"/>
          <p:cNvSpPr/>
          <p:nvPr/>
        </p:nvSpPr>
        <p:spPr>
          <a:xfrm>
            <a:off x="6925419" y="4727790"/>
            <a:ext cx="1138263" cy="523220"/>
          </a:xfrm>
          <a:prstGeom prst="rect">
            <a:avLst/>
          </a:prstGeom>
          <a:effectLst>
            <a:outerShdw blurRad="50800" dist="38100" dir="2700000">
              <a:srgbClr val="FFFF00">
                <a:alpha val="43000"/>
              </a:srgbClr>
            </a:outerShdw>
          </a:effectLst>
        </p:spPr>
        <p:txBody>
          <a:bodyPr wrap="square" lIns="0" rIns="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Helvetica"/>
                <a:ea typeface="+mn-ea"/>
                <a:cs typeface="Helvetica"/>
              </a:rPr>
              <a:t>Feature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Helvetica"/>
                <a:ea typeface="+mn-ea"/>
                <a:cs typeface="Helvetica"/>
              </a:rPr>
              <a:t>classification</a:t>
            </a:r>
            <a:endParaRPr kumimoji="0" lang="en-US" sz="1200" b="1" i="1" u="none" strike="noStrike" kern="1200" cap="none" spc="0" normalizeH="0" baseline="0" noProof="0" dirty="0">
              <a:ln>
                <a:noFill/>
              </a:ln>
              <a:solidFill>
                <a:srgbClr val="5F6062"/>
              </a:solidFill>
              <a:effectLst/>
              <a:uLnTx/>
              <a:uFillTx/>
              <a:latin typeface="Helvetica"/>
              <a:ea typeface="+mn-ea"/>
              <a:cs typeface="Helvetica"/>
            </a:endParaRPr>
          </a:p>
        </p:txBody>
      </p:sp>
      <p:cxnSp>
        <p:nvCxnSpPr>
          <p:cNvPr id="159" name="Straight Arrow Connector 127"/>
          <p:cNvCxnSpPr>
            <a:cxnSpLocks/>
            <a:stCxn id="158" idx="0"/>
          </p:cNvCxnSpPr>
          <p:nvPr/>
        </p:nvCxnSpPr>
        <p:spPr bwMode="auto">
          <a:xfrm flipV="1">
            <a:off x="7494551" y="3945936"/>
            <a:ext cx="20154" cy="781854"/>
          </a:xfrm>
          <a:prstGeom prst="straightConnector1">
            <a:avLst/>
          </a:prstGeom>
          <a:solidFill>
            <a:schemeClr val="accent1"/>
          </a:solidFill>
          <a:ln w="57150" cap="flat" cmpd="sng" algn="ctr">
            <a:solidFill>
              <a:srgbClr val="5F6062"/>
            </a:solidFill>
            <a:prstDash val="solid"/>
            <a:round/>
            <a:headEnd type="none" w="med" len="med"/>
            <a:tailEnd type="triangle" w="med" len="med"/>
          </a:ln>
          <a:effectLst>
            <a:outerShdw blurRad="50800" dist="38100" dir="2700000">
              <a:srgbClr val="FFFF00">
                <a:alpha val="43000"/>
              </a:srgbClr>
            </a:outerShdw>
          </a:effectLst>
        </p:spPr>
      </p:cxnSp>
      <p:cxnSp>
        <p:nvCxnSpPr>
          <p:cNvPr id="160" name="Straight Arrow Connector 159"/>
          <p:cNvCxnSpPr>
            <a:cxnSpLocks/>
            <a:stCxn id="151" idx="2"/>
            <a:endCxn id="355" idx="3"/>
          </p:cNvCxnSpPr>
          <p:nvPr/>
        </p:nvCxnSpPr>
        <p:spPr bwMode="auto">
          <a:xfrm flipH="1">
            <a:off x="5274699" y="2561277"/>
            <a:ext cx="996852" cy="475982"/>
          </a:xfrm>
          <a:prstGeom prst="straightConnector1">
            <a:avLst/>
          </a:prstGeom>
          <a:solidFill>
            <a:schemeClr val="accent1"/>
          </a:solidFill>
          <a:ln w="57150" cap="flat" cmpd="sng" algn="ctr">
            <a:solidFill>
              <a:srgbClr val="5F6062"/>
            </a:solidFill>
            <a:prstDash val="solid"/>
            <a:round/>
            <a:headEnd type="none" w="med" len="med"/>
            <a:tailEnd type="triangle" w="med" len="med"/>
          </a:ln>
          <a:effectLst>
            <a:outerShdw blurRad="50800" dist="38100" dir="2700000">
              <a:srgbClr val="FFFF00">
                <a:alpha val="43000"/>
              </a:srgbClr>
            </a:outerShdw>
          </a:effectLst>
        </p:spPr>
      </p:cxnSp>
      <p:pic>
        <p:nvPicPr>
          <p:cNvPr id="175" name="Picture 174">
            <a:extLst>
              <a:ext uri="{FF2B5EF4-FFF2-40B4-BE49-F238E27FC236}">
                <a16:creationId xmlns:a16="http://schemas.microsoft.com/office/drawing/2014/main" id="{754F6699-08DE-334D-BA54-9BDDFC377F9A}"/>
              </a:ext>
            </a:extLst>
          </p:cNvPr>
          <p:cNvPicPr>
            <a:picLocks noChangeAspect="1"/>
          </p:cNvPicPr>
          <p:nvPr/>
        </p:nvPicPr>
        <p:blipFill>
          <a:blip r:embed="rId3"/>
          <a:stretch>
            <a:fillRect/>
          </a:stretch>
        </p:blipFill>
        <p:spPr>
          <a:xfrm>
            <a:off x="3297762" y="1289110"/>
            <a:ext cx="6066345" cy="4741510"/>
          </a:xfrm>
          <a:prstGeom prst="rect">
            <a:avLst/>
          </a:prstGeom>
        </p:spPr>
      </p:pic>
      <p:sp>
        <p:nvSpPr>
          <p:cNvPr id="174" name="Title 1"/>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GB" sz="1800" b="1" i="0" u="none" strike="noStrike" kern="0" cap="all"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C75A989E-B0C4-4C66-8B34-0129BB4A8A7E}"/>
              </a:ext>
            </a:extLst>
          </p:cNvPr>
          <p:cNvSpPr>
            <a:spLocks noGrp="1"/>
          </p:cNvSpPr>
          <p:nvPr>
            <p:ph type="title"/>
          </p:nvPr>
        </p:nvSpPr>
        <p:spPr/>
        <p:txBody>
          <a:bodyPr>
            <a:normAutofit/>
          </a:bodyPr>
          <a:lstStyle/>
          <a:p>
            <a:r>
              <a:rPr lang="en-US" sz="2000" b="1" cap="all" dirty="0"/>
              <a:t>Using the enterprise blueprint for planning &amp; analysis</a:t>
            </a:r>
            <a:endParaRPr lang="en-GB" sz="2000" dirty="0"/>
          </a:p>
        </p:txBody>
      </p:sp>
      <p:cxnSp>
        <p:nvCxnSpPr>
          <p:cNvPr id="284" name="Straight Arrow Connector 283"/>
          <p:cNvCxnSpPr>
            <a:cxnSpLocks/>
            <a:stCxn id="149" idx="1"/>
          </p:cNvCxnSpPr>
          <p:nvPr/>
        </p:nvCxnSpPr>
        <p:spPr bwMode="auto">
          <a:xfrm flipV="1">
            <a:off x="3582060" y="3256790"/>
            <a:ext cx="842223" cy="266024"/>
          </a:xfrm>
          <a:prstGeom prst="straightConnector1">
            <a:avLst/>
          </a:prstGeom>
          <a:solidFill>
            <a:schemeClr val="accent1"/>
          </a:solidFill>
          <a:ln w="57150" cap="flat" cmpd="sng" algn="ctr">
            <a:solidFill>
              <a:srgbClr val="5F6062"/>
            </a:solidFill>
            <a:prstDash val="solid"/>
            <a:round/>
            <a:headEnd type="none" w="med" len="med"/>
            <a:tailEnd type="triangle" w="med" len="med"/>
          </a:ln>
          <a:effectLst>
            <a:outerShdw blurRad="50800" dist="38100" dir="2700000">
              <a:srgbClr val="FFFF00">
                <a:alpha val="43000"/>
              </a:srgbClr>
            </a:outerShdw>
          </a:effectLst>
        </p:spPr>
      </p:cxnSp>
      <p:sp>
        <p:nvSpPr>
          <p:cNvPr id="149" name="Right Brace 148"/>
          <p:cNvSpPr/>
          <p:nvPr/>
        </p:nvSpPr>
        <p:spPr>
          <a:xfrm>
            <a:off x="3235512" y="2695046"/>
            <a:ext cx="346548" cy="1655536"/>
          </a:xfrm>
          <a:prstGeom prst="rightBrace">
            <a:avLst>
              <a:gd name="adj1" fmla="val 24463"/>
              <a:gd name="adj2" fmla="val 50000"/>
            </a:avLst>
          </a:prstGeom>
          <a:noFill/>
          <a:ln w="57150" cap="flat" cmpd="sng" algn="ctr">
            <a:solidFill>
              <a:srgbClr val="5F6062"/>
            </a:solidFill>
            <a:prstDash val="solid"/>
            <a:round/>
            <a:headEnd type="none" w="med" len="med"/>
            <a:tailEnd type="none" w="med" len="med"/>
          </a:ln>
          <a:effectLst>
            <a:outerShdw blurRad="50800" dist="38100" dir="2700000">
              <a:srgbClr val="FFFF00">
                <a:alpha val="43000"/>
              </a:srgbClr>
            </a:outerShdw>
          </a:effectLst>
        </p:spPr>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5F6062"/>
              </a:solidFill>
              <a:effectLst/>
              <a:uLnTx/>
              <a:uFillTx/>
              <a:latin typeface="Calibri"/>
              <a:ea typeface="+mn-ea"/>
              <a:cs typeface="+mn-cs"/>
            </a:endParaRPr>
          </a:p>
        </p:txBody>
      </p:sp>
      <p:sp>
        <p:nvSpPr>
          <p:cNvPr id="140" name="Rectangle 139"/>
          <p:cNvSpPr/>
          <p:nvPr/>
        </p:nvSpPr>
        <p:spPr>
          <a:xfrm>
            <a:off x="9074858" y="1908430"/>
            <a:ext cx="3123961" cy="3739485"/>
          </a:xfrm>
          <a:prstGeom prst="rect">
            <a:avLst/>
          </a:prstGeom>
        </p:spPr>
        <p:txBody>
          <a:bodyPr wrap="square" lIns="0" tIns="0" rIns="0" bIns="0">
            <a:spAutoFit/>
          </a:bodyPr>
          <a:lstStyle/>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Helvetica"/>
                <a:ea typeface="+mn-ea"/>
                <a:cs typeface="Helvetica"/>
              </a:rPr>
              <a:t>Performance measures (e.g):</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actual to plan (budget)</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productivity</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utilization</a:t>
            </a:r>
          </a:p>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Helvetica"/>
                <a:ea typeface="+mn-ea"/>
                <a:cs typeface="Helvetica"/>
              </a:rPr>
              <a:t>Feature classification (e.g):</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in/outsource target</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business criticality</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customer influencing</a:t>
            </a:r>
          </a:p>
          <a:p>
            <a:pPr marL="0" marR="0" lvl="1" indent="0" algn="l" defTabSz="677268" rtl="0" eaLnBrk="1" fontAlgn="auto" latinLnBrk="0" hangingPunct="1">
              <a:lnSpc>
                <a:spcPct val="100000"/>
              </a:lnSpc>
              <a:spcBef>
                <a:spcPts val="0"/>
              </a:spcBef>
              <a:spcAft>
                <a:spcPts val="300"/>
              </a:spcAft>
              <a:buClr>
                <a:srgbClr val="4F5603"/>
              </a:buClr>
              <a:buSzPct val="80000"/>
              <a:buFontTx/>
              <a:buNone/>
              <a:tabLst/>
              <a:defRPr/>
            </a:pPr>
            <a:r>
              <a:rPr kumimoji="0" lang="en-US" sz="1800" b="1" i="0" u="none" strike="noStrike" kern="1200" cap="none" spc="0" normalizeH="0" baseline="0" noProof="0" dirty="0">
                <a:ln>
                  <a:noFill/>
                </a:ln>
                <a:solidFill>
                  <a:srgbClr val="5F6062"/>
                </a:solidFill>
                <a:effectLst/>
                <a:uLnTx/>
                <a:uFillTx/>
                <a:latin typeface="Helvetica"/>
                <a:ea typeface="+mn-ea"/>
                <a:cs typeface="Helvetica"/>
              </a:rPr>
              <a:t>Resource mapping/assessment (e.g):</a:t>
            </a:r>
            <a:endParaRPr kumimoji="0" lang="en-US" sz="1600" b="1" i="0" u="none" strike="noStrike" kern="1200" cap="none" spc="0" normalizeH="0" baseline="0" noProof="0" dirty="0">
              <a:ln>
                <a:noFill/>
              </a:ln>
              <a:solidFill>
                <a:srgbClr val="5F6062"/>
              </a:solidFill>
              <a:effectLst/>
              <a:uLnTx/>
              <a:uFillTx/>
              <a:latin typeface="Helvetica"/>
              <a:ea typeface="+mn-ea"/>
              <a:cs typeface="Helvetica"/>
            </a:endParaRP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systems coverage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organizational coverage</a:t>
            </a:r>
          </a:p>
        </p:txBody>
      </p:sp>
      <p:sp>
        <p:nvSpPr>
          <p:cNvPr id="141" name="Rectangle 97"/>
          <p:cNvSpPr>
            <a:spLocks noChangeArrowheads="1"/>
          </p:cNvSpPr>
          <p:nvPr/>
        </p:nvSpPr>
        <p:spPr bwMode="auto">
          <a:xfrm>
            <a:off x="8977114" y="2634317"/>
            <a:ext cx="93175" cy="96758"/>
          </a:xfrm>
          <a:prstGeom prst="rect">
            <a:avLst/>
          </a:prstGeom>
          <a:solidFill>
            <a:srgbClr val="FF00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30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2" name="Rectangle 97"/>
          <p:cNvSpPr>
            <a:spLocks noChangeArrowheads="1"/>
          </p:cNvSpPr>
          <p:nvPr/>
        </p:nvSpPr>
        <p:spPr bwMode="auto">
          <a:xfrm>
            <a:off x="8977114" y="2855738"/>
            <a:ext cx="93175" cy="96758"/>
          </a:xfrm>
          <a:prstGeom prst="rect">
            <a:avLst/>
          </a:prstGeom>
          <a:solidFill>
            <a:srgbClr val="FFFF00"/>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30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3" name="Rectangle 97"/>
          <p:cNvSpPr>
            <a:spLocks noChangeArrowheads="1"/>
          </p:cNvSpPr>
          <p:nvPr/>
        </p:nvSpPr>
        <p:spPr bwMode="auto">
          <a:xfrm>
            <a:off x="8977114" y="3077174"/>
            <a:ext cx="93175" cy="96758"/>
          </a:xfrm>
          <a:prstGeom prst="rect">
            <a:avLst/>
          </a:prstGeom>
          <a:solidFill>
            <a:srgbClr val="07B10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30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4" name="Rectangle 97"/>
          <p:cNvSpPr>
            <a:spLocks noChangeArrowheads="1"/>
          </p:cNvSpPr>
          <p:nvPr/>
        </p:nvSpPr>
        <p:spPr bwMode="auto">
          <a:xfrm>
            <a:off x="8977114" y="3767691"/>
            <a:ext cx="93175" cy="96758"/>
          </a:xfrm>
          <a:prstGeom prst="rect">
            <a:avLst/>
          </a:prstGeom>
          <a:solidFill>
            <a:srgbClr val="C51C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30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5" name="Rectangle 97"/>
          <p:cNvSpPr>
            <a:spLocks noChangeArrowheads="1"/>
          </p:cNvSpPr>
          <p:nvPr/>
        </p:nvSpPr>
        <p:spPr bwMode="auto">
          <a:xfrm>
            <a:off x="8977114" y="3989113"/>
            <a:ext cx="93175" cy="96758"/>
          </a:xfrm>
          <a:prstGeom prst="rect">
            <a:avLst/>
          </a:prstGeom>
          <a:solidFill>
            <a:srgbClr val="3366FF"/>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300"/>
              </a:spcAft>
              <a:buClrTx/>
              <a:buSzTx/>
              <a:buFontTx/>
              <a:buNone/>
              <a:tabLst/>
              <a:defRPr/>
            </a:pPr>
            <a:endParaRPr kumimoji="0" lang="en-US" sz="4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6" name="Rectangle 145"/>
          <p:cNvSpPr/>
          <p:nvPr/>
        </p:nvSpPr>
        <p:spPr bwMode="auto">
          <a:xfrm>
            <a:off x="8977114" y="5207040"/>
            <a:ext cx="93175" cy="95755"/>
          </a:xfrm>
          <a:prstGeom prst="rect">
            <a:avLst/>
          </a:prstGeom>
          <a:noFill/>
          <a:ln w="28575" cap="flat" cmpd="sng" algn="ctr">
            <a:solidFill>
              <a:srgbClr val="FF0000"/>
            </a:solidFill>
            <a:prstDash val="solid"/>
            <a:round/>
            <a:headEnd type="none" w="med" len="med"/>
            <a:tailEnd type="none" w="med" len="med"/>
          </a:ln>
          <a:effectLst>
            <a:outerShdw blurRad="25400" dist="25400" dir="2700000">
              <a:srgbClr val="000000">
                <a:alpha val="95000"/>
              </a:srgbClr>
            </a:outerShdw>
          </a:effectLst>
        </p:spPr>
        <p:txBody>
          <a:bodyPr vert="horz" wrap="square" lIns="0" tIns="0" rIns="0" bIns="0" numCol="1" rtlCol="0" anchor="t" anchorCtr="0" compatLnSpc="1">
            <a:prstTxWarp prst="textNoShape">
              <a:avLst/>
            </a:prstTxWarp>
          </a:bodyPr>
          <a:lstStyle/>
          <a:p>
            <a:pPr marL="0" marR="0" lvl="0" indent="0" algn="l" defTabSz="914857" rtl="0" eaLnBrk="0" fontAlgn="base" latinLnBrk="0" hangingPunct="0">
              <a:lnSpc>
                <a:spcPct val="100000"/>
              </a:lnSpc>
              <a:spcBef>
                <a:spcPts val="0"/>
              </a:spcBef>
              <a:spcAft>
                <a:spcPts val="300"/>
              </a:spcAft>
              <a:buClrTx/>
              <a:buSzTx/>
              <a:buFontTx/>
              <a:buNone/>
              <a:tabLst/>
              <a:defRPr/>
            </a:pPr>
            <a:endParaRPr kumimoji="0" lang="en-US" sz="1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47" name="Rectangle 146"/>
          <p:cNvSpPr/>
          <p:nvPr/>
        </p:nvSpPr>
        <p:spPr bwMode="auto">
          <a:xfrm>
            <a:off x="8977114" y="5446811"/>
            <a:ext cx="93175" cy="95755"/>
          </a:xfrm>
          <a:prstGeom prst="rect">
            <a:avLst/>
          </a:prstGeom>
          <a:noFill/>
          <a:ln w="28575" cap="flat" cmpd="sng" algn="ctr">
            <a:solidFill>
              <a:srgbClr val="0000FF"/>
            </a:solidFill>
            <a:prstDash val="solid"/>
            <a:round/>
            <a:headEnd type="none" w="med" len="med"/>
            <a:tailEnd type="none" w="med" len="med"/>
          </a:ln>
          <a:effectLst>
            <a:outerShdw blurRad="25400" dist="25400" dir="2700000">
              <a:srgbClr val="000000">
                <a:alpha val="95000"/>
              </a:srgbClr>
            </a:outerShdw>
          </a:effectLst>
        </p:spPr>
        <p:txBody>
          <a:bodyPr vert="horz" wrap="square" lIns="0" tIns="0" rIns="0" bIns="0" numCol="1" rtlCol="0" anchor="t" anchorCtr="0" compatLnSpc="1">
            <a:prstTxWarp prst="textNoShape">
              <a:avLst/>
            </a:prstTxWarp>
          </a:bodyPr>
          <a:lstStyle/>
          <a:p>
            <a:pPr marL="0" marR="0" lvl="0" indent="0" algn="l" defTabSz="914857" rtl="0" eaLnBrk="0" fontAlgn="base" latinLnBrk="0" hangingPunct="0">
              <a:lnSpc>
                <a:spcPct val="100000"/>
              </a:lnSpc>
              <a:spcBef>
                <a:spcPts val="0"/>
              </a:spcBef>
              <a:spcAft>
                <a:spcPts val="300"/>
              </a:spcAft>
              <a:buClrTx/>
              <a:buSzTx/>
              <a:buFontTx/>
              <a:buNone/>
              <a:tabLst/>
              <a:defRPr/>
            </a:pPr>
            <a:endParaRPr kumimoji="0" lang="en-US" sz="1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pic>
        <p:nvPicPr>
          <p:cNvPr id="176" name="Picture 7">
            <a:extLst>
              <a:ext uri="{FF2B5EF4-FFF2-40B4-BE49-F238E27FC236}">
                <a16:creationId xmlns:a16="http://schemas.microsoft.com/office/drawing/2014/main" id="{7FC54BA2-3CFC-4247-891D-905222444F85}"/>
              </a:ext>
            </a:extLst>
          </p:cNvPr>
          <p:cNvPicPr>
            <a:picLocks noChangeAspect="1"/>
          </p:cNvPicPr>
          <p:nvPr/>
        </p:nvPicPr>
        <p:blipFill>
          <a:blip r:embed="rId4"/>
          <a:stretch>
            <a:fillRect/>
          </a:stretch>
        </p:blipFill>
        <p:spPr>
          <a:xfrm>
            <a:off x="609680" y="6558947"/>
            <a:ext cx="242309" cy="224435"/>
          </a:xfrm>
          <a:prstGeom prst="rect">
            <a:avLst/>
          </a:prstGeom>
        </p:spPr>
      </p:pic>
      <p:sp>
        <p:nvSpPr>
          <p:cNvPr id="177" name="Text Placeholder 15">
            <a:extLst>
              <a:ext uri="{FF2B5EF4-FFF2-40B4-BE49-F238E27FC236}">
                <a16:creationId xmlns:a16="http://schemas.microsoft.com/office/drawing/2014/main" id="{3C2EDD55-E721-4D5E-B1C8-0667B8D9A40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67</a:t>
            </a:r>
            <a:endParaRPr lang="en-GB" dirty="0"/>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Afbeelding 2">
            <a:extLst>
              <a:ext uri="{FF2B5EF4-FFF2-40B4-BE49-F238E27FC236}">
                <a16:creationId xmlns:a16="http://schemas.microsoft.com/office/drawing/2014/main" id="{B51CE9DF-CA0C-4DF4-9C2C-3A221977CA99}"/>
              </a:ext>
            </a:extLst>
          </p:cNvPr>
          <p:cNvPicPr>
            <a:picLocks noChangeAspect="1"/>
          </p:cNvPicPr>
          <p:nvPr/>
        </p:nvPicPr>
        <p:blipFill>
          <a:blip r:embed="rId3"/>
          <a:stretch>
            <a:fillRect/>
          </a:stretch>
        </p:blipFill>
        <p:spPr>
          <a:xfrm>
            <a:off x="122441" y="1276437"/>
            <a:ext cx="11948705" cy="3744416"/>
          </a:xfrm>
          <a:prstGeom prst="rect">
            <a:avLst/>
          </a:prstGeom>
          <a:effectLst>
            <a:outerShdw blurRad="50800" dist="38100" dir="8100000" algn="tr" rotWithShape="0">
              <a:prstClr val="black">
                <a:alpha val="40000"/>
              </a:prstClr>
            </a:outerShdw>
          </a:effectLst>
        </p:spPr>
      </p:pic>
      <p:sp>
        <p:nvSpPr>
          <p:cNvPr id="4" name="Title 1">
            <a:extLst>
              <a:ext uri="{FF2B5EF4-FFF2-40B4-BE49-F238E27FC236}">
                <a16:creationId xmlns:a16="http://schemas.microsoft.com/office/drawing/2014/main" id="{95329308-6EF6-4B5D-8F11-3948B5056CAA}"/>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26FB83D8-7CD5-4369-BDE4-85D2F39885AA}"/>
              </a:ext>
            </a:extLst>
          </p:cNvPr>
          <p:cNvSpPr>
            <a:spLocks noGrp="1"/>
          </p:cNvSpPr>
          <p:nvPr>
            <p:ph type="title"/>
          </p:nvPr>
        </p:nvSpPr>
        <p:spPr/>
        <p:txBody>
          <a:bodyPr>
            <a:normAutofit fontScale="90000"/>
          </a:bodyPr>
          <a:lstStyle/>
          <a:p>
            <a:r>
              <a:rPr lang="en-US" b="1" cap="all" dirty="0"/>
              <a:t>Example:  Enterprise analysis - a measurement framework for cost of staff</a:t>
            </a:r>
            <a:endParaRPr lang="en-GB" b="1" cap="all" dirty="0"/>
          </a:p>
        </p:txBody>
      </p:sp>
      <p:pic>
        <p:nvPicPr>
          <p:cNvPr id="6" name="Picture 7">
            <a:extLst>
              <a:ext uri="{FF2B5EF4-FFF2-40B4-BE49-F238E27FC236}">
                <a16:creationId xmlns:a16="http://schemas.microsoft.com/office/drawing/2014/main" id="{1406FF02-C518-4668-BF6E-20F08A827D3D}"/>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3E5238DC-BBE0-4059-A211-AD2CAD74B2B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GB" dirty="0"/>
              <a:t>Fig. 68</a:t>
            </a:r>
          </a:p>
        </p:txBody>
      </p:sp>
    </p:spTree>
    <p:extLst>
      <p:ext uri="{BB962C8B-B14F-4D97-AF65-F5344CB8AC3E}">
        <p14:creationId xmlns:p14="http://schemas.microsoft.com/office/powerpoint/2010/main" val="113832379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binnen, elektronica, tafel, zitten&#10;&#10;Automatisch gegenereerde beschrijving">
            <a:extLst>
              <a:ext uri="{FF2B5EF4-FFF2-40B4-BE49-F238E27FC236}">
                <a16:creationId xmlns:a16="http://schemas.microsoft.com/office/drawing/2014/main" id="{DC1C010C-3385-4272-A7A0-8D6760AB7F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7" cy="6454923"/>
          </a:xfrm>
          <a:prstGeom prst="rect">
            <a:avLst/>
          </a:prstGeom>
        </p:spPr>
      </p:pic>
      <p:sp>
        <p:nvSpPr>
          <p:cNvPr id="5" name="Заголовок 4"/>
          <p:cNvSpPr>
            <a:spLocks noGrp="1"/>
          </p:cNvSpPr>
          <p:nvPr>
            <p:ph type="title"/>
          </p:nvPr>
        </p:nvSpPr>
        <p:spPr>
          <a:solidFill>
            <a:schemeClr val="bg1">
              <a:alpha val="88000"/>
            </a:schemeClr>
          </a:solidFill>
          <a:ln>
            <a:solidFill>
              <a:srgbClr val="9EAD2F"/>
            </a:solidFill>
          </a:ln>
        </p:spPr>
        <p:txBody>
          <a:bodyPr/>
          <a:lstStyle/>
          <a:p>
            <a:r>
              <a:rPr lang="en-US" dirty="0"/>
              <a:t>6</a:t>
            </a:r>
            <a:r>
              <a:rPr lang="en-US" noProof="0" dirty="0"/>
              <a:t>.1 The BIAN specifications can be augmented</a:t>
            </a:r>
          </a:p>
        </p:txBody>
      </p:sp>
      <p:pic>
        <p:nvPicPr>
          <p:cNvPr id="6" name="Picture 7">
            <a:extLst>
              <a:ext uri="{FF2B5EF4-FFF2-40B4-BE49-F238E27FC236}">
                <a16:creationId xmlns:a16="http://schemas.microsoft.com/office/drawing/2014/main" id="{65380855-9CAF-8748-9C59-7F9289602145}"/>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512DB141-665B-E149-B691-1ACE09B9ECAD}"/>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7.1</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057947197"/>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p:cNvGrpSpPr/>
          <p:nvPr/>
        </p:nvGrpSpPr>
        <p:grpSpPr>
          <a:xfrm>
            <a:off x="192138" y="746546"/>
            <a:ext cx="11737304" cy="5350517"/>
            <a:chOff x="326248" y="916079"/>
            <a:chExt cx="8376578" cy="5178161"/>
          </a:xfrm>
        </p:grpSpPr>
        <p:sp>
          <p:nvSpPr>
            <p:cNvPr id="2571267" name="Rectangle 3"/>
            <p:cNvSpPr>
              <a:spLocks noChangeArrowheads="1"/>
            </p:cNvSpPr>
            <p:nvPr/>
          </p:nvSpPr>
          <p:spPr bwMode="auto">
            <a:xfrm>
              <a:off x="1414097" y="3408226"/>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charset="0"/>
                  <a:ea typeface="+mn-ea"/>
                  <a:cs typeface="+mn-cs"/>
                </a:rPr>
                <a:t>Consolidate transaction processing in a shared/central facility.  Minimize variations, maximize automation and ensure effective access from across the organization.</a:t>
              </a:r>
            </a:p>
          </p:txBody>
        </p:sp>
        <p:sp>
          <p:nvSpPr>
            <p:cNvPr id="2571268" name="Rectangle 4"/>
            <p:cNvSpPr>
              <a:spLocks noChangeArrowheads="1"/>
            </p:cNvSpPr>
            <p:nvPr/>
          </p:nvSpPr>
          <p:spPr bwMode="auto">
            <a:xfrm>
              <a:off x="1414097" y="4336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charset="0"/>
                  <a:ea typeface="+mn-ea"/>
                  <a:cs typeface="+mn-cs"/>
                </a:rPr>
                <a:t>Support automated rules based transactional decisions at distributed points across the organization (e.g. at branches) with structured procedures, standard information and decision criteria.</a:t>
              </a:r>
            </a:p>
          </p:txBody>
        </p:sp>
        <p:sp>
          <p:nvSpPr>
            <p:cNvPr id="2571269" name="Rectangle 5"/>
            <p:cNvSpPr>
              <a:spLocks noChangeArrowheads="1"/>
            </p:cNvSpPr>
            <p:nvPr/>
          </p:nvSpPr>
          <p:spPr bwMode="auto">
            <a:xfrm>
              <a:off x="1414097" y="5264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charset="0"/>
                  <a:ea typeface="+mn-ea"/>
                  <a:cs typeface="+mn-cs"/>
                </a:rPr>
                <a:t>Support local specialist decision making for high value and/or experienced based negotiation with effective procedures and information provisioning.</a:t>
              </a:r>
            </a:p>
          </p:txBody>
        </p:sp>
        <p:sp>
          <p:nvSpPr>
            <p:cNvPr id="2571300" name="Rectangle 36"/>
            <p:cNvSpPr>
              <a:spLocks noChangeArrowheads="1"/>
            </p:cNvSpPr>
            <p:nvPr/>
          </p:nvSpPr>
          <p:spPr bwMode="auto">
            <a:xfrm>
              <a:off x="1414097" y="2480225"/>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charset="0"/>
                  <a:ea typeface="+mn-ea"/>
                  <a:cs typeface="+mn-cs"/>
                </a:rPr>
                <a:t>Consolidate skills and expertise at the center.  Ensure appropriate task scheduling/prioritization is in place and provide effective access from across the organization.</a:t>
              </a:r>
            </a:p>
          </p:txBody>
        </p:sp>
        <p:sp>
          <p:nvSpPr>
            <p:cNvPr id="2571270" name="Rectangle 6"/>
            <p:cNvSpPr>
              <a:spLocks noChangeArrowheads="1"/>
            </p:cNvSpPr>
            <p:nvPr/>
          </p:nvSpPr>
          <p:spPr bwMode="auto">
            <a:xfrm>
              <a:off x="3252402"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Operational</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1" name="Rectangle 7"/>
            <p:cNvSpPr>
              <a:spLocks noChangeArrowheads="1"/>
            </p:cNvSpPr>
            <p:nvPr/>
          </p:nvSpPr>
          <p:spPr bwMode="auto">
            <a:xfrm>
              <a:off x="5104599" y="1805840"/>
              <a:ext cx="1748899"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Organizational</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2" name="Rectangle 8"/>
            <p:cNvSpPr>
              <a:spLocks noChangeArrowheads="1"/>
            </p:cNvSpPr>
            <p:nvPr/>
          </p:nvSpPr>
          <p:spPr bwMode="auto">
            <a:xfrm>
              <a:off x="6953928"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Systems</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3" name="Rectangle 9"/>
            <p:cNvSpPr>
              <a:spLocks noChangeArrowheads="1"/>
            </p:cNvSpPr>
            <p:nvPr/>
          </p:nvSpPr>
          <p:spPr bwMode="auto">
            <a:xfrm>
              <a:off x="3252402" y="3408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minimize processing variations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streamline/optimize processes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establish effective exception handling</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address potentially conflicting needs and priorities across service subscribers</a:t>
              </a:r>
            </a:p>
          </p:txBody>
        </p:sp>
        <p:sp>
          <p:nvSpPr>
            <p:cNvPr id="2571274" name="Rectangle 10"/>
            <p:cNvSpPr>
              <a:spLocks noChangeArrowheads="1"/>
            </p:cNvSpPr>
            <p:nvPr/>
          </p:nvSpPr>
          <p:spPr bwMode="auto">
            <a:xfrm>
              <a:off x="3252402"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minimize processing variations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streamline/optimize processes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standard information needs and decision criteria are established</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endParaRPr kumimoji="0" lang="en-US" sz="1050" b="0" i="0" u="none" strike="noStrike" kern="1200" cap="none" spc="0" normalizeH="0" baseline="0" noProof="0" dirty="0">
                <a:ln>
                  <a:noFill/>
                </a:ln>
                <a:solidFill>
                  <a:srgbClr val="5F6062"/>
                </a:solidFill>
                <a:effectLst/>
                <a:uLnTx/>
                <a:uFillTx/>
                <a:latin typeface="Arial Narrow" charset="0"/>
                <a:ea typeface="+mn-ea"/>
                <a:cs typeface="+mn-cs"/>
              </a:endParaRPr>
            </a:p>
          </p:txBody>
        </p:sp>
        <p:sp>
          <p:nvSpPr>
            <p:cNvPr id="2571275" name="Rectangle 11"/>
            <p:cNvSpPr>
              <a:spLocks noChangeArrowheads="1"/>
            </p:cNvSpPr>
            <p:nvPr/>
          </p:nvSpPr>
          <p:spPr bwMode="auto">
            <a:xfrm>
              <a:off x="3252402"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authority is delegated to appropriate local units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required skills/qualifications and procedures are in place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activity reporting is supported to continually refine approaches</a:t>
              </a:r>
            </a:p>
          </p:txBody>
        </p:sp>
        <p:sp>
          <p:nvSpPr>
            <p:cNvPr id="2571276" name="Rectangle 12"/>
            <p:cNvSpPr>
              <a:spLocks noChangeArrowheads="1"/>
            </p:cNvSpPr>
            <p:nvPr/>
          </p:nvSpPr>
          <p:spPr bwMode="auto">
            <a:xfrm>
              <a:off x="5101729" y="3408226"/>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simplify tasks/leverage technology to reduce required skills/training levels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implement effective exceptions and escalation handling arrangements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establish optimal work scheduling</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locate to leverage staff demographics</a:t>
              </a:r>
            </a:p>
          </p:txBody>
        </p:sp>
        <p:sp>
          <p:nvSpPr>
            <p:cNvPr id="2571277" name="Rectangle 13"/>
            <p:cNvSpPr>
              <a:spLocks noChangeArrowheads="1"/>
            </p:cNvSpPr>
            <p:nvPr/>
          </p:nvSpPr>
          <p:spPr bwMode="auto">
            <a:xfrm>
              <a:off x="5101729" y="4336226"/>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implement context specific training and support to ensure consistency</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implement access control to ensure qualified parties only participate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leverage self service potential</a:t>
              </a:r>
            </a:p>
          </p:txBody>
        </p:sp>
        <p:sp>
          <p:nvSpPr>
            <p:cNvPr id="2571278" name="Rectangle 14"/>
            <p:cNvSpPr>
              <a:spLocks noChangeArrowheads="1"/>
            </p:cNvSpPr>
            <p:nvPr/>
          </p:nvSpPr>
          <p:spPr bwMode="auto">
            <a:xfrm>
              <a:off x="5101729" y="5264227"/>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establish clear business roles and responsibilities for local interpretation</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staff give priority to high value activities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consider incentive/appraisal tools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performance audit/assurance</a:t>
              </a:r>
            </a:p>
          </p:txBody>
        </p:sp>
        <p:sp>
          <p:nvSpPr>
            <p:cNvPr id="2571279" name="Rectangle 15"/>
            <p:cNvSpPr>
              <a:spLocks noChangeArrowheads="1"/>
            </p:cNvSpPr>
            <p:nvPr/>
          </p:nvSpPr>
          <p:spPr bwMode="auto">
            <a:xfrm>
              <a:off x="6953928" y="3408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eliminate systems/application redundancy</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maximize automation, streamline processing (STP)</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enforce comprehensive technology standards</a:t>
              </a:r>
            </a:p>
          </p:txBody>
        </p:sp>
        <p:sp>
          <p:nvSpPr>
            <p:cNvPr id="2571280" name="Rectangle 16"/>
            <p:cNvSpPr>
              <a:spLocks noChangeArrowheads="1"/>
            </p:cNvSpPr>
            <p:nvPr/>
          </p:nvSpPr>
          <p:spPr bwMode="auto">
            <a:xfrm>
              <a:off x="6953928"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deploy standard rules-based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integrated, standards-based process design and data management is employed in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leverage CBT and workflow systems capabilities</a:t>
              </a:r>
            </a:p>
          </p:txBody>
        </p:sp>
        <p:sp>
          <p:nvSpPr>
            <p:cNvPr id="2571281" name="Rectangle 17"/>
            <p:cNvSpPr>
              <a:spLocks noChangeArrowheads="1"/>
            </p:cNvSpPr>
            <p:nvPr/>
          </p:nvSpPr>
          <p:spPr bwMode="auto">
            <a:xfrm>
              <a:off x="6953928"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deploy standard decision support, analysis and information distribution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integrate transaction capture and reporting systems to support audit/assurance reporting</a:t>
              </a:r>
            </a:p>
          </p:txBody>
        </p:sp>
        <p:sp>
          <p:nvSpPr>
            <p:cNvPr id="2571301" name="Rectangle 37"/>
            <p:cNvSpPr>
              <a:spLocks noChangeArrowheads="1"/>
            </p:cNvSpPr>
            <p:nvPr/>
          </p:nvSpPr>
          <p:spPr bwMode="auto">
            <a:xfrm>
              <a:off x="3252402"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eliminate duplicate units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consolidate operational resources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define/leverage best practices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establish shared service prioritization approach</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ensure access and adoption</a:t>
              </a:r>
            </a:p>
          </p:txBody>
        </p:sp>
        <p:sp>
          <p:nvSpPr>
            <p:cNvPr id="2571302" name="Rectangle 38"/>
            <p:cNvSpPr>
              <a:spLocks noChangeArrowheads="1"/>
            </p:cNvSpPr>
            <p:nvPr/>
          </p:nvSpPr>
          <p:spPr bwMode="auto">
            <a:xfrm>
              <a:off x="5101729" y="2480225"/>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establish skills/expertise-based centers of excellence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define roles and responsibilities that leverage high value staff</a:t>
              </a:r>
            </a:p>
          </p:txBody>
        </p:sp>
        <p:sp>
          <p:nvSpPr>
            <p:cNvPr id="2571303" name="Rectangle 39"/>
            <p:cNvSpPr>
              <a:spLocks noChangeArrowheads="1"/>
            </p:cNvSpPr>
            <p:nvPr/>
          </p:nvSpPr>
          <p:spPr bwMode="auto">
            <a:xfrm>
              <a:off x="6953928"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provide dedicated function specific support systems (likely to be function specialized)</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050" b="0" i="0" u="none" strike="noStrike" kern="1200" cap="none" spc="0" normalizeH="0" baseline="0" noProof="0" dirty="0">
                  <a:ln>
                    <a:noFill/>
                  </a:ln>
                  <a:solidFill>
                    <a:srgbClr val="5F6062"/>
                  </a:solidFill>
                  <a:effectLst/>
                  <a:uLnTx/>
                  <a:uFillTx/>
                  <a:latin typeface="Arial Narrow" charset="0"/>
                  <a:ea typeface="+mn-ea"/>
                  <a:cs typeface="+mn-cs"/>
                </a:rPr>
                <a:t>provide request capture and result distribution capabilities to link to the broader business community</a:t>
              </a:r>
            </a:p>
          </p:txBody>
        </p:sp>
        <p:sp>
          <p:nvSpPr>
            <p:cNvPr id="2571304" name="Rectangle 40"/>
            <p:cNvSpPr>
              <a:spLocks noChangeArrowheads="1"/>
            </p:cNvSpPr>
            <p:nvPr/>
          </p:nvSpPr>
          <p:spPr bwMode="auto">
            <a:xfrm>
              <a:off x="661602" y="3408226"/>
              <a:ext cx="697435" cy="830013"/>
            </a:xfrm>
            <a:prstGeom prst="rect">
              <a:avLst/>
            </a:prstGeom>
            <a:solidFill>
              <a:srgbClr val="DDE3AB"/>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050" b="1" i="0" u="none" strike="noStrike" kern="1200" cap="none" spc="0" normalizeH="0" baseline="0" noProof="0" dirty="0">
                  <a:ln>
                    <a:noFill/>
                  </a:ln>
                  <a:solidFill>
                    <a:srgbClr val="000000"/>
                  </a:solidFill>
                  <a:effectLst/>
                  <a:uLnTx/>
                  <a:uFillTx/>
                  <a:latin typeface="Arial Narrow"/>
                  <a:ea typeface="+mn-ea"/>
                  <a:cs typeface="Arial Narrow"/>
                </a:rPr>
                <a:t>CENTRAL</a:t>
              </a:r>
            </a:p>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050" b="1" i="0" u="none" strike="noStrike" kern="1200" cap="none" spc="0" normalizeH="0" baseline="0" noProof="0" dirty="0">
                  <a:ln>
                    <a:noFill/>
                  </a:ln>
                  <a:solidFill>
                    <a:srgbClr val="000000"/>
                  </a:solidFill>
                  <a:effectLst/>
                  <a:uLnTx/>
                  <a:uFillTx/>
                  <a:latin typeface="Arial Narrow"/>
                  <a:ea typeface="+mn-ea"/>
                  <a:cs typeface="Arial Narrow"/>
                </a:rPr>
                <a:t>PROCESSING</a:t>
              </a:r>
            </a:p>
          </p:txBody>
        </p:sp>
        <p:sp>
          <p:nvSpPr>
            <p:cNvPr id="2571305" name="Rectangle 41"/>
            <p:cNvSpPr>
              <a:spLocks noChangeArrowheads="1"/>
            </p:cNvSpPr>
            <p:nvPr/>
          </p:nvSpPr>
          <p:spPr bwMode="auto">
            <a:xfrm flipH="1">
              <a:off x="661602" y="4336227"/>
              <a:ext cx="697435" cy="830013"/>
            </a:xfrm>
            <a:prstGeom prst="rect">
              <a:avLst/>
            </a:prstGeom>
            <a:solidFill>
              <a:srgbClr val="C1CD19"/>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DISTRIBUTED</a:t>
              </a:r>
            </a:p>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PROCESSING</a:t>
              </a:r>
            </a:p>
          </p:txBody>
        </p:sp>
        <p:sp>
          <p:nvSpPr>
            <p:cNvPr id="2571306" name="Rectangle 42"/>
            <p:cNvSpPr>
              <a:spLocks noChangeArrowheads="1"/>
            </p:cNvSpPr>
            <p:nvPr/>
          </p:nvSpPr>
          <p:spPr bwMode="auto">
            <a:xfrm>
              <a:off x="661602" y="5264227"/>
              <a:ext cx="697435" cy="830013"/>
            </a:xfrm>
            <a:prstGeom prst="rect">
              <a:avLst/>
            </a:prstGeom>
            <a:solidFill>
              <a:srgbClr val="68C8C6"/>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050" b="1" i="0" u="none" strike="noStrike" kern="1200" cap="none" spc="0" normalizeH="0" baseline="0" noProof="0" dirty="0">
                  <a:ln>
                    <a:noFill/>
                  </a:ln>
                  <a:solidFill>
                    <a:srgbClr val="5F6062"/>
                  </a:solidFill>
                  <a:effectLst/>
                  <a:uLnTx/>
                  <a:uFillTx/>
                  <a:latin typeface="Arial Narrow"/>
                  <a:ea typeface="+mn-ea"/>
                  <a:cs typeface="Arial Narrow"/>
                </a:rPr>
                <a:t>DISTRIBUTED</a:t>
              </a:r>
            </a:p>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050" b="1" i="0" u="none" strike="noStrike" kern="1200" cap="none" spc="0" normalizeH="0" baseline="0" noProof="0" dirty="0">
                  <a:ln>
                    <a:noFill/>
                  </a:ln>
                  <a:solidFill>
                    <a:srgbClr val="5F6062"/>
                  </a:solidFill>
                  <a:effectLst/>
                  <a:uLnTx/>
                  <a:uFillTx/>
                  <a:latin typeface="Arial Narrow"/>
                  <a:ea typeface="+mn-ea"/>
                  <a:cs typeface="Arial Narrow"/>
                </a:rPr>
                <a:t>DECISIONING</a:t>
              </a:r>
            </a:p>
          </p:txBody>
        </p:sp>
        <p:sp>
          <p:nvSpPr>
            <p:cNvPr id="2571307" name="Rectangle 43"/>
            <p:cNvSpPr>
              <a:spLocks noChangeArrowheads="1"/>
            </p:cNvSpPr>
            <p:nvPr/>
          </p:nvSpPr>
          <p:spPr bwMode="auto">
            <a:xfrm flipH="1">
              <a:off x="661602" y="2480225"/>
              <a:ext cx="697435" cy="83001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CENTRAL</a:t>
              </a:r>
            </a:p>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DECISIONING</a:t>
              </a:r>
            </a:p>
          </p:txBody>
        </p:sp>
        <p:grpSp>
          <p:nvGrpSpPr>
            <p:cNvPr id="65" name="Group 64"/>
            <p:cNvGrpSpPr/>
            <p:nvPr/>
          </p:nvGrpSpPr>
          <p:grpSpPr>
            <a:xfrm>
              <a:off x="326248" y="916079"/>
              <a:ext cx="2838112" cy="1481237"/>
              <a:chOff x="193968" y="1590809"/>
              <a:chExt cx="2838112" cy="1481237"/>
            </a:xfrm>
          </p:grpSpPr>
          <p:sp>
            <p:nvSpPr>
              <p:cNvPr id="48" name="Rectangle 28"/>
              <p:cNvSpPr>
                <a:spLocks noChangeArrowheads="1"/>
              </p:cNvSpPr>
              <p:nvPr/>
            </p:nvSpPr>
            <p:spPr bwMode="gray">
              <a:xfrm>
                <a:off x="193968" y="1609919"/>
                <a:ext cx="2838112" cy="1462127"/>
              </a:xfrm>
              <a:prstGeom prst="rect">
                <a:avLst/>
              </a:prstGeom>
              <a:solidFill>
                <a:srgbClr val="EAEAEA"/>
              </a:solidFill>
              <a:ln w="19050" cap="flat" cmpd="sng" algn="ctr">
                <a:solidFill>
                  <a:srgbClr val="5F6062"/>
                </a:solidFill>
                <a:prstDash val="solid"/>
                <a:miter lim="800000"/>
                <a:headEnd type="none" w="med" len="med"/>
                <a:tailEnd type="none" w="med" len="med"/>
              </a:ln>
              <a:effectLst/>
            </p:spPr>
            <p:txBody>
              <a:bodyPr lIns="27445" rIns="27445" anchor="ctr">
                <a:prstTxWarp prst="textNoShape">
                  <a:avLst/>
                </a:prstTxWarp>
              </a:bodyPr>
              <a:lstStyle/>
              <a:p>
                <a:pPr marL="0" marR="0" lvl="0" indent="0" algn="l" defTabSz="677268" rtl="0" eaLnBrk="1" fontAlgn="auto" latinLnBrk="0" hangingPunct="1">
                  <a:lnSpc>
                    <a:spcPct val="90000"/>
                  </a:lnSpc>
                  <a:spcBef>
                    <a:spcPct val="0"/>
                  </a:spcBef>
                  <a:spcAft>
                    <a:spcPts val="0"/>
                  </a:spcAft>
                  <a:buClrTx/>
                  <a:buSzTx/>
                  <a:buFontTx/>
                  <a:buNone/>
                  <a:tabLst/>
                  <a:defRPr/>
                </a:pPr>
                <a:endParaRPr kumimoji="0" lang="en-GB" sz="1600" b="0" i="0" u="none" strike="noStrike" kern="1200" cap="none" spc="0" normalizeH="0" baseline="0" noProof="0" dirty="0">
                  <a:ln>
                    <a:noFill/>
                  </a:ln>
                  <a:solidFill>
                    <a:srgbClr val="5F5F5F"/>
                  </a:solidFill>
                  <a:effectLst/>
                  <a:uLnTx/>
                  <a:uFillTx/>
                  <a:latin typeface="Arial Narrow" pitchFamily="-110" charset="0"/>
                  <a:ea typeface="+mn-ea"/>
                  <a:cs typeface="+mn-cs"/>
                </a:endParaRPr>
              </a:p>
            </p:txBody>
          </p:sp>
          <p:sp>
            <p:nvSpPr>
              <p:cNvPr id="49" name="Rectangle 62"/>
              <p:cNvSpPr>
                <a:spLocks noChangeArrowheads="1"/>
              </p:cNvSpPr>
              <p:nvPr/>
            </p:nvSpPr>
            <p:spPr bwMode="auto">
              <a:xfrm>
                <a:off x="1676581" y="1948582"/>
                <a:ext cx="446035" cy="291639"/>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0" i="0" u="none" strike="noStrike" kern="1200" cap="none" spc="0" normalizeH="0" baseline="0" noProof="0" dirty="0">
                    <a:ln>
                      <a:noFill/>
                    </a:ln>
                    <a:solidFill>
                      <a:srgbClr val="5F6062"/>
                    </a:solidFill>
                    <a:effectLst/>
                    <a:uLnTx/>
                    <a:uFillTx/>
                    <a:latin typeface="Arial Narrow"/>
                    <a:ea typeface="+mn-ea"/>
                    <a:cs typeface="Arial Narrow"/>
                  </a:rPr>
                  <a:t>Distributed</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0" i="0" u="none" strike="noStrike" kern="1200" cap="none" spc="0" normalizeH="0" baseline="0" noProof="0" dirty="0">
                    <a:ln>
                      <a:noFill/>
                    </a:ln>
                    <a:solidFill>
                      <a:srgbClr val="5F6062"/>
                    </a:solidFill>
                    <a:effectLst/>
                    <a:uLnTx/>
                    <a:uFillTx/>
                    <a:latin typeface="Arial Narrow"/>
                    <a:ea typeface="+mn-ea"/>
                    <a:cs typeface="Arial Narrow"/>
                  </a:rPr>
                  <a:t>Decisioning</a:t>
                </a:r>
              </a:p>
            </p:txBody>
          </p:sp>
          <p:sp>
            <p:nvSpPr>
              <p:cNvPr id="50" name="Rectangle 63"/>
              <p:cNvSpPr>
                <a:spLocks noChangeArrowheads="1"/>
              </p:cNvSpPr>
              <p:nvPr/>
            </p:nvSpPr>
            <p:spPr bwMode="auto">
              <a:xfrm>
                <a:off x="1076778" y="2384995"/>
                <a:ext cx="446035" cy="291639"/>
              </a:xfrm>
              <a:prstGeom prst="rect">
                <a:avLst/>
              </a:prstGeom>
              <a:solidFill>
                <a:srgbClr val="DDE3AB"/>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a:ea typeface="+mn-ea"/>
                    <a:cs typeface="Arial Narrow"/>
                  </a:rPr>
                  <a:t>Central</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a:ea typeface="+mn-ea"/>
                    <a:cs typeface="Arial Narrow"/>
                  </a:rPr>
                  <a:t>Processing</a:t>
                </a:r>
              </a:p>
            </p:txBody>
          </p:sp>
          <p:sp>
            <p:nvSpPr>
              <p:cNvPr id="51" name="Rectangle 64"/>
              <p:cNvSpPr>
                <a:spLocks noChangeArrowheads="1"/>
              </p:cNvSpPr>
              <p:nvPr/>
            </p:nvSpPr>
            <p:spPr bwMode="auto">
              <a:xfrm>
                <a:off x="1676581" y="2384995"/>
                <a:ext cx="446035" cy="291639"/>
              </a:xfrm>
              <a:prstGeom prst="rect">
                <a:avLst/>
              </a:prstGeom>
              <a:solidFill>
                <a:srgbClr val="C1CD19"/>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Narrow"/>
                    <a:ea typeface="+mn-ea"/>
                    <a:cs typeface="Arial Narrow"/>
                  </a:rPr>
                  <a:t>Distributed</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Narrow"/>
                    <a:ea typeface="+mn-ea"/>
                    <a:cs typeface="Arial Narrow"/>
                  </a:rPr>
                  <a:t>Processing</a:t>
                </a:r>
              </a:p>
            </p:txBody>
          </p:sp>
          <p:sp>
            <p:nvSpPr>
              <p:cNvPr id="52" name="Rectangle 65"/>
              <p:cNvSpPr>
                <a:spLocks noChangeArrowheads="1"/>
              </p:cNvSpPr>
              <p:nvPr/>
            </p:nvSpPr>
            <p:spPr bwMode="auto">
              <a:xfrm>
                <a:off x="1076778" y="1948582"/>
                <a:ext cx="446035" cy="291639"/>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Narrow"/>
                    <a:ea typeface="+mn-ea"/>
                    <a:cs typeface="Arial Narrow"/>
                  </a:rPr>
                  <a:t>Central </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Arial Narrow"/>
                    <a:ea typeface="+mn-ea"/>
                    <a:cs typeface="Arial Narrow"/>
                  </a:rPr>
                  <a:t>Decisioning</a:t>
                </a:r>
              </a:p>
            </p:txBody>
          </p:sp>
          <p:sp>
            <p:nvSpPr>
              <p:cNvPr id="53" name="Line 66"/>
              <p:cNvSpPr>
                <a:spLocks noChangeShapeType="1"/>
              </p:cNvSpPr>
              <p:nvPr/>
            </p:nvSpPr>
            <p:spPr bwMode="auto">
              <a:xfrm>
                <a:off x="1594303" y="1867514"/>
                <a:ext cx="0" cy="899770"/>
              </a:xfrm>
              <a:prstGeom prst="line">
                <a:avLst/>
              </a:prstGeom>
              <a:noFill/>
              <a:ln w="38100">
                <a:solidFill>
                  <a:schemeClr val="tx1"/>
                </a:solidFill>
                <a:prstDash val="sysDot"/>
                <a:miter lim="800000"/>
                <a:headEnd type="triangle" w="med" len="med"/>
                <a:tailEnd type="triangle" w="med" len="med"/>
              </a:ln>
              <a:effectLst/>
            </p:spPr>
            <p:txBody>
              <a:bodyPr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4" name="Text Box 68"/>
              <p:cNvSpPr txBox="1">
                <a:spLocks noChangeArrowheads="1"/>
              </p:cNvSpPr>
              <p:nvPr/>
            </p:nvSpPr>
            <p:spPr bwMode="auto">
              <a:xfrm>
                <a:off x="1225520" y="1590809"/>
                <a:ext cx="818490" cy="297863"/>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Complex Judgement</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(low volume)</a:t>
                </a:r>
              </a:p>
            </p:txBody>
          </p:sp>
          <p:sp>
            <p:nvSpPr>
              <p:cNvPr id="55" name="Text Box 69"/>
              <p:cNvSpPr txBox="1">
                <a:spLocks noChangeArrowheads="1"/>
              </p:cNvSpPr>
              <p:nvPr/>
            </p:nvSpPr>
            <p:spPr bwMode="auto">
              <a:xfrm>
                <a:off x="1300099" y="2739480"/>
                <a:ext cx="617795" cy="307635"/>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Rules based</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(high volume)</a:t>
                </a:r>
              </a:p>
            </p:txBody>
          </p:sp>
          <p:sp>
            <p:nvSpPr>
              <p:cNvPr id="56" name="Text Box 70"/>
              <p:cNvSpPr txBox="1">
                <a:spLocks noChangeArrowheads="1"/>
              </p:cNvSpPr>
              <p:nvPr/>
            </p:nvSpPr>
            <p:spPr bwMode="auto">
              <a:xfrm>
                <a:off x="560157" y="2188601"/>
                <a:ext cx="515262" cy="415306"/>
              </a:xfrm>
              <a:prstGeom prst="rect">
                <a:avLst/>
              </a:prstGeom>
              <a:noFill/>
              <a:ln w="6350">
                <a:noFill/>
                <a:miter lim="800000"/>
                <a:headEnd/>
                <a:tailEnd/>
              </a:ln>
              <a:effectLst/>
            </p:spPr>
            <p:txBody>
              <a:bodyPr wrap="square">
                <a:prstTxWarp prst="textNoShape">
                  <a:avLst/>
                </a:prstTxWarp>
                <a:spAutoFit/>
              </a:bodyPr>
              <a:lstStyle/>
              <a:p>
                <a:pPr marL="0" marR="0" lvl="0" indent="0" algn="l"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Central Knowledge &amp; Decisioning</a:t>
                </a:r>
              </a:p>
            </p:txBody>
          </p:sp>
          <p:sp>
            <p:nvSpPr>
              <p:cNvPr id="57" name="Text Box 71"/>
              <p:cNvSpPr txBox="1">
                <a:spLocks noChangeArrowheads="1"/>
              </p:cNvSpPr>
              <p:nvPr/>
            </p:nvSpPr>
            <p:spPr bwMode="auto">
              <a:xfrm>
                <a:off x="2159679" y="2194044"/>
                <a:ext cx="512957" cy="415306"/>
              </a:xfrm>
              <a:prstGeom prst="rect">
                <a:avLst/>
              </a:prstGeom>
              <a:noFill/>
              <a:ln w="6350">
                <a:noFill/>
                <a:miter lim="800000"/>
                <a:headEnd/>
                <a:tailEnd/>
              </a:ln>
              <a:effectLst/>
            </p:spPr>
            <p:txBody>
              <a:bodyPr wrap="square">
                <a:prstTxWarp prst="textNoShape">
                  <a:avLst/>
                </a:prstTxWarp>
                <a:spAutoFit/>
              </a:bodyPr>
              <a:lstStyle/>
              <a:p>
                <a:pPr marL="0" marR="0" lvl="0" indent="0" algn="l"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Distributed</a:t>
                </a:r>
              </a:p>
              <a:p>
                <a:pPr marL="0" marR="0" lvl="0" indent="0" algn="l"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Knowledge &amp;</a:t>
                </a:r>
              </a:p>
              <a:p>
                <a:pPr marL="0" marR="0" lvl="0" indent="0" algn="l"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700" b="1" i="0" u="none" strike="noStrike" kern="1200" cap="none" spc="0" normalizeH="0" baseline="0" noProof="0" dirty="0">
                    <a:ln>
                      <a:noFill/>
                    </a:ln>
                    <a:solidFill>
                      <a:srgbClr val="000000"/>
                    </a:solidFill>
                    <a:effectLst/>
                    <a:uLnTx/>
                    <a:uFillTx/>
                    <a:latin typeface="Arial Narrow" pitchFamily="-110" charset="0"/>
                    <a:ea typeface="+mn-ea"/>
                    <a:cs typeface="+mn-cs"/>
                  </a:rPr>
                  <a:t>Authority</a:t>
                </a:r>
              </a:p>
            </p:txBody>
          </p:sp>
          <p:sp>
            <p:nvSpPr>
              <p:cNvPr id="58" name="Line 147"/>
              <p:cNvSpPr>
                <a:spLocks noChangeShapeType="1"/>
              </p:cNvSpPr>
              <p:nvPr/>
            </p:nvSpPr>
            <p:spPr bwMode="auto">
              <a:xfrm rot="5400000">
                <a:off x="1596176" y="1752080"/>
                <a:ext cx="0" cy="1127007"/>
              </a:xfrm>
              <a:prstGeom prst="line">
                <a:avLst/>
              </a:prstGeom>
              <a:noFill/>
              <a:ln w="38100">
                <a:solidFill>
                  <a:schemeClr val="tx1"/>
                </a:solidFill>
                <a:prstDash val="sysDot"/>
                <a:miter lim="800000"/>
                <a:headEnd type="triangle" w="med" len="med"/>
                <a:tailEnd type="triangle" w="med" len="med"/>
              </a:ln>
              <a:effectLst/>
            </p:spPr>
            <p:txBody>
              <a:bodyPr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9" name="Rectangular Callout 58"/>
              <p:cNvSpPr/>
              <p:nvPr/>
            </p:nvSpPr>
            <p:spPr>
              <a:xfrm>
                <a:off x="2274898" y="1643332"/>
                <a:ext cx="728249" cy="388207"/>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pitchFamily="-110" charset="0"/>
                    <a:ea typeface="+mn-ea"/>
                    <a:cs typeface="+mn-cs"/>
                  </a:rPr>
                  <a:t>Ensure consistent information &amp; procedures in place for distributed transactions</a:t>
                </a:r>
              </a:p>
            </p:txBody>
          </p:sp>
          <p:sp>
            <p:nvSpPr>
              <p:cNvPr id="60" name="Rectangular Callout 59"/>
              <p:cNvSpPr/>
              <p:nvPr/>
            </p:nvSpPr>
            <p:spPr>
              <a:xfrm>
                <a:off x="225294" y="1643332"/>
                <a:ext cx="728249" cy="388207"/>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pitchFamily="-110" charset="0"/>
                    <a:ea typeface="+mn-ea"/>
                    <a:cs typeface="+mn-cs"/>
                  </a:rPr>
                  <a:t>Group specialists and experts to provide central planning and decision making</a:t>
                </a:r>
              </a:p>
            </p:txBody>
          </p:sp>
          <p:sp>
            <p:nvSpPr>
              <p:cNvPr id="61" name="Rectangular Callout 60"/>
              <p:cNvSpPr/>
              <p:nvPr/>
            </p:nvSpPr>
            <p:spPr>
              <a:xfrm>
                <a:off x="225294" y="2653983"/>
                <a:ext cx="728249" cy="388207"/>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pitchFamily="-110" charset="0"/>
                    <a:ea typeface="+mn-ea"/>
                    <a:cs typeface="+mn-cs"/>
                  </a:rPr>
                  <a:t>Optimize centralized factory processing, maximize STP &amp; standards</a:t>
                </a:r>
              </a:p>
            </p:txBody>
          </p:sp>
          <p:sp>
            <p:nvSpPr>
              <p:cNvPr id="62" name="Rectangular Callout 61"/>
              <p:cNvSpPr/>
              <p:nvPr/>
            </p:nvSpPr>
            <p:spPr>
              <a:xfrm>
                <a:off x="2274898" y="2653983"/>
                <a:ext cx="728249" cy="388207"/>
              </a:xfrm>
              <a:prstGeom prst="wedgeRectCallout">
                <a:avLst>
                  <a:gd name="adj1" fmla="val -72357"/>
                  <a:gd name="adj2" fmla="val -57020"/>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Narrow" pitchFamily="-110" charset="0"/>
                    <a:ea typeface="+mn-ea"/>
                    <a:cs typeface="+mn-cs"/>
                  </a:rPr>
                  <a:t>Distributed access to local or self-service transaction processing  </a:t>
                </a:r>
              </a:p>
            </p:txBody>
          </p:sp>
        </p:grpSp>
      </p:grpSp>
      <p:sp>
        <p:nvSpPr>
          <p:cNvPr id="44" name="Title 1"/>
          <p:cNvSpPr txBox="1">
            <a:spLocks/>
          </p:cNvSpPr>
          <p:nvPr/>
        </p:nvSpPr>
        <p:spPr>
          <a:xfrm>
            <a:off x="2429274" y="6060358"/>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 Example approaches associated with an attribution</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29A7E30A-945E-4B17-8B70-90A6EF133D10}"/>
              </a:ext>
            </a:extLst>
          </p:cNvPr>
          <p:cNvSpPr>
            <a:spLocks noGrp="1"/>
          </p:cNvSpPr>
          <p:nvPr>
            <p:ph type="title"/>
          </p:nvPr>
        </p:nvSpPr>
        <p:spPr>
          <a:xfrm>
            <a:off x="1679729" y="179307"/>
            <a:ext cx="8834130" cy="744903"/>
          </a:xfrm>
        </p:spPr>
        <p:txBody>
          <a:bodyPr>
            <a:normAutofit/>
          </a:bodyPr>
          <a:lstStyle/>
          <a:p>
            <a:r>
              <a:rPr lang="nl-NL" sz="2000" b="1" dirty="0"/>
              <a:t>THE BIAN SPECIFICATION CAN BE AUGMENTED: FEATURE ATTRIBUTION</a:t>
            </a:r>
            <a:endParaRPr lang="en-GB" sz="1800" dirty="0"/>
          </a:p>
        </p:txBody>
      </p:sp>
      <p:pic>
        <p:nvPicPr>
          <p:cNvPr id="45" name="Picture 7">
            <a:extLst>
              <a:ext uri="{FF2B5EF4-FFF2-40B4-BE49-F238E27FC236}">
                <a16:creationId xmlns:a16="http://schemas.microsoft.com/office/drawing/2014/main" id="{982EA27D-3F29-43B4-A82C-715D578FF567}"/>
              </a:ext>
            </a:extLst>
          </p:cNvPr>
          <p:cNvPicPr>
            <a:picLocks noChangeAspect="1"/>
          </p:cNvPicPr>
          <p:nvPr/>
        </p:nvPicPr>
        <p:blipFill>
          <a:blip r:embed="rId3"/>
          <a:stretch>
            <a:fillRect/>
          </a:stretch>
        </p:blipFill>
        <p:spPr>
          <a:xfrm>
            <a:off x="609680" y="6558947"/>
            <a:ext cx="242309" cy="224435"/>
          </a:xfrm>
          <a:prstGeom prst="rect">
            <a:avLst/>
          </a:prstGeom>
        </p:spPr>
      </p:pic>
      <p:sp>
        <p:nvSpPr>
          <p:cNvPr id="46" name="Text Placeholder 15">
            <a:extLst>
              <a:ext uri="{FF2B5EF4-FFF2-40B4-BE49-F238E27FC236}">
                <a16:creationId xmlns:a16="http://schemas.microsoft.com/office/drawing/2014/main" id="{354ED692-9EAF-448A-8616-36A3D2BEDBC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GB" dirty="0"/>
              <a:t>Fig. 70</a:t>
            </a: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68"/>
          <p:cNvGrpSpPr/>
          <p:nvPr/>
        </p:nvGrpSpPr>
        <p:grpSpPr>
          <a:xfrm>
            <a:off x="109516" y="550267"/>
            <a:ext cx="11891934" cy="5904656"/>
            <a:chOff x="661602" y="1805840"/>
            <a:chExt cx="8041224" cy="4288400"/>
          </a:xfrm>
        </p:grpSpPr>
        <p:sp>
          <p:nvSpPr>
            <p:cNvPr id="2571267" name="Rectangle 3"/>
            <p:cNvSpPr>
              <a:spLocks noChangeArrowheads="1"/>
            </p:cNvSpPr>
            <p:nvPr/>
          </p:nvSpPr>
          <p:spPr bwMode="auto">
            <a:xfrm>
              <a:off x="1414097" y="3408226"/>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mn-ea"/>
                  <a:cs typeface="+mn-cs"/>
                </a:rPr>
                <a:t>Consolidate transaction processing in a shared/central facility.  Minimize variations, maximize automation and ensure effective access from across the organization.</a:t>
              </a:r>
            </a:p>
          </p:txBody>
        </p:sp>
        <p:sp>
          <p:nvSpPr>
            <p:cNvPr id="2571268" name="Rectangle 4"/>
            <p:cNvSpPr>
              <a:spLocks noChangeArrowheads="1"/>
            </p:cNvSpPr>
            <p:nvPr/>
          </p:nvSpPr>
          <p:spPr bwMode="auto">
            <a:xfrm>
              <a:off x="1414097" y="4336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mn-ea"/>
                  <a:cs typeface="+mn-cs"/>
                </a:rPr>
                <a:t>Support automated rules based transactional decisions at distributed points across the organization (e.g. at branches) with structured procedures, standard information and decision criteria.</a:t>
              </a:r>
            </a:p>
          </p:txBody>
        </p:sp>
        <p:sp>
          <p:nvSpPr>
            <p:cNvPr id="2571269" name="Rectangle 5"/>
            <p:cNvSpPr>
              <a:spLocks noChangeArrowheads="1"/>
            </p:cNvSpPr>
            <p:nvPr/>
          </p:nvSpPr>
          <p:spPr bwMode="auto">
            <a:xfrm>
              <a:off x="1414097" y="5264227"/>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mn-ea"/>
                  <a:cs typeface="+mn-cs"/>
                </a:rPr>
                <a:t>Support local specialist decision making for high value and/or experienced based negotiation with effective procedures and information provisioning.</a:t>
              </a:r>
            </a:p>
          </p:txBody>
        </p:sp>
        <p:sp>
          <p:nvSpPr>
            <p:cNvPr id="2571300" name="Rectangle 36"/>
            <p:cNvSpPr>
              <a:spLocks noChangeArrowheads="1"/>
            </p:cNvSpPr>
            <p:nvPr/>
          </p:nvSpPr>
          <p:spPr bwMode="auto">
            <a:xfrm>
              <a:off x="1414097" y="2480225"/>
              <a:ext cx="1756415" cy="830013"/>
            </a:xfrm>
            <a:prstGeom prst="rect">
              <a:avLst/>
            </a:prstGeom>
            <a:solidFill>
              <a:schemeClr val="bg1">
                <a:lumMod val="50000"/>
              </a:schemeClr>
            </a:solidFill>
            <a:ln w="28575">
              <a:noFill/>
              <a:miter lim="800000"/>
              <a:headEnd/>
              <a:tailEnd/>
            </a:ln>
            <a:effectLst/>
          </p:spPr>
          <p:txBody>
            <a:bodyPr lIns="45741" tIns="0" rIns="45741" bIns="0"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mn-ea"/>
                  <a:cs typeface="+mn-cs"/>
                </a:rPr>
                <a:t>Consolidate skills and expertise at the center.  Ensure appropriate task scheduling/prioritization is in place and provide effective access from across the organization.</a:t>
              </a:r>
            </a:p>
          </p:txBody>
        </p:sp>
        <p:sp>
          <p:nvSpPr>
            <p:cNvPr id="2571270" name="Rectangle 6"/>
            <p:cNvSpPr>
              <a:spLocks noChangeArrowheads="1"/>
            </p:cNvSpPr>
            <p:nvPr/>
          </p:nvSpPr>
          <p:spPr bwMode="auto">
            <a:xfrm>
              <a:off x="3252402"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Operational</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1" name="Rectangle 7"/>
            <p:cNvSpPr>
              <a:spLocks noChangeArrowheads="1"/>
            </p:cNvSpPr>
            <p:nvPr/>
          </p:nvSpPr>
          <p:spPr bwMode="auto">
            <a:xfrm>
              <a:off x="5104599" y="1805840"/>
              <a:ext cx="1748899"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Organizational</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2" name="Rectangle 8"/>
            <p:cNvSpPr>
              <a:spLocks noChangeArrowheads="1"/>
            </p:cNvSpPr>
            <p:nvPr/>
          </p:nvSpPr>
          <p:spPr bwMode="auto">
            <a:xfrm>
              <a:off x="6953928" y="1805840"/>
              <a:ext cx="1748898" cy="595131"/>
            </a:xfrm>
            <a:prstGeom prst="rect">
              <a:avLst/>
            </a:prstGeom>
            <a:solidFill>
              <a:schemeClr val="bg1">
                <a:lumMod val="50000"/>
              </a:schemeClr>
            </a:solidFill>
            <a:ln w="28575">
              <a:noFill/>
              <a:miter lim="800000"/>
              <a:headEnd/>
              <a:tailEnd/>
            </a:ln>
            <a:effectLst/>
          </p:spPr>
          <p:txBody>
            <a:bodyPr wrap="none" anchor="ct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Systems</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Rationalization</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Narrow" charset="0"/>
                  <a:ea typeface="+mn-ea"/>
                  <a:cs typeface="+mn-cs"/>
                </a:rPr>
                <a:t>Approaches</a:t>
              </a:r>
            </a:p>
          </p:txBody>
        </p:sp>
        <p:sp>
          <p:nvSpPr>
            <p:cNvPr id="2571273" name="Rectangle 9"/>
            <p:cNvSpPr>
              <a:spLocks noChangeArrowheads="1"/>
            </p:cNvSpPr>
            <p:nvPr/>
          </p:nvSpPr>
          <p:spPr bwMode="auto">
            <a:xfrm>
              <a:off x="3252402" y="3408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minimize processing variations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streamline/optimize processes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establish effective exception handling</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address potentially conflicting needs and priorities across service subscribers</a:t>
              </a:r>
            </a:p>
          </p:txBody>
        </p:sp>
        <p:sp>
          <p:nvSpPr>
            <p:cNvPr id="2571274" name="Rectangle 10"/>
            <p:cNvSpPr>
              <a:spLocks noChangeArrowheads="1"/>
            </p:cNvSpPr>
            <p:nvPr/>
          </p:nvSpPr>
          <p:spPr bwMode="auto">
            <a:xfrm>
              <a:off x="3252402"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minimize processing variations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streamline/optimize processes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standard information needs and decision criteria are established</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endParaRPr kumimoji="0" lang="en-US" sz="1200" b="0" i="0" u="none" strike="noStrike" kern="1200" cap="none" spc="0" normalizeH="0" baseline="0" noProof="0" dirty="0">
                <a:ln>
                  <a:noFill/>
                </a:ln>
                <a:solidFill>
                  <a:srgbClr val="5F6062"/>
                </a:solidFill>
                <a:effectLst/>
                <a:uLnTx/>
                <a:uFillTx/>
                <a:latin typeface="Arial Narrow" charset="0"/>
                <a:ea typeface="+mn-ea"/>
                <a:cs typeface="+mn-cs"/>
              </a:endParaRPr>
            </a:p>
          </p:txBody>
        </p:sp>
        <p:sp>
          <p:nvSpPr>
            <p:cNvPr id="2571275" name="Rectangle 11"/>
            <p:cNvSpPr>
              <a:spLocks noChangeArrowheads="1"/>
            </p:cNvSpPr>
            <p:nvPr/>
          </p:nvSpPr>
          <p:spPr bwMode="auto">
            <a:xfrm>
              <a:off x="3252402"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authority is delegated to appropriate local units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required skills/qualifications and procedures are in place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activity reporting is supported to continually refine approaches</a:t>
              </a:r>
            </a:p>
          </p:txBody>
        </p:sp>
        <p:sp>
          <p:nvSpPr>
            <p:cNvPr id="2571276" name="Rectangle 12"/>
            <p:cNvSpPr>
              <a:spLocks noChangeArrowheads="1"/>
            </p:cNvSpPr>
            <p:nvPr/>
          </p:nvSpPr>
          <p:spPr bwMode="auto">
            <a:xfrm>
              <a:off x="5101729" y="3408226"/>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simplify tasks/leverage technology to reduce required skills/training levels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implement effective exceptions and escalation handling arrangements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establish optimal work scheduling</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locate to leverage staff demographics</a:t>
              </a:r>
            </a:p>
          </p:txBody>
        </p:sp>
        <p:sp>
          <p:nvSpPr>
            <p:cNvPr id="2571277" name="Rectangle 13"/>
            <p:cNvSpPr>
              <a:spLocks noChangeArrowheads="1"/>
            </p:cNvSpPr>
            <p:nvPr/>
          </p:nvSpPr>
          <p:spPr bwMode="auto">
            <a:xfrm>
              <a:off x="5101729" y="4336226"/>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implement context specific training and support to ensure consistency</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implement access control to ensure qualified parties only participate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leverage self service potential</a:t>
              </a:r>
            </a:p>
          </p:txBody>
        </p:sp>
        <p:sp>
          <p:nvSpPr>
            <p:cNvPr id="2571278" name="Rectangle 14"/>
            <p:cNvSpPr>
              <a:spLocks noChangeArrowheads="1"/>
            </p:cNvSpPr>
            <p:nvPr/>
          </p:nvSpPr>
          <p:spPr bwMode="auto">
            <a:xfrm>
              <a:off x="5101729" y="5264227"/>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establish clear business roles and responsibilities for local interpretation</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staff give priority to high value activities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consider incentive/appraisal tools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performance audit/assurance</a:t>
              </a:r>
            </a:p>
          </p:txBody>
        </p:sp>
        <p:sp>
          <p:nvSpPr>
            <p:cNvPr id="2571279" name="Rectangle 15"/>
            <p:cNvSpPr>
              <a:spLocks noChangeArrowheads="1"/>
            </p:cNvSpPr>
            <p:nvPr/>
          </p:nvSpPr>
          <p:spPr bwMode="auto">
            <a:xfrm>
              <a:off x="6953928" y="3408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eliminate systems/application redundancy</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maximize automation, streamline processing (STP)</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enforce comprehensive technology standards</a:t>
              </a:r>
            </a:p>
          </p:txBody>
        </p:sp>
        <p:sp>
          <p:nvSpPr>
            <p:cNvPr id="2571280" name="Rectangle 16"/>
            <p:cNvSpPr>
              <a:spLocks noChangeArrowheads="1"/>
            </p:cNvSpPr>
            <p:nvPr/>
          </p:nvSpPr>
          <p:spPr bwMode="auto">
            <a:xfrm>
              <a:off x="6953928" y="4336226"/>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deploy standard rules-based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integrated, standards-based process design and data management is employed in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leverage CBT and workflow systems capabilities</a:t>
              </a:r>
            </a:p>
          </p:txBody>
        </p:sp>
        <p:sp>
          <p:nvSpPr>
            <p:cNvPr id="2571281" name="Rectangle 17"/>
            <p:cNvSpPr>
              <a:spLocks noChangeArrowheads="1"/>
            </p:cNvSpPr>
            <p:nvPr/>
          </p:nvSpPr>
          <p:spPr bwMode="auto">
            <a:xfrm>
              <a:off x="6953928" y="5264227"/>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deploy standard decision support, analysis and information distribution systems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integrate transaction capture and reporting systems to support audit/assurance reporting</a:t>
              </a:r>
            </a:p>
          </p:txBody>
        </p:sp>
        <p:sp>
          <p:nvSpPr>
            <p:cNvPr id="2571301" name="Rectangle 37"/>
            <p:cNvSpPr>
              <a:spLocks noChangeArrowheads="1"/>
            </p:cNvSpPr>
            <p:nvPr/>
          </p:nvSpPr>
          <p:spPr bwMode="auto">
            <a:xfrm>
              <a:off x="3252402"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eliminate duplicate units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consolidate operational resources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define/leverage best practices</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establish shared service prioritization approach</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ensure access and adoption</a:t>
              </a:r>
            </a:p>
          </p:txBody>
        </p:sp>
        <p:sp>
          <p:nvSpPr>
            <p:cNvPr id="2571302" name="Rectangle 38"/>
            <p:cNvSpPr>
              <a:spLocks noChangeArrowheads="1"/>
            </p:cNvSpPr>
            <p:nvPr/>
          </p:nvSpPr>
          <p:spPr bwMode="auto">
            <a:xfrm>
              <a:off x="5101729" y="2480225"/>
              <a:ext cx="1748899"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establish skills/expertise-based centers of excellence</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define roles and responsibilities that leverage high value staff</a:t>
              </a:r>
            </a:p>
          </p:txBody>
        </p:sp>
        <p:sp>
          <p:nvSpPr>
            <p:cNvPr id="2571303" name="Rectangle 39"/>
            <p:cNvSpPr>
              <a:spLocks noChangeArrowheads="1"/>
            </p:cNvSpPr>
            <p:nvPr/>
          </p:nvSpPr>
          <p:spPr bwMode="auto">
            <a:xfrm>
              <a:off x="6953928" y="2480225"/>
              <a:ext cx="1748898" cy="830013"/>
            </a:xfrm>
            <a:prstGeom prst="rect">
              <a:avLst/>
            </a:prstGeom>
            <a:solidFill>
              <a:schemeClr val="bg1">
                <a:lumMod val="95000"/>
              </a:schemeClr>
            </a:solidFill>
            <a:ln w="28575">
              <a:noFill/>
              <a:miter lim="800000"/>
              <a:headEnd/>
              <a:tailEnd/>
            </a:ln>
            <a:effectLst/>
          </p:spPr>
          <p:txBody>
            <a:bodyPr lIns="45741" rIns="45741" anchor="ctr">
              <a:prstTxWarp prst="textNoShape">
                <a:avLst/>
              </a:prstTxWarp>
            </a:bodyPr>
            <a:lstStyle/>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provide dedicated function specific support systems (likely to be function specialized)</a:t>
              </a:r>
            </a:p>
            <a:p>
              <a:pPr marL="114357" marR="0" lvl="0" indent="-114357" algn="l" defTabSz="677268" rtl="0" eaLnBrk="1" fontAlgn="auto" latinLnBrk="0" hangingPunct="1">
                <a:lnSpc>
                  <a:spcPct val="90000"/>
                </a:lnSpc>
                <a:spcBef>
                  <a:spcPts val="0"/>
                </a:spcBef>
                <a:spcAft>
                  <a:spcPts val="0"/>
                </a:spcAft>
                <a:buClr>
                  <a:srgbClr val="000066"/>
                </a:buClr>
                <a:buSzPct val="120000"/>
                <a:buFont typeface="Wingdings" charset="2"/>
                <a:buChar char="§"/>
                <a:tabLst/>
                <a:defRPr/>
              </a:pPr>
              <a:r>
                <a:rPr kumimoji="0" lang="en-US" sz="1200" b="0" i="0" u="none" strike="noStrike" kern="1200" cap="none" spc="0" normalizeH="0" baseline="0" noProof="0" dirty="0">
                  <a:ln>
                    <a:noFill/>
                  </a:ln>
                  <a:solidFill>
                    <a:srgbClr val="5F6062"/>
                  </a:solidFill>
                  <a:effectLst/>
                  <a:uLnTx/>
                  <a:uFillTx/>
                  <a:latin typeface="Arial Narrow" charset="0"/>
                  <a:ea typeface="+mn-ea"/>
                  <a:cs typeface="+mn-cs"/>
                </a:rPr>
                <a:t>provide request capture and result distribution capabilities to link to the broader business community</a:t>
              </a:r>
            </a:p>
          </p:txBody>
        </p:sp>
        <p:sp>
          <p:nvSpPr>
            <p:cNvPr id="2571304" name="Rectangle 40"/>
            <p:cNvSpPr>
              <a:spLocks noChangeArrowheads="1"/>
            </p:cNvSpPr>
            <p:nvPr/>
          </p:nvSpPr>
          <p:spPr bwMode="auto">
            <a:xfrm>
              <a:off x="661602" y="3408226"/>
              <a:ext cx="697435" cy="830013"/>
            </a:xfrm>
            <a:prstGeom prst="rect">
              <a:avLst/>
            </a:prstGeom>
            <a:solidFill>
              <a:srgbClr val="DDE3AB"/>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200" b="1" i="0" u="none" strike="noStrike" kern="1200" cap="none" spc="0" normalizeH="0" baseline="0" noProof="0" dirty="0">
                  <a:ln>
                    <a:noFill/>
                  </a:ln>
                  <a:solidFill>
                    <a:srgbClr val="000000"/>
                  </a:solidFill>
                  <a:effectLst/>
                  <a:uLnTx/>
                  <a:uFillTx/>
                  <a:latin typeface="Arial Narrow"/>
                  <a:ea typeface="+mn-ea"/>
                  <a:cs typeface="Arial Narrow"/>
                </a:rPr>
                <a:t>CENTRAL</a:t>
              </a:r>
            </a:p>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200" b="1" i="0" u="none" strike="noStrike" kern="1200" cap="none" spc="0" normalizeH="0" baseline="0" noProof="0" dirty="0">
                  <a:ln>
                    <a:noFill/>
                  </a:ln>
                  <a:solidFill>
                    <a:srgbClr val="000000"/>
                  </a:solidFill>
                  <a:effectLst/>
                  <a:uLnTx/>
                  <a:uFillTx/>
                  <a:latin typeface="Arial Narrow"/>
                  <a:ea typeface="+mn-ea"/>
                  <a:cs typeface="Arial Narrow"/>
                </a:rPr>
                <a:t>PROCESSING</a:t>
              </a:r>
            </a:p>
          </p:txBody>
        </p:sp>
        <p:sp>
          <p:nvSpPr>
            <p:cNvPr id="2571305" name="Rectangle 41"/>
            <p:cNvSpPr>
              <a:spLocks noChangeArrowheads="1"/>
            </p:cNvSpPr>
            <p:nvPr/>
          </p:nvSpPr>
          <p:spPr bwMode="auto">
            <a:xfrm flipH="1">
              <a:off x="661602" y="4336227"/>
              <a:ext cx="697435" cy="830013"/>
            </a:xfrm>
            <a:prstGeom prst="rect">
              <a:avLst/>
            </a:prstGeom>
            <a:solidFill>
              <a:srgbClr val="C1CD19"/>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DISTRIBUTED</a:t>
              </a:r>
            </a:p>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PROCESSING</a:t>
              </a:r>
            </a:p>
          </p:txBody>
        </p:sp>
        <p:sp>
          <p:nvSpPr>
            <p:cNvPr id="2571306" name="Rectangle 42"/>
            <p:cNvSpPr>
              <a:spLocks noChangeArrowheads="1"/>
            </p:cNvSpPr>
            <p:nvPr/>
          </p:nvSpPr>
          <p:spPr bwMode="auto">
            <a:xfrm>
              <a:off x="661602" y="5264227"/>
              <a:ext cx="697435" cy="830013"/>
            </a:xfrm>
            <a:prstGeom prst="rect">
              <a:avLst/>
            </a:prstGeom>
            <a:solidFill>
              <a:srgbClr val="68C8C6"/>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200" b="1" i="0" u="none" strike="noStrike" kern="1200" cap="none" spc="0" normalizeH="0" baseline="0" noProof="0" dirty="0">
                  <a:ln>
                    <a:noFill/>
                  </a:ln>
                  <a:solidFill>
                    <a:srgbClr val="5F6062"/>
                  </a:solidFill>
                  <a:effectLst/>
                  <a:uLnTx/>
                  <a:uFillTx/>
                  <a:latin typeface="Arial Narrow"/>
                  <a:ea typeface="+mn-ea"/>
                  <a:cs typeface="Arial Narrow"/>
                </a:rPr>
                <a:t>DISTRIBUTED</a:t>
              </a:r>
            </a:p>
            <a:p>
              <a:pPr marL="0" marR="0" lvl="0" indent="0" algn="l" defTabSz="677268" rtl="0" eaLnBrk="1" fontAlgn="auto" latinLnBrk="0" hangingPunct="1">
                <a:lnSpc>
                  <a:spcPct val="100000"/>
                </a:lnSpc>
                <a:spcBef>
                  <a:spcPct val="0"/>
                </a:spcBef>
                <a:spcAft>
                  <a:spcPts val="0"/>
                </a:spcAft>
                <a:buClrTx/>
                <a:buSzTx/>
                <a:buFontTx/>
                <a:buNone/>
                <a:tabLst/>
                <a:defRPr/>
              </a:pPr>
              <a:r>
                <a:rPr kumimoji="0" lang="en-US" sz="1200" b="1" i="0" u="none" strike="noStrike" kern="1200" cap="none" spc="0" normalizeH="0" baseline="0" noProof="0" dirty="0">
                  <a:ln>
                    <a:noFill/>
                  </a:ln>
                  <a:solidFill>
                    <a:srgbClr val="5F6062"/>
                  </a:solidFill>
                  <a:effectLst/>
                  <a:uLnTx/>
                  <a:uFillTx/>
                  <a:latin typeface="Arial Narrow"/>
                  <a:ea typeface="+mn-ea"/>
                  <a:cs typeface="Arial Narrow"/>
                </a:rPr>
                <a:t>DECISIONING</a:t>
              </a:r>
            </a:p>
          </p:txBody>
        </p:sp>
        <p:sp>
          <p:nvSpPr>
            <p:cNvPr id="2571307" name="Rectangle 43"/>
            <p:cNvSpPr>
              <a:spLocks noChangeArrowheads="1"/>
            </p:cNvSpPr>
            <p:nvPr/>
          </p:nvSpPr>
          <p:spPr bwMode="auto">
            <a:xfrm flipH="1">
              <a:off x="661602" y="2480225"/>
              <a:ext cx="697435" cy="830013"/>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36017" tIns="0" rIns="0" bIns="0" rtlCol="0" anchor="ctr"/>
            <a:lstStyle/>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CENTRAL</a:t>
              </a:r>
            </a:p>
            <a:p>
              <a:pPr marL="0" marR="0" lvl="0" indent="0" algn="l" defTabSz="677268" rtl="0" eaLnBrk="1" fontAlgn="auto" latinLnBrk="0" hangingPunct="1">
                <a:lnSpc>
                  <a:spcPct val="100000"/>
                </a:lnSpc>
                <a:spcBef>
                  <a:spcPct val="0"/>
                </a:spcBef>
                <a:spcAft>
                  <a:spcPts val="0"/>
                </a:spcAft>
                <a:buClrTx/>
                <a:buSzTx/>
                <a:buFont typeface="Wingdings" charset="2"/>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DECISIONING</a:t>
              </a:r>
            </a:p>
          </p:txBody>
        </p:sp>
      </p:grpSp>
      <p:sp>
        <p:nvSpPr>
          <p:cNvPr id="4" name="Titel 3">
            <a:extLst>
              <a:ext uri="{FF2B5EF4-FFF2-40B4-BE49-F238E27FC236}">
                <a16:creationId xmlns:a16="http://schemas.microsoft.com/office/drawing/2014/main" id="{29A7E30A-945E-4B17-8B70-90A6EF133D10}"/>
              </a:ext>
            </a:extLst>
          </p:cNvPr>
          <p:cNvSpPr>
            <a:spLocks noGrp="1"/>
          </p:cNvSpPr>
          <p:nvPr>
            <p:ph type="title"/>
          </p:nvPr>
        </p:nvSpPr>
        <p:spPr>
          <a:xfrm>
            <a:off x="1679729" y="114904"/>
            <a:ext cx="8834130" cy="744903"/>
          </a:xfrm>
        </p:spPr>
        <p:txBody>
          <a:bodyPr>
            <a:normAutofit/>
          </a:bodyPr>
          <a:lstStyle/>
          <a:p>
            <a:r>
              <a:rPr lang="nl-NL" sz="2000" b="1" dirty="0"/>
              <a:t>THE BIAN SPECIFICATION CAN BE AUGMENTED: FEATURE ATTRIBUTION</a:t>
            </a:r>
            <a:endParaRPr lang="en-GB" sz="1800" dirty="0"/>
          </a:p>
        </p:txBody>
      </p:sp>
      <p:sp>
        <p:nvSpPr>
          <p:cNvPr id="47" name="Round Same Side Corner Rectangle 46">
            <a:extLst>
              <a:ext uri="{FF2B5EF4-FFF2-40B4-BE49-F238E27FC236}">
                <a16:creationId xmlns:a16="http://schemas.microsoft.com/office/drawing/2014/main" id="{4CEBA106-9121-3843-8C00-6470BD462210}"/>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3" name="Graphic 62" descr="Research">
            <a:extLst>
              <a:ext uri="{FF2B5EF4-FFF2-40B4-BE49-F238E27FC236}">
                <a16:creationId xmlns:a16="http://schemas.microsoft.com/office/drawing/2014/main" id="{C1776A33-EDC8-2949-966E-2E774124FAC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253157605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6"/>
          <p:cNvGrpSpPr>
            <a:grpSpLocks noChangeAspect="1"/>
          </p:cNvGrpSpPr>
          <p:nvPr/>
        </p:nvGrpSpPr>
        <p:grpSpPr>
          <a:xfrm>
            <a:off x="957864" y="1066275"/>
            <a:ext cx="11134398" cy="4949574"/>
            <a:chOff x="5835779" y="2803082"/>
            <a:chExt cx="3451122" cy="1534127"/>
          </a:xfrm>
        </p:grpSpPr>
        <p:sp>
          <p:nvSpPr>
            <p:cNvPr id="48" name="Rectangle 28"/>
            <p:cNvSpPr>
              <a:spLocks noChangeArrowheads="1"/>
            </p:cNvSpPr>
            <p:nvPr/>
          </p:nvSpPr>
          <p:spPr bwMode="gray">
            <a:xfrm>
              <a:off x="5835779" y="2803082"/>
              <a:ext cx="2977870" cy="1534127"/>
            </a:xfrm>
            <a:prstGeom prst="rect">
              <a:avLst/>
            </a:prstGeom>
            <a:solidFill>
              <a:schemeClr val="bg1">
                <a:lumMod val="95000"/>
              </a:schemeClr>
            </a:solidFill>
            <a:ln w="9525">
              <a:noFill/>
              <a:miter lim="800000"/>
              <a:headEnd/>
              <a:tailEnd/>
            </a:ln>
            <a:effectLst>
              <a:outerShdw blurRad="63500" dist="38099" dir="7140000" algn="ctr" rotWithShape="0">
                <a:schemeClr val="tx1">
                  <a:alpha val="74998"/>
                </a:schemeClr>
              </a:outerShdw>
            </a:effectLst>
          </p:spPr>
          <p:txBody>
            <a:bodyPr lIns="27445" rIns="27445" anchor="ctr">
              <a:prstTxWarp prst="textNoShape">
                <a:avLst/>
              </a:prstTxWarp>
            </a:bodyPr>
            <a:lstStyle/>
            <a:p>
              <a:pPr marL="0" marR="0" lvl="0" indent="0" algn="ctr" defTabSz="677268" rtl="0" eaLnBrk="1" fontAlgn="auto" latinLnBrk="0" hangingPunct="1">
                <a:lnSpc>
                  <a:spcPct val="90000"/>
                </a:lnSpc>
                <a:spcBef>
                  <a:spcPct val="0"/>
                </a:spcBef>
                <a:spcAft>
                  <a:spcPts val="0"/>
                </a:spcAft>
                <a:buClrTx/>
                <a:buSzTx/>
                <a:buFontTx/>
                <a:buNone/>
                <a:tabLst/>
                <a:defRPr/>
              </a:pPr>
              <a:endParaRPr kumimoji="0" lang="en-GB" sz="4400" b="1" i="0" u="none" strike="noStrike" kern="1200" cap="none" spc="0" normalizeH="0" baseline="0" noProof="0" dirty="0">
                <a:ln>
                  <a:noFill/>
                </a:ln>
                <a:solidFill>
                  <a:srgbClr val="5F5F5F"/>
                </a:solidFill>
                <a:effectLst/>
                <a:uLnTx/>
                <a:uFillTx/>
                <a:latin typeface="Arial Narrow" pitchFamily="-110" charset="0"/>
                <a:ea typeface="+mn-ea"/>
                <a:cs typeface="+mn-cs"/>
              </a:endParaRPr>
            </a:p>
          </p:txBody>
        </p:sp>
        <p:sp>
          <p:nvSpPr>
            <p:cNvPr id="49" name="Rectangle 62"/>
            <p:cNvSpPr>
              <a:spLocks noChangeArrowheads="1"/>
            </p:cNvSpPr>
            <p:nvPr/>
          </p:nvSpPr>
          <p:spPr bwMode="auto">
            <a:xfrm>
              <a:off x="7362123" y="3175988"/>
              <a:ext cx="467999" cy="306000"/>
            </a:xfrm>
            <a:prstGeom prst="rect">
              <a:avLst/>
            </a:prstGeom>
            <a:solidFill>
              <a:srgbClr val="68C8C6"/>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5F6062"/>
                  </a:solidFill>
                  <a:effectLst/>
                  <a:uLnTx/>
                  <a:uFillTx/>
                  <a:latin typeface="Arial Narrow"/>
                  <a:ea typeface="+mn-ea"/>
                  <a:cs typeface="Arial Narrow"/>
                </a:rPr>
                <a:t>Distributed</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5F6062"/>
                  </a:solidFill>
                  <a:effectLst/>
                  <a:uLnTx/>
                  <a:uFillTx/>
                  <a:latin typeface="Arial Narrow"/>
                  <a:ea typeface="+mn-ea"/>
                  <a:cs typeface="Arial Narrow"/>
                </a:rPr>
                <a:t>Decisioning</a:t>
              </a:r>
            </a:p>
          </p:txBody>
        </p:sp>
        <p:sp>
          <p:nvSpPr>
            <p:cNvPr id="50" name="Rectangle 63"/>
            <p:cNvSpPr>
              <a:spLocks noChangeArrowheads="1"/>
            </p:cNvSpPr>
            <p:nvPr/>
          </p:nvSpPr>
          <p:spPr bwMode="auto">
            <a:xfrm>
              <a:off x="6779630" y="3604614"/>
              <a:ext cx="467999" cy="306000"/>
            </a:xfrm>
            <a:prstGeom prst="rect">
              <a:avLst/>
            </a:prstGeom>
            <a:solidFill>
              <a:srgbClr val="DDE3AB"/>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mn-ea"/>
                  <a:cs typeface="Arial Narrow"/>
                </a:rPr>
                <a:t>Central</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mn-ea"/>
                  <a:cs typeface="Arial Narrow"/>
                </a:rPr>
                <a:t>Processing</a:t>
              </a:r>
            </a:p>
          </p:txBody>
        </p:sp>
        <p:sp>
          <p:nvSpPr>
            <p:cNvPr id="51" name="Rectangle 64"/>
            <p:cNvSpPr>
              <a:spLocks noChangeArrowheads="1"/>
            </p:cNvSpPr>
            <p:nvPr/>
          </p:nvSpPr>
          <p:spPr bwMode="auto">
            <a:xfrm>
              <a:off x="7362123" y="3604614"/>
              <a:ext cx="467999" cy="306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a:ea typeface="+mn-ea"/>
                  <a:cs typeface="Arial Narrow"/>
                </a:rPr>
                <a:t>Distributed</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a:ea typeface="+mn-ea"/>
                  <a:cs typeface="Arial Narrow"/>
                </a:rPr>
                <a:t>Processing</a:t>
              </a:r>
            </a:p>
          </p:txBody>
        </p:sp>
        <p:sp>
          <p:nvSpPr>
            <p:cNvPr id="52" name="Rectangle 65"/>
            <p:cNvSpPr>
              <a:spLocks noChangeArrowheads="1"/>
            </p:cNvSpPr>
            <p:nvPr/>
          </p:nvSpPr>
          <p:spPr bwMode="auto">
            <a:xfrm>
              <a:off x="6779630" y="3175988"/>
              <a:ext cx="467999" cy="306000"/>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a:ea typeface="+mn-ea"/>
                  <a:cs typeface="Arial Narrow"/>
                </a:rPr>
                <a:t>Central </a:t>
              </a:r>
            </a:p>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Narrow"/>
                  <a:ea typeface="+mn-ea"/>
                  <a:cs typeface="Arial Narrow"/>
                </a:rPr>
                <a:t>Decisioning</a:t>
              </a:r>
            </a:p>
          </p:txBody>
        </p:sp>
        <p:sp>
          <p:nvSpPr>
            <p:cNvPr id="53" name="Line 66"/>
            <p:cNvSpPr>
              <a:spLocks noChangeShapeType="1"/>
            </p:cNvSpPr>
            <p:nvPr/>
          </p:nvSpPr>
          <p:spPr bwMode="auto">
            <a:xfrm>
              <a:off x="7305071" y="3073362"/>
              <a:ext cx="0" cy="944078"/>
            </a:xfrm>
            <a:prstGeom prst="line">
              <a:avLst/>
            </a:prstGeom>
            <a:noFill/>
            <a:ln w="57150" cap="flat" cmpd="sng" algn="ctr">
              <a:solidFill>
                <a:schemeClr val="tx1"/>
              </a:solidFill>
              <a:prstDash val="sysDot"/>
              <a:miter lim="800000"/>
              <a:headEnd type="triangle" w="med" len="med"/>
              <a:tailEnd type="triangle" w="med" len="med"/>
            </a:ln>
            <a:effectLst/>
          </p:spPr>
          <p:txBody>
            <a:bodyPr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54" name="Text Box 68"/>
            <p:cNvSpPr txBox="1">
              <a:spLocks noChangeArrowheads="1"/>
            </p:cNvSpPr>
            <p:nvPr/>
          </p:nvSpPr>
          <p:spPr bwMode="auto">
            <a:xfrm>
              <a:off x="7000606" y="2803082"/>
              <a:ext cx="620717" cy="181252"/>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Complex Judgement</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(low volume)</a:t>
              </a:r>
            </a:p>
          </p:txBody>
        </p:sp>
        <p:sp>
          <p:nvSpPr>
            <p:cNvPr id="55" name="Text Box 69"/>
            <p:cNvSpPr txBox="1">
              <a:spLocks noChangeArrowheads="1"/>
            </p:cNvSpPr>
            <p:nvPr/>
          </p:nvSpPr>
          <p:spPr bwMode="auto">
            <a:xfrm>
              <a:off x="6996380" y="3988266"/>
              <a:ext cx="648217" cy="181252"/>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Rules based</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(high volume)</a:t>
              </a:r>
            </a:p>
          </p:txBody>
        </p:sp>
        <p:sp>
          <p:nvSpPr>
            <p:cNvPr id="56" name="Text Box 70"/>
            <p:cNvSpPr txBox="1">
              <a:spLocks noChangeArrowheads="1"/>
            </p:cNvSpPr>
            <p:nvPr/>
          </p:nvSpPr>
          <p:spPr bwMode="auto">
            <a:xfrm>
              <a:off x="6220000" y="3410260"/>
              <a:ext cx="540635" cy="181252"/>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Central Knowledge &amp; Decisioning</a:t>
              </a:r>
            </a:p>
          </p:txBody>
        </p:sp>
        <p:sp>
          <p:nvSpPr>
            <p:cNvPr id="57" name="Text Box 71"/>
            <p:cNvSpPr txBox="1">
              <a:spLocks noChangeArrowheads="1"/>
            </p:cNvSpPr>
            <p:nvPr/>
          </p:nvSpPr>
          <p:spPr bwMode="auto">
            <a:xfrm>
              <a:off x="7898288" y="3415971"/>
              <a:ext cx="538217" cy="257569"/>
            </a:xfrm>
            <a:prstGeom prst="rect">
              <a:avLst/>
            </a:prstGeom>
            <a:noFill/>
            <a:ln w="6350">
              <a:noFill/>
              <a:miter lim="800000"/>
              <a:headEnd/>
              <a:tailEnd/>
            </a:ln>
            <a:effectLst/>
          </p:spPr>
          <p:txBody>
            <a:bodyPr wrap="square">
              <a:prstTxWarp prst="textNoShape">
                <a:avLst/>
              </a:prstTxWarp>
              <a:spAutoFit/>
            </a:bodyPr>
            <a:lstStyle/>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Distributed</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Knowledge &amp;</a:t>
              </a:r>
            </a:p>
            <a:p>
              <a:pPr marL="0" marR="0" lvl="0" indent="0" algn="ctr" defTabSz="677268" rtl="0" eaLnBrk="1" fontAlgn="auto" latinLnBrk="0" hangingPunct="1">
                <a:lnSpc>
                  <a:spcPct val="100000"/>
                </a:lnSpc>
                <a:spcBef>
                  <a:spcPct val="0"/>
                </a:spcBef>
                <a:spcAft>
                  <a:spcPts val="0"/>
                </a:spcAft>
                <a:buClrTx/>
                <a:buSzTx/>
                <a:buFont typeface="Wingdings" pitchFamily="-110" charset="2"/>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Authority</a:t>
              </a:r>
            </a:p>
          </p:txBody>
        </p:sp>
        <p:sp>
          <p:nvSpPr>
            <p:cNvPr id="58" name="Line 147"/>
            <p:cNvSpPr>
              <a:spLocks noChangeShapeType="1"/>
            </p:cNvSpPr>
            <p:nvPr/>
          </p:nvSpPr>
          <p:spPr bwMode="auto">
            <a:xfrm rot="5400000">
              <a:off x="7302317" y="2935811"/>
              <a:ext cx="0" cy="1215370"/>
            </a:xfrm>
            <a:prstGeom prst="line">
              <a:avLst/>
            </a:prstGeom>
            <a:noFill/>
            <a:ln w="57150" cap="flat" cmpd="sng" algn="ctr">
              <a:solidFill>
                <a:schemeClr val="tx1"/>
              </a:solidFill>
              <a:prstDash val="sysDot"/>
              <a:miter lim="800000"/>
              <a:headEnd type="triangle" w="med" len="med"/>
              <a:tailEnd type="triangle" w="med" len="med"/>
            </a:ln>
            <a:effectLst/>
          </p:spPr>
          <p:txBody>
            <a:bodyPr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59" name="Rectangular Callout 58"/>
            <p:cNvSpPr/>
            <p:nvPr/>
          </p:nvSpPr>
          <p:spPr>
            <a:xfrm>
              <a:off x="8019181" y="2838140"/>
              <a:ext cx="764110" cy="407324"/>
            </a:xfrm>
            <a:prstGeom prst="wedgeRectCallout">
              <a:avLst>
                <a:gd name="adj1" fmla="val -74573"/>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Ensure consistent information &amp; procedures in place for distributed transactions</a:t>
              </a:r>
            </a:p>
          </p:txBody>
        </p:sp>
        <p:sp>
          <p:nvSpPr>
            <p:cNvPr id="60" name="Rectangular Callout 59"/>
            <p:cNvSpPr/>
            <p:nvPr/>
          </p:nvSpPr>
          <p:spPr>
            <a:xfrm>
              <a:off x="5868648" y="2838140"/>
              <a:ext cx="764110" cy="407324"/>
            </a:xfrm>
            <a:prstGeom prst="wedgeRectCallout">
              <a:avLst>
                <a:gd name="adj1" fmla="val 70581"/>
                <a:gd name="adj2" fmla="val 44831"/>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Group specialists and experts to provide central planning and decision making</a:t>
              </a:r>
            </a:p>
          </p:txBody>
        </p:sp>
        <p:sp>
          <p:nvSpPr>
            <p:cNvPr id="61" name="Rectangular Callout 60"/>
            <p:cNvSpPr/>
            <p:nvPr/>
          </p:nvSpPr>
          <p:spPr>
            <a:xfrm>
              <a:off x="5868648" y="3898559"/>
              <a:ext cx="764110" cy="407324"/>
            </a:xfrm>
            <a:prstGeom prst="wedgeRectCallout">
              <a:avLst>
                <a:gd name="adj1" fmla="val 67811"/>
                <a:gd name="adj2" fmla="val -53903"/>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Optimize centralized factory processing, maximize STP &amp; standards</a:t>
              </a:r>
            </a:p>
          </p:txBody>
        </p:sp>
        <p:sp>
          <p:nvSpPr>
            <p:cNvPr id="62" name="Rectangular Callout 61"/>
            <p:cNvSpPr/>
            <p:nvPr/>
          </p:nvSpPr>
          <p:spPr>
            <a:xfrm>
              <a:off x="8522791" y="3418428"/>
              <a:ext cx="764110" cy="407324"/>
            </a:xfrm>
            <a:prstGeom prst="wedgeRectCallout">
              <a:avLst>
                <a:gd name="adj1" fmla="val -141330"/>
                <a:gd name="adj2" fmla="val 59417"/>
              </a:avLst>
            </a:prstGeom>
            <a:gradFill rotWithShape="1">
              <a:gsLst>
                <a:gs pos="0">
                  <a:schemeClr val="accent3">
                    <a:lumMod val="20000"/>
                    <a:lumOff val="80000"/>
                  </a:schemeClr>
                </a:gs>
                <a:gs pos="50000">
                  <a:schemeClr val="accent3">
                    <a:lumMod val="40000"/>
                    <a:lumOff val="60000"/>
                  </a:schemeClr>
                </a:gs>
                <a:gs pos="100000">
                  <a:schemeClr val="accent3">
                    <a:lumMod val="75000"/>
                  </a:schemeClr>
                </a:gs>
              </a:gsLst>
              <a:lin ang="18900000" scaled="1"/>
            </a:gradFill>
            <a:ln w="9525">
              <a:solidFill>
                <a:schemeClr val="tx1"/>
              </a:solidFill>
              <a:miter lim="800000"/>
              <a:headEnd/>
              <a:tailEnd/>
            </a:ln>
            <a:effectLst>
              <a:outerShdw blurRad="63500" dist="38099" dir="2700000" algn="ctr" rotWithShape="0">
                <a:schemeClr val="bg2">
                  <a:alpha val="74998"/>
                </a:schemeClr>
              </a:outerShdw>
            </a:effectLst>
          </p:spPr>
          <p:txBody>
            <a:bodyPr lIns="36017" tIns="0" rIns="36017" bIns="0" anchor="ctr" anchorCtr="1">
              <a:prstTxWarp prst="textNoShape">
                <a:avLst/>
              </a:prstTxWarp>
            </a:bodyPr>
            <a:lstStyle/>
            <a:p>
              <a:pPr marL="0" marR="0" lvl="0" indent="0" algn="ctr" defTabSz="677268"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pitchFamily="-110" charset="0"/>
                  <a:ea typeface="+mn-ea"/>
                  <a:cs typeface="+mn-cs"/>
                </a:rPr>
                <a:t>Distributed access to local or self-service transaction processing  </a:t>
              </a:r>
            </a:p>
          </p:txBody>
        </p:sp>
      </p:grpSp>
      <p:sp>
        <p:nvSpPr>
          <p:cNvPr id="45" name="Freeform 44"/>
          <p:cNvSpPr/>
          <p:nvPr/>
        </p:nvSpPr>
        <p:spPr>
          <a:xfrm>
            <a:off x="8358911" y="4419029"/>
            <a:ext cx="3642539" cy="1963886"/>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28575" cap="flat" cmpd="sng" algn="ctr">
            <a:solidFill>
              <a:schemeClr val="bg1">
                <a:lumMod val="50000"/>
              </a:schemeClr>
            </a:solidFill>
            <a:prstDash val="solid"/>
            <a:round/>
            <a:headEnd type="none" w="med" len="med"/>
            <a:tailEnd type="none" w="med" len="med"/>
          </a:ln>
          <a:effectLst>
            <a:outerShdw blurRad="88900" dist="114300" dir="8100000">
              <a:srgbClr val="000000">
                <a:alpha val="63000"/>
              </a:srgbClr>
            </a:outerShdw>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62" name="Freeform 161"/>
          <p:cNvSpPr/>
          <p:nvPr/>
        </p:nvSpPr>
        <p:spPr>
          <a:xfrm>
            <a:off x="9399337" y="4769771"/>
            <a:ext cx="2371174" cy="329173"/>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solidFill>
                <a:effectLst/>
                <a:uLnTx/>
                <a:uFillTx/>
                <a:latin typeface="Arial Narrow"/>
                <a:ea typeface="+mn-ea"/>
                <a:cs typeface="Arial Narrow"/>
              </a:rPr>
              <a:t>   </a:t>
            </a:r>
          </a:p>
        </p:txBody>
      </p:sp>
      <p:sp>
        <p:nvSpPr>
          <p:cNvPr id="163" name="Freeform 162"/>
          <p:cNvSpPr/>
          <p:nvPr/>
        </p:nvSpPr>
        <p:spPr>
          <a:xfrm flipV="1">
            <a:off x="8798942" y="6018727"/>
            <a:ext cx="2983677" cy="33062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64" name="Rectangle 163"/>
          <p:cNvSpPr/>
          <p:nvPr/>
        </p:nvSpPr>
        <p:spPr>
          <a:xfrm>
            <a:off x="8798942" y="5138246"/>
            <a:ext cx="578168" cy="824335"/>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65" name="Rectangle 164"/>
          <p:cNvSpPr/>
          <p:nvPr/>
        </p:nvSpPr>
        <p:spPr>
          <a:xfrm>
            <a:off x="8438627" y="4485997"/>
            <a:ext cx="945750" cy="604403"/>
          </a:xfrm>
          <a:prstGeom prst="rect">
            <a:avLst/>
          </a:prstGeom>
          <a:solidFill>
            <a:srgbClr val="D9D9D9"/>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67" name="Pentagon 166"/>
          <p:cNvSpPr/>
          <p:nvPr/>
        </p:nvSpPr>
        <p:spPr>
          <a:xfrm>
            <a:off x="9399337" y="5138246"/>
            <a:ext cx="614677" cy="824335"/>
          </a:xfrm>
          <a:prstGeom prst="homePlate">
            <a:avLst>
              <a:gd name="adj" fmla="val 12396"/>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68" name="Chevron 167"/>
          <p:cNvSpPr/>
          <p:nvPr/>
        </p:nvSpPr>
        <p:spPr>
          <a:xfrm>
            <a:off x="9962619" y="5138246"/>
            <a:ext cx="653580" cy="824335"/>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69" name="Chevron 168"/>
          <p:cNvSpPr/>
          <p:nvPr/>
        </p:nvSpPr>
        <p:spPr>
          <a:xfrm>
            <a:off x="10562416" y="5138246"/>
            <a:ext cx="653580" cy="824335"/>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70" name="Chevron 169"/>
          <p:cNvSpPr/>
          <p:nvPr/>
        </p:nvSpPr>
        <p:spPr>
          <a:xfrm>
            <a:off x="11162213" y="5138246"/>
            <a:ext cx="653580" cy="824335"/>
          </a:xfrm>
          <a:prstGeom prst="chevron">
            <a:avLst>
              <a:gd name="adj" fmla="val 11525"/>
            </a:avLst>
          </a:prstGeom>
          <a:solidFill>
            <a:srgbClr val="97D9D0"/>
          </a:solidFill>
          <a:ln w="12700"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grpSp>
        <p:nvGrpSpPr>
          <p:cNvPr id="7" name="Group 353"/>
          <p:cNvGrpSpPr/>
          <p:nvPr/>
        </p:nvGrpSpPr>
        <p:grpSpPr>
          <a:xfrm>
            <a:off x="9439709" y="5189168"/>
            <a:ext cx="2318464" cy="710994"/>
            <a:chOff x="1862942" y="4625480"/>
            <a:chExt cx="3015666" cy="1071652"/>
          </a:xfrm>
        </p:grpSpPr>
        <p:sp>
          <p:nvSpPr>
            <p:cNvPr id="150" name="Rectangle 149"/>
            <p:cNvSpPr/>
            <p:nvPr/>
          </p:nvSpPr>
          <p:spPr bwMode="gray">
            <a:xfrm>
              <a:off x="1862942" y="4625480"/>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1" name="Rectangle 150"/>
            <p:cNvSpPr/>
            <p:nvPr/>
          </p:nvSpPr>
          <p:spPr bwMode="gray">
            <a:xfrm>
              <a:off x="1862942" y="5009646"/>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2" name="Rectangle 151"/>
            <p:cNvSpPr/>
            <p:nvPr/>
          </p:nvSpPr>
          <p:spPr bwMode="gray">
            <a:xfrm>
              <a:off x="1862942" y="5393813"/>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3" name="Rectangle 152"/>
            <p:cNvSpPr/>
            <p:nvPr/>
          </p:nvSpPr>
          <p:spPr bwMode="gray">
            <a:xfrm>
              <a:off x="2676145" y="4625480"/>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4" name="Rectangle 153"/>
            <p:cNvSpPr/>
            <p:nvPr/>
          </p:nvSpPr>
          <p:spPr bwMode="gray">
            <a:xfrm>
              <a:off x="2676145" y="5009646"/>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5" name="Rectangle 154"/>
            <p:cNvSpPr/>
            <p:nvPr/>
          </p:nvSpPr>
          <p:spPr bwMode="gray">
            <a:xfrm>
              <a:off x="2676145" y="5393813"/>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6" name="Rectangle 155"/>
            <p:cNvSpPr/>
            <p:nvPr/>
          </p:nvSpPr>
          <p:spPr bwMode="gray">
            <a:xfrm>
              <a:off x="3477813" y="4625480"/>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7" name="Rectangle 156"/>
            <p:cNvSpPr/>
            <p:nvPr/>
          </p:nvSpPr>
          <p:spPr bwMode="gray">
            <a:xfrm>
              <a:off x="3477813" y="5009646"/>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8" name="Rectangle 157"/>
            <p:cNvSpPr/>
            <p:nvPr/>
          </p:nvSpPr>
          <p:spPr bwMode="gray">
            <a:xfrm>
              <a:off x="3477813" y="5393813"/>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59" name="Rectangle 158"/>
            <p:cNvSpPr/>
            <p:nvPr/>
          </p:nvSpPr>
          <p:spPr bwMode="gray">
            <a:xfrm>
              <a:off x="4273713" y="4625480"/>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60" name="Rectangle 159"/>
            <p:cNvSpPr/>
            <p:nvPr/>
          </p:nvSpPr>
          <p:spPr bwMode="gray">
            <a:xfrm>
              <a:off x="4273713" y="5009646"/>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61" name="Rectangle 160"/>
            <p:cNvSpPr/>
            <p:nvPr/>
          </p:nvSpPr>
          <p:spPr bwMode="gray">
            <a:xfrm>
              <a:off x="4273713" y="5393813"/>
              <a:ext cx="604895" cy="30331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ctr" anchorCtr="0"/>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grpSp>
      <p:sp>
        <p:nvSpPr>
          <p:cNvPr id="135" name="Rectangle 134"/>
          <p:cNvSpPr>
            <a:spLocks noChangeAspect="1"/>
          </p:cNvSpPr>
          <p:nvPr/>
        </p:nvSpPr>
        <p:spPr bwMode="gray">
          <a:xfrm>
            <a:off x="8491084" y="4592299"/>
            <a:ext cx="357194" cy="213495"/>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36" name="Rectangle 135"/>
          <p:cNvSpPr>
            <a:spLocks noChangeAspect="1"/>
          </p:cNvSpPr>
          <p:nvPr/>
        </p:nvSpPr>
        <p:spPr bwMode="gray">
          <a:xfrm>
            <a:off x="8942222" y="4592299"/>
            <a:ext cx="357194" cy="213495"/>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37" name="Rectangle 136"/>
          <p:cNvSpPr>
            <a:spLocks noChangeAspect="1"/>
          </p:cNvSpPr>
          <p:nvPr/>
        </p:nvSpPr>
        <p:spPr bwMode="gray">
          <a:xfrm>
            <a:off x="8493569" y="4859715"/>
            <a:ext cx="357194" cy="213495"/>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38" name="Rectangle 137"/>
          <p:cNvSpPr>
            <a:spLocks noChangeAspect="1"/>
          </p:cNvSpPr>
          <p:nvPr/>
        </p:nvSpPr>
        <p:spPr bwMode="gray">
          <a:xfrm>
            <a:off x="8944707" y="4859715"/>
            <a:ext cx="357194" cy="213495"/>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39" name="Rectangle 138"/>
          <p:cNvSpPr/>
          <p:nvPr/>
        </p:nvSpPr>
        <p:spPr bwMode="gray">
          <a:xfrm>
            <a:off x="9462624" y="4853569"/>
            <a:ext cx="668097"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0" name="Rectangle 139"/>
          <p:cNvSpPr/>
          <p:nvPr/>
        </p:nvSpPr>
        <p:spPr bwMode="gray">
          <a:xfrm>
            <a:off x="10199207" y="4853569"/>
            <a:ext cx="668097"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1" name="Rectangle 140"/>
          <p:cNvSpPr/>
          <p:nvPr/>
        </p:nvSpPr>
        <p:spPr bwMode="gray">
          <a:xfrm>
            <a:off x="10935791" y="4853569"/>
            <a:ext cx="668097"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2" name="Rectangle 141"/>
          <p:cNvSpPr/>
          <p:nvPr/>
        </p:nvSpPr>
        <p:spPr bwMode="gray">
          <a:xfrm>
            <a:off x="8855367" y="5185201"/>
            <a:ext cx="465047" cy="15185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3" name="Rectangle 142"/>
          <p:cNvSpPr/>
          <p:nvPr/>
        </p:nvSpPr>
        <p:spPr bwMode="gray">
          <a:xfrm>
            <a:off x="8855367" y="5384579"/>
            <a:ext cx="465047" cy="15185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4" name="Rectangle 143"/>
          <p:cNvSpPr/>
          <p:nvPr/>
        </p:nvSpPr>
        <p:spPr bwMode="gray">
          <a:xfrm>
            <a:off x="8855367" y="5583958"/>
            <a:ext cx="465047" cy="15185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5" name="Rectangle 144"/>
          <p:cNvSpPr/>
          <p:nvPr/>
        </p:nvSpPr>
        <p:spPr bwMode="gray">
          <a:xfrm>
            <a:off x="8855367" y="5783336"/>
            <a:ext cx="465047" cy="151852"/>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6" name="Rectangle 145"/>
          <p:cNvSpPr/>
          <p:nvPr/>
        </p:nvSpPr>
        <p:spPr bwMode="gray">
          <a:xfrm>
            <a:off x="9567960" y="6079282"/>
            <a:ext cx="640780"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7" name="Rectangle 146"/>
          <p:cNvSpPr/>
          <p:nvPr/>
        </p:nvSpPr>
        <p:spPr bwMode="gray">
          <a:xfrm>
            <a:off x="10276130" y="6079282"/>
            <a:ext cx="640780"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8" name="Rectangle 147"/>
          <p:cNvSpPr/>
          <p:nvPr/>
        </p:nvSpPr>
        <p:spPr bwMode="gray">
          <a:xfrm>
            <a:off x="10984300" y="6079282"/>
            <a:ext cx="640780"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49" name="Rectangle 148"/>
          <p:cNvSpPr/>
          <p:nvPr/>
        </p:nvSpPr>
        <p:spPr bwMode="gray">
          <a:xfrm>
            <a:off x="8859791" y="6079282"/>
            <a:ext cx="640780" cy="206636"/>
          </a:xfrm>
          <a:prstGeom prst="rect">
            <a:avLst/>
          </a:prstGeom>
          <a:solidFill>
            <a:srgbClr val="A6A6A6"/>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64" name="Rectangle 97"/>
          <p:cNvSpPr>
            <a:spLocks noChangeArrowheads="1"/>
          </p:cNvSpPr>
          <p:nvPr/>
        </p:nvSpPr>
        <p:spPr bwMode="auto">
          <a:xfrm>
            <a:off x="9506309"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5" name="Rectangle 97"/>
          <p:cNvSpPr>
            <a:spLocks noChangeArrowheads="1"/>
          </p:cNvSpPr>
          <p:nvPr/>
        </p:nvSpPr>
        <p:spPr bwMode="auto">
          <a:xfrm>
            <a:off x="9814901" y="489093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6" name="Rectangle 97"/>
          <p:cNvSpPr>
            <a:spLocks noChangeArrowheads="1"/>
          </p:cNvSpPr>
          <p:nvPr/>
        </p:nvSpPr>
        <p:spPr bwMode="auto">
          <a:xfrm>
            <a:off x="9506309" y="4978199"/>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7" name="Rectangle 97"/>
          <p:cNvSpPr>
            <a:spLocks noChangeArrowheads="1"/>
          </p:cNvSpPr>
          <p:nvPr/>
        </p:nvSpPr>
        <p:spPr bwMode="auto">
          <a:xfrm>
            <a:off x="9814901" y="4978199"/>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8" name="Rectangle 97"/>
          <p:cNvSpPr>
            <a:spLocks noChangeArrowheads="1"/>
          </p:cNvSpPr>
          <p:nvPr/>
        </p:nvSpPr>
        <p:spPr bwMode="auto">
          <a:xfrm>
            <a:off x="10243016"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9" name="Rectangle 97"/>
          <p:cNvSpPr>
            <a:spLocks noChangeArrowheads="1"/>
          </p:cNvSpPr>
          <p:nvPr/>
        </p:nvSpPr>
        <p:spPr bwMode="auto">
          <a:xfrm>
            <a:off x="10551608" y="4890932"/>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0" name="Rectangle 97"/>
          <p:cNvSpPr>
            <a:spLocks noChangeArrowheads="1"/>
          </p:cNvSpPr>
          <p:nvPr/>
        </p:nvSpPr>
        <p:spPr bwMode="auto">
          <a:xfrm>
            <a:off x="10243016" y="4978199"/>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1" name="Rectangle 97"/>
          <p:cNvSpPr>
            <a:spLocks noChangeArrowheads="1"/>
          </p:cNvSpPr>
          <p:nvPr/>
        </p:nvSpPr>
        <p:spPr bwMode="auto">
          <a:xfrm>
            <a:off x="10551608" y="4978199"/>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2" name="Rectangle 97"/>
          <p:cNvSpPr>
            <a:spLocks noChangeArrowheads="1"/>
          </p:cNvSpPr>
          <p:nvPr/>
        </p:nvSpPr>
        <p:spPr bwMode="auto">
          <a:xfrm>
            <a:off x="10979722"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3" name="Rectangle 97"/>
          <p:cNvSpPr>
            <a:spLocks noChangeArrowheads="1"/>
          </p:cNvSpPr>
          <p:nvPr/>
        </p:nvSpPr>
        <p:spPr bwMode="auto">
          <a:xfrm>
            <a:off x="11288313"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4" name="Rectangle 97"/>
          <p:cNvSpPr>
            <a:spLocks noChangeArrowheads="1"/>
          </p:cNvSpPr>
          <p:nvPr/>
        </p:nvSpPr>
        <p:spPr bwMode="auto">
          <a:xfrm>
            <a:off x="10979722" y="4978199"/>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5" name="Rectangle 97"/>
          <p:cNvSpPr>
            <a:spLocks noChangeArrowheads="1"/>
          </p:cNvSpPr>
          <p:nvPr/>
        </p:nvSpPr>
        <p:spPr bwMode="auto">
          <a:xfrm>
            <a:off x="11288313" y="4978199"/>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6" name="Rectangle 75"/>
          <p:cNvSpPr>
            <a:spLocks noChangeArrowheads="1"/>
          </p:cNvSpPr>
          <p:nvPr/>
        </p:nvSpPr>
        <p:spPr bwMode="auto">
          <a:xfrm>
            <a:off x="8982575"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7" name="Rectangle 97"/>
          <p:cNvSpPr>
            <a:spLocks noChangeArrowheads="1"/>
          </p:cNvSpPr>
          <p:nvPr/>
        </p:nvSpPr>
        <p:spPr bwMode="auto">
          <a:xfrm>
            <a:off x="8982575" y="4974233"/>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8" name="Rectangle 97"/>
          <p:cNvSpPr>
            <a:spLocks noChangeArrowheads="1"/>
          </p:cNvSpPr>
          <p:nvPr/>
        </p:nvSpPr>
        <p:spPr bwMode="auto">
          <a:xfrm>
            <a:off x="8954324" y="5196369"/>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9" name="Rectangle 97"/>
          <p:cNvSpPr>
            <a:spLocks noChangeArrowheads="1"/>
          </p:cNvSpPr>
          <p:nvPr/>
        </p:nvSpPr>
        <p:spPr bwMode="auto">
          <a:xfrm>
            <a:off x="8954324" y="5267769"/>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0" name="Rectangle 97"/>
          <p:cNvSpPr>
            <a:spLocks noChangeArrowheads="1"/>
          </p:cNvSpPr>
          <p:nvPr/>
        </p:nvSpPr>
        <p:spPr bwMode="auto">
          <a:xfrm>
            <a:off x="9597582"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1" name="Rectangle 97"/>
          <p:cNvSpPr>
            <a:spLocks noChangeArrowheads="1"/>
          </p:cNvSpPr>
          <p:nvPr/>
        </p:nvSpPr>
        <p:spPr bwMode="auto">
          <a:xfrm>
            <a:off x="9906174"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2" name="Rectangle 97"/>
          <p:cNvSpPr>
            <a:spLocks noChangeArrowheads="1"/>
          </p:cNvSpPr>
          <p:nvPr/>
        </p:nvSpPr>
        <p:spPr bwMode="auto">
          <a:xfrm>
            <a:off x="9597582" y="620391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3" name="Rectangle 97"/>
          <p:cNvSpPr>
            <a:spLocks noChangeArrowheads="1"/>
          </p:cNvSpPr>
          <p:nvPr/>
        </p:nvSpPr>
        <p:spPr bwMode="auto">
          <a:xfrm>
            <a:off x="9906174" y="620391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4" name="Rectangle 97"/>
          <p:cNvSpPr>
            <a:spLocks noChangeArrowheads="1"/>
          </p:cNvSpPr>
          <p:nvPr/>
        </p:nvSpPr>
        <p:spPr bwMode="auto">
          <a:xfrm>
            <a:off x="10306038"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5" name="Rectangle 97"/>
          <p:cNvSpPr>
            <a:spLocks noChangeArrowheads="1"/>
          </p:cNvSpPr>
          <p:nvPr/>
        </p:nvSpPr>
        <p:spPr bwMode="auto">
          <a:xfrm>
            <a:off x="10614630"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6" name="Rectangle 97"/>
          <p:cNvSpPr>
            <a:spLocks noChangeArrowheads="1"/>
          </p:cNvSpPr>
          <p:nvPr/>
        </p:nvSpPr>
        <p:spPr bwMode="auto">
          <a:xfrm>
            <a:off x="10306038" y="620391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7" name="Rectangle 97"/>
          <p:cNvSpPr>
            <a:spLocks noChangeArrowheads="1"/>
          </p:cNvSpPr>
          <p:nvPr/>
        </p:nvSpPr>
        <p:spPr bwMode="auto">
          <a:xfrm>
            <a:off x="10614630" y="620391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8" name="Rectangle 97"/>
          <p:cNvSpPr>
            <a:spLocks noChangeArrowheads="1"/>
          </p:cNvSpPr>
          <p:nvPr/>
        </p:nvSpPr>
        <p:spPr bwMode="auto">
          <a:xfrm>
            <a:off x="11014494"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89" name="Rectangle 97"/>
          <p:cNvSpPr>
            <a:spLocks noChangeArrowheads="1"/>
          </p:cNvSpPr>
          <p:nvPr/>
        </p:nvSpPr>
        <p:spPr bwMode="auto">
          <a:xfrm>
            <a:off x="11323084" y="6116644"/>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0" name="Rectangle 97"/>
          <p:cNvSpPr>
            <a:spLocks noChangeArrowheads="1"/>
          </p:cNvSpPr>
          <p:nvPr/>
        </p:nvSpPr>
        <p:spPr bwMode="auto">
          <a:xfrm>
            <a:off x="11014494" y="620391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1" name="Rectangle 97"/>
          <p:cNvSpPr>
            <a:spLocks noChangeArrowheads="1"/>
          </p:cNvSpPr>
          <p:nvPr/>
        </p:nvSpPr>
        <p:spPr bwMode="auto">
          <a:xfrm>
            <a:off x="11323084" y="620391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2" name="Rectangle 97"/>
          <p:cNvSpPr>
            <a:spLocks noChangeArrowheads="1"/>
          </p:cNvSpPr>
          <p:nvPr/>
        </p:nvSpPr>
        <p:spPr bwMode="auto">
          <a:xfrm>
            <a:off x="8889127"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3" name="Rectangle 97"/>
          <p:cNvSpPr>
            <a:spLocks noChangeArrowheads="1"/>
          </p:cNvSpPr>
          <p:nvPr/>
        </p:nvSpPr>
        <p:spPr bwMode="auto">
          <a:xfrm>
            <a:off x="9197719" y="611664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4" name="Rectangle 97"/>
          <p:cNvSpPr>
            <a:spLocks noChangeArrowheads="1"/>
          </p:cNvSpPr>
          <p:nvPr/>
        </p:nvSpPr>
        <p:spPr bwMode="auto">
          <a:xfrm>
            <a:off x="8889127" y="620391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5" name="Rectangle 97"/>
          <p:cNvSpPr>
            <a:spLocks noChangeArrowheads="1"/>
          </p:cNvSpPr>
          <p:nvPr/>
        </p:nvSpPr>
        <p:spPr bwMode="auto">
          <a:xfrm>
            <a:off x="9197719" y="620391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6" name="Rectangle 97"/>
          <p:cNvSpPr>
            <a:spLocks noChangeArrowheads="1"/>
          </p:cNvSpPr>
          <p:nvPr/>
        </p:nvSpPr>
        <p:spPr bwMode="auto">
          <a:xfrm>
            <a:off x="8954324" y="5396026"/>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7" name="Rectangle 97"/>
          <p:cNvSpPr>
            <a:spLocks noChangeArrowheads="1"/>
          </p:cNvSpPr>
          <p:nvPr/>
        </p:nvSpPr>
        <p:spPr bwMode="auto">
          <a:xfrm>
            <a:off x="8954324" y="5467427"/>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8" name="Rectangle 97"/>
          <p:cNvSpPr>
            <a:spLocks noChangeArrowheads="1"/>
          </p:cNvSpPr>
          <p:nvPr/>
        </p:nvSpPr>
        <p:spPr bwMode="auto">
          <a:xfrm>
            <a:off x="8954324" y="5595684"/>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99" name="Rectangle 97"/>
          <p:cNvSpPr>
            <a:spLocks noChangeArrowheads="1"/>
          </p:cNvSpPr>
          <p:nvPr/>
        </p:nvSpPr>
        <p:spPr bwMode="auto">
          <a:xfrm>
            <a:off x="8954324" y="5667083"/>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0" name="Rectangle 97"/>
          <p:cNvSpPr>
            <a:spLocks noChangeArrowheads="1"/>
          </p:cNvSpPr>
          <p:nvPr/>
        </p:nvSpPr>
        <p:spPr bwMode="auto">
          <a:xfrm>
            <a:off x="8954324" y="5795341"/>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1" name="Rectangle 97"/>
          <p:cNvSpPr>
            <a:spLocks noChangeArrowheads="1"/>
          </p:cNvSpPr>
          <p:nvPr/>
        </p:nvSpPr>
        <p:spPr bwMode="auto">
          <a:xfrm>
            <a:off x="8954324" y="586674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2" name="Rectangle 97"/>
          <p:cNvSpPr>
            <a:spLocks noChangeArrowheads="1"/>
          </p:cNvSpPr>
          <p:nvPr/>
        </p:nvSpPr>
        <p:spPr bwMode="auto">
          <a:xfrm>
            <a:off x="9532387" y="5220169"/>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3" name="Rectangle 97"/>
          <p:cNvSpPr>
            <a:spLocks noChangeArrowheads="1"/>
          </p:cNvSpPr>
          <p:nvPr/>
        </p:nvSpPr>
        <p:spPr bwMode="auto">
          <a:xfrm>
            <a:off x="9532387" y="5303470"/>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4" name="Rectangle 97"/>
          <p:cNvSpPr>
            <a:spLocks noChangeArrowheads="1"/>
          </p:cNvSpPr>
          <p:nvPr/>
        </p:nvSpPr>
        <p:spPr bwMode="auto">
          <a:xfrm>
            <a:off x="9532387" y="5481970"/>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5" name="Rectangle 97"/>
          <p:cNvSpPr>
            <a:spLocks noChangeArrowheads="1"/>
          </p:cNvSpPr>
          <p:nvPr/>
        </p:nvSpPr>
        <p:spPr bwMode="auto">
          <a:xfrm>
            <a:off x="9532387" y="556527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6" name="Rectangle 97"/>
          <p:cNvSpPr>
            <a:spLocks noChangeArrowheads="1"/>
          </p:cNvSpPr>
          <p:nvPr/>
        </p:nvSpPr>
        <p:spPr bwMode="auto">
          <a:xfrm>
            <a:off x="9532387" y="5743775"/>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7" name="Rectangle 97"/>
          <p:cNvSpPr>
            <a:spLocks noChangeArrowheads="1"/>
          </p:cNvSpPr>
          <p:nvPr/>
        </p:nvSpPr>
        <p:spPr bwMode="auto">
          <a:xfrm>
            <a:off x="9532387" y="5827075"/>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8" name="Rectangle 97"/>
          <p:cNvSpPr>
            <a:spLocks noChangeArrowheads="1"/>
          </p:cNvSpPr>
          <p:nvPr/>
        </p:nvSpPr>
        <p:spPr bwMode="auto">
          <a:xfrm>
            <a:off x="10149569" y="5220169"/>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09" name="Rectangle 97"/>
          <p:cNvSpPr>
            <a:spLocks noChangeArrowheads="1"/>
          </p:cNvSpPr>
          <p:nvPr/>
        </p:nvSpPr>
        <p:spPr bwMode="auto">
          <a:xfrm>
            <a:off x="10149569" y="5303470"/>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0" name="Rectangle 97"/>
          <p:cNvSpPr>
            <a:spLocks noChangeArrowheads="1"/>
          </p:cNvSpPr>
          <p:nvPr/>
        </p:nvSpPr>
        <p:spPr bwMode="auto">
          <a:xfrm>
            <a:off x="10149569" y="5481970"/>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1" name="Rectangle 97"/>
          <p:cNvSpPr>
            <a:spLocks noChangeArrowheads="1"/>
          </p:cNvSpPr>
          <p:nvPr/>
        </p:nvSpPr>
        <p:spPr bwMode="auto">
          <a:xfrm>
            <a:off x="10149569" y="5565272"/>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2" name="Rectangle 97"/>
          <p:cNvSpPr>
            <a:spLocks noChangeArrowheads="1"/>
          </p:cNvSpPr>
          <p:nvPr/>
        </p:nvSpPr>
        <p:spPr bwMode="auto">
          <a:xfrm>
            <a:off x="10149569" y="5743775"/>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3" name="Rectangle 97"/>
          <p:cNvSpPr>
            <a:spLocks noChangeArrowheads="1"/>
          </p:cNvSpPr>
          <p:nvPr/>
        </p:nvSpPr>
        <p:spPr bwMode="auto">
          <a:xfrm>
            <a:off x="10149569" y="5827075"/>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4" name="Rectangle 97"/>
          <p:cNvSpPr>
            <a:spLocks noChangeArrowheads="1"/>
          </p:cNvSpPr>
          <p:nvPr/>
        </p:nvSpPr>
        <p:spPr bwMode="auto">
          <a:xfrm>
            <a:off x="10755884" y="5220169"/>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5" name="Rectangle 97"/>
          <p:cNvSpPr>
            <a:spLocks noChangeArrowheads="1"/>
          </p:cNvSpPr>
          <p:nvPr/>
        </p:nvSpPr>
        <p:spPr bwMode="auto">
          <a:xfrm>
            <a:off x="10755884" y="5303470"/>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6" name="Rectangle 97"/>
          <p:cNvSpPr>
            <a:spLocks noChangeArrowheads="1"/>
          </p:cNvSpPr>
          <p:nvPr/>
        </p:nvSpPr>
        <p:spPr bwMode="auto">
          <a:xfrm>
            <a:off x="10755884" y="5481970"/>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7" name="Rectangle 97"/>
          <p:cNvSpPr>
            <a:spLocks noChangeArrowheads="1"/>
          </p:cNvSpPr>
          <p:nvPr/>
        </p:nvSpPr>
        <p:spPr bwMode="auto">
          <a:xfrm>
            <a:off x="10755884" y="556527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8" name="Rectangle 97"/>
          <p:cNvSpPr>
            <a:spLocks noChangeArrowheads="1"/>
          </p:cNvSpPr>
          <p:nvPr/>
        </p:nvSpPr>
        <p:spPr bwMode="auto">
          <a:xfrm>
            <a:off x="10755884" y="5743775"/>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9" name="Rectangle 97"/>
          <p:cNvSpPr>
            <a:spLocks noChangeArrowheads="1"/>
          </p:cNvSpPr>
          <p:nvPr/>
        </p:nvSpPr>
        <p:spPr bwMode="auto">
          <a:xfrm>
            <a:off x="10755884" y="5827075"/>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0" name="Rectangle 97"/>
          <p:cNvSpPr>
            <a:spLocks noChangeArrowheads="1"/>
          </p:cNvSpPr>
          <p:nvPr/>
        </p:nvSpPr>
        <p:spPr bwMode="auto">
          <a:xfrm>
            <a:off x="11362201" y="5220169"/>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1" name="Rectangle 97"/>
          <p:cNvSpPr>
            <a:spLocks noChangeArrowheads="1"/>
          </p:cNvSpPr>
          <p:nvPr/>
        </p:nvSpPr>
        <p:spPr bwMode="auto">
          <a:xfrm>
            <a:off x="11362201" y="5303470"/>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2" name="Rectangle 97"/>
          <p:cNvSpPr>
            <a:spLocks noChangeArrowheads="1"/>
          </p:cNvSpPr>
          <p:nvPr/>
        </p:nvSpPr>
        <p:spPr bwMode="auto">
          <a:xfrm>
            <a:off x="11362201" y="5481970"/>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3" name="Rectangle 97"/>
          <p:cNvSpPr>
            <a:spLocks noChangeArrowheads="1"/>
          </p:cNvSpPr>
          <p:nvPr/>
        </p:nvSpPr>
        <p:spPr bwMode="auto">
          <a:xfrm>
            <a:off x="11362201" y="5565272"/>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4" name="Rectangle 97"/>
          <p:cNvSpPr>
            <a:spLocks noChangeArrowheads="1"/>
          </p:cNvSpPr>
          <p:nvPr/>
        </p:nvSpPr>
        <p:spPr bwMode="auto">
          <a:xfrm>
            <a:off x="11362201" y="5743775"/>
            <a:ext cx="267149" cy="56039"/>
          </a:xfrm>
          <a:prstGeom prst="rect">
            <a:avLst/>
          </a:prstGeom>
          <a:solidFill>
            <a:srgbClr val="68C8C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5" name="Rectangle 97"/>
          <p:cNvSpPr>
            <a:spLocks noChangeArrowheads="1"/>
          </p:cNvSpPr>
          <p:nvPr/>
        </p:nvSpPr>
        <p:spPr bwMode="auto">
          <a:xfrm>
            <a:off x="11362201" y="5827075"/>
            <a:ext cx="267149" cy="56039"/>
          </a:xfrm>
          <a:prstGeom prst="rect">
            <a:avLst/>
          </a:prstGeom>
          <a:solidFill>
            <a:srgbClr val="C1CD1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7" name="Rectangle 126"/>
          <p:cNvSpPr>
            <a:spLocks noChangeArrowheads="1"/>
          </p:cNvSpPr>
          <p:nvPr/>
        </p:nvSpPr>
        <p:spPr bwMode="auto">
          <a:xfrm>
            <a:off x="8982575" y="4628626"/>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8" name="Rectangle 97"/>
          <p:cNvSpPr>
            <a:spLocks noChangeArrowheads="1"/>
          </p:cNvSpPr>
          <p:nvPr/>
        </p:nvSpPr>
        <p:spPr bwMode="auto">
          <a:xfrm>
            <a:off x="8982575" y="4711926"/>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9" name="Rectangle 128"/>
          <p:cNvSpPr>
            <a:spLocks noChangeArrowheads="1"/>
          </p:cNvSpPr>
          <p:nvPr/>
        </p:nvSpPr>
        <p:spPr bwMode="auto">
          <a:xfrm>
            <a:off x="8540403" y="4890932"/>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30" name="Rectangle 97"/>
          <p:cNvSpPr>
            <a:spLocks noChangeArrowheads="1"/>
          </p:cNvSpPr>
          <p:nvPr/>
        </p:nvSpPr>
        <p:spPr bwMode="auto">
          <a:xfrm>
            <a:off x="8540403" y="4974233"/>
            <a:ext cx="267149" cy="56039"/>
          </a:xfrm>
          <a:prstGeom prst="rect">
            <a:avLst/>
          </a:prstGeom>
          <a:solidFill>
            <a:srgbClr val="DDE3AB"/>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31" name="Rectangle 130"/>
          <p:cNvSpPr>
            <a:spLocks noChangeArrowheads="1"/>
          </p:cNvSpPr>
          <p:nvPr/>
        </p:nvSpPr>
        <p:spPr bwMode="auto">
          <a:xfrm>
            <a:off x="8540403" y="4628626"/>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32" name="Rectangle 97"/>
          <p:cNvSpPr>
            <a:spLocks noChangeArrowheads="1"/>
          </p:cNvSpPr>
          <p:nvPr/>
        </p:nvSpPr>
        <p:spPr bwMode="auto">
          <a:xfrm>
            <a:off x="8540403" y="4711926"/>
            <a:ext cx="267149" cy="56039"/>
          </a:xfrm>
          <a:prstGeom prst="rect">
            <a:avLst/>
          </a:prstGeom>
          <a:solidFill>
            <a:srgbClr val="5F6062"/>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6" name="Title 1"/>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all" spc="0" normalizeH="0" baseline="0" noProof="0" dirty="0">
              <a:ln>
                <a:noFill/>
              </a:ln>
              <a:solidFill>
                <a:srgbClr val="5F6062"/>
              </a:solidFill>
              <a:effectLst/>
              <a:uLnTx/>
              <a:uFillTx/>
              <a:latin typeface="Calibri Light"/>
              <a:ea typeface="+mn-ea"/>
              <a:cs typeface="+mn-cs"/>
            </a:endParaRPr>
          </a:p>
        </p:txBody>
      </p:sp>
      <p:sp>
        <p:nvSpPr>
          <p:cNvPr id="3" name="Titel 2">
            <a:extLst>
              <a:ext uri="{FF2B5EF4-FFF2-40B4-BE49-F238E27FC236}">
                <a16:creationId xmlns:a16="http://schemas.microsoft.com/office/drawing/2014/main" id="{91D771D2-E38B-494F-9E58-3796B0251C0C}"/>
              </a:ext>
            </a:extLst>
          </p:cNvPr>
          <p:cNvSpPr>
            <a:spLocks noGrp="1"/>
          </p:cNvSpPr>
          <p:nvPr>
            <p:ph type="title"/>
          </p:nvPr>
        </p:nvSpPr>
        <p:spPr/>
        <p:txBody>
          <a:bodyPr>
            <a:normAutofit/>
          </a:bodyPr>
          <a:lstStyle/>
          <a:p>
            <a:r>
              <a:rPr lang="en-US" sz="2000" b="1" cap="all" dirty="0"/>
              <a:t> Attribution quadrant with an attributed value chain element</a:t>
            </a:r>
            <a:endParaRPr lang="en-GB" sz="2000" b="1" cap="all" dirty="0"/>
          </a:p>
        </p:txBody>
      </p:sp>
      <p:pic>
        <p:nvPicPr>
          <p:cNvPr id="133" name="Picture 7">
            <a:extLst>
              <a:ext uri="{FF2B5EF4-FFF2-40B4-BE49-F238E27FC236}">
                <a16:creationId xmlns:a16="http://schemas.microsoft.com/office/drawing/2014/main" id="{0793BA04-62A5-4454-8C28-7A38C64C138A}"/>
              </a:ext>
            </a:extLst>
          </p:cNvPr>
          <p:cNvPicPr>
            <a:picLocks noChangeAspect="1"/>
          </p:cNvPicPr>
          <p:nvPr/>
        </p:nvPicPr>
        <p:blipFill>
          <a:blip r:embed="rId3"/>
          <a:stretch>
            <a:fillRect/>
          </a:stretch>
        </p:blipFill>
        <p:spPr>
          <a:xfrm>
            <a:off x="609680" y="6558947"/>
            <a:ext cx="242309" cy="224435"/>
          </a:xfrm>
          <a:prstGeom prst="rect">
            <a:avLst/>
          </a:prstGeom>
        </p:spPr>
      </p:pic>
      <p:sp>
        <p:nvSpPr>
          <p:cNvPr id="134" name="Text Placeholder 15">
            <a:extLst>
              <a:ext uri="{FF2B5EF4-FFF2-40B4-BE49-F238E27FC236}">
                <a16:creationId xmlns:a16="http://schemas.microsoft.com/office/drawing/2014/main" id="{E16F55E9-BF22-4714-9C72-5FCAB06B01C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69</a:t>
            </a:r>
            <a:endParaRPr lang="en-GB" dirty="0"/>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ersoon, binnen, vasthouden, muur&#10;&#10;Automatisch gegenereerde beschrijving">
            <a:extLst>
              <a:ext uri="{FF2B5EF4-FFF2-40B4-BE49-F238E27FC236}">
                <a16:creationId xmlns:a16="http://schemas.microsoft.com/office/drawing/2014/main" id="{9469A35F-834A-441D-B066-D2C7CC3054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83000"/>
            </a:schemeClr>
          </a:solidFill>
          <a:ln>
            <a:solidFill>
              <a:srgbClr val="9EAD2F"/>
            </a:solidFill>
          </a:ln>
        </p:spPr>
        <p:txBody>
          <a:bodyPr/>
          <a:lstStyle/>
          <a:p>
            <a:r>
              <a:rPr lang="en-US" dirty="0"/>
              <a:t>6</a:t>
            </a:r>
            <a:r>
              <a:rPr lang="en-US" noProof="0" dirty="0"/>
              <a:t>.2 Track business and technical performance</a:t>
            </a:r>
          </a:p>
        </p:txBody>
      </p:sp>
      <p:pic>
        <p:nvPicPr>
          <p:cNvPr id="6" name="Picture 7">
            <a:extLst>
              <a:ext uri="{FF2B5EF4-FFF2-40B4-BE49-F238E27FC236}">
                <a16:creationId xmlns:a16="http://schemas.microsoft.com/office/drawing/2014/main" id="{5E299CE2-DD5D-2444-BC8C-DFEFA3BC6843}"/>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883FA66C-458B-2D47-946E-596BBE8BEC2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7.2</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280479320"/>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 name="Group 121"/>
          <p:cNvGrpSpPr/>
          <p:nvPr/>
        </p:nvGrpSpPr>
        <p:grpSpPr>
          <a:xfrm>
            <a:off x="984226" y="1010670"/>
            <a:ext cx="10297144" cy="4303972"/>
            <a:chOff x="239324" y="1455293"/>
            <a:chExt cx="8666120" cy="3779825"/>
          </a:xfrm>
        </p:grpSpPr>
        <p:grpSp>
          <p:nvGrpSpPr>
            <p:cNvPr id="2" name="Group 5"/>
            <p:cNvGrpSpPr>
              <a:grpSpLocks noChangeAspect="1"/>
            </p:cNvGrpSpPr>
            <p:nvPr/>
          </p:nvGrpSpPr>
          <p:grpSpPr>
            <a:xfrm>
              <a:off x="239324" y="1575679"/>
              <a:ext cx="2217659" cy="1386674"/>
              <a:chOff x="4790008" y="2779502"/>
              <a:chExt cx="4025746" cy="2517248"/>
            </a:xfrm>
          </p:grpSpPr>
          <p:sp>
            <p:nvSpPr>
              <p:cNvPr id="7" name="Freeform 6"/>
              <p:cNvSpPr/>
              <p:nvPr/>
            </p:nvSpPr>
            <p:spPr>
              <a:xfrm>
                <a:off x="4790008" y="2779502"/>
                <a:ext cx="4025746" cy="2517248"/>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chemeClr val="bg1">
                  <a:lumMod val="95000"/>
                </a:schemeClr>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3" name="Group 352"/>
              <p:cNvGrpSpPr/>
              <p:nvPr/>
            </p:nvGrpSpPr>
            <p:grpSpPr>
              <a:xfrm>
                <a:off x="4881592" y="2863802"/>
                <a:ext cx="3865099" cy="2360911"/>
                <a:chOff x="534555" y="3603107"/>
                <a:chExt cx="4464185" cy="2726848"/>
              </a:xfrm>
            </p:grpSpPr>
            <p:sp>
              <p:nvSpPr>
                <p:cNvPr id="108" name="Freeform 107"/>
                <p:cNvSpPr/>
                <p:nvPr/>
              </p:nvSpPr>
              <p:spPr>
                <a:xfrm>
                  <a:off x="1809369" y="4015701"/>
                  <a:ext cx="3084225" cy="496148"/>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solidFill>
                      <a:effectLst/>
                      <a:uLnTx/>
                      <a:uFillTx/>
                      <a:latin typeface="Arial Narrow"/>
                      <a:ea typeface="+mn-ea"/>
                      <a:cs typeface="Arial Narrow"/>
                    </a:rPr>
                    <a:t>   </a:t>
                  </a:r>
                </a:p>
              </p:txBody>
            </p:sp>
            <p:sp>
              <p:nvSpPr>
                <p:cNvPr id="109" name="Freeform 108"/>
                <p:cNvSpPr/>
                <p:nvPr/>
              </p:nvSpPr>
              <p:spPr>
                <a:xfrm flipV="1">
                  <a:off x="1012675" y="5831619"/>
                  <a:ext cx="3880919" cy="49833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10" name="Rectangle 109"/>
                <p:cNvSpPr/>
                <p:nvPr/>
              </p:nvSpPr>
              <p:spPr>
                <a:xfrm>
                  <a:off x="1012675" y="4551442"/>
                  <a:ext cx="752033" cy="1242488"/>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11" name="Rectangle 110"/>
                <p:cNvSpPr/>
                <p:nvPr/>
              </p:nvSpPr>
              <p:spPr>
                <a:xfrm>
                  <a:off x="534555" y="3603107"/>
                  <a:ext cx="1230153" cy="910992"/>
                </a:xfrm>
                <a:prstGeom prst="rect">
                  <a:avLst/>
                </a:prstGeom>
                <a:solidFill>
                  <a:schemeClr val="accent2">
                    <a:lumMod val="20000"/>
                    <a:lumOff val="80000"/>
                  </a:schemeClr>
                </a:solidFill>
                <a:ln w="952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000000"/>
                    </a:solidFill>
                    <a:effectLst/>
                    <a:uLnTx/>
                    <a:uFillTx/>
                    <a:latin typeface="Arial Narrow"/>
                    <a:ea typeface="+mn-ea"/>
                    <a:cs typeface="Arial Narrow"/>
                  </a:endParaRPr>
                </a:p>
              </p:txBody>
            </p:sp>
            <p:grpSp>
              <p:nvGrpSpPr>
                <p:cNvPr id="4" name="Group 351"/>
                <p:cNvGrpSpPr/>
                <p:nvPr/>
              </p:nvGrpSpPr>
              <p:grpSpPr>
                <a:xfrm>
                  <a:off x="1809369" y="4551442"/>
                  <a:ext cx="3189371" cy="1242488"/>
                  <a:chOff x="1809369" y="4551442"/>
                  <a:chExt cx="3189371" cy="1242488"/>
                </a:xfrm>
              </p:grpSpPr>
              <p:sp>
                <p:nvSpPr>
                  <p:cNvPr id="113" name="Pentagon 112"/>
                  <p:cNvSpPr/>
                  <p:nvPr/>
                </p:nvSpPr>
                <p:spPr>
                  <a:xfrm>
                    <a:off x="1809369" y="4551442"/>
                    <a:ext cx="799520" cy="1242488"/>
                  </a:xfrm>
                  <a:prstGeom prst="homePlate">
                    <a:avLst>
                      <a:gd name="adj" fmla="val 12396"/>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14" name="Chevron 113"/>
                  <p:cNvSpPr/>
                  <p:nvPr/>
                </p:nvSpPr>
                <p:spPr>
                  <a:xfrm>
                    <a:off x="25568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15" name="Chevron 114"/>
                  <p:cNvSpPr/>
                  <p:nvPr/>
                </p:nvSpPr>
                <p:spPr>
                  <a:xfrm>
                    <a:off x="3352716"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116" name="Chevron 115"/>
                  <p:cNvSpPr/>
                  <p:nvPr/>
                </p:nvSpPr>
                <p:spPr>
                  <a:xfrm>
                    <a:off x="4148617" y="4551442"/>
                    <a:ext cx="850123" cy="1242488"/>
                  </a:xfrm>
                  <a:prstGeom prst="chevron">
                    <a:avLst>
                      <a:gd name="adj" fmla="val 11525"/>
                    </a:avLst>
                  </a:prstGeom>
                  <a:solidFill>
                    <a:srgbClr val="B2CDFF"/>
                  </a:solidFill>
                  <a:ln w="19050"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tIns="46822" rIns="0" bIns="46822" rtlCol="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1" i="0" u="none" strike="noStrike" kern="1200" cap="none" spc="0" normalizeH="0" baseline="0" noProof="0" dirty="0">
                      <a:ln>
                        <a:noFill/>
                      </a:ln>
                      <a:solidFill>
                        <a:srgbClr val="000000"/>
                      </a:solidFill>
                      <a:effectLst/>
                      <a:uLnTx/>
                      <a:uFillTx/>
                      <a:latin typeface="Arial Narrow"/>
                      <a:ea typeface="+mn-ea"/>
                      <a:cs typeface="Arial Narrow"/>
                    </a:endParaRPr>
                  </a:p>
                </p:txBody>
              </p:sp>
            </p:grpSp>
          </p:grpSp>
          <p:grpSp>
            <p:nvGrpSpPr>
              <p:cNvPr id="6" name="Group 354"/>
              <p:cNvGrpSpPr/>
              <p:nvPr/>
            </p:nvGrpSpPr>
            <p:grpSpPr>
              <a:xfrm>
                <a:off x="4941859" y="2997619"/>
                <a:ext cx="3700821" cy="2141518"/>
                <a:chOff x="604163" y="3757665"/>
                <a:chExt cx="4274445" cy="2473450"/>
              </a:xfrm>
            </p:grpSpPr>
            <p:grpSp>
              <p:nvGrpSpPr>
                <p:cNvPr id="8" name="Group 353"/>
                <p:cNvGrpSpPr/>
                <p:nvPr/>
              </p:nvGrpSpPr>
              <p:grpSpPr>
                <a:xfrm>
                  <a:off x="1862942" y="4625480"/>
                  <a:ext cx="3015666" cy="1071652"/>
                  <a:chOff x="1862942" y="4625480"/>
                  <a:chExt cx="3015666" cy="1071652"/>
                </a:xfrm>
              </p:grpSpPr>
              <p:sp>
                <p:nvSpPr>
                  <p:cNvPr id="96" name="Rectangle 95"/>
                  <p:cNvSpPr/>
                  <p:nvPr/>
                </p:nvSpPr>
                <p:spPr bwMode="gray">
                  <a:xfrm>
                    <a:off x="1862942"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7" name="Rectangle 96"/>
                  <p:cNvSpPr/>
                  <p:nvPr/>
                </p:nvSpPr>
                <p:spPr bwMode="gray">
                  <a:xfrm>
                    <a:off x="1862942"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8" name="Rectangle 97"/>
                  <p:cNvSpPr/>
                  <p:nvPr/>
                </p:nvSpPr>
                <p:spPr bwMode="gray">
                  <a:xfrm>
                    <a:off x="1862942"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9" name="Rectangle 98"/>
                  <p:cNvSpPr/>
                  <p:nvPr/>
                </p:nvSpPr>
                <p:spPr bwMode="gray">
                  <a:xfrm>
                    <a:off x="2676145"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0" name="Rectangle 99"/>
                  <p:cNvSpPr/>
                  <p:nvPr/>
                </p:nvSpPr>
                <p:spPr bwMode="gray">
                  <a:xfrm>
                    <a:off x="2676145"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1" name="Rectangle 100"/>
                  <p:cNvSpPr/>
                  <p:nvPr/>
                </p:nvSpPr>
                <p:spPr bwMode="gray">
                  <a:xfrm>
                    <a:off x="2676145"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2" name="Rectangle 101"/>
                  <p:cNvSpPr/>
                  <p:nvPr/>
                </p:nvSpPr>
                <p:spPr bwMode="gray">
                  <a:xfrm>
                    <a:off x="34778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3" name="Rectangle 102"/>
                  <p:cNvSpPr/>
                  <p:nvPr/>
                </p:nvSpPr>
                <p:spPr bwMode="gray">
                  <a:xfrm>
                    <a:off x="34778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4" name="Rectangle 103"/>
                  <p:cNvSpPr/>
                  <p:nvPr/>
                </p:nvSpPr>
                <p:spPr bwMode="gray">
                  <a:xfrm>
                    <a:off x="34778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5" name="Rectangle 104"/>
                  <p:cNvSpPr/>
                  <p:nvPr/>
                </p:nvSpPr>
                <p:spPr bwMode="gray">
                  <a:xfrm>
                    <a:off x="4273713" y="4625480"/>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6" name="Rectangle 105"/>
                  <p:cNvSpPr/>
                  <p:nvPr/>
                </p:nvSpPr>
                <p:spPr bwMode="gray">
                  <a:xfrm>
                    <a:off x="4273713" y="5009646"/>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107" name="Rectangle 106"/>
                  <p:cNvSpPr/>
                  <p:nvPr/>
                </p:nvSpPr>
                <p:spPr bwMode="gray">
                  <a:xfrm>
                    <a:off x="4273713" y="5393813"/>
                    <a:ext cx="604895" cy="303319"/>
                  </a:xfrm>
                  <a:prstGeom prst="rect">
                    <a:avLst/>
                  </a:prstGeom>
                  <a:solidFill>
                    <a:srgbClr val="98AEDA"/>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grpSp>
            <p:grpSp>
              <p:nvGrpSpPr>
                <p:cNvPr id="9" name="Group 350"/>
                <p:cNvGrpSpPr/>
                <p:nvPr/>
              </p:nvGrpSpPr>
              <p:grpSpPr>
                <a:xfrm>
                  <a:off x="604163" y="3757665"/>
                  <a:ext cx="4141848" cy="2473450"/>
                  <a:chOff x="604163" y="3757665"/>
                  <a:chExt cx="4141848" cy="2473450"/>
                </a:xfrm>
              </p:grpSpPr>
              <p:sp>
                <p:nvSpPr>
                  <p:cNvPr id="81" name="Rectangle 80"/>
                  <p:cNvSpPr>
                    <a:spLocks noChangeAspect="1"/>
                  </p:cNvSpPr>
                  <p:nvPr/>
                </p:nvSpPr>
                <p:spPr bwMode="gray">
                  <a:xfrm>
                    <a:off x="604163"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2" name="Rectangle 81"/>
                  <p:cNvSpPr>
                    <a:spLocks noChangeAspect="1"/>
                  </p:cNvSpPr>
                  <p:nvPr/>
                </p:nvSpPr>
                <p:spPr bwMode="gray">
                  <a:xfrm>
                    <a:off x="1202802" y="375766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3" name="Rectangle 82"/>
                  <p:cNvSpPr>
                    <a:spLocks noChangeAspect="1"/>
                  </p:cNvSpPr>
                  <p:nvPr/>
                </p:nvSpPr>
                <p:spPr bwMode="gray">
                  <a:xfrm>
                    <a:off x="607461"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4" name="Rectangle 83"/>
                  <p:cNvSpPr>
                    <a:spLocks noChangeAspect="1"/>
                  </p:cNvSpPr>
                  <p:nvPr/>
                </p:nvSpPr>
                <p:spPr bwMode="gray">
                  <a:xfrm>
                    <a:off x="1206100" y="4146475"/>
                    <a:ext cx="464608" cy="30427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5" name="Rectangle 84"/>
                  <p:cNvSpPr/>
                  <p:nvPr/>
                </p:nvSpPr>
                <p:spPr bwMode="gray">
                  <a:xfrm>
                    <a:off x="189334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6" name="Rectangle 85"/>
                  <p:cNvSpPr/>
                  <p:nvPr/>
                </p:nvSpPr>
                <p:spPr bwMode="gray">
                  <a:xfrm>
                    <a:off x="287075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7" name="Rectangle 86"/>
                  <p:cNvSpPr/>
                  <p:nvPr/>
                </p:nvSpPr>
                <p:spPr bwMode="gray">
                  <a:xfrm>
                    <a:off x="3848169" y="4137537"/>
                    <a:ext cx="869006"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8" name="Rectangle 87"/>
                  <p:cNvSpPr/>
                  <p:nvPr/>
                </p:nvSpPr>
                <p:spPr bwMode="gray">
                  <a:xfrm>
                    <a:off x="1087550" y="4619714"/>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89" name="Rectangle 88"/>
                  <p:cNvSpPr/>
                  <p:nvPr/>
                </p:nvSpPr>
                <p:spPr bwMode="gray">
                  <a:xfrm>
                    <a:off x="1087550" y="4909600"/>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0" name="Rectangle 89"/>
                  <p:cNvSpPr/>
                  <p:nvPr/>
                </p:nvSpPr>
                <p:spPr bwMode="gray">
                  <a:xfrm>
                    <a:off x="1087550" y="5199485"/>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1" name="Rectangle 90"/>
                  <p:cNvSpPr/>
                  <p:nvPr/>
                </p:nvSpPr>
                <p:spPr bwMode="gray">
                  <a:xfrm>
                    <a:off x="1087550" y="5489371"/>
                    <a:ext cx="604895" cy="228880"/>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2" name="Rectangle 91"/>
                  <p:cNvSpPr/>
                  <p:nvPr/>
                </p:nvSpPr>
                <p:spPr bwMode="gray">
                  <a:xfrm>
                    <a:off x="2033125"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3" name="Rectangle 92"/>
                  <p:cNvSpPr/>
                  <p:nvPr/>
                </p:nvSpPr>
                <p:spPr bwMode="gray">
                  <a:xfrm>
                    <a:off x="2972831"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4" name="Rectangle 93"/>
                  <p:cNvSpPr/>
                  <p:nvPr/>
                </p:nvSpPr>
                <p:spPr bwMode="gray">
                  <a:xfrm>
                    <a:off x="391253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95" name="Rectangle 94"/>
                  <p:cNvSpPr/>
                  <p:nvPr/>
                </p:nvSpPr>
                <p:spPr bwMode="gray">
                  <a:xfrm>
                    <a:off x="1093418" y="5919662"/>
                    <a:ext cx="833473" cy="311453"/>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grpSp>
          </p:grpSp>
          <p:sp>
            <p:nvSpPr>
              <p:cNvPr id="10" name="Rectangle 97"/>
              <p:cNvSpPr>
                <a:spLocks noChangeArrowheads="1"/>
              </p:cNvSpPr>
              <p:nvPr/>
            </p:nvSpPr>
            <p:spPr bwMode="auto">
              <a:xfrm>
                <a:off x="6108227"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1" name="Rectangle 97"/>
              <p:cNvSpPr>
                <a:spLocks noChangeArrowheads="1"/>
              </p:cNvSpPr>
              <p:nvPr/>
            </p:nvSpPr>
            <p:spPr bwMode="auto">
              <a:xfrm>
                <a:off x="6462760"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2" name="Rectangle 97"/>
              <p:cNvSpPr>
                <a:spLocks noChangeArrowheads="1"/>
              </p:cNvSpPr>
              <p:nvPr/>
            </p:nvSpPr>
            <p:spPr bwMode="auto">
              <a:xfrm>
                <a:off x="6108227"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3" name="Rectangle 97"/>
              <p:cNvSpPr>
                <a:spLocks noChangeArrowheads="1"/>
              </p:cNvSpPr>
              <p:nvPr/>
            </p:nvSpPr>
            <p:spPr bwMode="auto">
              <a:xfrm>
                <a:off x="6462760"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4" name="Rectangle 97"/>
              <p:cNvSpPr>
                <a:spLocks noChangeArrowheads="1"/>
              </p:cNvSpPr>
              <p:nvPr/>
            </p:nvSpPr>
            <p:spPr bwMode="auto">
              <a:xfrm>
                <a:off x="6954612"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5" name="Rectangle 97"/>
              <p:cNvSpPr>
                <a:spLocks noChangeArrowheads="1"/>
              </p:cNvSpPr>
              <p:nvPr/>
            </p:nvSpPr>
            <p:spPr bwMode="auto">
              <a:xfrm>
                <a:off x="7309144"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6" name="Rectangle 97"/>
              <p:cNvSpPr>
                <a:spLocks noChangeArrowheads="1"/>
              </p:cNvSpPr>
              <p:nvPr/>
            </p:nvSpPr>
            <p:spPr bwMode="auto">
              <a:xfrm>
                <a:off x="6954612"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7" name="Rectangle 97"/>
              <p:cNvSpPr>
                <a:spLocks noChangeArrowheads="1"/>
              </p:cNvSpPr>
              <p:nvPr/>
            </p:nvSpPr>
            <p:spPr bwMode="auto">
              <a:xfrm>
                <a:off x="7309144"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8" name="Rectangle 97"/>
              <p:cNvSpPr>
                <a:spLocks noChangeArrowheads="1"/>
              </p:cNvSpPr>
              <p:nvPr/>
            </p:nvSpPr>
            <p:spPr bwMode="auto">
              <a:xfrm>
                <a:off x="7800995"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9" name="Rectangle 97"/>
              <p:cNvSpPr>
                <a:spLocks noChangeArrowheads="1"/>
              </p:cNvSpPr>
              <p:nvPr/>
            </p:nvSpPr>
            <p:spPr bwMode="auto">
              <a:xfrm>
                <a:off x="8155528" y="337355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0" name="Rectangle 97"/>
              <p:cNvSpPr>
                <a:spLocks noChangeArrowheads="1"/>
              </p:cNvSpPr>
              <p:nvPr/>
            </p:nvSpPr>
            <p:spPr bwMode="auto">
              <a:xfrm>
                <a:off x="7800995"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1" name="Rectangle 97"/>
              <p:cNvSpPr>
                <a:spLocks noChangeArrowheads="1"/>
              </p:cNvSpPr>
              <p:nvPr/>
            </p:nvSpPr>
            <p:spPr bwMode="auto">
              <a:xfrm>
                <a:off x="8155528" y="348340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2" name="Rectangle 21"/>
              <p:cNvSpPr>
                <a:spLocks noChangeArrowheads="1"/>
              </p:cNvSpPr>
              <p:nvPr/>
            </p:nvSpPr>
            <p:spPr bwMode="auto">
              <a:xfrm>
                <a:off x="5506521" y="33735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3" name="Rectangle 97"/>
              <p:cNvSpPr>
                <a:spLocks noChangeArrowheads="1"/>
              </p:cNvSpPr>
              <p:nvPr/>
            </p:nvSpPr>
            <p:spPr bwMode="auto">
              <a:xfrm>
                <a:off x="5506521" y="34784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4" name="Rectangle 97"/>
              <p:cNvSpPr>
                <a:spLocks noChangeArrowheads="1"/>
              </p:cNvSpPr>
              <p:nvPr/>
            </p:nvSpPr>
            <p:spPr bwMode="auto">
              <a:xfrm>
                <a:off x="5474064" y="3758044"/>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5" name="Rectangle 97"/>
              <p:cNvSpPr>
                <a:spLocks noChangeArrowheads="1"/>
              </p:cNvSpPr>
              <p:nvPr/>
            </p:nvSpPr>
            <p:spPr bwMode="auto">
              <a:xfrm>
                <a:off x="5474064" y="384792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6" name="Rectangle 97"/>
              <p:cNvSpPr>
                <a:spLocks noChangeArrowheads="1"/>
              </p:cNvSpPr>
              <p:nvPr/>
            </p:nvSpPr>
            <p:spPr bwMode="auto">
              <a:xfrm>
                <a:off x="6213089"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7" name="Rectangle 97"/>
              <p:cNvSpPr>
                <a:spLocks noChangeArrowheads="1"/>
              </p:cNvSpPr>
              <p:nvPr/>
            </p:nvSpPr>
            <p:spPr bwMode="auto">
              <a:xfrm>
                <a:off x="6567621"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8" name="Rectangle 97"/>
              <p:cNvSpPr>
                <a:spLocks noChangeArrowheads="1"/>
              </p:cNvSpPr>
              <p:nvPr/>
            </p:nvSpPr>
            <p:spPr bwMode="auto">
              <a:xfrm>
                <a:off x="6213089"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29" name="Rectangle 97"/>
              <p:cNvSpPr>
                <a:spLocks noChangeArrowheads="1"/>
              </p:cNvSpPr>
              <p:nvPr/>
            </p:nvSpPr>
            <p:spPr bwMode="auto">
              <a:xfrm>
                <a:off x="6567621"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0" name="Rectangle 97"/>
              <p:cNvSpPr>
                <a:spLocks noChangeArrowheads="1"/>
              </p:cNvSpPr>
              <p:nvPr/>
            </p:nvSpPr>
            <p:spPr bwMode="auto">
              <a:xfrm>
                <a:off x="7027016"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1" name="Rectangle 97"/>
              <p:cNvSpPr>
                <a:spLocks noChangeArrowheads="1"/>
              </p:cNvSpPr>
              <p:nvPr/>
            </p:nvSpPr>
            <p:spPr bwMode="auto">
              <a:xfrm>
                <a:off x="7381549"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 name="Rectangle 97"/>
              <p:cNvSpPr>
                <a:spLocks noChangeArrowheads="1"/>
              </p:cNvSpPr>
              <p:nvPr/>
            </p:nvSpPr>
            <p:spPr bwMode="auto">
              <a:xfrm>
                <a:off x="7027016"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 name="Rectangle 97"/>
              <p:cNvSpPr>
                <a:spLocks noChangeArrowheads="1"/>
              </p:cNvSpPr>
              <p:nvPr/>
            </p:nvSpPr>
            <p:spPr bwMode="auto">
              <a:xfrm>
                <a:off x="7381549"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 name="Rectangle 97"/>
              <p:cNvSpPr>
                <a:spLocks noChangeArrowheads="1"/>
              </p:cNvSpPr>
              <p:nvPr/>
            </p:nvSpPr>
            <p:spPr bwMode="auto">
              <a:xfrm>
                <a:off x="7840943"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 name="Rectangle 97"/>
              <p:cNvSpPr>
                <a:spLocks noChangeArrowheads="1"/>
              </p:cNvSpPr>
              <p:nvPr/>
            </p:nvSpPr>
            <p:spPr bwMode="auto">
              <a:xfrm>
                <a:off x="8195475"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 name="Rectangle 97"/>
              <p:cNvSpPr>
                <a:spLocks noChangeArrowheads="1"/>
              </p:cNvSpPr>
              <p:nvPr/>
            </p:nvSpPr>
            <p:spPr bwMode="auto">
              <a:xfrm>
                <a:off x="7840943"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 name="Rectangle 97"/>
              <p:cNvSpPr>
                <a:spLocks noChangeArrowheads="1"/>
              </p:cNvSpPr>
              <p:nvPr/>
            </p:nvSpPr>
            <p:spPr bwMode="auto">
              <a:xfrm>
                <a:off x="8195475"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 name="Rectangle 97"/>
              <p:cNvSpPr>
                <a:spLocks noChangeArrowheads="1"/>
              </p:cNvSpPr>
              <p:nvPr/>
            </p:nvSpPr>
            <p:spPr bwMode="auto">
              <a:xfrm>
                <a:off x="5399162"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9" name="Rectangle 97"/>
              <p:cNvSpPr>
                <a:spLocks noChangeArrowheads="1"/>
              </p:cNvSpPr>
              <p:nvPr/>
            </p:nvSpPr>
            <p:spPr bwMode="auto">
              <a:xfrm>
                <a:off x="5753695" y="4916516"/>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0" name="Rectangle 97"/>
              <p:cNvSpPr>
                <a:spLocks noChangeArrowheads="1"/>
              </p:cNvSpPr>
              <p:nvPr/>
            </p:nvSpPr>
            <p:spPr bwMode="auto">
              <a:xfrm>
                <a:off x="5399162"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1" name="Rectangle 97"/>
              <p:cNvSpPr>
                <a:spLocks noChangeArrowheads="1"/>
              </p:cNvSpPr>
              <p:nvPr/>
            </p:nvSpPr>
            <p:spPr bwMode="auto">
              <a:xfrm>
                <a:off x="5753695" y="5026372"/>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2" name="Rectangle 97"/>
              <p:cNvSpPr>
                <a:spLocks noChangeArrowheads="1"/>
              </p:cNvSpPr>
              <p:nvPr/>
            </p:nvSpPr>
            <p:spPr bwMode="auto">
              <a:xfrm>
                <a:off x="5474064" y="4009379"/>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3" name="Rectangle 97"/>
              <p:cNvSpPr>
                <a:spLocks noChangeArrowheads="1"/>
              </p:cNvSpPr>
              <p:nvPr/>
            </p:nvSpPr>
            <p:spPr bwMode="auto">
              <a:xfrm>
                <a:off x="5474064" y="4099260"/>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4" name="Rectangle 97"/>
              <p:cNvSpPr>
                <a:spLocks noChangeArrowheads="1"/>
              </p:cNvSpPr>
              <p:nvPr/>
            </p:nvSpPr>
            <p:spPr bwMode="auto">
              <a:xfrm>
                <a:off x="5474064" y="4260714"/>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5" name="Rectangle 97"/>
              <p:cNvSpPr>
                <a:spLocks noChangeArrowheads="1"/>
              </p:cNvSpPr>
              <p:nvPr/>
            </p:nvSpPr>
            <p:spPr bwMode="auto">
              <a:xfrm>
                <a:off x="5474064" y="4350595"/>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6" name="Rectangle 97"/>
              <p:cNvSpPr>
                <a:spLocks noChangeArrowheads="1"/>
              </p:cNvSpPr>
              <p:nvPr/>
            </p:nvSpPr>
            <p:spPr bwMode="auto">
              <a:xfrm>
                <a:off x="5474064" y="4512049"/>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7" name="Rectangle 97"/>
              <p:cNvSpPr>
                <a:spLocks noChangeArrowheads="1"/>
              </p:cNvSpPr>
              <p:nvPr/>
            </p:nvSpPr>
            <p:spPr bwMode="auto">
              <a:xfrm>
                <a:off x="5474064" y="460193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8" name="Rectangle 97"/>
              <p:cNvSpPr>
                <a:spLocks noChangeArrowheads="1"/>
              </p:cNvSpPr>
              <p:nvPr/>
            </p:nvSpPr>
            <p:spPr bwMode="auto">
              <a:xfrm>
                <a:off x="6138187"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49" name="Rectangle 97"/>
              <p:cNvSpPr>
                <a:spLocks noChangeArrowheads="1"/>
              </p:cNvSpPr>
              <p:nvPr/>
            </p:nvSpPr>
            <p:spPr bwMode="auto">
              <a:xfrm>
                <a:off x="6138187"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0" name="Rectangle 97"/>
              <p:cNvSpPr>
                <a:spLocks noChangeArrowheads="1"/>
              </p:cNvSpPr>
              <p:nvPr/>
            </p:nvSpPr>
            <p:spPr bwMode="auto">
              <a:xfrm>
                <a:off x="6138187"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1" name="Rectangle 97"/>
              <p:cNvSpPr>
                <a:spLocks noChangeArrowheads="1"/>
              </p:cNvSpPr>
              <p:nvPr/>
            </p:nvSpPr>
            <p:spPr bwMode="auto">
              <a:xfrm>
                <a:off x="6138187"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2" name="Rectangle 97"/>
              <p:cNvSpPr>
                <a:spLocks noChangeArrowheads="1"/>
              </p:cNvSpPr>
              <p:nvPr/>
            </p:nvSpPr>
            <p:spPr bwMode="auto">
              <a:xfrm>
                <a:off x="6138187"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3" name="Rectangle 97"/>
              <p:cNvSpPr>
                <a:spLocks noChangeArrowheads="1"/>
              </p:cNvSpPr>
              <p:nvPr/>
            </p:nvSpPr>
            <p:spPr bwMode="auto">
              <a:xfrm>
                <a:off x="6138187"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4" name="Rectangle 97"/>
              <p:cNvSpPr>
                <a:spLocks noChangeArrowheads="1"/>
              </p:cNvSpPr>
              <p:nvPr/>
            </p:nvSpPr>
            <p:spPr bwMode="auto">
              <a:xfrm>
                <a:off x="6847253"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5" name="Rectangle 97"/>
              <p:cNvSpPr>
                <a:spLocks noChangeArrowheads="1"/>
              </p:cNvSpPr>
              <p:nvPr/>
            </p:nvSpPr>
            <p:spPr bwMode="auto">
              <a:xfrm>
                <a:off x="6847253"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6" name="Rectangle 97"/>
              <p:cNvSpPr>
                <a:spLocks noChangeArrowheads="1"/>
              </p:cNvSpPr>
              <p:nvPr/>
            </p:nvSpPr>
            <p:spPr bwMode="auto">
              <a:xfrm>
                <a:off x="6847253"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7" name="Rectangle 97"/>
              <p:cNvSpPr>
                <a:spLocks noChangeArrowheads="1"/>
              </p:cNvSpPr>
              <p:nvPr/>
            </p:nvSpPr>
            <p:spPr bwMode="auto">
              <a:xfrm>
                <a:off x="6847253"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8" name="Rectangle 97"/>
              <p:cNvSpPr>
                <a:spLocks noChangeArrowheads="1"/>
              </p:cNvSpPr>
              <p:nvPr/>
            </p:nvSpPr>
            <p:spPr bwMode="auto">
              <a:xfrm>
                <a:off x="6847253"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59" name="Rectangle 97"/>
              <p:cNvSpPr>
                <a:spLocks noChangeArrowheads="1"/>
              </p:cNvSpPr>
              <p:nvPr/>
            </p:nvSpPr>
            <p:spPr bwMode="auto">
              <a:xfrm>
                <a:off x="6847253"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0" name="Rectangle 97"/>
              <p:cNvSpPr>
                <a:spLocks noChangeArrowheads="1"/>
              </p:cNvSpPr>
              <p:nvPr/>
            </p:nvSpPr>
            <p:spPr bwMode="auto">
              <a:xfrm>
                <a:off x="7543834"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1" name="Rectangle 97"/>
              <p:cNvSpPr>
                <a:spLocks noChangeArrowheads="1"/>
              </p:cNvSpPr>
              <p:nvPr/>
            </p:nvSpPr>
            <p:spPr bwMode="auto">
              <a:xfrm>
                <a:off x="7543834"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2" name="Rectangle 97"/>
              <p:cNvSpPr>
                <a:spLocks noChangeArrowheads="1"/>
              </p:cNvSpPr>
              <p:nvPr/>
            </p:nvSpPr>
            <p:spPr bwMode="auto">
              <a:xfrm>
                <a:off x="7543834"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3" name="Rectangle 97"/>
              <p:cNvSpPr>
                <a:spLocks noChangeArrowheads="1"/>
              </p:cNvSpPr>
              <p:nvPr/>
            </p:nvSpPr>
            <p:spPr bwMode="auto">
              <a:xfrm>
                <a:off x="7543834"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4" name="Rectangle 97"/>
              <p:cNvSpPr>
                <a:spLocks noChangeArrowheads="1"/>
              </p:cNvSpPr>
              <p:nvPr/>
            </p:nvSpPr>
            <p:spPr bwMode="auto">
              <a:xfrm>
                <a:off x="7543834"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5" name="Rectangle 97"/>
              <p:cNvSpPr>
                <a:spLocks noChangeArrowheads="1"/>
              </p:cNvSpPr>
              <p:nvPr/>
            </p:nvSpPr>
            <p:spPr bwMode="auto">
              <a:xfrm>
                <a:off x="7543834"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6" name="Rectangle 97"/>
              <p:cNvSpPr>
                <a:spLocks noChangeArrowheads="1"/>
              </p:cNvSpPr>
              <p:nvPr/>
            </p:nvSpPr>
            <p:spPr bwMode="auto">
              <a:xfrm>
                <a:off x="8240416" y="3788004"/>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7" name="Rectangle 97"/>
              <p:cNvSpPr>
                <a:spLocks noChangeArrowheads="1"/>
              </p:cNvSpPr>
              <p:nvPr/>
            </p:nvSpPr>
            <p:spPr bwMode="auto">
              <a:xfrm>
                <a:off x="8240416" y="3892865"/>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8" name="Rectangle 97"/>
              <p:cNvSpPr>
                <a:spLocks noChangeArrowheads="1"/>
              </p:cNvSpPr>
              <p:nvPr/>
            </p:nvSpPr>
            <p:spPr bwMode="auto">
              <a:xfrm>
                <a:off x="8240416" y="4117569"/>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69" name="Rectangle 97"/>
              <p:cNvSpPr>
                <a:spLocks noChangeArrowheads="1"/>
              </p:cNvSpPr>
              <p:nvPr/>
            </p:nvSpPr>
            <p:spPr bwMode="auto">
              <a:xfrm>
                <a:off x="8240416" y="4222431"/>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0" name="Rectangle 97"/>
              <p:cNvSpPr>
                <a:spLocks noChangeArrowheads="1"/>
              </p:cNvSpPr>
              <p:nvPr/>
            </p:nvSpPr>
            <p:spPr bwMode="auto">
              <a:xfrm>
                <a:off x="8240416" y="4447136"/>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1" name="Rectangle 97"/>
              <p:cNvSpPr>
                <a:spLocks noChangeArrowheads="1"/>
              </p:cNvSpPr>
              <p:nvPr/>
            </p:nvSpPr>
            <p:spPr bwMode="auto">
              <a:xfrm>
                <a:off x="8240416" y="4551997"/>
                <a:ext cx="300854" cy="73131"/>
              </a:xfrm>
              <a:prstGeom prst="rect">
                <a:avLst/>
              </a:prstGeom>
              <a:solidFill>
                <a:srgbClr val="747FA9"/>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3" name="Rectangle 72"/>
              <p:cNvSpPr>
                <a:spLocks noChangeArrowheads="1"/>
              </p:cNvSpPr>
              <p:nvPr/>
            </p:nvSpPr>
            <p:spPr bwMode="auto">
              <a:xfrm>
                <a:off x="5506521" y="30433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4" name="Rectangle 97"/>
              <p:cNvSpPr>
                <a:spLocks noChangeArrowheads="1"/>
              </p:cNvSpPr>
              <p:nvPr/>
            </p:nvSpPr>
            <p:spPr bwMode="auto">
              <a:xfrm>
                <a:off x="5506521" y="31482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5" name="Rectangle 74"/>
              <p:cNvSpPr>
                <a:spLocks noChangeArrowheads="1"/>
              </p:cNvSpPr>
              <p:nvPr/>
            </p:nvSpPr>
            <p:spPr bwMode="auto">
              <a:xfrm>
                <a:off x="4998521" y="33735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6" name="Rectangle 97"/>
              <p:cNvSpPr>
                <a:spLocks noChangeArrowheads="1"/>
              </p:cNvSpPr>
              <p:nvPr/>
            </p:nvSpPr>
            <p:spPr bwMode="auto">
              <a:xfrm>
                <a:off x="4998521" y="34784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7" name="Rectangle 76"/>
              <p:cNvSpPr>
                <a:spLocks noChangeArrowheads="1"/>
              </p:cNvSpPr>
              <p:nvPr/>
            </p:nvSpPr>
            <p:spPr bwMode="auto">
              <a:xfrm>
                <a:off x="4998521" y="3043350"/>
                <a:ext cx="300854" cy="73131"/>
              </a:xfrm>
              <a:prstGeom prst="rect">
                <a:avLst/>
              </a:prstGeom>
              <a:solidFill>
                <a:schemeClr val="bg1">
                  <a:lumMod val="65000"/>
                </a:schemeClr>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8" name="Rectangle 97"/>
              <p:cNvSpPr>
                <a:spLocks noChangeArrowheads="1"/>
              </p:cNvSpPr>
              <p:nvPr/>
            </p:nvSpPr>
            <p:spPr bwMode="auto">
              <a:xfrm>
                <a:off x="4998521" y="3148211"/>
                <a:ext cx="300854" cy="73131"/>
              </a:xfrm>
              <a:prstGeom prst="rect">
                <a:avLst/>
              </a:prstGeom>
              <a:solidFill>
                <a:srgbClr val="A6A6A6"/>
              </a:solidFill>
              <a:ln w="6350" cap="flat" cmpd="sng" algn="ctr">
                <a:solidFill>
                  <a:srgbClr val="000000"/>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700" b="0" i="0" u="none" strike="noStrike" kern="0" cap="none" spc="0" normalizeH="0" baseline="0" noProof="0" dirty="0">
                  <a:ln>
                    <a:noFill/>
                  </a:ln>
                  <a:solidFill>
                    <a:srgbClr val="000000"/>
                  </a:solidFill>
                  <a:effectLst/>
                  <a:uLnTx/>
                  <a:uFillTx/>
                  <a:latin typeface="Arial Narrow"/>
                  <a:ea typeface="+mn-ea"/>
                  <a:cs typeface="Arial Narrow"/>
                </a:endParaRPr>
              </a:p>
            </p:txBody>
          </p:sp>
        </p:grpSp>
        <p:sp>
          <p:nvSpPr>
            <p:cNvPr id="117" name="Rectangle 116"/>
            <p:cNvSpPr/>
            <p:nvPr/>
          </p:nvSpPr>
          <p:spPr>
            <a:xfrm>
              <a:off x="2678720" y="1455293"/>
              <a:ext cx="2879987" cy="3779825"/>
            </a:xfrm>
            <a:prstGeom prst="rect">
              <a:avLst/>
            </a:prstGeom>
            <a:solidFill>
              <a:schemeClr val="bg2"/>
            </a:solidFill>
          </p:spPr>
          <p:txBody>
            <a:bodyPr wrap="square" lIns="36017" tIns="18008" rIns="36017" bIns="0">
              <a:spAutoFit/>
            </a:bodyPr>
            <a:lstStyle/>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SYSTEMS RELATED COSTS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Development &amp; deployment</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Training, support &amp; assurance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Technology/platform operations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Licensing/subscription/purchases</a:t>
              </a:r>
            </a:p>
            <a:p>
              <a:pPr marL="0" marR="0" lvl="1" indent="0" algn="l" defTabSz="677268" rtl="0" eaLnBrk="1" fontAlgn="auto" latinLnBrk="0" hangingPunct="1">
                <a:lnSpc>
                  <a:spcPct val="100000"/>
                </a:lnSpc>
                <a:spcBef>
                  <a:spcPts val="0"/>
                </a:spcBef>
                <a:spcAft>
                  <a:spcPts val="300"/>
                </a:spcAft>
                <a:buClr>
                  <a:srgbClr val="4F5603"/>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NON-SYSTEMS RELATED COSTS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Workforce utilization </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Workforce training</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Location/equipment/utility/consumables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Fixed capital allocation</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Fees/licensing/agency</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Management overhead &amp; support</a:t>
              </a:r>
            </a:p>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Costs can be further analyzed - including:</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Own Vs allocated</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Fixed/variable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Book value/depreciating costs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Repeating/ad hoc</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Volume discounts</a:t>
              </a:r>
            </a:p>
          </p:txBody>
        </p:sp>
        <p:sp>
          <p:nvSpPr>
            <p:cNvPr id="119" name="Rectangle 118"/>
            <p:cNvSpPr/>
            <p:nvPr/>
          </p:nvSpPr>
          <p:spPr>
            <a:xfrm>
              <a:off x="6025457" y="1455293"/>
              <a:ext cx="2879987" cy="3766311"/>
            </a:xfrm>
            <a:prstGeom prst="rect">
              <a:avLst/>
            </a:prstGeom>
            <a:solidFill>
              <a:schemeClr val="bg2"/>
            </a:solidFill>
          </p:spPr>
          <p:txBody>
            <a:bodyPr wrap="square" lIns="36017" tIns="18008" rIns="36017" bIns="0">
              <a:spAutoFit/>
            </a:bodyPr>
            <a:lstStyle/>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SYSTEMS PERFORMANCE MEASURES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Machine utilization</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Operating profile – schedule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Security/resilience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Performance profile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User headcount, skill level &amp; schedules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Variability/configurability</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Advanced technology/practices</a:t>
              </a:r>
              <a:endParaRPr kumimoji="0" lang="en-US" sz="1400" b="1" i="0" u="none" strike="noStrike" kern="1200" cap="none" spc="0" normalizeH="0" baseline="0" noProof="0" dirty="0">
                <a:ln>
                  <a:noFill/>
                </a:ln>
                <a:solidFill>
                  <a:srgbClr val="5F6062"/>
                </a:solidFill>
                <a:effectLst/>
                <a:uLnTx/>
                <a:uFillTx/>
                <a:latin typeface="Helvetica"/>
                <a:ea typeface="+mn-ea"/>
                <a:cs typeface="Helvetica"/>
              </a:endParaRPr>
            </a:p>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BUSINESS PERFORMANCE MEASURES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Staff utilization/productivity</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Operating budgets</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User headcount/skills profile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Working/committed capital</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Dusiness criticality/contribution</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r>
                <a:rPr kumimoji="0" lang="en-US" sz="1200" b="1" i="0" u="none" strike="noStrike" kern="1200" cap="none" spc="0" normalizeH="0" baseline="0" noProof="0" dirty="0">
                  <a:ln>
                    <a:noFill/>
                  </a:ln>
                  <a:solidFill>
                    <a:srgbClr val="5F6062"/>
                  </a:solidFill>
                  <a:effectLst/>
                  <a:uLnTx/>
                  <a:uFillTx/>
                  <a:latin typeface="Helvetica"/>
                  <a:ea typeface="+mn-ea"/>
                  <a:cs typeface="Helvetica"/>
                </a:rPr>
                <a:t>Reputational/customer exposure/risk profile</a:t>
              </a:r>
            </a:p>
            <a:p>
              <a:pPr marL="358954" marR="0" lvl="1" indent="-179478" algn="l" defTabSz="677268" rtl="0" eaLnBrk="1" fontAlgn="auto" latinLnBrk="0" hangingPunct="1">
                <a:lnSpc>
                  <a:spcPct val="100000"/>
                </a:lnSpc>
                <a:spcBef>
                  <a:spcPts val="0"/>
                </a:spcBef>
                <a:spcAft>
                  <a:spcPts val="300"/>
                </a:spcAft>
                <a:buClr>
                  <a:srgbClr val="4F5603"/>
                </a:buClr>
                <a:buSzPct val="80000"/>
                <a:buFont typeface="Wingdings" charset="2"/>
                <a:buChar char="u"/>
                <a:tabLst/>
                <a:defRPr/>
              </a:pPr>
              <a:endParaRPr kumimoji="0" lang="en-US" sz="1400"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120" name="Circular Arrow 119"/>
            <p:cNvSpPr/>
            <p:nvPr/>
          </p:nvSpPr>
          <p:spPr>
            <a:xfrm rot="16200000" flipH="1">
              <a:off x="1434150" y="1998559"/>
              <a:ext cx="1651138" cy="1655964"/>
            </a:xfrm>
            <a:prstGeom prst="circularArrow">
              <a:avLst>
                <a:gd name="adj1" fmla="val 17602"/>
                <a:gd name="adj2" fmla="val 1142319"/>
                <a:gd name="adj3" fmla="val 20457682"/>
                <a:gd name="adj4" fmla="val 17914898"/>
                <a:gd name="adj5" fmla="val 17212"/>
              </a:avLst>
            </a:prstGeom>
            <a:solidFill>
              <a:schemeClr val="accent5"/>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sp>
          <p:nvSpPr>
            <p:cNvPr id="121" name="Rectangle 120"/>
            <p:cNvSpPr/>
            <p:nvPr/>
          </p:nvSpPr>
          <p:spPr>
            <a:xfrm>
              <a:off x="273805" y="3649216"/>
              <a:ext cx="1960949" cy="1097149"/>
            </a:xfrm>
            <a:prstGeom prst="rect">
              <a:avLst/>
            </a:prstGeom>
            <a:noFill/>
          </p:spPr>
          <p:txBody>
            <a:bodyPr wrap="square" lIns="36017" tIns="18008" rIns="36017" bIns="0">
              <a:spAutoFit/>
            </a:bodyPr>
            <a:lstStyle/>
            <a:p>
              <a:pPr marL="0" marR="0" lvl="0" indent="0" algn="l" defTabSz="677268" rtl="0" eaLnBrk="1" fontAlgn="auto" latinLnBrk="0" hangingPunct="1">
                <a:lnSpc>
                  <a:spcPct val="100000"/>
                </a:lnSpc>
                <a:spcBef>
                  <a:spcPts val="0"/>
                </a:spcBef>
                <a:spcAft>
                  <a:spcPts val="30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Different systems and business costs and performance measures can be associated with the framework:</a:t>
              </a:r>
              <a:endParaRPr kumimoji="0" lang="en-US" sz="1400" b="1" i="0" u="none" strike="noStrike" kern="1200" cap="none" spc="0" normalizeH="0" baseline="0" noProof="0" dirty="0">
                <a:ln>
                  <a:noFill/>
                </a:ln>
                <a:solidFill>
                  <a:srgbClr val="5F6062"/>
                </a:solidFill>
                <a:effectLst/>
                <a:uLnTx/>
                <a:uFillTx/>
                <a:latin typeface="Helvetica"/>
                <a:ea typeface="+mn-ea"/>
                <a:cs typeface="Helvetica"/>
              </a:endParaRPr>
            </a:p>
          </p:txBody>
        </p:sp>
      </p:grpSp>
      <p:sp>
        <p:nvSpPr>
          <p:cNvPr id="125" name="Title 1"/>
          <p:cNvSpPr txBox="1">
            <a:spLocks/>
          </p:cNvSpPr>
          <p:nvPr/>
        </p:nvSpPr>
        <p:spPr>
          <a:xfrm>
            <a:off x="2807990" y="5701191"/>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Systems and operational cost &amp; performance measures</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72" name="Titel 71">
            <a:extLst>
              <a:ext uri="{FF2B5EF4-FFF2-40B4-BE49-F238E27FC236}">
                <a16:creationId xmlns:a16="http://schemas.microsoft.com/office/drawing/2014/main" id="{25F8510E-569C-4A1E-AD7C-CD7551D041AC}"/>
              </a:ext>
            </a:extLst>
          </p:cNvPr>
          <p:cNvSpPr>
            <a:spLocks noGrp="1"/>
          </p:cNvSpPr>
          <p:nvPr>
            <p:ph type="title"/>
          </p:nvPr>
        </p:nvSpPr>
        <p:spPr/>
        <p:txBody>
          <a:bodyPr>
            <a:normAutofit/>
          </a:bodyPr>
          <a:lstStyle/>
          <a:p>
            <a:r>
              <a:rPr lang="nl-NL" sz="2000" b="1" dirty="0"/>
              <a:t>TRACK BUSINESS AND TECHNICAL PERFORMANCE</a:t>
            </a:r>
            <a:endParaRPr lang="en-GB" sz="2000" b="1" dirty="0"/>
          </a:p>
        </p:txBody>
      </p:sp>
      <p:pic>
        <p:nvPicPr>
          <p:cNvPr id="123" name="Picture 7">
            <a:extLst>
              <a:ext uri="{FF2B5EF4-FFF2-40B4-BE49-F238E27FC236}">
                <a16:creationId xmlns:a16="http://schemas.microsoft.com/office/drawing/2014/main" id="{C69F3188-1941-4058-8D94-DEA8AB3EF8FE}"/>
              </a:ext>
            </a:extLst>
          </p:cNvPr>
          <p:cNvPicPr>
            <a:picLocks noChangeAspect="1"/>
          </p:cNvPicPr>
          <p:nvPr/>
        </p:nvPicPr>
        <p:blipFill>
          <a:blip r:embed="rId3"/>
          <a:stretch>
            <a:fillRect/>
          </a:stretch>
        </p:blipFill>
        <p:spPr>
          <a:xfrm>
            <a:off x="609680" y="6558947"/>
            <a:ext cx="242309" cy="224435"/>
          </a:xfrm>
          <a:prstGeom prst="rect">
            <a:avLst/>
          </a:prstGeom>
        </p:spPr>
      </p:pic>
      <p:sp>
        <p:nvSpPr>
          <p:cNvPr id="124" name="Text Placeholder 15">
            <a:extLst>
              <a:ext uri="{FF2B5EF4-FFF2-40B4-BE49-F238E27FC236}">
                <a16:creationId xmlns:a16="http://schemas.microsoft.com/office/drawing/2014/main" id="{3A4F7D91-E756-4560-AAF8-86AC86AA9A1D}"/>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GB" dirty="0"/>
              <a:t>Fig. 71</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br>
              <a:rPr lang="en-US" noProof="0" dirty="0"/>
            </a:br>
            <a:r>
              <a:rPr lang="en-US" noProof="0" dirty="0"/>
              <a:t>Which of the following components are BIAN Prescriptive Artifacts? Choose the best answer. </a:t>
            </a:r>
          </a:p>
          <a:p>
            <a:endParaRPr lang="en-US" noProof="0" dirty="0"/>
          </a:p>
          <a:p>
            <a:pPr marL="457200" indent="-457200">
              <a:buClrTx/>
              <a:buFont typeface="+mj-lt"/>
              <a:buAutoNum type="alphaLcParenR"/>
            </a:pPr>
            <a:r>
              <a:rPr lang="en-US" noProof="0" dirty="0"/>
              <a:t>BIAN capability model, BIAN Business Scenario Definitions, BIAN requirements business, functional and non-functional requirements. </a:t>
            </a:r>
          </a:p>
          <a:p>
            <a:pPr marL="457200" indent="-457200">
              <a:buClrTx/>
              <a:buFont typeface="+mj-lt"/>
              <a:buAutoNum type="alphaLcParenR"/>
            </a:pPr>
            <a:r>
              <a:rPr lang="en-US" noProof="0" dirty="0"/>
              <a:t>BIAN Business Architecture Layer, BIAN application Architecture Layer, BIAN Information Architecture Layer, BIAN requirements business, functional and non-functional requirements. </a:t>
            </a:r>
          </a:p>
          <a:p>
            <a:pPr marL="457200" indent="-457200">
              <a:buClrTx/>
              <a:buFont typeface="+mj-lt"/>
              <a:buAutoNum type="alphaLcParenR"/>
            </a:pPr>
            <a:r>
              <a:rPr lang="en-US" noProof="0" dirty="0"/>
              <a:t>BIAN  </a:t>
            </a:r>
            <a:r>
              <a:rPr lang="en-US" noProof="0" dirty="0" err="1"/>
              <a:t>Servic</a:t>
            </a:r>
            <a:r>
              <a:rPr lang="en-US" dirty="0"/>
              <a:t>e Landscape,  Service Domain, Service Operations.</a:t>
            </a:r>
          </a:p>
          <a:p>
            <a:pPr marL="457200" indent="-457200">
              <a:buClrTx/>
              <a:buFont typeface="+mj-lt"/>
              <a:buAutoNum type="alphaLcParenR"/>
            </a:pPr>
            <a:r>
              <a:rPr lang="en-US" noProof="0" dirty="0"/>
              <a:t>BIAN API classification guideline, the BIAN information architecture, the BIAN application capabilities. </a:t>
            </a:r>
          </a:p>
          <a:p>
            <a:endParaRPr lang="en-US" noProof="0" dirty="0"/>
          </a:p>
          <a:p>
            <a:endParaRPr lang="en-US" noProof="0" dirty="0"/>
          </a:p>
          <a:p>
            <a:endParaRPr lang="en-US" noProof="0" dirty="0"/>
          </a:p>
          <a:p>
            <a:endParaRPr lang="en-US" noProof="0" dirty="0"/>
          </a:p>
          <a:p>
            <a:endParaRPr lang="en-US" noProof="0" dirty="0"/>
          </a:p>
        </p:txBody>
      </p:sp>
      <p:sp>
        <p:nvSpPr>
          <p:cNvPr id="4" name="Round Same Side Corner Rectangle 3">
            <a:extLst>
              <a:ext uri="{FF2B5EF4-FFF2-40B4-BE49-F238E27FC236}">
                <a16:creationId xmlns:a16="http://schemas.microsoft.com/office/drawing/2014/main" id="{C7609528-BACB-8D48-B4EE-9C2E5CCC898E}"/>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Group brainstorm">
            <a:extLst>
              <a:ext uri="{FF2B5EF4-FFF2-40B4-BE49-F238E27FC236}">
                <a16:creationId xmlns:a16="http://schemas.microsoft.com/office/drawing/2014/main" id="{B9C89D8C-A5B5-CD49-98E1-63A99CC5B6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3552927722"/>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kat, dier, reptiel, binnen&#10;&#10;Automatisch gegenereerde beschrijving">
            <a:extLst>
              <a:ext uri="{FF2B5EF4-FFF2-40B4-BE49-F238E27FC236}">
                <a16:creationId xmlns:a16="http://schemas.microsoft.com/office/drawing/2014/main" id="{1A2F3335-A885-4EB8-8FF8-98C10D3762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4" y="0"/>
            <a:ext cx="12191880" cy="6526931"/>
          </a:xfrm>
          <a:prstGeom prst="rect">
            <a:avLst/>
          </a:prstGeom>
        </p:spPr>
      </p:pic>
      <p:sp>
        <p:nvSpPr>
          <p:cNvPr id="5" name="Заголовок 4"/>
          <p:cNvSpPr>
            <a:spLocks noGrp="1"/>
          </p:cNvSpPr>
          <p:nvPr>
            <p:ph type="title"/>
          </p:nvPr>
        </p:nvSpPr>
        <p:spPr>
          <a:solidFill>
            <a:schemeClr val="bg1">
              <a:alpha val="89000"/>
            </a:schemeClr>
          </a:solidFill>
          <a:ln>
            <a:solidFill>
              <a:srgbClr val="9EAD2F"/>
            </a:solidFill>
          </a:ln>
        </p:spPr>
        <p:txBody>
          <a:bodyPr/>
          <a:lstStyle/>
          <a:p>
            <a:r>
              <a:rPr lang="en-US" dirty="0"/>
              <a:t>6</a:t>
            </a:r>
            <a:r>
              <a:rPr lang="en-US" noProof="0" dirty="0"/>
              <a:t>.3 Overlay resources to identify shortfalls</a:t>
            </a:r>
          </a:p>
        </p:txBody>
      </p:sp>
      <p:pic>
        <p:nvPicPr>
          <p:cNvPr id="6" name="Picture 7">
            <a:extLst>
              <a:ext uri="{FF2B5EF4-FFF2-40B4-BE49-F238E27FC236}">
                <a16:creationId xmlns:a16="http://schemas.microsoft.com/office/drawing/2014/main" id="{218B4916-3FB8-9046-BEDC-FDEEF62A7EBE}"/>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DC7EFB1D-811E-E445-98C3-1D3464FF8B7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7.3</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968252581"/>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0" name="Group 269"/>
          <p:cNvGrpSpPr/>
          <p:nvPr/>
        </p:nvGrpSpPr>
        <p:grpSpPr>
          <a:xfrm>
            <a:off x="2237780" y="2177571"/>
            <a:ext cx="7816299" cy="3086967"/>
            <a:chOff x="714772" y="2176564"/>
            <a:chExt cx="7812682" cy="3085538"/>
          </a:xfrm>
        </p:grpSpPr>
        <p:grpSp>
          <p:nvGrpSpPr>
            <p:cNvPr id="268" name="Group 267"/>
            <p:cNvGrpSpPr/>
            <p:nvPr/>
          </p:nvGrpSpPr>
          <p:grpSpPr>
            <a:xfrm>
              <a:off x="942494" y="2176564"/>
              <a:ext cx="3102689" cy="2821897"/>
              <a:chOff x="942494" y="2176564"/>
              <a:chExt cx="3102689" cy="2821897"/>
            </a:xfrm>
          </p:grpSpPr>
          <p:cxnSp>
            <p:nvCxnSpPr>
              <p:cNvPr id="208" name="Straight Connector 207"/>
              <p:cNvCxnSpPr/>
              <p:nvPr/>
            </p:nvCxnSpPr>
            <p:spPr>
              <a:xfrm rot="16200000" flipH="1">
                <a:off x="2976997" y="2254959"/>
                <a:ext cx="1110159" cy="972419"/>
              </a:xfrm>
              <a:prstGeom prst="line">
                <a:avLst/>
              </a:prstGeom>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a:off x="1060465" y="2978058"/>
                <a:ext cx="2264718" cy="588234"/>
              </a:xfrm>
              <a:prstGeom prst="line">
                <a:avLst/>
              </a:prstGeom>
            </p:spPr>
            <p:style>
              <a:lnRef idx="2">
                <a:schemeClr val="accent1"/>
              </a:lnRef>
              <a:fillRef idx="0">
                <a:schemeClr val="accent1"/>
              </a:fillRef>
              <a:effectRef idx="1">
                <a:schemeClr val="accent1"/>
              </a:effectRef>
              <a:fontRef idx="minor">
                <a:schemeClr val="tx1"/>
              </a:fontRef>
            </p:style>
          </p:cxnSp>
          <p:grpSp>
            <p:nvGrpSpPr>
              <p:cNvPr id="200" name="Group 199"/>
              <p:cNvGrpSpPr/>
              <p:nvPr/>
            </p:nvGrpSpPr>
            <p:grpSpPr>
              <a:xfrm>
                <a:off x="1060465" y="2176564"/>
                <a:ext cx="1985400" cy="813802"/>
                <a:chOff x="6845171" y="1271939"/>
                <a:chExt cx="1985400" cy="813802"/>
              </a:xfrm>
            </p:grpSpPr>
            <p:sp>
              <p:nvSpPr>
                <p:cNvPr id="186" name="Rectangle 185"/>
                <p:cNvSpPr/>
                <p:nvPr/>
              </p:nvSpPr>
              <p:spPr>
                <a:xfrm>
                  <a:off x="6845171" y="1271939"/>
                  <a:ext cx="1985400" cy="813802"/>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36017" tIns="54025" rtlCol="0" anchor="t" anchorCtr="0"/>
                <a:lstStyle/>
                <a:p>
                  <a:pPr marL="0" marR="0" lvl="0" indent="0" algn="l" defTabSz="677268" rtl="0" eaLnBrk="1" fontAlgn="auto" latinLnBrk="0" hangingPunct="1">
                    <a:lnSpc>
                      <a:spcPts val="940"/>
                    </a:lnSpc>
                    <a:spcBef>
                      <a:spcPts val="0"/>
                    </a:spcBef>
                    <a:spcAft>
                      <a:spcPts val="0"/>
                    </a:spcAft>
                    <a:buClrTx/>
                    <a:buSzTx/>
                    <a:buFontTx/>
                    <a:buNone/>
                    <a:tabLst/>
                    <a:defRPr/>
                  </a:pPr>
                  <a:r>
                    <a:rPr kumimoji="0" lang="en-US" sz="1100" b="1" i="1" u="none" strike="noStrike" kern="1200" cap="none" spc="0" normalizeH="0" baseline="0" noProof="0" dirty="0">
                      <a:ln>
                        <a:noFill/>
                      </a:ln>
                      <a:solidFill>
                        <a:srgbClr val="FFFFFF"/>
                      </a:solidFill>
                      <a:effectLst/>
                      <a:uLnTx/>
                      <a:uFillTx/>
                      <a:latin typeface="Arial"/>
                      <a:ea typeface="+mn-ea"/>
                      <a:cs typeface="Arial"/>
                    </a:rPr>
                    <a:t>Key:</a:t>
                  </a:r>
                </a:p>
              </p:txBody>
            </p:sp>
            <p:sp>
              <p:nvSpPr>
                <p:cNvPr id="187" name="Rectangle 7"/>
                <p:cNvSpPr>
                  <a:spLocks noChangeArrowheads="1"/>
                </p:cNvSpPr>
                <p:nvPr/>
              </p:nvSpPr>
              <p:spPr bwMode="auto">
                <a:xfrm>
                  <a:off x="6882863" y="1842287"/>
                  <a:ext cx="643992" cy="158487"/>
                </a:xfrm>
                <a:prstGeom prst="rect">
                  <a:avLst/>
                </a:prstGeom>
                <a:solidFill>
                  <a:srgbClr val="C1CD19"/>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000" b="0" i="0" u="none" strike="noStrike" kern="1200" cap="none" spc="0" normalizeH="0" baseline="0" noProof="0" dirty="0">
                    <a:ln>
                      <a:noFill/>
                    </a:ln>
                    <a:solidFill>
                      <a:srgbClr val="000000"/>
                    </a:solidFill>
                    <a:effectLst/>
                    <a:uLnTx/>
                    <a:uFillTx/>
                    <a:latin typeface="Arial"/>
                    <a:ea typeface="+mn-ea"/>
                    <a:cs typeface="Arial"/>
                  </a:endParaRPr>
                </a:p>
              </p:txBody>
            </p:sp>
            <p:sp>
              <p:nvSpPr>
                <p:cNvPr id="188" name="Rectangle 7"/>
                <p:cNvSpPr>
                  <a:spLocks noChangeArrowheads="1"/>
                </p:cNvSpPr>
                <p:nvPr/>
              </p:nvSpPr>
              <p:spPr bwMode="auto">
                <a:xfrm>
                  <a:off x="6882863" y="1489825"/>
                  <a:ext cx="643992" cy="158487"/>
                </a:xfrm>
                <a:prstGeom prst="rect">
                  <a:avLst/>
                </a:prstGeom>
                <a:solidFill>
                  <a:schemeClr val="bg1">
                    <a:lumMod val="65000"/>
                  </a:schemeClr>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000" b="0" i="0" u="none" strike="noStrike" kern="1200" cap="none" spc="0" normalizeH="0" baseline="0" noProof="0" dirty="0">
                    <a:ln>
                      <a:noFill/>
                    </a:ln>
                    <a:solidFill>
                      <a:srgbClr val="000000"/>
                    </a:solidFill>
                    <a:effectLst/>
                    <a:uLnTx/>
                    <a:uFillTx/>
                    <a:latin typeface="Arial"/>
                    <a:ea typeface="+mn-ea"/>
                    <a:cs typeface="Arial"/>
                  </a:endParaRPr>
                </a:p>
              </p:txBody>
            </p:sp>
            <p:sp>
              <p:nvSpPr>
                <p:cNvPr id="189" name="Rectangle 7"/>
                <p:cNvSpPr>
                  <a:spLocks noChangeArrowheads="1"/>
                </p:cNvSpPr>
                <p:nvPr/>
              </p:nvSpPr>
              <p:spPr bwMode="auto">
                <a:xfrm>
                  <a:off x="6882863" y="1666080"/>
                  <a:ext cx="643992" cy="158487"/>
                </a:xfrm>
                <a:prstGeom prst="rect">
                  <a:avLst/>
                </a:prstGeom>
                <a:solidFill>
                  <a:srgbClr val="68C8C6"/>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000" b="0" i="0" u="none" strike="noStrike" kern="1200" cap="none" spc="0" normalizeH="0" baseline="0" noProof="0" dirty="0">
                    <a:ln>
                      <a:noFill/>
                    </a:ln>
                    <a:solidFill>
                      <a:srgbClr val="000000"/>
                    </a:solidFill>
                    <a:effectLst/>
                    <a:uLnTx/>
                    <a:uFillTx/>
                    <a:latin typeface="Arial"/>
                    <a:ea typeface="+mn-ea"/>
                    <a:cs typeface="Arial"/>
                  </a:endParaRPr>
                </a:p>
              </p:txBody>
            </p:sp>
            <p:sp>
              <p:nvSpPr>
                <p:cNvPr id="190" name="Rectangle 7"/>
                <p:cNvSpPr>
                  <a:spLocks noChangeArrowheads="1"/>
                </p:cNvSpPr>
                <p:nvPr/>
              </p:nvSpPr>
              <p:spPr bwMode="auto">
                <a:xfrm>
                  <a:off x="7549291" y="1494058"/>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Not supported</a:t>
                  </a:r>
                </a:p>
              </p:txBody>
            </p:sp>
            <p:sp>
              <p:nvSpPr>
                <p:cNvPr id="191" name="Rectangle 7"/>
                <p:cNvSpPr>
                  <a:spLocks noChangeArrowheads="1"/>
                </p:cNvSpPr>
                <p:nvPr/>
              </p:nvSpPr>
              <p:spPr bwMode="auto">
                <a:xfrm>
                  <a:off x="7549291" y="1842287"/>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Fully Supported</a:t>
                  </a:r>
                </a:p>
              </p:txBody>
            </p:sp>
            <p:sp>
              <p:nvSpPr>
                <p:cNvPr id="197" name="Rectangle 7"/>
                <p:cNvSpPr>
                  <a:spLocks noChangeArrowheads="1"/>
                </p:cNvSpPr>
                <p:nvPr/>
              </p:nvSpPr>
              <p:spPr bwMode="auto">
                <a:xfrm>
                  <a:off x="7549291" y="1666080"/>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Requires Customization</a:t>
                  </a:r>
                </a:p>
              </p:txBody>
            </p:sp>
          </p:grpSp>
          <p:pic>
            <p:nvPicPr>
              <p:cNvPr id="178" name="Picture 177"/>
              <p:cNvPicPr>
                <a:picLocks noChangeAspect="1"/>
              </p:cNvPicPr>
              <p:nvPr/>
            </p:nvPicPr>
            <p:blipFill>
              <a:blip r:embed="rId3"/>
              <a:stretch>
                <a:fillRect/>
              </a:stretch>
            </p:blipFill>
            <p:spPr>
              <a:xfrm>
                <a:off x="942494" y="3272732"/>
                <a:ext cx="3102689" cy="1725729"/>
              </a:xfrm>
              <a:prstGeom prst="rect">
                <a:avLst/>
              </a:prstGeom>
            </p:spPr>
          </p:pic>
        </p:grpSp>
        <p:grpSp>
          <p:nvGrpSpPr>
            <p:cNvPr id="269" name="Group 268"/>
            <p:cNvGrpSpPr/>
            <p:nvPr/>
          </p:nvGrpSpPr>
          <p:grpSpPr>
            <a:xfrm>
              <a:off x="4551597" y="2527382"/>
              <a:ext cx="3975857" cy="2734720"/>
              <a:chOff x="4551597" y="2527382"/>
              <a:chExt cx="3975857" cy="2734720"/>
            </a:xfrm>
          </p:grpSpPr>
          <p:sp>
            <p:nvSpPr>
              <p:cNvPr id="155" name="Rectangle 126"/>
              <p:cNvSpPr/>
              <p:nvPr/>
            </p:nvSpPr>
            <p:spPr>
              <a:xfrm>
                <a:off x="4770708" y="4985231"/>
                <a:ext cx="3537634" cy="276871"/>
              </a:xfrm>
              <a:prstGeom prst="rect">
                <a:avLst/>
              </a:prstGeom>
              <a:effectLst/>
            </p:spPr>
            <p:txBody>
              <a:bodyPr wrap="square">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5F6062"/>
                    </a:solidFill>
                    <a:effectLst/>
                    <a:uLnTx/>
                    <a:uFillTx/>
                    <a:latin typeface="Helvetica"/>
                    <a:ea typeface="+mn-ea"/>
                    <a:cs typeface="Helvetica"/>
                  </a:rPr>
                  <a:t>Shapes show application functional footprints</a:t>
                </a:r>
                <a:endParaRPr kumimoji="0" lang="en-US" sz="1100" b="1" i="1" u="none" strike="noStrike" kern="1200" cap="none" spc="0" normalizeH="0" baseline="0" noProof="0" dirty="0">
                  <a:ln>
                    <a:noFill/>
                  </a:ln>
                  <a:solidFill>
                    <a:srgbClr val="5F6062"/>
                  </a:solidFill>
                  <a:effectLst/>
                  <a:uLnTx/>
                  <a:uFillTx/>
                  <a:latin typeface="Helvetica"/>
                  <a:ea typeface="+mn-ea"/>
                  <a:cs typeface="Helvetica"/>
                </a:endParaRPr>
              </a:p>
            </p:txBody>
          </p:sp>
          <p:grpSp>
            <p:nvGrpSpPr>
              <p:cNvPr id="235" name="Group 234"/>
              <p:cNvGrpSpPr/>
              <p:nvPr/>
            </p:nvGrpSpPr>
            <p:grpSpPr>
              <a:xfrm>
                <a:off x="4551597" y="2527382"/>
                <a:ext cx="3975857" cy="2445249"/>
                <a:chOff x="4911088" y="2513765"/>
                <a:chExt cx="3507585" cy="2193249"/>
              </a:xfrm>
            </p:grpSpPr>
            <p:sp>
              <p:nvSpPr>
                <p:cNvPr id="246" name="Freeform 245"/>
                <p:cNvSpPr/>
                <p:nvPr/>
              </p:nvSpPr>
              <p:spPr>
                <a:xfrm>
                  <a:off x="4911088" y="2513765"/>
                  <a:ext cx="3507585" cy="2193249"/>
                </a:xfrm>
                <a:custGeom>
                  <a:avLst/>
                  <a:gdLst>
                    <a:gd name="connsiteX0" fmla="*/ 0 w 8903453"/>
                    <a:gd name="connsiteY0" fmla="*/ 0 h 5567215"/>
                    <a:gd name="connsiteX1" fmla="*/ 2732616 w 8903453"/>
                    <a:gd name="connsiteY1" fmla="*/ 0 h 5567215"/>
                    <a:gd name="connsiteX2" fmla="*/ 2732616 w 8903453"/>
                    <a:gd name="connsiteY2" fmla="*/ 756833 h 5567215"/>
                    <a:gd name="connsiteX3" fmla="*/ 8903453 w 8903453"/>
                    <a:gd name="connsiteY3" fmla="*/ 756833 h 5567215"/>
                    <a:gd name="connsiteX4" fmla="*/ 8903453 w 8903453"/>
                    <a:gd name="connsiteY4" fmla="*/ 5567215 h 5567215"/>
                    <a:gd name="connsiteX5" fmla="*/ 910872 w 8903453"/>
                    <a:gd name="connsiteY5" fmla="*/ 5567215 h 5567215"/>
                    <a:gd name="connsiteX6" fmla="*/ 910872 w 8903453"/>
                    <a:gd name="connsiteY6" fmla="*/ 2078085 h 5567215"/>
                    <a:gd name="connsiteX7" fmla="*/ 0 w 8903453"/>
                    <a:gd name="connsiteY7" fmla="*/ 2078085 h 5567215"/>
                    <a:gd name="connsiteX8" fmla="*/ 0 w 8903453"/>
                    <a:gd name="connsiteY8" fmla="*/ 0 h 55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03453" h="5567215">
                      <a:moveTo>
                        <a:pt x="0" y="0"/>
                      </a:moveTo>
                      <a:lnTo>
                        <a:pt x="2732616" y="0"/>
                      </a:lnTo>
                      <a:lnTo>
                        <a:pt x="2732616" y="756833"/>
                      </a:lnTo>
                      <a:lnTo>
                        <a:pt x="8903453" y="756833"/>
                      </a:lnTo>
                      <a:lnTo>
                        <a:pt x="8903453" y="5567215"/>
                      </a:lnTo>
                      <a:lnTo>
                        <a:pt x="910872" y="5567215"/>
                      </a:lnTo>
                      <a:lnTo>
                        <a:pt x="910872" y="2078085"/>
                      </a:lnTo>
                      <a:lnTo>
                        <a:pt x="0" y="2078085"/>
                      </a:lnTo>
                      <a:cubicBezTo>
                        <a:pt x="4276" y="1381114"/>
                        <a:pt x="8553" y="684144"/>
                        <a:pt x="0" y="0"/>
                      </a:cubicBezTo>
                      <a:close/>
                    </a:path>
                  </a:pathLst>
                </a:custGeom>
                <a:solidFill>
                  <a:srgbClr val="F2F2F2"/>
                </a:solidFill>
                <a:ln w="3175" cap="flat" cmpd="sng" algn="ctr">
                  <a:solidFill>
                    <a:schemeClr val="bg1">
                      <a:lumMod val="50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a:ea typeface="+mn-ea"/>
                    <a:cs typeface="+mn-cs"/>
                  </a:endParaRPr>
                </a:p>
              </p:txBody>
            </p:sp>
            <p:sp>
              <p:nvSpPr>
                <p:cNvPr id="247" name="Freeform 246"/>
                <p:cNvSpPr/>
                <p:nvPr/>
              </p:nvSpPr>
              <p:spPr>
                <a:xfrm>
                  <a:off x="5952556" y="2898456"/>
                  <a:ext cx="2326623" cy="37427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a:ea typeface="+mn-ea"/>
                      <a:cs typeface="Arial Narrow"/>
                    </a:rPr>
                    <a:t>   </a:t>
                  </a:r>
                </a:p>
              </p:txBody>
            </p:sp>
            <p:sp>
              <p:nvSpPr>
                <p:cNvPr id="279" name="Freeform 278"/>
                <p:cNvSpPr/>
                <p:nvPr/>
              </p:nvSpPr>
              <p:spPr>
                <a:xfrm flipV="1">
                  <a:off x="5351560" y="4268317"/>
                  <a:ext cx="2927619" cy="375926"/>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5" name="Rectangle 284"/>
                <p:cNvSpPr/>
                <p:nvPr/>
              </p:nvSpPr>
              <p:spPr>
                <a:xfrm>
                  <a:off x="5351560" y="3302600"/>
                  <a:ext cx="567305" cy="937286"/>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6" name="Rectangle 285"/>
                <p:cNvSpPr/>
                <p:nvPr/>
              </p:nvSpPr>
              <p:spPr>
                <a:xfrm>
                  <a:off x="4990884" y="2587211"/>
                  <a:ext cx="927981" cy="687218"/>
                </a:xfrm>
                <a:prstGeom prst="rect">
                  <a:avLst/>
                </a:prstGeom>
                <a:solidFill>
                  <a:srgbClr val="DCDD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7" name="Pentagon 286"/>
                <p:cNvSpPr/>
                <p:nvPr/>
              </p:nvSpPr>
              <p:spPr>
                <a:xfrm>
                  <a:off x="5952556" y="3302600"/>
                  <a:ext cx="603127" cy="937286"/>
                </a:xfrm>
                <a:prstGeom prst="homePlate">
                  <a:avLst>
                    <a:gd name="adj" fmla="val 12396"/>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8" name="Chevron 287"/>
                <p:cNvSpPr/>
                <p:nvPr/>
              </p:nvSpPr>
              <p:spPr>
                <a:xfrm>
                  <a:off x="6516401"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89" name="Chevron 288"/>
                <p:cNvSpPr/>
                <p:nvPr/>
              </p:nvSpPr>
              <p:spPr>
                <a:xfrm>
                  <a:off x="7116799"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90" name="Chevron 289"/>
                <p:cNvSpPr/>
                <p:nvPr/>
              </p:nvSpPr>
              <p:spPr>
                <a:xfrm>
                  <a:off x="7717196" y="3302600"/>
                  <a:ext cx="641300" cy="937286"/>
                </a:xfrm>
                <a:prstGeom prst="chevron">
                  <a:avLst>
                    <a:gd name="adj" fmla="val 11525"/>
                  </a:avLst>
                </a:prstGeom>
                <a:solidFill>
                  <a:srgbClr val="D0DEDE"/>
                </a:solidFill>
                <a:ln w="9525" cap="flat" cmpd="sng" algn="ctr">
                  <a:solidFill>
                    <a:schemeClr val="bg1">
                      <a:lumMod val="50000"/>
                    </a:schemeClr>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291" name="Rectangle 290"/>
                <p:cNvSpPr/>
                <p:nvPr/>
              </p:nvSpPr>
              <p:spPr bwMode="gray">
                <a:xfrm>
                  <a:off x="5992969"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2" name="Rectangle 291"/>
                <p:cNvSpPr/>
                <p:nvPr/>
              </p:nvSpPr>
              <p:spPr bwMode="gray">
                <a:xfrm>
                  <a:off x="5992969"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3" name="Rectangle 292"/>
                <p:cNvSpPr/>
                <p:nvPr/>
              </p:nvSpPr>
              <p:spPr bwMode="gray">
                <a:xfrm>
                  <a:off x="5992969"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4" name="Rectangle 293"/>
                <p:cNvSpPr/>
                <p:nvPr/>
              </p:nvSpPr>
              <p:spPr bwMode="gray">
                <a:xfrm>
                  <a:off x="6606418"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5" name="Rectangle 294"/>
                <p:cNvSpPr/>
                <p:nvPr/>
              </p:nvSpPr>
              <p:spPr bwMode="gray">
                <a:xfrm>
                  <a:off x="6606418"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6" name="Rectangle 295"/>
                <p:cNvSpPr/>
                <p:nvPr/>
              </p:nvSpPr>
              <p:spPr bwMode="gray">
                <a:xfrm>
                  <a:off x="6606418"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7" name="Rectangle 296"/>
                <p:cNvSpPr/>
                <p:nvPr/>
              </p:nvSpPr>
              <p:spPr bwMode="gray">
                <a:xfrm>
                  <a:off x="7211167"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8" name="Rectangle 297"/>
                <p:cNvSpPr/>
                <p:nvPr/>
              </p:nvSpPr>
              <p:spPr bwMode="gray">
                <a:xfrm>
                  <a:off x="7211167"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299" name="Rectangle 298"/>
                <p:cNvSpPr/>
                <p:nvPr/>
              </p:nvSpPr>
              <p:spPr bwMode="gray">
                <a:xfrm>
                  <a:off x="7211167"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0" name="Rectangle 299"/>
                <p:cNvSpPr/>
                <p:nvPr/>
              </p:nvSpPr>
              <p:spPr bwMode="gray">
                <a:xfrm>
                  <a:off x="7811564" y="3358452"/>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1" name="Rectangle 300"/>
                <p:cNvSpPr/>
                <p:nvPr/>
              </p:nvSpPr>
              <p:spPr bwMode="gray">
                <a:xfrm>
                  <a:off x="7811564" y="36482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2" name="Rectangle 301"/>
                <p:cNvSpPr/>
                <p:nvPr/>
              </p:nvSpPr>
              <p:spPr bwMode="gray">
                <a:xfrm>
                  <a:off x="7811564" y="3938053"/>
                  <a:ext cx="456310" cy="228812"/>
                </a:xfrm>
                <a:prstGeom prst="rect">
                  <a:avLst/>
                </a:prstGeom>
                <a:solidFill>
                  <a:srgbClr val="AFBDBF"/>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3" name="Rectangle 302"/>
                <p:cNvSpPr>
                  <a:spLocks noChangeAspect="1"/>
                </p:cNvSpPr>
                <p:nvPr/>
              </p:nvSpPr>
              <p:spPr bwMode="gray">
                <a:xfrm>
                  <a:off x="5043394" y="2703804"/>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4" name="Rectangle 303"/>
                <p:cNvSpPr>
                  <a:spLocks noChangeAspect="1"/>
                </p:cNvSpPr>
                <p:nvPr/>
              </p:nvSpPr>
              <p:spPr bwMode="gray">
                <a:xfrm>
                  <a:off x="5494984" y="2703804"/>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5" name="Rectangle 304"/>
                <p:cNvSpPr>
                  <a:spLocks noChangeAspect="1"/>
                </p:cNvSpPr>
                <p:nvPr/>
              </p:nvSpPr>
              <p:spPr bwMode="gray">
                <a:xfrm>
                  <a:off x="5045881" y="2997108"/>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6" name="Rectangle 305"/>
                <p:cNvSpPr>
                  <a:spLocks noChangeAspect="1"/>
                </p:cNvSpPr>
                <p:nvPr/>
              </p:nvSpPr>
              <p:spPr bwMode="gray">
                <a:xfrm>
                  <a:off x="5497473" y="2997108"/>
                  <a:ext cx="350483" cy="229532"/>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7" name="Rectangle 306"/>
                <p:cNvSpPr/>
                <p:nvPr/>
              </p:nvSpPr>
              <p:spPr bwMode="gray">
                <a:xfrm>
                  <a:off x="6015907"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8" name="Rectangle 307"/>
                <p:cNvSpPr/>
                <p:nvPr/>
              </p:nvSpPr>
              <p:spPr bwMode="gray">
                <a:xfrm>
                  <a:off x="6753229"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09" name="Rectangle 308"/>
                <p:cNvSpPr/>
                <p:nvPr/>
              </p:nvSpPr>
              <p:spPr bwMode="gray">
                <a:xfrm>
                  <a:off x="7490549" y="2990366"/>
                  <a:ext cx="655545"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0" name="Rectangle 309"/>
                <p:cNvSpPr/>
                <p:nvPr/>
              </p:nvSpPr>
              <p:spPr bwMode="gray">
                <a:xfrm>
                  <a:off x="5408043" y="3354101"/>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1" name="Rectangle 310"/>
                <p:cNvSpPr/>
                <p:nvPr/>
              </p:nvSpPr>
              <p:spPr bwMode="gray">
                <a:xfrm>
                  <a:off x="5408043" y="3572781"/>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2" name="Rectangle 311"/>
                <p:cNvSpPr/>
                <p:nvPr/>
              </p:nvSpPr>
              <p:spPr bwMode="gray">
                <a:xfrm>
                  <a:off x="5408043" y="3791459"/>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3" name="Rectangle 312"/>
                <p:cNvSpPr/>
                <p:nvPr/>
              </p:nvSpPr>
              <p:spPr bwMode="gray">
                <a:xfrm>
                  <a:off x="5408043" y="4010139"/>
                  <a:ext cx="456310" cy="17265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4" name="Rectangle 313"/>
                <p:cNvSpPr/>
                <p:nvPr/>
              </p:nvSpPr>
              <p:spPr bwMode="gray">
                <a:xfrm>
                  <a:off x="6121349"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5" name="Rectangle 314"/>
                <p:cNvSpPr/>
                <p:nvPr/>
              </p:nvSpPr>
              <p:spPr bwMode="gray">
                <a:xfrm>
                  <a:off x="6830228"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6" name="Rectangle 315"/>
                <p:cNvSpPr/>
                <p:nvPr/>
              </p:nvSpPr>
              <p:spPr bwMode="gray">
                <a:xfrm>
                  <a:off x="7539107"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7" name="Rectangle 316"/>
                <p:cNvSpPr/>
                <p:nvPr/>
              </p:nvSpPr>
              <p:spPr bwMode="gray">
                <a:xfrm>
                  <a:off x="5412470" y="4334734"/>
                  <a:ext cx="628741" cy="234949"/>
                </a:xfrm>
                <a:prstGeom prst="rect">
                  <a:avLst/>
                </a:prstGeom>
                <a:solidFill>
                  <a:schemeClr val="bg1">
                    <a:lumMod val="75000"/>
                  </a:schemeClr>
                </a:solidFill>
                <a:ln w="12700" cap="flat" cmpd="sng" algn="ctr">
                  <a:solidFill>
                    <a:schemeClr val="bg1">
                      <a:lumMod val="50000"/>
                    </a:schemeClr>
                  </a:solidFill>
                  <a:prstDash val="solid"/>
                  <a:round/>
                  <a:headEnd type="none" w="med" len="med"/>
                  <a:tailEnd type="none" w="med" len="med"/>
                </a:ln>
                <a:effectLst/>
              </p:spPr>
              <p:txBody>
                <a:bodyPr wrap="square" lIns="36017" tIns="18008" rIns="0" bIns="18008"/>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endParaRPr kumimoji="0" lang="en-US" sz="700" b="1" i="0" u="none" strike="noStrike" kern="0" cap="none" spc="0" normalizeH="0" baseline="0" noProof="0" dirty="0">
                    <a:ln>
                      <a:noFill/>
                    </a:ln>
                    <a:solidFill>
                      <a:srgbClr val="FFFFFF"/>
                    </a:solidFill>
                    <a:effectLst/>
                    <a:uLnTx/>
                    <a:uFillTx/>
                    <a:latin typeface="Arial Narrow"/>
                    <a:ea typeface="+mn-ea"/>
                    <a:cs typeface="Arial Narrow"/>
                  </a:endParaRPr>
                </a:p>
              </p:txBody>
            </p:sp>
            <p:sp>
              <p:nvSpPr>
                <p:cNvPr id="318" name="Rectangle 97"/>
                <p:cNvSpPr>
                  <a:spLocks noChangeArrowheads="1"/>
                </p:cNvSpPr>
                <p:nvPr/>
              </p:nvSpPr>
              <p:spPr bwMode="auto">
                <a:xfrm>
                  <a:off x="5087255" y="273550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19" name="Rectangle 97"/>
                <p:cNvSpPr>
                  <a:spLocks noChangeArrowheads="1"/>
                </p:cNvSpPr>
                <p:nvPr/>
              </p:nvSpPr>
              <p:spPr bwMode="auto">
                <a:xfrm>
                  <a:off x="5087255" y="28268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0" name="Rectangle 97"/>
                <p:cNvSpPr>
                  <a:spLocks noChangeArrowheads="1"/>
                </p:cNvSpPr>
                <p:nvPr/>
              </p:nvSpPr>
              <p:spPr bwMode="auto">
                <a:xfrm>
                  <a:off x="605963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1" name="Rectangle 97"/>
                <p:cNvSpPr>
                  <a:spLocks noChangeArrowheads="1"/>
                </p:cNvSpPr>
                <p:nvPr/>
              </p:nvSpPr>
              <p:spPr bwMode="auto">
                <a:xfrm>
                  <a:off x="636853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2" name="Rectangle 97"/>
                <p:cNvSpPr>
                  <a:spLocks noChangeArrowheads="1"/>
                </p:cNvSpPr>
                <p:nvPr/>
              </p:nvSpPr>
              <p:spPr bwMode="auto">
                <a:xfrm>
                  <a:off x="6059637"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3" name="Rectangle 97"/>
                <p:cNvSpPr>
                  <a:spLocks noChangeArrowheads="1"/>
                </p:cNvSpPr>
                <p:nvPr/>
              </p:nvSpPr>
              <p:spPr bwMode="auto">
                <a:xfrm>
                  <a:off x="6368537"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4" name="Rectangle 97"/>
                <p:cNvSpPr>
                  <a:spLocks noChangeArrowheads="1"/>
                </p:cNvSpPr>
                <p:nvPr/>
              </p:nvSpPr>
              <p:spPr bwMode="auto">
                <a:xfrm>
                  <a:off x="5507098" y="336635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5" name="Rectangle 97"/>
                <p:cNvSpPr>
                  <a:spLocks noChangeArrowheads="1"/>
                </p:cNvSpPr>
                <p:nvPr/>
              </p:nvSpPr>
              <p:spPr bwMode="auto">
                <a:xfrm>
                  <a:off x="5507098" y="3444669"/>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6" name="Rectangle 97"/>
                <p:cNvSpPr>
                  <a:spLocks noChangeArrowheads="1"/>
                </p:cNvSpPr>
                <p:nvPr/>
              </p:nvSpPr>
              <p:spPr bwMode="auto">
                <a:xfrm>
                  <a:off x="6797081"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7" name="Rectangle 97"/>
                <p:cNvSpPr>
                  <a:spLocks noChangeArrowheads="1"/>
                </p:cNvSpPr>
                <p:nvPr/>
              </p:nvSpPr>
              <p:spPr bwMode="auto">
                <a:xfrm>
                  <a:off x="7105982"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8" name="Rectangle 97"/>
                <p:cNvSpPr>
                  <a:spLocks noChangeArrowheads="1"/>
                </p:cNvSpPr>
                <p:nvPr/>
              </p:nvSpPr>
              <p:spPr bwMode="auto">
                <a:xfrm>
                  <a:off x="6797081"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29" name="Rectangle 97"/>
                <p:cNvSpPr>
                  <a:spLocks noChangeArrowheads="1"/>
                </p:cNvSpPr>
                <p:nvPr/>
              </p:nvSpPr>
              <p:spPr bwMode="auto">
                <a:xfrm>
                  <a:off x="7105982"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0" name="Rectangle 97"/>
                <p:cNvSpPr>
                  <a:spLocks noChangeArrowheads="1"/>
                </p:cNvSpPr>
                <p:nvPr/>
              </p:nvSpPr>
              <p:spPr bwMode="auto">
                <a:xfrm>
                  <a:off x="7534526"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1" name="Rectangle 97"/>
                <p:cNvSpPr>
                  <a:spLocks noChangeArrowheads="1"/>
                </p:cNvSpPr>
                <p:nvPr/>
              </p:nvSpPr>
              <p:spPr bwMode="auto">
                <a:xfrm>
                  <a:off x="7843426"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2" name="Rectangle 97"/>
                <p:cNvSpPr>
                  <a:spLocks noChangeArrowheads="1"/>
                </p:cNvSpPr>
                <p:nvPr/>
              </p:nvSpPr>
              <p:spPr bwMode="auto">
                <a:xfrm>
                  <a:off x="7534526"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3" name="Rectangle 97"/>
                <p:cNvSpPr>
                  <a:spLocks noChangeArrowheads="1"/>
                </p:cNvSpPr>
                <p:nvPr/>
              </p:nvSpPr>
              <p:spPr bwMode="auto">
                <a:xfrm>
                  <a:off x="7843426" y="31270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4" name="Rectangle 97"/>
                <p:cNvSpPr>
                  <a:spLocks noChangeArrowheads="1"/>
                </p:cNvSpPr>
                <p:nvPr/>
              </p:nvSpPr>
              <p:spPr bwMode="auto">
                <a:xfrm>
                  <a:off x="615100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5" name="Rectangle 97"/>
                <p:cNvSpPr>
                  <a:spLocks noChangeArrowheads="1"/>
                </p:cNvSpPr>
                <p:nvPr/>
              </p:nvSpPr>
              <p:spPr bwMode="auto">
                <a:xfrm>
                  <a:off x="6459902"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6" name="Rectangle 97"/>
                <p:cNvSpPr>
                  <a:spLocks noChangeArrowheads="1"/>
                </p:cNvSpPr>
                <p:nvPr/>
              </p:nvSpPr>
              <p:spPr bwMode="auto">
                <a:xfrm>
                  <a:off x="615100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7" name="Rectangle 97"/>
                <p:cNvSpPr>
                  <a:spLocks noChangeArrowheads="1"/>
                </p:cNvSpPr>
                <p:nvPr/>
              </p:nvSpPr>
              <p:spPr bwMode="auto">
                <a:xfrm>
                  <a:off x="6459902"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8" name="Rectangle 97"/>
                <p:cNvSpPr>
                  <a:spLocks noChangeArrowheads="1"/>
                </p:cNvSpPr>
                <p:nvPr/>
              </p:nvSpPr>
              <p:spPr bwMode="auto">
                <a:xfrm>
                  <a:off x="686016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39" name="Rectangle 97"/>
                <p:cNvSpPr>
                  <a:spLocks noChangeArrowheads="1"/>
                </p:cNvSpPr>
                <p:nvPr/>
              </p:nvSpPr>
              <p:spPr bwMode="auto">
                <a:xfrm>
                  <a:off x="716906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0" name="Rectangle 97"/>
                <p:cNvSpPr>
                  <a:spLocks noChangeArrowheads="1"/>
                </p:cNvSpPr>
                <p:nvPr/>
              </p:nvSpPr>
              <p:spPr bwMode="auto">
                <a:xfrm>
                  <a:off x="686016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1" name="Rectangle 97"/>
                <p:cNvSpPr>
                  <a:spLocks noChangeArrowheads="1"/>
                </p:cNvSpPr>
                <p:nvPr/>
              </p:nvSpPr>
              <p:spPr bwMode="auto">
                <a:xfrm>
                  <a:off x="716906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2" name="Rectangle 97"/>
                <p:cNvSpPr>
                  <a:spLocks noChangeArrowheads="1"/>
                </p:cNvSpPr>
                <p:nvPr/>
              </p:nvSpPr>
              <p:spPr bwMode="auto">
                <a:xfrm>
                  <a:off x="756933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3" name="Rectangle 97"/>
                <p:cNvSpPr>
                  <a:spLocks noChangeArrowheads="1"/>
                </p:cNvSpPr>
                <p:nvPr/>
              </p:nvSpPr>
              <p:spPr bwMode="auto">
                <a:xfrm>
                  <a:off x="7878231"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4" name="Rectangle 97"/>
                <p:cNvSpPr>
                  <a:spLocks noChangeArrowheads="1"/>
                </p:cNvSpPr>
                <p:nvPr/>
              </p:nvSpPr>
              <p:spPr bwMode="auto">
                <a:xfrm>
                  <a:off x="756933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5" name="Rectangle 97"/>
                <p:cNvSpPr>
                  <a:spLocks noChangeArrowheads="1"/>
                </p:cNvSpPr>
                <p:nvPr/>
              </p:nvSpPr>
              <p:spPr bwMode="auto">
                <a:xfrm>
                  <a:off x="7878231"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6" name="Rectangle 97"/>
                <p:cNvSpPr>
                  <a:spLocks noChangeArrowheads="1"/>
                </p:cNvSpPr>
                <p:nvPr/>
              </p:nvSpPr>
              <p:spPr bwMode="auto">
                <a:xfrm>
                  <a:off x="544183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7" name="Rectangle 97"/>
                <p:cNvSpPr>
                  <a:spLocks noChangeArrowheads="1"/>
                </p:cNvSpPr>
                <p:nvPr/>
              </p:nvSpPr>
              <p:spPr bwMode="auto">
                <a:xfrm>
                  <a:off x="5750737" y="437572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8" name="Rectangle 97"/>
                <p:cNvSpPr>
                  <a:spLocks noChangeArrowheads="1"/>
                </p:cNvSpPr>
                <p:nvPr/>
              </p:nvSpPr>
              <p:spPr bwMode="auto">
                <a:xfrm>
                  <a:off x="544183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49" name="Rectangle 97"/>
                <p:cNvSpPr>
                  <a:spLocks noChangeArrowheads="1"/>
                </p:cNvSpPr>
                <p:nvPr/>
              </p:nvSpPr>
              <p:spPr bwMode="auto">
                <a:xfrm>
                  <a:off x="5750737" y="447143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0" name="Rectangle 97"/>
                <p:cNvSpPr>
                  <a:spLocks noChangeArrowheads="1"/>
                </p:cNvSpPr>
                <p:nvPr/>
              </p:nvSpPr>
              <p:spPr bwMode="auto">
                <a:xfrm>
                  <a:off x="5535377" y="273550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1" name="Rectangle 97"/>
                <p:cNvSpPr>
                  <a:spLocks noChangeArrowheads="1"/>
                </p:cNvSpPr>
                <p:nvPr/>
              </p:nvSpPr>
              <p:spPr bwMode="auto">
                <a:xfrm>
                  <a:off x="5535377" y="282686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2" name="Rectangle 97"/>
                <p:cNvSpPr>
                  <a:spLocks noChangeArrowheads="1"/>
                </p:cNvSpPr>
                <p:nvPr/>
              </p:nvSpPr>
              <p:spPr bwMode="auto">
                <a:xfrm>
                  <a:off x="5087255"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3" name="Rectangle 97"/>
                <p:cNvSpPr>
                  <a:spLocks noChangeArrowheads="1"/>
                </p:cNvSpPr>
                <p:nvPr/>
              </p:nvSpPr>
              <p:spPr bwMode="auto">
                <a:xfrm>
                  <a:off x="5087255" y="312271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4" name="Rectangle 97"/>
                <p:cNvSpPr>
                  <a:spLocks noChangeArrowheads="1"/>
                </p:cNvSpPr>
                <p:nvPr/>
              </p:nvSpPr>
              <p:spPr bwMode="auto">
                <a:xfrm>
                  <a:off x="5535377" y="303135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5" name="Rectangle 97"/>
                <p:cNvSpPr>
                  <a:spLocks noChangeArrowheads="1"/>
                </p:cNvSpPr>
                <p:nvPr/>
              </p:nvSpPr>
              <p:spPr bwMode="auto">
                <a:xfrm>
                  <a:off x="5535377" y="3122717"/>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6" name="Rectangle 97"/>
                <p:cNvSpPr>
                  <a:spLocks noChangeArrowheads="1"/>
                </p:cNvSpPr>
                <p:nvPr/>
              </p:nvSpPr>
              <p:spPr bwMode="auto">
                <a:xfrm>
                  <a:off x="5507098" y="358534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7" name="Rectangle 97"/>
                <p:cNvSpPr>
                  <a:spLocks noChangeArrowheads="1"/>
                </p:cNvSpPr>
                <p:nvPr/>
              </p:nvSpPr>
              <p:spPr bwMode="auto">
                <a:xfrm>
                  <a:off x="5507098" y="36636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8" name="Rectangle 97"/>
                <p:cNvSpPr>
                  <a:spLocks noChangeArrowheads="1"/>
                </p:cNvSpPr>
                <p:nvPr/>
              </p:nvSpPr>
              <p:spPr bwMode="auto">
                <a:xfrm>
                  <a:off x="5507098" y="380432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59" name="Rectangle 97"/>
                <p:cNvSpPr>
                  <a:spLocks noChangeArrowheads="1"/>
                </p:cNvSpPr>
                <p:nvPr/>
              </p:nvSpPr>
              <p:spPr bwMode="auto">
                <a:xfrm>
                  <a:off x="5507098" y="388264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0" name="Rectangle 97"/>
                <p:cNvSpPr>
                  <a:spLocks noChangeArrowheads="1"/>
                </p:cNvSpPr>
                <p:nvPr/>
              </p:nvSpPr>
              <p:spPr bwMode="auto">
                <a:xfrm>
                  <a:off x="5507098" y="4023313"/>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1" name="Rectangle 97"/>
                <p:cNvSpPr>
                  <a:spLocks noChangeArrowheads="1"/>
                </p:cNvSpPr>
                <p:nvPr/>
              </p:nvSpPr>
              <p:spPr bwMode="auto">
                <a:xfrm>
                  <a:off x="5507098" y="41016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2" name="Rectangle 97"/>
                <p:cNvSpPr>
                  <a:spLocks noChangeArrowheads="1"/>
                </p:cNvSpPr>
                <p:nvPr/>
              </p:nvSpPr>
              <p:spPr bwMode="auto">
                <a:xfrm>
                  <a:off x="6085741"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3" name="Rectangle 97"/>
                <p:cNvSpPr>
                  <a:spLocks noChangeArrowheads="1"/>
                </p:cNvSpPr>
                <p:nvPr/>
              </p:nvSpPr>
              <p:spPr bwMode="auto">
                <a:xfrm>
                  <a:off x="6085741"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4" name="Rectangle 97"/>
                <p:cNvSpPr>
                  <a:spLocks noChangeArrowheads="1"/>
                </p:cNvSpPr>
                <p:nvPr/>
              </p:nvSpPr>
              <p:spPr bwMode="auto">
                <a:xfrm>
                  <a:off x="6085741"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5" name="Rectangle 97"/>
                <p:cNvSpPr>
                  <a:spLocks noChangeArrowheads="1"/>
                </p:cNvSpPr>
                <p:nvPr/>
              </p:nvSpPr>
              <p:spPr bwMode="auto">
                <a:xfrm>
                  <a:off x="6085741"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6" name="Rectangle 97"/>
                <p:cNvSpPr>
                  <a:spLocks noChangeArrowheads="1"/>
                </p:cNvSpPr>
                <p:nvPr/>
              </p:nvSpPr>
              <p:spPr bwMode="auto">
                <a:xfrm>
                  <a:off x="6085741"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7" name="Rectangle 97"/>
                <p:cNvSpPr>
                  <a:spLocks noChangeArrowheads="1"/>
                </p:cNvSpPr>
                <p:nvPr/>
              </p:nvSpPr>
              <p:spPr bwMode="auto">
                <a:xfrm>
                  <a:off x="6085741"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8" name="Rectangle 97"/>
                <p:cNvSpPr>
                  <a:spLocks noChangeArrowheads="1"/>
                </p:cNvSpPr>
                <p:nvPr/>
              </p:nvSpPr>
              <p:spPr bwMode="auto">
                <a:xfrm>
                  <a:off x="6703542"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69" name="Rectangle 97"/>
                <p:cNvSpPr>
                  <a:spLocks noChangeArrowheads="1"/>
                </p:cNvSpPr>
                <p:nvPr/>
              </p:nvSpPr>
              <p:spPr bwMode="auto">
                <a:xfrm>
                  <a:off x="6703542"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0" name="Rectangle 97"/>
                <p:cNvSpPr>
                  <a:spLocks noChangeArrowheads="1"/>
                </p:cNvSpPr>
                <p:nvPr/>
              </p:nvSpPr>
              <p:spPr bwMode="auto">
                <a:xfrm>
                  <a:off x="6703542"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1" name="Rectangle 97"/>
                <p:cNvSpPr>
                  <a:spLocks noChangeArrowheads="1"/>
                </p:cNvSpPr>
                <p:nvPr/>
              </p:nvSpPr>
              <p:spPr bwMode="auto">
                <a:xfrm>
                  <a:off x="6703542"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2" name="Rectangle 97"/>
                <p:cNvSpPr>
                  <a:spLocks noChangeArrowheads="1"/>
                </p:cNvSpPr>
                <p:nvPr/>
              </p:nvSpPr>
              <p:spPr bwMode="auto">
                <a:xfrm>
                  <a:off x="6703542"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3" name="Rectangle 97"/>
                <p:cNvSpPr>
                  <a:spLocks noChangeArrowheads="1"/>
                </p:cNvSpPr>
                <p:nvPr/>
              </p:nvSpPr>
              <p:spPr bwMode="auto">
                <a:xfrm>
                  <a:off x="6703542"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4" name="Rectangle 97"/>
                <p:cNvSpPr>
                  <a:spLocks noChangeArrowheads="1"/>
                </p:cNvSpPr>
                <p:nvPr/>
              </p:nvSpPr>
              <p:spPr bwMode="auto">
                <a:xfrm>
                  <a:off x="7310464"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5" name="Rectangle 97"/>
                <p:cNvSpPr>
                  <a:spLocks noChangeArrowheads="1"/>
                </p:cNvSpPr>
                <p:nvPr/>
              </p:nvSpPr>
              <p:spPr bwMode="auto">
                <a:xfrm>
                  <a:off x="7310464"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6" name="Rectangle 97"/>
                <p:cNvSpPr>
                  <a:spLocks noChangeArrowheads="1"/>
                </p:cNvSpPr>
                <p:nvPr/>
              </p:nvSpPr>
              <p:spPr bwMode="auto">
                <a:xfrm>
                  <a:off x="7310464"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7" name="Rectangle 97"/>
                <p:cNvSpPr>
                  <a:spLocks noChangeArrowheads="1"/>
                </p:cNvSpPr>
                <p:nvPr/>
              </p:nvSpPr>
              <p:spPr bwMode="auto">
                <a:xfrm>
                  <a:off x="7310464"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8" name="Rectangle 97"/>
                <p:cNvSpPr>
                  <a:spLocks noChangeArrowheads="1"/>
                </p:cNvSpPr>
                <p:nvPr/>
              </p:nvSpPr>
              <p:spPr bwMode="auto">
                <a:xfrm>
                  <a:off x="7310464"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79" name="Rectangle 97"/>
                <p:cNvSpPr>
                  <a:spLocks noChangeArrowheads="1"/>
                </p:cNvSpPr>
                <p:nvPr/>
              </p:nvSpPr>
              <p:spPr bwMode="auto">
                <a:xfrm>
                  <a:off x="7310464"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0" name="Rectangle 97"/>
                <p:cNvSpPr>
                  <a:spLocks noChangeArrowheads="1"/>
                </p:cNvSpPr>
                <p:nvPr/>
              </p:nvSpPr>
              <p:spPr bwMode="auto">
                <a:xfrm>
                  <a:off x="7917388" y="3392461"/>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1" name="Rectangle 97"/>
                <p:cNvSpPr>
                  <a:spLocks noChangeArrowheads="1"/>
                </p:cNvSpPr>
                <p:nvPr/>
              </p:nvSpPr>
              <p:spPr bwMode="auto">
                <a:xfrm>
                  <a:off x="7917388" y="3483826"/>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2" name="Rectangle 97"/>
                <p:cNvSpPr>
                  <a:spLocks noChangeArrowheads="1"/>
                </p:cNvSpPr>
                <p:nvPr/>
              </p:nvSpPr>
              <p:spPr bwMode="auto">
                <a:xfrm>
                  <a:off x="7917388" y="3679608"/>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3" name="Rectangle 97"/>
                <p:cNvSpPr>
                  <a:spLocks noChangeArrowheads="1"/>
                </p:cNvSpPr>
                <p:nvPr/>
              </p:nvSpPr>
              <p:spPr bwMode="auto">
                <a:xfrm>
                  <a:off x="7917388" y="3770972"/>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4" name="Rectangle 97"/>
                <p:cNvSpPr>
                  <a:spLocks noChangeArrowheads="1"/>
                </p:cNvSpPr>
                <p:nvPr/>
              </p:nvSpPr>
              <p:spPr bwMode="auto">
                <a:xfrm>
                  <a:off x="7917388" y="3966755"/>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385" name="Rectangle 384"/>
                <p:cNvSpPr>
                  <a:spLocks noChangeArrowheads="1"/>
                </p:cNvSpPr>
                <p:nvPr/>
              </p:nvSpPr>
              <p:spPr bwMode="auto">
                <a:xfrm>
                  <a:off x="7917388" y="4058120"/>
                  <a:ext cx="262130" cy="63718"/>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182" name="Rectangle 97"/>
                <p:cNvSpPr>
                  <a:spLocks noChangeArrowheads="1"/>
                </p:cNvSpPr>
                <p:nvPr/>
              </p:nvSpPr>
              <p:spPr bwMode="auto">
                <a:xfrm>
                  <a:off x="5505955" y="3374006"/>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83" name="Rectangle 97"/>
                <p:cNvSpPr>
                  <a:spLocks noChangeArrowheads="1"/>
                </p:cNvSpPr>
                <p:nvPr/>
              </p:nvSpPr>
              <p:spPr bwMode="auto">
                <a:xfrm>
                  <a:off x="5505955" y="345198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2" name="Rectangle 97"/>
                <p:cNvSpPr>
                  <a:spLocks noChangeArrowheads="1"/>
                </p:cNvSpPr>
                <p:nvPr/>
              </p:nvSpPr>
              <p:spPr bwMode="auto">
                <a:xfrm>
                  <a:off x="6147114"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3" name="Rectangle 97"/>
                <p:cNvSpPr>
                  <a:spLocks noChangeArrowheads="1"/>
                </p:cNvSpPr>
                <p:nvPr/>
              </p:nvSpPr>
              <p:spPr bwMode="auto">
                <a:xfrm>
                  <a:off x="6454696"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4" name="Rectangle 97"/>
                <p:cNvSpPr>
                  <a:spLocks noChangeArrowheads="1"/>
                </p:cNvSpPr>
                <p:nvPr/>
              </p:nvSpPr>
              <p:spPr bwMode="auto">
                <a:xfrm>
                  <a:off x="6147114"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5" name="Rectangle 97"/>
                <p:cNvSpPr>
                  <a:spLocks noChangeArrowheads="1"/>
                </p:cNvSpPr>
                <p:nvPr/>
              </p:nvSpPr>
              <p:spPr bwMode="auto">
                <a:xfrm>
                  <a:off x="645469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6" name="Rectangle 97"/>
                <p:cNvSpPr>
                  <a:spLocks noChangeArrowheads="1"/>
                </p:cNvSpPr>
                <p:nvPr/>
              </p:nvSpPr>
              <p:spPr bwMode="auto">
                <a:xfrm>
                  <a:off x="6853255"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8" name="Rectangle 97"/>
                <p:cNvSpPr>
                  <a:spLocks noChangeArrowheads="1"/>
                </p:cNvSpPr>
                <p:nvPr/>
              </p:nvSpPr>
              <p:spPr bwMode="auto">
                <a:xfrm>
                  <a:off x="6853255"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199" name="Rectangle 97"/>
                <p:cNvSpPr>
                  <a:spLocks noChangeArrowheads="1"/>
                </p:cNvSpPr>
                <p:nvPr/>
              </p:nvSpPr>
              <p:spPr bwMode="auto">
                <a:xfrm>
                  <a:off x="7160838"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2" name="Rectangle 97"/>
                <p:cNvSpPr>
                  <a:spLocks noChangeArrowheads="1"/>
                </p:cNvSpPr>
                <p:nvPr/>
              </p:nvSpPr>
              <p:spPr bwMode="auto">
                <a:xfrm>
                  <a:off x="755939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3" name="Rectangle 97"/>
                <p:cNvSpPr>
                  <a:spLocks noChangeArrowheads="1"/>
                </p:cNvSpPr>
                <p:nvPr/>
              </p:nvSpPr>
              <p:spPr bwMode="auto">
                <a:xfrm>
                  <a:off x="7866979"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4" name="Rectangle 97"/>
                <p:cNvSpPr>
                  <a:spLocks noChangeArrowheads="1"/>
                </p:cNvSpPr>
                <p:nvPr/>
              </p:nvSpPr>
              <p:spPr bwMode="auto">
                <a:xfrm>
                  <a:off x="5440973"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5" name="Rectangle 97"/>
                <p:cNvSpPr>
                  <a:spLocks noChangeArrowheads="1"/>
                </p:cNvSpPr>
                <p:nvPr/>
              </p:nvSpPr>
              <p:spPr bwMode="auto">
                <a:xfrm>
                  <a:off x="5748556" y="4379064"/>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6" name="Rectangle 97"/>
                <p:cNvSpPr>
                  <a:spLocks noChangeArrowheads="1"/>
                </p:cNvSpPr>
                <p:nvPr/>
              </p:nvSpPr>
              <p:spPr bwMode="auto">
                <a:xfrm>
                  <a:off x="5440973"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07" name="Rectangle 97"/>
                <p:cNvSpPr>
                  <a:spLocks noChangeArrowheads="1"/>
                </p:cNvSpPr>
                <p:nvPr/>
              </p:nvSpPr>
              <p:spPr bwMode="auto">
                <a:xfrm>
                  <a:off x="5748556" y="4474371"/>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4" name="Rectangle 97"/>
                <p:cNvSpPr>
                  <a:spLocks noChangeArrowheads="1"/>
                </p:cNvSpPr>
                <p:nvPr/>
              </p:nvSpPr>
              <p:spPr bwMode="auto">
                <a:xfrm>
                  <a:off x="5505955" y="3592057"/>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5" name="Rectangle 97"/>
                <p:cNvSpPr>
                  <a:spLocks noChangeArrowheads="1"/>
                </p:cNvSpPr>
                <p:nvPr/>
              </p:nvSpPr>
              <p:spPr bwMode="auto">
                <a:xfrm>
                  <a:off x="5505955" y="3670036"/>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6" name="Rectangle 97"/>
                <p:cNvSpPr>
                  <a:spLocks noChangeArrowheads="1"/>
                </p:cNvSpPr>
                <p:nvPr/>
              </p:nvSpPr>
              <p:spPr bwMode="auto">
                <a:xfrm>
                  <a:off x="5505955" y="3810109"/>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7" name="Rectangle 97"/>
                <p:cNvSpPr>
                  <a:spLocks noChangeArrowheads="1"/>
                </p:cNvSpPr>
                <p:nvPr/>
              </p:nvSpPr>
              <p:spPr bwMode="auto">
                <a:xfrm>
                  <a:off x="5505955" y="3888087"/>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8" name="Rectangle 97"/>
                <p:cNvSpPr>
                  <a:spLocks noChangeArrowheads="1"/>
                </p:cNvSpPr>
                <p:nvPr/>
              </p:nvSpPr>
              <p:spPr bwMode="auto">
                <a:xfrm>
                  <a:off x="5505955" y="402816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19" name="Rectangle 97"/>
                <p:cNvSpPr>
                  <a:spLocks noChangeArrowheads="1"/>
                </p:cNvSpPr>
                <p:nvPr/>
              </p:nvSpPr>
              <p:spPr bwMode="auto">
                <a:xfrm>
                  <a:off x="5505955" y="410613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0" name="Rectangle 97"/>
                <p:cNvSpPr>
                  <a:spLocks noChangeArrowheads="1"/>
                </p:cNvSpPr>
                <p:nvPr/>
              </p:nvSpPr>
              <p:spPr bwMode="auto">
                <a:xfrm>
                  <a:off x="6082131" y="3399999"/>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1" name="Rectangle 97"/>
                <p:cNvSpPr>
                  <a:spLocks noChangeArrowheads="1"/>
                </p:cNvSpPr>
                <p:nvPr/>
              </p:nvSpPr>
              <p:spPr bwMode="auto">
                <a:xfrm>
                  <a:off x="6082131" y="349097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2" name="Rectangle 97"/>
                <p:cNvSpPr>
                  <a:spLocks noChangeArrowheads="1"/>
                </p:cNvSpPr>
                <p:nvPr/>
              </p:nvSpPr>
              <p:spPr bwMode="auto">
                <a:xfrm>
                  <a:off x="6082131" y="368592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3" name="Rectangle 97"/>
                <p:cNvSpPr>
                  <a:spLocks noChangeArrowheads="1"/>
                </p:cNvSpPr>
                <p:nvPr/>
              </p:nvSpPr>
              <p:spPr bwMode="auto">
                <a:xfrm>
                  <a:off x="6082131" y="377689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4" name="Rectangle 97"/>
                <p:cNvSpPr>
                  <a:spLocks noChangeArrowheads="1"/>
                </p:cNvSpPr>
                <p:nvPr/>
              </p:nvSpPr>
              <p:spPr bwMode="auto">
                <a:xfrm>
                  <a:off x="6082131" y="397184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5" name="Rectangle 97"/>
                <p:cNvSpPr>
                  <a:spLocks noChangeArrowheads="1"/>
                </p:cNvSpPr>
                <p:nvPr/>
              </p:nvSpPr>
              <p:spPr bwMode="auto">
                <a:xfrm>
                  <a:off x="6082131" y="406281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8" name="Rectangle 97"/>
                <p:cNvSpPr>
                  <a:spLocks noChangeArrowheads="1"/>
                </p:cNvSpPr>
                <p:nvPr/>
              </p:nvSpPr>
              <p:spPr bwMode="auto">
                <a:xfrm>
                  <a:off x="6697298" y="3685920"/>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29" name="Rectangle 97"/>
                <p:cNvSpPr>
                  <a:spLocks noChangeArrowheads="1"/>
                </p:cNvSpPr>
                <p:nvPr/>
              </p:nvSpPr>
              <p:spPr bwMode="auto">
                <a:xfrm>
                  <a:off x="6697298" y="3776895"/>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30" name="Rectangle 97"/>
                <p:cNvSpPr>
                  <a:spLocks noChangeArrowheads="1"/>
                </p:cNvSpPr>
                <p:nvPr/>
              </p:nvSpPr>
              <p:spPr bwMode="auto">
                <a:xfrm>
                  <a:off x="6697298" y="3971843"/>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sp>
              <p:nvSpPr>
                <p:cNvPr id="231" name="Rectangle 97"/>
                <p:cNvSpPr>
                  <a:spLocks noChangeArrowheads="1"/>
                </p:cNvSpPr>
                <p:nvPr/>
              </p:nvSpPr>
              <p:spPr bwMode="auto">
                <a:xfrm>
                  <a:off x="6697298" y="4062818"/>
                  <a:ext cx="261013" cy="63446"/>
                </a:xfrm>
                <a:prstGeom prst="rect">
                  <a:avLst/>
                </a:prstGeom>
                <a:solidFill>
                  <a:srgbClr val="FFF7E6"/>
                </a:solidFill>
                <a:ln w="6350" cap="flat" cmpd="sng" algn="ctr">
                  <a:solidFill>
                    <a:schemeClr val="bg1">
                      <a:lumMod val="50000"/>
                    </a:schemeClr>
                  </a:solid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500" b="0" i="0" u="none" strike="noStrike" kern="0" cap="none" spc="0" normalizeH="0" baseline="0" noProof="0" dirty="0">
                    <a:ln>
                      <a:noFill/>
                    </a:ln>
                    <a:solidFill>
                      <a:srgbClr val="5F6062"/>
                    </a:solidFill>
                    <a:effectLst/>
                    <a:uLnTx/>
                    <a:uFillTx/>
                    <a:latin typeface="Arial Narrow"/>
                    <a:ea typeface="+mn-ea"/>
                    <a:cs typeface="Arial Narrow"/>
                  </a:endParaRPr>
                </a:p>
              </p:txBody>
            </p:sp>
          </p:grpSp>
          <p:sp>
            <p:nvSpPr>
              <p:cNvPr id="163" name="Rectangle 162"/>
              <p:cNvSpPr/>
              <p:nvPr/>
            </p:nvSpPr>
            <p:spPr bwMode="auto">
              <a:xfrm>
                <a:off x="5201578" y="4198091"/>
                <a:ext cx="1000213" cy="27120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6" name="Rectangle 20"/>
              <p:cNvSpPr/>
              <p:nvPr/>
            </p:nvSpPr>
            <p:spPr bwMode="auto">
              <a:xfrm>
                <a:off x="5971945" y="4595124"/>
                <a:ext cx="710962" cy="14720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7" name="Rectangle 166"/>
              <p:cNvSpPr/>
              <p:nvPr/>
            </p:nvSpPr>
            <p:spPr bwMode="auto">
              <a:xfrm>
                <a:off x="5901660" y="3792220"/>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9" name="Rectangle 168"/>
              <p:cNvSpPr/>
              <p:nvPr/>
            </p:nvSpPr>
            <p:spPr bwMode="auto">
              <a:xfrm>
                <a:off x="5207141" y="3971252"/>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1" name="Rectangle 170"/>
              <p:cNvSpPr/>
              <p:nvPr/>
            </p:nvSpPr>
            <p:spPr bwMode="auto">
              <a:xfrm>
                <a:off x="5100097" y="4578026"/>
                <a:ext cx="559580" cy="114332"/>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4" name="Rectangle 163"/>
              <p:cNvSpPr/>
              <p:nvPr/>
            </p:nvSpPr>
            <p:spPr bwMode="auto">
              <a:xfrm>
                <a:off x="5757642" y="3786248"/>
                <a:ext cx="460990" cy="647653"/>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5" name="Rectangle 19"/>
              <p:cNvSpPr/>
              <p:nvPr/>
            </p:nvSpPr>
            <p:spPr bwMode="auto">
              <a:xfrm>
                <a:off x="5426676" y="4578026"/>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68" name="Rectangle 167"/>
              <p:cNvSpPr/>
              <p:nvPr/>
            </p:nvSpPr>
            <p:spPr bwMode="auto">
              <a:xfrm>
                <a:off x="5108046" y="4010351"/>
                <a:ext cx="424414" cy="24930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0" name="Rectangle 169"/>
              <p:cNvSpPr/>
              <p:nvPr/>
            </p:nvSpPr>
            <p:spPr bwMode="auto">
              <a:xfrm>
                <a:off x="7822396" y="3033472"/>
                <a:ext cx="410898" cy="345659"/>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2" name="Rectangle 171"/>
              <p:cNvSpPr/>
              <p:nvPr/>
            </p:nvSpPr>
            <p:spPr bwMode="auto">
              <a:xfrm>
                <a:off x="5786514" y="3490123"/>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173" name="Rectangle 172"/>
              <p:cNvSpPr/>
              <p:nvPr/>
            </p:nvSpPr>
            <p:spPr bwMode="auto">
              <a:xfrm>
                <a:off x="5152202" y="3715206"/>
                <a:ext cx="425316" cy="166624"/>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37" name="Rectangle 236"/>
              <p:cNvSpPr/>
              <p:nvPr/>
            </p:nvSpPr>
            <p:spPr bwMode="auto">
              <a:xfrm>
                <a:off x="6698988" y="4674312"/>
                <a:ext cx="740640" cy="145209"/>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38" name="Rectangle 20"/>
              <p:cNvSpPr/>
              <p:nvPr/>
            </p:nvSpPr>
            <p:spPr bwMode="auto">
              <a:xfrm flipV="1">
                <a:off x="7241731" y="3763902"/>
                <a:ext cx="355481" cy="323097"/>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39" name="Rectangle 238"/>
              <p:cNvSpPr/>
              <p:nvPr/>
            </p:nvSpPr>
            <p:spPr bwMode="auto">
              <a:xfrm>
                <a:off x="7944376" y="4223726"/>
                <a:ext cx="362238" cy="140595"/>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0" name="Rectangle 239"/>
              <p:cNvSpPr/>
              <p:nvPr/>
            </p:nvSpPr>
            <p:spPr bwMode="auto">
              <a:xfrm>
                <a:off x="5213445" y="3080468"/>
                <a:ext cx="391752" cy="123328"/>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1" name="Rectangle 240"/>
              <p:cNvSpPr/>
              <p:nvPr/>
            </p:nvSpPr>
            <p:spPr bwMode="auto">
              <a:xfrm>
                <a:off x="5851447" y="3491808"/>
                <a:ext cx="1029027" cy="117093"/>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2" name="Rectangle 241"/>
              <p:cNvSpPr/>
              <p:nvPr/>
            </p:nvSpPr>
            <p:spPr bwMode="auto">
              <a:xfrm>
                <a:off x="6517894" y="3793120"/>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3" name="Rectangle 242"/>
              <p:cNvSpPr/>
              <p:nvPr/>
            </p:nvSpPr>
            <p:spPr bwMode="auto">
              <a:xfrm>
                <a:off x="6544247" y="4137507"/>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5" name="Rectangle 244"/>
              <p:cNvSpPr/>
              <p:nvPr/>
            </p:nvSpPr>
            <p:spPr bwMode="auto">
              <a:xfrm>
                <a:off x="6583348" y="3436261"/>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8" name="Rectangle 247"/>
              <p:cNvSpPr/>
              <p:nvPr/>
            </p:nvSpPr>
            <p:spPr bwMode="auto">
              <a:xfrm>
                <a:off x="5184011" y="3453571"/>
                <a:ext cx="391752" cy="132607"/>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49" name="Rectangle 248"/>
              <p:cNvSpPr/>
              <p:nvPr/>
            </p:nvSpPr>
            <p:spPr bwMode="auto">
              <a:xfrm>
                <a:off x="5811866" y="3033472"/>
                <a:ext cx="735107" cy="284503"/>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0" name="Rectangle 249"/>
              <p:cNvSpPr/>
              <p:nvPr/>
            </p:nvSpPr>
            <p:spPr bwMode="auto">
              <a:xfrm>
                <a:off x="7199094" y="4124577"/>
                <a:ext cx="418105" cy="22528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1" name="Rectangle 250"/>
              <p:cNvSpPr/>
              <p:nvPr/>
            </p:nvSpPr>
            <p:spPr bwMode="auto">
              <a:xfrm>
                <a:off x="6993698" y="3075950"/>
                <a:ext cx="391752" cy="142006"/>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2" name="Rectangle 251"/>
              <p:cNvSpPr/>
              <p:nvPr/>
            </p:nvSpPr>
            <p:spPr bwMode="auto">
              <a:xfrm>
                <a:off x="4680855" y="2724151"/>
                <a:ext cx="417986" cy="598013"/>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3" name="Rectangle 252"/>
              <p:cNvSpPr/>
              <p:nvPr/>
            </p:nvSpPr>
            <p:spPr bwMode="auto">
              <a:xfrm>
                <a:off x="5186304" y="2739256"/>
                <a:ext cx="424414" cy="249305"/>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4" name="Rectangle 253"/>
              <p:cNvSpPr/>
              <p:nvPr/>
            </p:nvSpPr>
            <p:spPr bwMode="auto">
              <a:xfrm>
                <a:off x="7914862" y="3453571"/>
                <a:ext cx="391752" cy="163985"/>
              </a:xfrm>
              <a:prstGeom prst="rect">
                <a:avLst/>
              </a:prstGeom>
              <a:noFill/>
              <a:ln w="57150" cap="flat" cmpd="sng" algn="ctr">
                <a:solidFill>
                  <a:schemeClr val="bg1">
                    <a:lumMod val="50000"/>
                  </a:schemeClr>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5" name="Rectangle 254"/>
              <p:cNvSpPr/>
              <p:nvPr/>
            </p:nvSpPr>
            <p:spPr bwMode="auto">
              <a:xfrm>
                <a:off x="7914862" y="3580122"/>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6" name="Rectangle 19"/>
              <p:cNvSpPr/>
              <p:nvPr/>
            </p:nvSpPr>
            <p:spPr bwMode="auto">
              <a:xfrm>
                <a:off x="6461232" y="4170607"/>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7" name="Rectangle 19"/>
              <p:cNvSpPr/>
              <p:nvPr/>
            </p:nvSpPr>
            <p:spPr bwMode="auto">
              <a:xfrm>
                <a:off x="6633977" y="3048399"/>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8" name="Rectangle 257"/>
              <p:cNvSpPr/>
              <p:nvPr/>
            </p:nvSpPr>
            <p:spPr bwMode="auto">
              <a:xfrm>
                <a:off x="7258508" y="3461098"/>
                <a:ext cx="362238" cy="479489"/>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59" name="Rectangle 19"/>
              <p:cNvSpPr/>
              <p:nvPr/>
            </p:nvSpPr>
            <p:spPr bwMode="auto">
              <a:xfrm>
                <a:off x="7845473" y="4124577"/>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60" name="Rectangle 19"/>
              <p:cNvSpPr/>
              <p:nvPr/>
            </p:nvSpPr>
            <p:spPr bwMode="auto">
              <a:xfrm>
                <a:off x="7525271" y="4578026"/>
                <a:ext cx="410898" cy="254156"/>
              </a:xfrm>
              <a:prstGeom prst="rect">
                <a:avLst/>
              </a:prstGeom>
              <a:noFill/>
              <a:ln w="57150" cap="flat" cmpd="sng" algn="ctr">
                <a:solidFill>
                  <a:schemeClr val="accent1"/>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61" name="Rectangle 260"/>
              <p:cNvSpPr/>
              <p:nvPr/>
            </p:nvSpPr>
            <p:spPr bwMode="auto">
              <a:xfrm>
                <a:off x="7861845" y="4595124"/>
                <a:ext cx="391752" cy="223348"/>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sp>
            <p:nvSpPr>
              <p:cNvPr id="262" name="Rectangle 261"/>
              <p:cNvSpPr/>
              <p:nvPr/>
            </p:nvSpPr>
            <p:spPr bwMode="auto">
              <a:xfrm flipH="1">
                <a:off x="7481050" y="3045021"/>
                <a:ext cx="343251" cy="277144"/>
              </a:xfrm>
              <a:prstGeom prst="rect">
                <a:avLst/>
              </a:prstGeom>
              <a:noFill/>
              <a:ln w="57150" cap="flat" cmpd="sng" algn="ctr">
                <a:solidFill>
                  <a:srgbClr val="68C8C6"/>
                </a:solidFill>
                <a:prstDash val="solid"/>
                <a:round/>
                <a:headEnd type="none" w="med" len="med"/>
                <a:tailEnd type="none" w="med" len="med"/>
              </a:ln>
              <a:effectLst>
                <a:outerShdw blurRad="50800" dist="63500" dir="2880000">
                  <a:schemeClr val="tx2">
                    <a:alpha val="81000"/>
                  </a:scheme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30000" noProof="0" dirty="0">
                  <a:ln>
                    <a:noFill/>
                  </a:ln>
                  <a:solidFill>
                    <a:srgbClr val="5F6062"/>
                  </a:solidFill>
                  <a:effectLst/>
                  <a:uLnTx/>
                  <a:uFillTx/>
                  <a:latin typeface="Arial" charset="0"/>
                  <a:ea typeface="ＭＳ Ｐゴシック" pitchFamily="1" charset="-128"/>
                  <a:cs typeface="+mn-cs"/>
                </a:endParaRPr>
              </a:p>
            </p:txBody>
          </p:sp>
        </p:grpSp>
        <p:sp>
          <p:nvSpPr>
            <p:cNvPr id="263" name="Rectangle 126"/>
            <p:cNvSpPr/>
            <p:nvPr/>
          </p:nvSpPr>
          <p:spPr>
            <a:xfrm>
              <a:off x="714772" y="4985231"/>
              <a:ext cx="3537634" cy="276871"/>
            </a:xfrm>
            <a:prstGeom prst="rect">
              <a:avLst/>
            </a:prstGeom>
            <a:effectLst/>
          </p:spPr>
          <p:txBody>
            <a:bodyPr wrap="square">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5F6062"/>
                  </a:solidFill>
                  <a:effectLst/>
                  <a:uLnTx/>
                  <a:uFillTx/>
                  <a:latin typeface="Helvetica"/>
                  <a:ea typeface="+mn-ea"/>
                  <a:cs typeface="Helvetica"/>
                </a:rPr>
                <a:t>Service Domain level systems mapping</a:t>
              </a:r>
              <a:endParaRPr kumimoji="0" lang="en-US" sz="1100" b="1" i="1" u="none" strike="noStrike" kern="1200" cap="none" spc="0" normalizeH="0" baseline="0" noProof="0" dirty="0">
                <a:ln>
                  <a:noFill/>
                </a:ln>
                <a:solidFill>
                  <a:srgbClr val="5F6062"/>
                </a:solidFill>
                <a:effectLst/>
                <a:uLnTx/>
                <a:uFillTx/>
                <a:latin typeface="Helvetica"/>
                <a:ea typeface="+mn-ea"/>
                <a:cs typeface="Helvetica"/>
              </a:endParaRPr>
            </a:p>
          </p:txBody>
        </p:sp>
        <p:sp>
          <p:nvSpPr>
            <p:cNvPr id="265" name="Right Arrow 264"/>
            <p:cNvSpPr/>
            <p:nvPr/>
          </p:nvSpPr>
          <p:spPr>
            <a:xfrm>
              <a:off x="4252406" y="3793121"/>
              <a:ext cx="299191" cy="722431"/>
            </a:xfrm>
            <a:prstGeom prst="right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201" name="Title 1"/>
          <p:cNvSpPr txBox="1">
            <a:spLocks/>
          </p:cNvSpPr>
          <p:nvPr/>
        </p:nvSpPr>
        <p:spPr>
          <a:xfrm>
            <a:off x="1522678" y="0"/>
            <a:ext cx="9148233" cy="854066"/>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52990A3F-B4B5-46EC-9793-6721D7549EFC}"/>
              </a:ext>
            </a:extLst>
          </p:cNvPr>
          <p:cNvSpPr>
            <a:spLocks noGrp="1"/>
          </p:cNvSpPr>
          <p:nvPr>
            <p:ph type="title"/>
          </p:nvPr>
        </p:nvSpPr>
        <p:spPr/>
        <p:txBody>
          <a:bodyPr>
            <a:normAutofit/>
          </a:bodyPr>
          <a:lstStyle/>
          <a:p>
            <a:r>
              <a:rPr lang="en-US" sz="2000" b="1" cap="all" dirty="0"/>
              <a:t>Overlay of systems on an enterprise blueprint revealing shortfalls</a:t>
            </a:r>
            <a:endParaRPr lang="en-GB" sz="2000" b="1" cap="all" dirty="0"/>
          </a:p>
        </p:txBody>
      </p:sp>
      <p:pic>
        <p:nvPicPr>
          <p:cNvPr id="3" name="Picture 2">
            <a:extLst>
              <a:ext uri="{FF2B5EF4-FFF2-40B4-BE49-F238E27FC236}">
                <a16:creationId xmlns:a16="http://schemas.microsoft.com/office/drawing/2014/main" id="{4C14BB32-4293-664D-8C5E-379AB8BB74D0}"/>
              </a:ext>
            </a:extLst>
          </p:cNvPr>
          <p:cNvPicPr>
            <a:picLocks noChangeAspect="1"/>
          </p:cNvPicPr>
          <p:nvPr/>
        </p:nvPicPr>
        <p:blipFill rotWithShape="1">
          <a:blip r:embed="rId4"/>
          <a:srcRect l="653" r="5262"/>
          <a:stretch/>
        </p:blipFill>
        <p:spPr>
          <a:xfrm>
            <a:off x="84197" y="991179"/>
            <a:ext cx="11989261" cy="5000834"/>
          </a:xfrm>
          <a:prstGeom prst="rect">
            <a:avLst/>
          </a:prstGeom>
        </p:spPr>
      </p:pic>
      <p:pic>
        <p:nvPicPr>
          <p:cNvPr id="210" name="Picture 7">
            <a:extLst>
              <a:ext uri="{FF2B5EF4-FFF2-40B4-BE49-F238E27FC236}">
                <a16:creationId xmlns:a16="http://schemas.microsoft.com/office/drawing/2014/main" id="{47959DEC-5B71-458C-96F1-74C56B2E58F3}"/>
              </a:ext>
            </a:extLst>
          </p:cNvPr>
          <p:cNvPicPr>
            <a:picLocks noChangeAspect="1"/>
          </p:cNvPicPr>
          <p:nvPr/>
        </p:nvPicPr>
        <p:blipFill>
          <a:blip r:embed="rId5"/>
          <a:stretch>
            <a:fillRect/>
          </a:stretch>
        </p:blipFill>
        <p:spPr>
          <a:xfrm>
            <a:off x="609680" y="6558947"/>
            <a:ext cx="242309" cy="224435"/>
          </a:xfrm>
          <a:prstGeom prst="rect">
            <a:avLst/>
          </a:prstGeom>
        </p:spPr>
      </p:pic>
      <p:sp>
        <p:nvSpPr>
          <p:cNvPr id="211" name="Text Placeholder 15">
            <a:extLst>
              <a:ext uri="{FF2B5EF4-FFF2-40B4-BE49-F238E27FC236}">
                <a16:creationId xmlns:a16="http://schemas.microsoft.com/office/drawing/2014/main" id="{F8B09D82-58D6-4CBC-AF5D-9937BFD4209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72</a:t>
            </a:r>
            <a:endParaRPr lang="en-GB" dirty="0"/>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9"/>
          <p:cNvGrpSpPr/>
          <p:nvPr/>
        </p:nvGrpSpPr>
        <p:grpSpPr>
          <a:xfrm>
            <a:off x="1846014" y="1099003"/>
            <a:ext cx="9507363" cy="4301332"/>
            <a:chOff x="342549" y="1511451"/>
            <a:chExt cx="8495205" cy="3886385"/>
          </a:xfrm>
        </p:grpSpPr>
        <p:sp>
          <p:nvSpPr>
            <p:cNvPr id="7" name="Rectangle 6"/>
            <p:cNvSpPr/>
            <p:nvPr/>
          </p:nvSpPr>
          <p:spPr>
            <a:xfrm>
              <a:off x="3714403" y="1656553"/>
              <a:ext cx="2100147" cy="39077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BIAN Standards</a:t>
              </a:r>
            </a:p>
          </p:txBody>
        </p:sp>
        <p:sp>
          <p:nvSpPr>
            <p:cNvPr id="8" name="Rectangle 7"/>
            <p:cNvSpPr/>
            <p:nvPr/>
          </p:nvSpPr>
          <p:spPr>
            <a:xfrm>
              <a:off x="548026" y="3460485"/>
              <a:ext cx="1945514" cy="360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Point Solutions</a:t>
              </a:r>
            </a:p>
          </p:txBody>
        </p:sp>
        <p:sp>
          <p:nvSpPr>
            <p:cNvPr id="9" name="Rectangle 8"/>
            <p:cNvSpPr/>
            <p:nvPr/>
          </p:nvSpPr>
          <p:spPr>
            <a:xfrm>
              <a:off x="6520720" y="3460229"/>
              <a:ext cx="2317034" cy="360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Enterprise Analysis</a:t>
              </a:r>
            </a:p>
          </p:txBody>
        </p:sp>
        <p:sp>
          <p:nvSpPr>
            <p:cNvPr id="20" name="Freeform 19"/>
            <p:cNvSpPr/>
            <p:nvPr/>
          </p:nvSpPr>
          <p:spPr>
            <a:xfrm>
              <a:off x="2128951" y="2201214"/>
              <a:ext cx="1570296" cy="1210178"/>
            </a:xfrm>
            <a:custGeom>
              <a:avLst/>
              <a:gdLst>
                <a:gd name="connsiteX0" fmla="*/ 179609 w 1590819"/>
                <a:gd name="connsiteY0" fmla="*/ 628557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79609 w 1590819"/>
                <a:gd name="connsiteY10" fmla="*/ 628557 h 949249"/>
                <a:gd name="connsiteX0" fmla="*/ 243109 w 1590819"/>
                <a:gd name="connsiteY0" fmla="*/ 277190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243109 w 1590819"/>
                <a:gd name="connsiteY10" fmla="*/ 277190 h 949249"/>
                <a:gd name="connsiteX0" fmla="*/ 149975 w 1590819"/>
                <a:gd name="connsiteY0" fmla="*/ 662423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49975 w 1590819"/>
                <a:gd name="connsiteY10" fmla="*/ 662423 h 949249"/>
                <a:gd name="connsiteX0" fmla="*/ 387041 w 1827885"/>
                <a:gd name="connsiteY0" fmla="*/ 662423 h 949249"/>
                <a:gd name="connsiteX1" fmla="*/ 1507156 w 1827885"/>
                <a:gd name="connsiteY1" fmla="*/ 192416 h 949249"/>
                <a:gd name="connsiteX2" fmla="*/ 1481497 w 1827885"/>
                <a:gd name="connsiteY2" fmla="*/ 0 h 949249"/>
                <a:gd name="connsiteX3" fmla="*/ 1827885 w 1827885"/>
                <a:gd name="connsiteY3" fmla="*/ 269382 h 949249"/>
                <a:gd name="connsiteX4" fmla="*/ 1596960 w 1827885"/>
                <a:gd name="connsiteY4" fmla="*/ 654212 h 949249"/>
                <a:gd name="connsiteX5" fmla="*/ 1558472 w 1827885"/>
                <a:gd name="connsiteY5" fmla="*/ 436142 h 949249"/>
                <a:gd name="connsiteX6" fmla="*/ 634771 w 1827885"/>
                <a:gd name="connsiteY6" fmla="*/ 808144 h 949249"/>
                <a:gd name="connsiteX7" fmla="*/ 788721 w 1827885"/>
                <a:gd name="connsiteY7" fmla="*/ 897938 h 949249"/>
                <a:gd name="connsiteX8" fmla="*/ 326871 w 1827885"/>
                <a:gd name="connsiteY8" fmla="*/ 949249 h 949249"/>
                <a:gd name="connsiteX9" fmla="*/ 0 w 1827885"/>
                <a:gd name="connsiteY9" fmla="*/ 149042 h 949249"/>
                <a:gd name="connsiteX10" fmla="*/ 387041 w 1827885"/>
                <a:gd name="connsiteY10" fmla="*/ 662423 h 949249"/>
                <a:gd name="connsiteX0" fmla="*/ 162675 w 1603519"/>
                <a:gd name="connsiteY0" fmla="*/ 662423 h 949249"/>
                <a:gd name="connsiteX1" fmla="*/ 1282790 w 1603519"/>
                <a:gd name="connsiteY1" fmla="*/ 192416 h 949249"/>
                <a:gd name="connsiteX2" fmla="*/ 1257131 w 1603519"/>
                <a:gd name="connsiteY2" fmla="*/ 0 h 949249"/>
                <a:gd name="connsiteX3" fmla="*/ 1603519 w 1603519"/>
                <a:gd name="connsiteY3" fmla="*/ 269382 h 949249"/>
                <a:gd name="connsiteX4" fmla="*/ 1372594 w 1603519"/>
                <a:gd name="connsiteY4" fmla="*/ 654212 h 949249"/>
                <a:gd name="connsiteX5" fmla="*/ 1334106 w 1603519"/>
                <a:gd name="connsiteY5" fmla="*/ 436142 h 949249"/>
                <a:gd name="connsiteX6" fmla="*/ 410405 w 1603519"/>
                <a:gd name="connsiteY6" fmla="*/ 808144 h 949249"/>
                <a:gd name="connsiteX7" fmla="*/ 564355 w 1603519"/>
                <a:gd name="connsiteY7" fmla="*/ 897938 h 949249"/>
                <a:gd name="connsiteX8" fmla="*/ 102505 w 1603519"/>
                <a:gd name="connsiteY8" fmla="*/ 949249 h 949249"/>
                <a:gd name="connsiteX9" fmla="*/ 0 w 1603519"/>
                <a:gd name="connsiteY9" fmla="*/ 513108 h 949249"/>
                <a:gd name="connsiteX10" fmla="*/ 162675 w 1603519"/>
                <a:gd name="connsiteY10" fmla="*/ 662423 h 949249"/>
                <a:gd name="connsiteX0" fmla="*/ 199870 w 1640714"/>
                <a:gd name="connsiteY0" fmla="*/ 662423 h 1118583"/>
                <a:gd name="connsiteX1" fmla="*/ 1319985 w 1640714"/>
                <a:gd name="connsiteY1" fmla="*/ 192416 h 1118583"/>
                <a:gd name="connsiteX2" fmla="*/ 1294326 w 1640714"/>
                <a:gd name="connsiteY2" fmla="*/ 0 h 1118583"/>
                <a:gd name="connsiteX3" fmla="*/ 1640714 w 1640714"/>
                <a:gd name="connsiteY3" fmla="*/ 269382 h 1118583"/>
                <a:gd name="connsiteX4" fmla="*/ 1409789 w 1640714"/>
                <a:gd name="connsiteY4" fmla="*/ 654212 h 1118583"/>
                <a:gd name="connsiteX5" fmla="*/ 1371301 w 1640714"/>
                <a:gd name="connsiteY5" fmla="*/ 436142 h 1118583"/>
                <a:gd name="connsiteX6" fmla="*/ 447600 w 1640714"/>
                <a:gd name="connsiteY6" fmla="*/ 808144 h 1118583"/>
                <a:gd name="connsiteX7" fmla="*/ 601550 w 1640714"/>
                <a:gd name="connsiteY7" fmla="*/ 897938 h 1118583"/>
                <a:gd name="connsiteX8" fmla="*/ 0 w 1640714"/>
                <a:gd name="connsiteY8" fmla="*/ 1118583 h 1118583"/>
                <a:gd name="connsiteX9" fmla="*/ 37195 w 1640714"/>
                <a:gd name="connsiteY9" fmla="*/ 513108 h 1118583"/>
                <a:gd name="connsiteX10" fmla="*/ 199870 w 1640714"/>
                <a:gd name="connsiteY10" fmla="*/ 662423 h 11185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410405 w 1603519"/>
                <a:gd name="connsiteY6" fmla="*/ 808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42672 w 1603519"/>
                <a:gd name="connsiteY6" fmla="*/ 681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740941 h 1044701"/>
                <a:gd name="connsiteX1" fmla="*/ 850990 w 1603519"/>
                <a:gd name="connsiteY1" fmla="*/ 0 h 1044701"/>
                <a:gd name="connsiteX2" fmla="*/ 1257131 w 1603519"/>
                <a:gd name="connsiteY2" fmla="*/ 78518 h 1044701"/>
                <a:gd name="connsiteX3" fmla="*/ 1603519 w 1603519"/>
                <a:gd name="connsiteY3" fmla="*/ 347900 h 1044701"/>
                <a:gd name="connsiteX4" fmla="*/ 1372594 w 1603519"/>
                <a:gd name="connsiteY4" fmla="*/ 732730 h 1044701"/>
                <a:gd name="connsiteX5" fmla="*/ 1334106 w 1603519"/>
                <a:gd name="connsiteY5" fmla="*/ 514660 h 1044701"/>
                <a:gd name="connsiteX6" fmla="*/ 397705 w 1603519"/>
                <a:gd name="connsiteY6" fmla="*/ 907828 h 1044701"/>
                <a:gd name="connsiteX7" fmla="*/ 564355 w 1603519"/>
                <a:gd name="connsiteY7" fmla="*/ 976456 h 1044701"/>
                <a:gd name="connsiteX8" fmla="*/ 106738 w 1603519"/>
                <a:gd name="connsiteY8" fmla="*/ 1044701 h 1044701"/>
                <a:gd name="connsiteX9" fmla="*/ 0 w 1603519"/>
                <a:gd name="connsiteY9" fmla="*/ 591626 h 1044701"/>
                <a:gd name="connsiteX10" fmla="*/ 162675 w 1603519"/>
                <a:gd name="connsiteY10" fmla="*/ 740941 h 1044701"/>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164772 w 1603519"/>
                <a:gd name="connsiteY5" fmla="*/ 7409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19" h="966183">
                  <a:moveTo>
                    <a:pt x="162675" y="662423"/>
                  </a:moveTo>
                  <a:cubicBezTo>
                    <a:pt x="493714" y="390043"/>
                    <a:pt x="955985" y="253128"/>
                    <a:pt x="1320890" y="188182"/>
                  </a:cubicBezTo>
                  <a:lnTo>
                    <a:pt x="1257131" y="0"/>
                  </a:lnTo>
                  <a:cubicBezTo>
                    <a:pt x="1355661" y="110961"/>
                    <a:pt x="1475356" y="196522"/>
                    <a:pt x="1603519" y="269382"/>
                  </a:cubicBezTo>
                  <a:cubicBezTo>
                    <a:pt x="1501144" y="384959"/>
                    <a:pt x="1428402" y="504768"/>
                    <a:pt x="1372594" y="654212"/>
                  </a:cubicBezTo>
                  <a:cubicBezTo>
                    <a:pt x="1371053" y="581522"/>
                    <a:pt x="1369513" y="508832"/>
                    <a:pt x="1367972" y="436142"/>
                  </a:cubicBezTo>
                  <a:cubicBezTo>
                    <a:pt x="985284" y="503698"/>
                    <a:pt x="640693" y="638987"/>
                    <a:pt x="397705" y="829310"/>
                  </a:cubicBezTo>
                  <a:lnTo>
                    <a:pt x="564355" y="897938"/>
                  </a:lnTo>
                  <a:cubicBezTo>
                    <a:pt x="399116" y="895286"/>
                    <a:pt x="263511" y="909569"/>
                    <a:pt x="106738" y="966183"/>
                  </a:cubicBezTo>
                  <a:cubicBezTo>
                    <a:pt x="109259" y="798225"/>
                    <a:pt x="73679" y="668366"/>
                    <a:pt x="0" y="513108"/>
                  </a:cubicBezTo>
                  <a:lnTo>
                    <a:pt x="162675" y="662423"/>
                  </a:lnTo>
                  <a:close/>
                </a:path>
              </a:pathLst>
            </a:custGeom>
            <a:solidFill>
              <a:srgbClr val="C1CD19"/>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Freeform 20"/>
            <p:cNvSpPr/>
            <p:nvPr/>
          </p:nvSpPr>
          <p:spPr>
            <a:xfrm>
              <a:off x="3030731" y="4117800"/>
              <a:ext cx="3467492" cy="1097697"/>
            </a:xfrm>
            <a:custGeom>
              <a:avLst/>
              <a:gdLst>
                <a:gd name="connsiteX0" fmla="*/ 0 w 3540855"/>
                <a:gd name="connsiteY0" fmla="*/ 192415 h 628556"/>
                <a:gd name="connsiteX1" fmla="*/ 436193 w 3540855"/>
                <a:gd name="connsiteY1" fmla="*/ 12828 h 628556"/>
                <a:gd name="connsiteX2" fmla="*/ 346388 w 3540855"/>
                <a:gd name="connsiteY2" fmla="*/ 192415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514020 h 950161"/>
                <a:gd name="connsiteX1" fmla="*/ 719826 w 3540855"/>
                <a:gd name="connsiteY1" fmla="*/ 0 h 950161"/>
                <a:gd name="connsiteX2" fmla="*/ 346388 w 3540855"/>
                <a:gd name="connsiteY2" fmla="*/ 514020 h 950161"/>
                <a:gd name="connsiteX3" fmla="*/ 3220125 w 3540855"/>
                <a:gd name="connsiteY3" fmla="*/ 514020 h 950161"/>
                <a:gd name="connsiteX4" fmla="*/ 3143150 w 3540855"/>
                <a:gd name="connsiteY4" fmla="*/ 321605 h 950161"/>
                <a:gd name="connsiteX5" fmla="*/ 3540855 w 3540855"/>
                <a:gd name="connsiteY5" fmla="*/ 514020 h 950161"/>
                <a:gd name="connsiteX6" fmla="*/ 3399734 w 3540855"/>
                <a:gd name="connsiteY6" fmla="*/ 937334 h 950161"/>
                <a:gd name="connsiteX7" fmla="*/ 3309930 w 3540855"/>
                <a:gd name="connsiteY7" fmla="*/ 757746 h 950161"/>
                <a:gd name="connsiteX8" fmla="*/ 243755 w 3540855"/>
                <a:gd name="connsiteY8" fmla="*/ 744918 h 950161"/>
                <a:gd name="connsiteX9" fmla="*/ 166780 w 3540855"/>
                <a:gd name="connsiteY9" fmla="*/ 950161 h 950161"/>
                <a:gd name="connsiteX10" fmla="*/ 0 w 3540855"/>
                <a:gd name="connsiteY10" fmla="*/ 514020 h 950161"/>
                <a:gd name="connsiteX0" fmla="*/ 0 w 3540855"/>
                <a:gd name="connsiteY0" fmla="*/ 192415 h 628556"/>
                <a:gd name="connsiteX1" fmla="*/ 419259 w 3540855"/>
                <a:gd name="connsiteY1" fmla="*/ 8595 h 628556"/>
                <a:gd name="connsiteX2" fmla="*/ 346388 w 3540855"/>
                <a:gd name="connsiteY2" fmla="*/ 192415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537633 h 973774"/>
                <a:gd name="connsiteX1" fmla="*/ 419259 w 3540855"/>
                <a:gd name="connsiteY1" fmla="*/ 353813 h 973774"/>
                <a:gd name="connsiteX2" fmla="*/ 939054 w 3540855"/>
                <a:gd name="connsiteY2" fmla="*/ 0 h 973774"/>
                <a:gd name="connsiteX3" fmla="*/ 3220125 w 3540855"/>
                <a:gd name="connsiteY3" fmla="*/ 537633 h 973774"/>
                <a:gd name="connsiteX4" fmla="*/ 3143150 w 3540855"/>
                <a:gd name="connsiteY4" fmla="*/ 345218 h 973774"/>
                <a:gd name="connsiteX5" fmla="*/ 3540855 w 3540855"/>
                <a:gd name="connsiteY5" fmla="*/ 537633 h 973774"/>
                <a:gd name="connsiteX6" fmla="*/ 3399734 w 3540855"/>
                <a:gd name="connsiteY6" fmla="*/ 960947 h 973774"/>
                <a:gd name="connsiteX7" fmla="*/ 3309930 w 3540855"/>
                <a:gd name="connsiteY7" fmla="*/ 781359 h 973774"/>
                <a:gd name="connsiteX8" fmla="*/ 243755 w 3540855"/>
                <a:gd name="connsiteY8" fmla="*/ 768531 h 973774"/>
                <a:gd name="connsiteX9" fmla="*/ 166780 w 3540855"/>
                <a:gd name="connsiteY9" fmla="*/ 973774 h 973774"/>
                <a:gd name="connsiteX10" fmla="*/ 0 w 3540855"/>
                <a:gd name="connsiteY10" fmla="*/ 537633 h 973774"/>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43755 w 3540855"/>
                <a:gd name="connsiteY8" fmla="*/ 423313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506221 w 3540855"/>
                <a:gd name="connsiteY8" fmla="*/ 592646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0 h 872174"/>
                <a:gd name="connsiteX1" fmla="*/ 419259 w 3540855"/>
                <a:gd name="connsiteY1" fmla="*/ 252213 h 872174"/>
                <a:gd name="connsiteX2" fmla="*/ 308288 w 3540855"/>
                <a:gd name="connsiteY2" fmla="*/ 427567 h 872174"/>
                <a:gd name="connsiteX3" fmla="*/ 3220125 w 3540855"/>
                <a:gd name="connsiteY3" fmla="*/ 436033 h 872174"/>
                <a:gd name="connsiteX4" fmla="*/ 3143150 w 3540855"/>
                <a:gd name="connsiteY4" fmla="*/ 243618 h 872174"/>
                <a:gd name="connsiteX5" fmla="*/ 3540855 w 3540855"/>
                <a:gd name="connsiteY5" fmla="*/ 436033 h 872174"/>
                <a:gd name="connsiteX6" fmla="*/ 3399734 w 3540855"/>
                <a:gd name="connsiteY6" fmla="*/ 859347 h 872174"/>
                <a:gd name="connsiteX7" fmla="*/ 3309930 w 3540855"/>
                <a:gd name="connsiteY7" fmla="*/ 679759 h 872174"/>
                <a:gd name="connsiteX8" fmla="*/ 205655 w 3540855"/>
                <a:gd name="connsiteY8" fmla="*/ 662698 h 872174"/>
                <a:gd name="connsiteX9" fmla="*/ 166780 w 3540855"/>
                <a:gd name="connsiteY9" fmla="*/ 872174 h 872174"/>
                <a:gd name="connsiteX10" fmla="*/ 0 w 3540855"/>
                <a:gd name="connsiteY10" fmla="*/ 0 h 872174"/>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192415 h 628556"/>
                <a:gd name="connsiteX1" fmla="*/ 419259 w 3540855"/>
                <a:gd name="connsiteY1" fmla="*/ 8595 h 628556"/>
                <a:gd name="connsiteX2" fmla="*/ 308288 w 3540855"/>
                <a:gd name="connsiteY2" fmla="*/ 183949 h 628556"/>
                <a:gd name="connsiteX3" fmla="*/ 3220125 w 3540855"/>
                <a:gd name="connsiteY3" fmla="*/ 192415 h 628556"/>
                <a:gd name="connsiteX4" fmla="*/ 3143150 w 3540855"/>
                <a:gd name="connsiteY4" fmla="*/ 0 h 628556"/>
                <a:gd name="connsiteX5" fmla="*/ 3540855 w 3540855"/>
                <a:gd name="connsiteY5" fmla="*/ 192415 h 628556"/>
                <a:gd name="connsiteX6" fmla="*/ 3399734 w 3540855"/>
                <a:gd name="connsiteY6" fmla="*/ 615729 h 628556"/>
                <a:gd name="connsiteX7" fmla="*/ 3309930 w 3540855"/>
                <a:gd name="connsiteY7" fmla="*/ 436141 h 628556"/>
                <a:gd name="connsiteX8" fmla="*/ 205655 w 3540855"/>
                <a:gd name="connsiteY8" fmla="*/ 419080 h 628556"/>
                <a:gd name="connsiteX9" fmla="*/ 166780 w 3540855"/>
                <a:gd name="connsiteY9" fmla="*/ 628556 h 628556"/>
                <a:gd name="connsiteX10" fmla="*/ 0 w 3540855"/>
                <a:gd name="connsiteY10" fmla="*/ 192415 h 628556"/>
                <a:gd name="connsiteX0" fmla="*/ 0 w 3540855"/>
                <a:gd name="connsiteY0" fmla="*/ 607282 h 1043423"/>
                <a:gd name="connsiteX1" fmla="*/ 419259 w 3540855"/>
                <a:gd name="connsiteY1" fmla="*/ 423462 h 1043423"/>
                <a:gd name="connsiteX2" fmla="*/ 308288 w 3540855"/>
                <a:gd name="connsiteY2" fmla="*/ 598816 h 1043423"/>
                <a:gd name="connsiteX3" fmla="*/ 3220125 w 3540855"/>
                <a:gd name="connsiteY3" fmla="*/ 607282 h 1043423"/>
                <a:gd name="connsiteX4" fmla="*/ 2694417 w 3540855"/>
                <a:gd name="connsiteY4" fmla="*/ 0 h 1043423"/>
                <a:gd name="connsiteX5" fmla="*/ 3540855 w 3540855"/>
                <a:gd name="connsiteY5" fmla="*/ 607282 h 1043423"/>
                <a:gd name="connsiteX6" fmla="*/ 3399734 w 3540855"/>
                <a:gd name="connsiteY6" fmla="*/ 1030596 h 1043423"/>
                <a:gd name="connsiteX7" fmla="*/ 3309930 w 3540855"/>
                <a:gd name="connsiteY7" fmla="*/ 851008 h 1043423"/>
                <a:gd name="connsiteX8" fmla="*/ 205655 w 3540855"/>
                <a:gd name="connsiteY8" fmla="*/ 833947 h 1043423"/>
                <a:gd name="connsiteX9" fmla="*/ 166780 w 3540855"/>
                <a:gd name="connsiteY9" fmla="*/ 1043423 h 1043423"/>
                <a:gd name="connsiteX10" fmla="*/ 0 w 3540855"/>
                <a:gd name="connsiteY10" fmla="*/ 607282 h 1043423"/>
                <a:gd name="connsiteX0" fmla="*/ 0 w 3540855"/>
                <a:gd name="connsiteY0" fmla="*/ 188182 h 624323"/>
                <a:gd name="connsiteX1" fmla="*/ 419259 w 3540855"/>
                <a:gd name="connsiteY1" fmla="*/ 4362 h 624323"/>
                <a:gd name="connsiteX2" fmla="*/ 308288 w 3540855"/>
                <a:gd name="connsiteY2" fmla="*/ 179716 h 624323"/>
                <a:gd name="connsiteX3" fmla="*/ 3220125 w 3540855"/>
                <a:gd name="connsiteY3" fmla="*/ 188182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131225 w 3540855"/>
                <a:gd name="connsiteY3" fmla="*/ 349049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09930 w 3540855"/>
                <a:gd name="connsiteY7" fmla="*/ 4319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212563 w 3540855"/>
                <a:gd name="connsiteY7" fmla="*/ 5843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3797 w 3540855"/>
                <a:gd name="connsiteY7" fmla="*/ 410742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98830 w 3540855"/>
                <a:gd name="connsiteY7" fmla="*/ 237175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624323"/>
                <a:gd name="connsiteX1" fmla="*/ 419259 w 3540855"/>
                <a:gd name="connsiteY1" fmla="*/ 4362 h 624323"/>
                <a:gd name="connsiteX2" fmla="*/ 308288 w 3540855"/>
                <a:gd name="connsiteY2" fmla="*/ 179716 h 624323"/>
                <a:gd name="connsiteX3" fmla="*/ 3253992 w 3540855"/>
                <a:gd name="connsiteY3" fmla="*/ 179715 h 624323"/>
                <a:gd name="connsiteX4" fmla="*/ 3134684 w 3540855"/>
                <a:gd name="connsiteY4" fmla="*/ 0 h 624323"/>
                <a:gd name="connsiteX5" fmla="*/ 3540855 w 3540855"/>
                <a:gd name="connsiteY5" fmla="*/ 188182 h 624323"/>
                <a:gd name="connsiteX6" fmla="*/ 3399734 w 3540855"/>
                <a:gd name="connsiteY6" fmla="*/ 611496 h 624323"/>
                <a:gd name="connsiteX7" fmla="*/ 3348030 w 3540855"/>
                <a:gd name="connsiteY7" fmla="*/ 419208 h 624323"/>
                <a:gd name="connsiteX8" fmla="*/ 205655 w 3540855"/>
                <a:gd name="connsiteY8" fmla="*/ 414847 h 624323"/>
                <a:gd name="connsiteX9" fmla="*/ 166780 w 3540855"/>
                <a:gd name="connsiteY9" fmla="*/ 624323 h 624323"/>
                <a:gd name="connsiteX10" fmla="*/ 0 w 3540855"/>
                <a:gd name="connsiteY10" fmla="*/ 188182 h 624323"/>
                <a:gd name="connsiteX0" fmla="*/ 0 w 3540855"/>
                <a:gd name="connsiteY0" fmla="*/ 188182 h 739487"/>
                <a:gd name="connsiteX1" fmla="*/ 419259 w 3540855"/>
                <a:gd name="connsiteY1" fmla="*/ 4362 h 739487"/>
                <a:gd name="connsiteX2" fmla="*/ 308288 w 3540855"/>
                <a:gd name="connsiteY2" fmla="*/ 179716 h 739487"/>
                <a:gd name="connsiteX3" fmla="*/ 3253992 w 3540855"/>
                <a:gd name="connsiteY3" fmla="*/ 179715 h 739487"/>
                <a:gd name="connsiteX4" fmla="*/ 3134684 w 3540855"/>
                <a:gd name="connsiteY4" fmla="*/ 0 h 739487"/>
                <a:gd name="connsiteX5" fmla="*/ 3540855 w 3540855"/>
                <a:gd name="connsiteY5" fmla="*/ 188182 h 739487"/>
                <a:gd name="connsiteX6" fmla="*/ 3399734 w 3540855"/>
                <a:gd name="connsiteY6" fmla="*/ 611496 h 739487"/>
                <a:gd name="connsiteX7" fmla="*/ 3348030 w 3540855"/>
                <a:gd name="connsiteY7" fmla="*/ 419208 h 739487"/>
                <a:gd name="connsiteX8" fmla="*/ 205655 w 3540855"/>
                <a:gd name="connsiteY8" fmla="*/ 414847 h 739487"/>
                <a:gd name="connsiteX9" fmla="*/ 166780 w 3540855"/>
                <a:gd name="connsiteY9" fmla="*/ 624323 h 739487"/>
                <a:gd name="connsiteX10" fmla="*/ 0 w 3540855"/>
                <a:gd name="connsiteY10" fmla="*/ 188182 h 739487"/>
                <a:gd name="connsiteX0" fmla="*/ 0 w 3540855"/>
                <a:gd name="connsiteY0" fmla="*/ 188182 h 739487"/>
                <a:gd name="connsiteX1" fmla="*/ 419259 w 3540855"/>
                <a:gd name="connsiteY1" fmla="*/ 4362 h 739487"/>
                <a:gd name="connsiteX2" fmla="*/ 308288 w 3540855"/>
                <a:gd name="connsiteY2" fmla="*/ 179716 h 739487"/>
                <a:gd name="connsiteX3" fmla="*/ 3253992 w 3540855"/>
                <a:gd name="connsiteY3" fmla="*/ 179715 h 739487"/>
                <a:gd name="connsiteX4" fmla="*/ 3134684 w 3540855"/>
                <a:gd name="connsiteY4" fmla="*/ 0 h 739487"/>
                <a:gd name="connsiteX5" fmla="*/ 3540855 w 3540855"/>
                <a:gd name="connsiteY5" fmla="*/ 188182 h 739487"/>
                <a:gd name="connsiteX6" fmla="*/ 3399734 w 3540855"/>
                <a:gd name="connsiteY6" fmla="*/ 611496 h 739487"/>
                <a:gd name="connsiteX7" fmla="*/ 3348030 w 3540855"/>
                <a:gd name="connsiteY7" fmla="*/ 419208 h 739487"/>
                <a:gd name="connsiteX8" fmla="*/ 205655 w 3540855"/>
                <a:gd name="connsiteY8" fmla="*/ 414847 h 739487"/>
                <a:gd name="connsiteX9" fmla="*/ 166780 w 3540855"/>
                <a:gd name="connsiteY9" fmla="*/ 624323 h 739487"/>
                <a:gd name="connsiteX10" fmla="*/ 0 w 3540855"/>
                <a:gd name="connsiteY10" fmla="*/ 188182 h 73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40855" h="739487">
                  <a:moveTo>
                    <a:pt x="0" y="188182"/>
                  </a:moveTo>
                  <a:cubicBezTo>
                    <a:pt x="152453" y="148076"/>
                    <a:pt x="292206" y="82568"/>
                    <a:pt x="419259" y="4362"/>
                  </a:cubicBezTo>
                  <a:lnTo>
                    <a:pt x="308288" y="179716"/>
                  </a:lnTo>
                  <a:cubicBezTo>
                    <a:pt x="1239389" y="459116"/>
                    <a:pt x="2289024" y="471815"/>
                    <a:pt x="3253992" y="179715"/>
                  </a:cubicBezTo>
                  <a:lnTo>
                    <a:pt x="3134684" y="0"/>
                  </a:lnTo>
                  <a:cubicBezTo>
                    <a:pt x="3257374" y="88127"/>
                    <a:pt x="3405465" y="146622"/>
                    <a:pt x="3540855" y="188182"/>
                  </a:cubicBezTo>
                  <a:cubicBezTo>
                    <a:pt x="3468415" y="320820"/>
                    <a:pt x="3421374" y="466158"/>
                    <a:pt x="3399734" y="611496"/>
                  </a:cubicBezTo>
                  <a:lnTo>
                    <a:pt x="3348030" y="419208"/>
                  </a:lnTo>
                  <a:cubicBezTo>
                    <a:pt x="2351372" y="739487"/>
                    <a:pt x="1143046" y="716868"/>
                    <a:pt x="205655" y="414847"/>
                  </a:cubicBezTo>
                  <a:lnTo>
                    <a:pt x="166780" y="624323"/>
                  </a:lnTo>
                  <a:cubicBezTo>
                    <a:pt x="136587" y="474709"/>
                    <a:pt x="76759" y="325095"/>
                    <a:pt x="0" y="188182"/>
                  </a:cubicBezTo>
                  <a:close/>
                </a:path>
              </a:pathLst>
            </a:custGeom>
            <a:solidFill>
              <a:srgbClr val="C1CD19"/>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Freeform 21"/>
            <p:cNvSpPr/>
            <p:nvPr/>
          </p:nvSpPr>
          <p:spPr>
            <a:xfrm flipH="1">
              <a:off x="5824687" y="2209445"/>
              <a:ext cx="1570296" cy="1210178"/>
            </a:xfrm>
            <a:custGeom>
              <a:avLst/>
              <a:gdLst>
                <a:gd name="connsiteX0" fmla="*/ 179609 w 1590819"/>
                <a:gd name="connsiteY0" fmla="*/ 628557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79609 w 1590819"/>
                <a:gd name="connsiteY10" fmla="*/ 628557 h 949249"/>
                <a:gd name="connsiteX0" fmla="*/ 243109 w 1590819"/>
                <a:gd name="connsiteY0" fmla="*/ 277190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243109 w 1590819"/>
                <a:gd name="connsiteY10" fmla="*/ 277190 h 949249"/>
                <a:gd name="connsiteX0" fmla="*/ 149975 w 1590819"/>
                <a:gd name="connsiteY0" fmla="*/ 662423 h 949249"/>
                <a:gd name="connsiteX1" fmla="*/ 1270090 w 1590819"/>
                <a:gd name="connsiteY1" fmla="*/ 192416 h 949249"/>
                <a:gd name="connsiteX2" fmla="*/ 1244431 w 1590819"/>
                <a:gd name="connsiteY2" fmla="*/ 0 h 949249"/>
                <a:gd name="connsiteX3" fmla="*/ 1590819 w 1590819"/>
                <a:gd name="connsiteY3" fmla="*/ 269382 h 949249"/>
                <a:gd name="connsiteX4" fmla="*/ 1359894 w 1590819"/>
                <a:gd name="connsiteY4" fmla="*/ 654212 h 949249"/>
                <a:gd name="connsiteX5" fmla="*/ 1321406 w 1590819"/>
                <a:gd name="connsiteY5" fmla="*/ 436142 h 949249"/>
                <a:gd name="connsiteX6" fmla="*/ 397705 w 1590819"/>
                <a:gd name="connsiteY6" fmla="*/ 808144 h 949249"/>
                <a:gd name="connsiteX7" fmla="*/ 551655 w 1590819"/>
                <a:gd name="connsiteY7" fmla="*/ 897938 h 949249"/>
                <a:gd name="connsiteX8" fmla="*/ 89805 w 1590819"/>
                <a:gd name="connsiteY8" fmla="*/ 949249 h 949249"/>
                <a:gd name="connsiteX9" fmla="*/ 0 w 1590819"/>
                <a:gd name="connsiteY9" fmla="*/ 513108 h 949249"/>
                <a:gd name="connsiteX10" fmla="*/ 149975 w 1590819"/>
                <a:gd name="connsiteY10" fmla="*/ 662423 h 949249"/>
                <a:gd name="connsiteX0" fmla="*/ 387041 w 1827885"/>
                <a:gd name="connsiteY0" fmla="*/ 662423 h 949249"/>
                <a:gd name="connsiteX1" fmla="*/ 1507156 w 1827885"/>
                <a:gd name="connsiteY1" fmla="*/ 192416 h 949249"/>
                <a:gd name="connsiteX2" fmla="*/ 1481497 w 1827885"/>
                <a:gd name="connsiteY2" fmla="*/ 0 h 949249"/>
                <a:gd name="connsiteX3" fmla="*/ 1827885 w 1827885"/>
                <a:gd name="connsiteY3" fmla="*/ 269382 h 949249"/>
                <a:gd name="connsiteX4" fmla="*/ 1596960 w 1827885"/>
                <a:gd name="connsiteY4" fmla="*/ 654212 h 949249"/>
                <a:gd name="connsiteX5" fmla="*/ 1558472 w 1827885"/>
                <a:gd name="connsiteY5" fmla="*/ 436142 h 949249"/>
                <a:gd name="connsiteX6" fmla="*/ 634771 w 1827885"/>
                <a:gd name="connsiteY6" fmla="*/ 808144 h 949249"/>
                <a:gd name="connsiteX7" fmla="*/ 788721 w 1827885"/>
                <a:gd name="connsiteY7" fmla="*/ 897938 h 949249"/>
                <a:gd name="connsiteX8" fmla="*/ 326871 w 1827885"/>
                <a:gd name="connsiteY8" fmla="*/ 949249 h 949249"/>
                <a:gd name="connsiteX9" fmla="*/ 0 w 1827885"/>
                <a:gd name="connsiteY9" fmla="*/ 149042 h 949249"/>
                <a:gd name="connsiteX10" fmla="*/ 387041 w 1827885"/>
                <a:gd name="connsiteY10" fmla="*/ 662423 h 949249"/>
                <a:gd name="connsiteX0" fmla="*/ 162675 w 1603519"/>
                <a:gd name="connsiteY0" fmla="*/ 662423 h 949249"/>
                <a:gd name="connsiteX1" fmla="*/ 1282790 w 1603519"/>
                <a:gd name="connsiteY1" fmla="*/ 192416 h 949249"/>
                <a:gd name="connsiteX2" fmla="*/ 1257131 w 1603519"/>
                <a:gd name="connsiteY2" fmla="*/ 0 h 949249"/>
                <a:gd name="connsiteX3" fmla="*/ 1603519 w 1603519"/>
                <a:gd name="connsiteY3" fmla="*/ 269382 h 949249"/>
                <a:gd name="connsiteX4" fmla="*/ 1372594 w 1603519"/>
                <a:gd name="connsiteY4" fmla="*/ 654212 h 949249"/>
                <a:gd name="connsiteX5" fmla="*/ 1334106 w 1603519"/>
                <a:gd name="connsiteY5" fmla="*/ 436142 h 949249"/>
                <a:gd name="connsiteX6" fmla="*/ 410405 w 1603519"/>
                <a:gd name="connsiteY6" fmla="*/ 808144 h 949249"/>
                <a:gd name="connsiteX7" fmla="*/ 564355 w 1603519"/>
                <a:gd name="connsiteY7" fmla="*/ 897938 h 949249"/>
                <a:gd name="connsiteX8" fmla="*/ 102505 w 1603519"/>
                <a:gd name="connsiteY8" fmla="*/ 949249 h 949249"/>
                <a:gd name="connsiteX9" fmla="*/ 0 w 1603519"/>
                <a:gd name="connsiteY9" fmla="*/ 513108 h 949249"/>
                <a:gd name="connsiteX10" fmla="*/ 162675 w 1603519"/>
                <a:gd name="connsiteY10" fmla="*/ 662423 h 949249"/>
                <a:gd name="connsiteX0" fmla="*/ 199870 w 1640714"/>
                <a:gd name="connsiteY0" fmla="*/ 662423 h 1118583"/>
                <a:gd name="connsiteX1" fmla="*/ 1319985 w 1640714"/>
                <a:gd name="connsiteY1" fmla="*/ 192416 h 1118583"/>
                <a:gd name="connsiteX2" fmla="*/ 1294326 w 1640714"/>
                <a:gd name="connsiteY2" fmla="*/ 0 h 1118583"/>
                <a:gd name="connsiteX3" fmla="*/ 1640714 w 1640714"/>
                <a:gd name="connsiteY3" fmla="*/ 269382 h 1118583"/>
                <a:gd name="connsiteX4" fmla="*/ 1409789 w 1640714"/>
                <a:gd name="connsiteY4" fmla="*/ 654212 h 1118583"/>
                <a:gd name="connsiteX5" fmla="*/ 1371301 w 1640714"/>
                <a:gd name="connsiteY5" fmla="*/ 436142 h 1118583"/>
                <a:gd name="connsiteX6" fmla="*/ 447600 w 1640714"/>
                <a:gd name="connsiteY6" fmla="*/ 808144 h 1118583"/>
                <a:gd name="connsiteX7" fmla="*/ 601550 w 1640714"/>
                <a:gd name="connsiteY7" fmla="*/ 897938 h 1118583"/>
                <a:gd name="connsiteX8" fmla="*/ 0 w 1640714"/>
                <a:gd name="connsiteY8" fmla="*/ 1118583 h 1118583"/>
                <a:gd name="connsiteX9" fmla="*/ 37195 w 1640714"/>
                <a:gd name="connsiteY9" fmla="*/ 513108 h 1118583"/>
                <a:gd name="connsiteX10" fmla="*/ 199870 w 1640714"/>
                <a:gd name="connsiteY10" fmla="*/ 662423 h 11185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410405 w 1603519"/>
                <a:gd name="connsiteY6" fmla="*/ 808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42672 w 1603519"/>
                <a:gd name="connsiteY6" fmla="*/ 681144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282790 w 1603519"/>
                <a:gd name="connsiteY1" fmla="*/ 192416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740941 h 1044701"/>
                <a:gd name="connsiteX1" fmla="*/ 850990 w 1603519"/>
                <a:gd name="connsiteY1" fmla="*/ 0 h 1044701"/>
                <a:gd name="connsiteX2" fmla="*/ 1257131 w 1603519"/>
                <a:gd name="connsiteY2" fmla="*/ 78518 h 1044701"/>
                <a:gd name="connsiteX3" fmla="*/ 1603519 w 1603519"/>
                <a:gd name="connsiteY3" fmla="*/ 347900 h 1044701"/>
                <a:gd name="connsiteX4" fmla="*/ 1372594 w 1603519"/>
                <a:gd name="connsiteY4" fmla="*/ 732730 h 1044701"/>
                <a:gd name="connsiteX5" fmla="*/ 1334106 w 1603519"/>
                <a:gd name="connsiteY5" fmla="*/ 514660 h 1044701"/>
                <a:gd name="connsiteX6" fmla="*/ 397705 w 1603519"/>
                <a:gd name="connsiteY6" fmla="*/ 907828 h 1044701"/>
                <a:gd name="connsiteX7" fmla="*/ 564355 w 1603519"/>
                <a:gd name="connsiteY7" fmla="*/ 976456 h 1044701"/>
                <a:gd name="connsiteX8" fmla="*/ 106738 w 1603519"/>
                <a:gd name="connsiteY8" fmla="*/ 1044701 h 1044701"/>
                <a:gd name="connsiteX9" fmla="*/ 0 w 1603519"/>
                <a:gd name="connsiteY9" fmla="*/ 591626 h 1044701"/>
                <a:gd name="connsiteX10" fmla="*/ 162675 w 1603519"/>
                <a:gd name="connsiteY10" fmla="*/ 740941 h 1044701"/>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34106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164772 w 1603519"/>
                <a:gd name="connsiteY5" fmla="*/ 7409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 name="connsiteX0" fmla="*/ 162675 w 1603519"/>
                <a:gd name="connsiteY0" fmla="*/ 662423 h 966183"/>
                <a:gd name="connsiteX1" fmla="*/ 1320890 w 1603519"/>
                <a:gd name="connsiteY1" fmla="*/ 188182 h 966183"/>
                <a:gd name="connsiteX2" fmla="*/ 1257131 w 1603519"/>
                <a:gd name="connsiteY2" fmla="*/ 0 h 966183"/>
                <a:gd name="connsiteX3" fmla="*/ 1603519 w 1603519"/>
                <a:gd name="connsiteY3" fmla="*/ 269382 h 966183"/>
                <a:gd name="connsiteX4" fmla="*/ 1372594 w 1603519"/>
                <a:gd name="connsiteY4" fmla="*/ 654212 h 966183"/>
                <a:gd name="connsiteX5" fmla="*/ 1367972 w 1603519"/>
                <a:gd name="connsiteY5" fmla="*/ 436142 h 966183"/>
                <a:gd name="connsiteX6" fmla="*/ 397705 w 1603519"/>
                <a:gd name="connsiteY6" fmla="*/ 829310 h 966183"/>
                <a:gd name="connsiteX7" fmla="*/ 564355 w 1603519"/>
                <a:gd name="connsiteY7" fmla="*/ 897938 h 966183"/>
                <a:gd name="connsiteX8" fmla="*/ 106738 w 1603519"/>
                <a:gd name="connsiteY8" fmla="*/ 966183 h 966183"/>
                <a:gd name="connsiteX9" fmla="*/ 0 w 1603519"/>
                <a:gd name="connsiteY9" fmla="*/ 513108 h 966183"/>
                <a:gd name="connsiteX10" fmla="*/ 162675 w 1603519"/>
                <a:gd name="connsiteY10" fmla="*/ 662423 h 96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19" h="966183">
                  <a:moveTo>
                    <a:pt x="162675" y="662423"/>
                  </a:moveTo>
                  <a:cubicBezTo>
                    <a:pt x="493714" y="390043"/>
                    <a:pt x="955985" y="253128"/>
                    <a:pt x="1320890" y="188182"/>
                  </a:cubicBezTo>
                  <a:lnTo>
                    <a:pt x="1257131" y="0"/>
                  </a:lnTo>
                  <a:cubicBezTo>
                    <a:pt x="1355661" y="110961"/>
                    <a:pt x="1475356" y="196522"/>
                    <a:pt x="1603519" y="269382"/>
                  </a:cubicBezTo>
                  <a:cubicBezTo>
                    <a:pt x="1501144" y="384959"/>
                    <a:pt x="1428402" y="504768"/>
                    <a:pt x="1372594" y="654212"/>
                  </a:cubicBezTo>
                  <a:cubicBezTo>
                    <a:pt x="1371053" y="581522"/>
                    <a:pt x="1369513" y="508832"/>
                    <a:pt x="1367972" y="436142"/>
                  </a:cubicBezTo>
                  <a:cubicBezTo>
                    <a:pt x="985284" y="503698"/>
                    <a:pt x="640693" y="638987"/>
                    <a:pt x="397705" y="829310"/>
                  </a:cubicBezTo>
                  <a:lnTo>
                    <a:pt x="564355" y="897938"/>
                  </a:lnTo>
                  <a:cubicBezTo>
                    <a:pt x="399116" y="895286"/>
                    <a:pt x="263511" y="909569"/>
                    <a:pt x="106738" y="966183"/>
                  </a:cubicBezTo>
                  <a:cubicBezTo>
                    <a:pt x="109259" y="798225"/>
                    <a:pt x="73679" y="668366"/>
                    <a:pt x="0" y="513108"/>
                  </a:cubicBezTo>
                  <a:lnTo>
                    <a:pt x="162675" y="662423"/>
                  </a:lnTo>
                  <a:close/>
                </a:path>
              </a:pathLst>
            </a:custGeom>
            <a:solidFill>
              <a:srgbClr val="C1CD19"/>
            </a:solidFill>
            <a:ln>
              <a:solidFill>
                <a:schemeClr val="tx1"/>
              </a:solidFill>
            </a:ln>
            <a:effectLst>
              <a:outerShdw blurRad="25400" dist="254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5" name="Group 38"/>
            <p:cNvGrpSpPr/>
            <p:nvPr/>
          </p:nvGrpSpPr>
          <p:grpSpPr>
            <a:xfrm>
              <a:off x="3815391" y="1988016"/>
              <a:ext cx="1860862" cy="1362593"/>
              <a:chOff x="3750517" y="3967088"/>
              <a:chExt cx="1900233" cy="1362593"/>
            </a:xfrm>
          </p:grpSpPr>
          <p:pic>
            <p:nvPicPr>
              <p:cNvPr id="23" name="Picture 22"/>
              <p:cNvPicPr>
                <a:picLocks noChangeAspect="1"/>
              </p:cNvPicPr>
              <p:nvPr/>
            </p:nvPicPr>
            <p:blipFill>
              <a:blip r:embed="rId3"/>
              <a:stretch>
                <a:fillRect/>
              </a:stretch>
            </p:blipFill>
            <p:spPr>
              <a:xfrm>
                <a:off x="3750517" y="3967088"/>
                <a:ext cx="1252226" cy="786199"/>
              </a:xfrm>
              <a:prstGeom prst="rect">
                <a:avLst/>
              </a:prstGeom>
              <a:effectLst>
                <a:outerShdw blurRad="50800" dist="38100" dir="2700000">
                  <a:srgbClr val="000000">
                    <a:alpha val="75000"/>
                  </a:srgbClr>
                </a:outerShdw>
              </a:effectLst>
            </p:spPr>
          </p:pic>
          <p:pic>
            <p:nvPicPr>
              <p:cNvPr id="19" name="Picture 18"/>
              <p:cNvPicPr>
                <a:picLocks noChangeAspect="1"/>
              </p:cNvPicPr>
              <p:nvPr/>
            </p:nvPicPr>
            <p:blipFill>
              <a:blip r:embed="rId4"/>
              <a:stretch>
                <a:fillRect/>
              </a:stretch>
            </p:blipFill>
            <p:spPr>
              <a:xfrm>
                <a:off x="4562966" y="4230605"/>
                <a:ext cx="1087784" cy="720000"/>
              </a:xfrm>
              <a:prstGeom prst="rect">
                <a:avLst/>
              </a:prstGeom>
              <a:effectLst>
                <a:outerShdw blurRad="50800" dist="38100" dir="2700000">
                  <a:srgbClr val="000000">
                    <a:alpha val="75000"/>
                  </a:srgbClr>
                </a:outerShdw>
              </a:effectLst>
            </p:spPr>
          </p:pic>
          <p:grpSp>
            <p:nvGrpSpPr>
              <p:cNvPr id="6" name="Group 15"/>
              <p:cNvGrpSpPr>
                <a:grpSpLocks noChangeAspect="1"/>
              </p:cNvGrpSpPr>
              <p:nvPr/>
            </p:nvGrpSpPr>
            <p:grpSpPr>
              <a:xfrm>
                <a:off x="3960879" y="4349576"/>
                <a:ext cx="630689" cy="872499"/>
                <a:chOff x="798523" y="1816440"/>
                <a:chExt cx="2112567" cy="2922541"/>
              </a:xfrm>
              <a:effectLst>
                <a:outerShdw blurRad="50800" dist="38100" dir="2700000">
                  <a:srgbClr val="000000">
                    <a:alpha val="75000"/>
                  </a:srgbClr>
                </a:outerShdw>
              </a:effectLst>
            </p:grpSpPr>
            <p:sp>
              <p:nvSpPr>
                <p:cNvPr id="26" name="Rectangle 25"/>
                <p:cNvSpPr/>
                <p:nvPr/>
              </p:nvSpPr>
              <p:spPr bwMode="auto">
                <a:xfrm>
                  <a:off x="798523" y="1816440"/>
                  <a:ext cx="2054710" cy="2895161"/>
                </a:xfrm>
                <a:prstGeom prst="rect">
                  <a:avLst/>
                </a:prstGeom>
                <a:solidFill>
                  <a:srgbClr val="FFFFFF"/>
                </a:solidFill>
                <a:ln w="2857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pic>
              <p:nvPicPr>
                <p:cNvPr id="27" name="Picture 26" descr="Picture 3.png"/>
                <p:cNvPicPr>
                  <a:picLocks noChangeAspect="1"/>
                </p:cNvPicPr>
                <p:nvPr/>
              </p:nvPicPr>
              <p:blipFill>
                <a:blip r:embed="rId5"/>
                <a:srcRect l="25691" t="13863" r="37872" b="4421"/>
                <a:stretch>
                  <a:fillRect/>
                </a:stretch>
              </p:blipFill>
              <p:spPr>
                <a:xfrm>
                  <a:off x="856381" y="1858980"/>
                  <a:ext cx="2054709" cy="2880001"/>
                </a:xfrm>
                <a:prstGeom prst="rect">
                  <a:avLst/>
                </a:prstGeom>
                <a:ln>
                  <a:solidFill>
                    <a:schemeClr val="tx1"/>
                  </a:solidFill>
                </a:ln>
              </p:spPr>
            </p:pic>
          </p:grpSp>
          <p:pic>
            <p:nvPicPr>
              <p:cNvPr id="16" name="Picture 15"/>
              <p:cNvPicPr>
                <a:picLocks noChangeAspect="1"/>
              </p:cNvPicPr>
              <p:nvPr/>
            </p:nvPicPr>
            <p:blipFill>
              <a:blip r:embed="rId6"/>
              <a:stretch>
                <a:fillRect/>
              </a:stretch>
            </p:blipFill>
            <p:spPr>
              <a:xfrm>
                <a:off x="4497872" y="4609681"/>
                <a:ext cx="525217" cy="720000"/>
              </a:xfrm>
              <a:prstGeom prst="rect">
                <a:avLst/>
              </a:prstGeom>
              <a:ln>
                <a:solidFill>
                  <a:srgbClr val="000000"/>
                </a:solidFill>
              </a:ln>
              <a:effectLst>
                <a:outerShdw blurRad="50800" dist="38100" dir="2700000">
                  <a:srgbClr val="000000">
                    <a:alpha val="75000"/>
                  </a:srgbClr>
                </a:outerShdw>
              </a:effectLst>
            </p:spPr>
          </p:pic>
        </p:grpSp>
        <p:grpSp>
          <p:nvGrpSpPr>
            <p:cNvPr id="10" name="Group 36"/>
            <p:cNvGrpSpPr/>
            <p:nvPr/>
          </p:nvGrpSpPr>
          <p:grpSpPr>
            <a:xfrm>
              <a:off x="342549" y="3819914"/>
              <a:ext cx="2363506" cy="1131126"/>
              <a:chOff x="228600" y="5427102"/>
              <a:chExt cx="2413512" cy="1131126"/>
            </a:xfrm>
          </p:grpSpPr>
          <p:sp>
            <p:nvSpPr>
              <p:cNvPr id="28" name="TextBox 27"/>
              <p:cNvSpPr txBox="1"/>
              <p:nvPr/>
            </p:nvSpPr>
            <p:spPr>
              <a:xfrm>
                <a:off x="278479" y="5890823"/>
                <a:ext cx="2313755" cy="667405"/>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Corbel"/>
                    <a:ea typeface="+mn-ea"/>
                    <a:cs typeface="Corbel"/>
                  </a:rPr>
                  <a:t>Designs Applied in Different Prevailing Technical Environments</a:t>
                </a:r>
              </a:p>
            </p:txBody>
          </p:sp>
          <p:grpSp>
            <p:nvGrpSpPr>
              <p:cNvPr id="11" name="Group 28"/>
              <p:cNvGrpSpPr>
                <a:grpSpLocks noChangeAspect="1"/>
              </p:cNvGrpSpPr>
              <p:nvPr/>
            </p:nvGrpSpPr>
            <p:grpSpPr>
              <a:xfrm>
                <a:off x="228600" y="5427102"/>
                <a:ext cx="2413512" cy="486902"/>
                <a:chOff x="4894358" y="2579756"/>
                <a:chExt cx="3795561" cy="765717"/>
              </a:xfrm>
            </p:grpSpPr>
            <p:sp>
              <p:nvSpPr>
                <p:cNvPr id="30" name="Rounded Rectangle 29"/>
                <p:cNvSpPr/>
                <p:nvPr/>
              </p:nvSpPr>
              <p:spPr>
                <a:xfrm>
                  <a:off x="4894358" y="2673174"/>
                  <a:ext cx="1152005" cy="653197"/>
                </a:xfrm>
                <a:prstGeom prst="roundRect">
                  <a:avLst/>
                </a:prstGeom>
                <a:solidFill>
                  <a:srgbClr val="DDE3AB"/>
                </a:solidFill>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5F6062"/>
                      </a:solidFill>
                      <a:effectLst/>
                      <a:uLnTx/>
                      <a:uFillTx/>
                      <a:latin typeface="Helvetica"/>
                      <a:ea typeface="+mn-ea"/>
                      <a:cs typeface="Helvetica"/>
                    </a:rPr>
                    <a:t>Legacy Mainframe</a:t>
                  </a:r>
                </a:p>
              </p:txBody>
            </p:sp>
            <p:sp>
              <p:nvSpPr>
                <p:cNvPr id="31" name="Rounded Rectangle 30"/>
                <p:cNvSpPr/>
                <p:nvPr/>
              </p:nvSpPr>
              <p:spPr>
                <a:xfrm>
                  <a:off x="6216135" y="2673177"/>
                  <a:ext cx="1152005" cy="653197"/>
                </a:xfrm>
                <a:prstGeom prst="roundRect">
                  <a:avLst/>
                </a:prstGeom>
                <a:solidFill>
                  <a:srgbClr val="DDE3AB"/>
                </a:solidFill>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5F6062"/>
                      </a:solidFill>
                      <a:effectLst/>
                      <a:uLnTx/>
                      <a:uFillTx/>
                      <a:latin typeface="Helvetica"/>
                      <a:ea typeface="+mn-ea"/>
                      <a:cs typeface="Helvetica"/>
                    </a:rPr>
                    <a:t>Multi-Tier</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5F6062"/>
                      </a:solidFill>
                      <a:effectLst/>
                      <a:uLnTx/>
                      <a:uFillTx/>
                      <a:latin typeface="Helvetica"/>
                      <a:ea typeface="+mn-ea"/>
                      <a:cs typeface="Helvetica"/>
                    </a:rPr>
                    <a:t>Hybrid</a:t>
                  </a:r>
                </a:p>
              </p:txBody>
            </p:sp>
            <p:sp>
              <p:nvSpPr>
                <p:cNvPr id="32" name="Rounded Rectangle 31"/>
                <p:cNvSpPr/>
                <p:nvPr/>
              </p:nvSpPr>
              <p:spPr>
                <a:xfrm>
                  <a:off x="7537914" y="2673179"/>
                  <a:ext cx="1152005" cy="653197"/>
                </a:xfrm>
                <a:prstGeom prst="roundRect">
                  <a:avLst/>
                </a:prstGeom>
                <a:solidFill>
                  <a:srgbClr val="DDE3AB"/>
                </a:solidFill>
                <a:ln w="28575" cap="flat" cmpd="sng" algn="ctr">
                  <a:solidFill>
                    <a:schemeClr val="tx2">
                      <a:lumMod val="75000"/>
                    </a:schemeClr>
                  </a:solidFill>
                  <a:prstDash val="solid"/>
                  <a:round/>
                  <a:headEnd type="none" w="med" len="med"/>
                  <a:tailEnd type="none" w="med" len="med"/>
                </a:ln>
              </p:spPr>
              <p:style>
                <a:lnRef idx="1">
                  <a:schemeClr val="accent1"/>
                </a:lnRef>
                <a:fillRef idx="2">
                  <a:schemeClr val="accent1"/>
                </a:fillRef>
                <a:effectRef idx="1">
                  <a:schemeClr val="accent1"/>
                </a:effectRef>
                <a:fontRef idx="minor">
                  <a:schemeClr val="dk1"/>
                </a:fontRef>
              </p:style>
              <p:txBody>
                <a:bodyPr wrap="square" lIns="0" rIns="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dirty="0">
                      <a:ln>
                        <a:noFill/>
                      </a:ln>
                      <a:solidFill>
                        <a:srgbClr val="5F6062"/>
                      </a:solidFill>
                      <a:effectLst/>
                      <a:uLnTx/>
                      <a:uFillTx/>
                      <a:latin typeface="Helvetica"/>
                      <a:ea typeface="+mn-ea"/>
                      <a:cs typeface="Helvetica"/>
                    </a:rPr>
                    <a:t>Cloud/ Distributed</a:t>
                  </a:r>
                </a:p>
              </p:txBody>
            </p:sp>
            <p:cxnSp>
              <p:nvCxnSpPr>
                <p:cNvPr id="33" name="Straight Connector 32"/>
                <p:cNvCxnSpPr/>
                <p:nvPr/>
              </p:nvCxnSpPr>
              <p:spPr>
                <a:xfrm rot="5400000">
                  <a:off x="5748392" y="2961821"/>
                  <a:ext cx="765717" cy="1588"/>
                </a:xfrm>
                <a:prstGeom prst="line">
                  <a:avLst/>
                </a:prstGeom>
                <a:ln w="28575" cap="flat" cmpd="sng" algn="ctr">
                  <a:solidFill>
                    <a:srgbClr val="13224C"/>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rot="5400000">
                  <a:off x="7070170" y="2961821"/>
                  <a:ext cx="765717" cy="1588"/>
                </a:xfrm>
                <a:prstGeom prst="line">
                  <a:avLst/>
                </a:prstGeom>
                <a:ln w="28575" cap="flat" cmpd="sng" algn="ctr">
                  <a:solidFill>
                    <a:srgbClr val="13224C"/>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grpSp>
        <p:grpSp>
          <p:nvGrpSpPr>
            <p:cNvPr id="13" name="Group 37"/>
            <p:cNvGrpSpPr>
              <a:grpSpLocks noChangeAspect="1"/>
            </p:cNvGrpSpPr>
            <p:nvPr/>
          </p:nvGrpSpPr>
          <p:grpSpPr>
            <a:xfrm>
              <a:off x="1578696" y="1786507"/>
              <a:ext cx="1315640" cy="848041"/>
              <a:chOff x="944801" y="3524279"/>
              <a:chExt cx="1628635" cy="1028041"/>
            </a:xfrm>
          </p:grpSpPr>
          <p:pic>
            <p:nvPicPr>
              <p:cNvPr id="14" name="Picture 13"/>
              <p:cNvPicPr>
                <a:picLocks noChangeAspect="1"/>
              </p:cNvPicPr>
              <p:nvPr/>
            </p:nvPicPr>
            <p:blipFill>
              <a:blip r:embed="rId7"/>
              <a:stretch>
                <a:fillRect/>
              </a:stretch>
            </p:blipFill>
            <p:spPr>
              <a:xfrm>
                <a:off x="1256984" y="3524279"/>
                <a:ext cx="1316452" cy="720000"/>
              </a:xfrm>
              <a:prstGeom prst="rect">
                <a:avLst/>
              </a:prstGeom>
              <a:ln>
                <a:solidFill>
                  <a:schemeClr val="tx1"/>
                </a:solidFill>
              </a:ln>
              <a:effectLst>
                <a:outerShdw blurRad="25400" dist="25400" dir="2700000">
                  <a:srgbClr val="000000">
                    <a:alpha val="75000"/>
                  </a:srgbClr>
                </a:outerShdw>
              </a:effectLst>
            </p:spPr>
          </p:pic>
          <p:pic>
            <p:nvPicPr>
              <p:cNvPr id="12" name="Picture 11"/>
              <p:cNvPicPr>
                <a:picLocks noChangeAspect="1"/>
              </p:cNvPicPr>
              <p:nvPr/>
            </p:nvPicPr>
            <p:blipFill>
              <a:blip r:embed="rId8"/>
              <a:stretch>
                <a:fillRect/>
              </a:stretch>
            </p:blipFill>
            <p:spPr>
              <a:xfrm>
                <a:off x="944801" y="3904320"/>
                <a:ext cx="1005517" cy="648000"/>
              </a:xfrm>
              <a:prstGeom prst="rect">
                <a:avLst/>
              </a:prstGeom>
              <a:ln>
                <a:solidFill>
                  <a:schemeClr val="tx1"/>
                </a:solidFill>
              </a:ln>
              <a:effectLst>
                <a:outerShdw blurRad="25400" dist="25400" dir="2700000">
                  <a:srgbClr val="000000">
                    <a:alpha val="75000"/>
                  </a:srgbClr>
                </a:outerShdw>
              </a:effectLst>
            </p:spPr>
          </p:pic>
        </p:grpSp>
        <p:sp>
          <p:nvSpPr>
            <p:cNvPr id="36" name="TextBox 35"/>
            <p:cNvSpPr txBox="1"/>
            <p:nvPr/>
          </p:nvSpPr>
          <p:spPr>
            <a:xfrm>
              <a:off x="1604636" y="1511451"/>
              <a:ext cx="1243447" cy="250277"/>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5F6062"/>
                  </a:solidFill>
                  <a:effectLst/>
                  <a:uLnTx/>
                  <a:uFillTx/>
                  <a:latin typeface="Corbel"/>
                  <a:ea typeface="+mn-ea"/>
                  <a:cs typeface="Corbel"/>
                </a:rPr>
                <a:t>Business Scenarios</a:t>
              </a:r>
            </a:p>
          </p:txBody>
        </p:sp>
        <p:sp>
          <p:nvSpPr>
            <p:cNvPr id="41" name="TextBox 40"/>
            <p:cNvSpPr txBox="1"/>
            <p:nvPr/>
          </p:nvSpPr>
          <p:spPr>
            <a:xfrm>
              <a:off x="6597392" y="2146451"/>
              <a:ext cx="1816685" cy="667406"/>
            </a:xfrm>
            <a:prstGeom prst="rect">
              <a:avLst/>
            </a:prstGeom>
            <a:noFill/>
            <a:effectLst>
              <a:outerShdw blurRad="25400" dist="12700" dir="2700000" algn="br">
                <a:schemeClr val="bg2">
                  <a:lumMod val="50000"/>
                  <a:lumOff val="50000"/>
                </a:schemeClr>
              </a:outerShdw>
            </a:effectLst>
          </p:spPr>
          <p:txBody>
            <a:bodyPr wrap="square" lIns="0" rIns="0" rtlCol="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5F6062"/>
                  </a:solidFill>
                  <a:effectLst/>
                  <a:uLnTx/>
                  <a:uFillTx/>
                  <a:latin typeface="Corbel"/>
                  <a:ea typeface="+mn-ea"/>
                  <a:cs typeface="Corbel"/>
                </a:rPr>
                <a:t>BIAN Service Domains are used to build a Enterprise Blueprint</a:t>
              </a:r>
            </a:p>
          </p:txBody>
        </p:sp>
        <p:sp>
          <p:nvSpPr>
            <p:cNvPr id="42" name="Rounded Rectangle 41"/>
            <p:cNvSpPr/>
            <p:nvPr/>
          </p:nvSpPr>
          <p:spPr>
            <a:xfrm>
              <a:off x="3726540" y="3880514"/>
              <a:ext cx="2114464" cy="698814"/>
            </a:xfrm>
            <a:prstGeom prst="roundRect">
              <a:avLst>
                <a:gd name="adj" fmla="val 21812"/>
              </a:avLst>
            </a:prstGeom>
            <a:noFill/>
            <a:effectLst>
              <a:outerShdw blurRad="25400" dist="12700" dir="2700000" algn="br">
                <a:schemeClr val="bg2">
                  <a:lumMod val="50000"/>
                  <a:lumOff val="50000"/>
                </a:schemeClr>
              </a:outerShdw>
            </a:effectLst>
          </p:spPr>
          <p:txBody>
            <a:bodyPr wrap="square" lIns="0" rIns="0" rtlCol="0">
              <a:spAutoFit/>
            </a:bodyPr>
            <a:lstStyle/>
            <a:p>
              <a:pPr marL="0" marR="0" lvl="0" indent="0" algn="ctr" defTabSz="677268" rtl="0" eaLnBrk="1" fontAlgn="auto" latinLnBrk="0" hangingPunct="1">
                <a:lnSpc>
                  <a:spcPts val="1481"/>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5F6062"/>
                  </a:solidFill>
                  <a:effectLst/>
                  <a:uLnTx/>
                  <a:uFillTx/>
                  <a:latin typeface="Corbel"/>
                  <a:ea typeface="+mn-ea"/>
                  <a:cs typeface="Corbel"/>
                </a:rPr>
                <a:t>Business Priorities are linked to the underlying systems</a:t>
              </a:r>
            </a:p>
          </p:txBody>
        </p:sp>
        <p:pic>
          <p:nvPicPr>
            <p:cNvPr id="48" name="Picture 47"/>
            <p:cNvPicPr>
              <a:picLocks noChangeAspect="1"/>
            </p:cNvPicPr>
            <p:nvPr/>
          </p:nvPicPr>
          <p:blipFill>
            <a:blip r:embed="rId9"/>
            <a:stretch>
              <a:fillRect/>
            </a:stretch>
          </p:blipFill>
          <p:spPr>
            <a:xfrm>
              <a:off x="6669070" y="3745773"/>
              <a:ext cx="1878556" cy="1652063"/>
            </a:xfrm>
            <a:prstGeom prst="rect">
              <a:avLst/>
            </a:prstGeom>
          </p:spPr>
        </p:pic>
      </p:grpSp>
      <p:sp>
        <p:nvSpPr>
          <p:cNvPr id="35" name="Title 1"/>
          <p:cNvSpPr txBox="1">
            <a:spLocks/>
          </p:cNvSpPr>
          <p:nvPr/>
        </p:nvSpPr>
        <p:spPr>
          <a:xfrm>
            <a:off x="1522678" y="5544"/>
            <a:ext cx="9148233" cy="833236"/>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GB" sz="1800"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3E5E5F94-77AE-4B9A-AAF6-7CF1189E7CBD}"/>
              </a:ext>
            </a:extLst>
          </p:cNvPr>
          <p:cNvSpPr>
            <a:spLocks noGrp="1"/>
          </p:cNvSpPr>
          <p:nvPr>
            <p:ph type="title"/>
          </p:nvPr>
        </p:nvSpPr>
        <p:spPr/>
        <p:txBody>
          <a:bodyPr>
            <a:normAutofit/>
          </a:bodyPr>
          <a:lstStyle/>
          <a:p>
            <a:r>
              <a:rPr lang="en-US" sz="2000" b="1" cap="all" dirty="0"/>
              <a:t>BIAN designs help bridge between point and enterprise viewpoints</a:t>
            </a:r>
            <a:endParaRPr lang="en-GB" sz="2000" b="1" cap="all" dirty="0"/>
          </a:p>
        </p:txBody>
      </p:sp>
      <p:pic>
        <p:nvPicPr>
          <p:cNvPr id="3" name="Picture 2">
            <a:extLst>
              <a:ext uri="{FF2B5EF4-FFF2-40B4-BE49-F238E27FC236}">
                <a16:creationId xmlns:a16="http://schemas.microsoft.com/office/drawing/2014/main" id="{22018859-F419-7848-8D8E-80763C8A2A0F}"/>
              </a:ext>
            </a:extLst>
          </p:cNvPr>
          <p:cNvPicPr>
            <a:picLocks noChangeAspect="1"/>
          </p:cNvPicPr>
          <p:nvPr/>
        </p:nvPicPr>
        <p:blipFill rotWithShape="1">
          <a:blip r:embed="rId10"/>
          <a:srcRect l="2346" t="2023" r="3254" b="3493"/>
          <a:stretch/>
        </p:blipFill>
        <p:spPr>
          <a:xfrm>
            <a:off x="120129" y="838780"/>
            <a:ext cx="11953329" cy="5567825"/>
          </a:xfrm>
          <a:prstGeom prst="rect">
            <a:avLst/>
          </a:prstGeom>
        </p:spPr>
      </p:pic>
      <p:pic>
        <p:nvPicPr>
          <p:cNvPr id="37" name="Picture 7">
            <a:extLst>
              <a:ext uri="{FF2B5EF4-FFF2-40B4-BE49-F238E27FC236}">
                <a16:creationId xmlns:a16="http://schemas.microsoft.com/office/drawing/2014/main" id="{A05F808C-ADFE-4DC5-8046-4D640225D145}"/>
              </a:ext>
            </a:extLst>
          </p:cNvPr>
          <p:cNvPicPr>
            <a:picLocks noChangeAspect="1"/>
          </p:cNvPicPr>
          <p:nvPr/>
        </p:nvPicPr>
        <p:blipFill>
          <a:blip r:embed="rId11"/>
          <a:stretch>
            <a:fillRect/>
          </a:stretch>
        </p:blipFill>
        <p:spPr>
          <a:xfrm>
            <a:off x="609680" y="6558947"/>
            <a:ext cx="242309" cy="224435"/>
          </a:xfrm>
          <a:prstGeom prst="rect">
            <a:avLst/>
          </a:prstGeom>
        </p:spPr>
      </p:pic>
      <p:sp>
        <p:nvSpPr>
          <p:cNvPr id="38" name="Text Placeholder 15">
            <a:extLst>
              <a:ext uri="{FF2B5EF4-FFF2-40B4-BE49-F238E27FC236}">
                <a16:creationId xmlns:a16="http://schemas.microsoft.com/office/drawing/2014/main" id="{FAA5D6C8-7D29-4844-9F5B-642719051E63}"/>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173</a:t>
            </a:r>
            <a:endParaRPr lang="en-GB" dirty="0"/>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ersoon, man, tafel, binnen&#10;&#10;Automatisch gegenereerde beschrijving">
            <a:extLst>
              <a:ext uri="{FF2B5EF4-FFF2-40B4-BE49-F238E27FC236}">
                <a16:creationId xmlns:a16="http://schemas.microsoft.com/office/drawing/2014/main" id="{E792374A-A9F4-461A-8C0B-D086842E96C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82000"/>
            </a:schemeClr>
          </a:solidFill>
          <a:ln>
            <a:solidFill>
              <a:srgbClr val="9EAD2F"/>
            </a:solidFill>
          </a:ln>
        </p:spPr>
        <p:txBody>
          <a:bodyPr/>
          <a:lstStyle/>
          <a:p>
            <a:r>
              <a:rPr lang="en-US" dirty="0"/>
              <a:t>6</a:t>
            </a:r>
            <a:r>
              <a:rPr lang="en-US" noProof="0" dirty="0"/>
              <a:t>.4 Analysis supported by the enterprise blueprint</a:t>
            </a:r>
          </a:p>
        </p:txBody>
      </p:sp>
      <p:pic>
        <p:nvPicPr>
          <p:cNvPr id="6" name="Picture 7">
            <a:extLst>
              <a:ext uri="{FF2B5EF4-FFF2-40B4-BE49-F238E27FC236}">
                <a16:creationId xmlns:a16="http://schemas.microsoft.com/office/drawing/2014/main" id="{063D47C4-5F07-5149-9736-110A3D2D36DC}"/>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6CE55F43-970D-AA43-8DB9-A1D1705221ED}"/>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7.4</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2881186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9793CC62-20C4-4E6E-A890-44D1FF3389EB}"/>
              </a:ext>
            </a:extLst>
          </p:cNvPr>
          <p:cNvPicPr>
            <a:picLocks noChangeAspect="1"/>
          </p:cNvPicPr>
          <p:nvPr/>
        </p:nvPicPr>
        <p:blipFill>
          <a:blip r:embed="rId3"/>
          <a:stretch>
            <a:fillRect/>
          </a:stretch>
        </p:blipFill>
        <p:spPr>
          <a:xfrm>
            <a:off x="264146" y="655838"/>
            <a:ext cx="11449272" cy="5511053"/>
          </a:xfrm>
          <a:prstGeom prst="rect">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7C37F127-CFD0-419B-A84D-48D09D6F91C6}"/>
              </a:ext>
            </a:extLst>
          </p:cNvPr>
          <p:cNvSpPr txBox="1">
            <a:spLocks/>
          </p:cNvSpPr>
          <p:nvPr/>
        </p:nvSpPr>
        <p:spPr>
          <a:xfrm>
            <a:off x="2323271" y="5837711"/>
            <a:ext cx="9148233" cy="833236"/>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 </a:t>
            </a:r>
            <a:r>
              <a:rPr kumimoji="0" lang="en-US" sz="1361" b="0" i="0" u="none" strike="noStrike" kern="1200" cap="none" spc="0" normalizeH="0" baseline="0" noProof="0" dirty="0">
                <a:ln>
                  <a:noFill/>
                </a:ln>
                <a:solidFill>
                  <a:srgbClr val="000000"/>
                </a:solidFill>
                <a:effectLst/>
                <a:uLnTx/>
                <a:uFillTx/>
                <a:latin typeface="Calibri"/>
                <a:ea typeface="+mn-ea"/>
                <a:cs typeface="+mn-cs"/>
              </a:rPr>
              <a:t>Using the enterprise blueprint for planning &amp; analysis</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ED50C4AB-6B16-4E8C-A1DB-5AE17486FAAC}"/>
              </a:ext>
            </a:extLst>
          </p:cNvPr>
          <p:cNvSpPr>
            <a:spLocks noGrp="1"/>
          </p:cNvSpPr>
          <p:nvPr>
            <p:ph type="title"/>
          </p:nvPr>
        </p:nvSpPr>
        <p:spPr/>
        <p:txBody>
          <a:bodyPr>
            <a:normAutofit/>
          </a:bodyPr>
          <a:lstStyle/>
          <a:p>
            <a:r>
              <a:rPr lang="nl-NL" sz="2000" b="1" dirty="0"/>
              <a:t>ANALYSIS SUPPORTED BY THE ENTERPRISE BLUEPRINT</a:t>
            </a:r>
            <a:endParaRPr lang="en-GB" sz="2000" b="1" dirty="0"/>
          </a:p>
        </p:txBody>
      </p:sp>
      <p:pic>
        <p:nvPicPr>
          <p:cNvPr id="6" name="Picture 7">
            <a:extLst>
              <a:ext uri="{FF2B5EF4-FFF2-40B4-BE49-F238E27FC236}">
                <a16:creationId xmlns:a16="http://schemas.microsoft.com/office/drawing/2014/main" id="{D66395D3-F4A5-41A9-853A-60F73DDCD2BD}"/>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F3665C39-31C0-419A-BC24-3B189C70A17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74</a:t>
            </a:r>
            <a:endParaRPr lang="en-GB" dirty="0"/>
          </a:p>
        </p:txBody>
      </p:sp>
    </p:spTree>
    <p:extLst>
      <p:ext uri="{BB962C8B-B14F-4D97-AF65-F5344CB8AC3E}">
        <p14:creationId xmlns:p14="http://schemas.microsoft.com/office/powerpoint/2010/main" val="21780089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a:extLst>
              <a:ext uri="{FF2B5EF4-FFF2-40B4-BE49-F238E27FC236}">
                <a16:creationId xmlns:a16="http://schemas.microsoft.com/office/drawing/2014/main" id="{4F2ECEB1-93D7-41DA-B3CB-6727EF020A5E}"/>
              </a:ext>
            </a:extLst>
          </p:cNvPr>
          <p:cNvSpPr>
            <a:spLocks noGrp="1"/>
          </p:cNvSpPr>
          <p:nvPr>
            <p:ph type="title"/>
          </p:nvPr>
        </p:nvSpPr>
        <p:spPr/>
        <p:txBody>
          <a:bodyPr>
            <a:normAutofit/>
          </a:bodyPr>
          <a:lstStyle/>
          <a:p>
            <a:r>
              <a:rPr lang="en-US" sz="2000" b="1" cap="all" dirty="0"/>
              <a:t>Exam Questions</a:t>
            </a:r>
            <a:endParaRPr lang="en-GB" sz="2000" b="1" cap="all" dirty="0"/>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4294967295"/>
          </p:nvPr>
        </p:nvSpPr>
        <p:spPr>
          <a:xfrm>
            <a:off x="1679421" y="1054323"/>
            <a:ext cx="8834438" cy="4827588"/>
          </a:xfrm>
          <a:prstGeom prst="rect">
            <a:avLst/>
          </a:prstGeom>
        </p:spPr>
        <p:txBody>
          <a:bodyPr/>
          <a:lstStyle/>
          <a:p>
            <a:r>
              <a:rPr lang="en-US" noProof="0" dirty="0"/>
              <a:t>What is bad </a:t>
            </a:r>
            <a:r>
              <a:rPr lang="en-US" dirty="0"/>
              <a:t>reason for the enterprise blueprint to be a  framework for analysis. </a:t>
            </a:r>
          </a:p>
          <a:p>
            <a:endParaRPr lang="en-US" noProof="0" dirty="0"/>
          </a:p>
          <a:p>
            <a:pPr marL="457200" indent="-457200">
              <a:buClrTx/>
              <a:buFont typeface="+mj-lt"/>
              <a:buAutoNum type="alphaLcParenR"/>
            </a:pPr>
            <a:r>
              <a:rPr lang="en-US" noProof="0" dirty="0"/>
              <a:t>Stable over time</a:t>
            </a:r>
          </a:p>
          <a:p>
            <a:pPr marL="457200" indent="-457200">
              <a:buClrTx/>
              <a:buFont typeface="+mj-lt"/>
              <a:buAutoNum type="alphaLcParenR"/>
            </a:pPr>
            <a:r>
              <a:rPr lang="en-US" noProof="0" dirty="0"/>
              <a:t>A design pattern for all organizational levels</a:t>
            </a:r>
          </a:p>
          <a:p>
            <a:pPr marL="457200" indent="-457200">
              <a:buClrTx/>
              <a:buFont typeface="+mj-lt"/>
              <a:buAutoNum type="alphaLcParenR"/>
            </a:pPr>
            <a:r>
              <a:rPr lang="en-US" dirty="0"/>
              <a:t>Suited for overlays/attribution</a:t>
            </a:r>
          </a:p>
          <a:p>
            <a:pPr marL="457200" indent="-457200">
              <a:buClrTx/>
              <a:buFont typeface="+mj-lt"/>
              <a:buAutoNum type="alphaLcParenR"/>
            </a:pPr>
            <a:r>
              <a:rPr lang="en-US" noProof="0" dirty="0"/>
              <a:t>Concise</a:t>
            </a:r>
            <a:r>
              <a:rPr lang="en-US" dirty="0"/>
              <a:t>, implementation-independent</a:t>
            </a:r>
            <a:endParaRPr lang="en-US" noProof="0" dirty="0"/>
          </a:p>
        </p:txBody>
      </p:sp>
      <p:sp>
        <p:nvSpPr>
          <p:cNvPr id="5" name="Round Same Side Corner Rectangle 4">
            <a:extLst>
              <a:ext uri="{FF2B5EF4-FFF2-40B4-BE49-F238E27FC236}">
                <a16:creationId xmlns:a16="http://schemas.microsoft.com/office/drawing/2014/main" id="{494DCF8F-F0CA-234F-8C44-A9F7A58043F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Group brainstorm">
            <a:extLst>
              <a:ext uri="{FF2B5EF4-FFF2-40B4-BE49-F238E27FC236}">
                <a16:creationId xmlns:a16="http://schemas.microsoft.com/office/drawing/2014/main" id="{C0A10B65-B2BC-BE4A-AFDE-06455F0E112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620792915"/>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r>
              <a:rPr lang="en-US" dirty="0"/>
              <a:t>- Explain why can we use an enterprise blueprint for analyses and in what way can this be used? </a:t>
            </a:r>
            <a:endParaRPr lang="en-US" noProof="0" dirty="0"/>
          </a:p>
        </p:txBody>
      </p:sp>
    </p:spTree>
    <p:extLst>
      <p:ext uri="{BB962C8B-B14F-4D97-AF65-F5344CB8AC3E}">
        <p14:creationId xmlns:p14="http://schemas.microsoft.com/office/powerpoint/2010/main" val="23430647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5DD4DB-7338-4F0E-9C38-C38006C008D9}"/>
              </a:ext>
            </a:extLst>
          </p:cNvPr>
          <p:cNvSpPr>
            <a:spLocks noGrp="1"/>
          </p:cNvSpPr>
          <p:nvPr>
            <p:ph type="title"/>
          </p:nvPr>
        </p:nvSpPr>
        <p:spPr/>
        <p:txBody>
          <a:bodyPr>
            <a:normAutofit/>
          </a:bodyPr>
          <a:lstStyle/>
          <a:p>
            <a:r>
              <a:rPr lang="en-US" sz="2000" b="1" cap="all" noProof="0" dirty="0" err="1"/>
              <a:t>ArCHI</a:t>
            </a:r>
            <a:r>
              <a:rPr lang="en-US" sz="2000" b="1" cap="all" noProof="0" dirty="0"/>
              <a:t> BANK group AND THE PRACTICAL USAGE OF A BLEUPRINT</a:t>
            </a:r>
          </a:p>
        </p:txBody>
      </p:sp>
      <p:sp>
        <p:nvSpPr>
          <p:cNvPr id="3" name="Text Placeholder 2">
            <a:extLst>
              <a:ext uri="{FF2B5EF4-FFF2-40B4-BE49-F238E27FC236}">
                <a16:creationId xmlns:a16="http://schemas.microsoft.com/office/drawing/2014/main" id="{5A7EDB1C-6EB7-4768-88C2-5E970C0E34CD}"/>
              </a:ext>
            </a:extLst>
          </p:cNvPr>
          <p:cNvSpPr>
            <a:spLocks noGrp="1"/>
          </p:cNvSpPr>
          <p:nvPr>
            <p:ph type="body" sz="quarter" idx="10"/>
          </p:nvPr>
        </p:nvSpPr>
        <p:spPr>
          <a:xfrm>
            <a:off x="1704306" y="1054323"/>
            <a:ext cx="8834131" cy="4826746"/>
          </a:xfrm>
        </p:spPr>
        <p:txBody>
          <a:bodyPr/>
          <a:lstStyle/>
          <a:p>
            <a:endParaRPr lang="en-US" noProof="0" dirty="0"/>
          </a:p>
          <a:p>
            <a:pPr marL="0" indent="0">
              <a:buNone/>
            </a:pPr>
            <a:r>
              <a:rPr lang="en-US" noProof="0" dirty="0"/>
              <a:t> </a:t>
            </a:r>
          </a:p>
          <a:p>
            <a:r>
              <a:rPr lang="en-US" noProof="0" dirty="0"/>
              <a:t>Take 10 minutes in small groups and write down on a post-it note:</a:t>
            </a:r>
          </a:p>
          <a:p>
            <a:endParaRPr lang="en-US" dirty="0"/>
          </a:p>
          <a:p>
            <a:r>
              <a:rPr lang="en-US" dirty="0"/>
              <a:t>1) W</a:t>
            </a:r>
            <a:r>
              <a:rPr lang="en-US" noProof="0" dirty="0"/>
              <a:t>hat can the enterprise blueprint offer us and what can we use it for? </a:t>
            </a:r>
          </a:p>
          <a:p>
            <a:r>
              <a:rPr lang="en-US" dirty="0"/>
              <a:t>2) </a:t>
            </a:r>
            <a:r>
              <a:rPr lang="en-US" noProof="0" dirty="0"/>
              <a:t>Give 5 examples for the change for the Payments Domain of the Archi Bank Group. </a:t>
            </a:r>
          </a:p>
          <a:p>
            <a:r>
              <a:rPr lang="en-US" dirty="0"/>
              <a:t>3) </a:t>
            </a:r>
            <a:r>
              <a:rPr lang="en-US" noProof="0" dirty="0"/>
              <a:t>What information do you need and what views can be used? </a:t>
            </a:r>
          </a:p>
          <a:p>
            <a:endParaRPr lang="en-US" dirty="0"/>
          </a:p>
        </p:txBody>
      </p:sp>
      <p:sp>
        <p:nvSpPr>
          <p:cNvPr id="5" name="Round Same Side Corner Rectangle 4">
            <a:extLst>
              <a:ext uri="{FF2B5EF4-FFF2-40B4-BE49-F238E27FC236}">
                <a16:creationId xmlns:a16="http://schemas.microsoft.com/office/drawing/2014/main" id="{4323975A-C10C-7846-A26A-6ACEC1A55FB1}"/>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1AB1929B-A1ED-5948-9EFB-2C1979853B2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87798782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Tijdelijke aanduiding voor inhoud 3">
            <a:extLst>
              <a:ext uri="{FF2B5EF4-FFF2-40B4-BE49-F238E27FC236}">
                <a16:creationId xmlns:a16="http://schemas.microsoft.com/office/drawing/2014/main" id="{CEC29252-5984-4A16-87E2-76879F50D2DE}"/>
              </a:ext>
            </a:extLst>
          </p:cNvPr>
          <p:cNvPicPr>
            <a:picLocks/>
          </p:cNvPicPr>
          <p:nvPr/>
        </p:nvPicPr>
        <p:blipFill>
          <a:blip r:embed="rId3">
            <a:extLst>
              <a:ext uri="{28A0092B-C50C-407E-A947-70E740481C1C}">
                <a14:useLocalDpi xmlns:a14="http://schemas.microsoft.com/office/drawing/2010/main" val="0"/>
              </a:ext>
            </a:extLst>
          </a:blip>
          <a:srcRect/>
          <a:stretch>
            <a:fillRect/>
          </a:stretch>
        </p:blipFill>
        <p:spPr bwMode="auto">
          <a:xfrm>
            <a:off x="6653418" y="2431460"/>
            <a:ext cx="5309180" cy="4052298"/>
          </a:xfrm>
          <a:prstGeom prst="rect">
            <a:avLst/>
          </a:prstGeom>
          <a:noFill/>
          <a:ln>
            <a:noFill/>
          </a:ln>
        </p:spPr>
      </p:pic>
      <p:pic>
        <p:nvPicPr>
          <p:cNvPr id="5" name="Picture 118">
            <a:extLst>
              <a:ext uri="{FF2B5EF4-FFF2-40B4-BE49-F238E27FC236}">
                <a16:creationId xmlns:a16="http://schemas.microsoft.com/office/drawing/2014/main" id="{F0B82EAB-380E-494B-9EAA-30AB1CC22EC1}"/>
              </a:ext>
            </a:extLst>
          </p:cNvPr>
          <p:cNvPicPr/>
          <p:nvPr/>
        </p:nvPicPr>
        <p:blipFill>
          <a:blip r:embed="rId4"/>
          <a:stretch>
            <a:fillRect/>
          </a:stretch>
        </p:blipFill>
        <p:spPr>
          <a:xfrm>
            <a:off x="230990" y="2566125"/>
            <a:ext cx="5177036" cy="4052297"/>
          </a:xfrm>
          <a:prstGeom prst="rect">
            <a:avLst/>
          </a:prstGeom>
        </p:spPr>
      </p:pic>
      <p:grpSp>
        <p:nvGrpSpPr>
          <p:cNvPr id="6" name="Groep 15">
            <a:extLst>
              <a:ext uri="{FF2B5EF4-FFF2-40B4-BE49-F238E27FC236}">
                <a16:creationId xmlns:a16="http://schemas.microsoft.com/office/drawing/2014/main" id="{D73B860E-2859-44B5-BADC-5C237651F786}"/>
              </a:ext>
            </a:extLst>
          </p:cNvPr>
          <p:cNvGrpSpPr/>
          <p:nvPr/>
        </p:nvGrpSpPr>
        <p:grpSpPr>
          <a:xfrm>
            <a:off x="2599714" y="147903"/>
            <a:ext cx="5616624" cy="2353557"/>
            <a:chOff x="3800369" y="2248609"/>
            <a:chExt cx="2945034" cy="924265"/>
          </a:xfrm>
        </p:grpSpPr>
        <p:pic>
          <p:nvPicPr>
            <p:cNvPr id="7" name="Afbeelding 6">
              <a:extLst>
                <a:ext uri="{FF2B5EF4-FFF2-40B4-BE49-F238E27FC236}">
                  <a16:creationId xmlns:a16="http://schemas.microsoft.com/office/drawing/2014/main" id="{1310BA2E-F0B3-47BA-B24A-E57CF84065C7}"/>
                </a:ext>
              </a:extLst>
            </p:cNvPr>
            <p:cNvPicPr>
              <a:picLocks noChangeAspect="1"/>
            </p:cNvPicPr>
            <p:nvPr/>
          </p:nvPicPr>
          <p:blipFill>
            <a:blip r:embed="rId5"/>
            <a:stretch>
              <a:fillRect/>
            </a:stretch>
          </p:blipFill>
          <p:spPr>
            <a:xfrm>
              <a:off x="3800369" y="2772442"/>
              <a:ext cx="1001070" cy="400432"/>
            </a:xfrm>
            <a:prstGeom prst="rect">
              <a:avLst/>
            </a:prstGeom>
          </p:spPr>
        </p:pic>
        <p:grpSp>
          <p:nvGrpSpPr>
            <p:cNvPr id="8" name="Groep 14">
              <a:extLst>
                <a:ext uri="{FF2B5EF4-FFF2-40B4-BE49-F238E27FC236}">
                  <a16:creationId xmlns:a16="http://schemas.microsoft.com/office/drawing/2014/main" id="{22CB7FBA-4F17-4A45-AB43-6024C9ACC3A3}"/>
                </a:ext>
              </a:extLst>
            </p:cNvPr>
            <p:cNvGrpSpPr/>
            <p:nvPr/>
          </p:nvGrpSpPr>
          <p:grpSpPr>
            <a:xfrm>
              <a:off x="4743263" y="2248609"/>
              <a:ext cx="2002140" cy="892261"/>
              <a:chOff x="4717579" y="2275260"/>
              <a:chExt cx="2002140" cy="892261"/>
            </a:xfrm>
          </p:grpSpPr>
          <p:pic>
            <p:nvPicPr>
              <p:cNvPr id="9" name="Afbeelding 7">
                <a:extLst>
                  <a:ext uri="{FF2B5EF4-FFF2-40B4-BE49-F238E27FC236}">
                    <a16:creationId xmlns:a16="http://schemas.microsoft.com/office/drawing/2014/main" id="{095DDFEB-BBAF-44ED-8C6B-7CE782318693}"/>
                  </a:ext>
                </a:extLst>
              </p:cNvPr>
              <p:cNvPicPr>
                <a:picLocks noChangeAspect="1"/>
              </p:cNvPicPr>
              <p:nvPr/>
            </p:nvPicPr>
            <p:blipFill>
              <a:blip r:embed="rId6"/>
              <a:stretch>
                <a:fillRect/>
              </a:stretch>
            </p:blipFill>
            <p:spPr>
              <a:xfrm>
                <a:off x="5218114" y="2275260"/>
                <a:ext cx="917210" cy="371234"/>
              </a:xfrm>
              <a:prstGeom prst="rect">
                <a:avLst/>
              </a:prstGeom>
            </p:spPr>
          </p:pic>
          <p:sp>
            <p:nvSpPr>
              <p:cNvPr id="10" name="Rechthoek 8">
                <a:extLst>
                  <a:ext uri="{FF2B5EF4-FFF2-40B4-BE49-F238E27FC236}">
                    <a16:creationId xmlns:a16="http://schemas.microsoft.com/office/drawing/2014/main" id="{DABE01AB-EC6C-409E-B677-A77072466B46}"/>
                  </a:ext>
                </a:extLst>
              </p:cNvPr>
              <p:cNvSpPr/>
              <p:nvPr/>
            </p:nvSpPr>
            <p:spPr>
              <a:xfrm>
                <a:off x="5718649" y="2616037"/>
                <a:ext cx="1001070" cy="275742"/>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91" rtl="0" eaLnBrk="1" fontAlgn="auto" latinLnBrk="0" hangingPunct="1">
                  <a:lnSpc>
                    <a:spcPct val="100000"/>
                  </a:lnSpc>
                  <a:spcBef>
                    <a:spcPts val="0"/>
                  </a:spcBef>
                  <a:spcAft>
                    <a:spcPts val="0"/>
                  </a:spcAft>
                  <a:buClrTx/>
                  <a:buSzTx/>
                  <a:buFontTx/>
                  <a:buNone/>
                  <a:tabLst/>
                  <a:defRPr/>
                </a:pPr>
                <a:r>
                  <a:rPr kumimoji="0" lang="nl-BE" sz="1000" b="0" i="1" u="none" strike="noStrike" kern="1200" cap="none" spc="0" normalizeH="0" baseline="0" noProof="0" dirty="0">
                    <a:ln>
                      <a:noFill/>
                    </a:ln>
                    <a:solidFill>
                      <a:srgbClr val="000000"/>
                    </a:solidFill>
                    <a:effectLst/>
                    <a:uLnTx/>
                    <a:uFillTx/>
                    <a:latin typeface="Calibri" panose="020F0502020204030204"/>
                    <a:ea typeface="+mn-ea"/>
                    <a:cs typeface="+mn-cs"/>
                  </a:rPr>
                  <a:t>Share </a:t>
                </a:r>
                <a:r>
                  <a:rPr kumimoji="0" lang="nl-BE" sz="1000" b="0" i="1" u="none" strike="noStrike" kern="1200" cap="none" spc="0" normalizeH="0" baseline="0" noProof="0" dirty="0" err="1">
                    <a:ln>
                      <a:noFill/>
                    </a:ln>
                    <a:solidFill>
                      <a:srgbClr val="000000"/>
                    </a:solidFill>
                    <a:effectLst/>
                    <a:uLnTx/>
                    <a:uFillTx/>
                    <a:latin typeface="Calibri" panose="020F0502020204030204"/>
                    <a:ea typeface="+mn-ea"/>
                    <a:cs typeface="+mn-cs"/>
                  </a:rPr>
                  <a:t>facilities</a:t>
                </a:r>
                <a:endParaRPr kumimoji="0" lang="nl-BE" sz="1000" b="0" i="1"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 name="Rechthoek 9">
                <a:extLst>
                  <a:ext uri="{FF2B5EF4-FFF2-40B4-BE49-F238E27FC236}">
                    <a16:creationId xmlns:a16="http://schemas.microsoft.com/office/drawing/2014/main" id="{2BE2028B-637E-42D1-A681-6BF682C60211}"/>
                  </a:ext>
                </a:extLst>
              </p:cNvPr>
              <p:cNvSpPr/>
              <p:nvPr/>
            </p:nvSpPr>
            <p:spPr>
              <a:xfrm>
                <a:off x="4717579" y="2616037"/>
                <a:ext cx="1001070" cy="275742"/>
              </a:xfrm>
              <a:prstGeom prst="rect">
                <a:avLst/>
              </a:prstGeom>
              <a:solidFill>
                <a:srgbClr val="00B0F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91" rtl="0" eaLnBrk="1" fontAlgn="auto" latinLnBrk="0" hangingPunct="1">
                  <a:lnSpc>
                    <a:spcPct val="100000"/>
                  </a:lnSpc>
                  <a:spcBef>
                    <a:spcPts val="0"/>
                  </a:spcBef>
                  <a:spcAft>
                    <a:spcPts val="0"/>
                  </a:spcAft>
                  <a:buClrTx/>
                  <a:buSzTx/>
                  <a:buFontTx/>
                  <a:buNone/>
                  <a:tabLst/>
                  <a:defRPr/>
                </a:pPr>
                <a:r>
                  <a:rPr kumimoji="0" lang="nl-BE" sz="1000" b="0" i="0" u="none" strike="noStrike" kern="1200" cap="none" spc="0" normalizeH="0" baseline="0" noProof="0" dirty="0" err="1">
                    <a:ln>
                      <a:noFill/>
                    </a:ln>
                    <a:solidFill>
                      <a:srgbClr val="000000"/>
                    </a:solidFill>
                    <a:effectLst/>
                    <a:uLnTx/>
                    <a:uFillTx/>
                    <a:latin typeface="Calibri" panose="020F0502020204030204"/>
                    <a:ea typeface="+mn-ea"/>
                    <a:cs typeface="+mn-cs"/>
                  </a:rPr>
                  <a:t>Centralize</a:t>
                </a:r>
                <a:endParaRPr kumimoji="0" lang="nl-BE" sz="1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Rechthoek 10">
                <a:extLst>
                  <a:ext uri="{FF2B5EF4-FFF2-40B4-BE49-F238E27FC236}">
                    <a16:creationId xmlns:a16="http://schemas.microsoft.com/office/drawing/2014/main" id="{14906DC8-327C-4D02-AB18-208B5C09C486}"/>
                  </a:ext>
                </a:extLst>
              </p:cNvPr>
              <p:cNvSpPr/>
              <p:nvPr/>
            </p:nvSpPr>
            <p:spPr>
              <a:xfrm>
                <a:off x="5718649" y="2891779"/>
                <a:ext cx="1001070" cy="275742"/>
              </a:xfrm>
              <a:prstGeom prst="rect">
                <a:avLst/>
              </a:prstGeom>
              <a:solidFill>
                <a:srgbClr val="FFC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91" rtl="0" eaLnBrk="1" fontAlgn="auto" latinLnBrk="0" hangingPunct="1">
                  <a:lnSpc>
                    <a:spcPct val="100000"/>
                  </a:lnSpc>
                  <a:spcBef>
                    <a:spcPts val="0"/>
                  </a:spcBef>
                  <a:spcAft>
                    <a:spcPts val="0"/>
                  </a:spcAft>
                  <a:buClrTx/>
                  <a:buSzTx/>
                  <a:buFontTx/>
                  <a:buNone/>
                  <a:tabLst/>
                  <a:defRPr/>
                </a:pPr>
                <a:r>
                  <a:rPr kumimoji="0" lang="nl-BE" sz="1000" b="1" i="0" u="none" strike="noStrike" kern="1200" cap="none" spc="0" normalizeH="0" baseline="0" noProof="0" dirty="0" err="1">
                    <a:ln>
                      <a:noFill/>
                    </a:ln>
                    <a:solidFill>
                      <a:srgbClr val="000000"/>
                    </a:solidFill>
                    <a:effectLst/>
                    <a:uLnTx/>
                    <a:uFillTx/>
                    <a:latin typeface="Calibri" panose="020F0502020204030204"/>
                    <a:ea typeface="+mn-ea"/>
                    <a:cs typeface="+mn-cs"/>
                  </a:rPr>
                  <a:t>Differntiate</a:t>
                </a:r>
                <a:endParaRPr kumimoji="0" lang="nl-BE" sz="10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 name="Rechthoek 11">
                <a:extLst>
                  <a:ext uri="{FF2B5EF4-FFF2-40B4-BE49-F238E27FC236}">
                    <a16:creationId xmlns:a16="http://schemas.microsoft.com/office/drawing/2014/main" id="{FBBC8332-A181-41F1-9DCE-C5DB5DA47FE2}"/>
                  </a:ext>
                </a:extLst>
              </p:cNvPr>
              <p:cNvSpPr/>
              <p:nvPr/>
            </p:nvSpPr>
            <p:spPr>
              <a:xfrm>
                <a:off x="4717579" y="2891779"/>
                <a:ext cx="1001070" cy="275742"/>
              </a:xfrm>
              <a:prstGeom prst="rect">
                <a:avLst/>
              </a:prstGeom>
              <a:solidFill>
                <a:srgbClr val="92D05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91" rtl="0" eaLnBrk="1" fontAlgn="auto" latinLnBrk="0" hangingPunct="1">
                  <a:lnSpc>
                    <a:spcPct val="100000"/>
                  </a:lnSpc>
                  <a:spcBef>
                    <a:spcPts val="0"/>
                  </a:spcBef>
                  <a:spcAft>
                    <a:spcPts val="0"/>
                  </a:spcAft>
                  <a:buClrTx/>
                  <a:buSzTx/>
                  <a:buFontTx/>
                  <a:buNone/>
                  <a:tabLst/>
                  <a:defRPr/>
                </a:pPr>
                <a:r>
                  <a:rPr kumimoji="0" lang="nl-BE" sz="1000" b="0" i="0" u="none" strike="noStrike" kern="1200" cap="none" spc="0" normalizeH="0" baseline="0" noProof="0" dirty="0" err="1">
                    <a:ln>
                      <a:noFill/>
                    </a:ln>
                    <a:solidFill>
                      <a:srgbClr val="000000"/>
                    </a:solidFill>
                    <a:effectLst/>
                    <a:uLnTx/>
                    <a:uFillTx/>
                    <a:latin typeface="Calibri" panose="020F0502020204030204"/>
                    <a:ea typeface="+mn-ea"/>
                    <a:cs typeface="+mn-cs"/>
                  </a:rPr>
                  <a:t>Harmonize</a:t>
                </a:r>
                <a:endParaRPr kumimoji="0" lang="nl-BE" sz="1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sp>
        <p:nvSpPr>
          <p:cNvPr id="14" name="Pijl: gekromd omlaag 12">
            <a:extLst>
              <a:ext uri="{FF2B5EF4-FFF2-40B4-BE49-F238E27FC236}">
                <a16:creationId xmlns:a16="http://schemas.microsoft.com/office/drawing/2014/main" id="{EC5B2672-585E-4356-8880-729F519004B7}"/>
              </a:ext>
            </a:extLst>
          </p:cNvPr>
          <p:cNvSpPr/>
          <p:nvPr/>
        </p:nvSpPr>
        <p:spPr>
          <a:xfrm>
            <a:off x="2136354" y="147903"/>
            <a:ext cx="8352927" cy="2088096"/>
          </a:xfrm>
          <a:prstGeom prst="curvedDownArrow">
            <a:avLst/>
          </a:prstGeom>
        </p:spPr>
        <p:style>
          <a:lnRef idx="1">
            <a:schemeClr val="accent4"/>
          </a:lnRef>
          <a:fillRef idx="3">
            <a:schemeClr val="accent4"/>
          </a:fillRef>
          <a:effectRef idx="2">
            <a:schemeClr val="accent4"/>
          </a:effectRef>
          <a:fontRef idx="minor">
            <a:schemeClr val="lt1"/>
          </a:fontRef>
        </p:style>
        <p:txBody>
          <a:bodyPr rtlCol="0" anchor="ctr"/>
          <a:lstStyle/>
          <a:p>
            <a:pPr marL="0" marR="0" lvl="0" indent="0" algn="ctr" defTabSz="914491" rtl="0" eaLnBrk="1" fontAlgn="auto" latinLnBrk="0" hangingPunct="1">
              <a:lnSpc>
                <a:spcPct val="100000"/>
              </a:lnSpc>
              <a:spcBef>
                <a:spcPts val="0"/>
              </a:spcBef>
              <a:spcAft>
                <a:spcPts val="0"/>
              </a:spcAft>
              <a:buClrTx/>
              <a:buSzTx/>
              <a:buFontTx/>
              <a:buNone/>
              <a:tabLst/>
              <a:defRPr/>
            </a:pPr>
            <a:endParaRPr kumimoji="0" lang="nl-BE"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Round Same Side Corner Rectangle 14">
            <a:extLst>
              <a:ext uri="{FF2B5EF4-FFF2-40B4-BE49-F238E27FC236}">
                <a16:creationId xmlns:a16="http://schemas.microsoft.com/office/drawing/2014/main" id="{1572264A-DF4F-E54F-99F6-4E3EE73B3C97}"/>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Graphic 15" descr="Playbook">
            <a:extLst>
              <a:ext uri="{FF2B5EF4-FFF2-40B4-BE49-F238E27FC236}">
                <a16:creationId xmlns:a16="http://schemas.microsoft.com/office/drawing/2014/main" id="{1CA8FDC3-4309-A540-8E3D-8EDD03827F40}"/>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001010705"/>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15">
            <a:extLst>
              <a:ext uri="{FF2B5EF4-FFF2-40B4-BE49-F238E27FC236}">
                <a16:creationId xmlns:a16="http://schemas.microsoft.com/office/drawing/2014/main" id="{CC72DDCF-183F-4665-B750-95B78B3FF12B}"/>
              </a:ext>
            </a:extLst>
          </p:cNvPr>
          <p:cNvPicPr>
            <a:picLocks/>
          </p:cNvPicPr>
          <p:nvPr/>
        </p:nvPicPr>
        <p:blipFill rotWithShape="1">
          <a:blip r:embed="rId3"/>
          <a:srcRect r="3380"/>
          <a:stretch/>
        </p:blipFill>
        <p:spPr>
          <a:xfrm>
            <a:off x="120130" y="72009"/>
            <a:ext cx="11881320" cy="6382914"/>
          </a:xfrm>
          <a:prstGeom prst="rect">
            <a:avLst/>
          </a:prstGeom>
        </p:spPr>
      </p:pic>
    </p:spTree>
    <p:extLst>
      <p:ext uri="{BB962C8B-B14F-4D97-AF65-F5344CB8AC3E}">
        <p14:creationId xmlns:p14="http://schemas.microsoft.com/office/powerpoint/2010/main" val="19633950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F2AAE4-9FF9-40E4-AFF9-AB97A377CD3F}"/>
              </a:ext>
            </a:extLst>
          </p:cNvPr>
          <p:cNvSpPr>
            <a:spLocks noGrp="1"/>
          </p:cNvSpPr>
          <p:nvPr>
            <p:ph type="title"/>
          </p:nvPr>
        </p:nvSpPr>
        <p:spPr/>
        <p:txBody>
          <a:bodyPr>
            <a:normAutofit/>
          </a:bodyPr>
          <a:lstStyle/>
          <a:p>
            <a:r>
              <a:rPr lang="en-US" sz="2000" b="1" noProof="0" dirty="0"/>
              <a:t>INTRODUCTION &amp; EXAMS</a:t>
            </a:r>
          </a:p>
        </p:txBody>
      </p:sp>
      <p:sp>
        <p:nvSpPr>
          <p:cNvPr id="5" name="Text Placeholder 4">
            <a:extLst>
              <a:ext uri="{FF2B5EF4-FFF2-40B4-BE49-F238E27FC236}">
                <a16:creationId xmlns:a16="http://schemas.microsoft.com/office/drawing/2014/main" id="{B19FADAA-6BE5-40A5-9190-E17E39529098}"/>
              </a:ext>
            </a:extLst>
          </p:cNvPr>
          <p:cNvSpPr>
            <a:spLocks noGrp="1"/>
          </p:cNvSpPr>
          <p:nvPr>
            <p:ph type="body" sz="quarter" idx="10"/>
          </p:nvPr>
        </p:nvSpPr>
        <p:spPr>
          <a:xfrm>
            <a:off x="1679729" y="1413430"/>
            <a:ext cx="8233489" cy="2521213"/>
          </a:xfrm>
        </p:spPr>
        <p:txBody>
          <a:bodyPr/>
          <a:lstStyle/>
          <a:p>
            <a:pPr>
              <a:spcAft>
                <a:spcPct val="25000"/>
              </a:spcAft>
              <a:buClrTx/>
              <a:defRPr/>
            </a:pPr>
            <a:r>
              <a:rPr lang="en-US" kern="0" noProof="0" dirty="0"/>
              <a:t>Name</a:t>
            </a:r>
          </a:p>
          <a:p>
            <a:pPr>
              <a:spcAft>
                <a:spcPct val="25000"/>
              </a:spcAft>
              <a:buClrTx/>
              <a:defRPr/>
            </a:pPr>
            <a:r>
              <a:rPr lang="en-US" kern="0" noProof="0" dirty="0"/>
              <a:t>Background</a:t>
            </a:r>
          </a:p>
          <a:p>
            <a:pPr>
              <a:spcAft>
                <a:spcPct val="25000"/>
              </a:spcAft>
              <a:buClrTx/>
              <a:defRPr/>
            </a:pPr>
            <a:r>
              <a:rPr lang="en-US" kern="0" noProof="0" dirty="0"/>
              <a:t>Architectural &amp; Modeling experience</a:t>
            </a:r>
          </a:p>
          <a:p>
            <a:pPr>
              <a:spcAft>
                <a:spcPct val="25000"/>
              </a:spcAft>
              <a:buClrTx/>
              <a:defRPr/>
            </a:pPr>
            <a:r>
              <a:rPr lang="en-US" kern="0" noProof="0" dirty="0"/>
              <a:t>Course objectives / expectations</a:t>
            </a:r>
            <a:endParaRPr lang="en-BE" kern="0" noProof="0" dirty="0"/>
          </a:p>
          <a:p>
            <a:pPr marL="731548" lvl="1" indent="-457200">
              <a:buClrTx/>
              <a:buFont typeface="+mj-lt"/>
              <a:buAutoNum type="arabicPeriod"/>
            </a:pPr>
            <a:r>
              <a:rPr lang="en-BE" sz="1400" dirty="0"/>
              <a:t>P</a:t>
            </a:r>
            <a:r>
              <a:rPr lang="en-US" sz="1400" dirty="0" err="1"/>
              <a:t>oints</a:t>
            </a:r>
            <a:r>
              <a:rPr lang="en-US" sz="1400" dirty="0"/>
              <a:t> of improvement on the banking processes &amp; IT structures.</a:t>
            </a:r>
          </a:p>
          <a:p>
            <a:pPr marL="731548" lvl="1" indent="-457200">
              <a:buClrTx/>
              <a:buFont typeface="+mj-lt"/>
              <a:buAutoNum type="arabicPeriod"/>
            </a:pPr>
            <a:r>
              <a:rPr lang="en-BE" sz="1400" dirty="0"/>
              <a:t>P</a:t>
            </a:r>
            <a:r>
              <a:rPr lang="en-US" sz="1400" dirty="0" err="1"/>
              <a:t>itfalls</a:t>
            </a:r>
            <a:r>
              <a:rPr lang="en-US" sz="1400" dirty="0"/>
              <a:t> of banks and the role of businesses and IT over the last two decades.</a:t>
            </a:r>
          </a:p>
          <a:p>
            <a:pPr marL="731548" lvl="1" indent="-457200">
              <a:buClrTx/>
              <a:buFont typeface="+mj-lt"/>
              <a:buAutoNum type="arabicPeriod"/>
            </a:pPr>
            <a:r>
              <a:rPr lang="en-US" sz="1400" dirty="0"/>
              <a:t>How do you expect BIAN can help?</a:t>
            </a:r>
          </a:p>
          <a:p>
            <a:pPr lvl="1">
              <a:spcAft>
                <a:spcPct val="25000"/>
              </a:spcAft>
              <a:buClrTx/>
              <a:defRPr/>
            </a:pPr>
            <a:endParaRPr lang="en-US" kern="0" noProof="0" dirty="0"/>
          </a:p>
          <a:p>
            <a:endParaRPr lang="en-US" noProof="0" dirty="0"/>
          </a:p>
        </p:txBody>
      </p:sp>
    </p:spTree>
    <p:extLst>
      <p:ext uri="{BB962C8B-B14F-4D97-AF65-F5344CB8AC3E}">
        <p14:creationId xmlns:p14="http://schemas.microsoft.com/office/powerpoint/2010/main" val="299757489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br>
              <a:rPr lang="en-US" noProof="0" dirty="0"/>
            </a:br>
            <a:r>
              <a:rPr lang="en-US" noProof="0" dirty="0"/>
              <a:t>What benefit will BIAN not necessarily offer?</a:t>
            </a:r>
          </a:p>
          <a:p>
            <a:endParaRPr lang="en-US" noProof="0" dirty="0"/>
          </a:p>
          <a:p>
            <a:pPr marL="457200" indent="-457200">
              <a:buClrTx/>
              <a:buFont typeface="+mj-lt"/>
              <a:buAutoNum type="alphaLcParenR"/>
            </a:pPr>
            <a:r>
              <a:rPr lang="en-US" noProof="0" dirty="0"/>
              <a:t>It significantly lowers the overall integration costs.</a:t>
            </a:r>
          </a:p>
          <a:p>
            <a:pPr marL="457200" indent="-457200">
              <a:buClrTx/>
              <a:buFont typeface="+mj-lt"/>
              <a:buAutoNum type="alphaLcParenR"/>
            </a:pPr>
            <a:r>
              <a:rPr lang="en-US" noProof="0" dirty="0"/>
              <a:t>It supports the adoption of more flexible business service sourcing models and enhances the evolution and adoption of shared third-party business services.</a:t>
            </a:r>
          </a:p>
          <a:p>
            <a:pPr marL="457200" indent="-457200">
              <a:buClrTx/>
              <a:buFont typeface="+mj-lt"/>
              <a:buAutoNum type="alphaLcParenR"/>
            </a:pPr>
            <a:r>
              <a:rPr lang="en-US" noProof="0" dirty="0"/>
              <a:t>It enables the more efficient and effective development and integration of software solutions for and between for the bank.</a:t>
            </a:r>
          </a:p>
          <a:p>
            <a:pPr marL="457200" indent="-457200">
              <a:buClrTx/>
              <a:buFont typeface="+mj-lt"/>
              <a:buAutoNum type="alphaLcParenR"/>
            </a:pPr>
            <a:r>
              <a:rPr lang="en-US" noProof="0" dirty="0"/>
              <a:t>It </a:t>
            </a:r>
            <a:r>
              <a:rPr lang="en-US" dirty="0"/>
              <a:t>will not support </a:t>
            </a:r>
            <a:r>
              <a:rPr lang="en-US" noProof="0" dirty="0"/>
              <a:t>the current need for more industry integration and collaboration through the usage of (open) API’s. Driven by business needs and regulatory such as PSD2.</a:t>
            </a:r>
          </a:p>
          <a:p>
            <a:endParaRPr lang="en-US" noProof="0" dirty="0"/>
          </a:p>
          <a:p>
            <a:endParaRPr lang="en-US" noProof="0" dirty="0"/>
          </a:p>
          <a:p>
            <a:endParaRPr lang="en-US" noProof="0" dirty="0"/>
          </a:p>
          <a:p>
            <a:endParaRPr lang="en-US" noProof="0" dirty="0"/>
          </a:p>
          <a:p>
            <a:endParaRPr lang="en-US" noProof="0" dirty="0"/>
          </a:p>
          <a:p>
            <a:endParaRPr lang="en-US" noProof="0" dirty="0"/>
          </a:p>
          <a:p>
            <a:endParaRPr lang="en-US" noProof="0" dirty="0"/>
          </a:p>
        </p:txBody>
      </p:sp>
      <p:sp>
        <p:nvSpPr>
          <p:cNvPr id="4" name="Round Same Side Corner Rectangle 3">
            <a:extLst>
              <a:ext uri="{FF2B5EF4-FFF2-40B4-BE49-F238E27FC236}">
                <a16:creationId xmlns:a16="http://schemas.microsoft.com/office/drawing/2014/main" id="{81F98665-1A80-0647-9299-71C7F8881388}"/>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71362883-6442-654F-B674-B3ADE282277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3453817763"/>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15">
            <a:extLst>
              <a:ext uri="{FF2B5EF4-FFF2-40B4-BE49-F238E27FC236}">
                <a16:creationId xmlns:a16="http://schemas.microsoft.com/office/drawing/2014/main" id="{CC72DDCF-183F-4665-B750-95B78B3FF12B}"/>
              </a:ext>
            </a:extLst>
          </p:cNvPr>
          <p:cNvPicPr>
            <a:picLocks/>
          </p:cNvPicPr>
          <p:nvPr/>
        </p:nvPicPr>
        <p:blipFill rotWithShape="1">
          <a:blip r:embed="rId3"/>
          <a:srcRect t="5985" r="30815" b="37910"/>
          <a:stretch/>
        </p:blipFill>
        <p:spPr>
          <a:xfrm>
            <a:off x="-2400" y="839838"/>
            <a:ext cx="11713418" cy="5747533"/>
          </a:xfrm>
          <a:prstGeom prst="rect">
            <a:avLst/>
          </a:prstGeom>
        </p:spPr>
      </p:pic>
      <p:sp>
        <p:nvSpPr>
          <p:cNvPr id="3" name="Round Same Side Corner Rectangle 2">
            <a:extLst>
              <a:ext uri="{FF2B5EF4-FFF2-40B4-BE49-F238E27FC236}">
                <a16:creationId xmlns:a16="http://schemas.microsoft.com/office/drawing/2014/main" id="{E9828CB3-B02B-3943-B075-FA018FE1CFE9}"/>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Research">
            <a:extLst>
              <a:ext uri="{FF2B5EF4-FFF2-40B4-BE49-F238E27FC236}">
                <a16:creationId xmlns:a16="http://schemas.microsoft.com/office/drawing/2014/main" id="{62F1BC62-6928-E148-A263-C1A06B06983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pic>
        <p:nvPicPr>
          <p:cNvPr id="6" name="Picture 115">
            <a:extLst>
              <a:ext uri="{FF2B5EF4-FFF2-40B4-BE49-F238E27FC236}">
                <a16:creationId xmlns:a16="http://schemas.microsoft.com/office/drawing/2014/main" id="{17389824-493B-3540-99B8-7237FC594B0B}"/>
              </a:ext>
            </a:extLst>
          </p:cNvPr>
          <p:cNvPicPr>
            <a:picLocks/>
          </p:cNvPicPr>
          <p:nvPr/>
        </p:nvPicPr>
        <p:blipFill rotWithShape="1">
          <a:blip r:embed="rId3"/>
          <a:srcRect l="-1" r="24255" b="93641"/>
          <a:stretch/>
        </p:blipFill>
        <p:spPr>
          <a:xfrm>
            <a:off x="1189685" y="227770"/>
            <a:ext cx="11020866" cy="612068"/>
          </a:xfrm>
          <a:prstGeom prst="rect">
            <a:avLst/>
          </a:prstGeom>
        </p:spPr>
      </p:pic>
    </p:spTree>
    <p:extLst>
      <p:ext uri="{BB962C8B-B14F-4D97-AF65-F5344CB8AC3E}">
        <p14:creationId xmlns:p14="http://schemas.microsoft.com/office/powerpoint/2010/main" val="155023048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a:extLst>
              <a:ext uri="{FF2B5EF4-FFF2-40B4-BE49-F238E27FC236}">
                <a16:creationId xmlns:a16="http://schemas.microsoft.com/office/drawing/2014/main" id="{228B1F53-7880-144A-90B8-B8560BB9F4F8}"/>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Research">
            <a:extLst>
              <a:ext uri="{FF2B5EF4-FFF2-40B4-BE49-F238E27FC236}">
                <a16:creationId xmlns:a16="http://schemas.microsoft.com/office/drawing/2014/main" id="{DB544CC7-7D44-F648-8263-3F4FA722884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pic>
        <p:nvPicPr>
          <p:cNvPr id="4" name="Picture 115">
            <a:extLst>
              <a:ext uri="{FF2B5EF4-FFF2-40B4-BE49-F238E27FC236}">
                <a16:creationId xmlns:a16="http://schemas.microsoft.com/office/drawing/2014/main" id="{CC72DDCF-183F-4665-B750-95B78B3FF12B}"/>
              </a:ext>
            </a:extLst>
          </p:cNvPr>
          <p:cNvPicPr>
            <a:picLocks/>
          </p:cNvPicPr>
          <p:nvPr/>
        </p:nvPicPr>
        <p:blipFill rotWithShape="1">
          <a:blip r:embed="rId5"/>
          <a:srcRect t="60515"/>
          <a:stretch/>
        </p:blipFill>
        <p:spPr>
          <a:xfrm>
            <a:off x="239338" y="1882415"/>
            <a:ext cx="12217474" cy="3276364"/>
          </a:xfrm>
          <a:prstGeom prst="rect">
            <a:avLst/>
          </a:prstGeom>
        </p:spPr>
      </p:pic>
      <p:pic>
        <p:nvPicPr>
          <p:cNvPr id="3" name="Picture 115">
            <a:extLst>
              <a:ext uri="{FF2B5EF4-FFF2-40B4-BE49-F238E27FC236}">
                <a16:creationId xmlns:a16="http://schemas.microsoft.com/office/drawing/2014/main" id="{D405DED4-1C97-1E47-A9B9-8DAD77D6C9C1}"/>
              </a:ext>
            </a:extLst>
          </p:cNvPr>
          <p:cNvPicPr>
            <a:picLocks/>
          </p:cNvPicPr>
          <p:nvPr/>
        </p:nvPicPr>
        <p:blipFill rotWithShape="1">
          <a:blip r:embed="rId5"/>
          <a:srcRect l="-1" r="24255" b="93641"/>
          <a:stretch/>
        </p:blipFill>
        <p:spPr>
          <a:xfrm>
            <a:off x="1189685" y="227770"/>
            <a:ext cx="11020866" cy="612068"/>
          </a:xfrm>
          <a:prstGeom prst="rect">
            <a:avLst/>
          </a:prstGeom>
        </p:spPr>
      </p:pic>
    </p:spTree>
    <p:extLst>
      <p:ext uri="{BB962C8B-B14F-4D97-AF65-F5344CB8AC3E}">
        <p14:creationId xmlns:p14="http://schemas.microsoft.com/office/powerpoint/2010/main" val="90137825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6D4828-9FF1-46D2-BBA6-CC4F17C3855B}"/>
              </a:ext>
            </a:extLst>
          </p:cNvPr>
          <p:cNvSpPr>
            <a:spLocks noGrp="1"/>
          </p:cNvSpPr>
          <p:nvPr>
            <p:ph type="title"/>
          </p:nvPr>
        </p:nvSpPr>
        <p:spPr/>
        <p:txBody>
          <a:bodyPr>
            <a:normAutofit/>
          </a:bodyPr>
          <a:lstStyle/>
          <a:p>
            <a:r>
              <a:rPr lang="nl-NL" sz="2000" b="1" cap="all" dirty="0"/>
              <a:t>Role BIAN in repository</a:t>
            </a:r>
            <a:endParaRPr lang="x-none" sz="2000" b="1" cap="all" dirty="0"/>
          </a:p>
        </p:txBody>
      </p:sp>
      <p:pic>
        <p:nvPicPr>
          <p:cNvPr id="4" name="Picture 117">
            <a:extLst>
              <a:ext uri="{FF2B5EF4-FFF2-40B4-BE49-F238E27FC236}">
                <a16:creationId xmlns:a16="http://schemas.microsoft.com/office/drawing/2014/main" id="{AE6381D5-18BF-41A3-A884-F60D937F5217}"/>
              </a:ext>
            </a:extLst>
          </p:cNvPr>
          <p:cNvPicPr>
            <a:picLocks/>
          </p:cNvPicPr>
          <p:nvPr/>
        </p:nvPicPr>
        <p:blipFill>
          <a:blip r:embed="rId3"/>
          <a:stretch>
            <a:fillRect/>
          </a:stretch>
        </p:blipFill>
        <p:spPr>
          <a:xfrm>
            <a:off x="2928442" y="910307"/>
            <a:ext cx="7344816" cy="5262593"/>
          </a:xfrm>
          <a:prstGeom prst="rect">
            <a:avLst/>
          </a:prstGeom>
        </p:spPr>
      </p:pic>
      <p:pic>
        <p:nvPicPr>
          <p:cNvPr id="5" name="Picture 4">
            <a:extLst>
              <a:ext uri="{FF2B5EF4-FFF2-40B4-BE49-F238E27FC236}">
                <a16:creationId xmlns:a16="http://schemas.microsoft.com/office/drawing/2014/main" id="{B3F54231-113D-4B7A-BEDF-CECFB8AF9014}"/>
              </a:ext>
            </a:extLst>
          </p:cNvPr>
          <p:cNvPicPr>
            <a:picLocks noChangeAspect="1"/>
          </p:cNvPicPr>
          <p:nvPr/>
        </p:nvPicPr>
        <p:blipFill>
          <a:blip r:embed="rId4"/>
          <a:stretch>
            <a:fillRect/>
          </a:stretch>
        </p:blipFill>
        <p:spPr>
          <a:xfrm>
            <a:off x="1560290" y="3424647"/>
            <a:ext cx="2553719" cy="1230145"/>
          </a:xfrm>
          <a:prstGeom prst="rect">
            <a:avLst/>
          </a:prstGeom>
        </p:spPr>
      </p:pic>
    </p:spTree>
    <p:extLst>
      <p:ext uri="{BB962C8B-B14F-4D97-AF65-F5344CB8AC3E}">
        <p14:creationId xmlns:p14="http://schemas.microsoft.com/office/powerpoint/2010/main" val="211035138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4158EC0-32DB-418E-A755-463DB7CB47A9}"/>
              </a:ext>
            </a:extLst>
          </p:cNvPr>
          <p:cNvSpPr>
            <a:spLocks noGrp="1"/>
          </p:cNvSpPr>
          <p:nvPr>
            <p:ph type="ctrTitle"/>
          </p:nvPr>
        </p:nvSpPr>
        <p:spPr/>
        <p:txBody>
          <a:bodyPr/>
          <a:lstStyle/>
          <a:p>
            <a:r>
              <a:rPr lang="en-US" dirty="0">
                <a:solidFill>
                  <a:schemeClr val="tx2"/>
                </a:solidFill>
              </a:rPr>
              <a:t>VII</a:t>
            </a:r>
            <a:r>
              <a:rPr lang="en-US" noProof="0" dirty="0">
                <a:solidFill>
                  <a:schemeClr val="tx2"/>
                </a:solidFill>
              </a:rPr>
              <a:t>. HOW TO APPLY THE BIAN STANDARD.</a:t>
            </a:r>
          </a:p>
        </p:txBody>
      </p:sp>
      <p:pic>
        <p:nvPicPr>
          <p:cNvPr id="3" name="Picture 7">
            <a:extLst>
              <a:ext uri="{FF2B5EF4-FFF2-40B4-BE49-F238E27FC236}">
                <a16:creationId xmlns:a16="http://schemas.microsoft.com/office/drawing/2014/main" id="{FF3E0F2B-3951-B14A-8CAC-782380A2039D}"/>
              </a:ext>
            </a:extLst>
          </p:cNvPr>
          <p:cNvPicPr>
            <a:picLocks noChangeAspect="1"/>
          </p:cNvPicPr>
          <p:nvPr/>
        </p:nvPicPr>
        <p:blipFill>
          <a:blip r:embed="rId3"/>
          <a:stretch>
            <a:fillRect/>
          </a:stretch>
        </p:blipFill>
        <p:spPr>
          <a:xfrm>
            <a:off x="1811319" y="6510211"/>
            <a:ext cx="242309" cy="224435"/>
          </a:xfrm>
          <a:prstGeom prst="rect">
            <a:avLst/>
          </a:prstGeom>
        </p:spPr>
      </p:pic>
      <p:sp>
        <p:nvSpPr>
          <p:cNvPr id="4" name="Text Placeholder 15">
            <a:extLst>
              <a:ext uri="{FF2B5EF4-FFF2-40B4-BE49-F238E27FC236}">
                <a16:creationId xmlns:a16="http://schemas.microsoft.com/office/drawing/2014/main" id="{D4AEE06D-CF87-3C45-A9B0-1F9679F8CC6D}"/>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Chapter 5</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29329662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ersoon, man, stropdas, muur&#10;&#10;Automatisch gegenereerde beschrijving">
            <a:extLst>
              <a:ext uri="{FF2B5EF4-FFF2-40B4-BE49-F238E27FC236}">
                <a16:creationId xmlns:a16="http://schemas.microsoft.com/office/drawing/2014/main" id="{4A76B8E7-C21A-4D2C-B31C-C73997E530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81000"/>
            </a:schemeClr>
          </a:solidFill>
          <a:ln>
            <a:solidFill>
              <a:srgbClr val="9EAD2F"/>
            </a:solidFill>
          </a:ln>
        </p:spPr>
        <p:txBody>
          <a:bodyPr/>
          <a:lstStyle/>
          <a:p>
            <a:r>
              <a:rPr lang="en-US" dirty="0"/>
              <a:t>7</a:t>
            </a:r>
            <a:r>
              <a:rPr lang="en-US" noProof="0" dirty="0"/>
              <a:t>.1 Introduction</a:t>
            </a:r>
          </a:p>
        </p:txBody>
      </p:sp>
      <p:pic>
        <p:nvPicPr>
          <p:cNvPr id="7" name="Picture 7">
            <a:extLst>
              <a:ext uri="{FF2B5EF4-FFF2-40B4-BE49-F238E27FC236}">
                <a16:creationId xmlns:a16="http://schemas.microsoft.com/office/drawing/2014/main" id="{37276D31-A656-4700-A5F6-54CE277F0387}"/>
              </a:ext>
            </a:extLst>
          </p:cNvPr>
          <p:cNvPicPr>
            <a:picLocks noChangeAspect="1"/>
          </p:cNvPicPr>
          <p:nvPr/>
        </p:nvPicPr>
        <p:blipFill>
          <a:blip r:embed="rId4"/>
          <a:stretch>
            <a:fillRect/>
          </a:stretch>
        </p:blipFill>
        <p:spPr>
          <a:xfrm>
            <a:off x="609680" y="6558947"/>
            <a:ext cx="242309" cy="224435"/>
          </a:xfrm>
          <a:prstGeom prst="rect">
            <a:avLst/>
          </a:prstGeom>
        </p:spPr>
      </p:pic>
      <p:sp>
        <p:nvSpPr>
          <p:cNvPr id="8" name="Text Placeholder 15">
            <a:extLst>
              <a:ext uri="{FF2B5EF4-FFF2-40B4-BE49-F238E27FC236}">
                <a16:creationId xmlns:a16="http://schemas.microsoft.com/office/drawing/2014/main" id="{869EA33A-C8D3-4EC3-8EB9-DA8EE6B6B0B2}"/>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5.1</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9377369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BC3CCD6-56DC-40F5-8C83-240602485210}"/>
              </a:ext>
            </a:extLst>
          </p:cNvPr>
          <p:cNvSpPr>
            <a:spLocks noGrp="1"/>
          </p:cNvSpPr>
          <p:nvPr>
            <p:ph type="title"/>
          </p:nvPr>
        </p:nvSpPr>
        <p:spPr/>
        <p:txBody>
          <a:bodyPr>
            <a:normAutofit/>
          </a:bodyPr>
          <a:lstStyle/>
          <a:p>
            <a:r>
              <a:rPr lang="en-US" sz="2000" b="1" cap="all" dirty="0"/>
              <a:t>Introduction</a:t>
            </a:r>
            <a:endParaRPr lang="en-GB" sz="2000" b="1" cap="all" dirty="0"/>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4294967295"/>
          </p:nvPr>
        </p:nvSpPr>
        <p:spPr>
          <a:xfrm>
            <a:off x="2208362" y="1414363"/>
            <a:ext cx="8834438" cy="4827588"/>
          </a:xfrm>
          <a:prstGeom prst="rect">
            <a:avLst/>
          </a:prstGeom>
        </p:spPr>
        <p:txBody>
          <a:bodyPr/>
          <a:lstStyle/>
          <a:p>
            <a:r>
              <a:rPr lang="en-US" noProof="0" dirty="0"/>
              <a:t>In order to map the BIAN generic capability building blocks (Service Domains) and their semantic Service Operations to a specific organization they need to be selected, adapted and assembled. BIAN’s high-level conceptual definitions must be mapped into more detailed implementation technical designs.</a:t>
            </a:r>
          </a:p>
          <a:p>
            <a:endParaRPr lang="en-US" noProof="0" dirty="0"/>
          </a:p>
          <a:p>
            <a:r>
              <a:rPr lang="en-US" noProof="0" dirty="0"/>
              <a:t>This chapter will give insight into guidelines for applying the BIAN design in business &amp; technical areas.</a:t>
            </a:r>
          </a:p>
          <a:p>
            <a:endParaRPr lang="en-US" noProof="0" dirty="0"/>
          </a:p>
        </p:txBody>
      </p:sp>
    </p:spTree>
    <p:extLst>
      <p:ext uri="{BB962C8B-B14F-4D97-AF65-F5344CB8AC3E}">
        <p14:creationId xmlns:p14="http://schemas.microsoft.com/office/powerpoint/2010/main" val="941102066"/>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tekst&#10;&#10;Automatisch gegenereerde beschrijving">
            <a:extLst>
              <a:ext uri="{FF2B5EF4-FFF2-40B4-BE49-F238E27FC236}">
                <a16:creationId xmlns:a16="http://schemas.microsoft.com/office/drawing/2014/main" id="{61E73F66-B73E-4C2A-88DC-232E39FB84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2000"/>
            </a:schemeClr>
          </a:solidFill>
          <a:ln>
            <a:solidFill>
              <a:srgbClr val="9EAD2F"/>
            </a:solidFill>
          </a:ln>
        </p:spPr>
        <p:txBody>
          <a:bodyPr/>
          <a:lstStyle/>
          <a:p>
            <a:r>
              <a:rPr lang="en-US" dirty="0"/>
              <a:t>7</a:t>
            </a:r>
            <a:r>
              <a:rPr lang="en-US" noProof="0" dirty="0"/>
              <a:t>.2 BIAN’s alignment to TOGAF. </a:t>
            </a:r>
          </a:p>
        </p:txBody>
      </p:sp>
      <p:pic>
        <p:nvPicPr>
          <p:cNvPr id="6" name="Picture 7">
            <a:extLst>
              <a:ext uri="{FF2B5EF4-FFF2-40B4-BE49-F238E27FC236}">
                <a16:creationId xmlns:a16="http://schemas.microsoft.com/office/drawing/2014/main" id="{C36DF934-64F9-4D51-A29C-593C5E363E49}"/>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3CE64291-DB0D-449A-88C1-63CFF0C73A9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5.2</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60990140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8C92C4-0FCE-48C1-ACA0-CBFE14847C7B}"/>
              </a:ext>
            </a:extLst>
          </p:cNvPr>
          <p:cNvSpPr>
            <a:spLocks noGrp="1"/>
          </p:cNvSpPr>
          <p:nvPr>
            <p:ph type="title"/>
          </p:nvPr>
        </p:nvSpPr>
        <p:spPr/>
        <p:txBody>
          <a:bodyPr>
            <a:normAutofit/>
          </a:bodyPr>
          <a:lstStyle/>
          <a:p>
            <a:r>
              <a:rPr lang="en-US" sz="2000" b="1" noProof="0" dirty="0"/>
              <a:t>BIAN’S ALLIGNMENT TO TOGAF</a:t>
            </a:r>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10"/>
          </p:nvPr>
        </p:nvSpPr>
        <p:spPr/>
        <p:txBody>
          <a:bodyPr/>
          <a:lstStyle/>
          <a:p>
            <a:r>
              <a:rPr lang="en-US" noProof="0" dirty="0"/>
              <a:t>There is a strong synergy between TOGAF and BIAN. When applying TOGAF in a financial services environment, BIAN content speeds up the work and improves quality. Togaf facilitates architecture development work by providing a structured approach and a complete structure of relevant artifacts. </a:t>
            </a:r>
          </a:p>
        </p:txBody>
      </p:sp>
      <p:pic>
        <p:nvPicPr>
          <p:cNvPr id="5" name="Picture 4">
            <a:extLst>
              <a:ext uri="{FF2B5EF4-FFF2-40B4-BE49-F238E27FC236}">
                <a16:creationId xmlns:a16="http://schemas.microsoft.com/office/drawing/2014/main" id="{E8936533-E6A2-4C4E-9175-13E6529A5D60}"/>
              </a:ext>
            </a:extLst>
          </p:cNvPr>
          <p:cNvPicPr>
            <a:picLocks noChangeAspect="1"/>
          </p:cNvPicPr>
          <p:nvPr/>
        </p:nvPicPr>
        <p:blipFill>
          <a:blip r:embed="rId3"/>
          <a:stretch>
            <a:fillRect/>
          </a:stretch>
        </p:blipFill>
        <p:spPr>
          <a:xfrm>
            <a:off x="1920330" y="3214563"/>
            <a:ext cx="2234193" cy="2874682"/>
          </a:xfrm>
          <a:prstGeom prst="rect">
            <a:avLst/>
          </a:prstGeom>
        </p:spPr>
      </p:pic>
    </p:spTree>
    <p:extLst>
      <p:ext uri="{BB962C8B-B14F-4D97-AF65-F5344CB8AC3E}">
        <p14:creationId xmlns:p14="http://schemas.microsoft.com/office/powerpoint/2010/main" val="120670447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tafel, vloer, binnen&#10;&#10;Automatisch gegenereerde beschrijving">
            <a:extLst>
              <a:ext uri="{FF2B5EF4-FFF2-40B4-BE49-F238E27FC236}">
                <a16:creationId xmlns:a16="http://schemas.microsoft.com/office/drawing/2014/main" id="{07DD1A34-B3A9-41C4-A398-F259F13ADCA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5000"/>
            </a:schemeClr>
          </a:solidFill>
          <a:ln>
            <a:solidFill>
              <a:srgbClr val="9EAD2F"/>
            </a:solidFill>
          </a:ln>
        </p:spPr>
        <p:txBody>
          <a:bodyPr>
            <a:normAutofit fontScale="90000"/>
          </a:bodyPr>
          <a:lstStyle/>
          <a:p>
            <a:r>
              <a:rPr lang="en-US" dirty="0"/>
              <a:t>7</a:t>
            </a:r>
            <a:r>
              <a:rPr lang="en-US" noProof="0" dirty="0"/>
              <a:t>.3 Mapping BIAN to other industry standards </a:t>
            </a:r>
            <a:br>
              <a:rPr lang="en-US" noProof="0" dirty="0"/>
            </a:br>
            <a:r>
              <a:rPr lang="en-US" noProof="0" dirty="0"/>
              <a:t>(e.g. IFX, ISO 20022) </a:t>
            </a:r>
          </a:p>
        </p:txBody>
      </p:sp>
      <p:pic>
        <p:nvPicPr>
          <p:cNvPr id="6" name="Picture 7">
            <a:extLst>
              <a:ext uri="{FF2B5EF4-FFF2-40B4-BE49-F238E27FC236}">
                <a16:creationId xmlns:a16="http://schemas.microsoft.com/office/drawing/2014/main" id="{EDBE2F7E-30F1-49EC-B833-E4B4CA96C817}"/>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1B6C25BF-CEA5-4F6C-875F-D29B5B731C6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5.3</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153557561"/>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8C92C4-0FCE-48C1-ACA0-CBFE14847C7B}"/>
              </a:ext>
            </a:extLst>
          </p:cNvPr>
          <p:cNvSpPr>
            <a:spLocks noGrp="1"/>
          </p:cNvSpPr>
          <p:nvPr>
            <p:ph type="title"/>
          </p:nvPr>
        </p:nvSpPr>
        <p:spPr/>
        <p:txBody>
          <a:bodyPr>
            <a:normAutofit/>
          </a:bodyPr>
          <a:lstStyle/>
          <a:p>
            <a:r>
              <a:rPr lang="en-US" sz="2000" b="1" noProof="0" dirty="0"/>
              <a:t>MAPPING BIAN TO OTHER INDUSTRY STANDARDS</a:t>
            </a:r>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10"/>
          </p:nvPr>
        </p:nvSpPr>
        <p:spPr>
          <a:xfrm>
            <a:off x="624186" y="766291"/>
            <a:ext cx="11281370" cy="5616623"/>
          </a:xfrm>
        </p:spPr>
        <p:txBody>
          <a:bodyPr/>
          <a:lstStyle/>
          <a:p>
            <a:r>
              <a:rPr lang="en-US" sz="1800" noProof="0" dirty="0"/>
              <a:t>A project has revealed an approach to map BIAN Service Operations to the message specifications in IFX and ISO 20022.  </a:t>
            </a:r>
            <a:r>
              <a:rPr lang="en-US" sz="1800" dirty="0"/>
              <a:t>To map massages to the BIAN Service Operations, the following steps/approach can be followed. </a:t>
            </a:r>
            <a:endParaRPr lang="en-US" sz="1800" noProof="0" dirty="0"/>
          </a:p>
          <a:p>
            <a:endParaRPr lang="en-US" sz="1800" noProof="0" dirty="0"/>
          </a:p>
          <a:p>
            <a:r>
              <a:rPr lang="en-US" sz="1800" b="1" noProof="0" dirty="0"/>
              <a:t>Business Scenario Selection: </a:t>
            </a:r>
            <a:r>
              <a:rPr lang="en-US" sz="1800" noProof="0" dirty="0"/>
              <a:t>A selection of BIAN Business Scenarios is used to align the business context for the mapping. From the Business Scenario views - the target Service Domains and their associated Service Operations are Isolated.</a:t>
            </a:r>
          </a:p>
          <a:p>
            <a:r>
              <a:rPr lang="en-US" sz="1800" b="1" noProof="0" dirty="0"/>
              <a:t>Service Domains and their Control Records are identified: </a:t>
            </a:r>
            <a:r>
              <a:rPr lang="en-US" sz="1800" noProof="0" dirty="0"/>
              <a:t>For Each involved Service Domain, the associated Control Record is used to identify the primary asset type/entity acted on by the Service Domain. </a:t>
            </a:r>
          </a:p>
          <a:p>
            <a:r>
              <a:rPr lang="en-US" sz="1800" b="1" noProof="0" dirty="0"/>
              <a:t>Asset Type aligned message selection: </a:t>
            </a:r>
            <a:r>
              <a:rPr lang="en-US" sz="1800" noProof="0" dirty="0"/>
              <a:t>Candidate messages are selected from the target message standard based on matching the primary asset type to their data/Object Model. In general terms standards such as IFX often define and categorize messages that provide access to data views of major business objects. </a:t>
            </a:r>
          </a:p>
          <a:p>
            <a:r>
              <a:rPr lang="en-US" sz="1800" b="1" noProof="0" dirty="0"/>
              <a:t>Functional Pattern-based filtering: </a:t>
            </a:r>
            <a:r>
              <a:rPr lang="en-US" sz="1800" noProof="0" dirty="0"/>
              <a:t>The second facet of a Service Domain’s Control Record is its ‘functional pattern”. This can be used to further filter the selected messages/ message content based on a sub-set data view of the asset type. Continuing with the example of the customer relationship messages and details of interest to  those associated with their Contract. </a:t>
            </a:r>
          </a:p>
          <a:p>
            <a:r>
              <a:rPr lang="en-US" sz="1800" b="1" noProof="0" dirty="0"/>
              <a:t>Mapping Action Terms to matched messages: </a:t>
            </a:r>
            <a:r>
              <a:rPr lang="en-US" sz="1800" noProof="0" dirty="0"/>
              <a:t>BIAN Service Operations uses one of a predefined list of action terms. These action terms can align to the types of messages in the target standard. </a:t>
            </a:r>
          </a:p>
          <a:p>
            <a:r>
              <a:rPr lang="en-US" sz="1800" b="1" noProof="0" dirty="0"/>
              <a:t>Matching message payload: </a:t>
            </a:r>
            <a:r>
              <a:rPr lang="en-US" sz="1800" noProof="0" dirty="0"/>
              <a:t>the final step uses the semantic content descriptions of the BIAN service operations and matches this with the payload of the candidate message to further filter out messages/message content. </a:t>
            </a:r>
            <a:endParaRPr lang="en-US" sz="1800" b="1" noProof="0" dirty="0"/>
          </a:p>
        </p:txBody>
      </p:sp>
    </p:spTree>
    <p:extLst>
      <p:ext uri="{BB962C8B-B14F-4D97-AF65-F5344CB8AC3E}">
        <p14:creationId xmlns:p14="http://schemas.microsoft.com/office/powerpoint/2010/main" val="42997802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Заголовок 4"/>
          <p:cNvSpPr>
            <a:spLocks noGrp="1"/>
          </p:cNvSpPr>
          <p:nvPr>
            <p:ph type="ctrTitle"/>
          </p:nvPr>
        </p:nvSpPr>
        <p:spPr>
          <a:xfrm>
            <a:off x="1811319" y="1054323"/>
            <a:ext cx="10106439" cy="815986"/>
          </a:xfrm>
        </p:spPr>
        <p:txBody>
          <a:bodyPr>
            <a:noAutofit/>
          </a:bodyPr>
          <a:lstStyle/>
          <a:p>
            <a:r>
              <a:rPr lang="en-US" dirty="0">
                <a:solidFill>
                  <a:schemeClr val="tx2"/>
                </a:solidFill>
              </a:rPr>
              <a:t>II.</a:t>
            </a:r>
            <a:r>
              <a:rPr lang="en-US" noProof="0" dirty="0">
                <a:solidFill>
                  <a:schemeClr val="tx2"/>
                </a:solidFill>
              </a:rPr>
              <a:t> BIAN’S PRIMARY PURPOSE </a:t>
            </a:r>
            <a:br>
              <a:rPr lang="en-US" noProof="0" dirty="0">
                <a:solidFill>
                  <a:schemeClr val="tx2"/>
                </a:solidFill>
              </a:rPr>
            </a:br>
            <a:r>
              <a:rPr lang="en-US" noProof="0" dirty="0">
                <a:solidFill>
                  <a:schemeClr val="tx2"/>
                </a:solidFill>
              </a:rPr>
              <a:t>AND APPROACH</a:t>
            </a:r>
          </a:p>
        </p:txBody>
      </p:sp>
      <p:pic>
        <p:nvPicPr>
          <p:cNvPr id="4" name="Picture 7">
            <a:extLst>
              <a:ext uri="{FF2B5EF4-FFF2-40B4-BE49-F238E27FC236}">
                <a16:creationId xmlns:a16="http://schemas.microsoft.com/office/drawing/2014/main" id="{46C769AE-E4A1-DC4B-A27C-1FCBDBA63725}"/>
              </a:ext>
            </a:extLst>
          </p:cNvPr>
          <p:cNvPicPr>
            <a:picLocks noChangeAspect="1"/>
          </p:cNvPicPr>
          <p:nvPr/>
        </p:nvPicPr>
        <p:blipFill>
          <a:blip r:embed="rId3"/>
          <a:stretch>
            <a:fillRect/>
          </a:stretch>
        </p:blipFill>
        <p:spPr>
          <a:xfrm>
            <a:off x="1811319" y="6510211"/>
            <a:ext cx="242309" cy="224435"/>
          </a:xfrm>
          <a:prstGeom prst="rect">
            <a:avLst/>
          </a:prstGeom>
        </p:spPr>
      </p:pic>
      <p:sp>
        <p:nvSpPr>
          <p:cNvPr id="6" name="Text Placeholder 15">
            <a:extLst>
              <a:ext uri="{FF2B5EF4-FFF2-40B4-BE49-F238E27FC236}">
                <a16:creationId xmlns:a16="http://schemas.microsoft.com/office/drawing/2014/main" id="{F6473D9D-4666-8A4C-BDB8-B949E3AB89E9}"/>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Chapter 2</a:t>
            </a:r>
            <a:endParaRPr lang="en-GB" dirty="0"/>
          </a:p>
        </p:txBody>
      </p:sp>
    </p:spTree>
    <p:extLst>
      <p:ext uri="{BB962C8B-B14F-4D97-AF65-F5344CB8AC3E}">
        <p14:creationId xmlns:p14="http://schemas.microsoft.com/office/powerpoint/2010/main" val="659066949"/>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46B55A-5AD5-498D-BB07-0B8CC08FEAAA}"/>
              </a:ext>
            </a:extLst>
          </p:cNvPr>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GB" sz="2000" b="1" i="0" u="none" strike="noStrike" kern="0" cap="none" spc="0" normalizeH="0" baseline="0" noProof="0" dirty="0">
                <a:ln>
                  <a:noFill/>
                </a:ln>
                <a:solidFill>
                  <a:srgbClr val="5F6062"/>
                </a:solidFill>
                <a:effectLst/>
                <a:uLnTx/>
                <a:uFillTx/>
                <a:latin typeface="Calibri Light"/>
                <a:ea typeface="+mn-ea"/>
                <a:cs typeface="+mn-cs"/>
              </a:rPr>
              <a:t>OTHER MAPPING CONSIDERATIONS</a:t>
            </a:r>
          </a:p>
        </p:txBody>
      </p:sp>
      <p:pic>
        <p:nvPicPr>
          <p:cNvPr id="5" name="Afbeelding 4">
            <a:extLst>
              <a:ext uri="{FF2B5EF4-FFF2-40B4-BE49-F238E27FC236}">
                <a16:creationId xmlns:a16="http://schemas.microsoft.com/office/drawing/2014/main" id="{FCCDE163-DCA4-4370-821F-BC1788D7D1D6}"/>
              </a:ext>
            </a:extLst>
          </p:cNvPr>
          <p:cNvPicPr>
            <a:picLocks noChangeAspect="1"/>
          </p:cNvPicPr>
          <p:nvPr/>
        </p:nvPicPr>
        <p:blipFill>
          <a:blip r:embed="rId3"/>
          <a:stretch>
            <a:fillRect/>
          </a:stretch>
        </p:blipFill>
        <p:spPr>
          <a:xfrm>
            <a:off x="3743161" y="982315"/>
            <a:ext cx="8341409" cy="4032448"/>
          </a:xfrm>
          <a:prstGeom prst="rect">
            <a:avLst/>
          </a:prstGeom>
        </p:spPr>
      </p:pic>
      <p:sp>
        <p:nvSpPr>
          <p:cNvPr id="7" name="TextBox 6">
            <a:extLst>
              <a:ext uri="{FF2B5EF4-FFF2-40B4-BE49-F238E27FC236}">
                <a16:creationId xmlns:a16="http://schemas.microsoft.com/office/drawing/2014/main" id="{7CD0DFE1-3C44-44FB-BE97-CA550FAF12EA}"/>
              </a:ext>
            </a:extLst>
          </p:cNvPr>
          <p:cNvSpPr txBox="1"/>
          <p:nvPr/>
        </p:nvSpPr>
        <p:spPr>
          <a:xfrm>
            <a:off x="109018" y="1342355"/>
            <a:ext cx="3888432" cy="3046988"/>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BIAN’s policy is to align with prevailing industry </a:t>
            </a:r>
            <a:r>
              <a:rPr kumimoji="0" lang="nl-NL" sz="1600" b="0" i="0" u="none" strike="noStrike" kern="1200" cap="none" spc="0" normalizeH="0" baseline="0" noProof="0" dirty="0" err="1">
                <a:ln>
                  <a:noFill/>
                </a:ln>
                <a:solidFill>
                  <a:srgbClr val="000000"/>
                </a:solidFill>
                <a:effectLst/>
                <a:uLnTx/>
                <a:uFillTx/>
                <a:latin typeface="Calibri"/>
                <a:ea typeface="+mn-ea"/>
                <a:cs typeface="+mn-cs"/>
              </a:rPr>
              <a:t>standards</a:t>
            </a:r>
            <a:r>
              <a:rPr kumimoji="0" lang="nl-NL" sz="1600" b="0" i="0" u="none" strike="noStrike" kern="1200" cap="none" spc="0" normalizeH="0" baseline="0" noProof="0" dirty="0">
                <a:ln>
                  <a:noFill/>
                </a:ln>
                <a:solidFill>
                  <a:srgbClr val="000000"/>
                </a:solidFill>
                <a:effectLst/>
                <a:uLnTx/>
                <a:uFillTx/>
                <a:latin typeface="Calibri"/>
                <a:ea typeface="+mn-ea"/>
                <a:cs typeface="+mn-cs"/>
              </a:rPr>
              <a:t> </a:t>
            </a:r>
            <a:r>
              <a:rPr kumimoji="0" lang="nl-NL" sz="1600" b="0" i="0" u="none" strike="noStrike" kern="1200" cap="none" spc="0" normalizeH="0" baseline="0" noProof="0" dirty="0" err="1">
                <a:ln>
                  <a:noFill/>
                </a:ln>
                <a:solidFill>
                  <a:srgbClr val="000000"/>
                </a:solidFill>
                <a:effectLst/>
                <a:uLnTx/>
                <a:uFillTx/>
                <a:latin typeface="Calibri"/>
                <a:ea typeface="+mn-ea"/>
                <a:cs typeface="+mn-cs"/>
              </a:rPr>
              <a:t>where</a:t>
            </a:r>
            <a:r>
              <a:rPr kumimoji="0" lang="nl-NL" sz="1600" b="0" i="0" u="none" strike="noStrike" kern="1200" cap="none" spc="0" normalizeH="0" baseline="0" noProof="0" dirty="0">
                <a:ln>
                  <a:noFill/>
                </a:ln>
                <a:solidFill>
                  <a:srgbClr val="000000"/>
                </a:solidFill>
                <a:effectLst/>
                <a:uLnTx/>
                <a:uFillTx/>
                <a:latin typeface="Calibri"/>
                <a:ea typeface="+mn-ea"/>
                <a:cs typeface="+mn-cs"/>
              </a:rPr>
              <a:t> ever possible. Main drivers:</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Notations: Archimate, UML and SoaML</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Open reference models: TOGAF, SOA, Refarch, BIZBOK</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Vocabularies/ontologies: ISO 20022 OMG/FIBO</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6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This overview offers a guideline of other </a:t>
            </a:r>
            <a:r>
              <a:rPr kumimoji="0" lang="nl-NL" sz="1600" b="0" i="0" u="none" strike="noStrike" kern="1200" cap="none" spc="0" normalizeH="0" baseline="0" noProof="0" dirty="0" err="1">
                <a:ln>
                  <a:noFill/>
                </a:ln>
                <a:solidFill>
                  <a:srgbClr val="000000"/>
                </a:solidFill>
                <a:effectLst/>
                <a:uLnTx/>
                <a:uFillTx/>
                <a:latin typeface="Calibri"/>
                <a:ea typeface="+mn-ea"/>
                <a:cs typeface="+mn-cs"/>
              </a:rPr>
              <a:t>mapping</a:t>
            </a:r>
            <a:r>
              <a:rPr kumimoji="0" lang="nl-NL" sz="1600" b="0" i="0" u="none" strike="noStrike" kern="1200" cap="none" spc="0" normalizeH="0" baseline="0" noProof="0" dirty="0">
                <a:ln>
                  <a:noFill/>
                </a:ln>
                <a:solidFill>
                  <a:srgbClr val="000000"/>
                </a:solidFill>
                <a:effectLst/>
                <a:uLnTx/>
                <a:uFillTx/>
                <a:latin typeface="Calibri"/>
                <a:ea typeface="+mn-ea"/>
                <a:cs typeface="+mn-cs"/>
              </a:rPr>
              <a:t> </a:t>
            </a:r>
            <a:r>
              <a:rPr kumimoji="0" lang="nl-NL" sz="1600" b="0" i="0" u="none" strike="noStrike" kern="1200" cap="none" spc="0" normalizeH="0" baseline="0" noProof="0" dirty="0" err="1">
                <a:ln>
                  <a:noFill/>
                </a:ln>
                <a:solidFill>
                  <a:srgbClr val="000000"/>
                </a:solidFill>
                <a:effectLst/>
                <a:uLnTx/>
                <a:uFillTx/>
                <a:latin typeface="Calibri"/>
                <a:ea typeface="+mn-ea"/>
                <a:cs typeface="+mn-cs"/>
              </a:rPr>
              <a:t>considerations</a:t>
            </a:r>
            <a:r>
              <a:rPr kumimoji="0" lang="nl-NL" sz="1600" b="0" i="0" u="none" strike="noStrike" kern="1200" cap="none" spc="0" normalizeH="0" baseline="0" noProof="0" dirty="0">
                <a:ln>
                  <a:noFill/>
                </a:ln>
                <a:solidFill>
                  <a:srgbClr val="000000"/>
                </a:solidFill>
                <a:effectLst/>
                <a:uLnTx/>
                <a:uFillTx/>
                <a:latin typeface="Calibri"/>
                <a:ea typeface="+mn-ea"/>
                <a:cs typeface="+mn-cs"/>
              </a:rPr>
              <a:t>. </a:t>
            </a:r>
            <a:endParaRPr kumimoji="0" lang="x-none" sz="160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6" name="Picture 7">
            <a:extLst>
              <a:ext uri="{FF2B5EF4-FFF2-40B4-BE49-F238E27FC236}">
                <a16:creationId xmlns:a16="http://schemas.microsoft.com/office/drawing/2014/main" id="{5C1F1EB6-A420-A543-A4D7-6527A300B5C2}"/>
              </a:ext>
            </a:extLst>
          </p:cNvPr>
          <p:cNvPicPr>
            <a:picLocks noChangeAspect="1"/>
          </p:cNvPicPr>
          <p:nvPr/>
        </p:nvPicPr>
        <p:blipFill>
          <a:blip r:embed="rId4"/>
          <a:stretch>
            <a:fillRect/>
          </a:stretch>
        </p:blipFill>
        <p:spPr>
          <a:xfrm>
            <a:off x="609680" y="6558947"/>
            <a:ext cx="242309" cy="224435"/>
          </a:xfrm>
          <a:prstGeom prst="rect">
            <a:avLst/>
          </a:prstGeom>
        </p:spPr>
      </p:pic>
      <p:sp>
        <p:nvSpPr>
          <p:cNvPr id="8" name="Text Placeholder 15">
            <a:extLst>
              <a:ext uri="{FF2B5EF4-FFF2-40B4-BE49-F238E27FC236}">
                <a16:creationId xmlns:a16="http://schemas.microsoft.com/office/drawing/2014/main" id="{6B31050E-533E-C746-8F30-7D4974CF5A0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Fig. 20</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3" name="TextBox 2">
            <a:extLst>
              <a:ext uri="{FF2B5EF4-FFF2-40B4-BE49-F238E27FC236}">
                <a16:creationId xmlns:a16="http://schemas.microsoft.com/office/drawing/2014/main" id="{9301CABF-39F1-6C4C-96A4-B046B6FDE800}"/>
              </a:ext>
            </a:extLst>
          </p:cNvPr>
          <p:cNvSpPr txBox="1"/>
          <p:nvPr/>
        </p:nvSpPr>
        <p:spPr>
          <a:xfrm>
            <a:off x="8687975" y="5524917"/>
            <a:ext cx="3247640" cy="707886"/>
          </a:xfrm>
          <a:prstGeom prst="rect">
            <a:avLst/>
          </a:prstGeom>
          <a:solidFill>
            <a:schemeClr val="accent1"/>
          </a:solidFill>
          <a:effectLst>
            <a:innerShdw blurRad="63500" dist="50800" dir="2700000">
              <a:prstClr val="black">
                <a:alpha val="50000"/>
              </a:prstClr>
            </a:innerShdw>
          </a:effectLst>
        </p:spPr>
        <p:txBody>
          <a:bodyPr wrap="square" rtlCol="0">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a:ea typeface="+mn-ea"/>
                <a:cs typeface="+mn-cs"/>
              </a:rPr>
              <a:t>THIS IS NOT PART OF THE FOUNDATION EXAM</a:t>
            </a:r>
          </a:p>
        </p:txBody>
      </p:sp>
    </p:spTree>
    <p:extLst>
      <p:ext uri="{BB962C8B-B14F-4D97-AF65-F5344CB8AC3E}">
        <p14:creationId xmlns:p14="http://schemas.microsoft.com/office/powerpoint/2010/main" val="325609845"/>
      </p:ext>
    </p:extLst>
  </p:cSld>
  <p:clrMapOvr>
    <a:masterClrMapping/>
  </p:clrMapOvr>
  <p:transition>
    <p:wipe dir="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a:extLst>
              <a:ext uri="{FF2B5EF4-FFF2-40B4-BE49-F238E27FC236}">
                <a16:creationId xmlns:a16="http://schemas.microsoft.com/office/drawing/2014/main" id="{CADC1C31-0098-441C-92AE-07D1396E7D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4000"/>
            </a:schemeClr>
          </a:solidFill>
          <a:ln>
            <a:solidFill>
              <a:srgbClr val="9EAD2F"/>
            </a:solidFill>
          </a:ln>
        </p:spPr>
        <p:txBody>
          <a:bodyPr/>
          <a:lstStyle/>
          <a:p>
            <a:r>
              <a:rPr lang="en-US" dirty="0"/>
              <a:t>7</a:t>
            </a:r>
            <a:r>
              <a:rPr lang="en-US" noProof="0" dirty="0"/>
              <a:t>.4 Translating BIAN “down the stack”</a:t>
            </a:r>
          </a:p>
        </p:txBody>
      </p:sp>
      <p:pic>
        <p:nvPicPr>
          <p:cNvPr id="6" name="Picture 7">
            <a:extLst>
              <a:ext uri="{FF2B5EF4-FFF2-40B4-BE49-F238E27FC236}">
                <a16:creationId xmlns:a16="http://schemas.microsoft.com/office/drawing/2014/main" id="{46B837BA-250F-4489-BD30-05B9CB14D570}"/>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2F5D04FF-39F1-40CB-8894-5384C6D20742}"/>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5.5</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3992949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7CEFC0BB-F807-4150-94B5-738E7D8086A6}"/>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pic>
        <p:nvPicPr>
          <p:cNvPr id="5" name="Afbeelding 4">
            <a:extLst>
              <a:ext uri="{FF2B5EF4-FFF2-40B4-BE49-F238E27FC236}">
                <a16:creationId xmlns:a16="http://schemas.microsoft.com/office/drawing/2014/main" id="{20422574-1B00-474E-AB65-4051906F3FC6}"/>
              </a:ext>
            </a:extLst>
          </p:cNvPr>
          <p:cNvPicPr>
            <a:picLocks noChangeAspect="1"/>
          </p:cNvPicPr>
          <p:nvPr/>
        </p:nvPicPr>
        <p:blipFill>
          <a:blip r:embed="rId3"/>
          <a:stretch>
            <a:fillRect/>
          </a:stretch>
        </p:blipFill>
        <p:spPr>
          <a:xfrm>
            <a:off x="552178" y="1054322"/>
            <a:ext cx="4536504" cy="5266715"/>
          </a:xfrm>
          <a:prstGeom prst="rect">
            <a:avLst/>
          </a:prstGeom>
        </p:spPr>
      </p:pic>
      <p:sp>
        <p:nvSpPr>
          <p:cNvPr id="4" name="TextBox 3">
            <a:extLst>
              <a:ext uri="{FF2B5EF4-FFF2-40B4-BE49-F238E27FC236}">
                <a16:creationId xmlns:a16="http://schemas.microsoft.com/office/drawing/2014/main" id="{9EE73B62-1E1E-4F8F-82F5-95AB6F8251F7}"/>
              </a:ext>
            </a:extLst>
          </p:cNvPr>
          <p:cNvSpPr txBox="1"/>
          <p:nvPr/>
        </p:nvSpPr>
        <p:spPr>
          <a:xfrm>
            <a:off x="5880770" y="1276437"/>
            <a:ext cx="5904656" cy="4801314"/>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How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to</a:t>
            </a:r>
            <a:r>
              <a:rPr kumimoji="0" lang="nl-NL" sz="1800" b="0" i="0" u="none" strike="noStrike" kern="1200" cap="none" spc="0" normalizeH="0" baseline="0" noProof="0" dirty="0">
                <a:ln>
                  <a:noFill/>
                </a:ln>
                <a:solidFill>
                  <a:srgbClr val="000000"/>
                </a:solidFill>
                <a:effectLst/>
                <a:uLnTx/>
                <a:uFillTx/>
                <a:latin typeface="Calibri"/>
                <a:ea typeface="+mn-ea"/>
                <a:cs typeface="+mn-cs"/>
              </a:rPr>
              <a:t>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interpret</a:t>
            </a:r>
            <a:r>
              <a:rPr kumimoji="0" lang="nl-NL" sz="1800" b="0" i="0" u="none" strike="noStrike" kern="1200" cap="none" spc="0" normalizeH="0" baseline="0" noProof="0" dirty="0">
                <a:ln>
                  <a:noFill/>
                </a:ln>
                <a:solidFill>
                  <a:srgbClr val="000000"/>
                </a:solidFill>
                <a:effectLst/>
                <a:uLnTx/>
                <a:uFillTx/>
                <a:latin typeface="Calibri"/>
                <a:ea typeface="+mn-ea"/>
                <a:cs typeface="+mn-cs"/>
              </a:rPr>
              <a:t>  BIAN High-Level Designs  “down the stack”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for</a:t>
            </a:r>
            <a:r>
              <a:rPr kumimoji="0" lang="nl-NL" sz="1800" b="0" i="0" u="none" strike="noStrike" kern="1200" cap="none" spc="0" normalizeH="0" baseline="0" noProof="0" dirty="0">
                <a:ln>
                  <a:noFill/>
                </a:ln>
                <a:solidFill>
                  <a:srgbClr val="000000"/>
                </a:solidFill>
                <a:effectLst/>
                <a:uLnTx/>
                <a:uFillTx/>
                <a:latin typeface="Calibri"/>
                <a:ea typeface="+mn-ea"/>
                <a:cs typeface="+mn-cs"/>
              </a:rPr>
              <a:t> supporting application and infrastructure levels. </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Next Levels will be distinguished:</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Business Architecture level: Discrete operational partitions are defined that we also call Business Capability Building Blocks.  Unique, discrete business capabilities Act as operational service centers, Business Performance related directly to Business Business needs and priorities.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Information Architecture level and the Control Record.</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Application Architecture level</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Infrastructure Architecture level</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This concept is summarized in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the</a:t>
            </a:r>
            <a:r>
              <a:rPr kumimoji="0" lang="nl-NL" sz="1800" b="0" i="0" u="none" strike="noStrike" kern="1200" cap="none" spc="0" normalizeH="0" baseline="0" noProof="0" dirty="0">
                <a:ln>
                  <a:noFill/>
                </a:ln>
                <a:solidFill>
                  <a:srgbClr val="000000"/>
                </a:solidFill>
                <a:effectLst/>
                <a:uLnTx/>
                <a:uFillTx/>
                <a:latin typeface="Calibri"/>
                <a:ea typeface="+mn-ea"/>
                <a:cs typeface="+mn-cs"/>
              </a:rPr>
              <a:t>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figure</a:t>
            </a:r>
            <a:r>
              <a:rPr kumimoji="0" lang="nl-NL" sz="1800" b="0" i="0" u="none" strike="noStrike" kern="1200" cap="none" spc="0" normalizeH="0" baseline="0" noProof="0" dirty="0">
                <a:ln>
                  <a:noFill/>
                </a:ln>
                <a:solidFill>
                  <a:srgbClr val="000000"/>
                </a:solidFill>
                <a:effectLst/>
                <a:uLnTx/>
                <a:uFillTx/>
                <a:latin typeface="Calibri"/>
                <a:ea typeface="+mn-ea"/>
                <a:cs typeface="+mn-cs"/>
              </a:rPr>
              <a:t> on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the</a:t>
            </a:r>
            <a:r>
              <a:rPr kumimoji="0" lang="nl-NL" sz="1800" b="0" i="0" u="none" strike="noStrike" kern="1200" cap="none" spc="0" normalizeH="0" baseline="0" noProof="0" dirty="0">
                <a:ln>
                  <a:noFill/>
                </a:ln>
                <a:solidFill>
                  <a:srgbClr val="000000"/>
                </a:solidFill>
                <a:effectLst/>
                <a:uLnTx/>
                <a:uFillTx/>
                <a:latin typeface="Calibri"/>
                <a:ea typeface="+mn-ea"/>
                <a:cs typeface="+mn-cs"/>
              </a:rPr>
              <a:t> </a:t>
            </a:r>
            <a:r>
              <a:rPr kumimoji="0" lang="nl-NL" sz="1800" b="0" i="0" u="none" strike="noStrike" kern="1200" cap="none" spc="0" normalizeH="0" baseline="0" noProof="0" dirty="0" err="1">
                <a:ln>
                  <a:noFill/>
                </a:ln>
                <a:solidFill>
                  <a:srgbClr val="000000"/>
                </a:solidFill>
                <a:effectLst/>
                <a:uLnTx/>
                <a:uFillTx/>
                <a:latin typeface="Calibri"/>
                <a:ea typeface="+mn-ea"/>
                <a:cs typeface="+mn-cs"/>
              </a:rPr>
              <a:t>left</a:t>
            </a:r>
            <a:r>
              <a:rPr kumimoji="0" lang="nl-NL" sz="1800" b="0" i="0" u="none" strike="noStrike" kern="1200" cap="none" spc="0" normalizeH="0" baseline="0" noProof="0" dirty="0">
                <a:ln>
                  <a:noFill/>
                </a:ln>
                <a:solidFill>
                  <a:srgbClr val="000000"/>
                </a:solidFill>
                <a:effectLst/>
                <a:uLnTx/>
                <a:uFillTx/>
                <a:latin typeface="Calibri"/>
                <a:ea typeface="+mn-ea"/>
                <a:cs typeface="+mn-cs"/>
              </a:rPr>
              <a:t>.</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 name="Tijdelijke aanduiding voor tekst 6">
            <a:extLst>
              <a:ext uri="{FF2B5EF4-FFF2-40B4-BE49-F238E27FC236}">
                <a16:creationId xmlns:a16="http://schemas.microsoft.com/office/drawing/2014/main" id="{75409842-27FD-4622-A0E5-DABC95289C21}"/>
              </a:ext>
            </a:extLst>
          </p:cNvPr>
          <p:cNvSpPr>
            <a:spLocks noGrp="1"/>
          </p:cNvSpPr>
          <p:nvPr>
            <p:ph type="body" sz="quarter" idx="13"/>
          </p:nvPr>
        </p:nvSpPr>
        <p:spPr/>
        <p:txBody>
          <a:bodyPr/>
          <a:lstStyle/>
          <a:p>
            <a:r>
              <a:rPr lang="nl-NL" dirty="0"/>
              <a:t>Fig. 22</a:t>
            </a:r>
          </a:p>
        </p:txBody>
      </p:sp>
      <p:sp>
        <p:nvSpPr>
          <p:cNvPr id="2" name="Titel 1">
            <a:extLst>
              <a:ext uri="{FF2B5EF4-FFF2-40B4-BE49-F238E27FC236}">
                <a16:creationId xmlns:a16="http://schemas.microsoft.com/office/drawing/2014/main" id="{58B75178-4618-45D3-9AEA-61F15577F71B}"/>
              </a:ext>
            </a:extLst>
          </p:cNvPr>
          <p:cNvSpPr>
            <a:spLocks noGrp="1"/>
          </p:cNvSpPr>
          <p:nvPr>
            <p:ph type="title"/>
          </p:nvPr>
        </p:nvSpPr>
        <p:spPr/>
        <p:txBody>
          <a:bodyPr>
            <a:normAutofit/>
          </a:bodyPr>
          <a:lstStyle/>
          <a:p>
            <a:r>
              <a:rPr lang="en-US" sz="2000" b="1" cap="all" dirty="0"/>
              <a:t>Mapping Service Domains “Down the Stack” Introduction</a:t>
            </a:r>
            <a:endParaRPr lang="en-GB" sz="2000" b="1" cap="all" dirty="0"/>
          </a:p>
        </p:txBody>
      </p:sp>
    </p:spTree>
    <p:extLst>
      <p:ext uri="{BB962C8B-B14F-4D97-AF65-F5344CB8AC3E}">
        <p14:creationId xmlns:p14="http://schemas.microsoft.com/office/powerpoint/2010/main" val="109620587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8C92C4-0FCE-48C1-ACA0-CBFE14847C7B}"/>
              </a:ext>
            </a:extLst>
          </p:cNvPr>
          <p:cNvSpPr>
            <a:spLocks noGrp="1"/>
          </p:cNvSpPr>
          <p:nvPr>
            <p:ph type="title"/>
          </p:nvPr>
        </p:nvSpPr>
        <p:spPr/>
        <p:txBody>
          <a:bodyPr>
            <a:normAutofit/>
          </a:bodyPr>
          <a:lstStyle/>
          <a:p>
            <a:r>
              <a:rPr lang="en-US" sz="2000" b="1" cap="all" noProof="0" dirty="0"/>
              <a:t>Translating to the Information Architecture Level - key terminology </a:t>
            </a:r>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10"/>
          </p:nvPr>
        </p:nvSpPr>
        <p:spPr>
          <a:xfrm>
            <a:off x="1679728" y="1045938"/>
            <a:ext cx="8834131" cy="4826746"/>
          </a:xfrm>
        </p:spPr>
        <p:txBody>
          <a:bodyPr/>
          <a:lstStyle/>
          <a:p>
            <a:r>
              <a:rPr lang="en-US" noProof="0" dirty="0"/>
              <a:t>. </a:t>
            </a:r>
            <a:endParaRPr lang="en-US" b="1" noProof="0" dirty="0"/>
          </a:p>
        </p:txBody>
      </p:sp>
      <p:sp>
        <p:nvSpPr>
          <p:cNvPr id="2" name="TextBox 1">
            <a:extLst>
              <a:ext uri="{FF2B5EF4-FFF2-40B4-BE49-F238E27FC236}">
                <a16:creationId xmlns:a16="http://schemas.microsoft.com/office/drawing/2014/main" id="{FB9676C9-CAB6-4799-8805-0953FC68B637}"/>
              </a:ext>
            </a:extLst>
          </p:cNvPr>
          <p:cNvSpPr txBox="1"/>
          <p:nvPr/>
        </p:nvSpPr>
        <p:spPr>
          <a:xfrm>
            <a:off x="696194" y="1630387"/>
            <a:ext cx="10081120" cy="34163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Business information </a:t>
            </a: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Semantic Vocabulary</a:t>
            </a: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Business object Model</a:t>
            </a: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Data/data structure </a:t>
            </a: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Information data scope</a:t>
            </a: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nl-NL" sz="24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These definitions are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necessary</a:t>
            </a:r>
            <a:r>
              <a:rPr kumimoji="0" lang="nl-NL" sz="2400" b="0" i="0" u="none" strike="noStrike" kern="1200" cap="none" spc="0" normalizeH="0" baseline="0" noProof="0" dirty="0">
                <a:ln>
                  <a:noFill/>
                </a:ln>
                <a:solidFill>
                  <a:srgbClr val="000000"/>
                </a:solidFill>
                <a:effectLst/>
                <a:uLnTx/>
                <a:uFillTx/>
                <a:latin typeface="Calibri"/>
                <a:ea typeface="+mn-ea"/>
                <a:cs typeface="+mn-cs"/>
              </a:rPr>
              <a:t>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to</a:t>
            </a:r>
            <a:r>
              <a:rPr kumimoji="0" lang="nl-NL" sz="2400" b="0" i="0" u="none" strike="noStrike" kern="1200" cap="none" spc="0" normalizeH="0" baseline="0" noProof="0" dirty="0">
                <a:ln>
                  <a:noFill/>
                </a:ln>
                <a:solidFill>
                  <a:srgbClr val="000000"/>
                </a:solidFill>
                <a:effectLst/>
                <a:uLnTx/>
                <a:uFillTx/>
                <a:latin typeface="Calibri"/>
                <a:ea typeface="+mn-ea"/>
                <a:cs typeface="+mn-cs"/>
              </a:rPr>
              <a:t> explain a useful property of the BIAN service-</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based</a:t>
            </a:r>
            <a:r>
              <a:rPr kumimoji="0" lang="nl-NL" sz="2400" b="0" i="0" u="none" strike="noStrike" kern="1200" cap="none" spc="0" normalizeH="0" baseline="0" noProof="0" dirty="0">
                <a:ln>
                  <a:noFill/>
                </a:ln>
                <a:solidFill>
                  <a:srgbClr val="000000"/>
                </a:solidFill>
                <a:effectLst/>
                <a:uLnTx/>
                <a:uFillTx/>
                <a:latin typeface="Calibri"/>
                <a:ea typeface="+mn-ea"/>
                <a:cs typeface="+mn-cs"/>
              </a:rPr>
              <a:t> design in respects to information and data governance. </a:t>
            </a:r>
            <a:endParaRPr kumimoji="0" lang="x-none" sz="24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80494378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C10353-5791-44D8-B92B-C2DC92ABB7E2}"/>
              </a:ext>
            </a:extLst>
          </p:cNvPr>
          <p:cNvSpPr>
            <a:spLocks noGrp="1"/>
          </p:cNvSpPr>
          <p:nvPr>
            <p:ph type="title"/>
          </p:nvPr>
        </p:nvSpPr>
        <p:spPr/>
        <p:txBody>
          <a:bodyPr>
            <a:normAutofit/>
          </a:bodyPr>
          <a:lstStyle/>
          <a:p>
            <a:r>
              <a:rPr lang="en-US" sz="2000" b="1" cap="all" noProof="0" dirty="0"/>
              <a:t>Translating to the Application Architecture Level</a:t>
            </a:r>
          </a:p>
        </p:txBody>
      </p:sp>
      <p:sp>
        <p:nvSpPr>
          <p:cNvPr id="3" name="Text Placeholder 2">
            <a:extLst>
              <a:ext uri="{FF2B5EF4-FFF2-40B4-BE49-F238E27FC236}">
                <a16:creationId xmlns:a16="http://schemas.microsoft.com/office/drawing/2014/main" id="{BBBA461E-0CFD-4BA2-80BB-EA9F362D30FD}"/>
              </a:ext>
            </a:extLst>
          </p:cNvPr>
          <p:cNvSpPr>
            <a:spLocks noGrp="1"/>
          </p:cNvSpPr>
          <p:nvPr>
            <p:ph type="body" sz="quarter" idx="10"/>
          </p:nvPr>
        </p:nvSpPr>
        <p:spPr>
          <a:xfrm>
            <a:off x="912218" y="836089"/>
            <a:ext cx="10225136" cy="4826746"/>
          </a:xfrm>
        </p:spPr>
        <p:txBody>
          <a:bodyPr/>
          <a:lstStyle/>
          <a:p>
            <a:r>
              <a:rPr lang="en-US" noProof="0" dirty="0"/>
              <a:t>At the application layer requirements map to major application modules:</a:t>
            </a:r>
          </a:p>
          <a:p>
            <a:pPr>
              <a:buClrTx/>
              <a:buFont typeface="Wingdings" panose="05000000000000000000" pitchFamily="2" charset="2"/>
              <a:buChar char="§"/>
            </a:pPr>
            <a:r>
              <a:rPr lang="en-US" noProof="0" dirty="0"/>
              <a:t>Service Domains align to major application modules</a:t>
            </a:r>
          </a:p>
          <a:p>
            <a:pPr>
              <a:buClrTx/>
              <a:buFont typeface="Wingdings" panose="05000000000000000000" pitchFamily="2" charset="2"/>
              <a:buChar char="§"/>
            </a:pPr>
            <a:r>
              <a:rPr lang="en-US" noProof="0" dirty="0"/>
              <a:t>Business information needs mapped to data use</a:t>
            </a:r>
          </a:p>
          <a:p>
            <a:pPr>
              <a:buClrTx/>
              <a:buFont typeface="Wingdings" panose="05000000000000000000" pitchFamily="2" charset="2"/>
              <a:buChar char="§"/>
            </a:pPr>
            <a:r>
              <a:rPr lang="en-US" noProof="0" dirty="0"/>
              <a:t>Operational services mapped to A2A messaging/interfaces</a:t>
            </a:r>
          </a:p>
          <a:p>
            <a:pPr>
              <a:buClrTx/>
              <a:buFont typeface="Wingdings" panose="05000000000000000000" pitchFamily="2" charset="2"/>
              <a:buChar char="§"/>
            </a:pPr>
            <a:r>
              <a:rPr lang="en-US" noProof="0" dirty="0"/>
              <a:t>Orchestration related to different solution architectures. </a:t>
            </a:r>
          </a:p>
          <a:p>
            <a:endParaRPr lang="en-US" noProof="0" dirty="0"/>
          </a:p>
          <a:p>
            <a:r>
              <a:rPr lang="en-US" noProof="0" dirty="0"/>
              <a:t>Note: there are different ways in which a BIAN service Domain partition can map to the underlying business applications and constituent application models.</a:t>
            </a:r>
          </a:p>
          <a:p>
            <a:endParaRPr lang="en-US" noProof="0" dirty="0"/>
          </a:p>
          <a:p>
            <a:r>
              <a:rPr lang="en-US" noProof="0" dirty="0"/>
              <a:t>The Service Domain concept can be leveraged at the application level including: </a:t>
            </a:r>
          </a:p>
          <a:p>
            <a:pPr>
              <a:buClrTx/>
              <a:buFont typeface="Wingdings" panose="05000000000000000000" pitchFamily="2" charset="2"/>
              <a:buChar char="§"/>
            </a:pPr>
            <a:r>
              <a:rPr lang="en-US" noProof="0" dirty="0"/>
              <a:t>Specialization</a:t>
            </a:r>
          </a:p>
          <a:p>
            <a:pPr>
              <a:buClrTx/>
              <a:buFont typeface="Wingdings" panose="05000000000000000000" pitchFamily="2" charset="2"/>
              <a:buChar char="§"/>
            </a:pPr>
            <a:r>
              <a:rPr lang="en-US" noProof="0" dirty="0"/>
              <a:t>Externalization &amp; Re-Use </a:t>
            </a:r>
          </a:p>
          <a:p>
            <a:pPr>
              <a:buClrTx/>
              <a:buFont typeface="Wingdings" panose="05000000000000000000" pitchFamily="2" charset="2"/>
              <a:buChar char="§"/>
            </a:pPr>
            <a:r>
              <a:rPr lang="en-US" noProof="0" dirty="0"/>
              <a:t>Service Enablement</a:t>
            </a:r>
          </a:p>
          <a:p>
            <a:pPr>
              <a:buClrTx/>
              <a:buFont typeface="Wingdings" panose="05000000000000000000" pitchFamily="2" charset="2"/>
              <a:buChar char="§"/>
            </a:pPr>
            <a:r>
              <a:rPr lang="en-US" noProof="0" dirty="0"/>
              <a:t>Loose Coupling and Multi-Threading</a:t>
            </a:r>
          </a:p>
          <a:p>
            <a:pPr>
              <a:buClrTx/>
              <a:buFont typeface="Wingdings" panose="05000000000000000000" pitchFamily="2" charset="2"/>
              <a:buChar char="§"/>
            </a:pPr>
            <a:r>
              <a:rPr lang="en-US" noProof="0" dirty="0"/>
              <a:t>Encapsulation </a:t>
            </a:r>
          </a:p>
          <a:p>
            <a:endParaRPr lang="en-US" noProof="0" dirty="0"/>
          </a:p>
          <a:p>
            <a:endParaRPr lang="en-US" noProof="0" dirty="0"/>
          </a:p>
        </p:txBody>
      </p:sp>
    </p:spTree>
    <p:extLst>
      <p:ext uri="{BB962C8B-B14F-4D97-AF65-F5344CB8AC3E}">
        <p14:creationId xmlns:p14="http://schemas.microsoft.com/office/powerpoint/2010/main" val="89597242"/>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D91E84-662E-40FA-93C3-DD872473974D}"/>
              </a:ext>
            </a:extLst>
          </p:cNvPr>
          <p:cNvSpPr>
            <a:spLocks noGrp="1"/>
          </p:cNvSpPr>
          <p:nvPr>
            <p:ph type="title"/>
          </p:nvPr>
        </p:nvSpPr>
        <p:spPr/>
        <p:txBody>
          <a:bodyPr>
            <a:normAutofit/>
          </a:bodyPr>
          <a:lstStyle/>
          <a:p>
            <a:r>
              <a:rPr lang="en-US" sz="2000" b="1" cap="all" noProof="0" dirty="0"/>
              <a:t>Translating to the Infrastructure Architecture Level</a:t>
            </a:r>
          </a:p>
        </p:txBody>
      </p:sp>
      <p:sp>
        <p:nvSpPr>
          <p:cNvPr id="3" name="Text Placeholder 2">
            <a:extLst>
              <a:ext uri="{FF2B5EF4-FFF2-40B4-BE49-F238E27FC236}">
                <a16:creationId xmlns:a16="http://schemas.microsoft.com/office/drawing/2014/main" id="{44442A3F-A4F0-4F73-855E-651E5093B817}"/>
              </a:ext>
            </a:extLst>
          </p:cNvPr>
          <p:cNvSpPr>
            <a:spLocks noGrp="1"/>
          </p:cNvSpPr>
          <p:nvPr>
            <p:ph type="body" sz="quarter" idx="10"/>
          </p:nvPr>
        </p:nvSpPr>
        <p:spPr>
          <a:xfrm>
            <a:off x="1664221" y="1126331"/>
            <a:ext cx="8834131" cy="4826746"/>
          </a:xfrm>
        </p:spPr>
        <p:txBody>
          <a:bodyPr/>
          <a:lstStyle/>
          <a:p>
            <a:r>
              <a:rPr lang="en-US" noProof="0" dirty="0"/>
              <a:t>At the Communications &amp; Infrastructure layer applications map in order to support platforms:</a:t>
            </a:r>
          </a:p>
          <a:p>
            <a:pPr>
              <a:buClrTx/>
            </a:pPr>
            <a:r>
              <a:rPr lang="en-US" noProof="0" dirty="0"/>
              <a:t>Communication Technology</a:t>
            </a:r>
          </a:p>
          <a:p>
            <a:pPr>
              <a:buClrTx/>
            </a:pPr>
            <a:r>
              <a:rPr lang="en-US" noProof="0" dirty="0"/>
              <a:t>Processing centers</a:t>
            </a:r>
          </a:p>
          <a:p>
            <a:pPr>
              <a:buClrTx/>
            </a:pPr>
            <a:r>
              <a:rPr lang="en-US" noProof="0" dirty="0"/>
              <a:t>Data storage</a:t>
            </a:r>
          </a:p>
          <a:p>
            <a:endParaRPr lang="en-US" noProof="0" dirty="0"/>
          </a:p>
          <a:p>
            <a:r>
              <a:rPr lang="en-US" noProof="0" dirty="0"/>
              <a:t>Each Service domain will have its own non-functional profile in terms of its data store, access and processing requirements that need to be supported by the technical infrastructure. </a:t>
            </a:r>
          </a:p>
          <a:p>
            <a:endParaRPr lang="en-US" noProof="0" dirty="0"/>
          </a:p>
          <a:p>
            <a:r>
              <a:rPr lang="en-US" noProof="0" dirty="0"/>
              <a:t>Most technologies provide comprehensive instance partitioning facilities/virtual machines so that multiple Service Domains independently operate </a:t>
            </a:r>
            <a:r>
              <a:rPr lang="en-US" dirty="0"/>
              <a:t>on</a:t>
            </a:r>
            <a:r>
              <a:rPr lang="en-US" noProof="0" dirty="0"/>
              <a:t> the same platform.</a:t>
            </a:r>
          </a:p>
        </p:txBody>
      </p:sp>
    </p:spTree>
    <p:extLst>
      <p:ext uri="{BB962C8B-B14F-4D97-AF65-F5344CB8AC3E}">
        <p14:creationId xmlns:p14="http://schemas.microsoft.com/office/powerpoint/2010/main" val="64441226"/>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876F3730-61E1-4EBE-A75A-B6AE38D11A6C}"/>
              </a:ext>
            </a:extLst>
          </p:cNvPr>
          <p:cNvSpPr txBox="1">
            <a:spLocks/>
          </p:cNvSpPr>
          <p:nvPr/>
        </p:nvSpPr>
        <p:spPr>
          <a:xfrm>
            <a:off x="1522678" y="0"/>
            <a:ext cx="9148233" cy="83829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The  association between the BIAN standard and prevailing model views</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pic>
        <p:nvPicPr>
          <p:cNvPr id="5" name="Afbeelding 4">
            <a:extLst>
              <a:ext uri="{FF2B5EF4-FFF2-40B4-BE49-F238E27FC236}">
                <a16:creationId xmlns:a16="http://schemas.microsoft.com/office/drawing/2014/main" id="{F4782AD5-DC75-48A7-BC91-E00ED9CD44D1}"/>
              </a:ext>
            </a:extLst>
          </p:cNvPr>
          <p:cNvPicPr>
            <a:picLocks noChangeAspect="1"/>
          </p:cNvPicPr>
          <p:nvPr/>
        </p:nvPicPr>
        <p:blipFill>
          <a:blip r:embed="rId3"/>
          <a:stretch>
            <a:fillRect/>
          </a:stretch>
        </p:blipFill>
        <p:spPr>
          <a:xfrm>
            <a:off x="120130" y="550267"/>
            <a:ext cx="11881319" cy="5904656"/>
          </a:xfrm>
          <a:prstGeom prst="rect">
            <a:avLst/>
          </a:prstGeom>
        </p:spPr>
      </p:pic>
    </p:spTree>
    <p:extLst>
      <p:ext uri="{BB962C8B-B14F-4D97-AF65-F5344CB8AC3E}">
        <p14:creationId xmlns:p14="http://schemas.microsoft.com/office/powerpoint/2010/main" val="660352477"/>
      </p:ext>
    </p:extLst>
  </p:cSld>
  <p:clrMapOvr>
    <a:masterClrMapping/>
  </p:clrMapOvr>
  <p:transition>
    <p:wipe dir="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binnen, toetsenbord, computer, zitten&#10;&#10;Automatisch gegenereerde beschrijving">
            <a:extLst>
              <a:ext uri="{FF2B5EF4-FFF2-40B4-BE49-F238E27FC236}">
                <a16:creationId xmlns:a16="http://schemas.microsoft.com/office/drawing/2014/main" id="{DB56A7B9-DEE7-4EDC-B06E-74B3E5AC53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87000"/>
            </a:schemeClr>
          </a:solidFill>
          <a:ln>
            <a:solidFill>
              <a:srgbClr val="9EAD2F"/>
            </a:solidFill>
          </a:ln>
        </p:spPr>
        <p:txBody>
          <a:bodyPr/>
          <a:lstStyle/>
          <a:p>
            <a:r>
              <a:rPr lang="en-US" dirty="0"/>
              <a:t>7</a:t>
            </a:r>
            <a:r>
              <a:rPr lang="en-US" noProof="0" dirty="0"/>
              <a:t>.5 Applying BIAN Service Domains in different environments </a:t>
            </a:r>
          </a:p>
        </p:txBody>
      </p:sp>
      <p:pic>
        <p:nvPicPr>
          <p:cNvPr id="6" name="Picture 7">
            <a:extLst>
              <a:ext uri="{FF2B5EF4-FFF2-40B4-BE49-F238E27FC236}">
                <a16:creationId xmlns:a16="http://schemas.microsoft.com/office/drawing/2014/main" id="{009FECED-46E2-4EC4-9FEA-CC91D56BDBE5}"/>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6A32C36E-DFA0-4DD1-AAA2-1CB8AE35F8B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5.6</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126233273"/>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EFDBF7E-D34C-4201-A5BC-516A40D80F8A}"/>
              </a:ext>
            </a:extLst>
          </p:cNvPr>
          <p:cNvSpPr>
            <a:spLocks noGrp="1"/>
          </p:cNvSpPr>
          <p:nvPr>
            <p:ph type="title"/>
          </p:nvPr>
        </p:nvSpPr>
        <p:spPr>
          <a:xfrm>
            <a:off x="1679729" y="196611"/>
            <a:ext cx="8834130" cy="744903"/>
          </a:xfrm>
        </p:spPr>
        <p:txBody>
          <a:bodyPr>
            <a:normAutofit/>
          </a:bodyPr>
          <a:lstStyle/>
          <a:p>
            <a:r>
              <a:rPr lang="en-US" sz="2000" b="1" cap="all" noProof="0" dirty="0"/>
              <a:t>Using BIAN specifications as a high-level implementation design </a:t>
            </a:r>
          </a:p>
        </p:txBody>
      </p:sp>
      <p:sp>
        <p:nvSpPr>
          <p:cNvPr id="4" name="Tijdelijke aanduiding voor tekst 3">
            <a:extLst>
              <a:ext uri="{FF2B5EF4-FFF2-40B4-BE49-F238E27FC236}">
                <a16:creationId xmlns:a16="http://schemas.microsoft.com/office/drawing/2014/main" id="{12BBD3DF-3307-42BF-BC85-A918056CBD6A}"/>
              </a:ext>
            </a:extLst>
          </p:cNvPr>
          <p:cNvSpPr>
            <a:spLocks noGrp="1"/>
          </p:cNvSpPr>
          <p:nvPr>
            <p:ph type="body" sz="quarter" idx="10"/>
          </p:nvPr>
        </p:nvSpPr>
        <p:spPr>
          <a:xfrm>
            <a:off x="2280370" y="1413430"/>
            <a:ext cx="8233490" cy="4826746"/>
          </a:xfrm>
        </p:spPr>
        <p:txBody>
          <a:bodyPr/>
          <a:lstStyle/>
          <a:p>
            <a:r>
              <a:rPr lang="en-US" noProof="0" dirty="0"/>
              <a:t>There are several considerations and approaches for interpreting the BIAN standard in solution design and implementations:</a:t>
            </a:r>
          </a:p>
          <a:p>
            <a:endParaRPr lang="en-US" noProof="0" dirty="0"/>
          </a:p>
          <a:p>
            <a:pPr>
              <a:buClrTx/>
            </a:pPr>
            <a:r>
              <a:rPr lang="en-US" noProof="0" dirty="0"/>
              <a:t>SOA – benefits and externalization</a:t>
            </a:r>
          </a:p>
          <a:p>
            <a:pPr>
              <a:buClrTx/>
            </a:pPr>
            <a:r>
              <a:rPr lang="en-US" noProof="0" dirty="0"/>
              <a:t>Business to technical architecture- mapping service Domains</a:t>
            </a:r>
          </a:p>
          <a:p>
            <a:pPr>
              <a:buClrTx/>
            </a:pPr>
            <a:r>
              <a:rPr lang="en-US" noProof="0" dirty="0"/>
              <a:t>Service Domain Clusters</a:t>
            </a:r>
          </a:p>
          <a:p>
            <a:pPr>
              <a:buClrTx/>
            </a:pPr>
            <a:r>
              <a:rPr lang="en-US" noProof="0" dirty="0"/>
              <a:t>Adding detail to the BIAN business Architecture Specification </a:t>
            </a:r>
          </a:p>
          <a:p>
            <a:pPr>
              <a:buClrTx/>
            </a:pPr>
            <a:r>
              <a:rPr lang="en-US" noProof="0" dirty="0"/>
              <a:t>Interpreting SD’s in technical environments </a:t>
            </a:r>
            <a:r>
              <a:rPr lang="en-US" dirty="0"/>
              <a:t>types</a:t>
            </a:r>
            <a:r>
              <a:rPr lang="en-US" noProof="0" dirty="0"/>
              <a:t> 1-3</a:t>
            </a:r>
          </a:p>
          <a:p>
            <a:pPr>
              <a:buClrTx/>
            </a:pPr>
            <a:r>
              <a:rPr lang="en-US" noProof="0" dirty="0"/>
              <a:t>Point Solutions</a:t>
            </a:r>
          </a:p>
        </p:txBody>
      </p:sp>
    </p:spTree>
    <p:extLst>
      <p:ext uri="{BB962C8B-B14F-4D97-AF65-F5344CB8AC3E}">
        <p14:creationId xmlns:p14="http://schemas.microsoft.com/office/powerpoint/2010/main" val="1629434063"/>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7DD2245-CFB6-4281-AAA3-DD27E6C3EB2C}"/>
              </a:ext>
            </a:extLst>
          </p:cNvPr>
          <p:cNvSpPr>
            <a:spLocks noGrp="1"/>
          </p:cNvSpPr>
          <p:nvPr>
            <p:ph type="title"/>
          </p:nvPr>
        </p:nvSpPr>
        <p:spPr/>
        <p:txBody>
          <a:bodyPr>
            <a:normAutofit/>
          </a:bodyPr>
          <a:lstStyle/>
          <a:p>
            <a:r>
              <a:rPr lang="en-US" sz="2000" b="1" cap="all" noProof="0" dirty="0"/>
              <a:t>Service-oriented architectures and the benefits of ‘externalization’</a:t>
            </a:r>
          </a:p>
        </p:txBody>
      </p:sp>
      <p:sp>
        <p:nvSpPr>
          <p:cNvPr id="3" name="Tijdelijke aanduiding voor tekst 2">
            <a:extLst>
              <a:ext uri="{FF2B5EF4-FFF2-40B4-BE49-F238E27FC236}">
                <a16:creationId xmlns:a16="http://schemas.microsoft.com/office/drawing/2014/main" id="{30224747-0B7B-49AA-BD49-C2D7E3E9BCEC}"/>
              </a:ext>
            </a:extLst>
          </p:cNvPr>
          <p:cNvSpPr>
            <a:spLocks noGrp="1"/>
          </p:cNvSpPr>
          <p:nvPr>
            <p:ph type="body" sz="quarter" idx="10"/>
          </p:nvPr>
        </p:nvSpPr>
        <p:spPr>
          <a:xfrm>
            <a:off x="1664921" y="993148"/>
            <a:ext cx="8834131" cy="4826746"/>
          </a:xfrm>
        </p:spPr>
        <p:txBody>
          <a:bodyPr/>
          <a:lstStyle/>
          <a:p>
            <a:r>
              <a:rPr lang="en-US" noProof="0" dirty="0"/>
              <a:t>General IT systems-related benefits for adopting SOA</a:t>
            </a:r>
          </a:p>
          <a:p>
            <a:pPr>
              <a:buClrTx/>
            </a:pPr>
            <a:r>
              <a:rPr lang="en-US" noProof="0" dirty="0"/>
              <a:t>Service</a:t>
            </a:r>
          </a:p>
          <a:p>
            <a:pPr>
              <a:buClrTx/>
            </a:pPr>
            <a:r>
              <a:rPr lang="en-US" noProof="0" dirty="0"/>
              <a:t>Service Re-use</a:t>
            </a:r>
          </a:p>
          <a:p>
            <a:pPr>
              <a:buClrTx/>
            </a:pPr>
            <a:r>
              <a:rPr lang="en-US" noProof="0" dirty="0"/>
              <a:t>Messaging </a:t>
            </a:r>
          </a:p>
          <a:p>
            <a:pPr>
              <a:buClrTx/>
            </a:pPr>
            <a:r>
              <a:rPr lang="en-US" noProof="0" dirty="0"/>
              <a:t>Complexity and composition</a:t>
            </a:r>
          </a:p>
        </p:txBody>
      </p:sp>
      <p:graphicFrame>
        <p:nvGraphicFramePr>
          <p:cNvPr id="4" name="Table 3">
            <a:extLst>
              <a:ext uri="{FF2B5EF4-FFF2-40B4-BE49-F238E27FC236}">
                <a16:creationId xmlns:a16="http://schemas.microsoft.com/office/drawing/2014/main" id="{B33F31BE-FEEB-4F79-955A-F253A1DE48FE}"/>
              </a:ext>
            </a:extLst>
          </p:cNvPr>
          <p:cNvGraphicFramePr>
            <a:graphicFrameLocks noGrp="1"/>
          </p:cNvGraphicFramePr>
          <p:nvPr>
            <p:extLst>
              <p:ext uri="{D42A27DB-BD31-4B8C-83A1-F6EECF244321}">
                <p14:modId xmlns:p14="http://schemas.microsoft.com/office/powerpoint/2010/main" val="4243482194"/>
              </p:ext>
            </p:extLst>
          </p:nvPr>
        </p:nvGraphicFramePr>
        <p:xfrm>
          <a:off x="1433745" y="3070547"/>
          <a:ext cx="9059926" cy="3064892"/>
        </p:xfrm>
        <a:graphic>
          <a:graphicData uri="http://schemas.openxmlformats.org/drawingml/2006/table">
            <a:tbl>
              <a:tblPr firstRow="1" bandRow="1">
                <a:tableStyleId>{5C22544A-7EE6-4342-B048-85BDC9FD1C3A}</a:tableStyleId>
              </a:tblPr>
              <a:tblGrid>
                <a:gridCol w="3711410">
                  <a:extLst>
                    <a:ext uri="{9D8B030D-6E8A-4147-A177-3AD203B41FA5}">
                      <a16:colId xmlns:a16="http://schemas.microsoft.com/office/drawing/2014/main" val="2284906833"/>
                    </a:ext>
                  </a:extLst>
                </a:gridCol>
                <a:gridCol w="5348516">
                  <a:extLst>
                    <a:ext uri="{9D8B030D-6E8A-4147-A177-3AD203B41FA5}">
                      <a16:colId xmlns:a16="http://schemas.microsoft.com/office/drawing/2014/main" val="3257703278"/>
                    </a:ext>
                  </a:extLst>
                </a:gridCol>
              </a:tblGrid>
              <a:tr h="474282">
                <a:tc>
                  <a:txBody>
                    <a:bodyPr/>
                    <a:lstStyle/>
                    <a:p>
                      <a:r>
                        <a:rPr lang="nl-NL" sz="1800" dirty="0"/>
                        <a:t>Architectural Design Properties</a:t>
                      </a:r>
                      <a:endParaRPr lang="x-none" sz="1800" dirty="0"/>
                    </a:p>
                  </a:txBody>
                  <a:tcPr/>
                </a:tc>
                <a:tc>
                  <a:txBody>
                    <a:bodyPr/>
                    <a:lstStyle/>
                    <a:p>
                      <a:endParaRPr lang="x-none" sz="1800"/>
                    </a:p>
                  </a:txBody>
                  <a:tcPr/>
                </a:tc>
                <a:extLst>
                  <a:ext uri="{0D108BD9-81ED-4DB2-BD59-A6C34878D82A}">
                    <a16:rowId xmlns:a16="http://schemas.microsoft.com/office/drawing/2014/main" val="2495069770"/>
                  </a:ext>
                </a:extLst>
              </a:tr>
              <a:tr h="671640">
                <a:tc>
                  <a:txBody>
                    <a:bodyPr/>
                    <a:lstStyle/>
                    <a:p>
                      <a:r>
                        <a:rPr lang="nl-NL" sz="1800" b="1" dirty="0"/>
                        <a:t>BIAN Service Domains are discrete</a:t>
                      </a:r>
                      <a:endParaRPr lang="x-none" sz="1800" b="1" dirty="0"/>
                    </a:p>
                  </a:txBody>
                  <a:tcPr/>
                </a:tc>
                <a:tc>
                  <a:txBody>
                    <a:bodyPr/>
                    <a:lstStyle/>
                    <a:p>
                      <a:r>
                        <a:rPr lang="nl-NL" sz="1800" dirty="0"/>
                        <a:t>The business role/purpose of a service partition is unique, non- overlapping and discrete</a:t>
                      </a:r>
                      <a:endParaRPr lang="x-none" sz="1800" dirty="0"/>
                    </a:p>
                  </a:txBody>
                  <a:tcPr/>
                </a:tc>
                <a:extLst>
                  <a:ext uri="{0D108BD9-81ED-4DB2-BD59-A6C34878D82A}">
                    <a16:rowId xmlns:a16="http://schemas.microsoft.com/office/drawing/2014/main" val="3278896670"/>
                  </a:ext>
                </a:extLst>
              </a:tr>
              <a:tr h="959485">
                <a:tc>
                  <a:txBody>
                    <a:bodyPr/>
                    <a:lstStyle/>
                    <a:p>
                      <a:r>
                        <a:rPr lang="nl-NL" sz="1800" b="1" dirty="0"/>
                        <a:t>BIAN Service Domains are collectively comprehensive</a:t>
                      </a:r>
                      <a:endParaRPr lang="x-none" sz="1800" b="1" dirty="0"/>
                    </a:p>
                  </a:txBody>
                  <a:tcPr/>
                </a:tc>
                <a:tc>
                  <a:txBody>
                    <a:bodyPr/>
                    <a:lstStyle/>
                    <a:p>
                      <a:r>
                        <a:rPr lang="nl-NL" sz="1800" dirty="0"/>
                        <a:t>BIAN seeks to define a complete set of service partitions. All possible financial services activity can be modeled using </a:t>
                      </a:r>
                      <a:r>
                        <a:rPr lang="nl-NL" sz="1800" dirty="0" err="1"/>
                        <a:t>the</a:t>
                      </a:r>
                      <a:r>
                        <a:rPr lang="nl-NL" sz="1800" dirty="0"/>
                        <a:t> </a:t>
                      </a:r>
                      <a:r>
                        <a:rPr lang="nl-NL" sz="1800" dirty="0" err="1"/>
                        <a:t>identified</a:t>
                      </a:r>
                      <a:r>
                        <a:rPr lang="nl-NL" sz="1800" dirty="0"/>
                        <a:t> Service Domains.</a:t>
                      </a:r>
                      <a:endParaRPr lang="x-none" sz="1800" dirty="0"/>
                    </a:p>
                  </a:txBody>
                  <a:tcPr/>
                </a:tc>
                <a:extLst>
                  <a:ext uri="{0D108BD9-81ED-4DB2-BD59-A6C34878D82A}">
                    <a16:rowId xmlns:a16="http://schemas.microsoft.com/office/drawing/2014/main" val="2891202729"/>
                  </a:ext>
                </a:extLst>
              </a:tr>
              <a:tr h="959485">
                <a:tc>
                  <a:txBody>
                    <a:bodyPr/>
                    <a:lstStyle/>
                    <a:p>
                      <a:r>
                        <a:rPr lang="nl-NL" sz="1800" b="1" dirty="0"/>
                        <a:t>BIAN Service Domains are ‘elemental’</a:t>
                      </a:r>
                      <a:endParaRPr lang="x-none" sz="1800" b="1" dirty="0"/>
                    </a:p>
                  </a:txBody>
                  <a:tcPr/>
                </a:tc>
                <a:tc>
                  <a:txBody>
                    <a:bodyPr/>
                    <a:lstStyle/>
                    <a:p>
                      <a:r>
                        <a:rPr lang="nl-NL" sz="1800" dirty="0"/>
                        <a:t>The Service Domains support a single business purpose. </a:t>
                      </a:r>
                      <a:r>
                        <a:rPr lang="nl-NL" sz="1800" dirty="0" err="1"/>
                        <a:t>They</a:t>
                      </a:r>
                      <a:r>
                        <a:rPr lang="nl-NL" sz="1800" dirty="0"/>
                        <a:t> are not made up of smaller Service Domains; </a:t>
                      </a:r>
                      <a:r>
                        <a:rPr lang="nl-NL" sz="1800" dirty="0" err="1"/>
                        <a:t>instead</a:t>
                      </a:r>
                      <a:r>
                        <a:rPr lang="nl-NL" sz="1800" dirty="0"/>
                        <a:t> </a:t>
                      </a:r>
                      <a:r>
                        <a:rPr lang="nl-NL" sz="1800" dirty="0" err="1"/>
                        <a:t>they</a:t>
                      </a:r>
                      <a:r>
                        <a:rPr lang="nl-NL" sz="1800" dirty="0"/>
                        <a:t> form a ‘peer set’.</a:t>
                      </a:r>
                      <a:endParaRPr lang="x-none" sz="1800" dirty="0"/>
                    </a:p>
                  </a:txBody>
                  <a:tcPr/>
                </a:tc>
                <a:extLst>
                  <a:ext uri="{0D108BD9-81ED-4DB2-BD59-A6C34878D82A}">
                    <a16:rowId xmlns:a16="http://schemas.microsoft.com/office/drawing/2014/main" val="2540984039"/>
                  </a:ext>
                </a:extLst>
              </a:tr>
            </a:tbl>
          </a:graphicData>
        </a:graphic>
      </p:graphicFrame>
    </p:spTree>
    <p:extLst>
      <p:ext uri="{BB962C8B-B14F-4D97-AF65-F5344CB8AC3E}">
        <p14:creationId xmlns:p14="http://schemas.microsoft.com/office/powerpoint/2010/main" val="9231956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a:xfrm>
            <a:off x="3144466" y="1342355"/>
            <a:ext cx="6624736" cy="4826746"/>
          </a:xfrm>
        </p:spPr>
        <p:txBody>
          <a:bodyPr/>
          <a:lstStyle/>
          <a:p>
            <a:r>
              <a:rPr lang="en-US" noProof="0" dirty="0"/>
              <a:t>By completing this chapter you will be able to understand:</a:t>
            </a:r>
          </a:p>
          <a:p>
            <a:endParaRPr lang="en-US" noProof="0" dirty="0"/>
          </a:p>
          <a:p>
            <a:pPr lvl="1">
              <a:buClrTx/>
            </a:pPr>
            <a:r>
              <a:rPr lang="en-US" dirty="0"/>
              <a:t>The evolution and context of BIAN</a:t>
            </a:r>
            <a:endParaRPr lang="en-US" noProof="0" dirty="0"/>
          </a:p>
          <a:p>
            <a:pPr lvl="1">
              <a:buClrTx/>
            </a:pPr>
            <a:r>
              <a:rPr lang="en-US" dirty="0"/>
              <a:t>The concept of BIAN’s capability view</a:t>
            </a:r>
          </a:p>
          <a:p>
            <a:pPr lvl="1">
              <a:buClrTx/>
            </a:pPr>
            <a:r>
              <a:rPr lang="en-US" noProof="0" dirty="0"/>
              <a:t>BIAN and its relation to other standards</a:t>
            </a:r>
          </a:p>
          <a:p>
            <a:endParaRPr lang="en-US" noProof="0" dirty="0"/>
          </a:p>
        </p:txBody>
      </p:sp>
    </p:spTree>
    <p:extLst>
      <p:ext uri="{BB962C8B-B14F-4D97-AF65-F5344CB8AC3E}">
        <p14:creationId xmlns:p14="http://schemas.microsoft.com/office/powerpoint/2010/main" val="3389190022"/>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7C46CF8-BECF-46FF-919C-A84DBEAF5C3F}"/>
              </a:ext>
            </a:extLst>
          </p:cNvPr>
          <p:cNvSpPr>
            <a:spLocks noGrp="1"/>
          </p:cNvSpPr>
          <p:nvPr>
            <p:ph type="title"/>
          </p:nvPr>
        </p:nvSpPr>
        <p:spPr/>
        <p:txBody>
          <a:bodyPr>
            <a:normAutofit/>
          </a:bodyPr>
          <a:lstStyle/>
          <a:p>
            <a:r>
              <a:rPr lang="en-US" sz="2000" b="1" cap="all" noProof="0" dirty="0"/>
              <a:t>Defining BIAN’s concept of ‘externalization’ </a:t>
            </a:r>
          </a:p>
        </p:txBody>
      </p:sp>
      <p:sp>
        <p:nvSpPr>
          <p:cNvPr id="3" name="Tijdelijke aanduiding voor tekst 2">
            <a:extLst>
              <a:ext uri="{FF2B5EF4-FFF2-40B4-BE49-F238E27FC236}">
                <a16:creationId xmlns:a16="http://schemas.microsoft.com/office/drawing/2014/main" id="{553E0265-C29D-48B3-9668-494BDECCDD18}"/>
              </a:ext>
            </a:extLst>
          </p:cNvPr>
          <p:cNvSpPr>
            <a:spLocks noGrp="1"/>
          </p:cNvSpPr>
          <p:nvPr>
            <p:ph type="body" sz="quarter" idx="10"/>
          </p:nvPr>
        </p:nvSpPr>
        <p:spPr>
          <a:xfrm>
            <a:off x="1679728" y="1044088"/>
            <a:ext cx="8834131" cy="4826746"/>
          </a:xfrm>
        </p:spPr>
        <p:txBody>
          <a:bodyPr/>
          <a:lstStyle/>
          <a:p>
            <a:r>
              <a:rPr lang="en-US" noProof="0" dirty="0"/>
              <a:t>“Externalization is a consideration that is particular to service-based design where each service center has a unique and narrowly defined or ‘elemental 'business role. It then delegates a potentially wide range of activities to other service centers with their own functional specializations. </a:t>
            </a:r>
          </a:p>
        </p:txBody>
      </p:sp>
      <p:pic>
        <p:nvPicPr>
          <p:cNvPr id="4" name="Afbeelding 3">
            <a:extLst>
              <a:ext uri="{FF2B5EF4-FFF2-40B4-BE49-F238E27FC236}">
                <a16:creationId xmlns:a16="http://schemas.microsoft.com/office/drawing/2014/main" id="{BAF28EB0-CBEB-41A0-8453-0F5780A45723}"/>
              </a:ext>
            </a:extLst>
          </p:cNvPr>
          <p:cNvPicPr>
            <a:picLocks noChangeAspect="1"/>
          </p:cNvPicPr>
          <p:nvPr/>
        </p:nvPicPr>
        <p:blipFill>
          <a:blip r:embed="rId3"/>
          <a:stretch>
            <a:fillRect/>
          </a:stretch>
        </p:blipFill>
        <p:spPr>
          <a:xfrm>
            <a:off x="1920330" y="2350468"/>
            <a:ext cx="8104664" cy="3800678"/>
          </a:xfrm>
          <a:prstGeom prst="rect">
            <a:avLst/>
          </a:prstGeom>
          <a:effectLst>
            <a:outerShdw blurRad="50800" dist="38100" dir="8100000" algn="tr" rotWithShape="0">
              <a:prstClr val="black">
                <a:alpha val="40000"/>
              </a:prstClr>
            </a:outerShdw>
          </a:effectLst>
        </p:spPr>
      </p:pic>
      <p:sp>
        <p:nvSpPr>
          <p:cNvPr id="5" name="Rectangle 4">
            <a:extLst>
              <a:ext uri="{FF2B5EF4-FFF2-40B4-BE49-F238E27FC236}">
                <a16:creationId xmlns:a16="http://schemas.microsoft.com/office/drawing/2014/main" id="{D5649A15-B6B5-4D3E-B32F-9B9F2A1703C8}"/>
              </a:ext>
            </a:extLst>
          </p:cNvPr>
          <p:cNvSpPr/>
          <p:nvPr/>
        </p:nvSpPr>
        <p:spPr>
          <a:xfrm>
            <a:off x="2352378" y="6151145"/>
            <a:ext cx="4311758" cy="338554"/>
          </a:xfrm>
          <a:prstGeom prst="rect">
            <a:avLst/>
          </a:prstGeom>
        </p:spPr>
        <p:txBody>
          <a:bodyPr wrap="none">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Point solutions environment: Legacy re-alignment</a:t>
            </a:r>
            <a:endParaRPr kumimoji="0" lang="x-none" sz="136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7" name="Picture 7">
            <a:extLst>
              <a:ext uri="{FF2B5EF4-FFF2-40B4-BE49-F238E27FC236}">
                <a16:creationId xmlns:a16="http://schemas.microsoft.com/office/drawing/2014/main" id="{7CEB372B-25FA-4358-AF2D-915DA097094B}"/>
              </a:ext>
            </a:extLst>
          </p:cNvPr>
          <p:cNvPicPr>
            <a:picLocks noChangeAspect="1"/>
          </p:cNvPicPr>
          <p:nvPr/>
        </p:nvPicPr>
        <p:blipFill>
          <a:blip r:embed="rId4"/>
          <a:stretch>
            <a:fillRect/>
          </a:stretch>
        </p:blipFill>
        <p:spPr>
          <a:xfrm>
            <a:off x="609680" y="6558947"/>
            <a:ext cx="242309" cy="224435"/>
          </a:xfrm>
          <a:prstGeom prst="rect">
            <a:avLst/>
          </a:prstGeom>
        </p:spPr>
      </p:pic>
      <p:sp>
        <p:nvSpPr>
          <p:cNvPr id="8" name="Text Placeholder 15">
            <a:extLst>
              <a:ext uri="{FF2B5EF4-FFF2-40B4-BE49-F238E27FC236}">
                <a16:creationId xmlns:a16="http://schemas.microsoft.com/office/drawing/2014/main" id="{786BF11F-CB4D-443C-B207-F35818A72D6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23</a:t>
            </a:r>
            <a:endParaRPr lang="en-GB" dirty="0"/>
          </a:p>
        </p:txBody>
      </p:sp>
    </p:spTree>
    <p:extLst>
      <p:ext uri="{BB962C8B-B14F-4D97-AF65-F5344CB8AC3E}">
        <p14:creationId xmlns:p14="http://schemas.microsoft.com/office/powerpoint/2010/main" val="3474651472"/>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7C46CF8-BECF-46FF-919C-A84DBEAF5C3F}"/>
              </a:ext>
            </a:extLst>
          </p:cNvPr>
          <p:cNvSpPr>
            <a:spLocks noGrp="1"/>
          </p:cNvSpPr>
          <p:nvPr>
            <p:ph type="title"/>
          </p:nvPr>
        </p:nvSpPr>
        <p:spPr/>
        <p:txBody>
          <a:bodyPr>
            <a:normAutofit/>
          </a:bodyPr>
          <a:lstStyle/>
          <a:p>
            <a:r>
              <a:rPr lang="en-US" sz="2000" b="1" cap="all" noProof="0" dirty="0"/>
              <a:t>Defining BIAN’s concept of ‘externalization’ </a:t>
            </a:r>
          </a:p>
        </p:txBody>
      </p:sp>
      <p:pic>
        <p:nvPicPr>
          <p:cNvPr id="4" name="Afbeelding 3">
            <a:extLst>
              <a:ext uri="{FF2B5EF4-FFF2-40B4-BE49-F238E27FC236}">
                <a16:creationId xmlns:a16="http://schemas.microsoft.com/office/drawing/2014/main" id="{BAF28EB0-CBEB-41A0-8453-0F5780A45723}"/>
              </a:ext>
            </a:extLst>
          </p:cNvPr>
          <p:cNvPicPr>
            <a:picLocks noChangeAspect="1"/>
          </p:cNvPicPr>
          <p:nvPr/>
        </p:nvPicPr>
        <p:blipFill>
          <a:blip r:embed="rId3"/>
          <a:stretch>
            <a:fillRect/>
          </a:stretch>
        </p:blipFill>
        <p:spPr>
          <a:xfrm>
            <a:off x="413020" y="766292"/>
            <a:ext cx="11482801" cy="5384854"/>
          </a:xfrm>
          <a:prstGeom prst="rect">
            <a:avLst/>
          </a:prstGeom>
          <a:effectLst>
            <a:outerShdw blurRad="50800" dist="38100" dir="8100000" algn="tr" rotWithShape="0">
              <a:prstClr val="black">
                <a:alpha val="40000"/>
              </a:prstClr>
            </a:outerShdw>
          </a:effectLst>
        </p:spPr>
      </p:pic>
      <p:sp>
        <p:nvSpPr>
          <p:cNvPr id="5" name="Rectangle 4">
            <a:extLst>
              <a:ext uri="{FF2B5EF4-FFF2-40B4-BE49-F238E27FC236}">
                <a16:creationId xmlns:a16="http://schemas.microsoft.com/office/drawing/2014/main" id="{D5649A15-B6B5-4D3E-B32F-9B9F2A1703C8}"/>
              </a:ext>
            </a:extLst>
          </p:cNvPr>
          <p:cNvSpPr/>
          <p:nvPr/>
        </p:nvSpPr>
        <p:spPr>
          <a:xfrm>
            <a:off x="2352378" y="6151145"/>
            <a:ext cx="4311758" cy="338554"/>
          </a:xfrm>
          <a:prstGeom prst="rect">
            <a:avLst/>
          </a:prstGeom>
        </p:spPr>
        <p:txBody>
          <a:bodyPr wrap="none">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Point solutions environment: Legacy re-alignment</a:t>
            </a:r>
            <a:endParaRPr kumimoji="0" lang="x-none" sz="1360" b="0" i="0" u="none" strike="noStrike" kern="1200" cap="none" spc="0" normalizeH="0" baseline="0" noProof="0" dirty="0">
              <a:ln>
                <a:noFill/>
              </a:ln>
              <a:solidFill>
                <a:srgbClr val="000000"/>
              </a:solidFill>
              <a:effectLst/>
              <a:uLnTx/>
              <a:uFillTx/>
              <a:latin typeface="Calibri"/>
              <a:ea typeface="+mn-ea"/>
              <a:cs typeface="+mn-cs"/>
            </a:endParaRPr>
          </a:p>
        </p:txBody>
      </p:sp>
      <p:sp>
        <p:nvSpPr>
          <p:cNvPr id="8" name="Round Same Side Corner Rectangle 7">
            <a:extLst>
              <a:ext uri="{FF2B5EF4-FFF2-40B4-BE49-F238E27FC236}">
                <a16:creationId xmlns:a16="http://schemas.microsoft.com/office/drawing/2014/main" id="{D4C4BD97-32D6-024A-8B6C-27D38DB78DE8}"/>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 name="Graphic 8" descr="Research">
            <a:extLst>
              <a:ext uri="{FF2B5EF4-FFF2-40B4-BE49-F238E27FC236}">
                <a16:creationId xmlns:a16="http://schemas.microsoft.com/office/drawing/2014/main" id="{E5B036D8-A433-0347-BD92-DDCAFAA5F33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2762576232"/>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FEC0F2F-D9EB-4B28-A199-DE261EFBB8C7}"/>
              </a:ext>
            </a:extLst>
          </p:cNvPr>
          <p:cNvSpPr>
            <a:spLocks noGrp="1"/>
          </p:cNvSpPr>
          <p:nvPr>
            <p:ph type="title"/>
          </p:nvPr>
        </p:nvSpPr>
        <p:spPr/>
        <p:txBody>
          <a:bodyPr>
            <a:normAutofit/>
          </a:bodyPr>
          <a:lstStyle/>
          <a:p>
            <a:r>
              <a:rPr lang="en-US" sz="2000" b="1" cap="all" noProof="0" dirty="0"/>
              <a:t>Defining BIAN’s concept of ‘externalization’ </a:t>
            </a:r>
          </a:p>
        </p:txBody>
      </p:sp>
      <p:sp>
        <p:nvSpPr>
          <p:cNvPr id="3" name="Tijdelijke aanduiding voor tekst 2">
            <a:extLst>
              <a:ext uri="{FF2B5EF4-FFF2-40B4-BE49-F238E27FC236}">
                <a16:creationId xmlns:a16="http://schemas.microsoft.com/office/drawing/2014/main" id="{AE777E4E-7FEA-46D5-8992-6C4AF7C82F8D}"/>
              </a:ext>
            </a:extLst>
          </p:cNvPr>
          <p:cNvSpPr>
            <a:spLocks noGrp="1"/>
          </p:cNvSpPr>
          <p:nvPr>
            <p:ph type="body" sz="quarter" idx="10"/>
          </p:nvPr>
        </p:nvSpPr>
        <p:spPr>
          <a:xfrm>
            <a:off x="1679729" y="1414363"/>
            <a:ext cx="8834131" cy="4826746"/>
          </a:xfrm>
        </p:spPr>
        <p:txBody>
          <a:bodyPr/>
          <a:lstStyle/>
          <a:p>
            <a:r>
              <a:rPr lang="en-US" b="1" noProof="0" dirty="0"/>
              <a:t>Externalization in business application design</a:t>
            </a:r>
            <a:r>
              <a:rPr lang="en-US" noProof="0" dirty="0"/>
              <a:t>: the mapping of the service Domain capability partitions to the scope of business applications. </a:t>
            </a:r>
          </a:p>
          <a:p>
            <a:endParaRPr lang="en-US" noProof="0" dirty="0"/>
          </a:p>
          <a:p>
            <a:r>
              <a:rPr lang="en-US" b="1" noProof="0" dirty="0"/>
              <a:t>From Business to technical architecture – mapping Service Domains</a:t>
            </a:r>
          </a:p>
          <a:p>
            <a:r>
              <a:rPr lang="en-US" noProof="0" dirty="0"/>
              <a:t>The Service Domains map to the technical architecture will vary for different technical environments, broadly reflecting different levels of service enablement. </a:t>
            </a:r>
          </a:p>
          <a:p>
            <a:endParaRPr lang="en-US" noProof="0" dirty="0"/>
          </a:p>
          <a:p>
            <a:r>
              <a:rPr lang="en-US" b="1" noProof="0" dirty="0"/>
              <a:t>3 mapping arrangements:</a:t>
            </a:r>
          </a:p>
          <a:p>
            <a:pPr>
              <a:buClrTx/>
            </a:pPr>
            <a:r>
              <a:rPr lang="en-US" noProof="0" dirty="0"/>
              <a:t>Many to One</a:t>
            </a:r>
          </a:p>
          <a:p>
            <a:pPr>
              <a:buClrTx/>
            </a:pPr>
            <a:r>
              <a:rPr lang="en-US" noProof="0" dirty="0"/>
              <a:t>One to Many</a:t>
            </a:r>
          </a:p>
          <a:p>
            <a:pPr>
              <a:buClrTx/>
            </a:pPr>
            <a:r>
              <a:rPr lang="en-US" noProof="0" dirty="0"/>
              <a:t>One to One</a:t>
            </a:r>
          </a:p>
        </p:txBody>
      </p:sp>
    </p:spTree>
    <p:extLst>
      <p:ext uri="{BB962C8B-B14F-4D97-AF65-F5344CB8AC3E}">
        <p14:creationId xmlns:p14="http://schemas.microsoft.com/office/powerpoint/2010/main" val="624642061"/>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Snip Same Side Corner Rectangle 75"/>
          <p:cNvSpPr/>
          <p:nvPr/>
        </p:nvSpPr>
        <p:spPr bwMode="auto">
          <a:xfrm>
            <a:off x="2645897" y="2920367"/>
            <a:ext cx="1194353" cy="1499294"/>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sp>
        <p:nvSpPr>
          <p:cNvPr id="130" name="Rectangle 129"/>
          <p:cNvSpPr/>
          <p:nvPr/>
        </p:nvSpPr>
        <p:spPr>
          <a:xfrm>
            <a:off x="3846732" y="3231661"/>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31" name="Block Arc 130"/>
          <p:cNvSpPr/>
          <p:nvPr/>
        </p:nvSpPr>
        <p:spPr>
          <a:xfrm rot="16200000">
            <a:off x="3980960" y="3157749"/>
            <a:ext cx="184987" cy="178838"/>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57" name="Rectangle 156"/>
          <p:cNvSpPr/>
          <p:nvPr/>
        </p:nvSpPr>
        <p:spPr>
          <a:xfrm>
            <a:off x="3846732" y="3402180"/>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28" name="Oval 127"/>
          <p:cNvSpPr/>
          <p:nvPr/>
        </p:nvSpPr>
        <p:spPr bwMode="gray">
          <a:xfrm>
            <a:off x="3983219" y="3359483"/>
            <a:ext cx="115757" cy="11575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1" name="Rectangle 160"/>
          <p:cNvSpPr/>
          <p:nvPr/>
        </p:nvSpPr>
        <p:spPr>
          <a:xfrm>
            <a:off x="3846732" y="3572048"/>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2" name="Block Arc 161"/>
          <p:cNvSpPr/>
          <p:nvPr/>
        </p:nvSpPr>
        <p:spPr>
          <a:xfrm rot="16200000">
            <a:off x="3980960" y="3498136"/>
            <a:ext cx="184987" cy="178838"/>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4" name="Rectangle 163"/>
          <p:cNvSpPr/>
          <p:nvPr/>
        </p:nvSpPr>
        <p:spPr>
          <a:xfrm>
            <a:off x="3846732" y="3742567"/>
            <a:ext cx="139154" cy="32188"/>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5" name="Oval 164"/>
          <p:cNvSpPr/>
          <p:nvPr/>
        </p:nvSpPr>
        <p:spPr bwMode="gray">
          <a:xfrm>
            <a:off x="3983219" y="3699869"/>
            <a:ext cx="115757" cy="11575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7" name="Rectangle 166"/>
          <p:cNvSpPr/>
          <p:nvPr/>
        </p:nvSpPr>
        <p:spPr>
          <a:xfrm>
            <a:off x="3846732" y="3912434"/>
            <a:ext cx="139154" cy="32188"/>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8" name="Block Arc 167"/>
          <p:cNvSpPr/>
          <p:nvPr/>
        </p:nvSpPr>
        <p:spPr>
          <a:xfrm rot="16200000">
            <a:off x="3980960" y="3838522"/>
            <a:ext cx="184987" cy="178838"/>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70" name="Rectangle 169"/>
          <p:cNvSpPr/>
          <p:nvPr/>
        </p:nvSpPr>
        <p:spPr>
          <a:xfrm>
            <a:off x="3846732" y="4082955"/>
            <a:ext cx="139154" cy="32188"/>
          </a:xfrm>
          <a:prstGeom prst="rect">
            <a:avLst/>
          </a:prstGeom>
          <a:solidFill>
            <a:schemeClr val="bg1"/>
          </a:solidFill>
          <a:ln w="190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71" name="Oval 170"/>
          <p:cNvSpPr/>
          <p:nvPr/>
        </p:nvSpPr>
        <p:spPr bwMode="gray">
          <a:xfrm>
            <a:off x="3983219" y="4040258"/>
            <a:ext cx="115757" cy="115756"/>
          </a:xfrm>
          <a:prstGeom prst="ellipse">
            <a:avLst/>
          </a:prstGeom>
          <a:solidFill>
            <a:schemeClr val="bg1"/>
          </a:solidFill>
          <a:ln w="19050" cap="flat" cmpd="sng" algn="ctr">
            <a:solidFill>
              <a:schemeClr val="tx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90" name="Rectangle 189"/>
          <p:cNvSpPr/>
          <p:nvPr/>
        </p:nvSpPr>
        <p:spPr>
          <a:xfrm flipH="1">
            <a:off x="2505365" y="3232413"/>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91" name="Block Arc 190"/>
          <p:cNvSpPr/>
          <p:nvPr/>
        </p:nvSpPr>
        <p:spPr>
          <a:xfrm rot="5400000" flipH="1">
            <a:off x="2325305" y="3158500"/>
            <a:ext cx="184987" cy="178838"/>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8" name="Rectangle 187"/>
          <p:cNvSpPr/>
          <p:nvPr/>
        </p:nvSpPr>
        <p:spPr>
          <a:xfrm flipH="1">
            <a:off x="2505365" y="3402932"/>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9" name="Oval 188"/>
          <p:cNvSpPr/>
          <p:nvPr/>
        </p:nvSpPr>
        <p:spPr bwMode="gray">
          <a:xfrm flipH="1">
            <a:off x="2392276" y="3360234"/>
            <a:ext cx="115757" cy="11575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6" name="Rectangle 185"/>
          <p:cNvSpPr/>
          <p:nvPr/>
        </p:nvSpPr>
        <p:spPr>
          <a:xfrm flipH="1">
            <a:off x="2505365" y="3572799"/>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7" name="Block Arc 186"/>
          <p:cNvSpPr/>
          <p:nvPr/>
        </p:nvSpPr>
        <p:spPr>
          <a:xfrm rot="5400000" flipH="1">
            <a:off x="2325305" y="3498887"/>
            <a:ext cx="184987" cy="178838"/>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4" name="Rectangle 183"/>
          <p:cNvSpPr/>
          <p:nvPr/>
        </p:nvSpPr>
        <p:spPr>
          <a:xfrm flipH="1">
            <a:off x="2505365" y="3743318"/>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5" name="Oval 184"/>
          <p:cNvSpPr/>
          <p:nvPr/>
        </p:nvSpPr>
        <p:spPr bwMode="gray">
          <a:xfrm flipH="1">
            <a:off x="2392276" y="3700621"/>
            <a:ext cx="115757" cy="11575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2" name="Rectangle 181"/>
          <p:cNvSpPr/>
          <p:nvPr/>
        </p:nvSpPr>
        <p:spPr>
          <a:xfrm flipH="1">
            <a:off x="2505365" y="3913186"/>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3" name="Block Arc 182"/>
          <p:cNvSpPr/>
          <p:nvPr/>
        </p:nvSpPr>
        <p:spPr>
          <a:xfrm rot="5400000" flipH="1">
            <a:off x="2325305" y="3839273"/>
            <a:ext cx="184987" cy="178838"/>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0" name="Rectangle 179"/>
          <p:cNvSpPr/>
          <p:nvPr/>
        </p:nvSpPr>
        <p:spPr>
          <a:xfrm flipH="1">
            <a:off x="2505365" y="4083707"/>
            <a:ext cx="139154" cy="32188"/>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81" name="Oval 180"/>
          <p:cNvSpPr/>
          <p:nvPr/>
        </p:nvSpPr>
        <p:spPr bwMode="gray">
          <a:xfrm flipH="1">
            <a:off x="2392276" y="4041009"/>
            <a:ext cx="115757" cy="11575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193" name="Curved Connector 192"/>
          <p:cNvCxnSpPr>
            <a:cxnSpLocks/>
          </p:cNvCxnSpPr>
          <p:nvPr/>
        </p:nvCxnSpPr>
        <p:spPr bwMode="auto">
          <a:xfrm rot="10800000" flipV="1">
            <a:off x="2658732" y="3212602"/>
            <a:ext cx="127059" cy="38117"/>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194" name="Curved Connector 193"/>
          <p:cNvCxnSpPr>
            <a:cxnSpLocks/>
          </p:cNvCxnSpPr>
          <p:nvPr/>
        </p:nvCxnSpPr>
        <p:spPr bwMode="auto">
          <a:xfrm rot="10800000" flipV="1">
            <a:off x="2644520" y="3365073"/>
            <a:ext cx="141271" cy="53952"/>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195" name="Curved Connector 194"/>
          <p:cNvCxnSpPr>
            <a:cxnSpLocks/>
          </p:cNvCxnSpPr>
          <p:nvPr/>
        </p:nvCxnSpPr>
        <p:spPr bwMode="auto">
          <a:xfrm>
            <a:off x="3605320" y="3212604"/>
            <a:ext cx="241412" cy="3515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96" name="Curved Connector 195"/>
          <p:cNvCxnSpPr>
            <a:cxnSpLocks/>
          </p:cNvCxnSpPr>
          <p:nvPr/>
        </p:nvCxnSpPr>
        <p:spPr bwMode="auto">
          <a:xfrm rot="10800000" flipV="1">
            <a:off x="2644520" y="3517544"/>
            <a:ext cx="141271" cy="71348"/>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203" name="Curved Connector 202"/>
          <p:cNvCxnSpPr>
            <a:stCxn id="184" idx="1"/>
          </p:cNvCxnSpPr>
          <p:nvPr/>
        </p:nvCxnSpPr>
        <p:spPr bwMode="auto">
          <a:xfrm>
            <a:off x="2644520" y="3759412"/>
            <a:ext cx="214330" cy="195910"/>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206" name="Curved Connector 205"/>
          <p:cNvCxnSpPr>
            <a:stCxn id="182" idx="1"/>
          </p:cNvCxnSpPr>
          <p:nvPr/>
        </p:nvCxnSpPr>
        <p:spPr bwMode="auto">
          <a:xfrm>
            <a:off x="2644520" y="3929280"/>
            <a:ext cx="214330" cy="178513"/>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209" name="Curved Connector 208"/>
          <p:cNvCxnSpPr>
            <a:stCxn id="180" idx="1"/>
          </p:cNvCxnSpPr>
          <p:nvPr/>
        </p:nvCxnSpPr>
        <p:spPr bwMode="auto">
          <a:xfrm>
            <a:off x="2644520" y="4099801"/>
            <a:ext cx="214330" cy="7992"/>
          </a:xfrm>
          <a:prstGeom prst="curvedConnector3">
            <a:avLst>
              <a:gd name="adj1" fmla="val 50000"/>
            </a:avLst>
          </a:prstGeom>
          <a:solidFill>
            <a:schemeClr val="accent1"/>
          </a:solidFill>
          <a:ln w="38100" cap="flat" cmpd="sng" algn="ctr">
            <a:solidFill>
              <a:schemeClr val="tx1"/>
            </a:solidFill>
            <a:prstDash val="solid"/>
            <a:round/>
            <a:headEnd type="none" w="med" len="med"/>
            <a:tailEnd type="none" w="med" len="med"/>
          </a:ln>
          <a:effectLst/>
        </p:spPr>
      </p:cxnSp>
      <p:cxnSp>
        <p:nvCxnSpPr>
          <p:cNvPr id="212" name="Curved Connector 211"/>
          <p:cNvCxnSpPr>
            <a:cxnSpLocks/>
          </p:cNvCxnSpPr>
          <p:nvPr/>
        </p:nvCxnSpPr>
        <p:spPr bwMode="auto">
          <a:xfrm flipV="1">
            <a:off x="3656143" y="3928530"/>
            <a:ext cx="349412" cy="26792"/>
          </a:xfrm>
          <a:prstGeom prst="curvedConnector3">
            <a:avLst>
              <a:gd name="adj1" fmla="val 50000"/>
            </a:avLst>
          </a:prstGeom>
          <a:solidFill>
            <a:schemeClr val="accent1"/>
          </a:solidFill>
          <a:ln w="38100" cap="flat" cmpd="sng" algn="ctr">
            <a:solidFill>
              <a:srgbClr val="FF0000"/>
            </a:solidFill>
            <a:prstDash val="sysDash"/>
            <a:round/>
            <a:headEnd type="none" w="med" len="med"/>
            <a:tailEnd type="none" w="med" len="med"/>
          </a:ln>
          <a:effectLst/>
        </p:spPr>
      </p:cxnSp>
      <p:cxnSp>
        <p:nvCxnSpPr>
          <p:cNvPr id="215" name="Curved Connector 214"/>
          <p:cNvCxnSpPr>
            <a:endCxn id="170" idx="1"/>
          </p:cNvCxnSpPr>
          <p:nvPr/>
        </p:nvCxnSpPr>
        <p:spPr bwMode="auto">
          <a:xfrm flipV="1">
            <a:off x="3656144" y="4099050"/>
            <a:ext cx="190588" cy="874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18" name="Curved Connector 217"/>
          <p:cNvCxnSpPr>
            <a:cxnSpLocks/>
          </p:cNvCxnSpPr>
          <p:nvPr/>
        </p:nvCxnSpPr>
        <p:spPr bwMode="auto">
          <a:xfrm>
            <a:off x="3605320" y="3365074"/>
            <a:ext cx="241412" cy="22306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19" name="Curved Connector 218"/>
          <p:cNvCxnSpPr>
            <a:cxnSpLocks/>
          </p:cNvCxnSpPr>
          <p:nvPr/>
        </p:nvCxnSpPr>
        <p:spPr bwMode="auto">
          <a:xfrm>
            <a:off x="3605320" y="3212603"/>
            <a:ext cx="241412" cy="20567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20" name="Curved Connector 219"/>
          <p:cNvCxnSpPr>
            <a:cxnSpLocks/>
          </p:cNvCxnSpPr>
          <p:nvPr/>
        </p:nvCxnSpPr>
        <p:spPr bwMode="auto">
          <a:xfrm>
            <a:off x="3605320" y="3517545"/>
            <a:ext cx="241412" cy="241117"/>
          </a:xfrm>
          <a:prstGeom prst="curvedConnector3">
            <a:avLst>
              <a:gd name="adj1" fmla="val 50000"/>
            </a:avLst>
          </a:prstGeom>
          <a:solidFill>
            <a:schemeClr val="accent1"/>
          </a:solidFill>
          <a:ln w="38100" cap="flat" cmpd="sng" algn="ctr">
            <a:solidFill>
              <a:srgbClr val="FF0000"/>
            </a:solidFill>
            <a:prstDash val="sysDash"/>
            <a:round/>
            <a:headEnd type="none" w="med" len="med"/>
            <a:tailEnd type="none" w="med" len="med"/>
          </a:ln>
          <a:effectLst/>
        </p:spPr>
      </p:cxnSp>
      <p:sp>
        <p:nvSpPr>
          <p:cNvPr id="229" name="Snip Same Side Corner Rectangle 228"/>
          <p:cNvSpPr/>
          <p:nvPr/>
        </p:nvSpPr>
        <p:spPr bwMode="auto">
          <a:xfrm>
            <a:off x="4704249" y="2921135"/>
            <a:ext cx="1194353" cy="1499294"/>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 name="Group 171"/>
          <p:cNvGrpSpPr/>
          <p:nvPr/>
        </p:nvGrpSpPr>
        <p:grpSpPr>
          <a:xfrm>
            <a:off x="5905084" y="3155443"/>
            <a:ext cx="316140" cy="1001339"/>
            <a:chOff x="2406650" y="3637799"/>
            <a:chExt cx="315994" cy="1000876"/>
          </a:xfrm>
        </p:grpSpPr>
        <p:grpSp>
          <p:nvGrpSpPr>
            <p:cNvPr id="3" name="Group 157"/>
            <p:cNvGrpSpPr/>
            <p:nvPr/>
          </p:nvGrpSpPr>
          <p:grpSpPr>
            <a:xfrm>
              <a:off x="2406650" y="3637799"/>
              <a:ext cx="315994" cy="184901"/>
              <a:chOff x="2400300" y="3637799"/>
              <a:chExt cx="315994" cy="184901"/>
            </a:xfrm>
          </p:grpSpPr>
          <p:sp>
            <p:nvSpPr>
              <p:cNvPr id="266" name="Rectangle 265"/>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67" name="Block Arc 266"/>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 name="Group 158"/>
            <p:cNvGrpSpPr/>
            <p:nvPr/>
          </p:nvGrpSpPr>
          <p:grpSpPr>
            <a:xfrm>
              <a:off x="2406650" y="3842513"/>
              <a:ext cx="252127" cy="115702"/>
              <a:chOff x="2400300" y="3840348"/>
              <a:chExt cx="252127" cy="115702"/>
            </a:xfrm>
          </p:grpSpPr>
          <p:sp>
            <p:nvSpPr>
              <p:cNvPr id="264" name="Rectangle 263"/>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65" name="Oval 264"/>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 name="Group 159"/>
            <p:cNvGrpSpPr/>
            <p:nvPr/>
          </p:nvGrpSpPr>
          <p:grpSpPr>
            <a:xfrm>
              <a:off x="2406650" y="3978028"/>
              <a:ext cx="315994" cy="184901"/>
              <a:chOff x="2400300" y="3637799"/>
              <a:chExt cx="315994" cy="184901"/>
            </a:xfrm>
          </p:grpSpPr>
          <p:sp>
            <p:nvSpPr>
              <p:cNvPr id="262" name="Rectangle 261"/>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63" name="Block Arc 262"/>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 name="Group 162"/>
            <p:cNvGrpSpPr/>
            <p:nvPr/>
          </p:nvGrpSpPr>
          <p:grpSpPr>
            <a:xfrm>
              <a:off x="2406650" y="4182742"/>
              <a:ext cx="252127" cy="115702"/>
              <a:chOff x="2400300" y="3840348"/>
              <a:chExt cx="252127" cy="115702"/>
            </a:xfrm>
          </p:grpSpPr>
          <p:sp>
            <p:nvSpPr>
              <p:cNvPr id="260" name="Rectangle 259"/>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61" name="Oval 260"/>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 name="Group 165"/>
            <p:cNvGrpSpPr/>
            <p:nvPr/>
          </p:nvGrpSpPr>
          <p:grpSpPr>
            <a:xfrm>
              <a:off x="2406650" y="4318257"/>
              <a:ext cx="315994" cy="184901"/>
              <a:chOff x="2400300" y="3637799"/>
              <a:chExt cx="315994" cy="184901"/>
            </a:xfrm>
          </p:grpSpPr>
          <p:sp>
            <p:nvSpPr>
              <p:cNvPr id="258" name="Rectangle 257"/>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59" name="Block Arc 258"/>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 name="Group 168"/>
            <p:cNvGrpSpPr/>
            <p:nvPr/>
          </p:nvGrpSpPr>
          <p:grpSpPr>
            <a:xfrm>
              <a:off x="2406650" y="4522973"/>
              <a:ext cx="252127" cy="115702"/>
              <a:chOff x="2400300" y="3840348"/>
              <a:chExt cx="252127" cy="115702"/>
            </a:xfrm>
          </p:grpSpPr>
          <p:sp>
            <p:nvSpPr>
              <p:cNvPr id="256" name="Rectangle 255"/>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57" name="Oval 256"/>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9" name="Group 172"/>
          <p:cNvGrpSpPr/>
          <p:nvPr/>
        </p:nvGrpSpPr>
        <p:grpSpPr>
          <a:xfrm flipH="1">
            <a:off x="4386732" y="3156194"/>
            <a:ext cx="316140" cy="1001339"/>
            <a:chOff x="2406650" y="3637799"/>
            <a:chExt cx="315994" cy="1000876"/>
          </a:xfrm>
        </p:grpSpPr>
        <p:grpSp>
          <p:nvGrpSpPr>
            <p:cNvPr id="10" name="Group 157"/>
            <p:cNvGrpSpPr/>
            <p:nvPr/>
          </p:nvGrpSpPr>
          <p:grpSpPr>
            <a:xfrm>
              <a:off x="2406650" y="3637799"/>
              <a:ext cx="315994" cy="184901"/>
              <a:chOff x="2400300" y="3637799"/>
              <a:chExt cx="315994" cy="184901"/>
            </a:xfrm>
          </p:grpSpPr>
          <p:sp>
            <p:nvSpPr>
              <p:cNvPr id="248" name="Rectangle 247"/>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49" name="Block Arc 248"/>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1" name="Group 158"/>
            <p:cNvGrpSpPr/>
            <p:nvPr/>
          </p:nvGrpSpPr>
          <p:grpSpPr>
            <a:xfrm>
              <a:off x="2406650" y="3842513"/>
              <a:ext cx="252127" cy="115702"/>
              <a:chOff x="2400300" y="3840348"/>
              <a:chExt cx="252127" cy="115702"/>
            </a:xfrm>
          </p:grpSpPr>
          <p:sp>
            <p:nvSpPr>
              <p:cNvPr id="246" name="Rectangle 245"/>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47" name="Oval 246"/>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2" name="Group 159"/>
            <p:cNvGrpSpPr/>
            <p:nvPr/>
          </p:nvGrpSpPr>
          <p:grpSpPr>
            <a:xfrm>
              <a:off x="2406650" y="3978028"/>
              <a:ext cx="315994" cy="184901"/>
              <a:chOff x="2400300" y="3637799"/>
              <a:chExt cx="315994" cy="184901"/>
            </a:xfrm>
          </p:grpSpPr>
          <p:sp>
            <p:nvSpPr>
              <p:cNvPr id="244" name="Rectangle 243"/>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45" name="Block Arc 244"/>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 name="Group 162"/>
            <p:cNvGrpSpPr/>
            <p:nvPr/>
          </p:nvGrpSpPr>
          <p:grpSpPr>
            <a:xfrm>
              <a:off x="2406650" y="4182742"/>
              <a:ext cx="252127" cy="115702"/>
              <a:chOff x="2400300" y="3840348"/>
              <a:chExt cx="252127" cy="115702"/>
            </a:xfrm>
          </p:grpSpPr>
          <p:sp>
            <p:nvSpPr>
              <p:cNvPr id="242" name="Rectangle 241"/>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43" name="Oval 242"/>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4" name="Group 165"/>
            <p:cNvGrpSpPr/>
            <p:nvPr/>
          </p:nvGrpSpPr>
          <p:grpSpPr>
            <a:xfrm>
              <a:off x="2406650" y="4318257"/>
              <a:ext cx="315994" cy="184901"/>
              <a:chOff x="2400300" y="3637799"/>
              <a:chExt cx="315994" cy="184901"/>
            </a:xfrm>
          </p:grpSpPr>
          <p:sp>
            <p:nvSpPr>
              <p:cNvPr id="240" name="Rectangle 239"/>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41" name="Block Arc 240"/>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 name="Group 168"/>
            <p:cNvGrpSpPr/>
            <p:nvPr/>
          </p:nvGrpSpPr>
          <p:grpSpPr>
            <a:xfrm>
              <a:off x="2406650" y="4522973"/>
              <a:ext cx="252127" cy="115702"/>
              <a:chOff x="2400300" y="3840348"/>
              <a:chExt cx="252127" cy="115702"/>
            </a:xfrm>
          </p:grpSpPr>
          <p:sp>
            <p:nvSpPr>
              <p:cNvPr id="238" name="Rectangle 237"/>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39" name="Oval 238"/>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268" name="Rectangle 267"/>
          <p:cNvSpPr/>
          <p:nvPr/>
        </p:nvSpPr>
        <p:spPr bwMode="auto">
          <a:xfrm>
            <a:off x="4999790" y="3099018"/>
            <a:ext cx="609882" cy="1117349"/>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270" name="Curved Connector 269"/>
          <p:cNvCxnSpPr>
            <a:stCxn id="377" idx="1"/>
          </p:cNvCxnSpPr>
          <p:nvPr/>
        </p:nvCxnSpPr>
        <p:spPr bwMode="auto">
          <a:xfrm rot="10800000">
            <a:off x="4702872" y="3249276"/>
            <a:ext cx="192095" cy="379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1" name="Curved Connector 270"/>
          <p:cNvCxnSpPr>
            <a:stCxn id="378" idx="1"/>
          </p:cNvCxnSpPr>
          <p:nvPr/>
        </p:nvCxnSpPr>
        <p:spPr bwMode="auto">
          <a:xfrm rot="10800000">
            <a:off x="4702872" y="3419794"/>
            <a:ext cx="192095" cy="1643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2" name="Curved Connector 271"/>
          <p:cNvCxnSpPr>
            <a:stCxn id="383" idx="3"/>
          </p:cNvCxnSpPr>
          <p:nvPr/>
        </p:nvCxnSpPr>
        <p:spPr bwMode="auto">
          <a:xfrm flipV="1">
            <a:off x="5714496" y="3248524"/>
            <a:ext cx="190588" cy="3872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3" name="Curved Connector 272"/>
          <p:cNvCxnSpPr>
            <a:stCxn id="379" idx="1"/>
          </p:cNvCxnSpPr>
          <p:nvPr/>
        </p:nvCxnSpPr>
        <p:spPr bwMode="auto">
          <a:xfrm rot="10800000" flipV="1">
            <a:off x="4702872" y="3585202"/>
            <a:ext cx="192095" cy="446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4" name="Curved Connector 273"/>
          <p:cNvCxnSpPr>
            <a:endCxn id="380" idx="1"/>
          </p:cNvCxnSpPr>
          <p:nvPr/>
        </p:nvCxnSpPr>
        <p:spPr bwMode="auto">
          <a:xfrm flipV="1">
            <a:off x="4702872" y="3734178"/>
            <a:ext cx="192095" cy="2600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5" name="Curved Connector 274"/>
          <p:cNvCxnSpPr>
            <a:endCxn id="381" idx="1"/>
          </p:cNvCxnSpPr>
          <p:nvPr/>
        </p:nvCxnSpPr>
        <p:spPr bwMode="auto">
          <a:xfrm flipV="1">
            <a:off x="4702872" y="3883154"/>
            <a:ext cx="192095" cy="4689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6" name="Curved Connector 275"/>
          <p:cNvCxnSpPr>
            <a:endCxn id="382" idx="1"/>
          </p:cNvCxnSpPr>
          <p:nvPr/>
        </p:nvCxnSpPr>
        <p:spPr bwMode="auto">
          <a:xfrm flipV="1">
            <a:off x="4702872" y="4032131"/>
            <a:ext cx="192095" cy="6843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7" name="Curved Connector 276"/>
          <p:cNvCxnSpPr>
            <a:stCxn id="387" idx="3"/>
          </p:cNvCxnSpPr>
          <p:nvPr/>
        </p:nvCxnSpPr>
        <p:spPr bwMode="auto">
          <a:xfrm>
            <a:off x="5714496" y="3883154"/>
            <a:ext cx="190588" cy="4614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8" name="Curved Connector 277"/>
          <p:cNvCxnSpPr>
            <a:stCxn id="388" idx="3"/>
          </p:cNvCxnSpPr>
          <p:nvPr/>
        </p:nvCxnSpPr>
        <p:spPr bwMode="auto">
          <a:xfrm>
            <a:off x="5714496" y="4032132"/>
            <a:ext cx="190588" cy="6768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9" name="Curved Connector 278"/>
          <p:cNvCxnSpPr>
            <a:stCxn id="385" idx="3"/>
          </p:cNvCxnSpPr>
          <p:nvPr/>
        </p:nvCxnSpPr>
        <p:spPr bwMode="auto">
          <a:xfrm>
            <a:off x="5714496" y="3585202"/>
            <a:ext cx="190588" cy="3709"/>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80" name="Curved Connector 279"/>
          <p:cNvCxnSpPr>
            <a:stCxn id="384" idx="3"/>
          </p:cNvCxnSpPr>
          <p:nvPr/>
        </p:nvCxnSpPr>
        <p:spPr bwMode="auto">
          <a:xfrm flipV="1">
            <a:off x="5714496" y="3419043"/>
            <a:ext cx="190588" cy="1718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81" name="Curved Connector 280"/>
          <p:cNvCxnSpPr>
            <a:stCxn id="386" idx="3"/>
          </p:cNvCxnSpPr>
          <p:nvPr/>
        </p:nvCxnSpPr>
        <p:spPr bwMode="auto">
          <a:xfrm>
            <a:off x="5714496" y="3734177"/>
            <a:ext cx="190588" cy="2525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282" name="Rectangle 281"/>
          <p:cNvSpPr/>
          <p:nvPr/>
        </p:nvSpPr>
        <p:spPr>
          <a:xfrm>
            <a:off x="2201881" y="1993259"/>
            <a:ext cx="2256771" cy="686116"/>
          </a:xfrm>
          <a:prstGeom prst="rect">
            <a:avLst/>
          </a:prstGeom>
        </p:spPr>
        <p:txBody>
          <a:bodyPr wrap="square">
            <a:no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5F6062"/>
                </a:solidFill>
                <a:effectLst/>
                <a:uLnTx/>
                <a:uFillTx/>
                <a:latin typeface="Helvetica"/>
                <a:ea typeface="+mn-ea"/>
                <a:cs typeface="Helvetica"/>
              </a:rPr>
              <a:t>Applications combine as elements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5F6062"/>
                </a:solidFill>
                <a:effectLst/>
                <a:uLnTx/>
                <a:uFillTx/>
                <a:latin typeface="Helvetica"/>
                <a:ea typeface="+mn-ea"/>
                <a:cs typeface="Helvetica"/>
              </a:rPr>
              <a:t>‘Many 2 One’</a:t>
            </a:r>
            <a:endParaRPr kumimoji="0" lang="en-US" sz="1401"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283" name="Rectangle 282"/>
          <p:cNvSpPr/>
          <p:nvPr/>
        </p:nvSpPr>
        <p:spPr>
          <a:xfrm>
            <a:off x="4544812" y="1993258"/>
            <a:ext cx="1778620" cy="381176"/>
          </a:xfrm>
          <a:prstGeom prst="rect">
            <a:avLst/>
          </a:prstGeom>
        </p:spPr>
        <p:txBody>
          <a:bodyPr wrap="square">
            <a:no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5F6062"/>
                </a:solidFill>
                <a:effectLst/>
                <a:uLnTx/>
                <a:uFillTx/>
                <a:latin typeface="Helvetica"/>
                <a:ea typeface="+mn-ea"/>
                <a:cs typeface="Helvetica"/>
              </a:rPr>
              <a:t>Application matched</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5F6062"/>
                </a:solidFill>
                <a:effectLst/>
                <a:uLnTx/>
                <a:uFillTx/>
                <a:latin typeface="Helvetica"/>
                <a:ea typeface="+mn-ea"/>
                <a:cs typeface="Helvetica"/>
              </a:rPr>
              <a:t>‘One 2 One’</a:t>
            </a:r>
            <a:endParaRPr kumimoji="0" lang="en-US" sz="1401"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284" name="Rectangle 283"/>
          <p:cNvSpPr/>
          <p:nvPr/>
        </p:nvSpPr>
        <p:spPr>
          <a:xfrm>
            <a:off x="6442599" y="1993258"/>
            <a:ext cx="3812944" cy="381176"/>
          </a:xfrm>
          <a:prstGeom prst="rect">
            <a:avLst/>
          </a:prstGeom>
        </p:spPr>
        <p:txBody>
          <a:bodyPr wrap="square">
            <a:noAutofit/>
          </a:bodyPr>
          <a:lstStyle/>
          <a:p>
            <a:pPr marL="0" marR="0" lvl="0" indent="0" algn="ctr" defTabSz="677268" rtl="0" eaLnBrk="1" fontAlgn="auto" latinLnBrk="0" hangingPunct="1">
              <a:lnSpc>
                <a:spcPct val="100000"/>
              </a:lnSpc>
              <a:spcBef>
                <a:spcPts val="0"/>
              </a:spcBef>
              <a:spcAft>
                <a:spcPts val="300"/>
              </a:spcAft>
              <a:buClrTx/>
              <a:buSzTx/>
              <a:buFontTx/>
              <a:buNone/>
              <a:tabLst/>
              <a:defRPr/>
            </a:pPr>
            <a:r>
              <a:rPr kumimoji="0" lang="en-US" sz="1601" b="1" i="0" u="none" strike="noStrike" kern="1200" cap="none" spc="0" normalizeH="0" baseline="0" noProof="0" dirty="0">
                <a:ln>
                  <a:noFill/>
                </a:ln>
                <a:solidFill>
                  <a:srgbClr val="5F6062"/>
                </a:solidFill>
                <a:effectLst/>
                <a:uLnTx/>
                <a:uFillTx/>
                <a:latin typeface="Helvetica"/>
                <a:ea typeface="+mn-ea"/>
                <a:cs typeface="Helvetica"/>
              </a:rPr>
              <a:t>Application broken up - ‘One 2 Many’</a:t>
            </a:r>
          </a:p>
          <a:p>
            <a:pPr marL="0" marR="0" lvl="0" indent="0" algn="ctr" defTabSz="677268" rtl="0" eaLnBrk="1" fontAlgn="auto" latinLnBrk="0" hangingPunct="1">
              <a:lnSpc>
                <a:spcPct val="100000"/>
              </a:lnSpc>
              <a:spcBef>
                <a:spcPts val="0"/>
              </a:spcBef>
              <a:spcAft>
                <a:spcPts val="30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(Breaking up monolithic host systems can expose unsupportable service operations)</a:t>
            </a:r>
            <a:endParaRPr kumimoji="0" lang="en-US" sz="1601"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295" name="Rectangle 294"/>
          <p:cNvSpPr/>
          <p:nvPr/>
        </p:nvSpPr>
        <p:spPr bwMode="auto">
          <a:xfrm>
            <a:off x="4081016" y="3644986"/>
            <a:ext cx="228706" cy="381176"/>
          </a:xfrm>
          <a:prstGeom prst="rect">
            <a:avLst/>
          </a:prstGeom>
          <a:noFill/>
          <a:ln w="9525" cap="flat" cmpd="sng" algn="ctr">
            <a:noFill/>
            <a:prstDash val="solid"/>
            <a:round/>
            <a:headEnd type="none" w="med" len="med"/>
            <a:tailEnd type="none" w="med" len="med"/>
          </a:ln>
          <a:effectLst>
            <a:outerShdw blurRad="50800" dist="38100" dir="2700000">
              <a:srgbClr val="000000">
                <a:alpha val="43000"/>
              </a:srgbClr>
            </a:outerShdw>
          </a:effectLst>
        </p:spPr>
        <p:txBody>
          <a:bodyPr vert="horz" wrap="none" lIns="0" tIns="0" rIns="0" bIns="0" numCol="1" rtlCol="0" anchor="ctr" anchorCtr="1"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r>
              <a:rPr kumimoji="0" lang="en-US" sz="1361" b="1" i="0" u="none" strike="noStrike" kern="1200" cap="none" spc="0" normalizeH="0" baseline="0" noProof="0" dirty="0">
                <a:ln>
                  <a:noFill/>
                </a:ln>
                <a:solidFill>
                  <a:srgbClr val="FF0000"/>
                </a:solidFill>
                <a:effectLst/>
                <a:uLnTx/>
                <a:uFillTx/>
                <a:latin typeface="Calibri"/>
                <a:ea typeface="ＭＳ Ｐゴシック" pitchFamily="1" charset="-128"/>
                <a:cs typeface="+mn-cs"/>
              </a:rPr>
              <a:t>?</a:t>
            </a:r>
            <a:endParaRPr kumimoji="0" lang="en-US" sz="2401" b="1" i="0" u="none" strike="noStrike" kern="1200" cap="none" spc="0" normalizeH="0" baseline="0" noProof="0" dirty="0">
              <a:ln>
                <a:noFill/>
              </a:ln>
              <a:solidFill>
                <a:srgbClr val="FF0000"/>
              </a:solidFill>
              <a:effectLst/>
              <a:uLnTx/>
              <a:uFillTx/>
              <a:latin typeface="Arial" charset="0"/>
              <a:ea typeface="ＭＳ Ｐゴシック" pitchFamily="1" charset="-128"/>
              <a:cs typeface="+mn-cs"/>
            </a:endParaRPr>
          </a:p>
        </p:txBody>
      </p:sp>
      <p:grpSp>
        <p:nvGrpSpPr>
          <p:cNvPr id="16" name="Group 299"/>
          <p:cNvGrpSpPr/>
          <p:nvPr/>
        </p:nvGrpSpPr>
        <p:grpSpPr>
          <a:xfrm>
            <a:off x="2785791" y="3098249"/>
            <a:ext cx="819529" cy="533647"/>
            <a:chOff x="1524000" y="2997200"/>
            <a:chExt cx="819150" cy="533400"/>
          </a:xfrm>
        </p:grpSpPr>
        <p:sp>
          <p:nvSpPr>
            <p:cNvPr id="155" name="Rectangle 154"/>
            <p:cNvSpPr/>
            <p:nvPr/>
          </p:nvSpPr>
          <p:spPr bwMode="auto">
            <a:xfrm>
              <a:off x="1625600" y="2997200"/>
              <a:ext cx="615950" cy="533400"/>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nvGrpSpPr>
            <p:cNvPr id="17" name="Group 286"/>
            <p:cNvGrpSpPr/>
            <p:nvPr/>
          </p:nvGrpSpPr>
          <p:grpSpPr>
            <a:xfrm>
              <a:off x="1524000" y="3081338"/>
              <a:ext cx="209550" cy="365125"/>
              <a:chOff x="1524000" y="3051175"/>
              <a:chExt cx="209550" cy="365125"/>
            </a:xfrm>
          </p:grpSpPr>
          <p:sp>
            <p:nvSpPr>
              <p:cNvPr id="269" name="Rectangle 268"/>
              <p:cNvSpPr/>
              <p:nvPr/>
            </p:nvSpPr>
            <p:spPr bwMode="auto">
              <a:xfrm>
                <a:off x="1524000" y="30511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85" name="Rectangle 284"/>
              <p:cNvSpPr/>
              <p:nvPr/>
            </p:nvSpPr>
            <p:spPr bwMode="auto">
              <a:xfrm>
                <a:off x="1524000" y="32035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86" name="Rectangle 285"/>
              <p:cNvSpPr/>
              <p:nvPr/>
            </p:nvSpPr>
            <p:spPr bwMode="auto">
              <a:xfrm>
                <a:off x="1524000" y="33559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18" name="Group 287"/>
            <p:cNvGrpSpPr/>
            <p:nvPr/>
          </p:nvGrpSpPr>
          <p:grpSpPr>
            <a:xfrm>
              <a:off x="2133600" y="3081338"/>
              <a:ext cx="209550" cy="365125"/>
              <a:chOff x="1524000" y="3051175"/>
              <a:chExt cx="209550" cy="365125"/>
            </a:xfrm>
          </p:grpSpPr>
          <p:sp>
            <p:nvSpPr>
              <p:cNvPr id="289" name="Rectangle 288"/>
              <p:cNvSpPr/>
              <p:nvPr/>
            </p:nvSpPr>
            <p:spPr bwMode="auto">
              <a:xfrm>
                <a:off x="1524000" y="30511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90" name="Rectangle 289"/>
              <p:cNvSpPr/>
              <p:nvPr/>
            </p:nvSpPr>
            <p:spPr bwMode="auto">
              <a:xfrm>
                <a:off x="1524000" y="32035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91" name="Rectangle 290"/>
              <p:cNvSpPr/>
              <p:nvPr/>
            </p:nvSpPr>
            <p:spPr bwMode="auto">
              <a:xfrm>
                <a:off x="1524000" y="33559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grpSp>
        <p:nvGrpSpPr>
          <p:cNvPr id="19" name="Group 308"/>
          <p:cNvGrpSpPr/>
          <p:nvPr/>
        </p:nvGrpSpPr>
        <p:grpSpPr>
          <a:xfrm>
            <a:off x="2858850" y="3821335"/>
            <a:ext cx="797294" cy="420444"/>
            <a:chOff x="1438275" y="3719951"/>
            <a:chExt cx="796925" cy="420249"/>
          </a:xfrm>
        </p:grpSpPr>
        <p:sp>
          <p:nvSpPr>
            <p:cNvPr id="156" name="Rectangle 155"/>
            <p:cNvSpPr/>
            <p:nvPr/>
          </p:nvSpPr>
          <p:spPr bwMode="auto">
            <a:xfrm>
              <a:off x="1541462" y="3719951"/>
              <a:ext cx="590550" cy="420249"/>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nvGrpSpPr>
            <p:cNvPr id="20" name="Group 304"/>
            <p:cNvGrpSpPr/>
            <p:nvPr/>
          </p:nvGrpSpPr>
          <p:grpSpPr>
            <a:xfrm>
              <a:off x="1438275" y="3823713"/>
              <a:ext cx="209550" cy="212725"/>
              <a:chOff x="1438275" y="3825875"/>
              <a:chExt cx="209550" cy="212725"/>
            </a:xfrm>
          </p:grpSpPr>
          <p:sp>
            <p:nvSpPr>
              <p:cNvPr id="301" name="Rectangle 300"/>
              <p:cNvSpPr/>
              <p:nvPr/>
            </p:nvSpPr>
            <p:spPr bwMode="auto">
              <a:xfrm>
                <a:off x="1438275" y="38258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04" name="Rectangle 303"/>
              <p:cNvSpPr/>
              <p:nvPr/>
            </p:nvSpPr>
            <p:spPr bwMode="auto">
              <a:xfrm>
                <a:off x="1438275" y="39782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21" name="Group 305"/>
            <p:cNvGrpSpPr/>
            <p:nvPr/>
          </p:nvGrpSpPr>
          <p:grpSpPr>
            <a:xfrm>
              <a:off x="2025650" y="3823713"/>
              <a:ext cx="209550" cy="212725"/>
              <a:chOff x="1438275" y="3825875"/>
              <a:chExt cx="209550" cy="212725"/>
            </a:xfrm>
          </p:grpSpPr>
          <p:sp>
            <p:nvSpPr>
              <p:cNvPr id="307" name="Rectangle 306"/>
              <p:cNvSpPr/>
              <p:nvPr/>
            </p:nvSpPr>
            <p:spPr bwMode="auto">
              <a:xfrm>
                <a:off x="1438275" y="38258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08" name="Rectangle 307"/>
              <p:cNvSpPr/>
              <p:nvPr/>
            </p:nvSpPr>
            <p:spPr bwMode="auto">
              <a:xfrm>
                <a:off x="1438275" y="3978275"/>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sp>
        <p:nvSpPr>
          <p:cNvPr id="377" name="Rectangle 376"/>
          <p:cNvSpPr/>
          <p:nvPr/>
        </p:nvSpPr>
        <p:spPr bwMode="auto">
          <a:xfrm>
            <a:off x="4894967" y="3257073"/>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78" name="Rectangle 377"/>
          <p:cNvSpPr/>
          <p:nvPr/>
        </p:nvSpPr>
        <p:spPr bwMode="auto">
          <a:xfrm>
            <a:off x="4894967" y="3406049"/>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79" name="Rectangle 378"/>
          <p:cNvSpPr/>
          <p:nvPr/>
        </p:nvSpPr>
        <p:spPr bwMode="auto">
          <a:xfrm>
            <a:off x="4894967" y="3555025"/>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0" name="Rectangle 379"/>
          <p:cNvSpPr/>
          <p:nvPr/>
        </p:nvSpPr>
        <p:spPr bwMode="auto">
          <a:xfrm>
            <a:off x="4894967" y="3704001"/>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1" name="Rectangle 380"/>
          <p:cNvSpPr/>
          <p:nvPr/>
        </p:nvSpPr>
        <p:spPr bwMode="auto">
          <a:xfrm>
            <a:off x="4894967" y="3852977"/>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2" name="Rectangle 381"/>
          <p:cNvSpPr/>
          <p:nvPr/>
        </p:nvSpPr>
        <p:spPr bwMode="auto">
          <a:xfrm>
            <a:off x="4894967" y="4001955"/>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3" name="Rectangle 382"/>
          <p:cNvSpPr/>
          <p:nvPr/>
        </p:nvSpPr>
        <p:spPr bwMode="auto">
          <a:xfrm>
            <a:off x="5504849" y="3257073"/>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4" name="Rectangle 383"/>
          <p:cNvSpPr/>
          <p:nvPr/>
        </p:nvSpPr>
        <p:spPr bwMode="auto">
          <a:xfrm>
            <a:off x="5504849" y="3406049"/>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5" name="Rectangle 384"/>
          <p:cNvSpPr/>
          <p:nvPr/>
        </p:nvSpPr>
        <p:spPr bwMode="auto">
          <a:xfrm>
            <a:off x="5504849" y="3555025"/>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6" name="Rectangle 385"/>
          <p:cNvSpPr/>
          <p:nvPr/>
        </p:nvSpPr>
        <p:spPr bwMode="auto">
          <a:xfrm>
            <a:off x="5504849" y="3704001"/>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7" name="Rectangle 386"/>
          <p:cNvSpPr/>
          <p:nvPr/>
        </p:nvSpPr>
        <p:spPr bwMode="auto">
          <a:xfrm>
            <a:off x="5504849" y="3852977"/>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8" name="Rectangle 387"/>
          <p:cNvSpPr/>
          <p:nvPr/>
        </p:nvSpPr>
        <p:spPr bwMode="auto">
          <a:xfrm>
            <a:off x="5504849" y="4001955"/>
            <a:ext cx="209647" cy="60353"/>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nvGrpSpPr>
          <p:cNvPr id="22" name="Group 749"/>
          <p:cNvGrpSpPr/>
          <p:nvPr/>
        </p:nvGrpSpPr>
        <p:grpSpPr>
          <a:xfrm>
            <a:off x="6597555" y="2896236"/>
            <a:ext cx="3201882" cy="1588490"/>
            <a:chOff x="5334000" y="2679828"/>
            <a:chExt cx="3200400" cy="1587755"/>
          </a:xfrm>
        </p:grpSpPr>
        <p:sp>
          <p:nvSpPr>
            <p:cNvPr id="427" name="Rectangle 426"/>
            <p:cNvSpPr/>
            <p:nvPr/>
          </p:nvSpPr>
          <p:spPr bwMode="auto">
            <a:xfrm>
              <a:off x="5336090" y="2781473"/>
              <a:ext cx="1293310" cy="526877"/>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95" name="Rectangle 394"/>
            <p:cNvSpPr/>
            <p:nvPr/>
          </p:nvSpPr>
          <p:spPr bwMode="auto">
            <a:xfrm>
              <a:off x="5334000" y="2782018"/>
              <a:ext cx="1292038" cy="520238"/>
            </a:xfrm>
            <a:prstGeom prst="rect">
              <a:avLst/>
            </a:prstGeom>
            <a:noFill/>
            <a:ln w="317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18" name="Right Arrow 417"/>
            <p:cNvSpPr/>
            <p:nvPr/>
          </p:nvSpPr>
          <p:spPr bwMode="auto">
            <a:xfrm>
              <a:off x="6781800" y="2895600"/>
              <a:ext cx="184446" cy="260010"/>
            </a:xfrm>
            <a:prstGeom prst="rightArrow">
              <a:avLst/>
            </a:prstGeom>
            <a:solidFill>
              <a:srgbClr val="68C8C6"/>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nvGrpSpPr>
            <p:cNvPr id="23" name="Group 669"/>
            <p:cNvGrpSpPr/>
            <p:nvPr/>
          </p:nvGrpSpPr>
          <p:grpSpPr>
            <a:xfrm>
              <a:off x="8023300" y="2679828"/>
              <a:ext cx="511100" cy="730123"/>
              <a:chOff x="8023300" y="2679828"/>
              <a:chExt cx="511100" cy="730123"/>
            </a:xfrm>
          </p:grpSpPr>
          <p:sp>
            <p:nvSpPr>
              <p:cNvPr id="425" name="Freeform 424"/>
              <p:cNvSpPr/>
              <p:nvPr/>
            </p:nvSpPr>
            <p:spPr bwMode="auto">
              <a:xfrm>
                <a:off x="8023300" y="2783480"/>
                <a:ext cx="511100" cy="519712"/>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 name="connsiteX0" fmla="*/ 484205 w 971421"/>
                  <a:gd name="connsiteY0" fmla="*/ 0 h 522887"/>
                  <a:gd name="connsiteX1" fmla="*/ 971421 w 971421"/>
                  <a:gd name="connsiteY1" fmla="*/ 3175 h 522887"/>
                  <a:gd name="connsiteX2" fmla="*/ 0 w 971421"/>
                  <a:gd name="connsiteY2" fmla="*/ 522887 h 522887"/>
                  <a:gd name="connsiteX3" fmla="*/ 307900 w 971421"/>
                  <a:gd name="connsiteY3" fmla="*/ 522760 h 522887"/>
                  <a:gd name="connsiteX4" fmla="*/ 484205 w 9714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985930 w 985930"/>
                  <a:gd name="connsiteY0" fmla="*/ 0 h 519712"/>
                  <a:gd name="connsiteX1" fmla="*/ 663521 w 985930"/>
                  <a:gd name="connsiteY1" fmla="*/ 0 h 519712"/>
                  <a:gd name="connsiteX2" fmla="*/ 476325 w 985930"/>
                  <a:gd name="connsiteY2" fmla="*/ 519712 h 519712"/>
                  <a:gd name="connsiteX3" fmla="*/ 0 w 985930"/>
                  <a:gd name="connsiteY3" fmla="*/ 519585 h 519712"/>
                  <a:gd name="connsiteX4" fmla="*/ 985930 w 985930"/>
                  <a:gd name="connsiteY4" fmla="*/ 0 h 519712"/>
                  <a:gd name="connsiteX0" fmla="*/ 509605 w 511100"/>
                  <a:gd name="connsiteY0" fmla="*/ 0 h 519712"/>
                  <a:gd name="connsiteX1" fmla="*/ 187196 w 511100"/>
                  <a:gd name="connsiteY1" fmla="*/ 0 h 519712"/>
                  <a:gd name="connsiteX2" fmla="*/ 0 w 511100"/>
                  <a:gd name="connsiteY2" fmla="*/ 519712 h 519712"/>
                  <a:gd name="connsiteX3" fmla="*/ 511100 w 511100"/>
                  <a:gd name="connsiteY3" fmla="*/ 519585 h 519712"/>
                  <a:gd name="connsiteX4" fmla="*/ 509605 w 511100"/>
                  <a:gd name="connsiteY4" fmla="*/ 0 h 51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100" h="519712">
                    <a:moveTo>
                      <a:pt x="509605" y="0"/>
                    </a:moveTo>
                    <a:lnTo>
                      <a:pt x="187196" y="0"/>
                    </a:lnTo>
                    <a:lnTo>
                      <a:pt x="0" y="519712"/>
                    </a:lnTo>
                    <a:lnTo>
                      <a:pt x="511100" y="519585"/>
                    </a:lnTo>
                    <a:cubicBezTo>
                      <a:pt x="510602" y="346390"/>
                      <a:pt x="510103" y="173195"/>
                      <a:pt x="509605" y="0"/>
                    </a:cubicBez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431" name="Rectangle 430"/>
              <p:cNvSpPr/>
              <p:nvPr/>
            </p:nvSpPr>
            <p:spPr bwMode="auto">
              <a:xfrm rot="5400000">
                <a:off x="8094662"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2" name="Rectangle 431"/>
              <p:cNvSpPr/>
              <p:nvPr/>
            </p:nvSpPr>
            <p:spPr bwMode="auto">
              <a:xfrm rot="5400000">
                <a:off x="8259891"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4" name="Rectangle 433"/>
              <p:cNvSpPr/>
              <p:nvPr/>
            </p:nvSpPr>
            <p:spPr bwMode="auto">
              <a:xfrm rot="16200000" flipH="1">
                <a:off x="8256071"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24" name="Group 671"/>
            <p:cNvGrpSpPr/>
            <p:nvPr/>
          </p:nvGrpSpPr>
          <p:grpSpPr>
            <a:xfrm>
              <a:off x="7427192" y="2679828"/>
              <a:ext cx="663521" cy="730123"/>
              <a:chOff x="7427192" y="2679828"/>
              <a:chExt cx="663521" cy="730123"/>
            </a:xfrm>
          </p:grpSpPr>
          <p:sp>
            <p:nvSpPr>
              <p:cNvPr id="424" name="Freeform 423"/>
              <p:cNvSpPr/>
              <p:nvPr/>
            </p:nvSpPr>
            <p:spPr bwMode="auto">
              <a:xfrm>
                <a:off x="7427192" y="2780304"/>
                <a:ext cx="663521" cy="522887"/>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 name="connsiteX0" fmla="*/ 484205 w 971421"/>
                  <a:gd name="connsiteY0" fmla="*/ 0 h 522887"/>
                  <a:gd name="connsiteX1" fmla="*/ 971421 w 971421"/>
                  <a:gd name="connsiteY1" fmla="*/ 3175 h 522887"/>
                  <a:gd name="connsiteX2" fmla="*/ 0 w 971421"/>
                  <a:gd name="connsiteY2" fmla="*/ 522887 h 522887"/>
                  <a:gd name="connsiteX3" fmla="*/ 307900 w 971421"/>
                  <a:gd name="connsiteY3" fmla="*/ 522760 h 522887"/>
                  <a:gd name="connsiteX4" fmla="*/ 484205 w 9714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521" h="522887">
                    <a:moveTo>
                      <a:pt x="176305" y="0"/>
                    </a:moveTo>
                    <a:lnTo>
                      <a:pt x="663521" y="3175"/>
                    </a:lnTo>
                    <a:lnTo>
                      <a:pt x="476325" y="522887"/>
                    </a:lnTo>
                    <a:lnTo>
                      <a:pt x="0" y="522760"/>
                    </a:lnTo>
                    <a:lnTo>
                      <a:pt x="176305" y="0"/>
                    </a:ln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429" name="Rectangle 428"/>
              <p:cNvSpPr/>
              <p:nvPr/>
            </p:nvSpPr>
            <p:spPr bwMode="auto">
              <a:xfrm rot="5400000">
                <a:off x="7494846"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0" name="Rectangle 429"/>
              <p:cNvSpPr/>
              <p:nvPr/>
            </p:nvSpPr>
            <p:spPr bwMode="auto">
              <a:xfrm rot="5400000">
                <a:off x="7660075"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5" name="Rectangle 434"/>
              <p:cNvSpPr/>
              <p:nvPr/>
            </p:nvSpPr>
            <p:spPr bwMode="auto">
              <a:xfrm rot="16200000" flipH="1">
                <a:off x="7827574"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6" name="Rectangle 435"/>
              <p:cNvSpPr/>
              <p:nvPr/>
            </p:nvSpPr>
            <p:spPr bwMode="auto">
              <a:xfrm rot="16200000" flipH="1">
                <a:off x="7662345"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25" name="Group 670"/>
            <p:cNvGrpSpPr/>
            <p:nvPr/>
          </p:nvGrpSpPr>
          <p:grpSpPr>
            <a:xfrm>
              <a:off x="7010400" y="2679828"/>
              <a:ext cx="484205" cy="730123"/>
              <a:chOff x="7010400" y="2679828"/>
              <a:chExt cx="484205" cy="730123"/>
            </a:xfrm>
          </p:grpSpPr>
          <p:sp>
            <p:nvSpPr>
              <p:cNvPr id="423" name="Freeform 422"/>
              <p:cNvSpPr/>
              <p:nvPr/>
            </p:nvSpPr>
            <p:spPr bwMode="auto">
              <a:xfrm>
                <a:off x="7010400" y="2780304"/>
                <a:ext cx="484205" cy="522887"/>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205" h="522887">
                    <a:moveTo>
                      <a:pt x="484205" y="0"/>
                    </a:moveTo>
                    <a:lnTo>
                      <a:pt x="3046" y="0"/>
                    </a:lnTo>
                    <a:cubicBezTo>
                      <a:pt x="2031" y="174296"/>
                      <a:pt x="1015" y="348591"/>
                      <a:pt x="0" y="522887"/>
                    </a:cubicBezTo>
                    <a:lnTo>
                      <a:pt x="307900" y="522760"/>
                    </a:lnTo>
                    <a:lnTo>
                      <a:pt x="484205" y="0"/>
                    </a:ln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428" name="Rectangle 427"/>
              <p:cNvSpPr/>
              <p:nvPr/>
            </p:nvSpPr>
            <p:spPr bwMode="auto">
              <a:xfrm rot="5400000">
                <a:off x="7066349"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7" name="Rectangle 436"/>
              <p:cNvSpPr/>
              <p:nvPr/>
            </p:nvSpPr>
            <p:spPr bwMode="auto">
              <a:xfrm rot="16200000" flipH="1">
                <a:off x="7227758"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38" name="Rectangle 437"/>
              <p:cNvSpPr/>
              <p:nvPr/>
            </p:nvSpPr>
            <p:spPr bwMode="auto">
              <a:xfrm rot="16200000" flipH="1">
                <a:off x="7062529"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441" name="Rectangle 440"/>
            <p:cNvSpPr/>
            <p:nvPr/>
          </p:nvSpPr>
          <p:spPr bwMode="auto">
            <a:xfrm rot="16200000" flipH="1">
              <a:off x="6376730"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2" name="Rectangle 441"/>
            <p:cNvSpPr/>
            <p:nvPr/>
          </p:nvSpPr>
          <p:spPr bwMode="auto">
            <a:xfrm rot="16200000" flipH="1">
              <a:off x="6132480"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4" name="Rectangle 443"/>
            <p:cNvSpPr/>
            <p:nvPr/>
          </p:nvSpPr>
          <p:spPr bwMode="auto">
            <a:xfrm rot="16200000" flipH="1">
              <a:off x="5888231"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5" name="Rectangle 444"/>
            <p:cNvSpPr/>
            <p:nvPr/>
          </p:nvSpPr>
          <p:spPr bwMode="auto">
            <a:xfrm rot="16200000" flipH="1">
              <a:off x="5643982"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6" name="Rectangle 445"/>
            <p:cNvSpPr/>
            <p:nvPr/>
          </p:nvSpPr>
          <p:spPr bwMode="auto">
            <a:xfrm rot="16200000" flipH="1">
              <a:off x="5399732"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7" name="Rectangle 446"/>
            <p:cNvSpPr/>
            <p:nvPr/>
          </p:nvSpPr>
          <p:spPr bwMode="auto">
            <a:xfrm rot="16200000" flipH="1">
              <a:off x="6388786"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8" name="Rectangle 447"/>
            <p:cNvSpPr/>
            <p:nvPr/>
          </p:nvSpPr>
          <p:spPr bwMode="auto">
            <a:xfrm rot="16200000" flipH="1">
              <a:off x="6144536"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9" name="Rectangle 448"/>
            <p:cNvSpPr/>
            <p:nvPr/>
          </p:nvSpPr>
          <p:spPr bwMode="auto">
            <a:xfrm rot="16200000" flipH="1">
              <a:off x="5900287"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50" name="Rectangle 449"/>
            <p:cNvSpPr/>
            <p:nvPr/>
          </p:nvSpPr>
          <p:spPr bwMode="auto">
            <a:xfrm rot="16200000" flipH="1">
              <a:off x="5656038"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56" name="Rectangle 455"/>
            <p:cNvSpPr/>
            <p:nvPr/>
          </p:nvSpPr>
          <p:spPr bwMode="auto">
            <a:xfrm rot="16200000" flipH="1">
              <a:off x="5411788"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1" name="Snip Same Side Corner Rectangle 590"/>
            <p:cNvSpPr/>
            <p:nvPr/>
          </p:nvSpPr>
          <p:spPr bwMode="auto">
            <a:xfrm>
              <a:off x="5707089" y="3581400"/>
              <a:ext cx="594169" cy="686183"/>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2" name="Rectangle 591"/>
            <p:cNvSpPr/>
            <p:nvPr/>
          </p:nvSpPr>
          <p:spPr>
            <a:xfrm>
              <a:off x="6303264" y="3760789"/>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3" name="Block Arc 592"/>
            <p:cNvSpPr/>
            <p:nvPr/>
          </p:nvSpPr>
          <p:spPr>
            <a:xfrm rot="16200000">
              <a:off x="6380616" y="3718196"/>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4" name="Rectangle 593"/>
            <p:cNvSpPr/>
            <p:nvPr/>
          </p:nvSpPr>
          <p:spPr>
            <a:xfrm>
              <a:off x="6303264" y="3859054"/>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5" name="Oval 594"/>
            <p:cNvSpPr/>
            <p:nvPr/>
          </p:nvSpPr>
          <p:spPr bwMode="gray">
            <a:xfrm>
              <a:off x="6381917" y="3834449"/>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6" name="Rectangle 595"/>
            <p:cNvSpPr/>
            <p:nvPr/>
          </p:nvSpPr>
          <p:spPr>
            <a:xfrm>
              <a:off x="6303264" y="3956943"/>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7" name="Block Arc 596"/>
            <p:cNvSpPr/>
            <p:nvPr/>
          </p:nvSpPr>
          <p:spPr>
            <a:xfrm rot="16200000">
              <a:off x="6380616" y="3914350"/>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8" name="Rectangle 597"/>
            <p:cNvSpPr/>
            <p:nvPr/>
          </p:nvSpPr>
          <p:spPr>
            <a:xfrm>
              <a:off x="6303264" y="4055208"/>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99" name="Oval 598"/>
            <p:cNvSpPr/>
            <p:nvPr/>
          </p:nvSpPr>
          <p:spPr bwMode="gray">
            <a:xfrm>
              <a:off x="6381917" y="4030603"/>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0" name="Rectangle 599"/>
            <p:cNvSpPr/>
            <p:nvPr/>
          </p:nvSpPr>
          <p:spPr>
            <a:xfrm flipH="1">
              <a:off x="5626105" y="3761222"/>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1" name="Block Arc 600"/>
            <p:cNvSpPr/>
            <p:nvPr/>
          </p:nvSpPr>
          <p:spPr>
            <a:xfrm rot="5400000" flipH="1">
              <a:off x="5522341" y="3718629"/>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2" name="Rectangle 601"/>
            <p:cNvSpPr/>
            <p:nvPr/>
          </p:nvSpPr>
          <p:spPr>
            <a:xfrm flipH="1">
              <a:off x="5626105" y="3859487"/>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3" name="Oval 602"/>
            <p:cNvSpPr/>
            <p:nvPr/>
          </p:nvSpPr>
          <p:spPr bwMode="gray">
            <a:xfrm flipH="1">
              <a:off x="5560935" y="3834882"/>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4" name="Rectangle 603"/>
            <p:cNvSpPr/>
            <p:nvPr/>
          </p:nvSpPr>
          <p:spPr>
            <a:xfrm flipH="1">
              <a:off x="5626105" y="3957376"/>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5" name="Block Arc 604"/>
            <p:cNvSpPr/>
            <p:nvPr/>
          </p:nvSpPr>
          <p:spPr>
            <a:xfrm rot="5400000" flipH="1">
              <a:off x="5522341" y="3914783"/>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6" name="Rectangle 605"/>
            <p:cNvSpPr/>
            <p:nvPr/>
          </p:nvSpPr>
          <p:spPr>
            <a:xfrm flipH="1">
              <a:off x="5626105" y="4055641"/>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07" name="Oval 606"/>
            <p:cNvSpPr/>
            <p:nvPr/>
          </p:nvSpPr>
          <p:spPr bwMode="gray">
            <a:xfrm flipH="1">
              <a:off x="5560935" y="4031036"/>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608" name="Curved Connector 607"/>
            <p:cNvCxnSpPr>
              <a:stCxn id="688" idx="1"/>
              <a:endCxn id="600" idx="1"/>
            </p:cNvCxnSpPr>
            <p:nvPr/>
          </p:nvCxnSpPr>
          <p:spPr bwMode="auto">
            <a:xfrm rot="16200000" flipH="1" flipV="1">
              <a:off x="5791298" y="3604347"/>
              <a:ext cx="81147" cy="251152"/>
            </a:xfrm>
            <a:prstGeom prst="curvedConnector4">
              <a:avLst>
                <a:gd name="adj1" fmla="val -50864"/>
                <a:gd name="adj2" fmla="val 63658"/>
              </a:avLst>
            </a:prstGeom>
            <a:solidFill>
              <a:schemeClr val="accent1"/>
            </a:solidFill>
            <a:ln w="28575" cap="flat" cmpd="sng" algn="ctr">
              <a:solidFill>
                <a:schemeClr val="tx1"/>
              </a:solidFill>
              <a:prstDash val="solid"/>
              <a:round/>
              <a:headEnd type="none" w="med" len="med"/>
              <a:tailEnd type="none" w="med" len="med"/>
            </a:ln>
            <a:effectLst/>
          </p:spPr>
        </p:cxnSp>
        <p:cxnSp>
          <p:nvCxnSpPr>
            <p:cNvPr id="609" name="Curved Connector 608"/>
            <p:cNvCxnSpPr>
              <a:endCxn id="602" idx="1"/>
            </p:cNvCxnSpPr>
            <p:nvPr/>
          </p:nvCxnSpPr>
          <p:spPr bwMode="auto">
            <a:xfrm rot="10800000" flipV="1">
              <a:off x="5706297" y="3806824"/>
              <a:ext cx="126179" cy="61937"/>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10" name="Curved Connector 609"/>
            <p:cNvCxnSpPr>
              <a:stCxn id="687" idx="1"/>
              <a:endCxn id="592" idx="1"/>
            </p:cNvCxnSpPr>
            <p:nvPr/>
          </p:nvCxnSpPr>
          <p:spPr bwMode="auto">
            <a:xfrm rot="16200000" flipH="1">
              <a:off x="6144099" y="3610899"/>
              <a:ext cx="80714" cy="237616"/>
            </a:xfrm>
            <a:prstGeom prst="curvedConnector4">
              <a:avLst>
                <a:gd name="adj1" fmla="val -51137"/>
                <a:gd name="adj2" fmla="val 64438"/>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11" name="Curved Connector 610"/>
            <p:cNvCxnSpPr>
              <a:endCxn id="604" idx="1"/>
            </p:cNvCxnSpPr>
            <p:nvPr/>
          </p:nvCxnSpPr>
          <p:spPr bwMode="auto">
            <a:xfrm rot="10800000">
              <a:off x="5706296" y="3966652"/>
              <a:ext cx="110304" cy="59249"/>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12" name="Curved Connector 611"/>
            <p:cNvCxnSpPr>
              <a:stCxn id="606" idx="1"/>
              <a:endCxn id="686" idx="3"/>
            </p:cNvCxnSpPr>
            <p:nvPr/>
          </p:nvCxnSpPr>
          <p:spPr bwMode="auto">
            <a:xfrm>
              <a:off x="5706296" y="4064916"/>
              <a:ext cx="253654" cy="102556"/>
            </a:xfrm>
            <a:prstGeom prst="curvedConnector4">
              <a:avLst>
                <a:gd name="adj1" fmla="val 36475"/>
                <a:gd name="adj2" fmla="val 130959"/>
              </a:avLst>
            </a:prstGeom>
            <a:solidFill>
              <a:schemeClr val="accent1"/>
            </a:solidFill>
            <a:ln w="28575" cap="flat" cmpd="sng" algn="ctr">
              <a:solidFill>
                <a:schemeClr val="tx1"/>
              </a:solidFill>
              <a:prstDash val="solid"/>
              <a:round/>
              <a:headEnd type="none" w="med" len="med"/>
              <a:tailEnd type="none" w="med" len="med"/>
            </a:ln>
            <a:effectLst/>
          </p:spPr>
        </p:cxnSp>
        <p:cxnSp>
          <p:nvCxnSpPr>
            <p:cNvPr id="613" name="Curved Connector 612"/>
            <p:cNvCxnSpPr>
              <a:endCxn id="596" idx="1"/>
            </p:cNvCxnSpPr>
            <p:nvPr/>
          </p:nvCxnSpPr>
          <p:spPr bwMode="auto">
            <a:xfrm flipV="1">
              <a:off x="6102350" y="3966218"/>
              <a:ext cx="200914" cy="75558"/>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14" name="Curved Connector 613"/>
            <p:cNvCxnSpPr>
              <a:endCxn id="594" idx="1"/>
            </p:cNvCxnSpPr>
            <p:nvPr/>
          </p:nvCxnSpPr>
          <p:spPr bwMode="auto">
            <a:xfrm flipV="1">
              <a:off x="6156325" y="3868329"/>
              <a:ext cx="146939" cy="43272"/>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15" name="Curved Connector 614"/>
            <p:cNvCxnSpPr>
              <a:stCxn id="686" idx="3"/>
            </p:cNvCxnSpPr>
            <p:nvPr/>
          </p:nvCxnSpPr>
          <p:spPr bwMode="auto">
            <a:xfrm rot="5400000" flipH="1" flipV="1">
              <a:off x="6071730" y="3952703"/>
              <a:ext cx="102989" cy="326550"/>
            </a:xfrm>
            <a:prstGeom prst="curvedConnector4">
              <a:avLst>
                <a:gd name="adj1" fmla="val -40077"/>
                <a:gd name="adj2" fmla="val 60506"/>
              </a:avLst>
            </a:prstGeom>
            <a:solidFill>
              <a:schemeClr val="accent1"/>
            </a:solidFill>
            <a:ln w="28575" cap="flat" cmpd="sng" algn="ctr">
              <a:solidFill>
                <a:schemeClr val="tx1"/>
              </a:solidFill>
              <a:prstDash val="solid"/>
              <a:round/>
              <a:headEnd type="none" w="med" len="med"/>
              <a:tailEnd type="none" w="med" len="med"/>
            </a:ln>
            <a:effectLst/>
          </p:spPr>
        </p:cxnSp>
        <p:sp>
          <p:nvSpPr>
            <p:cNvPr id="617" name="Snip Same Side Corner Rectangle 616"/>
            <p:cNvSpPr/>
            <p:nvPr/>
          </p:nvSpPr>
          <p:spPr bwMode="auto">
            <a:xfrm>
              <a:off x="6697689" y="3581400"/>
              <a:ext cx="594169" cy="686183"/>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sp>
          <p:nvSpPr>
            <p:cNvPr id="618" name="Rectangle 617"/>
            <p:cNvSpPr/>
            <p:nvPr/>
          </p:nvSpPr>
          <p:spPr>
            <a:xfrm>
              <a:off x="7293864" y="3760789"/>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19" name="Block Arc 618"/>
            <p:cNvSpPr/>
            <p:nvPr/>
          </p:nvSpPr>
          <p:spPr>
            <a:xfrm rot="16200000">
              <a:off x="7371216" y="3718196"/>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0" name="Rectangle 619"/>
            <p:cNvSpPr/>
            <p:nvPr/>
          </p:nvSpPr>
          <p:spPr>
            <a:xfrm>
              <a:off x="7293864" y="3859054"/>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1" name="Oval 620"/>
            <p:cNvSpPr/>
            <p:nvPr/>
          </p:nvSpPr>
          <p:spPr bwMode="gray">
            <a:xfrm>
              <a:off x="7372517" y="3834449"/>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2" name="Rectangle 621"/>
            <p:cNvSpPr/>
            <p:nvPr/>
          </p:nvSpPr>
          <p:spPr>
            <a:xfrm>
              <a:off x="7293864" y="3956943"/>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3" name="Block Arc 622"/>
            <p:cNvSpPr/>
            <p:nvPr/>
          </p:nvSpPr>
          <p:spPr>
            <a:xfrm rot="16200000">
              <a:off x="7371216" y="3914350"/>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4" name="Rectangle 623"/>
            <p:cNvSpPr/>
            <p:nvPr/>
          </p:nvSpPr>
          <p:spPr>
            <a:xfrm>
              <a:off x="7293864" y="4055208"/>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5" name="Oval 624"/>
            <p:cNvSpPr/>
            <p:nvPr/>
          </p:nvSpPr>
          <p:spPr bwMode="gray">
            <a:xfrm>
              <a:off x="7372517" y="4030603"/>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6" name="Rectangle 625"/>
            <p:cNvSpPr/>
            <p:nvPr/>
          </p:nvSpPr>
          <p:spPr>
            <a:xfrm flipH="1">
              <a:off x="6616705" y="3761222"/>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7" name="Block Arc 626"/>
            <p:cNvSpPr/>
            <p:nvPr/>
          </p:nvSpPr>
          <p:spPr>
            <a:xfrm rot="5400000" flipH="1">
              <a:off x="6512941" y="3718629"/>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8" name="Rectangle 627"/>
            <p:cNvSpPr/>
            <p:nvPr/>
          </p:nvSpPr>
          <p:spPr>
            <a:xfrm flipH="1">
              <a:off x="6616705" y="3859487"/>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9" name="Oval 628"/>
            <p:cNvSpPr/>
            <p:nvPr/>
          </p:nvSpPr>
          <p:spPr bwMode="gray">
            <a:xfrm flipH="1">
              <a:off x="6551535" y="3834882"/>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0" name="Rectangle 629"/>
            <p:cNvSpPr/>
            <p:nvPr/>
          </p:nvSpPr>
          <p:spPr>
            <a:xfrm flipH="1">
              <a:off x="6616705" y="3957376"/>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1" name="Block Arc 630"/>
            <p:cNvSpPr/>
            <p:nvPr/>
          </p:nvSpPr>
          <p:spPr>
            <a:xfrm rot="5400000" flipH="1">
              <a:off x="6512941" y="3914783"/>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2" name="Rectangle 631"/>
            <p:cNvSpPr/>
            <p:nvPr/>
          </p:nvSpPr>
          <p:spPr>
            <a:xfrm flipH="1">
              <a:off x="6616705" y="4055641"/>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3" name="Oval 632"/>
            <p:cNvSpPr/>
            <p:nvPr/>
          </p:nvSpPr>
          <p:spPr bwMode="gray">
            <a:xfrm flipH="1">
              <a:off x="6551535" y="4031036"/>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634" name="Curved Connector 633"/>
            <p:cNvCxnSpPr>
              <a:stCxn id="683" idx="1"/>
              <a:endCxn id="626" idx="1"/>
            </p:cNvCxnSpPr>
            <p:nvPr/>
          </p:nvCxnSpPr>
          <p:spPr bwMode="auto">
            <a:xfrm rot="16200000" flipH="1" flipV="1">
              <a:off x="6800944" y="3578951"/>
              <a:ext cx="87497" cy="295594"/>
            </a:xfrm>
            <a:prstGeom prst="curvedConnector4">
              <a:avLst>
                <a:gd name="adj1" fmla="val -61688"/>
                <a:gd name="adj2" fmla="val 61606"/>
              </a:avLst>
            </a:prstGeom>
            <a:solidFill>
              <a:schemeClr val="accent1"/>
            </a:solidFill>
            <a:ln w="28575" cap="flat" cmpd="sng" algn="ctr">
              <a:solidFill>
                <a:schemeClr val="tx1"/>
              </a:solidFill>
              <a:prstDash val="solid"/>
              <a:round/>
              <a:headEnd type="none" w="med" len="med"/>
              <a:tailEnd type="none" w="med" len="med"/>
            </a:ln>
            <a:effectLst/>
          </p:spPr>
        </p:cxnSp>
        <p:cxnSp>
          <p:nvCxnSpPr>
            <p:cNvPr id="635" name="Curved Connector 634"/>
            <p:cNvCxnSpPr>
              <a:endCxn id="628" idx="1"/>
            </p:cNvCxnSpPr>
            <p:nvPr/>
          </p:nvCxnSpPr>
          <p:spPr bwMode="auto">
            <a:xfrm rot="10800000" flipV="1">
              <a:off x="6696897" y="3819524"/>
              <a:ext cx="132529" cy="49237"/>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36" name="Curved Connector 635"/>
            <p:cNvCxnSpPr>
              <a:stCxn id="682" idx="1"/>
              <a:endCxn id="618" idx="1"/>
            </p:cNvCxnSpPr>
            <p:nvPr/>
          </p:nvCxnSpPr>
          <p:spPr bwMode="auto">
            <a:xfrm rot="16200000" flipH="1">
              <a:off x="7153745" y="3629946"/>
              <a:ext cx="87064" cy="193173"/>
            </a:xfrm>
            <a:prstGeom prst="curvedConnector4">
              <a:avLst>
                <a:gd name="adj1" fmla="val -32821"/>
                <a:gd name="adj2" fmla="val 67759"/>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37" name="Curved Connector 636"/>
            <p:cNvCxnSpPr>
              <a:endCxn id="630" idx="1"/>
            </p:cNvCxnSpPr>
            <p:nvPr/>
          </p:nvCxnSpPr>
          <p:spPr bwMode="auto">
            <a:xfrm rot="10800000" flipV="1">
              <a:off x="6696896" y="3898899"/>
              <a:ext cx="116654" cy="67751"/>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38" name="Curved Connector 637"/>
            <p:cNvCxnSpPr>
              <a:stCxn id="632" idx="1"/>
              <a:endCxn id="680" idx="3"/>
            </p:cNvCxnSpPr>
            <p:nvPr/>
          </p:nvCxnSpPr>
          <p:spPr bwMode="auto">
            <a:xfrm>
              <a:off x="6696896" y="4064916"/>
              <a:ext cx="185907" cy="96206"/>
            </a:xfrm>
            <a:prstGeom prst="curvedConnector4">
              <a:avLst>
                <a:gd name="adj1" fmla="val 31546"/>
                <a:gd name="adj2" fmla="val 142903"/>
              </a:avLst>
            </a:prstGeom>
            <a:solidFill>
              <a:schemeClr val="accent1"/>
            </a:solidFill>
            <a:ln w="28575" cap="flat" cmpd="sng" algn="ctr">
              <a:solidFill>
                <a:schemeClr val="tx1"/>
              </a:solidFill>
              <a:prstDash val="solid"/>
              <a:round/>
              <a:headEnd type="none" w="med" len="med"/>
              <a:tailEnd type="none" w="med" len="med"/>
            </a:ln>
            <a:effectLst/>
          </p:spPr>
        </p:cxnSp>
        <p:cxnSp>
          <p:nvCxnSpPr>
            <p:cNvPr id="639" name="Curved Connector 638"/>
            <p:cNvCxnSpPr>
              <a:endCxn id="622" idx="1"/>
            </p:cNvCxnSpPr>
            <p:nvPr/>
          </p:nvCxnSpPr>
          <p:spPr bwMode="auto">
            <a:xfrm flipV="1">
              <a:off x="7124700" y="3966218"/>
              <a:ext cx="169164" cy="97782"/>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40" name="Curved Connector 639"/>
            <p:cNvCxnSpPr>
              <a:endCxn id="620" idx="1"/>
            </p:cNvCxnSpPr>
            <p:nvPr/>
          </p:nvCxnSpPr>
          <p:spPr bwMode="auto">
            <a:xfrm flipV="1">
              <a:off x="7175500" y="3868329"/>
              <a:ext cx="118364" cy="52796"/>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41" name="Curved Connector 640"/>
            <p:cNvCxnSpPr>
              <a:stCxn id="681" idx="3"/>
              <a:endCxn id="624" idx="1"/>
            </p:cNvCxnSpPr>
            <p:nvPr/>
          </p:nvCxnSpPr>
          <p:spPr bwMode="auto">
            <a:xfrm rot="5400000" flipH="1" flipV="1">
              <a:off x="7094114" y="3961373"/>
              <a:ext cx="96639" cy="302860"/>
            </a:xfrm>
            <a:prstGeom prst="curvedConnector4">
              <a:avLst>
                <a:gd name="adj1" fmla="val -49281"/>
                <a:gd name="adj2" fmla="val 61327"/>
              </a:avLst>
            </a:prstGeom>
            <a:solidFill>
              <a:schemeClr val="accent1"/>
            </a:solidFill>
            <a:ln w="28575" cap="flat" cmpd="sng" algn="ctr">
              <a:solidFill>
                <a:srgbClr val="000000"/>
              </a:solidFill>
              <a:prstDash val="solid"/>
              <a:round/>
              <a:headEnd type="none" w="med" len="med"/>
              <a:tailEnd type="none" w="med" len="med"/>
            </a:ln>
            <a:effectLst/>
          </p:spPr>
        </p:cxnSp>
        <p:sp>
          <p:nvSpPr>
            <p:cNvPr id="643" name="Snip Same Side Corner Rectangle 642"/>
            <p:cNvSpPr/>
            <p:nvPr/>
          </p:nvSpPr>
          <p:spPr bwMode="auto">
            <a:xfrm>
              <a:off x="7688289" y="3581400"/>
              <a:ext cx="594169" cy="686183"/>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4" name="Rectangle 643"/>
            <p:cNvSpPr/>
            <p:nvPr/>
          </p:nvSpPr>
          <p:spPr>
            <a:xfrm>
              <a:off x="8284464" y="3760789"/>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5" name="Block Arc 644"/>
            <p:cNvSpPr/>
            <p:nvPr/>
          </p:nvSpPr>
          <p:spPr>
            <a:xfrm rot="16200000">
              <a:off x="8361816" y="3718196"/>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6" name="Rectangle 645"/>
            <p:cNvSpPr/>
            <p:nvPr/>
          </p:nvSpPr>
          <p:spPr>
            <a:xfrm>
              <a:off x="8284464" y="3859054"/>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7" name="Oval 646"/>
            <p:cNvSpPr/>
            <p:nvPr/>
          </p:nvSpPr>
          <p:spPr bwMode="gray">
            <a:xfrm>
              <a:off x="8363117" y="3834449"/>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8" name="Rectangle 647"/>
            <p:cNvSpPr/>
            <p:nvPr/>
          </p:nvSpPr>
          <p:spPr>
            <a:xfrm>
              <a:off x="8284464" y="3956943"/>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9" name="Block Arc 648"/>
            <p:cNvSpPr/>
            <p:nvPr/>
          </p:nvSpPr>
          <p:spPr>
            <a:xfrm rot="16200000">
              <a:off x="8361816" y="3914350"/>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0" name="Rectangle 649"/>
            <p:cNvSpPr/>
            <p:nvPr/>
          </p:nvSpPr>
          <p:spPr>
            <a:xfrm>
              <a:off x="8284464" y="4055208"/>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1" name="Oval 650"/>
            <p:cNvSpPr/>
            <p:nvPr/>
          </p:nvSpPr>
          <p:spPr bwMode="gray">
            <a:xfrm>
              <a:off x="8363117" y="4030603"/>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2" name="Rectangle 651"/>
            <p:cNvSpPr/>
            <p:nvPr/>
          </p:nvSpPr>
          <p:spPr>
            <a:xfrm flipH="1">
              <a:off x="7607305" y="3761222"/>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3" name="Block Arc 652"/>
            <p:cNvSpPr/>
            <p:nvPr/>
          </p:nvSpPr>
          <p:spPr>
            <a:xfrm rot="5400000" flipH="1">
              <a:off x="7503541" y="3718629"/>
              <a:ext cx="106602" cy="103059"/>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4" name="Rectangle 653"/>
            <p:cNvSpPr/>
            <p:nvPr/>
          </p:nvSpPr>
          <p:spPr>
            <a:xfrm flipH="1">
              <a:off x="7607305" y="3859487"/>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5" name="Oval 654"/>
            <p:cNvSpPr/>
            <p:nvPr/>
          </p:nvSpPr>
          <p:spPr bwMode="gray">
            <a:xfrm flipH="1">
              <a:off x="7542135" y="3834882"/>
              <a:ext cx="66707" cy="66706"/>
            </a:xfrm>
            <a:prstGeom prst="ellipse">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6" name="Rectangle 655"/>
            <p:cNvSpPr/>
            <p:nvPr/>
          </p:nvSpPr>
          <p:spPr>
            <a:xfrm flipH="1">
              <a:off x="7607305" y="3957376"/>
              <a:ext cx="80191" cy="18549"/>
            </a:xfrm>
            <a:prstGeom prst="rect">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7" name="Block Arc 656"/>
            <p:cNvSpPr/>
            <p:nvPr/>
          </p:nvSpPr>
          <p:spPr>
            <a:xfrm rot="5400000" flipH="1">
              <a:off x="7503541" y="3914783"/>
              <a:ext cx="106602" cy="103059"/>
            </a:xfrm>
            <a:prstGeom prst="blockArc">
              <a:avLst>
                <a:gd name="adj1" fmla="val 10800000"/>
                <a:gd name="adj2" fmla="val 0"/>
                <a:gd name="adj3" fmla="val 16667"/>
              </a:avLst>
            </a:prstGeom>
            <a:solidFill>
              <a:schemeClr val="bg1"/>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8" name="Rectangle 657"/>
            <p:cNvSpPr/>
            <p:nvPr/>
          </p:nvSpPr>
          <p:spPr>
            <a:xfrm flipH="1">
              <a:off x="7607305" y="4055641"/>
              <a:ext cx="80191" cy="18549"/>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59" name="Oval 658"/>
            <p:cNvSpPr/>
            <p:nvPr/>
          </p:nvSpPr>
          <p:spPr bwMode="gray">
            <a:xfrm flipH="1">
              <a:off x="7542135" y="4031036"/>
              <a:ext cx="66707" cy="66706"/>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660" name="Curved Connector 659"/>
            <p:cNvCxnSpPr>
              <a:stCxn id="677" idx="1"/>
              <a:endCxn id="652" idx="1"/>
            </p:cNvCxnSpPr>
            <p:nvPr/>
          </p:nvCxnSpPr>
          <p:spPr bwMode="auto">
            <a:xfrm rot="16200000" flipH="1" flipV="1">
              <a:off x="7790298" y="3559275"/>
              <a:ext cx="108419" cy="314023"/>
            </a:xfrm>
            <a:prstGeom prst="curvedConnector4">
              <a:avLst>
                <a:gd name="adj1" fmla="val -61498"/>
                <a:gd name="adj2" fmla="val 60925"/>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61" name="Curved Connector 660"/>
            <p:cNvCxnSpPr>
              <a:stCxn id="677" idx="1"/>
              <a:endCxn id="654" idx="1"/>
            </p:cNvCxnSpPr>
            <p:nvPr/>
          </p:nvCxnSpPr>
          <p:spPr bwMode="auto">
            <a:xfrm rot="16200000" flipH="1" flipV="1">
              <a:off x="7741166" y="3608408"/>
              <a:ext cx="206684" cy="314023"/>
            </a:xfrm>
            <a:prstGeom prst="curvedConnector4">
              <a:avLst>
                <a:gd name="adj1" fmla="val -10754"/>
                <a:gd name="adj2" fmla="val 60925"/>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62" name="Curved Connector 661"/>
            <p:cNvCxnSpPr>
              <a:stCxn id="677" idx="1"/>
              <a:endCxn id="644" idx="1"/>
            </p:cNvCxnSpPr>
            <p:nvPr/>
          </p:nvCxnSpPr>
          <p:spPr bwMode="auto">
            <a:xfrm rot="16200000" flipH="1">
              <a:off x="8088998" y="3574599"/>
              <a:ext cx="107986" cy="282945"/>
            </a:xfrm>
            <a:prstGeom prst="curvedConnector4">
              <a:avLst>
                <a:gd name="adj1" fmla="val -38221"/>
                <a:gd name="adj2" fmla="val 62124"/>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63" name="Curved Connector 662"/>
            <p:cNvCxnSpPr>
              <a:endCxn id="656" idx="1"/>
            </p:cNvCxnSpPr>
            <p:nvPr/>
          </p:nvCxnSpPr>
          <p:spPr bwMode="auto">
            <a:xfrm rot="10800000" flipV="1">
              <a:off x="7687496" y="3892549"/>
              <a:ext cx="123004" cy="74101"/>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64" name="Curved Connector 663"/>
            <p:cNvCxnSpPr>
              <a:stCxn id="658" idx="1"/>
              <a:endCxn id="675" idx="3"/>
            </p:cNvCxnSpPr>
            <p:nvPr/>
          </p:nvCxnSpPr>
          <p:spPr bwMode="auto">
            <a:xfrm>
              <a:off x="7687496" y="4064916"/>
              <a:ext cx="208325" cy="75284"/>
            </a:xfrm>
            <a:prstGeom prst="curvedConnector4">
              <a:avLst>
                <a:gd name="adj1" fmla="val 33532"/>
                <a:gd name="adj2" fmla="val 180130"/>
              </a:avLst>
            </a:prstGeom>
            <a:solidFill>
              <a:schemeClr val="accent1"/>
            </a:solidFill>
            <a:ln w="28575" cap="flat" cmpd="sng" algn="ctr">
              <a:solidFill>
                <a:srgbClr val="000000"/>
              </a:solidFill>
              <a:prstDash val="solid"/>
              <a:round/>
              <a:headEnd type="none" w="med" len="med"/>
              <a:tailEnd type="none" w="med" len="med"/>
            </a:ln>
            <a:effectLst/>
          </p:spPr>
        </p:cxnSp>
        <p:cxnSp>
          <p:nvCxnSpPr>
            <p:cNvPr id="665" name="Curved Connector 664"/>
            <p:cNvCxnSpPr>
              <a:endCxn id="648" idx="1"/>
            </p:cNvCxnSpPr>
            <p:nvPr/>
          </p:nvCxnSpPr>
          <p:spPr bwMode="auto">
            <a:xfrm flipV="1">
              <a:off x="8147050" y="3966218"/>
              <a:ext cx="137414" cy="97782"/>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66" name="Curved Connector 665"/>
            <p:cNvCxnSpPr>
              <a:endCxn id="646" idx="1"/>
            </p:cNvCxnSpPr>
            <p:nvPr/>
          </p:nvCxnSpPr>
          <p:spPr bwMode="auto">
            <a:xfrm flipV="1">
              <a:off x="8156575" y="3868329"/>
              <a:ext cx="127889" cy="30571"/>
            </a:xfrm>
            <a:prstGeom prst="curvedConnector3">
              <a:avLst>
                <a:gd name="adj1" fmla="val 50000"/>
              </a:avLst>
            </a:prstGeom>
            <a:solidFill>
              <a:schemeClr val="accent1"/>
            </a:solidFill>
            <a:ln w="28575" cap="flat" cmpd="sng" algn="ctr">
              <a:solidFill>
                <a:srgbClr val="FF0000"/>
              </a:solidFill>
              <a:prstDash val="sysDash"/>
              <a:round/>
              <a:headEnd type="none" w="med" len="med"/>
              <a:tailEnd type="none" w="med" len="med"/>
            </a:ln>
            <a:effectLst/>
          </p:spPr>
        </p:cxnSp>
        <p:cxnSp>
          <p:nvCxnSpPr>
            <p:cNvPr id="667" name="Curved Connector 666"/>
            <p:cNvCxnSpPr>
              <a:stCxn id="676" idx="3"/>
              <a:endCxn id="650" idx="1"/>
            </p:cNvCxnSpPr>
            <p:nvPr/>
          </p:nvCxnSpPr>
          <p:spPr bwMode="auto">
            <a:xfrm rot="5400000" flipH="1" flipV="1">
              <a:off x="8106383" y="3962120"/>
              <a:ext cx="75717" cy="280443"/>
            </a:xfrm>
            <a:prstGeom prst="curvedConnector4">
              <a:avLst>
                <a:gd name="adj1" fmla="val -104831"/>
                <a:gd name="adj2" fmla="val 62233"/>
              </a:avLst>
            </a:prstGeom>
            <a:solidFill>
              <a:schemeClr val="accent1"/>
            </a:solidFill>
            <a:ln w="28575" cap="flat" cmpd="sng" algn="ctr">
              <a:solidFill>
                <a:srgbClr val="000000"/>
              </a:solidFill>
              <a:prstDash val="solid"/>
              <a:round/>
              <a:headEnd type="none" w="med" len="med"/>
              <a:tailEnd type="none" w="med" len="med"/>
            </a:ln>
            <a:effectLst/>
          </p:spPr>
        </p:cxnSp>
        <p:grpSp>
          <p:nvGrpSpPr>
            <p:cNvPr id="26" name="Group 677"/>
            <p:cNvGrpSpPr>
              <a:grpSpLocks noChangeAspect="1"/>
            </p:cNvGrpSpPr>
            <p:nvPr/>
          </p:nvGrpSpPr>
          <p:grpSpPr>
            <a:xfrm>
              <a:off x="6769888" y="3683000"/>
              <a:ext cx="434508" cy="478122"/>
              <a:chOff x="7427192" y="2679828"/>
              <a:chExt cx="663521" cy="730123"/>
            </a:xfrm>
          </p:grpSpPr>
          <p:sp>
            <p:nvSpPr>
              <p:cNvPr id="679" name="Freeform 678"/>
              <p:cNvSpPr/>
              <p:nvPr/>
            </p:nvSpPr>
            <p:spPr bwMode="auto">
              <a:xfrm>
                <a:off x="7427192" y="2780304"/>
                <a:ext cx="663521" cy="522887"/>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 name="connsiteX0" fmla="*/ 484205 w 971421"/>
                  <a:gd name="connsiteY0" fmla="*/ 0 h 522887"/>
                  <a:gd name="connsiteX1" fmla="*/ 971421 w 971421"/>
                  <a:gd name="connsiteY1" fmla="*/ 3175 h 522887"/>
                  <a:gd name="connsiteX2" fmla="*/ 0 w 971421"/>
                  <a:gd name="connsiteY2" fmla="*/ 522887 h 522887"/>
                  <a:gd name="connsiteX3" fmla="*/ 307900 w 971421"/>
                  <a:gd name="connsiteY3" fmla="*/ 522760 h 522887"/>
                  <a:gd name="connsiteX4" fmla="*/ 484205 w 9714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521" h="522887">
                    <a:moveTo>
                      <a:pt x="176305" y="0"/>
                    </a:moveTo>
                    <a:lnTo>
                      <a:pt x="663521" y="3175"/>
                    </a:lnTo>
                    <a:lnTo>
                      <a:pt x="476325" y="522887"/>
                    </a:lnTo>
                    <a:lnTo>
                      <a:pt x="0" y="522760"/>
                    </a:lnTo>
                    <a:lnTo>
                      <a:pt x="176305" y="0"/>
                    </a:ln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680" name="Rectangle 679"/>
              <p:cNvSpPr/>
              <p:nvPr/>
            </p:nvSpPr>
            <p:spPr bwMode="auto">
              <a:xfrm rot="5400000">
                <a:off x="7494846"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81" name="Rectangle 680"/>
              <p:cNvSpPr/>
              <p:nvPr/>
            </p:nvSpPr>
            <p:spPr bwMode="auto">
              <a:xfrm rot="5400000">
                <a:off x="7660075"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82" name="Rectangle 681"/>
              <p:cNvSpPr/>
              <p:nvPr/>
            </p:nvSpPr>
            <p:spPr bwMode="auto">
              <a:xfrm rot="16200000" flipH="1">
                <a:off x="7827574"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83" name="Rectangle 682"/>
              <p:cNvSpPr/>
              <p:nvPr/>
            </p:nvSpPr>
            <p:spPr bwMode="auto">
              <a:xfrm rot="16200000" flipH="1">
                <a:off x="7662345"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27" name="Group 683"/>
            <p:cNvGrpSpPr>
              <a:grpSpLocks noChangeAspect="1"/>
            </p:cNvGrpSpPr>
            <p:nvPr/>
          </p:nvGrpSpPr>
          <p:grpSpPr>
            <a:xfrm>
              <a:off x="5854700" y="3689350"/>
              <a:ext cx="317081" cy="478122"/>
              <a:chOff x="7010400" y="2679828"/>
              <a:chExt cx="484205" cy="730123"/>
            </a:xfrm>
          </p:grpSpPr>
          <p:sp>
            <p:nvSpPr>
              <p:cNvPr id="685" name="Freeform 684"/>
              <p:cNvSpPr/>
              <p:nvPr/>
            </p:nvSpPr>
            <p:spPr bwMode="auto">
              <a:xfrm>
                <a:off x="7010400" y="2780304"/>
                <a:ext cx="484205" cy="522887"/>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205" h="522887">
                    <a:moveTo>
                      <a:pt x="484205" y="0"/>
                    </a:moveTo>
                    <a:lnTo>
                      <a:pt x="3046" y="0"/>
                    </a:lnTo>
                    <a:cubicBezTo>
                      <a:pt x="2031" y="174296"/>
                      <a:pt x="1015" y="348591"/>
                      <a:pt x="0" y="522887"/>
                    </a:cubicBezTo>
                    <a:lnTo>
                      <a:pt x="307900" y="522760"/>
                    </a:lnTo>
                    <a:lnTo>
                      <a:pt x="484205" y="0"/>
                    </a:ln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686" name="Rectangle 685"/>
              <p:cNvSpPr/>
              <p:nvPr/>
            </p:nvSpPr>
            <p:spPr bwMode="auto">
              <a:xfrm rot="5400000">
                <a:off x="7066349"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87" name="Rectangle 686"/>
              <p:cNvSpPr/>
              <p:nvPr/>
            </p:nvSpPr>
            <p:spPr bwMode="auto">
              <a:xfrm rot="16200000" flipH="1">
                <a:off x="7227758"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88" name="Rectangle 687"/>
              <p:cNvSpPr/>
              <p:nvPr/>
            </p:nvSpPr>
            <p:spPr bwMode="auto">
              <a:xfrm rot="16200000" flipH="1">
                <a:off x="7062529"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28" name="Group 672"/>
            <p:cNvGrpSpPr>
              <a:grpSpLocks noChangeAspect="1"/>
            </p:cNvGrpSpPr>
            <p:nvPr/>
          </p:nvGrpSpPr>
          <p:grpSpPr>
            <a:xfrm>
              <a:off x="7780478" y="3662078"/>
              <a:ext cx="334693" cy="478122"/>
              <a:chOff x="8023300" y="2679828"/>
              <a:chExt cx="511100" cy="730123"/>
            </a:xfrm>
          </p:grpSpPr>
          <p:sp>
            <p:nvSpPr>
              <p:cNvPr id="674" name="Freeform 673"/>
              <p:cNvSpPr/>
              <p:nvPr/>
            </p:nvSpPr>
            <p:spPr bwMode="auto">
              <a:xfrm>
                <a:off x="8023300" y="2783480"/>
                <a:ext cx="511100" cy="519712"/>
              </a:xfrm>
              <a:custGeom>
                <a:avLst/>
                <a:gdLst>
                  <a:gd name="connsiteX0" fmla="*/ 487509 w 487509"/>
                  <a:gd name="connsiteY0" fmla="*/ 0 h 538762"/>
                  <a:gd name="connsiteX1" fmla="*/ 0 w 487509"/>
                  <a:gd name="connsiteY1" fmla="*/ 0 h 538762"/>
                  <a:gd name="connsiteX2" fmla="*/ 12829 w 487509"/>
                  <a:gd name="connsiteY2" fmla="*/ 538762 h 538762"/>
                  <a:gd name="connsiteX3" fmla="*/ 320729 w 487509"/>
                  <a:gd name="connsiteY3" fmla="*/ 525935 h 538762"/>
                  <a:gd name="connsiteX4" fmla="*/ 487509 w 487509"/>
                  <a:gd name="connsiteY4" fmla="*/ 0 h 538762"/>
                  <a:gd name="connsiteX0" fmla="*/ 506559 w 506559"/>
                  <a:gd name="connsiteY0" fmla="*/ 15875 h 538762"/>
                  <a:gd name="connsiteX1" fmla="*/ 0 w 506559"/>
                  <a:gd name="connsiteY1" fmla="*/ 0 h 538762"/>
                  <a:gd name="connsiteX2" fmla="*/ 12829 w 506559"/>
                  <a:gd name="connsiteY2" fmla="*/ 538762 h 538762"/>
                  <a:gd name="connsiteX3" fmla="*/ 320729 w 506559"/>
                  <a:gd name="connsiteY3" fmla="*/ 525935 h 538762"/>
                  <a:gd name="connsiteX4" fmla="*/ 506559 w 506559"/>
                  <a:gd name="connsiteY4" fmla="*/ 15875 h 538762"/>
                  <a:gd name="connsiteX0" fmla="*/ 493730 w 493730"/>
                  <a:gd name="connsiteY0" fmla="*/ 6350 h 529237"/>
                  <a:gd name="connsiteX1" fmla="*/ 12571 w 493730"/>
                  <a:gd name="connsiteY1" fmla="*/ 0 h 529237"/>
                  <a:gd name="connsiteX2" fmla="*/ 0 w 493730"/>
                  <a:gd name="connsiteY2" fmla="*/ 529237 h 529237"/>
                  <a:gd name="connsiteX3" fmla="*/ 307900 w 493730"/>
                  <a:gd name="connsiteY3" fmla="*/ 516410 h 529237"/>
                  <a:gd name="connsiteX4" fmla="*/ 493730 w 493730"/>
                  <a:gd name="connsiteY4" fmla="*/ 6350 h 529237"/>
                  <a:gd name="connsiteX0" fmla="*/ 490555 w 490555"/>
                  <a:gd name="connsiteY0" fmla="*/ 6350 h 526062"/>
                  <a:gd name="connsiteX1" fmla="*/ 9396 w 490555"/>
                  <a:gd name="connsiteY1" fmla="*/ 0 h 526062"/>
                  <a:gd name="connsiteX2" fmla="*/ 0 w 490555"/>
                  <a:gd name="connsiteY2" fmla="*/ 526062 h 526062"/>
                  <a:gd name="connsiteX3" fmla="*/ 304725 w 490555"/>
                  <a:gd name="connsiteY3" fmla="*/ 516410 h 526062"/>
                  <a:gd name="connsiteX4" fmla="*/ 490555 w 490555"/>
                  <a:gd name="connsiteY4" fmla="*/ 6350 h 526062"/>
                  <a:gd name="connsiteX0" fmla="*/ 484205 w 484205"/>
                  <a:gd name="connsiteY0" fmla="*/ 6350 h 522887"/>
                  <a:gd name="connsiteX1" fmla="*/ 3046 w 484205"/>
                  <a:gd name="connsiteY1" fmla="*/ 0 h 522887"/>
                  <a:gd name="connsiteX2" fmla="*/ 0 w 484205"/>
                  <a:gd name="connsiteY2" fmla="*/ 522887 h 522887"/>
                  <a:gd name="connsiteX3" fmla="*/ 298375 w 484205"/>
                  <a:gd name="connsiteY3" fmla="*/ 516410 h 522887"/>
                  <a:gd name="connsiteX4" fmla="*/ 484205 w 484205"/>
                  <a:gd name="connsiteY4" fmla="*/ 6350 h 522887"/>
                  <a:gd name="connsiteX0" fmla="*/ 484205 w 484205"/>
                  <a:gd name="connsiteY0" fmla="*/ 635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6350 h 522887"/>
                  <a:gd name="connsiteX0" fmla="*/ 490555 w 490555"/>
                  <a:gd name="connsiteY0" fmla="*/ 0 h 526062"/>
                  <a:gd name="connsiteX1" fmla="*/ 3046 w 490555"/>
                  <a:gd name="connsiteY1" fmla="*/ 3175 h 526062"/>
                  <a:gd name="connsiteX2" fmla="*/ 0 w 490555"/>
                  <a:gd name="connsiteY2" fmla="*/ 526062 h 526062"/>
                  <a:gd name="connsiteX3" fmla="*/ 307900 w 490555"/>
                  <a:gd name="connsiteY3" fmla="*/ 525935 h 526062"/>
                  <a:gd name="connsiteX4" fmla="*/ 490555 w 490555"/>
                  <a:gd name="connsiteY4" fmla="*/ 0 h 526062"/>
                  <a:gd name="connsiteX0" fmla="*/ 290530 w 307900"/>
                  <a:gd name="connsiteY0" fmla="*/ 161925 h 522887"/>
                  <a:gd name="connsiteX1" fmla="*/ 3046 w 307900"/>
                  <a:gd name="connsiteY1" fmla="*/ 0 h 522887"/>
                  <a:gd name="connsiteX2" fmla="*/ 0 w 307900"/>
                  <a:gd name="connsiteY2" fmla="*/ 522887 h 522887"/>
                  <a:gd name="connsiteX3" fmla="*/ 307900 w 307900"/>
                  <a:gd name="connsiteY3" fmla="*/ 522760 h 522887"/>
                  <a:gd name="connsiteX4" fmla="*/ 290530 w 307900"/>
                  <a:gd name="connsiteY4" fmla="*/ 161925 h 522887"/>
                  <a:gd name="connsiteX0" fmla="*/ 484205 w 484205"/>
                  <a:gd name="connsiteY0" fmla="*/ 0 h 522887"/>
                  <a:gd name="connsiteX1" fmla="*/ 3046 w 484205"/>
                  <a:gd name="connsiteY1" fmla="*/ 0 h 522887"/>
                  <a:gd name="connsiteX2" fmla="*/ 0 w 484205"/>
                  <a:gd name="connsiteY2" fmla="*/ 522887 h 522887"/>
                  <a:gd name="connsiteX3" fmla="*/ 307900 w 484205"/>
                  <a:gd name="connsiteY3" fmla="*/ 522760 h 522887"/>
                  <a:gd name="connsiteX4" fmla="*/ 484205 w 484205"/>
                  <a:gd name="connsiteY4" fmla="*/ 0 h 522887"/>
                  <a:gd name="connsiteX0" fmla="*/ 484205 w 971421"/>
                  <a:gd name="connsiteY0" fmla="*/ 0 h 522887"/>
                  <a:gd name="connsiteX1" fmla="*/ 971421 w 971421"/>
                  <a:gd name="connsiteY1" fmla="*/ 3175 h 522887"/>
                  <a:gd name="connsiteX2" fmla="*/ 0 w 971421"/>
                  <a:gd name="connsiteY2" fmla="*/ 522887 h 522887"/>
                  <a:gd name="connsiteX3" fmla="*/ 307900 w 971421"/>
                  <a:gd name="connsiteY3" fmla="*/ 522760 h 522887"/>
                  <a:gd name="connsiteX4" fmla="*/ 484205 w 9714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176305 w 663521"/>
                  <a:gd name="connsiteY0" fmla="*/ 0 h 522887"/>
                  <a:gd name="connsiteX1" fmla="*/ 663521 w 663521"/>
                  <a:gd name="connsiteY1" fmla="*/ 3175 h 522887"/>
                  <a:gd name="connsiteX2" fmla="*/ 476325 w 663521"/>
                  <a:gd name="connsiteY2" fmla="*/ 522887 h 522887"/>
                  <a:gd name="connsiteX3" fmla="*/ 0 w 663521"/>
                  <a:gd name="connsiteY3" fmla="*/ 522760 h 522887"/>
                  <a:gd name="connsiteX4" fmla="*/ 176305 w 663521"/>
                  <a:gd name="connsiteY4" fmla="*/ 0 h 522887"/>
                  <a:gd name="connsiteX0" fmla="*/ 985930 w 985930"/>
                  <a:gd name="connsiteY0" fmla="*/ 0 h 519712"/>
                  <a:gd name="connsiteX1" fmla="*/ 663521 w 985930"/>
                  <a:gd name="connsiteY1" fmla="*/ 0 h 519712"/>
                  <a:gd name="connsiteX2" fmla="*/ 476325 w 985930"/>
                  <a:gd name="connsiteY2" fmla="*/ 519712 h 519712"/>
                  <a:gd name="connsiteX3" fmla="*/ 0 w 985930"/>
                  <a:gd name="connsiteY3" fmla="*/ 519585 h 519712"/>
                  <a:gd name="connsiteX4" fmla="*/ 985930 w 985930"/>
                  <a:gd name="connsiteY4" fmla="*/ 0 h 519712"/>
                  <a:gd name="connsiteX0" fmla="*/ 509605 w 511100"/>
                  <a:gd name="connsiteY0" fmla="*/ 0 h 519712"/>
                  <a:gd name="connsiteX1" fmla="*/ 187196 w 511100"/>
                  <a:gd name="connsiteY1" fmla="*/ 0 h 519712"/>
                  <a:gd name="connsiteX2" fmla="*/ 0 w 511100"/>
                  <a:gd name="connsiteY2" fmla="*/ 519712 h 519712"/>
                  <a:gd name="connsiteX3" fmla="*/ 511100 w 511100"/>
                  <a:gd name="connsiteY3" fmla="*/ 519585 h 519712"/>
                  <a:gd name="connsiteX4" fmla="*/ 509605 w 511100"/>
                  <a:gd name="connsiteY4" fmla="*/ 0 h 519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100" h="519712">
                    <a:moveTo>
                      <a:pt x="509605" y="0"/>
                    </a:moveTo>
                    <a:lnTo>
                      <a:pt x="187196" y="0"/>
                    </a:lnTo>
                    <a:lnTo>
                      <a:pt x="0" y="519712"/>
                    </a:lnTo>
                    <a:lnTo>
                      <a:pt x="511100" y="519585"/>
                    </a:lnTo>
                    <a:cubicBezTo>
                      <a:pt x="510602" y="346390"/>
                      <a:pt x="510103" y="173195"/>
                      <a:pt x="509605" y="0"/>
                    </a:cubicBezTo>
                    <a:close/>
                  </a:path>
                </a:pathLst>
              </a:cu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ＭＳ Ｐゴシック" pitchFamily="1" charset="-128"/>
                  <a:cs typeface="+mn-cs"/>
                </a:endParaRPr>
              </a:p>
            </p:txBody>
          </p:sp>
          <p:sp>
            <p:nvSpPr>
              <p:cNvPr id="675" name="Rectangle 674"/>
              <p:cNvSpPr/>
              <p:nvPr/>
            </p:nvSpPr>
            <p:spPr bwMode="auto">
              <a:xfrm rot="5400000">
                <a:off x="8094662"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76" name="Rectangle 675"/>
              <p:cNvSpPr/>
              <p:nvPr/>
            </p:nvSpPr>
            <p:spPr bwMode="auto">
              <a:xfrm rot="5400000">
                <a:off x="8259891" y="327501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77" name="Rectangle 676"/>
              <p:cNvSpPr/>
              <p:nvPr/>
            </p:nvSpPr>
            <p:spPr bwMode="auto">
              <a:xfrm rot="16200000" flipH="1">
                <a:off x="8256071" y="275444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749" name="Right Arrow 748"/>
            <p:cNvSpPr/>
            <p:nvPr/>
          </p:nvSpPr>
          <p:spPr bwMode="auto">
            <a:xfrm rot="7949611">
              <a:off x="7317634" y="3333674"/>
              <a:ext cx="184446" cy="260010"/>
            </a:xfrm>
            <a:prstGeom prst="rightArrow">
              <a:avLst/>
            </a:prstGeom>
            <a:solidFill>
              <a:srgbClr val="68C8C6"/>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250"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9" name="Titel 28">
            <a:extLst>
              <a:ext uri="{FF2B5EF4-FFF2-40B4-BE49-F238E27FC236}">
                <a16:creationId xmlns:a16="http://schemas.microsoft.com/office/drawing/2014/main" id="{B5EAC928-E12F-4665-84CE-D046C94DA473}"/>
              </a:ext>
            </a:extLst>
          </p:cNvPr>
          <p:cNvSpPr>
            <a:spLocks noGrp="1"/>
          </p:cNvSpPr>
          <p:nvPr>
            <p:ph type="title"/>
          </p:nvPr>
        </p:nvSpPr>
        <p:spPr>
          <a:xfrm>
            <a:off x="1679728" y="265767"/>
            <a:ext cx="9097585" cy="744903"/>
          </a:xfrm>
        </p:spPr>
        <p:txBody>
          <a:bodyPr>
            <a:normAutofit/>
          </a:bodyPr>
          <a:lstStyle/>
          <a:p>
            <a:r>
              <a:rPr lang="en-US" sz="2000" b="1" cap="all" dirty="0"/>
              <a:t> 3 arrangements of Mapping Business Applications to Service Domains</a:t>
            </a:r>
            <a:endParaRPr lang="en-GB" sz="2000" b="1" cap="all" dirty="0"/>
          </a:p>
        </p:txBody>
      </p:sp>
      <p:pic>
        <p:nvPicPr>
          <p:cNvPr id="38" name="Picture 37">
            <a:extLst>
              <a:ext uri="{FF2B5EF4-FFF2-40B4-BE49-F238E27FC236}">
                <a16:creationId xmlns:a16="http://schemas.microsoft.com/office/drawing/2014/main" id="{8FD9F59E-57A6-AD44-8953-478549F5AA82}"/>
              </a:ext>
            </a:extLst>
          </p:cNvPr>
          <p:cNvPicPr>
            <a:picLocks noChangeAspect="1"/>
          </p:cNvPicPr>
          <p:nvPr/>
        </p:nvPicPr>
        <p:blipFill>
          <a:blip r:embed="rId2"/>
          <a:stretch>
            <a:fillRect/>
          </a:stretch>
        </p:blipFill>
        <p:spPr>
          <a:xfrm>
            <a:off x="912218" y="1648883"/>
            <a:ext cx="10721462" cy="3375854"/>
          </a:xfrm>
          <a:prstGeom prst="rect">
            <a:avLst/>
          </a:prstGeom>
        </p:spPr>
      </p:pic>
      <p:pic>
        <p:nvPicPr>
          <p:cNvPr id="251" name="Picture 7">
            <a:extLst>
              <a:ext uri="{FF2B5EF4-FFF2-40B4-BE49-F238E27FC236}">
                <a16:creationId xmlns:a16="http://schemas.microsoft.com/office/drawing/2014/main" id="{A8B85AC6-D2F1-4D64-AC1B-551696708EDC}"/>
              </a:ext>
            </a:extLst>
          </p:cNvPr>
          <p:cNvPicPr>
            <a:picLocks noChangeAspect="1"/>
          </p:cNvPicPr>
          <p:nvPr/>
        </p:nvPicPr>
        <p:blipFill>
          <a:blip r:embed="rId3"/>
          <a:stretch>
            <a:fillRect/>
          </a:stretch>
        </p:blipFill>
        <p:spPr>
          <a:xfrm>
            <a:off x="609680" y="6558947"/>
            <a:ext cx="242309" cy="224435"/>
          </a:xfrm>
          <a:prstGeom prst="rect">
            <a:avLst/>
          </a:prstGeom>
        </p:spPr>
      </p:pic>
      <p:sp>
        <p:nvSpPr>
          <p:cNvPr id="252" name="Text Placeholder 15">
            <a:extLst>
              <a:ext uri="{FF2B5EF4-FFF2-40B4-BE49-F238E27FC236}">
                <a16:creationId xmlns:a16="http://schemas.microsoft.com/office/drawing/2014/main" id="{B34236E5-DA29-4C61-BFBD-11937BB0403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24</a:t>
            </a:r>
            <a:endParaRPr lang="en-GB" dirty="0"/>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737454B-A41E-4F2B-9E67-73A115935293}"/>
              </a:ext>
            </a:extLst>
          </p:cNvPr>
          <p:cNvSpPr>
            <a:spLocks noGrp="1"/>
          </p:cNvSpPr>
          <p:nvPr>
            <p:ph type="title"/>
          </p:nvPr>
        </p:nvSpPr>
        <p:spPr>
          <a:xfrm>
            <a:off x="1925496" y="195878"/>
            <a:ext cx="9745657" cy="744903"/>
          </a:xfrm>
        </p:spPr>
        <p:txBody>
          <a:bodyPr>
            <a:normAutofit/>
          </a:bodyPr>
          <a:lstStyle/>
          <a:p>
            <a:r>
              <a:rPr lang="en-US" sz="2000" b="1" cap="all" noProof="0" dirty="0"/>
              <a:t>Business Architecture versus Systems  Architecture views of a Service Domain</a:t>
            </a:r>
          </a:p>
        </p:txBody>
      </p:sp>
      <p:grpSp>
        <p:nvGrpSpPr>
          <p:cNvPr id="4" name="Group 771">
            <a:extLst>
              <a:ext uri="{FF2B5EF4-FFF2-40B4-BE49-F238E27FC236}">
                <a16:creationId xmlns:a16="http://schemas.microsoft.com/office/drawing/2014/main" id="{AB09DCC7-6362-4487-8F9C-8564263FA352}"/>
              </a:ext>
            </a:extLst>
          </p:cNvPr>
          <p:cNvGrpSpPr/>
          <p:nvPr/>
        </p:nvGrpSpPr>
        <p:grpSpPr>
          <a:xfrm>
            <a:off x="1708477" y="2350467"/>
            <a:ext cx="8126561" cy="3303866"/>
            <a:chOff x="119251" y="1768996"/>
            <a:chExt cx="8122800" cy="3302337"/>
          </a:xfrm>
        </p:grpSpPr>
        <p:grpSp>
          <p:nvGrpSpPr>
            <p:cNvPr id="5" name="Group 694">
              <a:extLst>
                <a:ext uri="{FF2B5EF4-FFF2-40B4-BE49-F238E27FC236}">
                  <a16:creationId xmlns:a16="http://schemas.microsoft.com/office/drawing/2014/main" id="{E03925B1-7FE4-45EC-9B76-28ED035EE374}"/>
                </a:ext>
              </a:extLst>
            </p:cNvPr>
            <p:cNvGrpSpPr>
              <a:grpSpLocks noChangeAspect="1"/>
            </p:cNvGrpSpPr>
            <p:nvPr/>
          </p:nvGrpSpPr>
          <p:grpSpPr>
            <a:xfrm>
              <a:off x="119251" y="3635253"/>
              <a:ext cx="1388834" cy="1223236"/>
              <a:chOff x="1672900" y="2016870"/>
              <a:chExt cx="1328375" cy="1169982"/>
            </a:xfrm>
          </p:grpSpPr>
          <p:grpSp>
            <p:nvGrpSpPr>
              <p:cNvPr id="489" name="Group 559">
                <a:extLst>
                  <a:ext uri="{FF2B5EF4-FFF2-40B4-BE49-F238E27FC236}">
                    <a16:creationId xmlns:a16="http://schemas.microsoft.com/office/drawing/2014/main" id="{9798A873-31D9-4F64-8B3D-A438D37E2EB4}"/>
                  </a:ext>
                </a:extLst>
              </p:cNvPr>
              <p:cNvGrpSpPr>
                <a:grpSpLocks noChangeAspect="1"/>
              </p:cNvGrpSpPr>
              <p:nvPr/>
            </p:nvGrpSpPr>
            <p:grpSpPr>
              <a:xfrm>
                <a:off x="1672900" y="2063013"/>
                <a:ext cx="1328375" cy="1085656"/>
                <a:chOff x="5861063" y="1817291"/>
                <a:chExt cx="1833644" cy="1498600"/>
              </a:xfrm>
            </p:grpSpPr>
            <p:sp>
              <p:nvSpPr>
                <p:cNvPr id="491" name="Snip Same Side Corner Rectangle 697">
                  <a:extLst>
                    <a:ext uri="{FF2B5EF4-FFF2-40B4-BE49-F238E27FC236}">
                      <a16:creationId xmlns:a16="http://schemas.microsoft.com/office/drawing/2014/main" id="{05830534-5EEB-4AE5-8D22-7840AA9D786A}"/>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492" name="Group 171">
                  <a:extLst>
                    <a:ext uri="{FF2B5EF4-FFF2-40B4-BE49-F238E27FC236}">
                      <a16:creationId xmlns:a16="http://schemas.microsoft.com/office/drawing/2014/main" id="{797449D9-3DDF-493F-B059-9FF2D1D2A77D}"/>
                    </a:ext>
                  </a:extLst>
                </p:cNvPr>
                <p:cNvGrpSpPr/>
                <p:nvPr/>
              </p:nvGrpSpPr>
              <p:grpSpPr>
                <a:xfrm>
                  <a:off x="7378713" y="2051490"/>
                  <a:ext cx="315994" cy="1000876"/>
                  <a:chOff x="2406650" y="3637799"/>
                  <a:chExt cx="315994" cy="1000876"/>
                </a:xfrm>
              </p:grpSpPr>
              <p:grpSp>
                <p:nvGrpSpPr>
                  <p:cNvPr id="537" name="Group 157">
                    <a:extLst>
                      <a:ext uri="{FF2B5EF4-FFF2-40B4-BE49-F238E27FC236}">
                        <a16:creationId xmlns:a16="http://schemas.microsoft.com/office/drawing/2014/main" id="{EB3EBAE4-2F23-46A1-90D0-B3FFD9EBC1EF}"/>
                      </a:ext>
                    </a:extLst>
                  </p:cNvPr>
                  <p:cNvGrpSpPr/>
                  <p:nvPr/>
                </p:nvGrpSpPr>
                <p:grpSpPr>
                  <a:xfrm>
                    <a:off x="2406650" y="3637799"/>
                    <a:ext cx="315994" cy="184901"/>
                    <a:chOff x="2400300" y="3637799"/>
                    <a:chExt cx="315994" cy="184901"/>
                  </a:xfrm>
                </p:grpSpPr>
                <p:sp>
                  <p:nvSpPr>
                    <p:cNvPr id="553" name="Rectangle 552">
                      <a:extLst>
                        <a:ext uri="{FF2B5EF4-FFF2-40B4-BE49-F238E27FC236}">
                          <a16:creationId xmlns:a16="http://schemas.microsoft.com/office/drawing/2014/main" id="{5CC31D7D-8DAE-43B4-83F8-AC9F74C13DF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4" name="Block Arc 553">
                      <a:extLst>
                        <a:ext uri="{FF2B5EF4-FFF2-40B4-BE49-F238E27FC236}">
                          <a16:creationId xmlns:a16="http://schemas.microsoft.com/office/drawing/2014/main" id="{67DC8F2B-680F-4C0A-A3DB-A347D8A8A1DE}"/>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8" name="Group 158">
                    <a:extLst>
                      <a:ext uri="{FF2B5EF4-FFF2-40B4-BE49-F238E27FC236}">
                        <a16:creationId xmlns:a16="http://schemas.microsoft.com/office/drawing/2014/main" id="{35ED7A1B-DBE1-44AE-A6B8-03324161D2AE}"/>
                      </a:ext>
                    </a:extLst>
                  </p:cNvPr>
                  <p:cNvGrpSpPr/>
                  <p:nvPr/>
                </p:nvGrpSpPr>
                <p:grpSpPr>
                  <a:xfrm>
                    <a:off x="2406650" y="3842513"/>
                    <a:ext cx="252127" cy="115702"/>
                    <a:chOff x="2400300" y="3840348"/>
                    <a:chExt cx="252127" cy="115702"/>
                  </a:xfrm>
                </p:grpSpPr>
                <p:sp>
                  <p:nvSpPr>
                    <p:cNvPr id="551" name="Rectangle 550">
                      <a:extLst>
                        <a:ext uri="{FF2B5EF4-FFF2-40B4-BE49-F238E27FC236}">
                          <a16:creationId xmlns:a16="http://schemas.microsoft.com/office/drawing/2014/main" id="{FCB1F124-ACCC-469A-BC6A-91E8D25E5E26}"/>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2" name="Oval 551">
                      <a:extLst>
                        <a:ext uri="{FF2B5EF4-FFF2-40B4-BE49-F238E27FC236}">
                          <a16:creationId xmlns:a16="http://schemas.microsoft.com/office/drawing/2014/main" id="{CE8B0F76-48F2-47FF-9EF2-A912F493A4E0}"/>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9" name="Group 159">
                    <a:extLst>
                      <a:ext uri="{FF2B5EF4-FFF2-40B4-BE49-F238E27FC236}">
                        <a16:creationId xmlns:a16="http://schemas.microsoft.com/office/drawing/2014/main" id="{DDA9AE96-B439-45FA-9F8A-75FA4C4B7737}"/>
                      </a:ext>
                    </a:extLst>
                  </p:cNvPr>
                  <p:cNvGrpSpPr/>
                  <p:nvPr/>
                </p:nvGrpSpPr>
                <p:grpSpPr>
                  <a:xfrm>
                    <a:off x="2406650" y="3978028"/>
                    <a:ext cx="315994" cy="184901"/>
                    <a:chOff x="2400300" y="3637799"/>
                    <a:chExt cx="315994" cy="184901"/>
                  </a:xfrm>
                </p:grpSpPr>
                <p:sp>
                  <p:nvSpPr>
                    <p:cNvPr id="549" name="Rectangle 548">
                      <a:extLst>
                        <a:ext uri="{FF2B5EF4-FFF2-40B4-BE49-F238E27FC236}">
                          <a16:creationId xmlns:a16="http://schemas.microsoft.com/office/drawing/2014/main" id="{33E86E2E-1586-4EA6-8490-E3C03B9DE738}"/>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0" name="Block Arc 549">
                      <a:extLst>
                        <a:ext uri="{FF2B5EF4-FFF2-40B4-BE49-F238E27FC236}">
                          <a16:creationId xmlns:a16="http://schemas.microsoft.com/office/drawing/2014/main" id="{36472F73-631B-4DD1-BC6D-5E5D926B7656}"/>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0" name="Group 162">
                    <a:extLst>
                      <a:ext uri="{FF2B5EF4-FFF2-40B4-BE49-F238E27FC236}">
                        <a16:creationId xmlns:a16="http://schemas.microsoft.com/office/drawing/2014/main" id="{BB53F2DC-2DBD-4CCC-B220-861A8C06E168}"/>
                      </a:ext>
                    </a:extLst>
                  </p:cNvPr>
                  <p:cNvGrpSpPr/>
                  <p:nvPr/>
                </p:nvGrpSpPr>
                <p:grpSpPr>
                  <a:xfrm>
                    <a:off x="2406650" y="4182742"/>
                    <a:ext cx="252127" cy="115702"/>
                    <a:chOff x="2400300" y="3840348"/>
                    <a:chExt cx="252127" cy="115702"/>
                  </a:xfrm>
                </p:grpSpPr>
                <p:sp>
                  <p:nvSpPr>
                    <p:cNvPr id="547" name="Rectangle 546">
                      <a:extLst>
                        <a:ext uri="{FF2B5EF4-FFF2-40B4-BE49-F238E27FC236}">
                          <a16:creationId xmlns:a16="http://schemas.microsoft.com/office/drawing/2014/main" id="{FA1347CB-B8D7-44E8-B327-1FABE6FBB6F1}"/>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48" name="Oval 547">
                      <a:extLst>
                        <a:ext uri="{FF2B5EF4-FFF2-40B4-BE49-F238E27FC236}">
                          <a16:creationId xmlns:a16="http://schemas.microsoft.com/office/drawing/2014/main" id="{C66178A7-8B02-4EA9-AED3-E96257CE602A}"/>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1" name="Group 165">
                    <a:extLst>
                      <a:ext uri="{FF2B5EF4-FFF2-40B4-BE49-F238E27FC236}">
                        <a16:creationId xmlns:a16="http://schemas.microsoft.com/office/drawing/2014/main" id="{3A50FD37-865A-4431-A74D-B05485A1062B}"/>
                      </a:ext>
                    </a:extLst>
                  </p:cNvPr>
                  <p:cNvGrpSpPr/>
                  <p:nvPr/>
                </p:nvGrpSpPr>
                <p:grpSpPr>
                  <a:xfrm>
                    <a:off x="2406650" y="4318257"/>
                    <a:ext cx="315994" cy="184901"/>
                    <a:chOff x="2400300" y="3637799"/>
                    <a:chExt cx="315994" cy="184901"/>
                  </a:xfrm>
                </p:grpSpPr>
                <p:sp>
                  <p:nvSpPr>
                    <p:cNvPr id="545" name="Rectangle 544">
                      <a:extLst>
                        <a:ext uri="{FF2B5EF4-FFF2-40B4-BE49-F238E27FC236}">
                          <a16:creationId xmlns:a16="http://schemas.microsoft.com/office/drawing/2014/main" id="{CDD8B103-F5E3-47A4-A0FF-2D5503B81835}"/>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46" name="Block Arc 545">
                      <a:extLst>
                        <a:ext uri="{FF2B5EF4-FFF2-40B4-BE49-F238E27FC236}">
                          <a16:creationId xmlns:a16="http://schemas.microsoft.com/office/drawing/2014/main" id="{D17BECAB-83A3-4AA0-BED2-E27AB1F21AB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2" name="Group 168">
                    <a:extLst>
                      <a:ext uri="{FF2B5EF4-FFF2-40B4-BE49-F238E27FC236}">
                        <a16:creationId xmlns:a16="http://schemas.microsoft.com/office/drawing/2014/main" id="{AC16A7BA-B89E-4F57-BE01-63546C6C7923}"/>
                      </a:ext>
                    </a:extLst>
                  </p:cNvPr>
                  <p:cNvGrpSpPr/>
                  <p:nvPr/>
                </p:nvGrpSpPr>
                <p:grpSpPr>
                  <a:xfrm>
                    <a:off x="2406650" y="4522973"/>
                    <a:ext cx="252127" cy="115702"/>
                    <a:chOff x="2400300" y="3840348"/>
                    <a:chExt cx="252127" cy="115702"/>
                  </a:xfrm>
                </p:grpSpPr>
                <p:sp>
                  <p:nvSpPr>
                    <p:cNvPr id="543" name="Rectangle 542">
                      <a:extLst>
                        <a:ext uri="{FF2B5EF4-FFF2-40B4-BE49-F238E27FC236}">
                          <a16:creationId xmlns:a16="http://schemas.microsoft.com/office/drawing/2014/main" id="{0A15B28E-60B9-4677-B684-C690AD5039D1}"/>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44" name="Oval 543">
                      <a:extLst>
                        <a:ext uri="{FF2B5EF4-FFF2-40B4-BE49-F238E27FC236}">
                          <a16:creationId xmlns:a16="http://schemas.microsoft.com/office/drawing/2014/main" id="{BF46843F-3C9D-4D84-95CB-90B02BBBCC3B}"/>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93" name="Group 172">
                  <a:extLst>
                    <a:ext uri="{FF2B5EF4-FFF2-40B4-BE49-F238E27FC236}">
                      <a16:creationId xmlns:a16="http://schemas.microsoft.com/office/drawing/2014/main" id="{2B3318EC-5423-4E44-B2F4-D3EF57949DA3}"/>
                    </a:ext>
                  </a:extLst>
                </p:cNvPr>
                <p:cNvGrpSpPr/>
                <p:nvPr/>
              </p:nvGrpSpPr>
              <p:grpSpPr>
                <a:xfrm flipH="1">
                  <a:off x="5861063" y="2052241"/>
                  <a:ext cx="315994" cy="1000876"/>
                  <a:chOff x="2406650" y="3637799"/>
                  <a:chExt cx="315994" cy="1000876"/>
                </a:xfrm>
              </p:grpSpPr>
              <p:grpSp>
                <p:nvGrpSpPr>
                  <p:cNvPr id="519" name="Group 157">
                    <a:extLst>
                      <a:ext uri="{FF2B5EF4-FFF2-40B4-BE49-F238E27FC236}">
                        <a16:creationId xmlns:a16="http://schemas.microsoft.com/office/drawing/2014/main" id="{767F02F7-BD81-47DE-89B1-54461D1B3845}"/>
                      </a:ext>
                    </a:extLst>
                  </p:cNvPr>
                  <p:cNvGrpSpPr/>
                  <p:nvPr/>
                </p:nvGrpSpPr>
                <p:grpSpPr>
                  <a:xfrm>
                    <a:off x="2406650" y="3637799"/>
                    <a:ext cx="315994" cy="184901"/>
                    <a:chOff x="2400300" y="3637799"/>
                    <a:chExt cx="315994" cy="184901"/>
                  </a:xfrm>
                </p:grpSpPr>
                <p:sp>
                  <p:nvSpPr>
                    <p:cNvPr id="535" name="Rectangle 534">
                      <a:extLst>
                        <a:ext uri="{FF2B5EF4-FFF2-40B4-BE49-F238E27FC236}">
                          <a16:creationId xmlns:a16="http://schemas.microsoft.com/office/drawing/2014/main" id="{FDCD5872-C394-434B-A3BC-8807C7B47B3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36" name="Block Arc 535">
                      <a:extLst>
                        <a:ext uri="{FF2B5EF4-FFF2-40B4-BE49-F238E27FC236}">
                          <a16:creationId xmlns:a16="http://schemas.microsoft.com/office/drawing/2014/main" id="{67567051-1914-42CA-B5A9-531F7CFE9F8F}"/>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20" name="Group 158">
                    <a:extLst>
                      <a:ext uri="{FF2B5EF4-FFF2-40B4-BE49-F238E27FC236}">
                        <a16:creationId xmlns:a16="http://schemas.microsoft.com/office/drawing/2014/main" id="{40734C3C-0168-4867-8A9F-EE4A2697EA24}"/>
                      </a:ext>
                    </a:extLst>
                  </p:cNvPr>
                  <p:cNvGrpSpPr/>
                  <p:nvPr/>
                </p:nvGrpSpPr>
                <p:grpSpPr>
                  <a:xfrm>
                    <a:off x="2406650" y="3842513"/>
                    <a:ext cx="252127" cy="115702"/>
                    <a:chOff x="2400300" y="3840348"/>
                    <a:chExt cx="252127" cy="115702"/>
                  </a:xfrm>
                </p:grpSpPr>
                <p:sp>
                  <p:nvSpPr>
                    <p:cNvPr id="533" name="Rectangle 532">
                      <a:extLst>
                        <a:ext uri="{FF2B5EF4-FFF2-40B4-BE49-F238E27FC236}">
                          <a16:creationId xmlns:a16="http://schemas.microsoft.com/office/drawing/2014/main" id="{9FB99118-D38C-4546-9BE6-96C0AEAC49BE}"/>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34" name="Oval 533">
                      <a:extLst>
                        <a:ext uri="{FF2B5EF4-FFF2-40B4-BE49-F238E27FC236}">
                          <a16:creationId xmlns:a16="http://schemas.microsoft.com/office/drawing/2014/main" id="{DDF8A291-9AC3-404F-8905-FBECD3BCBA4C}"/>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21" name="Group 159">
                    <a:extLst>
                      <a:ext uri="{FF2B5EF4-FFF2-40B4-BE49-F238E27FC236}">
                        <a16:creationId xmlns:a16="http://schemas.microsoft.com/office/drawing/2014/main" id="{904D50E4-F65C-40ED-8319-44EF41671E12}"/>
                      </a:ext>
                    </a:extLst>
                  </p:cNvPr>
                  <p:cNvGrpSpPr/>
                  <p:nvPr/>
                </p:nvGrpSpPr>
                <p:grpSpPr>
                  <a:xfrm>
                    <a:off x="2406650" y="3978028"/>
                    <a:ext cx="315994" cy="184901"/>
                    <a:chOff x="2400300" y="3637799"/>
                    <a:chExt cx="315994" cy="184901"/>
                  </a:xfrm>
                </p:grpSpPr>
                <p:sp>
                  <p:nvSpPr>
                    <p:cNvPr id="531" name="Rectangle 530">
                      <a:extLst>
                        <a:ext uri="{FF2B5EF4-FFF2-40B4-BE49-F238E27FC236}">
                          <a16:creationId xmlns:a16="http://schemas.microsoft.com/office/drawing/2014/main" id="{7CED0BAF-6C7C-4C1B-8149-F417DA23184B}"/>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32" name="Block Arc 531">
                      <a:extLst>
                        <a:ext uri="{FF2B5EF4-FFF2-40B4-BE49-F238E27FC236}">
                          <a16:creationId xmlns:a16="http://schemas.microsoft.com/office/drawing/2014/main" id="{18D33588-EB3B-4E3C-80F7-35291C490970}"/>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22" name="Group 162">
                    <a:extLst>
                      <a:ext uri="{FF2B5EF4-FFF2-40B4-BE49-F238E27FC236}">
                        <a16:creationId xmlns:a16="http://schemas.microsoft.com/office/drawing/2014/main" id="{80845F9D-E3E7-45CE-A485-EC277E35BF91}"/>
                      </a:ext>
                    </a:extLst>
                  </p:cNvPr>
                  <p:cNvGrpSpPr/>
                  <p:nvPr/>
                </p:nvGrpSpPr>
                <p:grpSpPr>
                  <a:xfrm>
                    <a:off x="2406650" y="4182742"/>
                    <a:ext cx="252127" cy="115702"/>
                    <a:chOff x="2400300" y="3840348"/>
                    <a:chExt cx="252127" cy="115702"/>
                  </a:xfrm>
                </p:grpSpPr>
                <p:sp>
                  <p:nvSpPr>
                    <p:cNvPr id="529" name="Rectangle 528">
                      <a:extLst>
                        <a:ext uri="{FF2B5EF4-FFF2-40B4-BE49-F238E27FC236}">
                          <a16:creationId xmlns:a16="http://schemas.microsoft.com/office/drawing/2014/main" id="{774A0028-CFC1-48ED-9AA8-3E2AB24C025E}"/>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30" name="Oval 529">
                      <a:extLst>
                        <a:ext uri="{FF2B5EF4-FFF2-40B4-BE49-F238E27FC236}">
                          <a16:creationId xmlns:a16="http://schemas.microsoft.com/office/drawing/2014/main" id="{822A820F-1ADC-4E6A-BEF2-24E8AD930FC9}"/>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23" name="Group 165">
                    <a:extLst>
                      <a:ext uri="{FF2B5EF4-FFF2-40B4-BE49-F238E27FC236}">
                        <a16:creationId xmlns:a16="http://schemas.microsoft.com/office/drawing/2014/main" id="{2336C039-53F5-4989-966E-59ADF2D55C31}"/>
                      </a:ext>
                    </a:extLst>
                  </p:cNvPr>
                  <p:cNvGrpSpPr/>
                  <p:nvPr/>
                </p:nvGrpSpPr>
                <p:grpSpPr>
                  <a:xfrm>
                    <a:off x="2406650" y="4318257"/>
                    <a:ext cx="315994" cy="184901"/>
                    <a:chOff x="2400300" y="3637799"/>
                    <a:chExt cx="315994" cy="184901"/>
                  </a:xfrm>
                </p:grpSpPr>
                <p:sp>
                  <p:nvSpPr>
                    <p:cNvPr id="527" name="Rectangle 526">
                      <a:extLst>
                        <a:ext uri="{FF2B5EF4-FFF2-40B4-BE49-F238E27FC236}">
                          <a16:creationId xmlns:a16="http://schemas.microsoft.com/office/drawing/2014/main" id="{9E543347-23A9-40D3-8233-558A0DAC9AB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28" name="Block Arc 527">
                      <a:extLst>
                        <a:ext uri="{FF2B5EF4-FFF2-40B4-BE49-F238E27FC236}">
                          <a16:creationId xmlns:a16="http://schemas.microsoft.com/office/drawing/2014/main" id="{4A60F1A3-8230-43F2-9FB5-201ED0AE841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24" name="Group 168">
                    <a:extLst>
                      <a:ext uri="{FF2B5EF4-FFF2-40B4-BE49-F238E27FC236}">
                        <a16:creationId xmlns:a16="http://schemas.microsoft.com/office/drawing/2014/main" id="{6AC5F21C-F142-4B22-BCD3-89D33E60B5AE}"/>
                      </a:ext>
                    </a:extLst>
                  </p:cNvPr>
                  <p:cNvGrpSpPr/>
                  <p:nvPr/>
                </p:nvGrpSpPr>
                <p:grpSpPr>
                  <a:xfrm>
                    <a:off x="2406650" y="4522973"/>
                    <a:ext cx="252127" cy="115702"/>
                    <a:chOff x="2400300" y="3840348"/>
                    <a:chExt cx="252127" cy="115702"/>
                  </a:xfrm>
                </p:grpSpPr>
                <p:sp>
                  <p:nvSpPr>
                    <p:cNvPr id="525" name="Rectangle 524">
                      <a:extLst>
                        <a:ext uri="{FF2B5EF4-FFF2-40B4-BE49-F238E27FC236}">
                          <a16:creationId xmlns:a16="http://schemas.microsoft.com/office/drawing/2014/main" id="{9AE89495-FFBD-4774-8FA3-B5D24D502736}"/>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26" name="Oval 525">
                      <a:extLst>
                        <a:ext uri="{FF2B5EF4-FFF2-40B4-BE49-F238E27FC236}">
                          <a16:creationId xmlns:a16="http://schemas.microsoft.com/office/drawing/2014/main" id="{F92F8598-AB23-4F89-887D-412D1AE8A969}"/>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494" name="Rectangle 493">
                  <a:extLst>
                    <a:ext uri="{FF2B5EF4-FFF2-40B4-BE49-F238E27FC236}">
                      <a16:creationId xmlns:a16="http://schemas.microsoft.com/office/drawing/2014/main" id="{BD614A40-1DA0-4B0F-ADE7-72EE69462CC6}"/>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495" name="Curved Connector 701">
                  <a:extLst>
                    <a:ext uri="{FF2B5EF4-FFF2-40B4-BE49-F238E27FC236}">
                      <a16:creationId xmlns:a16="http://schemas.microsoft.com/office/drawing/2014/main" id="{A885C6AD-6E61-43B9-A790-6CBD0ECB296F}"/>
                    </a:ext>
                  </a:extLst>
                </p:cNvPr>
                <p:cNvCxnSpPr>
                  <a:stCxn id="50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96" name="Curved Connector 702">
                  <a:extLst>
                    <a:ext uri="{FF2B5EF4-FFF2-40B4-BE49-F238E27FC236}">
                      <a16:creationId xmlns:a16="http://schemas.microsoft.com/office/drawing/2014/main" id="{4DEE7639-C02C-40C8-9D3D-89064F8FD5C5}"/>
                    </a:ext>
                  </a:extLst>
                </p:cNvPr>
                <p:cNvCxnSpPr>
                  <a:stCxn id="50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97" name="Curved Connector 703">
                  <a:extLst>
                    <a:ext uri="{FF2B5EF4-FFF2-40B4-BE49-F238E27FC236}">
                      <a16:creationId xmlns:a16="http://schemas.microsoft.com/office/drawing/2014/main" id="{2D512F0D-F118-4193-9255-EBA5FD0332FB}"/>
                    </a:ext>
                  </a:extLst>
                </p:cNvPr>
                <p:cNvCxnSpPr>
                  <a:stCxn id="51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98" name="Curved Connector 704">
                  <a:extLst>
                    <a:ext uri="{FF2B5EF4-FFF2-40B4-BE49-F238E27FC236}">
                      <a16:creationId xmlns:a16="http://schemas.microsoft.com/office/drawing/2014/main" id="{4EB99810-17DB-46CC-9400-292733903ED6}"/>
                    </a:ext>
                  </a:extLst>
                </p:cNvPr>
                <p:cNvCxnSpPr>
                  <a:stCxn id="50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99" name="Curved Connector 705">
                  <a:extLst>
                    <a:ext uri="{FF2B5EF4-FFF2-40B4-BE49-F238E27FC236}">
                      <a16:creationId xmlns:a16="http://schemas.microsoft.com/office/drawing/2014/main" id="{2D90F8AF-2B6A-4F08-8794-62540A62284E}"/>
                    </a:ext>
                  </a:extLst>
                </p:cNvPr>
                <p:cNvCxnSpPr>
                  <a:endCxn id="51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0" name="Curved Connector 706">
                  <a:extLst>
                    <a:ext uri="{FF2B5EF4-FFF2-40B4-BE49-F238E27FC236}">
                      <a16:creationId xmlns:a16="http://schemas.microsoft.com/office/drawing/2014/main" id="{F4B79AE9-EACC-4EE3-B49C-2C9AE7D3F5B7}"/>
                    </a:ext>
                  </a:extLst>
                </p:cNvPr>
                <p:cNvCxnSpPr>
                  <a:endCxn id="51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1" name="Curved Connector 707">
                  <a:extLst>
                    <a:ext uri="{FF2B5EF4-FFF2-40B4-BE49-F238E27FC236}">
                      <a16:creationId xmlns:a16="http://schemas.microsoft.com/office/drawing/2014/main" id="{23BF1BCB-D493-43ED-BFBF-87785546C65C}"/>
                    </a:ext>
                  </a:extLst>
                </p:cNvPr>
                <p:cNvCxnSpPr>
                  <a:endCxn id="51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2" name="Curved Connector 708">
                  <a:extLst>
                    <a:ext uri="{FF2B5EF4-FFF2-40B4-BE49-F238E27FC236}">
                      <a16:creationId xmlns:a16="http://schemas.microsoft.com/office/drawing/2014/main" id="{6A9E20A8-FE9B-49F6-8474-4223B2931343}"/>
                    </a:ext>
                  </a:extLst>
                </p:cNvPr>
                <p:cNvCxnSpPr>
                  <a:stCxn id="51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3" name="Curved Connector 709">
                  <a:extLst>
                    <a:ext uri="{FF2B5EF4-FFF2-40B4-BE49-F238E27FC236}">
                      <a16:creationId xmlns:a16="http://schemas.microsoft.com/office/drawing/2014/main" id="{64C3F2B0-FD9A-4BAD-9B04-A0DC95A3C478}"/>
                    </a:ext>
                  </a:extLst>
                </p:cNvPr>
                <p:cNvCxnSpPr>
                  <a:stCxn id="51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4" name="Curved Connector 710">
                  <a:extLst>
                    <a:ext uri="{FF2B5EF4-FFF2-40B4-BE49-F238E27FC236}">
                      <a16:creationId xmlns:a16="http://schemas.microsoft.com/office/drawing/2014/main" id="{47FCAEFA-634C-49A6-9642-DA4C4F311206}"/>
                    </a:ext>
                  </a:extLst>
                </p:cNvPr>
                <p:cNvCxnSpPr>
                  <a:stCxn id="51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5" name="Curved Connector 711">
                  <a:extLst>
                    <a:ext uri="{FF2B5EF4-FFF2-40B4-BE49-F238E27FC236}">
                      <a16:creationId xmlns:a16="http://schemas.microsoft.com/office/drawing/2014/main" id="{2071BCAC-EB15-4FC0-82EF-629FF0B5491A}"/>
                    </a:ext>
                  </a:extLst>
                </p:cNvPr>
                <p:cNvCxnSpPr>
                  <a:stCxn id="51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6" name="Curved Connector 712">
                  <a:extLst>
                    <a:ext uri="{FF2B5EF4-FFF2-40B4-BE49-F238E27FC236}">
                      <a16:creationId xmlns:a16="http://schemas.microsoft.com/office/drawing/2014/main" id="{85773823-E5B2-4D8D-A9B7-ECE03FE822B9}"/>
                    </a:ext>
                  </a:extLst>
                </p:cNvPr>
                <p:cNvCxnSpPr>
                  <a:stCxn id="51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507" name="Rectangle 506">
                  <a:extLst>
                    <a:ext uri="{FF2B5EF4-FFF2-40B4-BE49-F238E27FC236}">
                      <a16:creationId xmlns:a16="http://schemas.microsoft.com/office/drawing/2014/main" id="{9098AC63-8FE6-4716-9248-BEC7C3445B6F}"/>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08" name="Rectangle 507">
                  <a:extLst>
                    <a:ext uri="{FF2B5EF4-FFF2-40B4-BE49-F238E27FC236}">
                      <a16:creationId xmlns:a16="http://schemas.microsoft.com/office/drawing/2014/main" id="{B42054B2-8E97-4E44-8175-D3E3796D4A55}"/>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09" name="Rectangle 508">
                  <a:extLst>
                    <a:ext uri="{FF2B5EF4-FFF2-40B4-BE49-F238E27FC236}">
                      <a16:creationId xmlns:a16="http://schemas.microsoft.com/office/drawing/2014/main" id="{67C904E5-CC2F-4671-9B71-6C714C2E9E68}"/>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0" name="Rectangle 509">
                  <a:extLst>
                    <a:ext uri="{FF2B5EF4-FFF2-40B4-BE49-F238E27FC236}">
                      <a16:creationId xmlns:a16="http://schemas.microsoft.com/office/drawing/2014/main" id="{290B3EF5-50D4-4A0B-A6FC-4DA6CAE7C90F}"/>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1" name="Rectangle 510">
                  <a:extLst>
                    <a:ext uri="{FF2B5EF4-FFF2-40B4-BE49-F238E27FC236}">
                      <a16:creationId xmlns:a16="http://schemas.microsoft.com/office/drawing/2014/main" id="{CD78AA75-4470-4D9F-A696-F860FF3C7E93}"/>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2" name="Rectangle 511">
                  <a:extLst>
                    <a:ext uri="{FF2B5EF4-FFF2-40B4-BE49-F238E27FC236}">
                      <a16:creationId xmlns:a16="http://schemas.microsoft.com/office/drawing/2014/main" id="{7AFE6AEF-E6EE-46E0-94D7-84D769FE2606}"/>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3" name="Rectangle 512">
                  <a:extLst>
                    <a:ext uri="{FF2B5EF4-FFF2-40B4-BE49-F238E27FC236}">
                      <a16:creationId xmlns:a16="http://schemas.microsoft.com/office/drawing/2014/main" id="{F99C5C3D-F5A8-4178-AB18-02B921B6D5C9}"/>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4" name="Rectangle 513">
                  <a:extLst>
                    <a:ext uri="{FF2B5EF4-FFF2-40B4-BE49-F238E27FC236}">
                      <a16:creationId xmlns:a16="http://schemas.microsoft.com/office/drawing/2014/main" id="{1C501464-2A52-4D2F-9B3A-427F40B1571A}"/>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5" name="Rectangle 514">
                  <a:extLst>
                    <a:ext uri="{FF2B5EF4-FFF2-40B4-BE49-F238E27FC236}">
                      <a16:creationId xmlns:a16="http://schemas.microsoft.com/office/drawing/2014/main" id="{23BF16A1-037E-4F42-81BE-9E23881FC6F8}"/>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6" name="Rectangle 515">
                  <a:extLst>
                    <a:ext uri="{FF2B5EF4-FFF2-40B4-BE49-F238E27FC236}">
                      <a16:creationId xmlns:a16="http://schemas.microsoft.com/office/drawing/2014/main" id="{A83F2E58-4729-43A8-81A8-847FE165A526}"/>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7" name="Rectangle 516">
                  <a:extLst>
                    <a:ext uri="{FF2B5EF4-FFF2-40B4-BE49-F238E27FC236}">
                      <a16:creationId xmlns:a16="http://schemas.microsoft.com/office/drawing/2014/main" id="{B0DA11B7-66A5-4184-B783-EB8D178875E2}"/>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18" name="Rectangle 517">
                  <a:extLst>
                    <a:ext uri="{FF2B5EF4-FFF2-40B4-BE49-F238E27FC236}">
                      <a16:creationId xmlns:a16="http://schemas.microsoft.com/office/drawing/2014/main" id="{814F83AB-C1F8-4730-9929-24D083315EC9}"/>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490" name="Rectangle 489">
                <a:extLst>
                  <a:ext uri="{FF2B5EF4-FFF2-40B4-BE49-F238E27FC236}">
                    <a16:creationId xmlns:a16="http://schemas.microsoft.com/office/drawing/2014/main" id="{E286349E-C507-45BA-BEF0-1CB2687B5E02}"/>
                  </a:ext>
                </a:extLst>
              </p:cNvPr>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6" name="Rectangle 5">
              <a:extLst>
                <a:ext uri="{FF2B5EF4-FFF2-40B4-BE49-F238E27FC236}">
                  <a16:creationId xmlns:a16="http://schemas.microsoft.com/office/drawing/2014/main" id="{B1471CA2-34A0-45C0-BD9C-908757029B60}"/>
                </a:ext>
              </a:extLst>
            </p:cNvPr>
            <p:cNvSpPr/>
            <p:nvPr/>
          </p:nvSpPr>
          <p:spPr>
            <a:xfrm>
              <a:off x="260221" y="1768996"/>
              <a:ext cx="3017255" cy="381000"/>
            </a:xfrm>
            <a:prstGeom prst="rect">
              <a:avLst/>
            </a:prstGeom>
          </p:spPr>
          <p:txBody>
            <a:bodyPr wrap="square">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For the simple case when an application module maps to a single Service Domain</a:t>
              </a:r>
              <a:endParaRPr kumimoji="0" lang="en-US" sz="1201" b="1" i="0" u="none" strike="noStrike" kern="1200" cap="none" spc="0" normalizeH="0" baseline="0" noProof="0" dirty="0">
                <a:ln>
                  <a:noFill/>
                </a:ln>
                <a:solidFill>
                  <a:srgbClr val="5F6062"/>
                </a:solidFill>
                <a:effectLst/>
                <a:uLnTx/>
                <a:uFillTx/>
                <a:latin typeface="Helvetica"/>
                <a:ea typeface="+mn-ea"/>
                <a:cs typeface="Helvetica"/>
              </a:endParaRPr>
            </a:p>
          </p:txBody>
        </p:sp>
        <p:grpSp>
          <p:nvGrpSpPr>
            <p:cNvPr id="7" name="Group 258">
              <a:extLst>
                <a:ext uri="{FF2B5EF4-FFF2-40B4-BE49-F238E27FC236}">
                  <a16:creationId xmlns:a16="http://schemas.microsoft.com/office/drawing/2014/main" id="{49540D3C-1442-44C2-8AF1-59DB4509FEB2}"/>
                </a:ext>
              </a:extLst>
            </p:cNvPr>
            <p:cNvGrpSpPr>
              <a:grpSpLocks noChangeAspect="1"/>
            </p:cNvGrpSpPr>
            <p:nvPr/>
          </p:nvGrpSpPr>
          <p:grpSpPr>
            <a:xfrm>
              <a:off x="5742013" y="2002511"/>
              <a:ext cx="1657448" cy="1354600"/>
              <a:chOff x="5861063" y="1817291"/>
              <a:chExt cx="1833644" cy="1498600"/>
            </a:xfrm>
          </p:grpSpPr>
          <p:sp>
            <p:nvSpPr>
              <p:cNvPr id="425" name="Snip Same Side Corner Rectangle 50">
                <a:extLst>
                  <a:ext uri="{FF2B5EF4-FFF2-40B4-BE49-F238E27FC236}">
                    <a16:creationId xmlns:a16="http://schemas.microsoft.com/office/drawing/2014/main" id="{605B0880-AA12-42EC-A787-07083BC453B7}"/>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426" name="Group 171">
                <a:extLst>
                  <a:ext uri="{FF2B5EF4-FFF2-40B4-BE49-F238E27FC236}">
                    <a16:creationId xmlns:a16="http://schemas.microsoft.com/office/drawing/2014/main" id="{CD2A21D0-1FEF-4F76-8124-810DC7E4C23F}"/>
                  </a:ext>
                </a:extLst>
              </p:cNvPr>
              <p:cNvGrpSpPr/>
              <p:nvPr/>
            </p:nvGrpSpPr>
            <p:grpSpPr>
              <a:xfrm>
                <a:off x="7378713" y="2051490"/>
                <a:ext cx="315994" cy="1000876"/>
                <a:chOff x="2406650" y="3637799"/>
                <a:chExt cx="315994" cy="1000876"/>
              </a:xfrm>
            </p:grpSpPr>
            <p:grpSp>
              <p:nvGrpSpPr>
                <p:cNvPr id="471" name="Group 157">
                  <a:extLst>
                    <a:ext uri="{FF2B5EF4-FFF2-40B4-BE49-F238E27FC236}">
                      <a16:creationId xmlns:a16="http://schemas.microsoft.com/office/drawing/2014/main" id="{4DA023A1-202E-4663-A33C-F7A10C8FAD47}"/>
                    </a:ext>
                  </a:extLst>
                </p:cNvPr>
                <p:cNvGrpSpPr/>
                <p:nvPr/>
              </p:nvGrpSpPr>
              <p:grpSpPr>
                <a:xfrm>
                  <a:off x="2406650" y="3637799"/>
                  <a:ext cx="315994" cy="184901"/>
                  <a:chOff x="2400300" y="3637799"/>
                  <a:chExt cx="315994" cy="184901"/>
                </a:xfrm>
              </p:grpSpPr>
              <p:sp>
                <p:nvSpPr>
                  <p:cNvPr id="487" name="Rectangle 486">
                    <a:extLst>
                      <a:ext uri="{FF2B5EF4-FFF2-40B4-BE49-F238E27FC236}">
                        <a16:creationId xmlns:a16="http://schemas.microsoft.com/office/drawing/2014/main" id="{2EDE3767-AFB9-4285-A0F4-C59DDFF88966}"/>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8" name="Block Arc 487">
                    <a:extLst>
                      <a:ext uri="{FF2B5EF4-FFF2-40B4-BE49-F238E27FC236}">
                        <a16:creationId xmlns:a16="http://schemas.microsoft.com/office/drawing/2014/main" id="{06E52D9B-30BA-4EDE-8EEF-BEEFC7AEA91E}"/>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2" name="Group 158">
                  <a:extLst>
                    <a:ext uri="{FF2B5EF4-FFF2-40B4-BE49-F238E27FC236}">
                      <a16:creationId xmlns:a16="http://schemas.microsoft.com/office/drawing/2014/main" id="{544AEC07-E875-465B-89EC-75DD38129553}"/>
                    </a:ext>
                  </a:extLst>
                </p:cNvPr>
                <p:cNvGrpSpPr/>
                <p:nvPr/>
              </p:nvGrpSpPr>
              <p:grpSpPr>
                <a:xfrm>
                  <a:off x="2406650" y="3842513"/>
                  <a:ext cx="252127" cy="115702"/>
                  <a:chOff x="2400300" y="3840348"/>
                  <a:chExt cx="252127" cy="115702"/>
                </a:xfrm>
              </p:grpSpPr>
              <p:sp>
                <p:nvSpPr>
                  <p:cNvPr id="485" name="Rectangle 484">
                    <a:extLst>
                      <a:ext uri="{FF2B5EF4-FFF2-40B4-BE49-F238E27FC236}">
                        <a16:creationId xmlns:a16="http://schemas.microsoft.com/office/drawing/2014/main" id="{8AB45D73-1884-4AA7-921C-E35D5F59D03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6" name="Oval 485">
                    <a:extLst>
                      <a:ext uri="{FF2B5EF4-FFF2-40B4-BE49-F238E27FC236}">
                        <a16:creationId xmlns:a16="http://schemas.microsoft.com/office/drawing/2014/main" id="{A753D4C3-330D-412F-A994-44F281C1BBE8}"/>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3" name="Group 159">
                  <a:extLst>
                    <a:ext uri="{FF2B5EF4-FFF2-40B4-BE49-F238E27FC236}">
                      <a16:creationId xmlns:a16="http://schemas.microsoft.com/office/drawing/2014/main" id="{15D736F5-34FD-431C-BAB4-001FE7E1E7E6}"/>
                    </a:ext>
                  </a:extLst>
                </p:cNvPr>
                <p:cNvGrpSpPr/>
                <p:nvPr/>
              </p:nvGrpSpPr>
              <p:grpSpPr>
                <a:xfrm>
                  <a:off x="2406650" y="3978028"/>
                  <a:ext cx="315994" cy="184901"/>
                  <a:chOff x="2400300" y="3637799"/>
                  <a:chExt cx="315994" cy="184901"/>
                </a:xfrm>
              </p:grpSpPr>
              <p:sp>
                <p:nvSpPr>
                  <p:cNvPr id="483" name="Rectangle 482">
                    <a:extLst>
                      <a:ext uri="{FF2B5EF4-FFF2-40B4-BE49-F238E27FC236}">
                        <a16:creationId xmlns:a16="http://schemas.microsoft.com/office/drawing/2014/main" id="{04D9D033-AA74-4099-9AF3-D55234444690}"/>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4" name="Block Arc 483">
                    <a:extLst>
                      <a:ext uri="{FF2B5EF4-FFF2-40B4-BE49-F238E27FC236}">
                        <a16:creationId xmlns:a16="http://schemas.microsoft.com/office/drawing/2014/main" id="{4B78C049-3668-44F9-8FDE-986297C446AA}"/>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4" name="Group 162">
                  <a:extLst>
                    <a:ext uri="{FF2B5EF4-FFF2-40B4-BE49-F238E27FC236}">
                      <a16:creationId xmlns:a16="http://schemas.microsoft.com/office/drawing/2014/main" id="{087F5F6C-0E8D-4A24-A1B3-F0372CD95B04}"/>
                    </a:ext>
                  </a:extLst>
                </p:cNvPr>
                <p:cNvGrpSpPr/>
                <p:nvPr/>
              </p:nvGrpSpPr>
              <p:grpSpPr>
                <a:xfrm>
                  <a:off x="2406650" y="4182742"/>
                  <a:ext cx="252127" cy="115702"/>
                  <a:chOff x="2400300" y="3840348"/>
                  <a:chExt cx="252127" cy="115702"/>
                </a:xfrm>
              </p:grpSpPr>
              <p:sp>
                <p:nvSpPr>
                  <p:cNvPr id="481" name="Rectangle 480">
                    <a:extLst>
                      <a:ext uri="{FF2B5EF4-FFF2-40B4-BE49-F238E27FC236}">
                        <a16:creationId xmlns:a16="http://schemas.microsoft.com/office/drawing/2014/main" id="{CE67B9A8-CC39-4B74-BA63-8844FA03AEB0}"/>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2" name="Oval 481">
                    <a:extLst>
                      <a:ext uri="{FF2B5EF4-FFF2-40B4-BE49-F238E27FC236}">
                        <a16:creationId xmlns:a16="http://schemas.microsoft.com/office/drawing/2014/main" id="{76073FB6-33B8-41C3-88AA-CBC305E63EA7}"/>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5" name="Group 165">
                  <a:extLst>
                    <a:ext uri="{FF2B5EF4-FFF2-40B4-BE49-F238E27FC236}">
                      <a16:creationId xmlns:a16="http://schemas.microsoft.com/office/drawing/2014/main" id="{973405C7-0692-416E-9CA1-1348EBB2363B}"/>
                    </a:ext>
                  </a:extLst>
                </p:cNvPr>
                <p:cNvGrpSpPr/>
                <p:nvPr/>
              </p:nvGrpSpPr>
              <p:grpSpPr>
                <a:xfrm>
                  <a:off x="2406650" y="4318257"/>
                  <a:ext cx="315994" cy="184901"/>
                  <a:chOff x="2400300" y="3637799"/>
                  <a:chExt cx="315994" cy="184901"/>
                </a:xfrm>
              </p:grpSpPr>
              <p:sp>
                <p:nvSpPr>
                  <p:cNvPr id="479" name="Rectangle 478">
                    <a:extLst>
                      <a:ext uri="{FF2B5EF4-FFF2-40B4-BE49-F238E27FC236}">
                        <a16:creationId xmlns:a16="http://schemas.microsoft.com/office/drawing/2014/main" id="{B4FE3402-6272-4165-A865-2C7E0C4EB75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0" name="Block Arc 479">
                    <a:extLst>
                      <a:ext uri="{FF2B5EF4-FFF2-40B4-BE49-F238E27FC236}">
                        <a16:creationId xmlns:a16="http://schemas.microsoft.com/office/drawing/2014/main" id="{411137E9-01A5-4BDC-8A2B-358C1F6623D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6" name="Group 168">
                  <a:extLst>
                    <a:ext uri="{FF2B5EF4-FFF2-40B4-BE49-F238E27FC236}">
                      <a16:creationId xmlns:a16="http://schemas.microsoft.com/office/drawing/2014/main" id="{53076B7D-E354-4BF8-8CE8-71E1C5487513}"/>
                    </a:ext>
                  </a:extLst>
                </p:cNvPr>
                <p:cNvGrpSpPr/>
                <p:nvPr/>
              </p:nvGrpSpPr>
              <p:grpSpPr>
                <a:xfrm>
                  <a:off x="2406650" y="4522973"/>
                  <a:ext cx="252127" cy="115702"/>
                  <a:chOff x="2400300" y="3840348"/>
                  <a:chExt cx="252127" cy="115702"/>
                </a:xfrm>
              </p:grpSpPr>
              <p:sp>
                <p:nvSpPr>
                  <p:cNvPr id="477" name="Rectangle 476">
                    <a:extLst>
                      <a:ext uri="{FF2B5EF4-FFF2-40B4-BE49-F238E27FC236}">
                        <a16:creationId xmlns:a16="http://schemas.microsoft.com/office/drawing/2014/main" id="{AAD29D43-E134-4D84-9486-AA947290518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78" name="Oval 477">
                    <a:extLst>
                      <a:ext uri="{FF2B5EF4-FFF2-40B4-BE49-F238E27FC236}">
                        <a16:creationId xmlns:a16="http://schemas.microsoft.com/office/drawing/2014/main" id="{7B6F8F0C-EC18-42E6-A56C-DB5C6508A11E}"/>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27" name="Group 172">
                <a:extLst>
                  <a:ext uri="{FF2B5EF4-FFF2-40B4-BE49-F238E27FC236}">
                    <a16:creationId xmlns:a16="http://schemas.microsoft.com/office/drawing/2014/main" id="{EC41BA04-EE22-4018-A814-9CEA26708B71}"/>
                  </a:ext>
                </a:extLst>
              </p:cNvPr>
              <p:cNvGrpSpPr/>
              <p:nvPr/>
            </p:nvGrpSpPr>
            <p:grpSpPr>
              <a:xfrm flipH="1">
                <a:off x="5861063" y="2052241"/>
                <a:ext cx="315994" cy="1000876"/>
                <a:chOff x="2406650" y="3637799"/>
                <a:chExt cx="315994" cy="1000876"/>
              </a:xfrm>
            </p:grpSpPr>
            <p:grpSp>
              <p:nvGrpSpPr>
                <p:cNvPr id="453" name="Group 157">
                  <a:extLst>
                    <a:ext uri="{FF2B5EF4-FFF2-40B4-BE49-F238E27FC236}">
                      <a16:creationId xmlns:a16="http://schemas.microsoft.com/office/drawing/2014/main" id="{03290703-666F-40F8-9927-AAD276855EE2}"/>
                    </a:ext>
                  </a:extLst>
                </p:cNvPr>
                <p:cNvGrpSpPr/>
                <p:nvPr/>
              </p:nvGrpSpPr>
              <p:grpSpPr>
                <a:xfrm>
                  <a:off x="2406650" y="3637799"/>
                  <a:ext cx="315994" cy="184901"/>
                  <a:chOff x="2400300" y="3637799"/>
                  <a:chExt cx="315994" cy="184901"/>
                </a:xfrm>
              </p:grpSpPr>
              <p:sp>
                <p:nvSpPr>
                  <p:cNvPr id="469" name="Rectangle 468">
                    <a:extLst>
                      <a:ext uri="{FF2B5EF4-FFF2-40B4-BE49-F238E27FC236}">
                        <a16:creationId xmlns:a16="http://schemas.microsoft.com/office/drawing/2014/main" id="{7BB4FEC3-DA48-40EF-954F-B1760807202A}"/>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70" name="Block Arc 469">
                    <a:extLst>
                      <a:ext uri="{FF2B5EF4-FFF2-40B4-BE49-F238E27FC236}">
                        <a16:creationId xmlns:a16="http://schemas.microsoft.com/office/drawing/2014/main" id="{DF250E7E-CD22-4B1F-B50E-ACE3E6F51FF9}"/>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4" name="Group 158">
                  <a:extLst>
                    <a:ext uri="{FF2B5EF4-FFF2-40B4-BE49-F238E27FC236}">
                      <a16:creationId xmlns:a16="http://schemas.microsoft.com/office/drawing/2014/main" id="{09E2BF71-F5BE-4D66-AF3D-B63AA4443126}"/>
                    </a:ext>
                  </a:extLst>
                </p:cNvPr>
                <p:cNvGrpSpPr/>
                <p:nvPr/>
              </p:nvGrpSpPr>
              <p:grpSpPr>
                <a:xfrm>
                  <a:off x="2406650" y="3842513"/>
                  <a:ext cx="252127" cy="115702"/>
                  <a:chOff x="2400300" y="3840348"/>
                  <a:chExt cx="252127" cy="115702"/>
                </a:xfrm>
              </p:grpSpPr>
              <p:sp>
                <p:nvSpPr>
                  <p:cNvPr id="467" name="Rectangle 466">
                    <a:extLst>
                      <a:ext uri="{FF2B5EF4-FFF2-40B4-BE49-F238E27FC236}">
                        <a16:creationId xmlns:a16="http://schemas.microsoft.com/office/drawing/2014/main" id="{72A0F38F-213E-471D-BEA0-1CD6E8CF9D5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68" name="Oval 467">
                    <a:extLst>
                      <a:ext uri="{FF2B5EF4-FFF2-40B4-BE49-F238E27FC236}">
                        <a16:creationId xmlns:a16="http://schemas.microsoft.com/office/drawing/2014/main" id="{C8167E49-3A9C-45AB-8DFA-5745E1A521E0}"/>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5" name="Group 159">
                  <a:extLst>
                    <a:ext uri="{FF2B5EF4-FFF2-40B4-BE49-F238E27FC236}">
                      <a16:creationId xmlns:a16="http://schemas.microsoft.com/office/drawing/2014/main" id="{DAC81B9A-CFA5-483C-AD0E-021A2633BE7E}"/>
                    </a:ext>
                  </a:extLst>
                </p:cNvPr>
                <p:cNvGrpSpPr/>
                <p:nvPr/>
              </p:nvGrpSpPr>
              <p:grpSpPr>
                <a:xfrm>
                  <a:off x="2406650" y="3978028"/>
                  <a:ext cx="315994" cy="184901"/>
                  <a:chOff x="2400300" y="3637799"/>
                  <a:chExt cx="315994" cy="184901"/>
                </a:xfrm>
              </p:grpSpPr>
              <p:sp>
                <p:nvSpPr>
                  <p:cNvPr id="465" name="Rectangle 464">
                    <a:extLst>
                      <a:ext uri="{FF2B5EF4-FFF2-40B4-BE49-F238E27FC236}">
                        <a16:creationId xmlns:a16="http://schemas.microsoft.com/office/drawing/2014/main" id="{F860ABF5-28B3-4559-B332-7FE80CDC9725}"/>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66" name="Block Arc 465">
                    <a:extLst>
                      <a:ext uri="{FF2B5EF4-FFF2-40B4-BE49-F238E27FC236}">
                        <a16:creationId xmlns:a16="http://schemas.microsoft.com/office/drawing/2014/main" id="{268ECCAD-FDD7-4022-86BA-2898D534D9ED}"/>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6" name="Group 162">
                  <a:extLst>
                    <a:ext uri="{FF2B5EF4-FFF2-40B4-BE49-F238E27FC236}">
                      <a16:creationId xmlns:a16="http://schemas.microsoft.com/office/drawing/2014/main" id="{B74BA24B-F459-48AF-90D3-50FF42816974}"/>
                    </a:ext>
                  </a:extLst>
                </p:cNvPr>
                <p:cNvGrpSpPr/>
                <p:nvPr/>
              </p:nvGrpSpPr>
              <p:grpSpPr>
                <a:xfrm>
                  <a:off x="2406650" y="4182742"/>
                  <a:ext cx="252127" cy="115702"/>
                  <a:chOff x="2400300" y="3840348"/>
                  <a:chExt cx="252127" cy="115702"/>
                </a:xfrm>
              </p:grpSpPr>
              <p:sp>
                <p:nvSpPr>
                  <p:cNvPr id="463" name="Rectangle 462">
                    <a:extLst>
                      <a:ext uri="{FF2B5EF4-FFF2-40B4-BE49-F238E27FC236}">
                        <a16:creationId xmlns:a16="http://schemas.microsoft.com/office/drawing/2014/main" id="{9B9FEF97-D76E-4748-9391-778926BDF379}"/>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64" name="Oval 463">
                    <a:extLst>
                      <a:ext uri="{FF2B5EF4-FFF2-40B4-BE49-F238E27FC236}">
                        <a16:creationId xmlns:a16="http://schemas.microsoft.com/office/drawing/2014/main" id="{9FAC1909-23D0-4EE0-9E48-6E5AE0CA5E1D}"/>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7" name="Group 165">
                  <a:extLst>
                    <a:ext uri="{FF2B5EF4-FFF2-40B4-BE49-F238E27FC236}">
                      <a16:creationId xmlns:a16="http://schemas.microsoft.com/office/drawing/2014/main" id="{2B7E2BD2-75FA-4C0A-BB1A-416878C1477F}"/>
                    </a:ext>
                  </a:extLst>
                </p:cNvPr>
                <p:cNvGrpSpPr/>
                <p:nvPr/>
              </p:nvGrpSpPr>
              <p:grpSpPr>
                <a:xfrm>
                  <a:off x="2406650" y="4318257"/>
                  <a:ext cx="315994" cy="184901"/>
                  <a:chOff x="2400300" y="3637799"/>
                  <a:chExt cx="315994" cy="184901"/>
                </a:xfrm>
              </p:grpSpPr>
              <p:sp>
                <p:nvSpPr>
                  <p:cNvPr id="461" name="Rectangle 460">
                    <a:extLst>
                      <a:ext uri="{FF2B5EF4-FFF2-40B4-BE49-F238E27FC236}">
                        <a16:creationId xmlns:a16="http://schemas.microsoft.com/office/drawing/2014/main" id="{D3C5F016-E48E-4B86-ACAF-C313DE1270A3}"/>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62" name="Block Arc 461">
                    <a:extLst>
                      <a:ext uri="{FF2B5EF4-FFF2-40B4-BE49-F238E27FC236}">
                        <a16:creationId xmlns:a16="http://schemas.microsoft.com/office/drawing/2014/main" id="{5CF83EDC-BC16-445E-B209-087C985B4EB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8" name="Group 168">
                  <a:extLst>
                    <a:ext uri="{FF2B5EF4-FFF2-40B4-BE49-F238E27FC236}">
                      <a16:creationId xmlns:a16="http://schemas.microsoft.com/office/drawing/2014/main" id="{2DDC7849-0277-41F5-B602-52F6D0943670}"/>
                    </a:ext>
                  </a:extLst>
                </p:cNvPr>
                <p:cNvGrpSpPr/>
                <p:nvPr/>
              </p:nvGrpSpPr>
              <p:grpSpPr>
                <a:xfrm>
                  <a:off x="2406650" y="4522973"/>
                  <a:ext cx="252127" cy="115702"/>
                  <a:chOff x="2400300" y="3840348"/>
                  <a:chExt cx="252127" cy="115702"/>
                </a:xfrm>
              </p:grpSpPr>
              <p:sp>
                <p:nvSpPr>
                  <p:cNvPr id="459" name="Rectangle 458">
                    <a:extLst>
                      <a:ext uri="{FF2B5EF4-FFF2-40B4-BE49-F238E27FC236}">
                        <a16:creationId xmlns:a16="http://schemas.microsoft.com/office/drawing/2014/main" id="{8691AC61-3DE7-490F-A7D6-91B63CCE53EE}"/>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60" name="Oval 459">
                    <a:extLst>
                      <a:ext uri="{FF2B5EF4-FFF2-40B4-BE49-F238E27FC236}">
                        <a16:creationId xmlns:a16="http://schemas.microsoft.com/office/drawing/2014/main" id="{A6B90888-50DA-48A0-874D-CD5692650CE3}"/>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428" name="Rectangle 427">
                <a:extLst>
                  <a:ext uri="{FF2B5EF4-FFF2-40B4-BE49-F238E27FC236}">
                    <a16:creationId xmlns:a16="http://schemas.microsoft.com/office/drawing/2014/main" id="{1F832325-FA30-4C19-8E84-E5245699E72F}"/>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429" name="Curved Connector 54">
                <a:extLst>
                  <a:ext uri="{FF2B5EF4-FFF2-40B4-BE49-F238E27FC236}">
                    <a16:creationId xmlns:a16="http://schemas.microsoft.com/office/drawing/2014/main" id="{7331B7F6-415B-4AC4-BE5A-67C016299AAA}"/>
                  </a:ext>
                </a:extLst>
              </p:cNvPr>
              <p:cNvCxnSpPr>
                <a:stCxn id="441"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0" name="Curved Connector 55">
                <a:extLst>
                  <a:ext uri="{FF2B5EF4-FFF2-40B4-BE49-F238E27FC236}">
                    <a16:creationId xmlns:a16="http://schemas.microsoft.com/office/drawing/2014/main" id="{09990E4C-59D9-4026-A3E1-5156C40ACDAF}"/>
                  </a:ext>
                </a:extLst>
              </p:cNvPr>
              <p:cNvCxnSpPr>
                <a:stCxn id="442"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1" name="Curved Connector 56">
                <a:extLst>
                  <a:ext uri="{FF2B5EF4-FFF2-40B4-BE49-F238E27FC236}">
                    <a16:creationId xmlns:a16="http://schemas.microsoft.com/office/drawing/2014/main" id="{B6D11804-BF2B-420A-AFF3-2222721EE26F}"/>
                  </a:ext>
                </a:extLst>
              </p:cNvPr>
              <p:cNvCxnSpPr>
                <a:stCxn id="447"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2" name="Curved Connector 57">
                <a:extLst>
                  <a:ext uri="{FF2B5EF4-FFF2-40B4-BE49-F238E27FC236}">
                    <a16:creationId xmlns:a16="http://schemas.microsoft.com/office/drawing/2014/main" id="{76E0BAB4-D73B-4E2D-BBA6-EFBD535F9AA1}"/>
                  </a:ext>
                </a:extLst>
              </p:cNvPr>
              <p:cNvCxnSpPr>
                <a:stCxn id="443"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3" name="Curved Connector 58">
                <a:extLst>
                  <a:ext uri="{FF2B5EF4-FFF2-40B4-BE49-F238E27FC236}">
                    <a16:creationId xmlns:a16="http://schemas.microsoft.com/office/drawing/2014/main" id="{D0A662FB-9A73-480E-92A0-59260E888771}"/>
                  </a:ext>
                </a:extLst>
              </p:cNvPr>
              <p:cNvCxnSpPr>
                <a:endCxn id="444"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4" name="Curved Connector 59">
                <a:extLst>
                  <a:ext uri="{FF2B5EF4-FFF2-40B4-BE49-F238E27FC236}">
                    <a16:creationId xmlns:a16="http://schemas.microsoft.com/office/drawing/2014/main" id="{75A2D42A-242D-4FFC-889E-7DDAD96170C5}"/>
                  </a:ext>
                </a:extLst>
              </p:cNvPr>
              <p:cNvCxnSpPr>
                <a:endCxn id="445"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5" name="Curved Connector 60">
                <a:extLst>
                  <a:ext uri="{FF2B5EF4-FFF2-40B4-BE49-F238E27FC236}">
                    <a16:creationId xmlns:a16="http://schemas.microsoft.com/office/drawing/2014/main" id="{F7E24BCD-4DE8-485D-85B1-6F68DB127AF9}"/>
                  </a:ext>
                </a:extLst>
              </p:cNvPr>
              <p:cNvCxnSpPr>
                <a:endCxn id="446"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6" name="Curved Connector 61">
                <a:extLst>
                  <a:ext uri="{FF2B5EF4-FFF2-40B4-BE49-F238E27FC236}">
                    <a16:creationId xmlns:a16="http://schemas.microsoft.com/office/drawing/2014/main" id="{36AF9E6F-8345-4C89-8491-17FA47F5DC35}"/>
                  </a:ext>
                </a:extLst>
              </p:cNvPr>
              <p:cNvCxnSpPr>
                <a:stCxn id="451"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7" name="Curved Connector 62">
                <a:extLst>
                  <a:ext uri="{FF2B5EF4-FFF2-40B4-BE49-F238E27FC236}">
                    <a16:creationId xmlns:a16="http://schemas.microsoft.com/office/drawing/2014/main" id="{45636D93-3436-4F74-B8C0-80A6B710AFF2}"/>
                  </a:ext>
                </a:extLst>
              </p:cNvPr>
              <p:cNvCxnSpPr>
                <a:stCxn id="452"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8" name="Curved Connector 63">
                <a:extLst>
                  <a:ext uri="{FF2B5EF4-FFF2-40B4-BE49-F238E27FC236}">
                    <a16:creationId xmlns:a16="http://schemas.microsoft.com/office/drawing/2014/main" id="{761F2D9B-3256-4403-A628-A5A968B7F59D}"/>
                  </a:ext>
                </a:extLst>
              </p:cNvPr>
              <p:cNvCxnSpPr>
                <a:stCxn id="449"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9" name="Curved Connector 64">
                <a:extLst>
                  <a:ext uri="{FF2B5EF4-FFF2-40B4-BE49-F238E27FC236}">
                    <a16:creationId xmlns:a16="http://schemas.microsoft.com/office/drawing/2014/main" id="{99CAD52A-89DB-43F9-8D80-6A076A7C5C16}"/>
                  </a:ext>
                </a:extLst>
              </p:cNvPr>
              <p:cNvCxnSpPr>
                <a:stCxn id="448"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40" name="Curved Connector 65">
                <a:extLst>
                  <a:ext uri="{FF2B5EF4-FFF2-40B4-BE49-F238E27FC236}">
                    <a16:creationId xmlns:a16="http://schemas.microsoft.com/office/drawing/2014/main" id="{F9EDFB42-ACC7-4232-AF61-C060ACF994CD}"/>
                  </a:ext>
                </a:extLst>
              </p:cNvPr>
              <p:cNvCxnSpPr>
                <a:stCxn id="450"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441" name="Rectangle 440">
                <a:extLst>
                  <a:ext uri="{FF2B5EF4-FFF2-40B4-BE49-F238E27FC236}">
                    <a16:creationId xmlns:a16="http://schemas.microsoft.com/office/drawing/2014/main" id="{769C8562-F744-497D-A2AC-6C97FEAAB41A}"/>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2" name="Rectangle 441">
                <a:extLst>
                  <a:ext uri="{FF2B5EF4-FFF2-40B4-BE49-F238E27FC236}">
                    <a16:creationId xmlns:a16="http://schemas.microsoft.com/office/drawing/2014/main" id="{72E3CA92-6E06-4FC4-B94D-484C96C2C272}"/>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3" name="Rectangle 442">
                <a:extLst>
                  <a:ext uri="{FF2B5EF4-FFF2-40B4-BE49-F238E27FC236}">
                    <a16:creationId xmlns:a16="http://schemas.microsoft.com/office/drawing/2014/main" id="{3F435EF0-4022-454E-A4CF-6334F1AC54E1}"/>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4" name="Rectangle 443">
                <a:extLst>
                  <a:ext uri="{FF2B5EF4-FFF2-40B4-BE49-F238E27FC236}">
                    <a16:creationId xmlns:a16="http://schemas.microsoft.com/office/drawing/2014/main" id="{47FC3978-FF5C-4B09-9D93-FD47AF82F15D}"/>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5" name="Rectangle 444">
                <a:extLst>
                  <a:ext uri="{FF2B5EF4-FFF2-40B4-BE49-F238E27FC236}">
                    <a16:creationId xmlns:a16="http://schemas.microsoft.com/office/drawing/2014/main" id="{2AD79844-3843-4214-908D-E801583C6142}"/>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6" name="Rectangle 445">
                <a:extLst>
                  <a:ext uri="{FF2B5EF4-FFF2-40B4-BE49-F238E27FC236}">
                    <a16:creationId xmlns:a16="http://schemas.microsoft.com/office/drawing/2014/main" id="{63D2F98C-6C3B-4D43-AFCB-20762E76321B}"/>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7" name="Rectangle 446">
                <a:extLst>
                  <a:ext uri="{FF2B5EF4-FFF2-40B4-BE49-F238E27FC236}">
                    <a16:creationId xmlns:a16="http://schemas.microsoft.com/office/drawing/2014/main" id="{47B02B77-11A7-4B53-A454-BF289A2F4CC9}"/>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8" name="Rectangle 447">
                <a:extLst>
                  <a:ext uri="{FF2B5EF4-FFF2-40B4-BE49-F238E27FC236}">
                    <a16:creationId xmlns:a16="http://schemas.microsoft.com/office/drawing/2014/main" id="{8AECED32-BFB9-43DA-865C-117DBE5B42CE}"/>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49" name="Rectangle 448">
                <a:extLst>
                  <a:ext uri="{FF2B5EF4-FFF2-40B4-BE49-F238E27FC236}">
                    <a16:creationId xmlns:a16="http://schemas.microsoft.com/office/drawing/2014/main" id="{3DD6DB45-5B1C-41FF-AF0D-C3E935174B26}"/>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50" name="Rectangle 449">
                <a:extLst>
                  <a:ext uri="{FF2B5EF4-FFF2-40B4-BE49-F238E27FC236}">
                    <a16:creationId xmlns:a16="http://schemas.microsoft.com/office/drawing/2014/main" id="{331DA1BC-B9F3-409C-ACA7-808D8F8E35D6}"/>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51" name="Rectangle 450">
                <a:extLst>
                  <a:ext uri="{FF2B5EF4-FFF2-40B4-BE49-F238E27FC236}">
                    <a16:creationId xmlns:a16="http://schemas.microsoft.com/office/drawing/2014/main" id="{C1FA658A-CA37-439E-97A2-6463D73C080A}"/>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52" name="Rectangle 451">
                <a:extLst>
                  <a:ext uri="{FF2B5EF4-FFF2-40B4-BE49-F238E27FC236}">
                    <a16:creationId xmlns:a16="http://schemas.microsoft.com/office/drawing/2014/main" id="{7D7E92D4-E3A2-4E5B-9AB9-ADB0FF9EBF39}"/>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8" name="Group 259">
              <a:extLst>
                <a:ext uri="{FF2B5EF4-FFF2-40B4-BE49-F238E27FC236}">
                  <a16:creationId xmlns:a16="http://schemas.microsoft.com/office/drawing/2014/main" id="{546E9080-98A3-40B4-BFB3-59E3540BFF2A}"/>
                </a:ext>
              </a:extLst>
            </p:cNvPr>
            <p:cNvGrpSpPr>
              <a:grpSpLocks noChangeAspect="1"/>
            </p:cNvGrpSpPr>
            <p:nvPr/>
          </p:nvGrpSpPr>
          <p:grpSpPr>
            <a:xfrm>
              <a:off x="6496505" y="2725450"/>
              <a:ext cx="1745546" cy="1426600"/>
              <a:chOff x="5861063" y="1817291"/>
              <a:chExt cx="1833644" cy="1498600"/>
            </a:xfrm>
          </p:grpSpPr>
          <p:sp>
            <p:nvSpPr>
              <p:cNvPr id="361" name="Snip Same Side Corner Rectangle 260">
                <a:extLst>
                  <a:ext uri="{FF2B5EF4-FFF2-40B4-BE49-F238E27FC236}">
                    <a16:creationId xmlns:a16="http://schemas.microsoft.com/office/drawing/2014/main" id="{62FFBF17-6B7E-4A41-B688-9500F2DD51B2}"/>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362" name="Group 171">
                <a:extLst>
                  <a:ext uri="{FF2B5EF4-FFF2-40B4-BE49-F238E27FC236}">
                    <a16:creationId xmlns:a16="http://schemas.microsoft.com/office/drawing/2014/main" id="{F149C15F-E0F5-40C5-B8F5-FCD54DFCA34A}"/>
                  </a:ext>
                </a:extLst>
              </p:cNvPr>
              <p:cNvGrpSpPr/>
              <p:nvPr/>
            </p:nvGrpSpPr>
            <p:grpSpPr>
              <a:xfrm>
                <a:off x="7378713" y="2051490"/>
                <a:ext cx="315994" cy="1000876"/>
                <a:chOff x="2406650" y="3637799"/>
                <a:chExt cx="315994" cy="1000876"/>
              </a:xfrm>
            </p:grpSpPr>
            <p:grpSp>
              <p:nvGrpSpPr>
                <p:cNvPr id="407" name="Group 157">
                  <a:extLst>
                    <a:ext uri="{FF2B5EF4-FFF2-40B4-BE49-F238E27FC236}">
                      <a16:creationId xmlns:a16="http://schemas.microsoft.com/office/drawing/2014/main" id="{7B9CEFC8-1150-4603-9BAC-2EE89379CAB4}"/>
                    </a:ext>
                  </a:extLst>
                </p:cNvPr>
                <p:cNvGrpSpPr/>
                <p:nvPr/>
              </p:nvGrpSpPr>
              <p:grpSpPr>
                <a:xfrm>
                  <a:off x="2406650" y="3637799"/>
                  <a:ext cx="315994" cy="184901"/>
                  <a:chOff x="2400300" y="3637799"/>
                  <a:chExt cx="315994" cy="184901"/>
                </a:xfrm>
              </p:grpSpPr>
              <p:sp>
                <p:nvSpPr>
                  <p:cNvPr id="423" name="Rectangle 422">
                    <a:extLst>
                      <a:ext uri="{FF2B5EF4-FFF2-40B4-BE49-F238E27FC236}">
                        <a16:creationId xmlns:a16="http://schemas.microsoft.com/office/drawing/2014/main" id="{02BFA093-1282-4462-8EB2-2428B1F6F72C}"/>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24" name="Block Arc 423">
                    <a:extLst>
                      <a:ext uri="{FF2B5EF4-FFF2-40B4-BE49-F238E27FC236}">
                        <a16:creationId xmlns:a16="http://schemas.microsoft.com/office/drawing/2014/main" id="{418DA8FF-1926-408D-B4BD-62481433A6BE}"/>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08" name="Group 158">
                  <a:extLst>
                    <a:ext uri="{FF2B5EF4-FFF2-40B4-BE49-F238E27FC236}">
                      <a16:creationId xmlns:a16="http://schemas.microsoft.com/office/drawing/2014/main" id="{6F84770E-2ABB-452A-974A-2F3E5B43E142}"/>
                    </a:ext>
                  </a:extLst>
                </p:cNvPr>
                <p:cNvGrpSpPr/>
                <p:nvPr/>
              </p:nvGrpSpPr>
              <p:grpSpPr>
                <a:xfrm>
                  <a:off x="2406650" y="3842513"/>
                  <a:ext cx="252127" cy="115702"/>
                  <a:chOff x="2400300" y="3840348"/>
                  <a:chExt cx="252127" cy="115702"/>
                </a:xfrm>
              </p:grpSpPr>
              <p:sp>
                <p:nvSpPr>
                  <p:cNvPr id="421" name="Rectangle 420">
                    <a:extLst>
                      <a:ext uri="{FF2B5EF4-FFF2-40B4-BE49-F238E27FC236}">
                        <a16:creationId xmlns:a16="http://schemas.microsoft.com/office/drawing/2014/main" id="{D9B84B73-1EF8-4178-BB44-DE1152DCD1F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22" name="Oval 421">
                    <a:extLst>
                      <a:ext uri="{FF2B5EF4-FFF2-40B4-BE49-F238E27FC236}">
                        <a16:creationId xmlns:a16="http://schemas.microsoft.com/office/drawing/2014/main" id="{D24E3242-282B-4CBC-A6B0-2E620FFE9AF6}"/>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09" name="Group 159">
                  <a:extLst>
                    <a:ext uri="{FF2B5EF4-FFF2-40B4-BE49-F238E27FC236}">
                      <a16:creationId xmlns:a16="http://schemas.microsoft.com/office/drawing/2014/main" id="{CB4BD9A7-7440-4117-99AF-2EEAC9ACE137}"/>
                    </a:ext>
                  </a:extLst>
                </p:cNvPr>
                <p:cNvGrpSpPr/>
                <p:nvPr/>
              </p:nvGrpSpPr>
              <p:grpSpPr>
                <a:xfrm>
                  <a:off x="2406650" y="3978028"/>
                  <a:ext cx="315994" cy="184901"/>
                  <a:chOff x="2400300" y="3637799"/>
                  <a:chExt cx="315994" cy="184901"/>
                </a:xfrm>
              </p:grpSpPr>
              <p:sp>
                <p:nvSpPr>
                  <p:cNvPr id="419" name="Rectangle 418">
                    <a:extLst>
                      <a:ext uri="{FF2B5EF4-FFF2-40B4-BE49-F238E27FC236}">
                        <a16:creationId xmlns:a16="http://schemas.microsoft.com/office/drawing/2014/main" id="{38E4F80A-E10D-4C32-845A-B3DF2215172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20" name="Block Arc 419">
                    <a:extLst>
                      <a:ext uri="{FF2B5EF4-FFF2-40B4-BE49-F238E27FC236}">
                        <a16:creationId xmlns:a16="http://schemas.microsoft.com/office/drawing/2014/main" id="{D50EE42C-18A4-43C1-AE2E-EC9E95A26FFD}"/>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0" name="Group 162">
                  <a:extLst>
                    <a:ext uri="{FF2B5EF4-FFF2-40B4-BE49-F238E27FC236}">
                      <a16:creationId xmlns:a16="http://schemas.microsoft.com/office/drawing/2014/main" id="{437D721B-778B-482D-827E-600EB783AE96}"/>
                    </a:ext>
                  </a:extLst>
                </p:cNvPr>
                <p:cNvGrpSpPr/>
                <p:nvPr/>
              </p:nvGrpSpPr>
              <p:grpSpPr>
                <a:xfrm>
                  <a:off x="2406650" y="4182742"/>
                  <a:ext cx="252127" cy="115702"/>
                  <a:chOff x="2400300" y="3840348"/>
                  <a:chExt cx="252127" cy="115702"/>
                </a:xfrm>
              </p:grpSpPr>
              <p:sp>
                <p:nvSpPr>
                  <p:cNvPr id="417" name="Rectangle 416">
                    <a:extLst>
                      <a:ext uri="{FF2B5EF4-FFF2-40B4-BE49-F238E27FC236}">
                        <a16:creationId xmlns:a16="http://schemas.microsoft.com/office/drawing/2014/main" id="{28E72AA8-84F7-4858-9197-6F972D7EFC44}"/>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18" name="Oval 417">
                    <a:extLst>
                      <a:ext uri="{FF2B5EF4-FFF2-40B4-BE49-F238E27FC236}">
                        <a16:creationId xmlns:a16="http://schemas.microsoft.com/office/drawing/2014/main" id="{463EDA25-364D-4D8D-8834-7D1652961B58}"/>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1" name="Group 165">
                  <a:extLst>
                    <a:ext uri="{FF2B5EF4-FFF2-40B4-BE49-F238E27FC236}">
                      <a16:creationId xmlns:a16="http://schemas.microsoft.com/office/drawing/2014/main" id="{45DC08A6-83AD-49DD-83A5-F210D82919B6}"/>
                    </a:ext>
                  </a:extLst>
                </p:cNvPr>
                <p:cNvGrpSpPr/>
                <p:nvPr/>
              </p:nvGrpSpPr>
              <p:grpSpPr>
                <a:xfrm>
                  <a:off x="2406650" y="4318257"/>
                  <a:ext cx="315994" cy="184901"/>
                  <a:chOff x="2400300" y="3637799"/>
                  <a:chExt cx="315994" cy="184901"/>
                </a:xfrm>
              </p:grpSpPr>
              <p:sp>
                <p:nvSpPr>
                  <p:cNvPr id="415" name="Rectangle 414">
                    <a:extLst>
                      <a:ext uri="{FF2B5EF4-FFF2-40B4-BE49-F238E27FC236}">
                        <a16:creationId xmlns:a16="http://schemas.microsoft.com/office/drawing/2014/main" id="{7E2235A3-DCD5-4814-9A53-767EE727809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16" name="Block Arc 415">
                    <a:extLst>
                      <a:ext uri="{FF2B5EF4-FFF2-40B4-BE49-F238E27FC236}">
                        <a16:creationId xmlns:a16="http://schemas.microsoft.com/office/drawing/2014/main" id="{A235A745-CE9C-4E3E-BC97-C3BC60130E27}"/>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2" name="Group 168">
                  <a:extLst>
                    <a:ext uri="{FF2B5EF4-FFF2-40B4-BE49-F238E27FC236}">
                      <a16:creationId xmlns:a16="http://schemas.microsoft.com/office/drawing/2014/main" id="{69F529AD-5C2A-4E22-A2B4-7AD2D588DF8B}"/>
                    </a:ext>
                  </a:extLst>
                </p:cNvPr>
                <p:cNvGrpSpPr/>
                <p:nvPr/>
              </p:nvGrpSpPr>
              <p:grpSpPr>
                <a:xfrm>
                  <a:off x="2406650" y="4522973"/>
                  <a:ext cx="252127" cy="115702"/>
                  <a:chOff x="2400300" y="3840348"/>
                  <a:chExt cx="252127" cy="115702"/>
                </a:xfrm>
              </p:grpSpPr>
              <p:sp>
                <p:nvSpPr>
                  <p:cNvPr id="413" name="Rectangle 412">
                    <a:extLst>
                      <a:ext uri="{FF2B5EF4-FFF2-40B4-BE49-F238E27FC236}">
                        <a16:creationId xmlns:a16="http://schemas.microsoft.com/office/drawing/2014/main" id="{7F89D6B8-A141-4C24-8C9B-58827D40426D}"/>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14" name="Oval 413">
                    <a:extLst>
                      <a:ext uri="{FF2B5EF4-FFF2-40B4-BE49-F238E27FC236}">
                        <a16:creationId xmlns:a16="http://schemas.microsoft.com/office/drawing/2014/main" id="{1FC6A4FF-A713-46C6-965E-2EE43ED91AC5}"/>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63" name="Group 172">
                <a:extLst>
                  <a:ext uri="{FF2B5EF4-FFF2-40B4-BE49-F238E27FC236}">
                    <a16:creationId xmlns:a16="http://schemas.microsoft.com/office/drawing/2014/main" id="{04742344-0040-4249-8601-E7DEACD9AAA5}"/>
                  </a:ext>
                </a:extLst>
              </p:cNvPr>
              <p:cNvGrpSpPr/>
              <p:nvPr/>
            </p:nvGrpSpPr>
            <p:grpSpPr>
              <a:xfrm flipH="1">
                <a:off x="5861063" y="2052241"/>
                <a:ext cx="315994" cy="1000876"/>
                <a:chOff x="2406650" y="3637799"/>
                <a:chExt cx="315994" cy="1000876"/>
              </a:xfrm>
            </p:grpSpPr>
            <p:grpSp>
              <p:nvGrpSpPr>
                <p:cNvPr id="389" name="Group 157">
                  <a:extLst>
                    <a:ext uri="{FF2B5EF4-FFF2-40B4-BE49-F238E27FC236}">
                      <a16:creationId xmlns:a16="http://schemas.microsoft.com/office/drawing/2014/main" id="{99CC616F-416D-44C9-80D1-5C07FAF834FA}"/>
                    </a:ext>
                  </a:extLst>
                </p:cNvPr>
                <p:cNvGrpSpPr/>
                <p:nvPr/>
              </p:nvGrpSpPr>
              <p:grpSpPr>
                <a:xfrm>
                  <a:off x="2406650" y="3637799"/>
                  <a:ext cx="315994" cy="184901"/>
                  <a:chOff x="2400300" y="3637799"/>
                  <a:chExt cx="315994" cy="184901"/>
                </a:xfrm>
              </p:grpSpPr>
              <p:sp>
                <p:nvSpPr>
                  <p:cNvPr id="405" name="Rectangle 404">
                    <a:extLst>
                      <a:ext uri="{FF2B5EF4-FFF2-40B4-BE49-F238E27FC236}">
                        <a16:creationId xmlns:a16="http://schemas.microsoft.com/office/drawing/2014/main" id="{B25CC392-1C13-4CED-B0E6-1DB0B8DC48E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06" name="Block Arc 405">
                    <a:extLst>
                      <a:ext uri="{FF2B5EF4-FFF2-40B4-BE49-F238E27FC236}">
                        <a16:creationId xmlns:a16="http://schemas.microsoft.com/office/drawing/2014/main" id="{C8A3A3E7-B2C8-4697-98A0-4E4AFA254F5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0" name="Group 158">
                  <a:extLst>
                    <a:ext uri="{FF2B5EF4-FFF2-40B4-BE49-F238E27FC236}">
                      <a16:creationId xmlns:a16="http://schemas.microsoft.com/office/drawing/2014/main" id="{D7F524C6-A070-4E98-93D1-B9532B6C79CA}"/>
                    </a:ext>
                  </a:extLst>
                </p:cNvPr>
                <p:cNvGrpSpPr/>
                <p:nvPr/>
              </p:nvGrpSpPr>
              <p:grpSpPr>
                <a:xfrm>
                  <a:off x="2406650" y="3842513"/>
                  <a:ext cx="252127" cy="115702"/>
                  <a:chOff x="2400300" y="3840348"/>
                  <a:chExt cx="252127" cy="115702"/>
                </a:xfrm>
              </p:grpSpPr>
              <p:sp>
                <p:nvSpPr>
                  <p:cNvPr id="403" name="Rectangle 402">
                    <a:extLst>
                      <a:ext uri="{FF2B5EF4-FFF2-40B4-BE49-F238E27FC236}">
                        <a16:creationId xmlns:a16="http://schemas.microsoft.com/office/drawing/2014/main" id="{C6EB7F6E-BC81-47DC-A9C2-D8AE60F9BDFD}"/>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04" name="Oval 403">
                    <a:extLst>
                      <a:ext uri="{FF2B5EF4-FFF2-40B4-BE49-F238E27FC236}">
                        <a16:creationId xmlns:a16="http://schemas.microsoft.com/office/drawing/2014/main" id="{8783F2F3-990F-4A47-B6C8-0D3869506759}"/>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1" name="Group 159">
                  <a:extLst>
                    <a:ext uri="{FF2B5EF4-FFF2-40B4-BE49-F238E27FC236}">
                      <a16:creationId xmlns:a16="http://schemas.microsoft.com/office/drawing/2014/main" id="{7A6DD9D0-F07D-430C-8AE1-3690AE4F39DA}"/>
                    </a:ext>
                  </a:extLst>
                </p:cNvPr>
                <p:cNvGrpSpPr/>
                <p:nvPr/>
              </p:nvGrpSpPr>
              <p:grpSpPr>
                <a:xfrm>
                  <a:off x="2406650" y="3978028"/>
                  <a:ext cx="315994" cy="184901"/>
                  <a:chOff x="2400300" y="3637799"/>
                  <a:chExt cx="315994" cy="184901"/>
                </a:xfrm>
              </p:grpSpPr>
              <p:sp>
                <p:nvSpPr>
                  <p:cNvPr id="401" name="Rectangle 400">
                    <a:extLst>
                      <a:ext uri="{FF2B5EF4-FFF2-40B4-BE49-F238E27FC236}">
                        <a16:creationId xmlns:a16="http://schemas.microsoft.com/office/drawing/2014/main" id="{4BC81307-72A5-4646-AFC9-DEF59043F4D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02" name="Block Arc 401">
                    <a:extLst>
                      <a:ext uri="{FF2B5EF4-FFF2-40B4-BE49-F238E27FC236}">
                        <a16:creationId xmlns:a16="http://schemas.microsoft.com/office/drawing/2014/main" id="{406AFC5D-ACCA-481C-801B-D5FBB3985C5C}"/>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2" name="Group 162">
                  <a:extLst>
                    <a:ext uri="{FF2B5EF4-FFF2-40B4-BE49-F238E27FC236}">
                      <a16:creationId xmlns:a16="http://schemas.microsoft.com/office/drawing/2014/main" id="{480630E4-B11D-4BA1-A552-FE14CDA2234C}"/>
                    </a:ext>
                  </a:extLst>
                </p:cNvPr>
                <p:cNvGrpSpPr/>
                <p:nvPr/>
              </p:nvGrpSpPr>
              <p:grpSpPr>
                <a:xfrm>
                  <a:off x="2406650" y="4182742"/>
                  <a:ext cx="252127" cy="115702"/>
                  <a:chOff x="2400300" y="3840348"/>
                  <a:chExt cx="252127" cy="115702"/>
                </a:xfrm>
              </p:grpSpPr>
              <p:sp>
                <p:nvSpPr>
                  <p:cNvPr id="399" name="Rectangle 398">
                    <a:extLst>
                      <a:ext uri="{FF2B5EF4-FFF2-40B4-BE49-F238E27FC236}">
                        <a16:creationId xmlns:a16="http://schemas.microsoft.com/office/drawing/2014/main" id="{C75F89BA-E482-45CA-9A71-38AD7D732818}"/>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00" name="Oval 399">
                    <a:extLst>
                      <a:ext uri="{FF2B5EF4-FFF2-40B4-BE49-F238E27FC236}">
                        <a16:creationId xmlns:a16="http://schemas.microsoft.com/office/drawing/2014/main" id="{7EF2CB31-32D3-4748-BDF5-CE901C5DFF2D}"/>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3" name="Group 165">
                  <a:extLst>
                    <a:ext uri="{FF2B5EF4-FFF2-40B4-BE49-F238E27FC236}">
                      <a16:creationId xmlns:a16="http://schemas.microsoft.com/office/drawing/2014/main" id="{15EF5172-A6A4-4640-A7CD-410EA82BC04A}"/>
                    </a:ext>
                  </a:extLst>
                </p:cNvPr>
                <p:cNvGrpSpPr/>
                <p:nvPr/>
              </p:nvGrpSpPr>
              <p:grpSpPr>
                <a:xfrm>
                  <a:off x="2406650" y="4318257"/>
                  <a:ext cx="315994" cy="184901"/>
                  <a:chOff x="2400300" y="3637799"/>
                  <a:chExt cx="315994" cy="184901"/>
                </a:xfrm>
              </p:grpSpPr>
              <p:sp>
                <p:nvSpPr>
                  <p:cNvPr id="397" name="Rectangle 396">
                    <a:extLst>
                      <a:ext uri="{FF2B5EF4-FFF2-40B4-BE49-F238E27FC236}">
                        <a16:creationId xmlns:a16="http://schemas.microsoft.com/office/drawing/2014/main" id="{EEF81907-D3A9-402E-AC32-CFAE68357C0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98" name="Block Arc 397">
                    <a:extLst>
                      <a:ext uri="{FF2B5EF4-FFF2-40B4-BE49-F238E27FC236}">
                        <a16:creationId xmlns:a16="http://schemas.microsoft.com/office/drawing/2014/main" id="{03ACDFB6-C7C6-47B1-ABE6-7025F8921908}"/>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4" name="Group 168">
                  <a:extLst>
                    <a:ext uri="{FF2B5EF4-FFF2-40B4-BE49-F238E27FC236}">
                      <a16:creationId xmlns:a16="http://schemas.microsoft.com/office/drawing/2014/main" id="{4C5A123F-F210-4677-9D8B-5F758AD44C5D}"/>
                    </a:ext>
                  </a:extLst>
                </p:cNvPr>
                <p:cNvGrpSpPr/>
                <p:nvPr/>
              </p:nvGrpSpPr>
              <p:grpSpPr>
                <a:xfrm>
                  <a:off x="2406650" y="4522973"/>
                  <a:ext cx="252127" cy="115702"/>
                  <a:chOff x="2400300" y="3840348"/>
                  <a:chExt cx="252127" cy="115702"/>
                </a:xfrm>
              </p:grpSpPr>
              <p:sp>
                <p:nvSpPr>
                  <p:cNvPr id="395" name="Rectangle 394">
                    <a:extLst>
                      <a:ext uri="{FF2B5EF4-FFF2-40B4-BE49-F238E27FC236}">
                        <a16:creationId xmlns:a16="http://schemas.microsoft.com/office/drawing/2014/main" id="{4832B218-81BA-45E1-9A9D-9B36597A53B3}"/>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96" name="Oval 395">
                    <a:extLst>
                      <a:ext uri="{FF2B5EF4-FFF2-40B4-BE49-F238E27FC236}">
                        <a16:creationId xmlns:a16="http://schemas.microsoft.com/office/drawing/2014/main" id="{CE30002F-E85C-47ED-92C2-0707CA09FA6C}"/>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364" name="Rectangle 363">
                <a:extLst>
                  <a:ext uri="{FF2B5EF4-FFF2-40B4-BE49-F238E27FC236}">
                    <a16:creationId xmlns:a16="http://schemas.microsoft.com/office/drawing/2014/main" id="{0552280A-2536-42DC-9A64-02AB721C37D6}"/>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365" name="Curved Connector 264">
                <a:extLst>
                  <a:ext uri="{FF2B5EF4-FFF2-40B4-BE49-F238E27FC236}">
                    <a16:creationId xmlns:a16="http://schemas.microsoft.com/office/drawing/2014/main" id="{9D3B5AC8-17F0-45BF-9A46-E23A188DE72E}"/>
                  </a:ext>
                </a:extLst>
              </p:cNvPr>
              <p:cNvCxnSpPr>
                <a:stCxn id="37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66" name="Curved Connector 265">
                <a:extLst>
                  <a:ext uri="{FF2B5EF4-FFF2-40B4-BE49-F238E27FC236}">
                    <a16:creationId xmlns:a16="http://schemas.microsoft.com/office/drawing/2014/main" id="{D670B3EC-1C66-4DFB-BE20-0E2B32096D99}"/>
                  </a:ext>
                </a:extLst>
              </p:cNvPr>
              <p:cNvCxnSpPr>
                <a:stCxn id="37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67" name="Curved Connector 266">
                <a:extLst>
                  <a:ext uri="{FF2B5EF4-FFF2-40B4-BE49-F238E27FC236}">
                    <a16:creationId xmlns:a16="http://schemas.microsoft.com/office/drawing/2014/main" id="{D983359F-64AB-4E2E-A0AC-EA0A92B515E0}"/>
                  </a:ext>
                </a:extLst>
              </p:cNvPr>
              <p:cNvCxnSpPr>
                <a:stCxn id="38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68" name="Curved Connector 267">
                <a:extLst>
                  <a:ext uri="{FF2B5EF4-FFF2-40B4-BE49-F238E27FC236}">
                    <a16:creationId xmlns:a16="http://schemas.microsoft.com/office/drawing/2014/main" id="{A4E53D17-63B3-40BF-A0C0-EB8C264396FF}"/>
                  </a:ext>
                </a:extLst>
              </p:cNvPr>
              <p:cNvCxnSpPr>
                <a:stCxn id="37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69" name="Curved Connector 268">
                <a:extLst>
                  <a:ext uri="{FF2B5EF4-FFF2-40B4-BE49-F238E27FC236}">
                    <a16:creationId xmlns:a16="http://schemas.microsoft.com/office/drawing/2014/main" id="{08F71077-97D3-44DA-8C53-B1A9550D5A80}"/>
                  </a:ext>
                </a:extLst>
              </p:cNvPr>
              <p:cNvCxnSpPr>
                <a:endCxn id="38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0" name="Curved Connector 269">
                <a:extLst>
                  <a:ext uri="{FF2B5EF4-FFF2-40B4-BE49-F238E27FC236}">
                    <a16:creationId xmlns:a16="http://schemas.microsoft.com/office/drawing/2014/main" id="{BC30C55F-9D7E-440D-B95F-16534DFFEDE0}"/>
                  </a:ext>
                </a:extLst>
              </p:cNvPr>
              <p:cNvCxnSpPr>
                <a:endCxn id="38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1" name="Curved Connector 270">
                <a:extLst>
                  <a:ext uri="{FF2B5EF4-FFF2-40B4-BE49-F238E27FC236}">
                    <a16:creationId xmlns:a16="http://schemas.microsoft.com/office/drawing/2014/main" id="{307A7A2B-E038-4547-BEDA-39CEE229D17B}"/>
                  </a:ext>
                </a:extLst>
              </p:cNvPr>
              <p:cNvCxnSpPr>
                <a:endCxn id="38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2" name="Curved Connector 271">
                <a:extLst>
                  <a:ext uri="{FF2B5EF4-FFF2-40B4-BE49-F238E27FC236}">
                    <a16:creationId xmlns:a16="http://schemas.microsoft.com/office/drawing/2014/main" id="{95DECCB1-7124-42CC-9EAE-2C517F3C79DB}"/>
                  </a:ext>
                </a:extLst>
              </p:cNvPr>
              <p:cNvCxnSpPr>
                <a:stCxn id="38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3" name="Curved Connector 272">
                <a:extLst>
                  <a:ext uri="{FF2B5EF4-FFF2-40B4-BE49-F238E27FC236}">
                    <a16:creationId xmlns:a16="http://schemas.microsoft.com/office/drawing/2014/main" id="{A45BF41F-E898-4D6C-86E9-C96FB6B551D2}"/>
                  </a:ext>
                </a:extLst>
              </p:cNvPr>
              <p:cNvCxnSpPr>
                <a:stCxn id="38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4" name="Curved Connector 273">
                <a:extLst>
                  <a:ext uri="{FF2B5EF4-FFF2-40B4-BE49-F238E27FC236}">
                    <a16:creationId xmlns:a16="http://schemas.microsoft.com/office/drawing/2014/main" id="{8E886F90-D876-4DC6-9F67-15CB1BC6C556}"/>
                  </a:ext>
                </a:extLst>
              </p:cNvPr>
              <p:cNvCxnSpPr>
                <a:stCxn id="38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5" name="Curved Connector 274">
                <a:extLst>
                  <a:ext uri="{FF2B5EF4-FFF2-40B4-BE49-F238E27FC236}">
                    <a16:creationId xmlns:a16="http://schemas.microsoft.com/office/drawing/2014/main" id="{99616065-6FB6-4A75-9484-585FAE3B3FF9}"/>
                  </a:ext>
                </a:extLst>
              </p:cNvPr>
              <p:cNvCxnSpPr>
                <a:stCxn id="38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76" name="Curved Connector 275">
                <a:extLst>
                  <a:ext uri="{FF2B5EF4-FFF2-40B4-BE49-F238E27FC236}">
                    <a16:creationId xmlns:a16="http://schemas.microsoft.com/office/drawing/2014/main" id="{108DA441-7DAB-43FB-ABBB-F55DFE8171F0}"/>
                  </a:ext>
                </a:extLst>
              </p:cNvPr>
              <p:cNvCxnSpPr>
                <a:stCxn id="38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377" name="Rectangle 376">
                <a:extLst>
                  <a:ext uri="{FF2B5EF4-FFF2-40B4-BE49-F238E27FC236}">
                    <a16:creationId xmlns:a16="http://schemas.microsoft.com/office/drawing/2014/main" id="{02A55140-26A8-43D0-94E8-5D8E2C9F328D}"/>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78" name="Rectangle 377">
                <a:extLst>
                  <a:ext uri="{FF2B5EF4-FFF2-40B4-BE49-F238E27FC236}">
                    <a16:creationId xmlns:a16="http://schemas.microsoft.com/office/drawing/2014/main" id="{6D7D8048-39DA-4CD8-A2D9-B51096DCD0B3}"/>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79" name="Rectangle 378">
                <a:extLst>
                  <a:ext uri="{FF2B5EF4-FFF2-40B4-BE49-F238E27FC236}">
                    <a16:creationId xmlns:a16="http://schemas.microsoft.com/office/drawing/2014/main" id="{D0E76EA7-B0B8-4840-B17A-46C74C2C322E}"/>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0" name="Rectangle 379">
                <a:extLst>
                  <a:ext uri="{FF2B5EF4-FFF2-40B4-BE49-F238E27FC236}">
                    <a16:creationId xmlns:a16="http://schemas.microsoft.com/office/drawing/2014/main" id="{7F3B5BB1-7286-4628-A934-EF90759F911C}"/>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1" name="Rectangle 380">
                <a:extLst>
                  <a:ext uri="{FF2B5EF4-FFF2-40B4-BE49-F238E27FC236}">
                    <a16:creationId xmlns:a16="http://schemas.microsoft.com/office/drawing/2014/main" id="{9F43E324-A96A-455C-B64E-8A0DC5472B00}"/>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2" name="Rectangle 381">
                <a:extLst>
                  <a:ext uri="{FF2B5EF4-FFF2-40B4-BE49-F238E27FC236}">
                    <a16:creationId xmlns:a16="http://schemas.microsoft.com/office/drawing/2014/main" id="{97F46AF3-D5D6-4241-A270-2BDE00F2F622}"/>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3" name="Rectangle 382">
                <a:extLst>
                  <a:ext uri="{FF2B5EF4-FFF2-40B4-BE49-F238E27FC236}">
                    <a16:creationId xmlns:a16="http://schemas.microsoft.com/office/drawing/2014/main" id="{D6B056A2-DA1C-44EA-84DE-AEC659B6FAB7}"/>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4" name="Rectangle 383">
                <a:extLst>
                  <a:ext uri="{FF2B5EF4-FFF2-40B4-BE49-F238E27FC236}">
                    <a16:creationId xmlns:a16="http://schemas.microsoft.com/office/drawing/2014/main" id="{CC4E13E4-B3EA-4AE8-8B01-C0243FC186C7}"/>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5" name="Rectangle 384">
                <a:extLst>
                  <a:ext uri="{FF2B5EF4-FFF2-40B4-BE49-F238E27FC236}">
                    <a16:creationId xmlns:a16="http://schemas.microsoft.com/office/drawing/2014/main" id="{20D6DAB4-BCCF-4ADB-8CA4-C7549AF13FBA}"/>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6" name="Rectangle 385">
                <a:extLst>
                  <a:ext uri="{FF2B5EF4-FFF2-40B4-BE49-F238E27FC236}">
                    <a16:creationId xmlns:a16="http://schemas.microsoft.com/office/drawing/2014/main" id="{8369AFE0-215D-483B-B1A4-BA7973EEF917}"/>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7" name="Rectangle 386">
                <a:extLst>
                  <a:ext uri="{FF2B5EF4-FFF2-40B4-BE49-F238E27FC236}">
                    <a16:creationId xmlns:a16="http://schemas.microsoft.com/office/drawing/2014/main" id="{72AC9BA1-9364-47D1-A93D-0326BB0FCBDA}"/>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88" name="Rectangle 387">
                <a:extLst>
                  <a:ext uri="{FF2B5EF4-FFF2-40B4-BE49-F238E27FC236}">
                    <a16:creationId xmlns:a16="http://schemas.microsoft.com/office/drawing/2014/main" id="{2415E4B2-3C98-4F05-8CEC-291F17AA6C81}"/>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9" name="Group 324">
              <a:extLst>
                <a:ext uri="{FF2B5EF4-FFF2-40B4-BE49-F238E27FC236}">
                  <a16:creationId xmlns:a16="http://schemas.microsoft.com/office/drawing/2014/main" id="{BA776283-8212-4388-B0FF-64FB8F5F5ACA}"/>
                </a:ext>
              </a:extLst>
            </p:cNvPr>
            <p:cNvGrpSpPr>
              <a:grpSpLocks noChangeAspect="1"/>
            </p:cNvGrpSpPr>
            <p:nvPr/>
          </p:nvGrpSpPr>
          <p:grpSpPr>
            <a:xfrm>
              <a:off x="5684869" y="3500595"/>
              <a:ext cx="1833644" cy="1498600"/>
              <a:chOff x="5861063" y="1817291"/>
              <a:chExt cx="1833644" cy="1498600"/>
            </a:xfrm>
          </p:grpSpPr>
          <p:sp>
            <p:nvSpPr>
              <p:cNvPr id="297" name="Snip Same Side Corner Rectangle 325">
                <a:extLst>
                  <a:ext uri="{FF2B5EF4-FFF2-40B4-BE49-F238E27FC236}">
                    <a16:creationId xmlns:a16="http://schemas.microsoft.com/office/drawing/2014/main" id="{C768BFB8-452F-4ED9-B908-18D87066F8D3}"/>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98" name="Group 171">
                <a:extLst>
                  <a:ext uri="{FF2B5EF4-FFF2-40B4-BE49-F238E27FC236}">
                    <a16:creationId xmlns:a16="http://schemas.microsoft.com/office/drawing/2014/main" id="{46726BFB-4F82-436B-9619-3497ED201D3B}"/>
                  </a:ext>
                </a:extLst>
              </p:cNvPr>
              <p:cNvGrpSpPr/>
              <p:nvPr/>
            </p:nvGrpSpPr>
            <p:grpSpPr>
              <a:xfrm>
                <a:off x="7378713" y="2051490"/>
                <a:ext cx="315994" cy="1000876"/>
                <a:chOff x="2406650" y="3637799"/>
                <a:chExt cx="315994" cy="1000876"/>
              </a:xfrm>
            </p:grpSpPr>
            <p:grpSp>
              <p:nvGrpSpPr>
                <p:cNvPr id="343" name="Group 157">
                  <a:extLst>
                    <a:ext uri="{FF2B5EF4-FFF2-40B4-BE49-F238E27FC236}">
                      <a16:creationId xmlns:a16="http://schemas.microsoft.com/office/drawing/2014/main" id="{EE37F589-FC65-4E27-8F36-BA95FF532CA5}"/>
                    </a:ext>
                  </a:extLst>
                </p:cNvPr>
                <p:cNvGrpSpPr/>
                <p:nvPr/>
              </p:nvGrpSpPr>
              <p:grpSpPr>
                <a:xfrm>
                  <a:off x="2406650" y="3637799"/>
                  <a:ext cx="315994" cy="184901"/>
                  <a:chOff x="2400300" y="3637799"/>
                  <a:chExt cx="315994" cy="184901"/>
                </a:xfrm>
              </p:grpSpPr>
              <p:sp>
                <p:nvSpPr>
                  <p:cNvPr id="359" name="Rectangle 358">
                    <a:extLst>
                      <a:ext uri="{FF2B5EF4-FFF2-40B4-BE49-F238E27FC236}">
                        <a16:creationId xmlns:a16="http://schemas.microsoft.com/office/drawing/2014/main" id="{A54F40C7-CC62-4EF3-8DDF-6CB6E2C11E2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60" name="Block Arc 359">
                    <a:extLst>
                      <a:ext uri="{FF2B5EF4-FFF2-40B4-BE49-F238E27FC236}">
                        <a16:creationId xmlns:a16="http://schemas.microsoft.com/office/drawing/2014/main" id="{0ADC0913-4AB1-43DD-9008-DCCC2588E544}"/>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4" name="Group 158">
                  <a:extLst>
                    <a:ext uri="{FF2B5EF4-FFF2-40B4-BE49-F238E27FC236}">
                      <a16:creationId xmlns:a16="http://schemas.microsoft.com/office/drawing/2014/main" id="{FDC86A74-9C72-44FA-9F82-4B1CE43BE057}"/>
                    </a:ext>
                  </a:extLst>
                </p:cNvPr>
                <p:cNvGrpSpPr/>
                <p:nvPr/>
              </p:nvGrpSpPr>
              <p:grpSpPr>
                <a:xfrm>
                  <a:off x="2406650" y="3842513"/>
                  <a:ext cx="252127" cy="115702"/>
                  <a:chOff x="2400300" y="3840348"/>
                  <a:chExt cx="252127" cy="115702"/>
                </a:xfrm>
              </p:grpSpPr>
              <p:sp>
                <p:nvSpPr>
                  <p:cNvPr id="357" name="Rectangle 356">
                    <a:extLst>
                      <a:ext uri="{FF2B5EF4-FFF2-40B4-BE49-F238E27FC236}">
                        <a16:creationId xmlns:a16="http://schemas.microsoft.com/office/drawing/2014/main" id="{DF9B3F87-88BD-480A-9975-D8B556FE694A}"/>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58" name="Oval 357">
                    <a:extLst>
                      <a:ext uri="{FF2B5EF4-FFF2-40B4-BE49-F238E27FC236}">
                        <a16:creationId xmlns:a16="http://schemas.microsoft.com/office/drawing/2014/main" id="{C9A087EE-CFFE-467D-80E3-B199C07A2FA3}"/>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5" name="Group 159">
                  <a:extLst>
                    <a:ext uri="{FF2B5EF4-FFF2-40B4-BE49-F238E27FC236}">
                      <a16:creationId xmlns:a16="http://schemas.microsoft.com/office/drawing/2014/main" id="{60A0FAFC-A7EC-4F29-A959-3ACB4431D93C}"/>
                    </a:ext>
                  </a:extLst>
                </p:cNvPr>
                <p:cNvGrpSpPr/>
                <p:nvPr/>
              </p:nvGrpSpPr>
              <p:grpSpPr>
                <a:xfrm>
                  <a:off x="2406650" y="3978028"/>
                  <a:ext cx="315994" cy="184901"/>
                  <a:chOff x="2400300" y="3637799"/>
                  <a:chExt cx="315994" cy="184901"/>
                </a:xfrm>
              </p:grpSpPr>
              <p:sp>
                <p:nvSpPr>
                  <p:cNvPr id="355" name="Rectangle 354">
                    <a:extLst>
                      <a:ext uri="{FF2B5EF4-FFF2-40B4-BE49-F238E27FC236}">
                        <a16:creationId xmlns:a16="http://schemas.microsoft.com/office/drawing/2014/main" id="{91D274F8-2C3D-4EFD-923C-8B1EE1C4E2F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56" name="Block Arc 355">
                    <a:extLst>
                      <a:ext uri="{FF2B5EF4-FFF2-40B4-BE49-F238E27FC236}">
                        <a16:creationId xmlns:a16="http://schemas.microsoft.com/office/drawing/2014/main" id="{A991CE53-A2F7-44C7-8387-952A9F0BDB18}"/>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6" name="Group 162">
                  <a:extLst>
                    <a:ext uri="{FF2B5EF4-FFF2-40B4-BE49-F238E27FC236}">
                      <a16:creationId xmlns:a16="http://schemas.microsoft.com/office/drawing/2014/main" id="{B71493A9-DEFD-401A-993D-472237638749}"/>
                    </a:ext>
                  </a:extLst>
                </p:cNvPr>
                <p:cNvGrpSpPr/>
                <p:nvPr/>
              </p:nvGrpSpPr>
              <p:grpSpPr>
                <a:xfrm>
                  <a:off x="2406650" y="4182742"/>
                  <a:ext cx="252127" cy="115702"/>
                  <a:chOff x="2400300" y="3840348"/>
                  <a:chExt cx="252127" cy="115702"/>
                </a:xfrm>
              </p:grpSpPr>
              <p:sp>
                <p:nvSpPr>
                  <p:cNvPr id="353" name="Rectangle 352">
                    <a:extLst>
                      <a:ext uri="{FF2B5EF4-FFF2-40B4-BE49-F238E27FC236}">
                        <a16:creationId xmlns:a16="http://schemas.microsoft.com/office/drawing/2014/main" id="{6E729809-7198-4C30-9073-6F2137BF67C6}"/>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54" name="Oval 353">
                    <a:extLst>
                      <a:ext uri="{FF2B5EF4-FFF2-40B4-BE49-F238E27FC236}">
                        <a16:creationId xmlns:a16="http://schemas.microsoft.com/office/drawing/2014/main" id="{23C464AD-4ECE-4CFF-951B-7038A217A550}"/>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7" name="Group 165">
                  <a:extLst>
                    <a:ext uri="{FF2B5EF4-FFF2-40B4-BE49-F238E27FC236}">
                      <a16:creationId xmlns:a16="http://schemas.microsoft.com/office/drawing/2014/main" id="{E45FF524-C6C1-4B2A-93EE-37AB6EDA85C4}"/>
                    </a:ext>
                  </a:extLst>
                </p:cNvPr>
                <p:cNvGrpSpPr/>
                <p:nvPr/>
              </p:nvGrpSpPr>
              <p:grpSpPr>
                <a:xfrm>
                  <a:off x="2406650" y="4318257"/>
                  <a:ext cx="315994" cy="184901"/>
                  <a:chOff x="2400300" y="3637799"/>
                  <a:chExt cx="315994" cy="184901"/>
                </a:xfrm>
              </p:grpSpPr>
              <p:sp>
                <p:nvSpPr>
                  <p:cNvPr id="351" name="Rectangle 350">
                    <a:extLst>
                      <a:ext uri="{FF2B5EF4-FFF2-40B4-BE49-F238E27FC236}">
                        <a16:creationId xmlns:a16="http://schemas.microsoft.com/office/drawing/2014/main" id="{3069B69D-2EA7-4B17-926E-3927E2F35C6F}"/>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52" name="Block Arc 351">
                    <a:extLst>
                      <a:ext uri="{FF2B5EF4-FFF2-40B4-BE49-F238E27FC236}">
                        <a16:creationId xmlns:a16="http://schemas.microsoft.com/office/drawing/2014/main" id="{EE1C1EA9-E9F7-4F83-A2BC-1C9A55E74F89}"/>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8" name="Group 168">
                  <a:extLst>
                    <a:ext uri="{FF2B5EF4-FFF2-40B4-BE49-F238E27FC236}">
                      <a16:creationId xmlns:a16="http://schemas.microsoft.com/office/drawing/2014/main" id="{A77F3479-B080-4882-9B39-7977C91BC337}"/>
                    </a:ext>
                  </a:extLst>
                </p:cNvPr>
                <p:cNvGrpSpPr/>
                <p:nvPr/>
              </p:nvGrpSpPr>
              <p:grpSpPr>
                <a:xfrm>
                  <a:off x="2406650" y="4522973"/>
                  <a:ext cx="252127" cy="115702"/>
                  <a:chOff x="2400300" y="3840348"/>
                  <a:chExt cx="252127" cy="115702"/>
                </a:xfrm>
              </p:grpSpPr>
              <p:sp>
                <p:nvSpPr>
                  <p:cNvPr id="349" name="Rectangle 348">
                    <a:extLst>
                      <a:ext uri="{FF2B5EF4-FFF2-40B4-BE49-F238E27FC236}">
                        <a16:creationId xmlns:a16="http://schemas.microsoft.com/office/drawing/2014/main" id="{147A8B43-2EDE-4EBE-8C54-C92CCBC21ECB}"/>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50" name="Oval 349">
                    <a:extLst>
                      <a:ext uri="{FF2B5EF4-FFF2-40B4-BE49-F238E27FC236}">
                        <a16:creationId xmlns:a16="http://schemas.microsoft.com/office/drawing/2014/main" id="{9571B938-2F36-43E0-A11A-4260F29B2F63}"/>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99" name="Group 172">
                <a:extLst>
                  <a:ext uri="{FF2B5EF4-FFF2-40B4-BE49-F238E27FC236}">
                    <a16:creationId xmlns:a16="http://schemas.microsoft.com/office/drawing/2014/main" id="{389D5FCB-D3A1-43BD-9C82-57999111EBE0}"/>
                  </a:ext>
                </a:extLst>
              </p:cNvPr>
              <p:cNvGrpSpPr/>
              <p:nvPr/>
            </p:nvGrpSpPr>
            <p:grpSpPr>
              <a:xfrm flipH="1">
                <a:off x="5861063" y="2052241"/>
                <a:ext cx="315994" cy="1000876"/>
                <a:chOff x="2406650" y="3637799"/>
                <a:chExt cx="315994" cy="1000876"/>
              </a:xfrm>
            </p:grpSpPr>
            <p:grpSp>
              <p:nvGrpSpPr>
                <p:cNvPr id="325" name="Group 157">
                  <a:extLst>
                    <a:ext uri="{FF2B5EF4-FFF2-40B4-BE49-F238E27FC236}">
                      <a16:creationId xmlns:a16="http://schemas.microsoft.com/office/drawing/2014/main" id="{CDC0D634-DF4F-4458-88B6-5E134B3AFC45}"/>
                    </a:ext>
                  </a:extLst>
                </p:cNvPr>
                <p:cNvGrpSpPr/>
                <p:nvPr/>
              </p:nvGrpSpPr>
              <p:grpSpPr>
                <a:xfrm>
                  <a:off x="2406650" y="3637799"/>
                  <a:ext cx="315994" cy="184901"/>
                  <a:chOff x="2400300" y="3637799"/>
                  <a:chExt cx="315994" cy="184901"/>
                </a:xfrm>
              </p:grpSpPr>
              <p:sp>
                <p:nvSpPr>
                  <p:cNvPr id="341" name="Rectangle 340">
                    <a:extLst>
                      <a:ext uri="{FF2B5EF4-FFF2-40B4-BE49-F238E27FC236}">
                        <a16:creationId xmlns:a16="http://schemas.microsoft.com/office/drawing/2014/main" id="{A4A598D0-2321-4FD0-B933-6FB18C535BDD}"/>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42" name="Block Arc 341">
                    <a:extLst>
                      <a:ext uri="{FF2B5EF4-FFF2-40B4-BE49-F238E27FC236}">
                        <a16:creationId xmlns:a16="http://schemas.microsoft.com/office/drawing/2014/main" id="{876DA7F4-E008-45CF-9079-686000BE24F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6" name="Group 158">
                  <a:extLst>
                    <a:ext uri="{FF2B5EF4-FFF2-40B4-BE49-F238E27FC236}">
                      <a16:creationId xmlns:a16="http://schemas.microsoft.com/office/drawing/2014/main" id="{0345815B-CC3F-4FD7-928A-A2554B13279C}"/>
                    </a:ext>
                  </a:extLst>
                </p:cNvPr>
                <p:cNvGrpSpPr/>
                <p:nvPr/>
              </p:nvGrpSpPr>
              <p:grpSpPr>
                <a:xfrm>
                  <a:off x="2406650" y="3842513"/>
                  <a:ext cx="252127" cy="115702"/>
                  <a:chOff x="2400300" y="3840348"/>
                  <a:chExt cx="252127" cy="115702"/>
                </a:xfrm>
              </p:grpSpPr>
              <p:sp>
                <p:nvSpPr>
                  <p:cNvPr id="339" name="Rectangle 338">
                    <a:extLst>
                      <a:ext uri="{FF2B5EF4-FFF2-40B4-BE49-F238E27FC236}">
                        <a16:creationId xmlns:a16="http://schemas.microsoft.com/office/drawing/2014/main" id="{49446E51-558E-45B8-9CD7-5733E5AB7942}"/>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40" name="Oval 339">
                    <a:extLst>
                      <a:ext uri="{FF2B5EF4-FFF2-40B4-BE49-F238E27FC236}">
                        <a16:creationId xmlns:a16="http://schemas.microsoft.com/office/drawing/2014/main" id="{931332DE-77B2-42CA-95B4-20F1906EA66D}"/>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7" name="Group 159">
                  <a:extLst>
                    <a:ext uri="{FF2B5EF4-FFF2-40B4-BE49-F238E27FC236}">
                      <a16:creationId xmlns:a16="http://schemas.microsoft.com/office/drawing/2014/main" id="{35DCF1BA-DD1B-45DD-BAD8-B3C8BB044CF7}"/>
                    </a:ext>
                  </a:extLst>
                </p:cNvPr>
                <p:cNvGrpSpPr/>
                <p:nvPr/>
              </p:nvGrpSpPr>
              <p:grpSpPr>
                <a:xfrm>
                  <a:off x="2406650" y="3978028"/>
                  <a:ext cx="315994" cy="184901"/>
                  <a:chOff x="2400300" y="3637799"/>
                  <a:chExt cx="315994" cy="184901"/>
                </a:xfrm>
              </p:grpSpPr>
              <p:sp>
                <p:nvSpPr>
                  <p:cNvPr id="337" name="Rectangle 336">
                    <a:extLst>
                      <a:ext uri="{FF2B5EF4-FFF2-40B4-BE49-F238E27FC236}">
                        <a16:creationId xmlns:a16="http://schemas.microsoft.com/office/drawing/2014/main" id="{4925E288-CB7C-49E4-8263-185248F5B86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38" name="Block Arc 337">
                    <a:extLst>
                      <a:ext uri="{FF2B5EF4-FFF2-40B4-BE49-F238E27FC236}">
                        <a16:creationId xmlns:a16="http://schemas.microsoft.com/office/drawing/2014/main" id="{3F95FE1B-943B-47EC-8BE7-1851838A9780}"/>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8" name="Group 162">
                  <a:extLst>
                    <a:ext uri="{FF2B5EF4-FFF2-40B4-BE49-F238E27FC236}">
                      <a16:creationId xmlns:a16="http://schemas.microsoft.com/office/drawing/2014/main" id="{74DEA8F9-F567-4714-9EF8-DC06CFD6686E}"/>
                    </a:ext>
                  </a:extLst>
                </p:cNvPr>
                <p:cNvGrpSpPr/>
                <p:nvPr/>
              </p:nvGrpSpPr>
              <p:grpSpPr>
                <a:xfrm>
                  <a:off x="2406650" y="4182742"/>
                  <a:ext cx="252127" cy="115702"/>
                  <a:chOff x="2400300" y="3840348"/>
                  <a:chExt cx="252127" cy="115702"/>
                </a:xfrm>
              </p:grpSpPr>
              <p:sp>
                <p:nvSpPr>
                  <p:cNvPr id="335" name="Rectangle 334">
                    <a:extLst>
                      <a:ext uri="{FF2B5EF4-FFF2-40B4-BE49-F238E27FC236}">
                        <a16:creationId xmlns:a16="http://schemas.microsoft.com/office/drawing/2014/main" id="{805204B5-1FFD-402D-A619-9190441837AB}"/>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36" name="Oval 335">
                    <a:extLst>
                      <a:ext uri="{FF2B5EF4-FFF2-40B4-BE49-F238E27FC236}">
                        <a16:creationId xmlns:a16="http://schemas.microsoft.com/office/drawing/2014/main" id="{49B835A5-4329-4AA5-A01C-DD7EC0CD1202}"/>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9" name="Group 165">
                  <a:extLst>
                    <a:ext uri="{FF2B5EF4-FFF2-40B4-BE49-F238E27FC236}">
                      <a16:creationId xmlns:a16="http://schemas.microsoft.com/office/drawing/2014/main" id="{A9C59CC3-1746-4AE9-8132-6A809D179A9E}"/>
                    </a:ext>
                  </a:extLst>
                </p:cNvPr>
                <p:cNvGrpSpPr/>
                <p:nvPr/>
              </p:nvGrpSpPr>
              <p:grpSpPr>
                <a:xfrm>
                  <a:off x="2406650" y="4318257"/>
                  <a:ext cx="315994" cy="184901"/>
                  <a:chOff x="2400300" y="3637799"/>
                  <a:chExt cx="315994" cy="184901"/>
                </a:xfrm>
              </p:grpSpPr>
              <p:sp>
                <p:nvSpPr>
                  <p:cNvPr id="333" name="Rectangle 332">
                    <a:extLst>
                      <a:ext uri="{FF2B5EF4-FFF2-40B4-BE49-F238E27FC236}">
                        <a16:creationId xmlns:a16="http://schemas.microsoft.com/office/drawing/2014/main" id="{EC586D27-DD7F-4588-A35C-38EE0BE9DC2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34" name="Block Arc 333">
                    <a:extLst>
                      <a:ext uri="{FF2B5EF4-FFF2-40B4-BE49-F238E27FC236}">
                        <a16:creationId xmlns:a16="http://schemas.microsoft.com/office/drawing/2014/main" id="{723314F9-AD50-48AC-BA1D-71AD8E4F134E}"/>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0" name="Group 168">
                  <a:extLst>
                    <a:ext uri="{FF2B5EF4-FFF2-40B4-BE49-F238E27FC236}">
                      <a16:creationId xmlns:a16="http://schemas.microsoft.com/office/drawing/2014/main" id="{5B0749DF-82A4-4535-AC65-9B56A2F39AB5}"/>
                    </a:ext>
                  </a:extLst>
                </p:cNvPr>
                <p:cNvGrpSpPr/>
                <p:nvPr/>
              </p:nvGrpSpPr>
              <p:grpSpPr>
                <a:xfrm>
                  <a:off x="2406650" y="4522973"/>
                  <a:ext cx="252127" cy="115702"/>
                  <a:chOff x="2400300" y="3840348"/>
                  <a:chExt cx="252127" cy="115702"/>
                </a:xfrm>
              </p:grpSpPr>
              <p:sp>
                <p:nvSpPr>
                  <p:cNvPr id="331" name="Rectangle 330">
                    <a:extLst>
                      <a:ext uri="{FF2B5EF4-FFF2-40B4-BE49-F238E27FC236}">
                        <a16:creationId xmlns:a16="http://schemas.microsoft.com/office/drawing/2014/main" id="{E94142A6-8E3C-47CF-83A4-2DA97962B513}"/>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332" name="Oval 331">
                    <a:extLst>
                      <a:ext uri="{FF2B5EF4-FFF2-40B4-BE49-F238E27FC236}">
                        <a16:creationId xmlns:a16="http://schemas.microsoft.com/office/drawing/2014/main" id="{6548D051-00F9-418B-9896-1FE99BBCAEE1}"/>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300" name="Rectangle 299">
                <a:extLst>
                  <a:ext uri="{FF2B5EF4-FFF2-40B4-BE49-F238E27FC236}">
                    <a16:creationId xmlns:a16="http://schemas.microsoft.com/office/drawing/2014/main" id="{E06B8E79-5117-4C6C-B90C-504759E13254}"/>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301" name="Curved Connector 329">
                <a:extLst>
                  <a:ext uri="{FF2B5EF4-FFF2-40B4-BE49-F238E27FC236}">
                    <a16:creationId xmlns:a16="http://schemas.microsoft.com/office/drawing/2014/main" id="{CCDD8EA3-47CD-4D12-B7AB-D69DFCA1DE31}"/>
                  </a:ext>
                </a:extLst>
              </p:cNvPr>
              <p:cNvCxnSpPr>
                <a:stCxn id="313"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2" name="Curved Connector 330">
                <a:extLst>
                  <a:ext uri="{FF2B5EF4-FFF2-40B4-BE49-F238E27FC236}">
                    <a16:creationId xmlns:a16="http://schemas.microsoft.com/office/drawing/2014/main" id="{DE9228E2-FDEE-43C6-B4EA-DDC65F81C6D6}"/>
                  </a:ext>
                </a:extLst>
              </p:cNvPr>
              <p:cNvCxnSpPr>
                <a:stCxn id="314"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3" name="Curved Connector 331">
                <a:extLst>
                  <a:ext uri="{FF2B5EF4-FFF2-40B4-BE49-F238E27FC236}">
                    <a16:creationId xmlns:a16="http://schemas.microsoft.com/office/drawing/2014/main" id="{2F6AA036-4C85-45D5-B43E-BE91F65BF9A0}"/>
                  </a:ext>
                </a:extLst>
              </p:cNvPr>
              <p:cNvCxnSpPr>
                <a:stCxn id="319"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4" name="Curved Connector 332">
                <a:extLst>
                  <a:ext uri="{FF2B5EF4-FFF2-40B4-BE49-F238E27FC236}">
                    <a16:creationId xmlns:a16="http://schemas.microsoft.com/office/drawing/2014/main" id="{E905BFAF-77C9-42F9-97E1-71868CB3A761}"/>
                  </a:ext>
                </a:extLst>
              </p:cNvPr>
              <p:cNvCxnSpPr>
                <a:stCxn id="315"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5" name="Curved Connector 333">
                <a:extLst>
                  <a:ext uri="{FF2B5EF4-FFF2-40B4-BE49-F238E27FC236}">
                    <a16:creationId xmlns:a16="http://schemas.microsoft.com/office/drawing/2014/main" id="{90C91D51-1C74-4CAC-A1FC-9013A50D30AD}"/>
                  </a:ext>
                </a:extLst>
              </p:cNvPr>
              <p:cNvCxnSpPr>
                <a:endCxn id="316"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6" name="Curved Connector 334">
                <a:extLst>
                  <a:ext uri="{FF2B5EF4-FFF2-40B4-BE49-F238E27FC236}">
                    <a16:creationId xmlns:a16="http://schemas.microsoft.com/office/drawing/2014/main" id="{6E1D2E9D-A8BF-4BB0-B01F-E1972ED818CE}"/>
                  </a:ext>
                </a:extLst>
              </p:cNvPr>
              <p:cNvCxnSpPr>
                <a:endCxn id="317"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7" name="Curved Connector 335">
                <a:extLst>
                  <a:ext uri="{FF2B5EF4-FFF2-40B4-BE49-F238E27FC236}">
                    <a16:creationId xmlns:a16="http://schemas.microsoft.com/office/drawing/2014/main" id="{B1CC9B94-8674-4346-AEFF-746A9E611554}"/>
                  </a:ext>
                </a:extLst>
              </p:cNvPr>
              <p:cNvCxnSpPr>
                <a:endCxn id="318"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8" name="Curved Connector 336">
                <a:extLst>
                  <a:ext uri="{FF2B5EF4-FFF2-40B4-BE49-F238E27FC236}">
                    <a16:creationId xmlns:a16="http://schemas.microsoft.com/office/drawing/2014/main" id="{CC4941A2-EED4-4CC9-90DA-21141450D190}"/>
                  </a:ext>
                </a:extLst>
              </p:cNvPr>
              <p:cNvCxnSpPr>
                <a:stCxn id="323"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09" name="Curved Connector 337">
                <a:extLst>
                  <a:ext uri="{FF2B5EF4-FFF2-40B4-BE49-F238E27FC236}">
                    <a16:creationId xmlns:a16="http://schemas.microsoft.com/office/drawing/2014/main" id="{0AA01A5E-F211-4549-AB62-56C3DEB76711}"/>
                  </a:ext>
                </a:extLst>
              </p:cNvPr>
              <p:cNvCxnSpPr>
                <a:stCxn id="324"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10" name="Curved Connector 338">
                <a:extLst>
                  <a:ext uri="{FF2B5EF4-FFF2-40B4-BE49-F238E27FC236}">
                    <a16:creationId xmlns:a16="http://schemas.microsoft.com/office/drawing/2014/main" id="{D4851254-DDC9-4A56-B238-FD6AB1D86565}"/>
                  </a:ext>
                </a:extLst>
              </p:cNvPr>
              <p:cNvCxnSpPr>
                <a:stCxn id="321"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11" name="Curved Connector 339">
                <a:extLst>
                  <a:ext uri="{FF2B5EF4-FFF2-40B4-BE49-F238E27FC236}">
                    <a16:creationId xmlns:a16="http://schemas.microsoft.com/office/drawing/2014/main" id="{82E71F70-0361-4D33-B17C-220873533EB7}"/>
                  </a:ext>
                </a:extLst>
              </p:cNvPr>
              <p:cNvCxnSpPr>
                <a:stCxn id="320"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12" name="Curved Connector 340">
                <a:extLst>
                  <a:ext uri="{FF2B5EF4-FFF2-40B4-BE49-F238E27FC236}">
                    <a16:creationId xmlns:a16="http://schemas.microsoft.com/office/drawing/2014/main" id="{39FFD7BA-AE7A-4232-8F98-3A5AE71F22A4}"/>
                  </a:ext>
                </a:extLst>
              </p:cNvPr>
              <p:cNvCxnSpPr>
                <a:stCxn id="322"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313" name="Rectangle 312">
                <a:extLst>
                  <a:ext uri="{FF2B5EF4-FFF2-40B4-BE49-F238E27FC236}">
                    <a16:creationId xmlns:a16="http://schemas.microsoft.com/office/drawing/2014/main" id="{3A3554A3-B03D-458A-A6A0-3F5F93278604}"/>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4" name="Rectangle 313">
                <a:extLst>
                  <a:ext uri="{FF2B5EF4-FFF2-40B4-BE49-F238E27FC236}">
                    <a16:creationId xmlns:a16="http://schemas.microsoft.com/office/drawing/2014/main" id="{FF9CC617-226C-4B0C-8D94-B82D13E5D8CA}"/>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5" name="Rectangle 314">
                <a:extLst>
                  <a:ext uri="{FF2B5EF4-FFF2-40B4-BE49-F238E27FC236}">
                    <a16:creationId xmlns:a16="http://schemas.microsoft.com/office/drawing/2014/main" id="{13B0F67C-654B-4E03-98D4-4B1F9C416073}"/>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6" name="Rectangle 315">
                <a:extLst>
                  <a:ext uri="{FF2B5EF4-FFF2-40B4-BE49-F238E27FC236}">
                    <a16:creationId xmlns:a16="http://schemas.microsoft.com/office/drawing/2014/main" id="{56CBAAC8-57B9-4E20-9B77-D128D22D7795}"/>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7" name="Rectangle 316">
                <a:extLst>
                  <a:ext uri="{FF2B5EF4-FFF2-40B4-BE49-F238E27FC236}">
                    <a16:creationId xmlns:a16="http://schemas.microsoft.com/office/drawing/2014/main" id="{D093284E-9E5A-4BF7-A315-6786D05F614C}"/>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8" name="Rectangle 317">
                <a:extLst>
                  <a:ext uri="{FF2B5EF4-FFF2-40B4-BE49-F238E27FC236}">
                    <a16:creationId xmlns:a16="http://schemas.microsoft.com/office/drawing/2014/main" id="{CCCDBFCA-8042-4E61-B8E5-2E273E9324BC}"/>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19" name="Rectangle 318">
                <a:extLst>
                  <a:ext uri="{FF2B5EF4-FFF2-40B4-BE49-F238E27FC236}">
                    <a16:creationId xmlns:a16="http://schemas.microsoft.com/office/drawing/2014/main" id="{BE82D416-E532-48AC-B34B-6292CC727673}"/>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20" name="Rectangle 319">
                <a:extLst>
                  <a:ext uri="{FF2B5EF4-FFF2-40B4-BE49-F238E27FC236}">
                    <a16:creationId xmlns:a16="http://schemas.microsoft.com/office/drawing/2014/main" id="{1462CCC8-BE30-4D97-844C-1B20AA7CE158}"/>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21" name="Rectangle 320">
                <a:extLst>
                  <a:ext uri="{FF2B5EF4-FFF2-40B4-BE49-F238E27FC236}">
                    <a16:creationId xmlns:a16="http://schemas.microsoft.com/office/drawing/2014/main" id="{7933067F-323C-4075-9CF1-11D5C89D0D00}"/>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22" name="Rectangle 321">
                <a:extLst>
                  <a:ext uri="{FF2B5EF4-FFF2-40B4-BE49-F238E27FC236}">
                    <a16:creationId xmlns:a16="http://schemas.microsoft.com/office/drawing/2014/main" id="{C3707754-935A-46DE-B115-DDFB4EDE71C0}"/>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23" name="Rectangle 322">
                <a:extLst>
                  <a:ext uri="{FF2B5EF4-FFF2-40B4-BE49-F238E27FC236}">
                    <a16:creationId xmlns:a16="http://schemas.microsoft.com/office/drawing/2014/main" id="{E88D7EC8-8905-4350-9DF1-BC9C0DBB3794}"/>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324" name="Rectangle 323">
                <a:extLst>
                  <a:ext uri="{FF2B5EF4-FFF2-40B4-BE49-F238E27FC236}">
                    <a16:creationId xmlns:a16="http://schemas.microsoft.com/office/drawing/2014/main" id="{574B574A-443D-4D7B-8CAE-4D4EC46BBB09}"/>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10" name="Rectangle 11">
              <a:extLst>
                <a:ext uri="{FF2B5EF4-FFF2-40B4-BE49-F238E27FC236}">
                  <a16:creationId xmlns:a16="http://schemas.microsoft.com/office/drawing/2014/main" id="{3DD05FEC-11E7-4FEC-BC7C-87DBDAF94629}"/>
                </a:ext>
              </a:extLst>
            </p:cNvPr>
            <p:cNvSpPr>
              <a:spLocks noChangeArrowheads="1"/>
            </p:cNvSpPr>
            <p:nvPr/>
          </p:nvSpPr>
          <p:spPr bwMode="gray">
            <a:xfrm>
              <a:off x="3180480" y="1863009"/>
              <a:ext cx="1440000" cy="149783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Calibri"/>
                  <a:ea typeface="+mn-ea"/>
                  <a:cs typeface="+mn-cs"/>
                </a:rPr>
                <a:t> SW Utility Library</a:t>
              </a:r>
            </a:p>
          </p:txBody>
        </p:sp>
        <p:sp>
          <p:nvSpPr>
            <p:cNvPr id="11" name="Rectangle 10">
              <a:extLst>
                <a:ext uri="{FF2B5EF4-FFF2-40B4-BE49-F238E27FC236}">
                  <a16:creationId xmlns:a16="http://schemas.microsoft.com/office/drawing/2014/main" id="{B8D03305-4896-4F2C-9084-30308851DAE5}"/>
                </a:ext>
              </a:extLst>
            </p:cNvPr>
            <p:cNvSpPr/>
            <p:nvPr/>
          </p:nvSpPr>
          <p:spPr>
            <a:xfrm>
              <a:off x="3378522" y="220269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D19448A5-D805-41B3-971C-24957B265255}"/>
                </a:ext>
              </a:extLst>
            </p:cNvPr>
            <p:cNvSpPr/>
            <p:nvPr/>
          </p:nvSpPr>
          <p:spPr>
            <a:xfrm>
              <a:off x="3378522" y="2376267"/>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32E0F055-5ECB-4D84-895F-86A9CD794F94}"/>
                </a:ext>
              </a:extLst>
            </p:cNvPr>
            <p:cNvSpPr/>
            <p:nvPr/>
          </p:nvSpPr>
          <p:spPr>
            <a:xfrm>
              <a:off x="3378522" y="2549835"/>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F082F7B7-DBA3-48F6-A07D-30289477A9AC}"/>
                </a:ext>
              </a:extLst>
            </p:cNvPr>
            <p:cNvSpPr/>
            <p:nvPr/>
          </p:nvSpPr>
          <p:spPr>
            <a:xfrm>
              <a:off x="3378522" y="2723403"/>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8BB0CAA8-EFE0-4275-B07F-645CAB727E84}"/>
                </a:ext>
              </a:extLst>
            </p:cNvPr>
            <p:cNvSpPr/>
            <p:nvPr/>
          </p:nvSpPr>
          <p:spPr>
            <a:xfrm>
              <a:off x="3378522" y="2896971"/>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6" name="Rectangle 15">
              <a:extLst>
                <a:ext uri="{FF2B5EF4-FFF2-40B4-BE49-F238E27FC236}">
                  <a16:creationId xmlns:a16="http://schemas.microsoft.com/office/drawing/2014/main" id="{5E39C2AC-2128-4160-8087-FBEB98FA5B81}"/>
                </a:ext>
              </a:extLst>
            </p:cNvPr>
            <p:cNvSpPr/>
            <p:nvPr/>
          </p:nvSpPr>
          <p:spPr>
            <a:xfrm>
              <a:off x="3378522" y="307053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 name="Rectangle 16">
              <a:extLst>
                <a:ext uri="{FF2B5EF4-FFF2-40B4-BE49-F238E27FC236}">
                  <a16:creationId xmlns:a16="http://schemas.microsoft.com/office/drawing/2014/main" id="{0F4C1FA6-6518-4A20-8C5B-24BAA509EC56}"/>
                </a:ext>
              </a:extLst>
            </p:cNvPr>
            <p:cNvSpPr/>
            <p:nvPr/>
          </p:nvSpPr>
          <p:spPr>
            <a:xfrm>
              <a:off x="3980674" y="219633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8" name="Rectangle 17">
              <a:extLst>
                <a:ext uri="{FF2B5EF4-FFF2-40B4-BE49-F238E27FC236}">
                  <a16:creationId xmlns:a16="http://schemas.microsoft.com/office/drawing/2014/main" id="{340CC0F4-EC8B-475A-A93B-4777AE0EC48D}"/>
                </a:ext>
              </a:extLst>
            </p:cNvPr>
            <p:cNvSpPr/>
            <p:nvPr/>
          </p:nvSpPr>
          <p:spPr>
            <a:xfrm>
              <a:off x="3980674" y="2369907"/>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19" name="Rectangle 18">
              <a:extLst>
                <a:ext uri="{FF2B5EF4-FFF2-40B4-BE49-F238E27FC236}">
                  <a16:creationId xmlns:a16="http://schemas.microsoft.com/office/drawing/2014/main" id="{E13F1DC9-2620-4AD7-A305-C72B55B2967C}"/>
                </a:ext>
              </a:extLst>
            </p:cNvPr>
            <p:cNvSpPr/>
            <p:nvPr/>
          </p:nvSpPr>
          <p:spPr>
            <a:xfrm>
              <a:off x="3980674" y="2543475"/>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0" name="Rectangle 19">
              <a:extLst>
                <a:ext uri="{FF2B5EF4-FFF2-40B4-BE49-F238E27FC236}">
                  <a16:creationId xmlns:a16="http://schemas.microsoft.com/office/drawing/2014/main" id="{31F346BA-499A-49A8-BAF7-AA26CA5E2F9C}"/>
                </a:ext>
              </a:extLst>
            </p:cNvPr>
            <p:cNvSpPr/>
            <p:nvPr/>
          </p:nvSpPr>
          <p:spPr>
            <a:xfrm>
              <a:off x="3980674" y="2717043"/>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Rectangle 20">
              <a:extLst>
                <a:ext uri="{FF2B5EF4-FFF2-40B4-BE49-F238E27FC236}">
                  <a16:creationId xmlns:a16="http://schemas.microsoft.com/office/drawing/2014/main" id="{55F9A46A-ECB8-4FC8-AAB4-AD9FCB3D0865}"/>
                </a:ext>
              </a:extLst>
            </p:cNvPr>
            <p:cNvSpPr/>
            <p:nvPr/>
          </p:nvSpPr>
          <p:spPr>
            <a:xfrm>
              <a:off x="3980674" y="2890611"/>
              <a:ext cx="413957" cy="127568"/>
            </a:xfrm>
            <a:prstGeom prst="rect">
              <a:avLst/>
            </a:prstGeom>
            <a:solidFill>
              <a:srgbClr val="68C8C6"/>
            </a:solidFill>
            <a:ln w="127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2" name="Rectangle 21">
              <a:extLst>
                <a:ext uri="{FF2B5EF4-FFF2-40B4-BE49-F238E27FC236}">
                  <a16:creationId xmlns:a16="http://schemas.microsoft.com/office/drawing/2014/main" id="{479E544A-8C7C-4555-8FCC-2A4E5AE20EE7}"/>
                </a:ext>
              </a:extLst>
            </p:cNvPr>
            <p:cNvSpPr/>
            <p:nvPr/>
          </p:nvSpPr>
          <p:spPr>
            <a:xfrm>
              <a:off x="3980674" y="306417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3" name="Rectangle 22">
              <a:extLst>
                <a:ext uri="{FF2B5EF4-FFF2-40B4-BE49-F238E27FC236}">
                  <a16:creationId xmlns:a16="http://schemas.microsoft.com/office/drawing/2014/main" id="{78FAEB73-BA5C-4B9A-A802-5898B18C761F}"/>
                </a:ext>
              </a:extLst>
            </p:cNvPr>
            <p:cNvSpPr/>
            <p:nvPr/>
          </p:nvSpPr>
          <p:spPr>
            <a:xfrm>
              <a:off x="6402419" y="3821729"/>
              <a:ext cx="413957" cy="127568"/>
            </a:xfrm>
            <a:prstGeom prst="rect">
              <a:avLst/>
            </a:prstGeom>
            <a:solidFill>
              <a:srgbClr val="68C8C6"/>
            </a:solid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BB09D160-2B10-4EF4-AEB6-DC4A5149A6EA}"/>
                </a:ext>
              </a:extLst>
            </p:cNvPr>
            <p:cNvSpPr/>
            <p:nvPr/>
          </p:nvSpPr>
          <p:spPr>
            <a:xfrm>
              <a:off x="7182812" y="3151782"/>
              <a:ext cx="413957" cy="127568"/>
            </a:xfrm>
            <a:prstGeom prst="rect">
              <a:avLst/>
            </a:prstGeom>
            <a:solidFill>
              <a:srgbClr val="68C8C6"/>
            </a:solid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Rectangle 24">
              <a:extLst>
                <a:ext uri="{FF2B5EF4-FFF2-40B4-BE49-F238E27FC236}">
                  <a16:creationId xmlns:a16="http://schemas.microsoft.com/office/drawing/2014/main" id="{7B7597AD-2066-439B-97AD-5B08C76E953A}"/>
                </a:ext>
              </a:extLst>
            </p:cNvPr>
            <p:cNvSpPr/>
            <p:nvPr/>
          </p:nvSpPr>
          <p:spPr>
            <a:xfrm>
              <a:off x="6390613" y="2673304"/>
              <a:ext cx="413957" cy="127568"/>
            </a:xfrm>
            <a:prstGeom prst="rect">
              <a:avLst/>
            </a:prstGeom>
            <a:solidFill>
              <a:srgbClr val="68C8C6"/>
            </a:solid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26" name="Curved Connector 407">
              <a:extLst>
                <a:ext uri="{FF2B5EF4-FFF2-40B4-BE49-F238E27FC236}">
                  <a16:creationId xmlns:a16="http://schemas.microsoft.com/office/drawing/2014/main" id="{9BA03D95-67F6-4AA3-844E-63A03C178603}"/>
                </a:ext>
              </a:extLst>
            </p:cNvPr>
            <p:cNvCxnSpPr>
              <a:stCxn id="21" idx="3"/>
              <a:endCxn id="25" idx="1"/>
            </p:cNvCxnSpPr>
            <p:nvPr/>
          </p:nvCxnSpPr>
          <p:spPr>
            <a:xfrm flipV="1">
              <a:off x="4394631" y="2737088"/>
              <a:ext cx="1995982" cy="217307"/>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27" name="Curved Connector 407">
              <a:extLst>
                <a:ext uri="{FF2B5EF4-FFF2-40B4-BE49-F238E27FC236}">
                  <a16:creationId xmlns:a16="http://schemas.microsoft.com/office/drawing/2014/main" id="{BED69E5B-9997-407B-91ED-D995E872AEB5}"/>
                </a:ext>
              </a:extLst>
            </p:cNvPr>
            <p:cNvCxnSpPr>
              <a:stCxn id="21" idx="3"/>
              <a:endCxn id="24" idx="1"/>
            </p:cNvCxnSpPr>
            <p:nvPr/>
          </p:nvCxnSpPr>
          <p:spPr>
            <a:xfrm>
              <a:off x="4394631" y="2954395"/>
              <a:ext cx="2788181" cy="261171"/>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28" name="Curved Connector 407">
              <a:extLst>
                <a:ext uri="{FF2B5EF4-FFF2-40B4-BE49-F238E27FC236}">
                  <a16:creationId xmlns:a16="http://schemas.microsoft.com/office/drawing/2014/main" id="{5E232DCC-493A-433E-8BF1-D30EF9434BA0}"/>
                </a:ext>
              </a:extLst>
            </p:cNvPr>
            <p:cNvCxnSpPr>
              <a:stCxn id="21" idx="3"/>
              <a:endCxn id="23" idx="0"/>
            </p:cNvCxnSpPr>
            <p:nvPr/>
          </p:nvCxnSpPr>
          <p:spPr>
            <a:xfrm>
              <a:off x="4394631" y="2954395"/>
              <a:ext cx="2214767" cy="867334"/>
            </a:xfrm>
            <a:prstGeom prst="curvedConnector2">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sp>
          <p:nvSpPr>
            <p:cNvPr id="29" name="Rectangle 11">
              <a:extLst>
                <a:ext uri="{FF2B5EF4-FFF2-40B4-BE49-F238E27FC236}">
                  <a16:creationId xmlns:a16="http://schemas.microsoft.com/office/drawing/2014/main" id="{EFEE69D2-5880-43AC-BC17-22141EA90EE3}"/>
                </a:ext>
              </a:extLst>
            </p:cNvPr>
            <p:cNvSpPr>
              <a:spLocks noChangeArrowheads="1"/>
            </p:cNvSpPr>
            <p:nvPr/>
          </p:nvSpPr>
          <p:spPr bwMode="gray">
            <a:xfrm>
              <a:off x="3180480" y="3573494"/>
              <a:ext cx="1440000" cy="149783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Calibri"/>
                  <a:ea typeface="+mn-ea"/>
                  <a:cs typeface="+mn-cs"/>
                </a:rPr>
                <a:t> Common Solution</a:t>
              </a:r>
            </a:p>
          </p:txBody>
        </p:sp>
        <p:sp>
          <p:nvSpPr>
            <p:cNvPr id="30" name="Rectangle 29">
              <a:extLst>
                <a:ext uri="{FF2B5EF4-FFF2-40B4-BE49-F238E27FC236}">
                  <a16:creationId xmlns:a16="http://schemas.microsoft.com/office/drawing/2014/main" id="{C2C37323-0847-4FDF-A80D-6B2114B6F060}"/>
                </a:ext>
              </a:extLst>
            </p:cNvPr>
            <p:cNvSpPr/>
            <p:nvPr/>
          </p:nvSpPr>
          <p:spPr>
            <a:xfrm>
              <a:off x="3378522" y="3907964"/>
              <a:ext cx="1016109" cy="966643"/>
            </a:xfrm>
            <a:prstGeom prst="rect">
              <a:avLst/>
            </a:prstGeom>
            <a:solidFill>
              <a:schemeClr val="accent1"/>
            </a:solidFill>
            <a:ln w="38100"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31" name="Group 626">
              <a:extLst>
                <a:ext uri="{FF2B5EF4-FFF2-40B4-BE49-F238E27FC236}">
                  <a16:creationId xmlns:a16="http://schemas.microsoft.com/office/drawing/2014/main" id="{49D5BFC5-EBB8-41CE-8310-9A2B21F9F3AA}"/>
                </a:ext>
              </a:extLst>
            </p:cNvPr>
            <p:cNvGrpSpPr>
              <a:grpSpLocks noChangeAspect="1"/>
            </p:cNvGrpSpPr>
            <p:nvPr/>
          </p:nvGrpSpPr>
          <p:grpSpPr>
            <a:xfrm>
              <a:off x="1553848" y="2744520"/>
              <a:ext cx="919635" cy="809982"/>
              <a:chOff x="1672900" y="2016870"/>
              <a:chExt cx="1328375" cy="1169982"/>
            </a:xfrm>
          </p:grpSpPr>
          <p:grpSp>
            <p:nvGrpSpPr>
              <p:cNvPr id="231" name="Group 559">
                <a:extLst>
                  <a:ext uri="{FF2B5EF4-FFF2-40B4-BE49-F238E27FC236}">
                    <a16:creationId xmlns:a16="http://schemas.microsoft.com/office/drawing/2014/main" id="{5298EDFE-C7D4-4D36-80F2-63E2057632C8}"/>
                  </a:ext>
                </a:extLst>
              </p:cNvPr>
              <p:cNvGrpSpPr>
                <a:grpSpLocks noChangeAspect="1"/>
              </p:cNvGrpSpPr>
              <p:nvPr/>
            </p:nvGrpSpPr>
            <p:grpSpPr>
              <a:xfrm>
                <a:off x="1672900" y="2063013"/>
                <a:ext cx="1328375" cy="1085656"/>
                <a:chOff x="5861063" y="1817291"/>
                <a:chExt cx="1833644" cy="1498600"/>
              </a:xfrm>
            </p:grpSpPr>
            <p:sp>
              <p:nvSpPr>
                <p:cNvPr id="233" name="Snip Same Side Corner Rectangle 560">
                  <a:extLst>
                    <a:ext uri="{FF2B5EF4-FFF2-40B4-BE49-F238E27FC236}">
                      <a16:creationId xmlns:a16="http://schemas.microsoft.com/office/drawing/2014/main" id="{E8D3B1A9-A2C8-497B-BB60-34E2DF7512F7}"/>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34" name="Group 171">
                  <a:extLst>
                    <a:ext uri="{FF2B5EF4-FFF2-40B4-BE49-F238E27FC236}">
                      <a16:creationId xmlns:a16="http://schemas.microsoft.com/office/drawing/2014/main" id="{19A63F1A-D0BF-4733-AA06-D0B7847FA9CD}"/>
                    </a:ext>
                  </a:extLst>
                </p:cNvPr>
                <p:cNvGrpSpPr/>
                <p:nvPr/>
              </p:nvGrpSpPr>
              <p:grpSpPr>
                <a:xfrm>
                  <a:off x="7378713" y="2051490"/>
                  <a:ext cx="315994" cy="1000876"/>
                  <a:chOff x="2406650" y="3637799"/>
                  <a:chExt cx="315994" cy="1000876"/>
                </a:xfrm>
              </p:grpSpPr>
              <p:grpSp>
                <p:nvGrpSpPr>
                  <p:cNvPr id="279" name="Group 157">
                    <a:extLst>
                      <a:ext uri="{FF2B5EF4-FFF2-40B4-BE49-F238E27FC236}">
                        <a16:creationId xmlns:a16="http://schemas.microsoft.com/office/drawing/2014/main" id="{DA5B31CE-A136-4525-B389-0004ECA8344D}"/>
                      </a:ext>
                    </a:extLst>
                  </p:cNvPr>
                  <p:cNvGrpSpPr/>
                  <p:nvPr/>
                </p:nvGrpSpPr>
                <p:grpSpPr>
                  <a:xfrm>
                    <a:off x="2406650" y="3637799"/>
                    <a:ext cx="315994" cy="184901"/>
                    <a:chOff x="2400300" y="3637799"/>
                    <a:chExt cx="315994" cy="184901"/>
                  </a:xfrm>
                </p:grpSpPr>
                <p:sp>
                  <p:nvSpPr>
                    <p:cNvPr id="295" name="Rectangle 294">
                      <a:extLst>
                        <a:ext uri="{FF2B5EF4-FFF2-40B4-BE49-F238E27FC236}">
                          <a16:creationId xmlns:a16="http://schemas.microsoft.com/office/drawing/2014/main" id="{AE4C38EB-1E1A-4BA2-89D7-87DF15074139}"/>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96" name="Block Arc 295">
                      <a:extLst>
                        <a:ext uri="{FF2B5EF4-FFF2-40B4-BE49-F238E27FC236}">
                          <a16:creationId xmlns:a16="http://schemas.microsoft.com/office/drawing/2014/main" id="{96015B7D-7A7B-4412-B9C2-17BD0D04348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0" name="Group 158">
                    <a:extLst>
                      <a:ext uri="{FF2B5EF4-FFF2-40B4-BE49-F238E27FC236}">
                        <a16:creationId xmlns:a16="http://schemas.microsoft.com/office/drawing/2014/main" id="{BA5AE53A-4FC2-40D5-8199-EDDDFD6C75CE}"/>
                      </a:ext>
                    </a:extLst>
                  </p:cNvPr>
                  <p:cNvGrpSpPr/>
                  <p:nvPr/>
                </p:nvGrpSpPr>
                <p:grpSpPr>
                  <a:xfrm>
                    <a:off x="2406650" y="3842513"/>
                    <a:ext cx="252127" cy="115702"/>
                    <a:chOff x="2400300" y="3840348"/>
                    <a:chExt cx="252127" cy="115702"/>
                  </a:xfrm>
                </p:grpSpPr>
                <p:sp>
                  <p:nvSpPr>
                    <p:cNvPr id="293" name="Rectangle 292">
                      <a:extLst>
                        <a:ext uri="{FF2B5EF4-FFF2-40B4-BE49-F238E27FC236}">
                          <a16:creationId xmlns:a16="http://schemas.microsoft.com/office/drawing/2014/main" id="{65B883A8-3A69-41C2-A11A-526921C4540C}"/>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94" name="Oval 293">
                      <a:extLst>
                        <a:ext uri="{FF2B5EF4-FFF2-40B4-BE49-F238E27FC236}">
                          <a16:creationId xmlns:a16="http://schemas.microsoft.com/office/drawing/2014/main" id="{84BC3B49-2038-4477-892B-6D21C211F037}"/>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1" name="Group 159">
                    <a:extLst>
                      <a:ext uri="{FF2B5EF4-FFF2-40B4-BE49-F238E27FC236}">
                        <a16:creationId xmlns:a16="http://schemas.microsoft.com/office/drawing/2014/main" id="{B7C89EEC-BC5C-488F-95DC-FD57D2D07A37}"/>
                      </a:ext>
                    </a:extLst>
                  </p:cNvPr>
                  <p:cNvGrpSpPr/>
                  <p:nvPr/>
                </p:nvGrpSpPr>
                <p:grpSpPr>
                  <a:xfrm>
                    <a:off x="2406650" y="3978028"/>
                    <a:ext cx="315994" cy="184901"/>
                    <a:chOff x="2400300" y="3637799"/>
                    <a:chExt cx="315994" cy="184901"/>
                  </a:xfrm>
                </p:grpSpPr>
                <p:sp>
                  <p:nvSpPr>
                    <p:cNvPr id="291" name="Rectangle 290">
                      <a:extLst>
                        <a:ext uri="{FF2B5EF4-FFF2-40B4-BE49-F238E27FC236}">
                          <a16:creationId xmlns:a16="http://schemas.microsoft.com/office/drawing/2014/main" id="{23B6C88F-8AE6-4CF2-91B1-5D1FD991FEDD}"/>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92" name="Block Arc 291">
                      <a:extLst>
                        <a:ext uri="{FF2B5EF4-FFF2-40B4-BE49-F238E27FC236}">
                          <a16:creationId xmlns:a16="http://schemas.microsoft.com/office/drawing/2014/main" id="{AFEA3188-D8B3-40CD-B3AF-FA44C397BA2C}"/>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2" name="Group 162">
                    <a:extLst>
                      <a:ext uri="{FF2B5EF4-FFF2-40B4-BE49-F238E27FC236}">
                        <a16:creationId xmlns:a16="http://schemas.microsoft.com/office/drawing/2014/main" id="{477D8B7C-5710-4EDB-BC2E-B2D26A28846E}"/>
                      </a:ext>
                    </a:extLst>
                  </p:cNvPr>
                  <p:cNvGrpSpPr/>
                  <p:nvPr/>
                </p:nvGrpSpPr>
                <p:grpSpPr>
                  <a:xfrm>
                    <a:off x="2406650" y="4182742"/>
                    <a:ext cx="252127" cy="115702"/>
                    <a:chOff x="2400300" y="3840348"/>
                    <a:chExt cx="252127" cy="115702"/>
                  </a:xfrm>
                </p:grpSpPr>
                <p:sp>
                  <p:nvSpPr>
                    <p:cNvPr id="289" name="Rectangle 288">
                      <a:extLst>
                        <a:ext uri="{FF2B5EF4-FFF2-40B4-BE49-F238E27FC236}">
                          <a16:creationId xmlns:a16="http://schemas.microsoft.com/office/drawing/2014/main" id="{350CC87C-9E13-4EF6-AD44-45A13B5B6FA4}"/>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90" name="Oval 289">
                      <a:extLst>
                        <a:ext uri="{FF2B5EF4-FFF2-40B4-BE49-F238E27FC236}">
                          <a16:creationId xmlns:a16="http://schemas.microsoft.com/office/drawing/2014/main" id="{3E4F635A-9BA7-4919-9F31-0BC5A7731FD4}"/>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3" name="Group 165">
                    <a:extLst>
                      <a:ext uri="{FF2B5EF4-FFF2-40B4-BE49-F238E27FC236}">
                        <a16:creationId xmlns:a16="http://schemas.microsoft.com/office/drawing/2014/main" id="{1E467A84-7622-4F5E-B5BA-8EA0C4E44E3C}"/>
                      </a:ext>
                    </a:extLst>
                  </p:cNvPr>
                  <p:cNvGrpSpPr/>
                  <p:nvPr/>
                </p:nvGrpSpPr>
                <p:grpSpPr>
                  <a:xfrm>
                    <a:off x="2406650" y="4318257"/>
                    <a:ext cx="315994" cy="184901"/>
                    <a:chOff x="2400300" y="3637799"/>
                    <a:chExt cx="315994" cy="184901"/>
                  </a:xfrm>
                </p:grpSpPr>
                <p:sp>
                  <p:nvSpPr>
                    <p:cNvPr id="287" name="Rectangle 286">
                      <a:extLst>
                        <a:ext uri="{FF2B5EF4-FFF2-40B4-BE49-F238E27FC236}">
                          <a16:creationId xmlns:a16="http://schemas.microsoft.com/office/drawing/2014/main" id="{EDE4B482-EE44-443D-BEAD-9A5690E5B34A}"/>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88" name="Block Arc 287">
                      <a:extLst>
                        <a:ext uri="{FF2B5EF4-FFF2-40B4-BE49-F238E27FC236}">
                          <a16:creationId xmlns:a16="http://schemas.microsoft.com/office/drawing/2014/main" id="{521AEEC6-DB00-4759-B2B5-C34DDD99ED8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4" name="Group 168">
                    <a:extLst>
                      <a:ext uri="{FF2B5EF4-FFF2-40B4-BE49-F238E27FC236}">
                        <a16:creationId xmlns:a16="http://schemas.microsoft.com/office/drawing/2014/main" id="{725A9061-7CD2-4EB2-8DAB-19DF2A2A74FB}"/>
                      </a:ext>
                    </a:extLst>
                  </p:cNvPr>
                  <p:cNvGrpSpPr/>
                  <p:nvPr/>
                </p:nvGrpSpPr>
                <p:grpSpPr>
                  <a:xfrm>
                    <a:off x="2406650" y="4522973"/>
                    <a:ext cx="252127" cy="115702"/>
                    <a:chOff x="2400300" y="3840348"/>
                    <a:chExt cx="252127" cy="115702"/>
                  </a:xfrm>
                </p:grpSpPr>
                <p:sp>
                  <p:nvSpPr>
                    <p:cNvPr id="285" name="Rectangle 284">
                      <a:extLst>
                        <a:ext uri="{FF2B5EF4-FFF2-40B4-BE49-F238E27FC236}">
                          <a16:creationId xmlns:a16="http://schemas.microsoft.com/office/drawing/2014/main" id="{05E0FA67-6E88-4250-999A-82162C90DCC8}"/>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86" name="Oval 285">
                      <a:extLst>
                        <a:ext uri="{FF2B5EF4-FFF2-40B4-BE49-F238E27FC236}">
                          <a16:creationId xmlns:a16="http://schemas.microsoft.com/office/drawing/2014/main" id="{0C8D63AC-D57F-46FB-81BC-C6E0C04569B4}"/>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35" name="Group 172">
                  <a:extLst>
                    <a:ext uri="{FF2B5EF4-FFF2-40B4-BE49-F238E27FC236}">
                      <a16:creationId xmlns:a16="http://schemas.microsoft.com/office/drawing/2014/main" id="{A28C0547-9D8A-474C-8D73-692CAF1AC311}"/>
                    </a:ext>
                  </a:extLst>
                </p:cNvPr>
                <p:cNvGrpSpPr/>
                <p:nvPr/>
              </p:nvGrpSpPr>
              <p:grpSpPr>
                <a:xfrm flipH="1">
                  <a:off x="5861063" y="2052241"/>
                  <a:ext cx="315994" cy="1000876"/>
                  <a:chOff x="2406650" y="3637799"/>
                  <a:chExt cx="315994" cy="1000876"/>
                </a:xfrm>
              </p:grpSpPr>
              <p:grpSp>
                <p:nvGrpSpPr>
                  <p:cNvPr id="261" name="Group 157">
                    <a:extLst>
                      <a:ext uri="{FF2B5EF4-FFF2-40B4-BE49-F238E27FC236}">
                        <a16:creationId xmlns:a16="http://schemas.microsoft.com/office/drawing/2014/main" id="{D5E11063-DCF3-4015-9F84-EA7AA7B8E086}"/>
                      </a:ext>
                    </a:extLst>
                  </p:cNvPr>
                  <p:cNvGrpSpPr/>
                  <p:nvPr/>
                </p:nvGrpSpPr>
                <p:grpSpPr>
                  <a:xfrm>
                    <a:off x="2406650" y="3637799"/>
                    <a:ext cx="315994" cy="184901"/>
                    <a:chOff x="2400300" y="3637799"/>
                    <a:chExt cx="315994" cy="184901"/>
                  </a:xfrm>
                </p:grpSpPr>
                <p:sp>
                  <p:nvSpPr>
                    <p:cNvPr id="277" name="Rectangle 276">
                      <a:extLst>
                        <a:ext uri="{FF2B5EF4-FFF2-40B4-BE49-F238E27FC236}">
                          <a16:creationId xmlns:a16="http://schemas.microsoft.com/office/drawing/2014/main" id="{85E5AE61-FE4E-4E46-931A-38514BD7CE64}"/>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78" name="Block Arc 277">
                      <a:extLst>
                        <a:ext uri="{FF2B5EF4-FFF2-40B4-BE49-F238E27FC236}">
                          <a16:creationId xmlns:a16="http://schemas.microsoft.com/office/drawing/2014/main" id="{D5F6288E-F181-4202-83F0-E9E760E9FFAC}"/>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2" name="Group 158">
                    <a:extLst>
                      <a:ext uri="{FF2B5EF4-FFF2-40B4-BE49-F238E27FC236}">
                        <a16:creationId xmlns:a16="http://schemas.microsoft.com/office/drawing/2014/main" id="{3B2A7206-5695-461C-87C2-6213FBAFBD98}"/>
                      </a:ext>
                    </a:extLst>
                  </p:cNvPr>
                  <p:cNvGrpSpPr/>
                  <p:nvPr/>
                </p:nvGrpSpPr>
                <p:grpSpPr>
                  <a:xfrm>
                    <a:off x="2406650" y="3842513"/>
                    <a:ext cx="252127" cy="115702"/>
                    <a:chOff x="2400300" y="3840348"/>
                    <a:chExt cx="252127" cy="115702"/>
                  </a:xfrm>
                </p:grpSpPr>
                <p:sp>
                  <p:nvSpPr>
                    <p:cNvPr id="275" name="Rectangle 274">
                      <a:extLst>
                        <a:ext uri="{FF2B5EF4-FFF2-40B4-BE49-F238E27FC236}">
                          <a16:creationId xmlns:a16="http://schemas.microsoft.com/office/drawing/2014/main" id="{2099083B-D1DD-4D5B-A0B4-19D34F389C6B}"/>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76" name="Oval 275">
                      <a:extLst>
                        <a:ext uri="{FF2B5EF4-FFF2-40B4-BE49-F238E27FC236}">
                          <a16:creationId xmlns:a16="http://schemas.microsoft.com/office/drawing/2014/main" id="{EA440B69-BF4D-4DEE-B9CC-13D37DEC8208}"/>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3" name="Group 159">
                    <a:extLst>
                      <a:ext uri="{FF2B5EF4-FFF2-40B4-BE49-F238E27FC236}">
                        <a16:creationId xmlns:a16="http://schemas.microsoft.com/office/drawing/2014/main" id="{0234ACC7-DB73-4B41-91F8-BA38C8808516}"/>
                      </a:ext>
                    </a:extLst>
                  </p:cNvPr>
                  <p:cNvGrpSpPr/>
                  <p:nvPr/>
                </p:nvGrpSpPr>
                <p:grpSpPr>
                  <a:xfrm>
                    <a:off x="2406650" y="3978028"/>
                    <a:ext cx="315994" cy="184901"/>
                    <a:chOff x="2400300" y="3637799"/>
                    <a:chExt cx="315994" cy="184901"/>
                  </a:xfrm>
                </p:grpSpPr>
                <p:sp>
                  <p:nvSpPr>
                    <p:cNvPr id="273" name="Rectangle 272">
                      <a:extLst>
                        <a:ext uri="{FF2B5EF4-FFF2-40B4-BE49-F238E27FC236}">
                          <a16:creationId xmlns:a16="http://schemas.microsoft.com/office/drawing/2014/main" id="{F48C5324-0F11-4D60-8F88-F32368AA410D}"/>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74" name="Block Arc 273">
                      <a:extLst>
                        <a:ext uri="{FF2B5EF4-FFF2-40B4-BE49-F238E27FC236}">
                          <a16:creationId xmlns:a16="http://schemas.microsoft.com/office/drawing/2014/main" id="{1D99BDCD-F381-4807-8D6F-98D6EB9D100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4" name="Group 162">
                    <a:extLst>
                      <a:ext uri="{FF2B5EF4-FFF2-40B4-BE49-F238E27FC236}">
                        <a16:creationId xmlns:a16="http://schemas.microsoft.com/office/drawing/2014/main" id="{75005AAB-CE48-441B-836E-ECBD5A9E6390}"/>
                      </a:ext>
                    </a:extLst>
                  </p:cNvPr>
                  <p:cNvGrpSpPr/>
                  <p:nvPr/>
                </p:nvGrpSpPr>
                <p:grpSpPr>
                  <a:xfrm>
                    <a:off x="2406650" y="4182742"/>
                    <a:ext cx="252127" cy="115702"/>
                    <a:chOff x="2400300" y="3840348"/>
                    <a:chExt cx="252127" cy="115702"/>
                  </a:xfrm>
                </p:grpSpPr>
                <p:sp>
                  <p:nvSpPr>
                    <p:cNvPr id="271" name="Rectangle 270">
                      <a:extLst>
                        <a:ext uri="{FF2B5EF4-FFF2-40B4-BE49-F238E27FC236}">
                          <a16:creationId xmlns:a16="http://schemas.microsoft.com/office/drawing/2014/main" id="{F3B5E778-42D8-40F0-91AE-DE4C3E79B188}"/>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72" name="Oval 271">
                      <a:extLst>
                        <a:ext uri="{FF2B5EF4-FFF2-40B4-BE49-F238E27FC236}">
                          <a16:creationId xmlns:a16="http://schemas.microsoft.com/office/drawing/2014/main" id="{028DA3F0-9C5C-4DC2-88A4-081CB418E633}"/>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5" name="Group 165">
                    <a:extLst>
                      <a:ext uri="{FF2B5EF4-FFF2-40B4-BE49-F238E27FC236}">
                        <a16:creationId xmlns:a16="http://schemas.microsoft.com/office/drawing/2014/main" id="{BB972A97-FA08-47EF-B16E-2A9F14120851}"/>
                      </a:ext>
                    </a:extLst>
                  </p:cNvPr>
                  <p:cNvGrpSpPr/>
                  <p:nvPr/>
                </p:nvGrpSpPr>
                <p:grpSpPr>
                  <a:xfrm>
                    <a:off x="2406650" y="4318257"/>
                    <a:ext cx="315994" cy="184901"/>
                    <a:chOff x="2400300" y="3637799"/>
                    <a:chExt cx="315994" cy="184901"/>
                  </a:xfrm>
                </p:grpSpPr>
                <p:sp>
                  <p:nvSpPr>
                    <p:cNvPr id="269" name="Rectangle 268">
                      <a:extLst>
                        <a:ext uri="{FF2B5EF4-FFF2-40B4-BE49-F238E27FC236}">
                          <a16:creationId xmlns:a16="http://schemas.microsoft.com/office/drawing/2014/main" id="{594B368B-2E1D-42FB-B483-4AB045945F10}"/>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70" name="Block Arc 269">
                      <a:extLst>
                        <a:ext uri="{FF2B5EF4-FFF2-40B4-BE49-F238E27FC236}">
                          <a16:creationId xmlns:a16="http://schemas.microsoft.com/office/drawing/2014/main" id="{2EFCBCBF-74AF-48E2-932E-E84ACEDAA415}"/>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6" name="Group 168">
                    <a:extLst>
                      <a:ext uri="{FF2B5EF4-FFF2-40B4-BE49-F238E27FC236}">
                        <a16:creationId xmlns:a16="http://schemas.microsoft.com/office/drawing/2014/main" id="{44B3A361-0253-4F43-8E66-76E6AB93AF30}"/>
                      </a:ext>
                    </a:extLst>
                  </p:cNvPr>
                  <p:cNvGrpSpPr/>
                  <p:nvPr/>
                </p:nvGrpSpPr>
                <p:grpSpPr>
                  <a:xfrm>
                    <a:off x="2406650" y="4522973"/>
                    <a:ext cx="252127" cy="115702"/>
                    <a:chOff x="2400300" y="3840348"/>
                    <a:chExt cx="252127" cy="115702"/>
                  </a:xfrm>
                </p:grpSpPr>
                <p:sp>
                  <p:nvSpPr>
                    <p:cNvPr id="267" name="Rectangle 266">
                      <a:extLst>
                        <a:ext uri="{FF2B5EF4-FFF2-40B4-BE49-F238E27FC236}">
                          <a16:creationId xmlns:a16="http://schemas.microsoft.com/office/drawing/2014/main" id="{7FCB6C16-28DF-43ED-B51C-B4A04D3D4292}"/>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68" name="Oval 267">
                      <a:extLst>
                        <a:ext uri="{FF2B5EF4-FFF2-40B4-BE49-F238E27FC236}">
                          <a16:creationId xmlns:a16="http://schemas.microsoft.com/office/drawing/2014/main" id="{B4205045-E8A4-4107-8419-1CB731324F2A}"/>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236" name="Rectangle 235">
                  <a:extLst>
                    <a:ext uri="{FF2B5EF4-FFF2-40B4-BE49-F238E27FC236}">
                      <a16:creationId xmlns:a16="http://schemas.microsoft.com/office/drawing/2014/main" id="{A7746C32-AF5E-41AA-9A9E-5850F1E2B082}"/>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237" name="Curved Connector 564">
                  <a:extLst>
                    <a:ext uri="{FF2B5EF4-FFF2-40B4-BE49-F238E27FC236}">
                      <a16:creationId xmlns:a16="http://schemas.microsoft.com/office/drawing/2014/main" id="{60A00823-5EFC-450F-B035-476FE424EBCC}"/>
                    </a:ext>
                  </a:extLst>
                </p:cNvPr>
                <p:cNvCxnSpPr>
                  <a:stCxn id="249"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38" name="Curved Connector 565">
                  <a:extLst>
                    <a:ext uri="{FF2B5EF4-FFF2-40B4-BE49-F238E27FC236}">
                      <a16:creationId xmlns:a16="http://schemas.microsoft.com/office/drawing/2014/main" id="{C5F25D8B-0330-47E5-B17E-A639DC200B01}"/>
                    </a:ext>
                  </a:extLst>
                </p:cNvPr>
                <p:cNvCxnSpPr>
                  <a:stCxn id="250"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39" name="Curved Connector 566">
                  <a:extLst>
                    <a:ext uri="{FF2B5EF4-FFF2-40B4-BE49-F238E27FC236}">
                      <a16:creationId xmlns:a16="http://schemas.microsoft.com/office/drawing/2014/main" id="{0B40E7EF-8D03-4C11-8167-184D2207562B}"/>
                    </a:ext>
                  </a:extLst>
                </p:cNvPr>
                <p:cNvCxnSpPr>
                  <a:stCxn id="255"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0" name="Curved Connector 567">
                  <a:extLst>
                    <a:ext uri="{FF2B5EF4-FFF2-40B4-BE49-F238E27FC236}">
                      <a16:creationId xmlns:a16="http://schemas.microsoft.com/office/drawing/2014/main" id="{567FE5CB-0116-4A51-BD00-167BE01C6B59}"/>
                    </a:ext>
                  </a:extLst>
                </p:cNvPr>
                <p:cNvCxnSpPr>
                  <a:stCxn id="251"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1" name="Curved Connector 568">
                  <a:extLst>
                    <a:ext uri="{FF2B5EF4-FFF2-40B4-BE49-F238E27FC236}">
                      <a16:creationId xmlns:a16="http://schemas.microsoft.com/office/drawing/2014/main" id="{01F3F37F-3E8B-4770-ACF3-0B7AAB9F79AC}"/>
                    </a:ext>
                  </a:extLst>
                </p:cNvPr>
                <p:cNvCxnSpPr>
                  <a:endCxn id="252"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2" name="Curved Connector 569">
                  <a:extLst>
                    <a:ext uri="{FF2B5EF4-FFF2-40B4-BE49-F238E27FC236}">
                      <a16:creationId xmlns:a16="http://schemas.microsoft.com/office/drawing/2014/main" id="{C9DC2545-37F0-45E6-B45F-0647604352A6}"/>
                    </a:ext>
                  </a:extLst>
                </p:cNvPr>
                <p:cNvCxnSpPr>
                  <a:endCxn id="253"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3" name="Curved Connector 570">
                  <a:extLst>
                    <a:ext uri="{FF2B5EF4-FFF2-40B4-BE49-F238E27FC236}">
                      <a16:creationId xmlns:a16="http://schemas.microsoft.com/office/drawing/2014/main" id="{E58A054A-069F-4301-90AA-97B4886C643F}"/>
                    </a:ext>
                  </a:extLst>
                </p:cNvPr>
                <p:cNvCxnSpPr>
                  <a:endCxn id="254"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4" name="Curved Connector 571">
                  <a:extLst>
                    <a:ext uri="{FF2B5EF4-FFF2-40B4-BE49-F238E27FC236}">
                      <a16:creationId xmlns:a16="http://schemas.microsoft.com/office/drawing/2014/main" id="{04480FCB-DFE8-496D-978D-26C679290817}"/>
                    </a:ext>
                  </a:extLst>
                </p:cNvPr>
                <p:cNvCxnSpPr>
                  <a:stCxn id="259"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5" name="Curved Connector 572">
                  <a:extLst>
                    <a:ext uri="{FF2B5EF4-FFF2-40B4-BE49-F238E27FC236}">
                      <a16:creationId xmlns:a16="http://schemas.microsoft.com/office/drawing/2014/main" id="{9766278B-2B98-4A98-89D5-CEAA9AD6F203}"/>
                    </a:ext>
                  </a:extLst>
                </p:cNvPr>
                <p:cNvCxnSpPr>
                  <a:stCxn id="260"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6" name="Curved Connector 573">
                  <a:extLst>
                    <a:ext uri="{FF2B5EF4-FFF2-40B4-BE49-F238E27FC236}">
                      <a16:creationId xmlns:a16="http://schemas.microsoft.com/office/drawing/2014/main" id="{E453AD61-3E26-486F-B9E4-77B38DE65EA5}"/>
                    </a:ext>
                  </a:extLst>
                </p:cNvPr>
                <p:cNvCxnSpPr>
                  <a:stCxn id="257"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7" name="Curved Connector 574">
                  <a:extLst>
                    <a:ext uri="{FF2B5EF4-FFF2-40B4-BE49-F238E27FC236}">
                      <a16:creationId xmlns:a16="http://schemas.microsoft.com/office/drawing/2014/main" id="{177CE678-0BD2-40A4-B4FD-3EF0D1A83762}"/>
                    </a:ext>
                  </a:extLst>
                </p:cNvPr>
                <p:cNvCxnSpPr>
                  <a:stCxn id="256"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48" name="Curved Connector 575">
                  <a:extLst>
                    <a:ext uri="{FF2B5EF4-FFF2-40B4-BE49-F238E27FC236}">
                      <a16:creationId xmlns:a16="http://schemas.microsoft.com/office/drawing/2014/main" id="{D3FD3240-D892-4C8D-91EC-C1D8A43F4995}"/>
                    </a:ext>
                  </a:extLst>
                </p:cNvPr>
                <p:cNvCxnSpPr>
                  <a:stCxn id="258"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249" name="Rectangle 248">
                  <a:extLst>
                    <a:ext uri="{FF2B5EF4-FFF2-40B4-BE49-F238E27FC236}">
                      <a16:creationId xmlns:a16="http://schemas.microsoft.com/office/drawing/2014/main" id="{91947815-B8FD-4A0E-994A-75136935EBE2}"/>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0" name="Rectangle 249">
                  <a:extLst>
                    <a:ext uri="{FF2B5EF4-FFF2-40B4-BE49-F238E27FC236}">
                      <a16:creationId xmlns:a16="http://schemas.microsoft.com/office/drawing/2014/main" id="{05B7A808-82B1-481A-921D-11042BAE1475}"/>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1" name="Rectangle 250">
                  <a:extLst>
                    <a:ext uri="{FF2B5EF4-FFF2-40B4-BE49-F238E27FC236}">
                      <a16:creationId xmlns:a16="http://schemas.microsoft.com/office/drawing/2014/main" id="{5C4FC4C3-0900-4590-9AF5-C36B6BB3E245}"/>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2" name="Rectangle 251">
                  <a:extLst>
                    <a:ext uri="{FF2B5EF4-FFF2-40B4-BE49-F238E27FC236}">
                      <a16:creationId xmlns:a16="http://schemas.microsoft.com/office/drawing/2014/main" id="{CD188892-B059-4E24-9E8E-B8A7101AAE69}"/>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3" name="Rectangle 252">
                  <a:extLst>
                    <a:ext uri="{FF2B5EF4-FFF2-40B4-BE49-F238E27FC236}">
                      <a16:creationId xmlns:a16="http://schemas.microsoft.com/office/drawing/2014/main" id="{DA4449EE-AB89-4AC7-96A5-8325939A78E8}"/>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4" name="Rectangle 253">
                  <a:extLst>
                    <a:ext uri="{FF2B5EF4-FFF2-40B4-BE49-F238E27FC236}">
                      <a16:creationId xmlns:a16="http://schemas.microsoft.com/office/drawing/2014/main" id="{97184896-A563-48BA-AD33-D90E6FE98014}"/>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5" name="Rectangle 254">
                  <a:extLst>
                    <a:ext uri="{FF2B5EF4-FFF2-40B4-BE49-F238E27FC236}">
                      <a16:creationId xmlns:a16="http://schemas.microsoft.com/office/drawing/2014/main" id="{DAA1AC29-691E-45F1-A157-B826A226F736}"/>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6" name="Rectangle 255">
                  <a:extLst>
                    <a:ext uri="{FF2B5EF4-FFF2-40B4-BE49-F238E27FC236}">
                      <a16:creationId xmlns:a16="http://schemas.microsoft.com/office/drawing/2014/main" id="{816D7FB2-C6BB-4E92-9202-C6185A43C89A}"/>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7" name="Rectangle 256">
                  <a:extLst>
                    <a:ext uri="{FF2B5EF4-FFF2-40B4-BE49-F238E27FC236}">
                      <a16:creationId xmlns:a16="http://schemas.microsoft.com/office/drawing/2014/main" id="{12CC61FE-6A7C-401D-9286-1095320188B0}"/>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8" name="Rectangle 257">
                  <a:extLst>
                    <a:ext uri="{FF2B5EF4-FFF2-40B4-BE49-F238E27FC236}">
                      <a16:creationId xmlns:a16="http://schemas.microsoft.com/office/drawing/2014/main" id="{81219D3B-579E-49F1-874A-32FD0D3CC31D}"/>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59" name="Rectangle 258">
                  <a:extLst>
                    <a:ext uri="{FF2B5EF4-FFF2-40B4-BE49-F238E27FC236}">
                      <a16:creationId xmlns:a16="http://schemas.microsoft.com/office/drawing/2014/main" id="{32F8A7F7-B468-41BB-B084-DE5902EB6BB4}"/>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260" name="Rectangle 259">
                  <a:extLst>
                    <a:ext uri="{FF2B5EF4-FFF2-40B4-BE49-F238E27FC236}">
                      <a16:creationId xmlns:a16="http://schemas.microsoft.com/office/drawing/2014/main" id="{FADE67FD-15F4-4935-B1EC-32B9D03827A1}"/>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232" name="Rectangle 231">
                <a:extLst>
                  <a:ext uri="{FF2B5EF4-FFF2-40B4-BE49-F238E27FC236}">
                    <a16:creationId xmlns:a16="http://schemas.microsoft.com/office/drawing/2014/main" id="{22CED912-8F3B-4ED1-9C74-A017DE5506AB}"/>
                  </a:ext>
                </a:extLst>
              </p:cNvPr>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 name="Group 627">
              <a:extLst>
                <a:ext uri="{FF2B5EF4-FFF2-40B4-BE49-F238E27FC236}">
                  <a16:creationId xmlns:a16="http://schemas.microsoft.com/office/drawing/2014/main" id="{505D172A-0571-4955-A1C6-61D9CA36952C}"/>
                </a:ext>
              </a:extLst>
            </p:cNvPr>
            <p:cNvGrpSpPr>
              <a:grpSpLocks noChangeAspect="1"/>
            </p:cNvGrpSpPr>
            <p:nvPr/>
          </p:nvGrpSpPr>
          <p:grpSpPr>
            <a:xfrm>
              <a:off x="1981633" y="3627529"/>
              <a:ext cx="919635" cy="809982"/>
              <a:chOff x="1672900" y="2016870"/>
              <a:chExt cx="1328375" cy="1169982"/>
            </a:xfrm>
          </p:grpSpPr>
          <p:grpSp>
            <p:nvGrpSpPr>
              <p:cNvPr id="165" name="Group 559">
                <a:extLst>
                  <a:ext uri="{FF2B5EF4-FFF2-40B4-BE49-F238E27FC236}">
                    <a16:creationId xmlns:a16="http://schemas.microsoft.com/office/drawing/2014/main" id="{FE805A91-162E-4579-8CCB-71AEC044570D}"/>
                  </a:ext>
                </a:extLst>
              </p:cNvPr>
              <p:cNvGrpSpPr>
                <a:grpSpLocks noChangeAspect="1"/>
              </p:cNvGrpSpPr>
              <p:nvPr/>
            </p:nvGrpSpPr>
            <p:grpSpPr>
              <a:xfrm>
                <a:off x="1672900" y="2063013"/>
                <a:ext cx="1328375" cy="1085656"/>
                <a:chOff x="5861063" y="1817291"/>
                <a:chExt cx="1833644" cy="1498600"/>
              </a:xfrm>
            </p:grpSpPr>
            <p:sp>
              <p:nvSpPr>
                <p:cNvPr id="167" name="Snip Same Side Corner Rectangle 630">
                  <a:extLst>
                    <a:ext uri="{FF2B5EF4-FFF2-40B4-BE49-F238E27FC236}">
                      <a16:creationId xmlns:a16="http://schemas.microsoft.com/office/drawing/2014/main" id="{9319221A-8CD8-4E03-8CED-FB1B87C204B7}"/>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68" name="Group 171">
                  <a:extLst>
                    <a:ext uri="{FF2B5EF4-FFF2-40B4-BE49-F238E27FC236}">
                      <a16:creationId xmlns:a16="http://schemas.microsoft.com/office/drawing/2014/main" id="{6D485C0D-E54A-4A7F-AE99-7C27E2B57300}"/>
                    </a:ext>
                  </a:extLst>
                </p:cNvPr>
                <p:cNvGrpSpPr/>
                <p:nvPr/>
              </p:nvGrpSpPr>
              <p:grpSpPr>
                <a:xfrm>
                  <a:off x="7378713" y="2051490"/>
                  <a:ext cx="315994" cy="1000876"/>
                  <a:chOff x="2406650" y="3637799"/>
                  <a:chExt cx="315994" cy="1000876"/>
                </a:xfrm>
              </p:grpSpPr>
              <p:grpSp>
                <p:nvGrpSpPr>
                  <p:cNvPr id="213" name="Group 157">
                    <a:extLst>
                      <a:ext uri="{FF2B5EF4-FFF2-40B4-BE49-F238E27FC236}">
                        <a16:creationId xmlns:a16="http://schemas.microsoft.com/office/drawing/2014/main" id="{84BF83DC-1405-48F9-8988-AD87A1C02B6B}"/>
                      </a:ext>
                    </a:extLst>
                  </p:cNvPr>
                  <p:cNvGrpSpPr/>
                  <p:nvPr/>
                </p:nvGrpSpPr>
                <p:grpSpPr>
                  <a:xfrm>
                    <a:off x="2406650" y="3637799"/>
                    <a:ext cx="315994" cy="184901"/>
                    <a:chOff x="2400300" y="3637799"/>
                    <a:chExt cx="315994" cy="184901"/>
                  </a:xfrm>
                </p:grpSpPr>
                <p:sp>
                  <p:nvSpPr>
                    <p:cNvPr id="229" name="Rectangle 228">
                      <a:extLst>
                        <a:ext uri="{FF2B5EF4-FFF2-40B4-BE49-F238E27FC236}">
                          <a16:creationId xmlns:a16="http://schemas.microsoft.com/office/drawing/2014/main" id="{D2B0D55E-DB16-4927-80D8-3E80CA7181E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30" name="Block Arc 229">
                      <a:extLst>
                        <a:ext uri="{FF2B5EF4-FFF2-40B4-BE49-F238E27FC236}">
                          <a16:creationId xmlns:a16="http://schemas.microsoft.com/office/drawing/2014/main" id="{2ABC01A5-A286-48D3-9114-652F360FC321}"/>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4" name="Group 158">
                    <a:extLst>
                      <a:ext uri="{FF2B5EF4-FFF2-40B4-BE49-F238E27FC236}">
                        <a16:creationId xmlns:a16="http://schemas.microsoft.com/office/drawing/2014/main" id="{74A96EC8-4A9C-48D6-8649-89F4B3348FAC}"/>
                      </a:ext>
                    </a:extLst>
                  </p:cNvPr>
                  <p:cNvGrpSpPr/>
                  <p:nvPr/>
                </p:nvGrpSpPr>
                <p:grpSpPr>
                  <a:xfrm>
                    <a:off x="2406650" y="3842513"/>
                    <a:ext cx="252127" cy="115702"/>
                    <a:chOff x="2400300" y="3840348"/>
                    <a:chExt cx="252127" cy="115702"/>
                  </a:xfrm>
                </p:grpSpPr>
                <p:sp>
                  <p:nvSpPr>
                    <p:cNvPr id="227" name="Rectangle 226">
                      <a:extLst>
                        <a:ext uri="{FF2B5EF4-FFF2-40B4-BE49-F238E27FC236}">
                          <a16:creationId xmlns:a16="http://schemas.microsoft.com/office/drawing/2014/main" id="{B9405BBC-2E78-4908-B53A-AC4FDDEA20C1}"/>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28" name="Oval 227">
                      <a:extLst>
                        <a:ext uri="{FF2B5EF4-FFF2-40B4-BE49-F238E27FC236}">
                          <a16:creationId xmlns:a16="http://schemas.microsoft.com/office/drawing/2014/main" id="{FD61CC75-0DEB-45DB-9BEA-4A67ECB58360}"/>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5" name="Group 159">
                    <a:extLst>
                      <a:ext uri="{FF2B5EF4-FFF2-40B4-BE49-F238E27FC236}">
                        <a16:creationId xmlns:a16="http://schemas.microsoft.com/office/drawing/2014/main" id="{830F0C50-5AC5-4097-8593-B9AA6E87C4CC}"/>
                      </a:ext>
                    </a:extLst>
                  </p:cNvPr>
                  <p:cNvGrpSpPr/>
                  <p:nvPr/>
                </p:nvGrpSpPr>
                <p:grpSpPr>
                  <a:xfrm>
                    <a:off x="2406650" y="3978028"/>
                    <a:ext cx="315994" cy="184901"/>
                    <a:chOff x="2400300" y="3637799"/>
                    <a:chExt cx="315994" cy="184901"/>
                  </a:xfrm>
                </p:grpSpPr>
                <p:sp>
                  <p:nvSpPr>
                    <p:cNvPr id="225" name="Rectangle 224">
                      <a:extLst>
                        <a:ext uri="{FF2B5EF4-FFF2-40B4-BE49-F238E27FC236}">
                          <a16:creationId xmlns:a16="http://schemas.microsoft.com/office/drawing/2014/main" id="{D2862778-BC24-46D2-868A-AEE1CB6F2740}"/>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26" name="Block Arc 225">
                      <a:extLst>
                        <a:ext uri="{FF2B5EF4-FFF2-40B4-BE49-F238E27FC236}">
                          <a16:creationId xmlns:a16="http://schemas.microsoft.com/office/drawing/2014/main" id="{522053D0-D6E8-4E3F-AC5E-502591CF6453}"/>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6" name="Group 162">
                    <a:extLst>
                      <a:ext uri="{FF2B5EF4-FFF2-40B4-BE49-F238E27FC236}">
                        <a16:creationId xmlns:a16="http://schemas.microsoft.com/office/drawing/2014/main" id="{01F5904A-51D3-4281-87E3-BE9D79C86332}"/>
                      </a:ext>
                    </a:extLst>
                  </p:cNvPr>
                  <p:cNvGrpSpPr/>
                  <p:nvPr/>
                </p:nvGrpSpPr>
                <p:grpSpPr>
                  <a:xfrm>
                    <a:off x="2406650" y="4182742"/>
                    <a:ext cx="252127" cy="115702"/>
                    <a:chOff x="2400300" y="3840348"/>
                    <a:chExt cx="252127" cy="115702"/>
                  </a:xfrm>
                </p:grpSpPr>
                <p:sp>
                  <p:nvSpPr>
                    <p:cNvPr id="223" name="Rectangle 222">
                      <a:extLst>
                        <a:ext uri="{FF2B5EF4-FFF2-40B4-BE49-F238E27FC236}">
                          <a16:creationId xmlns:a16="http://schemas.microsoft.com/office/drawing/2014/main" id="{1295CAAA-1E02-4AFB-8FCB-369D3B6600F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24" name="Oval 223">
                      <a:extLst>
                        <a:ext uri="{FF2B5EF4-FFF2-40B4-BE49-F238E27FC236}">
                          <a16:creationId xmlns:a16="http://schemas.microsoft.com/office/drawing/2014/main" id="{197B07F0-3997-4CF5-8433-2FC5175CB721}"/>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7" name="Group 165">
                    <a:extLst>
                      <a:ext uri="{FF2B5EF4-FFF2-40B4-BE49-F238E27FC236}">
                        <a16:creationId xmlns:a16="http://schemas.microsoft.com/office/drawing/2014/main" id="{342D4296-E22D-4F94-861A-F377B3597677}"/>
                      </a:ext>
                    </a:extLst>
                  </p:cNvPr>
                  <p:cNvGrpSpPr/>
                  <p:nvPr/>
                </p:nvGrpSpPr>
                <p:grpSpPr>
                  <a:xfrm>
                    <a:off x="2406650" y="4318257"/>
                    <a:ext cx="315994" cy="184901"/>
                    <a:chOff x="2400300" y="3637799"/>
                    <a:chExt cx="315994" cy="184901"/>
                  </a:xfrm>
                </p:grpSpPr>
                <p:sp>
                  <p:nvSpPr>
                    <p:cNvPr id="221" name="Rectangle 220">
                      <a:extLst>
                        <a:ext uri="{FF2B5EF4-FFF2-40B4-BE49-F238E27FC236}">
                          <a16:creationId xmlns:a16="http://schemas.microsoft.com/office/drawing/2014/main" id="{BEE44635-66AE-43D0-B45B-4D748A93B101}"/>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22" name="Block Arc 221">
                      <a:extLst>
                        <a:ext uri="{FF2B5EF4-FFF2-40B4-BE49-F238E27FC236}">
                          <a16:creationId xmlns:a16="http://schemas.microsoft.com/office/drawing/2014/main" id="{B0190C0F-17AE-4CDA-A051-1E5E0D4D60F0}"/>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8" name="Group 168">
                    <a:extLst>
                      <a:ext uri="{FF2B5EF4-FFF2-40B4-BE49-F238E27FC236}">
                        <a16:creationId xmlns:a16="http://schemas.microsoft.com/office/drawing/2014/main" id="{51A23A07-BBEB-4877-8458-4199C197E676}"/>
                      </a:ext>
                    </a:extLst>
                  </p:cNvPr>
                  <p:cNvGrpSpPr/>
                  <p:nvPr/>
                </p:nvGrpSpPr>
                <p:grpSpPr>
                  <a:xfrm>
                    <a:off x="2406650" y="4522973"/>
                    <a:ext cx="252127" cy="115702"/>
                    <a:chOff x="2400300" y="3840348"/>
                    <a:chExt cx="252127" cy="115702"/>
                  </a:xfrm>
                </p:grpSpPr>
                <p:sp>
                  <p:nvSpPr>
                    <p:cNvPr id="219" name="Rectangle 218">
                      <a:extLst>
                        <a:ext uri="{FF2B5EF4-FFF2-40B4-BE49-F238E27FC236}">
                          <a16:creationId xmlns:a16="http://schemas.microsoft.com/office/drawing/2014/main" id="{BE622A51-DBC4-440D-8713-A31DDA090FC3}"/>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20" name="Oval 219">
                      <a:extLst>
                        <a:ext uri="{FF2B5EF4-FFF2-40B4-BE49-F238E27FC236}">
                          <a16:creationId xmlns:a16="http://schemas.microsoft.com/office/drawing/2014/main" id="{4180837E-DAC9-4003-AAFB-E80839983727}"/>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69" name="Group 172">
                  <a:extLst>
                    <a:ext uri="{FF2B5EF4-FFF2-40B4-BE49-F238E27FC236}">
                      <a16:creationId xmlns:a16="http://schemas.microsoft.com/office/drawing/2014/main" id="{E7CC9A74-3B05-4579-BC2C-BF3A2D247A36}"/>
                    </a:ext>
                  </a:extLst>
                </p:cNvPr>
                <p:cNvGrpSpPr/>
                <p:nvPr/>
              </p:nvGrpSpPr>
              <p:grpSpPr>
                <a:xfrm flipH="1">
                  <a:off x="5861063" y="2052241"/>
                  <a:ext cx="315994" cy="1000876"/>
                  <a:chOff x="2406650" y="3637799"/>
                  <a:chExt cx="315994" cy="1000876"/>
                </a:xfrm>
              </p:grpSpPr>
              <p:grpSp>
                <p:nvGrpSpPr>
                  <p:cNvPr id="195" name="Group 157">
                    <a:extLst>
                      <a:ext uri="{FF2B5EF4-FFF2-40B4-BE49-F238E27FC236}">
                        <a16:creationId xmlns:a16="http://schemas.microsoft.com/office/drawing/2014/main" id="{1EF7E3C6-9E1F-40B1-9C6A-BB1FB1D6D311}"/>
                      </a:ext>
                    </a:extLst>
                  </p:cNvPr>
                  <p:cNvGrpSpPr/>
                  <p:nvPr/>
                </p:nvGrpSpPr>
                <p:grpSpPr>
                  <a:xfrm>
                    <a:off x="2406650" y="3637799"/>
                    <a:ext cx="315994" cy="184901"/>
                    <a:chOff x="2400300" y="3637799"/>
                    <a:chExt cx="315994" cy="184901"/>
                  </a:xfrm>
                </p:grpSpPr>
                <p:sp>
                  <p:nvSpPr>
                    <p:cNvPr id="211" name="Rectangle 210">
                      <a:extLst>
                        <a:ext uri="{FF2B5EF4-FFF2-40B4-BE49-F238E27FC236}">
                          <a16:creationId xmlns:a16="http://schemas.microsoft.com/office/drawing/2014/main" id="{60CD9E1B-1FEA-44B0-AC3C-2735B2EA4FB2}"/>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12" name="Block Arc 211">
                      <a:extLst>
                        <a:ext uri="{FF2B5EF4-FFF2-40B4-BE49-F238E27FC236}">
                          <a16:creationId xmlns:a16="http://schemas.microsoft.com/office/drawing/2014/main" id="{756BF7A6-1513-4CA1-9943-8E2E520F26F8}"/>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6" name="Group 158">
                    <a:extLst>
                      <a:ext uri="{FF2B5EF4-FFF2-40B4-BE49-F238E27FC236}">
                        <a16:creationId xmlns:a16="http://schemas.microsoft.com/office/drawing/2014/main" id="{41E59915-7DC5-47BB-8B9A-84A5F51CEB04}"/>
                      </a:ext>
                    </a:extLst>
                  </p:cNvPr>
                  <p:cNvGrpSpPr/>
                  <p:nvPr/>
                </p:nvGrpSpPr>
                <p:grpSpPr>
                  <a:xfrm>
                    <a:off x="2406650" y="3842513"/>
                    <a:ext cx="252127" cy="115702"/>
                    <a:chOff x="2400300" y="3840348"/>
                    <a:chExt cx="252127" cy="115702"/>
                  </a:xfrm>
                </p:grpSpPr>
                <p:sp>
                  <p:nvSpPr>
                    <p:cNvPr id="209" name="Rectangle 208">
                      <a:extLst>
                        <a:ext uri="{FF2B5EF4-FFF2-40B4-BE49-F238E27FC236}">
                          <a16:creationId xmlns:a16="http://schemas.microsoft.com/office/drawing/2014/main" id="{2411C9E4-5F41-4A05-B9B3-53AA2FD9231D}"/>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10" name="Oval 209">
                      <a:extLst>
                        <a:ext uri="{FF2B5EF4-FFF2-40B4-BE49-F238E27FC236}">
                          <a16:creationId xmlns:a16="http://schemas.microsoft.com/office/drawing/2014/main" id="{CCB12E41-1E53-4FF1-BBA0-50EB0D0AA6DE}"/>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7" name="Group 159">
                    <a:extLst>
                      <a:ext uri="{FF2B5EF4-FFF2-40B4-BE49-F238E27FC236}">
                        <a16:creationId xmlns:a16="http://schemas.microsoft.com/office/drawing/2014/main" id="{D2CD5401-D2D3-4689-82FC-4B8E6F90981F}"/>
                      </a:ext>
                    </a:extLst>
                  </p:cNvPr>
                  <p:cNvGrpSpPr/>
                  <p:nvPr/>
                </p:nvGrpSpPr>
                <p:grpSpPr>
                  <a:xfrm>
                    <a:off x="2406650" y="3978028"/>
                    <a:ext cx="315994" cy="184901"/>
                    <a:chOff x="2400300" y="3637799"/>
                    <a:chExt cx="315994" cy="184901"/>
                  </a:xfrm>
                </p:grpSpPr>
                <p:sp>
                  <p:nvSpPr>
                    <p:cNvPr id="207" name="Rectangle 206">
                      <a:extLst>
                        <a:ext uri="{FF2B5EF4-FFF2-40B4-BE49-F238E27FC236}">
                          <a16:creationId xmlns:a16="http://schemas.microsoft.com/office/drawing/2014/main" id="{32D3A6BD-A876-4977-B4D7-EFCAFFEB9D2C}"/>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08" name="Block Arc 207">
                      <a:extLst>
                        <a:ext uri="{FF2B5EF4-FFF2-40B4-BE49-F238E27FC236}">
                          <a16:creationId xmlns:a16="http://schemas.microsoft.com/office/drawing/2014/main" id="{1E083996-CBF0-4180-8D4E-43A70D1FE72E}"/>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8" name="Group 162">
                    <a:extLst>
                      <a:ext uri="{FF2B5EF4-FFF2-40B4-BE49-F238E27FC236}">
                        <a16:creationId xmlns:a16="http://schemas.microsoft.com/office/drawing/2014/main" id="{1117AB63-8495-451A-9608-28A74D4EEA0C}"/>
                      </a:ext>
                    </a:extLst>
                  </p:cNvPr>
                  <p:cNvGrpSpPr/>
                  <p:nvPr/>
                </p:nvGrpSpPr>
                <p:grpSpPr>
                  <a:xfrm>
                    <a:off x="2406650" y="4182742"/>
                    <a:ext cx="252127" cy="115702"/>
                    <a:chOff x="2400300" y="3840348"/>
                    <a:chExt cx="252127" cy="115702"/>
                  </a:xfrm>
                </p:grpSpPr>
                <p:sp>
                  <p:nvSpPr>
                    <p:cNvPr id="205" name="Rectangle 204">
                      <a:extLst>
                        <a:ext uri="{FF2B5EF4-FFF2-40B4-BE49-F238E27FC236}">
                          <a16:creationId xmlns:a16="http://schemas.microsoft.com/office/drawing/2014/main" id="{D96E9568-8FFA-4697-8F46-EF726608CC70}"/>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06" name="Oval 205">
                      <a:extLst>
                        <a:ext uri="{FF2B5EF4-FFF2-40B4-BE49-F238E27FC236}">
                          <a16:creationId xmlns:a16="http://schemas.microsoft.com/office/drawing/2014/main" id="{839CB3CD-D12E-4134-92EA-AF133BC788D6}"/>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9" name="Group 165">
                    <a:extLst>
                      <a:ext uri="{FF2B5EF4-FFF2-40B4-BE49-F238E27FC236}">
                        <a16:creationId xmlns:a16="http://schemas.microsoft.com/office/drawing/2014/main" id="{6851C6AA-AE12-4894-9C45-89771FBD0EAF}"/>
                      </a:ext>
                    </a:extLst>
                  </p:cNvPr>
                  <p:cNvGrpSpPr/>
                  <p:nvPr/>
                </p:nvGrpSpPr>
                <p:grpSpPr>
                  <a:xfrm>
                    <a:off x="2406650" y="4318257"/>
                    <a:ext cx="315994" cy="184901"/>
                    <a:chOff x="2400300" y="3637799"/>
                    <a:chExt cx="315994" cy="184901"/>
                  </a:xfrm>
                </p:grpSpPr>
                <p:sp>
                  <p:nvSpPr>
                    <p:cNvPr id="203" name="Rectangle 202">
                      <a:extLst>
                        <a:ext uri="{FF2B5EF4-FFF2-40B4-BE49-F238E27FC236}">
                          <a16:creationId xmlns:a16="http://schemas.microsoft.com/office/drawing/2014/main" id="{109F42FB-5CB0-433A-814C-DF028C92CB1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04" name="Block Arc 203">
                      <a:extLst>
                        <a:ext uri="{FF2B5EF4-FFF2-40B4-BE49-F238E27FC236}">
                          <a16:creationId xmlns:a16="http://schemas.microsoft.com/office/drawing/2014/main" id="{82F3BDDF-F9B1-4EA5-8057-969E273FEC3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0" name="Group 168">
                    <a:extLst>
                      <a:ext uri="{FF2B5EF4-FFF2-40B4-BE49-F238E27FC236}">
                        <a16:creationId xmlns:a16="http://schemas.microsoft.com/office/drawing/2014/main" id="{0D40D5BE-469D-435F-B26C-D3F6666AA41C}"/>
                      </a:ext>
                    </a:extLst>
                  </p:cNvPr>
                  <p:cNvGrpSpPr/>
                  <p:nvPr/>
                </p:nvGrpSpPr>
                <p:grpSpPr>
                  <a:xfrm>
                    <a:off x="2406650" y="4522973"/>
                    <a:ext cx="252127" cy="115702"/>
                    <a:chOff x="2400300" y="3840348"/>
                    <a:chExt cx="252127" cy="115702"/>
                  </a:xfrm>
                </p:grpSpPr>
                <p:sp>
                  <p:nvSpPr>
                    <p:cNvPr id="201" name="Rectangle 200">
                      <a:extLst>
                        <a:ext uri="{FF2B5EF4-FFF2-40B4-BE49-F238E27FC236}">
                          <a16:creationId xmlns:a16="http://schemas.microsoft.com/office/drawing/2014/main" id="{6779D058-31A7-44FF-A2D2-A0D600EE217C}"/>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202" name="Oval 201">
                      <a:extLst>
                        <a:ext uri="{FF2B5EF4-FFF2-40B4-BE49-F238E27FC236}">
                          <a16:creationId xmlns:a16="http://schemas.microsoft.com/office/drawing/2014/main" id="{93A265E7-141C-473A-86E2-5F9C6C85F331}"/>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170" name="Rectangle 169">
                  <a:extLst>
                    <a:ext uri="{FF2B5EF4-FFF2-40B4-BE49-F238E27FC236}">
                      <a16:creationId xmlns:a16="http://schemas.microsoft.com/office/drawing/2014/main" id="{E7644AAD-9A11-42CF-90DC-F8A400C790AB}"/>
                    </a:ext>
                  </a:extLst>
                </p:cNvPr>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171" name="Curved Connector 634">
                  <a:extLst>
                    <a:ext uri="{FF2B5EF4-FFF2-40B4-BE49-F238E27FC236}">
                      <a16:creationId xmlns:a16="http://schemas.microsoft.com/office/drawing/2014/main" id="{EA18245E-1523-496A-B547-5B77DAF4F886}"/>
                    </a:ext>
                  </a:extLst>
                </p:cNvPr>
                <p:cNvCxnSpPr>
                  <a:stCxn id="183"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2" name="Curved Connector 635">
                  <a:extLst>
                    <a:ext uri="{FF2B5EF4-FFF2-40B4-BE49-F238E27FC236}">
                      <a16:creationId xmlns:a16="http://schemas.microsoft.com/office/drawing/2014/main" id="{FE60977D-45EC-4761-8335-20E73612B6CE}"/>
                    </a:ext>
                  </a:extLst>
                </p:cNvPr>
                <p:cNvCxnSpPr>
                  <a:stCxn id="184"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3" name="Curved Connector 636">
                  <a:extLst>
                    <a:ext uri="{FF2B5EF4-FFF2-40B4-BE49-F238E27FC236}">
                      <a16:creationId xmlns:a16="http://schemas.microsoft.com/office/drawing/2014/main" id="{27A4EC57-B852-4CAC-BAB7-ABE790F2B1E8}"/>
                    </a:ext>
                  </a:extLst>
                </p:cNvPr>
                <p:cNvCxnSpPr>
                  <a:stCxn id="189"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4" name="Curved Connector 637">
                  <a:extLst>
                    <a:ext uri="{FF2B5EF4-FFF2-40B4-BE49-F238E27FC236}">
                      <a16:creationId xmlns:a16="http://schemas.microsoft.com/office/drawing/2014/main" id="{2271E337-CB57-4102-BF7D-1B965AA39B03}"/>
                    </a:ext>
                  </a:extLst>
                </p:cNvPr>
                <p:cNvCxnSpPr>
                  <a:stCxn id="185"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5" name="Curved Connector 638">
                  <a:extLst>
                    <a:ext uri="{FF2B5EF4-FFF2-40B4-BE49-F238E27FC236}">
                      <a16:creationId xmlns:a16="http://schemas.microsoft.com/office/drawing/2014/main" id="{5DFBD691-A692-4F15-90AE-C017CBC4FD9F}"/>
                    </a:ext>
                  </a:extLst>
                </p:cNvPr>
                <p:cNvCxnSpPr>
                  <a:endCxn id="186"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6" name="Curved Connector 639">
                  <a:extLst>
                    <a:ext uri="{FF2B5EF4-FFF2-40B4-BE49-F238E27FC236}">
                      <a16:creationId xmlns:a16="http://schemas.microsoft.com/office/drawing/2014/main" id="{1CEE9AB6-64E8-4573-AAF9-45094D435B69}"/>
                    </a:ext>
                  </a:extLst>
                </p:cNvPr>
                <p:cNvCxnSpPr>
                  <a:endCxn id="187"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7" name="Curved Connector 640">
                  <a:extLst>
                    <a:ext uri="{FF2B5EF4-FFF2-40B4-BE49-F238E27FC236}">
                      <a16:creationId xmlns:a16="http://schemas.microsoft.com/office/drawing/2014/main" id="{1E8CB7F7-0DB7-4866-9C6D-370CDA1FCA89}"/>
                    </a:ext>
                  </a:extLst>
                </p:cNvPr>
                <p:cNvCxnSpPr>
                  <a:endCxn id="188"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8" name="Curved Connector 641">
                  <a:extLst>
                    <a:ext uri="{FF2B5EF4-FFF2-40B4-BE49-F238E27FC236}">
                      <a16:creationId xmlns:a16="http://schemas.microsoft.com/office/drawing/2014/main" id="{BF4E8F7E-AFFD-46EE-A1AC-A0CEBA2BB7F6}"/>
                    </a:ext>
                  </a:extLst>
                </p:cNvPr>
                <p:cNvCxnSpPr>
                  <a:stCxn id="193"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79" name="Curved Connector 642">
                  <a:extLst>
                    <a:ext uri="{FF2B5EF4-FFF2-40B4-BE49-F238E27FC236}">
                      <a16:creationId xmlns:a16="http://schemas.microsoft.com/office/drawing/2014/main" id="{CC632F28-7F77-4462-AE91-166EC28A3151}"/>
                    </a:ext>
                  </a:extLst>
                </p:cNvPr>
                <p:cNvCxnSpPr>
                  <a:stCxn id="194"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80" name="Curved Connector 643">
                  <a:extLst>
                    <a:ext uri="{FF2B5EF4-FFF2-40B4-BE49-F238E27FC236}">
                      <a16:creationId xmlns:a16="http://schemas.microsoft.com/office/drawing/2014/main" id="{EC96E46F-F6E6-4EA1-80EA-D58DA4CFD7C8}"/>
                    </a:ext>
                  </a:extLst>
                </p:cNvPr>
                <p:cNvCxnSpPr>
                  <a:stCxn id="191"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81" name="Curved Connector 644">
                  <a:extLst>
                    <a:ext uri="{FF2B5EF4-FFF2-40B4-BE49-F238E27FC236}">
                      <a16:creationId xmlns:a16="http://schemas.microsoft.com/office/drawing/2014/main" id="{2C01760A-5CB6-4BD3-96DA-E86139EA50AF}"/>
                    </a:ext>
                  </a:extLst>
                </p:cNvPr>
                <p:cNvCxnSpPr>
                  <a:stCxn id="190"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82" name="Curved Connector 645">
                  <a:extLst>
                    <a:ext uri="{FF2B5EF4-FFF2-40B4-BE49-F238E27FC236}">
                      <a16:creationId xmlns:a16="http://schemas.microsoft.com/office/drawing/2014/main" id="{67B50ED0-BE90-4EE9-8F69-4E5BA3C332A4}"/>
                    </a:ext>
                  </a:extLst>
                </p:cNvPr>
                <p:cNvCxnSpPr>
                  <a:stCxn id="192"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183" name="Rectangle 182">
                  <a:extLst>
                    <a:ext uri="{FF2B5EF4-FFF2-40B4-BE49-F238E27FC236}">
                      <a16:creationId xmlns:a16="http://schemas.microsoft.com/office/drawing/2014/main" id="{0680980F-A56E-4354-9A26-A9C7F5049978}"/>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4" name="Rectangle 183">
                  <a:extLst>
                    <a:ext uri="{FF2B5EF4-FFF2-40B4-BE49-F238E27FC236}">
                      <a16:creationId xmlns:a16="http://schemas.microsoft.com/office/drawing/2014/main" id="{8E994E84-2C49-41C7-ABCE-4EEA78FFAD1B}"/>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5" name="Rectangle 184">
                  <a:extLst>
                    <a:ext uri="{FF2B5EF4-FFF2-40B4-BE49-F238E27FC236}">
                      <a16:creationId xmlns:a16="http://schemas.microsoft.com/office/drawing/2014/main" id="{6D54F584-0441-4803-9E83-D715170D7D6B}"/>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6" name="Rectangle 185">
                  <a:extLst>
                    <a:ext uri="{FF2B5EF4-FFF2-40B4-BE49-F238E27FC236}">
                      <a16:creationId xmlns:a16="http://schemas.microsoft.com/office/drawing/2014/main" id="{F1C44493-B230-4AFD-AF6D-BBD449A4FF93}"/>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7" name="Rectangle 186">
                  <a:extLst>
                    <a:ext uri="{FF2B5EF4-FFF2-40B4-BE49-F238E27FC236}">
                      <a16:creationId xmlns:a16="http://schemas.microsoft.com/office/drawing/2014/main" id="{5B21CB32-6B3D-4274-97EB-E9FB9E8DFD06}"/>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8" name="Rectangle 187">
                  <a:extLst>
                    <a:ext uri="{FF2B5EF4-FFF2-40B4-BE49-F238E27FC236}">
                      <a16:creationId xmlns:a16="http://schemas.microsoft.com/office/drawing/2014/main" id="{744A7FF4-3BAA-47F2-AD6B-391A24F66440}"/>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89" name="Rectangle 188">
                  <a:extLst>
                    <a:ext uri="{FF2B5EF4-FFF2-40B4-BE49-F238E27FC236}">
                      <a16:creationId xmlns:a16="http://schemas.microsoft.com/office/drawing/2014/main" id="{762600AE-F29E-4003-9351-F49496A4074A}"/>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90" name="Rectangle 189">
                  <a:extLst>
                    <a:ext uri="{FF2B5EF4-FFF2-40B4-BE49-F238E27FC236}">
                      <a16:creationId xmlns:a16="http://schemas.microsoft.com/office/drawing/2014/main" id="{66E9D2B8-9DC6-44E3-B4FE-37062D4D5EB2}"/>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91" name="Rectangle 190">
                  <a:extLst>
                    <a:ext uri="{FF2B5EF4-FFF2-40B4-BE49-F238E27FC236}">
                      <a16:creationId xmlns:a16="http://schemas.microsoft.com/office/drawing/2014/main" id="{5B9C1534-C5FB-4C59-9D9D-B010F672C949}"/>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92" name="Rectangle 191">
                  <a:extLst>
                    <a:ext uri="{FF2B5EF4-FFF2-40B4-BE49-F238E27FC236}">
                      <a16:creationId xmlns:a16="http://schemas.microsoft.com/office/drawing/2014/main" id="{AB56931A-7F1C-477C-9102-A4176B769ED8}"/>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93" name="Rectangle 192">
                  <a:extLst>
                    <a:ext uri="{FF2B5EF4-FFF2-40B4-BE49-F238E27FC236}">
                      <a16:creationId xmlns:a16="http://schemas.microsoft.com/office/drawing/2014/main" id="{3F36FF2A-4BFA-4879-A7B0-0F054452C555}"/>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94" name="Rectangle 193">
                  <a:extLst>
                    <a:ext uri="{FF2B5EF4-FFF2-40B4-BE49-F238E27FC236}">
                      <a16:creationId xmlns:a16="http://schemas.microsoft.com/office/drawing/2014/main" id="{D1102D27-66D2-436A-B640-C642DA930EDF}"/>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sp>
            <p:nvSpPr>
              <p:cNvPr id="166" name="Rectangle 165">
                <a:extLst>
                  <a:ext uri="{FF2B5EF4-FFF2-40B4-BE49-F238E27FC236}">
                    <a16:creationId xmlns:a16="http://schemas.microsoft.com/office/drawing/2014/main" id="{E3E7A404-880F-4C16-BECB-589715B5F841}"/>
                  </a:ext>
                </a:extLst>
              </p:cNvPr>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 name="Group 429">
              <a:extLst>
                <a:ext uri="{FF2B5EF4-FFF2-40B4-BE49-F238E27FC236}">
                  <a16:creationId xmlns:a16="http://schemas.microsoft.com/office/drawing/2014/main" id="{866BB54A-119A-45FB-AEA6-4787EDCBD2E0}"/>
                </a:ext>
              </a:extLst>
            </p:cNvPr>
            <p:cNvGrpSpPr>
              <a:grpSpLocks noChangeAspect="1"/>
            </p:cNvGrpSpPr>
            <p:nvPr/>
          </p:nvGrpSpPr>
          <p:grpSpPr>
            <a:xfrm>
              <a:off x="532801" y="2761581"/>
              <a:ext cx="1328375" cy="1085656"/>
              <a:chOff x="5861063" y="1817291"/>
              <a:chExt cx="1833644" cy="1498600"/>
            </a:xfrm>
          </p:grpSpPr>
          <p:sp>
            <p:nvSpPr>
              <p:cNvPr id="101" name="Snip Same Side Corner Rectangle 430">
                <a:extLst>
                  <a:ext uri="{FF2B5EF4-FFF2-40B4-BE49-F238E27FC236}">
                    <a16:creationId xmlns:a16="http://schemas.microsoft.com/office/drawing/2014/main" id="{1A936481-7AE3-4F07-9704-95C845556DFB}"/>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2" name="Group 171">
                <a:extLst>
                  <a:ext uri="{FF2B5EF4-FFF2-40B4-BE49-F238E27FC236}">
                    <a16:creationId xmlns:a16="http://schemas.microsoft.com/office/drawing/2014/main" id="{01E6E28A-F5AB-4306-AF8F-68B0C79C10E5}"/>
                  </a:ext>
                </a:extLst>
              </p:cNvPr>
              <p:cNvGrpSpPr/>
              <p:nvPr/>
            </p:nvGrpSpPr>
            <p:grpSpPr>
              <a:xfrm>
                <a:off x="7378713" y="2051490"/>
                <a:ext cx="315994" cy="1000876"/>
                <a:chOff x="2406650" y="3637799"/>
                <a:chExt cx="315994" cy="1000876"/>
              </a:xfrm>
            </p:grpSpPr>
            <p:grpSp>
              <p:nvGrpSpPr>
                <p:cNvPr id="147" name="Group 157">
                  <a:extLst>
                    <a:ext uri="{FF2B5EF4-FFF2-40B4-BE49-F238E27FC236}">
                      <a16:creationId xmlns:a16="http://schemas.microsoft.com/office/drawing/2014/main" id="{8A7A098A-05D2-47B9-AD3F-882AED979DBA}"/>
                    </a:ext>
                  </a:extLst>
                </p:cNvPr>
                <p:cNvGrpSpPr/>
                <p:nvPr/>
              </p:nvGrpSpPr>
              <p:grpSpPr>
                <a:xfrm>
                  <a:off x="2406650" y="3637799"/>
                  <a:ext cx="315994" cy="184901"/>
                  <a:chOff x="2400300" y="3637799"/>
                  <a:chExt cx="315994" cy="184901"/>
                </a:xfrm>
              </p:grpSpPr>
              <p:sp>
                <p:nvSpPr>
                  <p:cNvPr id="163" name="Rectangle 162">
                    <a:extLst>
                      <a:ext uri="{FF2B5EF4-FFF2-40B4-BE49-F238E27FC236}">
                        <a16:creationId xmlns:a16="http://schemas.microsoft.com/office/drawing/2014/main" id="{B0096204-EB25-4F5D-9E01-6BF96F89D1C9}"/>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4" name="Block Arc 163">
                    <a:extLst>
                      <a:ext uri="{FF2B5EF4-FFF2-40B4-BE49-F238E27FC236}">
                        <a16:creationId xmlns:a16="http://schemas.microsoft.com/office/drawing/2014/main" id="{7B9A7FD1-1B5C-4F27-9265-0AE8C282BF6C}"/>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48" name="Group 158">
                  <a:extLst>
                    <a:ext uri="{FF2B5EF4-FFF2-40B4-BE49-F238E27FC236}">
                      <a16:creationId xmlns:a16="http://schemas.microsoft.com/office/drawing/2014/main" id="{0D6287D9-0C98-47E7-97B8-E2CACC5706D6}"/>
                    </a:ext>
                  </a:extLst>
                </p:cNvPr>
                <p:cNvGrpSpPr/>
                <p:nvPr/>
              </p:nvGrpSpPr>
              <p:grpSpPr>
                <a:xfrm>
                  <a:off x="2406650" y="3842513"/>
                  <a:ext cx="252127" cy="115702"/>
                  <a:chOff x="2400300" y="3840348"/>
                  <a:chExt cx="252127" cy="115702"/>
                </a:xfrm>
              </p:grpSpPr>
              <p:sp>
                <p:nvSpPr>
                  <p:cNvPr id="161" name="Rectangle 160">
                    <a:extLst>
                      <a:ext uri="{FF2B5EF4-FFF2-40B4-BE49-F238E27FC236}">
                        <a16:creationId xmlns:a16="http://schemas.microsoft.com/office/drawing/2014/main" id="{725DE568-4BC7-4227-BA90-5AD134841628}"/>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2" name="Oval 161">
                    <a:extLst>
                      <a:ext uri="{FF2B5EF4-FFF2-40B4-BE49-F238E27FC236}">
                        <a16:creationId xmlns:a16="http://schemas.microsoft.com/office/drawing/2014/main" id="{721AD582-B8A0-4433-AF3F-9A6E8C763E2B}"/>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49" name="Group 159">
                  <a:extLst>
                    <a:ext uri="{FF2B5EF4-FFF2-40B4-BE49-F238E27FC236}">
                      <a16:creationId xmlns:a16="http://schemas.microsoft.com/office/drawing/2014/main" id="{37121012-68F7-455D-AF82-BAED18464651}"/>
                    </a:ext>
                  </a:extLst>
                </p:cNvPr>
                <p:cNvGrpSpPr/>
                <p:nvPr/>
              </p:nvGrpSpPr>
              <p:grpSpPr>
                <a:xfrm>
                  <a:off x="2406650" y="3978028"/>
                  <a:ext cx="315994" cy="184901"/>
                  <a:chOff x="2400300" y="3637799"/>
                  <a:chExt cx="315994" cy="184901"/>
                </a:xfrm>
              </p:grpSpPr>
              <p:sp>
                <p:nvSpPr>
                  <p:cNvPr id="159" name="Rectangle 158">
                    <a:extLst>
                      <a:ext uri="{FF2B5EF4-FFF2-40B4-BE49-F238E27FC236}">
                        <a16:creationId xmlns:a16="http://schemas.microsoft.com/office/drawing/2014/main" id="{B2E2FCA6-12B5-4860-BF16-B62F523559C5}"/>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60" name="Block Arc 159">
                    <a:extLst>
                      <a:ext uri="{FF2B5EF4-FFF2-40B4-BE49-F238E27FC236}">
                        <a16:creationId xmlns:a16="http://schemas.microsoft.com/office/drawing/2014/main" id="{014AB590-C24F-46CA-B990-9EAEFF9D7095}"/>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0" name="Group 162">
                  <a:extLst>
                    <a:ext uri="{FF2B5EF4-FFF2-40B4-BE49-F238E27FC236}">
                      <a16:creationId xmlns:a16="http://schemas.microsoft.com/office/drawing/2014/main" id="{82D3DC55-A6E1-4207-85EF-ACCCF77ACEC3}"/>
                    </a:ext>
                  </a:extLst>
                </p:cNvPr>
                <p:cNvGrpSpPr/>
                <p:nvPr/>
              </p:nvGrpSpPr>
              <p:grpSpPr>
                <a:xfrm>
                  <a:off x="2406650" y="4182742"/>
                  <a:ext cx="252127" cy="115702"/>
                  <a:chOff x="2400300" y="3840348"/>
                  <a:chExt cx="252127" cy="115702"/>
                </a:xfrm>
              </p:grpSpPr>
              <p:sp>
                <p:nvSpPr>
                  <p:cNvPr id="157" name="Rectangle 156">
                    <a:extLst>
                      <a:ext uri="{FF2B5EF4-FFF2-40B4-BE49-F238E27FC236}">
                        <a16:creationId xmlns:a16="http://schemas.microsoft.com/office/drawing/2014/main" id="{4E66D7FA-BC91-4757-8CC5-2B1B52CF9466}"/>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58" name="Oval 157">
                    <a:extLst>
                      <a:ext uri="{FF2B5EF4-FFF2-40B4-BE49-F238E27FC236}">
                        <a16:creationId xmlns:a16="http://schemas.microsoft.com/office/drawing/2014/main" id="{E4F01773-39D8-482E-AD73-9CAAE44B2476}"/>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1" name="Group 165">
                  <a:extLst>
                    <a:ext uri="{FF2B5EF4-FFF2-40B4-BE49-F238E27FC236}">
                      <a16:creationId xmlns:a16="http://schemas.microsoft.com/office/drawing/2014/main" id="{6015CEFE-B009-460E-854C-AA363E607D50}"/>
                    </a:ext>
                  </a:extLst>
                </p:cNvPr>
                <p:cNvGrpSpPr/>
                <p:nvPr/>
              </p:nvGrpSpPr>
              <p:grpSpPr>
                <a:xfrm>
                  <a:off x="2406650" y="4318257"/>
                  <a:ext cx="315994" cy="184901"/>
                  <a:chOff x="2400300" y="3637799"/>
                  <a:chExt cx="315994" cy="184901"/>
                </a:xfrm>
              </p:grpSpPr>
              <p:sp>
                <p:nvSpPr>
                  <p:cNvPr id="155" name="Rectangle 154">
                    <a:extLst>
                      <a:ext uri="{FF2B5EF4-FFF2-40B4-BE49-F238E27FC236}">
                        <a16:creationId xmlns:a16="http://schemas.microsoft.com/office/drawing/2014/main" id="{D88AE69A-889D-4710-962F-79C5FD40BB98}"/>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56" name="Block Arc 155">
                    <a:extLst>
                      <a:ext uri="{FF2B5EF4-FFF2-40B4-BE49-F238E27FC236}">
                        <a16:creationId xmlns:a16="http://schemas.microsoft.com/office/drawing/2014/main" id="{D66117C8-A56E-4D05-BB6D-19CB685BB4FA}"/>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2" name="Group 168">
                  <a:extLst>
                    <a:ext uri="{FF2B5EF4-FFF2-40B4-BE49-F238E27FC236}">
                      <a16:creationId xmlns:a16="http://schemas.microsoft.com/office/drawing/2014/main" id="{02BBE904-C984-44DE-9E5E-76C02106F243}"/>
                    </a:ext>
                  </a:extLst>
                </p:cNvPr>
                <p:cNvGrpSpPr/>
                <p:nvPr/>
              </p:nvGrpSpPr>
              <p:grpSpPr>
                <a:xfrm>
                  <a:off x="2406650" y="4522973"/>
                  <a:ext cx="252127" cy="115702"/>
                  <a:chOff x="2400300" y="3840348"/>
                  <a:chExt cx="252127" cy="115702"/>
                </a:xfrm>
              </p:grpSpPr>
              <p:sp>
                <p:nvSpPr>
                  <p:cNvPr id="153" name="Rectangle 152">
                    <a:extLst>
                      <a:ext uri="{FF2B5EF4-FFF2-40B4-BE49-F238E27FC236}">
                        <a16:creationId xmlns:a16="http://schemas.microsoft.com/office/drawing/2014/main" id="{00222B49-805F-4863-83F1-A89EE9E11D35}"/>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54" name="Oval 153">
                    <a:extLst>
                      <a:ext uri="{FF2B5EF4-FFF2-40B4-BE49-F238E27FC236}">
                        <a16:creationId xmlns:a16="http://schemas.microsoft.com/office/drawing/2014/main" id="{A54ECEDC-3BCA-4876-8F0F-8B2691F30DDE}"/>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03" name="Group 172">
                <a:extLst>
                  <a:ext uri="{FF2B5EF4-FFF2-40B4-BE49-F238E27FC236}">
                    <a16:creationId xmlns:a16="http://schemas.microsoft.com/office/drawing/2014/main" id="{A45DD6FA-DD37-41AE-A217-C337398C8E5F}"/>
                  </a:ext>
                </a:extLst>
              </p:cNvPr>
              <p:cNvGrpSpPr/>
              <p:nvPr/>
            </p:nvGrpSpPr>
            <p:grpSpPr>
              <a:xfrm flipH="1">
                <a:off x="5861063" y="2052241"/>
                <a:ext cx="315994" cy="1000876"/>
                <a:chOff x="2406650" y="3637799"/>
                <a:chExt cx="315994" cy="1000876"/>
              </a:xfrm>
            </p:grpSpPr>
            <p:grpSp>
              <p:nvGrpSpPr>
                <p:cNvPr id="129" name="Group 157">
                  <a:extLst>
                    <a:ext uri="{FF2B5EF4-FFF2-40B4-BE49-F238E27FC236}">
                      <a16:creationId xmlns:a16="http://schemas.microsoft.com/office/drawing/2014/main" id="{C3139177-E046-4AA5-8420-70FB08E60088}"/>
                    </a:ext>
                  </a:extLst>
                </p:cNvPr>
                <p:cNvGrpSpPr/>
                <p:nvPr/>
              </p:nvGrpSpPr>
              <p:grpSpPr>
                <a:xfrm>
                  <a:off x="2406650" y="3637799"/>
                  <a:ext cx="315994" cy="184901"/>
                  <a:chOff x="2400300" y="3637799"/>
                  <a:chExt cx="315994" cy="184901"/>
                </a:xfrm>
              </p:grpSpPr>
              <p:sp>
                <p:nvSpPr>
                  <p:cNvPr id="145" name="Rectangle 144">
                    <a:extLst>
                      <a:ext uri="{FF2B5EF4-FFF2-40B4-BE49-F238E27FC236}">
                        <a16:creationId xmlns:a16="http://schemas.microsoft.com/office/drawing/2014/main" id="{F2C39BE0-65EF-4DE0-AA3A-F7874DD3129D}"/>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46" name="Block Arc 145">
                    <a:extLst>
                      <a:ext uri="{FF2B5EF4-FFF2-40B4-BE49-F238E27FC236}">
                        <a16:creationId xmlns:a16="http://schemas.microsoft.com/office/drawing/2014/main" id="{2B7830F5-48AD-4D7E-9D98-5F361E19C51A}"/>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0" name="Group 158">
                  <a:extLst>
                    <a:ext uri="{FF2B5EF4-FFF2-40B4-BE49-F238E27FC236}">
                      <a16:creationId xmlns:a16="http://schemas.microsoft.com/office/drawing/2014/main" id="{08301A3D-A83C-4B2F-9624-6E740E3B8F65}"/>
                    </a:ext>
                  </a:extLst>
                </p:cNvPr>
                <p:cNvGrpSpPr/>
                <p:nvPr/>
              </p:nvGrpSpPr>
              <p:grpSpPr>
                <a:xfrm>
                  <a:off x="2406650" y="3842513"/>
                  <a:ext cx="252127" cy="115702"/>
                  <a:chOff x="2400300" y="3840348"/>
                  <a:chExt cx="252127" cy="115702"/>
                </a:xfrm>
              </p:grpSpPr>
              <p:sp>
                <p:nvSpPr>
                  <p:cNvPr id="143" name="Rectangle 142">
                    <a:extLst>
                      <a:ext uri="{FF2B5EF4-FFF2-40B4-BE49-F238E27FC236}">
                        <a16:creationId xmlns:a16="http://schemas.microsoft.com/office/drawing/2014/main" id="{C068B1ED-0F9E-4038-AD35-F2443B516457}"/>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44" name="Oval 143">
                    <a:extLst>
                      <a:ext uri="{FF2B5EF4-FFF2-40B4-BE49-F238E27FC236}">
                        <a16:creationId xmlns:a16="http://schemas.microsoft.com/office/drawing/2014/main" id="{E5227390-7846-4664-B0EC-725C39BB3695}"/>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1" name="Group 159">
                  <a:extLst>
                    <a:ext uri="{FF2B5EF4-FFF2-40B4-BE49-F238E27FC236}">
                      <a16:creationId xmlns:a16="http://schemas.microsoft.com/office/drawing/2014/main" id="{1E0649CC-C02A-49A9-8FBF-5A4778B83873}"/>
                    </a:ext>
                  </a:extLst>
                </p:cNvPr>
                <p:cNvGrpSpPr/>
                <p:nvPr/>
              </p:nvGrpSpPr>
              <p:grpSpPr>
                <a:xfrm>
                  <a:off x="2406650" y="3978028"/>
                  <a:ext cx="315994" cy="184901"/>
                  <a:chOff x="2400300" y="3637799"/>
                  <a:chExt cx="315994" cy="184901"/>
                </a:xfrm>
              </p:grpSpPr>
              <p:sp>
                <p:nvSpPr>
                  <p:cNvPr id="141" name="Rectangle 140">
                    <a:extLst>
                      <a:ext uri="{FF2B5EF4-FFF2-40B4-BE49-F238E27FC236}">
                        <a16:creationId xmlns:a16="http://schemas.microsoft.com/office/drawing/2014/main" id="{B5BFB251-5108-45E5-B1F5-6029DBEA3F3B}"/>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42" name="Block Arc 141">
                    <a:extLst>
                      <a:ext uri="{FF2B5EF4-FFF2-40B4-BE49-F238E27FC236}">
                        <a16:creationId xmlns:a16="http://schemas.microsoft.com/office/drawing/2014/main" id="{AFB725DF-BDCB-44F9-AF01-0A1B508F2BEA}"/>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2" name="Group 162">
                  <a:extLst>
                    <a:ext uri="{FF2B5EF4-FFF2-40B4-BE49-F238E27FC236}">
                      <a16:creationId xmlns:a16="http://schemas.microsoft.com/office/drawing/2014/main" id="{55390EE0-E920-4B38-8C88-1BC52DB93572}"/>
                    </a:ext>
                  </a:extLst>
                </p:cNvPr>
                <p:cNvGrpSpPr/>
                <p:nvPr/>
              </p:nvGrpSpPr>
              <p:grpSpPr>
                <a:xfrm>
                  <a:off x="2406650" y="4182742"/>
                  <a:ext cx="252127" cy="115702"/>
                  <a:chOff x="2400300" y="3840348"/>
                  <a:chExt cx="252127" cy="115702"/>
                </a:xfrm>
              </p:grpSpPr>
              <p:sp>
                <p:nvSpPr>
                  <p:cNvPr id="139" name="Rectangle 138">
                    <a:extLst>
                      <a:ext uri="{FF2B5EF4-FFF2-40B4-BE49-F238E27FC236}">
                        <a16:creationId xmlns:a16="http://schemas.microsoft.com/office/drawing/2014/main" id="{757DB727-80FC-4D0B-920C-D86BC1442D9A}"/>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40" name="Oval 139">
                    <a:extLst>
                      <a:ext uri="{FF2B5EF4-FFF2-40B4-BE49-F238E27FC236}">
                        <a16:creationId xmlns:a16="http://schemas.microsoft.com/office/drawing/2014/main" id="{29E01FB2-B83D-4DA2-AB64-E8D26B3375C5}"/>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3" name="Group 165">
                  <a:extLst>
                    <a:ext uri="{FF2B5EF4-FFF2-40B4-BE49-F238E27FC236}">
                      <a16:creationId xmlns:a16="http://schemas.microsoft.com/office/drawing/2014/main" id="{489B6146-F3D4-4972-90BB-4E7D1C015CA8}"/>
                    </a:ext>
                  </a:extLst>
                </p:cNvPr>
                <p:cNvGrpSpPr/>
                <p:nvPr/>
              </p:nvGrpSpPr>
              <p:grpSpPr>
                <a:xfrm>
                  <a:off x="2406650" y="4318257"/>
                  <a:ext cx="315994" cy="184901"/>
                  <a:chOff x="2400300" y="3637799"/>
                  <a:chExt cx="315994" cy="184901"/>
                </a:xfrm>
              </p:grpSpPr>
              <p:sp>
                <p:nvSpPr>
                  <p:cNvPr id="137" name="Rectangle 136">
                    <a:extLst>
                      <a:ext uri="{FF2B5EF4-FFF2-40B4-BE49-F238E27FC236}">
                        <a16:creationId xmlns:a16="http://schemas.microsoft.com/office/drawing/2014/main" id="{3C28BC79-8006-4252-B428-947A243C48CF}"/>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38" name="Block Arc 137">
                    <a:extLst>
                      <a:ext uri="{FF2B5EF4-FFF2-40B4-BE49-F238E27FC236}">
                        <a16:creationId xmlns:a16="http://schemas.microsoft.com/office/drawing/2014/main" id="{14112AEA-3024-43F3-AC9E-624EC4D521D9}"/>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4" name="Group 168">
                  <a:extLst>
                    <a:ext uri="{FF2B5EF4-FFF2-40B4-BE49-F238E27FC236}">
                      <a16:creationId xmlns:a16="http://schemas.microsoft.com/office/drawing/2014/main" id="{0E86A912-4B3F-4D89-90BD-164CAB440090}"/>
                    </a:ext>
                  </a:extLst>
                </p:cNvPr>
                <p:cNvGrpSpPr/>
                <p:nvPr/>
              </p:nvGrpSpPr>
              <p:grpSpPr>
                <a:xfrm>
                  <a:off x="2406650" y="4522973"/>
                  <a:ext cx="252127" cy="115702"/>
                  <a:chOff x="2400300" y="3840348"/>
                  <a:chExt cx="252127" cy="115702"/>
                </a:xfrm>
              </p:grpSpPr>
              <p:sp>
                <p:nvSpPr>
                  <p:cNvPr id="135" name="Rectangle 134">
                    <a:extLst>
                      <a:ext uri="{FF2B5EF4-FFF2-40B4-BE49-F238E27FC236}">
                        <a16:creationId xmlns:a16="http://schemas.microsoft.com/office/drawing/2014/main" id="{477A7FD0-1279-477E-972C-3890822ABC5C}"/>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36" name="Oval 135">
                    <a:extLst>
                      <a:ext uri="{FF2B5EF4-FFF2-40B4-BE49-F238E27FC236}">
                        <a16:creationId xmlns:a16="http://schemas.microsoft.com/office/drawing/2014/main" id="{F9A0FA85-198A-45E9-BF85-B22D894162B1}"/>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104" name="Rectangle 103">
                <a:extLst>
                  <a:ext uri="{FF2B5EF4-FFF2-40B4-BE49-F238E27FC236}">
                    <a16:creationId xmlns:a16="http://schemas.microsoft.com/office/drawing/2014/main" id="{88C5B7C5-760F-484A-A9E8-236D0FE35CD3}"/>
                  </a:ext>
                </a:extLst>
              </p:cNvPr>
              <p:cNvSpPr/>
              <p:nvPr/>
            </p:nvSpPr>
            <p:spPr bwMode="auto">
              <a:xfrm>
                <a:off x="6473838" y="1995091"/>
                <a:ext cx="609600" cy="1116832"/>
              </a:xfrm>
              <a:prstGeom prst="rect">
                <a:avLst/>
              </a:prstGeom>
              <a:solidFill>
                <a:srgbClr val="C1CD19"/>
              </a:solidFill>
              <a:ln w="28575" cap="flat" cmpd="sng" algn="ctr">
                <a:solidFill>
                  <a:srgbClr val="68C8C6"/>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105" name="Curved Connector 434">
                <a:extLst>
                  <a:ext uri="{FF2B5EF4-FFF2-40B4-BE49-F238E27FC236}">
                    <a16:creationId xmlns:a16="http://schemas.microsoft.com/office/drawing/2014/main" id="{B3DDB501-D8EC-49E2-AEBA-833EF1A59BE1}"/>
                  </a:ext>
                </a:extLst>
              </p:cNvPr>
              <p:cNvCxnSpPr>
                <a:stCxn id="11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06" name="Curved Connector 435">
                <a:extLst>
                  <a:ext uri="{FF2B5EF4-FFF2-40B4-BE49-F238E27FC236}">
                    <a16:creationId xmlns:a16="http://schemas.microsoft.com/office/drawing/2014/main" id="{01EB1316-CB53-4BBE-A471-FA375A68F601}"/>
                  </a:ext>
                </a:extLst>
              </p:cNvPr>
              <p:cNvCxnSpPr>
                <a:stCxn id="11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07" name="Curved Connector 436">
                <a:extLst>
                  <a:ext uri="{FF2B5EF4-FFF2-40B4-BE49-F238E27FC236}">
                    <a16:creationId xmlns:a16="http://schemas.microsoft.com/office/drawing/2014/main" id="{0B349870-8579-40F6-BB5D-04B9A494A3CD}"/>
                  </a:ext>
                </a:extLst>
              </p:cNvPr>
              <p:cNvCxnSpPr>
                <a:stCxn id="12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08" name="Curved Connector 437">
                <a:extLst>
                  <a:ext uri="{FF2B5EF4-FFF2-40B4-BE49-F238E27FC236}">
                    <a16:creationId xmlns:a16="http://schemas.microsoft.com/office/drawing/2014/main" id="{ABBC6E50-9368-485B-A809-46DCA2AB16DA}"/>
                  </a:ext>
                </a:extLst>
              </p:cNvPr>
              <p:cNvCxnSpPr>
                <a:stCxn id="11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09" name="Curved Connector 438">
                <a:extLst>
                  <a:ext uri="{FF2B5EF4-FFF2-40B4-BE49-F238E27FC236}">
                    <a16:creationId xmlns:a16="http://schemas.microsoft.com/office/drawing/2014/main" id="{4B779171-57B3-445E-A422-0840D2481A78}"/>
                  </a:ext>
                </a:extLst>
              </p:cNvPr>
              <p:cNvCxnSpPr>
                <a:endCxn id="12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0" name="Curved Connector 439">
                <a:extLst>
                  <a:ext uri="{FF2B5EF4-FFF2-40B4-BE49-F238E27FC236}">
                    <a16:creationId xmlns:a16="http://schemas.microsoft.com/office/drawing/2014/main" id="{E5312583-BEF0-4977-9331-0E307FA6E66D}"/>
                  </a:ext>
                </a:extLst>
              </p:cNvPr>
              <p:cNvCxnSpPr>
                <a:endCxn id="12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1" name="Curved Connector 440">
                <a:extLst>
                  <a:ext uri="{FF2B5EF4-FFF2-40B4-BE49-F238E27FC236}">
                    <a16:creationId xmlns:a16="http://schemas.microsoft.com/office/drawing/2014/main" id="{74D6D470-21AF-4F09-A3D2-F4CD4D257057}"/>
                  </a:ext>
                </a:extLst>
              </p:cNvPr>
              <p:cNvCxnSpPr>
                <a:endCxn id="12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2" name="Curved Connector 441">
                <a:extLst>
                  <a:ext uri="{FF2B5EF4-FFF2-40B4-BE49-F238E27FC236}">
                    <a16:creationId xmlns:a16="http://schemas.microsoft.com/office/drawing/2014/main" id="{2ED0DACA-157F-4044-A2B9-F4F1BADC31ED}"/>
                  </a:ext>
                </a:extLst>
              </p:cNvPr>
              <p:cNvCxnSpPr>
                <a:stCxn id="12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3" name="Curved Connector 442">
                <a:extLst>
                  <a:ext uri="{FF2B5EF4-FFF2-40B4-BE49-F238E27FC236}">
                    <a16:creationId xmlns:a16="http://schemas.microsoft.com/office/drawing/2014/main" id="{36963F2B-3F55-49CA-90F7-264358A53711}"/>
                  </a:ext>
                </a:extLst>
              </p:cNvPr>
              <p:cNvCxnSpPr>
                <a:stCxn id="12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4" name="Curved Connector 443">
                <a:extLst>
                  <a:ext uri="{FF2B5EF4-FFF2-40B4-BE49-F238E27FC236}">
                    <a16:creationId xmlns:a16="http://schemas.microsoft.com/office/drawing/2014/main" id="{E2F2BE04-3F9A-40B0-B129-315E863678FF}"/>
                  </a:ext>
                </a:extLst>
              </p:cNvPr>
              <p:cNvCxnSpPr>
                <a:stCxn id="12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5" name="Curved Connector 444">
                <a:extLst>
                  <a:ext uri="{FF2B5EF4-FFF2-40B4-BE49-F238E27FC236}">
                    <a16:creationId xmlns:a16="http://schemas.microsoft.com/office/drawing/2014/main" id="{98A93C64-78A4-4F97-83A9-A87D6A4B5D48}"/>
                  </a:ext>
                </a:extLst>
              </p:cNvPr>
              <p:cNvCxnSpPr>
                <a:stCxn id="12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16" name="Curved Connector 445">
                <a:extLst>
                  <a:ext uri="{FF2B5EF4-FFF2-40B4-BE49-F238E27FC236}">
                    <a16:creationId xmlns:a16="http://schemas.microsoft.com/office/drawing/2014/main" id="{7C92208A-B9B5-4510-BBF8-43B2B9B0E033}"/>
                  </a:ext>
                </a:extLst>
              </p:cNvPr>
              <p:cNvCxnSpPr>
                <a:stCxn id="12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117" name="Rectangle 116">
                <a:extLst>
                  <a:ext uri="{FF2B5EF4-FFF2-40B4-BE49-F238E27FC236}">
                    <a16:creationId xmlns:a16="http://schemas.microsoft.com/office/drawing/2014/main" id="{D9111FAE-A766-40FE-BDFE-FFF54AC8AC66}"/>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18" name="Rectangle 117">
                <a:extLst>
                  <a:ext uri="{FF2B5EF4-FFF2-40B4-BE49-F238E27FC236}">
                    <a16:creationId xmlns:a16="http://schemas.microsoft.com/office/drawing/2014/main" id="{401692E9-8958-4C29-AE00-2D8689EDD89C}"/>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19" name="Rectangle 118">
                <a:extLst>
                  <a:ext uri="{FF2B5EF4-FFF2-40B4-BE49-F238E27FC236}">
                    <a16:creationId xmlns:a16="http://schemas.microsoft.com/office/drawing/2014/main" id="{EFC528FE-45A2-4FF9-BC62-EC1322BB080D}"/>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0" name="Rectangle 119">
                <a:extLst>
                  <a:ext uri="{FF2B5EF4-FFF2-40B4-BE49-F238E27FC236}">
                    <a16:creationId xmlns:a16="http://schemas.microsoft.com/office/drawing/2014/main" id="{B1461B6F-6373-45BB-8E9D-20F0187B0FD0}"/>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1" name="Rectangle 120">
                <a:extLst>
                  <a:ext uri="{FF2B5EF4-FFF2-40B4-BE49-F238E27FC236}">
                    <a16:creationId xmlns:a16="http://schemas.microsoft.com/office/drawing/2014/main" id="{F727917A-46A2-4C25-9531-88A608E74A77}"/>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2" name="Rectangle 121">
                <a:extLst>
                  <a:ext uri="{FF2B5EF4-FFF2-40B4-BE49-F238E27FC236}">
                    <a16:creationId xmlns:a16="http://schemas.microsoft.com/office/drawing/2014/main" id="{DC7F53F0-083E-4486-B49D-31DFE56ADE36}"/>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3" name="Rectangle 122">
                <a:extLst>
                  <a:ext uri="{FF2B5EF4-FFF2-40B4-BE49-F238E27FC236}">
                    <a16:creationId xmlns:a16="http://schemas.microsoft.com/office/drawing/2014/main" id="{87805DC2-4E81-4469-B5B9-AC4CEE1CB970}"/>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4" name="Rectangle 123">
                <a:extLst>
                  <a:ext uri="{FF2B5EF4-FFF2-40B4-BE49-F238E27FC236}">
                    <a16:creationId xmlns:a16="http://schemas.microsoft.com/office/drawing/2014/main" id="{69D5C0A5-C8AF-4B4B-B24A-765CCC70F525}"/>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5" name="Rectangle 124">
                <a:extLst>
                  <a:ext uri="{FF2B5EF4-FFF2-40B4-BE49-F238E27FC236}">
                    <a16:creationId xmlns:a16="http://schemas.microsoft.com/office/drawing/2014/main" id="{B5C5DD2B-DC7B-430B-AB51-8DFC06428639}"/>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6" name="Rectangle 125">
                <a:extLst>
                  <a:ext uri="{FF2B5EF4-FFF2-40B4-BE49-F238E27FC236}">
                    <a16:creationId xmlns:a16="http://schemas.microsoft.com/office/drawing/2014/main" id="{99241EB7-4A2F-4D6C-A916-6F4173813DDE}"/>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7" name="Rectangle 126">
                <a:extLst>
                  <a:ext uri="{FF2B5EF4-FFF2-40B4-BE49-F238E27FC236}">
                    <a16:creationId xmlns:a16="http://schemas.microsoft.com/office/drawing/2014/main" id="{B65B6573-DCB6-4A08-98CE-DB5ED3781313}"/>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128" name="Rectangle 127">
                <a:extLst>
                  <a:ext uri="{FF2B5EF4-FFF2-40B4-BE49-F238E27FC236}">
                    <a16:creationId xmlns:a16="http://schemas.microsoft.com/office/drawing/2014/main" id="{9CCA2AC9-8DAB-43E8-821D-9250D0128F3D}"/>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34" name="Group 494">
              <a:extLst>
                <a:ext uri="{FF2B5EF4-FFF2-40B4-BE49-F238E27FC236}">
                  <a16:creationId xmlns:a16="http://schemas.microsoft.com/office/drawing/2014/main" id="{498E806A-1EBF-4285-8714-8B85C22B4685}"/>
                </a:ext>
              </a:extLst>
            </p:cNvPr>
            <p:cNvGrpSpPr>
              <a:grpSpLocks noChangeAspect="1"/>
            </p:cNvGrpSpPr>
            <p:nvPr/>
          </p:nvGrpSpPr>
          <p:grpSpPr>
            <a:xfrm>
              <a:off x="1068832" y="3864361"/>
              <a:ext cx="1328375" cy="1085656"/>
              <a:chOff x="5861063" y="1817291"/>
              <a:chExt cx="1833644" cy="1498600"/>
            </a:xfrm>
          </p:grpSpPr>
          <p:sp>
            <p:nvSpPr>
              <p:cNvPr id="37" name="Snip Same Side Corner Rectangle 495">
                <a:extLst>
                  <a:ext uri="{FF2B5EF4-FFF2-40B4-BE49-F238E27FC236}">
                    <a16:creationId xmlns:a16="http://schemas.microsoft.com/office/drawing/2014/main" id="{12A78342-574B-4165-9811-8D67D4BF6D57}"/>
                  </a:ext>
                </a:extLst>
              </p:cNvPr>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38" name="Group 171">
                <a:extLst>
                  <a:ext uri="{FF2B5EF4-FFF2-40B4-BE49-F238E27FC236}">
                    <a16:creationId xmlns:a16="http://schemas.microsoft.com/office/drawing/2014/main" id="{BDE539F9-D63F-4F81-8C46-085D0C4EEA72}"/>
                  </a:ext>
                </a:extLst>
              </p:cNvPr>
              <p:cNvGrpSpPr/>
              <p:nvPr/>
            </p:nvGrpSpPr>
            <p:grpSpPr>
              <a:xfrm>
                <a:off x="7378713" y="2051490"/>
                <a:ext cx="315994" cy="1000876"/>
                <a:chOff x="2406650" y="3637799"/>
                <a:chExt cx="315994" cy="1000876"/>
              </a:xfrm>
            </p:grpSpPr>
            <p:grpSp>
              <p:nvGrpSpPr>
                <p:cNvPr id="83" name="Group 157">
                  <a:extLst>
                    <a:ext uri="{FF2B5EF4-FFF2-40B4-BE49-F238E27FC236}">
                      <a16:creationId xmlns:a16="http://schemas.microsoft.com/office/drawing/2014/main" id="{48EB54FB-A737-4834-9F40-CCA731EBF730}"/>
                    </a:ext>
                  </a:extLst>
                </p:cNvPr>
                <p:cNvGrpSpPr/>
                <p:nvPr/>
              </p:nvGrpSpPr>
              <p:grpSpPr>
                <a:xfrm>
                  <a:off x="2406650" y="3637799"/>
                  <a:ext cx="315994" cy="184901"/>
                  <a:chOff x="2400300" y="3637799"/>
                  <a:chExt cx="315994" cy="184901"/>
                </a:xfrm>
              </p:grpSpPr>
              <p:sp>
                <p:nvSpPr>
                  <p:cNvPr id="99" name="Rectangle 98">
                    <a:extLst>
                      <a:ext uri="{FF2B5EF4-FFF2-40B4-BE49-F238E27FC236}">
                        <a16:creationId xmlns:a16="http://schemas.microsoft.com/office/drawing/2014/main" id="{F6DBFE98-2F43-4861-82E7-621EAC6497AA}"/>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100" name="Block Arc 99">
                    <a:extLst>
                      <a:ext uri="{FF2B5EF4-FFF2-40B4-BE49-F238E27FC236}">
                        <a16:creationId xmlns:a16="http://schemas.microsoft.com/office/drawing/2014/main" id="{4BB6213B-1896-41C8-AA4A-7A178C6D1284}"/>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4" name="Group 158">
                  <a:extLst>
                    <a:ext uri="{FF2B5EF4-FFF2-40B4-BE49-F238E27FC236}">
                      <a16:creationId xmlns:a16="http://schemas.microsoft.com/office/drawing/2014/main" id="{5ABE35E4-053B-43FC-9A65-C4F9BD8E62C5}"/>
                    </a:ext>
                  </a:extLst>
                </p:cNvPr>
                <p:cNvGrpSpPr/>
                <p:nvPr/>
              </p:nvGrpSpPr>
              <p:grpSpPr>
                <a:xfrm>
                  <a:off x="2406650" y="3842513"/>
                  <a:ext cx="252127" cy="115702"/>
                  <a:chOff x="2400300" y="3840348"/>
                  <a:chExt cx="252127" cy="115702"/>
                </a:xfrm>
              </p:grpSpPr>
              <p:sp>
                <p:nvSpPr>
                  <p:cNvPr id="97" name="Rectangle 96">
                    <a:extLst>
                      <a:ext uri="{FF2B5EF4-FFF2-40B4-BE49-F238E27FC236}">
                        <a16:creationId xmlns:a16="http://schemas.microsoft.com/office/drawing/2014/main" id="{CDE2DE65-F328-4E29-8A72-CA617CDFEB01}"/>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98" name="Oval 97">
                    <a:extLst>
                      <a:ext uri="{FF2B5EF4-FFF2-40B4-BE49-F238E27FC236}">
                        <a16:creationId xmlns:a16="http://schemas.microsoft.com/office/drawing/2014/main" id="{F561C4B0-0193-44B3-8B94-1AD16F83056C}"/>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5" name="Group 159">
                  <a:extLst>
                    <a:ext uri="{FF2B5EF4-FFF2-40B4-BE49-F238E27FC236}">
                      <a16:creationId xmlns:a16="http://schemas.microsoft.com/office/drawing/2014/main" id="{12C9C0DB-D723-4DE7-BAF9-EC703AE8B706}"/>
                    </a:ext>
                  </a:extLst>
                </p:cNvPr>
                <p:cNvGrpSpPr/>
                <p:nvPr/>
              </p:nvGrpSpPr>
              <p:grpSpPr>
                <a:xfrm>
                  <a:off x="2406650" y="3978028"/>
                  <a:ext cx="315994" cy="184901"/>
                  <a:chOff x="2400300" y="3637799"/>
                  <a:chExt cx="315994" cy="184901"/>
                </a:xfrm>
              </p:grpSpPr>
              <p:sp>
                <p:nvSpPr>
                  <p:cNvPr id="95" name="Rectangle 94">
                    <a:extLst>
                      <a:ext uri="{FF2B5EF4-FFF2-40B4-BE49-F238E27FC236}">
                        <a16:creationId xmlns:a16="http://schemas.microsoft.com/office/drawing/2014/main" id="{2377070E-B765-42C6-9581-CCB750E635B0}"/>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96" name="Block Arc 95">
                    <a:extLst>
                      <a:ext uri="{FF2B5EF4-FFF2-40B4-BE49-F238E27FC236}">
                        <a16:creationId xmlns:a16="http://schemas.microsoft.com/office/drawing/2014/main" id="{33F729A1-4E30-457C-BE5C-8FFCF5FDEC5D}"/>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6" name="Group 162">
                  <a:extLst>
                    <a:ext uri="{FF2B5EF4-FFF2-40B4-BE49-F238E27FC236}">
                      <a16:creationId xmlns:a16="http://schemas.microsoft.com/office/drawing/2014/main" id="{7D57D177-4434-4114-9DFD-0100C3456569}"/>
                    </a:ext>
                  </a:extLst>
                </p:cNvPr>
                <p:cNvGrpSpPr/>
                <p:nvPr/>
              </p:nvGrpSpPr>
              <p:grpSpPr>
                <a:xfrm>
                  <a:off x="2406650" y="4182742"/>
                  <a:ext cx="252127" cy="115702"/>
                  <a:chOff x="2400300" y="3840348"/>
                  <a:chExt cx="252127" cy="115702"/>
                </a:xfrm>
              </p:grpSpPr>
              <p:sp>
                <p:nvSpPr>
                  <p:cNvPr id="93" name="Rectangle 92">
                    <a:extLst>
                      <a:ext uri="{FF2B5EF4-FFF2-40B4-BE49-F238E27FC236}">
                        <a16:creationId xmlns:a16="http://schemas.microsoft.com/office/drawing/2014/main" id="{15E5B08C-6055-4A5C-85CE-2252237ED5FA}"/>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94" name="Oval 93">
                    <a:extLst>
                      <a:ext uri="{FF2B5EF4-FFF2-40B4-BE49-F238E27FC236}">
                        <a16:creationId xmlns:a16="http://schemas.microsoft.com/office/drawing/2014/main" id="{0813CDFA-E7D7-4848-BCFB-AFAAA8526731}"/>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7" name="Group 165">
                  <a:extLst>
                    <a:ext uri="{FF2B5EF4-FFF2-40B4-BE49-F238E27FC236}">
                      <a16:creationId xmlns:a16="http://schemas.microsoft.com/office/drawing/2014/main" id="{75325C42-1719-4FC3-BDD8-721D5A561D68}"/>
                    </a:ext>
                  </a:extLst>
                </p:cNvPr>
                <p:cNvGrpSpPr/>
                <p:nvPr/>
              </p:nvGrpSpPr>
              <p:grpSpPr>
                <a:xfrm>
                  <a:off x="2406650" y="4318257"/>
                  <a:ext cx="315994" cy="184901"/>
                  <a:chOff x="2400300" y="3637799"/>
                  <a:chExt cx="315994" cy="184901"/>
                </a:xfrm>
              </p:grpSpPr>
              <p:sp>
                <p:nvSpPr>
                  <p:cNvPr id="91" name="Rectangle 90">
                    <a:extLst>
                      <a:ext uri="{FF2B5EF4-FFF2-40B4-BE49-F238E27FC236}">
                        <a16:creationId xmlns:a16="http://schemas.microsoft.com/office/drawing/2014/main" id="{98861A9E-E1F3-4CD8-BB62-599744BEF8C0}"/>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92" name="Block Arc 91">
                    <a:extLst>
                      <a:ext uri="{FF2B5EF4-FFF2-40B4-BE49-F238E27FC236}">
                        <a16:creationId xmlns:a16="http://schemas.microsoft.com/office/drawing/2014/main" id="{E863A42E-E0E5-4C01-956D-159888CF91B9}"/>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8" name="Group 168">
                  <a:extLst>
                    <a:ext uri="{FF2B5EF4-FFF2-40B4-BE49-F238E27FC236}">
                      <a16:creationId xmlns:a16="http://schemas.microsoft.com/office/drawing/2014/main" id="{8AD34607-3F88-4897-9130-AFD5F0A6F280}"/>
                    </a:ext>
                  </a:extLst>
                </p:cNvPr>
                <p:cNvGrpSpPr/>
                <p:nvPr/>
              </p:nvGrpSpPr>
              <p:grpSpPr>
                <a:xfrm>
                  <a:off x="2406650" y="4522973"/>
                  <a:ext cx="252127" cy="115702"/>
                  <a:chOff x="2400300" y="3840348"/>
                  <a:chExt cx="252127" cy="115702"/>
                </a:xfrm>
              </p:grpSpPr>
              <p:sp>
                <p:nvSpPr>
                  <p:cNvPr id="89" name="Rectangle 88">
                    <a:extLst>
                      <a:ext uri="{FF2B5EF4-FFF2-40B4-BE49-F238E27FC236}">
                        <a16:creationId xmlns:a16="http://schemas.microsoft.com/office/drawing/2014/main" id="{AE5FC883-ECFB-4686-AB6C-6BAAA0CCEC73}"/>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90" name="Oval 89">
                    <a:extLst>
                      <a:ext uri="{FF2B5EF4-FFF2-40B4-BE49-F238E27FC236}">
                        <a16:creationId xmlns:a16="http://schemas.microsoft.com/office/drawing/2014/main" id="{72E0A78F-7250-41D4-9DD1-CAECBDE7CCDA}"/>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9" name="Group 172">
                <a:extLst>
                  <a:ext uri="{FF2B5EF4-FFF2-40B4-BE49-F238E27FC236}">
                    <a16:creationId xmlns:a16="http://schemas.microsoft.com/office/drawing/2014/main" id="{A88C9FEB-3F3A-4846-AE75-CD2738573FC2}"/>
                  </a:ext>
                </a:extLst>
              </p:cNvPr>
              <p:cNvGrpSpPr/>
              <p:nvPr/>
            </p:nvGrpSpPr>
            <p:grpSpPr>
              <a:xfrm flipH="1">
                <a:off x="5861063" y="2052241"/>
                <a:ext cx="315994" cy="1000876"/>
                <a:chOff x="2406650" y="3637799"/>
                <a:chExt cx="315994" cy="1000876"/>
              </a:xfrm>
            </p:grpSpPr>
            <p:grpSp>
              <p:nvGrpSpPr>
                <p:cNvPr id="65" name="Group 157">
                  <a:extLst>
                    <a:ext uri="{FF2B5EF4-FFF2-40B4-BE49-F238E27FC236}">
                      <a16:creationId xmlns:a16="http://schemas.microsoft.com/office/drawing/2014/main" id="{888B9BFC-8CF6-4759-B4C7-34A7F4E4C150}"/>
                    </a:ext>
                  </a:extLst>
                </p:cNvPr>
                <p:cNvGrpSpPr/>
                <p:nvPr/>
              </p:nvGrpSpPr>
              <p:grpSpPr>
                <a:xfrm>
                  <a:off x="2406650" y="3637799"/>
                  <a:ext cx="315994" cy="184901"/>
                  <a:chOff x="2400300" y="3637799"/>
                  <a:chExt cx="315994" cy="184901"/>
                </a:xfrm>
              </p:grpSpPr>
              <p:sp>
                <p:nvSpPr>
                  <p:cNvPr id="81" name="Rectangle 80">
                    <a:extLst>
                      <a:ext uri="{FF2B5EF4-FFF2-40B4-BE49-F238E27FC236}">
                        <a16:creationId xmlns:a16="http://schemas.microsoft.com/office/drawing/2014/main" id="{2DE0E20D-DF62-411D-8DE1-E2A32872D5DB}"/>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82" name="Block Arc 81">
                    <a:extLst>
                      <a:ext uri="{FF2B5EF4-FFF2-40B4-BE49-F238E27FC236}">
                        <a16:creationId xmlns:a16="http://schemas.microsoft.com/office/drawing/2014/main" id="{FC5D3C86-0BFF-496B-A03D-832314023FA4}"/>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6" name="Group 158">
                  <a:extLst>
                    <a:ext uri="{FF2B5EF4-FFF2-40B4-BE49-F238E27FC236}">
                      <a16:creationId xmlns:a16="http://schemas.microsoft.com/office/drawing/2014/main" id="{A42BC488-F946-41A2-9380-26475FAFD55E}"/>
                    </a:ext>
                  </a:extLst>
                </p:cNvPr>
                <p:cNvGrpSpPr/>
                <p:nvPr/>
              </p:nvGrpSpPr>
              <p:grpSpPr>
                <a:xfrm>
                  <a:off x="2406650" y="3842513"/>
                  <a:ext cx="252127" cy="115702"/>
                  <a:chOff x="2400300" y="3840348"/>
                  <a:chExt cx="252127" cy="115702"/>
                </a:xfrm>
              </p:grpSpPr>
              <p:sp>
                <p:nvSpPr>
                  <p:cNvPr id="79" name="Rectangle 78">
                    <a:extLst>
                      <a:ext uri="{FF2B5EF4-FFF2-40B4-BE49-F238E27FC236}">
                        <a16:creationId xmlns:a16="http://schemas.microsoft.com/office/drawing/2014/main" id="{D287A17F-9A22-4FE5-811F-1880AA259CF5}"/>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80" name="Oval 79">
                    <a:extLst>
                      <a:ext uri="{FF2B5EF4-FFF2-40B4-BE49-F238E27FC236}">
                        <a16:creationId xmlns:a16="http://schemas.microsoft.com/office/drawing/2014/main" id="{4E7B7D5D-F228-45C7-A99C-0A1482E58833}"/>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7" name="Group 159">
                  <a:extLst>
                    <a:ext uri="{FF2B5EF4-FFF2-40B4-BE49-F238E27FC236}">
                      <a16:creationId xmlns:a16="http://schemas.microsoft.com/office/drawing/2014/main" id="{05189D93-1366-4A41-91B0-0DC50559D1DD}"/>
                    </a:ext>
                  </a:extLst>
                </p:cNvPr>
                <p:cNvGrpSpPr/>
                <p:nvPr/>
              </p:nvGrpSpPr>
              <p:grpSpPr>
                <a:xfrm>
                  <a:off x="2406650" y="3978028"/>
                  <a:ext cx="315994" cy="184901"/>
                  <a:chOff x="2400300" y="3637799"/>
                  <a:chExt cx="315994" cy="184901"/>
                </a:xfrm>
              </p:grpSpPr>
              <p:sp>
                <p:nvSpPr>
                  <p:cNvPr id="77" name="Rectangle 76">
                    <a:extLst>
                      <a:ext uri="{FF2B5EF4-FFF2-40B4-BE49-F238E27FC236}">
                        <a16:creationId xmlns:a16="http://schemas.microsoft.com/office/drawing/2014/main" id="{D4EB6E71-0036-4875-9C4E-FECE4C7DDF8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78" name="Block Arc 77">
                    <a:extLst>
                      <a:ext uri="{FF2B5EF4-FFF2-40B4-BE49-F238E27FC236}">
                        <a16:creationId xmlns:a16="http://schemas.microsoft.com/office/drawing/2014/main" id="{8888330E-A4E9-41EC-9E2A-B84A5A8F87F9}"/>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8" name="Group 162">
                  <a:extLst>
                    <a:ext uri="{FF2B5EF4-FFF2-40B4-BE49-F238E27FC236}">
                      <a16:creationId xmlns:a16="http://schemas.microsoft.com/office/drawing/2014/main" id="{8277D39F-957E-4177-804D-596C8D555E41}"/>
                    </a:ext>
                  </a:extLst>
                </p:cNvPr>
                <p:cNvGrpSpPr/>
                <p:nvPr/>
              </p:nvGrpSpPr>
              <p:grpSpPr>
                <a:xfrm>
                  <a:off x="2406650" y="4182742"/>
                  <a:ext cx="252127" cy="115702"/>
                  <a:chOff x="2400300" y="3840348"/>
                  <a:chExt cx="252127" cy="115702"/>
                </a:xfrm>
              </p:grpSpPr>
              <p:sp>
                <p:nvSpPr>
                  <p:cNvPr id="75" name="Rectangle 74">
                    <a:extLst>
                      <a:ext uri="{FF2B5EF4-FFF2-40B4-BE49-F238E27FC236}">
                        <a16:creationId xmlns:a16="http://schemas.microsoft.com/office/drawing/2014/main" id="{4936E258-F9DF-4511-AE93-8A7FA5F7783F}"/>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76" name="Oval 75">
                    <a:extLst>
                      <a:ext uri="{FF2B5EF4-FFF2-40B4-BE49-F238E27FC236}">
                        <a16:creationId xmlns:a16="http://schemas.microsoft.com/office/drawing/2014/main" id="{66F75C3B-F34D-4D77-A07A-B74E0FD15C55}"/>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9" name="Group 165">
                  <a:extLst>
                    <a:ext uri="{FF2B5EF4-FFF2-40B4-BE49-F238E27FC236}">
                      <a16:creationId xmlns:a16="http://schemas.microsoft.com/office/drawing/2014/main" id="{B3AA6274-5743-44BA-A33C-0085CA45D78E}"/>
                    </a:ext>
                  </a:extLst>
                </p:cNvPr>
                <p:cNvGrpSpPr/>
                <p:nvPr/>
              </p:nvGrpSpPr>
              <p:grpSpPr>
                <a:xfrm>
                  <a:off x="2406650" y="4318257"/>
                  <a:ext cx="315994" cy="184901"/>
                  <a:chOff x="2400300" y="3637799"/>
                  <a:chExt cx="315994" cy="184901"/>
                </a:xfrm>
              </p:grpSpPr>
              <p:sp>
                <p:nvSpPr>
                  <p:cNvPr id="73" name="Rectangle 72">
                    <a:extLst>
                      <a:ext uri="{FF2B5EF4-FFF2-40B4-BE49-F238E27FC236}">
                        <a16:creationId xmlns:a16="http://schemas.microsoft.com/office/drawing/2014/main" id="{222712EE-0A26-46C2-805E-1CE7531C44DE}"/>
                      </a:ext>
                    </a:extLst>
                  </p:cNvPr>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74" name="Block Arc 73">
                    <a:extLst>
                      <a:ext uri="{FF2B5EF4-FFF2-40B4-BE49-F238E27FC236}">
                        <a16:creationId xmlns:a16="http://schemas.microsoft.com/office/drawing/2014/main" id="{8779D072-B70D-4620-AFE0-C54BC5D97C72}"/>
                      </a:ext>
                    </a:extLst>
                  </p:cNvPr>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0" name="Group 168">
                  <a:extLst>
                    <a:ext uri="{FF2B5EF4-FFF2-40B4-BE49-F238E27FC236}">
                      <a16:creationId xmlns:a16="http://schemas.microsoft.com/office/drawing/2014/main" id="{4904F326-222E-4891-ABB0-BBA8822850CD}"/>
                    </a:ext>
                  </a:extLst>
                </p:cNvPr>
                <p:cNvGrpSpPr/>
                <p:nvPr/>
              </p:nvGrpSpPr>
              <p:grpSpPr>
                <a:xfrm>
                  <a:off x="2406650" y="4522973"/>
                  <a:ext cx="252127" cy="115702"/>
                  <a:chOff x="2400300" y="3840348"/>
                  <a:chExt cx="252127" cy="115702"/>
                </a:xfrm>
              </p:grpSpPr>
              <p:sp>
                <p:nvSpPr>
                  <p:cNvPr id="71" name="Rectangle 70">
                    <a:extLst>
                      <a:ext uri="{FF2B5EF4-FFF2-40B4-BE49-F238E27FC236}">
                        <a16:creationId xmlns:a16="http://schemas.microsoft.com/office/drawing/2014/main" id="{75075A44-F4B7-4C5C-9571-EA8529BC7D93}"/>
                      </a:ext>
                    </a:extLst>
                  </p:cNvPr>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sp>
                <p:nvSpPr>
                  <p:cNvPr id="72" name="Oval 71">
                    <a:extLst>
                      <a:ext uri="{FF2B5EF4-FFF2-40B4-BE49-F238E27FC236}">
                        <a16:creationId xmlns:a16="http://schemas.microsoft.com/office/drawing/2014/main" id="{98AB3EBA-679F-462E-8590-3154B13AFAFD}"/>
                      </a:ext>
                    </a:extLst>
                  </p:cNvPr>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2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40" name="Rectangle 39">
                <a:extLst>
                  <a:ext uri="{FF2B5EF4-FFF2-40B4-BE49-F238E27FC236}">
                    <a16:creationId xmlns:a16="http://schemas.microsoft.com/office/drawing/2014/main" id="{9AAFC244-D0DD-4972-ABE8-C266F6D68798}"/>
                  </a:ext>
                </a:extLst>
              </p:cNvPr>
              <p:cNvSpPr/>
              <p:nvPr/>
            </p:nvSpPr>
            <p:spPr bwMode="auto">
              <a:xfrm>
                <a:off x="6473838" y="1995091"/>
                <a:ext cx="609600" cy="1116832"/>
              </a:xfrm>
              <a:prstGeom prst="rect">
                <a:avLst/>
              </a:prstGeom>
              <a:solidFill>
                <a:schemeClr val="accent1"/>
              </a:solidFill>
              <a:ln w="28575" cap="flat" cmpd="sng" algn="ctr">
                <a:solidFill>
                  <a:srgbClr val="68C8C6"/>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41" name="Curved Connector 499">
                <a:extLst>
                  <a:ext uri="{FF2B5EF4-FFF2-40B4-BE49-F238E27FC236}">
                    <a16:creationId xmlns:a16="http://schemas.microsoft.com/office/drawing/2014/main" id="{4AC597AB-D7C8-4531-9AC6-D9B19FD65511}"/>
                  </a:ext>
                </a:extLst>
              </p:cNvPr>
              <p:cNvCxnSpPr>
                <a:stCxn id="53"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2" name="Curved Connector 500">
                <a:extLst>
                  <a:ext uri="{FF2B5EF4-FFF2-40B4-BE49-F238E27FC236}">
                    <a16:creationId xmlns:a16="http://schemas.microsoft.com/office/drawing/2014/main" id="{622DE321-23D0-472C-A2A0-CA079FAC5320}"/>
                  </a:ext>
                </a:extLst>
              </p:cNvPr>
              <p:cNvCxnSpPr>
                <a:stCxn id="54"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3" name="Curved Connector 501">
                <a:extLst>
                  <a:ext uri="{FF2B5EF4-FFF2-40B4-BE49-F238E27FC236}">
                    <a16:creationId xmlns:a16="http://schemas.microsoft.com/office/drawing/2014/main" id="{08DA8268-372A-418B-B14F-85EB0AB232CF}"/>
                  </a:ext>
                </a:extLst>
              </p:cNvPr>
              <p:cNvCxnSpPr>
                <a:stCxn id="59"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4" name="Curved Connector 502">
                <a:extLst>
                  <a:ext uri="{FF2B5EF4-FFF2-40B4-BE49-F238E27FC236}">
                    <a16:creationId xmlns:a16="http://schemas.microsoft.com/office/drawing/2014/main" id="{7F75B3F1-66D9-4BD4-A510-56527F80A9D8}"/>
                  </a:ext>
                </a:extLst>
              </p:cNvPr>
              <p:cNvCxnSpPr>
                <a:stCxn id="55"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5" name="Curved Connector 503">
                <a:extLst>
                  <a:ext uri="{FF2B5EF4-FFF2-40B4-BE49-F238E27FC236}">
                    <a16:creationId xmlns:a16="http://schemas.microsoft.com/office/drawing/2014/main" id="{4F5F2FD9-F344-42E8-B713-E6A820B212FD}"/>
                  </a:ext>
                </a:extLst>
              </p:cNvPr>
              <p:cNvCxnSpPr>
                <a:endCxn id="56"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 name="Curved Connector 504">
                <a:extLst>
                  <a:ext uri="{FF2B5EF4-FFF2-40B4-BE49-F238E27FC236}">
                    <a16:creationId xmlns:a16="http://schemas.microsoft.com/office/drawing/2014/main" id="{5205983E-94C2-4133-9480-48C6462EA4F1}"/>
                  </a:ext>
                </a:extLst>
              </p:cNvPr>
              <p:cNvCxnSpPr>
                <a:endCxn id="57"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7" name="Curved Connector 505">
                <a:extLst>
                  <a:ext uri="{FF2B5EF4-FFF2-40B4-BE49-F238E27FC236}">
                    <a16:creationId xmlns:a16="http://schemas.microsoft.com/office/drawing/2014/main" id="{31C3E325-FB5A-4A4A-8C49-C56A043911E9}"/>
                  </a:ext>
                </a:extLst>
              </p:cNvPr>
              <p:cNvCxnSpPr>
                <a:endCxn id="58"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8" name="Curved Connector 506">
                <a:extLst>
                  <a:ext uri="{FF2B5EF4-FFF2-40B4-BE49-F238E27FC236}">
                    <a16:creationId xmlns:a16="http://schemas.microsoft.com/office/drawing/2014/main" id="{AF18D548-9BF3-4DB2-9FDD-77FE921D7572}"/>
                  </a:ext>
                </a:extLst>
              </p:cNvPr>
              <p:cNvCxnSpPr>
                <a:stCxn id="63"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9" name="Curved Connector 507">
                <a:extLst>
                  <a:ext uri="{FF2B5EF4-FFF2-40B4-BE49-F238E27FC236}">
                    <a16:creationId xmlns:a16="http://schemas.microsoft.com/office/drawing/2014/main" id="{1EBFEF3A-79D9-4320-80F7-BF47F1E86863}"/>
                  </a:ext>
                </a:extLst>
              </p:cNvPr>
              <p:cNvCxnSpPr>
                <a:stCxn id="64"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0" name="Curved Connector 508">
                <a:extLst>
                  <a:ext uri="{FF2B5EF4-FFF2-40B4-BE49-F238E27FC236}">
                    <a16:creationId xmlns:a16="http://schemas.microsoft.com/office/drawing/2014/main" id="{256E73F9-911A-41DB-A99F-08EE7A94BD52}"/>
                  </a:ext>
                </a:extLst>
              </p:cNvPr>
              <p:cNvCxnSpPr>
                <a:stCxn id="61"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1" name="Curved Connector 509">
                <a:extLst>
                  <a:ext uri="{FF2B5EF4-FFF2-40B4-BE49-F238E27FC236}">
                    <a16:creationId xmlns:a16="http://schemas.microsoft.com/office/drawing/2014/main" id="{A1B49152-01DE-42DD-B9ED-5F249F4E622B}"/>
                  </a:ext>
                </a:extLst>
              </p:cNvPr>
              <p:cNvCxnSpPr>
                <a:stCxn id="60"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 name="Curved Connector 510">
                <a:extLst>
                  <a:ext uri="{FF2B5EF4-FFF2-40B4-BE49-F238E27FC236}">
                    <a16:creationId xmlns:a16="http://schemas.microsoft.com/office/drawing/2014/main" id="{826E11D8-232F-4420-9706-98B9E64EA1BD}"/>
                  </a:ext>
                </a:extLst>
              </p:cNvPr>
              <p:cNvCxnSpPr>
                <a:stCxn id="62"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53" name="Rectangle 52">
                <a:extLst>
                  <a:ext uri="{FF2B5EF4-FFF2-40B4-BE49-F238E27FC236}">
                    <a16:creationId xmlns:a16="http://schemas.microsoft.com/office/drawing/2014/main" id="{44E831C0-F371-4C62-A73A-B2570D25FC70}"/>
                  </a:ext>
                </a:extLst>
              </p:cNvPr>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4" name="Rectangle 53">
                <a:extLst>
                  <a:ext uri="{FF2B5EF4-FFF2-40B4-BE49-F238E27FC236}">
                    <a16:creationId xmlns:a16="http://schemas.microsoft.com/office/drawing/2014/main" id="{D00E913C-33C1-46E0-8874-0268D14C246B}"/>
                  </a:ext>
                </a:extLst>
              </p:cNvPr>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5" name="Rectangle 54">
                <a:extLst>
                  <a:ext uri="{FF2B5EF4-FFF2-40B4-BE49-F238E27FC236}">
                    <a16:creationId xmlns:a16="http://schemas.microsoft.com/office/drawing/2014/main" id="{B70B9474-BFF6-4B83-BC70-155DBF9F0D51}"/>
                  </a:ext>
                </a:extLst>
              </p:cNvPr>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6" name="Rectangle 55">
                <a:extLst>
                  <a:ext uri="{FF2B5EF4-FFF2-40B4-BE49-F238E27FC236}">
                    <a16:creationId xmlns:a16="http://schemas.microsoft.com/office/drawing/2014/main" id="{306B8089-6F33-4BA7-AD91-9F46D826A3B3}"/>
                  </a:ext>
                </a:extLst>
              </p:cNvPr>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7" name="Rectangle 56">
                <a:extLst>
                  <a:ext uri="{FF2B5EF4-FFF2-40B4-BE49-F238E27FC236}">
                    <a16:creationId xmlns:a16="http://schemas.microsoft.com/office/drawing/2014/main" id="{399959FA-11A4-4962-A5C2-4E023C8389CD}"/>
                  </a:ext>
                </a:extLst>
              </p:cNvPr>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8" name="Rectangle 57">
                <a:extLst>
                  <a:ext uri="{FF2B5EF4-FFF2-40B4-BE49-F238E27FC236}">
                    <a16:creationId xmlns:a16="http://schemas.microsoft.com/office/drawing/2014/main" id="{B93FF2FA-7AA4-4B16-80D2-44586867C121}"/>
                  </a:ext>
                </a:extLst>
              </p:cNvPr>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 name="Rectangle 58">
                <a:extLst>
                  <a:ext uri="{FF2B5EF4-FFF2-40B4-BE49-F238E27FC236}">
                    <a16:creationId xmlns:a16="http://schemas.microsoft.com/office/drawing/2014/main" id="{020F6544-266D-40F3-B4B1-99AD069D03F9}"/>
                  </a:ext>
                </a:extLst>
              </p:cNvPr>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 name="Rectangle 59">
                <a:extLst>
                  <a:ext uri="{FF2B5EF4-FFF2-40B4-BE49-F238E27FC236}">
                    <a16:creationId xmlns:a16="http://schemas.microsoft.com/office/drawing/2014/main" id="{0E0B9BF5-F9CC-4881-852A-C570AE4BAEF2}"/>
                  </a:ext>
                </a:extLst>
              </p:cNvPr>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1" name="Rectangle 60">
                <a:extLst>
                  <a:ext uri="{FF2B5EF4-FFF2-40B4-BE49-F238E27FC236}">
                    <a16:creationId xmlns:a16="http://schemas.microsoft.com/office/drawing/2014/main" id="{8ED92019-C91D-431D-8496-E7721F25D3E7}"/>
                  </a:ext>
                </a:extLst>
              </p:cNvPr>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2" name="Rectangle 61">
                <a:extLst>
                  <a:ext uri="{FF2B5EF4-FFF2-40B4-BE49-F238E27FC236}">
                    <a16:creationId xmlns:a16="http://schemas.microsoft.com/office/drawing/2014/main" id="{6EEAF7D4-588F-47D9-AF25-9C199E2864C6}"/>
                  </a:ext>
                </a:extLst>
              </p:cNvPr>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3" name="Rectangle 62">
                <a:extLst>
                  <a:ext uri="{FF2B5EF4-FFF2-40B4-BE49-F238E27FC236}">
                    <a16:creationId xmlns:a16="http://schemas.microsoft.com/office/drawing/2014/main" id="{9A2CF091-AAAF-4DCE-B0F3-CB8B674EEE86}"/>
                  </a:ext>
                </a:extLst>
              </p:cNvPr>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4" name="Rectangle 63">
                <a:extLst>
                  <a:ext uri="{FF2B5EF4-FFF2-40B4-BE49-F238E27FC236}">
                    <a16:creationId xmlns:a16="http://schemas.microsoft.com/office/drawing/2014/main" id="{7EF356FD-F932-4F98-BA6F-B37E7DA5ED69}"/>
                  </a:ext>
                </a:extLst>
              </p:cNvPr>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4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cxnSp>
          <p:nvCxnSpPr>
            <p:cNvPr id="35" name="Curved Connector 763">
              <a:extLst>
                <a:ext uri="{FF2B5EF4-FFF2-40B4-BE49-F238E27FC236}">
                  <a16:creationId xmlns:a16="http://schemas.microsoft.com/office/drawing/2014/main" id="{4B498267-56DA-44BF-8A60-876AC08B9372}"/>
                </a:ext>
              </a:extLst>
            </p:cNvPr>
            <p:cNvCxnSpPr>
              <a:stCxn id="30" idx="1"/>
              <a:endCxn id="104" idx="2"/>
            </p:cNvCxnSpPr>
            <p:nvPr/>
          </p:nvCxnSpPr>
          <p:spPr>
            <a:xfrm rot="10800000">
              <a:off x="1197534" y="3699474"/>
              <a:ext cx="2180988" cy="691813"/>
            </a:xfrm>
            <a:prstGeom prst="curvedConnector2">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36" name="Curved Connector 763">
              <a:extLst>
                <a:ext uri="{FF2B5EF4-FFF2-40B4-BE49-F238E27FC236}">
                  <a16:creationId xmlns:a16="http://schemas.microsoft.com/office/drawing/2014/main" id="{DA8945AB-C21C-4AD3-9AEC-638272ED01DB}"/>
                </a:ext>
              </a:extLst>
            </p:cNvPr>
            <p:cNvCxnSpPr>
              <a:stCxn id="30" idx="1"/>
              <a:endCxn id="40" idx="2"/>
            </p:cNvCxnSpPr>
            <p:nvPr/>
          </p:nvCxnSpPr>
          <p:spPr>
            <a:xfrm rot="10800000" flipV="1">
              <a:off x="1733566" y="4391285"/>
              <a:ext cx="1644957" cy="410967"/>
            </a:xfrm>
            <a:prstGeom prst="curvedConnector4">
              <a:avLst>
                <a:gd name="adj1" fmla="val 43288"/>
                <a:gd name="adj2" fmla="val 173231"/>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grpSp>
      <p:sp>
        <p:nvSpPr>
          <p:cNvPr id="555" name="Rectangle 554">
            <a:extLst>
              <a:ext uri="{FF2B5EF4-FFF2-40B4-BE49-F238E27FC236}">
                <a16:creationId xmlns:a16="http://schemas.microsoft.com/office/drawing/2014/main" id="{EB0D1416-A4F1-4EBF-908D-7399C0629D28}"/>
              </a:ext>
            </a:extLst>
          </p:cNvPr>
          <p:cNvSpPr/>
          <p:nvPr/>
        </p:nvSpPr>
        <p:spPr>
          <a:xfrm>
            <a:off x="2328766" y="1066957"/>
            <a:ext cx="7335250" cy="338554"/>
          </a:xfrm>
          <a:prstGeom prst="rect">
            <a:avLst/>
          </a:prstGeom>
        </p:spPr>
        <p:txBody>
          <a:bodyPr wrap="square">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Aligning utility and common solution application modules to Service Domains</a:t>
            </a:r>
            <a:endParaRPr kumimoji="0" lang="x-none" sz="136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556" name="Picture 555">
            <a:extLst>
              <a:ext uri="{FF2B5EF4-FFF2-40B4-BE49-F238E27FC236}">
                <a16:creationId xmlns:a16="http://schemas.microsoft.com/office/drawing/2014/main" id="{B88C732B-38C8-2E45-BB0A-EF4B26938F6B}"/>
              </a:ext>
            </a:extLst>
          </p:cNvPr>
          <p:cNvPicPr>
            <a:picLocks noChangeAspect="1"/>
          </p:cNvPicPr>
          <p:nvPr/>
        </p:nvPicPr>
        <p:blipFill>
          <a:blip r:embed="rId3"/>
          <a:stretch>
            <a:fillRect/>
          </a:stretch>
        </p:blipFill>
        <p:spPr>
          <a:xfrm>
            <a:off x="971230" y="1895902"/>
            <a:ext cx="10481119" cy="4519795"/>
          </a:xfrm>
          <a:prstGeom prst="rect">
            <a:avLst/>
          </a:prstGeom>
        </p:spPr>
      </p:pic>
      <p:pic>
        <p:nvPicPr>
          <p:cNvPr id="557" name="Picture 7">
            <a:extLst>
              <a:ext uri="{FF2B5EF4-FFF2-40B4-BE49-F238E27FC236}">
                <a16:creationId xmlns:a16="http://schemas.microsoft.com/office/drawing/2014/main" id="{48B19E7B-F88F-4C5A-84E5-CF0B59A1227D}"/>
              </a:ext>
            </a:extLst>
          </p:cNvPr>
          <p:cNvPicPr>
            <a:picLocks noChangeAspect="1"/>
          </p:cNvPicPr>
          <p:nvPr/>
        </p:nvPicPr>
        <p:blipFill>
          <a:blip r:embed="rId4"/>
          <a:stretch>
            <a:fillRect/>
          </a:stretch>
        </p:blipFill>
        <p:spPr>
          <a:xfrm>
            <a:off x="609680" y="6558947"/>
            <a:ext cx="242309" cy="224435"/>
          </a:xfrm>
          <a:prstGeom prst="rect">
            <a:avLst/>
          </a:prstGeom>
        </p:spPr>
      </p:pic>
      <p:sp>
        <p:nvSpPr>
          <p:cNvPr id="558" name="Text Placeholder 15">
            <a:extLst>
              <a:ext uri="{FF2B5EF4-FFF2-40B4-BE49-F238E27FC236}">
                <a16:creationId xmlns:a16="http://schemas.microsoft.com/office/drawing/2014/main" id="{A74686CE-C960-4C3C-A783-2F3EEF8194C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25</a:t>
            </a:r>
            <a:endParaRPr lang="en-GB" dirty="0"/>
          </a:p>
        </p:txBody>
      </p:sp>
    </p:spTree>
    <p:extLst>
      <p:ext uri="{BB962C8B-B14F-4D97-AF65-F5344CB8AC3E}">
        <p14:creationId xmlns:p14="http://schemas.microsoft.com/office/powerpoint/2010/main" val="55110654"/>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0" name="Picture 709"/>
          <p:cNvPicPr>
            <a:picLocks noChangeAspect="1"/>
          </p:cNvPicPr>
          <p:nvPr/>
        </p:nvPicPr>
        <p:blipFill>
          <a:blip r:embed="rId3"/>
          <a:stretch>
            <a:fillRect/>
          </a:stretch>
        </p:blipFill>
        <p:spPr>
          <a:xfrm>
            <a:off x="5652669" y="673283"/>
            <a:ext cx="4907581" cy="3033012"/>
          </a:xfrm>
          <a:prstGeom prst="rect">
            <a:avLst/>
          </a:prstGeom>
        </p:spPr>
      </p:pic>
      <p:sp>
        <p:nvSpPr>
          <p:cNvPr id="151" name="Title 1"/>
          <p:cNvSpPr txBox="1">
            <a:spLocks/>
          </p:cNvSpPr>
          <p:nvPr/>
        </p:nvSpPr>
        <p:spPr>
          <a:xfrm>
            <a:off x="2249095" y="5955446"/>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Service Landscape with shared and common solution overlaps</a:t>
            </a: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159" name="Rectangle 158"/>
          <p:cNvSpPr/>
          <p:nvPr/>
        </p:nvSpPr>
        <p:spPr>
          <a:xfrm>
            <a:off x="2462019" y="4973661"/>
            <a:ext cx="1792414" cy="871739"/>
          </a:xfrm>
          <a:prstGeom prst="rect">
            <a:avLst/>
          </a:prstGeom>
        </p:spPr>
        <p:txBody>
          <a:bodyPr wrap="square">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Utility capabilities can be deployed across the landscape</a:t>
            </a:r>
            <a:endParaRPr kumimoji="0" lang="en-US" sz="1201" b="1" i="0" u="none" strike="noStrike" kern="1200" cap="none" spc="0" normalizeH="0" baseline="0" noProof="0" dirty="0">
              <a:ln>
                <a:noFill/>
              </a:ln>
              <a:solidFill>
                <a:srgbClr val="5F6062"/>
              </a:solidFill>
              <a:effectLst/>
              <a:uLnTx/>
              <a:uFillTx/>
              <a:latin typeface="Helvetica"/>
              <a:ea typeface="+mn-ea"/>
              <a:cs typeface="Helvetica"/>
            </a:endParaRPr>
          </a:p>
        </p:txBody>
      </p:sp>
      <p:grpSp>
        <p:nvGrpSpPr>
          <p:cNvPr id="161" name="Group 258"/>
          <p:cNvGrpSpPr>
            <a:grpSpLocks noChangeAspect="1"/>
          </p:cNvGrpSpPr>
          <p:nvPr/>
        </p:nvGrpSpPr>
        <p:grpSpPr>
          <a:xfrm>
            <a:off x="4283265" y="4124990"/>
            <a:ext cx="951726" cy="777827"/>
            <a:chOff x="5861063" y="1817291"/>
            <a:chExt cx="1833644" cy="1498600"/>
          </a:xfrm>
        </p:grpSpPr>
        <p:sp>
          <p:nvSpPr>
            <p:cNvPr id="579" name="Snip Same Side Corner Rectangle 578"/>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580" name="Group 171"/>
            <p:cNvGrpSpPr/>
            <p:nvPr/>
          </p:nvGrpSpPr>
          <p:grpSpPr>
            <a:xfrm>
              <a:off x="7378713" y="2051490"/>
              <a:ext cx="315994" cy="1000876"/>
              <a:chOff x="2406650" y="3637799"/>
              <a:chExt cx="315994" cy="1000876"/>
            </a:xfrm>
          </p:grpSpPr>
          <p:grpSp>
            <p:nvGrpSpPr>
              <p:cNvPr id="625" name="Group 157"/>
              <p:cNvGrpSpPr/>
              <p:nvPr/>
            </p:nvGrpSpPr>
            <p:grpSpPr>
              <a:xfrm>
                <a:off x="2406650" y="3637799"/>
                <a:ext cx="315994" cy="184901"/>
                <a:chOff x="2400300" y="3637799"/>
                <a:chExt cx="315994" cy="184901"/>
              </a:xfrm>
            </p:grpSpPr>
            <p:sp>
              <p:nvSpPr>
                <p:cNvPr id="641" name="Rectangle 64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2" name="Block Arc 64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26" name="Group 158"/>
              <p:cNvGrpSpPr/>
              <p:nvPr/>
            </p:nvGrpSpPr>
            <p:grpSpPr>
              <a:xfrm>
                <a:off x="2406650" y="3842513"/>
                <a:ext cx="252127" cy="115702"/>
                <a:chOff x="2400300" y="3840348"/>
                <a:chExt cx="252127" cy="115702"/>
              </a:xfrm>
            </p:grpSpPr>
            <p:sp>
              <p:nvSpPr>
                <p:cNvPr id="639" name="Rectangle 63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40" name="Oval 63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27" name="Group 159"/>
              <p:cNvGrpSpPr/>
              <p:nvPr/>
            </p:nvGrpSpPr>
            <p:grpSpPr>
              <a:xfrm>
                <a:off x="2406650" y="3978028"/>
                <a:ext cx="315994" cy="184901"/>
                <a:chOff x="2400300" y="3637799"/>
                <a:chExt cx="315994" cy="184901"/>
              </a:xfrm>
            </p:grpSpPr>
            <p:sp>
              <p:nvSpPr>
                <p:cNvPr id="637" name="Rectangle 63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8" name="Block Arc 63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28" name="Group 162"/>
              <p:cNvGrpSpPr/>
              <p:nvPr/>
            </p:nvGrpSpPr>
            <p:grpSpPr>
              <a:xfrm>
                <a:off x="2406650" y="4182742"/>
                <a:ext cx="252127" cy="115702"/>
                <a:chOff x="2400300" y="3840348"/>
                <a:chExt cx="252127" cy="115702"/>
              </a:xfrm>
            </p:grpSpPr>
            <p:sp>
              <p:nvSpPr>
                <p:cNvPr id="635" name="Rectangle 63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6" name="Oval 63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29" name="Group 165"/>
              <p:cNvGrpSpPr/>
              <p:nvPr/>
            </p:nvGrpSpPr>
            <p:grpSpPr>
              <a:xfrm>
                <a:off x="2406650" y="4318257"/>
                <a:ext cx="315994" cy="184901"/>
                <a:chOff x="2400300" y="3637799"/>
                <a:chExt cx="315994" cy="184901"/>
              </a:xfrm>
            </p:grpSpPr>
            <p:sp>
              <p:nvSpPr>
                <p:cNvPr id="633" name="Rectangle 63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4" name="Block Arc 63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30" name="Group 168"/>
              <p:cNvGrpSpPr/>
              <p:nvPr/>
            </p:nvGrpSpPr>
            <p:grpSpPr>
              <a:xfrm>
                <a:off x="2406650" y="4522973"/>
                <a:ext cx="252127" cy="115702"/>
                <a:chOff x="2400300" y="3840348"/>
                <a:chExt cx="252127" cy="115702"/>
              </a:xfrm>
            </p:grpSpPr>
            <p:sp>
              <p:nvSpPr>
                <p:cNvPr id="631" name="Rectangle 63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32" name="Oval 63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581" name="Group 172"/>
            <p:cNvGrpSpPr/>
            <p:nvPr/>
          </p:nvGrpSpPr>
          <p:grpSpPr>
            <a:xfrm flipH="1">
              <a:off x="5861063" y="2052241"/>
              <a:ext cx="315994" cy="1000876"/>
              <a:chOff x="2406650" y="3637799"/>
              <a:chExt cx="315994" cy="1000876"/>
            </a:xfrm>
          </p:grpSpPr>
          <p:grpSp>
            <p:nvGrpSpPr>
              <p:cNvPr id="607" name="Group 157"/>
              <p:cNvGrpSpPr/>
              <p:nvPr/>
            </p:nvGrpSpPr>
            <p:grpSpPr>
              <a:xfrm>
                <a:off x="2406650" y="3637799"/>
                <a:ext cx="315994" cy="184901"/>
                <a:chOff x="2400300" y="3637799"/>
                <a:chExt cx="315994" cy="184901"/>
              </a:xfrm>
            </p:grpSpPr>
            <p:sp>
              <p:nvSpPr>
                <p:cNvPr id="623" name="Rectangle 62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4" name="Block Arc 62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08" name="Group 158"/>
              <p:cNvGrpSpPr/>
              <p:nvPr/>
            </p:nvGrpSpPr>
            <p:grpSpPr>
              <a:xfrm>
                <a:off x="2406650" y="3842513"/>
                <a:ext cx="252127" cy="115702"/>
                <a:chOff x="2400300" y="3840348"/>
                <a:chExt cx="252127" cy="115702"/>
              </a:xfrm>
            </p:grpSpPr>
            <p:sp>
              <p:nvSpPr>
                <p:cNvPr id="621" name="Rectangle 62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2" name="Oval 62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09" name="Group 159"/>
              <p:cNvGrpSpPr/>
              <p:nvPr/>
            </p:nvGrpSpPr>
            <p:grpSpPr>
              <a:xfrm>
                <a:off x="2406650" y="3978028"/>
                <a:ext cx="315994" cy="184901"/>
                <a:chOff x="2400300" y="3637799"/>
                <a:chExt cx="315994" cy="184901"/>
              </a:xfrm>
            </p:grpSpPr>
            <p:sp>
              <p:nvSpPr>
                <p:cNvPr id="619" name="Rectangle 23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20" name="Block Arc 61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10" name="Group 162"/>
              <p:cNvGrpSpPr/>
              <p:nvPr/>
            </p:nvGrpSpPr>
            <p:grpSpPr>
              <a:xfrm>
                <a:off x="2406650" y="4182742"/>
                <a:ext cx="252127" cy="115702"/>
                <a:chOff x="2400300" y="3840348"/>
                <a:chExt cx="252127" cy="115702"/>
              </a:xfrm>
            </p:grpSpPr>
            <p:sp>
              <p:nvSpPr>
                <p:cNvPr id="617" name="Rectangle 61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18" name="Oval 23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11" name="Group 165"/>
              <p:cNvGrpSpPr/>
              <p:nvPr/>
            </p:nvGrpSpPr>
            <p:grpSpPr>
              <a:xfrm>
                <a:off x="2406650" y="4318257"/>
                <a:ext cx="315994" cy="184901"/>
                <a:chOff x="2400300" y="3637799"/>
                <a:chExt cx="315994" cy="184901"/>
              </a:xfrm>
            </p:grpSpPr>
            <p:sp>
              <p:nvSpPr>
                <p:cNvPr id="615" name="Rectangle 23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16" name="Block Arc 61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12" name="Group 168"/>
              <p:cNvGrpSpPr/>
              <p:nvPr/>
            </p:nvGrpSpPr>
            <p:grpSpPr>
              <a:xfrm>
                <a:off x="2406650" y="4522973"/>
                <a:ext cx="252127" cy="115702"/>
                <a:chOff x="2400300" y="3840348"/>
                <a:chExt cx="252127" cy="115702"/>
              </a:xfrm>
            </p:grpSpPr>
            <p:sp>
              <p:nvSpPr>
                <p:cNvPr id="613" name="Rectangle 61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614" name="Oval 61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582" name="Rectangle 581"/>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583" name="Curved Connector 582"/>
            <p:cNvCxnSpPr>
              <a:stCxn id="595"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4" name="Curved Connector 583"/>
            <p:cNvCxnSpPr>
              <a:stCxn id="596"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5" name="Curved Connector 584"/>
            <p:cNvCxnSpPr>
              <a:stCxn id="601"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6" name="Curved Connector 585"/>
            <p:cNvCxnSpPr>
              <a:stCxn id="597"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7" name="Curved Connector 586"/>
            <p:cNvCxnSpPr>
              <a:endCxn id="598"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8" name="Curved Connector 587"/>
            <p:cNvCxnSpPr>
              <a:endCxn id="599"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89" name="Curved Connector 588"/>
            <p:cNvCxnSpPr>
              <a:endCxn id="600"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90" name="Curved Connector 589"/>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91" name="Curved Connector 590"/>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92" name="Curved Connector 591"/>
            <p:cNvCxnSpPr>
              <a:stCxn id="603"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93" name="Curved Connector 64"/>
            <p:cNvCxnSpPr>
              <a:stCxn id="602"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94" name="Curved Connector 65"/>
            <p:cNvCxnSpPr>
              <a:stCxn id="604"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595" name="Rectangle 594"/>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6" name="Rectangle 595"/>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7" name="Rectangle 596"/>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8" name="Rectangle 597"/>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99" name="Rectangle 598"/>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0" name="Rectangle 599"/>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1" name="Rectangle 600"/>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2" name="Rectangle 601"/>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3" name="Rectangle 602"/>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4" name="Rectangle 603"/>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5" name="Rectangle 82"/>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606" name="Rectangle 83"/>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162" name="Group 259"/>
          <p:cNvGrpSpPr>
            <a:grpSpLocks noChangeAspect="1"/>
          </p:cNvGrpSpPr>
          <p:nvPr/>
        </p:nvGrpSpPr>
        <p:grpSpPr>
          <a:xfrm>
            <a:off x="4716504" y="4540109"/>
            <a:ext cx="1002315" cy="819170"/>
            <a:chOff x="5861063" y="1817291"/>
            <a:chExt cx="1833644" cy="1498600"/>
          </a:xfrm>
        </p:grpSpPr>
        <p:sp>
          <p:nvSpPr>
            <p:cNvPr id="515" name="Snip Same Side Corner Rectangle 260"/>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516" name="Group 171"/>
            <p:cNvGrpSpPr/>
            <p:nvPr/>
          </p:nvGrpSpPr>
          <p:grpSpPr>
            <a:xfrm>
              <a:off x="7378713" y="2051490"/>
              <a:ext cx="315994" cy="1000876"/>
              <a:chOff x="2406650" y="3637799"/>
              <a:chExt cx="315994" cy="1000876"/>
            </a:xfrm>
          </p:grpSpPr>
          <p:grpSp>
            <p:nvGrpSpPr>
              <p:cNvPr id="561" name="Group 157"/>
              <p:cNvGrpSpPr/>
              <p:nvPr/>
            </p:nvGrpSpPr>
            <p:grpSpPr>
              <a:xfrm>
                <a:off x="2406650" y="3637799"/>
                <a:ext cx="315994" cy="184901"/>
                <a:chOff x="2400300" y="3637799"/>
                <a:chExt cx="315994" cy="184901"/>
              </a:xfrm>
            </p:grpSpPr>
            <p:sp>
              <p:nvSpPr>
                <p:cNvPr id="577" name="Rectangle 57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78" name="Block Arc 57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62" name="Group 158"/>
              <p:cNvGrpSpPr/>
              <p:nvPr/>
            </p:nvGrpSpPr>
            <p:grpSpPr>
              <a:xfrm>
                <a:off x="2406650" y="3842513"/>
                <a:ext cx="252127" cy="115702"/>
                <a:chOff x="2400300" y="3840348"/>
                <a:chExt cx="252127" cy="115702"/>
              </a:xfrm>
            </p:grpSpPr>
            <p:sp>
              <p:nvSpPr>
                <p:cNvPr id="575" name="Rectangle 57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76" name="Oval 57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63" name="Group 159"/>
              <p:cNvGrpSpPr/>
              <p:nvPr/>
            </p:nvGrpSpPr>
            <p:grpSpPr>
              <a:xfrm>
                <a:off x="2406650" y="3978028"/>
                <a:ext cx="315994" cy="184901"/>
                <a:chOff x="2400300" y="3637799"/>
                <a:chExt cx="315994" cy="184901"/>
              </a:xfrm>
            </p:grpSpPr>
            <p:sp>
              <p:nvSpPr>
                <p:cNvPr id="573" name="Rectangle 57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74" name="Block Arc 57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64" name="Group 162"/>
              <p:cNvGrpSpPr/>
              <p:nvPr/>
            </p:nvGrpSpPr>
            <p:grpSpPr>
              <a:xfrm>
                <a:off x="2406650" y="4182742"/>
                <a:ext cx="252127" cy="115702"/>
                <a:chOff x="2400300" y="3840348"/>
                <a:chExt cx="252127" cy="115702"/>
              </a:xfrm>
            </p:grpSpPr>
            <p:sp>
              <p:nvSpPr>
                <p:cNvPr id="571" name="Rectangle 57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72" name="Oval 57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65" name="Group 165"/>
              <p:cNvGrpSpPr/>
              <p:nvPr/>
            </p:nvGrpSpPr>
            <p:grpSpPr>
              <a:xfrm>
                <a:off x="2406650" y="4318257"/>
                <a:ext cx="315994" cy="184901"/>
                <a:chOff x="2400300" y="3637799"/>
                <a:chExt cx="315994" cy="184901"/>
              </a:xfrm>
            </p:grpSpPr>
            <p:sp>
              <p:nvSpPr>
                <p:cNvPr id="569" name="Rectangle 56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70" name="Block Arc 56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66" name="Group 168"/>
              <p:cNvGrpSpPr/>
              <p:nvPr/>
            </p:nvGrpSpPr>
            <p:grpSpPr>
              <a:xfrm>
                <a:off x="2406650" y="4522973"/>
                <a:ext cx="252127" cy="115702"/>
                <a:chOff x="2400300" y="3840348"/>
                <a:chExt cx="252127" cy="115702"/>
              </a:xfrm>
            </p:grpSpPr>
            <p:sp>
              <p:nvSpPr>
                <p:cNvPr id="567" name="Rectangle 56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68" name="Oval 56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517" name="Group 172"/>
            <p:cNvGrpSpPr/>
            <p:nvPr/>
          </p:nvGrpSpPr>
          <p:grpSpPr>
            <a:xfrm flipH="1">
              <a:off x="5861063" y="2052241"/>
              <a:ext cx="315994" cy="1000876"/>
              <a:chOff x="2406650" y="3637799"/>
              <a:chExt cx="315994" cy="1000876"/>
            </a:xfrm>
          </p:grpSpPr>
          <p:grpSp>
            <p:nvGrpSpPr>
              <p:cNvPr id="543" name="Group 157"/>
              <p:cNvGrpSpPr/>
              <p:nvPr/>
            </p:nvGrpSpPr>
            <p:grpSpPr>
              <a:xfrm>
                <a:off x="2406650" y="3637799"/>
                <a:ext cx="315994" cy="184901"/>
                <a:chOff x="2400300" y="3637799"/>
                <a:chExt cx="315994" cy="184901"/>
              </a:xfrm>
            </p:grpSpPr>
            <p:sp>
              <p:nvSpPr>
                <p:cNvPr id="559" name="Rectangle 55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60" name="Block Arc 55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4" name="Group 158"/>
              <p:cNvGrpSpPr/>
              <p:nvPr/>
            </p:nvGrpSpPr>
            <p:grpSpPr>
              <a:xfrm>
                <a:off x="2406650" y="3842513"/>
                <a:ext cx="252127" cy="115702"/>
                <a:chOff x="2400300" y="3840348"/>
                <a:chExt cx="252127" cy="115702"/>
              </a:xfrm>
            </p:grpSpPr>
            <p:sp>
              <p:nvSpPr>
                <p:cNvPr id="557" name="Rectangle 55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8" name="Oval 55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5" name="Group 159"/>
              <p:cNvGrpSpPr/>
              <p:nvPr/>
            </p:nvGrpSpPr>
            <p:grpSpPr>
              <a:xfrm>
                <a:off x="2406650" y="3978028"/>
                <a:ext cx="315994" cy="184901"/>
                <a:chOff x="2400300" y="3637799"/>
                <a:chExt cx="315994" cy="184901"/>
              </a:xfrm>
            </p:grpSpPr>
            <p:sp>
              <p:nvSpPr>
                <p:cNvPr id="555" name="Rectangle 55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6" name="Block Arc 55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6" name="Group 162"/>
              <p:cNvGrpSpPr/>
              <p:nvPr/>
            </p:nvGrpSpPr>
            <p:grpSpPr>
              <a:xfrm>
                <a:off x="2406650" y="4182742"/>
                <a:ext cx="252127" cy="115702"/>
                <a:chOff x="2400300" y="3840348"/>
                <a:chExt cx="252127" cy="115702"/>
              </a:xfrm>
            </p:grpSpPr>
            <p:sp>
              <p:nvSpPr>
                <p:cNvPr id="553" name="Rectangle 29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4" name="Oval 55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7" name="Group 165"/>
              <p:cNvGrpSpPr/>
              <p:nvPr/>
            </p:nvGrpSpPr>
            <p:grpSpPr>
              <a:xfrm>
                <a:off x="2406650" y="4318257"/>
                <a:ext cx="315994" cy="184901"/>
                <a:chOff x="2400300" y="3637799"/>
                <a:chExt cx="315994" cy="184901"/>
              </a:xfrm>
            </p:grpSpPr>
            <p:sp>
              <p:nvSpPr>
                <p:cNvPr id="551" name="Rectangle 55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2" name="Block Arc 29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8" name="Group 168"/>
              <p:cNvGrpSpPr/>
              <p:nvPr/>
            </p:nvGrpSpPr>
            <p:grpSpPr>
              <a:xfrm>
                <a:off x="2406650" y="4522973"/>
                <a:ext cx="252127" cy="115702"/>
                <a:chOff x="2400300" y="3840348"/>
                <a:chExt cx="252127" cy="115702"/>
              </a:xfrm>
            </p:grpSpPr>
            <p:sp>
              <p:nvSpPr>
                <p:cNvPr id="549" name="Rectangle 54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50" name="Oval 54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518" name="Rectangle 263"/>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519" name="Curved Connector 264"/>
            <p:cNvCxnSpPr>
              <a:stCxn id="531"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0" name="Curved Connector 265"/>
            <p:cNvCxnSpPr>
              <a:stCxn id="532"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1" name="Curved Connector 520"/>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2" name="Curved Connector 52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3" name="Curved Connector 522"/>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4" name="Curved Connector 523"/>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5" name="Curved Connector 524"/>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6" name="Curved Connector 525"/>
            <p:cNvCxnSpPr>
              <a:stCxn id="541"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7" name="Curved Connector 526"/>
            <p:cNvCxnSpPr>
              <a:stCxn id="542"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8" name="Curved Connector 527"/>
            <p:cNvCxnSpPr>
              <a:stCxn id="539"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29" name="Curved Connector 528"/>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530" name="Curved Connector 529"/>
            <p:cNvCxnSpPr>
              <a:stCxn id="540"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531" name="Rectangle 530"/>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2" name="Rectangle 531"/>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3" name="Rectangle 278"/>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4" name="Rectangle 279"/>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5" name="Rectangle 280"/>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6" name="Rectangle 281"/>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7" name="Rectangle 282"/>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8" name="Rectangle 283"/>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39" name="Rectangle 538"/>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40" name="Rectangle 539"/>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41" name="Rectangle 540"/>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542" name="Rectangle 541"/>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163" name="Group 324"/>
          <p:cNvGrpSpPr>
            <a:grpSpLocks noChangeAspect="1"/>
          </p:cNvGrpSpPr>
          <p:nvPr/>
        </p:nvGrpSpPr>
        <p:grpSpPr>
          <a:xfrm>
            <a:off x="4250451" y="4985206"/>
            <a:ext cx="1052900" cy="860513"/>
            <a:chOff x="5861063" y="1817291"/>
            <a:chExt cx="1833644" cy="1498600"/>
          </a:xfrm>
        </p:grpSpPr>
        <p:sp>
          <p:nvSpPr>
            <p:cNvPr id="451" name="Snip Same Side Corner Rectangle 450"/>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452" name="Group 171"/>
            <p:cNvGrpSpPr/>
            <p:nvPr/>
          </p:nvGrpSpPr>
          <p:grpSpPr>
            <a:xfrm>
              <a:off x="7378713" y="2051490"/>
              <a:ext cx="315994" cy="1000876"/>
              <a:chOff x="2406650" y="3637799"/>
              <a:chExt cx="315994" cy="1000876"/>
            </a:xfrm>
          </p:grpSpPr>
          <p:grpSp>
            <p:nvGrpSpPr>
              <p:cNvPr id="497" name="Group 157"/>
              <p:cNvGrpSpPr/>
              <p:nvPr/>
            </p:nvGrpSpPr>
            <p:grpSpPr>
              <a:xfrm>
                <a:off x="2406650" y="3637799"/>
                <a:ext cx="315994" cy="184901"/>
                <a:chOff x="2400300" y="3637799"/>
                <a:chExt cx="315994" cy="184901"/>
              </a:xfrm>
            </p:grpSpPr>
            <p:sp>
              <p:nvSpPr>
                <p:cNvPr id="513" name="Rectangle 51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14" name="Block Arc 51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98" name="Group 158"/>
              <p:cNvGrpSpPr/>
              <p:nvPr/>
            </p:nvGrpSpPr>
            <p:grpSpPr>
              <a:xfrm>
                <a:off x="2406650" y="3842513"/>
                <a:ext cx="252127" cy="115702"/>
                <a:chOff x="2400300" y="3840348"/>
                <a:chExt cx="252127" cy="115702"/>
              </a:xfrm>
            </p:grpSpPr>
            <p:sp>
              <p:nvSpPr>
                <p:cNvPr id="511" name="Rectangle 51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12" name="Oval 51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99" name="Group 159"/>
              <p:cNvGrpSpPr/>
              <p:nvPr/>
            </p:nvGrpSpPr>
            <p:grpSpPr>
              <a:xfrm>
                <a:off x="2406650" y="3978028"/>
                <a:ext cx="315994" cy="184901"/>
                <a:chOff x="2400300" y="3637799"/>
                <a:chExt cx="315994" cy="184901"/>
              </a:xfrm>
            </p:grpSpPr>
            <p:sp>
              <p:nvSpPr>
                <p:cNvPr id="509" name="Rectangle 50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10" name="Block Arc 50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0" name="Group 162"/>
              <p:cNvGrpSpPr/>
              <p:nvPr/>
            </p:nvGrpSpPr>
            <p:grpSpPr>
              <a:xfrm>
                <a:off x="2406650" y="4182742"/>
                <a:ext cx="252127" cy="115702"/>
                <a:chOff x="2400300" y="3840348"/>
                <a:chExt cx="252127" cy="115702"/>
              </a:xfrm>
            </p:grpSpPr>
            <p:sp>
              <p:nvSpPr>
                <p:cNvPr id="507" name="Rectangle 50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08" name="Oval 50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1" name="Group 165"/>
              <p:cNvGrpSpPr/>
              <p:nvPr/>
            </p:nvGrpSpPr>
            <p:grpSpPr>
              <a:xfrm>
                <a:off x="2406650" y="4318257"/>
                <a:ext cx="315994" cy="184901"/>
                <a:chOff x="2400300" y="3637799"/>
                <a:chExt cx="315994" cy="184901"/>
              </a:xfrm>
            </p:grpSpPr>
            <p:sp>
              <p:nvSpPr>
                <p:cNvPr id="505" name="Rectangle 50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06" name="Block Arc 50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2" name="Group 168"/>
              <p:cNvGrpSpPr/>
              <p:nvPr/>
            </p:nvGrpSpPr>
            <p:grpSpPr>
              <a:xfrm>
                <a:off x="2406650" y="4522973"/>
                <a:ext cx="252127" cy="115702"/>
                <a:chOff x="2400300" y="3840348"/>
                <a:chExt cx="252127" cy="115702"/>
              </a:xfrm>
            </p:grpSpPr>
            <p:sp>
              <p:nvSpPr>
                <p:cNvPr id="503" name="Rectangle 50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504" name="Oval 50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53" name="Group 172"/>
            <p:cNvGrpSpPr/>
            <p:nvPr/>
          </p:nvGrpSpPr>
          <p:grpSpPr>
            <a:xfrm flipH="1">
              <a:off x="5861063" y="2052241"/>
              <a:ext cx="315994" cy="1000876"/>
              <a:chOff x="2406650" y="3637799"/>
              <a:chExt cx="315994" cy="1000876"/>
            </a:xfrm>
          </p:grpSpPr>
          <p:grpSp>
            <p:nvGrpSpPr>
              <p:cNvPr id="479" name="Group 157"/>
              <p:cNvGrpSpPr/>
              <p:nvPr/>
            </p:nvGrpSpPr>
            <p:grpSpPr>
              <a:xfrm>
                <a:off x="2406650" y="3637799"/>
                <a:ext cx="315994" cy="184901"/>
                <a:chOff x="2400300" y="3637799"/>
                <a:chExt cx="315994" cy="184901"/>
              </a:xfrm>
            </p:grpSpPr>
            <p:sp>
              <p:nvSpPr>
                <p:cNvPr id="495" name="Rectangle 49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96" name="Block Arc 49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0" name="Group 158"/>
              <p:cNvGrpSpPr/>
              <p:nvPr/>
            </p:nvGrpSpPr>
            <p:grpSpPr>
              <a:xfrm>
                <a:off x="2406650" y="3842513"/>
                <a:ext cx="252127" cy="115702"/>
                <a:chOff x="2400300" y="3840348"/>
                <a:chExt cx="252127" cy="115702"/>
              </a:xfrm>
            </p:grpSpPr>
            <p:sp>
              <p:nvSpPr>
                <p:cNvPr id="493" name="Rectangle 49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94" name="Oval 49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1" name="Group 159"/>
              <p:cNvGrpSpPr/>
              <p:nvPr/>
            </p:nvGrpSpPr>
            <p:grpSpPr>
              <a:xfrm>
                <a:off x="2406650" y="3978028"/>
                <a:ext cx="315994" cy="184901"/>
                <a:chOff x="2400300" y="3637799"/>
                <a:chExt cx="315994" cy="184901"/>
              </a:xfrm>
            </p:grpSpPr>
            <p:sp>
              <p:nvSpPr>
                <p:cNvPr id="491" name="Rectangle 49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92" name="Block Arc 49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2" name="Group 162"/>
              <p:cNvGrpSpPr/>
              <p:nvPr/>
            </p:nvGrpSpPr>
            <p:grpSpPr>
              <a:xfrm>
                <a:off x="2406650" y="4182742"/>
                <a:ext cx="252127" cy="115702"/>
                <a:chOff x="2400300" y="3840348"/>
                <a:chExt cx="252127" cy="115702"/>
              </a:xfrm>
            </p:grpSpPr>
            <p:sp>
              <p:nvSpPr>
                <p:cNvPr id="489" name="Rectangle 48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90" name="Oval 48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3" name="Group 165"/>
              <p:cNvGrpSpPr/>
              <p:nvPr/>
            </p:nvGrpSpPr>
            <p:grpSpPr>
              <a:xfrm>
                <a:off x="2406650" y="4318257"/>
                <a:ext cx="315994" cy="184901"/>
                <a:chOff x="2400300" y="3637799"/>
                <a:chExt cx="315994" cy="184901"/>
              </a:xfrm>
            </p:grpSpPr>
            <p:sp>
              <p:nvSpPr>
                <p:cNvPr id="487" name="Rectangle 48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8" name="Block Arc 48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4" name="Group 168"/>
              <p:cNvGrpSpPr/>
              <p:nvPr/>
            </p:nvGrpSpPr>
            <p:grpSpPr>
              <a:xfrm>
                <a:off x="2406650" y="4522973"/>
                <a:ext cx="252127" cy="115702"/>
                <a:chOff x="2400300" y="3840348"/>
                <a:chExt cx="252127" cy="115702"/>
              </a:xfrm>
            </p:grpSpPr>
            <p:sp>
              <p:nvSpPr>
                <p:cNvPr id="485" name="Rectangle 48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sp>
              <p:nvSpPr>
                <p:cNvPr id="486" name="Oval 48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454" name="Rectangle 453"/>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cxnSp>
          <p:nvCxnSpPr>
            <p:cNvPr id="455" name="Curved Connector 454"/>
            <p:cNvCxnSpPr>
              <a:stCxn id="46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56" name="Curved Connector 455"/>
            <p:cNvCxnSpPr>
              <a:stCxn id="46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57" name="Curved Connector 456"/>
            <p:cNvCxnSpPr>
              <a:stCxn id="47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58" name="Curved Connector 457"/>
            <p:cNvCxnSpPr>
              <a:stCxn id="46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59" name="Curved Connector 458"/>
            <p:cNvCxnSpPr>
              <a:endCxn id="47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0" name="Curved Connector 459"/>
            <p:cNvCxnSpPr>
              <a:endCxn id="47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1" name="Curved Connector 460"/>
            <p:cNvCxnSpPr>
              <a:endCxn id="47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2" name="Curved Connector 461"/>
            <p:cNvCxnSpPr>
              <a:stCxn id="47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3" name="Curved Connector 462"/>
            <p:cNvCxnSpPr>
              <a:stCxn id="47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4" name="Curved Connector 463"/>
            <p:cNvCxnSpPr>
              <a:stCxn id="47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5" name="Curved Connector 464"/>
            <p:cNvCxnSpPr>
              <a:stCxn id="47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66" name="Curved Connector 465"/>
            <p:cNvCxnSpPr>
              <a:stCxn id="47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467" name="Rectangle 466"/>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68" name="Rectangle 467"/>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69" name="Rectangle 468"/>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0" name="Rectangle 469"/>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1" name="Rectangle 470"/>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2" name="Rectangle 471"/>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3" name="Rectangle 472"/>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4" name="Rectangle 473"/>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5" name="Rectangle 474"/>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6" name="Rectangle 475"/>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7" name="Rectangle 476"/>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sp>
          <p:nvSpPr>
            <p:cNvPr id="478" name="Rectangle 477"/>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charset="0"/>
                <a:ea typeface="ＭＳ Ｐゴシック" pitchFamily="1" charset="-128"/>
                <a:cs typeface="+mn-cs"/>
              </a:endParaRPr>
            </a:p>
          </p:txBody>
        </p:sp>
      </p:grpSp>
      <p:grpSp>
        <p:nvGrpSpPr>
          <p:cNvPr id="709" name="Group 708"/>
          <p:cNvGrpSpPr/>
          <p:nvPr/>
        </p:nvGrpSpPr>
        <p:grpSpPr>
          <a:xfrm>
            <a:off x="2568191" y="4044885"/>
            <a:ext cx="1071076" cy="860076"/>
            <a:chOff x="3524408" y="2074689"/>
            <a:chExt cx="1440000" cy="1497839"/>
          </a:xfrm>
        </p:grpSpPr>
        <p:sp>
          <p:nvSpPr>
            <p:cNvPr id="164" name="Rectangle 11"/>
            <p:cNvSpPr>
              <a:spLocks noChangeArrowheads="1"/>
            </p:cNvSpPr>
            <p:nvPr/>
          </p:nvSpPr>
          <p:spPr bwMode="gray">
            <a:xfrm>
              <a:off x="3524408" y="2074689"/>
              <a:ext cx="1440000" cy="149783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FFFFFF"/>
                  </a:solidFill>
                  <a:effectLst/>
                  <a:uLnTx/>
                  <a:uFillTx/>
                  <a:latin typeface="Arial Narrow"/>
                  <a:ea typeface="+mn-ea"/>
                  <a:cs typeface="Arial Narrow"/>
                </a:rPr>
                <a:t> SW Utility Library</a:t>
              </a:r>
            </a:p>
          </p:txBody>
        </p:sp>
        <p:sp>
          <p:nvSpPr>
            <p:cNvPr id="165" name="Rectangle 164"/>
            <p:cNvSpPr/>
            <p:nvPr/>
          </p:nvSpPr>
          <p:spPr>
            <a:xfrm>
              <a:off x="3722450" y="241437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66" name="Rectangle 165"/>
            <p:cNvSpPr/>
            <p:nvPr/>
          </p:nvSpPr>
          <p:spPr>
            <a:xfrm>
              <a:off x="3722450" y="2587947"/>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67" name="Rectangle 166"/>
            <p:cNvSpPr/>
            <p:nvPr/>
          </p:nvSpPr>
          <p:spPr>
            <a:xfrm>
              <a:off x="3722450" y="2761515"/>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68" name="Rectangle 167"/>
            <p:cNvSpPr/>
            <p:nvPr/>
          </p:nvSpPr>
          <p:spPr>
            <a:xfrm>
              <a:off x="3722450" y="2935083"/>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69" name="Rectangle 168"/>
            <p:cNvSpPr/>
            <p:nvPr/>
          </p:nvSpPr>
          <p:spPr>
            <a:xfrm>
              <a:off x="3722450" y="3108651"/>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0" name="Rectangle 169"/>
            <p:cNvSpPr/>
            <p:nvPr/>
          </p:nvSpPr>
          <p:spPr>
            <a:xfrm>
              <a:off x="3722450" y="328221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1" name="Rectangle 170"/>
            <p:cNvSpPr/>
            <p:nvPr/>
          </p:nvSpPr>
          <p:spPr>
            <a:xfrm>
              <a:off x="4324602" y="240801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2" name="Rectangle 171"/>
            <p:cNvSpPr/>
            <p:nvPr/>
          </p:nvSpPr>
          <p:spPr>
            <a:xfrm>
              <a:off x="4324602" y="2581587"/>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3" name="Rectangle 172"/>
            <p:cNvSpPr/>
            <p:nvPr/>
          </p:nvSpPr>
          <p:spPr>
            <a:xfrm>
              <a:off x="4324602" y="2755155"/>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4" name="Rectangle 173"/>
            <p:cNvSpPr/>
            <p:nvPr/>
          </p:nvSpPr>
          <p:spPr>
            <a:xfrm>
              <a:off x="4324602" y="2928723"/>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5" name="Rectangle 174"/>
            <p:cNvSpPr/>
            <p:nvPr/>
          </p:nvSpPr>
          <p:spPr>
            <a:xfrm>
              <a:off x="4324602" y="3102291"/>
              <a:ext cx="413957" cy="127568"/>
            </a:xfrm>
            <a:prstGeom prst="rect">
              <a:avLst/>
            </a:prstGeom>
            <a:solidFill>
              <a:srgbClr val="68C8C6"/>
            </a:solidFill>
            <a:ln w="127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6" name="Rectangle 175"/>
            <p:cNvSpPr/>
            <p:nvPr/>
          </p:nvSpPr>
          <p:spPr>
            <a:xfrm>
              <a:off x="4324602" y="3275859"/>
              <a:ext cx="413957" cy="127568"/>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77" name="Rectangle 176"/>
          <p:cNvSpPr/>
          <p:nvPr/>
        </p:nvSpPr>
        <p:spPr>
          <a:xfrm>
            <a:off x="4662477" y="5169605"/>
            <a:ext cx="237699" cy="73251"/>
          </a:xfrm>
          <a:prstGeom prst="rect">
            <a:avLst/>
          </a:prstGeom>
          <a:solidFill>
            <a:srgbClr val="68C8C6"/>
          </a:solid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8" name="Rectangle 177"/>
          <p:cNvSpPr/>
          <p:nvPr/>
        </p:nvSpPr>
        <p:spPr>
          <a:xfrm>
            <a:off x="5110588" y="4784914"/>
            <a:ext cx="237699" cy="73251"/>
          </a:xfrm>
          <a:prstGeom prst="rect">
            <a:avLst/>
          </a:prstGeom>
          <a:solidFill>
            <a:srgbClr val="68C8C6"/>
          </a:solidFill>
          <a:ln w="12700" cap="flat" cmpd="sng" algn="ctr">
            <a:solidFill>
              <a:srgbClr val="FFFF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79" name="Rectangle 178"/>
          <p:cNvSpPr/>
          <p:nvPr/>
        </p:nvSpPr>
        <p:spPr>
          <a:xfrm>
            <a:off x="4655698" y="4510166"/>
            <a:ext cx="237699" cy="73251"/>
          </a:xfrm>
          <a:prstGeom prst="rect">
            <a:avLst/>
          </a:prstGeom>
          <a:solidFill>
            <a:srgbClr val="68C8C6"/>
          </a:solid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180" name="Curved Connector 179"/>
          <p:cNvCxnSpPr>
            <a:stCxn id="175" idx="3"/>
            <a:endCxn id="179" idx="1"/>
          </p:cNvCxnSpPr>
          <p:nvPr/>
        </p:nvCxnSpPr>
        <p:spPr>
          <a:xfrm flipV="1">
            <a:off x="3471281" y="4546792"/>
            <a:ext cx="1184417" cy="124781"/>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181" name="Curved Connector 407"/>
          <p:cNvCxnSpPr>
            <a:stCxn id="175" idx="3"/>
            <a:endCxn id="178" idx="1"/>
          </p:cNvCxnSpPr>
          <p:nvPr/>
        </p:nvCxnSpPr>
        <p:spPr>
          <a:xfrm>
            <a:off x="3471280" y="4671572"/>
            <a:ext cx="1639308" cy="149967"/>
          </a:xfrm>
          <a:prstGeom prst="curvedConnector3">
            <a:avLst>
              <a:gd name="adj1" fmla="val 50000"/>
            </a:avLst>
          </a:prstGeom>
          <a:ln w="38100" cap="flat" cmpd="sng" algn="ctr">
            <a:solidFill>
              <a:srgbClr val="FFFF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182" name="Curved Connector 407"/>
          <p:cNvCxnSpPr>
            <a:stCxn id="175" idx="3"/>
            <a:endCxn id="177" idx="0"/>
          </p:cNvCxnSpPr>
          <p:nvPr/>
        </p:nvCxnSpPr>
        <p:spPr>
          <a:xfrm>
            <a:off x="3471280" y="4671572"/>
            <a:ext cx="1310046" cy="498032"/>
          </a:xfrm>
          <a:prstGeom prst="curvedConnector2">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grpSp>
        <p:nvGrpSpPr>
          <p:cNvPr id="158" name="Group 694"/>
          <p:cNvGrpSpPr>
            <a:grpSpLocks noChangeAspect="1"/>
          </p:cNvGrpSpPr>
          <p:nvPr/>
        </p:nvGrpSpPr>
        <p:grpSpPr>
          <a:xfrm>
            <a:off x="6614566" y="4764745"/>
            <a:ext cx="928610" cy="817885"/>
            <a:chOff x="1672900" y="2016870"/>
            <a:chExt cx="1328375" cy="1169982"/>
          </a:xfrm>
        </p:grpSpPr>
        <p:grpSp>
          <p:nvGrpSpPr>
            <p:cNvPr id="643" name="Group 559"/>
            <p:cNvGrpSpPr>
              <a:grpSpLocks noChangeAspect="1"/>
            </p:cNvGrpSpPr>
            <p:nvPr/>
          </p:nvGrpSpPr>
          <p:grpSpPr>
            <a:xfrm>
              <a:off x="1672900" y="2063013"/>
              <a:ext cx="1328375" cy="1085656"/>
              <a:chOff x="5861063" y="1817291"/>
              <a:chExt cx="1833644" cy="1498600"/>
            </a:xfrm>
          </p:grpSpPr>
          <p:sp>
            <p:nvSpPr>
              <p:cNvPr id="645" name="Snip Same Side Corner Rectangle 644"/>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Arial Narrow"/>
                  <a:ea typeface="+mn-ea"/>
                  <a:cs typeface="Arial Narrow"/>
                </a:endParaRPr>
              </a:p>
            </p:txBody>
          </p:sp>
          <p:grpSp>
            <p:nvGrpSpPr>
              <p:cNvPr id="646" name="Group 171"/>
              <p:cNvGrpSpPr/>
              <p:nvPr/>
            </p:nvGrpSpPr>
            <p:grpSpPr>
              <a:xfrm>
                <a:off x="7378713" y="2051490"/>
                <a:ext cx="315994" cy="1000876"/>
                <a:chOff x="2406650" y="3637799"/>
                <a:chExt cx="315994" cy="1000876"/>
              </a:xfrm>
            </p:grpSpPr>
            <p:grpSp>
              <p:nvGrpSpPr>
                <p:cNvPr id="691" name="Group 157"/>
                <p:cNvGrpSpPr/>
                <p:nvPr/>
              </p:nvGrpSpPr>
              <p:grpSpPr>
                <a:xfrm>
                  <a:off x="2406650" y="3637799"/>
                  <a:ext cx="315994" cy="184901"/>
                  <a:chOff x="2400300" y="3637799"/>
                  <a:chExt cx="315994" cy="184901"/>
                </a:xfrm>
              </p:grpSpPr>
              <p:sp>
                <p:nvSpPr>
                  <p:cNvPr id="707" name="Rectangle 70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8" name="Block Arc 70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92" name="Group 158"/>
                <p:cNvGrpSpPr/>
                <p:nvPr/>
              </p:nvGrpSpPr>
              <p:grpSpPr>
                <a:xfrm>
                  <a:off x="2406650" y="3842513"/>
                  <a:ext cx="252127" cy="115702"/>
                  <a:chOff x="2400300" y="3840348"/>
                  <a:chExt cx="252127" cy="115702"/>
                </a:xfrm>
              </p:grpSpPr>
              <p:sp>
                <p:nvSpPr>
                  <p:cNvPr id="705" name="Rectangle 70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6" name="Oval 70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93" name="Group 159"/>
                <p:cNvGrpSpPr/>
                <p:nvPr/>
              </p:nvGrpSpPr>
              <p:grpSpPr>
                <a:xfrm>
                  <a:off x="2406650" y="3978028"/>
                  <a:ext cx="315994" cy="184901"/>
                  <a:chOff x="2400300" y="3637799"/>
                  <a:chExt cx="315994" cy="184901"/>
                </a:xfrm>
              </p:grpSpPr>
              <p:sp>
                <p:nvSpPr>
                  <p:cNvPr id="703" name="Rectangle 70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4" name="Block Arc 70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94" name="Group 162"/>
                <p:cNvGrpSpPr/>
                <p:nvPr/>
              </p:nvGrpSpPr>
              <p:grpSpPr>
                <a:xfrm>
                  <a:off x="2406650" y="4182742"/>
                  <a:ext cx="252127" cy="115702"/>
                  <a:chOff x="2400300" y="3840348"/>
                  <a:chExt cx="252127" cy="115702"/>
                </a:xfrm>
              </p:grpSpPr>
              <p:sp>
                <p:nvSpPr>
                  <p:cNvPr id="701" name="Rectangle 70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2" name="Oval 70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95" name="Group 165"/>
                <p:cNvGrpSpPr/>
                <p:nvPr/>
              </p:nvGrpSpPr>
              <p:grpSpPr>
                <a:xfrm>
                  <a:off x="2406650" y="4318257"/>
                  <a:ext cx="315994" cy="184901"/>
                  <a:chOff x="2400300" y="3637799"/>
                  <a:chExt cx="315994" cy="184901"/>
                </a:xfrm>
              </p:grpSpPr>
              <p:sp>
                <p:nvSpPr>
                  <p:cNvPr id="699" name="Rectangle 69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0" name="Block Arc 69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96" name="Group 168"/>
                <p:cNvGrpSpPr/>
                <p:nvPr/>
              </p:nvGrpSpPr>
              <p:grpSpPr>
                <a:xfrm>
                  <a:off x="2406650" y="4522973"/>
                  <a:ext cx="252127" cy="115702"/>
                  <a:chOff x="2400300" y="3840348"/>
                  <a:chExt cx="252127" cy="115702"/>
                </a:xfrm>
              </p:grpSpPr>
              <p:sp>
                <p:nvSpPr>
                  <p:cNvPr id="697" name="Rectangle 69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98" name="Oval 69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647" name="Group 172"/>
              <p:cNvGrpSpPr/>
              <p:nvPr/>
            </p:nvGrpSpPr>
            <p:grpSpPr>
              <a:xfrm flipH="1">
                <a:off x="5861063" y="2052241"/>
                <a:ext cx="315994" cy="1000876"/>
                <a:chOff x="2406650" y="3637799"/>
                <a:chExt cx="315994" cy="1000876"/>
              </a:xfrm>
            </p:grpSpPr>
            <p:grpSp>
              <p:nvGrpSpPr>
                <p:cNvPr id="673" name="Group 157"/>
                <p:cNvGrpSpPr/>
                <p:nvPr/>
              </p:nvGrpSpPr>
              <p:grpSpPr>
                <a:xfrm>
                  <a:off x="2406650" y="3637799"/>
                  <a:ext cx="315994" cy="184901"/>
                  <a:chOff x="2400300" y="3637799"/>
                  <a:chExt cx="315994" cy="184901"/>
                </a:xfrm>
              </p:grpSpPr>
              <p:sp>
                <p:nvSpPr>
                  <p:cNvPr id="689" name="Rectangle 68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90" name="Block Arc 68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74" name="Group 158"/>
                <p:cNvGrpSpPr/>
                <p:nvPr/>
              </p:nvGrpSpPr>
              <p:grpSpPr>
                <a:xfrm>
                  <a:off x="2406650" y="3842513"/>
                  <a:ext cx="252127" cy="115702"/>
                  <a:chOff x="2400300" y="3840348"/>
                  <a:chExt cx="252127" cy="115702"/>
                </a:xfrm>
              </p:grpSpPr>
              <p:sp>
                <p:nvSpPr>
                  <p:cNvPr id="687" name="Rectangle 68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88" name="Oval 68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75" name="Group 159"/>
                <p:cNvGrpSpPr/>
                <p:nvPr/>
              </p:nvGrpSpPr>
              <p:grpSpPr>
                <a:xfrm>
                  <a:off x="2406650" y="3978028"/>
                  <a:ext cx="315994" cy="184901"/>
                  <a:chOff x="2400300" y="3637799"/>
                  <a:chExt cx="315994" cy="184901"/>
                </a:xfrm>
              </p:grpSpPr>
              <p:sp>
                <p:nvSpPr>
                  <p:cNvPr id="685" name="Rectangle 68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86" name="Block Arc 68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76" name="Group 162"/>
                <p:cNvGrpSpPr/>
                <p:nvPr/>
              </p:nvGrpSpPr>
              <p:grpSpPr>
                <a:xfrm>
                  <a:off x="2406650" y="4182742"/>
                  <a:ext cx="252127" cy="115702"/>
                  <a:chOff x="2400300" y="3840348"/>
                  <a:chExt cx="252127" cy="115702"/>
                </a:xfrm>
              </p:grpSpPr>
              <p:sp>
                <p:nvSpPr>
                  <p:cNvPr id="683" name="Rectangle 68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84" name="Oval 68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77" name="Group 165"/>
                <p:cNvGrpSpPr/>
                <p:nvPr/>
              </p:nvGrpSpPr>
              <p:grpSpPr>
                <a:xfrm>
                  <a:off x="2406650" y="4318257"/>
                  <a:ext cx="315994" cy="184901"/>
                  <a:chOff x="2400300" y="3637799"/>
                  <a:chExt cx="315994" cy="184901"/>
                </a:xfrm>
              </p:grpSpPr>
              <p:sp>
                <p:nvSpPr>
                  <p:cNvPr id="681" name="Rectangle 68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82" name="Block Arc 68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678" name="Group 168"/>
                <p:cNvGrpSpPr/>
                <p:nvPr/>
              </p:nvGrpSpPr>
              <p:grpSpPr>
                <a:xfrm>
                  <a:off x="2406650" y="4522973"/>
                  <a:ext cx="252127" cy="115702"/>
                  <a:chOff x="2400300" y="3840348"/>
                  <a:chExt cx="252127" cy="115702"/>
                </a:xfrm>
              </p:grpSpPr>
              <p:sp>
                <p:nvSpPr>
                  <p:cNvPr id="679" name="Rectangle 67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80" name="Oval 67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648" name="Rectangle 647"/>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cxnSp>
            <p:nvCxnSpPr>
              <p:cNvPr id="649" name="Curved Connector 648"/>
              <p:cNvCxnSpPr>
                <a:stCxn id="661"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0" name="Curved Connector 649"/>
              <p:cNvCxnSpPr>
                <a:stCxn id="662"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1" name="Curved Connector 650"/>
              <p:cNvCxnSpPr>
                <a:stCxn id="667"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2" name="Curved Connector 651"/>
              <p:cNvCxnSpPr>
                <a:stCxn id="663"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3" name="Curved Connector 652"/>
              <p:cNvCxnSpPr>
                <a:endCxn id="664"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4" name="Curved Connector 653"/>
              <p:cNvCxnSpPr>
                <a:endCxn id="665"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5" name="Curved Connector 654"/>
              <p:cNvCxnSpPr>
                <a:endCxn id="666"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6" name="Curved Connector 655"/>
              <p:cNvCxnSpPr>
                <a:stCxn id="671"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7" name="Curved Connector 656"/>
              <p:cNvCxnSpPr>
                <a:stCxn id="672"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8" name="Curved Connector 657"/>
              <p:cNvCxnSpPr>
                <a:stCxn id="669"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59" name="Curved Connector 658"/>
              <p:cNvCxnSpPr>
                <a:stCxn id="668"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660" name="Curved Connector 659"/>
              <p:cNvCxnSpPr>
                <a:stCxn id="670"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661" name="Rectangle 660"/>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2" name="Rectangle 661"/>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3" name="Rectangle 662"/>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4" name="Rectangle 663"/>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5" name="Rectangle 664"/>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6" name="Rectangle 665"/>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7" name="Rectangle 666"/>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8" name="Rectangle 667"/>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69" name="Rectangle 668"/>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70" name="Rectangle 669"/>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71" name="Rectangle 670"/>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672" name="Rectangle 671"/>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grpSp>
        <p:sp>
          <p:nvSpPr>
            <p:cNvPr id="644" name="Rectangle 643"/>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717" name="Group 716"/>
          <p:cNvGrpSpPr/>
          <p:nvPr/>
        </p:nvGrpSpPr>
        <p:grpSpPr>
          <a:xfrm>
            <a:off x="8803672" y="4044886"/>
            <a:ext cx="1202213" cy="1001492"/>
            <a:chOff x="7277625" y="4043014"/>
            <a:chExt cx="962375" cy="1001029"/>
          </a:xfrm>
        </p:grpSpPr>
        <p:sp>
          <p:nvSpPr>
            <p:cNvPr id="183" name="Rectangle 11"/>
            <p:cNvSpPr>
              <a:spLocks noChangeArrowheads="1"/>
            </p:cNvSpPr>
            <p:nvPr/>
          </p:nvSpPr>
          <p:spPr bwMode="gray">
            <a:xfrm>
              <a:off x="7277625" y="4043014"/>
              <a:ext cx="962375" cy="100102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 Common Solution</a:t>
              </a:r>
            </a:p>
          </p:txBody>
        </p:sp>
        <p:sp>
          <p:nvSpPr>
            <p:cNvPr id="184" name="Rectangle 183"/>
            <p:cNvSpPr/>
            <p:nvPr/>
          </p:nvSpPr>
          <p:spPr>
            <a:xfrm>
              <a:off x="7409980" y="4293005"/>
              <a:ext cx="679081" cy="646023"/>
            </a:xfrm>
            <a:prstGeom prst="rect">
              <a:avLst/>
            </a:prstGeom>
            <a:solidFill>
              <a:schemeClr val="accent1"/>
            </a:solidFill>
            <a:ln w="38100"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185" name="Group 626"/>
          <p:cNvGrpSpPr>
            <a:grpSpLocks noChangeAspect="1"/>
          </p:cNvGrpSpPr>
          <p:nvPr/>
        </p:nvGrpSpPr>
        <p:grpSpPr>
          <a:xfrm>
            <a:off x="7573773" y="4169179"/>
            <a:ext cx="614891" cy="541575"/>
            <a:chOff x="1672900" y="2016870"/>
            <a:chExt cx="1328375" cy="1169982"/>
          </a:xfrm>
        </p:grpSpPr>
        <p:grpSp>
          <p:nvGrpSpPr>
            <p:cNvPr id="385" name="Group 559"/>
            <p:cNvGrpSpPr>
              <a:grpSpLocks noChangeAspect="1"/>
            </p:cNvGrpSpPr>
            <p:nvPr/>
          </p:nvGrpSpPr>
          <p:grpSpPr>
            <a:xfrm>
              <a:off x="1672900" y="2063013"/>
              <a:ext cx="1328375" cy="1085656"/>
              <a:chOff x="5861063" y="1817291"/>
              <a:chExt cx="1833644" cy="1498600"/>
            </a:xfrm>
          </p:grpSpPr>
          <p:sp>
            <p:nvSpPr>
              <p:cNvPr id="387" name="Snip Same Side Corner Rectangle 386"/>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Arial Narrow"/>
                  <a:ea typeface="+mn-ea"/>
                  <a:cs typeface="Arial Narrow"/>
                </a:endParaRPr>
              </a:p>
            </p:txBody>
          </p:sp>
          <p:grpSp>
            <p:nvGrpSpPr>
              <p:cNvPr id="388" name="Group 171"/>
              <p:cNvGrpSpPr/>
              <p:nvPr/>
            </p:nvGrpSpPr>
            <p:grpSpPr>
              <a:xfrm>
                <a:off x="7378713" y="2051490"/>
                <a:ext cx="315994" cy="1000876"/>
                <a:chOff x="2406650" y="3637799"/>
                <a:chExt cx="315994" cy="1000876"/>
              </a:xfrm>
            </p:grpSpPr>
            <p:grpSp>
              <p:nvGrpSpPr>
                <p:cNvPr id="433" name="Group 157"/>
                <p:cNvGrpSpPr/>
                <p:nvPr/>
              </p:nvGrpSpPr>
              <p:grpSpPr>
                <a:xfrm>
                  <a:off x="2406650" y="3637799"/>
                  <a:ext cx="315994" cy="184901"/>
                  <a:chOff x="2400300" y="3637799"/>
                  <a:chExt cx="315994" cy="184901"/>
                </a:xfrm>
              </p:grpSpPr>
              <p:sp>
                <p:nvSpPr>
                  <p:cNvPr id="449" name="Rectangle 44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50" name="Block Arc 44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4" name="Group 158"/>
                <p:cNvGrpSpPr/>
                <p:nvPr/>
              </p:nvGrpSpPr>
              <p:grpSpPr>
                <a:xfrm>
                  <a:off x="2406650" y="3842513"/>
                  <a:ext cx="252127" cy="115702"/>
                  <a:chOff x="2400300" y="3840348"/>
                  <a:chExt cx="252127" cy="115702"/>
                </a:xfrm>
              </p:grpSpPr>
              <p:sp>
                <p:nvSpPr>
                  <p:cNvPr id="447" name="Rectangle 44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8" name="Oval 44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5" name="Group 159"/>
                <p:cNvGrpSpPr/>
                <p:nvPr/>
              </p:nvGrpSpPr>
              <p:grpSpPr>
                <a:xfrm>
                  <a:off x="2406650" y="3978028"/>
                  <a:ext cx="315994" cy="184901"/>
                  <a:chOff x="2400300" y="3637799"/>
                  <a:chExt cx="315994" cy="184901"/>
                </a:xfrm>
              </p:grpSpPr>
              <p:sp>
                <p:nvSpPr>
                  <p:cNvPr id="445" name="Rectangle 44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6" name="Block Arc 44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6" name="Group 162"/>
                <p:cNvGrpSpPr/>
                <p:nvPr/>
              </p:nvGrpSpPr>
              <p:grpSpPr>
                <a:xfrm>
                  <a:off x="2406650" y="4182742"/>
                  <a:ext cx="252127" cy="115702"/>
                  <a:chOff x="2400300" y="3840348"/>
                  <a:chExt cx="252127" cy="115702"/>
                </a:xfrm>
              </p:grpSpPr>
              <p:sp>
                <p:nvSpPr>
                  <p:cNvPr id="443" name="Rectangle 44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4" name="Oval 44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7" name="Group 165"/>
                <p:cNvGrpSpPr/>
                <p:nvPr/>
              </p:nvGrpSpPr>
              <p:grpSpPr>
                <a:xfrm>
                  <a:off x="2406650" y="4318257"/>
                  <a:ext cx="315994" cy="184901"/>
                  <a:chOff x="2400300" y="3637799"/>
                  <a:chExt cx="315994" cy="184901"/>
                </a:xfrm>
              </p:grpSpPr>
              <p:sp>
                <p:nvSpPr>
                  <p:cNvPr id="441" name="Rectangle 44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2" name="Block Arc 44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8" name="Group 168"/>
                <p:cNvGrpSpPr/>
                <p:nvPr/>
              </p:nvGrpSpPr>
              <p:grpSpPr>
                <a:xfrm>
                  <a:off x="2406650" y="4522973"/>
                  <a:ext cx="252127" cy="115702"/>
                  <a:chOff x="2400300" y="3840348"/>
                  <a:chExt cx="252127" cy="115702"/>
                </a:xfrm>
              </p:grpSpPr>
              <p:sp>
                <p:nvSpPr>
                  <p:cNvPr id="439" name="Rectangle 43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0" name="Oval 43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389" name="Group 172"/>
              <p:cNvGrpSpPr/>
              <p:nvPr/>
            </p:nvGrpSpPr>
            <p:grpSpPr>
              <a:xfrm flipH="1">
                <a:off x="5861063" y="2052241"/>
                <a:ext cx="315994" cy="1000876"/>
                <a:chOff x="2406650" y="3637799"/>
                <a:chExt cx="315994" cy="1000876"/>
              </a:xfrm>
            </p:grpSpPr>
            <p:grpSp>
              <p:nvGrpSpPr>
                <p:cNvPr id="415" name="Group 157"/>
                <p:cNvGrpSpPr/>
                <p:nvPr/>
              </p:nvGrpSpPr>
              <p:grpSpPr>
                <a:xfrm>
                  <a:off x="2406650" y="3637799"/>
                  <a:ext cx="315994" cy="184901"/>
                  <a:chOff x="2400300" y="3637799"/>
                  <a:chExt cx="315994" cy="184901"/>
                </a:xfrm>
              </p:grpSpPr>
              <p:sp>
                <p:nvSpPr>
                  <p:cNvPr id="431" name="Rectangle 43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32" name="Block Arc 43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16" name="Group 158"/>
                <p:cNvGrpSpPr/>
                <p:nvPr/>
              </p:nvGrpSpPr>
              <p:grpSpPr>
                <a:xfrm>
                  <a:off x="2406650" y="3842513"/>
                  <a:ext cx="252127" cy="115702"/>
                  <a:chOff x="2400300" y="3840348"/>
                  <a:chExt cx="252127" cy="115702"/>
                </a:xfrm>
              </p:grpSpPr>
              <p:sp>
                <p:nvSpPr>
                  <p:cNvPr id="429" name="Rectangle 42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30" name="Oval 42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17" name="Group 159"/>
                <p:cNvGrpSpPr/>
                <p:nvPr/>
              </p:nvGrpSpPr>
              <p:grpSpPr>
                <a:xfrm>
                  <a:off x="2406650" y="3978028"/>
                  <a:ext cx="315994" cy="184901"/>
                  <a:chOff x="2400300" y="3637799"/>
                  <a:chExt cx="315994" cy="184901"/>
                </a:xfrm>
              </p:grpSpPr>
              <p:sp>
                <p:nvSpPr>
                  <p:cNvPr id="427" name="Rectangle 42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28" name="Block Arc 42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18" name="Group 162"/>
                <p:cNvGrpSpPr/>
                <p:nvPr/>
              </p:nvGrpSpPr>
              <p:grpSpPr>
                <a:xfrm>
                  <a:off x="2406650" y="4182742"/>
                  <a:ext cx="252127" cy="115702"/>
                  <a:chOff x="2400300" y="3840348"/>
                  <a:chExt cx="252127" cy="115702"/>
                </a:xfrm>
              </p:grpSpPr>
              <p:sp>
                <p:nvSpPr>
                  <p:cNvPr id="425" name="Rectangle 42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26" name="Oval 42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19" name="Group 165"/>
                <p:cNvGrpSpPr/>
                <p:nvPr/>
              </p:nvGrpSpPr>
              <p:grpSpPr>
                <a:xfrm>
                  <a:off x="2406650" y="4318257"/>
                  <a:ext cx="315994" cy="184901"/>
                  <a:chOff x="2400300" y="3637799"/>
                  <a:chExt cx="315994" cy="184901"/>
                </a:xfrm>
              </p:grpSpPr>
              <p:sp>
                <p:nvSpPr>
                  <p:cNvPr id="423" name="Rectangle 42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24" name="Block Arc 42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20" name="Group 168"/>
                <p:cNvGrpSpPr/>
                <p:nvPr/>
              </p:nvGrpSpPr>
              <p:grpSpPr>
                <a:xfrm>
                  <a:off x="2406650" y="4522973"/>
                  <a:ext cx="252127" cy="115702"/>
                  <a:chOff x="2400300" y="3840348"/>
                  <a:chExt cx="252127" cy="115702"/>
                </a:xfrm>
              </p:grpSpPr>
              <p:sp>
                <p:nvSpPr>
                  <p:cNvPr id="421" name="Rectangle 42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22" name="Oval 42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390" name="Rectangle 389"/>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cxnSp>
            <p:nvCxnSpPr>
              <p:cNvPr id="391" name="Curved Connector 390"/>
              <p:cNvCxnSpPr>
                <a:stCxn id="403"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2" name="Curved Connector 391"/>
              <p:cNvCxnSpPr>
                <a:stCxn id="404"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3" name="Curved Connector 392"/>
              <p:cNvCxnSpPr>
                <a:stCxn id="409"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4" name="Curved Connector 393"/>
              <p:cNvCxnSpPr>
                <a:stCxn id="405"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5" name="Curved Connector 394"/>
              <p:cNvCxnSpPr>
                <a:endCxn id="406"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6" name="Curved Connector 395"/>
              <p:cNvCxnSpPr>
                <a:endCxn id="407"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7" name="Curved Connector 396"/>
              <p:cNvCxnSpPr>
                <a:endCxn id="408"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8" name="Curved Connector 397"/>
              <p:cNvCxnSpPr>
                <a:stCxn id="413"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99" name="Curved Connector 398"/>
              <p:cNvCxnSpPr>
                <a:stCxn id="414"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00" name="Curved Connector 399"/>
              <p:cNvCxnSpPr>
                <a:stCxn id="411"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01" name="Curved Connector 400"/>
              <p:cNvCxnSpPr>
                <a:stCxn id="410"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402" name="Curved Connector 401"/>
              <p:cNvCxnSpPr>
                <a:stCxn id="412"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403" name="Rectangle 402"/>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4" name="Rectangle 403"/>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5" name="Rectangle 404"/>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6" name="Rectangle 405"/>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7" name="Rectangle 406"/>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8" name="Rectangle 407"/>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09" name="Rectangle 408"/>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10" name="Rectangle 409"/>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11" name="Rectangle 410"/>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12" name="Rectangle 411"/>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13" name="Rectangle 412"/>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414" name="Rectangle 413"/>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grpSp>
        <p:sp>
          <p:nvSpPr>
            <p:cNvPr id="386" name="Rectangle 385"/>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186" name="Group 627"/>
          <p:cNvGrpSpPr>
            <a:grpSpLocks noChangeAspect="1"/>
          </p:cNvGrpSpPr>
          <p:nvPr/>
        </p:nvGrpSpPr>
        <p:grpSpPr>
          <a:xfrm>
            <a:off x="7859802" y="4759580"/>
            <a:ext cx="614891" cy="541575"/>
            <a:chOff x="1672900" y="2016870"/>
            <a:chExt cx="1328375" cy="1169982"/>
          </a:xfrm>
        </p:grpSpPr>
        <p:grpSp>
          <p:nvGrpSpPr>
            <p:cNvPr id="319" name="Group 559"/>
            <p:cNvGrpSpPr>
              <a:grpSpLocks noChangeAspect="1"/>
            </p:cNvGrpSpPr>
            <p:nvPr/>
          </p:nvGrpSpPr>
          <p:grpSpPr>
            <a:xfrm>
              <a:off x="1672900" y="2063013"/>
              <a:ext cx="1328375" cy="1085656"/>
              <a:chOff x="5861063" y="1817291"/>
              <a:chExt cx="1833644" cy="1498600"/>
            </a:xfrm>
          </p:grpSpPr>
          <p:sp>
            <p:nvSpPr>
              <p:cNvPr id="321" name="Snip Same Side Corner Rectangle 320"/>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Arial Narrow"/>
                  <a:ea typeface="+mn-ea"/>
                  <a:cs typeface="Arial Narrow"/>
                </a:endParaRPr>
              </a:p>
            </p:txBody>
          </p:sp>
          <p:grpSp>
            <p:nvGrpSpPr>
              <p:cNvPr id="322" name="Group 171"/>
              <p:cNvGrpSpPr/>
              <p:nvPr/>
            </p:nvGrpSpPr>
            <p:grpSpPr>
              <a:xfrm>
                <a:off x="7378713" y="2051490"/>
                <a:ext cx="315994" cy="1000876"/>
                <a:chOff x="2406650" y="3637799"/>
                <a:chExt cx="315994" cy="1000876"/>
              </a:xfrm>
            </p:grpSpPr>
            <p:grpSp>
              <p:nvGrpSpPr>
                <p:cNvPr id="367" name="Group 157"/>
                <p:cNvGrpSpPr/>
                <p:nvPr/>
              </p:nvGrpSpPr>
              <p:grpSpPr>
                <a:xfrm>
                  <a:off x="2406650" y="3637799"/>
                  <a:ext cx="315994" cy="184901"/>
                  <a:chOff x="2400300" y="3637799"/>
                  <a:chExt cx="315994" cy="184901"/>
                </a:xfrm>
              </p:grpSpPr>
              <p:sp>
                <p:nvSpPr>
                  <p:cNvPr id="383" name="Rectangle 38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84" name="Block Arc 38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68" name="Group 158"/>
                <p:cNvGrpSpPr/>
                <p:nvPr/>
              </p:nvGrpSpPr>
              <p:grpSpPr>
                <a:xfrm>
                  <a:off x="2406650" y="3842513"/>
                  <a:ext cx="252127" cy="115702"/>
                  <a:chOff x="2400300" y="3840348"/>
                  <a:chExt cx="252127" cy="115702"/>
                </a:xfrm>
              </p:grpSpPr>
              <p:sp>
                <p:nvSpPr>
                  <p:cNvPr id="381" name="Rectangle 38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82" name="Oval 38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69" name="Group 159"/>
                <p:cNvGrpSpPr/>
                <p:nvPr/>
              </p:nvGrpSpPr>
              <p:grpSpPr>
                <a:xfrm>
                  <a:off x="2406650" y="3978028"/>
                  <a:ext cx="315994" cy="184901"/>
                  <a:chOff x="2400300" y="3637799"/>
                  <a:chExt cx="315994" cy="184901"/>
                </a:xfrm>
              </p:grpSpPr>
              <p:sp>
                <p:nvSpPr>
                  <p:cNvPr id="379" name="Rectangle 37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80" name="Block Arc 37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70" name="Group 162"/>
                <p:cNvGrpSpPr/>
                <p:nvPr/>
              </p:nvGrpSpPr>
              <p:grpSpPr>
                <a:xfrm>
                  <a:off x="2406650" y="4182742"/>
                  <a:ext cx="252127" cy="115702"/>
                  <a:chOff x="2400300" y="3840348"/>
                  <a:chExt cx="252127" cy="115702"/>
                </a:xfrm>
              </p:grpSpPr>
              <p:sp>
                <p:nvSpPr>
                  <p:cNvPr id="377" name="Rectangle 37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78" name="Oval 37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71" name="Group 165"/>
                <p:cNvGrpSpPr/>
                <p:nvPr/>
              </p:nvGrpSpPr>
              <p:grpSpPr>
                <a:xfrm>
                  <a:off x="2406650" y="4318257"/>
                  <a:ext cx="315994" cy="184901"/>
                  <a:chOff x="2400300" y="3637799"/>
                  <a:chExt cx="315994" cy="184901"/>
                </a:xfrm>
              </p:grpSpPr>
              <p:sp>
                <p:nvSpPr>
                  <p:cNvPr id="375" name="Rectangle 37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76" name="Block Arc 37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72" name="Group 168"/>
                <p:cNvGrpSpPr/>
                <p:nvPr/>
              </p:nvGrpSpPr>
              <p:grpSpPr>
                <a:xfrm>
                  <a:off x="2406650" y="4522973"/>
                  <a:ext cx="252127" cy="115702"/>
                  <a:chOff x="2400300" y="3840348"/>
                  <a:chExt cx="252127" cy="115702"/>
                </a:xfrm>
              </p:grpSpPr>
              <p:sp>
                <p:nvSpPr>
                  <p:cNvPr id="373" name="Rectangle 37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74" name="Oval 37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323" name="Group 172"/>
              <p:cNvGrpSpPr/>
              <p:nvPr/>
            </p:nvGrpSpPr>
            <p:grpSpPr>
              <a:xfrm flipH="1">
                <a:off x="5861063" y="2052241"/>
                <a:ext cx="315994" cy="1000876"/>
                <a:chOff x="2406650" y="3637799"/>
                <a:chExt cx="315994" cy="1000876"/>
              </a:xfrm>
            </p:grpSpPr>
            <p:grpSp>
              <p:nvGrpSpPr>
                <p:cNvPr id="349" name="Group 157"/>
                <p:cNvGrpSpPr/>
                <p:nvPr/>
              </p:nvGrpSpPr>
              <p:grpSpPr>
                <a:xfrm>
                  <a:off x="2406650" y="3637799"/>
                  <a:ext cx="315994" cy="184901"/>
                  <a:chOff x="2400300" y="3637799"/>
                  <a:chExt cx="315994" cy="184901"/>
                </a:xfrm>
              </p:grpSpPr>
              <p:sp>
                <p:nvSpPr>
                  <p:cNvPr id="365" name="Rectangle 36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66" name="Block Arc 36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50" name="Group 158"/>
                <p:cNvGrpSpPr/>
                <p:nvPr/>
              </p:nvGrpSpPr>
              <p:grpSpPr>
                <a:xfrm>
                  <a:off x="2406650" y="3842513"/>
                  <a:ext cx="252127" cy="115702"/>
                  <a:chOff x="2400300" y="3840348"/>
                  <a:chExt cx="252127" cy="115702"/>
                </a:xfrm>
              </p:grpSpPr>
              <p:sp>
                <p:nvSpPr>
                  <p:cNvPr id="363" name="Rectangle 36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64" name="Oval 36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51" name="Group 159"/>
                <p:cNvGrpSpPr/>
                <p:nvPr/>
              </p:nvGrpSpPr>
              <p:grpSpPr>
                <a:xfrm>
                  <a:off x="2406650" y="3978028"/>
                  <a:ext cx="315994" cy="184901"/>
                  <a:chOff x="2400300" y="3637799"/>
                  <a:chExt cx="315994" cy="184901"/>
                </a:xfrm>
              </p:grpSpPr>
              <p:sp>
                <p:nvSpPr>
                  <p:cNvPr id="361" name="Rectangle 36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62" name="Block Arc 36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52" name="Group 162"/>
                <p:cNvGrpSpPr/>
                <p:nvPr/>
              </p:nvGrpSpPr>
              <p:grpSpPr>
                <a:xfrm>
                  <a:off x="2406650" y="4182742"/>
                  <a:ext cx="252127" cy="115702"/>
                  <a:chOff x="2400300" y="3840348"/>
                  <a:chExt cx="252127" cy="115702"/>
                </a:xfrm>
              </p:grpSpPr>
              <p:sp>
                <p:nvSpPr>
                  <p:cNvPr id="359" name="Rectangle 35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60" name="Oval 35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53" name="Group 165"/>
                <p:cNvGrpSpPr/>
                <p:nvPr/>
              </p:nvGrpSpPr>
              <p:grpSpPr>
                <a:xfrm>
                  <a:off x="2406650" y="4318257"/>
                  <a:ext cx="315994" cy="184901"/>
                  <a:chOff x="2400300" y="3637799"/>
                  <a:chExt cx="315994" cy="184901"/>
                </a:xfrm>
              </p:grpSpPr>
              <p:sp>
                <p:nvSpPr>
                  <p:cNvPr id="357" name="Rectangle 35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58" name="Block Arc 35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54" name="Group 168"/>
                <p:cNvGrpSpPr/>
                <p:nvPr/>
              </p:nvGrpSpPr>
              <p:grpSpPr>
                <a:xfrm>
                  <a:off x="2406650" y="4522973"/>
                  <a:ext cx="252127" cy="115702"/>
                  <a:chOff x="2400300" y="3840348"/>
                  <a:chExt cx="252127" cy="115702"/>
                </a:xfrm>
              </p:grpSpPr>
              <p:sp>
                <p:nvSpPr>
                  <p:cNvPr id="355" name="Rectangle 35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56" name="Oval 35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324" name="Rectangle 323"/>
              <p:cNvSpPr/>
              <p:nvPr/>
            </p:nvSpPr>
            <p:spPr bwMode="auto">
              <a:xfrm>
                <a:off x="6473838" y="1995091"/>
                <a:ext cx="609600" cy="1116832"/>
              </a:xfrm>
              <a:prstGeom prst="rect">
                <a:avLst/>
              </a:prstGeom>
              <a:solidFill>
                <a:srgbClr val="DDE3AB"/>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cxnSp>
            <p:nvCxnSpPr>
              <p:cNvPr id="325" name="Curved Connector 324"/>
              <p:cNvCxnSpPr>
                <a:stCxn id="33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26" name="Curved Connector 325"/>
              <p:cNvCxnSpPr>
                <a:stCxn id="33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27" name="Curved Connector 326"/>
              <p:cNvCxnSpPr>
                <a:stCxn id="34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28" name="Curved Connector 327"/>
              <p:cNvCxnSpPr>
                <a:stCxn id="33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29" name="Curved Connector 328"/>
              <p:cNvCxnSpPr>
                <a:endCxn id="34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0" name="Curved Connector 329"/>
              <p:cNvCxnSpPr>
                <a:endCxn id="34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1" name="Curved Connector 330"/>
              <p:cNvCxnSpPr>
                <a:endCxn id="34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2" name="Curved Connector 331"/>
              <p:cNvCxnSpPr>
                <a:stCxn id="34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3" name="Curved Connector 332"/>
              <p:cNvCxnSpPr>
                <a:stCxn id="34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4" name="Curved Connector 333"/>
              <p:cNvCxnSpPr>
                <a:stCxn id="34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5" name="Curved Connector 334"/>
              <p:cNvCxnSpPr>
                <a:stCxn id="34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336" name="Curved Connector 335"/>
              <p:cNvCxnSpPr>
                <a:stCxn id="34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337" name="Rectangle 336"/>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38" name="Rectangle 337"/>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39" name="Rectangle 338"/>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0" name="Rectangle 339"/>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1" name="Rectangle 340"/>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2" name="Rectangle 341"/>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3" name="Rectangle 342"/>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4" name="Rectangle 343"/>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5" name="Rectangle 344"/>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6" name="Rectangle 345"/>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7" name="Rectangle 346"/>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348" name="Rectangle 347"/>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grpSp>
        <p:sp>
          <p:nvSpPr>
            <p:cNvPr id="320" name="Rectangle 319"/>
            <p:cNvSpPr/>
            <p:nvPr/>
          </p:nvSpPr>
          <p:spPr>
            <a:xfrm>
              <a:off x="1672900" y="2016870"/>
              <a:ext cx="1327580" cy="1169982"/>
            </a:xfrm>
            <a:prstGeom prst="rect">
              <a:avLst/>
            </a:prstGeom>
            <a:solidFill>
              <a:schemeClr val="bg1">
                <a:alpha val="7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1"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187" name="Group 429"/>
          <p:cNvGrpSpPr>
            <a:grpSpLocks noChangeAspect="1"/>
          </p:cNvGrpSpPr>
          <p:nvPr/>
        </p:nvGrpSpPr>
        <p:grpSpPr>
          <a:xfrm>
            <a:off x="6891077" y="4180587"/>
            <a:ext cx="888185" cy="725897"/>
            <a:chOff x="5861063" y="1817291"/>
            <a:chExt cx="1833644" cy="1498600"/>
          </a:xfrm>
        </p:grpSpPr>
        <p:sp>
          <p:nvSpPr>
            <p:cNvPr id="255" name="Snip Same Side Corner Rectangle 254"/>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Arial Narrow"/>
                <a:ea typeface="+mn-ea"/>
                <a:cs typeface="Arial Narrow"/>
              </a:endParaRPr>
            </a:p>
          </p:txBody>
        </p:sp>
        <p:grpSp>
          <p:nvGrpSpPr>
            <p:cNvPr id="256" name="Group 171"/>
            <p:cNvGrpSpPr/>
            <p:nvPr/>
          </p:nvGrpSpPr>
          <p:grpSpPr>
            <a:xfrm>
              <a:off x="7378713" y="2051490"/>
              <a:ext cx="315994" cy="1000876"/>
              <a:chOff x="2406650" y="3637799"/>
              <a:chExt cx="315994" cy="1000876"/>
            </a:xfrm>
          </p:grpSpPr>
          <p:grpSp>
            <p:nvGrpSpPr>
              <p:cNvPr id="301" name="Group 157"/>
              <p:cNvGrpSpPr/>
              <p:nvPr/>
            </p:nvGrpSpPr>
            <p:grpSpPr>
              <a:xfrm>
                <a:off x="2406650" y="3637799"/>
                <a:ext cx="315994" cy="184901"/>
                <a:chOff x="2400300" y="3637799"/>
                <a:chExt cx="315994" cy="184901"/>
              </a:xfrm>
            </p:grpSpPr>
            <p:sp>
              <p:nvSpPr>
                <p:cNvPr id="317" name="Rectangle 31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8" name="Block Arc 31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2" name="Group 158"/>
              <p:cNvGrpSpPr/>
              <p:nvPr/>
            </p:nvGrpSpPr>
            <p:grpSpPr>
              <a:xfrm>
                <a:off x="2406650" y="3842513"/>
                <a:ext cx="252127" cy="115702"/>
                <a:chOff x="2400300" y="3840348"/>
                <a:chExt cx="252127" cy="115702"/>
              </a:xfrm>
            </p:grpSpPr>
            <p:sp>
              <p:nvSpPr>
                <p:cNvPr id="315" name="Rectangle 31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6" name="Oval 31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3" name="Group 159"/>
              <p:cNvGrpSpPr/>
              <p:nvPr/>
            </p:nvGrpSpPr>
            <p:grpSpPr>
              <a:xfrm>
                <a:off x="2406650" y="3978028"/>
                <a:ext cx="315994" cy="184901"/>
                <a:chOff x="2400300" y="3637799"/>
                <a:chExt cx="315994" cy="184901"/>
              </a:xfrm>
            </p:grpSpPr>
            <p:sp>
              <p:nvSpPr>
                <p:cNvPr id="313" name="Rectangle 31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4" name="Block Arc 31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4" name="Group 162"/>
              <p:cNvGrpSpPr/>
              <p:nvPr/>
            </p:nvGrpSpPr>
            <p:grpSpPr>
              <a:xfrm>
                <a:off x="2406650" y="4182742"/>
                <a:ext cx="252127" cy="115702"/>
                <a:chOff x="2400300" y="3840348"/>
                <a:chExt cx="252127" cy="115702"/>
              </a:xfrm>
            </p:grpSpPr>
            <p:sp>
              <p:nvSpPr>
                <p:cNvPr id="311" name="Rectangle 31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2" name="Oval 31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5" name="Group 165"/>
              <p:cNvGrpSpPr/>
              <p:nvPr/>
            </p:nvGrpSpPr>
            <p:grpSpPr>
              <a:xfrm>
                <a:off x="2406650" y="4318257"/>
                <a:ext cx="315994" cy="184901"/>
                <a:chOff x="2400300" y="3637799"/>
                <a:chExt cx="315994" cy="184901"/>
              </a:xfrm>
            </p:grpSpPr>
            <p:sp>
              <p:nvSpPr>
                <p:cNvPr id="309" name="Rectangle 30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0" name="Block Arc 30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6" name="Group 168"/>
              <p:cNvGrpSpPr/>
              <p:nvPr/>
            </p:nvGrpSpPr>
            <p:grpSpPr>
              <a:xfrm>
                <a:off x="2406650" y="4522973"/>
                <a:ext cx="252127" cy="115702"/>
                <a:chOff x="2400300" y="3840348"/>
                <a:chExt cx="252127" cy="115702"/>
              </a:xfrm>
            </p:grpSpPr>
            <p:sp>
              <p:nvSpPr>
                <p:cNvPr id="307" name="Rectangle 30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08" name="Oval 30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257" name="Group 172"/>
            <p:cNvGrpSpPr/>
            <p:nvPr/>
          </p:nvGrpSpPr>
          <p:grpSpPr>
            <a:xfrm flipH="1">
              <a:off x="5861063" y="2052241"/>
              <a:ext cx="315994" cy="1000876"/>
              <a:chOff x="2406650" y="3637799"/>
              <a:chExt cx="315994" cy="1000876"/>
            </a:xfrm>
          </p:grpSpPr>
          <p:grpSp>
            <p:nvGrpSpPr>
              <p:cNvPr id="283" name="Group 157"/>
              <p:cNvGrpSpPr/>
              <p:nvPr/>
            </p:nvGrpSpPr>
            <p:grpSpPr>
              <a:xfrm>
                <a:off x="2406650" y="3637799"/>
                <a:ext cx="315994" cy="184901"/>
                <a:chOff x="2400300" y="3637799"/>
                <a:chExt cx="315994" cy="184901"/>
              </a:xfrm>
            </p:grpSpPr>
            <p:sp>
              <p:nvSpPr>
                <p:cNvPr id="299" name="Rectangle 29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00" name="Block Arc 29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84" name="Group 158"/>
              <p:cNvGrpSpPr/>
              <p:nvPr/>
            </p:nvGrpSpPr>
            <p:grpSpPr>
              <a:xfrm>
                <a:off x="2406650" y="3842513"/>
                <a:ext cx="252127" cy="115702"/>
                <a:chOff x="2400300" y="3840348"/>
                <a:chExt cx="252127" cy="115702"/>
              </a:xfrm>
            </p:grpSpPr>
            <p:sp>
              <p:nvSpPr>
                <p:cNvPr id="297" name="Rectangle 29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98" name="Oval 29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85" name="Group 159"/>
              <p:cNvGrpSpPr/>
              <p:nvPr/>
            </p:nvGrpSpPr>
            <p:grpSpPr>
              <a:xfrm>
                <a:off x="2406650" y="3978028"/>
                <a:ext cx="315994" cy="184901"/>
                <a:chOff x="2400300" y="3637799"/>
                <a:chExt cx="315994" cy="184901"/>
              </a:xfrm>
            </p:grpSpPr>
            <p:sp>
              <p:nvSpPr>
                <p:cNvPr id="295" name="Rectangle 29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96" name="Block Arc 29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86" name="Group 162"/>
              <p:cNvGrpSpPr/>
              <p:nvPr/>
            </p:nvGrpSpPr>
            <p:grpSpPr>
              <a:xfrm>
                <a:off x="2406650" y="4182742"/>
                <a:ext cx="252127" cy="115702"/>
                <a:chOff x="2400300" y="3840348"/>
                <a:chExt cx="252127" cy="115702"/>
              </a:xfrm>
            </p:grpSpPr>
            <p:sp>
              <p:nvSpPr>
                <p:cNvPr id="293" name="Rectangle 29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94" name="Oval 29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87" name="Group 165"/>
              <p:cNvGrpSpPr/>
              <p:nvPr/>
            </p:nvGrpSpPr>
            <p:grpSpPr>
              <a:xfrm>
                <a:off x="2406650" y="4318257"/>
                <a:ext cx="315994" cy="184901"/>
                <a:chOff x="2400300" y="3637799"/>
                <a:chExt cx="315994" cy="184901"/>
              </a:xfrm>
            </p:grpSpPr>
            <p:sp>
              <p:nvSpPr>
                <p:cNvPr id="291" name="Rectangle 29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92" name="Block Arc 29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88" name="Group 168"/>
              <p:cNvGrpSpPr/>
              <p:nvPr/>
            </p:nvGrpSpPr>
            <p:grpSpPr>
              <a:xfrm>
                <a:off x="2406650" y="4522973"/>
                <a:ext cx="252127" cy="115702"/>
                <a:chOff x="2400300" y="3840348"/>
                <a:chExt cx="252127" cy="115702"/>
              </a:xfrm>
            </p:grpSpPr>
            <p:sp>
              <p:nvSpPr>
                <p:cNvPr id="289" name="Rectangle 28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90" name="Oval 28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258" name="Rectangle 257"/>
            <p:cNvSpPr/>
            <p:nvPr/>
          </p:nvSpPr>
          <p:spPr bwMode="auto">
            <a:xfrm>
              <a:off x="6473838" y="1995091"/>
              <a:ext cx="609600" cy="1116832"/>
            </a:xfrm>
            <a:prstGeom prst="rect">
              <a:avLst/>
            </a:prstGeom>
            <a:solidFill>
              <a:srgbClr val="C1CD19"/>
            </a:solidFill>
            <a:ln w="28575" cap="flat" cmpd="sng" algn="ctr">
              <a:solidFill>
                <a:srgbClr val="68C8C6"/>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cxnSp>
          <p:nvCxnSpPr>
            <p:cNvPr id="259" name="Curved Connector 258"/>
            <p:cNvCxnSpPr>
              <a:stCxn id="271"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0" name="Curved Connector 259"/>
            <p:cNvCxnSpPr>
              <a:stCxn id="272"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1" name="Curved Connector 260"/>
            <p:cNvCxnSpPr>
              <a:stCxn id="277"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2" name="Curved Connector 261"/>
            <p:cNvCxnSpPr>
              <a:stCxn id="273"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3" name="Curved Connector 262"/>
            <p:cNvCxnSpPr>
              <a:endCxn id="274"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4" name="Curved Connector 263"/>
            <p:cNvCxnSpPr>
              <a:endCxn id="275"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5" name="Curved Connector 264"/>
            <p:cNvCxnSpPr>
              <a:endCxn id="276"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6" name="Curved Connector 265"/>
            <p:cNvCxnSpPr>
              <a:stCxn id="281"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7" name="Curved Connector 266"/>
            <p:cNvCxnSpPr>
              <a:stCxn id="282"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8" name="Curved Connector 267"/>
            <p:cNvCxnSpPr>
              <a:stCxn id="279"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69" name="Curved Connector 268"/>
            <p:cNvCxnSpPr>
              <a:stCxn id="278"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70" name="Curved Connector 269"/>
            <p:cNvCxnSpPr>
              <a:stCxn id="280"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271" name="Rectangle 270"/>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2" name="Rectangle 271"/>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3" name="Rectangle 272"/>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4" name="Rectangle 273"/>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5" name="Rectangle 274"/>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6" name="Rectangle 275"/>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7" name="Rectangle 276"/>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8" name="Rectangle 277"/>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79" name="Rectangle 278"/>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80" name="Rectangle 279"/>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81" name="Rectangle 280"/>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82" name="Rectangle 281"/>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grpSp>
      <p:grpSp>
        <p:nvGrpSpPr>
          <p:cNvPr id="188" name="Group 494"/>
          <p:cNvGrpSpPr>
            <a:grpSpLocks noChangeAspect="1"/>
          </p:cNvGrpSpPr>
          <p:nvPr/>
        </p:nvGrpSpPr>
        <p:grpSpPr>
          <a:xfrm>
            <a:off x="7249479" y="4917933"/>
            <a:ext cx="888185" cy="725897"/>
            <a:chOff x="5861063" y="1817291"/>
            <a:chExt cx="1833644" cy="1498600"/>
          </a:xfrm>
        </p:grpSpPr>
        <p:sp>
          <p:nvSpPr>
            <p:cNvPr id="191" name="Snip Same Side Corner Rectangle 190"/>
            <p:cNvSpPr/>
            <p:nvPr/>
          </p:nvSpPr>
          <p:spPr bwMode="auto">
            <a:xfrm>
              <a:off x="6178434" y="1817291"/>
              <a:ext cx="1193800" cy="1498600"/>
            </a:xfrm>
            <a:prstGeom prst="snip2SameRect">
              <a:avLst>
                <a:gd name="adj1" fmla="val 21986"/>
                <a:gd name="adj2" fmla="val 22660"/>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1" b="1" i="0" u="none" strike="noStrike" kern="1200" cap="none" spc="0" normalizeH="0" baseline="0" noProof="0" dirty="0">
                <a:ln>
                  <a:noFill/>
                </a:ln>
                <a:solidFill>
                  <a:srgbClr val="FFFFFF"/>
                </a:solidFill>
                <a:effectLst/>
                <a:uLnTx/>
                <a:uFillTx/>
                <a:latin typeface="Arial Narrow"/>
                <a:ea typeface="+mn-ea"/>
                <a:cs typeface="Arial Narrow"/>
              </a:endParaRPr>
            </a:p>
          </p:txBody>
        </p:sp>
        <p:grpSp>
          <p:nvGrpSpPr>
            <p:cNvPr id="192" name="Group 171"/>
            <p:cNvGrpSpPr/>
            <p:nvPr/>
          </p:nvGrpSpPr>
          <p:grpSpPr>
            <a:xfrm>
              <a:off x="7378713" y="2051490"/>
              <a:ext cx="315994" cy="1000876"/>
              <a:chOff x="2406650" y="3637799"/>
              <a:chExt cx="315994" cy="1000876"/>
            </a:xfrm>
          </p:grpSpPr>
          <p:grpSp>
            <p:nvGrpSpPr>
              <p:cNvPr id="237" name="Group 157"/>
              <p:cNvGrpSpPr/>
              <p:nvPr/>
            </p:nvGrpSpPr>
            <p:grpSpPr>
              <a:xfrm>
                <a:off x="2406650" y="3637799"/>
                <a:ext cx="315994" cy="184901"/>
                <a:chOff x="2400300" y="3637799"/>
                <a:chExt cx="315994" cy="184901"/>
              </a:xfrm>
            </p:grpSpPr>
            <p:sp>
              <p:nvSpPr>
                <p:cNvPr id="253" name="Rectangle 252"/>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4" name="Block Arc 253"/>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8" name="Group 158"/>
              <p:cNvGrpSpPr/>
              <p:nvPr/>
            </p:nvGrpSpPr>
            <p:grpSpPr>
              <a:xfrm>
                <a:off x="2406650" y="3842513"/>
                <a:ext cx="252127" cy="115702"/>
                <a:chOff x="2400300" y="3840348"/>
                <a:chExt cx="252127" cy="115702"/>
              </a:xfrm>
            </p:grpSpPr>
            <p:sp>
              <p:nvSpPr>
                <p:cNvPr id="251" name="Rectangle 250"/>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2" name="Oval 251"/>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9" name="Group 159"/>
              <p:cNvGrpSpPr/>
              <p:nvPr/>
            </p:nvGrpSpPr>
            <p:grpSpPr>
              <a:xfrm>
                <a:off x="2406650" y="3978028"/>
                <a:ext cx="315994" cy="184901"/>
                <a:chOff x="2400300" y="3637799"/>
                <a:chExt cx="315994" cy="184901"/>
              </a:xfrm>
            </p:grpSpPr>
            <p:sp>
              <p:nvSpPr>
                <p:cNvPr id="249" name="Rectangle 248"/>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0" name="Block Arc 249"/>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40" name="Group 162"/>
              <p:cNvGrpSpPr/>
              <p:nvPr/>
            </p:nvGrpSpPr>
            <p:grpSpPr>
              <a:xfrm>
                <a:off x="2406650" y="4182742"/>
                <a:ext cx="252127" cy="115702"/>
                <a:chOff x="2400300" y="3840348"/>
                <a:chExt cx="252127" cy="115702"/>
              </a:xfrm>
            </p:grpSpPr>
            <p:sp>
              <p:nvSpPr>
                <p:cNvPr id="247" name="Rectangle 246"/>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48" name="Oval 247"/>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41" name="Group 165"/>
              <p:cNvGrpSpPr/>
              <p:nvPr/>
            </p:nvGrpSpPr>
            <p:grpSpPr>
              <a:xfrm>
                <a:off x="2406650" y="4318257"/>
                <a:ext cx="315994" cy="184901"/>
                <a:chOff x="2400300" y="3637799"/>
                <a:chExt cx="315994" cy="184901"/>
              </a:xfrm>
            </p:grpSpPr>
            <p:sp>
              <p:nvSpPr>
                <p:cNvPr id="245" name="Rectangle 24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46" name="Block Arc 24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42" name="Group 168"/>
              <p:cNvGrpSpPr/>
              <p:nvPr/>
            </p:nvGrpSpPr>
            <p:grpSpPr>
              <a:xfrm>
                <a:off x="2406650" y="4522973"/>
                <a:ext cx="252127" cy="115702"/>
                <a:chOff x="2400300" y="3840348"/>
                <a:chExt cx="252127" cy="115702"/>
              </a:xfrm>
            </p:grpSpPr>
            <p:sp>
              <p:nvSpPr>
                <p:cNvPr id="243" name="Rectangle 24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44" name="Oval 24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193" name="Group 172"/>
            <p:cNvGrpSpPr/>
            <p:nvPr/>
          </p:nvGrpSpPr>
          <p:grpSpPr>
            <a:xfrm flipH="1">
              <a:off x="5861063" y="2052241"/>
              <a:ext cx="315994" cy="1000876"/>
              <a:chOff x="2406650" y="3637799"/>
              <a:chExt cx="315994" cy="1000876"/>
            </a:xfrm>
          </p:grpSpPr>
          <p:grpSp>
            <p:nvGrpSpPr>
              <p:cNvPr id="219" name="Group 157"/>
              <p:cNvGrpSpPr/>
              <p:nvPr/>
            </p:nvGrpSpPr>
            <p:grpSpPr>
              <a:xfrm>
                <a:off x="2406650" y="3637799"/>
                <a:ext cx="315994" cy="184901"/>
                <a:chOff x="2400300" y="3637799"/>
                <a:chExt cx="315994" cy="184901"/>
              </a:xfrm>
            </p:grpSpPr>
            <p:sp>
              <p:nvSpPr>
                <p:cNvPr id="235" name="Rectangle 234"/>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36" name="Block Arc 235"/>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0" name="Group 158"/>
              <p:cNvGrpSpPr/>
              <p:nvPr/>
            </p:nvGrpSpPr>
            <p:grpSpPr>
              <a:xfrm>
                <a:off x="2406650" y="3842513"/>
                <a:ext cx="252127" cy="115702"/>
                <a:chOff x="2400300" y="3840348"/>
                <a:chExt cx="252127" cy="115702"/>
              </a:xfrm>
            </p:grpSpPr>
            <p:sp>
              <p:nvSpPr>
                <p:cNvPr id="233" name="Rectangle 23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34" name="Oval 233"/>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1" name="Group 159"/>
              <p:cNvGrpSpPr/>
              <p:nvPr/>
            </p:nvGrpSpPr>
            <p:grpSpPr>
              <a:xfrm>
                <a:off x="2406650" y="3978028"/>
                <a:ext cx="315994" cy="184901"/>
                <a:chOff x="2400300" y="3637799"/>
                <a:chExt cx="315994" cy="184901"/>
              </a:xfrm>
            </p:grpSpPr>
            <p:sp>
              <p:nvSpPr>
                <p:cNvPr id="231" name="Rectangle 23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32" name="Block Arc 23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2" name="Group 162"/>
              <p:cNvGrpSpPr/>
              <p:nvPr/>
            </p:nvGrpSpPr>
            <p:grpSpPr>
              <a:xfrm>
                <a:off x="2406650" y="4182742"/>
                <a:ext cx="252127" cy="115702"/>
                <a:chOff x="2400300" y="3840348"/>
                <a:chExt cx="252127" cy="115702"/>
              </a:xfrm>
            </p:grpSpPr>
            <p:sp>
              <p:nvSpPr>
                <p:cNvPr id="229" name="Rectangle 22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30" name="Oval 22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3" name="Group 165"/>
              <p:cNvGrpSpPr/>
              <p:nvPr/>
            </p:nvGrpSpPr>
            <p:grpSpPr>
              <a:xfrm>
                <a:off x="2406650" y="4318257"/>
                <a:ext cx="315994" cy="184901"/>
                <a:chOff x="2400300" y="3637799"/>
                <a:chExt cx="315994" cy="184901"/>
              </a:xfrm>
            </p:grpSpPr>
            <p:sp>
              <p:nvSpPr>
                <p:cNvPr id="227" name="Rectangle 22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28" name="Block Arc 22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4" name="Group 168"/>
              <p:cNvGrpSpPr/>
              <p:nvPr/>
            </p:nvGrpSpPr>
            <p:grpSpPr>
              <a:xfrm>
                <a:off x="2406650" y="4522973"/>
                <a:ext cx="252127" cy="115702"/>
                <a:chOff x="2400300" y="3840348"/>
                <a:chExt cx="252127" cy="115702"/>
              </a:xfrm>
            </p:grpSpPr>
            <p:sp>
              <p:nvSpPr>
                <p:cNvPr id="225" name="Rectangle 22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26" name="Oval 22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194" name="Rectangle 193"/>
            <p:cNvSpPr/>
            <p:nvPr/>
          </p:nvSpPr>
          <p:spPr bwMode="auto">
            <a:xfrm>
              <a:off x="6473838" y="1995091"/>
              <a:ext cx="609600" cy="1116832"/>
            </a:xfrm>
            <a:prstGeom prst="rect">
              <a:avLst/>
            </a:prstGeom>
            <a:solidFill>
              <a:schemeClr val="accent1"/>
            </a:solidFill>
            <a:ln w="28575" cap="flat" cmpd="sng" algn="ctr">
              <a:solidFill>
                <a:srgbClr val="68C8C6"/>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cxnSp>
          <p:nvCxnSpPr>
            <p:cNvPr id="195" name="Curved Connector 194"/>
            <p:cNvCxnSpPr>
              <a:stCxn id="207" idx="1"/>
            </p:cNvCxnSpPr>
            <p:nvPr/>
          </p:nvCxnSpPr>
          <p:spPr bwMode="auto">
            <a:xfrm rot="10800000">
              <a:off x="6177057" y="2145280"/>
              <a:ext cx="192006" cy="3795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96" name="Curved Connector 195"/>
            <p:cNvCxnSpPr>
              <a:stCxn id="208" idx="1"/>
            </p:cNvCxnSpPr>
            <p:nvPr/>
          </p:nvCxnSpPr>
          <p:spPr bwMode="auto">
            <a:xfrm rot="10800000">
              <a:off x="6177057" y="2315719"/>
              <a:ext cx="192006" cy="16424"/>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97" name="Curved Connector 196"/>
            <p:cNvCxnSpPr>
              <a:stCxn id="213" idx="3"/>
            </p:cNvCxnSpPr>
            <p:nvPr/>
          </p:nvCxnSpPr>
          <p:spPr bwMode="auto">
            <a:xfrm flipV="1">
              <a:off x="7188213" y="2144528"/>
              <a:ext cx="190500" cy="3870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98" name="Curved Connector 197"/>
            <p:cNvCxnSpPr>
              <a:stCxn id="209" idx="1"/>
            </p:cNvCxnSpPr>
            <p:nvPr/>
          </p:nvCxnSpPr>
          <p:spPr bwMode="auto">
            <a:xfrm rot="10800000" flipV="1">
              <a:off x="6177057" y="2481050"/>
              <a:ext cx="192006" cy="4458"/>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199" name="Curved Connector 198"/>
            <p:cNvCxnSpPr>
              <a:endCxn id="210" idx="1"/>
            </p:cNvCxnSpPr>
            <p:nvPr/>
          </p:nvCxnSpPr>
          <p:spPr bwMode="auto">
            <a:xfrm flipV="1">
              <a:off x="6177057" y="2629957"/>
              <a:ext cx="192006" cy="25991"/>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0" name="Curved Connector 199"/>
            <p:cNvCxnSpPr>
              <a:endCxn id="211" idx="1"/>
            </p:cNvCxnSpPr>
            <p:nvPr/>
          </p:nvCxnSpPr>
          <p:spPr bwMode="auto">
            <a:xfrm flipV="1">
              <a:off x="6177057" y="2778864"/>
              <a:ext cx="192006" cy="46873"/>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1" name="Curved Connector 200"/>
            <p:cNvCxnSpPr>
              <a:endCxn id="212" idx="1"/>
            </p:cNvCxnSpPr>
            <p:nvPr/>
          </p:nvCxnSpPr>
          <p:spPr bwMode="auto">
            <a:xfrm flipV="1">
              <a:off x="6177057" y="2927773"/>
              <a:ext cx="192006" cy="68406"/>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2" name="Curved Connector 201"/>
            <p:cNvCxnSpPr>
              <a:stCxn id="217" idx="3"/>
            </p:cNvCxnSpPr>
            <p:nvPr/>
          </p:nvCxnSpPr>
          <p:spPr bwMode="auto">
            <a:xfrm>
              <a:off x="7188213" y="2778864"/>
              <a:ext cx="190500" cy="46122"/>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3" name="Curved Connector 202"/>
            <p:cNvCxnSpPr>
              <a:stCxn id="218" idx="3"/>
            </p:cNvCxnSpPr>
            <p:nvPr/>
          </p:nvCxnSpPr>
          <p:spPr bwMode="auto">
            <a:xfrm>
              <a:off x="7188213" y="2927773"/>
              <a:ext cx="190500" cy="6765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4" name="Curved Connector 203"/>
            <p:cNvCxnSpPr>
              <a:stCxn id="215" idx="3"/>
            </p:cNvCxnSpPr>
            <p:nvPr/>
          </p:nvCxnSpPr>
          <p:spPr bwMode="auto">
            <a:xfrm>
              <a:off x="7188213" y="2481050"/>
              <a:ext cx="190500" cy="3707"/>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5" name="Curved Connector 204"/>
            <p:cNvCxnSpPr>
              <a:stCxn id="214" idx="3"/>
            </p:cNvCxnSpPr>
            <p:nvPr/>
          </p:nvCxnSpPr>
          <p:spPr bwMode="auto">
            <a:xfrm flipV="1">
              <a:off x="7188213" y="2314968"/>
              <a:ext cx="190500" cy="17175"/>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cxnSp>
          <p:nvCxnSpPr>
            <p:cNvPr id="206" name="Curved Connector 205"/>
            <p:cNvCxnSpPr>
              <a:stCxn id="216" idx="3"/>
            </p:cNvCxnSpPr>
            <p:nvPr/>
          </p:nvCxnSpPr>
          <p:spPr bwMode="auto">
            <a:xfrm>
              <a:off x="7188213" y="2629957"/>
              <a:ext cx="190500" cy="25240"/>
            </a:xfrm>
            <a:prstGeom prst="curvedConnector3">
              <a:avLst>
                <a:gd name="adj1" fmla="val 50000"/>
              </a:avLst>
            </a:prstGeom>
            <a:solidFill>
              <a:schemeClr val="accent1"/>
            </a:solidFill>
            <a:ln w="38100" cap="flat" cmpd="sng" algn="ctr">
              <a:solidFill>
                <a:srgbClr val="000000"/>
              </a:solidFill>
              <a:prstDash val="solid"/>
              <a:round/>
              <a:headEnd type="none" w="med" len="med"/>
              <a:tailEnd type="none" w="med" len="med"/>
            </a:ln>
            <a:effectLst/>
          </p:spPr>
        </p:cxnSp>
        <p:sp>
          <p:nvSpPr>
            <p:cNvPr id="207" name="Rectangle 206"/>
            <p:cNvSpPr/>
            <p:nvPr/>
          </p:nvSpPr>
          <p:spPr bwMode="auto">
            <a:xfrm>
              <a:off x="63690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08" name="Rectangle 207"/>
            <p:cNvSpPr/>
            <p:nvPr/>
          </p:nvSpPr>
          <p:spPr bwMode="auto">
            <a:xfrm>
              <a:off x="63690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09" name="Rectangle 208"/>
            <p:cNvSpPr/>
            <p:nvPr/>
          </p:nvSpPr>
          <p:spPr bwMode="auto">
            <a:xfrm>
              <a:off x="63690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0" name="Rectangle 209"/>
            <p:cNvSpPr/>
            <p:nvPr/>
          </p:nvSpPr>
          <p:spPr bwMode="auto">
            <a:xfrm>
              <a:off x="63690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1" name="Rectangle 210"/>
            <p:cNvSpPr/>
            <p:nvPr/>
          </p:nvSpPr>
          <p:spPr bwMode="auto">
            <a:xfrm>
              <a:off x="63690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2" name="Rectangle 211"/>
            <p:cNvSpPr/>
            <p:nvPr/>
          </p:nvSpPr>
          <p:spPr bwMode="auto">
            <a:xfrm>
              <a:off x="63690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3" name="Rectangle 212"/>
            <p:cNvSpPr/>
            <p:nvPr/>
          </p:nvSpPr>
          <p:spPr bwMode="auto">
            <a:xfrm>
              <a:off x="6978663" y="2153073"/>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4" name="Rectangle 213"/>
            <p:cNvSpPr/>
            <p:nvPr/>
          </p:nvSpPr>
          <p:spPr bwMode="auto">
            <a:xfrm>
              <a:off x="6978663" y="230198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5" name="Rectangle 214"/>
            <p:cNvSpPr/>
            <p:nvPr/>
          </p:nvSpPr>
          <p:spPr bwMode="auto">
            <a:xfrm>
              <a:off x="6978663" y="2450887"/>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6" name="Rectangle 215"/>
            <p:cNvSpPr/>
            <p:nvPr/>
          </p:nvSpPr>
          <p:spPr bwMode="auto">
            <a:xfrm>
              <a:off x="6978663" y="2599794"/>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7" name="Rectangle 216"/>
            <p:cNvSpPr/>
            <p:nvPr/>
          </p:nvSpPr>
          <p:spPr bwMode="auto">
            <a:xfrm>
              <a:off x="6978663" y="2748701"/>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sp>
          <p:nvSpPr>
            <p:cNvPr id="218" name="Rectangle 217"/>
            <p:cNvSpPr/>
            <p:nvPr/>
          </p:nvSpPr>
          <p:spPr bwMode="auto">
            <a:xfrm>
              <a:off x="6978663" y="2897610"/>
              <a:ext cx="209550" cy="60325"/>
            </a:xfrm>
            <a:prstGeom prst="rect">
              <a:avLst/>
            </a:prstGeom>
            <a:solidFill>
              <a:srgbClr val="5F6062"/>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marL="0" marR="0" lvl="0" indent="0" algn="l" defTabSz="914857" rtl="0" eaLnBrk="0" fontAlgn="base" latinLnBrk="0" hangingPunct="0">
                <a:lnSpc>
                  <a:spcPct val="100000"/>
                </a:lnSpc>
                <a:spcBef>
                  <a:spcPct val="0"/>
                </a:spcBef>
                <a:spcAft>
                  <a:spcPct val="0"/>
                </a:spcAft>
                <a:buClrTx/>
                <a:buSzTx/>
                <a:buFontTx/>
                <a:buNone/>
                <a:tabLst/>
                <a:defRPr/>
              </a:pPr>
              <a:endParaRPr kumimoji="0" lang="en-US" sz="2001" b="0" i="0" u="none" strike="noStrike" kern="1200" cap="none" spc="0" normalizeH="0" baseline="30000" noProof="0" dirty="0">
                <a:ln>
                  <a:noFill/>
                </a:ln>
                <a:solidFill>
                  <a:srgbClr val="000000"/>
                </a:solidFill>
                <a:effectLst/>
                <a:uLnTx/>
                <a:uFillTx/>
                <a:latin typeface="Arial Narrow"/>
                <a:ea typeface="ＭＳ Ｐゴシック" pitchFamily="1" charset="-128"/>
                <a:cs typeface="Arial Narrow"/>
              </a:endParaRPr>
            </a:p>
          </p:txBody>
        </p:sp>
      </p:grpSp>
      <p:cxnSp>
        <p:nvCxnSpPr>
          <p:cNvPr id="189" name="Curved Connector 763"/>
          <p:cNvCxnSpPr>
            <a:stCxn id="184" idx="1"/>
            <a:endCxn id="258" idx="2"/>
          </p:cNvCxnSpPr>
          <p:nvPr/>
        </p:nvCxnSpPr>
        <p:spPr>
          <a:xfrm rot="10800000" flipV="1">
            <a:off x="7335536" y="4618153"/>
            <a:ext cx="1633477" cy="189532"/>
          </a:xfrm>
          <a:prstGeom prst="curvedConnector4">
            <a:avLst>
              <a:gd name="adj1" fmla="val 45481"/>
              <a:gd name="adj2" fmla="val 291174"/>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190" name="Curved Connector 763"/>
          <p:cNvCxnSpPr>
            <a:stCxn id="184" idx="1"/>
            <a:endCxn id="194" idx="2"/>
          </p:cNvCxnSpPr>
          <p:nvPr/>
        </p:nvCxnSpPr>
        <p:spPr>
          <a:xfrm rot="10800000" flipV="1">
            <a:off x="7693937" y="4618153"/>
            <a:ext cx="1275074" cy="926878"/>
          </a:xfrm>
          <a:prstGeom prst="curvedConnector4">
            <a:avLst>
              <a:gd name="adj1" fmla="val 44211"/>
              <a:gd name="adj2" fmla="val 124675"/>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sp>
        <p:nvSpPr>
          <p:cNvPr id="712" name="Rectangle 711"/>
          <p:cNvSpPr/>
          <p:nvPr/>
        </p:nvSpPr>
        <p:spPr>
          <a:xfrm>
            <a:off x="8445268" y="5022979"/>
            <a:ext cx="1625238" cy="849212"/>
          </a:xfrm>
          <a:prstGeom prst="rect">
            <a:avLst/>
          </a:prstGeom>
        </p:spPr>
        <p:txBody>
          <a:bodyPr wrap="square">
            <a:noAutofit/>
          </a:bodyPr>
          <a:lstStyle/>
          <a:p>
            <a:pPr marL="0" marR="0" lvl="0" indent="0" algn="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Common solutions can support many Service Domains</a:t>
            </a:r>
            <a:endParaRPr kumimoji="0" lang="en-US" sz="1201"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713" name="Rectangle 712"/>
          <p:cNvSpPr/>
          <p:nvPr/>
        </p:nvSpPr>
        <p:spPr>
          <a:xfrm>
            <a:off x="1805050" y="962521"/>
            <a:ext cx="3503988" cy="2703831"/>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108050" tIns="46822" rIns="108050" bIns="46822" anchor="t" anchorCtr="0"/>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1401" b="1" i="0" u="none" strike="noStrike" kern="0" cap="none" spc="0" normalizeH="0" baseline="0" noProof="0" dirty="0">
                <a:ln>
                  <a:noFill/>
                </a:ln>
                <a:solidFill>
                  <a:srgbClr val="000000"/>
                </a:solidFill>
                <a:effectLst/>
                <a:uLnTx/>
                <a:uFillTx/>
                <a:latin typeface="Arial Narrow"/>
                <a:ea typeface="+mn-ea"/>
                <a:cs typeface="Arial Narrow"/>
              </a:rPr>
              <a:t>SERVICE DOMAIN – Development Environment</a:t>
            </a:r>
          </a:p>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1401" b="1"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19" name="Rectangle 11"/>
          <p:cNvSpPr>
            <a:spLocks noChangeArrowheads="1"/>
          </p:cNvSpPr>
          <p:nvPr/>
        </p:nvSpPr>
        <p:spPr bwMode="gray">
          <a:xfrm>
            <a:off x="1939835" y="1285451"/>
            <a:ext cx="2534099" cy="1202903"/>
          </a:xfrm>
          <a:prstGeom prst="rect">
            <a:avLst/>
          </a:prstGeom>
          <a:solidFill>
            <a:schemeClr val="tx2"/>
          </a:solidFill>
          <a:ln w="9525" algn="ctr">
            <a:solidFill>
              <a:schemeClr val="bg2"/>
            </a:solidFill>
            <a:miter lim="800000"/>
            <a:headEnd/>
            <a:tailEnd/>
          </a:ln>
        </p:spPr>
        <p:txBody>
          <a:bodyPr wrap="none" lIns="108050" tIns="46822" rIns="108050" bIns="46822"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Arial Narrow"/>
                <a:ea typeface="+mn-ea"/>
                <a:cs typeface="Arial Narrow"/>
              </a:rPr>
              <a:t>SW Utility Library</a:t>
            </a:r>
          </a:p>
        </p:txBody>
      </p:sp>
      <p:sp>
        <p:nvSpPr>
          <p:cNvPr id="720" name="Rectangle 719"/>
          <p:cNvSpPr/>
          <p:nvPr/>
        </p:nvSpPr>
        <p:spPr>
          <a:xfrm>
            <a:off x="2037639" y="1573159"/>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Standard Fee &amp; Pricing Module</a:t>
            </a:r>
          </a:p>
        </p:txBody>
      </p:sp>
      <p:sp>
        <p:nvSpPr>
          <p:cNvPr id="732" name="Rectangle 731"/>
          <p:cNvSpPr/>
          <p:nvPr/>
        </p:nvSpPr>
        <p:spPr>
          <a:xfrm>
            <a:off x="2037639" y="1791810"/>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Financial Algorithms</a:t>
            </a:r>
          </a:p>
        </p:txBody>
      </p:sp>
      <p:sp>
        <p:nvSpPr>
          <p:cNvPr id="733" name="Rectangle 732"/>
          <p:cNvSpPr/>
          <p:nvPr/>
        </p:nvSpPr>
        <p:spPr>
          <a:xfrm>
            <a:off x="2037639" y="2010461"/>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Data Archiving &amp; Version Control</a:t>
            </a:r>
          </a:p>
        </p:txBody>
      </p:sp>
      <p:sp>
        <p:nvSpPr>
          <p:cNvPr id="734" name="Rectangle 733"/>
          <p:cNvSpPr/>
          <p:nvPr/>
        </p:nvSpPr>
        <p:spPr>
          <a:xfrm>
            <a:off x="2037639" y="2229112"/>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Analysis &amp; Reporting Tool Set</a:t>
            </a:r>
          </a:p>
        </p:txBody>
      </p:sp>
      <p:grpSp>
        <p:nvGrpSpPr>
          <p:cNvPr id="735" name="Group 734"/>
          <p:cNvGrpSpPr/>
          <p:nvPr/>
        </p:nvGrpSpPr>
        <p:grpSpPr>
          <a:xfrm>
            <a:off x="3847690" y="2569337"/>
            <a:ext cx="1202213" cy="1001492"/>
            <a:chOff x="7277625" y="4043014"/>
            <a:chExt cx="962375" cy="1001029"/>
          </a:xfrm>
        </p:grpSpPr>
        <p:sp>
          <p:nvSpPr>
            <p:cNvPr id="736" name="Rectangle 11"/>
            <p:cNvSpPr>
              <a:spLocks noChangeArrowheads="1"/>
            </p:cNvSpPr>
            <p:nvPr/>
          </p:nvSpPr>
          <p:spPr bwMode="gray">
            <a:xfrm>
              <a:off x="7277625" y="4043014"/>
              <a:ext cx="962375" cy="100102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Arial Narrow"/>
                  <a:ea typeface="+mn-ea"/>
                  <a:cs typeface="Arial Narrow"/>
                </a:rPr>
                <a:t>Common Solution</a:t>
              </a:r>
            </a:p>
          </p:txBody>
        </p:sp>
        <p:sp>
          <p:nvSpPr>
            <p:cNvPr id="737" name="Rectangle 736"/>
            <p:cNvSpPr/>
            <p:nvPr/>
          </p:nvSpPr>
          <p:spPr>
            <a:xfrm>
              <a:off x="7409980" y="4319465"/>
              <a:ext cx="679081" cy="646023"/>
            </a:xfrm>
            <a:prstGeom prst="rect">
              <a:avLst/>
            </a:prstGeom>
            <a:solidFill>
              <a:schemeClr val="accent1"/>
            </a:solidFill>
            <a:ln w="38100"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000000"/>
                  </a:solidFill>
                  <a:effectLst/>
                  <a:uLnTx/>
                  <a:uFillTx/>
                  <a:latin typeface="Arial Narrow"/>
                  <a:ea typeface="+mn-ea"/>
                  <a:cs typeface="Arial Narrow"/>
                </a:rPr>
                <a:t>LOANS &amp; DEPOSITS</a:t>
              </a:r>
            </a:p>
          </p:txBody>
        </p:sp>
      </p:grpSp>
      <p:sp>
        <p:nvSpPr>
          <p:cNvPr id="738" name="Rectangle 737"/>
          <p:cNvSpPr/>
          <p:nvPr/>
        </p:nvSpPr>
        <p:spPr>
          <a:xfrm>
            <a:off x="7379201" y="1093301"/>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39" name="Rectangle 738"/>
          <p:cNvSpPr/>
          <p:nvPr/>
        </p:nvSpPr>
        <p:spPr>
          <a:xfrm>
            <a:off x="7379201" y="1245776"/>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0" name="Rectangle 739"/>
          <p:cNvSpPr/>
          <p:nvPr/>
        </p:nvSpPr>
        <p:spPr>
          <a:xfrm>
            <a:off x="8387200" y="1419439"/>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2" name="Rectangle 741"/>
          <p:cNvSpPr/>
          <p:nvPr/>
        </p:nvSpPr>
        <p:spPr>
          <a:xfrm>
            <a:off x="7374966" y="1190717"/>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3" name="Rectangle 742"/>
          <p:cNvSpPr/>
          <p:nvPr/>
        </p:nvSpPr>
        <p:spPr>
          <a:xfrm>
            <a:off x="7383437" y="2054713"/>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4" name="Rectangle 743"/>
          <p:cNvSpPr/>
          <p:nvPr/>
        </p:nvSpPr>
        <p:spPr>
          <a:xfrm>
            <a:off x="8387201" y="1572937"/>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5" name="Rectangle 744"/>
          <p:cNvSpPr/>
          <p:nvPr/>
        </p:nvSpPr>
        <p:spPr>
          <a:xfrm>
            <a:off x="8387201" y="1271225"/>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6" name="Rectangle 745"/>
          <p:cNvSpPr/>
          <p:nvPr/>
        </p:nvSpPr>
        <p:spPr>
          <a:xfrm>
            <a:off x="8946260" y="1707421"/>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7" name="Rectangle 746"/>
          <p:cNvSpPr/>
          <p:nvPr/>
        </p:nvSpPr>
        <p:spPr>
          <a:xfrm>
            <a:off x="8942025" y="1906479"/>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8" name="Rectangle 747"/>
          <p:cNvSpPr/>
          <p:nvPr/>
        </p:nvSpPr>
        <p:spPr>
          <a:xfrm>
            <a:off x="8946261" y="2105537"/>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9" name="Rectangle 748"/>
          <p:cNvSpPr/>
          <p:nvPr/>
        </p:nvSpPr>
        <p:spPr>
          <a:xfrm>
            <a:off x="7883203" y="2660361"/>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750" name="Curved Connector 763"/>
          <p:cNvCxnSpPr>
            <a:stCxn id="737" idx="3"/>
            <a:endCxn id="738" idx="1"/>
          </p:cNvCxnSpPr>
          <p:nvPr/>
        </p:nvCxnSpPr>
        <p:spPr>
          <a:xfrm flipV="1">
            <a:off x="4861347" y="1116171"/>
            <a:ext cx="2517853" cy="2052906"/>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3" name="Curved Connector 763"/>
          <p:cNvCxnSpPr>
            <a:stCxn id="737" idx="3"/>
            <a:endCxn id="739" idx="1"/>
          </p:cNvCxnSpPr>
          <p:nvPr/>
        </p:nvCxnSpPr>
        <p:spPr>
          <a:xfrm flipV="1">
            <a:off x="4861347" y="1268646"/>
            <a:ext cx="2517853" cy="1900431"/>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6" name="Curved Connector 763"/>
          <p:cNvCxnSpPr>
            <a:stCxn id="737" idx="3"/>
            <a:endCxn id="740" idx="1"/>
          </p:cNvCxnSpPr>
          <p:nvPr/>
        </p:nvCxnSpPr>
        <p:spPr>
          <a:xfrm flipV="1">
            <a:off x="4861348" y="1442309"/>
            <a:ext cx="3525853" cy="1726768"/>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9" name="Curved Connector 763"/>
          <p:cNvCxnSpPr>
            <a:stCxn id="720" idx="3"/>
            <a:endCxn id="744" idx="1"/>
          </p:cNvCxnSpPr>
          <p:nvPr/>
        </p:nvCxnSpPr>
        <p:spPr>
          <a:xfrm flipV="1">
            <a:off x="4328770" y="1595808"/>
            <a:ext cx="4058431" cy="49994"/>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2" name="Curved Connector 763"/>
          <p:cNvCxnSpPr>
            <a:stCxn id="720" idx="3"/>
            <a:endCxn id="745" idx="1"/>
          </p:cNvCxnSpPr>
          <p:nvPr/>
        </p:nvCxnSpPr>
        <p:spPr>
          <a:xfrm flipV="1">
            <a:off x="4328770" y="1294096"/>
            <a:ext cx="4058431" cy="351706"/>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5" name="Curved Connector 763"/>
          <p:cNvCxnSpPr>
            <a:stCxn id="720" idx="3"/>
            <a:endCxn id="743" idx="1"/>
          </p:cNvCxnSpPr>
          <p:nvPr/>
        </p:nvCxnSpPr>
        <p:spPr>
          <a:xfrm>
            <a:off x="4328770" y="1645801"/>
            <a:ext cx="3054667" cy="431782"/>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8" name="Curved Connector 763"/>
          <p:cNvCxnSpPr>
            <a:stCxn id="720" idx="3"/>
            <a:endCxn id="742" idx="1"/>
          </p:cNvCxnSpPr>
          <p:nvPr/>
        </p:nvCxnSpPr>
        <p:spPr>
          <a:xfrm flipV="1">
            <a:off x="4328770" y="1213587"/>
            <a:ext cx="3046196" cy="432214"/>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1" name="Curved Connector 763"/>
          <p:cNvCxnSpPr>
            <a:stCxn id="732" idx="3"/>
            <a:endCxn id="746" idx="1"/>
          </p:cNvCxnSpPr>
          <p:nvPr/>
        </p:nvCxnSpPr>
        <p:spPr>
          <a:xfrm flipV="1">
            <a:off x="4328770" y="1730292"/>
            <a:ext cx="4617490" cy="134161"/>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4" name="Curved Connector 763"/>
          <p:cNvCxnSpPr>
            <a:stCxn id="732" idx="3"/>
            <a:endCxn id="747" idx="1"/>
          </p:cNvCxnSpPr>
          <p:nvPr/>
        </p:nvCxnSpPr>
        <p:spPr>
          <a:xfrm>
            <a:off x="4328770" y="1864453"/>
            <a:ext cx="4613255" cy="64897"/>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7" name="Curved Connector 763"/>
          <p:cNvCxnSpPr>
            <a:stCxn id="732" idx="3"/>
            <a:endCxn id="748" idx="1"/>
          </p:cNvCxnSpPr>
          <p:nvPr/>
        </p:nvCxnSpPr>
        <p:spPr>
          <a:xfrm>
            <a:off x="4328770" y="1864453"/>
            <a:ext cx="4617491" cy="263955"/>
          </a:xfrm>
          <a:prstGeom prst="curvedConnector3">
            <a:avLst>
              <a:gd name="adj1" fmla="val 45047"/>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80" name="Curved Connector 763"/>
          <p:cNvCxnSpPr>
            <a:stCxn id="732" idx="3"/>
            <a:endCxn id="749" idx="1"/>
          </p:cNvCxnSpPr>
          <p:nvPr/>
        </p:nvCxnSpPr>
        <p:spPr>
          <a:xfrm>
            <a:off x="4328770" y="1864452"/>
            <a:ext cx="3554433" cy="818779"/>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sp>
        <p:nvSpPr>
          <p:cNvPr id="718" name="Freeform 717"/>
          <p:cNvSpPr/>
          <p:nvPr/>
        </p:nvSpPr>
        <p:spPr>
          <a:xfrm>
            <a:off x="9811146" y="872470"/>
            <a:ext cx="114353" cy="199058"/>
          </a:xfrm>
          <a:custGeom>
            <a:avLst/>
            <a:gdLst>
              <a:gd name="connsiteX0" fmla="*/ 0 w 114300"/>
              <a:gd name="connsiteY0" fmla="*/ 0 h 198966"/>
              <a:gd name="connsiteX1" fmla="*/ 110067 w 114300"/>
              <a:gd name="connsiteY1" fmla="*/ 160866 h 198966"/>
              <a:gd name="connsiteX2" fmla="*/ 114300 w 114300"/>
              <a:gd name="connsiteY2" fmla="*/ 198966 h 198966"/>
              <a:gd name="connsiteX3" fmla="*/ 0 w 114300"/>
              <a:gd name="connsiteY3" fmla="*/ 194733 h 198966"/>
              <a:gd name="connsiteX4" fmla="*/ 0 w 114300"/>
              <a:gd name="connsiteY4" fmla="*/ 0 h 19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8966">
                <a:moveTo>
                  <a:pt x="0" y="0"/>
                </a:moveTo>
                <a:lnTo>
                  <a:pt x="110067" y="160866"/>
                </a:lnTo>
                <a:lnTo>
                  <a:pt x="114300" y="198966"/>
                </a:lnTo>
                <a:lnTo>
                  <a:pt x="0" y="194733"/>
                </a:lnTo>
                <a:lnTo>
                  <a:pt x="0" y="0"/>
                </a:lnTo>
                <a:close/>
              </a:path>
            </a:pathLst>
          </a:custGeom>
          <a:gradFill flip="none" rotWithShape="1">
            <a:gsLst>
              <a:gs pos="0">
                <a:srgbClr val="FFF4A6"/>
              </a:gs>
              <a:gs pos="95000">
                <a:schemeClr val="tx1">
                  <a:lumMod val="50000"/>
                  <a:lumOff val="50000"/>
                </a:schemeClr>
              </a:gs>
            </a:gsLst>
            <a:lin ang="0" scaled="1"/>
            <a:tileRect/>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21" name="Freeform 720"/>
          <p:cNvSpPr/>
          <p:nvPr/>
        </p:nvSpPr>
        <p:spPr>
          <a:xfrm flipV="1">
            <a:off x="9814322" y="1085294"/>
            <a:ext cx="114353" cy="199058"/>
          </a:xfrm>
          <a:custGeom>
            <a:avLst/>
            <a:gdLst>
              <a:gd name="connsiteX0" fmla="*/ 0 w 114300"/>
              <a:gd name="connsiteY0" fmla="*/ 0 h 198966"/>
              <a:gd name="connsiteX1" fmla="*/ 110067 w 114300"/>
              <a:gd name="connsiteY1" fmla="*/ 160866 h 198966"/>
              <a:gd name="connsiteX2" fmla="*/ 114300 w 114300"/>
              <a:gd name="connsiteY2" fmla="*/ 198966 h 198966"/>
              <a:gd name="connsiteX3" fmla="*/ 0 w 114300"/>
              <a:gd name="connsiteY3" fmla="*/ 194733 h 198966"/>
              <a:gd name="connsiteX4" fmla="*/ 0 w 114300"/>
              <a:gd name="connsiteY4" fmla="*/ 0 h 19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8966">
                <a:moveTo>
                  <a:pt x="0" y="0"/>
                </a:moveTo>
                <a:lnTo>
                  <a:pt x="110067" y="160866"/>
                </a:lnTo>
                <a:lnTo>
                  <a:pt x="114300" y="198966"/>
                </a:lnTo>
                <a:lnTo>
                  <a:pt x="0" y="194733"/>
                </a:lnTo>
                <a:lnTo>
                  <a:pt x="0" y="0"/>
                </a:lnTo>
                <a:close/>
              </a:path>
            </a:pathLst>
          </a:custGeom>
          <a:gradFill flip="none" rotWithShape="1">
            <a:gsLst>
              <a:gs pos="0">
                <a:srgbClr val="FFF4A6"/>
              </a:gs>
              <a:gs pos="95000">
                <a:schemeClr val="tx1">
                  <a:lumMod val="50000"/>
                  <a:lumOff val="50000"/>
                </a:schemeClr>
              </a:gs>
            </a:gsLst>
            <a:lin ang="0" scaled="1"/>
            <a:tileRect/>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16" name="Group 715"/>
          <p:cNvGrpSpPr/>
          <p:nvPr/>
        </p:nvGrpSpPr>
        <p:grpSpPr>
          <a:xfrm>
            <a:off x="8847234" y="876068"/>
            <a:ext cx="962482" cy="412941"/>
            <a:chOff x="7165153" y="1515812"/>
            <a:chExt cx="755659" cy="155663"/>
          </a:xfrm>
        </p:grpSpPr>
        <p:sp>
          <p:nvSpPr>
            <p:cNvPr id="714" name="Rectangle 97"/>
            <p:cNvSpPr>
              <a:spLocks noChangeArrowheads="1"/>
            </p:cNvSpPr>
            <p:nvPr/>
          </p:nvSpPr>
          <p:spPr bwMode="auto">
            <a:xfrm>
              <a:off x="7165162" y="1598450"/>
              <a:ext cx="755650" cy="73025"/>
            </a:xfrm>
            <a:prstGeom prst="rect">
              <a:avLst/>
            </a:prstGeom>
            <a:solidFill>
              <a:srgbClr val="FFF4A6"/>
            </a:solidFill>
            <a:ln w="19050" cap="flat" cmpd="sng" algn="ctr">
              <a:solidFill>
                <a:srgbClr val="FF0000"/>
              </a:solidFill>
              <a:prstDash val="solid"/>
              <a:round/>
              <a:headEnd type="none" w="med" len="med"/>
              <a:tailEnd type="none" w="med" len="med"/>
            </a:ln>
            <a:effectLst/>
          </p:spPr>
          <p:txBody>
            <a:bodyPr wrap="none" lIns="0" tIns="0" rIns="0" bIns="0" anchor="ct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000000"/>
                  </a:solidFill>
                  <a:effectLst/>
                  <a:uLnTx/>
                  <a:uFillTx/>
                  <a:latin typeface="Arial Narrow"/>
                  <a:ea typeface="+mn-ea"/>
                  <a:cs typeface="Arial Narrow"/>
                </a:rPr>
                <a:t>Systems Administration</a:t>
              </a:r>
            </a:p>
          </p:txBody>
        </p:sp>
        <p:sp>
          <p:nvSpPr>
            <p:cNvPr id="715" name="Rectangle 97"/>
            <p:cNvSpPr>
              <a:spLocks noChangeArrowheads="1"/>
            </p:cNvSpPr>
            <p:nvPr/>
          </p:nvSpPr>
          <p:spPr bwMode="auto">
            <a:xfrm>
              <a:off x="7165153" y="1515812"/>
              <a:ext cx="755649" cy="71437"/>
            </a:xfrm>
            <a:prstGeom prst="rect">
              <a:avLst/>
            </a:prstGeom>
            <a:solidFill>
              <a:srgbClr val="FFF4A6"/>
            </a:solidFill>
            <a:ln w="19050" cap="flat" cmpd="sng" algn="ctr">
              <a:solidFill>
                <a:srgbClr val="FF0000"/>
              </a:solidFill>
              <a:prstDash val="solid"/>
              <a:round/>
              <a:headEnd type="none" w="med" len="med"/>
              <a:tailEnd type="none" w="med" len="med"/>
            </a:ln>
            <a:effectLst/>
          </p:spPr>
          <p:txBody>
            <a:bodyPr wrap="none" lIns="0" tIns="0" rIns="0" bIns="0" anchor="ctr"/>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000000"/>
                  </a:solidFill>
                  <a:effectLst/>
                  <a:uLnTx/>
                  <a:uFillTx/>
                  <a:latin typeface="Arial Narrow"/>
                  <a:ea typeface="+mn-ea"/>
                  <a:cs typeface="Arial Narrow"/>
                </a:rPr>
                <a:t>IT Standards &amp; Guidelines</a:t>
              </a:r>
            </a:p>
          </p:txBody>
        </p:sp>
      </p:grpSp>
      <p:sp>
        <p:nvSpPr>
          <p:cNvPr id="722" name="Rectangle 721"/>
          <p:cNvSpPr/>
          <p:nvPr/>
        </p:nvSpPr>
        <p:spPr>
          <a:xfrm>
            <a:off x="7741061" y="202502"/>
            <a:ext cx="1405339" cy="254034"/>
          </a:xfrm>
          <a:prstGeom prst="rect">
            <a:avLst/>
          </a:prstGeom>
        </p:spPr>
        <p:txBody>
          <a:bodyPr wrap="none">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Helvetica"/>
                <a:ea typeface="+mn-ea"/>
                <a:cs typeface="Helvetica"/>
              </a:rPr>
              <a:t>Service Landscape</a:t>
            </a:r>
            <a:endParaRPr kumimoji="0" lang="en-US" sz="1051" b="0" i="0" u="none" strike="noStrike" kern="1200" cap="none" spc="0" normalizeH="0" baseline="0" noProof="0" dirty="0">
              <a:ln>
                <a:noFill/>
              </a:ln>
              <a:solidFill>
                <a:srgbClr val="000000"/>
              </a:solidFill>
              <a:effectLst/>
              <a:uLnTx/>
              <a:uFillTx/>
              <a:latin typeface="Calibri"/>
              <a:ea typeface="+mn-ea"/>
              <a:cs typeface="+mn-cs"/>
            </a:endParaRPr>
          </a:p>
        </p:txBody>
      </p:sp>
      <p:pic>
        <p:nvPicPr>
          <p:cNvPr id="2" name="Picture 1">
            <a:extLst>
              <a:ext uri="{FF2B5EF4-FFF2-40B4-BE49-F238E27FC236}">
                <a16:creationId xmlns:a16="http://schemas.microsoft.com/office/drawing/2014/main" id="{1817F76E-8A2F-A64B-B124-7B623A174459}"/>
              </a:ext>
            </a:extLst>
          </p:cNvPr>
          <p:cNvPicPr>
            <a:picLocks noChangeAspect="1"/>
          </p:cNvPicPr>
          <p:nvPr/>
        </p:nvPicPr>
        <p:blipFill>
          <a:blip r:embed="rId4"/>
          <a:stretch>
            <a:fillRect/>
          </a:stretch>
        </p:blipFill>
        <p:spPr>
          <a:xfrm>
            <a:off x="1691881" y="3748687"/>
            <a:ext cx="8809826" cy="2258570"/>
          </a:xfrm>
          <a:prstGeom prst="rect">
            <a:avLst/>
          </a:prstGeom>
        </p:spPr>
      </p:pic>
      <p:pic>
        <p:nvPicPr>
          <p:cNvPr id="4" name="Picture 3">
            <a:extLst>
              <a:ext uri="{FF2B5EF4-FFF2-40B4-BE49-F238E27FC236}">
                <a16:creationId xmlns:a16="http://schemas.microsoft.com/office/drawing/2014/main" id="{62A13F0B-2119-C34B-A191-5A8C3A0C4202}"/>
              </a:ext>
            </a:extLst>
          </p:cNvPr>
          <p:cNvPicPr>
            <a:picLocks noChangeAspect="1"/>
          </p:cNvPicPr>
          <p:nvPr/>
        </p:nvPicPr>
        <p:blipFill>
          <a:blip r:embed="rId5"/>
          <a:stretch>
            <a:fillRect/>
          </a:stretch>
        </p:blipFill>
        <p:spPr>
          <a:xfrm>
            <a:off x="1200250" y="367269"/>
            <a:ext cx="10033710" cy="3405551"/>
          </a:xfrm>
          <a:prstGeom prst="rect">
            <a:avLst/>
          </a:prstGeom>
        </p:spPr>
      </p:pic>
      <p:sp>
        <p:nvSpPr>
          <p:cNvPr id="3" name="Titel 2">
            <a:extLst>
              <a:ext uri="{FF2B5EF4-FFF2-40B4-BE49-F238E27FC236}">
                <a16:creationId xmlns:a16="http://schemas.microsoft.com/office/drawing/2014/main" id="{E990EBD0-AD49-4705-A85F-6842BC82802A}"/>
              </a:ext>
            </a:extLst>
          </p:cNvPr>
          <p:cNvSpPr>
            <a:spLocks noGrp="1"/>
          </p:cNvSpPr>
          <p:nvPr>
            <p:ph type="title"/>
          </p:nvPr>
        </p:nvSpPr>
        <p:spPr>
          <a:xfrm>
            <a:off x="444025" y="187808"/>
            <a:ext cx="4994818" cy="744903"/>
          </a:xfrm>
        </p:spPr>
        <p:txBody>
          <a:bodyPr>
            <a:normAutofit/>
          </a:bodyPr>
          <a:lstStyle/>
          <a:p>
            <a:r>
              <a:rPr lang="nl-NL" sz="2000" b="1" cap="all" dirty="0"/>
              <a:t>Service Domain Clusters</a:t>
            </a:r>
            <a:endParaRPr lang="en-GB" sz="2000" b="1" cap="all" dirty="0"/>
          </a:p>
        </p:txBody>
      </p:sp>
      <p:pic>
        <p:nvPicPr>
          <p:cNvPr id="711" name="Picture 7">
            <a:extLst>
              <a:ext uri="{FF2B5EF4-FFF2-40B4-BE49-F238E27FC236}">
                <a16:creationId xmlns:a16="http://schemas.microsoft.com/office/drawing/2014/main" id="{26D9F266-BD49-4220-A8BC-6C5AA55851DC}"/>
              </a:ext>
            </a:extLst>
          </p:cNvPr>
          <p:cNvPicPr>
            <a:picLocks noChangeAspect="1"/>
          </p:cNvPicPr>
          <p:nvPr/>
        </p:nvPicPr>
        <p:blipFill>
          <a:blip r:embed="rId6"/>
          <a:stretch>
            <a:fillRect/>
          </a:stretch>
        </p:blipFill>
        <p:spPr>
          <a:xfrm>
            <a:off x="609680" y="6558947"/>
            <a:ext cx="242309" cy="224435"/>
          </a:xfrm>
          <a:prstGeom prst="rect">
            <a:avLst/>
          </a:prstGeom>
        </p:spPr>
      </p:pic>
      <p:sp>
        <p:nvSpPr>
          <p:cNvPr id="723" name="Text Placeholder 15">
            <a:extLst>
              <a:ext uri="{FF2B5EF4-FFF2-40B4-BE49-F238E27FC236}">
                <a16:creationId xmlns:a16="http://schemas.microsoft.com/office/drawing/2014/main" id="{3BE5538C-001D-4823-82A1-CA517E8B8B22}"/>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26</a:t>
            </a:r>
            <a:endParaRPr lang="en-GB" dirty="0"/>
          </a:p>
        </p:txBody>
      </p:sp>
    </p:spTree>
    <p:extLst>
      <p:ext uri="{BB962C8B-B14F-4D97-AF65-F5344CB8AC3E}">
        <p14:creationId xmlns:p14="http://schemas.microsoft.com/office/powerpoint/2010/main" val="374968945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 name="Rectangle 712"/>
          <p:cNvSpPr/>
          <p:nvPr/>
        </p:nvSpPr>
        <p:spPr>
          <a:xfrm>
            <a:off x="1805050" y="962521"/>
            <a:ext cx="3503988" cy="2703831"/>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108050" tIns="46822" rIns="108050" bIns="46822" anchor="t" anchorCtr="0"/>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1401" b="1" i="0" u="none" strike="noStrike" kern="0" cap="none" spc="0" normalizeH="0" baseline="0" noProof="0" dirty="0">
                <a:ln>
                  <a:noFill/>
                </a:ln>
                <a:solidFill>
                  <a:srgbClr val="000000"/>
                </a:solidFill>
                <a:effectLst/>
                <a:uLnTx/>
                <a:uFillTx/>
                <a:latin typeface="Arial Narrow"/>
                <a:ea typeface="+mn-ea"/>
                <a:cs typeface="Arial Narrow"/>
              </a:rPr>
              <a:t>SERVICE DOMAIN – Development Environment</a:t>
            </a:r>
          </a:p>
          <a:p>
            <a:pPr marL="0" marR="0" lvl="0" indent="0" algn="l" defTabSz="677268" rtl="0" eaLnBrk="0" fontAlgn="auto" latinLnBrk="0" hangingPunct="0">
              <a:lnSpc>
                <a:spcPct val="80000"/>
              </a:lnSpc>
              <a:spcBef>
                <a:spcPts val="0"/>
              </a:spcBef>
              <a:spcAft>
                <a:spcPts val="0"/>
              </a:spcAft>
              <a:buClrTx/>
              <a:buSzTx/>
              <a:buFontTx/>
              <a:buNone/>
              <a:tabLst/>
              <a:defRPr/>
            </a:pPr>
            <a:endParaRPr kumimoji="0" lang="en-US" sz="1401" b="1" i="0" u="none" strike="noStrike" kern="0" cap="none" spc="0" normalizeH="0" baseline="0" noProof="0" dirty="0">
              <a:ln>
                <a:noFill/>
              </a:ln>
              <a:solidFill>
                <a:srgbClr val="000000"/>
              </a:solidFill>
              <a:effectLst/>
              <a:uLnTx/>
              <a:uFillTx/>
              <a:latin typeface="Arial Narrow"/>
              <a:ea typeface="+mn-ea"/>
              <a:cs typeface="Arial Narrow"/>
            </a:endParaRPr>
          </a:p>
        </p:txBody>
      </p:sp>
      <p:sp>
        <p:nvSpPr>
          <p:cNvPr id="719" name="Rectangle 11"/>
          <p:cNvSpPr>
            <a:spLocks noChangeArrowheads="1"/>
          </p:cNvSpPr>
          <p:nvPr/>
        </p:nvSpPr>
        <p:spPr bwMode="gray">
          <a:xfrm>
            <a:off x="1939835" y="1285451"/>
            <a:ext cx="2534099" cy="1202903"/>
          </a:xfrm>
          <a:prstGeom prst="rect">
            <a:avLst/>
          </a:prstGeom>
          <a:solidFill>
            <a:schemeClr val="tx2"/>
          </a:solidFill>
          <a:ln w="9525" algn="ctr">
            <a:solidFill>
              <a:schemeClr val="bg2"/>
            </a:solidFill>
            <a:miter lim="800000"/>
            <a:headEnd/>
            <a:tailEnd/>
          </a:ln>
        </p:spPr>
        <p:txBody>
          <a:bodyPr wrap="none" lIns="108050" tIns="46822" rIns="108050" bIns="46822"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Arial Narrow"/>
                <a:ea typeface="+mn-ea"/>
                <a:cs typeface="Arial Narrow"/>
              </a:rPr>
              <a:t>SW Utility Library</a:t>
            </a:r>
          </a:p>
        </p:txBody>
      </p:sp>
      <p:sp>
        <p:nvSpPr>
          <p:cNvPr id="720" name="Rectangle 719"/>
          <p:cNvSpPr/>
          <p:nvPr/>
        </p:nvSpPr>
        <p:spPr>
          <a:xfrm>
            <a:off x="2037639" y="1573159"/>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Standard Fee &amp; Pricing Module</a:t>
            </a:r>
          </a:p>
        </p:txBody>
      </p:sp>
      <p:sp>
        <p:nvSpPr>
          <p:cNvPr id="732" name="Rectangle 731"/>
          <p:cNvSpPr/>
          <p:nvPr/>
        </p:nvSpPr>
        <p:spPr>
          <a:xfrm>
            <a:off x="2037639" y="1791810"/>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Financial Algorithms</a:t>
            </a:r>
          </a:p>
        </p:txBody>
      </p:sp>
      <p:sp>
        <p:nvSpPr>
          <p:cNvPr id="733" name="Rectangle 732"/>
          <p:cNvSpPr/>
          <p:nvPr/>
        </p:nvSpPr>
        <p:spPr>
          <a:xfrm>
            <a:off x="2037639" y="2010461"/>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Data Archiving &amp; Version Control</a:t>
            </a:r>
          </a:p>
        </p:txBody>
      </p:sp>
      <p:sp>
        <p:nvSpPr>
          <p:cNvPr id="734" name="Rectangle 733"/>
          <p:cNvSpPr/>
          <p:nvPr/>
        </p:nvSpPr>
        <p:spPr>
          <a:xfrm>
            <a:off x="2037639" y="2229112"/>
            <a:ext cx="2291131" cy="145284"/>
          </a:xfrm>
          <a:prstGeom prst="rect">
            <a:avLst/>
          </a:prstGeom>
          <a:solidFill>
            <a:srgbClr val="68C8C6"/>
          </a:solidFill>
          <a:ln>
            <a:solidFill>
              <a:srgbClr val="68C8C6"/>
            </a:solidFill>
          </a:ln>
        </p:spPr>
        <p:style>
          <a:lnRef idx="1">
            <a:schemeClr val="accent1"/>
          </a:lnRef>
          <a:fillRef idx="3">
            <a:schemeClr val="accent1"/>
          </a:fillRef>
          <a:effectRef idx="2">
            <a:schemeClr val="accent1"/>
          </a:effectRef>
          <a:fontRef idx="minor">
            <a:schemeClr val="lt1"/>
          </a:fontRef>
        </p:style>
        <p:txBody>
          <a:bodyPr wrap="none" lIns="108050" tIns="46822" rIns="108050" bIns="46822"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Analysis &amp; Reporting Tool Set</a:t>
            </a:r>
          </a:p>
        </p:txBody>
      </p:sp>
      <p:grpSp>
        <p:nvGrpSpPr>
          <p:cNvPr id="735" name="Group 734"/>
          <p:cNvGrpSpPr/>
          <p:nvPr/>
        </p:nvGrpSpPr>
        <p:grpSpPr>
          <a:xfrm>
            <a:off x="3847690" y="2569337"/>
            <a:ext cx="1202213" cy="1001492"/>
            <a:chOff x="7277625" y="4043014"/>
            <a:chExt cx="962375" cy="1001029"/>
          </a:xfrm>
        </p:grpSpPr>
        <p:sp>
          <p:nvSpPr>
            <p:cNvPr id="736" name="Rectangle 11"/>
            <p:cNvSpPr>
              <a:spLocks noChangeArrowheads="1"/>
            </p:cNvSpPr>
            <p:nvPr/>
          </p:nvSpPr>
          <p:spPr bwMode="gray">
            <a:xfrm>
              <a:off x="7277625" y="4043014"/>
              <a:ext cx="962375" cy="1001029"/>
            </a:xfrm>
            <a:prstGeom prst="rect">
              <a:avLst/>
            </a:prstGeom>
            <a:solidFill>
              <a:schemeClr val="tx2"/>
            </a:solidFill>
            <a:ln w="9525" algn="ctr">
              <a:solidFill>
                <a:schemeClr val="bg2"/>
              </a:solid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FFFFFF"/>
                  </a:solidFill>
                  <a:effectLst/>
                  <a:uLnTx/>
                  <a:uFillTx/>
                  <a:latin typeface="Arial Narrow"/>
                  <a:ea typeface="+mn-ea"/>
                  <a:cs typeface="Arial Narrow"/>
                </a:rPr>
                <a:t>Common Solution</a:t>
              </a:r>
            </a:p>
          </p:txBody>
        </p:sp>
        <p:sp>
          <p:nvSpPr>
            <p:cNvPr id="737" name="Rectangle 736"/>
            <p:cNvSpPr/>
            <p:nvPr/>
          </p:nvSpPr>
          <p:spPr>
            <a:xfrm>
              <a:off x="7409980" y="4319465"/>
              <a:ext cx="679081" cy="646023"/>
            </a:xfrm>
            <a:prstGeom prst="rect">
              <a:avLst/>
            </a:prstGeom>
            <a:solidFill>
              <a:schemeClr val="accent1"/>
            </a:solidFill>
            <a:ln w="38100" cap="flat" cmpd="sng" algn="ctr">
              <a:solidFill>
                <a:srgbClr val="68C8C6"/>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000000"/>
                  </a:solidFill>
                  <a:effectLst/>
                  <a:uLnTx/>
                  <a:uFillTx/>
                  <a:latin typeface="Arial Narrow"/>
                  <a:ea typeface="+mn-ea"/>
                  <a:cs typeface="Arial Narrow"/>
                </a:rPr>
                <a:t>LOANS &amp; DEPOSITS</a:t>
              </a:r>
            </a:p>
          </p:txBody>
        </p:sp>
      </p:grpSp>
      <p:sp>
        <p:nvSpPr>
          <p:cNvPr id="738" name="Rectangle 737"/>
          <p:cNvSpPr/>
          <p:nvPr/>
        </p:nvSpPr>
        <p:spPr>
          <a:xfrm>
            <a:off x="7379201" y="1093301"/>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39" name="Rectangle 738"/>
          <p:cNvSpPr/>
          <p:nvPr/>
        </p:nvSpPr>
        <p:spPr>
          <a:xfrm>
            <a:off x="7379201" y="1245776"/>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0" name="Rectangle 739"/>
          <p:cNvSpPr/>
          <p:nvPr/>
        </p:nvSpPr>
        <p:spPr>
          <a:xfrm>
            <a:off x="8387200" y="1419439"/>
            <a:ext cx="408750" cy="45740"/>
          </a:xfrm>
          <a:prstGeom prst="rect">
            <a:avLst/>
          </a:prstGeom>
          <a:noFill/>
          <a:ln w="1270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2" name="Rectangle 741"/>
          <p:cNvSpPr/>
          <p:nvPr/>
        </p:nvSpPr>
        <p:spPr>
          <a:xfrm>
            <a:off x="7374966" y="1190717"/>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3" name="Rectangle 742"/>
          <p:cNvSpPr/>
          <p:nvPr/>
        </p:nvSpPr>
        <p:spPr>
          <a:xfrm>
            <a:off x="7383437" y="2054713"/>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4" name="Rectangle 743"/>
          <p:cNvSpPr/>
          <p:nvPr/>
        </p:nvSpPr>
        <p:spPr>
          <a:xfrm>
            <a:off x="8387201" y="1572937"/>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5" name="Rectangle 744"/>
          <p:cNvSpPr/>
          <p:nvPr/>
        </p:nvSpPr>
        <p:spPr>
          <a:xfrm>
            <a:off x="8387201" y="1271225"/>
            <a:ext cx="408750" cy="45740"/>
          </a:xfrm>
          <a:prstGeom prst="rect">
            <a:avLst/>
          </a:prstGeom>
          <a:noFill/>
          <a:ln w="12700" cap="flat" cmpd="sng" algn="ctr">
            <a:solidFill>
              <a:srgbClr val="26D20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6" name="Rectangle 745"/>
          <p:cNvSpPr/>
          <p:nvPr/>
        </p:nvSpPr>
        <p:spPr>
          <a:xfrm>
            <a:off x="8946260" y="1707421"/>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7" name="Rectangle 746"/>
          <p:cNvSpPr/>
          <p:nvPr/>
        </p:nvSpPr>
        <p:spPr>
          <a:xfrm>
            <a:off x="8942025" y="1906479"/>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8" name="Rectangle 747"/>
          <p:cNvSpPr/>
          <p:nvPr/>
        </p:nvSpPr>
        <p:spPr>
          <a:xfrm>
            <a:off x="8946261" y="2105537"/>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9" name="Rectangle 748"/>
          <p:cNvSpPr/>
          <p:nvPr/>
        </p:nvSpPr>
        <p:spPr>
          <a:xfrm>
            <a:off x="7883203" y="2660361"/>
            <a:ext cx="408750" cy="45740"/>
          </a:xfrm>
          <a:prstGeom prst="rect">
            <a:avLst/>
          </a:prstGeom>
          <a:noFill/>
          <a:ln w="12700" cap="flat" cmpd="sng" algn="ctr">
            <a:solidFill>
              <a:srgbClr val="FFF45B"/>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750" name="Curved Connector 763"/>
          <p:cNvCxnSpPr>
            <a:stCxn id="737" idx="3"/>
            <a:endCxn id="738" idx="1"/>
          </p:cNvCxnSpPr>
          <p:nvPr/>
        </p:nvCxnSpPr>
        <p:spPr>
          <a:xfrm flipV="1">
            <a:off x="4861347" y="1116171"/>
            <a:ext cx="2517853" cy="2052906"/>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3" name="Curved Connector 763"/>
          <p:cNvCxnSpPr>
            <a:stCxn id="737" idx="3"/>
            <a:endCxn id="739" idx="1"/>
          </p:cNvCxnSpPr>
          <p:nvPr/>
        </p:nvCxnSpPr>
        <p:spPr>
          <a:xfrm flipV="1">
            <a:off x="4861347" y="1268646"/>
            <a:ext cx="2517853" cy="1900431"/>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6" name="Curved Connector 763"/>
          <p:cNvCxnSpPr>
            <a:stCxn id="737" idx="3"/>
            <a:endCxn id="740" idx="1"/>
          </p:cNvCxnSpPr>
          <p:nvPr/>
        </p:nvCxnSpPr>
        <p:spPr>
          <a:xfrm flipV="1">
            <a:off x="4861348" y="1442309"/>
            <a:ext cx="3525853" cy="1726768"/>
          </a:xfrm>
          <a:prstGeom prst="curvedConnector3">
            <a:avLst>
              <a:gd name="adj1" fmla="val 50000"/>
            </a:avLst>
          </a:prstGeom>
          <a:ln w="38100" cap="flat" cmpd="sng" algn="ctr">
            <a:solidFill>
              <a:srgbClr val="FF0000"/>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59" name="Curved Connector 763"/>
          <p:cNvCxnSpPr>
            <a:stCxn id="720" idx="3"/>
            <a:endCxn id="744" idx="1"/>
          </p:cNvCxnSpPr>
          <p:nvPr/>
        </p:nvCxnSpPr>
        <p:spPr>
          <a:xfrm flipV="1">
            <a:off x="4328770" y="1595808"/>
            <a:ext cx="4058431" cy="49994"/>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2" name="Curved Connector 763"/>
          <p:cNvCxnSpPr>
            <a:stCxn id="720" idx="3"/>
            <a:endCxn id="745" idx="1"/>
          </p:cNvCxnSpPr>
          <p:nvPr/>
        </p:nvCxnSpPr>
        <p:spPr>
          <a:xfrm flipV="1">
            <a:off x="4328770" y="1294096"/>
            <a:ext cx="4058431" cy="351706"/>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5" name="Curved Connector 763"/>
          <p:cNvCxnSpPr>
            <a:stCxn id="720" idx="3"/>
            <a:endCxn id="743" idx="1"/>
          </p:cNvCxnSpPr>
          <p:nvPr/>
        </p:nvCxnSpPr>
        <p:spPr>
          <a:xfrm>
            <a:off x="4328770" y="1645801"/>
            <a:ext cx="3054667" cy="431782"/>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68" name="Curved Connector 763"/>
          <p:cNvCxnSpPr>
            <a:stCxn id="720" idx="3"/>
            <a:endCxn id="742" idx="1"/>
          </p:cNvCxnSpPr>
          <p:nvPr/>
        </p:nvCxnSpPr>
        <p:spPr>
          <a:xfrm flipV="1">
            <a:off x="4328770" y="1213587"/>
            <a:ext cx="3046196" cy="432214"/>
          </a:xfrm>
          <a:prstGeom prst="curvedConnector3">
            <a:avLst>
              <a:gd name="adj1" fmla="val 50000"/>
            </a:avLst>
          </a:prstGeom>
          <a:ln w="38100" cap="flat" cmpd="sng" algn="ctr">
            <a:solidFill>
              <a:srgbClr val="26D201"/>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1" name="Curved Connector 763"/>
          <p:cNvCxnSpPr>
            <a:stCxn id="732" idx="3"/>
            <a:endCxn id="746" idx="1"/>
          </p:cNvCxnSpPr>
          <p:nvPr/>
        </p:nvCxnSpPr>
        <p:spPr>
          <a:xfrm flipV="1">
            <a:off x="4328770" y="1730292"/>
            <a:ext cx="4617490" cy="134161"/>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4" name="Curved Connector 763"/>
          <p:cNvCxnSpPr>
            <a:stCxn id="732" idx="3"/>
            <a:endCxn id="747" idx="1"/>
          </p:cNvCxnSpPr>
          <p:nvPr/>
        </p:nvCxnSpPr>
        <p:spPr>
          <a:xfrm>
            <a:off x="4328770" y="1864453"/>
            <a:ext cx="4613255" cy="64897"/>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77" name="Curved Connector 763"/>
          <p:cNvCxnSpPr>
            <a:stCxn id="732" idx="3"/>
            <a:endCxn id="748" idx="1"/>
          </p:cNvCxnSpPr>
          <p:nvPr/>
        </p:nvCxnSpPr>
        <p:spPr>
          <a:xfrm>
            <a:off x="4328770" y="1864453"/>
            <a:ext cx="4617491" cy="263955"/>
          </a:xfrm>
          <a:prstGeom prst="curvedConnector3">
            <a:avLst>
              <a:gd name="adj1" fmla="val 45047"/>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cxnSp>
        <p:nvCxnSpPr>
          <p:cNvPr id="780" name="Curved Connector 763"/>
          <p:cNvCxnSpPr>
            <a:stCxn id="732" idx="3"/>
            <a:endCxn id="749" idx="1"/>
          </p:cNvCxnSpPr>
          <p:nvPr/>
        </p:nvCxnSpPr>
        <p:spPr>
          <a:xfrm>
            <a:off x="4328770" y="1864452"/>
            <a:ext cx="3554433" cy="818779"/>
          </a:xfrm>
          <a:prstGeom prst="curvedConnector3">
            <a:avLst>
              <a:gd name="adj1" fmla="val 50000"/>
            </a:avLst>
          </a:prstGeom>
          <a:ln w="38100" cap="flat" cmpd="sng" algn="ctr">
            <a:solidFill>
              <a:srgbClr val="FFF45B"/>
            </a:solidFill>
            <a:prstDash val="solid"/>
            <a:round/>
            <a:headEnd type="none" w="med" len="med"/>
            <a:tailEnd type="triangle" w="lg" len="med"/>
          </a:ln>
        </p:spPr>
        <p:style>
          <a:lnRef idx="2">
            <a:schemeClr val="accent1"/>
          </a:lnRef>
          <a:fillRef idx="0">
            <a:schemeClr val="accent1"/>
          </a:fillRef>
          <a:effectRef idx="1">
            <a:schemeClr val="accent1"/>
          </a:effectRef>
          <a:fontRef idx="minor">
            <a:schemeClr val="tx1"/>
          </a:fontRef>
        </p:style>
      </p:cxnSp>
      <p:sp>
        <p:nvSpPr>
          <p:cNvPr id="718" name="Freeform 717"/>
          <p:cNvSpPr/>
          <p:nvPr/>
        </p:nvSpPr>
        <p:spPr>
          <a:xfrm>
            <a:off x="9811146" y="872470"/>
            <a:ext cx="114353" cy="199058"/>
          </a:xfrm>
          <a:custGeom>
            <a:avLst/>
            <a:gdLst>
              <a:gd name="connsiteX0" fmla="*/ 0 w 114300"/>
              <a:gd name="connsiteY0" fmla="*/ 0 h 198966"/>
              <a:gd name="connsiteX1" fmla="*/ 110067 w 114300"/>
              <a:gd name="connsiteY1" fmla="*/ 160866 h 198966"/>
              <a:gd name="connsiteX2" fmla="*/ 114300 w 114300"/>
              <a:gd name="connsiteY2" fmla="*/ 198966 h 198966"/>
              <a:gd name="connsiteX3" fmla="*/ 0 w 114300"/>
              <a:gd name="connsiteY3" fmla="*/ 194733 h 198966"/>
              <a:gd name="connsiteX4" fmla="*/ 0 w 114300"/>
              <a:gd name="connsiteY4" fmla="*/ 0 h 19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8966">
                <a:moveTo>
                  <a:pt x="0" y="0"/>
                </a:moveTo>
                <a:lnTo>
                  <a:pt x="110067" y="160866"/>
                </a:lnTo>
                <a:lnTo>
                  <a:pt x="114300" y="198966"/>
                </a:lnTo>
                <a:lnTo>
                  <a:pt x="0" y="194733"/>
                </a:lnTo>
                <a:lnTo>
                  <a:pt x="0" y="0"/>
                </a:lnTo>
                <a:close/>
              </a:path>
            </a:pathLst>
          </a:custGeom>
          <a:gradFill flip="none" rotWithShape="1">
            <a:gsLst>
              <a:gs pos="0">
                <a:srgbClr val="FFF4A6"/>
              </a:gs>
              <a:gs pos="95000">
                <a:schemeClr val="tx1">
                  <a:lumMod val="50000"/>
                  <a:lumOff val="50000"/>
                </a:schemeClr>
              </a:gs>
            </a:gsLst>
            <a:lin ang="0" scaled="1"/>
            <a:tileRect/>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21" name="Freeform 720"/>
          <p:cNvSpPr/>
          <p:nvPr/>
        </p:nvSpPr>
        <p:spPr>
          <a:xfrm flipV="1">
            <a:off x="9814322" y="1085294"/>
            <a:ext cx="114353" cy="199058"/>
          </a:xfrm>
          <a:custGeom>
            <a:avLst/>
            <a:gdLst>
              <a:gd name="connsiteX0" fmla="*/ 0 w 114300"/>
              <a:gd name="connsiteY0" fmla="*/ 0 h 198966"/>
              <a:gd name="connsiteX1" fmla="*/ 110067 w 114300"/>
              <a:gd name="connsiteY1" fmla="*/ 160866 h 198966"/>
              <a:gd name="connsiteX2" fmla="*/ 114300 w 114300"/>
              <a:gd name="connsiteY2" fmla="*/ 198966 h 198966"/>
              <a:gd name="connsiteX3" fmla="*/ 0 w 114300"/>
              <a:gd name="connsiteY3" fmla="*/ 194733 h 198966"/>
              <a:gd name="connsiteX4" fmla="*/ 0 w 114300"/>
              <a:gd name="connsiteY4" fmla="*/ 0 h 198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8966">
                <a:moveTo>
                  <a:pt x="0" y="0"/>
                </a:moveTo>
                <a:lnTo>
                  <a:pt x="110067" y="160866"/>
                </a:lnTo>
                <a:lnTo>
                  <a:pt x="114300" y="198966"/>
                </a:lnTo>
                <a:lnTo>
                  <a:pt x="0" y="194733"/>
                </a:lnTo>
                <a:lnTo>
                  <a:pt x="0" y="0"/>
                </a:lnTo>
                <a:close/>
              </a:path>
            </a:pathLst>
          </a:custGeom>
          <a:gradFill flip="none" rotWithShape="1">
            <a:gsLst>
              <a:gs pos="0">
                <a:srgbClr val="FFF4A6"/>
              </a:gs>
              <a:gs pos="95000">
                <a:schemeClr val="tx1">
                  <a:lumMod val="50000"/>
                  <a:lumOff val="50000"/>
                </a:schemeClr>
              </a:gs>
            </a:gsLst>
            <a:lin ang="0" scaled="1"/>
            <a:tileRect/>
          </a:gradFill>
          <a:ln>
            <a:solidFill>
              <a:schemeClr val="tx1">
                <a:lumMod val="75000"/>
                <a:lumOff val="2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16" name="Group 715"/>
          <p:cNvGrpSpPr/>
          <p:nvPr/>
        </p:nvGrpSpPr>
        <p:grpSpPr>
          <a:xfrm>
            <a:off x="8847234" y="876068"/>
            <a:ext cx="962482" cy="412941"/>
            <a:chOff x="7165153" y="1515812"/>
            <a:chExt cx="755659" cy="155663"/>
          </a:xfrm>
        </p:grpSpPr>
        <p:sp>
          <p:nvSpPr>
            <p:cNvPr id="714" name="Rectangle 97"/>
            <p:cNvSpPr>
              <a:spLocks noChangeArrowheads="1"/>
            </p:cNvSpPr>
            <p:nvPr/>
          </p:nvSpPr>
          <p:spPr bwMode="auto">
            <a:xfrm>
              <a:off x="7165162" y="1598450"/>
              <a:ext cx="755650" cy="73025"/>
            </a:xfrm>
            <a:prstGeom prst="rect">
              <a:avLst/>
            </a:prstGeom>
            <a:solidFill>
              <a:srgbClr val="FFF4A6"/>
            </a:solidFill>
            <a:ln w="19050" cap="flat" cmpd="sng" algn="ctr">
              <a:solidFill>
                <a:srgbClr val="FF0000"/>
              </a:solidFill>
              <a:prstDash val="solid"/>
              <a:round/>
              <a:headEnd type="none" w="med" len="med"/>
              <a:tailEnd type="none" w="med" len="med"/>
            </a:ln>
            <a:effectLst/>
          </p:spPr>
          <p:txBody>
            <a:bodyPr wrap="none" lIns="0" tIns="0" rIns="0" bIns="0" anchor="ct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000000"/>
                  </a:solidFill>
                  <a:effectLst/>
                  <a:uLnTx/>
                  <a:uFillTx/>
                  <a:latin typeface="Arial Narrow"/>
                  <a:ea typeface="+mn-ea"/>
                  <a:cs typeface="Arial Narrow"/>
                </a:rPr>
                <a:t>Systems Administration</a:t>
              </a:r>
            </a:p>
          </p:txBody>
        </p:sp>
        <p:sp>
          <p:nvSpPr>
            <p:cNvPr id="715" name="Rectangle 97"/>
            <p:cNvSpPr>
              <a:spLocks noChangeArrowheads="1"/>
            </p:cNvSpPr>
            <p:nvPr/>
          </p:nvSpPr>
          <p:spPr bwMode="auto">
            <a:xfrm>
              <a:off x="7165153" y="1515812"/>
              <a:ext cx="755649" cy="71437"/>
            </a:xfrm>
            <a:prstGeom prst="rect">
              <a:avLst/>
            </a:prstGeom>
            <a:solidFill>
              <a:srgbClr val="FFF4A6"/>
            </a:solidFill>
            <a:ln w="19050" cap="flat" cmpd="sng" algn="ctr">
              <a:solidFill>
                <a:srgbClr val="FF0000"/>
              </a:solidFill>
              <a:prstDash val="solid"/>
              <a:round/>
              <a:headEnd type="none" w="med" len="med"/>
              <a:tailEnd type="none" w="med" len="med"/>
            </a:ln>
            <a:effectLst/>
          </p:spPr>
          <p:txBody>
            <a:bodyPr wrap="none" lIns="0" tIns="0" rIns="0" bIns="0" anchor="ctr"/>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0" cap="none" spc="0" normalizeH="0" baseline="0" noProof="0" dirty="0">
                  <a:ln>
                    <a:noFill/>
                  </a:ln>
                  <a:solidFill>
                    <a:srgbClr val="000000"/>
                  </a:solidFill>
                  <a:effectLst/>
                  <a:uLnTx/>
                  <a:uFillTx/>
                  <a:latin typeface="Arial Narrow"/>
                  <a:ea typeface="+mn-ea"/>
                  <a:cs typeface="Arial Narrow"/>
                </a:rPr>
                <a:t>IT Standards &amp; Guidelines</a:t>
              </a:r>
            </a:p>
          </p:txBody>
        </p:sp>
      </p:grpSp>
      <p:sp>
        <p:nvSpPr>
          <p:cNvPr id="722" name="Rectangle 721"/>
          <p:cNvSpPr/>
          <p:nvPr/>
        </p:nvSpPr>
        <p:spPr>
          <a:xfrm>
            <a:off x="7741061" y="202502"/>
            <a:ext cx="1405339" cy="254034"/>
          </a:xfrm>
          <a:prstGeom prst="rect">
            <a:avLst/>
          </a:prstGeom>
        </p:spPr>
        <p:txBody>
          <a:bodyPr wrap="none">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Helvetica"/>
                <a:ea typeface="+mn-ea"/>
                <a:cs typeface="Helvetica"/>
              </a:rPr>
              <a:t>Service Landscape</a:t>
            </a:r>
            <a:endParaRPr kumimoji="0" lang="en-US" sz="1051" b="0" i="0" u="none" strike="noStrike" kern="1200" cap="none" spc="0" normalizeH="0" baseline="0" noProof="0" dirty="0">
              <a:ln>
                <a:noFill/>
              </a:ln>
              <a:solidFill>
                <a:srgbClr val="000000"/>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62A13F0B-2119-C34B-A191-5A8C3A0C4202}"/>
              </a:ext>
            </a:extLst>
          </p:cNvPr>
          <p:cNvPicPr>
            <a:picLocks noChangeAspect="1"/>
          </p:cNvPicPr>
          <p:nvPr/>
        </p:nvPicPr>
        <p:blipFill rotWithShape="1">
          <a:blip r:embed="rId3"/>
          <a:srcRect l="1441"/>
          <a:stretch/>
        </p:blipFill>
        <p:spPr>
          <a:xfrm>
            <a:off x="0" y="817781"/>
            <a:ext cx="12193588" cy="5565134"/>
          </a:xfrm>
          <a:prstGeom prst="rect">
            <a:avLst/>
          </a:prstGeom>
        </p:spPr>
      </p:pic>
      <p:sp>
        <p:nvSpPr>
          <p:cNvPr id="3" name="Titel 2">
            <a:extLst>
              <a:ext uri="{FF2B5EF4-FFF2-40B4-BE49-F238E27FC236}">
                <a16:creationId xmlns:a16="http://schemas.microsoft.com/office/drawing/2014/main" id="{E990EBD0-AD49-4705-A85F-6842BC82802A}"/>
              </a:ext>
            </a:extLst>
          </p:cNvPr>
          <p:cNvSpPr>
            <a:spLocks noGrp="1"/>
          </p:cNvSpPr>
          <p:nvPr>
            <p:ph type="title"/>
          </p:nvPr>
        </p:nvSpPr>
        <p:spPr>
          <a:xfrm>
            <a:off x="444025" y="187808"/>
            <a:ext cx="4994818" cy="744903"/>
          </a:xfrm>
        </p:spPr>
        <p:txBody>
          <a:bodyPr>
            <a:normAutofit/>
          </a:bodyPr>
          <a:lstStyle/>
          <a:p>
            <a:r>
              <a:rPr lang="nl-NL" b="1" dirty="0"/>
              <a:t>Service Domain Clusters</a:t>
            </a:r>
            <a:endParaRPr lang="en-GB" b="1" dirty="0"/>
          </a:p>
        </p:txBody>
      </p:sp>
      <p:sp>
        <p:nvSpPr>
          <p:cNvPr id="711" name="Round Same Side Corner Rectangle 710">
            <a:extLst>
              <a:ext uri="{FF2B5EF4-FFF2-40B4-BE49-F238E27FC236}">
                <a16:creationId xmlns:a16="http://schemas.microsoft.com/office/drawing/2014/main" id="{7FE5144A-6180-5B4C-9156-FBBD73358673}"/>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23" name="Graphic 722" descr="Research">
            <a:extLst>
              <a:ext uri="{FF2B5EF4-FFF2-40B4-BE49-F238E27FC236}">
                <a16:creationId xmlns:a16="http://schemas.microsoft.com/office/drawing/2014/main" id="{9E3AA874-9107-AF40-94EB-10AA21AC068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157800208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0" name="Picture 709"/>
          <p:cNvPicPr>
            <a:picLocks noChangeAspect="1"/>
          </p:cNvPicPr>
          <p:nvPr/>
        </p:nvPicPr>
        <p:blipFill>
          <a:blip r:embed="rId3"/>
          <a:stretch>
            <a:fillRect/>
          </a:stretch>
        </p:blipFill>
        <p:spPr>
          <a:xfrm>
            <a:off x="1031267" y="-26083"/>
            <a:ext cx="11114199" cy="6868863"/>
          </a:xfrm>
          <a:prstGeom prst="rect">
            <a:avLst/>
          </a:prstGeom>
        </p:spPr>
      </p:pic>
      <p:sp>
        <p:nvSpPr>
          <p:cNvPr id="711" name="Round Same Side Corner Rectangle 710">
            <a:extLst>
              <a:ext uri="{FF2B5EF4-FFF2-40B4-BE49-F238E27FC236}">
                <a16:creationId xmlns:a16="http://schemas.microsoft.com/office/drawing/2014/main" id="{7FE5144A-6180-5B4C-9156-FBBD73358673}"/>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23" name="Graphic 722" descr="Research">
            <a:extLst>
              <a:ext uri="{FF2B5EF4-FFF2-40B4-BE49-F238E27FC236}">
                <a16:creationId xmlns:a16="http://schemas.microsoft.com/office/drawing/2014/main" id="{9E3AA874-9107-AF40-94EB-10AA21AC068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117338252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0"/>
          <p:cNvGrpSpPr/>
          <p:nvPr/>
        </p:nvGrpSpPr>
        <p:grpSpPr>
          <a:xfrm>
            <a:off x="768202" y="584928"/>
            <a:ext cx="11305256" cy="5725979"/>
            <a:chOff x="544760" y="3005151"/>
            <a:chExt cx="8131207" cy="3532721"/>
          </a:xfrm>
        </p:grpSpPr>
        <p:sp>
          <p:nvSpPr>
            <p:cNvPr id="53" name="Rectangle 52"/>
            <p:cNvSpPr/>
            <p:nvPr/>
          </p:nvSpPr>
          <p:spPr>
            <a:xfrm>
              <a:off x="544760" y="3338628"/>
              <a:ext cx="720993" cy="307777"/>
            </a:xfrm>
            <a:prstGeom prst="rect">
              <a:avLst/>
            </a:prstGeom>
          </p:spPr>
          <p:txBody>
            <a:bodyPr wrap="square" lIns="0" rIns="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1" u="none" strike="noStrike" kern="1200" cap="none" spc="0" normalizeH="0" baseline="0" noProof="0" dirty="0">
                  <a:ln>
                    <a:noFill/>
                  </a:ln>
                  <a:solidFill>
                    <a:srgbClr val="000000"/>
                  </a:solidFill>
                  <a:effectLst/>
                  <a:uLnTx/>
                  <a:uFillTx/>
                  <a:latin typeface="Helvetica"/>
                  <a:ea typeface="+mn-ea"/>
                  <a:cs typeface="Helvetica"/>
                </a:rPr>
                <a:t>Key:</a:t>
              </a:r>
              <a:endParaRPr kumimoji="0" lang="en-US" sz="1401" b="0" i="1" u="none" strike="noStrike" kern="1200" cap="none" spc="0" normalizeH="0" baseline="0" noProof="0" dirty="0">
                <a:ln>
                  <a:noFill/>
                </a:ln>
                <a:solidFill>
                  <a:srgbClr val="000000"/>
                </a:solidFill>
                <a:effectLst/>
                <a:uLnTx/>
                <a:uFillTx/>
                <a:latin typeface="Helvetica"/>
                <a:ea typeface="+mn-ea"/>
                <a:cs typeface="Helvetica"/>
              </a:endParaRPr>
            </a:p>
          </p:txBody>
        </p:sp>
        <p:grpSp>
          <p:nvGrpSpPr>
            <p:cNvPr id="3" name="Group 494"/>
            <p:cNvGrpSpPr>
              <a:grpSpLocks noChangeAspect="1"/>
            </p:cNvGrpSpPr>
            <p:nvPr/>
          </p:nvGrpSpPr>
          <p:grpSpPr>
            <a:xfrm>
              <a:off x="581102" y="5619034"/>
              <a:ext cx="413674" cy="267939"/>
              <a:chOff x="7716504" y="4788812"/>
              <a:chExt cx="808999" cy="548640"/>
            </a:xfrm>
          </p:grpSpPr>
          <p:sp>
            <p:nvSpPr>
              <p:cNvPr id="99" name="Snip Same Side Corner Rectangle 4"/>
              <p:cNvSpPr>
                <a:spLocks noChangeAspect="1"/>
              </p:cNvSpPr>
              <p:nvPr/>
            </p:nvSpPr>
            <p:spPr bwMode="auto">
              <a:xfrm>
                <a:off x="7716504" y="4788812"/>
                <a:ext cx="808999" cy="54864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l" defTabSz="677268" rtl="0" eaLnBrk="0" fontAlgn="auto" latinLnBrk="0" hangingPunct="0">
                  <a:lnSpc>
                    <a:spcPct val="9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00" name="Down Arrow 5"/>
              <p:cNvSpPr/>
              <p:nvPr/>
            </p:nvSpPr>
            <p:spPr>
              <a:xfrm>
                <a:off x="8011588" y="5231042"/>
                <a:ext cx="218830" cy="99329"/>
              </a:xfrm>
              <a:prstGeom prst="downArrow">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1" name="Down Arrow 6"/>
              <p:cNvSpPr/>
              <p:nvPr/>
            </p:nvSpPr>
            <p:spPr>
              <a:xfrm>
                <a:off x="8011588" y="4797271"/>
                <a:ext cx="218830" cy="99329"/>
              </a:xfrm>
              <a:prstGeom prst="downArrow">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2" name="Left-Right Arrow 7"/>
              <p:cNvSpPr/>
              <p:nvPr/>
            </p:nvSpPr>
            <p:spPr>
              <a:xfrm>
                <a:off x="7717512" y="4981854"/>
                <a:ext cx="270027" cy="162557"/>
              </a:xfrm>
              <a:prstGeom prst="leftRightArrow">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3" name="Right Arrow 8"/>
              <p:cNvSpPr/>
              <p:nvPr/>
            </p:nvSpPr>
            <p:spPr>
              <a:xfrm rot="1651508">
                <a:off x="8168966" y="5127101"/>
                <a:ext cx="341212" cy="158850"/>
              </a:xfrm>
              <a:prstGeom prst="rightArrow">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4" name="Rectangle 9"/>
              <p:cNvSpPr/>
              <p:nvPr/>
            </p:nvSpPr>
            <p:spPr>
              <a:xfrm>
                <a:off x="7977720" y="4892492"/>
                <a:ext cx="287446" cy="341282"/>
              </a:xfrm>
              <a:prstGeom prst="rect">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5" name="Left-Right Arrow 10"/>
              <p:cNvSpPr/>
              <p:nvPr/>
            </p:nvSpPr>
            <p:spPr>
              <a:xfrm>
                <a:off x="8252351" y="4981854"/>
                <a:ext cx="270027" cy="162557"/>
              </a:xfrm>
              <a:prstGeom prst="leftRightArrow">
                <a:avLst/>
              </a:prstGeom>
              <a:solidFill>
                <a:srgbClr val="588E97"/>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06" name="Snip Same Side Corner Rectangle 11"/>
              <p:cNvSpPr>
                <a:spLocks noChangeAspect="1"/>
              </p:cNvSpPr>
              <p:nvPr/>
            </p:nvSpPr>
            <p:spPr bwMode="auto">
              <a:xfrm>
                <a:off x="7716504" y="4788812"/>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marR="0" lvl="1" indent="0" algn="l" defTabSz="677268" rtl="0" eaLnBrk="0" fontAlgn="auto" latinLnBrk="0" hangingPunct="0">
                  <a:lnSpc>
                    <a:spcPct val="90000"/>
                  </a:lnSpc>
                  <a:spcBef>
                    <a:spcPts val="0"/>
                  </a:spcBef>
                  <a:spcAft>
                    <a:spcPts val="0"/>
                  </a:spcAft>
                  <a:buClr>
                    <a:srgbClr val="F0AB00"/>
                  </a:buClr>
                  <a:buSzPct val="80000"/>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 Domain</a:t>
                </a:r>
              </a:p>
            </p:txBody>
          </p:sp>
        </p:grpSp>
        <p:grpSp>
          <p:nvGrpSpPr>
            <p:cNvPr id="4" name="Group 241"/>
            <p:cNvGrpSpPr>
              <a:grpSpLocks noChangeAspect="1"/>
            </p:cNvGrpSpPr>
            <p:nvPr/>
          </p:nvGrpSpPr>
          <p:grpSpPr>
            <a:xfrm>
              <a:off x="581102" y="3786544"/>
              <a:ext cx="413674" cy="267939"/>
              <a:chOff x="7716504" y="4788812"/>
              <a:chExt cx="808999" cy="548640"/>
            </a:xfrm>
          </p:grpSpPr>
          <p:sp>
            <p:nvSpPr>
              <p:cNvPr id="91" name="Snip Same Side Corner Rectangle 90"/>
              <p:cNvSpPr>
                <a:spLocks noChangeAspect="1"/>
              </p:cNvSpPr>
              <p:nvPr/>
            </p:nvSpPr>
            <p:spPr bwMode="auto">
              <a:xfrm>
                <a:off x="7716504" y="4788812"/>
                <a:ext cx="808999" cy="548640"/>
              </a:xfrm>
              <a:prstGeom prst="snip2SameRect">
                <a:avLst>
                  <a:gd name="adj1" fmla="val 12992"/>
                  <a:gd name="adj2" fmla="val 14699"/>
                </a:avLst>
              </a:prstGeom>
              <a:solidFill>
                <a:srgbClr val="00D900">
                  <a:alpha val="81000"/>
                </a:srgb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l" defTabSz="677268" rtl="0" eaLnBrk="0" fontAlgn="auto" latinLnBrk="0" hangingPunct="0">
                  <a:lnSpc>
                    <a:spcPct val="9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92" name="Down Arrow 91"/>
              <p:cNvSpPr/>
              <p:nvPr/>
            </p:nvSpPr>
            <p:spPr>
              <a:xfrm>
                <a:off x="8011588" y="5231042"/>
                <a:ext cx="218830" cy="99329"/>
              </a:xfrm>
              <a:prstGeom prst="downArrow">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3" name="Down Arrow 92"/>
              <p:cNvSpPr/>
              <p:nvPr/>
            </p:nvSpPr>
            <p:spPr>
              <a:xfrm>
                <a:off x="8011588" y="4797271"/>
                <a:ext cx="218830" cy="99329"/>
              </a:xfrm>
              <a:prstGeom prst="downArrow">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4" name="Left-Right Arrow 93"/>
              <p:cNvSpPr/>
              <p:nvPr/>
            </p:nvSpPr>
            <p:spPr>
              <a:xfrm>
                <a:off x="7717512" y="4981854"/>
                <a:ext cx="270027" cy="162557"/>
              </a:xfrm>
              <a:prstGeom prst="leftRightArrow">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5" name="Right Arrow 94"/>
              <p:cNvSpPr/>
              <p:nvPr/>
            </p:nvSpPr>
            <p:spPr>
              <a:xfrm rot="1651508">
                <a:off x="8168966" y="5127101"/>
                <a:ext cx="341212" cy="158850"/>
              </a:xfrm>
              <a:prstGeom prst="rightArrow">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6" name="Rectangle 95"/>
              <p:cNvSpPr/>
              <p:nvPr/>
            </p:nvSpPr>
            <p:spPr>
              <a:xfrm>
                <a:off x="7977720" y="4892492"/>
                <a:ext cx="287446" cy="341282"/>
              </a:xfrm>
              <a:prstGeom prst="rect">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7" name="Left-Right Arrow 96"/>
              <p:cNvSpPr/>
              <p:nvPr/>
            </p:nvSpPr>
            <p:spPr>
              <a:xfrm>
                <a:off x="8252351" y="4981854"/>
                <a:ext cx="270027" cy="162557"/>
              </a:xfrm>
              <a:prstGeom prst="leftRightArrow">
                <a:avLst/>
              </a:prstGeom>
              <a:solidFill>
                <a:srgbClr val="199F24"/>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98" name="Snip Same Side Corner Rectangle 97"/>
              <p:cNvSpPr>
                <a:spLocks noChangeAspect="1"/>
              </p:cNvSpPr>
              <p:nvPr/>
            </p:nvSpPr>
            <p:spPr bwMode="auto">
              <a:xfrm>
                <a:off x="7716504" y="4788812"/>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marR="0" lvl="1" indent="0" algn="l" defTabSz="677268" rtl="0" eaLnBrk="0" fontAlgn="auto" latinLnBrk="0" hangingPunct="0">
                  <a:lnSpc>
                    <a:spcPct val="90000"/>
                  </a:lnSpc>
                  <a:spcBef>
                    <a:spcPts val="0"/>
                  </a:spcBef>
                  <a:spcAft>
                    <a:spcPts val="0"/>
                  </a:spcAft>
                  <a:buClr>
                    <a:srgbClr val="F0AB00"/>
                  </a:buClr>
                  <a:buSzPct val="80000"/>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 Domain</a:t>
                </a:r>
              </a:p>
            </p:txBody>
          </p:sp>
        </p:grpSp>
        <p:grpSp>
          <p:nvGrpSpPr>
            <p:cNvPr id="5" name="Group 494"/>
            <p:cNvGrpSpPr>
              <a:grpSpLocks noChangeAspect="1"/>
            </p:cNvGrpSpPr>
            <p:nvPr/>
          </p:nvGrpSpPr>
          <p:grpSpPr>
            <a:xfrm>
              <a:off x="581102" y="6229866"/>
              <a:ext cx="413674" cy="267939"/>
              <a:chOff x="7716504" y="4788812"/>
              <a:chExt cx="808999" cy="548640"/>
            </a:xfrm>
          </p:grpSpPr>
          <p:sp>
            <p:nvSpPr>
              <p:cNvPr id="83" name="Snip Same Side Corner Rectangle 82"/>
              <p:cNvSpPr>
                <a:spLocks noChangeAspect="1"/>
              </p:cNvSpPr>
              <p:nvPr/>
            </p:nvSpPr>
            <p:spPr bwMode="auto">
              <a:xfrm>
                <a:off x="7716504" y="4788812"/>
                <a:ext cx="808999" cy="54864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l" defTabSz="677268" rtl="0" eaLnBrk="0" fontAlgn="auto" latinLnBrk="0" hangingPunct="0">
                  <a:lnSpc>
                    <a:spcPct val="9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84" name="Down Arrow 83"/>
              <p:cNvSpPr/>
              <p:nvPr/>
            </p:nvSpPr>
            <p:spPr>
              <a:xfrm>
                <a:off x="8011588" y="5231042"/>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85" name="Down Arrow 84"/>
              <p:cNvSpPr/>
              <p:nvPr/>
            </p:nvSpPr>
            <p:spPr>
              <a:xfrm>
                <a:off x="8011588" y="4797271"/>
                <a:ext cx="218830" cy="99329"/>
              </a:xfrm>
              <a:prstGeom prst="down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86" name="Left-Right Arrow 85"/>
              <p:cNvSpPr/>
              <p:nvPr/>
            </p:nvSpPr>
            <p:spPr>
              <a:xfrm>
                <a:off x="7717512"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87" name="Right Arrow 86"/>
              <p:cNvSpPr/>
              <p:nvPr/>
            </p:nvSpPr>
            <p:spPr>
              <a:xfrm rot="1651508">
                <a:off x="8168966" y="5127101"/>
                <a:ext cx="341212" cy="158850"/>
              </a:xfrm>
              <a:prstGeom prs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88" name="Rectangle 87"/>
              <p:cNvSpPr/>
              <p:nvPr/>
            </p:nvSpPr>
            <p:spPr>
              <a:xfrm>
                <a:off x="7977720" y="4892492"/>
                <a:ext cx="287446" cy="341282"/>
              </a:xfrm>
              <a:prstGeom prst="rect">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89" name="Left-Right Arrow 88"/>
              <p:cNvSpPr/>
              <p:nvPr/>
            </p:nvSpPr>
            <p:spPr>
              <a:xfrm>
                <a:off x="8252351" y="4981854"/>
                <a:ext cx="270027" cy="162557"/>
              </a:xfrm>
              <a:prstGeom prst="leftRightArrow">
                <a:avLst/>
              </a:prstGeom>
              <a:solidFill>
                <a:srgbClr val="CCBF55"/>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90" name="Snip Same Side Corner Rectangle 89"/>
              <p:cNvSpPr>
                <a:spLocks noChangeAspect="1"/>
              </p:cNvSpPr>
              <p:nvPr/>
            </p:nvSpPr>
            <p:spPr bwMode="auto">
              <a:xfrm>
                <a:off x="7716504" y="4788812"/>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marR="0" lvl="1" indent="0" algn="l" defTabSz="677268" rtl="0" eaLnBrk="0" fontAlgn="auto" latinLnBrk="0" hangingPunct="0">
                  <a:lnSpc>
                    <a:spcPct val="90000"/>
                  </a:lnSpc>
                  <a:spcBef>
                    <a:spcPts val="0"/>
                  </a:spcBef>
                  <a:spcAft>
                    <a:spcPts val="0"/>
                  </a:spcAft>
                  <a:buClr>
                    <a:srgbClr val="F0AB00"/>
                  </a:buClr>
                  <a:buSzPct val="80000"/>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 Domain</a:t>
                </a:r>
              </a:p>
            </p:txBody>
          </p:sp>
        </p:grpSp>
        <p:grpSp>
          <p:nvGrpSpPr>
            <p:cNvPr id="6" name="Group 241"/>
            <p:cNvGrpSpPr>
              <a:grpSpLocks noChangeAspect="1"/>
            </p:cNvGrpSpPr>
            <p:nvPr/>
          </p:nvGrpSpPr>
          <p:grpSpPr>
            <a:xfrm>
              <a:off x="581102" y="4397375"/>
              <a:ext cx="413674" cy="267939"/>
              <a:chOff x="7716504" y="4788812"/>
              <a:chExt cx="808999" cy="548640"/>
            </a:xfrm>
          </p:grpSpPr>
          <p:sp>
            <p:nvSpPr>
              <p:cNvPr id="75" name="Snip Same Side Corner Rectangle 74"/>
              <p:cNvSpPr>
                <a:spLocks noChangeAspect="1"/>
              </p:cNvSpPr>
              <p:nvPr/>
            </p:nvSpPr>
            <p:spPr bwMode="auto">
              <a:xfrm>
                <a:off x="7716504" y="4788812"/>
                <a:ext cx="808999" cy="548640"/>
              </a:xfrm>
              <a:prstGeom prst="snip2SameRect">
                <a:avLst>
                  <a:gd name="adj1" fmla="val 12992"/>
                  <a:gd name="adj2" fmla="val 14699"/>
                </a:avLst>
              </a:prstGeom>
              <a:solidFill>
                <a:srgbClr val="74D4A9"/>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l" defTabSz="677268" rtl="0" eaLnBrk="0" fontAlgn="auto" latinLnBrk="0" hangingPunct="0">
                  <a:lnSpc>
                    <a:spcPct val="9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76" name="Down Arrow 75"/>
              <p:cNvSpPr/>
              <p:nvPr/>
            </p:nvSpPr>
            <p:spPr>
              <a:xfrm>
                <a:off x="8011588" y="5231042"/>
                <a:ext cx="218830" cy="99329"/>
              </a:xfrm>
              <a:prstGeom prst="downArrow">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7" name="Down Arrow 76"/>
              <p:cNvSpPr/>
              <p:nvPr/>
            </p:nvSpPr>
            <p:spPr>
              <a:xfrm>
                <a:off x="8011588" y="4797271"/>
                <a:ext cx="218830" cy="99329"/>
              </a:xfrm>
              <a:prstGeom prst="downArrow">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8" name="Left-Right Arrow 77"/>
              <p:cNvSpPr/>
              <p:nvPr/>
            </p:nvSpPr>
            <p:spPr>
              <a:xfrm>
                <a:off x="7717512" y="4981854"/>
                <a:ext cx="270027" cy="162557"/>
              </a:xfrm>
              <a:prstGeom prst="leftRightArrow">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79" name="Right Arrow 78"/>
              <p:cNvSpPr/>
              <p:nvPr/>
            </p:nvSpPr>
            <p:spPr>
              <a:xfrm rot="1651508">
                <a:off x="8168966" y="5127101"/>
                <a:ext cx="341212" cy="158850"/>
              </a:xfrm>
              <a:prstGeom prst="rightArrow">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80" name="Rectangle 79"/>
              <p:cNvSpPr/>
              <p:nvPr/>
            </p:nvSpPr>
            <p:spPr>
              <a:xfrm>
                <a:off x="7977720" y="4892492"/>
                <a:ext cx="287446" cy="341282"/>
              </a:xfrm>
              <a:prstGeom prst="rect">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81" name="Left-Right Arrow 80"/>
              <p:cNvSpPr/>
              <p:nvPr/>
            </p:nvSpPr>
            <p:spPr>
              <a:xfrm>
                <a:off x="8252351" y="4981854"/>
                <a:ext cx="270027" cy="162557"/>
              </a:xfrm>
              <a:prstGeom prst="leftRightArrow">
                <a:avLst/>
              </a:prstGeom>
              <a:solidFill>
                <a:srgbClr val="59A181"/>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82" name="Snip Same Side Corner Rectangle 81"/>
              <p:cNvSpPr>
                <a:spLocks noChangeAspect="1"/>
              </p:cNvSpPr>
              <p:nvPr/>
            </p:nvSpPr>
            <p:spPr bwMode="auto">
              <a:xfrm>
                <a:off x="7716504" y="4788812"/>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marR="0" lvl="1" indent="0" algn="l" defTabSz="677268" rtl="0" eaLnBrk="0" fontAlgn="auto" latinLnBrk="0" hangingPunct="0">
                  <a:lnSpc>
                    <a:spcPct val="90000"/>
                  </a:lnSpc>
                  <a:spcBef>
                    <a:spcPts val="0"/>
                  </a:spcBef>
                  <a:spcAft>
                    <a:spcPts val="0"/>
                  </a:spcAft>
                  <a:buClr>
                    <a:srgbClr val="F0AB00"/>
                  </a:buClr>
                  <a:buSzPct val="80000"/>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 Domain</a:t>
                </a:r>
              </a:p>
            </p:txBody>
          </p:sp>
        </p:grpSp>
        <p:sp>
          <p:nvSpPr>
            <p:cNvPr id="58" name="Rectangle 57"/>
            <p:cNvSpPr/>
            <p:nvPr/>
          </p:nvSpPr>
          <p:spPr>
            <a:xfrm>
              <a:off x="1124584" y="3721332"/>
              <a:ext cx="2019276" cy="363912"/>
            </a:xfrm>
            <a:prstGeom prst="rect">
              <a:avLst/>
            </a:prstGeom>
          </p:spPr>
          <p:txBody>
            <a:bodyPr wrap="square" lIns="0" rIns="0">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Core = Service Domain wholly contained within cluster</a:t>
              </a:r>
              <a:endParaRPr kumimoji="0" lang="en-US" sz="1001" b="0" i="0" u="none" strike="noStrike" kern="1200" cap="none" spc="0" normalizeH="0" baseline="0" noProof="0" dirty="0">
                <a:ln>
                  <a:noFill/>
                </a:ln>
                <a:solidFill>
                  <a:srgbClr val="000000"/>
                </a:solidFill>
                <a:effectLst/>
                <a:uLnTx/>
                <a:uFillTx/>
                <a:latin typeface="Helvetica"/>
                <a:ea typeface="+mn-ea"/>
                <a:cs typeface="Helvetica"/>
              </a:endParaRPr>
            </a:p>
          </p:txBody>
        </p:sp>
        <p:sp>
          <p:nvSpPr>
            <p:cNvPr id="59" name="Rectangle 58"/>
            <p:cNvSpPr/>
            <p:nvPr/>
          </p:nvSpPr>
          <p:spPr>
            <a:xfrm>
              <a:off x="1124584" y="4334490"/>
              <a:ext cx="2019276" cy="363912"/>
            </a:xfrm>
            <a:prstGeom prst="rect">
              <a:avLst/>
            </a:prstGeom>
          </p:spPr>
          <p:txBody>
            <a:bodyPr wrap="square" lIns="0" rIns="0">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Proxy = Local instance synchronised with master</a:t>
              </a:r>
              <a:endParaRPr kumimoji="0" lang="en-US" sz="1001" b="0" i="0" u="none" strike="noStrike" kern="1200" cap="none" spc="0" normalizeH="0" baseline="0" noProof="0" dirty="0">
                <a:ln>
                  <a:noFill/>
                </a:ln>
                <a:solidFill>
                  <a:srgbClr val="000000"/>
                </a:solidFill>
                <a:effectLst/>
                <a:uLnTx/>
                <a:uFillTx/>
                <a:latin typeface="Helvetica"/>
                <a:ea typeface="+mn-ea"/>
                <a:cs typeface="Helvetica"/>
              </a:endParaRPr>
            </a:p>
          </p:txBody>
        </p:sp>
        <p:sp>
          <p:nvSpPr>
            <p:cNvPr id="60" name="Rectangle 59"/>
            <p:cNvSpPr/>
            <p:nvPr/>
          </p:nvSpPr>
          <p:spPr>
            <a:xfrm>
              <a:off x="1124584" y="5560804"/>
              <a:ext cx="2019276" cy="363912"/>
            </a:xfrm>
            <a:prstGeom prst="rect">
              <a:avLst/>
            </a:prstGeom>
          </p:spPr>
          <p:txBody>
            <a:bodyPr wrap="square" lIns="0" rIns="0">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External = First order service operation connections</a:t>
              </a:r>
              <a:endParaRPr kumimoji="0" lang="en-US" sz="1001" b="0" i="0" u="none" strike="noStrike" kern="1200" cap="none" spc="0" normalizeH="0" baseline="0" noProof="0" dirty="0">
                <a:ln>
                  <a:noFill/>
                </a:ln>
                <a:solidFill>
                  <a:srgbClr val="000000"/>
                </a:solidFill>
                <a:effectLst/>
                <a:uLnTx/>
                <a:uFillTx/>
                <a:latin typeface="Helvetica"/>
                <a:ea typeface="+mn-ea"/>
                <a:cs typeface="Helvetica"/>
              </a:endParaRPr>
            </a:p>
          </p:txBody>
        </p:sp>
        <p:sp>
          <p:nvSpPr>
            <p:cNvPr id="61" name="Rectangle 60"/>
            <p:cNvSpPr/>
            <p:nvPr/>
          </p:nvSpPr>
          <p:spPr>
            <a:xfrm>
              <a:off x="1124584" y="6173960"/>
              <a:ext cx="2019276" cy="363912"/>
            </a:xfrm>
            <a:prstGeom prst="rect">
              <a:avLst/>
            </a:prstGeom>
          </p:spPr>
          <p:txBody>
            <a:bodyPr wrap="square" lIns="0" rIns="0">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Peripheral = Second order dependencies – for reference</a:t>
              </a:r>
              <a:endParaRPr kumimoji="0" lang="en-US" sz="1001" b="0" i="0" u="none" strike="noStrike" kern="1200" cap="none" spc="0" normalizeH="0" baseline="0" noProof="0" dirty="0">
                <a:ln>
                  <a:noFill/>
                </a:ln>
                <a:solidFill>
                  <a:srgbClr val="000000"/>
                </a:solidFill>
                <a:effectLst/>
                <a:uLnTx/>
                <a:uFillTx/>
                <a:latin typeface="Helvetica"/>
                <a:ea typeface="+mn-ea"/>
                <a:cs typeface="Helvetica"/>
              </a:endParaRPr>
            </a:p>
          </p:txBody>
        </p:sp>
        <p:sp>
          <p:nvSpPr>
            <p:cNvPr id="62" name="Rectangle 61"/>
            <p:cNvSpPr/>
            <p:nvPr/>
          </p:nvSpPr>
          <p:spPr>
            <a:xfrm>
              <a:off x="1124584" y="4947647"/>
              <a:ext cx="1885392" cy="363912"/>
            </a:xfrm>
            <a:prstGeom prst="rect">
              <a:avLst/>
            </a:prstGeom>
          </p:spPr>
          <p:txBody>
            <a:bodyPr wrap="square" lIns="0" rIns="0">
              <a:no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Utility = Local instance, no need to synchronise</a:t>
              </a:r>
              <a:endParaRPr kumimoji="0" lang="en-US" sz="1001" b="0" i="0" u="none" strike="noStrike" kern="1200" cap="none" spc="0" normalizeH="0" baseline="0" noProof="0" dirty="0">
                <a:ln>
                  <a:noFill/>
                </a:ln>
                <a:solidFill>
                  <a:srgbClr val="000000"/>
                </a:solidFill>
                <a:effectLst/>
                <a:uLnTx/>
                <a:uFillTx/>
                <a:latin typeface="Helvetica"/>
                <a:ea typeface="+mn-ea"/>
                <a:cs typeface="Helvetica"/>
              </a:endParaRPr>
            </a:p>
          </p:txBody>
        </p:sp>
        <p:grpSp>
          <p:nvGrpSpPr>
            <p:cNvPr id="7" name="Group 241"/>
            <p:cNvGrpSpPr/>
            <p:nvPr/>
          </p:nvGrpSpPr>
          <p:grpSpPr>
            <a:xfrm>
              <a:off x="581102" y="5008204"/>
              <a:ext cx="411462" cy="267939"/>
              <a:chOff x="7717512" y="4789501"/>
              <a:chExt cx="820682" cy="550949"/>
            </a:xfrm>
          </p:grpSpPr>
          <p:sp>
            <p:nvSpPr>
              <p:cNvPr id="67" name="Snip Same Side Corner Rectangle 66"/>
              <p:cNvSpPr>
                <a:spLocks noChangeAspect="1"/>
              </p:cNvSpPr>
              <p:nvPr/>
            </p:nvSpPr>
            <p:spPr bwMode="auto">
              <a:xfrm>
                <a:off x="7729195" y="4789501"/>
                <a:ext cx="808999" cy="548640"/>
              </a:xfrm>
              <a:prstGeom prst="snip2SameRect">
                <a:avLst>
                  <a:gd name="adj1" fmla="val 12992"/>
                  <a:gd name="adj2" fmla="val 14699"/>
                </a:avLst>
              </a:prstGeom>
              <a:solidFill>
                <a:schemeClr val="accent5">
                  <a:lumMod val="20000"/>
                  <a:lumOff val="80000"/>
                </a:schemeClr>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l" defTabSz="677268" rtl="0" eaLnBrk="0" fontAlgn="auto" latinLnBrk="0" hangingPunct="0">
                  <a:lnSpc>
                    <a:spcPct val="9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68" name="Down Arrow 67"/>
              <p:cNvSpPr/>
              <p:nvPr/>
            </p:nvSpPr>
            <p:spPr>
              <a:xfrm>
                <a:off x="8011588" y="5231042"/>
                <a:ext cx="218830" cy="99329"/>
              </a:xfrm>
              <a:prstGeom prst="downArrow">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69" name="Down Arrow 68"/>
              <p:cNvSpPr/>
              <p:nvPr/>
            </p:nvSpPr>
            <p:spPr>
              <a:xfrm>
                <a:off x="8011588" y="4797271"/>
                <a:ext cx="218830" cy="99329"/>
              </a:xfrm>
              <a:prstGeom prst="downArrow">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0" name="Left-Right Arrow 69"/>
              <p:cNvSpPr/>
              <p:nvPr/>
            </p:nvSpPr>
            <p:spPr>
              <a:xfrm>
                <a:off x="7717512" y="4981854"/>
                <a:ext cx="270027" cy="162557"/>
              </a:xfrm>
              <a:prstGeom prst="leftRightArrow">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1" name="Right Arrow 70"/>
              <p:cNvSpPr/>
              <p:nvPr/>
            </p:nvSpPr>
            <p:spPr>
              <a:xfrm rot="1651508">
                <a:off x="8168966" y="5127101"/>
                <a:ext cx="341212" cy="158850"/>
              </a:xfrm>
              <a:prstGeom prst="rightArrow">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2" name="Rectangle 71"/>
              <p:cNvSpPr/>
              <p:nvPr/>
            </p:nvSpPr>
            <p:spPr>
              <a:xfrm>
                <a:off x="7977720" y="4892492"/>
                <a:ext cx="287446" cy="341282"/>
              </a:xfrm>
              <a:prstGeom prst="rect">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3" name="Left-Right Arrow 72"/>
              <p:cNvSpPr/>
              <p:nvPr/>
            </p:nvSpPr>
            <p:spPr>
              <a:xfrm>
                <a:off x="8252351" y="4981854"/>
                <a:ext cx="270027" cy="162557"/>
              </a:xfrm>
              <a:prstGeom prst="leftRightArrow">
                <a:avLst/>
              </a:prstGeom>
              <a:solidFill>
                <a:schemeClr val="accent5">
                  <a:lumMod val="75000"/>
                </a:schemeClr>
              </a:solidFill>
              <a:ln>
                <a:noFill/>
              </a:ln>
              <a:effectLst/>
            </p:spPr>
            <p:style>
              <a:lnRef idx="1">
                <a:schemeClr val="accent4"/>
              </a:lnRef>
              <a:fillRef idx="2">
                <a:schemeClr val="accent4"/>
              </a:fillRef>
              <a:effectRef idx="1">
                <a:schemeClr val="accent4"/>
              </a:effectRef>
              <a:fontRef idx="minor">
                <a:schemeClr val="dk1"/>
              </a:fontRef>
            </p:style>
            <p:txBody>
              <a:bodyPr vert="horz" lIns="0" tIns="0" rIns="0" bIns="0" rtlCol="0" anchor="ctr"/>
              <a:lstStyle/>
              <a:p>
                <a:pPr marL="0" marR="0" lvl="1" indent="0" algn="l" defTabSz="677268" rtl="0" eaLnBrk="1" fontAlgn="auto" latinLnBrk="0" hangingPunct="1">
                  <a:lnSpc>
                    <a:spcPct val="100000"/>
                  </a:lnSpc>
                  <a:spcBef>
                    <a:spcPts val="0"/>
                  </a:spcBef>
                  <a:spcAft>
                    <a:spcPts val="0"/>
                  </a:spcAft>
                  <a:buClr>
                    <a:srgbClr val="F0AB00"/>
                  </a:buClr>
                  <a:buSzPct val="80000"/>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74" name="Snip Same Side Corner Rectangle 73"/>
              <p:cNvSpPr>
                <a:spLocks noChangeAspect="1"/>
              </p:cNvSpPr>
              <p:nvPr/>
            </p:nvSpPr>
            <p:spPr bwMode="auto">
              <a:xfrm>
                <a:off x="7726481" y="4791810"/>
                <a:ext cx="808999" cy="548640"/>
              </a:xfrm>
              <a:prstGeom prst="snip2SameRect">
                <a:avLst>
                  <a:gd name="adj1" fmla="val 12992"/>
                  <a:gd name="adj2" fmla="val 14699"/>
                </a:avLst>
              </a:prstGeom>
              <a:noFill/>
              <a:ln w="19050" cap="flat" cmpd="sng" algn="ctr">
                <a:solidFill>
                  <a:schemeClr val="tx1"/>
                </a:solidFill>
                <a:prstDash val="solid"/>
                <a:round/>
                <a:headEnd type="none" w="med" len="med"/>
                <a:tailEnd type="none" w="med" len="med"/>
              </a:ln>
              <a:effectLst/>
            </p:spPr>
            <p:txBody>
              <a:bodyPr lIns="0" tIns="0" rIns="0" bIns="0" anchor="ctr" anchorCtr="0">
                <a:prstTxWarp prst="textNoShape">
                  <a:avLst/>
                </a:prstTxWarp>
              </a:bodyPr>
              <a:lstStyle/>
              <a:p>
                <a:pPr marL="0" marR="0" lvl="1" indent="0" algn="l" defTabSz="677268" rtl="0" eaLnBrk="0" fontAlgn="auto" latinLnBrk="0" hangingPunct="0">
                  <a:lnSpc>
                    <a:spcPct val="90000"/>
                  </a:lnSpc>
                  <a:spcBef>
                    <a:spcPts val="0"/>
                  </a:spcBef>
                  <a:spcAft>
                    <a:spcPts val="0"/>
                  </a:spcAft>
                  <a:buClr>
                    <a:srgbClr val="F0AB00"/>
                  </a:buClr>
                  <a:buSzPct val="80000"/>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 Domain</a:t>
                </a:r>
              </a:p>
            </p:txBody>
          </p:sp>
        </p:grpSp>
        <p:pic>
          <p:nvPicPr>
            <p:cNvPr id="64" name="Picture 63"/>
            <p:cNvPicPr>
              <a:picLocks noChangeAspect="1"/>
            </p:cNvPicPr>
            <p:nvPr/>
          </p:nvPicPr>
          <p:blipFill>
            <a:blip r:embed="rId3"/>
            <a:stretch>
              <a:fillRect/>
            </a:stretch>
          </p:blipFill>
          <p:spPr>
            <a:xfrm>
              <a:off x="3452409" y="3409338"/>
              <a:ext cx="5096864" cy="3123638"/>
            </a:xfrm>
            <a:prstGeom prst="rect">
              <a:avLst/>
            </a:prstGeom>
            <a:solidFill>
              <a:schemeClr val="bg1"/>
            </a:solidFill>
            <a:ln w="28575" cap="flat" cmpd="sng" algn="ctr">
              <a:solidFill>
                <a:schemeClr val="tx1"/>
              </a:solidFill>
              <a:prstDash val="solid"/>
              <a:round/>
              <a:headEnd type="none" w="med" len="med"/>
              <a:tailEnd type="none" w="med" len="med"/>
            </a:ln>
            <a:effectLst>
              <a:outerShdw blurRad="50800" dist="76200" dir="2700000">
                <a:srgbClr val="000000">
                  <a:alpha val="75000"/>
                </a:srgbClr>
              </a:outerShdw>
            </a:effectLst>
          </p:spPr>
        </p:pic>
        <p:sp>
          <p:nvSpPr>
            <p:cNvPr id="65" name="Rectangle 64"/>
            <p:cNvSpPr/>
            <p:nvPr/>
          </p:nvSpPr>
          <p:spPr>
            <a:xfrm>
              <a:off x="4205694" y="3005151"/>
              <a:ext cx="4470273" cy="338554"/>
            </a:xfrm>
            <a:prstGeom prst="rect">
              <a:avLst/>
            </a:prstGeom>
            <a:effectLst>
              <a:outerShdw blurRad="12700" dist="12700" dir="2700000">
                <a:srgbClr val="000000"/>
              </a:outerShdw>
            </a:effectLst>
          </p:spPr>
          <p:txBody>
            <a:bodyPr wrap="square">
              <a:spAutoFit/>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1" u="none" strike="noStrike" kern="1200" cap="none" spc="0" normalizeH="0" baseline="0" noProof="0" dirty="0">
                  <a:ln>
                    <a:noFill/>
                  </a:ln>
                  <a:solidFill>
                    <a:srgbClr val="FF0000"/>
                  </a:solidFill>
                  <a:effectLst/>
                  <a:uLnTx/>
                  <a:uFillTx/>
                  <a:latin typeface="Helvetica"/>
                  <a:ea typeface="+mn-ea"/>
                  <a:cs typeface="Helvetica"/>
                </a:rPr>
                <a:t>Cluster showing Core/Utility/Proxy Roles </a:t>
              </a:r>
              <a:endParaRPr kumimoji="0" lang="en-US" sz="1601" b="0" i="1" u="none" strike="noStrike" kern="1200" cap="none" spc="0" normalizeH="0" baseline="0" noProof="0" dirty="0">
                <a:ln>
                  <a:noFill/>
                </a:ln>
                <a:solidFill>
                  <a:srgbClr val="FF0000"/>
                </a:solidFill>
                <a:effectLst/>
                <a:uLnTx/>
                <a:uFillTx/>
                <a:latin typeface="Calibri"/>
                <a:ea typeface="+mn-ea"/>
                <a:cs typeface="+mn-cs"/>
              </a:endParaRPr>
            </a:p>
          </p:txBody>
        </p:sp>
        <p:cxnSp>
          <p:nvCxnSpPr>
            <p:cNvPr id="66" name="Straight Arrow Connector 65"/>
            <p:cNvCxnSpPr>
              <a:stCxn id="65" idx="2"/>
            </p:cNvCxnSpPr>
            <p:nvPr/>
          </p:nvCxnSpPr>
          <p:spPr>
            <a:xfrm rot="5400000">
              <a:off x="5813461" y="3797149"/>
              <a:ext cx="1080814" cy="173927"/>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63" name="Title 1"/>
          <p:cNvSpPr txBox="1">
            <a:spLocks/>
          </p:cNvSpPr>
          <p:nvPr/>
        </p:nvSpPr>
        <p:spPr>
          <a:xfrm>
            <a:off x="1522677" y="161399"/>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0" cap="all" spc="0" normalizeH="0" noProof="0" dirty="0">
                <a:ln>
                  <a:noFill/>
                </a:ln>
                <a:effectLst/>
                <a:uLnTx/>
                <a:uFillTx/>
                <a:latin typeface="Calibri Light"/>
                <a:ea typeface="+mn-ea"/>
                <a:cs typeface="+mn-cs"/>
              </a:rPr>
              <a:t>Mapping implementation level functionality to a Service Domain</a:t>
            </a:r>
          </a:p>
        </p:txBody>
      </p:sp>
      <p:pic>
        <p:nvPicPr>
          <p:cNvPr id="107" name="Picture 7">
            <a:extLst>
              <a:ext uri="{FF2B5EF4-FFF2-40B4-BE49-F238E27FC236}">
                <a16:creationId xmlns:a16="http://schemas.microsoft.com/office/drawing/2014/main" id="{EEE9ABF6-C21F-4948-B4DC-085A5F3FFC7D}"/>
              </a:ext>
            </a:extLst>
          </p:cNvPr>
          <p:cNvPicPr>
            <a:picLocks noChangeAspect="1"/>
          </p:cNvPicPr>
          <p:nvPr/>
        </p:nvPicPr>
        <p:blipFill>
          <a:blip r:embed="rId4"/>
          <a:stretch>
            <a:fillRect/>
          </a:stretch>
        </p:blipFill>
        <p:spPr>
          <a:xfrm>
            <a:off x="609680" y="6558947"/>
            <a:ext cx="242309" cy="224435"/>
          </a:xfrm>
          <a:prstGeom prst="rect">
            <a:avLst/>
          </a:prstGeom>
        </p:spPr>
      </p:pic>
      <p:sp>
        <p:nvSpPr>
          <p:cNvPr id="108" name="Text Placeholder 15">
            <a:extLst>
              <a:ext uri="{FF2B5EF4-FFF2-40B4-BE49-F238E27FC236}">
                <a16:creationId xmlns:a16="http://schemas.microsoft.com/office/drawing/2014/main" id="{342CF628-046D-47D0-84F2-06BEB7D690CE}"/>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27</a:t>
            </a:r>
            <a:endParaRPr lang="en-GB" dirty="0"/>
          </a:p>
        </p:txBody>
      </p:sp>
    </p:spTree>
  </p:cSld>
  <p:clrMapOvr>
    <a:masterClrMapping/>
  </p:clrMapOvr>
  <p:transition>
    <p:wipe dir="r"/>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 name="Picture 106">
            <a:extLst>
              <a:ext uri="{FF2B5EF4-FFF2-40B4-BE49-F238E27FC236}">
                <a16:creationId xmlns:a16="http://schemas.microsoft.com/office/drawing/2014/main" id="{848F7B86-1432-054B-B6C0-FB4DD7FD0DCF}"/>
              </a:ext>
            </a:extLst>
          </p:cNvPr>
          <p:cNvPicPr>
            <a:picLocks noChangeAspect="1"/>
          </p:cNvPicPr>
          <p:nvPr/>
        </p:nvPicPr>
        <p:blipFill>
          <a:blip r:embed="rId3"/>
          <a:stretch>
            <a:fillRect/>
          </a:stretch>
        </p:blipFill>
        <p:spPr>
          <a:xfrm>
            <a:off x="1172722" y="84434"/>
            <a:ext cx="10232945" cy="6276439"/>
          </a:xfrm>
          <a:prstGeom prst="rect">
            <a:avLst/>
          </a:prstGeom>
          <a:solidFill>
            <a:schemeClr val="bg1"/>
          </a:solidFill>
          <a:ln w="28575" cap="flat" cmpd="sng" algn="ctr">
            <a:solidFill>
              <a:schemeClr val="tx1"/>
            </a:solidFill>
            <a:prstDash val="solid"/>
            <a:round/>
            <a:headEnd type="none" w="med" len="med"/>
            <a:tailEnd type="none" w="med" len="med"/>
          </a:ln>
          <a:effectLst>
            <a:outerShdw blurRad="50800" dist="76200" dir="2700000">
              <a:srgbClr val="000000">
                <a:alpha val="75000"/>
              </a:srgbClr>
            </a:outerShdw>
          </a:effectLst>
        </p:spPr>
      </p:pic>
      <p:sp>
        <p:nvSpPr>
          <p:cNvPr id="108" name="Round Same Side Corner Rectangle 107">
            <a:extLst>
              <a:ext uri="{FF2B5EF4-FFF2-40B4-BE49-F238E27FC236}">
                <a16:creationId xmlns:a16="http://schemas.microsoft.com/office/drawing/2014/main" id="{A1A37A7E-B116-4D45-90DC-2965355C372C}"/>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9" name="Graphic 108" descr="Research">
            <a:extLst>
              <a:ext uri="{FF2B5EF4-FFF2-40B4-BE49-F238E27FC236}">
                <a16:creationId xmlns:a16="http://schemas.microsoft.com/office/drawing/2014/main" id="{C47B4596-1D0F-A246-B433-A68F3B3CE84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291677220"/>
      </p:ext>
    </p:extLst>
  </p:cSld>
  <p:clrMapOvr>
    <a:masterClrMapping/>
  </p:clrMapOvr>
  <p:transition>
    <p:wipe dir="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C57AFD-FD69-4A1E-AE9C-6FDE7CF611DD}"/>
              </a:ext>
            </a:extLst>
          </p:cNvPr>
          <p:cNvSpPr>
            <a:spLocks noGrp="1"/>
          </p:cNvSpPr>
          <p:nvPr>
            <p:ph type="title"/>
          </p:nvPr>
        </p:nvSpPr>
        <p:spPr/>
        <p:txBody>
          <a:bodyPr>
            <a:normAutofit/>
          </a:bodyPr>
          <a:lstStyle/>
          <a:p>
            <a:r>
              <a:rPr lang="en-US" sz="2000" b="1" cap="all" noProof="0" dirty="0"/>
              <a:t>Let’s go further with the introduction </a:t>
            </a:r>
          </a:p>
        </p:txBody>
      </p:sp>
      <p:sp>
        <p:nvSpPr>
          <p:cNvPr id="3" name="Text Placeholder 2">
            <a:extLst>
              <a:ext uri="{FF2B5EF4-FFF2-40B4-BE49-F238E27FC236}">
                <a16:creationId xmlns:a16="http://schemas.microsoft.com/office/drawing/2014/main" id="{89040932-1F1E-4BFB-A1DD-6AF26430FF52}"/>
              </a:ext>
            </a:extLst>
          </p:cNvPr>
          <p:cNvSpPr>
            <a:spLocks noGrp="1"/>
          </p:cNvSpPr>
          <p:nvPr>
            <p:ph type="body" sz="quarter" idx="10"/>
          </p:nvPr>
        </p:nvSpPr>
        <p:spPr>
          <a:xfrm>
            <a:off x="1848322" y="1017214"/>
            <a:ext cx="8834131" cy="4826746"/>
          </a:xfrm>
        </p:spPr>
        <p:txBody>
          <a:bodyPr/>
          <a:lstStyle/>
          <a:p>
            <a:r>
              <a:rPr lang="en-US" noProof="0" dirty="0"/>
              <a:t>The handicap of a </a:t>
            </a:r>
            <a:r>
              <a:rPr lang="en-US" noProof="0" dirty="0" err="1"/>
              <a:t>headstart</a:t>
            </a:r>
            <a:r>
              <a:rPr lang="en-US" noProof="0" dirty="0"/>
              <a:t>: Banks are often slowed down by inflexible and complex systems and tightly coupled components. </a:t>
            </a:r>
          </a:p>
          <a:p>
            <a:endParaRPr lang="en-US" noProof="0" dirty="0"/>
          </a:p>
          <a:p>
            <a:pPr marL="0" indent="0">
              <a:buNone/>
            </a:pPr>
            <a:r>
              <a:rPr lang="en-US" noProof="0" dirty="0"/>
              <a:t>BIAN strives for standardized services and facilitates business innovation and agility by: </a:t>
            </a:r>
          </a:p>
          <a:p>
            <a:pPr marL="0" indent="0">
              <a:buNone/>
            </a:pPr>
            <a:endParaRPr lang="en-US" noProof="0" dirty="0"/>
          </a:p>
          <a:p>
            <a:pPr marL="361950" indent="-361950">
              <a:buNone/>
            </a:pPr>
            <a:r>
              <a:rPr lang="en-US" noProof="0" dirty="0"/>
              <a:t>1)	Providing </a:t>
            </a:r>
            <a:r>
              <a:rPr lang="en-US" dirty="0"/>
              <a:t>a component</a:t>
            </a:r>
            <a:r>
              <a:rPr lang="en-US" noProof="0" dirty="0"/>
              <a:t> architecture framework</a:t>
            </a:r>
          </a:p>
          <a:p>
            <a:pPr marL="361950" indent="-361950">
              <a:buNone/>
            </a:pPr>
            <a:r>
              <a:rPr lang="en-US" noProof="0" dirty="0"/>
              <a:t>2)	Focusing on the definition of semantic services/API-definitions</a:t>
            </a:r>
          </a:p>
          <a:p>
            <a:pPr marL="361950" indent="-361950">
              <a:buNone/>
            </a:pPr>
            <a:r>
              <a:rPr lang="en-US" noProof="0" dirty="0"/>
              <a:t>3)	Supporting to develop and run successfully a loosely coupled environment. </a:t>
            </a:r>
          </a:p>
          <a:p>
            <a:pPr marL="361950" indent="-361950">
              <a:buNone/>
            </a:pPr>
            <a:r>
              <a:rPr lang="en-US" noProof="0" dirty="0"/>
              <a:t>4)	Striving for implementation of requirements that will be the de-facto standard for financial institutions as well as for solution suppliers. </a:t>
            </a:r>
          </a:p>
          <a:p>
            <a:endParaRPr lang="en-US" noProof="0" dirty="0"/>
          </a:p>
        </p:txBody>
      </p:sp>
      <p:pic>
        <p:nvPicPr>
          <p:cNvPr id="4" name="Afbeelding 3" descr="Afbeelding met buiten, circuit&#10;&#10;Automatisch gegenereerde beschrijving">
            <a:extLst>
              <a:ext uri="{FF2B5EF4-FFF2-40B4-BE49-F238E27FC236}">
                <a16:creationId xmlns:a16="http://schemas.microsoft.com/office/drawing/2014/main" id="{170613F0-4852-43B0-870C-85CF633A10F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33097" y="4798739"/>
            <a:ext cx="3078575" cy="1629706"/>
          </a:xfrm>
          <a:prstGeom prst="rect">
            <a:avLst/>
          </a:prstGeom>
        </p:spPr>
      </p:pic>
      <p:pic>
        <p:nvPicPr>
          <p:cNvPr id="6" name="Picture 7">
            <a:extLst>
              <a:ext uri="{FF2B5EF4-FFF2-40B4-BE49-F238E27FC236}">
                <a16:creationId xmlns:a16="http://schemas.microsoft.com/office/drawing/2014/main" id="{36C8DD33-00B9-4D82-BC31-1DD2A36648CF}"/>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1B5890E9-210E-4C4D-A5E8-5D96A697475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2.1</a:t>
            </a:r>
            <a:endParaRPr lang="en-GB" dirty="0"/>
          </a:p>
        </p:txBody>
      </p:sp>
    </p:spTree>
    <p:extLst>
      <p:ext uri="{BB962C8B-B14F-4D97-AF65-F5344CB8AC3E}">
        <p14:creationId xmlns:p14="http://schemas.microsoft.com/office/powerpoint/2010/main" val="3079967468"/>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E9F0B0F8-0E5A-44FC-8773-6A15432D7C1B}"/>
              </a:ext>
            </a:extLst>
          </p:cNvPr>
          <p:cNvSpPr txBox="1"/>
          <p:nvPr/>
        </p:nvSpPr>
        <p:spPr>
          <a:xfrm>
            <a:off x="502730" y="1126331"/>
            <a:ext cx="4032448" cy="2320635"/>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1" i="0" u="none" strike="noStrike" kern="1200" cap="none" spc="0" normalizeH="0" baseline="0" noProof="0" dirty="0">
                <a:ln>
                  <a:noFill/>
                </a:ln>
                <a:solidFill>
                  <a:srgbClr val="000000"/>
                </a:solidFill>
                <a:effectLst/>
                <a:uLnTx/>
                <a:uFillTx/>
                <a:latin typeface="Calibri"/>
                <a:ea typeface="+mn-ea"/>
                <a:cs typeface="+mn-cs"/>
              </a:rPr>
              <a:t>BIAN design elements/considerations referenced by the mapping approach</a:t>
            </a:r>
            <a:r>
              <a:rPr kumimoji="0" lang="nl-NL" sz="1600" b="1" i="0" u="none" strike="noStrike" kern="1200" cap="none" spc="0" normalizeH="0" baseline="0" noProof="0" dirty="0">
                <a:ln>
                  <a:noFill/>
                </a:ln>
                <a:solidFill>
                  <a:srgbClr val="000000"/>
                </a:solidFill>
                <a:effectLst/>
                <a:uLnTx/>
                <a:uFillTx/>
                <a:latin typeface="Calibri"/>
                <a:ea typeface="+mn-ea"/>
                <a:cs typeface="+mn-cs"/>
              </a:rPr>
              <a:t>:</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Service Domain operational behavior</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Functional pattern</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Asset type</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Generic artifact and Control Record</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Lifecycle states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Action terms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360" b="0" i="0" u="none" strike="noStrike" kern="1200" cap="none" spc="0" normalizeH="0" baseline="0" noProof="0" dirty="0">
                <a:ln>
                  <a:noFill/>
                </a:ln>
                <a:solidFill>
                  <a:srgbClr val="000000"/>
                </a:solidFill>
                <a:effectLst/>
                <a:uLnTx/>
                <a:uFillTx/>
                <a:latin typeface="Calibri"/>
                <a:ea typeface="+mn-ea"/>
                <a:cs typeface="+mn-cs"/>
              </a:rPr>
              <a:t>Service Operations</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5" name="Afbeelding 2">
            <a:extLst>
              <a:ext uri="{FF2B5EF4-FFF2-40B4-BE49-F238E27FC236}">
                <a16:creationId xmlns:a16="http://schemas.microsoft.com/office/drawing/2014/main" id="{762F8C35-C952-4FEF-A73C-EE0102175FB9}"/>
              </a:ext>
            </a:extLst>
          </p:cNvPr>
          <p:cNvPicPr/>
          <p:nvPr/>
        </p:nvPicPr>
        <p:blipFill>
          <a:blip r:embed="rId3" cstate="print">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5592738" y="1464988"/>
            <a:ext cx="6278140" cy="2185215"/>
          </a:xfrm>
          <a:prstGeom prst="rect">
            <a:avLst/>
          </a:prstGeom>
          <a:noFill/>
          <a:ln>
            <a:noFill/>
          </a:ln>
        </p:spPr>
      </p:pic>
      <p:sp>
        <p:nvSpPr>
          <p:cNvPr id="6" name="Title 1">
            <a:extLst>
              <a:ext uri="{FF2B5EF4-FFF2-40B4-BE49-F238E27FC236}">
                <a16:creationId xmlns:a16="http://schemas.microsoft.com/office/drawing/2014/main" id="{3C1EF3EE-93E7-44EE-9877-E8F3456E8CE3}"/>
              </a:ext>
            </a:extLst>
          </p:cNvPr>
          <p:cNvSpPr txBox="1">
            <a:spLocks/>
          </p:cNvSpPr>
          <p:nvPr/>
        </p:nvSpPr>
        <p:spPr>
          <a:xfrm>
            <a:off x="5412718" y="1066909"/>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 </a:t>
            </a:r>
            <a:r>
              <a:rPr kumimoji="0" lang="en-US" sz="1800" b="1" i="0" u="none" strike="noStrike" kern="1200" cap="none" spc="0" normalizeH="0" baseline="0" noProof="0" dirty="0">
                <a:ln>
                  <a:noFill/>
                </a:ln>
                <a:solidFill>
                  <a:srgbClr val="000000"/>
                </a:solidFill>
                <a:effectLst/>
                <a:uLnTx/>
                <a:uFillTx/>
                <a:latin typeface="Calibri"/>
                <a:ea typeface="+mn-ea"/>
                <a:cs typeface="+mn-cs"/>
              </a:rPr>
              <a:t>Four types of input and output parameters</a:t>
            </a:r>
            <a:endParaRPr kumimoji="0" lang="en-US" sz="1800"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7" name="Arrow: Chevron 6">
            <a:extLst>
              <a:ext uri="{FF2B5EF4-FFF2-40B4-BE49-F238E27FC236}">
                <a16:creationId xmlns:a16="http://schemas.microsoft.com/office/drawing/2014/main" id="{07772CE5-BFC1-495B-A896-CC7CDE02E0B1}"/>
              </a:ext>
            </a:extLst>
          </p:cNvPr>
          <p:cNvSpPr/>
          <p:nvPr/>
        </p:nvSpPr>
        <p:spPr>
          <a:xfrm>
            <a:off x="2136354" y="4798739"/>
            <a:ext cx="2376264" cy="1368152"/>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00000"/>
                </a:solidFill>
                <a:effectLst/>
                <a:uLnTx/>
                <a:uFillTx/>
                <a:latin typeface="Calibri"/>
                <a:ea typeface="+mn-ea"/>
                <a:cs typeface="+mn-cs"/>
              </a:rPr>
              <a:t>Step 1: Asset Type to object</a:t>
            </a:r>
            <a:endParaRPr kumimoji="0" lang="x-none" sz="1400" b="1" i="0" u="none" strike="noStrike" kern="1200" cap="none" spc="0" normalizeH="0" baseline="0" noProof="0" dirty="0">
              <a:ln>
                <a:noFill/>
              </a:ln>
              <a:solidFill>
                <a:srgbClr val="000000"/>
              </a:solidFill>
              <a:effectLst/>
              <a:uLnTx/>
              <a:uFillTx/>
              <a:latin typeface="Calibri"/>
              <a:ea typeface="+mn-ea"/>
              <a:cs typeface="+mn-cs"/>
            </a:endParaRPr>
          </a:p>
        </p:txBody>
      </p:sp>
      <p:sp>
        <p:nvSpPr>
          <p:cNvPr id="8" name="Arrow: Chevron 7">
            <a:extLst>
              <a:ext uri="{FF2B5EF4-FFF2-40B4-BE49-F238E27FC236}">
                <a16:creationId xmlns:a16="http://schemas.microsoft.com/office/drawing/2014/main" id="{E4BB0E8D-04E6-4E9E-A750-470507EC4C39}"/>
              </a:ext>
            </a:extLst>
          </p:cNvPr>
          <p:cNvSpPr/>
          <p:nvPr/>
        </p:nvSpPr>
        <p:spPr>
          <a:xfrm>
            <a:off x="4080570" y="4798739"/>
            <a:ext cx="2376264" cy="1368152"/>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00000"/>
                </a:solidFill>
                <a:effectLst/>
                <a:uLnTx/>
                <a:uFillTx/>
                <a:latin typeface="Calibri"/>
                <a:ea typeface="+mn-ea"/>
                <a:cs typeface="+mn-cs"/>
              </a:rPr>
              <a:t>Step 2: Functional pattern filtering </a:t>
            </a:r>
            <a:endParaRPr kumimoji="0" lang="x-none" sz="1400" b="1" i="0" u="none" strike="noStrike" kern="1200" cap="none" spc="0" normalizeH="0" baseline="0" noProof="0" dirty="0">
              <a:ln>
                <a:noFill/>
              </a:ln>
              <a:solidFill>
                <a:srgbClr val="000000"/>
              </a:solidFill>
              <a:effectLst/>
              <a:uLnTx/>
              <a:uFillTx/>
              <a:latin typeface="Calibri"/>
              <a:ea typeface="+mn-ea"/>
              <a:cs typeface="+mn-cs"/>
            </a:endParaRPr>
          </a:p>
        </p:txBody>
      </p:sp>
      <p:sp>
        <p:nvSpPr>
          <p:cNvPr id="9" name="Arrow: Chevron 8">
            <a:extLst>
              <a:ext uri="{FF2B5EF4-FFF2-40B4-BE49-F238E27FC236}">
                <a16:creationId xmlns:a16="http://schemas.microsoft.com/office/drawing/2014/main" id="{DD79EA94-CD42-41DB-AB22-CF33E75F31E7}"/>
              </a:ext>
            </a:extLst>
          </p:cNvPr>
          <p:cNvSpPr/>
          <p:nvPr/>
        </p:nvSpPr>
        <p:spPr>
          <a:xfrm>
            <a:off x="7987647" y="4798739"/>
            <a:ext cx="2376264" cy="1368152"/>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00000"/>
                </a:solidFill>
                <a:effectLst/>
                <a:uLnTx/>
                <a:uFillTx/>
                <a:latin typeface="Calibri"/>
                <a:ea typeface="+mn-ea"/>
                <a:cs typeface="+mn-cs"/>
              </a:rPr>
              <a:t>Step 4: Service Operation Payload</a:t>
            </a:r>
            <a:endParaRPr kumimoji="0" lang="x-none" sz="1400" b="1" i="0" u="none" strike="noStrike" kern="1200" cap="none" spc="0" normalizeH="0" baseline="0" noProof="0" dirty="0">
              <a:ln>
                <a:noFill/>
              </a:ln>
              <a:solidFill>
                <a:srgbClr val="000000"/>
              </a:solidFill>
              <a:effectLst/>
              <a:uLnTx/>
              <a:uFillTx/>
              <a:latin typeface="Calibri"/>
              <a:ea typeface="+mn-ea"/>
              <a:cs typeface="+mn-cs"/>
            </a:endParaRPr>
          </a:p>
        </p:txBody>
      </p:sp>
      <p:sp>
        <p:nvSpPr>
          <p:cNvPr id="10" name="Arrow: Chevron 9">
            <a:extLst>
              <a:ext uri="{FF2B5EF4-FFF2-40B4-BE49-F238E27FC236}">
                <a16:creationId xmlns:a16="http://schemas.microsoft.com/office/drawing/2014/main" id="{44614F1B-7058-4EF0-B0F3-D6C6283FD105}"/>
              </a:ext>
            </a:extLst>
          </p:cNvPr>
          <p:cNvSpPr/>
          <p:nvPr/>
        </p:nvSpPr>
        <p:spPr>
          <a:xfrm>
            <a:off x="6024786" y="4798739"/>
            <a:ext cx="2376264" cy="1368152"/>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000000"/>
                </a:solidFill>
                <a:effectLst/>
                <a:uLnTx/>
                <a:uFillTx/>
                <a:latin typeface="Calibri"/>
                <a:ea typeface="+mn-ea"/>
                <a:cs typeface="+mn-cs"/>
              </a:rPr>
              <a:t>Step 3: Action term alignment</a:t>
            </a:r>
            <a:endParaRPr kumimoji="0" lang="x-none" sz="1400" b="1" i="0" u="none" strike="noStrike" kern="1200" cap="none" spc="0" normalizeH="0" baseline="0" noProof="0" dirty="0">
              <a:ln>
                <a:noFill/>
              </a:ln>
              <a:solidFill>
                <a:srgbClr val="000000"/>
              </a:solidFill>
              <a:effectLst/>
              <a:uLnTx/>
              <a:uFillTx/>
              <a:latin typeface="Calibri"/>
              <a:ea typeface="+mn-ea"/>
              <a:cs typeface="+mn-cs"/>
            </a:endParaRPr>
          </a:p>
        </p:txBody>
      </p:sp>
      <p:sp>
        <p:nvSpPr>
          <p:cNvPr id="11" name="Title 1">
            <a:extLst>
              <a:ext uri="{FF2B5EF4-FFF2-40B4-BE49-F238E27FC236}">
                <a16:creationId xmlns:a16="http://schemas.microsoft.com/office/drawing/2014/main" id="{C26F5BAD-4BFB-4DB2-9007-5897CBD21411}"/>
              </a:ext>
            </a:extLst>
          </p:cNvPr>
          <p:cNvSpPr txBox="1">
            <a:spLocks/>
          </p:cNvSpPr>
          <p:nvPr/>
        </p:nvSpPr>
        <p:spPr>
          <a:xfrm>
            <a:off x="3648522" y="3978896"/>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 General approach: </a:t>
            </a:r>
            <a:endParaRPr kumimoji="0" lang="en-US" sz="1800"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D61EEF4C-CCC9-4283-AC86-0E378C7E16DB}"/>
              </a:ext>
            </a:extLst>
          </p:cNvPr>
          <p:cNvSpPr>
            <a:spLocks noGrp="1"/>
          </p:cNvSpPr>
          <p:nvPr>
            <p:ph type="title"/>
          </p:nvPr>
        </p:nvSpPr>
        <p:spPr/>
        <p:txBody>
          <a:bodyPr>
            <a:normAutofit/>
          </a:bodyPr>
          <a:lstStyle/>
          <a:p>
            <a:r>
              <a:rPr lang="en-US" sz="2000" b="1" cap="all" dirty="0"/>
              <a:t>Mapping implementation level functionality to a Service Domain</a:t>
            </a:r>
          </a:p>
        </p:txBody>
      </p:sp>
    </p:spTree>
    <p:extLst>
      <p:ext uri="{BB962C8B-B14F-4D97-AF65-F5344CB8AC3E}">
        <p14:creationId xmlns:p14="http://schemas.microsoft.com/office/powerpoint/2010/main" val="225449308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ersoon, kantoorartikelen, schrijfgerei, tandenborstel&#10;&#10;Automatisch gegenereerde beschrijving">
            <a:extLst>
              <a:ext uri="{FF2B5EF4-FFF2-40B4-BE49-F238E27FC236}">
                <a16:creationId xmlns:a16="http://schemas.microsoft.com/office/drawing/2014/main" id="{BDE167A4-7F25-463A-9F4F-B9832B4D15D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662"/>
            <a:ext cx="12193587" cy="6454923"/>
          </a:xfrm>
          <a:prstGeom prst="rect">
            <a:avLst/>
          </a:prstGeom>
        </p:spPr>
      </p:pic>
      <p:sp>
        <p:nvSpPr>
          <p:cNvPr id="5" name="Заголовок 4"/>
          <p:cNvSpPr>
            <a:spLocks noGrp="1"/>
          </p:cNvSpPr>
          <p:nvPr>
            <p:ph type="title"/>
          </p:nvPr>
        </p:nvSpPr>
        <p:spPr>
          <a:solidFill>
            <a:schemeClr val="bg1">
              <a:alpha val="86000"/>
            </a:schemeClr>
          </a:solidFill>
          <a:ln>
            <a:solidFill>
              <a:srgbClr val="9EAD2F"/>
            </a:solidFill>
          </a:ln>
        </p:spPr>
        <p:txBody>
          <a:bodyPr/>
          <a:lstStyle/>
          <a:p>
            <a:r>
              <a:rPr lang="en-US" dirty="0"/>
              <a:t>7</a:t>
            </a:r>
            <a:r>
              <a:rPr lang="en-US" noProof="0" dirty="0"/>
              <a:t>.6 Using the BIAN models to define (open) APIS</a:t>
            </a:r>
          </a:p>
        </p:txBody>
      </p:sp>
      <p:pic>
        <p:nvPicPr>
          <p:cNvPr id="6" name="Picture 7">
            <a:extLst>
              <a:ext uri="{FF2B5EF4-FFF2-40B4-BE49-F238E27FC236}">
                <a16:creationId xmlns:a16="http://schemas.microsoft.com/office/drawing/2014/main" id="{FA4B5516-4264-4EC8-88AE-C84F28A4C94B}"/>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302153C0-6060-4551-B151-B1011D765CE6}"/>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5.7</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418108007"/>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61EEF4C-CCC9-4283-AC86-0E378C7E16DB}"/>
              </a:ext>
            </a:extLst>
          </p:cNvPr>
          <p:cNvSpPr>
            <a:spLocks noGrp="1"/>
          </p:cNvSpPr>
          <p:nvPr>
            <p:ph type="title"/>
          </p:nvPr>
        </p:nvSpPr>
        <p:spPr/>
        <p:txBody>
          <a:bodyPr>
            <a:normAutofit/>
          </a:bodyPr>
          <a:lstStyle/>
          <a:p>
            <a:r>
              <a:rPr lang="en-US" sz="2000" b="1" dirty="0"/>
              <a:t>USING THE BIAN MODELS TO DEFINE (OPEN) APIS</a:t>
            </a:r>
          </a:p>
        </p:txBody>
      </p:sp>
      <p:sp>
        <p:nvSpPr>
          <p:cNvPr id="3" name="TextBox 2">
            <a:extLst>
              <a:ext uri="{FF2B5EF4-FFF2-40B4-BE49-F238E27FC236}">
                <a16:creationId xmlns:a16="http://schemas.microsoft.com/office/drawing/2014/main" id="{29388F4A-4F3B-4F06-8424-3C6DA93A6B4A}"/>
              </a:ext>
            </a:extLst>
          </p:cNvPr>
          <p:cNvSpPr txBox="1"/>
          <p:nvPr/>
        </p:nvSpPr>
        <p:spPr>
          <a:xfrm>
            <a:off x="3216474" y="1923576"/>
            <a:ext cx="7848872" cy="1477328"/>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Reasons for alignment with API solution development:</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Support for emerging industry approaches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Support for industry standard</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Support for incremental adoption/migration</a:t>
            </a:r>
            <a:endParaRPr kumimoji="0" lang="x-none"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23880901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6F54E87-8CAA-4B1B-A28F-C95C9418CAF8}"/>
              </a:ext>
            </a:extLst>
          </p:cNvPr>
          <p:cNvSpPr>
            <a:spLocks noGrp="1"/>
          </p:cNvSpPr>
          <p:nvPr>
            <p:ph type="title"/>
          </p:nvPr>
        </p:nvSpPr>
        <p:spPr/>
        <p:txBody>
          <a:bodyPr>
            <a:normAutofit/>
          </a:bodyPr>
          <a:lstStyle/>
          <a:p>
            <a:r>
              <a:rPr lang="en-US" sz="2000" b="1" noProof="0" dirty="0"/>
              <a:t>USING THE BIAN MODELS TO DEFINE (OPEN) API’S </a:t>
            </a:r>
          </a:p>
        </p:txBody>
      </p:sp>
      <p:sp>
        <p:nvSpPr>
          <p:cNvPr id="4" name="Tijdelijke aanduiding voor tekst 3">
            <a:extLst>
              <a:ext uri="{FF2B5EF4-FFF2-40B4-BE49-F238E27FC236}">
                <a16:creationId xmlns:a16="http://schemas.microsoft.com/office/drawing/2014/main" id="{3B00B102-0055-4949-BF5F-ABA113069030}"/>
              </a:ext>
            </a:extLst>
          </p:cNvPr>
          <p:cNvSpPr>
            <a:spLocks noGrp="1"/>
          </p:cNvSpPr>
          <p:nvPr>
            <p:ph type="body" sz="quarter" idx="10"/>
          </p:nvPr>
        </p:nvSpPr>
        <p:spPr>
          <a:xfrm>
            <a:off x="120130" y="917245"/>
            <a:ext cx="8834131" cy="4826746"/>
          </a:xfrm>
        </p:spPr>
        <p:txBody>
          <a:bodyPr/>
          <a:lstStyle/>
          <a:p>
            <a:r>
              <a:rPr lang="en-US" noProof="0" dirty="0"/>
              <a:t>BIAN describes how BIAN Service Domains provide a template for defining and managing cloud-based services. This also includes providing application program interface (API)-based access.</a:t>
            </a:r>
          </a:p>
          <a:p>
            <a:endParaRPr lang="en-US" noProof="0" dirty="0"/>
          </a:p>
          <a:p>
            <a:r>
              <a:rPr lang="en-US" noProof="0" dirty="0"/>
              <a:t>             Semantic API’s:  </a:t>
            </a:r>
          </a:p>
        </p:txBody>
      </p:sp>
      <p:grpSp>
        <p:nvGrpSpPr>
          <p:cNvPr id="5" name="Group 73">
            <a:extLst>
              <a:ext uri="{FF2B5EF4-FFF2-40B4-BE49-F238E27FC236}">
                <a16:creationId xmlns:a16="http://schemas.microsoft.com/office/drawing/2014/main" id="{DD74AD8F-B920-4EE3-80DB-590939EDCFAB}"/>
              </a:ext>
            </a:extLst>
          </p:cNvPr>
          <p:cNvGrpSpPr/>
          <p:nvPr/>
        </p:nvGrpSpPr>
        <p:grpSpPr>
          <a:xfrm>
            <a:off x="4008562" y="1662148"/>
            <a:ext cx="7776864" cy="4733321"/>
            <a:chOff x="1140466" y="1581424"/>
            <a:chExt cx="7009017" cy="4356571"/>
          </a:xfrm>
        </p:grpSpPr>
        <p:grpSp>
          <p:nvGrpSpPr>
            <p:cNvPr id="6" name="Group 38">
              <a:extLst>
                <a:ext uri="{FF2B5EF4-FFF2-40B4-BE49-F238E27FC236}">
                  <a16:creationId xmlns:a16="http://schemas.microsoft.com/office/drawing/2014/main" id="{46733307-48E5-41B1-B70C-CD63FAF42644}"/>
                </a:ext>
              </a:extLst>
            </p:cNvPr>
            <p:cNvGrpSpPr/>
            <p:nvPr/>
          </p:nvGrpSpPr>
          <p:grpSpPr>
            <a:xfrm>
              <a:off x="1140466" y="1581424"/>
              <a:ext cx="5589645" cy="4243768"/>
              <a:chOff x="1140466" y="1581424"/>
              <a:chExt cx="5589645" cy="4243768"/>
            </a:xfrm>
          </p:grpSpPr>
          <p:sp>
            <p:nvSpPr>
              <p:cNvPr id="42" name="AutoShape 11">
                <a:extLst>
                  <a:ext uri="{FF2B5EF4-FFF2-40B4-BE49-F238E27FC236}">
                    <a16:creationId xmlns:a16="http://schemas.microsoft.com/office/drawing/2014/main" id="{E3EF172C-FE99-47F5-80C9-225E1E377B44}"/>
                  </a:ext>
                </a:extLst>
              </p:cNvPr>
              <p:cNvSpPr>
                <a:spLocks noChangeAspect="1" noChangeArrowheads="1"/>
              </p:cNvSpPr>
              <p:nvPr/>
            </p:nvSpPr>
            <p:spPr bwMode="auto">
              <a:xfrm>
                <a:off x="1221890" y="2333596"/>
                <a:ext cx="1235267" cy="634553"/>
              </a:xfrm>
              <a:prstGeom prst="flowChartDecision">
                <a:avLst/>
              </a:prstGeom>
              <a:solidFill>
                <a:srgbClr val="FFFF99"/>
              </a:solidFill>
              <a:ln w="28575">
                <a:solidFill>
                  <a:schemeClr val="tx1"/>
                </a:solidFill>
                <a:miter lim="800000"/>
                <a:headEnd/>
                <a:tailEnd/>
              </a:ln>
              <a:effectLst/>
            </p:spPr>
            <p:txBody>
              <a:bodyPr wrap="none" lIns="0" tIns="0"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Exchange</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Type</a:t>
                </a:r>
              </a:p>
            </p:txBody>
          </p:sp>
          <p:sp>
            <p:nvSpPr>
              <p:cNvPr id="43" name="Oval 84">
                <a:extLst>
                  <a:ext uri="{FF2B5EF4-FFF2-40B4-BE49-F238E27FC236}">
                    <a16:creationId xmlns:a16="http://schemas.microsoft.com/office/drawing/2014/main" id="{F2CCAD27-0704-465D-A770-2086DA857F22}"/>
                  </a:ext>
                </a:extLst>
              </p:cNvPr>
              <p:cNvSpPr>
                <a:spLocks noChangeAspect="1" noChangeArrowheads="1"/>
              </p:cNvSpPr>
              <p:nvPr/>
            </p:nvSpPr>
            <p:spPr bwMode="auto">
              <a:xfrm>
                <a:off x="1140466" y="1581424"/>
                <a:ext cx="1390783" cy="466352"/>
              </a:xfrm>
              <a:prstGeom prst="ellipse">
                <a:avLst/>
              </a:prstGeom>
              <a:solidFill>
                <a:srgbClr val="FFFF66"/>
              </a:solidFill>
              <a:ln w="38100" cap="flat" cmpd="sng" algn="ctr">
                <a:solidFill>
                  <a:srgbClr val="FF0000"/>
                </a:solidFill>
                <a:prstDash val="solid"/>
                <a:round/>
                <a:headEnd type="none" w="med" len="med"/>
                <a:tailEnd type="none" w="med" len="med"/>
              </a:ln>
              <a:effectLst/>
            </p:spPr>
            <p:txBody>
              <a:bodyPr wrap="none"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TECHNIQUE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SELECTION</a:t>
                </a:r>
              </a:p>
            </p:txBody>
          </p:sp>
          <p:sp>
            <p:nvSpPr>
              <p:cNvPr id="44" name="AutoShape 11">
                <a:extLst>
                  <a:ext uri="{FF2B5EF4-FFF2-40B4-BE49-F238E27FC236}">
                    <a16:creationId xmlns:a16="http://schemas.microsoft.com/office/drawing/2014/main" id="{68D89857-02D5-487F-9953-32C6E1EDD4ED}"/>
                  </a:ext>
                </a:extLst>
              </p:cNvPr>
              <p:cNvSpPr>
                <a:spLocks noChangeAspect="1" noChangeArrowheads="1"/>
              </p:cNvSpPr>
              <p:nvPr/>
            </p:nvSpPr>
            <p:spPr bwMode="auto">
              <a:xfrm>
                <a:off x="1221890" y="3285944"/>
                <a:ext cx="1235267" cy="634553"/>
              </a:xfrm>
              <a:prstGeom prst="flowChartDecision">
                <a:avLst/>
              </a:prstGeom>
              <a:solidFill>
                <a:srgbClr val="FFFF99"/>
              </a:solidFill>
              <a:ln w="28575">
                <a:solidFill>
                  <a:schemeClr val="tx1"/>
                </a:solidFill>
                <a:miter lim="800000"/>
                <a:headEnd/>
                <a:tailEnd/>
              </a:ln>
              <a:effectLst/>
            </p:spPr>
            <p:txBody>
              <a:bodyPr wrap="none" lIns="0" tIns="45741"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Information</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Type</a:t>
                </a:r>
              </a:p>
            </p:txBody>
          </p:sp>
          <p:sp>
            <p:nvSpPr>
              <p:cNvPr id="45" name="AutoShape 11">
                <a:extLst>
                  <a:ext uri="{FF2B5EF4-FFF2-40B4-BE49-F238E27FC236}">
                    <a16:creationId xmlns:a16="http://schemas.microsoft.com/office/drawing/2014/main" id="{BEF069E5-A5E1-43C9-815F-86D2F522E5A2}"/>
                  </a:ext>
                </a:extLst>
              </p:cNvPr>
              <p:cNvSpPr>
                <a:spLocks noChangeAspect="1" noChangeArrowheads="1"/>
              </p:cNvSpPr>
              <p:nvPr/>
            </p:nvSpPr>
            <p:spPr bwMode="auto">
              <a:xfrm>
                <a:off x="1221890" y="4238292"/>
                <a:ext cx="1235267" cy="634553"/>
              </a:xfrm>
              <a:prstGeom prst="flowChartDecision">
                <a:avLst/>
              </a:prstGeom>
              <a:solidFill>
                <a:srgbClr val="FFFF99"/>
              </a:solidFill>
              <a:ln w="28575">
                <a:solidFill>
                  <a:schemeClr val="tx1"/>
                </a:solidFill>
                <a:miter lim="800000"/>
                <a:headEnd/>
                <a:tailEnd/>
              </a:ln>
              <a:effectLst/>
            </p:spPr>
            <p:txBody>
              <a:bodyPr wrap="none" lIns="0" tIns="0" rIns="0" bIns="45741"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Technical</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Environment</a:t>
                </a:r>
              </a:p>
            </p:txBody>
          </p:sp>
          <p:sp>
            <p:nvSpPr>
              <p:cNvPr id="46" name="AutoShape 11">
                <a:extLst>
                  <a:ext uri="{FF2B5EF4-FFF2-40B4-BE49-F238E27FC236}">
                    <a16:creationId xmlns:a16="http://schemas.microsoft.com/office/drawing/2014/main" id="{63C88226-DD6A-4E4A-8DDB-3F9A303A68D4}"/>
                  </a:ext>
                </a:extLst>
              </p:cNvPr>
              <p:cNvSpPr>
                <a:spLocks noChangeAspect="1" noChangeArrowheads="1"/>
              </p:cNvSpPr>
              <p:nvPr/>
            </p:nvSpPr>
            <p:spPr bwMode="auto">
              <a:xfrm>
                <a:off x="1221890" y="5190639"/>
                <a:ext cx="1235267" cy="634553"/>
              </a:xfrm>
              <a:prstGeom prst="flowChartDecision">
                <a:avLst/>
              </a:prstGeom>
              <a:solidFill>
                <a:srgbClr val="FFFF99"/>
              </a:solidFill>
              <a:ln w="28575">
                <a:solidFill>
                  <a:schemeClr val="tx1"/>
                </a:solidFill>
                <a:miter lim="800000"/>
                <a:headEnd/>
                <a:tailEnd/>
              </a:ln>
              <a:effectLst/>
            </p:spPr>
            <p:txBody>
              <a:bodyPr wrap="none" lIns="0" tIns="0"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Service</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Assurance</a:t>
                </a:r>
              </a:p>
            </p:txBody>
          </p:sp>
          <p:cxnSp>
            <p:nvCxnSpPr>
              <p:cNvPr id="47" name="Elbow Connector 63">
                <a:extLst>
                  <a:ext uri="{FF2B5EF4-FFF2-40B4-BE49-F238E27FC236}">
                    <a16:creationId xmlns:a16="http://schemas.microsoft.com/office/drawing/2014/main" id="{A3F94C82-EADF-4991-8AC9-A9EB8CC4DF43}"/>
                  </a:ext>
                </a:extLst>
              </p:cNvPr>
              <p:cNvCxnSpPr>
                <a:stCxn id="42" idx="0"/>
                <a:endCxn id="43" idx="4"/>
              </p:cNvCxnSpPr>
              <p:nvPr/>
            </p:nvCxnSpPr>
            <p:spPr>
              <a:xfrm rot="16200000" flipV="1">
                <a:off x="1694781" y="2188853"/>
                <a:ext cx="285820" cy="3666"/>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8" name="Elbow Connector 63">
                <a:extLst>
                  <a:ext uri="{FF2B5EF4-FFF2-40B4-BE49-F238E27FC236}">
                    <a16:creationId xmlns:a16="http://schemas.microsoft.com/office/drawing/2014/main" id="{C2DEA121-05F1-4EAC-80A4-850C1D474A16}"/>
                  </a:ext>
                </a:extLst>
              </p:cNvPr>
              <p:cNvCxnSpPr>
                <a:stCxn id="44" idx="0"/>
                <a:endCxn id="42" idx="2"/>
              </p:cNvCxnSpPr>
              <p:nvPr/>
            </p:nvCxnSpPr>
            <p:spPr>
              <a:xfrm rot="5400000" flipH="1" flipV="1">
                <a:off x="1680627" y="3127047"/>
                <a:ext cx="317795"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9" name="Elbow Connector 63">
                <a:extLst>
                  <a:ext uri="{FF2B5EF4-FFF2-40B4-BE49-F238E27FC236}">
                    <a16:creationId xmlns:a16="http://schemas.microsoft.com/office/drawing/2014/main" id="{43F2B780-2D80-4FCB-B75D-3C4ACD1C6984}"/>
                  </a:ext>
                </a:extLst>
              </p:cNvPr>
              <p:cNvCxnSpPr>
                <a:stCxn id="45" idx="0"/>
                <a:endCxn id="44" idx="2"/>
              </p:cNvCxnSpPr>
              <p:nvPr/>
            </p:nvCxnSpPr>
            <p:spPr>
              <a:xfrm rot="5400000" flipH="1" flipV="1">
                <a:off x="1680627" y="4079395"/>
                <a:ext cx="317795"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0" name="Elbow Connector 63">
                <a:extLst>
                  <a:ext uri="{FF2B5EF4-FFF2-40B4-BE49-F238E27FC236}">
                    <a16:creationId xmlns:a16="http://schemas.microsoft.com/office/drawing/2014/main" id="{2B7F3F13-0DF3-49E7-A4D9-EAC07C710BC8}"/>
                  </a:ext>
                </a:extLst>
              </p:cNvPr>
              <p:cNvCxnSpPr>
                <a:stCxn id="46" idx="0"/>
                <a:endCxn id="45" idx="2"/>
              </p:cNvCxnSpPr>
              <p:nvPr/>
            </p:nvCxnSpPr>
            <p:spPr>
              <a:xfrm rot="5400000" flipH="1" flipV="1">
                <a:off x="1680627" y="5031742"/>
                <a:ext cx="317794"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1" name="Elbow Connector 63">
                <a:extLst>
                  <a:ext uri="{FF2B5EF4-FFF2-40B4-BE49-F238E27FC236}">
                    <a16:creationId xmlns:a16="http://schemas.microsoft.com/office/drawing/2014/main" id="{CC7F5CE9-A9F3-49F4-A513-39502AEDD63C}"/>
                  </a:ext>
                </a:extLst>
              </p:cNvPr>
              <p:cNvCxnSpPr/>
              <p:nvPr/>
            </p:nvCxnSpPr>
            <p:spPr>
              <a:xfrm rot="10800000" flipV="1">
                <a:off x="2432431" y="5507916"/>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2" name="Elbow Connector 63">
                <a:extLst>
                  <a:ext uri="{FF2B5EF4-FFF2-40B4-BE49-F238E27FC236}">
                    <a16:creationId xmlns:a16="http://schemas.microsoft.com/office/drawing/2014/main" id="{4CBFD53B-6A45-44AB-85F1-F3EB9C1A032C}"/>
                  </a:ext>
                </a:extLst>
              </p:cNvPr>
              <p:cNvCxnSpPr/>
              <p:nvPr/>
            </p:nvCxnSpPr>
            <p:spPr>
              <a:xfrm rot="10800000" flipV="1">
                <a:off x="2432431" y="2650872"/>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3" name="Elbow Connector 63">
                <a:extLst>
                  <a:ext uri="{FF2B5EF4-FFF2-40B4-BE49-F238E27FC236}">
                    <a16:creationId xmlns:a16="http://schemas.microsoft.com/office/drawing/2014/main" id="{6FE58770-E7A3-413F-A0B5-973A2BAAAFE0}"/>
                  </a:ext>
                </a:extLst>
              </p:cNvPr>
              <p:cNvCxnSpPr/>
              <p:nvPr/>
            </p:nvCxnSpPr>
            <p:spPr>
              <a:xfrm rot="10800000" flipV="1">
                <a:off x="2432431" y="4555569"/>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4" name="Elbow Connector 63">
                <a:extLst>
                  <a:ext uri="{FF2B5EF4-FFF2-40B4-BE49-F238E27FC236}">
                    <a16:creationId xmlns:a16="http://schemas.microsoft.com/office/drawing/2014/main" id="{49DDF40E-B613-4ABB-80BF-180B17751E14}"/>
                  </a:ext>
                </a:extLst>
              </p:cNvPr>
              <p:cNvCxnSpPr/>
              <p:nvPr/>
            </p:nvCxnSpPr>
            <p:spPr>
              <a:xfrm rot="10800000" flipV="1">
                <a:off x="2432431" y="3603221"/>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sp>
            <p:nvSpPr>
              <p:cNvPr id="55" name="Text Box 41">
                <a:extLst>
                  <a:ext uri="{FF2B5EF4-FFF2-40B4-BE49-F238E27FC236}">
                    <a16:creationId xmlns:a16="http://schemas.microsoft.com/office/drawing/2014/main" id="{9C0D1DA2-0753-45AA-B567-6106E3E077FF}"/>
                  </a:ext>
                </a:extLst>
              </p:cNvPr>
              <p:cNvSpPr txBox="1">
                <a:spLocks noChangeArrowheads="1"/>
              </p:cNvSpPr>
              <p:nvPr/>
            </p:nvSpPr>
            <p:spPr bwMode="auto">
              <a:xfrm>
                <a:off x="2577145"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Person to Person Exchange</a:t>
                </a:r>
              </a:p>
            </p:txBody>
          </p:sp>
          <p:sp>
            <p:nvSpPr>
              <p:cNvPr id="56" name="Text Box 41">
                <a:extLst>
                  <a:ext uri="{FF2B5EF4-FFF2-40B4-BE49-F238E27FC236}">
                    <a16:creationId xmlns:a16="http://schemas.microsoft.com/office/drawing/2014/main" id="{4136BBAA-AC77-4004-AD50-691A94633FDD}"/>
                  </a:ext>
                </a:extLst>
              </p:cNvPr>
              <p:cNvSpPr txBox="1">
                <a:spLocks noChangeArrowheads="1"/>
              </p:cNvSpPr>
              <p:nvPr/>
            </p:nvSpPr>
            <p:spPr bwMode="auto">
              <a:xfrm>
                <a:off x="3910962"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Hybrid Exchange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Machine/Person</a:t>
                </a:r>
              </a:p>
            </p:txBody>
          </p:sp>
          <p:sp>
            <p:nvSpPr>
              <p:cNvPr id="57" name="Text Box 41">
                <a:extLst>
                  <a:ext uri="{FF2B5EF4-FFF2-40B4-BE49-F238E27FC236}">
                    <a16:creationId xmlns:a16="http://schemas.microsoft.com/office/drawing/2014/main" id="{E410BC66-789E-4DEA-BAED-0D585CF651A8}"/>
                  </a:ext>
                </a:extLst>
              </p:cNvPr>
              <p:cNvSpPr txBox="1">
                <a:spLocks noChangeArrowheads="1"/>
              </p:cNvSpPr>
              <p:nvPr/>
            </p:nvSpPr>
            <p:spPr bwMode="auto">
              <a:xfrm>
                <a:off x="2577145"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Structured Data</a:t>
                </a:r>
              </a:p>
            </p:txBody>
          </p:sp>
          <p:sp>
            <p:nvSpPr>
              <p:cNvPr id="58" name="Text Box 41">
                <a:extLst>
                  <a:ext uri="{FF2B5EF4-FFF2-40B4-BE49-F238E27FC236}">
                    <a16:creationId xmlns:a16="http://schemas.microsoft.com/office/drawing/2014/main" id="{A90F6E24-1C7D-4252-8BE0-5A252B98563E}"/>
                  </a:ext>
                </a:extLst>
              </p:cNvPr>
              <p:cNvSpPr txBox="1">
                <a:spLocks noChangeArrowheads="1"/>
              </p:cNvSpPr>
              <p:nvPr/>
            </p:nvSpPr>
            <p:spPr bwMode="auto">
              <a:xfrm>
                <a:off x="3910962"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Unstructured Information</a:t>
                </a:r>
              </a:p>
            </p:txBody>
          </p:sp>
          <p:sp>
            <p:nvSpPr>
              <p:cNvPr id="59" name="Text Box 41">
                <a:extLst>
                  <a:ext uri="{FF2B5EF4-FFF2-40B4-BE49-F238E27FC236}">
                    <a16:creationId xmlns:a16="http://schemas.microsoft.com/office/drawing/2014/main" id="{6ADC6649-7C55-4615-8F67-AA4D86693F23}"/>
                  </a:ext>
                </a:extLst>
              </p:cNvPr>
              <p:cNvSpPr txBox="1">
                <a:spLocks noChangeArrowheads="1"/>
              </p:cNvSpPr>
              <p:nvPr/>
            </p:nvSpPr>
            <p:spPr bwMode="auto">
              <a:xfrm>
                <a:off x="5244779"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Analytical Reports</a:t>
                </a:r>
              </a:p>
            </p:txBody>
          </p:sp>
          <p:sp>
            <p:nvSpPr>
              <p:cNvPr id="60" name="Text Box 41">
                <a:extLst>
                  <a:ext uri="{FF2B5EF4-FFF2-40B4-BE49-F238E27FC236}">
                    <a16:creationId xmlns:a16="http://schemas.microsoft.com/office/drawing/2014/main" id="{AFBDE83A-A472-4A2E-9B1B-FD057341F1B7}"/>
                  </a:ext>
                </a:extLst>
              </p:cNvPr>
              <p:cNvSpPr txBox="1">
                <a:spLocks noChangeArrowheads="1"/>
              </p:cNvSpPr>
              <p:nvPr/>
            </p:nvSpPr>
            <p:spPr bwMode="auto">
              <a:xfrm>
                <a:off x="2577145"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Point to Point</a:t>
                </a:r>
              </a:p>
            </p:txBody>
          </p:sp>
          <p:sp>
            <p:nvSpPr>
              <p:cNvPr id="61" name="Text Box 41">
                <a:extLst>
                  <a:ext uri="{FF2B5EF4-FFF2-40B4-BE49-F238E27FC236}">
                    <a16:creationId xmlns:a16="http://schemas.microsoft.com/office/drawing/2014/main" id="{30F19976-8F12-4502-B3F3-AFD7DBB53202}"/>
                  </a:ext>
                </a:extLst>
              </p:cNvPr>
              <p:cNvSpPr txBox="1">
                <a:spLocks noChangeArrowheads="1"/>
              </p:cNvSpPr>
              <p:nvPr/>
            </p:nvSpPr>
            <p:spPr bwMode="auto">
              <a:xfrm>
                <a:off x="3910962"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Wrapped Host</a:t>
                </a:r>
              </a:p>
            </p:txBody>
          </p:sp>
          <p:sp>
            <p:nvSpPr>
              <p:cNvPr id="62" name="Text Box 41">
                <a:extLst>
                  <a:ext uri="{FF2B5EF4-FFF2-40B4-BE49-F238E27FC236}">
                    <a16:creationId xmlns:a16="http://schemas.microsoft.com/office/drawing/2014/main" id="{99379383-247F-4789-89E8-C9DFB7CE2795}"/>
                  </a:ext>
                </a:extLst>
              </p:cNvPr>
              <p:cNvSpPr txBox="1">
                <a:spLocks noChangeArrowheads="1"/>
              </p:cNvSpPr>
              <p:nvPr/>
            </p:nvSpPr>
            <p:spPr bwMode="auto">
              <a:xfrm>
                <a:off x="5244779"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Microservice Architecture</a:t>
                </a:r>
              </a:p>
            </p:txBody>
          </p:sp>
          <p:sp>
            <p:nvSpPr>
              <p:cNvPr id="63" name="Text Box 41">
                <a:extLst>
                  <a:ext uri="{FF2B5EF4-FFF2-40B4-BE49-F238E27FC236}">
                    <a16:creationId xmlns:a16="http://schemas.microsoft.com/office/drawing/2014/main" id="{CA7170D9-CDA6-45FD-8413-6E5EF646E867}"/>
                  </a:ext>
                </a:extLst>
              </p:cNvPr>
              <p:cNvSpPr txBox="1">
                <a:spLocks noChangeArrowheads="1"/>
              </p:cNvSpPr>
              <p:nvPr/>
            </p:nvSpPr>
            <p:spPr bwMode="auto">
              <a:xfrm>
                <a:off x="2577145"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Access Control</a:t>
                </a:r>
              </a:p>
            </p:txBody>
          </p:sp>
          <p:sp>
            <p:nvSpPr>
              <p:cNvPr id="64" name="Text Box 41">
                <a:extLst>
                  <a:ext uri="{FF2B5EF4-FFF2-40B4-BE49-F238E27FC236}">
                    <a16:creationId xmlns:a16="http://schemas.microsoft.com/office/drawing/2014/main" id="{415C441A-2B0B-45A7-90E7-D221FCDDE299}"/>
                  </a:ext>
                </a:extLst>
              </p:cNvPr>
              <p:cNvSpPr txBox="1">
                <a:spLocks noChangeArrowheads="1"/>
              </p:cNvSpPr>
              <p:nvPr/>
            </p:nvSpPr>
            <p:spPr bwMode="auto">
              <a:xfrm>
                <a:off x="3910962"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Participant Assurance</a:t>
                </a:r>
              </a:p>
            </p:txBody>
          </p:sp>
          <p:sp>
            <p:nvSpPr>
              <p:cNvPr id="65" name="Text Box 41">
                <a:extLst>
                  <a:ext uri="{FF2B5EF4-FFF2-40B4-BE49-F238E27FC236}">
                    <a16:creationId xmlns:a16="http://schemas.microsoft.com/office/drawing/2014/main" id="{551E3928-213A-4384-982C-FB7ADDF11E5E}"/>
                  </a:ext>
                </a:extLst>
              </p:cNvPr>
              <p:cNvSpPr txBox="1">
                <a:spLocks noChangeArrowheads="1"/>
              </p:cNvSpPr>
              <p:nvPr/>
            </p:nvSpPr>
            <p:spPr bwMode="auto">
              <a:xfrm>
                <a:off x="5244779"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Operational Alignment</a:t>
                </a:r>
              </a:p>
            </p:txBody>
          </p:sp>
          <p:sp>
            <p:nvSpPr>
              <p:cNvPr id="66" name="Text Box 41">
                <a:extLst>
                  <a:ext uri="{FF2B5EF4-FFF2-40B4-BE49-F238E27FC236}">
                    <a16:creationId xmlns:a16="http://schemas.microsoft.com/office/drawing/2014/main" id="{513CB931-22E3-447F-8FD2-36EC218412A1}"/>
                  </a:ext>
                </a:extLst>
              </p:cNvPr>
              <p:cNvSpPr txBox="1">
                <a:spLocks noChangeArrowheads="1"/>
              </p:cNvSpPr>
              <p:nvPr/>
            </p:nvSpPr>
            <p:spPr bwMode="auto">
              <a:xfrm>
                <a:off x="5244779"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Machine to Machine Exchange</a:t>
                </a:r>
              </a:p>
            </p:txBody>
          </p:sp>
        </p:grpSp>
        <p:grpSp>
          <p:nvGrpSpPr>
            <p:cNvPr id="7" name="Group 72">
              <a:extLst>
                <a:ext uri="{FF2B5EF4-FFF2-40B4-BE49-F238E27FC236}">
                  <a16:creationId xmlns:a16="http://schemas.microsoft.com/office/drawing/2014/main" id="{FD445968-909B-4EAC-84C0-062E5B38B3D2}"/>
                </a:ext>
              </a:extLst>
            </p:cNvPr>
            <p:cNvGrpSpPr/>
            <p:nvPr/>
          </p:nvGrpSpPr>
          <p:grpSpPr>
            <a:xfrm>
              <a:off x="6777888" y="1770602"/>
              <a:ext cx="1371595" cy="4167393"/>
              <a:chOff x="7602870" y="1727177"/>
              <a:chExt cx="1371595" cy="4575122"/>
            </a:xfrm>
          </p:grpSpPr>
          <p:sp>
            <p:nvSpPr>
              <p:cNvPr id="8" name="Oval 84">
                <a:extLst>
                  <a:ext uri="{FF2B5EF4-FFF2-40B4-BE49-F238E27FC236}">
                    <a16:creationId xmlns:a16="http://schemas.microsoft.com/office/drawing/2014/main" id="{EEBAC995-D6AA-46FE-9460-829B5DA71796}"/>
                  </a:ext>
                </a:extLst>
              </p:cNvPr>
              <p:cNvSpPr>
                <a:spLocks noChangeArrowheads="1"/>
              </p:cNvSpPr>
              <p:nvPr/>
            </p:nvSpPr>
            <p:spPr bwMode="auto">
              <a:xfrm>
                <a:off x="7648269" y="1727177"/>
                <a:ext cx="1267589" cy="345824"/>
              </a:xfrm>
              <a:prstGeom prst="ellipse">
                <a:avLst/>
              </a:prstGeom>
              <a:solidFill>
                <a:srgbClr val="FFFF66"/>
              </a:solidFill>
              <a:ln w="38100" cap="flat" cmpd="sng" algn="ctr">
                <a:solidFill>
                  <a:srgbClr val="FF0000"/>
                </a:solidFill>
                <a:prstDash val="solid"/>
                <a:round/>
                <a:headEnd type="none" w="med" len="med"/>
                <a:tailEnd type="none" w="med" len="med"/>
              </a:ln>
              <a:effectLst/>
            </p:spPr>
            <p:txBody>
              <a:bodyPr wrap="none"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a:rPr>
                  <a:t>TECHNIQUES</a:t>
                </a:r>
              </a:p>
            </p:txBody>
          </p:sp>
          <p:grpSp>
            <p:nvGrpSpPr>
              <p:cNvPr id="9" name="Group 338">
                <a:extLst>
                  <a:ext uri="{FF2B5EF4-FFF2-40B4-BE49-F238E27FC236}">
                    <a16:creationId xmlns:a16="http://schemas.microsoft.com/office/drawing/2014/main" id="{1832D1B5-F520-4030-A008-F4692D8F8EB8}"/>
                  </a:ext>
                </a:extLst>
              </p:cNvPr>
              <p:cNvGrpSpPr/>
              <p:nvPr/>
            </p:nvGrpSpPr>
            <p:grpSpPr>
              <a:xfrm>
                <a:off x="7602870" y="2172882"/>
                <a:ext cx="1371595" cy="4129417"/>
                <a:chOff x="7755270" y="2390418"/>
                <a:chExt cx="1371595" cy="4129417"/>
              </a:xfrm>
            </p:grpSpPr>
            <p:sp>
              <p:nvSpPr>
                <p:cNvPr id="10" name="Text Box 41">
                  <a:extLst>
                    <a:ext uri="{FF2B5EF4-FFF2-40B4-BE49-F238E27FC236}">
                      <a16:creationId xmlns:a16="http://schemas.microsoft.com/office/drawing/2014/main" id="{EE79EAC3-4C91-416B-803E-AB8EC75EC9CB}"/>
                    </a:ext>
                  </a:extLst>
                </p:cNvPr>
                <p:cNvSpPr txBox="1">
                  <a:spLocks noChangeArrowheads="1"/>
                </p:cNvSpPr>
                <p:nvPr/>
              </p:nvSpPr>
              <p:spPr bwMode="auto">
                <a:xfrm>
                  <a:off x="7755270" y="258579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Conversation (any media)</a:t>
                  </a:r>
                </a:p>
              </p:txBody>
            </p:sp>
            <p:sp>
              <p:nvSpPr>
                <p:cNvPr id="11" name="Text Box 41">
                  <a:extLst>
                    <a:ext uri="{FF2B5EF4-FFF2-40B4-BE49-F238E27FC236}">
                      <a16:creationId xmlns:a16="http://schemas.microsoft.com/office/drawing/2014/main" id="{097695BD-FED6-4F32-BD5D-3367F57A800A}"/>
                    </a:ext>
                  </a:extLst>
                </p:cNvPr>
                <p:cNvSpPr txBox="1">
                  <a:spLocks noChangeArrowheads="1"/>
                </p:cNvSpPr>
                <p:nvPr/>
              </p:nvSpPr>
              <p:spPr bwMode="auto">
                <a:xfrm>
                  <a:off x="7755270" y="270432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Interactive data extract</a:t>
                  </a:r>
                </a:p>
              </p:txBody>
            </p:sp>
            <p:sp>
              <p:nvSpPr>
                <p:cNvPr id="12" name="Text Box 41">
                  <a:extLst>
                    <a:ext uri="{FF2B5EF4-FFF2-40B4-BE49-F238E27FC236}">
                      <a16:creationId xmlns:a16="http://schemas.microsoft.com/office/drawing/2014/main" id="{E9F8A01A-1691-4F70-AB7F-E36529C7960C}"/>
                    </a:ext>
                  </a:extLst>
                </p:cNvPr>
                <p:cNvSpPr txBox="1">
                  <a:spLocks noChangeArrowheads="1"/>
                </p:cNvSpPr>
                <p:nvPr/>
              </p:nvSpPr>
              <p:spPr bwMode="auto">
                <a:xfrm>
                  <a:off x="7755270" y="282286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capture form</a:t>
                  </a:r>
                </a:p>
              </p:txBody>
            </p:sp>
            <p:sp>
              <p:nvSpPr>
                <p:cNvPr id="13" name="Text Box 41">
                  <a:extLst>
                    <a:ext uri="{FF2B5EF4-FFF2-40B4-BE49-F238E27FC236}">
                      <a16:creationId xmlns:a16="http://schemas.microsoft.com/office/drawing/2014/main" id="{5D43BB96-06E8-44A9-8BDF-D15A8A2187C9}"/>
                    </a:ext>
                  </a:extLst>
                </p:cNvPr>
                <p:cNvSpPr txBox="1">
                  <a:spLocks noChangeArrowheads="1"/>
                </p:cNvSpPr>
                <p:nvPr/>
              </p:nvSpPr>
              <p:spPr bwMode="auto">
                <a:xfrm>
                  <a:off x="7755270" y="294139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Interactive data interpretation</a:t>
                  </a:r>
                </a:p>
              </p:txBody>
            </p:sp>
            <p:sp>
              <p:nvSpPr>
                <p:cNvPr id="14" name="Text Box 41">
                  <a:extLst>
                    <a:ext uri="{FF2B5EF4-FFF2-40B4-BE49-F238E27FC236}">
                      <a16:creationId xmlns:a16="http://schemas.microsoft.com/office/drawing/2014/main" id="{DCF73A7A-ABC4-4134-88E2-C47F2C39F6FA}"/>
                    </a:ext>
                  </a:extLst>
                </p:cNvPr>
                <p:cNvSpPr txBox="1">
                  <a:spLocks noChangeArrowheads="1"/>
                </p:cNvSpPr>
                <p:nvPr/>
              </p:nvSpPr>
              <p:spPr bwMode="auto">
                <a:xfrm>
                  <a:off x="7755270" y="305992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Published information</a:t>
                  </a:r>
                </a:p>
              </p:txBody>
            </p:sp>
            <p:sp>
              <p:nvSpPr>
                <p:cNvPr id="15" name="Text Box 41">
                  <a:extLst>
                    <a:ext uri="{FF2B5EF4-FFF2-40B4-BE49-F238E27FC236}">
                      <a16:creationId xmlns:a16="http://schemas.microsoft.com/office/drawing/2014/main" id="{810EBBBC-FE40-4F6C-B2FF-A3272877DACE}"/>
                    </a:ext>
                  </a:extLst>
                </p:cNvPr>
                <p:cNvSpPr txBox="1">
                  <a:spLocks noChangeArrowheads="1"/>
                </p:cNvSpPr>
                <p:nvPr/>
              </p:nvSpPr>
              <p:spPr bwMode="auto">
                <a:xfrm>
                  <a:off x="7755270" y="317846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Transaction exchange</a:t>
                  </a:r>
                </a:p>
              </p:txBody>
            </p:sp>
            <p:sp>
              <p:nvSpPr>
                <p:cNvPr id="16" name="Text Box 41">
                  <a:extLst>
                    <a:ext uri="{FF2B5EF4-FFF2-40B4-BE49-F238E27FC236}">
                      <a16:creationId xmlns:a16="http://schemas.microsoft.com/office/drawing/2014/main" id="{AAE12670-0E00-4E23-B78F-E5036FA32E4F}"/>
                    </a:ext>
                  </a:extLst>
                </p:cNvPr>
                <p:cNvSpPr txBox="1">
                  <a:spLocks noChangeArrowheads="1"/>
                </p:cNvSpPr>
                <p:nvPr/>
              </p:nvSpPr>
              <p:spPr bwMode="auto">
                <a:xfrm>
                  <a:off x="7755270" y="329699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File transfer</a:t>
                  </a:r>
                </a:p>
              </p:txBody>
            </p:sp>
            <p:sp>
              <p:nvSpPr>
                <p:cNvPr id="17" name="Text Box 41">
                  <a:extLst>
                    <a:ext uri="{FF2B5EF4-FFF2-40B4-BE49-F238E27FC236}">
                      <a16:creationId xmlns:a16="http://schemas.microsoft.com/office/drawing/2014/main" id="{266CF581-050C-4EAD-849A-EE17E438B335}"/>
                    </a:ext>
                  </a:extLst>
                </p:cNvPr>
                <p:cNvSpPr txBox="1">
                  <a:spLocks noChangeArrowheads="1"/>
                </p:cNvSpPr>
                <p:nvPr/>
              </p:nvSpPr>
              <p:spPr bwMode="auto">
                <a:xfrm>
                  <a:off x="7755270" y="362959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Information items</a:t>
                  </a:r>
                </a:p>
              </p:txBody>
            </p:sp>
            <p:sp>
              <p:nvSpPr>
                <p:cNvPr id="18" name="Text Box 41">
                  <a:extLst>
                    <a:ext uri="{FF2B5EF4-FFF2-40B4-BE49-F238E27FC236}">
                      <a16:creationId xmlns:a16="http://schemas.microsoft.com/office/drawing/2014/main" id="{A3EFC40C-8A09-4552-844C-4F210D8B748F}"/>
                    </a:ext>
                  </a:extLst>
                </p:cNvPr>
                <p:cNvSpPr txBox="1">
                  <a:spLocks noChangeArrowheads="1"/>
                </p:cNvSpPr>
                <p:nvPr/>
              </p:nvSpPr>
              <p:spPr bwMode="auto">
                <a:xfrm>
                  <a:off x="7755270" y="374813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elements</a:t>
                  </a:r>
                </a:p>
              </p:txBody>
            </p:sp>
            <p:sp>
              <p:nvSpPr>
                <p:cNvPr id="19" name="Text Box 41">
                  <a:extLst>
                    <a:ext uri="{FF2B5EF4-FFF2-40B4-BE49-F238E27FC236}">
                      <a16:creationId xmlns:a16="http://schemas.microsoft.com/office/drawing/2014/main" id="{AFB6416C-A801-47B0-BAB8-5E2ADFA10ABE}"/>
                    </a:ext>
                  </a:extLst>
                </p:cNvPr>
                <p:cNvSpPr txBox="1">
                  <a:spLocks noChangeArrowheads="1"/>
                </p:cNvSpPr>
                <p:nvPr/>
              </p:nvSpPr>
              <p:spPr bwMode="auto">
                <a:xfrm>
                  <a:off x="7755270" y="386666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Information form</a:t>
                  </a:r>
                </a:p>
              </p:txBody>
            </p:sp>
            <p:sp>
              <p:nvSpPr>
                <p:cNvPr id="20" name="Text Box 41">
                  <a:extLst>
                    <a:ext uri="{FF2B5EF4-FFF2-40B4-BE49-F238E27FC236}">
                      <a16:creationId xmlns:a16="http://schemas.microsoft.com/office/drawing/2014/main" id="{0777DE31-AB2A-481F-95EF-012E23373A1C}"/>
                    </a:ext>
                  </a:extLst>
                </p:cNvPr>
                <p:cNvSpPr txBox="1">
                  <a:spLocks noChangeArrowheads="1"/>
                </p:cNvSpPr>
                <p:nvPr/>
              </p:nvSpPr>
              <p:spPr bwMode="auto">
                <a:xfrm>
                  <a:off x="7755270" y="398519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record</a:t>
                  </a:r>
                </a:p>
              </p:txBody>
            </p:sp>
            <p:sp>
              <p:nvSpPr>
                <p:cNvPr id="21" name="Text Box 41">
                  <a:extLst>
                    <a:ext uri="{FF2B5EF4-FFF2-40B4-BE49-F238E27FC236}">
                      <a16:creationId xmlns:a16="http://schemas.microsoft.com/office/drawing/2014/main" id="{C49234FA-834F-4470-9CE4-0D50018DD8C1}"/>
                    </a:ext>
                  </a:extLst>
                </p:cNvPr>
                <p:cNvSpPr txBox="1">
                  <a:spLocks noChangeArrowheads="1"/>
                </p:cNvSpPr>
                <p:nvPr/>
              </p:nvSpPr>
              <p:spPr bwMode="auto">
                <a:xfrm>
                  <a:off x="7755270" y="410373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Narrative log (any media)</a:t>
                  </a:r>
                </a:p>
              </p:txBody>
            </p:sp>
            <p:sp>
              <p:nvSpPr>
                <p:cNvPr id="22" name="Text Box 41">
                  <a:extLst>
                    <a:ext uri="{FF2B5EF4-FFF2-40B4-BE49-F238E27FC236}">
                      <a16:creationId xmlns:a16="http://schemas.microsoft.com/office/drawing/2014/main" id="{CA1A19B7-DC7C-4F13-ADFB-1C2578537C06}"/>
                    </a:ext>
                  </a:extLst>
                </p:cNvPr>
                <p:cNvSpPr txBox="1">
                  <a:spLocks noChangeArrowheads="1"/>
                </p:cNvSpPr>
                <p:nvPr/>
              </p:nvSpPr>
              <p:spPr bwMode="auto">
                <a:xfrm>
                  <a:off x="7755270" y="422226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Recording (any media)</a:t>
                  </a:r>
                </a:p>
              </p:txBody>
            </p:sp>
            <p:sp>
              <p:nvSpPr>
                <p:cNvPr id="23" name="Text Box 41">
                  <a:extLst>
                    <a:ext uri="{FF2B5EF4-FFF2-40B4-BE49-F238E27FC236}">
                      <a16:creationId xmlns:a16="http://schemas.microsoft.com/office/drawing/2014/main" id="{17719E87-6911-49A8-BCD2-38F459F5AFDE}"/>
                    </a:ext>
                  </a:extLst>
                </p:cNvPr>
                <p:cNvSpPr txBox="1">
                  <a:spLocks noChangeArrowheads="1"/>
                </p:cNvSpPr>
                <p:nvPr/>
              </p:nvSpPr>
              <p:spPr bwMode="auto">
                <a:xfrm>
                  <a:off x="7755270" y="434079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Analysis</a:t>
                  </a:r>
                </a:p>
              </p:txBody>
            </p:sp>
            <p:sp>
              <p:nvSpPr>
                <p:cNvPr id="24" name="Text Box 41">
                  <a:extLst>
                    <a:ext uri="{FF2B5EF4-FFF2-40B4-BE49-F238E27FC236}">
                      <a16:creationId xmlns:a16="http://schemas.microsoft.com/office/drawing/2014/main" id="{6F113404-15D6-486D-93F5-1AEC7348A8D3}"/>
                    </a:ext>
                  </a:extLst>
                </p:cNvPr>
                <p:cNvSpPr txBox="1">
                  <a:spLocks noChangeArrowheads="1"/>
                </p:cNvSpPr>
                <p:nvPr/>
              </p:nvSpPr>
              <p:spPr bwMode="auto">
                <a:xfrm>
                  <a:off x="7755270" y="467340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User Interface</a:t>
                  </a:r>
                </a:p>
              </p:txBody>
            </p:sp>
            <p:sp>
              <p:nvSpPr>
                <p:cNvPr id="25" name="Text Box 41">
                  <a:extLst>
                    <a:ext uri="{FF2B5EF4-FFF2-40B4-BE49-F238E27FC236}">
                      <a16:creationId xmlns:a16="http://schemas.microsoft.com/office/drawing/2014/main" id="{B6A41739-E326-4457-BC33-556542F1F05E}"/>
                    </a:ext>
                  </a:extLst>
                </p:cNvPr>
                <p:cNvSpPr txBox="1">
                  <a:spLocks noChangeArrowheads="1"/>
                </p:cNvSpPr>
                <p:nvPr/>
              </p:nvSpPr>
              <p:spPr bwMode="auto">
                <a:xfrm>
                  <a:off x="7755270" y="479193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exchange interface</a:t>
                  </a:r>
                </a:p>
              </p:txBody>
            </p:sp>
            <p:sp>
              <p:nvSpPr>
                <p:cNvPr id="26" name="Text Box 41">
                  <a:extLst>
                    <a:ext uri="{FF2B5EF4-FFF2-40B4-BE49-F238E27FC236}">
                      <a16:creationId xmlns:a16="http://schemas.microsoft.com/office/drawing/2014/main" id="{2550AF98-02FF-4A84-A9B6-FF981EC644DA}"/>
                    </a:ext>
                  </a:extLst>
                </p:cNvPr>
                <p:cNvSpPr txBox="1">
                  <a:spLocks noChangeArrowheads="1"/>
                </p:cNvSpPr>
                <p:nvPr/>
              </p:nvSpPr>
              <p:spPr bwMode="auto">
                <a:xfrm>
                  <a:off x="7755270" y="491046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Session management</a:t>
                  </a:r>
                </a:p>
              </p:txBody>
            </p:sp>
            <p:sp>
              <p:nvSpPr>
                <p:cNvPr id="27" name="Text Box 41">
                  <a:extLst>
                    <a:ext uri="{FF2B5EF4-FFF2-40B4-BE49-F238E27FC236}">
                      <a16:creationId xmlns:a16="http://schemas.microsoft.com/office/drawing/2014/main" id="{B978A4F7-ED89-4C69-9AB8-26CE3A7953DC}"/>
                    </a:ext>
                  </a:extLst>
                </p:cNvPr>
                <p:cNvSpPr txBox="1">
                  <a:spLocks noChangeArrowheads="1"/>
                </p:cNvSpPr>
                <p:nvPr/>
              </p:nvSpPr>
              <p:spPr bwMode="auto">
                <a:xfrm>
                  <a:off x="7755270" y="502900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Service directory</a:t>
                  </a:r>
                </a:p>
              </p:txBody>
            </p:sp>
            <p:sp>
              <p:nvSpPr>
                <p:cNvPr id="28" name="Text Box 41">
                  <a:extLst>
                    <a:ext uri="{FF2B5EF4-FFF2-40B4-BE49-F238E27FC236}">
                      <a16:creationId xmlns:a16="http://schemas.microsoft.com/office/drawing/2014/main" id="{8FFD5BD7-FA90-40EB-8D4D-CE279B4431D0}"/>
                    </a:ext>
                  </a:extLst>
                </p:cNvPr>
                <p:cNvSpPr txBox="1">
                  <a:spLocks noChangeArrowheads="1"/>
                </p:cNvSpPr>
                <p:nvPr/>
              </p:nvSpPr>
              <p:spPr bwMode="auto">
                <a:xfrm>
                  <a:off x="7755270" y="514753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Service exchange</a:t>
                  </a:r>
                </a:p>
              </p:txBody>
            </p:sp>
            <p:sp>
              <p:nvSpPr>
                <p:cNvPr id="29" name="Text Box 41">
                  <a:extLst>
                    <a:ext uri="{FF2B5EF4-FFF2-40B4-BE49-F238E27FC236}">
                      <a16:creationId xmlns:a16="http://schemas.microsoft.com/office/drawing/2014/main" id="{2FA88631-2551-4AD4-A697-B67D90A901F9}"/>
                    </a:ext>
                  </a:extLst>
                </p:cNvPr>
                <p:cNvSpPr txBox="1">
                  <a:spLocks noChangeArrowheads="1"/>
                </p:cNvSpPr>
                <p:nvPr/>
              </p:nvSpPr>
              <p:spPr bwMode="auto">
                <a:xfrm>
                  <a:off x="7755270" y="5266066"/>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Encapsulation</a:t>
                  </a:r>
                </a:p>
              </p:txBody>
            </p:sp>
            <p:sp>
              <p:nvSpPr>
                <p:cNvPr id="30" name="Text Box 41">
                  <a:extLst>
                    <a:ext uri="{FF2B5EF4-FFF2-40B4-BE49-F238E27FC236}">
                      <a16:creationId xmlns:a16="http://schemas.microsoft.com/office/drawing/2014/main" id="{D1A2ECC0-3D2A-4C4B-AD3A-87EFEB1A2A83}"/>
                    </a:ext>
                  </a:extLst>
                </p:cNvPr>
                <p:cNvSpPr txBox="1">
                  <a:spLocks noChangeArrowheads="1"/>
                </p:cNvSpPr>
                <p:nvPr/>
              </p:nvSpPr>
              <p:spPr bwMode="auto">
                <a:xfrm>
                  <a:off x="7755270" y="538460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Security assurance</a:t>
                  </a:r>
                </a:p>
              </p:txBody>
            </p:sp>
            <p:sp>
              <p:nvSpPr>
                <p:cNvPr id="31" name="Text Box 41">
                  <a:extLst>
                    <a:ext uri="{FF2B5EF4-FFF2-40B4-BE49-F238E27FC236}">
                      <a16:creationId xmlns:a16="http://schemas.microsoft.com/office/drawing/2014/main" id="{1A00036D-3EDC-450E-A948-2FBDB959DB5E}"/>
                    </a:ext>
                  </a:extLst>
                </p:cNvPr>
                <p:cNvSpPr txBox="1">
                  <a:spLocks noChangeArrowheads="1"/>
                </p:cNvSpPr>
                <p:nvPr/>
              </p:nvSpPr>
              <p:spPr bwMode="auto">
                <a:xfrm>
                  <a:off x="7755270" y="571720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Base level CIA</a:t>
                  </a:r>
                </a:p>
              </p:txBody>
            </p:sp>
            <p:sp>
              <p:nvSpPr>
                <p:cNvPr id="32" name="Text Box 41">
                  <a:extLst>
                    <a:ext uri="{FF2B5EF4-FFF2-40B4-BE49-F238E27FC236}">
                      <a16:creationId xmlns:a16="http://schemas.microsoft.com/office/drawing/2014/main" id="{482F5693-F3E4-42D7-9E6C-33F903E6D02D}"/>
                    </a:ext>
                  </a:extLst>
                </p:cNvPr>
                <p:cNvSpPr txBox="1">
                  <a:spLocks noChangeArrowheads="1"/>
                </p:cNvSpPr>
                <p:nvPr/>
              </p:nvSpPr>
              <p:spPr bwMode="auto">
                <a:xfrm>
                  <a:off x="7755270" y="5835736"/>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Base level auditability</a:t>
                  </a:r>
                </a:p>
              </p:txBody>
            </p:sp>
            <p:sp>
              <p:nvSpPr>
                <p:cNvPr id="33" name="Text Box 41">
                  <a:extLst>
                    <a:ext uri="{FF2B5EF4-FFF2-40B4-BE49-F238E27FC236}">
                      <a16:creationId xmlns:a16="http://schemas.microsoft.com/office/drawing/2014/main" id="{BB456E51-C672-4118-8E82-95BD981DA38B}"/>
                    </a:ext>
                  </a:extLst>
                </p:cNvPr>
                <p:cNvSpPr txBox="1">
                  <a:spLocks noChangeArrowheads="1"/>
                </p:cNvSpPr>
                <p:nvPr/>
              </p:nvSpPr>
              <p:spPr bwMode="auto">
                <a:xfrm>
                  <a:off x="7755270" y="619133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Authentic/authorized</a:t>
                  </a:r>
                </a:p>
              </p:txBody>
            </p:sp>
            <p:sp>
              <p:nvSpPr>
                <p:cNvPr id="34" name="Text Box 41">
                  <a:extLst>
                    <a:ext uri="{FF2B5EF4-FFF2-40B4-BE49-F238E27FC236}">
                      <a16:creationId xmlns:a16="http://schemas.microsoft.com/office/drawing/2014/main" id="{5FDA8536-48BB-4823-9EAF-F9669A0D0B86}"/>
                    </a:ext>
                  </a:extLst>
                </p:cNvPr>
                <p:cNvSpPr txBox="1">
                  <a:spLocks noChangeArrowheads="1"/>
                </p:cNvSpPr>
                <p:nvPr/>
              </p:nvSpPr>
              <p:spPr bwMode="auto">
                <a:xfrm>
                  <a:off x="7755270" y="630986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Appropriate</a:t>
                  </a:r>
                </a:p>
              </p:txBody>
            </p:sp>
            <p:sp>
              <p:nvSpPr>
                <p:cNvPr id="35" name="Text Box 41">
                  <a:extLst>
                    <a:ext uri="{FF2B5EF4-FFF2-40B4-BE49-F238E27FC236}">
                      <a16:creationId xmlns:a16="http://schemas.microsoft.com/office/drawing/2014/main" id="{DA5A2D93-6B8E-494B-8482-FC73C698F98B}"/>
                    </a:ext>
                  </a:extLst>
                </p:cNvPr>
                <p:cNvSpPr txBox="1">
                  <a:spLocks noChangeArrowheads="1"/>
                </p:cNvSpPr>
                <p:nvPr/>
              </p:nvSpPr>
              <p:spPr bwMode="auto">
                <a:xfrm>
                  <a:off x="7755270" y="642840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Aligned/qualified/coordinated</a:t>
                  </a:r>
                </a:p>
              </p:txBody>
            </p:sp>
            <p:sp>
              <p:nvSpPr>
                <p:cNvPr id="36" name="Text Box 41">
                  <a:extLst>
                    <a:ext uri="{FF2B5EF4-FFF2-40B4-BE49-F238E27FC236}">
                      <a16:creationId xmlns:a16="http://schemas.microsoft.com/office/drawing/2014/main" id="{7A088D80-ADBA-4A81-BEAC-60C678FCE69B}"/>
                    </a:ext>
                  </a:extLst>
                </p:cNvPr>
                <p:cNvSpPr txBox="1">
                  <a:spLocks noChangeArrowheads="1"/>
                </p:cNvSpPr>
                <p:nvPr/>
              </p:nvSpPr>
              <p:spPr bwMode="auto">
                <a:xfrm>
                  <a:off x="7755270" y="5954269"/>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Enhanced CIA</a:t>
                  </a:r>
                </a:p>
              </p:txBody>
            </p:sp>
            <p:sp>
              <p:nvSpPr>
                <p:cNvPr id="37" name="Text Box 41">
                  <a:extLst>
                    <a:ext uri="{FF2B5EF4-FFF2-40B4-BE49-F238E27FC236}">
                      <a16:creationId xmlns:a16="http://schemas.microsoft.com/office/drawing/2014/main" id="{2CD59D9E-5740-4678-8A61-C9012B1599B5}"/>
                    </a:ext>
                  </a:extLst>
                </p:cNvPr>
                <p:cNvSpPr txBox="1">
                  <a:spLocks noChangeArrowheads="1"/>
                </p:cNvSpPr>
                <p:nvPr/>
              </p:nvSpPr>
              <p:spPr bwMode="auto">
                <a:xfrm>
                  <a:off x="7755270" y="6072802"/>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Enhanced auditability</a:t>
                  </a:r>
                </a:p>
              </p:txBody>
            </p:sp>
            <p:sp>
              <p:nvSpPr>
                <p:cNvPr id="38" name="Text Box 41">
                  <a:extLst>
                    <a:ext uri="{FF2B5EF4-FFF2-40B4-BE49-F238E27FC236}">
                      <a16:creationId xmlns:a16="http://schemas.microsoft.com/office/drawing/2014/main" id="{84B206BF-1156-4A4D-997E-91E2B964B975}"/>
                    </a:ext>
                  </a:extLst>
                </p:cNvPr>
                <p:cNvSpPr txBox="1">
                  <a:spLocks noChangeArrowheads="1"/>
                </p:cNvSpPr>
                <p:nvPr/>
              </p:nvSpPr>
              <p:spPr bwMode="auto">
                <a:xfrm>
                  <a:off x="7755270" y="2390418"/>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Exchange Type</a:t>
                  </a:r>
                </a:p>
              </p:txBody>
            </p:sp>
            <p:sp>
              <p:nvSpPr>
                <p:cNvPr id="39" name="Text Box 41">
                  <a:extLst>
                    <a:ext uri="{FF2B5EF4-FFF2-40B4-BE49-F238E27FC236}">
                      <a16:creationId xmlns:a16="http://schemas.microsoft.com/office/drawing/2014/main" id="{08B9A677-7761-4522-A445-11E7FA50AF31}"/>
                    </a:ext>
                  </a:extLst>
                </p:cNvPr>
                <p:cNvSpPr txBox="1">
                  <a:spLocks noChangeArrowheads="1"/>
                </p:cNvSpPr>
                <p:nvPr/>
              </p:nvSpPr>
              <p:spPr bwMode="auto">
                <a:xfrm>
                  <a:off x="7755270" y="3434380"/>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Information Type</a:t>
                  </a:r>
                </a:p>
              </p:txBody>
            </p:sp>
            <p:sp>
              <p:nvSpPr>
                <p:cNvPr id="40" name="Text Box 41">
                  <a:extLst>
                    <a:ext uri="{FF2B5EF4-FFF2-40B4-BE49-F238E27FC236}">
                      <a16:creationId xmlns:a16="http://schemas.microsoft.com/office/drawing/2014/main" id="{F14D7734-544E-4ADB-97E4-598276B19154}"/>
                    </a:ext>
                  </a:extLst>
                </p:cNvPr>
                <p:cNvSpPr txBox="1">
                  <a:spLocks noChangeArrowheads="1"/>
                </p:cNvSpPr>
                <p:nvPr/>
              </p:nvSpPr>
              <p:spPr bwMode="auto">
                <a:xfrm>
                  <a:off x="7755270" y="4478342"/>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Technical Environment</a:t>
                  </a:r>
                </a:p>
              </p:txBody>
            </p:sp>
            <p:sp>
              <p:nvSpPr>
                <p:cNvPr id="41" name="Text Box 41">
                  <a:extLst>
                    <a:ext uri="{FF2B5EF4-FFF2-40B4-BE49-F238E27FC236}">
                      <a16:creationId xmlns:a16="http://schemas.microsoft.com/office/drawing/2014/main" id="{4955F15E-FFAA-4046-966A-5E6389A0965C}"/>
                    </a:ext>
                  </a:extLst>
                </p:cNvPr>
                <p:cNvSpPr txBox="1">
                  <a:spLocks noChangeArrowheads="1"/>
                </p:cNvSpPr>
                <p:nvPr/>
              </p:nvSpPr>
              <p:spPr bwMode="auto">
                <a:xfrm>
                  <a:off x="7755270" y="5522304"/>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Service Assurance</a:t>
                  </a:r>
                </a:p>
              </p:txBody>
            </p:sp>
          </p:grpSp>
        </p:grpSp>
      </p:grpSp>
      <p:pic>
        <p:nvPicPr>
          <p:cNvPr id="67" name="Picture 7">
            <a:extLst>
              <a:ext uri="{FF2B5EF4-FFF2-40B4-BE49-F238E27FC236}">
                <a16:creationId xmlns:a16="http://schemas.microsoft.com/office/drawing/2014/main" id="{17360249-6A77-423D-9C27-57D0B5EE5F30}"/>
              </a:ext>
            </a:extLst>
          </p:cNvPr>
          <p:cNvPicPr>
            <a:picLocks noChangeAspect="1"/>
          </p:cNvPicPr>
          <p:nvPr/>
        </p:nvPicPr>
        <p:blipFill>
          <a:blip r:embed="rId3"/>
          <a:stretch>
            <a:fillRect/>
          </a:stretch>
        </p:blipFill>
        <p:spPr>
          <a:xfrm>
            <a:off x="609680" y="6558947"/>
            <a:ext cx="242309" cy="224435"/>
          </a:xfrm>
          <a:prstGeom prst="rect">
            <a:avLst/>
          </a:prstGeom>
        </p:spPr>
      </p:pic>
      <p:sp>
        <p:nvSpPr>
          <p:cNvPr id="68" name="Text Placeholder 15">
            <a:extLst>
              <a:ext uri="{FF2B5EF4-FFF2-40B4-BE49-F238E27FC236}">
                <a16:creationId xmlns:a16="http://schemas.microsoft.com/office/drawing/2014/main" id="{79489730-D9C7-4C96-BC59-56EAEC9EB80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29</a:t>
            </a:r>
            <a:endParaRPr lang="en-GB" dirty="0"/>
          </a:p>
        </p:txBody>
      </p:sp>
    </p:spTree>
    <p:extLst>
      <p:ext uri="{BB962C8B-B14F-4D97-AF65-F5344CB8AC3E}">
        <p14:creationId xmlns:p14="http://schemas.microsoft.com/office/powerpoint/2010/main" val="332942319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6F54E87-8CAA-4B1B-A28F-C95C9418CAF8}"/>
              </a:ext>
            </a:extLst>
          </p:cNvPr>
          <p:cNvSpPr>
            <a:spLocks noGrp="1"/>
          </p:cNvSpPr>
          <p:nvPr>
            <p:ph type="title"/>
          </p:nvPr>
        </p:nvSpPr>
        <p:spPr>
          <a:xfrm>
            <a:off x="1990374" y="248074"/>
            <a:ext cx="8834130" cy="744903"/>
          </a:xfrm>
        </p:spPr>
        <p:txBody>
          <a:bodyPr>
            <a:normAutofit/>
          </a:bodyPr>
          <a:lstStyle/>
          <a:p>
            <a:r>
              <a:rPr lang="en-US" sz="2000" b="1" cap="all" dirty="0"/>
              <a:t> Semantic API’s:</a:t>
            </a:r>
            <a:endParaRPr lang="en-US" sz="2000" b="1" cap="all" noProof="0" dirty="0"/>
          </a:p>
        </p:txBody>
      </p:sp>
      <p:grpSp>
        <p:nvGrpSpPr>
          <p:cNvPr id="5" name="Group 73">
            <a:extLst>
              <a:ext uri="{FF2B5EF4-FFF2-40B4-BE49-F238E27FC236}">
                <a16:creationId xmlns:a16="http://schemas.microsoft.com/office/drawing/2014/main" id="{DD74AD8F-B920-4EE3-80DB-590939EDCFAB}"/>
              </a:ext>
            </a:extLst>
          </p:cNvPr>
          <p:cNvGrpSpPr/>
          <p:nvPr/>
        </p:nvGrpSpPr>
        <p:grpSpPr>
          <a:xfrm>
            <a:off x="865983" y="224160"/>
            <a:ext cx="10916883" cy="6398741"/>
            <a:chOff x="1140466" y="1581424"/>
            <a:chExt cx="7009017" cy="4356571"/>
          </a:xfrm>
        </p:grpSpPr>
        <p:grpSp>
          <p:nvGrpSpPr>
            <p:cNvPr id="6" name="Group 38">
              <a:extLst>
                <a:ext uri="{FF2B5EF4-FFF2-40B4-BE49-F238E27FC236}">
                  <a16:creationId xmlns:a16="http://schemas.microsoft.com/office/drawing/2014/main" id="{46733307-48E5-41B1-B70C-CD63FAF42644}"/>
                </a:ext>
              </a:extLst>
            </p:cNvPr>
            <p:cNvGrpSpPr/>
            <p:nvPr/>
          </p:nvGrpSpPr>
          <p:grpSpPr>
            <a:xfrm>
              <a:off x="1140466" y="1581424"/>
              <a:ext cx="5589645" cy="4243768"/>
              <a:chOff x="1140466" y="1581424"/>
              <a:chExt cx="5589645" cy="4243768"/>
            </a:xfrm>
          </p:grpSpPr>
          <p:sp>
            <p:nvSpPr>
              <p:cNvPr id="42" name="AutoShape 11">
                <a:extLst>
                  <a:ext uri="{FF2B5EF4-FFF2-40B4-BE49-F238E27FC236}">
                    <a16:creationId xmlns:a16="http://schemas.microsoft.com/office/drawing/2014/main" id="{E3EF172C-FE99-47F5-80C9-225E1E377B44}"/>
                  </a:ext>
                </a:extLst>
              </p:cNvPr>
              <p:cNvSpPr>
                <a:spLocks noChangeAspect="1" noChangeArrowheads="1"/>
              </p:cNvSpPr>
              <p:nvPr/>
            </p:nvSpPr>
            <p:spPr bwMode="auto">
              <a:xfrm>
                <a:off x="1221890" y="2333596"/>
                <a:ext cx="1235267" cy="634553"/>
              </a:xfrm>
              <a:prstGeom prst="flowChartDecision">
                <a:avLst/>
              </a:prstGeom>
              <a:solidFill>
                <a:srgbClr val="FFFF99"/>
              </a:solidFill>
              <a:ln w="28575">
                <a:solidFill>
                  <a:schemeClr val="tx1"/>
                </a:solidFill>
                <a:miter lim="800000"/>
                <a:headEnd/>
                <a:tailEnd/>
              </a:ln>
              <a:effectLst/>
            </p:spPr>
            <p:txBody>
              <a:bodyPr wrap="none" lIns="0" tIns="0"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Exchange</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Type</a:t>
                </a:r>
              </a:p>
            </p:txBody>
          </p:sp>
          <p:sp>
            <p:nvSpPr>
              <p:cNvPr id="43" name="Oval 84">
                <a:extLst>
                  <a:ext uri="{FF2B5EF4-FFF2-40B4-BE49-F238E27FC236}">
                    <a16:creationId xmlns:a16="http://schemas.microsoft.com/office/drawing/2014/main" id="{F2CCAD27-0704-465D-A770-2086DA857F22}"/>
                  </a:ext>
                </a:extLst>
              </p:cNvPr>
              <p:cNvSpPr>
                <a:spLocks noChangeAspect="1" noChangeArrowheads="1"/>
              </p:cNvSpPr>
              <p:nvPr/>
            </p:nvSpPr>
            <p:spPr bwMode="auto">
              <a:xfrm>
                <a:off x="1140466" y="1581424"/>
                <a:ext cx="1390783" cy="466352"/>
              </a:xfrm>
              <a:prstGeom prst="ellipse">
                <a:avLst/>
              </a:prstGeom>
              <a:solidFill>
                <a:srgbClr val="FFFF66"/>
              </a:solidFill>
              <a:ln w="38100" cap="flat" cmpd="sng" algn="ctr">
                <a:solidFill>
                  <a:srgbClr val="FF0000"/>
                </a:solidFill>
                <a:prstDash val="solid"/>
                <a:round/>
                <a:headEnd type="none" w="med" len="med"/>
                <a:tailEnd type="none" w="med" len="med"/>
              </a:ln>
              <a:effectLst/>
            </p:spPr>
            <p:txBody>
              <a:bodyPr wrap="none"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TECHNIQUE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SELECTION</a:t>
                </a:r>
              </a:p>
            </p:txBody>
          </p:sp>
          <p:sp>
            <p:nvSpPr>
              <p:cNvPr id="44" name="AutoShape 11">
                <a:extLst>
                  <a:ext uri="{FF2B5EF4-FFF2-40B4-BE49-F238E27FC236}">
                    <a16:creationId xmlns:a16="http://schemas.microsoft.com/office/drawing/2014/main" id="{68D89857-02D5-487F-9953-32C6E1EDD4ED}"/>
                  </a:ext>
                </a:extLst>
              </p:cNvPr>
              <p:cNvSpPr>
                <a:spLocks noChangeAspect="1" noChangeArrowheads="1"/>
              </p:cNvSpPr>
              <p:nvPr/>
            </p:nvSpPr>
            <p:spPr bwMode="auto">
              <a:xfrm>
                <a:off x="1221890" y="3285944"/>
                <a:ext cx="1235267" cy="634553"/>
              </a:xfrm>
              <a:prstGeom prst="flowChartDecision">
                <a:avLst/>
              </a:prstGeom>
              <a:solidFill>
                <a:srgbClr val="FFFF99"/>
              </a:solidFill>
              <a:ln w="28575">
                <a:solidFill>
                  <a:schemeClr val="tx1"/>
                </a:solidFill>
                <a:miter lim="800000"/>
                <a:headEnd/>
                <a:tailEnd/>
              </a:ln>
              <a:effectLst/>
            </p:spPr>
            <p:txBody>
              <a:bodyPr wrap="none" lIns="0" tIns="45741"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Information</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Type</a:t>
                </a:r>
              </a:p>
            </p:txBody>
          </p:sp>
          <p:sp>
            <p:nvSpPr>
              <p:cNvPr id="45" name="AutoShape 11">
                <a:extLst>
                  <a:ext uri="{FF2B5EF4-FFF2-40B4-BE49-F238E27FC236}">
                    <a16:creationId xmlns:a16="http://schemas.microsoft.com/office/drawing/2014/main" id="{BEF069E5-A5E1-43C9-815F-86D2F522E5A2}"/>
                  </a:ext>
                </a:extLst>
              </p:cNvPr>
              <p:cNvSpPr>
                <a:spLocks noChangeAspect="1" noChangeArrowheads="1"/>
              </p:cNvSpPr>
              <p:nvPr/>
            </p:nvSpPr>
            <p:spPr bwMode="auto">
              <a:xfrm>
                <a:off x="1221890" y="4238292"/>
                <a:ext cx="1235267" cy="634553"/>
              </a:xfrm>
              <a:prstGeom prst="flowChartDecision">
                <a:avLst/>
              </a:prstGeom>
              <a:solidFill>
                <a:srgbClr val="FFFF99"/>
              </a:solidFill>
              <a:ln w="28575">
                <a:solidFill>
                  <a:schemeClr val="tx1"/>
                </a:solidFill>
                <a:miter lim="800000"/>
                <a:headEnd/>
                <a:tailEnd/>
              </a:ln>
              <a:effectLst/>
            </p:spPr>
            <p:txBody>
              <a:bodyPr wrap="none" lIns="0" tIns="0" rIns="0" bIns="45741"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Technical</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Environment</a:t>
                </a:r>
              </a:p>
            </p:txBody>
          </p:sp>
          <p:sp>
            <p:nvSpPr>
              <p:cNvPr id="46" name="AutoShape 11">
                <a:extLst>
                  <a:ext uri="{FF2B5EF4-FFF2-40B4-BE49-F238E27FC236}">
                    <a16:creationId xmlns:a16="http://schemas.microsoft.com/office/drawing/2014/main" id="{63C88226-DD6A-4E4A-8DDB-3F9A303A68D4}"/>
                  </a:ext>
                </a:extLst>
              </p:cNvPr>
              <p:cNvSpPr>
                <a:spLocks noChangeAspect="1" noChangeArrowheads="1"/>
              </p:cNvSpPr>
              <p:nvPr/>
            </p:nvSpPr>
            <p:spPr bwMode="auto">
              <a:xfrm>
                <a:off x="1221890" y="5190639"/>
                <a:ext cx="1235267" cy="634553"/>
              </a:xfrm>
              <a:prstGeom prst="flowChartDecision">
                <a:avLst/>
              </a:prstGeom>
              <a:solidFill>
                <a:srgbClr val="FFFF99"/>
              </a:solidFill>
              <a:ln w="28575">
                <a:solidFill>
                  <a:schemeClr val="tx1"/>
                </a:solidFill>
                <a:miter lim="800000"/>
                <a:headEnd/>
                <a:tailEnd/>
              </a:ln>
              <a:effectLst/>
            </p:spPr>
            <p:txBody>
              <a:bodyPr wrap="none" lIns="0" tIns="0" rIns="0" bIns="0" anchor="ctr">
                <a:prstTxWarp prst="textNoShape">
                  <a:avLst/>
                </a:prstTxWarp>
              </a:bodyPr>
              <a:lstStyle/>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Service</a:t>
                </a:r>
              </a:p>
              <a:p>
                <a:pPr marL="0" marR="0" lvl="0" indent="0" algn="ctr" defTabSz="677268" rtl="0" eaLnBrk="1" fontAlgn="auto" latinLnBrk="0" hangingPunct="1">
                  <a:lnSpc>
                    <a:spcPts val="1241"/>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pitchFamily="8" charset="0"/>
                    <a:ea typeface="+mn-ea"/>
                    <a:cs typeface="+mn-cs"/>
                  </a:rPr>
                  <a:t>Assurance</a:t>
                </a:r>
              </a:p>
            </p:txBody>
          </p:sp>
          <p:cxnSp>
            <p:nvCxnSpPr>
              <p:cNvPr id="47" name="Elbow Connector 63">
                <a:extLst>
                  <a:ext uri="{FF2B5EF4-FFF2-40B4-BE49-F238E27FC236}">
                    <a16:creationId xmlns:a16="http://schemas.microsoft.com/office/drawing/2014/main" id="{A3F94C82-EADF-4991-8AC9-A9EB8CC4DF43}"/>
                  </a:ext>
                </a:extLst>
              </p:cNvPr>
              <p:cNvCxnSpPr>
                <a:stCxn id="42" idx="0"/>
                <a:endCxn id="43" idx="4"/>
              </p:cNvCxnSpPr>
              <p:nvPr/>
            </p:nvCxnSpPr>
            <p:spPr>
              <a:xfrm rot="16200000" flipV="1">
                <a:off x="1694781" y="2188853"/>
                <a:ext cx="285820" cy="3666"/>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8" name="Elbow Connector 63">
                <a:extLst>
                  <a:ext uri="{FF2B5EF4-FFF2-40B4-BE49-F238E27FC236}">
                    <a16:creationId xmlns:a16="http://schemas.microsoft.com/office/drawing/2014/main" id="{C2DEA121-05F1-4EAC-80A4-850C1D474A16}"/>
                  </a:ext>
                </a:extLst>
              </p:cNvPr>
              <p:cNvCxnSpPr>
                <a:stCxn id="44" idx="0"/>
                <a:endCxn id="42" idx="2"/>
              </p:cNvCxnSpPr>
              <p:nvPr/>
            </p:nvCxnSpPr>
            <p:spPr>
              <a:xfrm rot="5400000" flipH="1" flipV="1">
                <a:off x="1680627" y="3127047"/>
                <a:ext cx="317795"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49" name="Elbow Connector 63">
                <a:extLst>
                  <a:ext uri="{FF2B5EF4-FFF2-40B4-BE49-F238E27FC236}">
                    <a16:creationId xmlns:a16="http://schemas.microsoft.com/office/drawing/2014/main" id="{43F2B780-2D80-4FCB-B75D-3C4ACD1C6984}"/>
                  </a:ext>
                </a:extLst>
              </p:cNvPr>
              <p:cNvCxnSpPr>
                <a:stCxn id="45" idx="0"/>
                <a:endCxn id="44" idx="2"/>
              </p:cNvCxnSpPr>
              <p:nvPr/>
            </p:nvCxnSpPr>
            <p:spPr>
              <a:xfrm rot="5400000" flipH="1" flipV="1">
                <a:off x="1680627" y="4079395"/>
                <a:ext cx="317795"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0" name="Elbow Connector 63">
                <a:extLst>
                  <a:ext uri="{FF2B5EF4-FFF2-40B4-BE49-F238E27FC236}">
                    <a16:creationId xmlns:a16="http://schemas.microsoft.com/office/drawing/2014/main" id="{2B7F3F13-0DF3-49E7-A4D9-EAC07C710BC8}"/>
                  </a:ext>
                </a:extLst>
              </p:cNvPr>
              <p:cNvCxnSpPr>
                <a:stCxn id="46" idx="0"/>
                <a:endCxn id="45" idx="2"/>
              </p:cNvCxnSpPr>
              <p:nvPr/>
            </p:nvCxnSpPr>
            <p:spPr>
              <a:xfrm rot="5400000" flipH="1" flipV="1">
                <a:off x="1680627" y="5031742"/>
                <a:ext cx="317794" cy="1588"/>
              </a:xfrm>
              <a:prstGeom prst="bentConnector3">
                <a:avLst>
                  <a:gd name="adj1" fmla="val 50000"/>
                </a:avLst>
              </a:prstGeom>
              <a:ln w="50800" cap="flat" cmpd="sng" algn="ctr">
                <a:solidFill>
                  <a:srgbClr val="000090"/>
                </a:solidFill>
                <a:prstDash val="solid"/>
                <a:round/>
                <a:headEnd type="triangle" w="med" len="sm"/>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1" name="Elbow Connector 63">
                <a:extLst>
                  <a:ext uri="{FF2B5EF4-FFF2-40B4-BE49-F238E27FC236}">
                    <a16:creationId xmlns:a16="http://schemas.microsoft.com/office/drawing/2014/main" id="{CC7F5CE9-A9F3-49F4-A513-39502AEDD63C}"/>
                  </a:ext>
                </a:extLst>
              </p:cNvPr>
              <p:cNvCxnSpPr/>
              <p:nvPr/>
            </p:nvCxnSpPr>
            <p:spPr>
              <a:xfrm rot="10800000" flipV="1">
                <a:off x="2432431" y="5507916"/>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2" name="Elbow Connector 63">
                <a:extLst>
                  <a:ext uri="{FF2B5EF4-FFF2-40B4-BE49-F238E27FC236}">
                    <a16:creationId xmlns:a16="http://schemas.microsoft.com/office/drawing/2014/main" id="{4CBFD53B-6A45-44AB-85F1-F3EB9C1A032C}"/>
                  </a:ext>
                </a:extLst>
              </p:cNvPr>
              <p:cNvCxnSpPr/>
              <p:nvPr/>
            </p:nvCxnSpPr>
            <p:spPr>
              <a:xfrm rot="10800000" flipV="1">
                <a:off x="2432431" y="2650872"/>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3" name="Elbow Connector 63">
                <a:extLst>
                  <a:ext uri="{FF2B5EF4-FFF2-40B4-BE49-F238E27FC236}">
                    <a16:creationId xmlns:a16="http://schemas.microsoft.com/office/drawing/2014/main" id="{6FE58770-E7A3-413F-A0B5-973A2BAAAFE0}"/>
                  </a:ext>
                </a:extLst>
              </p:cNvPr>
              <p:cNvCxnSpPr/>
              <p:nvPr/>
            </p:nvCxnSpPr>
            <p:spPr>
              <a:xfrm rot="10800000" flipV="1">
                <a:off x="2432431" y="4555569"/>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cxnSp>
            <p:nvCxnSpPr>
              <p:cNvPr id="54" name="Elbow Connector 63">
                <a:extLst>
                  <a:ext uri="{FF2B5EF4-FFF2-40B4-BE49-F238E27FC236}">
                    <a16:creationId xmlns:a16="http://schemas.microsoft.com/office/drawing/2014/main" id="{49DDF40E-B613-4ABB-80BF-180B17751E14}"/>
                  </a:ext>
                </a:extLst>
              </p:cNvPr>
              <p:cNvCxnSpPr/>
              <p:nvPr/>
            </p:nvCxnSpPr>
            <p:spPr>
              <a:xfrm rot="10800000" flipV="1">
                <a:off x="2432431" y="3603221"/>
                <a:ext cx="4297680" cy="0"/>
              </a:xfrm>
              <a:prstGeom prst="bentConnector3">
                <a:avLst>
                  <a:gd name="adj1" fmla="val 50000"/>
                </a:avLst>
              </a:prstGeom>
              <a:ln w="50800" cap="flat" cmpd="sng" algn="ctr">
                <a:solidFill>
                  <a:srgbClr val="000090"/>
                </a:solidFill>
                <a:prstDash val="solid"/>
                <a:round/>
                <a:headEnd type="triangle" w="med" len="med"/>
                <a:tailEnd type="oval" w="med" len="med"/>
              </a:ln>
              <a:effectLst/>
            </p:spPr>
            <p:style>
              <a:lnRef idx="2">
                <a:schemeClr val="accent1"/>
              </a:lnRef>
              <a:fillRef idx="0">
                <a:schemeClr val="accent1"/>
              </a:fillRef>
              <a:effectRef idx="1">
                <a:schemeClr val="accent1"/>
              </a:effectRef>
              <a:fontRef idx="minor">
                <a:schemeClr val="tx1"/>
              </a:fontRef>
            </p:style>
          </p:cxnSp>
          <p:sp>
            <p:nvSpPr>
              <p:cNvPr id="55" name="Text Box 41">
                <a:extLst>
                  <a:ext uri="{FF2B5EF4-FFF2-40B4-BE49-F238E27FC236}">
                    <a16:creationId xmlns:a16="http://schemas.microsoft.com/office/drawing/2014/main" id="{9C0D1DA2-0753-45AA-B567-6106E3E077FF}"/>
                  </a:ext>
                </a:extLst>
              </p:cNvPr>
              <p:cNvSpPr txBox="1">
                <a:spLocks noChangeArrowheads="1"/>
              </p:cNvSpPr>
              <p:nvPr/>
            </p:nvSpPr>
            <p:spPr bwMode="auto">
              <a:xfrm>
                <a:off x="2577145"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Person to Person Exchange</a:t>
                </a:r>
              </a:p>
            </p:txBody>
          </p:sp>
          <p:sp>
            <p:nvSpPr>
              <p:cNvPr id="56" name="Text Box 41">
                <a:extLst>
                  <a:ext uri="{FF2B5EF4-FFF2-40B4-BE49-F238E27FC236}">
                    <a16:creationId xmlns:a16="http://schemas.microsoft.com/office/drawing/2014/main" id="{4136BBAA-AC77-4004-AD50-691A94633FDD}"/>
                  </a:ext>
                </a:extLst>
              </p:cNvPr>
              <p:cNvSpPr txBox="1">
                <a:spLocks noChangeArrowheads="1"/>
              </p:cNvSpPr>
              <p:nvPr/>
            </p:nvSpPr>
            <p:spPr bwMode="auto">
              <a:xfrm>
                <a:off x="3910962"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Hybrid Exchange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Machine/Person</a:t>
                </a:r>
              </a:p>
            </p:txBody>
          </p:sp>
          <p:sp>
            <p:nvSpPr>
              <p:cNvPr id="57" name="Text Box 41">
                <a:extLst>
                  <a:ext uri="{FF2B5EF4-FFF2-40B4-BE49-F238E27FC236}">
                    <a16:creationId xmlns:a16="http://schemas.microsoft.com/office/drawing/2014/main" id="{E410BC66-789E-4DEA-BAED-0D585CF651A8}"/>
                  </a:ext>
                </a:extLst>
              </p:cNvPr>
              <p:cNvSpPr txBox="1">
                <a:spLocks noChangeArrowheads="1"/>
              </p:cNvSpPr>
              <p:nvPr/>
            </p:nvSpPr>
            <p:spPr bwMode="auto">
              <a:xfrm>
                <a:off x="2577145"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Structured Data</a:t>
                </a:r>
              </a:p>
            </p:txBody>
          </p:sp>
          <p:sp>
            <p:nvSpPr>
              <p:cNvPr id="58" name="Text Box 41">
                <a:extLst>
                  <a:ext uri="{FF2B5EF4-FFF2-40B4-BE49-F238E27FC236}">
                    <a16:creationId xmlns:a16="http://schemas.microsoft.com/office/drawing/2014/main" id="{A90F6E24-1C7D-4252-8BE0-5A252B98563E}"/>
                  </a:ext>
                </a:extLst>
              </p:cNvPr>
              <p:cNvSpPr txBox="1">
                <a:spLocks noChangeArrowheads="1"/>
              </p:cNvSpPr>
              <p:nvPr/>
            </p:nvSpPr>
            <p:spPr bwMode="auto">
              <a:xfrm>
                <a:off x="3910962"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Unstructured Information</a:t>
                </a:r>
              </a:p>
            </p:txBody>
          </p:sp>
          <p:sp>
            <p:nvSpPr>
              <p:cNvPr id="59" name="Text Box 41">
                <a:extLst>
                  <a:ext uri="{FF2B5EF4-FFF2-40B4-BE49-F238E27FC236}">
                    <a16:creationId xmlns:a16="http://schemas.microsoft.com/office/drawing/2014/main" id="{6ADC6649-7C55-4615-8F67-AA4D86693F23}"/>
                  </a:ext>
                </a:extLst>
              </p:cNvPr>
              <p:cNvSpPr txBox="1">
                <a:spLocks noChangeArrowheads="1"/>
              </p:cNvSpPr>
              <p:nvPr/>
            </p:nvSpPr>
            <p:spPr bwMode="auto">
              <a:xfrm>
                <a:off x="5244779" y="3415279"/>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Analytical Reports</a:t>
                </a:r>
              </a:p>
            </p:txBody>
          </p:sp>
          <p:sp>
            <p:nvSpPr>
              <p:cNvPr id="60" name="Text Box 41">
                <a:extLst>
                  <a:ext uri="{FF2B5EF4-FFF2-40B4-BE49-F238E27FC236}">
                    <a16:creationId xmlns:a16="http://schemas.microsoft.com/office/drawing/2014/main" id="{AFBDE83A-A472-4A2E-9B1B-FD057341F1B7}"/>
                  </a:ext>
                </a:extLst>
              </p:cNvPr>
              <p:cNvSpPr txBox="1">
                <a:spLocks noChangeArrowheads="1"/>
              </p:cNvSpPr>
              <p:nvPr/>
            </p:nvSpPr>
            <p:spPr bwMode="auto">
              <a:xfrm>
                <a:off x="2577145"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Point to Point</a:t>
                </a:r>
              </a:p>
            </p:txBody>
          </p:sp>
          <p:sp>
            <p:nvSpPr>
              <p:cNvPr id="61" name="Text Box 41">
                <a:extLst>
                  <a:ext uri="{FF2B5EF4-FFF2-40B4-BE49-F238E27FC236}">
                    <a16:creationId xmlns:a16="http://schemas.microsoft.com/office/drawing/2014/main" id="{30F19976-8F12-4502-B3F3-AFD7DBB53202}"/>
                  </a:ext>
                </a:extLst>
              </p:cNvPr>
              <p:cNvSpPr txBox="1">
                <a:spLocks noChangeArrowheads="1"/>
              </p:cNvSpPr>
              <p:nvPr/>
            </p:nvSpPr>
            <p:spPr bwMode="auto">
              <a:xfrm>
                <a:off x="3910962"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Wrapped Host</a:t>
                </a:r>
              </a:p>
            </p:txBody>
          </p:sp>
          <p:sp>
            <p:nvSpPr>
              <p:cNvPr id="62" name="Text Box 41">
                <a:extLst>
                  <a:ext uri="{FF2B5EF4-FFF2-40B4-BE49-F238E27FC236}">
                    <a16:creationId xmlns:a16="http://schemas.microsoft.com/office/drawing/2014/main" id="{99379383-247F-4789-89E8-C9DFB7CE2795}"/>
                  </a:ext>
                </a:extLst>
              </p:cNvPr>
              <p:cNvSpPr txBox="1">
                <a:spLocks noChangeArrowheads="1"/>
              </p:cNvSpPr>
              <p:nvPr/>
            </p:nvSpPr>
            <p:spPr bwMode="auto">
              <a:xfrm>
                <a:off x="5244779" y="4365872"/>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Microservice Architecture</a:t>
                </a:r>
              </a:p>
            </p:txBody>
          </p:sp>
          <p:sp>
            <p:nvSpPr>
              <p:cNvPr id="63" name="Text Box 41">
                <a:extLst>
                  <a:ext uri="{FF2B5EF4-FFF2-40B4-BE49-F238E27FC236}">
                    <a16:creationId xmlns:a16="http://schemas.microsoft.com/office/drawing/2014/main" id="{CA7170D9-CDA6-45FD-8413-6E5EF646E867}"/>
                  </a:ext>
                </a:extLst>
              </p:cNvPr>
              <p:cNvSpPr txBox="1">
                <a:spLocks noChangeArrowheads="1"/>
              </p:cNvSpPr>
              <p:nvPr/>
            </p:nvSpPr>
            <p:spPr bwMode="auto">
              <a:xfrm>
                <a:off x="2577145"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Access Control</a:t>
                </a:r>
              </a:p>
            </p:txBody>
          </p:sp>
          <p:sp>
            <p:nvSpPr>
              <p:cNvPr id="64" name="Text Box 41">
                <a:extLst>
                  <a:ext uri="{FF2B5EF4-FFF2-40B4-BE49-F238E27FC236}">
                    <a16:creationId xmlns:a16="http://schemas.microsoft.com/office/drawing/2014/main" id="{415C441A-2B0B-45A7-90E7-D221FCDDE299}"/>
                  </a:ext>
                </a:extLst>
              </p:cNvPr>
              <p:cNvSpPr txBox="1">
                <a:spLocks noChangeArrowheads="1"/>
              </p:cNvSpPr>
              <p:nvPr/>
            </p:nvSpPr>
            <p:spPr bwMode="auto">
              <a:xfrm>
                <a:off x="3910962"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Participant Assurance</a:t>
                </a:r>
              </a:p>
            </p:txBody>
          </p:sp>
          <p:sp>
            <p:nvSpPr>
              <p:cNvPr id="65" name="Text Box 41">
                <a:extLst>
                  <a:ext uri="{FF2B5EF4-FFF2-40B4-BE49-F238E27FC236}">
                    <a16:creationId xmlns:a16="http://schemas.microsoft.com/office/drawing/2014/main" id="{551E3928-213A-4384-982C-FB7ADDF11E5E}"/>
                  </a:ext>
                </a:extLst>
              </p:cNvPr>
              <p:cNvSpPr txBox="1">
                <a:spLocks noChangeArrowheads="1"/>
              </p:cNvSpPr>
              <p:nvPr/>
            </p:nvSpPr>
            <p:spPr bwMode="auto">
              <a:xfrm>
                <a:off x="5244779" y="5316464"/>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Operational Alignment</a:t>
                </a:r>
              </a:p>
            </p:txBody>
          </p:sp>
          <p:sp>
            <p:nvSpPr>
              <p:cNvPr id="66" name="Text Box 41">
                <a:extLst>
                  <a:ext uri="{FF2B5EF4-FFF2-40B4-BE49-F238E27FC236}">
                    <a16:creationId xmlns:a16="http://schemas.microsoft.com/office/drawing/2014/main" id="{513CB931-22E3-447F-8FD2-36EC218412A1}"/>
                  </a:ext>
                </a:extLst>
              </p:cNvPr>
              <p:cNvSpPr txBox="1">
                <a:spLocks noChangeArrowheads="1"/>
              </p:cNvSpPr>
              <p:nvPr/>
            </p:nvSpPr>
            <p:spPr bwMode="auto">
              <a:xfrm>
                <a:off x="5244779" y="2464686"/>
                <a:ext cx="1234435" cy="365760"/>
              </a:xfrm>
              <a:prstGeom prst="rect">
                <a:avLst/>
              </a:prstGeom>
              <a:solidFill>
                <a:srgbClr val="CCECFF"/>
              </a:solidFill>
              <a:ln w="9525">
                <a:solidFill>
                  <a:srgbClr val="000000"/>
                </a:solidFill>
                <a:miter lim="800000"/>
                <a:headEnd/>
                <a:tailEnd/>
              </a:ln>
              <a:effectLst/>
            </p:spPr>
            <p:txBody>
              <a:bodyPr wrap="squar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000000"/>
                    </a:solidFill>
                    <a:effectLst/>
                    <a:uLnTx/>
                    <a:uFillTx/>
                    <a:latin typeface="Arial Narrow" pitchFamily="8" charset="0"/>
                    <a:ea typeface="+mn-ea"/>
                    <a:cs typeface="+mn-cs"/>
                  </a:rPr>
                  <a:t>Machine to Machine Exchange</a:t>
                </a:r>
              </a:p>
            </p:txBody>
          </p:sp>
        </p:grpSp>
        <p:grpSp>
          <p:nvGrpSpPr>
            <p:cNvPr id="7" name="Group 72">
              <a:extLst>
                <a:ext uri="{FF2B5EF4-FFF2-40B4-BE49-F238E27FC236}">
                  <a16:creationId xmlns:a16="http://schemas.microsoft.com/office/drawing/2014/main" id="{FD445968-909B-4EAC-84C0-062E5B38B3D2}"/>
                </a:ext>
              </a:extLst>
            </p:cNvPr>
            <p:cNvGrpSpPr/>
            <p:nvPr/>
          </p:nvGrpSpPr>
          <p:grpSpPr>
            <a:xfrm>
              <a:off x="6777888" y="1770602"/>
              <a:ext cx="1371595" cy="4167393"/>
              <a:chOff x="7602870" y="1727177"/>
              <a:chExt cx="1371595" cy="4575122"/>
            </a:xfrm>
          </p:grpSpPr>
          <p:sp>
            <p:nvSpPr>
              <p:cNvPr id="8" name="Oval 84">
                <a:extLst>
                  <a:ext uri="{FF2B5EF4-FFF2-40B4-BE49-F238E27FC236}">
                    <a16:creationId xmlns:a16="http://schemas.microsoft.com/office/drawing/2014/main" id="{EEBAC995-D6AA-46FE-9460-829B5DA71796}"/>
                  </a:ext>
                </a:extLst>
              </p:cNvPr>
              <p:cNvSpPr>
                <a:spLocks noChangeArrowheads="1"/>
              </p:cNvSpPr>
              <p:nvPr/>
            </p:nvSpPr>
            <p:spPr bwMode="auto">
              <a:xfrm>
                <a:off x="7648269" y="1727177"/>
                <a:ext cx="1267589" cy="345824"/>
              </a:xfrm>
              <a:prstGeom prst="ellipse">
                <a:avLst/>
              </a:prstGeom>
              <a:solidFill>
                <a:srgbClr val="FFFF66"/>
              </a:solidFill>
              <a:ln w="38100" cap="flat" cmpd="sng" algn="ctr">
                <a:solidFill>
                  <a:srgbClr val="FF0000"/>
                </a:solidFill>
                <a:prstDash val="solid"/>
                <a:round/>
                <a:headEnd type="none" w="med" len="med"/>
                <a:tailEnd type="none" w="med" len="med"/>
              </a:ln>
              <a:effectLst/>
            </p:spPr>
            <p:txBody>
              <a:bodyPr wrap="none" anchor="ctr">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a:ea typeface="+mn-ea"/>
                    <a:cs typeface="Arial"/>
                  </a:rPr>
                  <a:t>TECHNIQUES</a:t>
                </a:r>
              </a:p>
            </p:txBody>
          </p:sp>
          <p:grpSp>
            <p:nvGrpSpPr>
              <p:cNvPr id="9" name="Group 338">
                <a:extLst>
                  <a:ext uri="{FF2B5EF4-FFF2-40B4-BE49-F238E27FC236}">
                    <a16:creationId xmlns:a16="http://schemas.microsoft.com/office/drawing/2014/main" id="{1832D1B5-F520-4030-A008-F4692D8F8EB8}"/>
                  </a:ext>
                </a:extLst>
              </p:cNvPr>
              <p:cNvGrpSpPr/>
              <p:nvPr/>
            </p:nvGrpSpPr>
            <p:grpSpPr>
              <a:xfrm>
                <a:off x="7602870" y="2172882"/>
                <a:ext cx="1371595" cy="4129417"/>
                <a:chOff x="7755270" y="2390418"/>
                <a:chExt cx="1371595" cy="4129417"/>
              </a:xfrm>
            </p:grpSpPr>
            <p:sp>
              <p:nvSpPr>
                <p:cNvPr id="10" name="Text Box 41">
                  <a:extLst>
                    <a:ext uri="{FF2B5EF4-FFF2-40B4-BE49-F238E27FC236}">
                      <a16:creationId xmlns:a16="http://schemas.microsoft.com/office/drawing/2014/main" id="{EE79EAC3-4C91-416B-803E-AB8EC75EC9CB}"/>
                    </a:ext>
                  </a:extLst>
                </p:cNvPr>
                <p:cNvSpPr txBox="1">
                  <a:spLocks noChangeArrowheads="1"/>
                </p:cNvSpPr>
                <p:nvPr/>
              </p:nvSpPr>
              <p:spPr bwMode="auto">
                <a:xfrm>
                  <a:off x="7755270" y="258579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Conversation (any media)</a:t>
                  </a:r>
                </a:p>
              </p:txBody>
            </p:sp>
            <p:sp>
              <p:nvSpPr>
                <p:cNvPr id="11" name="Text Box 41">
                  <a:extLst>
                    <a:ext uri="{FF2B5EF4-FFF2-40B4-BE49-F238E27FC236}">
                      <a16:creationId xmlns:a16="http://schemas.microsoft.com/office/drawing/2014/main" id="{097695BD-FED6-4F32-BD5D-3367F57A800A}"/>
                    </a:ext>
                  </a:extLst>
                </p:cNvPr>
                <p:cNvSpPr txBox="1">
                  <a:spLocks noChangeArrowheads="1"/>
                </p:cNvSpPr>
                <p:nvPr/>
              </p:nvSpPr>
              <p:spPr bwMode="auto">
                <a:xfrm>
                  <a:off x="7755270" y="270432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Interactive data extract</a:t>
                  </a:r>
                </a:p>
              </p:txBody>
            </p:sp>
            <p:sp>
              <p:nvSpPr>
                <p:cNvPr id="12" name="Text Box 41">
                  <a:extLst>
                    <a:ext uri="{FF2B5EF4-FFF2-40B4-BE49-F238E27FC236}">
                      <a16:creationId xmlns:a16="http://schemas.microsoft.com/office/drawing/2014/main" id="{E9F8A01A-1691-4F70-AB7F-E36529C7960C}"/>
                    </a:ext>
                  </a:extLst>
                </p:cNvPr>
                <p:cNvSpPr txBox="1">
                  <a:spLocks noChangeArrowheads="1"/>
                </p:cNvSpPr>
                <p:nvPr/>
              </p:nvSpPr>
              <p:spPr bwMode="auto">
                <a:xfrm>
                  <a:off x="7755270" y="282286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capture form</a:t>
                  </a:r>
                </a:p>
              </p:txBody>
            </p:sp>
            <p:sp>
              <p:nvSpPr>
                <p:cNvPr id="13" name="Text Box 41">
                  <a:extLst>
                    <a:ext uri="{FF2B5EF4-FFF2-40B4-BE49-F238E27FC236}">
                      <a16:creationId xmlns:a16="http://schemas.microsoft.com/office/drawing/2014/main" id="{5D43BB96-06E8-44A9-8BDF-D15A8A2187C9}"/>
                    </a:ext>
                  </a:extLst>
                </p:cNvPr>
                <p:cNvSpPr txBox="1">
                  <a:spLocks noChangeArrowheads="1"/>
                </p:cNvSpPr>
                <p:nvPr/>
              </p:nvSpPr>
              <p:spPr bwMode="auto">
                <a:xfrm>
                  <a:off x="7755270" y="294139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Interactive data interpretation</a:t>
                  </a:r>
                </a:p>
              </p:txBody>
            </p:sp>
            <p:sp>
              <p:nvSpPr>
                <p:cNvPr id="14" name="Text Box 41">
                  <a:extLst>
                    <a:ext uri="{FF2B5EF4-FFF2-40B4-BE49-F238E27FC236}">
                      <a16:creationId xmlns:a16="http://schemas.microsoft.com/office/drawing/2014/main" id="{DCF73A7A-ABC4-4134-88E2-C47F2C39F6FA}"/>
                    </a:ext>
                  </a:extLst>
                </p:cNvPr>
                <p:cNvSpPr txBox="1">
                  <a:spLocks noChangeArrowheads="1"/>
                </p:cNvSpPr>
                <p:nvPr/>
              </p:nvSpPr>
              <p:spPr bwMode="auto">
                <a:xfrm>
                  <a:off x="7755270" y="305992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Published information</a:t>
                  </a:r>
                </a:p>
              </p:txBody>
            </p:sp>
            <p:sp>
              <p:nvSpPr>
                <p:cNvPr id="15" name="Text Box 41">
                  <a:extLst>
                    <a:ext uri="{FF2B5EF4-FFF2-40B4-BE49-F238E27FC236}">
                      <a16:creationId xmlns:a16="http://schemas.microsoft.com/office/drawing/2014/main" id="{810EBBBC-FE40-4F6C-B2FF-A3272877DACE}"/>
                    </a:ext>
                  </a:extLst>
                </p:cNvPr>
                <p:cNvSpPr txBox="1">
                  <a:spLocks noChangeArrowheads="1"/>
                </p:cNvSpPr>
                <p:nvPr/>
              </p:nvSpPr>
              <p:spPr bwMode="auto">
                <a:xfrm>
                  <a:off x="7755270" y="317846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Transaction exchange</a:t>
                  </a:r>
                </a:p>
              </p:txBody>
            </p:sp>
            <p:sp>
              <p:nvSpPr>
                <p:cNvPr id="16" name="Text Box 41">
                  <a:extLst>
                    <a:ext uri="{FF2B5EF4-FFF2-40B4-BE49-F238E27FC236}">
                      <a16:creationId xmlns:a16="http://schemas.microsoft.com/office/drawing/2014/main" id="{AAE12670-0E00-4E23-B78F-E5036FA32E4F}"/>
                    </a:ext>
                  </a:extLst>
                </p:cNvPr>
                <p:cNvSpPr txBox="1">
                  <a:spLocks noChangeArrowheads="1"/>
                </p:cNvSpPr>
                <p:nvPr/>
              </p:nvSpPr>
              <p:spPr bwMode="auto">
                <a:xfrm>
                  <a:off x="7755270" y="329699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File transfer</a:t>
                  </a:r>
                </a:p>
              </p:txBody>
            </p:sp>
            <p:sp>
              <p:nvSpPr>
                <p:cNvPr id="17" name="Text Box 41">
                  <a:extLst>
                    <a:ext uri="{FF2B5EF4-FFF2-40B4-BE49-F238E27FC236}">
                      <a16:creationId xmlns:a16="http://schemas.microsoft.com/office/drawing/2014/main" id="{266CF581-050C-4EAD-849A-EE17E438B335}"/>
                    </a:ext>
                  </a:extLst>
                </p:cNvPr>
                <p:cNvSpPr txBox="1">
                  <a:spLocks noChangeArrowheads="1"/>
                </p:cNvSpPr>
                <p:nvPr/>
              </p:nvSpPr>
              <p:spPr bwMode="auto">
                <a:xfrm>
                  <a:off x="7755270" y="362959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Information items</a:t>
                  </a:r>
                </a:p>
              </p:txBody>
            </p:sp>
            <p:sp>
              <p:nvSpPr>
                <p:cNvPr id="18" name="Text Box 41">
                  <a:extLst>
                    <a:ext uri="{FF2B5EF4-FFF2-40B4-BE49-F238E27FC236}">
                      <a16:creationId xmlns:a16="http://schemas.microsoft.com/office/drawing/2014/main" id="{A3EFC40C-8A09-4552-844C-4F210D8B748F}"/>
                    </a:ext>
                  </a:extLst>
                </p:cNvPr>
                <p:cNvSpPr txBox="1">
                  <a:spLocks noChangeArrowheads="1"/>
                </p:cNvSpPr>
                <p:nvPr/>
              </p:nvSpPr>
              <p:spPr bwMode="auto">
                <a:xfrm>
                  <a:off x="7755270" y="374813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elements</a:t>
                  </a:r>
                </a:p>
              </p:txBody>
            </p:sp>
            <p:sp>
              <p:nvSpPr>
                <p:cNvPr id="19" name="Text Box 41">
                  <a:extLst>
                    <a:ext uri="{FF2B5EF4-FFF2-40B4-BE49-F238E27FC236}">
                      <a16:creationId xmlns:a16="http://schemas.microsoft.com/office/drawing/2014/main" id="{AFB6416C-A801-47B0-BAB8-5E2ADFA10ABE}"/>
                    </a:ext>
                  </a:extLst>
                </p:cNvPr>
                <p:cNvSpPr txBox="1">
                  <a:spLocks noChangeArrowheads="1"/>
                </p:cNvSpPr>
                <p:nvPr/>
              </p:nvSpPr>
              <p:spPr bwMode="auto">
                <a:xfrm>
                  <a:off x="7755270" y="386666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Information form</a:t>
                  </a:r>
                </a:p>
              </p:txBody>
            </p:sp>
            <p:sp>
              <p:nvSpPr>
                <p:cNvPr id="20" name="Text Box 41">
                  <a:extLst>
                    <a:ext uri="{FF2B5EF4-FFF2-40B4-BE49-F238E27FC236}">
                      <a16:creationId xmlns:a16="http://schemas.microsoft.com/office/drawing/2014/main" id="{0777DE31-AB2A-481F-95EF-012E23373A1C}"/>
                    </a:ext>
                  </a:extLst>
                </p:cNvPr>
                <p:cNvSpPr txBox="1">
                  <a:spLocks noChangeArrowheads="1"/>
                </p:cNvSpPr>
                <p:nvPr/>
              </p:nvSpPr>
              <p:spPr bwMode="auto">
                <a:xfrm>
                  <a:off x="7755270" y="398519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record</a:t>
                  </a:r>
                </a:p>
              </p:txBody>
            </p:sp>
            <p:sp>
              <p:nvSpPr>
                <p:cNvPr id="21" name="Text Box 41">
                  <a:extLst>
                    <a:ext uri="{FF2B5EF4-FFF2-40B4-BE49-F238E27FC236}">
                      <a16:creationId xmlns:a16="http://schemas.microsoft.com/office/drawing/2014/main" id="{C49234FA-834F-4470-9CE4-0D50018DD8C1}"/>
                    </a:ext>
                  </a:extLst>
                </p:cNvPr>
                <p:cNvSpPr txBox="1">
                  <a:spLocks noChangeArrowheads="1"/>
                </p:cNvSpPr>
                <p:nvPr/>
              </p:nvSpPr>
              <p:spPr bwMode="auto">
                <a:xfrm>
                  <a:off x="7755270" y="410373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Narrative log (any media)</a:t>
                  </a:r>
                </a:p>
              </p:txBody>
            </p:sp>
            <p:sp>
              <p:nvSpPr>
                <p:cNvPr id="22" name="Text Box 41">
                  <a:extLst>
                    <a:ext uri="{FF2B5EF4-FFF2-40B4-BE49-F238E27FC236}">
                      <a16:creationId xmlns:a16="http://schemas.microsoft.com/office/drawing/2014/main" id="{CA1A19B7-DC7C-4F13-ADFB-1C2578537C06}"/>
                    </a:ext>
                  </a:extLst>
                </p:cNvPr>
                <p:cNvSpPr txBox="1">
                  <a:spLocks noChangeArrowheads="1"/>
                </p:cNvSpPr>
                <p:nvPr/>
              </p:nvSpPr>
              <p:spPr bwMode="auto">
                <a:xfrm>
                  <a:off x="7755270" y="422226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Recording (any media)</a:t>
                  </a:r>
                </a:p>
              </p:txBody>
            </p:sp>
            <p:sp>
              <p:nvSpPr>
                <p:cNvPr id="23" name="Text Box 41">
                  <a:extLst>
                    <a:ext uri="{FF2B5EF4-FFF2-40B4-BE49-F238E27FC236}">
                      <a16:creationId xmlns:a16="http://schemas.microsoft.com/office/drawing/2014/main" id="{17719E87-6911-49A8-BCD2-38F459F5AFDE}"/>
                    </a:ext>
                  </a:extLst>
                </p:cNvPr>
                <p:cNvSpPr txBox="1">
                  <a:spLocks noChangeArrowheads="1"/>
                </p:cNvSpPr>
                <p:nvPr/>
              </p:nvSpPr>
              <p:spPr bwMode="auto">
                <a:xfrm>
                  <a:off x="7755270" y="434079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Analysis</a:t>
                  </a:r>
                </a:p>
              </p:txBody>
            </p:sp>
            <p:sp>
              <p:nvSpPr>
                <p:cNvPr id="24" name="Text Box 41">
                  <a:extLst>
                    <a:ext uri="{FF2B5EF4-FFF2-40B4-BE49-F238E27FC236}">
                      <a16:creationId xmlns:a16="http://schemas.microsoft.com/office/drawing/2014/main" id="{6F113404-15D6-486D-93F5-1AEC7348A8D3}"/>
                    </a:ext>
                  </a:extLst>
                </p:cNvPr>
                <p:cNvSpPr txBox="1">
                  <a:spLocks noChangeArrowheads="1"/>
                </p:cNvSpPr>
                <p:nvPr/>
              </p:nvSpPr>
              <p:spPr bwMode="auto">
                <a:xfrm>
                  <a:off x="7755270" y="467340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User Interface</a:t>
                  </a:r>
                </a:p>
              </p:txBody>
            </p:sp>
            <p:sp>
              <p:nvSpPr>
                <p:cNvPr id="25" name="Text Box 41">
                  <a:extLst>
                    <a:ext uri="{FF2B5EF4-FFF2-40B4-BE49-F238E27FC236}">
                      <a16:creationId xmlns:a16="http://schemas.microsoft.com/office/drawing/2014/main" id="{B6A41739-E326-4457-BC33-556542F1F05E}"/>
                    </a:ext>
                  </a:extLst>
                </p:cNvPr>
                <p:cNvSpPr txBox="1">
                  <a:spLocks noChangeArrowheads="1"/>
                </p:cNvSpPr>
                <p:nvPr/>
              </p:nvSpPr>
              <p:spPr bwMode="auto">
                <a:xfrm>
                  <a:off x="7755270" y="4791934"/>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Data exchange interface</a:t>
                  </a:r>
                </a:p>
              </p:txBody>
            </p:sp>
            <p:sp>
              <p:nvSpPr>
                <p:cNvPr id="26" name="Text Box 41">
                  <a:extLst>
                    <a:ext uri="{FF2B5EF4-FFF2-40B4-BE49-F238E27FC236}">
                      <a16:creationId xmlns:a16="http://schemas.microsoft.com/office/drawing/2014/main" id="{2550AF98-02FF-4A84-A9B6-FF981EC644DA}"/>
                    </a:ext>
                  </a:extLst>
                </p:cNvPr>
                <p:cNvSpPr txBox="1">
                  <a:spLocks noChangeArrowheads="1"/>
                </p:cNvSpPr>
                <p:nvPr/>
              </p:nvSpPr>
              <p:spPr bwMode="auto">
                <a:xfrm>
                  <a:off x="7755270" y="4910467"/>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Session management</a:t>
                  </a:r>
                </a:p>
              </p:txBody>
            </p:sp>
            <p:sp>
              <p:nvSpPr>
                <p:cNvPr id="27" name="Text Box 41">
                  <a:extLst>
                    <a:ext uri="{FF2B5EF4-FFF2-40B4-BE49-F238E27FC236}">
                      <a16:creationId xmlns:a16="http://schemas.microsoft.com/office/drawing/2014/main" id="{B978A4F7-ED89-4C69-9AB8-26CE3A7953DC}"/>
                    </a:ext>
                  </a:extLst>
                </p:cNvPr>
                <p:cNvSpPr txBox="1">
                  <a:spLocks noChangeArrowheads="1"/>
                </p:cNvSpPr>
                <p:nvPr/>
              </p:nvSpPr>
              <p:spPr bwMode="auto">
                <a:xfrm>
                  <a:off x="7755270" y="5029000"/>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Service directory</a:t>
                  </a:r>
                </a:p>
              </p:txBody>
            </p:sp>
            <p:sp>
              <p:nvSpPr>
                <p:cNvPr id="28" name="Text Box 41">
                  <a:extLst>
                    <a:ext uri="{FF2B5EF4-FFF2-40B4-BE49-F238E27FC236}">
                      <a16:creationId xmlns:a16="http://schemas.microsoft.com/office/drawing/2014/main" id="{8FFD5BD7-FA90-40EB-8D4D-CE279B4431D0}"/>
                    </a:ext>
                  </a:extLst>
                </p:cNvPr>
                <p:cNvSpPr txBox="1">
                  <a:spLocks noChangeArrowheads="1"/>
                </p:cNvSpPr>
                <p:nvPr/>
              </p:nvSpPr>
              <p:spPr bwMode="auto">
                <a:xfrm>
                  <a:off x="7755270" y="514753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Service exchange</a:t>
                  </a:r>
                </a:p>
              </p:txBody>
            </p:sp>
            <p:sp>
              <p:nvSpPr>
                <p:cNvPr id="29" name="Text Box 41">
                  <a:extLst>
                    <a:ext uri="{FF2B5EF4-FFF2-40B4-BE49-F238E27FC236}">
                      <a16:creationId xmlns:a16="http://schemas.microsoft.com/office/drawing/2014/main" id="{2FA88631-2551-4AD4-A697-B67D90A901F9}"/>
                    </a:ext>
                  </a:extLst>
                </p:cNvPr>
                <p:cNvSpPr txBox="1">
                  <a:spLocks noChangeArrowheads="1"/>
                </p:cNvSpPr>
                <p:nvPr/>
              </p:nvSpPr>
              <p:spPr bwMode="auto">
                <a:xfrm>
                  <a:off x="7755270" y="5266066"/>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Encapsulation</a:t>
                  </a:r>
                </a:p>
              </p:txBody>
            </p:sp>
            <p:sp>
              <p:nvSpPr>
                <p:cNvPr id="30" name="Text Box 41">
                  <a:extLst>
                    <a:ext uri="{FF2B5EF4-FFF2-40B4-BE49-F238E27FC236}">
                      <a16:creationId xmlns:a16="http://schemas.microsoft.com/office/drawing/2014/main" id="{D1A2ECC0-3D2A-4C4B-AD3A-87EFEB1A2A83}"/>
                    </a:ext>
                  </a:extLst>
                </p:cNvPr>
                <p:cNvSpPr txBox="1">
                  <a:spLocks noChangeArrowheads="1"/>
                </p:cNvSpPr>
                <p:nvPr/>
              </p:nvSpPr>
              <p:spPr bwMode="auto">
                <a:xfrm>
                  <a:off x="7755270" y="5384601"/>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Security assurance</a:t>
                  </a:r>
                </a:p>
              </p:txBody>
            </p:sp>
            <p:sp>
              <p:nvSpPr>
                <p:cNvPr id="31" name="Text Box 41">
                  <a:extLst>
                    <a:ext uri="{FF2B5EF4-FFF2-40B4-BE49-F238E27FC236}">
                      <a16:creationId xmlns:a16="http://schemas.microsoft.com/office/drawing/2014/main" id="{1A00036D-3EDC-450E-A948-2FBDB959DB5E}"/>
                    </a:ext>
                  </a:extLst>
                </p:cNvPr>
                <p:cNvSpPr txBox="1">
                  <a:spLocks noChangeArrowheads="1"/>
                </p:cNvSpPr>
                <p:nvPr/>
              </p:nvSpPr>
              <p:spPr bwMode="auto">
                <a:xfrm>
                  <a:off x="7755270" y="571720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Base level CIA</a:t>
                  </a:r>
                </a:p>
              </p:txBody>
            </p:sp>
            <p:sp>
              <p:nvSpPr>
                <p:cNvPr id="32" name="Text Box 41">
                  <a:extLst>
                    <a:ext uri="{FF2B5EF4-FFF2-40B4-BE49-F238E27FC236}">
                      <a16:creationId xmlns:a16="http://schemas.microsoft.com/office/drawing/2014/main" id="{482F5693-F3E4-42D7-9E6C-33F903E6D02D}"/>
                    </a:ext>
                  </a:extLst>
                </p:cNvPr>
                <p:cNvSpPr txBox="1">
                  <a:spLocks noChangeArrowheads="1"/>
                </p:cNvSpPr>
                <p:nvPr/>
              </p:nvSpPr>
              <p:spPr bwMode="auto">
                <a:xfrm>
                  <a:off x="7755270" y="5835736"/>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Base level auditability</a:t>
                  </a:r>
                </a:p>
              </p:txBody>
            </p:sp>
            <p:sp>
              <p:nvSpPr>
                <p:cNvPr id="33" name="Text Box 41">
                  <a:extLst>
                    <a:ext uri="{FF2B5EF4-FFF2-40B4-BE49-F238E27FC236}">
                      <a16:creationId xmlns:a16="http://schemas.microsoft.com/office/drawing/2014/main" id="{BB456E51-C672-4118-8E82-95BD981DA38B}"/>
                    </a:ext>
                  </a:extLst>
                </p:cNvPr>
                <p:cNvSpPr txBox="1">
                  <a:spLocks noChangeArrowheads="1"/>
                </p:cNvSpPr>
                <p:nvPr/>
              </p:nvSpPr>
              <p:spPr bwMode="auto">
                <a:xfrm>
                  <a:off x="7755270" y="6191335"/>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Authentic/authorized</a:t>
                  </a:r>
                </a:p>
              </p:txBody>
            </p:sp>
            <p:sp>
              <p:nvSpPr>
                <p:cNvPr id="34" name="Text Box 41">
                  <a:extLst>
                    <a:ext uri="{FF2B5EF4-FFF2-40B4-BE49-F238E27FC236}">
                      <a16:creationId xmlns:a16="http://schemas.microsoft.com/office/drawing/2014/main" id="{5FDA8536-48BB-4823-9EAF-F9669A0D0B86}"/>
                    </a:ext>
                  </a:extLst>
                </p:cNvPr>
                <p:cNvSpPr txBox="1">
                  <a:spLocks noChangeArrowheads="1"/>
                </p:cNvSpPr>
                <p:nvPr/>
              </p:nvSpPr>
              <p:spPr bwMode="auto">
                <a:xfrm>
                  <a:off x="7755270" y="6309868"/>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Appropriate</a:t>
                  </a:r>
                </a:p>
              </p:txBody>
            </p:sp>
            <p:sp>
              <p:nvSpPr>
                <p:cNvPr id="35" name="Text Box 41">
                  <a:extLst>
                    <a:ext uri="{FF2B5EF4-FFF2-40B4-BE49-F238E27FC236}">
                      <a16:creationId xmlns:a16="http://schemas.microsoft.com/office/drawing/2014/main" id="{DA5A2D93-6B8E-494B-8482-FC73C698F98B}"/>
                    </a:ext>
                  </a:extLst>
                </p:cNvPr>
                <p:cNvSpPr txBox="1">
                  <a:spLocks noChangeArrowheads="1"/>
                </p:cNvSpPr>
                <p:nvPr/>
              </p:nvSpPr>
              <p:spPr bwMode="auto">
                <a:xfrm>
                  <a:off x="7755270" y="6428403"/>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Aligned/qualified/coordinated</a:t>
                  </a:r>
                </a:p>
              </p:txBody>
            </p:sp>
            <p:sp>
              <p:nvSpPr>
                <p:cNvPr id="36" name="Text Box 41">
                  <a:extLst>
                    <a:ext uri="{FF2B5EF4-FFF2-40B4-BE49-F238E27FC236}">
                      <a16:creationId xmlns:a16="http://schemas.microsoft.com/office/drawing/2014/main" id="{7A088D80-ADBA-4A81-BEAC-60C678FCE69B}"/>
                    </a:ext>
                  </a:extLst>
                </p:cNvPr>
                <p:cNvSpPr txBox="1">
                  <a:spLocks noChangeArrowheads="1"/>
                </p:cNvSpPr>
                <p:nvPr/>
              </p:nvSpPr>
              <p:spPr bwMode="auto">
                <a:xfrm>
                  <a:off x="7755270" y="5954269"/>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Enhanced CIA</a:t>
                  </a:r>
                </a:p>
              </p:txBody>
            </p:sp>
            <p:sp>
              <p:nvSpPr>
                <p:cNvPr id="37" name="Text Box 41">
                  <a:extLst>
                    <a:ext uri="{FF2B5EF4-FFF2-40B4-BE49-F238E27FC236}">
                      <a16:creationId xmlns:a16="http://schemas.microsoft.com/office/drawing/2014/main" id="{2CD59D9E-5740-4678-8A61-C9012B1599B5}"/>
                    </a:ext>
                  </a:extLst>
                </p:cNvPr>
                <p:cNvSpPr txBox="1">
                  <a:spLocks noChangeArrowheads="1"/>
                </p:cNvSpPr>
                <p:nvPr/>
              </p:nvSpPr>
              <p:spPr bwMode="auto">
                <a:xfrm>
                  <a:off x="7755270" y="6072802"/>
                  <a:ext cx="1371595" cy="91432"/>
                </a:xfrm>
                <a:prstGeom prst="rect">
                  <a:avLst/>
                </a:prstGeom>
                <a:solidFill>
                  <a:srgbClr val="FFFDEE"/>
                </a:solidFill>
                <a:ln w="9525">
                  <a:solidFill>
                    <a:srgbClr val="000000"/>
                  </a:solidFill>
                  <a:miter lim="800000"/>
                  <a:headEnd/>
                  <a:tailEnd/>
                </a:ln>
                <a:effectLst/>
              </p:spPr>
              <p:txBody>
                <a:bodyPr wrap="none" lIns="91482" tIns="0" rIns="0" bIns="9148"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a:ea typeface="+mn-ea"/>
                      <a:cs typeface="Arial"/>
                    </a:rPr>
                    <a:t>Enhanced auditability</a:t>
                  </a:r>
                </a:p>
              </p:txBody>
            </p:sp>
            <p:sp>
              <p:nvSpPr>
                <p:cNvPr id="38" name="Text Box 41">
                  <a:extLst>
                    <a:ext uri="{FF2B5EF4-FFF2-40B4-BE49-F238E27FC236}">
                      <a16:creationId xmlns:a16="http://schemas.microsoft.com/office/drawing/2014/main" id="{84B206BF-1156-4A4D-997E-91E2B964B975}"/>
                    </a:ext>
                  </a:extLst>
                </p:cNvPr>
                <p:cNvSpPr txBox="1">
                  <a:spLocks noChangeArrowheads="1"/>
                </p:cNvSpPr>
                <p:nvPr/>
              </p:nvSpPr>
              <p:spPr bwMode="auto">
                <a:xfrm>
                  <a:off x="7755270" y="2390418"/>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Exchange Type</a:t>
                  </a:r>
                </a:p>
              </p:txBody>
            </p:sp>
            <p:sp>
              <p:nvSpPr>
                <p:cNvPr id="39" name="Text Box 41">
                  <a:extLst>
                    <a:ext uri="{FF2B5EF4-FFF2-40B4-BE49-F238E27FC236}">
                      <a16:creationId xmlns:a16="http://schemas.microsoft.com/office/drawing/2014/main" id="{08B9A677-7761-4522-A445-11E7FA50AF31}"/>
                    </a:ext>
                  </a:extLst>
                </p:cNvPr>
                <p:cNvSpPr txBox="1">
                  <a:spLocks noChangeArrowheads="1"/>
                </p:cNvSpPr>
                <p:nvPr/>
              </p:nvSpPr>
              <p:spPr bwMode="auto">
                <a:xfrm>
                  <a:off x="7755270" y="3434380"/>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Information Type</a:t>
                  </a:r>
                </a:p>
              </p:txBody>
            </p:sp>
            <p:sp>
              <p:nvSpPr>
                <p:cNvPr id="40" name="Text Box 41">
                  <a:extLst>
                    <a:ext uri="{FF2B5EF4-FFF2-40B4-BE49-F238E27FC236}">
                      <a16:creationId xmlns:a16="http://schemas.microsoft.com/office/drawing/2014/main" id="{F14D7734-544E-4ADB-97E4-598276B19154}"/>
                    </a:ext>
                  </a:extLst>
                </p:cNvPr>
                <p:cNvSpPr txBox="1">
                  <a:spLocks noChangeArrowheads="1"/>
                </p:cNvSpPr>
                <p:nvPr/>
              </p:nvSpPr>
              <p:spPr bwMode="auto">
                <a:xfrm>
                  <a:off x="7755270" y="4478342"/>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Technical Environment</a:t>
                  </a:r>
                </a:p>
              </p:txBody>
            </p:sp>
            <p:sp>
              <p:nvSpPr>
                <p:cNvPr id="41" name="Text Box 41">
                  <a:extLst>
                    <a:ext uri="{FF2B5EF4-FFF2-40B4-BE49-F238E27FC236}">
                      <a16:creationId xmlns:a16="http://schemas.microsoft.com/office/drawing/2014/main" id="{4955F15E-FFAA-4046-966A-5E6389A0965C}"/>
                    </a:ext>
                  </a:extLst>
                </p:cNvPr>
                <p:cNvSpPr txBox="1">
                  <a:spLocks noChangeArrowheads="1"/>
                </p:cNvSpPr>
                <p:nvPr/>
              </p:nvSpPr>
              <p:spPr bwMode="auto">
                <a:xfrm>
                  <a:off x="7755270" y="5522304"/>
                  <a:ext cx="1371595" cy="155443"/>
                </a:xfrm>
                <a:prstGeom prst="rect">
                  <a:avLst/>
                </a:prstGeom>
                <a:solidFill>
                  <a:srgbClr val="000090"/>
                </a:solidFill>
                <a:ln w="9525">
                  <a:solidFill>
                    <a:srgbClr val="000000"/>
                  </a:solidFill>
                  <a:miter lim="800000"/>
                  <a:headEnd/>
                  <a:tailEnd/>
                </a:ln>
                <a:effectLst/>
              </p:spPr>
              <p:txBody>
                <a:bodyPr wrap="none" lIns="0" tIns="0" rIns="0" bIns="0" anchor="ctr" anchorCtr="0">
                  <a:prstTxWarp prst="textNoShape">
                    <a:avLst/>
                  </a:prstTxWarp>
                </a:bodyP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Service Assurance</a:t>
                  </a:r>
                </a:p>
              </p:txBody>
            </p:sp>
          </p:grpSp>
        </p:grpSp>
      </p:grpSp>
      <p:sp>
        <p:nvSpPr>
          <p:cNvPr id="67" name="Round Same Side Corner Rectangle 66">
            <a:extLst>
              <a:ext uri="{FF2B5EF4-FFF2-40B4-BE49-F238E27FC236}">
                <a16:creationId xmlns:a16="http://schemas.microsoft.com/office/drawing/2014/main" id="{B9AA77A2-02F2-674C-A1CE-BEA23C8357DD}"/>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8" name="Graphic 67" descr="Research">
            <a:extLst>
              <a:ext uri="{FF2B5EF4-FFF2-40B4-BE49-F238E27FC236}">
                <a16:creationId xmlns:a16="http://schemas.microsoft.com/office/drawing/2014/main" id="{FD67807B-D87C-2647-B0FC-F5EFAF1FD77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421538078"/>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gebouw, muur, zitten, metaalgoed&#10;&#10;Automatisch gegenereerde beschrijving">
            <a:extLst>
              <a:ext uri="{FF2B5EF4-FFF2-40B4-BE49-F238E27FC236}">
                <a16:creationId xmlns:a16="http://schemas.microsoft.com/office/drawing/2014/main" id="{EF257C98-3ED0-4EA0-94BC-841E2C8178A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7" cy="6526931"/>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dirty="0"/>
              <a:t>7</a:t>
            </a:r>
            <a:r>
              <a:rPr lang="en-US" noProof="0" dirty="0"/>
              <a:t>.7 Service-based access</a:t>
            </a:r>
          </a:p>
        </p:txBody>
      </p:sp>
      <p:pic>
        <p:nvPicPr>
          <p:cNvPr id="6" name="Picture 7">
            <a:extLst>
              <a:ext uri="{FF2B5EF4-FFF2-40B4-BE49-F238E27FC236}">
                <a16:creationId xmlns:a16="http://schemas.microsoft.com/office/drawing/2014/main" id="{2FCDAD9B-8756-4A25-8907-BC14BD10993E}"/>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3D4C2F60-0456-483E-9E04-9FA6F7E029F4}"/>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5.8</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20931011"/>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4461647-C2CA-49DC-B62B-98B3D5E3C026}"/>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4" name="Group 88">
            <a:extLst>
              <a:ext uri="{FF2B5EF4-FFF2-40B4-BE49-F238E27FC236}">
                <a16:creationId xmlns:a16="http://schemas.microsoft.com/office/drawing/2014/main" id="{C16A3759-7FDB-44E6-A443-77A6B4A0D352}"/>
              </a:ext>
            </a:extLst>
          </p:cNvPr>
          <p:cNvGrpSpPr>
            <a:grpSpLocks noChangeAspect="1"/>
          </p:cNvGrpSpPr>
          <p:nvPr/>
        </p:nvGrpSpPr>
        <p:grpSpPr>
          <a:xfrm>
            <a:off x="888798" y="588040"/>
            <a:ext cx="10608595" cy="5866884"/>
            <a:chOff x="97294" y="1222283"/>
            <a:chExt cx="8932663" cy="5172623"/>
          </a:xfrm>
          <a:effectLst>
            <a:outerShdw blurRad="38100" dist="25400" dir="2700000">
              <a:srgbClr val="000000">
                <a:alpha val="72000"/>
              </a:srgbClr>
            </a:outerShdw>
          </a:effectLst>
        </p:grpSpPr>
        <p:grpSp>
          <p:nvGrpSpPr>
            <p:cNvPr id="5" name="Group 69">
              <a:extLst>
                <a:ext uri="{FF2B5EF4-FFF2-40B4-BE49-F238E27FC236}">
                  <a16:creationId xmlns:a16="http://schemas.microsoft.com/office/drawing/2014/main" id="{D9C1A010-29DA-417B-81E7-9F4579EF845C}"/>
                </a:ext>
              </a:extLst>
            </p:cNvPr>
            <p:cNvGrpSpPr/>
            <p:nvPr/>
          </p:nvGrpSpPr>
          <p:grpSpPr>
            <a:xfrm>
              <a:off x="1402410" y="1669669"/>
              <a:ext cx="7622371" cy="240979"/>
              <a:chOff x="1402410" y="1959411"/>
              <a:chExt cx="7622371" cy="240979"/>
            </a:xfrm>
          </p:grpSpPr>
          <p:sp>
            <p:nvSpPr>
              <p:cNvPr id="61" name="Rectangle 66">
                <a:extLst>
                  <a:ext uri="{FF2B5EF4-FFF2-40B4-BE49-F238E27FC236}">
                    <a16:creationId xmlns:a16="http://schemas.microsoft.com/office/drawing/2014/main" id="{CA410738-9491-4A73-9B13-8F72F603E6CA}"/>
                  </a:ext>
                </a:extLst>
              </p:cNvPr>
              <p:cNvSpPr/>
              <p:nvPr/>
            </p:nvSpPr>
            <p:spPr bwMode="gray">
              <a:xfrm>
                <a:off x="1402410" y="1959411"/>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Initiate</a:t>
                </a:r>
              </a:p>
            </p:txBody>
          </p:sp>
          <p:sp>
            <p:nvSpPr>
              <p:cNvPr id="62" name="Rectangle 67">
                <a:extLst>
                  <a:ext uri="{FF2B5EF4-FFF2-40B4-BE49-F238E27FC236}">
                    <a16:creationId xmlns:a16="http://schemas.microsoft.com/office/drawing/2014/main" id="{7896BB26-29F0-41DB-90BD-33D3FD039510}"/>
                  </a:ext>
                </a:extLst>
              </p:cNvPr>
              <p:cNvSpPr/>
              <p:nvPr/>
            </p:nvSpPr>
            <p:spPr bwMode="gray">
              <a:xfrm>
                <a:off x="2203211" y="1959411"/>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Begin an action including any required initialization tasks</a:t>
                </a:r>
              </a:p>
            </p:txBody>
          </p:sp>
          <p:sp>
            <p:nvSpPr>
              <p:cNvPr id="63" name="Rectangle 68">
                <a:extLst>
                  <a:ext uri="{FF2B5EF4-FFF2-40B4-BE49-F238E27FC236}">
                    <a16:creationId xmlns:a16="http://schemas.microsoft.com/office/drawing/2014/main" id="{BFC09D17-F714-472E-A14C-4B9F634877FD}"/>
                  </a:ext>
                </a:extLst>
              </p:cNvPr>
              <p:cNvSpPr/>
              <p:nvPr/>
            </p:nvSpPr>
            <p:spPr bwMode="gray">
              <a:xfrm>
                <a:off x="5398352" y="1959411"/>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payment transaction is initiated</a:t>
                </a:r>
              </a:p>
            </p:txBody>
          </p:sp>
        </p:grpSp>
        <p:grpSp>
          <p:nvGrpSpPr>
            <p:cNvPr id="6" name="Group 68">
              <a:extLst>
                <a:ext uri="{FF2B5EF4-FFF2-40B4-BE49-F238E27FC236}">
                  <a16:creationId xmlns:a16="http://schemas.microsoft.com/office/drawing/2014/main" id="{60022400-9A43-4863-AA17-3753504BEE7D}"/>
                </a:ext>
              </a:extLst>
            </p:cNvPr>
            <p:cNvGrpSpPr/>
            <p:nvPr/>
          </p:nvGrpSpPr>
          <p:grpSpPr>
            <a:xfrm>
              <a:off x="1402410" y="2538896"/>
              <a:ext cx="7622371" cy="240979"/>
              <a:chOff x="1402410" y="2858427"/>
              <a:chExt cx="7622371" cy="240979"/>
            </a:xfrm>
          </p:grpSpPr>
          <p:sp>
            <p:nvSpPr>
              <p:cNvPr id="58" name="Rectangle 63">
                <a:extLst>
                  <a:ext uri="{FF2B5EF4-FFF2-40B4-BE49-F238E27FC236}">
                    <a16:creationId xmlns:a16="http://schemas.microsoft.com/office/drawing/2014/main" id="{8985F5AA-FEC5-4B14-A9E8-DCD25B9F563E}"/>
                  </a:ext>
                </a:extLst>
              </p:cNvPr>
              <p:cNvSpPr/>
              <p:nvPr/>
            </p:nvSpPr>
            <p:spPr bwMode="gray">
              <a:xfrm>
                <a:off x="1402410" y="2858427"/>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Configure</a:t>
                </a:r>
              </a:p>
            </p:txBody>
          </p:sp>
          <p:sp>
            <p:nvSpPr>
              <p:cNvPr id="59" name="Rectangle 64">
                <a:extLst>
                  <a:ext uri="{FF2B5EF4-FFF2-40B4-BE49-F238E27FC236}">
                    <a16:creationId xmlns:a16="http://schemas.microsoft.com/office/drawing/2014/main" id="{442E3D8F-1136-4F4E-B745-B6164A2B5091}"/>
                  </a:ext>
                </a:extLst>
              </p:cNvPr>
              <p:cNvSpPr/>
              <p:nvPr/>
            </p:nvSpPr>
            <p:spPr bwMode="gray">
              <a:xfrm>
                <a:off x="2203211" y="2858427"/>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Change the operating parameters for an ongoing service/capability</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60" name="Rectangle 65">
                <a:extLst>
                  <a:ext uri="{FF2B5EF4-FFF2-40B4-BE49-F238E27FC236}">
                    <a16:creationId xmlns:a16="http://schemas.microsoft.com/office/drawing/2014/main" id="{0B8AE5CC-A624-4300-827D-D89C269F7106}"/>
                  </a:ext>
                </a:extLst>
              </p:cNvPr>
              <p:cNvSpPr/>
              <p:nvPr/>
            </p:nvSpPr>
            <p:spPr bwMode="gray">
              <a:xfrm>
                <a:off x="5398352" y="2858427"/>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The on-line ATM's in the network are changed to take machines out of service</a:t>
                </a:r>
              </a:p>
            </p:txBody>
          </p:sp>
        </p:grpSp>
        <p:sp>
          <p:nvSpPr>
            <p:cNvPr id="7" name="Rectangle 11">
              <a:extLst>
                <a:ext uri="{FF2B5EF4-FFF2-40B4-BE49-F238E27FC236}">
                  <a16:creationId xmlns:a16="http://schemas.microsoft.com/office/drawing/2014/main" id="{AC7874B0-5800-496C-95E4-418EB3752042}"/>
                </a:ext>
              </a:extLst>
            </p:cNvPr>
            <p:cNvSpPr/>
            <p:nvPr/>
          </p:nvSpPr>
          <p:spPr bwMode="gray">
            <a:xfrm>
              <a:off x="1402410" y="2249153"/>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Activate</a:t>
              </a:r>
            </a:p>
          </p:txBody>
        </p:sp>
        <p:sp>
          <p:nvSpPr>
            <p:cNvPr id="8" name="Rectangle 12">
              <a:extLst>
                <a:ext uri="{FF2B5EF4-FFF2-40B4-BE49-F238E27FC236}">
                  <a16:creationId xmlns:a16="http://schemas.microsoft.com/office/drawing/2014/main" id="{7D8F596A-1E51-4B67-B5CB-15991B5A88C0}"/>
                </a:ext>
              </a:extLst>
            </p:cNvPr>
            <p:cNvSpPr/>
            <p:nvPr/>
          </p:nvSpPr>
          <p:spPr bwMode="gray">
            <a:xfrm>
              <a:off x="1402410" y="2858426"/>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Update</a:t>
              </a:r>
            </a:p>
          </p:txBody>
        </p:sp>
        <p:sp>
          <p:nvSpPr>
            <p:cNvPr id="9" name="Rectangle 14">
              <a:extLst>
                <a:ext uri="{FF2B5EF4-FFF2-40B4-BE49-F238E27FC236}">
                  <a16:creationId xmlns:a16="http://schemas.microsoft.com/office/drawing/2014/main" id="{DA748534-A063-49F6-91CA-C7D89190CFF3}"/>
                </a:ext>
              </a:extLst>
            </p:cNvPr>
            <p:cNvSpPr/>
            <p:nvPr/>
          </p:nvSpPr>
          <p:spPr bwMode="gray">
            <a:xfrm>
              <a:off x="1402410" y="4017397"/>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Evaluate</a:t>
              </a:r>
            </a:p>
          </p:txBody>
        </p:sp>
        <p:sp>
          <p:nvSpPr>
            <p:cNvPr id="10" name="Rectangle 15">
              <a:extLst>
                <a:ext uri="{FF2B5EF4-FFF2-40B4-BE49-F238E27FC236}">
                  <a16:creationId xmlns:a16="http://schemas.microsoft.com/office/drawing/2014/main" id="{AA8DFAEA-D172-4263-9D0D-F4F2C1724EBF}"/>
                </a:ext>
              </a:extLst>
            </p:cNvPr>
            <p:cNvSpPr/>
            <p:nvPr/>
          </p:nvSpPr>
          <p:spPr bwMode="gray">
            <a:xfrm>
              <a:off x="1402410" y="4307139"/>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Provide</a:t>
              </a:r>
            </a:p>
          </p:txBody>
        </p:sp>
        <p:sp>
          <p:nvSpPr>
            <p:cNvPr id="11" name="Rectangle 16">
              <a:extLst>
                <a:ext uri="{FF2B5EF4-FFF2-40B4-BE49-F238E27FC236}">
                  <a16:creationId xmlns:a16="http://schemas.microsoft.com/office/drawing/2014/main" id="{D7321FC9-8013-42E2-B855-33E0D114E7D8}"/>
                </a:ext>
              </a:extLst>
            </p:cNvPr>
            <p:cNvSpPr/>
            <p:nvPr/>
          </p:nvSpPr>
          <p:spPr bwMode="gray">
            <a:xfrm>
              <a:off x="1402410" y="6147998"/>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Retrieve</a:t>
              </a:r>
            </a:p>
          </p:txBody>
        </p:sp>
        <p:sp>
          <p:nvSpPr>
            <p:cNvPr id="12" name="Rectangle 17">
              <a:extLst>
                <a:ext uri="{FF2B5EF4-FFF2-40B4-BE49-F238E27FC236}">
                  <a16:creationId xmlns:a16="http://schemas.microsoft.com/office/drawing/2014/main" id="{823517D1-781E-4004-BA99-9C119B7AEE85}"/>
                </a:ext>
              </a:extLst>
            </p:cNvPr>
            <p:cNvSpPr/>
            <p:nvPr/>
          </p:nvSpPr>
          <p:spPr bwMode="gray">
            <a:xfrm>
              <a:off x="1402410" y="3727654"/>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Execute</a:t>
              </a:r>
            </a:p>
          </p:txBody>
        </p:sp>
        <p:sp>
          <p:nvSpPr>
            <p:cNvPr id="13" name="Rectangle 18">
              <a:extLst>
                <a:ext uri="{FF2B5EF4-FFF2-40B4-BE49-F238E27FC236}">
                  <a16:creationId xmlns:a16="http://schemas.microsoft.com/office/drawing/2014/main" id="{529FD524-36AB-41DB-838D-807C1BEB3BB8}"/>
                </a:ext>
              </a:extLst>
            </p:cNvPr>
            <p:cNvSpPr/>
            <p:nvPr/>
          </p:nvSpPr>
          <p:spPr bwMode="gray">
            <a:xfrm>
              <a:off x="1402410" y="5858260"/>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Notify</a:t>
              </a:r>
            </a:p>
          </p:txBody>
        </p:sp>
        <p:sp>
          <p:nvSpPr>
            <p:cNvPr id="14" name="Rectangle 19">
              <a:extLst>
                <a:ext uri="{FF2B5EF4-FFF2-40B4-BE49-F238E27FC236}">
                  <a16:creationId xmlns:a16="http://schemas.microsoft.com/office/drawing/2014/main" id="{5F366C2A-F954-40EC-A1E6-30674BB28901}"/>
                </a:ext>
              </a:extLst>
            </p:cNvPr>
            <p:cNvSpPr/>
            <p:nvPr/>
          </p:nvSpPr>
          <p:spPr bwMode="gray">
            <a:xfrm>
              <a:off x="1402410" y="4886624"/>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Request</a:t>
              </a:r>
            </a:p>
          </p:txBody>
        </p:sp>
        <p:sp>
          <p:nvSpPr>
            <p:cNvPr id="15" name="Rectangle 20">
              <a:extLst>
                <a:ext uri="{FF2B5EF4-FFF2-40B4-BE49-F238E27FC236}">
                  <a16:creationId xmlns:a16="http://schemas.microsoft.com/office/drawing/2014/main" id="{067C2BD1-BE00-482E-8191-2C37D23B6929}"/>
                </a:ext>
              </a:extLst>
            </p:cNvPr>
            <p:cNvSpPr/>
            <p:nvPr/>
          </p:nvSpPr>
          <p:spPr bwMode="gray">
            <a:xfrm>
              <a:off x="1402410" y="4596881"/>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Authorise</a:t>
              </a:r>
            </a:p>
          </p:txBody>
        </p:sp>
        <p:sp>
          <p:nvSpPr>
            <p:cNvPr id="16" name="Rectangle 21">
              <a:extLst>
                <a:ext uri="{FF2B5EF4-FFF2-40B4-BE49-F238E27FC236}">
                  <a16:creationId xmlns:a16="http://schemas.microsoft.com/office/drawing/2014/main" id="{092ED213-37F2-467F-B9B9-60BD9A335827}"/>
                </a:ext>
              </a:extLst>
            </p:cNvPr>
            <p:cNvSpPr/>
            <p:nvPr/>
          </p:nvSpPr>
          <p:spPr bwMode="gray">
            <a:xfrm>
              <a:off x="1402410" y="3437912"/>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Record</a:t>
              </a:r>
            </a:p>
          </p:txBody>
        </p:sp>
        <p:sp>
          <p:nvSpPr>
            <p:cNvPr id="17" name="Rectangle 22">
              <a:extLst>
                <a:ext uri="{FF2B5EF4-FFF2-40B4-BE49-F238E27FC236}">
                  <a16:creationId xmlns:a16="http://schemas.microsoft.com/office/drawing/2014/main" id="{1970B107-6468-4BCC-A451-E91B4776688D}"/>
                </a:ext>
              </a:extLst>
            </p:cNvPr>
            <p:cNvSpPr/>
            <p:nvPr/>
          </p:nvSpPr>
          <p:spPr>
            <a:xfrm>
              <a:off x="520217" y="1669669"/>
              <a:ext cx="828000" cy="1115991"/>
            </a:xfrm>
            <a:prstGeom prst="rect">
              <a:avLst/>
            </a:prstGeom>
            <a:solidFill>
              <a:schemeClr val="tx1">
                <a:lumMod val="65000"/>
                <a:lumOff val="35000"/>
              </a:schemeClr>
            </a:solidFill>
            <a:ln w="12700" algn="ctr">
              <a:noFill/>
              <a:miter lim="800000"/>
              <a:headEnd/>
              <a:tailEnd/>
            </a:ln>
            <a:effectLst/>
          </p:spPr>
          <p:txBody>
            <a:bodyPr vert="horz" lIns="36017" tIns="46822" rIns="36017"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Actions to set-up, establish a new control record instance</a:t>
              </a:r>
            </a:p>
          </p:txBody>
        </p:sp>
        <p:sp>
          <p:nvSpPr>
            <p:cNvPr id="18" name="Rectangle 23">
              <a:extLst>
                <a:ext uri="{FF2B5EF4-FFF2-40B4-BE49-F238E27FC236}">
                  <a16:creationId xmlns:a16="http://schemas.microsoft.com/office/drawing/2014/main" id="{C84F7B7A-502A-4B03-A78B-B71C13D9BB52}"/>
                </a:ext>
              </a:extLst>
            </p:cNvPr>
            <p:cNvSpPr/>
            <p:nvPr/>
          </p:nvSpPr>
          <p:spPr>
            <a:xfrm>
              <a:off x="520217" y="2858426"/>
              <a:ext cx="828000" cy="2566240"/>
            </a:xfrm>
            <a:prstGeom prst="rect">
              <a:avLst/>
            </a:prstGeom>
            <a:solidFill>
              <a:schemeClr val="tx1">
                <a:lumMod val="65000"/>
                <a:lumOff val="35000"/>
              </a:schemeClr>
            </a:solidFill>
            <a:ln w="12700" algn="ctr">
              <a:noFill/>
              <a:miter lim="800000"/>
              <a:headEnd/>
              <a:tailEnd/>
            </a:ln>
            <a:effectLst/>
          </p:spPr>
          <p:txBody>
            <a:bodyPr vert="horz" lIns="36017" tIns="46822" rIns="36017"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Actions to access/update/influence an established instance</a:t>
              </a:r>
            </a:p>
          </p:txBody>
        </p:sp>
        <p:sp>
          <p:nvSpPr>
            <p:cNvPr id="19" name="Rectangle 24">
              <a:extLst>
                <a:ext uri="{FF2B5EF4-FFF2-40B4-BE49-F238E27FC236}">
                  <a16:creationId xmlns:a16="http://schemas.microsoft.com/office/drawing/2014/main" id="{95E709B6-C1A7-4C57-9906-CD49A9BA471B}"/>
                </a:ext>
              </a:extLst>
            </p:cNvPr>
            <p:cNvSpPr/>
            <p:nvPr/>
          </p:nvSpPr>
          <p:spPr>
            <a:xfrm>
              <a:off x="520217" y="5858260"/>
              <a:ext cx="828000" cy="536646"/>
            </a:xfrm>
            <a:prstGeom prst="rect">
              <a:avLst/>
            </a:prstGeom>
            <a:solidFill>
              <a:schemeClr val="tx1">
                <a:lumMod val="65000"/>
                <a:lumOff val="35000"/>
              </a:schemeClr>
            </a:solidFill>
            <a:ln w="12700" algn="ctr">
              <a:noFill/>
              <a:miter lim="800000"/>
              <a:headEnd/>
              <a:tailEnd/>
            </a:ln>
            <a:effectLst/>
          </p:spPr>
          <p:txBody>
            <a:bodyPr vert="horz" lIns="36017" tIns="46822" rIns="36017"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Actions to extract details and subscribe to updates</a:t>
              </a:r>
            </a:p>
          </p:txBody>
        </p:sp>
        <p:sp>
          <p:nvSpPr>
            <p:cNvPr id="20" name="Rectangle 25">
              <a:extLst>
                <a:ext uri="{FF2B5EF4-FFF2-40B4-BE49-F238E27FC236}">
                  <a16:creationId xmlns:a16="http://schemas.microsoft.com/office/drawing/2014/main" id="{F3DFCA6B-0F5C-4AEB-9BB3-ED408CE80525}"/>
                </a:ext>
              </a:extLst>
            </p:cNvPr>
            <p:cNvSpPr/>
            <p:nvPr/>
          </p:nvSpPr>
          <p:spPr bwMode="gray">
            <a:xfrm>
              <a:off x="1402410" y="5176366"/>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Terminate</a:t>
              </a:r>
            </a:p>
          </p:txBody>
        </p:sp>
        <p:sp>
          <p:nvSpPr>
            <p:cNvPr id="21" name="Rectangle 26">
              <a:extLst>
                <a:ext uri="{FF2B5EF4-FFF2-40B4-BE49-F238E27FC236}">
                  <a16:creationId xmlns:a16="http://schemas.microsoft.com/office/drawing/2014/main" id="{C7C5C6A5-0F79-49E5-A9C0-C986D2D3C019}"/>
                </a:ext>
              </a:extLst>
            </p:cNvPr>
            <p:cNvSpPr/>
            <p:nvPr/>
          </p:nvSpPr>
          <p:spPr bwMode="gray">
            <a:xfrm>
              <a:off x="2203211" y="6147998"/>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Return information/report as requested</a:t>
              </a:r>
            </a:p>
          </p:txBody>
        </p:sp>
        <p:sp>
          <p:nvSpPr>
            <p:cNvPr id="22" name="Rectangle 27">
              <a:extLst>
                <a:ext uri="{FF2B5EF4-FFF2-40B4-BE49-F238E27FC236}">
                  <a16:creationId xmlns:a16="http://schemas.microsoft.com/office/drawing/2014/main" id="{C793B703-2DD4-407F-AC56-50EC93D17DBC}"/>
                </a:ext>
              </a:extLst>
            </p:cNvPr>
            <p:cNvSpPr/>
            <p:nvPr/>
          </p:nvSpPr>
          <p:spPr bwMode="gray">
            <a:xfrm>
              <a:off x="2203211" y="2249154"/>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Commence/open an operational or administrative service</a:t>
              </a:r>
            </a:p>
          </p:txBody>
        </p:sp>
        <p:sp>
          <p:nvSpPr>
            <p:cNvPr id="23" name="Rectangle 28">
              <a:extLst>
                <a:ext uri="{FF2B5EF4-FFF2-40B4-BE49-F238E27FC236}">
                  <a16:creationId xmlns:a16="http://schemas.microsoft.com/office/drawing/2014/main" id="{E24FDE5B-7F59-40FC-9F6F-E9B3F0C1DC71}"/>
                </a:ext>
              </a:extLst>
            </p:cNvPr>
            <p:cNvSpPr/>
            <p:nvPr/>
          </p:nvSpPr>
          <p:spPr bwMode="gray">
            <a:xfrm>
              <a:off x="2203211" y="2858426"/>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1" u="none" strike="noStrike" kern="1200" cap="none" spc="0" normalizeH="0" baseline="0" noProof="0" dirty="0">
                  <a:ln>
                    <a:noFill/>
                  </a:ln>
                  <a:solidFill>
                    <a:srgbClr val="5F6062"/>
                  </a:solidFill>
                  <a:effectLst/>
                  <a:uLnTx/>
                  <a:uFillTx/>
                  <a:latin typeface="Arial"/>
                  <a:ea typeface="+mn-ea"/>
                  <a:cs typeface="Arial"/>
                </a:rPr>
                <a:t>C</a:t>
              </a:r>
              <a:r>
                <a:rPr kumimoji="0" lang="en-US" sz="1100" b="1" i="0" u="none" strike="noStrike" kern="1200" cap="none" spc="0" normalizeH="0" baseline="0" noProof="0" dirty="0">
                  <a:ln>
                    <a:noFill/>
                  </a:ln>
                  <a:solidFill>
                    <a:srgbClr val="5F6062"/>
                  </a:solidFill>
                  <a:effectLst/>
                  <a:uLnTx/>
                  <a:uFillTx/>
                  <a:latin typeface="Arial"/>
                  <a:ea typeface="+mn-ea"/>
                  <a:cs typeface="Arial"/>
                </a:rPr>
                <a:t>hange the value of some (control record) properties</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24" name="Rectangle 29">
              <a:extLst>
                <a:ext uri="{FF2B5EF4-FFF2-40B4-BE49-F238E27FC236}">
                  <a16:creationId xmlns:a16="http://schemas.microsoft.com/office/drawing/2014/main" id="{F47DB562-340E-4DD2-8188-F5186BF2D311}"/>
                </a:ext>
              </a:extLst>
            </p:cNvPr>
            <p:cNvSpPr/>
            <p:nvPr/>
          </p:nvSpPr>
          <p:spPr bwMode="gray">
            <a:xfrm>
              <a:off x="2203211" y="4017397"/>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Perform a check, trial or evaluation</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25" name="Rectangle 30">
              <a:extLst>
                <a:ext uri="{FF2B5EF4-FFF2-40B4-BE49-F238E27FC236}">
                  <a16:creationId xmlns:a16="http://schemas.microsoft.com/office/drawing/2014/main" id="{9707EEC5-42B1-4ED7-913D-306D0B6156C0}"/>
                </a:ext>
              </a:extLst>
            </p:cNvPr>
            <p:cNvSpPr/>
            <p:nvPr/>
          </p:nvSpPr>
          <p:spPr bwMode="gray">
            <a:xfrm>
              <a:off x="2203211" y="4307139"/>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Assign or allocate resources or facilities</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26" name="Rectangle 31">
              <a:extLst>
                <a:ext uri="{FF2B5EF4-FFF2-40B4-BE49-F238E27FC236}">
                  <a16:creationId xmlns:a16="http://schemas.microsoft.com/office/drawing/2014/main" id="{EB6B5C90-7A84-464E-8EC0-A378573E5EA5}"/>
                </a:ext>
              </a:extLst>
            </p:cNvPr>
            <p:cNvSpPr/>
            <p:nvPr/>
          </p:nvSpPr>
          <p:spPr bwMode="gray">
            <a:xfrm>
              <a:off x="2203211" y="3727654"/>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Execute a task or action on an established facility</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27" name="Rectangle 32">
              <a:extLst>
                <a:ext uri="{FF2B5EF4-FFF2-40B4-BE49-F238E27FC236}">
                  <a16:creationId xmlns:a16="http://schemas.microsoft.com/office/drawing/2014/main" id="{D958C7BC-9E11-4B03-8598-6ED04162133C}"/>
                </a:ext>
              </a:extLst>
            </p:cNvPr>
            <p:cNvSpPr/>
            <p:nvPr/>
          </p:nvSpPr>
          <p:spPr bwMode="gray">
            <a:xfrm>
              <a:off x="2203211" y="5858260"/>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Provide details against a predefined notification agreement</a:t>
              </a:r>
            </a:p>
          </p:txBody>
        </p:sp>
        <p:sp>
          <p:nvSpPr>
            <p:cNvPr id="28" name="Rectangle 33">
              <a:extLst>
                <a:ext uri="{FF2B5EF4-FFF2-40B4-BE49-F238E27FC236}">
                  <a16:creationId xmlns:a16="http://schemas.microsoft.com/office/drawing/2014/main" id="{F77F5F92-3C1E-4A59-9600-631786490730}"/>
                </a:ext>
              </a:extLst>
            </p:cNvPr>
            <p:cNvSpPr/>
            <p:nvPr/>
          </p:nvSpPr>
          <p:spPr bwMode="gray">
            <a:xfrm>
              <a:off x="2203211" y="4886624"/>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Request the provision of some service</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29" name="Rectangle 34">
              <a:extLst>
                <a:ext uri="{FF2B5EF4-FFF2-40B4-BE49-F238E27FC236}">
                  <a16:creationId xmlns:a16="http://schemas.microsoft.com/office/drawing/2014/main" id="{A3485B44-5165-4ADB-AA6E-44C875EE0C3F}"/>
                </a:ext>
              </a:extLst>
            </p:cNvPr>
            <p:cNvSpPr/>
            <p:nvPr/>
          </p:nvSpPr>
          <p:spPr bwMode="gray">
            <a:xfrm>
              <a:off x="2203211" y="4596881"/>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Allow the execution of a transaction/activity</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30" name="Rectangle 35">
              <a:extLst>
                <a:ext uri="{FF2B5EF4-FFF2-40B4-BE49-F238E27FC236}">
                  <a16:creationId xmlns:a16="http://schemas.microsoft.com/office/drawing/2014/main" id="{6ABA8B9F-45B1-4CCC-8F0B-FC52BCBEFBBF}"/>
                </a:ext>
              </a:extLst>
            </p:cNvPr>
            <p:cNvSpPr/>
            <p:nvPr/>
          </p:nvSpPr>
          <p:spPr bwMode="gray">
            <a:xfrm>
              <a:off x="2203211" y="3437912"/>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Capture transaction or event details associated with a life cycle step</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sp>
          <p:nvSpPr>
            <p:cNvPr id="31" name="Rectangle 36">
              <a:extLst>
                <a:ext uri="{FF2B5EF4-FFF2-40B4-BE49-F238E27FC236}">
                  <a16:creationId xmlns:a16="http://schemas.microsoft.com/office/drawing/2014/main" id="{8AE5EDC7-C818-4783-8600-DC2419F80265}"/>
                </a:ext>
              </a:extLst>
            </p:cNvPr>
            <p:cNvSpPr/>
            <p:nvPr/>
          </p:nvSpPr>
          <p:spPr bwMode="gray">
            <a:xfrm>
              <a:off x="2203211" y="5176366"/>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Conclude, complete activity</a:t>
              </a:r>
              <a:endParaRPr kumimoji="0" lang="en-US" sz="1100" b="0" i="0" u="none" strike="noStrike" kern="1200" cap="none" spc="0" normalizeH="0" baseline="0" noProof="0" dirty="0">
                <a:ln>
                  <a:noFill/>
                </a:ln>
                <a:solidFill>
                  <a:srgbClr val="000000"/>
                </a:solidFill>
                <a:effectLst/>
                <a:uLnTx/>
                <a:uFillTx/>
                <a:latin typeface="Arial"/>
                <a:ea typeface="Verdana"/>
                <a:cs typeface="Arial"/>
              </a:endParaRPr>
            </a:p>
          </p:txBody>
        </p:sp>
        <p:grpSp>
          <p:nvGrpSpPr>
            <p:cNvPr id="32" name="Group 70">
              <a:extLst>
                <a:ext uri="{FF2B5EF4-FFF2-40B4-BE49-F238E27FC236}">
                  <a16:creationId xmlns:a16="http://schemas.microsoft.com/office/drawing/2014/main" id="{C36366A4-8190-4EDB-8F06-B4EEB038BE73}"/>
                </a:ext>
              </a:extLst>
            </p:cNvPr>
            <p:cNvGrpSpPr/>
            <p:nvPr/>
          </p:nvGrpSpPr>
          <p:grpSpPr>
            <a:xfrm>
              <a:off x="1402410" y="3148169"/>
              <a:ext cx="7622371" cy="240979"/>
              <a:chOff x="1402410" y="1669669"/>
              <a:chExt cx="7622371" cy="240979"/>
            </a:xfrm>
          </p:grpSpPr>
          <p:sp>
            <p:nvSpPr>
              <p:cNvPr id="55" name="Rectangle 60">
                <a:extLst>
                  <a:ext uri="{FF2B5EF4-FFF2-40B4-BE49-F238E27FC236}">
                    <a16:creationId xmlns:a16="http://schemas.microsoft.com/office/drawing/2014/main" id="{B8C15F49-D219-44B2-B023-D2CACFA42FAE}"/>
                  </a:ext>
                </a:extLst>
              </p:cNvPr>
              <p:cNvSpPr/>
              <p:nvPr/>
            </p:nvSpPr>
            <p:spPr bwMode="gray">
              <a:xfrm>
                <a:off x="1402410" y="1669669"/>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Register</a:t>
                </a:r>
              </a:p>
            </p:txBody>
          </p:sp>
          <p:sp>
            <p:nvSpPr>
              <p:cNvPr id="56" name="Rectangle 61">
                <a:extLst>
                  <a:ext uri="{FF2B5EF4-FFF2-40B4-BE49-F238E27FC236}">
                    <a16:creationId xmlns:a16="http://schemas.microsoft.com/office/drawing/2014/main" id="{CAD0104B-94B9-4FB6-8206-FD715047B112}"/>
                  </a:ext>
                </a:extLst>
              </p:cNvPr>
              <p:cNvSpPr/>
              <p:nvPr/>
            </p:nvSpPr>
            <p:spPr bwMode="gray">
              <a:xfrm>
                <a:off x="2203211" y="1669669"/>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Record the details of a newly identified entity </a:t>
                </a:r>
              </a:p>
            </p:txBody>
          </p:sp>
          <p:sp>
            <p:nvSpPr>
              <p:cNvPr id="57" name="Rectangle 62">
                <a:extLst>
                  <a:ext uri="{FF2B5EF4-FFF2-40B4-BE49-F238E27FC236}">
                    <a16:creationId xmlns:a16="http://schemas.microsoft.com/office/drawing/2014/main" id="{8A02AB51-2D57-41B0-AFEB-0A31CC4270DC}"/>
                  </a:ext>
                </a:extLst>
              </p:cNvPr>
              <p:cNvSpPr/>
              <p:nvPr/>
            </p:nvSpPr>
            <p:spPr bwMode="gray">
              <a:xfrm>
                <a:off x="5398352" y="1669669"/>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new customer's details are captured</a:t>
                </a:r>
              </a:p>
            </p:txBody>
          </p:sp>
        </p:grpSp>
        <p:sp>
          <p:nvSpPr>
            <p:cNvPr id="33" name="Rectangle 38">
              <a:extLst>
                <a:ext uri="{FF2B5EF4-FFF2-40B4-BE49-F238E27FC236}">
                  <a16:creationId xmlns:a16="http://schemas.microsoft.com/office/drawing/2014/main" id="{8D353222-8D02-4AC0-ABFD-3612E7AD2EBC}"/>
                </a:ext>
              </a:extLst>
            </p:cNvPr>
            <p:cNvSpPr/>
            <p:nvPr/>
          </p:nvSpPr>
          <p:spPr bwMode="gray">
            <a:xfrm>
              <a:off x="5398352" y="6147998"/>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An account balance is obtained and a report covering activity analysis requested</a:t>
              </a:r>
            </a:p>
          </p:txBody>
        </p:sp>
        <p:sp>
          <p:nvSpPr>
            <p:cNvPr id="34" name="Rectangle 39">
              <a:extLst>
                <a:ext uri="{FF2B5EF4-FFF2-40B4-BE49-F238E27FC236}">
                  <a16:creationId xmlns:a16="http://schemas.microsoft.com/office/drawing/2014/main" id="{0C5804D6-3621-4C50-81F5-EFB721D95157}"/>
                </a:ext>
              </a:extLst>
            </p:cNvPr>
            <p:cNvSpPr/>
            <p:nvPr/>
          </p:nvSpPr>
          <p:spPr bwMode="gray">
            <a:xfrm>
              <a:off x="5398352" y="2249154"/>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The ATM network operation is active</a:t>
              </a:r>
            </a:p>
          </p:txBody>
        </p:sp>
        <p:sp>
          <p:nvSpPr>
            <p:cNvPr id="35" name="Rectangle 40">
              <a:extLst>
                <a:ext uri="{FF2B5EF4-FFF2-40B4-BE49-F238E27FC236}">
                  <a16:creationId xmlns:a16="http://schemas.microsoft.com/office/drawing/2014/main" id="{2B18974B-9DAA-4833-9D67-8E60E4D31DD2}"/>
                </a:ext>
              </a:extLst>
            </p:cNvPr>
            <p:cNvSpPr/>
            <p:nvPr/>
          </p:nvSpPr>
          <p:spPr bwMode="gray">
            <a:xfrm>
              <a:off x="5398352" y="2858426"/>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customer's reference details are updated with a change of address</a:t>
              </a:r>
            </a:p>
          </p:txBody>
        </p:sp>
        <p:sp>
          <p:nvSpPr>
            <p:cNvPr id="36" name="Rectangle 41">
              <a:extLst>
                <a:ext uri="{FF2B5EF4-FFF2-40B4-BE49-F238E27FC236}">
                  <a16:creationId xmlns:a16="http://schemas.microsoft.com/office/drawing/2014/main" id="{BD017046-895C-4814-83D6-54EEAB7AFD6D}"/>
                </a:ext>
              </a:extLst>
            </p:cNvPr>
            <p:cNvSpPr/>
            <p:nvPr/>
          </p:nvSpPr>
          <p:spPr bwMode="gray">
            <a:xfrm>
              <a:off x="5398352" y="4017397"/>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The eligibility to sell a product is checked against the customer’s existing agreement</a:t>
              </a:r>
            </a:p>
          </p:txBody>
        </p:sp>
        <p:sp>
          <p:nvSpPr>
            <p:cNvPr id="37" name="Rectangle 42">
              <a:extLst>
                <a:ext uri="{FF2B5EF4-FFF2-40B4-BE49-F238E27FC236}">
                  <a16:creationId xmlns:a16="http://schemas.microsoft.com/office/drawing/2014/main" id="{A9E3C0CD-9AE9-4BAB-AA8B-F84338A77311}"/>
                </a:ext>
              </a:extLst>
            </p:cNvPr>
            <p:cNvSpPr/>
            <p:nvPr/>
          </p:nvSpPr>
          <p:spPr bwMode="gray">
            <a:xfrm>
              <a:off x="5398352" y="4307139"/>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branch requests an allocation of cash for its tellers</a:t>
              </a:r>
            </a:p>
          </p:txBody>
        </p:sp>
        <p:sp>
          <p:nvSpPr>
            <p:cNvPr id="38" name="Rectangle 43">
              <a:extLst>
                <a:ext uri="{FF2B5EF4-FFF2-40B4-BE49-F238E27FC236}">
                  <a16:creationId xmlns:a16="http://schemas.microsoft.com/office/drawing/2014/main" id="{C0B042E3-AA0E-45DB-A5C3-512935D45B84}"/>
                </a:ext>
              </a:extLst>
            </p:cNvPr>
            <p:cNvSpPr/>
            <p:nvPr/>
          </p:nvSpPr>
          <p:spPr bwMode="gray">
            <a:xfrm>
              <a:off x="5398352" y="3727654"/>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payment is applied to a charge card</a:t>
              </a:r>
            </a:p>
          </p:txBody>
        </p:sp>
        <p:sp>
          <p:nvSpPr>
            <p:cNvPr id="39" name="Rectangle 44">
              <a:extLst>
                <a:ext uri="{FF2B5EF4-FFF2-40B4-BE49-F238E27FC236}">
                  <a16:creationId xmlns:a16="http://schemas.microsoft.com/office/drawing/2014/main" id="{3026B50C-473F-4A91-B2E8-BF8B5FDD666A}"/>
                </a:ext>
              </a:extLst>
            </p:cNvPr>
            <p:cNvSpPr/>
            <p:nvPr/>
          </p:nvSpPr>
          <p:spPr bwMode="gray">
            <a:xfrm>
              <a:off x="5398352" y="5858260"/>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unit subscribes to update notifications from the customer agreement service domain</a:t>
              </a:r>
            </a:p>
          </p:txBody>
        </p:sp>
        <p:sp>
          <p:nvSpPr>
            <p:cNvPr id="40" name="Rectangle 45">
              <a:extLst>
                <a:ext uri="{FF2B5EF4-FFF2-40B4-BE49-F238E27FC236}">
                  <a16:creationId xmlns:a16="http://schemas.microsoft.com/office/drawing/2014/main" id="{195D0E3A-1FFD-44AD-A92E-8EEC6A6BF1DF}"/>
                </a:ext>
              </a:extLst>
            </p:cNvPr>
            <p:cNvSpPr/>
            <p:nvPr/>
          </p:nvSpPr>
          <p:spPr bwMode="gray">
            <a:xfrm>
              <a:off x="5398352" y="4886624"/>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customer requests that a standing order is set up on the current account</a:t>
              </a:r>
            </a:p>
          </p:txBody>
        </p:sp>
        <p:sp>
          <p:nvSpPr>
            <p:cNvPr id="41" name="Rectangle 46">
              <a:extLst>
                <a:ext uri="{FF2B5EF4-FFF2-40B4-BE49-F238E27FC236}">
                  <a16:creationId xmlns:a16="http://schemas.microsoft.com/office/drawing/2014/main" id="{A0042C01-59A9-4A8B-8C0B-2FEE830E2260}"/>
                </a:ext>
              </a:extLst>
            </p:cNvPr>
            <p:cNvSpPr/>
            <p:nvPr/>
          </p:nvSpPr>
          <p:spPr bwMode="gray">
            <a:xfrm>
              <a:off x="5398352" y="4596881"/>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Regulatory compliance authorizes a product design feature</a:t>
              </a:r>
            </a:p>
          </p:txBody>
        </p:sp>
        <p:sp>
          <p:nvSpPr>
            <p:cNvPr id="42" name="Rectangle 47">
              <a:extLst>
                <a:ext uri="{FF2B5EF4-FFF2-40B4-BE49-F238E27FC236}">
                  <a16:creationId xmlns:a16="http://schemas.microsoft.com/office/drawing/2014/main" id="{48D94301-ABB4-4259-AE42-34D2781EC473}"/>
                </a:ext>
              </a:extLst>
            </p:cNvPr>
            <p:cNvSpPr/>
            <p:nvPr/>
          </p:nvSpPr>
          <p:spPr bwMode="gray">
            <a:xfrm>
              <a:off x="5398352" y="3437912"/>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An employee logs time spent working on a project against the plan</a:t>
              </a:r>
            </a:p>
          </p:txBody>
        </p:sp>
        <p:sp>
          <p:nvSpPr>
            <p:cNvPr id="43" name="Rectangle 48">
              <a:extLst>
                <a:ext uri="{FF2B5EF4-FFF2-40B4-BE49-F238E27FC236}">
                  <a16:creationId xmlns:a16="http://schemas.microsoft.com/office/drawing/2014/main" id="{9AE5A4AC-DABC-4676-A02D-1B3BFF7CDD22}"/>
                </a:ext>
              </a:extLst>
            </p:cNvPr>
            <p:cNvSpPr/>
            <p:nvPr/>
          </p:nvSpPr>
          <p:spPr bwMode="gray">
            <a:xfrm>
              <a:off x="5398352" y="5176366"/>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The use of a product version is terminated</a:t>
              </a:r>
            </a:p>
          </p:txBody>
        </p:sp>
        <p:grpSp>
          <p:nvGrpSpPr>
            <p:cNvPr id="44" name="Group 71">
              <a:extLst>
                <a:ext uri="{FF2B5EF4-FFF2-40B4-BE49-F238E27FC236}">
                  <a16:creationId xmlns:a16="http://schemas.microsoft.com/office/drawing/2014/main" id="{C2E4A16E-DA4D-4C98-8CAE-61309D73A44F}"/>
                </a:ext>
              </a:extLst>
            </p:cNvPr>
            <p:cNvGrpSpPr/>
            <p:nvPr/>
          </p:nvGrpSpPr>
          <p:grpSpPr>
            <a:xfrm>
              <a:off x="1402410" y="1959411"/>
              <a:ext cx="7622371" cy="240979"/>
              <a:chOff x="1402410" y="2538896"/>
              <a:chExt cx="7622371" cy="240979"/>
            </a:xfrm>
          </p:grpSpPr>
          <p:sp>
            <p:nvSpPr>
              <p:cNvPr id="52" name="Rectangle 29">
                <a:extLst>
                  <a:ext uri="{FF2B5EF4-FFF2-40B4-BE49-F238E27FC236}">
                    <a16:creationId xmlns:a16="http://schemas.microsoft.com/office/drawing/2014/main" id="{25F002FF-8A1F-4A30-B22A-A0801BD2C83E}"/>
                  </a:ext>
                </a:extLst>
              </p:cNvPr>
              <p:cNvSpPr/>
              <p:nvPr/>
            </p:nvSpPr>
            <p:spPr bwMode="gray">
              <a:xfrm>
                <a:off x="1402410" y="2538896"/>
                <a:ext cx="741513" cy="240979"/>
              </a:xfrm>
              <a:prstGeom prst="rect">
                <a:avLst/>
              </a:prstGeom>
              <a:solidFill>
                <a:srgbClr val="64C9D0"/>
              </a:solidFill>
              <a:ln>
                <a:noFill/>
              </a:ln>
              <a:effectLst/>
            </p:spPr>
            <p:style>
              <a:lnRef idx="1">
                <a:schemeClr val="accent4"/>
              </a:lnRef>
              <a:fillRef idx="2">
                <a:schemeClr val="accent4"/>
              </a:fillRef>
              <a:effectRef idx="1">
                <a:schemeClr val="accent4"/>
              </a:effectRef>
              <a:fontRef idx="minor">
                <a:schemeClr val="dk1"/>
              </a:fontRef>
            </p:style>
            <p:txBody>
              <a:bodyPr lIns="0" rIns="0" rtlCol="0" anchor="ctr"/>
              <a:lstStyle/>
              <a:p>
                <a:pPr marL="0" marR="0" lvl="1" indent="0" algn="ctr" defTabSz="677268" rtl="0" eaLnBrk="1" fontAlgn="auto" latinLnBrk="0" hangingPunct="1">
                  <a:lnSpc>
                    <a:spcPts val="1201"/>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Create</a:t>
                </a:r>
              </a:p>
            </p:txBody>
          </p:sp>
          <p:sp>
            <p:nvSpPr>
              <p:cNvPr id="53" name="Rectangle 44">
                <a:extLst>
                  <a:ext uri="{FF2B5EF4-FFF2-40B4-BE49-F238E27FC236}">
                    <a16:creationId xmlns:a16="http://schemas.microsoft.com/office/drawing/2014/main" id="{9FDC5965-B8F2-4DD6-9E9F-F2ED8178C81C}"/>
                  </a:ext>
                </a:extLst>
              </p:cNvPr>
              <p:cNvSpPr/>
              <p:nvPr/>
            </p:nvSpPr>
            <p:spPr bwMode="gray">
              <a:xfrm>
                <a:off x="2203211" y="2538896"/>
                <a:ext cx="3122426"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Manufacture and distribute an item</a:t>
                </a:r>
              </a:p>
            </p:txBody>
          </p:sp>
          <p:sp>
            <p:nvSpPr>
              <p:cNvPr id="54" name="Rectangle 59">
                <a:extLst>
                  <a:ext uri="{FF2B5EF4-FFF2-40B4-BE49-F238E27FC236}">
                    <a16:creationId xmlns:a16="http://schemas.microsoft.com/office/drawing/2014/main" id="{80A15EA8-3F3F-445B-BF9D-010B5674C524}"/>
                  </a:ext>
                </a:extLst>
              </p:cNvPr>
              <p:cNvSpPr/>
              <p:nvPr/>
            </p:nvSpPr>
            <p:spPr bwMode="gray">
              <a:xfrm>
                <a:off x="5398352" y="2538896"/>
                <a:ext cx="3626429" cy="240979"/>
              </a:xfrm>
              <a:prstGeom prst="rect">
                <a:avLst/>
              </a:prstGeom>
              <a:solidFill>
                <a:schemeClr val="bg1">
                  <a:lumMod val="85000"/>
                </a:schemeClr>
              </a:solidFill>
              <a:ln w="12700" algn="ctr">
                <a:noFill/>
                <a:miter lim="800000"/>
                <a:headEnd/>
                <a:tailEnd/>
              </a:ln>
              <a:effectLst/>
            </p:spPr>
            <p:txBody>
              <a:bodyPr vert="horz" lIns="36017"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 new analytical model design is created</a:t>
                </a:r>
              </a:p>
            </p:txBody>
          </p:sp>
        </p:grpSp>
        <p:sp>
          <p:nvSpPr>
            <p:cNvPr id="45" name="Rectangle 50">
              <a:extLst>
                <a:ext uri="{FF2B5EF4-FFF2-40B4-BE49-F238E27FC236}">
                  <a16:creationId xmlns:a16="http://schemas.microsoft.com/office/drawing/2014/main" id="{69AD01DB-0796-42E3-B04E-DCA62E9EEAF7}"/>
                </a:ext>
              </a:extLst>
            </p:cNvPr>
            <p:cNvSpPr/>
            <p:nvPr/>
          </p:nvSpPr>
          <p:spPr>
            <a:xfrm>
              <a:off x="97294" y="5477150"/>
              <a:ext cx="8932663" cy="321305"/>
            </a:xfrm>
            <a:prstGeom prst="rect">
              <a:avLst/>
            </a:prstGeom>
            <a:solidFill>
              <a:schemeClr val="tx1">
                <a:lumMod val="65000"/>
                <a:lumOff val="35000"/>
              </a:schemeClr>
            </a:solidFill>
            <a:ln w="12700" algn="ctr">
              <a:noFill/>
              <a:miter lim="800000"/>
              <a:headEnd/>
              <a:tailEnd/>
            </a:ln>
            <a:effectLst/>
          </p:spPr>
          <p:txBody>
            <a:bodyPr vert="horz" lIns="108050" tIns="46822" rIns="0" bIns="46822" anchor="ct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Delegation  – no new action terms apply as the called Service Domains offer the same Origination/Invocation &amp; Reporting options described here)</a:t>
              </a:r>
            </a:p>
          </p:txBody>
        </p:sp>
        <p:sp>
          <p:nvSpPr>
            <p:cNvPr id="46" name="Rectangle 51">
              <a:extLst>
                <a:ext uri="{FF2B5EF4-FFF2-40B4-BE49-F238E27FC236}">
                  <a16:creationId xmlns:a16="http://schemas.microsoft.com/office/drawing/2014/main" id="{2E9B19A9-4CE3-4EDB-9F07-35576BFE8C50}"/>
                </a:ext>
              </a:extLst>
            </p:cNvPr>
            <p:cNvSpPr/>
            <p:nvPr/>
          </p:nvSpPr>
          <p:spPr bwMode="gray">
            <a:xfrm>
              <a:off x="2203211" y="1223815"/>
              <a:ext cx="3122426" cy="37988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marR="0" lvl="1" indent="0" algn="l" defTabSz="677268" rtl="0" eaLnBrk="1" fontAlgn="auto" latinLnBrk="0" hangingPunct="1">
                <a:lnSpc>
                  <a:spcPts val="1201"/>
                </a:lnSpc>
                <a:spcBef>
                  <a:spcPts val="0"/>
                </a:spcBef>
                <a:spcAft>
                  <a:spcPts val="0"/>
                </a:spcAft>
                <a:buClr>
                  <a:srgbClr val="F0AB00"/>
                </a:buClr>
                <a:buSzPct val="80000"/>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Arial"/>
                </a:rPr>
                <a:t>Description</a:t>
              </a:r>
            </a:p>
          </p:txBody>
        </p:sp>
        <p:sp>
          <p:nvSpPr>
            <p:cNvPr id="47" name="Rectangle 52">
              <a:extLst>
                <a:ext uri="{FF2B5EF4-FFF2-40B4-BE49-F238E27FC236}">
                  <a16:creationId xmlns:a16="http://schemas.microsoft.com/office/drawing/2014/main" id="{EF6896AB-76C8-46C6-9E5B-5AFE3FD8D8A3}"/>
                </a:ext>
              </a:extLst>
            </p:cNvPr>
            <p:cNvSpPr/>
            <p:nvPr/>
          </p:nvSpPr>
          <p:spPr bwMode="gray">
            <a:xfrm>
              <a:off x="5398352" y="1223815"/>
              <a:ext cx="3626429" cy="37988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marR="0" lvl="1" indent="0" algn="l" defTabSz="677268" rtl="0" eaLnBrk="1" fontAlgn="auto" latinLnBrk="0" hangingPunct="1">
                <a:lnSpc>
                  <a:spcPts val="1201"/>
                </a:lnSpc>
                <a:spcBef>
                  <a:spcPts val="0"/>
                </a:spcBef>
                <a:spcAft>
                  <a:spcPts val="0"/>
                </a:spcAft>
                <a:buClr>
                  <a:srgbClr val="F0AB00"/>
                </a:buClr>
                <a:buSzPct val="80000"/>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Arial"/>
                </a:rPr>
                <a:t>Example</a:t>
              </a:r>
            </a:p>
          </p:txBody>
        </p:sp>
        <p:sp>
          <p:nvSpPr>
            <p:cNvPr id="48" name="Rectangle 53">
              <a:extLst>
                <a:ext uri="{FF2B5EF4-FFF2-40B4-BE49-F238E27FC236}">
                  <a16:creationId xmlns:a16="http://schemas.microsoft.com/office/drawing/2014/main" id="{948A62BD-E854-4C3D-8480-FFB41D5FC36A}"/>
                </a:ext>
              </a:extLst>
            </p:cNvPr>
            <p:cNvSpPr/>
            <p:nvPr/>
          </p:nvSpPr>
          <p:spPr>
            <a:xfrm rot="16200000">
              <a:off x="-278407" y="2050339"/>
              <a:ext cx="1114634" cy="353291"/>
            </a:xfrm>
            <a:prstGeom prst="rect">
              <a:avLst/>
            </a:prstGeom>
            <a:solidFill>
              <a:schemeClr val="tx1">
                <a:lumMod val="65000"/>
                <a:lumOff val="35000"/>
              </a:schemeClr>
            </a:solidFill>
            <a:ln w="12700" algn="ctr">
              <a:noFill/>
              <a:miter lim="800000"/>
              <a:headEnd/>
              <a:tailEnd/>
            </a:ln>
            <a:effectLst/>
          </p:spPr>
          <p:txBody>
            <a:bodyPr vert="horz" lIns="36017" tIns="46822" rIns="0" bIns="46822" anchor="ctr"/>
            <a:lstStyle/>
            <a:p>
              <a:pPr marL="0" marR="0" lvl="1" indent="0" algn="ctr"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Origination</a:t>
              </a:r>
            </a:p>
          </p:txBody>
        </p:sp>
        <p:sp>
          <p:nvSpPr>
            <p:cNvPr id="49" name="Rectangle 54">
              <a:extLst>
                <a:ext uri="{FF2B5EF4-FFF2-40B4-BE49-F238E27FC236}">
                  <a16:creationId xmlns:a16="http://schemas.microsoft.com/office/drawing/2014/main" id="{0A8C3E67-6401-444B-9E24-DC194CDF5A49}"/>
                </a:ext>
              </a:extLst>
            </p:cNvPr>
            <p:cNvSpPr/>
            <p:nvPr/>
          </p:nvSpPr>
          <p:spPr>
            <a:xfrm rot="16200000">
              <a:off x="-1004210" y="3964900"/>
              <a:ext cx="2566239" cy="353291"/>
            </a:xfrm>
            <a:prstGeom prst="rect">
              <a:avLst/>
            </a:prstGeom>
            <a:solidFill>
              <a:schemeClr val="tx1">
                <a:lumMod val="65000"/>
                <a:lumOff val="35000"/>
              </a:schemeClr>
            </a:solidFill>
            <a:ln w="12700" algn="ctr">
              <a:noFill/>
              <a:miter lim="800000"/>
              <a:headEnd/>
              <a:tailEnd/>
            </a:ln>
            <a:effectLst/>
          </p:spPr>
          <p:txBody>
            <a:bodyPr vert="horz" lIns="36017" tIns="46822" rIns="0" bIns="46822" anchor="ctr"/>
            <a:lstStyle/>
            <a:p>
              <a:pPr marL="0" marR="0" lvl="1" indent="0" algn="ctr"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Invocation</a:t>
              </a:r>
            </a:p>
          </p:txBody>
        </p:sp>
        <p:sp>
          <p:nvSpPr>
            <p:cNvPr id="50" name="Rectangle 55">
              <a:extLst>
                <a:ext uri="{FF2B5EF4-FFF2-40B4-BE49-F238E27FC236}">
                  <a16:creationId xmlns:a16="http://schemas.microsoft.com/office/drawing/2014/main" id="{E9F3F1B5-0984-4C1A-8802-E65CDF35E827}"/>
                </a:ext>
              </a:extLst>
            </p:cNvPr>
            <p:cNvSpPr/>
            <p:nvPr/>
          </p:nvSpPr>
          <p:spPr>
            <a:xfrm rot="16200000">
              <a:off x="10586" y="5949936"/>
              <a:ext cx="536646" cy="353291"/>
            </a:xfrm>
            <a:prstGeom prst="rect">
              <a:avLst/>
            </a:prstGeom>
            <a:solidFill>
              <a:schemeClr val="tx1">
                <a:lumMod val="65000"/>
                <a:lumOff val="35000"/>
              </a:schemeClr>
            </a:solidFill>
            <a:ln w="12700" algn="ctr">
              <a:noFill/>
              <a:miter lim="800000"/>
              <a:headEnd/>
              <a:tailEnd/>
            </a:ln>
            <a:effectLst/>
          </p:spPr>
          <p:txBody>
            <a:bodyPr vert="horz" lIns="0" tIns="46822" rIns="0" bIns="46822" anchor="ctr"/>
            <a:lstStyle/>
            <a:p>
              <a:pPr marL="0" marR="0" lvl="1" indent="0" algn="ctr" defTabSz="677268" rtl="0" eaLnBrk="1" fontAlgn="auto" latinLnBrk="0" hangingPunct="1">
                <a:lnSpc>
                  <a:spcPct val="80000"/>
                </a:lnSpc>
                <a:spcBef>
                  <a:spcPts val="0"/>
                </a:spcBef>
                <a:spcAft>
                  <a:spcPts val="0"/>
                </a:spcAft>
                <a:buClr>
                  <a:srgbClr val="F0AB00"/>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Reporting</a:t>
              </a:r>
            </a:p>
          </p:txBody>
        </p:sp>
        <p:sp>
          <p:nvSpPr>
            <p:cNvPr id="51" name="Rectangle 56">
              <a:extLst>
                <a:ext uri="{FF2B5EF4-FFF2-40B4-BE49-F238E27FC236}">
                  <a16:creationId xmlns:a16="http://schemas.microsoft.com/office/drawing/2014/main" id="{39EF3593-8795-4959-9D78-F17A0411F5B4}"/>
                </a:ext>
              </a:extLst>
            </p:cNvPr>
            <p:cNvSpPr/>
            <p:nvPr/>
          </p:nvSpPr>
          <p:spPr bwMode="gray">
            <a:xfrm>
              <a:off x="97294" y="1222283"/>
              <a:ext cx="2045031" cy="379886"/>
            </a:xfrm>
            <a:prstGeom prst="rect">
              <a:avLst/>
            </a:prstGeom>
            <a:solidFill>
              <a:schemeClr val="tx2"/>
            </a:solidFill>
            <a:ln>
              <a:noFill/>
            </a:ln>
            <a:effectLst/>
          </p:spPr>
          <p:style>
            <a:lnRef idx="1">
              <a:schemeClr val="accent4"/>
            </a:lnRef>
            <a:fillRef idx="2">
              <a:schemeClr val="accent4"/>
            </a:fillRef>
            <a:effectRef idx="1">
              <a:schemeClr val="accent4"/>
            </a:effectRef>
            <a:fontRef idx="minor">
              <a:schemeClr val="dk1"/>
            </a:fontRef>
          </p:style>
          <p:txBody>
            <a:bodyPr lIns="36017" rIns="36017" rtlCol="0" anchor="ctr"/>
            <a:lstStyle/>
            <a:p>
              <a:pPr marL="0" marR="0" lvl="1" indent="0" algn="l" defTabSz="677268" rtl="0" eaLnBrk="1" fontAlgn="auto" latinLnBrk="0" hangingPunct="1">
                <a:lnSpc>
                  <a:spcPts val="1201"/>
                </a:lnSpc>
                <a:spcBef>
                  <a:spcPts val="0"/>
                </a:spcBef>
                <a:spcAft>
                  <a:spcPts val="0"/>
                </a:spcAft>
                <a:buClr>
                  <a:srgbClr val="F0AB00"/>
                </a:buClr>
                <a:buSzPct val="80000"/>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Arial"/>
                </a:rPr>
                <a:t>Action Terms</a:t>
              </a:r>
            </a:p>
          </p:txBody>
        </p:sp>
      </p:grpSp>
      <p:sp>
        <p:nvSpPr>
          <p:cNvPr id="2" name="Titel 1">
            <a:extLst>
              <a:ext uri="{FF2B5EF4-FFF2-40B4-BE49-F238E27FC236}">
                <a16:creationId xmlns:a16="http://schemas.microsoft.com/office/drawing/2014/main" id="{9C529D73-7A9D-4ABB-8B8A-AC2A4AE66CEF}"/>
              </a:ext>
            </a:extLst>
          </p:cNvPr>
          <p:cNvSpPr>
            <a:spLocks noGrp="1"/>
          </p:cNvSpPr>
          <p:nvPr>
            <p:ph type="title"/>
          </p:nvPr>
        </p:nvSpPr>
        <p:spPr>
          <a:xfrm>
            <a:off x="1756436" y="164510"/>
            <a:ext cx="8834130" cy="744903"/>
          </a:xfrm>
        </p:spPr>
        <p:txBody>
          <a:bodyPr>
            <a:normAutofit/>
          </a:bodyPr>
          <a:lstStyle/>
          <a:p>
            <a:r>
              <a:rPr lang="en-US" sz="2000" b="1" dirty="0"/>
              <a:t>BIAN ACTION TERMS</a:t>
            </a:r>
            <a:endParaRPr lang="en-GB" sz="2000" b="1" dirty="0"/>
          </a:p>
        </p:txBody>
      </p:sp>
      <p:pic>
        <p:nvPicPr>
          <p:cNvPr id="65" name="Picture 7">
            <a:extLst>
              <a:ext uri="{FF2B5EF4-FFF2-40B4-BE49-F238E27FC236}">
                <a16:creationId xmlns:a16="http://schemas.microsoft.com/office/drawing/2014/main" id="{0D451087-D4B7-42F4-A01C-DAE24FF8D999}"/>
              </a:ext>
            </a:extLst>
          </p:cNvPr>
          <p:cNvPicPr>
            <a:picLocks noChangeAspect="1"/>
          </p:cNvPicPr>
          <p:nvPr/>
        </p:nvPicPr>
        <p:blipFill>
          <a:blip r:embed="rId3"/>
          <a:stretch>
            <a:fillRect/>
          </a:stretch>
        </p:blipFill>
        <p:spPr>
          <a:xfrm>
            <a:off x="609680" y="6558947"/>
            <a:ext cx="242309" cy="224435"/>
          </a:xfrm>
          <a:prstGeom prst="rect">
            <a:avLst/>
          </a:prstGeom>
        </p:spPr>
      </p:pic>
      <p:sp>
        <p:nvSpPr>
          <p:cNvPr id="66" name="Text Placeholder 15">
            <a:extLst>
              <a:ext uri="{FF2B5EF4-FFF2-40B4-BE49-F238E27FC236}">
                <a16:creationId xmlns:a16="http://schemas.microsoft.com/office/drawing/2014/main" id="{9687A832-1F99-45F9-9C7B-CA97800322F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30</a:t>
            </a:r>
            <a:endParaRPr lang="en-GB" dirty="0"/>
          </a:p>
        </p:txBody>
      </p:sp>
    </p:spTree>
    <p:extLst>
      <p:ext uri="{BB962C8B-B14F-4D97-AF65-F5344CB8AC3E}">
        <p14:creationId xmlns:p14="http://schemas.microsoft.com/office/powerpoint/2010/main" val="3401946822"/>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5AEF6DC1-2C69-4724-A42D-D47733BFD523}"/>
              </a:ext>
            </a:extLst>
          </p:cNvPr>
          <p:cNvPicPr/>
          <p:nvPr/>
        </p:nvPicPr>
        <p:blipFill>
          <a:blip r:embed="rId3">
            <a:grayscl/>
            <a:extLst>
              <a:ext uri="{BEBA8EAE-BF5A-486C-A8C5-ECC9F3942E4B}">
                <a14:imgProps xmlns:a14="http://schemas.microsoft.com/office/drawing/2010/main">
                  <a14:imgLayer r:embed="rId4">
                    <a14:imgEffect>
                      <a14:colorTemperature colorTemp="6498"/>
                    </a14:imgEffect>
                  </a14:imgLayer>
                </a14:imgProps>
              </a:ext>
              <a:ext uri="{28A0092B-C50C-407E-A947-70E740481C1C}">
                <a14:useLocalDpi xmlns:a14="http://schemas.microsoft.com/office/drawing/2010/main" val="0"/>
              </a:ext>
            </a:extLst>
          </a:blip>
          <a:srcRect/>
          <a:stretch>
            <a:fillRect/>
          </a:stretch>
        </p:blipFill>
        <p:spPr bwMode="auto">
          <a:xfrm>
            <a:off x="480170" y="474606"/>
            <a:ext cx="10873208" cy="6335492"/>
          </a:xfrm>
          <a:prstGeom prst="rect">
            <a:avLst/>
          </a:prstGeom>
          <a:noFill/>
          <a:ln w="6350">
            <a:noFill/>
          </a:ln>
        </p:spPr>
      </p:pic>
      <p:sp>
        <p:nvSpPr>
          <p:cNvPr id="3" name="Title 1">
            <a:extLst>
              <a:ext uri="{FF2B5EF4-FFF2-40B4-BE49-F238E27FC236}">
                <a16:creationId xmlns:a16="http://schemas.microsoft.com/office/drawing/2014/main" id="{EDA98271-4FAE-4DC3-8572-B75C57969F94}"/>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2745D5C9-1003-44DE-ABDC-6A2749BCE97D}"/>
              </a:ext>
            </a:extLst>
          </p:cNvPr>
          <p:cNvSpPr>
            <a:spLocks noGrp="1"/>
          </p:cNvSpPr>
          <p:nvPr>
            <p:ph type="title"/>
          </p:nvPr>
        </p:nvSpPr>
        <p:spPr>
          <a:xfrm>
            <a:off x="1522677" y="51077"/>
            <a:ext cx="8834130" cy="744903"/>
          </a:xfrm>
        </p:spPr>
        <p:txBody>
          <a:bodyPr>
            <a:normAutofit/>
          </a:bodyPr>
          <a:lstStyle/>
          <a:p>
            <a:r>
              <a:rPr lang="en-US" sz="2000" b="1" cap="all" dirty="0"/>
              <a:t>Design topics included in the API framework</a:t>
            </a:r>
            <a:endParaRPr lang="en-GB" sz="2000" b="1" cap="all" dirty="0"/>
          </a:p>
        </p:txBody>
      </p:sp>
      <p:pic>
        <p:nvPicPr>
          <p:cNvPr id="6" name="Picture 7">
            <a:extLst>
              <a:ext uri="{FF2B5EF4-FFF2-40B4-BE49-F238E27FC236}">
                <a16:creationId xmlns:a16="http://schemas.microsoft.com/office/drawing/2014/main" id="{3DA47B60-C7A4-4545-A5EB-F490DF00E3E5}"/>
              </a:ext>
            </a:extLst>
          </p:cNvPr>
          <p:cNvPicPr>
            <a:picLocks noChangeAspect="1"/>
          </p:cNvPicPr>
          <p:nvPr/>
        </p:nvPicPr>
        <p:blipFill>
          <a:blip r:embed="rId5"/>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2A91D77A-3327-4F83-97A2-9CEA6CD2D324}"/>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31</a:t>
            </a:r>
            <a:endParaRPr lang="en-GB" dirty="0"/>
          </a:p>
        </p:txBody>
      </p:sp>
    </p:spTree>
    <p:extLst>
      <p:ext uri="{BB962C8B-B14F-4D97-AF65-F5344CB8AC3E}">
        <p14:creationId xmlns:p14="http://schemas.microsoft.com/office/powerpoint/2010/main" val="4184866380"/>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6FB1E1E3-0700-4388-80ED-F01EEC43672B}"/>
              </a:ext>
            </a:extLst>
          </p:cNvPr>
          <p:cNvPicPr/>
          <p:nvPr/>
        </p:nvPicPr>
        <p:blipFill>
          <a:blip r:embed="rId3">
            <a:grayscl/>
            <a:extLst>
              <a:ext uri="{28A0092B-C50C-407E-A947-70E740481C1C}">
                <a14:useLocalDpi xmlns:a14="http://schemas.microsoft.com/office/drawing/2010/main" val="0"/>
              </a:ext>
            </a:extLst>
          </a:blip>
          <a:srcRect/>
          <a:stretch>
            <a:fillRect/>
          </a:stretch>
        </p:blipFill>
        <p:spPr bwMode="auto">
          <a:xfrm>
            <a:off x="270774" y="488815"/>
            <a:ext cx="11809312" cy="5959386"/>
          </a:xfrm>
          <a:prstGeom prst="rect">
            <a:avLst/>
          </a:prstGeom>
          <a:noFill/>
          <a:ln>
            <a:noFill/>
          </a:ln>
        </p:spPr>
      </p:pic>
      <p:sp>
        <p:nvSpPr>
          <p:cNvPr id="3" name="Title 1">
            <a:extLst>
              <a:ext uri="{FF2B5EF4-FFF2-40B4-BE49-F238E27FC236}">
                <a16:creationId xmlns:a16="http://schemas.microsoft.com/office/drawing/2014/main" id="{625E0703-2577-4653-B813-CD69A2953F66}"/>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CC41EAAB-4291-4B6E-ABD3-2F02BEC6451C}"/>
              </a:ext>
            </a:extLst>
          </p:cNvPr>
          <p:cNvSpPr>
            <a:spLocks noGrp="1"/>
          </p:cNvSpPr>
          <p:nvPr>
            <p:ph type="title"/>
          </p:nvPr>
        </p:nvSpPr>
        <p:spPr/>
        <p:txBody>
          <a:bodyPr>
            <a:normAutofit/>
          </a:bodyPr>
          <a:lstStyle/>
          <a:p>
            <a:r>
              <a:rPr lang="en-US" sz="2000" b="1" cap="all" dirty="0"/>
              <a:t>Design topics selected for four typical types of exchange</a:t>
            </a:r>
            <a:endParaRPr lang="en-GB" sz="2000" b="1" cap="all" dirty="0"/>
          </a:p>
        </p:txBody>
      </p:sp>
      <p:pic>
        <p:nvPicPr>
          <p:cNvPr id="6" name="Picture 7">
            <a:extLst>
              <a:ext uri="{FF2B5EF4-FFF2-40B4-BE49-F238E27FC236}">
                <a16:creationId xmlns:a16="http://schemas.microsoft.com/office/drawing/2014/main" id="{57AD7B99-E237-44C9-AE37-E9CA5E510B60}"/>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F964F024-6A1F-42C9-8CBA-F746F7F197D3}"/>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32</a:t>
            </a:r>
            <a:endParaRPr lang="en-GB" dirty="0"/>
          </a:p>
        </p:txBody>
      </p:sp>
    </p:spTree>
    <p:extLst>
      <p:ext uri="{BB962C8B-B14F-4D97-AF65-F5344CB8AC3E}">
        <p14:creationId xmlns:p14="http://schemas.microsoft.com/office/powerpoint/2010/main" val="164282706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BEA33CCF-4D71-46B2-A352-954340503CA3}"/>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pic>
        <p:nvPicPr>
          <p:cNvPr id="4" name="Afbeelding 3">
            <a:extLst>
              <a:ext uri="{FF2B5EF4-FFF2-40B4-BE49-F238E27FC236}">
                <a16:creationId xmlns:a16="http://schemas.microsoft.com/office/drawing/2014/main" id="{30315B4A-FEEF-4139-8597-BD41F72B46C5}"/>
              </a:ext>
            </a:extLst>
          </p:cNvPr>
          <p:cNvPicPr>
            <a:picLocks noChangeAspect="1"/>
          </p:cNvPicPr>
          <p:nvPr/>
        </p:nvPicPr>
        <p:blipFill>
          <a:blip r:embed="rId3"/>
          <a:stretch>
            <a:fillRect/>
          </a:stretch>
        </p:blipFill>
        <p:spPr>
          <a:xfrm>
            <a:off x="912218" y="562421"/>
            <a:ext cx="10369151" cy="5990641"/>
          </a:xfrm>
          <a:prstGeom prst="rect">
            <a:avLst/>
          </a:prstGeom>
        </p:spPr>
      </p:pic>
      <p:sp>
        <p:nvSpPr>
          <p:cNvPr id="2" name="Titel 1">
            <a:extLst>
              <a:ext uri="{FF2B5EF4-FFF2-40B4-BE49-F238E27FC236}">
                <a16:creationId xmlns:a16="http://schemas.microsoft.com/office/drawing/2014/main" id="{52F7F113-8848-47E0-9DAB-E45F3F72A04C}"/>
              </a:ext>
            </a:extLst>
          </p:cNvPr>
          <p:cNvSpPr>
            <a:spLocks noGrp="1"/>
          </p:cNvSpPr>
          <p:nvPr>
            <p:ph type="title"/>
          </p:nvPr>
        </p:nvSpPr>
        <p:spPr>
          <a:xfrm>
            <a:off x="1679728" y="150604"/>
            <a:ext cx="8834130" cy="744903"/>
          </a:xfrm>
        </p:spPr>
        <p:txBody>
          <a:bodyPr>
            <a:normAutofit/>
          </a:bodyPr>
          <a:lstStyle/>
          <a:p>
            <a:r>
              <a:rPr lang="en-US" sz="2000" b="1" cap="all" dirty="0"/>
              <a:t>Default action term by functional pattern</a:t>
            </a:r>
            <a:endParaRPr lang="en-GB" sz="2000" b="1" cap="all" dirty="0"/>
          </a:p>
        </p:txBody>
      </p:sp>
      <p:pic>
        <p:nvPicPr>
          <p:cNvPr id="6" name="Picture 7">
            <a:extLst>
              <a:ext uri="{FF2B5EF4-FFF2-40B4-BE49-F238E27FC236}">
                <a16:creationId xmlns:a16="http://schemas.microsoft.com/office/drawing/2014/main" id="{80E09CF3-B119-4282-9F80-D7BFB57C675E}"/>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96883094-474C-4071-B293-BDCC65121585}"/>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33</a:t>
            </a:r>
            <a:endParaRPr lang="en-GB" dirty="0"/>
          </a:p>
        </p:txBody>
      </p:sp>
    </p:spTree>
    <p:extLst>
      <p:ext uri="{BB962C8B-B14F-4D97-AF65-F5344CB8AC3E}">
        <p14:creationId xmlns:p14="http://schemas.microsoft.com/office/powerpoint/2010/main" val="215741938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 name="Picture 128" descr="Picture 2.png"/>
          <p:cNvPicPr>
            <a:picLocks noChangeAspect="1"/>
          </p:cNvPicPr>
          <p:nvPr/>
        </p:nvPicPr>
        <p:blipFill>
          <a:blip r:embed="rId3"/>
          <a:srcRect t="11937" r="26353" b="9512"/>
          <a:stretch>
            <a:fillRect/>
          </a:stretch>
        </p:blipFill>
        <p:spPr>
          <a:xfrm>
            <a:off x="1273345" y="3317082"/>
            <a:ext cx="4197265" cy="2746722"/>
          </a:xfrm>
          <a:prstGeom prst="rect">
            <a:avLst/>
          </a:prstGeom>
          <a:ln w="38100" cap="flat" cmpd="sng" algn="ctr">
            <a:solidFill>
              <a:schemeClr val="tx1"/>
            </a:solidFill>
            <a:prstDash val="solid"/>
            <a:round/>
            <a:headEnd type="none" w="med" len="med"/>
            <a:tailEnd type="none" w="med" len="med"/>
          </a:ln>
          <a:effectLst>
            <a:outerShdw blurRad="50800" dist="38100" dir="2700000">
              <a:srgbClr val="000000">
                <a:alpha val="76000"/>
              </a:srgbClr>
            </a:outerShdw>
          </a:effectLst>
        </p:spPr>
      </p:pic>
      <p:sp>
        <p:nvSpPr>
          <p:cNvPr id="131" name="Rectangle 130"/>
          <p:cNvSpPr/>
          <p:nvPr/>
        </p:nvSpPr>
        <p:spPr>
          <a:xfrm>
            <a:off x="1272258" y="1637213"/>
            <a:ext cx="4588764" cy="1569660"/>
          </a:xfrm>
          <a:prstGeom prst="rect">
            <a:avLst/>
          </a:prstGeom>
        </p:spPr>
        <p:txBody>
          <a:bodyPr wrap="square">
            <a:spAutoFit/>
          </a:bodyPr>
          <a:lstStyle/>
          <a:p>
            <a:pPr>
              <a:spcAft>
                <a:spcPts val="600"/>
              </a:spcAft>
            </a:pPr>
            <a:r>
              <a:rPr lang="en-US" sz="2400" b="1" i="1" dirty="0">
                <a:solidFill>
                  <a:srgbClr val="5F6062"/>
                </a:solidFill>
                <a:latin typeface="Helvetica"/>
                <a:cs typeface="Helvetica"/>
              </a:rPr>
              <a:t> A city where new construction  is not coordinated with a town plan… </a:t>
            </a:r>
            <a:endParaRPr lang="en-US" sz="2000" b="1" i="1" dirty="0">
              <a:solidFill>
                <a:srgbClr val="5F6062"/>
              </a:solidFill>
              <a:latin typeface="Helvetica"/>
              <a:cs typeface="Helvetica"/>
            </a:endParaRPr>
          </a:p>
        </p:txBody>
      </p:sp>
      <p:grpSp>
        <p:nvGrpSpPr>
          <p:cNvPr id="207" name="Group 206"/>
          <p:cNvGrpSpPr>
            <a:grpSpLocks noChangeAspect="1"/>
          </p:cNvGrpSpPr>
          <p:nvPr/>
        </p:nvGrpSpPr>
        <p:grpSpPr>
          <a:xfrm>
            <a:off x="6442489" y="3305123"/>
            <a:ext cx="5126913" cy="2436545"/>
            <a:chOff x="3081439" y="2966354"/>
            <a:chExt cx="5092152" cy="2465198"/>
          </a:xfrm>
        </p:grpSpPr>
        <p:sp>
          <p:nvSpPr>
            <p:cNvPr id="144" name="Rectangle 143"/>
            <p:cNvSpPr/>
            <p:nvPr/>
          </p:nvSpPr>
          <p:spPr bwMode="auto">
            <a:xfrm>
              <a:off x="3811868" y="4701123"/>
              <a:ext cx="1095643" cy="730429"/>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100" b="1" kern="0" dirty="0">
                <a:solidFill>
                  <a:srgbClr val="FFFFFF"/>
                </a:solidFill>
                <a:latin typeface="Arial Narrow"/>
                <a:cs typeface="Arial Narrow"/>
              </a:endParaRPr>
            </a:p>
          </p:txBody>
        </p:sp>
        <p:sp>
          <p:nvSpPr>
            <p:cNvPr id="145" name="Rectangle 144"/>
            <p:cNvSpPr/>
            <p:nvPr/>
          </p:nvSpPr>
          <p:spPr bwMode="auto">
            <a:xfrm>
              <a:off x="6824886" y="3788087"/>
              <a:ext cx="547822" cy="547822"/>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100" b="1" kern="0" dirty="0">
                <a:solidFill>
                  <a:schemeClr val="bg1"/>
                </a:solidFill>
                <a:latin typeface="Arial Narrow"/>
                <a:cs typeface="Arial Narrow"/>
              </a:endParaRPr>
            </a:p>
          </p:txBody>
        </p:sp>
        <p:sp>
          <p:nvSpPr>
            <p:cNvPr id="149" name="Rectangle 148"/>
            <p:cNvSpPr/>
            <p:nvPr/>
          </p:nvSpPr>
          <p:spPr bwMode="auto">
            <a:xfrm>
              <a:off x="6368368" y="3422872"/>
              <a:ext cx="639125"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50" name="Rectangle 149"/>
            <p:cNvSpPr/>
            <p:nvPr/>
          </p:nvSpPr>
          <p:spPr bwMode="auto">
            <a:xfrm>
              <a:off x="4724904" y="4518516"/>
              <a:ext cx="821732" cy="456518"/>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800" baseline="30000" dirty="0">
                <a:solidFill>
                  <a:schemeClr val="tx1"/>
                </a:solidFill>
                <a:latin typeface="Arial" charset="0"/>
                <a:ea typeface="ＭＳ Ｐゴシック" pitchFamily="1" charset="-128"/>
              </a:endParaRPr>
            </a:p>
          </p:txBody>
        </p:sp>
        <p:sp>
          <p:nvSpPr>
            <p:cNvPr id="151" name="Rectangle 150"/>
            <p:cNvSpPr/>
            <p:nvPr/>
          </p:nvSpPr>
          <p:spPr bwMode="auto">
            <a:xfrm>
              <a:off x="5043075" y="4259055"/>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100" b="1" kern="0" dirty="0">
                <a:solidFill>
                  <a:srgbClr val="000000"/>
                </a:solidFill>
                <a:latin typeface="Arial Narrow"/>
                <a:cs typeface="Arial Narrow"/>
              </a:endParaRPr>
            </a:p>
          </p:txBody>
        </p:sp>
        <p:sp>
          <p:nvSpPr>
            <p:cNvPr id="154" name="Rectangle 153"/>
            <p:cNvSpPr/>
            <p:nvPr/>
          </p:nvSpPr>
          <p:spPr bwMode="auto">
            <a:xfrm>
              <a:off x="5729243" y="3788087"/>
              <a:ext cx="1095643" cy="73042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55" name="Rectangle 154"/>
            <p:cNvSpPr/>
            <p:nvPr/>
          </p:nvSpPr>
          <p:spPr bwMode="auto">
            <a:xfrm>
              <a:off x="6277065" y="4701123"/>
              <a:ext cx="821732" cy="36521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indent="-179478" defTabSz="914857" eaLnBrk="0" hangingPunct="0">
                <a:buClr>
                  <a:schemeClr val="accent1"/>
                </a:buClr>
                <a:defRPr/>
              </a:pPr>
              <a:endParaRPr lang="en-US" sz="1100" b="1" kern="0" dirty="0">
                <a:solidFill>
                  <a:srgbClr val="000000"/>
                </a:solidFill>
                <a:latin typeface="Arial Narrow"/>
                <a:cs typeface="Arial Narrow"/>
              </a:endParaRPr>
            </a:p>
          </p:txBody>
        </p:sp>
        <p:sp>
          <p:nvSpPr>
            <p:cNvPr id="156" name="Rectangle 155"/>
            <p:cNvSpPr/>
            <p:nvPr/>
          </p:nvSpPr>
          <p:spPr bwMode="auto">
            <a:xfrm>
              <a:off x="3446653" y="3240265"/>
              <a:ext cx="456518" cy="456518"/>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100" b="1" kern="0" dirty="0">
                <a:solidFill>
                  <a:schemeClr val="bg1"/>
                </a:solidFill>
                <a:latin typeface="Arial Narrow"/>
                <a:cs typeface="Arial Narrow"/>
              </a:endParaRPr>
            </a:p>
          </p:txBody>
        </p:sp>
        <p:sp>
          <p:nvSpPr>
            <p:cNvPr id="157" name="Rectangle 156"/>
            <p:cNvSpPr/>
            <p:nvPr/>
          </p:nvSpPr>
          <p:spPr bwMode="auto">
            <a:xfrm>
              <a:off x="6824886" y="4701123"/>
              <a:ext cx="730429"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58" name="Rectangle 157"/>
            <p:cNvSpPr/>
            <p:nvPr/>
          </p:nvSpPr>
          <p:spPr bwMode="auto">
            <a:xfrm>
              <a:off x="3472773" y="5066339"/>
              <a:ext cx="821732"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59" name="Rectangle 158"/>
            <p:cNvSpPr/>
            <p:nvPr/>
          </p:nvSpPr>
          <p:spPr bwMode="auto">
            <a:xfrm>
              <a:off x="4268386" y="3879390"/>
              <a:ext cx="456518" cy="456518"/>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160" name="Rectangle 159"/>
            <p:cNvSpPr/>
            <p:nvPr/>
          </p:nvSpPr>
          <p:spPr bwMode="auto">
            <a:xfrm>
              <a:off x="5455332" y="4518516"/>
              <a:ext cx="913036" cy="73042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61" name="Rectangle 160"/>
            <p:cNvSpPr/>
            <p:nvPr/>
          </p:nvSpPr>
          <p:spPr bwMode="auto">
            <a:xfrm>
              <a:off x="4633600" y="3696783"/>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62" name="Rectangle 161"/>
            <p:cNvSpPr/>
            <p:nvPr/>
          </p:nvSpPr>
          <p:spPr bwMode="auto">
            <a:xfrm>
              <a:off x="6459672" y="2966354"/>
              <a:ext cx="639125"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100" b="1" dirty="0">
                <a:solidFill>
                  <a:schemeClr val="tx2"/>
                </a:solidFill>
                <a:latin typeface="+mj-lt"/>
                <a:cs typeface="Arial" charset="0"/>
              </a:endParaRPr>
            </a:p>
          </p:txBody>
        </p:sp>
        <p:sp>
          <p:nvSpPr>
            <p:cNvPr id="163" name="Rectangle 162"/>
            <p:cNvSpPr/>
            <p:nvPr/>
          </p:nvSpPr>
          <p:spPr bwMode="auto">
            <a:xfrm>
              <a:off x="7602285" y="3310714"/>
              <a:ext cx="365213" cy="91303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164" name="Rectangle 163"/>
            <p:cNvSpPr/>
            <p:nvPr/>
          </p:nvSpPr>
          <p:spPr bwMode="auto">
            <a:xfrm>
              <a:off x="4816207" y="351417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165" name="Rectangle 164"/>
            <p:cNvSpPr/>
            <p:nvPr/>
          </p:nvSpPr>
          <p:spPr bwMode="auto">
            <a:xfrm>
              <a:off x="6003154" y="3422872"/>
              <a:ext cx="365214"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166" name="Rectangle 165"/>
            <p:cNvSpPr/>
            <p:nvPr/>
          </p:nvSpPr>
          <p:spPr bwMode="auto">
            <a:xfrm>
              <a:off x="4907511" y="3240265"/>
              <a:ext cx="821732"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sp>
          <p:nvSpPr>
            <p:cNvPr id="167" name="Rectangle 166"/>
            <p:cNvSpPr/>
            <p:nvPr/>
          </p:nvSpPr>
          <p:spPr bwMode="auto">
            <a:xfrm>
              <a:off x="3720564" y="3696783"/>
              <a:ext cx="456518" cy="730429"/>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800" baseline="30000" dirty="0">
                <a:solidFill>
                  <a:schemeClr val="tx1"/>
                </a:solidFill>
                <a:latin typeface="Arial" charset="0"/>
                <a:ea typeface="ＭＳ Ｐゴシック" pitchFamily="1" charset="-128"/>
              </a:endParaRPr>
            </a:p>
          </p:txBody>
        </p:sp>
        <p:sp>
          <p:nvSpPr>
            <p:cNvPr id="168" name="Rectangle 167"/>
            <p:cNvSpPr/>
            <p:nvPr/>
          </p:nvSpPr>
          <p:spPr bwMode="auto">
            <a:xfrm>
              <a:off x="3994475" y="3180490"/>
              <a:ext cx="913036" cy="4565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69" name="Rectangle 168"/>
            <p:cNvSpPr/>
            <p:nvPr/>
          </p:nvSpPr>
          <p:spPr bwMode="auto">
            <a:xfrm>
              <a:off x="5266540" y="3609283"/>
              <a:ext cx="273911" cy="54401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70" name="Rectangle 169"/>
            <p:cNvSpPr/>
            <p:nvPr/>
          </p:nvSpPr>
          <p:spPr bwMode="auto">
            <a:xfrm>
              <a:off x="3998278" y="4153301"/>
              <a:ext cx="448910"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100" b="1" dirty="0">
                <a:solidFill>
                  <a:schemeClr val="tx2"/>
                </a:solidFill>
                <a:latin typeface="+mj-lt"/>
                <a:cs typeface="Arial" charset="0"/>
              </a:endParaRPr>
            </a:p>
          </p:txBody>
        </p:sp>
        <p:sp>
          <p:nvSpPr>
            <p:cNvPr id="171" name="Rectangle 170"/>
            <p:cNvSpPr/>
            <p:nvPr/>
          </p:nvSpPr>
          <p:spPr bwMode="auto">
            <a:xfrm>
              <a:off x="3663863" y="4427211"/>
              <a:ext cx="456518"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rgbClr val="000000"/>
                </a:solidFill>
                <a:latin typeface="Arial Narrow"/>
                <a:cs typeface="Arial Narrow"/>
              </a:endParaRPr>
            </a:p>
          </p:txBody>
        </p:sp>
        <p:sp>
          <p:nvSpPr>
            <p:cNvPr id="172" name="Rectangle 171"/>
            <p:cNvSpPr/>
            <p:nvPr/>
          </p:nvSpPr>
          <p:spPr bwMode="auto">
            <a:xfrm>
              <a:off x="4359689" y="4975034"/>
              <a:ext cx="913036" cy="27391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73" name="Rectangle 172"/>
            <p:cNvSpPr/>
            <p:nvPr/>
          </p:nvSpPr>
          <p:spPr bwMode="auto">
            <a:xfrm>
              <a:off x="7307524" y="4153300"/>
              <a:ext cx="365213"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100" b="1" kern="0" dirty="0">
                <a:solidFill>
                  <a:srgbClr val="000000"/>
                </a:solidFill>
                <a:latin typeface="Arial Narrow"/>
                <a:cs typeface="Arial Narrow"/>
              </a:endParaRPr>
            </a:p>
          </p:txBody>
        </p:sp>
        <p:sp>
          <p:nvSpPr>
            <p:cNvPr id="174" name="Rectangle 173"/>
            <p:cNvSpPr/>
            <p:nvPr/>
          </p:nvSpPr>
          <p:spPr bwMode="auto">
            <a:xfrm>
              <a:off x="7372708" y="5066337"/>
              <a:ext cx="365214" cy="1826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100" b="1" kern="0" dirty="0">
                <a:solidFill>
                  <a:srgbClr val="000000"/>
                </a:solidFill>
                <a:latin typeface="Arial Narrow"/>
                <a:cs typeface="Arial Narrow"/>
              </a:endParaRPr>
            </a:p>
          </p:txBody>
        </p:sp>
        <p:sp>
          <p:nvSpPr>
            <p:cNvPr id="175" name="Rectangle 174"/>
            <p:cNvSpPr/>
            <p:nvPr/>
          </p:nvSpPr>
          <p:spPr bwMode="auto">
            <a:xfrm>
              <a:off x="6185761" y="4518516"/>
              <a:ext cx="639125"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sp>
          <p:nvSpPr>
            <p:cNvPr id="176" name="Rectangle 175"/>
            <p:cNvSpPr/>
            <p:nvPr/>
          </p:nvSpPr>
          <p:spPr bwMode="auto">
            <a:xfrm>
              <a:off x="6824886" y="4335908"/>
              <a:ext cx="547822"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177" name="Rectangle 176"/>
            <p:cNvSpPr/>
            <p:nvPr/>
          </p:nvSpPr>
          <p:spPr bwMode="auto">
            <a:xfrm>
              <a:off x="4907511" y="3900245"/>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sp>
          <p:nvSpPr>
            <p:cNvPr id="178" name="Rectangle 177"/>
            <p:cNvSpPr/>
            <p:nvPr/>
          </p:nvSpPr>
          <p:spPr bwMode="auto">
            <a:xfrm>
              <a:off x="5272725" y="4244605"/>
              <a:ext cx="821732" cy="36521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179" name="Rectangle 178"/>
            <p:cNvSpPr/>
            <p:nvPr/>
          </p:nvSpPr>
          <p:spPr bwMode="auto">
            <a:xfrm>
              <a:off x="3355350" y="3331569"/>
              <a:ext cx="456518"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180" name="Rectangle 179"/>
            <p:cNvSpPr/>
            <p:nvPr/>
          </p:nvSpPr>
          <p:spPr bwMode="auto">
            <a:xfrm>
              <a:off x="4724904" y="351417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181" name="Rectangle 180"/>
            <p:cNvSpPr/>
            <p:nvPr/>
          </p:nvSpPr>
          <p:spPr bwMode="auto">
            <a:xfrm>
              <a:off x="5546636" y="3360309"/>
              <a:ext cx="365213"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1100" b="1" dirty="0">
                <a:solidFill>
                  <a:schemeClr val="tx2"/>
                </a:solidFill>
                <a:latin typeface="+mj-lt"/>
              </a:endParaRPr>
            </a:p>
          </p:txBody>
        </p:sp>
        <p:sp>
          <p:nvSpPr>
            <p:cNvPr id="182" name="Rectangle 181"/>
            <p:cNvSpPr/>
            <p:nvPr/>
          </p:nvSpPr>
          <p:spPr bwMode="auto">
            <a:xfrm>
              <a:off x="3994475" y="3605479"/>
              <a:ext cx="821732" cy="36521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sp>
          <p:nvSpPr>
            <p:cNvPr id="183" name="Rectangle 182"/>
            <p:cNvSpPr/>
            <p:nvPr/>
          </p:nvSpPr>
          <p:spPr bwMode="auto">
            <a:xfrm>
              <a:off x="5820547" y="3514176"/>
              <a:ext cx="273911" cy="54401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100" b="1" kern="0" dirty="0">
                <a:solidFill>
                  <a:schemeClr val="bg1"/>
                </a:solidFill>
                <a:latin typeface="Arial Narrow"/>
                <a:cs typeface="Arial Narrow"/>
              </a:endParaRPr>
            </a:p>
          </p:txBody>
        </p:sp>
        <p:sp>
          <p:nvSpPr>
            <p:cNvPr id="184" name="Rectangle 183"/>
            <p:cNvSpPr/>
            <p:nvPr/>
          </p:nvSpPr>
          <p:spPr bwMode="auto">
            <a:xfrm>
              <a:off x="6913555" y="3148962"/>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sp>
          <p:nvSpPr>
            <p:cNvPr id="185" name="Rectangle 184"/>
            <p:cNvSpPr/>
            <p:nvPr/>
          </p:nvSpPr>
          <p:spPr bwMode="auto">
            <a:xfrm>
              <a:off x="7098797" y="4244605"/>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86" name="Rectangle 185"/>
            <p:cNvSpPr/>
            <p:nvPr/>
          </p:nvSpPr>
          <p:spPr bwMode="auto">
            <a:xfrm>
              <a:off x="7281404" y="3696783"/>
              <a:ext cx="456518" cy="82173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87" name="Rectangle 186"/>
            <p:cNvSpPr/>
            <p:nvPr/>
          </p:nvSpPr>
          <p:spPr bwMode="auto">
            <a:xfrm>
              <a:off x="3903171" y="3879390"/>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188" name="Rectangle 187"/>
            <p:cNvSpPr/>
            <p:nvPr/>
          </p:nvSpPr>
          <p:spPr bwMode="auto">
            <a:xfrm>
              <a:off x="4771873" y="4244606"/>
              <a:ext cx="365213" cy="54782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89" name="Rectangle 188"/>
            <p:cNvSpPr/>
            <p:nvPr/>
          </p:nvSpPr>
          <p:spPr bwMode="auto">
            <a:xfrm>
              <a:off x="3311016" y="4792428"/>
              <a:ext cx="821732" cy="36521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100" b="1" kern="0" dirty="0">
                <a:solidFill>
                  <a:srgbClr val="FFFFFF"/>
                </a:solidFill>
                <a:latin typeface="Arial Narrow"/>
                <a:cs typeface="Arial Narrow"/>
              </a:endParaRPr>
            </a:p>
          </p:txBody>
        </p:sp>
        <p:sp>
          <p:nvSpPr>
            <p:cNvPr id="190" name="Rectangle 189"/>
            <p:cNvSpPr/>
            <p:nvPr/>
          </p:nvSpPr>
          <p:spPr bwMode="auto">
            <a:xfrm>
              <a:off x="3304034" y="3970694"/>
              <a:ext cx="273911" cy="54401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91" name="Rectangle 190"/>
            <p:cNvSpPr/>
            <p:nvPr/>
          </p:nvSpPr>
          <p:spPr bwMode="auto">
            <a:xfrm>
              <a:off x="6916190" y="3605479"/>
              <a:ext cx="913036"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100" b="1" dirty="0">
                <a:solidFill>
                  <a:schemeClr val="bg1"/>
                </a:solidFill>
                <a:latin typeface="Arial" charset="0"/>
                <a:cs typeface="Arial" charset="0"/>
              </a:endParaRPr>
            </a:p>
          </p:txBody>
        </p:sp>
        <p:sp>
          <p:nvSpPr>
            <p:cNvPr id="192" name="Rectangle 191"/>
            <p:cNvSpPr/>
            <p:nvPr/>
          </p:nvSpPr>
          <p:spPr bwMode="auto">
            <a:xfrm>
              <a:off x="6824886" y="4792427"/>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193" name="Rectangle 192"/>
            <p:cNvSpPr/>
            <p:nvPr/>
          </p:nvSpPr>
          <p:spPr bwMode="auto">
            <a:xfrm>
              <a:off x="4177082" y="4335908"/>
              <a:ext cx="821732" cy="4565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100" b="1" kern="0" dirty="0">
                <a:solidFill>
                  <a:srgbClr val="000000"/>
                </a:solidFill>
                <a:latin typeface="Arial Narrow"/>
                <a:cs typeface="Arial Narrow"/>
              </a:endParaRPr>
            </a:p>
          </p:txBody>
        </p:sp>
        <p:sp>
          <p:nvSpPr>
            <p:cNvPr id="194" name="Rectangle 193"/>
            <p:cNvSpPr/>
            <p:nvPr/>
          </p:nvSpPr>
          <p:spPr bwMode="auto">
            <a:xfrm>
              <a:off x="3629261" y="3331569"/>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95" name="Rectangle 194"/>
            <p:cNvSpPr/>
            <p:nvPr/>
          </p:nvSpPr>
          <p:spPr bwMode="auto">
            <a:xfrm>
              <a:off x="3081439" y="4518516"/>
              <a:ext cx="821732" cy="36521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96" name="Rectangle 195"/>
            <p:cNvSpPr/>
            <p:nvPr/>
          </p:nvSpPr>
          <p:spPr bwMode="auto">
            <a:xfrm>
              <a:off x="5750093" y="3057656"/>
              <a:ext cx="730429" cy="36521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100" b="1" kern="0" dirty="0">
                <a:solidFill>
                  <a:srgbClr val="000000"/>
                </a:solidFill>
                <a:latin typeface="Arial Narrow"/>
                <a:cs typeface="Arial Narrow"/>
              </a:endParaRPr>
            </a:p>
          </p:txBody>
        </p:sp>
        <p:sp>
          <p:nvSpPr>
            <p:cNvPr id="197" name="Rectangle 196"/>
            <p:cNvSpPr/>
            <p:nvPr/>
          </p:nvSpPr>
          <p:spPr bwMode="auto">
            <a:xfrm>
              <a:off x="5550254" y="4207695"/>
              <a:ext cx="913036" cy="73042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198" name="Rectangle 197"/>
            <p:cNvSpPr/>
            <p:nvPr/>
          </p:nvSpPr>
          <p:spPr bwMode="auto">
            <a:xfrm>
              <a:off x="7464011" y="4427212"/>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100" b="1" dirty="0">
                <a:solidFill>
                  <a:schemeClr val="bg1"/>
                </a:solidFill>
                <a:latin typeface="Arial" charset="0"/>
                <a:cs typeface="Arial" charset="0"/>
              </a:endParaRPr>
            </a:p>
          </p:txBody>
        </p:sp>
        <p:sp>
          <p:nvSpPr>
            <p:cNvPr id="199" name="Rectangle 198"/>
            <p:cNvSpPr/>
            <p:nvPr/>
          </p:nvSpPr>
          <p:spPr bwMode="auto">
            <a:xfrm>
              <a:off x="4359689" y="4518516"/>
              <a:ext cx="547822"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200" name="Rectangle 199"/>
            <p:cNvSpPr/>
            <p:nvPr/>
          </p:nvSpPr>
          <p:spPr bwMode="auto">
            <a:xfrm>
              <a:off x="5272725" y="4792427"/>
              <a:ext cx="273911" cy="54401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201" name="Rectangle 200"/>
            <p:cNvSpPr/>
            <p:nvPr/>
          </p:nvSpPr>
          <p:spPr bwMode="auto">
            <a:xfrm>
              <a:off x="5729243" y="3331569"/>
              <a:ext cx="913036" cy="27391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202" name="Rectangle 201"/>
            <p:cNvSpPr/>
            <p:nvPr/>
          </p:nvSpPr>
          <p:spPr bwMode="auto">
            <a:xfrm>
              <a:off x="6550975" y="4883730"/>
              <a:ext cx="365214"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100" b="1" kern="0" dirty="0">
                <a:solidFill>
                  <a:srgbClr val="000000"/>
                </a:solidFill>
                <a:latin typeface="Arial Narrow"/>
                <a:cs typeface="Arial Narrow"/>
              </a:endParaRPr>
            </a:p>
          </p:txBody>
        </p:sp>
        <p:sp>
          <p:nvSpPr>
            <p:cNvPr id="203" name="Rectangle 202"/>
            <p:cNvSpPr/>
            <p:nvPr/>
          </p:nvSpPr>
          <p:spPr bwMode="auto">
            <a:xfrm>
              <a:off x="5546636" y="3605479"/>
              <a:ext cx="365214" cy="1826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100" b="1" kern="0" dirty="0">
                <a:solidFill>
                  <a:srgbClr val="000000"/>
                </a:solidFill>
                <a:latin typeface="Arial Narrow"/>
                <a:cs typeface="Arial Narrow"/>
              </a:endParaRPr>
            </a:p>
          </p:txBody>
        </p:sp>
        <p:sp>
          <p:nvSpPr>
            <p:cNvPr id="204" name="Rectangle 203"/>
            <p:cNvSpPr/>
            <p:nvPr/>
          </p:nvSpPr>
          <p:spPr bwMode="auto">
            <a:xfrm>
              <a:off x="6003154" y="5010900"/>
              <a:ext cx="639125" cy="36521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100" b="1" kern="0" dirty="0">
                <a:solidFill>
                  <a:srgbClr val="FFFFFF"/>
                </a:solidFill>
                <a:latin typeface="Arial Narrow"/>
                <a:cs typeface="Arial Narrow"/>
              </a:endParaRPr>
            </a:p>
          </p:txBody>
        </p:sp>
        <p:sp>
          <p:nvSpPr>
            <p:cNvPr id="205" name="Rectangle 204"/>
            <p:cNvSpPr/>
            <p:nvPr/>
          </p:nvSpPr>
          <p:spPr bwMode="auto">
            <a:xfrm>
              <a:off x="7625769" y="4088109"/>
              <a:ext cx="547822"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100" b="1" dirty="0">
                <a:solidFill>
                  <a:schemeClr val="tx2"/>
                </a:solidFill>
                <a:latin typeface="+mj-lt"/>
                <a:cs typeface="Arial" charset="0"/>
              </a:endParaRPr>
            </a:p>
          </p:txBody>
        </p:sp>
        <p:sp>
          <p:nvSpPr>
            <p:cNvPr id="206" name="Rectangle 205"/>
            <p:cNvSpPr/>
            <p:nvPr/>
          </p:nvSpPr>
          <p:spPr bwMode="auto">
            <a:xfrm>
              <a:off x="3222347" y="4153300"/>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100" b="1" kern="0" dirty="0">
                <a:solidFill>
                  <a:schemeClr val="bg1"/>
                </a:solidFill>
                <a:latin typeface="Arial Narrow"/>
                <a:cs typeface="Arial Narrow"/>
              </a:endParaRPr>
            </a:p>
          </p:txBody>
        </p:sp>
      </p:grpSp>
      <p:sp>
        <p:nvSpPr>
          <p:cNvPr id="208" name="Rectangle 207"/>
          <p:cNvSpPr/>
          <p:nvPr/>
        </p:nvSpPr>
        <p:spPr>
          <a:xfrm>
            <a:off x="6634326" y="1630387"/>
            <a:ext cx="4822211" cy="1569660"/>
          </a:xfrm>
          <a:prstGeom prst="rect">
            <a:avLst/>
          </a:prstGeom>
        </p:spPr>
        <p:txBody>
          <a:bodyPr wrap="square">
            <a:spAutoFit/>
          </a:bodyPr>
          <a:lstStyle/>
          <a:p>
            <a:pPr>
              <a:spcAft>
                <a:spcPts val="600"/>
              </a:spcAft>
            </a:pPr>
            <a:r>
              <a:rPr lang="en-US" sz="2400" b="1" i="1" dirty="0">
                <a:solidFill>
                  <a:srgbClr val="5F6062"/>
                </a:solidFill>
                <a:latin typeface="Helvetica"/>
                <a:cs typeface="Helvetica"/>
              </a:rPr>
              <a:t> An enterprise where application development is not coordinated with an enterprise plan… </a:t>
            </a:r>
            <a:endParaRPr lang="en-US" sz="2000" b="1" i="1" dirty="0">
              <a:solidFill>
                <a:srgbClr val="5F6062"/>
              </a:solidFill>
              <a:latin typeface="Helvetica"/>
              <a:cs typeface="Helvetica"/>
            </a:endParaRPr>
          </a:p>
        </p:txBody>
      </p:sp>
      <p:sp>
        <p:nvSpPr>
          <p:cNvPr id="67" name="Title 1"/>
          <p:cNvSpPr txBox="1">
            <a:spLocks/>
          </p:cNvSpPr>
          <p:nvPr/>
        </p:nvSpPr>
        <p:spPr>
          <a:xfrm>
            <a:off x="1461632" y="427259"/>
            <a:ext cx="9148233" cy="423529"/>
          </a:xfrm>
          <a:prstGeom prst="rect">
            <a:avLst/>
          </a:prstGeom>
        </p:spPr>
        <p:txBody>
          <a:bodyPr tIns="0" bIns="0" anchor="ctr" anchorCtr="0"/>
          <a:lstStyle/>
          <a:p>
            <a:pPr algn="ctr"/>
            <a:r>
              <a:rPr lang="en-US" sz="2000" b="1" cap="all" dirty="0"/>
              <a:t>Building without a plan – shanty town and application portfolio</a:t>
            </a:r>
            <a:endParaRPr lang="en-GB" sz="2000" b="1" kern="0" cap="all" dirty="0">
              <a:solidFill>
                <a:schemeClr val="tx2"/>
              </a:solidFill>
              <a:latin typeface="+mj-lt"/>
              <a:ea typeface="+mj-ea"/>
              <a:cs typeface="+mj-cs"/>
            </a:endParaRPr>
          </a:p>
        </p:txBody>
      </p:sp>
      <p:pic>
        <p:nvPicPr>
          <p:cNvPr id="66" name="Picture 7">
            <a:extLst>
              <a:ext uri="{FF2B5EF4-FFF2-40B4-BE49-F238E27FC236}">
                <a16:creationId xmlns:a16="http://schemas.microsoft.com/office/drawing/2014/main" id="{2003BE67-9B11-45BF-9116-892E80800C15}"/>
              </a:ext>
            </a:extLst>
          </p:cNvPr>
          <p:cNvPicPr>
            <a:picLocks noChangeAspect="1"/>
          </p:cNvPicPr>
          <p:nvPr/>
        </p:nvPicPr>
        <p:blipFill>
          <a:blip r:embed="rId4"/>
          <a:stretch>
            <a:fillRect/>
          </a:stretch>
        </p:blipFill>
        <p:spPr>
          <a:xfrm>
            <a:off x="609680" y="6558947"/>
            <a:ext cx="242309" cy="224435"/>
          </a:xfrm>
          <a:prstGeom prst="rect">
            <a:avLst/>
          </a:prstGeom>
        </p:spPr>
      </p:pic>
      <p:sp>
        <p:nvSpPr>
          <p:cNvPr id="68" name="Text Placeholder 15">
            <a:extLst>
              <a:ext uri="{FF2B5EF4-FFF2-40B4-BE49-F238E27FC236}">
                <a16:creationId xmlns:a16="http://schemas.microsoft.com/office/drawing/2014/main" id="{FC2415C8-428A-4E2F-AACE-3BCD3511095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a:t>
            </a:r>
            <a:r>
              <a:rPr lang="nl-NL" dirty="0"/>
              <a:t>Fig. 2</a:t>
            </a:r>
            <a:endParaRPr lang="en-GB" dirty="0"/>
          </a:p>
        </p:txBody>
      </p:sp>
    </p:spTree>
  </p:cSld>
  <p:clrMapOvr>
    <a:masterClrMapping/>
  </p:clrMapOvr>
  <p:transition/>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8E6F9DEA-A53F-45F9-8180-5E2296828CC1}"/>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2" name="Groep 1">
            <a:extLst>
              <a:ext uri="{FF2B5EF4-FFF2-40B4-BE49-F238E27FC236}">
                <a16:creationId xmlns:a16="http://schemas.microsoft.com/office/drawing/2014/main" id="{5A3E9F23-A580-4392-9340-CD2F388CA5D3}"/>
              </a:ext>
            </a:extLst>
          </p:cNvPr>
          <p:cNvGrpSpPr/>
          <p:nvPr/>
        </p:nvGrpSpPr>
        <p:grpSpPr>
          <a:xfrm>
            <a:off x="1165855" y="766291"/>
            <a:ext cx="9505056" cy="5328592"/>
            <a:chOff x="2582712" y="1619477"/>
            <a:chExt cx="6609598" cy="4165510"/>
          </a:xfrm>
        </p:grpSpPr>
        <p:grpSp>
          <p:nvGrpSpPr>
            <p:cNvPr id="4" name="Group 5">
              <a:extLst>
                <a:ext uri="{FF2B5EF4-FFF2-40B4-BE49-F238E27FC236}">
                  <a16:creationId xmlns:a16="http://schemas.microsoft.com/office/drawing/2014/main" id="{FACD4938-EF0F-455F-A166-B7FCD0FB5BFF}"/>
                </a:ext>
              </a:extLst>
            </p:cNvPr>
            <p:cNvGrpSpPr/>
            <p:nvPr/>
          </p:nvGrpSpPr>
          <p:grpSpPr>
            <a:xfrm>
              <a:off x="2582712" y="1619477"/>
              <a:ext cx="6609598" cy="4165510"/>
              <a:chOff x="908117" y="381740"/>
              <a:chExt cx="10058400" cy="6192552"/>
            </a:xfrm>
          </p:grpSpPr>
          <p:pic>
            <p:nvPicPr>
              <p:cNvPr id="5" name="Picture 1">
                <a:extLst>
                  <a:ext uri="{FF2B5EF4-FFF2-40B4-BE49-F238E27FC236}">
                    <a16:creationId xmlns:a16="http://schemas.microsoft.com/office/drawing/2014/main" id="{815F5B12-A3A9-4D0D-9FC9-DAE8B834D8E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8117" y="381740"/>
                <a:ext cx="10058400" cy="6192552"/>
              </a:xfrm>
              <a:prstGeom prst="rect">
                <a:avLst/>
              </a:prstGeom>
            </p:spPr>
          </p:pic>
          <p:sp>
            <p:nvSpPr>
              <p:cNvPr id="6" name="Rectangle 4">
                <a:extLst>
                  <a:ext uri="{FF2B5EF4-FFF2-40B4-BE49-F238E27FC236}">
                    <a16:creationId xmlns:a16="http://schemas.microsoft.com/office/drawing/2014/main" id="{ACCE5D66-981E-4279-BB36-61E32A162A5B}"/>
                  </a:ext>
                </a:extLst>
              </p:cNvPr>
              <p:cNvSpPr/>
              <p:nvPr/>
            </p:nvSpPr>
            <p:spPr>
              <a:xfrm>
                <a:off x="5628455" y="4927106"/>
                <a:ext cx="488272" cy="1775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pic>
          <p:nvPicPr>
            <p:cNvPr id="7" name="Picture 7">
              <a:extLst>
                <a:ext uri="{FF2B5EF4-FFF2-40B4-BE49-F238E27FC236}">
                  <a16:creationId xmlns:a16="http://schemas.microsoft.com/office/drawing/2014/main" id="{6C810588-7862-40A0-BBF8-831690E7CC01}"/>
                </a:ext>
              </a:extLst>
            </p:cNvPr>
            <p:cNvPicPr>
              <a:picLocks noChangeAspect="1"/>
            </p:cNvPicPr>
            <p:nvPr/>
          </p:nvPicPr>
          <p:blipFill>
            <a:blip r:embed="rId4"/>
            <a:stretch>
              <a:fillRect/>
            </a:stretch>
          </p:blipFill>
          <p:spPr>
            <a:xfrm>
              <a:off x="3434344" y="1870364"/>
              <a:ext cx="4797402" cy="2806620"/>
            </a:xfrm>
            <a:prstGeom prst="rect">
              <a:avLst/>
            </a:prstGeom>
          </p:spPr>
        </p:pic>
      </p:grpSp>
      <p:sp>
        <p:nvSpPr>
          <p:cNvPr id="8" name="Titel 7">
            <a:extLst>
              <a:ext uri="{FF2B5EF4-FFF2-40B4-BE49-F238E27FC236}">
                <a16:creationId xmlns:a16="http://schemas.microsoft.com/office/drawing/2014/main" id="{5E725311-BB3A-4A1E-8D8C-C8FDB48D3A1F}"/>
              </a:ext>
            </a:extLst>
          </p:cNvPr>
          <p:cNvSpPr>
            <a:spLocks noGrp="1"/>
          </p:cNvSpPr>
          <p:nvPr>
            <p:ph type="title"/>
          </p:nvPr>
        </p:nvSpPr>
        <p:spPr>
          <a:xfrm>
            <a:off x="1100354" y="61235"/>
            <a:ext cx="8834130" cy="744903"/>
          </a:xfrm>
        </p:spPr>
        <p:txBody>
          <a:bodyPr>
            <a:normAutofit/>
          </a:bodyPr>
          <a:lstStyle/>
          <a:p>
            <a:r>
              <a:rPr lang="en-US" sz="2000" b="1" cap="all" dirty="0"/>
              <a:t> Example of a BIAN API exchange</a:t>
            </a:r>
            <a:endParaRPr lang="en-GB" sz="2000" b="1" cap="all" dirty="0"/>
          </a:p>
        </p:txBody>
      </p:sp>
      <p:pic>
        <p:nvPicPr>
          <p:cNvPr id="10" name="Picture 7">
            <a:extLst>
              <a:ext uri="{FF2B5EF4-FFF2-40B4-BE49-F238E27FC236}">
                <a16:creationId xmlns:a16="http://schemas.microsoft.com/office/drawing/2014/main" id="{13E84314-155B-49CB-BF8F-E5AD88062258}"/>
              </a:ext>
            </a:extLst>
          </p:cNvPr>
          <p:cNvPicPr>
            <a:picLocks noChangeAspect="1"/>
          </p:cNvPicPr>
          <p:nvPr/>
        </p:nvPicPr>
        <p:blipFill>
          <a:blip r:embed="rId5"/>
          <a:stretch>
            <a:fillRect/>
          </a:stretch>
        </p:blipFill>
        <p:spPr>
          <a:xfrm>
            <a:off x="609680" y="6558947"/>
            <a:ext cx="242309" cy="224435"/>
          </a:xfrm>
          <a:prstGeom prst="rect">
            <a:avLst/>
          </a:prstGeom>
        </p:spPr>
      </p:pic>
      <p:sp>
        <p:nvSpPr>
          <p:cNvPr id="11" name="Text Placeholder 15">
            <a:extLst>
              <a:ext uri="{FF2B5EF4-FFF2-40B4-BE49-F238E27FC236}">
                <a16:creationId xmlns:a16="http://schemas.microsoft.com/office/drawing/2014/main" id="{FE435780-43A3-4CF3-A168-FF338C3A483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34</a:t>
            </a:r>
            <a:endParaRPr lang="en-GB" dirty="0"/>
          </a:p>
        </p:txBody>
      </p:sp>
    </p:spTree>
    <p:extLst>
      <p:ext uri="{BB962C8B-B14F-4D97-AF65-F5344CB8AC3E}">
        <p14:creationId xmlns:p14="http://schemas.microsoft.com/office/powerpoint/2010/main" val="2924839116"/>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a:extLst>
              <a:ext uri="{FF2B5EF4-FFF2-40B4-BE49-F238E27FC236}">
                <a16:creationId xmlns:a16="http://schemas.microsoft.com/office/drawing/2014/main" id="{53AC85FE-3E51-484B-AB47-553925E0569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6000"/>
            </a:schemeClr>
          </a:solidFill>
          <a:ln>
            <a:solidFill>
              <a:srgbClr val="9EAD2F"/>
            </a:solidFill>
          </a:ln>
        </p:spPr>
        <p:txBody>
          <a:bodyPr/>
          <a:lstStyle/>
          <a:p>
            <a:r>
              <a:rPr lang="en-US" dirty="0"/>
              <a:t>7</a:t>
            </a:r>
            <a:r>
              <a:rPr lang="en-US" noProof="0" dirty="0"/>
              <a:t>.8 Applying BIAN in different technical architectures</a:t>
            </a:r>
          </a:p>
        </p:txBody>
      </p:sp>
      <p:pic>
        <p:nvPicPr>
          <p:cNvPr id="6" name="Picture 7">
            <a:extLst>
              <a:ext uri="{FF2B5EF4-FFF2-40B4-BE49-F238E27FC236}">
                <a16:creationId xmlns:a16="http://schemas.microsoft.com/office/drawing/2014/main" id="{D80404E8-244C-47CB-8DD9-85F59ADAD655}"/>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33C854B6-745C-49E5-8495-B52653ABD58E}"/>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5.9</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38866066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F719F81-B5A8-40DC-8FC9-8D13AFA61D51}"/>
              </a:ext>
            </a:extLst>
          </p:cNvPr>
          <p:cNvSpPr>
            <a:spLocks noGrp="1"/>
          </p:cNvSpPr>
          <p:nvPr>
            <p:ph type="title"/>
          </p:nvPr>
        </p:nvSpPr>
        <p:spPr/>
        <p:txBody>
          <a:bodyPr>
            <a:normAutofit/>
          </a:bodyPr>
          <a:lstStyle/>
          <a:p>
            <a:r>
              <a:rPr lang="en-US" sz="2000" b="1" noProof="0" dirty="0"/>
              <a:t>APPLYING BIAN IN DIFFERENT TECHNICAL ARCHITECTURES</a:t>
            </a:r>
          </a:p>
        </p:txBody>
      </p:sp>
      <p:sp>
        <p:nvSpPr>
          <p:cNvPr id="4" name="Tijdelijke aanduiding voor tekst 3">
            <a:extLst>
              <a:ext uri="{FF2B5EF4-FFF2-40B4-BE49-F238E27FC236}">
                <a16:creationId xmlns:a16="http://schemas.microsoft.com/office/drawing/2014/main" id="{81115419-A961-47B4-8124-8F544383ECDB}"/>
              </a:ext>
            </a:extLst>
          </p:cNvPr>
          <p:cNvSpPr>
            <a:spLocks noGrp="1"/>
          </p:cNvSpPr>
          <p:nvPr>
            <p:ph type="body" sz="quarter" idx="10"/>
          </p:nvPr>
        </p:nvSpPr>
        <p:spPr>
          <a:xfrm>
            <a:off x="1679728" y="795950"/>
            <a:ext cx="8834131" cy="4826746"/>
          </a:xfrm>
        </p:spPr>
        <p:txBody>
          <a:bodyPr/>
          <a:lstStyle/>
          <a:p>
            <a:r>
              <a:rPr lang="en-US" noProof="0" dirty="0"/>
              <a:t>Capability building blocks as discrete functions. Partitions that are suited to service enablement. Though it can be highly beneficial to relate the services to a Service Orientated </a:t>
            </a:r>
            <a:r>
              <a:rPr lang="en-US" dirty="0"/>
              <a:t>S</a:t>
            </a:r>
            <a:r>
              <a:rPr lang="en-US" noProof="0" dirty="0" err="1"/>
              <a:t>ystem</a:t>
            </a:r>
            <a:r>
              <a:rPr lang="en-US" noProof="0" dirty="0"/>
              <a:t> Architecture. </a:t>
            </a:r>
          </a:p>
          <a:p>
            <a:endParaRPr lang="en-US" noProof="0" dirty="0"/>
          </a:p>
          <a:p>
            <a:r>
              <a:rPr lang="en-US" noProof="0" dirty="0"/>
              <a:t>Level 1: Conventional Legacy </a:t>
            </a:r>
          </a:p>
          <a:p>
            <a:r>
              <a:rPr lang="en-US" noProof="0" dirty="0"/>
              <a:t>Level 2: Host renewal/ESB integration and application/system assembly</a:t>
            </a:r>
          </a:p>
          <a:p>
            <a:r>
              <a:rPr lang="en-US" noProof="0" dirty="0"/>
              <a:t>Level 3: Loose coupled/cloud systems/API’s/microservices</a:t>
            </a:r>
          </a:p>
          <a:p>
            <a:endParaRPr lang="en-US" noProof="0" dirty="0"/>
          </a:p>
          <a:p>
            <a:endParaRPr lang="en-US" noProof="0" dirty="0"/>
          </a:p>
          <a:p>
            <a:endParaRPr lang="en-US" noProof="0" dirty="0"/>
          </a:p>
          <a:p>
            <a:endParaRPr lang="en-US" noProof="0" dirty="0"/>
          </a:p>
        </p:txBody>
      </p:sp>
      <p:grpSp>
        <p:nvGrpSpPr>
          <p:cNvPr id="5" name="Group 4">
            <a:extLst>
              <a:ext uri="{FF2B5EF4-FFF2-40B4-BE49-F238E27FC236}">
                <a16:creationId xmlns:a16="http://schemas.microsoft.com/office/drawing/2014/main" id="{184F5E55-B083-4305-8601-2B88F6799239}"/>
              </a:ext>
            </a:extLst>
          </p:cNvPr>
          <p:cNvGrpSpPr/>
          <p:nvPr/>
        </p:nvGrpSpPr>
        <p:grpSpPr>
          <a:xfrm>
            <a:off x="2288550" y="3311071"/>
            <a:ext cx="7616485" cy="2795808"/>
            <a:chOff x="836383" y="2635407"/>
            <a:chExt cx="7614581" cy="2819500"/>
          </a:xfrm>
        </p:grpSpPr>
        <p:grpSp>
          <p:nvGrpSpPr>
            <p:cNvPr id="6" name="Group 144">
              <a:extLst>
                <a:ext uri="{FF2B5EF4-FFF2-40B4-BE49-F238E27FC236}">
                  <a16:creationId xmlns:a16="http://schemas.microsoft.com/office/drawing/2014/main" id="{6AF07695-84F1-4CF1-9A30-E275660FCB70}"/>
                </a:ext>
              </a:extLst>
            </p:cNvPr>
            <p:cNvGrpSpPr/>
            <p:nvPr/>
          </p:nvGrpSpPr>
          <p:grpSpPr>
            <a:xfrm>
              <a:off x="7660531" y="4463674"/>
              <a:ext cx="790433" cy="615128"/>
              <a:chOff x="1576625" y="4523677"/>
              <a:chExt cx="415313" cy="323204"/>
            </a:xfrm>
          </p:grpSpPr>
          <p:grpSp>
            <p:nvGrpSpPr>
              <p:cNvPr id="46" name="Group 89">
                <a:extLst>
                  <a:ext uri="{FF2B5EF4-FFF2-40B4-BE49-F238E27FC236}">
                    <a16:creationId xmlns:a16="http://schemas.microsoft.com/office/drawing/2014/main" id="{1806E33C-A828-4427-8B5D-1A1A40998B3B}"/>
                  </a:ext>
                </a:extLst>
              </p:cNvPr>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50" name="Rectangle 49">
                  <a:extLst>
                    <a:ext uri="{FF2B5EF4-FFF2-40B4-BE49-F238E27FC236}">
                      <a16:creationId xmlns:a16="http://schemas.microsoft.com/office/drawing/2014/main" id="{9B6C5D54-3813-42FC-9BD8-2B06A17808A9}"/>
                    </a:ext>
                  </a:extLst>
                </p:cNvPr>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51" name="Oval 50">
                  <a:extLst>
                    <a:ext uri="{FF2B5EF4-FFF2-40B4-BE49-F238E27FC236}">
                      <a16:creationId xmlns:a16="http://schemas.microsoft.com/office/drawing/2014/main" id="{869AA481-30AA-48F5-9180-9A84E2923AFA}"/>
                    </a:ext>
                  </a:extLst>
                </p:cNvPr>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 name="Group 92">
                <a:extLst>
                  <a:ext uri="{FF2B5EF4-FFF2-40B4-BE49-F238E27FC236}">
                    <a16:creationId xmlns:a16="http://schemas.microsoft.com/office/drawing/2014/main" id="{6625D876-86F9-4B0E-80B3-0F3645AC132D}"/>
                  </a:ext>
                </a:extLst>
              </p:cNvPr>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48" name="Rectangle 47">
                  <a:extLst>
                    <a:ext uri="{FF2B5EF4-FFF2-40B4-BE49-F238E27FC236}">
                      <a16:creationId xmlns:a16="http://schemas.microsoft.com/office/drawing/2014/main" id="{E4DD5B43-E579-427A-A026-0AE9C1DBB073}"/>
                    </a:ext>
                  </a:extLst>
                </p:cNvPr>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49" name="Block Arc 48">
                  <a:extLst>
                    <a:ext uri="{FF2B5EF4-FFF2-40B4-BE49-F238E27FC236}">
                      <a16:creationId xmlns:a16="http://schemas.microsoft.com/office/drawing/2014/main" id="{D1F16676-85D5-4C31-B410-272A96F436BC}"/>
                    </a:ext>
                  </a:extLst>
                </p:cNvPr>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 name="Group 141">
              <a:extLst>
                <a:ext uri="{FF2B5EF4-FFF2-40B4-BE49-F238E27FC236}">
                  <a16:creationId xmlns:a16="http://schemas.microsoft.com/office/drawing/2014/main" id="{0E7204E7-B6C8-4E06-844C-617548860251}"/>
                </a:ext>
              </a:extLst>
            </p:cNvPr>
            <p:cNvGrpSpPr/>
            <p:nvPr/>
          </p:nvGrpSpPr>
          <p:grpSpPr>
            <a:xfrm>
              <a:off x="7660531" y="3704328"/>
              <a:ext cx="790433" cy="615128"/>
              <a:chOff x="1576625" y="4523677"/>
              <a:chExt cx="415313" cy="323204"/>
            </a:xfrm>
          </p:grpSpPr>
          <p:grpSp>
            <p:nvGrpSpPr>
              <p:cNvPr id="40" name="Group 89">
                <a:extLst>
                  <a:ext uri="{FF2B5EF4-FFF2-40B4-BE49-F238E27FC236}">
                    <a16:creationId xmlns:a16="http://schemas.microsoft.com/office/drawing/2014/main" id="{7C39E6EC-B8FE-46E7-A1ED-258F50F8000F}"/>
                  </a:ext>
                </a:extLst>
              </p:cNvPr>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44" name="Rectangle 43">
                  <a:extLst>
                    <a:ext uri="{FF2B5EF4-FFF2-40B4-BE49-F238E27FC236}">
                      <a16:creationId xmlns:a16="http://schemas.microsoft.com/office/drawing/2014/main" id="{26DBFC35-306F-43F2-ABA8-95018D423AD1}"/>
                    </a:ext>
                  </a:extLst>
                </p:cNvPr>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45" name="Oval 44">
                  <a:extLst>
                    <a:ext uri="{FF2B5EF4-FFF2-40B4-BE49-F238E27FC236}">
                      <a16:creationId xmlns:a16="http://schemas.microsoft.com/office/drawing/2014/main" id="{F9913B98-5FAC-4714-9B18-80362EB3E65D}"/>
                    </a:ext>
                  </a:extLst>
                </p:cNvPr>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 name="Group 92">
                <a:extLst>
                  <a:ext uri="{FF2B5EF4-FFF2-40B4-BE49-F238E27FC236}">
                    <a16:creationId xmlns:a16="http://schemas.microsoft.com/office/drawing/2014/main" id="{0FB74D42-D9E4-4D10-8CE4-512FBA4BE320}"/>
                  </a:ext>
                </a:extLst>
              </p:cNvPr>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42" name="Rectangle 41">
                  <a:extLst>
                    <a:ext uri="{FF2B5EF4-FFF2-40B4-BE49-F238E27FC236}">
                      <a16:creationId xmlns:a16="http://schemas.microsoft.com/office/drawing/2014/main" id="{DFC90631-D784-459E-B4BC-5E8223757C5C}"/>
                    </a:ext>
                  </a:extLst>
                </p:cNvPr>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43" name="Block Arc 42">
                  <a:extLst>
                    <a:ext uri="{FF2B5EF4-FFF2-40B4-BE49-F238E27FC236}">
                      <a16:creationId xmlns:a16="http://schemas.microsoft.com/office/drawing/2014/main" id="{2311BEDD-AAA7-4233-B439-132A1E937321}"/>
                    </a:ext>
                  </a:extLst>
                </p:cNvPr>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8" name="Snip Same Side Corner Rectangle 236">
              <a:extLst>
                <a:ext uri="{FF2B5EF4-FFF2-40B4-BE49-F238E27FC236}">
                  <a16:creationId xmlns:a16="http://schemas.microsoft.com/office/drawing/2014/main" id="{D68DCD94-5DC5-442E-A6A4-E0E7CE9A0211}"/>
                </a:ext>
              </a:extLst>
            </p:cNvPr>
            <p:cNvSpPr/>
            <p:nvPr/>
          </p:nvSpPr>
          <p:spPr>
            <a:xfrm>
              <a:off x="4603594" y="3330914"/>
              <a:ext cx="3286144" cy="2123993"/>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9" name="Snip Same Side Corner Rectangle 237">
              <a:extLst>
                <a:ext uri="{FF2B5EF4-FFF2-40B4-BE49-F238E27FC236}">
                  <a16:creationId xmlns:a16="http://schemas.microsoft.com/office/drawing/2014/main" id="{11677622-C223-49F9-8532-6D55A3060F7B}"/>
                </a:ext>
              </a:extLst>
            </p:cNvPr>
            <p:cNvSpPr>
              <a:spLocks noChangeAspect="1"/>
            </p:cNvSpPr>
            <p:nvPr/>
          </p:nvSpPr>
          <p:spPr>
            <a:xfrm>
              <a:off x="4809210" y="3545945"/>
              <a:ext cx="1849931" cy="1693932"/>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0" i="0" u="none" strike="noStrike" kern="1200" cap="none" spc="0" normalizeH="0" baseline="0" noProof="0" dirty="0">
                <a:ln>
                  <a:noFill/>
                </a:ln>
                <a:solidFill>
                  <a:srgbClr val="5F6062"/>
                </a:solidFill>
                <a:effectLst/>
                <a:uLnTx/>
                <a:uFillTx/>
                <a:latin typeface="Calibri"/>
                <a:ea typeface="+mn-ea"/>
                <a:cs typeface="+mn-cs"/>
              </a:endParaRPr>
            </a:p>
          </p:txBody>
        </p:sp>
        <p:sp>
          <p:nvSpPr>
            <p:cNvPr id="10" name="Snip Same Side Corner Rectangle 238">
              <a:extLst>
                <a:ext uri="{FF2B5EF4-FFF2-40B4-BE49-F238E27FC236}">
                  <a16:creationId xmlns:a16="http://schemas.microsoft.com/office/drawing/2014/main" id="{275F76E2-1B90-4121-B593-BA889D67D75E}"/>
                </a:ext>
              </a:extLst>
            </p:cNvPr>
            <p:cNvSpPr>
              <a:spLocks noChangeAspect="1"/>
            </p:cNvSpPr>
            <p:nvPr/>
          </p:nvSpPr>
          <p:spPr>
            <a:xfrm>
              <a:off x="5014760" y="3710970"/>
              <a:ext cx="1438834" cy="1363881"/>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1" name="Rounded Rectangle 239">
              <a:extLst>
                <a:ext uri="{FF2B5EF4-FFF2-40B4-BE49-F238E27FC236}">
                  <a16:creationId xmlns:a16="http://schemas.microsoft.com/office/drawing/2014/main" id="{19C6CFA2-61EF-49BC-A43F-981157E1725E}"/>
                </a:ext>
              </a:extLst>
            </p:cNvPr>
            <p:cNvSpPr/>
            <p:nvPr/>
          </p:nvSpPr>
          <p:spPr>
            <a:xfrm>
              <a:off x="5156571" y="3828593"/>
              <a:ext cx="1155210" cy="63384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Calibri"/>
                  <a:ea typeface="+mn-ea"/>
                  <a:cs typeface="+mn-cs"/>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Calibri"/>
                  <a:ea typeface="+mn-ea"/>
                  <a:cs typeface="+mn-cs"/>
                </a:rPr>
                <a:t>&amp; logic</a:t>
              </a:r>
            </a:p>
          </p:txBody>
        </p:sp>
        <p:sp>
          <p:nvSpPr>
            <p:cNvPr id="12" name="Rounded Rectangle 240">
              <a:extLst>
                <a:ext uri="{FF2B5EF4-FFF2-40B4-BE49-F238E27FC236}">
                  <a16:creationId xmlns:a16="http://schemas.microsoft.com/office/drawing/2014/main" id="{25A1EAC5-202E-4776-9CAD-B2BF66D8A31E}"/>
                </a:ext>
              </a:extLst>
            </p:cNvPr>
            <p:cNvSpPr/>
            <p:nvPr/>
          </p:nvSpPr>
          <p:spPr>
            <a:xfrm>
              <a:off x="6749672" y="3770192"/>
              <a:ext cx="1050970" cy="1320579"/>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140465" r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F6062"/>
                  </a:solidFill>
                  <a:effectLst/>
                  <a:uLnTx/>
                  <a:uFillTx/>
                  <a:latin typeface="Calibri"/>
                  <a:ea typeface="+mn-ea"/>
                  <a:cs typeface="+mn-cs"/>
                </a:rPr>
                <a:t>Service operation orchestration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F6062"/>
                  </a:solidFill>
                  <a:effectLst/>
                  <a:uLnTx/>
                  <a:uFillTx/>
                  <a:latin typeface="Calibri"/>
                  <a:ea typeface="+mn-ea"/>
                  <a:cs typeface="+mn-cs"/>
                </a:rPr>
                <a:t>(Pattern)</a:t>
              </a:r>
            </a:p>
          </p:txBody>
        </p:sp>
        <p:sp>
          <p:nvSpPr>
            <p:cNvPr id="13" name="Can 241">
              <a:extLst>
                <a:ext uri="{FF2B5EF4-FFF2-40B4-BE49-F238E27FC236}">
                  <a16:creationId xmlns:a16="http://schemas.microsoft.com/office/drawing/2014/main" id="{2E12D9A4-78B1-4CCC-B560-8686020F337F}"/>
                </a:ext>
              </a:extLst>
            </p:cNvPr>
            <p:cNvSpPr/>
            <p:nvPr/>
          </p:nvSpPr>
          <p:spPr>
            <a:xfrm>
              <a:off x="5217971" y="4543008"/>
              <a:ext cx="1032410" cy="460179"/>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5F6062"/>
                  </a:solidFill>
                  <a:effectLst/>
                  <a:uLnTx/>
                  <a:uFillTx/>
                  <a:latin typeface="Calibri"/>
                  <a:ea typeface="+mn-ea"/>
                  <a:cs typeface="+mn-cs"/>
                </a:rPr>
                <a:t>Core data</a:t>
              </a:r>
            </a:p>
          </p:txBody>
        </p:sp>
        <p:sp>
          <p:nvSpPr>
            <p:cNvPr id="14" name="Can 242">
              <a:extLst>
                <a:ext uri="{FF2B5EF4-FFF2-40B4-BE49-F238E27FC236}">
                  <a16:creationId xmlns:a16="http://schemas.microsoft.com/office/drawing/2014/main" id="{AC8EA72E-C665-4633-B22D-A4A82F2E8296}"/>
                </a:ext>
              </a:extLst>
            </p:cNvPr>
            <p:cNvSpPr/>
            <p:nvPr/>
          </p:nvSpPr>
          <p:spPr>
            <a:xfrm>
              <a:off x="6838616" y="4381407"/>
              <a:ext cx="873084" cy="606044"/>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Calibri"/>
                  <a:ea typeface="+mn-ea"/>
                  <a:cs typeface="+mn-cs"/>
                </a:rPr>
                <a:t>Control Record</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Calibri"/>
                  <a:ea typeface="+mn-ea"/>
                  <a:cs typeface="+mn-cs"/>
                </a:rPr>
                <a:t>state</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Calibri"/>
                  <a:ea typeface="+mn-ea"/>
                  <a:cs typeface="+mn-cs"/>
                </a:rPr>
                <a:t>management</a:t>
              </a:r>
            </a:p>
          </p:txBody>
        </p:sp>
        <p:sp>
          <p:nvSpPr>
            <p:cNvPr id="15" name="Circular Arrow 233">
              <a:extLst>
                <a:ext uri="{FF2B5EF4-FFF2-40B4-BE49-F238E27FC236}">
                  <a16:creationId xmlns:a16="http://schemas.microsoft.com/office/drawing/2014/main" id="{5B7E048C-FB7E-4505-9B13-D64E8BC18AA5}"/>
                </a:ext>
              </a:extLst>
            </p:cNvPr>
            <p:cNvSpPr>
              <a:spLocks noChangeAspect="1"/>
            </p:cNvSpPr>
            <p:nvPr/>
          </p:nvSpPr>
          <p:spPr>
            <a:xfrm rot="5400000">
              <a:off x="6956121" y="3401441"/>
              <a:ext cx="619395" cy="61527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21BE2753-1678-41F1-8450-B12CEBAEBF72}"/>
                </a:ext>
              </a:extLst>
            </p:cNvPr>
            <p:cNvGrpSpPr/>
            <p:nvPr/>
          </p:nvGrpSpPr>
          <p:grpSpPr>
            <a:xfrm>
              <a:off x="2547223" y="3721818"/>
              <a:ext cx="606781" cy="1306516"/>
              <a:chOff x="2547223" y="3721818"/>
              <a:chExt cx="606781" cy="1306516"/>
            </a:xfrm>
          </p:grpSpPr>
          <p:sp>
            <p:nvSpPr>
              <p:cNvPr id="32" name="Rectangle 31">
                <a:extLst>
                  <a:ext uri="{FF2B5EF4-FFF2-40B4-BE49-F238E27FC236}">
                    <a16:creationId xmlns:a16="http://schemas.microsoft.com/office/drawing/2014/main" id="{792E6983-1EC3-48CB-A211-5FF68D8C286E}"/>
                  </a:ext>
                </a:extLst>
              </p:cNvPr>
              <p:cNvSpPr/>
              <p:nvPr/>
            </p:nvSpPr>
            <p:spPr>
              <a:xfrm>
                <a:off x="2552449" y="4032493"/>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3" name="Oval 32">
                <a:extLst>
                  <a:ext uri="{FF2B5EF4-FFF2-40B4-BE49-F238E27FC236}">
                    <a16:creationId xmlns:a16="http://schemas.microsoft.com/office/drawing/2014/main" id="{FAD9781A-A8D4-4151-94E4-A7659BA1DBF3}"/>
                  </a:ext>
                </a:extLst>
              </p:cNvPr>
              <p:cNvSpPr/>
              <p:nvPr/>
            </p:nvSpPr>
            <p:spPr bwMode="gray">
              <a:xfrm>
                <a:off x="2897840" y="3971116"/>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4" name="Rectangle 33">
                <a:extLst>
                  <a:ext uri="{FF2B5EF4-FFF2-40B4-BE49-F238E27FC236}">
                    <a16:creationId xmlns:a16="http://schemas.microsoft.com/office/drawing/2014/main" id="{62FBD92A-694B-412B-8B82-89706150D16C}"/>
                  </a:ext>
                </a:extLst>
              </p:cNvPr>
              <p:cNvSpPr/>
              <p:nvPr/>
            </p:nvSpPr>
            <p:spPr>
              <a:xfrm>
                <a:off x="2547237" y="4868824"/>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5" name="Block Arc 34">
                <a:extLst>
                  <a:ext uri="{FF2B5EF4-FFF2-40B4-BE49-F238E27FC236}">
                    <a16:creationId xmlns:a16="http://schemas.microsoft.com/office/drawing/2014/main" id="{754F9238-B14D-4D57-AD57-14B8608B0DC7}"/>
                  </a:ext>
                </a:extLst>
              </p:cNvPr>
              <p:cNvSpPr/>
              <p:nvPr/>
            </p:nvSpPr>
            <p:spPr>
              <a:xfrm rot="16200000">
                <a:off x="2887558" y="4761887"/>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6" name="Rectangle 35">
                <a:extLst>
                  <a:ext uri="{FF2B5EF4-FFF2-40B4-BE49-F238E27FC236}">
                    <a16:creationId xmlns:a16="http://schemas.microsoft.com/office/drawing/2014/main" id="{52CC2F9E-8887-449F-8E5B-4E070383D227}"/>
                  </a:ext>
                </a:extLst>
              </p:cNvPr>
              <p:cNvSpPr/>
              <p:nvPr/>
            </p:nvSpPr>
            <p:spPr>
              <a:xfrm>
                <a:off x="2552436" y="3783195"/>
                <a:ext cx="360995"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7" name="Oval 36">
                <a:extLst>
                  <a:ext uri="{FF2B5EF4-FFF2-40B4-BE49-F238E27FC236}">
                    <a16:creationId xmlns:a16="http://schemas.microsoft.com/office/drawing/2014/main" id="{81F53176-5726-44D0-882E-A58E3465CEE5}"/>
                  </a:ext>
                </a:extLst>
              </p:cNvPr>
              <p:cNvSpPr/>
              <p:nvPr/>
            </p:nvSpPr>
            <p:spPr bwMode="gray">
              <a:xfrm>
                <a:off x="2897827" y="3721818"/>
                <a:ext cx="169040" cy="170037"/>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8" name="Rectangle 37">
                <a:extLst>
                  <a:ext uri="{FF2B5EF4-FFF2-40B4-BE49-F238E27FC236}">
                    <a16:creationId xmlns:a16="http://schemas.microsoft.com/office/drawing/2014/main" id="{F18CB547-16C3-4532-941A-3E50989B763F}"/>
                  </a:ext>
                </a:extLst>
              </p:cNvPr>
              <p:cNvSpPr/>
              <p:nvPr/>
            </p:nvSpPr>
            <p:spPr>
              <a:xfrm>
                <a:off x="2547223" y="4563195"/>
                <a:ext cx="360996" cy="4728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9" name="Block Arc 38">
                <a:extLst>
                  <a:ext uri="{FF2B5EF4-FFF2-40B4-BE49-F238E27FC236}">
                    <a16:creationId xmlns:a16="http://schemas.microsoft.com/office/drawing/2014/main" id="{6BC1BE5E-655B-40E8-9E17-44CD41204503}"/>
                  </a:ext>
                </a:extLst>
              </p:cNvPr>
              <p:cNvSpPr/>
              <p:nvPr/>
            </p:nvSpPr>
            <p:spPr>
              <a:xfrm rot="16200000">
                <a:off x="2887544" y="4456258"/>
                <a:ext cx="271734" cy="261159"/>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7" name="Snip Same Side Corner Rectangle 263">
              <a:extLst>
                <a:ext uri="{FF2B5EF4-FFF2-40B4-BE49-F238E27FC236}">
                  <a16:creationId xmlns:a16="http://schemas.microsoft.com/office/drawing/2014/main" id="{1B4C65C3-7E14-4E53-870E-F7B63D23D105}"/>
                </a:ext>
              </a:extLst>
            </p:cNvPr>
            <p:cNvSpPr/>
            <p:nvPr/>
          </p:nvSpPr>
          <p:spPr bwMode="auto">
            <a:xfrm>
              <a:off x="997033" y="3298801"/>
              <a:ext cx="1744127" cy="2081063"/>
            </a:xfrm>
            <a:prstGeom prst="snip2SameRect">
              <a:avLst>
                <a:gd name="adj1" fmla="val 21986"/>
                <a:gd name="adj2" fmla="val 22660"/>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FDB3CC27-7D76-460C-ABA4-724253FA56A2}"/>
                </a:ext>
              </a:extLst>
            </p:cNvPr>
            <p:cNvSpPr txBox="1"/>
            <p:nvPr/>
          </p:nvSpPr>
          <p:spPr>
            <a:xfrm>
              <a:off x="836383" y="2734354"/>
              <a:ext cx="2056268" cy="480110"/>
            </a:xfrm>
            <a:prstGeom prst="rect">
              <a:avLst/>
            </a:prstGeom>
            <a:noFill/>
            <a:effectLst/>
          </p:spPr>
          <p:txBody>
            <a:bodyPr wrap="none" lIns="0" tIns="0" rIns="0" bIns="0" rtlCol="0" anchor="ctr" anchorCtr="1">
              <a:noAutofit/>
            </a:bodyPr>
            <a:lstStyle/>
            <a:p>
              <a:pPr marL="0" marR="0" lvl="0" indent="0" algn="ctr" defTabSz="677268" rtl="0" eaLnBrk="1" fontAlgn="auto" latinLnBrk="0" hangingPunct="1">
                <a:lnSpc>
                  <a:spcPct val="9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Service Domain</a:t>
              </a:r>
            </a:p>
            <a:p>
              <a:pPr marL="0" marR="0" lvl="0" indent="0" algn="ctr" defTabSz="677268" rtl="0" eaLnBrk="1" fontAlgn="auto" latinLnBrk="0" hangingPunct="1">
                <a:lnSpc>
                  <a:spcPct val="9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mechanics</a:t>
              </a:r>
            </a:p>
          </p:txBody>
        </p:sp>
        <p:sp>
          <p:nvSpPr>
            <p:cNvPr id="19" name="Can 265">
              <a:extLst>
                <a:ext uri="{FF2B5EF4-FFF2-40B4-BE49-F238E27FC236}">
                  <a16:creationId xmlns:a16="http://schemas.microsoft.com/office/drawing/2014/main" id="{E69176EE-11ED-4355-A6E7-9A875EFC96CE}"/>
                </a:ext>
              </a:extLst>
            </p:cNvPr>
            <p:cNvSpPr/>
            <p:nvPr/>
          </p:nvSpPr>
          <p:spPr>
            <a:xfrm>
              <a:off x="1328276" y="4695092"/>
              <a:ext cx="1125291" cy="509171"/>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5F6062"/>
                  </a:solidFill>
                  <a:effectLst/>
                  <a:uLnTx/>
                  <a:uFillTx/>
                  <a:latin typeface="Calibri"/>
                  <a:ea typeface="+mn-ea"/>
                  <a:cs typeface="+mn-cs"/>
                </a:rPr>
                <a:t>Local state</a:t>
              </a:r>
            </a:p>
          </p:txBody>
        </p:sp>
        <p:sp>
          <p:nvSpPr>
            <p:cNvPr id="20" name="Circular Arrow 266">
              <a:extLst>
                <a:ext uri="{FF2B5EF4-FFF2-40B4-BE49-F238E27FC236}">
                  <a16:creationId xmlns:a16="http://schemas.microsoft.com/office/drawing/2014/main" id="{C00F2681-20B4-48CB-A096-CE231150F908}"/>
                </a:ext>
              </a:extLst>
            </p:cNvPr>
            <p:cNvSpPr>
              <a:spLocks noChangeAspect="1"/>
            </p:cNvSpPr>
            <p:nvPr/>
          </p:nvSpPr>
          <p:spPr>
            <a:xfrm rot="5400000">
              <a:off x="1128111" y="3310457"/>
              <a:ext cx="1462557" cy="1444278"/>
            </a:xfrm>
            <a:prstGeom prst="circularArrow">
              <a:avLst>
                <a:gd name="adj1" fmla="val 9305"/>
                <a:gd name="adj2" fmla="val 1142319"/>
                <a:gd name="adj3" fmla="val 9582904"/>
                <a:gd name="adj4" fmla="val 10800000"/>
                <a:gd name="adj5" fmla="val 15014"/>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1" name="Group 17">
              <a:extLst>
                <a:ext uri="{FF2B5EF4-FFF2-40B4-BE49-F238E27FC236}">
                  <a16:creationId xmlns:a16="http://schemas.microsoft.com/office/drawing/2014/main" id="{3CEC9C87-3BA9-4091-9876-DBBDA844897F}"/>
                </a:ext>
              </a:extLst>
            </p:cNvPr>
            <p:cNvGrpSpPr/>
            <p:nvPr/>
          </p:nvGrpSpPr>
          <p:grpSpPr>
            <a:xfrm>
              <a:off x="1480905" y="3823467"/>
              <a:ext cx="756583" cy="465648"/>
              <a:chOff x="5181600" y="4419600"/>
              <a:chExt cx="643464" cy="393699"/>
            </a:xfrm>
            <a:effectLst/>
          </p:grpSpPr>
          <p:sp>
            <p:nvSpPr>
              <p:cNvPr id="27" name="Rectangle 26">
                <a:extLst>
                  <a:ext uri="{FF2B5EF4-FFF2-40B4-BE49-F238E27FC236}">
                    <a16:creationId xmlns:a16="http://schemas.microsoft.com/office/drawing/2014/main" id="{C15F750A-C428-4123-B680-AD00D3D1F51E}"/>
                  </a:ext>
                </a:extLst>
              </p:cNvPr>
              <p:cNvSpPr/>
              <p:nvPr/>
            </p:nvSpPr>
            <p:spPr>
              <a:xfrm>
                <a:off x="5181600" y="441960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5F6062"/>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3E698A0A-74A1-4822-8B15-B4889A468E0A}"/>
                  </a:ext>
                </a:extLst>
              </p:cNvPr>
              <p:cNvSpPr/>
              <p:nvPr/>
            </p:nvSpPr>
            <p:spPr>
              <a:xfrm>
                <a:off x="5228166" y="446087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5F6062"/>
                  </a:solidFill>
                  <a:effectLst/>
                  <a:uLnTx/>
                  <a:uFillTx/>
                  <a:latin typeface="Calibri"/>
                  <a:ea typeface="+mn-ea"/>
                  <a:cs typeface="+mn-cs"/>
                </a:endParaRPr>
              </a:p>
            </p:txBody>
          </p:sp>
          <p:sp>
            <p:nvSpPr>
              <p:cNvPr id="29" name="Rectangle 28">
                <a:extLst>
                  <a:ext uri="{FF2B5EF4-FFF2-40B4-BE49-F238E27FC236}">
                    <a16:creationId xmlns:a16="http://schemas.microsoft.com/office/drawing/2014/main" id="{E2EE5776-A02D-4B2F-9BB6-174DE888917F}"/>
                  </a:ext>
                </a:extLst>
              </p:cNvPr>
              <p:cNvSpPr/>
              <p:nvPr/>
            </p:nvSpPr>
            <p:spPr>
              <a:xfrm>
                <a:off x="5274732" y="450215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5F6062"/>
                  </a:solidFill>
                  <a:effectLst/>
                  <a:uLnTx/>
                  <a:uFillTx/>
                  <a:latin typeface="Calibri"/>
                  <a:ea typeface="+mn-ea"/>
                  <a:cs typeface="+mn-cs"/>
                </a:endParaRPr>
              </a:p>
            </p:txBody>
          </p:sp>
          <p:sp>
            <p:nvSpPr>
              <p:cNvPr id="30" name="Rectangle 29">
                <a:extLst>
                  <a:ext uri="{FF2B5EF4-FFF2-40B4-BE49-F238E27FC236}">
                    <a16:creationId xmlns:a16="http://schemas.microsoft.com/office/drawing/2014/main" id="{0CBA9882-9314-4CDE-9708-885BA023F9B4}"/>
                  </a:ext>
                </a:extLst>
              </p:cNvPr>
              <p:cNvSpPr/>
              <p:nvPr/>
            </p:nvSpPr>
            <p:spPr>
              <a:xfrm>
                <a:off x="5321298" y="454342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5F6062"/>
                  </a:solidFill>
                  <a:effectLst/>
                  <a:uLnTx/>
                  <a:uFillTx/>
                  <a:latin typeface="Calibri"/>
                  <a:ea typeface="+mn-ea"/>
                  <a:cs typeface="+mn-cs"/>
                </a:endParaRPr>
              </a:p>
            </p:txBody>
          </p:sp>
          <p:sp>
            <p:nvSpPr>
              <p:cNvPr id="31" name="Rectangle 30">
                <a:extLst>
                  <a:ext uri="{FF2B5EF4-FFF2-40B4-BE49-F238E27FC236}">
                    <a16:creationId xmlns:a16="http://schemas.microsoft.com/office/drawing/2014/main" id="{92E584B4-DE36-49BA-B57D-818EF45CFB25}"/>
                  </a:ext>
                </a:extLst>
              </p:cNvPr>
              <p:cNvSpPr/>
              <p:nvPr/>
            </p:nvSpPr>
            <p:spPr>
              <a:xfrm>
                <a:off x="5367864" y="4584699"/>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5F6062"/>
                  </a:solidFill>
                  <a:effectLst/>
                  <a:uLnTx/>
                  <a:uFillTx/>
                  <a:latin typeface="Calibri"/>
                  <a:ea typeface="+mn-ea"/>
                  <a:cs typeface="+mn-cs"/>
                </a:endParaRPr>
              </a:p>
            </p:txBody>
          </p:sp>
        </p:grpSp>
        <p:sp>
          <p:nvSpPr>
            <p:cNvPr id="22" name="Rounded Rectangle 273">
              <a:extLst>
                <a:ext uri="{FF2B5EF4-FFF2-40B4-BE49-F238E27FC236}">
                  <a16:creationId xmlns:a16="http://schemas.microsoft.com/office/drawing/2014/main" id="{314A166C-982C-4C75-B7A7-B4B1FE738C27}"/>
                </a:ext>
              </a:extLst>
            </p:cNvPr>
            <p:cNvSpPr/>
            <p:nvPr/>
          </p:nvSpPr>
          <p:spPr>
            <a:xfrm>
              <a:off x="1397107" y="3712411"/>
              <a:ext cx="921090" cy="692702"/>
            </a:xfrm>
            <a:prstGeom prst="roundRect">
              <a:avLst>
                <a:gd name="adj" fmla="val 15082"/>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Calibri"/>
                  <a:ea typeface="+mn-ea"/>
                  <a:cs typeface="+mn-cs"/>
                </a:rPr>
                <a:t>Full</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Calibri"/>
                  <a:ea typeface="+mn-ea"/>
                  <a:cs typeface="+mn-cs"/>
                </a:rPr>
                <a:t>lifecycle</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Calibri"/>
                  <a:ea typeface="+mn-ea"/>
                  <a:cs typeface="+mn-cs"/>
                </a:rPr>
                <a:t>instances</a:t>
              </a:r>
            </a:p>
          </p:txBody>
        </p:sp>
        <p:sp>
          <p:nvSpPr>
            <p:cNvPr id="23" name="Rounded Rectangle 274">
              <a:extLst>
                <a:ext uri="{FF2B5EF4-FFF2-40B4-BE49-F238E27FC236}">
                  <a16:creationId xmlns:a16="http://schemas.microsoft.com/office/drawing/2014/main" id="{5275DB55-B263-4740-9FD5-911C772628F6}"/>
                </a:ext>
              </a:extLst>
            </p:cNvPr>
            <p:cNvSpPr/>
            <p:nvPr/>
          </p:nvSpPr>
          <p:spPr>
            <a:xfrm>
              <a:off x="3087737" y="3521736"/>
              <a:ext cx="315572" cy="740690"/>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auto" latinLnBrk="0" hangingPunct="1">
                <a:lnSpc>
                  <a:spcPts val="96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Calibri"/>
                  <a:ea typeface="+mn-ea"/>
                  <a:cs typeface="+mn-cs"/>
                </a:rPr>
                <a:t>Offered services</a:t>
              </a:r>
            </a:p>
          </p:txBody>
        </p:sp>
        <p:sp>
          <p:nvSpPr>
            <p:cNvPr id="24" name="Rounded Rectangle 275">
              <a:extLst>
                <a:ext uri="{FF2B5EF4-FFF2-40B4-BE49-F238E27FC236}">
                  <a16:creationId xmlns:a16="http://schemas.microsoft.com/office/drawing/2014/main" id="{0FF7BE59-C9AB-43CA-AE69-B2EA1634AB72}"/>
                </a:ext>
              </a:extLst>
            </p:cNvPr>
            <p:cNvSpPr/>
            <p:nvPr/>
          </p:nvSpPr>
          <p:spPr>
            <a:xfrm>
              <a:off x="3087734" y="4357931"/>
              <a:ext cx="315572" cy="740690"/>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auto" latinLnBrk="0" hangingPunct="1">
                <a:lnSpc>
                  <a:spcPts val="96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5F6062"/>
                  </a:solidFill>
                  <a:effectLst/>
                  <a:uLnTx/>
                  <a:uFillTx/>
                  <a:latin typeface="Calibri"/>
                  <a:ea typeface="+mn-ea"/>
                  <a:cs typeface="+mn-cs"/>
                </a:rPr>
                <a:t>Consumed services</a:t>
              </a:r>
            </a:p>
          </p:txBody>
        </p:sp>
        <p:sp>
          <p:nvSpPr>
            <p:cNvPr id="25" name="TextBox 24">
              <a:extLst>
                <a:ext uri="{FF2B5EF4-FFF2-40B4-BE49-F238E27FC236}">
                  <a16:creationId xmlns:a16="http://schemas.microsoft.com/office/drawing/2014/main" id="{CA3639E4-44C3-4AE5-B630-CA86933FCD93}"/>
                </a:ext>
              </a:extLst>
            </p:cNvPr>
            <p:cNvSpPr txBox="1"/>
            <p:nvPr/>
          </p:nvSpPr>
          <p:spPr>
            <a:xfrm>
              <a:off x="5283647" y="2635407"/>
              <a:ext cx="2056268" cy="480110"/>
            </a:xfrm>
            <a:prstGeom prst="rect">
              <a:avLst/>
            </a:prstGeom>
            <a:noFill/>
            <a:effectLst/>
          </p:spPr>
          <p:txBody>
            <a:bodyPr wrap="none" lIns="0" tIns="0" rIns="0" bIns="0" rtlCol="0" anchor="ctr" anchorCtr="1">
              <a:noAutofit/>
            </a:bodyPr>
            <a:lstStyle/>
            <a:p>
              <a:pPr marL="0" marR="0" lvl="0" indent="0" algn="ctr" defTabSz="677268" rtl="0" eaLnBrk="1" fontAlgn="auto" latinLnBrk="0" hangingPunct="1">
                <a:lnSpc>
                  <a:spcPct val="9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Differentiating between the core</a:t>
              </a:r>
            </a:p>
            <a:p>
              <a:pPr marL="0" marR="0" lvl="0" indent="0" algn="ctr" defTabSz="677268" rtl="0" eaLnBrk="1" fontAlgn="auto" latinLnBrk="0" hangingPunct="1">
                <a:lnSpc>
                  <a:spcPct val="9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Helvetica"/>
                  <a:ea typeface="+mn-ea"/>
                  <a:cs typeface="Helvetica"/>
                </a:rPr>
                <a:t>functions and the service ‘boundary’</a:t>
              </a:r>
            </a:p>
          </p:txBody>
        </p:sp>
        <p:sp>
          <p:nvSpPr>
            <p:cNvPr id="26" name="Right Arrow 277">
              <a:extLst>
                <a:ext uri="{FF2B5EF4-FFF2-40B4-BE49-F238E27FC236}">
                  <a16:creationId xmlns:a16="http://schemas.microsoft.com/office/drawing/2014/main" id="{D6A2FB98-7EBB-4FCC-BE05-0BEBD04A38C5}"/>
                </a:ext>
              </a:extLst>
            </p:cNvPr>
            <p:cNvSpPr/>
            <p:nvPr/>
          </p:nvSpPr>
          <p:spPr>
            <a:xfrm>
              <a:off x="3758951" y="3365532"/>
              <a:ext cx="538825" cy="1733089"/>
            </a:xfrm>
            <a:prstGeom prst="rightArrow">
              <a:avLst/>
            </a:prstGeom>
            <a:solidFill>
              <a:srgbClr val="DDE3AB"/>
            </a:solidFill>
            <a:ln>
              <a:solidFill>
                <a:schemeClr val="tx1">
                  <a:lumMod val="75000"/>
                  <a:lumOff val="2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5F6062"/>
                </a:solidFill>
                <a:effectLst/>
                <a:uLnTx/>
                <a:uFillTx/>
                <a:latin typeface="Calibri"/>
                <a:ea typeface="+mn-ea"/>
                <a:cs typeface="+mn-cs"/>
              </a:endParaRPr>
            </a:p>
          </p:txBody>
        </p:sp>
      </p:grpSp>
      <p:sp>
        <p:nvSpPr>
          <p:cNvPr id="52" name="Title 1">
            <a:extLst>
              <a:ext uri="{FF2B5EF4-FFF2-40B4-BE49-F238E27FC236}">
                <a16:creationId xmlns:a16="http://schemas.microsoft.com/office/drawing/2014/main" id="{8882018E-8434-4C76-9147-74FE2EA1B9C1}"/>
              </a:ext>
            </a:extLst>
          </p:cNvPr>
          <p:cNvSpPr txBox="1">
            <a:spLocks/>
          </p:cNvSpPr>
          <p:nvPr/>
        </p:nvSpPr>
        <p:spPr>
          <a:xfrm>
            <a:off x="3217398" y="6077342"/>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 Service Domain split into two key components</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pic>
        <p:nvPicPr>
          <p:cNvPr id="54" name="Picture 7">
            <a:extLst>
              <a:ext uri="{FF2B5EF4-FFF2-40B4-BE49-F238E27FC236}">
                <a16:creationId xmlns:a16="http://schemas.microsoft.com/office/drawing/2014/main" id="{1FA7BD93-A2C1-4123-8647-0715997DAB4D}"/>
              </a:ext>
            </a:extLst>
          </p:cNvPr>
          <p:cNvPicPr>
            <a:picLocks noChangeAspect="1"/>
          </p:cNvPicPr>
          <p:nvPr/>
        </p:nvPicPr>
        <p:blipFill>
          <a:blip r:embed="rId3"/>
          <a:stretch>
            <a:fillRect/>
          </a:stretch>
        </p:blipFill>
        <p:spPr>
          <a:xfrm>
            <a:off x="609680" y="6558947"/>
            <a:ext cx="242309" cy="224435"/>
          </a:xfrm>
          <a:prstGeom prst="rect">
            <a:avLst/>
          </a:prstGeom>
        </p:spPr>
      </p:pic>
      <p:sp>
        <p:nvSpPr>
          <p:cNvPr id="55" name="Text Placeholder 15">
            <a:extLst>
              <a:ext uri="{FF2B5EF4-FFF2-40B4-BE49-F238E27FC236}">
                <a16:creationId xmlns:a16="http://schemas.microsoft.com/office/drawing/2014/main" id="{86FC72C6-C37D-4612-8726-DF65371C544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35</a:t>
            </a:r>
            <a:endParaRPr lang="en-GB" dirty="0"/>
          </a:p>
        </p:txBody>
      </p:sp>
    </p:spTree>
    <p:extLst>
      <p:ext uri="{BB962C8B-B14F-4D97-AF65-F5344CB8AC3E}">
        <p14:creationId xmlns:p14="http://schemas.microsoft.com/office/powerpoint/2010/main" val="4174273237"/>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 name="Group 162"/>
          <p:cNvGrpSpPr/>
          <p:nvPr/>
        </p:nvGrpSpPr>
        <p:grpSpPr>
          <a:xfrm>
            <a:off x="120130" y="1054324"/>
            <a:ext cx="11593288" cy="4896544"/>
            <a:chOff x="81080" y="1057901"/>
            <a:chExt cx="8901663" cy="3907032"/>
          </a:xfrm>
        </p:grpSpPr>
        <p:sp>
          <p:nvSpPr>
            <p:cNvPr id="76" name="Rectangle 75"/>
            <p:cNvSpPr/>
            <p:nvPr/>
          </p:nvSpPr>
          <p:spPr>
            <a:xfrm>
              <a:off x="81080" y="4211185"/>
              <a:ext cx="4013564" cy="753748"/>
            </a:xfrm>
            <a:prstGeom prst="rect">
              <a:avLst/>
            </a:prstGeom>
          </p:spPr>
          <p:txBody>
            <a:bodyPr wrap="squar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1800" b="1" i="1" u="none" strike="noStrike" kern="1200" cap="none" spc="0" normalizeH="0" baseline="0" noProof="0" dirty="0">
                  <a:ln>
                    <a:noFill/>
                  </a:ln>
                  <a:solidFill>
                    <a:srgbClr val="5F6062"/>
                  </a:solidFill>
                  <a:effectLst/>
                  <a:uLnTx/>
                  <a:uFillTx/>
                  <a:latin typeface="Calibri"/>
                  <a:ea typeface="+mn-ea"/>
                  <a:cs typeface="Calibri"/>
                </a:rPr>
                <a:t>With the boundaries of the framework, the assessments are “like-for-like”</a:t>
              </a:r>
            </a:p>
          </p:txBody>
        </p:sp>
        <p:sp>
          <p:nvSpPr>
            <p:cNvPr id="144" name="Rectangle 143"/>
            <p:cNvSpPr/>
            <p:nvPr/>
          </p:nvSpPr>
          <p:spPr>
            <a:xfrm>
              <a:off x="4969179" y="4204827"/>
              <a:ext cx="4013564" cy="753748"/>
            </a:xfrm>
            <a:prstGeom prst="rect">
              <a:avLst/>
            </a:prstGeom>
          </p:spPr>
          <p:txBody>
            <a:bodyPr wrap="squar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1800" b="1" i="1" u="none" strike="noStrike" kern="1200" cap="none" spc="0" normalizeH="0" baseline="0" noProof="0" dirty="0">
                  <a:ln>
                    <a:noFill/>
                  </a:ln>
                  <a:solidFill>
                    <a:srgbClr val="5F6062"/>
                  </a:solidFill>
                  <a:effectLst/>
                  <a:uLnTx/>
                  <a:uFillTx/>
                  <a:latin typeface="Calibri"/>
                  <a:ea typeface="+mn-ea"/>
                  <a:cs typeface="Calibri"/>
                </a:rPr>
                <a:t>When all applications are mapped across the organization shortfalls are exposed</a:t>
              </a:r>
            </a:p>
          </p:txBody>
        </p:sp>
        <p:grpSp>
          <p:nvGrpSpPr>
            <p:cNvPr id="162" name="Group 161"/>
            <p:cNvGrpSpPr/>
            <p:nvPr/>
          </p:nvGrpSpPr>
          <p:grpSpPr>
            <a:xfrm>
              <a:off x="414182" y="1057901"/>
              <a:ext cx="8361509" cy="3181963"/>
              <a:chOff x="414182" y="1057901"/>
              <a:chExt cx="8361509" cy="3181963"/>
            </a:xfrm>
          </p:grpSpPr>
          <p:grpSp>
            <p:nvGrpSpPr>
              <p:cNvPr id="23" name="Group 22"/>
              <p:cNvGrpSpPr/>
              <p:nvPr/>
            </p:nvGrpSpPr>
            <p:grpSpPr>
              <a:xfrm>
                <a:off x="414182" y="1057901"/>
                <a:ext cx="3680462" cy="1904114"/>
                <a:chOff x="1264138" y="2601158"/>
                <a:chExt cx="3680462" cy="1904114"/>
              </a:xfrm>
            </p:grpSpPr>
            <p:sp>
              <p:nvSpPr>
                <p:cNvPr id="66" name="Freeform 65"/>
                <p:cNvSpPr/>
                <p:nvPr/>
              </p:nvSpPr>
              <p:spPr>
                <a:xfrm>
                  <a:off x="1504758" y="2689782"/>
                  <a:ext cx="1347952" cy="1075433"/>
                </a:xfrm>
                <a:custGeom>
                  <a:avLst/>
                  <a:gdLst>
                    <a:gd name="connsiteX0" fmla="*/ 345231 w 1158990"/>
                    <a:gd name="connsiteY0" fmla="*/ 431515 h 924674"/>
                    <a:gd name="connsiteX1" fmla="*/ 345231 w 1158990"/>
                    <a:gd name="connsiteY1" fmla="*/ 271238 h 924674"/>
                    <a:gd name="connsiteX2" fmla="*/ 591824 w 1158990"/>
                    <a:gd name="connsiteY2" fmla="*/ 271238 h 924674"/>
                    <a:gd name="connsiteX3" fmla="*/ 591824 w 1158990"/>
                    <a:gd name="connsiteY3" fmla="*/ 0 h 924674"/>
                    <a:gd name="connsiteX4" fmla="*/ 789099 w 1158990"/>
                    <a:gd name="connsiteY4" fmla="*/ 160277 h 924674"/>
                    <a:gd name="connsiteX5" fmla="*/ 949385 w 1158990"/>
                    <a:gd name="connsiteY5" fmla="*/ 160277 h 924674"/>
                    <a:gd name="connsiteX6" fmla="*/ 949385 w 1158990"/>
                    <a:gd name="connsiteY6" fmla="*/ 419186 h 924674"/>
                    <a:gd name="connsiteX7" fmla="*/ 1158990 w 1158990"/>
                    <a:gd name="connsiteY7" fmla="*/ 419186 h 924674"/>
                    <a:gd name="connsiteX8" fmla="*/ 1158990 w 1158990"/>
                    <a:gd name="connsiteY8" fmla="*/ 665766 h 924674"/>
                    <a:gd name="connsiteX9" fmla="*/ 789099 w 1158990"/>
                    <a:gd name="connsiteY9" fmla="*/ 924674 h 924674"/>
                    <a:gd name="connsiteX10" fmla="*/ 789099 w 1158990"/>
                    <a:gd name="connsiteY10" fmla="*/ 665766 h 924674"/>
                    <a:gd name="connsiteX11" fmla="*/ 0 w 1158990"/>
                    <a:gd name="connsiteY11" fmla="*/ 665766 h 924674"/>
                    <a:gd name="connsiteX12" fmla="*/ 0 w 1158990"/>
                    <a:gd name="connsiteY12" fmla="*/ 406857 h 924674"/>
                    <a:gd name="connsiteX13" fmla="*/ 345231 w 1158990"/>
                    <a:gd name="connsiteY13" fmla="*/ 431515 h 9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990" h="924674">
                      <a:moveTo>
                        <a:pt x="345231" y="431515"/>
                      </a:moveTo>
                      <a:lnTo>
                        <a:pt x="345231" y="271238"/>
                      </a:lnTo>
                      <a:lnTo>
                        <a:pt x="591824" y="271238"/>
                      </a:lnTo>
                      <a:lnTo>
                        <a:pt x="591824" y="0"/>
                      </a:lnTo>
                      <a:lnTo>
                        <a:pt x="789099" y="160277"/>
                      </a:lnTo>
                      <a:lnTo>
                        <a:pt x="949385" y="160277"/>
                      </a:lnTo>
                      <a:lnTo>
                        <a:pt x="949385" y="419186"/>
                      </a:lnTo>
                      <a:lnTo>
                        <a:pt x="1158990" y="419186"/>
                      </a:lnTo>
                      <a:lnTo>
                        <a:pt x="1158990" y="665766"/>
                      </a:lnTo>
                      <a:lnTo>
                        <a:pt x="789099" y="924674"/>
                      </a:lnTo>
                      <a:lnTo>
                        <a:pt x="789099" y="665766"/>
                      </a:lnTo>
                      <a:lnTo>
                        <a:pt x="0" y="665766"/>
                      </a:lnTo>
                      <a:lnTo>
                        <a:pt x="0" y="406857"/>
                      </a:lnTo>
                      <a:lnTo>
                        <a:pt x="345231" y="431515"/>
                      </a:lnTo>
                      <a:close/>
                    </a:path>
                  </a:pathLst>
                </a:custGeom>
                <a:solidFill>
                  <a:schemeClr val="accent3">
                    <a:lumMod val="50000"/>
                    <a:alpha val="62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tIns="187287"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Application A</a:t>
                  </a:r>
                </a:p>
              </p:txBody>
            </p:sp>
            <p:sp>
              <p:nvSpPr>
                <p:cNvPr id="67" name="Freeform 66"/>
                <p:cNvSpPr/>
                <p:nvPr/>
              </p:nvSpPr>
              <p:spPr>
                <a:xfrm>
                  <a:off x="3395290" y="2601158"/>
                  <a:ext cx="1290592" cy="1175807"/>
                </a:xfrm>
                <a:custGeom>
                  <a:avLst/>
                  <a:gdLst>
                    <a:gd name="connsiteX0" fmla="*/ 0 w 1109672"/>
                    <a:gd name="connsiteY0" fmla="*/ 579462 h 1010977"/>
                    <a:gd name="connsiteX1" fmla="*/ 0 w 1109672"/>
                    <a:gd name="connsiteY1" fmla="*/ 382198 h 1010977"/>
                    <a:gd name="connsiteX2" fmla="*/ 209605 w 1109672"/>
                    <a:gd name="connsiteY2" fmla="*/ 382198 h 1010977"/>
                    <a:gd name="connsiteX3" fmla="*/ 345232 w 1109672"/>
                    <a:gd name="connsiteY3" fmla="*/ 221921 h 1010977"/>
                    <a:gd name="connsiteX4" fmla="*/ 542506 w 1109672"/>
                    <a:gd name="connsiteY4" fmla="*/ 221921 h 1010977"/>
                    <a:gd name="connsiteX5" fmla="*/ 542506 w 1109672"/>
                    <a:gd name="connsiteY5" fmla="*/ 0 h 1010977"/>
                    <a:gd name="connsiteX6" fmla="*/ 764441 w 1109672"/>
                    <a:gd name="connsiteY6" fmla="*/ 0 h 1010977"/>
                    <a:gd name="connsiteX7" fmla="*/ 764441 w 1109672"/>
                    <a:gd name="connsiteY7" fmla="*/ 320553 h 1010977"/>
                    <a:gd name="connsiteX8" fmla="*/ 974045 w 1109672"/>
                    <a:gd name="connsiteY8" fmla="*/ 320553 h 1010977"/>
                    <a:gd name="connsiteX9" fmla="*/ 974045 w 1109672"/>
                    <a:gd name="connsiteY9" fmla="*/ 493159 h 1010977"/>
                    <a:gd name="connsiteX10" fmla="*/ 1097342 w 1109672"/>
                    <a:gd name="connsiteY10" fmla="*/ 493159 h 1010977"/>
                    <a:gd name="connsiteX11" fmla="*/ 1109672 w 1109672"/>
                    <a:gd name="connsiteY11" fmla="*/ 1010977 h 1010977"/>
                    <a:gd name="connsiteX12" fmla="*/ 665803 w 1109672"/>
                    <a:gd name="connsiteY12" fmla="*/ 1010977 h 1010977"/>
                    <a:gd name="connsiteX13" fmla="*/ 517847 w 1109672"/>
                    <a:gd name="connsiteY13" fmla="*/ 887687 h 1010977"/>
                    <a:gd name="connsiteX14" fmla="*/ 505517 w 1109672"/>
                    <a:gd name="connsiteY14" fmla="*/ 715081 h 1010977"/>
                    <a:gd name="connsiteX15" fmla="*/ 172616 w 1109672"/>
                    <a:gd name="connsiteY15" fmla="*/ 715081 h 1010977"/>
                    <a:gd name="connsiteX16" fmla="*/ 172616 w 1109672"/>
                    <a:gd name="connsiteY16" fmla="*/ 579462 h 1010977"/>
                    <a:gd name="connsiteX17" fmla="*/ 0 w 1109672"/>
                    <a:gd name="connsiteY17" fmla="*/ 579462 h 10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9672" h="1010977">
                      <a:moveTo>
                        <a:pt x="0" y="579462"/>
                      </a:moveTo>
                      <a:lnTo>
                        <a:pt x="0" y="382198"/>
                      </a:lnTo>
                      <a:lnTo>
                        <a:pt x="209605" y="382198"/>
                      </a:lnTo>
                      <a:lnTo>
                        <a:pt x="345232" y="221921"/>
                      </a:lnTo>
                      <a:lnTo>
                        <a:pt x="542506" y="221921"/>
                      </a:lnTo>
                      <a:lnTo>
                        <a:pt x="542506" y="0"/>
                      </a:lnTo>
                      <a:lnTo>
                        <a:pt x="764441" y="0"/>
                      </a:lnTo>
                      <a:lnTo>
                        <a:pt x="764441" y="320553"/>
                      </a:lnTo>
                      <a:lnTo>
                        <a:pt x="974045" y="320553"/>
                      </a:lnTo>
                      <a:lnTo>
                        <a:pt x="974045" y="493159"/>
                      </a:lnTo>
                      <a:lnTo>
                        <a:pt x="1097342" y="493159"/>
                      </a:lnTo>
                      <a:lnTo>
                        <a:pt x="1109672" y="1010977"/>
                      </a:lnTo>
                      <a:lnTo>
                        <a:pt x="665803" y="1010977"/>
                      </a:lnTo>
                      <a:lnTo>
                        <a:pt x="517847" y="887687"/>
                      </a:lnTo>
                      <a:lnTo>
                        <a:pt x="505517" y="715081"/>
                      </a:lnTo>
                      <a:lnTo>
                        <a:pt x="172616" y="715081"/>
                      </a:lnTo>
                      <a:lnTo>
                        <a:pt x="172616" y="579462"/>
                      </a:lnTo>
                      <a:lnTo>
                        <a:pt x="0" y="579462"/>
                      </a:lnTo>
                      <a:close/>
                    </a:path>
                  </a:pathLst>
                </a:custGeom>
                <a:solidFill>
                  <a:srgbClr val="68C8C6">
                    <a:alpha val="92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wrap="none" lIns="0" tIns="0" rIns="144067" bIns="93643"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mn-cs"/>
                    </a:rPr>
                    <a:t>Application B</a:t>
                  </a:r>
                </a:p>
              </p:txBody>
            </p:sp>
            <p:sp>
              <p:nvSpPr>
                <p:cNvPr id="68" name="Rectangle 67"/>
                <p:cNvSpPr/>
                <p:nvPr/>
              </p:nvSpPr>
              <p:spPr>
                <a:xfrm>
                  <a:off x="2734550" y="3044276"/>
                  <a:ext cx="797613" cy="35449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F6062"/>
                      </a:solidFill>
                      <a:effectLst/>
                      <a:uLnTx/>
                      <a:uFillTx/>
                      <a:latin typeface="Calibri"/>
                      <a:ea typeface="+mn-ea"/>
                      <a:cs typeface="+mn-cs"/>
                    </a:rPr>
                    <a:t>Vs</a:t>
                  </a:r>
                </a:p>
              </p:txBody>
            </p:sp>
            <p:sp>
              <p:nvSpPr>
                <p:cNvPr id="69" name="Rectangle 68"/>
                <p:cNvSpPr/>
                <p:nvPr/>
              </p:nvSpPr>
              <p:spPr>
                <a:xfrm>
                  <a:off x="1264138" y="3751524"/>
                  <a:ext cx="3680462" cy="753748"/>
                </a:xfrm>
                <a:prstGeom prst="rect">
                  <a:avLst/>
                </a:prstGeom>
              </p:spPr>
              <p:txBody>
                <a:bodyPr wrap="squar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1800" b="1" i="1" u="none" strike="noStrike" kern="1200" cap="none" spc="0" normalizeH="0" baseline="0" noProof="0" dirty="0">
                      <a:ln>
                        <a:noFill/>
                      </a:ln>
                      <a:solidFill>
                        <a:srgbClr val="5F6062"/>
                      </a:solidFill>
                      <a:effectLst/>
                      <a:uLnTx/>
                      <a:uFillTx/>
                      <a:latin typeface="Calibri"/>
                      <a:ea typeface="+mn-ea"/>
                      <a:cs typeface="Calibri"/>
                    </a:rPr>
                    <a:t>Without a framework, systems comparisons are complicated by the different scope of applications</a:t>
                  </a:r>
                </a:p>
              </p:txBody>
            </p:sp>
          </p:grpSp>
          <p:sp>
            <p:nvSpPr>
              <p:cNvPr id="71" name="Freeform 70"/>
              <p:cNvSpPr/>
              <p:nvPr/>
            </p:nvSpPr>
            <p:spPr>
              <a:xfrm>
                <a:off x="1188581" y="3107074"/>
                <a:ext cx="1347951" cy="1075433"/>
              </a:xfrm>
              <a:custGeom>
                <a:avLst/>
                <a:gdLst>
                  <a:gd name="connsiteX0" fmla="*/ 345231 w 1158990"/>
                  <a:gd name="connsiteY0" fmla="*/ 431515 h 924674"/>
                  <a:gd name="connsiteX1" fmla="*/ 345231 w 1158990"/>
                  <a:gd name="connsiteY1" fmla="*/ 271238 h 924674"/>
                  <a:gd name="connsiteX2" fmla="*/ 591824 w 1158990"/>
                  <a:gd name="connsiteY2" fmla="*/ 271238 h 924674"/>
                  <a:gd name="connsiteX3" fmla="*/ 591824 w 1158990"/>
                  <a:gd name="connsiteY3" fmla="*/ 0 h 924674"/>
                  <a:gd name="connsiteX4" fmla="*/ 789099 w 1158990"/>
                  <a:gd name="connsiteY4" fmla="*/ 160277 h 924674"/>
                  <a:gd name="connsiteX5" fmla="*/ 949385 w 1158990"/>
                  <a:gd name="connsiteY5" fmla="*/ 160277 h 924674"/>
                  <a:gd name="connsiteX6" fmla="*/ 949385 w 1158990"/>
                  <a:gd name="connsiteY6" fmla="*/ 419186 h 924674"/>
                  <a:gd name="connsiteX7" fmla="*/ 1158990 w 1158990"/>
                  <a:gd name="connsiteY7" fmla="*/ 419186 h 924674"/>
                  <a:gd name="connsiteX8" fmla="*/ 1158990 w 1158990"/>
                  <a:gd name="connsiteY8" fmla="*/ 665766 h 924674"/>
                  <a:gd name="connsiteX9" fmla="*/ 789099 w 1158990"/>
                  <a:gd name="connsiteY9" fmla="*/ 924674 h 924674"/>
                  <a:gd name="connsiteX10" fmla="*/ 789099 w 1158990"/>
                  <a:gd name="connsiteY10" fmla="*/ 665766 h 924674"/>
                  <a:gd name="connsiteX11" fmla="*/ 0 w 1158990"/>
                  <a:gd name="connsiteY11" fmla="*/ 665766 h 924674"/>
                  <a:gd name="connsiteX12" fmla="*/ 0 w 1158990"/>
                  <a:gd name="connsiteY12" fmla="*/ 406857 h 924674"/>
                  <a:gd name="connsiteX13" fmla="*/ 345231 w 1158990"/>
                  <a:gd name="connsiteY13" fmla="*/ 431515 h 92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8990" h="924674">
                    <a:moveTo>
                      <a:pt x="345231" y="431515"/>
                    </a:moveTo>
                    <a:lnTo>
                      <a:pt x="345231" y="271238"/>
                    </a:lnTo>
                    <a:lnTo>
                      <a:pt x="591824" y="271238"/>
                    </a:lnTo>
                    <a:lnTo>
                      <a:pt x="591824" y="0"/>
                    </a:lnTo>
                    <a:lnTo>
                      <a:pt x="789099" y="160277"/>
                    </a:lnTo>
                    <a:lnTo>
                      <a:pt x="949385" y="160277"/>
                    </a:lnTo>
                    <a:lnTo>
                      <a:pt x="949385" y="419186"/>
                    </a:lnTo>
                    <a:lnTo>
                      <a:pt x="1158990" y="419186"/>
                    </a:lnTo>
                    <a:lnTo>
                      <a:pt x="1158990" y="665766"/>
                    </a:lnTo>
                    <a:lnTo>
                      <a:pt x="789099" y="924674"/>
                    </a:lnTo>
                    <a:lnTo>
                      <a:pt x="789099" y="665766"/>
                    </a:lnTo>
                    <a:lnTo>
                      <a:pt x="0" y="665766"/>
                    </a:lnTo>
                    <a:lnTo>
                      <a:pt x="0" y="406857"/>
                    </a:lnTo>
                    <a:lnTo>
                      <a:pt x="345231" y="431515"/>
                    </a:lnTo>
                    <a:close/>
                  </a:path>
                </a:pathLst>
              </a:custGeom>
              <a:solidFill>
                <a:schemeClr val="accent3">
                  <a:lumMod val="50000"/>
                  <a:alpha val="62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2" name="Freeform 71"/>
              <p:cNvSpPr/>
              <p:nvPr/>
            </p:nvSpPr>
            <p:spPr>
              <a:xfrm>
                <a:off x="1157316" y="3064057"/>
                <a:ext cx="1290592" cy="1175807"/>
              </a:xfrm>
              <a:custGeom>
                <a:avLst/>
                <a:gdLst>
                  <a:gd name="connsiteX0" fmla="*/ 0 w 1109672"/>
                  <a:gd name="connsiteY0" fmla="*/ 579462 h 1010977"/>
                  <a:gd name="connsiteX1" fmla="*/ 0 w 1109672"/>
                  <a:gd name="connsiteY1" fmla="*/ 382198 h 1010977"/>
                  <a:gd name="connsiteX2" fmla="*/ 209605 w 1109672"/>
                  <a:gd name="connsiteY2" fmla="*/ 382198 h 1010977"/>
                  <a:gd name="connsiteX3" fmla="*/ 345232 w 1109672"/>
                  <a:gd name="connsiteY3" fmla="*/ 221921 h 1010977"/>
                  <a:gd name="connsiteX4" fmla="*/ 542506 w 1109672"/>
                  <a:gd name="connsiteY4" fmla="*/ 221921 h 1010977"/>
                  <a:gd name="connsiteX5" fmla="*/ 542506 w 1109672"/>
                  <a:gd name="connsiteY5" fmla="*/ 0 h 1010977"/>
                  <a:gd name="connsiteX6" fmla="*/ 764441 w 1109672"/>
                  <a:gd name="connsiteY6" fmla="*/ 0 h 1010977"/>
                  <a:gd name="connsiteX7" fmla="*/ 764441 w 1109672"/>
                  <a:gd name="connsiteY7" fmla="*/ 320553 h 1010977"/>
                  <a:gd name="connsiteX8" fmla="*/ 974045 w 1109672"/>
                  <a:gd name="connsiteY8" fmla="*/ 320553 h 1010977"/>
                  <a:gd name="connsiteX9" fmla="*/ 974045 w 1109672"/>
                  <a:gd name="connsiteY9" fmla="*/ 493159 h 1010977"/>
                  <a:gd name="connsiteX10" fmla="*/ 1097342 w 1109672"/>
                  <a:gd name="connsiteY10" fmla="*/ 493159 h 1010977"/>
                  <a:gd name="connsiteX11" fmla="*/ 1109672 w 1109672"/>
                  <a:gd name="connsiteY11" fmla="*/ 1010977 h 1010977"/>
                  <a:gd name="connsiteX12" fmla="*/ 665803 w 1109672"/>
                  <a:gd name="connsiteY12" fmla="*/ 1010977 h 1010977"/>
                  <a:gd name="connsiteX13" fmla="*/ 517847 w 1109672"/>
                  <a:gd name="connsiteY13" fmla="*/ 887687 h 1010977"/>
                  <a:gd name="connsiteX14" fmla="*/ 505517 w 1109672"/>
                  <a:gd name="connsiteY14" fmla="*/ 715081 h 1010977"/>
                  <a:gd name="connsiteX15" fmla="*/ 172616 w 1109672"/>
                  <a:gd name="connsiteY15" fmla="*/ 715081 h 1010977"/>
                  <a:gd name="connsiteX16" fmla="*/ 172616 w 1109672"/>
                  <a:gd name="connsiteY16" fmla="*/ 579462 h 1010977"/>
                  <a:gd name="connsiteX17" fmla="*/ 0 w 1109672"/>
                  <a:gd name="connsiteY17" fmla="*/ 579462 h 10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9672" h="1010977">
                    <a:moveTo>
                      <a:pt x="0" y="579462"/>
                    </a:moveTo>
                    <a:lnTo>
                      <a:pt x="0" y="382198"/>
                    </a:lnTo>
                    <a:lnTo>
                      <a:pt x="209605" y="382198"/>
                    </a:lnTo>
                    <a:lnTo>
                      <a:pt x="345232" y="221921"/>
                    </a:lnTo>
                    <a:lnTo>
                      <a:pt x="542506" y="221921"/>
                    </a:lnTo>
                    <a:lnTo>
                      <a:pt x="542506" y="0"/>
                    </a:lnTo>
                    <a:lnTo>
                      <a:pt x="764441" y="0"/>
                    </a:lnTo>
                    <a:lnTo>
                      <a:pt x="764441" y="320553"/>
                    </a:lnTo>
                    <a:lnTo>
                      <a:pt x="974045" y="320553"/>
                    </a:lnTo>
                    <a:lnTo>
                      <a:pt x="974045" y="493159"/>
                    </a:lnTo>
                    <a:lnTo>
                      <a:pt x="1097342" y="493159"/>
                    </a:lnTo>
                    <a:lnTo>
                      <a:pt x="1109672" y="1010977"/>
                    </a:lnTo>
                    <a:lnTo>
                      <a:pt x="665803" y="1010977"/>
                    </a:lnTo>
                    <a:lnTo>
                      <a:pt x="517847" y="887687"/>
                    </a:lnTo>
                    <a:lnTo>
                      <a:pt x="505517" y="715081"/>
                    </a:lnTo>
                    <a:lnTo>
                      <a:pt x="172616" y="715081"/>
                    </a:lnTo>
                    <a:lnTo>
                      <a:pt x="172616" y="579462"/>
                    </a:lnTo>
                    <a:lnTo>
                      <a:pt x="0" y="579462"/>
                    </a:lnTo>
                    <a:close/>
                  </a:path>
                </a:pathLst>
              </a:custGeom>
              <a:solidFill>
                <a:srgbClr val="68C8C6">
                  <a:alpha val="41000"/>
                </a:srgb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4" name="Rectangle 73"/>
              <p:cNvSpPr/>
              <p:nvPr/>
            </p:nvSpPr>
            <p:spPr>
              <a:xfrm>
                <a:off x="2752541" y="2910509"/>
                <a:ext cx="1096532" cy="587118"/>
              </a:xfrm>
              <a:prstGeom prst="rect">
                <a:avLst/>
              </a:prstGeom>
              <a:solidFill>
                <a:srgbClr val="DDE3AB"/>
              </a:solid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wrap="squar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Bounded Service Domain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capabilities</a:t>
                </a:r>
              </a:p>
            </p:txBody>
          </p:sp>
          <p:sp>
            <p:nvSpPr>
              <p:cNvPr id="16" name="Rectangle 15"/>
              <p:cNvSpPr>
                <a:spLocks noChangeAspect="1"/>
              </p:cNvSpPr>
              <p:nvPr/>
            </p:nvSpPr>
            <p:spPr>
              <a:xfrm>
                <a:off x="1603419" y="3419935"/>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7" name="Rectangle 16"/>
              <p:cNvSpPr>
                <a:spLocks noChangeAspect="1"/>
              </p:cNvSpPr>
              <p:nvPr/>
            </p:nvSpPr>
            <p:spPr>
              <a:xfrm>
                <a:off x="1989018" y="3419935"/>
                <a:ext cx="323024" cy="201890"/>
              </a:xfrm>
              <a:prstGeom prst="rect">
                <a:avLst/>
              </a:prstGeom>
              <a:noFill/>
              <a:ln w="38100" cap="flat" cmpd="sng" algn="ctr">
                <a:solidFill>
                  <a:srgbClr val="FF0000"/>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 name="Rectangle 19"/>
              <p:cNvSpPr>
                <a:spLocks noChangeAspect="1"/>
              </p:cNvSpPr>
              <p:nvPr/>
            </p:nvSpPr>
            <p:spPr>
              <a:xfrm>
                <a:off x="1989018"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 name="Rectangle 23"/>
              <p:cNvSpPr>
                <a:spLocks noChangeAspect="1"/>
              </p:cNvSpPr>
              <p:nvPr/>
            </p:nvSpPr>
            <p:spPr>
              <a:xfrm>
                <a:off x="1217820" y="3419935"/>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6" name="Rectangle 25"/>
              <p:cNvSpPr>
                <a:spLocks noChangeAspect="1"/>
              </p:cNvSpPr>
              <p:nvPr/>
            </p:nvSpPr>
            <p:spPr>
              <a:xfrm>
                <a:off x="1217820"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Rectangle 26"/>
              <p:cNvSpPr>
                <a:spLocks noChangeAspect="1"/>
              </p:cNvSpPr>
              <p:nvPr/>
            </p:nvSpPr>
            <p:spPr>
              <a:xfrm>
                <a:off x="1603419" y="3675322"/>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0" name="Rectangle 29"/>
              <p:cNvSpPr>
                <a:spLocks noChangeAspect="1"/>
              </p:cNvSpPr>
              <p:nvPr/>
            </p:nvSpPr>
            <p:spPr>
              <a:xfrm>
                <a:off x="1989018" y="316454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2" name="Rectangle 31"/>
              <p:cNvSpPr>
                <a:spLocks noChangeAspect="1"/>
              </p:cNvSpPr>
              <p:nvPr/>
            </p:nvSpPr>
            <p:spPr>
              <a:xfrm>
                <a:off x="1989018" y="393070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3" name="Rectangle 32"/>
              <p:cNvSpPr>
                <a:spLocks noChangeAspect="1"/>
              </p:cNvSpPr>
              <p:nvPr/>
            </p:nvSpPr>
            <p:spPr>
              <a:xfrm>
                <a:off x="1603419" y="3164548"/>
                <a:ext cx="323024" cy="201890"/>
              </a:xfrm>
              <a:prstGeom prst="rect">
                <a:avLst/>
              </a:prstGeom>
              <a:noFill/>
              <a:ln w="38100" cap="flat" cmpd="sng" algn="ctr">
                <a:solidFill>
                  <a:srgbClr val="5F6062"/>
                </a:solidFill>
                <a:prstDash val="solid"/>
                <a:round/>
                <a:headEnd type="none" w="med" len="med"/>
                <a:tailEnd type="none" w="med" len="med"/>
              </a:ln>
              <a:effectLst>
                <a:outerShdw blurRad="12700" dist="25400" dir="2700000">
                  <a:srgbClr val="C1CD19"/>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75" name="Straight Arrow Connector 74"/>
              <p:cNvCxnSpPr>
                <a:stCxn id="74" idx="1"/>
                <a:endCxn id="17" idx="3"/>
              </p:cNvCxnSpPr>
              <p:nvPr/>
            </p:nvCxnSpPr>
            <p:spPr>
              <a:xfrm rot="10800000" flipV="1">
                <a:off x="2312043" y="3204068"/>
                <a:ext cx="440499" cy="316812"/>
              </a:xfrm>
              <a:prstGeom prst="straightConnector1">
                <a:avLst/>
              </a:prstGeom>
              <a:ln w="38100" cap="flat" cmpd="sng" algn="ctr">
                <a:solidFill>
                  <a:srgbClr val="5F6062"/>
                </a:solidFill>
                <a:prstDash val="solid"/>
                <a:round/>
                <a:headEnd type="none" w="med" len="med"/>
                <a:tailEnd type="arrow" w="med" len="med"/>
              </a:ln>
              <a:effectLst>
                <a:outerShdw blurRad="12700" dist="25400" dir="2700000" rotWithShape="0">
                  <a:srgbClr val="C1CD19"/>
                </a:outerShdw>
              </a:effectLst>
            </p:spPr>
            <p:style>
              <a:lnRef idx="2">
                <a:schemeClr val="accent1"/>
              </a:lnRef>
              <a:fillRef idx="0">
                <a:schemeClr val="accent1"/>
              </a:fillRef>
              <a:effectRef idx="1">
                <a:schemeClr val="accent1"/>
              </a:effectRef>
              <a:fontRef idx="minor">
                <a:schemeClr val="tx1"/>
              </a:fontRef>
            </p:style>
          </p:cxnSp>
          <p:grpSp>
            <p:nvGrpSpPr>
              <p:cNvPr id="123" name="Group 122"/>
              <p:cNvGrpSpPr/>
              <p:nvPr/>
            </p:nvGrpSpPr>
            <p:grpSpPr>
              <a:xfrm>
                <a:off x="5387398" y="1994250"/>
                <a:ext cx="3345423" cy="1994284"/>
                <a:chOff x="5572590" y="2496990"/>
                <a:chExt cx="3345423" cy="1994284"/>
              </a:xfrm>
            </p:grpSpPr>
            <p:grpSp>
              <p:nvGrpSpPr>
                <p:cNvPr id="41" name="Group 40"/>
                <p:cNvGrpSpPr/>
                <p:nvPr/>
              </p:nvGrpSpPr>
              <p:grpSpPr>
                <a:xfrm>
                  <a:off x="5572590" y="2496990"/>
                  <a:ext cx="323024" cy="1994284"/>
                  <a:chOff x="5982658" y="2496990"/>
                  <a:chExt cx="323024" cy="1994284"/>
                </a:xfrm>
              </p:grpSpPr>
              <p:sp>
                <p:nvSpPr>
                  <p:cNvPr id="25" name="Rectangle 24"/>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8" name="Rectangle 27"/>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9" name="Rectangle 28"/>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1" name="Rectangle 30"/>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4" name="Rectangle 33"/>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 name="Rectangle 34"/>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6" name="Rectangle 35"/>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0" name="Rectangle 39"/>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 name="Group 41"/>
                <p:cNvGrpSpPr/>
                <p:nvPr/>
              </p:nvGrpSpPr>
              <p:grpSpPr>
                <a:xfrm>
                  <a:off x="5950390" y="2496990"/>
                  <a:ext cx="323024" cy="1994284"/>
                  <a:chOff x="5982658" y="2496990"/>
                  <a:chExt cx="323024" cy="1994284"/>
                </a:xfrm>
              </p:grpSpPr>
              <p:sp>
                <p:nvSpPr>
                  <p:cNvPr id="43" name="Rectangle 42"/>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4" name="Rectangle 43"/>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5" name="Rectangle 44"/>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6" name="Rectangle 45"/>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7" name="Rectangle 46"/>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8" name="Rectangle 47"/>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9" name="Rectangle 48"/>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0" name="Rectangle 49"/>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1" name="Group 50"/>
                <p:cNvGrpSpPr/>
                <p:nvPr/>
              </p:nvGrpSpPr>
              <p:grpSpPr>
                <a:xfrm>
                  <a:off x="6328190" y="2496990"/>
                  <a:ext cx="323024" cy="1994284"/>
                  <a:chOff x="5982658" y="2496990"/>
                  <a:chExt cx="323024" cy="1994284"/>
                </a:xfrm>
              </p:grpSpPr>
              <p:sp>
                <p:nvSpPr>
                  <p:cNvPr id="52" name="Rectangle 51"/>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3" name="Rectangle 52"/>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4" name="Rectangle 53"/>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5" name="Rectangle 54"/>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6" name="Rectangle 55"/>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7" name="Rectangle 56"/>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8" name="Rectangle 57"/>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9" name="Rectangle 58"/>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0" name="Group 59"/>
                <p:cNvGrpSpPr/>
                <p:nvPr/>
              </p:nvGrpSpPr>
              <p:grpSpPr>
                <a:xfrm>
                  <a:off x="6705990" y="2496990"/>
                  <a:ext cx="323024" cy="1994284"/>
                  <a:chOff x="5982658" y="2496990"/>
                  <a:chExt cx="323024" cy="1994284"/>
                </a:xfrm>
              </p:grpSpPr>
              <p:sp>
                <p:nvSpPr>
                  <p:cNvPr id="61" name="Rectangle 60"/>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2" name="Rectangle 61"/>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3" name="Rectangle 62"/>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4" name="Rectangle 63"/>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5" name="Rectangle 64"/>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0" name="Rectangle 69"/>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3" name="Rectangle 72"/>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7" name="Rectangle 76"/>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8" name="Group 77"/>
                <p:cNvGrpSpPr/>
                <p:nvPr/>
              </p:nvGrpSpPr>
              <p:grpSpPr>
                <a:xfrm>
                  <a:off x="7083790" y="2496990"/>
                  <a:ext cx="323024" cy="1994284"/>
                  <a:chOff x="5982658" y="2496990"/>
                  <a:chExt cx="323024" cy="1994284"/>
                </a:xfrm>
              </p:grpSpPr>
              <p:sp>
                <p:nvSpPr>
                  <p:cNvPr id="79" name="Rectangle 78"/>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0" name="Rectangle 79"/>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1" name="Rectangle 80"/>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2" name="Rectangle 81"/>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3" name="Rectangle 82"/>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4" name="Rectangle 83"/>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5" name="Rectangle 84"/>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6" name="Rectangle 85"/>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7" name="Group 86"/>
                <p:cNvGrpSpPr/>
                <p:nvPr/>
              </p:nvGrpSpPr>
              <p:grpSpPr>
                <a:xfrm>
                  <a:off x="7461590" y="2496990"/>
                  <a:ext cx="323024" cy="1994284"/>
                  <a:chOff x="5982658" y="2496990"/>
                  <a:chExt cx="323024" cy="1994284"/>
                </a:xfrm>
              </p:grpSpPr>
              <p:sp>
                <p:nvSpPr>
                  <p:cNvPr id="88" name="Rectangle 87"/>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9" name="Rectangle 88"/>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0" name="Rectangle 89"/>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1" name="Rectangle 90"/>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2" name="Rectangle 91"/>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3" name="Rectangle 92"/>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4" name="Rectangle 93"/>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5" name="Rectangle 94"/>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6" name="Group 95"/>
                <p:cNvGrpSpPr/>
                <p:nvPr/>
              </p:nvGrpSpPr>
              <p:grpSpPr>
                <a:xfrm>
                  <a:off x="7839390" y="2496990"/>
                  <a:ext cx="323024" cy="1994284"/>
                  <a:chOff x="5982658" y="2496990"/>
                  <a:chExt cx="323024" cy="1994284"/>
                </a:xfrm>
              </p:grpSpPr>
              <p:sp>
                <p:nvSpPr>
                  <p:cNvPr id="97" name="Rectangle 96"/>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8" name="Rectangle 97"/>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9" name="Rectangle 98"/>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0" name="Rectangle 99"/>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1" name="Rectangle 100"/>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2" name="Rectangle 101"/>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3" name="Rectangle 102"/>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4" name="Rectangle 103"/>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5" name="Group 104"/>
                <p:cNvGrpSpPr/>
                <p:nvPr/>
              </p:nvGrpSpPr>
              <p:grpSpPr>
                <a:xfrm>
                  <a:off x="8217190" y="2496990"/>
                  <a:ext cx="323024" cy="1994284"/>
                  <a:chOff x="5982658" y="2496990"/>
                  <a:chExt cx="323024" cy="1994284"/>
                </a:xfrm>
              </p:grpSpPr>
              <p:sp>
                <p:nvSpPr>
                  <p:cNvPr id="106" name="Rectangle 105"/>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7" name="Rectangle 106"/>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8" name="Rectangle 107"/>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09" name="Rectangle 108"/>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0" name="Rectangle 109"/>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1" name="Rectangle 110"/>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2" name="Rectangle 111"/>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3" name="Rectangle 112"/>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14" name="Group 113"/>
                <p:cNvGrpSpPr/>
                <p:nvPr/>
              </p:nvGrpSpPr>
              <p:grpSpPr>
                <a:xfrm>
                  <a:off x="8594989" y="2496990"/>
                  <a:ext cx="323024" cy="1994284"/>
                  <a:chOff x="5982658" y="2496990"/>
                  <a:chExt cx="323024" cy="1994284"/>
                </a:xfrm>
              </p:grpSpPr>
              <p:sp>
                <p:nvSpPr>
                  <p:cNvPr id="115" name="Rectangle 114"/>
                  <p:cNvSpPr>
                    <a:spLocks noChangeAspect="1"/>
                  </p:cNvSpPr>
                  <p:nvPr/>
                </p:nvSpPr>
                <p:spPr>
                  <a:xfrm>
                    <a:off x="5982658" y="249699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6" name="Rectangle 115"/>
                  <p:cNvSpPr>
                    <a:spLocks noChangeAspect="1"/>
                  </p:cNvSpPr>
                  <p:nvPr/>
                </p:nvSpPr>
                <p:spPr>
                  <a:xfrm>
                    <a:off x="5982658" y="2755230"/>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7" name="Rectangle 116"/>
                  <p:cNvSpPr>
                    <a:spLocks noChangeAspect="1"/>
                  </p:cNvSpPr>
                  <p:nvPr/>
                </p:nvSpPr>
                <p:spPr>
                  <a:xfrm>
                    <a:off x="5982658" y="300725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8" name="Rectangle 117"/>
                  <p:cNvSpPr>
                    <a:spLocks noChangeAspect="1"/>
                  </p:cNvSpPr>
                  <p:nvPr/>
                </p:nvSpPr>
                <p:spPr>
                  <a:xfrm>
                    <a:off x="5982658" y="3265493"/>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9" name="Rectangle 118"/>
                  <p:cNvSpPr>
                    <a:spLocks noChangeAspect="1"/>
                  </p:cNvSpPr>
                  <p:nvPr/>
                </p:nvSpPr>
                <p:spPr>
                  <a:xfrm>
                    <a:off x="5982658" y="352088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0" name="Rectangle 119"/>
                  <p:cNvSpPr>
                    <a:spLocks noChangeAspect="1"/>
                  </p:cNvSpPr>
                  <p:nvPr/>
                </p:nvSpPr>
                <p:spPr>
                  <a:xfrm>
                    <a:off x="5982658" y="3779121"/>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1" name="Rectangle 120"/>
                  <p:cNvSpPr>
                    <a:spLocks noChangeAspect="1"/>
                  </p:cNvSpPr>
                  <p:nvPr/>
                </p:nvSpPr>
                <p:spPr>
                  <a:xfrm>
                    <a:off x="5982658" y="403114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2" name="Rectangle 121"/>
                  <p:cNvSpPr>
                    <a:spLocks noChangeAspect="1"/>
                  </p:cNvSpPr>
                  <p:nvPr/>
                </p:nvSpPr>
                <p:spPr>
                  <a:xfrm>
                    <a:off x="5982658" y="4289384"/>
                    <a:ext cx="323024" cy="201890"/>
                  </a:xfrm>
                  <a:prstGeom prst="rect">
                    <a:avLst/>
                  </a:prstGeom>
                  <a:noFill/>
                  <a:ln w="38100" cap="flat" cmpd="sng" algn="ctr">
                    <a:solidFill>
                      <a:schemeClr val="bg1">
                        <a:lumMod val="6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124" name="Rectangle 123"/>
              <p:cNvSpPr/>
              <p:nvPr/>
            </p:nvSpPr>
            <p:spPr>
              <a:xfrm>
                <a:off x="5347714" y="2401460"/>
                <a:ext cx="755600" cy="35028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6" name="Rectangle 125"/>
              <p:cNvSpPr/>
              <p:nvPr/>
            </p:nvSpPr>
            <p:spPr>
              <a:xfrm>
                <a:off x="5710756" y="2179208"/>
                <a:ext cx="432241" cy="297287"/>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7" name="Rectangle 126"/>
              <p:cNvSpPr/>
              <p:nvPr/>
            </p:nvSpPr>
            <p:spPr>
              <a:xfrm>
                <a:off x="5710756" y="2661808"/>
                <a:ext cx="432241" cy="61901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8" name="Rectangle 127"/>
              <p:cNvSpPr/>
              <p:nvPr/>
            </p:nvSpPr>
            <p:spPr>
              <a:xfrm>
                <a:off x="6049408" y="2920033"/>
                <a:ext cx="859383" cy="365027"/>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29" name="Rectangle 128"/>
              <p:cNvSpPr/>
              <p:nvPr/>
            </p:nvSpPr>
            <p:spPr>
              <a:xfrm>
                <a:off x="6091757" y="2865007"/>
                <a:ext cx="444501" cy="116511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0" name="Rectangle 129"/>
              <p:cNvSpPr/>
              <p:nvPr/>
            </p:nvSpPr>
            <p:spPr>
              <a:xfrm>
                <a:off x="5363624" y="3475560"/>
                <a:ext cx="774700" cy="54609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1" name="Rectangle 130"/>
              <p:cNvSpPr/>
              <p:nvPr/>
            </p:nvSpPr>
            <p:spPr>
              <a:xfrm>
                <a:off x="5305381" y="2693560"/>
                <a:ext cx="485810" cy="8370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2" name="Rectangle 131"/>
              <p:cNvSpPr/>
              <p:nvPr/>
            </p:nvSpPr>
            <p:spPr>
              <a:xfrm>
                <a:off x="6088547" y="2172860"/>
                <a:ext cx="832943" cy="8370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3" name="Rectangle 132"/>
              <p:cNvSpPr/>
              <p:nvPr/>
            </p:nvSpPr>
            <p:spPr>
              <a:xfrm>
                <a:off x="5313847" y="1935794"/>
                <a:ext cx="849877" cy="553400"/>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5" name="Rectangle 134"/>
              <p:cNvSpPr/>
              <p:nvPr/>
            </p:nvSpPr>
            <p:spPr>
              <a:xfrm>
                <a:off x="7197681" y="1935794"/>
                <a:ext cx="849877" cy="57033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6" name="Rectangle 135"/>
              <p:cNvSpPr/>
              <p:nvPr/>
            </p:nvSpPr>
            <p:spPr>
              <a:xfrm>
                <a:off x="6033514" y="1918862"/>
                <a:ext cx="1332477" cy="345966"/>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7" name="Rectangle 136"/>
              <p:cNvSpPr/>
              <p:nvPr/>
            </p:nvSpPr>
            <p:spPr>
              <a:xfrm>
                <a:off x="6849524" y="2122063"/>
                <a:ext cx="512234" cy="892065"/>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8" name="Rectangle 137"/>
              <p:cNvSpPr/>
              <p:nvPr/>
            </p:nvSpPr>
            <p:spPr>
              <a:xfrm>
                <a:off x="7281323" y="2397230"/>
                <a:ext cx="795867"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9" name="Rectangle 138"/>
              <p:cNvSpPr/>
              <p:nvPr/>
            </p:nvSpPr>
            <p:spPr>
              <a:xfrm>
                <a:off x="7272856" y="2668164"/>
                <a:ext cx="795867"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0" name="Rectangle 139"/>
              <p:cNvSpPr/>
              <p:nvPr/>
            </p:nvSpPr>
            <p:spPr>
              <a:xfrm>
                <a:off x="6824124" y="2926398"/>
                <a:ext cx="486834"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1" name="Rectangle 140"/>
              <p:cNvSpPr/>
              <p:nvPr/>
            </p:nvSpPr>
            <p:spPr>
              <a:xfrm>
                <a:off x="6472757" y="3184631"/>
                <a:ext cx="850899" cy="375598"/>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2" name="Rectangle 141"/>
              <p:cNvSpPr/>
              <p:nvPr/>
            </p:nvSpPr>
            <p:spPr>
              <a:xfrm>
                <a:off x="6527790" y="3489431"/>
                <a:ext cx="1109134" cy="536462"/>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3" name="Rectangle 142"/>
              <p:cNvSpPr/>
              <p:nvPr/>
            </p:nvSpPr>
            <p:spPr>
              <a:xfrm>
                <a:off x="7628456" y="3637597"/>
                <a:ext cx="1109134" cy="371363"/>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45" name="Rectangle 144"/>
              <p:cNvSpPr/>
              <p:nvPr/>
            </p:nvSpPr>
            <p:spPr>
              <a:xfrm>
                <a:off x="5359687" y="1274683"/>
                <a:ext cx="672377" cy="392272"/>
              </a:xfrm>
              <a:prstGeom prst="rect">
                <a:avLst/>
              </a:prstGeom>
            </p:spPr>
            <p:txBody>
              <a:bodyPr wrap="non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2000" b="1" i="1" u="none" strike="noStrike" kern="1200" cap="none" spc="0" normalizeH="0" baseline="0" noProof="0" dirty="0">
                    <a:ln>
                      <a:noFill/>
                    </a:ln>
                    <a:solidFill>
                      <a:srgbClr val="5F6062"/>
                    </a:solidFill>
                    <a:effectLst/>
                    <a:uLnTx/>
                    <a:uFillTx/>
                    <a:latin typeface="Calibri"/>
                    <a:ea typeface="+mn-ea"/>
                    <a:cs typeface="Calibri"/>
                  </a:rPr>
                  <a:t>Duplication</a:t>
                </a:r>
              </a:p>
            </p:txBody>
          </p:sp>
          <p:sp>
            <p:nvSpPr>
              <p:cNvPr id="146" name="Rectangle 145"/>
              <p:cNvSpPr/>
              <p:nvPr/>
            </p:nvSpPr>
            <p:spPr>
              <a:xfrm>
                <a:off x="6610028" y="1274683"/>
                <a:ext cx="672377" cy="392272"/>
              </a:xfrm>
              <a:prstGeom prst="rect">
                <a:avLst/>
              </a:prstGeom>
            </p:spPr>
            <p:txBody>
              <a:bodyPr wrap="non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2000" b="1" i="1" u="none" strike="noStrike" kern="1200" cap="none" spc="0" normalizeH="0" baseline="0" noProof="0" dirty="0">
                    <a:ln>
                      <a:noFill/>
                    </a:ln>
                    <a:solidFill>
                      <a:srgbClr val="5F6062"/>
                    </a:solidFill>
                    <a:effectLst/>
                    <a:uLnTx/>
                    <a:uFillTx/>
                    <a:latin typeface="Calibri"/>
                    <a:ea typeface="+mn-ea"/>
                    <a:cs typeface="Calibri"/>
                  </a:rPr>
                  <a:t>Gaps</a:t>
                </a:r>
              </a:p>
            </p:txBody>
          </p:sp>
          <p:sp>
            <p:nvSpPr>
              <p:cNvPr id="147" name="Rectangle 146"/>
              <p:cNvSpPr/>
              <p:nvPr/>
            </p:nvSpPr>
            <p:spPr>
              <a:xfrm>
                <a:off x="7860369" y="1274683"/>
                <a:ext cx="672377" cy="392272"/>
              </a:xfrm>
              <a:prstGeom prst="rect">
                <a:avLst/>
              </a:prstGeom>
            </p:spPr>
            <p:txBody>
              <a:bodyPr wrap="none" lIns="0" rIns="0">
                <a:noAutofit/>
              </a:bodyPr>
              <a:lstStyle/>
              <a:p>
                <a:pPr marL="0" marR="0" lvl="0" indent="0" algn="ctr" defTabSz="677268" rtl="0" eaLnBrk="1" fontAlgn="auto" latinLnBrk="0" hangingPunct="1">
                  <a:lnSpc>
                    <a:spcPct val="100000"/>
                  </a:lnSpc>
                  <a:spcBef>
                    <a:spcPts val="0"/>
                  </a:spcBef>
                  <a:spcAft>
                    <a:spcPts val="300"/>
                  </a:spcAft>
                  <a:buClr>
                    <a:srgbClr val="520000"/>
                  </a:buClr>
                  <a:buSzTx/>
                  <a:buFontTx/>
                  <a:buNone/>
                  <a:tabLst/>
                  <a:defRPr/>
                </a:pPr>
                <a:r>
                  <a:rPr kumimoji="0" lang="en-US" sz="2000" b="1" i="1" u="none" strike="noStrike" kern="1200" cap="none" spc="0" normalizeH="0" baseline="0" noProof="0" dirty="0">
                    <a:ln>
                      <a:noFill/>
                    </a:ln>
                    <a:solidFill>
                      <a:srgbClr val="5F6062"/>
                    </a:solidFill>
                    <a:effectLst/>
                    <a:uLnTx/>
                    <a:uFillTx/>
                    <a:latin typeface="Calibri"/>
                    <a:ea typeface="+mn-ea"/>
                    <a:cs typeface="Calibri"/>
                  </a:rPr>
                  <a:t>Misalignment</a:t>
                </a:r>
              </a:p>
            </p:txBody>
          </p:sp>
          <p:cxnSp>
            <p:nvCxnSpPr>
              <p:cNvPr id="150" name="Straight Arrow Connector 149"/>
              <p:cNvCxnSpPr>
                <a:stCxn id="146" idx="2"/>
              </p:cNvCxnSpPr>
              <p:nvPr/>
            </p:nvCxnSpPr>
            <p:spPr>
              <a:xfrm rot="16200000" flipH="1">
                <a:off x="6475814" y="2137357"/>
                <a:ext cx="1587580" cy="646775"/>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58" name="Group 157"/>
              <p:cNvGrpSpPr/>
              <p:nvPr/>
            </p:nvGrpSpPr>
            <p:grpSpPr>
              <a:xfrm>
                <a:off x="7924849" y="1666954"/>
                <a:ext cx="850842" cy="1872106"/>
                <a:chOff x="7924849" y="1666954"/>
                <a:chExt cx="850842" cy="1872106"/>
              </a:xfrm>
            </p:grpSpPr>
            <p:sp>
              <p:nvSpPr>
                <p:cNvPr id="134" name="Rectangle 133"/>
                <p:cNvSpPr/>
                <p:nvPr/>
              </p:nvSpPr>
              <p:spPr>
                <a:xfrm>
                  <a:off x="7925814" y="1927328"/>
                  <a:ext cx="849877" cy="1611732"/>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153" name="Straight Arrow Connector 152"/>
                <p:cNvCxnSpPr>
                  <a:stCxn id="147" idx="2"/>
                </p:cNvCxnSpPr>
                <p:nvPr/>
              </p:nvCxnSpPr>
              <p:spPr>
                <a:xfrm rot="16200000" flipH="1">
                  <a:off x="7583827" y="2279685"/>
                  <a:ext cx="1415589" cy="190127"/>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56" name="Freeform 155"/>
                <p:cNvSpPr/>
                <p:nvPr/>
              </p:nvSpPr>
              <p:spPr>
                <a:xfrm>
                  <a:off x="7924849" y="2720402"/>
                  <a:ext cx="850842" cy="818658"/>
                </a:xfrm>
                <a:custGeom>
                  <a:avLst/>
                  <a:gdLst>
                    <a:gd name="connsiteX0" fmla="*/ 793692 w 793692"/>
                    <a:gd name="connsiteY0" fmla="*/ 0 h 807018"/>
                    <a:gd name="connsiteX1" fmla="*/ 793692 w 793692"/>
                    <a:gd name="connsiteY1" fmla="*/ 807018 h 807018"/>
                    <a:gd name="connsiteX2" fmla="*/ 13228 w 793692"/>
                    <a:gd name="connsiteY2" fmla="*/ 807018 h 807018"/>
                    <a:gd name="connsiteX3" fmla="*/ 0 w 793692"/>
                    <a:gd name="connsiteY3" fmla="*/ 26460 h 807018"/>
                    <a:gd name="connsiteX0" fmla="*/ 850314 w 850314"/>
                    <a:gd name="connsiteY0" fmla="*/ 0 h 807018"/>
                    <a:gd name="connsiteX1" fmla="*/ 850314 w 850314"/>
                    <a:gd name="connsiteY1" fmla="*/ 807018 h 807018"/>
                    <a:gd name="connsiteX2" fmla="*/ 0 w 850314"/>
                    <a:gd name="connsiteY2" fmla="*/ 807018 h 807018"/>
                    <a:gd name="connsiteX3" fmla="*/ 56622 w 850314"/>
                    <a:gd name="connsiteY3" fmla="*/ 26460 h 807018"/>
                    <a:gd name="connsiteX0" fmla="*/ 850842 w 850842"/>
                    <a:gd name="connsiteY0" fmla="*/ 0 h 807018"/>
                    <a:gd name="connsiteX1" fmla="*/ 850842 w 850842"/>
                    <a:gd name="connsiteY1" fmla="*/ 807018 h 807018"/>
                    <a:gd name="connsiteX2" fmla="*/ 528 w 850842"/>
                    <a:gd name="connsiteY2" fmla="*/ 807018 h 807018"/>
                    <a:gd name="connsiteX3" fmla="*/ 0 w 850842"/>
                    <a:gd name="connsiteY3" fmla="*/ 26460 h 807018"/>
                    <a:gd name="connsiteX0" fmla="*/ 850842 w 850842"/>
                    <a:gd name="connsiteY0" fmla="*/ 11640 h 818658"/>
                    <a:gd name="connsiteX1" fmla="*/ 850842 w 850842"/>
                    <a:gd name="connsiteY1" fmla="*/ 818658 h 818658"/>
                    <a:gd name="connsiteX2" fmla="*/ 528 w 850842"/>
                    <a:gd name="connsiteY2" fmla="*/ 818658 h 818658"/>
                    <a:gd name="connsiteX3" fmla="*/ 0 w 850842"/>
                    <a:gd name="connsiteY3" fmla="*/ 0 h 818658"/>
                  </a:gdLst>
                  <a:ahLst/>
                  <a:cxnLst>
                    <a:cxn ang="0">
                      <a:pos x="connsiteX0" y="connsiteY0"/>
                    </a:cxn>
                    <a:cxn ang="0">
                      <a:pos x="connsiteX1" y="connsiteY1"/>
                    </a:cxn>
                    <a:cxn ang="0">
                      <a:pos x="connsiteX2" y="connsiteY2"/>
                    </a:cxn>
                    <a:cxn ang="0">
                      <a:pos x="connsiteX3" y="connsiteY3"/>
                    </a:cxn>
                  </a:cxnLst>
                  <a:rect l="l" t="t" r="r" b="b"/>
                  <a:pathLst>
                    <a:path w="850842" h="818658">
                      <a:moveTo>
                        <a:pt x="850842" y="11640"/>
                      </a:moveTo>
                      <a:lnTo>
                        <a:pt x="850842" y="818658"/>
                      </a:lnTo>
                      <a:lnTo>
                        <a:pt x="528" y="818658"/>
                      </a:lnTo>
                      <a:lnTo>
                        <a:pt x="0" y="0"/>
                      </a:lnTo>
                    </a:path>
                  </a:pathLst>
                </a:custGeom>
                <a:solidFill>
                  <a:srgbClr val="FF0000">
                    <a:alpha val="10000"/>
                  </a:srgbClr>
                </a:solidFill>
                <a:ln w="57150" cap="flat" cmpd="sng" algn="ctr">
                  <a:solidFill>
                    <a:srgbClr val="FF0000"/>
                  </a:solidFill>
                  <a:prstDash val="sysDash"/>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60" name="Rectangle 159"/>
              <p:cNvSpPr/>
              <p:nvPr/>
            </p:nvSpPr>
            <p:spPr>
              <a:xfrm>
                <a:off x="5986910" y="2793041"/>
                <a:ext cx="485810" cy="567329"/>
              </a:xfrm>
              <a:prstGeom prst="rect">
                <a:avLst/>
              </a:prstGeom>
              <a:solidFill>
                <a:srgbClr val="60B8B7">
                  <a:alpha val="10000"/>
                </a:srgbClr>
              </a:solidFill>
              <a:ln w="57150" cap="flat" cmpd="sng" algn="ctr">
                <a:solidFill>
                  <a:srgbClr val="68C8C6"/>
                </a:solidFill>
                <a:prstDash val="solid"/>
                <a:round/>
                <a:headEnd type="none" w="med" len="med"/>
                <a:tailEnd type="none" w="med" len="med"/>
              </a:ln>
              <a:effectLst>
                <a:outerShdw blurRad="50800" dist="38100" dir="2700000">
                  <a:schemeClr val="tx1">
                    <a:lumMod val="85000"/>
                    <a:lumOff val="15000"/>
                  </a:scheme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149" name="Straight Arrow Connector 148"/>
              <p:cNvCxnSpPr>
                <a:stCxn id="145" idx="2"/>
              </p:cNvCxnSpPr>
              <p:nvPr/>
            </p:nvCxnSpPr>
            <p:spPr>
              <a:xfrm rot="16200000" flipH="1">
                <a:off x="5281838" y="2080993"/>
                <a:ext cx="1468512" cy="640436"/>
              </a:xfrm>
              <a:prstGeom prst="straightConnector1">
                <a:avLst/>
              </a:prstGeom>
              <a:ln w="5715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grpSp>
      <p:sp>
        <p:nvSpPr>
          <p:cNvPr id="148" name="Title 1"/>
          <p:cNvSpPr txBox="1">
            <a:spLocks/>
          </p:cNvSpPr>
          <p:nvPr/>
        </p:nvSpPr>
        <p:spPr>
          <a:xfrm>
            <a:off x="2362207" y="5876739"/>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Using Service Domains to do like-for-like comparisons</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3" name="Titel 2">
            <a:extLst>
              <a:ext uri="{FF2B5EF4-FFF2-40B4-BE49-F238E27FC236}">
                <a16:creationId xmlns:a16="http://schemas.microsoft.com/office/drawing/2014/main" id="{B4C1CC19-DE04-4945-887F-EEA4981A7E99}"/>
              </a:ext>
            </a:extLst>
          </p:cNvPr>
          <p:cNvSpPr>
            <a:spLocks noGrp="1"/>
          </p:cNvSpPr>
          <p:nvPr>
            <p:ph type="title"/>
          </p:nvPr>
        </p:nvSpPr>
        <p:spPr>
          <a:xfrm>
            <a:off x="1900837" y="220805"/>
            <a:ext cx="8834130" cy="744903"/>
          </a:xfrm>
        </p:spPr>
        <p:txBody>
          <a:bodyPr>
            <a:normAutofit/>
          </a:bodyPr>
          <a:lstStyle/>
          <a:p>
            <a:r>
              <a:rPr lang="nl-NL" sz="2000" b="1" cap="all" dirty="0"/>
              <a:t>Level 1: </a:t>
            </a:r>
            <a:r>
              <a:rPr lang="nl-NL" sz="2000" b="1" cap="all" dirty="0" err="1"/>
              <a:t>Conventional</a:t>
            </a:r>
            <a:r>
              <a:rPr lang="nl-NL" sz="2000" b="1" cap="all" dirty="0"/>
              <a:t> (</a:t>
            </a:r>
            <a:r>
              <a:rPr lang="nl-NL" sz="2000" b="1" cap="all" dirty="0" err="1"/>
              <a:t>legacy</a:t>
            </a:r>
            <a:r>
              <a:rPr lang="nl-NL" sz="2000" b="1" cap="all" dirty="0"/>
              <a:t>/core) system </a:t>
            </a:r>
            <a:r>
              <a:rPr lang="nl-NL" sz="2000" b="1" cap="all" dirty="0" err="1"/>
              <a:t>rationalization</a:t>
            </a:r>
            <a:endParaRPr lang="en-GB" b="1" cap="all" dirty="0"/>
          </a:p>
        </p:txBody>
      </p:sp>
      <p:pic>
        <p:nvPicPr>
          <p:cNvPr id="152" name="Picture 7">
            <a:extLst>
              <a:ext uri="{FF2B5EF4-FFF2-40B4-BE49-F238E27FC236}">
                <a16:creationId xmlns:a16="http://schemas.microsoft.com/office/drawing/2014/main" id="{8D87D170-592F-4A81-83FB-614D086A2F98}"/>
              </a:ext>
            </a:extLst>
          </p:cNvPr>
          <p:cNvPicPr>
            <a:picLocks noChangeAspect="1"/>
          </p:cNvPicPr>
          <p:nvPr/>
        </p:nvPicPr>
        <p:blipFill>
          <a:blip r:embed="rId3"/>
          <a:stretch>
            <a:fillRect/>
          </a:stretch>
        </p:blipFill>
        <p:spPr>
          <a:xfrm>
            <a:off x="609680" y="6558947"/>
            <a:ext cx="242309" cy="224435"/>
          </a:xfrm>
          <a:prstGeom prst="rect">
            <a:avLst/>
          </a:prstGeom>
        </p:spPr>
      </p:pic>
      <p:sp>
        <p:nvSpPr>
          <p:cNvPr id="154" name="Text Placeholder 15">
            <a:extLst>
              <a:ext uri="{FF2B5EF4-FFF2-40B4-BE49-F238E27FC236}">
                <a16:creationId xmlns:a16="http://schemas.microsoft.com/office/drawing/2014/main" id="{1B56A49B-B23E-4B14-8B87-0B9DE5C33EB2}"/>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36</a:t>
            </a:r>
            <a:endParaRPr lang="en-GB" dirty="0"/>
          </a:p>
        </p:txBody>
      </p:sp>
    </p:spTree>
    <p:extLst>
      <p:ext uri="{BB962C8B-B14F-4D97-AF65-F5344CB8AC3E}">
        <p14:creationId xmlns:p14="http://schemas.microsoft.com/office/powerpoint/2010/main" val="251459128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0" y="622275"/>
            <a:ext cx="12169352" cy="5886861"/>
            <a:chOff x="122090" y="1766469"/>
            <a:chExt cx="8964460" cy="4425343"/>
          </a:xfrm>
        </p:grpSpPr>
        <p:sp>
          <p:nvSpPr>
            <p:cNvPr id="5" name="Rectangle 4"/>
            <p:cNvSpPr/>
            <p:nvPr/>
          </p:nvSpPr>
          <p:spPr>
            <a:xfrm>
              <a:off x="122090" y="5937310"/>
              <a:ext cx="8897400" cy="254502"/>
            </a:xfrm>
            <a:prstGeom prst="rect">
              <a:avLst/>
            </a:prstGeom>
          </p:spPr>
          <p:txBody>
            <a:bodyPr wrap="square">
              <a:spAutoFit/>
            </a:bodyPr>
            <a:lstStyle/>
            <a:p>
              <a:pPr marL="0" marR="0" lvl="0" indent="0" algn="l" defTabSz="677268" rtl="0" eaLnBrk="1" fontAlgn="auto" latinLnBrk="0" hangingPunct="1">
                <a:lnSpc>
                  <a:spcPct val="100000"/>
                </a:lnSpc>
                <a:spcBef>
                  <a:spcPts val="0"/>
                </a:spcBef>
                <a:spcAft>
                  <a:spcPts val="600"/>
                </a:spcAft>
                <a:buClrTx/>
                <a:buSzPct val="80000"/>
                <a:buFontTx/>
                <a:buNone/>
                <a:tabLst>
                  <a:tab pos="0" algn="l"/>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Legacy Alignment – externalizing a stand-alone business application</a:t>
              </a:r>
              <a:endParaRPr kumimoji="0" lang="en-US" sz="2000" b="1" i="0" u="none" strike="noStrike" kern="1200" cap="none" spc="0" normalizeH="0" baseline="0" noProof="0" dirty="0">
                <a:ln>
                  <a:noFill/>
                </a:ln>
                <a:solidFill>
                  <a:srgbClr val="5F6062"/>
                </a:solidFill>
                <a:effectLst/>
                <a:uLnTx/>
                <a:uFillTx/>
                <a:latin typeface="Helvetica"/>
                <a:ea typeface="+mn-ea"/>
                <a:cs typeface="Helvetica"/>
              </a:endParaRPr>
            </a:p>
          </p:txBody>
        </p:sp>
        <p:grpSp>
          <p:nvGrpSpPr>
            <p:cNvPr id="93" name="Group 92"/>
            <p:cNvGrpSpPr/>
            <p:nvPr/>
          </p:nvGrpSpPr>
          <p:grpSpPr>
            <a:xfrm>
              <a:off x="226936" y="1766469"/>
              <a:ext cx="8859614" cy="4100719"/>
              <a:chOff x="226936" y="1766469"/>
              <a:chExt cx="8859614" cy="4100719"/>
            </a:xfrm>
          </p:grpSpPr>
          <p:sp>
            <p:nvSpPr>
              <p:cNvPr id="41" name="Pentagon 40"/>
              <p:cNvSpPr/>
              <p:nvPr/>
            </p:nvSpPr>
            <p:spPr>
              <a:xfrm>
                <a:off x="226936" y="4823192"/>
                <a:ext cx="3098780" cy="1043996"/>
              </a:xfrm>
              <a:prstGeom prst="homePlate">
                <a:avLst/>
              </a:prstGeom>
              <a:solidFill>
                <a:schemeClr val="tx2"/>
              </a:solidFill>
              <a:ln>
                <a:solidFill>
                  <a:srgbClr val="5F6062"/>
                </a:solidFill>
              </a:ln>
            </p:spPr>
            <p:style>
              <a:lnRef idx="1">
                <a:schemeClr val="accent1"/>
              </a:lnRef>
              <a:fillRef idx="3">
                <a:schemeClr val="accent1"/>
              </a:fillRef>
              <a:effectRef idx="2">
                <a:schemeClr val="accent1"/>
              </a:effectRef>
              <a:fontRef idx="minor">
                <a:schemeClr val="lt1"/>
              </a:fontRef>
            </p:style>
            <p:txBody>
              <a:bodyPr lIns="0" tIns="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Calibri"/>
                    <a:ea typeface="+mn-ea"/>
                    <a:cs typeface="+mn-cs"/>
                  </a:rPr>
                  <a:t>Modularize</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Break monolithic functionality into re-usable (Service Domain) modules </a:t>
                </a:r>
                <a:endParaRPr kumimoji="0" lang="en-US" sz="1600" b="1" i="1" u="none" strike="noStrike" kern="1200" cap="none" spc="0" normalizeH="0" baseline="0" noProof="0" dirty="0">
                  <a:ln>
                    <a:noFill/>
                  </a:ln>
                  <a:solidFill>
                    <a:srgbClr val="FFFFFF"/>
                  </a:solidFill>
                  <a:effectLst/>
                  <a:uLnTx/>
                  <a:uFillTx/>
                  <a:latin typeface="Calibri"/>
                  <a:ea typeface="+mn-ea"/>
                  <a:cs typeface="+mn-cs"/>
                </a:endParaRPr>
              </a:p>
            </p:txBody>
          </p:sp>
          <p:sp>
            <p:nvSpPr>
              <p:cNvPr id="43" name="Chevron 42"/>
              <p:cNvSpPr/>
              <p:nvPr/>
            </p:nvSpPr>
            <p:spPr>
              <a:xfrm>
                <a:off x="3148679" y="4823192"/>
                <a:ext cx="3255453" cy="1043996"/>
              </a:xfrm>
              <a:prstGeom prst="chevron">
                <a:avLst/>
              </a:prstGeom>
              <a:solidFill>
                <a:schemeClr val="tx2"/>
              </a:solidFill>
              <a:ln>
                <a:solidFill>
                  <a:srgbClr val="5F6062"/>
                </a:solidFill>
              </a:ln>
            </p:spPr>
            <p:style>
              <a:lnRef idx="1">
                <a:schemeClr val="accent1"/>
              </a:lnRef>
              <a:fillRef idx="3">
                <a:schemeClr val="accent1"/>
              </a:fillRef>
              <a:effectRef idx="2">
                <a:schemeClr val="accent1"/>
              </a:effectRef>
              <a:fontRef idx="minor">
                <a:schemeClr val="lt1"/>
              </a:fontRef>
            </p:style>
            <p:txBody>
              <a:bodyPr lIns="0" tIns="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Calibri"/>
                    <a:ea typeface="+mn-ea"/>
                    <a:cs typeface="+mn-cs"/>
                  </a:rPr>
                  <a:t>Externalize</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Replace the internal capability with an external service (or proxy) </a:t>
                </a:r>
                <a:endParaRPr kumimoji="0" lang="en-US" sz="1600" b="1" i="1" u="none" strike="noStrike" kern="1200" cap="none" spc="0" normalizeH="0" baseline="0" noProof="0" dirty="0">
                  <a:ln>
                    <a:noFill/>
                  </a:ln>
                  <a:solidFill>
                    <a:srgbClr val="FFFFFF"/>
                  </a:solidFill>
                  <a:effectLst/>
                  <a:uLnTx/>
                  <a:uFillTx/>
                  <a:latin typeface="Calibri"/>
                  <a:ea typeface="+mn-ea"/>
                  <a:cs typeface="+mn-cs"/>
                </a:endParaRPr>
              </a:p>
            </p:txBody>
          </p:sp>
          <p:sp>
            <p:nvSpPr>
              <p:cNvPr id="44" name="Chevron 43"/>
              <p:cNvSpPr/>
              <p:nvPr/>
            </p:nvSpPr>
            <p:spPr>
              <a:xfrm>
                <a:off x="6227096" y="4823192"/>
                <a:ext cx="2859454" cy="1043996"/>
              </a:xfrm>
              <a:prstGeom prst="chevron">
                <a:avLst/>
              </a:prstGeom>
              <a:solidFill>
                <a:schemeClr val="tx2"/>
              </a:solidFill>
              <a:ln>
                <a:solidFill>
                  <a:srgbClr val="5F6062"/>
                </a:solidFill>
              </a:ln>
            </p:spPr>
            <p:style>
              <a:lnRef idx="1">
                <a:schemeClr val="accent1"/>
              </a:lnRef>
              <a:fillRef idx="3">
                <a:schemeClr val="accent1"/>
              </a:fillRef>
              <a:effectRef idx="2">
                <a:schemeClr val="accent1"/>
              </a:effectRef>
              <a:fontRef idx="minor">
                <a:schemeClr val="lt1"/>
              </a:fontRef>
            </p:style>
            <p:txBody>
              <a:bodyPr lIns="0" tIns="0"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Calibri"/>
                    <a:ea typeface="+mn-ea"/>
                    <a:cs typeface="+mn-cs"/>
                  </a:rPr>
                  <a:t>Service Enable</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Create generic service interfaces for operational re-use</a:t>
                </a:r>
                <a:endParaRPr kumimoji="0" lang="en-US" sz="1600" b="1" i="1" u="none" strike="noStrike" kern="1200" cap="none" spc="0" normalizeH="0" baseline="0" noProof="0" dirty="0">
                  <a:ln>
                    <a:noFill/>
                  </a:ln>
                  <a:solidFill>
                    <a:srgbClr val="FFFFFF"/>
                  </a:solidFill>
                  <a:effectLst/>
                  <a:uLnTx/>
                  <a:uFillTx/>
                  <a:latin typeface="Calibri"/>
                  <a:ea typeface="+mn-ea"/>
                  <a:cs typeface="+mn-cs"/>
                </a:endParaRPr>
              </a:p>
            </p:txBody>
          </p:sp>
          <p:pic>
            <p:nvPicPr>
              <p:cNvPr id="52" name="Picture 51"/>
              <p:cNvPicPr>
                <a:picLocks noChangeAspect="1"/>
              </p:cNvPicPr>
              <p:nvPr/>
            </p:nvPicPr>
            <p:blipFill>
              <a:blip r:embed="rId3"/>
              <a:stretch>
                <a:fillRect/>
              </a:stretch>
            </p:blipFill>
            <p:spPr>
              <a:xfrm>
                <a:off x="723876" y="3292549"/>
                <a:ext cx="1243928" cy="1323198"/>
              </a:xfrm>
              <a:prstGeom prst="rect">
                <a:avLst/>
              </a:prstGeom>
            </p:spPr>
          </p:pic>
          <p:sp>
            <p:nvSpPr>
              <p:cNvPr id="334" name="Right Arrow 333"/>
              <p:cNvSpPr/>
              <p:nvPr/>
            </p:nvSpPr>
            <p:spPr bwMode="auto">
              <a:xfrm>
                <a:off x="4800700" y="2708410"/>
                <a:ext cx="311118" cy="1220834"/>
              </a:xfrm>
              <a:prstGeom prst="rightArrow">
                <a:avLst>
                  <a:gd name="adj1" fmla="val 50000"/>
                  <a:gd name="adj2" fmla="val 6388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0" fontAlgn="auto" latinLnBrk="0" hangingPunct="0">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11" name="Rectangle 310"/>
              <p:cNvSpPr/>
              <p:nvPr/>
            </p:nvSpPr>
            <p:spPr>
              <a:xfrm>
                <a:off x="2459029" y="2132175"/>
                <a:ext cx="2045449" cy="2415245"/>
              </a:xfrm>
              <a:prstGeom prst="rect">
                <a:avLst/>
              </a:prstGeom>
              <a:solidFill>
                <a:srgbClr val="DCDDDE"/>
              </a:solidFill>
              <a:ln w="381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Narrow"/>
                    <a:ea typeface="+mn-ea"/>
                    <a:cs typeface="Arial Narrow"/>
                  </a:rPr>
                  <a:t>Consumer Loans</a:t>
                </a:r>
                <a:endParaRPr kumimoji="0" lang="en-US" sz="11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312" name="Rectangle 311"/>
              <p:cNvSpPr/>
              <p:nvPr/>
            </p:nvSpPr>
            <p:spPr>
              <a:xfrm>
                <a:off x="2898165" y="2955773"/>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Scheduled workflow</a:t>
                </a:r>
              </a:p>
            </p:txBody>
          </p:sp>
          <p:sp>
            <p:nvSpPr>
              <p:cNvPr id="315" name="Rectangle 314"/>
              <p:cNvSpPr/>
              <p:nvPr/>
            </p:nvSpPr>
            <p:spPr>
              <a:xfrm rot="16200000">
                <a:off x="3580418" y="3027780"/>
                <a:ext cx="1415198" cy="260452"/>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interface</a:t>
                </a:r>
              </a:p>
            </p:txBody>
          </p:sp>
          <p:sp>
            <p:nvSpPr>
              <p:cNvPr id="316" name="Rectangle 315"/>
              <p:cNvSpPr/>
              <p:nvPr/>
            </p:nvSpPr>
            <p:spPr>
              <a:xfrm>
                <a:off x="2898165" y="2450406"/>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Customer transactions</a:t>
                </a:r>
                <a:endParaRPr kumimoji="0" lang="en-US" sz="10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7" name="Rectangle 316"/>
              <p:cNvSpPr/>
              <p:nvPr/>
            </p:nvSpPr>
            <p:spPr>
              <a:xfrm>
                <a:off x="2898165" y="3461139"/>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Service utilities</a:t>
                </a:r>
              </a:p>
            </p:txBody>
          </p:sp>
          <p:grpSp>
            <p:nvGrpSpPr>
              <p:cNvPr id="2" name="Group 320"/>
              <p:cNvGrpSpPr/>
              <p:nvPr/>
            </p:nvGrpSpPr>
            <p:grpSpPr>
              <a:xfrm>
                <a:off x="2545464" y="3958055"/>
                <a:ext cx="1868475" cy="489182"/>
                <a:chOff x="590027" y="4610100"/>
                <a:chExt cx="1964573" cy="537600"/>
              </a:xfrm>
              <a:solidFill>
                <a:srgbClr val="DCDDDE"/>
              </a:solidFill>
            </p:grpSpPr>
            <p:sp>
              <p:nvSpPr>
                <p:cNvPr id="313" name="Can 312"/>
                <p:cNvSpPr/>
                <p:nvPr/>
              </p:nvSpPr>
              <p:spPr>
                <a:xfrm>
                  <a:off x="1225226"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file</a:t>
                  </a:r>
                </a:p>
              </p:txBody>
            </p:sp>
            <p:sp>
              <p:nvSpPr>
                <p:cNvPr id="314" name="Can 313"/>
                <p:cNvSpPr/>
                <p:nvPr/>
              </p:nvSpPr>
              <p:spPr>
                <a:xfrm>
                  <a:off x="1878952" y="4622800"/>
                  <a:ext cx="675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Trans-</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action file</a:t>
                  </a:r>
                </a:p>
              </p:txBody>
            </p:sp>
            <p:sp>
              <p:nvSpPr>
                <p:cNvPr id="318" name="Can 317"/>
                <p:cNvSpPr/>
                <p:nvPr/>
              </p:nvSpPr>
              <p:spPr>
                <a:xfrm>
                  <a:off x="590027"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Mfaster</a:t>
                  </a:r>
                </a:p>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file</a:t>
                  </a:r>
                </a:p>
              </p:txBody>
            </p:sp>
          </p:grpSp>
          <p:sp>
            <p:nvSpPr>
              <p:cNvPr id="320" name="Rectangle 319"/>
              <p:cNvSpPr/>
              <p:nvPr/>
            </p:nvSpPr>
            <p:spPr>
              <a:xfrm rot="5400000">
                <a:off x="1962548" y="3027780"/>
                <a:ext cx="1415198" cy="260452"/>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Production</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services</a:t>
                </a:r>
              </a:p>
            </p:txBody>
          </p:sp>
          <p:grpSp>
            <p:nvGrpSpPr>
              <p:cNvPr id="3" name="Group 390"/>
              <p:cNvGrpSpPr>
                <a:grpSpLocks noChangeAspect="1"/>
              </p:cNvGrpSpPr>
              <p:nvPr/>
            </p:nvGrpSpPr>
            <p:grpSpPr>
              <a:xfrm>
                <a:off x="1762715" y="2406651"/>
                <a:ext cx="1162946" cy="1799179"/>
                <a:chOff x="1130300" y="2679700"/>
                <a:chExt cx="1732100" cy="2679700"/>
              </a:xfrm>
            </p:grpSpPr>
            <p:sp>
              <p:nvSpPr>
                <p:cNvPr id="390" name="Circular Arrow 389"/>
                <p:cNvSpPr/>
                <p:nvPr/>
              </p:nvSpPr>
              <p:spPr>
                <a:xfrm rot="5400000" flipH="1" flipV="1">
                  <a:off x="1158150" y="3655150"/>
                  <a:ext cx="1676400" cy="1732100"/>
                </a:xfrm>
                <a:prstGeom prst="circularArrow">
                  <a:avLst>
                    <a:gd name="adj1" fmla="val 18381"/>
                    <a:gd name="adj2" fmla="val 1142319"/>
                    <a:gd name="adj3" fmla="val 20457680"/>
                    <a:gd name="adj4" fmla="val 16477176"/>
                    <a:gd name="adj5" fmla="val 1916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24" name="Circular Arrow 323"/>
                <p:cNvSpPr/>
                <p:nvPr/>
              </p:nvSpPr>
              <p:spPr>
                <a:xfrm rot="16200000" flipH="1">
                  <a:off x="1158150" y="2651850"/>
                  <a:ext cx="1676400" cy="1732100"/>
                </a:xfrm>
                <a:prstGeom prst="circularArrow">
                  <a:avLst>
                    <a:gd name="adj1" fmla="val 18381"/>
                    <a:gd name="adj2" fmla="val 1142319"/>
                    <a:gd name="adj3" fmla="val 20457680"/>
                    <a:gd name="adj4" fmla="val 16477176"/>
                    <a:gd name="adj5" fmla="val 1916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325" name="Snip Same Side Corner Rectangle 324"/>
              <p:cNvSpPr>
                <a:spLocks noChangeAspect="1"/>
              </p:cNvSpPr>
              <p:nvPr/>
            </p:nvSpPr>
            <p:spPr bwMode="auto">
              <a:xfrm>
                <a:off x="3236195" y="428574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Profile</a:t>
                </a:r>
              </a:p>
            </p:txBody>
          </p:sp>
          <p:sp>
            <p:nvSpPr>
              <p:cNvPr id="326" name="Snip Same Side Corner Rectangle 325"/>
              <p:cNvSpPr>
                <a:spLocks noChangeAspect="1"/>
              </p:cNvSpPr>
              <p:nvPr/>
            </p:nvSpPr>
            <p:spPr bwMode="auto">
              <a:xfrm>
                <a:off x="3282537" y="260839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Offer</a:t>
                </a:r>
              </a:p>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Management</a:t>
                </a:r>
              </a:p>
            </p:txBody>
          </p:sp>
          <p:sp>
            <p:nvSpPr>
              <p:cNvPr id="327" name="Snip Same Side Corner Rectangle 326"/>
              <p:cNvSpPr>
                <a:spLocks noChangeAspect="1"/>
              </p:cNvSpPr>
              <p:nvPr/>
            </p:nvSpPr>
            <p:spPr bwMode="auto">
              <a:xfrm>
                <a:off x="2626250" y="4275576"/>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Design</a:t>
                </a:r>
              </a:p>
            </p:txBody>
          </p:sp>
          <p:sp>
            <p:nvSpPr>
              <p:cNvPr id="328" name="Snip Same Side Corner Rectangle 327"/>
              <p:cNvSpPr>
                <a:spLocks noChangeAspect="1"/>
              </p:cNvSpPr>
              <p:nvPr/>
            </p:nvSpPr>
            <p:spPr bwMode="auto">
              <a:xfrm>
                <a:off x="3500505" y="361480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a:t>
                </a:r>
                <a:b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b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dence</a:t>
                </a:r>
              </a:p>
            </p:txBody>
          </p:sp>
          <p:sp>
            <p:nvSpPr>
              <p:cNvPr id="329" name="Snip Same Side Corner Rectangle 328"/>
              <p:cNvSpPr>
                <a:spLocks noChangeAspect="1"/>
              </p:cNvSpPr>
              <p:nvPr/>
            </p:nvSpPr>
            <p:spPr bwMode="auto">
              <a:xfrm rot="5400000">
                <a:off x="2473763" y="3126846"/>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Credit Rating</a:t>
                </a:r>
              </a:p>
            </p:txBody>
          </p:sp>
          <p:sp>
            <p:nvSpPr>
              <p:cNvPr id="330" name="Snip Same Side Corner Rectangle 329"/>
              <p:cNvSpPr>
                <a:spLocks noChangeAspect="1"/>
              </p:cNvSpPr>
              <p:nvPr/>
            </p:nvSpPr>
            <p:spPr bwMode="auto">
              <a:xfrm rot="5400000">
                <a:off x="2473763" y="354364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Coverage</a:t>
                </a:r>
              </a:p>
            </p:txBody>
          </p:sp>
          <p:sp>
            <p:nvSpPr>
              <p:cNvPr id="331" name="Snip Same Side Corner Rectangle 330"/>
              <p:cNvSpPr>
                <a:spLocks noChangeAspect="1"/>
              </p:cNvSpPr>
              <p:nvPr/>
            </p:nvSpPr>
            <p:spPr bwMode="auto">
              <a:xfrm rot="16200000">
                <a:off x="4090119" y="2547398"/>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Dialogue</a:t>
                </a:r>
              </a:p>
            </p:txBody>
          </p:sp>
          <p:sp>
            <p:nvSpPr>
              <p:cNvPr id="332" name="Snip Same Side Corner Rectangle 331"/>
              <p:cNvSpPr>
                <a:spLocks noChangeAspect="1"/>
              </p:cNvSpPr>
              <p:nvPr/>
            </p:nvSpPr>
            <p:spPr bwMode="auto">
              <a:xfrm>
                <a:off x="3022714" y="361480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services</a:t>
                </a:r>
              </a:p>
            </p:txBody>
          </p:sp>
          <p:sp>
            <p:nvSpPr>
              <p:cNvPr id="333" name="Snip Same Side Corner Rectangle 332"/>
              <p:cNvSpPr>
                <a:spLocks noChangeAspect="1"/>
              </p:cNvSpPr>
              <p:nvPr/>
            </p:nvSpPr>
            <p:spPr bwMode="auto">
              <a:xfrm>
                <a:off x="3282537" y="3106514"/>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Consumer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Loan</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Fulfillment</a:t>
                </a:r>
              </a:p>
            </p:txBody>
          </p:sp>
          <p:sp>
            <p:nvSpPr>
              <p:cNvPr id="59" name="Rectangle 58"/>
              <p:cNvSpPr/>
              <p:nvPr/>
            </p:nvSpPr>
            <p:spPr>
              <a:xfrm>
                <a:off x="7758019" y="3781910"/>
                <a:ext cx="935525" cy="899378"/>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1" u="none" strike="noStrike" kern="1200" cap="none" spc="0" normalizeH="0" baseline="0" noProof="0" dirty="0">
                    <a:ln>
                      <a:noFill/>
                    </a:ln>
                    <a:solidFill>
                      <a:srgbClr val="5F6062"/>
                    </a:solidFill>
                    <a:effectLst/>
                    <a:uLnTx/>
                    <a:uFillTx/>
                    <a:latin typeface="Calibri"/>
                    <a:ea typeface="+mn-ea"/>
                    <a:cs typeface="+mn-cs"/>
                  </a:rPr>
                  <a:t>In this simple example 8 of 9 ‘modules’ are externalized</a:t>
                </a:r>
                <a:endParaRPr kumimoji="0" lang="en-US" sz="1100" b="1" i="1" u="none" strike="noStrike" kern="1200" cap="none" spc="0" normalizeH="0" baseline="0" noProof="0" dirty="0">
                  <a:ln>
                    <a:noFill/>
                  </a:ln>
                  <a:solidFill>
                    <a:srgbClr val="5F6062"/>
                  </a:solidFill>
                  <a:effectLst/>
                  <a:uLnTx/>
                  <a:uFillTx/>
                  <a:latin typeface="Calibri"/>
                  <a:ea typeface="+mn-ea"/>
                  <a:cs typeface="+mn-cs"/>
                </a:endParaRPr>
              </a:p>
            </p:txBody>
          </p:sp>
          <p:pic>
            <p:nvPicPr>
              <p:cNvPr id="51" name="Picture 50"/>
              <p:cNvPicPr>
                <a:picLocks noChangeAspect="1"/>
              </p:cNvPicPr>
              <p:nvPr/>
            </p:nvPicPr>
            <p:blipFill>
              <a:blip r:embed="rId4"/>
              <a:stretch>
                <a:fillRect/>
              </a:stretch>
            </p:blipFill>
            <p:spPr>
              <a:xfrm>
                <a:off x="379974" y="1995679"/>
                <a:ext cx="1587830" cy="986723"/>
              </a:xfrm>
              <a:prstGeom prst="rect">
                <a:avLst/>
              </a:prstGeom>
            </p:spPr>
          </p:pic>
          <p:grpSp>
            <p:nvGrpSpPr>
              <p:cNvPr id="94" name="Group 93"/>
              <p:cNvGrpSpPr/>
              <p:nvPr/>
            </p:nvGrpSpPr>
            <p:grpSpPr>
              <a:xfrm>
                <a:off x="5265819" y="1766469"/>
                <a:ext cx="2842935" cy="2984180"/>
                <a:chOff x="4867387" y="1604593"/>
                <a:chExt cx="2842935" cy="2984180"/>
              </a:xfrm>
            </p:grpSpPr>
            <p:sp>
              <p:nvSpPr>
                <p:cNvPr id="53" name="Rectangle 52"/>
                <p:cNvSpPr/>
                <p:nvPr/>
              </p:nvSpPr>
              <p:spPr>
                <a:xfrm>
                  <a:off x="5458434" y="2040893"/>
                  <a:ext cx="1801545" cy="2127245"/>
                </a:xfrm>
                <a:prstGeom prst="rect">
                  <a:avLst/>
                </a:prstGeom>
                <a:solidFill>
                  <a:srgbClr val="DCDDDE"/>
                </a:solidFill>
                <a:ln w="28575"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Narrow"/>
                      <a:ea typeface="+mn-ea"/>
                      <a:cs typeface="Arial Narrow"/>
                    </a:rPr>
                    <a:t>Consumer Loans</a:t>
                  </a:r>
                  <a:endParaRPr kumimoji="0" lang="en-US" sz="105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54" name="Rectangle 53"/>
                <p:cNvSpPr/>
                <p:nvPr/>
              </p:nvSpPr>
              <p:spPr>
                <a:xfrm>
                  <a:off x="5845206" y="2766283"/>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Scheduled workflow</a:t>
                  </a:r>
                </a:p>
              </p:txBody>
            </p:sp>
            <p:sp>
              <p:nvSpPr>
                <p:cNvPr id="55" name="Rectangle 54"/>
                <p:cNvSpPr/>
                <p:nvPr/>
              </p:nvSpPr>
              <p:spPr>
                <a:xfrm rot="16200000">
                  <a:off x="6446106" y="2829704"/>
                  <a:ext cx="1246446" cy="229395"/>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Interface</a:t>
                  </a:r>
                </a:p>
              </p:txBody>
            </p:sp>
            <p:sp>
              <p:nvSpPr>
                <p:cNvPr id="56" name="Rectangle 55"/>
                <p:cNvSpPr/>
                <p:nvPr/>
              </p:nvSpPr>
              <p:spPr>
                <a:xfrm>
                  <a:off x="5845206" y="2321177"/>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Customer transactions</a:t>
                  </a:r>
                </a:p>
              </p:txBody>
            </p:sp>
            <p:sp>
              <p:nvSpPr>
                <p:cNvPr id="58" name="Rectangle 57"/>
                <p:cNvSpPr/>
                <p:nvPr/>
              </p:nvSpPr>
              <p:spPr>
                <a:xfrm>
                  <a:off x="5845206" y="3211388"/>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Service utilities</a:t>
                  </a:r>
                </a:p>
              </p:txBody>
            </p:sp>
            <p:grpSp>
              <p:nvGrpSpPr>
                <p:cNvPr id="60" name="Group 320"/>
                <p:cNvGrpSpPr/>
                <p:nvPr/>
              </p:nvGrpSpPr>
              <p:grpSpPr>
                <a:xfrm>
                  <a:off x="5529681" y="3649050"/>
                  <a:ext cx="1650555" cy="430851"/>
                  <a:chOff x="584200" y="4610100"/>
                  <a:chExt cx="1970400" cy="537600"/>
                </a:xfrm>
                <a:solidFill>
                  <a:srgbClr val="DCDDDE"/>
                </a:solidFill>
              </p:grpSpPr>
              <p:sp>
                <p:nvSpPr>
                  <p:cNvPr id="62" name="Can 61"/>
                  <p:cNvSpPr/>
                  <p:nvPr/>
                </p:nvSpPr>
                <p:spPr>
                  <a:xfrm>
                    <a:off x="1225226"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file</a:t>
                    </a:r>
                  </a:p>
                </p:txBody>
              </p:sp>
              <p:sp>
                <p:nvSpPr>
                  <p:cNvPr id="63" name="Can 62"/>
                  <p:cNvSpPr/>
                  <p:nvPr/>
                </p:nvSpPr>
                <p:spPr>
                  <a:xfrm>
                    <a:off x="1878952" y="4622800"/>
                    <a:ext cx="675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Trans-</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action file</a:t>
                    </a:r>
                  </a:p>
                </p:txBody>
              </p:sp>
              <p:sp>
                <p:nvSpPr>
                  <p:cNvPr id="64" name="Can 63"/>
                  <p:cNvSpPr/>
                  <p:nvPr/>
                </p:nvSpPr>
                <p:spPr>
                  <a:xfrm>
                    <a:off x="584200"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Master</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rial Narrow"/>
                        <a:ea typeface="+mn-ea"/>
                        <a:cs typeface="Arial Narrow"/>
                      </a:rPr>
                      <a:t>File</a:t>
                    </a:r>
                  </a:p>
                </p:txBody>
              </p:sp>
            </p:grpSp>
            <p:sp>
              <p:nvSpPr>
                <p:cNvPr id="65" name="Rectangle 64"/>
                <p:cNvSpPr/>
                <p:nvPr/>
              </p:nvSpPr>
              <p:spPr>
                <a:xfrm rot="5400000">
                  <a:off x="5021155" y="2829704"/>
                  <a:ext cx="1246446" cy="229395"/>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Production</a:t>
                  </a:r>
                </a:p>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Narrow"/>
                      <a:ea typeface="+mn-ea"/>
                      <a:cs typeface="Arial Narrow"/>
                    </a:rPr>
                    <a:t>Services</a:t>
                  </a:r>
                </a:p>
              </p:txBody>
            </p:sp>
            <p:sp>
              <p:nvSpPr>
                <p:cNvPr id="66" name="Snip Same Side Corner Rectangle 65"/>
                <p:cNvSpPr>
                  <a:spLocks noChangeAspect="1"/>
                </p:cNvSpPr>
                <p:nvPr/>
              </p:nvSpPr>
              <p:spPr bwMode="auto">
                <a:xfrm>
                  <a:off x="6142929" y="3928709"/>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Party Profile</a:t>
                  </a:r>
                </a:p>
              </p:txBody>
            </p:sp>
            <p:sp>
              <p:nvSpPr>
                <p:cNvPr id="67" name="Snip Same Side Corner Rectangle 66"/>
                <p:cNvSpPr>
                  <a:spLocks noChangeAspect="1"/>
                </p:cNvSpPr>
                <p:nvPr/>
              </p:nvSpPr>
              <p:spPr bwMode="auto">
                <a:xfrm>
                  <a:off x="6183745" y="2460325"/>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Offer</a:t>
                  </a:r>
                </a:p>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Management</a:t>
                  </a:r>
                </a:p>
              </p:txBody>
            </p:sp>
            <p:sp>
              <p:nvSpPr>
                <p:cNvPr id="68" name="Snip Same Side Corner Rectangle 67"/>
                <p:cNvSpPr>
                  <a:spLocks noChangeAspect="1"/>
                </p:cNvSpPr>
                <p:nvPr/>
              </p:nvSpPr>
              <p:spPr bwMode="auto">
                <a:xfrm>
                  <a:off x="5605715" y="3928709"/>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Design</a:t>
                  </a:r>
                </a:p>
              </p:txBody>
            </p:sp>
            <p:sp>
              <p:nvSpPr>
                <p:cNvPr id="69" name="Snip Same Side Corner Rectangle 68"/>
                <p:cNvSpPr>
                  <a:spLocks noChangeAspect="1"/>
                </p:cNvSpPr>
                <p:nvPr/>
              </p:nvSpPr>
              <p:spPr bwMode="auto">
                <a:xfrm>
                  <a:off x="6375722" y="3346728"/>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Correspon-</a:t>
                  </a:r>
                  <a:b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b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dence</a:t>
                  </a:r>
                </a:p>
              </p:txBody>
            </p:sp>
            <p:sp>
              <p:nvSpPr>
                <p:cNvPr id="70" name="Snip Same Side Corner Rectangle 69"/>
                <p:cNvSpPr>
                  <a:spLocks noChangeAspect="1"/>
                </p:cNvSpPr>
                <p:nvPr/>
              </p:nvSpPr>
              <p:spPr bwMode="auto">
                <a:xfrm rot="5400000">
                  <a:off x="5471411" y="2916957"/>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Credit Rating</a:t>
                  </a:r>
                </a:p>
              </p:txBody>
            </p:sp>
            <p:sp>
              <p:nvSpPr>
                <p:cNvPr id="71" name="Snip Same Side Corner Rectangle 70"/>
                <p:cNvSpPr>
                  <a:spLocks noChangeAspect="1"/>
                </p:cNvSpPr>
                <p:nvPr/>
              </p:nvSpPr>
              <p:spPr bwMode="auto">
                <a:xfrm rot="5400000">
                  <a:off x="5471411" y="3284053"/>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Coverage</a:t>
                  </a:r>
                </a:p>
              </p:txBody>
            </p:sp>
            <p:sp>
              <p:nvSpPr>
                <p:cNvPr id="72" name="Snip Same Side Corner Rectangle 71"/>
                <p:cNvSpPr>
                  <a:spLocks noChangeAspect="1"/>
                </p:cNvSpPr>
                <p:nvPr/>
              </p:nvSpPr>
              <p:spPr bwMode="auto">
                <a:xfrm rot="16200000">
                  <a:off x="6895029" y="2408092"/>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Dialogue</a:t>
                  </a:r>
                </a:p>
              </p:txBody>
            </p:sp>
            <p:sp>
              <p:nvSpPr>
                <p:cNvPr id="73" name="Snip Same Side Corner Rectangle 72"/>
                <p:cNvSpPr>
                  <a:spLocks noChangeAspect="1"/>
                </p:cNvSpPr>
                <p:nvPr/>
              </p:nvSpPr>
              <p:spPr bwMode="auto">
                <a:xfrm>
                  <a:off x="5954904" y="3346728"/>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services</a:t>
                  </a:r>
                </a:p>
              </p:txBody>
            </p:sp>
            <p:sp>
              <p:nvSpPr>
                <p:cNvPr id="74" name="Snip Same Side Corner Rectangle 73"/>
                <p:cNvSpPr>
                  <a:spLocks noChangeAspect="1"/>
                </p:cNvSpPr>
                <p:nvPr/>
              </p:nvSpPr>
              <p:spPr bwMode="auto">
                <a:xfrm>
                  <a:off x="6183745" y="2899049"/>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Consumer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Loan</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Fulfillment</a:t>
                  </a:r>
                </a:p>
              </p:txBody>
            </p:sp>
            <p:sp>
              <p:nvSpPr>
                <p:cNvPr id="77" name="Snip Same Side Corner Rectangle 76"/>
                <p:cNvSpPr>
                  <a:spLocks noChangeAspect="1"/>
                </p:cNvSpPr>
                <p:nvPr/>
              </p:nvSpPr>
              <p:spPr bwMode="auto">
                <a:xfrm>
                  <a:off x="6183744" y="1604593"/>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Offer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Management</a:t>
                  </a:r>
                </a:p>
              </p:txBody>
            </p:sp>
            <p:sp>
              <p:nvSpPr>
                <p:cNvPr id="78" name="Up-Down Arrow 77"/>
                <p:cNvSpPr/>
                <p:nvPr/>
              </p:nvSpPr>
              <p:spPr>
                <a:xfrm>
                  <a:off x="6284893" y="180749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9" name="Snip Same Side Corner Rectangle 78"/>
                <p:cNvSpPr>
                  <a:spLocks noChangeAspect="1"/>
                </p:cNvSpPr>
                <p:nvPr/>
              </p:nvSpPr>
              <p:spPr bwMode="auto">
                <a:xfrm rot="16200000">
                  <a:off x="7433410" y="2408092"/>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Dialogue</a:t>
                  </a:r>
                </a:p>
              </p:txBody>
            </p:sp>
            <p:sp>
              <p:nvSpPr>
                <p:cNvPr id="80" name="Snip Same Side Corner Rectangle 79"/>
                <p:cNvSpPr>
                  <a:spLocks noChangeAspect="1"/>
                </p:cNvSpPr>
                <p:nvPr/>
              </p:nvSpPr>
              <p:spPr bwMode="auto">
                <a:xfrm rot="5400000">
                  <a:off x="4941399" y="2457134"/>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Credit Rating</a:t>
                  </a:r>
                </a:p>
              </p:txBody>
            </p:sp>
            <p:sp>
              <p:nvSpPr>
                <p:cNvPr id="81" name="Snip Same Side Corner Rectangle 80"/>
                <p:cNvSpPr>
                  <a:spLocks noChangeAspect="1"/>
                </p:cNvSpPr>
                <p:nvPr/>
              </p:nvSpPr>
              <p:spPr bwMode="auto">
                <a:xfrm rot="5400000">
                  <a:off x="4941399" y="2824230"/>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Coverage</a:t>
                  </a:r>
                </a:p>
              </p:txBody>
            </p:sp>
            <p:sp>
              <p:nvSpPr>
                <p:cNvPr id="82" name="Up-Down Arrow 81"/>
                <p:cNvSpPr/>
                <p:nvPr/>
              </p:nvSpPr>
              <p:spPr>
                <a:xfrm rot="5400000">
                  <a:off x="7314817" y="2392841"/>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3" name="Snip Same Side Corner Rectangle 82"/>
                <p:cNvSpPr>
                  <a:spLocks noChangeAspect="1"/>
                </p:cNvSpPr>
                <p:nvPr/>
              </p:nvSpPr>
              <p:spPr bwMode="auto">
                <a:xfrm>
                  <a:off x="4867387" y="3463544"/>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a:t>
                  </a:r>
                  <a:b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b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dence</a:t>
                  </a:r>
                </a:p>
              </p:txBody>
            </p:sp>
            <p:sp>
              <p:nvSpPr>
                <p:cNvPr id="84" name="Snip Same Side Corner Rectangle 83"/>
                <p:cNvSpPr>
                  <a:spLocks noChangeAspect="1"/>
                </p:cNvSpPr>
                <p:nvPr/>
              </p:nvSpPr>
              <p:spPr bwMode="auto">
                <a:xfrm>
                  <a:off x="4867387" y="3211388"/>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Services</a:t>
                  </a:r>
                </a:p>
              </p:txBody>
            </p:sp>
            <p:sp>
              <p:nvSpPr>
                <p:cNvPr id="85" name="Up-Down Arrow 84"/>
                <p:cNvSpPr/>
                <p:nvPr/>
              </p:nvSpPr>
              <p:spPr>
                <a:xfrm rot="5400000">
                  <a:off x="5260698" y="2441884"/>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6" name="Up-Down Arrow 85"/>
                <p:cNvSpPr/>
                <p:nvPr/>
              </p:nvSpPr>
              <p:spPr>
                <a:xfrm rot="5400000">
                  <a:off x="5260698" y="2808980"/>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7" name="Up-Down Arrow 86"/>
                <p:cNvSpPr/>
                <p:nvPr/>
              </p:nvSpPr>
              <p:spPr>
                <a:xfrm rot="5400000">
                  <a:off x="5260698" y="3196138"/>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8" name="Up-Down Arrow 87"/>
                <p:cNvSpPr/>
                <p:nvPr/>
              </p:nvSpPr>
              <p:spPr>
                <a:xfrm rot="5400000">
                  <a:off x="5260698" y="3448294"/>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9" name="Snip Same Side Corner Rectangle 88"/>
                <p:cNvSpPr>
                  <a:spLocks noChangeAspect="1"/>
                </p:cNvSpPr>
                <p:nvPr/>
              </p:nvSpPr>
              <p:spPr bwMode="auto">
                <a:xfrm>
                  <a:off x="6142929" y="4385873"/>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Profile</a:t>
                  </a:r>
                </a:p>
              </p:txBody>
            </p:sp>
            <p:sp>
              <p:nvSpPr>
                <p:cNvPr id="90" name="Snip Same Side Corner Rectangle 89"/>
                <p:cNvSpPr>
                  <a:spLocks noChangeAspect="1"/>
                </p:cNvSpPr>
                <p:nvPr/>
              </p:nvSpPr>
              <p:spPr bwMode="auto">
                <a:xfrm>
                  <a:off x="5605715" y="4376919"/>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Design</a:t>
                  </a:r>
                </a:p>
              </p:txBody>
            </p:sp>
            <p:sp>
              <p:nvSpPr>
                <p:cNvPr id="91" name="Up-Down Arrow 90"/>
                <p:cNvSpPr/>
                <p:nvPr/>
              </p:nvSpPr>
              <p:spPr>
                <a:xfrm>
                  <a:off x="5706864" y="415247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2" name="Up-Down Arrow 91"/>
                <p:cNvSpPr/>
                <p:nvPr/>
              </p:nvSpPr>
              <p:spPr>
                <a:xfrm>
                  <a:off x="6244078" y="415247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96" name="Rectangle 95"/>
              <p:cNvSpPr/>
              <p:nvPr/>
            </p:nvSpPr>
            <p:spPr>
              <a:xfrm>
                <a:off x="412040" y="2956650"/>
                <a:ext cx="1505960" cy="205220"/>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Calibri"/>
                    <a:ea typeface="+mn-ea"/>
                    <a:cs typeface="+mn-cs"/>
                  </a:rPr>
                  <a:t>Product usage scenarios</a:t>
                </a:r>
                <a:endParaRPr kumimoji="0" lang="en-US" sz="800" b="1" i="0" u="none" strike="noStrike" kern="1200" cap="none" spc="0" normalizeH="0" baseline="0" noProof="0" dirty="0">
                  <a:ln>
                    <a:noFill/>
                  </a:ln>
                  <a:solidFill>
                    <a:srgbClr val="5F6062"/>
                  </a:solidFill>
                  <a:effectLst/>
                  <a:uLnTx/>
                  <a:uFillTx/>
                  <a:latin typeface="Calibri"/>
                  <a:ea typeface="+mn-ea"/>
                  <a:cs typeface="+mn-cs"/>
                </a:endParaRPr>
              </a:p>
            </p:txBody>
          </p:sp>
        </p:grpSp>
      </p:grpSp>
      <p:sp>
        <p:nvSpPr>
          <p:cNvPr id="75"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1582B123-EDBA-4F52-9EFA-FE2AD5C02139}"/>
              </a:ext>
            </a:extLst>
          </p:cNvPr>
          <p:cNvSpPr>
            <a:spLocks noGrp="1"/>
          </p:cNvSpPr>
          <p:nvPr>
            <p:ph type="title"/>
          </p:nvPr>
        </p:nvSpPr>
        <p:spPr>
          <a:xfrm>
            <a:off x="1679729" y="152131"/>
            <a:ext cx="8834130" cy="744903"/>
          </a:xfrm>
        </p:spPr>
        <p:txBody>
          <a:bodyPr>
            <a:normAutofit/>
          </a:bodyPr>
          <a:lstStyle/>
          <a:p>
            <a:r>
              <a:rPr lang="en-US" sz="2000" b="1" cap="all" dirty="0"/>
              <a:t>The stages of externalization</a:t>
            </a:r>
            <a:endParaRPr lang="en-GB" sz="2000" b="1" cap="all" dirty="0"/>
          </a:p>
        </p:txBody>
      </p:sp>
      <p:pic>
        <p:nvPicPr>
          <p:cNvPr id="97" name="Picture 7">
            <a:extLst>
              <a:ext uri="{FF2B5EF4-FFF2-40B4-BE49-F238E27FC236}">
                <a16:creationId xmlns:a16="http://schemas.microsoft.com/office/drawing/2014/main" id="{E91E00E2-DC59-46FC-BEAB-61C1FE742582}"/>
              </a:ext>
            </a:extLst>
          </p:cNvPr>
          <p:cNvPicPr>
            <a:picLocks noChangeAspect="1"/>
          </p:cNvPicPr>
          <p:nvPr/>
        </p:nvPicPr>
        <p:blipFill>
          <a:blip r:embed="rId5"/>
          <a:stretch>
            <a:fillRect/>
          </a:stretch>
        </p:blipFill>
        <p:spPr>
          <a:xfrm>
            <a:off x="609680" y="6558947"/>
            <a:ext cx="242309" cy="224435"/>
          </a:xfrm>
          <a:prstGeom prst="rect">
            <a:avLst/>
          </a:prstGeom>
        </p:spPr>
      </p:pic>
      <p:sp>
        <p:nvSpPr>
          <p:cNvPr id="98" name="Text Placeholder 15">
            <a:extLst>
              <a:ext uri="{FF2B5EF4-FFF2-40B4-BE49-F238E27FC236}">
                <a16:creationId xmlns:a16="http://schemas.microsoft.com/office/drawing/2014/main" id="{DD31656B-9136-40EB-B09B-90845192030F}"/>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37</a:t>
            </a:r>
            <a:endParaRPr lang="en-GB" dirty="0"/>
          </a:p>
        </p:txBody>
      </p:sp>
    </p:spTree>
    <p:extLst>
      <p:ext uri="{BB962C8B-B14F-4D97-AF65-F5344CB8AC3E}">
        <p14:creationId xmlns:p14="http://schemas.microsoft.com/office/powerpoint/2010/main" val="3128470079"/>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Group 92"/>
          <p:cNvGrpSpPr/>
          <p:nvPr/>
        </p:nvGrpSpPr>
        <p:grpSpPr>
          <a:xfrm>
            <a:off x="0" y="334243"/>
            <a:ext cx="12074030" cy="6967498"/>
            <a:chOff x="379608" y="1766469"/>
            <a:chExt cx="7729146" cy="3475825"/>
          </a:xfrm>
        </p:grpSpPr>
        <p:pic>
          <p:nvPicPr>
            <p:cNvPr id="52" name="Picture 51"/>
            <p:cNvPicPr>
              <a:picLocks noChangeAspect="1"/>
            </p:cNvPicPr>
            <p:nvPr/>
          </p:nvPicPr>
          <p:blipFill>
            <a:blip r:embed="rId3"/>
            <a:stretch>
              <a:fillRect/>
            </a:stretch>
          </p:blipFill>
          <p:spPr>
            <a:xfrm>
              <a:off x="723876" y="3292549"/>
              <a:ext cx="1243928" cy="1323198"/>
            </a:xfrm>
            <a:prstGeom prst="rect">
              <a:avLst/>
            </a:prstGeom>
          </p:spPr>
        </p:pic>
        <p:sp>
          <p:nvSpPr>
            <p:cNvPr id="334" name="Right Arrow 333"/>
            <p:cNvSpPr/>
            <p:nvPr/>
          </p:nvSpPr>
          <p:spPr bwMode="auto">
            <a:xfrm>
              <a:off x="4800700" y="2708410"/>
              <a:ext cx="311118" cy="1220834"/>
            </a:xfrm>
            <a:prstGeom prst="rightArrow">
              <a:avLst>
                <a:gd name="adj1" fmla="val 50000"/>
                <a:gd name="adj2" fmla="val 6388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0" fontAlgn="auto" latinLnBrk="0" hangingPunct="0">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11" name="Rectangle 310"/>
            <p:cNvSpPr/>
            <p:nvPr/>
          </p:nvSpPr>
          <p:spPr>
            <a:xfrm>
              <a:off x="2459029" y="2132175"/>
              <a:ext cx="2221261" cy="2415245"/>
            </a:xfrm>
            <a:prstGeom prst="rect">
              <a:avLst/>
            </a:prstGeom>
            <a:solidFill>
              <a:srgbClr val="DCDDDE"/>
            </a:solidFill>
            <a:ln w="3810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Narrow"/>
                  <a:ea typeface="+mn-ea"/>
                  <a:cs typeface="Arial Narrow"/>
                </a:rPr>
                <a:t>Consumer Loans</a:t>
              </a:r>
              <a:endParaRPr kumimoji="0" lang="en-US" sz="14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312" name="Rectangle 311"/>
            <p:cNvSpPr/>
            <p:nvPr/>
          </p:nvSpPr>
          <p:spPr>
            <a:xfrm>
              <a:off x="2898165" y="2955773"/>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Scheduled workflow</a:t>
              </a:r>
            </a:p>
          </p:txBody>
        </p:sp>
        <p:sp>
          <p:nvSpPr>
            <p:cNvPr id="315" name="Rectangle 314"/>
            <p:cNvSpPr/>
            <p:nvPr/>
          </p:nvSpPr>
          <p:spPr>
            <a:xfrm rot="16200000">
              <a:off x="3580418" y="3027780"/>
              <a:ext cx="1415198" cy="260452"/>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interface</a:t>
              </a:r>
            </a:p>
          </p:txBody>
        </p:sp>
        <p:sp>
          <p:nvSpPr>
            <p:cNvPr id="316" name="Rectangle 315"/>
            <p:cNvSpPr/>
            <p:nvPr/>
          </p:nvSpPr>
          <p:spPr>
            <a:xfrm>
              <a:off x="2898165" y="2450406"/>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Customer transactions</a:t>
              </a:r>
              <a:endParaRPr kumimoji="0" lang="en-US" sz="11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7" name="Rectangle 316"/>
            <p:cNvSpPr/>
            <p:nvPr/>
          </p:nvSpPr>
          <p:spPr>
            <a:xfrm>
              <a:off x="2898165" y="3461139"/>
              <a:ext cx="1155621" cy="40446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Service utilities</a:t>
              </a:r>
            </a:p>
          </p:txBody>
        </p:sp>
        <p:grpSp>
          <p:nvGrpSpPr>
            <p:cNvPr id="2" name="Group 320"/>
            <p:cNvGrpSpPr/>
            <p:nvPr/>
          </p:nvGrpSpPr>
          <p:grpSpPr>
            <a:xfrm>
              <a:off x="2545464" y="3958055"/>
              <a:ext cx="1868475" cy="489182"/>
              <a:chOff x="590027" y="4610100"/>
              <a:chExt cx="1964573" cy="537600"/>
            </a:xfrm>
            <a:solidFill>
              <a:srgbClr val="DCDDDE"/>
            </a:solidFill>
          </p:grpSpPr>
          <p:sp>
            <p:nvSpPr>
              <p:cNvPr id="313" name="Can 312"/>
              <p:cNvSpPr/>
              <p:nvPr/>
            </p:nvSpPr>
            <p:spPr>
              <a:xfrm>
                <a:off x="1225226"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file</a:t>
                </a:r>
              </a:p>
            </p:txBody>
          </p:sp>
          <p:sp>
            <p:nvSpPr>
              <p:cNvPr id="314" name="Can 313"/>
              <p:cNvSpPr/>
              <p:nvPr/>
            </p:nvSpPr>
            <p:spPr>
              <a:xfrm>
                <a:off x="1878952" y="4622800"/>
                <a:ext cx="675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Trans-</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action file</a:t>
                </a:r>
              </a:p>
            </p:txBody>
          </p:sp>
          <p:sp>
            <p:nvSpPr>
              <p:cNvPr id="318" name="Can 317"/>
              <p:cNvSpPr/>
              <p:nvPr/>
            </p:nvSpPr>
            <p:spPr>
              <a:xfrm>
                <a:off x="590027"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Mfaster</a:t>
                </a:r>
              </a:p>
              <a:p>
                <a:pPr marL="0" marR="0" lvl="0" indent="0" algn="l" defTabSz="677268" rtl="0" eaLnBrk="1" fontAlgn="auto" latinLnBrk="0" hangingPunct="1">
                  <a:lnSpc>
                    <a:spcPts val="8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file</a:t>
                </a:r>
              </a:p>
            </p:txBody>
          </p:sp>
        </p:grpSp>
        <p:sp>
          <p:nvSpPr>
            <p:cNvPr id="320" name="Rectangle 319"/>
            <p:cNvSpPr/>
            <p:nvPr/>
          </p:nvSpPr>
          <p:spPr>
            <a:xfrm rot="5400000">
              <a:off x="1962548" y="3027780"/>
              <a:ext cx="1415198" cy="260452"/>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Production</a:t>
              </a:r>
            </a:p>
            <a:p>
              <a:pPr marL="0" marR="0" lvl="0" indent="0" algn="l" defTabSz="677268" rtl="0" eaLnBrk="1" fontAlgn="auto" latinLnBrk="0" hangingPunct="1">
                <a:lnSpc>
                  <a:spcPts val="1001"/>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a:ea typeface="+mn-ea"/>
                  <a:cs typeface="Arial Narrow"/>
                </a:rPr>
                <a:t>services</a:t>
              </a:r>
            </a:p>
          </p:txBody>
        </p:sp>
        <p:grpSp>
          <p:nvGrpSpPr>
            <p:cNvPr id="3" name="Group 390"/>
            <p:cNvGrpSpPr>
              <a:grpSpLocks noChangeAspect="1"/>
            </p:cNvGrpSpPr>
            <p:nvPr/>
          </p:nvGrpSpPr>
          <p:grpSpPr>
            <a:xfrm>
              <a:off x="1762715" y="2406651"/>
              <a:ext cx="1162946" cy="1799179"/>
              <a:chOff x="1130300" y="2679700"/>
              <a:chExt cx="1732100" cy="2679700"/>
            </a:xfrm>
          </p:grpSpPr>
          <p:sp>
            <p:nvSpPr>
              <p:cNvPr id="390" name="Circular Arrow 389"/>
              <p:cNvSpPr/>
              <p:nvPr/>
            </p:nvSpPr>
            <p:spPr>
              <a:xfrm rot="5400000" flipH="1" flipV="1">
                <a:off x="1158150" y="3655150"/>
                <a:ext cx="1676400" cy="1732100"/>
              </a:xfrm>
              <a:prstGeom prst="circularArrow">
                <a:avLst>
                  <a:gd name="adj1" fmla="val 18381"/>
                  <a:gd name="adj2" fmla="val 1142319"/>
                  <a:gd name="adj3" fmla="val 20457680"/>
                  <a:gd name="adj4" fmla="val 16477176"/>
                  <a:gd name="adj5" fmla="val 1916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24" name="Circular Arrow 323"/>
              <p:cNvSpPr/>
              <p:nvPr/>
            </p:nvSpPr>
            <p:spPr>
              <a:xfrm rot="16200000" flipH="1">
                <a:off x="1158150" y="2651850"/>
                <a:ext cx="1676400" cy="1732100"/>
              </a:xfrm>
              <a:prstGeom prst="circularArrow">
                <a:avLst>
                  <a:gd name="adj1" fmla="val 18381"/>
                  <a:gd name="adj2" fmla="val 1142319"/>
                  <a:gd name="adj3" fmla="val 20457680"/>
                  <a:gd name="adj4" fmla="val 16477176"/>
                  <a:gd name="adj5" fmla="val 19169"/>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325" name="Snip Same Side Corner Rectangle 324"/>
            <p:cNvSpPr>
              <a:spLocks noChangeAspect="1"/>
            </p:cNvSpPr>
            <p:nvPr/>
          </p:nvSpPr>
          <p:spPr bwMode="auto">
            <a:xfrm>
              <a:off x="3236195" y="428574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Profile</a:t>
              </a:r>
            </a:p>
          </p:txBody>
        </p:sp>
        <p:sp>
          <p:nvSpPr>
            <p:cNvPr id="326" name="Snip Same Side Corner Rectangle 325"/>
            <p:cNvSpPr>
              <a:spLocks noChangeAspect="1"/>
            </p:cNvSpPr>
            <p:nvPr/>
          </p:nvSpPr>
          <p:spPr bwMode="auto">
            <a:xfrm>
              <a:off x="3282537" y="2608392"/>
              <a:ext cx="478303" cy="276549"/>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Offer</a:t>
              </a:r>
            </a:p>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Management</a:t>
              </a:r>
            </a:p>
          </p:txBody>
        </p:sp>
        <p:sp>
          <p:nvSpPr>
            <p:cNvPr id="327" name="Snip Same Side Corner Rectangle 326"/>
            <p:cNvSpPr>
              <a:spLocks noChangeAspect="1"/>
            </p:cNvSpPr>
            <p:nvPr/>
          </p:nvSpPr>
          <p:spPr bwMode="auto">
            <a:xfrm>
              <a:off x="2626250" y="4275576"/>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Design</a:t>
              </a:r>
            </a:p>
          </p:txBody>
        </p:sp>
        <p:sp>
          <p:nvSpPr>
            <p:cNvPr id="328" name="Snip Same Side Corner Rectangle 327"/>
            <p:cNvSpPr>
              <a:spLocks noChangeAspect="1"/>
            </p:cNvSpPr>
            <p:nvPr/>
          </p:nvSpPr>
          <p:spPr bwMode="auto">
            <a:xfrm>
              <a:off x="3500505" y="361480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a:t>
              </a:r>
              <a:b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b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dence</a:t>
              </a:r>
            </a:p>
          </p:txBody>
        </p:sp>
        <p:sp>
          <p:nvSpPr>
            <p:cNvPr id="329" name="Snip Same Side Corner Rectangle 328"/>
            <p:cNvSpPr>
              <a:spLocks noChangeAspect="1"/>
            </p:cNvSpPr>
            <p:nvPr/>
          </p:nvSpPr>
          <p:spPr bwMode="auto">
            <a:xfrm rot="5400000">
              <a:off x="2473763" y="3126846"/>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Credit Rating</a:t>
              </a:r>
            </a:p>
          </p:txBody>
        </p:sp>
        <p:sp>
          <p:nvSpPr>
            <p:cNvPr id="330" name="Snip Same Side Corner Rectangle 329"/>
            <p:cNvSpPr>
              <a:spLocks noChangeAspect="1"/>
            </p:cNvSpPr>
            <p:nvPr/>
          </p:nvSpPr>
          <p:spPr bwMode="auto">
            <a:xfrm rot="5400000">
              <a:off x="2473763" y="354364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Coverage</a:t>
              </a:r>
            </a:p>
          </p:txBody>
        </p:sp>
        <p:sp>
          <p:nvSpPr>
            <p:cNvPr id="331" name="Snip Same Side Corner Rectangle 330"/>
            <p:cNvSpPr>
              <a:spLocks noChangeAspect="1"/>
            </p:cNvSpPr>
            <p:nvPr/>
          </p:nvSpPr>
          <p:spPr bwMode="auto">
            <a:xfrm rot="16200000">
              <a:off x="4090119" y="2547398"/>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Dialogue</a:t>
              </a:r>
            </a:p>
          </p:txBody>
        </p:sp>
        <p:sp>
          <p:nvSpPr>
            <p:cNvPr id="332" name="Snip Same Side Corner Rectangle 331"/>
            <p:cNvSpPr>
              <a:spLocks noChangeAspect="1"/>
            </p:cNvSpPr>
            <p:nvPr/>
          </p:nvSpPr>
          <p:spPr bwMode="auto">
            <a:xfrm>
              <a:off x="3022714" y="3614802"/>
              <a:ext cx="398434" cy="23037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services</a:t>
              </a:r>
            </a:p>
          </p:txBody>
        </p:sp>
        <p:sp>
          <p:nvSpPr>
            <p:cNvPr id="333" name="Snip Same Side Corner Rectangle 332"/>
            <p:cNvSpPr>
              <a:spLocks noChangeAspect="1"/>
            </p:cNvSpPr>
            <p:nvPr/>
          </p:nvSpPr>
          <p:spPr bwMode="auto">
            <a:xfrm>
              <a:off x="3282537" y="3106514"/>
              <a:ext cx="508289" cy="293887"/>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Consumer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Loan</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Fulfillment</a:t>
              </a:r>
            </a:p>
          </p:txBody>
        </p:sp>
        <p:sp>
          <p:nvSpPr>
            <p:cNvPr id="59" name="Rectangle 58"/>
            <p:cNvSpPr/>
            <p:nvPr/>
          </p:nvSpPr>
          <p:spPr>
            <a:xfrm>
              <a:off x="7012694" y="4342916"/>
              <a:ext cx="935525" cy="899378"/>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5F6062"/>
                  </a:solidFill>
                  <a:effectLst/>
                  <a:uLnTx/>
                  <a:uFillTx/>
                  <a:latin typeface="Calibri"/>
                  <a:ea typeface="+mn-ea"/>
                  <a:cs typeface="+mn-cs"/>
                </a:rPr>
                <a:t>In this simple example 8 of 9 ‘modules’ are externalized</a:t>
              </a:r>
              <a:endParaRPr kumimoji="0" lang="en-US" sz="1400" b="1" i="1" u="none" strike="noStrike" kern="1200" cap="none" spc="0" normalizeH="0" baseline="0" noProof="0" dirty="0">
                <a:ln>
                  <a:noFill/>
                </a:ln>
                <a:solidFill>
                  <a:srgbClr val="5F6062"/>
                </a:solidFill>
                <a:effectLst/>
                <a:uLnTx/>
                <a:uFillTx/>
                <a:latin typeface="Calibri"/>
                <a:ea typeface="+mn-ea"/>
                <a:cs typeface="+mn-cs"/>
              </a:endParaRPr>
            </a:p>
          </p:txBody>
        </p:sp>
        <p:pic>
          <p:nvPicPr>
            <p:cNvPr id="51" name="Picture 50"/>
            <p:cNvPicPr>
              <a:picLocks noChangeAspect="1"/>
            </p:cNvPicPr>
            <p:nvPr/>
          </p:nvPicPr>
          <p:blipFill>
            <a:blip r:embed="rId4"/>
            <a:stretch>
              <a:fillRect/>
            </a:stretch>
          </p:blipFill>
          <p:spPr>
            <a:xfrm>
              <a:off x="379608" y="2069354"/>
              <a:ext cx="1587830" cy="986723"/>
            </a:xfrm>
            <a:prstGeom prst="rect">
              <a:avLst/>
            </a:prstGeom>
          </p:spPr>
        </p:pic>
        <p:grpSp>
          <p:nvGrpSpPr>
            <p:cNvPr id="94" name="Group 93"/>
            <p:cNvGrpSpPr/>
            <p:nvPr/>
          </p:nvGrpSpPr>
          <p:grpSpPr>
            <a:xfrm>
              <a:off x="5265819" y="1766469"/>
              <a:ext cx="2842935" cy="2984180"/>
              <a:chOff x="4867387" y="1604593"/>
              <a:chExt cx="2842935" cy="2984180"/>
            </a:xfrm>
          </p:grpSpPr>
          <p:sp>
            <p:nvSpPr>
              <p:cNvPr id="53" name="Rectangle 52"/>
              <p:cNvSpPr/>
              <p:nvPr/>
            </p:nvSpPr>
            <p:spPr>
              <a:xfrm>
                <a:off x="5458434" y="2040893"/>
                <a:ext cx="1801545" cy="2127245"/>
              </a:xfrm>
              <a:prstGeom prst="rect">
                <a:avLst/>
              </a:prstGeom>
              <a:solidFill>
                <a:srgbClr val="DCDDDE"/>
              </a:solidFill>
              <a:ln w="28575"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a:ea typeface="+mn-ea"/>
                    <a:cs typeface="Arial Narrow"/>
                  </a:rPr>
                  <a:t>Consumer Loans</a:t>
                </a:r>
                <a:endParaRPr kumimoji="0" lang="en-US" sz="1200"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54" name="Rectangle 53"/>
              <p:cNvSpPr/>
              <p:nvPr/>
            </p:nvSpPr>
            <p:spPr>
              <a:xfrm>
                <a:off x="5845206" y="2766283"/>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Scheduled workflow</a:t>
                </a:r>
              </a:p>
            </p:txBody>
          </p:sp>
          <p:sp>
            <p:nvSpPr>
              <p:cNvPr id="55" name="Rectangle 54"/>
              <p:cNvSpPr/>
              <p:nvPr/>
            </p:nvSpPr>
            <p:spPr>
              <a:xfrm rot="16200000">
                <a:off x="6446106" y="2829704"/>
                <a:ext cx="1246446" cy="229395"/>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Interface</a:t>
                </a:r>
              </a:p>
            </p:txBody>
          </p:sp>
          <p:sp>
            <p:nvSpPr>
              <p:cNvPr id="56" name="Rectangle 55"/>
              <p:cNvSpPr/>
              <p:nvPr/>
            </p:nvSpPr>
            <p:spPr>
              <a:xfrm>
                <a:off x="5845206" y="2321177"/>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Customer transactions</a:t>
                </a:r>
              </a:p>
            </p:txBody>
          </p:sp>
          <p:sp>
            <p:nvSpPr>
              <p:cNvPr id="58" name="Rectangle 57"/>
              <p:cNvSpPr/>
              <p:nvPr/>
            </p:nvSpPr>
            <p:spPr>
              <a:xfrm>
                <a:off x="5845206" y="3211388"/>
                <a:ext cx="1017822" cy="356236"/>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Service utilities</a:t>
                </a:r>
              </a:p>
            </p:txBody>
          </p:sp>
          <p:grpSp>
            <p:nvGrpSpPr>
              <p:cNvPr id="60" name="Group 320"/>
              <p:cNvGrpSpPr/>
              <p:nvPr/>
            </p:nvGrpSpPr>
            <p:grpSpPr>
              <a:xfrm>
                <a:off x="5529681" y="3649050"/>
                <a:ext cx="1650555" cy="430851"/>
                <a:chOff x="584200" y="4610100"/>
                <a:chExt cx="1970400" cy="537600"/>
              </a:xfrm>
              <a:solidFill>
                <a:srgbClr val="DCDDDE"/>
              </a:solidFill>
            </p:grpSpPr>
            <p:sp>
              <p:nvSpPr>
                <p:cNvPr id="62" name="Can 61"/>
                <p:cNvSpPr/>
                <p:nvPr/>
              </p:nvSpPr>
              <p:spPr>
                <a:xfrm>
                  <a:off x="1225226"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Customer</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file</a:t>
                  </a:r>
                </a:p>
              </p:txBody>
            </p:sp>
            <p:sp>
              <p:nvSpPr>
                <p:cNvPr id="63" name="Can 62"/>
                <p:cNvSpPr/>
                <p:nvPr/>
              </p:nvSpPr>
              <p:spPr>
                <a:xfrm>
                  <a:off x="1878952" y="4622800"/>
                  <a:ext cx="675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Trans-</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action file</a:t>
                  </a:r>
                </a:p>
              </p:txBody>
            </p:sp>
            <p:sp>
              <p:nvSpPr>
                <p:cNvPr id="64" name="Can 63"/>
                <p:cNvSpPr/>
                <p:nvPr/>
              </p:nvSpPr>
              <p:spPr>
                <a:xfrm>
                  <a:off x="584200" y="4610100"/>
                  <a:ext cx="603648" cy="524900"/>
                </a:xfrm>
                <a:prstGeom prst="can">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bIns="187287" rtlCol="0" anchor="t" anchorCtr="0"/>
                <a:lstStyle/>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Master</a:t>
                  </a:r>
                </a:p>
                <a:p>
                  <a:pPr marL="0" marR="0" lvl="0" indent="0" algn="l" defTabSz="677268" rtl="0" eaLnBrk="1" fontAlgn="auto" latinLnBrk="0" hangingPunct="1">
                    <a:lnSpc>
                      <a:spcPts val="62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Narrow"/>
                      <a:ea typeface="+mn-ea"/>
                      <a:cs typeface="Arial Narrow"/>
                    </a:rPr>
                    <a:t>File</a:t>
                  </a:r>
                </a:p>
              </p:txBody>
            </p:sp>
          </p:grpSp>
          <p:sp>
            <p:nvSpPr>
              <p:cNvPr id="65" name="Rectangle 64"/>
              <p:cNvSpPr/>
              <p:nvPr/>
            </p:nvSpPr>
            <p:spPr>
              <a:xfrm rot="5400000">
                <a:off x="5021155" y="2829704"/>
                <a:ext cx="1246446" cy="229395"/>
              </a:xfrm>
              <a:prstGeom prst="rect">
                <a:avLst/>
              </a:prstGeom>
              <a:solidFill>
                <a:srgbClr val="5F6062"/>
              </a:solidFill>
              <a:ln w="19050" cap="flat" cmpd="sng" algn="ctr">
                <a:solidFill>
                  <a:srgbClr val="5F606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0" rIns="36017" bIns="0" rtlCol="0" anchor="t" anchorCtr="0"/>
              <a:lstStyle/>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Production</a:t>
                </a:r>
              </a:p>
              <a:p>
                <a:pPr marL="0" marR="0" lvl="0" indent="0" algn="l" defTabSz="677268" rtl="0" eaLnBrk="1" fontAlgn="auto" latinLnBrk="0" hangingPunct="1">
                  <a:lnSpc>
                    <a:spcPts val="7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FFFFFF"/>
                    </a:solidFill>
                    <a:effectLst/>
                    <a:uLnTx/>
                    <a:uFillTx/>
                    <a:latin typeface="Arial Narrow"/>
                    <a:ea typeface="+mn-ea"/>
                    <a:cs typeface="Arial Narrow"/>
                  </a:rPr>
                  <a:t>Services</a:t>
                </a:r>
              </a:p>
            </p:txBody>
          </p:sp>
          <p:sp>
            <p:nvSpPr>
              <p:cNvPr id="66" name="Snip Same Side Corner Rectangle 65"/>
              <p:cNvSpPr>
                <a:spLocks noChangeAspect="1"/>
              </p:cNvSpPr>
              <p:nvPr/>
            </p:nvSpPr>
            <p:spPr bwMode="auto">
              <a:xfrm>
                <a:off x="6142929" y="3928709"/>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Party Profile</a:t>
                </a:r>
              </a:p>
            </p:txBody>
          </p:sp>
          <p:sp>
            <p:nvSpPr>
              <p:cNvPr id="67" name="Snip Same Side Corner Rectangle 66"/>
              <p:cNvSpPr>
                <a:spLocks noChangeAspect="1"/>
              </p:cNvSpPr>
              <p:nvPr/>
            </p:nvSpPr>
            <p:spPr bwMode="auto">
              <a:xfrm>
                <a:off x="6183745" y="2460325"/>
                <a:ext cx="430518" cy="24892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Offer</a:t>
                </a:r>
              </a:p>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Management</a:t>
                </a:r>
              </a:p>
            </p:txBody>
          </p:sp>
          <p:sp>
            <p:nvSpPr>
              <p:cNvPr id="68" name="Snip Same Side Corner Rectangle 67"/>
              <p:cNvSpPr>
                <a:spLocks noChangeAspect="1"/>
              </p:cNvSpPr>
              <p:nvPr/>
            </p:nvSpPr>
            <p:spPr bwMode="auto">
              <a:xfrm>
                <a:off x="5605715" y="3928709"/>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Design</a:t>
                </a:r>
              </a:p>
            </p:txBody>
          </p:sp>
          <p:sp>
            <p:nvSpPr>
              <p:cNvPr id="69" name="Snip Same Side Corner Rectangle 68"/>
              <p:cNvSpPr>
                <a:spLocks noChangeAspect="1"/>
              </p:cNvSpPr>
              <p:nvPr/>
            </p:nvSpPr>
            <p:spPr bwMode="auto">
              <a:xfrm>
                <a:off x="6375722" y="3346728"/>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Correspon-</a:t>
                </a:r>
                <a:b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b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dence</a:t>
                </a:r>
              </a:p>
            </p:txBody>
          </p:sp>
          <p:sp>
            <p:nvSpPr>
              <p:cNvPr id="70" name="Snip Same Side Corner Rectangle 69"/>
              <p:cNvSpPr>
                <a:spLocks noChangeAspect="1"/>
              </p:cNvSpPr>
              <p:nvPr/>
            </p:nvSpPr>
            <p:spPr bwMode="auto">
              <a:xfrm rot="5400000">
                <a:off x="5471411" y="2916957"/>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Credit Rating</a:t>
                </a:r>
              </a:p>
            </p:txBody>
          </p:sp>
          <p:sp>
            <p:nvSpPr>
              <p:cNvPr id="71" name="Snip Same Side Corner Rectangle 70"/>
              <p:cNvSpPr>
                <a:spLocks noChangeAspect="1"/>
              </p:cNvSpPr>
              <p:nvPr/>
            </p:nvSpPr>
            <p:spPr bwMode="auto">
              <a:xfrm rot="5400000">
                <a:off x="5471411" y="3284053"/>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Coverage</a:t>
                </a:r>
              </a:p>
            </p:txBody>
          </p:sp>
          <p:sp>
            <p:nvSpPr>
              <p:cNvPr id="72" name="Snip Same Side Corner Rectangle 71"/>
              <p:cNvSpPr>
                <a:spLocks noChangeAspect="1"/>
              </p:cNvSpPr>
              <p:nvPr/>
            </p:nvSpPr>
            <p:spPr bwMode="auto">
              <a:xfrm rot="16200000">
                <a:off x="6895029" y="2408092"/>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Dialogue</a:t>
                </a:r>
              </a:p>
            </p:txBody>
          </p:sp>
          <p:sp>
            <p:nvSpPr>
              <p:cNvPr id="73" name="Snip Same Side Corner Rectangle 72"/>
              <p:cNvSpPr>
                <a:spLocks noChangeAspect="1"/>
              </p:cNvSpPr>
              <p:nvPr/>
            </p:nvSpPr>
            <p:spPr bwMode="auto">
              <a:xfrm>
                <a:off x="5954904" y="3346728"/>
                <a:ext cx="350924" cy="202900"/>
              </a:xfrm>
              <a:prstGeom prst="snip2SameRect">
                <a:avLst>
                  <a:gd name="adj1" fmla="val 12992"/>
                  <a:gd name="adj2" fmla="val 14699"/>
                </a:avLst>
              </a:prstGeom>
              <a:solidFill>
                <a:srgbClr val="68C8C6">
                  <a:alpha val="44000"/>
                </a:srgbClr>
              </a:solidFill>
              <a:ln w="9525"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lumMod val="85000"/>
                      </a:srgbClr>
                    </a:solidFill>
                    <a:effectLst/>
                    <a:uLnTx/>
                    <a:uFillTx/>
                    <a:latin typeface="Arial Narrow"/>
                    <a:ea typeface="ＭＳ Ｐゴシック" pitchFamily="1" charset="-128"/>
                    <a:cs typeface="Arial Narrow"/>
                  </a:rPr>
                  <a:t>services</a:t>
                </a:r>
              </a:p>
            </p:txBody>
          </p:sp>
          <p:sp>
            <p:nvSpPr>
              <p:cNvPr id="74" name="Snip Same Side Corner Rectangle 73"/>
              <p:cNvSpPr>
                <a:spLocks noChangeAspect="1"/>
              </p:cNvSpPr>
              <p:nvPr/>
            </p:nvSpPr>
            <p:spPr bwMode="auto">
              <a:xfrm>
                <a:off x="6183745" y="2899049"/>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Consumer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Loan</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Fulfillment</a:t>
                </a:r>
              </a:p>
            </p:txBody>
          </p:sp>
          <p:sp>
            <p:nvSpPr>
              <p:cNvPr id="77" name="Snip Same Side Corner Rectangle 76"/>
              <p:cNvSpPr>
                <a:spLocks noChangeAspect="1"/>
              </p:cNvSpPr>
              <p:nvPr/>
            </p:nvSpPr>
            <p:spPr bwMode="auto">
              <a:xfrm>
                <a:off x="6183744" y="1604593"/>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Offer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Management</a:t>
                </a:r>
              </a:p>
            </p:txBody>
          </p:sp>
          <p:sp>
            <p:nvSpPr>
              <p:cNvPr id="78" name="Up-Down Arrow 77"/>
              <p:cNvSpPr/>
              <p:nvPr/>
            </p:nvSpPr>
            <p:spPr>
              <a:xfrm>
                <a:off x="6284893" y="180749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9" name="Snip Same Side Corner Rectangle 78"/>
              <p:cNvSpPr>
                <a:spLocks noChangeAspect="1"/>
              </p:cNvSpPr>
              <p:nvPr/>
            </p:nvSpPr>
            <p:spPr bwMode="auto">
              <a:xfrm rot="16200000">
                <a:off x="7433410" y="2408092"/>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Contact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Dialogue</a:t>
                </a:r>
              </a:p>
            </p:txBody>
          </p:sp>
          <p:sp>
            <p:nvSpPr>
              <p:cNvPr id="80" name="Snip Same Side Corner Rectangle 79"/>
              <p:cNvSpPr>
                <a:spLocks noChangeAspect="1"/>
              </p:cNvSpPr>
              <p:nvPr/>
            </p:nvSpPr>
            <p:spPr bwMode="auto">
              <a:xfrm rot="5400000">
                <a:off x="4941399" y="2457134"/>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Credit Rating</a:t>
                </a:r>
              </a:p>
            </p:txBody>
          </p:sp>
          <p:sp>
            <p:nvSpPr>
              <p:cNvPr id="81" name="Snip Same Side Corner Rectangle 80"/>
              <p:cNvSpPr>
                <a:spLocks noChangeAspect="1"/>
              </p:cNvSpPr>
              <p:nvPr/>
            </p:nvSpPr>
            <p:spPr bwMode="auto">
              <a:xfrm rot="5400000">
                <a:off x="4941399" y="2824230"/>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Coverage</a:t>
                </a:r>
              </a:p>
            </p:txBody>
          </p:sp>
          <p:sp>
            <p:nvSpPr>
              <p:cNvPr id="82" name="Up-Down Arrow 81"/>
              <p:cNvSpPr/>
              <p:nvPr/>
            </p:nvSpPr>
            <p:spPr>
              <a:xfrm rot="5400000">
                <a:off x="7314817" y="2392841"/>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3" name="Snip Same Side Corner Rectangle 82"/>
              <p:cNvSpPr>
                <a:spLocks noChangeAspect="1"/>
              </p:cNvSpPr>
              <p:nvPr/>
            </p:nvSpPr>
            <p:spPr bwMode="auto">
              <a:xfrm>
                <a:off x="4867387" y="3463544"/>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a:t>
                </a:r>
                <a:b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b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dence</a:t>
                </a:r>
              </a:p>
            </p:txBody>
          </p:sp>
          <p:sp>
            <p:nvSpPr>
              <p:cNvPr id="84" name="Snip Same Side Corner Rectangle 83"/>
              <p:cNvSpPr>
                <a:spLocks noChangeAspect="1"/>
              </p:cNvSpPr>
              <p:nvPr/>
            </p:nvSpPr>
            <p:spPr bwMode="auto">
              <a:xfrm>
                <a:off x="4867387" y="3211388"/>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Document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Services</a:t>
                </a:r>
              </a:p>
            </p:txBody>
          </p:sp>
          <p:sp>
            <p:nvSpPr>
              <p:cNvPr id="85" name="Up-Down Arrow 84"/>
              <p:cNvSpPr/>
              <p:nvPr/>
            </p:nvSpPr>
            <p:spPr>
              <a:xfrm rot="5400000">
                <a:off x="5260698" y="2441884"/>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6" name="Up-Down Arrow 85"/>
              <p:cNvSpPr/>
              <p:nvPr/>
            </p:nvSpPr>
            <p:spPr>
              <a:xfrm rot="5400000">
                <a:off x="5260698" y="2808980"/>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7" name="Up-Down Arrow 86"/>
              <p:cNvSpPr/>
              <p:nvPr/>
            </p:nvSpPr>
            <p:spPr>
              <a:xfrm rot="5400000">
                <a:off x="5260698" y="3196138"/>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8" name="Up-Down Arrow 87"/>
              <p:cNvSpPr/>
              <p:nvPr/>
            </p:nvSpPr>
            <p:spPr>
              <a:xfrm rot="5400000">
                <a:off x="5260698" y="3448294"/>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9" name="Snip Same Side Corner Rectangle 88"/>
              <p:cNvSpPr>
                <a:spLocks noChangeAspect="1"/>
              </p:cNvSpPr>
              <p:nvPr/>
            </p:nvSpPr>
            <p:spPr bwMode="auto">
              <a:xfrm>
                <a:off x="6142929" y="4385873"/>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Profile</a:t>
                </a:r>
              </a:p>
            </p:txBody>
          </p:sp>
          <p:sp>
            <p:nvSpPr>
              <p:cNvPr id="90" name="Snip Same Side Corner Rectangle 89"/>
              <p:cNvSpPr>
                <a:spLocks noChangeAspect="1"/>
              </p:cNvSpPr>
              <p:nvPr/>
            </p:nvSpPr>
            <p:spPr bwMode="auto">
              <a:xfrm>
                <a:off x="5605715" y="4376919"/>
                <a:ext cx="350924" cy="202900"/>
              </a:xfrm>
              <a:prstGeom prst="snip2SameRect">
                <a:avLst>
                  <a:gd name="adj1" fmla="val 12992"/>
                  <a:gd name="adj2" fmla="val 14699"/>
                </a:avLst>
              </a:prstGeom>
              <a:solidFill>
                <a:srgbClr val="68C8C6"/>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10805" rIns="0" bIns="0" anchor="ctr" anchorCtr="1"/>
              <a:lstStyle/>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Product</a:t>
                </a:r>
              </a:p>
              <a:p>
                <a:pPr marL="0" marR="0" lvl="0" indent="0" algn="l" defTabSz="677268" rtl="0" eaLnBrk="0" fontAlgn="auto" latinLnBrk="0" hangingPunct="0">
                  <a:lnSpc>
                    <a:spcPct val="8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Design</a:t>
                </a:r>
              </a:p>
            </p:txBody>
          </p:sp>
          <p:sp>
            <p:nvSpPr>
              <p:cNvPr id="91" name="Up-Down Arrow 90"/>
              <p:cNvSpPr/>
              <p:nvPr/>
            </p:nvSpPr>
            <p:spPr>
              <a:xfrm>
                <a:off x="5706864" y="415247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2" name="Up-Down Arrow 91"/>
              <p:cNvSpPr/>
              <p:nvPr/>
            </p:nvSpPr>
            <p:spPr>
              <a:xfrm>
                <a:off x="6244078" y="4152473"/>
                <a:ext cx="148626" cy="233400"/>
              </a:xfrm>
              <a:prstGeom prst="upDownArrow">
                <a:avLst/>
              </a:prstGeom>
              <a:solidFill>
                <a:srgbClr val="68C8C6"/>
              </a:solidFill>
              <a:ln w="6350" cap="flat" cmpd="sng" algn="ctr">
                <a:solidFill>
                  <a:schemeClr val="tx2"/>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96" name="Rectangle 95"/>
            <p:cNvSpPr/>
            <p:nvPr/>
          </p:nvSpPr>
          <p:spPr>
            <a:xfrm>
              <a:off x="411958" y="3031876"/>
              <a:ext cx="1505960" cy="205220"/>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5F6062"/>
                  </a:solidFill>
                  <a:effectLst/>
                  <a:uLnTx/>
                  <a:uFillTx/>
                  <a:latin typeface="Calibri"/>
                  <a:ea typeface="+mn-ea"/>
                  <a:cs typeface="+mn-cs"/>
                </a:rPr>
                <a:t>Product usage scenarios</a:t>
              </a:r>
              <a:endParaRPr kumimoji="0" lang="en-US" sz="1000" b="1" i="0" u="none" strike="noStrike" kern="1200" cap="none" spc="0" normalizeH="0" baseline="0" noProof="0" dirty="0">
                <a:ln>
                  <a:noFill/>
                </a:ln>
                <a:solidFill>
                  <a:srgbClr val="5F6062"/>
                </a:solidFill>
                <a:effectLst/>
                <a:uLnTx/>
                <a:uFillTx/>
                <a:latin typeface="Calibri"/>
                <a:ea typeface="+mn-ea"/>
                <a:cs typeface="+mn-cs"/>
              </a:endParaRPr>
            </a:p>
          </p:txBody>
        </p:sp>
      </p:grpSp>
      <p:sp>
        <p:nvSpPr>
          <p:cNvPr id="75" name="Title 1"/>
          <p:cNvSpPr txBox="1">
            <a:spLocks/>
          </p:cNvSpPr>
          <p:nvPr/>
        </p:nvSpPr>
        <p:spPr>
          <a:xfrm>
            <a:off x="1522678" y="0"/>
            <a:ext cx="9148233" cy="432801"/>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1582B123-EDBA-4F52-9EFA-FE2AD5C02139}"/>
              </a:ext>
            </a:extLst>
          </p:cNvPr>
          <p:cNvSpPr>
            <a:spLocks noGrp="1"/>
          </p:cNvSpPr>
          <p:nvPr>
            <p:ph type="title"/>
          </p:nvPr>
        </p:nvSpPr>
        <p:spPr>
          <a:xfrm>
            <a:off x="1668208" y="116178"/>
            <a:ext cx="8834130" cy="761210"/>
          </a:xfrm>
        </p:spPr>
        <p:txBody>
          <a:bodyPr>
            <a:normAutofit/>
          </a:bodyPr>
          <a:lstStyle/>
          <a:p>
            <a:r>
              <a:rPr lang="en-US" sz="2000" b="1" cap="all" dirty="0"/>
              <a:t>The stages of externalization</a:t>
            </a:r>
            <a:endParaRPr lang="en-GB" sz="2000" b="1" cap="all" dirty="0"/>
          </a:p>
        </p:txBody>
      </p:sp>
      <p:pic>
        <p:nvPicPr>
          <p:cNvPr id="97" name="Graphic 96" descr="Research">
            <a:extLst>
              <a:ext uri="{FF2B5EF4-FFF2-40B4-BE49-F238E27FC236}">
                <a16:creationId xmlns:a16="http://schemas.microsoft.com/office/drawing/2014/main" id="{0CBF6F03-5061-6344-9B7F-F8BDC8119A7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0721" y="77837"/>
            <a:ext cx="778681" cy="778681"/>
          </a:xfrm>
          <a:prstGeom prst="rect">
            <a:avLst/>
          </a:prstGeom>
        </p:spPr>
      </p:pic>
      <p:sp>
        <p:nvSpPr>
          <p:cNvPr id="98" name="Round Same Side Corner Rectangle 97">
            <a:extLst>
              <a:ext uri="{FF2B5EF4-FFF2-40B4-BE49-F238E27FC236}">
                <a16:creationId xmlns:a16="http://schemas.microsoft.com/office/drawing/2014/main" id="{B53E2D50-A22E-5A44-8F8B-BD82C9920050}"/>
              </a:ext>
            </a:extLst>
          </p:cNvPr>
          <p:cNvSpPr/>
          <p:nvPr/>
        </p:nvSpPr>
        <p:spPr>
          <a:xfrm flipV="1">
            <a:off x="391579" y="-25798"/>
            <a:ext cx="1105087" cy="1032795"/>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99" name="Graphic 98" descr="Research">
            <a:extLst>
              <a:ext uri="{FF2B5EF4-FFF2-40B4-BE49-F238E27FC236}">
                <a16:creationId xmlns:a16="http://schemas.microsoft.com/office/drawing/2014/main" id="{AEFF8E8E-D07D-D34F-80DC-44679D8FD60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63121" y="52040"/>
            <a:ext cx="778681" cy="778681"/>
          </a:xfrm>
          <a:prstGeom prst="rect">
            <a:avLst/>
          </a:prstGeom>
        </p:spPr>
      </p:pic>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9" name="Groep 298">
            <a:extLst>
              <a:ext uri="{FF2B5EF4-FFF2-40B4-BE49-F238E27FC236}">
                <a16:creationId xmlns:a16="http://schemas.microsoft.com/office/drawing/2014/main" id="{6F9B381F-7862-4267-B73D-AAFDB3167DDC}"/>
              </a:ext>
            </a:extLst>
          </p:cNvPr>
          <p:cNvGrpSpPr/>
          <p:nvPr/>
        </p:nvGrpSpPr>
        <p:grpSpPr>
          <a:xfrm>
            <a:off x="408162" y="694282"/>
            <a:ext cx="11593288" cy="5901125"/>
            <a:chOff x="1661732" y="1377590"/>
            <a:chExt cx="9261726" cy="5124917"/>
          </a:xfrm>
        </p:grpSpPr>
        <p:sp>
          <p:nvSpPr>
            <p:cNvPr id="332" name="Rectangle 331"/>
            <p:cNvSpPr/>
            <p:nvPr/>
          </p:nvSpPr>
          <p:spPr>
            <a:xfrm>
              <a:off x="1661732" y="1760295"/>
              <a:ext cx="3473920" cy="3199051"/>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0" name="Rounded Rectangle 239"/>
            <p:cNvSpPr/>
            <p:nvPr/>
          </p:nvSpPr>
          <p:spPr>
            <a:xfrm>
              <a:off x="5360380" y="3242579"/>
              <a:ext cx="5029303" cy="695198"/>
            </a:xfrm>
            <a:prstGeom prst="roundRect">
              <a:avLst>
                <a:gd name="adj" fmla="val 7149"/>
              </a:avLst>
            </a:prstGeom>
            <a:solidFill>
              <a:schemeClr val="bg1">
                <a:lumMod val="9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lumMod val="50000"/>
                      <a:lumOff val="50000"/>
                    </a:srgbClr>
                  </a:solidFill>
                  <a:effectLst/>
                  <a:uLnTx/>
                  <a:uFillTx/>
                  <a:latin typeface="Calibri"/>
                  <a:ea typeface="+mn-ea"/>
                  <a:cs typeface="+mn-cs"/>
                </a:rPr>
                <a:t>E</a:t>
              </a:r>
            </a:p>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lumMod val="50000"/>
                      <a:lumOff val="50000"/>
                    </a:srgbClr>
                  </a:solidFill>
                  <a:effectLst/>
                  <a:uLnTx/>
                  <a:uFillTx/>
                  <a:latin typeface="Calibri"/>
                  <a:ea typeface="+mn-ea"/>
                  <a:cs typeface="+mn-cs"/>
                </a:rPr>
                <a:t>S</a:t>
              </a:r>
            </a:p>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lumMod val="50000"/>
                      <a:lumOff val="50000"/>
                    </a:srgbClr>
                  </a:solidFill>
                  <a:effectLst/>
                  <a:uLnTx/>
                  <a:uFillTx/>
                  <a:latin typeface="Calibri"/>
                  <a:ea typeface="+mn-ea"/>
                  <a:cs typeface="+mn-cs"/>
                </a:rPr>
                <a:t>B</a:t>
              </a:r>
            </a:p>
          </p:txBody>
        </p:sp>
        <p:sp>
          <p:nvSpPr>
            <p:cNvPr id="64" name="Rectangle 11"/>
            <p:cNvSpPr>
              <a:spLocks noChangeAspect="1" noChangeArrowheads="1"/>
            </p:cNvSpPr>
            <p:nvPr/>
          </p:nvSpPr>
          <p:spPr bwMode="gray">
            <a:xfrm>
              <a:off x="5653206" y="2435329"/>
              <a:ext cx="2078130" cy="522419"/>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The Service Domains and service operations define a ‘canonical’ non-overlapping service directory</a:t>
              </a:r>
            </a:p>
          </p:txBody>
        </p:sp>
        <p:grpSp>
          <p:nvGrpSpPr>
            <p:cNvPr id="3" name="Group 218"/>
            <p:cNvGrpSpPr/>
            <p:nvPr/>
          </p:nvGrpSpPr>
          <p:grpSpPr>
            <a:xfrm>
              <a:off x="6999581" y="4404863"/>
              <a:ext cx="1419887" cy="949800"/>
              <a:chOff x="4525557" y="3960688"/>
              <a:chExt cx="1419230" cy="949360"/>
            </a:xfrm>
            <a:solidFill>
              <a:schemeClr val="bg1">
                <a:lumMod val="65000"/>
              </a:schemeClr>
            </a:solidFill>
          </p:grpSpPr>
          <p:sp>
            <p:nvSpPr>
              <p:cNvPr id="217" name="Cube 216"/>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4" name="Group 215"/>
              <p:cNvGrpSpPr/>
              <p:nvPr/>
            </p:nvGrpSpPr>
            <p:grpSpPr>
              <a:xfrm>
                <a:off x="4751963" y="4385911"/>
                <a:ext cx="1192824" cy="524137"/>
                <a:chOff x="4804875" y="4385910"/>
                <a:chExt cx="1192824" cy="740138"/>
              </a:xfrm>
              <a:grpFill/>
            </p:grpSpPr>
            <p:sp>
              <p:nvSpPr>
                <p:cNvPr id="213" name="Can 212"/>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4" name="Can 213"/>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5" name="Can 214"/>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5" name="Group 219"/>
            <p:cNvGrpSpPr/>
            <p:nvPr/>
          </p:nvGrpSpPr>
          <p:grpSpPr>
            <a:xfrm>
              <a:off x="8698047" y="4423860"/>
              <a:ext cx="1419887" cy="949800"/>
              <a:chOff x="4525557" y="3960688"/>
              <a:chExt cx="1419230" cy="949360"/>
            </a:xfrm>
            <a:solidFill>
              <a:schemeClr val="bg1">
                <a:lumMod val="65000"/>
              </a:schemeClr>
            </a:solidFill>
          </p:grpSpPr>
          <p:sp>
            <p:nvSpPr>
              <p:cNvPr id="221" name="Cube 220"/>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6" name="Group 215"/>
              <p:cNvGrpSpPr/>
              <p:nvPr/>
            </p:nvGrpSpPr>
            <p:grpSpPr>
              <a:xfrm>
                <a:off x="4751963" y="4385917"/>
                <a:ext cx="1192824" cy="524138"/>
                <a:chOff x="4804875" y="4385910"/>
                <a:chExt cx="1192824" cy="740138"/>
              </a:xfrm>
              <a:grpFill/>
            </p:grpSpPr>
            <p:sp>
              <p:nvSpPr>
                <p:cNvPr id="223" name="Can 222"/>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4" name="Can 223"/>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25" name="Can 224"/>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 name="Group 114"/>
            <p:cNvGrpSpPr>
              <a:grpSpLocks noChangeAspect="1"/>
            </p:cNvGrpSpPr>
            <p:nvPr/>
          </p:nvGrpSpPr>
          <p:grpSpPr>
            <a:xfrm>
              <a:off x="4072061" y="2567118"/>
              <a:ext cx="1023234" cy="987223"/>
              <a:chOff x="2872943" y="-58275"/>
              <a:chExt cx="2156971" cy="2081063"/>
            </a:xfrm>
          </p:grpSpPr>
          <p:grpSp>
            <p:nvGrpSpPr>
              <p:cNvPr id="8" name="Group 42"/>
              <p:cNvGrpSpPr/>
              <p:nvPr/>
            </p:nvGrpSpPr>
            <p:grpSpPr>
              <a:xfrm>
                <a:off x="4423133" y="364742"/>
                <a:ext cx="606781" cy="1306516"/>
                <a:chOff x="2547223" y="3721818"/>
                <a:chExt cx="606781" cy="1306516"/>
              </a:xfrm>
            </p:grpSpPr>
            <p:sp>
              <p:nvSpPr>
                <p:cNvPr id="25" name="Rectangle 24"/>
                <p:cNvSpPr/>
                <p:nvPr/>
              </p:nvSpPr>
              <p:spPr>
                <a:xfrm>
                  <a:off x="2552449" y="4032493"/>
                  <a:ext cx="360995" cy="47282"/>
                </a:xfrm>
                <a:prstGeom prst="rect">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6" name="Oval 25"/>
                <p:cNvSpPr/>
                <p:nvPr/>
              </p:nvSpPr>
              <p:spPr bwMode="gray">
                <a:xfrm>
                  <a:off x="2897840" y="3971116"/>
                  <a:ext cx="169040" cy="170037"/>
                </a:xfrm>
                <a:prstGeom prst="ellipse">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7" name="Rectangle 26"/>
                <p:cNvSpPr/>
                <p:nvPr/>
              </p:nvSpPr>
              <p:spPr>
                <a:xfrm>
                  <a:off x="2547237" y="4868824"/>
                  <a:ext cx="360996" cy="47282"/>
                </a:xfrm>
                <a:prstGeom prst="rect">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8" name="Block Arc 27"/>
                <p:cNvSpPr/>
                <p:nvPr/>
              </p:nvSpPr>
              <p:spPr>
                <a:xfrm rot="16200000">
                  <a:off x="2887558" y="4761887"/>
                  <a:ext cx="271734" cy="261159"/>
                </a:xfrm>
                <a:prstGeom prst="blockArc">
                  <a:avLst>
                    <a:gd name="adj1" fmla="val 10800000"/>
                    <a:gd name="adj2" fmla="val 0"/>
                    <a:gd name="adj3" fmla="val 16667"/>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9" name="Rectangle 28"/>
                <p:cNvSpPr/>
                <p:nvPr/>
              </p:nvSpPr>
              <p:spPr>
                <a:xfrm>
                  <a:off x="2552436" y="3783195"/>
                  <a:ext cx="360995" cy="47282"/>
                </a:xfrm>
                <a:prstGeom prst="rect">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0" name="Oval 29"/>
                <p:cNvSpPr/>
                <p:nvPr/>
              </p:nvSpPr>
              <p:spPr bwMode="gray">
                <a:xfrm>
                  <a:off x="2897827" y="3721818"/>
                  <a:ext cx="169040" cy="170037"/>
                </a:xfrm>
                <a:prstGeom prst="ellipse">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1" name="Rectangle 30"/>
                <p:cNvSpPr/>
                <p:nvPr/>
              </p:nvSpPr>
              <p:spPr>
                <a:xfrm>
                  <a:off x="2547223" y="4563195"/>
                  <a:ext cx="360996" cy="47282"/>
                </a:xfrm>
                <a:prstGeom prst="rect">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2" name="Block Arc 31"/>
                <p:cNvSpPr/>
                <p:nvPr/>
              </p:nvSpPr>
              <p:spPr>
                <a:xfrm rot="16200000">
                  <a:off x="2887544" y="4456258"/>
                  <a:ext cx="271734" cy="261159"/>
                </a:xfrm>
                <a:prstGeom prst="blockArc">
                  <a:avLst>
                    <a:gd name="adj1" fmla="val 10800000"/>
                    <a:gd name="adj2" fmla="val 0"/>
                    <a:gd name="adj3" fmla="val 16667"/>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677268"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5" name="Snip Same Side Corner Rectangle 14"/>
              <p:cNvSpPr/>
              <p:nvPr/>
            </p:nvSpPr>
            <p:spPr bwMode="auto">
              <a:xfrm>
                <a:off x="2872943" y="-58275"/>
                <a:ext cx="1744127" cy="2081063"/>
              </a:xfrm>
              <a:prstGeom prst="snip2SameRect">
                <a:avLst>
                  <a:gd name="adj1" fmla="val 21986"/>
                  <a:gd name="adj2" fmla="val 22660"/>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6" name="Can 15"/>
              <p:cNvSpPr/>
              <p:nvPr/>
            </p:nvSpPr>
            <p:spPr>
              <a:xfrm>
                <a:off x="3204186" y="1338016"/>
                <a:ext cx="1125291" cy="509171"/>
              </a:xfrm>
              <a:prstGeom prst="can">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Calibri"/>
                    <a:ea typeface="+mn-ea"/>
                    <a:cs typeface="+mn-cs"/>
                  </a:rPr>
                  <a:t>Local state</a:t>
                </a:r>
              </a:p>
            </p:txBody>
          </p:sp>
          <p:sp>
            <p:nvSpPr>
              <p:cNvPr id="17" name="Circular Arrow 16"/>
              <p:cNvSpPr>
                <a:spLocks noChangeAspect="1"/>
              </p:cNvSpPr>
              <p:nvPr/>
            </p:nvSpPr>
            <p:spPr>
              <a:xfrm rot="5400000">
                <a:off x="3004021" y="-46619"/>
                <a:ext cx="1462557" cy="1444278"/>
              </a:xfrm>
              <a:prstGeom prst="circularArrow">
                <a:avLst>
                  <a:gd name="adj1" fmla="val 9305"/>
                  <a:gd name="adj2" fmla="val 1142319"/>
                  <a:gd name="adj3" fmla="val 9582904"/>
                  <a:gd name="adj4" fmla="val 10800000"/>
                  <a:gd name="adj5" fmla="val 15014"/>
                </a:avLst>
              </a:prstGeom>
              <a:gradFill>
                <a:gsLst>
                  <a:gs pos="0">
                    <a:schemeClr val="accent5">
                      <a:lumMod val="40000"/>
                      <a:lumOff val="60000"/>
                    </a:schemeClr>
                  </a:gs>
                  <a:gs pos="100000">
                    <a:srgbClr val="DDE3AB"/>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9" name="Group 17"/>
              <p:cNvGrpSpPr/>
              <p:nvPr/>
            </p:nvGrpSpPr>
            <p:grpSpPr>
              <a:xfrm>
                <a:off x="3356807" y="466391"/>
                <a:ext cx="756582" cy="465648"/>
                <a:chOff x="5181600" y="4419600"/>
                <a:chExt cx="643464" cy="393699"/>
              </a:xfrm>
              <a:effectLst/>
            </p:grpSpPr>
            <p:sp>
              <p:nvSpPr>
                <p:cNvPr id="20" name="Rectangle 19"/>
                <p:cNvSpPr/>
                <p:nvPr/>
              </p:nvSpPr>
              <p:spPr>
                <a:xfrm>
                  <a:off x="5181600" y="441960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5F6062"/>
                    </a:solidFill>
                    <a:effectLst/>
                    <a:uLnTx/>
                    <a:uFillTx/>
                    <a:latin typeface="Calibri"/>
                    <a:ea typeface="+mn-ea"/>
                    <a:cs typeface="+mn-cs"/>
                  </a:endParaRPr>
                </a:p>
              </p:txBody>
            </p:sp>
            <p:sp>
              <p:nvSpPr>
                <p:cNvPr id="21" name="Rectangle 20"/>
                <p:cNvSpPr/>
                <p:nvPr/>
              </p:nvSpPr>
              <p:spPr>
                <a:xfrm>
                  <a:off x="5228166" y="446087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5F6062"/>
                    </a:solidFill>
                    <a:effectLst/>
                    <a:uLnTx/>
                    <a:uFillTx/>
                    <a:latin typeface="Calibri"/>
                    <a:ea typeface="+mn-ea"/>
                    <a:cs typeface="+mn-cs"/>
                  </a:endParaRPr>
                </a:p>
              </p:txBody>
            </p:sp>
            <p:sp>
              <p:nvSpPr>
                <p:cNvPr id="22" name="Rectangle 21"/>
                <p:cNvSpPr/>
                <p:nvPr/>
              </p:nvSpPr>
              <p:spPr>
                <a:xfrm>
                  <a:off x="5274732" y="4502150"/>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5F6062"/>
                    </a:solidFill>
                    <a:effectLst/>
                    <a:uLnTx/>
                    <a:uFillTx/>
                    <a:latin typeface="Calibri"/>
                    <a:ea typeface="+mn-ea"/>
                    <a:cs typeface="+mn-cs"/>
                  </a:endParaRPr>
                </a:p>
              </p:txBody>
            </p:sp>
            <p:sp>
              <p:nvSpPr>
                <p:cNvPr id="23" name="Rectangle 22"/>
                <p:cNvSpPr/>
                <p:nvPr/>
              </p:nvSpPr>
              <p:spPr>
                <a:xfrm>
                  <a:off x="5321298" y="4543425"/>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5F6062"/>
                    </a:solidFill>
                    <a:effectLst/>
                    <a:uLnTx/>
                    <a:uFillTx/>
                    <a:latin typeface="Calibri"/>
                    <a:ea typeface="+mn-ea"/>
                    <a:cs typeface="+mn-cs"/>
                  </a:endParaRPr>
                </a:p>
              </p:txBody>
            </p:sp>
            <p:sp>
              <p:nvSpPr>
                <p:cNvPr id="24" name="Rectangle 23"/>
                <p:cNvSpPr/>
                <p:nvPr/>
              </p:nvSpPr>
              <p:spPr>
                <a:xfrm>
                  <a:off x="5367864" y="4584699"/>
                  <a:ext cx="457200" cy="228600"/>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5F6062"/>
                    </a:solidFill>
                    <a:effectLst/>
                    <a:uLnTx/>
                    <a:uFillTx/>
                    <a:latin typeface="Calibri"/>
                    <a:ea typeface="+mn-ea"/>
                    <a:cs typeface="+mn-cs"/>
                  </a:endParaRPr>
                </a:p>
              </p:txBody>
            </p:sp>
          </p:grpSp>
          <p:sp>
            <p:nvSpPr>
              <p:cNvPr id="19" name="Rounded Rectangle 18"/>
              <p:cNvSpPr/>
              <p:nvPr/>
            </p:nvSpPr>
            <p:spPr>
              <a:xfrm>
                <a:off x="3273017" y="355335"/>
                <a:ext cx="921090" cy="692702"/>
              </a:xfrm>
              <a:prstGeom prst="roundRect">
                <a:avLst>
                  <a:gd name="adj" fmla="val 15082"/>
                </a:avLst>
              </a:prstGeom>
              <a:solidFill>
                <a:srgbClr val="F2EFE4"/>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F6062"/>
                    </a:solidFill>
                    <a:effectLst/>
                    <a:uLnTx/>
                    <a:uFillTx/>
                    <a:latin typeface="Calibri"/>
                    <a:ea typeface="+mn-ea"/>
                    <a:cs typeface="+mn-cs"/>
                  </a:rPr>
                  <a:t>Full</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F6062"/>
                    </a:solidFill>
                    <a:effectLst/>
                    <a:uLnTx/>
                    <a:uFillTx/>
                    <a:latin typeface="Calibri"/>
                    <a:ea typeface="+mn-ea"/>
                    <a:cs typeface="+mn-cs"/>
                  </a:rPr>
                  <a:t>Lifecycle</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F6062"/>
                    </a:solidFill>
                    <a:effectLst/>
                    <a:uLnTx/>
                    <a:uFillTx/>
                    <a:latin typeface="Calibri"/>
                    <a:ea typeface="+mn-ea"/>
                    <a:cs typeface="+mn-cs"/>
                  </a:rPr>
                  <a:t>instances</a:t>
                </a:r>
              </a:p>
            </p:txBody>
          </p:sp>
        </p:grpSp>
        <p:pic>
          <p:nvPicPr>
            <p:cNvPr id="33" name="Picture 32"/>
            <p:cNvPicPr>
              <a:picLocks noChangeAspect="1"/>
            </p:cNvPicPr>
            <p:nvPr/>
          </p:nvPicPr>
          <p:blipFill>
            <a:blip r:embed="rId3"/>
            <a:stretch>
              <a:fillRect/>
            </a:stretch>
          </p:blipFill>
          <p:spPr>
            <a:xfrm>
              <a:off x="1780840" y="2583207"/>
              <a:ext cx="1415613" cy="923489"/>
            </a:xfrm>
            <a:prstGeom prst="rect">
              <a:avLst/>
            </a:prstGeom>
            <a:solidFill>
              <a:srgbClr val="FFFFFF"/>
            </a:solidFill>
            <a:ln w="19050" cap="flat" cmpd="sng" algn="ctr">
              <a:solidFill>
                <a:schemeClr val="tx2"/>
              </a:solidFill>
              <a:prstDash val="solid"/>
              <a:round/>
              <a:headEnd type="none" w="med" len="med"/>
              <a:tailEnd type="none" w="med" len="med"/>
            </a:ln>
            <a:effectLst/>
          </p:spPr>
        </p:pic>
        <p:sp>
          <p:nvSpPr>
            <p:cNvPr id="45" name="Right Brace 44"/>
            <p:cNvSpPr/>
            <p:nvPr/>
          </p:nvSpPr>
          <p:spPr>
            <a:xfrm>
              <a:off x="4289950" y="4187959"/>
              <a:ext cx="153232" cy="493804"/>
            </a:xfrm>
            <a:prstGeom prst="rightBrace">
              <a:avLst>
                <a:gd name="adj1" fmla="val 63873"/>
                <a:gd name="adj2" fmla="val 50000"/>
              </a:avLst>
            </a:prstGeom>
            <a:ln w="38100" cap="flat" cmpd="sng" algn="ctr">
              <a:solidFill>
                <a:schemeClr val="tx2"/>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6" name="Rectangle 97"/>
            <p:cNvSpPr>
              <a:spLocks noChangeArrowheads="1"/>
            </p:cNvSpPr>
            <p:nvPr/>
          </p:nvSpPr>
          <p:spPr bwMode="auto">
            <a:xfrm>
              <a:off x="4461284" y="4308819"/>
              <a:ext cx="249558" cy="249558"/>
            </a:xfrm>
            <a:prstGeom prst="rect">
              <a:avLst/>
            </a:prstGeom>
            <a:solidFill>
              <a:schemeClr val="bg1"/>
            </a:solidFill>
            <a:ln w="6350" cap="flat" cmpd="sng" algn="ctr">
              <a:no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Called &amp;</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offered</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services</a:t>
              </a:r>
            </a:p>
          </p:txBody>
        </p:sp>
        <p:sp>
          <p:nvSpPr>
            <p:cNvPr id="47" name="Right Brace 46"/>
            <p:cNvSpPr/>
            <p:nvPr/>
          </p:nvSpPr>
          <p:spPr>
            <a:xfrm flipH="1">
              <a:off x="2697407" y="4187959"/>
              <a:ext cx="153232" cy="493804"/>
            </a:xfrm>
            <a:prstGeom prst="rightBrace">
              <a:avLst>
                <a:gd name="adj1" fmla="val 63873"/>
                <a:gd name="adj2" fmla="val 50000"/>
              </a:avLst>
            </a:prstGeom>
            <a:ln w="38100" cap="flat" cmpd="sng" algn="ctr">
              <a:solidFill>
                <a:schemeClr val="tx2"/>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8" name="Rectangle 97"/>
            <p:cNvSpPr>
              <a:spLocks noChangeArrowheads="1"/>
            </p:cNvSpPr>
            <p:nvPr/>
          </p:nvSpPr>
          <p:spPr bwMode="auto">
            <a:xfrm>
              <a:off x="2305762" y="4314688"/>
              <a:ext cx="249558" cy="249558"/>
            </a:xfrm>
            <a:prstGeom prst="rect">
              <a:avLst/>
            </a:prstGeom>
            <a:solidFill>
              <a:schemeClr val="bg1"/>
            </a:solidFill>
            <a:ln w="6350" cap="flat" cmpd="sng" algn="ctr">
              <a:noFill/>
              <a:prstDash val="solid"/>
              <a:round/>
              <a:headEnd type="none" w="med" len="med"/>
              <a:tailEnd type="none" w="med" len="med"/>
            </a:ln>
            <a:effectLst/>
          </p:spPr>
          <p:txBody>
            <a:bodyPr wrap="none" lIns="0" tIns="0" rIns="0" bIns="0" anchor="ctr" anchorCtr="0"/>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Called &amp; </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offered</a:t>
              </a:r>
            </a:p>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solidFill>
                    <a:srgbClr val="5F6062"/>
                  </a:solidFill>
                  <a:effectLst/>
                  <a:uLnTx/>
                  <a:uFillTx/>
                  <a:latin typeface="Arial Narrow"/>
                  <a:ea typeface="+mn-ea"/>
                  <a:cs typeface="Arial Narrow"/>
                </a:rPr>
                <a:t>services</a:t>
              </a:r>
            </a:p>
          </p:txBody>
        </p:sp>
        <p:grpSp>
          <p:nvGrpSpPr>
            <p:cNvPr id="10" name="Group 51"/>
            <p:cNvGrpSpPr/>
            <p:nvPr/>
          </p:nvGrpSpPr>
          <p:grpSpPr>
            <a:xfrm rot="5400000">
              <a:off x="2815344" y="2713409"/>
              <a:ext cx="1647334" cy="2248016"/>
              <a:chOff x="6457751" y="1827905"/>
              <a:chExt cx="1800000" cy="2837517"/>
            </a:xfrm>
            <a:effectLst>
              <a:outerShdw blurRad="50800" dist="38100" dir="2700000">
                <a:srgbClr val="000000">
                  <a:alpha val="43000"/>
                </a:srgbClr>
              </a:outerShdw>
            </a:effectLst>
          </p:grpSpPr>
          <p:sp>
            <p:nvSpPr>
              <p:cNvPr id="50" name="Circular Arrow 49"/>
              <p:cNvSpPr>
                <a:spLocks noChangeAspect="1"/>
              </p:cNvSpPr>
              <p:nvPr/>
            </p:nvSpPr>
            <p:spPr>
              <a:xfrm rot="21023871" flipV="1">
                <a:off x="6457751" y="1827905"/>
                <a:ext cx="1800000" cy="1800000"/>
              </a:xfrm>
              <a:prstGeom prst="circularArrow">
                <a:avLst>
                  <a:gd name="adj1" fmla="val 21171"/>
                  <a:gd name="adj2" fmla="val 1731902"/>
                  <a:gd name="adj3" fmla="val 13341903"/>
                  <a:gd name="adj4" fmla="val 10298198"/>
                  <a:gd name="adj5" fmla="val 2059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1" name="Circular Arrow 50"/>
              <p:cNvSpPr>
                <a:spLocks noChangeAspect="1"/>
              </p:cNvSpPr>
              <p:nvPr/>
            </p:nvSpPr>
            <p:spPr>
              <a:xfrm rot="576129">
                <a:off x="6457751" y="2865422"/>
                <a:ext cx="1800000" cy="1800000"/>
              </a:xfrm>
              <a:prstGeom prst="circularArrow">
                <a:avLst>
                  <a:gd name="adj1" fmla="val 21171"/>
                  <a:gd name="adj2" fmla="val 1731902"/>
                  <a:gd name="adj3" fmla="val 13341903"/>
                  <a:gd name="adj4" fmla="val 10298198"/>
                  <a:gd name="adj5" fmla="val 2059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227" name="Rectangle 11"/>
            <p:cNvSpPr>
              <a:spLocks noChangeAspect="1" noChangeArrowheads="1"/>
            </p:cNvSpPr>
            <p:nvPr/>
          </p:nvSpPr>
          <p:spPr bwMode="gray">
            <a:xfrm>
              <a:off x="1812198" y="1885228"/>
              <a:ext cx="3078224" cy="413693"/>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Calibri"/>
                  <a:ea typeface="+mn-ea"/>
                  <a:cs typeface="+mn-cs"/>
                </a:rPr>
                <a:t>Representing Service Domains as a simple form with a core function and their called and offered services:</a:t>
              </a:r>
            </a:p>
          </p:txBody>
        </p:sp>
        <p:sp>
          <p:nvSpPr>
            <p:cNvPr id="241" name="Rectangle 11"/>
            <p:cNvSpPr>
              <a:spLocks noChangeAspect="1" noChangeArrowheads="1"/>
            </p:cNvSpPr>
            <p:nvPr/>
          </p:nvSpPr>
          <p:spPr bwMode="gray">
            <a:xfrm>
              <a:off x="5634282" y="1377590"/>
              <a:ext cx="2123519" cy="560440"/>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Logical business applications are assembled from collections of Service Domains and their service operation interactions</a:t>
              </a:r>
            </a:p>
          </p:txBody>
        </p:sp>
        <p:sp>
          <p:nvSpPr>
            <p:cNvPr id="242" name="Up Arrow 241"/>
            <p:cNvSpPr/>
            <p:nvPr/>
          </p:nvSpPr>
          <p:spPr>
            <a:xfrm rot="686091">
              <a:off x="7656059" y="2768561"/>
              <a:ext cx="1387681" cy="245218"/>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3" name="Rectangle 11"/>
            <p:cNvSpPr>
              <a:spLocks noChangeAspect="1" noChangeArrowheads="1"/>
            </p:cNvSpPr>
            <p:nvPr/>
          </p:nvSpPr>
          <p:spPr bwMode="gray">
            <a:xfrm>
              <a:off x="5707935" y="4269843"/>
              <a:ext cx="1116900" cy="526485"/>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Host systems are mapped to the Service Domains’ service operatons</a:t>
              </a:r>
            </a:p>
          </p:txBody>
        </p:sp>
        <p:sp>
          <p:nvSpPr>
            <p:cNvPr id="244" name="Up Arrow 243"/>
            <p:cNvSpPr/>
            <p:nvPr/>
          </p:nvSpPr>
          <p:spPr>
            <a:xfrm>
              <a:off x="7718101" y="4243371"/>
              <a:ext cx="901024" cy="280559"/>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31" name="Rectangle 330"/>
            <p:cNvSpPr/>
            <p:nvPr/>
          </p:nvSpPr>
          <p:spPr>
            <a:xfrm>
              <a:off x="1800595" y="5427834"/>
              <a:ext cx="8770385" cy="305005"/>
            </a:xfrm>
            <a:prstGeom prst="rect">
              <a:avLst/>
            </a:prstGeom>
          </p:spPr>
          <p:txBody>
            <a:bodyPr wrap="square">
              <a:spAutoFit/>
            </a:bodyPr>
            <a:lstStyle/>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The collection of Service Domains define a ‘library’ to organize host services</a:t>
              </a:r>
              <a:endParaRPr kumimoji="0" lang="en-US" sz="2000" b="1" i="0" u="none" strike="noStrike" kern="1200" cap="none" spc="0" normalizeH="0" baseline="0" noProof="0" dirty="0">
                <a:ln>
                  <a:noFill/>
                </a:ln>
                <a:solidFill>
                  <a:srgbClr val="5F6062"/>
                </a:solidFill>
                <a:effectLst/>
                <a:uLnTx/>
                <a:uFillTx/>
                <a:latin typeface="Helvetica"/>
                <a:ea typeface="+mn-ea"/>
                <a:cs typeface="Helvetica"/>
              </a:endParaRPr>
            </a:p>
          </p:txBody>
        </p:sp>
        <p:grpSp>
          <p:nvGrpSpPr>
            <p:cNvPr id="11" name="Group 329"/>
            <p:cNvGrpSpPr>
              <a:grpSpLocks noChangeAspect="1"/>
            </p:cNvGrpSpPr>
            <p:nvPr/>
          </p:nvGrpSpPr>
          <p:grpSpPr>
            <a:xfrm>
              <a:off x="2834749" y="4034678"/>
              <a:ext cx="1450493" cy="811913"/>
              <a:chOff x="1599247" y="260880"/>
              <a:chExt cx="2221593" cy="1243537"/>
            </a:xfrm>
          </p:grpSpPr>
          <p:grpSp>
            <p:nvGrpSpPr>
              <p:cNvPr id="12" name="Group 328"/>
              <p:cNvGrpSpPr/>
              <p:nvPr/>
            </p:nvGrpSpPr>
            <p:grpSpPr>
              <a:xfrm>
                <a:off x="1599247" y="515950"/>
                <a:ext cx="2221593" cy="733396"/>
                <a:chOff x="1599247" y="495079"/>
                <a:chExt cx="2221593" cy="733396"/>
              </a:xfrm>
            </p:grpSpPr>
            <p:grpSp>
              <p:nvGrpSpPr>
                <p:cNvPr id="13" name="Group 326"/>
                <p:cNvGrpSpPr>
                  <a:grpSpLocks noChangeAspect="1"/>
                </p:cNvGrpSpPr>
                <p:nvPr/>
              </p:nvGrpSpPr>
              <p:grpSpPr>
                <a:xfrm>
                  <a:off x="3470408" y="495079"/>
                  <a:ext cx="350432" cy="732645"/>
                  <a:chOff x="3470409" y="495079"/>
                  <a:chExt cx="315994" cy="660645"/>
                </a:xfrm>
              </p:grpSpPr>
              <p:grpSp>
                <p:nvGrpSpPr>
                  <p:cNvPr id="14" name="Group 157"/>
                  <p:cNvGrpSpPr/>
                  <p:nvPr/>
                </p:nvGrpSpPr>
                <p:grpSpPr>
                  <a:xfrm>
                    <a:off x="3470409" y="495079"/>
                    <a:ext cx="315994" cy="184901"/>
                    <a:chOff x="2400300" y="3637799"/>
                    <a:chExt cx="315994" cy="184901"/>
                  </a:xfrm>
                </p:grpSpPr>
                <p:sp>
                  <p:nvSpPr>
                    <p:cNvPr id="272" name="Rectangle 271"/>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3" name="Block Arc 272"/>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8" name="Group 158"/>
                  <p:cNvGrpSpPr/>
                  <p:nvPr/>
                </p:nvGrpSpPr>
                <p:grpSpPr>
                  <a:xfrm>
                    <a:off x="3470409" y="699793"/>
                    <a:ext cx="252127" cy="115702"/>
                    <a:chOff x="2400300" y="3840348"/>
                    <a:chExt cx="252127" cy="115702"/>
                  </a:xfrm>
                </p:grpSpPr>
                <p:sp>
                  <p:nvSpPr>
                    <p:cNvPr id="269" name="Rectangle 26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1" name="Oval 270"/>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39" name="Group 159"/>
                  <p:cNvGrpSpPr/>
                  <p:nvPr/>
                </p:nvGrpSpPr>
                <p:grpSpPr>
                  <a:xfrm>
                    <a:off x="3470409" y="835308"/>
                    <a:ext cx="315994" cy="184901"/>
                    <a:chOff x="2400300" y="3637799"/>
                    <a:chExt cx="315994" cy="184901"/>
                  </a:xfrm>
                </p:grpSpPr>
                <p:sp>
                  <p:nvSpPr>
                    <p:cNvPr id="266" name="Rectangle 265"/>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68" name="Block Arc 26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40" name="Group 162"/>
                  <p:cNvGrpSpPr/>
                  <p:nvPr/>
                </p:nvGrpSpPr>
                <p:grpSpPr>
                  <a:xfrm>
                    <a:off x="3470409" y="1040022"/>
                    <a:ext cx="252127" cy="115702"/>
                    <a:chOff x="2400300" y="3840348"/>
                    <a:chExt cx="252127" cy="115702"/>
                  </a:xfrm>
                </p:grpSpPr>
                <p:sp>
                  <p:nvSpPr>
                    <p:cNvPr id="263" name="Rectangle 262"/>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65" name="Oval 264"/>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41" name="Group 325"/>
                <p:cNvGrpSpPr>
                  <a:grpSpLocks noChangeAspect="1"/>
                </p:cNvGrpSpPr>
                <p:nvPr/>
              </p:nvGrpSpPr>
              <p:grpSpPr>
                <a:xfrm>
                  <a:off x="1599247" y="495830"/>
                  <a:ext cx="350432" cy="732645"/>
                  <a:chOff x="1599248" y="495830"/>
                  <a:chExt cx="315994" cy="660645"/>
                </a:xfrm>
              </p:grpSpPr>
              <p:grpSp>
                <p:nvGrpSpPr>
                  <p:cNvPr id="742" name="Group 157"/>
                  <p:cNvGrpSpPr/>
                  <p:nvPr/>
                </p:nvGrpSpPr>
                <p:grpSpPr>
                  <a:xfrm flipH="1">
                    <a:off x="1599248" y="495830"/>
                    <a:ext cx="315994" cy="184901"/>
                    <a:chOff x="2400300" y="3637799"/>
                    <a:chExt cx="315994" cy="184901"/>
                  </a:xfrm>
                </p:grpSpPr>
                <p:sp>
                  <p:nvSpPr>
                    <p:cNvPr id="291" name="Rectangle 290"/>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2" name="Block Arc 291"/>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51" name="Group 158"/>
                  <p:cNvGrpSpPr/>
                  <p:nvPr/>
                </p:nvGrpSpPr>
                <p:grpSpPr>
                  <a:xfrm flipH="1">
                    <a:off x="1663115" y="700544"/>
                    <a:ext cx="252127" cy="115702"/>
                    <a:chOff x="2400300" y="3840348"/>
                    <a:chExt cx="252127" cy="115702"/>
                  </a:xfrm>
                </p:grpSpPr>
                <p:sp>
                  <p:nvSpPr>
                    <p:cNvPr id="289" name="Rectangle 288"/>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0" name="Oval 289"/>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52" name="Group 159"/>
                  <p:cNvGrpSpPr/>
                  <p:nvPr/>
                </p:nvGrpSpPr>
                <p:grpSpPr>
                  <a:xfrm flipH="1">
                    <a:off x="1599248" y="836059"/>
                    <a:ext cx="315994" cy="184901"/>
                    <a:chOff x="2400300" y="3637799"/>
                    <a:chExt cx="315994" cy="184901"/>
                  </a:xfrm>
                </p:grpSpPr>
                <p:sp>
                  <p:nvSpPr>
                    <p:cNvPr id="287" name="Rectangle 286"/>
                    <p:cNvSpPr/>
                    <p:nvPr/>
                  </p:nvSpPr>
                  <p:spPr>
                    <a:xfrm>
                      <a:off x="2400300" y="3714750"/>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8" name="Block Arc 287"/>
                    <p:cNvSpPr/>
                    <p:nvPr/>
                  </p:nvSpPr>
                  <p:spPr>
                    <a:xfrm rot="16200000">
                      <a:off x="2534466" y="3640872"/>
                      <a:ext cx="184901" cy="178755"/>
                    </a:xfrm>
                    <a:prstGeom prst="blockArc">
                      <a:avLst>
                        <a:gd name="adj1" fmla="val 10800000"/>
                        <a:gd name="adj2" fmla="val 0"/>
                        <a:gd name="adj3" fmla="val 16667"/>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53" name="Group 162"/>
                  <p:cNvGrpSpPr/>
                  <p:nvPr/>
                </p:nvGrpSpPr>
                <p:grpSpPr>
                  <a:xfrm flipH="1">
                    <a:off x="1663115" y="1040773"/>
                    <a:ext cx="252127" cy="115702"/>
                    <a:chOff x="2400300" y="3840348"/>
                    <a:chExt cx="252127" cy="115702"/>
                  </a:xfrm>
                </p:grpSpPr>
                <p:sp>
                  <p:nvSpPr>
                    <p:cNvPr id="285" name="Rectangle 284"/>
                    <p:cNvSpPr/>
                    <p:nvPr/>
                  </p:nvSpPr>
                  <p:spPr>
                    <a:xfrm>
                      <a:off x="2400300" y="3883025"/>
                      <a:ext cx="139090" cy="32173"/>
                    </a:xfrm>
                    <a:prstGeom prst="rect">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6" name="Oval 285"/>
                    <p:cNvSpPr/>
                    <p:nvPr/>
                  </p:nvSpPr>
                  <p:spPr bwMode="gray">
                    <a:xfrm>
                      <a:off x="2536724" y="3840348"/>
                      <a:ext cx="115703" cy="115702"/>
                    </a:xfrm>
                    <a:prstGeom prst="ellipse">
                      <a:avLst/>
                    </a:prstGeom>
                    <a:solidFill>
                      <a:schemeClr val="bg1"/>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45" name="Snip Same Side Corner Rectangle 244"/>
              <p:cNvSpPr/>
              <p:nvPr/>
            </p:nvSpPr>
            <p:spPr bwMode="auto">
              <a:xfrm>
                <a:off x="1933148" y="260880"/>
                <a:ext cx="1553790" cy="1243537"/>
              </a:xfrm>
              <a:prstGeom prst="snip2SameRect">
                <a:avLst>
                  <a:gd name="adj1" fmla="val 20158"/>
                  <a:gd name="adj2" fmla="val 20039"/>
                </a:avLst>
              </a:prstGeom>
              <a:solidFill>
                <a:srgbClr val="DCDDDE"/>
              </a:solidFill>
              <a:ln w="190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3" name="Rectangle 292"/>
              <p:cNvSpPr/>
              <p:nvPr/>
            </p:nvSpPr>
            <p:spPr bwMode="auto">
              <a:xfrm>
                <a:off x="2196634" y="438875"/>
                <a:ext cx="1026819" cy="887547"/>
              </a:xfrm>
              <a:prstGeom prst="rect">
                <a:avLst/>
              </a:prstGeom>
              <a:solidFill>
                <a:schemeClr val="tx2"/>
              </a:solid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mn-ea"/>
                    <a:cs typeface="Arial"/>
                  </a:rPr>
                  <a:t>Function </a:t>
                </a:r>
              </a:p>
            </p:txBody>
          </p:sp>
        </p:grpSp>
        <p:grpSp>
          <p:nvGrpSpPr>
            <p:cNvPr id="755" name="Group 364"/>
            <p:cNvGrpSpPr/>
            <p:nvPr/>
          </p:nvGrpSpPr>
          <p:grpSpPr>
            <a:xfrm>
              <a:off x="5675724" y="3295523"/>
              <a:ext cx="612564" cy="589529"/>
              <a:chOff x="4151124" y="3293999"/>
              <a:chExt cx="612281" cy="589256"/>
            </a:xfrm>
          </p:grpSpPr>
          <p:sp>
            <p:nvSpPr>
              <p:cNvPr id="230"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756" name="Group 333"/>
              <p:cNvGrpSpPr>
                <a:grpSpLocks noChangeAspect="1"/>
              </p:cNvGrpSpPr>
              <p:nvPr/>
            </p:nvGrpSpPr>
            <p:grpSpPr>
              <a:xfrm>
                <a:off x="4151124" y="3444492"/>
                <a:ext cx="612281" cy="379534"/>
                <a:chOff x="1599247" y="260880"/>
                <a:chExt cx="2221593" cy="1243537"/>
              </a:xfrm>
            </p:grpSpPr>
            <p:grpSp>
              <p:nvGrpSpPr>
                <p:cNvPr id="757" name="Group 328"/>
                <p:cNvGrpSpPr/>
                <p:nvPr/>
              </p:nvGrpSpPr>
              <p:grpSpPr>
                <a:xfrm>
                  <a:off x="1599247" y="515949"/>
                  <a:ext cx="2221593" cy="733395"/>
                  <a:chOff x="1599247" y="495078"/>
                  <a:chExt cx="2221593" cy="733395"/>
                </a:xfrm>
              </p:grpSpPr>
              <p:grpSp>
                <p:nvGrpSpPr>
                  <p:cNvPr id="758" name="Group 326"/>
                  <p:cNvGrpSpPr>
                    <a:grpSpLocks noChangeAspect="1"/>
                  </p:cNvGrpSpPr>
                  <p:nvPr/>
                </p:nvGrpSpPr>
                <p:grpSpPr>
                  <a:xfrm>
                    <a:off x="3470408" y="495078"/>
                    <a:ext cx="350432" cy="732644"/>
                    <a:chOff x="3470409" y="495079"/>
                    <a:chExt cx="315994" cy="660645"/>
                  </a:xfrm>
                </p:grpSpPr>
                <p:grpSp>
                  <p:nvGrpSpPr>
                    <p:cNvPr id="759" name="Group 157"/>
                    <p:cNvGrpSpPr/>
                    <p:nvPr/>
                  </p:nvGrpSpPr>
                  <p:grpSpPr>
                    <a:xfrm>
                      <a:off x="3470409" y="495079"/>
                      <a:ext cx="315994" cy="184901"/>
                      <a:chOff x="2400300" y="3637799"/>
                      <a:chExt cx="315994" cy="184901"/>
                    </a:xfrm>
                  </p:grpSpPr>
                  <p:sp>
                    <p:nvSpPr>
                      <p:cNvPr id="362" name="Rectangle 36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3" name="Block Arc 36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61" name="Group 158"/>
                    <p:cNvGrpSpPr/>
                    <p:nvPr/>
                  </p:nvGrpSpPr>
                  <p:grpSpPr>
                    <a:xfrm>
                      <a:off x="3470409" y="699793"/>
                      <a:ext cx="252127" cy="115702"/>
                      <a:chOff x="2400300" y="3840348"/>
                      <a:chExt cx="252127" cy="115702"/>
                    </a:xfrm>
                  </p:grpSpPr>
                  <p:sp>
                    <p:nvSpPr>
                      <p:cNvPr id="360" name="Rectangle 35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1" name="Oval 36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62" name="Group 159"/>
                    <p:cNvGrpSpPr/>
                    <p:nvPr/>
                  </p:nvGrpSpPr>
                  <p:grpSpPr>
                    <a:xfrm>
                      <a:off x="3470409" y="835308"/>
                      <a:ext cx="315994" cy="184901"/>
                      <a:chOff x="2400300" y="3637799"/>
                      <a:chExt cx="315994" cy="184901"/>
                    </a:xfrm>
                  </p:grpSpPr>
                  <p:sp>
                    <p:nvSpPr>
                      <p:cNvPr id="358" name="Rectangle 35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9" name="Block Arc 35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64" name="Group 162"/>
                    <p:cNvGrpSpPr/>
                    <p:nvPr/>
                  </p:nvGrpSpPr>
                  <p:grpSpPr>
                    <a:xfrm>
                      <a:off x="3470409" y="1040022"/>
                      <a:ext cx="252127" cy="115702"/>
                      <a:chOff x="2400300" y="3840348"/>
                      <a:chExt cx="252127" cy="115702"/>
                    </a:xfrm>
                  </p:grpSpPr>
                  <p:sp>
                    <p:nvSpPr>
                      <p:cNvPr id="356" name="Rectangle 35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7" name="Oval 35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65" name="Group 325"/>
                  <p:cNvGrpSpPr>
                    <a:grpSpLocks noChangeAspect="1"/>
                  </p:cNvGrpSpPr>
                  <p:nvPr/>
                </p:nvGrpSpPr>
                <p:grpSpPr>
                  <a:xfrm>
                    <a:off x="1599247" y="495829"/>
                    <a:ext cx="350432" cy="732644"/>
                    <a:chOff x="1599248" y="495830"/>
                    <a:chExt cx="315994" cy="660645"/>
                  </a:xfrm>
                </p:grpSpPr>
                <p:grpSp>
                  <p:nvGrpSpPr>
                    <p:cNvPr id="767" name="Group 157"/>
                    <p:cNvGrpSpPr/>
                    <p:nvPr/>
                  </p:nvGrpSpPr>
                  <p:grpSpPr>
                    <a:xfrm flipH="1">
                      <a:off x="1599248" y="495830"/>
                      <a:ext cx="315994" cy="184901"/>
                      <a:chOff x="2400300" y="3637799"/>
                      <a:chExt cx="315994" cy="184901"/>
                    </a:xfrm>
                  </p:grpSpPr>
                  <p:sp>
                    <p:nvSpPr>
                      <p:cNvPr id="350" name="Rectangle 34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1" name="Block Arc 35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 name="Group 158"/>
                    <p:cNvGrpSpPr/>
                    <p:nvPr/>
                  </p:nvGrpSpPr>
                  <p:grpSpPr>
                    <a:xfrm flipH="1">
                      <a:off x="1663115" y="700544"/>
                      <a:ext cx="252127" cy="115702"/>
                      <a:chOff x="2400300" y="3840348"/>
                      <a:chExt cx="252127" cy="115702"/>
                    </a:xfrm>
                  </p:grpSpPr>
                  <p:sp>
                    <p:nvSpPr>
                      <p:cNvPr id="348" name="Rectangle 34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9" name="Oval 34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5" name="Group 159"/>
                    <p:cNvGrpSpPr/>
                    <p:nvPr/>
                  </p:nvGrpSpPr>
                  <p:grpSpPr>
                    <a:xfrm flipH="1">
                      <a:off x="1599248" y="836059"/>
                      <a:ext cx="315994" cy="184901"/>
                      <a:chOff x="2400300" y="3637799"/>
                      <a:chExt cx="315994" cy="184901"/>
                    </a:xfrm>
                  </p:grpSpPr>
                  <p:sp>
                    <p:nvSpPr>
                      <p:cNvPr id="346" name="Rectangle 34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7" name="Block Arc 34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 name="Group 162"/>
                    <p:cNvGrpSpPr/>
                    <p:nvPr/>
                  </p:nvGrpSpPr>
                  <p:grpSpPr>
                    <a:xfrm flipH="1">
                      <a:off x="1663115" y="1040773"/>
                      <a:ext cx="252127" cy="115702"/>
                      <a:chOff x="2400300" y="3840348"/>
                      <a:chExt cx="252127" cy="115702"/>
                    </a:xfrm>
                  </p:grpSpPr>
                  <p:sp>
                    <p:nvSpPr>
                      <p:cNvPr id="344" name="Rectangle 34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5" name="Oval 34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36" name="Snip Same Side Corner Rectangle 335"/>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37" name="Rectangle 336"/>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37" name="Group 365"/>
            <p:cNvGrpSpPr/>
            <p:nvPr/>
          </p:nvGrpSpPr>
          <p:grpSpPr>
            <a:xfrm>
              <a:off x="6349342" y="3295523"/>
              <a:ext cx="612564" cy="589529"/>
              <a:chOff x="4151124" y="3293999"/>
              <a:chExt cx="612281" cy="589256"/>
            </a:xfrm>
          </p:grpSpPr>
          <p:sp>
            <p:nvSpPr>
              <p:cNvPr id="367"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38" name="Group 333"/>
              <p:cNvGrpSpPr>
                <a:grpSpLocks noChangeAspect="1"/>
              </p:cNvGrpSpPr>
              <p:nvPr/>
            </p:nvGrpSpPr>
            <p:grpSpPr>
              <a:xfrm>
                <a:off x="4151124" y="3444492"/>
                <a:ext cx="612281" cy="379534"/>
                <a:chOff x="1599247" y="260880"/>
                <a:chExt cx="2221593" cy="1243537"/>
              </a:xfrm>
            </p:grpSpPr>
            <p:grpSp>
              <p:nvGrpSpPr>
                <p:cNvPr id="39" name="Group 328"/>
                <p:cNvGrpSpPr/>
                <p:nvPr/>
              </p:nvGrpSpPr>
              <p:grpSpPr>
                <a:xfrm>
                  <a:off x="1599247" y="515949"/>
                  <a:ext cx="2221593" cy="733395"/>
                  <a:chOff x="1599247" y="495078"/>
                  <a:chExt cx="2221593" cy="733395"/>
                </a:xfrm>
              </p:grpSpPr>
              <p:grpSp>
                <p:nvGrpSpPr>
                  <p:cNvPr id="40" name="Group 326"/>
                  <p:cNvGrpSpPr>
                    <a:grpSpLocks noChangeAspect="1"/>
                  </p:cNvGrpSpPr>
                  <p:nvPr/>
                </p:nvGrpSpPr>
                <p:grpSpPr>
                  <a:xfrm>
                    <a:off x="3470408" y="495078"/>
                    <a:ext cx="350432" cy="732644"/>
                    <a:chOff x="3470409" y="495079"/>
                    <a:chExt cx="315994" cy="660645"/>
                  </a:xfrm>
                </p:grpSpPr>
                <p:grpSp>
                  <p:nvGrpSpPr>
                    <p:cNvPr id="41" name="Group 157"/>
                    <p:cNvGrpSpPr/>
                    <p:nvPr/>
                  </p:nvGrpSpPr>
                  <p:grpSpPr>
                    <a:xfrm>
                      <a:off x="3470409" y="495079"/>
                      <a:ext cx="315994" cy="184901"/>
                      <a:chOff x="2400300" y="3637799"/>
                      <a:chExt cx="315994" cy="184901"/>
                    </a:xfrm>
                  </p:grpSpPr>
                  <p:sp>
                    <p:nvSpPr>
                      <p:cNvPr id="396" name="Rectangle 39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7" name="Block Arc 39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 name="Group 158"/>
                    <p:cNvGrpSpPr/>
                    <p:nvPr/>
                  </p:nvGrpSpPr>
                  <p:grpSpPr>
                    <a:xfrm>
                      <a:off x="3470409" y="699793"/>
                      <a:ext cx="252127" cy="115702"/>
                      <a:chOff x="2400300" y="3840348"/>
                      <a:chExt cx="252127" cy="115702"/>
                    </a:xfrm>
                  </p:grpSpPr>
                  <p:sp>
                    <p:nvSpPr>
                      <p:cNvPr id="394" name="Rectangle 39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5" name="Oval 39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3" name="Group 159"/>
                    <p:cNvGrpSpPr/>
                    <p:nvPr/>
                  </p:nvGrpSpPr>
                  <p:grpSpPr>
                    <a:xfrm>
                      <a:off x="3470409" y="835308"/>
                      <a:ext cx="315994" cy="184901"/>
                      <a:chOff x="2400300" y="3637799"/>
                      <a:chExt cx="315994" cy="184901"/>
                    </a:xfrm>
                  </p:grpSpPr>
                  <p:sp>
                    <p:nvSpPr>
                      <p:cNvPr id="392" name="Rectangle 39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3" name="Block Arc 39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4" name="Group 162"/>
                    <p:cNvGrpSpPr/>
                    <p:nvPr/>
                  </p:nvGrpSpPr>
                  <p:grpSpPr>
                    <a:xfrm>
                      <a:off x="3470409" y="1040022"/>
                      <a:ext cx="252127" cy="115702"/>
                      <a:chOff x="2400300" y="3840348"/>
                      <a:chExt cx="252127" cy="115702"/>
                    </a:xfrm>
                  </p:grpSpPr>
                  <p:sp>
                    <p:nvSpPr>
                      <p:cNvPr id="390" name="Rectangle 38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1" name="Oval 39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9" name="Group 325"/>
                  <p:cNvGrpSpPr>
                    <a:grpSpLocks noChangeAspect="1"/>
                  </p:cNvGrpSpPr>
                  <p:nvPr/>
                </p:nvGrpSpPr>
                <p:grpSpPr>
                  <a:xfrm>
                    <a:off x="1599247" y="495829"/>
                    <a:ext cx="350432" cy="732644"/>
                    <a:chOff x="1599248" y="495830"/>
                    <a:chExt cx="315994" cy="660645"/>
                  </a:xfrm>
                </p:grpSpPr>
                <p:grpSp>
                  <p:nvGrpSpPr>
                    <p:cNvPr id="52" name="Group 157"/>
                    <p:cNvGrpSpPr/>
                    <p:nvPr/>
                  </p:nvGrpSpPr>
                  <p:grpSpPr>
                    <a:xfrm flipH="1">
                      <a:off x="1599248" y="495830"/>
                      <a:ext cx="315994" cy="184901"/>
                      <a:chOff x="2400300" y="3637799"/>
                      <a:chExt cx="315994" cy="184901"/>
                    </a:xfrm>
                  </p:grpSpPr>
                  <p:sp>
                    <p:nvSpPr>
                      <p:cNvPr id="384" name="Rectangle 38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5" name="Block Arc 38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 name="Group 158"/>
                    <p:cNvGrpSpPr/>
                    <p:nvPr/>
                  </p:nvGrpSpPr>
                  <p:grpSpPr>
                    <a:xfrm flipH="1">
                      <a:off x="1663115" y="700544"/>
                      <a:ext cx="252127" cy="115702"/>
                      <a:chOff x="2400300" y="3840348"/>
                      <a:chExt cx="252127" cy="115702"/>
                    </a:xfrm>
                  </p:grpSpPr>
                  <p:sp>
                    <p:nvSpPr>
                      <p:cNvPr id="382" name="Rectangle 38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3" name="Oval 38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 name="Group 159"/>
                    <p:cNvGrpSpPr/>
                    <p:nvPr/>
                  </p:nvGrpSpPr>
                  <p:grpSpPr>
                    <a:xfrm flipH="1">
                      <a:off x="1599248" y="836059"/>
                      <a:ext cx="315994" cy="184901"/>
                      <a:chOff x="2400300" y="3637799"/>
                      <a:chExt cx="315994" cy="184901"/>
                    </a:xfrm>
                  </p:grpSpPr>
                  <p:sp>
                    <p:nvSpPr>
                      <p:cNvPr id="380" name="Rectangle 37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1" name="Block Arc 38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5" name="Group 162"/>
                    <p:cNvGrpSpPr/>
                    <p:nvPr/>
                  </p:nvGrpSpPr>
                  <p:grpSpPr>
                    <a:xfrm flipH="1">
                      <a:off x="1663115" y="1040773"/>
                      <a:ext cx="252127" cy="115702"/>
                      <a:chOff x="2400300" y="3840348"/>
                      <a:chExt cx="252127" cy="115702"/>
                    </a:xfrm>
                  </p:grpSpPr>
                  <p:sp>
                    <p:nvSpPr>
                      <p:cNvPr id="378" name="Rectangle 37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9" name="Oval 37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70" name="Snip Same Side Corner Rectangle 369"/>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1" name="Rectangle 370"/>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56" name="Group 397"/>
            <p:cNvGrpSpPr/>
            <p:nvPr/>
          </p:nvGrpSpPr>
          <p:grpSpPr>
            <a:xfrm>
              <a:off x="7022959" y="3295523"/>
              <a:ext cx="612564" cy="589529"/>
              <a:chOff x="4151124" y="3293999"/>
              <a:chExt cx="612281" cy="589256"/>
            </a:xfrm>
          </p:grpSpPr>
          <p:sp>
            <p:nvSpPr>
              <p:cNvPr id="399"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57" name="Group 333"/>
              <p:cNvGrpSpPr>
                <a:grpSpLocks noChangeAspect="1"/>
              </p:cNvGrpSpPr>
              <p:nvPr/>
            </p:nvGrpSpPr>
            <p:grpSpPr>
              <a:xfrm>
                <a:off x="4151124" y="3444492"/>
                <a:ext cx="612281" cy="379534"/>
                <a:chOff x="1599247" y="260880"/>
                <a:chExt cx="2221593" cy="1243537"/>
              </a:xfrm>
            </p:grpSpPr>
            <p:grpSp>
              <p:nvGrpSpPr>
                <p:cNvPr id="58" name="Group 328"/>
                <p:cNvGrpSpPr/>
                <p:nvPr/>
              </p:nvGrpSpPr>
              <p:grpSpPr>
                <a:xfrm>
                  <a:off x="1599247" y="515949"/>
                  <a:ext cx="2221593" cy="733395"/>
                  <a:chOff x="1599247" y="495078"/>
                  <a:chExt cx="2221593" cy="733395"/>
                </a:xfrm>
              </p:grpSpPr>
              <p:grpSp>
                <p:nvGrpSpPr>
                  <p:cNvPr id="59" name="Group 326"/>
                  <p:cNvGrpSpPr>
                    <a:grpSpLocks noChangeAspect="1"/>
                  </p:cNvGrpSpPr>
                  <p:nvPr/>
                </p:nvGrpSpPr>
                <p:grpSpPr>
                  <a:xfrm>
                    <a:off x="3470408" y="495078"/>
                    <a:ext cx="350432" cy="732644"/>
                    <a:chOff x="3470409" y="495079"/>
                    <a:chExt cx="315994" cy="660645"/>
                  </a:xfrm>
                </p:grpSpPr>
                <p:grpSp>
                  <p:nvGrpSpPr>
                    <p:cNvPr id="60" name="Group 157"/>
                    <p:cNvGrpSpPr/>
                    <p:nvPr/>
                  </p:nvGrpSpPr>
                  <p:grpSpPr>
                    <a:xfrm>
                      <a:off x="3470409" y="495079"/>
                      <a:ext cx="315994" cy="184901"/>
                      <a:chOff x="2400300" y="3637799"/>
                      <a:chExt cx="315994" cy="184901"/>
                    </a:xfrm>
                  </p:grpSpPr>
                  <p:sp>
                    <p:nvSpPr>
                      <p:cNvPr id="428" name="Rectangle 42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9" name="Block Arc 42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1" name="Group 158"/>
                    <p:cNvGrpSpPr/>
                    <p:nvPr/>
                  </p:nvGrpSpPr>
                  <p:grpSpPr>
                    <a:xfrm>
                      <a:off x="3470409" y="699793"/>
                      <a:ext cx="252127" cy="115702"/>
                      <a:chOff x="2400300" y="3840348"/>
                      <a:chExt cx="252127" cy="115702"/>
                    </a:xfrm>
                  </p:grpSpPr>
                  <p:sp>
                    <p:nvSpPr>
                      <p:cNvPr id="426" name="Rectangle 42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7" name="Oval 42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2" name="Group 159"/>
                    <p:cNvGrpSpPr/>
                    <p:nvPr/>
                  </p:nvGrpSpPr>
                  <p:grpSpPr>
                    <a:xfrm>
                      <a:off x="3470409" y="835308"/>
                      <a:ext cx="315994" cy="184901"/>
                      <a:chOff x="2400300" y="3637799"/>
                      <a:chExt cx="315994" cy="184901"/>
                    </a:xfrm>
                  </p:grpSpPr>
                  <p:sp>
                    <p:nvSpPr>
                      <p:cNvPr id="424" name="Rectangle 42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5" name="Block Arc 42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3" name="Group 162"/>
                    <p:cNvGrpSpPr/>
                    <p:nvPr/>
                  </p:nvGrpSpPr>
                  <p:grpSpPr>
                    <a:xfrm>
                      <a:off x="3470409" y="1040022"/>
                      <a:ext cx="252127" cy="115702"/>
                      <a:chOff x="2400300" y="3840348"/>
                      <a:chExt cx="252127" cy="115702"/>
                    </a:xfrm>
                  </p:grpSpPr>
                  <p:sp>
                    <p:nvSpPr>
                      <p:cNvPr id="422" name="Rectangle 42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3" name="Oval 42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68" name="Group 325"/>
                  <p:cNvGrpSpPr>
                    <a:grpSpLocks noChangeAspect="1"/>
                  </p:cNvGrpSpPr>
                  <p:nvPr/>
                </p:nvGrpSpPr>
                <p:grpSpPr>
                  <a:xfrm>
                    <a:off x="1599247" y="495829"/>
                    <a:ext cx="350432" cy="732644"/>
                    <a:chOff x="1599248" y="495830"/>
                    <a:chExt cx="315994" cy="660645"/>
                  </a:xfrm>
                </p:grpSpPr>
                <p:grpSp>
                  <p:nvGrpSpPr>
                    <p:cNvPr id="770" name="Group 157"/>
                    <p:cNvGrpSpPr/>
                    <p:nvPr/>
                  </p:nvGrpSpPr>
                  <p:grpSpPr>
                    <a:xfrm flipH="1">
                      <a:off x="1599248" y="495830"/>
                      <a:ext cx="315994" cy="184901"/>
                      <a:chOff x="2400300" y="3637799"/>
                      <a:chExt cx="315994" cy="184901"/>
                    </a:xfrm>
                  </p:grpSpPr>
                  <p:sp>
                    <p:nvSpPr>
                      <p:cNvPr id="416" name="Rectangle 41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7" name="Block Arc 41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71" name="Group 158"/>
                    <p:cNvGrpSpPr/>
                    <p:nvPr/>
                  </p:nvGrpSpPr>
                  <p:grpSpPr>
                    <a:xfrm flipH="1">
                      <a:off x="1663115" y="700544"/>
                      <a:ext cx="252127" cy="115702"/>
                      <a:chOff x="2400300" y="3840348"/>
                      <a:chExt cx="252127" cy="115702"/>
                    </a:xfrm>
                  </p:grpSpPr>
                  <p:sp>
                    <p:nvSpPr>
                      <p:cNvPr id="414" name="Rectangle 41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5" name="Oval 41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73" name="Group 159"/>
                    <p:cNvGrpSpPr/>
                    <p:nvPr/>
                  </p:nvGrpSpPr>
                  <p:grpSpPr>
                    <a:xfrm flipH="1">
                      <a:off x="1599248" y="836059"/>
                      <a:ext cx="315994" cy="184901"/>
                      <a:chOff x="2400300" y="3637799"/>
                      <a:chExt cx="315994" cy="184901"/>
                    </a:xfrm>
                  </p:grpSpPr>
                  <p:sp>
                    <p:nvSpPr>
                      <p:cNvPr id="412" name="Rectangle 41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3" name="Block Arc 41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74" name="Group 162"/>
                    <p:cNvGrpSpPr/>
                    <p:nvPr/>
                  </p:nvGrpSpPr>
                  <p:grpSpPr>
                    <a:xfrm flipH="1">
                      <a:off x="1663115" y="1040773"/>
                      <a:ext cx="252127" cy="115702"/>
                      <a:chOff x="2400300" y="3840348"/>
                      <a:chExt cx="252127" cy="115702"/>
                    </a:xfrm>
                  </p:grpSpPr>
                  <p:sp>
                    <p:nvSpPr>
                      <p:cNvPr id="410" name="Rectangle 40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1" name="Oval 41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02" name="Snip Same Side Corner Rectangle 401"/>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3" name="Rectangle 402"/>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776" name="Group 429"/>
            <p:cNvGrpSpPr/>
            <p:nvPr/>
          </p:nvGrpSpPr>
          <p:grpSpPr>
            <a:xfrm>
              <a:off x="7696577" y="3295523"/>
              <a:ext cx="612564" cy="589529"/>
              <a:chOff x="4151124" y="3293999"/>
              <a:chExt cx="612281" cy="589256"/>
            </a:xfrm>
          </p:grpSpPr>
          <p:sp>
            <p:nvSpPr>
              <p:cNvPr id="431"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777" name="Group 333"/>
              <p:cNvGrpSpPr>
                <a:grpSpLocks noChangeAspect="1"/>
              </p:cNvGrpSpPr>
              <p:nvPr/>
            </p:nvGrpSpPr>
            <p:grpSpPr>
              <a:xfrm>
                <a:off x="4151124" y="3444492"/>
                <a:ext cx="612281" cy="379534"/>
                <a:chOff x="1599247" y="260880"/>
                <a:chExt cx="2221593" cy="1243537"/>
              </a:xfrm>
            </p:grpSpPr>
            <p:grpSp>
              <p:nvGrpSpPr>
                <p:cNvPr id="779" name="Group 328"/>
                <p:cNvGrpSpPr/>
                <p:nvPr/>
              </p:nvGrpSpPr>
              <p:grpSpPr>
                <a:xfrm>
                  <a:off x="1599247" y="515949"/>
                  <a:ext cx="2221593" cy="733395"/>
                  <a:chOff x="1599247" y="495078"/>
                  <a:chExt cx="2221593" cy="733395"/>
                </a:xfrm>
              </p:grpSpPr>
              <p:grpSp>
                <p:nvGrpSpPr>
                  <p:cNvPr id="780" name="Group 326"/>
                  <p:cNvGrpSpPr>
                    <a:grpSpLocks noChangeAspect="1"/>
                  </p:cNvGrpSpPr>
                  <p:nvPr/>
                </p:nvGrpSpPr>
                <p:grpSpPr>
                  <a:xfrm>
                    <a:off x="3470408" y="495078"/>
                    <a:ext cx="350432" cy="732644"/>
                    <a:chOff x="3470409" y="495079"/>
                    <a:chExt cx="315994" cy="660645"/>
                  </a:xfrm>
                </p:grpSpPr>
                <p:grpSp>
                  <p:nvGrpSpPr>
                    <p:cNvPr id="781" name="Group 157"/>
                    <p:cNvGrpSpPr/>
                    <p:nvPr/>
                  </p:nvGrpSpPr>
                  <p:grpSpPr>
                    <a:xfrm>
                      <a:off x="3470409" y="495079"/>
                      <a:ext cx="315994" cy="184901"/>
                      <a:chOff x="2400300" y="3637799"/>
                      <a:chExt cx="315994" cy="184901"/>
                    </a:xfrm>
                  </p:grpSpPr>
                  <p:sp>
                    <p:nvSpPr>
                      <p:cNvPr id="460" name="Rectangle 45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61" name="Block Arc 46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82" name="Group 158"/>
                    <p:cNvGrpSpPr/>
                    <p:nvPr/>
                  </p:nvGrpSpPr>
                  <p:grpSpPr>
                    <a:xfrm>
                      <a:off x="3470409" y="699793"/>
                      <a:ext cx="252127" cy="115702"/>
                      <a:chOff x="2400300" y="3840348"/>
                      <a:chExt cx="252127" cy="115702"/>
                    </a:xfrm>
                  </p:grpSpPr>
                  <p:sp>
                    <p:nvSpPr>
                      <p:cNvPr id="458" name="Rectangle 45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9" name="Oval 45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83" name="Group 159"/>
                    <p:cNvGrpSpPr/>
                    <p:nvPr/>
                  </p:nvGrpSpPr>
                  <p:grpSpPr>
                    <a:xfrm>
                      <a:off x="3470409" y="835308"/>
                      <a:ext cx="315994" cy="184901"/>
                      <a:chOff x="2400300" y="3637799"/>
                      <a:chExt cx="315994" cy="184901"/>
                    </a:xfrm>
                  </p:grpSpPr>
                  <p:sp>
                    <p:nvSpPr>
                      <p:cNvPr id="456" name="Rectangle 45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7" name="Block Arc 45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85" name="Group 162"/>
                    <p:cNvGrpSpPr/>
                    <p:nvPr/>
                  </p:nvGrpSpPr>
                  <p:grpSpPr>
                    <a:xfrm>
                      <a:off x="3470409" y="1040022"/>
                      <a:ext cx="252127" cy="115702"/>
                      <a:chOff x="2400300" y="3840348"/>
                      <a:chExt cx="252127" cy="115702"/>
                    </a:xfrm>
                  </p:grpSpPr>
                  <p:sp>
                    <p:nvSpPr>
                      <p:cNvPr id="454" name="Rectangle 45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5" name="Oval 45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86" name="Group 325"/>
                  <p:cNvGrpSpPr>
                    <a:grpSpLocks noChangeAspect="1"/>
                  </p:cNvGrpSpPr>
                  <p:nvPr/>
                </p:nvGrpSpPr>
                <p:grpSpPr>
                  <a:xfrm>
                    <a:off x="1599247" y="495829"/>
                    <a:ext cx="350432" cy="732644"/>
                    <a:chOff x="1599248" y="495830"/>
                    <a:chExt cx="315994" cy="660645"/>
                  </a:xfrm>
                </p:grpSpPr>
                <p:grpSp>
                  <p:nvGrpSpPr>
                    <p:cNvPr id="788" name="Group 157"/>
                    <p:cNvGrpSpPr/>
                    <p:nvPr/>
                  </p:nvGrpSpPr>
                  <p:grpSpPr>
                    <a:xfrm flipH="1">
                      <a:off x="1599248" y="495830"/>
                      <a:ext cx="315994" cy="184901"/>
                      <a:chOff x="2400300" y="3637799"/>
                      <a:chExt cx="315994" cy="184901"/>
                    </a:xfrm>
                  </p:grpSpPr>
                  <p:sp>
                    <p:nvSpPr>
                      <p:cNvPr id="448" name="Rectangle 44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9" name="Block Arc 44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89" name="Group 158"/>
                    <p:cNvGrpSpPr/>
                    <p:nvPr/>
                  </p:nvGrpSpPr>
                  <p:grpSpPr>
                    <a:xfrm flipH="1">
                      <a:off x="1663115" y="700544"/>
                      <a:ext cx="252127" cy="115702"/>
                      <a:chOff x="2400300" y="3840348"/>
                      <a:chExt cx="252127" cy="115702"/>
                    </a:xfrm>
                  </p:grpSpPr>
                  <p:sp>
                    <p:nvSpPr>
                      <p:cNvPr id="446" name="Rectangle 44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7" name="Oval 44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90" name="Group 159"/>
                    <p:cNvGrpSpPr/>
                    <p:nvPr/>
                  </p:nvGrpSpPr>
                  <p:grpSpPr>
                    <a:xfrm flipH="1">
                      <a:off x="1599248" y="836059"/>
                      <a:ext cx="315994" cy="184901"/>
                      <a:chOff x="2400300" y="3637799"/>
                      <a:chExt cx="315994" cy="184901"/>
                    </a:xfrm>
                  </p:grpSpPr>
                  <p:sp>
                    <p:nvSpPr>
                      <p:cNvPr id="444" name="Rectangle 44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5" name="Block Arc 44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91" name="Group 162"/>
                    <p:cNvGrpSpPr/>
                    <p:nvPr/>
                  </p:nvGrpSpPr>
                  <p:grpSpPr>
                    <a:xfrm flipH="1">
                      <a:off x="1663115" y="1040773"/>
                      <a:ext cx="252127" cy="115702"/>
                      <a:chOff x="2400300" y="3840348"/>
                      <a:chExt cx="252127" cy="115702"/>
                    </a:xfrm>
                  </p:grpSpPr>
                  <p:sp>
                    <p:nvSpPr>
                      <p:cNvPr id="442" name="Rectangle 44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3" name="Oval 44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34" name="Snip Same Side Corner Rectangle 433"/>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5" name="Rectangle 434"/>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792" name="Group 461"/>
            <p:cNvGrpSpPr/>
            <p:nvPr/>
          </p:nvGrpSpPr>
          <p:grpSpPr>
            <a:xfrm>
              <a:off x="8370195" y="3295523"/>
              <a:ext cx="612564" cy="589529"/>
              <a:chOff x="4151124" y="3293999"/>
              <a:chExt cx="612281" cy="589256"/>
            </a:xfrm>
          </p:grpSpPr>
          <p:sp>
            <p:nvSpPr>
              <p:cNvPr id="463"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793" name="Group 333"/>
              <p:cNvGrpSpPr>
                <a:grpSpLocks noChangeAspect="1"/>
              </p:cNvGrpSpPr>
              <p:nvPr/>
            </p:nvGrpSpPr>
            <p:grpSpPr>
              <a:xfrm>
                <a:off x="4151124" y="3444492"/>
                <a:ext cx="612281" cy="379534"/>
                <a:chOff x="1599247" y="260880"/>
                <a:chExt cx="2221593" cy="1243537"/>
              </a:xfrm>
            </p:grpSpPr>
            <p:grpSp>
              <p:nvGrpSpPr>
                <p:cNvPr id="794" name="Group 328"/>
                <p:cNvGrpSpPr/>
                <p:nvPr/>
              </p:nvGrpSpPr>
              <p:grpSpPr>
                <a:xfrm>
                  <a:off x="1599247" y="515949"/>
                  <a:ext cx="2221593" cy="733395"/>
                  <a:chOff x="1599247" y="495078"/>
                  <a:chExt cx="2221593" cy="733395"/>
                </a:xfrm>
              </p:grpSpPr>
              <p:grpSp>
                <p:nvGrpSpPr>
                  <p:cNvPr id="795" name="Group 326"/>
                  <p:cNvGrpSpPr>
                    <a:grpSpLocks noChangeAspect="1"/>
                  </p:cNvGrpSpPr>
                  <p:nvPr/>
                </p:nvGrpSpPr>
                <p:grpSpPr>
                  <a:xfrm>
                    <a:off x="3470408" y="495078"/>
                    <a:ext cx="350432" cy="732644"/>
                    <a:chOff x="3470409" y="495079"/>
                    <a:chExt cx="315994" cy="660645"/>
                  </a:xfrm>
                </p:grpSpPr>
                <p:grpSp>
                  <p:nvGrpSpPr>
                    <p:cNvPr id="796" name="Group 157"/>
                    <p:cNvGrpSpPr/>
                    <p:nvPr/>
                  </p:nvGrpSpPr>
                  <p:grpSpPr>
                    <a:xfrm>
                      <a:off x="3470409" y="495079"/>
                      <a:ext cx="315994" cy="184901"/>
                      <a:chOff x="2400300" y="3637799"/>
                      <a:chExt cx="315994" cy="184901"/>
                    </a:xfrm>
                  </p:grpSpPr>
                  <p:sp>
                    <p:nvSpPr>
                      <p:cNvPr id="492" name="Rectangle 49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93" name="Block Arc 49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97" name="Group 158"/>
                    <p:cNvGrpSpPr/>
                    <p:nvPr/>
                  </p:nvGrpSpPr>
                  <p:grpSpPr>
                    <a:xfrm>
                      <a:off x="3470409" y="699793"/>
                      <a:ext cx="252127" cy="115702"/>
                      <a:chOff x="2400300" y="3840348"/>
                      <a:chExt cx="252127" cy="115702"/>
                    </a:xfrm>
                  </p:grpSpPr>
                  <p:sp>
                    <p:nvSpPr>
                      <p:cNvPr id="490" name="Rectangle 48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91" name="Oval 49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98" name="Group 159"/>
                    <p:cNvGrpSpPr/>
                    <p:nvPr/>
                  </p:nvGrpSpPr>
                  <p:grpSpPr>
                    <a:xfrm>
                      <a:off x="3470409" y="835308"/>
                      <a:ext cx="315994" cy="184901"/>
                      <a:chOff x="2400300" y="3637799"/>
                      <a:chExt cx="315994" cy="184901"/>
                    </a:xfrm>
                  </p:grpSpPr>
                  <p:sp>
                    <p:nvSpPr>
                      <p:cNvPr id="488" name="Rectangle 48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89" name="Block Arc 48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99" name="Group 162"/>
                    <p:cNvGrpSpPr/>
                    <p:nvPr/>
                  </p:nvGrpSpPr>
                  <p:grpSpPr>
                    <a:xfrm>
                      <a:off x="3470409" y="1040022"/>
                      <a:ext cx="252127" cy="115702"/>
                      <a:chOff x="2400300" y="3840348"/>
                      <a:chExt cx="252127" cy="115702"/>
                    </a:xfrm>
                  </p:grpSpPr>
                  <p:sp>
                    <p:nvSpPr>
                      <p:cNvPr id="486" name="Rectangle 48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87" name="Oval 48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65" name="Group 325"/>
                  <p:cNvGrpSpPr>
                    <a:grpSpLocks noChangeAspect="1"/>
                  </p:cNvGrpSpPr>
                  <p:nvPr/>
                </p:nvGrpSpPr>
                <p:grpSpPr>
                  <a:xfrm>
                    <a:off x="1599247" y="495829"/>
                    <a:ext cx="350432" cy="732644"/>
                    <a:chOff x="1599248" y="495830"/>
                    <a:chExt cx="315994" cy="660645"/>
                  </a:xfrm>
                </p:grpSpPr>
                <p:grpSp>
                  <p:nvGrpSpPr>
                    <p:cNvPr id="66" name="Group 157"/>
                    <p:cNvGrpSpPr/>
                    <p:nvPr/>
                  </p:nvGrpSpPr>
                  <p:grpSpPr>
                    <a:xfrm flipH="1">
                      <a:off x="1599248" y="495830"/>
                      <a:ext cx="315994" cy="184901"/>
                      <a:chOff x="2400300" y="3637799"/>
                      <a:chExt cx="315994" cy="184901"/>
                    </a:xfrm>
                  </p:grpSpPr>
                  <p:sp>
                    <p:nvSpPr>
                      <p:cNvPr id="480" name="Rectangle 47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81" name="Block Arc 48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7" name="Group 158"/>
                    <p:cNvGrpSpPr/>
                    <p:nvPr/>
                  </p:nvGrpSpPr>
                  <p:grpSpPr>
                    <a:xfrm flipH="1">
                      <a:off x="1663115" y="700544"/>
                      <a:ext cx="252127" cy="115702"/>
                      <a:chOff x="2400300" y="3840348"/>
                      <a:chExt cx="252127" cy="115702"/>
                    </a:xfrm>
                  </p:grpSpPr>
                  <p:sp>
                    <p:nvSpPr>
                      <p:cNvPr id="478" name="Rectangle 47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79" name="Oval 47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8" name="Group 159"/>
                    <p:cNvGrpSpPr/>
                    <p:nvPr/>
                  </p:nvGrpSpPr>
                  <p:grpSpPr>
                    <a:xfrm flipH="1">
                      <a:off x="1599248" y="836059"/>
                      <a:ext cx="315994" cy="184901"/>
                      <a:chOff x="2400300" y="3637799"/>
                      <a:chExt cx="315994" cy="184901"/>
                    </a:xfrm>
                  </p:grpSpPr>
                  <p:sp>
                    <p:nvSpPr>
                      <p:cNvPr id="476" name="Rectangle 47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77" name="Block Arc 47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9" name="Group 162"/>
                    <p:cNvGrpSpPr/>
                    <p:nvPr/>
                  </p:nvGrpSpPr>
                  <p:grpSpPr>
                    <a:xfrm flipH="1">
                      <a:off x="1663115" y="1040773"/>
                      <a:ext cx="252127" cy="115702"/>
                      <a:chOff x="2400300" y="3840348"/>
                      <a:chExt cx="252127" cy="115702"/>
                    </a:xfrm>
                  </p:grpSpPr>
                  <p:sp>
                    <p:nvSpPr>
                      <p:cNvPr id="474" name="Rectangle 47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75" name="Oval 47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66" name="Snip Same Side Corner Rectangle 465"/>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67" name="Rectangle 466"/>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70" name="Group 493"/>
            <p:cNvGrpSpPr/>
            <p:nvPr/>
          </p:nvGrpSpPr>
          <p:grpSpPr>
            <a:xfrm>
              <a:off x="9043812" y="3295523"/>
              <a:ext cx="612564" cy="589529"/>
              <a:chOff x="4151124" y="3293999"/>
              <a:chExt cx="612281" cy="589256"/>
            </a:xfrm>
          </p:grpSpPr>
          <p:sp>
            <p:nvSpPr>
              <p:cNvPr id="495"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71" name="Group 333"/>
              <p:cNvGrpSpPr>
                <a:grpSpLocks noChangeAspect="1"/>
              </p:cNvGrpSpPr>
              <p:nvPr/>
            </p:nvGrpSpPr>
            <p:grpSpPr>
              <a:xfrm>
                <a:off x="4151124" y="3444492"/>
                <a:ext cx="612281" cy="379534"/>
                <a:chOff x="1599247" y="260880"/>
                <a:chExt cx="2221593" cy="1243537"/>
              </a:xfrm>
            </p:grpSpPr>
            <p:grpSp>
              <p:nvGrpSpPr>
                <p:cNvPr id="72" name="Group 328"/>
                <p:cNvGrpSpPr/>
                <p:nvPr/>
              </p:nvGrpSpPr>
              <p:grpSpPr>
                <a:xfrm>
                  <a:off x="1599247" y="515949"/>
                  <a:ext cx="2221593" cy="733395"/>
                  <a:chOff x="1599247" y="495078"/>
                  <a:chExt cx="2221593" cy="733395"/>
                </a:xfrm>
              </p:grpSpPr>
              <p:grpSp>
                <p:nvGrpSpPr>
                  <p:cNvPr id="73" name="Group 326"/>
                  <p:cNvGrpSpPr>
                    <a:grpSpLocks noChangeAspect="1"/>
                  </p:cNvGrpSpPr>
                  <p:nvPr/>
                </p:nvGrpSpPr>
                <p:grpSpPr>
                  <a:xfrm>
                    <a:off x="3470408" y="495078"/>
                    <a:ext cx="350432" cy="732644"/>
                    <a:chOff x="3470409" y="495079"/>
                    <a:chExt cx="315994" cy="660645"/>
                  </a:xfrm>
                </p:grpSpPr>
                <p:grpSp>
                  <p:nvGrpSpPr>
                    <p:cNvPr id="74" name="Group 157"/>
                    <p:cNvGrpSpPr/>
                    <p:nvPr/>
                  </p:nvGrpSpPr>
                  <p:grpSpPr>
                    <a:xfrm>
                      <a:off x="3470409" y="495079"/>
                      <a:ext cx="315994" cy="184901"/>
                      <a:chOff x="2400300" y="3637799"/>
                      <a:chExt cx="315994" cy="184901"/>
                    </a:xfrm>
                  </p:grpSpPr>
                  <p:sp>
                    <p:nvSpPr>
                      <p:cNvPr id="524" name="Rectangle 52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5" name="Block Arc 52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5" name="Group 158"/>
                    <p:cNvGrpSpPr/>
                    <p:nvPr/>
                  </p:nvGrpSpPr>
                  <p:grpSpPr>
                    <a:xfrm>
                      <a:off x="3470409" y="699793"/>
                      <a:ext cx="252127" cy="115702"/>
                      <a:chOff x="2400300" y="3840348"/>
                      <a:chExt cx="252127" cy="115702"/>
                    </a:xfrm>
                  </p:grpSpPr>
                  <p:sp>
                    <p:nvSpPr>
                      <p:cNvPr id="522" name="Rectangle 52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3" name="Oval 52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6" name="Group 159"/>
                    <p:cNvGrpSpPr/>
                    <p:nvPr/>
                  </p:nvGrpSpPr>
                  <p:grpSpPr>
                    <a:xfrm>
                      <a:off x="3470409" y="835308"/>
                      <a:ext cx="315994" cy="184901"/>
                      <a:chOff x="2400300" y="3637799"/>
                      <a:chExt cx="315994" cy="184901"/>
                    </a:xfrm>
                  </p:grpSpPr>
                  <p:sp>
                    <p:nvSpPr>
                      <p:cNvPr id="520" name="Rectangle 51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1" name="Block Arc 52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7" name="Group 162"/>
                    <p:cNvGrpSpPr/>
                    <p:nvPr/>
                  </p:nvGrpSpPr>
                  <p:grpSpPr>
                    <a:xfrm>
                      <a:off x="3470409" y="1040022"/>
                      <a:ext cx="252127" cy="115702"/>
                      <a:chOff x="2400300" y="3840348"/>
                      <a:chExt cx="252127" cy="115702"/>
                    </a:xfrm>
                  </p:grpSpPr>
                  <p:sp>
                    <p:nvSpPr>
                      <p:cNvPr id="518" name="Rectangle 51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9" name="Oval 51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8" name="Group 325"/>
                  <p:cNvGrpSpPr>
                    <a:grpSpLocks noChangeAspect="1"/>
                  </p:cNvGrpSpPr>
                  <p:nvPr/>
                </p:nvGrpSpPr>
                <p:grpSpPr>
                  <a:xfrm>
                    <a:off x="1599247" y="495829"/>
                    <a:ext cx="350432" cy="732644"/>
                    <a:chOff x="1599248" y="495830"/>
                    <a:chExt cx="315994" cy="660645"/>
                  </a:xfrm>
                </p:grpSpPr>
                <p:grpSp>
                  <p:nvGrpSpPr>
                    <p:cNvPr id="79" name="Group 157"/>
                    <p:cNvGrpSpPr/>
                    <p:nvPr/>
                  </p:nvGrpSpPr>
                  <p:grpSpPr>
                    <a:xfrm flipH="1">
                      <a:off x="1599248" y="495830"/>
                      <a:ext cx="315994" cy="184901"/>
                      <a:chOff x="2400300" y="3637799"/>
                      <a:chExt cx="315994" cy="184901"/>
                    </a:xfrm>
                  </p:grpSpPr>
                  <p:sp>
                    <p:nvSpPr>
                      <p:cNvPr id="512" name="Rectangle 51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3" name="Block Arc 51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0" name="Group 158"/>
                    <p:cNvGrpSpPr/>
                    <p:nvPr/>
                  </p:nvGrpSpPr>
                  <p:grpSpPr>
                    <a:xfrm flipH="1">
                      <a:off x="1663115" y="700544"/>
                      <a:ext cx="252127" cy="115702"/>
                      <a:chOff x="2400300" y="3840348"/>
                      <a:chExt cx="252127" cy="115702"/>
                    </a:xfrm>
                  </p:grpSpPr>
                  <p:sp>
                    <p:nvSpPr>
                      <p:cNvPr id="510" name="Rectangle 50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1" name="Oval 51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1" name="Group 159"/>
                    <p:cNvGrpSpPr/>
                    <p:nvPr/>
                  </p:nvGrpSpPr>
                  <p:grpSpPr>
                    <a:xfrm flipH="1">
                      <a:off x="1599248" y="836059"/>
                      <a:ext cx="315994" cy="184901"/>
                      <a:chOff x="2400300" y="3637799"/>
                      <a:chExt cx="315994" cy="184901"/>
                    </a:xfrm>
                  </p:grpSpPr>
                  <p:sp>
                    <p:nvSpPr>
                      <p:cNvPr id="508" name="Rectangle 50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9" name="Block Arc 50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2" name="Group 162"/>
                    <p:cNvGrpSpPr/>
                    <p:nvPr/>
                  </p:nvGrpSpPr>
                  <p:grpSpPr>
                    <a:xfrm flipH="1">
                      <a:off x="1663115" y="1040773"/>
                      <a:ext cx="252127" cy="115702"/>
                      <a:chOff x="2400300" y="3840348"/>
                      <a:chExt cx="252127" cy="115702"/>
                    </a:xfrm>
                  </p:grpSpPr>
                  <p:sp>
                    <p:nvSpPr>
                      <p:cNvPr id="506" name="Rectangle 50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7" name="Oval 50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98" name="Snip Same Side Corner Rectangle 49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99" name="Rectangle 498"/>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83" name="Group 525"/>
            <p:cNvGrpSpPr/>
            <p:nvPr/>
          </p:nvGrpSpPr>
          <p:grpSpPr>
            <a:xfrm>
              <a:off x="9717430" y="3295523"/>
              <a:ext cx="612564" cy="589529"/>
              <a:chOff x="4151124" y="3293999"/>
              <a:chExt cx="612281" cy="589256"/>
            </a:xfrm>
          </p:grpSpPr>
          <p:sp>
            <p:nvSpPr>
              <p:cNvPr id="527"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84" name="Group 333"/>
              <p:cNvGrpSpPr>
                <a:grpSpLocks noChangeAspect="1"/>
              </p:cNvGrpSpPr>
              <p:nvPr/>
            </p:nvGrpSpPr>
            <p:grpSpPr>
              <a:xfrm>
                <a:off x="4151124" y="3444492"/>
                <a:ext cx="612281" cy="379534"/>
                <a:chOff x="1599247" y="260880"/>
                <a:chExt cx="2221593" cy="1243537"/>
              </a:xfrm>
            </p:grpSpPr>
            <p:grpSp>
              <p:nvGrpSpPr>
                <p:cNvPr id="85" name="Group 328"/>
                <p:cNvGrpSpPr/>
                <p:nvPr/>
              </p:nvGrpSpPr>
              <p:grpSpPr>
                <a:xfrm>
                  <a:off x="1599247" y="515949"/>
                  <a:ext cx="2221593" cy="733395"/>
                  <a:chOff x="1599247" y="495078"/>
                  <a:chExt cx="2221593" cy="733395"/>
                </a:xfrm>
              </p:grpSpPr>
              <p:grpSp>
                <p:nvGrpSpPr>
                  <p:cNvPr id="86" name="Group 326"/>
                  <p:cNvGrpSpPr>
                    <a:grpSpLocks noChangeAspect="1"/>
                  </p:cNvGrpSpPr>
                  <p:nvPr/>
                </p:nvGrpSpPr>
                <p:grpSpPr>
                  <a:xfrm>
                    <a:off x="3470408" y="495078"/>
                    <a:ext cx="350432" cy="732644"/>
                    <a:chOff x="3470409" y="495079"/>
                    <a:chExt cx="315994" cy="660645"/>
                  </a:xfrm>
                </p:grpSpPr>
                <p:grpSp>
                  <p:nvGrpSpPr>
                    <p:cNvPr id="87" name="Group 157"/>
                    <p:cNvGrpSpPr/>
                    <p:nvPr/>
                  </p:nvGrpSpPr>
                  <p:grpSpPr>
                    <a:xfrm>
                      <a:off x="3470409" y="495079"/>
                      <a:ext cx="315994" cy="184901"/>
                      <a:chOff x="2400300" y="3637799"/>
                      <a:chExt cx="315994" cy="184901"/>
                    </a:xfrm>
                  </p:grpSpPr>
                  <p:sp>
                    <p:nvSpPr>
                      <p:cNvPr id="556" name="Rectangle 55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7" name="Block Arc 55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8" name="Group 158"/>
                    <p:cNvGrpSpPr/>
                    <p:nvPr/>
                  </p:nvGrpSpPr>
                  <p:grpSpPr>
                    <a:xfrm>
                      <a:off x="3470409" y="699793"/>
                      <a:ext cx="252127" cy="115702"/>
                      <a:chOff x="2400300" y="3840348"/>
                      <a:chExt cx="252127" cy="115702"/>
                    </a:xfrm>
                  </p:grpSpPr>
                  <p:sp>
                    <p:nvSpPr>
                      <p:cNvPr id="554" name="Rectangle 55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5" name="Oval 55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89" name="Group 159"/>
                    <p:cNvGrpSpPr/>
                    <p:nvPr/>
                  </p:nvGrpSpPr>
                  <p:grpSpPr>
                    <a:xfrm>
                      <a:off x="3470409" y="835308"/>
                      <a:ext cx="315994" cy="184901"/>
                      <a:chOff x="2400300" y="3637799"/>
                      <a:chExt cx="315994" cy="184901"/>
                    </a:xfrm>
                  </p:grpSpPr>
                  <p:sp>
                    <p:nvSpPr>
                      <p:cNvPr id="552" name="Rectangle 55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3" name="Block Arc 55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0" name="Group 162"/>
                    <p:cNvGrpSpPr/>
                    <p:nvPr/>
                  </p:nvGrpSpPr>
                  <p:grpSpPr>
                    <a:xfrm>
                      <a:off x="3470409" y="1040022"/>
                      <a:ext cx="252127" cy="115702"/>
                      <a:chOff x="2400300" y="3840348"/>
                      <a:chExt cx="252127" cy="115702"/>
                    </a:xfrm>
                  </p:grpSpPr>
                  <p:sp>
                    <p:nvSpPr>
                      <p:cNvPr id="550" name="Rectangle 54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1" name="Oval 55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91" name="Group 325"/>
                  <p:cNvGrpSpPr>
                    <a:grpSpLocks noChangeAspect="1"/>
                  </p:cNvGrpSpPr>
                  <p:nvPr/>
                </p:nvGrpSpPr>
                <p:grpSpPr>
                  <a:xfrm>
                    <a:off x="1599247" y="495829"/>
                    <a:ext cx="350432" cy="732644"/>
                    <a:chOff x="1599248" y="495830"/>
                    <a:chExt cx="315994" cy="660645"/>
                  </a:xfrm>
                </p:grpSpPr>
                <p:grpSp>
                  <p:nvGrpSpPr>
                    <p:cNvPr id="92" name="Group 157"/>
                    <p:cNvGrpSpPr/>
                    <p:nvPr/>
                  </p:nvGrpSpPr>
                  <p:grpSpPr>
                    <a:xfrm flipH="1">
                      <a:off x="1599248" y="495830"/>
                      <a:ext cx="315994" cy="184901"/>
                      <a:chOff x="2400300" y="3637799"/>
                      <a:chExt cx="315994" cy="184901"/>
                    </a:xfrm>
                  </p:grpSpPr>
                  <p:sp>
                    <p:nvSpPr>
                      <p:cNvPr id="544" name="Rectangle 54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5" name="Block Arc 54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3" name="Group 158"/>
                    <p:cNvGrpSpPr/>
                    <p:nvPr/>
                  </p:nvGrpSpPr>
                  <p:grpSpPr>
                    <a:xfrm flipH="1">
                      <a:off x="1663115" y="700544"/>
                      <a:ext cx="252127" cy="115702"/>
                      <a:chOff x="2400300" y="3840348"/>
                      <a:chExt cx="252127" cy="115702"/>
                    </a:xfrm>
                  </p:grpSpPr>
                  <p:sp>
                    <p:nvSpPr>
                      <p:cNvPr id="542" name="Rectangle 54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3" name="Oval 54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4" name="Group 159"/>
                    <p:cNvGrpSpPr/>
                    <p:nvPr/>
                  </p:nvGrpSpPr>
                  <p:grpSpPr>
                    <a:xfrm flipH="1">
                      <a:off x="1599248" y="836059"/>
                      <a:ext cx="315994" cy="184901"/>
                      <a:chOff x="2400300" y="3637799"/>
                      <a:chExt cx="315994" cy="184901"/>
                    </a:xfrm>
                  </p:grpSpPr>
                  <p:sp>
                    <p:nvSpPr>
                      <p:cNvPr id="540" name="Rectangle 53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1" name="Block Arc 54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5" name="Group 162"/>
                    <p:cNvGrpSpPr/>
                    <p:nvPr/>
                  </p:nvGrpSpPr>
                  <p:grpSpPr>
                    <a:xfrm flipH="1">
                      <a:off x="1663115" y="1040773"/>
                      <a:ext cx="252127" cy="115702"/>
                      <a:chOff x="2400300" y="3840348"/>
                      <a:chExt cx="252127" cy="115702"/>
                    </a:xfrm>
                  </p:grpSpPr>
                  <p:sp>
                    <p:nvSpPr>
                      <p:cNvPr id="538" name="Rectangle 53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39" name="Oval 53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530" name="Snip Same Side Corner Rectangle 529"/>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31" name="Rectangle 530"/>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cxnSp>
          <p:nvCxnSpPr>
            <p:cNvPr id="303" name="Curved Connector 302"/>
            <p:cNvCxnSpPr>
              <a:stCxn id="531" idx="2"/>
              <a:endCxn id="221" idx="0"/>
            </p:cNvCxnSpPr>
            <p:nvPr/>
          </p:nvCxnSpPr>
          <p:spPr>
            <a:xfrm rot="5400000">
              <a:off x="9221205" y="3621353"/>
              <a:ext cx="652415" cy="952602"/>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6" name="Curved Connector 305"/>
            <p:cNvCxnSpPr>
              <a:stCxn id="499" idx="2"/>
              <a:endCxn id="221" idx="0"/>
            </p:cNvCxnSpPr>
            <p:nvPr/>
          </p:nvCxnSpPr>
          <p:spPr>
            <a:xfrm rot="5400000">
              <a:off x="8884396" y="3958162"/>
              <a:ext cx="652415" cy="278984"/>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9" name="Curved Connector 308"/>
            <p:cNvCxnSpPr>
              <a:stCxn id="467" idx="2"/>
              <a:endCxn id="221" idx="0"/>
            </p:cNvCxnSpPr>
            <p:nvPr/>
          </p:nvCxnSpPr>
          <p:spPr>
            <a:xfrm rot="16200000" flipH="1">
              <a:off x="8547587" y="3900336"/>
              <a:ext cx="652415" cy="394634"/>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12" name="Curved Connector 311"/>
            <p:cNvCxnSpPr>
              <a:stCxn id="435" idx="2"/>
              <a:endCxn id="221" idx="0"/>
            </p:cNvCxnSpPr>
            <p:nvPr/>
          </p:nvCxnSpPr>
          <p:spPr>
            <a:xfrm rot="16200000" flipH="1">
              <a:off x="8210778" y="3563527"/>
              <a:ext cx="652415" cy="1068251"/>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15" name="Curved Connector 314"/>
            <p:cNvCxnSpPr>
              <a:stCxn id="371" idx="2"/>
              <a:endCxn id="221" idx="0"/>
            </p:cNvCxnSpPr>
            <p:nvPr/>
          </p:nvCxnSpPr>
          <p:spPr>
            <a:xfrm rot="16200000" flipH="1">
              <a:off x="7537160" y="2889909"/>
              <a:ext cx="652415" cy="241548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18" name="Curved Connector 317"/>
            <p:cNvCxnSpPr>
              <a:stCxn id="337" idx="2"/>
              <a:endCxn id="217" idx="0"/>
            </p:cNvCxnSpPr>
            <p:nvPr/>
          </p:nvCxnSpPr>
          <p:spPr>
            <a:xfrm rot="16200000" flipH="1">
              <a:off x="6360616" y="3392835"/>
              <a:ext cx="633417" cy="1390639"/>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21" name="Curved Connector 320"/>
            <p:cNvCxnSpPr>
              <a:stCxn id="371" idx="2"/>
              <a:endCxn id="217" idx="0"/>
            </p:cNvCxnSpPr>
            <p:nvPr/>
          </p:nvCxnSpPr>
          <p:spPr>
            <a:xfrm rot="16200000" flipH="1">
              <a:off x="6697425" y="3729644"/>
              <a:ext cx="633417" cy="717021"/>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25" name="Curved Connector 324"/>
            <p:cNvCxnSpPr>
              <a:stCxn id="403" idx="2"/>
              <a:endCxn id="217" idx="0"/>
            </p:cNvCxnSpPr>
            <p:nvPr/>
          </p:nvCxnSpPr>
          <p:spPr>
            <a:xfrm rot="16200000" flipH="1">
              <a:off x="7034234" y="4066453"/>
              <a:ext cx="633417" cy="43403"/>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28" name="Curved Connector 327"/>
            <p:cNvCxnSpPr>
              <a:stCxn id="435" idx="2"/>
              <a:endCxn id="217" idx="0"/>
            </p:cNvCxnSpPr>
            <p:nvPr/>
          </p:nvCxnSpPr>
          <p:spPr>
            <a:xfrm rot="5400000">
              <a:off x="7371044" y="3773048"/>
              <a:ext cx="633417" cy="630215"/>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192" name="Group 333"/>
            <p:cNvGrpSpPr>
              <a:grpSpLocks/>
            </p:cNvGrpSpPr>
            <p:nvPr/>
          </p:nvGrpSpPr>
          <p:grpSpPr>
            <a:xfrm>
              <a:off x="7861296" y="1669104"/>
              <a:ext cx="612564" cy="432200"/>
              <a:chOff x="1599247" y="260880"/>
              <a:chExt cx="2221593" cy="1243537"/>
            </a:xfrm>
            <a:noFill/>
          </p:grpSpPr>
          <p:grpSp>
            <p:nvGrpSpPr>
              <p:cNvPr id="193" name="Group 328"/>
              <p:cNvGrpSpPr/>
              <p:nvPr/>
            </p:nvGrpSpPr>
            <p:grpSpPr>
              <a:xfrm>
                <a:off x="1599247" y="515949"/>
                <a:ext cx="2221593" cy="733395"/>
                <a:chOff x="1599247" y="495078"/>
                <a:chExt cx="2221593" cy="733395"/>
              </a:xfrm>
              <a:grpFill/>
            </p:grpSpPr>
            <p:grpSp>
              <p:nvGrpSpPr>
                <p:cNvPr id="194" name="Group 326"/>
                <p:cNvGrpSpPr>
                  <a:grpSpLocks noChangeAspect="1"/>
                </p:cNvGrpSpPr>
                <p:nvPr/>
              </p:nvGrpSpPr>
              <p:grpSpPr>
                <a:xfrm>
                  <a:off x="3470408" y="495078"/>
                  <a:ext cx="350432" cy="732644"/>
                  <a:chOff x="3470409" y="495079"/>
                  <a:chExt cx="315994" cy="660645"/>
                </a:xfrm>
                <a:grpFill/>
              </p:grpSpPr>
              <p:grpSp>
                <p:nvGrpSpPr>
                  <p:cNvPr id="195" name="Group 157"/>
                  <p:cNvGrpSpPr/>
                  <p:nvPr/>
                </p:nvGrpSpPr>
                <p:grpSpPr>
                  <a:xfrm>
                    <a:off x="3470409" y="495079"/>
                    <a:ext cx="315994" cy="184901"/>
                    <a:chOff x="2400300" y="3637799"/>
                    <a:chExt cx="315994" cy="184901"/>
                  </a:xfrm>
                  <a:grpFill/>
                </p:grpSpPr>
                <p:sp>
                  <p:nvSpPr>
                    <p:cNvPr id="599" name="Rectangle 59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00" name="Block Arc 59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6" name="Group 158"/>
                  <p:cNvGrpSpPr/>
                  <p:nvPr/>
                </p:nvGrpSpPr>
                <p:grpSpPr>
                  <a:xfrm>
                    <a:off x="3470409" y="699793"/>
                    <a:ext cx="252127" cy="115702"/>
                    <a:chOff x="2400300" y="3840348"/>
                    <a:chExt cx="252127" cy="115702"/>
                  </a:xfrm>
                  <a:grpFill/>
                </p:grpSpPr>
                <p:sp>
                  <p:nvSpPr>
                    <p:cNvPr id="597" name="Rectangle 59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98" name="Oval 59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7" name="Group 159"/>
                  <p:cNvGrpSpPr/>
                  <p:nvPr/>
                </p:nvGrpSpPr>
                <p:grpSpPr>
                  <a:xfrm>
                    <a:off x="3470409" y="835308"/>
                    <a:ext cx="315994" cy="184901"/>
                    <a:chOff x="2400300" y="3637799"/>
                    <a:chExt cx="315994" cy="184901"/>
                  </a:xfrm>
                  <a:grpFill/>
                </p:grpSpPr>
                <p:sp>
                  <p:nvSpPr>
                    <p:cNvPr id="595" name="Rectangle 59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96" name="Block Arc 59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8" name="Group 162"/>
                  <p:cNvGrpSpPr/>
                  <p:nvPr/>
                </p:nvGrpSpPr>
                <p:grpSpPr>
                  <a:xfrm>
                    <a:off x="3470409" y="1040022"/>
                    <a:ext cx="252127" cy="115702"/>
                    <a:chOff x="2400300" y="3840348"/>
                    <a:chExt cx="252127" cy="115702"/>
                  </a:xfrm>
                  <a:grpFill/>
                </p:grpSpPr>
                <p:sp>
                  <p:nvSpPr>
                    <p:cNvPr id="593" name="Rectangle 59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94" name="Oval 59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99" name="Group 325"/>
                <p:cNvGrpSpPr>
                  <a:grpSpLocks noChangeAspect="1"/>
                </p:cNvGrpSpPr>
                <p:nvPr/>
              </p:nvGrpSpPr>
              <p:grpSpPr>
                <a:xfrm>
                  <a:off x="1599247" y="495829"/>
                  <a:ext cx="350432" cy="732644"/>
                  <a:chOff x="1599248" y="495830"/>
                  <a:chExt cx="315994" cy="660645"/>
                </a:xfrm>
                <a:grpFill/>
              </p:grpSpPr>
              <p:grpSp>
                <p:nvGrpSpPr>
                  <p:cNvPr id="200" name="Group 157"/>
                  <p:cNvGrpSpPr/>
                  <p:nvPr/>
                </p:nvGrpSpPr>
                <p:grpSpPr>
                  <a:xfrm flipH="1">
                    <a:off x="1599248" y="495830"/>
                    <a:ext cx="315994" cy="184901"/>
                    <a:chOff x="2400300" y="3637799"/>
                    <a:chExt cx="315994" cy="184901"/>
                  </a:xfrm>
                  <a:grpFill/>
                </p:grpSpPr>
                <p:sp>
                  <p:nvSpPr>
                    <p:cNvPr id="587" name="Rectangle 58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88" name="Block Arc 58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1" name="Group 158"/>
                  <p:cNvGrpSpPr/>
                  <p:nvPr/>
                </p:nvGrpSpPr>
                <p:grpSpPr>
                  <a:xfrm flipH="1">
                    <a:off x="1663115" y="700544"/>
                    <a:ext cx="252127" cy="115702"/>
                    <a:chOff x="2400300" y="3840348"/>
                    <a:chExt cx="252127" cy="115702"/>
                  </a:xfrm>
                  <a:grpFill/>
                </p:grpSpPr>
                <p:sp>
                  <p:nvSpPr>
                    <p:cNvPr id="585" name="Rectangle 58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86" name="Oval 58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2" name="Group 159"/>
                  <p:cNvGrpSpPr/>
                  <p:nvPr/>
                </p:nvGrpSpPr>
                <p:grpSpPr>
                  <a:xfrm flipH="1">
                    <a:off x="1599248" y="836059"/>
                    <a:ext cx="315994" cy="184901"/>
                    <a:chOff x="2400300" y="3637799"/>
                    <a:chExt cx="315994" cy="184901"/>
                  </a:xfrm>
                  <a:grpFill/>
                </p:grpSpPr>
                <p:sp>
                  <p:nvSpPr>
                    <p:cNvPr id="583" name="Rectangle 58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84" name="Block Arc 58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3" name="Group 162"/>
                  <p:cNvGrpSpPr/>
                  <p:nvPr/>
                </p:nvGrpSpPr>
                <p:grpSpPr>
                  <a:xfrm flipH="1">
                    <a:off x="1663115" y="1040773"/>
                    <a:ext cx="252127" cy="115702"/>
                    <a:chOff x="2400300" y="3840348"/>
                    <a:chExt cx="252127" cy="115702"/>
                  </a:xfrm>
                  <a:grpFill/>
                </p:grpSpPr>
                <p:sp>
                  <p:nvSpPr>
                    <p:cNvPr id="581" name="Rectangle 58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82" name="Oval 58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573" name="Snip Same Side Corner Rectangle 57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74" name="Rectangle 57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04" name="Group 333"/>
            <p:cNvGrpSpPr>
              <a:grpSpLocks/>
            </p:cNvGrpSpPr>
            <p:nvPr/>
          </p:nvGrpSpPr>
          <p:grpSpPr>
            <a:xfrm>
              <a:off x="7908671" y="2184165"/>
              <a:ext cx="612564" cy="432200"/>
              <a:chOff x="1599247" y="260880"/>
              <a:chExt cx="2221593" cy="1243537"/>
            </a:xfrm>
            <a:noFill/>
          </p:grpSpPr>
          <p:grpSp>
            <p:nvGrpSpPr>
              <p:cNvPr id="205" name="Group 328"/>
              <p:cNvGrpSpPr/>
              <p:nvPr/>
            </p:nvGrpSpPr>
            <p:grpSpPr>
              <a:xfrm>
                <a:off x="1599247" y="515949"/>
                <a:ext cx="2221593" cy="733395"/>
                <a:chOff x="1599247" y="495078"/>
                <a:chExt cx="2221593" cy="733395"/>
              </a:xfrm>
              <a:grpFill/>
            </p:grpSpPr>
            <p:grpSp>
              <p:nvGrpSpPr>
                <p:cNvPr id="206" name="Group 326"/>
                <p:cNvGrpSpPr>
                  <a:grpSpLocks noChangeAspect="1"/>
                </p:cNvGrpSpPr>
                <p:nvPr/>
              </p:nvGrpSpPr>
              <p:grpSpPr>
                <a:xfrm>
                  <a:off x="3470408" y="495078"/>
                  <a:ext cx="350432" cy="732644"/>
                  <a:chOff x="3470409" y="495079"/>
                  <a:chExt cx="315994" cy="660645"/>
                </a:xfrm>
                <a:grpFill/>
              </p:grpSpPr>
              <p:grpSp>
                <p:nvGrpSpPr>
                  <p:cNvPr id="207" name="Group 157"/>
                  <p:cNvGrpSpPr/>
                  <p:nvPr/>
                </p:nvGrpSpPr>
                <p:grpSpPr>
                  <a:xfrm>
                    <a:off x="3470409" y="495079"/>
                    <a:ext cx="315994" cy="184901"/>
                    <a:chOff x="2400300" y="3637799"/>
                    <a:chExt cx="315994" cy="184901"/>
                  </a:xfrm>
                  <a:grpFill/>
                </p:grpSpPr>
                <p:sp>
                  <p:nvSpPr>
                    <p:cNvPr id="629" name="Rectangle 62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30" name="Block Arc 62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8" name="Group 158"/>
                  <p:cNvGrpSpPr/>
                  <p:nvPr/>
                </p:nvGrpSpPr>
                <p:grpSpPr>
                  <a:xfrm>
                    <a:off x="3470409" y="699793"/>
                    <a:ext cx="252127" cy="115702"/>
                    <a:chOff x="2400300" y="3840348"/>
                    <a:chExt cx="252127" cy="115702"/>
                  </a:xfrm>
                  <a:grpFill/>
                </p:grpSpPr>
                <p:sp>
                  <p:nvSpPr>
                    <p:cNvPr id="627" name="Rectangle 62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28" name="Oval 62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9" name="Group 159"/>
                  <p:cNvGrpSpPr/>
                  <p:nvPr/>
                </p:nvGrpSpPr>
                <p:grpSpPr>
                  <a:xfrm>
                    <a:off x="3470409" y="835308"/>
                    <a:ext cx="315994" cy="184901"/>
                    <a:chOff x="2400300" y="3637799"/>
                    <a:chExt cx="315994" cy="184901"/>
                  </a:xfrm>
                  <a:grpFill/>
                </p:grpSpPr>
                <p:sp>
                  <p:nvSpPr>
                    <p:cNvPr id="625" name="Rectangle 62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26" name="Block Arc 62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0" name="Group 162"/>
                  <p:cNvGrpSpPr/>
                  <p:nvPr/>
                </p:nvGrpSpPr>
                <p:grpSpPr>
                  <a:xfrm>
                    <a:off x="3470409" y="1040022"/>
                    <a:ext cx="252127" cy="115702"/>
                    <a:chOff x="2400300" y="3840348"/>
                    <a:chExt cx="252127" cy="115702"/>
                  </a:xfrm>
                  <a:grpFill/>
                </p:grpSpPr>
                <p:sp>
                  <p:nvSpPr>
                    <p:cNvPr id="623" name="Rectangle 62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24" name="Oval 62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11" name="Group 325"/>
                <p:cNvGrpSpPr>
                  <a:grpSpLocks noChangeAspect="1"/>
                </p:cNvGrpSpPr>
                <p:nvPr/>
              </p:nvGrpSpPr>
              <p:grpSpPr>
                <a:xfrm>
                  <a:off x="1599247" y="495829"/>
                  <a:ext cx="350432" cy="732644"/>
                  <a:chOff x="1599248" y="495830"/>
                  <a:chExt cx="315994" cy="660645"/>
                </a:xfrm>
                <a:grpFill/>
              </p:grpSpPr>
              <p:grpSp>
                <p:nvGrpSpPr>
                  <p:cNvPr id="212" name="Group 157"/>
                  <p:cNvGrpSpPr/>
                  <p:nvPr/>
                </p:nvGrpSpPr>
                <p:grpSpPr>
                  <a:xfrm flipH="1">
                    <a:off x="1599248" y="495830"/>
                    <a:ext cx="315994" cy="184901"/>
                    <a:chOff x="2400300" y="3637799"/>
                    <a:chExt cx="315994" cy="184901"/>
                  </a:xfrm>
                  <a:grpFill/>
                </p:grpSpPr>
                <p:sp>
                  <p:nvSpPr>
                    <p:cNvPr id="617" name="Rectangle 61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18" name="Block Arc 61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6" name="Group 158"/>
                  <p:cNvGrpSpPr/>
                  <p:nvPr/>
                </p:nvGrpSpPr>
                <p:grpSpPr>
                  <a:xfrm flipH="1">
                    <a:off x="1663115" y="700544"/>
                    <a:ext cx="252127" cy="115702"/>
                    <a:chOff x="2400300" y="3840348"/>
                    <a:chExt cx="252127" cy="115702"/>
                  </a:xfrm>
                  <a:grpFill/>
                </p:grpSpPr>
                <p:sp>
                  <p:nvSpPr>
                    <p:cNvPr id="615" name="Rectangle 61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16" name="Oval 61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8" name="Group 159"/>
                  <p:cNvGrpSpPr/>
                  <p:nvPr/>
                </p:nvGrpSpPr>
                <p:grpSpPr>
                  <a:xfrm flipH="1">
                    <a:off x="1599248" y="836059"/>
                    <a:ext cx="315994" cy="184901"/>
                    <a:chOff x="2400300" y="3637799"/>
                    <a:chExt cx="315994" cy="184901"/>
                  </a:xfrm>
                  <a:grpFill/>
                </p:grpSpPr>
                <p:sp>
                  <p:nvSpPr>
                    <p:cNvPr id="613" name="Rectangle 61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14" name="Block Arc 61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9" name="Group 162"/>
                  <p:cNvGrpSpPr/>
                  <p:nvPr/>
                </p:nvGrpSpPr>
                <p:grpSpPr>
                  <a:xfrm flipH="1">
                    <a:off x="1663115" y="1040773"/>
                    <a:ext cx="252127" cy="115702"/>
                    <a:chOff x="2400300" y="3840348"/>
                    <a:chExt cx="252127" cy="115702"/>
                  </a:xfrm>
                  <a:grpFill/>
                </p:grpSpPr>
                <p:sp>
                  <p:nvSpPr>
                    <p:cNvPr id="611" name="Rectangle 61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12" name="Oval 61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603" name="Snip Same Side Corner Rectangle 60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04" name="Rectangle 60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0" name="Group 333"/>
            <p:cNvGrpSpPr>
              <a:grpSpLocks/>
            </p:cNvGrpSpPr>
            <p:nvPr/>
          </p:nvGrpSpPr>
          <p:grpSpPr>
            <a:xfrm>
              <a:off x="8689181" y="1453028"/>
              <a:ext cx="612564" cy="432200"/>
              <a:chOff x="1599247" y="260880"/>
              <a:chExt cx="2221593" cy="1243537"/>
            </a:xfrm>
            <a:noFill/>
          </p:grpSpPr>
          <p:grpSp>
            <p:nvGrpSpPr>
              <p:cNvPr id="222" name="Group 328"/>
              <p:cNvGrpSpPr/>
              <p:nvPr/>
            </p:nvGrpSpPr>
            <p:grpSpPr>
              <a:xfrm>
                <a:off x="1599247" y="515949"/>
                <a:ext cx="2221593" cy="733395"/>
                <a:chOff x="1599247" y="495078"/>
                <a:chExt cx="2221593" cy="733395"/>
              </a:xfrm>
              <a:grpFill/>
            </p:grpSpPr>
            <p:grpSp>
              <p:nvGrpSpPr>
                <p:cNvPr id="226" name="Group 326"/>
                <p:cNvGrpSpPr>
                  <a:grpSpLocks noChangeAspect="1"/>
                </p:cNvGrpSpPr>
                <p:nvPr/>
              </p:nvGrpSpPr>
              <p:grpSpPr>
                <a:xfrm>
                  <a:off x="3470408" y="495078"/>
                  <a:ext cx="350432" cy="732644"/>
                  <a:chOff x="3470409" y="495079"/>
                  <a:chExt cx="315994" cy="660645"/>
                </a:xfrm>
                <a:grpFill/>
              </p:grpSpPr>
              <p:grpSp>
                <p:nvGrpSpPr>
                  <p:cNvPr id="228" name="Group 157"/>
                  <p:cNvGrpSpPr/>
                  <p:nvPr/>
                </p:nvGrpSpPr>
                <p:grpSpPr>
                  <a:xfrm>
                    <a:off x="3470409" y="495079"/>
                    <a:ext cx="315994" cy="184901"/>
                    <a:chOff x="2400300" y="3637799"/>
                    <a:chExt cx="315994" cy="184901"/>
                  </a:xfrm>
                  <a:grpFill/>
                </p:grpSpPr>
                <p:sp>
                  <p:nvSpPr>
                    <p:cNvPr id="659" name="Rectangle 65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60" name="Block Arc 65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29" name="Group 158"/>
                  <p:cNvGrpSpPr/>
                  <p:nvPr/>
                </p:nvGrpSpPr>
                <p:grpSpPr>
                  <a:xfrm>
                    <a:off x="3470409" y="699793"/>
                    <a:ext cx="252127" cy="115702"/>
                    <a:chOff x="2400300" y="3840348"/>
                    <a:chExt cx="252127" cy="115702"/>
                  </a:xfrm>
                  <a:grpFill/>
                </p:grpSpPr>
                <p:sp>
                  <p:nvSpPr>
                    <p:cNvPr id="657" name="Rectangle 65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8" name="Oval 65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1" name="Group 159"/>
                  <p:cNvGrpSpPr/>
                  <p:nvPr/>
                </p:nvGrpSpPr>
                <p:grpSpPr>
                  <a:xfrm>
                    <a:off x="3470409" y="835308"/>
                    <a:ext cx="315994" cy="184901"/>
                    <a:chOff x="2400300" y="3637799"/>
                    <a:chExt cx="315994" cy="184901"/>
                  </a:xfrm>
                  <a:grpFill/>
                </p:grpSpPr>
                <p:sp>
                  <p:nvSpPr>
                    <p:cNvPr id="655" name="Rectangle 65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6" name="Block Arc 65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2" name="Group 162"/>
                  <p:cNvGrpSpPr/>
                  <p:nvPr/>
                </p:nvGrpSpPr>
                <p:grpSpPr>
                  <a:xfrm>
                    <a:off x="3470409" y="1040022"/>
                    <a:ext cx="252127" cy="115702"/>
                    <a:chOff x="2400300" y="3840348"/>
                    <a:chExt cx="252127" cy="115702"/>
                  </a:xfrm>
                  <a:grpFill/>
                </p:grpSpPr>
                <p:sp>
                  <p:nvSpPr>
                    <p:cNvPr id="653" name="Rectangle 65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4" name="Oval 65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33" name="Group 325"/>
                <p:cNvGrpSpPr>
                  <a:grpSpLocks noChangeAspect="1"/>
                </p:cNvGrpSpPr>
                <p:nvPr/>
              </p:nvGrpSpPr>
              <p:grpSpPr>
                <a:xfrm>
                  <a:off x="1599247" y="495829"/>
                  <a:ext cx="350432" cy="732644"/>
                  <a:chOff x="1599248" y="495830"/>
                  <a:chExt cx="315994" cy="660645"/>
                </a:xfrm>
                <a:grpFill/>
              </p:grpSpPr>
              <p:grpSp>
                <p:nvGrpSpPr>
                  <p:cNvPr id="234" name="Group 157"/>
                  <p:cNvGrpSpPr/>
                  <p:nvPr/>
                </p:nvGrpSpPr>
                <p:grpSpPr>
                  <a:xfrm flipH="1">
                    <a:off x="1599248" y="495830"/>
                    <a:ext cx="315994" cy="184901"/>
                    <a:chOff x="2400300" y="3637799"/>
                    <a:chExt cx="315994" cy="184901"/>
                  </a:xfrm>
                  <a:grpFill/>
                </p:grpSpPr>
                <p:sp>
                  <p:nvSpPr>
                    <p:cNvPr id="647" name="Rectangle 64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48" name="Block Arc 64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5" name="Group 158"/>
                  <p:cNvGrpSpPr/>
                  <p:nvPr/>
                </p:nvGrpSpPr>
                <p:grpSpPr>
                  <a:xfrm flipH="1">
                    <a:off x="1663115" y="700544"/>
                    <a:ext cx="252127" cy="115702"/>
                    <a:chOff x="2400300" y="3840348"/>
                    <a:chExt cx="252127" cy="115702"/>
                  </a:xfrm>
                  <a:grpFill/>
                </p:grpSpPr>
                <p:sp>
                  <p:nvSpPr>
                    <p:cNvPr id="645" name="Rectangle 64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46" name="Oval 64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6" name="Group 159"/>
                  <p:cNvGrpSpPr/>
                  <p:nvPr/>
                </p:nvGrpSpPr>
                <p:grpSpPr>
                  <a:xfrm flipH="1">
                    <a:off x="1599248" y="836059"/>
                    <a:ext cx="315994" cy="184901"/>
                    <a:chOff x="2400300" y="3637799"/>
                    <a:chExt cx="315994" cy="184901"/>
                  </a:xfrm>
                  <a:grpFill/>
                </p:grpSpPr>
                <p:sp>
                  <p:nvSpPr>
                    <p:cNvPr id="643" name="Rectangle 64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44" name="Block Arc 64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7" name="Group 162"/>
                  <p:cNvGrpSpPr/>
                  <p:nvPr/>
                </p:nvGrpSpPr>
                <p:grpSpPr>
                  <a:xfrm flipH="1">
                    <a:off x="1663115" y="1040773"/>
                    <a:ext cx="252127" cy="115702"/>
                    <a:chOff x="2400300" y="3840348"/>
                    <a:chExt cx="252127" cy="115702"/>
                  </a:xfrm>
                  <a:grpFill/>
                </p:grpSpPr>
                <p:sp>
                  <p:nvSpPr>
                    <p:cNvPr id="641" name="Rectangle 64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42" name="Oval 64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633" name="Snip Same Side Corner Rectangle 63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34" name="Rectangle 63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8" name="Group 333"/>
            <p:cNvGrpSpPr>
              <a:grpSpLocks/>
            </p:cNvGrpSpPr>
            <p:nvPr/>
          </p:nvGrpSpPr>
          <p:grpSpPr>
            <a:xfrm>
              <a:off x="9509255" y="1465446"/>
              <a:ext cx="612564" cy="432200"/>
              <a:chOff x="1599247" y="260880"/>
              <a:chExt cx="2221593" cy="1243537"/>
            </a:xfrm>
            <a:noFill/>
          </p:grpSpPr>
          <p:grpSp>
            <p:nvGrpSpPr>
              <p:cNvPr id="239" name="Group 328"/>
              <p:cNvGrpSpPr/>
              <p:nvPr/>
            </p:nvGrpSpPr>
            <p:grpSpPr>
              <a:xfrm>
                <a:off x="1599247" y="515949"/>
                <a:ext cx="2221593" cy="733395"/>
                <a:chOff x="1599247" y="495078"/>
                <a:chExt cx="2221593" cy="733395"/>
              </a:xfrm>
              <a:grpFill/>
            </p:grpSpPr>
            <p:grpSp>
              <p:nvGrpSpPr>
                <p:cNvPr id="246" name="Group 326"/>
                <p:cNvGrpSpPr>
                  <a:grpSpLocks noChangeAspect="1"/>
                </p:cNvGrpSpPr>
                <p:nvPr/>
              </p:nvGrpSpPr>
              <p:grpSpPr>
                <a:xfrm>
                  <a:off x="3470408" y="495078"/>
                  <a:ext cx="350432" cy="732644"/>
                  <a:chOff x="3470409" y="495079"/>
                  <a:chExt cx="315994" cy="660645"/>
                </a:xfrm>
                <a:grpFill/>
              </p:grpSpPr>
              <p:grpSp>
                <p:nvGrpSpPr>
                  <p:cNvPr id="247" name="Group 157"/>
                  <p:cNvGrpSpPr/>
                  <p:nvPr/>
                </p:nvGrpSpPr>
                <p:grpSpPr>
                  <a:xfrm>
                    <a:off x="3470409" y="495079"/>
                    <a:ext cx="315994" cy="184901"/>
                    <a:chOff x="2400300" y="3637799"/>
                    <a:chExt cx="315994" cy="184901"/>
                  </a:xfrm>
                  <a:grpFill/>
                </p:grpSpPr>
                <p:sp>
                  <p:nvSpPr>
                    <p:cNvPr id="689" name="Rectangle 68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90" name="Block Arc 68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8" name="Group 158"/>
                  <p:cNvGrpSpPr/>
                  <p:nvPr/>
                </p:nvGrpSpPr>
                <p:grpSpPr>
                  <a:xfrm>
                    <a:off x="3470409" y="699793"/>
                    <a:ext cx="252127" cy="115702"/>
                    <a:chOff x="2400300" y="3840348"/>
                    <a:chExt cx="252127" cy="115702"/>
                  </a:xfrm>
                  <a:grpFill/>
                </p:grpSpPr>
                <p:sp>
                  <p:nvSpPr>
                    <p:cNvPr id="687" name="Rectangle 68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88" name="Oval 68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9" name="Group 159"/>
                  <p:cNvGrpSpPr/>
                  <p:nvPr/>
                </p:nvGrpSpPr>
                <p:grpSpPr>
                  <a:xfrm>
                    <a:off x="3470409" y="835308"/>
                    <a:ext cx="315994" cy="184901"/>
                    <a:chOff x="2400300" y="3637799"/>
                    <a:chExt cx="315994" cy="184901"/>
                  </a:xfrm>
                  <a:grpFill/>
                </p:grpSpPr>
                <p:sp>
                  <p:nvSpPr>
                    <p:cNvPr id="685" name="Rectangle 68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86" name="Block Arc 68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0" name="Group 162"/>
                  <p:cNvGrpSpPr/>
                  <p:nvPr/>
                </p:nvGrpSpPr>
                <p:grpSpPr>
                  <a:xfrm>
                    <a:off x="3470409" y="1040022"/>
                    <a:ext cx="252127" cy="115702"/>
                    <a:chOff x="2400300" y="3840348"/>
                    <a:chExt cx="252127" cy="115702"/>
                  </a:xfrm>
                  <a:grpFill/>
                </p:grpSpPr>
                <p:sp>
                  <p:nvSpPr>
                    <p:cNvPr id="683" name="Rectangle 68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84" name="Oval 68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51" name="Group 325"/>
                <p:cNvGrpSpPr>
                  <a:grpSpLocks noChangeAspect="1"/>
                </p:cNvGrpSpPr>
                <p:nvPr/>
              </p:nvGrpSpPr>
              <p:grpSpPr>
                <a:xfrm>
                  <a:off x="1599247" y="495829"/>
                  <a:ext cx="350432" cy="732644"/>
                  <a:chOff x="1599248" y="495830"/>
                  <a:chExt cx="315994" cy="660645"/>
                </a:xfrm>
                <a:grpFill/>
              </p:grpSpPr>
              <p:grpSp>
                <p:nvGrpSpPr>
                  <p:cNvPr id="252" name="Group 157"/>
                  <p:cNvGrpSpPr/>
                  <p:nvPr/>
                </p:nvGrpSpPr>
                <p:grpSpPr>
                  <a:xfrm flipH="1">
                    <a:off x="1599248" y="495830"/>
                    <a:ext cx="315994" cy="184901"/>
                    <a:chOff x="2400300" y="3637799"/>
                    <a:chExt cx="315994" cy="184901"/>
                  </a:xfrm>
                  <a:grpFill/>
                </p:grpSpPr>
                <p:sp>
                  <p:nvSpPr>
                    <p:cNvPr id="677" name="Rectangle 67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78" name="Block Arc 67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3" name="Group 158"/>
                  <p:cNvGrpSpPr/>
                  <p:nvPr/>
                </p:nvGrpSpPr>
                <p:grpSpPr>
                  <a:xfrm flipH="1">
                    <a:off x="1663115" y="700544"/>
                    <a:ext cx="252127" cy="115702"/>
                    <a:chOff x="2400300" y="3840348"/>
                    <a:chExt cx="252127" cy="115702"/>
                  </a:xfrm>
                  <a:grpFill/>
                </p:grpSpPr>
                <p:sp>
                  <p:nvSpPr>
                    <p:cNvPr id="675" name="Rectangle 67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76" name="Oval 67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4" name="Group 159"/>
                  <p:cNvGrpSpPr/>
                  <p:nvPr/>
                </p:nvGrpSpPr>
                <p:grpSpPr>
                  <a:xfrm flipH="1">
                    <a:off x="1599248" y="836059"/>
                    <a:ext cx="315994" cy="184901"/>
                    <a:chOff x="2400300" y="3637799"/>
                    <a:chExt cx="315994" cy="184901"/>
                  </a:xfrm>
                  <a:grpFill/>
                </p:grpSpPr>
                <p:sp>
                  <p:nvSpPr>
                    <p:cNvPr id="673" name="Rectangle 67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74" name="Block Arc 67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5" name="Group 162"/>
                  <p:cNvGrpSpPr/>
                  <p:nvPr/>
                </p:nvGrpSpPr>
                <p:grpSpPr>
                  <a:xfrm flipH="1">
                    <a:off x="1663115" y="1040773"/>
                    <a:ext cx="252127" cy="115702"/>
                    <a:chOff x="2400300" y="3840348"/>
                    <a:chExt cx="252127" cy="115702"/>
                  </a:xfrm>
                  <a:grpFill/>
                </p:grpSpPr>
                <p:sp>
                  <p:nvSpPr>
                    <p:cNvPr id="671" name="Rectangle 67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72" name="Oval 67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663" name="Snip Same Side Corner Rectangle 66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64" name="Rectangle 66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56" name="Group 333"/>
            <p:cNvGrpSpPr>
              <a:grpSpLocks/>
            </p:cNvGrpSpPr>
            <p:nvPr/>
          </p:nvGrpSpPr>
          <p:grpSpPr>
            <a:xfrm>
              <a:off x="9349792" y="2068924"/>
              <a:ext cx="612564" cy="432200"/>
              <a:chOff x="1599247" y="260880"/>
              <a:chExt cx="2221593" cy="1243537"/>
            </a:xfrm>
            <a:noFill/>
          </p:grpSpPr>
          <p:grpSp>
            <p:nvGrpSpPr>
              <p:cNvPr id="257" name="Group 328"/>
              <p:cNvGrpSpPr/>
              <p:nvPr/>
            </p:nvGrpSpPr>
            <p:grpSpPr>
              <a:xfrm>
                <a:off x="1599247" y="515949"/>
                <a:ext cx="2221593" cy="733395"/>
                <a:chOff x="1599247" y="495078"/>
                <a:chExt cx="2221593" cy="733395"/>
              </a:xfrm>
              <a:grpFill/>
            </p:grpSpPr>
            <p:grpSp>
              <p:nvGrpSpPr>
                <p:cNvPr id="258" name="Group 326"/>
                <p:cNvGrpSpPr>
                  <a:grpSpLocks noChangeAspect="1"/>
                </p:cNvGrpSpPr>
                <p:nvPr/>
              </p:nvGrpSpPr>
              <p:grpSpPr>
                <a:xfrm>
                  <a:off x="3470408" y="495078"/>
                  <a:ext cx="350432" cy="732644"/>
                  <a:chOff x="3470409" y="495079"/>
                  <a:chExt cx="315994" cy="660645"/>
                </a:xfrm>
                <a:grpFill/>
              </p:grpSpPr>
              <p:grpSp>
                <p:nvGrpSpPr>
                  <p:cNvPr id="259" name="Group 157"/>
                  <p:cNvGrpSpPr/>
                  <p:nvPr/>
                </p:nvGrpSpPr>
                <p:grpSpPr>
                  <a:xfrm>
                    <a:off x="3470409" y="495079"/>
                    <a:ext cx="315994" cy="184901"/>
                    <a:chOff x="2400300" y="3637799"/>
                    <a:chExt cx="315994" cy="184901"/>
                  </a:xfrm>
                  <a:grpFill/>
                </p:grpSpPr>
                <p:sp>
                  <p:nvSpPr>
                    <p:cNvPr id="719" name="Rectangle 71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20" name="Block Arc 71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0" name="Group 158"/>
                  <p:cNvGrpSpPr/>
                  <p:nvPr/>
                </p:nvGrpSpPr>
                <p:grpSpPr>
                  <a:xfrm>
                    <a:off x="3470409" y="699793"/>
                    <a:ext cx="252127" cy="115702"/>
                    <a:chOff x="2400300" y="3840348"/>
                    <a:chExt cx="252127" cy="115702"/>
                  </a:xfrm>
                  <a:grpFill/>
                </p:grpSpPr>
                <p:sp>
                  <p:nvSpPr>
                    <p:cNvPr id="717" name="Rectangle 71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18" name="Oval 71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1" name="Group 159"/>
                  <p:cNvGrpSpPr/>
                  <p:nvPr/>
                </p:nvGrpSpPr>
                <p:grpSpPr>
                  <a:xfrm>
                    <a:off x="3470409" y="835308"/>
                    <a:ext cx="315994" cy="184901"/>
                    <a:chOff x="2400300" y="3637799"/>
                    <a:chExt cx="315994" cy="184901"/>
                  </a:xfrm>
                  <a:grpFill/>
                </p:grpSpPr>
                <p:sp>
                  <p:nvSpPr>
                    <p:cNvPr id="715" name="Rectangle 71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16" name="Block Arc 71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2" name="Group 162"/>
                  <p:cNvGrpSpPr/>
                  <p:nvPr/>
                </p:nvGrpSpPr>
                <p:grpSpPr>
                  <a:xfrm>
                    <a:off x="3470409" y="1040022"/>
                    <a:ext cx="252127" cy="115702"/>
                    <a:chOff x="2400300" y="3840348"/>
                    <a:chExt cx="252127" cy="115702"/>
                  </a:xfrm>
                  <a:grpFill/>
                </p:grpSpPr>
                <p:sp>
                  <p:nvSpPr>
                    <p:cNvPr id="713" name="Rectangle 71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14" name="Oval 71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64" name="Group 325"/>
                <p:cNvGrpSpPr>
                  <a:grpSpLocks noChangeAspect="1"/>
                </p:cNvGrpSpPr>
                <p:nvPr/>
              </p:nvGrpSpPr>
              <p:grpSpPr>
                <a:xfrm>
                  <a:off x="1599247" y="495829"/>
                  <a:ext cx="350432" cy="732644"/>
                  <a:chOff x="1599248" y="495830"/>
                  <a:chExt cx="315994" cy="660645"/>
                </a:xfrm>
                <a:grpFill/>
              </p:grpSpPr>
              <p:grpSp>
                <p:nvGrpSpPr>
                  <p:cNvPr id="267" name="Group 157"/>
                  <p:cNvGrpSpPr/>
                  <p:nvPr/>
                </p:nvGrpSpPr>
                <p:grpSpPr>
                  <a:xfrm flipH="1">
                    <a:off x="1599248" y="495830"/>
                    <a:ext cx="315994" cy="184901"/>
                    <a:chOff x="2400300" y="3637799"/>
                    <a:chExt cx="315994" cy="184901"/>
                  </a:xfrm>
                  <a:grpFill/>
                </p:grpSpPr>
                <p:sp>
                  <p:nvSpPr>
                    <p:cNvPr id="707" name="Rectangle 70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08" name="Block Arc 70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0" name="Group 158"/>
                  <p:cNvGrpSpPr/>
                  <p:nvPr/>
                </p:nvGrpSpPr>
                <p:grpSpPr>
                  <a:xfrm flipH="1">
                    <a:off x="1663115" y="700544"/>
                    <a:ext cx="252127" cy="115702"/>
                    <a:chOff x="2400300" y="3840348"/>
                    <a:chExt cx="252127" cy="115702"/>
                  </a:xfrm>
                  <a:grpFill/>
                </p:grpSpPr>
                <p:sp>
                  <p:nvSpPr>
                    <p:cNvPr id="705" name="Rectangle 70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06" name="Oval 70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4" name="Group 159"/>
                  <p:cNvGrpSpPr/>
                  <p:nvPr/>
                </p:nvGrpSpPr>
                <p:grpSpPr>
                  <a:xfrm flipH="1">
                    <a:off x="1599248" y="836059"/>
                    <a:ext cx="315994" cy="184901"/>
                    <a:chOff x="2400300" y="3637799"/>
                    <a:chExt cx="315994" cy="184901"/>
                  </a:xfrm>
                  <a:grpFill/>
                </p:grpSpPr>
                <p:sp>
                  <p:nvSpPr>
                    <p:cNvPr id="703" name="Rectangle 70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04" name="Block Arc 70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5" name="Group 162"/>
                  <p:cNvGrpSpPr/>
                  <p:nvPr/>
                </p:nvGrpSpPr>
                <p:grpSpPr>
                  <a:xfrm flipH="1">
                    <a:off x="1663115" y="1040773"/>
                    <a:ext cx="252127" cy="115702"/>
                    <a:chOff x="2400300" y="3840348"/>
                    <a:chExt cx="252127" cy="115702"/>
                  </a:xfrm>
                  <a:grpFill/>
                </p:grpSpPr>
                <p:sp>
                  <p:nvSpPr>
                    <p:cNvPr id="701" name="Rectangle 70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02" name="Oval 70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693" name="Snip Same Side Corner Rectangle 69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94" name="Rectangle 69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76" name="Group 333"/>
            <p:cNvGrpSpPr>
              <a:grpSpLocks/>
            </p:cNvGrpSpPr>
            <p:nvPr/>
          </p:nvGrpSpPr>
          <p:grpSpPr>
            <a:xfrm>
              <a:off x="8647792" y="2264345"/>
              <a:ext cx="612564" cy="432200"/>
              <a:chOff x="1599247" y="260880"/>
              <a:chExt cx="2221593" cy="1243537"/>
            </a:xfrm>
            <a:noFill/>
          </p:grpSpPr>
          <p:grpSp>
            <p:nvGrpSpPr>
              <p:cNvPr id="277" name="Group 328"/>
              <p:cNvGrpSpPr/>
              <p:nvPr/>
            </p:nvGrpSpPr>
            <p:grpSpPr>
              <a:xfrm>
                <a:off x="1599247" y="515949"/>
                <a:ext cx="2221593" cy="733395"/>
                <a:chOff x="1599247" y="495078"/>
                <a:chExt cx="2221593" cy="733395"/>
              </a:xfrm>
              <a:grpFill/>
            </p:grpSpPr>
            <p:grpSp>
              <p:nvGrpSpPr>
                <p:cNvPr id="278" name="Group 326"/>
                <p:cNvGrpSpPr>
                  <a:grpSpLocks noChangeAspect="1"/>
                </p:cNvGrpSpPr>
                <p:nvPr/>
              </p:nvGrpSpPr>
              <p:grpSpPr>
                <a:xfrm>
                  <a:off x="3470408" y="495078"/>
                  <a:ext cx="350432" cy="732644"/>
                  <a:chOff x="3470409" y="495079"/>
                  <a:chExt cx="315994" cy="660645"/>
                </a:xfrm>
                <a:grpFill/>
              </p:grpSpPr>
              <p:grpSp>
                <p:nvGrpSpPr>
                  <p:cNvPr id="279" name="Group 157"/>
                  <p:cNvGrpSpPr/>
                  <p:nvPr/>
                </p:nvGrpSpPr>
                <p:grpSpPr>
                  <a:xfrm>
                    <a:off x="3470409" y="495079"/>
                    <a:ext cx="315994" cy="184901"/>
                    <a:chOff x="2400300" y="3637799"/>
                    <a:chExt cx="315994" cy="184901"/>
                  </a:xfrm>
                  <a:grpFill/>
                </p:grpSpPr>
                <p:sp>
                  <p:nvSpPr>
                    <p:cNvPr id="749" name="Rectangle 74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50" name="Block Arc 74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0" name="Group 158"/>
                  <p:cNvGrpSpPr/>
                  <p:nvPr/>
                </p:nvGrpSpPr>
                <p:grpSpPr>
                  <a:xfrm>
                    <a:off x="3470409" y="699793"/>
                    <a:ext cx="252127" cy="115702"/>
                    <a:chOff x="2400300" y="3840348"/>
                    <a:chExt cx="252127" cy="115702"/>
                  </a:xfrm>
                  <a:grpFill/>
                </p:grpSpPr>
                <p:sp>
                  <p:nvSpPr>
                    <p:cNvPr id="747" name="Rectangle 74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48" name="Oval 74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1" name="Group 159"/>
                  <p:cNvGrpSpPr/>
                  <p:nvPr/>
                </p:nvGrpSpPr>
                <p:grpSpPr>
                  <a:xfrm>
                    <a:off x="3470409" y="835308"/>
                    <a:ext cx="315994" cy="184901"/>
                    <a:chOff x="2400300" y="3637799"/>
                    <a:chExt cx="315994" cy="184901"/>
                  </a:xfrm>
                  <a:grpFill/>
                </p:grpSpPr>
                <p:sp>
                  <p:nvSpPr>
                    <p:cNvPr id="745" name="Rectangle 74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46" name="Block Arc 74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2" name="Group 162"/>
                  <p:cNvGrpSpPr/>
                  <p:nvPr/>
                </p:nvGrpSpPr>
                <p:grpSpPr>
                  <a:xfrm>
                    <a:off x="3470409" y="1040022"/>
                    <a:ext cx="252127" cy="115702"/>
                    <a:chOff x="2400300" y="3840348"/>
                    <a:chExt cx="252127" cy="115702"/>
                  </a:xfrm>
                  <a:grpFill/>
                </p:grpSpPr>
                <p:sp>
                  <p:nvSpPr>
                    <p:cNvPr id="743" name="Rectangle 74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44" name="Oval 74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83" name="Group 325"/>
                <p:cNvGrpSpPr>
                  <a:grpSpLocks noChangeAspect="1"/>
                </p:cNvGrpSpPr>
                <p:nvPr/>
              </p:nvGrpSpPr>
              <p:grpSpPr>
                <a:xfrm>
                  <a:off x="1599247" y="495829"/>
                  <a:ext cx="350432" cy="732644"/>
                  <a:chOff x="1599248" y="495830"/>
                  <a:chExt cx="315994" cy="660645"/>
                </a:xfrm>
                <a:grpFill/>
              </p:grpSpPr>
              <p:grpSp>
                <p:nvGrpSpPr>
                  <p:cNvPr id="284" name="Group 157"/>
                  <p:cNvGrpSpPr/>
                  <p:nvPr/>
                </p:nvGrpSpPr>
                <p:grpSpPr>
                  <a:xfrm flipH="1">
                    <a:off x="1599248" y="495830"/>
                    <a:ext cx="315994" cy="184901"/>
                    <a:chOff x="2400300" y="3637799"/>
                    <a:chExt cx="315994" cy="184901"/>
                  </a:xfrm>
                  <a:grpFill/>
                </p:grpSpPr>
                <p:sp>
                  <p:nvSpPr>
                    <p:cNvPr id="737" name="Rectangle 73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38" name="Block Arc 73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4" name="Group 158"/>
                  <p:cNvGrpSpPr/>
                  <p:nvPr/>
                </p:nvGrpSpPr>
                <p:grpSpPr>
                  <a:xfrm flipH="1">
                    <a:off x="1663115" y="700544"/>
                    <a:ext cx="252127" cy="115702"/>
                    <a:chOff x="2400300" y="3840348"/>
                    <a:chExt cx="252127" cy="115702"/>
                  </a:xfrm>
                  <a:grpFill/>
                </p:grpSpPr>
                <p:sp>
                  <p:nvSpPr>
                    <p:cNvPr id="735" name="Rectangle 73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36" name="Oval 73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5" name="Group 159"/>
                  <p:cNvGrpSpPr/>
                  <p:nvPr/>
                </p:nvGrpSpPr>
                <p:grpSpPr>
                  <a:xfrm flipH="1">
                    <a:off x="1599248" y="836059"/>
                    <a:ext cx="315994" cy="184901"/>
                    <a:chOff x="2400300" y="3637799"/>
                    <a:chExt cx="315994" cy="184901"/>
                  </a:xfrm>
                  <a:grpFill/>
                </p:grpSpPr>
                <p:sp>
                  <p:nvSpPr>
                    <p:cNvPr id="733" name="Rectangle 73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34" name="Block Arc 73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6" name="Group 162"/>
                  <p:cNvGrpSpPr/>
                  <p:nvPr/>
                </p:nvGrpSpPr>
                <p:grpSpPr>
                  <a:xfrm flipH="1">
                    <a:off x="1663115" y="1040773"/>
                    <a:ext cx="252127" cy="115702"/>
                    <a:chOff x="2400300" y="3840348"/>
                    <a:chExt cx="252127" cy="115702"/>
                  </a:xfrm>
                  <a:grpFill/>
                </p:grpSpPr>
                <p:sp>
                  <p:nvSpPr>
                    <p:cNvPr id="731" name="Rectangle 73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32" name="Oval 73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723" name="Snip Same Side Corner Rectangle 722"/>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24" name="Rectangle 723"/>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700" b="1" i="0" u="none" strike="noStrike" kern="1200" cap="none" spc="0" normalizeH="0" baseline="0" noProof="0" dirty="0">
                  <a:ln>
                    <a:noFill/>
                  </a:ln>
                  <a:solidFill>
                    <a:srgbClr val="FFFFFF"/>
                  </a:solidFill>
                  <a:effectLst/>
                  <a:uLnTx/>
                  <a:uFillTx/>
                  <a:latin typeface="Arial Narrow"/>
                  <a:ea typeface="+mn-ea"/>
                  <a:cs typeface="Arial Narrow"/>
                </a:endParaRPr>
              </a:p>
            </p:txBody>
          </p:sp>
        </p:grpSp>
        <p:cxnSp>
          <p:nvCxnSpPr>
            <p:cNvPr id="754" name="Curved Connector 753"/>
            <p:cNvCxnSpPr>
              <a:stCxn id="686" idx="2"/>
              <a:endCxn id="714" idx="6"/>
            </p:cNvCxnSpPr>
            <p:nvPr/>
          </p:nvCxnSpPr>
          <p:spPr>
            <a:xfrm flipH="1">
              <a:off x="9942827" y="1720867"/>
              <a:ext cx="151662" cy="669047"/>
            </a:xfrm>
            <a:prstGeom prst="curvedConnector3">
              <a:avLst>
                <a:gd name="adj1" fmla="val -174294"/>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0" name="Curved Connector 759"/>
            <p:cNvCxnSpPr>
              <a:stCxn id="596" idx="2"/>
              <a:endCxn id="718" idx="6"/>
            </p:cNvCxnSpPr>
            <p:nvPr/>
          </p:nvCxnSpPr>
          <p:spPr>
            <a:xfrm>
              <a:off x="8446531" y="1924525"/>
              <a:ext cx="1496296" cy="334252"/>
            </a:xfrm>
            <a:prstGeom prst="curvedConnector3">
              <a:avLst>
                <a:gd name="adj1" fmla="val 115285"/>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3" name="Curved Connector 762"/>
            <p:cNvCxnSpPr>
              <a:stCxn id="646" idx="6"/>
              <a:endCxn id="600" idx="2"/>
            </p:cNvCxnSpPr>
            <p:nvPr/>
          </p:nvCxnSpPr>
          <p:spPr>
            <a:xfrm rot="10800000" flipV="1">
              <a:off x="8446530" y="1643141"/>
              <a:ext cx="262179" cy="150247"/>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6" name="Curved Connector 765"/>
            <p:cNvCxnSpPr>
              <a:stCxn id="614" idx="2"/>
              <a:endCxn id="585" idx="3"/>
            </p:cNvCxnSpPr>
            <p:nvPr/>
          </p:nvCxnSpPr>
          <p:spPr>
            <a:xfrm rot="10800000">
              <a:off x="7915389" y="1859571"/>
              <a:ext cx="20612" cy="580278"/>
            </a:xfrm>
            <a:prstGeom prst="curvedConnector3">
              <a:avLst>
                <a:gd name="adj1" fmla="val 1282482"/>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69" name="Curved Connector 768"/>
            <p:cNvCxnSpPr>
              <a:stCxn id="708" idx="2"/>
              <a:endCxn id="594" idx="6"/>
            </p:cNvCxnSpPr>
            <p:nvPr/>
          </p:nvCxnSpPr>
          <p:spPr>
            <a:xfrm rot="10800000">
              <a:off x="8454331" y="1990093"/>
              <a:ext cx="922791" cy="203376"/>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2" name="Curved Connector 771"/>
            <p:cNvCxnSpPr>
              <a:stCxn id="630" idx="2"/>
              <a:endCxn id="642" idx="6"/>
            </p:cNvCxnSpPr>
            <p:nvPr/>
          </p:nvCxnSpPr>
          <p:spPr>
            <a:xfrm flipV="1">
              <a:off x="8493906" y="1774279"/>
              <a:ext cx="214804" cy="534171"/>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5" name="Curved Connector 774"/>
            <p:cNvCxnSpPr>
              <a:stCxn id="660" idx="2"/>
              <a:endCxn id="672" idx="6"/>
            </p:cNvCxnSpPr>
            <p:nvPr/>
          </p:nvCxnSpPr>
          <p:spPr>
            <a:xfrm>
              <a:off x="9274415" y="1577313"/>
              <a:ext cx="254368" cy="209384"/>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78" name="Curved Connector 777"/>
            <p:cNvCxnSpPr>
              <a:stCxn id="654" idx="6"/>
              <a:endCxn id="704" idx="2"/>
            </p:cNvCxnSpPr>
            <p:nvPr/>
          </p:nvCxnSpPr>
          <p:spPr>
            <a:xfrm>
              <a:off x="9282216" y="1774017"/>
              <a:ext cx="94906" cy="550589"/>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4" name="Curved Connector 783"/>
            <p:cNvCxnSpPr>
              <a:stCxn id="702" idx="6"/>
              <a:endCxn id="746" idx="2"/>
            </p:cNvCxnSpPr>
            <p:nvPr/>
          </p:nvCxnSpPr>
          <p:spPr>
            <a:xfrm rot="10800000" flipV="1">
              <a:off x="9233028" y="2390175"/>
              <a:ext cx="136294" cy="129592"/>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87" name="Curved Connector 786"/>
            <p:cNvCxnSpPr>
              <a:stCxn id="738" idx="2"/>
              <a:endCxn id="624" idx="6"/>
            </p:cNvCxnSpPr>
            <p:nvPr/>
          </p:nvCxnSpPr>
          <p:spPr>
            <a:xfrm rot="10800000" flipV="1">
              <a:off x="8501706" y="2388891"/>
              <a:ext cx="173416" cy="116264"/>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505" name="Title 1"/>
            <p:cNvSpPr txBox="1">
              <a:spLocks/>
            </p:cNvSpPr>
            <p:nvPr/>
          </p:nvSpPr>
          <p:spPr>
            <a:xfrm>
              <a:off x="1775225" y="5608498"/>
              <a:ext cx="9148233" cy="89400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Calibri"/>
                  <a:ea typeface="+mn-ea"/>
                  <a:cs typeface="+mn-cs"/>
                </a:rPr>
                <a:t> </a:t>
              </a:r>
              <a:r>
                <a:rPr kumimoji="0" lang="en-US" sz="1600" b="0" i="0" u="none" strike="noStrike" kern="1200" cap="none" spc="0" normalizeH="0" baseline="0" noProof="0" dirty="0">
                  <a:ln>
                    <a:noFill/>
                  </a:ln>
                  <a:solidFill>
                    <a:srgbClr val="000000"/>
                  </a:solidFill>
                  <a:effectLst/>
                  <a:uLnTx/>
                  <a:uFillTx/>
                  <a:latin typeface="Calibri"/>
                  <a:ea typeface="+mn-ea"/>
                  <a:cs typeface="+mn-cs"/>
                </a:rPr>
                <a:t>The use of BIAN Service Domains to define a service Domains to define a service directory for the ESB</a:t>
              </a:r>
              <a:endParaRPr kumimoji="0" lang="en-GB" sz="3200" b="1" i="0" u="none" strike="noStrike" kern="0" cap="none" spc="0" normalizeH="0" baseline="0" noProof="0" dirty="0">
                <a:ln>
                  <a:noFill/>
                </a:ln>
                <a:solidFill>
                  <a:srgbClr val="5F6062"/>
                </a:solidFill>
                <a:effectLst/>
                <a:uLnTx/>
                <a:uFillTx/>
                <a:latin typeface="Calibri Light"/>
                <a:ea typeface="+mn-ea"/>
                <a:cs typeface="+mn-cs"/>
              </a:endParaRPr>
            </a:p>
          </p:txBody>
        </p:sp>
      </p:grpSp>
      <p:sp>
        <p:nvSpPr>
          <p:cNvPr id="297" name="Titel 296">
            <a:extLst>
              <a:ext uri="{FF2B5EF4-FFF2-40B4-BE49-F238E27FC236}">
                <a16:creationId xmlns:a16="http://schemas.microsoft.com/office/drawing/2014/main" id="{C9B836AE-E1B5-4BB3-94B6-FE79D6E0128D}"/>
              </a:ext>
            </a:extLst>
          </p:cNvPr>
          <p:cNvSpPr>
            <a:spLocks noGrp="1"/>
          </p:cNvSpPr>
          <p:nvPr>
            <p:ph type="title"/>
          </p:nvPr>
        </p:nvSpPr>
        <p:spPr>
          <a:xfrm>
            <a:off x="1679729" y="154078"/>
            <a:ext cx="8834130" cy="744903"/>
          </a:xfrm>
        </p:spPr>
        <p:txBody>
          <a:bodyPr>
            <a:normAutofit/>
          </a:bodyPr>
          <a:lstStyle/>
          <a:p>
            <a:r>
              <a:rPr lang="en-US" sz="2000" b="1" cap="all" dirty="0"/>
              <a:t>Organization of host services</a:t>
            </a:r>
            <a:endParaRPr lang="en-GB" sz="2000" b="1" cap="all" dirty="0"/>
          </a:p>
        </p:txBody>
      </p:sp>
      <p:pic>
        <p:nvPicPr>
          <p:cNvPr id="515" name="Picture 7">
            <a:extLst>
              <a:ext uri="{FF2B5EF4-FFF2-40B4-BE49-F238E27FC236}">
                <a16:creationId xmlns:a16="http://schemas.microsoft.com/office/drawing/2014/main" id="{4EF1AC5C-FD4F-429D-ADB6-A75D9F1D65E1}"/>
              </a:ext>
            </a:extLst>
          </p:cNvPr>
          <p:cNvPicPr>
            <a:picLocks noChangeAspect="1"/>
          </p:cNvPicPr>
          <p:nvPr/>
        </p:nvPicPr>
        <p:blipFill>
          <a:blip r:embed="rId4"/>
          <a:stretch>
            <a:fillRect/>
          </a:stretch>
        </p:blipFill>
        <p:spPr>
          <a:xfrm>
            <a:off x="609680" y="6558947"/>
            <a:ext cx="242309" cy="224435"/>
          </a:xfrm>
          <a:prstGeom prst="rect">
            <a:avLst/>
          </a:prstGeom>
        </p:spPr>
      </p:pic>
      <p:sp>
        <p:nvSpPr>
          <p:cNvPr id="516" name="Text Placeholder 15">
            <a:extLst>
              <a:ext uri="{FF2B5EF4-FFF2-40B4-BE49-F238E27FC236}">
                <a16:creationId xmlns:a16="http://schemas.microsoft.com/office/drawing/2014/main" id="{68F83887-7BE6-45A8-9C29-4E6C190948E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38</a:t>
            </a:r>
            <a:endParaRPr lang="en-GB" dirty="0"/>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 name="Titel 2">
            <a:extLst>
              <a:ext uri="{FF2B5EF4-FFF2-40B4-BE49-F238E27FC236}">
                <a16:creationId xmlns:a16="http://schemas.microsoft.com/office/drawing/2014/main" id="{BBD7FDF8-3AF1-4A96-AECC-7A5C21971BE3}"/>
              </a:ext>
            </a:extLst>
          </p:cNvPr>
          <p:cNvSpPr txBox="1">
            <a:spLocks/>
          </p:cNvSpPr>
          <p:nvPr/>
        </p:nvSpPr>
        <p:spPr>
          <a:xfrm>
            <a:off x="1679729" y="265767"/>
            <a:ext cx="8834130" cy="744903"/>
          </a:xfrm>
          <a:prstGeom prst="rect">
            <a:avLst/>
          </a:prstGeom>
        </p:spPr>
        <p:txBody>
          <a:bodyPr/>
          <a:lstStyle>
            <a:lvl1pPr algn="ctr" defTabSz="677284" rtl="0" eaLnBrk="1" latinLnBrk="0" hangingPunct="1">
              <a:spcBef>
                <a:spcPct val="0"/>
              </a:spcBef>
              <a:buNone/>
              <a:defRPr sz="2245" kern="1200">
                <a:solidFill>
                  <a:schemeClr val="tx1"/>
                </a:solidFill>
                <a:latin typeface="+mj-lt"/>
                <a:ea typeface="+mj-ea"/>
                <a:cs typeface="+mj-cs"/>
              </a:defRPr>
            </a:lvl1pPr>
          </a:lstStyle>
          <a:p>
            <a:pPr marL="0" marR="0" lvl="0" indent="0" algn="ctr" defTabSz="677284" rtl="0" eaLnBrk="1" fontAlgn="auto" latinLnBrk="0" hangingPunct="1">
              <a:lnSpc>
                <a:spcPct val="100000"/>
              </a:lnSpc>
              <a:spcBef>
                <a:spcPct val="0"/>
              </a:spcBef>
              <a:spcAft>
                <a:spcPts val="0"/>
              </a:spcAft>
              <a:buClrTx/>
              <a:buSzTx/>
              <a:buFontTx/>
              <a:buNone/>
              <a:tabLst/>
              <a:defRPr/>
            </a:pPr>
            <a:endParaRPr kumimoji="0" lang="nl-NL" sz="2245" b="0" i="0" u="none" strike="noStrike" kern="1200" cap="none" spc="0" normalizeH="0" baseline="0" noProof="0" dirty="0">
              <a:ln>
                <a:noFill/>
              </a:ln>
              <a:solidFill>
                <a:srgbClr val="000000"/>
              </a:solidFill>
              <a:effectLst/>
              <a:uLnTx/>
              <a:uFillTx/>
              <a:latin typeface="Calibri Light"/>
              <a:ea typeface="+mj-ea"/>
              <a:cs typeface="+mj-cs"/>
            </a:endParaRPr>
          </a:p>
        </p:txBody>
      </p:sp>
      <p:grpSp>
        <p:nvGrpSpPr>
          <p:cNvPr id="4" name="Groep 3">
            <a:extLst>
              <a:ext uri="{FF2B5EF4-FFF2-40B4-BE49-F238E27FC236}">
                <a16:creationId xmlns:a16="http://schemas.microsoft.com/office/drawing/2014/main" id="{6C06DE31-32A4-466F-B801-39097EEB2570}"/>
              </a:ext>
            </a:extLst>
          </p:cNvPr>
          <p:cNvGrpSpPr/>
          <p:nvPr/>
        </p:nvGrpSpPr>
        <p:grpSpPr>
          <a:xfrm>
            <a:off x="696194" y="832363"/>
            <a:ext cx="11305256" cy="5755537"/>
            <a:chOff x="2576192" y="1761050"/>
            <a:chExt cx="7623030" cy="4391958"/>
          </a:xfrm>
        </p:grpSpPr>
        <p:grpSp>
          <p:nvGrpSpPr>
            <p:cNvPr id="565" name="Group 564"/>
            <p:cNvGrpSpPr/>
            <p:nvPr/>
          </p:nvGrpSpPr>
          <p:grpSpPr>
            <a:xfrm>
              <a:off x="2576192" y="1761050"/>
              <a:ext cx="7623030" cy="3869283"/>
              <a:chOff x="1053027" y="1760236"/>
              <a:chExt cx="7619502" cy="3867492"/>
            </a:xfrm>
          </p:grpSpPr>
          <p:sp>
            <p:nvSpPr>
              <p:cNvPr id="65" name="Rounded Rectangle 64"/>
              <p:cNvSpPr/>
              <p:nvPr/>
            </p:nvSpPr>
            <p:spPr>
              <a:xfrm>
                <a:off x="2103991" y="3497633"/>
                <a:ext cx="5026976" cy="694876"/>
              </a:xfrm>
              <a:prstGeom prst="roundRect">
                <a:avLst>
                  <a:gd name="adj" fmla="val 7149"/>
                </a:avLst>
              </a:prstGeom>
              <a:solidFill>
                <a:schemeClr val="bg1">
                  <a:lumMod val="9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lumMod val="50000"/>
                        <a:lumOff val="50000"/>
                      </a:srgbClr>
                    </a:solidFill>
                    <a:effectLst/>
                    <a:uLnTx/>
                    <a:uFillTx/>
                    <a:latin typeface="Calibri"/>
                    <a:ea typeface="+mn-ea"/>
                    <a:cs typeface="+mn-cs"/>
                  </a:rPr>
                  <a:t>E</a:t>
                </a:r>
              </a:p>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lumMod val="50000"/>
                        <a:lumOff val="50000"/>
                      </a:srgbClr>
                    </a:solidFill>
                    <a:effectLst/>
                    <a:uLnTx/>
                    <a:uFillTx/>
                    <a:latin typeface="Calibri"/>
                    <a:ea typeface="+mn-ea"/>
                    <a:cs typeface="+mn-cs"/>
                  </a:rPr>
                  <a:t>S</a:t>
                </a:r>
              </a:p>
              <a:p>
                <a:pPr marL="0" marR="0" lvl="0" indent="0" algn="l" defTabSz="677268" rtl="0" eaLnBrk="1" fontAlgn="auto" latinLnBrk="0" hangingPunct="1">
                  <a:lnSpc>
                    <a:spcPts val="1521"/>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000000">
                        <a:lumMod val="50000"/>
                        <a:lumOff val="50000"/>
                      </a:srgbClr>
                    </a:solidFill>
                    <a:effectLst/>
                    <a:uLnTx/>
                    <a:uFillTx/>
                    <a:latin typeface="Calibri"/>
                    <a:ea typeface="+mn-ea"/>
                    <a:cs typeface="+mn-cs"/>
                  </a:rPr>
                  <a:t>B</a:t>
                </a:r>
              </a:p>
            </p:txBody>
          </p:sp>
          <p:grpSp>
            <p:nvGrpSpPr>
              <p:cNvPr id="67" name="Group 218"/>
              <p:cNvGrpSpPr/>
              <p:nvPr/>
            </p:nvGrpSpPr>
            <p:grpSpPr>
              <a:xfrm>
                <a:off x="2279927" y="4659379"/>
                <a:ext cx="1419230" cy="949360"/>
                <a:chOff x="4525557" y="3960688"/>
                <a:chExt cx="1419230" cy="949360"/>
              </a:xfrm>
              <a:solidFill>
                <a:schemeClr val="bg1">
                  <a:lumMod val="65000"/>
                </a:schemeClr>
              </a:solidFill>
            </p:grpSpPr>
            <p:sp>
              <p:nvSpPr>
                <p:cNvPr id="68" name="Cube 67"/>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69" name="Group 215"/>
                <p:cNvGrpSpPr/>
                <p:nvPr/>
              </p:nvGrpSpPr>
              <p:grpSpPr>
                <a:xfrm>
                  <a:off x="4751963" y="4385917"/>
                  <a:ext cx="1192824" cy="524138"/>
                  <a:chOff x="4804875" y="4385910"/>
                  <a:chExt cx="1192824" cy="740138"/>
                </a:xfrm>
                <a:grpFill/>
              </p:grpSpPr>
              <p:sp>
                <p:nvSpPr>
                  <p:cNvPr id="70" name="Can 69"/>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1" name="Can 70"/>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4" name="Can 73"/>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75" name="Group 219"/>
              <p:cNvGrpSpPr/>
              <p:nvPr/>
            </p:nvGrpSpPr>
            <p:grpSpPr>
              <a:xfrm>
                <a:off x="3977607" y="4678368"/>
                <a:ext cx="1419230" cy="949360"/>
                <a:chOff x="4525557" y="3960688"/>
                <a:chExt cx="1419230" cy="949360"/>
              </a:xfrm>
              <a:solidFill>
                <a:schemeClr val="bg1">
                  <a:lumMod val="65000"/>
                </a:schemeClr>
              </a:solidFill>
            </p:grpSpPr>
            <p:sp>
              <p:nvSpPr>
                <p:cNvPr id="76" name="Cube 75"/>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7" name="Group 215"/>
                <p:cNvGrpSpPr/>
                <p:nvPr/>
              </p:nvGrpSpPr>
              <p:grpSpPr>
                <a:xfrm>
                  <a:off x="4751963" y="4385917"/>
                  <a:ext cx="1192824" cy="524138"/>
                  <a:chOff x="4804875" y="4385910"/>
                  <a:chExt cx="1192824" cy="740138"/>
                </a:xfrm>
                <a:grpFill/>
              </p:grpSpPr>
              <p:sp>
                <p:nvSpPr>
                  <p:cNvPr id="78" name="Can 77"/>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9" name="Can 78"/>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80" name="Can 79"/>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81" name="Rectangle 11"/>
              <p:cNvSpPr>
                <a:spLocks noChangeAspect="1" noChangeArrowheads="1"/>
              </p:cNvSpPr>
              <p:nvPr/>
            </p:nvSpPr>
            <p:spPr bwMode="gray">
              <a:xfrm>
                <a:off x="1488189" y="1848282"/>
                <a:ext cx="2511775" cy="560181"/>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Calibri"/>
                    <a:ea typeface="+mn-ea"/>
                    <a:cs typeface="+mn-cs"/>
                  </a:rPr>
                  <a:t>Logical business applications can be assembled from a combination of host and cloud-based services</a:t>
                </a:r>
              </a:p>
            </p:txBody>
          </p:sp>
          <p:sp>
            <p:nvSpPr>
              <p:cNvPr id="83" name="Rectangle 11"/>
              <p:cNvSpPr>
                <a:spLocks noChangeAspect="1" noChangeArrowheads="1"/>
              </p:cNvSpPr>
              <p:nvPr/>
            </p:nvSpPr>
            <p:spPr bwMode="gray">
              <a:xfrm>
                <a:off x="1053027" y="4009776"/>
                <a:ext cx="1116383" cy="526241"/>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Calibri"/>
                    <a:ea typeface="+mn-ea"/>
                    <a:cs typeface="+mn-cs"/>
                  </a:rPr>
                  <a:t>Host systems are wrapped for the ESB</a:t>
                </a:r>
              </a:p>
            </p:txBody>
          </p:sp>
          <p:sp>
            <p:nvSpPr>
              <p:cNvPr id="84" name="Up Arrow 83"/>
              <p:cNvSpPr/>
              <p:nvPr/>
            </p:nvSpPr>
            <p:spPr>
              <a:xfrm>
                <a:off x="2998114" y="4497961"/>
                <a:ext cx="900607" cy="280429"/>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85" name="Group 364"/>
              <p:cNvGrpSpPr/>
              <p:nvPr/>
            </p:nvGrpSpPr>
            <p:grpSpPr>
              <a:xfrm>
                <a:off x="2419188" y="3550553"/>
                <a:ext cx="612281" cy="589256"/>
                <a:chOff x="4151124" y="3293999"/>
                <a:chExt cx="612281" cy="589256"/>
              </a:xfrm>
            </p:grpSpPr>
            <p:sp>
              <p:nvSpPr>
                <p:cNvPr id="86"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87" name="Group 333"/>
                <p:cNvGrpSpPr>
                  <a:grpSpLocks noChangeAspect="1"/>
                </p:cNvGrpSpPr>
                <p:nvPr/>
              </p:nvGrpSpPr>
              <p:grpSpPr>
                <a:xfrm>
                  <a:off x="4151124" y="3444492"/>
                  <a:ext cx="612281" cy="379534"/>
                  <a:chOff x="1599247" y="260880"/>
                  <a:chExt cx="2221593" cy="1243537"/>
                </a:xfrm>
              </p:grpSpPr>
              <p:grpSp>
                <p:nvGrpSpPr>
                  <p:cNvPr id="88" name="Group 328"/>
                  <p:cNvGrpSpPr/>
                  <p:nvPr/>
                </p:nvGrpSpPr>
                <p:grpSpPr>
                  <a:xfrm>
                    <a:off x="1599247" y="515949"/>
                    <a:ext cx="2221593" cy="733395"/>
                    <a:chOff x="1599247" y="495078"/>
                    <a:chExt cx="2221593" cy="733395"/>
                  </a:xfrm>
                </p:grpSpPr>
                <p:grpSp>
                  <p:nvGrpSpPr>
                    <p:cNvPr id="91" name="Group 326"/>
                    <p:cNvGrpSpPr>
                      <a:grpSpLocks noChangeAspect="1"/>
                    </p:cNvGrpSpPr>
                    <p:nvPr/>
                  </p:nvGrpSpPr>
                  <p:grpSpPr>
                    <a:xfrm>
                      <a:off x="3470408" y="495078"/>
                      <a:ext cx="350432" cy="732644"/>
                      <a:chOff x="3470409" y="495079"/>
                      <a:chExt cx="315994" cy="660645"/>
                    </a:xfrm>
                  </p:grpSpPr>
                  <p:grpSp>
                    <p:nvGrpSpPr>
                      <p:cNvPr id="105" name="Group 157"/>
                      <p:cNvGrpSpPr/>
                      <p:nvPr/>
                    </p:nvGrpSpPr>
                    <p:grpSpPr>
                      <a:xfrm>
                        <a:off x="3470409" y="495079"/>
                        <a:ext cx="315994" cy="184901"/>
                        <a:chOff x="2400300" y="3637799"/>
                        <a:chExt cx="315994" cy="184901"/>
                      </a:xfrm>
                    </p:grpSpPr>
                    <p:sp>
                      <p:nvSpPr>
                        <p:cNvPr id="115" name="Rectangle 11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6" name="Block Arc 11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6" name="Group 158"/>
                      <p:cNvGrpSpPr/>
                      <p:nvPr/>
                    </p:nvGrpSpPr>
                    <p:grpSpPr>
                      <a:xfrm>
                        <a:off x="3470409" y="699793"/>
                        <a:ext cx="252127" cy="115702"/>
                        <a:chOff x="2400300" y="3840348"/>
                        <a:chExt cx="252127" cy="115702"/>
                      </a:xfrm>
                    </p:grpSpPr>
                    <p:sp>
                      <p:nvSpPr>
                        <p:cNvPr id="113" name="Rectangle 11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4" name="Oval 11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7" name="Group 159"/>
                      <p:cNvGrpSpPr/>
                      <p:nvPr/>
                    </p:nvGrpSpPr>
                    <p:grpSpPr>
                      <a:xfrm>
                        <a:off x="3470409" y="835308"/>
                        <a:ext cx="315994" cy="184901"/>
                        <a:chOff x="2400300" y="3637799"/>
                        <a:chExt cx="315994" cy="184901"/>
                      </a:xfrm>
                    </p:grpSpPr>
                    <p:sp>
                      <p:nvSpPr>
                        <p:cNvPr id="111" name="Rectangle 11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2" name="Block Arc 11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8" name="Group 162"/>
                      <p:cNvGrpSpPr/>
                      <p:nvPr/>
                    </p:nvGrpSpPr>
                    <p:grpSpPr>
                      <a:xfrm>
                        <a:off x="3470409" y="1040022"/>
                        <a:ext cx="252127" cy="115702"/>
                        <a:chOff x="2400300" y="3840348"/>
                        <a:chExt cx="252127" cy="115702"/>
                      </a:xfrm>
                    </p:grpSpPr>
                    <p:sp>
                      <p:nvSpPr>
                        <p:cNvPr id="109" name="Rectangle 10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0" name="Oval 10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92" name="Group 325"/>
                    <p:cNvGrpSpPr>
                      <a:grpSpLocks noChangeAspect="1"/>
                    </p:cNvGrpSpPr>
                    <p:nvPr/>
                  </p:nvGrpSpPr>
                  <p:grpSpPr>
                    <a:xfrm>
                      <a:off x="1599247" y="495829"/>
                      <a:ext cx="350432" cy="732644"/>
                      <a:chOff x="1599248" y="495830"/>
                      <a:chExt cx="315994" cy="660645"/>
                    </a:xfrm>
                  </p:grpSpPr>
                  <p:grpSp>
                    <p:nvGrpSpPr>
                      <p:cNvPr id="93" name="Group 157"/>
                      <p:cNvGrpSpPr/>
                      <p:nvPr/>
                    </p:nvGrpSpPr>
                    <p:grpSpPr>
                      <a:xfrm flipH="1">
                        <a:off x="1599248" y="495830"/>
                        <a:ext cx="315994" cy="184901"/>
                        <a:chOff x="2400300" y="3637799"/>
                        <a:chExt cx="315994" cy="184901"/>
                      </a:xfrm>
                    </p:grpSpPr>
                    <p:sp>
                      <p:nvSpPr>
                        <p:cNvPr id="103" name="Rectangle 10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4" name="Block Arc 10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4" name="Group 158"/>
                      <p:cNvGrpSpPr/>
                      <p:nvPr/>
                    </p:nvGrpSpPr>
                    <p:grpSpPr>
                      <a:xfrm flipH="1">
                        <a:off x="1663115" y="700544"/>
                        <a:ext cx="252127" cy="115702"/>
                        <a:chOff x="2400300" y="3840348"/>
                        <a:chExt cx="252127" cy="115702"/>
                      </a:xfrm>
                    </p:grpSpPr>
                    <p:sp>
                      <p:nvSpPr>
                        <p:cNvPr id="101" name="Rectangle 10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2" name="Oval 10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5" name="Group 159"/>
                      <p:cNvGrpSpPr/>
                      <p:nvPr/>
                    </p:nvGrpSpPr>
                    <p:grpSpPr>
                      <a:xfrm flipH="1">
                        <a:off x="1599248" y="836059"/>
                        <a:ext cx="315994" cy="184901"/>
                        <a:chOff x="2400300" y="3637799"/>
                        <a:chExt cx="315994" cy="184901"/>
                      </a:xfrm>
                    </p:grpSpPr>
                    <p:sp>
                      <p:nvSpPr>
                        <p:cNvPr id="99" name="Rectangle 98"/>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0" name="Block Arc 99"/>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6" name="Group 162"/>
                      <p:cNvGrpSpPr/>
                      <p:nvPr/>
                    </p:nvGrpSpPr>
                    <p:grpSpPr>
                      <a:xfrm flipH="1">
                        <a:off x="1663115" y="1040773"/>
                        <a:ext cx="252127" cy="115702"/>
                        <a:chOff x="2400300" y="3840348"/>
                        <a:chExt cx="252127" cy="115702"/>
                      </a:xfrm>
                    </p:grpSpPr>
                    <p:sp>
                      <p:nvSpPr>
                        <p:cNvPr id="97" name="Rectangle 96"/>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8" name="Oval 97"/>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89" name="Snip Same Side Corner Rectangle 88"/>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0" name="Rectangle 89"/>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117" name="Group 365"/>
              <p:cNvGrpSpPr/>
              <p:nvPr/>
            </p:nvGrpSpPr>
            <p:grpSpPr>
              <a:xfrm>
                <a:off x="3092494" y="3550553"/>
                <a:ext cx="612281" cy="589256"/>
                <a:chOff x="4151124" y="3293999"/>
                <a:chExt cx="612281" cy="589256"/>
              </a:xfrm>
            </p:grpSpPr>
            <p:sp>
              <p:nvSpPr>
                <p:cNvPr id="118"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19" name="Group 333"/>
                <p:cNvGrpSpPr>
                  <a:grpSpLocks noChangeAspect="1"/>
                </p:cNvGrpSpPr>
                <p:nvPr/>
              </p:nvGrpSpPr>
              <p:grpSpPr>
                <a:xfrm>
                  <a:off x="4151124" y="3444492"/>
                  <a:ext cx="612281" cy="379534"/>
                  <a:chOff x="1599247" y="260880"/>
                  <a:chExt cx="2221593" cy="1243537"/>
                </a:xfrm>
              </p:grpSpPr>
              <p:grpSp>
                <p:nvGrpSpPr>
                  <p:cNvPr id="120" name="Group 328"/>
                  <p:cNvGrpSpPr/>
                  <p:nvPr/>
                </p:nvGrpSpPr>
                <p:grpSpPr>
                  <a:xfrm>
                    <a:off x="1599247" y="515949"/>
                    <a:ext cx="2221593" cy="733395"/>
                    <a:chOff x="1599247" y="495078"/>
                    <a:chExt cx="2221593" cy="733395"/>
                  </a:xfrm>
                </p:grpSpPr>
                <p:grpSp>
                  <p:nvGrpSpPr>
                    <p:cNvPr id="123" name="Group 326"/>
                    <p:cNvGrpSpPr>
                      <a:grpSpLocks noChangeAspect="1"/>
                    </p:cNvGrpSpPr>
                    <p:nvPr/>
                  </p:nvGrpSpPr>
                  <p:grpSpPr>
                    <a:xfrm>
                      <a:off x="3470408" y="495078"/>
                      <a:ext cx="350432" cy="732644"/>
                      <a:chOff x="3470409" y="495079"/>
                      <a:chExt cx="315994" cy="660645"/>
                    </a:xfrm>
                  </p:grpSpPr>
                  <p:grpSp>
                    <p:nvGrpSpPr>
                      <p:cNvPr id="172" name="Group 157"/>
                      <p:cNvGrpSpPr/>
                      <p:nvPr/>
                    </p:nvGrpSpPr>
                    <p:grpSpPr>
                      <a:xfrm>
                        <a:off x="3470409" y="495079"/>
                        <a:ext cx="315994" cy="184901"/>
                        <a:chOff x="2400300" y="3637799"/>
                        <a:chExt cx="315994" cy="184901"/>
                      </a:xfrm>
                    </p:grpSpPr>
                    <p:sp>
                      <p:nvSpPr>
                        <p:cNvPr id="182" name="Rectangle 18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83" name="Block Arc 18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73" name="Group 158"/>
                      <p:cNvGrpSpPr/>
                      <p:nvPr/>
                    </p:nvGrpSpPr>
                    <p:grpSpPr>
                      <a:xfrm>
                        <a:off x="3470409" y="699793"/>
                        <a:ext cx="252127" cy="115702"/>
                        <a:chOff x="2400300" y="3840348"/>
                        <a:chExt cx="252127" cy="115702"/>
                      </a:xfrm>
                    </p:grpSpPr>
                    <p:sp>
                      <p:nvSpPr>
                        <p:cNvPr id="180" name="Rectangle 17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81" name="Oval 18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74" name="Group 159"/>
                      <p:cNvGrpSpPr/>
                      <p:nvPr/>
                    </p:nvGrpSpPr>
                    <p:grpSpPr>
                      <a:xfrm>
                        <a:off x="3470409" y="835308"/>
                        <a:ext cx="315994" cy="184901"/>
                        <a:chOff x="2400300" y="3637799"/>
                        <a:chExt cx="315994" cy="184901"/>
                      </a:xfrm>
                    </p:grpSpPr>
                    <p:sp>
                      <p:nvSpPr>
                        <p:cNvPr id="178" name="Rectangle 17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9" name="Block Arc 17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75" name="Group 162"/>
                      <p:cNvGrpSpPr/>
                      <p:nvPr/>
                    </p:nvGrpSpPr>
                    <p:grpSpPr>
                      <a:xfrm>
                        <a:off x="3470409" y="1040022"/>
                        <a:ext cx="252127" cy="115702"/>
                        <a:chOff x="2400300" y="3840348"/>
                        <a:chExt cx="252127" cy="115702"/>
                      </a:xfrm>
                    </p:grpSpPr>
                    <p:sp>
                      <p:nvSpPr>
                        <p:cNvPr id="176" name="Rectangle 17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7" name="Oval 17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24" name="Group 325"/>
                    <p:cNvGrpSpPr>
                      <a:grpSpLocks noChangeAspect="1"/>
                    </p:cNvGrpSpPr>
                    <p:nvPr/>
                  </p:nvGrpSpPr>
                  <p:grpSpPr>
                    <a:xfrm>
                      <a:off x="1599247" y="495829"/>
                      <a:ext cx="350432" cy="732644"/>
                      <a:chOff x="1599248" y="495830"/>
                      <a:chExt cx="315994" cy="660645"/>
                    </a:xfrm>
                  </p:grpSpPr>
                  <p:grpSp>
                    <p:nvGrpSpPr>
                      <p:cNvPr id="129" name="Group 157"/>
                      <p:cNvGrpSpPr/>
                      <p:nvPr/>
                    </p:nvGrpSpPr>
                    <p:grpSpPr>
                      <a:xfrm flipH="1">
                        <a:off x="1599248" y="495830"/>
                        <a:ext cx="315994" cy="184901"/>
                        <a:chOff x="2400300" y="3637799"/>
                        <a:chExt cx="315994" cy="184901"/>
                      </a:xfrm>
                    </p:grpSpPr>
                    <p:sp>
                      <p:nvSpPr>
                        <p:cNvPr id="170" name="Rectangle 16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1" name="Block Arc 17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40" name="Group 158"/>
                      <p:cNvGrpSpPr/>
                      <p:nvPr/>
                    </p:nvGrpSpPr>
                    <p:grpSpPr>
                      <a:xfrm flipH="1">
                        <a:off x="1663115" y="700544"/>
                        <a:ext cx="252127" cy="115702"/>
                        <a:chOff x="2400300" y="3840348"/>
                        <a:chExt cx="252127" cy="115702"/>
                      </a:xfrm>
                    </p:grpSpPr>
                    <p:sp>
                      <p:nvSpPr>
                        <p:cNvPr id="165" name="Rectangle 16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9" name="Oval 16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8" name="Group 159"/>
                      <p:cNvGrpSpPr/>
                      <p:nvPr/>
                    </p:nvGrpSpPr>
                    <p:grpSpPr>
                      <a:xfrm flipH="1">
                        <a:off x="1599248" y="836059"/>
                        <a:ext cx="315994" cy="184901"/>
                        <a:chOff x="2400300" y="3637799"/>
                        <a:chExt cx="315994" cy="184901"/>
                      </a:xfrm>
                    </p:grpSpPr>
                    <p:sp>
                      <p:nvSpPr>
                        <p:cNvPr id="162" name="Rectangle 16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3" name="Block Arc 16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9" name="Group 162"/>
                      <p:cNvGrpSpPr/>
                      <p:nvPr/>
                    </p:nvGrpSpPr>
                    <p:grpSpPr>
                      <a:xfrm flipH="1">
                        <a:off x="1663115" y="1040773"/>
                        <a:ext cx="252127" cy="115702"/>
                        <a:chOff x="2400300" y="3840348"/>
                        <a:chExt cx="252127" cy="115702"/>
                      </a:xfrm>
                    </p:grpSpPr>
                    <p:sp>
                      <p:nvSpPr>
                        <p:cNvPr id="160" name="Rectangle 15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1" name="Oval 16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121" name="Snip Same Side Corner Rectangle 120"/>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22" name="Rectangle 121"/>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184" name="Group 397"/>
              <p:cNvGrpSpPr/>
              <p:nvPr/>
            </p:nvGrpSpPr>
            <p:grpSpPr>
              <a:xfrm>
                <a:off x="3765800" y="3550553"/>
                <a:ext cx="612281" cy="589256"/>
                <a:chOff x="4151124" y="3293999"/>
                <a:chExt cx="612281" cy="589256"/>
              </a:xfrm>
            </p:grpSpPr>
            <p:sp>
              <p:nvSpPr>
                <p:cNvPr id="185"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86" name="Group 333"/>
                <p:cNvGrpSpPr>
                  <a:grpSpLocks noChangeAspect="1"/>
                </p:cNvGrpSpPr>
                <p:nvPr/>
              </p:nvGrpSpPr>
              <p:grpSpPr>
                <a:xfrm>
                  <a:off x="4151124" y="3444492"/>
                  <a:ext cx="612281" cy="379534"/>
                  <a:chOff x="1599247" y="260880"/>
                  <a:chExt cx="2221593" cy="1243537"/>
                </a:xfrm>
              </p:grpSpPr>
              <p:grpSp>
                <p:nvGrpSpPr>
                  <p:cNvPr id="187" name="Group 328"/>
                  <p:cNvGrpSpPr/>
                  <p:nvPr/>
                </p:nvGrpSpPr>
                <p:grpSpPr>
                  <a:xfrm>
                    <a:off x="1599247" y="515949"/>
                    <a:ext cx="2221593" cy="733395"/>
                    <a:chOff x="1599247" y="495078"/>
                    <a:chExt cx="2221593" cy="733395"/>
                  </a:xfrm>
                </p:grpSpPr>
                <p:grpSp>
                  <p:nvGrpSpPr>
                    <p:cNvPr id="190" name="Group 326"/>
                    <p:cNvGrpSpPr>
                      <a:grpSpLocks noChangeAspect="1"/>
                    </p:cNvGrpSpPr>
                    <p:nvPr/>
                  </p:nvGrpSpPr>
                  <p:grpSpPr>
                    <a:xfrm>
                      <a:off x="3470408" y="495078"/>
                      <a:ext cx="350432" cy="732644"/>
                      <a:chOff x="3470409" y="495079"/>
                      <a:chExt cx="315994" cy="660645"/>
                    </a:xfrm>
                  </p:grpSpPr>
                  <p:grpSp>
                    <p:nvGrpSpPr>
                      <p:cNvPr id="207" name="Group 157"/>
                      <p:cNvGrpSpPr/>
                      <p:nvPr/>
                    </p:nvGrpSpPr>
                    <p:grpSpPr>
                      <a:xfrm>
                        <a:off x="3470409" y="495079"/>
                        <a:ext cx="315994" cy="184901"/>
                        <a:chOff x="2400300" y="3637799"/>
                        <a:chExt cx="315994" cy="184901"/>
                      </a:xfrm>
                    </p:grpSpPr>
                    <p:sp>
                      <p:nvSpPr>
                        <p:cNvPr id="217" name="Rectangle 21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18" name="Block Arc 21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8" name="Group 158"/>
                      <p:cNvGrpSpPr/>
                      <p:nvPr/>
                    </p:nvGrpSpPr>
                    <p:grpSpPr>
                      <a:xfrm>
                        <a:off x="3470409" y="699793"/>
                        <a:ext cx="252127" cy="115702"/>
                        <a:chOff x="2400300" y="3840348"/>
                        <a:chExt cx="252127" cy="115702"/>
                      </a:xfrm>
                    </p:grpSpPr>
                    <p:sp>
                      <p:nvSpPr>
                        <p:cNvPr id="215" name="Rectangle 21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16" name="Oval 21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9" name="Group 159"/>
                      <p:cNvGrpSpPr/>
                      <p:nvPr/>
                    </p:nvGrpSpPr>
                    <p:grpSpPr>
                      <a:xfrm>
                        <a:off x="3470409" y="835308"/>
                        <a:ext cx="315994" cy="184901"/>
                        <a:chOff x="2400300" y="3637799"/>
                        <a:chExt cx="315994" cy="184901"/>
                      </a:xfrm>
                    </p:grpSpPr>
                    <p:sp>
                      <p:nvSpPr>
                        <p:cNvPr id="213" name="Rectangle 21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14" name="Block Arc 21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0" name="Group 162"/>
                      <p:cNvGrpSpPr/>
                      <p:nvPr/>
                    </p:nvGrpSpPr>
                    <p:grpSpPr>
                      <a:xfrm>
                        <a:off x="3470409" y="1040022"/>
                        <a:ext cx="252127" cy="115702"/>
                        <a:chOff x="2400300" y="3840348"/>
                        <a:chExt cx="252127" cy="115702"/>
                      </a:xfrm>
                    </p:grpSpPr>
                    <p:sp>
                      <p:nvSpPr>
                        <p:cNvPr id="211" name="Rectangle 21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12" name="Oval 21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91" name="Group 325"/>
                    <p:cNvGrpSpPr>
                      <a:grpSpLocks noChangeAspect="1"/>
                    </p:cNvGrpSpPr>
                    <p:nvPr/>
                  </p:nvGrpSpPr>
                  <p:grpSpPr>
                    <a:xfrm>
                      <a:off x="1599247" y="495829"/>
                      <a:ext cx="350432" cy="732644"/>
                      <a:chOff x="1599248" y="495830"/>
                      <a:chExt cx="315994" cy="660645"/>
                    </a:xfrm>
                  </p:grpSpPr>
                  <p:grpSp>
                    <p:nvGrpSpPr>
                      <p:cNvPr id="192" name="Group 157"/>
                      <p:cNvGrpSpPr/>
                      <p:nvPr/>
                    </p:nvGrpSpPr>
                    <p:grpSpPr>
                      <a:xfrm flipH="1">
                        <a:off x="1599248" y="495830"/>
                        <a:ext cx="315994" cy="184901"/>
                        <a:chOff x="2400300" y="3637799"/>
                        <a:chExt cx="315994" cy="184901"/>
                      </a:xfrm>
                    </p:grpSpPr>
                    <p:sp>
                      <p:nvSpPr>
                        <p:cNvPr id="205" name="Rectangle 20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6" name="Block Arc 20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3" name="Group 158"/>
                      <p:cNvGrpSpPr/>
                      <p:nvPr/>
                    </p:nvGrpSpPr>
                    <p:grpSpPr>
                      <a:xfrm flipH="1">
                        <a:off x="1663115" y="700544"/>
                        <a:ext cx="252127" cy="115702"/>
                        <a:chOff x="2400300" y="3840348"/>
                        <a:chExt cx="252127" cy="115702"/>
                      </a:xfrm>
                    </p:grpSpPr>
                    <p:sp>
                      <p:nvSpPr>
                        <p:cNvPr id="203" name="Rectangle 20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4" name="Oval 20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4" name="Group 159"/>
                      <p:cNvGrpSpPr/>
                      <p:nvPr/>
                    </p:nvGrpSpPr>
                    <p:grpSpPr>
                      <a:xfrm flipH="1">
                        <a:off x="1599248" y="836059"/>
                        <a:ext cx="315994" cy="184901"/>
                        <a:chOff x="2400300" y="3637799"/>
                        <a:chExt cx="315994" cy="184901"/>
                      </a:xfrm>
                    </p:grpSpPr>
                    <p:sp>
                      <p:nvSpPr>
                        <p:cNvPr id="198" name="Rectangle 19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9" name="Block Arc 19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95" name="Group 162"/>
                      <p:cNvGrpSpPr/>
                      <p:nvPr/>
                    </p:nvGrpSpPr>
                    <p:grpSpPr>
                      <a:xfrm flipH="1">
                        <a:off x="1663115" y="1040773"/>
                        <a:ext cx="252127" cy="115702"/>
                        <a:chOff x="2400300" y="3840348"/>
                        <a:chExt cx="252127" cy="115702"/>
                      </a:xfrm>
                    </p:grpSpPr>
                    <p:sp>
                      <p:nvSpPr>
                        <p:cNvPr id="196" name="Rectangle 19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7" name="Oval 19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188" name="Snip Same Side Corner Rectangle 18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89" name="Rectangle 188"/>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219" name="Group 429"/>
              <p:cNvGrpSpPr/>
              <p:nvPr/>
            </p:nvGrpSpPr>
            <p:grpSpPr>
              <a:xfrm>
                <a:off x="4439106" y="3550553"/>
                <a:ext cx="612281" cy="589256"/>
                <a:chOff x="4151124" y="3293999"/>
                <a:chExt cx="612281" cy="589256"/>
              </a:xfrm>
            </p:grpSpPr>
            <p:sp>
              <p:nvSpPr>
                <p:cNvPr id="220"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221" name="Group 333"/>
                <p:cNvGrpSpPr>
                  <a:grpSpLocks noChangeAspect="1"/>
                </p:cNvGrpSpPr>
                <p:nvPr/>
              </p:nvGrpSpPr>
              <p:grpSpPr>
                <a:xfrm>
                  <a:off x="4151124" y="3444492"/>
                  <a:ext cx="612281" cy="379534"/>
                  <a:chOff x="1599247" y="260880"/>
                  <a:chExt cx="2221593" cy="1243537"/>
                </a:xfrm>
              </p:grpSpPr>
              <p:grpSp>
                <p:nvGrpSpPr>
                  <p:cNvPr id="222" name="Group 328"/>
                  <p:cNvGrpSpPr/>
                  <p:nvPr/>
                </p:nvGrpSpPr>
                <p:grpSpPr>
                  <a:xfrm>
                    <a:off x="1599247" y="515949"/>
                    <a:ext cx="2221593" cy="733395"/>
                    <a:chOff x="1599247" y="495078"/>
                    <a:chExt cx="2221593" cy="733395"/>
                  </a:xfrm>
                </p:grpSpPr>
                <p:grpSp>
                  <p:nvGrpSpPr>
                    <p:cNvPr id="225" name="Group 326"/>
                    <p:cNvGrpSpPr>
                      <a:grpSpLocks noChangeAspect="1"/>
                    </p:cNvGrpSpPr>
                    <p:nvPr/>
                  </p:nvGrpSpPr>
                  <p:grpSpPr>
                    <a:xfrm>
                      <a:off x="3470408" y="495078"/>
                      <a:ext cx="350432" cy="732644"/>
                      <a:chOff x="3470409" y="495079"/>
                      <a:chExt cx="315994" cy="660645"/>
                    </a:xfrm>
                  </p:grpSpPr>
                  <p:grpSp>
                    <p:nvGrpSpPr>
                      <p:cNvPr id="239" name="Group 157"/>
                      <p:cNvGrpSpPr/>
                      <p:nvPr/>
                    </p:nvGrpSpPr>
                    <p:grpSpPr>
                      <a:xfrm>
                        <a:off x="3470409" y="495079"/>
                        <a:ext cx="315994" cy="184901"/>
                        <a:chOff x="2400300" y="3637799"/>
                        <a:chExt cx="315994" cy="184901"/>
                      </a:xfrm>
                    </p:grpSpPr>
                    <p:sp>
                      <p:nvSpPr>
                        <p:cNvPr id="251" name="Rectangle 25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52" name="Block Arc 25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0" name="Group 158"/>
                      <p:cNvGrpSpPr/>
                      <p:nvPr/>
                    </p:nvGrpSpPr>
                    <p:grpSpPr>
                      <a:xfrm>
                        <a:off x="3470409" y="699793"/>
                        <a:ext cx="252127" cy="115702"/>
                        <a:chOff x="2400300" y="3840348"/>
                        <a:chExt cx="252127" cy="115702"/>
                      </a:xfrm>
                    </p:grpSpPr>
                    <p:sp>
                      <p:nvSpPr>
                        <p:cNvPr id="249" name="Rectangle 24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50" name="Oval 24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2" name="Group 159"/>
                      <p:cNvGrpSpPr/>
                      <p:nvPr/>
                    </p:nvGrpSpPr>
                    <p:grpSpPr>
                      <a:xfrm>
                        <a:off x="3470409" y="835308"/>
                        <a:ext cx="315994" cy="184901"/>
                        <a:chOff x="2400300" y="3637799"/>
                        <a:chExt cx="315994" cy="184901"/>
                      </a:xfrm>
                    </p:grpSpPr>
                    <p:sp>
                      <p:nvSpPr>
                        <p:cNvPr id="246" name="Rectangle 24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48" name="Block Arc 24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3" name="Group 162"/>
                      <p:cNvGrpSpPr/>
                      <p:nvPr/>
                    </p:nvGrpSpPr>
                    <p:grpSpPr>
                      <a:xfrm>
                        <a:off x="3470409" y="1040022"/>
                        <a:ext cx="252127" cy="115702"/>
                        <a:chOff x="2400300" y="3840348"/>
                        <a:chExt cx="252127" cy="115702"/>
                      </a:xfrm>
                    </p:grpSpPr>
                    <p:sp>
                      <p:nvSpPr>
                        <p:cNvPr id="244" name="Rectangle 24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45" name="Oval 24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26" name="Group 325"/>
                    <p:cNvGrpSpPr>
                      <a:grpSpLocks noChangeAspect="1"/>
                    </p:cNvGrpSpPr>
                    <p:nvPr/>
                  </p:nvGrpSpPr>
                  <p:grpSpPr>
                    <a:xfrm>
                      <a:off x="1599247" y="495829"/>
                      <a:ext cx="350432" cy="732644"/>
                      <a:chOff x="1599248" y="495830"/>
                      <a:chExt cx="315994" cy="660645"/>
                    </a:xfrm>
                  </p:grpSpPr>
                  <p:grpSp>
                    <p:nvGrpSpPr>
                      <p:cNvPr id="227" name="Group 157"/>
                      <p:cNvGrpSpPr/>
                      <p:nvPr/>
                    </p:nvGrpSpPr>
                    <p:grpSpPr>
                      <a:xfrm flipH="1">
                        <a:off x="1599248" y="495830"/>
                        <a:ext cx="315994" cy="184901"/>
                        <a:chOff x="2400300" y="3637799"/>
                        <a:chExt cx="315994" cy="184901"/>
                      </a:xfrm>
                    </p:grpSpPr>
                    <p:sp>
                      <p:nvSpPr>
                        <p:cNvPr id="237" name="Rectangle 23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8" name="Block Arc 23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28" name="Group 158"/>
                      <p:cNvGrpSpPr/>
                      <p:nvPr/>
                    </p:nvGrpSpPr>
                    <p:grpSpPr>
                      <a:xfrm flipH="1">
                        <a:off x="1663115" y="700544"/>
                        <a:ext cx="252127" cy="115702"/>
                        <a:chOff x="2400300" y="3840348"/>
                        <a:chExt cx="252127" cy="115702"/>
                      </a:xfrm>
                    </p:grpSpPr>
                    <p:sp>
                      <p:nvSpPr>
                        <p:cNvPr id="235" name="Rectangle 23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6" name="Oval 23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29" name="Group 159"/>
                      <p:cNvGrpSpPr/>
                      <p:nvPr/>
                    </p:nvGrpSpPr>
                    <p:grpSpPr>
                      <a:xfrm flipH="1">
                        <a:off x="1599248" y="836059"/>
                        <a:ext cx="315994" cy="184901"/>
                        <a:chOff x="2400300" y="3637799"/>
                        <a:chExt cx="315994" cy="184901"/>
                      </a:xfrm>
                    </p:grpSpPr>
                    <p:sp>
                      <p:nvSpPr>
                        <p:cNvPr id="233" name="Rectangle 23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4" name="Block Arc 23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0" name="Group 162"/>
                      <p:cNvGrpSpPr/>
                      <p:nvPr/>
                    </p:nvGrpSpPr>
                    <p:grpSpPr>
                      <a:xfrm flipH="1">
                        <a:off x="1663115" y="1040773"/>
                        <a:ext cx="252127" cy="115702"/>
                        <a:chOff x="2400300" y="3840348"/>
                        <a:chExt cx="252127" cy="115702"/>
                      </a:xfrm>
                    </p:grpSpPr>
                    <p:sp>
                      <p:nvSpPr>
                        <p:cNvPr id="231" name="Rectangle 23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2" name="Oval 23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23" name="Snip Same Side Corner Rectangle 222"/>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24" name="Rectangle 223"/>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253" name="Group 461"/>
              <p:cNvGrpSpPr/>
              <p:nvPr/>
            </p:nvGrpSpPr>
            <p:grpSpPr>
              <a:xfrm>
                <a:off x="5112412" y="3550553"/>
                <a:ext cx="612281" cy="589256"/>
                <a:chOff x="4151124" y="3293999"/>
                <a:chExt cx="612281" cy="589256"/>
              </a:xfrm>
            </p:grpSpPr>
            <p:sp>
              <p:nvSpPr>
                <p:cNvPr id="255"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256" name="Group 333"/>
                <p:cNvGrpSpPr>
                  <a:grpSpLocks noChangeAspect="1"/>
                </p:cNvGrpSpPr>
                <p:nvPr/>
              </p:nvGrpSpPr>
              <p:grpSpPr>
                <a:xfrm>
                  <a:off x="4151124" y="3444492"/>
                  <a:ext cx="612281" cy="379534"/>
                  <a:chOff x="1599247" y="260880"/>
                  <a:chExt cx="2221593" cy="1243537"/>
                </a:xfrm>
              </p:grpSpPr>
              <p:grpSp>
                <p:nvGrpSpPr>
                  <p:cNvPr id="257" name="Group 328"/>
                  <p:cNvGrpSpPr/>
                  <p:nvPr/>
                </p:nvGrpSpPr>
                <p:grpSpPr>
                  <a:xfrm>
                    <a:off x="1599247" y="515949"/>
                    <a:ext cx="2221593" cy="733395"/>
                    <a:chOff x="1599247" y="495078"/>
                    <a:chExt cx="2221593" cy="733395"/>
                  </a:xfrm>
                </p:grpSpPr>
                <p:grpSp>
                  <p:nvGrpSpPr>
                    <p:cNvPr id="262" name="Group 326"/>
                    <p:cNvGrpSpPr>
                      <a:grpSpLocks noChangeAspect="1"/>
                    </p:cNvGrpSpPr>
                    <p:nvPr/>
                  </p:nvGrpSpPr>
                  <p:grpSpPr>
                    <a:xfrm>
                      <a:off x="3470408" y="495078"/>
                      <a:ext cx="350432" cy="732644"/>
                      <a:chOff x="3470409" y="495079"/>
                      <a:chExt cx="315994" cy="660645"/>
                    </a:xfrm>
                  </p:grpSpPr>
                  <p:grpSp>
                    <p:nvGrpSpPr>
                      <p:cNvPr id="278" name="Group 157"/>
                      <p:cNvGrpSpPr/>
                      <p:nvPr/>
                    </p:nvGrpSpPr>
                    <p:grpSpPr>
                      <a:xfrm>
                        <a:off x="3470409" y="495079"/>
                        <a:ext cx="315994" cy="184901"/>
                        <a:chOff x="2400300" y="3637799"/>
                        <a:chExt cx="315994" cy="184901"/>
                      </a:xfrm>
                    </p:grpSpPr>
                    <p:sp>
                      <p:nvSpPr>
                        <p:cNvPr id="291" name="Rectangle 29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2" name="Block Arc 29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9" name="Group 158"/>
                      <p:cNvGrpSpPr/>
                      <p:nvPr/>
                    </p:nvGrpSpPr>
                    <p:grpSpPr>
                      <a:xfrm>
                        <a:off x="3470409" y="699793"/>
                        <a:ext cx="252127" cy="115702"/>
                        <a:chOff x="2400300" y="3840348"/>
                        <a:chExt cx="252127" cy="115702"/>
                      </a:xfrm>
                    </p:grpSpPr>
                    <p:sp>
                      <p:nvSpPr>
                        <p:cNvPr id="289" name="Rectangle 28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0" name="Oval 28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0" name="Group 159"/>
                      <p:cNvGrpSpPr/>
                      <p:nvPr/>
                    </p:nvGrpSpPr>
                    <p:grpSpPr>
                      <a:xfrm>
                        <a:off x="3470409" y="835308"/>
                        <a:ext cx="315994" cy="184901"/>
                        <a:chOff x="2400300" y="3637799"/>
                        <a:chExt cx="315994" cy="184901"/>
                      </a:xfrm>
                    </p:grpSpPr>
                    <p:sp>
                      <p:nvSpPr>
                        <p:cNvPr id="287" name="Rectangle 28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8" name="Block Arc 28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82" name="Group 162"/>
                      <p:cNvGrpSpPr/>
                      <p:nvPr/>
                    </p:nvGrpSpPr>
                    <p:grpSpPr>
                      <a:xfrm>
                        <a:off x="3470409" y="1040022"/>
                        <a:ext cx="252127" cy="115702"/>
                        <a:chOff x="2400300" y="3840348"/>
                        <a:chExt cx="252127" cy="115702"/>
                      </a:xfrm>
                    </p:grpSpPr>
                    <p:sp>
                      <p:nvSpPr>
                        <p:cNvPr id="284" name="Rectangle 28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5" name="Oval 28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63" name="Group 325"/>
                    <p:cNvGrpSpPr>
                      <a:grpSpLocks noChangeAspect="1"/>
                    </p:cNvGrpSpPr>
                    <p:nvPr/>
                  </p:nvGrpSpPr>
                  <p:grpSpPr>
                    <a:xfrm>
                      <a:off x="1599247" y="495829"/>
                      <a:ext cx="350432" cy="732644"/>
                      <a:chOff x="1599248" y="495830"/>
                      <a:chExt cx="315994" cy="660645"/>
                    </a:xfrm>
                  </p:grpSpPr>
                  <p:grpSp>
                    <p:nvGrpSpPr>
                      <p:cNvPr id="265" name="Group 157"/>
                      <p:cNvGrpSpPr/>
                      <p:nvPr/>
                    </p:nvGrpSpPr>
                    <p:grpSpPr>
                      <a:xfrm flipH="1">
                        <a:off x="1599248" y="495830"/>
                        <a:ext cx="315994" cy="184901"/>
                        <a:chOff x="2400300" y="3637799"/>
                        <a:chExt cx="315994" cy="184901"/>
                      </a:xfrm>
                    </p:grpSpPr>
                    <p:sp>
                      <p:nvSpPr>
                        <p:cNvPr id="276" name="Rectangle 27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7" name="Block Arc 27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6" name="Group 158"/>
                      <p:cNvGrpSpPr/>
                      <p:nvPr/>
                    </p:nvGrpSpPr>
                    <p:grpSpPr>
                      <a:xfrm flipH="1">
                        <a:off x="1663115" y="700544"/>
                        <a:ext cx="252127" cy="115702"/>
                        <a:chOff x="2400300" y="3840348"/>
                        <a:chExt cx="252127" cy="115702"/>
                      </a:xfrm>
                    </p:grpSpPr>
                    <p:sp>
                      <p:nvSpPr>
                        <p:cNvPr id="273" name="Rectangle 27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4" name="Oval 27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7" name="Group 159"/>
                      <p:cNvGrpSpPr/>
                      <p:nvPr/>
                    </p:nvGrpSpPr>
                    <p:grpSpPr>
                      <a:xfrm flipH="1">
                        <a:off x="1599248" y="836059"/>
                        <a:ext cx="315994" cy="184901"/>
                        <a:chOff x="2400300" y="3637799"/>
                        <a:chExt cx="315994" cy="184901"/>
                      </a:xfrm>
                    </p:grpSpPr>
                    <p:sp>
                      <p:nvSpPr>
                        <p:cNvPr id="271" name="Rectangle 27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2" name="Block Arc 27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8" name="Group 162"/>
                      <p:cNvGrpSpPr/>
                      <p:nvPr/>
                    </p:nvGrpSpPr>
                    <p:grpSpPr>
                      <a:xfrm flipH="1">
                        <a:off x="1663115" y="1040773"/>
                        <a:ext cx="252127" cy="115702"/>
                        <a:chOff x="2400300" y="3840348"/>
                        <a:chExt cx="252127" cy="115702"/>
                      </a:xfrm>
                    </p:grpSpPr>
                    <p:sp>
                      <p:nvSpPr>
                        <p:cNvPr id="269" name="Rectangle 26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0" name="Oval 26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58" name="Snip Same Side Corner Rectangle 25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61" name="Rectangle 260"/>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293" name="Group 493"/>
              <p:cNvGrpSpPr/>
              <p:nvPr/>
            </p:nvGrpSpPr>
            <p:grpSpPr>
              <a:xfrm>
                <a:off x="5785718" y="3550553"/>
                <a:ext cx="612281" cy="589256"/>
                <a:chOff x="4151124" y="3293999"/>
                <a:chExt cx="612281" cy="589256"/>
              </a:xfrm>
            </p:grpSpPr>
            <p:sp>
              <p:nvSpPr>
                <p:cNvPr id="294"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295" name="Group 333"/>
                <p:cNvGrpSpPr>
                  <a:grpSpLocks noChangeAspect="1"/>
                </p:cNvGrpSpPr>
                <p:nvPr/>
              </p:nvGrpSpPr>
              <p:grpSpPr>
                <a:xfrm>
                  <a:off x="4151124" y="3444492"/>
                  <a:ext cx="612281" cy="379534"/>
                  <a:chOff x="1599247" y="260880"/>
                  <a:chExt cx="2221593" cy="1243537"/>
                </a:xfrm>
              </p:grpSpPr>
              <p:grpSp>
                <p:nvGrpSpPr>
                  <p:cNvPr id="297" name="Group 328"/>
                  <p:cNvGrpSpPr/>
                  <p:nvPr/>
                </p:nvGrpSpPr>
                <p:grpSpPr>
                  <a:xfrm>
                    <a:off x="1599247" y="515949"/>
                    <a:ext cx="2221593" cy="733395"/>
                    <a:chOff x="1599247" y="495078"/>
                    <a:chExt cx="2221593" cy="733395"/>
                  </a:xfrm>
                </p:grpSpPr>
                <p:grpSp>
                  <p:nvGrpSpPr>
                    <p:cNvPr id="301" name="Group 326"/>
                    <p:cNvGrpSpPr>
                      <a:grpSpLocks noChangeAspect="1"/>
                    </p:cNvGrpSpPr>
                    <p:nvPr/>
                  </p:nvGrpSpPr>
                  <p:grpSpPr>
                    <a:xfrm>
                      <a:off x="3470408" y="495078"/>
                      <a:ext cx="350432" cy="732644"/>
                      <a:chOff x="3470409" y="495079"/>
                      <a:chExt cx="315994" cy="660645"/>
                    </a:xfrm>
                  </p:grpSpPr>
                  <p:grpSp>
                    <p:nvGrpSpPr>
                      <p:cNvPr id="318" name="Group 157"/>
                      <p:cNvGrpSpPr/>
                      <p:nvPr/>
                    </p:nvGrpSpPr>
                    <p:grpSpPr>
                      <a:xfrm>
                        <a:off x="3470409" y="495079"/>
                        <a:ext cx="315994" cy="184901"/>
                        <a:chOff x="2400300" y="3637799"/>
                        <a:chExt cx="315994" cy="184901"/>
                      </a:xfrm>
                    </p:grpSpPr>
                    <p:sp>
                      <p:nvSpPr>
                        <p:cNvPr id="330" name="Rectangle 32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31" name="Block Arc 33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1" name="Group 158"/>
                      <p:cNvGrpSpPr/>
                      <p:nvPr/>
                    </p:nvGrpSpPr>
                    <p:grpSpPr>
                      <a:xfrm>
                        <a:off x="3470409" y="699793"/>
                        <a:ext cx="252127" cy="115702"/>
                        <a:chOff x="2400300" y="3840348"/>
                        <a:chExt cx="252127" cy="115702"/>
                      </a:xfrm>
                    </p:grpSpPr>
                    <p:sp>
                      <p:nvSpPr>
                        <p:cNvPr id="328" name="Rectangle 32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9" name="Oval 32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2" name="Group 159"/>
                      <p:cNvGrpSpPr/>
                      <p:nvPr/>
                    </p:nvGrpSpPr>
                    <p:grpSpPr>
                      <a:xfrm>
                        <a:off x="3470409" y="835308"/>
                        <a:ext cx="315994" cy="184901"/>
                        <a:chOff x="2400300" y="3637799"/>
                        <a:chExt cx="315994" cy="184901"/>
                      </a:xfrm>
                    </p:grpSpPr>
                    <p:sp>
                      <p:nvSpPr>
                        <p:cNvPr id="326" name="Rectangle 32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7" name="Block Arc 32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3" name="Group 162"/>
                      <p:cNvGrpSpPr/>
                      <p:nvPr/>
                    </p:nvGrpSpPr>
                    <p:grpSpPr>
                      <a:xfrm>
                        <a:off x="3470409" y="1040022"/>
                        <a:ext cx="252127" cy="115702"/>
                        <a:chOff x="2400300" y="3840348"/>
                        <a:chExt cx="252127" cy="115702"/>
                      </a:xfrm>
                    </p:grpSpPr>
                    <p:sp>
                      <p:nvSpPr>
                        <p:cNvPr id="324" name="Rectangle 32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5" name="Oval 32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03" name="Group 325"/>
                    <p:cNvGrpSpPr>
                      <a:grpSpLocks noChangeAspect="1"/>
                    </p:cNvGrpSpPr>
                    <p:nvPr/>
                  </p:nvGrpSpPr>
                  <p:grpSpPr>
                    <a:xfrm>
                      <a:off x="1599247" y="495829"/>
                      <a:ext cx="350432" cy="732644"/>
                      <a:chOff x="1599248" y="495830"/>
                      <a:chExt cx="315994" cy="660645"/>
                    </a:xfrm>
                  </p:grpSpPr>
                  <p:grpSp>
                    <p:nvGrpSpPr>
                      <p:cNvPr id="304" name="Group 157"/>
                      <p:cNvGrpSpPr/>
                      <p:nvPr/>
                    </p:nvGrpSpPr>
                    <p:grpSpPr>
                      <a:xfrm flipH="1">
                        <a:off x="1599248" y="495830"/>
                        <a:ext cx="315994" cy="184901"/>
                        <a:chOff x="2400300" y="3637799"/>
                        <a:chExt cx="315994" cy="184901"/>
                      </a:xfrm>
                    </p:grpSpPr>
                    <p:sp>
                      <p:nvSpPr>
                        <p:cNvPr id="316" name="Rectangle 31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7" name="Block Arc 31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7" name="Group 158"/>
                      <p:cNvGrpSpPr/>
                      <p:nvPr/>
                    </p:nvGrpSpPr>
                    <p:grpSpPr>
                      <a:xfrm flipH="1">
                        <a:off x="1663115" y="700544"/>
                        <a:ext cx="252127" cy="115702"/>
                        <a:chOff x="2400300" y="3840348"/>
                        <a:chExt cx="252127" cy="115702"/>
                      </a:xfrm>
                    </p:grpSpPr>
                    <p:sp>
                      <p:nvSpPr>
                        <p:cNvPr id="314" name="Rectangle 31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5" name="Oval 31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8" name="Group 159"/>
                      <p:cNvGrpSpPr/>
                      <p:nvPr/>
                    </p:nvGrpSpPr>
                    <p:grpSpPr>
                      <a:xfrm flipH="1">
                        <a:off x="1599248" y="836059"/>
                        <a:ext cx="315994" cy="184901"/>
                        <a:chOff x="2400300" y="3637799"/>
                        <a:chExt cx="315994" cy="184901"/>
                      </a:xfrm>
                    </p:grpSpPr>
                    <p:sp>
                      <p:nvSpPr>
                        <p:cNvPr id="312" name="Rectangle 31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3" name="Block Arc 31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9" name="Group 162"/>
                      <p:cNvGrpSpPr/>
                      <p:nvPr/>
                    </p:nvGrpSpPr>
                    <p:grpSpPr>
                      <a:xfrm flipH="1">
                        <a:off x="1663115" y="1040773"/>
                        <a:ext cx="252127" cy="115702"/>
                        <a:chOff x="2400300" y="3840348"/>
                        <a:chExt cx="252127" cy="115702"/>
                      </a:xfrm>
                    </p:grpSpPr>
                    <p:sp>
                      <p:nvSpPr>
                        <p:cNvPr id="310" name="Rectangle 30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1" name="Oval 31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98" name="Snip Same Side Corner Rectangle 29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00" name="Rectangle 299"/>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332" name="Group 525"/>
              <p:cNvGrpSpPr/>
              <p:nvPr/>
            </p:nvGrpSpPr>
            <p:grpSpPr>
              <a:xfrm>
                <a:off x="6459024" y="3550553"/>
                <a:ext cx="612281" cy="589256"/>
                <a:chOff x="4151124" y="3293999"/>
                <a:chExt cx="612281" cy="589256"/>
              </a:xfrm>
            </p:grpSpPr>
            <p:sp>
              <p:nvSpPr>
                <p:cNvPr id="333"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334" name="Group 333"/>
                <p:cNvGrpSpPr>
                  <a:grpSpLocks noChangeAspect="1"/>
                </p:cNvGrpSpPr>
                <p:nvPr/>
              </p:nvGrpSpPr>
              <p:grpSpPr>
                <a:xfrm>
                  <a:off x="4151124" y="3444492"/>
                  <a:ext cx="612281" cy="379534"/>
                  <a:chOff x="1599247" y="260880"/>
                  <a:chExt cx="2221593" cy="1243537"/>
                </a:xfrm>
              </p:grpSpPr>
              <p:grpSp>
                <p:nvGrpSpPr>
                  <p:cNvPr id="335" name="Group 328"/>
                  <p:cNvGrpSpPr/>
                  <p:nvPr/>
                </p:nvGrpSpPr>
                <p:grpSpPr>
                  <a:xfrm>
                    <a:off x="1599247" y="515949"/>
                    <a:ext cx="2221593" cy="733395"/>
                    <a:chOff x="1599247" y="495078"/>
                    <a:chExt cx="2221593" cy="733395"/>
                  </a:xfrm>
                </p:grpSpPr>
                <p:grpSp>
                  <p:nvGrpSpPr>
                    <p:cNvPr id="338" name="Group 326"/>
                    <p:cNvGrpSpPr>
                      <a:grpSpLocks noChangeAspect="1"/>
                    </p:cNvGrpSpPr>
                    <p:nvPr/>
                  </p:nvGrpSpPr>
                  <p:grpSpPr>
                    <a:xfrm>
                      <a:off x="3470408" y="495078"/>
                      <a:ext cx="350432" cy="732644"/>
                      <a:chOff x="3470409" y="495079"/>
                      <a:chExt cx="315994" cy="660645"/>
                    </a:xfrm>
                  </p:grpSpPr>
                  <p:grpSp>
                    <p:nvGrpSpPr>
                      <p:cNvPr id="352" name="Group 157"/>
                      <p:cNvGrpSpPr/>
                      <p:nvPr/>
                    </p:nvGrpSpPr>
                    <p:grpSpPr>
                      <a:xfrm>
                        <a:off x="3470409" y="495079"/>
                        <a:ext cx="315994" cy="184901"/>
                        <a:chOff x="2400300" y="3637799"/>
                        <a:chExt cx="315994" cy="184901"/>
                      </a:xfrm>
                    </p:grpSpPr>
                    <p:sp>
                      <p:nvSpPr>
                        <p:cNvPr id="362" name="Rectangle 36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3" name="Block Arc 36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53" name="Group 158"/>
                      <p:cNvGrpSpPr/>
                      <p:nvPr/>
                    </p:nvGrpSpPr>
                    <p:grpSpPr>
                      <a:xfrm>
                        <a:off x="3470409" y="699793"/>
                        <a:ext cx="252127" cy="115702"/>
                        <a:chOff x="2400300" y="3840348"/>
                        <a:chExt cx="252127" cy="115702"/>
                      </a:xfrm>
                    </p:grpSpPr>
                    <p:sp>
                      <p:nvSpPr>
                        <p:cNvPr id="360" name="Rectangle 35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1" name="Oval 36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54" name="Group 159"/>
                      <p:cNvGrpSpPr/>
                      <p:nvPr/>
                    </p:nvGrpSpPr>
                    <p:grpSpPr>
                      <a:xfrm>
                        <a:off x="3470409" y="835308"/>
                        <a:ext cx="315994" cy="184901"/>
                        <a:chOff x="2400300" y="3637799"/>
                        <a:chExt cx="315994" cy="184901"/>
                      </a:xfrm>
                    </p:grpSpPr>
                    <p:sp>
                      <p:nvSpPr>
                        <p:cNvPr id="358" name="Rectangle 35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9" name="Block Arc 35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55" name="Group 162"/>
                      <p:cNvGrpSpPr/>
                      <p:nvPr/>
                    </p:nvGrpSpPr>
                    <p:grpSpPr>
                      <a:xfrm>
                        <a:off x="3470409" y="1040022"/>
                        <a:ext cx="252127" cy="115702"/>
                        <a:chOff x="2400300" y="3840348"/>
                        <a:chExt cx="252127" cy="115702"/>
                      </a:xfrm>
                    </p:grpSpPr>
                    <p:sp>
                      <p:nvSpPr>
                        <p:cNvPr id="356" name="Rectangle 35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7" name="Oval 35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39" name="Group 325"/>
                    <p:cNvGrpSpPr>
                      <a:grpSpLocks noChangeAspect="1"/>
                    </p:cNvGrpSpPr>
                    <p:nvPr/>
                  </p:nvGrpSpPr>
                  <p:grpSpPr>
                    <a:xfrm>
                      <a:off x="1599247" y="495829"/>
                      <a:ext cx="350432" cy="732644"/>
                      <a:chOff x="1599248" y="495830"/>
                      <a:chExt cx="315994" cy="660645"/>
                    </a:xfrm>
                  </p:grpSpPr>
                  <p:grpSp>
                    <p:nvGrpSpPr>
                      <p:cNvPr id="340" name="Group 157"/>
                      <p:cNvGrpSpPr/>
                      <p:nvPr/>
                    </p:nvGrpSpPr>
                    <p:grpSpPr>
                      <a:xfrm flipH="1">
                        <a:off x="1599248" y="495830"/>
                        <a:ext cx="315994" cy="184901"/>
                        <a:chOff x="2400300" y="3637799"/>
                        <a:chExt cx="315994" cy="184901"/>
                      </a:xfrm>
                    </p:grpSpPr>
                    <p:sp>
                      <p:nvSpPr>
                        <p:cNvPr id="350" name="Rectangle 34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1" name="Block Arc 35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1" name="Group 158"/>
                      <p:cNvGrpSpPr/>
                      <p:nvPr/>
                    </p:nvGrpSpPr>
                    <p:grpSpPr>
                      <a:xfrm flipH="1">
                        <a:off x="1663115" y="700544"/>
                        <a:ext cx="252127" cy="115702"/>
                        <a:chOff x="2400300" y="3840348"/>
                        <a:chExt cx="252127" cy="115702"/>
                      </a:xfrm>
                    </p:grpSpPr>
                    <p:sp>
                      <p:nvSpPr>
                        <p:cNvPr id="348" name="Rectangle 34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9" name="Oval 34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2" name="Group 159"/>
                      <p:cNvGrpSpPr/>
                      <p:nvPr/>
                    </p:nvGrpSpPr>
                    <p:grpSpPr>
                      <a:xfrm flipH="1">
                        <a:off x="1599248" y="836059"/>
                        <a:ext cx="315994" cy="184901"/>
                        <a:chOff x="2400300" y="3637799"/>
                        <a:chExt cx="315994" cy="184901"/>
                      </a:xfrm>
                    </p:grpSpPr>
                    <p:sp>
                      <p:nvSpPr>
                        <p:cNvPr id="346" name="Rectangle 34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7" name="Block Arc 34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3" name="Group 162"/>
                      <p:cNvGrpSpPr/>
                      <p:nvPr/>
                    </p:nvGrpSpPr>
                    <p:grpSpPr>
                      <a:xfrm flipH="1">
                        <a:off x="1663115" y="1040773"/>
                        <a:ext cx="252127" cy="115702"/>
                        <a:chOff x="2400300" y="3840348"/>
                        <a:chExt cx="252127" cy="115702"/>
                      </a:xfrm>
                    </p:grpSpPr>
                    <p:sp>
                      <p:nvSpPr>
                        <p:cNvPr id="344" name="Rectangle 34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45" name="Oval 34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36" name="Snip Same Side Corner Rectangle 335"/>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37" name="Rectangle 336"/>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l" defTabSz="914857" rtl="0" eaLnBrk="0" fontAlgn="auto" latinLnBrk="0" hangingPunct="0">
                      <a:lnSpc>
                        <a:spcPct val="1000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cxnSp>
            <p:nvCxnSpPr>
              <p:cNvPr id="366" name="Curved Connector 365"/>
              <p:cNvCxnSpPr>
                <a:stCxn id="261" idx="2"/>
                <a:endCxn id="76" idx="0"/>
              </p:cNvCxnSpPr>
              <p:nvPr/>
            </p:nvCxnSpPr>
            <p:spPr>
              <a:xfrm rot="5400000">
                <a:off x="4558470" y="3818284"/>
                <a:ext cx="652113" cy="1068055"/>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7" name="Curved Connector 366"/>
              <p:cNvCxnSpPr>
                <a:stCxn id="224" idx="2"/>
                <a:endCxn id="76" idx="0"/>
              </p:cNvCxnSpPr>
              <p:nvPr/>
            </p:nvCxnSpPr>
            <p:spPr>
              <a:xfrm rot="5400000">
                <a:off x="4221817" y="4154937"/>
                <a:ext cx="652113" cy="394749"/>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8" name="Curved Connector 367"/>
              <p:cNvCxnSpPr>
                <a:stCxn id="122" idx="2"/>
                <a:endCxn id="76" idx="0"/>
              </p:cNvCxnSpPr>
              <p:nvPr/>
            </p:nvCxnSpPr>
            <p:spPr>
              <a:xfrm rot="16200000" flipH="1">
                <a:off x="3548510" y="3876379"/>
                <a:ext cx="652113" cy="951863"/>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9" name="Curved Connector 368"/>
              <p:cNvCxnSpPr>
                <a:stCxn id="90" idx="2"/>
                <a:endCxn id="68" idx="0"/>
              </p:cNvCxnSpPr>
              <p:nvPr/>
            </p:nvCxnSpPr>
            <p:spPr>
              <a:xfrm rot="5400000">
                <a:off x="2372512" y="4306562"/>
                <a:ext cx="633124" cy="72511"/>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70" name="Curved Connector 369"/>
              <p:cNvCxnSpPr>
                <a:stCxn id="122" idx="2"/>
                <a:endCxn id="68" idx="0"/>
              </p:cNvCxnSpPr>
              <p:nvPr/>
            </p:nvCxnSpPr>
            <p:spPr>
              <a:xfrm rot="5400000">
                <a:off x="2709165" y="3969909"/>
                <a:ext cx="633124" cy="74581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71" name="Curved Connector 370"/>
              <p:cNvCxnSpPr>
                <a:stCxn id="189" idx="2"/>
                <a:endCxn id="68" idx="0"/>
              </p:cNvCxnSpPr>
              <p:nvPr/>
            </p:nvCxnSpPr>
            <p:spPr>
              <a:xfrm rot="5400000">
                <a:off x="3045818" y="3633256"/>
                <a:ext cx="633124" cy="1419123"/>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72" name="Curved Connector 371"/>
              <p:cNvCxnSpPr>
                <a:stCxn id="224" idx="2"/>
                <a:endCxn id="68" idx="0"/>
              </p:cNvCxnSpPr>
              <p:nvPr/>
            </p:nvCxnSpPr>
            <p:spPr>
              <a:xfrm rot="5400000">
                <a:off x="3382471" y="3296603"/>
                <a:ext cx="633124" cy="2092429"/>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564" name="Group 563"/>
              <p:cNvGrpSpPr/>
              <p:nvPr/>
            </p:nvGrpSpPr>
            <p:grpSpPr>
              <a:xfrm>
                <a:off x="4310609" y="1760236"/>
                <a:ext cx="2414329" cy="1325460"/>
                <a:chOff x="4310609" y="1760236"/>
                <a:chExt cx="2414329" cy="1325460"/>
              </a:xfrm>
            </p:grpSpPr>
            <p:grpSp>
              <p:nvGrpSpPr>
                <p:cNvPr id="373" name="Group 333"/>
                <p:cNvGrpSpPr>
                  <a:grpSpLocks/>
                </p:cNvGrpSpPr>
                <p:nvPr/>
              </p:nvGrpSpPr>
              <p:grpSpPr>
                <a:xfrm>
                  <a:off x="4310609" y="1990550"/>
                  <a:ext cx="654243" cy="460680"/>
                  <a:chOff x="1599247" y="260880"/>
                  <a:chExt cx="2221593" cy="1243537"/>
                </a:xfrm>
                <a:noFill/>
              </p:grpSpPr>
              <p:grpSp>
                <p:nvGrpSpPr>
                  <p:cNvPr id="374" name="Group 328"/>
                  <p:cNvGrpSpPr/>
                  <p:nvPr/>
                </p:nvGrpSpPr>
                <p:grpSpPr>
                  <a:xfrm>
                    <a:off x="1599247" y="515949"/>
                    <a:ext cx="2221593" cy="733395"/>
                    <a:chOff x="1599247" y="495078"/>
                    <a:chExt cx="2221593" cy="733395"/>
                  </a:xfrm>
                  <a:grpFill/>
                </p:grpSpPr>
                <p:grpSp>
                  <p:nvGrpSpPr>
                    <p:cNvPr id="377" name="Group 326"/>
                    <p:cNvGrpSpPr>
                      <a:grpSpLocks noChangeAspect="1"/>
                    </p:cNvGrpSpPr>
                    <p:nvPr/>
                  </p:nvGrpSpPr>
                  <p:grpSpPr>
                    <a:xfrm>
                      <a:off x="3470408" y="495078"/>
                      <a:ext cx="350432" cy="732644"/>
                      <a:chOff x="3470409" y="495079"/>
                      <a:chExt cx="315994" cy="660645"/>
                    </a:xfrm>
                    <a:grpFill/>
                  </p:grpSpPr>
                  <p:grpSp>
                    <p:nvGrpSpPr>
                      <p:cNvPr id="391" name="Group 157"/>
                      <p:cNvGrpSpPr/>
                      <p:nvPr/>
                    </p:nvGrpSpPr>
                    <p:grpSpPr>
                      <a:xfrm>
                        <a:off x="3470409" y="495079"/>
                        <a:ext cx="315994" cy="184901"/>
                        <a:chOff x="2400300" y="3637799"/>
                        <a:chExt cx="315994" cy="184901"/>
                      </a:xfrm>
                      <a:grpFill/>
                    </p:grpSpPr>
                    <p:sp>
                      <p:nvSpPr>
                        <p:cNvPr id="401" name="Rectangle 40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2" name="Block Arc 40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2" name="Group 158"/>
                      <p:cNvGrpSpPr/>
                      <p:nvPr/>
                    </p:nvGrpSpPr>
                    <p:grpSpPr>
                      <a:xfrm>
                        <a:off x="3470409" y="699793"/>
                        <a:ext cx="252127" cy="115702"/>
                        <a:chOff x="2400300" y="3840348"/>
                        <a:chExt cx="252127" cy="115702"/>
                      </a:xfrm>
                      <a:grpFill/>
                    </p:grpSpPr>
                    <p:sp>
                      <p:nvSpPr>
                        <p:cNvPr id="399" name="Rectangle 39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0" name="Oval 39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3" name="Group 159"/>
                      <p:cNvGrpSpPr/>
                      <p:nvPr/>
                    </p:nvGrpSpPr>
                    <p:grpSpPr>
                      <a:xfrm>
                        <a:off x="3470409" y="835308"/>
                        <a:ext cx="315994" cy="184901"/>
                        <a:chOff x="2400300" y="3637799"/>
                        <a:chExt cx="315994" cy="184901"/>
                      </a:xfrm>
                      <a:grpFill/>
                    </p:grpSpPr>
                    <p:sp>
                      <p:nvSpPr>
                        <p:cNvPr id="397" name="Rectangle 39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8" name="Block Arc 39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4" name="Group 162"/>
                      <p:cNvGrpSpPr/>
                      <p:nvPr/>
                    </p:nvGrpSpPr>
                    <p:grpSpPr>
                      <a:xfrm>
                        <a:off x="3470409" y="1040022"/>
                        <a:ext cx="252127" cy="115702"/>
                        <a:chOff x="2400300" y="3840348"/>
                        <a:chExt cx="252127" cy="115702"/>
                      </a:xfrm>
                      <a:grpFill/>
                    </p:grpSpPr>
                    <p:sp>
                      <p:nvSpPr>
                        <p:cNvPr id="395" name="Rectangle 39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6" name="Oval 39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78" name="Group 325"/>
                    <p:cNvGrpSpPr>
                      <a:grpSpLocks noChangeAspect="1"/>
                    </p:cNvGrpSpPr>
                    <p:nvPr/>
                  </p:nvGrpSpPr>
                  <p:grpSpPr>
                    <a:xfrm>
                      <a:off x="1599247" y="495829"/>
                      <a:ext cx="350432" cy="732644"/>
                      <a:chOff x="1599248" y="495830"/>
                      <a:chExt cx="315994" cy="660645"/>
                    </a:xfrm>
                    <a:grpFill/>
                  </p:grpSpPr>
                  <p:grpSp>
                    <p:nvGrpSpPr>
                      <p:cNvPr id="379" name="Group 157"/>
                      <p:cNvGrpSpPr/>
                      <p:nvPr/>
                    </p:nvGrpSpPr>
                    <p:grpSpPr>
                      <a:xfrm flipH="1">
                        <a:off x="1599248" y="495830"/>
                        <a:ext cx="315994" cy="184901"/>
                        <a:chOff x="2400300" y="3637799"/>
                        <a:chExt cx="315994" cy="184901"/>
                      </a:xfrm>
                      <a:grpFill/>
                    </p:grpSpPr>
                    <p:sp>
                      <p:nvSpPr>
                        <p:cNvPr id="389" name="Rectangle 38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0" name="Block Arc 38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80" name="Group 158"/>
                      <p:cNvGrpSpPr/>
                      <p:nvPr/>
                    </p:nvGrpSpPr>
                    <p:grpSpPr>
                      <a:xfrm flipH="1">
                        <a:off x="1663115" y="700544"/>
                        <a:ext cx="252127" cy="115702"/>
                        <a:chOff x="2400300" y="3840348"/>
                        <a:chExt cx="252127" cy="115702"/>
                      </a:xfrm>
                      <a:grpFill/>
                    </p:grpSpPr>
                    <p:sp>
                      <p:nvSpPr>
                        <p:cNvPr id="387" name="Rectangle 38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8" name="Oval 38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81" name="Group 159"/>
                      <p:cNvGrpSpPr/>
                      <p:nvPr/>
                    </p:nvGrpSpPr>
                    <p:grpSpPr>
                      <a:xfrm flipH="1">
                        <a:off x="1599248" y="836059"/>
                        <a:ext cx="315994" cy="184901"/>
                        <a:chOff x="2400300" y="3637799"/>
                        <a:chExt cx="315994" cy="184901"/>
                      </a:xfrm>
                      <a:grpFill/>
                    </p:grpSpPr>
                    <p:sp>
                      <p:nvSpPr>
                        <p:cNvPr id="385" name="Rectangle 38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6" name="Block Arc 38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82" name="Group 162"/>
                      <p:cNvGrpSpPr/>
                      <p:nvPr/>
                    </p:nvGrpSpPr>
                    <p:grpSpPr>
                      <a:xfrm flipH="1">
                        <a:off x="1663115" y="1040773"/>
                        <a:ext cx="252127" cy="115702"/>
                        <a:chOff x="2400300" y="3840348"/>
                        <a:chExt cx="252127" cy="115702"/>
                      </a:xfrm>
                      <a:grpFill/>
                    </p:grpSpPr>
                    <p:sp>
                      <p:nvSpPr>
                        <p:cNvPr id="383" name="Rectangle 38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4" name="Oval 38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75" name="Snip Same Side Corner Rectangle 37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6" name="Rectangle 375"/>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03" name="Group 333"/>
                <p:cNvGrpSpPr>
                  <a:grpSpLocks/>
                </p:cNvGrpSpPr>
                <p:nvPr/>
              </p:nvGrpSpPr>
              <p:grpSpPr>
                <a:xfrm>
                  <a:off x="4361207" y="2539552"/>
                  <a:ext cx="654243" cy="460680"/>
                  <a:chOff x="1599247" y="260880"/>
                  <a:chExt cx="2221593" cy="1243537"/>
                </a:xfrm>
                <a:noFill/>
              </p:grpSpPr>
              <p:grpSp>
                <p:nvGrpSpPr>
                  <p:cNvPr id="404" name="Group 328"/>
                  <p:cNvGrpSpPr/>
                  <p:nvPr/>
                </p:nvGrpSpPr>
                <p:grpSpPr>
                  <a:xfrm>
                    <a:off x="1599247" y="515949"/>
                    <a:ext cx="2221593" cy="733395"/>
                    <a:chOff x="1599247" y="495078"/>
                    <a:chExt cx="2221593" cy="733395"/>
                  </a:xfrm>
                  <a:grpFill/>
                </p:grpSpPr>
                <p:grpSp>
                  <p:nvGrpSpPr>
                    <p:cNvPr id="407" name="Group 326"/>
                    <p:cNvGrpSpPr>
                      <a:grpSpLocks noChangeAspect="1"/>
                    </p:cNvGrpSpPr>
                    <p:nvPr/>
                  </p:nvGrpSpPr>
                  <p:grpSpPr>
                    <a:xfrm>
                      <a:off x="3470408" y="495078"/>
                      <a:ext cx="350432" cy="732644"/>
                      <a:chOff x="3470409" y="495079"/>
                      <a:chExt cx="315994" cy="660645"/>
                    </a:xfrm>
                    <a:grpFill/>
                  </p:grpSpPr>
                  <p:grpSp>
                    <p:nvGrpSpPr>
                      <p:cNvPr id="421" name="Group 157"/>
                      <p:cNvGrpSpPr/>
                      <p:nvPr/>
                    </p:nvGrpSpPr>
                    <p:grpSpPr>
                      <a:xfrm>
                        <a:off x="3470409" y="495079"/>
                        <a:ext cx="315994" cy="184901"/>
                        <a:chOff x="2400300" y="3637799"/>
                        <a:chExt cx="315994" cy="184901"/>
                      </a:xfrm>
                      <a:grpFill/>
                    </p:grpSpPr>
                    <p:sp>
                      <p:nvSpPr>
                        <p:cNvPr id="431" name="Rectangle 43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2" name="Block Arc 43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2" name="Group 158"/>
                      <p:cNvGrpSpPr/>
                      <p:nvPr/>
                    </p:nvGrpSpPr>
                    <p:grpSpPr>
                      <a:xfrm>
                        <a:off x="3470409" y="699793"/>
                        <a:ext cx="252127" cy="115702"/>
                        <a:chOff x="2400300" y="3840348"/>
                        <a:chExt cx="252127" cy="115702"/>
                      </a:xfrm>
                      <a:grpFill/>
                    </p:grpSpPr>
                    <p:sp>
                      <p:nvSpPr>
                        <p:cNvPr id="429" name="Rectangle 42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0" name="Oval 42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3" name="Group 159"/>
                      <p:cNvGrpSpPr/>
                      <p:nvPr/>
                    </p:nvGrpSpPr>
                    <p:grpSpPr>
                      <a:xfrm>
                        <a:off x="3470409" y="835308"/>
                        <a:ext cx="315994" cy="184901"/>
                        <a:chOff x="2400300" y="3637799"/>
                        <a:chExt cx="315994" cy="184901"/>
                      </a:xfrm>
                      <a:grpFill/>
                    </p:grpSpPr>
                    <p:sp>
                      <p:nvSpPr>
                        <p:cNvPr id="427" name="Rectangle 42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8" name="Block Arc 42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4" name="Group 162"/>
                      <p:cNvGrpSpPr/>
                      <p:nvPr/>
                    </p:nvGrpSpPr>
                    <p:grpSpPr>
                      <a:xfrm>
                        <a:off x="3470409" y="1040022"/>
                        <a:ext cx="252127" cy="115702"/>
                        <a:chOff x="2400300" y="3840348"/>
                        <a:chExt cx="252127" cy="115702"/>
                      </a:xfrm>
                      <a:grpFill/>
                    </p:grpSpPr>
                    <p:sp>
                      <p:nvSpPr>
                        <p:cNvPr id="425" name="Rectangle 42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6" name="Oval 42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08" name="Group 325"/>
                    <p:cNvGrpSpPr>
                      <a:grpSpLocks noChangeAspect="1"/>
                    </p:cNvGrpSpPr>
                    <p:nvPr/>
                  </p:nvGrpSpPr>
                  <p:grpSpPr>
                    <a:xfrm>
                      <a:off x="1599247" y="495829"/>
                      <a:ext cx="350432" cy="732644"/>
                      <a:chOff x="1599248" y="495830"/>
                      <a:chExt cx="315994" cy="660645"/>
                    </a:xfrm>
                    <a:grpFill/>
                  </p:grpSpPr>
                  <p:grpSp>
                    <p:nvGrpSpPr>
                      <p:cNvPr id="409" name="Group 157"/>
                      <p:cNvGrpSpPr/>
                      <p:nvPr/>
                    </p:nvGrpSpPr>
                    <p:grpSpPr>
                      <a:xfrm flipH="1">
                        <a:off x="1599248" y="495830"/>
                        <a:ext cx="315994" cy="184901"/>
                        <a:chOff x="2400300" y="3637799"/>
                        <a:chExt cx="315994" cy="184901"/>
                      </a:xfrm>
                      <a:grpFill/>
                    </p:grpSpPr>
                    <p:sp>
                      <p:nvSpPr>
                        <p:cNvPr id="419" name="Rectangle 41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0" name="Block Arc 41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0" name="Group 158"/>
                      <p:cNvGrpSpPr/>
                      <p:nvPr/>
                    </p:nvGrpSpPr>
                    <p:grpSpPr>
                      <a:xfrm flipH="1">
                        <a:off x="1663115" y="700544"/>
                        <a:ext cx="252127" cy="115702"/>
                        <a:chOff x="2400300" y="3840348"/>
                        <a:chExt cx="252127" cy="115702"/>
                      </a:xfrm>
                      <a:grpFill/>
                    </p:grpSpPr>
                    <p:sp>
                      <p:nvSpPr>
                        <p:cNvPr id="417" name="Rectangle 41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8" name="Oval 41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1" name="Group 159"/>
                      <p:cNvGrpSpPr/>
                      <p:nvPr/>
                    </p:nvGrpSpPr>
                    <p:grpSpPr>
                      <a:xfrm flipH="1">
                        <a:off x="1599248" y="836059"/>
                        <a:ext cx="315994" cy="184901"/>
                        <a:chOff x="2400300" y="3637799"/>
                        <a:chExt cx="315994" cy="184901"/>
                      </a:xfrm>
                      <a:grpFill/>
                    </p:grpSpPr>
                    <p:sp>
                      <p:nvSpPr>
                        <p:cNvPr id="415" name="Rectangle 41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6" name="Block Arc 41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12" name="Group 162"/>
                      <p:cNvGrpSpPr/>
                      <p:nvPr/>
                    </p:nvGrpSpPr>
                    <p:grpSpPr>
                      <a:xfrm flipH="1">
                        <a:off x="1663115" y="1040773"/>
                        <a:ext cx="252127" cy="115702"/>
                        <a:chOff x="2400300" y="3840348"/>
                        <a:chExt cx="252127" cy="115702"/>
                      </a:xfrm>
                      <a:grpFill/>
                    </p:grpSpPr>
                    <p:sp>
                      <p:nvSpPr>
                        <p:cNvPr id="413" name="Rectangle 41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4" name="Oval 41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05" name="Snip Same Side Corner Rectangle 40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6" name="Rectangle 405"/>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33" name="Group 333"/>
                <p:cNvGrpSpPr>
                  <a:grpSpLocks/>
                </p:cNvGrpSpPr>
                <p:nvPr/>
              </p:nvGrpSpPr>
              <p:grpSpPr>
                <a:xfrm>
                  <a:off x="5194823" y="1760236"/>
                  <a:ext cx="654243" cy="460680"/>
                  <a:chOff x="1599247" y="260880"/>
                  <a:chExt cx="2221593" cy="1243537"/>
                </a:xfrm>
                <a:noFill/>
              </p:grpSpPr>
              <p:grpSp>
                <p:nvGrpSpPr>
                  <p:cNvPr id="434" name="Group 328"/>
                  <p:cNvGrpSpPr/>
                  <p:nvPr/>
                </p:nvGrpSpPr>
                <p:grpSpPr>
                  <a:xfrm>
                    <a:off x="1599247" y="515949"/>
                    <a:ext cx="2221593" cy="733395"/>
                    <a:chOff x="1599247" y="495078"/>
                    <a:chExt cx="2221593" cy="733395"/>
                  </a:xfrm>
                  <a:grpFill/>
                </p:grpSpPr>
                <p:grpSp>
                  <p:nvGrpSpPr>
                    <p:cNvPr id="437" name="Group 326"/>
                    <p:cNvGrpSpPr>
                      <a:grpSpLocks noChangeAspect="1"/>
                    </p:cNvGrpSpPr>
                    <p:nvPr/>
                  </p:nvGrpSpPr>
                  <p:grpSpPr>
                    <a:xfrm>
                      <a:off x="3470408" y="495078"/>
                      <a:ext cx="350432" cy="732644"/>
                      <a:chOff x="3470409" y="495079"/>
                      <a:chExt cx="315994" cy="660645"/>
                    </a:xfrm>
                    <a:grpFill/>
                  </p:grpSpPr>
                  <p:grpSp>
                    <p:nvGrpSpPr>
                      <p:cNvPr id="451" name="Group 157"/>
                      <p:cNvGrpSpPr/>
                      <p:nvPr/>
                    </p:nvGrpSpPr>
                    <p:grpSpPr>
                      <a:xfrm>
                        <a:off x="3470409" y="495079"/>
                        <a:ext cx="315994" cy="184901"/>
                        <a:chOff x="2400300" y="3637799"/>
                        <a:chExt cx="315994" cy="184901"/>
                      </a:xfrm>
                      <a:grpFill/>
                    </p:grpSpPr>
                    <p:sp>
                      <p:nvSpPr>
                        <p:cNvPr id="461" name="Rectangle 46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62" name="Block Arc 46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2" name="Group 158"/>
                      <p:cNvGrpSpPr/>
                      <p:nvPr/>
                    </p:nvGrpSpPr>
                    <p:grpSpPr>
                      <a:xfrm>
                        <a:off x="3470409" y="699793"/>
                        <a:ext cx="252127" cy="115702"/>
                        <a:chOff x="2400300" y="3840348"/>
                        <a:chExt cx="252127" cy="115702"/>
                      </a:xfrm>
                      <a:grpFill/>
                    </p:grpSpPr>
                    <p:sp>
                      <p:nvSpPr>
                        <p:cNvPr id="459" name="Rectangle 45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60" name="Oval 45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3" name="Group 159"/>
                      <p:cNvGrpSpPr/>
                      <p:nvPr/>
                    </p:nvGrpSpPr>
                    <p:grpSpPr>
                      <a:xfrm>
                        <a:off x="3470409" y="835308"/>
                        <a:ext cx="315994" cy="184901"/>
                        <a:chOff x="2400300" y="3637799"/>
                        <a:chExt cx="315994" cy="184901"/>
                      </a:xfrm>
                      <a:grpFill/>
                    </p:grpSpPr>
                    <p:sp>
                      <p:nvSpPr>
                        <p:cNvPr id="457" name="Rectangle 45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8" name="Block Arc 45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54" name="Group 162"/>
                      <p:cNvGrpSpPr/>
                      <p:nvPr/>
                    </p:nvGrpSpPr>
                    <p:grpSpPr>
                      <a:xfrm>
                        <a:off x="3470409" y="1040022"/>
                        <a:ext cx="252127" cy="115702"/>
                        <a:chOff x="2400300" y="3840348"/>
                        <a:chExt cx="252127" cy="115702"/>
                      </a:xfrm>
                      <a:grpFill/>
                    </p:grpSpPr>
                    <p:sp>
                      <p:nvSpPr>
                        <p:cNvPr id="455" name="Rectangle 45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6" name="Oval 45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38" name="Group 325"/>
                    <p:cNvGrpSpPr>
                      <a:grpSpLocks noChangeAspect="1"/>
                    </p:cNvGrpSpPr>
                    <p:nvPr/>
                  </p:nvGrpSpPr>
                  <p:grpSpPr>
                    <a:xfrm>
                      <a:off x="1599247" y="495829"/>
                      <a:ext cx="350432" cy="732644"/>
                      <a:chOff x="1599248" y="495830"/>
                      <a:chExt cx="315994" cy="660645"/>
                    </a:xfrm>
                    <a:grpFill/>
                  </p:grpSpPr>
                  <p:grpSp>
                    <p:nvGrpSpPr>
                      <p:cNvPr id="439" name="Group 157"/>
                      <p:cNvGrpSpPr/>
                      <p:nvPr/>
                    </p:nvGrpSpPr>
                    <p:grpSpPr>
                      <a:xfrm flipH="1">
                        <a:off x="1599248" y="495830"/>
                        <a:ext cx="315994" cy="184901"/>
                        <a:chOff x="2400300" y="3637799"/>
                        <a:chExt cx="315994" cy="184901"/>
                      </a:xfrm>
                      <a:grpFill/>
                    </p:grpSpPr>
                    <p:sp>
                      <p:nvSpPr>
                        <p:cNvPr id="449" name="Rectangle 44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50" name="Block Arc 44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40" name="Group 158"/>
                      <p:cNvGrpSpPr/>
                      <p:nvPr/>
                    </p:nvGrpSpPr>
                    <p:grpSpPr>
                      <a:xfrm flipH="1">
                        <a:off x="1663115" y="700544"/>
                        <a:ext cx="252127" cy="115702"/>
                        <a:chOff x="2400300" y="3840348"/>
                        <a:chExt cx="252127" cy="115702"/>
                      </a:xfrm>
                      <a:grpFill/>
                    </p:grpSpPr>
                    <p:sp>
                      <p:nvSpPr>
                        <p:cNvPr id="447" name="Rectangle 44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8" name="Oval 44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41" name="Group 159"/>
                      <p:cNvGrpSpPr/>
                      <p:nvPr/>
                    </p:nvGrpSpPr>
                    <p:grpSpPr>
                      <a:xfrm flipH="1">
                        <a:off x="1599248" y="836059"/>
                        <a:ext cx="315994" cy="184901"/>
                        <a:chOff x="2400300" y="3637799"/>
                        <a:chExt cx="315994" cy="184901"/>
                      </a:xfrm>
                      <a:grpFill/>
                    </p:grpSpPr>
                    <p:sp>
                      <p:nvSpPr>
                        <p:cNvPr id="445" name="Rectangle 44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6" name="Block Arc 44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42" name="Group 162"/>
                      <p:cNvGrpSpPr/>
                      <p:nvPr/>
                    </p:nvGrpSpPr>
                    <p:grpSpPr>
                      <a:xfrm flipH="1">
                        <a:off x="1663115" y="1040773"/>
                        <a:ext cx="252127" cy="115702"/>
                        <a:chOff x="2400300" y="3840348"/>
                        <a:chExt cx="252127" cy="115702"/>
                      </a:xfrm>
                      <a:grpFill/>
                    </p:grpSpPr>
                    <p:sp>
                      <p:nvSpPr>
                        <p:cNvPr id="443" name="Rectangle 44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4" name="Oval 44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35" name="Snip Same Side Corner Rectangle 43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6" name="Rectangle 435"/>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63" name="Group 333"/>
                <p:cNvGrpSpPr>
                  <a:grpSpLocks/>
                </p:cNvGrpSpPr>
                <p:nvPr/>
              </p:nvGrpSpPr>
              <p:grpSpPr>
                <a:xfrm>
                  <a:off x="6070695" y="1773472"/>
                  <a:ext cx="654243" cy="460680"/>
                  <a:chOff x="1599247" y="260880"/>
                  <a:chExt cx="2221593" cy="1243537"/>
                </a:xfrm>
                <a:noFill/>
              </p:grpSpPr>
              <p:grpSp>
                <p:nvGrpSpPr>
                  <p:cNvPr id="464" name="Group 328"/>
                  <p:cNvGrpSpPr/>
                  <p:nvPr/>
                </p:nvGrpSpPr>
                <p:grpSpPr>
                  <a:xfrm>
                    <a:off x="1599247" y="515949"/>
                    <a:ext cx="2221593" cy="733395"/>
                    <a:chOff x="1599247" y="495078"/>
                    <a:chExt cx="2221593" cy="733395"/>
                  </a:xfrm>
                  <a:grpFill/>
                </p:grpSpPr>
                <p:grpSp>
                  <p:nvGrpSpPr>
                    <p:cNvPr id="467" name="Group 326"/>
                    <p:cNvGrpSpPr>
                      <a:grpSpLocks noChangeAspect="1"/>
                    </p:cNvGrpSpPr>
                    <p:nvPr/>
                  </p:nvGrpSpPr>
                  <p:grpSpPr>
                    <a:xfrm>
                      <a:off x="3470408" y="495078"/>
                      <a:ext cx="350432" cy="732644"/>
                      <a:chOff x="3470409" y="495079"/>
                      <a:chExt cx="315994" cy="660645"/>
                    </a:xfrm>
                    <a:grpFill/>
                  </p:grpSpPr>
                  <p:grpSp>
                    <p:nvGrpSpPr>
                      <p:cNvPr id="481" name="Group 157"/>
                      <p:cNvGrpSpPr/>
                      <p:nvPr/>
                    </p:nvGrpSpPr>
                    <p:grpSpPr>
                      <a:xfrm>
                        <a:off x="3470409" y="495079"/>
                        <a:ext cx="315994" cy="184901"/>
                        <a:chOff x="2400300" y="3637799"/>
                        <a:chExt cx="315994" cy="184901"/>
                      </a:xfrm>
                      <a:grpFill/>
                    </p:grpSpPr>
                    <p:sp>
                      <p:nvSpPr>
                        <p:cNvPr id="491" name="Rectangle 490"/>
                        <p:cNvSpPr/>
                        <p:nvPr/>
                      </p:nvSpPr>
                      <p:spPr>
                        <a:xfrm>
                          <a:off x="2400300" y="3714750"/>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92" name="Block Arc 49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2" name="Group 158"/>
                      <p:cNvGrpSpPr/>
                      <p:nvPr/>
                    </p:nvGrpSpPr>
                    <p:grpSpPr>
                      <a:xfrm>
                        <a:off x="3470409" y="699793"/>
                        <a:ext cx="252127" cy="115702"/>
                        <a:chOff x="2400300" y="3840348"/>
                        <a:chExt cx="252127" cy="115702"/>
                      </a:xfrm>
                      <a:grpFill/>
                    </p:grpSpPr>
                    <p:sp>
                      <p:nvSpPr>
                        <p:cNvPr id="489" name="Rectangle 488"/>
                        <p:cNvSpPr/>
                        <p:nvPr/>
                      </p:nvSpPr>
                      <p:spPr>
                        <a:xfrm>
                          <a:off x="2400300" y="3883025"/>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90" name="Oval 489"/>
                        <p:cNvSpPr/>
                        <p:nvPr/>
                      </p:nvSpPr>
                      <p:spPr bwMode="gray">
                        <a:xfrm>
                          <a:off x="2536724" y="3840348"/>
                          <a:ext cx="115703" cy="115702"/>
                        </a:xfrm>
                        <a:prstGeom prst="ellipse">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3" name="Group 159"/>
                      <p:cNvGrpSpPr/>
                      <p:nvPr/>
                    </p:nvGrpSpPr>
                    <p:grpSpPr>
                      <a:xfrm>
                        <a:off x="3470409" y="835308"/>
                        <a:ext cx="315994" cy="184901"/>
                        <a:chOff x="2400300" y="3637799"/>
                        <a:chExt cx="315994" cy="184901"/>
                      </a:xfrm>
                      <a:grpFill/>
                    </p:grpSpPr>
                    <p:sp>
                      <p:nvSpPr>
                        <p:cNvPr id="487" name="Rectangle 486"/>
                        <p:cNvSpPr/>
                        <p:nvPr/>
                      </p:nvSpPr>
                      <p:spPr>
                        <a:xfrm>
                          <a:off x="2400300" y="3714750"/>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88" name="Block Arc 48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4" name="Group 162"/>
                      <p:cNvGrpSpPr/>
                      <p:nvPr/>
                    </p:nvGrpSpPr>
                    <p:grpSpPr>
                      <a:xfrm>
                        <a:off x="3470409" y="1040022"/>
                        <a:ext cx="252127" cy="115702"/>
                        <a:chOff x="2400300" y="3840348"/>
                        <a:chExt cx="252127" cy="115702"/>
                      </a:xfrm>
                      <a:grpFill/>
                    </p:grpSpPr>
                    <p:sp>
                      <p:nvSpPr>
                        <p:cNvPr id="485" name="Rectangle 484"/>
                        <p:cNvSpPr/>
                        <p:nvPr/>
                      </p:nvSpPr>
                      <p:spPr>
                        <a:xfrm>
                          <a:off x="2400300" y="3883025"/>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86" name="Oval 485"/>
                        <p:cNvSpPr/>
                        <p:nvPr/>
                      </p:nvSpPr>
                      <p:spPr bwMode="gray">
                        <a:xfrm>
                          <a:off x="2536724" y="3840348"/>
                          <a:ext cx="115703" cy="115702"/>
                        </a:xfrm>
                        <a:prstGeom prst="ellipse">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68" name="Group 325"/>
                    <p:cNvGrpSpPr>
                      <a:grpSpLocks noChangeAspect="1"/>
                    </p:cNvGrpSpPr>
                    <p:nvPr/>
                  </p:nvGrpSpPr>
                  <p:grpSpPr>
                    <a:xfrm>
                      <a:off x="1599247" y="495829"/>
                      <a:ext cx="350432" cy="732644"/>
                      <a:chOff x="1599248" y="495830"/>
                      <a:chExt cx="315994" cy="660645"/>
                    </a:xfrm>
                    <a:grpFill/>
                  </p:grpSpPr>
                  <p:grpSp>
                    <p:nvGrpSpPr>
                      <p:cNvPr id="469" name="Group 157"/>
                      <p:cNvGrpSpPr/>
                      <p:nvPr/>
                    </p:nvGrpSpPr>
                    <p:grpSpPr>
                      <a:xfrm flipH="1">
                        <a:off x="1599248" y="495830"/>
                        <a:ext cx="315994" cy="184901"/>
                        <a:chOff x="2400300" y="3637799"/>
                        <a:chExt cx="315994" cy="184901"/>
                      </a:xfrm>
                      <a:grpFill/>
                    </p:grpSpPr>
                    <p:sp>
                      <p:nvSpPr>
                        <p:cNvPr id="479" name="Rectangle 478"/>
                        <p:cNvSpPr/>
                        <p:nvPr/>
                      </p:nvSpPr>
                      <p:spPr>
                        <a:xfrm>
                          <a:off x="2400300" y="3714750"/>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80" name="Block Arc 47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0" name="Group 158"/>
                      <p:cNvGrpSpPr/>
                      <p:nvPr/>
                    </p:nvGrpSpPr>
                    <p:grpSpPr>
                      <a:xfrm flipH="1">
                        <a:off x="1663115" y="700544"/>
                        <a:ext cx="252127" cy="115702"/>
                        <a:chOff x="2400300" y="3840348"/>
                        <a:chExt cx="252127" cy="115702"/>
                      </a:xfrm>
                      <a:grpFill/>
                    </p:grpSpPr>
                    <p:sp>
                      <p:nvSpPr>
                        <p:cNvPr id="477" name="Rectangle 476"/>
                        <p:cNvSpPr/>
                        <p:nvPr/>
                      </p:nvSpPr>
                      <p:spPr>
                        <a:xfrm>
                          <a:off x="2400300" y="3883025"/>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78" name="Oval 477"/>
                        <p:cNvSpPr/>
                        <p:nvPr/>
                      </p:nvSpPr>
                      <p:spPr bwMode="gray">
                        <a:xfrm>
                          <a:off x="2536724" y="3840348"/>
                          <a:ext cx="115703" cy="115702"/>
                        </a:xfrm>
                        <a:prstGeom prst="ellipse">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1" name="Group 159"/>
                      <p:cNvGrpSpPr/>
                      <p:nvPr/>
                    </p:nvGrpSpPr>
                    <p:grpSpPr>
                      <a:xfrm flipH="1">
                        <a:off x="1599248" y="836059"/>
                        <a:ext cx="315994" cy="184901"/>
                        <a:chOff x="2400300" y="3637799"/>
                        <a:chExt cx="315994" cy="184901"/>
                      </a:xfrm>
                      <a:grpFill/>
                    </p:grpSpPr>
                    <p:sp>
                      <p:nvSpPr>
                        <p:cNvPr id="475" name="Rectangle 474"/>
                        <p:cNvSpPr/>
                        <p:nvPr/>
                      </p:nvSpPr>
                      <p:spPr>
                        <a:xfrm>
                          <a:off x="2400300" y="3714750"/>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76" name="Block Arc 47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72" name="Group 162"/>
                      <p:cNvGrpSpPr/>
                      <p:nvPr/>
                    </p:nvGrpSpPr>
                    <p:grpSpPr>
                      <a:xfrm flipH="1">
                        <a:off x="1663115" y="1040773"/>
                        <a:ext cx="252127" cy="115702"/>
                        <a:chOff x="2400300" y="3840348"/>
                        <a:chExt cx="252127" cy="115702"/>
                      </a:xfrm>
                      <a:grpFill/>
                    </p:grpSpPr>
                    <p:sp>
                      <p:nvSpPr>
                        <p:cNvPr id="473" name="Rectangle 472"/>
                        <p:cNvSpPr/>
                        <p:nvPr/>
                      </p:nvSpPr>
                      <p:spPr>
                        <a:xfrm>
                          <a:off x="2400300" y="3883025"/>
                          <a:ext cx="139090" cy="32173"/>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74" name="Oval 473"/>
                        <p:cNvSpPr/>
                        <p:nvPr/>
                      </p:nvSpPr>
                      <p:spPr bwMode="gray">
                        <a:xfrm>
                          <a:off x="2536724" y="3840348"/>
                          <a:ext cx="115703" cy="115702"/>
                        </a:xfrm>
                        <a:prstGeom prst="ellipse">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65" name="Snip Same Side Corner Rectangle 46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FFFFFF"/>
                      </a:solidFill>
                      <a:effectLst/>
                      <a:uLnTx/>
                      <a:uFillTx/>
                      <a:latin typeface="Calibri"/>
                      <a:ea typeface="+mn-ea"/>
                      <a:cs typeface="+mn-cs"/>
                    </a:endParaRPr>
                  </a:p>
                </p:txBody>
              </p:sp>
              <p:sp>
                <p:nvSpPr>
                  <p:cNvPr id="466" name="Rectangle 465"/>
                  <p:cNvSpPr/>
                  <p:nvPr/>
                </p:nvSpPr>
                <p:spPr bwMode="auto">
                  <a:xfrm>
                    <a:off x="2196636" y="487624"/>
                    <a:ext cx="1026819" cy="783912"/>
                  </a:xfrm>
                  <a:prstGeom prst="rect">
                    <a:avLst/>
                  </a:prstGeom>
                  <a:grpFill/>
                  <a:ln w="19050" cap="flat" cmpd="sng" algn="ctr">
                    <a:solidFill>
                      <a:srgbClr val="C1CD19"/>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93" name="Group 333"/>
                <p:cNvGrpSpPr>
                  <a:grpSpLocks/>
                </p:cNvGrpSpPr>
                <p:nvPr/>
              </p:nvGrpSpPr>
              <p:grpSpPr>
                <a:xfrm>
                  <a:off x="5900382" y="2416717"/>
                  <a:ext cx="654243" cy="460680"/>
                  <a:chOff x="1599247" y="260880"/>
                  <a:chExt cx="2221593" cy="1243537"/>
                </a:xfrm>
                <a:noFill/>
              </p:grpSpPr>
              <p:grpSp>
                <p:nvGrpSpPr>
                  <p:cNvPr id="494" name="Group 328"/>
                  <p:cNvGrpSpPr/>
                  <p:nvPr/>
                </p:nvGrpSpPr>
                <p:grpSpPr>
                  <a:xfrm>
                    <a:off x="1599247" y="515949"/>
                    <a:ext cx="2221593" cy="733395"/>
                    <a:chOff x="1599247" y="495078"/>
                    <a:chExt cx="2221593" cy="733395"/>
                  </a:xfrm>
                  <a:grpFill/>
                </p:grpSpPr>
                <p:grpSp>
                  <p:nvGrpSpPr>
                    <p:cNvPr id="497" name="Group 326"/>
                    <p:cNvGrpSpPr>
                      <a:grpSpLocks noChangeAspect="1"/>
                    </p:cNvGrpSpPr>
                    <p:nvPr/>
                  </p:nvGrpSpPr>
                  <p:grpSpPr>
                    <a:xfrm>
                      <a:off x="3470408" y="495078"/>
                      <a:ext cx="350432" cy="732644"/>
                      <a:chOff x="3470409" y="495079"/>
                      <a:chExt cx="315994" cy="660645"/>
                    </a:xfrm>
                    <a:grpFill/>
                  </p:grpSpPr>
                  <p:grpSp>
                    <p:nvGrpSpPr>
                      <p:cNvPr id="511" name="Group 157"/>
                      <p:cNvGrpSpPr/>
                      <p:nvPr/>
                    </p:nvGrpSpPr>
                    <p:grpSpPr>
                      <a:xfrm>
                        <a:off x="3470409" y="495079"/>
                        <a:ext cx="315994" cy="184901"/>
                        <a:chOff x="2400300" y="3637799"/>
                        <a:chExt cx="315994" cy="184901"/>
                      </a:xfrm>
                      <a:grpFill/>
                    </p:grpSpPr>
                    <p:sp>
                      <p:nvSpPr>
                        <p:cNvPr id="521" name="Rectangle 52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2" name="Block Arc 52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12" name="Group 158"/>
                      <p:cNvGrpSpPr/>
                      <p:nvPr/>
                    </p:nvGrpSpPr>
                    <p:grpSpPr>
                      <a:xfrm>
                        <a:off x="3470409" y="699793"/>
                        <a:ext cx="252127" cy="115702"/>
                        <a:chOff x="2400300" y="3840348"/>
                        <a:chExt cx="252127" cy="115702"/>
                      </a:xfrm>
                      <a:grpFill/>
                    </p:grpSpPr>
                    <p:sp>
                      <p:nvSpPr>
                        <p:cNvPr id="519" name="Rectangle 51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0" name="Oval 51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13" name="Group 159"/>
                      <p:cNvGrpSpPr/>
                      <p:nvPr/>
                    </p:nvGrpSpPr>
                    <p:grpSpPr>
                      <a:xfrm>
                        <a:off x="3470409" y="835308"/>
                        <a:ext cx="315994" cy="184901"/>
                        <a:chOff x="2400300" y="3637799"/>
                        <a:chExt cx="315994" cy="184901"/>
                      </a:xfrm>
                      <a:grpFill/>
                    </p:grpSpPr>
                    <p:sp>
                      <p:nvSpPr>
                        <p:cNvPr id="517" name="Rectangle 51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8" name="Block Arc 51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14" name="Group 162"/>
                      <p:cNvGrpSpPr/>
                      <p:nvPr/>
                    </p:nvGrpSpPr>
                    <p:grpSpPr>
                      <a:xfrm>
                        <a:off x="3470409" y="1040022"/>
                        <a:ext cx="252127" cy="115702"/>
                        <a:chOff x="2400300" y="3840348"/>
                        <a:chExt cx="252127" cy="115702"/>
                      </a:xfrm>
                      <a:grpFill/>
                    </p:grpSpPr>
                    <p:sp>
                      <p:nvSpPr>
                        <p:cNvPr id="515" name="Rectangle 51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6" name="Oval 51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98" name="Group 325"/>
                    <p:cNvGrpSpPr>
                      <a:grpSpLocks noChangeAspect="1"/>
                    </p:cNvGrpSpPr>
                    <p:nvPr/>
                  </p:nvGrpSpPr>
                  <p:grpSpPr>
                    <a:xfrm>
                      <a:off x="1599247" y="495829"/>
                      <a:ext cx="350432" cy="732644"/>
                      <a:chOff x="1599248" y="495830"/>
                      <a:chExt cx="315994" cy="660645"/>
                    </a:xfrm>
                    <a:grpFill/>
                  </p:grpSpPr>
                  <p:grpSp>
                    <p:nvGrpSpPr>
                      <p:cNvPr id="499" name="Group 157"/>
                      <p:cNvGrpSpPr/>
                      <p:nvPr/>
                    </p:nvGrpSpPr>
                    <p:grpSpPr>
                      <a:xfrm flipH="1">
                        <a:off x="1599248" y="495830"/>
                        <a:ext cx="315994" cy="184901"/>
                        <a:chOff x="2400300" y="3637799"/>
                        <a:chExt cx="315994" cy="184901"/>
                      </a:xfrm>
                      <a:grpFill/>
                    </p:grpSpPr>
                    <p:sp>
                      <p:nvSpPr>
                        <p:cNvPr id="509" name="Rectangle 50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10" name="Block Arc 50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0" name="Group 158"/>
                      <p:cNvGrpSpPr/>
                      <p:nvPr/>
                    </p:nvGrpSpPr>
                    <p:grpSpPr>
                      <a:xfrm flipH="1">
                        <a:off x="1663115" y="700544"/>
                        <a:ext cx="252127" cy="115702"/>
                        <a:chOff x="2400300" y="3840348"/>
                        <a:chExt cx="252127" cy="115702"/>
                      </a:xfrm>
                      <a:grpFill/>
                    </p:grpSpPr>
                    <p:sp>
                      <p:nvSpPr>
                        <p:cNvPr id="507" name="Rectangle 50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8" name="Oval 50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1" name="Group 159"/>
                      <p:cNvGrpSpPr/>
                      <p:nvPr/>
                    </p:nvGrpSpPr>
                    <p:grpSpPr>
                      <a:xfrm flipH="1">
                        <a:off x="1599248" y="836059"/>
                        <a:ext cx="315994" cy="184901"/>
                        <a:chOff x="2400300" y="3637799"/>
                        <a:chExt cx="315994" cy="184901"/>
                      </a:xfrm>
                      <a:grpFill/>
                    </p:grpSpPr>
                    <p:sp>
                      <p:nvSpPr>
                        <p:cNvPr id="505" name="Rectangle 50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6" name="Block Arc 50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02" name="Group 162"/>
                      <p:cNvGrpSpPr/>
                      <p:nvPr/>
                    </p:nvGrpSpPr>
                    <p:grpSpPr>
                      <a:xfrm flipH="1">
                        <a:off x="1663115" y="1040773"/>
                        <a:ext cx="252127" cy="115702"/>
                        <a:chOff x="2400300" y="3840348"/>
                        <a:chExt cx="252127" cy="115702"/>
                      </a:xfrm>
                      <a:grpFill/>
                    </p:grpSpPr>
                    <p:sp>
                      <p:nvSpPr>
                        <p:cNvPr id="503" name="Rectangle 50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4" name="Oval 50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95" name="Snip Same Side Corner Rectangle 49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96" name="Rectangle 495"/>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523" name="Group 333"/>
                <p:cNvGrpSpPr>
                  <a:grpSpLocks/>
                </p:cNvGrpSpPr>
                <p:nvPr/>
              </p:nvGrpSpPr>
              <p:grpSpPr>
                <a:xfrm>
                  <a:off x="5150618" y="2625016"/>
                  <a:ext cx="654243" cy="460680"/>
                  <a:chOff x="1599247" y="260880"/>
                  <a:chExt cx="2221593" cy="1243537"/>
                </a:xfrm>
                <a:noFill/>
              </p:grpSpPr>
              <p:grpSp>
                <p:nvGrpSpPr>
                  <p:cNvPr id="524" name="Group 328"/>
                  <p:cNvGrpSpPr/>
                  <p:nvPr/>
                </p:nvGrpSpPr>
                <p:grpSpPr>
                  <a:xfrm>
                    <a:off x="1599247" y="515949"/>
                    <a:ext cx="2221593" cy="733395"/>
                    <a:chOff x="1599247" y="495078"/>
                    <a:chExt cx="2221593" cy="733395"/>
                  </a:xfrm>
                  <a:grpFill/>
                </p:grpSpPr>
                <p:grpSp>
                  <p:nvGrpSpPr>
                    <p:cNvPr id="527" name="Group 326"/>
                    <p:cNvGrpSpPr>
                      <a:grpSpLocks noChangeAspect="1"/>
                    </p:cNvGrpSpPr>
                    <p:nvPr/>
                  </p:nvGrpSpPr>
                  <p:grpSpPr>
                    <a:xfrm>
                      <a:off x="3470408" y="495078"/>
                      <a:ext cx="350432" cy="732644"/>
                      <a:chOff x="3470409" y="495079"/>
                      <a:chExt cx="315994" cy="660645"/>
                    </a:xfrm>
                    <a:grpFill/>
                  </p:grpSpPr>
                  <p:grpSp>
                    <p:nvGrpSpPr>
                      <p:cNvPr id="541" name="Group 157"/>
                      <p:cNvGrpSpPr/>
                      <p:nvPr/>
                    </p:nvGrpSpPr>
                    <p:grpSpPr>
                      <a:xfrm>
                        <a:off x="3470409" y="495079"/>
                        <a:ext cx="315994" cy="184901"/>
                        <a:chOff x="2400300" y="3637799"/>
                        <a:chExt cx="315994" cy="184901"/>
                      </a:xfrm>
                      <a:grpFill/>
                    </p:grpSpPr>
                    <p:sp>
                      <p:nvSpPr>
                        <p:cNvPr id="551" name="Rectangle 55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2" name="Block Arc 55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2" name="Group 158"/>
                      <p:cNvGrpSpPr/>
                      <p:nvPr/>
                    </p:nvGrpSpPr>
                    <p:grpSpPr>
                      <a:xfrm>
                        <a:off x="3470409" y="699793"/>
                        <a:ext cx="252127" cy="115702"/>
                        <a:chOff x="2400300" y="3840348"/>
                        <a:chExt cx="252127" cy="115702"/>
                      </a:xfrm>
                      <a:grpFill/>
                    </p:grpSpPr>
                    <p:sp>
                      <p:nvSpPr>
                        <p:cNvPr id="549" name="Rectangle 54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50" name="Oval 54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3" name="Group 159"/>
                      <p:cNvGrpSpPr/>
                      <p:nvPr/>
                    </p:nvGrpSpPr>
                    <p:grpSpPr>
                      <a:xfrm>
                        <a:off x="3470409" y="835308"/>
                        <a:ext cx="315994" cy="184901"/>
                        <a:chOff x="2400300" y="3637799"/>
                        <a:chExt cx="315994" cy="184901"/>
                      </a:xfrm>
                      <a:grpFill/>
                    </p:grpSpPr>
                    <p:sp>
                      <p:nvSpPr>
                        <p:cNvPr id="547" name="Rectangle 54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8" name="Block Arc 54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44" name="Group 162"/>
                      <p:cNvGrpSpPr/>
                      <p:nvPr/>
                    </p:nvGrpSpPr>
                    <p:grpSpPr>
                      <a:xfrm>
                        <a:off x="3470409" y="1040022"/>
                        <a:ext cx="252127" cy="115702"/>
                        <a:chOff x="2400300" y="3840348"/>
                        <a:chExt cx="252127" cy="115702"/>
                      </a:xfrm>
                      <a:grpFill/>
                    </p:grpSpPr>
                    <p:sp>
                      <p:nvSpPr>
                        <p:cNvPr id="545" name="Rectangle 54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6" name="Oval 54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528" name="Group 325"/>
                    <p:cNvGrpSpPr>
                      <a:grpSpLocks noChangeAspect="1"/>
                    </p:cNvGrpSpPr>
                    <p:nvPr/>
                  </p:nvGrpSpPr>
                  <p:grpSpPr>
                    <a:xfrm>
                      <a:off x="1599247" y="495829"/>
                      <a:ext cx="350432" cy="732644"/>
                      <a:chOff x="1599248" y="495830"/>
                      <a:chExt cx="315994" cy="660645"/>
                    </a:xfrm>
                    <a:grpFill/>
                  </p:grpSpPr>
                  <p:grpSp>
                    <p:nvGrpSpPr>
                      <p:cNvPr id="529" name="Group 157"/>
                      <p:cNvGrpSpPr/>
                      <p:nvPr/>
                    </p:nvGrpSpPr>
                    <p:grpSpPr>
                      <a:xfrm flipH="1">
                        <a:off x="1599248" y="495830"/>
                        <a:ext cx="315994" cy="184901"/>
                        <a:chOff x="2400300" y="3637799"/>
                        <a:chExt cx="315994" cy="184901"/>
                      </a:xfrm>
                      <a:grpFill/>
                    </p:grpSpPr>
                    <p:sp>
                      <p:nvSpPr>
                        <p:cNvPr id="539" name="Rectangle 53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0" name="Block Arc 53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0" name="Group 158"/>
                      <p:cNvGrpSpPr/>
                      <p:nvPr/>
                    </p:nvGrpSpPr>
                    <p:grpSpPr>
                      <a:xfrm flipH="1">
                        <a:off x="1663115" y="700544"/>
                        <a:ext cx="252127" cy="115702"/>
                        <a:chOff x="2400300" y="3840348"/>
                        <a:chExt cx="252127" cy="115702"/>
                      </a:xfrm>
                      <a:grpFill/>
                    </p:grpSpPr>
                    <p:sp>
                      <p:nvSpPr>
                        <p:cNvPr id="537" name="Rectangle 53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38" name="Oval 53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1" name="Group 159"/>
                      <p:cNvGrpSpPr/>
                      <p:nvPr/>
                    </p:nvGrpSpPr>
                    <p:grpSpPr>
                      <a:xfrm flipH="1">
                        <a:off x="1599248" y="836059"/>
                        <a:ext cx="315994" cy="184901"/>
                        <a:chOff x="2400300" y="3637799"/>
                        <a:chExt cx="315994" cy="184901"/>
                      </a:xfrm>
                      <a:grpFill/>
                    </p:grpSpPr>
                    <p:sp>
                      <p:nvSpPr>
                        <p:cNvPr id="535" name="Rectangle 53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36" name="Block Arc 53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32" name="Group 162"/>
                      <p:cNvGrpSpPr/>
                      <p:nvPr/>
                    </p:nvGrpSpPr>
                    <p:grpSpPr>
                      <a:xfrm flipH="1">
                        <a:off x="1663115" y="1040773"/>
                        <a:ext cx="252127" cy="115702"/>
                        <a:chOff x="2400300" y="3840348"/>
                        <a:chExt cx="252127" cy="115702"/>
                      </a:xfrm>
                      <a:grpFill/>
                    </p:grpSpPr>
                    <p:sp>
                      <p:nvSpPr>
                        <p:cNvPr id="533" name="Rectangle 53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34" name="Oval 53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525" name="Snip Same Side Corner Rectangle 524"/>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3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6" name="Rectangle 525"/>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Narrow"/>
                      <a:ea typeface="+mn-ea"/>
                      <a:cs typeface="Arial Narrow"/>
                    </a:endParaRPr>
                  </a:p>
                </p:txBody>
              </p:sp>
            </p:grpSp>
            <p:cxnSp>
              <p:nvCxnSpPr>
                <p:cNvPr id="553" name="Curved Connector 552"/>
                <p:cNvCxnSpPr/>
                <p:nvPr/>
              </p:nvCxnSpPr>
              <p:spPr>
                <a:xfrm flipH="1">
                  <a:off x="6533768" y="2045724"/>
                  <a:ext cx="161981" cy="713134"/>
                </a:xfrm>
                <a:prstGeom prst="curvedConnector3">
                  <a:avLst>
                    <a:gd name="adj1" fmla="val -174294"/>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4" name="Curved Connector 553"/>
                <p:cNvCxnSpPr/>
                <p:nvPr/>
              </p:nvCxnSpPr>
              <p:spPr>
                <a:xfrm>
                  <a:off x="4935663" y="2262803"/>
                  <a:ext cx="1598104" cy="356277"/>
                </a:xfrm>
                <a:prstGeom prst="curvedConnector3">
                  <a:avLst>
                    <a:gd name="adj1" fmla="val 115285"/>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5" name="Curved Connector 554"/>
                <p:cNvCxnSpPr/>
                <p:nvPr/>
              </p:nvCxnSpPr>
              <p:spPr>
                <a:xfrm rot="10800000" flipV="1">
                  <a:off x="4935663" y="1962877"/>
                  <a:ext cx="280018" cy="160147"/>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6" name="Curved Connector 555"/>
                <p:cNvCxnSpPr/>
                <p:nvPr/>
              </p:nvCxnSpPr>
              <p:spPr>
                <a:xfrm rot="10800000">
                  <a:off x="4368384" y="2193569"/>
                  <a:ext cx="22014" cy="618515"/>
                </a:xfrm>
                <a:prstGeom prst="curvedConnector3">
                  <a:avLst>
                    <a:gd name="adj1" fmla="val 1282482"/>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7" name="Curved Connector 556"/>
                <p:cNvCxnSpPr/>
                <p:nvPr/>
              </p:nvCxnSpPr>
              <p:spPr>
                <a:xfrm rot="10800000">
                  <a:off x="4943995" y="2332692"/>
                  <a:ext cx="985578" cy="216778"/>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8" name="Curved Connector 557"/>
                <p:cNvCxnSpPr/>
                <p:nvPr/>
              </p:nvCxnSpPr>
              <p:spPr>
                <a:xfrm flipV="1">
                  <a:off x="4986261" y="2102656"/>
                  <a:ext cx="229420" cy="569371"/>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59" name="Curved Connector 558"/>
                <p:cNvCxnSpPr/>
                <p:nvPr/>
              </p:nvCxnSpPr>
              <p:spPr>
                <a:xfrm>
                  <a:off x="5819878" y="1892710"/>
                  <a:ext cx="271675" cy="223181"/>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60" name="Curved Connector 559"/>
                <p:cNvCxnSpPr/>
                <p:nvPr/>
              </p:nvCxnSpPr>
              <p:spPr>
                <a:xfrm>
                  <a:off x="5828209" y="2102377"/>
                  <a:ext cx="101363" cy="586870"/>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61" name="Curved Connector 560"/>
                <p:cNvCxnSpPr/>
                <p:nvPr/>
              </p:nvCxnSpPr>
              <p:spPr>
                <a:xfrm rot="10800000" flipV="1">
                  <a:off x="5775673" y="2759137"/>
                  <a:ext cx="145568" cy="138132"/>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562" name="Curved Connector 561"/>
                <p:cNvCxnSpPr/>
                <p:nvPr/>
              </p:nvCxnSpPr>
              <p:spPr>
                <a:xfrm rot="10800000" flipV="1">
                  <a:off x="4994593" y="2757769"/>
                  <a:ext cx="185215" cy="123925"/>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563" name="Cloud 562"/>
              <p:cNvSpPr/>
              <p:nvPr/>
            </p:nvSpPr>
            <p:spPr>
              <a:xfrm>
                <a:off x="5542773" y="4616049"/>
                <a:ext cx="1923815" cy="863654"/>
              </a:xfrm>
              <a:prstGeom prst="cloud">
                <a:avLst/>
              </a:prstGeom>
              <a:solidFill>
                <a:schemeClr val="accent1"/>
              </a:solidFill>
              <a:ln>
                <a:solidFill>
                  <a:schemeClr val="tx2"/>
                </a:solidFill>
              </a:ln>
              <a:effectLst>
                <a:outerShdw blurRad="50800" dist="38100" dir="2700000">
                  <a:srgbClr val="000000">
                    <a:alpha val="69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3202" b="0" i="0" u="none" strike="noStrike" kern="1200" cap="none" spc="0" normalizeH="0" baseline="0" noProof="0" dirty="0">
                  <a:ln>
                    <a:noFill/>
                  </a:ln>
                  <a:solidFill>
                    <a:srgbClr val="FFFFFF"/>
                  </a:solidFill>
                  <a:effectLst/>
                  <a:uLnTx/>
                  <a:uFillTx/>
                  <a:latin typeface="Calibri"/>
                  <a:ea typeface="+mn-ea"/>
                  <a:cs typeface="+mn-cs"/>
                </a:endParaRPr>
              </a:p>
            </p:txBody>
          </p:sp>
          <p:pic>
            <p:nvPicPr>
              <p:cNvPr id="586" name="Picture 585"/>
              <p:cNvPicPr>
                <a:picLocks noChangeAspect="1"/>
              </p:cNvPicPr>
              <p:nvPr/>
            </p:nvPicPr>
            <p:blipFill>
              <a:blip r:embed="rId3"/>
              <a:stretch>
                <a:fillRect/>
              </a:stretch>
            </p:blipFill>
            <p:spPr>
              <a:xfrm>
                <a:off x="6306398" y="4699565"/>
                <a:ext cx="377609" cy="382000"/>
              </a:xfrm>
              <a:prstGeom prst="rect">
                <a:avLst/>
              </a:prstGeom>
            </p:spPr>
          </p:pic>
          <p:pic>
            <p:nvPicPr>
              <p:cNvPr id="585" name="Picture 584"/>
              <p:cNvPicPr>
                <a:picLocks noChangeAspect="1"/>
              </p:cNvPicPr>
              <p:nvPr/>
            </p:nvPicPr>
            <p:blipFill>
              <a:blip r:embed="rId4"/>
              <a:stretch>
                <a:fillRect/>
              </a:stretch>
            </p:blipFill>
            <p:spPr>
              <a:xfrm>
                <a:off x="6564532" y="4784726"/>
                <a:ext cx="510506" cy="516442"/>
              </a:xfrm>
              <a:prstGeom prst="rect">
                <a:avLst/>
              </a:prstGeom>
            </p:spPr>
          </p:pic>
          <p:pic>
            <p:nvPicPr>
              <p:cNvPr id="584" name="Picture 583"/>
              <p:cNvPicPr>
                <a:picLocks noChangeAspect="1"/>
              </p:cNvPicPr>
              <p:nvPr/>
            </p:nvPicPr>
            <p:blipFill>
              <a:blip r:embed="rId5"/>
              <a:stretch>
                <a:fillRect/>
              </a:stretch>
            </p:blipFill>
            <p:spPr>
              <a:xfrm>
                <a:off x="5963111" y="4805975"/>
                <a:ext cx="579776" cy="586518"/>
              </a:xfrm>
              <a:prstGeom prst="rect">
                <a:avLst/>
              </a:prstGeom>
            </p:spPr>
          </p:pic>
          <p:cxnSp>
            <p:nvCxnSpPr>
              <p:cNvPr id="601" name="Curved Connector 600"/>
              <p:cNvCxnSpPr>
                <a:stCxn id="300" idx="2"/>
                <a:endCxn id="563" idx="3"/>
              </p:cNvCxnSpPr>
              <p:nvPr/>
            </p:nvCxnSpPr>
            <p:spPr>
              <a:xfrm rot="16200000" flipH="1">
                <a:off x="5978683" y="4139431"/>
                <a:ext cx="639174" cy="412822"/>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604" name="Curved Connector 603"/>
              <p:cNvCxnSpPr>
                <a:stCxn id="337" idx="2"/>
                <a:endCxn id="563" idx="3"/>
              </p:cNvCxnSpPr>
              <p:nvPr/>
            </p:nvCxnSpPr>
            <p:spPr>
              <a:xfrm rot="5400000">
                <a:off x="6315336" y="4215600"/>
                <a:ext cx="639174" cy="260484"/>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07" name="Rectangle 11"/>
              <p:cNvSpPr>
                <a:spLocks noChangeAspect="1" noChangeArrowheads="1"/>
              </p:cNvSpPr>
              <p:nvPr/>
            </p:nvSpPr>
            <p:spPr bwMode="gray">
              <a:xfrm>
                <a:off x="7260801" y="4009776"/>
                <a:ext cx="1411728" cy="526241"/>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Calibri"/>
                    <a:ea typeface="+mn-ea"/>
                    <a:cs typeface="+mn-cs"/>
                  </a:rPr>
                  <a:t>Cloud-based services can be offered through the ESB</a:t>
                </a:r>
              </a:p>
            </p:txBody>
          </p:sp>
          <p:sp>
            <p:nvSpPr>
              <p:cNvPr id="609" name="Up Arrow 608"/>
              <p:cNvSpPr/>
              <p:nvPr/>
            </p:nvSpPr>
            <p:spPr>
              <a:xfrm rot="460158">
                <a:off x="3988877" y="3152929"/>
                <a:ext cx="1207039" cy="245105"/>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2" name="TextBox 1">
              <a:extLst>
                <a:ext uri="{FF2B5EF4-FFF2-40B4-BE49-F238E27FC236}">
                  <a16:creationId xmlns:a16="http://schemas.microsoft.com/office/drawing/2014/main" id="{0A6383FD-BF4C-48E1-BC1F-FE3EAF0D58B5}"/>
                </a:ext>
              </a:extLst>
            </p:cNvPr>
            <p:cNvSpPr txBox="1"/>
            <p:nvPr/>
          </p:nvSpPr>
          <p:spPr>
            <a:xfrm>
              <a:off x="3741601" y="5894964"/>
              <a:ext cx="3341013" cy="258044"/>
            </a:xfrm>
            <a:prstGeom prst="rect">
              <a:avLst/>
            </a:prstGeom>
            <a:noFill/>
          </p:spPr>
          <p:txBody>
            <a:bodyPr wrap="non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360" b="0" i="0" u="none" strike="noStrike" kern="1200" cap="none" spc="0" normalizeH="0" baseline="0" noProof="0">
                  <a:ln>
                    <a:noFill/>
                  </a:ln>
                  <a:solidFill>
                    <a:srgbClr val="000000"/>
                  </a:solidFill>
                  <a:effectLst/>
                  <a:uLnTx/>
                  <a:uFillTx/>
                  <a:latin typeface="Calibri"/>
                  <a:ea typeface="+mn-ea"/>
                  <a:cs typeface="+mn-cs"/>
                </a:rPr>
                <a:t>ESB solutions integrating host and cloud-based service solutions</a:t>
              </a:r>
            </a:p>
          </p:txBody>
        </p:sp>
      </p:grpSp>
      <p:sp>
        <p:nvSpPr>
          <p:cNvPr id="3" name="Titel 2">
            <a:extLst>
              <a:ext uri="{FF2B5EF4-FFF2-40B4-BE49-F238E27FC236}">
                <a16:creationId xmlns:a16="http://schemas.microsoft.com/office/drawing/2014/main" id="{0F4A73D4-8815-4D1F-8296-910B1AF58001}"/>
              </a:ext>
            </a:extLst>
          </p:cNvPr>
          <p:cNvSpPr>
            <a:spLocks noGrp="1"/>
          </p:cNvSpPr>
          <p:nvPr>
            <p:ph type="title"/>
          </p:nvPr>
        </p:nvSpPr>
        <p:spPr>
          <a:xfrm>
            <a:off x="1127132" y="158995"/>
            <a:ext cx="9597082" cy="744903"/>
          </a:xfrm>
        </p:spPr>
        <p:txBody>
          <a:bodyPr>
            <a:normAutofit/>
          </a:bodyPr>
          <a:lstStyle/>
          <a:p>
            <a:r>
              <a:rPr lang="en-US" sz="2000" b="1" cap="all" dirty="0"/>
              <a:t>Level 2 - Host renewal/ESB integration and application/system assembly</a:t>
            </a:r>
            <a:endParaRPr lang="en-GB" sz="2000" b="1" cap="all" dirty="0"/>
          </a:p>
        </p:txBody>
      </p:sp>
      <p:sp>
        <p:nvSpPr>
          <p:cNvPr id="567" name="Round Same Side Corner Rectangle 97">
            <a:extLst>
              <a:ext uri="{FF2B5EF4-FFF2-40B4-BE49-F238E27FC236}">
                <a16:creationId xmlns:a16="http://schemas.microsoft.com/office/drawing/2014/main" id="{C02E6153-4D82-4239-B6D3-FDA6033DFBF9}"/>
              </a:ext>
            </a:extLst>
          </p:cNvPr>
          <p:cNvSpPr/>
          <p:nvPr/>
        </p:nvSpPr>
        <p:spPr>
          <a:xfrm flipV="1">
            <a:off x="391579" y="-25798"/>
            <a:ext cx="1105087" cy="1032795"/>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68" name="Graphic 567" descr="Research">
            <a:extLst>
              <a:ext uri="{FF2B5EF4-FFF2-40B4-BE49-F238E27FC236}">
                <a16:creationId xmlns:a16="http://schemas.microsoft.com/office/drawing/2014/main" id="{6711B15E-9EBE-4C84-A63F-03EC93013DF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63121" y="52040"/>
            <a:ext cx="778681" cy="778681"/>
          </a:xfrm>
          <a:prstGeom prst="rect">
            <a:avLst/>
          </a:prstGeom>
        </p:spPr>
      </p:pic>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202"/>
          <p:cNvGrpSpPr/>
          <p:nvPr/>
        </p:nvGrpSpPr>
        <p:grpSpPr>
          <a:xfrm>
            <a:off x="1787699" y="4748512"/>
            <a:ext cx="9232432" cy="1292355"/>
            <a:chOff x="-786256" y="3459441"/>
            <a:chExt cx="8894299" cy="935999"/>
          </a:xfrm>
          <a:solidFill>
            <a:schemeClr val="tx2"/>
          </a:solidFill>
        </p:grpSpPr>
        <p:sp>
          <p:nvSpPr>
            <p:cNvPr id="200" name="Rectangle 199"/>
            <p:cNvSpPr/>
            <p:nvPr/>
          </p:nvSpPr>
          <p:spPr>
            <a:xfrm>
              <a:off x="-786256" y="3459441"/>
              <a:ext cx="2723463" cy="935999"/>
            </a:xfrm>
            <a:prstGeom prst="rect">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Containers</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Calibri"/>
                  <a:ea typeface="+mn-ea"/>
                  <a:cs typeface="+mn-cs"/>
                </a:rPr>
                <a:t>Encapsulates business function and interacts through external services</a:t>
              </a:r>
            </a:p>
          </p:txBody>
        </p:sp>
        <p:sp>
          <p:nvSpPr>
            <p:cNvPr id="201" name="Rectangle 200"/>
            <p:cNvSpPr/>
            <p:nvPr/>
          </p:nvSpPr>
          <p:spPr>
            <a:xfrm>
              <a:off x="2214531" y="3459441"/>
              <a:ext cx="2996138" cy="935999"/>
            </a:xfrm>
            <a:prstGeom prst="rect">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Queue/Event Driven</a:t>
              </a:r>
            </a:p>
            <a:p>
              <a:pPr lvl="0">
                <a:defRPr/>
              </a:pPr>
              <a:r>
                <a:rPr kumimoji="0" lang="en-US" sz="1600" b="1" i="1" u="none" strike="noStrike" kern="1200" cap="none" spc="0" normalizeH="0" baseline="0" noProof="0" dirty="0">
                  <a:ln>
                    <a:noFill/>
                  </a:ln>
                  <a:solidFill>
                    <a:srgbClr val="FFFFFF"/>
                  </a:solidFill>
                  <a:effectLst/>
                  <a:uLnTx/>
                  <a:uFillTx/>
                  <a:latin typeface="Calibri"/>
                  <a:ea typeface="+mn-ea"/>
                  <a:cs typeface="+mn-cs"/>
                </a:rPr>
                <a:t>Writing to queues triggers </a:t>
              </a:r>
              <a:r>
                <a:rPr lang="en-US" sz="1600" b="1" i="1" dirty="0">
                  <a:solidFill>
                    <a:srgbClr val="FFFFFF"/>
                  </a:solidFill>
                </a:rPr>
                <a:t>Loosely-coupled</a:t>
              </a:r>
              <a:r>
                <a:rPr kumimoji="0" lang="en-US" sz="1600" b="1" i="1" u="none" strike="noStrike" kern="1200" cap="none" spc="0" normalizeH="0" baseline="0" noProof="0" dirty="0">
                  <a:ln>
                    <a:noFill/>
                  </a:ln>
                  <a:solidFill>
                    <a:srgbClr val="FFFFFF"/>
                  </a:solidFill>
                  <a:effectLst/>
                  <a:uLnTx/>
                  <a:uFillTx/>
                  <a:latin typeface="Calibri"/>
                  <a:ea typeface="+mn-ea"/>
                  <a:cs typeface="+mn-cs"/>
                </a:rPr>
                <a:t>/asynchronous execution</a:t>
              </a:r>
            </a:p>
          </p:txBody>
        </p:sp>
        <p:sp>
          <p:nvSpPr>
            <p:cNvPr id="202" name="Rectangle 201"/>
            <p:cNvSpPr/>
            <p:nvPr/>
          </p:nvSpPr>
          <p:spPr>
            <a:xfrm>
              <a:off x="5369267" y="3459441"/>
              <a:ext cx="2738776" cy="935999"/>
            </a:xfrm>
            <a:prstGeom prst="rect">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solidFill>
                  <a:effectLst/>
                  <a:uLnTx/>
                  <a:uFillTx/>
                  <a:latin typeface="Calibri"/>
                  <a:ea typeface="+mn-ea"/>
                  <a:cs typeface="+mn-cs"/>
                </a:rPr>
                <a:t>Networked/Cloud (SaaS)</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a:ln>
                    <a:noFill/>
                  </a:ln>
                  <a:solidFill>
                    <a:srgbClr val="FFFFFF"/>
                  </a:solidFill>
                  <a:effectLst/>
                  <a:uLnTx/>
                  <a:uFillTx/>
                  <a:latin typeface="Calibri"/>
                  <a:ea typeface="+mn-ea"/>
                  <a:cs typeface="+mn-cs"/>
                </a:rPr>
                <a:t>Solutions suited to the loose coupled and cellular architecture of the Cloud </a:t>
              </a:r>
            </a:p>
          </p:txBody>
        </p:sp>
      </p:grpSp>
      <p:sp>
        <p:nvSpPr>
          <p:cNvPr id="178" name="Title 1"/>
          <p:cNvSpPr txBox="1">
            <a:spLocks/>
          </p:cNvSpPr>
          <p:nvPr/>
        </p:nvSpPr>
        <p:spPr>
          <a:xfrm>
            <a:off x="2827451" y="6062258"/>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401" b="0" i="0" u="none" strike="noStrike" kern="1200" cap="none" spc="0" normalizeH="0" baseline="0" noProof="0" dirty="0">
                <a:ln>
                  <a:noFill/>
                </a:ln>
                <a:solidFill>
                  <a:srgbClr val="000000"/>
                </a:solidFill>
                <a:effectLst/>
                <a:uLnTx/>
                <a:uFillTx/>
                <a:latin typeface="Calibri"/>
                <a:ea typeface="+mn-ea"/>
                <a:cs typeface="+mn-cs"/>
              </a:rPr>
              <a:t> Advanced ‘cloud’ technology solutions</a:t>
            </a: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179" name="Group 178"/>
          <p:cNvGrpSpPr/>
          <p:nvPr/>
        </p:nvGrpSpPr>
        <p:grpSpPr>
          <a:xfrm>
            <a:off x="25534" y="74884"/>
            <a:ext cx="11931498" cy="5160762"/>
            <a:chOff x="-126870" y="1457290"/>
            <a:chExt cx="9055981" cy="3285002"/>
          </a:xfrm>
        </p:grpSpPr>
        <p:grpSp>
          <p:nvGrpSpPr>
            <p:cNvPr id="180" name="Group 179"/>
            <p:cNvGrpSpPr>
              <a:grpSpLocks noChangeAspect="1"/>
            </p:cNvGrpSpPr>
            <p:nvPr/>
          </p:nvGrpSpPr>
          <p:grpSpPr>
            <a:xfrm>
              <a:off x="4217331" y="1737845"/>
              <a:ext cx="4599020" cy="2627072"/>
              <a:chOff x="3883776" y="1737846"/>
              <a:chExt cx="4860089" cy="2776202"/>
            </a:xfrm>
          </p:grpSpPr>
          <p:grpSp>
            <p:nvGrpSpPr>
              <p:cNvPr id="228" name="Group 286"/>
              <p:cNvGrpSpPr>
                <a:grpSpLocks noChangeAspect="1"/>
              </p:cNvGrpSpPr>
              <p:nvPr/>
            </p:nvGrpSpPr>
            <p:grpSpPr>
              <a:xfrm>
                <a:off x="5254768" y="2636334"/>
                <a:ext cx="1675880" cy="925197"/>
                <a:chOff x="5710431" y="2260627"/>
                <a:chExt cx="3501764" cy="1933199"/>
              </a:xfrm>
            </p:grpSpPr>
            <p:grpSp>
              <p:nvGrpSpPr>
                <p:cNvPr id="395" name="Group 144"/>
                <p:cNvGrpSpPr/>
                <p:nvPr/>
              </p:nvGrpSpPr>
              <p:grpSpPr>
                <a:xfrm>
                  <a:off x="8492766" y="3291647"/>
                  <a:ext cx="719429" cy="559873"/>
                  <a:chOff x="1576625" y="4523677"/>
                  <a:chExt cx="415313" cy="323204"/>
                </a:xfrm>
              </p:grpSpPr>
              <p:grpSp>
                <p:nvGrpSpPr>
                  <p:cNvPr id="448"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452" name="Rectangle 451"/>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53" name="Oval 452"/>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49"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450" name="Rectangle 449"/>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51" name="Block Arc 450"/>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396" name="Group 141"/>
                <p:cNvGrpSpPr/>
                <p:nvPr/>
              </p:nvGrpSpPr>
              <p:grpSpPr>
                <a:xfrm>
                  <a:off x="8492765" y="2675240"/>
                  <a:ext cx="616131" cy="485099"/>
                  <a:chOff x="1576624" y="4566841"/>
                  <a:chExt cx="355681" cy="280040"/>
                </a:xfrm>
              </p:grpSpPr>
              <p:grpSp>
                <p:nvGrpSpPr>
                  <p:cNvPr id="417"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445" name="Rectangle 444"/>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47" name="Oval 446"/>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18" name="Group 92"/>
                  <p:cNvGrpSpPr/>
                  <p:nvPr/>
                </p:nvGrpSpPr>
                <p:grpSpPr>
                  <a:xfrm>
                    <a:off x="1576624" y="4566841"/>
                    <a:ext cx="342245" cy="102099"/>
                    <a:chOff x="1970409" y="3567352"/>
                    <a:chExt cx="425948" cy="127071"/>
                  </a:xfrm>
                  <a:effectLst>
                    <a:outerShdw blurRad="50800" dist="38100" dir="2700000">
                      <a:srgbClr val="000000">
                        <a:alpha val="75000"/>
                      </a:srgbClr>
                    </a:outerShdw>
                  </a:effectLst>
                </p:grpSpPr>
                <p:sp>
                  <p:nvSpPr>
                    <p:cNvPr id="423" name="Rectangle 422"/>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36" name="Block Arc 435"/>
                    <p:cNvSpPr/>
                    <p:nvPr/>
                  </p:nvSpPr>
                  <p:spPr>
                    <a:xfrm rot="16200000">
                      <a:off x="2267055" y="3565122"/>
                      <a:ext cx="127071" cy="131532"/>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397" name="Snip Same Side Corner Rectangle 396"/>
                <p:cNvSpPr/>
                <p:nvPr/>
              </p:nvSpPr>
              <p:spPr>
                <a:xfrm>
                  <a:off x="5710431" y="2260627"/>
                  <a:ext cx="2990953" cy="1933199"/>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98" name="Snip Same Side Corner Rectangle 397"/>
                <p:cNvSpPr>
                  <a:spLocks noChangeAspect="1"/>
                </p:cNvSpPr>
                <p:nvPr/>
              </p:nvSpPr>
              <p:spPr>
                <a:xfrm>
                  <a:off x="5897577" y="2456342"/>
                  <a:ext cx="1683753" cy="1541770"/>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399" name="Snip Same Side Corner Rectangle 398"/>
                <p:cNvSpPr>
                  <a:spLocks noChangeAspect="1"/>
                </p:cNvSpPr>
                <p:nvPr/>
              </p:nvSpPr>
              <p:spPr>
                <a:xfrm>
                  <a:off x="6084662" y="2606543"/>
                  <a:ext cx="1309585" cy="1241366"/>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400" name="Rounded Rectangle 399"/>
                <p:cNvSpPr/>
                <p:nvPr/>
              </p:nvSpPr>
              <p:spPr>
                <a:xfrm>
                  <a:off x="6213734" y="2713601"/>
                  <a:ext cx="1051439" cy="57690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401" name="Rounded Rectangle 400"/>
                <p:cNvSpPr/>
                <p:nvPr/>
              </p:nvSpPr>
              <p:spPr>
                <a:xfrm>
                  <a:off x="7663729" y="2660446"/>
                  <a:ext cx="956562" cy="120195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(Pattern)</a:t>
                  </a:r>
                </a:p>
              </p:txBody>
            </p:sp>
            <p:sp>
              <p:nvSpPr>
                <p:cNvPr id="402" name="Can 401"/>
                <p:cNvSpPr/>
                <p:nvPr/>
              </p:nvSpPr>
              <p:spPr>
                <a:xfrm>
                  <a:off x="6269619" y="3363841"/>
                  <a:ext cx="939670" cy="418842"/>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411" name="Can 410"/>
                <p:cNvSpPr/>
                <p:nvPr/>
              </p:nvSpPr>
              <p:spPr>
                <a:xfrm>
                  <a:off x="7744683" y="3341533"/>
                  <a:ext cx="794657" cy="486533"/>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412" name="Circular Arrow 411"/>
                <p:cNvSpPr>
                  <a:spLocks noChangeAspect="1"/>
                </p:cNvSpPr>
                <p:nvPr/>
              </p:nvSpPr>
              <p:spPr>
                <a:xfrm rot="5400000">
                  <a:off x="7851632" y="2324819"/>
                  <a:ext cx="563756" cy="56000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29" name="Group 287"/>
              <p:cNvGrpSpPr>
                <a:grpSpLocks noChangeAspect="1"/>
              </p:cNvGrpSpPr>
              <p:nvPr/>
            </p:nvGrpSpPr>
            <p:grpSpPr>
              <a:xfrm>
                <a:off x="3883776" y="1804648"/>
                <a:ext cx="1675882" cy="925201"/>
                <a:chOff x="5710431" y="2260627"/>
                <a:chExt cx="3501764" cy="1933199"/>
              </a:xfrm>
            </p:grpSpPr>
            <p:grpSp>
              <p:nvGrpSpPr>
                <p:cNvPr id="336" name="Group 144"/>
                <p:cNvGrpSpPr/>
                <p:nvPr/>
              </p:nvGrpSpPr>
              <p:grpSpPr>
                <a:xfrm>
                  <a:off x="8492766" y="3291647"/>
                  <a:ext cx="719429" cy="559873"/>
                  <a:chOff x="1576625" y="4523677"/>
                  <a:chExt cx="415313" cy="323204"/>
                </a:xfrm>
              </p:grpSpPr>
              <p:grpSp>
                <p:nvGrpSpPr>
                  <p:cNvPr id="386"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392" name="Rectangle 391"/>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94" name="Oval 393"/>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88"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389" name="Rectangle 388"/>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91" name="Block Arc 390"/>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345" name="Group 141"/>
                <p:cNvGrpSpPr/>
                <p:nvPr/>
              </p:nvGrpSpPr>
              <p:grpSpPr>
                <a:xfrm>
                  <a:off x="8492766" y="2600512"/>
                  <a:ext cx="719429" cy="559873"/>
                  <a:chOff x="1576625" y="4523677"/>
                  <a:chExt cx="415313" cy="323204"/>
                </a:xfrm>
              </p:grpSpPr>
              <p:grpSp>
                <p:nvGrpSpPr>
                  <p:cNvPr id="374"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383" name="Rectangle 382"/>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85" name="Oval 384"/>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75"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380" name="Rectangle 379"/>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82" name="Block Arc 381"/>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346" name="Snip Same Side Corner Rectangle 345"/>
                <p:cNvSpPr/>
                <p:nvPr/>
              </p:nvSpPr>
              <p:spPr>
                <a:xfrm>
                  <a:off x="5710431" y="2260627"/>
                  <a:ext cx="2990953" cy="1933199"/>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51" name="Snip Same Side Corner Rectangle 350"/>
                <p:cNvSpPr>
                  <a:spLocks noChangeAspect="1"/>
                </p:cNvSpPr>
                <p:nvPr/>
              </p:nvSpPr>
              <p:spPr>
                <a:xfrm>
                  <a:off x="5897577" y="2456342"/>
                  <a:ext cx="1683753" cy="1541770"/>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352" name="Snip Same Side Corner Rectangle 351"/>
                <p:cNvSpPr>
                  <a:spLocks noChangeAspect="1"/>
                </p:cNvSpPr>
                <p:nvPr/>
              </p:nvSpPr>
              <p:spPr>
                <a:xfrm>
                  <a:off x="6084662" y="2606543"/>
                  <a:ext cx="1309585" cy="1241366"/>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57" name="Rounded Rectangle 356"/>
                <p:cNvSpPr/>
                <p:nvPr/>
              </p:nvSpPr>
              <p:spPr>
                <a:xfrm>
                  <a:off x="6213734" y="2713601"/>
                  <a:ext cx="1051439" cy="57690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358" name="Rounded Rectangle 357"/>
                <p:cNvSpPr/>
                <p:nvPr/>
              </p:nvSpPr>
              <p:spPr>
                <a:xfrm>
                  <a:off x="7663729" y="2660446"/>
                  <a:ext cx="956562" cy="120195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(Pattern)</a:t>
                  </a:r>
                </a:p>
              </p:txBody>
            </p:sp>
            <p:sp>
              <p:nvSpPr>
                <p:cNvPr id="359" name="Can 358"/>
                <p:cNvSpPr/>
                <p:nvPr/>
              </p:nvSpPr>
              <p:spPr>
                <a:xfrm>
                  <a:off x="6269619" y="3363841"/>
                  <a:ext cx="939670" cy="418842"/>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368" name="Can 367"/>
                <p:cNvSpPr/>
                <p:nvPr/>
              </p:nvSpPr>
              <p:spPr>
                <a:xfrm>
                  <a:off x="7744683" y="3341533"/>
                  <a:ext cx="794657" cy="486533"/>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369" name="Circular Arrow 368"/>
                <p:cNvSpPr>
                  <a:spLocks noChangeAspect="1"/>
                </p:cNvSpPr>
                <p:nvPr/>
              </p:nvSpPr>
              <p:spPr>
                <a:xfrm rot="5400000">
                  <a:off x="7851632" y="2324819"/>
                  <a:ext cx="563756" cy="56000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0" name="Group 310"/>
              <p:cNvGrpSpPr>
                <a:grpSpLocks noChangeAspect="1"/>
              </p:cNvGrpSpPr>
              <p:nvPr/>
            </p:nvGrpSpPr>
            <p:grpSpPr>
              <a:xfrm>
                <a:off x="4367694" y="3494710"/>
                <a:ext cx="1675882" cy="925201"/>
                <a:chOff x="5710431" y="2260627"/>
                <a:chExt cx="3501764" cy="1933199"/>
              </a:xfrm>
            </p:grpSpPr>
            <p:grpSp>
              <p:nvGrpSpPr>
                <p:cNvPr id="282" name="Group 144"/>
                <p:cNvGrpSpPr/>
                <p:nvPr/>
              </p:nvGrpSpPr>
              <p:grpSpPr>
                <a:xfrm>
                  <a:off x="8492766" y="3291647"/>
                  <a:ext cx="719429" cy="559873"/>
                  <a:chOff x="1576625" y="4523677"/>
                  <a:chExt cx="415313" cy="323204"/>
                </a:xfrm>
              </p:grpSpPr>
              <p:grpSp>
                <p:nvGrpSpPr>
                  <p:cNvPr id="322"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334" name="Rectangle 333"/>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35" name="Oval 334"/>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23"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328" name="Rectangle 327"/>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29" name="Block Arc 328"/>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283" name="Group 141"/>
                <p:cNvGrpSpPr/>
                <p:nvPr/>
              </p:nvGrpSpPr>
              <p:grpSpPr>
                <a:xfrm>
                  <a:off x="8492766" y="2600512"/>
                  <a:ext cx="719429" cy="559873"/>
                  <a:chOff x="1576625" y="4523677"/>
                  <a:chExt cx="415313" cy="323204"/>
                </a:xfrm>
              </p:grpSpPr>
              <p:grpSp>
                <p:nvGrpSpPr>
                  <p:cNvPr id="300"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312" name="Rectangle 311"/>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3" name="Oval 312"/>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05"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306" name="Rectangle 305"/>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311" name="Block Arc 310"/>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284" name="Snip Same Side Corner Rectangle 283"/>
                <p:cNvSpPr/>
                <p:nvPr/>
              </p:nvSpPr>
              <p:spPr>
                <a:xfrm>
                  <a:off x="5710431" y="2260627"/>
                  <a:ext cx="2990953" cy="1933199"/>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85" name="Snip Same Side Corner Rectangle 284"/>
                <p:cNvSpPr>
                  <a:spLocks noChangeAspect="1"/>
                </p:cNvSpPr>
                <p:nvPr/>
              </p:nvSpPr>
              <p:spPr>
                <a:xfrm>
                  <a:off x="5897577" y="2456342"/>
                  <a:ext cx="1683753" cy="1541770"/>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286" name="Snip Same Side Corner Rectangle 285"/>
                <p:cNvSpPr>
                  <a:spLocks noChangeAspect="1"/>
                </p:cNvSpPr>
                <p:nvPr/>
              </p:nvSpPr>
              <p:spPr>
                <a:xfrm>
                  <a:off x="6084662" y="2606543"/>
                  <a:ext cx="1309585" cy="1241366"/>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87" name="Rounded Rectangle 286"/>
                <p:cNvSpPr/>
                <p:nvPr/>
              </p:nvSpPr>
              <p:spPr>
                <a:xfrm>
                  <a:off x="6213734" y="2713601"/>
                  <a:ext cx="1051439" cy="57690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288" name="Rounded Rectangle 287"/>
                <p:cNvSpPr/>
                <p:nvPr/>
              </p:nvSpPr>
              <p:spPr>
                <a:xfrm>
                  <a:off x="7663729" y="2660446"/>
                  <a:ext cx="956562" cy="120195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(Pattern)</a:t>
                  </a:r>
                </a:p>
              </p:txBody>
            </p:sp>
            <p:sp>
              <p:nvSpPr>
                <p:cNvPr id="289" name="Can 288"/>
                <p:cNvSpPr/>
                <p:nvPr/>
              </p:nvSpPr>
              <p:spPr>
                <a:xfrm>
                  <a:off x="6269619" y="3363841"/>
                  <a:ext cx="939670" cy="418842"/>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290" name="Can 289"/>
                <p:cNvSpPr/>
                <p:nvPr/>
              </p:nvSpPr>
              <p:spPr>
                <a:xfrm>
                  <a:off x="7744683" y="3341533"/>
                  <a:ext cx="794657" cy="486533"/>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299" name="Circular Arrow 298"/>
                <p:cNvSpPr>
                  <a:spLocks noChangeAspect="1"/>
                </p:cNvSpPr>
                <p:nvPr/>
              </p:nvSpPr>
              <p:spPr>
                <a:xfrm rot="5400000">
                  <a:off x="7851632" y="2324819"/>
                  <a:ext cx="563756" cy="56000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1" name="Group 333"/>
              <p:cNvGrpSpPr>
                <a:grpSpLocks noChangeAspect="1"/>
              </p:cNvGrpSpPr>
              <p:nvPr/>
            </p:nvGrpSpPr>
            <p:grpSpPr>
              <a:xfrm>
                <a:off x="6744549" y="3588847"/>
                <a:ext cx="1675882" cy="925201"/>
                <a:chOff x="5710431" y="2260627"/>
                <a:chExt cx="3501764" cy="1933199"/>
              </a:xfrm>
            </p:grpSpPr>
            <p:grpSp>
              <p:nvGrpSpPr>
                <p:cNvPr id="260" name="Group 144"/>
                <p:cNvGrpSpPr/>
                <p:nvPr/>
              </p:nvGrpSpPr>
              <p:grpSpPr>
                <a:xfrm>
                  <a:off x="8492766" y="3291647"/>
                  <a:ext cx="719429" cy="559873"/>
                  <a:chOff x="1576625" y="4523677"/>
                  <a:chExt cx="415313" cy="323204"/>
                </a:xfrm>
              </p:grpSpPr>
              <p:grpSp>
                <p:nvGrpSpPr>
                  <p:cNvPr id="276"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80" name="Rectangle 279"/>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81" name="Oval 280"/>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77"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278" name="Rectangle 277"/>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79" name="Block Arc 278"/>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261" name="Group 141"/>
                <p:cNvGrpSpPr/>
                <p:nvPr/>
              </p:nvGrpSpPr>
              <p:grpSpPr>
                <a:xfrm>
                  <a:off x="8492766" y="2600512"/>
                  <a:ext cx="719429" cy="559873"/>
                  <a:chOff x="1576625" y="4523677"/>
                  <a:chExt cx="415313" cy="323204"/>
                </a:xfrm>
              </p:grpSpPr>
              <p:grpSp>
                <p:nvGrpSpPr>
                  <p:cNvPr id="270"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74" name="Rectangle 273"/>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75" name="Oval 274"/>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71"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272" name="Rectangle 271"/>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73" name="Block Arc 272"/>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262" name="Snip Same Side Corner Rectangle 261"/>
                <p:cNvSpPr/>
                <p:nvPr/>
              </p:nvSpPr>
              <p:spPr>
                <a:xfrm>
                  <a:off x="5710431" y="2260627"/>
                  <a:ext cx="2990953" cy="1933199"/>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63" name="Snip Same Side Corner Rectangle 262"/>
                <p:cNvSpPr>
                  <a:spLocks noChangeAspect="1"/>
                </p:cNvSpPr>
                <p:nvPr/>
              </p:nvSpPr>
              <p:spPr>
                <a:xfrm>
                  <a:off x="5897577" y="2456342"/>
                  <a:ext cx="1683753" cy="1541770"/>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264" name="Snip Same Side Corner Rectangle 263"/>
                <p:cNvSpPr>
                  <a:spLocks noChangeAspect="1"/>
                </p:cNvSpPr>
                <p:nvPr/>
              </p:nvSpPr>
              <p:spPr>
                <a:xfrm>
                  <a:off x="6084662" y="2606543"/>
                  <a:ext cx="1309585" cy="1241366"/>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65" name="Rounded Rectangle 264"/>
                <p:cNvSpPr/>
                <p:nvPr/>
              </p:nvSpPr>
              <p:spPr>
                <a:xfrm>
                  <a:off x="6213734" y="2713601"/>
                  <a:ext cx="1051439" cy="57690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266" name="Rounded Rectangle 265"/>
                <p:cNvSpPr/>
                <p:nvPr/>
              </p:nvSpPr>
              <p:spPr>
                <a:xfrm>
                  <a:off x="7663729" y="2660446"/>
                  <a:ext cx="956562" cy="120195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(Pattern)</a:t>
                  </a:r>
                </a:p>
              </p:txBody>
            </p:sp>
            <p:sp>
              <p:nvSpPr>
                <p:cNvPr id="267" name="Can 266"/>
                <p:cNvSpPr/>
                <p:nvPr/>
              </p:nvSpPr>
              <p:spPr>
                <a:xfrm>
                  <a:off x="6269619" y="3363841"/>
                  <a:ext cx="939670" cy="418842"/>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268" name="Can 267"/>
                <p:cNvSpPr/>
                <p:nvPr/>
              </p:nvSpPr>
              <p:spPr>
                <a:xfrm>
                  <a:off x="7744683" y="3341533"/>
                  <a:ext cx="794657" cy="486533"/>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269" name="Circular Arrow 268"/>
                <p:cNvSpPr>
                  <a:spLocks noChangeAspect="1"/>
                </p:cNvSpPr>
                <p:nvPr/>
              </p:nvSpPr>
              <p:spPr>
                <a:xfrm rot="5400000">
                  <a:off x="7851632" y="2324819"/>
                  <a:ext cx="563756" cy="56000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32" name="Group 356"/>
              <p:cNvGrpSpPr>
                <a:grpSpLocks noChangeAspect="1"/>
              </p:cNvGrpSpPr>
              <p:nvPr/>
            </p:nvGrpSpPr>
            <p:grpSpPr>
              <a:xfrm>
                <a:off x="7067983" y="1737846"/>
                <a:ext cx="1675882" cy="925201"/>
                <a:chOff x="5710431" y="2260627"/>
                <a:chExt cx="3501764" cy="1933199"/>
              </a:xfrm>
            </p:grpSpPr>
            <p:grpSp>
              <p:nvGrpSpPr>
                <p:cNvPr id="238" name="Group 144"/>
                <p:cNvGrpSpPr/>
                <p:nvPr/>
              </p:nvGrpSpPr>
              <p:grpSpPr>
                <a:xfrm>
                  <a:off x="8492766" y="3291647"/>
                  <a:ext cx="719429" cy="559873"/>
                  <a:chOff x="1576625" y="4523677"/>
                  <a:chExt cx="415313" cy="323204"/>
                </a:xfrm>
              </p:grpSpPr>
              <p:grpSp>
                <p:nvGrpSpPr>
                  <p:cNvPr id="254"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58" name="Rectangle 257"/>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9" name="Oval 258"/>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55"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256" name="Rectangle 255"/>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7" name="Block Arc 256"/>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239" name="Group 141"/>
                <p:cNvGrpSpPr/>
                <p:nvPr/>
              </p:nvGrpSpPr>
              <p:grpSpPr>
                <a:xfrm>
                  <a:off x="8492766" y="2600512"/>
                  <a:ext cx="719429" cy="559873"/>
                  <a:chOff x="1576625" y="4523677"/>
                  <a:chExt cx="415313" cy="323204"/>
                </a:xfrm>
              </p:grpSpPr>
              <p:grpSp>
                <p:nvGrpSpPr>
                  <p:cNvPr id="248"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52" name="Rectangle 251"/>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3" name="Oval 252"/>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49"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250" name="Rectangle 249"/>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51" name="Block Arc 250"/>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240" name="Snip Same Side Corner Rectangle 239"/>
                <p:cNvSpPr/>
                <p:nvPr/>
              </p:nvSpPr>
              <p:spPr>
                <a:xfrm>
                  <a:off x="5710431" y="2260627"/>
                  <a:ext cx="2990953" cy="1933199"/>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41" name="Snip Same Side Corner Rectangle 240"/>
                <p:cNvSpPr>
                  <a:spLocks noChangeAspect="1"/>
                </p:cNvSpPr>
                <p:nvPr/>
              </p:nvSpPr>
              <p:spPr>
                <a:xfrm>
                  <a:off x="5897577" y="2456342"/>
                  <a:ext cx="1683753" cy="1541770"/>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242" name="Snip Same Side Corner Rectangle 241"/>
                <p:cNvSpPr>
                  <a:spLocks noChangeAspect="1"/>
                </p:cNvSpPr>
                <p:nvPr/>
              </p:nvSpPr>
              <p:spPr>
                <a:xfrm>
                  <a:off x="6084662" y="2606543"/>
                  <a:ext cx="1309585" cy="1241366"/>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43" name="Rounded Rectangle 242"/>
                <p:cNvSpPr/>
                <p:nvPr/>
              </p:nvSpPr>
              <p:spPr>
                <a:xfrm>
                  <a:off x="6213734" y="2713601"/>
                  <a:ext cx="1051439" cy="57690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244" name="Rounded Rectangle 243"/>
                <p:cNvSpPr/>
                <p:nvPr/>
              </p:nvSpPr>
              <p:spPr>
                <a:xfrm>
                  <a:off x="7663729" y="2660446"/>
                  <a:ext cx="956562" cy="1201954"/>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42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(Pattern)</a:t>
                  </a:r>
                </a:p>
              </p:txBody>
            </p:sp>
            <p:sp>
              <p:nvSpPr>
                <p:cNvPr id="245" name="Can 244"/>
                <p:cNvSpPr/>
                <p:nvPr/>
              </p:nvSpPr>
              <p:spPr>
                <a:xfrm>
                  <a:off x="6269619" y="3363841"/>
                  <a:ext cx="939670" cy="418842"/>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246" name="Can 245"/>
                <p:cNvSpPr/>
                <p:nvPr/>
              </p:nvSpPr>
              <p:spPr>
                <a:xfrm>
                  <a:off x="7744683" y="3341533"/>
                  <a:ext cx="794657" cy="486533"/>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l" defTabSz="677268" rtl="0" eaLnBrk="0" fontAlgn="auto" latinLnBrk="0" hangingPunct="0">
                    <a:lnSpc>
                      <a:spcPts val="400"/>
                    </a:lnSpc>
                    <a:spcBef>
                      <a:spcPts val="0"/>
                    </a:spcBef>
                    <a:spcAft>
                      <a:spcPts val="0"/>
                    </a:spcAft>
                    <a:buClrTx/>
                    <a:buSzTx/>
                    <a:buFontTx/>
                    <a:buNone/>
                    <a:tabLst/>
                    <a:defRPr/>
                  </a:pPr>
                  <a:r>
                    <a:rPr kumimoji="0" lang="en-US" sz="500"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247" name="Circular Arrow 246"/>
                <p:cNvSpPr>
                  <a:spLocks noChangeAspect="1"/>
                </p:cNvSpPr>
                <p:nvPr/>
              </p:nvSpPr>
              <p:spPr>
                <a:xfrm rot="5400000">
                  <a:off x="7851632" y="2324819"/>
                  <a:ext cx="563756" cy="560005"/>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500" b="0" i="0" u="none" strike="noStrike" kern="1200" cap="none" spc="0" normalizeH="0" baseline="0" noProof="0" dirty="0">
                    <a:ln>
                      <a:noFill/>
                    </a:ln>
                    <a:solidFill>
                      <a:srgbClr val="FFFFFF"/>
                    </a:solidFill>
                    <a:effectLst/>
                    <a:uLnTx/>
                    <a:uFillTx/>
                    <a:latin typeface="Arial Narrow"/>
                    <a:ea typeface="+mn-ea"/>
                    <a:cs typeface="Arial Narrow"/>
                  </a:endParaRPr>
                </a:p>
              </p:txBody>
            </p:sp>
          </p:grpSp>
          <p:cxnSp>
            <p:nvCxnSpPr>
              <p:cNvPr id="233" name="Curved Connector 380"/>
              <p:cNvCxnSpPr>
                <a:endCxn id="447" idx="7"/>
              </p:cNvCxnSpPr>
              <p:nvPr/>
            </p:nvCxnSpPr>
            <p:spPr>
              <a:xfrm>
                <a:off x="5485568" y="2043953"/>
                <a:ext cx="1381605" cy="941117"/>
              </a:xfrm>
              <a:prstGeom prst="curvedConnector2">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34" name="Curved Connector 233"/>
              <p:cNvCxnSpPr>
                <a:stCxn id="391" idx="2"/>
                <a:endCxn id="335" idx="6"/>
              </p:cNvCxnSpPr>
              <p:nvPr/>
            </p:nvCxnSpPr>
            <p:spPr>
              <a:xfrm>
                <a:off x="5485567" y="2374719"/>
                <a:ext cx="508576" cy="1833404"/>
              </a:xfrm>
              <a:prstGeom prst="curvedConnector3">
                <a:avLst>
                  <a:gd name="adj1" fmla="val 147501"/>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35" name="Curved Connector 386"/>
              <p:cNvCxnSpPr>
                <a:stCxn id="259" idx="5"/>
                <a:endCxn id="451" idx="2"/>
              </p:cNvCxnSpPr>
              <p:nvPr/>
            </p:nvCxnSpPr>
            <p:spPr>
              <a:xfrm rot="5400000">
                <a:off x="7407857" y="1933877"/>
                <a:ext cx="721234" cy="1823823"/>
              </a:xfrm>
              <a:prstGeom prst="curvedConnector2">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36" name="Curved Connector 235"/>
              <p:cNvCxnSpPr>
                <a:stCxn id="273" idx="2"/>
                <a:endCxn id="453" idx="6"/>
              </p:cNvCxnSpPr>
              <p:nvPr/>
            </p:nvCxnSpPr>
            <p:spPr>
              <a:xfrm flipH="1" flipV="1">
                <a:off x="6881220" y="3349748"/>
                <a:ext cx="1465120" cy="478403"/>
              </a:xfrm>
              <a:prstGeom prst="curvedConnector3">
                <a:avLst>
                  <a:gd name="adj1" fmla="val -23571"/>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237" name="Curved Connector 236"/>
              <p:cNvCxnSpPr>
                <a:stCxn id="281" idx="6"/>
                <a:endCxn id="311" idx="2"/>
              </p:cNvCxnSpPr>
              <p:nvPr/>
            </p:nvCxnSpPr>
            <p:spPr>
              <a:xfrm flipH="1" flipV="1">
                <a:off x="5969485" y="3734014"/>
                <a:ext cx="2401514" cy="568247"/>
              </a:xfrm>
              <a:prstGeom prst="curvedConnector3">
                <a:avLst>
                  <a:gd name="adj1" fmla="val -10059"/>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grpSp>
        <p:sp>
          <p:nvSpPr>
            <p:cNvPr id="181" name="Rectangle 180"/>
            <p:cNvSpPr/>
            <p:nvPr/>
          </p:nvSpPr>
          <p:spPr>
            <a:xfrm>
              <a:off x="4092509" y="1616288"/>
              <a:ext cx="4836602" cy="2886229"/>
            </a:xfrm>
            <a:prstGeom prst="rect">
              <a:avLst/>
            </a:prstGeom>
            <a:solidFill>
              <a:schemeClr val="bg1">
                <a:alpha val="5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82" name="Group 180"/>
            <p:cNvGrpSpPr/>
            <p:nvPr/>
          </p:nvGrpSpPr>
          <p:grpSpPr>
            <a:xfrm>
              <a:off x="1320902" y="2693807"/>
              <a:ext cx="2899800" cy="1640625"/>
              <a:chOff x="1320900" y="2693807"/>
              <a:chExt cx="2971799" cy="1640625"/>
            </a:xfrm>
          </p:grpSpPr>
          <p:grpSp>
            <p:nvGrpSpPr>
              <p:cNvPr id="187" name="Group 144"/>
              <p:cNvGrpSpPr/>
              <p:nvPr/>
            </p:nvGrpSpPr>
            <p:grpSpPr>
              <a:xfrm>
                <a:off x="3682150" y="3568818"/>
                <a:ext cx="610549" cy="475143"/>
                <a:chOff x="1576625" y="4523677"/>
                <a:chExt cx="415313" cy="323204"/>
              </a:xfrm>
            </p:grpSpPr>
            <p:grpSp>
              <p:nvGrpSpPr>
                <p:cNvPr id="210"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26" name="Rectangle 225"/>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27" name="Oval 226"/>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11"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224" name="Rectangle 223"/>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25" name="Block Arc 224"/>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grpSp>
            <p:nvGrpSpPr>
              <p:cNvPr id="188" name="Group 141"/>
              <p:cNvGrpSpPr/>
              <p:nvPr/>
            </p:nvGrpSpPr>
            <p:grpSpPr>
              <a:xfrm>
                <a:off x="3682150" y="2982281"/>
                <a:ext cx="610549" cy="475143"/>
                <a:chOff x="1576625" y="4523677"/>
                <a:chExt cx="415313" cy="323204"/>
              </a:xfrm>
            </p:grpSpPr>
            <p:grpSp>
              <p:nvGrpSpPr>
                <p:cNvPr id="197" name="Group 89"/>
                <p:cNvGrpSpPr/>
                <p:nvPr/>
              </p:nvGrpSpPr>
              <p:grpSpPr>
                <a:xfrm>
                  <a:off x="1580193" y="4731180"/>
                  <a:ext cx="352112" cy="115701"/>
                  <a:chOff x="1974849" y="3771883"/>
                  <a:chExt cx="438228" cy="144000"/>
                </a:xfrm>
                <a:effectLst>
                  <a:outerShdw blurRad="50800" dist="38100" dir="2700000">
                    <a:srgbClr val="000000">
                      <a:alpha val="75000"/>
                    </a:srgbClr>
                  </a:outerShdw>
                </a:effectLst>
              </p:grpSpPr>
              <p:sp>
                <p:nvSpPr>
                  <p:cNvPr id="204" name="Rectangle 203"/>
                  <p:cNvSpPr/>
                  <p:nvPr/>
                </p:nvSpPr>
                <p:spPr>
                  <a:xfrm>
                    <a:off x="1974849" y="3823862"/>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09" name="Oval 208"/>
                  <p:cNvSpPr/>
                  <p:nvPr/>
                </p:nvSpPr>
                <p:spPr bwMode="gray">
                  <a:xfrm>
                    <a:off x="2269077" y="3771883"/>
                    <a:ext cx="144000" cy="144000"/>
                  </a:xfrm>
                  <a:prstGeom prst="ellipse">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184242" marR="0" lvl="0" indent="-184242" algn="l" defTabSz="914857" rtl="0" eaLnBrk="0" fontAlgn="auto" latinLnBrk="0" hangingPunct="0">
                      <a:lnSpc>
                        <a:spcPct val="100000"/>
                      </a:lnSpc>
                      <a:spcBef>
                        <a:spcPts val="0"/>
                      </a:spcBef>
                      <a:spcAft>
                        <a:spcPts val="0"/>
                      </a:spcAft>
                      <a:buClr>
                        <a:srgbClr val="F0AB00"/>
                      </a:buClr>
                      <a:buSzPct val="80000"/>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198" name="Group 92"/>
                <p:cNvGrpSpPr/>
                <p:nvPr/>
              </p:nvGrpSpPr>
              <p:grpSpPr>
                <a:xfrm>
                  <a:off x="1576625" y="4523677"/>
                  <a:ext cx="415313" cy="184900"/>
                  <a:chOff x="1970409" y="3513618"/>
                  <a:chExt cx="516886" cy="230123"/>
                </a:xfrm>
                <a:effectLst>
                  <a:outerShdw blurRad="50800" dist="38100" dir="2700000">
                    <a:srgbClr val="000000">
                      <a:alpha val="75000"/>
                    </a:srgbClr>
                  </a:outerShdw>
                </a:effectLst>
              </p:grpSpPr>
              <p:sp>
                <p:nvSpPr>
                  <p:cNvPr id="199" name="Rectangle 198"/>
                  <p:cNvSpPr/>
                  <p:nvPr/>
                </p:nvSpPr>
                <p:spPr>
                  <a:xfrm>
                    <a:off x="1970409" y="3608658"/>
                    <a:ext cx="307521" cy="40042"/>
                  </a:xfrm>
                  <a:prstGeom prst="rect">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03" name="Block Arc 202"/>
                  <p:cNvSpPr/>
                  <p:nvPr/>
                </p:nvSpPr>
                <p:spPr>
                  <a:xfrm rot="16200000">
                    <a:off x="2260997" y="3517443"/>
                    <a:ext cx="230123" cy="222473"/>
                  </a:xfrm>
                  <a:prstGeom prst="blockArc">
                    <a:avLst>
                      <a:gd name="adj1" fmla="val 10800000"/>
                      <a:gd name="adj2" fmla="val 0"/>
                      <a:gd name="adj3" fmla="val 16667"/>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sp>
            <p:nvSpPr>
              <p:cNvPr id="189" name="Snip Same Side Corner Rectangle 188"/>
              <p:cNvSpPr/>
              <p:nvPr/>
            </p:nvSpPr>
            <p:spPr>
              <a:xfrm>
                <a:off x="1320900" y="2693807"/>
                <a:ext cx="2538291" cy="1640625"/>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90" name="Snip Same Side Corner Rectangle 189"/>
              <p:cNvSpPr>
                <a:spLocks noChangeAspect="1"/>
              </p:cNvSpPr>
              <p:nvPr/>
            </p:nvSpPr>
            <p:spPr>
              <a:xfrm>
                <a:off x="1479723" y="2859902"/>
                <a:ext cx="1428928" cy="1308436"/>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91" name="Snip Same Side Corner Rectangle 190"/>
              <p:cNvSpPr>
                <a:spLocks noChangeAspect="1"/>
              </p:cNvSpPr>
              <p:nvPr/>
            </p:nvSpPr>
            <p:spPr>
              <a:xfrm>
                <a:off x="1638493" y="2987371"/>
                <a:ext cx="1111388" cy="1053495"/>
              </a:xfrm>
              <a:prstGeom prst="snip2SameRect">
                <a:avLst>
                  <a:gd name="adj1" fmla="val 16563"/>
                  <a:gd name="adj2" fmla="val 17291"/>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192" name="Rounded Rectangle 191"/>
              <p:cNvSpPr/>
              <p:nvPr/>
            </p:nvSpPr>
            <p:spPr>
              <a:xfrm>
                <a:off x="1748031" y="3078227"/>
                <a:ext cx="892310" cy="489597"/>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Core Functions</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&amp; Logic</a:t>
                </a:r>
              </a:p>
            </p:txBody>
          </p:sp>
          <p:sp>
            <p:nvSpPr>
              <p:cNvPr id="193" name="Rounded Rectangle 192"/>
              <p:cNvSpPr/>
              <p:nvPr/>
            </p:nvSpPr>
            <p:spPr>
              <a:xfrm>
                <a:off x="2965750" y="3020288"/>
                <a:ext cx="811792" cy="1135881"/>
              </a:xfrm>
              <a:prstGeom prst="roundRect">
                <a:avLst/>
              </a:prstGeom>
              <a:solidFill>
                <a:srgbClr val="F2F2F2"/>
              </a:solidFill>
              <a:ln>
                <a:solidFill>
                  <a:srgbClr val="5F6062"/>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square" lIns="0" tIns="86440" rIns="0" rtlCol="0" anchor="t" anchorCtr="0"/>
              <a:lstStyle/>
              <a:p>
                <a:pPr marL="0" marR="0" lvl="0" indent="0" algn="ctr" defTabSz="677268" rtl="0" eaLnBrk="1" fontAlgn="auto" latinLnBrk="0" hangingPunct="1">
                  <a:lnSpc>
                    <a:spcPts val="920"/>
                  </a:lnSpc>
                  <a:spcBef>
                    <a:spcPts val="0"/>
                  </a:spcBef>
                  <a:spcAft>
                    <a:spcPts val="0"/>
                  </a:spcAft>
                  <a:buClrTx/>
                  <a:buSzTx/>
                  <a:buFontTx/>
                  <a:buNone/>
                  <a:tabLst/>
                  <a:defRPr/>
                </a:pPr>
                <a:b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br>
                <a:b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b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Service Operation Orchestration</a:t>
                </a:r>
              </a:p>
              <a:p>
                <a:pPr marL="0" marR="0" lvl="0" indent="0" algn="ctr" defTabSz="677268" rtl="0" eaLnBrk="1" fontAlgn="auto" latinLnBrk="0" hangingPunct="1">
                  <a:lnSpc>
                    <a:spcPts val="92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F6062"/>
                    </a:solidFill>
                    <a:effectLst/>
                    <a:uLnTx/>
                    <a:uFillTx/>
                    <a:latin typeface="Arial Narrow"/>
                    <a:ea typeface="+mn-ea"/>
                    <a:cs typeface="Arial Narrow"/>
                  </a:rPr>
                  <a:t>(Functional Pattern)</a:t>
                </a:r>
              </a:p>
            </p:txBody>
          </p:sp>
          <p:sp>
            <p:nvSpPr>
              <p:cNvPr id="194" name="Can 193"/>
              <p:cNvSpPr/>
              <p:nvPr/>
            </p:nvSpPr>
            <p:spPr>
              <a:xfrm>
                <a:off x="1795458" y="3630059"/>
                <a:ext cx="797457" cy="355454"/>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ctr" defTabSz="677268" rtl="0" eaLnBrk="0" fontAlgn="auto" latinLnBrk="0" hangingPunct="0">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Core Data</a:t>
                </a:r>
              </a:p>
            </p:txBody>
          </p:sp>
          <p:sp>
            <p:nvSpPr>
              <p:cNvPr id="195" name="Can 194"/>
              <p:cNvSpPr/>
              <p:nvPr/>
            </p:nvSpPr>
            <p:spPr>
              <a:xfrm>
                <a:off x="3034452" y="3665167"/>
                <a:ext cx="674391" cy="412900"/>
              </a:xfrm>
              <a:prstGeom prst="can">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tIns="72033" rIns="0" anchor="ctr"/>
              <a:lstStyle/>
              <a:p>
                <a:pPr marL="0" marR="0" lvl="0" indent="0" algn="ctr" defTabSz="677268" rtl="0" eaLnBrk="0" fontAlgn="auto" latinLnBrk="0" hangingPunct="0">
                  <a:lnSpc>
                    <a:spcPts val="8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Instance</a:t>
                </a:r>
              </a:p>
              <a:p>
                <a:pPr marL="0" marR="0" lvl="0" indent="0" algn="ctr" defTabSz="677268" rtl="0" eaLnBrk="0" fontAlgn="auto" latinLnBrk="0" hangingPunct="0">
                  <a:lnSpc>
                    <a:spcPts val="8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State</a:t>
                </a:r>
              </a:p>
              <a:p>
                <a:pPr marL="0" marR="0" lvl="0" indent="0" algn="ctr" defTabSz="677268" rtl="0" eaLnBrk="0" fontAlgn="auto" latinLnBrk="0" hangingPunct="0">
                  <a:lnSpc>
                    <a:spcPts val="8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5F6062"/>
                    </a:solidFill>
                    <a:effectLst/>
                    <a:uLnTx/>
                    <a:uFillTx/>
                    <a:latin typeface="Arial Narrow"/>
                    <a:ea typeface="+mn-ea"/>
                    <a:cs typeface="Arial Narrow"/>
                  </a:rPr>
                  <a:t>Management</a:t>
                </a:r>
              </a:p>
            </p:txBody>
          </p:sp>
          <p:sp>
            <p:nvSpPr>
              <p:cNvPr id="196" name="Circular Arrow 195"/>
              <p:cNvSpPr>
                <a:spLocks noChangeAspect="1"/>
              </p:cNvSpPr>
              <p:nvPr/>
            </p:nvSpPr>
            <p:spPr>
              <a:xfrm rot="5400000">
                <a:off x="3125214" y="2696973"/>
                <a:ext cx="478436" cy="475252"/>
              </a:xfrm>
              <a:prstGeom prst="circularArrow">
                <a:avLst>
                  <a:gd name="adj1" fmla="val 16147"/>
                  <a:gd name="adj2" fmla="val 1545501"/>
                  <a:gd name="adj3" fmla="val 9634565"/>
                  <a:gd name="adj4" fmla="val 11424973"/>
                  <a:gd name="adj5" fmla="val 16706"/>
                </a:avLst>
              </a:prstGeom>
              <a:gradFill>
                <a:gsLst>
                  <a:gs pos="0">
                    <a:schemeClr val="bg1">
                      <a:lumMod val="85000"/>
                    </a:schemeClr>
                  </a:gs>
                  <a:gs pos="100000">
                    <a:schemeClr val="bg1">
                      <a:lumMod val="65000"/>
                    </a:schemeClr>
                  </a:gs>
                </a:gsLst>
                <a:lin ang="5400000" scaled="0"/>
              </a:gradFill>
              <a:ln>
                <a:solidFill>
                  <a:srgbClr val="5F6062"/>
                </a:solidFill>
              </a:ln>
              <a:effectLst>
                <a:outerShdw blurRad="38100" dist="38100" dir="3600000" rotWithShape="0">
                  <a:schemeClr val="tx1">
                    <a:lumMod val="65000"/>
                    <a:lumOff val="35000"/>
                  </a:schemeClr>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Arial Narrow"/>
                  <a:ea typeface="+mn-ea"/>
                  <a:cs typeface="Arial Narrow"/>
                </a:endParaRPr>
              </a:p>
            </p:txBody>
          </p:sp>
        </p:grpSp>
        <p:sp>
          <p:nvSpPr>
            <p:cNvPr id="183" name="TextBox 182"/>
            <p:cNvSpPr txBox="1"/>
            <p:nvPr/>
          </p:nvSpPr>
          <p:spPr>
            <a:xfrm>
              <a:off x="-126870" y="3757605"/>
              <a:ext cx="1418242" cy="984687"/>
            </a:xfrm>
            <a:prstGeom prst="rect">
              <a:avLst/>
            </a:prstGeom>
            <a:noFill/>
            <a:effectLst/>
          </p:spPr>
          <p:txBody>
            <a:bodyPr wrap="square" lIns="0" tIns="0" rIns="0" bIns="0" rtlCol="0" anchor="ctr" anchorCtr="1">
              <a:noAutofit/>
            </a:bodyPr>
            <a:lstStyle/>
            <a:p>
              <a:pPr marL="0" marR="0" lvl="0" indent="0" algn="l" defTabSz="677268"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Exposing two discrete elements: </a:t>
              </a:r>
            </a:p>
            <a:p>
              <a:pPr marL="179478" marR="0" lvl="0" indent="-179478" algn="l" defTabSz="677268" rtl="0" eaLnBrk="1" fontAlgn="auto" latinLnBrk="0" hangingPunct="1">
                <a:lnSpc>
                  <a:spcPct val="90000"/>
                </a:lnSpc>
                <a:spcBef>
                  <a:spcPts val="0"/>
                </a:spcBef>
                <a:spcAft>
                  <a:spcPts val="0"/>
                </a:spcAft>
                <a:buClrTx/>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internal processing</a:t>
              </a:r>
            </a:p>
            <a:p>
              <a:pPr marL="179478" marR="0" lvl="0" indent="-179478" algn="l" defTabSz="677268" rtl="0" eaLnBrk="1" fontAlgn="auto" latinLnBrk="0" hangingPunct="1">
                <a:lnSpc>
                  <a:spcPct val="90000"/>
                </a:lnSpc>
                <a:spcBef>
                  <a:spcPts val="0"/>
                </a:spcBef>
                <a:spcAft>
                  <a:spcPts val="0"/>
                </a:spcAft>
                <a:buClrTx/>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external service orchestration</a:t>
              </a:r>
            </a:p>
          </p:txBody>
        </p:sp>
        <p:sp>
          <p:nvSpPr>
            <p:cNvPr id="184" name="Circular Arrow 183"/>
            <p:cNvSpPr>
              <a:spLocks noChangeAspect="1"/>
            </p:cNvSpPr>
            <p:nvPr/>
          </p:nvSpPr>
          <p:spPr>
            <a:xfrm rot="16200000" flipH="1">
              <a:off x="586288" y="1985605"/>
              <a:ext cx="1220329" cy="1223894"/>
            </a:xfrm>
            <a:prstGeom prst="circularArrow">
              <a:avLst>
                <a:gd name="adj1" fmla="val 17602"/>
                <a:gd name="adj2" fmla="val 1142319"/>
                <a:gd name="adj3" fmla="val 20457682"/>
                <a:gd name="adj4" fmla="val 17862082"/>
                <a:gd name="adj5" fmla="val 17212"/>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000000"/>
                </a:solidFill>
                <a:effectLst/>
                <a:uLnTx/>
                <a:uFillTx/>
                <a:latin typeface="Calibri"/>
                <a:ea typeface="+mn-ea"/>
                <a:cs typeface="+mn-cs"/>
              </a:endParaRPr>
            </a:p>
          </p:txBody>
        </p:sp>
        <p:pic>
          <p:nvPicPr>
            <p:cNvPr id="185" name="Picture 184"/>
            <p:cNvPicPr>
              <a:picLocks noChangeAspect="1"/>
            </p:cNvPicPr>
            <p:nvPr/>
          </p:nvPicPr>
          <p:blipFill>
            <a:blip r:embed="rId3"/>
            <a:stretch>
              <a:fillRect/>
            </a:stretch>
          </p:blipFill>
          <p:spPr>
            <a:xfrm>
              <a:off x="33295" y="1457290"/>
              <a:ext cx="1319143" cy="1423285"/>
            </a:xfrm>
            <a:prstGeom prst="rect">
              <a:avLst/>
            </a:prstGeom>
          </p:spPr>
        </p:pic>
        <p:sp>
          <p:nvSpPr>
            <p:cNvPr id="186" name="Right Arrow 185"/>
            <p:cNvSpPr/>
            <p:nvPr/>
          </p:nvSpPr>
          <p:spPr>
            <a:xfrm rot="20866538">
              <a:off x="4239076" y="2764046"/>
              <a:ext cx="282242" cy="1013387"/>
            </a:xfrm>
            <a:prstGeom prst="rightArrow">
              <a:avLst/>
            </a:prstGeom>
            <a:solidFill>
              <a:srgbClr val="DDE3AB"/>
            </a:solidFill>
            <a:ln>
              <a:solidFill>
                <a:srgbClr val="5F606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2" name="Titel 1">
            <a:extLst>
              <a:ext uri="{FF2B5EF4-FFF2-40B4-BE49-F238E27FC236}">
                <a16:creationId xmlns:a16="http://schemas.microsoft.com/office/drawing/2014/main" id="{E24514EF-89A8-4BB9-B819-BAE95E0F1662}"/>
              </a:ext>
            </a:extLst>
          </p:cNvPr>
          <p:cNvSpPr>
            <a:spLocks noGrp="1"/>
          </p:cNvSpPr>
          <p:nvPr>
            <p:ph type="title"/>
          </p:nvPr>
        </p:nvSpPr>
        <p:spPr>
          <a:xfrm>
            <a:off x="1679729" y="66902"/>
            <a:ext cx="8834130" cy="744903"/>
          </a:xfrm>
        </p:spPr>
        <p:txBody>
          <a:bodyPr>
            <a:normAutofit/>
          </a:bodyPr>
          <a:lstStyle/>
          <a:p>
            <a:r>
              <a:rPr lang="en-US" sz="2000" b="1" cap="all" dirty="0"/>
              <a:t>LEVEL 3 – Loosely coupled distributed/cloud systems</a:t>
            </a:r>
          </a:p>
        </p:txBody>
      </p:sp>
      <p:pic>
        <p:nvPicPr>
          <p:cNvPr id="160" name="Picture 7">
            <a:extLst>
              <a:ext uri="{FF2B5EF4-FFF2-40B4-BE49-F238E27FC236}">
                <a16:creationId xmlns:a16="http://schemas.microsoft.com/office/drawing/2014/main" id="{553BD1FF-8AAB-4EA0-B434-5F4D63083F12}"/>
              </a:ext>
            </a:extLst>
          </p:cNvPr>
          <p:cNvPicPr>
            <a:picLocks noChangeAspect="1"/>
          </p:cNvPicPr>
          <p:nvPr/>
        </p:nvPicPr>
        <p:blipFill>
          <a:blip r:embed="rId4"/>
          <a:stretch>
            <a:fillRect/>
          </a:stretch>
        </p:blipFill>
        <p:spPr>
          <a:xfrm>
            <a:off x="609680" y="6558947"/>
            <a:ext cx="242309" cy="224435"/>
          </a:xfrm>
          <a:prstGeom prst="rect">
            <a:avLst/>
          </a:prstGeom>
        </p:spPr>
      </p:pic>
      <p:sp>
        <p:nvSpPr>
          <p:cNvPr id="161" name="Text Placeholder 15">
            <a:extLst>
              <a:ext uri="{FF2B5EF4-FFF2-40B4-BE49-F238E27FC236}">
                <a16:creationId xmlns:a16="http://schemas.microsoft.com/office/drawing/2014/main" id="{E0071E10-B69D-474E-A23F-43B71E3AE15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41</a:t>
            </a:r>
            <a:endParaRPr lang="en-GB" dirty="0"/>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44422B-32A7-4F64-BDF5-B63FDDBC1963}"/>
              </a:ext>
            </a:extLst>
          </p:cNvPr>
          <p:cNvSpPr>
            <a:spLocks noGrp="1"/>
          </p:cNvSpPr>
          <p:nvPr>
            <p:ph type="title"/>
          </p:nvPr>
        </p:nvSpPr>
        <p:spPr/>
        <p:txBody>
          <a:bodyPr>
            <a:normAutofit/>
          </a:bodyPr>
          <a:lstStyle/>
          <a:p>
            <a:r>
              <a:rPr lang="nl-NL" sz="2000" b="1" cap="all" dirty="0"/>
              <a:t>The mapping process applied to a single host system</a:t>
            </a:r>
            <a:endParaRPr lang="x-none" sz="2000" b="1" cap="all" dirty="0"/>
          </a:p>
        </p:txBody>
      </p:sp>
      <p:sp>
        <p:nvSpPr>
          <p:cNvPr id="3" name="Arrow: Chevron 2">
            <a:extLst>
              <a:ext uri="{FF2B5EF4-FFF2-40B4-BE49-F238E27FC236}">
                <a16:creationId xmlns:a16="http://schemas.microsoft.com/office/drawing/2014/main" id="{86EBCD48-2291-46CF-BAFF-3ED671728A33}"/>
              </a:ext>
            </a:extLst>
          </p:cNvPr>
          <p:cNvSpPr/>
          <p:nvPr/>
        </p:nvSpPr>
        <p:spPr>
          <a:xfrm>
            <a:off x="1416274" y="2638499"/>
            <a:ext cx="2808312" cy="129614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Service Domain alignment</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4" name="Arrow: Chevron 3">
            <a:extLst>
              <a:ext uri="{FF2B5EF4-FFF2-40B4-BE49-F238E27FC236}">
                <a16:creationId xmlns:a16="http://schemas.microsoft.com/office/drawing/2014/main" id="{8CFF0DA8-3CA9-4ED3-B1ED-B97C3A9C84C6}"/>
              </a:ext>
            </a:extLst>
          </p:cNvPr>
          <p:cNvSpPr/>
          <p:nvPr/>
        </p:nvSpPr>
        <p:spPr>
          <a:xfrm>
            <a:off x="4389524" y="2571738"/>
            <a:ext cx="2808312" cy="129614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Service Operation alignment</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Arrow: Chevron 4">
            <a:extLst>
              <a:ext uri="{FF2B5EF4-FFF2-40B4-BE49-F238E27FC236}">
                <a16:creationId xmlns:a16="http://schemas.microsoft.com/office/drawing/2014/main" id="{1E547877-6F5A-4A54-9D65-7144281DBC4C}"/>
              </a:ext>
            </a:extLst>
          </p:cNvPr>
          <p:cNvSpPr/>
          <p:nvPr/>
        </p:nvSpPr>
        <p:spPr>
          <a:xfrm>
            <a:off x="7218758" y="2566491"/>
            <a:ext cx="2808312" cy="129614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Business information alignment</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05832012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 name="Group 143"/>
          <p:cNvGrpSpPr/>
          <p:nvPr/>
        </p:nvGrpSpPr>
        <p:grpSpPr>
          <a:xfrm>
            <a:off x="336154" y="1099626"/>
            <a:ext cx="10962899" cy="5006469"/>
            <a:chOff x="224201" y="709510"/>
            <a:chExt cx="8691612" cy="5366203"/>
          </a:xfrm>
        </p:grpSpPr>
        <p:grpSp>
          <p:nvGrpSpPr>
            <p:cNvPr id="143" name="Group 142"/>
            <p:cNvGrpSpPr/>
            <p:nvPr/>
          </p:nvGrpSpPr>
          <p:grpSpPr>
            <a:xfrm>
              <a:off x="224201" y="1245629"/>
              <a:ext cx="8691612" cy="4830084"/>
              <a:chOff x="224201" y="1245629"/>
              <a:chExt cx="8691612" cy="4830084"/>
            </a:xfrm>
          </p:grpSpPr>
          <p:sp>
            <p:nvSpPr>
              <p:cNvPr id="140" name="Rectangle 207"/>
              <p:cNvSpPr>
                <a:spLocks noChangeArrowheads="1"/>
              </p:cNvSpPr>
              <p:nvPr/>
            </p:nvSpPr>
            <p:spPr bwMode="auto">
              <a:xfrm>
                <a:off x="242975" y="1245629"/>
                <a:ext cx="8672838" cy="2349006"/>
              </a:xfrm>
              <a:prstGeom prst="rect">
                <a:avLst/>
              </a:prstGeom>
              <a:solidFill>
                <a:schemeClr val="bg1">
                  <a:lumMod val="95000"/>
                </a:schemeClr>
              </a:solidFill>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36017" tIns="0" rIns="0" bIns="0" anchor="ctr">
                <a:prstTxWarp prst="textNoShape">
                  <a:avLst/>
                </a:prstTxWarp>
              </a:bodyPr>
              <a:lstStyle/>
              <a:p>
                <a:pPr>
                  <a:spcBef>
                    <a:spcPct val="0"/>
                  </a:spcBef>
                  <a:buClrTx/>
                </a:pPr>
                <a:endParaRPr lang="en-US" sz="1101" i="1" dirty="0">
                  <a:solidFill>
                    <a:schemeClr val="bg1">
                      <a:lumMod val="95000"/>
                    </a:schemeClr>
                  </a:solidFill>
                  <a:latin typeface="Arial Black" charset="0"/>
                </a:endParaRPr>
              </a:p>
            </p:txBody>
          </p:sp>
          <p:sp>
            <p:nvSpPr>
              <p:cNvPr id="142" name="Rectangle 207"/>
              <p:cNvSpPr>
                <a:spLocks noChangeArrowheads="1"/>
              </p:cNvSpPr>
              <p:nvPr/>
            </p:nvSpPr>
            <p:spPr bwMode="auto">
              <a:xfrm>
                <a:off x="224201" y="3729152"/>
                <a:ext cx="8672838" cy="2346561"/>
              </a:xfrm>
              <a:prstGeom prst="rect">
                <a:avLst/>
              </a:prstGeom>
              <a:solidFill>
                <a:schemeClr val="bg1">
                  <a:lumMod val="95000"/>
                </a:schemeClr>
              </a:solidFill>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36017" tIns="0" rIns="0" bIns="0" anchor="ctr">
                <a:prstTxWarp prst="textNoShape">
                  <a:avLst/>
                </a:prstTxWarp>
              </a:bodyPr>
              <a:lstStyle/>
              <a:p>
                <a:pPr>
                  <a:spcBef>
                    <a:spcPct val="0"/>
                  </a:spcBef>
                  <a:buClrTx/>
                </a:pPr>
                <a:endParaRPr lang="en-US" sz="1101" i="1" dirty="0">
                  <a:solidFill>
                    <a:schemeClr val="bg1">
                      <a:lumMod val="95000"/>
                    </a:schemeClr>
                  </a:solidFill>
                  <a:latin typeface="Arial Black" charset="0"/>
                </a:endParaRPr>
              </a:p>
            </p:txBody>
          </p:sp>
        </p:grpSp>
        <p:grpSp>
          <p:nvGrpSpPr>
            <p:cNvPr id="131" name="Group 130"/>
            <p:cNvGrpSpPr/>
            <p:nvPr/>
          </p:nvGrpSpPr>
          <p:grpSpPr>
            <a:xfrm>
              <a:off x="236083" y="709510"/>
              <a:ext cx="8671902" cy="5366122"/>
              <a:chOff x="236083" y="709510"/>
              <a:chExt cx="8671902" cy="5366122"/>
            </a:xfrm>
          </p:grpSpPr>
          <p:grpSp>
            <p:nvGrpSpPr>
              <p:cNvPr id="253" name="Group 252"/>
              <p:cNvGrpSpPr/>
              <p:nvPr/>
            </p:nvGrpSpPr>
            <p:grpSpPr>
              <a:xfrm>
                <a:off x="4153658" y="4902432"/>
                <a:ext cx="2486903" cy="1137763"/>
                <a:chOff x="4153658" y="4868568"/>
                <a:chExt cx="2486903" cy="1137763"/>
              </a:xfrm>
            </p:grpSpPr>
            <p:sp>
              <p:nvSpPr>
                <p:cNvPr id="252" name="Rectangle 251"/>
                <p:cNvSpPr/>
                <p:nvPr/>
              </p:nvSpPr>
              <p:spPr>
                <a:xfrm>
                  <a:off x="4153658" y="4868568"/>
                  <a:ext cx="2486903" cy="1137763"/>
                </a:xfrm>
                <a:prstGeom prst="rect">
                  <a:avLst/>
                </a:prstGeom>
                <a:solidFill>
                  <a:schemeClr val="bg1"/>
                </a:solidFill>
                <a:ln w="12700" cap="flat" cmpd="sng" algn="ctr">
                  <a:solidFill>
                    <a:schemeClr val="tx1"/>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nvGrpSpPr>
                <p:cNvPr id="2" name="Group 128"/>
                <p:cNvGrpSpPr>
                  <a:grpSpLocks noChangeAspect="1"/>
                </p:cNvGrpSpPr>
                <p:nvPr/>
              </p:nvGrpSpPr>
              <p:grpSpPr>
                <a:xfrm>
                  <a:off x="4158202" y="4873309"/>
                  <a:ext cx="2477815" cy="1128280"/>
                  <a:chOff x="732548" y="1491385"/>
                  <a:chExt cx="2832759" cy="1354797"/>
                </a:xfrm>
                <a:effectLst>
                  <a:outerShdw blurRad="50800" dist="38100" dir="2700000">
                    <a:srgbClr val="000000">
                      <a:alpha val="43000"/>
                    </a:srgbClr>
                  </a:outerShdw>
                </a:effectLst>
              </p:grpSpPr>
              <p:sp>
                <p:nvSpPr>
                  <p:cNvPr id="101" name="Rectangle 100"/>
                  <p:cNvSpPr/>
                  <p:nvPr/>
                </p:nvSpPr>
                <p:spPr bwMode="auto">
                  <a:xfrm>
                    <a:off x="732548" y="1491385"/>
                    <a:ext cx="2832759" cy="1354797"/>
                  </a:xfrm>
                  <a:prstGeom prst="rect">
                    <a:avLst/>
                  </a:prstGeom>
                  <a:solidFill>
                    <a:srgbClr val="DDE3AB"/>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wrap="none" lIns="0" tIns="0" rIns="0" bIns="0" rtlCol="0" anchor="ctr" anchorCtr="0"/>
                  <a:lstStyle/>
                  <a:p>
                    <a:pPr defTabSz="914857" eaLnBrk="0" hangingPunct="0"/>
                    <a:endParaRPr lang="en-US" sz="1051" b="1" dirty="0">
                      <a:solidFill>
                        <a:srgbClr val="5F6062"/>
                      </a:solidFill>
                    </a:endParaRPr>
                  </a:p>
                </p:txBody>
              </p:sp>
              <p:sp>
                <p:nvSpPr>
                  <p:cNvPr id="102" name="Rectangle 101"/>
                  <p:cNvSpPr/>
                  <p:nvPr/>
                </p:nvSpPr>
                <p:spPr bwMode="auto">
                  <a:xfrm>
                    <a:off x="2949490" y="1860875"/>
                    <a:ext cx="369490" cy="36949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03" name="Rectangle 102"/>
                  <p:cNvSpPr/>
                  <p:nvPr/>
                </p:nvSpPr>
                <p:spPr bwMode="auto">
                  <a:xfrm>
                    <a:off x="2456836" y="1491385"/>
                    <a:ext cx="431072" cy="36949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04" name="Rectangle 103"/>
                  <p:cNvSpPr/>
                  <p:nvPr/>
                </p:nvSpPr>
                <p:spPr bwMode="auto">
                  <a:xfrm>
                    <a:off x="1348365" y="2353529"/>
                    <a:ext cx="554235" cy="307908"/>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105" name="Rectangle 104"/>
                  <p:cNvSpPr/>
                  <p:nvPr/>
                </p:nvSpPr>
                <p:spPr bwMode="auto">
                  <a:xfrm>
                    <a:off x="1656274" y="2107202"/>
                    <a:ext cx="554235" cy="24632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06" name="Rectangle 105"/>
                  <p:cNvSpPr/>
                  <p:nvPr/>
                </p:nvSpPr>
                <p:spPr bwMode="auto">
                  <a:xfrm>
                    <a:off x="2210509" y="1860875"/>
                    <a:ext cx="738981" cy="49265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107" name="Rectangle 106"/>
                  <p:cNvSpPr/>
                  <p:nvPr/>
                </p:nvSpPr>
                <p:spPr bwMode="auto">
                  <a:xfrm>
                    <a:off x="2518418" y="2599855"/>
                    <a:ext cx="554235" cy="24632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08" name="Rectangle 107"/>
                  <p:cNvSpPr/>
                  <p:nvPr/>
                </p:nvSpPr>
                <p:spPr bwMode="auto">
                  <a:xfrm>
                    <a:off x="732548" y="1491385"/>
                    <a:ext cx="307909" cy="307908"/>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09" name="Rectangle 108"/>
                  <p:cNvSpPr/>
                  <p:nvPr/>
                </p:nvSpPr>
                <p:spPr bwMode="auto">
                  <a:xfrm>
                    <a:off x="3072653" y="2599855"/>
                    <a:ext cx="492654" cy="2463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10" name="Rectangle 109"/>
                  <p:cNvSpPr/>
                  <p:nvPr/>
                </p:nvSpPr>
                <p:spPr bwMode="auto">
                  <a:xfrm>
                    <a:off x="732548" y="2661437"/>
                    <a:ext cx="554235" cy="18474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111" name="Rectangle 110"/>
                  <p:cNvSpPr/>
                  <p:nvPr/>
                </p:nvSpPr>
                <p:spPr bwMode="auto">
                  <a:xfrm>
                    <a:off x="1040457" y="1799293"/>
                    <a:ext cx="307909" cy="307908"/>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112" name="Rectangle 111"/>
                  <p:cNvSpPr/>
                  <p:nvPr/>
                </p:nvSpPr>
                <p:spPr bwMode="auto">
                  <a:xfrm>
                    <a:off x="1902601" y="2353529"/>
                    <a:ext cx="615817" cy="49265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13" name="Rectangle 112"/>
                  <p:cNvSpPr/>
                  <p:nvPr/>
                </p:nvSpPr>
                <p:spPr bwMode="auto">
                  <a:xfrm>
                    <a:off x="1348365" y="1799293"/>
                    <a:ext cx="307909" cy="55423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14" name="Rectangle 113"/>
                  <p:cNvSpPr/>
                  <p:nvPr/>
                </p:nvSpPr>
                <p:spPr bwMode="auto">
                  <a:xfrm>
                    <a:off x="2887908" y="1491385"/>
                    <a:ext cx="431072" cy="36949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endParaRPr>
                  </a:p>
                </p:txBody>
              </p:sp>
              <p:sp>
                <p:nvSpPr>
                  <p:cNvPr id="115" name="Rectangle 114"/>
                  <p:cNvSpPr/>
                  <p:nvPr/>
                </p:nvSpPr>
                <p:spPr bwMode="auto">
                  <a:xfrm>
                    <a:off x="3318980" y="1491385"/>
                    <a:ext cx="246327" cy="61581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116" name="Rectangle 115"/>
                  <p:cNvSpPr/>
                  <p:nvPr/>
                </p:nvSpPr>
                <p:spPr bwMode="auto">
                  <a:xfrm>
                    <a:off x="1656274" y="1737712"/>
                    <a:ext cx="369490" cy="36949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17" name="Rectangle 116"/>
                  <p:cNvSpPr/>
                  <p:nvPr/>
                </p:nvSpPr>
                <p:spPr bwMode="auto">
                  <a:xfrm>
                    <a:off x="2210509" y="1491385"/>
                    <a:ext cx="246327" cy="36949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18" name="Rectangle 117"/>
                  <p:cNvSpPr/>
                  <p:nvPr/>
                </p:nvSpPr>
                <p:spPr bwMode="auto">
                  <a:xfrm>
                    <a:off x="1656274" y="1491385"/>
                    <a:ext cx="554235" cy="2463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chemeClr val="bg1"/>
                      </a:solidFill>
                      <a:latin typeface="Arial Narrow"/>
                      <a:cs typeface="Arial Narrow"/>
                    </a:endParaRPr>
                  </a:p>
                </p:txBody>
              </p:sp>
              <p:sp>
                <p:nvSpPr>
                  <p:cNvPr id="119" name="Rectangle 118"/>
                  <p:cNvSpPr/>
                  <p:nvPr/>
                </p:nvSpPr>
                <p:spPr bwMode="auto">
                  <a:xfrm>
                    <a:off x="732548" y="1799293"/>
                    <a:ext cx="307909" cy="492653"/>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20" name="Rectangle 119"/>
                  <p:cNvSpPr/>
                  <p:nvPr/>
                </p:nvSpPr>
                <p:spPr bwMode="auto">
                  <a:xfrm>
                    <a:off x="1040457" y="1491385"/>
                    <a:ext cx="615817" cy="3079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21" name="Rectangle 120"/>
                  <p:cNvSpPr/>
                  <p:nvPr/>
                </p:nvSpPr>
                <p:spPr bwMode="auto">
                  <a:xfrm>
                    <a:off x="2025764" y="1740277"/>
                    <a:ext cx="184745" cy="36692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22" name="Rectangle 121"/>
                  <p:cNvSpPr/>
                  <p:nvPr/>
                </p:nvSpPr>
                <p:spPr bwMode="auto">
                  <a:xfrm>
                    <a:off x="1043022" y="2107202"/>
                    <a:ext cx="302778" cy="55423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23" name="Rectangle 122"/>
                  <p:cNvSpPr/>
                  <p:nvPr/>
                </p:nvSpPr>
                <p:spPr bwMode="auto">
                  <a:xfrm>
                    <a:off x="732548" y="2291947"/>
                    <a:ext cx="307909" cy="36949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24" name="Rectangle 123"/>
                  <p:cNvSpPr/>
                  <p:nvPr/>
                </p:nvSpPr>
                <p:spPr bwMode="auto">
                  <a:xfrm>
                    <a:off x="1286783" y="2661437"/>
                    <a:ext cx="615817" cy="18474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25" name="Rectangle 124"/>
                  <p:cNvSpPr/>
                  <p:nvPr/>
                </p:nvSpPr>
                <p:spPr bwMode="auto">
                  <a:xfrm>
                    <a:off x="3318980" y="2107202"/>
                    <a:ext cx="246327" cy="369490"/>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126" name="Rectangle 125"/>
                  <p:cNvSpPr/>
                  <p:nvPr/>
                </p:nvSpPr>
                <p:spPr bwMode="auto">
                  <a:xfrm>
                    <a:off x="3318980" y="2476692"/>
                    <a:ext cx="246327" cy="12316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27" name="Rectangle 126"/>
                  <p:cNvSpPr/>
                  <p:nvPr/>
                </p:nvSpPr>
                <p:spPr bwMode="auto">
                  <a:xfrm>
                    <a:off x="2518418" y="2353529"/>
                    <a:ext cx="431072" cy="246327"/>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28" name="Rectangle 127"/>
                  <p:cNvSpPr/>
                  <p:nvPr/>
                </p:nvSpPr>
                <p:spPr bwMode="auto">
                  <a:xfrm>
                    <a:off x="2949490" y="2230365"/>
                    <a:ext cx="369490" cy="36949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grpSp>
          </p:grpSp>
          <p:grpSp>
            <p:nvGrpSpPr>
              <p:cNvPr id="246" name="Group 245"/>
              <p:cNvGrpSpPr/>
              <p:nvPr/>
            </p:nvGrpSpPr>
            <p:grpSpPr>
              <a:xfrm>
                <a:off x="236083" y="709510"/>
                <a:ext cx="8671902" cy="2878255"/>
                <a:chOff x="236083" y="709510"/>
                <a:chExt cx="8671902" cy="2878255"/>
              </a:xfrm>
            </p:grpSpPr>
            <p:sp>
              <p:nvSpPr>
                <p:cNvPr id="83" name="Rectangle 207"/>
                <p:cNvSpPr>
                  <a:spLocks noChangeArrowheads="1"/>
                </p:cNvSpPr>
                <p:nvPr/>
              </p:nvSpPr>
              <p:spPr bwMode="auto">
                <a:xfrm>
                  <a:off x="236083" y="1238759"/>
                  <a:ext cx="1562099" cy="2349006"/>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36017" tIns="0" rIns="0" bIns="0" anchor="ctr">
                  <a:prstTxWarp prst="textNoShape">
                    <a:avLst/>
                  </a:prstTxWarp>
                </a:bodyPr>
                <a:lstStyle/>
                <a:p>
                  <a:pPr>
                    <a:spcBef>
                      <a:spcPct val="0"/>
                    </a:spcBef>
                    <a:buClrTx/>
                  </a:pPr>
                  <a:r>
                    <a:rPr lang="en-US" sz="1101" i="1" dirty="0">
                      <a:solidFill>
                        <a:schemeClr val="bg1">
                          <a:lumMod val="95000"/>
                        </a:schemeClr>
                      </a:solidFill>
                      <a:latin typeface="Arial Black" charset="0"/>
                    </a:rPr>
                    <a:t>BUILDING</a:t>
                  </a:r>
                </a:p>
                <a:p>
                  <a:pPr>
                    <a:spcBef>
                      <a:spcPct val="0"/>
                    </a:spcBef>
                    <a:buClrTx/>
                  </a:pPr>
                  <a:r>
                    <a:rPr lang="en-US" sz="1101" i="1" dirty="0">
                      <a:solidFill>
                        <a:schemeClr val="bg1">
                          <a:lumMod val="95000"/>
                        </a:schemeClr>
                      </a:solidFill>
                      <a:latin typeface="Arial Black" charset="0"/>
                    </a:rPr>
                    <a:t>ARCHITECTURE</a:t>
                  </a:r>
                </a:p>
              </p:txBody>
            </p:sp>
            <p:grpSp>
              <p:nvGrpSpPr>
                <p:cNvPr id="7" name="Group 148"/>
                <p:cNvGrpSpPr/>
                <p:nvPr/>
              </p:nvGrpSpPr>
              <p:grpSpPr>
                <a:xfrm>
                  <a:off x="1887985" y="709510"/>
                  <a:ext cx="7020000" cy="452244"/>
                  <a:chOff x="2348597" y="1338022"/>
                  <a:chExt cx="6550557" cy="452244"/>
                </a:xfrm>
              </p:grpSpPr>
              <p:sp>
                <p:nvSpPr>
                  <p:cNvPr id="133" name="Rectangle 207"/>
                  <p:cNvSpPr>
                    <a:spLocks noChangeArrowheads="1"/>
                  </p:cNvSpPr>
                  <p:nvPr/>
                </p:nvSpPr>
                <p:spPr bwMode="auto">
                  <a:xfrm>
                    <a:off x="2348597" y="1338022"/>
                    <a:ext cx="3225298" cy="452244"/>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anchor="ctr">
                    <a:prstTxWarp prst="textNoShape">
                      <a:avLst/>
                    </a:prstTxWarp>
                  </a:bodyPr>
                  <a:lstStyle/>
                  <a:p>
                    <a:pPr>
                      <a:spcBef>
                        <a:spcPct val="0"/>
                      </a:spcBef>
                      <a:buClrTx/>
                    </a:pPr>
                    <a:r>
                      <a:rPr lang="en-US" sz="1101" i="1" dirty="0">
                        <a:solidFill>
                          <a:schemeClr val="bg1">
                            <a:lumMod val="95000"/>
                          </a:schemeClr>
                        </a:solidFill>
                        <a:latin typeface="Arial Black" charset="0"/>
                      </a:rPr>
                      <a:t>‘INGREDIENTS’</a:t>
                    </a:r>
                  </a:p>
                </p:txBody>
              </p:sp>
              <p:sp>
                <p:nvSpPr>
                  <p:cNvPr id="134" name="Rectangle 207"/>
                  <p:cNvSpPr>
                    <a:spLocks noChangeArrowheads="1"/>
                  </p:cNvSpPr>
                  <p:nvPr/>
                </p:nvSpPr>
                <p:spPr bwMode="auto">
                  <a:xfrm>
                    <a:off x="5673856" y="1338022"/>
                    <a:ext cx="3225298" cy="452244"/>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square" lIns="0" tIns="0" rIns="0" bIns="0" anchor="ctr">
                    <a:prstTxWarp prst="textNoShape">
                      <a:avLst/>
                    </a:prstTxWarp>
                  </a:bodyPr>
                  <a:lstStyle/>
                  <a:p>
                    <a:pPr>
                      <a:spcBef>
                        <a:spcPct val="0"/>
                      </a:spcBef>
                      <a:buClrTx/>
                    </a:pPr>
                    <a:r>
                      <a:rPr lang="en-US" sz="1101" i="1" dirty="0">
                        <a:solidFill>
                          <a:schemeClr val="bg1">
                            <a:lumMod val="95000"/>
                          </a:schemeClr>
                        </a:solidFill>
                        <a:latin typeface="Arial Black" charset="0"/>
                      </a:rPr>
                      <a:t>‘BEHAVIORS’</a:t>
                    </a:r>
                  </a:p>
                </p:txBody>
              </p:sp>
            </p:grpSp>
            <p:sp>
              <p:nvSpPr>
                <p:cNvPr id="136" name="Rectangle 12"/>
                <p:cNvSpPr>
                  <a:spLocks noChangeArrowheads="1"/>
                </p:cNvSpPr>
                <p:nvPr/>
              </p:nvSpPr>
              <p:spPr bwMode="gray">
                <a:xfrm>
                  <a:off x="6747985" y="1238759"/>
                  <a:ext cx="2160000" cy="1524359"/>
                </a:xfrm>
                <a:prstGeom prst="rect">
                  <a:avLst/>
                </a:prstGeom>
                <a:solidFill>
                  <a:schemeClr val="bg2"/>
                </a:solidFill>
                <a:ln w="9525" algn="ctr">
                  <a:noFill/>
                  <a:miter lim="800000"/>
                  <a:headEnd/>
                  <a:tailEnd/>
                </a:ln>
                <a:effectLst/>
              </p:spPr>
              <p:txBody>
                <a:bodyPr wrap="square" lIns="0" tIns="0" rIns="0" bIns="0" anchor="t" anchorCtr="0"/>
                <a:lstStyle/>
                <a:p>
                  <a:pPr marL="266833" indent="-179478">
                    <a:buSzPct val="80000"/>
                    <a:buFont typeface="Wingdings" charset="2"/>
                    <a:buChar char="u"/>
                  </a:pPr>
                  <a:r>
                    <a:rPr lang="en-US" sz="1600" b="1" i="1" dirty="0">
                      <a:solidFill>
                        <a:srgbClr val="5F6062"/>
                      </a:solidFill>
                      <a:latin typeface="Helvetica"/>
                      <a:cs typeface="Helvetica"/>
                    </a:rPr>
                    <a:t>Work &amp; Education</a:t>
                  </a:r>
                </a:p>
                <a:p>
                  <a:pPr marL="266833" indent="-179478">
                    <a:buSzPct val="80000"/>
                    <a:buFont typeface="Wingdings" charset="2"/>
                    <a:buChar char="u"/>
                  </a:pPr>
                  <a:r>
                    <a:rPr lang="en-US" sz="1600" b="1" i="1" dirty="0">
                      <a:solidFill>
                        <a:srgbClr val="5F6062"/>
                      </a:solidFill>
                      <a:latin typeface="Helvetica"/>
                      <a:cs typeface="Helvetica"/>
                    </a:rPr>
                    <a:t>Entertainment &amp; Sports</a:t>
                  </a:r>
                </a:p>
                <a:p>
                  <a:pPr marL="266833" indent="-179478">
                    <a:buSzPct val="80000"/>
                    <a:buFont typeface="Wingdings" charset="2"/>
                    <a:buChar char="u"/>
                  </a:pPr>
                  <a:r>
                    <a:rPr lang="en-US" sz="1600" b="1" i="1" dirty="0">
                      <a:solidFill>
                        <a:srgbClr val="5F6062"/>
                      </a:solidFill>
                      <a:latin typeface="Helvetica"/>
                      <a:cs typeface="Helvetica"/>
                    </a:rPr>
                    <a:t>Shopping</a:t>
                  </a:r>
                </a:p>
                <a:p>
                  <a:pPr marL="266833" indent="-179478">
                    <a:buSzPct val="80000"/>
                    <a:buFont typeface="Wingdings" charset="2"/>
                    <a:buChar char="u"/>
                  </a:pPr>
                  <a:r>
                    <a:rPr lang="en-US" sz="1600" b="1" i="1" dirty="0">
                      <a:solidFill>
                        <a:srgbClr val="5F6062"/>
                      </a:solidFill>
                      <a:latin typeface="Helvetica"/>
                      <a:cs typeface="Helvetica"/>
                    </a:rPr>
                    <a:t>Health and Services</a:t>
                  </a:r>
                </a:p>
                <a:p>
                  <a:pPr marL="266833" indent="-179478">
                    <a:buSzPct val="80000"/>
                    <a:buFont typeface="Wingdings" charset="2"/>
                    <a:buChar char="u"/>
                  </a:pPr>
                  <a:r>
                    <a:rPr lang="en-US" sz="1600" b="1" i="1" dirty="0" err="1">
                      <a:solidFill>
                        <a:srgbClr val="5F6062"/>
                      </a:solidFill>
                      <a:latin typeface="Helvetica"/>
                      <a:cs typeface="Helvetica"/>
                    </a:rPr>
                    <a:t>etc</a:t>
                  </a:r>
                  <a:r>
                    <a:rPr lang="en-US" sz="1600" b="1" i="1" dirty="0">
                      <a:solidFill>
                        <a:srgbClr val="5F6062"/>
                      </a:solidFill>
                      <a:latin typeface="Helvetica"/>
                      <a:cs typeface="Helvetica"/>
                    </a:rPr>
                    <a:t>….</a:t>
                  </a:r>
                </a:p>
              </p:txBody>
            </p:sp>
            <p:sp>
              <p:nvSpPr>
                <p:cNvPr id="135" name="Rectangle 12"/>
                <p:cNvSpPr>
                  <a:spLocks noChangeArrowheads="1"/>
                </p:cNvSpPr>
                <p:nvPr/>
              </p:nvSpPr>
              <p:spPr bwMode="gray">
                <a:xfrm>
                  <a:off x="1887980" y="1238758"/>
                  <a:ext cx="2160000" cy="1524360"/>
                </a:xfrm>
                <a:prstGeom prst="rect">
                  <a:avLst/>
                </a:prstGeom>
                <a:solidFill>
                  <a:schemeClr val="bg2"/>
                </a:solidFill>
                <a:ln w="9525" algn="ctr">
                  <a:noFill/>
                  <a:miter lim="800000"/>
                  <a:headEnd/>
                  <a:tailEnd/>
                </a:ln>
                <a:effectLst/>
              </p:spPr>
              <p:txBody>
                <a:bodyPr wrap="none" lIns="0" tIns="18008" rIns="0" bIns="0" anchor="t" anchorCtr="0"/>
                <a:lstStyle/>
                <a:p>
                  <a:pPr marL="266833" indent="-179478">
                    <a:buSzPct val="80000"/>
                    <a:buFont typeface="Wingdings" charset="2"/>
                    <a:buChar char="u"/>
                  </a:pPr>
                  <a:r>
                    <a:rPr lang="en-US" sz="1600" b="1" i="1" dirty="0">
                      <a:solidFill>
                        <a:srgbClr val="5F6062"/>
                      </a:solidFill>
                      <a:latin typeface="Helvetica"/>
                      <a:cs typeface="Helvetica"/>
                    </a:rPr>
                    <a:t>Types of Buildings</a:t>
                  </a:r>
                </a:p>
                <a:p>
                  <a:pPr marL="266833" indent="-179478">
                    <a:buSzPct val="80000"/>
                    <a:buFont typeface="Wingdings" charset="2"/>
                    <a:buChar char="u"/>
                  </a:pPr>
                  <a:r>
                    <a:rPr lang="en-US" sz="1600" b="1" i="1" dirty="0">
                      <a:solidFill>
                        <a:srgbClr val="5F6062"/>
                      </a:solidFill>
                      <a:latin typeface="Helvetica"/>
                      <a:cs typeface="Helvetica"/>
                    </a:rPr>
                    <a:t>Parks &amp; Squares</a:t>
                  </a:r>
                </a:p>
                <a:p>
                  <a:pPr marL="266833" indent="-179478">
                    <a:buSzPct val="80000"/>
                    <a:buFont typeface="Wingdings" charset="2"/>
                    <a:buChar char="u"/>
                  </a:pPr>
                  <a:r>
                    <a:rPr lang="en-US" sz="1600" b="1" i="1" dirty="0">
                      <a:solidFill>
                        <a:srgbClr val="5F6062"/>
                      </a:solidFill>
                      <a:latin typeface="Helvetica"/>
                      <a:cs typeface="Helvetica"/>
                    </a:rPr>
                    <a:t>Transportation</a:t>
                  </a:r>
                </a:p>
                <a:p>
                  <a:pPr marL="266833" indent="-179478">
                    <a:buSzPct val="80000"/>
                    <a:buFont typeface="Wingdings" charset="2"/>
                    <a:buChar char="u"/>
                  </a:pPr>
                  <a:r>
                    <a:rPr lang="en-US" sz="1600" b="1" i="1" dirty="0">
                      <a:solidFill>
                        <a:srgbClr val="5F6062"/>
                      </a:solidFill>
                      <a:latin typeface="Helvetica"/>
                      <a:cs typeface="Helvetica"/>
                    </a:rPr>
                    <a:t>Utilities</a:t>
                  </a:r>
                </a:p>
                <a:p>
                  <a:pPr marL="266833" indent="-179478">
                    <a:buSzPct val="80000"/>
                    <a:buFont typeface="Wingdings" charset="2"/>
                    <a:buChar char="u"/>
                  </a:pPr>
                  <a:r>
                    <a:rPr lang="en-US" sz="1600" b="1" i="1" dirty="0">
                      <a:solidFill>
                        <a:srgbClr val="5F6062"/>
                      </a:solidFill>
                      <a:latin typeface="Helvetica"/>
                      <a:cs typeface="Helvetica"/>
                    </a:rPr>
                    <a:t>etc…</a:t>
                  </a:r>
                </a:p>
              </p:txBody>
            </p:sp>
            <p:grpSp>
              <p:nvGrpSpPr>
                <p:cNvPr id="8" name="Group 144"/>
                <p:cNvGrpSpPr>
                  <a:grpSpLocks noChangeAspect="1"/>
                </p:cNvGrpSpPr>
                <p:nvPr/>
              </p:nvGrpSpPr>
              <p:grpSpPr>
                <a:xfrm>
                  <a:off x="5081730" y="1924618"/>
                  <a:ext cx="575425" cy="349768"/>
                  <a:chOff x="5312335" y="5052608"/>
                  <a:chExt cx="617563" cy="500268"/>
                </a:xfrm>
              </p:grpSpPr>
              <p:sp>
                <p:nvSpPr>
                  <p:cNvPr id="146" name="Left-Right Arrow 145"/>
                  <p:cNvSpPr/>
                  <p:nvPr/>
                </p:nvSpPr>
                <p:spPr>
                  <a:xfrm>
                    <a:off x="5312335" y="5183410"/>
                    <a:ext cx="617563" cy="295036"/>
                  </a:xfrm>
                  <a:prstGeom prst="leftRightArrow">
                    <a:avLst/>
                  </a:prstGeom>
                  <a:solidFill>
                    <a:srgbClr val="07B10B"/>
                  </a:solidFill>
                  <a:ln w="12700" cap="flat" cmpd="sng" algn="ctr">
                    <a:solidFill>
                      <a:schemeClr val="tx1"/>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1" dirty="0"/>
                  </a:p>
                </p:txBody>
              </p:sp>
              <p:sp>
                <p:nvSpPr>
                  <p:cNvPr id="147" name="Rectangle 146"/>
                  <p:cNvSpPr/>
                  <p:nvPr/>
                </p:nvSpPr>
                <p:spPr>
                  <a:xfrm>
                    <a:off x="5325971" y="5052608"/>
                    <a:ext cx="580000" cy="500268"/>
                  </a:xfrm>
                  <a:prstGeom prst="rect">
                    <a:avLst/>
                  </a:prstGeom>
                  <a:effectLst>
                    <a:outerShdw dist="25400" dir="2700000">
                      <a:srgbClr val="000000"/>
                    </a:outerShdw>
                  </a:effectLst>
                </p:spPr>
                <p:txBody>
                  <a:bodyPr wrap="none" lIns="0" tIns="0" rIns="0" bIns="0" anchor="ctr" anchorCtr="1">
                    <a:noAutofit/>
                  </a:bodyPr>
                  <a:lstStyle/>
                  <a:p>
                    <a:pPr>
                      <a:tabLst>
                        <a:tab pos="1437406" algn="l"/>
                      </a:tabLst>
                    </a:pPr>
                    <a:endParaRPr lang="en-US" sz="3602" dirty="0">
                      <a:solidFill>
                        <a:srgbClr val="008000"/>
                      </a:solidFill>
                    </a:endParaRPr>
                  </a:p>
                </p:txBody>
              </p:sp>
            </p:grpSp>
            <p:sp>
              <p:nvSpPr>
                <p:cNvPr id="148" name="Rectangle 97"/>
                <p:cNvSpPr>
                  <a:spLocks noChangeArrowheads="1"/>
                </p:cNvSpPr>
                <p:nvPr/>
              </p:nvSpPr>
              <p:spPr bwMode="auto">
                <a:xfrm>
                  <a:off x="4046056" y="1238759"/>
                  <a:ext cx="2701929" cy="725004"/>
                </a:xfrm>
                <a:prstGeom prst="rect">
                  <a:avLst/>
                </a:prstGeom>
                <a:noFill/>
                <a:ln w="6350" cap="flat" cmpd="sng" algn="ctr">
                  <a:noFill/>
                  <a:prstDash val="solid"/>
                  <a:round/>
                  <a:headEnd type="none" w="med" len="med"/>
                  <a:tailEnd type="none" w="med" len="med"/>
                </a:ln>
                <a:effectLst/>
              </p:spPr>
              <p:txBody>
                <a:bodyPr wrap="square" lIns="0" tIns="0" rIns="0" bIns="0" anchor="ctr" anchorCtr="0"/>
                <a:lstStyle/>
                <a:p>
                  <a:pPr eaLnBrk="0" hangingPunct="0">
                    <a:defRPr/>
                  </a:pPr>
                  <a:r>
                    <a:rPr lang="en-US" sz="1200" b="1" kern="0" dirty="0">
                      <a:solidFill>
                        <a:srgbClr val="000000"/>
                      </a:solidFill>
                      <a:latin typeface="Arial"/>
                      <a:cs typeface="Arial"/>
                    </a:rPr>
                    <a:t>Architects select the required ingredients and configure them to support anticipated behaviors to create a ‘town plan’</a:t>
                  </a:r>
                </a:p>
              </p:txBody>
            </p:sp>
          </p:grpSp>
          <p:grpSp>
            <p:nvGrpSpPr>
              <p:cNvPr id="247" name="Group 246"/>
              <p:cNvGrpSpPr/>
              <p:nvPr/>
            </p:nvGrpSpPr>
            <p:grpSpPr>
              <a:xfrm>
                <a:off x="236083" y="3729071"/>
                <a:ext cx="8671902" cy="2346561"/>
                <a:chOff x="236083" y="4082609"/>
                <a:chExt cx="8671902" cy="2346561"/>
              </a:xfrm>
            </p:grpSpPr>
            <p:sp>
              <p:nvSpPr>
                <p:cNvPr id="138" name="Rectangle 12"/>
                <p:cNvSpPr>
                  <a:spLocks noChangeArrowheads="1"/>
                </p:cNvSpPr>
                <p:nvPr/>
              </p:nvSpPr>
              <p:spPr bwMode="gray">
                <a:xfrm>
                  <a:off x="6747985" y="4082609"/>
                  <a:ext cx="2160000" cy="1134493"/>
                </a:xfrm>
                <a:prstGeom prst="rect">
                  <a:avLst/>
                </a:prstGeom>
                <a:solidFill>
                  <a:schemeClr val="bg2"/>
                </a:solidFill>
                <a:ln w="9525" algn="ctr">
                  <a:noFill/>
                  <a:miter lim="800000"/>
                  <a:headEnd/>
                  <a:tailEnd/>
                </a:ln>
                <a:effectLst/>
              </p:spPr>
              <p:txBody>
                <a:bodyPr wrap="square" lIns="0" tIns="0" rIns="0" bIns="0" anchor="t" anchorCtr="0"/>
                <a:lstStyle/>
                <a:p>
                  <a:pPr marL="266833" indent="-179478">
                    <a:buSzPct val="80000"/>
                    <a:buFont typeface="Wingdings" charset="2"/>
                    <a:buChar char="u"/>
                  </a:pPr>
                  <a:r>
                    <a:rPr lang="en-US" sz="1050" b="1" i="1" dirty="0">
                      <a:solidFill>
                        <a:srgbClr val="5F6062"/>
                      </a:solidFill>
                      <a:latin typeface="Helvetica"/>
                      <a:cs typeface="Helvetica"/>
                    </a:rPr>
                    <a:t>Business Processes</a:t>
                  </a:r>
                </a:p>
                <a:p>
                  <a:pPr marL="266833" indent="-179478">
                    <a:buSzPct val="80000"/>
                    <a:buFont typeface="Wingdings" charset="2"/>
                    <a:buChar char="u"/>
                  </a:pPr>
                  <a:endParaRPr lang="en-US" sz="1050" b="1" i="1" dirty="0">
                    <a:solidFill>
                      <a:srgbClr val="5F6062"/>
                    </a:solidFill>
                    <a:latin typeface="Helvetica"/>
                    <a:cs typeface="Helvetica"/>
                  </a:endParaRPr>
                </a:p>
                <a:p>
                  <a:pPr marL="266833" indent="-179478">
                    <a:buSzPct val="80000"/>
                    <a:buFont typeface="Wingdings" charset="2"/>
                    <a:buChar char="u"/>
                  </a:pPr>
                  <a:endParaRPr lang="en-US" sz="1050" b="1" i="1" dirty="0">
                    <a:solidFill>
                      <a:srgbClr val="5F6062"/>
                    </a:solidFill>
                    <a:latin typeface="Helvetica"/>
                    <a:cs typeface="Helvetica"/>
                  </a:endParaRPr>
                </a:p>
                <a:p>
                  <a:pPr marL="266833" indent="-179478">
                    <a:buSzPct val="80000"/>
                    <a:buFont typeface="Wingdings" charset="2"/>
                    <a:buChar char="u"/>
                  </a:pPr>
                  <a:endParaRPr lang="en-US" sz="1050" b="1" i="1" dirty="0">
                    <a:solidFill>
                      <a:srgbClr val="5F6062"/>
                    </a:solidFill>
                    <a:latin typeface="Helvetica"/>
                    <a:cs typeface="Helvetica"/>
                  </a:endParaRPr>
                </a:p>
                <a:p>
                  <a:pPr marL="266833" indent="-179478">
                    <a:buSzPct val="80000"/>
                    <a:buFont typeface="Wingdings" charset="2"/>
                    <a:buChar char="u"/>
                  </a:pPr>
                  <a:endParaRPr lang="en-US" sz="1050" b="1" i="1" dirty="0">
                    <a:solidFill>
                      <a:srgbClr val="5F6062"/>
                    </a:solidFill>
                    <a:latin typeface="Helvetica"/>
                    <a:cs typeface="Helvetica"/>
                  </a:endParaRPr>
                </a:p>
              </p:txBody>
            </p:sp>
            <p:grpSp>
              <p:nvGrpSpPr>
                <p:cNvPr id="6" name="Group 130"/>
                <p:cNvGrpSpPr>
                  <a:grpSpLocks noChangeAspect="1"/>
                </p:cNvGrpSpPr>
                <p:nvPr/>
              </p:nvGrpSpPr>
              <p:grpSpPr>
                <a:xfrm>
                  <a:off x="5081718" y="4789927"/>
                  <a:ext cx="575425" cy="349768"/>
                  <a:chOff x="5326387" y="5071336"/>
                  <a:chExt cx="617563" cy="500268"/>
                </a:xfrm>
              </p:grpSpPr>
              <p:sp>
                <p:nvSpPr>
                  <p:cNvPr id="86" name="Left-Right Arrow 85"/>
                  <p:cNvSpPr/>
                  <p:nvPr/>
                </p:nvSpPr>
                <p:spPr>
                  <a:xfrm>
                    <a:off x="5326387" y="5220867"/>
                    <a:ext cx="617563" cy="295037"/>
                  </a:xfrm>
                  <a:prstGeom prst="leftRightArrow">
                    <a:avLst/>
                  </a:prstGeom>
                  <a:solidFill>
                    <a:srgbClr val="FF480E"/>
                  </a:solidFill>
                  <a:ln w="12700" cap="flat" cmpd="sng" algn="ctr">
                    <a:solidFill>
                      <a:schemeClr val="tx1"/>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1" dirty="0"/>
                  </a:p>
                </p:txBody>
              </p:sp>
              <p:sp>
                <p:nvSpPr>
                  <p:cNvPr id="87" name="Rectangle 86"/>
                  <p:cNvSpPr/>
                  <p:nvPr/>
                </p:nvSpPr>
                <p:spPr>
                  <a:xfrm>
                    <a:off x="5340023" y="5071336"/>
                    <a:ext cx="580000" cy="500268"/>
                  </a:xfrm>
                  <a:prstGeom prst="rect">
                    <a:avLst/>
                  </a:prstGeom>
                  <a:effectLst>
                    <a:outerShdw dist="25400" dir="2700000">
                      <a:srgbClr val="000000"/>
                    </a:outerShdw>
                  </a:effectLst>
                </p:spPr>
                <p:txBody>
                  <a:bodyPr wrap="none" lIns="0" tIns="0" rIns="0" bIns="0" anchor="ctr" anchorCtr="1">
                    <a:noAutofit/>
                  </a:bodyPr>
                  <a:lstStyle/>
                  <a:p>
                    <a:r>
                      <a:rPr lang="en-US" sz="3602" dirty="0">
                        <a:solidFill>
                          <a:srgbClr val="D50000"/>
                        </a:solidFill>
                        <a:latin typeface="Zapf Dingbats"/>
                        <a:ea typeface="Zapf Dingbats"/>
                        <a:cs typeface="Zapf Dingbats"/>
                      </a:rPr>
                      <a:t>✗</a:t>
                    </a:r>
                    <a:endParaRPr lang="en-US" sz="3602" dirty="0">
                      <a:solidFill>
                        <a:srgbClr val="D50000"/>
                      </a:solidFill>
                    </a:endParaRPr>
                  </a:p>
                </p:txBody>
              </p:sp>
            </p:grpSp>
            <p:sp>
              <p:nvSpPr>
                <p:cNvPr id="130" name="Rectangle 207"/>
                <p:cNvSpPr>
                  <a:spLocks noChangeArrowheads="1"/>
                </p:cNvSpPr>
                <p:nvPr/>
              </p:nvSpPr>
              <p:spPr bwMode="auto">
                <a:xfrm>
                  <a:off x="236083" y="4082609"/>
                  <a:ext cx="1562099" cy="2346561"/>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36017" tIns="0" rIns="0" bIns="0" anchor="ctr">
                  <a:prstTxWarp prst="textNoShape">
                    <a:avLst/>
                  </a:prstTxWarp>
                </a:bodyPr>
                <a:lstStyle/>
                <a:p>
                  <a:pPr>
                    <a:spcBef>
                      <a:spcPct val="0"/>
                    </a:spcBef>
                    <a:buClrTx/>
                  </a:pPr>
                  <a:r>
                    <a:rPr lang="en-US" sz="1101" i="1" dirty="0">
                      <a:solidFill>
                        <a:schemeClr val="bg1">
                          <a:lumMod val="95000"/>
                        </a:schemeClr>
                      </a:solidFill>
                      <a:latin typeface="Arial Black" charset="0"/>
                    </a:rPr>
                    <a:t>BUSINESS</a:t>
                  </a:r>
                </a:p>
                <a:p>
                  <a:pPr>
                    <a:spcBef>
                      <a:spcPct val="0"/>
                    </a:spcBef>
                    <a:buClrTx/>
                  </a:pPr>
                  <a:r>
                    <a:rPr lang="en-US" sz="1101" i="1" dirty="0">
                      <a:solidFill>
                        <a:schemeClr val="bg1">
                          <a:lumMod val="95000"/>
                        </a:schemeClr>
                      </a:solidFill>
                      <a:latin typeface="Arial Black" charset="0"/>
                    </a:rPr>
                    <a:t>ARCHITECTURE</a:t>
                  </a:r>
                </a:p>
              </p:txBody>
            </p:sp>
            <p:sp>
              <p:nvSpPr>
                <p:cNvPr id="137" name="Rectangle 12"/>
                <p:cNvSpPr>
                  <a:spLocks noChangeArrowheads="1"/>
                </p:cNvSpPr>
                <p:nvPr/>
              </p:nvSpPr>
              <p:spPr bwMode="gray">
                <a:xfrm>
                  <a:off x="1887978" y="4082609"/>
                  <a:ext cx="2133326" cy="1249252"/>
                </a:xfrm>
                <a:prstGeom prst="rect">
                  <a:avLst/>
                </a:prstGeom>
                <a:solidFill>
                  <a:srgbClr val="F1F4DD"/>
                </a:solidFill>
                <a:ln w="9525" algn="ctr">
                  <a:noFill/>
                  <a:miter lim="800000"/>
                  <a:headEnd/>
                  <a:tailEnd/>
                </a:ln>
                <a:effectLst/>
              </p:spPr>
              <p:txBody>
                <a:bodyPr wrap="square" lIns="0" tIns="18008" rIns="432200" bIns="0" anchor="t" anchorCtr="0"/>
                <a:lstStyle/>
                <a:p>
                  <a:pPr marL="187419" indent="-88944">
                    <a:buSzPct val="80000"/>
                    <a:buFont typeface="Wingdings" charset="2"/>
                    <a:buChar char="u"/>
                  </a:pPr>
                  <a:r>
                    <a:rPr lang="en-US" sz="1200" b="1" i="1" dirty="0">
                      <a:solidFill>
                        <a:srgbClr val="5F6062"/>
                      </a:solidFill>
                      <a:latin typeface="Helvetica"/>
                      <a:cs typeface="Helvetica"/>
                    </a:rPr>
                    <a:t>Employees, Partners, Customers</a:t>
                  </a:r>
                </a:p>
                <a:p>
                  <a:pPr marL="187419" indent="-88944">
                    <a:buSzPct val="80000"/>
                    <a:buFont typeface="Wingdings" charset="2"/>
                    <a:buChar char="u"/>
                  </a:pPr>
                  <a:r>
                    <a:rPr lang="en-US" sz="1200" b="1" i="1" dirty="0">
                      <a:solidFill>
                        <a:srgbClr val="5F6062"/>
                      </a:solidFill>
                      <a:latin typeface="Helvetica"/>
                      <a:cs typeface="Helvetica"/>
                    </a:rPr>
                    <a:t>Liquid Assets &amp; Financing</a:t>
                  </a:r>
                </a:p>
                <a:p>
                  <a:pPr marL="187419" indent="-88944">
                    <a:buSzPct val="80000"/>
                    <a:buFont typeface="Wingdings" charset="2"/>
                    <a:buChar char="u"/>
                  </a:pPr>
                  <a:r>
                    <a:rPr lang="en-US" sz="1200" b="1" i="1" dirty="0">
                      <a:solidFill>
                        <a:srgbClr val="5F6062"/>
                      </a:solidFill>
                      <a:latin typeface="Helvetica"/>
                      <a:cs typeface="Helvetica"/>
                    </a:rPr>
                    <a:t>Buildings &amp; Equipment</a:t>
                  </a:r>
                </a:p>
                <a:p>
                  <a:pPr marL="187419" indent="-88944">
                    <a:buSzPct val="80000"/>
                    <a:buFont typeface="Wingdings" charset="2"/>
                    <a:buChar char="u"/>
                  </a:pPr>
                  <a:r>
                    <a:rPr lang="en-US" sz="1200" b="1" i="1" dirty="0">
                      <a:solidFill>
                        <a:srgbClr val="5F6062"/>
                      </a:solidFill>
                      <a:latin typeface="Helvetica"/>
                      <a:cs typeface="Helvetica"/>
                    </a:rPr>
                    <a:t>Knowledge/Knowhow</a:t>
                  </a:r>
                </a:p>
                <a:p>
                  <a:pPr marL="187419" indent="-88944">
                    <a:buSzPct val="80000"/>
                    <a:buFont typeface="Wingdings" charset="2"/>
                    <a:buChar char="u"/>
                  </a:pPr>
                  <a:r>
                    <a:rPr lang="en-US" sz="1200" b="1" i="1" dirty="0">
                      <a:solidFill>
                        <a:srgbClr val="5F6062"/>
                      </a:solidFill>
                      <a:latin typeface="Helvetica"/>
                      <a:cs typeface="Helvetica"/>
                    </a:rPr>
                    <a:t>etc…</a:t>
                  </a:r>
                </a:p>
              </p:txBody>
            </p:sp>
            <p:sp>
              <p:nvSpPr>
                <p:cNvPr id="152" name="Rectangle 97"/>
                <p:cNvSpPr>
                  <a:spLocks noChangeArrowheads="1"/>
                </p:cNvSpPr>
                <p:nvPr/>
              </p:nvSpPr>
              <p:spPr bwMode="auto">
                <a:xfrm>
                  <a:off x="4046056" y="4082609"/>
                  <a:ext cx="2728210" cy="725004"/>
                </a:xfrm>
                <a:prstGeom prst="rect">
                  <a:avLst/>
                </a:prstGeom>
                <a:noFill/>
                <a:ln w="6350" cap="flat" cmpd="sng" algn="ctr">
                  <a:noFill/>
                  <a:prstDash val="solid"/>
                  <a:round/>
                  <a:headEnd type="none" w="med" len="med"/>
                  <a:tailEnd type="none" w="med" len="med"/>
                </a:ln>
                <a:effectLst/>
              </p:spPr>
              <p:txBody>
                <a:bodyPr wrap="square" lIns="0" tIns="0" rIns="0" bIns="0" anchor="ctr" anchorCtr="0"/>
                <a:lstStyle/>
                <a:p>
                  <a:pPr eaLnBrk="0" hangingPunct="0">
                    <a:defRPr/>
                  </a:pPr>
                  <a:r>
                    <a:rPr lang="en-US" sz="1201" b="1" kern="0" dirty="0">
                      <a:solidFill>
                        <a:srgbClr val="000000"/>
                      </a:solidFill>
                      <a:latin typeface="Arial"/>
                      <a:cs typeface="Arial"/>
                    </a:rPr>
                    <a:t>With no easy way to capture and associate the ingredients with the anticipated behaviors there is no equivalent ‘enterprise plan’</a:t>
                  </a:r>
                </a:p>
              </p:txBody>
            </p:sp>
            <p:grpSp>
              <p:nvGrpSpPr>
                <p:cNvPr id="178" name="Group 177"/>
                <p:cNvGrpSpPr>
                  <a:grpSpLocks noChangeAspect="1"/>
                </p:cNvGrpSpPr>
                <p:nvPr/>
              </p:nvGrpSpPr>
              <p:grpSpPr>
                <a:xfrm>
                  <a:off x="3575793" y="4102186"/>
                  <a:ext cx="407378" cy="1054891"/>
                  <a:chOff x="759193" y="4516401"/>
                  <a:chExt cx="991292" cy="2566891"/>
                </a:xfrm>
              </p:grpSpPr>
              <p:sp>
                <p:nvSpPr>
                  <p:cNvPr id="129" name="Rectangle 128"/>
                  <p:cNvSpPr/>
                  <p:nvPr/>
                </p:nvSpPr>
                <p:spPr bwMode="auto">
                  <a:xfrm>
                    <a:off x="1030485" y="5013206"/>
                    <a:ext cx="720000" cy="360000"/>
                  </a:xfrm>
                  <a:prstGeom prst="rect">
                    <a:avLst/>
                  </a:prstGeom>
                  <a:solidFill>
                    <a:schemeClr val="accent1"/>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45" name="Rectangle 144"/>
                  <p:cNvSpPr/>
                  <p:nvPr/>
                </p:nvSpPr>
                <p:spPr bwMode="auto">
                  <a:xfrm>
                    <a:off x="1030485" y="6542902"/>
                    <a:ext cx="720000" cy="360000"/>
                  </a:xfrm>
                  <a:prstGeom prst="rect">
                    <a:avLst/>
                  </a:prstGeom>
                  <a:solidFill>
                    <a:srgbClr val="F1F4DD"/>
                  </a:solidFill>
                  <a:ln w="3175" cap="flat" cmpd="sng" algn="ctr">
                    <a:solidFill>
                      <a:schemeClr val="tx2"/>
                    </a:solidFill>
                    <a:prstDash val="solid"/>
                    <a:miter lim="800000"/>
                    <a:headEnd type="none" w="med" len="med"/>
                    <a:tailEnd type="none" w="med" len="me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158" name="Rectangle 157"/>
                  <p:cNvSpPr/>
                  <p:nvPr/>
                </p:nvSpPr>
                <p:spPr bwMode="auto">
                  <a:xfrm>
                    <a:off x="1030485" y="5523105"/>
                    <a:ext cx="720000" cy="360000"/>
                  </a:xfrm>
                  <a:prstGeom prst="rect">
                    <a:avLst/>
                  </a:prstGeom>
                  <a:solidFill>
                    <a:srgbClr val="797B00"/>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59" name="Rectangle 158"/>
                  <p:cNvSpPr/>
                  <p:nvPr/>
                </p:nvSpPr>
                <p:spPr bwMode="auto">
                  <a:xfrm>
                    <a:off x="1017392" y="4516401"/>
                    <a:ext cx="720000" cy="360000"/>
                  </a:xfrm>
                  <a:prstGeom prst="rect">
                    <a:avLst/>
                  </a:prstGeom>
                  <a:solidFill>
                    <a:srgbClr val="68C8C6"/>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61" name="Rectangle 160"/>
                  <p:cNvSpPr/>
                  <p:nvPr/>
                </p:nvSpPr>
                <p:spPr bwMode="auto">
                  <a:xfrm>
                    <a:off x="1030485" y="6033004"/>
                    <a:ext cx="720000" cy="360000"/>
                  </a:xfrm>
                  <a:prstGeom prst="rect">
                    <a:avLst/>
                  </a:prstGeom>
                  <a:solidFill>
                    <a:schemeClr val="bg1">
                      <a:lumMod val="50000"/>
                    </a:schemeClr>
                  </a:solidFill>
                  <a:ln w="3175" cap="flat" cmpd="sng" algn="ctr">
                    <a:solidFill>
                      <a:schemeClr val="tx2"/>
                    </a:solidFill>
                    <a:prstDash val="solid"/>
                    <a:miter lim="800000"/>
                    <a:headEnd type="none" w="med" len="med"/>
                    <a:tailEnd type="none" w="med" len="me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68" name="Rectangle 167"/>
                  <p:cNvSpPr>
                    <a:spLocks noChangeAspect="1"/>
                  </p:cNvSpPr>
                  <p:nvPr/>
                </p:nvSpPr>
                <p:spPr bwMode="auto">
                  <a:xfrm>
                    <a:off x="894839" y="5073948"/>
                    <a:ext cx="792000" cy="396000"/>
                  </a:xfrm>
                  <a:prstGeom prst="rect">
                    <a:avLst/>
                  </a:prstGeom>
                  <a:solidFill>
                    <a:schemeClr val="accent1"/>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69" name="Rectangle 168"/>
                  <p:cNvSpPr>
                    <a:spLocks noChangeAspect="1"/>
                  </p:cNvSpPr>
                  <p:nvPr/>
                </p:nvSpPr>
                <p:spPr bwMode="auto">
                  <a:xfrm>
                    <a:off x="894839" y="6603644"/>
                    <a:ext cx="792000" cy="396000"/>
                  </a:xfrm>
                  <a:prstGeom prst="rect">
                    <a:avLst/>
                  </a:prstGeom>
                  <a:solidFill>
                    <a:srgbClr val="F1F4DD"/>
                  </a:solidFill>
                  <a:ln w="3175" cap="flat" cmpd="sng" algn="ctr">
                    <a:solidFill>
                      <a:schemeClr val="tx2"/>
                    </a:solidFill>
                    <a:prstDash val="solid"/>
                    <a:miter lim="800000"/>
                    <a:headEnd type="none" w="med" len="med"/>
                    <a:tailEnd type="none" w="med" len="me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170" name="Rectangle 169"/>
                  <p:cNvSpPr>
                    <a:spLocks noChangeAspect="1"/>
                  </p:cNvSpPr>
                  <p:nvPr/>
                </p:nvSpPr>
                <p:spPr bwMode="auto">
                  <a:xfrm>
                    <a:off x="894839" y="5583847"/>
                    <a:ext cx="792000" cy="396000"/>
                  </a:xfrm>
                  <a:prstGeom prst="rect">
                    <a:avLst/>
                  </a:prstGeom>
                  <a:solidFill>
                    <a:srgbClr val="797B00"/>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71" name="Rectangle 170"/>
                  <p:cNvSpPr>
                    <a:spLocks noChangeAspect="1"/>
                  </p:cNvSpPr>
                  <p:nvPr/>
                </p:nvSpPr>
                <p:spPr bwMode="auto">
                  <a:xfrm>
                    <a:off x="894839" y="4564049"/>
                    <a:ext cx="792000" cy="396000"/>
                  </a:xfrm>
                  <a:prstGeom prst="rect">
                    <a:avLst/>
                  </a:prstGeom>
                  <a:solidFill>
                    <a:srgbClr val="68C8C6"/>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72" name="Rectangle 171"/>
                  <p:cNvSpPr>
                    <a:spLocks noChangeAspect="1"/>
                  </p:cNvSpPr>
                  <p:nvPr/>
                </p:nvSpPr>
                <p:spPr bwMode="auto">
                  <a:xfrm>
                    <a:off x="894839" y="6093746"/>
                    <a:ext cx="792000" cy="396000"/>
                  </a:xfrm>
                  <a:prstGeom prst="rect">
                    <a:avLst/>
                  </a:prstGeom>
                  <a:solidFill>
                    <a:schemeClr val="bg1">
                      <a:lumMod val="50000"/>
                    </a:schemeClr>
                  </a:solidFill>
                  <a:ln w="3175" cap="flat" cmpd="sng" algn="ctr">
                    <a:solidFill>
                      <a:schemeClr val="tx2"/>
                    </a:solidFill>
                    <a:prstDash val="solid"/>
                    <a:miter lim="800000"/>
                    <a:headEnd type="none" w="med" len="med"/>
                    <a:tailEnd type="none" w="med" len="me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173" name="Rectangle 172"/>
                  <p:cNvSpPr>
                    <a:spLocks noChangeAspect="1"/>
                  </p:cNvSpPr>
                  <p:nvPr/>
                </p:nvSpPr>
                <p:spPr bwMode="auto">
                  <a:xfrm>
                    <a:off x="759193" y="5121596"/>
                    <a:ext cx="864000" cy="432000"/>
                  </a:xfrm>
                  <a:prstGeom prst="rect">
                    <a:avLst/>
                  </a:prstGeom>
                  <a:solidFill>
                    <a:schemeClr val="accent1"/>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74" name="Rectangle 173"/>
                  <p:cNvSpPr>
                    <a:spLocks noChangeAspect="1"/>
                  </p:cNvSpPr>
                  <p:nvPr/>
                </p:nvSpPr>
                <p:spPr bwMode="auto">
                  <a:xfrm>
                    <a:off x="759193" y="6651292"/>
                    <a:ext cx="864000" cy="432000"/>
                  </a:xfrm>
                  <a:prstGeom prst="rect">
                    <a:avLst/>
                  </a:prstGeom>
                  <a:solidFill>
                    <a:srgbClr val="F1F4DD"/>
                  </a:solidFill>
                  <a:ln w="3175" cap="flat" cmpd="sng" algn="ctr">
                    <a:solidFill>
                      <a:schemeClr val="tx2"/>
                    </a:solidFill>
                    <a:prstDash val="solid"/>
                    <a:miter lim="800000"/>
                    <a:headEnd type="none" w="med" len="med"/>
                    <a:tailEnd type="none" w="med" len="me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175" name="Rectangle 174"/>
                  <p:cNvSpPr>
                    <a:spLocks noChangeAspect="1"/>
                  </p:cNvSpPr>
                  <p:nvPr/>
                </p:nvSpPr>
                <p:spPr bwMode="auto">
                  <a:xfrm>
                    <a:off x="759193" y="5631495"/>
                    <a:ext cx="864000" cy="432000"/>
                  </a:xfrm>
                  <a:prstGeom prst="rect">
                    <a:avLst/>
                  </a:prstGeom>
                  <a:solidFill>
                    <a:srgbClr val="797B00"/>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176" name="Rectangle 175"/>
                  <p:cNvSpPr>
                    <a:spLocks noChangeAspect="1"/>
                  </p:cNvSpPr>
                  <p:nvPr/>
                </p:nvSpPr>
                <p:spPr bwMode="auto">
                  <a:xfrm>
                    <a:off x="759193" y="4611697"/>
                    <a:ext cx="864000" cy="432000"/>
                  </a:xfrm>
                  <a:prstGeom prst="rect">
                    <a:avLst/>
                  </a:prstGeom>
                  <a:solidFill>
                    <a:srgbClr val="68C8C6"/>
                  </a:solidFill>
                  <a:ln w="3175"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77" name="Rectangle 176"/>
                  <p:cNvSpPr>
                    <a:spLocks noChangeAspect="1"/>
                  </p:cNvSpPr>
                  <p:nvPr/>
                </p:nvSpPr>
                <p:spPr bwMode="auto">
                  <a:xfrm>
                    <a:off x="759193" y="6141394"/>
                    <a:ext cx="864000" cy="432000"/>
                  </a:xfrm>
                  <a:prstGeom prst="rect">
                    <a:avLst/>
                  </a:prstGeom>
                  <a:solidFill>
                    <a:schemeClr val="bg1">
                      <a:lumMod val="50000"/>
                    </a:schemeClr>
                  </a:solidFill>
                  <a:ln w="3175" cap="flat" cmpd="sng" algn="ctr">
                    <a:solidFill>
                      <a:schemeClr val="tx2"/>
                    </a:solidFill>
                    <a:prstDash val="solid"/>
                    <a:miter lim="800000"/>
                    <a:headEnd type="none" w="med" len="med"/>
                    <a:tailEnd type="none" w="med" len="me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grpSp>
            <p:grpSp>
              <p:nvGrpSpPr>
                <p:cNvPr id="182" name="Group 34"/>
                <p:cNvGrpSpPr>
                  <a:grpSpLocks noChangeAspect="1"/>
                </p:cNvGrpSpPr>
                <p:nvPr/>
              </p:nvGrpSpPr>
              <p:grpSpPr>
                <a:xfrm>
                  <a:off x="6836204" y="4260617"/>
                  <a:ext cx="1979901" cy="901556"/>
                  <a:chOff x="4953000" y="2438400"/>
                  <a:chExt cx="3505200" cy="1676400"/>
                </a:xfrm>
                <a:solidFill>
                  <a:srgbClr val="FFFFFF"/>
                </a:solidFill>
              </p:grpSpPr>
              <p:sp>
                <p:nvSpPr>
                  <p:cNvPr id="187" name="Rectangle 186"/>
                  <p:cNvSpPr/>
                  <p:nvPr/>
                </p:nvSpPr>
                <p:spPr bwMode="auto">
                  <a:xfrm>
                    <a:off x="4953000" y="2438400"/>
                    <a:ext cx="3505200" cy="16764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88" name="Rectangle 187"/>
                  <p:cNvSpPr/>
                  <p:nvPr/>
                </p:nvSpPr>
                <p:spPr bwMode="auto">
                  <a:xfrm>
                    <a:off x="7696200" y="2895600"/>
                    <a:ext cx="4572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89" name="Rectangle 188"/>
                  <p:cNvSpPr/>
                  <p:nvPr/>
                </p:nvSpPr>
                <p:spPr bwMode="auto">
                  <a:xfrm>
                    <a:off x="7086600" y="2438400"/>
                    <a:ext cx="5334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0" name="Rectangle 189"/>
                  <p:cNvSpPr/>
                  <p:nvPr/>
                </p:nvSpPr>
                <p:spPr bwMode="auto">
                  <a:xfrm>
                    <a:off x="5715000" y="3505200"/>
                    <a:ext cx="685800" cy="3810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1" name="Rectangle 190"/>
                  <p:cNvSpPr/>
                  <p:nvPr/>
                </p:nvSpPr>
                <p:spPr bwMode="auto">
                  <a:xfrm>
                    <a:off x="6096000" y="3200400"/>
                    <a:ext cx="685800" cy="304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2" name="Rectangle 191"/>
                  <p:cNvSpPr/>
                  <p:nvPr/>
                </p:nvSpPr>
                <p:spPr bwMode="auto">
                  <a:xfrm>
                    <a:off x="6781800" y="2895600"/>
                    <a:ext cx="914400" cy="6096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3" name="Rectangle 192"/>
                  <p:cNvSpPr/>
                  <p:nvPr/>
                </p:nvSpPr>
                <p:spPr bwMode="auto">
                  <a:xfrm>
                    <a:off x="7162800" y="3810000"/>
                    <a:ext cx="685800" cy="304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4" name="Rectangle 193"/>
                  <p:cNvSpPr/>
                  <p:nvPr/>
                </p:nvSpPr>
                <p:spPr bwMode="auto">
                  <a:xfrm>
                    <a:off x="4953000" y="2438400"/>
                    <a:ext cx="381000" cy="3810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5" name="Rectangle 194"/>
                  <p:cNvSpPr/>
                  <p:nvPr/>
                </p:nvSpPr>
                <p:spPr bwMode="auto">
                  <a:xfrm>
                    <a:off x="7848600" y="3810000"/>
                    <a:ext cx="609600" cy="304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6" name="Rectangle 195"/>
                  <p:cNvSpPr/>
                  <p:nvPr/>
                </p:nvSpPr>
                <p:spPr bwMode="auto">
                  <a:xfrm>
                    <a:off x="4953000" y="3886200"/>
                    <a:ext cx="685800" cy="2286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7" name="Rectangle 196"/>
                  <p:cNvSpPr/>
                  <p:nvPr/>
                </p:nvSpPr>
                <p:spPr bwMode="auto">
                  <a:xfrm>
                    <a:off x="5334000" y="2819400"/>
                    <a:ext cx="381000" cy="3810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8" name="Rectangle 197"/>
                  <p:cNvSpPr/>
                  <p:nvPr/>
                </p:nvSpPr>
                <p:spPr bwMode="auto">
                  <a:xfrm>
                    <a:off x="6400800" y="3505200"/>
                    <a:ext cx="762000" cy="6096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199" name="Rectangle 198"/>
                  <p:cNvSpPr/>
                  <p:nvPr/>
                </p:nvSpPr>
                <p:spPr bwMode="auto">
                  <a:xfrm>
                    <a:off x="5715000" y="2819400"/>
                    <a:ext cx="381000" cy="685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0" name="Rectangle 199"/>
                  <p:cNvSpPr/>
                  <p:nvPr/>
                </p:nvSpPr>
                <p:spPr bwMode="auto">
                  <a:xfrm>
                    <a:off x="7620000" y="2438400"/>
                    <a:ext cx="5334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1" name="Rectangle 200"/>
                  <p:cNvSpPr/>
                  <p:nvPr/>
                </p:nvSpPr>
                <p:spPr bwMode="auto">
                  <a:xfrm>
                    <a:off x="8153400" y="2438400"/>
                    <a:ext cx="304800" cy="7620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2" name="Rectangle 201"/>
                  <p:cNvSpPr/>
                  <p:nvPr/>
                </p:nvSpPr>
                <p:spPr bwMode="auto">
                  <a:xfrm>
                    <a:off x="6096000" y="2743200"/>
                    <a:ext cx="4572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3" name="Rectangle 202"/>
                  <p:cNvSpPr/>
                  <p:nvPr/>
                </p:nvSpPr>
                <p:spPr bwMode="auto">
                  <a:xfrm>
                    <a:off x="6781800" y="2438400"/>
                    <a:ext cx="3048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4" name="Rectangle 203"/>
                  <p:cNvSpPr/>
                  <p:nvPr/>
                </p:nvSpPr>
                <p:spPr bwMode="auto">
                  <a:xfrm>
                    <a:off x="6096000" y="2438400"/>
                    <a:ext cx="685800" cy="304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5" name="Rectangle 204"/>
                  <p:cNvSpPr/>
                  <p:nvPr/>
                </p:nvSpPr>
                <p:spPr bwMode="auto">
                  <a:xfrm>
                    <a:off x="4953000" y="2819400"/>
                    <a:ext cx="381000" cy="6096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6" name="Rectangle 205"/>
                  <p:cNvSpPr/>
                  <p:nvPr/>
                </p:nvSpPr>
                <p:spPr bwMode="auto">
                  <a:xfrm>
                    <a:off x="5334000" y="2438400"/>
                    <a:ext cx="762000" cy="3810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7" name="Rectangle 206"/>
                  <p:cNvSpPr/>
                  <p:nvPr/>
                </p:nvSpPr>
                <p:spPr bwMode="auto">
                  <a:xfrm>
                    <a:off x="6553200" y="2746374"/>
                    <a:ext cx="228600" cy="454025"/>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8" name="Rectangle 207"/>
                  <p:cNvSpPr/>
                  <p:nvPr/>
                </p:nvSpPr>
                <p:spPr bwMode="auto">
                  <a:xfrm>
                    <a:off x="5337174" y="3200400"/>
                    <a:ext cx="374651" cy="685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09" name="Rectangle 208"/>
                  <p:cNvSpPr/>
                  <p:nvPr/>
                </p:nvSpPr>
                <p:spPr bwMode="auto">
                  <a:xfrm>
                    <a:off x="4953000" y="3429000"/>
                    <a:ext cx="3810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10" name="Rectangle 209"/>
                  <p:cNvSpPr/>
                  <p:nvPr/>
                </p:nvSpPr>
                <p:spPr bwMode="auto">
                  <a:xfrm>
                    <a:off x="5638800" y="3886200"/>
                    <a:ext cx="762000" cy="2286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11" name="Rectangle 210"/>
                  <p:cNvSpPr/>
                  <p:nvPr/>
                </p:nvSpPr>
                <p:spPr bwMode="auto">
                  <a:xfrm>
                    <a:off x="8153400" y="3200400"/>
                    <a:ext cx="3048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12" name="Rectangle 211"/>
                  <p:cNvSpPr/>
                  <p:nvPr/>
                </p:nvSpPr>
                <p:spPr bwMode="auto">
                  <a:xfrm>
                    <a:off x="8153400" y="3657600"/>
                    <a:ext cx="304800" cy="1524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13" name="Rectangle 212"/>
                  <p:cNvSpPr/>
                  <p:nvPr/>
                </p:nvSpPr>
                <p:spPr bwMode="auto">
                  <a:xfrm>
                    <a:off x="7162800" y="3505200"/>
                    <a:ext cx="533400" cy="3048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sp>
                <p:nvSpPr>
                  <p:cNvPr id="214" name="Rectangle 213"/>
                  <p:cNvSpPr/>
                  <p:nvPr/>
                </p:nvSpPr>
                <p:spPr bwMode="auto">
                  <a:xfrm>
                    <a:off x="7696200" y="3352800"/>
                    <a:ext cx="457200" cy="457200"/>
                  </a:xfrm>
                  <a:prstGeom prst="rect">
                    <a:avLst/>
                  </a:prstGeom>
                  <a:ln w="12700"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solidFill>
                        <a:schemeClr val="tx1"/>
                      </a:solidFill>
                      <a:latin typeface="Arial" charset="0"/>
                      <a:ea typeface="ＭＳ Ｐゴシック" pitchFamily="1" charset="-128"/>
                    </a:endParaRPr>
                  </a:p>
                </p:txBody>
              </p:sp>
            </p:grpSp>
            <p:sp>
              <p:nvSpPr>
                <p:cNvPr id="183" name="Freeform 182"/>
                <p:cNvSpPr/>
                <p:nvPr/>
              </p:nvSpPr>
              <p:spPr bwMode="auto">
                <a:xfrm>
                  <a:off x="7917813" y="4331966"/>
                  <a:ext cx="819737" cy="469254"/>
                </a:xfrm>
                <a:custGeom>
                  <a:avLst/>
                  <a:gdLst>
                    <a:gd name="connsiteX0" fmla="*/ 1138766 w 1138766"/>
                    <a:gd name="connsiteY0" fmla="*/ 177800 h 723900"/>
                    <a:gd name="connsiteX1" fmla="*/ 1138766 w 1138766"/>
                    <a:gd name="connsiteY1" fmla="*/ 723900 h 723900"/>
                    <a:gd name="connsiteX2" fmla="*/ 795866 w 1138766"/>
                    <a:gd name="connsiteY2" fmla="*/ 723900 h 723900"/>
                    <a:gd name="connsiteX3" fmla="*/ 795866 w 1138766"/>
                    <a:gd name="connsiteY3" fmla="*/ 4233 h 723900"/>
                    <a:gd name="connsiteX4" fmla="*/ 0 w 1138766"/>
                    <a:gd name="connsiteY4" fmla="*/ 0 h 723900"/>
                    <a:gd name="connsiteX5" fmla="*/ 4233 w 1138766"/>
                    <a:gd name="connsiteY5" fmla="*/ 389466 h 723900"/>
                    <a:gd name="connsiteX6" fmla="*/ 4233 w 1138766"/>
                    <a:gd name="connsiteY6" fmla="*/ 389466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766" h="723900">
                      <a:moveTo>
                        <a:pt x="1138766" y="177800"/>
                      </a:moveTo>
                      <a:lnTo>
                        <a:pt x="1138766" y="723900"/>
                      </a:lnTo>
                      <a:lnTo>
                        <a:pt x="795866" y="723900"/>
                      </a:lnTo>
                      <a:lnTo>
                        <a:pt x="795866" y="4233"/>
                      </a:lnTo>
                      <a:lnTo>
                        <a:pt x="0" y="0"/>
                      </a:lnTo>
                      <a:lnTo>
                        <a:pt x="4233" y="389466"/>
                      </a:lnTo>
                      <a:lnTo>
                        <a:pt x="4233" y="389466"/>
                      </a:lnTo>
                    </a:path>
                  </a:pathLst>
                </a:custGeom>
                <a:noFill/>
                <a:ln w="38100" cap="flat" cmpd="sng" algn="ctr">
                  <a:solidFill>
                    <a:srgbClr val="B8BD8F"/>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1401" dirty="0">
                    <a:ea typeface="ＭＳ Ｐゴシック" pitchFamily="1" charset="-128"/>
                  </a:endParaRPr>
                </a:p>
              </p:txBody>
            </p:sp>
            <p:sp>
              <p:nvSpPr>
                <p:cNvPr id="184" name="Freeform 183"/>
                <p:cNvSpPr/>
                <p:nvPr/>
              </p:nvSpPr>
              <p:spPr bwMode="auto">
                <a:xfrm>
                  <a:off x="6954685" y="4367820"/>
                  <a:ext cx="1580964" cy="631962"/>
                </a:xfrm>
                <a:custGeom>
                  <a:avLst/>
                  <a:gdLst>
                    <a:gd name="connsiteX0" fmla="*/ 0 w 2322082"/>
                    <a:gd name="connsiteY0" fmla="*/ 0 h 974904"/>
                    <a:gd name="connsiteX1" fmla="*/ 320730 w 2322082"/>
                    <a:gd name="connsiteY1" fmla="*/ 0 h 974904"/>
                    <a:gd name="connsiteX2" fmla="*/ 320730 w 2322082"/>
                    <a:gd name="connsiteY2" fmla="*/ 333520 h 974904"/>
                    <a:gd name="connsiteX3" fmla="*/ 654288 w 2322082"/>
                    <a:gd name="connsiteY3" fmla="*/ 333520 h 974904"/>
                    <a:gd name="connsiteX4" fmla="*/ 654288 w 2322082"/>
                    <a:gd name="connsiteY4" fmla="*/ 590073 h 974904"/>
                    <a:gd name="connsiteX5" fmla="*/ 987847 w 2322082"/>
                    <a:gd name="connsiteY5" fmla="*/ 590073 h 974904"/>
                    <a:gd name="connsiteX6" fmla="*/ 987847 w 2322082"/>
                    <a:gd name="connsiteY6" fmla="*/ 256554 h 974904"/>
                    <a:gd name="connsiteX7" fmla="*/ 1257260 w 2322082"/>
                    <a:gd name="connsiteY7" fmla="*/ 256554 h 974904"/>
                    <a:gd name="connsiteX8" fmla="*/ 1257260 w 2322082"/>
                    <a:gd name="connsiteY8" fmla="*/ 974904 h 974904"/>
                    <a:gd name="connsiteX9" fmla="*/ 1513844 w 2322082"/>
                    <a:gd name="connsiteY9" fmla="*/ 974904 h 974904"/>
                    <a:gd name="connsiteX10" fmla="*/ 1513844 w 2322082"/>
                    <a:gd name="connsiteY10" fmla="*/ 461797 h 974904"/>
                    <a:gd name="connsiteX11" fmla="*/ 2322082 w 2322082"/>
                    <a:gd name="connsiteY11" fmla="*/ 461797 h 974904"/>
                    <a:gd name="connsiteX12" fmla="*/ 2309253 w 2322082"/>
                    <a:gd name="connsiteY12" fmla="*/ 64138 h 974904"/>
                    <a:gd name="connsiteX13" fmla="*/ 2322082 w 2322082"/>
                    <a:gd name="connsiteY13" fmla="*/ 25655 h 97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2082" h="974904">
                      <a:moveTo>
                        <a:pt x="0" y="0"/>
                      </a:moveTo>
                      <a:lnTo>
                        <a:pt x="320730" y="0"/>
                      </a:lnTo>
                      <a:lnTo>
                        <a:pt x="320730" y="333520"/>
                      </a:lnTo>
                      <a:lnTo>
                        <a:pt x="654288" y="333520"/>
                      </a:lnTo>
                      <a:lnTo>
                        <a:pt x="654288" y="590073"/>
                      </a:lnTo>
                      <a:lnTo>
                        <a:pt x="987847" y="590073"/>
                      </a:lnTo>
                      <a:lnTo>
                        <a:pt x="987847" y="256554"/>
                      </a:lnTo>
                      <a:lnTo>
                        <a:pt x="1257260" y="256554"/>
                      </a:lnTo>
                      <a:lnTo>
                        <a:pt x="1257260" y="974904"/>
                      </a:lnTo>
                      <a:lnTo>
                        <a:pt x="1513844" y="974904"/>
                      </a:lnTo>
                      <a:lnTo>
                        <a:pt x="1513844" y="461797"/>
                      </a:lnTo>
                      <a:lnTo>
                        <a:pt x="2322082" y="461797"/>
                      </a:lnTo>
                      <a:lnTo>
                        <a:pt x="2309253" y="64138"/>
                      </a:lnTo>
                      <a:lnTo>
                        <a:pt x="2322082" y="25655"/>
                      </a:lnTo>
                    </a:path>
                  </a:pathLst>
                </a:custGeom>
                <a:noFill/>
                <a:ln w="38100" cap="flat" cmpd="sng" algn="ctr">
                  <a:solidFill>
                    <a:srgbClr val="68C8C6"/>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1361" baseline="30000" dirty="0">
                    <a:latin typeface="Arial" charset="0"/>
                    <a:ea typeface="ＭＳ Ｐゴシック" pitchFamily="1" charset="-128"/>
                  </a:endParaRPr>
                </a:p>
              </p:txBody>
            </p:sp>
            <p:sp>
              <p:nvSpPr>
                <p:cNvPr id="185" name="Freeform 184"/>
                <p:cNvSpPr/>
                <p:nvPr/>
              </p:nvSpPr>
              <p:spPr bwMode="auto">
                <a:xfrm>
                  <a:off x="6916440" y="4559769"/>
                  <a:ext cx="1796358" cy="532261"/>
                </a:xfrm>
                <a:custGeom>
                  <a:avLst/>
                  <a:gdLst>
                    <a:gd name="connsiteX0" fmla="*/ 769751 w 2629982"/>
                    <a:gd name="connsiteY0" fmla="*/ 577245 h 833799"/>
                    <a:gd name="connsiteX1" fmla="*/ 307900 w 2629982"/>
                    <a:gd name="connsiteY1" fmla="*/ 564418 h 833799"/>
                    <a:gd name="connsiteX2" fmla="*/ 320730 w 2629982"/>
                    <a:gd name="connsiteY2" fmla="*/ 12827 h 833799"/>
                    <a:gd name="connsiteX3" fmla="*/ 307900 w 2629982"/>
                    <a:gd name="connsiteY3" fmla="*/ 12827 h 833799"/>
                    <a:gd name="connsiteX4" fmla="*/ 0 w 2629982"/>
                    <a:gd name="connsiteY4" fmla="*/ 0 h 833799"/>
                    <a:gd name="connsiteX5" fmla="*/ 0 w 2629982"/>
                    <a:gd name="connsiteY5" fmla="*/ 833799 h 833799"/>
                    <a:gd name="connsiteX6" fmla="*/ 1937207 w 2629982"/>
                    <a:gd name="connsiteY6" fmla="*/ 820971 h 833799"/>
                    <a:gd name="connsiteX7" fmla="*/ 1937207 w 2629982"/>
                    <a:gd name="connsiteY7" fmla="*/ 538762 h 833799"/>
                    <a:gd name="connsiteX8" fmla="*/ 1937207 w 2629982"/>
                    <a:gd name="connsiteY8" fmla="*/ 538762 h 833799"/>
                    <a:gd name="connsiteX9" fmla="*/ 2386228 w 2629982"/>
                    <a:gd name="connsiteY9" fmla="*/ 538762 h 833799"/>
                    <a:gd name="connsiteX10" fmla="*/ 2399057 w 2629982"/>
                    <a:gd name="connsiteY10" fmla="*/ 833799 h 833799"/>
                    <a:gd name="connsiteX11" fmla="*/ 2629982 w 2629982"/>
                    <a:gd name="connsiteY11" fmla="*/ 820971 h 833799"/>
                    <a:gd name="connsiteX0" fmla="*/ 778218 w 2638449"/>
                    <a:gd name="connsiteY0" fmla="*/ 564545 h 821099"/>
                    <a:gd name="connsiteX1" fmla="*/ 316367 w 2638449"/>
                    <a:gd name="connsiteY1" fmla="*/ 551718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16367 w 2638449"/>
                    <a:gd name="connsiteY1" fmla="*/ 551718 h 821099"/>
                    <a:gd name="connsiteX2" fmla="*/ 330887 w 2638449"/>
                    <a:gd name="connsiteY2" fmla="*/ 575676 h 821099"/>
                    <a:gd name="connsiteX3" fmla="*/ 329197 w 2638449"/>
                    <a:gd name="connsiteY3" fmla="*/ 127 h 821099"/>
                    <a:gd name="connsiteX4" fmla="*/ 316367 w 2638449"/>
                    <a:gd name="connsiteY4" fmla="*/ 127 h 821099"/>
                    <a:gd name="connsiteX5" fmla="*/ 0 w 2638449"/>
                    <a:gd name="connsiteY5" fmla="*/ 0 h 821099"/>
                    <a:gd name="connsiteX6" fmla="*/ 8467 w 2638449"/>
                    <a:gd name="connsiteY6" fmla="*/ 821099 h 821099"/>
                    <a:gd name="connsiteX7" fmla="*/ 1945674 w 2638449"/>
                    <a:gd name="connsiteY7" fmla="*/ 808271 h 821099"/>
                    <a:gd name="connsiteX8" fmla="*/ 1945674 w 2638449"/>
                    <a:gd name="connsiteY8" fmla="*/ 526062 h 821099"/>
                    <a:gd name="connsiteX9" fmla="*/ 1945674 w 2638449"/>
                    <a:gd name="connsiteY9" fmla="*/ 526062 h 821099"/>
                    <a:gd name="connsiteX10" fmla="*/ 2394695 w 2638449"/>
                    <a:gd name="connsiteY10" fmla="*/ 526062 h 821099"/>
                    <a:gd name="connsiteX11" fmla="*/ 2407524 w 2638449"/>
                    <a:gd name="connsiteY11" fmla="*/ 821099 h 821099"/>
                    <a:gd name="connsiteX12" fmla="*/ 2638449 w 2638449"/>
                    <a:gd name="connsiteY12"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399057 w 2638449"/>
                    <a:gd name="connsiteY10" fmla="*/ 812632 h 821099"/>
                    <a:gd name="connsiteX11" fmla="*/ 2638449 w 2638449"/>
                    <a:gd name="connsiteY11" fmla="*/ 808271 h 8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8449" h="821099">
                      <a:moveTo>
                        <a:pt x="778218" y="564545"/>
                      </a:moveTo>
                      <a:lnTo>
                        <a:pt x="330887" y="575676"/>
                      </a:lnTo>
                      <a:cubicBezTo>
                        <a:pt x="330324" y="383826"/>
                        <a:pt x="329760" y="191977"/>
                        <a:pt x="329197" y="127"/>
                      </a:cubicBezTo>
                      <a:lnTo>
                        <a:pt x="316367" y="127"/>
                      </a:lnTo>
                      <a:lnTo>
                        <a:pt x="0" y="0"/>
                      </a:lnTo>
                      <a:cubicBezTo>
                        <a:pt x="2822" y="273700"/>
                        <a:pt x="5645" y="547399"/>
                        <a:pt x="8467" y="821099"/>
                      </a:cubicBezTo>
                      <a:lnTo>
                        <a:pt x="1945674" y="808271"/>
                      </a:lnTo>
                      <a:lnTo>
                        <a:pt x="1945674" y="526062"/>
                      </a:lnTo>
                      <a:lnTo>
                        <a:pt x="1945674" y="526062"/>
                      </a:lnTo>
                      <a:lnTo>
                        <a:pt x="2394695" y="526062"/>
                      </a:lnTo>
                      <a:lnTo>
                        <a:pt x="2399057" y="812632"/>
                      </a:lnTo>
                      <a:lnTo>
                        <a:pt x="2638449" y="808271"/>
                      </a:lnTo>
                    </a:path>
                  </a:pathLst>
                </a:custGeom>
                <a:noFill/>
                <a:ln w="38100" cap="flat" cmpd="sng" algn="ctr">
                  <a:solidFill>
                    <a:srgbClr val="C1CD19"/>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401" dirty="0">
                    <a:ea typeface="ＭＳ Ｐゴシック" pitchFamily="1" charset="-128"/>
                  </a:endParaRPr>
                </a:p>
              </p:txBody>
            </p:sp>
            <p:sp>
              <p:nvSpPr>
                <p:cNvPr id="186" name="Freeform 185"/>
                <p:cNvSpPr/>
                <p:nvPr/>
              </p:nvSpPr>
              <p:spPr bwMode="auto">
                <a:xfrm>
                  <a:off x="7282950" y="4348431"/>
                  <a:ext cx="910781" cy="408881"/>
                </a:xfrm>
                <a:custGeom>
                  <a:avLst/>
                  <a:gdLst>
                    <a:gd name="connsiteX0" fmla="*/ 1329266 w 1337733"/>
                    <a:gd name="connsiteY0" fmla="*/ 50800 h 630766"/>
                    <a:gd name="connsiteX1" fmla="*/ 1337733 w 1337733"/>
                    <a:gd name="connsiteY1" fmla="*/ 630766 h 630766"/>
                    <a:gd name="connsiteX2" fmla="*/ 588433 w 1337733"/>
                    <a:gd name="connsiteY2" fmla="*/ 630766 h 630766"/>
                    <a:gd name="connsiteX3" fmla="*/ 584200 w 1337733"/>
                    <a:gd name="connsiteY3" fmla="*/ 0 h 630766"/>
                    <a:gd name="connsiteX4" fmla="*/ 122766 w 1337733"/>
                    <a:gd name="connsiteY4" fmla="*/ 8466 h 630766"/>
                    <a:gd name="connsiteX5" fmla="*/ 0 w 1337733"/>
                    <a:gd name="connsiteY5" fmla="*/ 4233 h 63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733" h="630766">
                      <a:moveTo>
                        <a:pt x="1329266" y="50800"/>
                      </a:moveTo>
                      <a:lnTo>
                        <a:pt x="1337733" y="630766"/>
                      </a:lnTo>
                      <a:lnTo>
                        <a:pt x="588433" y="630766"/>
                      </a:lnTo>
                      <a:lnTo>
                        <a:pt x="584200" y="0"/>
                      </a:lnTo>
                      <a:lnTo>
                        <a:pt x="122766" y="8466"/>
                      </a:lnTo>
                      <a:lnTo>
                        <a:pt x="0" y="4233"/>
                      </a:lnTo>
                    </a:path>
                  </a:pathLst>
                </a:custGeom>
                <a:noFill/>
                <a:ln w="38100" cap="flat" cmpd="sng" algn="ctr">
                  <a:solidFill>
                    <a:schemeClr val="tx2"/>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401" dirty="0">
                    <a:ea typeface="ＭＳ Ｐゴシック" pitchFamily="1" charset="-128"/>
                  </a:endParaRPr>
                </a:p>
              </p:txBody>
            </p:sp>
            <p:sp>
              <p:nvSpPr>
                <p:cNvPr id="181" name="Freeform 180"/>
                <p:cNvSpPr/>
                <p:nvPr/>
              </p:nvSpPr>
              <p:spPr>
                <a:xfrm>
                  <a:off x="7981237" y="4403683"/>
                  <a:ext cx="565282" cy="218519"/>
                </a:xfrm>
                <a:custGeom>
                  <a:avLst/>
                  <a:gdLst>
                    <a:gd name="connsiteX0" fmla="*/ 0 w 808239"/>
                    <a:gd name="connsiteY0" fmla="*/ 372003 h 372003"/>
                    <a:gd name="connsiteX1" fmla="*/ 12829 w 808239"/>
                    <a:gd name="connsiteY1" fmla="*/ 0 h 372003"/>
                    <a:gd name="connsiteX2" fmla="*/ 808239 w 808239"/>
                    <a:gd name="connsiteY2" fmla="*/ 0 h 372003"/>
                  </a:gdLst>
                  <a:ahLst/>
                  <a:cxnLst>
                    <a:cxn ang="0">
                      <a:pos x="connsiteX0" y="connsiteY0"/>
                    </a:cxn>
                    <a:cxn ang="0">
                      <a:pos x="connsiteX1" y="connsiteY1"/>
                    </a:cxn>
                    <a:cxn ang="0">
                      <a:pos x="connsiteX2" y="connsiteY2"/>
                    </a:cxn>
                  </a:cxnLst>
                  <a:rect l="l" t="t" r="r" b="b"/>
                  <a:pathLst>
                    <a:path w="808239" h="372003">
                      <a:moveTo>
                        <a:pt x="0" y="372003"/>
                      </a:moveTo>
                      <a:lnTo>
                        <a:pt x="12829" y="0"/>
                      </a:lnTo>
                      <a:lnTo>
                        <a:pt x="808239" y="0"/>
                      </a:lnTo>
                    </a:path>
                  </a:pathLst>
                </a:custGeom>
                <a:ln w="38100" cap="flat" cmpd="sng" algn="ctr">
                  <a:solidFill>
                    <a:schemeClr val="bg1">
                      <a:lumMod val="65000"/>
                    </a:schemeClr>
                  </a:solidFill>
                  <a:prstDash val="sysDash"/>
                  <a:round/>
                  <a:headEnd type="non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401" dirty="0"/>
                </a:p>
              </p:txBody>
            </p:sp>
            <p:sp>
              <p:nvSpPr>
                <p:cNvPr id="141" name="Rectangle 140"/>
                <p:cNvSpPr/>
                <p:nvPr/>
              </p:nvSpPr>
              <p:spPr>
                <a:xfrm>
                  <a:off x="3533345" y="4408378"/>
                  <a:ext cx="477822" cy="264696"/>
                </a:xfrm>
                <a:prstGeom prst="rect">
                  <a:avLst/>
                </a:prstGeom>
                <a:effectLst>
                  <a:outerShdw dist="25400" dir="2700000">
                    <a:srgbClr val="000000"/>
                  </a:outerShdw>
                </a:effectLst>
              </p:spPr>
              <p:txBody>
                <a:bodyPr wrap="none" lIns="0" tIns="0" rIns="0" bIns="0" anchor="ctr" anchorCtr="1">
                  <a:noAutofit/>
                </a:bodyPr>
                <a:lstStyle/>
                <a:p>
                  <a:r>
                    <a:rPr lang="en-US" sz="3602" dirty="0">
                      <a:solidFill>
                        <a:srgbClr val="FF0000"/>
                      </a:solidFill>
                      <a:latin typeface="Apple Casual"/>
                      <a:ea typeface="Zapf Dingbats"/>
                      <a:cs typeface="Apple Casual"/>
                    </a:rPr>
                    <a:t>?</a:t>
                  </a:r>
                  <a:endParaRPr lang="en-US" sz="3602" dirty="0">
                    <a:solidFill>
                      <a:srgbClr val="FF0000"/>
                    </a:solidFill>
                    <a:latin typeface="Apple Casual"/>
                    <a:cs typeface="Apple Casual"/>
                  </a:endParaRPr>
                </a:p>
              </p:txBody>
            </p:sp>
          </p:grpSp>
          <p:grpSp>
            <p:nvGrpSpPr>
              <p:cNvPr id="250" name="Group 249"/>
              <p:cNvGrpSpPr/>
              <p:nvPr/>
            </p:nvGrpSpPr>
            <p:grpSpPr>
              <a:xfrm>
                <a:off x="3358193" y="4253400"/>
                <a:ext cx="4080392" cy="1220329"/>
                <a:chOff x="3318914" y="4253400"/>
                <a:chExt cx="4080392" cy="1220329"/>
              </a:xfrm>
            </p:grpSpPr>
            <p:sp>
              <p:nvSpPr>
                <p:cNvPr id="248" name="Circular Arrow 247"/>
                <p:cNvSpPr>
                  <a:spLocks noChangeAspect="1"/>
                </p:cNvSpPr>
                <p:nvPr/>
              </p:nvSpPr>
              <p:spPr>
                <a:xfrm rot="16200000" flipH="1">
                  <a:off x="3320696" y="4251618"/>
                  <a:ext cx="1220329" cy="1223894"/>
                </a:xfrm>
                <a:prstGeom prst="circularArrow">
                  <a:avLst>
                    <a:gd name="adj1" fmla="val 17602"/>
                    <a:gd name="adj2" fmla="val 1142319"/>
                    <a:gd name="adj3" fmla="val 20457682"/>
                    <a:gd name="adj4" fmla="val 17862082"/>
                    <a:gd name="adj5" fmla="val 17212"/>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solidFill>
                      <a:schemeClr val="tx1"/>
                    </a:solidFill>
                  </a:endParaRPr>
                </a:p>
              </p:txBody>
            </p:sp>
            <p:sp>
              <p:nvSpPr>
                <p:cNvPr id="249" name="Circular Arrow 248"/>
                <p:cNvSpPr>
                  <a:spLocks noChangeAspect="1"/>
                </p:cNvSpPr>
                <p:nvPr/>
              </p:nvSpPr>
              <p:spPr>
                <a:xfrm rot="5400000">
                  <a:off x="6177194" y="4251618"/>
                  <a:ext cx="1220329" cy="1223894"/>
                </a:xfrm>
                <a:prstGeom prst="circularArrow">
                  <a:avLst>
                    <a:gd name="adj1" fmla="val 17602"/>
                    <a:gd name="adj2" fmla="val 1142319"/>
                    <a:gd name="adj3" fmla="val 20457682"/>
                    <a:gd name="adj4" fmla="val 17862082"/>
                    <a:gd name="adj5" fmla="val 17212"/>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solidFill>
                      <a:schemeClr val="tx1"/>
                    </a:solidFill>
                  </a:endParaRPr>
                </a:p>
              </p:txBody>
            </p:sp>
          </p:grpSp>
          <p:pic>
            <p:nvPicPr>
              <p:cNvPr id="251" name="Picture 250" descr="Picture 1.png"/>
              <p:cNvPicPr>
                <a:picLocks noChangeAspect="1"/>
              </p:cNvPicPr>
              <p:nvPr/>
            </p:nvPicPr>
            <p:blipFill>
              <a:blip r:embed="rId3"/>
              <a:srcRect l="5231" t="38640" r="38205" b="14598"/>
              <a:stretch>
                <a:fillRect/>
              </a:stretch>
            </p:blipFill>
            <p:spPr>
              <a:xfrm>
                <a:off x="4219793" y="2325705"/>
                <a:ext cx="2368942" cy="1224000"/>
              </a:xfrm>
              <a:prstGeom prst="rect">
                <a:avLst/>
              </a:prstGeom>
              <a:ln w="28575" cmpd="sng">
                <a:solidFill>
                  <a:schemeClr val="tx1"/>
                </a:solidFill>
              </a:ln>
              <a:effectLst>
                <a:outerShdw blurRad="50800" dist="38100" dir="2700000">
                  <a:srgbClr val="000000">
                    <a:alpha val="43000"/>
                  </a:srgbClr>
                </a:outerShdw>
              </a:effectLst>
            </p:spPr>
          </p:pic>
          <p:grpSp>
            <p:nvGrpSpPr>
              <p:cNvPr id="254" name="Group 253"/>
              <p:cNvGrpSpPr/>
              <p:nvPr/>
            </p:nvGrpSpPr>
            <p:grpSpPr>
              <a:xfrm>
                <a:off x="3392755" y="1656053"/>
                <a:ext cx="4080392" cy="1460140"/>
                <a:chOff x="3318914" y="4253400"/>
                <a:chExt cx="4080392" cy="1460140"/>
              </a:xfrm>
            </p:grpSpPr>
            <p:sp>
              <p:nvSpPr>
                <p:cNvPr id="255" name="Circular Arrow 254"/>
                <p:cNvSpPr>
                  <a:spLocks noChangeAspect="1"/>
                </p:cNvSpPr>
                <p:nvPr/>
              </p:nvSpPr>
              <p:spPr>
                <a:xfrm rot="16200000" flipH="1">
                  <a:off x="3320696" y="4251618"/>
                  <a:ext cx="1220329" cy="1223894"/>
                </a:xfrm>
                <a:prstGeom prst="circularArrow">
                  <a:avLst>
                    <a:gd name="adj1" fmla="val 17602"/>
                    <a:gd name="adj2" fmla="val 1142319"/>
                    <a:gd name="adj3" fmla="val 20457682"/>
                    <a:gd name="adj4" fmla="val 17862082"/>
                    <a:gd name="adj5" fmla="val 17212"/>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solidFill>
                      <a:schemeClr val="tx1"/>
                    </a:solidFill>
                  </a:endParaRPr>
                </a:p>
              </p:txBody>
            </p:sp>
            <p:sp>
              <p:nvSpPr>
                <p:cNvPr id="256" name="Circular Arrow 255"/>
                <p:cNvSpPr>
                  <a:spLocks noChangeAspect="1"/>
                </p:cNvSpPr>
                <p:nvPr/>
              </p:nvSpPr>
              <p:spPr>
                <a:xfrm rot="5400000">
                  <a:off x="6177194" y="4491429"/>
                  <a:ext cx="1220329" cy="1223894"/>
                </a:xfrm>
                <a:prstGeom prst="circularArrow">
                  <a:avLst>
                    <a:gd name="adj1" fmla="val 17602"/>
                    <a:gd name="adj2" fmla="val 1142319"/>
                    <a:gd name="adj3" fmla="val 20457682"/>
                    <a:gd name="adj4" fmla="val 17862082"/>
                    <a:gd name="adj5" fmla="val 17212"/>
                  </a:avLst>
                </a:prstGeom>
                <a:solidFill>
                  <a:srgbClr val="008000"/>
                </a:solid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401" dirty="0">
                    <a:solidFill>
                      <a:schemeClr val="tx1"/>
                    </a:solidFill>
                  </a:endParaRPr>
                </a:p>
              </p:txBody>
            </p:sp>
          </p:grpSp>
          <p:sp>
            <p:nvSpPr>
              <p:cNvPr id="257" name="Rectangle 256"/>
              <p:cNvSpPr/>
              <p:nvPr/>
            </p:nvSpPr>
            <p:spPr>
              <a:xfrm>
                <a:off x="5217657" y="5241669"/>
                <a:ext cx="477822" cy="264696"/>
              </a:xfrm>
              <a:prstGeom prst="rect">
                <a:avLst/>
              </a:prstGeom>
              <a:effectLst>
                <a:outerShdw dist="25400" dir="2700000">
                  <a:srgbClr val="000000"/>
                </a:outerShdw>
              </a:effectLst>
            </p:spPr>
            <p:txBody>
              <a:bodyPr wrap="none" lIns="0" tIns="0" rIns="0" bIns="0" anchor="ctr" anchorCtr="1">
                <a:noAutofit/>
              </a:bodyPr>
              <a:lstStyle/>
              <a:p>
                <a:r>
                  <a:rPr lang="en-US" sz="6603" dirty="0">
                    <a:solidFill>
                      <a:srgbClr val="FF0000"/>
                    </a:solidFill>
                    <a:latin typeface="Apple Casual"/>
                    <a:ea typeface="Zapf Dingbats"/>
                    <a:cs typeface="Apple Casual"/>
                  </a:rPr>
                  <a:t>?</a:t>
                </a:r>
                <a:endParaRPr lang="en-US" sz="6603" dirty="0">
                  <a:solidFill>
                    <a:srgbClr val="FF0000"/>
                  </a:solidFill>
                  <a:latin typeface="Apple Casual"/>
                  <a:cs typeface="Apple Casual"/>
                </a:endParaRPr>
              </a:p>
            </p:txBody>
          </p:sp>
        </p:grpSp>
      </p:grpSp>
      <p:sp>
        <p:nvSpPr>
          <p:cNvPr id="132" name="Title 1">
            <a:extLst>
              <a:ext uri="{FF2B5EF4-FFF2-40B4-BE49-F238E27FC236}">
                <a16:creationId xmlns:a16="http://schemas.microsoft.com/office/drawing/2014/main" id="{A61F1395-7AB7-4AB9-91A7-E3C07E96EEEF}"/>
              </a:ext>
            </a:extLst>
          </p:cNvPr>
          <p:cNvSpPr txBox="1">
            <a:spLocks/>
          </p:cNvSpPr>
          <p:nvPr/>
        </p:nvSpPr>
        <p:spPr>
          <a:xfrm>
            <a:off x="1679729" y="265767"/>
            <a:ext cx="8834130" cy="744903"/>
          </a:xfrm>
          <a:prstGeom prst="rect">
            <a:avLst/>
          </a:prstGeom>
        </p:spPr>
        <p:txBody>
          <a:bodyPr/>
          <a:lstStyle>
            <a:lvl1pPr algn="ctr" defTabSz="677284" rtl="0" eaLnBrk="1" latinLnBrk="0" hangingPunct="1">
              <a:spcBef>
                <a:spcPct val="0"/>
              </a:spcBef>
              <a:buNone/>
              <a:defRPr sz="2245" kern="1200">
                <a:solidFill>
                  <a:schemeClr val="tx1"/>
                </a:solidFill>
                <a:latin typeface="+mj-lt"/>
                <a:ea typeface="+mj-ea"/>
                <a:cs typeface="+mj-cs"/>
              </a:defRPr>
            </a:lvl1pPr>
          </a:lstStyle>
          <a:p>
            <a:r>
              <a:rPr lang="en-US" sz="2000" b="1" dirty="0"/>
              <a:t>A DIFFERENT APPROACH TO A WELL-ESTABLISHED PROBLEM</a:t>
            </a:r>
          </a:p>
        </p:txBody>
      </p:sp>
      <p:sp>
        <p:nvSpPr>
          <p:cNvPr id="3" name="TextBox 2">
            <a:extLst>
              <a:ext uri="{FF2B5EF4-FFF2-40B4-BE49-F238E27FC236}">
                <a16:creationId xmlns:a16="http://schemas.microsoft.com/office/drawing/2014/main" id="{E84D3A83-F273-484D-B259-07DE6CB842A4}"/>
              </a:ext>
            </a:extLst>
          </p:cNvPr>
          <p:cNvSpPr txBox="1"/>
          <p:nvPr/>
        </p:nvSpPr>
        <p:spPr>
          <a:xfrm>
            <a:off x="2226045" y="6141477"/>
            <a:ext cx="9073008" cy="338554"/>
          </a:xfrm>
          <a:prstGeom prst="rect">
            <a:avLst/>
          </a:prstGeom>
          <a:noFill/>
        </p:spPr>
        <p:txBody>
          <a:bodyPr wrap="square" rtlCol="0">
            <a:spAutoFit/>
          </a:bodyPr>
          <a:lstStyle/>
          <a:p>
            <a:r>
              <a:rPr lang="en-US" sz="1600" dirty="0"/>
              <a:t>BIAN choses a capability-based approach instead of a process-centric approach</a:t>
            </a:r>
          </a:p>
        </p:txBody>
      </p:sp>
      <p:sp>
        <p:nvSpPr>
          <p:cNvPr id="139" name="Title 1">
            <a:extLst>
              <a:ext uri="{FF2B5EF4-FFF2-40B4-BE49-F238E27FC236}">
                <a16:creationId xmlns:a16="http://schemas.microsoft.com/office/drawing/2014/main" id="{58143F2B-9E80-4F85-9878-A5EDF8A1CB27}"/>
              </a:ext>
            </a:extLst>
          </p:cNvPr>
          <p:cNvSpPr txBox="1">
            <a:spLocks/>
          </p:cNvSpPr>
          <p:nvPr/>
        </p:nvSpPr>
        <p:spPr>
          <a:xfrm>
            <a:off x="1421555" y="645707"/>
            <a:ext cx="8834130" cy="744903"/>
          </a:xfrm>
          <a:prstGeom prst="rect">
            <a:avLst/>
          </a:prstGeom>
        </p:spPr>
        <p:txBody>
          <a:bodyPr/>
          <a:lstStyle>
            <a:lvl1pPr algn="ctr" defTabSz="677284" rtl="0" eaLnBrk="1" latinLnBrk="0" hangingPunct="1">
              <a:spcBef>
                <a:spcPct val="0"/>
              </a:spcBef>
              <a:buNone/>
              <a:defRPr sz="2245" kern="1200">
                <a:solidFill>
                  <a:schemeClr val="tx1"/>
                </a:solidFill>
                <a:latin typeface="+mj-lt"/>
                <a:ea typeface="+mj-ea"/>
                <a:cs typeface="+mj-cs"/>
              </a:defRPr>
            </a:lvl1pPr>
          </a:lstStyle>
          <a:p>
            <a:r>
              <a:rPr lang="en-US" dirty="0"/>
              <a:t>Why should the BIAN model and approach be successful? </a:t>
            </a:r>
          </a:p>
        </p:txBody>
      </p:sp>
      <p:pic>
        <p:nvPicPr>
          <p:cNvPr id="149" name="Picture 7">
            <a:extLst>
              <a:ext uri="{FF2B5EF4-FFF2-40B4-BE49-F238E27FC236}">
                <a16:creationId xmlns:a16="http://schemas.microsoft.com/office/drawing/2014/main" id="{3C846458-1A4D-4DB7-AABB-33FA810B27F7}"/>
              </a:ext>
            </a:extLst>
          </p:cNvPr>
          <p:cNvPicPr>
            <a:picLocks noChangeAspect="1"/>
          </p:cNvPicPr>
          <p:nvPr/>
        </p:nvPicPr>
        <p:blipFill>
          <a:blip r:embed="rId4"/>
          <a:stretch>
            <a:fillRect/>
          </a:stretch>
        </p:blipFill>
        <p:spPr>
          <a:xfrm>
            <a:off x="609680" y="6558947"/>
            <a:ext cx="242309" cy="224435"/>
          </a:xfrm>
          <a:prstGeom prst="rect">
            <a:avLst/>
          </a:prstGeom>
        </p:spPr>
      </p:pic>
      <p:sp>
        <p:nvSpPr>
          <p:cNvPr id="150" name="Text Placeholder 15">
            <a:extLst>
              <a:ext uri="{FF2B5EF4-FFF2-40B4-BE49-F238E27FC236}">
                <a16:creationId xmlns:a16="http://schemas.microsoft.com/office/drawing/2014/main" id="{F2A86CEC-77CC-47DF-B9D6-CB3562E31E5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a:t>
            </a:r>
            <a:r>
              <a:rPr lang="nl-NL" dirty="0"/>
              <a:t>Fig. 3</a:t>
            </a:r>
            <a:endParaRPr lang="en-GB" dirty="0"/>
          </a:p>
        </p:txBody>
      </p:sp>
    </p:spTree>
  </p:cSld>
  <p:clrMapOvr>
    <a:masterClrMapping/>
  </p:clrMapOvr>
  <p:transition/>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ep 7">
            <a:extLst>
              <a:ext uri="{FF2B5EF4-FFF2-40B4-BE49-F238E27FC236}">
                <a16:creationId xmlns:a16="http://schemas.microsoft.com/office/drawing/2014/main" id="{89FCCDD8-CE83-4A43-9DB3-5E25D5976119}"/>
              </a:ext>
            </a:extLst>
          </p:cNvPr>
          <p:cNvGrpSpPr/>
          <p:nvPr/>
        </p:nvGrpSpPr>
        <p:grpSpPr>
          <a:xfrm>
            <a:off x="480170" y="1035493"/>
            <a:ext cx="11521280" cy="5349322"/>
            <a:chOff x="480170" y="1035493"/>
            <a:chExt cx="11521280" cy="5349322"/>
          </a:xfrm>
        </p:grpSpPr>
        <p:sp>
          <p:nvSpPr>
            <p:cNvPr id="3" name="Title 1">
              <a:extLst>
                <a:ext uri="{FF2B5EF4-FFF2-40B4-BE49-F238E27FC236}">
                  <a16:creationId xmlns:a16="http://schemas.microsoft.com/office/drawing/2014/main" id="{AC79F70B-0EA7-49E5-B4AF-CC0CBAF4D362}"/>
                </a:ext>
              </a:extLst>
            </p:cNvPr>
            <p:cNvSpPr txBox="1">
              <a:spLocks/>
            </p:cNvSpPr>
            <p:nvPr/>
          </p:nvSpPr>
          <p:spPr>
            <a:xfrm>
              <a:off x="3864546" y="5878859"/>
              <a:ext cx="3469514" cy="505956"/>
            </a:xfrm>
            <a:prstGeom prst="rect">
              <a:avLst/>
            </a:prstGeom>
          </p:spPr>
          <p:txBody>
            <a:bodyPr wrap="none"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mn-ea"/>
                  <a:cs typeface="+mn-cs"/>
                </a:rPr>
                <a:t>Client service BIAN design</a:t>
              </a:r>
              <a:endParaRPr kumimoji="0" lang="en-GB" sz="2800" b="1" i="0" u="none" strike="noStrike" kern="0" cap="none" spc="0" normalizeH="0" baseline="0" noProof="0" dirty="0">
                <a:ln>
                  <a:noFill/>
                </a:ln>
                <a:solidFill>
                  <a:srgbClr val="5F6062"/>
                </a:solidFill>
                <a:effectLst/>
                <a:uLnTx/>
                <a:uFillTx/>
                <a:latin typeface="Calibri Light"/>
                <a:ea typeface="+mn-ea"/>
                <a:cs typeface="+mn-cs"/>
              </a:endParaRPr>
            </a:p>
          </p:txBody>
        </p:sp>
        <p:pic>
          <p:nvPicPr>
            <p:cNvPr id="5" name="Afbeelding 4">
              <a:extLst>
                <a:ext uri="{FF2B5EF4-FFF2-40B4-BE49-F238E27FC236}">
                  <a16:creationId xmlns:a16="http://schemas.microsoft.com/office/drawing/2014/main" id="{C9E34C27-6847-45DA-BD86-C058C2B1D92B}"/>
                </a:ext>
              </a:extLst>
            </p:cNvPr>
            <p:cNvPicPr>
              <a:picLocks noChangeAspect="1"/>
            </p:cNvPicPr>
            <p:nvPr/>
          </p:nvPicPr>
          <p:blipFill>
            <a:blip r:embed="rId3"/>
            <a:stretch>
              <a:fillRect/>
            </a:stretch>
          </p:blipFill>
          <p:spPr>
            <a:xfrm>
              <a:off x="480170" y="1035493"/>
              <a:ext cx="11521280" cy="4740450"/>
            </a:xfrm>
            <a:prstGeom prst="rect">
              <a:avLst/>
            </a:prstGeom>
          </p:spPr>
        </p:pic>
      </p:grpSp>
      <p:sp>
        <p:nvSpPr>
          <p:cNvPr id="4" name="Titel 3">
            <a:extLst>
              <a:ext uri="{FF2B5EF4-FFF2-40B4-BE49-F238E27FC236}">
                <a16:creationId xmlns:a16="http://schemas.microsoft.com/office/drawing/2014/main" id="{4FF366B1-0E70-4923-B2A5-1970687879D0}"/>
              </a:ext>
            </a:extLst>
          </p:cNvPr>
          <p:cNvSpPr>
            <a:spLocks noGrp="1"/>
          </p:cNvSpPr>
          <p:nvPr>
            <p:ph type="title"/>
          </p:nvPr>
        </p:nvSpPr>
        <p:spPr/>
        <p:txBody>
          <a:bodyPr>
            <a:normAutofit/>
          </a:bodyPr>
          <a:lstStyle/>
          <a:p>
            <a:r>
              <a:rPr lang="nl-NL" sz="2000" b="1" cap="all" dirty="0"/>
              <a:t>LEVEL 3 – </a:t>
            </a:r>
            <a:r>
              <a:rPr lang="en-US" sz="2000" b="1" cap="all" dirty="0"/>
              <a:t>Loosely</a:t>
            </a:r>
            <a:r>
              <a:rPr lang="nl-NL" sz="2000" b="1" cap="all" dirty="0"/>
              <a:t> </a:t>
            </a:r>
            <a:r>
              <a:rPr lang="nl-NL" sz="2000" b="1" cap="all" dirty="0" err="1"/>
              <a:t>coupled</a:t>
            </a:r>
            <a:r>
              <a:rPr lang="nl-NL" sz="2000" b="1" cap="all" dirty="0"/>
              <a:t> </a:t>
            </a:r>
            <a:r>
              <a:rPr lang="nl-NL" sz="2000" b="1" cap="all" dirty="0" err="1"/>
              <a:t>distributed</a:t>
            </a:r>
            <a:r>
              <a:rPr lang="nl-NL" sz="2000" b="1" cap="all" dirty="0"/>
              <a:t>/cloud systems</a:t>
            </a:r>
            <a:endParaRPr lang="en-GB" sz="2000" b="1" cap="all" dirty="0"/>
          </a:p>
        </p:txBody>
      </p:sp>
      <p:pic>
        <p:nvPicPr>
          <p:cNvPr id="7" name="Picture 7">
            <a:extLst>
              <a:ext uri="{FF2B5EF4-FFF2-40B4-BE49-F238E27FC236}">
                <a16:creationId xmlns:a16="http://schemas.microsoft.com/office/drawing/2014/main" id="{D8F3315F-4F24-4BFC-BFE1-BABEC9961ED5}"/>
              </a:ext>
            </a:extLst>
          </p:cNvPr>
          <p:cNvPicPr>
            <a:picLocks noChangeAspect="1"/>
          </p:cNvPicPr>
          <p:nvPr/>
        </p:nvPicPr>
        <p:blipFill>
          <a:blip r:embed="rId4"/>
          <a:stretch>
            <a:fillRect/>
          </a:stretch>
        </p:blipFill>
        <p:spPr>
          <a:xfrm>
            <a:off x="609680" y="6558947"/>
            <a:ext cx="242309" cy="224435"/>
          </a:xfrm>
          <a:prstGeom prst="rect">
            <a:avLst/>
          </a:prstGeom>
        </p:spPr>
      </p:pic>
      <p:sp>
        <p:nvSpPr>
          <p:cNvPr id="9" name="Text Placeholder 15">
            <a:extLst>
              <a:ext uri="{FF2B5EF4-FFF2-40B4-BE49-F238E27FC236}">
                <a16:creationId xmlns:a16="http://schemas.microsoft.com/office/drawing/2014/main" id="{07D808CF-A4A6-453D-B319-761305D622A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40</a:t>
            </a:r>
            <a:endParaRPr lang="en-GB" dirty="0"/>
          </a:p>
        </p:txBody>
      </p:sp>
    </p:spTree>
    <p:extLst>
      <p:ext uri="{BB962C8B-B14F-4D97-AF65-F5344CB8AC3E}">
        <p14:creationId xmlns:p14="http://schemas.microsoft.com/office/powerpoint/2010/main" val="248149244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79">
            <a:extLst>
              <a:ext uri="{FF2B5EF4-FFF2-40B4-BE49-F238E27FC236}">
                <a16:creationId xmlns:a16="http://schemas.microsoft.com/office/drawing/2014/main" id="{C998DDC5-4BC9-4813-A026-DA21CF8546C6}"/>
              </a:ext>
            </a:extLst>
          </p:cNvPr>
          <p:cNvGrpSpPr/>
          <p:nvPr/>
        </p:nvGrpSpPr>
        <p:grpSpPr>
          <a:xfrm>
            <a:off x="1890558" y="910307"/>
            <a:ext cx="1404871" cy="1480233"/>
            <a:chOff x="352225" y="4054681"/>
            <a:chExt cx="1900218" cy="2002151"/>
          </a:xfrm>
        </p:grpSpPr>
        <p:sp>
          <p:nvSpPr>
            <p:cNvPr id="5" name="Rectangle 105">
              <a:extLst>
                <a:ext uri="{FF2B5EF4-FFF2-40B4-BE49-F238E27FC236}">
                  <a16:creationId xmlns:a16="http://schemas.microsoft.com/office/drawing/2014/main" id="{09DE371F-9020-459E-A169-B1781780D1CF}"/>
                </a:ext>
              </a:extLst>
            </p:cNvPr>
            <p:cNvSpPr/>
            <p:nvPr/>
          </p:nvSpPr>
          <p:spPr>
            <a:xfrm>
              <a:off x="1611069" y="5040156"/>
              <a:ext cx="272116"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6" name="Oval 106">
              <a:extLst>
                <a:ext uri="{FF2B5EF4-FFF2-40B4-BE49-F238E27FC236}">
                  <a16:creationId xmlns:a16="http://schemas.microsoft.com/office/drawing/2014/main" id="{59B57C09-A909-4DB9-AB96-E77C3791500B}"/>
                </a:ext>
              </a:extLst>
            </p:cNvPr>
            <p:cNvSpPr/>
            <p:nvPr/>
          </p:nvSpPr>
          <p:spPr bwMode="gray">
            <a:xfrm>
              <a:off x="1871423" y="4993843"/>
              <a:ext cx="127422" cy="128304"/>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7" name="Rectangle 107">
              <a:extLst>
                <a:ext uri="{FF2B5EF4-FFF2-40B4-BE49-F238E27FC236}">
                  <a16:creationId xmlns:a16="http://schemas.microsoft.com/office/drawing/2014/main" id="{FB663292-F8BA-434C-9859-DA4C0A4B0B11}"/>
                </a:ext>
              </a:extLst>
            </p:cNvPr>
            <p:cNvSpPr/>
            <p:nvPr/>
          </p:nvSpPr>
          <p:spPr>
            <a:xfrm>
              <a:off x="1607139" y="5671220"/>
              <a:ext cx="272117"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8" name="Block Arc 108">
              <a:extLst>
                <a:ext uri="{FF2B5EF4-FFF2-40B4-BE49-F238E27FC236}">
                  <a16:creationId xmlns:a16="http://schemas.microsoft.com/office/drawing/2014/main" id="{0D564488-A7DD-45A4-9926-8B180AD3BE68}"/>
                </a:ext>
              </a:extLst>
            </p:cNvPr>
            <p:cNvSpPr/>
            <p:nvPr/>
          </p:nvSpPr>
          <p:spPr>
            <a:xfrm rot="16200000">
              <a:off x="1863568" y="5590629"/>
              <a:ext cx="205040" cy="196861"/>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9" name="Rectangle 109">
              <a:extLst>
                <a:ext uri="{FF2B5EF4-FFF2-40B4-BE49-F238E27FC236}">
                  <a16:creationId xmlns:a16="http://schemas.microsoft.com/office/drawing/2014/main" id="{9D80B696-4E15-4D05-869A-F2D72CDFF08B}"/>
                </a:ext>
              </a:extLst>
            </p:cNvPr>
            <p:cNvSpPr/>
            <p:nvPr/>
          </p:nvSpPr>
          <p:spPr>
            <a:xfrm>
              <a:off x="1611058" y="4852047"/>
              <a:ext cx="272116"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0" name="Oval 110">
              <a:extLst>
                <a:ext uri="{FF2B5EF4-FFF2-40B4-BE49-F238E27FC236}">
                  <a16:creationId xmlns:a16="http://schemas.microsoft.com/office/drawing/2014/main" id="{15B6AA66-C7A8-4639-921F-6FF617A051B3}"/>
                </a:ext>
              </a:extLst>
            </p:cNvPr>
            <p:cNvSpPr/>
            <p:nvPr/>
          </p:nvSpPr>
          <p:spPr bwMode="gray">
            <a:xfrm>
              <a:off x="1871413" y="4805734"/>
              <a:ext cx="127422" cy="128304"/>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1" name="Rectangle 111">
              <a:extLst>
                <a:ext uri="{FF2B5EF4-FFF2-40B4-BE49-F238E27FC236}">
                  <a16:creationId xmlns:a16="http://schemas.microsoft.com/office/drawing/2014/main" id="{B745E918-EC33-4A3A-9156-45F64283EECC}"/>
                </a:ext>
              </a:extLst>
            </p:cNvPr>
            <p:cNvSpPr/>
            <p:nvPr/>
          </p:nvSpPr>
          <p:spPr>
            <a:xfrm>
              <a:off x="1607128" y="5440603"/>
              <a:ext cx="272117"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2" name="Block Arc 112">
              <a:extLst>
                <a:ext uri="{FF2B5EF4-FFF2-40B4-BE49-F238E27FC236}">
                  <a16:creationId xmlns:a16="http://schemas.microsoft.com/office/drawing/2014/main" id="{24122A17-2F50-47CA-BEF9-9F236F782208}"/>
                </a:ext>
              </a:extLst>
            </p:cNvPr>
            <p:cNvSpPr/>
            <p:nvPr/>
          </p:nvSpPr>
          <p:spPr>
            <a:xfrm rot="16200000">
              <a:off x="1863557" y="5360013"/>
              <a:ext cx="205040" cy="196861"/>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3" name="Snip Same Side Corner Rectangle 113">
              <a:extLst>
                <a:ext uri="{FF2B5EF4-FFF2-40B4-BE49-F238E27FC236}">
                  <a16:creationId xmlns:a16="http://schemas.microsoft.com/office/drawing/2014/main" id="{2AF75672-30C7-42B2-A430-352469E75B3F}"/>
                </a:ext>
              </a:extLst>
            </p:cNvPr>
            <p:cNvSpPr/>
            <p:nvPr/>
          </p:nvSpPr>
          <p:spPr bwMode="auto">
            <a:xfrm>
              <a:off x="438603" y="4486541"/>
              <a:ext cx="1314716" cy="1570291"/>
            </a:xfrm>
            <a:prstGeom prst="snip2SameRect">
              <a:avLst>
                <a:gd name="adj1" fmla="val 21986"/>
                <a:gd name="adj2" fmla="val 22660"/>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4" name="TextBox 114">
              <a:extLst>
                <a:ext uri="{FF2B5EF4-FFF2-40B4-BE49-F238E27FC236}">
                  <a16:creationId xmlns:a16="http://schemas.microsoft.com/office/drawing/2014/main" id="{E75F628A-9B4B-4382-A670-D91E814B61EB}"/>
                </a:ext>
              </a:extLst>
            </p:cNvPr>
            <p:cNvSpPr txBox="1"/>
            <p:nvPr/>
          </p:nvSpPr>
          <p:spPr>
            <a:xfrm>
              <a:off x="352225" y="4054681"/>
              <a:ext cx="1550006" cy="362273"/>
            </a:xfrm>
            <a:prstGeom prst="rect">
              <a:avLst/>
            </a:prstGeom>
            <a:noFill/>
            <a:effectLst/>
          </p:spPr>
          <p:txBody>
            <a:bodyPr wrap="non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Service Domain</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Mechanics</a:t>
              </a:r>
            </a:p>
          </p:txBody>
        </p:sp>
        <p:sp>
          <p:nvSpPr>
            <p:cNvPr id="15" name="Can 115">
              <a:extLst>
                <a:ext uri="{FF2B5EF4-FFF2-40B4-BE49-F238E27FC236}">
                  <a16:creationId xmlns:a16="http://schemas.microsoft.com/office/drawing/2014/main" id="{FA846D31-8FC2-4B1A-A749-F887EAF83753}"/>
                </a:ext>
              </a:extLst>
            </p:cNvPr>
            <p:cNvSpPr/>
            <p:nvPr/>
          </p:nvSpPr>
          <p:spPr>
            <a:xfrm>
              <a:off x="688292" y="5540129"/>
              <a:ext cx="848239" cy="384201"/>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Local State</a:t>
              </a:r>
            </a:p>
          </p:txBody>
        </p:sp>
        <p:sp>
          <p:nvSpPr>
            <p:cNvPr id="16" name="Circular Arrow 116">
              <a:extLst>
                <a:ext uri="{FF2B5EF4-FFF2-40B4-BE49-F238E27FC236}">
                  <a16:creationId xmlns:a16="http://schemas.microsoft.com/office/drawing/2014/main" id="{A4A2E836-2F68-44C2-B291-F5F11ADD0762}"/>
                </a:ext>
              </a:extLst>
            </p:cNvPr>
            <p:cNvSpPr>
              <a:spLocks noChangeAspect="1"/>
            </p:cNvSpPr>
            <p:nvPr/>
          </p:nvSpPr>
          <p:spPr>
            <a:xfrm rot="5400000">
              <a:off x="536848" y="4495889"/>
              <a:ext cx="1103591" cy="1088691"/>
            </a:xfrm>
            <a:prstGeom prst="circularArrow">
              <a:avLst>
                <a:gd name="adj1" fmla="val 9305"/>
                <a:gd name="adj2" fmla="val 1142319"/>
                <a:gd name="adj3" fmla="val 9582904"/>
                <a:gd name="adj4" fmla="val 10800000"/>
                <a:gd name="adj5" fmla="val 15014"/>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7" name="Rectangle 118">
              <a:extLst>
                <a:ext uri="{FF2B5EF4-FFF2-40B4-BE49-F238E27FC236}">
                  <a16:creationId xmlns:a16="http://schemas.microsoft.com/office/drawing/2014/main" id="{836DB87E-BE70-4E5D-BB24-389E9E8EFAD8}"/>
                </a:ext>
              </a:extLst>
            </p:cNvPr>
            <p:cNvSpPr/>
            <p:nvPr/>
          </p:nvSpPr>
          <p:spPr>
            <a:xfrm>
              <a:off x="803343" y="4882434"/>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18" name="Rectangle 119">
              <a:extLst>
                <a:ext uri="{FF2B5EF4-FFF2-40B4-BE49-F238E27FC236}">
                  <a16:creationId xmlns:a16="http://schemas.microsoft.com/office/drawing/2014/main" id="{8333DCF3-BE92-4B57-A7F2-3920042398BE}"/>
                </a:ext>
              </a:extLst>
            </p:cNvPr>
            <p:cNvSpPr/>
            <p:nvPr/>
          </p:nvSpPr>
          <p:spPr>
            <a:xfrm>
              <a:off x="844615" y="4919270"/>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19" name="Rectangle 120">
              <a:extLst>
                <a:ext uri="{FF2B5EF4-FFF2-40B4-BE49-F238E27FC236}">
                  <a16:creationId xmlns:a16="http://schemas.microsoft.com/office/drawing/2014/main" id="{F1E8706B-64C7-4E42-BBF0-660675395FE8}"/>
                </a:ext>
              </a:extLst>
            </p:cNvPr>
            <p:cNvSpPr/>
            <p:nvPr/>
          </p:nvSpPr>
          <p:spPr>
            <a:xfrm>
              <a:off x="885887" y="4956106"/>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0" name="Rectangle 121">
              <a:extLst>
                <a:ext uri="{FF2B5EF4-FFF2-40B4-BE49-F238E27FC236}">
                  <a16:creationId xmlns:a16="http://schemas.microsoft.com/office/drawing/2014/main" id="{C11319B1-D629-47B6-B596-0074599722EF}"/>
                </a:ext>
              </a:extLst>
            </p:cNvPr>
            <p:cNvSpPr/>
            <p:nvPr/>
          </p:nvSpPr>
          <p:spPr>
            <a:xfrm>
              <a:off x="927159" y="4992943"/>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tangle 122">
              <a:extLst>
                <a:ext uri="{FF2B5EF4-FFF2-40B4-BE49-F238E27FC236}">
                  <a16:creationId xmlns:a16="http://schemas.microsoft.com/office/drawing/2014/main" id="{A544A04D-BEAA-440F-A3A9-2D00CC8D4C97}"/>
                </a:ext>
              </a:extLst>
            </p:cNvPr>
            <p:cNvSpPr/>
            <p:nvPr/>
          </p:nvSpPr>
          <p:spPr>
            <a:xfrm>
              <a:off x="968431" y="5029778"/>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2" name="Rounded Rectangle 123">
              <a:extLst>
                <a:ext uri="{FF2B5EF4-FFF2-40B4-BE49-F238E27FC236}">
                  <a16:creationId xmlns:a16="http://schemas.microsoft.com/office/drawing/2014/main" id="{69B558DE-4E13-4757-9846-3F1D3064BC39}"/>
                </a:ext>
              </a:extLst>
            </p:cNvPr>
            <p:cNvSpPr/>
            <p:nvPr/>
          </p:nvSpPr>
          <p:spPr>
            <a:xfrm>
              <a:off x="740176" y="4798635"/>
              <a:ext cx="694314" cy="522687"/>
            </a:xfrm>
            <a:prstGeom prst="roundRect">
              <a:avLst>
                <a:gd name="adj" fmla="val 15082"/>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Full</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Lifecycle</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Focus Object</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Instances</a:t>
              </a:r>
            </a:p>
          </p:txBody>
        </p:sp>
        <p:sp>
          <p:nvSpPr>
            <p:cNvPr id="23" name="Rounded Rectangle 124">
              <a:extLst>
                <a:ext uri="{FF2B5EF4-FFF2-40B4-BE49-F238E27FC236}">
                  <a16:creationId xmlns:a16="http://schemas.microsoft.com/office/drawing/2014/main" id="{70CEE370-879F-4607-AC6E-BDF3CB4E13F1}"/>
                </a:ext>
              </a:extLst>
            </p:cNvPr>
            <p:cNvSpPr/>
            <p:nvPr/>
          </p:nvSpPr>
          <p:spPr>
            <a:xfrm>
              <a:off x="2014566" y="4654758"/>
              <a:ext cx="237877" cy="558897"/>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base" latinLnBrk="0" hangingPunct="1">
                <a:lnSpc>
                  <a:spcPts val="500"/>
                </a:lnSpc>
                <a:spcBef>
                  <a:spcPct val="0"/>
                </a:spcBef>
                <a:spcAft>
                  <a:spcPct val="0"/>
                </a:spcAft>
                <a:buClrTx/>
                <a:buSzTx/>
                <a:buFontTx/>
                <a:buNone/>
                <a:tabLst/>
                <a:defRPr/>
              </a:pPr>
              <a:r>
                <a:rPr kumimoji="0" lang="en-US" sz="500" b="1" i="0" u="none" strike="noStrike" kern="1200" cap="none" spc="0" normalizeH="0" baseline="0" noProof="0" dirty="0">
                  <a:ln>
                    <a:noFill/>
                  </a:ln>
                  <a:solidFill>
                    <a:srgbClr val="000000"/>
                  </a:solidFill>
                  <a:effectLst/>
                  <a:uLnTx/>
                  <a:uFillTx/>
                  <a:latin typeface="Arial" charset="0"/>
                  <a:ea typeface="+mn-ea"/>
                  <a:cs typeface="Arial" charset="0"/>
                </a:rPr>
                <a:t>Offered Services</a:t>
              </a:r>
            </a:p>
          </p:txBody>
        </p:sp>
        <p:sp>
          <p:nvSpPr>
            <p:cNvPr id="24" name="Rounded Rectangle 125">
              <a:extLst>
                <a:ext uri="{FF2B5EF4-FFF2-40B4-BE49-F238E27FC236}">
                  <a16:creationId xmlns:a16="http://schemas.microsoft.com/office/drawing/2014/main" id="{3796D1CB-D6BD-435C-926E-E9471D63997D}"/>
                </a:ext>
              </a:extLst>
            </p:cNvPr>
            <p:cNvSpPr/>
            <p:nvPr/>
          </p:nvSpPr>
          <p:spPr>
            <a:xfrm>
              <a:off x="2014563" y="5285720"/>
              <a:ext cx="237877" cy="558897"/>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base" latinLnBrk="0" hangingPunct="1">
                <a:lnSpc>
                  <a:spcPts val="500"/>
                </a:lnSpc>
                <a:spcBef>
                  <a:spcPct val="0"/>
                </a:spcBef>
                <a:spcAft>
                  <a:spcPct val="0"/>
                </a:spcAft>
                <a:buClrTx/>
                <a:buSzTx/>
                <a:buFontTx/>
                <a:buNone/>
                <a:tabLst/>
                <a:defRPr/>
              </a:pPr>
              <a:r>
                <a:rPr kumimoji="0" lang="en-US" sz="500" b="1" i="0" u="none" strike="noStrike" kern="1200" cap="none" spc="0" normalizeH="0" baseline="0" noProof="0" dirty="0">
                  <a:ln>
                    <a:noFill/>
                  </a:ln>
                  <a:solidFill>
                    <a:srgbClr val="000000"/>
                  </a:solidFill>
                  <a:effectLst/>
                  <a:uLnTx/>
                  <a:uFillTx/>
                  <a:latin typeface="Arial" charset="0"/>
                  <a:ea typeface="+mn-ea"/>
                  <a:cs typeface="Arial" charset="0"/>
                </a:rPr>
                <a:t>Consumed Services</a:t>
              </a:r>
            </a:p>
          </p:txBody>
        </p:sp>
      </p:grpSp>
      <p:grpSp>
        <p:nvGrpSpPr>
          <p:cNvPr id="25" name="Group 180">
            <a:extLst>
              <a:ext uri="{FF2B5EF4-FFF2-40B4-BE49-F238E27FC236}">
                <a16:creationId xmlns:a16="http://schemas.microsoft.com/office/drawing/2014/main" id="{0627DDCB-B855-4819-BA87-CDFFCC59E7CD}"/>
              </a:ext>
            </a:extLst>
          </p:cNvPr>
          <p:cNvGrpSpPr/>
          <p:nvPr/>
        </p:nvGrpSpPr>
        <p:grpSpPr>
          <a:xfrm>
            <a:off x="1617355" y="2664919"/>
            <a:ext cx="3364472" cy="1184899"/>
            <a:chOff x="1506584" y="4510771"/>
            <a:chExt cx="4550759" cy="1602685"/>
          </a:xfrm>
        </p:grpSpPr>
        <p:grpSp>
          <p:nvGrpSpPr>
            <p:cNvPr id="26" name="Group 89">
              <a:extLst>
                <a:ext uri="{FF2B5EF4-FFF2-40B4-BE49-F238E27FC236}">
                  <a16:creationId xmlns:a16="http://schemas.microsoft.com/office/drawing/2014/main" id="{793AC25D-002B-497C-B8AC-122F006E5561}"/>
                </a:ext>
              </a:extLst>
            </p:cNvPr>
            <p:cNvGrpSpPr/>
            <p:nvPr/>
          </p:nvGrpSpPr>
          <p:grpSpPr>
            <a:xfrm>
              <a:off x="5466638" y="4850704"/>
              <a:ext cx="505153" cy="166158"/>
              <a:chOff x="1974849" y="3771883"/>
              <a:chExt cx="438228" cy="144000"/>
            </a:xfrm>
            <a:effectLst>
              <a:outerShdw blurRad="50800" dist="38100" dir="2700000">
                <a:srgbClr val="000000">
                  <a:alpha val="75000"/>
                </a:srgbClr>
              </a:outerShdw>
            </a:effectLst>
          </p:grpSpPr>
          <p:sp>
            <p:nvSpPr>
              <p:cNvPr id="45" name="Rectangle 103">
                <a:extLst>
                  <a:ext uri="{FF2B5EF4-FFF2-40B4-BE49-F238E27FC236}">
                    <a16:creationId xmlns:a16="http://schemas.microsoft.com/office/drawing/2014/main" id="{CB84C4FD-02D9-46F2-A21D-4FC844936145}"/>
                  </a:ext>
                </a:extLst>
              </p:cNvPr>
              <p:cNvSpPr/>
              <p:nvPr/>
            </p:nvSpPr>
            <p:spPr>
              <a:xfrm>
                <a:off x="1974849" y="3823862"/>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6" name="Oval 104">
                <a:extLst>
                  <a:ext uri="{FF2B5EF4-FFF2-40B4-BE49-F238E27FC236}">
                    <a16:creationId xmlns:a16="http://schemas.microsoft.com/office/drawing/2014/main" id="{2FF1473A-D7AC-4EA4-A9AB-5C5CAF81E85B}"/>
                  </a:ext>
                </a:extLst>
              </p:cNvPr>
              <p:cNvSpPr/>
              <p:nvPr/>
            </p:nvSpPr>
            <p:spPr bwMode="gray">
              <a:xfrm>
                <a:off x="2269077" y="3771883"/>
                <a:ext cx="144000" cy="144000"/>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7" name="Group 92">
              <a:extLst>
                <a:ext uri="{FF2B5EF4-FFF2-40B4-BE49-F238E27FC236}">
                  <a16:creationId xmlns:a16="http://schemas.microsoft.com/office/drawing/2014/main" id="{E948E837-53E5-4753-89B9-F0A2B140FA10}"/>
                </a:ext>
              </a:extLst>
            </p:cNvPr>
            <p:cNvGrpSpPr/>
            <p:nvPr/>
          </p:nvGrpSpPr>
          <p:grpSpPr>
            <a:xfrm>
              <a:off x="5461519" y="5365509"/>
              <a:ext cx="595824" cy="265535"/>
              <a:chOff x="1970409" y="3513618"/>
              <a:chExt cx="516886" cy="230123"/>
            </a:xfrm>
            <a:effectLst>
              <a:outerShdw blurRad="50800" dist="38100" dir="2700000">
                <a:srgbClr val="000000">
                  <a:alpha val="75000"/>
                </a:srgbClr>
              </a:outerShdw>
            </a:effectLst>
          </p:grpSpPr>
          <p:sp>
            <p:nvSpPr>
              <p:cNvPr id="43" name="Rectangle 101">
                <a:extLst>
                  <a:ext uri="{FF2B5EF4-FFF2-40B4-BE49-F238E27FC236}">
                    <a16:creationId xmlns:a16="http://schemas.microsoft.com/office/drawing/2014/main" id="{76AECA84-5E23-4549-BA02-7FEE48BA4C54}"/>
                  </a:ext>
                </a:extLst>
              </p:cNvPr>
              <p:cNvSpPr/>
              <p:nvPr/>
            </p:nvSpPr>
            <p:spPr>
              <a:xfrm>
                <a:off x="1970409" y="3608658"/>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4" name="Block Arc 102">
                <a:extLst>
                  <a:ext uri="{FF2B5EF4-FFF2-40B4-BE49-F238E27FC236}">
                    <a16:creationId xmlns:a16="http://schemas.microsoft.com/office/drawing/2014/main" id="{3C02AA32-6D65-4E7C-A41A-CF46DA7FF3BB}"/>
                  </a:ext>
                </a:extLst>
              </p:cNvPr>
              <p:cNvSpPr/>
              <p:nvPr/>
            </p:nvSpPr>
            <p:spPr>
              <a:xfrm rot="16200000">
                <a:off x="2260997" y="3517443"/>
                <a:ext cx="230123" cy="222473"/>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8" name="Group 89">
              <a:extLst>
                <a:ext uri="{FF2B5EF4-FFF2-40B4-BE49-F238E27FC236}">
                  <a16:creationId xmlns:a16="http://schemas.microsoft.com/office/drawing/2014/main" id="{FFC9D5C6-9A48-405C-A418-29C8831E769D}"/>
                </a:ext>
              </a:extLst>
            </p:cNvPr>
            <p:cNvGrpSpPr/>
            <p:nvPr/>
          </p:nvGrpSpPr>
          <p:grpSpPr>
            <a:xfrm>
              <a:off x="5466638" y="5090529"/>
              <a:ext cx="505153" cy="166158"/>
              <a:chOff x="1974849" y="3771883"/>
              <a:chExt cx="438228" cy="144000"/>
            </a:xfrm>
            <a:effectLst>
              <a:outerShdw blurRad="50800" dist="38100" dir="2700000">
                <a:srgbClr val="000000">
                  <a:alpha val="75000"/>
                </a:srgbClr>
              </a:outerShdw>
            </a:effectLst>
          </p:grpSpPr>
          <p:sp>
            <p:nvSpPr>
              <p:cNvPr id="41" name="Rectangle 97">
                <a:extLst>
                  <a:ext uri="{FF2B5EF4-FFF2-40B4-BE49-F238E27FC236}">
                    <a16:creationId xmlns:a16="http://schemas.microsoft.com/office/drawing/2014/main" id="{D06036A5-253C-4EB0-B14B-242CAC213115}"/>
                  </a:ext>
                </a:extLst>
              </p:cNvPr>
              <p:cNvSpPr/>
              <p:nvPr/>
            </p:nvSpPr>
            <p:spPr>
              <a:xfrm>
                <a:off x="1974849" y="3823862"/>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2" name="Oval 98">
                <a:extLst>
                  <a:ext uri="{FF2B5EF4-FFF2-40B4-BE49-F238E27FC236}">
                    <a16:creationId xmlns:a16="http://schemas.microsoft.com/office/drawing/2014/main" id="{04826DD6-E423-4DB9-847E-69CE7F506C49}"/>
                  </a:ext>
                </a:extLst>
              </p:cNvPr>
              <p:cNvSpPr/>
              <p:nvPr/>
            </p:nvSpPr>
            <p:spPr bwMode="gray">
              <a:xfrm>
                <a:off x="2269077" y="3771883"/>
                <a:ext cx="144000" cy="144000"/>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9" name="Group 92">
              <a:extLst>
                <a:ext uri="{FF2B5EF4-FFF2-40B4-BE49-F238E27FC236}">
                  <a16:creationId xmlns:a16="http://schemas.microsoft.com/office/drawing/2014/main" id="{5ACA38CB-538B-48CB-8DD8-D8B391C05BE1}"/>
                </a:ext>
              </a:extLst>
            </p:cNvPr>
            <p:cNvGrpSpPr/>
            <p:nvPr/>
          </p:nvGrpSpPr>
          <p:grpSpPr>
            <a:xfrm>
              <a:off x="5461519" y="5618034"/>
              <a:ext cx="595824" cy="265535"/>
              <a:chOff x="1970409" y="3513618"/>
              <a:chExt cx="516886" cy="230123"/>
            </a:xfrm>
            <a:effectLst>
              <a:outerShdw blurRad="50800" dist="38100" dir="2700000">
                <a:srgbClr val="000000">
                  <a:alpha val="75000"/>
                </a:srgbClr>
              </a:outerShdw>
            </a:effectLst>
          </p:grpSpPr>
          <p:sp>
            <p:nvSpPr>
              <p:cNvPr id="39" name="Rectangle 95">
                <a:extLst>
                  <a:ext uri="{FF2B5EF4-FFF2-40B4-BE49-F238E27FC236}">
                    <a16:creationId xmlns:a16="http://schemas.microsoft.com/office/drawing/2014/main" id="{D6E97990-DA7E-446C-BC8C-46025ED6622A}"/>
                  </a:ext>
                </a:extLst>
              </p:cNvPr>
              <p:cNvSpPr/>
              <p:nvPr/>
            </p:nvSpPr>
            <p:spPr>
              <a:xfrm>
                <a:off x="1970409" y="3608658"/>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0" name="Block Arc 96">
                <a:extLst>
                  <a:ext uri="{FF2B5EF4-FFF2-40B4-BE49-F238E27FC236}">
                    <a16:creationId xmlns:a16="http://schemas.microsoft.com/office/drawing/2014/main" id="{88834AB9-71A2-498D-BABD-78BC0CEC56D3}"/>
                  </a:ext>
                </a:extLst>
              </p:cNvPr>
              <p:cNvSpPr/>
              <p:nvPr/>
            </p:nvSpPr>
            <p:spPr>
              <a:xfrm rot="16200000">
                <a:off x="2260997" y="3517443"/>
                <a:ext cx="230123" cy="222473"/>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0" name="Snip Same Side Corner Rectangle 86">
              <a:extLst>
                <a:ext uri="{FF2B5EF4-FFF2-40B4-BE49-F238E27FC236}">
                  <a16:creationId xmlns:a16="http://schemas.microsoft.com/office/drawing/2014/main" id="{D89A54FC-EA1F-4CA1-A1F7-E264E0EEF619}"/>
                </a:ext>
              </a:extLst>
            </p:cNvPr>
            <p:cNvSpPr/>
            <p:nvPr/>
          </p:nvSpPr>
          <p:spPr>
            <a:xfrm>
              <a:off x="3157211" y="4510771"/>
              <a:ext cx="2477081" cy="1602685"/>
            </a:xfrm>
            <a:prstGeom prst="snip2SameRect">
              <a:avLst>
                <a:gd name="adj1" fmla="val 16563"/>
                <a:gd name="adj2" fmla="val 17291"/>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1" name="Snip Same Side Corner Rectangle 87">
              <a:extLst>
                <a:ext uri="{FF2B5EF4-FFF2-40B4-BE49-F238E27FC236}">
                  <a16:creationId xmlns:a16="http://schemas.microsoft.com/office/drawing/2014/main" id="{DE906969-085E-436F-B8F3-68DFAE33F1CC}"/>
                </a:ext>
              </a:extLst>
            </p:cNvPr>
            <p:cNvSpPr>
              <a:spLocks noChangeAspect="1"/>
            </p:cNvSpPr>
            <p:nvPr/>
          </p:nvSpPr>
          <p:spPr>
            <a:xfrm>
              <a:off x="3312205" y="4673025"/>
              <a:ext cx="1394470" cy="1278177"/>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600" b="0" i="0" u="none" strike="noStrike" kern="1200" cap="none" spc="0" normalizeH="0" baseline="0" noProof="0" dirty="0">
                <a:ln>
                  <a:noFill/>
                </a:ln>
                <a:solidFill>
                  <a:srgbClr val="FFFFFF"/>
                </a:solidFill>
                <a:effectLst/>
                <a:uLnTx/>
                <a:uFillTx/>
                <a:latin typeface="Arial"/>
                <a:ea typeface="+mn-ea"/>
                <a:cs typeface="+mn-cs"/>
              </a:endParaRPr>
            </a:p>
          </p:txBody>
        </p:sp>
        <p:sp>
          <p:nvSpPr>
            <p:cNvPr id="32" name="Snip Same Side Corner Rectangle 88">
              <a:extLst>
                <a:ext uri="{FF2B5EF4-FFF2-40B4-BE49-F238E27FC236}">
                  <a16:creationId xmlns:a16="http://schemas.microsoft.com/office/drawing/2014/main" id="{D8B650C0-F329-490B-810C-D3F41F70443A}"/>
                </a:ext>
              </a:extLst>
            </p:cNvPr>
            <p:cNvSpPr>
              <a:spLocks noChangeAspect="1"/>
            </p:cNvSpPr>
            <p:nvPr/>
          </p:nvSpPr>
          <p:spPr>
            <a:xfrm>
              <a:off x="3467147" y="4797547"/>
              <a:ext cx="1084586" cy="1029133"/>
            </a:xfrm>
            <a:prstGeom prst="snip2SameRect">
              <a:avLst>
                <a:gd name="adj1" fmla="val 16563"/>
                <a:gd name="adj2" fmla="val 17291"/>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3" name="Rounded Rectangle 89">
              <a:extLst>
                <a:ext uri="{FF2B5EF4-FFF2-40B4-BE49-F238E27FC236}">
                  <a16:creationId xmlns:a16="http://schemas.microsoft.com/office/drawing/2014/main" id="{23C17D75-3853-4EDD-9A85-4FB6299E65EA}"/>
                </a:ext>
              </a:extLst>
            </p:cNvPr>
            <p:cNvSpPr/>
            <p:nvPr/>
          </p:nvSpPr>
          <p:spPr>
            <a:xfrm>
              <a:off x="3574044" y="4886302"/>
              <a:ext cx="870792" cy="478275"/>
            </a:xfrm>
            <a:prstGeom prst="round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Core Functions</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&amp; Logic</a:t>
              </a:r>
            </a:p>
          </p:txBody>
        </p:sp>
        <p:sp>
          <p:nvSpPr>
            <p:cNvPr id="34" name="Rounded Rectangle 90">
              <a:extLst>
                <a:ext uri="{FF2B5EF4-FFF2-40B4-BE49-F238E27FC236}">
                  <a16:creationId xmlns:a16="http://schemas.microsoft.com/office/drawing/2014/main" id="{C83DAA34-8B43-4F7B-9E7A-FA16AFA16FED}"/>
                </a:ext>
              </a:extLst>
            </p:cNvPr>
            <p:cNvSpPr/>
            <p:nvPr/>
          </p:nvSpPr>
          <p:spPr>
            <a:xfrm>
              <a:off x="4774917" y="4842234"/>
              <a:ext cx="792217" cy="996460"/>
            </a:xfrm>
            <a:prstGeom prst="round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tIns="108050" rIns="0" rtlCol="0" anchor="t" anchorCtr="0"/>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Service</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Orchestration</a:t>
              </a:r>
            </a:p>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a:ea typeface="+mn-ea"/>
                <a:cs typeface="Arial"/>
              </a:endParaRPr>
            </a:p>
          </p:txBody>
        </p:sp>
        <p:sp>
          <p:nvSpPr>
            <p:cNvPr id="35" name="Can 91">
              <a:extLst>
                <a:ext uri="{FF2B5EF4-FFF2-40B4-BE49-F238E27FC236}">
                  <a16:creationId xmlns:a16="http://schemas.microsoft.com/office/drawing/2014/main" id="{F52C856D-0AA5-4605-99E9-ED35ACCE35BD}"/>
                </a:ext>
              </a:extLst>
            </p:cNvPr>
            <p:cNvSpPr/>
            <p:nvPr/>
          </p:nvSpPr>
          <p:spPr>
            <a:xfrm>
              <a:off x="3620326" y="5425371"/>
              <a:ext cx="778226" cy="347234"/>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Core Data</a:t>
              </a:r>
            </a:p>
          </p:txBody>
        </p:sp>
        <p:sp>
          <p:nvSpPr>
            <p:cNvPr id="36" name="Can 92">
              <a:extLst>
                <a:ext uri="{FF2B5EF4-FFF2-40B4-BE49-F238E27FC236}">
                  <a16:creationId xmlns:a16="http://schemas.microsoft.com/office/drawing/2014/main" id="{9DE12870-F985-4EB9-9028-2E4E2B00147B}"/>
                </a:ext>
              </a:extLst>
            </p:cNvPr>
            <p:cNvSpPr/>
            <p:nvPr/>
          </p:nvSpPr>
          <p:spPr>
            <a:xfrm>
              <a:off x="4816562" y="5303434"/>
              <a:ext cx="694126" cy="457298"/>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Focus Object</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State</a:t>
              </a:r>
            </a:p>
          </p:txBody>
        </p:sp>
        <p:sp>
          <p:nvSpPr>
            <p:cNvPr id="37" name="Circular Arrow 83">
              <a:extLst>
                <a:ext uri="{FF2B5EF4-FFF2-40B4-BE49-F238E27FC236}">
                  <a16:creationId xmlns:a16="http://schemas.microsoft.com/office/drawing/2014/main" id="{A28B8FB6-C80B-45B2-930F-58BB142BDFFA}"/>
                </a:ext>
              </a:extLst>
            </p:cNvPr>
            <p:cNvSpPr>
              <a:spLocks noChangeAspect="1"/>
            </p:cNvSpPr>
            <p:nvPr/>
          </p:nvSpPr>
          <p:spPr>
            <a:xfrm rot="5400000">
              <a:off x="4930299" y="4564224"/>
              <a:ext cx="467372" cy="463793"/>
            </a:xfrm>
            <a:prstGeom prst="circularArrow">
              <a:avLst>
                <a:gd name="adj1" fmla="val 16147"/>
                <a:gd name="adj2" fmla="val 1545501"/>
                <a:gd name="adj3" fmla="val 9634565"/>
                <a:gd name="adj4" fmla="val 11424973"/>
                <a:gd name="adj5" fmla="val 16706"/>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8" name="TextBox 126">
              <a:extLst>
                <a:ext uri="{FF2B5EF4-FFF2-40B4-BE49-F238E27FC236}">
                  <a16:creationId xmlns:a16="http://schemas.microsoft.com/office/drawing/2014/main" id="{45D0B7FC-69E0-4979-A147-45A12BCF5CD9}"/>
                </a:ext>
              </a:extLst>
            </p:cNvPr>
            <p:cNvSpPr txBox="1"/>
            <p:nvPr/>
          </p:nvSpPr>
          <p:spPr>
            <a:xfrm>
              <a:off x="1506584" y="4732295"/>
              <a:ext cx="1576875" cy="1332496"/>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Expose two discrete elements: </a:t>
              </a:r>
            </a:p>
            <a:p>
              <a:pPr marL="90533" marR="0" lvl="0" indent="-90533" algn="ctr" defTabSz="677268" rtl="0" eaLnBrk="1" fontAlgn="base" latinLnBrk="0" hangingPunct="1">
                <a:lnSpc>
                  <a:spcPct val="90000"/>
                </a:lnSpc>
                <a:spcBef>
                  <a:spcPct val="0"/>
                </a:spcBef>
                <a:spcAft>
                  <a:spcPts val="0"/>
                </a:spcAft>
                <a:buClrTx/>
                <a:buSzPct val="80000"/>
                <a:buFont typeface="Wingdings" charset="2"/>
                <a:buChar char="u"/>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internal processing</a:t>
              </a:r>
            </a:p>
            <a:p>
              <a:pPr marL="90533" marR="0" lvl="0" indent="-90533" algn="ctr" defTabSz="677268" rtl="0" eaLnBrk="1" fontAlgn="base" latinLnBrk="0" hangingPunct="1">
                <a:lnSpc>
                  <a:spcPct val="90000"/>
                </a:lnSpc>
                <a:spcBef>
                  <a:spcPct val="0"/>
                </a:spcBef>
                <a:spcAft>
                  <a:spcPts val="0"/>
                </a:spcAft>
                <a:buClrTx/>
                <a:buSzPct val="80000"/>
                <a:buFont typeface="Wingdings" charset="2"/>
                <a:buChar char="u"/>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external service orchestration</a:t>
              </a:r>
            </a:p>
          </p:txBody>
        </p:sp>
      </p:grpSp>
      <p:sp>
        <p:nvSpPr>
          <p:cNvPr id="47" name="Circular Arrow 75">
            <a:extLst>
              <a:ext uri="{FF2B5EF4-FFF2-40B4-BE49-F238E27FC236}">
                <a16:creationId xmlns:a16="http://schemas.microsoft.com/office/drawing/2014/main" id="{02E206B4-C10F-476E-BA39-33945A853CE8}"/>
              </a:ext>
            </a:extLst>
          </p:cNvPr>
          <p:cNvSpPr>
            <a:spLocks noChangeAspect="1"/>
          </p:cNvSpPr>
          <p:nvPr/>
        </p:nvSpPr>
        <p:spPr>
          <a:xfrm rot="16200000" flipH="1">
            <a:off x="2148529" y="1719266"/>
            <a:ext cx="1220894" cy="1224461"/>
          </a:xfrm>
          <a:prstGeom prst="circularArrow">
            <a:avLst>
              <a:gd name="adj1" fmla="val 17602"/>
              <a:gd name="adj2" fmla="val 1142319"/>
              <a:gd name="adj3" fmla="val 20457682"/>
              <a:gd name="adj4" fmla="val 17862082"/>
              <a:gd name="adj5" fmla="val 17212"/>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48" name="Group 78">
            <a:extLst>
              <a:ext uri="{FF2B5EF4-FFF2-40B4-BE49-F238E27FC236}">
                <a16:creationId xmlns:a16="http://schemas.microsoft.com/office/drawing/2014/main" id="{FECAAD74-E20A-40E7-A47E-ABE5C7093CC7}"/>
              </a:ext>
            </a:extLst>
          </p:cNvPr>
          <p:cNvGrpSpPr>
            <a:grpSpLocks noChangeAspect="1"/>
          </p:cNvGrpSpPr>
          <p:nvPr/>
        </p:nvGrpSpPr>
        <p:grpSpPr>
          <a:xfrm>
            <a:off x="4655945" y="918015"/>
            <a:ext cx="2728316" cy="1839335"/>
            <a:chOff x="-166156" y="2031350"/>
            <a:chExt cx="4171451" cy="2812247"/>
          </a:xfrm>
        </p:grpSpPr>
        <p:sp>
          <p:nvSpPr>
            <p:cNvPr id="49" name="Freeform 79">
              <a:extLst>
                <a:ext uri="{FF2B5EF4-FFF2-40B4-BE49-F238E27FC236}">
                  <a16:creationId xmlns:a16="http://schemas.microsoft.com/office/drawing/2014/main" id="{8052AD63-17AA-4C21-8D3E-B1F5E96CCAE8}"/>
                </a:ext>
              </a:extLst>
            </p:cNvPr>
            <p:cNvSpPr/>
            <p:nvPr/>
          </p:nvSpPr>
          <p:spPr>
            <a:xfrm>
              <a:off x="1533851" y="3443364"/>
              <a:ext cx="2291292" cy="501650"/>
            </a:xfrm>
            <a:custGeom>
              <a:avLst/>
              <a:gdLst>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1292" h="501650">
                  <a:moveTo>
                    <a:pt x="43392" y="0"/>
                  </a:moveTo>
                  <a:lnTo>
                    <a:pt x="2291292" y="0"/>
                  </a:lnTo>
                  <a:cubicBezTo>
                    <a:pt x="2290234" y="278342"/>
                    <a:pt x="2105025" y="207433"/>
                    <a:pt x="2173817" y="501650"/>
                  </a:cubicBezTo>
                  <a:lnTo>
                    <a:pt x="208492" y="501650"/>
                  </a:lnTo>
                  <a:cubicBezTo>
                    <a:pt x="191559" y="242358"/>
                    <a:pt x="0" y="240242"/>
                    <a:pt x="43392" y="0"/>
                  </a:cubicBezTo>
                  <a:close/>
                </a:path>
              </a:pathLst>
            </a:cu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0" name="Rectangle 80">
              <a:extLst>
                <a:ext uri="{FF2B5EF4-FFF2-40B4-BE49-F238E27FC236}">
                  <a16:creationId xmlns:a16="http://schemas.microsoft.com/office/drawing/2014/main" id="{4DA42F6B-5045-46E0-857A-57DC946F1142}"/>
                </a:ext>
              </a:extLst>
            </p:cNvPr>
            <p:cNvSpPr/>
            <p:nvPr/>
          </p:nvSpPr>
          <p:spPr>
            <a:xfrm>
              <a:off x="1831612" y="2481842"/>
              <a:ext cx="641459" cy="346347"/>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1" name="Rectangle 81">
              <a:extLst>
                <a:ext uri="{FF2B5EF4-FFF2-40B4-BE49-F238E27FC236}">
                  <a16:creationId xmlns:a16="http://schemas.microsoft.com/office/drawing/2014/main" id="{F6A4B411-63B2-4B14-98B4-00E782218279}"/>
                </a:ext>
              </a:extLst>
            </p:cNvPr>
            <p:cNvSpPr/>
            <p:nvPr/>
          </p:nvSpPr>
          <p:spPr>
            <a:xfrm>
              <a:off x="1831612" y="2826657"/>
              <a:ext cx="641459" cy="617261"/>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Rectangle 82">
              <a:extLst>
                <a:ext uri="{FF2B5EF4-FFF2-40B4-BE49-F238E27FC236}">
                  <a16:creationId xmlns:a16="http://schemas.microsoft.com/office/drawing/2014/main" id="{4BBADDCD-916C-413C-8A1F-8E621C2D568F}"/>
                </a:ext>
              </a:extLst>
            </p:cNvPr>
            <p:cNvSpPr/>
            <p:nvPr/>
          </p:nvSpPr>
          <p:spPr>
            <a:xfrm>
              <a:off x="2952551" y="2481842"/>
              <a:ext cx="641459" cy="346347"/>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3" name="Rectangle 84">
              <a:extLst>
                <a:ext uri="{FF2B5EF4-FFF2-40B4-BE49-F238E27FC236}">
                  <a16:creationId xmlns:a16="http://schemas.microsoft.com/office/drawing/2014/main" id="{16E60A62-54A6-428A-93AB-E8EB575DBFF8}"/>
                </a:ext>
              </a:extLst>
            </p:cNvPr>
            <p:cNvSpPr/>
            <p:nvPr/>
          </p:nvSpPr>
          <p:spPr>
            <a:xfrm>
              <a:off x="2952551" y="2826657"/>
              <a:ext cx="641459" cy="617261"/>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4" name="Rectangle 85">
              <a:extLst>
                <a:ext uri="{FF2B5EF4-FFF2-40B4-BE49-F238E27FC236}">
                  <a16:creationId xmlns:a16="http://schemas.microsoft.com/office/drawing/2014/main" id="{1212C9D6-4C9A-45F1-B564-684D7663DD5E}"/>
                </a:ext>
              </a:extLst>
            </p:cNvPr>
            <p:cNvSpPr/>
            <p:nvPr/>
          </p:nvSpPr>
          <p:spPr>
            <a:xfrm>
              <a:off x="2253534" y="3444029"/>
              <a:ext cx="918555" cy="15699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5" name="Freeform 93">
              <a:extLst>
                <a:ext uri="{FF2B5EF4-FFF2-40B4-BE49-F238E27FC236}">
                  <a16:creationId xmlns:a16="http://schemas.microsoft.com/office/drawing/2014/main" id="{53BA9D40-EDED-41D0-AF5A-154EBA9FF7C5}"/>
                </a:ext>
              </a:extLst>
            </p:cNvPr>
            <p:cNvSpPr/>
            <p:nvPr/>
          </p:nvSpPr>
          <p:spPr>
            <a:xfrm>
              <a:off x="1559251" y="3443364"/>
              <a:ext cx="468842" cy="158750"/>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842" h="158750">
                  <a:moveTo>
                    <a:pt x="468842" y="0"/>
                  </a:moveTo>
                  <a:lnTo>
                    <a:pt x="468842" y="158750"/>
                  </a:lnTo>
                  <a:lnTo>
                    <a:pt x="27517" y="158750"/>
                  </a:lnTo>
                  <a:cubicBezTo>
                    <a:pt x="10584" y="102658"/>
                    <a:pt x="0" y="62442"/>
                    <a:pt x="14817" y="0"/>
                  </a:cubicBezTo>
                  <a:lnTo>
                    <a:pt x="468842" y="0"/>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6" name="Freeform 94">
              <a:extLst>
                <a:ext uri="{FF2B5EF4-FFF2-40B4-BE49-F238E27FC236}">
                  <a16:creationId xmlns:a16="http://schemas.microsoft.com/office/drawing/2014/main" id="{8E643D02-6C48-4353-BFAF-CA8C83E26151}"/>
                </a:ext>
              </a:extLst>
            </p:cNvPr>
            <p:cNvSpPr/>
            <p:nvPr/>
          </p:nvSpPr>
          <p:spPr>
            <a:xfrm flipH="1">
              <a:off x="3394400" y="3443364"/>
              <a:ext cx="433917" cy="158750"/>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58258 w 458258"/>
                <a:gd name="connsiteY0" fmla="*/ 0 h 158750"/>
                <a:gd name="connsiteX1" fmla="*/ 458258 w 458258"/>
                <a:gd name="connsiteY1" fmla="*/ 158750 h 158750"/>
                <a:gd name="connsiteX2" fmla="*/ 16933 w 458258"/>
                <a:gd name="connsiteY2" fmla="*/ 158750 h 158750"/>
                <a:gd name="connsiteX3" fmla="*/ 74083 w 458258"/>
                <a:gd name="connsiteY3" fmla="*/ 0 h 158750"/>
                <a:gd name="connsiteX4" fmla="*/ 458258 w 458258"/>
                <a:gd name="connsiteY4" fmla="*/ 0 h 158750"/>
                <a:gd name="connsiteX0" fmla="*/ 420158 w 420158"/>
                <a:gd name="connsiteY0" fmla="*/ 0 h 158750"/>
                <a:gd name="connsiteX1" fmla="*/ 420158 w 420158"/>
                <a:gd name="connsiteY1" fmla="*/ 158750 h 158750"/>
                <a:gd name="connsiteX2" fmla="*/ 16933 w 420158"/>
                <a:gd name="connsiteY2" fmla="*/ 158750 h 158750"/>
                <a:gd name="connsiteX3" fmla="*/ 35983 w 420158"/>
                <a:gd name="connsiteY3" fmla="*/ 0 h 158750"/>
                <a:gd name="connsiteX4" fmla="*/ 420158 w 420158"/>
                <a:gd name="connsiteY4" fmla="*/ 0 h 158750"/>
                <a:gd name="connsiteX0" fmla="*/ 443442 w 443442"/>
                <a:gd name="connsiteY0" fmla="*/ 0 h 158750"/>
                <a:gd name="connsiteX1" fmla="*/ 443442 w 443442"/>
                <a:gd name="connsiteY1" fmla="*/ 158750 h 158750"/>
                <a:gd name="connsiteX2" fmla="*/ 40217 w 443442"/>
                <a:gd name="connsiteY2" fmla="*/ 158750 h 158750"/>
                <a:gd name="connsiteX3" fmla="*/ 14817 w 443442"/>
                <a:gd name="connsiteY3" fmla="*/ 0 h 158750"/>
                <a:gd name="connsiteX4" fmla="*/ 443442 w 443442"/>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17" h="158750">
                  <a:moveTo>
                    <a:pt x="433917" y="0"/>
                  </a:moveTo>
                  <a:lnTo>
                    <a:pt x="433917" y="158750"/>
                  </a:lnTo>
                  <a:lnTo>
                    <a:pt x="30692" y="158750"/>
                  </a:lnTo>
                  <a:cubicBezTo>
                    <a:pt x="4234" y="102658"/>
                    <a:pt x="0" y="65617"/>
                    <a:pt x="5292" y="0"/>
                  </a:cubicBezTo>
                  <a:lnTo>
                    <a:pt x="433917" y="0"/>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57" name="Rectangle 99">
              <a:extLst>
                <a:ext uri="{FF2B5EF4-FFF2-40B4-BE49-F238E27FC236}">
                  <a16:creationId xmlns:a16="http://schemas.microsoft.com/office/drawing/2014/main" id="{A88EDDB0-3D21-43FC-A466-0A38DEBBF5D0}"/>
                </a:ext>
              </a:extLst>
            </p:cNvPr>
            <p:cNvSpPr/>
            <p:nvPr/>
          </p:nvSpPr>
          <p:spPr>
            <a:xfrm>
              <a:off x="210982" y="2461408"/>
              <a:ext cx="846085" cy="373379"/>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Business</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sp>
          <p:nvSpPr>
            <p:cNvPr id="58" name="Rectangle 100">
              <a:extLst>
                <a:ext uri="{FF2B5EF4-FFF2-40B4-BE49-F238E27FC236}">
                  <a16:creationId xmlns:a16="http://schemas.microsoft.com/office/drawing/2014/main" id="{912FEAE8-DFCB-455E-8FC8-A47FC5EC8090}"/>
                </a:ext>
              </a:extLst>
            </p:cNvPr>
            <p:cNvSpPr/>
            <p:nvPr/>
          </p:nvSpPr>
          <p:spPr>
            <a:xfrm>
              <a:off x="101434" y="2947071"/>
              <a:ext cx="1027632" cy="373379"/>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Application</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sp>
          <p:nvSpPr>
            <p:cNvPr id="59" name="Rectangle 117">
              <a:extLst>
                <a:ext uri="{FF2B5EF4-FFF2-40B4-BE49-F238E27FC236}">
                  <a16:creationId xmlns:a16="http://schemas.microsoft.com/office/drawing/2014/main" id="{57BC3933-E893-4759-A3C8-A90FB7F5C264}"/>
                </a:ext>
              </a:extLst>
            </p:cNvPr>
            <p:cNvSpPr/>
            <p:nvPr/>
          </p:nvSpPr>
          <p:spPr>
            <a:xfrm>
              <a:off x="-166156" y="3381044"/>
              <a:ext cx="1471094" cy="273822"/>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Communications</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60" name="Straight Arrow Connector 127">
              <a:extLst>
                <a:ext uri="{FF2B5EF4-FFF2-40B4-BE49-F238E27FC236}">
                  <a16:creationId xmlns:a16="http://schemas.microsoft.com/office/drawing/2014/main" id="{265D6F6B-F1A8-4A0A-8EBB-0E89C1CFC13A}"/>
                </a:ext>
              </a:extLst>
            </p:cNvPr>
            <p:cNvCxnSpPr>
              <a:cxnSpLocks/>
              <a:stCxn id="57" idx="3"/>
              <a:endCxn id="50" idx="1"/>
            </p:cNvCxnSpPr>
            <p:nvPr/>
          </p:nvCxnSpPr>
          <p:spPr>
            <a:xfrm>
              <a:off x="1057066" y="2648097"/>
              <a:ext cx="774545" cy="6918"/>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61" name="Straight Arrow Connector 128">
              <a:extLst>
                <a:ext uri="{FF2B5EF4-FFF2-40B4-BE49-F238E27FC236}">
                  <a16:creationId xmlns:a16="http://schemas.microsoft.com/office/drawing/2014/main" id="{AB811654-3F10-4AA9-A970-A0F7C3636D57}"/>
                </a:ext>
              </a:extLst>
            </p:cNvPr>
            <p:cNvCxnSpPr>
              <a:cxnSpLocks/>
              <a:stCxn id="58" idx="3"/>
              <a:endCxn id="51" idx="1"/>
            </p:cNvCxnSpPr>
            <p:nvPr/>
          </p:nvCxnSpPr>
          <p:spPr>
            <a:xfrm>
              <a:off x="1129066" y="3133761"/>
              <a:ext cx="702546" cy="1527"/>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62" name="Straight Arrow Connector 129">
              <a:extLst>
                <a:ext uri="{FF2B5EF4-FFF2-40B4-BE49-F238E27FC236}">
                  <a16:creationId xmlns:a16="http://schemas.microsoft.com/office/drawing/2014/main" id="{CC5FCEE7-8F28-42E6-A67B-367CB7FFC40C}"/>
                </a:ext>
              </a:extLst>
            </p:cNvPr>
            <p:cNvCxnSpPr>
              <a:cxnSpLocks/>
              <a:stCxn id="59" idx="3"/>
            </p:cNvCxnSpPr>
            <p:nvPr/>
          </p:nvCxnSpPr>
          <p:spPr>
            <a:xfrm>
              <a:off x="1304938" y="3517956"/>
              <a:ext cx="246905" cy="1608"/>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63" name="Rectangle 130">
              <a:extLst>
                <a:ext uri="{FF2B5EF4-FFF2-40B4-BE49-F238E27FC236}">
                  <a16:creationId xmlns:a16="http://schemas.microsoft.com/office/drawing/2014/main" id="{BB50EF5E-7DB8-439C-A536-63915A4D1B00}"/>
                </a:ext>
              </a:extLst>
            </p:cNvPr>
            <p:cNvSpPr/>
            <p:nvPr/>
          </p:nvSpPr>
          <p:spPr>
            <a:xfrm>
              <a:off x="-1833" y="3615118"/>
              <a:ext cx="1198770" cy="390802"/>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Platform/</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Infrastructure</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64" name="Straight Arrow Connector 131">
              <a:extLst>
                <a:ext uri="{FF2B5EF4-FFF2-40B4-BE49-F238E27FC236}">
                  <a16:creationId xmlns:a16="http://schemas.microsoft.com/office/drawing/2014/main" id="{D27D423E-43E3-41C7-A5A2-BC987CC109D9}"/>
                </a:ext>
              </a:extLst>
            </p:cNvPr>
            <p:cNvCxnSpPr>
              <a:cxnSpLocks/>
              <a:stCxn id="63" idx="3"/>
            </p:cNvCxnSpPr>
            <p:nvPr/>
          </p:nvCxnSpPr>
          <p:spPr>
            <a:xfrm flipV="1">
              <a:off x="1196937" y="3808720"/>
              <a:ext cx="495975" cy="1799"/>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65" name="Can 132">
              <a:extLst>
                <a:ext uri="{FF2B5EF4-FFF2-40B4-BE49-F238E27FC236}">
                  <a16:creationId xmlns:a16="http://schemas.microsoft.com/office/drawing/2014/main" id="{282FF29A-6C51-4A1F-8A71-DB71B440EDDB}"/>
                </a:ext>
              </a:extLst>
            </p:cNvPr>
            <p:cNvSpPr/>
            <p:nvPr/>
          </p:nvSpPr>
          <p:spPr>
            <a:xfrm>
              <a:off x="2303798" y="3655887"/>
              <a:ext cx="808239" cy="256553"/>
            </a:xfrm>
            <a:prstGeom prst="can">
              <a:avLst/>
            </a:prstGeom>
            <a:noFill/>
            <a:ln w="19050" cap="flat" cmpd="sng" algn="ctr">
              <a:solidFill>
                <a:srgbClr val="410000"/>
              </a:solidFill>
              <a:prstDash val="solid"/>
              <a:round/>
              <a:headEnd type="none" w="med" len="med"/>
              <a:tailEnd type="none" w="med" len="med"/>
            </a:ln>
            <a:effectLst>
              <a:outerShdw blurRad="25400" dist="127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66" name="Freeform 133">
              <a:extLst>
                <a:ext uri="{FF2B5EF4-FFF2-40B4-BE49-F238E27FC236}">
                  <a16:creationId xmlns:a16="http://schemas.microsoft.com/office/drawing/2014/main" id="{6461B004-D17E-4DEB-98FD-B8B785BF69B8}"/>
                </a:ext>
              </a:extLst>
            </p:cNvPr>
            <p:cNvSpPr/>
            <p:nvPr/>
          </p:nvSpPr>
          <p:spPr>
            <a:xfrm>
              <a:off x="2130670" y="2644242"/>
              <a:ext cx="1141797" cy="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Lst>
              <a:ahLst/>
              <a:cxnLst>
                <a:cxn ang="0">
                  <a:pos x="connsiteX0" y="connsiteY0"/>
                </a:cxn>
                <a:cxn ang="0">
                  <a:pos x="connsiteX1" y="connsiteY1"/>
                </a:cxn>
                <a:cxn ang="0">
                  <a:pos x="connsiteX2" y="connsiteY2"/>
                </a:cxn>
              </a:cxnLst>
              <a:rect l="l" t="t" r="r" b="b"/>
              <a:pathLst>
                <a:path w="1141798" h="12827">
                  <a:moveTo>
                    <a:pt x="0" y="12827"/>
                  </a:moveTo>
                  <a:lnTo>
                    <a:pt x="1141798" y="0"/>
                  </a:lnTo>
                  <a:lnTo>
                    <a:pt x="1141798" y="0"/>
                  </a:lnTo>
                </a:path>
              </a:pathLst>
            </a:custGeom>
            <a:ln w="57150" cap="flat" cmpd="sng" algn="ctr">
              <a:solidFill>
                <a:srgbClr val="005D00">
                  <a:alpha val="32000"/>
                </a:srgbClr>
              </a:solidFill>
              <a:prstDash val="sysDash"/>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Box 134">
              <a:extLst>
                <a:ext uri="{FF2B5EF4-FFF2-40B4-BE49-F238E27FC236}">
                  <a16:creationId xmlns:a16="http://schemas.microsoft.com/office/drawing/2014/main" id="{33C1A0B8-157C-4F21-A158-AD487F6E0709}"/>
                </a:ext>
              </a:extLst>
            </p:cNvPr>
            <p:cNvSpPr txBox="1"/>
            <p:nvPr/>
          </p:nvSpPr>
          <p:spPr>
            <a:xfrm>
              <a:off x="1208071" y="4022611"/>
              <a:ext cx="2797224" cy="820986"/>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In conventional technology the semantic interactions are translated ‘down the stack’ for A2A exchanges</a:t>
              </a:r>
            </a:p>
          </p:txBody>
        </p:sp>
        <p:sp>
          <p:nvSpPr>
            <p:cNvPr id="68" name="TextBox 135">
              <a:extLst>
                <a:ext uri="{FF2B5EF4-FFF2-40B4-BE49-F238E27FC236}">
                  <a16:creationId xmlns:a16="http://schemas.microsoft.com/office/drawing/2014/main" id="{CF20DD0F-303F-401D-9E0C-600999DFC69F}"/>
                </a:ext>
              </a:extLst>
            </p:cNvPr>
            <p:cNvSpPr txBox="1"/>
            <p:nvPr/>
          </p:nvSpPr>
          <p:spPr>
            <a:xfrm>
              <a:off x="1805383" y="2031350"/>
              <a:ext cx="684504" cy="362273"/>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900" b="1" i="1" u="none" strike="noStrike" kern="1200" cap="none" spc="0" normalizeH="0" baseline="0" noProof="0" dirty="0">
                  <a:ln>
                    <a:noFill/>
                  </a:ln>
                  <a:solidFill>
                    <a:srgbClr val="000000"/>
                  </a:solidFill>
                  <a:effectLst/>
                  <a:uLnTx/>
                  <a:uFillTx/>
                  <a:latin typeface="Helvetica"/>
                  <a:ea typeface="+mn-ea"/>
                  <a:cs typeface="Helvetica"/>
                </a:rPr>
                <a:t>Service</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900" b="1" i="1" u="none" strike="noStrike" kern="1200" cap="none" spc="0" normalizeH="0" baseline="0" noProof="0" dirty="0">
                  <a:ln>
                    <a:noFill/>
                  </a:ln>
                  <a:solidFill>
                    <a:srgbClr val="000000"/>
                  </a:solidFill>
                  <a:effectLst/>
                  <a:uLnTx/>
                  <a:uFillTx/>
                  <a:latin typeface="Helvetica"/>
                  <a:ea typeface="+mn-ea"/>
                  <a:cs typeface="Helvetica"/>
                </a:rPr>
                <a:t>Domain</a:t>
              </a:r>
            </a:p>
          </p:txBody>
        </p:sp>
        <p:sp>
          <p:nvSpPr>
            <p:cNvPr id="69" name="TextBox 136">
              <a:extLst>
                <a:ext uri="{FF2B5EF4-FFF2-40B4-BE49-F238E27FC236}">
                  <a16:creationId xmlns:a16="http://schemas.microsoft.com/office/drawing/2014/main" id="{0E7C9B3D-9960-4865-9585-63AEFBE1941B}"/>
                </a:ext>
              </a:extLst>
            </p:cNvPr>
            <p:cNvSpPr txBox="1"/>
            <p:nvPr/>
          </p:nvSpPr>
          <p:spPr>
            <a:xfrm>
              <a:off x="2932801" y="2031350"/>
              <a:ext cx="684504" cy="362273"/>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900" b="1" i="1" u="none" strike="noStrike" kern="1200" cap="none" spc="0" normalizeH="0" baseline="0" noProof="0" dirty="0">
                  <a:ln>
                    <a:noFill/>
                  </a:ln>
                  <a:solidFill>
                    <a:srgbClr val="000000"/>
                  </a:solidFill>
                  <a:effectLst/>
                  <a:uLnTx/>
                  <a:uFillTx/>
                  <a:latin typeface="Helvetica"/>
                  <a:ea typeface="+mn-ea"/>
                  <a:cs typeface="Helvetica"/>
                </a:rPr>
                <a:t>Service</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900" b="1" i="1" u="none" strike="noStrike" kern="1200" cap="none" spc="0" normalizeH="0" baseline="0" noProof="0" dirty="0">
                  <a:ln>
                    <a:noFill/>
                  </a:ln>
                  <a:solidFill>
                    <a:srgbClr val="000000"/>
                  </a:solidFill>
                  <a:effectLst/>
                  <a:uLnTx/>
                  <a:uFillTx/>
                  <a:latin typeface="Helvetica"/>
                  <a:ea typeface="+mn-ea"/>
                  <a:cs typeface="Helvetica"/>
                </a:rPr>
                <a:t>Domain</a:t>
              </a:r>
            </a:p>
          </p:txBody>
        </p:sp>
        <p:sp>
          <p:nvSpPr>
            <p:cNvPr id="70" name="Freeform 137">
              <a:extLst>
                <a:ext uri="{FF2B5EF4-FFF2-40B4-BE49-F238E27FC236}">
                  <a16:creationId xmlns:a16="http://schemas.microsoft.com/office/drawing/2014/main" id="{C736092E-F8FE-429B-BBB8-32CD5A12ED2B}"/>
                </a:ext>
              </a:extLst>
            </p:cNvPr>
            <p:cNvSpPr/>
            <p:nvPr/>
          </p:nvSpPr>
          <p:spPr>
            <a:xfrm>
              <a:off x="2130670" y="2629671"/>
              <a:ext cx="1144585" cy="1175745"/>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585" h="1116008">
                  <a:moveTo>
                    <a:pt x="0" y="12827"/>
                  </a:moveTo>
                  <a:lnTo>
                    <a:pt x="0" y="1013386"/>
                  </a:lnTo>
                  <a:cubicBezTo>
                    <a:pt x="1360" y="1066643"/>
                    <a:pt x="40820" y="1113551"/>
                    <a:pt x="89805" y="1116008"/>
                  </a:cubicBezTo>
                  <a:lnTo>
                    <a:pt x="1026335" y="1116008"/>
                  </a:lnTo>
                  <a:cubicBezTo>
                    <a:pt x="1077523" y="1114524"/>
                    <a:pt x="1144585" y="1043190"/>
                    <a:pt x="1141798" y="987731"/>
                  </a:cubicBezTo>
                  <a:lnTo>
                    <a:pt x="1141798" y="0"/>
                  </a:lnTo>
                  <a:lnTo>
                    <a:pt x="1141798" y="0"/>
                  </a:lnTo>
                </a:path>
              </a:pathLst>
            </a:custGeom>
            <a:ln w="38100" cap="flat" cmpd="sng" algn="ctr">
              <a:solidFill>
                <a:srgbClr val="005D00"/>
              </a:solidFill>
              <a:prstDash val="solid"/>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000000"/>
                </a:solidFill>
                <a:effectLst/>
                <a:uLnTx/>
                <a:uFillTx/>
                <a:latin typeface="Arial"/>
                <a:ea typeface="+mn-ea"/>
                <a:cs typeface="+mn-cs"/>
              </a:endParaRPr>
            </a:p>
          </p:txBody>
        </p:sp>
        <p:pic>
          <p:nvPicPr>
            <p:cNvPr id="71" name="Picture 138">
              <a:extLst>
                <a:ext uri="{FF2B5EF4-FFF2-40B4-BE49-F238E27FC236}">
                  <a16:creationId xmlns:a16="http://schemas.microsoft.com/office/drawing/2014/main" id="{CDDCBBBD-BDB3-4382-828D-ED3DB65AB5C8}"/>
                </a:ext>
              </a:extLst>
            </p:cNvPr>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291550" y="4063405"/>
              <a:ext cx="684716" cy="723369"/>
            </a:xfrm>
            <a:prstGeom prst="rect">
              <a:avLst/>
            </a:prstGeom>
          </p:spPr>
        </p:pic>
      </p:grpSp>
      <p:grpSp>
        <p:nvGrpSpPr>
          <p:cNvPr id="72" name="Group 104">
            <a:extLst>
              <a:ext uri="{FF2B5EF4-FFF2-40B4-BE49-F238E27FC236}">
                <a16:creationId xmlns:a16="http://schemas.microsoft.com/office/drawing/2014/main" id="{B712EA8B-8D84-4883-96CD-EF4538C86672}"/>
              </a:ext>
            </a:extLst>
          </p:cNvPr>
          <p:cNvGrpSpPr/>
          <p:nvPr/>
        </p:nvGrpSpPr>
        <p:grpSpPr>
          <a:xfrm>
            <a:off x="8559858" y="2608667"/>
            <a:ext cx="1899624" cy="722485"/>
            <a:chOff x="5933206" y="2987556"/>
            <a:chExt cx="2264678" cy="817397"/>
          </a:xfrm>
        </p:grpSpPr>
        <p:sp>
          <p:nvSpPr>
            <p:cNvPr id="73" name="Cloud 184">
              <a:extLst>
                <a:ext uri="{FF2B5EF4-FFF2-40B4-BE49-F238E27FC236}">
                  <a16:creationId xmlns:a16="http://schemas.microsoft.com/office/drawing/2014/main" id="{FD1CDA39-CFDE-4A9C-AE2B-63ACE25D44D8}"/>
                </a:ext>
              </a:extLst>
            </p:cNvPr>
            <p:cNvSpPr/>
            <p:nvPr/>
          </p:nvSpPr>
          <p:spPr>
            <a:xfrm>
              <a:off x="5933206" y="2987556"/>
              <a:ext cx="2264678" cy="817397"/>
            </a:xfrm>
            <a:prstGeom prst="cloud">
              <a:avLst/>
            </a:prstGeom>
            <a:effectLst>
              <a:outerShdw blurRad="76200" dist="50800" dir="4380000" rotWithShape="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74" name="Group 58">
              <a:extLst>
                <a:ext uri="{FF2B5EF4-FFF2-40B4-BE49-F238E27FC236}">
                  <a16:creationId xmlns:a16="http://schemas.microsoft.com/office/drawing/2014/main" id="{58E5D3BF-D912-4A4F-8B81-8920752996A4}"/>
                </a:ext>
              </a:extLst>
            </p:cNvPr>
            <p:cNvGrpSpPr/>
            <p:nvPr/>
          </p:nvGrpSpPr>
          <p:grpSpPr>
            <a:xfrm>
              <a:off x="6847685" y="3411167"/>
              <a:ext cx="521501" cy="311067"/>
              <a:chOff x="6140765" y="4198262"/>
              <a:chExt cx="605622" cy="361244"/>
            </a:xfrm>
            <a:effectLst>
              <a:outerShdw blurRad="50800" dist="38100" dir="2700000">
                <a:srgbClr val="000000">
                  <a:alpha val="75000"/>
                </a:srgbClr>
              </a:outerShdw>
            </a:effectLst>
          </p:grpSpPr>
          <p:sp>
            <p:nvSpPr>
              <p:cNvPr id="82" name="Snip Same Side Corner Rectangle 196">
                <a:extLst>
                  <a:ext uri="{FF2B5EF4-FFF2-40B4-BE49-F238E27FC236}">
                    <a16:creationId xmlns:a16="http://schemas.microsoft.com/office/drawing/2014/main" id="{69E990FD-5EDA-4D47-BB1B-4BF9EA9B2A43}"/>
                  </a:ext>
                </a:extLst>
              </p:cNvPr>
              <p:cNvSpPr>
                <a:spLocks noChangeAspect="1"/>
              </p:cNvSpPr>
              <p:nvPr/>
            </p:nvSpPr>
            <p:spPr>
              <a:xfrm>
                <a:off x="6140765" y="4198262"/>
                <a:ext cx="605622" cy="361244"/>
              </a:xfrm>
              <a:prstGeom prst="snip2SameRect">
                <a:avLst>
                  <a:gd name="adj1" fmla="val 25557"/>
                  <a:gd name="adj2" fmla="val 26670"/>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3" name="Can 197">
                <a:extLst>
                  <a:ext uri="{FF2B5EF4-FFF2-40B4-BE49-F238E27FC236}">
                    <a16:creationId xmlns:a16="http://schemas.microsoft.com/office/drawing/2014/main" id="{3EAC27EA-A651-4864-AD26-9DA42967191A}"/>
                  </a:ext>
                </a:extLst>
              </p:cNvPr>
              <p:cNvSpPr/>
              <p:nvPr/>
            </p:nvSpPr>
            <p:spPr>
              <a:xfrm>
                <a:off x="6234294" y="4296271"/>
                <a:ext cx="418565" cy="165227"/>
              </a:xfrm>
              <a:prstGeom prst="can">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75" name="Group 116">
              <a:extLst>
                <a:ext uri="{FF2B5EF4-FFF2-40B4-BE49-F238E27FC236}">
                  <a16:creationId xmlns:a16="http://schemas.microsoft.com/office/drawing/2014/main" id="{9A6424D8-35DF-4029-A81B-99ECD94E7652}"/>
                </a:ext>
              </a:extLst>
            </p:cNvPr>
            <p:cNvGrpSpPr/>
            <p:nvPr/>
          </p:nvGrpSpPr>
          <p:grpSpPr>
            <a:xfrm>
              <a:off x="7459802" y="3181342"/>
              <a:ext cx="514062" cy="373066"/>
              <a:chOff x="7646610" y="2652130"/>
              <a:chExt cx="596983" cy="433244"/>
            </a:xfrm>
          </p:grpSpPr>
          <p:sp>
            <p:nvSpPr>
              <p:cNvPr id="79" name="Snip Same Side Corner Rectangle 193">
                <a:extLst>
                  <a:ext uri="{FF2B5EF4-FFF2-40B4-BE49-F238E27FC236}">
                    <a16:creationId xmlns:a16="http://schemas.microsoft.com/office/drawing/2014/main" id="{63B50A59-125D-4781-AA63-37990FB3BA69}"/>
                  </a:ext>
                </a:extLst>
              </p:cNvPr>
              <p:cNvSpPr>
                <a:spLocks noChangeAspect="1"/>
              </p:cNvSpPr>
              <p:nvPr/>
            </p:nvSpPr>
            <p:spPr>
              <a:xfrm>
                <a:off x="7646610" y="2652130"/>
                <a:ext cx="596983" cy="433244"/>
              </a:xfrm>
              <a:prstGeom prst="snip2SameRect">
                <a:avLst>
                  <a:gd name="adj1" fmla="val 25557"/>
                  <a:gd name="adj2" fmla="val 26670"/>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0" name="Snip Same Side Corner Rectangle 194">
                <a:extLst>
                  <a:ext uri="{FF2B5EF4-FFF2-40B4-BE49-F238E27FC236}">
                    <a16:creationId xmlns:a16="http://schemas.microsoft.com/office/drawing/2014/main" id="{81CB9957-9140-4669-B4FB-2624B218D28C}"/>
                  </a:ext>
                </a:extLst>
              </p:cNvPr>
              <p:cNvSpPr>
                <a:spLocks noChangeAspect="1"/>
              </p:cNvSpPr>
              <p:nvPr/>
            </p:nvSpPr>
            <p:spPr>
              <a:xfrm>
                <a:off x="7732823" y="2742132"/>
                <a:ext cx="424556" cy="253240"/>
              </a:xfrm>
              <a:prstGeom prst="snip2SameRect">
                <a:avLst>
                  <a:gd name="adj1" fmla="val 25557"/>
                  <a:gd name="adj2" fmla="val 26670"/>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1" name="Can 195">
                <a:extLst>
                  <a:ext uri="{FF2B5EF4-FFF2-40B4-BE49-F238E27FC236}">
                    <a16:creationId xmlns:a16="http://schemas.microsoft.com/office/drawing/2014/main" id="{53299925-450F-414D-9C07-3AF6FE87D615}"/>
                  </a:ext>
                </a:extLst>
              </p:cNvPr>
              <p:cNvSpPr/>
              <p:nvPr/>
            </p:nvSpPr>
            <p:spPr>
              <a:xfrm>
                <a:off x="7798389" y="2810838"/>
                <a:ext cx="293424" cy="115828"/>
              </a:xfrm>
              <a:prstGeom prst="can">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76" name="Group 57">
              <a:extLst>
                <a:ext uri="{FF2B5EF4-FFF2-40B4-BE49-F238E27FC236}">
                  <a16:creationId xmlns:a16="http://schemas.microsoft.com/office/drawing/2014/main" id="{DC435B55-A152-4B5A-A4A6-F28CF36BA6F6}"/>
                </a:ext>
              </a:extLst>
            </p:cNvPr>
            <p:cNvGrpSpPr/>
            <p:nvPr/>
          </p:nvGrpSpPr>
          <p:grpSpPr>
            <a:xfrm>
              <a:off x="6194539" y="3233675"/>
              <a:ext cx="521501" cy="311067"/>
              <a:chOff x="6140765" y="4198262"/>
              <a:chExt cx="605622" cy="361244"/>
            </a:xfrm>
            <a:effectLst>
              <a:outerShdw blurRad="50800" dist="38100" dir="2700000">
                <a:srgbClr val="000000">
                  <a:alpha val="75000"/>
                </a:srgbClr>
              </a:outerShdw>
            </a:effectLst>
          </p:grpSpPr>
          <p:sp>
            <p:nvSpPr>
              <p:cNvPr id="77" name="Snip Same Side Corner Rectangle 190">
                <a:extLst>
                  <a:ext uri="{FF2B5EF4-FFF2-40B4-BE49-F238E27FC236}">
                    <a16:creationId xmlns:a16="http://schemas.microsoft.com/office/drawing/2014/main" id="{15BB65A6-3D2C-44B3-9D1F-BC4F1991B49D}"/>
                  </a:ext>
                </a:extLst>
              </p:cNvPr>
              <p:cNvSpPr>
                <a:spLocks noChangeAspect="1"/>
              </p:cNvSpPr>
              <p:nvPr/>
            </p:nvSpPr>
            <p:spPr>
              <a:xfrm>
                <a:off x="6140765" y="4198262"/>
                <a:ext cx="605622" cy="361244"/>
              </a:xfrm>
              <a:prstGeom prst="snip2SameRect">
                <a:avLst>
                  <a:gd name="adj1" fmla="val 25557"/>
                  <a:gd name="adj2" fmla="val 26670"/>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78" name="Can 191">
                <a:extLst>
                  <a:ext uri="{FF2B5EF4-FFF2-40B4-BE49-F238E27FC236}">
                    <a16:creationId xmlns:a16="http://schemas.microsoft.com/office/drawing/2014/main" id="{6343B212-E748-408C-A8B4-BC0E46FBF27B}"/>
                  </a:ext>
                </a:extLst>
              </p:cNvPr>
              <p:cNvSpPr/>
              <p:nvPr/>
            </p:nvSpPr>
            <p:spPr>
              <a:xfrm>
                <a:off x="6234294" y="4296271"/>
                <a:ext cx="418565" cy="165227"/>
              </a:xfrm>
              <a:prstGeom prst="can">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sp>
        <p:nvSpPr>
          <p:cNvPr id="84" name="TextBox 141">
            <a:extLst>
              <a:ext uri="{FF2B5EF4-FFF2-40B4-BE49-F238E27FC236}">
                <a16:creationId xmlns:a16="http://schemas.microsoft.com/office/drawing/2014/main" id="{96FD0427-2782-4A8E-AE50-4B2D45E905A2}"/>
              </a:ext>
            </a:extLst>
          </p:cNvPr>
          <p:cNvSpPr txBox="1"/>
          <p:nvPr/>
        </p:nvSpPr>
        <p:spPr>
          <a:xfrm>
            <a:off x="8352946" y="3460838"/>
            <a:ext cx="2041454" cy="475537"/>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In the cloud exchanges are at the semantic level, each element interprets the semantic message its own way</a:t>
            </a:r>
          </a:p>
        </p:txBody>
      </p:sp>
      <p:sp>
        <p:nvSpPr>
          <p:cNvPr id="85" name="Snip Same Side Corner Rectangle 142">
            <a:extLst>
              <a:ext uri="{FF2B5EF4-FFF2-40B4-BE49-F238E27FC236}">
                <a16:creationId xmlns:a16="http://schemas.microsoft.com/office/drawing/2014/main" id="{9D40B3B7-099B-4DC4-AA53-DBE8F16DA033}"/>
              </a:ext>
            </a:extLst>
          </p:cNvPr>
          <p:cNvSpPr/>
          <p:nvPr/>
        </p:nvSpPr>
        <p:spPr>
          <a:xfrm>
            <a:off x="8257413" y="2038185"/>
            <a:ext cx="605395" cy="439348"/>
          </a:xfrm>
          <a:prstGeom prst="snip2SameRect">
            <a:avLst>
              <a:gd name="adj1" fmla="val 25557"/>
              <a:gd name="adj2" fmla="val 26670"/>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6" name="Snip Same Side Corner Rectangle 143">
            <a:extLst>
              <a:ext uri="{FF2B5EF4-FFF2-40B4-BE49-F238E27FC236}">
                <a16:creationId xmlns:a16="http://schemas.microsoft.com/office/drawing/2014/main" id="{D8A4425A-CDF0-434A-897D-39E0DC9D231E}"/>
              </a:ext>
            </a:extLst>
          </p:cNvPr>
          <p:cNvSpPr>
            <a:spLocks noChangeAspect="1"/>
          </p:cNvSpPr>
          <p:nvPr/>
        </p:nvSpPr>
        <p:spPr>
          <a:xfrm>
            <a:off x="8332925" y="2092982"/>
            <a:ext cx="454371" cy="329748"/>
          </a:xfrm>
          <a:prstGeom prst="snip2SameRect">
            <a:avLst>
              <a:gd name="adj1" fmla="val 25557"/>
              <a:gd name="adj2" fmla="val 26670"/>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7" name="Snip Same Side Corner Rectangle 144">
            <a:extLst>
              <a:ext uri="{FF2B5EF4-FFF2-40B4-BE49-F238E27FC236}">
                <a16:creationId xmlns:a16="http://schemas.microsoft.com/office/drawing/2014/main" id="{C1F1A088-E3E4-48A1-AD88-3FB61080CAE4}"/>
              </a:ext>
            </a:extLst>
          </p:cNvPr>
          <p:cNvSpPr/>
          <p:nvPr/>
        </p:nvSpPr>
        <p:spPr>
          <a:xfrm>
            <a:off x="9510113" y="2063557"/>
            <a:ext cx="605395" cy="439348"/>
          </a:xfrm>
          <a:prstGeom prst="snip2SameRect">
            <a:avLst>
              <a:gd name="adj1" fmla="val 25557"/>
              <a:gd name="adj2" fmla="val 26670"/>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88" name="Snip Same Side Corner Rectangle 145">
            <a:extLst>
              <a:ext uri="{FF2B5EF4-FFF2-40B4-BE49-F238E27FC236}">
                <a16:creationId xmlns:a16="http://schemas.microsoft.com/office/drawing/2014/main" id="{91E1A843-6F5E-4964-8B83-D3F8C82009D2}"/>
              </a:ext>
            </a:extLst>
          </p:cNvPr>
          <p:cNvSpPr>
            <a:spLocks noChangeAspect="1"/>
          </p:cNvSpPr>
          <p:nvPr/>
        </p:nvSpPr>
        <p:spPr>
          <a:xfrm>
            <a:off x="9585626" y="2118354"/>
            <a:ext cx="454371" cy="329748"/>
          </a:xfrm>
          <a:prstGeom prst="snip2SameRect">
            <a:avLst>
              <a:gd name="adj1" fmla="val 25557"/>
              <a:gd name="adj2" fmla="val 26670"/>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89" name="Group 72">
            <a:extLst>
              <a:ext uri="{FF2B5EF4-FFF2-40B4-BE49-F238E27FC236}">
                <a16:creationId xmlns:a16="http://schemas.microsoft.com/office/drawing/2014/main" id="{D9ECEE87-0FC1-482D-A82B-E9F029824E24}"/>
              </a:ext>
            </a:extLst>
          </p:cNvPr>
          <p:cNvGrpSpPr>
            <a:grpSpLocks noChangeAspect="1"/>
          </p:cNvGrpSpPr>
          <p:nvPr/>
        </p:nvGrpSpPr>
        <p:grpSpPr>
          <a:xfrm>
            <a:off x="8942462" y="1796910"/>
            <a:ext cx="482341" cy="274947"/>
            <a:chOff x="7652362" y="2787387"/>
            <a:chExt cx="1012667" cy="577246"/>
          </a:xfrm>
        </p:grpSpPr>
        <p:sp>
          <p:nvSpPr>
            <p:cNvPr id="90" name="Snip Same Side Corner Rectangle 181">
              <a:extLst>
                <a:ext uri="{FF2B5EF4-FFF2-40B4-BE49-F238E27FC236}">
                  <a16:creationId xmlns:a16="http://schemas.microsoft.com/office/drawing/2014/main" id="{2B7CB847-9C6B-4CA9-A639-AC36496A66F8}"/>
                </a:ext>
              </a:extLst>
            </p:cNvPr>
            <p:cNvSpPr/>
            <p:nvPr/>
          </p:nvSpPr>
          <p:spPr>
            <a:xfrm>
              <a:off x="7652362" y="2787387"/>
              <a:ext cx="795409" cy="577246"/>
            </a:xfrm>
            <a:prstGeom prst="snip2SameRect">
              <a:avLst>
                <a:gd name="adj1" fmla="val 25557"/>
                <a:gd name="adj2" fmla="val 26670"/>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91" name="Snip Same Side Corner Rectangle 182">
              <a:extLst>
                <a:ext uri="{FF2B5EF4-FFF2-40B4-BE49-F238E27FC236}">
                  <a16:creationId xmlns:a16="http://schemas.microsoft.com/office/drawing/2014/main" id="{C2FE0D4B-CC4E-4EAF-B49D-2A7107E38EB8}"/>
                </a:ext>
              </a:extLst>
            </p:cNvPr>
            <p:cNvSpPr>
              <a:spLocks noChangeAspect="1"/>
            </p:cNvSpPr>
            <p:nvPr/>
          </p:nvSpPr>
          <p:spPr>
            <a:xfrm>
              <a:off x="7801181" y="2895388"/>
              <a:ext cx="497771" cy="361244"/>
            </a:xfrm>
            <a:prstGeom prst="snip2SameRect">
              <a:avLst>
                <a:gd name="adj1" fmla="val 25557"/>
                <a:gd name="adj2" fmla="val 26670"/>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92" name="Cloud 183">
              <a:extLst>
                <a:ext uri="{FF2B5EF4-FFF2-40B4-BE49-F238E27FC236}">
                  <a16:creationId xmlns:a16="http://schemas.microsoft.com/office/drawing/2014/main" id="{7D0D8F4D-23EC-43B1-8D29-905AC087D74F}"/>
                </a:ext>
              </a:extLst>
            </p:cNvPr>
            <p:cNvSpPr/>
            <p:nvPr/>
          </p:nvSpPr>
          <p:spPr>
            <a:xfrm>
              <a:off x="8082680" y="3056603"/>
              <a:ext cx="582349" cy="250558"/>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3" name="Group 73">
            <a:extLst>
              <a:ext uri="{FF2B5EF4-FFF2-40B4-BE49-F238E27FC236}">
                <a16:creationId xmlns:a16="http://schemas.microsoft.com/office/drawing/2014/main" id="{F1DF7D40-253B-47AE-931B-CB4B9A915EE7}"/>
              </a:ext>
            </a:extLst>
          </p:cNvPr>
          <p:cNvGrpSpPr>
            <a:grpSpLocks noChangeAspect="1"/>
          </p:cNvGrpSpPr>
          <p:nvPr/>
        </p:nvGrpSpPr>
        <p:grpSpPr>
          <a:xfrm>
            <a:off x="9561864" y="1751793"/>
            <a:ext cx="386203" cy="220146"/>
            <a:chOff x="7652362" y="2787387"/>
            <a:chExt cx="1012667" cy="577246"/>
          </a:xfrm>
        </p:grpSpPr>
        <p:sp>
          <p:nvSpPr>
            <p:cNvPr id="94" name="Snip Same Side Corner Rectangle 178">
              <a:extLst>
                <a:ext uri="{FF2B5EF4-FFF2-40B4-BE49-F238E27FC236}">
                  <a16:creationId xmlns:a16="http://schemas.microsoft.com/office/drawing/2014/main" id="{0BC4F0BB-C94B-42C9-8FEB-608C3A359F80}"/>
                </a:ext>
              </a:extLst>
            </p:cNvPr>
            <p:cNvSpPr/>
            <p:nvPr/>
          </p:nvSpPr>
          <p:spPr>
            <a:xfrm>
              <a:off x="7652362" y="2787387"/>
              <a:ext cx="795409" cy="577246"/>
            </a:xfrm>
            <a:prstGeom prst="snip2SameRect">
              <a:avLst>
                <a:gd name="adj1" fmla="val 25557"/>
                <a:gd name="adj2" fmla="val 26670"/>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95" name="Snip Same Side Corner Rectangle 179">
              <a:extLst>
                <a:ext uri="{FF2B5EF4-FFF2-40B4-BE49-F238E27FC236}">
                  <a16:creationId xmlns:a16="http://schemas.microsoft.com/office/drawing/2014/main" id="{2F9FAB53-81EA-40A5-8F49-8C9BCEE4B359}"/>
                </a:ext>
              </a:extLst>
            </p:cNvPr>
            <p:cNvSpPr>
              <a:spLocks noChangeAspect="1"/>
            </p:cNvSpPr>
            <p:nvPr/>
          </p:nvSpPr>
          <p:spPr>
            <a:xfrm>
              <a:off x="7801181" y="2895388"/>
              <a:ext cx="497771" cy="361244"/>
            </a:xfrm>
            <a:prstGeom prst="snip2SameRect">
              <a:avLst>
                <a:gd name="adj1" fmla="val 25557"/>
                <a:gd name="adj2" fmla="val 26670"/>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96" name="Cloud 180">
              <a:extLst>
                <a:ext uri="{FF2B5EF4-FFF2-40B4-BE49-F238E27FC236}">
                  <a16:creationId xmlns:a16="http://schemas.microsoft.com/office/drawing/2014/main" id="{91F34143-2300-41C5-A519-6F48982A174B}"/>
                </a:ext>
              </a:extLst>
            </p:cNvPr>
            <p:cNvSpPr/>
            <p:nvPr/>
          </p:nvSpPr>
          <p:spPr>
            <a:xfrm>
              <a:off x="8082680" y="3056603"/>
              <a:ext cx="582349" cy="250558"/>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97" name="Group 80">
            <a:extLst>
              <a:ext uri="{FF2B5EF4-FFF2-40B4-BE49-F238E27FC236}">
                <a16:creationId xmlns:a16="http://schemas.microsoft.com/office/drawing/2014/main" id="{4A3836AC-0EAE-41B3-81E0-45F2BB4D5B60}"/>
              </a:ext>
            </a:extLst>
          </p:cNvPr>
          <p:cNvGrpSpPr>
            <a:grpSpLocks noChangeAspect="1"/>
          </p:cNvGrpSpPr>
          <p:nvPr/>
        </p:nvGrpSpPr>
        <p:grpSpPr>
          <a:xfrm>
            <a:off x="8398542" y="2161487"/>
            <a:ext cx="323135" cy="192744"/>
            <a:chOff x="6140765" y="4198262"/>
            <a:chExt cx="605622" cy="361244"/>
          </a:xfrm>
          <a:effectLst/>
        </p:grpSpPr>
        <p:sp>
          <p:nvSpPr>
            <p:cNvPr id="98" name="Snip Same Side Corner Rectangle 176">
              <a:extLst>
                <a:ext uri="{FF2B5EF4-FFF2-40B4-BE49-F238E27FC236}">
                  <a16:creationId xmlns:a16="http://schemas.microsoft.com/office/drawing/2014/main" id="{BAC7524A-AF1C-4B99-9FE1-D56D15ED8B56}"/>
                </a:ext>
              </a:extLst>
            </p:cNvPr>
            <p:cNvSpPr>
              <a:spLocks noChangeAspect="1"/>
            </p:cNvSpPr>
            <p:nvPr/>
          </p:nvSpPr>
          <p:spPr>
            <a:xfrm>
              <a:off x="6140765" y="4198262"/>
              <a:ext cx="605622" cy="361244"/>
            </a:xfrm>
            <a:prstGeom prst="snip2SameRect">
              <a:avLst>
                <a:gd name="adj1" fmla="val 25557"/>
                <a:gd name="adj2" fmla="val 26670"/>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99" name="Can 177">
              <a:extLst>
                <a:ext uri="{FF2B5EF4-FFF2-40B4-BE49-F238E27FC236}">
                  <a16:creationId xmlns:a16="http://schemas.microsoft.com/office/drawing/2014/main" id="{29A76C1E-055E-4D6C-AB02-8D3B7914CDC3}"/>
                </a:ext>
              </a:extLst>
            </p:cNvPr>
            <p:cNvSpPr/>
            <p:nvPr/>
          </p:nvSpPr>
          <p:spPr>
            <a:xfrm>
              <a:off x="6234294" y="4296271"/>
              <a:ext cx="418565" cy="165227"/>
            </a:xfrm>
            <a:prstGeom prst="can">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00" name="Cloud 149">
            <a:extLst>
              <a:ext uri="{FF2B5EF4-FFF2-40B4-BE49-F238E27FC236}">
                <a16:creationId xmlns:a16="http://schemas.microsoft.com/office/drawing/2014/main" id="{D81D9703-0CDB-4847-BFBB-6237239965BE}"/>
              </a:ext>
            </a:extLst>
          </p:cNvPr>
          <p:cNvSpPr/>
          <p:nvPr/>
        </p:nvSpPr>
        <p:spPr>
          <a:xfrm>
            <a:off x="8584926" y="2243088"/>
            <a:ext cx="443233" cy="190703"/>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01" name="Group 83">
            <a:extLst>
              <a:ext uri="{FF2B5EF4-FFF2-40B4-BE49-F238E27FC236}">
                <a16:creationId xmlns:a16="http://schemas.microsoft.com/office/drawing/2014/main" id="{0999C2C6-AE93-4D10-B22D-32DDE9EB4341}"/>
              </a:ext>
            </a:extLst>
          </p:cNvPr>
          <p:cNvGrpSpPr>
            <a:grpSpLocks noChangeAspect="1"/>
          </p:cNvGrpSpPr>
          <p:nvPr/>
        </p:nvGrpSpPr>
        <p:grpSpPr>
          <a:xfrm>
            <a:off x="9651244" y="2186860"/>
            <a:ext cx="323135" cy="192744"/>
            <a:chOff x="6140765" y="4198262"/>
            <a:chExt cx="605622" cy="361244"/>
          </a:xfrm>
          <a:effectLst/>
        </p:grpSpPr>
        <p:sp>
          <p:nvSpPr>
            <p:cNvPr id="102" name="Snip Same Side Corner Rectangle 174">
              <a:extLst>
                <a:ext uri="{FF2B5EF4-FFF2-40B4-BE49-F238E27FC236}">
                  <a16:creationId xmlns:a16="http://schemas.microsoft.com/office/drawing/2014/main" id="{B44E49AA-EA22-44BE-965C-4C6B16FE7B7C}"/>
                </a:ext>
              </a:extLst>
            </p:cNvPr>
            <p:cNvSpPr>
              <a:spLocks noChangeAspect="1"/>
            </p:cNvSpPr>
            <p:nvPr/>
          </p:nvSpPr>
          <p:spPr>
            <a:xfrm>
              <a:off x="6140765" y="4198262"/>
              <a:ext cx="605622" cy="361244"/>
            </a:xfrm>
            <a:prstGeom prst="snip2SameRect">
              <a:avLst>
                <a:gd name="adj1" fmla="val 25557"/>
                <a:gd name="adj2" fmla="val 26670"/>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03" name="Can 175">
              <a:extLst>
                <a:ext uri="{FF2B5EF4-FFF2-40B4-BE49-F238E27FC236}">
                  <a16:creationId xmlns:a16="http://schemas.microsoft.com/office/drawing/2014/main" id="{74C206CC-400C-4E46-9C7B-EFB8B3A832F2}"/>
                </a:ext>
              </a:extLst>
            </p:cNvPr>
            <p:cNvSpPr/>
            <p:nvPr/>
          </p:nvSpPr>
          <p:spPr>
            <a:xfrm>
              <a:off x="6234294" y="4296271"/>
              <a:ext cx="418565" cy="165227"/>
            </a:xfrm>
            <a:prstGeom prst="can">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04" name="Cloud 152">
            <a:extLst>
              <a:ext uri="{FF2B5EF4-FFF2-40B4-BE49-F238E27FC236}">
                <a16:creationId xmlns:a16="http://schemas.microsoft.com/office/drawing/2014/main" id="{8EA87842-CCFE-40FD-8DF9-6D75A9F53F43}"/>
              </a:ext>
            </a:extLst>
          </p:cNvPr>
          <p:cNvSpPr/>
          <p:nvPr/>
        </p:nvSpPr>
        <p:spPr>
          <a:xfrm>
            <a:off x="9837626" y="2268459"/>
            <a:ext cx="443233" cy="190703"/>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05" name="Freeform 153">
            <a:extLst>
              <a:ext uri="{FF2B5EF4-FFF2-40B4-BE49-F238E27FC236}">
                <a16:creationId xmlns:a16="http://schemas.microsoft.com/office/drawing/2014/main" id="{A98B1DD3-582B-4E85-A7F8-A5088F817005}"/>
              </a:ext>
            </a:extLst>
          </p:cNvPr>
          <p:cNvSpPr/>
          <p:nvPr/>
        </p:nvSpPr>
        <p:spPr>
          <a:xfrm>
            <a:off x="8812286" y="2336989"/>
            <a:ext cx="1228578" cy="508762"/>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2350048"/>
              <a:gd name="connsiteY0" fmla="*/ 213750 h 1116008"/>
              <a:gd name="connsiteX1" fmla="*/ 1205463 w 2350048"/>
              <a:gd name="connsiteY1" fmla="*/ 1013386 h 1116008"/>
              <a:gd name="connsiteX2" fmla="*/ 1295268 w 2350048"/>
              <a:gd name="connsiteY2" fmla="*/ 1116008 h 1116008"/>
              <a:gd name="connsiteX3" fmla="*/ 2231798 w 2350048"/>
              <a:gd name="connsiteY3" fmla="*/ 1116008 h 1116008"/>
              <a:gd name="connsiteX4" fmla="*/ 2347261 w 2350048"/>
              <a:gd name="connsiteY4" fmla="*/ 987731 h 1116008"/>
              <a:gd name="connsiteX5" fmla="*/ 2347261 w 2350048"/>
              <a:gd name="connsiteY5" fmla="*/ 0 h 1116008"/>
              <a:gd name="connsiteX6" fmla="*/ 2347261 w 2350048"/>
              <a:gd name="connsiteY6" fmla="*/ 0 h 1116008"/>
              <a:gd name="connsiteX0" fmla="*/ 0 w 2350048"/>
              <a:gd name="connsiteY0" fmla="*/ 213750 h 1116008"/>
              <a:gd name="connsiteX1" fmla="*/ 1205463 w 2350048"/>
              <a:gd name="connsiteY1" fmla="*/ 1013386 h 1116008"/>
              <a:gd name="connsiteX2" fmla="*/ 1295268 w 2350048"/>
              <a:gd name="connsiteY2" fmla="*/ 1116008 h 1116008"/>
              <a:gd name="connsiteX3" fmla="*/ 2231798 w 2350048"/>
              <a:gd name="connsiteY3" fmla="*/ 1116008 h 1116008"/>
              <a:gd name="connsiteX4" fmla="*/ 2347261 w 2350048"/>
              <a:gd name="connsiteY4" fmla="*/ 987731 h 1116008"/>
              <a:gd name="connsiteX5" fmla="*/ 2347261 w 2350048"/>
              <a:gd name="connsiteY5" fmla="*/ 0 h 1116008"/>
              <a:gd name="connsiteX6" fmla="*/ 2347261 w 2350048"/>
              <a:gd name="connsiteY6" fmla="*/ 301383 h 1116008"/>
              <a:gd name="connsiteX0" fmla="*/ 0 w 2350048"/>
              <a:gd name="connsiteY0" fmla="*/ 0 h 902258"/>
              <a:gd name="connsiteX1" fmla="*/ 1205463 w 2350048"/>
              <a:gd name="connsiteY1" fmla="*/ 799636 h 902258"/>
              <a:gd name="connsiteX2" fmla="*/ 1295268 w 2350048"/>
              <a:gd name="connsiteY2" fmla="*/ 902258 h 902258"/>
              <a:gd name="connsiteX3" fmla="*/ 2231798 w 2350048"/>
              <a:gd name="connsiteY3" fmla="*/ 902258 h 902258"/>
              <a:gd name="connsiteX4" fmla="*/ 2347261 w 2350048"/>
              <a:gd name="connsiteY4" fmla="*/ 773981 h 902258"/>
              <a:gd name="connsiteX5" fmla="*/ 2347261 w 2350048"/>
              <a:gd name="connsiteY5" fmla="*/ 87633 h 902258"/>
              <a:gd name="connsiteX0" fmla="*/ 0 w 2350048"/>
              <a:gd name="connsiteY0" fmla="*/ 0 h 902258"/>
              <a:gd name="connsiteX1" fmla="*/ 1205463 w 2350048"/>
              <a:gd name="connsiteY1" fmla="*/ 799636 h 902258"/>
              <a:gd name="connsiteX2" fmla="*/ 1295268 w 2350048"/>
              <a:gd name="connsiteY2" fmla="*/ 902258 h 902258"/>
              <a:gd name="connsiteX3" fmla="*/ 2231798 w 2350048"/>
              <a:gd name="connsiteY3" fmla="*/ 902258 h 902258"/>
              <a:gd name="connsiteX4" fmla="*/ 2347261 w 2350048"/>
              <a:gd name="connsiteY4" fmla="*/ 773981 h 902258"/>
              <a:gd name="connsiteX5" fmla="*/ 2347261 w 2350048"/>
              <a:gd name="connsiteY5" fmla="*/ 87633 h 902258"/>
              <a:gd name="connsiteX0" fmla="*/ 0 w 2350048"/>
              <a:gd name="connsiteY0" fmla="*/ 138404 h 1040662"/>
              <a:gd name="connsiteX1" fmla="*/ 1205463 w 2350048"/>
              <a:gd name="connsiteY1" fmla="*/ 938040 h 1040662"/>
              <a:gd name="connsiteX2" fmla="*/ 1295268 w 2350048"/>
              <a:gd name="connsiteY2" fmla="*/ 1040662 h 1040662"/>
              <a:gd name="connsiteX3" fmla="*/ 2231798 w 2350048"/>
              <a:gd name="connsiteY3" fmla="*/ 1040662 h 1040662"/>
              <a:gd name="connsiteX4" fmla="*/ 2347261 w 2350048"/>
              <a:gd name="connsiteY4" fmla="*/ 912385 h 1040662"/>
              <a:gd name="connsiteX5" fmla="*/ 1467082 w 2350048"/>
              <a:gd name="connsiteY5" fmla="*/ 0 h 1040662"/>
              <a:gd name="connsiteX0" fmla="*/ 0 w 2462066"/>
              <a:gd name="connsiteY0" fmla="*/ 138404 h 1040662"/>
              <a:gd name="connsiteX1" fmla="*/ 1205463 w 2462066"/>
              <a:gd name="connsiteY1" fmla="*/ 938040 h 1040662"/>
              <a:gd name="connsiteX2" fmla="*/ 1295268 w 2462066"/>
              <a:gd name="connsiteY2" fmla="*/ 1040662 h 1040662"/>
              <a:gd name="connsiteX3" fmla="*/ 2231798 w 2462066"/>
              <a:gd name="connsiteY3" fmla="*/ 1040662 h 1040662"/>
              <a:gd name="connsiteX4" fmla="*/ 2347261 w 2462066"/>
              <a:gd name="connsiteY4" fmla="*/ 912385 h 1040662"/>
              <a:gd name="connsiteX5" fmla="*/ 2462066 w 2462066"/>
              <a:gd name="connsiteY5" fmla="*/ 0 h 1040662"/>
              <a:gd name="connsiteX0" fmla="*/ 0 w 2517177"/>
              <a:gd name="connsiteY0" fmla="*/ 0 h 902258"/>
              <a:gd name="connsiteX1" fmla="*/ 1205463 w 2517177"/>
              <a:gd name="connsiteY1" fmla="*/ 799636 h 902258"/>
              <a:gd name="connsiteX2" fmla="*/ 1295268 w 2517177"/>
              <a:gd name="connsiteY2" fmla="*/ 902258 h 902258"/>
              <a:gd name="connsiteX3" fmla="*/ 2231798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231798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231798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231798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020540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020540 w 2517177"/>
              <a:gd name="connsiteY3" fmla="*/ 902258 h 902258"/>
              <a:gd name="connsiteX4" fmla="*/ 2347261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020540 w 2517177"/>
              <a:gd name="connsiteY3" fmla="*/ 902258 h 902258"/>
              <a:gd name="connsiteX4" fmla="*/ 2250818 w 2517177"/>
              <a:gd name="connsiteY4" fmla="*/ 773981 h 902258"/>
              <a:gd name="connsiteX5" fmla="*/ 2517177 w 2517177"/>
              <a:gd name="connsiteY5" fmla="*/ 30362 h 902258"/>
              <a:gd name="connsiteX0" fmla="*/ 0 w 2517177"/>
              <a:gd name="connsiteY0" fmla="*/ 0 h 902258"/>
              <a:gd name="connsiteX1" fmla="*/ 1205463 w 2517177"/>
              <a:gd name="connsiteY1" fmla="*/ 799636 h 902258"/>
              <a:gd name="connsiteX2" fmla="*/ 1501933 w 2517177"/>
              <a:gd name="connsiteY2" fmla="*/ 902258 h 902258"/>
              <a:gd name="connsiteX3" fmla="*/ 2020540 w 2517177"/>
              <a:gd name="connsiteY3" fmla="*/ 902258 h 902258"/>
              <a:gd name="connsiteX4" fmla="*/ 2250818 w 2517177"/>
              <a:gd name="connsiteY4" fmla="*/ 773981 h 902258"/>
              <a:gd name="connsiteX5" fmla="*/ 2517177 w 2517177"/>
              <a:gd name="connsiteY5" fmla="*/ 30362 h 902258"/>
              <a:gd name="connsiteX0" fmla="*/ 0 w 2420733"/>
              <a:gd name="connsiteY0" fmla="*/ 122663 h 871896"/>
              <a:gd name="connsiteX1" fmla="*/ 1109019 w 2420733"/>
              <a:gd name="connsiteY1" fmla="*/ 769274 h 871896"/>
              <a:gd name="connsiteX2" fmla="*/ 1405489 w 2420733"/>
              <a:gd name="connsiteY2" fmla="*/ 871896 h 871896"/>
              <a:gd name="connsiteX3" fmla="*/ 1924096 w 2420733"/>
              <a:gd name="connsiteY3" fmla="*/ 871896 h 871896"/>
              <a:gd name="connsiteX4" fmla="*/ 2154374 w 2420733"/>
              <a:gd name="connsiteY4" fmla="*/ 743619 h 871896"/>
              <a:gd name="connsiteX5" fmla="*/ 2420733 w 2420733"/>
              <a:gd name="connsiteY5" fmla="*/ 0 h 871896"/>
              <a:gd name="connsiteX0" fmla="*/ 0 w 2650362"/>
              <a:gd name="connsiteY0" fmla="*/ 0 h 749233"/>
              <a:gd name="connsiteX1" fmla="*/ 1109019 w 2650362"/>
              <a:gd name="connsiteY1" fmla="*/ 646611 h 749233"/>
              <a:gd name="connsiteX2" fmla="*/ 1405489 w 2650362"/>
              <a:gd name="connsiteY2" fmla="*/ 749233 h 749233"/>
              <a:gd name="connsiteX3" fmla="*/ 1924096 w 2650362"/>
              <a:gd name="connsiteY3" fmla="*/ 749233 h 749233"/>
              <a:gd name="connsiteX4" fmla="*/ 2154374 w 2650362"/>
              <a:gd name="connsiteY4" fmla="*/ 620956 h 749233"/>
              <a:gd name="connsiteX5" fmla="*/ 2650362 w 2650362"/>
              <a:gd name="connsiteY5" fmla="*/ 16127 h 749233"/>
              <a:gd name="connsiteX0" fmla="*/ 0 w 2650362"/>
              <a:gd name="connsiteY0" fmla="*/ 0 h 749233"/>
              <a:gd name="connsiteX1" fmla="*/ 1109019 w 2650362"/>
              <a:gd name="connsiteY1" fmla="*/ 646611 h 749233"/>
              <a:gd name="connsiteX2" fmla="*/ 1405489 w 2650362"/>
              <a:gd name="connsiteY2" fmla="*/ 749233 h 749233"/>
              <a:gd name="connsiteX3" fmla="*/ 1924096 w 2650362"/>
              <a:gd name="connsiteY3" fmla="*/ 749233 h 749233"/>
              <a:gd name="connsiteX4" fmla="*/ 2154374 w 2650362"/>
              <a:gd name="connsiteY4" fmla="*/ 620956 h 749233"/>
              <a:gd name="connsiteX5" fmla="*/ 2650362 w 2650362"/>
              <a:gd name="connsiteY5" fmla="*/ 16127 h 749233"/>
              <a:gd name="connsiteX0" fmla="*/ 0 w 2650362"/>
              <a:gd name="connsiteY0" fmla="*/ 0 h 749233"/>
              <a:gd name="connsiteX1" fmla="*/ 1109019 w 2650362"/>
              <a:gd name="connsiteY1" fmla="*/ 646611 h 749233"/>
              <a:gd name="connsiteX2" fmla="*/ 1405489 w 2650362"/>
              <a:gd name="connsiteY2" fmla="*/ 749233 h 749233"/>
              <a:gd name="connsiteX3" fmla="*/ 1850615 w 2650362"/>
              <a:gd name="connsiteY3" fmla="*/ 749233 h 749233"/>
              <a:gd name="connsiteX4" fmla="*/ 2154374 w 2650362"/>
              <a:gd name="connsiteY4" fmla="*/ 620956 h 749233"/>
              <a:gd name="connsiteX5" fmla="*/ 2650362 w 2650362"/>
              <a:gd name="connsiteY5" fmla="*/ 16127 h 749233"/>
              <a:gd name="connsiteX0" fmla="*/ 0 w 2334891"/>
              <a:gd name="connsiteY0" fmla="*/ 0 h 749233"/>
              <a:gd name="connsiteX1" fmla="*/ 793548 w 2334891"/>
              <a:gd name="connsiteY1" fmla="*/ 646611 h 749233"/>
              <a:gd name="connsiteX2" fmla="*/ 1090018 w 2334891"/>
              <a:gd name="connsiteY2" fmla="*/ 749233 h 749233"/>
              <a:gd name="connsiteX3" fmla="*/ 1535144 w 2334891"/>
              <a:gd name="connsiteY3" fmla="*/ 749233 h 749233"/>
              <a:gd name="connsiteX4" fmla="*/ 1838903 w 2334891"/>
              <a:gd name="connsiteY4" fmla="*/ 620956 h 749233"/>
              <a:gd name="connsiteX5" fmla="*/ 2334891 w 2334891"/>
              <a:gd name="connsiteY5" fmla="*/ 16127 h 74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4891" h="749233">
                <a:moveTo>
                  <a:pt x="0" y="0"/>
                </a:moveTo>
                <a:lnTo>
                  <a:pt x="793548" y="646611"/>
                </a:lnTo>
                <a:cubicBezTo>
                  <a:pt x="863796" y="690827"/>
                  <a:pt x="985922" y="746776"/>
                  <a:pt x="1090018" y="749233"/>
                </a:cubicBezTo>
                <a:lnTo>
                  <a:pt x="1535144" y="749233"/>
                </a:lnTo>
                <a:cubicBezTo>
                  <a:pt x="1636850" y="747749"/>
                  <a:pt x="1763617" y="712034"/>
                  <a:pt x="1838903" y="620956"/>
                </a:cubicBezTo>
                <a:lnTo>
                  <a:pt x="2334891" y="16127"/>
                </a:lnTo>
              </a:path>
            </a:pathLst>
          </a:custGeom>
          <a:ln w="38100" cap="flat" cmpd="sng" algn="ctr">
            <a:solidFill>
              <a:srgbClr val="005D00"/>
            </a:solidFill>
            <a:prstDash val="solid"/>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000000"/>
              </a:solidFill>
              <a:effectLst/>
              <a:uLnTx/>
              <a:uFillTx/>
              <a:latin typeface="Arial"/>
              <a:ea typeface="+mn-ea"/>
              <a:cs typeface="+mn-cs"/>
            </a:endParaRPr>
          </a:p>
        </p:txBody>
      </p:sp>
      <p:sp>
        <p:nvSpPr>
          <p:cNvPr id="106" name="Rectangle 154">
            <a:extLst>
              <a:ext uri="{FF2B5EF4-FFF2-40B4-BE49-F238E27FC236}">
                <a16:creationId xmlns:a16="http://schemas.microsoft.com/office/drawing/2014/main" id="{471607B7-2B39-44C5-BBED-8290B8FDD562}"/>
              </a:ext>
            </a:extLst>
          </p:cNvPr>
          <p:cNvSpPr/>
          <p:nvPr/>
        </p:nvSpPr>
        <p:spPr>
          <a:xfrm>
            <a:off x="7443634" y="2351630"/>
            <a:ext cx="510780" cy="284184"/>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Business</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sp>
        <p:nvSpPr>
          <p:cNvPr id="107" name="Rectangle 155">
            <a:extLst>
              <a:ext uri="{FF2B5EF4-FFF2-40B4-BE49-F238E27FC236}">
                <a16:creationId xmlns:a16="http://schemas.microsoft.com/office/drawing/2014/main" id="{388520C5-0750-4863-8B29-818F6038960B}"/>
              </a:ext>
            </a:extLst>
          </p:cNvPr>
          <p:cNvSpPr/>
          <p:nvPr/>
        </p:nvSpPr>
        <p:spPr>
          <a:xfrm>
            <a:off x="7330256" y="2672454"/>
            <a:ext cx="620380" cy="284184"/>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Application</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sp>
        <p:nvSpPr>
          <p:cNvPr id="108" name="Rectangle 156">
            <a:extLst>
              <a:ext uri="{FF2B5EF4-FFF2-40B4-BE49-F238E27FC236}">
                <a16:creationId xmlns:a16="http://schemas.microsoft.com/office/drawing/2014/main" id="{7CE2AE6B-E0DE-4D53-9876-1D975C2EC0DC}"/>
              </a:ext>
            </a:extLst>
          </p:cNvPr>
          <p:cNvSpPr/>
          <p:nvPr/>
        </p:nvSpPr>
        <p:spPr>
          <a:xfrm>
            <a:off x="7254983" y="2944180"/>
            <a:ext cx="888098" cy="208409"/>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Communications</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109" name="Straight Arrow Connector 159">
            <a:extLst>
              <a:ext uri="{FF2B5EF4-FFF2-40B4-BE49-F238E27FC236}">
                <a16:creationId xmlns:a16="http://schemas.microsoft.com/office/drawing/2014/main" id="{767DD901-ED5B-4418-81C3-46FE9233F68C}"/>
              </a:ext>
            </a:extLst>
          </p:cNvPr>
          <p:cNvCxnSpPr>
            <a:cxnSpLocks/>
            <a:stCxn id="106" idx="3"/>
            <a:endCxn id="85" idx="2"/>
          </p:cNvCxnSpPr>
          <p:nvPr/>
        </p:nvCxnSpPr>
        <p:spPr>
          <a:xfrm flipV="1">
            <a:off x="7954422" y="2257857"/>
            <a:ext cx="302991" cy="235866"/>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0" name="Straight Arrow Connector 160">
            <a:extLst>
              <a:ext uri="{FF2B5EF4-FFF2-40B4-BE49-F238E27FC236}">
                <a16:creationId xmlns:a16="http://schemas.microsoft.com/office/drawing/2014/main" id="{1873C1C0-0BDC-4132-A2DC-713E8CC88551}"/>
              </a:ext>
            </a:extLst>
          </p:cNvPr>
          <p:cNvCxnSpPr>
            <a:cxnSpLocks/>
            <a:stCxn id="107" idx="3"/>
            <a:endCxn id="86" idx="2"/>
          </p:cNvCxnSpPr>
          <p:nvPr/>
        </p:nvCxnSpPr>
        <p:spPr>
          <a:xfrm flipV="1">
            <a:off x="7950636" y="2257854"/>
            <a:ext cx="382288" cy="556693"/>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1" name="Straight Arrow Connector 161">
            <a:extLst>
              <a:ext uri="{FF2B5EF4-FFF2-40B4-BE49-F238E27FC236}">
                <a16:creationId xmlns:a16="http://schemas.microsoft.com/office/drawing/2014/main" id="{5BF4D37A-5604-481F-90BF-F382F2A799C8}"/>
              </a:ext>
            </a:extLst>
          </p:cNvPr>
          <p:cNvCxnSpPr>
            <a:cxnSpLocks/>
            <a:stCxn id="108" idx="3"/>
            <a:endCxn id="100" idx="1"/>
          </p:cNvCxnSpPr>
          <p:nvPr/>
        </p:nvCxnSpPr>
        <p:spPr>
          <a:xfrm flipV="1">
            <a:off x="8143073" y="2433582"/>
            <a:ext cx="663469" cy="614796"/>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12" name="Rectangle 162">
            <a:extLst>
              <a:ext uri="{FF2B5EF4-FFF2-40B4-BE49-F238E27FC236}">
                <a16:creationId xmlns:a16="http://schemas.microsoft.com/office/drawing/2014/main" id="{5F7B5C78-737D-4647-BDC6-28278A60F5C0}"/>
              </a:ext>
            </a:extLst>
          </p:cNvPr>
          <p:cNvSpPr/>
          <p:nvPr/>
        </p:nvSpPr>
        <p:spPr>
          <a:xfrm>
            <a:off x="7561763" y="3139026"/>
            <a:ext cx="723696" cy="297445"/>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0" tIns="18008" rIns="0"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Platform/</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800" b="1" i="1" u="none" strike="noStrike" kern="1200" cap="none" spc="0" normalizeH="0" baseline="0" noProof="0" dirty="0">
                <a:ln>
                  <a:noFill/>
                </a:ln>
                <a:solidFill>
                  <a:srgbClr val="000000"/>
                </a:solidFill>
                <a:effectLst/>
                <a:uLnTx/>
                <a:uFillTx/>
                <a:latin typeface="Arial"/>
                <a:ea typeface="+mn-ea"/>
                <a:cs typeface="+mn-cs"/>
              </a:rPr>
              <a:t>Infrastructure</a:t>
            </a:r>
            <a:endParaRPr kumimoji="0" lang="en-US" sz="7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113" name="Straight Arrow Connector 163">
            <a:extLst>
              <a:ext uri="{FF2B5EF4-FFF2-40B4-BE49-F238E27FC236}">
                <a16:creationId xmlns:a16="http://schemas.microsoft.com/office/drawing/2014/main" id="{90FCF77E-6985-440C-8579-B391DFB7C2C7}"/>
              </a:ext>
            </a:extLst>
          </p:cNvPr>
          <p:cNvCxnSpPr>
            <a:cxnSpLocks/>
            <a:stCxn id="108" idx="3"/>
            <a:endCxn id="73" idx="2"/>
          </p:cNvCxnSpPr>
          <p:nvPr/>
        </p:nvCxnSpPr>
        <p:spPr>
          <a:xfrm flipV="1">
            <a:off x="8143073" y="2969910"/>
            <a:ext cx="422670" cy="78475"/>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4" name="Straight Arrow Connector 167">
            <a:extLst>
              <a:ext uri="{FF2B5EF4-FFF2-40B4-BE49-F238E27FC236}">
                <a16:creationId xmlns:a16="http://schemas.microsoft.com/office/drawing/2014/main" id="{1B5484CB-CF79-47AF-9173-A45F77FF1F0F}"/>
              </a:ext>
            </a:extLst>
          </p:cNvPr>
          <p:cNvCxnSpPr>
            <a:cxnSpLocks/>
            <a:stCxn id="112" idx="3"/>
            <a:endCxn id="99" idx="3"/>
          </p:cNvCxnSpPr>
          <p:nvPr/>
        </p:nvCxnSpPr>
        <p:spPr>
          <a:xfrm flipV="1">
            <a:off x="8285454" y="2301935"/>
            <a:ext cx="274652" cy="985812"/>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5" name="Straight Arrow Connector 168">
            <a:extLst>
              <a:ext uri="{FF2B5EF4-FFF2-40B4-BE49-F238E27FC236}">
                <a16:creationId xmlns:a16="http://schemas.microsoft.com/office/drawing/2014/main" id="{5D03A5A1-BACF-4095-B23C-679A4126ADCC}"/>
              </a:ext>
            </a:extLst>
          </p:cNvPr>
          <p:cNvCxnSpPr>
            <a:cxnSpLocks/>
            <a:stCxn id="107" idx="3"/>
          </p:cNvCxnSpPr>
          <p:nvPr/>
        </p:nvCxnSpPr>
        <p:spPr>
          <a:xfrm>
            <a:off x="7950636" y="2814552"/>
            <a:ext cx="2003912" cy="130275"/>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116" name="Straight Arrow Connector 169">
            <a:extLst>
              <a:ext uri="{FF2B5EF4-FFF2-40B4-BE49-F238E27FC236}">
                <a16:creationId xmlns:a16="http://schemas.microsoft.com/office/drawing/2014/main" id="{E468769D-79CE-4663-8315-F097F77E40D9}"/>
              </a:ext>
            </a:extLst>
          </p:cNvPr>
          <p:cNvCxnSpPr>
            <a:cxnSpLocks/>
            <a:stCxn id="112" idx="3"/>
          </p:cNvCxnSpPr>
          <p:nvPr/>
        </p:nvCxnSpPr>
        <p:spPr>
          <a:xfrm flipV="1">
            <a:off x="8285454" y="2973156"/>
            <a:ext cx="576574" cy="314591"/>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pic>
        <p:nvPicPr>
          <p:cNvPr id="117" name="Picture 170">
            <a:extLst>
              <a:ext uri="{FF2B5EF4-FFF2-40B4-BE49-F238E27FC236}">
                <a16:creationId xmlns:a16="http://schemas.microsoft.com/office/drawing/2014/main" id="{56D83F51-29D5-4B28-ABE4-D23190A06ACC}"/>
              </a:ext>
            </a:extLst>
          </p:cNvPr>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5"/>
              <a:stretch>
                <a:fillRect/>
              </a:stretch>
            </p:blipFill>
          </mc:Choice>
          <mc:Fallback>
            <p:blipFill>
              <a:blip r:embed="rId6"/>
              <a:stretch>
                <a:fillRect/>
              </a:stretch>
            </p:blipFill>
          </mc:Fallback>
        </mc:AlternateContent>
        <p:spPr>
          <a:xfrm>
            <a:off x="7390976" y="3471315"/>
            <a:ext cx="790705" cy="464920"/>
          </a:xfrm>
          <a:prstGeom prst="rect">
            <a:avLst/>
          </a:prstGeom>
        </p:spPr>
      </p:pic>
      <p:sp>
        <p:nvSpPr>
          <p:cNvPr id="118" name="Circular Arrow 198">
            <a:extLst>
              <a:ext uri="{FF2B5EF4-FFF2-40B4-BE49-F238E27FC236}">
                <a16:creationId xmlns:a16="http://schemas.microsoft.com/office/drawing/2014/main" id="{E868F37A-3F69-4394-B85A-5003649275FF}"/>
              </a:ext>
            </a:extLst>
          </p:cNvPr>
          <p:cNvSpPr>
            <a:spLocks noChangeAspect="1"/>
          </p:cNvSpPr>
          <p:nvPr/>
        </p:nvSpPr>
        <p:spPr>
          <a:xfrm rot="16200000" flipH="1">
            <a:off x="6626439" y="1948741"/>
            <a:ext cx="1220894" cy="1224461"/>
          </a:xfrm>
          <a:prstGeom prst="circularArrow">
            <a:avLst>
              <a:gd name="adj1" fmla="val 17602"/>
              <a:gd name="adj2" fmla="val 1142319"/>
              <a:gd name="adj3" fmla="val 20457682"/>
              <a:gd name="adj4" fmla="val 17862082"/>
              <a:gd name="adj5" fmla="val 17212"/>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grpSp>
        <p:nvGrpSpPr>
          <p:cNvPr id="123" name="Group 226">
            <a:extLst>
              <a:ext uri="{FF2B5EF4-FFF2-40B4-BE49-F238E27FC236}">
                <a16:creationId xmlns:a16="http://schemas.microsoft.com/office/drawing/2014/main" id="{2932205F-B4F1-4EE2-B42F-09CA279C933E}"/>
              </a:ext>
            </a:extLst>
          </p:cNvPr>
          <p:cNvGrpSpPr/>
          <p:nvPr/>
        </p:nvGrpSpPr>
        <p:grpSpPr>
          <a:xfrm>
            <a:off x="9252062" y="964780"/>
            <a:ext cx="1145800" cy="690118"/>
            <a:chOff x="7761652" y="1706084"/>
            <a:chExt cx="1145270" cy="689799"/>
          </a:xfrm>
        </p:grpSpPr>
        <p:grpSp>
          <p:nvGrpSpPr>
            <p:cNvPr id="124" name="Group 223">
              <a:extLst>
                <a:ext uri="{FF2B5EF4-FFF2-40B4-BE49-F238E27FC236}">
                  <a16:creationId xmlns:a16="http://schemas.microsoft.com/office/drawing/2014/main" id="{FA98D0AC-3FF6-4F23-B7F6-CC670CB07CB2}"/>
                </a:ext>
              </a:extLst>
            </p:cNvPr>
            <p:cNvGrpSpPr/>
            <p:nvPr/>
          </p:nvGrpSpPr>
          <p:grpSpPr>
            <a:xfrm>
              <a:off x="8167706" y="1771201"/>
              <a:ext cx="619209" cy="570473"/>
              <a:chOff x="6910446" y="1604441"/>
              <a:chExt cx="619209" cy="570473"/>
            </a:xfrm>
          </p:grpSpPr>
          <p:sp>
            <p:nvSpPr>
              <p:cNvPr id="127" name="Cloud 215">
                <a:extLst>
                  <a:ext uri="{FF2B5EF4-FFF2-40B4-BE49-F238E27FC236}">
                    <a16:creationId xmlns:a16="http://schemas.microsoft.com/office/drawing/2014/main" id="{A049402D-6903-4D13-B109-489EF763144F}"/>
                  </a:ext>
                </a:extLst>
              </p:cNvPr>
              <p:cNvSpPr/>
              <p:nvPr/>
            </p:nvSpPr>
            <p:spPr>
              <a:xfrm>
                <a:off x="7078202" y="1843501"/>
                <a:ext cx="277249" cy="119288"/>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28" name="Group 218">
                <a:extLst>
                  <a:ext uri="{FF2B5EF4-FFF2-40B4-BE49-F238E27FC236}">
                    <a16:creationId xmlns:a16="http://schemas.microsoft.com/office/drawing/2014/main" id="{971E8A72-D5F5-4A06-ABF6-6C61BD3EEB07}"/>
                  </a:ext>
                </a:extLst>
              </p:cNvPr>
              <p:cNvGrpSpPr>
                <a:grpSpLocks noChangeAspect="1"/>
              </p:cNvGrpSpPr>
              <p:nvPr/>
            </p:nvGrpSpPr>
            <p:grpSpPr>
              <a:xfrm>
                <a:off x="6910446" y="1605973"/>
                <a:ext cx="158908" cy="568941"/>
                <a:chOff x="8231847" y="1028728"/>
                <a:chExt cx="419349" cy="856941"/>
              </a:xfrm>
            </p:grpSpPr>
            <p:sp>
              <p:nvSpPr>
                <p:cNvPr id="134" name="Rectangle 165">
                  <a:extLst>
                    <a:ext uri="{FF2B5EF4-FFF2-40B4-BE49-F238E27FC236}">
                      <a16:creationId xmlns:a16="http://schemas.microsoft.com/office/drawing/2014/main" id="{F225D270-2F30-49E7-9EBB-44E81A85FBE3}"/>
                    </a:ext>
                  </a:extLst>
                </p:cNvPr>
                <p:cNvSpPr/>
                <p:nvPr/>
              </p:nvSpPr>
              <p:spPr>
                <a:xfrm>
                  <a:off x="8231847" y="1028728"/>
                  <a:ext cx="419349" cy="226422"/>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35" name="Rectangle 166">
                  <a:extLst>
                    <a:ext uri="{FF2B5EF4-FFF2-40B4-BE49-F238E27FC236}">
                      <a16:creationId xmlns:a16="http://schemas.microsoft.com/office/drawing/2014/main" id="{BB51DB41-A5D8-4D09-A59A-D79B321747F6}"/>
                    </a:ext>
                  </a:extLst>
                </p:cNvPr>
                <p:cNvSpPr/>
                <p:nvPr/>
              </p:nvSpPr>
              <p:spPr>
                <a:xfrm>
                  <a:off x="8231847" y="1254148"/>
                  <a:ext cx="419349" cy="403529"/>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36" name="Rectangle 217">
                  <a:extLst>
                    <a:ext uri="{FF2B5EF4-FFF2-40B4-BE49-F238E27FC236}">
                      <a16:creationId xmlns:a16="http://schemas.microsoft.com/office/drawing/2014/main" id="{47B4913C-EE2B-46EE-BE82-435F8C826473}"/>
                    </a:ext>
                  </a:extLst>
                </p:cNvPr>
                <p:cNvSpPr/>
                <p:nvPr/>
              </p:nvSpPr>
              <p:spPr>
                <a:xfrm>
                  <a:off x="8231847" y="1663108"/>
                  <a:ext cx="419349" cy="222561"/>
                </a:xfrm>
                <a:prstGeom prst="rect">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129" name="Group 219">
                <a:extLst>
                  <a:ext uri="{FF2B5EF4-FFF2-40B4-BE49-F238E27FC236}">
                    <a16:creationId xmlns:a16="http://schemas.microsoft.com/office/drawing/2014/main" id="{28893BE5-4802-4806-9889-12DFD8304AEA}"/>
                  </a:ext>
                </a:extLst>
              </p:cNvPr>
              <p:cNvGrpSpPr>
                <a:grpSpLocks noChangeAspect="1"/>
              </p:cNvGrpSpPr>
              <p:nvPr/>
            </p:nvGrpSpPr>
            <p:grpSpPr>
              <a:xfrm>
                <a:off x="7370747" y="1604441"/>
                <a:ext cx="158908" cy="568941"/>
                <a:chOff x="8231847" y="1028728"/>
                <a:chExt cx="419349" cy="856941"/>
              </a:xfrm>
            </p:grpSpPr>
            <p:sp>
              <p:nvSpPr>
                <p:cNvPr id="131" name="Rectangle 220">
                  <a:extLst>
                    <a:ext uri="{FF2B5EF4-FFF2-40B4-BE49-F238E27FC236}">
                      <a16:creationId xmlns:a16="http://schemas.microsoft.com/office/drawing/2014/main" id="{27C43D1A-7154-49F1-AF8E-94C04BCD4F9D}"/>
                    </a:ext>
                  </a:extLst>
                </p:cNvPr>
                <p:cNvSpPr/>
                <p:nvPr/>
              </p:nvSpPr>
              <p:spPr>
                <a:xfrm>
                  <a:off x="8231847" y="1028728"/>
                  <a:ext cx="419349" cy="226422"/>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32" name="Rectangle 221">
                  <a:extLst>
                    <a:ext uri="{FF2B5EF4-FFF2-40B4-BE49-F238E27FC236}">
                      <a16:creationId xmlns:a16="http://schemas.microsoft.com/office/drawing/2014/main" id="{55E6F4AF-1047-4EC4-A8C1-5CDA164A3461}"/>
                    </a:ext>
                  </a:extLst>
                </p:cNvPr>
                <p:cNvSpPr/>
                <p:nvPr/>
              </p:nvSpPr>
              <p:spPr>
                <a:xfrm>
                  <a:off x="8231847" y="1254148"/>
                  <a:ext cx="419349" cy="403529"/>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sp>
              <p:nvSpPr>
                <p:cNvPr id="133" name="Rectangle 222">
                  <a:extLst>
                    <a:ext uri="{FF2B5EF4-FFF2-40B4-BE49-F238E27FC236}">
                      <a16:creationId xmlns:a16="http://schemas.microsoft.com/office/drawing/2014/main" id="{267B56A9-10E4-41EF-B69F-2F3F45757184}"/>
                    </a:ext>
                  </a:extLst>
                </p:cNvPr>
                <p:cNvSpPr/>
                <p:nvPr/>
              </p:nvSpPr>
              <p:spPr>
                <a:xfrm>
                  <a:off x="8231847" y="1663108"/>
                  <a:ext cx="419349" cy="222561"/>
                </a:xfrm>
                <a:prstGeom prst="rect">
                  <a:avLst/>
                </a:pr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30" name="Freeform 209">
                <a:extLst>
                  <a:ext uri="{FF2B5EF4-FFF2-40B4-BE49-F238E27FC236}">
                    <a16:creationId xmlns:a16="http://schemas.microsoft.com/office/drawing/2014/main" id="{1942D7FD-BBF5-4E6C-A83B-1987F89A05DA}"/>
                  </a:ext>
                </a:extLst>
              </p:cNvPr>
              <p:cNvSpPr/>
              <p:nvPr/>
            </p:nvSpPr>
            <p:spPr>
              <a:xfrm>
                <a:off x="7015378" y="1673657"/>
                <a:ext cx="422439" cy="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Lst>
                <a:ahLst/>
                <a:cxnLst>
                  <a:cxn ang="0">
                    <a:pos x="connsiteX0" y="connsiteY0"/>
                  </a:cxn>
                  <a:cxn ang="0">
                    <a:pos x="connsiteX1" y="connsiteY1"/>
                  </a:cxn>
                  <a:cxn ang="0">
                    <a:pos x="connsiteX2" y="connsiteY2"/>
                  </a:cxn>
                </a:cxnLst>
                <a:rect l="l" t="t" r="r" b="b"/>
                <a:pathLst>
                  <a:path w="1141798" h="12827">
                    <a:moveTo>
                      <a:pt x="0" y="12827"/>
                    </a:moveTo>
                    <a:lnTo>
                      <a:pt x="1141798" y="0"/>
                    </a:lnTo>
                    <a:lnTo>
                      <a:pt x="1141798" y="0"/>
                    </a:lnTo>
                  </a:path>
                </a:pathLst>
              </a:custGeom>
              <a:ln w="28575" cap="flat" cmpd="sng" algn="ctr">
                <a:solidFill>
                  <a:srgbClr val="005D00"/>
                </a:solidFill>
                <a:prstDash val="solid"/>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201" b="0" i="0" u="none" strike="noStrike" kern="1200" cap="none" spc="0" normalizeH="0" baseline="0" noProof="0" dirty="0">
                  <a:ln>
                    <a:noFill/>
                  </a:ln>
                  <a:solidFill>
                    <a:srgbClr val="000000"/>
                  </a:solidFill>
                  <a:effectLst/>
                  <a:uLnTx/>
                  <a:uFillTx/>
                  <a:latin typeface="Arial"/>
                  <a:ea typeface="+mn-ea"/>
                  <a:cs typeface="+mn-cs"/>
                </a:endParaRPr>
              </a:p>
            </p:txBody>
          </p:sp>
        </p:grpSp>
        <p:sp>
          <p:nvSpPr>
            <p:cNvPr id="125" name="TextBox 224">
              <a:extLst>
                <a:ext uri="{FF2B5EF4-FFF2-40B4-BE49-F238E27FC236}">
                  <a16:creationId xmlns:a16="http://schemas.microsoft.com/office/drawing/2014/main" id="{9AA6599E-3E52-4481-8122-987B501386CA}"/>
                </a:ext>
              </a:extLst>
            </p:cNvPr>
            <p:cNvSpPr txBox="1"/>
            <p:nvPr/>
          </p:nvSpPr>
          <p:spPr>
            <a:xfrm>
              <a:off x="7779200" y="1950623"/>
              <a:ext cx="311856" cy="196671"/>
            </a:xfrm>
            <a:prstGeom prst="rect">
              <a:avLst/>
            </a:prstGeom>
            <a:noFill/>
          </p:spPr>
          <p:txBody>
            <a:bodyPr wrap="none" lIns="0" tIns="0" rIns="0" bIns="0" rtlCol="0" anchor="ctr" anchorCtr="0">
              <a:noAutofit/>
            </a:body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4002" b="0" i="0" u="none" strike="noStrike" kern="1200" cap="none" spc="0" normalizeH="0" baseline="0" noProof="0" dirty="0">
                  <a:ln>
                    <a:noFill/>
                  </a:ln>
                  <a:solidFill>
                    <a:srgbClr val="000000"/>
                  </a:solidFill>
                  <a:effectLst/>
                  <a:uLnTx/>
                  <a:uFillTx/>
                  <a:latin typeface="ＭＳ ゴシック"/>
                  <a:ea typeface="ＭＳ ゴシック"/>
                  <a:cs typeface="ＭＳ ゴシック"/>
                </a:rPr>
                <a:t>≅</a:t>
              </a:r>
              <a:endParaRPr kumimoji="0" lang="en-US" sz="4002"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26" name="Rectangle 225">
              <a:extLst>
                <a:ext uri="{FF2B5EF4-FFF2-40B4-BE49-F238E27FC236}">
                  <a16:creationId xmlns:a16="http://schemas.microsoft.com/office/drawing/2014/main" id="{B1AC4C44-1884-481B-BE31-A726CF18F28B}"/>
                </a:ext>
              </a:extLst>
            </p:cNvPr>
            <p:cNvSpPr/>
            <p:nvPr/>
          </p:nvSpPr>
          <p:spPr>
            <a:xfrm>
              <a:off x="7761652" y="1706084"/>
              <a:ext cx="1145270" cy="689799"/>
            </a:xfrm>
            <a:prstGeom prst="rect">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137" name="Title 1">
            <a:extLst>
              <a:ext uri="{FF2B5EF4-FFF2-40B4-BE49-F238E27FC236}">
                <a16:creationId xmlns:a16="http://schemas.microsoft.com/office/drawing/2014/main" id="{E14BB8E9-3626-44D2-9A0D-B0A3F8CECFA8}"/>
              </a:ext>
            </a:extLst>
          </p:cNvPr>
          <p:cNvSpPr txBox="1">
            <a:spLocks/>
          </p:cNvSpPr>
          <p:nvPr/>
        </p:nvSpPr>
        <p:spPr>
          <a:xfrm>
            <a:off x="2901314" y="5734002"/>
            <a:ext cx="8234266"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32D1A132-D58F-43EA-B6EF-B9D88AEA2E63}"/>
              </a:ext>
            </a:extLst>
          </p:cNvPr>
          <p:cNvSpPr>
            <a:spLocks noGrp="1"/>
          </p:cNvSpPr>
          <p:nvPr>
            <p:ph type="title"/>
          </p:nvPr>
        </p:nvSpPr>
        <p:spPr/>
        <p:txBody>
          <a:bodyPr>
            <a:normAutofit/>
          </a:bodyPr>
          <a:lstStyle/>
          <a:p>
            <a:r>
              <a:rPr lang="en-US" sz="2000" b="1" cap="all" dirty="0"/>
              <a:t>Mapping BIAN to a cloud-based environment</a:t>
            </a:r>
            <a:endParaRPr lang="en-GB" sz="2000" b="1" cap="all" dirty="0"/>
          </a:p>
        </p:txBody>
      </p:sp>
      <p:pic>
        <p:nvPicPr>
          <p:cNvPr id="3" name="Picture 2">
            <a:extLst>
              <a:ext uri="{FF2B5EF4-FFF2-40B4-BE49-F238E27FC236}">
                <a16:creationId xmlns:a16="http://schemas.microsoft.com/office/drawing/2014/main" id="{74092073-FEA2-6B41-8B64-765D90408887}"/>
              </a:ext>
            </a:extLst>
          </p:cNvPr>
          <p:cNvPicPr>
            <a:picLocks noChangeAspect="1"/>
          </p:cNvPicPr>
          <p:nvPr/>
        </p:nvPicPr>
        <p:blipFill>
          <a:blip r:embed="rId7"/>
          <a:stretch>
            <a:fillRect/>
          </a:stretch>
        </p:blipFill>
        <p:spPr>
          <a:xfrm>
            <a:off x="303894" y="716860"/>
            <a:ext cx="11283051" cy="4320158"/>
          </a:xfrm>
          <a:prstGeom prst="rect">
            <a:avLst/>
          </a:prstGeom>
        </p:spPr>
      </p:pic>
      <p:grpSp>
        <p:nvGrpSpPr>
          <p:cNvPr id="119" name="Group 202">
            <a:extLst>
              <a:ext uri="{FF2B5EF4-FFF2-40B4-BE49-F238E27FC236}">
                <a16:creationId xmlns:a16="http://schemas.microsoft.com/office/drawing/2014/main" id="{6CDAC508-0F0A-4C25-B5A3-C4A98284AF40}"/>
              </a:ext>
            </a:extLst>
          </p:cNvPr>
          <p:cNvGrpSpPr/>
          <p:nvPr/>
        </p:nvGrpSpPr>
        <p:grpSpPr>
          <a:xfrm>
            <a:off x="1515900" y="4793688"/>
            <a:ext cx="8997959" cy="1397818"/>
            <a:chOff x="-786256" y="3459441"/>
            <a:chExt cx="8894299" cy="935999"/>
          </a:xfrm>
        </p:grpSpPr>
        <p:sp>
          <p:nvSpPr>
            <p:cNvPr id="120" name="Rectangle 199">
              <a:extLst>
                <a:ext uri="{FF2B5EF4-FFF2-40B4-BE49-F238E27FC236}">
                  <a16:creationId xmlns:a16="http://schemas.microsoft.com/office/drawing/2014/main" id="{CC5D9836-093C-4C69-853C-81C921417EF4}"/>
                </a:ext>
              </a:extLst>
            </p:cNvPr>
            <p:cNvSpPr/>
            <p:nvPr/>
          </p:nvSpPr>
          <p:spPr>
            <a:xfrm>
              <a:off x="-786256" y="3459441"/>
              <a:ext cx="2723463" cy="935999"/>
            </a:xfrm>
            <a:prstGeom prst="rect">
              <a:avLst/>
            </a:prstGeom>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a:ea typeface="+mn-ea"/>
                  <a:cs typeface="+mn-cs"/>
                </a:rPr>
                <a:t>Containers</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Encapsulates business function and interacts through external services</a:t>
              </a:r>
            </a:p>
          </p:txBody>
        </p:sp>
        <p:sp>
          <p:nvSpPr>
            <p:cNvPr id="121" name="Rectangle 200">
              <a:extLst>
                <a:ext uri="{FF2B5EF4-FFF2-40B4-BE49-F238E27FC236}">
                  <a16:creationId xmlns:a16="http://schemas.microsoft.com/office/drawing/2014/main" id="{98C3DF5C-E6B1-46EB-99BA-5082D2869EFD}"/>
                </a:ext>
              </a:extLst>
            </p:cNvPr>
            <p:cNvSpPr/>
            <p:nvPr/>
          </p:nvSpPr>
          <p:spPr>
            <a:xfrm>
              <a:off x="2214531" y="3459441"/>
              <a:ext cx="2877412" cy="935999"/>
            </a:xfrm>
            <a:prstGeom prst="rect">
              <a:avLst/>
            </a:prstGeom>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a:ea typeface="+mn-ea"/>
                  <a:cs typeface="+mn-cs"/>
                </a:rPr>
                <a:t>Queue/Event Driven</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Writing to queues triggers loose-coupled/asynchronous execution</a:t>
              </a:r>
            </a:p>
          </p:txBody>
        </p:sp>
        <p:sp>
          <p:nvSpPr>
            <p:cNvPr id="122" name="Rectangle 201">
              <a:extLst>
                <a:ext uri="{FF2B5EF4-FFF2-40B4-BE49-F238E27FC236}">
                  <a16:creationId xmlns:a16="http://schemas.microsoft.com/office/drawing/2014/main" id="{49EDFAEF-6FEB-4C52-BAA5-F91BF312F8DB}"/>
                </a:ext>
              </a:extLst>
            </p:cNvPr>
            <p:cNvSpPr/>
            <p:nvPr/>
          </p:nvSpPr>
          <p:spPr>
            <a:xfrm>
              <a:off x="5369267" y="3459441"/>
              <a:ext cx="2738776" cy="935999"/>
            </a:xfrm>
            <a:prstGeom prst="rect">
              <a:avLst/>
            </a:prstGeom>
          </p:spPr>
          <p:style>
            <a:lnRef idx="1">
              <a:schemeClr val="accent1"/>
            </a:lnRef>
            <a:fillRef idx="3">
              <a:schemeClr val="accent1"/>
            </a:fillRef>
            <a:effectRef idx="2">
              <a:schemeClr val="accent1"/>
            </a:effectRef>
            <a:fontRef idx="minor">
              <a:schemeClr val="lt1"/>
            </a:fontRef>
          </p:style>
          <p:txBody>
            <a:bodyPr rIns="0"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a:ea typeface="+mn-ea"/>
                  <a:cs typeface="+mn-cs"/>
                </a:rPr>
                <a:t>Networked/Cloud (SaaS)</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Solutions suited to the loose coupled and cellular architecture of the Cloud </a:t>
              </a:r>
            </a:p>
          </p:txBody>
        </p:sp>
      </p:grpSp>
      <p:pic>
        <p:nvPicPr>
          <p:cNvPr id="139" name="Picture 7">
            <a:extLst>
              <a:ext uri="{FF2B5EF4-FFF2-40B4-BE49-F238E27FC236}">
                <a16:creationId xmlns:a16="http://schemas.microsoft.com/office/drawing/2014/main" id="{D0813D0F-4D4A-4378-A4AB-79E0912B53CA}"/>
              </a:ext>
            </a:extLst>
          </p:cNvPr>
          <p:cNvPicPr>
            <a:picLocks noChangeAspect="1"/>
          </p:cNvPicPr>
          <p:nvPr/>
        </p:nvPicPr>
        <p:blipFill>
          <a:blip r:embed="rId8"/>
          <a:stretch>
            <a:fillRect/>
          </a:stretch>
        </p:blipFill>
        <p:spPr>
          <a:xfrm>
            <a:off x="609680" y="6558947"/>
            <a:ext cx="242309" cy="224435"/>
          </a:xfrm>
          <a:prstGeom prst="rect">
            <a:avLst/>
          </a:prstGeom>
        </p:spPr>
      </p:pic>
      <p:sp>
        <p:nvSpPr>
          <p:cNvPr id="140" name="Text Placeholder 15">
            <a:extLst>
              <a:ext uri="{FF2B5EF4-FFF2-40B4-BE49-F238E27FC236}">
                <a16:creationId xmlns:a16="http://schemas.microsoft.com/office/drawing/2014/main" id="{5D6897CA-B1BD-45EF-9E9D-A8A1D9A2A47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42</a:t>
            </a:r>
            <a:endParaRPr lang="en-GB" dirty="0"/>
          </a:p>
        </p:txBody>
      </p:sp>
    </p:spTree>
    <p:extLst>
      <p:ext uri="{BB962C8B-B14F-4D97-AF65-F5344CB8AC3E}">
        <p14:creationId xmlns:p14="http://schemas.microsoft.com/office/powerpoint/2010/main" val="2135410784"/>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79">
            <a:extLst>
              <a:ext uri="{FF2B5EF4-FFF2-40B4-BE49-F238E27FC236}">
                <a16:creationId xmlns:a16="http://schemas.microsoft.com/office/drawing/2014/main" id="{C998DDC5-4BC9-4813-A026-DA21CF8546C6}"/>
              </a:ext>
            </a:extLst>
          </p:cNvPr>
          <p:cNvGrpSpPr/>
          <p:nvPr/>
        </p:nvGrpSpPr>
        <p:grpSpPr>
          <a:xfrm>
            <a:off x="3091965" y="692958"/>
            <a:ext cx="3246785" cy="3896320"/>
            <a:chOff x="352225" y="4054681"/>
            <a:chExt cx="1900218" cy="2002151"/>
          </a:xfrm>
        </p:grpSpPr>
        <p:sp>
          <p:nvSpPr>
            <p:cNvPr id="5" name="Rectangle 105">
              <a:extLst>
                <a:ext uri="{FF2B5EF4-FFF2-40B4-BE49-F238E27FC236}">
                  <a16:creationId xmlns:a16="http://schemas.microsoft.com/office/drawing/2014/main" id="{09DE371F-9020-459E-A169-B1781780D1CF}"/>
                </a:ext>
              </a:extLst>
            </p:cNvPr>
            <p:cNvSpPr/>
            <p:nvPr/>
          </p:nvSpPr>
          <p:spPr>
            <a:xfrm>
              <a:off x="1611069" y="5040156"/>
              <a:ext cx="272116"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6" name="Oval 106">
              <a:extLst>
                <a:ext uri="{FF2B5EF4-FFF2-40B4-BE49-F238E27FC236}">
                  <a16:creationId xmlns:a16="http://schemas.microsoft.com/office/drawing/2014/main" id="{59B57C09-A909-4DB9-AB96-E77C3791500B}"/>
                </a:ext>
              </a:extLst>
            </p:cNvPr>
            <p:cNvSpPr/>
            <p:nvPr/>
          </p:nvSpPr>
          <p:spPr bwMode="gray">
            <a:xfrm>
              <a:off x="1871423" y="4993843"/>
              <a:ext cx="127422" cy="128304"/>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7" name="Rectangle 107">
              <a:extLst>
                <a:ext uri="{FF2B5EF4-FFF2-40B4-BE49-F238E27FC236}">
                  <a16:creationId xmlns:a16="http://schemas.microsoft.com/office/drawing/2014/main" id="{FB663292-F8BA-434C-9859-DA4C0A4B0B11}"/>
                </a:ext>
              </a:extLst>
            </p:cNvPr>
            <p:cNvSpPr/>
            <p:nvPr/>
          </p:nvSpPr>
          <p:spPr>
            <a:xfrm>
              <a:off x="1607139" y="5671220"/>
              <a:ext cx="272117"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8" name="Block Arc 108">
              <a:extLst>
                <a:ext uri="{FF2B5EF4-FFF2-40B4-BE49-F238E27FC236}">
                  <a16:creationId xmlns:a16="http://schemas.microsoft.com/office/drawing/2014/main" id="{0D564488-A7DD-45A4-9926-8B180AD3BE68}"/>
                </a:ext>
              </a:extLst>
            </p:cNvPr>
            <p:cNvSpPr/>
            <p:nvPr/>
          </p:nvSpPr>
          <p:spPr>
            <a:xfrm rot="16200000">
              <a:off x="1863568" y="5590629"/>
              <a:ext cx="205040" cy="196861"/>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9" name="Rectangle 109">
              <a:extLst>
                <a:ext uri="{FF2B5EF4-FFF2-40B4-BE49-F238E27FC236}">
                  <a16:creationId xmlns:a16="http://schemas.microsoft.com/office/drawing/2014/main" id="{9D80B696-4E15-4D05-869A-F2D72CDFF08B}"/>
                </a:ext>
              </a:extLst>
            </p:cNvPr>
            <p:cNvSpPr/>
            <p:nvPr/>
          </p:nvSpPr>
          <p:spPr>
            <a:xfrm>
              <a:off x="1611058" y="4852047"/>
              <a:ext cx="272116"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0" name="Oval 110">
              <a:extLst>
                <a:ext uri="{FF2B5EF4-FFF2-40B4-BE49-F238E27FC236}">
                  <a16:creationId xmlns:a16="http://schemas.microsoft.com/office/drawing/2014/main" id="{15B6AA66-C7A8-4639-921F-6FF617A051B3}"/>
                </a:ext>
              </a:extLst>
            </p:cNvPr>
            <p:cNvSpPr/>
            <p:nvPr/>
          </p:nvSpPr>
          <p:spPr bwMode="gray">
            <a:xfrm>
              <a:off x="1871413" y="4805734"/>
              <a:ext cx="127422" cy="128304"/>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1" name="Rectangle 111">
              <a:extLst>
                <a:ext uri="{FF2B5EF4-FFF2-40B4-BE49-F238E27FC236}">
                  <a16:creationId xmlns:a16="http://schemas.microsoft.com/office/drawing/2014/main" id="{B745E918-EC33-4A3A-9156-45F64283EECC}"/>
                </a:ext>
              </a:extLst>
            </p:cNvPr>
            <p:cNvSpPr/>
            <p:nvPr/>
          </p:nvSpPr>
          <p:spPr>
            <a:xfrm>
              <a:off x="1607128" y="5440603"/>
              <a:ext cx="272117" cy="35677"/>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2" name="Block Arc 112">
              <a:extLst>
                <a:ext uri="{FF2B5EF4-FFF2-40B4-BE49-F238E27FC236}">
                  <a16:creationId xmlns:a16="http://schemas.microsoft.com/office/drawing/2014/main" id="{24122A17-2F50-47CA-BEF9-9F236F782208}"/>
                </a:ext>
              </a:extLst>
            </p:cNvPr>
            <p:cNvSpPr/>
            <p:nvPr/>
          </p:nvSpPr>
          <p:spPr>
            <a:xfrm rot="16200000">
              <a:off x="1863557" y="5360013"/>
              <a:ext cx="205040" cy="196861"/>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3" name="Snip Same Side Corner Rectangle 113">
              <a:extLst>
                <a:ext uri="{FF2B5EF4-FFF2-40B4-BE49-F238E27FC236}">
                  <a16:creationId xmlns:a16="http://schemas.microsoft.com/office/drawing/2014/main" id="{2AF75672-30C7-42B2-A430-352469E75B3F}"/>
                </a:ext>
              </a:extLst>
            </p:cNvPr>
            <p:cNvSpPr/>
            <p:nvPr/>
          </p:nvSpPr>
          <p:spPr bwMode="auto">
            <a:xfrm>
              <a:off x="438603" y="4486541"/>
              <a:ext cx="1314716" cy="1570291"/>
            </a:xfrm>
            <a:prstGeom prst="snip2SameRect">
              <a:avLst>
                <a:gd name="adj1" fmla="val 21986"/>
                <a:gd name="adj2" fmla="val 22660"/>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4" name="TextBox 114">
              <a:extLst>
                <a:ext uri="{FF2B5EF4-FFF2-40B4-BE49-F238E27FC236}">
                  <a16:creationId xmlns:a16="http://schemas.microsoft.com/office/drawing/2014/main" id="{E75F628A-9B4B-4382-A670-D91E814B61EB}"/>
                </a:ext>
              </a:extLst>
            </p:cNvPr>
            <p:cNvSpPr txBox="1"/>
            <p:nvPr/>
          </p:nvSpPr>
          <p:spPr>
            <a:xfrm>
              <a:off x="352225" y="4054681"/>
              <a:ext cx="1550006" cy="362273"/>
            </a:xfrm>
            <a:prstGeom prst="rect">
              <a:avLst/>
            </a:prstGeom>
            <a:noFill/>
            <a:effectLst/>
          </p:spPr>
          <p:txBody>
            <a:bodyPr wrap="non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Service Domain</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Helvetica"/>
                  <a:ea typeface="+mn-ea"/>
                  <a:cs typeface="Helvetica"/>
                </a:rPr>
                <a:t>Mechanics</a:t>
              </a:r>
            </a:p>
          </p:txBody>
        </p:sp>
        <p:sp>
          <p:nvSpPr>
            <p:cNvPr id="15" name="Can 115">
              <a:extLst>
                <a:ext uri="{FF2B5EF4-FFF2-40B4-BE49-F238E27FC236}">
                  <a16:creationId xmlns:a16="http://schemas.microsoft.com/office/drawing/2014/main" id="{FA846D31-8FC2-4B1A-A749-F887EAF83753}"/>
                </a:ext>
              </a:extLst>
            </p:cNvPr>
            <p:cNvSpPr/>
            <p:nvPr/>
          </p:nvSpPr>
          <p:spPr>
            <a:xfrm>
              <a:off x="688292" y="5540129"/>
              <a:ext cx="848239" cy="384201"/>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Local State</a:t>
              </a:r>
            </a:p>
          </p:txBody>
        </p:sp>
        <p:sp>
          <p:nvSpPr>
            <p:cNvPr id="16" name="Circular Arrow 116">
              <a:extLst>
                <a:ext uri="{FF2B5EF4-FFF2-40B4-BE49-F238E27FC236}">
                  <a16:creationId xmlns:a16="http://schemas.microsoft.com/office/drawing/2014/main" id="{A4A2E836-2F68-44C2-B291-F5F11ADD0762}"/>
                </a:ext>
              </a:extLst>
            </p:cNvPr>
            <p:cNvSpPr>
              <a:spLocks noChangeAspect="1"/>
            </p:cNvSpPr>
            <p:nvPr/>
          </p:nvSpPr>
          <p:spPr>
            <a:xfrm rot="5400000">
              <a:off x="536848" y="4495889"/>
              <a:ext cx="1103591" cy="1088691"/>
            </a:xfrm>
            <a:prstGeom prst="circularArrow">
              <a:avLst>
                <a:gd name="adj1" fmla="val 9305"/>
                <a:gd name="adj2" fmla="val 1142319"/>
                <a:gd name="adj3" fmla="val 9582904"/>
                <a:gd name="adj4" fmla="val 10800000"/>
                <a:gd name="adj5" fmla="val 15014"/>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17" name="Rectangle 118">
              <a:extLst>
                <a:ext uri="{FF2B5EF4-FFF2-40B4-BE49-F238E27FC236}">
                  <a16:creationId xmlns:a16="http://schemas.microsoft.com/office/drawing/2014/main" id="{836DB87E-BE70-4E5D-BB24-389E9E8EFAD8}"/>
                </a:ext>
              </a:extLst>
            </p:cNvPr>
            <p:cNvSpPr/>
            <p:nvPr/>
          </p:nvSpPr>
          <p:spPr>
            <a:xfrm>
              <a:off x="803343" y="4882434"/>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18" name="Rectangle 119">
              <a:extLst>
                <a:ext uri="{FF2B5EF4-FFF2-40B4-BE49-F238E27FC236}">
                  <a16:creationId xmlns:a16="http://schemas.microsoft.com/office/drawing/2014/main" id="{8333DCF3-BE92-4B57-A7F2-3920042398BE}"/>
                </a:ext>
              </a:extLst>
            </p:cNvPr>
            <p:cNvSpPr/>
            <p:nvPr/>
          </p:nvSpPr>
          <p:spPr>
            <a:xfrm>
              <a:off x="844615" y="4919270"/>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19" name="Rectangle 120">
              <a:extLst>
                <a:ext uri="{FF2B5EF4-FFF2-40B4-BE49-F238E27FC236}">
                  <a16:creationId xmlns:a16="http://schemas.microsoft.com/office/drawing/2014/main" id="{F1E8706B-64C7-4E42-BBF0-660675395FE8}"/>
                </a:ext>
              </a:extLst>
            </p:cNvPr>
            <p:cNvSpPr/>
            <p:nvPr/>
          </p:nvSpPr>
          <p:spPr>
            <a:xfrm>
              <a:off x="885887" y="4956106"/>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0" name="Rectangle 121">
              <a:extLst>
                <a:ext uri="{FF2B5EF4-FFF2-40B4-BE49-F238E27FC236}">
                  <a16:creationId xmlns:a16="http://schemas.microsoft.com/office/drawing/2014/main" id="{C11319B1-D629-47B6-B596-0074599722EF}"/>
                </a:ext>
              </a:extLst>
            </p:cNvPr>
            <p:cNvSpPr/>
            <p:nvPr/>
          </p:nvSpPr>
          <p:spPr>
            <a:xfrm>
              <a:off x="927159" y="4992943"/>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1" name="Rectangle 122">
              <a:extLst>
                <a:ext uri="{FF2B5EF4-FFF2-40B4-BE49-F238E27FC236}">
                  <a16:creationId xmlns:a16="http://schemas.microsoft.com/office/drawing/2014/main" id="{A544A04D-BEAA-440F-A3A9-2D00CC8D4C97}"/>
                </a:ext>
              </a:extLst>
            </p:cNvPr>
            <p:cNvSpPr/>
            <p:nvPr/>
          </p:nvSpPr>
          <p:spPr>
            <a:xfrm>
              <a:off x="968431" y="5029778"/>
              <a:ext cx="405221" cy="204016"/>
            </a:xfrm>
            <a:prstGeom prst="rect">
              <a:avLst/>
            </a:prstGeom>
            <a:gradFill>
              <a:gsLst>
                <a:gs pos="0">
                  <a:schemeClr val="accent1">
                    <a:lumMod val="40000"/>
                    <a:lumOff val="60000"/>
                  </a:schemeClr>
                </a:gs>
                <a:gs pos="100000">
                  <a:schemeClr val="accent1">
                    <a:lumMod val="75000"/>
                  </a:schemeClr>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000000"/>
                </a:solidFill>
                <a:effectLst/>
                <a:uLnTx/>
                <a:uFillTx/>
                <a:latin typeface="Arial"/>
                <a:ea typeface="+mn-ea"/>
                <a:cs typeface="+mn-cs"/>
              </a:endParaRPr>
            </a:p>
          </p:txBody>
        </p:sp>
        <p:sp>
          <p:nvSpPr>
            <p:cNvPr id="22" name="Rounded Rectangle 123">
              <a:extLst>
                <a:ext uri="{FF2B5EF4-FFF2-40B4-BE49-F238E27FC236}">
                  <a16:creationId xmlns:a16="http://schemas.microsoft.com/office/drawing/2014/main" id="{69B558DE-4E13-4757-9846-3F1D3064BC39}"/>
                </a:ext>
              </a:extLst>
            </p:cNvPr>
            <p:cNvSpPr/>
            <p:nvPr/>
          </p:nvSpPr>
          <p:spPr>
            <a:xfrm>
              <a:off x="740176" y="4798635"/>
              <a:ext cx="694314" cy="522687"/>
            </a:xfrm>
            <a:prstGeom prst="roundRect">
              <a:avLst>
                <a:gd name="adj" fmla="val 15082"/>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Full</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Lifecycle</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Focus Object</a:t>
              </a:r>
            </a:p>
            <a:p>
              <a:pPr marL="0" marR="0" lvl="0" indent="0" algn="ctr" defTabSz="677268" rtl="0" eaLnBrk="0" fontAlgn="base" latinLnBrk="0" hangingPunct="0">
                <a:lnSpc>
                  <a:spcPts val="62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Instances</a:t>
              </a:r>
            </a:p>
          </p:txBody>
        </p:sp>
        <p:sp>
          <p:nvSpPr>
            <p:cNvPr id="23" name="Rounded Rectangle 124">
              <a:extLst>
                <a:ext uri="{FF2B5EF4-FFF2-40B4-BE49-F238E27FC236}">
                  <a16:creationId xmlns:a16="http://schemas.microsoft.com/office/drawing/2014/main" id="{70CEE370-879F-4607-AC6E-BDF3CB4E13F1}"/>
                </a:ext>
              </a:extLst>
            </p:cNvPr>
            <p:cNvSpPr/>
            <p:nvPr/>
          </p:nvSpPr>
          <p:spPr>
            <a:xfrm>
              <a:off x="2014566" y="4654758"/>
              <a:ext cx="237877" cy="558897"/>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base" latinLnBrk="0" hangingPunct="1">
                <a:spcBef>
                  <a:spcPct val="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charset="0"/>
                  <a:ea typeface="+mn-ea"/>
                  <a:cs typeface="Arial" charset="0"/>
                </a:rPr>
                <a:t>Offered Services</a:t>
              </a:r>
            </a:p>
          </p:txBody>
        </p:sp>
        <p:sp>
          <p:nvSpPr>
            <p:cNvPr id="24" name="Rounded Rectangle 125">
              <a:extLst>
                <a:ext uri="{FF2B5EF4-FFF2-40B4-BE49-F238E27FC236}">
                  <a16:creationId xmlns:a16="http://schemas.microsoft.com/office/drawing/2014/main" id="{3796D1CB-D6BD-435C-926E-E9471D63997D}"/>
                </a:ext>
              </a:extLst>
            </p:cNvPr>
            <p:cNvSpPr/>
            <p:nvPr/>
          </p:nvSpPr>
          <p:spPr>
            <a:xfrm>
              <a:off x="2014563" y="5285720"/>
              <a:ext cx="237877" cy="558897"/>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marL="0" marR="0" lvl="0" indent="0" algn="ctr" defTabSz="677268" rtl="0" eaLnBrk="1" fontAlgn="base" latinLnBrk="0" hangingPunct="1">
                <a:spcBef>
                  <a:spcPct val="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charset="0"/>
                  <a:ea typeface="+mn-ea"/>
                  <a:cs typeface="Arial" charset="0"/>
                </a:rPr>
                <a:t>Consumed Services</a:t>
              </a:r>
            </a:p>
          </p:txBody>
        </p:sp>
      </p:grpSp>
      <p:grpSp>
        <p:nvGrpSpPr>
          <p:cNvPr id="25" name="Group 180">
            <a:extLst>
              <a:ext uri="{FF2B5EF4-FFF2-40B4-BE49-F238E27FC236}">
                <a16:creationId xmlns:a16="http://schemas.microsoft.com/office/drawing/2014/main" id="{0627DDCB-B855-4819-BA87-CDFFCC59E7CD}"/>
              </a:ext>
            </a:extLst>
          </p:cNvPr>
          <p:cNvGrpSpPr/>
          <p:nvPr/>
        </p:nvGrpSpPr>
        <p:grpSpPr>
          <a:xfrm>
            <a:off x="410722" y="2484490"/>
            <a:ext cx="10845276" cy="4131096"/>
            <a:chOff x="-289977" y="4510771"/>
            <a:chExt cx="6347320" cy="2122792"/>
          </a:xfrm>
        </p:grpSpPr>
        <p:grpSp>
          <p:nvGrpSpPr>
            <p:cNvPr id="26" name="Group 89">
              <a:extLst>
                <a:ext uri="{FF2B5EF4-FFF2-40B4-BE49-F238E27FC236}">
                  <a16:creationId xmlns:a16="http://schemas.microsoft.com/office/drawing/2014/main" id="{793AC25D-002B-497C-B8AC-122F006E5561}"/>
                </a:ext>
              </a:extLst>
            </p:cNvPr>
            <p:cNvGrpSpPr/>
            <p:nvPr/>
          </p:nvGrpSpPr>
          <p:grpSpPr>
            <a:xfrm>
              <a:off x="5466638" y="4850704"/>
              <a:ext cx="505153" cy="166158"/>
              <a:chOff x="1974849" y="3771883"/>
              <a:chExt cx="438228" cy="144000"/>
            </a:xfrm>
            <a:effectLst>
              <a:outerShdw blurRad="50800" dist="38100" dir="2700000">
                <a:srgbClr val="000000">
                  <a:alpha val="75000"/>
                </a:srgbClr>
              </a:outerShdw>
            </a:effectLst>
          </p:grpSpPr>
          <p:sp>
            <p:nvSpPr>
              <p:cNvPr id="45" name="Rectangle 103">
                <a:extLst>
                  <a:ext uri="{FF2B5EF4-FFF2-40B4-BE49-F238E27FC236}">
                    <a16:creationId xmlns:a16="http://schemas.microsoft.com/office/drawing/2014/main" id="{CB84C4FD-02D9-46F2-A21D-4FC844936145}"/>
                  </a:ext>
                </a:extLst>
              </p:cNvPr>
              <p:cNvSpPr/>
              <p:nvPr/>
            </p:nvSpPr>
            <p:spPr>
              <a:xfrm>
                <a:off x="1974849" y="3823862"/>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6" name="Oval 104">
                <a:extLst>
                  <a:ext uri="{FF2B5EF4-FFF2-40B4-BE49-F238E27FC236}">
                    <a16:creationId xmlns:a16="http://schemas.microsoft.com/office/drawing/2014/main" id="{2FF1473A-D7AC-4EA4-A9AB-5C5CAF81E85B}"/>
                  </a:ext>
                </a:extLst>
              </p:cNvPr>
              <p:cNvSpPr/>
              <p:nvPr/>
            </p:nvSpPr>
            <p:spPr bwMode="gray">
              <a:xfrm>
                <a:off x="2269077" y="3771883"/>
                <a:ext cx="144000" cy="144000"/>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7" name="Group 92">
              <a:extLst>
                <a:ext uri="{FF2B5EF4-FFF2-40B4-BE49-F238E27FC236}">
                  <a16:creationId xmlns:a16="http://schemas.microsoft.com/office/drawing/2014/main" id="{E948E837-53E5-4753-89B9-F0A2B140FA10}"/>
                </a:ext>
              </a:extLst>
            </p:cNvPr>
            <p:cNvGrpSpPr/>
            <p:nvPr/>
          </p:nvGrpSpPr>
          <p:grpSpPr>
            <a:xfrm>
              <a:off x="5461519" y="5365509"/>
              <a:ext cx="595824" cy="265535"/>
              <a:chOff x="1970409" y="3513618"/>
              <a:chExt cx="516886" cy="230123"/>
            </a:xfrm>
            <a:effectLst>
              <a:outerShdw blurRad="50800" dist="38100" dir="2700000">
                <a:srgbClr val="000000">
                  <a:alpha val="75000"/>
                </a:srgbClr>
              </a:outerShdw>
            </a:effectLst>
          </p:grpSpPr>
          <p:sp>
            <p:nvSpPr>
              <p:cNvPr id="43" name="Rectangle 101">
                <a:extLst>
                  <a:ext uri="{FF2B5EF4-FFF2-40B4-BE49-F238E27FC236}">
                    <a16:creationId xmlns:a16="http://schemas.microsoft.com/office/drawing/2014/main" id="{76AECA84-5E23-4549-BA02-7FEE48BA4C54}"/>
                  </a:ext>
                </a:extLst>
              </p:cNvPr>
              <p:cNvSpPr/>
              <p:nvPr/>
            </p:nvSpPr>
            <p:spPr>
              <a:xfrm>
                <a:off x="1970409" y="3608658"/>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4" name="Block Arc 102">
                <a:extLst>
                  <a:ext uri="{FF2B5EF4-FFF2-40B4-BE49-F238E27FC236}">
                    <a16:creationId xmlns:a16="http://schemas.microsoft.com/office/drawing/2014/main" id="{3C02AA32-6D65-4E7C-A41A-CF46DA7FF3BB}"/>
                  </a:ext>
                </a:extLst>
              </p:cNvPr>
              <p:cNvSpPr/>
              <p:nvPr/>
            </p:nvSpPr>
            <p:spPr>
              <a:xfrm rot="16200000">
                <a:off x="2260997" y="3517443"/>
                <a:ext cx="230123" cy="222473"/>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8" name="Group 89">
              <a:extLst>
                <a:ext uri="{FF2B5EF4-FFF2-40B4-BE49-F238E27FC236}">
                  <a16:creationId xmlns:a16="http://schemas.microsoft.com/office/drawing/2014/main" id="{FFC9D5C6-9A48-405C-A418-29C8831E769D}"/>
                </a:ext>
              </a:extLst>
            </p:cNvPr>
            <p:cNvGrpSpPr/>
            <p:nvPr/>
          </p:nvGrpSpPr>
          <p:grpSpPr>
            <a:xfrm>
              <a:off x="5466638" y="5090529"/>
              <a:ext cx="505153" cy="166158"/>
              <a:chOff x="1974849" y="3771883"/>
              <a:chExt cx="438228" cy="144000"/>
            </a:xfrm>
            <a:effectLst>
              <a:outerShdw blurRad="50800" dist="38100" dir="2700000">
                <a:srgbClr val="000000">
                  <a:alpha val="75000"/>
                </a:srgbClr>
              </a:outerShdw>
            </a:effectLst>
          </p:grpSpPr>
          <p:sp>
            <p:nvSpPr>
              <p:cNvPr id="41" name="Rectangle 97">
                <a:extLst>
                  <a:ext uri="{FF2B5EF4-FFF2-40B4-BE49-F238E27FC236}">
                    <a16:creationId xmlns:a16="http://schemas.microsoft.com/office/drawing/2014/main" id="{D06036A5-253C-4EB0-B14B-242CAC213115}"/>
                  </a:ext>
                </a:extLst>
              </p:cNvPr>
              <p:cNvSpPr/>
              <p:nvPr/>
            </p:nvSpPr>
            <p:spPr>
              <a:xfrm>
                <a:off x="1974849" y="3823862"/>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2" name="Oval 98">
                <a:extLst>
                  <a:ext uri="{FF2B5EF4-FFF2-40B4-BE49-F238E27FC236}">
                    <a16:creationId xmlns:a16="http://schemas.microsoft.com/office/drawing/2014/main" id="{04826DD6-E423-4DB9-847E-69CE7F506C49}"/>
                  </a:ext>
                </a:extLst>
              </p:cNvPr>
              <p:cNvSpPr/>
              <p:nvPr/>
            </p:nvSpPr>
            <p:spPr bwMode="gray">
              <a:xfrm>
                <a:off x="2269077" y="3771883"/>
                <a:ext cx="144000" cy="144000"/>
              </a:xfrm>
              <a:prstGeom prst="ellipse">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9" name="Group 92">
              <a:extLst>
                <a:ext uri="{FF2B5EF4-FFF2-40B4-BE49-F238E27FC236}">
                  <a16:creationId xmlns:a16="http://schemas.microsoft.com/office/drawing/2014/main" id="{5ACA38CB-538B-48CB-8DD8-D8B391C05BE1}"/>
                </a:ext>
              </a:extLst>
            </p:cNvPr>
            <p:cNvGrpSpPr/>
            <p:nvPr/>
          </p:nvGrpSpPr>
          <p:grpSpPr>
            <a:xfrm>
              <a:off x="5461519" y="5618034"/>
              <a:ext cx="595824" cy="265535"/>
              <a:chOff x="1970409" y="3513618"/>
              <a:chExt cx="516886" cy="230123"/>
            </a:xfrm>
            <a:effectLst>
              <a:outerShdw blurRad="50800" dist="38100" dir="2700000">
                <a:srgbClr val="000000">
                  <a:alpha val="75000"/>
                </a:srgbClr>
              </a:outerShdw>
            </a:effectLst>
          </p:grpSpPr>
          <p:sp>
            <p:nvSpPr>
              <p:cNvPr id="39" name="Rectangle 95">
                <a:extLst>
                  <a:ext uri="{FF2B5EF4-FFF2-40B4-BE49-F238E27FC236}">
                    <a16:creationId xmlns:a16="http://schemas.microsoft.com/office/drawing/2014/main" id="{D6E97990-DA7E-446C-BC8C-46025ED6622A}"/>
                  </a:ext>
                </a:extLst>
              </p:cNvPr>
              <p:cNvSpPr/>
              <p:nvPr/>
            </p:nvSpPr>
            <p:spPr>
              <a:xfrm>
                <a:off x="1970409" y="3608658"/>
                <a:ext cx="307521" cy="40042"/>
              </a:xfrm>
              <a:prstGeom prst="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40" name="Block Arc 96">
                <a:extLst>
                  <a:ext uri="{FF2B5EF4-FFF2-40B4-BE49-F238E27FC236}">
                    <a16:creationId xmlns:a16="http://schemas.microsoft.com/office/drawing/2014/main" id="{88834AB9-71A2-498D-BABD-78BC0CEC56D3}"/>
                  </a:ext>
                </a:extLst>
              </p:cNvPr>
              <p:cNvSpPr/>
              <p:nvPr/>
            </p:nvSpPr>
            <p:spPr>
              <a:xfrm rot="16200000">
                <a:off x="2260997" y="3517443"/>
                <a:ext cx="230123" cy="222473"/>
              </a:xfrm>
              <a:prstGeom prst="blockArc">
                <a:avLst>
                  <a:gd name="adj1" fmla="val 10800000"/>
                  <a:gd name="adj2" fmla="val 0"/>
                  <a:gd name="adj3" fmla="val 16667"/>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grpSp>
        <p:sp>
          <p:nvSpPr>
            <p:cNvPr id="30" name="Snip Same Side Corner Rectangle 86">
              <a:extLst>
                <a:ext uri="{FF2B5EF4-FFF2-40B4-BE49-F238E27FC236}">
                  <a16:creationId xmlns:a16="http://schemas.microsoft.com/office/drawing/2014/main" id="{D89A54FC-EA1F-4CA1-A1F7-E264E0EEF619}"/>
                </a:ext>
              </a:extLst>
            </p:cNvPr>
            <p:cNvSpPr/>
            <p:nvPr/>
          </p:nvSpPr>
          <p:spPr>
            <a:xfrm>
              <a:off x="3157211" y="4510771"/>
              <a:ext cx="2477081" cy="1602685"/>
            </a:xfrm>
            <a:prstGeom prst="snip2SameRect">
              <a:avLst>
                <a:gd name="adj1" fmla="val 16563"/>
                <a:gd name="adj2" fmla="val 17291"/>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1" name="Snip Same Side Corner Rectangle 87">
              <a:extLst>
                <a:ext uri="{FF2B5EF4-FFF2-40B4-BE49-F238E27FC236}">
                  <a16:creationId xmlns:a16="http://schemas.microsoft.com/office/drawing/2014/main" id="{DE906969-085E-436F-B8F3-68DFAE33F1CC}"/>
                </a:ext>
              </a:extLst>
            </p:cNvPr>
            <p:cNvSpPr>
              <a:spLocks noChangeAspect="1"/>
            </p:cNvSpPr>
            <p:nvPr/>
          </p:nvSpPr>
          <p:spPr>
            <a:xfrm>
              <a:off x="3312205" y="4673025"/>
              <a:ext cx="1394470" cy="1278177"/>
            </a:xfrm>
            <a:prstGeom prst="snip2SameRect">
              <a:avLst>
                <a:gd name="adj1" fmla="val 16563"/>
                <a:gd name="adj2" fmla="val 17291"/>
              </a:avLst>
            </a:prstGeom>
            <a:solidFill>
              <a:schemeClr val="bg1"/>
            </a:solidFill>
            <a:ln>
              <a:solidFill>
                <a:srgbClr val="3A2900"/>
              </a:solidFill>
            </a:ln>
            <a:effectLst>
              <a:innerShdw blurRad="63500" dist="50800" dir="13500000">
                <a:schemeClr val="tx1"/>
              </a:inn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600" b="0" i="0" u="none" strike="noStrike" kern="1200" cap="none" spc="0" normalizeH="0" baseline="0" noProof="0" dirty="0">
                <a:ln>
                  <a:noFill/>
                </a:ln>
                <a:solidFill>
                  <a:srgbClr val="FFFFFF"/>
                </a:solidFill>
                <a:effectLst/>
                <a:uLnTx/>
                <a:uFillTx/>
                <a:latin typeface="Arial"/>
                <a:ea typeface="+mn-ea"/>
                <a:cs typeface="+mn-cs"/>
              </a:endParaRPr>
            </a:p>
          </p:txBody>
        </p:sp>
        <p:sp>
          <p:nvSpPr>
            <p:cNvPr id="32" name="Snip Same Side Corner Rectangle 88">
              <a:extLst>
                <a:ext uri="{FF2B5EF4-FFF2-40B4-BE49-F238E27FC236}">
                  <a16:creationId xmlns:a16="http://schemas.microsoft.com/office/drawing/2014/main" id="{D8B650C0-F329-490B-810C-D3F41F70443A}"/>
                </a:ext>
              </a:extLst>
            </p:cNvPr>
            <p:cNvSpPr>
              <a:spLocks noChangeAspect="1"/>
            </p:cNvSpPr>
            <p:nvPr/>
          </p:nvSpPr>
          <p:spPr>
            <a:xfrm>
              <a:off x="3467147" y="4797547"/>
              <a:ext cx="1084586" cy="1029133"/>
            </a:xfrm>
            <a:prstGeom prst="snip2SameRect">
              <a:avLst>
                <a:gd name="adj1" fmla="val 16563"/>
                <a:gd name="adj2" fmla="val 17291"/>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3" name="Rounded Rectangle 89">
              <a:extLst>
                <a:ext uri="{FF2B5EF4-FFF2-40B4-BE49-F238E27FC236}">
                  <a16:creationId xmlns:a16="http://schemas.microsoft.com/office/drawing/2014/main" id="{23C17D75-3853-4EDD-9A85-4FB6299E65EA}"/>
                </a:ext>
              </a:extLst>
            </p:cNvPr>
            <p:cNvSpPr/>
            <p:nvPr/>
          </p:nvSpPr>
          <p:spPr>
            <a:xfrm>
              <a:off x="3574044" y="4886302"/>
              <a:ext cx="870792" cy="478275"/>
            </a:xfrm>
            <a:prstGeom prst="round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Core Functions</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&amp; Logic</a:t>
              </a:r>
            </a:p>
          </p:txBody>
        </p:sp>
        <p:sp>
          <p:nvSpPr>
            <p:cNvPr id="34" name="Rounded Rectangle 90">
              <a:extLst>
                <a:ext uri="{FF2B5EF4-FFF2-40B4-BE49-F238E27FC236}">
                  <a16:creationId xmlns:a16="http://schemas.microsoft.com/office/drawing/2014/main" id="{C83DAA34-8B43-4F7B-9E7A-FA16AFA16FED}"/>
                </a:ext>
              </a:extLst>
            </p:cNvPr>
            <p:cNvSpPr/>
            <p:nvPr/>
          </p:nvSpPr>
          <p:spPr>
            <a:xfrm>
              <a:off x="4774917" y="4842234"/>
              <a:ext cx="792217" cy="996460"/>
            </a:xfrm>
            <a:prstGeom prst="roundRect">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tIns="108050" rIns="0" rtlCol="0" anchor="t" anchorCtr="0"/>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Service</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Orchestration</a:t>
              </a:r>
            </a:p>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a:ea typeface="+mn-ea"/>
                <a:cs typeface="Arial"/>
              </a:endParaRPr>
            </a:p>
          </p:txBody>
        </p:sp>
        <p:sp>
          <p:nvSpPr>
            <p:cNvPr id="35" name="Can 91">
              <a:extLst>
                <a:ext uri="{FF2B5EF4-FFF2-40B4-BE49-F238E27FC236}">
                  <a16:creationId xmlns:a16="http://schemas.microsoft.com/office/drawing/2014/main" id="{F52C856D-0AA5-4605-99E9-ED35ACCE35BD}"/>
                </a:ext>
              </a:extLst>
            </p:cNvPr>
            <p:cNvSpPr/>
            <p:nvPr/>
          </p:nvSpPr>
          <p:spPr>
            <a:xfrm>
              <a:off x="3620326" y="5425371"/>
              <a:ext cx="778226" cy="347234"/>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Core Data</a:t>
              </a:r>
            </a:p>
          </p:txBody>
        </p:sp>
        <p:sp>
          <p:nvSpPr>
            <p:cNvPr id="36" name="Can 92">
              <a:extLst>
                <a:ext uri="{FF2B5EF4-FFF2-40B4-BE49-F238E27FC236}">
                  <a16:creationId xmlns:a16="http://schemas.microsoft.com/office/drawing/2014/main" id="{9DE12870-F985-4EB9-9028-2E4E2B00147B}"/>
                </a:ext>
              </a:extLst>
            </p:cNvPr>
            <p:cNvSpPr/>
            <p:nvPr/>
          </p:nvSpPr>
          <p:spPr>
            <a:xfrm>
              <a:off x="4816562" y="5303434"/>
              <a:ext cx="694126" cy="457298"/>
            </a:xfrm>
            <a:prstGeom prst="can">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Focus Object</a:t>
              </a:r>
            </a:p>
            <a:p>
              <a:pPr marL="0" marR="0" lvl="0" indent="0" algn="ctr" defTabSz="677268"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a:ea typeface="+mn-ea"/>
                  <a:cs typeface="Arial"/>
                </a:rPr>
                <a:t>State</a:t>
              </a:r>
            </a:p>
          </p:txBody>
        </p:sp>
        <p:sp>
          <p:nvSpPr>
            <p:cNvPr id="37" name="Circular Arrow 83">
              <a:extLst>
                <a:ext uri="{FF2B5EF4-FFF2-40B4-BE49-F238E27FC236}">
                  <a16:creationId xmlns:a16="http://schemas.microsoft.com/office/drawing/2014/main" id="{A28B8FB6-C80B-45B2-930F-58BB142BDFFA}"/>
                </a:ext>
              </a:extLst>
            </p:cNvPr>
            <p:cNvSpPr>
              <a:spLocks noChangeAspect="1"/>
            </p:cNvSpPr>
            <p:nvPr/>
          </p:nvSpPr>
          <p:spPr>
            <a:xfrm rot="5400000">
              <a:off x="4930299" y="4564224"/>
              <a:ext cx="467372" cy="463793"/>
            </a:xfrm>
            <a:prstGeom prst="circularArrow">
              <a:avLst>
                <a:gd name="adj1" fmla="val 16147"/>
                <a:gd name="adj2" fmla="val 1545501"/>
                <a:gd name="adj3" fmla="val 9634565"/>
                <a:gd name="adj4" fmla="val 11424973"/>
                <a:gd name="adj5" fmla="val 16706"/>
              </a:avLst>
            </a:prstGeom>
            <a:gradFill>
              <a:gsLst>
                <a:gs pos="0">
                  <a:srgbClr val="FBDD18"/>
                </a:gs>
                <a:gs pos="100000">
                  <a:srgbClr val="EDCF15"/>
                </a:gs>
              </a:gsLst>
              <a:lin ang="5400000" scaled="0"/>
            </a:gradFill>
            <a:ln>
              <a:solidFill>
                <a:srgbClr val="3A2900"/>
              </a:solidFill>
            </a:ln>
            <a:effectLst>
              <a:outerShdw blurRad="50800" dist="381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0" fontAlgn="base" latinLnBrk="0" hangingPunct="0">
                <a:lnSpc>
                  <a:spcPct val="100000"/>
                </a:lnSpc>
                <a:spcBef>
                  <a:spcPct val="0"/>
                </a:spcBef>
                <a:spcAft>
                  <a:spcPct val="0"/>
                </a:spcAft>
                <a:buClrTx/>
                <a:buSzTx/>
                <a:buFontTx/>
                <a:buNone/>
                <a:tabLst/>
                <a:defRPr/>
              </a:pPr>
              <a:endParaRPr kumimoji="0" lang="en-US" sz="500" b="1" i="0" u="none" strike="noStrike" kern="1200" cap="none" spc="0" normalizeH="0" baseline="0" noProof="0" dirty="0">
                <a:ln>
                  <a:noFill/>
                </a:ln>
                <a:solidFill>
                  <a:srgbClr val="FFFFFF"/>
                </a:solidFill>
                <a:effectLst/>
                <a:uLnTx/>
                <a:uFillTx/>
                <a:latin typeface="Arial"/>
                <a:ea typeface="+mn-ea"/>
                <a:cs typeface="+mn-cs"/>
              </a:endParaRPr>
            </a:p>
          </p:txBody>
        </p:sp>
        <p:sp>
          <p:nvSpPr>
            <p:cNvPr id="38" name="TextBox 126">
              <a:extLst>
                <a:ext uri="{FF2B5EF4-FFF2-40B4-BE49-F238E27FC236}">
                  <a16:creationId xmlns:a16="http://schemas.microsoft.com/office/drawing/2014/main" id="{45D0B7FC-69E0-4979-A147-45A12BCF5CD9}"/>
                </a:ext>
              </a:extLst>
            </p:cNvPr>
            <p:cNvSpPr txBox="1"/>
            <p:nvPr/>
          </p:nvSpPr>
          <p:spPr>
            <a:xfrm>
              <a:off x="-289977" y="5301067"/>
              <a:ext cx="2157043" cy="1332496"/>
            </a:xfrm>
            <a:prstGeom prst="rect">
              <a:avLst/>
            </a:prstGeom>
            <a:noFill/>
            <a:effectLst/>
          </p:spPr>
          <p:txBody>
            <a:bodyPr wrap="square" lIns="0" tIns="0" rIns="0" bIns="0" rtlCol="0" anchor="ctr" anchorCtr="1">
              <a:noAutofit/>
            </a:bodyPr>
            <a:lstStyle/>
            <a:p>
              <a:pPr marL="0" marR="0" lvl="0" indent="0" defTabSz="677268" rtl="0" eaLnBrk="1" fontAlgn="base" latinLnBrk="0" hangingPunct="1">
                <a:lnSpc>
                  <a:spcPct val="9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Helvetica"/>
                  <a:ea typeface="+mn-ea"/>
                  <a:cs typeface="Helvetica"/>
                </a:rPr>
                <a:t>Expose two discrete elements: </a:t>
              </a:r>
            </a:p>
            <a:p>
              <a:pPr marL="90533" marR="0" lvl="0" indent="-90533" defTabSz="677268" rtl="0" eaLnBrk="1" fontAlgn="base" latinLnBrk="0" hangingPunct="1">
                <a:lnSpc>
                  <a:spcPct val="90000"/>
                </a:lnSpc>
                <a:spcBef>
                  <a:spcPct val="0"/>
                </a:spcBef>
                <a:spcAft>
                  <a:spcPts val="0"/>
                </a:spcAft>
                <a:buClrTx/>
                <a:buSzPct val="80000"/>
                <a:buFont typeface="Wingdings" charset="2"/>
                <a:buChar char="u"/>
                <a:tabLst/>
                <a:defRPr/>
              </a:pPr>
              <a:r>
                <a:rPr kumimoji="0" lang="en-US" sz="1600" b="1" i="0" u="none" strike="noStrike" kern="1200" cap="none" spc="0" normalizeH="0" baseline="0" noProof="0" dirty="0">
                  <a:ln>
                    <a:noFill/>
                  </a:ln>
                  <a:solidFill>
                    <a:srgbClr val="000000"/>
                  </a:solidFill>
                  <a:effectLst/>
                  <a:uLnTx/>
                  <a:uFillTx/>
                  <a:latin typeface="Helvetica"/>
                  <a:ea typeface="+mn-ea"/>
                  <a:cs typeface="Helvetica"/>
                </a:rPr>
                <a:t>internal processing</a:t>
              </a:r>
            </a:p>
            <a:p>
              <a:pPr marL="90533" marR="0" lvl="0" indent="-90533" defTabSz="677268" rtl="0" eaLnBrk="1" fontAlgn="base" latinLnBrk="0" hangingPunct="1">
                <a:lnSpc>
                  <a:spcPct val="90000"/>
                </a:lnSpc>
                <a:spcBef>
                  <a:spcPct val="0"/>
                </a:spcBef>
                <a:spcAft>
                  <a:spcPts val="0"/>
                </a:spcAft>
                <a:buClrTx/>
                <a:buSzPct val="80000"/>
                <a:buFont typeface="Wingdings" charset="2"/>
                <a:buChar char="u"/>
                <a:tabLst/>
                <a:defRPr/>
              </a:pPr>
              <a:r>
                <a:rPr kumimoji="0" lang="en-US" sz="1600" b="1" i="0" u="none" strike="noStrike" kern="1200" cap="none" spc="0" normalizeH="0" baseline="0" noProof="0" dirty="0">
                  <a:ln>
                    <a:noFill/>
                  </a:ln>
                  <a:solidFill>
                    <a:srgbClr val="000000"/>
                  </a:solidFill>
                  <a:effectLst/>
                  <a:uLnTx/>
                  <a:uFillTx/>
                  <a:latin typeface="Helvetica"/>
                  <a:ea typeface="+mn-ea"/>
                  <a:cs typeface="Helvetica"/>
                </a:rPr>
                <a:t>external service orchestration</a:t>
              </a:r>
            </a:p>
          </p:txBody>
        </p:sp>
      </p:grpSp>
      <p:sp>
        <p:nvSpPr>
          <p:cNvPr id="47" name="Circular Arrow 75">
            <a:extLst>
              <a:ext uri="{FF2B5EF4-FFF2-40B4-BE49-F238E27FC236}">
                <a16:creationId xmlns:a16="http://schemas.microsoft.com/office/drawing/2014/main" id="{02E206B4-C10F-476E-BA39-33945A853CE8}"/>
              </a:ext>
            </a:extLst>
          </p:cNvPr>
          <p:cNvSpPr>
            <a:spLocks noChangeAspect="1"/>
          </p:cNvSpPr>
          <p:nvPr/>
        </p:nvSpPr>
        <p:spPr>
          <a:xfrm rot="16200000" flipH="1">
            <a:off x="4205108" y="2256840"/>
            <a:ext cx="3621899" cy="3632480"/>
          </a:xfrm>
          <a:prstGeom prst="circularArrow">
            <a:avLst>
              <a:gd name="adj1" fmla="val 17602"/>
              <a:gd name="adj2" fmla="val 1142319"/>
              <a:gd name="adj3" fmla="val 20457682"/>
              <a:gd name="adj4" fmla="val 17862082"/>
              <a:gd name="adj5" fmla="val 17212"/>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1601" b="0" i="0" u="none" strike="noStrike" kern="1200" cap="none" spc="0" normalizeH="0" baseline="0" noProof="0" dirty="0">
              <a:ln>
                <a:noFill/>
              </a:ln>
              <a:solidFill>
                <a:srgbClr val="000000"/>
              </a:solidFill>
              <a:effectLst/>
              <a:uLnTx/>
              <a:uFillTx/>
              <a:latin typeface="Arial"/>
              <a:ea typeface="+mn-ea"/>
              <a:cs typeface="+mn-cs"/>
            </a:endParaRPr>
          </a:p>
        </p:txBody>
      </p:sp>
      <p:sp>
        <p:nvSpPr>
          <p:cNvPr id="137" name="Title 1">
            <a:extLst>
              <a:ext uri="{FF2B5EF4-FFF2-40B4-BE49-F238E27FC236}">
                <a16:creationId xmlns:a16="http://schemas.microsoft.com/office/drawing/2014/main" id="{E14BB8E9-3626-44D2-9A0D-B0A3F8CECFA8}"/>
              </a:ext>
            </a:extLst>
          </p:cNvPr>
          <p:cNvSpPr txBox="1">
            <a:spLocks/>
          </p:cNvSpPr>
          <p:nvPr/>
        </p:nvSpPr>
        <p:spPr>
          <a:xfrm>
            <a:off x="2775005" y="6650158"/>
            <a:ext cx="10439686" cy="476445"/>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32D1A132-D58F-43EA-B6EF-B9D88AEA2E63}"/>
              </a:ext>
            </a:extLst>
          </p:cNvPr>
          <p:cNvSpPr>
            <a:spLocks noGrp="1"/>
          </p:cNvSpPr>
          <p:nvPr>
            <p:ph type="title"/>
          </p:nvPr>
        </p:nvSpPr>
        <p:spPr/>
        <p:txBody>
          <a:bodyPr>
            <a:normAutofit/>
          </a:bodyPr>
          <a:lstStyle/>
          <a:p>
            <a:r>
              <a:rPr lang="en-US" sz="2000" b="1" cap="all" dirty="0">
                <a:solidFill>
                  <a:srgbClr val="000000"/>
                </a:solidFill>
                <a:latin typeface="Arial"/>
              </a:rPr>
              <a:t>Containers</a:t>
            </a:r>
            <a:endParaRPr lang="en-GB" sz="2000" cap="all" dirty="0"/>
          </a:p>
        </p:txBody>
      </p:sp>
      <p:sp>
        <p:nvSpPr>
          <p:cNvPr id="141" name="Round Same Side Corner Rectangle 140">
            <a:extLst>
              <a:ext uri="{FF2B5EF4-FFF2-40B4-BE49-F238E27FC236}">
                <a16:creationId xmlns:a16="http://schemas.microsoft.com/office/drawing/2014/main" id="{7007723B-5E41-9747-A1D2-24FC6EB0869F}"/>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Graphic 141" descr="Research">
            <a:extLst>
              <a:ext uri="{FF2B5EF4-FFF2-40B4-BE49-F238E27FC236}">
                <a16:creationId xmlns:a16="http://schemas.microsoft.com/office/drawing/2014/main" id="{DBD5B3FC-382C-3641-86CB-CE2492C0CCA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4239157804"/>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78">
            <a:extLst>
              <a:ext uri="{FF2B5EF4-FFF2-40B4-BE49-F238E27FC236}">
                <a16:creationId xmlns:a16="http://schemas.microsoft.com/office/drawing/2014/main" id="{FECAAD74-E20A-40E7-A47E-ABE5C7093CC7}"/>
              </a:ext>
            </a:extLst>
          </p:cNvPr>
          <p:cNvGrpSpPr>
            <a:grpSpLocks noChangeAspect="1"/>
          </p:cNvGrpSpPr>
          <p:nvPr/>
        </p:nvGrpSpPr>
        <p:grpSpPr>
          <a:xfrm>
            <a:off x="1920330" y="1303621"/>
            <a:ext cx="7341628" cy="4949468"/>
            <a:chOff x="-166156" y="2031350"/>
            <a:chExt cx="4171451" cy="2812247"/>
          </a:xfrm>
        </p:grpSpPr>
        <p:sp>
          <p:nvSpPr>
            <p:cNvPr id="49" name="Freeform 79">
              <a:extLst>
                <a:ext uri="{FF2B5EF4-FFF2-40B4-BE49-F238E27FC236}">
                  <a16:creationId xmlns:a16="http://schemas.microsoft.com/office/drawing/2014/main" id="{8052AD63-17AA-4C21-8D3E-B1F5E96CCAE8}"/>
                </a:ext>
              </a:extLst>
            </p:cNvPr>
            <p:cNvSpPr/>
            <p:nvPr/>
          </p:nvSpPr>
          <p:spPr>
            <a:xfrm>
              <a:off x="1533851" y="3443364"/>
              <a:ext cx="2291292" cy="501650"/>
            </a:xfrm>
            <a:custGeom>
              <a:avLst/>
              <a:gdLst>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0 w 2247900"/>
                <a:gd name="connsiteY0" fmla="*/ 0 h 501650"/>
                <a:gd name="connsiteX1" fmla="*/ 2247900 w 2247900"/>
                <a:gd name="connsiteY1" fmla="*/ 0 h 501650"/>
                <a:gd name="connsiteX2" fmla="*/ 2130425 w 2247900"/>
                <a:gd name="connsiteY2" fmla="*/ 501650 h 501650"/>
                <a:gd name="connsiteX3" fmla="*/ 165100 w 2247900"/>
                <a:gd name="connsiteY3" fmla="*/ 501650 h 501650"/>
                <a:gd name="connsiteX4" fmla="*/ 0 w 2247900"/>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 name="connsiteX0" fmla="*/ 43392 w 2291292"/>
                <a:gd name="connsiteY0" fmla="*/ 0 h 501650"/>
                <a:gd name="connsiteX1" fmla="*/ 2291292 w 2291292"/>
                <a:gd name="connsiteY1" fmla="*/ 0 h 501650"/>
                <a:gd name="connsiteX2" fmla="*/ 2173817 w 2291292"/>
                <a:gd name="connsiteY2" fmla="*/ 501650 h 501650"/>
                <a:gd name="connsiteX3" fmla="*/ 208492 w 2291292"/>
                <a:gd name="connsiteY3" fmla="*/ 501650 h 501650"/>
                <a:gd name="connsiteX4" fmla="*/ 43392 w 2291292"/>
                <a:gd name="connsiteY4" fmla="*/ 0 h 50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1292" h="501650">
                  <a:moveTo>
                    <a:pt x="43392" y="0"/>
                  </a:moveTo>
                  <a:lnTo>
                    <a:pt x="2291292" y="0"/>
                  </a:lnTo>
                  <a:cubicBezTo>
                    <a:pt x="2290234" y="278342"/>
                    <a:pt x="2105025" y="207433"/>
                    <a:pt x="2173817" y="501650"/>
                  </a:cubicBezTo>
                  <a:lnTo>
                    <a:pt x="208492" y="501650"/>
                  </a:lnTo>
                  <a:cubicBezTo>
                    <a:pt x="191559" y="242358"/>
                    <a:pt x="0" y="240242"/>
                    <a:pt x="43392" y="0"/>
                  </a:cubicBezTo>
                  <a:close/>
                </a:path>
              </a:pathLst>
            </a:custGeom>
            <a:solidFill>
              <a:srgbClr val="FF66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0" name="Rectangle 80">
              <a:extLst>
                <a:ext uri="{FF2B5EF4-FFF2-40B4-BE49-F238E27FC236}">
                  <a16:creationId xmlns:a16="http://schemas.microsoft.com/office/drawing/2014/main" id="{4DA42F6B-5045-46E0-857A-57DC946F1142}"/>
                </a:ext>
              </a:extLst>
            </p:cNvPr>
            <p:cNvSpPr/>
            <p:nvPr/>
          </p:nvSpPr>
          <p:spPr>
            <a:xfrm>
              <a:off x="1831612" y="2481842"/>
              <a:ext cx="641459" cy="346347"/>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1" name="Rectangle 81">
              <a:extLst>
                <a:ext uri="{FF2B5EF4-FFF2-40B4-BE49-F238E27FC236}">
                  <a16:creationId xmlns:a16="http://schemas.microsoft.com/office/drawing/2014/main" id="{F6A4B411-63B2-4B14-98B4-00E782218279}"/>
                </a:ext>
              </a:extLst>
            </p:cNvPr>
            <p:cNvSpPr/>
            <p:nvPr/>
          </p:nvSpPr>
          <p:spPr>
            <a:xfrm>
              <a:off x="1831612" y="2826657"/>
              <a:ext cx="641459" cy="617261"/>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2" name="Rectangle 82">
              <a:extLst>
                <a:ext uri="{FF2B5EF4-FFF2-40B4-BE49-F238E27FC236}">
                  <a16:creationId xmlns:a16="http://schemas.microsoft.com/office/drawing/2014/main" id="{4BBADDCD-916C-413C-8A1F-8E621C2D568F}"/>
                </a:ext>
              </a:extLst>
            </p:cNvPr>
            <p:cNvSpPr/>
            <p:nvPr/>
          </p:nvSpPr>
          <p:spPr>
            <a:xfrm>
              <a:off x="2952551" y="2481842"/>
              <a:ext cx="641459" cy="346347"/>
            </a:xfrm>
            <a:prstGeom prst="rect">
              <a:avLst/>
            </a:prstGeom>
            <a:solidFill>
              <a:srgbClr val="E20000"/>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3" name="Rectangle 84">
              <a:extLst>
                <a:ext uri="{FF2B5EF4-FFF2-40B4-BE49-F238E27FC236}">
                  <a16:creationId xmlns:a16="http://schemas.microsoft.com/office/drawing/2014/main" id="{16E60A62-54A6-428A-93AB-E8EB575DBFF8}"/>
                </a:ext>
              </a:extLst>
            </p:cNvPr>
            <p:cNvSpPr/>
            <p:nvPr/>
          </p:nvSpPr>
          <p:spPr>
            <a:xfrm>
              <a:off x="2952551" y="2826657"/>
              <a:ext cx="641459" cy="617261"/>
            </a:xfrm>
            <a:prstGeom prst="rect">
              <a:avLst/>
            </a:prstGeom>
            <a:solidFill>
              <a:srgbClr val="EDC263"/>
            </a:solidFill>
            <a:ln w="3175" cap="flat" cmpd="sng" algn="ctr">
              <a:solidFill>
                <a:srgbClr val="41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4" name="Rectangle 85">
              <a:extLst>
                <a:ext uri="{FF2B5EF4-FFF2-40B4-BE49-F238E27FC236}">
                  <a16:creationId xmlns:a16="http://schemas.microsoft.com/office/drawing/2014/main" id="{1212C9D6-4C9A-45F1-B564-684D7663DD5E}"/>
                </a:ext>
              </a:extLst>
            </p:cNvPr>
            <p:cNvSpPr/>
            <p:nvPr/>
          </p:nvSpPr>
          <p:spPr>
            <a:xfrm>
              <a:off x="2253534" y="3444029"/>
              <a:ext cx="918555" cy="156997"/>
            </a:xfrm>
            <a:prstGeom prst="rect">
              <a:avLst/>
            </a:pr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5" name="Freeform 93">
              <a:extLst>
                <a:ext uri="{FF2B5EF4-FFF2-40B4-BE49-F238E27FC236}">
                  <a16:creationId xmlns:a16="http://schemas.microsoft.com/office/drawing/2014/main" id="{53BA9D40-EDED-41D0-AF5A-154EBA9FF7C5}"/>
                </a:ext>
              </a:extLst>
            </p:cNvPr>
            <p:cNvSpPr/>
            <p:nvPr/>
          </p:nvSpPr>
          <p:spPr>
            <a:xfrm>
              <a:off x="1559251" y="3443364"/>
              <a:ext cx="468842" cy="158750"/>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842" h="158750">
                  <a:moveTo>
                    <a:pt x="468842" y="0"/>
                  </a:moveTo>
                  <a:lnTo>
                    <a:pt x="468842" y="158750"/>
                  </a:lnTo>
                  <a:lnTo>
                    <a:pt x="27517" y="158750"/>
                  </a:lnTo>
                  <a:cubicBezTo>
                    <a:pt x="10584" y="102658"/>
                    <a:pt x="0" y="62442"/>
                    <a:pt x="14817" y="0"/>
                  </a:cubicBezTo>
                  <a:lnTo>
                    <a:pt x="468842" y="0"/>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6" name="Freeform 94">
              <a:extLst>
                <a:ext uri="{FF2B5EF4-FFF2-40B4-BE49-F238E27FC236}">
                  <a16:creationId xmlns:a16="http://schemas.microsoft.com/office/drawing/2014/main" id="{8E643D02-6C48-4353-BFAF-CA8C83E26151}"/>
                </a:ext>
              </a:extLst>
            </p:cNvPr>
            <p:cNvSpPr/>
            <p:nvPr/>
          </p:nvSpPr>
          <p:spPr>
            <a:xfrm flipH="1">
              <a:off x="3394400" y="3443364"/>
              <a:ext cx="433917" cy="158750"/>
            </a:xfrm>
            <a:custGeom>
              <a:avLst/>
              <a:gdLst>
                <a:gd name="connsiteX0" fmla="*/ 454025 w 454025"/>
                <a:gd name="connsiteY0" fmla="*/ 0 h 158750"/>
                <a:gd name="connsiteX1" fmla="*/ 454025 w 454025"/>
                <a:gd name="connsiteY1" fmla="*/ 158750 h 158750"/>
                <a:gd name="connsiteX2" fmla="*/ 12700 w 454025"/>
                <a:gd name="connsiteY2" fmla="*/ 158750 h 158750"/>
                <a:gd name="connsiteX3" fmla="*/ 0 w 454025"/>
                <a:gd name="connsiteY3" fmla="*/ 0 h 158750"/>
                <a:gd name="connsiteX4" fmla="*/ 454025 w 454025"/>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68842 w 468842"/>
                <a:gd name="connsiteY0" fmla="*/ 0 h 158750"/>
                <a:gd name="connsiteX1" fmla="*/ 468842 w 468842"/>
                <a:gd name="connsiteY1" fmla="*/ 158750 h 158750"/>
                <a:gd name="connsiteX2" fmla="*/ 27517 w 468842"/>
                <a:gd name="connsiteY2" fmla="*/ 158750 h 158750"/>
                <a:gd name="connsiteX3" fmla="*/ 14817 w 468842"/>
                <a:gd name="connsiteY3" fmla="*/ 0 h 158750"/>
                <a:gd name="connsiteX4" fmla="*/ 468842 w 468842"/>
                <a:gd name="connsiteY4" fmla="*/ 0 h 158750"/>
                <a:gd name="connsiteX0" fmla="*/ 458258 w 458258"/>
                <a:gd name="connsiteY0" fmla="*/ 0 h 158750"/>
                <a:gd name="connsiteX1" fmla="*/ 458258 w 458258"/>
                <a:gd name="connsiteY1" fmla="*/ 158750 h 158750"/>
                <a:gd name="connsiteX2" fmla="*/ 16933 w 458258"/>
                <a:gd name="connsiteY2" fmla="*/ 158750 h 158750"/>
                <a:gd name="connsiteX3" fmla="*/ 74083 w 458258"/>
                <a:gd name="connsiteY3" fmla="*/ 0 h 158750"/>
                <a:gd name="connsiteX4" fmla="*/ 458258 w 458258"/>
                <a:gd name="connsiteY4" fmla="*/ 0 h 158750"/>
                <a:gd name="connsiteX0" fmla="*/ 420158 w 420158"/>
                <a:gd name="connsiteY0" fmla="*/ 0 h 158750"/>
                <a:gd name="connsiteX1" fmla="*/ 420158 w 420158"/>
                <a:gd name="connsiteY1" fmla="*/ 158750 h 158750"/>
                <a:gd name="connsiteX2" fmla="*/ 16933 w 420158"/>
                <a:gd name="connsiteY2" fmla="*/ 158750 h 158750"/>
                <a:gd name="connsiteX3" fmla="*/ 35983 w 420158"/>
                <a:gd name="connsiteY3" fmla="*/ 0 h 158750"/>
                <a:gd name="connsiteX4" fmla="*/ 420158 w 420158"/>
                <a:gd name="connsiteY4" fmla="*/ 0 h 158750"/>
                <a:gd name="connsiteX0" fmla="*/ 443442 w 443442"/>
                <a:gd name="connsiteY0" fmla="*/ 0 h 158750"/>
                <a:gd name="connsiteX1" fmla="*/ 443442 w 443442"/>
                <a:gd name="connsiteY1" fmla="*/ 158750 h 158750"/>
                <a:gd name="connsiteX2" fmla="*/ 40217 w 443442"/>
                <a:gd name="connsiteY2" fmla="*/ 158750 h 158750"/>
                <a:gd name="connsiteX3" fmla="*/ 14817 w 443442"/>
                <a:gd name="connsiteY3" fmla="*/ 0 h 158750"/>
                <a:gd name="connsiteX4" fmla="*/ 443442 w 443442"/>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 name="connsiteX0" fmla="*/ 433917 w 433917"/>
                <a:gd name="connsiteY0" fmla="*/ 0 h 158750"/>
                <a:gd name="connsiteX1" fmla="*/ 433917 w 433917"/>
                <a:gd name="connsiteY1" fmla="*/ 158750 h 158750"/>
                <a:gd name="connsiteX2" fmla="*/ 30692 w 433917"/>
                <a:gd name="connsiteY2" fmla="*/ 158750 h 158750"/>
                <a:gd name="connsiteX3" fmla="*/ 5292 w 433917"/>
                <a:gd name="connsiteY3" fmla="*/ 0 h 158750"/>
                <a:gd name="connsiteX4" fmla="*/ 433917 w 433917"/>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917" h="158750">
                  <a:moveTo>
                    <a:pt x="433917" y="0"/>
                  </a:moveTo>
                  <a:lnTo>
                    <a:pt x="433917" y="158750"/>
                  </a:lnTo>
                  <a:lnTo>
                    <a:pt x="30692" y="158750"/>
                  </a:lnTo>
                  <a:cubicBezTo>
                    <a:pt x="4234" y="102658"/>
                    <a:pt x="0" y="65617"/>
                    <a:pt x="5292" y="0"/>
                  </a:cubicBezTo>
                  <a:lnTo>
                    <a:pt x="433917" y="0"/>
                  </a:lnTo>
                  <a:close/>
                </a:path>
              </a:pathLst>
            </a:custGeom>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57" name="Rectangle 99">
              <a:extLst>
                <a:ext uri="{FF2B5EF4-FFF2-40B4-BE49-F238E27FC236}">
                  <a16:creationId xmlns:a16="http://schemas.microsoft.com/office/drawing/2014/main" id="{A88EDDB0-3D21-43FC-A466-0A38DEBBF5D0}"/>
                </a:ext>
              </a:extLst>
            </p:cNvPr>
            <p:cNvSpPr/>
            <p:nvPr/>
          </p:nvSpPr>
          <p:spPr>
            <a:xfrm>
              <a:off x="210982" y="2461408"/>
              <a:ext cx="846085" cy="373379"/>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Business</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1400" b="1" i="1" u="none" strike="noStrike" kern="1200" cap="none" spc="0" normalizeH="0" baseline="0" noProof="0" dirty="0">
                <a:ln>
                  <a:noFill/>
                </a:ln>
                <a:solidFill>
                  <a:srgbClr val="000000"/>
                </a:solidFill>
                <a:effectLst/>
                <a:uLnTx/>
                <a:uFillTx/>
                <a:latin typeface="Arial"/>
                <a:ea typeface="+mn-ea"/>
                <a:cs typeface="+mn-cs"/>
              </a:endParaRPr>
            </a:p>
          </p:txBody>
        </p:sp>
        <p:sp>
          <p:nvSpPr>
            <p:cNvPr id="58" name="Rectangle 100">
              <a:extLst>
                <a:ext uri="{FF2B5EF4-FFF2-40B4-BE49-F238E27FC236}">
                  <a16:creationId xmlns:a16="http://schemas.microsoft.com/office/drawing/2014/main" id="{912FEAE8-DFCB-455E-8FC8-A47FC5EC8090}"/>
                </a:ext>
              </a:extLst>
            </p:cNvPr>
            <p:cNvSpPr/>
            <p:nvPr/>
          </p:nvSpPr>
          <p:spPr>
            <a:xfrm>
              <a:off x="101434" y="2947071"/>
              <a:ext cx="1027632" cy="373379"/>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Application</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Layer</a:t>
              </a:r>
              <a:endParaRPr kumimoji="0" lang="en-US" sz="1400" b="1" i="1" u="none" strike="noStrike" kern="1200" cap="none" spc="0" normalizeH="0" baseline="0" noProof="0" dirty="0">
                <a:ln>
                  <a:noFill/>
                </a:ln>
                <a:solidFill>
                  <a:srgbClr val="000000"/>
                </a:solidFill>
                <a:effectLst/>
                <a:uLnTx/>
                <a:uFillTx/>
                <a:latin typeface="Arial"/>
                <a:ea typeface="+mn-ea"/>
                <a:cs typeface="+mn-cs"/>
              </a:endParaRPr>
            </a:p>
          </p:txBody>
        </p:sp>
        <p:sp>
          <p:nvSpPr>
            <p:cNvPr id="59" name="Rectangle 117">
              <a:extLst>
                <a:ext uri="{FF2B5EF4-FFF2-40B4-BE49-F238E27FC236}">
                  <a16:creationId xmlns:a16="http://schemas.microsoft.com/office/drawing/2014/main" id="{57BC3933-E893-4759-A3C8-A90FB7F5C264}"/>
                </a:ext>
              </a:extLst>
            </p:cNvPr>
            <p:cNvSpPr/>
            <p:nvPr/>
          </p:nvSpPr>
          <p:spPr>
            <a:xfrm>
              <a:off x="-166156" y="3381044"/>
              <a:ext cx="1471094" cy="273822"/>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Communications</a:t>
              </a:r>
              <a:endParaRPr kumimoji="0" lang="en-US" sz="14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60" name="Straight Arrow Connector 127">
              <a:extLst>
                <a:ext uri="{FF2B5EF4-FFF2-40B4-BE49-F238E27FC236}">
                  <a16:creationId xmlns:a16="http://schemas.microsoft.com/office/drawing/2014/main" id="{265D6F6B-F1A8-4A0A-8EBB-0E89C1CFC13A}"/>
                </a:ext>
              </a:extLst>
            </p:cNvPr>
            <p:cNvCxnSpPr>
              <a:cxnSpLocks/>
              <a:stCxn id="57" idx="3"/>
              <a:endCxn id="50" idx="1"/>
            </p:cNvCxnSpPr>
            <p:nvPr/>
          </p:nvCxnSpPr>
          <p:spPr>
            <a:xfrm>
              <a:off x="1057066" y="2648097"/>
              <a:ext cx="774545" cy="6918"/>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61" name="Straight Arrow Connector 128">
              <a:extLst>
                <a:ext uri="{FF2B5EF4-FFF2-40B4-BE49-F238E27FC236}">
                  <a16:creationId xmlns:a16="http://schemas.microsoft.com/office/drawing/2014/main" id="{AB811654-3F10-4AA9-A970-A0F7C3636D57}"/>
                </a:ext>
              </a:extLst>
            </p:cNvPr>
            <p:cNvCxnSpPr>
              <a:cxnSpLocks/>
              <a:stCxn id="58" idx="3"/>
              <a:endCxn id="51" idx="1"/>
            </p:cNvCxnSpPr>
            <p:nvPr/>
          </p:nvCxnSpPr>
          <p:spPr>
            <a:xfrm>
              <a:off x="1129066" y="3133761"/>
              <a:ext cx="702546" cy="1527"/>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62" name="Straight Arrow Connector 129">
              <a:extLst>
                <a:ext uri="{FF2B5EF4-FFF2-40B4-BE49-F238E27FC236}">
                  <a16:creationId xmlns:a16="http://schemas.microsoft.com/office/drawing/2014/main" id="{CC5FCEE7-8F28-42E6-A67B-367CB7FFC40C}"/>
                </a:ext>
              </a:extLst>
            </p:cNvPr>
            <p:cNvCxnSpPr>
              <a:cxnSpLocks/>
              <a:stCxn id="59" idx="3"/>
            </p:cNvCxnSpPr>
            <p:nvPr/>
          </p:nvCxnSpPr>
          <p:spPr>
            <a:xfrm>
              <a:off x="1304938" y="3517956"/>
              <a:ext cx="246905" cy="1608"/>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63" name="Rectangle 130">
              <a:extLst>
                <a:ext uri="{FF2B5EF4-FFF2-40B4-BE49-F238E27FC236}">
                  <a16:creationId xmlns:a16="http://schemas.microsoft.com/office/drawing/2014/main" id="{BB50EF5E-7DB8-439C-A536-63915A4D1B00}"/>
                </a:ext>
              </a:extLst>
            </p:cNvPr>
            <p:cNvSpPr/>
            <p:nvPr/>
          </p:nvSpPr>
          <p:spPr>
            <a:xfrm>
              <a:off x="-1833" y="3615118"/>
              <a:ext cx="1198770" cy="390802"/>
            </a:xfrm>
            <a:prstGeom prst="rect">
              <a:avLst/>
            </a:prstGeom>
            <a:noFill/>
            <a:ln w="3810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lIns="36017" tIns="18008" rIns="36017" bIns="0" rtlCol="0" anchor="t" anchorCtr="0"/>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Platform/</a:t>
              </a:r>
            </a:p>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Arial"/>
                  <a:ea typeface="+mn-ea"/>
                  <a:cs typeface="+mn-cs"/>
                </a:rPr>
                <a:t>Infrastructure</a:t>
              </a:r>
              <a:endParaRPr kumimoji="0" lang="en-US" sz="1400" b="1" i="1" u="none" strike="noStrike" kern="1200" cap="none" spc="0" normalizeH="0" baseline="0" noProof="0" dirty="0">
                <a:ln>
                  <a:noFill/>
                </a:ln>
                <a:solidFill>
                  <a:srgbClr val="000000"/>
                </a:solidFill>
                <a:effectLst/>
                <a:uLnTx/>
                <a:uFillTx/>
                <a:latin typeface="Arial"/>
                <a:ea typeface="+mn-ea"/>
                <a:cs typeface="+mn-cs"/>
              </a:endParaRPr>
            </a:p>
          </p:txBody>
        </p:sp>
        <p:cxnSp>
          <p:nvCxnSpPr>
            <p:cNvPr id="64" name="Straight Arrow Connector 131">
              <a:extLst>
                <a:ext uri="{FF2B5EF4-FFF2-40B4-BE49-F238E27FC236}">
                  <a16:creationId xmlns:a16="http://schemas.microsoft.com/office/drawing/2014/main" id="{D27D423E-43E3-41C7-A5A2-BC987CC109D9}"/>
                </a:ext>
              </a:extLst>
            </p:cNvPr>
            <p:cNvCxnSpPr>
              <a:cxnSpLocks/>
              <a:stCxn id="63" idx="3"/>
            </p:cNvCxnSpPr>
            <p:nvPr/>
          </p:nvCxnSpPr>
          <p:spPr>
            <a:xfrm flipV="1">
              <a:off x="1196937" y="3808720"/>
              <a:ext cx="495975" cy="1799"/>
            </a:xfrm>
            <a:prstGeom prst="straightConnector1">
              <a:avLst/>
            </a:prstGeom>
            <a:ln w="38100" cap="flat" cmpd="sng" algn="ctr">
              <a:solidFill>
                <a:schemeClr val="tx1"/>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sp>
          <p:nvSpPr>
            <p:cNvPr id="65" name="Can 132">
              <a:extLst>
                <a:ext uri="{FF2B5EF4-FFF2-40B4-BE49-F238E27FC236}">
                  <a16:creationId xmlns:a16="http://schemas.microsoft.com/office/drawing/2014/main" id="{282FF29A-6C51-4A1F-8A71-DB71B440EDDB}"/>
                </a:ext>
              </a:extLst>
            </p:cNvPr>
            <p:cNvSpPr/>
            <p:nvPr/>
          </p:nvSpPr>
          <p:spPr>
            <a:xfrm>
              <a:off x="2303798" y="3655887"/>
              <a:ext cx="808239" cy="256553"/>
            </a:xfrm>
            <a:prstGeom prst="can">
              <a:avLst/>
            </a:prstGeom>
            <a:noFill/>
            <a:ln w="19050" cap="flat" cmpd="sng" algn="ctr">
              <a:solidFill>
                <a:srgbClr val="410000"/>
              </a:solidFill>
              <a:prstDash val="solid"/>
              <a:round/>
              <a:headEnd type="none" w="med" len="med"/>
              <a:tailEnd type="none" w="med" len="med"/>
            </a:ln>
            <a:effectLst>
              <a:outerShdw blurRad="25400" dist="12700" dir="2700000">
                <a:srgbClr val="000000">
                  <a:alpha val="7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mn-cs"/>
              </a:endParaRPr>
            </a:p>
          </p:txBody>
        </p:sp>
        <p:sp>
          <p:nvSpPr>
            <p:cNvPr id="66" name="Freeform 133">
              <a:extLst>
                <a:ext uri="{FF2B5EF4-FFF2-40B4-BE49-F238E27FC236}">
                  <a16:creationId xmlns:a16="http://schemas.microsoft.com/office/drawing/2014/main" id="{6461B004-D17E-4DEB-98FD-B8B785BF69B8}"/>
                </a:ext>
              </a:extLst>
            </p:cNvPr>
            <p:cNvSpPr/>
            <p:nvPr/>
          </p:nvSpPr>
          <p:spPr>
            <a:xfrm>
              <a:off x="2130670" y="2644242"/>
              <a:ext cx="1141797" cy="0"/>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 name="connsiteX0" fmla="*/ 0 w 1144585"/>
                <a:gd name="connsiteY0" fmla="*/ 12827 h 1116008"/>
                <a:gd name="connsiteX1" fmla="*/ 89805 w 1144585"/>
                <a:gd name="connsiteY1" fmla="*/ 1116008 h 1116008"/>
                <a:gd name="connsiteX2" fmla="*/ 1026335 w 1144585"/>
                <a:gd name="connsiteY2" fmla="*/ 1116008 h 1116008"/>
                <a:gd name="connsiteX3" fmla="*/ 1141798 w 1144585"/>
                <a:gd name="connsiteY3" fmla="*/ 987731 h 1116008"/>
                <a:gd name="connsiteX4" fmla="*/ 1141798 w 1144585"/>
                <a:gd name="connsiteY4" fmla="*/ 0 h 1116008"/>
                <a:gd name="connsiteX5" fmla="*/ 1141798 w 1144585"/>
                <a:gd name="connsiteY5" fmla="*/ 0 h 1116008"/>
                <a:gd name="connsiteX0" fmla="*/ 0 w 1144585"/>
                <a:gd name="connsiteY0" fmla="*/ 12827 h 1116008"/>
                <a:gd name="connsiteX1" fmla="*/ 1026335 w 1144585"/>
                <a:gd name="connsiteY1" fmla="*/ 1116008 h 1116008"/>
                <a:gd name="connsiteX2" fmla="*/ 1141798 w 1144585"/>
                <a:gd name="connsiteY2" fmla="*/ 987731 h 1116008"/>
                <a:gd name="connsiteX3" fmla="*/ 1141798 w 1144585"/>
                <a:gd name="connsiteY3" fmla="*/ 0 h 1116008"/>
                <a:gd name="connsiteX4" fmla="*/ 1141798 w 1144585"/>
                <a:gd name="connsiteY4" fmla="*/ 0 h 1116008"/>
                <a:gd name="connsiteX0" fmla="*/ 0 w 1216635"/>
                <a:gd name="connsiteY0" fmla="*/ 12827 h 1116008"/>
                <a:gd name="connsiteX1" fmla="*/ 1026335 w 1216635"/>
                <a:gd name="connsiteY1" fmla="*/ 1116008 h 1116008"/>
                <a:gd name="connsiteX2" fmla="*/ 1141798 w 1216635"/>
                <a:gd name="connsiteY2" fmla="*/ 0 h 1116008"/>
                <a:gd name="connsiteX3" fmla="*/ 1141798 w 1216635"/>
                <a:gd name="connsiteY3" fmla="*/ 0 h 1116008"/>
                <a:gd name="connsiteX0" fmla="*/ 0 w 1141798"/>
                <a:gd name="connsiteY0" fmla="*/ 12827 h 12827"/>
                <a:gd name="connsiteX1" fmla="*/ 1141798 w 1141798"/>
                <a:gd name="connsiteY1" fmla="*/ 0 h 12827"/>
                <a:gd name="connsiteX2" fmla="*/ 1141798 w 1141798"/>
                <a:gd name="connsiteY2" fmla="*/ 0 h 12827"/>
              </a:gdLst>
              <a:ahLst/>
              <a:cxnLst>
                <a:cxn ang="0">
                  <a:pos x="connsiteX0" y="connsiteY0"/>
                </a:cxn>
                <a:cxn ang="0">
                  <a:pos x="connsiteX1" y="connsiteY1"/>
                </a:cxn>
                <a:cxn ang="0">
                  <a:pos x="connsiteX2" y="connsiteY2"/>
                </a:cxn>
              </a:cxnLst>
              <a:rect l="l" t="t" r="r" b="b"/>
              <a:pathLst>
                <a:path w="1141798" h="12827">
                  <a:moveTo>
                    <a:pt x="0" y="12827"/>
                  </a:moveTo>
                  <a:lnTo>
                    <a:pt x="1141798" y="0"/>
                  </a:lnTo>
                  <a:lnTo>
                    <a:pt x="1141798" y="0"/>
                  </a:lnTo>
                </a:path>
              </a:pathLst>
            </a:custGeom>
            <a:ln w="57150" cap="flat" cmpd="sng" algn="ctr">
              <a:solidFill>
                <a:srgbClr val="005D00">
                  <a:alpha val="32000"/>
                </a:srgbClr>
              </a:solidFill>
              <a:prstDash val="sysDash"/>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a:ea typeface="+mn-ea"/>
                <a:cs typeface="+mn-cs"/>
              </a:endParaRPr>
            </a:p>
          </p:txBody>
        </p:sp>
        <p:sp>
          <p:nvSpPr>
            <p:cNvPr id="67" name="TextBox 134">
              <a:extLst>
                <a:ext uri="{FF2B5EF4-FFF2-40B4-BE49-F238E27FC236}">
                  <a16:creationId xmlns:a16="http://schemas.microsoft.com/office/drawing/2014/main" id="{33C1A0B8-157C-4F21-A158-AD487F6E0709}"/>
                </a:ext>
              </a:extLst>
            </p:cNvPr>
            <p:cNvSpPr txBox="1"/>
            <p:nvPr/>
          </p:nvSpPr>
          <p:spPr>
            <a:xfrm>
              <a:off x="1208071" y="4022611"/>
              <a:ext cx="2797224" cy="820986"/>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Helvetica"/>
                  <a:ea typeface="+mn-ea"/>
                  <a:cs typeface="Helvetica"/>
                </a:rPr>
                <a:t>In conventional technology the semantic interactions are translated ‘down the stack’ for A2A exchanges</a:t>
              </a:r>
            </a:p>
          </p:txBody>
        </p:sp>
        <p:sp>
          <p:nvSpPr>
            <p:cNvPr id="68" name="TextBox 135">
              <a:extLst>
                <a:ext uri="{FF2B5EF4-FFF2-40B4-BE49-F238E27FC236}">
                  <a16:creationId xmlns:a16="http://schemas.microsoft.com/office/drawing/2014/main" id="{CF20DD0F-303F-401D-9E0C-600999DFC69F}"/>
                </a:ext>
              </a:extLst>
            </p:cNvPr>
            <p:cNvSpPr txBox="1"/>
            <p:nvPr/>
          </p:nvSpPr>
          <p:spPr>
            <a:xfrm>
              <a:off x="1805383" y="2031350"/>
              <a:ext cx="684504" cy="362273"/>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Helvetica"/>
                  <a:ea typeface="+mn-ea"/>
                  <a:cs typeface="Helvetica"/>
                </a:rPr>
                <a:t>Service</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Helvetica"/>
                  <a:ea typeface="+mn-ea"/>
                  <a:cs typeface="Helvetica"/>
                </a:rPr>
                <a:t>Domain</a:t>
              </a:r>
            </a:p>
          </p:txBody>
        </p:sp>
        <p:sp>
          <p:nvSpPr>
            <p:cNvPr id="69" name="TextBox 136">
              <a:extLst>
                <a:ext uri="{FF2B5EF4-FFF2-40B4-BE49-F238E27FC236}">
                  <a16:creationId xmlns:a16="http://schemas.microsoft.com/office/drawing/2014/main" id="{0E7C9B3D-9960-4865-9585-63AEFBE1941B}"/>
                </a:ext>
              </a:extLst>
            </p:cNvPr>
            <p:cNvSpPr txBox="1"/>
            <p:nvPr/>
          </p:nvSpPr>
          <p:spPr>
            <a:xfrm>
              <a:off x="2932801" y="2031350"/>
              <a:ext cx="684504" cy="362273"/>
            </a:xfrm>
            <a:prstGeom prst="rect">
              <a:avLst/>
            </a:prstGeom>
            <a:noFill/>
            <a:effectLst/>
          </p:spPr>
          <p:txBody>
            <a:bodyPr wrap="square" lIns="0" tIns="0" rIns="0" bIns="0" rtlCol="0" anchor="ctr" anchorCtr="1">
              <a:noAutofit/>
            </a:bodyPr>
            <a:lstStyle/>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Helvetica"/>
                  <a:ea typeface="+mn-ea"/>
                  <a:cs typeface="Helvetica"/>
                </a:rPr>
                <a:t>Service</a:t>
              </a:r>
            </a:p>
            <a:p>
              <a:pPr marL="0" marR="0" lvl="0" indent="0" algn="ctr" defTabSz="677268" rtl="0" eaLnBrk="1" fontAlgn="base" latinLnBrk="0" hangingPunct="1">
                <a:lnSpc>
                  <a:spcPct val="90000"/>
                </a:lnSpc>
                <a:spcBef>
                  <a:spcPct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Helvetica"/>
                  <a:ea typeface="+mn-ea"/>
                  <a:cs typeface="Helvetica"/>
                </a:rPr>
                <a:t>Domain</a:t>
              </a:r>
            </a:p>
          </p:txBody>
        </p:sp>
        <p:sp>
          <p:nvSpPr>
            <p:cNvPr id="70" name="Freeform 137">
              <a:extLst>
                <a:ext uri="{FF2B5EF4-FFF2-40B4-BE49-F238E27FC236}">
                  <a16:creationId xmlns:a16="http://schemas.microsoft.com/office/drawing/2014/main" id="{C736092E-F8FE-429B-BBB8-32CD5A12ED2B}"/>
                </a:ext>
              </a:extLst>
            </p:cNvPr>
            <p:cNvSpPr/>
            <p:nvPr/>
          </p:nvSpPr>
          <p:spPr>
            <a:xfrm>
              <a:off x="2130670" y="2629671"/>
              <a:ext cx="1144585" cy="1175745"/>
            </a:xfrm>
            <a:custGeom>
              <a:avLst/>
              <a:gdLst>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4990 w 1146788"/>
                <a:gd name="connsiteY0" fmla="*/ 12827 h 1116008"/>
                <a:gd name="connsiteX1" fmla="*/ 4990 w 1146788"/>
                <a:gd name="connsiteY1" fmla="*/ 1013386 h 1116008"/>
                <a:gd name="connsiteX2" fmla="*/ 94795 w 1146788"/>
                <a:gd name="connsiteY2" fmla="*/ 1116008 h 1116008"/>
                <a:gd name="connsiteX3" fmla="*/ 1031325 w 1146788"/>
                <a:gd name="connsiteY3" fmla="*/ 1116008 h 1116008"/>
                <a:gd name="connsiteX4" fmla="*/ 1146788 w 1146788"/>
                <a:gd name="connsiteY4" fmla="*/ 987731 h 1116008"/>
                <a:gd name="connsiteX5" fmla="*/ 1146788 w 1146788"/>
                <a:gd name="connsiteY5" fmla="*/ 0 h 1116008"/>
                <a:gd name="connsiteX6" fmla="*/ 1146788 w 114678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1798"/>
                <a:gd name="connsiteY0" fmla="*/ 12827 h 1116008"/>
                <a:gd name="connsiteX1" fmla="*/ 0 w 1141798"/>
                <a:gd name="connsiteY1" fmla="*/ 1013386 h 1116008"/>
                <a:gd name="connsiteX2" fmla="*/ 89805 w 1141798"/>
                <a:gd name="connsiteY2" fmla="*/ 1116008 h 1116008"/>
                <a:gd name="connsiteX3" fmla="*/ 1026335 w 1141798"/>
                <a:gd name="connsiteY3" fmla="*/ 1116008 h 1116008"/>
                <a:gd name="connsiteX4" fmla="*/ 1141798 w 1141798"/>
                <a:gd name="connsiteY4" fmla="*/ 987731 h 1116008"/>
                <a:gd name="connsiteX5" fmla="*/ 1141798 w 1141798"/>
                <a:gd name="connsiteY5" fmla="*/ 0 h 1116008"/>
                <a:gd name="connsiteX6" fmla="*/ 1141798 w 1141798"/>
                <a:gd name="connsiteY6" fmla="*/ 0 h 1116008"/>
                <a:gd name="connsiteX0" fmla="*/ 0 w 1144585"/>
                <a:gd name="connsiteY0" fmla="*/ 12827 h 1116008"/>
                <a:gd name="connsiteX1" fmla="*/ 0 w 1144585"/>
                <a:gd name="connsiteY1" fmla="*/ 1013386 h 1116008"/>
                <a:gd name="connsiteX2" fmla="*/ 89805 w 1144585"/>
                <a:gd name="connsiteY2" fmla="*/ 1116008 h 1116008"/>
                <a:gd name="connsiteX3" fmla="*/ 1026335 w 1144585"/>
                <a:gd name="connsiteY3" fmla="*/ 1116008 h 1116008"/>
                <a:gd name="connsiteX4" fmla="*/ 1141798 w 1144585"/>
                <a:gd name="connsiteY4" fmla="*/ 987731 h 1116008"/>
                <a:gd name="connsiteX5" fmla="*/ 1141798 w 1144585"/>
                <a:gd name="connsiteY5" fmla="*/ 0 h 1116008"/>
                <a:gd name="connsiteX6" fmla="*/ 1141798 w 1144585"/>
                <a:gd name="connsiteY6" fmla="*/ 0 h 111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585" h="1116008">
                  <a:moveTo>
                    <a:pt x="0" y="12827"/>
                  </a:moveTo>
                  <a:lnTo>
                    <a:pt x="0" y="1013386"/>
                  </a:lnTo>
                  <a:cubicBezTo>
                    <a:pt x="1360" y="1066643"/>
                    <a:pt x="40820" y="1113551"/>
                    <a:pt x="89805" y="1116008"/>
                  </a:cubicBezTo>
                  <a:lnTo>
                    <a:pt x="1026335" y="1116008"/>
                  </a:lnTo>
                  <a:cubicBezTo>
                    <a:pt x="1077523" y="1114524"/>
                    <a:pt x="1144585" y="1043190"/>
                    <a:pt x="1141798" y="987731"/>
                  </a:cubicBezTo>
                  <a:lnTo>
                    <a:pt x="1141798" y="0"/>
                  </a:lnTo>
                  <a:lnTo>
                    <a:pt x="1141798" y="0"/>
                  </a:lnTo>
                </a:path>
              </a:pathLst>
            </a:custGeom>
            <a:ln w="38100" cap="flat" cmpd="sng" algn="ctr">
              <a:solidFill>
                <a:srgbClr val="005D00"/>
              </a:solidFill>
              <a:prstDash val="solid"/>
              <a:round/>
              <a:headEnd type="oval" w="med" len="med"/>
              <a:tailEnd type="triangle" w="med" len="med"/>
            </a:ln>
            <a:effectLst>
              <a:outerShdw blurRad="50800" dist="38100" dir="2700000" rotWithShape="0">
                <a:srgbClr val="000000">
                  <a:alpha val="85000"/>
                </a:srgbClr>
              </a:outerShdw>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Arial"/>
                <a:ea typeface="+mn-ea"/>
                <a:cs typeface="+mn-cs"/>
              </a:endParaRPr>
            </a:p>
          </p:txBody>
        </p:sp>
        <p:pic>
          <p:nvPicPr>
            <p:cNvPr id="71" name="Picture 138">
              <a:extLst>
                <a:ext uri="{FF2B5EF4-FFF2-40B4-BE49-F238E27FC236}">
                  <a16:creationId xmlns:a16="http://schemas.microsoft.com/office/drawing/2014/main" id="{CDDCBBBD-BDB3-4382-828D-ED3DB65AB5C8}"/>
                </a:ext>
              </a:extLst>
            </p:cNvPr>
            <p:cNvPicPr>
              <a:picLocks noChangeAspect="1"/>
            </p:cNvPicPr>
            <p:nvPr/>
          </p:nvPicPr>
          <mc:AlternateContent xmlns:mc="http://schemas.openxmlformats.org/markup-compatibility/2006">
            <mc:Choice xmlns="" xmlns:mv="urn:schemas-microsoft-com:mac:vml" xmlns:ma="http://schemas.microsoft.com/office/mac/drawingml/2008/main" Requires="ma">
              <p:blipFill>
                <a:blip r:embed="rId3"/>
                <a:stretch>
                  <a:fillRect/>
                </a:stretch>
              </p:blipFill>
            </mc:Choice>
            <mc:Fallback>
              <p:blipFill>
                <a:blip r:embed="rId4"/>
                <a:stretch>
                  <a:fillRect/>
                </a:stretch>
              </p:blipFill>
            </mc:Fallback>
          </mc:AlternateContent>
          <p:spPr>
            <a:xfrm>
              <a:off x="291550" y="4063405"/>
              <a:ext cx="684716" cy="723369"/>
            </a:xfrm>
            <a:prstGeom prst="rect">
              <a:avLst/>
            </a:prstGeom>
          </p:spPr>
        </p:pic>
      </p:grpSp>
      <p:sp>
        <p:nvSpPr>
          <p:cNvPr id="118" name="Circular Arrow 198">
            <a:extLst>
              <a:ext uri="{FF2B5EF4-FFF2-40B4-BE49-F238E27FC236}">
                <a16:creationId xmlns:a16="http://schemas.microsoft.com/office/drawing/2014/main" id="{E868F37A-3F69-4394-B85A-5003649275FF}"/>
              </a:ext>
            </a:extLst>
          </p:cNvPr>
          <p:cNvSpPr>
            <a:spLocks noChangeAspect="1"/>
          </p:cNvSpPr>
          <p:nvPr/>
        </p:nvSpPr>
        <p:spPr>
          <a:xfrm rot="16200000" flipH="1">
            <a:off x="8993851" y="3568148"/>
            <a:ext cx="2910484" cy="2918987"/>
          </a:xfrm>
          <a:prstGeom prst="circularArrow">
            <a:avLst>
              <a:gd name="adj1" fmla="val 17602"/>
              <a:gd name="adj2" fmla="val 1142319"/>
              <a:gd name="adj3" fmla="val 20457682"/>
              <a:gd name="adj4" fmla="val 17862082"/>
              <a:gd name="adj5" fmla="val 17212"/>
            </a:avLst>
          </a:prstGeom>
          <a:solidFill>
            <a:srgbClr val="FF00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a:ea typeface="+mn-ea"/>
              <a:cs typeface="+mn-cs"/>
            </a:endParaRPr>
          </a:p>
        </p:txBody>
      </p:sp>
      <p:sp>
        <p:nvSpPr>
          <p:cNvPr id="2" name="Titel 1">
            <a:extLst>
              <a:ext uri="{FF2B5EF4-FFF2-40B4-BE49-F238E27FC236}">
                <a16:creationId xmlns:a16="http://schemas.microsoft.com/office/drawing/2014/main" id="{32D1A132-D58F-43EA-B6EF-B9D88AEA2E63}"/>
              </a:ext>
            </a:extLst>
          </p:cNvPr>
          <p:cNvSpPr>
            <a:spLocks noGrp="1"/>
          </p:cNvSpPr>
          <p:nvPr>
            <p:ph type="title"/>
          </p:nvPr>
        </p:nvSpPr>
        <p:spPr/>
        <p:txBody>
          <a:bodyPr>
            <a:normAutofit/>
          </a:bodyPr>
          <a:lstStyle/>
          <a:p>
            <a:pPr lvl="0" defTabSz="677268" fontAlgn="base">
              <a:spcAft>
                <a:spcPct val="0"/>
              </a:spcAft>
              <a:defRPr/>
            </a:pPr>
            <a:r>
              <a:rPr lang="en-US" sz="2000" b="1" cap="all" dirty="0">
                <a:solidFill>
                  <a:srgbClr val="000000"/>
                </a:solidFill>
                <a:latin typeface="Arial"/>
              </a:rPr>
              <a:t>Queue/Event Driven</a:t>
            </a:r>
          </a:p>
        </p:txBody>
      </p:sp>
      <p:sp>
        <p:nvSpPr>
          <p:cNvPr id="138" name="Round Same Side Corner Rectangle 137">
            <a:extLst>
              <a:ext uri="{FF2B5EF4-FFF2-40B4-BE49-F238E27FC236}">
                <a16:creationId xmlns:a16="http://schemas.microsoft.com/office/drawing/2014/main" id="{D121F9A0-F7E2-AA48-B0AC-3BA296AAD9F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Research">
            <a:extLst>
              <a:ext uri="{FF2B5EF4-FFF2-40B4-BE49-F238E27FC236}">
                <a16:creationId xmlns:a16="http://schemas.microsoft.com/office/drawing/2014/main" id="{5EF3F5F0-C05E-F34D-9233-5898AB130F5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3651614860"/>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Title 1">
            <a:extLst>
              <a:ext uri="{FF2B5EF4-FFF2-40B4-BE49-F238E27FC236}">
                <a16:creationId xmlns:a16="http://schemas.microsoft.com/office/drawing/2014/main" id="{E14BB8E9-3626-44D2-9A0D-B0A3F8CECFA8}"/>
              </a:ext>
            </a:extLst>
          </p:cNvPr>
          <p:cNvSpPr txBox="1">
            <a:spLocks/>
          </p:cNvSpPr>
          <p:nvPr/>
        </p:nvSpPr>
        <p:spPr>
          <a:xfrm>
            <a:off x="2901314" y="5734002"/>
            <a:ext cx="8234266"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32D1A132-D58F-43EA-B6EF-B9D88AEA2E63}"/>
              </a:ext>
            </a:extLst>
          </p:cNvPr>
          <p:cNvSpPr>
            <a:spLocks noGrp="1"/>
          </p:cNvSpPr>
          <p:nvPr>
            <p:ph type="title"/>
          </p:nvPr>
        </p:nvSpPr>
        <p:spPr>
          <a:xfrm>
            <a:off x="1679729" y="265767"/>
            <a:ext cx="8834130" cy="744903"/>
          </a:xfrm>
        </p:spPr>
        <p:txBody>
          <a:bodyPr>
            <a:normAutofit/>
          </a:bodyPr>
          <a:lstStyle/>
          <a:p>
            <a:pPr lvl="0" defTabSz="677268" fontAlgn="base">
              <a:spcAft>
                <a:spcPct val="0"/>
              </a:spcAft>
              <a:defRPr/>
            </a:pPr>
            <a:r>
              <a:rPr lang="en-US" sz="2000" b="1" cap="all" dirty="0">
                <a:solidFill>
                  <a:srgbClr val="000000"/>
                </a:solidFill>
                <a:latin typeface="Arial"/>
              </a:rPr>
              <a:t>Networked/Cloud (SaaS)</a:t>
            </a:r>
          </a:p>
        </p:txBody>
      </p:sp>
      <p:sp>
        <p:nvSpPr>
          <p:cNvPr id="138" name="Round Same Side Corner Rectangle 137">
            <a:extLst>
              <a:ext uri="{FF2B5EF4-FFF2-40B4-BE49-F238E27FC236}">
                <a16:creationId xmlns:a16="http://schemas.microsoft.com/office/drawing/2014/main" id="{D121F9A0-F7E2-AA48-B0AC-3BA296AAD9F5}"/>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Research">
            <a:extLst>
              <a:ext uri="{FF2B5EF4-FFF2-40B4-BE49-F238E27FC236}">
                <a16:creationId xmlns:a16="http://schemas.microsoft.com/office/drawing/2014/main" id="{5EF3F5F0-C05E-F34D-9233-5898AB130F5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pic>
        <p:nvPicPr>
          <p:cNvPr id="140" name="Picture 139">
            <a:extLst>
              <a:ext uri="{FF2B5EF4-FFF2-40B4-BE49-F238E27FC236}">
                <a16:creationId xmlns:a16="http://schemas.microsoft.com/office/drawing/2014/main" id="{772E44EB-5D35-B84D-8581-BADAB3FBD0D9}"/>
              </a:ext>
            </a:extLst>
          </p:cNvPr>
          <p:cNvPicPr>
            <a:picLocks noChangeAspect="1"/>
          </p:cNvPicPr>
          <p:nvPr/>
        </p:nvPicPr>
        <p:blipFill rotWithShape="1">
          <a:blip r:embed="rId5"/>
          <a:srcRect b="21270"/>
          <a:stretch/>
        </p:blipFill>
        <p:spPr>
          <a:xfrm>
            <a:off x="2136354" y="703643"/>
            <a:ext cx="7428207" cy="5492273"/>
          </a:xfrm>
          <a:prstGeom prst="rect">
            <a:avLst/>
          </a:prstGeom>
        </p:spPr>
      </p:pic>
    </p:spTree>
    <p:extLst>
      <p:ext uri="{BB962C8B-B14F-4D97-AF65-F5344CB8AC3E}">
        <p14:creationId xmlns:p14="http://schemas.microsoft.com/office/powerpoint/2010/main" val="3632690356"/>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lucht, water, haven, scène&#10;&#10;Automatisch gegenereerde beschrijving">
            <a:extLst>
              <a:ext uri="{FF2B5EF4-FFF2-40B4-BE49-F238E27FC236}">
                <a16:creationId xmlns:a16="http://schemas.microsoft.com/office/drawing/2014/main" id="{BFC29C7D-FD84-4098-B03B-7BAA39E2A5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2000"/>
            </a:schemeClr>
          </a:solidFill>
          <a:ln>
            <a:solidFill>
              <a:srgbClr val="9EAD2F"/>
            </a:solidFill>
          </a:ln>
        </p:spPr>
        <p:txBody>
          <a:bodyPr/>
          <a:lstStyle/>
          <a:p>
            <a:r>
              <a:rPr lang="en-US" dirty="0"/>
              <a:t>7</a:t>
            </a:r>
            <a:r>
              <a:rPr lang="en-US" noProof="0" dirty="0"/>
              <a:t>.9 Support for emerging industry approaches</a:t>
            </a:r>
          </a:p>
        </p:txBody>
      </p:sp>
      <p:pic>
        <p:nvPicPr>
          <p:cNvPr id="6" name="Picture 7">
            <a:extLst>
              <a:ext uri="{FF2B5EF4-FFF2-40B4-BE49-F238E27FC236}">
                <a16:creationId xmlns:a16="http://schemas.microsoft.com/office/drawing/2014/main" id="{AB6A6D99-077E-4137-9AB1-6D832A85E83D}"/>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49E6490C-BEF7-4B26-9C02-2E97917A6A1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5.10</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741489241"/>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165C1F0-2078-470F-979E-894B066E43E0}"/>
              </a:ext>
            </a:extLst>
          </p:cNvPr>
          <p:cNvSpPr>
            <a:spLocks noGrp="1"/>
          </p:cNvSpPr>
          <p:nvPr>
            <p:ph type="title"/>
          </p:nvPr>
        </p:nvSpPr>
        <p:spPr/>
        <p:txBody>
          <a:bodyPr/>
          <a:lstStyle/>
          <a:p>
            <a:r>
              <a:rPr lang="en-US" sz="2000" b="1" cap="all" noProof="0" dirty="0"/>
              <a:t>API’s</a:t>
            </a:r>
            <a:endParaRPr lang="en-US" b="1" cap="all" noProof="0" dirty="0"/>
          </a:p>
        </p:txBody>
      </p:sp>
      <p:sp>
        <p:nvSpPr>
          <p:cNvPr id="2" name="TextBox 1">
            <a:extLst>
              <a:ext uri="{FF2B5EF4-FFF2-40B4-BE49-F238E27FC236}">
                <a16:creationId xmlns:a16="http://schemas.microsoft.com/office/drawing/2014/main" id="{D96A7DBD-7243-45AB-92A6-22C90C58BC4A}"/>
              </a:ext>
            </a:extLst>
          </p:cNvPr>
          <p:cNvSpPr txBox="1"/>
          <p:nvPr/>
        </p:nvSpPr>
        <p:spPr>
          <a:xfrm>
            <a:off x="552178" y="1702395"/>
            <a:ext cx="10153128" cy="34163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An API supports a software-based interface with a software </a:t>
            </a:r>
            <a:r>
              <a:rPr kumimoji="0" lang="en-US" sz="2400" b="0" i="0" u="none" strike="noStrike" kern="1200" cap="none" spc="0" normalizeH="0" baseline="0" noProof="0" dirty="0">
                <a:ln>
                  <a:noFill/>
                </a:ln>
                <a:solidFill>
                  <a:srgbClr val="000000"/>
                </a:solidFill>
                <a:effectLst/>
                <a:uLnTx/>
                <a:uFillTx/>
                <a:latin typeface="Calibri"/>
                <a:ea typeface="+mn-ea"/>
                <a:cs typeface="+mn-cs"/>
              </a:rPr>
              <a:t>application,</a:t>
            </a:r>
            <a:r>
              <a:rPr kumimoji="0" lang="nl-NL" sz="2400" b="0" i="0" u="none" strike="noStrike" kern="1200" cap="none" spc="0" normalizeH="0" baseline="0" noProof="0" dirty="0">
                <a:ln>
                  <a:noFill/>
                </a:ln>
                <a:solidFill>
                  <a:srgbClr val="000000"/>
                </a:solidFill>
                <a:effectLst/>
                <a:uLnTx/>
                <a:uFillTx/>
                <a:latin typeface="Calibri"/>
                <a:ea typeface="+mn-ea"/>
                <a:cs typeface="+mn-cs"/>
              </a:rPr>
              <a:t> </a:t>
            </a:r>
            <a:r>
              <a:rPr kumimoji="0" lang="en-US" sz="2400" b="0" i="0" u="none" strike="noStrike" kern="1200" cap="none" spc="0" normalizeH="0" baseline="0" noProof="0" dirty="0">
                <a:ln>
                  <a:noFill/>
                </a:ln>
                <a:solidFill>
                  <a:srgbClr val="000000"/>
                </a:solidFill>
                <a:effectLst/>
                <a:uLnTx/>
                <a:uFillTx/>
                <a:latin typeface="Calibri"/>
                <a:ea typeface="+mn-ea"/>
                <a:cs typeface="+mn-cs"/>
              </a:rPr>
              <a:t>commonly</a:t>
            </a:r>
            <a:r>
              <a:rPr kumimoji="0" lang="nl-NL" sz="2400" b="0" i="0" u="none" strike="noStrike" kern="1200" cap="none" spc="0" normalizeH="0" baseline="0" noProof="0" dirty="0">
                <a:ln>
                  <a:noFill/>
                </a:ln>
                <a:solidFill>
                  <a:srgbClr val="000000"/>
                </a:solidFill>
                <a:effectLst/>
                <a:uLnTx/>
                <a:uFillTx/>
                <a:latin typeface="Calibri"/>
                <a:ea typeface="+mn-ea"/>
                <a:cs typeface="+mn-cs"/>
              </a:rPr>
              <a:t>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from</a:t>
            </a:r>
            <a:r>
              <a:rPr kumimoji="0" lang="nl-NL" sz="2400" b="0" i="0" u="none" strike="noStrike" kern="1200" cap="none" spc="0" normalizeH="0" baseline="0" noProof="0" dirty="0">
                <a:ln>
                  <a:noFill/>
                </a:ln>
                <a:solidFill>
                  <a:srgbClr val="000000"/>
                </a:solidFill>
                <a:effectLst/>
                <a:uLnTx/>
                <a:uFillTx/>
                <a:latin typeface="Calibri"/>
                <a:ea typeface="+mn-ea"/>
                <a:cs typeface="+mn-cs"/>
              </a:rPr>
              <a:t>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another</a:t>
            </a:r>
            <a:r>
              <a:rPr kumimoji="0" lang="nl-NL" sz="2400" b="0" i="0" u="none" strike="noStrike" kern="1200" cap="none" spc="0" normalizeH="0" baseline="0" noProof="0" dirty="0">
                <a:ln>
                  <a:noFill/>
                </a:ln>
                <a:solidFill>
                  <a:srgbClr val="000000"/>
                </a:solidFill>
                <a:effectLst/>
                <a:uLnTx/>
                <a:uFillTx/>
                <a:latin typeface="Calibri"/>
                <a:ea typeface="+mn-ea"/>
                <a:cs typeface="+mn-cs"/>
              </a:rPr>
              <a:t> software application.  </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24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400" b="0" i="0" u="none" strike="noStrike" kern="1200" cap="none" spc="0" normalizeH="0" baseline="0" noProof="0" dirty="0">
                <a:ln>
                  <a:noFill/>
                </a:ln>
                <a:solidFill>
                  <a:srgbClr val="000000"/>
                </a:solidFill>
                <a:effectLst/>
                <a:uLnTx/>
                <a:uFillTx/>
                <a:latin typeface="Calibri"/>
                <a:ea typeface="+mn-ea"/>
                <a:cs typeface="+mn-cs"/>
              </a:rPr>
              <a:t>In case of an OPEN API,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the</a:t>
            </a:r>
            <a:r>
              <a:rPr kumimoji="0" lang="nl-NL" sz="2400" b="0" i="0" u="none" strike="noStrike" kern="1200" cap="none" spc="0" normalizeH="0" baseline="0" noProof="0" dirty="0">
                <a:ln>
                  <a:noFill/>
                </a:ln>
                <a:solidFill>
                  <a:srgbClr val="000000"/>
                </a:solidFill>
                <a:effectLst/>
                <a:uLnTx/>
                <a:uFillTx/>
                <a:latin typeface="Calibri"/>
                <a:ea typeface="+mn-ea"/>
                <a:cs typeface="+mn-cs"/>
              </a:rPr>
              <a:t> software interface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specification</a:t>
            </a:r>
            <a:r>
              <a:rPr kumimoji="0" lang="nl-NL" sz="2400" b="0" i="0" u="none" strike="noStrike" kern="1200" cap="none" spc="0" normalizeH="0" baseline="0" noProof="0" dirty="0">
                <a:ln>
                  <a:noFill/>
                </a:ln>
                <a:solidFill>
                  <a:srgbClr val="000000"/>
                </a:solidFill>
                <a:effectLst/>
                <a:uLnTx/>
                <a:uFillTx/>
                <a:latin typeface="Calibri"/>
                <a:ea typeface="+mn-ea"/>
                <a:cs typeface="+mn-cs"/>
              </a:rPr>
              <a:t> allows an external party to access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the</a:t>
            </a:r>
            <a:r>
              <a:rPr kumimoji="0" lang="nl-NL" sz="2400" b="0" i="0" u="none" strike="noStrike" kern="1200" cap="none" spc="0" normalizeH="0" baseline="0" noProof="0" dirty="0">
                <a:ln>
                  <a:noFill/>
                </a:ln>
                <a:solidFill>
                  <a:srgbClr val="000000"/>
                </a:solidFill>
                <a:effectLst/>
                <a:uLnTx/>
                <a:uFillTx/>
                <a:latin typeface="Calibri"/>
                <a:ea typeface="+mn-ea"/>
                <a:cs typeface="+mn-cs"/>
              </a:rPr>
              <a:t> </a:t>
            </a:r>
            <a:r>
              <a:rPr kumimoji="0" lang="nl-NL" sz="2400" b="0" i="0" u="none" strike="noStrike" kern="1200" cap="none" spc="0" normalizeH="0" baseline="0" noProof="0" dirty="0" err="1">
                <a:ln>
                  <a:noFill/>
                </a:ln>
                <a:solidFill>
                  <a:srgbClr val="000000"/>
                </a:solidFill>
                <a:effectLst/>
                <a:uLnTx/>
                <a:uFillTx/>
                <a:latin typeface="Calibri"/>
                <a:ea typeface="+mn-ea"/>
                <a:cs typeface="+mn-cs"/>
              </a:rPr>
              <a:t>bank’s</a:t>
            </a:r>
            <a:r>
              <a:rPr kumimoji="0" lang="nl-NL" sz="2400" b="0" i="0" u="none" strike="noStrike" kern="1200" cap="none" spc="0" normalizeH="0" baseline="0" noProof="0" dirty="0">
                <a:ln>
                  <a:noFill/>
                </a:ln>
                <a:solidFill>
                  <a:srgbClr val="000000"/>
                </a:solidFill>
                <a:effectLst/>
                <a:uLnTx/>
                <a:uFillTx/>
                <a:latin typeface="Calibri"/>
                <a:ea typeface="+mn-ea"/>
                <a:cs typeface="+mn-cs"/>
              </a:rPr>
              <a:t> software application, typically through a managed API environment platform.</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 </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dirty="0">
              <a:ln>
                <a:noFill/>
              </a:ln>
              <a:solidFill>
                <a:srgbClr val="000000"/>
              </a:solidFill>
              <a:effectLst/>
              <a:uLnTx/>
              <a:uFillTx/>
              <a:latin typeface="Calibri"/>
              <a:ea typeface="+mn-ea"/>
              <a:cs typeface="+mn-cs"/>
            </a:endParaRP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x-none"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074280460"/>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165C1F0-2078-470F-979E-894B066E43E0}"/>
              </a:ext>
            </a:extLst>
          </p:cNvPr>
          <p:cNvSpPr>
            <a:spLocks noGrp="1"/>
          </p:cNvSpPr>
          <p:nvPr>
            <p:ph type="title"/>
          </p:nvPr>
        </p:nvSpPr>
        <p:spPr/>
        <p:txBody>
          <a:bodyPr/>
          <a:lstStyle/>
          <a:p>
            <a:r>
              <a:rPr lang="en-US" sz="2000" b="1" cap="all" noProof="0" dirty="0"/>
              <a:t>Microservices</a:t>
            </a:r>
            <a:r>
              <a:rPr lang="en-US" cap="all" noProof="0" dirty="0"/>
              <a:t> </a:t>
            </a:r>
          </a:p>
        </p:txBody>
      </p:sp>
      <p:sp>
        <p:nvSpPr>
          <p:cNvPr id="4" name="Tijdelijke aanduiding voor tekst 3">
            <a:extLst>
              <a:ext uri="{FF2B5EF4-FFF2-40B4-BE49-F238E27FC236}">
                <a16:creationId xmlns:a16="http://schemas.microsoft.com/office/drawing/2014/main" id="{DA41743C-95F2-4A24-A3D3-5A2453A2640A}"/>
              </a:ext>
            </a:extLst>
          </p:cNvPr>
          <p:cNvSpPr>
            <a:spLocks noGrp="1"/>
          </p:cNvSpPr>
          <p:nvPr>
            <p:ph type="body" sz="quarter" idx="10"/>
          </p:nvPr>
        </p:nvSpPr>
        <p:spPr/>
        <p:txBody>
          <a:bodyPr/>
          <a:lstStyle/>
          <a:p>
            <a:endParaRPr lang="en-GB" sz="2400" dirty="0"/>
          </a:p>
          <a:p>
            <a:endParaRPr lang="en-GB" sz="2400" dirty="0"/>
          </a:p>
          <a:p>
            <a:r>
              <a:rPr lang="en-GB" sz="2400" dirty="0"/>
              <a:t>A microservice is tightly scoped, strongly encapsulated, loosely coupled, independently deployable and independently scalable application component.</a:t>
            </a:r>
            <a:br>
              <a:rPr lang="en-GB" sz="2400" dirty="0"/>
            </a:br>
            <a:br>
              <a:rPr lang="en-GB" sz="2400" dirty="0"/>
            </a:br>
            <a:r>
              <a:rPr lang="en-GB" sz="1600" i="1" dirty="0"/>
              <a:t>(Source: Gartner)</a:t>
            </a:r>
            <a:endParaRPr lang="nl-NL" sz="2400" i="1" dirty="0"/>
          </a:p>
        </p:txBody>
      </p:sp>
    </p:spTree>
    <p:extLst>
      <p:ext uri="{BB962C8B-B14F-4D97-AF65-F5344CB8AC3E}">
        <p14:creationId xmlns:p14="http://schemas.microsoft.com/office/powerpoint/2010/main" val="76727182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EABAF323-B1EB-4EE6-8D78-4C1768CA13EE}"/>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83685" y="1126331"/>
            <a:ext cx="9626218" cy="4805325"/>
          </a:xfrm>
          <a:prstGeom prst="rect">
            <a:avLst/>
          </a:prstGeom>
          <a:noFill/>
          <a:ln>
            <a:noFill/>
          </a:ln>
        </p:spPr>
      </p:pic>
      <p:sp>
        <p:nvSpPr>
          <p:cNvPr id="4" name="Titel 3">
            <a:extLst>
              <a:ext uri="{FF2B5EF4-FFF2-40B4-BE49-F238E27FC236}">
                <a16:creationId xmlns:a16="http://schemas.microsoft.com/office/drawing/2014/main" id="{AEEFDA89-9B43-405D-AF05-A8AAB4DF78F5}"/>
              </a:ext>
            </a:extLst>
          </p:cNvPr>
          <p:cNvSpPr>
            <a:spLocks noGrp="1"/>
          </p:cNvSpPr>
          <p:nvPr>
            <p:ph type="title"/>
          </p:nvPr>
        </p:nvSpPr>
        <p:spPr/>
        <p:txBody>
          <a:bodyPr>
            <a:normAutofit/>
          </a:bodyPr>
          <a:lstStyle/>
          <a:p>
            <a:r>
              <a:rPr lang="en-US" sz="2000" b="1" cap="all" dirty="0"/>
              <a:t>BIAN Service Domains related to Microservices</a:t>
            </a:r>
            <a:endParaRPr lang="en-GB" sz="2000" b="1" cap="all" dirty="0"/>
          </a:p>
        </p:txBody>
      </p:sp>
      <p:pic>
        <p:nvPicPr>
          <p:cNvPr id="6" name="Picture 7">
            <a:extLst>
              <a:ext uri="{FF2B5EF4-FFF2-40B4-BE49-F238E27FC236}">
                <a16:creationId xmlns:a16="http://schemas.microsoft.com/office/drawing/2014/main" id="{13A1C153-A804-4CB8-829E-0FE89C4E0BD1}"/>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D0EE3CD9-5F81-42AA-9EE9-0925A116929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43</a:t>
            </a:r>
            <a:endParaRPr lang="en-GB" dirty="0"/>
          </a:p>
        </p:txBody>
      </p:sp>
    </p:spTree>
    <p:extLst>
      <p:ext uri="{BB962C8B-B14F-4D97-AF65-F5344CB8AC3E}">
        <p14:creationId xmlns:p14="http://schemas.microsoft.com/office/powerpoint/2010/main" val="3089575360"/>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uzzel, object, tekst&#10;&#10;Automatisch gegenereerde beschrijving">
            <a:extLst>
              <a:ext uri="{FF2B5EF4-FFF2-40B4-BE49-F238E27FC236}">
                <a16:creationId xmlns:a16="http://schemas.microsoft.com/office/drawing/2014/main" id="{43EB9269-73D4-4D24-98BE-5E6ACB9FFA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469991"/>
          </a:xfrm>
          <a:prstGeom prst="rect">
            <a:avLst/>
          </a:prstGeom>
        </p:spPr>
      </p:pic>
      <p:sp>
        <p:nvSpPr>
          <p:cNvPr id="5" name="Заголовок 4"/>
          <p:cNvSpPr>
            <a:spLocks noGrp="1"/>
          </p:cNvSpPr>
          <p:nvPr>
            <p:ph type="title"/>
          </p:nvPr>
        </p:nvSpPr>
        <p:spPr>
          <a:solidFill>
            <a:schemeClr val="bg1">
              <a:alpha val="96000"/>
            </a:schemeClr>
          </a:solidFill>
          <a:ln>
            <a:solidFill>
              <a:srgbClr val="9EAD2F"/>
            </a:solidFill>
          </a:ln>
        </p:spPr>
        <p:txBody>
          <a:bodyPr/>
          <a:lstStyle/>
          <a:p>
            <a:r>
              <a:rPr lang="en-US" dirty="0"/>
              <a:t>7</a:t>
            </a:r>
            <a:r>
              <a:rPr lang="en-US" noProof="0" dirty="0"/>
              <a:t>.10 Using BIAN Service Domain partitions to define APIs</a:t>
            </a:r>
          </a:p>
        </p:txBody>
      </p:sp>
      <p:pic>
        <p:nvPicPr>
          <p:cNvPr id="6" name="Picture 7">
            <a:extLst>
              <a:ext uri="{FF2B5EF4-FFF2-40B4-BE49-F238E27FC236}">
                <a16:creationId xmlns:a16="http://schemas.microsoft.com/office/drawing/2014/main" id="{D6966480-E979-C542-B50F-7030F649F223}"/>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CF99401D-98BE-4C49-AF07-86ABC0F7E7C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5.11</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5130577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288D41CA-F22A-4AAF-BBCE-1057AE20806F}"/>
              </a:ext>
            </a:extLst>
          </p:cNvPr>
          <p:cNvSpPr>
            <a:spLocks noGrp="1"/>
          </p:cNvSpPr>
          <p:nvPr>
            <p:ph type="body" sz="quarter" idx="10"/>
          </p:nvPr>
        </p:nvSpPr>
        <p:spPr>
          <a:xfrm>
            <a:off x="1848322" y="1782960"/>
            <a:ext cx="8834131" cy="4826746"/>
          </a:xfrm>
        </p:spPr>
        <p:txBody>
          <a:bodyPr/>
          <a:lstStyle/>
          <a:p>
            <a:r>
              <a:rPr lang="en-US" noProof="0" dirty="0"/>
              <a:t>This excessive complexity in application portfolios can result in:</a:t>
            </a:r>
          </a:p>
          <a:p>
            <a:endParaRPr lang="en-US" noProof="0" dirty="0"/>
          </a:p>
          <a:p>
            <a:pPr lvl="2">
              <a:buClrTx/>
            </a:pPr>
            <a:r>
              <a:rPr lang="en-US" noProof="0" dirty="0"/>
              <a:t>inflexible unresponsive systems</a:t>
            </a:r>
          </a:p>
          <a:p>
            <a:pPr lvl="2">
              <a:buClrTx/>
            </a:pPr>
            <a:r>
              <a:rPr lang="en-US" noProof="0" dirty="0"/>
              <a:t>inflated enhancement</a:t>
            </a:r>
          </a:p>
          <a:p>
            <a:pPr lvl="2">
              <a:buClrTx/>
            </a:pPr>
            <a:r>
              <a:rPr lang="en-US" noProof="0" dirty="0"/>
              <a:t>increasing maintenance</a:t>
            </a:r>
          </a:p>
          <a:p>
            <a:pPr lvl="2">
              <a:buClrTx/>
            </a:pPr>
            <a:r>
              <a:rPr lang="en-US" noProof="0" dirty="0"/>
              <a:t>increasing operational costs</a:t>
            </a:r>
          </a:p>
          <a:p>
            <a:pPr lvl="2">
              <a:buClrTx/>
            </a:pPr>
            <a:r>
              <a:rPr lang="en-US" noProof="0" dirty="0"/>
              <a:t>inability to leverage rapidly evolving advanced solutions</a:t>
            </a:r>
          </a:p>
          <a:p>
            <a:pPr lvl="2"/>
            <a:endParaRPr lang="en-US" noProof="0" dirty="0"/>
          </a:p>
        </p:txBody>
      </p:sp>
      <p:sp>
        <p:nvSpPr>
          <p:cNvPr id="5" name="Title 4">
            <a:extLst>
              <a:ext uri="{FF2B5EF4-FFF2-40B4-BE49-F238E27FC236}">
                <a16:creationId xmlns:a16="http://schemas.microsoft.com/office/drawing/2014/main" id="{DC3A7B0C-54B1-409C-86B2-469D5FFA5572}"/>
              </a:ext>
            </a:extLst>
          </p:cNvPr>
          <p:cNvSpPr>
            <a:spLocks noGrp="1"/>
          </p:cNvSpPr>
          <p:nvPr>
            <p:ph type="title"/>
          </p:nvPr>
        </p:nvSpPr>
        <p:spPr/>
        <p:txBody>
          <a:bodyPr>
            <a:noAutofit/>
          </a:bodyPr>
          <a:lstStyle/>
          <a:p>
            <a:r>
              <a:rPr lang="en-US" sz="2000" b="1" cap="all" noProof="0" dirty="0"/>
              <a:t>BIAN is a mutual solution within and between banks </a:t>
            </a:r>
            <a:br>
              <a:rPr lang="en-US" sz="2000" b="1" cap="all" noProof="0" dirty="0"/>
            </a:br>
            <a:r>
              <a:rPr lang="en-US" sz="2000" b="1" cap="all" noProof="0" dirty="0"/>
              <a:t>for  a common and enduring problem: Excessive complexity</a:t>
            </a:r>
          </a:p>
        </p:txBody>
      </p:sp>
    </p:spTree>
    <p:extLst>
      <p:ext uri="{BB962C8B-B14F-4D97-AF65-F5344CB8AC3E}">
        <p14:creationId xmlns:p14="http://schemas.microsoft.com/office/powerpoint/2010/main" val="337315888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489" name="Group 488"/>
          <p:cNvGrpSpPr/>
          <p:nvPr/>
        </p:nvGrpSpPr>
        <p:grpSpPr>
          <a:xfrm>
            <a:off x="1334359" y="1010669"/>
            <a:ext cx="9586971" cy="5300237"/>
            <a:chOff x="448915" y="1345168"/>
            <a:chExt cx="8313414" cy="4475550"/>
          </a:xfrm>
        </p:grpSpPr>
        <p:grpSp>
          <p:nvGrpSpPr>
            <p:cNvPr id="2" name="Group 703"/>
            <p:cNvGrpSpPr/>
            <p:nvPr/>
          </p:nvGrpSpPr>
          <p:grpSpPr>
            <a:xfrm>
              <a:off x="448915" y="1345168"/>
              <a:ext cx="5172077" cy="4475550"/>
              <a:chOff x="1913281" y="1885663"/>
              <a:chExt cx="5172077" cy="4475550"/>
            </a:xfrm>
          </p:grpSpPr>
          <p:grpSp>
            <p:nvGrpSpPr>
              <p:cNvPr id="3" name="Group 2"/>
              <p:cNvGrpSpPr/>
              <p:nvPr/>
            </p:nvGrpSpPr>
            <p:grpSpPr>
              <a:xfrm>
                <a:off x="1934909" y="4150663"/>
                <a:ext cx="5150449" cy="2210544"/>
                <a:chOff x="478131" y="3953432"/>
                <a:chExt cx="5150449" cy="2210544"/>
              </a:xfrm>
            </p:grpSpPr>
            <p:sp>
              <p:nvSpPr>
                <p:cNvPr id="4" name="Rounded Rectangle 3"/>
                <p:cNvSpPr/>
                <p:nvPr/>
              </p:nvSpPr>
              <p:spPr>
                <a:xfrm>
                  <a:off x="478131" y="3953432"/>
                  <a:ext cx="5150449" cy="721120"/>
                </a:xfrm>
                <a:prstGeom prst="roundRect">
                  <a:avLst>
                    <a:gd name="adj" fmla="val 7149"/>
                  </a:avLst>
                </a:prstGeom>
                <a:solidFill>
                  <a:schemeClr val="bg1">
                    <a:lumMod val="9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ts val="1601"/>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5959"/>
                      </a:solidFill>
                      <a:effectLst/>
                      <a:uLnTx/>
                      <a:uFillTx/>
                      <a:latin typeface="Calibri"/>
                      <a:ea typeface="+mn-ea"/>
                      <a:cs typeface="+mn-cs"/>
                    </a:rPr>
                    <a:t>E</a:t>
                  </a:r>
                </a:p>
                <a:p>
                  <a:pPr marL="0" marR="0" lvl="0" indent="0" algn="l" defTabSz="677268" rtl="0" eaLnBrk="1" fontAlgn="auto" latinLnBrk="0" hangingPunct="1">
                    <a:lnSpc>
                      <a:spcPts val="1601"/>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5959"/>
                      </a:solidFill>
                      <a:effectLst/>
                      <a:uLnTx/>
                      <a:uFillTx/>
                      <a:latin typeface="Calibri"/>
                      <a:ea typeface="+mn-ea"/>
                      <a:cs typeface="+mn-cs"/>
                    </a:rPr>
                    <a:t>S</a:t>
                  </a:r>
                </a:p>
                <a:p>
                  <a:pPr marL="0" marR="0" lvl="0" indent="0" algn="l" defTabSz="677268" rtl="0" eaLnBrk="1" fontAlgn="auto" latinLnBrk="0" hangingPunct="1">
                    <a:lnSpc>
                      <a:spcPts val="1601"/>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95959"/>
                      </a:solidFill>
                      <a:effectLst/>
                      <a:uLnTx/>
                      <a:uFillTx/>
                      <a:latin typeface="Calibri"/>
                      <a:ea typeface="+mn-ea"/>
                      <a:cs typeface="+mn-cs"/>
                    </a:rPr>
                    <a:t>B</a:t>
                  </a:r>
                </a:p>
              </p:txBody>
            </p:sp>
            <p:grpSp>
              <p:nvGrpSpPr>
                <p:cNvPr id="5" name="Group 218"/>
                <p:cNvGrpSpPr/>
                <p:nvPr/>
              </p:nvGrpSpPr>
              <p:grpSpPr>
                <a:xfrm>
                  <a:off x="2184311" y="5159054"/>
                  <a:ext cx="1445534" cy="985222"/>
                  <a:chOff x="4525557" y="3960688"/>
                  <a:chExt cx="1419230" cy="949367"/>
                </a:xfrm>
                <a:solidFill>
                  <a:schemeClr val="bg1">
                    <a:lumMod val="65000"/>
                  </a:schemeClr>
                </a:solidFill>
              </p:grpSpPr>
              <p:sp>
                <p:nvSpPr>
                  <p:cNvPr id="246" name="Cube 4"/>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6" name="Group 215"/>
                  <p:cNvGrpSpPr/>
                  <p:nvPr/>
                </p:nvGrpSpPr>
                <p:grpSpPr>
                  <a:xfrm>
                    <a:off x="4751963" y="4385917"/>
                    <a:ext cx="1192824" cy="524138"/>
                    <a:chOff x="4804875" y="4385910"/>
                    <a:chExt cx="1192824" cy="740138"/>
                  </a:xfrm>
                  <a:grpFill/>
                </p:grpSpPr>
                <p:sp>
                  <p:nvSpPr>
                    <p:cNvPr id="248" name="Can 6"/>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9" name="Can 7"/>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0" name="Can 8"/>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8" name="Group 219"/>
                <p:cNvGrpSpPr/>
                <p:nvPr/>
              </p:nvGrpSpPr>
              <p:grpSpPr>
                <a:xfrm>
                  <a:off x="3913456" y="5178760"/>
                  <a:ext cx="1445534" cy="985222"/>
                  <a:chOff x="4525557" y="3960688"/>
                  <a:chExt cx="1419230" cy="949367"/>
                </a:xfrm>
                <a:solidFill>
                  <a:schemeClr val="bg1">
                    <a:lumMod val="65000"/>
                  </a:schemeClr>
                </a:solidFill>
              </p:grpSpPr>
              <p:sp>
                <p:nvSpPr>
                  <p:cNvPr id="241" name="Cube 10"/>
                  <p:cNvSpPr/>
                  <p:nvPr/>
                </p:nvSpPr>
                <p:spPr>
                  <a:xfrm>
                    <a:off x="4525557" y="3960688"/>
                    <a:ext cx="653559" cy="850446"/>
                  </a:xfrm>
                  <a:prstGeom prst="cube">
                    <a:avLst>
                      <a:gd name="adj" fmla="val 14111"/>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9" name="Group 215"/>
                  <p:cNvGrpSpPr/>
                  <p:nvPr/>
                </p:nvGrpSpPr>
                <p:grpSpPr>
                  <a:xfrm>
                    <a:off x="4751963" y="4385917"/>
                    <a:ext cx="1192824" cy="524138"/>
                    <a:chOff x="4804875" y="4385910"/>
                    <a:chExt cx="1192824" cy="740138"/>
                  </a:xfrm>
                  <a:grpFill/>
                </p:grpSpPr>
                <p:sp>
                  <p:nvSpPr>
                    <p:cNvPr id="243" name="Can 12"/>
                    <p:cNvSpPr/>
                    <p:nvPr/>
                  </p:nvSpPr>
                  <p:spPr>
                    <a:xfrm>
                      <a:off x="5179116" y="4385910"/>
                      <a:ext cx="606127" cy="363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4" name="Can 13"/>
                    <p:cNvSpPr>
                      <a:spLocks noChangeAspect="1"/>
                    </p:cNvSpPr>
                    <p:nvPr/>
                  </p:nvSpPr>
                  <p:spPr>
                    <a:xfrm>
                      <a:off x="5331516" y="4538310"/>
                      <a:ext cx="666183" cy="399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45" name="Can 14"/>
                    <p:cNvSpPr>
                      <a:spLocks noChangeAspect="1"/>
                    </p:cNvSpPr>
                    <p:nvPr/>
                  </p:nvSpPr>
                  <p:spPr>
                    <a:xfrm>
                      <a:off x="4804875" y="4690710"/>
                      <a:ext cx="726239" cy="435338"/>
                    </a:xfrm>
                    <a:prstGeom prst="can">
                      <a:avLst/>
                    </a:prstGeom>
                    <a:grp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grpSp>
            <p:sp>
              <p:nvSpPr>
                <p:cNvPr id="7" name="Up Arrow 6"/>
                <p:cNvSpPr/>
                <p:nvPr/>
              </p:nvSpPr>
              <p:spPr>
                <a:xfrm>
                  <a:off x="2915809" y="4991540"/>
                  <a:ext cx="917299" cy="291020"/>
                </a:xfrm>
                <a:prstGeom prst="upArrow">
                  <a:avLst/>
                </a:prstGeom>
                <a:solidFill>
                  <a:schemeClr val="accent5"/>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 name="Group 364"/>
                <p:cNvGrpSpPr/>
                <p:nvPr/>
              </p:nvGrpSpPr>
              <p:grpSpPr>
                <a:xfrm>
                  <a:off x="836542" y="4008351"/>
                  <a:ext cx="623629" cy="611511"/>
                  <a:chOff x="4151124" y="3293999"/>
                  <a:chExt cx="612281" cy="589256"/>
                </a:xfrm>
              </p:grpSpPr>
              <p:sp>
                <p:nvSpPr>
                  <p:cNvPr id="210"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1" name="Group 333"/>
                  <p:cNvGrpSpPr>
                    <a:grpSpLocks noChangeAspect="1"/>
                  </p:cNvGrpSpPr>
                  <p:nvPr/>
                </p:nvGrpSpPr>
                <p:grpSpPr>
                  <a:xfrm>
                    <a:off x="4151124" y="3444492"/>
                    <a:ext cx="612281" cy="379534"/>
                    <a:chOff x="1599247" y="260880"/>
                    <a:chExt cx="2221593" cy="1243537"/>
                  </a:xfrm>
                </p:grpSpPr>
                <p:grpSp>
                  <p:nvGrpSpPr>
                    <p:cNvPr id="12" name="Group 328"/>
                    <p:cNvGrpSpPr/>
                    <p:nvPr/>
                  </p:nvGrpSpPr>
                  <p:grpSpPr>
                    <a:xfrm>
                      <a:off x="1599247" y="515949"/>
                      <a:ext cx="2221593" cy="733395"/>
                      <a:chOff x="1599247" y="495078"/>
                      <a:chExt cx="2221593" cy="733395"/>
                    </a:xfrm>
                  </p:grpSpPr>
                  <p:grpSp>
                    <p:nvGrpSpPr>
                      <p:cNvPr id="13" name="Group 326"/>
                      <p:cNvGrpSpPr>
                        <a:grpSpLocks noChangeAspect="1"/>
                      </p:cNvGrpSpPr>
                      <p:nvPr/>
                    </p:nvGrpSpPr>
                    <p:grpSpPr>
                      <a:xfrm>
                        <a:off x="3470408" y="495078"/>
                        <a:ext cx="350432" cy="732644"/>
                        <a:chOff x="3470409" y="495079"/>
                        <a:chExt cx="315994" cy="660645"/>
                      </a:xfrm>
                    </p:grpSpPr>
                    <p:grpSp>
                      <p:nvGrpSpPr>
                        <p:cNvPr id="14" name="Group 157"/>
                        <p:cNvGrpSpPr/>
                        <p:nvPr/>
                      </p:nvGrpSpPr>
                      <p:grpSpPr>
                        <a:xfrm>
                          <a:off x="3470409" y="495079"/>
                          <a:ext cx="315994" cy="184901"/>
                          <a:chOff x="2400300" y="3637799"/>
                          <a:chExt cx="315994" cy="184901"/>
                        </a:xfrm>
                      </p:grpSpPr>
                      <p:sp>
                        <p:nvSpPr>
                          <p:cNvPr id="239" name="Rectangle 4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40" name="Block Arc 4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 name="Group 158"/>
                        <p:cNvGrpSpPr/>
                        <p:nvPr/>
                      </p:nvGrpSpPr>
                      <p:grpSpPr>
                        <a:xfrm>
                          <a:off x="3470409" y="699793"/>
                          <a:ext cx="252127" cy="115702"/>
                          <a:chOff x="2400300" y="3840348"/>
                          <a:chExt cx="252127" cy="115702"/>
                        </a:xfrm>
                      </p:grpSpPr>
                      <p:sp>
                        <p:nvSpPr>
                          <p:cNvPr id="237" name="Rectangle 4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8" name="Oval 4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 name="Group 159"/>
                        <p:cNvGrpSpPr/>
                        <p:nvPr/>
                      </p:nvGrpSpPr>
                      <p:grpSpPr>
                        <a:xfrm>
                          <a:off x="3470409" y="835308"/>
                          <a:ext cx="315994" cy="184901"/>
                          <a:chOff x="2400300" y="3637799"/>
                          <a:chExt cx="315994" cy="184901"/>
                        </a:xfrm>
                      </p:grpSpPr>
                      <p:sp>
                        <p:nvSpPr>
                          <p:cNvPr id="235" name="Rectangle 4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6" name="Block Arc 4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 name="Group 162"/>
                        <p:cNvGrpSpPr/>
                        <p:nvPr/>
                      </p:nvGrpSpPr>
                      <p:grpSpPr>
                        <a:xfrm>
                          <a:off x="3470409" y="1040022"/>
                          <a:ext cx="252127" cy="115702"/>
                          <a:chOff x="2400300" y="3840348"/>
                          <a:chExt cx="252127" cy="115702"/>
                        </a:xfrm>
                      </p:grpSpPr>
                      <p:sp>
                        <p:nvSpPr>
                          <p:cNvPr id="233" name="Rectangle 4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34" name="Oval 4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0" name="Group 325"/>
                      <p:cNvGrpSpPr>
                        <a:grpSpLocks noChangeAspect="1"/>
                      </p:cNvGrpSpPr>
                      <p:nvPr/>
                    </p:nvGrpSpPr>
                    <p:grpSpPr>
                      <a:xfrm>
                        <a:off x="1599247" y="495829"/>
                        <a:ext cx="350432" cy="732644"/>
                        <a:chOff x="1599248" y="495830"/>
                        <a:chExt cx="315994" cy="660645"/>
                      </a:xfrm>
                    </p:grpSpPr>
                    <p:grpSp>
                      <p:nvGrpSpPr>
                        <p:cNvPr id="31" name="Group 157"/>
                        <p:cNvGrpSpPr/>
                        <p:nvPr/>
                      </p:nvGrpSpPr>
                      <p:grpSpPr>
                        <a:xfrm flipH="1">
                          <a:off x="1599248" y="495830"/>
                          <a:ext cx="315994" cy="184901"/>
                          <a:chOff x="2400300" y="3637799"/>
                          <a:chExt cx="315994" cy="184901"/>
                        </a:xfrm>
                      </p:grpSpPr>
                      <p:sp>
                        <p:nvSpPr>
                          <p:cNvPr id="227" name="Rectangle 3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28" name="Block Arc 3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 name="Group 158"/>
                        <p:cNvGrpSpPr/>
                        <p:nvPr/>
                      </p:nvGrpSpPr>
                      <p:grpSpPr>
                        <a:xfrm flipH="1">
                          <a:off x="1663115" y="700544"/>
                          <a:ext cx="252127" cy="115702"/>
                          <a:chOff x="2400300" y="3840348"/>
                          <a:chExt cx="252127" cy="115702"/>
                        </a:xfrm>
                      </p:grpSpPr>
                      <p:sp>
                        <p:nvSpPr>
                          <p:cNvPr id="225" name="Rectangle 3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26" name="Oval 3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 name="Group 159"/>
                        <p:cNvGrpSpPr/>
                        <p:nvPr/>
                      </p:nvGrpSpPr>
                      <p:grpSpPr>
                        <a:xfrm flipH="1">
                          <a:off x="1599248" y="836059"/>
                          <a:ext cx="315994" cy="184901"/>
                          <a:chOff x="2400300" y="3637799"/>
                          <a:chExt cx="315994" cy="184901"/>
                        </a:xfrm>
                      </p:grpSpPr>
                      <p:sp>
                        <p:nvSpPr>
                          <p:cNvPr id="223" name="Rectangle 3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24" name="Block Arc 3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 name="Group 162"/>
                        <p:cNvGrpSpPr/>
                        <p:nvPr/>
                      </p:nvGrpSpPr>
                      <p:grpSpPr>
                        <a:xfrm flipH="1">
                          <a:off x="1663115" y="1040773"/>
                          <a:ext cx="252127" cy="115702"/>
                          <a:chOff x="2400300" y="3840348"/>
                          <a:chExt cx="252127" cy="115702"/>
                        </a:xfrm>
                      </p:grpSpPr>
                      <p:sp>
                        <p:nvSpPr>
                          <p:cNvPr id="221" name="Rectangle 2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22" name="Oval 3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13" name="Snip Same Side Corner Rectangle 21"/>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14" name="Rectangle 22"/>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43" name="Group 365"/>
                <p:cNvGrpSpPr/>
                <p:nvPr/>
              </p:nvGrpSpPr>
              <p:grpSpPr>
                <a:xfrm>
                  <a:off x="1522327" y="4008351"/>
                  <a:ext cx="623629" cy="611511"/>
                  <a:chOff x="4151124" y="3293999"/>
                  <a:chExt cx="612281" cy="589256"/>
                </a:xfrm>
              </p:grpSpPr>
              <p:sp>
                <p:nvSpPr>
                  <p:cNvPr id="179"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44" name="Group 333"/>
                  <p:cNvGrpSpPr>
                    <a:grpSpLocks noChangeAspect="1"/>
                  </p:cNvGrpSpPr>
                  <p:nvPr/>
                </p:nvGrpSpPr>
                <p:grpSpPr>
                  <a:xfrm>
                    <a:off x="4151124" y="3444492"/>
                    <a:ext cx="612281" cy="379534"/>
                    <a:chOff x="1599247" y="260880"/>
                    <a:chExt cx="2221593" cy="1243537"/>
                  </a:xfrm>
                </p:grpSpPr>
                <p:grpSp>
                  <p:nvGrpSpPr>
                    <p:cNvPr id="45" name="Group 328"/>
                    <p:cNvGrpSpPr/>
                    <p:nvPr/>
                  </p:nvGrpSpPr>
                  <p:grpSpPr>
                    <a:xfrm>
                      <a:off x="1599247" y="515949"/>
                      <a:ext cx="2221593" cy="733395"/>
                      <a:chOff x="1599247" y="495078"/>
                      <a:chExt cx="2221593" cy="733395"/>
                    </a:xfrm>
                  </p:grpSpPr>
                  <p:grpSp>
                    <p:nvGrpSpPr>
                      <p:cNvPr id="46" name="Group 326"/>
                      <p:cNvGrpSpPr>
                        <a:grpSpLocks noChangeAspect="1"/>
                      </p:cNvGrpSpPr>
                      <p:nvPr/>
                    </p:nvGrpSpPr>
                    <p:grpSpPr>
                      <a:xfrm>
                        <a:off x="3470408" y="495078"/>
                        <a:ext cx="350432" cy="732644"/>
                        <a:chOff x="3470409" y="495079"/>
                        <a:chExt cx="315994" cy="660645"/>
                      </a:xfrm>
                    </p:grpSpPr>
                    <p:grpSp>
                      <p:nvGrpSpPr>
                        <p:cNvPr id="56" name="Group 157"/>
                        <p:cNvGrpSpPr/>
                        <p:nvPr/>
                      </p:nvGrpSpPr>
                      <p:grpSpPr>
                        <a:xfrm>
                          <a:off x="3470409" y="495079"/>
                          <a:ext cx="315994" cy="184901"/>
                          <a:chOff x="2400300" y="3637799"/>
                          <a:chExt cx="315994" cy="184901"/>
                        </a:xfrm>
                      </p:grpSpPr>
                      <p:sp>
                        <p:nvSpPr>
                          <p:cNvPr id="208" name="Rectangle 20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9" name="Block Arc 20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57" name="Group 158"/>
                        <p:cNvGrpSpPr/>
                        <p:nvPr/>
                      </p:nvGrpSpPr>
                      <p:grpSpPr>
                        <a:xfrm>
                          <a:off x="3470409" y="699793"/>
                          <a:ext cx="252127" cy="115702"/>
                          <a:chOff x="2400300" y="3840348"/>
                          <a:chExt cx="252127" cy="115702"/>
                        </a:xfrm>
                      </p:grpSpPr>
                      <p:sp>
                        <p:nvSpPr>
                          <p:cNvPr id="206" name="Rectangle 20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7" name="Oval 20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0" name="Group 159"/>
                        <p:cNvGrpSpPr/>
                        <p:nvPr/>
                      </p:nvGrpSpPr>
                      <p:grpSpPr>
                        <a:xfrm>
                          <a:off x="3470409" y="835308"/>
                          <a:ext cx="315994" cy="184901"/>
                          <a:chOff x="2400300" y="3637799"/>
                          <a:chExt cx="315994" cy="184901"/>
                        </a:xfrm>
                      </p:grpSpPr>
                      <p:sp>
                        <p:nvSpPr>
                          <p:cNvPr id="204" name="Rectangle 7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5" name="Block Arc 20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1" name="Group 162"/>
                        <p:cNvGrpSpPr/>
                        <p:nvPr/>
                      </p:nvGrpSpPr>
                      <p:grpSpPr>
                        <a:xfrm>
                          <a:off x="3470409" y="1040022"/>
                          <a:ext cx="252127" cy="115702"/>
                          <a:chOff x="2400300" y="3840348"/>
                          <a:chExt cx="252127" cy="115702"/>
                        </a:xfrm>
                      </p:grpSpPr>
                      <p:sp>
                        <p:nvSpPr>
                          <p:cNvPr id="202" name="Rectangle 7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03" name="Oval 7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62" name="Group 325"/>
                      <p:cNvGrpSpPr>
                        <a:grpSpLocks noChangeAspect="1"/>
                      </p:cNvGrpSpPr>
                      <p:nvPr/>
                    </p:nvGrpSpPr>
                    <p:grpSpPr>
                      <a:xfrm>
                        <a:off x="1599247" y="495829"/>
                        <a:ext cx="350432" cy="732644"/>
                        <a:chOff x="1599248" y="495830"/>
                        <a:chExt cx="315994" cy="660645"/>
                      </a:xfrm>
                    </p:grpSpPr>
                    <p:grpSp>
                      <p:nvGrpSpPr>
                        <p:cNvPr id="63" name="Group 157"/>
                        <p:cNvGrpSpPr/>
                        <p:nvPr/>
                      </p:nvGrpSpPr>
                      <p:grpSpPr>
                        <a:xfrm flipH="1">
                          <a:off x="1599248" y="495830"/>
                          <a:ext cx="315994" cy="184901"/>
                          <a:chOff x="2400300" y="3637799"/>
                          <a:chExt cx="315994" cy="184901"/>
                        </a:xfrm>
                      </p:grpSpPr>
                      <p:sp>
                        <p:nvSpPr>
                          <p:cNvPr id="196" name="Rectangle 19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7" name="Block Arc 19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4" name="Group 158"/>
                        <p:cNvGrpSpPr/>
                        <p:nvPr/>
                      </p:nvGrpSpPr>
                      <p:grpSpPr>
                        <a:xfrm flipH="1">
                          <a:off x="1663115" y="700544"/>
                          <a:ext cx="252127" cy="115702"/>
                          <a:chOff x="2400300" y="3840348"/>
                          <a:chExt cx="252127" cy="115702"/>
                        </a:xfrm>
                      </p:grpSpPr>
                      <p:sp>
                        <p:nvSpPr>
                          <p:cNvPr id="194" name="Rectangle 19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5" name="Oval 19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65" name="Group 159"/>
                        <p:cNvGrpSpPr/>
                        <p:nvPr/>
                      </p:nvGrpSpPr>
                      <p:grpSpPr>
                        <a:xfrm flipH="1">
                          <a:off x="1599248" y="836059"/>
                          <a:ext cx="315994" cy="184901"/>
                          <a:chOff x="2400300" y="3637799"/>
                          <a:chExt cx="315994" cy="184901"/>
                        </a:xfrm>
                      </p:grpSpPr>
                      <p:sp>
                        <p:nvSpPr>
                          <p:cNvPr id="192" name="Rectangle 6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3" name="Block Arc 19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74" name="Group 162"/>
                        <p:cNvGrpSpPr/>
                        <p:nvPr/>
                      </p:nvGrpSpPr>
                      <p:grpSpPr>
                        <a:xfrm flipH="1">
                          <a:off x="1663115" y="1040773"/>
                          <a:ext cx="252127" cy="115702"/>
                          <a:chOff x="2400300" y="3840348"/>
                          <a:chExt cx="252127" cy="115702"/>
                        </a:xfrm>
                      </p:grpSpPr>
                      <p:sp>
                        <p:nvSpPr>
                          <p:cNvPr id="190" name="Rectangle 6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91" name="Oval 6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182" name="Snip Same Side Corner Rectangle 181"/>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83" name="Rectangle 54"/>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75" name="Group 397"/>
                <p:cNvGrpSpPr/>
                <p:nvPr/>
              </p:nvGrpSpPr>
              <p:grpSpPr>
                <a:xfrm>
                  <a:off x="2208112" y="4008351"/>
                  <a:ext cx="623629" cy="611511"/>
                  <a:chOff x="4151124" y="3293999"/>
                  <a:chExt cx="612281" cy="589256"/>
                </a:xfrm>
              </p:grpSpPr>
              <p:sp>
                <p:nvSpPr>
                  <p:cNvPr id="148"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76" name="Group 333"/>
                  <p:cNvGrpSpPr>
                    <a:grpSpLocks noChangeAspect="1"/>
                  </p:cNvGrpSpPr>
                  <p:nvPr/>
                </p:nvGrpSpPr>
                <p:grpSpPr>
                  <a:xfrm>
                    <a:off x="4151124" y="3444492"/>
                    <a:ext cx="612281" cy="379534"/>
                    <a:chOff x="1599247" y="260880"/>
                    <a:chExt cx="2221593" cy="1243537"/>
                  </a:xfrm>
                </p:grpSpPr>
                <p:grpSp>
                  <p:nvGrpSpPr>
                    <p:cNvPr id="77" name="Group 328"/>
                    <p:cNvGrpSpPr/>
                    <p:nvPr/>
                  </p:nvGrpSpPr>
                  <p:grpSpPr>
                    <a:xfrm>
                      <a:off x="1599247" y="515949"/>
                      <a:ext cx="2221593" cy="733395"/>
                      <a:chOff x="1599247" y="495078"/>
                      <a:chExt cx="2221593" cy="733395"/>
                    </a:xfrm>
                  </p:grpSpPr>
                  <p:grpSp>
                    <p:nvGrpSpPr>
                      <p:cNvPr id="87" name="Group 326"/>
                      <p:cNvGrpSpPr>
                        <a:grpSpLocks noChangeAspect="1"/>
                      </p:cNvGrpSpPr>
                      <p:nvPr/>
                    </p:nvGrpSpPr>
                    <p:grpSpPr>
                      <a:xfrm>
                        <a:off x="3470408" y="495078"/>
                        <a:ext cx="350432" cy="732644"/>
                        <a:chOff x="3470409" y="495079"/>
                        <a:chExt cx="315994" cy="660645"/>
                      </a:xfrm>
                    </p:grpSpPr>
                    <p:grpSp>
                      <p:nvGrpSpPr>
                        <p:cNvPr id="88" name="Group 157"/>
                        <p:cNvGrpSpPr/>
                        <p:nvPr/>
                      </p:nvGrpSpPr>
                      <p:grpSpPr>
                        <a:xfrm>
                          <a:off x="3470409" y="495079"/>
                          <a:ext cx="315994" cy="184901"/>
                          <a:chOff x="2400300" y="3637799"/>
                          <a:chExt cx="315994" cy="184901"/>
                        </a:xfrm>
                      </p:grpSpPr>
                      <p:sp>
                        <p:nvSpPr>
                          <p:cNvPr id="177" name="Rectangle 17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8" name="Block Arc 17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1" name="Group 158"/>
                        <p:cNvGrpSpPr/>
                        <p:nvPr/>
                      </p:nvGrpSpPr>
                      <p:grpSpPr>
                        <a:xfrm>
                          <a:off x="3470409" y="699793"/>
                          <a:ext cx="252127" cy="115702"/>
                          <a:chOff x="2400300" y="3840348"/>
                          <a:chExt cx="252127" cy="115702"/>
                        </a:xfrm>
                      </p:grpSpPr>
                      <p:sp>
                        <p:nvSpPr>
                          <p:cNvPr id="175" name="Rectangle 17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6" name="Oval 17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2" name="Group 159"/>
                        <p:cNvGrpSpPr/>
                        <p:nvPr/>
                      </p:nvGrpSpPr>
                      <p:grpSpPr>
                        <a:xfrm>
                          <a:off x="3470409" y="835308"/>
                          <a:ext cx="315994" cy="184901"/>
                          <a:chOff x="2400300" y="3637799"/>
                          <a:chExt cx="315994" cy="184901"/>
                        </a:xfrm>
                      </p:grpSpPr>
                      <p:sp>
                        <p:nvSpPr>
                          <p:cNvPr id="173" name="Rectangle 17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4" name="Block Arc 17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3" name="Group 162"/>
                        <p:cNvGrpSpPr/>
                        <p:nvPr/>
                      </p:nvGrpSpPr>
                      <p:grpSpPr>
                        <a:xfrm>
                          <a:off x="3470409" y="1040022"/>
                          <a:ext cx="252127" cy="115702"/>
                          <a:chOff x="2400300" y="3840348"/>
                          <a:chExt cx="252127" cy="115702"/>
                        </a:xfrm>
                      </p:grpSpPr>
                      <p:sp>
                        <p:nvSpPr>
                          <p:cNvPr id="171" name="Rectangle 10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72" name="Oval 10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94" name="Group 325"/>
                      <p:cNvGrpSpPr>
                        <a:grpSpLocks noChangeAspect="1"/>
                      </p:cNvGrpSpPr>
                      <p:nvPr/>
                    </p:nvGrpSpPr>
                    <p:grpSpPr>
                      <a:xfrm>
                        <a:off x="1599247" y="495829"/>
                        <a:ext cx="350432" cy="732644"/>
                        <a:chOff x="1599248" y="495830"/>
                        <a:chExt cx="315994" cy="660645"/>
                      </a:xfrm>
                    </p:grpSpPr>
                    <p:grpSp>
                      <p:nvGrpSpPr>
                        <p:cNvPr id="95" name="Group 157"/>
                        <p:cNvGrpSpPr/>
                        <p:nvPr/>
                      </p:nvGrpSpPr>
                      <p:grpSpPr>
                        <a:xfrm flipH="1">
                          <a:off x="1599248" y="495830"/>
                          <a:ext cx="315994" cy="184901"/>
                          <a:chOff x="2400300" y="3637799"/>
                          <a:chExt cx="315994" cy="184901"/>
                        </a:xfrm>
                      </p:grpSpPr>
                      <p:sp>
                        <p:nvSpPr>
                          <p:cNvPr id="165" name="Rectangle 16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6" name="Block Arc 16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96" name="Group 158"/>
                        <p:cNvGrpSpPr/>
                        <p:nvPr/>
                      </p:nvGrpSpPr>
                      <p:grpSpPr>
                        <a:xfrm flipH="1">
                          <a:off x="1663115" y="700544"/>
                          <a:ext cx="252127" cy="115702"/>
                          <a:chOff x="2400300" y="3840348"/>
                          <a:chExt cx="252127" cy="115702"/>
                        </a:xfrm>
                      </p:grpSpPr>
                      <p:sp>
                        <p:nvSpPr>
                          <p:cNvPr id="163" name="Rectangle 16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4" name="Oval 16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5" name="Group 159"/>
                        <p:cNvGrpSpPr/>
                        <p:nvPr/>
                      </p:nvGrpSpPr>
                      <p:grpSpPr>
                        <a:xfrm flipH="1">
                          <a:off x="1599248" y="836059"/>
                          <a:ext cx="315994" cy="184901"/>
                          <a:chOff x="2400300" y="3637799"/>
                          <a:chExt cx="315994" cy="184901"/>
                        </a:xfrm>
                      </p:grpSpPr>
                      <p:sp>
                        <p:nvSpPr>
                          <p:cNvPr id="161" name="Rectangle 16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2" name="Block Arc 16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06" name="Group 162"/>
                        <p:cNvGrpSpPr/>
                        <p:nvPr/>
                      </p:nvGrpSpPr>
                      <p:grpSpPr>
                        <a:xfrm flipH="1">
                          <a:off x="1663115" y="1040773"/>
                          <a:ext cx="252127" cy="115702"/>
                          <a:chOff x="2400300" y="3840348"/>
                          <a:chExt cx="252127" cy="115702"/>
                        </a:xfrm>
                      </p:grpSpPr>
                      <p:sp>
                        <p:nvSpPr>
                          <p:cNvPr id="159" name="Rectangle 9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60" name="Oval 9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151" name="Snip Same Side Corner Rectangle 85"/>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52" name="Rectangle 86"/>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107" name="Group 429"/>
                <p:cNvGrpSpPr/>
                <p:nvPr/>
              </p:nvGrpSpPr>
              <p:grpSpPr>
                <a:xfrm>
                  <a:off x="2893896" y="4008351"/>
                  <a:ext cx="623629" cy="611511"/>
                  <a:chOff x="4151124" y="3293999"/>
                  <a:chExt cx="612281" cy="589256"/>
                </a:xfrm>
              </p:grpSpPr>
              <p:sp>
                <p:nvSpPr>
                  <p:cNvPr id="117"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08" name="Group 333"/>
                  <p:cNvGrpSpPr>
                    <a:grpSpLocks noChangeAspect="1"/>
                  </p:cNvGrpSpPr>
                  <p:nvPr/>
                </p:nvGrpSpPr>
                <p:grpSpPr>
                  <a:xfrm>
                    <a:off x="4151124" y="3444492"/>
                    <a:ext cx="612281" cy="379534"/>
                    <a:chOff x="1599247" y="260880"/>
                    <a:chExt cx="2221593" cy="1243537"/>
                  </a:xfrm>
                </p:grpSpPr>
                <p:grpSp>
                  <p:nvGrpSpPr>
                    <p:cNvPr id="118" name="Group 328"/>
                    <p:cNvGrpSpPr/>
                    <p:nvPr/>
                  </p:nvGrpSpPr>
                  <p:grpSpPr>
                    <a:xfrm>
                      <a:off x="1599247" y="515949"/>
                      <a:ext cx="2221593" cy="733395"/>
                      <a:chOff x="1599247" y="495078"/>
                      <a:chExt cx="2221593" cy="733395"/>
                    </a:xfrm>
                  </p:grpSpPr>
                  <p:grpSp>
                    <p:nvGrpSpPr>
                      <p:cNvPr id="119" name="Group 326"/>
                      <p:cNvGrpSpPr>
                        <a:grpSpLocks noChangeAspect="1"/>
                      </p:cNvGrpSpPr>
                      <p:nvPr/>
                    </p:nvGrpSpPr>
                    <p:grpSpPr>
                      <a:xfrm>
                        <a:off x="3470408" y="495078"/>
                        <a:ext cx="350432" cy="732644"/>
                        <a:chOff x="3470409" y="495079"/>
                        <a:chExt cx="315994" cy="660645"/>
                      </a:xfrm>
                    </p:grpSpPr>
                    <p:grpSp>
                      <p:nvGrpSpPr>
                        <p:cNvPr id="122" name="Group 157"/>
                        <p:cNvGrpSpPr/>
                        <p:nvPr/>
                      </p:nvGrpSpPr>
                      <p:grpSpPr>
                        <a:xfrm>
                          <a:off x="3470409" y="495079"/>
                          <a:ext cx="315994" cy="184901"/>
                          <a:chOff x="2400300" y="3637799"/>
                          <a:chExt cx="315994" cy="184901"/>
                        </a:xfrm>
                      </p:grpSpPr>
                      <p:sp>
                        <p:nvSpPr>
                          <p:cNvPr id="146" name="Rectangle 145"/>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47" name="Block Arc 146"/>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23" name="Group 158"/>
                        <p:cNvGrpSpPr/>
                        <p:nvPr/>
                      </p:nvGrpSpPr>
                      <p:grpSpPr>
                        <a:xfrm>
                          <a:off x="3470409" y="699793"/>
                          <a:ext cx="252127" cy="115702"/>
                          <a:chOff x="2400300" y="3840348"/>
                          <a:chExt cx="252127" cy="115702"/>
                        </a:xfrm>
                      </p:grpSpPr>
                      <p:sp>
                        <p:nvSpPr>
                          <p:cNvPr id="144" name="Rectangle 143"/>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45" name="Oval 144"/>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24" name="Group 159"/>
                        <p:cNvGrpSpPr/>
                        <p:nvPr/>
                      </p:nvGrpSpPr>
                      <p:grpSpPr>
                        <a:xfrm>
                          <a:off x="3470409" y="835308"/>
                          <a:ext cx="315994" cy="184901"/>
                          <a:chOff x="2400300" y="3637799"/>
                          <a:chExt cx="315994" cy="184901"/>
                        </a:xfrm>
                      </p:grpSpPr>
                      <p:sp>
                        <p:nvSpPr>
                          <p:cNvPr id="142" name="Rectangle 14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43" name="Block Arc 14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25" name="Group 162"/>
                        <p:cNvGrpSpPr/>
                        <p:nvPr/>
                      </p:nvGrpSpPr>
                      <p:grpSpPr>
                        <a:xfrm>
                          <a:off x="3470409" y="1040022"/>
                          <a:ext cx="252127" cy="115702"/>
                          <a:chOff x="2400300" y="3840348"/>
                          <a:chExt cx="252127" cy="115702"/>
                        </a:xfrm>
                      </p:grpSpPr>
                      <p:sp>
                        <p:nvSpPr>
                          <p:cNvPr id="140" name="Rectangle 13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41" name="Oval 14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26" name="Group 325"/>
                      <p:cNvGrpSpPr>
                        <a:grpSpLocks noChangeAspect="1"/>
                      </p:cNvGrpSpPr>
                      <p:nvPr/>
                    </p:nvGrpSpPr>
                    <p:grpSpPr>
                      <a:xfrm>
                        <a:off x="1599247" y="495829"/>
                        <a:ext cx="350432" cy="732644"/>
                        <a:chOff x="1599248" y="495830"/>
                        <a:chExt cx="315994" cy="660645"/>
                      </a:xfrm>
                    </p:grpSpPr>
                    <p:grpSp>
                      <p:nvGrpSpPr>
                        <p:cNvPr id="127" name="Group 157"/>
                        <p:cNvGrpSpPr/>
                        <p:nvPr/>
                      </p:nvGrpSpPr>
                      <p:grpSpPr>
                        <a:xfrm flipH="1">
                          <a:off x="1599248" y="495830"/>
                          <a:ext cx="315994" cy="184901"/>
                          <a:chOff x="2400300" y="3637799"/>
                          <a:chExt cx="315994" cy="184901"/>
                        </a:xfrm>
                      </p:grpSpPr>
                      <p:sp>
                        <p:nvSpPr>
                          <p:cNvPr id="134" name="Rectangle 13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35" name="Block Arc 13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6" name="Group 158"/>
                        <p:cNvGrpSpPr/>
                        <p:nvPr/>
                      </p:nvGrpSpPr>
                      <p:grpSpPr>
                        <a:xfrm flipH="1">
                          <a:off x="1663115" y="700544"/>
                          <a:ext cx="252127" cy="115702"/>
                          <a:chOff x="2400300" y="3840348"/>
                          <a:chExt cx="252127" cy="115702"/>
                        </a:xfrm>
                      </p:grpSpPr>
                      <p:sp>
                        <p:nvSpPr>
                          <p:cNvPr id="132" name="Rectangle 13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33" name="Oval 13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7" name="Group 159"/>
                        <p:cNvGrpSpPr/>
                        <p:nvPr/>
                      </p:nvGrpSpPr>
                      <p:grpSpPr>
                        <a:xfrm flipH="1">
                          <a:off x="1599248" y="836059"/>
                          <a:ext cx="315994" cy="184901"/>
                          <a:chOff x="2400300" y="3637799"/>
                          <a:chExt cx="315994" cy="184901"/>
                        </a:xfrm>
                      </p:grpSpPr>
                      <p:sp>
                        <p:nvSpPr>
                          <p:cNvPr id="130" name="Rectangle 12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31" name="Block Arc 13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38" name="Group 162"/>
                        <p:cNvGrpSpPr/>
                        <p:nvPr/>
                      </p:nvGrpSpPr>
                      <p:grpSpPr>
                        <a:xfrm flipH="1">
                          <a:off x="1663115" y="1040773"/>
                          <a:ext cx="252127" cy="115702"/>
                          <a:chOff x="2400300" y="3840348"/>
                          <a:chExt cx="252127" cy="115702"/>
                        </a:xfrm>
                      </p:grpSpPr>
                      <p:sp>
                        <p:nvSpPr>
                          <p:cNvPr id="128" name="Rectangle 12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29" name="Oval 12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120" name="Snip Same Side Corner Rectangle 11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21" name="Rectangle 120"/>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139" name="Group 461"/>
                <p:cNvGrpSpPr/>
                <p:nvPr/>
              </p:nvGrpSpPr>
              <p:grpSpPr>
                <a:xfrm>
                  <a:off x="3579681" y="4008351"/>
                  <a:ext cx="623629" cy="611511"/>
                  <a:chOff x="4151124" y="3293999"/>
                  <a:chExt cx="612281" cy="589256"/>
                </a:xfrm>
              </p:grpSpPr>
              <p:sp>
                <p:nvSpPr>
                  <p:cNvPr id="86"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49" name="Group 333"/>
                  <p:cNvGrpSpPr>
                    <a:grpSpLocks noChangeAspect="1"/>
                  </p:cNvGrpSpPr>
                  <p:nvPr/>
                </p:nvGrpSpPr>
                <p:grpSpPr>
                  <a:xfrm>
                    <a:off x="4151124" y="3444492"/>
                    <a:ext cx="612281" cy="379534"/>
                    <a:chOff x="1599247" y="260880"/>
                    <a:chExt cx="2221593" cy="1243537"/>
                  </a:xfrm>
                </p:grpSpPr>
                <p:grpSp>
                  <p:nvGrpSpPr>
                    <p:cNvPr id="150" name="Group 328"/>
                    <p:cNvGrpSpPr/>
                    <p:nvPr/>
                  </p:nvGrpSpPr>
                  <p:grpSpPr>
                    <a:xfrm>
                      <a:off x="1599247" y="515949"/>
                      <a:ext cx="2221593" cy="733395"/>
                      <a:chOff x="1599247" y="495078"/>
                      <a:chExt cx="2221593" cy="733395"/>
                    </a:xfrm>
                  </p:grpSpPr>
                  <p:grpSp>
                    <p:nvGrpSpPr>
                      <p:cNvPr id="153" name="Group 326"/>
                      <p:cNvGrpSpPr>
                        <a:grpSpLocks noChangeAspect="1"/>
                      </p:cNvGrpSpPr>
                      <p:nvPr/>
                    </p:nvGrpSpPr>
                    <p:grpSpPr>
                      <a:xfrm>
                        <a:off x="3470408" y="495078"/>
                        <a:ext cx="350432" cy="732644"/>
                        <a:chOff x="3470409" y="495079"/>
                        <a:chExt cx="315994" cy="660645"/>
                      </a:xfrm>
                    </p:grpSpPr>
                    <p:grpSp>
                      <p:nvGrpSpPr>
                        <p:cNvPr id="154" name="Group 157"/>
                        <p:cNvGrpSpPr/>
                        <p:nvPr/>
                      </p:nvGrpSpPr>
                      <p:grpSpPr>
                        <a:xfrm>
                          <a:off x="3470409" y="495079"/>
                          <a:ext cx="315994" cy="184901"/>
                          <a:chOff x="2400300" y="3637799"/>
                          <a:chExt cx="315994" cy="184901"/>
                        </a:xfrm>
                      </p:grpSpPr>
                      <p:sp>
                        <p:nvSpPr>
                          <p:cNvPr id="115" name="Rectangle 114"/>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6" name="Block Arc 115"/>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5" name="Group 158"/>
                        <p:cNvGrpSpPr/>
                        <p:nvPr/>
                      </p:nvGrpSpPr>
                      <p:grpSpPr>
                        <a:xfrm>
                          <a:off x="3470409" y="699793"/>
                          <a:ext cx="252127" cy="115702"/>
                          <a:chOff x="2400300" y="3840348"/>
                          <a:chExt cx="252127" cy="115702"/>
                        </a:xfrm>
                      </p:grpSpPr>
                      <p:sp>
                        <p:nvSpPr>
                          <p:cNvPr id="113" name="Rectangle 112"/>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4" name="Oval 113"/>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6" name="Group 159"/>
                        <p:cNvGrpSpPr/>
                        <p:nvPr/>
                      </p:nvGrpSpPr>
                      <p:grpSpPr>
                        <a:xfrm>
                          <a:off x="3470409" y="835308"/>
                          <a:ext cx="315994" cy="184901"/>
                          <a:chOff x="2400300" y="3637799"/>
                          <a:chExt cx="315994" cy="184901"/>
                        </a:xfrm>
                      </p:grpSpPr>
                      <p:sp>
                        <p:nvSpPr>
                          <p:cNvPr id="111" name="Rectangle 11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2" name="Block Arc 11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57" name="Group 162"/>
                        <p:cNvGrpSpPr/>
                        <p:nvPr/>
                      </p:nvGrpSpPr>
                      <p:grpSpPr>
                        <a:xfrm>
                          <a:off x="3470409" y="1040022"/>
                          <a:ext cx="252127" cy="115702"/>
                          <a:chOff x="2400300" y="3840348"/>
                          <a:chExt cx="252127" cy="115702"/>
                        </a:xfrm>
                      </p:grpSpPr>
                      <p:sp>
                        <p:nvSpPr>
                          <p:cNvPr id="109" name="Rectangle 10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10" name="Oval 10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58" name="Group 325"/>
                      <p:cNvGrpSpPr>
                        <a:grpSpLocks noChangeAspect="1"/>
                      </p:cNvGrpSpPr>
                      <p:nvPr/>
                    </p:nvGrpSpPr>
                    <p:grpSpPr>
                      <a:xfrm>
                        <a:off x="1599247" y="495829"/>
                        <a:ext cx="350432" cy="732644"/>
                        <a:chOff x="1599248" y="495830"/>
                        <a:chExt cx="315994" cy="660645"/>
                      </a:xfrm>
                    </p:grpSpPr>
                    <p:grpSp>
                      <p:nvGrpSpPr>
                        <p:cNvPr id="167" name="Group 157"/>
                        <p:cNvGrpSpPr/>
                        <p:nvPr/>
                      </p:nvGrpSpPr>
                      <p:grpSpPr>
                        <a:xfrm flipH="1">
                          <a:off x="1599248" y="495830"/>
                          <a:ext cx="315994" cy="184901"/>
                          <a:chOff x="2400300" y="3637799"/>
                          <a:chExt cx="315994" cy="184901"/>
                        </a:xfrm>
                      </p:grpSpPr>
                      <p:sp>
                        <p:nvSpPr>
                          <p:cNvPr id="103" name="Rectangle 10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4" name="Block Arc 10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68" name="Group 158"/>
                        <p:cNvGrpSpPr/>
                        <p:nvPr/>
                      </p:nvGrpSpPr>
                      <p:grpSpPr>
                        <a:xfrm flipH="1">
                          <a:off x="1663115" y="700544"/>
                          <a:ext cx="252127" cy="115702"/>
                          <a:chOff x="2400300" y="3840348"/>
                          <a:chExt cx="252127" cy="115702"/>
                        </a:xfrm>
                      </p:grpSpPr>
                      <p:sp>
                        <p:nvSpPr>
                          <p:cNvPr id="101" name="Rectangle 10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2" name="Oval 10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69" name="Group 159"/>
                        <p:cNvGrpSpPr/>
                        <p:nvPr/>
                      </p:nvGrpSpPr>
                      <p:grpSpPr>
                        <a:xfrm flipH="1">
                          <a:off x="1599248" y="836059"/>
                          <a:ext cx="315994" cy="184901"/>
                          <a:chOff x="2400300" y="3637799"/>
                          <a:chExt cx="315994" cy="184901"/>
                        </a:xfrm>
                      </p:grpSpPr>
                      <p:sp>
                        <p:nvSpPr>
                          <p:cNvPr id="99" name="Rectangle 98"/>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00" name="Block Arc 99"/>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70" name="Group 162"/>
                        <p:cNvGrpSpPr/>
                        <p:nvPr/>
                      </p:nvGrpSpPr>
                      <p:grpSpPr>
                        <a:xfrm flipH="1">
                          <a:off x="1663115" y="1040773"/>
                          <a:ext cx="252127" cy="115702"/>
                          <a:chOff x="2400300" y="3840348"/>
                          <a:chExt cx="252127" cy="115702"/>
                        </a:xfrm>
                      </p:grpSpPr>
                      <p:sp>
                        <p:nvSpPr>
                          <p:cNvPr id="97" name="Rectangle 96"/>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8" name="Oval 97"/>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89" name="Snip Same Side Corner Rectangle 88"/>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0" name="Rectangle 89"/>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180" name="Group 493"/>
                <p:cNvGrpSpPr/>
                <p:nvPr/>
              </p:nvGrpSpPr>
              <p:grpSpPr>
                <a:xfrm>
                  <a:off x="4265466" y="4008351"/>
                  <a:ext cx="623629" cy="611511"/>
                  <a:chOff x="4151124" y="3293999"/>
                  <a:chExt cx="612281" cy="589256"/>
                </a:xfrm>
              </p:grpSpPr>
              <p:sp>
                <p:nvSpPr>
                  <p:cNvPr id="55"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181" name="Group 333"/>
                  <p:cNvGrpSpPr>
                    <a:grpSpLocks noChangeAspect="1"/>
                  </p:cNvGrpSpPr>
                  <p:nvPr/>
                </p:nvGrpSpPr>
                <p:grpSpPr>
                  <a:xfrm>
                    <a:off x="4151124" y="3444492"/>
                    <a:ext cx="612281" cy="379534"/>
                    <a:chOff x="1599247" y="260880"/>
                    <a:chExt cx="2221593" cy="1243537"/>
                  </a:xfrm>
                </p:grpSpPr>
                <p:grpSp>
                  <p:nvGrpSpPr>
                    <p:cNvPr id="184" name="Group 328"/>
                    <p:cNvGrpSpPr/>
                    <p:nvPr/>
                  </p:nvGrpSpPr>
                  <p:grpSpPr>
                    <a:xfrm>
                      <a:off x="1599247" y="515949"/>
                      <a:ext cx="2221593" cy="733395"/>
                      <a:chOff x="1599247" y="495078"/>
                      <a:chExt cx="2221593" cy="733395"/>
                    </a:xfrm>
                  </p:grpSpPr>
                  <p:grpSp>
                    <p:nvGrpSpPr>
                      <p:cNvPr id="185" name="Group 326"/>
                      <p:cNvGrpSpPr>
                        <a:grpSpLocks noChangeAspect="1"/>
                      </p:cNvGrpSpPr>
                      <p:nvPr/>
                    </p:nvGrpSpPr>
                    <p:grpSpPr>
                      <a:xfrm>
                        <a:off x="3470408" y="495078"/>
                        <a:ext cx="350432" cy="732644"/>
                        <a:chOff x="3470409" y="495079"/>
                        <a:chExt cx="315994" cy="660645"/>
                      </a:xfrm>
                    </p:grpSpPr>
                    <p:grpSp>
                      <p:nvGrpSpPr>
                        <p:cNvPr id="186" name="Group 157"/>
                        <p:cNvGrpSpPr/>
                        <p:nvPr/>
                      </p:nvGrpSpPr>
                      <p:grpSpPr>
                        <a:xfrm>
                          <a:off x="3470409" y="495079"/>
                          <a:ext cx="315994" cy="184901"/>
                          <a:chOff x="2400300" y="3637799"/>
                          <a:chExt cx="315994" cy="184901"/>
                        </a:xfrm>
                      </p:grpSpPr>
                      <p:sp>
                        <p:nvSpPr>
                          <p:cNvPr id="84" name="Rectangle 83"/>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85" name="Block Arc 84"/>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87" name="Group 158"/>
                        <p:cNvGrpSpPr/>
                        <p:nvPr/>
                      </p:nvGrpSpPr>
                      <p:grpSpPr>
                        <a:xfrm>
                          <a:off x="3470409" y="699793"/>
                          <a:ext cx="252127" cy="115702"/>
                          <a:chOff x="2400300" y="3840348"/>
                          <a:chExt cx="252127" cy="115702"/>
                        </a:xfrm>
                      </p:grpSpPr>
                      <p:sp>
                        <p:nvSpPr>
                          <p:cNvPr id="82" name="Rectangle 81"/>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83" name="Oval 82"/>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88" name="Group 159"/>
                        <p:cNvGrpSpPr/>
                        <p:nvPr/>
                      </p:nvGrpSpPr>
                      <p:grpSpPr>
                        <a:xfrm>
                          <a:off x="3470409" y="835308"/>
                          <a:ext cx="315994" cy="184901"/>
                          <a:chOff x="2400300" y="3637799"/>
                          <a:chExt cx="315994" cy="184901"/>
                        </a:xfrm>
                      </p:grpSpPr>
                      <p:sp>
                        <p:nvSpPr>
                          <p:cNvPr id="80" name="Rectangle 79"/>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81" name="Block Arc 80"/>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189" name="Group 162"/>
                        <p:cNvGrpSpPr/>
                        <p:nvPr/>
                      </p:nvGrpSpPr>
                      <p:grpSpPr>
                        <a:xfrm>
                          <a:off x="3470409" y="1040022"/>
                          <a:ext cx="252127" cy="115702"/>
                          <a:chOff x="2400300" y="3840348"/>
                          <a:chExt cx="252127" cy="115702"/>
                        </a:xfrm>
                      </p:grpSpPr>
                      <p:sp>
                        <p:nvSpPr>
                          <p:cNvPr id="78" name="Rectangle 77"/>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9" name="Oval 78"/>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198" name="Group 325"/>
                      <p:cNvGrpSpPr>
                        <a:grpSpLocks noChangeAspect="1"/>
                      </p:cNvGrpSpPr>
                      <p:nvPr/>
                    </p:nvGrpSpPr>
                    <p:grpSpPr>
                      <a:xfrm>
                        <a:off x="1599247" y="495829"/>
                        <a:ext cx="350432" cy="732644"/>
                        <a:chOff x="1599248" y="495830"/>
                        <a:chExt cx="315994" cy="660645"/>
                      </a:xfrm>
                    </p:grpSpPr>
                    <p:grpSp>
                      <p:nvGrpSpPr>
                        <p:cNvPr id="199" name="Group 157"/>
                        <p:cNvGrpSpPr/>
                        <p:nvPr/>
                      </p:nvGrpSpPr>
                      <p:grpSpPr>
                        <a:xfrm flipH="1">
                          <a:off x="1599248" y="495830"/>
                          <a:ext cx="315994" cy="184901"/>
                          <a:chOff x="2400300" y="3637799"/>
                          <a:chExt cx="315994" cy="184901"/>
                        </a:xfrm>
                      </p:grpSpPr>
                      <p:sp>
                        <p:nvSpPr>
                          <p:cNvPr id="72" name="Rectangle 71"/>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3" name="Block Arc 72"/>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0" name="Group 158"/>
                        <p:cNvGrpSpPr/>
                        <p:nvPr/>
                      </p:nvGrpSpPr>
                      <p:grpSpPr>
                        <a:xfrm flipH="1">
                          <a:off x="1663115" y="700544"/>
                          <a:ext cx="252127" cy="115702"/>
                          <a:chOff x="2400300" y="3840348"/>
                          <a:chExt cx="252127" cy="115702"/>
                        </a:xfrm>
                      </p:grpSpPr>
                      <p:sp>
                        <p:nvSpPr>
                          <p:cNvPr id="70" name="Rectangle 69"/>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1" name="Oval 70"/>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01" name="Group 159"/>
                        <p:cNvGrpSpPr/>
                        <p:nvPr/>
                      </p:nvGrpSpPr>
                      <p:grpSpPr>
                        <a:xfrm flipH="1">
                          <a:off x="1599248" y="836059"/>
                          <a:ext cx="315994" cy="184901"/>
                          <a:chOff x="2400300" y="3637799"/>
                          <a:chExt cx="315994" cy="184901"/>
                        </a:xfrm>
                      </p:grpSpPr>
                      <p:sp>
                        <p:nvSpPr>
                          <p:cNvPr id="68" name="Rectangle 67"/>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9" name="Block Arc 68"/>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1" name="Group 162"/>
                        <p:cNvGrpSpPr/>
                        <p:nvPr/>
                      </p:nvGrpSpPr>
                      <p:grpSpPr>
                        <a:xfrm flipH="1">
                          <a:off x="1663115" y="1040773"/>
                          <a:ext cx="252127" cy="115702"/>
                          <a:chOff x="2400300" y="3840348"/>
                          <a:chExt cx="252127" cy="115702"/>
                        </a:xfrm>
                      </p:grpSpPr>
                      <p:sp>
                        <p:nvSpPr>
                          <p:cNvPr id="66" name="Rectangle 65"/>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7" name="Oval 66"/>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58" name="Snip Same Side Corner Rectangle 57"/>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9" name="Rectangle 58"/>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grpSp>
              <p:nvGrpSpPr>
                <p:cNvPr id="212" name="Group 525"/>
                <p:cNvGrpSpPr/>
                <p:nvPr/>
              </p:nvGrpSpPr>
              <p:grpSpPr>
                <a:xfrm>
                  <a:off x="4951251" y="4008351"/>
                  <a:ext cx="623629" cy="611511"/>
                  <a:chOff x="4151124" y="3293999"/>
                  <a:chExt cx="612281" cy="589256"/>
                </a:xfrm>
              </p:grpSpPr>
              <p:sp>
                <p:nvSpPr>
                  <p:cNvPr id="24" name="Rectangle 11"/>
                  <p:cNvSpPr>
                    <a:spLocks noChangeAspect="1" noChangeArrowheads="1"/>
                  </p:cNvSpPr>
                  <p:nvPr/>
                </p:nvSpPr>
                <p:spPr bwMode="gray">
                  <a:xfrm>
                    <a:off x="4164488" y="3293999"/>
                    <a:ext cx="589256" cy="589256"/>
                  </a:xfrm>
                  <a:prstGeom prst="rect">
                    <a:avLst/>
                  </a:prstGeom>
                  <a:solidFill>
                    <a:schemeClr val="bg1">
                      <a:lumMod val="85000"/>
                    </a:schemeClr>
                  </a:solidFill>
                  <a:ln w="9525" algn="ctr">
                    <a:noFill/>
                    <a:miter lim="800000"/>
                    <a:headEnd/>
                    <a:tailEnd/>
                  </a:ln>
                </p:spPr>
                <p:txBody>
                  <a:bodyPr wrap="non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5F6062"/>
                        </a:solidFill>
                        <a:effectLst/>
                        <a:uLnTx/>
                        <a:uFillTx/>
                        <a:latin typeface="Arial Narrow"/>
                        <a:ea typeface="+mn-ea"/>
                        <a:cs typeface="Arial Narrow"/>
                      </a:rPr>
                      <a:t>Service Domain</a:t>
                    </a:r>
                  </a:p>
                </p:txBody>
              </p:sp>
              <p:grpSp>
                <p:nvGrpSpPr>
                  <p:cNvPr id="215" name="Group 333"/>
                  <p:cNvGrpSpPr>
                    <a:grpSpLocks noChangeAspect="1"/>
                  </p:cNvGrpSpPr>
                  <p:nvPr/>
                </p:nvGrpSpPr>
                <p:grpSpPr>
                  <a:xfrm>
                    <a:off x="4151124" y="3444492"/>
                    <a:ext cx="612281" cy="379534"/>
                    <a:chOff x="1599247" y="260880"/>
                    <a:chExt cx="2221593" cy="1243537"/>
                  </a:xfrm>
                </p:grpSpPr>
                <p:grpSp>
                  <p:nvGrpSpPr>
                    <p:cNvPr id="216" name="Group 328"/>
                    <p:cNvGrpSpPr/>
                    <p:nvPr/>
                  </p:nvGrpSpPr>
                  <p:grpSpPr>
                    <a:xfrm>
                      <a:off x="1599247" y="515949"/>
                      <a:ext cx="2221593" cy="733395"/>
                      <a:chOff x="1599247" y="495078"/>
                      <a:chExt cx="2221593" cy="733395"/>
                    </a:xfrm>
                  </p:grpSpPr>
                  <p:grpSp>
                    <p:nvGrpSpPr>
                      <p:cNvPr id="217" name="Group 326"/>
                      <p:cNvGrpSpPr>
                        <a:grpSpLocks noChangeAspect="1"/>
                      </p:cNvGrpSpPr>
                      <p:nvPr/>
                    </p:nvGrpSpPr>
                    <p:grpSpPr>
                      <a:xfrm>
                        <a:off x="3470408" y="495078"/>
                        <a:ext cx="350432" cy="732644"/>
                        <a:chOff x="3470409" y="495079"/>
                        <a:chExt cx="315994" cy="660645"/>
                      </a:xfrm>
                    </p:grpSpPr>
                    <p:grpSp>
                      <p:nvGrpSpPr>
                        <p:cNvPr id="218" name="Group 157"/>
                        <p:cNvGrpSpPr/>
                        <p:nvPr/>
                      </p:nvGrpSpPr>
                      <p:grpSpPr>
                        <a:xfrm>
                          <a:off x="3470409" y="495079"/>
                          <a:ext cx="315994" cy="184901"/>
                          <a:chOff x="2400300" y="3637799"/>
                          <a:chExt cx="315994" cy="184901"/>
                        </a:xfrm>
                      </p:grpSpPr>
                      <p:sp>
                        <p:nvSpPr>
                          <p:cNvPr id="53" name="Rectangle 52"/>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4" name="Block Arc 53"/>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19" name="Group 158"/>
                        <p:cNvGrpSpPr/>
                        <p:nvPr/>
                      </p:nvGrpSpPr>
                      <p:grpSpPr>
                        <a:xfrm>
                          <a:off x="3470409" y="699793"/>
                          <a:ext cx="252127" cy="115702"/>
                          <a:chOff x="2400300" y="3840348"/>
                          <a:chExt cx="252127" cy="115702"/>
                        </a:xfrm>
                      </p:grpSpPr>
                      <p:sp>
                        <p:nvSpPr>
                          <p:cNvPr id="51" name="Rectangle 50"/>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2" name="Oval 51"/>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20" name="Group 159"/>
                        <p:cNvGrpSpPr/>
                        <p:nvPr/>
                      </p:nvGrpSpPr>
                      <p:grpSpPr>
                        <a:xfrm>
                          <a:off x="3470409" y="835308"/>
                          <a:ext cx="315994" cy="184901"/>
                          <a:chOff x="2400300" y="3637799"/>
                          <a:chExt cx="315994" cy="184901"/>
                        </a:xfrm>
                      </p:grpSpPr>
                      <p:sp>
                        <p:nvSpPr>
                          <p:cNvPr id="49" name="Rectangle 48"/>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50" name="Block Arc 49"/>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29" name="Group 162"/>
                        <p:cNvGrpSpPr/>
                        <p:nvPr/>
                      </p:nvGrpSpPr>
                      <p:grpSpPr>
                        <a:xfrm>
                          <a:off x="3470409" y="1040022"/>
                          <a:ext cx="252127" cy="115702"/>
                          <a:chOff x="2400300" y="3840348"/>
                          <a:chExt cx="252127" cy="115702"/>
                        </a:xfrm>
                      </p:grpSpPr>
                      <p:sp>
                        <p:nvSpPr>
                          <p:cNvPr id="47" name="Rectangle 46"/>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8" name="Oval 47"/>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30" name="Group 325"/>
                      <p:cNvGrpSpPr>
                        <a:grpSpLocks noChangeAspect="1"/>
                      </p:cNvGrpSpPr>
                      <p:nvPr/>
                    </p:nvGrpSpPr>
                    <p:grpSpPr>
                      <a:xfrm>
                        <a:off x="1599247" y="495829"/>
                        <a:ext cx="350432" cy="732644"/>
                        <a:chOff x="1599248" y="495830"/>
                        <a:chExt cx="315994" cy="660645"/>
                      </a:xfrm>
                    </p:grpSpPr>
                    <p:grpSp>
                      <p:nvGrpSpPr>
                        <p:cNvPr id="231" name="Group 157"/>
                        <p:cNvGrpSpPr/>
                        <p:nvPr/>
                      </p:nvGrpSpPr>
                      <p:grpSpPr>
                        <a:xfrm flipH="1">
                          <a:off x="1599248" y="495830"/>
                          <a:ext cx="315994" cy="184901"/>
                          <a:chOff x="2400300" y="3637799"/>
                          <a:chExt cx="315994" cy="184901"/>
                        </a:xfrm>
                      </p:grpSpPr>
                      <p:sp>
                        <p:nvSpPr>
                          <p:cNvPr id="41" name="Rectangle 40"/>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 name="Block Arc 41"/>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32" name="Group 158"/>
                        <p:cNvGrpSpPr/>
                        <p:nvPr/>
                      </p:nvGrpSpPr>
                      <p:grpSpPr>
                        <a:xfrm flipH="1">
                          <a:off x="1663115" y="700544"/>
                          <a:ext cx="252127" cy="115702"/>
                          <a:chOff x="2400300" y="3840348"/>
                          <a:chExt cx="252127" cy="115702"/>
                        </a:xfrm>
                      </p:grpSpPr>
                      <p:sp>
                        <p:nvSpPr>
                          <p:cNvPr id="39" name="Rectangle 38"/>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 name="Oval 39"/>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2" name="Group 159"/>
                        <p:cNvGrpSpPr/>
                        <p:nvPr/>
                      </p:nvGrpSpPr>
                      <p:grpSpPr>
                        <a:xfrm flipH="1">
                          <a:off x="1599248" y="836059"/>
                          <a:ext cx="315994" cy="184901"/>
                          <a:chOff x="2400300" y="3637799"/>
                          <a:chExt cx="315994" cy="184901"/>
                        </a:xfrm>
                      </p:grpSpPr>
                      <p:sp>
                        <p:nvSpPr>
                          <p:cNvPr id="37" name="Rectangle 36"/>
                          <p:cNvSpPr/>
                          <p:nvPr/>
                        </p:nvSpPr>
                        <p:spPr>
                          <a:xfrm>
                            <a:off x="2400300" y="3714750"/>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 name="Block Arc 37"/>
                          <p:cNvSpPr/>
                          <p:nvPr/>
                        </p:nvSpPr>
                        <p:spPr>
                          <a:xfrm rot="16200000">
                            <a:off x="2534466" y="3640872"/>
                            <a:ext cx="184901" cy="178755"/>
                          </a:xfrm>
                          <a:prstGeom prst="blockArc">
                            <a:avLst>
                              <a:gd name="adj1" fmla="val 10800000"/>
                              <a:gd name="adj2" fmla="val 0"/>
                              <a:gd name="adj3" fmla="val 16667"/>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47" name="Group 162"/>
                        <p:cNvGrpSpPr/>
                        <p:nvPr/>
                      </p:nvGrpSpPr>
                      <p:grpSpPr>
                        <a:xfrm flipH="1">
                          <a:off x="1663115" y="1040773"/>
                          <a:ext cx="252127" cy="115702"/>
                          <a:chOff x="2400300" y="3840348"/>
                          <a:chExt cx="252127" cy="115702"/>
                        </a:xfrm>
                      </p:grpSpPr>
                      <p:sp>
                        <p:nvSpPr>
                          <p:cNvPr id="35" name="Rectangle 34"/>
                          <p:cNvSpPr/>
                          <p:nvPr/>
                        </p:nvSpPr>
                        <p:spPr>
                          <a:xfrm>
                            <a:off x="2400300" y="3883025"/>
                            <a:ext cx="139090" cy="32173"/>
                          </a:xfrm>
                          <a:prstGeom prst="rect">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 name="Oval 35"/>
                          <p:cNvSpPr/>
                          <p:nvPr/>
                        </p:nvSpPr>
                        <p:spPr bwMode="gray">
                          <a:xfrm>
                            <a:off x="2536724" y="3840348"/>
                            <a:ext cx="115703" cy="115702"/>
                          </a:xfrm>
                          <a:prstGeom prst="ellipse">
                            <a:avLst/>
                          </a:prstGeom>
                          <a:solidFill>
                            <a:schemeClr val="bg1"/>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7" name="Snip Same Side Corner Rectangle 26"/>
                    <p:cNvSpPr/>
                    <p:nvPr/>
                  </p:nvSpPr>
                  <p:spPr bwMode="auto">
                    <a:xfrm>
                      <a:off x="1933148" y="260880"/>
                      <a:ext cx="1553790" cy="1243537"/>
                    </a:xfrm>
                    <a:prstGeom prst="snip2SameRect">
                      <a:avLst>
                        <a:gd name="adj1" fmla="val 20158"/>
                        <a:gd name="adj2" fmla="val 20039"/>
                      </a:avLst>
                    </a:prstGeom>
                    <a:solidFill>
                      <a:schemeClr val="bg1">
                        <a:lumMod val="65000"/>
                      </a:schemeClr>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 name="Rectangle 27"/>
                    <p:cNvSpPr/>
                    <p:nvPr/>
                  </p:nvSpPr>
                  <p:spPr bwMode="auto">
                    <a:xfrm>
                      <a:off x="2196634" y="438875"/>
                      <a:ext cx="1026819" cy="887547"/>
                    </a:xfrm>
                    <a:prstGeom prst="rect">
                      <a:avLst/>
                    </a:prstGeom>
                    <a:solidFill>
                      <a:schemeClr val="tx2"/>
                    </a:solidFill>
                    <a:ln w="6350" cap="flat" cmpd="sng" algn="ctr">
                      <a:solidFill>
                        <a:schemeClr val="tx1">
                          <a:lumMod val="75000"/>
                          <a:lumOff val="25000"/>
                        </a:schemeClr>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Core</a:t>
                      </a:r>
                    </a:p>
                    <a:p>
                      <a:pPr marL="0" marR="0" lvl="0" indent="0" algn="ctr" defTabSz="914857" rtl="0" eaLnBrk="0" fontAlgn="auto" latinLnBrk="0" hangingPunct="0">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Arial Narrow"/>
                          <a:ea typeface="+mn-ea"/>
                          <a:cs typeface="Arial Narrow"/>
                        </a:rPr>
                        <a:t>Function </a:t>
                      </a:r>
                    </a:p>
                  </p:txBody>
                </p:sp>
              </p:grpSp>
            </p:grpSp>
            <p:cxnSp>
              <p:nvCxnSpPr>
                <p:cNvPr id="15" name="Curved Connector 14"/>
                <p:cNvCxnSpPr/>
                <p:nvPr/>
              </p:nvCxnSpPr>
              <p:spPr>
                <a:xfrm rot="5400000">
                  <a:off x="4439792" y="4355486"/>
                  <a:ext cx="676742" cy="969808"/>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6" name="Curved Connector 15"/>
                <p:cNvCxnSpPr/>
                <p:nvPr/>
              </p:nvCxnSpPr>
              <p:spPr>
                <a:xfrm rot="5400000">
                  <a:off x="4096900" y="4698378"/>
                  <a:ext cx="676742" cy="284023"/>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7" name="Curved Connector 16"/>
                <p:cNvCxnSpPr/>
                <p:nvPr/>
              </p:nvCxnSpPr>
              <p:spPr>
                <a:xfrm rot="16200000" flipH="1">
                  <a:off x="3754006" y="4639508"/>
                  <a:ext cx="676742" cy="401762"/>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8" name="Curved Connector 17"/>
                <p:cNvCxnSpPr/>
                <p:nvPr/>
              </p:nvCxnSpPr>
              <p:spPr>
                <a:xfrm rot="16200000" flipH="1">
                  <a:off x="3411114" y="4296616"/>
                  <a:ext cx="676742" cy="108754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9" name="Curved Connector 18"/>
                <p:cNvCxnSpPr/>
                <p:nvPr/>
              </p:nvCxnSpPr>
              <p:spPr>
                <a:xfrm rot="16200000" flipH="1">
                  <a:off x="2725329" y="3610831"/>
                  <a:ext cx="676742" cy="245911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0" name="Curved Connector 19"/>
                <p:cNvCxnSpPr/>
                <p:nvPr/>
              </p:nvCxnSpPr>
              <p:spPr>
                <a:xfrm rot="16200000" flipH="1">
                  <a:off x="1527717" y="4122658"/>
                  <a:ext cx="657036" cy="141575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1" name="Curved Connector 20"/>
                <p:cNvCxnSpPr/>
                <p:nvPr/>
              </p:nvCxnSpPr>
              <p:spPr>
                <a:xfrm rot="16200000" flipH="1">
                  <a:off x="1870609" y="4465550"/>
                  <a:ext cx="657036" cy="729972"/>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2" name="Curved Connector 21"/>
                <p:cNvCxnSpPr/>
                <p:nvPr/>
              </p:nvCxnSpPr>
              <p:spPr>
                <a:xfrm rot="16200000" flipH="1">
                  <a:off x="2213502" y="4808443"/>
                  <a:ext cx="657036" cy="44187"/>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3" name="Curved Connector 22"/>
                <p:cNvCxnSpPr/>
                <p:nvPr/>
              </p:nvCxnSpPr>
              <p:spPr>
                <a:xfrm rot="5400000">
                  <a:off x="2556395" y="4509738"/>
                  <a:ext cx="657036" cy="641598"/>
                </a:xfrm>
                <a:prstGeom prst="curvedConnector3">
                  <a:avLst>
                    <a:gd name="adj1" fmla="val 50000"/>
                  </a:avLst>
                </a:prstGeom>
                <a:ln w="38100" cap="flat" cmpd="sng" algn="ctr">
                  <a:solidFill>
                    <a:schemeClr val="accent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251" name="Rounded Rectangle 250"/>
              <p:cNvSpPr/>
              <p:nvPr/>
            </p:nvSpPr>
            <p:spPr>
              <a:xfrm>
                <a:off x="1934909" y="1885663"/>
                <a:ext cx="5150449" cy="2196049"/>
              </a:xfrm>
              <a:prstGeom prst="roundRect">
                <a:avLst>
                  <a:gd name="adj" fmla="val 7149"/>
                </a:avLst>
              </a:prstGeom>
              <a:solidFill>
                <a:schemeClr val="bg1">
                  <a:lumMod val="85000"/>
                </a:schemeClr>
              </a:solidFill>
              <a:ln>
                <a:noFill/>
              </a:ln>
              <a:effectLst>
                <a:outerShdw blurRad="50800" dist="38100" dir="2700000">
                  <a:srgbClr val="000000">
                    <a:alpha val="73000"/>
                  </a:srgbClr>
                </a:outerShdw>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lumMod val="65000"/>
                        <a:lumOff val="35000"/>
                      </a:srgbClr>
                    </a:solidFill>
                    <a:effectLst/>
                    <a:uLnTx/>
                    <a:uFillTx/>
                    <a:latin typeface="Calibri"/>
                    <a:ea typeface="+mn-ea"/>
                    <a:cs typeface="+mn-cs"/>
                  </a:rPr>
                  <a:t>Application layer</a:t>
                </a:r>
              </a:p>
            </p:txBody>
          </p:sp>
          <p:sp>
            <p:nvSpPr>
              <p:cNvPr id="252" name="Rectangle 11"/>
              <p:cNvSpPr>
                <a:spLocks noChangeArrowheads="1"/>
              </p:cNvSpPr>
              <p:nvPr/>
            </p:nvSpPr>
            <p:spPr bwMode="gray">
              <a:xfrm>
                <a:off x="1979511" y="5251458"/>
                <a:ext cx="1529492" cy="1109755"/>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mn-cs"/>
                  </a:rPr>
                  <a:t>Host systems support application assembly through services offered by the ESB</a:t>
                </a:r>
              </a:p>
            </p:txBody>
          </p:sp>
          <p:grpSp>
            <p:nvGrpSpPr>
              <p:cNvPr id="253" name="Group 513"/>
              <p:cNvGrpSpPr>
                <a:grpSpLocks noChangeAspect="1"/>
              </p:cNvGrpSpPr>
              <p:nvPr/>
            </p:nvGrpSpPr>
            <p:grpSpPr>
              <a:xfrm>
                <a:off x="2326880" y="2387290"/>
                <a:ext cx="1595983" cy="894532"/>
                <a:chOff x="6335685" y="1980196"/>
                <a:chExt cx="2259477" cy="1242942"/>
              </a:xfrm>
            </p:grpSpPr>
            <p:grpSp>
              <p:nvGrpSpPr>
                <p:cNvPr id="254" name="Group 333"/>
                <p:cNvGrpSpPr>
                  <a:grpSpLocks/>
                </p:cNvGrpSpPr>
                <p:nvPr/>
              </p:nvGrpSpPr>
              <p:grpSpPr>
                <a:xfrm>
                  <a:off x="6335685" y="2196172"/>
                  <a:ext cx="612281" cy="432001"/>
                  <a:chOff x="1599247" y="260880"/>
                  <a:chExt cx="2221593" cy="1243537"/>
                </a:xfrm>
                <a:noFill/>
              </p:grpSpPr>
              <p:grpSp>
                <p:nvGrpSpPr>
                  <p:cNvPr id="255" name="Group 328"/>
                  <p:cNvGrpSpPr/>
                  <p:nvPr/>
                </p:nvGrpSpPr>
                <p:grpSpPr>
                  <a:xfrm>
                    <a:off x="1599247" y="515949"/>
                    <a:ext cx="2221593" cy="733395"/>
                    <a:chOff x="1599247" y="495078"/>
                    <a:chExt cx="2221593" cy="733395"/>
                  </a:xfrm>
                  <a:grpFill/>
                </p:grpSpPr>
                <p:grpSp>
                  <p:nvGrpSpPr>
                    <p:cNvPr id="256" name="Group 326"/>
                    <p:cNvGrpSpPr>
                      <a:grpSpLocks noChangeAspect="1"/>
                    </p:cNvGrpSpPr>
                    <p:nvPr/>
                  </p:nvGrpSpPr>
                  <p:grpSpPr>
                    <a:xfrm>
                      <a:off x="3470408" y="495078"/>
                      <a:ext cx="350432" cy="732644"/>
                      <a:chOff x="3470409" y="495079"/>
                      <a:chExt cx="315994" cy="660645"/>
                    </a:xfrm>
                    <a:grpFill/>
                  </p:grpSpPr>
                  <p:grpSp>
                    <p:nvGrpSpPr>
                      <p:cNvPr id="257" name="Group 157"/>
                      <p:cNvGrpSpPr/>
                      <p:nvPr/>
                    </p:nvGrpSpPr>
                    <p:grpSpPr>
                      <a:xfrm>
                        <a:off x="3470409" y="495079"/>
                        <a:ext cx="315994" cy="184901"/>
                        <a:chOff x="2400300" y="3637799"/>
                        <a:chExt cx="315994" cy="184901"/>
                      </a:xfrm>
                      <a:grpFill/>
                    </p:grpSpPr>
                    <p:sp>
                      <p:nvSpPr>
                        <p:cNvPr id="442" name="Rectangle 441"/>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3" name="Block Arc 442"/>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8" name="Group 158"/>
                      <p:cNvGrpSpPr/>
                      <p:nvPr/>
                    </p:nvGrpSpPr>
                    <p:grpSpPr>
                      <a:xfrm>
                        <a:off x="3470409" y="699793"/>
                        <a:ext cx="252127" cy="115702"/>
                        <a:chOff x="2400300" y="3840348"/>
                        <a:chExt cx="252127" cy="115702"/>
                      </a:xfrm>
                      <a:grpFill/>
                    </p:grpSpPr>
                    <p:sp>
                      <p:nvSpPr>
                        <p:cNvPr id="440" name="Rectangle 439"/>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41" name="Oval 440"/>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9" name="Group 159"/>
                      <p:cNvGrpSpPr/>
                      <p:nvPr/>
                    </p:nvGrpSpPr>
                    <p:grpSpPr>
                      <a:xfrm>
                        <a:off x="3470409" y="835308"/>
                        <a:ext cx="315994" cy="184901"/>
                        <a:chOff x="2400300" y="3637799"/>
                        <a:chExt cx="315994" cy="184901"/>
                      </a:xfrm>
                      <a:grpFill/>
                    </p:grpSpPr>
                    <p:sp>
                      <p:nvSpPr>
                        <p:cNvPr id="438" name="Rectangle 437"/>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9" name="Block Arc 438"/>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0" name="Group 162"/>
                      <p:cNvGrpSpPr/>
                      <p:nvPr/>
                    </p:nvGrpSpPr>
                    <p:grpSpPr>
                      <a:xfrm>
                        <a:off x="3470409" y="1040022"/>
                        <a:ext cx="252127" cy="115702"/>
                        <a:chOff x="2400300" y="3840348"/>
                        <a:chExt cx="252127" cy="115702"/>
                      </a:xfrm>
                      <a:grpFill/>
                    </p:grpSpPr>
                    <p:sp>
                      <p:nvSpPr>
                        <p:cNvPr id="436" name="Rectangle 435"/>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7" name="Oval 436"/>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273" name="Group 325"/>
                    <p:cNvGrpSpPr>
                      <a:grpSpLocks noChangeAspect="1"/>
                    </p:cNvGrpSpPr>
                    <p:nvPr/>
                  </p:nvGrpSpPr>
                  <p:grpSpPr>
                    <a:xfrm>
                      <a:off x="1599247" y="495829"/>
                      <a:ext cx="350432" cy="732644"/>
                      <a:chOff x="1599248" y="495830"/>
                      <a:chExt cx="315994" cy="660645"/>
                    </a:xfrm>
                    <a:grpFill/>
                  </p:grpSpPr>
                  <p:grpSp>
                    <p:nvGrpSpPr>
                      <p:cNvPr id="274" name="Group 157"/>
                      <p:cNvGrpSpPr/>
                      <p:nvPr/>
                    </p:nvGrpSpPr>
                    <p:grpSpPr>
                      <a:xfrm flipH="1">
                        <a:off x="1599248" y="495830"/>
                        <a:ext cx="315994" cy="184901"/>
                        <a:chOff x="2400300" y="3637799"/>
                        <a:chExt cx="315994" cy="184901"/>
                      </a:xfrm>
                      <a:grpFill/>
                    </p:grpSpPr>
                    <p:sp>
                      <p:nvSpPr>
                        <p:cNvPr id="430" name="Rectangle 429"/>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31" name="Block Arc 430"/>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5" name="Group 158"/>
                      <p:cNvGrpSpPr/>
                      <p:nvPr/>
                    </p:nvGrpSpPr>
                    <p:grpSpPr>
                      <a:xfrm flipH="1">
                        <a:off x="1663115" y="700544"/>
                        <a:ext cx="252127" cy="115702"/>
                        <a:chOff x="2400300" y="3840348"/>
                        <a:chExt cx="252127" cy="115702"/>
                      </a:xfrm>
                      <a:grpFill/>
                    </p:grpSpPr>
                    <p:sp>
                      <p:nvSpPr>
                        <p:cNvPr id="428" name="Rectangle 427"/>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9" name="Oval 428"/>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6" name="Group 159"/>
                      <p:cNvGrpSpPr/>
                      <p:nvPr/>
                    </p:nvGrpSpPr>
                    <p:grpSpPr>
                      <a:xfrm flipH="1">
                        <a:off x="1599248" y="836059"/>
                        <a:ext cx="315994" cy="184901"/>
                        <a:chOff x="2400300" y="3637799"/>
                        <a:chExt cx="315994" cy="184901"/>
                      </a:xfrm>
                      <a:grpFill/>
                    </p:grpSpPr>
                    <p:sp>
                      <p:nvSpPr>
                        <p:cNvPr id="426" name="Rectangle 425"/>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7" name="Block Arc 426"/>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77" name="Group 162"/>
                      <p:cNvGrpSpPr/>
                      <p:nvPr/>
                    </p:nvGrpSpPr>
                    <p:grpSpPr>
                      <a:xfrm flipH="1">
                        <a:off x="1663115" y="1040773"/>
                        <a:ext cx="252127" cy="115702"/>
                        <a:chOff x="2400300" y="3840348"/>
                        <a:chExt cx="252127" cy="115702"/>
                      </a:xfrm>
                      <a:grpFill/>
                    </p:grpSpPr>
                    <p:sp>
                      <p:nvSpPr>
                        <p:cNvPr id="424" name="Rectangle 423"/>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25" name="Oval 424"/>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416" name="Snip Same Side Corner Rectangle 415"/>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7" name="Rectangle 416"/>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278" name="Group 333"/>
                <p:cNvGrpSpPr>
                  <a:grpSpLocks/>
                </p:cNvGrpSpPr>
                <p:nvPr/>
              </p:nvGrpSpPr>
              <p:grpSpPr>
                <a:xfrm>
                  <a:off x="6383038" y="2710995"/>
                  <a:ext cx="612281" cy="432001"/>
                  <a:chOff x="1599247" y="260880"/>
                  <a:chExt cx="2221593" cy="1243537"/>
                </a:xfrm>
                <a:noFill/>
              </p:grpSpPr>
              <p:grpSp>
                <p:nvGrpSpPr>
                  <p:cNvPr id="287" name="Group 328"/>
                  <p:cNvGrpSpPr/>
                  <p:nvPr/>
                </p:nvGrpSpPr>
                <p:grpSpPr>
                  <a:xfrm>
                    <a:off x="1599247" y="515949"/>
                    <a:ext cx="2221593" cy="733395"/>
                    <a:chOff x="1599247" y="495078"/>
                    <a:chExt cx="2221593" cy="733395"/>
                  </a:xfrm>
                  <a:grpFill/>
                </p:grpSpPr>
                <p:grpSp>
                  <p:nvGrpSpPr>
                    <p:cNvPr id="288" name="Group 326"/>
                    <p:cNvGrpSpPr>
                      <a:grpSpLocks noChangeAspect="1"/>
                    </p:cNvGrpSpPr>
                    <p:nvPr/>
                  </p:nvGrpSpPr>
                  <p:grpSpPr>
                    <a:xfrm>
                      <a:off x="3470408" y="495078"/>
                      <a:ext cx="350432" cy="732644"/>
                      <a:chOff x="3470409" y="495079"/>
                      <a:chExt cx="315994" cy="660645"/>
                    </a:xfrm>
                    <a:grpFill/>
                  </p:grpSpPr>
                  <p:grpSp>
                    <p:nvGrpSpPr>
                      <p:cNvPr id="289" name="Group 157"/>
                      <p:cNvGrpSpPr/>
                      <p:nvPr/>
                    </p:nvGrpSpPr>
                    <p:grpSpPr>
                      <a:xfrm>
                        <a:off x="3470409" y="495079"/>
                        <a:ext cx="315994" cy="184901"/>
                        <a:chOff x="2400300" y="3637799"/>
                        <a:chExt cx="315994" cy="184901"/>
                      </a:xfrm>
                      <a:grpFill/>
                    </p:grpSpPr>
                    <p:sp>
                      <p:nvSpPr>
                        <p:cNvPr id="413" name="Rectangle 41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4" name="Block Arc 41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0" name="Group 158"/>
                      <p:cNvGrpSpPr/>
                      <p:nvPr/>
                    </p:nvGrpSpPr>
                    <p:grpSpPr>
                      <a:xfrm>
                        <a:off x="3470409" y="699793"/>
                        <a:ext cx="252127" cy="115702"/>
                        <a:chOff x="2400300" y="3840348"/>
                        <a:chExt cx="252127" cy="115702"/>
                      </a:xfrm>
                      <a:grpFill/>
                    </p:grpSpPr>
                    <p:sp>
                      <p:nvSpPr>
                        <p:cNvPr id="411" name="Rectangle 41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2" name="Oval 41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99" name="Group 159"/>
                      <p:cNvGrpSpPr/>
                      <p:nvPr/>
                    </p:nvGrpSpPr>
                    <p:grpSpPr>
                      <a:xfrm>
                        <a:off x="3470409" y="835308"/>
                        <a:ext cx="315994" cy="184901"/>
                        <a:chOff x="2400300" y="3637799"/>
                        <a:chExt cx="315994" cy="184901"/>
                      </a:xfrm>
                      <a:grpFill/>
                    </p:grpSpPr>
                    <p:sp>
                      <p:nvSpPr>
                        <p:cNvPr id="409" name="Rectangle 40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10" name="Block Arc 40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2" name="Group 162"/>
                      <p:cNvGrpSpPr/>
                      <p:nvPr/>
                    </p:nvGrpSpPr>
                    <p:grpSpPr>
                      <a:xfrm>
                        <a:off x="3470409" y="1040022"/>
                        <a:ext cx="252127" cy="115702"/>
                        <a:chOff x="2400300" y="3840348"/>
                        <a:chExt cx="252127" cy="115702"/>
                      </a:xfrm>
                      <a:grpFill/>
                    </p:grpSpPr>
                    <p:sp>
                      <p:nvSpPr>
                        <p:cNvPr id="407" name="Rectangle 40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8" name="Oval 407"/>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03" name="Group 325"/>
                    <p:cNvGrpSpPr>
                      <a:grpSpLocks noChangeAspect="1"/>
                    </p:cNvGrpSpPr>
                    <p:nvPr/>
                  </p:nvGrpSpPr>
                  <p:grpSpPr>
                    <a:xfrm>
                      <a:off x="1599247" y="495829"/>
                      <a:ext cx="350432" cy="732644"/>
                      <a:chOff x="1599248" y="495830"/>
                      <a:chExt cx="315994" cy="660645"/>
                    </a:xfrm>
                    <a:grpFill/>
                  </p:grpSpPr>
                  <p:grpSp>
                    <p:nvGrpSpPr>
                      <p:cNvPr id="304" name="Group 157"/>
                      <p:cNvGrpSpPr/>
                      <p:nvPr/>
                    </p:nvGrpSpPr>
                    <p:grpSpPr>
                      <a:xfrm flipH="1">
                        <a:off x="1599248" y="495830"/>
                        <a:ext cx="315994" cy="184901"/>
                        <a:chOff x="2400300" y="3637799"/>
                        <a:chExt cx="315994" cy="184901"/>
                      </a:xfrm>
                      <a:grpFill/>
                    </p:grpSpPr>
                    <p:sp>
                      <p:nvSpPr>
                        <p:cNvPr id="401" name="Rectangle 40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2" name="Block Arc 40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5" name="Group 158"/>
                      <p:cNvGrpSpPr/>
                      <p:nvPr/>
                    </p:nvGrpSpPr>
                    <p:grpSpPr>
                      <a:xfrm flipH="1">
                        <a:off x="1663115" y="700544"/>
                        <a:ext cx="252127" cy="115702"/>
                        <a:chOff x="2400300" y="3840348"/>
                        <a:chExt cx="252127" cy="115702"/>
                      </a:xfrm>
                      <a:grpFill/>
                    </p:grpSpPr>
                    <p:sp>
                      <p:nvSpPr>
                        <p:cNvPr id="399" name="Rectangle 39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400" name="Oval 39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6" name="Group 159"/>
                      <p:cNvGrpSpPr/>
                      <p:nvPr/>
                    </p:nvGrpSpPr>
                    <p:grpSpPr>
                      <a:xfrm flipH="1">
                        <a:off x="1599248" y="836059"/>
                        <a:ext cx="315994" cy="184901"/>
                        <a:chOff x="2400300" y="3637799"/>
                        <a:chExt cx="315994" cy="184901"/>
                      </a:xfrm>
                      <a:grpFill/>
                    </p:grpSpPr>
                    <p:sp>
                      <p:nvSpPr>
                        <p:cNvPr id="397" name="Rectangle 39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8" name="Block Arc 39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07" name="Group 162"/>
                      <p:cNvGrpSpPr/>
                      <p:nvPr/>
                    </p:nvGrpSpPr>
                    <p:grpSpPr>
                      <a:xfrm flipH="1">
                        <a:off x="1663115" y="1040773"/>
                        <a:ext cx="252127" cy="115702"/>
                        <a:chOff x="2400300" y="3840348"/>
                        <a:chExt cx="252127" cy="115702"/>
                      </a:xfrm>
                      <a:grpFill/>
                    </p:grpSpPr>
                    <p:sp>
                      <p:nvSpPr>
                        <p:cNvPr id="395" name="Rectangle 39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96" name="Oval 39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87" name="Snip Same Side Corner Rectangle 386"/>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8" name="Rectangle 387"/>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16" name="Group 333"/>
                <p:cNvGrpSpPr>
                  <a:grpSpLocks/>
                </p:cNvGrpSpPr>
                <p:nvPr/>
              </p:nvGrpSpPr>
              <p:grpSpPr>
                <a:xfrm>
                  <a:off x="7163187" y="1980196"/>
                  <a:ext cx="612281" cy="432001"/>
                  <a:chOff x="1599247" y="260880"/>
                  <a:chExt cx="2221593" cy="1243537"/>
                </a:xfrm>
                <a:noFill/>
              </p:grpSpPr>
              <p:grpSp>
                <p:nvGrpSpPr>
                  <p:cNvPr id="317" name="Group 328"/>
                  <p:cNvGrpSpPr/>
                  <p:nvPr/>
                </p:nvGrpSpPr>
                <p:grpSpPr>
                  <a:xfrm>
                    <a:off x="1599247" y="515949"/>
                    <a:ext cx="2221593" cy="733395"/>
                    <a:chOff x="1599247" y="495078"/>
                    <a:chExt cx="2221593" cy="733395"/>
                  </a:xfrm>
                  <a:grpFill/>
                </p:grpSpPr>
                <p:grpSp>
                  <p:nvGrpSpPr>
                    <p:cNvPr id="318" name="Group 326"/>
                    <p:cNvGrpSpPr>
                      <a:grpSpLocks noChangeAspect="1"/>
                    </p:cNvGrpSpPr>
                    <p:nvPr/>
                  </p:nvGrpSpPr>
                  <p:grpSpPr>
                    <a:xfrm>
                      <a:off x="3470408" y="495078"/>
                      <a:ext cx="350432" cy="732644"/>
                      <a:chOff x="3470409" y="495079"/>
                      <a:chExt cx="315994" cy="660645"/>
                    </a:xfrm>
                    <a:grpFill/>
                  </p:grpSpPr>
                  <p:grpSp>
                    <p:nvGrpSpPr>
                      <p:cNvPr id="319" name="Group 157"/>
                      <p:cNvGrpSpPr/>
                      <p:nvPr/>
                    </p:nvGrpSpPr>
                    <p:grpSpPr>
                      <a:xfrm>
                        <a:off x="3470409" y="495079"/>
                        <a:ext cx="315994" cy="184901"/>
                        <a:chOff x="2400300" y="3637799"/>
                        <a:chExt cx="315994" cy="184901"/>
                      </a:xfrm>
                      <a:grpFill/>
                    </p:grpSpPr>
                    <p:sp>
                      <p:nvSpPr>
                        <p:cNvPr id="384" name="Rectangle 383"/>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5" name="Block Arc 384"/>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28" name="Group 158"/>
                      <p:cNvGrpSpPr/>
                      <p:nvPr/>
                    </p:nvGrpSpPr>
                    <p:grpSpPr>
                      <a:xfrm>
                        <a:off x="3470409" y="699793"/>
                        <a:ext cx="252127" cy="115702"/>
                        <a:chOff x="2400300" y="3840348"/>
                        <a:chExt cx="252127" cy="115702"/>
                      </a:xfrm>
                      <a:grpFill/>
                    </p:grpSpPr>
                    <p:sp>
                      <p:nvSpPr>
                        <p:cNvPr id="382" name="Rectangle 381"/>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3" name="Oval 382"/>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1" name="Group 159"/>
                      <p:cNvGrpSpPr/>
                      <p:nvPr/>
                    </p:nvGrpSpPr>
                    <p:grpSpPr>
                      <a:xfrm>
                        <a:off x="3470409" y="835308"/>
                        <a:ext cx="315994" cy="184901"/>
                        <a:chOff x="2400300" y="3637799"/>
                        <a:chExt cx="315994" cy="184901"/>
                      </a:xfrm>
                      <a:grpFill/>
                    </p:grpSpPr>
                    <p:sp>
                      <p:nvSpPr>
                        <p:cNvPr id="380" name="Rectangle 379"/>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81" name="Block Arc 380"/>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2" name="Group 162"/>
                      <p:cNvGrpSpPr/>
                      <p:nvPr/>
                    </p:nvGrpSpPr>
                    <p:grpSpPr>
                      <a:xfrm>
                        <a:off x="3470409" y="1040022"/>
                        <a:ext cx="252127" cy="115702"/>
                        <a:chOff x="2400300" y="3840348"/>
                        <a:chExt cx="252127" cy="115702"/>
                      </a:xfrm>
                      <a:grpFill/>
                    </p:grpSpPr>
                    <p:sp>
                      <p:nvSpPr>
                        <p:cNvPr id="378" name="Rectangle 377"/>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9" name="Oval 378"/>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33" name="Group 325"/>
                    <p:cNvGrpSpPr>
                      <a:grpSpLocks noChangeAspect="1"/>
                    </p:cNvGrpSpPr>
                    <p:nvPr/>
                  </p:nvGrpSpPr>
                  <p:grpSpPr>
                    <a:xfrm>
                      <a:off x="1599247" y="495829"/>
                      <a:ext cx="350432" cy="732644"/>
                      <a:chOff x="1599248" y="495830"/>
                      <a:chExt cx="315994" cy="660645"/>
                    </a:xfrm>
                    <a:grpFill/>
                  </p:grpSpPr>
                  <p:grpSp>
                    <p:nvGrpSpPr>
                      <p:cNvPr id="334" name="Group 157"/>
                      <p:cNvGrpSpPr/>
                      <p:nvPr/>
                    </p:nvGrpSpPr>
                    <p:grpSpPr>
                      <a:xfrm flipH="1">
                        <a:off x="1599248" y="495830"/>
                        <a:ext cx="315994" cy="184901"/>
                        <a:chOff x="2400300" y="3637799"/>
                        <a:chExt cx="315994" cy="184901"/>
                      </a:xfrm>
                      <a:grpFill/>
                    </p:grpSpPr>
                    <p:sp>
                      <p:nvSpPr>
                        <p:cNvPr id="372" name="Rectangle 371"/>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3" name="Block Arc 372"/>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5" name="Group 158"/>
                      <p:cNvGrpSpPr/>
                      <p:nvPr/>
                    </p:nvGrpSpPr>
                    <p:grpSpPr>
                      <a:xfrm flipH="1">
                        <a:off x="1663115" y="700544"/>
                        <a:ext cx="252127" cy="115702"/>
                        <a:chOff x="2400300" y="3840348"/>
                        <a:chExt cx="252127" cy="115702"/>
                      </a:xfrm>
                      <a:grpFill/>
                    </p:grpSpPr>
                    <p:sp>
                      <p:nvSpPr>
                        <p:cNvPr id="370" name="Rectangle 369"/>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71" name="Oval 370"/>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36" name="Group 159"/>
                      <p:cNvGrpSpPr/>
                      <p:nvPr/>
                    </p:nvGrpSpPr>
                    <p:grpSpPr>
                      <a:xfrm flipH="1">
                        <a:off x="1599248" y="836059"/>
                        <a:ext cx="315994" cy="184901"/>
                        <a:chOff x="2400300" y="3637799"/>
                        <a:chExt cx="315994" cy="184901"/>
                      </a:xfrm>
                      <a:grpFill/>
                    </p:grpSpPr>
                    <p:sp>
                      <p:nvSpPr>
                        <p:cNvPr id="368" name="Rectangle 367"/>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9" name="Block Arc 368"/>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45" name="Group 162"/>
                      <p:cNvGrpSpPr/>
                      <p:nvPr/>
                    </p:nvGrpSpPr>
                    <p:grpSpPr>
                      <a:xfrm flipH="1">
                        <a:off x="1663115" y="1040773"/>
                        <a:ext cx="252127" cy="115702"/>
                        <a:chOff x="2400300" y="3840348"/>
                        <a:chExt cx="252127" cy="115702"/>
                      </a:xfrm>
                      <a:grpFill/>
                    </p:grpSpPr>
                    <p:sp>
                      <p:nvSpPr>
                        <p:cNvPr id="366" name="Rectangle 365"/>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67" name="Oval 366"/>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58" name="Snip Same Side Corner Rectangle 357"/>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59" name="Rectangle 358"/>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46" name="Group 333"/>
                <p:cNvGrpSpPr>
                  <a:grpSpLocks/>
                </p:cNvGrpSpPr>
                <p:nvPr/>
              </p:nvGrpSpPr>
              <p:grpSpPr>
                <a:xfrm>
                  <a:off x="7982881" y="1992608"/>
                  <a:ext cx="612281" cy="432001"/>
                  <a:chOff x="1599247" y="260880"/>
                  <a:chExt cx="2221593" cy="1243537"/>
                </a:xfrm>
                <a:noFill/>
              </p:grpSpPr>
              <p:grpSp>
                <p:nvGrpSpPr>
                  <p:cNvPr id="347" name="Group 328"/>
                  <p:cNvGrpSpPr/>
                  <p:nvPr/>
                </p:nvGrpSpPr>
                <p:grpSpPr>
                  <a:xfrm>
                    <a:off x="1599247" y="515949"/>
                    <a:ext cx="2221593" cy="733395"/>
                    <a:chOff x="1599247" y="495078"/>
                    <a:chExt cx="2221593" cy="733395"/>
                  </a:xfrm>
                  <a:grpFill/>
                </p:grpSpPr>
                <p:grpSp>
                  <p:nvGrpSpPr>
                    <p:cNvPr id="348" name="Group 326"/>
                    <p:cNvGrpSpPr>
                      <a:grpSpLocks noChangeAspect="1"/>
                    </p:cNvGrpSpPr>
                    <p:nvPr/>
                  </p:nvGrpSpPr>
                  <p:grpSpPr>
                    <a:xfrm>
                      <a:off x="3470408" y="495078"/>
                      <a:ext cx="350432" cy="732644"/>
                      <a:chOff x="3470409" y="495079"/>
                      <a:chExt cx="315994" cy="660645"/>
                    </a:xfrm>
                    <a:grpFill/>
                  </p:grpSpPr>
                  <p:grpSp>
                    <p:nvGrpSpPr>
                      <p:cNvPr id="357" name="Group 157"/>
                      <p:cNvGrpSpPr/>
                      <p:nvPr/>
                    </p:nvGrpSpPr>
                    <p:grpSpPr>
                      <a:xfrm>
                        <a:off x="3470409" y="495079"/>
                        <a:ext cx="315994" cy="184901"/>
                        <a:chOff x="2400300" y="3637799"/>
                        <a:chExt cx="315994" cy="184901"/>
                      </a:xfrm>
                      <a:grpFill/>
                    </p:grpSpPr>
                    <p:sp>
                      <p:nvSpPr>
                        <p:cNvPr id="355" name="Rectangle 35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6" name="Block Arc 35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0" name="Group 158"/>
                      <p:cNvGrpSpPr/>
                      <p:nvPr/>
                    </p:nvGrpSpPr>
                    <p:grpSpPr>
                      <a:xfrm>
                        <a:off x="3470409" y="699793"/>
                        <a:ext cx="252127" cy="115702"/>
                        <a:chOff x="2400300" y="3840348"/>
                        <a:chExt cx="252127" cy="115702"/>
                      </a:xfrm>
                      <a:grpFill/>
                    </p:grpSpPr>
                    <p:sp>
                      <p:nvSpPr>
                        <p:cNvPr id="353" name="Rectangle 352"/>
                        <p:cNvSpPr/>
                        <p:nvPr/>
                      </p:nvSpPr>
                      <p:spPr>
                        <a:xfrm>
                          <a:off x="2400300" y="3883025"/>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4" name="Oval 353"/>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1" name="Group 159"/>
                      <p:cNvGrpSpPr/>
                      <p:nvPr/>
                    </p:nvGrpSpPr>
                    <p:grpSpPr>
                      <a:xfrm>
                        <a:off x="3470409" y="835308"/>
                        <a:ext cx="315994" cy="184901"/>
                        <a:chOff x="2400300" y="3637799"/>
                        <a:chExt cx="315994" cy="184901"/>
                      </a:xfrm>
                      <a:grpFill/>
                    </p:grpSpPr>
                    <p:sp>
                      <p:nvSpPr>
                        <p:cNvPr id="351" name="Rectangle 35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2" name="Block Arc 35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2" name="Group 162"/>
                      <p:cNvGrpSpPr/>
                      <p:nvPr/>
                    </p:nvGrpSpPr>
                    <p:grpSpPr>
                      <a:xfrm>
                        <a:off x="3470409" y="1040022"/>
                        <a:ext cx="252127" cy="115702"/>
                        <a:chOff x="2400300" y="3840348"/>
                        <a:chExt cx="252127" cy="115702"/>
                      </a:xfrm>
                      <a:grpFill/>
                    </p:grpSpPr>
                    <p:sp>
                      <p:nvSpPr>
                        <p:cNvPr id="349" name="Rectangle 34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50" name="Oval 349"/>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63" name="Group 325"/>
                    <p:cNvGrpSpPr>
                      <a:grpSpLocks noChangeAspect="1"/>
                    </p:cNvGrpSpPr>
                    <p:nvPr/>
                  </p:nvGrpSpPr>
                  <p:grpSpPr>
                    <a:xfrm>
                      <a:off x="1599247" y="495829"/>
                      <a:ext cx="350432" cy="732644"/>
                      <a:chOff x="1599248" y="495830"/>
                      <a:chExt cx="315994" cy="660645"/>
                    </a:xfrm>
                    <a:grpFill/>
                  </p:grpSpPr>
                  <p:grpSp>
                    <p:nvGrpSpPr>
                      <p:cNvPr id="364" name="Group 157"/>
                      <p:cNvGrpSpPr/>
                      <p:nvPr/>
                    </p:nvGrpSpPr>
                    <p:grpSpPr>
                      <a:xfrm flipH="1">
                        <a:off x="1599248" y="495830"/>
                        <a:ext cx="315994" cy="184901"/>
                        <a:chOff x="2400300" y="3637799"/>
                        <a:chExt cx="315994" cy="184901"/>
                      </a:xfrm>
                      <a:grpFill/>
                    </p:grpSpPr>
                    <p:sp>
                      <p:nvSpPr>
                        <p:cNvPr id="343" name="Rectangle 34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44" name="Block Arc 34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65" name="Group 158"/>
                      <p:cNvGrpSpPr/>
                      <p:nvPr/>
                    </p:nvGrpSpPr>
                    <p:grpSpPr>
                      <a:xfrm flipH="1">
                        <a:off x="1663115" y="700544"/>
                        <a:ext cx="252127" cy="115702"/>
                        <a:chOff x="2400300" y="3840348"/>
                        <a:chExt cx="252127" cy="115702"/>
                      </a:xfrm>
                      <a:grpFill/>
                    </p:grpSpPr>
                    <p:sp>
                      <p:nvSpPr>
                        <p:cNvPr id="341" name="Rectangle 34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42" name="Oval 341"/>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74" name="Group 159"/>
                      <p:cNvGrpSpPr/>
                      <p:nvPr/>
                    </p:nvGrpSpPr>
                    <p:grpSpPr>
                      <a:xfrm flipH="1">
                        <a:off x="1599248" y="836059"/>
                        <a:ext cx="315994" cy="184901"/>
                        <a:chOff x="2400300" y="3637799"/>
                        <a:chExt cx="315994" cy="184901"/>
                      </a:xfrm>
                      <a:grpFill/>
                    </p:grpSpPr>
                    <p:sp>
                      <p:nvSpPr>
                        <p:cNvPr id="339" name="Rectangle 338"/>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40" name="Block Arc 339"/>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75" name="Group 162"/>
                      <p:cNvGrpSpPr/>
                      <p:nvPr/>
                    </p:nvGrpSpPr>
                    <p:grpSpPr>
                      <a:xfrm flipH="1">
                        <a:off x="1663115" y="1040773"/>
                        <a:ext cx="252127" cy="115702"/>
                        <a:chOff x="2400300" y="3840348"/>
                        <a:chExt cx="252127" cy="115702"/>
                      </a:xfrm>
                      <a:grpFill/>
                    </p:grpSpPr>
                    <p:sp>
                      <p:nvSpPr>
                        <p:cNvPr id="337" name="Rectangle 336"/>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38" name="Oval 337"/>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29" name="Snip Same Side Corner Rectangle 328"/>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30" name="Rectangle 329"/>
                  <p:cNvSpPr/>
                  <p:nvPr/>
                </p:nvSpPr>
                <p:spPr bwMode="auto">
                  <a:xfrm>
                    <a:off x="2196636" y="487624"/>
                    <a:ext cx="1026819" cy="783912"/>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376" name="Group 333"/>
                <p:cNvGrpSpPr>
                  <a:grpSpLocks/>
                </p:cNvGrpSpPr>
                <p:nvPr/>
              </p:nvGrpSpPr>
              <p:grpSpPr>
                <a:xfrm>
                  <a:off x="7823492" y="2595807"/>
                  <a:ext cx="612281" cy="432001"/>
                  <a:chOff x="1599247" y="260880"/>
                  <a:chExt cx="2221593" cy="1243537"/>
                </a:xfrm>
                <a:noFill/>
              </p:grpSpPr>
              <p:grpSp>
                <p:nvGrpSpPr>
                  <p:cNvPr id="377" name="Group 328"/>
                  <p:cNvGrpSpPr/>
                  <p:nvPr/>
                </p:nvGrpSpPr>
                <p:grpSpPr>
                  <a:xfrm>
                    <a:off x="1599247" y="515949"/>
                    <a:ext cx="2221593" cy="733395"/>
                    <a:chOff x="1599247" y="495078"/>
                    <a:chExt cx="2221593" cy="733395"/>
                  </a:xfrm>
                  <a:grpFill/>
                </p:grpSpPr>
                <p:grpSp>
                  <p:nvGrpSpPr>
                    <p:cNvPr id="386" name="Group 326"/>
                    <p:cNvGrpSpPr>
                      <a:grpSpLocks noChangeAspect="1"/>
                    </p:cNvGrpSpPr>
                    <p:nvPr/>
                  </p:nvGrpSpPr>
                  <p:grpSpPr>
                    <a:xfrm>
                      <a:off x="3470408" y="495078"/>
                      <a:ext cx="350432" cy="732644"/>
                      <a:chOff x="3470409" y="495079"/>
                      <a:chExt cx="315994" cy="660645"/>
                    </a:xfrm>
                    <a:grpFill/>
                  </p:grpSpPr>
                  <p:grpSp>
                    <p:nvGrpSpPr>
                      <p:cNvPr id="389" name="Group 157"/>
                      <p:cNvGrpSpPr/>
                      <p:nvPr/>
                    </p:nvGrpSpPr>
                    <p:grpSpPr>
                      <a:xfrm>
                        <a:off x="3470409" y="495079"/>
                        <a:ext cx="315994" cy="184901"/>
                        <a:chOff x="2400300" y="3637799"/>
                        <a:chExt cx="315994" cy="184901"/>
                      </a:xfrm>
                      <a:grpFill/>
                    </p:grpSpPr>
                    <p:sp>
                      <p:nvSpPr>
                        <p:cNvPr id="326" name="Rectangle 325"/>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7" name="Block Arc 326"/>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0" name="Group 158"/>
                      <p:cNvGrpSpPr/>
                      <p:nvPr/>
                    </p:nvGrpSpPr>
                    <p:grpSpPr>
                      <a:xfrm>
                        <a:off x="3470409" y="699793"/>
                        <a:ext cx="252127" cy="115702"/>
                        <a:chOff x="2400300" y="3840348"/>
                        <a:chExt cx="252127" cy="115702"/>
                      </a:xfrm>
                      <a:grpFill/>
                    </p:grpSpPr>
                    <p:sp>
                      <p:nvSpPr>
                        <p:cNvPr id="324" name="Rectangle 323"/>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5" name="Oval 324"/>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1" name="Group 159"/>
                      <p:cNvGrpSpPr/>
                      <p:nvPr/>
                    </p:nvGrpSpPr>
                    <p:grpSpPr>
                      <a:xfrm>
                        <a:off x="3470409" y="835308"/>
                        <a:ext cx="315994" cy="184901"/>
                        <a:chOff x="2400300" y="3637799"/>
                        <a:chExt cx="315994" cy="184901"/>
                      </a:xfrm>
                      <a:grpFill/>
                    </p:grpSpPr>
                    <p:sp>
                      <p:nvSpPr>
                        <p:cNvPr id="322" name="Rectangle 321"/>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3" name="Block Arc 322"/>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392" name="Group 162"/>
                      <p:cNvGrpSpPr/>
                      <p:nvPr/>
                    </p:nvGrpSpPr>
                    <p:grpSpPr>
                      <a:xfrm>
                        <a:off x="3470409" y="1040022"/>
                        <a:ext cx="252127" cy="115702"/>
                        <a:chOff x="2400300" y="3840348"/>
                        <a:chExt cx="252127" cy="115702"/>
                      </a:xfrm>
                      <a:grpFill/>
                    </p:grpSpPr>
                    <p:sp>
                      <p:nvSpPr>
                        <p:cNvPr id="320" name="Rectangle 319"/>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21" name="Oval 320"/>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393" name="Group 325"/>
                    <p:cNvGrpSpPr>
                      <a:grpSpLocks noChangeAspect="1"/>
                    </p:cNvGrpSpPr>
                    <p:nvPr/>
                  </p:nvGrpSpPr>
                  <p:grpSpPr>
                    <a:xfrm>
                      <a:off x="1599247" y="495829"/>
                      <a:ext cx="350432" cy="732644"/>
                      <a:chOff x="1599248" y="495830"/>
                      <a:chExt cx="315994" cy="660645"/>
                    </a:xfrm>
                    <a:grpFill/>
                  </p:grpSpPr>
                  <p:grpSp>
                    <p:nvGrpSpPr>
                      <p:cNvPr id="394" name="Group 157"/>
                      <p:cNvGrpSpPr/>
                      <p:nvPr/>
                    </p:nvGrpSpPr>
                    <p:grpSpPr>
                      <a:xfrm flipH="1">
                        <a:off x="1599248" y="495830"/>
                        <a:ext cx="315994" cy="184901"/>
                        <a:chOff x="2400300" y="3637799"/>
                        <a:chExt cx="315994" cy="184901"/>
                      </a:xfrm>
                      <a:grpFill/>
                    </p:grpSpPr>
                    <p:sp>
                      <p:nvSpPr>
                        <p:cNvPr id="314" name="Rectangle 313"/>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5" name="Block Arc 314"/>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03" name="Group 158"/>
                      <p:cNvGrpSpPr/>
                      <p:nvPr/>
                    </p:nvGrpSpPr>
                    <p:grpSpPr>
                      <a:xfrm flipH="1">
                        <a:off x="1663115" y="700544"/>
                        <a:ext cx="252127" cy="115702"/>
                        <a:chOff x="2400300" y="3840348"/>
                        <a:chExt cx="252127" cy="115702"/>
                      </a:xfrm>
                      <a:grpFill/>
                    </p:grpSpPr>
                    <p:sp>
                      <p:nvSpPr>
                        <p:cNvPr id="312" name="Rectangle 311"/>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3" name="Oval 312"/>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04" name="Group 159"/>
                      <p:cNvGrpSpPr/>
                      <p:nvPr/>
                    </p:nvGrpSpPr>
                    <p:grpSpPr>
                      <a:xfrm flipH="1">
                        <a:off x="1599248" y="836059"/>
                        <a:ext cx="315994" cy="184901"/>
                        <a:chOff x="2400300" y="3637799"/>
                        <a:chExt cx="315994" cy="184901"/>
                      </a:xfrm>
                      <a:grpFill/>
                    </p:grpSpPr>
                    <p:sp>
                      <p:nvSpPr>
                        <p:cNvPr id="310" name="Rectangle 309"/>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11" name="Block Arc 310"/>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05" name="Group 162"/>
                      <p:cNvGrpSpPr/>
                      <p:nvPr/>
                    </p:nvGrpSpPr>
                    <p:grpSpPr>
                      <a:xfrm flipH="1">
                        <a:off x="1663115" y="1040773"/>
                        <a:ext cx="252127" cy="115702"/>
                        <a:chOff x="2400300" y="3840348"/>
                        <a:chExt cx="252127" cy="115702"/>
                      </a:xfrm>
                      <a:grpFill/>
                    </p:grpSpPr>
                    <p:sp>
                      <p:nvSpPr>
                        <p:cNvPr id="308" name="Rectangle 307"/>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09" name="Oval 308"/>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300" name="Snip Same Side Corner Rectangle 299"/>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301" name="Rectangle 300"/>
                  <p:cNvSpPr/>
                  <p:nvPr/>
                </p:nvSpPr>
                <p:spPr bwMode="auto">
                  <a:xfrm>
                    <a:off x="2196636" y="487624"/>
                    <a:ext cx="1026819" cy="783912"/>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FFFFFF"/>
                      </a:solidFill>
                      <a:effectLst/>
                      <a:uLnTx/>
                      <a:uFillTx/>
                      <a:latin typeface="Arial Narrow"/>
                      <a:ea typeface="+mn-ea"/>
                      <a:cs typeface="Arial Narrow"/>
                    </a:endParaRPr>
                  </a:p>
                </p:txBody>
              </p:sp>
            </p:grpSp>
            <p:grpSp>
              <p:nvGrpSpPr>
                <p:cNvPr id="406" name="Group 333"/>
                <p:cNvGrpSpPr>
                  <a:grpSpLocks/>
                </p:cNvGrpSpPr>
                <p:nvPr/>
              </p:nvGrpSpPr>
              <p:grpSpPr>
                <a:xfrm>
                  <a:off x="7121817" y="2791138"/>
                  <a:ext cx="612281" cy="432001"/>
                  <a:chOff x="1599247" y="260880"/>
                  <a:chExt cx="2221593" cy="1243537"/>
                </a:xfrm>
                <a:noFill/>
              </p:grpSpPr>
              <p:grpSp>
                <p:nvGrpSpPr>
                  <p:cNvPr id="415" name="Group 328"/>
                  <p:cNvGrpSpPr/>
                  <p:nvPr/>
                </p:nvGrpSpPr>
                <p:grpSpPr>
                  <a:xfrm>
                    <a:off x="1599247" y="515949"/>
                    <a:ext cx="2221593" cy="733395"/>
                    <a:chOff x="1599247" y="495078"/>
                    <a:chExt cx="2221593" cy="733395"/>
                  </a:xfrm>
                  <a:grpFill/>
                </p:grpSpPr>
                <p:grpSp>
                  <p:nvGrpSpPr>
                    <p:cNvPr id="418" name="Group 326"/>
                    <p:cNvGrpSpPr>
                      <a:grpSpLocks noChangeAspect="1"/>
                    </p:cNvGrpSpPr>
                    <p:nvPr/>
                  </p:nvGrpSpPr>
                  <p:grpSpPr>
                    <a:xfrm>
                      <a:off x="3470408" y="495078"/>
                      <a:ext cx="350432" cy="732644"/>
                      <a:chOff x="3470409" y="495079"/>
                      <a:chExt cx="315994" cy="660645"/>
                    </a:xfrm>
                    <a:grpFill/>
                  </p:grpSpPr>
                  <p:grpSp>
                    <p:nvGrpSpPr>
                      <p:cNvPr id="419" name="Group 157"/>
                      <p:cNvGrpSpPr/>
                      <p:nvPr/>
                    </p:nvGrpSpPr>
                    <p:grpSpPr>
                      <a:xfrm>
                        <a:off x="3470409" y="495079"/>
                        <a:ext cx="315994" cy="184901"/>
                        <a:chOff x="2400300" y="3637799"/>
                        <a:chExt cx="315994" cy="184901"/>
                      </a:xfrm>
                      <a:grpFill/>
                    </p:grpSpPr>
                    <p:sp>
                      <p:nvSpPr>
                        <p:cNvPr id="297" name="Rectangle 296"/>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8" name="Block Arc 297"/>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0" name="Group 158"/>
                      <p:cNvGrpSpPr/>
                      <p:nvPr/>
                    </p:nvGrpSpPr>
                    <p:grpSpPr>
                      <a:xfrm>
                        <a:off x="3470409" y="699793"/>
                        <a:ext cx="252127" cy="115702"/>
                        <a:chOff x="2400300" y="3840348"/>
                        <a:chExt cx="252127" cy="115702"/>
                      </a:xfrm>
                      <a:grpFill/>
                    </p:grpSpPr>
                    <p:sp>
                      <p:nvSpPr>
                        <p:cNvPr id="295" name="Rectangle 294"/>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6" name="Oval 295"/>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1" name="Group 159"/>
                      <p:cNvGrpSpPr/>
                      <p:nvPr/>
                    </p:nvGrpSpPr>
                    <p:grpSpPr>
                      <a:xfrm>
                        <a:off x="3470409" y="835308"/>
                        <a:ext cx="315994" cy="184901"/>
                        <a:chOff x="2400300" y="3637799"/>
                        <a:chExt cx="315994" cy="184901"/>
                      </a:xfrm>
                      <a:grpFill/>
                    </p:grpSpPr>
                    <p:sp>
                      <p:nvSpPr>
                        <p:cNvPr id="293" name="Rectangle 292"/>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4" name="Block Arc 293"/>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22" name="Group 162"/>
                      <p:cNvGrpSpPr/>
                      <p:nvPr/>
                    </p:nvGrpSpPr>
                    <p:grpSpPr>
                      <a:xfrm>
                        <a:off x="3470409" y="1040022"/>
                        <a:ext cx="252127" cy="115702"/>
                        <a:chOff x="2400300" y="3840348"/>
                        <a:chExt cx="252127" cy="115702"/>
                      </a:xfrm>
                      <a:grpFill/>
                    </p:grpSpPr>
                    <p:sp>
                      <p:nvSpPr>
                        <p:cNvPr id="291" name="Rectangle 290"/>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92" name="Oval 291"/>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23" name="Group 325"/>
                    <p:cNvGrpSpPr>
                      <a:grpSpLocks noChangeAspect="1"/>
                    </p:cNvGrpSpPr>
                    <p:nvPr/>
                  </p:nvGrpSpPr>
                  <p:grpSpPr>
                    <a:xfrm>
                      <a:off x="1599247" y="495829"/>
                      <a:ext cx="350432" cy="732644"/>
                      <a:chOff x="1599248" y="495830"/>
                      <a:chExt cx="315994" cy="660645"/>
                    </a:xfrm>
                    <a:grpFill/>
                  </p:grpSpPr>
                  <p:grpSp>
                    <p:nvGrpSpPr>
                      <p:cNvPr id="432" name="Group 157"/>
                      <p:cNvGrpSpPr/>
                      <p:nvPr/>
                    </p:nvGrpSpPr>
                    <p:grpSpPr>
                      <a:xfrm flipH="1">
                        <a:off x="1599248" y="495830"/>
                        <a:ext cx="315994" cy="184901"/>
                        <a:chOff x="2400300" y="3637799"/>
                        <a:chExt cx="315994" cy="184901"/>
                      </a:xfrm>
                      <a:grpFill/>
                    </p:grpSpPr>
                    <p:sp>
                      <p:nvSpPr>
                        <p:cNvPr id="285" name="Rectangle 284"/>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6" name="Block Arc 285"/>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33" name="Group 158"/>
                      <p:cNvGrpSpPr/>
                      <p:nvPr/>
                    </p:nvGrpSpPr>
                    <p:grpSpPr>
                      <a:xfrm flipH="1">
                        <a:off x="1663115" y="700544"/>
                        <a:ext cx="252127" cy="115702"/>
                        <a:chOff x="2400300" y="3840348"/>
                        <a:chExt cx="252127" cy="115702"/>
                      </a:xfrm>
                      <a:grpFill/>
                    </p:grpSpPr>
                    <p:sp>
                      <p:nvSpPr>
                        <p:cNvPr id="283" name="Rectangle 282"/>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4" name="Oval 283"/>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34" name="Group 159"/>
                      <p:cNvGrpSpPr/>
                      <p:nvPr/>
                    </p:nvGrpSpPr>
                    <p:grpSpPr>
                      <a:xfrm flipH="1">
                        <a:off x="1599248" y="836059"/>
                        <a:ext cx="315994" cy="184901"/>
                        <a:chOff x="2400300" y="3637799"/>
                        <a:chExt cx="315994" cy="184901"/>
                      </a:xfrm>
                      <a:grpFill/>
                    </p:grpSpPr>
                    <p:sp>
                      <p:nvSpPr>
                        <p:cNvPr id="281" name="Rectangle 280"/>
                        <p:cNvSpPr/>
                        <p:nvPr/>
                      </p:nvSpPr>
                      <p:spPr>
                        <a:xfrm>
                          <a:off x="2400300" y="3714750"/>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2" name="Block Arc 281"/>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35" name="Group 162"/>
                      <p:cNvGrpSpPr/>
                      <p:nvPr/>
                    </p:nvGrpSpPr>
                    <p:grpSpPr>
                      <a:xfrm flipH="1">
                        <a:off x="1663115" y="1040773"/>
                        <a:ext cx="252127" cy="115702"/>
                        <a:chOff x="2400300" y="3840348"/>
                        <a:chExt cx="252127" cy="115702"/>
                      </a:xfrm>
                      <a:grpFill/>
                    </p:grpSpPr>
                    <p:sp>
                      <p:nvSpPr>
                        <p:cNvPr id="279" name="Rectangle 278"/>
                        <p:cNvSpPr/>
                        <p:nvPr/>
                      </p:nvSpPr>
                      <p:spPr>
                        <a:xfrm>
                          <a:off x="2400300" y="3883025"/>
                          <a:ext cx="139090" cy="32173"/>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80" name="Oval 279"/>
                        <p:cNvSpPr/>
                        <p:nvPr/>
                      </p:nvSpPr>
                      <p:spPr bwMode="gray">
                        <a:xfrm>
                          <a:off x="2536724" y="3840348"/>
                          <a:ext cx="115703" cy="115702"/>
                        </a:xfrm>
                        <a:prstGeom prst="ellipse">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271" name="Snip Same Side Corner Rectangle 270"/>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272" name="Rectangle 271"/>
                  <p:cNvSpPr/>
                  <p:nvPr/>
                </p:nvSpPr>
                <p:spPr bwMode="auto">
                  <a:xfrm>
                    <a:off x="2196636" y="487624"/>
                    <a:ext cx="1026819" cy="783912"/>
                  </a:xfrm>
                  <a:prstGeom prst="rect">
                    <a:avLst/>
                  </a:prstGeom>
                  <a:grpFill/>
                  <a:ln w="19050" cap="flat" cmpd="sng" algn="ctr">
                    <a:solidFill>
                      <a:srgbClr val="4F9897"/>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l" defTabSz="914857" rtl="0" eaLnBrk="0" fontAlgn="auto" latinLnBrk="0" hangingPunct="0">
                      <a:lnSpc>
                        <a:spcPct val="100000"/>
                      </a:lnSpc>
                      <a:spcBef>
                        <a:spcPts val="0"/>
                      </a:spcBef>
                      <a:spcAft>
                        <a:spcPts val="0"/>
                      </a:spcAft>
                      <a:buClrTx/>
                      <a:buSzTx/>
                      <a:buFontTx/>
                      <a:buNone/>
                      <a:tabLst/>
                      <a:defRPr/>
                    </a:pPr>
                    <a:endParaRPr kumimoji="0" lang="en-US" sz="600" b="1" i="0" u="none" strike="noStrike" kern="1200" cap="none" spc="0" normalizeH="0" baseline="0" noProof="0" dirty="0">
                      <a:ln>
                        <a:noFill/>
                      </a:ln>
                      <a:solidFill>
                        <a:srgbClr val="FFFFFF"/>
                      </a:solidFill>
                      <a:effectLst/>
                      <a:uLnTx/>
                      <a:uFillTx/>
                      <a:latin typeface="Arial Narrow"/>
                      <a:ea typeface="+mn-ea"/>
                      <a:cs typeface="Arial Narrow"/>
                    </a:endParaRPr>
                  </a:p>
                </p:txBody>
              </p:sp>
            </p:grpSp>
            <p:cxnSp>
              <p:nvCxnSpPr>
                <p:cNvPr id="260" name="Curved Connector 259"/>
                <p:cNvCxnSpPr/>
                <p:nvPr/>
              </p:nvCxnSpPr>
              <p:spPr>
                <a:xfrm flipH="1">
                  <a:off x="8416253" y="2247911"/>
                  <a:ext cx="151592" cy="668737"/>
                </a:xfrm>
                <a:prstGeom prst="curvedConnector3">
                  <a:avLst>
                    <a:gd name="adj1" fmla="val -174294"/>
                  </a:avLst>
                </a:prstGeom>
                <a:ln w="28575" cap="flat" cmpd="sng" algn="ctr">
                  <a:solidFill>
                    <a:srgbClr val="FF0000"/>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1" name="Curved Connector 260"/>
                <p:cNvCxnSpPr/>
                <p:nvPr/>
              </p:nvCxnSpPr>
              <p:spPr>
                <a:xfrm>
                  <a:off x="6920649" y="2451475"/>
                  <a:ext cx="1495604" cy="334097"/>
                </a:xfrm>
                <a:prstGeom prst="curvedConnector3">
                  <a:avLst>
                    <a:gd name="adj1" fmla="val 115285"/>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2" name="Curved Connector 261"/>
                <p:cNvCxnSpPr/>
                <p:nvPr/>
              </p:nvCxnSpPr>
              <p:spPr>
                <a:xfrm rot="10800000" flipV="1">
                  <a:off x="6920649" y="2170221"/>
                  <a:ext cx="262058" cy="150177"/>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3" name="Curved Connector 262"/>
                <p:cNvCxnSpPr/>
                <p:nvPr/>
              </p:nvCxnSpPr>
              <p:spPr>
                <a:xfrm rot="10800000">
                  <a:off x="6389754" y="2386551"/>
                  <a:ext cx="20602" cy="580009"/>
                </a:xfrm>
                <a:prstGeom prst="curvedConnector3">
                  <a:avLst>
                    <a:gd name="adj1" fmla="val 1282482"/>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4" name="Curved Connector 263"/>
                <p:cNvCxnSpPr/>
                <p:nvPr/>
              </p:nvCxnSpPr>
              <p:spPr>
                <a:xfrm rot="10800000">
                  <a:off x="6928446" y="2517013"/>
                  <a:ext cx="922364" cy="203282"/>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5" name="Curved Connector 264"/>
                <p:cNvCxnSpPr/>
                <p:nvPr/>
              </p:nvCxnSpPr>
              <p:spPr>
                <a:xfrm flipV="1">
                  <a:off x="6968002" y="2301298"/>
                  <a:ext cx="214705" cy="533924"/>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6" name="Curved Connector 265"/>
                <p:cNvCxnSpPr/>
                <p:nvPr/>
              </p:nvCxnSpPr>
              <p:spPr>
                <a:xfrm>
                  <a:off x="7748151" y="2104423"/>
                  <a:ext cx="254250" cy="209287"/>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7" name="Curved Connector 266"/>
                <p:cNvCxnSpPr/>
                <p:nvPr/>
              </p:nvCxnSpPr>
              <p:spPr>
                <a:xfrm>
                  <a:off x="7755948" y="2301037"/>
                  <a:ext cx="94862" cy="550334"/>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8" name="Curved Connector 267"/>
                <p:cNvCxnSpPr/>
                <p:nvPr/>
              </p:nvCxnSpPr>
              <p:spPr>
                <a:xfrm rot="10800000" flipV="1">
                  <a:off x="7706782" y="2916909"/>
                  <a:ext cx="136231" cy="129532"/>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269" name="Curved Connector 268"/>
                <p:cNvCxnSpPr/>
                <p:nvPr/>
              </p:nvCxnSpPr>
              <p:spPr>
                <a:xfrm rot="10800000" flipV="1">
                  <a:off x="6975799" y="2915626"/>
                  <a:ext cx="173336" cy="116210"/>
                </a:xfrm>
                <a:prstGeom prst="curvedConnector3">
                  <a:avLst>
                    <a:gd name="adj1" fmla="val 50000"/>
                  </a:avLst>
                </a:prstGeom>
                <a:ln w="28575" cap="flat" cmpd="sng" algn="ctr">
                  <a:solidFill>
                    <a:srgbClr val="4F9796"/>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sp>
            <p:nvSpPr>
              <p:cNvPr id="445" name="Rectangle 11"/>
              <p:cNvSpPr>
                <a:spLocks noChangeArrowheads="1"/>
              </p:cNvSpPr>
              <p:nvPr/>
            </p:nvSpPr>
            <p:spPr bwMode="gray">
              <a:xfrm>
                <a:off x="1913281" y="3342715"/>
                <a:ext cx="2412652" cy="764653"/>
              </a:xfrm>
              <a:prstGeom prst="rect">
                <a:avLst/>
              </a:prstGeom>
              <a:noFill/>
              <a:ln w="9525" algn="ctr">
                <a:noFill/>
                <a:miter lim="800000"/>
                <a:headEnd/>
                <a:tailEnd/>
              </a:ln>
            </p:spPr>
            <p:txBody>
              <a:bodyPr wrap="squar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F6062"/>
                    </a:solidFill>
                    <a:effectLst/>
                    <a:uLnTx/>
                    <a:uFillTx/>
                    <a:latin typeface="Calibri"/>
                    <a:ea typeface="+mn-ea"/>
                    <a:cs typeface="+mn-cs"/>
                  </a:rPr>
                  <a:t>Any business application can be defined as a collection of collaborating Service Domains</a:t>
                </a:r>
              </a:p>
            </p:txBody>
          </p:sp>
          <p:grpSp>
            <p:nvGrpSpPr>
              <p:cNvPr id="444" name="Group 333"/>
              <p:cNvGrpSpPr>
                <a:grpSpLocks noChangeAspect="1"/>
              </p:cNvGrpSpPr>
              <p:nvPr/>
            </p:nvGrpSpPr>
            <p:grpSpPr>
              <a:xfrm>
                <a:off x="4942056" y="2303747"/>
                <a:ext cx="1630468" cy="1030398"/>
                <a:chOff x="1599247" y="260880"/>
                <a:chExt cx="2221593" cy="1243537"/>
              </a:xfrm>
              <a:noFill/>
            </p:grpSpPr>
            <p:grpSp>
              <p:nvGrpSpPr>
                <p:cNvPr id="446" name="Group 328"/>
                <p:cNvGrpSpPr/>
                <p:nvPr/>
              </p:nvGrpSpPr>
              <p:grpSpPr>
                <a:xfrm>
                  <a:off x="1599247" y="515949"/>
                  <a:ext cx="2221593" cy="733395"/>
                  <a:chOff x="1599247" y="495078"/>
                  <a:chExt cx="2221593" cy="733395"/>
                </a:xfrm>
                <a:grpFill/>
              </p:grpSpPr>
              <p:grpSp>
                <p:nvGrpSpPr>
                  <p:cNvPr id="447" name="Group 326"/>
                  <p:cNvGrpSpPr>
                    <a:grpSpLocks noChangeAspect="1"/>
                  </p:cNvGrpSpPr>
                  <p:nvPr/>
                </p:nvGrpSpPr>
                <p:grpSpPr>
                  <a:xfrm>
                    <a:off x="3470408" y="495078"/>
                    <a:ext cx="350432" cy="732644"/>
                    <a:chOff x="3470409" y="495079"/>
                    <a:chExt cx="315994" cy="660645"/>
                  </a:xfrm>
                  <a:grpFill/>
                </p:grpSpPr>
                <p:grpSp>
                  <p:nvGrpSpPr>
                    <p:cNvPr id="480" name="Group 157"/>
                    <p:cNvGrpSpPr/>
                    <p:nvPr/>
                  </p:nvGrpSpPr>
                  <p:grpSpPr>
                    <a:xfrm>
                      <a:off x="3470409" y="495079"/>
                      <a:ext cx="315994" cy="184901"/>
                      <a:chOff x="2400300" y="3637799"/>
                      <a:chExt cx="315994" cy="184901"/>
                    </a:xfrm>
                    <a:grpFill/>
                  </p:grpSpPr>
                  <p:sp>
                    <p:nvSpPr>
                      <p:cNvPr id="666" name="Rectangle 665"/>
                      <p:cNvSpPr/>
                      <p:nvPr/>
                    </p:nvSpPr>
                    <p:spPr>
                      <a:xfrm>
                        <a:off x="2400300" y="3714750"/>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67" name="Block Arc 666"/>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1" name="Group 158"/>
                    <p:cNvGrpSpPr/>
                    <p:nvPr/>
                  </p:nvGrpSpPr>
                  <p:grpSpPr>
                    <a:xfrm>
                      <a:off x="3470409" y="699793"/>
                      <a:ext cx="252127" cy="115702"/>
                      <a:chOff x="2400300" y="3840348"/>
                      <a:chExt cx="252127" cy="115702"/>
                    </a:xfrm>
                    <a:grpFill/>
                  </p:grpSpPr>
                  <p:sp>
                    <p:nvSpPr>
                      <p:cNvPr id="664" name="Rectangle 663"/>
                      <p:cNvSpPr/>
                      <p:nvPr/>
                    </p:nvSpPr>
                    <p:spPr>
                      <a:xfrm>
                        <a:off x="2400300" y="3883025"/>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65" name="Oval 664"/>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2" name="Group 159"/>
                    <p:cNvGrpSpPr/>
                    <p:nvPr/>
                  </p:nvGrpSpPr>
                  <p:grpSpPr>
                    <a:xfrm>
                      <a:off x="3470409" y="835308"/>
                      <a:ext cx="315994" cy="184901"/>
                      <a:chOff x="2400300" y="3637799"/>
                      <a:chExt cx="315994" cy="184901"/>
                    </a:xfrm>
                    <a:grpFill/>
                  </p:grpSpPr>
                  <p:sp>
                    <p:nvSpPr>
                      <p:cNvPr id="662" name="Rectangle 661"/>
                      <p:cNvSpPr/>
                      <p:nvPr/>
                    </p:nvSpPr>
                    <p:spPr>
                      <a:xfrm>
                        <a:off x="2400300" y="3714750"/>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63" name="Block Arc 662"/>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3" name="Group 162"/>
                    <p:cNvGrpSpPr/>
                    <p:nvPr/>
                  </p:nvGrpSpPr>
                  <p:grpSpPr>
                    <a:xfrm>
                      <a:off x="3470409" y="1040022"/>
                      <a:ext cx="252127" cy="115702"/>
                      <a:chOff x="2400300" y="3840348"/>
                      <a:chExt cx="252127" cy="115702"/>
                    </a:xfrm>
                    <a:grpFill/>
                  </p:grpSpPr>
                  <p:sp>
                    <p:nvSpPr>
                      <p:cNvPr id="660" name="Rectangle 659"/>
                      <p:cNvSpPr/>
                      <p:nvPr/>
                    </p:nvSpPr>
                    <p:spPr>
                      <a:xfrm>
                        <a:off x="2400300" y="3883025"/>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61" name="Oval 660"/>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nvGrpSpPr>
                  <p:cNvPr id="484" name="Group 325"/>
                  <p:cNvGrpSpPr>
                    <a:grpSpLocks noChangeAspect="1"/>
                  </p:cNvGrpSpPr>
                  <p:nvPr/>
                </p:nvGrpSpPr>
                <p:grpSpPr>
                  <a:xfrm>
                    <a:off x="1599247" y="495829"/>
                    <a:ext cx="350432" cy="732644"/>
                    <a:chOff x="1599248" y="495830"/>
                    <a:chExt cx="315994" cy="660645"/>
                  </a:xfrm>
                  <a:grpFill/>
                </p:grpSpPr>
                <p:grpSp>
                  <p:nvGrpSpPr>
                    <p:cNvPr id="485" name="Group 157"/>
                    <p:cNvGrpSpPr/>
                    <p:nvPr/>
                  </p:nvGrpSpPr>
                  <p:grpSpPr>
                    <a:xfrm flipH="1">
                      <a:off x="1599248" y="495830"/>
                      <a:ext cx="315994" cy="184901"/>
                      <a:chOff x="2400300" y="3637799"/>
                      <a:chExt cx="315994" cy="184901"/>
                    </a:xfrm>
                    <a:grpFill/>
                  </p:grpSpPr>
                  <p:sp>
                    <p:nvSpPr>
                      <p:cNvPr id="654" name="Rectangle 653"/>
                      <p:cNvSpPr/>
                      <p:nvPr/>
                    </p:nvSpPr>
                    <p:spPr>
                      <a:xfrm>
                        <a:off x="2400300" y="3714750"/>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5" name="Block Arc 654"/>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6" name="Group 158"/>
                    <p:cNvGrpSpPr/>
                    <p:nvPr/>
                  </p:nvGrpSpPr>
                  <p:grpSpPr>
                    <a:xfrm flipH="1">
                      <a:off x="1663115" y="700544"/>
                      <a:ext cx="252127" cy="115702"/>
                      <a:chOff x="2400300" y="3840348"/>
                      <a:chExt cx="252127" cy="115702"/>
                    </a:xfrm>
                    <a:grpFill/>
                  </p:grpSpPr>
                  <p:sp>
                    <p:nvSpPr>
                      <p:cNvPr id="652" name="Rectangle 651"/>
                      <p:cNvSpPr/>
                      <p:nvPr/>
                    </p:nvSpPr>
                    <p:spPr>
                      <a:xfrm>
                        <a:off x="2400300" y="3883025"/>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3" name="Oval 652"/>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7" name="Group 159"/>
                    <p:cNvGrpSpPr/>
                    <p:nvPr/>
                  </p:nvGrpSpPr>
                  <p:grpSpPr>
                    <a:xfrm flipH="1">
                      <a:off x="1599248" y="836059"/>
                      <a:ext cx="315994" cy="184901"/>
                      <a:chOff x="2400300" y="3637799"/>
                      <a:chExt cx="315994" cy="184901"/>
                    </a:xfrm>
                    <a:grpFill/>
                  </p:grpSpPr>
                  <p:sp>
                    <p:nvSpPr>
                      <p:cNvPr id="650" name="Rectangle 649"/>
                      <p:cNvSpPr/>
                      <p:nvPr/>
                    </p:nvSpPr>
                    <p:spPr>
                      <a:xfrm>
                        <a:off x="2400300" y="3714750"/>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51" name="Block Arc 650"/>
                      <p:cNvSpPr/>
                      <p:nvPr/>
                    </p:nvSpPr>
                    <p:spPr>
                      <a:xfrm rot="16200000">
                        <a:off x="2534466" y="3640872"/>
                        <a:ext cx="184901" cy="178755"/>
                      </a:xfrm>
                      <a:prstGeom prst="blockArc">
                        <a:avLst>
                          <a:gd name="adj1" fmla="val 10800000"/>
                          <a:gd name="adj2" fmla="val 0"/>
                          <a:gd name="adj3" fmla="val 16667"/>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488" name="Group 162"/>
                    <p:cNvGrpSpPr/>
                    <p:nvPr/>
                  </p:nvGrpSpPr>
                  <p:grpSpPr>
                    <a:xfrm flipH="1">
                      <a:off x="1663115" y="1040773"/>
                      <a:ext cx="252127" cy="115702"/>
                      <a:chOff x="2400300" y="3840348"/>
                      <a:chExt cx="252127" cy="115702"/>
                    </a:xfrm>
                    <a:grpFill/>
                  </p:grpSpPr>
                  <p:sp>
                    <p:nvSpPr>
                      <p:cNvPr id="648" name="Rectangle 647"/>
                      <p:cNvSpPr/>
                      <p:nvPr/>
                    </p:nvSpPr>
                    <p:spPr>
                      <a:xfrm>
                        <a:off x="2400300" y="3883025"/>
                        <a:ext cx="139090" cy="32173"/>
                      </a:xfrm>
                      <a:prstGeom prst="rect">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sp>
                    <p:nvSpPr>
                      <p:cNvPr id="649" name="Oval 648"/>
                      <p:cNvSpPr/>
                      <p:nvPr/>
                    </p:nvSpPr>
                    <p:spPr bwMode="gray">
                      <a:xfrm>
                        <a:off x="2536724" y="3840348"/>
                        <a:ext cx="115703" cy="115702"/>
                      </a:xfrm>
                      <a:prstGeom prst="ellipse">
                        <a:avLst/>
                      </a:prstGeom>
                      <a:grp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rIns="0" rtlCol="0" anchor="ctr"/>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400" b="1" i="0" u="none" strike="noStrike" kern="1200" cap="none" spc="0" normalizeH="0" baseline="0" noProof="0" dirty="0">
                          <a:ln>
                            <a:noFill/>
                          </a:ln>
                          <a:solidFill>
                            <a:srgbClr val="FFFFFF"/>
                          </a:solidFill>
                          <a:effectLst/>
                          <a:uLnTx/>
                          <a:uFillTx/>
                          <a:latin typeface="Calibri"/>
                          <a:ea typeface="+mn-ea"/>
                          <a:cs typeface="+mn-cs"/>
                        </a:endParaRPr>
                      </a:p>
                    </p:txBody>
                  </p:sp>
                </p:grpSp>
              </p:grpSp>
            </p:grpSp>
            <p:sp>
              <p:nvSpPr>
                <p:cNvPr id="640" name="Snip Same Side Corner Rectangle 639"/>
                <p:cNvSpPr/>
                <p:nvPr/>
              </p:nvSpPr>
              <p:spPr bwMode="auto">
                <a:xfrm>
                  <a:off x="1933148" y="260880"/>
                  <a:ext cx="1553790" cy="1243537"/>
                </a:xfrm>
                <a:prstGeom prst="snip2SameRect">
                  <a:avLst>
                    <a:gd name="adj1" fmla="val 20158"/>
                    <a:gd name="adj2" fmla="val 20039"/>
                  </a:avLst>
                </a:prstGeom>
                <a:solidFill>
                  <a:srgbClr val="FFFFFF"/>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0" tIns="0" rIns="0" rtlCol="0" anchor="t" anchorCtr="0"/>
                <a:lstStyle/>
                <a:p>
                  <a:pPr marL="0" marR="0" lvl="0" indent="0" algn="ctr" defTabSz="914857" rtl="0" eaLnBrk="0" fontAlgn="auto" latinLnBrk="0" hangingPunct="0">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lumMod val="50000"/>
                        <a:lumOff val="50000"/>
                      </a:srgbClr>
                    </a:solidFill>
                    <a:effectLst/>
                    <a:uLnTx/>
                    <a:uFillTx/>
                    <a:latin typeface="Calibri"/>
                    <a:ea typeface="+mn-ea"/>
                    <a:cs typeface="+mn-cs"/>
                  </a:endParaRPr>
                </a:p>
              </p:txBody>
            </p:sp>
          </p:grpSp>
          <p:sp>
            <p:nvSpPr>
              <p:cNvPr id="668" name="Freeform 667"/>
              <p:cNvSpPr>
                <a:spLocks noChangeAspect="1"/>
              </p:cNvSpPr>
              <p:nvPr/>
            </p:nvSpPr>
            <p:spPr>
              <a:xfrm>
                <a:off x="3831434" y="2663919"/>
                <a:ext cx="682224" cy="389796"/>
              </a:xfrm>
              <a:custGeom>
                <a:avLst/>
                <a:gdLst>
                  <a:gd name="connsiteX0" fmla="*/ 0 w 808239"/>
                  <a:gd name="connsiteY0" fmla="*/ 295036 h 461796"/>
                  <a:gd name="connsiteX1" fmla="*/ 449022 w 808239"/>
                  <a:gd name="connsiteY1" fmla="*/ 115449 h 461796"/>
                  <a:gd name="connsiteX2" fmla="*/ 333559 w 808239"/>
                  <a:gd name="connsiteY2" fmla="*/ 0 h 461796"/>
                  <a:gd name="connsiteX3" fmla="*/ 808239 w 808239"/>
                  <a:gd name="connsiteY3" fmla="*/ 128277 h 461796"/>
                  <a:gd name="connsiteX4" fmla="*/ 538826 w 808239"/>
                  <a:gd name="connsiteY4" fmla="*/ 461796 h 461796"/>
                  <a:gd name="connsiteX5" fmla="*/ 230926 w 808239"/>
                  <a:gd name="connsiteY5" fmla="*/ 320692 h 461796"/>
                  <a:gd name="connsiteX6" fmla="*/ 0 w 808239"/>
                  <a:gd name="connsiteY6" fmla="*/ 295036 h 461796"/>
                  <a:gd name="connsiteX0" fmla="*/ 0 w 858944"/>
                  <a:gd name="connsiteY0" fmla="*/ 295036 h 461796"/>
                  <a:gd name="connsiteX1" fmla="*/ 449022 w 858944"/>
                  <a:gd name="connsiteY1" fmla="*/ 115449 h 461796"/>
                  <a:gd name="connsiteX2" fmla="*/ 333559 w 858944"/>
                  <a:gd name="connsiteY2" fmla="*/ 0 h 461796"/>
                  <a:gd name="connsiteX3" fmla="*/ 808239 w 858944"/>
                  <a:gd name="connsiteY3" fmla="*/ 128277 h 461796"/>
                  <a:gd name="connsiteX4" fmla="*/ 538826 w 858944"/>
                  <a:gd name="connsiteY4" fmla="*/ 461796 h 461796"/>
                  <a:gd name="connsiteX5" fmla="*/ 511178 w 858944"/>
                  <a:gd name="connsiteY5" fmla="*/ 320692 h 461796"/>
                  <a:gd name="connsiteX6" fmla="*/ 0 w 858944"/>
                  <a:gd name="connsiteY6" fmla="*/ 295036 h 461796"/>
                  <a:gd name="connsiteX0" fmla="*/ 0 w 858944"/>
                  <a:gd name="connsiteY0" fmla="*/ 295036 h 461796"/>
                  <a:gd name="connsiteX1" fmla="*/ 449022 w 858944"/>
                  <a:gd name="connsiteY1" fmla="*/ 115449 h 461796"/>
                  <a:gd name="connsiteX2" fmla="*/ 333559 w 858944"/>
                  <a:gd name="connsiteY2" fmla="*/ 0 h 461796"/>
                  <a:gd name="connsiteX3" fmla="*/ 808239 w 858944"/>
                  <a:gd name="connsiteY3" fmla="*/ 128277 h 461796"/>
                  <a:gd name="connsiteX4" fmla="*/ 538826 w 858944"/>
                  <a:gd name="connsiteY4" fmla="*/ 461796 h 461796"/>
                  <a:gd name="connsiteX5" fmla="*/ 511178 w 858944"/>
                  <a:gd name="connsiteY5" fmla="*/ 320692 h 461796"/>
                  <a:gd name="connsiteX6" fmla="*/ 0 w 858944"/>
                  <a:gd name="connsiteY6" fmla="*/ 295036 h 461796"/>
                  <a:gd name="connsiteX0" fmla="*/ 0 w 808239"/>
                  <a:gd name="connsiteY0" fmla="*/ 295036 h 461796"/>
                  <a:gd name="connsiteX1" fmla="*/ 449022 w 808239"/>
                  <a:gd name="connsiteY1" fmla="*/ 115449 h 461796"/>
                  <a:gd name="connsiteX2" fmla="*/ 333559 w 808239"/>
                  <a:gd name="connsiteY2" fmla="*/ 0 h 461796"/>
                  <a:gd name="connsiteX3" fmla="*/ 808239 w 808239"/>
                  <a:gd name="connsiteY3" fmla="*/ 128277 h 461796"/>
                  <a:gd name="connsiteX4" fmla="*/ 538826 w 808239"/>
                  <a:gd name="connsiteY4" fmla="*/ 461796 h 461796"/>
                  <a:gd name="connsiteX5" fmla="*/ 511178 w 808239"/>
                  <a:gd name="connsiteY5" fmla="*/ 320692 h 461796"/>
                  <a:gd name="connsiteX6" fmla="*/ 0 w 808239"/>
                  <a:gd name="connsiteY6" fmla="*/ 295036 h 4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8239" h="461796">
                    <a:moveTo>
                      <a:pt x="0" y="295036"/>
                    </a:moveTo>
                    <a:lnTo>
                      <a:pt x="449022" y="115449"/>
                    </a:lnTo>
                    <a:lnTo>
                      <a:pt x="333559" y="0"/>
                    </a:lnTo>
                    <a:lnTo>
                      <a:pt x="808239" y="128277"/>
                    </a:lnTo>
                    <a:lnTo>
                      <a:pt x="538826" y="461796"/>
                    </a:lnTo>
                    <a:lnTo>
                      <a:pt x="511178" y="320692"/>
                    </a:lnTo>
                    <a:lnTo>
                      <a:pt x="0" y="295036"/>
                    </a:lnTo>
                    <a:close/>
                  </a:path>
                </a:pathLst>
              </a:cu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99" name="Rectangle 11"/>
              <p:cNvSpPr>
                <a:spLocks noChangeArrowheads="1"/>
              </p:cNvSpPr>
              <p:nvPr/>
            </p:nvSpPr>
            <p:spPr bwMode="gray">
              <a:xfrm>
                <a:off x="4406126" y="3342715"/>
                <a:ext cx="2630842" cy="764653"/>
              </a:xfrm>
              <a:prstGeom prst="rect">
                <a:avLst/>
              </a:prstGeom>
              <a:noFill/>
              <a:ln w="9525" algn="ctr">
                <a:noFill/>
                <a:miter lim="800000"/>
                <a:headEnd/>
                <a:tailEnd/>
              </a:ln>
            </p:spPr>
            <p:txBody>
              <a:bodyPr wrap="square" lIns="0" tIns="46822" rIns="0" bIns="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5F6062"/>
                    </a:solidFill>
                    <a:effectLst/>
                    <a:uLnTx/>
                    <a:uFillTx/>
                    <a:latin typeface="Calibri"/>
                    <a:ea typeface="+mn-ea"/>
                    <a:cs typeface="+mn-cs"/>
                  </a:rPr>
                  <a:t>The API specification uses one or more Service Domain ‘containers’ with predefined service access capabilities</a:t>
                </a:r>
              </a:p>
            </p:txBody>
          </p:sp>
          <p:sp>
            <p:nvSpPr>
              <p:cNvPr id="700" name="Rectangle 11"/>
              <p:cNvSpPr>
                <a:spLocks noChangeArrowheads="1"/>
              </p:cNvSpPr>
              <p:nvPr/>
            </p:nvSpPr>
            <p:spPr bwMode="gray">
              <a:xfrm rot="16200000">
                <a:off x="6156224" y="2617994"/>
                <a:ext cx="1082842" cy="368652"/>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Narrow"/>
                    <a:ea typeface="+mn-ea"/>
                    <a:cs typeface="Arial Narrow"/>
                  </a:rPr>
                  <a:t>Pre-configured service access</a:t>
                </a:r>
              </a:p>
            </p:txBody>
          </p:sp>
          <p:sp>
            <p:nvSpPr>
              <p:cNvPr id="701" name="Rectangle 11"/>
              <p:cNvSpPr>
                <a:spLocks noChangeArrowheads="1"/>
              </p:cNvSpPr>
              <p:nvPr/>
            </p:nvSpPr>
            <p:spPr bwMode="gray">
              <a:xfrm rot="5400000">
                <a:off x="4266907" y="2625826"/>
                <a:ext cx="1082842" cy="368652"/>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Narrow"/>
                    <a:ea typeface="+mn-ea"/>
                    <a:cs typeface="Arial Narrow"/>
                  </a:rPr>
                  <a:t>Pre-configured service access</a:t>
                </a:r>
              </a:p>
            </p:txBody>
          </p:sp>
          <p:sp>
            <p:nvSpPr>
              <p:cNvPr id="702" name="Snip Same Side Corner Rectangle 701"/>
              <p:cNvSpPr/>
              <p:nvPr/>
            </p:nvSpPr>
            <p:spPr>
              <a:xfrm>
                <a:off x="5276196" y="2529577"/>
                <a:ext cx="962188" cy="719902"/>
              </a:xfrm>
              <a:prstGeom prst="snip2SameRect">
                <a:avLst>
                  <a:gd name="adj1" fmla="val 0"/>
                  <a:gd name="adj2" fmla="val 21385"/>
                </a:avLst>
              </a:prstGeom>
              <a:solidFill>
                <a:srgbClr val="D9D9D9"/>
              </a:solidFill>
              <a:ln w="19050" cap="flat" cmpd="sng" algn="ctr">
                <a:solidFill>
                  <a:srgbClr val="FF0000"/>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square" lIns="0" rIns="0" rtlCol="0" anchor="ct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65000"/>
                        <a:lumOff val="35000"/>
                      </a:srgbClr>
                    </a:solidFill>
                    <a:effectLst/>
                    <a:uLnTx/>
                    <a:uFillTx/>
                    <a:latin typeface="Arial Narrow"/>
                    <a:ea typeface="+mn-ea"/>
                    <a:cs typeface="Arial Narrow"/>
                  </a:rPr>
                  <a:t>3rd Party development environment</a:t>
                </a:r>
              </a:p>
            </p:txBody>
          </p:sp>
          <p:sp>
            <p:nvSpPr>
              <p:cNvPr id="703" name="Rectangle 702"/>
              <p:cNvSpPr/>
              <p:nvPr/>
            </p:nvSpPr>
            <p:spPr>
              <a:xfrm>
                <a:off x="5256545" y="2293793"/>
                <a:ext cx="851016" cy="221346"/>
              </a:xfrm>
              <a:prstGeom prst="rect">
                <a:avLst/>
              </a:prstGeom>
            </p:spPr>
            <p:txBody>
              <a:bodyPr wrap="none">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595959"/>
                    </a:solidFill>
                    <a:effectLst/>
                    <a:uLnTx/>
                    <a:uFillTx/>
                    <a:latin typeface="Calibri"/>
                    <a:ea typeface="+mn-ea"/>
                    <a:cs typeface="+mn-cs"/>
                  </a:rPr>
                  <a:t>API Container</a:t>
                </a:r>
              </a:p>
            </p:txBody>
          </p:sp>
        </p:grpSp>
        <p:sp>
          <p:nvSpPr>
            <p:cNvPr id="491" name="Rectangle 11"/>
            <p:cNvSpPr>
              <a:spLocks noChangeAspect="1" noChangeArrowheads="1"/>
            </p:cNvSpPr>
            <p:nvPr/>
          </p:nvSpPr>
          <p:spPr bwMode="gray">
            <a:xfrm>
              <a:off x="5945229" y="2240154"/>
              <a:ext cx="2817100" cy="1736428"/>
            </a:xfrm>
            <a:prstGeom prst="rect">
              <a:avLst/>
            </a:prstGeom>
            <a:noFill/>
            <a:ln w="9525" algn="ctr">
              <a:noFill/>
              <a:miter lim="800000"/>
              <a:headEnd/>
              <a:tailEnd/>
            </a:ln>
          </p:spPr>
          <p:txBody>
            <a:bodyPr wrap="square" lIns="0" tIns="46822" rIns="0" bIns="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Calibri"/>
                  <a:ea typeface="+mn-ea"/>
                  <a:cs typeface="+mn-cs"/>
                </a:rPr>
                <a:t>The Service Domain API container could for example be the Relationship Management Service Domain. This container would support constrained access to customer information and product details that would be appropriate for the relationship manager role</a:t>
              </a:r>
            </a:p>
          </p:txBody>
        </p:sp>
        <p:cxnSp>
          <p:nvCxnSpPr>
            <p:cNvPr id="493" name="Straight Arrow Connector 492"/>
            <p:cNvCxnSpPr>
              <a:stCxn id="491" idx="1"/>
            </p:cNvCxnSpPr>
            <p:nvPr/>
          </p:nvCxnSpPr>
          <p:spPr>
            <a:xfrm rot="10800000">
              <a:off x="4785287" y="2680988"/>
              <a:ext cx="1159942" cy="427381"/>
            </a:xfrm>
            <a:prstGeom prst="straightConnector1">
              <a:avLst/>
            </a:prstGeom>
            <a:ln w="76200" cap="flat" cmpd="sng" algn="ctr">
              <a:solidFill>
                <a:srgbClr val="FF0000"/>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492" name="Titel 491">
            <a:extLst>
              <a:ext uri="{FF2B5EF4-FFF2-40B4-BE49-F238E27FC236}">
                <a16:creationId xmlns:a16="http://schemas.microsoft.com/office/drawing/2014/main" id="{93F29A00-184F-445C-9725-DD4EB008D271}"/>
              </a:ext>
            </a:extLst>
          </p:cNvPr>
          <p:cNvSpPr>
            <a:spLocks noGrp="1"/>
          </p:cNvSpPr>
          <p:nvPr>
            <p:ph type="title"/>
          </p:nvPr>
        </p:nvSpPr>
        <p:spPr/>
        <p:txBody>
          <a:bodyPr>
            <a:normAutofit/>
          </a:bodyPr>
          <a:lstStyle/>
          <a:p>
            <a:r>
              <a:rPr lang="en-US" sz="2000" b="1" cap="all" dirty="0"/>
              <a:t>Cloud based services for a Relationship Management Service Domain</a:t>
            </a:r>
            <a:endParaRPr lang="en-GB" sz="1800" b="1" cap="all" dirty="0"/>
          </a:p>
        </p:txBody>
      </p:sp>
      <p:pic>
        <p:nvPicPr>
          <p:cNvPr id="495" name="Picture 7">
            <a:extLst>
              <a:ext uri="{FF2B5EF4-FFF2-40B4-BE49-F238E27FC236}">
                <a16:creationId xmlns:a16="http://schemas.microsoft.com/office/drawing/2014/main" id="{0D88AC5A-B3D3-43A5-9DBD-49E05B6847A3}"/>
              </a:ext>
            </a:extLst>
          </p:cNvPr>
          <p:cNvPicPr>
            <a:picLocks noChangeAspect="1"/>
          </p:cNvPicPr>
          <p:nvPr/>
        </p:nvPicPr>
        <p:blipFill>
          <a:blip r:embed="rId3"/>
          <a:stretch>
            <a:fillRect/>
          </a:stretch>
        </p:blipFill>
        <p:spPr>
          <a:xfrm>
            <a:off x="609680" y="6558947"/>
            <a:ext cx="242309" cy="224435"/>
          </a:xfrm>
          <a:prstGeom prst="rect">
            <a:avLst/>
          </a:prstGeom>
        </p:spPr>
      </p:pic>
      <p:sp>
        <p:nvSpPr>
          <p:cNvPr id="496" name="Text Placeholder 15">
            <a:extLst>
              <a:ext uri="{FF2B5EF4-FFF2-40B4-BE49-F238E27FC236}">
                <a16:creationId xmlns:a16="http://schemas.microsoft.com/office/drawing/2014/main" id="{94E26694-B6E8-4C56-8803-D08BC97D71FA}"/>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44</a:t>
            </a:r>
            <a:endParaRPr lang="en-GB" dirty="0"/>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64"/>
          <p:cNvGrpSpPr/>
          <p:nvPr/>
        </p:nvGrpSpPr>
        <p:grpSpPr>
          <a:xfrm>
            <a:off x="1128242" y="1031296"/>
            <a:ext cx="10196035" cy="5071458"/>
            <a:chOff x="646003" y="1202439"/>
            <a:chExt cx="8262005" cy="4028194"/>
          </a:xfrm>
        </p:grpSpPr>
        <p:sp>
          <p:nvSpPr>
            <p:cNvPr id="53" name="Rectangle 52"/>
            <p:cNvSpPr/>
            <p:nvPr/>
          </p:nvSpPr>
          <p:spPr>
            <a:xfrm>
              <a:off x="646003" y="4023415"/>
              <a:ext cx="3459331" cy="1206017"/>
            </a:xfrm>
            <a:prstGeom prst="rect">
              <a:avLst/>
            </a:prstGeom>
          </p:spPr>
          <p:txBody>
            <a:bodyPr wrap="square">
              <a:spAutoFit/>
            </a:bodyPr>
            <a:lstStyle/>
            <a:p>
              <a:pPr marL="179478" marR="0" lvl="0" indent="-179478" algn="l" defTabSz="677268" rtl="0" eaLnBrk="1" fontAlgn="auto" latinLnBrk="0" hangingPunct="1">
                <a:lnSpc>
                  <a:spcPct val="100000"/>
                </a:lnSpc>
                <a:spcBef>
                  <a:spcPts val="0"/>
                </a:spcBef>
                <a:spcAft>
                  <a:spcPts val="200"/>
                </a:spcAft>
                <a:buClrTx/>
                <a:buSzPct val="60000"/>
                <a:buFontTx/>
                <a:buNone/>
                <a:tabLst/>
                <a:defRPr/>
              </a:pPr>
              <a:r>
                <a:rPr kumimoji="0" lang="en-US" sz="1600" b="1" i="1" u="none" strike="noStrike" kern="1200" cap="none" spc="0" normalizeH="0" baseline="0" noProof="0" dirty="0">
                  <a:ln>
                    <a:noFill/>
                  </a:ln>
                  <a:solidFill>
                    <a:srgbClr val="5F6062"/>
                  </a:solidFill>
                  <a:effectLst/>
                  <a:uLnTx/>
                  <a:uFillTx/>
                  <a:latin typeface="Helvetica"/>
                  <a:ea typeface="+mn-ea"/>
                  <a:cs typeface="Helvetica"/>
                </a:rPr>
                <a:t>Design checklist</a:t>
              </a:r>
              <a:endParaRPr kumimoji="0" lang="en-US" sz="1400" b="1" i="1" u="none" strike="noStrike" kern="1200" cap="none" spc="0" normalizeH="0" baseline="0" noProof="0" dirty="0">
                <a:ln>
                  <a:noFill/>
                </a:ln>
                <a:solidFill>
                  <a:srgbClr val="5F6062"/>
                </a:solidFill>
                <a:effectLst/>
                <a:uLnTx/>
                <a:uFillTx/>
                <a:latin typeface="Helvetica"/>
                <a:ea typeface="+mn-ea"/>
                <a:cs typeface="Helvetica"/>
              </a:endParaRPr>
            </a:p>
            <a:p>
              <a:pPr marL="179478" marR="0" lvl="0" indent="-179478" algn="l" defTabSz="677268" rtl="0" eaLnBrk="1" fontAlgn="auto" latinLnBrk="0" hangingPunct="1">
                <a:lnSpc>
                  <a:spcPct val="100000"/>
                </a:lnSpc>
                <a:spcBef>
                  <a:spcPts val="0"/>
                </a:spcBef>
                <a:spcAft>
                  <a:spcPts val="200"/>
                </a:spcAft>
                <a:buClrTx/>
                <a:buSzPct val="60000"/>
                <a:buFont typeface="Wingdings" charset="2"/>
                <a:buChar char="u"/>
                <a:tabLst/>
                <a:defRPr/>
              </a:pPr>
              <a:r>
                <a:rPr kumimoji="0" lang="en-US" sz="1400" b="0" i="1" u="none" strike="noStrike" kern="1200" cap="none" spc="0" normalizeH="0" baseline="0" noProof="0" dirty="0">
                  <a:ln>
                    <a:noFill/>
                  </a:ln>
                  <a:solidFill>
                    <a:srgbClr val="5F6062"/>
                  </a:solidFill>
                  <a:effectLst/>
                  <a:uLnTx/>
                  <a:uFillTx/>
                  <a:latin typeface="Helvetica"/>
                  <a:ea typeface="+mn-ea"/>
                  <a:cs typeface="Helvetica"/>
                </a:rPr>
                <a:t>One column = One Service Domain</a:t>
              </a:r>
            </a:p>
            <a:p>
              <a:pPr marL="179478" marR="0" lvl="0" indent="-179478" algn="l" defTabSz="677268" rtl="0" eaLnBrk="1" fontAlgn="auto" latinLnBrk="0" hangingPunct="1">
                <a:lnSpc>
                  <a:spcPct val="100000"/>
                </a:lnSpc>
                <a:spcBef>
                  <a:spcPts val="0"/>
                </a:spcBef>
                <a:spcAft>
                  <a:spcPts val="200"/>
                </a:spcAft>
                <a:buClrTx/>
                <a:buSzPct val="60000"/>
                <a:buFont typeface="Wingdings" charset="2"/>
                <a:buChar char="u"/>
                <a:tabLst/>
                <a:defRPr/>
              </a:pPr>
              <a:r>
                <a:rPr kumimoji="0" lang="en-US" sz="1400" b="0" i="1" u="none" strike="noStrike" kern="1200" cap="none" spc="0" normalizeH="0" baseline="0" noProof="0" dirty="0">
                  <a:ln>
                    <a:noFill/>
                  </a:ln>
                  <a:solidFill>
                    <a:srgbClr val="5F6062"/>
                  </a:solidFill>
                  <a:effectLst/>
                  <a:uLnTx/>
                  <a:uFillTx/>
                  <a:latin typeface="Helvetica"/>
                  <a:ea typeface="+mn-ea"/>
                  <a:cs typeface="Helvetica"/>
                </a:rPr>
                <a:t>Boxed text describes ‘calling’ and ‘called’ action</a:t>
              </a:r>
            </a:p>
            <a:p>
              <a:pPr marL="179478" marR="0" lvl="0" indent="-179478" algn="l" defTabSz="677268" rtl="0" eaLnBrk="1" fontAlgn="auto" latinLnBrk="0" hangingPunct="1">
                <a:lnSpc>
                  <a:spcPct val="100000"/>
                </a:lnSpc>
                <a:spcBef>
                  <a:spcPts val="0"/>
                </a:spcBef>
                <a:spcAft>
                  <a:spcPts val="200"/>
                </a:spcAft>
                <a:buClrTx/>
                <a:buSzPct val="60000"/>
                <a:buFont typeface="Wingdings" charset="2"/>
                <a:buChar char="u"/>
                <a:tabLst/>
                <a:defRPr/>
              </a:pPr>
              <a:r>
                <a:rPr kumimoji="0" lang="en-US" sz="1400" b="0" i="1" u="none" strike="noStrike" kern="1200" cap="none" spc="0" normalizeH="0" baseline="0" noProof="0" dirty="0">
                  <a:ln>
                    <a:noFill/>
                  </a:ln>
                  <a:solidFill>
                    <a:srgbClr val="5F6062"/>
                  </a:solidFill>
                  <a:effectLst/>
                  <a:uLnTx/>
                  <a:uFillTx/>
                  <a:latin typeface="Helvetica"/>
                  <a:ea typeface="+mn-ea"/>
                  <a:cs typeface="Helvetica"/>
                </a:rPr>
                <a:t>Flow implied by lines (in at top, out at side)</a:t>
              </a:r>
            </a:p>
            <a:p>
              <a:pPr marL="179478" marR="0" lvl="0" indent="-179478" algn="l" defTabSz="677268" rtl="0" eaLnBrk="1" fontAlgn="auto" latinLnBrk="0" hangingPunct="1">
                <a:lnSpc>
                  <a:spcPct val="100000"/>
                </a:lnSpc>
                <a:spcBef>
                  <a:spcPts val="0"/>
                </a:spcBef>
                <a:spcAft>
                  <a:spcPts val="200"/>
                </a:spcAft>
                <a:buClrTx/>
                <a:buSzPct val="60000"/>
                <a:buFont typeface="Wingdings" charset="2"/>
                <a:buChar char="u"/>
                <a:tabLst/>
                <a:defRPr/>
              </a:pPr>
              <a:r>
                <a:rPr kumimoji="0" lang="en-US" sz="1400" b="0" i="1" u="none" strike="noStrike" kern="1200" cap="none" spc="0" normalizeH="0" baseline="0" noProof="0" dirty="0">
                  <a:ln>
                    <a:noFill/>
                  </a:ln>
                  <a:solidFill>
                    <a:srgbClr val="5F6062"/>
                  </a:solidFill>
                  <a:effectLst/>
                  <a:uLnTx/>
                  <a:uFillTx/>
                  <a:latin typeface="Helvetica"/>
                  <a:ea typeface="+mn-ea"/>
                  <a:cs typeface="Helvetica"/>
                </a:rPr>
                <a:t>Limit intermedaite steps (i.e. those with no associated service call)</a:t>
              </a:r>
            </a:p>
          </p:txBody>
        </p:sp>
        <p:grpSp>
          <p:nvGrpSpPr>
            <p:cNvPr id="4" name="Group 62"/>
            <p:cNvGrpSpPr/>
            <p:nvPr/>
          </p:nvGrpSpPr>
          <p:grpSpPr>
            <a:xfrm>
              <a:off x="790971" y="1202439"/>
              <a:ext cx="8117037" cy="4028194"/>
              <a:chOff x="301495" y="2237892"/>
              <a:chExt cx="8117037" cy="4028194"/>
            </a:xfrm>
          </p:grpSpPr>
          <p:pic>
            <p:nvPicPr>
              <p:cNvPr id="67" name="Picture 66"/>
              <p:cNvPicPr>
                <a:picLocks noChangeAspect="1"/>
              </p:cNvPicPr>
              <p:nvPr/>
            </p:nvPicPr>
            <p:blipFill>
              <a:blip r:embed="rId3"/>
              <a:stretch>
                <a:fillRect/>
              </a:stretch>
            </p:blipFill>
            <p:spPr>
              <a:xfrm>
                <a:off x="2359720" y="2340676"/>
                <a:ext cx="3997241" cy="2484000"/>
              </a:xfrm>
              <a:prstGeom prst="rect">
                <a:avLst/>
              </a:prstGeom>
            </p:spPr>
          </p:pic>
          <p:sp>
            <p:nvSpPr>
              <p:cNvPr id="50" name="Rectangle 68"/>
              <p:cNvSpPr>
                <a:spLocks noChangeArrowheads="1"/>
              </p:cNvSpPr>
              <p:nvPr/>
            </p:nvSpPr>
            <p:spPr bwMode="auto">
              <a:xfrm>
                <a:off x="3546537" y="5008006"/>
                <a:ext cx="1198372" cy="502335"/>
              </a:xfrm>
              <a:prstGeom prst="rect">
                <a:avLst/>
              </a:prstGeom>
              <a:solidFill>
                <a:schemeClr val="bg1"/>
              </a:solidFill>
              <a:ln w="12700" cap="flat" cmpd="sng" algn="ctr">
                <a:solidFill>
                  <a:schemeClr val="bg1">
                    <a:lumMod val="75000"/>
                  </a:schemeClr>
                </a:solidFill>
                <a:miter lim="800000"/>
                <a:headEnd type="none" w="med" len="med"/>
                <a:tailEnd type="none" w="med" len="med"/>
              </a:ln>
              <a:effectLst>
                <a:outerShdw blurRad="50800" dist="38100" dir="2700000">
                  <a:srgbClr val="000000">
                    <a:alpha val="22000"/>
                  </a:srgbClr>
                </a:outerShdw>
              </a:effectLst>
            </p:spPr>
            <p:txBody>
              <a:bodyPr wrap="square" lIns="0" tIns="18008" rIns="0" bIns="18008" anchor="ctr" anchorCtr="0">
                <a:prstTxWarp prst="textNoShape">
                  <a:avLst/>
                </a:prstTxWarp>
                <a:noAutofit/>
              </a:bodyPr>
              <a:lstStyle/>
              <a:p>
                <a:pPr marL="0" marR="0" lvl="0" indent="0" algn="l" defTabSz="677268"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Narrow" charset="0"/>
                    <a:ea typeface="+mn-ea"/>
                    <a:cs typeface="+mn-cs"/>
                  </a:rPr>
                  <a:t>Invoke fraud/AML  test</a:t>
                </a:r>
              </a:p>
            </p:txBody>
          </p:sp>
          <p:grpSp>
            <p:nvGrpSpPr>
              <p:cNvPr id="5" name="Group 54"/>
              <p:cNvGrpSpPr>
                <a:grpSpLocks noChangeAspect="1"/>
              </p:cNvGrpSpPr>
              <p:nvPr/>
            </p:nvGrpSpPr>
            <p:grpSpPr>
              <a:xfrm>
                <a:off x="301495" y="2237892"/>
                <a:ext cx="8117037" cy="2768086"/>
                <a:chOff x="-568384" y="2277580"/>
                <a:chExt cx="9403152" cy="3206674"/>
              </a:xfrm>
            </p:grpSpPr>
            <p:sp>
              <p:nvSpPr>
                <p:cNvPr id="69" name="Line Callout 3 68"/>
                <p:cNvSpPr/>
                <p:nvPr/>
              </p:nvSpPr>
              <p:spPr bwMode="auto">
                <a:xfrm>
                  <a:off x="7250637" y="2277580"/>
                  <a:ext cx="1500723" cy="1445347"/>
                </a:xfrm>
                <a:prstGeom prst="borderCallout3">
                  <a:avLst>
                    <a:gd name="adj1" fmla="val 18750"/>
                    <a:gd name="adj2" fmla="val -378"/>
                    <a:gd name="adj3" fmla="val 18750"/>
                    <a:gd name="adj4" fmla="val -16667"/>
                    <a:gd name="adj5" fmla="val 18706"/>
                    <a:gd name="adj6" fmla="val -16914"/>
                    <a:gd name="adj7" fmla="val 33074"/>
                    <a:gd name="adj8" fmla="val -129831"/>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50" tIns="46822" rIns="108050" bIns="45741" numCol="1" rtlCol="0" anchor="t" anchorCtr="0" compatLnSpc="1">
                  <a:prstTxWarp prst="textNoShape">
                    <a:avLst/>
                  </a:prstTxWarp>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ＭＳ Ｐゴシック" pitchFamily="1" charset="-128"/>
                      <a:cs typeface="Arial Narrow"/>
                    </a:rPr>
                    <a:t>Service Domains define the columns, but this feature need not be expanded on in great detail</a:t>
                  </a:r>
                </a:p>
              </p:txBody>
            </p:sp>
            <p:sp>
              <p:nvSpPr>
                <p:cNvPr id="70" name="Line Callout 3 69"/>
                <p:cNvSpPr/>
                <p:nvPr/>
              </p:nvSpPr>
              <p:spPr bwMode="auto">
                <a:xfrm>
                  <a:off x="7250637" y="4265465"/>
                  <a:ext cx="1584131" cy="1218789"/>
                </a:xfrm>
                <a:prstGeom prst="borderCallout3">
                  <a:avLst>
                    <a:gd name="adj1" fmla="val 18750"/>
                    <a:gd name="adj2" fmla="val -378"/>
                    <a:gd name="adj3" fmla="val 18750"/>
                    <a:gd name="adj4" fmla="val -16667"/>
                    <a:gd name="adj5" fmla="val 18706"/>
                    <a:gd name="adj6" fmla="val -16914"/>
                    <a:gd name="adj7" fmla="val -20707"/>
                    <a:gd name="adj8" fmla="val -65494"/>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50" tIns="46822" rIns="108050" bIns="45741" numCol="1" rtlCol="0" anchor="t" anchorCtr="0" compatLnSpc="1">
                  <a:prstTxWarp prst="textNoShape">
                    <a:avLst/>
                  </a:prstTxWarp>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ＭＳ Ｐゴシック" pitchFamily="1" charset="-128"/>
                      <a:cs typeface="Arial Narrow"/>
                    </a:rPr>
                    <a:t>A simple narrative can be used to summarize the general flow of activity</a:t>
                  </a:r>
                </a:p>
              </p:txBody>
            </p:sp>
            <p:sp>
              <p:nvSpPr>
                <p:cNvPr id="71" name="Line Callout 3 70"/>
                <p:cNvSpPr/>
                <p:nvPr/>
              </p:nvSpPr>
              <p:spPr bwMode="auto">
                <a:xfrm flipH="1">
                  <a:off x="-568384" y="2277580"/>
                  <a:ext cx="1500723" cy="992232"/>
                </a:xfrm>
                <a:prstGeom prst="borderCallout3">
                  <a:avLst>
                    <a:gd name="adj1" fmla="val 18750"/>
                    <a:gd name="adj2" fmla="val -378"/>
                    <a:gd name="adj3" fmla="val 18750"/>
                    <a:gd name="adj4" fmla="val -16667"/>
                    <a:gd name="adj5" fmla="val 18706"/>
                    <a:gd name="adj6" fmla="val -16914"/>
                    <a:gd name="adj7" fmla="val 88611"/>
                    <a:gd name="adj8" fmla="val -66486"/>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50" tIns="46822" rIns="108050" bIns="45741" numCol="1" rtlCol="0" anchor="t" anchorCtr="0" compatLnSpc="1">
                  <a:prstTxWarp prst="textNoShape">
                    <a:avLst/>
                  </a:prstTxWarp>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ＭＳ Ｐゴシック" pitchFamily="1" charset="-128"/>
                      <a:cs typeface="Arial Narrow"/>
                    </a:rPr>
                    <a:t>Steps in the processing are summarized in brief</a:t>
                  </a:r>
                </a:p>
              </p:txBody>
            </p:sp>
            <p:sp>
              <p:nvSpPr>
                <p:cNvPr id="72" name="Line Callout 3 71"/>
                <p:cNvSpPr/>
                <p:nvPr/>
              </p:nvSpPr>
              <p:spPr bwMode="auto">
                <a:xfrm flipH="1">
                  <a:off x="-568384" y="3594687"/>
                  <a:ext cx="1500723" cy="992232"/>
                </a:xfrm>
                <a:prstGeom prst="borderCallout3">
                  <a:avLst>
                    <a:gd name="adj1" fmla="val 18750"/>
                    <a:gd name="adj2" fmla="val -378"/>
                    <a:gd name="adj3" fmla="val 18750"/>
                    <a:gd name="adj4" fmla="val -16667"/>
                    <a:gd name="adj5" fmla="val 18706"/>
                    <a:gd name="adj6" fmla="val -16914"/>
                    <a:gd name="adj7" fmla="val -8065"/>
                    <a:gd name="adj8" fmla="val -127339"/>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50" tIns="46822" rIns="108050" bIns="45741" numCol="1" rtlCol="0" anchor="t" anchorCtr="0" compatLnSpc="1">
                  <a:prstTxWarp prst="textNoShape">
                    <a:avLst/>
                  </a:prstTxWarp>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ＭＳ Ｐゴシック" pitchFamily="1" charset="-128"/>
                      <a:cs typeface="Arial Narrow"/>
                    </a:rPr>
                    <a:t>Most interactions will involve some kind of response…</a:t>
                  </a:r>
                </a:p>
              </p:txBody>
            </p:sp>
            <p:sp>
              <p:nvSpPr>
                <p:cNvPr id="73" name="Line Callout 3 72"/>
                <p:cNvSpPr/>
                <p:nvPr/>
              </p:nvSpPr>
              <p:spPr bwMode="auto">
                <a:xfrm flipH="1">
                  <a:off x="-568384" y="4911795"/>
                  <a:ext cx="1500723" cy="539117"/>
                </a:xfrm>
                <a:prstGeom prst="borderCallout3">
                  <a:avLst>
                    <a:gd name="adj1" fmla="val 18750"/>
                    <a:gd name="adj2" fmla="val -378"/>
                    <a:gd name="adj3" fmla="val 18750"/>
                    <a:gd name="adj4" fmla="val -16667"/>
                    <a:gd name="adj5" fmla="val 18706"/>
                    <a:gd name="adj6" fmla="val -16914"/>
                    <a:gd name="adj7" fmla="val 10283"/>
                    <a:gd name="adj8" fmla="val -118057"/>
                  </a:avLst>
                </a:prstGeom>
                <a:solidFill>
                  <a:srgbClr val="DDE3AB"/>
                </a:solidFill>
                <a:ln>
                  <a:headEnd type="none" w="med" len="med"/>
                  <a:tailEnd type="oval" w="med" len="med"/>
                </a:ln>
              </p:spPr>
              <p:style>
                <a:lnRef idx="1">
                  <a:schemeClr val="accent1"/>
                </a:lnRef>
                <a:fillRef idx="3">
                  <a:schemeClr val="accent1"/>
                </a:fillRef>
                <a:effectRef idx="2">
                  <a:schemeClr val="accent1"/>
                </a:effectRef>
                <a:fontRef idx="minor">
                  <a:schemeClr val="lt1"/>
                </a:fontRef>
              </p:style>
              <p:txBody>
                <a:bodyPr vert="horz" wrap="square" lIns="108050" tIns="46822" rIns="108050" bIns="45741" numCol="1" rtlCol="0" anchor="t" anchorCtr="0" compatLnSpc="1">
                  <a:prstTxWarp prst="textNoShape">
                    <a:avLst/>
                  </a:prstTxWarp>
                  <a:spAutoFit/>
                </a:bodyPr>
                <a:lstStyle/>
                <a:p>
                  <a:pPr marL="0" marR="0" lvl="0" indent="0" algn="l" defTabSz="677268" rtl="0" eaLnBrk="0" fontAlgn="auto" latinLnBrk="0" hangingPunct="0">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Narrow"/>
                      <a:ea typeface="ＭＳ Ｐゴシック" pitchFamily="1" charset="-128"/>
                      <a:cs typeface="Arial Narrow"/>
                    </a:rPr>
                    <a:t>…but this is not mandated</a:t>
                  </a:r>
                </a:p>
              </p:txBody>
            </p:sp>
            <p:sp>
              <p:nvSpPr>
                <p:cNvPr id="40" name="Oval 39"/>
                <p:cNvSpPr/>
                <p:nvPr/>
              </p:nvSpPr>
              <p:spPr>
                <a:xfrm>
                  <a:off x="4488265" y="4265465"/>
                  <a:ext cx="804167" cy="382735"/>
                </a:xfrm>
                <a:prstGeom prst="ellipse">
                  <a:avLst/>
                </a:prstGeom>
                <a:noFill/>
                <a:ln w="28575"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a:ea typeface="+mn-ea"/>
                    <a:cs typeface="+mn-cs"/>
                  </a:endParaRPr>
                </a:p>
              </p:txBody>
            </p:sp>
          </p:grpSp>
          <p:cxnSp>
            <p:nvCxnSpPr>
              <p:cNvPr id="57" name="Straight Connector 56"/>
              <p:cNvCxnSpPr>
                <a:stCxn id="40" idx="7"/>
                <a:endCxn id="31" idx="7"/>
              </p:cNvCxnSpPr>
              <p:nvPr/>
            </p:nvCxnSpPr>
            <p:spPr>
              <a:xfrm rot="16200000" flipH="1">
                <a:off x="5838765" y="3422544"/>
                <a:ext cx="1299086" cy="2458541"/>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40" idx="2"/>
                <a:endCxn id="31" idx="2"/>
              </p:cNvCxnSpPr>
              <p:nvPr/>
            </p:nvCxnSpPr>
            <p:spPr>
              <a:xfrm rot="10800000" flipH="1" flipV="1">
                <a:off x="4666521" y="4119081"/>
                <a:ext cx="986662" cy="158188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sp>
            <p:nvSpPr>
              <p:cNvPr id="31" name="Oval 30"/>
              <p:cNvSpPr/>
              <p:nvPr/>
            </p:nvSpPr>
            <p:spPr>
              <a:xfrm>
                <a:off x="5653183" y="5135836"/>
                <a:ext cx="2418590" cy="1130250"/>
              </a:xfrm>
              <a:prstGeom prst="ellipse">
                <a:avLst/>
              </a:prstGeom>
              <a:solidFill>
                <a:srgbClr val="F2F2F2"/>
              </a:solidFill>
              <a:ln w="28575" cap="flat" cmpd="sng" algn="ctr">
                <a:solidFill>
                  <a:srgbClr val="FF0000"/>
                </a:solidFill>
                <a:prstDash val="solid"/>
                <a:round/>
                <a:headEnd type="none" w="med" len="med"/>
                <a:tailEnd type="none" w="med" len="med"/>
              </a:ln>
              <a:effectLst>
                <a:outerShdw blurRad="635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marL="0" marR="0" lvl="0" indent="0" algn="l" defTabSz="677268" rtl="0" eaLnBrk="0" fontAlgn="auto" latinLnBrk="0" hangingPunct="0">
                  <a:lnSpc>
                    <a:spcPct val="100000"/>
                  </a:lnSpc>
                  <a:spcBef>
                    <a:spcPts val="0"/>
                  </a:spcBef>
                  <a:spcAft>
                    <a:spcPts val="0"/>
                  </a:spcAft>
                  <a:buClrTx/>
                  <a:buSzTx/>
                  <a:buFontTx/>
                  <a:buNone/>
                  <a:tabLst/>
                  <a:defRPr/>
                </a:pPr>
                <a:endParaRPr kumimoji="0" lang="en-US" sz="3200" b="0" i="0" u="none" strike="noStrike" kern="1200" cap="none" spc="0" normalizeH="0" baseline="30000" noProof="0" dirty="0">
                  <a:ln>
                    <a:noFill/>
                  </a:ln>
                  <a:solidFill>
                    <a:srgbClr val="000000"/>
                  </a:solidFill>
                  <a:effectLst/>
                  <a:uLnTx/>
                  <a:uFillTx/>
                  <a:latin typeface="Arial" charset="0"/>
                  <a:ea typeface="ＭＳ Ｐゴシック" pitchFamily="1" charset="-128"/>
                  <a:cs typeface="Arial" charset="0"/>
                </a:endParaRPr>
              </a:p>
            </p:txBody>
          </p:sp>
          <p:grpSp>
            <p:nvGrpSpPr>
              <p:cNvPr id="6" name="Group 31"/>
              <p:cNvGrpSpPr/>
              <p:nvPr/>
            </p:nvGrpSpPr>
            <p:grpSpPr>
              <a:xfrm>
                <a:off x="6209993" y="5230633"/>
                <a:ext cx="1254101" cy="954000"/>
                <a:chOff x="3401697" y="951559"/>
                <a:chExt cx="153465" cy="3770898"/>
              </a:xfrm>
            </p:grpSpPr>
            <p:sp>
              <p:nvSpPr>
                <p:cNvPr id="33" name="Line 9"/>
                <p:cNvSpPr>
                  <a:spLocks noChangeShapeType="1"/>
                </p:cNvSpPr>
                <p:nvPr/>
              </p:nvSpPr>
              <p:spPr bwMode="auto">
                <a:xfrm flipH="1">
                  <a:off x="3401697" y="951559"/>
                  <a:ext cx="1065" cy="3770898"/>
                </a:xfrm>
                <a:prstGeom prst="line">
                  <a:avLst/>
                </a:prstGeom>
                <a:noFill/>
                <a:ln w="19050" cap="flat" cmpd="sng" algn="ctr">
                  <a:solidFill>
                    <a:schemeClr val="tx1"/>
                  </a:solidFill>
                  <a:prstDash val="sysDot"/>
                  <a:round/>
                  <a:headEnd type="none" w="med" len="med"/>
                  <a:tailEnd type="none" w="med" len="med"/>
                </a:ln>
              </p:spPr>
              <p:txBody>
                <a:bodyP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34" name="Line 9"/>
                <p:cNvSpPr>
                  <a:spLocks noChangeShapeType="1"/>
                </p:cNvSpPr>
                <p:nvPr/>
              </p:nvSpPr>
              <p:spPr bwMode="auto">
                <a:xfrm flipH="1">
                  <a:off x="3554097" y="951559"/>
                  <a:ext cx="1065" cy="3770898"/>
                </a:xfrm>
                <a:prstGeom prst="line">
                  <a:avLst/>
                </a:prstGeom>
                <a:noFill/>
                <a:ln w="19050" cap="flat" cmpd="sng" algn="ctr">
                  <a:solidFill>
                    <a:schemeClr val="tx1"/>
                  </a:solidFill>
                  <a:prstDash val="sysDot"/>
                  <a:round/>
                  <a:headEnd type="none" w="med" len="med"/>
                  <a:tailEnd type="none" w="med" len="med"/>
                </a:ln>
              </p:spPr>
              <p:txBody>
                <a:bodyPr>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a:ea typeface="+mn-ea"/>
                    <a:cs typeface="+mn-cs"/>
                  </a:endParaRPr>
                </a:p>
              </p:txBody>
            </p:sp>
          </p:grpSp>
          <p:cxnSp>
            <p:nvCxnSpPr>
              <p:cNvPr id="37" name="AutoShape 54"/>
              <p:cNvCxnSpPr>
                <a:cxnSpLocks noChangeShapeType="1"/>
                <a:stCxn id="36" idx="0"/>
                <a:endCxn id="50" idx="3"/>
              </p:cNvCxnSpPr>
              <p:nvPr/>
            </p:nvCxnSpPr>
            <p:spPr bwMode="auto">
              <a:xfrm rot="16200000" flipV="1">
                <a:off x="5695219" y="4308864"/>
                <a:ext cx="199893" cy="2100512"/>
              </a:xfrm>
              <a:prstGeom prst="bentConnector2">
                <a:avLst/>
              </a:prstGeom>
              <a:noFill/>
              <a:ln w="28575" cap="flat" cmpd="sng" algn="ctr">
                <a:solidFill>
                  <a:schemeClr val="tx1"/>
                </a:solidFill>
                <a:prstDash val="solid"/>
                <a:miter lim="800000"/>
                <a:headEnd type="none" w="med" len="med"/>
                <a:tailEnd type="none" w="med" len="med"/>
              </a:ln>
              <a:effectLst>
                <a:outerShdw blurRad="50800" dist="38100" dir="13260000">
                  <a:srgbClr val="000000">
                    <a:alpha val="73000"/>
                  </a:srgbClr>
                </a:outerShdw>
              </a:effectLst>
            </p:spPr>
          </p:cxnSp>
          <p:grpSp>
            <p:nvGrpSpPr>
              <p:cNvPr id="7" name="Group 42"/>
              <p:cNvGrpSpPr/>
              <p:nvPr/>
            </p:nvGrpSpPr>
            <p:grpSpPr>
              <a:xfrm>
                <a:off x="4986734" y="5098558"/>
                <a:ext cx="1696110" cy="310587"/>
                <a:chOff x="2539816" y="5409646"/>
                <a:chExt cx="1588111" cy="310587"/>
              </a:xfrm>
            </p:grpSpPr>
            <p:sp>
              <p:nvSpPr>
                <p:cNvPr id="41" name="Rounded Rectangle 40"/>
                <p:cNvSpPr/>
                <p:nvPr/>
              </p:nvSpPr>
              <p:spPr>
                <a:xfrm>
                  <a:off x="2539816" y="5462566"/>
                  <a:ext cx="1428647" cy="190888"/>
                </a:xfrm>
                <a:prstGeom prst="roundRect">
                  <a:avLst/>
                </a:prstGeom>
                <a:solidFill>
                  <a:schemeClr val="bg1">
                    <a:lumMod val="8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Called service</a:t>
                  </a:r>
                </a:p>
              </p:txBody>
            </p:sp>
            <p:sp>
              <p:nvSpPr>
                <p:cNvPr id="42" name="Isosceles Triangle 41"/>
                <p:cNvSpPr/>
                <p:nvPr/>
              </p:nvSpPr>
              <p:spPr>
                <a:xfrm rot="5400000">
                  <a:off x="3879673" y="5471980"/>
                  <a:ext cx="310587" cy="185920"/>
                </a:xfrm>
                <a:prstGeom prst="triangle">
                  <a:avLst/>
                </a:prstGeom>
                <a:solidFill>
                  <a:schemeClr val="tx1">
                    <a:lumMod val="75000"/>
                    <a:lumOff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62" name="Rectangle 68"/>
              <p:cNvSpPr>
                <a:spLocks noChangeArrowheads="1"/>
              </p:cNvSpPr>
              <p:nvPr/>
            </p:nvSpPr>
            <p:spPr bwMode="auto">
              <a:xfrm>
                <a:off x="3546537" y="5917259"/>
                <a:ext cx="1306016" cy="322889"/>
              </a:xfrm>
              <a:prstGeom prst="rect">
                <a:avLst/>
              </a:prstGeom>
              <a:solidFill>
                <a:schemeClr val="bg1"/>
              </a:solidFill>
              <a:ln w="12700" cap="flat" cmpd="sng" algn="ctr">
                <a:solidFill>
                  <a:schemeClr val="bg1">
                    <a:lumMod val="75000"/>
                  </a:schemeClr>
                </a:solidFill>
                <a:miter lim="800000"/>
                <a:headEnd type="none" w="med" len="med"/>
                <a:tailEnd type="none" w="med" len="med"/>
              </a:ln>
              <a:effectLst>
                <a:outerShdw blurRad="50800" dist="38100" dir="2700000">
                  <a:srgbClr val="000000">
                    <a:alpha val="22000"/>
                  </a:srgbClr>
                </a:outerShdw>
              </a:effectLst>
            </p:spPr>
            <p:txBody>
              <a:bodyPr wrap="none" lIns="0" tIns="18008" rIns="0" bIns="18008" anchor="ctr" anchorCtr="0">
                <a:prstTxWarp prst="textNoShape">
                  <a:avLst/>
                </a:prstTxWarp>
                <a:noAutofit/>
              </a:bodyPr>
              <a:lstStyle/>
              <a:p>
                <a:pPr marL="0" marR="0" lvl="0" indent="0" algn="l" defTabSz="677268"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lumMod val="75000"/>
                      </a:srgbClr>
                    </a:solidFill>
                    <a:effectLst/>
                    <a:uLnTx/>
                    <a:uFillTx/>
                    <a:latin typeface="Arial Narrow" charset="0"/>
                    <a:ea typeface="+mn-ea"/>
                    <a:cs typeface="+mn-cs"/>
                  </a:rPr>
                  <a:t>Debit Customer A/C</a:t>
                </a:r>
              </a:p>
            </p:txBody>
          </p:sp>
          <p:cxnSp>
            <p:nvCxnSpPr>
              <p:cNvPr id="64" name="AutoShape 54"/>
              <p:cNvCxnSpPr>
                <a:cxnSpLocks noChangeShapeType="1"/>
                <a:stCxn id="36" idx="1"/>
                <a:endCxn id="62" idx="0"/>
              </p:cNvCxnSpPr>
              <p:nvPr/>
            </p:nvCxnSpPr>
            <p:spPr bwMode="auto">
              <a:xfrm rot="10800000" flipV="1">
                <a:off x="4199546" y="5710236"/>
                <a:ext cx="2065464" cy="207023"/>
              </a:xfrm>
              <a:prstGeom prst="bentConnector2">
                <a:avLst/>
              </a:prstGeom>
              <a:noFill/>
              <a:ln w="28575" cap="flat" cmpd="sng" algn="ctr">
                <a:solidFill>
                  <a:schemeClr val="tx1"/>
                </a:solidFill>
                <a:prstDash val="solid"/>
                <a:miter lim="800000"/>
                <a:headEnd type="none" w="med" len="med"/>
                <a:tailEnd type="none" w="med" len="med"/>
              </a:ln>
              <a:effectLst>
                <a:outerShdw blurRad="50800" dist="38100" dir="7680000">
                  <a:srgbClr val="000000">
                    <a:alpha val="73000"/>
                  </a:srgbClr>
                </a:outerShdw>
              </a:effectLst>
            </p:spPr>
          </p:cxnSp>
          <p:grpSp>
            <p:nvGrpSpPr>
              <p:cNvPr id="8" name="Group 43"/>
              <p:cNvGrpSpPr/>
              <p:nvPr/>
            </p:nvGrpSpPr>
            <p:grpSpPr>
              <a:xfrm flipH="1">
                <a:off x="4372248" y="5552836"/>
                <a:ext cx="1696110" cy="310587"/>
                <a:chOff x="2539816" y="5409646"/>
                <a:chExt cx="1588111" cy="310587"/>
              </a:xfrm>
            </p:grpSpPr>
            <p:sp>
              <p:nvSpPr>
                <p:cNvPr id="45" name="Rounded Rectangle 44"/>
                <p:cNvSpPr/>
                <p:nvPr/>
              </p:nvSpPr>
              <p:spPr>
                <a:xfrm>
                  <a:off x="2539816" y="5462566"/>
                  <a:ext cx="1428647" cy="190888"/>
                </a:xfrm>
                <a:prstGeom prst="roundRect">
                  <a:avLst/>
                </a:prstGeom>
                <a:solidFill>
                  <a:schemeClr val="bg1">
                    <a:lumMod val="85000"/>
                  </a:schemeClr>
                </a:solidFill>
                <a:ln>
                  <a:solidFill>
                    <a:schemeClr val="tx1"/>
                  </a:solidFill>
                </a:ln>
              </p:spPr>
              <p:style>
                <a:lnRef idx="1">
                  <a:schemeClr val="accent1"/>
                </a:lnRef>
                <a:fillRef idx="3">
                  <a:schemeClr val="accent1"/>
                </a:fillRef>
                <a:effectRef idx="2">
                  <a:schemeClr val="accent1"/>
                </a:effectRef>
                <a:fontRef idx="minor">
                  <a:schemeClr val="lt1"/>
                </a:fontRef>
              </p:style>
              <p:txBody>
                <a:bodyPr wrap="none" lIns="21610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Response (optional)</a:t>
                  </a:r>
                </a:p>
              </p:txBody>
            </p:sp>
            <p:sp>
              <p:nvSpPr>
                <p:cNvPr id="46" name="Isosceles Triangle 45"/>
                <p:cNvSpPr/>
                <p:nvPr/>
              </p:nvSpPr>
              <p:spPr>
                <a:xfrm rot="5400000">
                  <a:off x="3879673" y="5471980"/>
                  <a:ext cx="310587" cy="185920"/>
                </a:xfrm>
                <a:prstGeom prst="triangle">
                  <a:avLst/>
                </a:prstGeom>
                <a:solidFill>
                  <a:schemeClr val="tx1">
                    <a:lumMod val="75000"/>
                    <a:lumOff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36" name="Rectangle 68"/>
              <p:cNvSpPr>
                <a:spLocks noChangeArrowheads="1"/>
              </p:cNvSpPr>
              <p:nvPr/>
            </p:nvSpPr>
            <p:spPr bwMode="auto">
              <a:xfrm>
                <a:off x="6265009" y="5459067"/>
                <a:ext cx="1160824" cy="502337"/>
              </a:xfrm>
              <a:prstGeom prst="rect">
                <a:avLst/>
              </a:prstGeom>
              <a:solidFill>
                <a:schemeClr val="bg1"/>
              </a:solidFill>
              <a:ln w="12700" cap="flat" cmpd="sng" algn="ctr">
                <a:solidFill>
                  <a:schemeClr val="tx1"/>
                </a:solidFill>
                <a:miter lim="800000"/>
                <a:headEnd type="none" w="med" len="med"/>
                <a:tailEnd type="none" w="med" len="med"/>
              </a:ln>
              <a:effectLst>
                <a:outerShdw blurRad="50800" dist="38100" dir="2700000">
                  <a:srgbClr val="000000">
                    <a:alpha val="73000"/>
                  </a:srgbClr>
                </a:outerShdw>
              </a:effectLst>
            </p:spPr>
            <p:txBody>
              <a:bodyPr wrap="square" lIns="0" tIns="18008" rIns="0" bIns="18008" anchor="ctr" anchorCtr="0">
                <a:prstTxWarp prst="textNoShape">
                  <a:avLst/>
                </a:prstTxWarp>
                <a:noAutofit/>
              </a:bodyPr>
              <a:lstStyle/>
              <a:p>
                <a:pPr marL="0" marR="0" lvl="0" indent="0" algn="ctr" defTabSz="677268"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mn-ea"/>
                    <a:cs typeface="+mn-cs"/>
                  </a:rPr>
                  <a:t>Execute fraud/AML transfer test</a:t>
                </a:r>
              </a:p>
            </p:txBody>
          </p:sp>
        </p:grpSp>
      </p:grpSp>
      <p:sp>
        <p:nvSpPr>
          <p:cNvPr id="32"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AE08298C-C3B3-4440-8DF8-D02EE450E7CD}"/>
              </a:ext>
            </a:extLst>
          </p:cNvPr>
          <p:cNvSpPr>
            <a:spLocks noGrp="1"/>
          </p:cNvSpPr>
          <p:nvPr>
            <p:ph type="title"/>
          </p:nvPr>
        </p:nvSpPr>
        <p:spPr/>
        <p:txBody>
          <a:bodyPr>
            <a:normAutofit/>
          </a:bodyPr>
          <a:lstStyle/>
          <a:p>
            <a:r>
              <a:rPr lang="en-US" sz="2000" b="1" cap="all" dirty="0"/>
              <a:t>Simple business scenario with rules</a:t>
            </a:r>
            <a:endParaRPr lang="en-GB" sz="2000" b="1" cap="all" dirty="0"/>
          </a:p>
        </p:txBody>
      </p:sp>
      <p:pic>
        <p:nvPicPr>
          <p:cNvPr id="38" name="Picture 7">
            <a:extLst>
              <a:ext uri="{FF2B5EF4-FFF2-40B4-BE49-F238E27FC236}">
                <a16:creationId xmlns:a16="http://schemas.microsoft.com/office/drawing/2014/main" id="{6F1A65CC-EF06-4701-A031-77F2B679D387}"/>
              </a:ext>
            </a:extLst>
          </p:cNvPr>
          <p:cNvPicPr>
            <a:picLocks noChangeAspect="1"/>
          </p:cNvPicPr>
          <p:nvPr/>
        </p:nvPicPr>
        <p:blipFill>
          <a:blip r:embed="rId4"/>
          <a:stretch>
            <a:fillRect/>
          </a:stretch>
        </p:blipFill>
        <p:spPr>
          <a:xfrm>
            <a:off x="609680" y="6558947"/>
            <a:ext cx="242309" cy="224435"/>
          </a:xfrm>
          <a:prstGeom prst="rect">
            <a:avLst/>
          </a:prstGeom>
        </p:spPr>
      </p:pic>
      <p:sp>
        <p:nvSpPr>
          <p:cNvPr id="39" name="Text Placeholder 15">
            <a:extLst>
              <a:ext uri="{FF2B5EF4-FFF2-40B4-BE49-F238E27FC236}">
                <a16:creationId xmlns:a16="http://schemas.microsoft.com/office/drawing/2014/main" id="{5A0D0F89-8734-4184-90D8-171947F92A9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45</a:t>
            </a:r>
            <a:endParaRPr lang="en-GB" dirty="0"/>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AE08298C-C3B3-4440-8DF8-D02EE450E7CD}"/>
              </a:ext>
            </a:extLst>
          </p:cNvPr>
          <p:cNvSpPr>
            <a:spLocks noGrp="1"/>
          </p:cNvSpPr>
          <p:nvPr>
            <p:ph type="title"/>
          </p:nvPr>
        </p:nvSpPr>
        <p:spPr/>
        <p:txBody>
          <a:bodyPr>
            <a:normAutofit/>
          </a:bodyPr>
          <a:lstStyle/>
          <a:p>
            <a:r>
              <a:rPr lang="en-US" sz="2400" dirty="0"/>
              <a:t>Simple business scenario with rules</a:t>
            </a:r>
            <a:endParaRPr lang="en-GB" dirty="0"/>
          </a:p>
        </p:txBody>
      </p:sp>
      <p:sp>
        <p:nvSpPr>
          <p:cNvPr id="35" name="Round Same Side Corner Rectangle 34">
            <a:extLst>
              <a:ext uri="{FF2B5EF4-FFF2-40B4-BE49-F238E27FC236}">
                <a16:creationId xmlns:a16="http://schemas.microsoft.com/office/drawing/2014/main" id="{8116E974-6AAD-AC47-AE99-78F6D731D39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8" name="Graphic 37" descr="Research">
            <a:extLst>
              <a:ext uri="{FF2B5EF4-FFF2-40B4-BE49-F238E27FC236}">
                <a16:creationId xmlns:a16="http://schemas.microsoft.com/office/drawing/2014/main" id="{50DD6555-42D4-354A-8828-55B5C2B27BF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10722" y="77838"/>
            <a:ext cx="762000" cy="762000"/>
          </a:xfrm>
          <a:prstGeom prst="rect">
            <a:avLst/>
          </a:prstGeom>
        </p:spPr>
      </p:pic>
      <p:pic>
        <p:nvPicPr>
          <p:cNvPr id="39" name="Picture 38">
            <a:extLst>
              <a:ext uri="{FF2B5EF4-FFF2-40B4-BE49-F238E27FC236}">
                <a16:creationId xmlns:a16="http://schemas.microsoft.com/office/drawing/2014/main" id="{40CEE44A-2653-8E44-ADB6-07AC90308FE4}"/>
              </a:ext>
            </a:extLst>
          </p:cNvPr>
          <p:cNvPicPr>
            <a:picLocks noChangeAspect="1"/>
          </p:cNvPicPr>
          <p:nvPr/>
        </p:nvPicPr>
        <p:blipFill>
          <a:blip r:embed="rId5"/>
          <a:stretch>
            <a:fillRect/>
          </a:stretch>
        </p:blipFill>
        <p:spPr>
          <a:xfrm>
            <a:off x="1329712" y="42258"/>
            <a:ext cx="10311698" cy="6537293"/>
          </a:xfrm>
          <a:prstGeom prst="rect">
            <a:avLst/>
          </a:prstGeom>
        </p:spPr>
      </p:pic>
      <p:pic>
        <p:nvPicPr>
          <p:cNvPr id="8" name="Picture 7">
            <a:extLst>
              <a:ext uri="{FF2B5EF4-FFF2-40B4-BE49-F238E27FC236}">
                <a16:creationId xmlns:a16="http://schemas.microsoft.com/office/drawing/2014/main" id="{288E5A1C-35BC-4209-94F6-D536451A5856}"/>
              </a:ext>
            </a:extLst>
          </p:cNvPr>
          <p:cNvPicPr>
            <a:picLocks noChangeAspect="1"/>
          </p:cNvPicPr>
          <p:nvPr/>
        </p:nvPicPr>
        <p:blipFill>
          <a:blip r:embed="rId6"/>
          <a:stretch>
            <a:fillRect/>
          </a:stretch>
        </p:blipFill>
        <p:spPr>
          <a:xfrm>
            <a:off x="609680" y="6558947"/>
            <a:ext cx="242309" cy="224435"/>
          </a:xfrm>
          <a:prstGeom prst="rect">
            <a:avLst/>
          </a:prstGeom>
        </p:spPr>
      </p:pic>
      <p:sp>
        <p:nvSpPr>
          <p:cNvPr id="9" name="Text Placeholder 15">
            <a:extLst>
              <a:ext uri="{FF2B5EF4-FFF2-40B4-BE49-F238E27FC236}">
                <a16:creationId xmlns:a16="http://schemas.microsoft.com/office/drawing/2014/main" id="{67D5BB35-2FBD-455E-8851-3F951AF8C500}"/>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46</a:t>
            </a:r>
            <a:endParaRPr lang="en-GB" dirty="0"/>
          </a:p>
        </p:txBody>
      </p:sp>
    </p:spTree>
    <p:extLst>
      <p:ext uri="{BB962C8B-B14F-4D97-AF65-F5344CB8AC3E}">
        <p14:creationId xmlns:p14="http://schemas.microsoft.com/office/powerpoint/2010/main" val="1363059087"/>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Afbeelding 5" descr="Afbeelding met schermafbeelding&#10;&#10;Automatisch gegenereerde beschrijving">
            <a:extLst>
              <a:ext uri="{FF2B5EF4-FFF2-40B4-BE49-F238E27FC236}">
                <a16:creationId xmlns:a16="http://schemas.microsoft.com/office/drawing/2014/main" id="{F3265362-193E-4F98-A62F-23AF7F3E9F7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5028" y="622275"/>
            <a:ext cx="5633734" cy="3222000"/>
          </a:xfrm>
          <a:prstGeom prst="rect">
            <a:avLst/>
          </a:prstGeom>
        </p:spPr>
      </p:pic>
      <p:sp>
        <p:nvSpPr>
          <p:cNvPr id="2" name="Titel 1">
            <a:extLst>
              <a:ext uri="{FF2B5EF4-FFF2-40B4-BE49-F238E27FC236}">
                <a16:creationId xmlns:a16="http://schemas.microsoft.com/office/drawing/2014/main" id="{472B81CC-89AF-4B8C-B007-B8DA9993E7F4}"/>
              </a:ext>
            </a:extLst>
          </p:cNvPr>
          <p:cNvSpPr>
            <a:spLocks noGrp="1"/>
          </p:cNvSpPr>
          <p:nvPr>
            <p:ph type="title"/>
          </p:nvPr>
        </p:nvSpPr>
        <p:spPr>
          <a:xfrm>
            <a:off x="1679729" y="190227"/>
            <a:ext cx="8834130" cy="744903"/>
          </a:xfrm>
        </p:spPr>
        <p:txBody>
          <a:bodyPr/>
          <a:lstStyle/>
          <a:p>
            <a:r>
              <a:rPr lang="en-US" sz="2400" b="1" cap="all" dirty="0"/>
              <a:t>A payment transaction mapped on a wireframe view</a:t>
            </a:r>
            <a:endParaRPr lang="nl-NL" dirty="0"/>
          </a:p>
        </p:txBody>
      </p:sp>
      <p:pic>
        <p:nvPicPr>
          <p:cNvPr id="4" name="Afbeelding 3">
            <a:extLst>
              <a:ext uri="{FF2B5EF4-FFF2-40B4-BE49-F238E27FC236}">
                <a16:creationId xmlns:a16="http://schemas.microsoft.com/office/drawing/2014/main" id="{06B51DAC-93C4-478E-AA78-D87B8DB175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85975" y="1774403"/>
            <a:ext cx="8431499" cy="4682134"/>
          </a:xfrm>
          <a:prstGeom prst="rect">
            <a:avLst/>
          </a:prstGeom>
        </p:spPr>
      </p:pic>
    </p:spTree>
    <p:extLst>
      <p:ext uri="{BB962C8B-B14F-4D97-AF65-F5344CB8AC3E}">
        <p14:creationId xmlns:p14="http://schemas.microsoft.com/office/powerpoint/2010/main" val="293079775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fbeelding 4" descr="Afbeelding met parkeren, meter, zwart, computer&#10;&#10;Automatisch gegenereerde beschrijving">
            <a:extLst>
              <a:ext uri="{FF2B5EF4-FFF2-40B4-BE49-F238E27FC236}">
                <a16:creationId xmlns:a16="http://schemas.microsoft.com/office/drawing/2014/main" id="{318B96D8-2D72-441C-B897-9933B8C1EBD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080" y="190227"/>
            <a:ext cx="11811370" cy="6308884"/>
          </a:xfrm>
          <a:prstGeom prst="rect">
            <a:avLst/>
          </a:prstGeom>
        </p:spPr>
      </p:pic>
      <p:sp>
        <p:nvSpPr>
          <p:cNvPr id="2" name="Titel 1">
            <a:extLst>
              <a:ext uri="{FF2B5EF4-FFF2-40B4-BE49-F238E27FC236}">
                <a16:creationId xmlns:a16="http://schemas.microsoft.com/office/drawing/2014/main" id="{7CBFBC3C-111C-4CEE-A7FE-EBDD514F9579}"/>
              </a:ext>
            </a:extLst>
          </p:cNvPr>
          <p:cNvSpPr>
            <a:spLocks noGrp="1"/>
          </p:cNvSpPr>
          <p:nvPr>
            <p:ph type="title"/>
          </p:nvPr>
        </p:nvSpPr>
        <p:spPr>
          <a:xfrm>
            <a:off x="1679729" y="-97805"/>
            <a:ext cx="8834130" cy="744903"/>
          </a:xfrm>
        </p:spPr>
        <p:txBody>
          <a:bodyPr>
            <a:normAutofit/>
          </a:bodyPr>
          <a:lstStyle/>
          <a:p>
            <a:r>
              <a:rPr lang="en-US" sz="2000" b="1" cap="all" dirty="0">
                <a:solidFill>
                  <a:srgbClr val="000000"/>
                </a:solidFill>
                <a:latin typeface="Calibri"/>
              </a:rPr>
              <a:t>The completed payments area wireframe (example)</a:t>
            </a:r>
            <a:endParaRPr lang="nl-NL" sz="2000" dirty="0"/>
          </a:p>
        </p:txBody>
      </p:sp>
      <p:sp>
        <p:nvSpPr>
          <p:cNvPr id="3" name="Tijdelijke aanduiding voor tekst 2">
            <a:extLst>
              <a:ext uri="{FF2B5EF4-FFF2-40B4-BE49-F238E27FC236}">
                <a16:creationId xmlns:a16="http://schemas.microsoft.com/office/drawing/2014/main" id="{1BB07D6F-9B48-4063-A2BF-544FFA79AB45}"/>
              </a:ext>
            </a:extLst>
          </p:cNvPr>
          <p:cNvSpPr>
            <a:spLocks noGrp="1"/>
          </p:cNvSpPr>
          <p:nvPr>
            <p:ph type="body" sz="quarter" idx="13"/>
          </p:nvPr>
        </p:nvSpPr>
        <p:spPr/>
        <p:txBody>
          <a:bodyPr/>
          <a:lstStyle/>
          <a:p>
            <a:r>
              <a:rPr lang="nl-NL" dirty="0"/>
              <a:t>Fig. 47</a:t>
            </a:r>
          </a:p>
        </p:txBody>
      </p:sp>
    </p:spTree>
    <p:extLst>
      <p:ext uri="{BB962C8B-B14F-4D97-AF65-F5344CB8AC3E}">
        <p14:creationId xmlns:p14="http://schemas.microsoft.com/office/powerpoint/2010/main" val="3789581428"/>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fbeelding 4" descr="Afbeelding met schermafbeelding&#10;&#10;Automatisch gegenereerde beschrijving">
            <a:extLst>
              <a:ext uri="{FF2B5EF4-FFF2-40B4-BE49-F238E27FC236}">
                <a16:creationId xmlns:a16="http://schemas.microsoft.com/office/drawing/2014/main" id="{91D81A53-21B0-47CE-8E9F-06CFAA0491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0130" y="441311"/>
            <a:ext cx="11929442" cy="6013612"/>
          </a:xfrm>
          <a:prstGeom prst="rect">
            <a:avLst/>
          </a:prstGeom>
        </p:spPr>
      </p:pic>
      <p:sp>
        <p:nvSpPr>
          <p:cNvPr id="2" name="Titel 1">
            <a:extLst>
              <a:ext uri="{FF2B5EF4-FFF2-40B4-BE49-F238E27FC236}">
                <a16:creationId xmlns:a16="http://schemas.microsoft.com/office/drawing/2014/main" id="{05CC100C-FE12-4B78-AC58-D0E327688FEA}"/>
              </a:ext>
            </a:extLst>
          </p:cNvPr>
          <p:cNvSpPr>
            <a:spLocks noGrp="1"/>
          </p:cNvSpPr>
          <p:nvPr>
            <p:ph type="title"/>
          </p:nvPr>
        </p:nvSpPr>
        <p:spPr>
          <a:xfrm>
            <a:off x="1679729" y="-50620"/>
            <a:ext cx="8834130" cy="744903"/>
          </a:xfrm>
        </p:spPr>
        <p:txBody>
          <a:bodyPr>
            <a:normAutofit/>
          </a:bodyPr>
          <a:lstStyle/>
          <a:p>
            <a:r>
              <a:rPr lang="en-US" sz="2000" b="1" cap="all" dirty="0">
                <a:solidFill>
                  <a:srgbClr val="000000"/>
                </a:solidFill>
                <a:latin typeface="Calibri"/>
              </a:rPr>
              <a:t>Feature List for a Service Domain – Customer Credit Rating</a:t>
            </a:r>
            <a:endParaRPr lang="nl-NL" sz="2000" dirty="0"/>
          </a:p>
        </p:txBody>
      </p:sp>
      <p:sp>
        <p:nvSpPr>
          <p:cNvPr id="3" name="Tijdelijke aanduiding voor tekst 2">
            <a:extLst>
              <a:ext uri="{FF2B5EF4-FFF2-40B4-BE49-F238E27FC236}">
                <a16:creationId xmlns:a16="http://schemas.microsoft.com/office/drawing/2014/main" id="{A8050EF6-6A9A-48D8-9E26-FBAE965CEF30}"/>
              </a:ext>
            </a:extLst>
          </p:cNvPr>
          <p:cNvSpPr>
            <a:spLocks noGrp="1"/>
          </p:cNvSpPr>
          <p:nvPr>
            <p:ph type="body" sz="quarter" idx="13"/>
          </p:nvPr>
        </p:nvSpPr>
        <p:spPr/>
        <p:txBody>
          <a:bodyPr/>
          <a:lstStyle/>
          <a:p>
            <a:r>
              <a:rPr lang="nl-NL" dirty="0"/>
              <a:t>Fig. 48</a:t>
            </a:r>
          </a:p>
        </p:txBody>
      </p:sp>
    </p:spTree>
    <p:extLst>
      <p:ext uri="{BB962C8B-B14F-4D97-AF65-F5344CB8AC3E}">
        <p14:creationId xmlns:p14="http://schemas.microsoft.com/office/powerpoint/2010/main" val="4139914662"/>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Afbeelding 7">
            <a:extLst>
              <a:ext uri="{FF2B5EF4-FFF2-40B4-BE49-F238E27FC236}">
                <a16:creationId xmlns:a16="http://schemas.microsoft.com/office/drawing/2014/main" id="{19A084E3-9173-434D-A946-984088DD26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6233" y="190227"/>
            <a:ext cx="10153129" cy="6321231"/>
          </a:xfrm>
          <a:prstGeom prst="rect">
            <a:avLst/>
          </a:prstGeom>
        </p:spPr>
      </p:pic>
      <p:sp>
        <p:nvSpPr>
          <p:cNvPr id="3" name="Tijdelijke aanduiding voor tekst 2">
            <a:extLst>
              <a:ext uri="{FF2B5EF4-FFF2-40B4-BE49-F238E27FC236}">
                <a16:creationId xmlns:a16="http://schemas.microsoft.com/office/drawing/2014/main" id="{B0640D17-672E-40AC-BDDF-35CB7B780B13}"/>
              </a:ext>
            </a:extLst>
          </p:cNvPr>
          <p:cNvSpPr>
            <a:spLocks noGrp="1"/>
          </p:cNvSpPr>
          <p:nvPr>
            <p:ph type="body" sz="quarter" idx="13"/>
          </p:nvPr>
        </p:nvSpPr>
        <p:spPr/>
        <p:txBody>
          <a:bodyPr/>
          <a:lstStyle/>
          <a:p>
            <a:r>
              <a:rPr lang="nl-NL" dirty="0"/>
              <a:t>Fig. 50.</a:t>
            </a:r>
          </a:p>
        </p:txBody>
      </p:sp>
      <p:sp>
        <p:nvSpPr>
          <p:cNvPr id="4" name="Title 1">
            <a:extLst>
              <a:ext uri="{FF2B5EF4-FFF2-40B4-BE49-F238E27FC236}">
                <a16:creationId xmlns:a16="http://schemas.microsoft.com/office/drawing/2014/main" id="{A84622C7-DEA8-42ED-B0E8-13451F064252}"/>
              </a:ext>
            </a:extLst>
          </p:cNvPr>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Overlaying current systems on a wireframe model</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spTree>
    <p:extLst>
      <p:ext uri="{BB962C8B-B14F-4D97-AF65-F5344CB8AC3E}">
        <p14:creationId xmlns:p14="http://schemas.microsoft.com/office/powerpoint/2010/main" val="1447305702"/>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768202" y="406251"/>
            <a:ext cx="10873208" cy="6001446"/>
            <a:chOff x="209046" y="1573739"/>
            <a:chExt cx="8621525" cy="4784005"/>
          </a:xfrm>
        </p:grpSpPr>
        <p:sp>
          <p:nvSpPr>
            <p:cNvPr id="194" name="Rectangle 3"/>
            <p:cNvSpPr>
              <a:spLocks noChangeArrowheads="1"/>
            </p:cNvSpPr>
            <p:nvPr/>
          </p:nvSpPr>
          <p:spPr bwMode="auto">
            <a:xfrm>
              <a:off x="209047" y="2476894"/>
              <a:ext cx="994421" cy="214385"/>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0" marR="0" lvl="0" indent="0" algn="l" defTabSz="677268" rtl="0" eaLnBrk="1" fontAlgn="base" latinLnBrk="0" hangingPunct="1">
                <a:lnSpc>
                  <a:spcPct val="84000"/>
                </a:lnSpc>
                <a:spcBef>
                  <a:spcPct val="10000"/>
                </a:spcBef>
                <a:spcAft>
                  <a:spcPct val="0"/>
                </a:spcAft>
                <a:buClr>
                  <a:srgbClr val="C1CD19"/>
                </a:buClr>
                <a:buSzTx/>
                <a:buFontTx/>
                <a:buNone/>
                <a:tabLst/>
                <a:defRPr/>
              </a:pPr>
              <a:endParaRPr kumimoji="0" lang="en-US" sz="1000" b="1" i="0" u="none" strike="noStrike" kern="1200" cap="none" spc="0" normalizeH="0" baseline="0" noProof="0" dirty="0">
                <a:ln>
                  <a:noFill/>
                </a:ln>
                <a:solidFill>
                  <a:srgbClr val="FFFFFF"/>
                </a:solidFill>
                <a:effectLst/>
                <a:uLnTx/>
                <a:uFillTx/>
                <a:latin typeface="Calibri"/>
                <a:ea typeface="+mn-ea"/>
                <a:cs typeface="Arial" charset="0"/>
              </a:endParaRPr>
            </a:p>
          </p:txBody>
        </p:sp>
        <p:sp>
          <p:nvSpPr>
            <p:cNvPr id="195" name="Rectangle 4"/>
            <p:cNvSpPr>
              <a:spLocks noChangeArrowheads="1"/>
            </p:cNvSpPr>
            <p:nvPr/>
          </p:nvSpPr>
          <p:spPr bwMode="auto">
            <a:xfrm>
              <a:off x="209047" y="2691279"/>
              <a:ext cx="994421" cy="141632"/>
            </a:xfrm>
            <a:prstGeom prst="rect">
              <a:avLst/>
            </a:prstGeom>
            <a:solidFill>
              <a:schemeClr val="accent5"/>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l" defTabSz="677268" rtl="0" eaLnBrk="1" fontAlgn="base" latinLnBrk="0" hangingPunct="1">
                <a:lnSpc>
                  <a:spcPct val="84000"/>
                </a:lnSpc>
                <a:spcBef>
                  <a:spcPct val="10000"/>
                </a:spcBef>
                <a:spcAft>
                  <a:spcPct val="0"/>
                </a:spcAft>
                <a:buClr>
                  <a:srgbClr val="C1CD19"/>
                </a:buClr>
                <a:buSzTx/>
                <a:buFontTx/>
                <a:buNone/>
                <a:tabLst/>
                <a:defRPr/>
              </a:pPr>
              <a:r>
                <a:rPr kumimoji="0" lang="en-US" sz="1000" b="1" i="0" u="none" strike="noStrike" kern="1200" cap="none" spc="0" normalizeH="0" baseline="0" noProof="0" dirty="0">
                  <a:ln>
                    <a:noFill/>
                  </a:ln>
                  <a:solidFill>
                    <a:srgbClr val="000000"/>
                  </a:solidFill>
                  <a:effectLst/>
                  <a:uLnTx/>
                  <a:uFillTx/>
                  <a:latin typeface="Calibri"/>
                  <a:ea typeface="+mn-ea"/>
                  <a:cs typeface="Arial" charset="0"/>
                </a:rPr>
                <a:t>Feature Types</a:t>
              </a:r>
            </a:p>
          </p:txBody>
        </p:sp>
        <p:sp>
          <p:nvSpPr>
            <p:cNvPr id="211" name="Rectangle 4"/>
            <p:cNvSpPr>
              <a:spLocks noChangeArrowheads="1"/>
            </p:cNvSpPr>
            <p:nvPr/>
          </p:nvSpPr>
          <p:spPr bwMode="auto">
            <a:xfrm rot="16200000">
              <a:off x="-1062633" y="4109581"/>
              <a:ext cx="2665932" cy="122570"/>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ct val="84000"/>
                </a:lnSpc>
                <a:spcBef>
                  <a:spcPct val="10000"/>
                </a:spcBef>
                <a:spcAft>
                  <a:spcPct val="0"/>
                </a:spcAft>
                <a:buClr>
                  <a:srgbClr val="C1CD19"/>
                </a:buClr>
                <a:buSzTx/>
                <a:buFontTx/>
                <a:buNone/>
                <a:tabLst/>
                <a:defRPr/>
              </a:pPr>
              <a:r>
                <a:rPr kumimoji="0" lang="en-US" sz="1100" b="1" i="0" u="none" strike="noStrike" kern="1200" cap="none" spc="0" normalizeH="0" baseline="0" noProof="0" dirty="0">
                  <a:ln>
                    <a:noFill/>
                  </a:ln>
                  <a:solidFill>
                    <a:srgbClr val="FFFFFF"/>
                  </a:solidFill>
                  <a:effectLst/>
                  <a:uLnTx/>
                  <a:uFillTx/>
                  <a:latin typeface="Calibri"/>
                  <a:ea typeface="+mn-ea"/>
                  <a:cs typeface="Arial" charset="0"/>
                </a:rPr>
                <a:t>Functional</a:t>
              </a:r>
            </a:p>
          </p:txBody>
        </p:sp>
        <p:sp>
          <p:nvSpPr>
            <p:cNvPr id="212" name="Rectangle 7"/>
            <p:cNvSpPr>
              <a:spLocks noChangeArrowheads="1"/>
            </p:cNvSpPr>
            <p:nvPr/>
          </p:nvSpPr>
          <p:spPr bwMode="auto">
            <a:xfrm>
              <a:off x="326037" y="2833541"/>
              <a:ext cx="877430" cy="670691"/>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Origination</a:t>
              </a:r>
            </a:p>
          </p:txBody>
        </p:sp>
        <p:sp>
          <p:nvSpPr>
            <p:cNvPr id="213" name="Rectangle 8"/>
            <p:cNvSpPr>
              <a:spLocks noChangeArrowheads="1"/>
            </p:cNvSpPr>
            <p:nvPr/>
          </p:nvSpPr>
          <p:spPr bwMode="auto">
            <a:xfrm>
              <a:off x="326037" y="3504232"/>
              <a:ext cx="877430" cy="670691"/>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Invocation</a:t>
              </a:r>
            </a:p>
          </p:txBody>
        </p:sp>
        <p:sp>
          <p:nvSpPr>
            <p:cNvPr id="214" name="Rectangle 8"/>
            <p:cNvSpPr>
              <a:spLocks noChangeArrowheads="1"/>
            </p:cNvSpPr>
            <p:nvPr/>
          </p:nvSpPr>
          <p:spPr bwMode="auto">
            <a:xfrm>
              <a:off x="326037" y="4833137"/>
              <a:ext cx="877430" cy="670691"/>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Reporting</a:t>
              </a:r>
            </a:p>
          </p:txBody>
        </p:sp>
        <p:sp>
          <p:nvSpPr>
            <p:cNvPr id="215" name="Rectangle 8"/>
            <p:cNvSpPr>
              <a:spLocks noChangeArrowheads="1"/>
            </p:cNvSpPr>
            <p:nvPr/>
          </p:nvSpPr>
          <p:spPr bwMode="auto">
            <a:xfrm>
              <a:off x="326037" y="5565485"/>
              <a:ext cx="877430" cy="402415"/>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Technical Architecture Features</a:t>
              </a:r>
            </a:p>
          </p:txBody>
        </p:sp>
        <p:sp>
          <p:nvSpPr>
            <p:cNvPr id="216" name="Rectangle 3"/>
            <p:cNvSpPr>
              <a:spLocks noChangeArrowheads="1"/>
            </p:cNvSpPr>
            <p:nvPr/>
          </p:nvSpPr>
          <p:spPr bwMode="auto">
            <a:xfrm>
              <a:off x="239707" y="2512408"/>
              <a:ext cx="936494" cy="152430"/>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0" marR="0" lvl="0" indent="0" algn="l" defTabSz="677268" rtl="0" eaLnBrk="1" fontAlgn="base" latinLnBrk="0" hangingPunct="1">
                <a:lnSpc>
                  <a:spcPct val="84000"/>
                </a:lnSpc>
                <a:spcBef>
                  <a:spcPct val="10000"/>
                </a:spcBef>
                <a:spcAft>
                  <a:spcPct val="0"/>
                </a:spcAft>
                <a:buClr>
                  <a:srgbClr val="C1CD19"/>
                </a:buClr>
                <a:buSzTx/>
                <a:buFontTx/>
                <a:buNone/>
                <a:tabLst/>
                <a:defRPr/>
              </a:pPr>
              <a:r>
                <a:rPr kumimoji="0" lang="en-US" sz="1200" b="0" i="0" u="none" strike="noStrike" kern="1200" cap="none" spc="0" normalizeH="0" baseline="0" noProof="0" dirty="0">
                  <a:ln>
                    <a:noFill/>
                  </a:ln>
                  <a:solidFill>
                    <a:srgbClr val="FFFFFF"/>
                  </a:solidFill>
                  <a:effectLst/>
                  <a:uLnTx/>
                  <a:uFillTx/>
                  <a:latin typeface="Arial Narrow"/>
                  <a:ea typeface="+mn-ea"/>
                  <a:cs typeface="Arial Narrow"/>
                </a:rPr>
                <a:t>Correspondence</a:t>
              </a:r>
              <a:endParaRPr kumimoji="0" lang="en-US" sz="1200" b="1" i="0" u="none" strike="noStrike" kern="1200" cap="none" spc="0" normalizeH="0" baseline="0" noProof="0" dirty="0">
                <a:ln>
                  <a:noFill/>
                </a:ln>
                <a:solidFill>
                  <a:srgbClr val="FFFFFF"/>
                </a:solidFill>
                <a:effectLst/>
                <a:uLnTx/>
                <a:uFillTx/>
                <a:latin typeface="Arial Narrow"/>
                <a:ea typeface="+mn-ea"/>
                <a:cs typeface="Arial Narrow"/>
              </a:endParaRPr>
            </a:p>
          </p:txBody>
        </p:sp>
        <p:sp>
          <p:nvSpPr>
            <p:cNvPr id="217" name="Rectangle 8"/>
            <p:cNvSpPr>
              <a:spLocks noChangeArrowheads="1"/>
            </p:cNvSpPr>
            <p:nvPr/>
          </p:nvSpPr>
          <p:spPr bwMode="auto">
            <a:xfrm>
              <a:off x="326037" y="5955326"/>
              <a:ext cx="877430" cy="402415"/>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Operating Features</a:t>
              </a:r>
            </a:p>
          </p:txBody>
        </p:sp>
        <p:sp>
          <p:nvSpPr>
            <p:cNvPr id="218" name="Rectangle 4"/>
            <p:cNvSpPr>
              <a:spLocks noChangeArrowheads="1"/>
            </p:cNvSpPr>
            <p:nvPr/>
          </p:nvSpPr>
          <p:spPr bwMode="auto">
            <a:xfrm rot="16200000">
              <a:off x="-125798" y="5900330"/>
              <a:ext cx="792258" cy="122570"/>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ct val="84000"/>
                </a:lnSpc>
                <a:spcBef>
                  <a:spcPct val="10000"/>
                </a:spcBef>
                <a:spcAft>
                  <a:spcPct val="0"/>
                </a:spcAft>
                <a:buClr>
                  <a:srgbClr val="C1CD19"/>
                </a:buClr>
                <a:buSzTx/>
                <a:buFontTx/>
                <a:buNone/>
                <a:tabLst/>
                <a:defRPr/>
              </a:pPr>
              <a:r>
                <a:rPr kumimoji="0" lang="en-US" sz="1000" b="1" i="0" u="none" strike="noStrike" kern="1200" cap="none" spc="0" normalizeH="0" baseline="0" noProof="0" dirty="0">
                  <a:ln>
                    <a:noFill/>
                  </a:ln>
                  <a:solidFill>
                    <a:srgbClr val="FFFFFF"/>
                  </a:solidFill>
                  <a:effectLst/>
                  <a:uLnTx/>
                  <a:uFillTx/>
                  <a:latin typeface="Calibri"/>
                  <a:ea typeface="+mn-ea"/>
                  <a:cs typeface="Arial" charset="0"/>
                </a:rPr>
                <a:t>Non-functional</a:t>
              </a:r>
            </a:p>
          </p:txBody>
        </p:sp>
        <p:sp>
          <p:nvSpPr>
            <p:cNvPr id="219" name="Rectangle 8"/>
            <p:cNvSpPr>
              <a:spLocks noChangeArrowheads="1"/>
            </p:cNvSpPr>
            <p:nvPr/>
          </p:nvSpPr>
          <p:spPr bwMode="auto">
            <a:xfrm>
              <a:off x="326037" y="4173422"/>
              <a:ext cx="877430" cy="670691"/>
            </a:xfrm>
            <a:prstGeom prst="rect">
              <a:avLst/>
            </a:prstGeom>
            <a:solidFill>
              <a:srgbClr val="D9D9D9"/>
            </a:solidFill>
            <a:ln w="12700" cap="flat" cmpd="sng" algn="ctr">
              <a:solidFill>
                <a:srgbClr val="5F6062"/>
              </a:solidFill>
              <a:prstDash val="solid"/>
              <a:miter lim="800000"/>
              <a:headEnd type="none" w="med" len="med"/>
              <a:tailEnd type="none" w="med" len="med"/>
            </a:ln>
            <a:effectLst/>
          </p:spPr>
          <p:txBody>
            <a:bodyPr wrap="square" lIns="36017" tIns="0" rIns="36017" bIns="0" anchor="ctr">
              <a:prstTxWarp prst="textNoShape">
                <a:avLst/>
              </a:prstTxWarp>
              <a:noAutofit/>
            </a:bodyPr>
            <a:lstStyle/>
            <a:p>
              <a:pPr marL="0" marR="0" lvl="0" indent="0" algn="ctr" defTabSz="677268" rtl="0" eaLnBrk="1" fontAlgn="base" latinLnBrk="0" hangingPunct="1">
                <a:lnSpc>
                  <a:spcPts val="1001"/>
                </a:lnSpc>
                <a:spcBef>
                  <a:spcPts val="0"/>
                </a:spcBef>
                <a:spcAft>
                  <a:spcPct val="0"/>
                </a:spcAft>
                <a:buClr>
                  <a:srgbClr val="C1CD19"/>
                </a:buClr>
                <a:buSzTx/>
                <a:buFontTx/>
                <a:buNone/>
                <a:tabLst/>
                <a:defRPr/>
              </a:pPr>
              <a:r>
                <a:rPr kumimoji="0" lang="en-US" sz="1050" b="1" i="0" u="none" strike="noStrike" kern="1200" cap="none" spc="0" normalizeH="0" baseline="0" noProof="0" dirty="0">
                  <a:ln>
                    <a:noFill/>
                  </a:ln>
                  <a:solidFill>
                    <a:srgbClr val="000000"/>
                  </a:solidFill>
                  <a:effectLst/>
                  <a:uLnTx/>
                  <a:uFillTx/>
                  <a:latin typeface="Calibri"/>
                  <a:ea typeface="+mn-ea"/>
                  <a:cs typeface="Arial"/>
                </a:rPr>
                <a:t>Delegation</a:t>
              </a:r>
            </a:p>
          </p:txBody>
        </p:sp>
        <p:grpSp>
          <p:nvGrpSpPr>
            <p:cNvPr id="3" name="Group 78"/>
            <p:cNvGrpSpPr/>
            <p:nvPr/>
          </p:nvGrpSpPr>
          <p:grpSpPr>
            <a:xfrm>
              <a:off x="1250313" y="2841346"/>
              <a:ext cx="5543341" cy="670693"/>
              <a:chOff x="1816349" y="1514475"/>
              <a:chExt cx="6643003" cy="1619100"/>
            </a:xfrm>
            <a:solidFill>
              <a:schemeClr val="bg1">
                <a:lumMod val="95000"/>
              </a:schemeClr>
            </a:solidFill>
          </p:grpSpPr>
          <p:sp>
            <p:nvSpPr>
              <p:cNvPr id="221"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2"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3"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4" name="Rectangle 7"/>
              <p:cNvSpPr>
                <a:spLocks noChangeArrowheads="1"/>
              </p:cNvSpPr>
              <p:nvPr/>
            </p:nvSpPr>
            <p:spPr bwMode="auto">
              <a:xfrm>
                <a:off x="1816349" y="248602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5" name="Rectangle 7"/>
              <p:cNvSpPr>
                <a:spLocks noChangeArrowheads="1"/>
              </p:cNvSpPr>
              <p:nvPr/>
            </p:nvSpPr>
            <p:spPr bwMode="auto">
              <a:xfrm>
                <a:off x="1816349" y="280957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grpSp>
          <p:nvGrpSpPr>
            <p:cNvPr id="4" name="Group 79"/>
            <p:cNvGrpSpPr/>
            <p:nvPr/>
          </p:nvGrpSpPr>
          <p:grpSpPr>
            <a:xfrm>
              <a:off x="1249351" y="3504232"/>
              <a:ext cx="5543341" cy="670693"/>
              <a:chOff x="1816349" y="1514475"/>
              <a:chExt cx="6643003" cy="1619100"/>
            </a:xfrm>
            <a:solidFill>
              <a:schemeClr val="bg1">
                <a:lumMod val="95000"/>
              </a:schemeClr>
            </a:solidFill>
          </p:grpSpPr>
          <p:sp>
            <p:nvSpPr>
              <p:cNvPr id="227"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8"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29"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0" name="Rectangle 7"/>
              <p:cNvSpPr>
                <a:spLocks noChangeArrowheads="1"/>
              </p:cNvSpPr>
              <p:nvPr/>
            </p:nvSpPr>
            <p:spPr bwMode="auto">
              <a:xfrm>
                <a:off x="1816349" y="248602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1" name="Rectangle 7"/>
              <p:cNvSpPr>
                <a:spLocks noChangeArrowheads="1"/>
              </p:cNvSpPr>
              <p:nvPr/>
            </p:nvSpPr>
            <p:spPr bwMode="auto">
              <a:xfrm>
                <a:off x="1816349" y="280957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grpSp>
          <p:nvGrpSpPr>
            <p:cNvPr id="5" name="Group 85"/>
            <p:cNvGrpSpPr/>
            <p:nvPr/>
          </p:nvGrpSpPr>
          <p:grpSpPr>
            <a:xfrm>
              <a:off x="1249351" y="4833137"/>
              <a:ext cx="5543341" cy="670693"/>
              <a:chOff x="1816349" y="1514475"/>
              <a:chExt cx="6643003" cy="1619100"/>
            </a:xfrm>
            <a:solidFill>
              <a:schemeClr val="bg1">
                <a:lumMod val="95000"/>
              </a:schemeClr>
            </a:solidFill>
          </p:grpSpPr>
          <p:sp>
            <p:nvSpPr>
              <p:cNvPr id="233"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4"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5"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6" name="Rectangle 7"/>
              <p:cNvSpPr>
                <a:spLocks noChangeArrowheads="1"/>
              </p:cNvSpPr>
              <p:nvPr/>
            </p:nvSpPr>
            <p:spPr bwMode="auto">
              <a:xfrm>
                <a:off x="1816349" y="248602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37" name="Rectangle 7"/>
              <p:cNvSpPr>
                <a:spLocks noChangeArrowheads="1"/>
              </p:cNvSpPr>
              <p:nvPr/>
            </p:nvSpPr>
            <p:spPr bwMode="auto">
              <a:xfrm>
                <a:off x="1816349" y="280957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grpSp>
          <p:nvGrpSpPr>
            <p:cNvPr id="6" name="Group 97"/>
            <p:cNvGrpSpPr/>
            <p:nvPr/>
          </p:nvGrpSpPr>
          <p:grpSpPr>
            <a:xfrm>
              <a:off x="1249351" y="5565488"/>
              <a:ext cx="5543341" cy="402453"/>
              <a:chOff x="1816349" y="1514475"/>
              <a:chExt cx="6643003" cy="971550"/>
            </a:xfrm>
            <a:solidFill>
              <a:schemeClr val="bg1">
                <a:lumMod val="95000"/>
              </a:schemeClr>
            </a:solidFill>
          </p:grpSpPr>
          <p:sp>
            <p:nvSpPr>
              <p:cNvPr id="239"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40"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41"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grpSp>
          <p:nvGrpSpPr>
            <p:cNvPr id="7" name="Group 104"/>
            <p:cNvGrpSpPr/>
            <p:nvPr/>
          </p:nvGrpSpPr>
          <p:grpSpPr>
            <a:xfrm>
              <a:off x="1249351" y="5955291"/>
              <a:ext cx="5543341" cy="402453"/>
              <a:chOff x="1816349" y="1514475"/>
              <a:chExt cx="6643003" cy="971550"/>
            </a:xfrm>
            <a:solidFill>
              <a:schemeClr val="bg1">
                <a:lumMod val="95000"/>
              </a:schemeClr>
            </a:solidFill>
          </p:grpSpPr>
          <p:sp>
            <p:nvSpPr>
              <p:cNvPr id="243"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44"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45"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sp>
          <p:nvSpPr>
            <p:cNvPr id="246" name="Rectangle 15"/>
            <p:cNvSpPr>
              <a:spLocks noChangeArrowheads="1"/>
            </p:cNvSpPr>
            <p:nvPr/>
          </p:nvSpPr>
          <p:spPr bwMode="auto">
            <a:xfrm>
              <a:off x="1249351" y="2476894"/>
              <a:ext cx="5543341" cy="343427"/>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wrap="square" lIns="36017" tIns="0" rIns="36017" bIns="0" anchor="ctr" anchorCtr="0">
              <a:prstTxWarp prst="textNoShape">
                <a:avLst/>
              </a:prstTxWarp>
              <a:noAutofit/>
            </a:bodyPr>
            <a:lstStyle/>
            <a:p>
              <a:pPr marL="0" marR="0" lvl="0" indent="0" algn="ctr" defTabSz="677268" rtl="0" eaLnBrk="1" fontAlgn="base" latinLnBrk="0" hangingPunct="1">
                <a:lnSpc>
                  <a:spcPct val="84000"/>
                </a:lnSpc>
                <a:spcBef>
                  <a:spcPct val="0"/>
                </a:spcBef>
                <a:spcAft>
                  <a:spcPct val="0"/>
                </a:spcAft>
                <a:buClr>
                  <a:srgbClr val="000000"/>
                </a:buClr>
                <a:buSzTx/>
                <a:buFontTx/>
                <a:buNone/>
                <a:tabLst/>
                <a:defRPr/>
              </a:pPr>
              <a:r>
                <a:rPr kumimoji="0" lang="en-US" sz="1600" b="1" i="0" u="none" strike="noStrike" kern="1200" cap="none" spc="0" normalizeH="0" baseline="0" noProof="0" dirty="0">
                  <a:ln>
                    <a:noFill/>
                  </a:ln>
                  <a:solidFill>
                    <a:srgbClr val="FFFFFF"/>
                  </a:solidFill>
                  <a:effectLst/>
                  <a:uLnTx/>
                  <a:uFillTx/>
                  <a:latin typeface="Calibri"/>
                  <a:ea typeface="+mn-ea"/>
                  <a:cs typeface="Arial" charset="0"/>
                </a:rPr>
                <a:t>Feature Description </a:t>
              </a:r>
              <a:endParaRPr kumimoji="0" lang="en-US" sz="1400" b="1" i="0" u="none" strike="noStrike" kern="1200" cap="none" spc="0" normalizeH="0" baseline="0" noProof="0" dirty="0">
                <a:ln>
                  <a:noFill/>
                </a:ln>
                <a:solidFill>
                  <a:srgbClr val="FFFFFF"/>
                </a:solidFill>
                <a:effectLst/>
                <a:uLnTx/>
                <a:uFillTx/>
                <a:latin typeface="Calibri"/>
                <a:ea typeface="+mn-ea"/>
                <a:cs typeface="Arial" charset="0"/>
              </a:endParaRPr>
            </a:p>
          </p:txBody>
        </p:sp>
        <p:sp>
          <p:nvSpPr>
            <p:cNvPr id="247" name="Rectangle 7"/>
            <p:cNvSpPr>
              <a:spLocks noChangeArrowheads="1"/>
            </p:cNvSpPr>
            <p:nvPr/>
          </p:nvSpPr>
          <p:spPr bwMode="auto">
            <a:xfrm>
              <a:off x="1249351" y="2831821"/>
              <a:ext cx="5543341" cy="670691"/>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80090"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New message creation (all channel access)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Document template management and selection</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Support for mailshot/batched message creation</a:t>
              </a:r>
            </a:p>
          </p:txBody>
        </p:sp>
        <p:sp>
          <p:nvSpPr>
            <p:cNvPr id="248" name="Rectangle 7"/>
            <p:cNvSpPr>
              <a:spLocks noChangeArrowheads="1"/>
            </p:cNvSpPr>
            <p:nvPr/>
          </p:nvSpPr>
          <p:spPr bwMode="auto">
            <a:xfrm>
              <a:off x="1249351" y="3504232"/>
              <a:ext cx="5543341" cy="670691"/>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Support for message repair/re-issuance/cancellation</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Support to select/change media and override default formatting and delivery settings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Support for different tracking and re-try parameters</a:t>
              </a:r>
            </a:p>
          </p:txBody>
        </p:sp>
        <p:sp>
          <p:nvSpPr>
            <p:cNvPr id="249" name="Rectangle 7"/>
            <p:cNvSpPr>
              <a:spLocks noChangeArrowheads="1"/>
            </p:cNvSpPr>
            <p:nvPr/>
          </p:nvSpPr>
          <p:spPr bwMode="auto">
            <a:xfrm>
              <a:off x="1249351" y="4833137"/>
              <a:ext cx="5543341" cy="670691"/>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Query message/message batch delivery status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Query messages traffic make-up/activity </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Notify target of received/in-bound messages (pre-subsribed service)</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Notify responses and response status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Generate correspondence activity and performance reports</a:t>
              </a:r>
            </a:p>
          </p:txBody>
        </p:sp>
        <p:sp>
          <p:nvSpPr>
            <p:cNvPr id="250" name="Rectangle 7"/>
            <p:cNvSpPr>
              <a:spLocks noChangeArrowheads="1"/>
            </p:cNvSpPr>
            <p:nvPr/>
          </p:nvSpPr>
          <p:spPr bwMode="auto">
            <a:xfrm>
              <a:off x="1249351" y="5565485"/>
              <a:ext cx="5543341" cy="402415"/>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Async operations, support for multiple channel/device infrastructure and technology platforms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Interactive servicing/reporting capability</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Configurable for high performance/availability and secure  operation</a:t>
              </a:r>
            </a:p>
          </p:txBody>
        </p:sp>
        <p:sp>
          <p:nvSpPr>
            <p:cNvPr id="251" name="Rectangle 7"/>
            <p:cNvSpPr>
              <a:spLocks noChangeArrowheads="1"/>
            </p:cNvSpPr>
            <p:nvPr/>
          </p:nvSpPr>
          <p:spPr bwMode="auto">
            <a:xfrm>
              <a:off x="1249351" y="5967941"/>
              <a:ext cx="5543341" cy="389800"/>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Extended hours, 24/7</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Local and remote access for monitored and integrated operator access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Centralized correspondence hubs</a:t>
              </a:r>
            </a:p>
          </p:txBody>
        </p:sp>
        <p:grpSp>
          <p:nvGrpSpPr>
            <p:cNvPr id="8" name="Group 85"/>
            <p:cNvGrpSpPr/>
            <p:nvPr/>
          </p:nvGrpSpPr>
          <p:grpSpPr>
            <a:xfrm>
              <a:off x="1248058" y="4173422"/>
              <a:ext cx="5543341" cy="670693"/>
              <a:chOff x="1816349" y="1514475"/>
              <a:chExt cx="6643003" cy="1619100"/>
            </a:xfrm>
            <a:solidFill>
              <a:schemeClr val="bg1">
                <a:lumMod val="95000"/>
              </a:schemeClr>
            </a:solidFill>
          </p:grpSpPr>
          <p:sp>
            <p:nvSpPr>
              <p:cNvPr id="253" name="Rectangle 7"/>
              <p:cNvSpPr>
                <a:spLocks noChangeArrowheads="1"/>
              </p:cNvSpPr>
              <p:nvPr/>
            </p:nvSpPr>
            <p:spPr bwMode="auto">
              <a:xfrm>
                <a:off x="1816349" y="151447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54" name="Rectangle 7"/>
              <p:cNvSpPr>
                <a:spLocks noChangeArrowheads="1"/>
              </p:cNvSpPr>
              <p:nvPr/>
            </p:nvSpPr>
            <p:spPr bwMode="auto">
              <a:xfrm>
                <a:off x="1816349" y="1838050"/>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55" name="Rectangle 7"/>
              <p:cNvSpPr>
                <a:spLocks noChangeArrowheads="1"/>
              </p:cNvSpPr>
              <p:nvPr/>
            </p:nvSpPr>
            <p:spPr bwMode="auto">
              <a:xfrm>
                <a:off x="1816349" y="216202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56" name="Rectangle 7"/>
              <p:cNvSpPr>
                <a:spLocks noChangeArrowheads="1"/>
              </p:cNvSpPr>
              <p:nvPr/>
            </p:nvSpPr>
            <p:spPr bwMode="auto">
              <a:xfrm>
                <a:off x="1816349" y="2486025"/>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257" name="Rectangle 7"/>
              <p:cNvSpPr>
                <a:spLocks noChangeArrowheads="1"/>
              </p:cNvSpPr>
              <p:nvPr/>
            </p:nvSpPr>
            <p:spPr bwMode="auto">
              <a:xfrm>
                <a:off x="1816349" y="2809578"/>
                <a:ext cx="6643003" cy="323997"/>
              </a:xfrm>
              <a:prstGeom prst="rect">
                <a:avLst/>
              </a:prstGeom>
              <a:grpFill/>
              <a:ln w="3175" cap="flat" cmpd="sng" algn="ctr">
                <a:solidFill>
                  <a:srgbClr val="D9D9D9"/>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101"/>
                  </a:lnSpc>
                  <a:spcBef>
                    <a:spcPct val="10000"/>
                  </a:spcBef>
                  <a:spcAft>
                    <a:spcPct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grpSp>
        <p:sp>
          <p:nvSpPr>
            <p:cNvPr id="258" name="Rectangle 7"/>
            <p:cNvSpPr>
              <a:spLocks noChangeArrowheads="1"/>
            </p:cNvSpPr>
            <p:nvPr/>
          </p:nvSpPr>
          <p:spPr bwMode="auto">
            <a:xfrm>
              <a:off x="1248058" y="4173422"/>
              <a:ext cx="5543341" cy="670691"/>
            </a:xfrm>
            <a:prstGeom prst="rect">
              <a:avLst/>
            </a:prstGeom>
            <a:noFill/>
            <a:ln w="12700" cap="flat" cmpd="sng" algn="ctr">
              <a:solidFill>
                <a:srgbClr val="5F6062"/>
              </a:solidFill>
              <a:prstDash val="solid"/>
              <a:miter lim="800000"/>
              <a:headEnd type="none" w="med" len="med"/>
              <a:tailEnd type="none" w="med" len="med"/>
            </a:ln>
            <a:effectLst/>
          </p:spPr>
          <p:txBody>
            <a:bodyPr wrap="square" lIns="36017" tIns="0" rIns="36017" bIns="0" anchor="t" anchorCtr="0">
              <a:prstTxWarp prst="textNoShape">
                <a:avLst/>
              </a:prstTxWarp>
              <a:noAutofit/>
            </a:bodyPr>
            <a:lstStyle/>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Ability to aggregate/bundle messages (optimise delivery mechanism/traffic</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Track delivery status of messages, support escalations and retry/alternate route processing</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Track and match message responses (when anticipated)</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Analyze channel usage and performance</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r>
                <a:rPr kumimoji="0" lang="en-US" sz="1100" b="0" i="0" u="none" strike="noStrike" kern="1200" cap="none" spc="0" normalizeH="0" baseline="0" noProof="0" dirty="0">
                  <a:ln>
                    <a:noFill/>
                  </a:ln>
                  <a:solidFill>
                    <a:srgbClr val="000000"/>
                  </a:solidFill>
                  <a:effectLst/>
                  <a:uLnTx/>
                  <a:uFillTx/>
                  <a:latin typeface="Calibri"/>
                  <a:ea typeface="+mn-ea"/>
                  <a:cs typeface="Arial"/>
                </a:rPr>
                <a:t>Get customer messaging preferences/entitlements/fee structures</a:t>
              </a:r>
            </a:p>
            <a:p>
              <a:pPr marL="179478" marR="0" lvl="0" indent="-179478" algn="l" defTabSz="677268" rtl="0" eaLnBrk="1" fontAlgn="base" latinLnBrk="0" hangingPunct="1">
                <a:lnSpc>
                  <a:spcPts val="1021"/>
                </a:lnSpc>
                <a:spcBef>
                  <a:spcPts val="0"/>
                </a:spcBef>
                <a:spcAft>
                  <a:spcPct val="0"/>
                </a:spcAft>
                <a:buClr>
                  <a:srgbClr val="C1CD19"/>
                </a:buClr>
                <a:buSzPct val="80000"/>
                <a:buFont typeface="Wingdings" charset="2"/>
                <a:buChar char="u"/>
                <a:tabLst/>
                <a:defRPr/>
              </a:pPr>
              <a:endParaRPr kumimoji="0" lang="en-US" sz="1100" b="0" i="0" u="none" strike="noStrike" kern="1200" cap="none" spc="0" normalizeH="0" baseline="0" noProof="0" dirty="0">
                <a:ln>
                  <a:noFill/>
                </a:ln>
                <a:solidFill>
                  <a:srgbClr val="000000"/>
                </a:solidFill>
                <a:effectLst/>
                <a:uLnTx/>
                <a:uFillTx/>
                <a:latin typeface="Calibri"/>
                <a:ea typeface="+mn-ea"/>
                <a:cs typeface="Arial"/>
              </a:endParaRPr>
            </a:p>
          </p:txBody>
        </p:sp>
        <p:sp>
          <p:nvSpPr>
            <p:cNvPr id="67" name="Rectangle 66"/>
            <p:cNvSpPr/>
            <p:nvPr/>
          </p:nvSpPr>
          <p:spPr>
            <a:xfrm>
              <a:off x="6845171" y="1573739"/>
              <a:ext cx="1985400" cy="813802"/>
            </a:xfrm>
            <a:prstGeom prst="rect">
              <a:avLst/>
            </a:prstGeom>
            <a:solidFill>
              <a:schemeClr val="tx2"/>
            </a:solidFill>
            <a:ln>
              <a:noFill/>
            </a:ln>
          </p:spPr>
          <p:style>
            <a:lnRef idx="1">
              <a:schemeClr val="accent1"/>
            </a:lnRef>
            <a:fillRef idx="3">
              <a:schemeClr val="accent1"/>
            </a:fillRef>
            <a:effectRef idx="2">
              <a:schemeClr val="accent1"/>
            </a:effectRef>
            <a:fontRef idx="minor">
              <a:schemeClr val="lt1"/>
            </a:fontRef>
          </p:style>
          <p:txBody>
            <a:bodyPr lIns="36017" tIns="54025" rtlCol="0" anchor="t" anchorCtr="0"/>
            <a:lstStyle/>
            <a:p>
              <a:pPr marL="0" marR="0" lvl="0" indent="0" algn="l" defTabSz="677268" rtl="0" eaLnBrk="1" fontAlgn="auto" latinLnBrk="0" hangingPunct="1">
                <a:lnSpc>
                  <a:spcPts val="94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Arial"/>
                  <a:ea typeface="+mn-ea"/>
                  <a:cs typeface="Arial"/>
                </a:rPr>
                <a:t>Key:</a:t>
              </a:r>
            </a:p>
          </p:txBody>
        </p:sp>
        <p:sp>
          <p:nvSpPr>
            <p:cNvPr id="73" name="Rectangle 7"/>
            <p:cNvSpPr>
              <a:spLocks noChangeArrowheads="1"/>
            </p:cNvSpPr>
            <p:nvPr/>
          </p:nvSpPr>
          <p:spPr bwMode="auto">
            <a:xfrm>
              <a:off x="6871884" y="3511020"/>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4" name="Rectangle 7"/>
            <p:cNvSpPr>
              <a:spLocks noChangeArrowheads="1"/>
            </p:cNvSpPr>
            <p:nvPr/>
          </p:nvSpPr>
          <p:spPr bwMode="auto">
            <a:xfrm>
              <a:off x="6871884" y="364187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100" b="0" i="0" u="none" strike="noStrike" kern="1200" cap="none" spc="0" normalizeH="0" baseline="0" noProof="0" dirty="0">
                  <a:ln>
                    <a:noFill/>
                  </a:ln>
                  <a:solidFill>
                    <a:srgbClr val="000000"/>
                  </a:solidFill>
                  <a:effectLst/>
                  <a:uLnTx/>
                  <a:uFillTx/>
                  <a:latin typeface="Arial"/>
                  <a:ea typeface="+mn-ea"/>
                  <a:cs typeface="Arial"/>
                </a:rPr>
                <a:t>`</a:t>
              </a:r>
            </a:p>
          </p:txBody>
        </p:sp>
        <p:sp>
          <p:nvSpPr>
            <p:cNvPr id="75" name="Rectangle 7"/>
            <p:cNvSpPr>
              <a:spLocks noChangeArrowheads="1"/>
            </p:cNvSpPr>
            <p:nvPr/>
          </p:nvSpPr>
          <p:spPr bwMode="auto">
            <a:xfrm>
              <a:off x="6871884" y="3772894"/>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6" name="Rectangle 7"/>
            <p:cNvSpPr>
              <a:spLocks noChangeArrowheads="1"/>
            </p:cNvSpPr>
            <p:nvPr/>
          </p:nvSpPr>
          <p:spPr bwMode="auto">
            <a:xfrm>
              <a:off x="6871884" y="3903919"/>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7" name="Rectangle 7"/>
            <p:cNvSpPr>
              <a:spLocks noChangeArrowheads="1"/>
            </p:cNvSpPr>
            <p:nvPr/>
          </p:nvSpPr>
          <p:spPr bwMode="auto">
            <a:xfrm>
              <a:off x="6871884" y="403476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8" name="Rectangle 7"/>
            <p:cNvSpPr>
              <a:spLocks noChangeArrowheads="1"/>
            </p:cNvSpPr>
            <p:nvPr/>
          </p:nvSpPr>
          <p:spPr bwMode="auto">
            <a:xfrm>
              <a:off x="6871884" y="4177578"/>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9" name="Rectangle 7"/>
            <p:cNvSpPr>
              <a:spLocks noChangeArrowheads="1"/>
            </p:cNvSpPr>
            <p:nvPr/>
          </p:nvSpPr>
          <p:spPr bwMode="auto">
            <a:xfrm>
              <a:off x="6871884" y="4308433"/>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0" name="Rectangle 7"/>
            <p:cNvSpPr>
              <a:spLocks noChangeArrowheads="1"/>
            </p:cNvSpPr>
            <p:nvPr/>
          </p:nvSpPr>
          <p:spPr bwMode="auto">
            <a:xfrm>
              <a:off x="6871884" y="4439451"/>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1" name="Rectangle 7"/>
            <p:cNvSpPr>
              <a:spLocks noChangeArrowheads="1"/>
            </p:cNvSpPr>
            <p:nvPr/>
          </p:nvSpPr>
          <p:spPr bwMode="auto">
            <a:xfrm>
              <a:off x="6871884" y="4570477"/>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2" name="Rectangle 7"/>
            <p:cNvSpPr>
              <a:spLocks noChangeArrowheads="1"/>
            </p:cNvSpPr>
            <p:nvPr/>
          </p:nvSpPr>
          <p:spPr bwMode="auto">
            <a:xfrm>
              <a:off x="6871884" y="4701323"/>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4" name="Rectangle 7"/>
            <p:cNvSpPr>
              <a:spLocks noChangeArrowheads="1"/>
            </p:cNvSpPr>
            <p:nvPr/>
          </p:nvSpPr>
          <p:spPr bwMode="auto">
            <a:xfrm>
              <a:off x="7519888" y="3511020"/>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5" name="Rectangle 7"/>
            <p:cNvSpPr>
              <a:spLocks noChangeArrowheads="1"/>
            </p:cNvSpPr>
            <p:nvPr/>
          </p:nvSpPr>
          <p:spPr bwMode="auto">
            <a:xfrm>
              <a:off x="7519888" y="364187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6" name="Rectangle 7"/>
            <p:cNvSpPr>
              <a:spLocks noChangeArrowheads="1"/>
            </p:cNvSpPr>
            <p:nvPr/>
          </p:nvSpPr>
          <p:spPr bwMode="auto">
            <a:xfrm>
              <a:off x="7519888" y="3772894"/>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7" name="Rectangle 7"/>
            <p:cNvSpPr>
              <a:spLocks noChangeArrowheads="1"/>
            </p:cNvSpPr>
            <p:nvPr/>
          </p:nvSpPr>
          <p:spPr bwMode="auto">
            <a:xfrm>
              <a:off x="7519888" y="3903919"/>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8" name="Rectangle 7"/>
            <p:cNvSpPr>
              <a:spLocks noChangeArrowheads="1"/>
            </p:cNvSpPr>
            <p:nvPr/>
          </p:nvSpPr>
          <p:spPr bwMode="auto">
            <a:xfrm>
              <a:off x="7519888" y="403476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9" name="Rectangle 7"/>
            <p:cNvSpPr>
              <a:spLocks noChangeArrowheads="1"/>
            </p:cNvSpPr>
            <p:nvPr/>
          </p:nvSpPr>
          <p:spPr bwMode="auto">
            <a:xfrm>
              <a:off x="7519888" y="4177578"/>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0" name="Rectangle 7"/>
            <p:cNvSpPr>
              <a:spLocks noChangeArrowheads="1"/>
            </p:cNvSpPr>
            <p:nvPr/>
          </p:nvSpPr>
          <p:spPr bwMode="auto">
            <a:xfrm>
              <a:off x="7519888" y="4308433"/>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1" name="Rectangle 7"/>
            <p:cNvSpPr>
              <a:spLocks noChangeArrowheads="1"/>
            </p:cNvSpPr>
            <p:nvPr/>
          </p:nvSpPr>
          <p:spPr bwMode="auto">
            <a:xfrm>
              <a:off x="7519888" y="4439451"/>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2" name="Rectangle 7"/>
            <p:cNvSpPr>
              <a:spLocks noChangeArrowheads="1"/>
            </p:cNvSpPr>
            <p:nvPr/>
          </p:nvSpPr>
          <p:spPr bwMode="auto">
            <a:xfrm>
              <a:off x="7519888" y="4570477"/>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3" name="Rectangle 7"/>
            <p:cNvSpPr>
              <a:spLocks noChangeArrowheads="1"/>
            </p:cNvSpPr>
            <p:nvPr/>
          </p:nvSpPr>
          <p:spPr bwMode="auto">
            <a:xfrm>
              <a:off x="7519888" y="4701323"/>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grpSp>
          <p:nvGrpSpPr>
            <p:cNvPr id="154" name="Group 153"/>
            <p:cNvGrpSpPr/>
            <p:nvPr/>
          </p:nvGrpSpPr>
          <p:grpSpPr>
            <a:xfrm>
              <a:off x="6871996" y="2846346"/>
              <a:ext cx="1940759" cy="654771"/>
              <a:chOff x="6871996" y="2862221"/>
              <a:chExt cx="1940759" cy="654771"/>
            </a:xfrm>
          </p:grpSpPr>
          <p:sp>
            <p:nvSpPr>
              <p:cNvPr id="68" name="Rectangle 7"/>
              <p:cNvSpPr>
                <a:spLocks noChangeArrowheads="1"/>
              </p:cNvSpPr>
              <p:nvPr/>
            </p:nvSpPr>
            <p:spPr bwMode="auto">
              <a:xfrm>
                <a:off x="6871996" y="2862221"/>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69" name="Rectangle 7"/>
              <p:cNvSpPr>
                <a:spLocks noChangeArrowheads="1"/>
              </p:cNvSpPr>
              <p:nvPr/>
            </p:nvSpPr>
            <p:spPr bwMode="auto">
              <a:xfrm>
                <a:off x="6871996" y="2993076"/>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0" name="Rectangle 7"/>
              <p:cNvSpPr>
                <a:spLocks noChangeArrowheads="1"/>
              </p:cNvSpPr>
              <p:nvPr/>
            </p:nvSpPr>
            <p:spPr bwMode="auto">
              <a:xfrm>
                <a:off x="6871996" y="3124095"/>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1" name="Rectangle 7"/>
              <p:cNvSpPr>
                <a:spLocks noChangeArrowheads="1"/>
              </p:cNvSpPr>
              <p:nvPr/>
            </p:nvSpPr>
            <p:spPr bwMode="auto">
              <a:xfrm>
                <a:off x="6871996" y="3255120"/>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2" name="Rectangle 7"/>
              <p:cNvSpPr>
                <a:spLocks noChangeArrowheads="1"/>
              </p:cNvSpPr>
              <p:nvPr/>
            </p:nvSpPr>
            <p:spPr bwMode="auto">
              <a:xfrm>
                <a:off x="6871996" y="338596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9" name="Rectangle 7"/>
              <p:cNvSpPr>
                <a:spLocks noChangeArrowheads="1"/>
              </p:cNvSpPr>
              <p:nvPr/>
            </p:nvSpPr>
            <p:spPr bwMode="auto">
              <a:xfrm>
                <a:off x="7520000" y="2862221"/>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0" name="Rectangle 7"/>
              <p:cNvSpPr>
                <a:spLocks noChangeArrowheads="1"/>
              </p:cNvSpPr>
              <p:nvPr/>
            </p:nvSpPr>
            <p:spPr bwMode="auto">
              <a:xfrm>
                <a:off x="7520000" y="2993076"/>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1" name="Rectangle 7"/>
              <p:cNvSpPr>
                <a:spLocks noChangeArrowheads="1"/>
              </p:cNvSpPr>
              <p:nvPr/>
            </p:nvSpPr>
            <p:spPr bwMode="auto">
              <a:xfrm>
                <a:off x="7520000" y="3124095"/>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2" name="Rectangle 7"/>
              <p:cNvSpPr>
                <a:spLocks noChangeArrowheads="1"/>
              </p:cNvSpPr>
              <p:nvPr/>
            </p:nvSpPr>
            <p:spPr bwMode="auto">
              <a:xfrm>
                <a:off x="7520000" y="3255120"/>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93" name="Rectangle 7"/>
              <p:cNvSpPr>
                <a:spLocks noChangeArrowheads="1"/>
              </p:cNvSpPr>
              <p:nvPr/>
            </p:nvSpPr>
            <p:spPr bwMode="auto">
              <a:xfrm>
                <a:off x="7520000" y="338596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0" name="Rectangle 7"/>
              <p:cNvSpPr>
                <a:spLocks noChangeArrowheads="1"/>
              </p:cNvSpPr>
              <p:nvPr/>
            </p:nvSpPr>
            <p:spPr bwMode="auto">
              <a:xfrm>
                <a:off x="8168763" y="2862221"/>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1" name="Rectangle 7"/>
              <p:cNvSpPr>
                <a:spLocks noChangeArrowheads="1"/>
              </p:cNvSpPr>
              <p:nvPr/>
            </p:nvSpPr>
            <p:spPr bwMode="auto">
              <a:xfrm>
                <a:off x="8168763" y="2993076"/>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2" name="Rectangle 7"/>
              <p:cNvSpPr>
                <a:spLocks noChangeArrowheads="1"/>
              </p:cNvSpPr>
              <p:nvPr/>
            </p:nvSpPr>
            <p:spPr bwMode="auto">
              <a:xfrm>
                <a:off x="8168763" y="3124095"/>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3" name="Rectangle 7"/>
              <p:cNvSpPr>
                <a:spLocks noChangeArrowheads="1"/>
              </p:cNvSpPr>
              <p:nvPr/>
            </p:nvSpPr>
            <p:spPr bwMode="auto">
              <a:xfrm>
                <a:off x="8168763" y="3255120"/>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4" name="Rectangle 7"/>
              <p:cNvSpPr>
                <a:spLocks noChangeArrowheads="1"/>
              </p:cNvSpPr>
              <p:nvPr/>
            </p:nvSpPr>
            <p:spPr bwMode="auto">
              <a:xfrm>
                <a:off x="8168763" y="338596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grpSp>
        <p:sp>
          <p:nvSpPr>
            <p:cNvPr id="115" name="Rectangle 7"/>
            <p:cNvSpPr>
              <a:spLocks noChangeArrowheads="1"/>
            </p:cNvSpPr>
            <p:nvPr/>
          </p:nvSpPr>
          <p:spPr bwMode="auto">
            <a:xfrm>
              <a:off x="8168651" y="3511020"/>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6" name="Rectangle 7"/>
            <p:cNvSpPr>
              <a:spLocks noChangeArrowheads="1"/>
            </p:cNvSpPr>
            <p:nvPr/>
          </p:nvSpPr>
          <p:spPr bwMode="auto">
            <a:xfrm>
              <a:off x="8168651" y="364187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7" name="Rectangle 7"/>
            <p:cNvSpPr>
              <a:spLocks noChangeArrowheads="1"/>
            </p:cNvSpPr>
            <p:nvPr/>
          </p:nvSpPr>
          <p:spPr bwMode="auto">
            <a:xfrm>
              <a:off x="8168651" y="3772894"/>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8" name="Rectangle 7"/>
            <p:cNvSpPr>
              <a:spLocks noChangeArrowheads="1"/>
            </p:cNvSpPr>
            <p:nvPr/>
          </p:nvSpPr>
          <p:spPr bwMode="auto">
            <a:xfrm>
              <a:off x="8168651" y="3903919"/>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9" name="Rectangle 7"/>
            <p:cNvSpPr>
              <a:spLocks noChangeArrowheads="1"/>
            </p:cNvSpPr>
            <p:nvPr/>
          </p:nvSpPr>
          <p:spPr bwMode="auto">
            <a:xfrm>
              <a:off x="8168651" y="4034765"/>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0" name="Rectangle 7"/>
            <p:cNvSpPr>
              <a:spLocks noChangeArrowheads="1"/>
            </p:cNvSpPr>
            <p:nvPr/>
          </p:nvSpPr>
          <p:spPr bwMode="auto">
            <a:xfrm>
              <a:off x="8168651" y="4177578"/>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1" name="Rectangle 7"/>
            <p:cNvSpPr>
              <a:spLocks noChangeArrowheads="1"/>
            </p:cNvSpPr>
            <p:nvPr/>
          </p:nvSpPr>
          <p:spPr bwMode="auto">
            <a:xfrm>
              <a:off x="8168651" y="4308433"/>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2" name="Rectangle 7"/>
            <p:cNvSpPr>
              <a:spLocks noChangeArrowheads="1"/>
            </p:cNvSpPr>
            <p:nvPr/>
          </p:nvSpPr>
          <p:spPr bwMode="auto">
            <a:xfrm>
              <a:off x="8168651" y="4439451"/>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3" name="Rectangle 7"/>
            <p:cNvSpPr>
              <a:spLocks noChangeArrowheads="1"/>
            </p:cNvSpPr>
            <p:nvPr/>
          </p:nvSpPr>
          <p:spPr bwMode="auto">
            <a:xfrm>
              <a:off x="8168651" y="4570477"/>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4" name="Rectangle 7"/>
            <p:cNvSpPr>
              <a:spLocks noChangeArrowheads="1"/>
            </p:cNvSpPr>
            <p:nvPr/>
          </p:nvSpPr>
          <p:spPr bwMode="auto">
            <a:xfrm>
              <a:off x="8168651" y="4701323"/>
              <a:ext cx="643992" cy="131026"/>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3" name="Rectangle 7"/>
            <p:cNvSpPr>
              <a:spLocks noChangeArrowheads="1"/>
            </p:cNvSpPr>
            <p:nvPr/>
          </p:nvSpPr>
          <p:spPr bwMode="auto">
            <a:xfrm>
              <a:off x="6871884" y="5571192"/>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4" name="Rectangle 7"/>
            <p:cNvSpPr>
              <a:spLocks noChangeArrowheads="1"/>
            </p:cNvSpPr>
            <p:nvPr/>
          </p:nvSpPr>
          <p:spPr bwMode="auto">
            <a:xfrm>
              <a:off x="6871884" y="5701146"/>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5" name="Rectangle 7"/>
            <p:cNvSpPr>
              <a:spLocks noChangeArrowheads="1"/>
            </p:cNvSpPr>
            <p:nvPr/>
          </p:nvSpPr>
          <p:spPr bwMode="auto">
            <a:xfrm>
              <a:off x="6871884" y="5831262"/>
              <a:ext cx="643992" cy="130123"/>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6" name="Rectangle 7"/>
            <p:cNvSpPr>
              <a:spLocks noChangeArrowheads="1"/>
            </p:cNvSpPr>
            <p:nvPr/>
          </p:nvSpPr>
          <p:spPr bwMode="auto">
            <a:xfrm>
              <a:off x="6871884" y="5966115"/>
              <a:ext cx="643992" cy="130123"/>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7" name="Rectangle 7"/>
            <p:cNvSpPr>
              <a:spLocks noChangeArrowheads="1"/>
            </p:cNvSpPr>
            <p:nvPr/>
          </p:nvSpPr>
          <p:spPr bwMode="auto">
            <a:xfrm>
              <a:off x="6871884" y="6096069"/>
              <a:ext cx="643992" cy="130123"/>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88" name="Rectangle 7"/>
            <p:cNvSpPr>
              <a:spLocks noChangeArrowheads="1"/>
            </p:cNvSpPr>
            <p:nvPr/>
          </p:nvSpPr>
          <p:spPr bwMode="auto">
            <a:xfrm>
              <a:off x="6871884" y="6226185"/>
              <a:ext cx="643992" cy="130123"/>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4" name="Rectangle 7"/>
            <p:cNvSpPr>
              <a:spLocks noChangeArrowheads="1"/>
            </p:cNvSpPr>
            <p:nvPr/>
          </p:nvSpPr>
          <p:spPr bwMode="auto">
            <a:xfrm>
              <a:off x="7519888" y="5571192"/>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5" name="Rectangle 7"/>
            <p:cNvSpPr>
              <a:spLocks noChangeArrowheads="1"/>
            </p:cNvSpPr>
            <p:nvPr/>
          </p:nvSpPr>
          <p:spPr bwMode="auto">
            <a:xfrm>
              <a:off x="7519888" y="5701146"/>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6" name="Rectangle 7"/>
            <p:cNvSpPr>
              <a:spLocks noChangeArrowheads="1"/>
            </p:cNvSpPr>
            <p:nvPr/>
          </p:nvSpPr>
          <p:spPr bwMode="auto">
            <a:xfrm>
              <a:off x="7519888" y="5831262"/>
              <a:ext cx="643992" cy="130123"/>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7" name="Rectangle 7"/>
            <p:cNvSpPr>
              <a:spLocks noChangeArrowheads="1"/>
            </p:cNvSpPr>
            <p:nvPr/>
          </p:nvSpPr>
          <p:spPr bwMode="auto">
            <a:xfrm>
              <a:off x="7519888" y="5966115"/>
              <a:ext cx="643992" cy="130123"/>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8" name="Rectangle 7"/>
            <p:cNvSpPr>
              <a:spLocks noChangeArrowheads="1"/>
            </p:cNvSpPr>
            <p:nvPr/>
          </p:nvSpPr>
          <p:spPr bwMode="auto">
            <a:xfrm>
              <a:off x="7519888" y="6096069"/>
              <a:ext cx="643992" cy="130123"/>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09" name="Rectangle 7"/>
            <p:cNvSpPr>
              <a:spLocks noChangeArrowheads="1"/>
            </p:cNvSpPr>
            <p:nvPr/>
          </p:nvSpPr>
          <p:spPr bwMode="auto">
            <a:xfrm>
              <a:off x="7519888" y="6226185"/>
              <a:ext cx="643992" cy="130123"/>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5" name="Rectangle 7"/>
            <p:cNvSpPr>
              <a:spLocks noChangeArrowheads="1"/>
            </p:cNvSpPr>
            <p:nvPr/>
          </p:nvSpPr>
          <p:spPr bwMode="auto">
            <a:xfrm>
              <a:off x="8168651" y="5571192"/>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6" name="Rectangle 7"/>
            <p:cNvSpPr>
              <a:spLocks noChangeArrowheads="1"/>
            </p:cNvSpPr>
            <p:nvPr/>
          </p:nvSpPr>
          <p:spPr bwMode="auto">
            <a:xfrm>
              <a:off x="8168651" y="5701146"/>
              <a:ext cx="643992" cy="130123"/>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7" name="Rectangle 7"/>
            <p:cNvSpPr>
              <a:spLocks noChangeArrowheads="1"/>
            </p:cNvSpPr>
            <p:nvPr/>
          </p:nvSpPr>
          <p:spPr bwMode="auto">
            <a:xfrm>
              <a:off x="8168651" y="5831262"/>
              <a:ext cx="643992" cy="130123"/>
            </a:xfrm>
            <a:prstGeom prst="rect">
              <a:avLst/>
            </a:prstGeom>
            <a:solidFill>
              <a:srgbClr val="C1CD19"/>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8" name="Rectangle 7"/>
            <p:cNvSpPr>
              <a:spLocks noChangeArrowheads="1"/>
            </p:cNvSpPr>
            <p:nvPr/>
          </p:nvSpPr>
          <p:spPr bwMode="auto">
            <a:xfrm>
              <a:off x="8168651" y="5966115"/>
              <a:ext cx="643992" cy="130123"/>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29" name="Rectangle 7"/>
            <p:cNvSpPr>
              <a:spLocks noChangeArrowheads="1"/>
            </p:cNvSpPr>
            <p:nvPr/>
          </p:nvSpPr>
          <p:spPr bwMode="auto">
            <a:xfrm>
              <a:off x="8168651" y="6096069"/>
              <a:ext cx="643992" cy="130123"/>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30" name="Rectangle 7"/>
            <p:cNvSpPr>
              <a:spLocks noChangeArrowheads="1"/>
            </p:cNvSpPr>
            <p:nvPr/>
          </p:nvSpPr>
          <p:spPr bwMode="auto">
            <a:xfrm>
              <a:off x="8168651" y="6226185"/>
              <a:ext cx="643992" cy="130123"/>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grpSp>
          <p:nvGrpSpPr>
            <p:cNvPr id="155" name="Group 154"/>
            <p:cNvGrpSpPr/>
            <p:nvPr/>
          </p:nvGrpSpPr>
          <p:grpSpPr>
            <a:xfrm>
              <a:off x="6871996" y="2478793"/>
              <a:ext cx="1941686" cy="360000"/>
              <a:chOff x="6876505" y="2478793"/>
              <a:chExt cx="1941686" cy="360000"/>
            </a:xfrm>
          </p:grpSpPr>
          <p:sp>
            <p:nvSpPr>
              <p:cNvPr id="131" name="Rectangle 15"/>
              <p:cNvSpPr>
                <a:spLocks noChangeArrowheads="1"/>
              </p:cNvSpPr>
              <p:nvPr/>
            </p:nvSpPr>
            <p:spPr bwMode="auto">
              <a:xfrm>
                <a:off x="6876505" y="2478793"/>
                <a:ext cx="644919" cy="360000"/>
              </a:xfrm>
              <a:prstGeom prst="rect">
                <a:avLst/>
              </a:prstGeom>
              <a:solidFill>
                <a:schemeClr val="accent6"/>
              </a:solidFill>
              <a:ln w="12700" cap="flat" cmpd="sng" algn="ctr">
                <a:solidFill>
                  <a:schemeClr val="tx2"/>
                </a:solidFill>
                <a:prstDash val="solid"/>
                <a:miter lim="800000"/>
                <a:headEnd type="none" w="med" len="med"/>
                <a:tailEnd type="none" w="med" len="med"/>
              </a:ln>
              <a:effectLst/>
            </p:spPr>
            <p:txBody>
              <a:bodyPr lIns="36017" tIns="18008" rIns="36017" anchor="ctr" anchorCtr="0">
                <a:prstTxWarp prst="textNoShape">
                  <a:avLst/>
                </a:prstTxWarp>
              </a:bodyPr>
              <a:lstStyle/>
              <a:p>
                <a:pPr marL="0" marR="0" lvl="0" indent="0" algn="ctr" defTabSz="677268" rtl="0" eaLnBrk="1" fontAlgn="auto" latinLnBrk="0" hangingPunct="1">
                  <a:lnSpc>
                    <a:spcPct val="84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Calibri"/>
                    <a:ea typeface="+mn-ea"/>
                    <a:cs typeface="+mn-cs"/>
                  </a:rPr>
                  <a:t>System 1</a:t>
                </a: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32" name="Rectangle 15"/>
              <p:cNvSpPr>
                <a:spLocks noChangeArrowheads="1"/>
              </p:cNvSpPr>
              <p:nvPr/>
            </p:nvSpPr>
            <p:spPr bwMode="auto">
              <a:xfrm>
                <a:off x="7524508" y="2478793"/>
                <a:ext cx="644919" cy="360000"/>
              </a:xfrm>
              <a:prstGeom prst="rect">
                <a:avLst/>
              </a:prstGeom>
              <a:solidFill>
                <a:schemeClr val="accent6"/>
              </a:solidFill>
              <a:ln w="12700" cap="flat" cmpd="sng" algn="ctr">
                <a:solidFill>
                  <a:schemeClr val="tx2"/>
                </a:solidFill>
                <a:prstDash val="solid"/>
                <a:miter lim="800000"/>
                <a:headEnd type="none" w="med" len="med"/>
                <a:tailEnd type="none" w="med" len="med"/>
              </a:ln>
              <a:effectLst/>
            </p:spPr>
            <p:txBody>
              <a:bodyPr lIns="36017" tIns="18008" rIns="36017" anchor="ctr" anchorCtr="0">
                <a:prstTxWarp prst="textNoShape">
                  <a:avLst/>
                </a:prstTxWarp>
              </a:bodyPr>
              <a:lstStyle/>
              <a:p>
                <a:pPr marL="0" marR="0" lvl="0" indent="0" algn="ctr" defTabSz="677268" rtl="0" eaLnBrk="1" fontAlgn="auto" latinLnBrk="0" hangingPunct="1">
                  <a:lnSpc>
                    <a:spcPct val="84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Calibri"/>
                    <a:ea typeface="+mn-ea"/>
                    <a:cs typeface="+mn-cs"/>
                  </a:rPr>
                  <a:t>System 2</a:t>
                </a: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sp>
            <p:nvSpPr>
              <p:cNvPr id="133" name="Rectangle 15"/>
              <p:cNvSpPr>
                <a:spLocks noChangeArrowheads="1"/>
              </p:cNvSpPr>
              <p:nvPr/>
            </p:nvSpPr>
            <p:spPr bwMode="auto">
              <a:xfrm>
                <a:off x="8173272" y="2478793"/>
                <a:ext cx="644919" cy="360000"/>
              </a:xfrm>
              <a:prstGeom prst="rect">
                <a:avLst/>
              </a:prstGeom>
              <a:solidFill>
                <a:schemeClr val="accent6"/>
              </a:solidFill>
              <a:ln w="12700" cap="flat" cmpd="sng" algn="ctr">
                <a:solidFill>
                  <a:schemeClr val="tx2"/>
                </a:solidFill>
                <a:prstDash val="solid"/>
                <a:miter lim="800000"/>
                <a:headEnd type="none" w="med" len="med"/>
                <a:tailEnd type="none" w="med" len="med"/>
              </a:ln>
              <a:effectLst/>
            </p:spPr>
            <p:txBody>
              <a:bodyPr lIns="36017" tIns="18008" rIns="36017" anchor="ctr" anchorCtr="0">
                <a:prstTxWarp prst="textNoShape">
                  <a:avLst/>
                </a:prstTxWarp>
              </a:bodyPr>
              <a:lstStyle/>
              <a:p>
                <a:pPr marL="0" marR="0" lvl="0" indent="0" algn="ctr" defTabSz="677268" rtl="0" eaLnBrk="1" fontAlgn="auto" latinLnBrk="0" hangingPunct="1">
                  <a:lnSpc>
                    <a:spcPct val="84000"/>
                  </a:lnSpc>
                  <a:spcBef>
                    <a:spcPts val="0"/>
                  </a:spcBef>
                  <a:spcAft>
                    <a:spcPts val="0"/>
                  </a:spcAft>
                  <a:buClr>
                    <a:srgbClr val="000000"/>
                  </a:buClr>
                  <a:buSzTx/>
                  <a:buFontTx/>
                  <a:buNone/>
                  <a:tabLst/>
                  <a:defRPr/>
                </a:pPr>
                <a:r>
                  <a:rPr kumimoji="0" lang="en-US" sz="1200" b="1" i="0" u="none" strike="noStrike" kern="1200" cap="none" spc="0" normalizeH="0" baseline="0" noProof="0" dirty="0">
                    <a:ln>
                      <a:noFill/>
                    </a:ln>
                    <a:solidFill>
                      <a:srgbClr val="FFFFFF"/>
                    </a:solidFill>
                    <a:effectLst/>
                    <a:uLnTx/>
                    <a:uFillTx/>
                    <a:latin typeface="Calibri"/>
                    <a:ea typeface="+mn-ea"/>
                    <a:cs typeface="+mn-cs"/>
                  </a:rPr>
                  <a:t>System 3</a:t>
                </a:r>
                <a:endParaRPr kumimoji="0" lang="en-US" sz="1100" b="1"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34" name="Rectangle 7"/>
            <p:cNvSpPr>
              <a:spLocks noChangeArrowheads="1"/>
            </p:cNvSpPr>
            <p:nvPr/>
          </p:nvSpPr>
          <p:spPr bwMode="auto">
            <a:xfrm>
              <a:off x="6882863" y="2144087"/>
              <a:ext cx="643992" cy="158487"/>
            </a:xfrm>
            <a:prstGeom prst="rect">
              <a:avLst/>
            </a:prstGeom>
            <a:solidFill>
              <a:srgbClr val="C1CD19"/>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35" name="Rectangle 7"/>
            <p:cNvSpPr>
              <a:spLocks noChangeArrowheads="1"/>
            </p:cNvSpPr>
            <p:nvPr/>
          </p:nvSpPr>
          <p:spPr bwMode="auto">
            <a:xfrm>
              <a:off x="6882863" y="1791625"/>
              <a:ext cx="643992" cy="158487"/>
            </a:xfrm>
            <a:prstGeom prst="rect">
              <a:avLst/>
            </a:prstGeom>
            <a:solidFill>
              <a:schemeClr val="bg1">
                <a:lumMod val="65000"/>
              </a:schemeClr>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36" name="Rectangle 7"/>
            <p:cNvSpPr>
              <a:spLocks noChangeArrowheads="1"/>
            </p:cNvSpPr>
            <p:nvPr/>
          </p:nvSpPr>
          <p:spPr bwMode="auto">
            <a:xfrm>
              <a:off x="6882863" y="1967880"/>
              <a:ext cx="643992" cy="158487"/>
            </a:xfrm>
            <a:prstGeom prst="rect">
              <a:avLst/>
            </a:prstGeom>
            <a:solidFill>
              <a:srgbClr val="68C8C6"/>
            </a:solidFill>
            <a:ln w="3175"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37" name="Rectangle 7"/>
            <p:cNvSpPr>
              <a:spLocks noChangeArrowheads="1"/>
            </p:cNvSpPr>
            <p:nvPr/>
          </p:nvSpPr>
          <p:spPr bwMode="auto">
            <a:xfrm>
              <a:off x="7549291" y="1795858"/>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Not supported</a:t>
              </a:r>
            </a:p>
          </p:txBody>
        </p:sp>
        <p:sp>
          <p:nvSpPr>
            <p:cNvPr id="138" name="Rectangle 7"/>
            <p:cNvSpPr>
              <a:spLocks noChangeArrowheads="1"/>
            </p:cNvSpPr>
            <p:nvPr/>
          </p:nvSpPr>
          <p:spPr bwMode="auto">
            <a:xfrm>
              <a:off x="7549291" y="2144087"/>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Fully Supported</a:t>
              </a:r>
            </a:p>
          </p:txBody>
        </p:sp>
        <p:sp>
          <p:nvSpPr>
            <p:cNvPr id="139" name="Rectangle 7"/>
            <p:cNvSpPr>
              <a:spLocks noChangeArrowheads="1"/>
            </p:cNvSpPr>
            <p:nvPr/>
          </p:nvSpPr>
          <p:spPr bwMode="auto">
            <a:xfrm>
              <a:off x="7549291" y="1967880"/>
              <a:ext cx="1234568"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r>
                <a:rPr kumimoji="0" lang="en-US" sz="1100" b="1" i="0" u="none" strike="noStrike" kern="1200" cap="none" spc="0" normalizeH="0" baseline="0" noProof="0" dirty="0">
                  <a:ln>
                    <a:noFill/>
                  </a:ln>
                  <a:solidFill>
                    <a:srgbClr val="FFFFFF"/>
                  </a:solidFill>
                  <a:effectLst/>
                  <a:uLnTx/>
                  <a:uFillTx/>
                  <a:latin typeface="Arial Narrow"/>
                  <a:ea typeface="+mn-ea"/>
                  <a:cs typeface="Arial Narrow"/>
                </a:rPr>
                <a:t>Requires Customization</a:t>
              </a:r>
            </a:p>
          </p:txBody>
        </p:sp>
        <p:sp>
          <p:nvSpPr>
            <p:cNvPr id="196" name="Rectangle 7"/>
            <p:cNvSpPr>
              <a:spLocks noChangeArrowheads="1"/>
            </p:cNvSpPr>
            <p:nvPr/>
          </p:nvSpPr>
          <p:spPr bwMode="auto">
            <a:xfrm>
              <a:off x="6871884" y="4838103"/>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97" name="Rectangle 7"/>
            <p:cNvSpPr>
              <a:spLocks noChangeArrowheads="1"/>
            </p:cNvSpPr>
            <p:nvPr/>
          </p:nvSpPr>
          <p:spPr bwMode="auto">
            <a:xfrm>
              <a:off x="6871884" y="4968958"/>
              <a:ext cx="643992" cy="131026"/>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98" name="Rectangle 7"/>
            <p:cNvSpPr>
              <a:spLocks noChangeArrowheads="1"/>
            </p:cNvSpPr>
            <p:nvPr/>
          </p:nvSpPr>
          <p:spPr bwMode="auto">
            <a:xfrm>
              <a:off x="6871884" y="509997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199" name="Rectangle 7"/>
            <p:cNvSpPr>
              <a:spLocks noChangeArrowheads="1"/>
            </p:cNvSpPr>
            <p:nvPr/>
          </p:nvSpPr>
          <p:spPr bwMode="auto">
            <a:xfrm>
              <a:off x="6871884" y="5231002"/>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0" name="Rectangle 7"/>
            <p:cNvSpPr>
              <a:spLocks noChangeArrowheads="1"/>
            </p:cNvSpPr>
            <p:nvPr/>
          </p:nvSpPr>
          <p:spPr bwMode="auto">
            <a:xfrm>
              <a:off x="6871884" y="5361848"/>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1" name="Rectangle 7"/>
            <p:cNvSpPr>
              <a:spLocks noChangeArrowheads="1"/>
            </p:cNvSpPr>
            <p:nvPr/>
          </p:nvSpPr>
          <p:spPr bwMode="auto">
            <a:xfrm>
              <a:off x="7519888" y="4838103"/>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2" name="Rectangle 7"/>
            <p:cNvSpPr>
              <a:spLocks noChangeArrowheads="1"/>
            </p:cNvSpPr>
            <p:nvPr/>
          </p:nvSpPr>
          <p:spPr bwMode="auto">
            <a:xfrm>
              <a:off x="7519888" y="4968958"/>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3" name="Rectangle 7"/>
            <p:cNvSpPr>
              <a:spLocks noChangeArrowheads="1"/>
            </p:cNvSpPr>
            <p:nvPr/>
          </p:nvSpPr>
          <p:spPr bwMode="auto">
            <a:xfrm>
              <a:off x="7519888" y="509997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4" name="Rectangle 7"/>
            <p:cNvSpPr>
              <a:spLocks noChangeArrowheads="1"/>
            </p:cNvSpPr>
            <p:nvPr/>
          </p:nvSpPr>
          <p:spPr bwMode="auto">
            <a:xfrm>
              <a:off x="7519888" y="5231002"/>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5" name="Rectangle 7"/>
            <p:cNvSpPr>
              <a:spLocks noChangeArrowheads="1"/>
            </p:cNvSpPr>
            <p:nvPr/>
          </p:nvSpPr>
          <p:spPr bwMode="auto">
            <a:xfrm>
              <a:off x="7519888" y="5361848"/>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6" name="Rectangle 7"/>
            <p:cNvSpPr>
              <a:spLocks noChangeArrowheads="1"/>
            </p:cNvSpPr>
            <p:nvPr/>
          </p:nvSpPr>
          <p:spPr bwMode="auto">
            <a:xfrm>
              <a:off x="8168651" y="4838103"/>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7" name="Rectangle 7"/>
            <p:cNvSpPr>
              <a:spLocks noChangeArrowheads="1"/>
            </p:cNvSpPr>
            <p:nvPr/>
          </p:nvSpPr>
          <p:spPr bwMode="auto">
            <a:xfrm>
              <a:off x="8168651" y="4968958"/>
              <a:ext cx="643992" cy="131026"/>
            </a:xfrm>
            <a:prstGeom prst="rect">
              <a:avLst/>
            </a:prstGeom>
            <a:solidFill>
              <a:srgbClr val="A6A6A6"/>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8" name="Rectangle 7"/>
            <p:cNvSpPr>
              <a:spLocks noChangeArrowheads="1"/>
            </p:cNvSpPr>
            <p:nvPr/>
          </p:nvSpPr>
          <p:spPr bwMode="auto">
            <a:xfrm>
              <a:off x="8168651" y="5099976"/>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9" name="Rectangle 7"/>
            <p:cNvSpPr>
              <a:spLocks noChangeArrowheads="1"/>
            </p:cNvSpPr>
            <p:nvPr/>
          </p:nvSpPr>
          <p:spPr bwMode="auto">
            <a:xfrm>
              <a:off x="8168651" y="5231002"/>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10" name="Rectangle 7"/>
            <p:cNvSpPr>
              <a:spLocks noChangeArrowheads="1"/>
            </p:cNvSpPr>
            <p:nvPr/>
          </p:nvSpPr>
          <p:spPr bwMode="auto">
            <a:xfrm>
              <a:off x="8168651" y="5361848"/>
              <a:ext cx="643992" cy="131026"/>
            </a:xfrm>
            <a:prstGeom prst="rect">
              <a:avLst/>
            </a:prstGeom>
            <a:solidFill>
              <a:schemeClr val="bg1">
                <a:lumMod val="95000"/>
              </a:schemeClr>
            </a:solidFill>
            <a:ln w="12700" cap="flat" cmpd="sng" algn="ctr">
              <a:solidFill>
                <a:srgbClr val="5F6062"/>
              </a:solid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ts val="1101"/>
                </a:lnSpc>
                <a:spcBef>
                  <a:spcPct val="10000"/>
                </a:spcBef>
                <a:spcAft>
                  <a:spcPts val="0"/>
                </a:spcAft>
                <a:buClr>
                  <a:srgbClr val="C1CD19"/>
                </a:buClr>
                <a:buSzPct val="80000"/>
                <a:buFontTx/>
                <a:buNone/>
                <a:tabLst/>
                <a:defRPr/>
              </a:pPr>
              <a:endParaRPr kumimoji="0" lang="en-US" sz="1100" b="0" i="0" u="none" strike="noStrike" kern="1200" cap="none" spc="0" normalizeH="0" baseline="0" noProof="0" dirty="0">
                <a:ln>
                  <a:noFill/>
                </a:ln>
                <a:solidFill>
                  <a:srgbClr val="000000"/>
                </a:solidFill>
                <a:effectLst/>
                <a:uLnTx/>
                <a:uFillTx/>
                <a:latin typeface="Arial"/>
                <a:ea typeface="+mn-ea"/>
                <a:cs typeface="Arial"/>
              </a:endParaRPr>
            </a:p>
          </p:txBody>
        </p:sp>
      </p:grpSp>
      <p:sp>
        <p:nvSpPr>
          <p:cNvPr id="146" name="Title 1"/>
          <p:cNvSpPr txBox="1">
            <a:spLocks/>
          </p:cNvSpPr>
          <p:nvPr/>
        </p:nvSpPr>
        <p:spPr>
          <a:xfrm>
            <a:off x="1522678" y="0"/>
            <a:ext cx="9148233" cy="56594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Mapping candidate systems to the feature list of a Service Domain</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pic>
        <p:nvPicPr>
          <p:cNvPr id="145" name="Picture 7">
            <a:extLst>
              <a:ext uri="{FF2B5EF4-FFF2-40B4-BE49-F238E27FC236}">
                <a16:creationId xmlns:a16="http://schemas.microsoft.com/office/drawing/2014/main" id="{01D188B9-1AA7-476D-971A-340E03B144CA}"/>
              </a:ext>
            </a:extLst>
          </p:cNvPr>
          <p:cNvPicPr>
            <a:picLocks noChangeAspect="1"/>
          </p:cNvPicPr>
          <p:nvPr/>
        </p:nvPicPr>
        <p:blipFill>
          <a:blip r:embed="rId3"/>
          <a:stretch>
            <a:fillRect/>
          </a:stretch>
        </p:blipFill>
        <p:spPr>
          <a:xfrm>
            <a:off x="609680" y="6558947"/>
            <a:ext cx="242309" cy="224435"/>
          </a:xfrm>
          <a:prstGeom prst="rect">
            <a:avLst/>
          </a:prstGeom>
        </p:spPr>
      </p:pic>
      <p:sp>
        <p:nvSpPr>
          <p:cNvPr id="147" name="Text Placeholder 15">
            <a:extLst>
              <a:ext uri="{FF2B5EF4-FFF2-40B4-BE49-F238E27FC236}">
                <a16:creationId xmlns:a16="http://schemas.microsoft.com/office/drawing/2014/main" id="{3E43CE2C-C557-4317-B1EA-01434C77DD8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49</a:t>
            </a:r>
            <a:endParaRPr lang="en-GB" dirty="0"/>
          </a:p>
        </p:txBody>
      </p:sp>
    </p:spTree>
  </p:cSld>
  <p:clrMapOvr>
    <a:masterClrMapping/>
  </p:clrMapOvr>
  <p:transition>
    <p:wipe dir="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Afbeelding 9" descr="Afbeelding met schermafbeelding&#10;&#10;Automatisch gegenereerde beschrijving">
            <a:extLst>
              <a:ext uri="{FF2B5EF4-FFF2-40B4-BE49-F238E27FC236}">
                <a16:creationId xmlns:a16="http://schemas.microsoft.com/office/drawing/2014/main" id="{73971534-723E-479F-95B5-A48CBE32081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202" y="334243"/>
            <a:ext cx="10867966" cy="6064965"/>
          </a:xfrm>
          <a:prstGeom prst="rect">
            <a:avLst/>
          </a:prstGeom>
        </p:spPr>
      </p:pic>
      <p:sp>
        <p:nvSpPr>
          <p:cNvPr id="2" name="Tijdelijke aanduiding voor tekst 1">
            <a:extLst>
              <a:ext uri="{FF2B5EF4-FFF2-40B4-BE49-F238E27FC236}">
                <a16:creationId xmlns:a16="http://schemas.microsoft.com/office/drawing/2014/main" id="{0D36556F-118D-4079-A34C-8EBFEAA5CFDC}"/>
              </a:ext>
            </a:extLst>
          </p:cNvPr>
          <p:cNvSpPr>
            <a:spLocks noGrp="1"/>
          </p:cNvSpPr>
          <p:nvPr>
            <p:ph type="body" sz="quarter" idx="13"/>
          </p:nvPr>
        </p:nvSpPr>
        <p:spPr/>
        <p:txBody>
          <a:bodyPr/>
          <a:lstStyle/>
          <a:p>
            <a:r>
              <a:rPr lang="nl-NL" dirty="0"/>
              <a:t>Fig. 49</a:t>
            </a:r>
          </a:p>
        </p:txBody>
      </p:sp>
      <p:sp>
        <p:nvSpPr>
          <p:cNvPr id="4" name="Title 1">
            <a:extLst>
              <a:ext uri="{FF2B5EF4-FFF2-40B4-BE49-F238E27FC236}">
                <a16:creationId xmlns:a16="http://schemas.microsoft.com/office/drawing/2014/main" id="{1BFC0ADB-11C9-43BB-BB5D-5EFB8E0443AE}"/>
              </a:ext>
            </a:extLst>
          </p:cNvPr>
          <p:cNvSpPr txBox="1">
            <a:spLocks/>
          </p:cNvSpPr>
          <p:nvPr/>
        </p:nvSpPr>
        <p:spPr>
          <a:xfrm>
            <a:off x="1522678" y="0"/>
            <a:ext cx="9148233" cy="56594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Mapping candidate systems to the feature list of a Service Domain</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spTree>
    <p:extLst>
      <p:ext uri="{BB962C8B-B14F-4D97-AF65-F5344CB8AC3E}">
        <p14:creationId xmlns:p14="http://schemas.microsoft.com/office/powerpoint/2010/main" val="4218142716"/>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Title 1"/>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Overlaying current systems on a wireframe model</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grpSp>
        <p:nvGrpSpPr>
          <p:cNvPr id="2" name="Group 246"/>
          <p:cNvGrpSpPr/>
          <p:nvPr/>
        </p:nvGrpSpPr>
        <p:grpSpPr>
          <a:xfrm>
            <a:off x="1344266" y="310971"/>
            <a:ext cx="9505056" cy="6123184"/>
            <a:chOff x="0" y="762000"/>
            <a:chExt cx="9144000" cy="5834962"/>
          </a:xfrm>
        </p:grpSpPr>
        <p:sp>
          <p:nvSpPr>
            <p:cNvPr id="244" name="Rectangle 243"/>
            <p:cNvSpPr/>
            <p:nvPr/>
          </p:nvSpPr>
          <p:spPr>
            <a:xfrm>
              <a:off x="2785529" y="1663478"/>
              <a:ext cx="3017608" cy="2604542"/>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tIns="0" rIns="36017" rtlCol="0" anchor="t" anchorCtr="0"/>
            <a:lstStyle/>
            <a:p>
              <a:pPr marL="0" marR="0" lvl="0" indent="0" algn="r"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PAYMENT ENGINE &amp; </a:t>
              </a:r>
            </a:p>
            <a:p>
              <a:pPr marL="0" marR="0" lvl="0" indent="0" algn="r"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EXTERNAL CHECKS</a:t>
              </a:r>
            </a:p>
          </p:txBody>
        </p:sp>
        <p:sp>
          <p:nvSpPr>
            <p:cNvPr id="245" name="Rectangle 244"/>
            <p:cNvSpPr/>
            <p:nvPr/>
          </p:nvSpPr>
          <p:spPr>
            <a:xfrm>
              <a:off x="6452296" y="1944781"/>
              <a:ext cx="2510817" cy="4430129"/>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lIns="36017" tIns="0" rIns="36017"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NETWORK</a:t>
              </a:r>
            </a:p>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ACCESS</a:t>
              </a:r>
            </a:p>
          </p:txBody>
        </p:sp>
        <p:sp>
          <p:nvSpPr>
            <p:cNvPr id="242" name="Rectangle 241"/>
            <p:cNvSpPr/>
            <p:nvPr/>
          </p:nvSpPr>
          <p:spPr>
            <a:xfrm>
              <a:off x="1037167" y="4468605"/>
              <a:ext cx="4041217" cy="1396422"/>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lIns="36017" tIns="0" rIns="36017"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ACCOUNTING</a:t>
              </a:r>
            </a:p>
          </p:txBody>
        </p:sp>
        <p:sp>
          <p:nvSpPr>
            <p:cNvPr id="241" name="Rectangle 240"/>
            <p:cNvSpPr/>
            <p:nvPr/>
          </p:nvSpPr>
          <p:spPr>
            <a:xfrm>
              <a:off x="29532" y="1107618"/>
              <a:ext cx="2510262" cy="3027488"/>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tIns="0" rIns="36017" rtlCol="0" anchor="t" anchorCtr="0"/>
            <a:lstStyle/>
            <a:p>
              <a:pPr marL="0" marR="0" lvl="0" indent="0" algn="r"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PRODUCT</a:t>
              </a:r>
            </a:p>
            <a:p>
              <a:pPr marL="0" marR="0" lvl="0" indent="0" algn="r" defTabSz="67726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6062"/>
                  </a:solidFill>
                  <a:effectLst/>
                  <a:uLnTx/>
                  <a:uFillTx/>
                  <a:latin typeface="Calibri"/>
                  <a:ea typeface="+mn-ea"/>
                  <a:cs typeface="+mn-cs"/>
                </a:rPr>
                <a:t>FULFILLMENT</a:t>
              </a:r>
            </a:p>
          </p:txBody>
        </p:sp>
        <p:cxnSp>
          <p:nvCxnSpPr>
            <p:cNvPr id="384" name="Elbow Connector 187"/>
            <p:cNvCxnSpPr>
              <a:stCxn id="302" idx="1"/>
              <a:endCxn id="87" idx="3"/>
            </p:cNvCxnSpPr>
            <p:nvPr/>
          </p:nvCxnSpPr>
          <p:spPr>
            <a:xfrm rot="5400000">
              <a:off x="1497093" y="2565204"/>
              <a:ext cx="1241169" cy="1588"/>
            </a:xfrm>
            <a:prstGeom prst="bentConnector3">
              <a:avLst>
                <a:gd name="adj1" fmla="val 50000"/>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81" name="Elbow Connector 187"/>
            <p:cNvCxnSpPr>
              <a:stCxn id="298" idx="1"/>
              <a:endCxn id="254" idx="3"/>
            </p:cNvCxnSpPr>
            <p:nvPr/>
          </p:nvCxnSpPr>
          <p:spPr>
            <a:xfrm rot="5400000">
              <a:off x="231860" y="3918203"/>
              <a:ext cx="488260" cy="1588"/>
            </a:xfrm>
            <a:prstGeom prst="bentConnector3">
              <a:avLst>
                <a:gd name="adj1" fmla="val 50000"/>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70" name="Elbow Connector 187"/>
            <p:cNvCxnSpPr>
              <a:stCxn id="308" idx="2"/>
              <a:endCxn id="298" idx="3"/>
            </p:cNvCxnSpPr>
            <p:nvPr/>
          </p:nvCxnSpPr>
          <p:spPr>
            <a:xfrm rot="10800000" flipV="1">
              <a:off x="475990" y="1400233"/>
              <a:ext cx="459030" cy="1785556"/>
            </a:xfrm>
            <a:prstGeom prst="bentConnector2">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63" name="Elbow Connector 187"/>
            <p:cNvCxnSpPr>
              <a:stCxn id="299" idx="1"/>
              <a:endCxn id="230" idx="3"/>
            </p:cNvCxnSpPr>
            <p:nvPr/>
          </p:nvCxnSpPr>
          <p:spPr>
            <a:xfrm rot="5400000">
              <a:off x="1056825" y="2947593"/>
              <a:ext cx="476391" cy="1588"/>
            </a:xfrm>
            <a:prstGeom prst="bentConnector3">
              <a:avLst>
                <a:gd name="adj1" fmla="val 50000"/>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35" name="Elbow Connector 187"/>
            <p:cNvCxnSpPr>
              <a:endCxn id="87" idx="2"/>
            </p:cNvCxnSpPr>
            <p:nvPr/>
          </p:nvCxnSpPr>
          <p:spPr>
            <a:xfrm>
              <a:off x="712173" y="3430484"/>
              <a:ext cx="1045504" cy="7305"/>
            </a:xfrm>
            <a:prstGeom prst="bentConnector3">
              <a:avLst>
                <a:gd name="adj1" fmla="val 50000"/>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grpSp>
          <p:nvGrpSpPr>
            <p:cNvPr id="3" name="Group 110"/>
            <p:cNvGrpSpPr>
              <a:grpSpLocks noChangeAspect="1"/>
            </p:cNvGrpSpPr>
            <p:nvPr/>
          </p:nvGrpSpPr>
          <p:grpSpPr>
            <a:xfrm>
              <a:off x="3675376" y="5146485"/>
              <a:ext cx="725863" cy="504000"/>
              <a:chOff x="3212775" y="5541501"/>
              <a:chExt cx="1076261" cy="747297"/>
            </a:xfrm>
            <a:solidFill>
              <a:srgbClr val="FFED6C"/>
            </a:solidFill>
          </p:grpSpPr>
          <p:sp>
            <p:nvSpPr>
              <p:cNvPr id="112" name="Snip Same Side Corner Rectangle 111"/>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14" name="Snip Same Side Corner Rectangle 113"/>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15" name="Snip Same Side Corner Rectangle 114"/>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Position Keeping</a:t>
                </a:r>
              </a:p>
            </p:txBody>
          </p:sp>
        </p:grpSp>
        <p:grpSp>
          <p:nvGrpSpPr>
            <p:cNvPr id="4" name="Group 110"/>
            <p:cNvGrpSpPr>
              <a:grpSpLocks noChangeAspect="1"/>
            </p:cNvGrpSpPr>
            <p:nvPr/>
          </p:nvGrpSpPr>
          <p:grpSpPr>
            <a:xfrm>
              <a:off x="1210622" y="5146485"/>
              <a:ext cx="725863" cy="504000"/>
              <a:chOff x="3212775" y="5541501"/>
              <a:chExt cx="1076261" cy="747297"/>
            </a:xfrm>
            <a:solidFill>
              <a:srgbClr val="FFED6C"/>
            </a:solidFill>
          </p:grpSpPr>
          <p:sp>
            <p:nvSpPr>
              <p:cNvPr id="100" name="Snip Same Side Corner Rectangle 99"/>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01" name="Snip Same Side Corner Rectangle 100"/>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02" name="Snip Same Side Corner Rectangle 101"/>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Position Keeping</a:t>
                </a:r>
              </a:p>
            </p:txBody>
          </p:sp>
        </p:grpSp>
        <p:cxnSp>
          <p:nvCxnSpPr>
            <p:cNvPr id="92" name="Elbow Connector 91"/>
            <p:cNvCxnSpPr>
              <a:stCxn id="62" idx="0"/>
              <a:endCxn id="58" idx="2"/>
            </p:cNvCxnSpPr>
            <p:nvPr/>
          </p:nvCxnSpPr>
          <p:spPr>
            <a:xfrm>
              <a:off x="4497058" y="2980301"/>
              <a:ext cx="508115" cy="924126"/>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97" name="Elbow Connector 96"/>
            <p:cNvCxnSpPr>
              <a:stCxn id="141" idx="3"/>
              <a:endCxn id="147" idx="1"/>
            </p:cNvCxnSpPr>
            <p:nvPr/>
          </p:nvCxnSpPr>
          <p:spPr>
            <a:xfrm>
              <a:off x="7341673" y="2465500"/>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16" name="Elbow Connector 115"/>
            <p:cNvCxnSpPr/>
            <p:nvPr/>
          </p:nvCxnSpPr>
          <p:spPr>
            <a:xfrm rot="10800000" flipV="1">
              <a:off x="3994413" y="4870059"/>
              <a:ext cx="224036" cy="347701"/>
            </a:xfrm>
            <a:prstGeom prst="bentConnector2">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5" name="Group 142"/>
            <p:cNvGrpSpPr/>
            <p:nvPr/>
          </p:nvGrpSpPr>
          <p:grpSpPr>
            <a:xfrm>
              <a:off x="4218449" y="4618060"/>
              <a:ext cx="720000" cy="504000"/>
              <a:chOff x="4662507" y="4544003"/>
              <a:chExt cx="946094" cy="641614"/>
            </a:xfrm>
          </p:grpSpPr>
          <p:sp>
            <p:nvSpPr>
              <p:cNvPr id="121" name="Snip Same Side Corner Rectangle 120"/>
              <p:cNvSpPr>
                <a:spLocks noChangeAspect="1"/>
              </p:cNvSpPr>
              <p:nvPr/>
            </p:nvSpPr>
            <p:spPr bwMode="auto">
              <a:xfrm>
                <a:off x="4662507" y="4544003"/>
                <a:ext cx="946094" cy="64161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sp>
            <p:nvSpPr>
              <p:cNvPr id="127" name="Rectangle 126"/>
              <p:cNvSpPr/>
              <p:nvPr/>
            </p:nvSpPr>
            <p:spPr>
              <a:xfrm>
                <a:off x="484689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28" name="Rectangle 127"/>
              <p:cNvSpPr/>
              <p:nvPr/>
            </p:nvSpPr>
            <p:spPr>
              <a:xfrm>
                <a:off x="5212917" y="4544003"/>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sp>
          <p:nvSpPr>
            <p:cNvPr id="53" name="Snip Same Side Corner Rectangle 52"/>
            <p:cNvSpPr>
              <a:spLocks noChangeAspect="1"/>
            </p:cNvSpPr>
            <p:nvPr/>
          </p:nvSpPr>
          <p:spPr bwMode="auto">
            <a:xfrm>
              <a:off x="99445" y="4788384"/>
              <a:ext cx="720000" cy="48828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Financial Statements</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G/L</a:t>
              </a:r>
            </a:p>
          </p:txBody>
        </p:sp>
        <p:sp>
          <p:nvSpPr>
            <p:cNvPr id="54" name="Snip Same Side Corner Rectangle 53"/>
            <p:cNvSpPr>
              <a:spLocks noChangeAspect="1"/>
            </p:cNvSpPr>
            <p:nvPr/>
          </p:nvSpPr>
          <p:spPr bwMode="auto">
            <a:xfrm>
              <a:off x="99445" y="5544489"/>
              <a:ext cx="720000" cy="48828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Business Unit Accounting</a:t>
              </a:r>
            </a:p>
          </p:txBody>
        </p:sp>
        <p:sp>
          <p:nvSpPr>
            <p:cNvPr id="55" name="Snip Same Side Corner Rectangle 54"/>
            <p:cNvSpPr>
              <a:spLocks/>
            </p:cNvSpPr>
            <p:nvPr/>
          </p:nvSpPr>
          <p:spPr bwMode="auto">
            <a:xfrm>
              <a:off x="2979680" y="4618060"/>
              <a:ext cx="755999" cy="48828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 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(Work in Progress)</a:t>
              </a:r>
            </a:p>
          </p:txBody>
        </p:sp>
        <p:cxnSp>
          <p:nvCxnSpPr>
            <p:cNvPr id="56" name="Elbow Connector 55"/>
            <p:cNvCxnSpPr>
              <a:stCxn id="54" idx="3"/>
              <a:endCxn id="53" idx="1"/>
            </p:cNvCxnSpPr>
            <p:nvPr/>
          </p:nvCxnSpPr>
          <p:spPr>
            <a:xfrm rot="5400000" flipH="1" flipV="1">
              <a:off x="325535" y="5410579"/>
              <a:ext cx="267821"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7" name="Elbow Connector 111"/>
            <p:cNvCxnSpPr>
              <a:stCxn id="231" idx="2"/>
              <a:endCxn id="54" idx="1"/>
            </p:cNvCxnSpPr>
            <p:nvPr/>
          </p:nvCxnSpPr>
          <p:spPr>
            <a:xfrm rot="10800000">
              <a:off x="459445" y="6032773"/>
              <a:ext cx="620720" cy="243828"/>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60" name="Snip Same Side Corner Rectangle 59"/>
            <p:cNvSpPr>
              <a:spLocks noChangeAspect="1"/>
            </p:cNvSpPr>
            <p:nvPr/>
          </p:nvSpPr>
          <p:spPr bwMode="auto">
            <a:xfrm>
              <a:off x="2987272" y="6024601"/>
              <a:ext cx="743174"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 Reconciliation</a:t>
              </a:r>
            </a:p>
          </p:txBody>
        </p:sp>
        <p:sp>
          <p:nvSpPr>
            <p:cNvPr id="71" name="Snip Same Side Corner Rectangle 70"/>
            <p:cNvSpPr>
              <a:spLocks noChangeAspect="1"/>
            </p:cNvSpPr>
            <p:nvPr/>
          </p:nvSpPr>
          <p:spPr bwMode="auto">
            <a:xfrm>
              <a:off x="5005173" y="2581072"/>
              <a:ext cx="720000" cy="48828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Correspondent Bank Data Management</a:t>
              </a:r>
            </a:p>
          </p:txBody>
        </p:sp>
        <p:grpSp>
          <p:nvGrpSpPr>
            <p:cNvPr id="6" name="Group 129"/>
            <p:cNvGrpSpPr/>
            <p:nvPr/>
          </p:nvGrpSpPr>
          <p:grpSpPr>
            <a:xfrm>
              <a:off x="7211530" y="1613960"/>
              <a:ext cx="720000" cy="504000"/>
              <a:chOff x="3033213" y="2023642"/>
              <a:chExt cx="946094" cy="641614"/>
            </a:xfrm>
          </p:grpSpPr>
          <p:sp>
            <p:nvSpPr>
              <p:cNvPr id="52" name="Snip Same Side Corner Rectangle 51"/>
              <p:cNvSpPr>
                <a:spLocks noChangeAspect="1"/>
              </p:cNvSpPr>
              <p:nvPr/>
            </p:nvSpPr>
            <p:spPr bwMode="auto">
              <a:xfrm>
                <a:off x="3033213" y="2023642"/>
                <a:ext cx="946094" cy="64161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Treasury</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Administration</a:t>
                </a:r>
              </a:p>
            </p:txBody>
          </p:sp>
          <p:grpSp>
            <p:nvGrpSpPr>
              <p:cNvPr id="7" name="Group 99"/>
              <p:cNvGrpSpPr/>
              <p:nvPr/>
            </p:nvGrpSpPr>
            <p:grpSpPr>
              <a:xfrm>
                <a:off x="3774040" y="2132792"/>
                <a:ext cx="205267" cy="423314"/>
                <a:chOff x="4849025" y="3375152"/>
                <a:chExt cx="205267" cy="423314"/>
              </a:xfrm>
              <a:solidFill>
                <a:srgbClr val="FFFFFF"/>
              </a:solidFill>
            </p:grpSpPr>
            <p:sp>
              <p:nvSpPr>
                <p:cNvPr id="124" name="Rectangle 123"/>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25" name="Rectangle 124"/>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8" name="Group 149"/>
            <p:cNvGrpSpPr/>
            <p:nvPr/>
          </p:nvGrpSpPr>
          <p:grpSpPr>
            <a:xfrm>
              <a:off x="8145045" y="2319303"/>
              <a:ext cx="720000" cy="504000"/>
              <a:chOff x="6683282" y="3256631"/>
              <a:chExt cx="946094" cy="641614"/>
            </a:xfrm>
          </p:grpSpPr>
          <p:sp>
            <p:nvSpPr>
              <p:cNvPr id="73" name="Snip Same Side Corner Rectangle 72"/>
              <p:cNvSpPr>
                <a:spLocks noChangeAspect="1"/>
              </p:cNvSpPr>
              <p:nvPr/>
            </p:nvSpPr>
            <p:spPr bwMode="auto">
              <a:xfrm>
                <a:off x="6683282" y="3256631"/>
                <a:ext cx="946094" cy="64161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Financial Message Gateway</a:t>
                </a:r>
              </a:p>
            </p:txBody>
          </p:sp>
          <p:grpSp>
            <p:nvGrpSpPr>
              <p:cNvPr id="9" name="Group 148"/>
              <p:cNvGrpSpPr/>
              <p:nvPr/>
            </p:nvGrpSpPr>
            <p:grpSpPr>
              <a:xfrm>
                <a:off x="6683282" y="3365781"/>
                <a:ext cx="205267" cy="423314"/>
                <a:chOff x="6739672" y="3364249"/>
                <a:chExt cx="205267" cy="423314"/>
              </a:xfrm>
            </p:grpSpPr>
            <p:sp>
              <p:nvSpPr>
                <p:cNvPr id="147" name="Rectangle 146"/>
                <p:cNvSpPr/>
                <p:nvPr/>
              </p:nvSpPr>
              <p:spPr>
                <a:xfrm>
                  <a:off x="6739672" y="3364249"/>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48" name="Rectangle 147"/>
                <p:cNvSpPr/>
                <p:nvPr/>
              </p:nvSpPr>
              <p:spPr>
                <a:xfrm>
                  <a:off x="6739672" y="3633631"/>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cxnSp>
          <p:nvCxnSpPr>
            <p:cNvPr id="153" name="Elbow Connector 152"/>
            <p:cNvCxnSpPr>
              <a:stCxn id="142" idx="3"/>
              <a:endCxn id="148" idx="1"/>
            </p:cNvCxnSpPr>
            <p:nvPr/>
          </p:nvCxnSpPr>
          <p:spPr>
            <a:xfrm>
              <a:off x="7341673" y="2677105"/>
              <a:ext cx="803372" cy="1588"/>
            </a:xfrm>
            <a:prstGeom prst="bentConnector3">
              <a:avLst>
                <a:gd name="adj1" fmla="val 50000"/>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61" name="Snip Same Side Corner Rectangle 60"/>
            <p:cNvSpPr>
              <a:spLocks noChangeAspect="1"/>
            </p:cNvSpPr>
            <p:nvPr/>
          </p:nvSpPr>
          <p:spPr bwMode="auto">
            <a:xfrm>
              <a:off x="1756096" y="4618060"/>
              <a:ext cx="720000" cy="48828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Current 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 DDA)</a:t>
              </a:r>
            </a:p>
          </p:txBody>
        </p:sp>
        <p:grpSp>
          <p:nvGrpSpPr>
            <p:cNvPr id="10" name="Group 434"/>
            <p:cNvGrpSpPr/>
            <p:nvPr/>
          </p:nvGrpSpPr>
          <p:grpSpPr>
            <a:xfrm>
              <a:off x="3777058" y="3711272"/>
              <a:ext cx="720000" cy="504000"/>
              <a:chOff x="3568314" y="1800171"/>
              <a:chExt cx="720000" cy="504000"/>
            </a:xfrm>
          </p:grpSpPr>
          <p:sp>
            <p:nvSpPr>
              <p:cNvPr id="65" name="Snip Same Side Corner Rectangle 64"/>
              <p:cNvSpPr>
                <a:spLocks noChangeAspect="1"/>
              </p:cNvSpPr>
              <p:nvPr/>
            </p:nvSpPr>
            <p:spPr bwMode="auto">
              <a:xfrm>
                <a:off x="3568314" y="1800171"/>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Watchlist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Administration</a:t>
                </a:r>
              </a:p>
            </p:txBody>
          </p:sp>
          <p:grpSp>
            <p:nvGrpSpPr>
              <p:cNvPr id="11" name="Group 99"/>
              <p:cNvGrpSpPr/>
              <p:nvPr/>
            </p:nvGrpSpPr>
            <p:grpSpPr>
              <a:xfrm rot="5400000">
                <a:off x="3850208" y="1987804"/>
                <a:ext cx="156213" cy="476521"/>
                <a:chOff x="4849025" y="3375152"/>
                <a:chExt cx="205267" cy="423314"/>
              </a:xfrm>
              <a:solidFill>
                <a:srgbClr val="FFFFFF"/>
              </a:solidFill>
            </p:grpSpPr>
            <p:sp>
              <p:nvSpPr>
                <p:cNvPr id="68" name="Rectangle 67"/>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69" name="Rectangle 68"/>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cxnSp>
          <p:nvCxnSpPr>
            <p:cNvPr id="93" name="Elbow Connector 187"/>
            <p:cNvCxnSpPr>
              <a:stCxn id="87" idx="0"/>
              <a:endCxn id="62" idx="2"/>
            </p:cNvCxnSpPr>
            <p:nvPr/>
          </p:nvCxnSpPr>
          <p:spPr>
            <a:xfrm flipV="1">
              <a:off x="2477677" y="2980301"/>
              <a:ext cx="1299381" cy="457488"/>
            </a:xfrm>
            <a:prstGeom prst="bentConnector3">
              <a:avLst>
                <a:gd name="adj1" fmla="val 7141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03" name="Elbow Connector 102"/>
            <p:cNvCxnSpPr>
              <a:stCxn id="61" idx="2"/>
            </p:cNvCxnSpPr>
            <p:nvPr/>
          </p:nvCxnSpPr>
          <p:spPr>
            <a:xfrm rot="10800000" flipV="1">
              <a:off x="1529660" y="4862201"/>
              <a:ext cx="226437" cy="355559"/>
            </a:xfrm>
            <a:prstGeom prst="bentConnector2">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8" name="Snip Same Side Corner Rectangle 137"/>
            <p:cNvSpPr>
              <a:spLocks noChangeAspect="1"/>
            </p:cNvSpPr>
            <p:nvPr/>
          </p:nvSpPr>
          <p:spPr bwMode="auto">
            <a:xfrm>
              <a:off x="8145045" y="2897022"/>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cxnSp>
          <p:nvCxnSpPr>
            <p:cNvPr id="144" name="Elbow Connector 143"/>
            <p:cNvCxnSpPr>
              <a:stCxn id="120" idx="0"/>
              <a:endCxn id="138" idx="2"/>
            </p:cNvCxnSpPr>
            <p:nvPr/>
          </p:nvCxnSpPr>
          <p:spPr>
            <a:xfrm>
              <a:off x="7341673" y="3149022"/>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49" name="Snip Same Side Corner Rectangle 148"/>
            <p:cNvSpPr>
              <a:spLocks noChangeAspect="1"/>
            </p:cNvSpPr>
            <p:nvPr/>
          </p:nvSpPr>
          <p:spPr bwMode="auto">
            <a:xfrm>
              <a:off x="8145045" y="3474741"/>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cxnSp>
          <p:nvCxnSpPr>
            <p:cNvPr id="150" name="Elbow Connector 149"/>
            <p:cNvCxnSpPr>
              <a:stCxn id="129" idx="0"/>
              <a:endCxn id="149" idx="2"/>
            </p:cNvCxnSpPr>
            <p:nvPr/>
          </p:nvCxnSpPr>
          <p:spPr>
            <a:xfrm>
              <a:off x="7341673" y="3726741"/>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52" name="Snip Same Side Corner Rectangle 151"/>
            <p:cNvSpPr>
              <a:spLocks noChangeAspect="1"/>
            </p:cNvSpPr>
            <p:nvPr/>
          </p:nvSpPr>
          <p:spPr bwMode="auto">
            <a:xfrm>
              <a:off x="8145045" y="4052460"/>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cxnSp>
          <p:nvCxnSpPr>
            <p:cNvPr id="154" name="Elbow Connector 153"/>
            <p:cNvCxnSpPr>
              <a:stCxn id="131" idx="0"/>
              <a:endCxn id="152" idx="2"/>
            </p:cNvCxnSpPr>
            <p:nvPr/>
          </p:nvCxnSpPr>
          <p:spPr>
            <a:xfrm>
              <a:off x="7341673" y="4304460"/>
              <a:ext cx="803372" cy="1588"/>
            </a:xfrm>
            <a:prstGeom prst="bentConnector3">
              <a:avLst>
                <a:gd name="adj1" fmla="val 50000"/>
              </a:avLst>
            </a:prstGeom>
            <a:ln w="57150" cap="flat" cmpd="sng" algn="ctr">
              <a:solidFill>
                <a:srgbClr val="000090"/>
              </a:solidFill>
              <a:prstDash val="sysDash"/>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56" name="Snip Same Side Corner Rectangle 155"/>
            <p:cNvSpPr>
              <a:spLocks noChangeAspect="1"/>
            </p:cNvSpPr>
            <p:nvPr/>
          </p:nvSpPr>
          <p:spPr bwMode="auto">
            <a:xfrm>
              <a:off x="8145045" y="5207898"/>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cxnSp>
          <p:nvCxnSpPr>
            <p:cNvPr id="157" name="Elbow Connector 156"/>
            <p:cNvCxnSpPr>
              <a:stCxn id="188" idx="0"/>
              <a:endCxn id="156" idx="2"/>
            </p:cNvCxnSpPr>
            <p:nvPr/>
          </p:nvCxnSpPr>
          <p:spPr>
            <a:xfrm>
              <a:off x="7341673" y="5459898"/>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159" name="Snip Same Side Corner Rectangle 158"/>
            <p:cNvSpPr>
              <a:spLocks noChangeAspect="1"/>
            </p:cNvSpPr>
            <p:nvPr/>
          </p:nvSpPr>
          <p:spPr bwMode="auto">
            <a:xfrm>
              <a:off x="8145045" y="5785619"/>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cxnSp>
          <p:nvCxnSpPr>
            <p:cNvPr id="160" name="Elbow Connector 159"/>
            <p:cNvCxnSpPr>
              <a:stCxn id="135" idx="0"/>
              <a:endCxn id="159" idx="2"/>
            </p:cNvCxnSpPr>
            <p:nvPr/>
          </p:nvCxnSpPr>
          <p:spPr>
            <a:xfrm>
              <a:off x="7341673" y="6037619"/>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197" name="Elbow Connector 196"/>
            <p:cNvCxnSpPr>
              <a:stCxn id="131" idx="2"/>
              <a:endCxn id="58" idx="0"/>
            </p:cNvCxnSpPr>
            <p:nvPr/>
          </p:nvCxnSpPr>
          <p:spPr>
            <a:xfrm rot="10800000">
              <a:off x="5725173" y="3904428"/>
              <a:ext cx="896500" cy="400033"/>
            </a:xfrm>
            <a:prstGeom prst="bentConnector3">
              <a:avLst>
                <a:gd name="adj1" fmla="val 50000"/>
              </a:avLst>
            </a:prstGeom>
            <a:ln w="57150" cap="flat" cmpd="sng" algn="ctr">
              <a:solidFill>
                <a:srgbClr val="000090"/>
              </a:solidFill>
              <a:prstDash val="sysDash"/>
              <a:round/>
              <a:headEnd type="triangle" w="med" len="sm"/>
              <a:tailEnd type="none" w="med" len="sm"/>
            </a:ln>
            <a:effectLst/>
          </p:spPr>
          <p:style>
            <a:lnRef idx="2">
              <a:schemeClr val="accent1"/>
            </a:lnRef>
            <a:fillRef idx="0">
              <a:schemeClr val="accent1"/>
            </a:fillRef>
            <a:effectRef idx="1">
              <a:schemeClr val="accent1"/>
            </a:effectRef>
            <a:fontRef idx="minor">
              <a:schemeClr val="tx1"/>
            </a:fontRef>
          </p:style>
        </p:cxnSp>
        <p:grpSp>
          <p:nvGrpSpPr>
            <p:cNvPr id="12" name="Group 129"/>
            <p:cNvGrpSpPr/>
            <p:nvPr/>
          </p:nvGrpSpPr>
          <p:grpSpPr>
            <a:xfrm>
              <a:off x="115990" y="4162333"/>
              <a:ext cx="720000" cy="504000"/>
              <a:chOff x="3033213" y="2023642"/>
              <a:chExt cx="946094" cy="641614"/>
            </a:xfrm>
          </p:grpSpPr>
          <p:sp>
            <p:nvSpPr>
              <p:cNvPr id="254" name="Snip Same Side Corner Rectangle 253"/>
              <p:cNvSpPr>
                <a:spLocks noChangeAspect="1"/>
              </p:cNvSpPr>
              <p:nvPr/>
            </p:nvSpPr>
            <p:spPr bwMode="auto">
              <a:xfrm>
                <a:off x="3033213" y="2023642"/>
                <a:ext cx="946094" cy="641614"/>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Market Data Dissemination Operations</a:t>
                </a:r>
              </a:p>
            </p:txBody>
          </p:sp>
          <p:grpSp>
            <p:nvGrpSpPr>
              <p:cNvPr id="13" name="Group 99"/>
              <p:cNvGrpSpPr/>
              <p:nvPr/>
            </p:nvGrpSpPr>
            <p:grpSpPr>
              <a:xfrm>
                <a:off x="3774040" y="2132792"/>
                <a:ext cx="205267" cy="423314"/>
                <a:chOff x="4849025" y="3375152"/>
                <a:chExt cx="205267" cy="423314"/>
              </a:xfrm>
              <a:solidFill>
                <a:srgbClr val="FFFFFF"/>
              </a:solidFill>
            </p:grpSpPr>
            <p:sp>
              <p:nvSpPr>
                <p:cNvPr id="256" name="Rectangle 255"/>
                <p:cNvSpPr/>
                <p:nvPr/>
              </p:nvSpPr>
              <p:spPr>
                <a:xfrm>
                  <a:off x="4849025" y="3375152"/>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57" name="Rectangle 256"/>
                <p:cNvSpPr/>
                <p:nvPr/>
              </p:nvSpPr>
              <p:spPr>
                <a:xfrm>
                  <a:off x="4849025" y="3644534"/>
                  <a:ext cx="205267" cy="153932"/>
                </a:xfrm>
                <a:prstGeom prst="rect">
                  <a:avLst/>
                </a:prstGeom>
                <a:noFill/>
                <a:ln w="19050" cap="flat" cmpd="sng" algn="ctr">
                  <a:no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14" name="Group 129"/>
            <p:cNvGrpSpPr/>
            <p:nvPr/>
          </p:nvGrpSpPr>
          <p:grpSpPr>
            <a:xfrm>
              <a:off x="2871992" y="3710849"/>
              <a:ext cx="720000" cy="504000"/>
              <a:chOff x="3033213" y="2023642"/>
              <a:chExt cx="946094" cy="641614"/>
            </a:xfrm>
          </p:grpSpPr>
          <p:sp>
            <p:nvSpPr>
              <p:cNvPr id="264" name="Snip Same Side Corner Rectangle 263"/>
              <p:cNvSpPr>
                <a:spLocks noChangeAspect="1"/>
              </p:cNvSpPr>
              <p:nvPr/>
            </p:nvSpPr>
            <p:spPr bwMode="auto">
              <a:xfrm>
                <a:off x="3033213" y="2023642"/>
                <a:ext cx="946094" cy="64161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Correspon-dence</a:t>
                </a:r>
              </a:p>
            </p:txBody>
          </p:sp>
          <p:grpSp>
            <p:nvGrpSpPr>
              <p:cNvPr id="15" name="Group 99"/>
              <p:cNvGrpSpPr/>
              <p:nvPr/>
            </p:nvGrpSpPr>
            <p:grpSpPr>
              <a:xfrm>
                <a:off x="3774040" y="2132792"/>
                <a:ext cx="205267" cy="423314"/>
                <a:chOff x="4849025" y="3375152"/>
                <a:chExt cx="205267" cy="423314"/>
              </a:xfrm>
              <a:solidFill>
                <a:srgbClr val="FFFFFF"/>
              </a:solidFill>
            </p:grpSpPr>
            <p:sp>
              <p:nvSpPr>
                <p:cNvPr id="266" name="Rectangle 265"/>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67" name="Rectangle 266"/>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16" name="Group 99"/>
            <p:cNvGrpSpPr/>
            <p:nvPr/>
          </p:nvGrpSpPr>
          <p:grpSpPr>
            <a:xfrm rot="5400000">
              <a:off x="2957864" y="4737046"/>
              <a:ext cx="156211" cy="440521"/>
              <a:chOff x="4849025" y="3375152"/>
              <a:chExt cx="205267" cy="423314"/>
            </a:xfrm>
            <a:noFill/>
          </p:grpSpPr>
          <p:sp>
            <p:nvSpPr>
              <p:cNvPr id="136" name="Rectangle 135"/>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37" name="Rectangle 136"/>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17" name="Group 99"/>
            <p:cNvGrpSpPr/>
            <p:nvPr/>
          </p:nvGrpSpPr>
          <p:grpSpPr>
            <a:xfrm rot="16200000">
              <a:off x="3190854" y="3124846"/>
              <a:ext cx="156213" cy="476521"/>
              <a:chOff x="4849025" y="3375152"/>
              <a:chExt cx="205267" cy="423314"/>
            </a:xfrm>
            <a:noFill/>
          </p:grpSpPr>
          <p:sp>
            <p:nvSpPr>
              <p:cNvPr id="170" name="Rectangle 169"/>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72" name="Rectangle 171"/>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18" name="Group 99"/>
            <p:cNvGrpSpPr/>
            <p:nvPr/>
          </p:nvGrpSpPr>
          <p:grpSpPr>
            <a:xfrm rot="16200000">
              <a:off x="1729370" y="4719046"/>
              <a:ext cx="156213" cy="476521"/>
              <a:chOff x="4849025" y="3375152"/>
              <a:chExt cx="205267" cy="423314"/>
            </a:xfrm>
            <a:noFill/>
          </p:grpSpPr>
          <p:sp>
            <p:nvSpPr>
              <p:cNvPr id="184" name="Rectangle 183"/>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85" name="Rectangle 184"/>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19" name="Group 203"/>
            <p:cNvGrpSpPr/>
            <p:nvPr/>
          </p:nvGrpSpPr>
          <p:grpSpPr>
            <a:xfrm>
              <a:off x="6621673" y="2319303"/>
              <a:ext cx="720000" cy="504000"/>
              <a:chOff x="6643137" y="2319303"/>
              <a:chExt cx="720000" cy="504000"/>
            </a:xfrm>
          </p:grpSpPr>
          <p:sp>
            <p:nvSpPr>
              <p:cNvPr id="86" name="Snip Same Side Corner Rectangle 85"/>
              <p:cNvSpPr>
                <a:spLocks noChangeAspect="1"/>
              </p:cNvSpPr>
              <p:nvPr/>
            </p:nvSpPr>
            <p:spPr bwMode="auto">
              <a:xfrm>
                <a:off x="6643137" y="2319303"/>
                <a:ext cx="720000" cy="504000"/>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Correspondent Bank Fulfillment</a:t>
                </a:r>
              </a:p>
            </p:txBody>
          </p:sp>
          <p:grpSp>
            <p:nvGrpSpPr>
              <p:cNvPr id="20" name="Group 99"/>
              <p:cNvGrpSpPr/>
              <p:nvPr/>
            </p:nvGrpSpPr>
            <p:grpSpPr>
              <a:xfrm>
                <a:off x="6643137" y="2405042"/>
                <a:ext cx="156213" cy="332521"/>
                <a:chOff x="4849025" y="3375152"/>
                <a:chExt cx="205267" cy="423314"/>
              </a:xfrm>
              <a:noFill/>
            </p:grpSpPr>
            <p:sp>
              <p:nvSpPr>
                <p:cNvPr id="98" name="Rectangle 97"/>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99" name="Rectangle 98"/>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21" name="Group 142"/>
              <p:cNvGrpSpPr/>
              <p:nvPr/>
            </p:nvGrpSpPr>
            <p:grpSpPr>
              <a:xfrm>
                <a:off x="7206924" y="2405042"/>
                <a:ext cx="156213" cy="332521"/>
                <a:chOff x="4994903" y="3518181"/>
                <a:chExt cx="205267" cy="423314"/>
              </a:xfrm>
              <a:noFill/>
            </p:grpSpPr>
            <p:sp>
              <p:nvSpPr>
                <p:cNvPr id="141" name="Rectangle 140"/>
                <p:cNvSpPr/>
                <p:nvPr/>
              </p:nvSpPr>
              <p:spPr>
                <a:xfrm>
                  <a:off x="4994903" y="3518181"/>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42" name="Rectangle 141"/>
                <p:cNvSpPr/>
                <p:nvPr/>
              </p:nvSpPr>
              <p:spPr>
                <a:xfrm>
                  <a:off x="4994903" y="3787563"/>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22" name="Group 200"/>
            <p:cNvGrpSpPr/>
            <p:nvPr/>
          </p:nvGrpSpPr>
          <p:grpSpPr>
            <a:xfrm>
              <a:off x="6621673" y="3474741"/>
              <a:ext cx="720000" cy="504000"/>
              <a:chOff x="6643137" y="3582681"/>
              <a:chExt cx="720000" cy="504000"/>
            </a:xfrm>
          </p:grpSpPr>
          <p:sp>
            <p:nvSpPr>
              <p:cNvPr id="129" name="Snip Same Side Corner Rectangle 128"/>
              <p:cNvSpPr>
                <a:spLocks noChangeAspect="1"/>
              </p:cNvSpPr>
              <p:nvPr/>
            </p:nvSpPr>
            <p:spPr bwMode="auto">
              <a:xfrm>
                <a:off x="6643137" y="3582681"/>
                <a:ext cx="720000" cy="504000"/>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FedWire Securities Fulfillment</a:t>
                </a:r>
              </a:p>
            </p:txBody>
          </p:sp>
          <p:grpSp>
            <p:nvGrpSpPr>
              <p:cNvPr id="23" name="Group 99"/>
              <p:cNvGrpSpPr/>
              <p:nvPr/>
            </p:nvGrpSpPr>
            <p:grpSpPr>
              <a:xfrm>
                <a:off x="6643137" y="3668421"/>
                <a:ext cx="156213" cy="332521"/>
                <a:chOff x="4849025" y="3375152"/>
                <a:chExt cx="205267" cy="423314"/>
              </a:xfrm>
              <a:noFill/>
            </p:grpSpPr>
            <p:sp>
              <p:nvSpPr>
                <p:cNvPr id="274" name="Rectangle 273"/>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75" name="Rectangle 274"/>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24" name="Group 201"/>
            <p:cNvGrpSpPr/>
            <p:nvPr/>
          </p:nvGrpSpPr>
          <p:grpSpPr>
            <a:xfrm>
              <a:off x="6621673" y="2897022"/>
              <a:ext cx="720000" cy="504000"/>
              <a:chOff x="6643137" y="2938164"/>
              <a:chExt cx="720000" cy="504000"/>
            </a:xfrm>
          </p:grpSpPr>
          <p:grpSp>
            <p:nvGrpSpPr>
              <p:cNvPr id="25" name="Group 100"/>
              <p:cNvGrpSpPr/>
              <p:nvPr/>
            </p:nvGrpSpPr>
            <p:grpSpPr>
              <a:xfrm>
                <a:off x="6643137" y="2938164"/>
                <a:ext cx="720000" cy="504000"/>
                <a:chOff x="4842503" y="3256631"/>
                <a:chExt cx="946094" cy="641614"/>
              </a:xfrm>
              <a:solidFill>
                <a:srgbClr val="00D900"/>
              </a:solidFill>
            </p:grpSpPr>
            <p:sp>
              <p:nvSpPr>
                <p:cNvPr id="120" name="Snip Same Side Corner Rectangle 119"/>
                <p:cNvSpPr>
                  <a:spLocks noChangeAspect="1"/>
                </p:cNvSpPr>
                <p:nvPr/>
              </p:nvSpPr>
              <p:spPr bwMode="auto">
                <a:xfrm>
                  <a:off x="4842503" y="3256631"/>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FedWire Funds Fulfillment</a:t>
                  </a:r>
                </a:p>
              </p:txBody>
            </p:sp>
            <p:grpSp>
              <p:nvGrpSpPr>
                <p:cNvPr id="26" name="Group 99"/>
                <p:cNvGrpSpPr/>
                <p:nvPr/>
              </p:nvGrpSpPr>
              <p:grpSpPr>
                <a:xfrm>
                  <a:off x="4842503" y="3365781"/>
                  <a:ext cx="205267" cy="423314"/>
                  <a:chOff x="4849025" y="3375152"/>
                  <a:chExt cx="205267" cy="423314"/>
                </a:xfrm>
                <a:grpFill/>
              </p:grpSpPr>
              <p:sp>
                <p:nvSpPr>
                  <p:cNvPr id="123" name="Rectangle 122"/>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26" name="Rectangle 125"/>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27" name="Group 142"/>
              <p:cNvGrpSpPr/>
              <p:nvPr/>
            </p:nvGrpSpPr>
            <p:grpSpPr>
              <a:xfrm>
                <a:off x="7206924" y="3023903"/>
                <a:ext cx="156213" cy="332521"/>
                <a:chOff x="4994903" y="3518181"/>
                <a:chExt cx="205267" cy="423314"/>
              </a:xfrm>
              <a:noFill/>
            </p:grpSpPr>
            <p:sp>
              <p:nvSpPr>
                <p:cNvPr id="118" name="Rectangle 117"/>
                <p:cNvSpPr/>
                <p:nvPr/>
              </p:nvSpPr>
              <p:spPr>
                <a:xfrm>
                  <a:off x="4994903" y="3518181"/>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19" name="Rectangle 118"/>
                <p:cNvSpPr/>
                <p:nvPr/>
              </p:nvSpPr>
              <p:spPr>
                <a:xfrm>
                  <a:off x="4994903" y="3787563"/>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28" name="Group 99"/>
              <p:cNvGrpSpPr/>
              <p:nvPr/>
            </p:nvGrpSpPr>
            <p:grpSpPr>
              <a:xfrm>
                <a:off x="6654416" y="3012677"/>
                <a:ext cx="156213" cy="332521"/>
                <a:chOff x="4849025" y="3375152"/>
                <a:chExt cx="205267" cy="423314"/>
              </a:xfrm>
              <a:noFill/>
            </p:grpSpPr>
            <p:sp>
              <p:nvSpPr>
                <p:cNvPr id="277" name="Rectangle 276"/>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78" name="Rectangle 277"/>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29" name="Group 198"/>
            <p:cNvGrpSpPr/>
            <p:nvPr/>
          </p:nvGrpSpPr>
          <p:grpSpPr>
            <a:xfrm>
              <a:off x="6621673" y="4052460"/>
              <a:ext cx="720000" cy="504000"/>
              <a:chOff x="6643137" y="4227198"/>
              <a:chExt cx="720000" cy="504000"/>
            </a:xfrm>
          </p:grpSpPr>
          <p:sp>
            <p:nvSpPr>
              <p:cNvPr id="131" name="Snip Same Side Corner Rectangle 130"/>
              <p:cNvSpPr>
                <a:spLocks noChangeAspect="1"/>
              </p:cNvSpPr>
              <p:nvPr/>
            </p:nvSpPr>
            <p:spPr bwMode="auto">
              <a:xfrm>
                <a:off x="6643137" y="4227198"/>
                <a:ext cx="720000" cy="504000"/>
              </a:xfrm>
              <a:prstGeom prst="snip2SameRect">
                <a:avLst>
                  <a:gd name="adj1" fmla="val 12992"/>
                  <a:gd name="adj2" fmla="val 14699"/>
                </a:avLst>
              </a:prstGeom>
              <a:solidFill>
                <a:srgbClr val="00D900">
                  <a:alpha val="49000"/>
                </a:srgbClr>
              </a:solidFill>
              <a:ln w="19050" cap="flat" cmpd="sng" algn="ctr">
                <a:solidFill>
                  <a:schemeClr val="tx1"/>
                </a:solidFill>
                <a:prstDash val="sysDash"/>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CHIPS Fulfillment</a:t>
                </a:r>
              </a:p>
            </p:txBody>
          </p:sp>
          <p:grpSp>
            <p:nvGrpSpPr>
              <p:cNvPr id="30" name="Group 99"/>
              <p:cNvGrpSpPr/>
              <p:nvPr/>
            </p:nvGrpSpPr>
            <p:grpSpPr>
              <a:xfrm>
                <a:off x="6643137" y="4312938"/>
                <a:ext cx="156213" cy="332521"/>
                <a:chOff x="4849025" y="3375152"/>
                <a:chExt cx="205267" cy="423314"/>
              </a:xfrm>
              <a:noFill/>
            </p:grpSpPr>
            <p:sp>
              <p:nvSpPr>
                <p:cNvPr id="280" name="Rectangle 279"/>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81" name="Rectangle 280"/>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31" name="Group 197"/>
            <p:cNvGrpSpPr/>
            <p:nvPr/>
          </p:nvGrpSpPr>
          <p:grpSpPr>
            <a:xfrm>
              <a:off x="6621673" y="4630179"/>
              <a:ext cx="720000" cy="504000"/>
              <a:chOff x="6643137" y="4871715"/>
              <a:chExt cx="720000" cy="504000"/>
            </a:xfrm>
          </p:grpSpPr>
          <p:sp>
            <p:nvSpPr>
              <p:cNvPr id="130" name="Snip Same Side Corner Rectangle 129"/>
              <p:cNvSpPr>
                <a:spLocks noChangeAspect="1"/>
              </p:cNvSpPr>
              <p:nvPr/>
            </p:nvSpPr>
            <p:spPr bwMode="auto">
              <a:xfrm>
                <a:off x="6643137" y="4871715"/>
                <a:ext cx="720000" cy="504000"/>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ACH Fulfillment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FedWire</a:t>
                </a:r>
              </a:p>
            </p:txBody>
          </p:sp>
          <p:grpSp>
            <p:nvGrpSpPr>
              <p:cNvPr id="32" name="Group 99"/>
              <p:cNvGrpSpPr/>
              <p:nvPr/>
            </p:nvGrpSpPr>
            <p:grpSpPr>
              <a:xfrm>
                <a:off x="6643137" y="4957455"/>
                <a:ext cx="156213" cy="332521"/>
                <a:chOff x="4849025" y="3375152"/>
                <a:chExt cx="205267" cy="423314"/>
              </a:xfrm>
              <a:noFill/>
            </p:grpSpPr>
            <p:sp>
              <p:nvSpPr>
                <p:cNvPr id="283" name="Rectangle 282"/>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84" name="Rectangle 283"/>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33" name="Group 195"/>
            <p:cNvGrpSpPr/>
            <p:nvPr/>
          </p:nvGrpSpPr>
          <p:grpSpPr>
            <a:xfrm>
              <a:off x="6621673" y="5785619"/>
              <a:ext cx="720000" cy="504000"/>
              <a:chOff x="6643137" y="5785619"/>
              <a:chExt cx="720000" cy="504000"/>
            </a:xfrm>
          </p:grpSpPr>
          <p:sp>
            <p:nvSpPr>
              <p:cNvPr id="135" name="Snip Same Side Corner Rectangle 134"/>
              <p:cNvSpPr>
                <a:spLocks noChangeAspect="1"/>
              </p:cNvSpPr>
              <p:nvPr/>
            </p:nvSpPr>
            <p:spPr bwMode="auto">
              <a:xfrm>
                <a:off x="6643137" y="5785619"/>
                <a:ext cx="720000" cy="504000"/>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ACH Fulfillment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Global </a:t>
                </a:r>
              </a:p>
            </p:txBody>
          </p:sp>
          <p:grpSp>
            <p:nvGrpSpPr>
              <p:cNvPr id="34" name="Group 99"/>
              <p:cNvGrpSpPr/>
              <p:nvPr/>
            </p:nvGrpSpPr>
            <p:grpSpPr>
              <a:xfrm>
                <a:off x="6643137" y="5871359"/>
                <a:ext cx="156213" cy="332521"/>
                <a:chOff x="4849025" y="3375152"/>
                <a:chExt cx="205267" cy="423314"/>
              </a:xfrm>
              <a:noFill/>
            </p:grpSpPr>
            <p:sp>
              <p:nvSpPr>
                <p:cNvPr id="286" name="Rectangle 285"/>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87" name="Rectangle 286"/>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35" name="Group 194"/>
            <p:cNvGrpSpPr/>
            <p:nvPr/>
          </p:nvGrpSpPr>
          <p:grpSpPr>
            <a:xfrm>
              <a:off x="6621673" y="5207898"/>
              <a:ext cx="720000" cy="504000"/>
              <a:chOff x="9144000" y="4318597"/>
              <a:chExt cx="720000" cy="504000"/>
            </a:xfrm>
          </p:grpSpPr>
          <p:sp>
            <p:nvSpPr>
              <p:cNvPr id="188" name="Snip Same Side Corner Rectangle 187"/>
              <p:cNvSpPr>
                <a:spLocks noChangeAspect="1"/>
              </p:cNvSpPr>
              <p:nvPr/>
            </p:nvSpPr>
            <p:spPr bwMode="auto">
              <a:xfrm>
                <a:off x="9144000" y="4318597"/>
                <a:ext cx="720000" cy="504000"/>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ACH Fulfillment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EPN</a:t>
                </a:r>
              </a:p>
            </p:txBody>
          </p:sp>
          <p:grpSp>
            <p:nvGrpSpPr>
              <p:cNvPr id="36" name="Group 99"/>
              <p:cNvGrpSpPr/>
              <p:nvPr/>
            </p:nvGrpSpPr>
            <p:grpSpPr>
              <a:xfrm>
                <a:off x="9144000" y="4404337"/>
                <a:ext cx="156213" cy="332521"/>
                <a:chOff x="4849025" y="3375152"/>
                <a:chExt cx="205267" cy="423314"/>
              </a:xfrm>
              <a:noFill/>
            </p:grpSpPr>
            <p:sp>
              <p:nvSpPr>
                <p:cNvPr id="192" name="Rectangle 191"/>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193" name="Rectangle 192"/>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cxnSp>
          <p:nvCxnSpPr>
            <p:cNvPr id="205" name="Elbow Connector 204"/>
            <p:cNvCxnSpPr>
              <a:stCxn id="130" idx="0"/>
              <a:endCxn id="207" idx="2"/>
            </p:cNvCxnSpPr>
            <p:nvPr/>
          </p:nvCxnSpPr>
          <p:spPr>
            <a:xfrm>
              <a:off x="7341673" y="4882179"/>
              <a:ext cx="803372" cy="1588"/>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207" name="Snip Same Side Corner Rectangle 206"/>
            <p:cNvSpPr>
              <a:spLocks noChangeAspect="1"/>
            </p:cNvSpPr>
            <p:nvPr/>
          </p:nvSpPr>
          <p:spPr bwMode="auto">
            <a:xfrm>
              <a:off x="8145045" y="4630179"/>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Holding</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(Nostro/Vostro)</a:t>
              </a:r>
            </a:p>
          </p:txBody>
        </p:sp>
        <p:sp>
          <p:nvSpPr>
            <p:cNvPr id="143" name="Cloud 142"/>
            <p:cNvSpPr>
              <a:spLocks noChangeAspect="1"/>
            </p:cNvSpPr>
            <p:nvPr/>
          </p:nvSpPr>
          <p:spPr>
            <a:xfrm>
              <a:off x="7499508" y="3596990"/>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151" name="Cloud 150"/>
            <p:cNvSpPr>
              <a:spLocks noChangeAspect="1"/>
            </p:cNvSpPr>
            <p:nvPr/>
          </p:nvSpPr>
          <p:spPr>
            <a:xfrm>
              <a:off x="7499508" y="4168192"/>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155" name="Cloud 154"/>
            <p:cNvSpPr>
              <a:spLocks noChangeAspect="1"/>
            </p:cNvSpPr>
            <p:nvPr/>
          </p:nvSpPr>
          <p:spPr>
            <a:xfrm>
              <a:off x="7499508" y="4739394"/>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158" name="Cloud 157"/>
            <p:cNvSpPr>
              <a:spLocks noChangeAspect="1"/>
            </p:cNvSpPr>
            <p:nvPr/>
          </p:nvSpPr>
          <p:spPr>
            <a:xfrm>
              <a:off x="7499508" y="5310596"/>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161" name="Cloud 160"/>
            <p:cNvSpPr>
              <a:spLocks noChangeAspect="1"/>
            </p:cNvSpPr>
            <p:nvPr/>
          </p:nvSpPr>
          <p:spPr>
            <a:xfrm>
              <a:off x="7499508" y="5881799"/>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206" name="Cloud 205"/>
            <p:cNvSpPr>
              <a:spLocks noChangeAspect="1"/>
            </p:cNvSpPr>
            <p:nvPr/>
          </p:nvSpPr>
          <p:spPr>
            <a:xfrm>
              <a:off x="7499508" y="3025788"/>
              <a:ext cx="495149" cy="287180"/>
            </a:xfrm>
            <a:prstGeom prst="cloud">
              <a:avLst/>
            </a:prstGeom>
            <a:gradFill>
              <a:gsLst>
                <a:gs pos="0">
                  <a:srgbClr val="000090"/>
                </a:gs>
                <a:gs pos="81000">
                  <a:srgbClr val="A4ABE7"/>
                </a:gs>
                <a:gs pos="100000">
                  <a:srgbClr val="E2F5FF"/>
                </a:gs>
              </a:gsLst>
            </a:gradFill>
            <a:ln>
              <a:solidFill>
                <a:srgbClr val="000090"/>
              </a:solidFill>
            </a:ln>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ts val="1001"/>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FFFFFF"/>
                  </a:solidFill>
                  <a:effectLst/>
                  <a:uLnTx/>
                  <a:uFillTx/>
                  <a:latin typeface="Arial Narrow"/>
                  <a:ea typeface="+mn-ea"/>
                  <a:cs typeface="Arial Narrow"/>
                </a:rPr>
                <a:t>IP</a:t>
              </a:r>
            </a:p>
          </p:txBody>
        </p:sp>
        <p:sp>
          <p:nvSpPr>
            <p:cNvPr id="235" name="Snip Same Side Corner Rectangle 234"/>
            <p:cNvSpPr>
              <a:spLocks noChangeAspect="1"/>
            </p:cNvSpPr>
            <p:nvPr/>
          </p:nvSpPr>
          <p:spPr bwMode="auto">
            <a:xfrm>
              <a:off x="3777058" y="1804575"/>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0" rIns="0" bIns="0" anchor="ctr" anchorCtr="0">
              <a:prstTxWarp prst="textNoShape">
                <a:avLst/>
              </a:prstTxWarp>
            </a:bodyPr>
            <a:lstStyle/>
            <a:p>
              <a:pPr marL="0" marR="0" lvl="1" indent="0" algn="ctr" defTabSz="677268" rtl="0" eaLnBrk="0" fontAlgn="auto" latinLnBrk="0" hangingPunct="0">
                <a:lnSpc>
                  <a:spcPct val="90000"/>
                </a:lnSpc>
                <a:spcBef>
                  <a:spcPts val="0"/>
                </a:spcBef>
                <a:spcAft>
                  <a:spcPts val="0"/>
                </a:spcAft>
                <a:buClr>
                  <a:srgbClr val="F0AB00"/>
                </a:buClr>
                <a:buSzPct val="80000"/>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 Access Entitlement</a:t>
              </a:r>
            </a:p>
          </p:txBody>
        </p:sp>
        <p:sp>
          <p:nvSpPr>
            <p:cNvPr id="236" name="Snip Same Side Corner Rectangle 235"/>
            <p:cNvSpPr>
              <a:spLocks noChangeAspect="1"/>
            </p:cNvSpPr>
            <p:nvPr/>
          </p:nvSpPr>
          <p:spPr bwMode="auto">
            <a:xfrm>
              <a:off x="8145045" y="1003493"/>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0" rIns="0" bIns="0" anchor="ctr" anchorCtr="0">
              <a:prstTxWarp prst="textNoShape">
                <a:avLst/>
              </a:prstTxWarp>
            </a:bodyPr>
            <a:lstStyle/>
            <a:p>
              <a:pPr marL="0" marR="0" lvl="1" indent="0" algn="ctr" defTabSz="677268" rtl="0" eaLnBrk="0" fontAlgn="auto" latinLnBrk="0" hangingPunct="0">
                <a:lnSpc>
                  <a:spcPct val="90000"/>
                </a:lnSpc>
                <a:spcBef>
                  <a:spcPts val="0"/>
                </a:spcBef>
                <a:spcAft>
                  <a:spcPts val="0"/>
                </a:spcAft>
                <a:buClr>
                  <a:srgbClr val="F0AB00"/>
                </a:buClr>
                <a:buSzPct val="80000"/>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Financial Message Analysis</a:t>
              </a:r>
            </a:p>
          </p:txBody>
        </p:sp>
        <p:sp>
          <p:nvSpPr>
            <p:cNvPr id="231" name="Snip Same Side Corner Rectangle 230"/>
            <p:cNvSpPr>
              <a:spLocks noChangeAspect="1"/>
            </p:cNvSpPr>
            <p:nvPr/>
          </p:nvSpPr>
          <p:spPr bwMode="auto">
            <a:xfrm>
              <a:off x="1080165" y="6024601"/>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square" lIns="0" tIns="0" rIns="0" bIns="0" anchor="ctr" anchorCtr="0">
              <a:prstTxWarp prst="textNoShape">
                <a:avLst/>
              </a:prstTxWarp>
            </a:bodyPr>
            <a:lstStyle/>
            <a:p>
              <a:pPr marL="0" marR="0" lvl="1" indent="0" algn="ctr" defTabSz="677268" rtl="0" eaLnBrk="0" fontAlgn="auto" latinLnBrk="0" hangingPunct="0">
                <a:lnSpc>
                  <a:spcPct val="90000"/>
                </a:lnSpc>
                <a:spcBef>
                  <a:spcPts val="0"/>
                </a:spcBef>
                <a:spcAft>
                  <a:spcPts val="0"/>
                </a:spcAft>
                <a:buClr>
                  <a:srgbClr val="F0AB00"/>
                </a:buClr>
                <a:buSzPct val="80000"/>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Financial Accounting</a:t>
              </a:r>
            </a:p>
          </p:txBody>
        </p:sp>
        <p:grpSp>
          <p:nvGrpSpPr>
            <p:cNvPr id="37" name="Group 110"/>
            <p:cNvGrpSpPr>
              <a:grpSpLocks noChangeAspect="1"/>
            </p:cNvGrpSpPr>
            <p:nvPr/>
          </p:nvGrpSpPr>
          <p:grpSpPr>
            <a:xfrm>
              <a:off x="2436649" y="5146485"/>
              <a:ext cx="725863" cy="504000"/>
              <a:chOff x="3212775" y="5541501"/>
              <a:chExt cx="1076261" cy="747297"/>
            </a:xfrm>
            <a:solidFill>
              <a:srgbClr val="FFED6C"/>
            </a:solidFill>
          </p:grpSpPr>
          <p:sp>
            <p:nvSpPr>
              <p:cNvPr id="233" name="Snip Same Side Corner Rectangle 232"/>
              <p:cNvSpPr>
                <a:spLocks noChangeAspect="1"/>
              </p:cNvSpPr>
              <p:nvPr/>
            </p:nvSpPr>
            <p:spPr bwMode="auto">
              <a:xfrm>
                <a:off x="3414942" y="5541501"/>
                <a:ext cx="874094" cy="592786"/>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37" name="Snip Same Side Corner Rectangle 236"/>
              <p:cNvSpPr>
                <a:spLocks noChangeAspect="1"/>
              </p:cNvSpPr>
              <p:nvPr/>
            </p:nvSpPr>
            <p:spPr bwMode="auto">
              <a:xfrm>
                <a:off x="3313858" y="5594349"/>
                <a:ext cx="910094" cy="617200"/>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238" name="Snip Same Side Corner Rectangle 237"/>
              <p:cNvSpPr>
                <a:spLocks noChangeAspect="1"/>
              </p:cNvSpPr>
              <p:nvPr/>
            </p:nvSpPr>
            <p:spPr bwMode="auto">
              <a:xfrm>
                <a:off x="3212775" y="5647184"/>
                <a:ext cx="946094" cy="641614"/>
              </a:xfrm>
              <a:prstGeom prst="snip2SameRect">
                <a:avLst>
                  <a:gd name="adj1" fmla="val 12992"/>
                  <a:gd name="adj2" fmla="val 14699"/>
                </a:avLst>
              </a:prstGeom>
              <a:grp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Position Keeping</a:t>
                </a:r>
              </a:p>
            </p:txBody>
          </p:sp>
        </p:grpSp>
        <p:cxnSp>
          <p:nvCxnSpPr>
            <p:cNvPr id="239" name="Elbow Connector 115"/>
            <p:cNvCxnSpPr>
              <a:stCxn id="55" idx="2"/>
              <a:endCxn id="238" idx="3"/>
            </p:cNvCxnSpPr>
            <p:nvPr/>
          </p:nvCxnSpPr>
          <p:spPr>
            <a:xfrm rot="10800000" flipV="1">
              <a:off x="2755686" y="4862201"/>
              <a:ext cx="223994" cy="355559"/>
            </a:xfrm>
            <a:prstGeom prst="bentConnector2">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243" name="Snip Same Side Corner Rectangle 242"/>
            <p:cNvSpPr>
              <a:spLocks noChangeAspect="1"/>
            </p:cNvSpPr>
            <p:nvPr/>
          </p:nvSpPr>
          <p:spPr bwMode="auto">
            <a:xfrm>
              <a:off x="7215980" y="1003493"/>
              <a:ext cx="720000" cy="504000"/>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Fraud Detection</a:t>
              </a:r>
            </a:p>
          </p:txBody>
        </p:sp>
        <p:sp>
          <p:nvSpPr>
            <p:cNvPr id="178" name="Snip Same Side Corner Rectangle 177"/>
            <p:cNvSpPr>
              <a:spLocks/>
            </p:cNvSpPr>
            <p:nvPr/>
          </p:nvSpPr>
          <p:spPr bwMode="auto">
            <a:xfrm>
              <a:off x="1757677" y="2385401"/>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Data Managemenet</a:t>
              </a:r>
            </a:p>
          </p:txBody>
        </p:sp>
        <p:sp>
          <p:nvSpPr>
            <p:cNvPr id="298" name="Snip Same Side Corner Rectangle 297"/>
            <p:cNvSpPr>
              <a:spLocks noChangeAspect="1"/>
            </p:cNvSpPr>
            <p:nvPr/>
          </p:nvSpPr>
          <p:spPr bwMode="auto">
            <a:xfrm>
              <a:off x="115990" y="3185789"/>
              <a:ext cx="720000" cy="488284"/>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Current Account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(Fulfillment)</a:t>
              </a:r>
            </a:p>
          </p:txBody>
        </p:sp>
        <p:sp>
          <p:nvSpPr>
            <p:cNvPr id="300" name="Snip Same Side Corner Rectangle 299"/>
            <p:cNvSpPr>
              <a:spLocks/>
            </p:cNvSpPr>
            <p:nvPr/>
          </p:nvSpPr>
          <p:spPr bwMode="auto">
            <a:xfrm>
              <a:off x="115990" y="2767790"/>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Remittance Services</a:t>
              </a:r>
            </a:p>
          </p:txBody>
        </p:sp>
        <p:sp>
          <p:nvSpPr>
            <p:cNvPr id="301" name="Snip Same Side Corner Rectangle 300"/>
            <p:cNvSpPr>
              <a:spLocks/>
            </p:cNvSpPr>
            <p:nvPr/>
          </p:nvSpPr>
          <p:spPr bwMode="auto">
            <a:xfrm>
              <a:off x="1757677" y="2767790"/>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Settlement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Obligation Mgmt</a:t>
              </a:r>
            </a:p>
          </p:txBody>
        </p:sp>
        <p:sp>
          <p:nvSpPr>
            <p:cNvPr id="302" name="Snip Same Side Corner Rectangle 301"/>
            <p:cNvSpPr>
              <a:spLocks/>
            </p:cNvSpPr>
            <p:nvPr/>
          </p:nvSpPr>
          <p:spPr bwMode="auto">
            <a:xfrm>
              <a:off x="1757677" y="1620623"/>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Trade Managemenet</a:t>
              </a:r>
            </a:p>
          </p:txBody>
        </p:sp>
        <p:sp>
          <p:nvSpPr>
            <p:cNvPr id="303" name="Snip Same Side Corner Rectangle 302"/>
            <p:cNvSpPr>
              <a:spLocks/>
            </p:cNvSpPr>
            <p:nvPr/>
          </p:nvSpPr>
          <p:spPr bwMode="auto">
            <a:xfrm>
              <a:off x="115990" y="3779945"/>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Trading Position Management</a:t>
              </a:r>
            </a:p>
          </p:txBody>
        </p:sp>
        <p:sp>
          <p:nvSpPr>
            <p:cNvPr id="305" name="Snip Same Side Corner Rectangle 304"/>
            <p:cNvSpPr>
              <a:spLocks/>
            </p:cNvSpPr>
            <p:nvPr/>
          </p:nvSpPr>
          <p:spPr bwMode="auto">
            <a:xfrm>
              <a:off x="115990" y="1620623"/>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Customer Agreement</a:t>
              </a:r>
            </a:p>
          </p:txBody>
        </p:sp>
        <p:sp>
          <p:nvSpPr>
            <p:cNvPr id="306" name="Snip Same Side Corner Rectangle 305"/>
            <p:cNvSpPr>
              <a:spLocks/>
            </p:cNvSpPr>
            <p:nvPr/>
          </p:nvSpPr>
          <p:spPr bwMode="auto">
            <a:xfrm>
              <a:off x="115990" y="2003012"/>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Party Authentication</a:t>
              </a:r>
            </a:p>
          </p:txBody>
        </p:sp>
        <p:sp>
          <p:nvSpPr>
            <p:cNvPr id="307" name="Snip Same Side Corner Rectangle 306"/>
            <p:cNvSpPr>
              <a:spLocks/>
            </p:cNvSpPr>
            <p:nvPr/>
          </p:nvSpPr>
          <p:spPr bwMode="auto">
            <a:xfrm>
              <a:off x="115990" y="2385401"/>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Transaction Authorization</a:t>
              </a:r>
            </a:p>
          </p:txBody>
        </p:sp>
        <p:grpSp>
          <p:nvGrpSpPr>
            <p:cNvPr id="38" name="Group 473"/>
            <p:cNvGrpSpPr/>
            <p:nvPr/>
          </p:nvGrpSpPr>
          <p:grpSpPr>
            <a:xfrm>
              <a:off x="935020" y="1238234"/>
              <a:ext cx="720000" cy="2451555"/>
              <a:chOff x="115990" y="1238234"/>
              <a:chExt cx="720000" cy="2451555"/>
            </a:xfrm>
          </p:grpSpPr>
          <p:sp>
            <p:nvSpPr>
              <p:cNvPr id="230" name="Snip Same Side Corner Rectangle 229"/>
              <p:cNvSpPr>
                <a:spLocks noChangeAspect="1"/>
              </p:cNvSpPr>
              <p:nvPr/>
            </p:nvSpPr>
            <p:spPr bwMode="auto">
              <a:xfrm>
                <a:off x="115990" y="3185789"/>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square" lIns="0" tIns="0" rIns="0" bIns="0" anchor="ctr" anchorCtr="0">
                <a:prstTxWarp prst="textNoShape">
                  <a:avLst/>
                </a:prstTxWarp>
              </a:bodyPr>
              <a:lstStyle/>
              <a:p>
                <a:pPr marL="0" marR="0" lvl="1" indent="0" algn="ctr" defTabSz="677268" rtl="0" eaLnBrk="0" fontAlgn="auto" latinLnBrk="0" hangingPunct="0">
                  <a:lnSpc>
                    <a:spcPct val="90000"/>
                  </a:lnSpc>
                  <a:spcBef>
                    <a:spcPts val="0"/>
                  </a:spcBef>
                  <a:spcAft>
                    <a:spcPts val="0"/>
                  </a:spcAft>
                  <a:buClr>
                    <a:srgbClr val="F0AB00"/>
                  </a:buClr>
                  <a:buSzPct val="80000"/>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Cash Management &amp; Account Services</a:t>
                </a:r>
              </a:p>
            </p:txBody>
          </p:sp>
          <p:sp>
            <p:nvSpPr>
              <p:cNvPr id="234" name="Snip Same Side Corner Rectangle 233"/>
              <p:cNvSpPr>
                <a:spLocks/>
              </p:cNvSpPr>
              <p:nvPr/>
            </p:nvSpPr>
            <p:spPr bwMode="auto">
              <a:xfrm>
                <a:off x="115990" y="2767790"/>
                <a:ext cx="720000" cy="323997"/>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square" lIns="0" tIns="0" rIns="0" bIns="0" anchor="ctr" anchorCtr="0">
                <a:prstTxWarp prst="textNoShape">
                  <a:avLst/>
                </a:prstTxWarp>
              </a:bodyPr>
              <a:lstStyle/>
              <a:p>
                <a:pPr marL="0" marR="0" lvl="1" indent="0" algn="ctr" defTabSz="677268" rtl="0" eaLnBrk="0" fontAlgn="auto" latinLnBrk="0" hangingPunct="0">
                  <a:lnSpc>
                    <a:spcPct val="90000"/>
                  </a:lnSpc>
                  <a:spcBef>
                    <a:spcPts val="0"/>
                  </a:spcBef>
                  <a:spcAft>
                    <a:spcPts val="0"/>
                  </a:spcAft>
                  <a:buClr>
                    <a:srgbClr val="F0AB00"/>
                  </a:buClr>
                  <a:buSzPct val="80000"/>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Cheque Processing</a:t>
                </a:r>
              </a:p>
            </p:txBody>
          </p:sp>
          <p:sp>
            <p:nvSpPr>
              <p:cNvPr id="299" name="Snip Same Side Corner Rectangle 298"/>
              <p:cNvSpPr>
                <a:spLocks/>
              </p:cNvSpPr>
              <p:nvPr/>
            </p:nvSpPr>
            <p:spPr bwMode="auto">
              <a:xfrm>
                <a:off x="115990" y="2385401"/>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Cheque Lock Box</a:t>
                </a:r>
              </a:p>
            </p:txBody>
          </p:sp>
          <p:sp>
            <p:nvSpPr>
              <p:cNvPr id="308" name="Snip Same Side Corner Rectangle 307"/>
              <p:cNvSpPr>
                <a:spLocks/>
              </p:cNvSpPr>
              <p:nvPr/>
            </p:nvSpPr>
            <p:spPr bwMode="auto">
              <a:xfrm>
                <a:off x="115990" y="1238234"/>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Servicing Position</a:t>
                </a:r>
              </a:p>
            </p:txBody>
          </p:sp>
        </p:grpSp>
        <p:sp>
          <p:nvSpPr>
            <p:cNvPr id="309" name="Snip Same Side Corner Rectangle 308"/>
            <p:cNvSpPr>
              <a:spLocks/>
            </p:cNvSpPr>
            <p:nvPr/>
          </p:nvSpPr>
          <p:spPr bwMode="auto">
            <a:xfrm>
              <a:off x="1757677" y="2003012"/>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Credit Risk Operations</a:t>
              </a:r>
            </a:p>
          </p:txBody>
        </p:sp>
        <p:cxnSp>
          <p:nvCxnSpPr>
            <p:cNvPr id="311" name="Elbow Connector 310"/>
            <p:cNvCxnSpPr>
              <a:stCxn id="73" idx="3"/>
              <a:endCxn id="236" idx="1"/>
            </p:cNvCxnSpPr>
            <p:nvPr/>
          </p:nvCxnSpPr>
          <p:spPr>
            <a:xfrm rot="5400000" flipH="1" flipV="1">
              <a:off x="8099140" y="1913398"/>
              <a:ext cx="811810" cy="1588"/>
            </a:xfrm>
            <a:prstGeom prst="bentConnector3">
              <a:avLst>
                <a:gd name="adj1" fmla="val 50000"/>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17" name="Elbow Connector 316"/>
            <p:cNvCxnSpPr>
              <a:stCxn id="236" idx="2"/>
              <a:endCxn id="243" idx="0"/>
            </p:cNvCxnSpPr>
            <p:nvPr/>
          </p:nvCxnSpPr>
          <p:spPr>
            <a:xfrm rot="10800000">
              <a:off x="7935981" y="1255493"/>
              <a:ext cx="209065" cy="1588"/>
            </a:xfrm>
            <a:prstGeom prst="bentConnector3">
              <a:avLst>
                <a:gd name="adj1" fmla="val 50000"/>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39" name="Group 478"/>
            <p:cNvGrpSpPr/>
            <p:nvPr/>
          </p:nvGrpSpPr>
          <p:grpSpPr>
            <a:xfrm>
              <a:off x="3777058" y="2736159"/>
              <a:ext cx="720000" cy="488284"/>
              <a:chOff x="3568903" y="2961689"/>
              <a:chExt cx="720000" cy="488284"/>
            </a:xfrm>
          </p:grpSpPr>
          <p:sp>
            <p:nvSpPr>
              <p:cNvPr id="62" name="Snip Same Side Corner Rectangle 61"/>
              <p:cNvSpPr>
                <a:spLocks noChangeAspect="1"/>
              </p:cNvSpPr>
              <p:nvPr/>
            </p:nvSpPr>
            <p:spPr bwMode="auto">
              <a:xfrm>
                <a:off x="3568903" y="2961689"/>
                <a:ext cx="720000" cy="488284"/>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Payment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Order</a:t>
                </a:r>
              </a:p>
            </p:txBody>
          </p:sp>
          <p:grpSp>
            <p:nvGrpSpPr>
              <p:cNvPr id="40" name="Group 99"/>
              <p:cNvGrpSpPr/>
              <p:nvPr/>
            </p:nvGrpSpPr>
            <p:grpSpPr>
              <a:xfrm rot="5400000">
                <a:off x="3850796" y="2801535"/>
                <a:ext cx="156213" cy="476521"/>
                <a:chOff x="4849025" y="3375152"/>
                <a:chExt cx="205267" cy="423314"/>
              </a:xfrm>
              <a:solidFill>
                <a:srgbClr val="FFFFFF"/>
              </a:solidFill>
            </p:grpSpPr>
            <p:sp>
              <p:nvSpPr>
                <p:cNvPr id="323" name="Rectangle 322"/>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324" name="Rectangle 323"/>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41" name="Group 99"/>
              <p:cNvGrpSpPr/>
              <p:nvPr/>
            </p:nvGrpSpPr>
            <p:grpSpPr>
              <a:xfrm rot="5400000">
                <a:off x="3850796" y="3133606"/>
                <a:ext cx="156213" cy="476521"/>
                <a:chOff x="4849025" y="3375152"/>
                <a:chExt cx="205267" cy="423314"/>
              </a:xfrm>
              <a:solidFill>
                <a:srgbClr val="FFFFFF"/>
              </a:solidFill>
            </p:grpSpPr>
            <p:sp>
              <p:nvSpPr>
                <p:cNvPr id="326" name="Rectangle 325"/>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327" name="Rectangle 326"/>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nvGrpSpPr>
            <p:cNvPr id="42" name="Group 480"/>
            <p:cNvGrpSpPr/>
            <p:nvPr/>
          </p:nvGrpSpPr>
          <p:grpSpPr>
            <a:xfrm>
              <a:off x="5005173" y="3660285"/>
              <a:ext cx="720000" cy="488284"/>
              <a:chOff x="5005173" y="3482235"/>
              <a:chExt cx="720000" cy="488284"/>
            </a:xfrm>
          </p:grpSpPr>
          <p:sp>
            <p:nvSpPr>
              <p:cNvPr id="58" name="Snip Same Side Corner Rectangle 57"/>
              <p:cNvSpPr>
                <a:spLocks noChangeAspect="1"/>
              </p:cNvSpPr>
              <p:nvPr/>
            </p:nvSpPr>
            <p:spPr bwMode="auto">
              <a:xfrm>
                <a:off x="5005173" y="3482235"/>
                <a:ext cx="720000" cy="488284"/>
              </a:xfrm>
              <a:prstGeom prst="snip2SameRect">
                <a:avLst>
                  <a:gd name="adj1" fmla="val 12992"/>
                  <a:gd name="adj2" fmla="val 14699"/>
                </a:avLst>
              </a:prstGeom>
              <a:solidFill>
                <a:srgbClr val="00D900"/>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Payment</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Execution</a:t>
                </a:r>
              </a:p>
            </p:txBody>
          </p:sp>
          <p:grpSp>
            <p:nvGrpSpPr>
              <p:cNvPr id="43" name="Group 333"/>
              <p:cNvGrpSpPr/>
              <p:nvPr/>
            </p:nvGrpSpPr>
            <p:grpSpPr>
              <a:xfrm>
                <a:off x="5126913" y="3482235"/>
                <a:ext cx="476521" cy="488284"/>
                <a:chOff x="5255525" y="3588897"/>
                <a:chExt cx="476521" cy="488284"/>
              </a:xfrm>
            </p:grpSpPr>
            <p:grpSp>
              <p:nvGrpSpPr>
                <p:cNvPr id="44" name="Group 99"/>
                <p:cNvGrpSpPr/>
                <p:nvPr/>
              </p:nvGrpSpPr>
              <p:grpSpPr>
                <a:xfrm rot="5400000">
                  <a:off x="5415679" y="3428743"/>
                  <a:ext cx="156213" cy="476521"/>
                  <a:chOff x="4849025" y="3375152"/>
                  <a:chExt cx="205267" cy="423314"/>
                </a:xfrm>
                <a:solidFill>
                  <a:srgbClr val="FFFFFF"/>
                </a:solidFill>
              </p:grpSpPr>
              <p:sp>
                <p:nvSpPr>
                  <p:cNvPr id="329" name="Rectangle 328"/>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330" name="Rectangle 329"/>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nvGrpSpPr>
                <p:cNvPr id="45" name="Group 99"/>
                <p:cNvGrpSpPr/>
                <p:nvPr/>
              </p:nvGrpSpPr>
              <p:grpSpPr>
                <a:xfrm rot="5400000">
                  <a:off x="5415679" y="3760814"/>
                  <a:ext cx="156213" cy="476521"/>
                  <a:chOff x="4849025" y="3375152"/>
                  <a:chExt cx="205267" cy="423314"/>
                </a:xfrm>
                <a:solidFill>
                  <a:srgbClr val="FFFFFF"/>
                </a:solidFill>
              </p:grpSpPr>
              <p:sp>
                <p:nvSpPr>
                  <p:cNvPr id="332" name="Rectangle 331"/>
                  <p:cNvSpPr/>
                  <p:nvPr/>
                </p:nvSpPr>
                <p:spPr>
                  <a:xfrm>
                    <a:off x="4849025" y="3375152"/>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333" name="Rectangle 332"/>
                  <p:cNvSpPr/>
                  <p:nvPr/>
                </p:nvSpPr>
                <p:spPr>
                  <a:xfrm>
                    <a:off x="4849025" y="3644534"/>
                    <a:ext cx="205267" cy="153932"/>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grpSp>
        <p:cxnSp>
          <p:nvCxnSpPr>
            <p:cNvPr id="339" name="Elbow Connector 187"/>
            <p:cNvCxnSpPr/>
            <p:nvPr/>
          </p:nvCxnSpPr>
          <p:spPr>
            <a:xfrm rot="5400000">
              <a:off x="3893644" y="3467857"/>
              <a:ext cx="486829" cy="1588"/>
            </a:xfrm>
            <a:prstGeom prst="bentConnector3">
              <a:avLst>
                <a:gd name="adj1" fmla="val 50000"/>
              </a:avLst>
            </a:prstGeom>
            <a:ln w="57150" cap="flat" cmpd="sng" algn="ctr">
              <a:solidFill>
                <a:srgbClr val="000090"/>
              </a:solidFill>
              <a:prstDash val="solid"/>
              <a:round/>
              <a:headEnd type="triangle" w="med" len="sm"/>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47" name="Elbow Connector 346"/>
            <p:cNvCxnSpPr>
              <a:stCxn id="58" idx="1"/>
              <a:endCxn id="61" idx="3"/>
            </p:cNvCxnSpPr>
            <p:nvPr/>
          </p:nvCxnSpPr>
          <p:spPr>
            <a:xfrm rot="5400000">
              <a:off x="3505890" y="2758776"/>
              <a:ext cx="469491" cy="3249077"/>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50" name="Elbow Connector 349"/>
            <p:cNvCxnSpPr>
              <a:stCxn id="58" idx="1"/>
              <a:endCxn id="55" idx="3"/>
            </p:cNvCxnSpPr>
            <p:nvPr/>
          </p:nvCxnSpPr>
          <p:spPr>
            <a:xfrm rot="5400000">
              <a:off x="4126682" y="3379568"/>
              <a:ext cx="469491" cy="2007493"/>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53" name="Elbow Connector 352"/>
            <p:cNvCxnSpPr>
              <a:stCxn id="58" idx="1"/>
              <a:endCxn id="121" idx="3"/>
            </p:cNvCxnSpPr>
            <p:nvPr/>
          </p:nvCxnSpPr>
          <p:spPr>
            <a:xfrm rot="5400000">
              <a:off x="4737066" y="3989952"/>
              <a:ext cx="469491" cy="786724"/>
            </a:xfrm>
            <a:prstGeom prst="bentConnector3">
              <a:avLst>
                <a:gd name="adj1" fmla="val 50000"/>
              </a:avLst>
            </a:prstGeom>
            <a:ln w="57150" cap="flat" cmpd="sng" algn="ctr">
              <a:solidFill>
                <a:srgbClr val="000090"/>
              </a:solidFill>
              <a:prstDash val="solid"/>
              <a:round/>
              <a:headEnd type="triangl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56" name="Elbow Connector 187"/>
            <p:cNvCxnSpPr>
              <a:stCxn id="58" idx="0"/>
              <a:endCxn id="86" idx="2"/>
            </p:cNvCxnSpPr>
            <p:nvPr/>
          </p:nvCxnSpPr>
          <p:spPr>
            <a:xfrm flipV="1">
              <a:off x="5725173" y="2571303"/>
              <a:ext cx="896500" cy="1333124"/>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66" name="Elbow Connector 187"/>
            <p:cNvCxnSpPr>
              <a:stCxn id="58" idx="0"/>
              <a:endCxn id="130" idx="2"/>
            </p:cNvCxnSpPr>
            <p:nvPr/>
          </p:nvCxnSpPr>
          <p:spPr>
            <a:xfrm>
              <a:off x="5725173" y="3904427"/>
              <a:ext cx="896500" cy="977752"/>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75" name="Elbow Connector 187"/>
            <p:cNvCxnSpPr>
              <a:stCxn id="235" idx="3"/>
              <a:endCxn id="374" idx="3"/>
            </p:cNvCxnSpPr>
            <p:nvPr/>
          </p:nvCxnSpPr>
          <p:spPr>
            <a:xfrm rot="16200000" flipV="1">
              <a:off x="2023354" y="-309129"/>
              <a:ext cx="566341" cy="3661068"/>
            </a:xfrm>
            <a:prstGeom prst="bentConnector3">
              <a:avLst>
                <a:gd name="adj1" fmla="val 140364"/>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78" name="Elbow Connector 187"/>
            <p:cNvCxnSpPr/>
            <p:nvPr/>
          </p:nvCxnSpPr>
          <p:spPr>
            <a:xfrm rot="5400000" flipH="1" flipV="1">
              <a:off x="3365512" y="3090925"/>
              <a:ext cx="486405" cy="753445"/>
            </a:xfrm>
            <a:prstGeom prst="bentConnector3">
              <a:avLst>
                <a:gd name="adj1" fmla="val 37798"/>
              </a:avLst>
            </a:prstGeom>
            <a:ln w="57150" cap="flat" cmpd="sng" algn="ctr">
              <a:solidFill>
                <a:srgbClr val="000090"/>
              </a:solidFill>
              <a:prstDash val="solid"/>
              <a:round/>
              <a:headEnd type="triangle" w="med" len="sm"/>
              <a:tailEnd type="none" w="med" len="sm"/>
            </a:ln>
            <a:effectLst/>
          </p:spPr>
          <p:style>
            <a:lnRef idx="2">
              <a:schemeClr val="accent1"/>
            </a:lnRef>
            <a:fillRef idx="0">
              <a:schemeClr val="accent1"/>
            </a:fillRef>
            <a:effectRef idx="1">
              <a:schemeClr val="accent1"/>
            </a:effectRef>
            <a:fontRef idx="minor">
              <a:schemeClr val="tx1"/>
            </a:fontRef>
          </p:style>
        </p:cxnSp>
        <p:cxnSp>
          <p:nvCxnSpPr>
            <p:cNvPr id="389" name="Elbow Connector 187"/>
            <p:cNvCxnSpPr>
              <a:stCxn id="58" idx="0"/>
              <a:endCxn id="120" idx="2"/>
            </p:cNvCxnSpPr>
            <p:nvPr/>
          </p:nvCxnSpPr>
          <p:spPr>
            <a:xfrm flipV="1">
              <a:off x="5725173" y="3149022"/>
              <a:ext cx="896500" cy="755405"/>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92" name="Elbow Connector 187"/>
            <p:cNvCxnSpPr>
              <a:stCxn id="58" idx="0"/>
              <a:endCxn id="129" idx="2"/>
            </p:cNvCxnSpPr>
            <p:nvPr/>
          </p:nvCxnSpPr>
          <p:spPr>
            <a:xfrm flipV="1">
              <a:off x="5725173" y="3726741"/>
              <a:ext cx="896500" cy="177686"/>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395" name="Elbow Connector 115"/>
            <p:cNvCxnSpPr>
              <a:stCxn id="121" idx="1"/>
              <a:endCxn id="60" idx="3"/>
            </p:cNvCxnSpPr>
            <p:nvPr/>
          </p:nvCxnSpPr>
          <p:spPr>
            <a:xfrm rot="5400000">
              <a:off x="3517384" y="4963535"/>
              <a:ext cx="902541" cy="1219590"/>
            </a:xfrm>
            <a:prstGeom prst="bentConnector3">
              <a:avLst>
                <a:gd name="adj1" fmla="val 72358"/>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01" name="Elbow Connector 115"/>
            <p:cNvCxnSpPr>
              <a:stCxn id="55" idx="1"/>
              <a:endCxn id="60" idx="3"/>
            </p:cNvCxnSpPr>
            <p:nvPr/>
          </p:nvCxnSpPr>
          <p:spPr>
            <a:xfrm rot="16200000" flipH="1">
              <a:off x="2899141" y="5564882"/>
              <a:ext cx="918257" cy="1179"/>
            </a:xfrm>
            <a:prstGeom prst="bentConnector3">
              <a:avLst>
                <a:gd name="adj1" fmla="val 50000"/>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04" name="Elbow Connector 115"/>
            <p:cNvCxnSpPr>
              <a:stCxn id="61" idx="1"/>
              <a:endCxn id="60" idx="3"/>
            </p:cNvCxnSpPr>
            <p:nvPr/>
          </p:nvCxnSpPr>
          <p:spPr>
            <a:xfrm rot="16200000" flipH="1">
              <a:off x="2278349" y="4944090"/>
              <a:ext cx="918257" cy="1242763"/>
            </a:xfrm>
            <a:prstGeom prst="bentConnector3">
              <a:avLst>
                <a:gd name="adj1" fmla="val 71976"/>
              </a:avLst>
            </a:prstGeom>
            <a:ln w="57150" cap="flat" cmpd="sng" algn="ctr">
              <a:solidFill>
                <a:srgbClr val="000090"/>
              </a:solidFill>
              <a:prstDash val="solid"/>
              <a:round/>
              <a:headEnd type="triangl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07" name="Elbow Connector 115"/>
            <p:cNvCxnSpPr>
              <a:stCxn id="60" idx="2"/>
              <a:endCxn id="231" idx="0"/>
            </p:cNvCxnSpPr>
            <p:nvPr/>
          </p:nvCxnSpPr>
          <p:spPr>
            <a:xfrm rot="10800000">
              <a:off x="1800166" y="6276601"/>
              <a:ext cx="1187107" cy="1588"/>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12" name="Elbow Connector 187"/>
            <p:cNvCxnSpPr>
              <a:stCxn id="500" idx="0"/>
              <a:endCxn id="99" idx="1"/>
            </p:cNvCxnSpPr>
            <p:nvPr/>
          </p:nvCxnSpPr>
          <p:spPr>
            <a:xfrm rot="5400000" flipH="1" flipV="1">
              <a:off x="4690770" y="4348428"/>
              <a:ext cx="3602226" cy="259580"/>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16" name="Elbow Connector 187"/>
            <p:cNvCxnSpPr>
              <a:stCxn id="500" idx="0"/>
              <a:endCxn id="278" idx="1"/>
            </p:cNvCxnSpPr>
            <p:nvPr/>
          </p:nvCxnSpPr>
          <p:spPr>
            <a:xfrm rot="5400000" flipH="1" flipV="1">
              <a:off x="4979656" y="4626036"/>
              <a:ext cx="3035733" cy="270859"/>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20" name="Elbow Connector 187"/>
            <p:cNvCxnSpPr>
              <a:stCxn id="447" idx="3"/>
              <a:endCxn id="431" idx="3"/>
            </p:cNvCxnSpPr>
            <p:nvPr/>
          </p:nvCxnSpPr>
          <p:spPr>
            <a:xfrm rot="5400000">
              <a:off x="2267536" y="2514315"/>
              <a:ext cx="1027814" cy="607531"/>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46" name="Group 432"/>
            <p:cNvGrpSpPr/>
            <p:nvPr/>
          </p:nvGrpSpPr>
          <p:grpSpPr>
            <a:xfrm>
              <a:off x="1757677" y="3185789"/>
              <a:ext cx="720000" cy="504000"/>
              <a:chOff x="1757677" y="3185789"/>
              <a:chExt cx="720000" cy="504000"/>
            </a:xfrm>
          </p:grpSpPr>
          <p:sp>
            <p:nvSpPr>
              <p:cNvPr id="87" name="Snip Same Side Corner Rectangle 86"/>
              <p:cNvSpPr>
                <a:spLocks noChangeAspect="1"/>
              </p:cNvSpPr>
              <p:nvPr/>
            </p:nvSpPr>
            <p:spPr bwMode="auto">
              <a:xfrm>
                <a:off x="1757677" y="3185789"/>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Settlement Delivery Management</a:t>
                </a:r>
              </a:p>
            </p:txBody>
          </p:sp>
          <p:grpSp>
            <p:nvGrpSpPr>
              <p:cNvPr id="47" name="Group 99"/>
              <p:cNvGrpSpPr/>
              <p:nvPr/>
            </p:nvGrpSpPr>
            <p:grpSpPr>
              <a:xfrm>
                <a:off x="2321464" y="3271529"/>
                <a:ext cx="156213" cy="332520"/>
                <a:chOff x="4849025" y="3375152"/>
                <a:chExt cx="205267" cy="423314"/>
              </a:xfrm>
              <a:noFill/>
            </p:grpSpPr>
            <p:sp>
              <p:nvSpPr>
                <p:cNvPr id="431" name="Rectangle 430"/>
                <p:cNvSpPr/>
                <p:nvPr/>
              </p:nvSpPr>
              <p:spPr>
                <a:xfrm>
                  <a:off x="4849025" y="3375152"/>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432" name="Rectangle 431"/>
                <p:cNvSpPr/>
                <p:nvPr/>
              </p:nvSpPr>
              <p:spPr>
                <a:xfrm>
                  <a:off x="4849025" y="3644534"/>
                  <a:ext cx="205267" cy="153932"/>
                </a:xfrm>
                <a:prstGeom prst="rect">
                  <a:avLst/>
                </a:prstGeom>
                <a:grp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cxnSp>
          <p:nvCxnSpPr>
            <p:cNvPr id="438" name="Elbow Connector 437"/>
            <p:cNvCxnSpPr>
              <a:stCxn id="98" idx="1"/>
              <a:endCxn id="323" idx="1"/>
            </p:cNvCxnSpPr>
            <p:nvPr/>
          </p:nvCxnSpPr>
          <p:spPr>
            <a:xfrm rot="10800000" flipV="1">
              <a:off x="4288679" y="2465500"/>
              <a:ext cx="2332994" cy="270660"/>
            </a:xfrm>
            <a:prstGeom prst="bentConnector2">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43" name="Elbow Connector 187"/>
            <p:cNvCxnSpPr/>
            <p:nvPr/>
          </p:nvCxnSpPr>
          <p:spPr>
            <a:xfrm rot="16200000" flipH="1">
              <a:off x="3470950" y="2221672"/>
              <a:ext cx="431987" cy="596987"/>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grpSp>
          <p:nvGrpSpPr>
            <p:cNvPr id="48" name="Group 448"/>
            <p:cNvGrpSpPr/>
            <p:nvPr/>
          </p:nvGrpSpPr>
          <p:grpSpPr>
            <a:xfrm>
              <a:off x="2876829" y="1800172"/>
              <a:ext cx="720000" cy="504000"/>
              <a:chOff x="2671214" y="1800172"/>
              <a:chExt cx="720000" cy="504000"/>
            </a:xfrm>
          </p:grpSpPr>
          <p:sp>
            <p:nvSpPr>
              <p:cNvPr id="72" name="Snip Same Side Corner Rectangle 71"/>
              <p:cNvSpPr>
                <a:spLocks noChangeAspect="1"/>
              </p:cNvSpPr>
              <p:nvPr/>
            </p:nvSpPr>
            <p:spPr bwMode="auto">
              <a:xfrm>
                <a:off x="2671214" y="1800172"/>
                <a:ext cx="720000" cy="504000"/>
              </a:xfrm>
              <a:prstGeom prst="snip2SameRect">
                <a:avLst>
                  <a:gd name="adj1" fmla="val 12992"/>
                  <a:gd name="adj2" fmla="val 14699"/>
                </a:avLst>
              </a:prstGeom>
              <a:solidFill>
                <a:srgbClr val="88D7E7"/>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wrap="none"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Counterparty</a:t>
                </a:r>
              </a:p>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Administration</a:t>
                </a:r>
              </a:p>
            </p:txBody>
          </p:sp>
          <p:grpSp>
            <p:nvGrpSpPr>
              <p:cNvPr id="49" name="Group 447"/>
              <p:cNvGrpSpPr/>
              <p:nvPr/>
            </p:nvGrpSpPr>
            <p:grpSpPr>
              <a:xfrm>
                <a:off x="2792953" y="2147959"/>
                <a:ext cx="476522" cy="156213"/>
                <a:chOff x="3842454" y="2300358"/>
                <a:chExt cx="476522" cy="156213"/>
              </a:xfrm>
            </p:grpSpPr>
            <p:sp>
              <p:nvSpPr>
                <p:cNvPr id="446" name="Rectangle 445"/>
                <p:cNvSpPr/>
                <p:nvPr/>
              </p:nvSpPr>
              <p:spPr>
                <a:xfrm rot="5400000">
                  <a:off x="4154229" y="2291825"/>
                  <a:ext cx="156213" cy="173280"/>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sp>
              <p:nvSpPr>
                <p:cNvPr id="447" name="Rectangle 446"/>
                <p:cNvSpPr/>
                <p:nvPr/>
              </p:nvSpPr>
              <p:spPr>
                <a:xfrm rot="5400000">
                  <a:off x="3850987" y="2291825"/>
                  <a:ext cx="156213" cy="173280"/>
                </a:xfrm>
                <a:prstGeom prst="rect">
                  <a:avLst/>
                </a:prstGeom>
                <a:noFill/>
                <a:ln w="19050" cap="flat" cmpd="sng" algn="ctr">
                  <a:noFill/>
                  <a:prstDash val="solid"/>
                  <a:round/>
                  <a:headEnd type="none" w="med" len="med"/>
                  <a:tailEnd type="none" w="med" len="med"/>
                </a:ln>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endParaRPr>
                </a:p>
              </p:txBody>
            </p:sp>
          </p:grpSp>
        </p:grpSp>
        <p:cxnSp>
          <p:nvCxnSpPr>
            <p:cNvPr id="451" name="Elbow Connector 187"/>
            <p:cNvCxnSpPr>
              <a:stCxn id="264" idx="2"/>
              <a:endCxn id="230" idx="1"/>
            </p:cNvCxnSpPr>
            <p:nvPr/>
          </p:nvCxnSpPr>
          <p:spPr>
            <a:xfrm rot="10800000">
              <a:off x="1295020" y="3689789"/>
              <a:ext cx="1576972" cy="273060"/>
            </a:xfrm>
            <a:prstGeom prst="bentConnector2">
              <a:avLst/>
            </a:prstGeom>
            <a:ln w="57150" cap="flat" cmpd="sng" algn="ctr">
              <a:solidFill>
                <a:srgbClr val="000090"/>
              </a:solidFill>
              <a:prstDash val="solid"/>
              <a:round/>
              <a:headEnd type="triangle" w="med" len="sm"/>
              <a:tailEnd type="none" w="med" len="sm"/>
            </a:ln>
            <a:effectLst/>
          </p:spPr>
          <p:style>
            <a:lnRef idx="2">
              <a:schemeClr val="accent1"/>
            </a:lnRef>
            <a:fillRef idx="0">
              <a:schemeClr val="accent1"/>
            </a:fillRef>
            <a:effectRef idx="1">
              <a:schemeClr val="accent1"/>
            </a:effectRef>
            <a:fontRef idx="minor">
              <a:schemeClr val="tx1"/>
            </a:fontRef>
          </p:style>
        </p:cxnSp>
        <p:cxnSp>
          <p:nvCxnSpPr>
            <p:cNvPr id="454" name="Elbow Connector 437"/>
            <p:cNvCxnSpPr>
              <a:stCxn id="235" idx="1"/>
            </p:cNvCxnSpPr>
            <p:nvPr/>
          </p:nvCxnSpPr>
          <p:spPr>
            <a:xfrm rot="5400000">
              <a:off x="3923266" y="2522367"/>
              <a:ext cx="427584" cy="1588"/>
            </a:xfrm>
            <a:prstGeom prst="bentConnector3">
              <a:avLst>
                <a:gd name="adj1" fmla="val 50000"/>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57" name="Elbow Connector 437"/>
            <p:cNvCxnSpPr>
              <a:stCxn id="71" idx="1"/>
              <a:endCxn id="58" idx="3"/>
            </p:cNvCxnSpPr>
            <p:nvPr/>
          </p:nvCxnSpPr>
          <p:spPr>
            <a:xfrm rot="5400000">
              <a:off x="5069709" y="3364820"/>
              <a:ext cx="590929" cy="1588"/>
            </a:xfrm>
            <a:prstGeom prst="bentConnector3">
              <a:avLst>
                <a:gd name="adj1" fmla="val 50000"/>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67" name="Elbow Connector 466"/>
            <p:cNvCxnSpPr>
              <a:stCxn id="118" idx="3"/>
              <a:endCxn id="52" idx="1"/>
            </p:cNvCxnSpPr>
            <p:nvPr/>
          </p:nvCxnSpPr>
          <p:spPr>
            <a:xfrm flipV="1">
              <a:off x="7341673" y="2117960"/>
              <a:ext cx="229857" cy="925259"/>
            </a:xfrm>
            <a:prstGeom prst="bentConnector2">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sp>
          <p:nvSpPr>
            <p:cNvPr id="374" name="Snip Same Side Corner Rectangle 373"/>
            <p:cNvSpPr>
              <a:spLocks/>
            </p:cNvSpPr>
            <p:nvPr/>
          </p:nvSpPr>
          <p:spPr bwMode="auto">
            <a:xfrm>
              <a:off x="115990" y="1238234"/>
              <a:ext cx="720000" cy="323997"/>
            </a:xfrm>
            <a:prstGeom prst="snip2SameRect">
              <a:avLst>
                <a:gd name="adj1" fmla="val 12992"/>
                <a:gd name="adj2" fmla="val 14699"/>
              </a:avLst>
            </a:prstGeom>
            <a:solidFill>
              <a:srgbClr val="FFED6C"/>
            </a:solidFill>
            <a:ln w="1905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lIns="0" tIns="0" rIns="0" bIns="0" anchor="ctr" anchorCtr="0">
              <a:prstTxWarp prst="textNoShape">
                <a:avLst/>
              </a:prstTxWarp>
            </a:bodyPr>
            <a:lstStyle/>
            <a:p>
              <a:pPr marL="0" marR="0" lvl="0" indent="0" algn="ctr" defTabSz="677268" rtl="0" eaLnBrk="0" fontAlgn="auto" latinLnBrk="0" hangingPunct="0">
                <a:lnSpc>
                  <a:spcPct val="9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Narrow"/>
                  <a:ea typeface="ＭＳ Ｐゴシック" pitchFamily="1" charset="-128"/>
                  <a:cs typeface="Arial Narrow"/>
                </a:rPr>
                <a:t>Contact Dialogue</a:t>
              </a:r>
            </a:p>
          </p:txBody>
        </p:sp>
        <p:cxnSp>
          <p:nvCxnSpPr>
            <p:cNvPr id="484" name="Elbow Connector 187"/>
            <p:cNvCxnSpPr>
              <a:stCxn id="500" idx="0"/>
              <a:endCxn id="275" idx="1"/>
            </p:cNvCxnSpPr>
            <p:nvPr/>
          </p:nvCxnSpPr>
          <p:spPr>
            <a:xfrm rot="5400000" flipH="1" flipV="1">
              <a:off x="5268490" y="4926148"/>
              <a:ext cx="2446787" cy="259580"/>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88" name="Elbow Connector 187"/>
            <p:cNvCxnSpPr>
              <a:stCxn id="500" idx="0"/>
              <a:endCxn id="284" idx="1"/>
            </p:cNvCxnSpPr>
            <p:nvPr/>
          </p:nvCxnSpPr>
          <p:spPr>
            <a:xfrm rot="5400000" flipH="1" flipV="1">
              <a:off x="5846209" y="5503867"/>
              <a:ext cx="1291349" cy="259580"/>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92" name="Elbow Connector 187"/>
            <p:cNvCxnSpPr>
              <a:stCxn id="500" idx="0"/>
              <a:endCxn id="193" idx="1"/>
            </p:cNvCxnSpPr>
            <p:nvPr/>
          </p:nvCxnSpPr>
          <p:spPr>
            <a:xfrm rot="5400000" flipH="1" flipV="1">
              <a:off x="6135068" y="5792726"/>
              <a:ext cx="713630" cy="259580"/>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496" name="Elbow Connector 187"/>
            <p:cNvCxnSpPr>
              <a:stCxn id="500" idx="0"/>
              <a:endCxn id="287" idx="1"/>
            </p:cNvCxnSpPr>
            <p:nvPr/>
          </p:nvCxnSpPr>
          <p:spPr>
            <a:xfrm rot="5400000" flipH="1" flipV="1">
              <a:off x="6423929" y="6081587"/>
              <a:ext cx="135909" cy="259580"/>
            </a:xfrm>
            <a:prstGeom prst="bentConnector2">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sp>
          <p:nvSpPr>
            <p:cNvPr id="500" name="Rectangle 499"/>
            <p:cNvSpPr>
              <a:spLocks noChangeAspect="1"/>
            </p:cNvSpPr>
            <p:nvPr/>
          </p:nvSpPr>
          <p:spPr>
            <a:xfrm>
              <a:off x="6362093" y="6279331"/>
              <a:ext cx="0" cy="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507" name="Elbow Connector 115"/>
            <p:cNvCxnSpPr>
              <a:stCxn id="500" idx="1"/>
              <a:endCxn id="60" idx="0"/>
            </p:cNvCxnSpPr>
            <p:nvPr/>
          </p:nvCxnSpPr>
          <p:spPr>
            <a:xfrm rot="10800000">
              <a:off x="3730447" y="6276601"/>
              <a:ext cx="2631647" cy="2730"/>
            </a:xfrm>
            <a:prstGeom prst="bentConnector3">
              <a:avLst>
                <a:gd name="adj1" fmla="val 50000"/>
              </a:avLst>
            </a:prstGeom>
            <a:ln w="57150" cap="flat" cmpd="sng" algn="ctr">
              <a:solidFill>
                <a:srgbClr val="000090"/>
              </a:solidFill>
              <a:prstDash val="solid"/>
              <a:round/>
              <a:headEnd type="none" w="med" len="med"/>
              <a:tailEnd type="none" w="med" len="sm"/>
            </a:ln>
            <a:effectLst/>
          </p:spPr>
          <p:style>
            <a:lnRef idx="2">
              <a:schemeClr val="accent1"/>
            </a:lnRef>
            <a:fillRef idx="0">
              <a:schemeClr val="accent1"/>
            </a:fillRef>
            <a:effectRef idx="1">
              <a:schemeClr val="accent1"/>
            </a:effectRef>
            <a:fontRef idx="minor">
              <a:schemeClr val="tx1"/>
            </a:fontRef>
          </p:style>
        </p:cxnSp>
        <p:cxnSp>
          <p:nvCxnSpPr>
            <p:cNvPr id="522" name="Elbow Connector 187"/>
            <p:cNvCxnSpPr>
              <a:stCxn id="58" idx="0"/>
              <a:endCxn id="188" idx="2"/>
            </p:cNvCxnSpPr>
            <p:nvPr/>
          </p:nvCxnSpPr>
          <p:spPr>
            <a:xfrm>
              <a:off x="5725173" y="3904427"/>
              <a:ext cx="896500" cy="1555471"/>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25" name="Elbow Connector 187"/>
            <p:cNvCxnSpPr>
              <a:stCxn id="58" idx="0"/>
              <a:endCxn id="135" idx="2"/>
            </p:cNvCxnSpPr>
            <p:nvPr/>
          </p:nvCxnSpPr>
          <p:spPr>
            <a:xfrm>
              <a:off x="5725173" y="3904427"/>
              <a:ext cx="896500" cy="2133192"/>
            </a:xfrm>
            <a:prstGeom prst="bentConnector3">
              <a:avLst>
                <a:gd name="adj1" fmla="val 50000"/>
              </a:avLst>
            </a:prstGeom>
            <a:ln w="57150" cap="flat" cmpd="sng" algn="ctr">
              <a:solidFill>
                <a:srgbClr val="000090"/>
              </a:solidFill>
              <a:prstDash val="solid"/>
              <a:round/>
              <a:headEnd type="none" w="med" len="med"/>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30" name="Elbow Connector 437"/>
            <p:cNvCxnSpPr>
              <a:stCxn id="123" idx="1"/>
              <a:endCxn id="323" idx="1"/>
            </p:cNvCxnSpPr>
            <p:nvPr/>
          </p:nvCxnSpPr>
          <p:spPr>
            <a:xfrm rot="10800000">
              <a:off x="4288679" y="2736161"/>
              <a:ext cx="2332994" cy="307059"/>
            </a:xfrm>
            <a:prstGeom prst="bentConnector4">
              <a:avLst>
                <a:gd name="adj1" fmla="val 27070"/>
                <a:gd name="adj2" fmla="val 189564"/>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33" name="Elbow Connector 437"/>
            <p:cNvCxnSpPr>
              <a:stCxn id="274" idx="1"/>
              <a:endCxn id="323" idx="1"/>
            </p:cNvCxnSpPr>
            <p:nvPr/>
          </p:nvCxnSpPr>
          <p:spPr>
            <a:xfrm rot="10800000">
              <a:off x="4288679" y="2736161"/>
              <a:ext cx="2332994" cy="884779"/>
            </a:xfrm>
            <a:prstGeom prst="bentConnector4">
              <a:avLst>
                <a:gd name="adj1" fmla="val 27070"/>
                <a:gd name="adj2" fmla="val 130724"/>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36" name="Elbow Connector 437"/>
            <p:cNvCxnSpPr>
              <a:stCxn id="283" idx="1"/>
              <a:endCxn id="323" idx="1"/>
            </p:cNvCxnSpPr>
            <p:nvPr/>
          </p:nvCxnSpPr>
          <p:spPr>
            <a:xfrm rot="10800000">
              <a:off x="4288679" y="2736161"/>
              <a:ext cx="2332994" cy="2040217"/>
            </a:xfrm>
            <a:prstGeom prst="bentConnector4">
              <a:avLst>
                <a:gd name="adj1" fmla="val 27070"/>
                <a:gd name="adj2" fmla="val 113346"/>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39" name="Elbow Connector 437"/>
            <p:cNvCxnSpPr>
              <a:stCxn id="192" idx="1"/>
              <a:endCxn id="323" idx="1"/>
            </p:cNvCxnSpPr>
            <p:nvPr/>
          </p:nvCxnSpPr>
          <p:spPr>
            <a:xfrm rot="10800000">
              <a:off x="4288679" y="2736160"/>
              <a:ext cx="2332994" cy="2617936"/>
            </a:xfrm>
            <a:prstGeom prst="bentConnector4">
              <a:avLst>
                <a:gd name="adj1" fmla="val 27070"/>
                <a:gd name="adj2" fmla="val 110308"/>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542" name="Elbow Connector 437"/>
            <p:cNvCxnSpPr>
              <a:stCxn id="286" idx="1"/>
              <a:endCxn id="323" idx="1"/>
            </p:cNvCxnSpPr>
            <p:nvPr/>
          </p:nvCxnSpPr>
          <p:spPr>
            <a:xfrm rot="10800000">
              <a:off x="4288679" y="2736161"/>
              <a:ext cx="2332994" cy="3195657"/>
            </a:xfrm>
            <a:prstGeom prst="bentConnector4">
              <a:avLst>
                <a:gd name="adj1" fmla="val 27070"/>
                <a:gd name="adj2" fmla="val 108639"/>
              </a:avLst>
            </a:prstGeom>
            <a:ln w="57150" cap="flat" cmpd="sng" algn="ctr">
              <a:solidFill>
                <a:srgbClr val="000090"/>
              </a:solidFill>
              <a:prstDash val="solid"/>
              <a:round/>
              <a:headEnd type="none" w="med" len="sm"/>
              <a:tailEnd type="triangle" w="med" len="sm"/>
            </a:ln>
            <a:effectLst/>
          </p:spPr>
          <p:style>
            <a:lnRef idx="2">
              <a:schemeClr val="accent1"/>
            </a:lnRef>
            <a:fillRef idx="0">
              <a:schemeClr val="accent1"/>
            </a:fillRef>
            <a:effectRef idx="1">
              <a:schemeClr val="accent1"/>
            </a:effectRef>
            <a:fontRef idx="minor">
              <a:schemeClr val="tx1"/>
            </a:fontRef>
          </p:style>
        </p:cxnSp>
        <p:cxnSp>
          <p:nvCxnSpPr>
            <p:cNvPr id="227" name="Elbow Connector 437"/>
            <p:cNvCxnSpPr>
              <a:stCxn id="52" idx="2"/>
            </p:cNvCxnSpPr>
            <p:nvPr/>
          </p:nvCxnSpPr>
          <p:spPr>
            <a:xfrm rot="10800000" flipV="1">
              <a:off x="4775384" y="1865959"/>
              <a:ext cx="2436146" cy="608013"/>
            </a:xfrm>
            <a:prstGeom prst="bentConnector3">
              <a:avLst>
                <a:gd name="adj1" fmla="val 50000"/>
              </a:avLst>
            </a:prstGeom>
            <a:ln w="57150" cap="flat" cmpd="sng" algn="ctr">
              <a:solidFill>
                <a:srgbClr val="000090"/>
              </a:solidFill>
              <a:prstDash val="solid"/>
              <a:round/>
              <a:headEnd type="none" w="med" len="sm"/>
              <a:tailEnd type="none" w="med" len="sm"/>
            </a:ln>
            <a:effectLst/>
          </p:spPr>
          <p:style>
            <a:lnRef idx="2">
              <a:schemeClr val="accent1"/>
            </a:lnRef>
            <a:fillRef idx="0">
              <a:schemeClr val="accent1"/>
            </a:fillRef>
            <a:effectRef idx="1">
              <a:schemeClr val="accent1"/>
            </a:effectRef>
            <a:fontRef idx="minor">
              <a:schemeClr val="tx1"/>
            </a:fontRef>
          </p:style>
        </p:cxnSp>
        <p:sp>
          <p:nvSpPr>
            <p:cNvPr id="240" name="Rectangle 239"/>
            <p:cNvSpPr/>
            <p:nvPr/>
          </p:nvSpPr>
          <p:spPr>
            <a:xfrm>
              <a:off x="4267200" y="762000"/>
              <a:ext cx="2666999" cy="511166"/>
            </a:xfrm>
            <a:prstGeom prst="rect">
              <a:avLst/>
            </a:prstGeom>
          </p:spPr>
          <p:txBody>
            <a:bodyPr wrap="square">
              <a:spAutoFit/>
            </a:bodyPr>
            <a:lstStyle/>
            <a:p>
              <a:pPr marL="0" marR="0" lvl="0" indent="0" algn="ctr" defTabSz="677268" rtl="0" eaLnBrk="1" fontAlgn="auto" latinLnBrk="0" hangingPunct="1">
                <a:lnSpc>
                  <a:spcPct val="100000"/>
                </a:lnSpc>
                <a:spcBef>
                  <a:spcPts val="0"/>
                </a:spcBef>
                <a:spcAft>
                  <a:spcPts val="600"/>
                </a:spcAft>
                <a:buClrTx/>
                <a:buSzTx/>
                <a:buFontTx/>
                <a:buNone/>
                <a:tabLst/>
                <a:defRPr/>
              </a:pPr>
              <a:r>
                <a:rPr kumimoji="0" lang="en-US" sz="1361" b="1" i="0" u="none" strike="noStrike" kern="1200" cap="none" spc="0" normalizeH="0" baseline="0" noProof="0" dirty="0">
                  <a:ln>
                    <a:noFill/>
                  </a:ln>
                  <a:solidFill>
                    <a:srgbClr val="68C8C6"/>
                  </a:solidFill>
                  <a:effectLst/>
                  <a:uLnTx/>
                  <a:uFillTx/>
                  <a:latin typeface="Helvetica"/>
                  <a:ea typeface="+mn-ea"/>
                  <a:cs typeface="Helvetica"/>
                </a:rPr>
                <a:t>Payments Service Domains - complete model</a:t>
              </a:r>
              <a:endParaRPr kumimoji="0" lang="en-US" sz="1401"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246" name="Rectangle 245"/>
            <p:cNvSpPr/>
            <p:nvPr/>
          </p:nvSpPr>
          <p:spPr>
            <a:xfrm>
              <a:off x="0" y="762000"/>
              <a:ext cx="9144000" cy="5726974"/>
            </a:xfrm>
            <a:prstGeom prst="rect">
              <a:avLst/>
            </a:prstGeom>
            <a:solidFill>
              <a:schemeClr val="bg1">
                <a:alpha val="69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248" name="Rectangle 247"/>
            <p:cNvSpPr/>
            <p:nvPr/>
          </p:nvSpPr>
          <p:spPr>
            <a:xfrm>
              <a:off x="6349487" y="2230004"/>
              <a:ext cx="2579624" cy="123347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401" b="1" i="0" u="none" strike="noStrike" kern="1200" cap="none" spc="0" normalizeH="0" baseline="0" noProof="0" dirty="0">
                  <a:ln>
                    <a:noFill/>
                  </a:ln>
                  <a:solidFill>
                    <a:srgbClr val="FF0000"/>
                  </a:solidFill>
                  <a:effectLst/>
                  <a:uLnTx/>
                  <a:uFillTx/>
                  <a:latin typeface="Calibri"/>
                  <a:ea typeface="+mn-ea"/>
                  <a:cs typeface="+mn-cs"/>
                </a:rPr>
                <a:t>SYSTEM H</a:t>
              </a:r>
            </a:p>
          </p:txBody>
        </p:sp>
        <p:sp>
          <p:nvSpPr>
            <p:cNvPr id="249" name="Rectangle 248"/>
            <p:cNvSpPr/>
            <p:nvPr/>
          </p:nvSpPr>
          <p:spPr>
            <a:xfrm>
              <a:off x="6367536" y="4592310"/>
              <a:ext cx="1137872" cy="169265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361" b="1" i="0" u="none" strike="noStrike" kern="1200" cap="none" spc="0" normalizeH="0" baseline="0" noProof="0" dirty="0">
                  <a:ln>
                    <a:noFill/>
                  </a:ln>
                  <a:solidFill>
                    <a:srgbClr val="FF0000"/>
                  </a:solidFill>
                  <a:effectLst/>
                  <a:uLnTx/>
                  <a:uFillTx/>
                  <a:latin typeface="Calibri"/>
                  <a:ea typeface="+mn-ea"/>
                  <a:cs typeface="+mn-cs"/>
                </a:rPr>
                <a:t>SYSTEM I</a:t>
              </a:r>
            </a:p>
          </p:txBody>
        </p:sp>
        <p:sp>
          <p:nvSpPr>
            <p:cNvPr id="250" name="Rectangle 249"/>
            <p:cNvSpPr/>
            <p:nvPr/>
          </p:nvSpPr>
          <p:spPr>
            <a:xfrm>
              <a:off x="6968441" y="966414"/>
              <a:ext cx="1242236" cy="1291258"/>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361" b="1" i="0" u="none" strike="noStrike" kern="1200" cap="none" spc="0" normalizeH="0" baseline="0" noProof="0" dirty="0">
                  <a:ln>
                    <a:noFill/>
                  </a:ln>
                  <a:solidFill>
                    <a:srgbClr val="FF0000"/>
                  </a:solidFill>
                  <a:effectLst/>
                  <a:uLnTx/>
                  <a:uFillTx/>
                  <a:latin typeface="Calibri"/>
                  <a:ea typeface="+mn-ea"/>
                  <a:cs typeface="+mn-cs"/>
                </a:rPr>
                <a:t>SYSTEM G</a:t>
              </a:r>
            </a:p>
          </p:txBody>
        </p:sp>
        <p:sp>
          <p:nvSpPr>
            <p:cNvPr id="251" name="Rectangle 250"/>
            <p:cNvSpPr/>
            <p:nvPr/>
          </p:nvSpPr>
          <p:spPr>
            <a:xfrm>
              <a:off x="3647264" y="2622919"/>
              <a:ext cx="2218671" cy="157126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1" b="1" i="0" u="none" strike="noStrike" kern="1200" cap="none" spc="0" normalizeH="0" baseline="0" noProof="0" dirty="0">
                  <a:ln>
                    <a:noFill/>
                  </a:ln>
                  <a:solidFill>
                    <a:srgbClr val="FF0000"/>
                  </a:solidFill>
                  <a:effectLst/>
                  <a:uLnTx/>
                  <a:uFillTx/>
                  <a:latin typeface="Calibri"/>
                  <a:ea typeface="+mn-ea"/>
                  <a:cs typeface="+mn-cs"/>
                </a:rPr>
                <a:t>SYSTEM</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1" b="1" i="0" u="none" strike="noStrike" kern="1200" cap="none" spc="0" normalizeH="0" baseline="0" noProof="0" dirty="0">
                  <a:ln>
                    <a:noFill/>
                  </a:ln>
                  <a:solidFill>
                    <a:srgbClr val="FF0000"/>
                  </a:solidFill>
                  <a:effectLst/>
                  <a:uLnTx/>
                  <a:uFillTx/>
                  <a:latin typeface="Calibri"/>
                  <a:ea typeface="+mn-ea"/>
                  <a:cs typeface="+mn-cs"/>
                </a:rPr>
                <a:t>F</a:t>
              </a:r>
            </a:p>
          </p:txBody>
        </p:sp>
        <p:sp>
          <p:nvSpPr>
            <p:cNvPr id="252" name="Rectangle 251"/>
            <p:cNvSpPr/>
            <p:nvPr/>
          </p:nvSpPr>
          <p:spPr>
            <a:xfrm>
              <a:off x="1039165" y="5952513"/>
              <a:ext cx="2776726" cy="644449"/>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FF0000"/>
                  </a:solidFill>
                  <a:effectLst/>
                  <a:uLnTx/>
                  <a:uFillTx/>
                  <a:latin typeface="Calibri"/>
                  <a:ea typeface="+mn-ea"/>
                  <a:cs typeface="+mn-cs"/>
                </a:rPr>
                <a:t>SYSTEM E</a:t>
              </a:r>
            </a:p>
          </p:txBody>
        </p:sp>
        <p:sp>
          <p:nvSpPr>
            <p:cNvPr id="253" name="Rectangle 252"/>
            <p:cNvSpPr/>
            <p:nvPr/>
          </p:nvSpPr>
          <p:spPr>
            <a:xfrm>
              <a:off x="2373399" y="4403514"/>
              <a:ext cx="2771102" cy="1503904"/>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401" b="1" i="0" u="none" strike="noStrike" kern="1200" cap="none" spc="0" normalizeH="0" baseline="0" noProof="0" dirty="0">
                  <a:ln>
                    <a:noFill/>
                  </a:ln>
                  <a:solidFill>
                    <a:srgbClr val="FF0000"/>
                  </a:solidFill>
                  <a:effectLst/>
                  <a:uLnTx/>
                  <a:uFillTx/>
                  <a:latin typeface="Calibri"/>
                  <a:ea typeface="+mn-ea"/>
                  <a:cs typeface="+mn-cs"/>
                </a:rPr>
                <a:t>SYSTEM B</a:t>
              </a:r>
            </a:p>
          </p:txBody>
        </p:sp>
        <p:sp>
          <p:nvSpPr>
            <p:cNvPr id="255" name="Rectangle 254"/>
            <p:cNvSpPr/>
            <p:nvPr/>
          </p:nvSpPr>
          <p:spPr>
            <a:xfrm>
              <a:off x="2757451" y="3642292"/>
              <a:ext cx="1007995" cy="64800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FF0000"/>
                  </a:solidFill>
                  <a:effectLst/>
                  <a:uLnTx/>
                  <a:uFillTx/>
                  <a:latin typeface="Calibri"/>
                  <a:ea typeface="+mn-ea"/>
                  <a:cs typeface="+mn-cs"/>
                </a:rPr>
                <a:t>SYSTEM D</a:t>
              </a:r>
            </a:p>
          </p:txBody>
        </p:sp>
        <p:sp>
          <p:nvSpPr>
            <p:cNvPr id="258" name="Rectangle 257"/>
            <p:cNvSpPr/>
            <p:nvPr/>
          </p:nvSpPr>
          <p:spPr>
            <a:xfrm>
              <a:off x="59064" y="4100112"/>
              <a:ext cx="899995" cy="64800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FF0000"/>
                  </a:solidFill>
                  <a:effectLst/>
                  <a:uLnTx/>
                  <a:uFillTx/>
                  <a:latin typeface="Calibri"/>
                  <a:ea typeface="+mn-ea"/>
                  <a:cs typeface="+mn-cs"/>
                </a:rPr>
                <a:t>SYSTEM</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FF0000"/>
                  </a:solidFill>
                  <a:effectLst/>
                  <a:uLnTx/>
                  <a:uFillTx/>
                  <a:latin typeface="Calibri"/>
                  <a:ea typeface="+mn-ea"/>
                  <a:cs typeface="+mn-cs"/>
                </a:rPr>
                <a:t>A</a:t>
              </a:r>
            </a:p>
          </p:txBody>
        </p:sp>
        <p:sp>
          <p:nvSpPr>
            <p:cNvPr id="259" name="Rectangle 258"/>
            <p:cNvSpPr/>
            <p:nvPr/>
          </p:nvSpPr>
          <p:spPr>
            <a:xfrm>
              <a:off x="3655277" y="1720887"/>
              <a:ext cx="935995" cy="648000"/>
            </a:xfrm>
            <a:prstGeom prst="rect">
              <a:avLst/>
            </a:prstGeom>
            <a:noFill/>
            <a:ln w="76200" cap="flat" cmpd="sng" algn="ctr">
              <a:solidFill>
                <a:srgbClr val="FF0000"/>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wrap="none"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FF0000"/>
                  </a:solidFill>
                  <a:effectLst/>
                  <a:uLnTx/>
                  <a:uFillTx/>
                  <a:latin typeface="Calibri"/>
                  <a:ea typeface="+mn-ea"/>
                  <a:cs typeface="+mn-cs"/>
                </a:rPr>
                <a:t>SYSTEM</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601" b="1" i="0" u="none" strike="noStrike" kern="1200" cap="none" spc="0" normalizeH="0" baseline="0" noProof="0" dirty="0">
                  <a:ln>
                    <a:noFill/>
                  </a:ln>
                  <a:solidFill>
                    <a:srgbClr val="FF0000"/>
                  </a:solidFill>
                  <a:effectLst/>
                  <a:uLnTx/>
                  <a:uFillTx/>
                  <a:latin typeface="Calibri"/>
                  <a:ea typeface="+mn-ea"/>
                  <a:cs typeface="+mn-cs"/>
                </a:rPr>
                <a:t>C</a:t>
              </a:r>
            </a:p>
          </p:txBody>
        </p:sp>
      </p:grpSp>
    </p:spTree>
    <p:extLst>
      <p:ext uri="{BB962C8B-B14F-4D97-AF65-F5344CB8AC3E}">
        <p14:creationId xmlns:p14="http://schemas.microsoft.com/office/powerpoint/2010/main" val="196924240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288D41CA-F22A-4AAF-BBCE-1057AE20806F}"/>
              </a:ext>
            </a:extLst>
          </p:cNvPr>
          <p:cNvSpPr>
            <a:spLocks noGrp="1"/>
          </p:cNvSpPr>
          <p:nvPr>
            <p:ph type="body" sz="quarter" idx="10"/>
          </p:nvPr>
        </p:nvSpPr>
        <p:spPr>
          <a:xfrm>
            <a:off x="1848322" y="1782960"/>
            <a:ext cx="8834131" cy="4826746"/>
          </a:xfrm>
        </p:spPr>
        <p:txBody>
          <a:bodyPr/>
          <a:lstStyle/>
          <a:p>
            <a:r>
              <a:rPr lang="en-US" noProof="0" dirty="0"/>
              <a:t>This excessive complexity in application portfolios can result in:</a:t>
            </a:r>
          </a:p>
          <a:p>
            <a:endParaRPr lang="en-US" noProof="0" dirty="0"/>
          </a:p>
          <a:p>
            <a:pPr lvl="2">
              <a:buClrTx/>
            </a:pPr>
            <a:r>
              <a:rPr lang="en-US" noProof="0" dirty="0"/>
              <a:t>inflexible unresponsive systems</a:t>
            </a:r>
          </a:p>
          <a:p>
            <a:pPr lvl="2">
              <a:buClrTx/>
            </a:pPr>
            <a:r>
              <a:rPr lang="en-US" noProof="0" dirty="0"/>
              <a:t>inflated enhancement</a:t>
            </a:r>
          </a:p>
          <a:p>
            <a:pPr lvl="2">
              <a:buClrTx/>
            </a:pPr>
            <a:r>
              <a:rPr lang="en-US" noProof="0" dirty="0"/>
              <a:t>increasing maintenance</a:t>
            </a:r>
          </a:p>
          <a:p>
            <a:pPr lvl="2">
              <a:buClrTx/>
            </a:pPr>
            <a:r>
              <a:rPr lang="en-US" noProof="0" dirty="0"/>
              <a:t>increasing operational costs</a:t>
            </a:r>
          </a:p>
          <a:p>
            <a:pPr lvl="2">
              <a:buClrTx/>
            </a:pPr>
            <a:r>
              <a:rPr lang="en-US" noProof="0" dirty="0"/>
              <a:t>inability to leverage rapidly evolving advanced solutions</a:t>
            </a:r>
          </a:p>
          <a:p>
            <a:pPr lvl="2"/>
            <a:endParaRPr lang="en-US" noProof="0" dirty="0"/>
          </a:p>
        </p:txBody>
      </p:sp>
      <p:sp>
        <p:nvSpPr>
          <p:cNvPr id="5" name="Title 4">
            <a:extLst>
              <a:ext uri="{FF2B5EF4-FFF2-40B4-BE49-F238E27FC236}">
                <a16:creationId xmlns:a16="http://schemas.microsoft.com/office/drawing/2014/main" id="{DC3A7B0C-54B1-409C-86B2-469D5FFA5572}"/>
              </a:ext>
            </a:extLst>
          </p:cNvPr>
          <p:cNvSpPr>
            <a:spLocks noGrp="1"/>
          </p:cNvSpPr>
          <p:nvPr>
            <p:ph type="title"/>
          </p:nvPr>
        </p:nvSpPr>
        <p:spPr/>
        <p:txBody>
          <a:bodyPr>
            <a:noAutofit/>
          </a:bodyPr>
          <a:lstStyle/>
          <a:p>
            <a:r>
              <a:rPr lang="en-US" sz="2000" b="1" cap="all" noProof="0" dirty="0"/>
              <a:t>BIAN is a mutual solution within and between banks </a:t>
            </a:r>
            <a:br>
              <a:rPr lang="en-US" sz="2000" b="1" cap="all" noProof="0" dirty="0"/>
            </a:br>
            <a:r>
              <a:rPr lang="en-US" sz="2000" b="1" cap="all" noProof="0" dirty="0"/>
              <a:t>for  a common and enduring problem: Excessive complexity</a:t>
            </a:r>
          </a:p>
        </p:txBody>
      </p:sp>
    </p:spTree>
    <p:extLst>
      <p:ext uri="{BB962C8B-B14F-4D97-AF65-F5344CB8AC3E}">
        <p14:creationId xmlns:p14="http://schemas.microsoft.com/office/powerpoint/2010/main" val="532781099"/>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 name="Group 149"/>
          <p:cNvGrpSpPr/>
          <p:nvPr/>
        </p:nvGrpSpPr>
        <p:grpSpPr>
          <a:xfrm>
            <a:off x="300150" y="622275"/>
            <a:ext cx="11593288" cy="5832647"/>
            <a:chOff x="482084" y="1591575"/>
            <a:chExt cx="8458200" cy="4233501"/>
          </a:xfrm>
        </p:grpSpPr>
        <p:sp>
          <p:nvSpPr>
            <p:cNvPr id="103" name="Rectangle 6"/>
            <p:cNvSpPr>
              <a:spLocks noChangeArrowheads="1"/>
            </p:cNvSpPr>
            <p:nvPr/>
          </p:nvSpPr>
          <p:spPr bwMode="auto">
            <a:xfrm>
              <a:off x="482084" y="2327954"/>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Ease of Use</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4" name="Rectangle 7"/>
            <p:cNvSpPr>
              <a:spLocks noChangeArrowheads="1"/>
            </p:cNvSpPr>
            <p:nvPr/>
          </p:nvSpPr>
          <p:spPr bwMode="auto">
            <a:xfrm>
              <a:off x="482084" y="2573356"/>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Enhance ability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5" name="Rectangle 8"/>
            <p:cNvSpPr>
              <a:spLocks noChangeArrowheads="1"/>
            </p:cNvSpPr>
            <p:nvPr/>
          </p:nvSpPr>
          <p:spPr bwMode="auto">
            <a:xfrm>
              <a:off x="482084" y="2818758"/>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Code Quality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6" name="Rectangle 9"/>
            <p:cNvSpPr>
              <a:spLocks noChangeArrowheads="1"/>
            </p:cNvSpPr>
            <p:nvPr/>
          </p:nvSpPr>
          <p:spPr bwMode="auto">
            <a:xfrm>
              <a:off x="482084" y="3064161"/>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Technical Architecture</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7" name="Rectangle 11"/>
            <p:cNvSpPr>
              <a:spLocks noChangeArrowheads="1"/>
            </p:cNvSpPr>
            <p:nvPr/>
          </p:nvSpPr>
          <p:spPr bwMode="auto">
            <a:xfrm>
              <a:off x="482084" y="3549840"/>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Scalability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8" name="Rectangle 12"/>
            <p:cNvSpPr>
              <a:spLocks noChangeArrowheads="1"/>
            </p:cNvSpPr>
            <p:nvPr/>
          </p:nvSpPr>
          <p:spPr bwMode="auto">
            <a:xfrm>
              <a:off x="482084" y="3795243"/>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Stability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09" name="Rectangle 58"/>
            <p:cNvSpPr>
              <a:spLocks noChangeArrowheads="1"/>
            </p:cNvSpPr>
            <p:nvPr/>
          </p:nvSpPr>
          <p:spPr bwMode="auto">
            <a:xfrm>
              <a:off x="482084" y="4040644"/>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Efficiency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10" name="Rectangle 59"/>
            <p:cNvSpPr>
              <a:spLocks noChangeArrowheads="1"/>
            </p:cNvSpPr>
            <p:nvPr/>
          </p:nvSpPr>
          <p:spPr bwMode="auto">
            <a:xfrm>
              <a:off x="482084" y="4286046"/>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Content Quality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11" name="Rectangle 80"/>
            <p:cNvSpPr>
              <a:spLocks noChangeArrowheads="1"/>
            </p:cNvSpPr>
            <p:nvPr/>
          </p:nvSpPr>
          <p:spPr bwMode="auto">
            <a:xfrm>
              <a:off x="482084" y="4776851"/>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Channel Agnostic</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12" name="Rectangle 81"/>
            <p:cNvSpPr>
              <a:spLocks noChangeArrowheads="1"/>
            </p:cNvSpPr>
            <p:nvPr/>
          </p:nvSpPr>
          <p:spPr bwMode="auto">
            <a:xfrm>
              <a:off x="482084" y="5022252"/>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Security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13" name="Rectangle 82"/>
            <p:cNvSpPr>
              <a:spLocks noChangeArrowheads="1"/>
            </p:cNvSpPr>
            <p:nvPr/>
          </p:nvSpPr>
          <p:spPr bwMode="auto">
            <a:xfrm>
              <a:off x="482084" y="4531449"/>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Performance/Availability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14" name="Rectangle 61"/>
            <p:cNvSpPr>
              <a:spLocks noChangeArrowheads="1"/>
            </p:cNvSpPr>
            <p:nvPr/>
          </p:nvSpPr>
          <p:spPr bwMode="auto">
            <a:xfrm>
              <a:off x="1802965" y="2327954"/>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Ease of use, as supported by user commentary</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15" name="Rectangle 62"/>
            <p:cNvSpPr>
              <a:spLocks noChangeArrowheads="1"/>
            </p:cNvSpPr>
            <p:nvPr/>
          </p:nvSpPr>
          <p:spPr bwMode="auto">
            <a:xfrm>
              <a:off x="1802965" y="2573356"/>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Ability to extend and/or enhance the system</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16" name="Rectangle 63"/>
            <p:cNvSpPr>
              <a:spLocks noChangeArrowheads="1"/>
            </p:cNvSpPr>
            <p:nvPr/>
          </p:nvSpPr>
          <p:spPr bwMode="auto">
            <a:xfrm>
              <a:off x="1802965" y="2818758"/>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Code base quality and availability of skills utilities to maintain the code</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17" name="Rectangle 66"/>
            <p:cNvSpPr>
              <a:spLocks noChangeArrowheads="1"/>
            </p:cNvSpPr>
            <p:nvPr/>
          </p:nvSpPr>
          <p:spPr bwMode="auto">
            <a:xfrm>
              <a:off x="1802965" y="3549840"/>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Can the system handle projected transaction volumes without major reworking</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18" name="Rectangle 67"/>
            <p:cNvSpPr>
              <a:spLocks noChangeArrowheads="1"/>
            </p:cNvSpPr>
            <p:nvPr/>
          </p:nvSpPr>
          <p:spPr bwMode="auto">
            <a:xfrm>
              <a:off x="1802965" y="3795243"/>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Is the production system robust</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19" name="Rectangle 68"/>
            <p:cNvSpPr>
              <a:spLocks noChangeArrowheads="1"/>
            </p:cNvSpPr>
            <p:nvPr/>
          </p:nvSpPr>
          <p:spPr bwMode="auto">
            <a:xfrm>
              <a:off x="1802965" y="4040644"/>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Is the cost of use/transaction cost/performance appropriate</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0" name="Rectangle 69"/>
            <p:cNvSpPr>
              <a:spLocks noChangeArrowheads="1"/>
            </p:cNvSpPr>
            <p:nvPr/>
          </p:nvSpPr>
          <p:spPr bwMode="auto">
            <a:xfrm>
              <a:off x="1802965" y="4286046"/>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Is the data of appropriate quality (complete/accurate)</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1" name="Rectangle 84"/>
            <p:cNvSpPr>
              <a:spLocks noChangeArrowheads="1"/>
            </p:cNvSpPr>
            <p:nvPr/>
          </p:nvSpPr>
          <p:spPr bwMode="auto">
            <a:xfrm>
              <a:off x="1802965" y="4531449"/>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Does the application meet performance/response expectations</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2" name="Rectangle 91"/>
            <p:cNvSpPr>
              <a:spLocks noChangeArrowheads="1"/>
            </p:cNvSpPr>
            <p:nvPr/>
          </p:nvSpPr>
          <p:spPr bwMode="auto">
            <a:xfrm>
              <a:off x="1802965" y="4776851"/>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If appropriate, does the systems support different channels/media/networks</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3" name="Rectangle 98"/>
            <p:cNvSpPr>
              <a:spLocks noChangeArrowheads="1"/>
            </p:cNvSpPr>
            <p:nvPr/>
          </p:nvSpPr>
          <p:spPr bwMode="auto">
            <a:xfrm>
              <a:off x="1802965" y="5022252"/>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Are there suitable access and audit controls</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4" name="Rectangle 104"/>
            <p:cNvSpPr>
              <a:spLocks noChangeArrowheads="1"/>
            </p:cNvSpPr>
            <p:nvPr/>
          </p:nvSpPr>
          <p:spPr bwMode="auto">
            <a:xfrm>
              <a:off x="1802965" y="3064161"/>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Criteria as appropriate – e.g. STP, Analytics, Workflow, Capacity, Interoperability, Real-time</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25" name="Rectangle 36"/>
            <p:cNvSpPr>
              <a:spLocks noChangeArrowheads="1"/>
            </p:cNvSpPr>
            <p:nvPr/>
          </p:nvSpPr>
          <p:spPr bwMode="auto">
            <a:xfrm>
              <a:off x="5029615" y="2818758"/>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126" name="Rectangle 30"/>
            <p:cNvSpPr>
              <a:spLocks noChangeArrowheads="1"/>
            </p:cNvSpPr>
            <p:nvPr/>
          </p:nvSpPr>
          <p:spPr bwMode="auto">
            <a:xfrm>
              <a:off x="5029615" y="2327955"/>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127" name="Rectangle 30"/>
            <p:cNvSpPr>
              <a:spLocks noChangeArrowheads="1"/>
            </p:cNvSpPr>
            <p:nvPr/>
          </p:nvSpPr>
          <p:spPr bwMode="auto">
            <a:xfrm>
              <a:off x="5029615" y="2573356"/>
              <a:ext cx="516060" cy="245402"/>
            </a:xfrm>
            <a:prstGeom prst="rect">
              <a:avLst/>
            </a:prstGeom>
            <a:solidFill>
              <a:schemeClr val="bg1"/>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128" name="Rectangle 36"/>
            <p:cNvSpPr>
              <a:spLocks noChangeArrowheads="1"/>
            </p:cNvSpPr>
            <p:nvPr/>
          </p:nvSpPr>
          <p:spPr bwMode="auto">
            <a:xfrm>
              <a:off x="5547532" y="2818758"/>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129" name="Rectangle 30"/>
            <p:cNvSpPr>
              <a:spLocks noChangeArrowheads="1"/>
            </p:cNvSpPr>
            <p:nvPr/>
          </p:nvSpPr>
          <p:spPr bwMode="auto">
            <a:xfrm>
              <a:off x="5547532" y="2327955"/>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130" name="Rectangle 30"/>
            <p:cNvSpPr>
              <a:spLocks noChangeArrowheads="1"/>
            </p:cNvSpPr>
            <p:nvPr/>
          </p:nvSpPr>
          <p:spPr bwMode="auto">
            <a:xfrm>
              <a:off x="5547532" y="2573356"/>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131" name="Rectangle 3"/>
            <p:cNvSpPr>
              <a:spLocks noChangeArrowheads="1"/>
            </p:cNvSpPr>
            <p:nvPr/>
          </p:nvSpPr>
          <p:spPr bwMode="auto">
            <a:xfrm>
              <a:off x="482084" y="1591575"/>
              <a:ext cx="1319089" cy="245402"/>
            </a:xfrm>
            <a:prstGeom prst="rect">
              <a:avLst/>
            </a:prstGeom>
            <a:solidFill>
              <a:schemeClr val="tx2"/>
            </a:solidFill>
            <a:ln w="12700">
              <a:solidFill>
                <a:srgbClr val="5F6062"/>
              </a:solidFill>
              <a:miter lim="800000"/>
              <a:headEnd type="none" w="sm" len="sm"/>
              <a:tailEnd type="none" w="sm" len="sm"/>
            </a:ln>
            <a:effectLst/>
          </p:spPr>
          <p:txBody>
            <a:bodyPr lIns="108050" tIns="0" rIns="108050" bIns="46822"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orbel"/>
                  <a:ea typeface="+mn-ea"/>
                  <a:cs typeface="Corbel"/>
                </a:rPr>
                <a:t>Assessment Criteria</a:t>
              </a:r>
              <a:endParaRPr kumimoji="0" lang="en-GB" sz="1400" b="1" i="0" u="none" strike="noStrike" kern="1200" cap="none" spc="0" normalizeH="0" baseline="0" noProof="0" dirty="0">
                <a:ln>
                  <a:noFill/>
                </a:ln>
                <a:solidFill>
                  <a:srgbClr val="FFFFFF"/>
                </a:solidFill>
                <a:effectLst/>
                <a:uLnTx/>
                <a:uFillTx/>
                <a:latin typeface="Corbel"/>
                <a:ea typeface="+mn-ea"/>
                <a:cs typeface="Corbel"/>
              </a:endParaRPr>
            </a:p>
          </p:txBody>
        </p:sp>
        <p:sp>
          <p:nvSpPr>
            <p:cNvPr id="132" name="Rectangle 5"/>
            <p:cNvSpPr>
              <a:spLocks noChangeArrowheads="1"/>
            </p:cNvSpPr>
            <p:nvPr/>
          </p:nvSpPr>
          <p:spPr bwMode="auto">
            <a:xfrm>
              <a:off x="482084" y="1836977"/>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Functionality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133" name="Rectangle 4"/>
            <p:cNvSpPr>
              <a:spLocks noChangeArrowheads="1"/>
            </p:cNvSpPr>
            <p:nvPr/>
          </p:nvSpPr>
          <p:spPr bwMode="auto">
            <a:xfrm>
              <a:off x="1802965" y="1591575"/>
              <a:ext cx="3099737" cy="245402"/>
            </a:xfrm>
            <a:prstGeom prst="rect">
              <a:avLst/>
            </a:prstGeom>
            <a:solidFill>
              <a:schemeClr val="tx2"/>
            </a:solidFill>
            <a:ln w="12700">
              <a:solidFill>
                <a:srgbClr val="5F6062"/>
              </a:solidFill>
              <a:miter lim="800000"/>
              <a:headEnd type="none" w="sm" len="sm"/>
              <a:tailEnd type="none" w="sm" len="sm"/>
            </a:ln>
            <a:effectLst/>
          </p:spPr>
          <p:txBody>
            <a:bodyPr lIns="108050" tIns="0" rIns="108050" bIns="46822"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orbel"/>
                  <a:ea typeface="+mn-ea"/>
                  <a:cs typeface="Corbel"/>
                </a:rPr>
                <a:t>Assessment description</a:t>
              </a:r>
              <a:endParaRPr kumimoji="0" lang="en-GB" sz="1400" b="1" i="0" u="none" strike="noStrike" kern="1200" cap="none" spc="0" normalizeH="0" baseline="0" noProof="0" dirty="0">
                <a:ln>
                  <a:noFill/>
                </a:ln>
                <a:solidFill>
                  <a:srgbClr val="FFFFFF"/>
                </a:solidFill>
                <a:effectLst/>
                <a:uLnTx/>
                <a:uFillTx/>
                <a:latin typeface="Corbel"/>
                <a:ea typeface="+mn-ea"/>
                <a:cs typeface="Corbel"/>
              </a:endParaRPr>
            </a:p>
          </p:txBody>
        </p:sp>
        <p:sp>
          <p:nvSpPr>
            <p:cNvPr id="134" name="Rectangle 60"/>
            <p:cNvSpPr>
              <a:spLocks noChangeArrowheads="1"/>
            </p:cNvSpPr>
            <p:nvPr/>
          </p:nvSpPr>
          <p:spPr bwMode="auto">
            <a:xfrm>
              <a:off x="1802965" y="1836977"/>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Scope and granularity of functional coverage</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135" name="Rectangle 15"/>
            <p:cNvSpPr>
              <a:spLocks noChangeArrowheads="1"/>
            </p:cNvSpPr>
            <p:nvPr/>
          </p:nvSpPr>
          <p:spPr bwMode="auto">
            <a:xfrm>
              <a:off x="5029615" y="1591575"/>
              <a:ext cx="516060" cy="245830"/>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lIns="36017" tIns="18008" anchor="t"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Calibri"/>
                  <a:ea typeface="+mn-ea"/>
                  <a:cs typeface="+mn-cs"/>
                </a:rPr>
                <a:t>System 1</a:t>
              </a:r>
            </a:p>
          </p:txBody>
        </p:sp>
        <p:sp>
          <p:nvSpPr>
            <p:cNvPr id="136" name="Rectangle 15"/>
            <p:cNvSpPr>
              <a:spLocks noChangeArrowheads="1"/>
            </p:cNvSpPr>
            <p:nvPr/>
          </p:nvSpPr>
          <p:spPr bwMode="auto">
            <a:xfrm>
              <a:off x="5547532" y="1591575"/>
              <a:ext cx="516060" cy="245830"/>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lIns="36017" tIns="18008" anchor="t"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Calibri"/>
                  <a:ea typeface="+mn-ea"/>
                  <a:cs typeface="+mn-cs"/>
                </a:rPr>
                <a:t>System 2</a:t>
              </a:r>
            </a:p>
          </p:txBody>
        </p:sp>
        <p:sp>
          <p:nvSpPr>
            <p:cNvPr id="137" name="Rectangle 15"/>
            <p:cNvSpPr>
              <a:spLocks noChangeArrowheads="1"/>
            </p:cNvSpPr>
            <p:nvPr/>
          </p:nvSpPr>
          <p:spPr bwMode="auto">
            <a:xfrm>
              <a:off x="6065450" y="1591575"/>
              <a:ext cx="516060" cy="245830"/>
            </a:xfrm>
            <a:prstGeom prst="rect">
              <a:avLst/>
            </a:prstGeom>
            <a:solidFill>
              <a:schemeClr val="tx2"/>
            </a:solidFill>
            <a:ln w="12700" cap="flat" cmpd="sng" algn="ctr">
              <a:solidFill>
                <a:srgbClr val="5F6062"/>
              </a:solidFill>
              <a:prstDash val="solid"/>
              <a:miter lim="800000"/>
              <a:headEnd type="none" w="med" len="med"/>
              <a:tailEnd type="none" w="med" len="med"/>
            </a:ln>
            <a:effectLst/>
          </p:spPr>
          <p:txBody>
            <a:bodyPr lIns="36017" tIns="18008" anchor="t"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
                  <a:srgbClr val="000000"/>
                </a:buClr>
                <a:buSzTx/>
                <a:buFontTx/>
                <a:buNone/>
                <a:tabLst/>
                <a:defRPr/>
              </a:pPr>
              <a:r>
                <a:rPr kumimoji="0" lang="en-US" sz="1100" b="1" i="0" u="none" strike="noStrike" kern="1200" cap="none" spc="0" normalizeH="0" baseline="0" noProof="0" dirty="0">
                  <a:ln>
                    <a:noFill/>
                  </a:ln>
                  <a:solidFill>
                    <a:srgbClr val="FFFFFF"/>
                  </a:solidFill>
                  <a:effectLst/>
                  <a:uLnTx/>
                  <a:uFillTx/>
                  <a:latin typeface="Calibri"/>
                  <a:ea typeface="+mn-ea"/>
                  <a:cs typeface="+mn-cs"/>
                </a:rPr>
                <a:t>System 3</a:t>
              </a:r>
            </a:p>
          </p:txBody>
        </p:sp>
        <p:sp>
          <p:nvSpPr>
            <p:cNvPr id="138" name="Rectangle 27"/>
            <p:cNvSpPr>
              <a:spLocks noChangeArrowheads="1"/>
            </p:cNvSpPr>
            <p:nvPr/>
          </p:nvSpPr>
          <p:spPr bwMode="auto">
            <a:xfrm>
              <a:off x="5029615" y="1836977"/>
              <a:ext cx="516060" cy="245402"/>
            </a:xfrm>
            <a:prstGeom prst="rect">
              <a:avLst/>
            </a:prstGeom>
            <a:solidFill>
              <a:schemeClr val="bg1"/>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139" name="Rectangle 27"/>
            <p:cNvSpPr>
              <a:spLocks noChangeArrowheads="1"/>
            </p:cNvSpPr>
            <p:nvPr/>
          </p:nvSpPr>
          <p:spPr bwMode="auto">
            <a:xfrm>
              <a:off x="5547532" y="1836977"/>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140" name="Rectangle 27"/>
            <p:cNvSpPr>
              <a:spLocks noChangeArrowheads="1"/>
            </p:cNvSpPr>
            <p:nvPr/>
          </p:nvSpPr>
          <p:spPr bwMode="auto">
            <a:xfrm>
              <a:off x="6065450" y="1836977"/>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28" name="Rectangle 36"/>
            <p:cNvSpPr>
              <a:spLocks noChangeArrowheads="1"/>
            </p:cNvSpPr>
            <p:nvPr/>
          </p:nvSpPr>
          <p:spPr bwMode="auto">
            <a:xfrm>
              <a:off x="6065450" y="2818758"/>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39" name="Rectangle 30"/>
            <p:cNvSpPr>
              <a:spLocks noChangeArrowheads="1"/>
            </p:cNvSpPr>
            <p:nvPr/>
          </p:nvSpPr>
          <p:spPr bwMode="auto">
            <a:xfrm>
              <a:off x="6065450" y="2327955"/>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40" name="Rectangle 30"/>
            <p:cNvSpPr>
              <a:spLocks noChangeArrowheads="1"/>
            </p:cNvSpPr>
            <p:nvPr/>
          </p:nvSpPr>
          <p:spPr bwMode="auto">
            <a:xfrm>
              <a:off x="6065450" y="2573356"/>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41" name="Rectangle 27"/>
            <p:cNvSpPr>
              <a:spLocks noChangeArrowheads="1"/>
            </p:cNvSpPr>
            <p:nvPr/>
          </p:nvSpPr>
          <p:spPr bwMode="auto">
            <a:xfrm>
              <a:off x="5029615" y="3064161"/>
              <a:ext cx="516060" cy="245402"/>
            </a:xfrm>
            <a:prstGeom prst="rect">
              <a:avLst/>
            </a:prstGeom>
            <a:solidFill>
              <a:schemeClr val="bg1"/>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242" name="Rectangle 36"/>
            <p:cNvSpPr>
              <a:spLocks noChangeArrowheads="1"/>
            </p:cNvSpPr>
            <p:nvPr/>
          </p:nvSpPr>
          <p:spPr bwMode="auto">
            <a:xfrm>
              <a:off x="5029615" y="3795243"/>
              <a:ext cx="516060" cy="245402"/>
            </a:xfrm>
            <a:prstGeom prst="rect">
              <a:avLst/>
            </a:prstGeom>
            <a:solidFill>
              <a:schemeClr val="bg1"/>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243" name="Rectangle 30"/>
            <p:cNvSpPr>
              <a:spLocks noChangeArrowheads="1"/>
            </p:cNvSpPr>
            <p:nvPr/>
          </p:nvSpPr>
          <p:spPr bwMode="auto">
            <a:xfrm>
              <a:off x="5029615" y="3549840"/>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44" name="Rectangle 27"/>
            <p:cNvSpPr>
              <a:spLocks noChangeArrowheads="1"/>
            </p:cNvSpPr>
            <p:nvPr/>
          </p:nvSpPr>
          <p:spPr bwMode="auto">
            <a:xfrm>
              <a:off x="5547532" y="3064161"/>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45" name="Rectangle 36"/>
            <p:cNvSpPr>
              <a:spLocks noChangeArrowheads="1"/>
            </p:cNvSpPr>
            <p:nvPr/>
          </p:nvSpPr>
          <p:spPr bwMode="auto">
            <a:xfrm>
              <a:off x="5547532" y="3795243"/>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46" name="Rectangle 30"/>
            <p:cNvSpPr>
              <a:spLocks noChangeArrowheads="1"/>
            </p:cNvSpPr>
            <p:nvPr/>
          </p:nvSpPr>
          <p:spPr bwMode="auto">
            <a:xfrm>
              <a:off x="5547532" y="3549840"/>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47" name="Rectangle 27"/>
            <p:cNvSpPr>
              <a:spLocks noChangeArrowheads="1"/>
            </p:cNvSpPr>
            <p:nvPr/>
          </p:nvSpPr>
          <p:spPr bwMode="auto">
            <a:xfrm>
              <a:off x="6065450" y="3064161"/>
              <a:ext cx="516060" cy="245402"/>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1</a:t>
              </a:r>
            </a:p>
          </p:txBody>
        </p:sp>
        <p:sp>
          <p:nvSpPr>
            <p:cNvPr id="248" name="Rectangle 36"/>
            <p:cNvSpPr>
              <a:spLocks noChangeArrowheads="1"/>
            </p:cNvSpPr>
            <p:nvPr/>
          </p:nvSpPr>
          <p:spPr bwMode="auto">
            <a:xfrm>
              <a:off x="6065450" y="3795243"/>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49" name="Rectangle 30"/>
            <p:cNvSpPr>
              <a:spLocks noChangeArrowheads="1"/>
            </p:cNvSpPr>
            <p:nvPr/>
          </p:nvSpPr>
          <p:spPr bwMode="auto">
            <a:xfrm>
              <a:off x="6065450" y="3549840"/>
              <a:ext cx="516060" cy="245402"/>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1</a:t>
              </a:r>
            </a:p>
          </p:txBody>
        </p:sp>
        <p:sp>
          <p:nvSpPr>
            <p:cNvPr id="250" name="Rectangle 27"/>
            <p:cNvSpPr>
              <a:spLocks noChangeArrowheads="1"/>
            </p:cNvSpPr>
            <p:nvPr/>
          </p:nvSpPr>
          <p:spPr bwMode="auto">
            <a:xfrm>
              <a:off x="5029615" y="4040645"/>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1" name="Rectangle 36"/>
            <p:cNvSpPr>
              <a:spLocks noChangeArrowheads="1"/>
            </p:cNvSpPr>
            <p:nvPr/>
          </p:nvSpPr>
          <p:spPr bwMode="auto">
            <a:xfrm>
              <a:off x="5029615" y="4776851"/>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2" name="Rectangle 30"/>
            <p:cNvSpPr>
              <a:spLocks noChangeArrowheads="1"/>
            </p:cNvSpPr>
            <p:nvPr/>
          </p:nvSpPr>
          <p:spPr bwMode="auto">
            <a:xfrm>
              <a:off x="5029615" y="4286046"/>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3" name="Rectangle 30"/>
            <p:cNvSpPr>
              <a:spLocks noChangeArrowheads="1"/>
            </p:cNvSpPr>
            <p:nvPr/>
          </p:nvSpPr>
          <p:spPr bwMode="auto">
            <a:xfrm>
              <a:off x="5029615" y="4531449"/>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4" name="Rectangle 27"/>
            <p:cNvSpPr>
              <a:spLocks noChangeArrowheads="1"/>
            </p:cNvSpPr>
            <p:nvPr/>
          </p:nvSpPr>
          <p:spPr bwMode="auto">
            <a:xfrm>
              <a:off x="5547532" y="4040645"/>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5" name="Rectangle 36"/>
            <p:cNvSpPr>
              <a:spLocks noChangeArrowheads="1"/>
            </p:cNvSpPr>
            <p:nvPr/>
          </p:nvSpPr>
          <p:spPr bwMode="auto">
            <a:xfrm>
              <a:off x="5547532" y="4776851"/>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6" name="Rectangle 30"/>
            <p:cNvSpPr>
              <a:spLocks noChangeArrowheads="1"/>
            </p:cNvSpPr>
            <p:nvPr/>
          </p:nvSpPr>
          <p:spPr bwMode="auto">
            <a:xfrm>
              <a:off x="5547532" y="4286046"/>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57" name="Rectangle 30"/>
            <p:cNvSpPr>
              <a:spLocks noChangeArrowheads="1"/>
            </p:cNvSpPr>
            <p:nvPr/>
          </p:nvSpPr>
          <p:spPr bwMode="auto">
            <a:xfrm>
              <a:off x="5547532" y="4531449"/>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58" name="Rectangle 27"/>
            <p:cNvSpPr>
              <a:spLocks noChangeArrowheads="1"/>
            </p:cNvSpPr>
            <p:nvPr/>
          </p:nvSpPr>
          <p:spPr bwMode="auto">
            <a:xfrm>
              <a:off x="6065450" y="4040645"/>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59" name="Rectangle 36"/>
            <p:cNvSpPr>
              <a:spLocks noChangeArrowheads="1"/>
            </p:cNvSpPr>
            <p:nvPr/>
          </p:nvSpPr>
          <p:spPr bwMode="auto">
            <a:xfrm>
              <a:off x="6065450" y="4776851"/>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60" name="Rectangle 30"/>
            <p:cNvSpPr>
              <a:spLocks noChangeArrowheads="1"/>
            </p:cNvSpPr>
            <p:nvPr/>
          </p:nvSpPr>
          <p:spPr bwMode="auto">
            <a:xfrm>
              <a:off x="6065450" y="4286046"/>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61" name="Rectangle 30"/>
            <p:cNvSpPr>
              <a:spLocks noChangeArrowheads="1"/>
            </p:cNvSpPr>
            <p:nvPr/>
          </p:nvSpPr>
          <p:spPr bwMode="auto">
            <a:xfrm>
              <a:off x="6065450" y="4531449"/>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62" name="Rectangle 27"/>
            <p:cNvSpPr>
              <a:spLocks noChangeArrowheads="1"/>
            </p:cNvSpPr>
            <p:nvPr/>
          </p:nvSpPr>
          <p:spPr bwMode="auto">
            <a:xfrm>
              <a:off x="5029615" y="5022252"/>
              <a:ext cx="516060" cy="245402"/>
            </a:xfrm>
            <a:prstGeom prst="rect">
              <a:avLst/>
            </a:prstGeom>
            <a:solidFill>
              <a:schemeClr val="bg1"/>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263" name="Rectangle 27"/>
            <p:cNvSpPr>
              <a:spLocks noChangeArrowheads="1"/>
            </p:cNvSpPr>
            <p:nvPr/>
          </p:nvSpPr>
          <p:spPr bwMode="auto">
            <a:xfrm>
              <a:off x="5547532" y="5022252"/>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64" name="Rectangle 27"/>
            <p:cNvSpPr>
              <a:spLocks noChangeArrowheads="1"/>
            </p:cNvSpPr>
            <p:nvPr/>
          </p:nvSpPr>
          <p:spPr bwMode="auto">
            <a:xfrm>
              <a:off x="6065450" y="5022252"/>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65" name="Rectangle 27"/>
            <p:cNvSpPr>
              <a:spLocks noChangeArrowheads="1"/>
            </p:cNvSpPr>
            <p:nvPr/>
          </p:nvSpPr>
          <p:spPr bwMode="auto">
            <a:xfrm>
              <a:off x="5029615" y="5351074"/>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66" name="Rectangle 27"/>
            <p:cNvSpPr>
              <a:spLocks noChangeArrowheads="1"/>
            </p:cNvSpPr>
            <p:nvPr/>
          </p:nvSpPr>
          <p:spPr bwMode="auto">
            <a:xfrm>
              <a:off x="5547532" y="5351074"/>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67" name="Rectangle 27"/>
            <p:cNvSpPr>
              <a:spLocks noChangeArrowheads="1"/>
            </p:cNvSpPr>
            <p:nvPr/>
          </p:nvSpPr>
          <p:spPr bwMode="auto">
            <a:xfrm>
              <a:off x="6065450" y="5351074"/>
              <a:ext cx="516060" cy="245402"/>
            </a:xfrm>
            <a:prstGeom prst="rect">
              <a:avLst/>
            </a:prstGeom>
            <a:solidFill>
              <a:srgbClr val="68C8C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1</a:t>
              </a:r>
            </a:p>
          </p:txBody>
        </p:sp>
        <p:sp>
          <p:nvSpPr>
            <p:cNvPr id="268" name="Rectangle 98"/>
            <p:cNvSpPr>
              <a:spLocks noChangeArrowheads="1"/>
            </p:cNvSpPr>
            <p:nvPr/>
          </p:nvSpPr>
          <p:spPr bwMode="auto">
            <a:xfrm>
              <a:off x="1803617" y="5351074"/>
              <a:ext cx="3099737" cy="245402"/>
            </a:xfrm>
            <a:prstGeom prst="rect">
              <a:avLst/>
            </a:prstGeom>
            <a:solidFill>
              <a:schemeClr val="bg1"/>
            </a:solidFill>
            <a:ln w="12700">
              <a:solidFill>
                <a:srgbClr val="5F6062"/>
              </a:solidFill>
              <a:miter lim="800000"/>
              <a:headEnd type="none" w="sm" len="sm"/>
              <a:tailEnd type="none" w="sm" len="sm"/>
            </a:ln>
            <a:effectLst/>
          </p:spPr>
          <p:txBody>
            <a:bodyPr lIns="144067" tIns="0" rIns="0" bIns="0" anchor="ctr" anchorCtr="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Corbel"/>
                  <a:ea typeface="+mn-ea"/>
                  <a:cs typeface="Corbel"/>
                </a:rPr>
                <a:t>Overall Rating (worse case)</a:t>
              </a:r>
              <a:endParaRPr kumimoji="0" lang="en-GB" sz="1800" b="1" i="0" u="none" strike="noStrike" kern="1200" cap="none" spc="0" normalizeH="0" baseline="0" noProof="0" dirty="0">
                <a:ln>
                  <a:noFill/>
                </a:ln>
                <a:solidFill>
                  <a:srgbClr val="5F6062"/>
                </a:solidFill>
                <a:effectLst/>
                <a:uLnTx/>
                <a:uFillTx/>
                <a:latin typeface="Corbel"/>
                <a:ea typeface="+mn-ea"/>
                <a:cs typeface="Corbel"/>
              </a:endParaRPr>
            </a:p>
          </p:txBody>
        </p:sp>
        <p:sp>
          <p:nvSpPr>
            <p:cNvPr id="269" name="Rectangle 5"/>
            <p:cNvSpPr>
              <a:spLocks noChangeArrowheads="1"/>
            </p:cNvSpPr>
            <p:nvPr/>
          </p:nvSpPr>
          <p:spPr bwMode="auto">
            <a:xfrm>
              <a:off x="482084" y="2081452"/>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Modularity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270" name="Rectangle 60"/>
            <p:cNvSpPr>
              <a:spLocks noChangeArrowheads="1"/>
            </p:cNvSpPr>
            <p:nvPr/>
          </p:nvSpPr>
          <p:spPr bwMode="auto">
            <a:xfrm>
              <a:off x="1802965" y="2081452"/>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Ability to partition (modularize) and connect to the application</a:t>
              </a:r>
            </a:p>
          </p:txBody>
        </p:sp>
        <p:sp>
          <p:nvSpPr>
            <p:cNvPr id="271" name="Rectangle 27"/>
            <p:cNvSpPr>
              <a:spLocks noChangeArrowheads="1"/>
            </p:cNvSpPr>
            <p:nvPr/>
          </p:nvSpPr>
          <p:spPr bwMode="auto">
            <a:xfrm>
              <a:off x="5029615" y="2081452"/>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72" name="Rectangle 27"/>
            <p:cNvSpPr>
              <a:spLocks noChangeArrowheads="1"/>
            </p:cNvSpPr>
            <p:nvPr/>
          </p:nvSpPr>
          <p:spPr bwMode="auto">
            <a:xfrm>
              <a:off x="5547532" y="2081452"/>
              <a:ext cx="516060" cy="245402"/>
            </a:xfrm>
            <a:prstGeom prst="rect">
              <a:avLst/>
            </a:prstGeom>
            <a:solidFill>
              <a:srgbClr val="B6B6B6"/>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273" name="Rectangle 27"/>
            <p:cNvSpPr>
              <a:spLocks noChangeArrowheads="1"/>
            </p:cNvSpPr>
            <p:nvPr/>
          </p:nvSpPr>
          <p:spPr bwMode="auto">
            <a:xfrm>
              <a:off x="6065450" y="2081452"/>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74" name="Rectangle 9"/>
            <p:cNvSpPr>
              <a:spLocks noChangeArrowheads="1"/>
            </p:cNvSpPr>
            <p:nvPr/>
          </p:nvSpPr>
          <p:spPr bwMode="auto">
            <a:xfrm>
              <a:off x="482084" y="3314249"/>
              <a:ext cx="1319089" cy="245402"/>
            </a:xfrm>
            <a:prstGeom prst="rect">
              <a:avLst/>
            </a:prstGeom>
            <a:solidFill>
              <a:schemeClr val="accent5"/>
            </a:solidFill>
            <a:ln w="12700">
              <a:solidFill>
                <a:srgbClr val="5F6062"/>
              </a:solidFill>
              <a:miter lim="800000"/>
              <a:headEnd type="none" w="sm" len="sm"/>
              <a:tailEnd type="none" w="sm" len="sm"/>
            </a:ln>
            <a:effectLst/>
          </p:spPr>
          <p:txBody>
            <a:bodyPr lIns="72033" tIns="18296" rIns="18296" bIns="18296">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Arial Narrow"/>
                  <a:ea typeface="+mn-ea"/>
                  <a:cs typeface="Arial Narrow"/>
                </a:rPr>
                <a:t>Maintainability</a:t>
              </a:r>
              <a:endParaRPr kumimoji="0" lang="en-GB" sz="1400" b="1"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275" name="Rectangle 104"/>
            <p:cNvSpPr>
              <a:spLocks noChangeArrowheads="1"/>
            </p:cNvSpPr>
            <p:nvPr/>
          </p:nvSpPr>
          <p:spPr bwMode="auto">
            <a:xfrm>
              <a:off x="1802965" y="3314249"/>
              <a:ext cx="3099737" cy="245402"/>
            </a:xfrm>
            <a:prstGeom prst="rect">
              <a:avLst/>
            </a:prstGeom>
            <a:solidFill>
              <a:schemeClr val="bg1"/>
            </a:solidFill>
            <a:ln w="12700">
              <a:solidFill>
                <a:srgbClr val="5F6062"/>
              </a:solidFill>
              <a:miter lim="800000"/>
              <a:headEnd type="none" w="sm" len="sm"/>
              <a:tailEnd type="none" w="sm" len="sm"/>
            </a:ln>
            <a:effectLst/>
          </p:spPr>
          <p:txBody>
            <a:bodyPr lIns="36017" tIns="18008" rIns="0" bIns="0">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6062"/>
                  </a:solidFill>
                  <a:effectLst/>
                  <a:uLnTx/>
                  <a:uFillTx/>
                  <a:latin typeface="Arial"/>
                  <a:ea typeface="+mn-ea"/>
                  <a:cs typeface="Arial"/>
                </a:rPr>
                <a:t>Can the application be maintained and supported in production</a:t>
              </a:r>
              <a:endParaRPr kumimoji="0" lang="en-GB" sz="1100" b="1" i="0" u="none" strike="noStrike" kern="1200" cap="none" spc="0" normalizeH="0" baseline="0" noProof="0" dirty="0">
                <a:ln>
                  <a:noFill/>
                </a:ln>
                <a:solidFill>
                  <a:srgbClr val="5F6062"/>
                </a:solidFill>
                <a:effectLst/>
                <a:uLnTx/>
                <a:uFillTx/>
                <a:latin typeface="Arial"/>
                <a:ea typeface="+mn-ea"/>
                <a:cs typeface="Arial"/>
              </a:endParaRPr>
            </a:p>
          </p:txBody>
        </p:sp>
        <p:sp>
          <p:nvSpPr>
            <p:cNvPr id="276" name="Rectangle 27"/>
            <p:cNvSpPr>
              <a:spLocks noChangeArrowheads="1"/>
            </p:cNvSpPr>
            <p:nvPr/>
          </p:nvSpPr>
          <p:spPr bwMode="auto">
            <a:xfrm>
              <a:off x="5029615" y="3314249"/>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77" name="Rectangle 27"/>
            <p:cNvSpPr>
              <a:spLocks noChangeArrowheads="1"/>
            </p:cNvSpPr>
            <p:nvPr/>
          </p:nvSpPr>
          <p:spPr bwMode="auto">
            <a:xfrm>
              <a:off x="5547532" y="3314249"/>
              <a:ext cx="516060" cy="245402"/>
            </a:xfrm>
            <a:prstGeom prst="rect">
              <a:avLst/>
            </a:prstGeom>
            <a:solidFill>
              <a:schemeClr val="accent6">
                <a:lumMod val="20000"/>
                <a:lumOff val="8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278" name="Rectangle 27"/>
            <p:cNvSpPr>
              <a:spLocks noChangeArrowheads="1"/>
            </p:cNvSpPr>
            <p:nvPr/>
          </p:nvSpPr>
          <p:spPr bwMode="auto">
            <a:xfrm>
              <a:off x="6065450" y="3314249"/>
              <a:ext cx="516060" cy="245402"/>
            </a:xfrm>
            <a:prstGeom prst="rect">
              <a:avLst/>
            </a:prstGeom>
            <a:solidFill>
              <a:schemeClr val="bg1">
                <a:lumMod val="50000"/>
              </a:schemeClr>
            </a:solidFill>
            <a:ln w="12700" cap="flat" cmpd="sng" algn="ctr">
              <a:solidFill>
                <a:srgbClr val="5F6062"/>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283" name="Oval 282"/>
            <p:cNvSpPr>
              <a:spLocks noChangeAspect="1"/>
            </p:cNvSpPr>
            <p:nvPr/>
          </p:nvSpPr>
          <p:spPr>
            <a:xfrm>
              <a:off x="5230908" y="5661723"/>
              <a:ext cx="161101" cy="163353"/>
            </a:xfrm>
            <a:prstGeom prst="ellipse">
              <a:avLst/>
            </a:prstGeom>
            <a:solidFill>
              <a:srgbClr val="00B000"/>
            </a:solidFill>
            <a:ln w="28575"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84" name="Oval 283"/>
            <p:cNvSpPr>
              <a:spLocks noChangeAspect="1"/>
            </p:cNvSpPr>
            <p:nvPr/>
          </p:nvSpPr>
          <p:spPr>
            <a:xfrm>
              <a:off x="5734070" y="5661723"/>
              <a:ext cx="161101" cy="163353"/>
            </a:xfrm>
            <a:prstGeom prst="ellipse">
              <a:avLst/>
            </a:prstGeom>
            <a:solidFill>
              <a:srgbClr val="FFFF00"/>
            </a:solidFill>
            <a:ln w="28575"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85" name="Oval 284"/>
            <p:cNvSpPr>
              <a:spLocks noChangeAspect="1"/>
            </p:cNvSpPr>
            <p:nvPr/>
          </p:nvSpPr>
          <p:spPr>
            <a:xfrm>
              <a:off x="6237231" y="5661723"/>
              <a:ext cx="161101" cy="163353"/>
            </a:xfrm>
            <a:prstGeom prst="ellipse">
              <a:avLst/>
            </a:prstGeom>
            <a:solidFill>
              <a:srgbClr val="FF0000"/>
            </a:solidFill>
            <a:ln w="28575"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97" name="Rectangle 296"/>
            <p:cNvSpPr/>
            <p:nvPr/>
          </p:nvSpPr>
          <p:spPr>
            <a:xfrm>
              <a:off x="6781026" y="1609761"/>
              <a:ext cx="2122428" cy="2754687"/>
            </a:xfrm>
            <a:prstGeom prst="rect">
              <a:avLst/>
            </a:prstGeom>
            <a:solidFill>
              <a:schemeClr val="bg1">
                <a:lumMod val="95000"/>
              </a:schemeClr>
            </a:solidFill>
            <a:ln>
              <a:noFill/>
            </a:ln>
          </p:spPr>
          <p:style>
            <a:lnRef idx="1">
              <a:schemeClr val="accent1"/>
            </a:lnRef>
            <a:fillRef idx="3">
              <a:schemeClr val="accent1"/>
            </a:fillRef>
            <a:effectRef idx="2">
              <a:schemeClr val="accent1"/>
            </a:effectRef>
            <a:fontRef idx="minor">
              <a:schemeClr val="lt1"/>
            </a:fontRef>
          </p:style>
          <p:txBody>
            <a:bodyPr lIns="36017" tIns="64830" rtlCol="0" anchor="t" anchorCtr="0"/>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rial"/>
                  <a:ea typeface="+mn-ea"/>
                  <a:cs typeface="Arial"/>
                </a:rPr>
                <a:t>Key:</a:t>
              </a:r>
            </a:p>
          </p:txBody>
        </p:sp>
        <p:sp>
          <p:nvSpPr>
            <p:cNvPr id="298" name="Rectangle 244"/>
            <p:cNvSpPr/>
            <p:nvPr/>
          </p:nvSpPr>
          <p:spPr>
            <a:xfrm>
              <a:off x="7107544" y="3158076"/>
              <a:ext cx="1832740" cy="1116965"/>
            </a:xfrm>
            <a:prstGeom prst="rect">
              <a:avLst/>
            </a:prstGeom>
          </p:spPr>
          <p:txBody>
            <a:bodyPr wrap="square">
              <a:spAutoFit/>
            </a:bodyPr>
            <a:lstStyle/>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Can be a foundational system going forward</a:t>
              </a:r>
            </a:p>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Should be maintained until a replacement developed</a:t>
              </a:r>
            </a:p>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5F6062"/>
                  </a:solidFill>
                  <a:effectLst/>
                  <a:uLnTx/>
                  <a:uFillTx/>
                  <a:latin typeface="Helvetica"/>
                  <a:ea typeface="+mn-ea"/>
                  <a:cs typeface="Helvetica"/>
                </a:rPr>
                <a:t>An operational risk, should be replaced a.s.a.p.</a:t>
              </a:r>
              <a:endParaRPr kumimoji="0" lang="en-US" sz="1200" b="1" i="0" u="none" strike="noStrike" kern="1200" cap="none" spc="0" normalizeH="0" baseline="0" noProof="0" dirty="0">
                <a:ln>
                  <a:noFill/>
                </a:ln>
                <a:solidFill>
                  <a:srgbClr val="5F6062"/>
                </a:solidFill>
                <a:effectLst/>
                <a:uLnTx/>
                <a:uFillTx/>
                <a:latin typeface="Helvetica"/>
                <a:ea typeface="+mn-ea"/>
                <a:cs typeface="Helvetica"/>
              </a:endParaRPr>
            </a:p>
          </p:txBody>
        </p:sp>
        <p:sp>
          <p:nvSpPr>
            <p:cNvPr id="299" name="Oval 298"/>
            <p:cNvSpPr>
              <a:spLocks noChangeAspect="1"/>
            </p:cNvSpPr>
            <p:nvPr/>
          </p:nvSpPr>
          <p:spPr>
            <a:xfrm>
              <a:off x="6933735" y="3271910"/>
              <a:ext cx="161101" cy="163353"/>
            </a:xfrm>
            <a:prstGeom prst="ellipse">
              <a:avLst/>
            </a:prstGeom>
            <a:solidFill>
              <a:srgbClr val="00B000"/>
            </a:solidFill>
            <a:ln w="28575" cap="flat" cmpd="sng" algn="ctr">
              <a:solidFill>
                <a:srgbClr val="5F606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00" name="Oval 299"/>
            <p:cNvSpPr>
              <a:spLocks noChangeAspect="1"/>
            </p:cNvSpPr>
            <p:nvPr/>
          </p:nvSpPr>
          <p:spPr>
            <a:xfrm>
              <a:off x="6933735" y="3652722"/>
              <a:ext cx="161101" cy="163353"/>
            </a:xfrm>
            <a:prstGeom prst="ellipse">
              <a:avLst/>
            </a:prstGeom>
            <a:solidFill>
              <a:srgbClr val="FFFF00"/>
            </a:solidFill>
            <a:ln w="28575" cap="flat" cmpd="sng" algn="ctr">
              <a:solidFill>
                <a:srgbClr val="5F606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01" name="Oval 300"/>
            <p:cNvSpPr>
              <a:spLocks noChangeAspect="1"/>
            </p:cNvSpPr>
            <p:nvPr/>
          </p:nvSpPr>
          <p:spPr>
            <a:xfrm>
              <a:off x="6933735" y="4033534"/>
              <a:ext cx="161101" cy="163353"/>
            </a:xfrm>
            <a:prstGeom prst="ellipse">
              <a:avLst/>
            </a:prstGeom>
            <a:solidFill>
              <a:srgbClr val="FF0000"/>
            </a:solidFill>
            <a:ln w="28575" cap="flat" cmpd="sng" algn="ctr">
              <a:solidFill>
                <a:srgbClr val="5F606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 name="Group 163"/>
            <p:cNvGrpSpPr/>
            <p:nvPr/>
          </p:nvGrpSpPr>
          <p:grpSpPr>
            <a:xfrm>
              <a:off x="6845745" y="1922927"/>
              <a:ext cx="2037757" cy="1158949"/>
              <a:chOff x="6897061" y="2198780"/>
              <a:chExt cx="2037757" cy="870952"/>
            </a:xfrm>
          </p:grpSpPr>
          <p:sp>
            <p:nvSpPr>
              <p:cNvPr id="303" name="Rectangle 7"/>
              <p:cNvSpPr>
                <a:spLocks noChangeArrowheads="1"/>
              </p:cNvSpPr>
              <p:nvPr/>
            </p:nvSpPr>
            <p:spPr bwMode="auto">
              <a:xfrm>
                <a:off x="6897061" y="2375019"/>
                <a:ext cx="415342" cy="158487"/>
              </a:xfrm>
              <a:prstGeom prst="rect">
                <a:avLst/>
              </a:prstGeom>
              <a:solidFill>
                <a:schemeClr val="bg1">
                  <a:lumMod val="50000"/>
                </a:schemeClr>
              </a:solidFill>
              <a:ln w="12700" cap="flat" cmpd="sng" algn="ctr">
                <a:solidFill>
                  <a:schemeClr val="tx1"/>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2</a:t>
                </a:r>
              </a:p>
            </p:txBody>
          </p:sp>
          <p:sp>
            <p:nvSpPr>
              <p:cNvPr id="304" name="Rectangle 7"/>
              <p:cNvSpPr>
                <a:spLocks noChangeArrowheads="1"/>
              </p:cNvSpPr>
              <p:nvPr/>
            </p:nvSpPr>
            <p:spPr bwMode="auto">
              <a:xfrm>
                <a:off x="6897061" y="2198780"/>
                <a:ext cx="415342" cy="158487"/>
              </a:xfrm>
              <a:prstGeom prst="rect">
                <a:avLst/>
              </a:prstGeom>
              <a:solidFill>
                <a:srgbClr val="68C8C6"/>
              </a:solidFill>
              <a:ln w="12700" cap="flat" cmpd="sng" algn="ctr">
                <a:solidFill>
                  <a:schemeClr val="tx1"/>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1</a:t>
                </a:r>
              </a:p>
            </p:txBody>
          </p:sp>
          <p:sp>
            <p:nvSpPr>
              <p:cNvPr id="305" name="Rectangle 7"/>
              <p:cNvSpPr>
                <a:spLocks noChangeArrowheads="1"/>
              </p:cNvSpPr>
              <p:nvPr/>
            </p:nvSpPr>
            <p:spPr bwMode="auto">
              <a:xfrm>
                <a:off x="6897061" y="2551258"/>
                <a:ext cx="415342" cy="158487"/>
              </a:xfrm>
              <a:prstGeom prst="rect">
                <a:avLst/>
              </a:prstGeom>
              <a:solidFill>
                <a:srgbClr val="B6B6B6"/>
              </a:solidFill>
              <a:ln w="12700" cap="flat" cmpd="sng" algn="ctr">
                <a:solidFill>
                  <a:schemeClr val="tx1"/>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FFFFFF"/>
                    </a:solidFill>
                    <a:effectLst/>
                    <a:uLnTx/>
                    <a:uFillTx/>
                    <a:latin typeface="Calibri"/>
                    <a:ea typeface="+mn-ea"/>
                    <a:cs typeface="Calibri"/>
                  </a:rPr>
                  <a:t>3</a:t>
                </a:r>
              </a:p>
            </p:txBody>
          </p:sp>
          <p:sp>
            <p:nvSpPr>
              <p:cNvPr id="306" name="Rectangle 7"/>
              <p:cNvSpPr>
                <a:spLocks noChangeArrowheads="1"/>
              </p:cNvSpPr>
              <p:nvPr/>
            </p:nvSpPr>
            <p:spPr bwMode="auto">
              <a:xfrm>
                <a:off x="7366976" y="2198780"/>
                <a:ext cx="1567337"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Arial"/>
                    <a:ea typeface="+mn-ea"/>
                    <a:cs typeface="Arial"/>
                  </a:rPr>
                  <a:t>Incapable of support</a:t>
                </a:r>
              </a:p>
            </p:txBody>
          </p:sp>
          <p:sp>
            <p:nvSpPr>
              <p:cNvPr id="307" name="Rectangle 7"/>
              <p:cNvSpPr>
                <a:spLocks noChangeArrowheads="1"/>
              </p:cNvSpPr>
              <p:nvPr/>
            </p:nvSpPr>
            <p:spPr bwMode="auto">
              <a:xfrm>
                <a:off x="7366976" y="2375019"/>
                <a:ext cx="1567337"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Arial"/>
                    <a:ea typeface="+mn-ea"/>
                    <a:cs typeface="Arial"/>
                  </a:rPr>
                  <a:t>High cost to support</a:t>
                </a:r>
              </a:p>
            </p:txBody>
          </p:sp>
          <p:sp>
            <p:nvSpPr>
              <p:cNvPr id="308" name="Rectangle 7"/>
              <p:cNvSpPr>
                <a:spLocks noChangeArrowheads="1"/>
              </p:cNvSpPr>
              <p:nvPr/>
            </p:nvSpPr>
            <p:spPr bwMode="auto">
              <a:xfrm>
                <a:off x="7366976" y="2551258"/>
                <a:ext cx="1567337"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Arial"/>
                    <a:ea typeface="+mn-ea"/>
                    <a:cs typeface="Arial"/>
                  </a:rPr>
                  <a:t>Material cost to support</a:t>
                </a:r>
              </a:p>
            </p:txBody>
          </p:sp>
          <p:sp>
            <p:nvSpPr>
              <p:cNvPr id="309" name="Rectangle 7"/>
              <p:cNvSpPr>
                <a:spLocks noChangeArrowheads="1"/>
              </p:cNvSpPr>
              <p:nvPr/>
            </p:nvSpPr>
            <p:spPr bwMode="auto">
              <a:xfrm>
                <a:off x="6897566" y="2735006"/>
                <a:ext cx="415342" cy="158487"/>
              </a:xfrm>
              <a:prstGeom prst="rect">
                <a:avLst/>
              </a:prstGeom>
              <a:solidFill>
                <a:schemeClr val="accent6">
                  <a:lumMod val="20000"/>
                  <a:lumOff val="80000"/>
                </a:schemeClr>
              </a:solidFill>
              <a:ln w="12700" cap="flat" cmpd="sng" algn="ctr">
                <a:solidFill>
                  <a:schemeClr val="tx1"/>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4</a:t>
                </a:r>
              </a:p>
            </p:txBody>
          </p:sp>
          <p:sp>
            <p:nvSpPr>
              <p:cNvPr id="310" name="Rectangle 7"/>
              <p:cNvSpPr>
                <a:spLocks noChangeArrowheads="1"/>
              </p:cNvSpPr>
              <p:nvPr/>
            </p:nvSpPr>
            <p:spPr bwMode="auto">
              <a:xfrm>
                <a:off x="6897566" y="2911245"/>
                <a:ext cx="415342" cy="158487"/>
              </a:xfrm>
              <a:prstGeom prst="rect">
                <a:avLst/>
              </a:prstGeom>
              <a:solidFill>
                <a:schemeClr val="bg1"/>
              </a:solidFill>
              <a:ln w="12700" cap="flat" cmpd="sng" algn="ctr">
                <a:solidFill>
                  <a:schemeClr val="tx1"/>
                </a:solidFill>
                <a:prstDash val="solid"/>
                <a:miter lim="800000"/>
                <a:headEnd type="none" w="med" len="med"/>
                <a:tailEnd type="none" w="med" len="med"/>
              </a:ln>
              <a:effectLst/>
            </p:spPr>
            <p:txBody>
              <a:bodyPr lIns="0" tIns="0" rIns="0" bIns="0" anchor="ctr">
                <a:prstTxWarp prst="textNoShape">
                  <a:avLst/>
                </a:prstTxWarp>
              </a:bodyPr>
              <a:lstStyle/>
              <a:p>
                <a:pPr marL="90533" marR="0" lvl="0" indent="-90533"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Calibri"/>
                    <a:ea typeface="+mn-ea"/>
                    <a:cs typeface="Calibri"/>
                  </a:rPr>
                  <a:t>5</a:t>
                </a:r>
              </a:p>
            </p:txBody>
          </p:sp>
          <p:sp>
            <p:nvSpPr>
              <p:cNvPr id="311" name="Rectangle 7"/>
              <p:cNvSpPr>
                <a:spLocks noChangeArrowheads="1"/>
              </p:cNvSpPr>
              <p:nvPr/>
            </p:nvSpPr>
            <p:spPr bwMode="auto">
              <a:xfrm>
                <a:off x="7367481" y="2735006"/>
                <a:ext cx="1567337"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Arial"/>
                    <a:ea typeface="+mn-ea"/>
                    <a:cs typeface="Arial"/>
                  </a:rPr>
                  <a:t>Minimal cost to support</a:t>
                </a:r>
              </a:p>
            </p:txBody>
          </p:sp>
          <p:sp>
            <p:nvSpPr>
              <p:cNvPr id="312" name="Rectangle 7"/>
              <p:cNvSpPr>
                <a:spLocks noChangeArrowheads="1"/>
              </p:cNvSpPr>
              <p:nvPr/>
            </p:nvSpPr>
            <p:spPr bwMode="auto">
              <a:xfrm>
                <a:off x="7367481" y="2911245"/>
                <a:ext cx="1567337" cy="158487"/>
              </a:xfrm>
              <a:prstGeom prst="rect">
                <a:avLst/>
              </a:prstGeom>
              <a:noFill/>
              <a:ln w="3175" cap="flat" cmpd="sng" algn="ctr">
                <a:noFill/>
                <a:prstDash val="solid"/>
                <a:miter lim="800000"/>
                <a:headEnd type="none" w="med" len="med"/>
                <a:tailEnd type="none" w="med" len="med"/>
              </a:ln>
              <a:effectLst/>
            </p:spPr>
            <p:txBody>
              <a:bodyPr lIns="36017" tIns="0" rIns="0" bIns="0" anchor="t" anchorCtr="0">
                <a:prstTxWarp prst="textNoShape">
                  <a:avLst/>
                </a:prstTxWarp>
                <a:noAutofit/>
              </a:bodyPr>
              <a:lstStyle/>
              <a:p>
                <a:pPr marL="179478" marR="0" lvl="0" indent="-179478" algn="l" defTabSz="677268" rtl="0" eaLnBrk="1" fontAlgn="auto" latinLnBrk="0" hangingPunct="1">
                  <a:lnSpc>
                    <a:spcPct val="100000"/>
                  </a:lnSpc>
                  <a:spcBef>
                    <a:spcPct val="10000"/>
                  </a:spcBef>
                  <a:spcAft>
                    <a:spcPts val="0"/>
                  </a:spcAft>
                  <a:buClr>
                    <a:srgbClr val="C1CD19"/>
                  </a:buClr>
                  <a:buSzPct val="80000"/>
                  <a:buFontTx/>
                  <a:buNone/>
                  <a:tabLst/>
                  <a:defRPr/>
                </a:pPr>
                <a:r>
                  <a:rPr kumimoji="0" lang="en-US" sz="1400" b="1" i="0" u="none" strike="noStrike" kern="1200" cap="none" spc="0" normalizeH="0" baseline="0" noProof="0" dirty="0">
                    <a:ln>
                      <a:noFill/>
                    </a:ln>
                    <a:solidFill>
                      <a:srgbClr val="5F6062"/>
                    </a:solidFill>
                    <a:effectLst/>
                    <a:uLnTx/>
                    <a:uFillTx/>
                    <a:latin typeface="Arial"/>
                    <a:ea typeface="+mn-ea"/>
                    <a:cs typeface="Arial"/>
                  </a:rPr>
                  <a:t>Fully meets need</a:t>
                </a:r>
              </a:p>
            </p:txBody>
          </p:sp>
        </p:grpSp>
      </p:grpSp>
      <p:sp>
        <p:nvSpPr>
          <p:cNvPr id="141" name="Title 1"/>
          <p:cNvSpPr txBox="1">
            <a:spLocks/>
          </p:cNvSpPr>
          <p:nvPr/>
        </p:nvSpPr>
        <p:spPr>
          <a:xfrm>
            <a:off x="1522678" y="0"/>
            <a:ext cx="9148233" cy="423529"/>
          </a:xfrm>
          <a:prstGeom prst="rect">
            <a:avLst/>
          </a:prstGeom>
        </p:spPr>
        <p:txBody>
          <a:bodyPr tIns="0" bIns="0" anchor="ctr"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2000" b="1" i="0" u="none" strike="noStrike" kern="1200" cap="all" spc="0" normalizeH="0" noProof="0" dirty="0">
                <a:ln>
                  <a:noFill/>
                </a:ln>
                <a:solidFill>
                  <a:srgbClr val="000000"/>
                </a:solidFill>
                <a:effectLst/>
                <a:uLnTx/>
                <a:uFillTx/>
                <a:latin typeface="Calibri"/>
                <a:ea typeface="+mn-ea"/>
                <a:cs typeface="+mn-cs"/>
              </a:rPr>
              <a:t>Example Hygiene factor analysis</a:t>
            </a:r>
            <a:endParaRPr kumimoji="0" lang="en-GB" sz="2000" b="1" i="0" u="none" strike="noStrike" kern="0" cap="all" spc="0" normalizeH="0" noProof="0" dirty="0">
              <a:ln>
                <a:noFill/>
              </a:ln>
              <a:solidFill>
                <a:srgbClr val="5F6062"/>
              </a:solidFill>
              <a:effectLst/>
              <a:uLnTx/>
              <a:uFillTx/>
              <a:latin typeface="Calibri Light"/>
              <a:ea typeface="+mn-ea"/>
              <a:cs typeface="+mn-cs"/>
            </a:endParaRPr>
          </a:p>
        </p:txBody>
      </p:sp>
      <p:pic>
        <p:nvPicPr>
          <p:cNvPr id="142" name="Picture 7">
            <a:extLst>
              <a:ext uri="{FF2B5EF4-FFF2-40B4-BE49-F238E27FC236}">
                <a16:creationId xmlns:a16="http://schemas.microsoft.com/office/drawing/2014/main" id="{4472063C-1DED-4B5E-BC81-38A29400CF1F}"/>
              </a:ext>
            </a:extLst>
          </p:cNvPr>
          <p:cNvPicPr>
            <a:picLocks noChangeAspect="1"/>
          </p:cNvPicPr>
          <p:nvPr/>
        </p:nvPicPr>
        <p:blipFill>
          <a:blip r:embed="rId3"/>
          <a:stretch>
            <a:fillRect/>
          </a:stretch>
        </p:blipFill>
        <p:spPr>
          <a:xfrm>
            <a:off x="609680" y="6558947"/>
            <a:ext cx="242309" cy="224435"/>
          </a:xfrm>
          <a:prstGeom prst="rect">
            <a:avLst/>
          </a:prstGeom>
        </p:spPr>
      </p:pic>
      <p:sp>
        <p:nvSpPr>
          <p:cNvPr id="143" name="Text Placeholder 15">
            <a:extLst>
              <a:ext uri="{FF2B5EF4-FFF2-40B4-BE49-F238E27FC236}">
                <a16:creationId xmlns:a16="http://schemas.microsoft.com/office/drawing/2014/main" id="{618EF8BB-6C17-4612-B954-27650B2FA48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51</a:t>
            </a:r>
            <a:endParaRPr lang="en-GB" dirty="0"/>
          </a:p>
        </p:txBody>
      </p:sp>
    </p:spTree>
  </p:cSld>
  <p:clrMapOvr>
    <a:masterClrMapping/>
  </p:clrMapOvr>
  <p:transition>
    <p:wipe dir="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persoon, kleding&#10;&#10;Automatisch gegenereerde beschrijving">
            <a:extLst>
              <a:ext uri="{FF2B5EF4-FFF2-40B4-BE49-F238E27FC236}">
                <a16:creationId xmlns:a16="http://schemas.microsoft.com/office/drawing/2014/main" id="{7FECC951-DDAF-45C5-8CA4-7BBCAF5E87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2000"/>
            </a:schemeClr>
          </a:solidFill>
          <a:ln>
            <a:solidFill>
              <a:srgbClr val="9EAD2F"/>
            </a:solidFill>
          </a:ln>
        </p:spPr>
        <p:txBody>
          <a:bodyPr/>
          <a:lstStyle/>
          <a:p>
            <a:r>
              <a:rPr lang="en-US" dirty="0"/>
              <a:t>7</a:t>
            </a:r>
            <a:r>
              <a:rPr lang="en-US" noProof="0" dirty="0"/>
              <a:t>.11 SUPPORT FOR INCREMENTAL ADOPTION/MIGRATION</a:t>
            </a:r>
          </a:p>
        </p:txBody>
      </p:sp>
      <p:pic>
        <p:nvPicPr>
          <p:cNvPr id="6" name="Picture 7">
            <a:extLst>
              <a:ext uri="{FF2B5EF4-FFF2-40B4-BE49-F238E27FC236}">
                <a16:creationId xmlns:a16="http://schemas.microsoft.com/office/drawing/2014/main" id="{18144E67-5824-F145-A979-44B0285D416F}"/>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05C3AA6E-C420-0545-988E-CBC95848E23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US"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rPr>
              <a:t> § 5.12</a:t>
            </a: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260504249"/>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3" name="Group 2"/>
          <p:cNvGrpSpPr/>
          <p:nvPr/>
        </p:nvGrpSpPr>
        <p:grpSpPr>
          <a:xfrm>
            <a:off x="192138" y="1011798"/>
            <a:ext cx="11685887" cy="5516261"/>
            <a:chOff x="118714" y="2361174"/>
            <a:chExt cx="8783390" cy="3867908"/>
          </a:xfrm>
        </p:grpSpPr>
        <p:pic>
          <p:nvPicPr>
            <p:cNvPr id="5" name="Picture 4"/>
            <p:cNvPicPr>
              <a:picLocks noChangeAspect="1"/>
            </p:cNvPicPr>
            <p:nvPr/>
          </p:nvPicPr>
          <p:blipFill>
            <a:blip r:embed="rId3"/>
            <a:stretch>
              <a:fillRect/>
            </a:stretch>
          </p:blipFill>
          <p:spPr>
            <a:xfrm>
              <a:off x="118714" y="2361174"/>
              <a:ext cx="5659243" cy="3867908"/>
            </a:xfrm>
            <a:prstGeom prst="rect">
              <a:avLst/>
            </a:prstGeom>
          </p:spPr>
        </p:pic>
        <p:grpSp>
          <p:nvGrpSpPr>
            <p:cNvPr id="6" name="Group 51"/>
            <p:cNvGrpSpPr/>
            <p:nvPr/>
          </p:nvGrpSpPr>
          <p:grpSpPr>
            <a:xfrm>
              <a:off x="6058088" y="5171060"/>
              <a:ext cx="2844016" cy="824152"/>
              <a:chOff x="1028142" y="5485848"/>
              <a:chExt cx="2844016" cy="824152"/>
            </a:xfrm>
          </p:grpSpPr>
          <p:sp>
            <p:nvSpPr>
              <p:cNvPr id="8" name="Rectangle 7"/>
              <p:cNvSpPr/>
              <p:nvPr/>
            </p:nvSpPr>
            <p:spPr>
              <a:xfrm>
                <a:off x="1028142" y="5485848"/>
                <a:ext cx="2844016" cy="824152"/>
              </a:xfrm>
              <a:prstGeom prst="rect">
                <a:avLst/>
              </a:prstGeom>
              <a:solidFill>
                <a:schemeClr val="accent1">
                  <a:lumMod val="60000"/>
                  <a:lumOff val="40000"/>
                </a:schemeClr>
              </a:solidFill>
              <a:ln>
                <a:solidFill>
                  <a:schemeClr val="tx1">
                    <a:lumMod val="65000"/>
                    <a:lumOff val="35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a:ea typeface="+mn-ea"/>
                    <a:cs typeface="+mn-cs"/>
                  </a:rPr>
                  <a:t>`</a:t>
                </a:r>
              </a:p>
            </p:txBody>
          </p:sp>
          <p:sp>
            <p:nvSpPr>
              <p:cNvPr id="9" name="Rectangle 8"/>
              <p:cNvSpPr/>
              <p:nvPr/>
            </p:nvSpPr>
            <p:spPr>
              <a:xfrm>
                <a:off x="1084747" y="5702581"/>
                <a:ext cx="726285" cy="194227"/>
              </a:xfrm>
              <a:prstGeom prst="rect">
                <a:avLst/>
              </a:prstGeom>
            </p:spPr>
            <p:txBody>
              <a:bodyPr wrap="square" lIns="0" tIns="0" rIns="0" bIns="0" anchor="ctr" anchorCtr="0">
                <a:spAutoFit/>
              </a:bodyPr>
              <a:lstStyle/>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Helvetica"/>
                    <a:ea typeface="+mn-ea"/>
                    <a:cs typeface="Helvetica"/>
                  </a:rPr>
                  <a:t>Key: </a:t>
                </a:r>
                <a:endParaRPr kumimoji="0" lang="en-US" sz="1600" b="1" i="1" u="none" strike="noStrike" kern="1200" cap="none" spc="0" normalizeH="0" baseline="0" noProof="0" dirty="0">
                  <a:ln>
                    <a:noFill/>
                  </a:ln>
                  <a:solidFill>
                    <a:srgbClr val="000000"/>
                  </a:solidFill>
                  <a:effectLst/>
                  <a:uLnTx/>
                  <a:uFillTx/>
                  <a:latin typeface="Helvetica"/>
                  <a:ea typeface="+mn-ea"/>
                  <a:cs typeface="Helvetica"/>
                </a:endParaRPr>
              </a:p>
            </p:txBody>
          </p:sp>
          <p:sp>
            <p:nvSpPr>
              <p:cNvPr id="10" name="Rectangle 9"/>
              <p:cNvSpPr/>
              <p:nvPr/>
            </p:nvSpPr>
            <p:spPr bwMode="gray">
              <a:xfrm>
                <a:off x="1545534" y="5739083"/>
                <a:ext cx="688792" cy="116734"/>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50" b="1" i="0" u="none" strike="noStrike" kern="0" cap="none" spc="0" normalizeH="0" baseline="0" noProof="0" dirty="0">
                    <a:ln>
                      <a:noFill/>
                    </a:ln>
                    <a:solidFill>
                      <a:srgbClr val="FFFFFF"/>
                    </a:solidFill>
                    <a:effectLst/>
                    <a:uLnTx/>
                    <a:uFillTx/>
                    <a:latin typeface="Arial Narrow"/>
                    <a:ea typeface="+mn-ea"/>
                    <a:cs typeface="Arial Narrow"/>
                  </a:rPr>
                  <a:t>Product</a:t>
                </a:r>
              </a:p>
            </p:txBody>
          </p:sp>
          <p:sp>
            <p:nvSpPr>
              <p:cNvPr id="11" name="Rectangle 10"/>
              <p:cNvSpPr/>
              <p:nvPr/>
            </p:nvSpPr>
            <p:spPr bwMode="gray">
              <a:xfrm>
                <a:off x="2310560" y="5717368"/>
                <a:ext cx="1561598" cy="196094"/>
              </a:xfrm>
              <a:prstGeom prst="rect">
                <a:avLst/>
              </a:prstGeom>
              <a:noFill/>
              <a:ln w="6350" cap="flat" cmpd="sng" algn="ctr">
                <a:noFill/>
                <a:prstDash val="solid"/>
                <a:round/>
                <a:headEnd type="none" w="med" len="med"/>
                <a:tailEnd type="none" w="med" len="med"/>
              </a:ln>
              <a:effectLst/>
            </p:spPr>
            <p:txBody>
              <a:bodyPr wrap="square" lIns="0" tIns="0" rIns="0" bIns="0" anchor="ctr"/>
              <a:lstStyle/>
              <a:p>
                <a:pPr marL="0" marR="0" lvl="1" indent="0" algn="l" defTabSz="677268" rtl="0" eaLnBrk="0" fontAlgn="auto" latinLnBrk="0" hangingPunct="0">
                  <a:lnSpc>
                    <a:spcPct val="80000"/>
                  </a:lnSpc>
                  <a:spcBef>
                    <a:spcPts val="0"/>
                  </a:spcBef>
                  <a:spcAft>
                    <a:spcPts val="0"/>
                  </a:spcAft>
                  <a:buClr>
                    <a:srgbClr val="F0AB00"/>
                  </a:buClr>
                  <a:buSzPct val="80000"/>
                  <a:buFontTx/>
                  <a:buNone/>
                  <a:tabLst/>
                  <a:defRPr/>
                </a:pPr>
                <a:r>
                  <a:rPr kumimoji="0" lang="en-US" sz="1200" b="1" i="0" u="none" strike="noStrike" kern="0" cap="none" spc="0" normalizeH="0" baseline="0" noProof="0" dirty="0">
                    <a:ln>
                      <a:noFill/>
                    </a:ln>
                    <a:solidFill>
                      <a:srgbClr val="000000"/>
                    </a:solidFill>
                    <a:effectLst/>
                    <a:uLnTx/>
                    <a:uFillTx/>
                    <a:latin typeface="Arial"/>
                    <a:ea typeface="+mn-ea"/>
                    <a:cs typeface="Arial"/>
                  </a:rPr>
                  <a:t>Service Domains that fulfill product specific activities</a:t>
                </a:r>
              </a:p>
            </p:txBody>
          </p:sp>
          <p:sp>
            <p:nvSpPr>
              <p:cNvPr id="12" name="Rectangle 11"/>
              <p:cNvSpPr/>
              <p:nvPr/>
            </p:nvSpPr>
            <p:spPr bwMode="gray">
              <a:xfrm>
                <a:off x="1540282" y="5967471"/>
                <a:ext cx="688792" cy="116734"/>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50" b="1" i="0" u="none" strike="noStrike" kern="0" cap="none" spc="0" normalizeH="0" baseline="0" noProof="0" dirty="0">
                    <a:ln>
                      <a:noFill/>
                    </a:ln>
                    <a:solidFill>
                      <a:srgbClr val="FFFFFF"/>
                    </a:solidFill>
                    <a:effectLst/>
                    <a:uLnTx/>
                    <a:uFillTx/>
                    <a:latin typeface="Arial Narrow"/>
                    <a:ea typeface="+mn-ea"/>
                    <a:cs typeface="Arial Narrow"/>
                  </a:rPr>
                  <a:t>Utility</a:t>
                </a:r>
              </a:p>
            </p:txBody>
          </p:sp>
          <p:sp>
            <p:nvSpPr>
              <p:cNvPr id="13" name="Rectangle 12"/>
              <p:cNvSpPr/>
              <p:nvPr/>
            </p:nvSpPr>
            <p:spPr bwMode="gray">
              <a:xfrm>
                <a:off x="2310560" y="5967471"/>
                <a:ext cx="1561598" cy="196094"/>
              </a:xfrm>
              <a:prstGeom prst="rect">
                <a:avLst/>
              </a:prstGeom>
              <a:noFill/>
              <a:ln w="6350" cap="flat" cmpd="sng" algn="ctr">
                <a:noFill/>
                <a:prstDash val="solid"/>
                <a:round/>
                <a:headEnd type="none" w="med" len="med"/>
                <a:tailEnd type="none" w="med" len="med"/>
              </a:ln>
              <a:effectLst/>
            </p:spPr>
            <p:txBody>
              <a:bodyPr wrap="square" lIns="0" tIns="0" rIns="0" bIns="0" anchor="ctr"/>
              <a:lstStyle/>
              <a:p>
                <a:pPr marL="0" marR="0" lvl="1" indent="0" algn="l" defTabSz="677268" rtl="0" eaLnBrk="0" fontAlgn="auto" latinLnBrk="0" hangingPunct="0">
                  <a:lnSpc>
                    <a:spcPct val="80000"/>
                  </a:lnSpc>
                  <a:spcBef>
                    <a:spcPts val="0"/>
                  </a:spcBef>
                  <a:spcAft>
                    <a:spcPts val="0"/>
                  </a:spcAft>
                  <a:buClr>
                    <a:srgbClr val="F0AB00"/>
                  </a:buClr>
                  <a:buSzPct val="80000"/>
                  <a:buFontTx/>
                  <a:buNone/>
                  <a:tabLst/>
                  <a:defRPr/>
                </a:pPr>
                <a:r>
                  <a:rPr kumimoji="0" lang="en-US" sz="1200" b="1" i="0" u="none" strike="noStrike" kern="0" cap="none" spc="0" normalizeH="0" baseline="0" noProof="0" dirty="0">
                    <a:ln>
                      <a:noFill/>
                    </a:ln>
                    <a:solidFill>
                      <a:srgbClr val="000000"/>
                    </a:solidFill>
                    <a:effectLst/>
                    <a:uLnTx/>
                    <a:uFillTx/>
                    <a:latin typeface="Arial"/>
                    <a:ea typeface="+mn-ea"/>
                    <a:cs typeface="Arial"/>
                  </a:rPr>
                  <a:t>Service Domains that fulfill cross-product activities</a:t>
                </a:r>
              </a:p>
            </p:txBody>
          </p:sp>
        </p:grpSp>
        <p:sp>
          <p:nvSpPr>
            <p:cNvPr id="7" name="Rectangle 6"/>
            <p:cNvSpPr/>
            <p:nvPr/>
          </p:nvSpPr>
          <p:spPr>
            <a:xfrm>
              <a:off x="6054282" y="2370020"/>
              <a:ext cx="2844016" cy="2341514"/>
            </a:xfrm>
            <a:prstGeom prst="rect">
              <a:avLst/>
            </a:prstGeom>
          </p:spPr>
          <p:txBody>
            <a:bodyPr wrap="square">
              <a:spAutoFit/>
            </a:bodyPr>
            <a:lstStyle/>
            <a:p>
              <a:pPr marL="0" marR="0" lvl="0" indent="0" algn="l" defTabSz="677268" rtl="0" eaLnBrk="1" fontAlgn="auto" latinLnBrk="0" hangingPunct="1">
                <a:lnSpc>
                  <a:spcPct val="100000"/>
                </a:lnSpc>
                <a:spcBef>
                  <a:spcPts val="0"/>
                </a:spcBef>
                <a:spcAft>
                  <a:spcPts val="600"/>
                </a:spcAft>
                <a:buClrTx/>
                <a:buSzTx/>
                <a:buFontTx/>
                <a:buNone/>
                <a:tabLst/>
                <a:defRPr/>
              </a:pPr>
              <a:r>
                <a:rPr kumimoji="0" lang="en-US" sz="1800" b="1" i="0" u="none" strike="noStrike" kern="1200" cap="none" spc="0" normalizeH="0" baseline="0" noProof="0" dirty="0">
                  <a:ln>
                    <a:noFill/>
                  </a:ln>
                  <a:solidFill>
                    <a:srgbClr val="5F6062"/>
                  </a:solidFill>
                  <a:effectLst/>
                  <a:uLnTx/>
                  <a:uFillTx/>
                  <a:latin typeface="Helvetica"/>
                  <a:ea typeface="+mn-ea"/>
                  <a:cs typeface="Helvetica"/>
                </a:rPr>
                <a:t>Initial Service Domain classification for:</a:t>
              </a:r>
            </a:p>
            <a:p>
              <a:pPr marL="347837" marR="0" lvl="1" indent="-227127" algn="l" defTabSz="677268" rtl="0" eaLnBrk="1" fontAlgn="auto" latinLnBrk="0" hangingPunct="1">
                <a:lnSpc>
                  <a:spcPct val="100000"/>
                </a:lnSpc>
                <a:spcBef>
                  <a:spcPts val="0"/>
                </a:spcBef>
                <a:spcAft>
                  <a:spcPts val="600"/>
                </a:spcAft>
                <a:buClrTx/>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~70 Product Related Service Domains e.g. Current Account, Deposits, Collateral Allocation</a:t>
              </a:r>
            </a:p>
            <a:p>
              <a:pPr marL="347837" marR="0" lvl="1" indent="-227127" algn="l" defTabSz="677268" rtl="0" eaLnBrk="1" fontAlgn="auto" latinLnBrk="0" hangingPunct="1">
                <a:lnSpc>
                  <a:spcPct val="100000"/>
                </a:lnSpc>
                <a:spcBef>
                  <a:spcPts val="0"/>
                </a:spcBef>
                <a:spcAft>
                  <a:spcPts val="600"/>
                </a:spcAft>
                <a:buClrTx/>
                <a:buSzPct val="80000"/>
                <a:buFont typeface="Wingdings" charset="2"/>
                <a:buChar char="u"/>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~100 Utility/cross-product related Service Domains e.g. Party Authentication, Interactive Help</a:t>
              </a:r>
            </a:p>
            <a:p>
              <a:pPr marL="0" marR="0" lvl="1" indent="1589" algn="l" defTabSz="677268" rtl="0" eaLnBrk="1" fontAlgn="auto" latinLnBrk="0" hangingPunct="1">
                <a:lnSpc>
                  <a:spcPct val="100000"/>
                </a:lnSpc>
                <a:spcBef>
                  <a:spcPts val="0"/>
                </a:spcBef>
                <a:spcAft>
                  <a:spcPts val="600"/>
                </a:spcAft>
                <a:buClrTx/>
                <a:buSzPct val="80000"/>
                <a:buFontTx/>
                <a:buNone/>
                <a:tabLst/>
                <a:defRPr/>
              </a:pPr>
              <a:r>
                <a:rPr kumimoji="0" lang="en-US" sz="1600" b="1" i="0" u="none" strike="noStrike" kern="1200" cap="none" spc="0" normalizeH="0" baseline="0" noProof="0" dirty="0">
                  <a:ln>
                    <a:noFill/>
                  </a:ln>
                  <a:solidFill>
                    <a:srgbClr val="5F6062"/>
                  </a:solidFill>
                  <a:effectLst/>
                  <a:uLnTx/>
                  <a:uFillTx/>
                  <a:latin typeface="Helvetica"/>
                  <a:ea typeface="+mn-ea"/>
                  <a:cs typeface="Helvetica"/>
                </a:rPr>
                <a:t>Selected Service Domains may offer simple read access or may offer complex array of services to cover external access as appropriate</a:t>
              </a:r>
              <a:endParaRPr kumimoji="0" lang="en-US" sz="1400" b="1" i="0" u="none" strike="noStrike" kern="1200" cap="none" spc="0" normalizeH="0" baseline="0" noProof="0" dirty="0">
                <a:ln>
                  <a:noFill/>
                </a:ln>
                <a:solidFill>
                  <a:srgbClr val="FFFFFF">
                    <a:lumMod val="65000"/>
                  </a:srgbClr>
                </a:solidFill>
                <a:effectLst/>
                <a:uLnTx/>
                <a:uFillTx/>
                <a:latin typeface="Helvetica"/>
                <a:ea typeface="+mn-ea"/>
                <a:cs typeface="Helvetica"/>
              </a:endParaRPr>
            </a:p>
          </p:txBody>
        </p:sp>
      </p:grpSp>
      <p:sp>
        <p:nvSpPr>
          <p:cNvPr id="2" name="Titel 1">
            <a:extLst>
              <a:ext uri="{FF2B5EF4-FFF2-40B4-BE49-F238E27FC236}">
                <a16:creationId xmlns:a16="http://schemas.microsoft.com/office/drawing/2014/main" id="{632E27F7-64BA-4241-AB22-88DDF0F6F527}"/>
              </a:ext>
            </a:extLst>
          </p:cNvPr>
          <p:cNvSpPr>
            <a:spLocks noGrp="1"/>
          </p:cNvSpPr>
          <p:nvPr>
            <p:ph type="title"/>
          </p:nvPr>
        </p:nvSpPr>
        <p:spPr/>
        <p:txBody>
          <a:bodyPr>
            <a:normAutofit/>
          </a:bodyPr>
          <a:lstStyle/>
          <a:p>
            <a:r>
              <a:rPr lang="en-US" sz="2000" b="1" cap="all" dirty="0"/>
              <a:t>The BIAN Service Landscape – First API Inventory</a:t>
            </a:r>
            <a:endParaRPr lang="en-GB" sz="2000" b="1" cap="all" dirty="0"/>
          </a:p>
        </p:txBody>
      </p:sp>
      <p:pic>
        <p:nvPicPr>
          <p:cNvPr id="15" name="Picture 7">
            <a:extLst>
              <a:ext uri="{FF2B5EF4-FFF2-40B4-BE49-F238E27FC236}">
                <a16:creationId xmlns:a16="http://schemas.microsoft.com/office/drawing/2014/main" id="{05381F23-099D-4D32-8511-35B3EEAEF615}"/>
              </a:ext>
            </a:extLst>
          </p:cNvPr>
          <p:cNvPicPr>
            <a:picLocks noChangeAspect="1"/>
          </p:cNvPicPr>
          <p:nvPr/>
        </p:nvPicPr>
        <p:blipFill>
          <a:blip r:embed="rId4"/>
          <a:stretch>
            <a:fillRect/>
          </a:stretch>
        </p:blipFill>
        <p:spPr>
          <a:xfrm>
            <a:off x="609680" y="6558947"/>
            <a:ext cx="242309" cy="224435"/>
          </a:xfrm>
          <a:prstGeom prst="rect">
            <a:avLst/>
          </a:prstGeom>
        </p:spPr>
      </p:pic>
      <p:sp>
        <p:nvSpPr>
          <p:cNvPr id="16" name="Text Placeholder 15">
            <a:extLst>
              <a:ext uri="{FF2B5EF4-FFF2-40B4-BE49-F238E27FC236}">
                <a16:creationId xmlns:a16="http://schemas.microsoft.com/office/drawing/2014/main" id="{81ED6D26-CD9E-48F5-B781-1FBFC8C1E27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52</a:t>
            </a:r>
            <a:endParaRPr lang="en-GB" dirty="0"/>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338A8C28-54F0-BB44-B3B2-EF733D8040DF}"/>
              </a:ext>
            </a:extLst>
          </p:cNvPr>
          <p:cNvPicPr>
            <a:picLocks noChangeAspect="1"/>
          </p:cNvPicPr>
          <p:nvPr/>
        </p:nvPicPr>
        <p:blipFill>
          <a:blip r:embed="rId3"/>
          <a:stretch>
            <a:fillRect/>
          </a:stretch>
        </p:blipFill>
        <p:spPr>
          <a:xfrm>
            <a:off x="1322777" y="351264"/>
            <a:ext cx="10246625" cy="6175667"/>
          </a:xfrm>
          <a:prstGeom prst="rect">
            <a:avLst/>
          </a:prstGeom>
        </p:spPr>
      </p:pic>
      <p:sp>
        <p:nvSpPr>
          <p:cNvPr id="141"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632E27F7-64BA-4241-AB22-88DDF0F6F527}"/>
              </a:ext>
            </a:extLst>
          </p:cNvPr>
          <p:cNvSpPr>
            <a:spLocks noGrp="1"/>
          </p:cNvSpPr>
          <p:nvPr>
            <p:ph type="title"/>
          </p:nvPr>
        </p:nvSpPr>
        <p:spPr>
          <a:xfrm>
            <a:off x="1701746" y="-4136"/>
            <a:ext cx="8834130" cy="744903"/>
          </a:xfrm>
        </p:spPr>
        <p:txBody>
          <a:bodyPr>
            <a:normAutofit/>
          </a:bodyPr>
          <a:lstStyle/>
          <a:p>
            <a:r>
              <a:rPr lang="en-US" sz="2400" dirty="0"/>
              <a:t>The BIAN Service Landscape – First API Inventory</a:t>
            </a:r>
            <a:endParaRPr lang="en-GB" dirty="0"/>
          </a:p>
        </p:txBody>
      </p:sp>
      <p:sp>
        <p:nvSpPr>
          <p:cNvPr id="14" name="Round Same Side Corner Rectangle 13">
            <a:extLst>
              <a:ext uri="{FF2B5EF4-FFF2-40B4-BE49-F238E27FC236}">
                <a16:creationId xmlns:a16="http://schemas.microsoft.com/office/drawing/2014/main" id="{8798417C-F40E-D34E-9C98-C8B3CAB6B6CE}"/>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5" name="Graphic 14" descr="Research">
            <a:extLst>
              <a:ext uri="{FF2B5EF4-FFF2-40B4-BE49-F238E27FC236}">
                <a16:creationId xmlns:a16="http://schemas.microsoft.com/office/drawing/2014/main" id="{5B84837F-0324-0E43-9349-54FFB109737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10722" y="77838"/>
            <a:ext cx="762000" cy="762000"/>
          </a:xfrm>
          <a:prstGeom prst="rect">
            <a:avLst/>
          </a:prstGeom>
        </p:spPr>
      </p:pic>
    </p:spTree>
    <p:extLst>
      <p:ext uri="{BB962C8B-B14F-4D97-AF65-F5344CB8AC3E}">
        <p14:creationId xmlns:p14="http://schemas.microsoft.com/office/powerpoint/2010/main" val="4181288506"/>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1F5E191-3BD3-4884-9583-26BF8604CE6A}"/>
              </a:ext>
            </a:extLst>
          </p:cNvPr>
          <p:cNvSpPr>
            <a:spLocks noGrp="1"/>
          </p:cNvSpPr>
          <p:nvPr>
            <p:ph type="title"/>
          </p:nvPr>
        </p:nvSpPr>
        <p:spPr/>
        <p:txBody>
          <a:bodyPr>
            <a:normAutofit/>
          </a:bodyPr>
          <a:lstStyle/>
          <a:p>
            <a:r>
              <a:rPr lang="en-US" sz="2000" b="1" cap="all" noProof="0" dirty="0"/>
              <a:t>API inventory </a:t>
            </a:r>
          </a:p>
        </p:txBody>
      </p:sp>
      <p:sp>
        <p:nvSpPr>
          <p:cNvPr id="3" name="Tijdelijke aanduiding voor tekst 2">
            <a:extLst>
              <a:ext uri="{FF2B5EF4-FFF2-40B4-BE49-F238E27FC236}">
                <a16:creationId xmlns:a16="http://schemas.microsoft.com/office/drawing/2014/main" id="{A8FA7B89-50CA-498A-B69A-6CE85A75C5E9}"/>
              </a:ext>
            </a:extLst>
          </p:cNvPr>
          <p:cNvSpPr>
            <a:spLocks noGrp="1"/>
          </p:cNvSpPr>
          <p:nvPr>
            <p:ph type="body" sz="quarter" idx="10"/>
          </p:nvPr>
        </p:nvSpPr>
        <p:spPr>
          <a:xfrm>
            <a:off x="1679729" y="1414363"/>
            <a:ext cx="8834131" cy="4826746"/>
          </a:xfrm>
        </p:spPr>
        <p:txBody>
          <a:bodyPr/>
          <a:lstStyle/>
          <a:p>
            <a:r>
              <a:rPr lang="en-GB" dirty="0"/>
              <a:t>There are 4 waves of delivery. Each wave contains specific parts of the service landscape.</a:t>
            </a:r>
          </a:p>
          <a:p>
            <a:endParaRPr lang="en-GB" dirty="0"/>
          </a:p>
          <a:p>
            <a:endParaRPr lang="nl-NL" dirty="0"/>
          </a:p>
        </p:txBody>
      </p:sp>
      <p:sp>
        <p:nvSpPr>
          <p:cNvPr id="4" name="Arrow: Chevron 3">
            <a:extLst>
              <a:ext uri="{FF2B5EF4-FFF2-40B4-BE49-F238E27FC236}">
                <a16:creationId xmlns:a16="http://schemas.microsoft.com/office/drawing/2014/main" id="{DEF3D313-8184-494E-9BA7-D6AFBBD4177B}"/>
              </a:ext>
            </a:extLst>
          </p:cNvPr>
          <p:cNvSpPr/>
          <p:nvPr/>
        </p:nvSpPr>
        <p:spPr>
          <a:xfrm>
            <a:off x="982664" y="2643688"/>
            <a:ext cx="2906226" cy="129781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Wave 1</a:t>
            </a:r>
            <a:endParaRPr kumimoji="0" lang="x-none" sz="2800" b="1" i="0" u="none" strike="noStrike" kern="1200" cap="none" spc="0" normalizeH="0" baseline="0" noProof="0" dirty="0">
              <a:ln>
                <a:noFill/>
              </a:ln>
              <a:solidFill>
                <a:srgbClr val="000000"/>
              </a:solidFill>
              <a:effectLst/>
              <a:uLnTx/>
              <a:uFillTx/>
              <a:latin typeface="Calibri"/>
              <a:ea typeface="+mn-ea"/>
              <a:cs typeface="+mn-cs"/>
            </a:endParaRPr>
          </a:p>
        </p:txBody>
      </p:sp>
      <p:sp>
        <p:nvSpPr>
          <p:cNvPr id="8" name="Arrow: Chevron 7">
            <a:extLst>
              <a:ext uri="{FF2B5EF4-FFF2-40B4-BE49-F238E27FC236}">
                <a16:creationId xmlns:a16="http://schemas.microsoft.com/office/drawing/2014/main" id="{7AF504FA-0A05-4C3B-AA9B-05B0100A1326}"/>
              </a:ext>
            </a:extLst>
          </p:cNvPr>
          <p:cNvSpPr/>
          <p:nvPr/>
        </p:nvSpPr>
        <p:spPr>
          <a:xfrm>
            <a:off x="3326610" y="2664493"/>
            <a:ext cx="2760881" cy="129781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Wave 2</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9" name="Arrow: Chevron 8">
            <a:extLst>
              <a:ext uri="{FF2B5EF4-FFF2-40B4-BE49-F238E27FC236}">
                <a16:creationId xmlns:a16="http://schemas.microsoft.com/office/drawing/2014/main" id="{52FA2684-60CA-4149-9429-2AA506FBBE8C}"/>
              </a:ext>
            </a:extLst>
          </p:cNvPr>
          <p:cNvSpPr/>
          <p:nvPr/>
        </p:nvSpPr>
        <p:spPr>
          <a:xfrm>
            <a:off x="5575016" y="2664493"/>
            <a:ext cx="2760881" cy="129781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Wave 3</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10" name="Arrow: Chevron 9">
            <a:extLst>
              <a:ext uri="{FF2B5EF4-FFF2-40B4-BE49-F238E27FC236}">
                <a16:creationId xmlns:a16="http://schemas.microsoft.com/office/drawing/2014/main" id="{5553B36B-302D-4480-A181-8CBAE18D2FFE}"/>
              </a:ext>
            </a:extLst>
          </p:cNvPr>
          <p:cNvSpPr/>
          <p:nvPr/>
        </p:nvSpPr>
        <p:spPr>
          <a:xfrm>
            <a:off x="7823422" y="2664493"/>
            <a:ext cx="2760881" cy="1297814"/>
          </a:xfrm>
          <a:prstGeom prst="chevr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nl-NL" sz="2000" b="1" i="0" u="none" strike="noStrike" kern="1200" cap="none" spc="0" normalizeH="0" baseline="0" noProof="0" dirty="0">
                <a:ln>
                  <a:noFill/>
                </a:ln>
                <a:solidFill>
                  <a:srgbClr val="000000"/>
                </a:solidFill>
                <a:effectLst/>
                <a:uLnTx/>
                <a:uFillTx/>
                <a:latin typeface="Calibri"/>
                <a:ea typeface="+mn-ea"/>
                <a:cs typeface="+mn-cs"/>
              </a:rPr>
              <a:t>Wave 4</a:t>
            </a:r>
            <a:endParaRPr kumimoji="0" lang="x-none" sz="2000" b="1" i="0" u="none" strike="noStrike" kern="1200" cap="none" spc="0" normalizeH="0" baseline="0" noProof="0" dirty="0">
              <a:ln>
                <a:noFill/>
              </a:ln>
              <a:solidFill>
                <a:srgbClr val="000000"/>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4E78C926-77DE-4459-AE7F-C2B1CE924753}"/>
              </a:ext>
            </a:extLst>
          </p:cNvPr>
          <p:cNvSpPr txBox="1"/>
          <p:nvPr/>
        </p:nvSpPr>
        <p:spPr>
          <a:xfrm>
            <a:off x="1128241" y="4172912"/>
            <a:ext cx="2089315" cy="1569660"/>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Consumer only</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Mobile acces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Simple lending products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Payments/PSD 2</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x-none"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5" name="TextBox 14">
            <a:extLst>
              <a:ext uri="{FF2B5EF4-FFF2-40B4-BE49-F238E27FC236}">
                <a16:creationId xmlns:a16="http://schemas.microsoft.com/office/drawing/2014/main" id="{53AE79AE-857E-461A-B657-25D4EA1E1C28}"/>
              </a:ext>
            </a:extLst>
          </p:cNvPr>
          <p:cNvSpPr txBox="1"/>
          <p:nvPr/>
        </p:nvSpPr>
        <p:spPr>
          <a:xfrm>
            <a:off x="3264920" y="4217486"/>
            <a:ext cx="2089315" cy="830997"/>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Retail banking</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Cards</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x-none"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CA42A155-FB5A-49FA-BF74-75F543672698}"/>
              </a:ext>
            </a:extLst>
          </p:cNvPr>
          <p:cNvSpPr txBox="1"/>
          <p:nvPr/>
        </p:nvSpPr>
        <p:spPr>
          <a:xfrm>
            <a:off x="5408757" y="4167364"/>
            <a:ext cx="2089315" cy="1569660"/>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Product sales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Customer servicing</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Corporate banking</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Product enhancements</a:t>
            </a:r>
          </a:p>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x-none" sz="1600" b="0" i="0" u="none" strike="noStrike" kern="1200" cap="none" spc="0" normalizeH="0" baseline="0" noProof="0" dirty="0">
              <a:ln>
                <a:noFill/>
              </a:ln>
              <a:solidFill>
                <a:srgbClr val="000000"/>
              </a:solidFill>
              <a:effectLst/>
              <a:uLnTx/>
              <a:uFillTx/>
              <a:latin typeface="Calibri"/>
              <a:ea typeface="+mn-ea"/>
              <a:cs typeface="+mn-cs"/>
            </a:endParaRPr>
          </a:p>
        </p:txBody>
      </p:sp>
      <p:sp>
        <p:nvSpPr>
          <p:cNvPr id="17" name="TextBox 16">
            <a:extLst>
              <a:ext uri="{FF2B5EF4-FFF2-40B4-BE49-F238E27FC236}">
                <a16:creationId xmlns:a16="http://schemas.microsoft.com/office/drawing/2014/main" id="{8C391517-7AA8-4786-B83B-F6D5F3AA652E}"/>
              </a:ext>
            </a:extLst>
          </p:cNvPr>
          <p:cNvSpPr txBox="1"/>
          <p:nvPr/>
        </p:nvSpPr>
        <p:spPr>
          <a:xfrm>
            <a:off x="7824986" y="4076187"/>
            <a:ext cx="3283210" cy="1815882"/>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CRM</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Calibri"/>
                <a:ea typeface="+mn-ea"/>
                <a:cs typeface="+mn-cs"/>
              </a:rPr>
              <a:t>Advisory services, sales and servicing</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Investment and trading</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Wealth management</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nl-NL" sz="1600" b="0" i="0" u="none" strike="noStrike" kern="1200" cap="none" spc="0" normalizeH="0" baseline="0" noProof="0" dirty="0">
                <a:ln>
                  <a:noFill/>
                </a:ln>
                <a:solidFill>
                  <a:srgbClr val="000000"/>
                </a:solidFill>
                <a:effectLst/>
                <a:uLnTx/>
                <a:uFillTx/>
                <a:latin typeface="Calibri"/>
                <a:ea typeface="+mn-ea"/>
                <a:cs typeface="+mn-cs"/>
              </a:rPr>
              <a:t>Product enhancements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nl-NL" sz="16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66438709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346">
            <a:extLst>
              <a:ext uri="{FF2B5EF4-FFF2-40B4-BE49-F238E27FC236}">
                <a16:creationId xmlns:a16="http://schemas.microsoft.com/office/drawing/2014/main" id="{977ADFBF-570E-4B76-AF18-FAF97BACBCB3}"/>
              </a:ext>
            </a:extLst>
          </p:cNvPr>
          <p:cNvGrpSpPr/>
          <p:nvPr/>
        </p:nvGrpSpPr>
        <p:grpSpPr>
          <a:xfrm>
            <a:off x="552178" y="689296"/>
            <a:ext cx="11521280" cy="5765627"/>
            <a:chOff x="147116" y="1322549"/>
            <a:chExt cx="8461463" cy="5190436"/>
          </a:xfrm>
        </p:grpSpPr>
        <p:grpSp>
          <p:nvGrpSpPr>
            <p:cNvPr id="3" name="Group 396">
              <a:extLst>
                <a:ext uri="{FF2B5EF4-FFF2-40B4-BE49-F238E27FC236}">
                  <a16:creationId xmlns:a16="http://schemas.microsoft.com/office/drawing/2014/main" id="{04401EA2-DB95-4AB7-9D67-8496569B3CE1}"/>
                </a:ext>
              </a:extLst>
            </p:cNvPr>
            <p:cNvGrpSpPr/>
            <p:nvPr/>
          </p:nvGrpSpPr>
          <p:grpSpPr>
            <a:xfrm>
              <a:off x="147116" y="1540357"/>
              <a:ext cx="7689850" cy="4853305"/>
              <a:chOff x="1070154" y="2004695"/>
              <a:chExt cx="7689850" cy="4853305"/>
            </a:xfrm>
          </p:grpSpPr>
          <p:grpSp>
            <p:nvGrpSpPr>
              <p:cNvPr id="92" name="Group 369">
                <a:extLst>
                  <a:ext uri="{FF2B5EF4-FFF2-40B4-BE49-F238E27FC236}">
                    <a16:creationId xmlns:a16="http://schemas.microsoft.com/office/drawing/2014/main" id="{4520B94D-E1F1-4BBD-ABBB-DC7034971222}"/>
                  </a:ext>
                </a:extLst>
              </p:cNvPr>
              <p:cNvGrpSpPr/>
              <p:nvPr/>
            </p:nvGrpSpPr>
            <p:grpSpPr>
              <a:xfrm>
                <a:off x="1070154" y="2004695"/>
                <a:ext cx="7689850" cy="4853305"/>
                <a:chOff x="104058" y="1161718"/>
                <a:chExt cx="8928000" cy="5634740"/>
              </a:xfrm>
            </p:grpSpPr>
            <p:sp>
              <p:nvSpPr>
                <p:cNvPr id="390" name="Rectangle 681">
                  <a:extLst>
                    <a:ext uri="{FF2B5EF4-FFF2-40B4-BE49-F238E27FC236}">
                      <a16:creationId xmlns:a16="http://schemas.microsoft.com/office/drawing/2014/main" id="{651721BD-E570-49A3-91C2-2DC1C0002E10}"/>
                    </a:ext>
                  </a:extLst>
                </p:cNvPr>
                <p:cNvSpPr/>
                <p:nvPr/>
              </p:nvSpPr>
              <p:spPr>
                <a:xfrm>
                  <a:off x="104058" y="1161718"/>
                  <a:ext cx="8928000" cy="5634740"/>
                </a:xfrm>
                <a:prstGeom prst="rect">
                  <a:avLst/>
                </a:prstGeom>
                <a:solidFill>
                  <a:schemeClr val="bg1">
                    <a:lumMod val="9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Calibri"/>
                      <a:ea typeface="+mn-ea"/>
                      <a:cs typeface="+mn-cs"/>
                    </a:rPr>
                    <a:t>      Initial Classification – B2B/B2C All Segment Access</a:t>
                  </a:r>
                </a:p>
              </p:txBody>
            </p:sp>
            <p:grpSp>
              <p:nvGrpSpPr>
                <p:cNvPr id="391" name="Group 367">
                  <a:extLst>
                    <a:ext uri="{FF2B5EF4-FFF2-40B4-BE49-F238E27FC236}">
                      <a16:creationId xmlns:a16="http://schemas.microsoft.com/office/drawing/2014/main" id="{AE1AAF75-F600-4FDC-B7E0-212003594F87}"/>
                    </a:ext>
                  </a:extLst>
                </p:cNvPr>
                <p:cNvGrpSpPr/>
                <p:nvPr/>
              </p:nvGrpSpPr>
              <p:grpSpPr>
                <a:xfrm>
                  <a:off x="165100" y="1304166"/>
                  <a:ext cx="8784698" cy="5424476"/>
                  <a:chOff x="165100" y="1304166"/>
                  <a:chExt cx="8784698" cy="5424476"/>
                </a:xfrm>
              </p:grpSpPr>
              <p:sp>
                <p:nvSpPr>
                  <p:cNvPr id="436" name="Chevron 727">
                    <a:extLst>
                      <a:ext uri="{FF2B5EF4-FFF2-40B4-BE49-F238E27FC236}">
                        <a16:creationId xmlns:a16="http://schemas.microsoft.com/office/drawing/2014/main" id="{CBDC361D-3DF5-4E18-84A4-E25FF597BE57}"/>
                      </a:ext>
                    </a:extLst>
                  </p:cNvPr>
                  <p:cNvSpPr/>
                  <p:nvPr/>
                </p:nvSpPr>
                <p:spPr>
                  <a:xfrm>
                    <a:off x="6771049" y="2442501"/>
                    <a:ext cx="1151999" cy="3224101"/>
                  </a:xfrm>
                  <a:prstGeom prst="chevron">
                    <a:avLst>
                      <a:gd name="adj" fmla="val 18353"/>
                    </a:avLst>
                  </a:prstGeom>
                  <a:solidFill>
                    <a:srgbClr val="C9D9D8"/>
                  </a:solidFill>
                  <a:ln w="28575" cap="flat" cmpd="sng" algn="ctr">
                    <a:solidFill>
                      <a:srgbClr val="A5B8AF"/>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437" name="Pentagon 728">
                    <a:extLst>
                      <a:ext uri="{FF2B5EF4-FFF2-40B4-BE49-F238E27FC236}">
                        <a16:creationId xmlns:a16="http://schemas.microsoft.com/office/drawing/2014/main" id="{C3F81645-B09E-4399-9E19-43FC268E293F}"/>
                      </a:ext>
                    </a:extLst>
                  </p:cNvPr>
                  <p:cNvSpPr/>
                  <p:nvPr/>
                </p:nvSpPr>
                <p:spPr>
                  <a:xfrm>
                    <a:off x="1919447" y="2442501"/>
                    <a:ext cx="1760571" cy="3224101"/>
                  </a:xfrm>
                  <a:prstGeom prst="homePlate">
                    <a:avLst>
                      <a:gd name="adj" fmla="val 12396"/>
                    </a:avLst>
                  </a:prstGeom>
                  <a:solidFill>
                    <a:srgbClr val="C9D9D8"/>
                  </a:solidFill>
                  <a:ln w="28575" cap="flat" cmpd="sng" algn="ctr">
                    <a:solidFill>
                      <a:srgbClr val="A5B8AF"/>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438" name="Chevron 729">
                    <a:extLst>
                      <a:ext uri="{FF2B5EF4-FFF2-40B4-BE49-F238E27FC236}">
                        <a16:creationId xmlns:a16="http://schemas.microsoft.com/office/drawing/2014/main" id="{25242EE4-835A-42FA-BCFD-E3B735C0242B}"/>
                      </a:ext>
                    </a:extLst>
                  </p:cNvPr>
                  <p:cNvSpPr/>
                  <p:nvPr/>
                </p:nvSpPr>
                <p:spPr>
                  <a:xfrm>
                    <a:off x="3554769" y="2442501"/>
                    <a:ext cx="3341529" cy="3224101"/>
                  </a:xfrm>
                  <a:prstGeom prst="chevron">
                    <a:avLst>
                      <a:gd name="adj" fmla="val 7099"/>
                    </a:avLst>
                  </a:prstGeom>
                  <a:solidFill>
                    <a:srgbClr val="C9D9D8"/>
                  </a:solidFill>
                  <a:ln w="28575" cap="flat" cmpd="sng" algn="ctr">
                    <a:solidFill>
                      <a:srgbClr val="A5B8AF"/>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439" name="Rectangle 730">
                    <a:extLst>
                      <a:ext uri="{FF2B5EF4-FFF2-40B4-BE49-F238E27FC236}">
                        <a16:creationId xmlns:a16="http://schemas.microsoft.com/office/drawing/2014/main" id="{203D8851-78A8-4EFB-9024-BA567F8E9DC1}"/>
                      </a:ext>
                    </a:extLst>
                  </p:cNvPr>
                  <p:cNvSpPr/>
                  <p:nvPr/>
                </p:nvSpPr>
                <p:spPr>
                  <a:xfrm>
                    <a:off x="165100" y="2876722"/>
                    <a:ext cx="1656001" cy="2789879"/>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Resource Management</a:t>
                    </a:r>
                  </a:p>
                </p:txBody>
              </p:sp>
              <p:sp>
                <p:nvSpPr>
                  <p:cNvPr id="440" name="Rectangle 731">
                    <a:extLst>
                      <a:ext uri="{FF2B5EF4-FFF2-40B4-BE49-F238E27FC236}">
                        <a16:creationId xmlns:a16="http://schemas.microsoft.com/office/drawing/2014/main" id="{11E2055B-1C07-4A24-8F51-D1983DE50B87}"/>
                      </a:ext>
                    </a:extLst>
                  </p:cNvPr>
                  <p:cNvSpPr/>
                  <p:nvPr/>
                </p:nvSpPr>
                <p:spPr>
                  <a:xfrm>
                    <a:off x="165100" y="1304166"/>
                    <a:ext cx="1656001" cy="1502289"/>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Business Direction</a:t>
                    </a:r>
                  </a:p>
                </p:txBody>
              </p:sp>
              <p:sp>
                <p:nvSpPr>
                  <p:cNvPr id="441" name="Freeform 732">
                    <a:extLst>
                      <a:ext uri="{FF2B5EF4-FFF2-40B4-BE49-F238E27FC236}">
                        <a16:creationId xmlns:a16="http://schemas.microsoft.com/office/drawing/2014/main" id="{996DC285-1B1A-4355-B2E2-5CB4CD49EF1B}"/>
                      </a:ext>
                    </a:extLst>
                  </p:cNvPr>
                  <p:cNvSpPr/>
                  <p:nvPr/>
                </p:nvSpPr>
                <p:spPr>
                  <a:xfrm>
                    <a:off x="1919447" y="1504298"/>
                    <a:ext cx="6791568" cy="86221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50773" y="0"/>
                        </a:lnTo>
                        <a:lnTo>
                          <a:pt x="3175" y="0"/>
                        </a:lnTo>
                        <a:close/>
                      </a:path>
                    </a:pathLst>
                  </a:custGeom>
                  <a:solidFill>
                    <a:schemeClr val="bg1">
                      <a:lumMod val="85000"/>
                    </a:schemeClr>
                  </a:solidFill>
                  <a:ln w="285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r>
                      <a:rPr kumimoji="0" lang="en-US" sz="1401" b="1" i="0" u="none" strike="noStrike" kern="1200" cap="none" spc="0" normalizeH="0" baseline="0" noProof="0" dirty="0">
                        <a:ln>
                          <a:noFill/>
                        </a:ln>
                        <a:solidFill>
                          <a:srgbClr val="5F6062"/>
                        </a:solidFill>
                        <a:effectLst/>
                        <a:uLnTx/>
                        <a:uFillTx/>
                        <a:latin typeface="Arial Narrow"/>
                        <a:ea typeface="+mn-ea"/>
                        <a:cs typeface="Arial Narrow"/>
                      </a:rPr>
                      <a:t>   </a:t>
                    </a:r>
                  </a:p>
                </p:txBody>
              </p:sp>
              <p:sp>
                <p:nvSpPr>
                  <p:cNvPr id="442" name="Rectangle 733">
                    <a:extLst>
                      <a:ext uri="{FF2B5EF4-FFF2-40B4-BE49-F238E27FC236}">
                        <a16:creationId xmlns:a16="http://schemas.microsoft.com/office/drawing/2014/main" id="{52A48C4F-35BE-4961-9016-D1DCB897F62E}"/>
                      </a:ext>
                    </a:extLst>
                  </p:cNvPr>
                  <p:cNvSpPr/>
                  <p:nvPr/>
                </p:nvSpPr>
                <p:spPr>
                  <a:xfrm>
                    <a:off x="2446033" y="1402390"/>
                    <a:ext cx="1738839" cy="41783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Finance &amp; Risk Management</a:t>
                    </a:r>
                  </a:p>
                </p:txBody>
              </p:sp>
              <p:sp>
                <p:nvSpPr>
                  <p:cNvPr id="443" name="Freeform 734">
                    <a:extLst>
                      <a:ext uri="{FF2B5EF4-FFF2-40B4-BE49-F238E27FC236}">
                        <a16:creationId xmlns:a16="http://schemas.microsoft.com/office/drawing/2014/main" id="{D9D6FDF7-02A8-48EC-BE71-EC5A36F36A8B}"/>
                      </a:ext>
                    </a:extLst>
                  </p:cNvPr>
                  <p:cNvSpPr/>
                  <p:nvPr/>
                </p:nvSpPr>
                <p:spPr>
                  <a:xfrm flipV="1">
                    <a:off x="165100" y="5731735"/>
                    <a:ext cx="8545915" cy="996907"/>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08620">
                        <a:moveTo>
                          <a:pt x="3175" y="0"/>
                        </a:moveTo>
                        <a:cubicBezTo>
                          <a:pt x="2117" y="200882"/>
                          <a:pt x="1058" y="401763"/>
                          <a:pt x="0" y="602645"/>
                        </a:cubicBezTo>
                        <a:lnTo>
                          <a:pt x="4787085" y="608620"/>
                        </a:lnTo>
                        <a:lnTo>
                          <a:pt x="4678945" y="0"/>
                        </a:lnTo>
                        <a:lnTo>
                          <a:pt x="3175" y="0"/>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endParaRPr kumimoji="0" lang="en-US" sz="1051" b="1" i="0" u="none" strike="noStrike" kern="1200" cap="none" spc="0" normalizeH="0" baseline="0" noProof="0" dirty="0">
                      <a:ln>
                        <a:noFill/>
                      </a:ln>
                      <a:solidFill>
                        <a:srgbClr val="000000"/>
                      </a:solidFill>
                      <a:effectLst/>
                      <a:uLnTx/>
                      <a:uFillTx/>
                      <a:latin typeface="Arial Narrow"/>
                      <a:ea typeface="+mn-ea"/>
                      <a:cs typeface="Arial Narrow"/>
                    </a:endParaRPr>
                  </a:p>
                </p:txBody>
              </p:sp>
              <p:sp>
                <p:nvSpPr>
                  <p:cNvPr id="444" name="Rectangle 735">
                    <a:extLst>
                      <a:ext uri="{FF2B5EF4-FFF2-40B4-BE49-F238E27FC236}">
                        <a16:creationId xmlns:a16="http://schemas.microsoft.com/office/drawing/2014/main" id="{317E4881-21D0-4AF4-AF9F-3FFCFCCA43D9}"/>
                      </a:ext>
                    </a:extLst>
                  </p:cNvPr>
                  <p:cNvSpPr/>
                  <p:nvPr/>
                </p:nvSpPr>
                <p:spPr>
                  <a:xfrm>
                    <a:off x="1780137" y="5699170"/>
                    <a:ext cx="2249911" cy="2620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ctr" defTabSz="677268" rtl="0" eaLnBrk="1" fontAlgn="base" latinLnBrk="0" hangingPunct="1">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Business Development</a:t>
                    </a:r>
                  </a:p>
                </p:txBody>
              </p:sp>
              <p:sp>
                <p:nvSpPr>
                  <p:cNvPr id="445" name="Chevron 736">
                    <a:extLst>
                      <a:ext uri="{FF2B5EF4-FFF2-40B4-BE49-F238E27FC236}">
                        <a16:creationId xmlns:a16="http://schemas.microsoft.com/office/drawing/2014/main" id="{2F1110E0-B68D-41B8-B24E-E7114546C131}"/>
                      </a:ext>
                    </a:extLst>
                  </p:cNvPr>
                  <p:cNvSpPr/>
                  <p:nvPr/>
                </p:nvSpPr>
                <p:spPr>
                  <a:xfrm>
                    <a:off x="7797799" y="2442501"/>
                    <a:ext cx="1151999" cy="3224101"/>
                  </a:xfrm>
                  <a:prstGeom prst="chevron">
                    <a:avLst>
                      <a:gd name="adj" fmla="val 18353"/>
                    </a:avLst>
                  </a:prstGeom>
                  <a:solidFill>
                    <a:srgbClr val="C9D9D8"/>
                  </a:solidFill>
                  <a:ln w="28575" cap="flat" cmpd="sng" algn="ctr">
                    <a:solidFill>
                      <a:srgbClr val="A5B8AF"/>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0" indent="0" algn="l" defTabSz="677268" rtl="0" eaLnBrk="1" fontAlgn="base" latinLnBrk="0" hangingPunct="1">
                      <a:lnSpc>
                        <a:spcPct val="100000"/>
                      </a:lnSpc>
                      <a:spcBef>
                        <a:spcPct val="0"/>
                      </a:spcBef>
                      <a:spcAft>
                        <a:spcPct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Arial Narrow"/>
                      <a:ea typeface="+mn-ea"/>
                      <a:cs typeface="Arial Narrow"/>
                    </a:endParaRPr>
                  </a:p>
                </p:txBody>
              </p:sp>
              <p:grpSp>
                <p:nvGrpSpPr>
                  <p:cNvPr id="446" name="Group 364">
                    <a:extLst>
                      <a:ext uri="{FF2B5EF4-FFF2-40B4-BE49-F238E27FC236}">
                        <a16:creationId xmlns:a16="http://schemas.microsoft.com/office/drawing/2014/main" id="{945E301E-80D2-4AE7-9E12-772CB64D5C74}"/>
                      </a:ext>
                    </a:extLst>
                  </p:cNvPr>
                  <p:cNvGrpSpPr/>
                  <p:nvPr/>
                </p:nvGrpSpPr>
                <p:grpSpPr>
                  <a:xfrm>
                    <a:off x="1977963" y="2408995"/>
                    <a:ext cx="6732909" cy="108000"/>
                    <a:chOff x="1977963" y="2408995"/>
                    <a:chExt cx="6732909" cy="108000"/>
                  </a:xfrm>
                </p:grpSpPr>
                <p:sp>
                  <p:nvSpPr>
                    <p:cNvPr id="447" name="Rectangle 738">
                      <a:extLst>
                        <a:ext uri="{FF2B5EF4-FFF2-40B4-BE49-F238E27FC236}">
                          <a16:creationId xmlns:a16="http://schemas.microsoft.com/office/drawing/2014/main" id="{81920435-378A-462B-AB09-5CE1B82E5FA7}"/>
                        </a:ext>
                      </a:extLst>
                    </p:cNvPr>
                    <p:cNvSpPr/>
                    <p:nvPr/>
                  </p:nvSpPr>
                  <p:spPr>
                    <a:xfrm>
                      <a:off x="1977963" y="2408995"/>
                      <a:ext cx="1254433" cy="108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1" indent="0" algn="ctr" defTabSz="677268" rtl="0" eaLnBrk="1" fontAlgn="base" latinLnBrk="0" hangingPunct="1">
                        <a:lnSpc>
                          <a:spcPct val="100000"/>
                        </a:lnSpc>
                        <a:spcBef>
                          <a:spcPts val="0"/>
                        </a:spcBef>
                        <a:spcAft>
                          <a:spcPts val="0"/>
                        </a:spcAft>
                        <a:buClrTx/>
                        <a:buSzPct val="80000"/>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Operations</a:t>
                      </a:r>
                      <a:endParaRPr kumimoji="0" lang="en-US" sz="900" b="0" i="0" u="none" strike="noStrike" kern="1200" cap="none" spc="0" normalizeH="0" baseline="0" noProof="0" dirty="0">
                        <a:ln>
                          <a:noFill/>
                        </a:ln>
                        <a:solidFill>
                          <a:srgbClr val="5F6062"/>
                        </a:solidFill>
                        <a:effectLst/>
                        <a:uLnTx/>
                        <a:uFillTx/>
                        <a:latin typeface="Arial Narrow"/>
                        <a:ea typeface="+mn-ea"/>
                        <a:cs typeface="Arial Narrow"/>
                      </a:endParaRPr>
                    </a:p>
                  </p:txBody>
                </p:sp>
                <p:sp>
                  <p:nvSpPr>
                    <p:cNvPr id="448" name="Rectangle 739">
                      <a:extLst>
                        <a:ext uri="{FF2B5EF4-FFF2-40B4-BE49-F238E27FC236}">
                          <a16:creationId xmlns:a16="http://schemas.microsoft.com/office/drawing/2014/main" id="{DC024EF6-300B-4700-83D5-470C9F46660D}"/>
                        </a:ext>
                      </a:extLst>
                    </p:cNvPr>
                    <p:cNvSpPr/>
                    <p:nvPr/>
                  </p:nvSpPr>
                  <p:spPr>
                    <a:xfrm>
                      <a:off x="4370459" y="2408995"/>
                      <a:ext cx="1254433" cy="108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1" indent="0" algn="ctr" defTabSz="677268" rtl="0" eaLnBrk="1" fontAlgn="base" latinLnBrk="0" hangingPunct="1">
                        <a:lnSpc>
                          <a:spcPct val="100000"/>
                        </a:lnSpc>
                        <a:spcBef>
                          <a:spcPts val="0"/>
                        </a:spcBef>
                        <a:spcAft>
                          <a:spcPts val="0"/>
                        </a:spcAft>
                        <a:buClrTx/>
                        <a:buSzPct val="80000"/>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Products</a:t>
                      </a:r>
                      <a:endParaRPr kumimoji="0" lang="en-US" sz="900" b="0" i="0" u="none" strike="noStrike" kern="1200" cap="none" spc="0" normalizeH="0" baseline="0" noProof="0" dirty="0">
                        <a:ln>
                          <a:noFill/>
                        </a:ln>
                        <a:solidFill>
                          <a:srgbClr val="5F6062"/>
                        </a:solidFill>
                        <a:effectLst/>
                        <a:uLnTx/>
                        <a:uFillTx/>
                        <a:latin typeface="Arial Narrow"/>
                        <a:ea typeface="+mn-ea"/>
                        <a:cs typeface="Arial Narrow"/>
                      </a:endParaRPr>
                    </a:p>
                  </p:txBody>
                </p:sp>
                <p:grpSp>
                  <p:nvGrpSpPr>
                    <p:cNvPr id="449" name="Group 356">
                      <a:extLst>
                        <a:ext uri="{FF2B5EF4-FFF2-40B4-BE49-F238E27FC236}">
                          <a16:creationId xmlns:a16="http://schemas.microsoft.com/office/drawing/2014/main" id="{3A4E59C8-9947-4D6B-9E0C-BCEA28B3CAE2}"/>
                        </a:ext>
                      </a:extLst>
                    </p:cNvPr>
                    <p:cNvGrpSpPr/>
                    <p:nvPr/>
                  </p:nvGrpSpPr>
                  <p:grpSpPr>
                    <a:xfrm>
                      <a:off x="6837412" y="2408995"/>
                      <a:ext cx="1873460" cy="108000"/>
                      <a:chOff x="6837412" y="2408995"/>
                      <a:chExt cx="1873460" cy="108000"/>
                    </a:xfrm>
                  </p:grpSpPr>
                  <p:sp>
                    <p:nvSpPr>
                      <p:cNvPr id="450" name="Rectangle 741">
                        <a:extLst>
                          <a:ext uri="{FF2B5EF4-FFF2-40B4-BE49-F238E27FC236}">
                            <a16:creationId xmlns:a16="http://schemas.microsoft.com/office/drawing/2014/main" id="{C5C16EF5-B59C-4916-A80B-9747DB44CDF8}"/>
                          </a:ext>
                        </a:extLst>
                      </p:cNvPr>
                      <p:cNvSpPr/>
                      <p:nvPr/>
                    </p:nvSpPr>
                    <p:spPr>
                      <a:xfrm>
                        <a:off x="6837412" y="2408995"/>
                        <a:ext cx="822433" cy="108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1" indent="0" algn="ctr" defTabSz="677268" rtl="0" eaLnBrk="1" fontAlgn="base" latinLnBrk="0" hangingPunct="1">
                          <a:lnSpc>
                            <a:spcPct val="100000"/>
                          </a:lnSpc>
                          <a:spcBef>
                            <a:spcPts val="0"/>
                          </a:spcBef>
                          <a:spcAft>
                            <a:spcPts val="0"/>
                          </a:spcAft>
                          <a:buClrTx/>
                          <a:buSzPct val="80000"/>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Customers</a:t>
                        </a:r>
                      </a:p>
                    </p:txBody>
                  </p:sp>
                  <p:sp>
                    <p:nvSpPr>
                      <p:cNvPr id="451" name="Rectangle 742">
                        <a:extLst>
                          <a:ext uri="{FF2B5EF4-FFF2-40B4-BE49-F238E27FC236}">
                            <a16:creationId xmlns:a16="http://schemas.microsoft.com/office/drawing/2014/main" id="{D52A070E-8E19-4FD1-9C19-6899DF99D51C}"/>
                          </a:ext>
                        </a:extLst>
                      </p:cNvPr>
                      <p:cNvSpPr/>
                      <p:nvPr/>
                    </p:nvSpPr>
                    <p:spPr>
                      <a:xfrm>
                        <a:off x="7852439" y="2408995"/>
                        <a:ext cx="858433" cy="10800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marL="0" marR="0" lvl="1" indent="0" algn="ctr" defTabSz="677268" rtl="0" eaLnBrk="1" fontAlgn="base" latinLnBrk="0" hangingPunct="1">
                          <a:lnSpc>
                            <a:spcPct val="100000"/>
                          </a:lnSpc>
                          <a:spcBef>
                            <a:spcPts val="0"/>
                          </a:spcBef>
                          <a:spcAft>
                            <a:spcPts val="0"/>
                          </a:spcAft>
                          <a:buClrTx/>
                          <a:buSzPct val="80000"/>
                          <a:buFontTx/>
                          <a:buNone/>
                          <a:tabLst/>
                          <a:defRPr/>
                        </a:pPr>
                        <a:r>
                          <a:rPr kumimoji="0" lang="en-US" sz="900" b="1" i="0" u="none" strike="noStrike" kern="1200" cap="none" spc="0" normalizeH="0" baseline="0" noProof="0" dirty="0">
                            <a:ln>
                              <a:noFill/>
                            </a:ln>
                            <a:solidFill>
                              <a:srgbClr val="5F6062"/>
                            </a:solidFill>
                            <a:effectLst/>
                            <a:uLnTx/>
                            <a:uFillTx/>
                            <a:latin typeface="Arial Narrow"/>
                            <a:ea typeface="+mn-ea"/>
                            <a:cs typeface="Arial Narrow"/>
                          </a:rPr>
                          <a:t>Channels </a:t>
                        </a:r>
                        <a:endParaRPr kumimoji="0" lang="en-US" sz="900" b="0" i="0" u="none" strike="noStrike" kern="1200" cap="none" spc="0" normalizeH="0" baseline="0" noProof="0" dirty="0">
                          <a:ln>
                            <a:noFill/>
                          </a:ln>
                          <a:solidFill>
                            <a:srgbClr val="5F6062"/>
                          </a:solidFill>
                          <a:effectLst/>
                          <a:uLnTx/>
                          <a:uFillTx/>
                          <a:latin typeface="Arial Narrow"/>
                          <a:ea typeface="+mn-ea"/>
                          <a:cs typeface="Arial Narrow"/>
                        </a:endParaRPr>
                      </a:p>
                    </p:txBody>
                  </p:sp>
                </p:grpSp>
              </p:grpSp>
            </p:grpSp>
            <p:grpSp>
              <p:nvGrpSpPr>
                <p:cNvPr id="392" name="Group 368">
                  <a:extLst>
                    <a:ext uri="{FF2B5EF4-FFF2-40B4-BE49-F238E27FC236}">
                      <a16:creationId xmlns:a16="http://schemas.microsoft.com/office/drawing/2014/main" id="{72B7DA40-07FC-426D-91E0-7AE83BBEB418}"/>
                    </a:ext>
                  </a:extLst>
                </p:cNvPr>
                <p:cNvGrpSpPr/>
                <p:nvPr/>
              </p:nvGrpSpPr>
              <p:grpSpPr>
                <a:xfrm>
                  <a:off x="239941" y="1507068"/>
                  <a:ext cx="8507628" cy="5158336"/>
                  <a:chOff x="239941" y="1507068"/>
                  <a:chExt cx="8507628" cy="5158336"/>
                </a:xfrm>
              </p:grpSpPr>
              <p:sp>
                <p:nvSpPr>
                  <p:cNvPr id="393" name="Rectangle 684">
                    <a:extLst>
                      <a:ext uri="{FF2B5EF4-FFF2-40B4-BE49-F238E27FC236}">
                        <a16:creationId xmlns:a16="http://schemas.microsoft.com/office/drawing/2014/main" id="{50FC400E-E3D7-4133-8AAD-EE20CC5E37E1}"/>
                      </a:ext>
                    </a:extLst>
                  </p:cNvPr>
                  <p:cNvSpPr/>
                  <p:nvPr/>
                </p:nvSpPr>
                <p:spPr bwMode="gray">
                  <a:xfrm>
                    <a:off x="3678023" y="5020927"/>
                    <a:ext cx="1458288" cy="437898"/>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Cards</a:t>
                    </a:r>
                  </a:p>
                </p:txBody>
              </p:sp>
              <p:sp>
                <p:nvSpPr>
                  <p:cNvPr id="394" name="Rectangle 685">
                    <a:extLst>
                      <a:ext uri="{FF2B5EF4-FFF2-40B4-BE49-F238E27FC236}">
                        <a16:creationId xmlns:a16="http://schemas.microsoft.com/office/drawing/2014/main" id="{591D8F78-D388-4801-A033-D5CF36BF6720}"/>
                      </a:ext>
                    </a:extLst>
                  </p:cNvPr>
                  <p:cNvSpPr/>
                  <p:nvPr/>
                </p:nvSpPr>
                <p:spPr bwMode="gray">
                  <a:xfrm>
                    <a:off x="5212269" y="5020927"/>
                    <a:ext cx="1458288" cy="553285"/>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Consumer Banking</a:t>
                    </a:r>
                  </a:p>
                </p:txBody>
              </p:sp>
              <p:sp>
                <p:nvSpPr>
                  <p:cNvPr id="395" name="Rectangle 686">
                    <a:extLst>
                      <a:ext uri="{FF2B5EF4-FFF2-40B4-BE49-F238E27FC236}">
                        <a16:creationId xmlns:a16="http://schemas.microsoft.com/office/drawing/2014/main" id="{1F05E180-4199-41AB-AC21-6CE6AB2EA134}"/>
                      </a:ext>
                    </a:extLst>
                  </p:cNvPr>
                  <p:cNvSpPr/>
                  <p:nvPr/>
                </p:nvSpPr>
                <p:spPr bwMode="gray">
                  <a:xfrm>
                    <a:off x="245658" y="3102332"/>
                    <a:ext cx="1504008" cy="431110"/>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Unit Management</a:t>
                    </a:r>
                  </a:p>
                </p:txBody>
              </p:sp>
              <p:sp>
                <p:nvSpPr>
                  <p:cNvPr id="396" name="Rectangle 687">
                    <a:extLst>
                      <a:ext uri="{FF2B5EF4-FFF2-40B4-BE49-F238E27FC236}">
                        <a16:creationId xmlns:a16="http://schemas.microsoft.com/office/drawing/2014/main" id="{AB1973CD-9374-486A-9DAF-6B0D72F192D4}"/>
                      </a:ext>
                    </a:extLst>
                  </p:cNvPr>
                  <p:cNvSpPr/>
                  <p:nvPr/>
                </p:nvSpPr>
                <p:spPr bwMode="gray">
                  <a:xfrm>
                    <a:off x="245658" y="3614902"/>
                    <a:ext cx="1504008" cy="738506"/>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Human Resources</a:t>
                    </a:r>
                  </a:p>
                </p:txBody>
              </p:sp>
              <p:sp>
                <p:nvSpPr>
                  <p:cNvPr id="397" name="Rectangle 688">
                    <a:extLst>
                      <a:ext uri="{FF2B5EF4-FFF2-40B4-BE49-F238E27FC236}">
                        <a16:creationId xmlns:a16="http://schemas.microsoft.com/office/drawing/2014/main" id="{E343C7E6-838C-4039-9BAC-0BC8177E217B}"/>
                      </a:ext>
                    </a:extLst>
                  </p:cNvPr>
                  <p:cNvSpPr/>
                  <p:nvPr/>
                </p:nvSpPr>
                <p:spPr bwMode="gray">
                  <a:xfrm>
                    <a:off x="245658" y="4403372"/>
                    <a:ext cx="1504008" cy="468261"/>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Platform Operations</a:t>
                    </a:r>
                  </a:p>
                </p:txBody>
              </p:sp>
              <p:sp>
                <p:nvSpPr>
                  <p:cNvPr id="398" name="Rectangle 689">
                    <a:extLst>
                      <a:ext uri="{FF2B5EF4-FFF2-40B4-BE49-F238E27FC236}">
                        <a16:creationId xmlns:a16="http://schemas.microsoft.com/office/drawing/2014/main" id="{9BCCC99C-A484-4FF8-BFA8-19FEF4CDAD47}"/>
                      </a:ext>
                    </a:extLst>
                  </p:cNvPr>
                  <p:cNvSpPr/>
                  <p:nvPr/>
                </p:nvSpPr>
                <p:spPr bwMode="gray">
                  <a:xfrm>
                    <a:off x="245658" y="4963890"/>
                    <a:ext cx="1504008" cy="576260"/>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Buildings &amp; Equipment</a:t>
                    </a:r>
                  </a:p>
                </p:txBody>
              </p:sp>
              <p:sp>
                <p:nvSpPr>
                  <p:cNvPr id="399" name="Rectangle 690">
                    <a:extLst>
                      <a:ext uri="{FF2B5EF4-FFF2-40B4-BE49-F238E27FC236}">
                        <a16:creationId xmlns:a16="http://schemas.microsoft.com/office/drawing/2014/main" id="{81BA6323-4962-46ED-9EDD-80F25784DF67}"/>
                      </a:ext>
                    </a:extLst>
                  </p:cNvPr>
                  <p:cNvSpPr/>
                  <p:nvPr/>
                </p:nvSpPr>
                <p:spPr bwMode="gray">
                  <a:xfrm>
                    <a:off x="1034883" y="1507068"/>
                    <a:ext cx="720000" cy="978856"/>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Business Direction</a:t>
                    </a:r>
                  </a:p>
                </p:txBody>
              </p:sp>
              <p:sp>
                <p:nvSpPr>
                  <p:cNvPr id="400" name="Rectangle 691">
                    <a:extLst>
                      <a:ext uri="{FF2B5EF4-FFF2-40B4-BE49-F238E27FC236}">
                        <a16:creationId xmlns:a16="http://schemas.microsoft.com/office/drawing/2014/main" id="{96585286-04B9-4809-BB75-E4076FDDC6CF}"/>
                      </a:ext>
                    </a:extLst>
                  </p:cNvPr>
                  <p:cNvSpPr/>
                  <p:nvPr/>
                </p:nvSpPr>
                <p:spPr bwMode="gray">
                  <a:xfrm>
                    <a:off x="239941" y="2190894"/>
                    <a:ext cx="720000" cy="557398"/>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Corporate Relations</a:t>
                    </a:r>
                  </a:p>
                </p:txBody>
              </p:sp>
              <p:sp>
                <p:nvSpPr>
                  <p:cNvPr id="401" name="Rectangle 692">
                    <a:extLst>
                      <a:ext uri="{FF2B5EF4-FFF2-40B4-BE49-F238E27FC236}">
                        <a16:creationId xmlns:a16="http://schemas.microsoft.com/office/drawing/2014/main" id="{C731FC43-EB77-4D17-A3BB-DBF105C60E6B}"/>
                      </a:ext>
                    </a:extLst>
                  </p:cNvPr>
                  <p:cNvSpPr/>
                  <p:nvPr/>
                </p:nvSpPr>
                <p:spPr bwMode="gray">
                  <a:xfrm>
                    <a:off x="239941" y="1509095"/>
                    <a:ext cx="720000" cy="621405"/>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Corporate Services</a:t>
                    </a:r>
                  </a:p>
                </p:txBody>
              </p:sp>
              <p:sp>
                <p:nvSpPr>
                  <p:cNvPr id="402" name="Rectangle 693">
                    <a:extLst>
                      <a:ext uri="{FF2B5EF4-FFF2-40B4-BE49-F238E27FC236}">
                        <a16:creationId xmlns:a16="http://schemas.microsoft.com/office/drawing/2014/main" id="{8F0B28AC-8DDA-45E9-924C-319703CBB5E2}"/>
                      </a:ext>
                    </a:extLst>
                  </p:cNvPr>
                  <p:cNvSpPr/>
                  <p:nvPr/>
                </p:nvSpPr>
                <p:spPr bwMode="gray">
                  <a:xfrm>
                    <a:off x="2237520" y="1758448"/>
                    <a:ext cx="1467432" cy="51206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Financial Control </a:t>
                    </a:r>
                  </a:p>
                </p:txBody>
              </p:sp>
              <p:sp>
                <p:nvSpPr>
                  <p:cNvPr id="403" name="Rectangle 694">
                    <a:extLst>
                      <a:ext uri="{FF2B5EF4-FFF2-40B4-BE49-F238E27FC236}">
                        <a16:creationId xmlns:a16="http://schemas.microsoft.com/office/drawing/2014/main" id="{C9DCE931-CFC4-42AD-93F1-84CED2955161}"/>
                      </a:ext>
                    </a:extLst>
                  </p:cNvPr>
                  <p:cNvSpPr/>
                  <p:nvPr/>
                </p:nvSpPr>
                <p:spPr bwMode="gray">
                  <a:xfrm>
                    <a:off x="4795805" y="1603360"/>
                    <a:ext cx="747431" cy="685439"/>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Group Treasury</a:t>
                    </a:r>
                  </a:p>
                </p:txBody>
              </p:sp>
              <p:sp>
                <p:nvSpPr>
                  <p:cNvPr id="404" name="Rectangle 695">
                    <a:extLst>
                      <a:ext uri="{FF2B5EF4-FFF2-40B4-BE49-F238E27FC236}">
                        <a16:creationId xmlns:a16="http://schemas.microsoft.com/office/drawing/2014/main" id="{EFC2C8B9-9ACC-4618-ADAB-FA19DFDA1F91}"/>
                      </a:ext>
                    </a:extLst>
                  </p:cNvPr>
                  <p:cNvSpPr/>
                  <p:nvPr/>
                </p:nvSpPr>
                <p:spPr bwMode="gray">
                  <a:xfrm>
                    <a:off x="6639721" y="1758448"/>
                    <a:ext cx="747431" cy="51206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Credit Risk</a:t>
                    </a:r>
                  </a:p>
                </p:txBody>
              </p:sp>
              <p:sp>
                <p:nvSpPr>
                  <p:cNvPr id="405" name="Rectangle 696">
                    <a:extLst>
                      <a:ext uri="{FF2B5EF4-FFF2-40B4-BE49-F238E27FC236}">
                        <a16:creationId xmlns:a16="http://schemas.microsoft.com/office/drawing/2014/main" id="{B41C720B-2FAD-4521-9899-071D9568CC1A}"/>
                      </a:ext>
                    </a:extLst>
                  </p:cNvPr>
                  <p:cNvSpPr/>
                  <p:nvPr/>
                </p:nvSpPr>
                <p:spPr bwMode="gray">
                  <a:xfrm>
                    <a:off x="7562985" y="1575930"/>
                    <a:ext cx="747431" cy="703726"/>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Regulatiory Compliance</a:t>
                    </a:r>
                  </a:p>
                </p:txBody>
              </p:sp>
              <p:sp>
                <p:nvSpPr>
                  <p:cNvPr id="406" name="Rectangle 697">
                    <a:extLst>
                      <a:ext uri="{FF2B5EF4-FFF2-40B4-BE49-F238E27FC236}">
                        <a16:creationId xmlns:a16="http://schemas.microsoft.com/office/drawing/2014/main" id="{F5DA1E0B-0037-4F7B-AE2F-FD6EDF98BE7D}"/>
                      </a:ext>
                    </a:extLst>
                  </p:cNvPr>
                  <p:cNvSpPr/>
                  <p:nvPr/>
                </p:nvSpPr>
                <p:spPr bwMode="gray">
                  <a:xfrm>
                    <a:off x="5723104" y="1603360"/>
                    <a:ext cx="747431" cy="685439"/>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Market Risk</a:t>
                    </a:r>
                  </a:p>
                </p:txBody>
              </p:sp>
              <p:sp>
                <p:nvSpPr>
                  <p:cNvPr id="407" name="Rectangle 698">
                    <a:extLst>
                      <a:ext uri="{FF2B5EF4-FFF2-40B4-BE49-F238E27FC236}">
                        <a16:creationId xmlns:a16="http://schemas.microsoft.com/office/drawing/2014/main" id="{5B2D14F3-BEE0-494B-9AF3-D84BBF38A356}"/>
                      </a:ext>
                    </a:extLst>
                  </p:cNvPr>
                  <p:cNvSpPr/>
                  <p:nvPr/>
                </p:nvSpPr>
                <p:spPr bwMode="gray">
                  <a:xfrm>
                    <a:off x="3869929" y="1758448"/>
                    <a:ext cx="747431" cy="51206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Operational Risk</a:t>
                    </a:r>
                  </a:p>
                </p:txBody>
              </p:sp>
              <p:sp>
                <p:nvSpPr>
                  <p:cNvPr id="408" name="Rectangle 699">
                    <a:extLst>
                      <a:ext uri="{FF2B5EF4-FFF2-40B4-BE49-F238E27FC236}">
                        <a16:creationId xmlns:a16="http://schemas.microsoft.com/office/drawing/2014/main" id="{6A98FCE2-25E4-447C-B011-2CB6ED016FCB}"/>
                      </a:ext>
                    </a:extLst>
                  </p:cNvPr>
                  <p:cNvSpPr/>
                  <p:nvPr/>
                </p:nvSpPr>
                <p:spPr bwMode="gray">
                  <a:xfrm>
                    <a:off x="324411" y="5964838"/>
                    <a:ext cx="774862" cy="54057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IP &amp; Knowledge</a:t>
                    </a:r>
                  </a:p>
                </p:txBody>
              </p:sp>
              <p:sp>
                <p:nvSpPr>
                  <p:cNvPr id="409" name="Rectangle 700">
                    <a:extLst>
                      <a:ext uri="{FF2B5EF4-FFF2-40B4-BE49-F238E27FC236}">
                        <a16:creationId xmlns:a16="http://schemas.microsoft.com/office/drawing/2014/main" id="{4053CED9-B222-4F23-AD95-B8CBE076AAB5}"/>
                      </a:ext>
                    </a:extLst>
                  </p:cNvPr>
                  <p:cNvSpPr/>
                  <p:nvPr/>
                </p:nvSpPr>
                <p:spPr bwMode="gray">
                  <a:xfrm>
                    <a:off x="2834109" y="5964838"/>
                    <a:ext cx="756574" cy="54057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Solution Devel.</a:t>
                    </a:r>
                  </a:p>
                </p:txBody>
              </p:sp>
              <p:sp>
                <p:nvSpPr>
                  <p:cNvPr id="410" name="Rectangle 701">
                    <a:extLst>
                      <a:ext uri="{FF2B5EF4-FFF2-40B4-BE49-F238E27FC236}">
                        <a16:creationId xmlns:a16="http://schemas.microsoft.com/office/drawing/2014/main" id="{E473CDDB-D0CC-44C6-9691-82920583035B}"/>
                      </a:ext>
                    </a:extLst>
                  </p:cNvPr>
                  <p:cNvSpPr/>
                  <p:nvPr/>
                </p:nvSpPr>
                <p:spPr bwMode="gray">
                  <a:xfrm>
                    <a:off x="5305708" y="5773973"/>
                    <a:ext cx="1485720" cy="891431"/>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Marketing &amp; Development</a:t>
                    </a:r>
                  </a:p>
                </p:txBody>
              </p:sp>
              <p:sp>
                <p:nvSpPr>
                  <p:cNvPr id="411" name="Rectangle 702">
                    <a:extLst>
                      <a:ext uri="{FF2B5EF4-FFF2-40B4-BE49-F238E27FC236}">
                        <a16:creationId xmlns:a16="http://schemas.microsoft.com/office/drawing/2014/main" id="{C8633434-5715-49D0-B2B7-C20C0B62BEBB}"/>
                      </a:ext>
                    </a:extLst>
                  </p:cNvPr>
                  <p:cNvSpPr/>
                  <p:nvPr/>
                </p:nvSpPr>
                <p:spPr bwMode="gray">
                  <a:xfrm>
                    <a:off x="3728959" y="5964837"/>
                    <a:ext cx="1485720" cy="54057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Product Management</a:t>
                    </a:r>
                  </a:p>
                </p:txBody>
              </p:sp>
              <p:sp>
                <p:nvSpPr>
                  <p:cNvPr id="412" name="Rectangle 703">
                    <a:extLst>
                      <a:ext uri="{FF2B5EF4-FFF2-40B4-BE49-F238E27FC236}">
                        <a16:creationId xmlns:a16="http://schemas.microsoft.com/office/drawing/2014/main" id="{1ADB4D41-7A47-47B6-9687-A4C76FE95FD9}"/>
                      </a:ext>
                    </a:extLst>
                  </p:cNvPr>
                  <p:cNvSpPr/>
                  <p:nvPr/>
                </p:nvSpPr>
                <p:spPr bwMode="gray">
                  <a:xfrm>
                    <a:off x="6926906" y="5773973"/>
                    <a:ext cx="1485720" cy="891431"/>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Channel Management</a:t>
                    </a:r>
                  </a:p>
                </p:txBody>
              </p:sp>
              <p:sp>
                <p:nvSpPr>
                  <p:cNvPr id="413" name="Rectangle 704">
                    <a:extLst>
                      <a:ext uri="{FF2B5EF4-FFF2-40B4-BE49-F238E27FC236}">
                        <a16:creationId xmlns:a16="http://schemas.microsoft.com/office/drawing/2014/main" id="{A1236AFF-58CC-487B-9AF4-05A841AD639C}"/>
                      </a:ext>
                    </a:extLst>
                  </p:cNvPr>
                  <p:cNvSpPr/>
                  <p:nvPr/>
                </p:nvSpPr>
                <p:spPr bwMode="gray">
                  <a:xfrm>
                    <a:off x="1219261" y="5964839"/>
                    <a:ext cx="1494864" cy="540574"/>
                  </a:xfrm>
                  <a:prstGeom prst="rect">
                    <a:avLst/>
                  </a:prstGeom>
                  <a:solidFill>
                    <a:schemeClr val="bg1">
                      <a:lumMod val="85000"/>
                    </a:schemeClr>
                  </a:solidFill>
                  <a:ln w="12700" cap="flat" cmpd="sng" algn="ctr">
                    <a:solidFill>
                      <a:schemeClr val="bg1">
                        <a:lumMod val="75000"/>
                      </a:schemeClr>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600" b="1" i="0" u="none" strike="noStrike" kern="0" cap="none" spc="0" normalizeH="0" baseline="0" noProof="0" dirty="0">
                        <a:ln>
                          <a:noFill/>
                        </a:ln>
                        <a:solidFill>
                          <a:srgbClr val="5F6062"/>
                        </a:solidFill>
                        <a:effectLst/>
                        <a:uLnTx/>
                        <a:uFillTx/>
                        <a:latin typeface="Arial Narrow"/>
                        <a:ea typeface="+mn-ea"/>
                        <a:cs typeface="Arial Narrow"/>
                      </a:rPr>
                      <a:t>Models &amp; Analytics</a:t>
                    </a:r>
                  </a:p>
                </p:txBody>
              </p:sp>
              <p:sp>
                <p:nvSpPr>
                  <p:cNvPr id="414" name="Rectangle 705">
                    <a:extLst>
                      <a:ext uri="{FF2B5EF4-FFF2-40B4-BE49-F238E27FC236}">
                        <a16:creationId xmlns:a16="http://schemas.microsoft.com/office/drawing/2014/main" id="{0703D524-7356-445D-9BF0-9AEC0F801F72}"/>
                      </a:ext>
                    </a:extLst>
                  </p:cNvPr>
                  <p:cNvSpPr/>
                  <p:nvPr/>
                </p:nvSpPr>
                <p:spPr bwMode="gray">
                  <a:xfrm>
                    <a:off x="5321183" y="4260850"/>
                    <a:ext cx="1458288" cy="695293"/>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Corporate Banking</a:t>
                    </a:r>
                  </a:p>
                </p:txBody>
              </p:sp>
              <p:sp>
                <p:nvSpPr>
                  <p:cNvPr id="415" name="Rectangle 706">
                    <a:extLst>
                      <a:ext uri="{FF2B5EF4-FFF2-40B4-BE49-F238E27FC236}">
                        <a16:creationId xmlns:a16="http://schemas.microsoft.com/office/drawing/2014/main" id="{697EE3D3-FA57-47AB-B7D6-109BA745E8CB}"/>
                      </a:ext>
                    </a:extLst>
                  </p:cNvPr>
                  <p:cNvSpPr/>
                  <p:nvPr/>
                </p:nvSpPr>
                <p:spPr bwMode="gray">
                  <a:xfrm>
                    <a:off x="3797429" y="3991273"/>
                    <a:ext cx="1458288" cy="949027"/>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Loans &amp; Deposits</a:t>
                    </a:r>
                  </a:p>
                </p:txBody>
              </p:sp>
              <p:sp>
                <p:nvSpPr>
                  <p:cNvPr id="416" name="Rectangle 707">
                    <a:extLst>
                      <a:ext uri="{FF2B5EF4-FFF2-40B4-BE49-F238E27FC236}">
                        <a16:creationId xmlns:a16="http://schemas.microsoft.com/office/drawing/2014/main" id="{0484D046-DFCD-4C72-A19A-40D83D67EFF4}"/>
                      </a:ext>
                    </a:extLst>
                  </p:cNvPr>
                  <p:cNvSpPr/>
                  <p:nvPr/>
                </p:nvSpPr>
                <p:spPr bwMode="gray">
                  <a:xfrm>
                    <a:off x="3697886" y="2629268"/>
                    <a:ext cx="1458288" cy="599961"/>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Market Operations</a:t>
                    </a:r>
                  </a:p>
                </p:txBody>
              </p:sp>
              <p:sp>
                <p:nvSpPr>
                  <p:cNvPr id="417" name="Rectangle 708">
                    <a:extLst>
                      <a:ext uri="{FF2B5EF4-FFF2-40B4-BE49-F238E27FC236}">
                        <a16:creationId xmlns:a16="http://schemas.microsoft.com/office/drawing/2014/main" id="{79BB7203-9BFA-4BBB-AAFF-E80F3A6D84DA}"/>
                      </a:ext>
                    </a:extLst>
                  </p:cNvPr>
                  <p:cNvSpPr/>
                  <p:nvPr/>
                </p:nvSpPr>
                <p:spPr bwMode="gray">
                  <a:xfrm>
                    <a:off x="5198901" y="2629269"/>
                    <a:ext cx="1458288" cy="672731"/>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 Market Trading </a:t>
                    </a:r>
                  </a:p>
                </p:txBody>
              </p:sp>
              <p:sp>
                <p:nvSpPr>
                  <p:cNvPr id="418" name="Rectangle 709">
                    <a:extLst>
                      <a:ext uri="{FF2B5EF4-FFF2-40B4-BE49-F238E27FC236}">
                        <a16:creationId xmlns:a16="http://schemas.microsoft.com/office/drawing/2014/main" id="{D9CCF8E3-E21E-40A8-B75D-98786E4E02F7}"/>
                      </a:ext>
                    </a:extLst>
                  </p:cNvPr>
                  <p:cNvSpPr/>
                  <p:nvPr/>
                </p:nvSpPr>
                <p:spPr bwMode="gray">
                  <a:xfrm>
                    <a:off x="5327362" y="3822377"/>
                    <a:ext cx="1458288" cy="360287"/>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Trade Banking</a:t>
                    </a:r>
                  </a:p>
                </p:txBody>
              </p:sp>
              <p:sp>
                <p:nvSpPr>
                  <p:cNvPr id="419" name="Rectangle 710">
                    <a:extLst>
                      <a:ext uri="{FF2B5EF4-FFF2-40B4-BE49-F238E27FC236}">
                        <a16:creationId xmlns:a16="http://schemas.microsoft.com/office/drawing/2014/main" id="{42D06E10-60AE-4A6E-9251-E87C25379B82}"/>
                      </a:ext>
                    </a:extLst>
                  </p:cNvPr>
                  <p:cNvSpPr/>
                  <p:nvPr/>
                </p:nvSpPr>
                <p:spPr bwMode="gray">
                  <a:xfrm>
                    <a:off x="5330724" y="3390629"/>
                    <a:ext cx="1458288" cy="360287"/>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Advisory Services</a:t>
                    </a:r>
                  </a:p>
                </p:txBody>
              </p:sp>
              <p:sp>
                <p:nvSpPr>
                  <p:cNvPr id="420" name="Rectangle 711">
                    <a:extLst>
                      <a:ext uri="{FF2B5EF4-FFF2-40B4-BE49-F238E27FC236}">
                        <a16:creationId xmlns:a16="http://schemas.microsoft.com/office/drawing/2014/main" id="{0C7CD8B8-F020-44ED-A00C-4CADA4F08C13}"/>
                      </a:ext>
                    </a:extLst>
                  </p:cNvPr>
                  <p:cNvSpPr/>
                  <p:nvPr/>
                </p:nvSpPr>
                <p:spPr bwMode="gray">
                  <a:xfrm>
                    <a:off x="3800165" y="3390629"/>
                    <a:ext cx="1458288" cy="491067"/>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Investment Products</a:t>
                    </a:r>
                  </a:p>
                </p:txBody>
              </p:sp>
              <p:sp>
                <p:nvSpPr>
                  <p:cNvPr id="421" name="Rectangle 712">
                    <a:extLst>
                      <a:ext uri="{FF2B5EF4-FFF2-40B4-BE49-F238E27FC236}">
                        <a16:creationId xmlns:a16="http://schemas.microsoft.com/office/drawing/2014/main" id="{CA064E87-05C1-4565-9D39-DB5CF29C5D2E}"/>
                      </a:ext>
                    </a:extLst>
                  </p:cNvPr>
                  <p:cNvSpPr/>
                  <p:nvPr/>
                </p:nvSpPr>
                <p:spPr bwMode="gray">
                  <a:xfrm>
                    <a:off x="1972245" y="5049154"/>
                    <a:ext cx="1440000" cy="552472"/>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External Agency</a:t>
                    </a:r>
                  </a:p>
                </p:txBody>
              </p:sp>
              <p:sp>
                <p:nvSpPr>
                  <p:cNvPr id="422" name="Rectangle 713">
                    <a:extLst>
                      <a:ext uri="{FF2B5EF4-FFF2-40B4-BE49-F238E27FC236}">
                        <a16:creationId xmlns:a16="http://schemas.microsoft.com/office/drawing/2014/main" id="{5CB48236-AB0B-4A28-9314-019325E688B1}"/>
                      </a:ext>
                    </a:extLst>
                  </p:cNvPr>
                  <p:cNvSpPr/>
                  <p:nvPr/>
                </p:nvSpPr>
                <p:spPr bwMode="gray">
                  <a:xfrm>
                    <a:off x="1972245" y="4466698"/>
                    <a:ext cx="1440000" cy="530352"/>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Operational Services</a:t>
                    </a:r>
                  </a:p>
                </p:txBody>
              </p:sp>
              <p:sp>
                <p:nvSpPr>
                  <p:cNvPr id="423" name="Rectangle 714">
                    <a:extLst>
                      <a:ext uri="{FF2B5EF4-FFF2-40B4-BE49-F238E27FC236}">
                        <a16:creationId xmlns:a16="http://schemas.microsoft.com/office/drawing/2014/main" id="{488EBBFD-88A3-437C-8894-CBB9D00C78DE}"/>
                      </a:ext>
                    </a:extLst>
                  </p:cNvPr>
                  <p:cNvSpPr/>
                  <p:nvPr/>
                </p:nvSpPr>
                <p:spPr bwMode="gray">
                  <a:xfrm>
                    <a:off x="1972245" y="3252022"/>
                    <a:ext cx="1440000" cy="491520"/>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Custody, Collateral &amp; Documents</a:t>
                    </a:r>
                  </a:p>
                </p:txBody>
              </p:sp>
              <p:sp>
                <p:nvSpPr>
                  <p:cNvPr id="424" name="Rectangle 715">
                    <a:extLst>
                      <a:ext uri="{FF2B5EF4-FFF2-40B4-BE49-F238E27FC236}">
                        <a16:creationId xmlns:a16="http://schemas.microsoft.com/office/drawing/2014/main" id="{09FD5983-554C-48B4-8C72-6E40FB3B7B39}"/>
                      </a:ext>
                    </a:extLst>
                  </p:cNvPr>
                  <p:cNvSpPr/>
                  <p:nvPr/>
                </p:nvSpPr>
                <p:spPr bwMode="gray">
                  <a:xfrm>
                    <a:off x="1972245" y="3795646"/>
                    <a:ext cx="1440000" cy="618948"/>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Accounting  Services</a:t>
                    </a:r>
                  </a:p>
                </p:txBody>
              </p:sp>
              <p:sp>
                <p:nvSpPr>
                  <p:cNvPr id="425" name="Rectangle 716">
                    <a:extLst>
                      <a:ext uri="{FF2B5EF4-FFF2-40B4-BE49-F238E27FC236}">
                        <a16:creationId xmlns:a16="http://schemas.microsoft.com/office/drawing/2014/main" id="{A30488DC-3724-419E-92A2-553AEE0F794F}"/>
                      </a:ext>
                    </a:extLst>
                  </p:cNvPr>
                  <p:cNvSpPr/>
                  <p:nvPr/>
                </p:nvSpPr>
                <p:spPr bwMode="gray">
                  <a:xfrm>
                    <a:off x="1972245" y="2599049"/>
                    <a:ext cx="1440000" cy="600869"/>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Clearing &amp; Settlement (Payments)</a:t>
                    </a:r>
                  </a:p>
                </p:txBody>
              </p:sp>
              <p:sp>
                <p:nvSpPr>
                  <p:cNvPr id="426" name="Rectangle 717">
                    <a:extLst>
                      <a:ext uri="{FF2B5EF4-FFF2-40B4-BE49-F238E27FC236}">
                        <a16:creationId xmlns:a16="http://schemas.microsoft.com/office/drawing/2014/main" id="{57FC5B75-1CDB-47AC-BE8D-2ACC977EDC8D}"/>
                      </a:ext>
                    </a:extLst>
                  </p:cNvPr>
                  <p:cNvSpPr/>
                  <p:nvPr/>
                </p:nvSpPr>
                <p:spPr bwMode="gray">
                  <a:xfrm>
                    <a:off x="6969383" y="2971801"/>
                    <a:ext cx="749808" cy="519274"/>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Investment Svs</a:t>
                    </a:r>
                  </a:p>
                </p:txBody>
              </p:sp>
              <p:sp>
                <p:nvSpPr>
                  <p:cNvPr id="427" name="Rectangle 718">
                    <a:extLst>
                      <a:ext uri="{FF2B5EF4-FFF2-40B4-BE49-F238E27FC236}">
                        <a16:creationId xmlns:a16="http://schemas.microsoft.com/office/drawing/2014/main" id="{82371A16-394B-4FE1-A005-17EF8DC0A543}"/>
                      </a:ext>
                    </a:extLst>
                  </p:cNvPr>
                  <p:cNvSpPr/>
                  <p:nvPr/>
                </p:nvSpPr>
                <p:spPr bwMode="gray">
                  <a:xfrm>
                    <a:off x="6969383" y="4366914"/>
                    <a:ext cx="749808" cy="811130"/>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Sales</a:t>
                    </a:r>
                  </a:p>
                </p:txBody>
              </p:sp>
              <p:sp>
                <p:nvSpPr>
                  <p:cNvPr id="428" name="Rectangle 719">
                    <a:extLst>
                      <a:ext uri="{FF2B5EF4-FFF2-40B4-BE49-F238E27FC236}">
                        <a16:creationId xmlns:a16="http://schemas.microsoft.com/office/drawing/2014/main" id="{2C15292E-909C-4B21-BE5A-E9FC7EB59F7B}"/>
                      </a:ext>
                    </a:extLst>
                  </p:cNvPr>
                  <p:cNvSpPr/>
                  <p:nvPr/>
                </p:nvSpPr>
                <p:spPr bwMode="gray">
                  <a:xfrm>
                    <a:off x="6969383" y="2578883"/>
                    <a:ext cx="749808" cy="361543"/>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Party Reference</a:t>
                    </a:r>
                  </a:p>
                </p:txBody>
              </p:sp>
              <p:sp>
                <p:nvSpPr>
                  <p:cNvPr id="429" name="Rectangle 720">
                    <a:extLst>
                      <a:ext uri="{FF2B5EF4-FFF2-40B4-BE49-F238E27FC236}">
                        <a16:creationId xmlns:a16="http://schemas.microsoft.com/office/drawing/2014/main" id="{61CABC3A-8A0B-40E0-BFFF-F04069282A75}"/>
                      </a:ext>
                    </a:extLst>
                  </p:cNvPr>
                  <p:cNvSpPr/>
                  <p:nvPr/>
                </p:nvSpPr>
                <p:spPr bwMode="gray">
                  <a:xfrm>
                    <a:off x="6969383" y="5209565"/>
                    <a:ext cx="749808" cy="447591"/>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Cust Orders</a:t>
                    </a:r>
                  </a:p>
                </p:txBody>
              </p:sp>
              <p:sp>
                <p:nvSpPr>
                  <p:cNvPr id="430" name="Rectangle 721">
                    <a:extLst>
                      <a:ext uri="{FF2B5EF4-FFF2-40B4-BE49-F238E27FC236}">
                        <a16:creationId xmlns:a16="http://schemas.microsoft.com/office/drawing/2014/main" id="{731DC890-660F-4C81-B493-CCEF6BE4B7CE}"/>
                      </a:ext>
                    </a:extLst>
                  </p:cNvPr>
                  <p:cNvSpPr/>
                  <p:nvPr/>
                </p:nvSpPr>
                <p:spPr bwMode="gray">
                  <a:xfrm>
                    <a:off x="6969383" y="3513839"/>
                    <a:ext cx="749808" cy="818809"/>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Rel. Mgmt</a:t>
                    </a:r>
                  </a:p>
                </p:txBody>
              </p:sp>
              <p:sp>
                <p:nvSpPr>
                  <p:cNvPr id="431" name="Rectangle 722">
                    <a:extLst>
                      <a:ext uri="{FF2B5EF4-FFF2-40B4-BE49-F238E27FC236}">
                        <a16:creationId xmlns:a16="http://schemas.microsoft.com/office/drawing/2014/main" id="{1962CBA7-E9EA-40CD-943E-E5EA57E45C43}"/>
                      </a:ext>
                    </a:extLst>
                  </p:cNvPr>
                  <p:cNvSpPr/>
                  <p:nvPr/>
                </p:nvSpPr>
                <p:spPr bwMode="gray">
                  <a:xfrm>
                    <a:off x="7997761" y="4735361"/>
                    <a:ext cx="749808" cy="499328"/>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Servicing</a:t>
                    </a:r>
                  </a:p>
                </p:txBody>
              </p:sp>
              <p:sp>
                <p:nvSpPr>
                  <p:cNvPr id="432" name="Rectangle 723">
                    <a:extLst>
                      <a:ext uri="{FF2B5EF4-FFF2-40B4-BE49-F238E27FC236}">
                        <a16:creationId xmlns:a16="http://schemas.microsoft.com/office/drawing/2014/main" id="{D0202632-3F36-4319-9388-E5F874D8710F}"/>
                      </a:ext>
                    </a:extLst>
                  </p:cNvPr>
                  <p:cNvSpPr/>
                  <p:nvPr/>
                </p:nvSpPr>
                <p:spPr bwMode="gray">
                  <a:xfrm>
                    <a:off x="7997761" y="2578884"/>
                    <a:ext cx="749808" cy="691837"/>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Info. Providers</a:t>
                    </a:r>
                  </a:p>
                </p:txBody>
              </p:sp>
              <p:sp>
                <p:nvSpPr>
                  <p:cNvPr id="433" name="Rectangle 724">
                    <a:extLst>
                      <a:ext uri="{FF2B5EF4-FFF2-40B4-BE49-F238E27FC236}">
                        <a16:creationId xmlns:a16="http://schemas.microsoft.com/office/drawing/2014/main" id="{ACEC6FD2-8233-4BD3-998F-1FA0336117F7}"/>
                      </a:ext>
                    </a:extLst>
                  </p:cNvPr>
                  <p:cNvSpPr/>
                  <p:nvPr/>
                </p:nvSpPr>
                <p:spPr bwMode="gray">
                  <a:xfrm>
                    <a:off x="7997761" y="4179809"/>
                    <a:ext cx="749808" cy="517482"/>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Channel Specific</a:t>
                    </a:r>
                  </a:p>
                </p:txBody>
              </p:sp>
              <p:sp>
                <p:nvSpPr>
                  <p:cNvPr id="434" name="Rectangle 725">
                    <a:extLst>
                      <a:ext uri="{FF2B5EF4-FFF2-40B4-BE49-F238E27FC236}">
                        <a16:creationId xmlns:a16="http://schemas.microsoft.com/office/drawing/2014/main" id="{BE21D8E0-4BE0-42B0-BDCC-1F1A2C1C6F5F}"/>
                      </a:ext>
                    </a:extLst>
                  </p:cNvPr>
                  <p:cNvSpPr/>
                  <p:nvPr/>
                </p:nvSpPr>
                <p:spPr bwMode="gray">
                  <a:xfrm>
                    <a:off x="7997761" y="3302000"/>
                    <a:ext cx="749808" cy="829328"/>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Cross Channel</a:t>
                    </a:r>
                  </a:p>
                </p:txBody>
              </p:sp>
              <p:sp>
                <p:nvSpPr>
                  <p:cNvPr id="435" name="Rectangle 726">
                    <a:extLst>
                      <a:ext uri="{FF2B5EF4-FFF2-40B4-BE49-F238E27FC236}">
                        <a16:creationId xmlns:a16="http://schemas.microsoft.com/office/drawing/2014/main" id="{EC2B1A95-9169-44ED-9D54-9BE018431421}"/>
                      </a:ext>
                    </a:extLst>
                  </p:cNvPr>
                  <p:cNvSpPr/>
                  <p:nvPr/>
                </p:nvSpPr>
                <p:spPr bwMode="gray">
                  <a:xfrm>
                    <a:off x="7997761" y="5270500"/>
                    <a:ext cx="749808" cy="374649"/>
                  </a:xfrm>
                  <a:prstGeom prst="rect">
                    <a:avLst/>
                  </a:prstGeom>
                  <a:solidFill>
                    <a:srgbClr val="CFE2E0"/>
                  </a:solidFill>
                  <a:ln w="12700" cap="flat" cmpd="sng" algn="ctr">
                    <a:solidFill>
                      <a:srgbClr val="A5B8AF"/>
                    </a:solidFill>
                    <a:prstDash val="solid"/>
                    <a:round/>
                    <a:headEnd type="none" w="med" len="med"/>
                    <a:tailEnd type="none" w="med" len="med"/>
                  </a:ln>
                  <a:effectLst/>
                </p:spPr>
                <p:txBody>
                  <a:bodyPr wrap="square" lIns="0" tIns="0" rIns="0" bIns="18008" anchor="t" anchorCtr="0"/>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l" defTabSz="677268" rtl="0" eaLnBrk="1" fontAlgn="auto" latinLnBrk="0" hangingPunct="1">
                      <a:lnSpc>
                        <a:spcPct val="80000"/>
                      </a:lnSpc>
                      <a:spcBef>
                        <a:spcPts val="0"/>
                      </a:spcBef>
                      <a:spcAft>
                        <a:spcPts val="0"/>
                      </a:spcAft>
                      <a:buClr>
                        <a:srgbClr val="F0AB00"/>
                      </a:buClr>
                      <a:buSzPct val="80000"/>
                      <a:buFontTx/>
                      <a:buNone/>
                      <a:tabLst/>
                      <a:defRPr/>
                    </a:pPr>
                    <a:r>
                      <a:rPr kumimoji="0" lang="en-US" sz="700" b="1" i="0" u="none" strike="noStrike" kern="0" cap="none" spc="0" normalizeH="0" baseline="0" noProof="0" dirty="0">
                        <a:ln>
                          <a:noFill/>
                        </a:ln>
                        <a:solidFill>
                          <a:srgbClr val="5F6062"/>
                        </a:solidFill>
                        <a:effectLst/>
                        <a:uLnTx/>
                        <a:uFillTx/>
                        <a:latin typeface="Arial Narrow"/>
                        <a:ea typeface="+mn-ea"/>
                        <a:cs typeface="Arial Narrow"/>
                      </a:rPr>
                      <a:t>Distribution</a:t>
                    </a:r>
                  </a:p>
                </p:txBody>
              </p:sp>
            </p:grpSp>
          </p:grpSp>
          <p:sp>
            <p:nvSpPr>
              <p:cNvPr id="93" name="Rectangle 97">
                <a:extLst>
                  <a:ext uri="{FF2B5EF4-FFF2-40B4-BE49-F238E27FC236}">
                    <a16:creationId xmlns:a16="http://schemas.microsoft.com/office/drawing/2014/main" id="{37A5AC91-C2C4-45B6-8ACD-C5752A983AD5}"/>
                  </a:ext>
                </a:extLst>
              </p:cNvPr>
              <p:cNvSpPr>
                <a:spLocks noChangeArrowheads="1"/>
              </p:cNvSpPr>
              <p:nvPr/>
            </p:nvSpPr>
            <p:spPr bwMode="auto">
              <a:xfrm>
                <a:off x="1860815" y="548419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Site Operations</a:t>
                </a:r>
              </a:p>
            </p:txBody>
          </p:sp>
          <p:sp>
            <p:nvSpPr>
              <p:cNvPr id="94" name="Rectangle 97">
                <a:extLst>
                  <a:ext uri="{FF2B5EF4-FFF2-40B4-BE49-F238E27FC236}">
                    <a16:creationId xmlns:a16="http://schemas.microsoft.com/office/drawing/2014/main" id="{2E8CA0F7-3B76-49E7-9625-614E29D5BB79}"/>
                  </a:ext>
                </a:extLst>
              </p:cNvPr>
              <p:cNvSpPr>
                <a:spLocks noChangeArrowheads="1"/>
              </p:cNvSpPr>
              <p:nvPr/>
            </p:nvSpPr>
            <p:spPr bwMode="auto">
              <a:xfrm>
                <a:off x="1860815" y="56494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Site Administration</a:t>
                </a:r>
              </a:p>
            </p:txBody>
          </p:sp>
          <p:sp>
            <p:nvSpPr>
              <p:cNvPr id="95" name="Rectangle 97">
                <a:extLst>
                  <a:ext uri="{FF2B5EF4-FFF2-40B4-BE49-F238E27FC236}">
                    <a16:creationId xmlns:a16="http://schemas.microsoft.com/office/drawing/2014/main" id="{4716B6F6-3C2F-438F-88C3-1B2AF6A6C393}"/>
                  </a:ext>
                </a:extLst>
              </p:cNvPr>
              <p:cNvSpPr>
                <a:spLocks noChangeArrowheads="1"/>
              </p:cNvSpPr>
              <p:nvPr/>
            </p:nvSpPr>
            <p:spPr bwMode="auto">
              <a:xfrm>
                <a:off x="1235783" y="556684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Equipment Admin</a:t>
                </a:r>
              </a:p>
            </p:txBody>
          </p:sp>
          <p:sp>
            <p:nvSpPr>
              <p:cNvPr id="96" name="Rectangle 97">
                <a:extLst>
                  <a:ext uri="{FF2B5EF4-FFF2-40B4-BE49-F238E27FC236}">
                    <a16:creationId xmlns:a16="http://schemas.microsoft.com/office/drawing/2014/main" id="{48796FFA-D34E-4DD6-A507-4E2932034D41}"/>
                  </a:ext>
                </a:extLst>
              </p:cNvPr>
              <p:cNvSpPr>
                <a:spLocks noChangeArrowheads="1"/>
              </p:cNvSpPr>
              <p:nvPr/>
            </p:nvSpPr>
            <p:spPr bwMode="auto">
              <a:xfrm>
                <a:off x="1235783" y="56494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Equipment Maintenance</a:t>
                </a:r>
              </a:p>
            </p:txBody>
          </p:sp>
          <p:sp>
            <p:nvSpPr>
              <p:cNvPr id="97" name="Rectangle 97">
                <a:extLst>
                  <a:ext uri="{FF2B5EF4-FFF2-40B4-BE49-F238E27FC236}">
                    <a16:creationId xmlns:a16="http://schemas.microsoft.com/office/drawing/2014/main" id="{F9BF8DC1-80AB-4ACC-8485-47A7C3B92048}"/>
                  </a:ext>
                </a:extLst>
              </p:cNvPr>
              <p:cNvSpPr>
                <a:spLocks noChangeArrowheads="1"/>
              </p:cNvSpPr>
              <p:nvPr/>
            </p:nvSpPr>
            <p:spPr bwMode="auto">
              <a:xfrm>
                <a:off x="1860815" y="540154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Utilities Administration</a:t>
                </a:r>
              </a:p>
            </p:txBody>
          </p:sp>
          <p:sp>
            <p:nvSpPr>
              <p:cNvPr id="98" name="Rectangle 97">
                <a:extLst>
                  <a:ext uri="{FF2B5EF4-FFF2-40B4-BE49-F238E27FC236}">
                    <a16:creationId xmlns:a16="http://schemas.microsoft.com/office/drawing/2014/main" id="{FBDF5DD4-FE86-41F4-9A36-BF536861A182}"/>
                  </a:ext>
                </a:extLst>
              </p:cNvPr>
              <p:cNvSpPr>
                <a:spLocks noChangeArrowheads="1"/>
              </p:cNvSpPr>
              <p:nvPr/>
            </p:nvSpPr>
            <p:spPr bwMode="auto">
              <a:xfrm>
                <a:off x="1860815" y="556684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Building Maintenance</a:t>
                </a:r>
              </a:p>
            </p:txBody>
          </p:sp>
          <p:sp>
            <p:nvSpPr>
              <p:cNvPr id="99" name="Rectangle 97">
                <a:extLst>
                  <a:ext uri="{FF2B5EF4-FFF2-40B4-BE49-F238E27FC236}">
                    <a16:creationId xmlns:a16="http://schemas.microsoft.com/office/drawing/2014/main" id="{7A764A9A-6E1F-4CEF-8759-00B6B64A3702}"/>
                  </a:ext>
                </a:extLst>
              </p:cNvPr>
              <p:cNvSpPr>
                <a:spLocks noChangeArrowheads="1"/>
              </p:cNvSpPr>
              <p:nvPr/>
            </p:nvSpPr>
            <p:spPr bwMode="auto">
              <a:xfrm>
                <a:off x="1235783" y="548419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Procurement</a:t>
                </a:r>
              </a:p>
            </p:txBody>
          </p:sp>
          <p:sp>
            <p:nvSpPr>
              <p:cNvPr id="100" name="Rectangle 97">
                <a:extLst>
                  <a:ext uri="{FF2B5EF4-FFF2-40B4-BE49-F238E27FC236}">
                    <a16:creationId xmlns:a16="http://schemas.microsoft.com/office/drawing/2014/main" id="{140931A4-6CC6-4A25-823B-69E2DD5B42A1}"/>
                  </a:ext>
                </a:extLst>
              </p:cNvPr>
              <p:cNvSpPr>
                <a:spLocks noChangeArrowheads="1"/>
              </p:cNvSpPr>
              <p:nvPr/>
            </p:nvSpPr>
            <p:spPr bwMode="auto">
              <a:xfrm>
                <a:off x="1235783" y="540154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Fixed Asset Register</a:t>
                </a:r>
              </a:p>
            </p:txBody>
          </p:sp>
          <p:sp>
            <p:nvSpPr>
              <p:cNvPr id="101" name="Rectangle 391">
                <a:extLst>
                  <a:ext uri="{FF2B5EF4-FFF2-40B4-BE49-F238E27FC236}">
                    <a16:creationId xmlns:a16="http://schemas.microsoft.com/office/drawing/2014/main" id="{3B5A3D79-3E60-4A84-8BA1-410014050D1A}"/>
                  </a:ext>
                </a:extLst>
              </p:cNvPr>
              <p:cNvSpPr>
                <a:spLocks noChangeArrowheads="1"/>
              </p:cNvSpPr>
              <p:nvPr/>
            </p:nvSpPr>
            <p:spPr bwMode="auto">
              <a:xfrm>
                <a:off x="1860815" y="501114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Platform Operations</a:t>
                </a:r>
              </a:p>
            </p:txBody>
          </p:sp>
          <p:sp>
            <p:nvSpPr>
              <p:cNvPr id="102" name="Rectangle 97">
                <a:extLst>
                  <a:ext uri="{FF2B5EF4-FFF2-40B4-BE49-F238E27FC236}">
                    <a16:creationId xmlns:a16="http://schemas.microsoft.com/office/drawing/2014/main" id="{7B8EBEDA-0D21-4C42-8AFA-D80C3B4D7498}"/>
                  </a:ext>
                </a:extLst>
              </p:cNvPr>
              <p:cNvSpPr>
                <a:spLocks noChangeArrowheads="1"/>
              </p:cNvSpPr>
              <p:nvPr/>
            </p:nvSpPr>
            <p:spPr bwMode="auto">
              <a:xfrm>
                <a:off x="1860815" y="510001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Systems Help Desk</a:t>
                </a:r>
              </a:p>
            </p:txBody>
          </p:sp>
          <p:sp>
            <p:nvSpPr>
              <p:cNvPr id="103" name="Rectangle 97">
                <a:extLst>
                  <a:ext uri="{FF2B5EF4-FFF2-40B4-BE49-F238E27FC236}">
                    <a16:creationId xmlns:a16="http://schemas.microsoft.com/office/drawing/2014/main" id="{C4E7F694-1433-455A-87AE-DDCD15636C02}"/>
                  </a:ext>
                </a:extLst>
              </p:cNvPr>
              <p:cNvSpPr>
                <a:spLocks noChangeArrowheads="1"/>
              </p:cNvSpPr>
              <p:nvPr/>
            </p:nvSpPr>
            <p:spPr bwMode="auto">
              <a:xfrm>
                <a:off x="1860815" y="49222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Internal Network Ops</a:t>
                </a:r>
              </a:p>
            </p:txBody>
          </p:sp>
          <p:sp>
            <p:nvSpPr>
              <p:cNvPr id="104" name="Rectangle 97">
                <a:extLst>
                  <a:ext uri="{FF2B5EF4-FFF2-40B4-BE49-F238E27FC236}">
                    <a16:creationId xmlns:a16="http://schemas.microsoft.com/office/drawing/2014/main" id="{FD5AFA23-C253-4A3C-BEB4-81E27E4ADC2C}"/>
                  </a:ext>
                </a:extLst>
              </p:cNvPr>
              <p:cNvSpPr>
                <a:spLocks noChangeArrowheads="1"/>
              </p:cNvSpPr>
              <p:nvPr/>
            </p:nvSpPr>
            <p:spPr bwMode="auto">
              <a:xfrm>
                <a:off x="1860815" y="448622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Travel &amp; Expenses</a:t>
                </a:r>
              </a:p>
            </p:txBody>
          </p:sp>
          <p:sp>
            <p:nvSpPr>
              <p:cNvPr id="105" name="Rectangle 97">
                <a:extLst>
                  <a:ext uri="{FF2B5EF4-FFF2-40B4-BE49-F238E27FC236}">
                    <a16:creationId xmlns:a16="http://schemas.microsoft.com/office/drawing/2014/main" id="{85151719-FC14-4F29-ABAC-96873B697718}"/>
                  </a:ext>
                </a:extLst>
              </p:cNvPr>
              <p:cNvSpPr>
                <a:spLocks noChangeArrowheads="1"/>
              </p:cNvSpPr>
              <p:nvPr/>
            </p:nvSpPr>
            <p:spPr bwMode="auto">
              <a:xfrm>
                <a:off x="1860815" y="457365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Access</a:t>
                </a:r>
              </a:p>
            </p:txBody>
          </p:sp>
          <p:sp>
            <p:nvSpPr>
              <p:cNvPr id="106" name="Rectangle 97">
                <a:extLst>
                  <a:ext uri="{FF2B5EF4-FFF2-40B4-BE49-F238E27FC236}">
                    <a16:creationId xmlns:a16="http://schemas.microsoft.com/office/drawing/2014/main" id="{15B33FED-4041-4D8E-8694-24E152C8850B}"/>
                  </a:ext>
                </a:extLst>
              </p:cNvPr>
              <p:cNvSpPr>
                <a:spLocks noChangeArrowheads="1"/>
              </p:cNvSpPr>
              <p:nvPr/>
            </p:nvSpPr>
            <p:spPr bwMode="auto">
              <a:xfrm>
                <a:off x="1886620" y="259119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Organizational Direction</a:t>
                </a:r>
              </a:p>
            </p:txBody>
          </p:sp>
          <p:sp>
            <p:nvSpPr>
              <p:cNvPr id="107" name="Rectangle 97">
                <a:extLst>
                  <a:ext uri="{FF2B5EF4-FFF2-40B4-BE49-F238E27FC236}">
                    <a16:creationId xmlns:a16="http://schemas.microsoft.com/office/drawing/2014/main" id="{70384D84-2EF0-4D48-9F39-871CD16C7BA9}"/>
                  </a:ext>
                </a:extLst>
              </p:cNvPr>
              <p:cNvSpPr>
                <a:spLocks noChangeArrowheads="1"/>
              </p:cNvSpPr>
              <p:nvPr/>
            </p:nvSpPr>
            <p:spPr bwMode="auto">
              <a:xfrm>
                <a:off x="1886620" y="302613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Property Portfolio</a:t>
                </a:r>
              </a:p>
            </p:txBody>
          </p:sp>
          <p:sp>
            <p:nvSpPr>
              <p:cNvPr id="108" name="Rectangle 97">
                <a:extLst>
                  <a:ext uri="{FF2B5EF4-FFF2-40B4-BE49-F238E27FC236}">
                    <a16:creationId xmlns:a16="http://schemas.microsoft.com/office/drawing/2014/main" id="{C41140A6-E8F1-4574-8417-9BFCA469B87F}"/>
                  </a:ext>
                </a:extLst>
              </p:cNvPr>
              <p:cNvSpPr>
                <a:spLocks noChangeArrowheads="1"/>
              </p:cNvSpPr>
              <p:nvPr/>
            </p:nvSpPr>
            <p:spPr bwMode="auto">
              <a:xfrm>
                <a:off x="1201922" y="240809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Legal Compliance</a:t>
                </a:r>
              </a:p>
            </p:txBody>
          </p:sp>
          <p:sp>
            <p:nvSpPr>
              <p:cNvPr id="109" name="Rectangle 97">
                <a:extLst>
                  <a:ext uri="{FF2B5EF4-FFF2-40B4-BE49-F238E27FC236}">
                    <a16:creationId xmlns:a16="http://schemas.microsoft.com/office/drawing/2014/main" id="{9B4F7A94-CDDD-4BD1-824B-EEA9F4A16435}"/>
                  </a:ext>
                </a:extLst>
              </p:cNvPr>
              <p:cNvSpPr>
                <a:spLocks noChangeArrowheads="1"/>
              </p:cNvSpPr>
              <p:nvPr/>
            </p:nvSpPr>
            <p:spPr bwMode="auto">
              <a:xfrm>
                <a:off x="1886620" y="285215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IT Systems Direction </a:t>
                </a:r>
              </a:p>
            </p:txBody>
          </p:sp>
          <p:sp>
            <p:nvSpPr>
              <p:cNvPr id="110" name="Rectangle 97">
                <a:extLst>
                  <a:ext uri="{FF2B5EF4-FFF2-40B4-BE49-F238E27FC236}">
                    <a16:creationId xmlns:a16="http://schemas.microsoft.com/office/drawing/2014/main" id="{7D78F633-BD78-4718-8F11-CAC85ED3D32F}"/>
                  </a:ext>
                </a:extLst>
              </p:cNvPr>
              <p:cNvSpPr>
                <a:spLocks noChangeArrowheads="1"/>
              </p:cNvSpPr>
              <p:nvPr/>
            </p:nvSpPr>
            <p:spPr bwMode="auto">
              <a:xfrm>
                <a:off x="1886620" y="276516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HR Direction</a:t>
                </a:r>
              </a:p>
            </p:txBody>
          </p:sp>
          <p:sp>
            <p:nvSpPr>
              <p:cNvPr id="111" name="Rectangle 97">
                <a:extLst>
                  <a:ext uri="{FF2B5EF4-FFF2-40B4-BE49-F238E27FC236}">
                    <a16:creationId xmlns:a16="http://schemas.microsoft.com/office/drawing/2014/main" id="{5AF63DA0-44A5-4BE1-9BD0-E2C30E61C0B7}"/>
                  </a:ext>
                </a:extLst>
              </p:cNvPr>
              <p:cNvSpPr>
                <a:spLocks noChangeArrowheads="1"/>
              </p:cNvSpPr>
              <p:nvPr/>
            </p:nvSpPr>
            <p:spPr bwMode="auto">
              <a:xfrm>
                <a:off x="1886620" y="250420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Corporate Strategy</a:t>
                </a:r>
              </a:p>
            </p:txBody>
          </p:sp>
          <p:sp>
            <p:nvSpPr>
              <p:cNvPr id="112" name="Rectangle 97">
                <a:extLst>
                  <a:ext uri="{FF2B5EF4-FFF2-40B4-BE49-F238E27FC236}">
                    <a16:creationId xmlns:a16="http://schemas.microsoft.com/office/drawing/2014/main" id="{6B9F9FCB-B593-4C93-A567-A25BA57B37D5}"/>
                  </a:ext>
                </a:extLst>
              </p:cNvPr>
              <p:cNvSpPr>
                <a:spLocks noChangeArrowheads="1"/>
              </p:cNvSpPr>
              <p:nvPr/>
            </p:nvSpPr>
            <p:spPr bwMode="auto">
              <a:xfrm>
                <a:off x="1886620" y="241721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Corporate Policies</a:t>
                </a:r>
              </a:p>
            </p:txBody>
          </p:sp>
          <p:sp>
            <p:nvSpPr>
              <p:cNvPr id="113" name="Rectangle 97">
                <a:extLst>
                  <a:ext uri="{FF2B5EF4-FFF2-40B4-BE49-F238E27FC236}">
                    <a16:creationId xmlns:a16="http://schemas.microsoft.com/office/drawing/2014/main" id="{8035DFC7-0AC0-45F9-8BDA-C9530610FFC1}"/>
                  </a:ext>
                </a:extLst>
              </p:cNvPr>
              <p:cNvSpPr>
                <a:spLocks noChangeArrowheads="1"/>
              </p:cNvSpPr>
              <p:nvPr/>
            </p:nvSpPr>
            <p:spPr bwMode="auto">
              <a:xfrm>
                <a:off x="1886620" y="267818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 &amp; Service Direction</a:t>
                </a:r>
              </a:p>
            </p:txBody>
          </p:sp>
          <p:sp>
            <p:nvSpPr>
              <p:cNvPr id="114" name="Rectangle 97">
                <a:extLst>
                  <a:ext uri="{FF2B5EF4-FFF2-40B4-BE49-F238E27FC236}">
                    <a16:creationId xmlns:a16="http://schemas.microsoft.com/office/drawing/2014/main" id="{E31CDF99-F3DA-4B2D-BC28-F0D1E1628477}"/>
                  </a:ext>
                </a:extLst>
              </p:cNvPr>
              <p:cNvSpPr>
                <a:spLocks noChangeArrowheads="1"/>
              </p:cNvSpPr>
              <p:nvPr/>
            </p:nvSpPr>
            <p:spPr bwMode="auto">
              <a:xfrm>
                <a:off x="1201922" y="32021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 Alliance/Stakeholder</a:t>
                </a:r>
              </a:p>
            </p:txBody>
          </p:sp>
          <p:sp>
            <p:nvSpPr>
              <p:cNvPr id="115" name="Rectangle 97">
                <a:extLst>
                  <a:ext uri="{FF2B5EF4-FFF2-40B4-BE49-F238E27FC236}">
                    <a16:creationId xmlns:a16="http://schemas.microsoft.com/office/drawing/2014/main" id="{118A85E0-2DED-4737-B9D9-69D7BB44F437}"/>
                  </a:ext>
                </a:extLst>
              </p:cNvPr>
              <p:cNvSpPr>
                <a:spLocks noChangeArrowheads="1"/>
              </p:cNvSpPr>
              <p:nvPr/>
            </p:nvSpPr>
            <p:spPr bwMode="auto">
              <a:xfrm>
                <a:off x="1860815" y="378364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Unit Fin Ops</a:t>
                </a:r>
              </a:p>
            </p:txBody>
          </p:sp>
          <p:sp>
            <p:nvSpPr>
              <p:cNvPr id="116" name="Rectangle 97">
                <a:extLst>
                  <a:ext uri="{FF2B5EF4-FFF2-40B4-BE49-F238E27FC236}">
                    <a16:creationId xmlns:a16="http://schemas.microsoft.com/office/drawing/2014/main" id="{8B6EEC53-D176-4573-BCC3-77EDDE65C7D5}"/>
                  </a:ext>
                </a:extLst>
              </p:cNvPr>
              <p:cNvSpPr>
                <a:spLocks noChangeArrowheads="1"/>
              </p:cNvSpPr>
              <p:nvPr/>
            </p:nvSpPr>
            <p:spPr bwMode="auto">
              <a:xfrm>
                <a:off x="1860815" y="387069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Unit Accounting</a:t>
                </a:r>
              </a:p>
            </p:txBody>
          </p:sp>
          <p:sp>
            <p:nvSpPr>
              <p:cNvPr id="117" name="Rectangle 97">
                <a:extLst>
                  <a:ext uri="{FF2B5EF4-FFF2-40B4-BE49-F238E27FC236}">
                    <a16:creationId xmlns:a16="http://schemas.microsoft.com/office/drawing/2014/main" id="{125DB2D7-7C9F-49D9-8543-4EDC89C7F2DE}"/>
                  </a:ext>
                </a:extLst>
              </p:cNvPr>
              <p:cNvSpPr>
                <a:spLocks noChangeArrowheads="1"/>
              </p:cNvSpPr>
              <p:nvPr/>
            </p:nvSpPr>
            <p:spPr bwMode="auto">
              <a:xfrm>
                <a:off x="1235783" y="501114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System Deployment</a:t>
                </a:r>
              </a:p>
            </p:txBody>
          </p:sp>
          <p:sp>
            <p:nvSpPr>
              <p:cNvPr id="118" name="Rectangle 97">
                <a:extLst>
                  <a:ext uri="{FF2B5EF4-FFF2-40B4-BE49-F238E27FC236}">
                    <a16:creationId xmlns:a16="http://schemas.microsoft.com/office/drawing/2014/main" id="{65FB4B77-B3BE-4F7F-8FC3-EF069AC07F25}"/>
                  </a:ext>
                </a:extLst>
              </p:cNvPr>
              <p:cNvSpPr>
                <a:spLocks noChangeArrowheads="1"/>
              </p:cNvSpPr>
              <p:nvPr/>
            </p:nvSpPr>
            <p:spPr bwMode="auto">
              <a:xfrm>
                <a:off x="1235783" y="510001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Systems Operations</a:t>
                </a:r>
              </a:p>
            </p:txBody>
          </p:sp>
          <p:sp>
            <p:nvSpPr>
              <p:cNvPr id="119" name="Rectangle 97">
                <a:extLst>
                  <a:ext uri="{FF2B5EF4-FFF2-40B4-BE49-F238E27FC236}">
                    <a16:creationId xmlns:a16="http://schemas.microsoft.com/office/drawing/2014/main" id="{9C75A9A8-C83F-4918-91BE-86D1CAA6D8AC}"/>
                  </a:ext>
                </a:extLst>
              </p:cNvPr>
              <p:cNvSpPr>
                <a:spLocks noChangeArrowheads="1"/>
              </p:cNvSpPr>
              <p:nvPr/>
            </p:nvSpPr>
            <p:spPr bwMode="auto">
              <a:xfrm>
                <a:off x="1860815" y="422392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 Payroll &amp; Incentives</a:t>
                </a:r>
              </a:p>
            </p:txBody>
          </p:sp>
          <p:sp>
            <p:nvSpPr>
              <p:cNvPr id="120" name="Rectangle 97">
                <a:extLst>
                  <a:ext uri="{FF2B5EF4-FFF2-40B4-BE49-F238E27FC236}">
                    <a16:creationId xmlns:a16="http://schemas.microsoft.com/office/drawing/2014/main" id="{3A80650C-EE20-48CE-9684-C3D6A5C8C4FE}"/>
                  </a:ext>
                </a:extLst>
              </p:cNvPr>
              <p:cNvSpPr>
                <a:spLocks noChangeArrowheads="1"/>
              </p:cNvSpPr>
              <p:nvPr/>
            </p:nvSpPr>
            <p:spPr bwMode="auto">
              <a:xfrm>
                <a:off x="1860815" y="431136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Benefits</a:t>
                </a:r>
              </a:p>
            </p:txBody>
          </p:sp>
          <p:sp>
            <p:nvSpPr>
              <p:cNvPr id="121" name="Rectangle 97">
                <a:extLst>
                  <a:ext uri="{FF2B5EF4-FFF2-40B4-BE49-F238E27FC236}">
                    <a16:creationId xmlns:a16="http://schemas.microsoft.com/office/drawing/2014/main" id="{368EC378-0386-46DC-9F17-F568869F4DC7}"/>
                  </a:ext>
                </a:extLst>
              </p:cNvPr>
              <p:cNvSpPr>
                <a:spLocks noChangeArrowheads="1"/>
              </p:cNvSpPr>
              <p:nvPr/>
            </p:nvSpPr>
            <p:spPr bwMode="auto">
              <a:xfrm>
                <a:off x="1860815" y="43987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Workforce Training</a:t>
                </a:r>
              </a:p>
            </p:txBody>
          </p:sp>
          <p:sp>
            <p:nvSpPr>
              <p:cNvPr id="122" name="Rectangle 97">
                <a:extLst>
                  <a:ext uri="{FF2B5EF4-FFF2-40B4-BE49-F238E27FC236}">
                    <a16:creationId xmlns:a16="http://schemas.microsoft.com/office/drawing/2014/main" id="{C0F31EA0-68FC-4F7D-A8A3-22D945101463}"/>
                  </a:ext>
                </a:extLst>
              </p:cNvPr>
              <p:cNvSpPr>
                <a:spLocks noChangeArrowheads="1"/>
              </p:cNvSpPr>
              <p:nvPr/>
            </p:nvSpPr>
            <p:spPr bwMode="auto">
              <a:xfrm>
                <a:off x="1235783" y="395775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 Unit Fin Analysis</a:t>
                </a:r>
              </a:p>
            </p:txBody>
          </p:sp>
          <p:sp>
            <p:nvSpPr>
              <p:cNvPr id="123" name="Rectangle 97">
                <a:extLst>
                  <a:ext uri="{FF2B5EF4-FFF2-40B4-BE49-F238E27FC236}">
                    <a16:creationId xmlns:a16="http://schemas.microsoft.com/office/drawing/2014/main" id="{B9B3E7D5-2099-4FE4-A801-55B0B822FCAC}"/>
                  </a:ext>
                </a:extLst>
              </p:cNvPr>
              <p:cNvSpPr>
                <a:spLocks noChangeArrowheads="1"/>
              </p:cNvSpPr>
              <p:nvPr/>
            </p:nvSpPr>
            <p:spPr bwMode="auto">
              <a:xfrm>
                <a:off x="1235783" y="378364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Unit Direction</a:t>
                </a:r>
              </a:p>
            </p:txBody>
          </p:sp>
          <p:sp>
            <p:nvSpPr>
              <p:cNvPr id="124" name="Rectangle 97">
                <a:extLst>
                  <a:ext uri="{FF2B5EF4-FFF2-40B4-BE49-F238E27FC236}">
                    <a16:creationId xmlns:a16="http://schemas.microsoft.com/office/drawing/2014/main" id="{FD692D9B-849F-4110-8D71-D4432EB80B2A}"/>
                  </a:ext>
                </a:extLst>
              </p:cNvPr>
              <p:cNvSpPr>
                <a:spLocks noChangeArrowheads="1"/>
              </p:cNvSpPr>
              <p:nvPr/>
            </p:nvSpPr>
            <p:spPr bwMode="auto">
              <a:xfrm>
                <a:off x="1235783" y="387069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Unit Mgmt</a:t>
                </a:r>
              </a:p>
            </p:txBody>
          </p:sp>
          <p:sp>
            <p:nvSpPr>
              <p:cNvPr id="125" name="Rectangle 97">
                <a:extLst>
                  <a:ext uri="{FF2B5EF4-FFF2-40B4-BE49-F238E27FC236}">
                    <a16:creationId xmlns:a16="http://schemas.microsoft.com/office/drawing/2014/main" id="{CD829CFD-BC43-4D53-93EE-C7307ADB2007}"/>
                  </a:ext>
                </a:extLst>
              </p:cNvPr>
              <p:cNvSpPr>
                <a:spLocks noChangeArrowheads="1"/>
              </p:cNvSpPr>
              <p:nvPr/>
            </p:nvSpPr>
            <p:spPr bwMode="auto">
              <a:xfrm>
                <a:off x="1235783" y="49222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Systems Assurance</a:t>
                </a:r>
              </a:p>
            </p:txBody>
          </p:sp>
          <p:sp>
            <p:nvSpPr>
              <p:cNvPr id="126" name="Rectangle 97">
                <a:extLst>
                  <a:ext uri="{FF2B5EF4-FFF2-40B4-BE49-F238E27FC236}">
                    <a16:creationId xmlns:a16="http://schemas.microsoft.com/office/drawing/2014/main" id="{AC7EE717-CDB8-46F3-9D10-06E077249CF9}"/>
                  </a:ext>
                </a:extLst>
              </p:cNvPr>
              <p:cNvSpPr>
                <a:spLocks noChangeArrowheads="1"/>
              </p:cNvSpPr>
              <p:nvPr/>
            </p:nvSpPr>
            <p:spPr bwMode="auto">
              <a:xfrm>
                <a:off x="1235783" y="431136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Assignment</a:t>
                </a:r>
              </a:p>
            </p:txBody>
          </p:sp>
          <p:sp>
            <p:nvSpPr>
              <p:cNvPr id="127" name="Rectangle 97">
                <a:extLst>
                  <a:ext uri="{FF2B5EF4-FFF2-40B4-BE49-F238E27FC236}">
                    <a16:creationId xmlns:a16="http://schemas.microsoft.com/office/drawing/2014/main" id="{39289C27-41B1-4BE9-AA60-CCD0BD1D8CB7}"/>
                  </a:ext>
                </a:extLst>
              </p:cNvPr>
              <p:cNvSpPr>
                <a:spLocks noChangeArrowheads="1"/>
              </p:cNvSpPr>
              <p:nvPr/>
            </p:nvSpPr>
            <p:spPr bwMode="auto">
              <a:xfrm>
                <a:off x="1235783" y="466109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Data Mgmt</a:t>
                </a:r>
              </a:p>
            </p:txBody>
          </p:sp>
          <p:sp>
            <p:nvSpPr>
              <p:cNvPr id="128" name="Rectangle 97">
                <a:extLst>
                  <a:ext uri="{FF2B5EF4-FFF2-40B4-BE49-F238E27FC236}">
                    <a16:creationId xmlns:a16="http://schemas.microsoft.com/office/drawing/2014/main" id="{90D6EE02-24EC-43B7-8AB9-398F59E5F871}"/>
                  </a:ext>
                </a:extLst>
              </p:cNvPr>
              <p:cNvSpPr>
                <a:spLocks noChangeArrowheads="1"/>
              </p:cNvSpPr>
              <p:nvPr/>
            </p:nvSpPr>
            <p:spPr bwMode="auto">
              <a:xfrm>
                <a:off x="1235783" y="457365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Empl/Contractor Contract</a:t>
                </a:r>
              </a:p>
            </p:txBody>
          </p:sp>
          <p:sp>
            <p:nvSpPr>
              <p:cNvPr id="129" name="Rectangle 97">
                <a:extLst>
                  <a:ext uri="{FF2B5EF4-FFF2-40B4-BE49-F238E27FC236}">
                    <a16:creationId xmlns:a16="http://schemas.microsoft.com/office/drawing/2014/main" id="{5A51F833-D857-4A7D-B298-425E763D4774}"/>
                  </a:ext>
                </a:extLst>
              </p:cNvPr>
              <p:cNvSpPr>
                <a:spLocks noChangeArrowheads="1"/>
              </p:cNvSpPr>
              <p:nvPr/>
            </p:nvSpPr>
            <p:spPr bwMode="auto">
              <a:xfrm>
                <a:off x="1235783" y="448622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Certification</a:t>
                </a:r>
              </a:p>
            </p:txBody>
          </p:sp>
          <p:sp>
            <p:nvSpPr>
              <p:cNvPr id="130" name="Rectangle 97">
                <a:extLst>
                  <a:ext uri="{FF2B5EF4-FFF2-40B4-BE49-F238E27FC236}">
                    <a16:creationId xmlns:a16="http://schemas.microsoft.com/office/drawing/2014/main" id="{D013A071-3C24-451F-9C55-66E9077C2BE0}"/>
                  </a:ext>
                </a:extLst>
              </p:cNvPr>
              <p:cNvSpPr>
                <a:spLocks noChangeArrowheads="1"/>
              </p:cNvSpPr>
              <p:nvPr/>
            </p:nvSpPr>
            <p:spPr bwMode="auto">
              <a:xfrm>
                <a:off x="1235783" y="43987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Employee Evaluation</a:t>
                </a:r>
              </a:p>
            </p:txBody>
          </p:sp>
          <p:sp>
            <p:nvSpPr>
              <p:cNvPr id="131" name="Rectangle 97">
                <a:extLst>
                  <a:ext uri="{FF2B5EF4-FFF2-40B4-BE49-F238E27FC236}">
                    <a16:creationId xmlns:a16="http://schemas.microsoft.com/office/drawing/2014/main" id="{02CC0190-3DBA-4F05-92F8-ECBC505E9510}"/>
                  </a:ext>
                </a:extLst>
              </p:cNvPr>
              <p:cNvSpPr>
                <a:spLocks noChangeArrowheads="1"/>
              </p:cNvSpPr>
              <p:nvPr/>
            </p:nvSpPr>
            <p:spPr bwMode="auto">
              <a:xfrm>
                <a:off x="1235783" y="422392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Recruitment</a:t>
                </a:r>
              </a:p>
            </p:txBody>
          </p:sp>
          <p:sp>
            <p:nvSpPr>
              <p:cNvPr id="132" name="Rectangle 97">
                <a:extLst>
                  <a:ext uri="{FF2B5EF4-FFF2-40B4-BE49-F238E27FC236}">
                    <a16:creationId xmlns:a16="http://schemas.microsoft.com/office/drawing/2014/main" id="{7B6A8EEF-FCD1-41ED-80EF-6F44FA649DE5}"/>
                  </a:ext>
                </a:extLst>
              </p:cNvPr>
              <p:cNvSpPr>
                <a:spLocks noChangeArrowheads="1"/>
              </p:cNvSpPr>
              <p:nvPr/>
            </p:nvSpPr>
            <p:spPr bwMode="auto">
              <a:xfrm>
                <a:off x="1201922" y="249043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Internal Audit</a:t>
                </a:r>
              </a:p>
            </p:txBody>
          </p:sp>
          <p:sp>
            <p:nvSpPr>
              <p:cNvPr id="133" name="Rectangle 97">
                <a:extLst>
                  <a:ext uri="{FF2B5EF4-FFF2-40B4-BE49-F238E27FC236}">
                    <a16:creationId xmlns:a16="http://schemas.microsoft.com/office/drawing/2014/main" id="{D0CA78B9-98FB-4BE8-8857-04B74349FB56}"/>
                  </a:ext>
                </a:extLst>
              </p:cNvPr>
              <p:cNvSpPr>
                <a:spLocks noChangeArrowheads="1"/>
              </p:cNvSpPr>
              <p:nvPr/>
            </p:nvSpPr>
            <p:spPr bwMode="auto">
              <a:xfrm>
                <a:off x="1886620" y="293914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Asset &amp; Liability Mgmt</a:t>
                </a:r>
              </a:p>
            </p:txBody>
          </p:sp>
          <p:sp>
            <p:nvSpPr>
              <p:cNvPr id="134" name="Rectangle 97">
                <a:extLst>
                  <a:ext uri="{FF2B5EF4-FFF2-40B4-BE49-F238E27FC236}">
                    <a16:creationId xmlns:a16="http://schemas.microsoft.com/office/drawing/2014/main" id="{9DA07D47-A3F6-4BA6-BD5B-0985D3080204}"/>
                  </a:ext>
                </a:extLst>
              </p:cNvPr>
              <p:cNvSpPr>
                <a:spLocks noChangeArrowheads="1"/>
              </p:cNvSpPr>
              <p:nvPr/>
            </p:nvSpPr>
            <p:spPr bwMode="auto">
              <a:xfrm>
                <a:off x="1201922" y="273743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Continuity Planning </a:t>
                </a:r>
              </a:p>
            </p:txBody>
          </p:sp>
          <p:sp>
            <p:nvSpPr>
              <p:cNvPr id="135" name="Rectangle 97">
                <a:extLst>
                  <a:ext uri="{FF2B5EF4-FFF2-40B4-BE49-F238E27FC236}">
                    <a16:creationId xmlns:a16="http://schemas.microsoft.com/office/drawing/2014/main" id="{1DA46764-6F8B-41AF-AC11-EB281C2135C5}"/>
                  </a:ext>
                </a:extLst>
              </p:cNvPr>
              <p:cNvSpPr>
                <a:spLocks noChangeArrowheads="1"/>
              </p:cNvSpPr>
              <p:nvPr/>
            </p:nvSpPr>
            <p:spPr bwMode="auto">
              <a:xfrm>
                <a:off x="1201922" y="313048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Corporate Relationship</a:t>
                </a:r>
              </a:p>
            </p:txBody>
          </p:sp>
          <p:sp>
            <p:nvSpPr>
              <p:cNvPr id="136" name="Rectangle 97">
                <a:extLst>
                  <a:ext uri="{FF2B5EF4-FFF2-40B4-BE49-F238E27FC236}">
                    <a16:creationId xmlns:a16="http://schemas.microsoft.com/office/drawing/2014/main" id="{BCE22A22-84B5-400B-B2F3-576AD19CBA5F}"/>
                  </a:ext>
                </a:extLst>
              </p:cNvPr>
              <p:cNvSpPr>
                <a:spLocks noChangeArrowheads="1"/>
              </p:cNvSpPr>
              <p:nvPr/>
            </p:nvSpPr>
            <p:spPr bwMode="auto">
              <a:xfrm>
                <a:off x="1201922" y="25727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Security Advisory</a:t>
                </a:r>
              </a:p>
            </p:txBody>
          </p:sp>
          <p:sp>
            <p:nvSpPr>
              <p:cNvPr id="137" name="Rectangle 97">
                <a:extLst>
                  <a:ext uri="{FF2B5EF4-FFF2-40B4-BE49-F238E27FC236}">
                    <a16:creationId xmlns:a16="http://schemas.microsoft.com/office/drawing/2014/main" id="{D8FA4422-AA9B-4D60-8225-B64437764B04}"/>
                  </a:ext>
                </a:extLst>
              </p:cNvPr>
              <p:cNvSpPr>
                <a:spLocks noChangeArrowheads="1"/>
              </p:cNvSpPr>
              <p:nvPr/>
            </p:nvSpPr>
            <p:spPr bwMode="auto">
              <a:xfrm>
                <a:off x="1201922" y="265510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Security Assurance</a:t>
                </a:r>
              </a:p>
            </p:txBody>
          </p:sp>
          <p:sp>
            <p:nvSpPr>
              <p:cNvPr id="138" name="Rectangle 97">
                <a:extLst>
                  <a:ext uri="{FF2B5EF4-FFF2-40B4-BE49-F238E27FC236}">
                    <a16:creationId xmlns:a16="http://schemas.microsoft.com/office/drawing/2014/main" id="{F8C1FCBC-544F-44D6-AA5F-D163160D6AA3}"/>
                  </a:ext>
                </a:extLst>
              </p:cNvPr>
              <p:cNvSpPr>
                <a:spLocks noChangeArrowheads="1"/>
              </p:cNvSpPr>
              <p:nvPr/>
            </p:nvSpPr>
            <p:spPr bwMode="auto">
              <a:xfrm>
                <a:off x="2922620" y="26646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Financial Control</a:t>
                </a:r>
              </a:p>
            </p:txBody>
          </p:sp>
          <p:sp>
            <p:nvSpPr>
              <p:cNvPr id="139" name="Rectangle 97">
                <a:extLst>
                  <a:ext uri="{FF2B5EF4-FFF2-40B4-BE49-F238E27FC236}">
                    <a16:creationId xmlns:a16="http://schemas.microsoft.com/office/drawing/2014/main" id="{D7E1C96C-8973-4898-8FAC-1C1A85D7B78B}"/>
                  </a:ext>
                </a:extLst>
              </p:cNvPr>
              <p:cNvSpPr>
                <a:spLocks noChangeArrowheads="1"/>
              </p:cNvSpPr>
              <p:nvPr/>
            </p:nvSpPr>
            <p:spPr bwMode="auto">
              <a:xfrm>
                <a:off x="3555244" y="28321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Enterprise Tax Admin</a:t>
                </a:r>
              </a:p>
            </p:txBody>
          </p:sp>
          <p:sp>
            <p:nvSpPr>
              <p:cNvPr id="140" name="Rectangle 97">
                <a:extLst>
                  <a:ext uri="{FF2B5EF4-FFF2-40B4-BE49-F238E27FC236}">
                    <a16:creationId xmlns:a16="http://schemas.microsoft.com/office/drawing/2014/main" id="{4B2D9710-F3FD-42A7-A547-0E4EF15DC523}"/>
                  </a:ext>
                </a:extLst>
              </p:cNvPr>
              <p:cNvSpPr>
                <a:spLocks noChangeArrowheads="1"/>
              </p:cNvSpPr>
              <p:nvPr/>
            </p:nvSpPr>
            <p:spPr bwMode="auto">
              <a:xfrm>
                <a:off x="3555244" y="27464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Approved Supplier Directory</a:t>
                </a:r>
              </a:p>
            </p:txBody>
          </p:sp>
          <p:sp>
            <p:nvSpPr>
              <p:cNvPr id="141" name="Rectangle 97">
                <a:extLst>
                  <a:ext uri="{FF2B5EF4-FFF2-40B4-BE49-F238E27FC236}">
                    <a16:creationId xmlns:a16="http://schemas.microsoft.com/office/drawing/2014/main" id="{82986177-44DB-48E2-ACC4-B7AD350ABC3F}"/>
                  </a:ext>
                </a:extLst>
              </p:cNvPr>
              <p:cNvSpPr>
                <a:spLocks noChangeArrowheads="1"/>
              </p:cNvSpPr>
              <p:nvPr/>
            </p:nvSpPr>
            <p:spPr bwMode="auto">
              <a:xfrm>
                <a:off x="3555244" y="26646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Company Billing &amp; Pmts</a:t>
                </a:r>
              </a:p>
            </p:txBody>
          </p:sp>
          <p:sp>
            <p:nvSpPr>
              <p:cNvPr id="142" name="Rectangle 97">
                <a:extLst>
                  <a:ext uri="{FF2B5EF4-FFF2-40B4-BE49-F238E27FC236}">
                    <a16:creationId xmlns:a16="http://schemas.microsoft.com/office/drawing/2014/main" id="{331B15EE-61D7-4383-9343-1C7DDE19F1B4}"/>
                  </a:ext>
                </a:extLst>
              </p:cNvPr>
              <p:cNvSpPr>
                <a:spLocks noChangeArrowheads="1"/>
              </p:cNvSpPr>
              <p:nvPr/>
            </p:nvSpPr>
            <p:spPr bwMode="auto">
              <a:xfrm>
                <a:off x="5135321" y="263322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 Treasury Analysis</a:t>
                </a:r>
              </a:p>
            </p:txBody>
          </p:sp>
          <p:sp>
            <p:nvSpPr>
              <p:cNvPr id="143" name="Rectangle 97">
                <a:extLst>
                  <a:ext uri="{FF2B5EF4-FFF2-40B4-BE49-F238E27FC236}">
                    <a16:creationId xmlns:a16="http://schemas.microsoft.com/office/drawing/2014/main" id="{15D7D6B2-365A-46E1-8139-233AA31A2ED3}"/>
                  </a:ext>
                </a:extLst>
              </p:cNvPr>
              <p:cNvSpPr>
                <a:spLocks noChangeArrowheads="1"/>
              </p:cNvSpPr>
              <p:nvPr/>
            </p:nvSpPr>
            <p:spPr bwMode="auto">
              <a:xfrm>
                <a:off x="5135321" y="2547247"/>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Corporate Treasury</a:t>
                </a:r>
              </a:p>
            </p:txBody>
          </p:sp>
          <p:sp>
            <p:nvSpPr>
              <p:cNvPr id="144" name="Rectangle 97">
                <a:extLst>
                  <a:ext uri="{FF2B5EF4-FFF2-40B4-BE49-F238E27FC236}">
                    <a16:creationId xmlns:a16="http://schemas.microsoft.com/office/drawing/2014/main" id="{CBB0F484-D64B-4EFD-BB3F-B2FB13F9E857}"/>
                  </a:ext>
                </a:extLst>
              </p:cNvPr>
              <p:cNvSpPr>
                <a:spLocks noChangeArrowheads="1"/>
              </p:cNvSpPr>
              <p:nvPr/>
            </p:nvSpPr>
            <p:spPr bwMode="auto">
              <a:xfrm>
                <a:off x="5135321" y="289116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Asset Securitization</a:t>
                </a:r>
              </a:p>
            </p:txBody>
          </p:sp>
          <p:sp>
            <p:nvSpPr>
              <p:cNvPr id="145" name="Rectangle 97">
                <a:extLst>
                  <a:ext uri="{FF2B5EF4-FFF2-40B4-BE49-F238E27FC236}">
                    <a16:creationId xmlns:a16="http://schemas.microsoft.com/office/drawing/2014/main" id="{2C1DD407-E408-477B-9709-D2036E74A2D8}"/>
                  </a:ext>
                </a:extLst>
              </p:cNvPr>
              <p:cNvSpPr>
                <a:spLocks noChangeArrowheads="1"/>
              </p:cNvSpPr>
              <p:nvPr/>
            </p:nvSpPr>
            <p:spPr bwMode="auto">
              <a:xfrm>
                <a:off x="5135321" y="28051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Bank  Portfolio Analysis</a:t>
                </a:r>
              </a:p>
            </p:txBody>
          </p:sp>
          <p:sp>
            <p:nvSpPr>
              <p:cNvPr id="146" name="Rectangle 97">
                <a:extLst>
                  <a:ext uri="{FF2B5EF4-FFF2-40B4-BE49-F238E27FC236}">
                    <a16:creationId xmlns:a16="http://schemas.microsoft.com/office/drawing/2014/main" id="{7D894342-B762-4386-9A50-2CB721F35D88}"/>
                  </a:ext>
                </a:extLst>
              </p:cNvPr>
              <p:cNvSpPr>
                <a:spLocks noChangeArrowheads="1"/>
              </p:cNvSpPr>
              <p:nvPr/>
            </p:nvSpPr>
            <p:spPr bwMode="auto">
              <a:xfrm>
                <a:off x="5135321" y="271920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Bank  Portfolio Admin</a:t>
                </a:r>
              </a:p>
            </p:txBody>
          </p:sp>
          <p:sp>
            <p:nvSpPr>
              <p:cNvPr id="147" name="Rectangle 97">
                <a:extLst>
                  <a:ext uri="{FF2B5EF4-FFF2-40B4-BE49-F238E27FC236}">
                    <a16:creationId xmlns:a16="http://schemas.microsoft.com/office/drawing/2014/main" id="{F2CE2647-E12A-48FC-B49D-086FAF845169}"/>
                  </a:ext>
                </a:extLst>
              </p:cNvPr>
              <p:cNvSpPr>
                <a:spLocks noChangeArrowheads="1"/>
              </p:cNvSpPr>
              <p:nvPr/>
            </p:nvSpPr>
            <p:spPr bwMode="auto">
              <a:xfrm>
                <a:off x="7526919" y="2805188"/>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Guideline Compliance</a:t>
                </a:r>
              </a:p>
            </p:txBody>
          </p:sp>
          <p:sp>
            <p:nvSpPr>
              <p:cNvPr id="148" name="Rectangle 97">
                <a:extLst>
                  <a:ext uri="{FF2B5EF4-FFF2-40B4-BE49-F238E27FC236}">
                    <a16:creationId xmlns:a16="http://schemas.microsoft.com/office/drawing/2014/main" id="{E643645A-E19A-48C3-8F0B-3C1A906D1335}"/>
                  </a:ext>
                </a:extLst>
              </p:cNvPr>
              <p:cNvSpPr>
                <a:spLocks noChangeArrowheads="1"/>
              </p:cNvSpPr>
              <p:nvPr/>
            </p:nvSpPr>
            <p:spPr bwMode="auto">
              <a:xfrm>
                <a:off x="7526919" y="2633227"/>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Regulatory Compliance</a:t>
                </a:r>
              </a:p>
            </p:txBody>
          </p:sp>
          <p:sp>
            <p:nvSpPr>
              <p:cNvPr id="149" name="Rectangle 97">
                <a:extLst>
                  <a:ext uri="{FF2B5EF4-FFF2-40B4-BE49-F238E27FC236}">
                    <a16:creationId xmlns:a16="http://schemas.microsoft.com/office/drawing/2014/main" id="{FE628183-AB21-4C07-8363-AB20EF5D7D7D}"/>
                  </a:ext>
                </a:extLst>
              </p:cNvPr>
              <p:cNvSpPr>
                <a:spLocks noChangeArrowheads="1"/>
              </p:cNvSpPr>
              <p:nvPr/>
            </p:nvSpPr>
            <p:spPr bwMode="auto">
              <a:xfrm>
                <a:off x="7526919" y="289116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Compliance Reporting</a:t>
                </a:r>
              </a:p>
            </p:txBody>
          </p:sp>
          <p:sp>
            <p:nvSpPr>
              <p:cNvPr id="150" name="Rectangle 97">
                <a:extLst>
                  <a:ext uri="{FF2B5EF4-FFF2-40B4-BE49-F238E27FC236}">
                    <a16:creationId xmlns:a16="http://schemas.microsoft.com/office/drawing/2014/main" id="{B158E380-DCE1-4FEC-9686-CE2238170E84}"/>
                  </a:ext>
                </a:extLst>
              </p:cNvPr>
              <p:cNvSpPr>
                <a:spLocks noChangeArrowheads="1"/>
              </p:cNvSpPr>
              <p:nvPr/>
            </p:nvSpPr>
            <p:spPr bwMode="auto">
              <a:xfrm>
                <a:off x="5934020" y="263322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Gap Analysis</a:t>
                </a:r>
              </a:p>
            </p:txBody>
          </p:sp>
          <p:sp>
            <p:nvSpPr>
              <p:cNvPr id="151" name="Rectangle 97">
                <a:extLst>
                  <a:ext uri="{FF2B5EF4-FFF2-40B4-BE49-F238E27FC236}">
                    <a16:creationId xmlns:a16="http://schemas.microsoft.com/office/drawing/2014/main" id="{3B9D5BD6-8D45-4A4B-B1E4-363B1B2DDDE6}"/>
                  </a:ext>
                </a:extLst>
              </p:cNvPr>
              <p:cNvSpPr>
                <a:spLocks noChangeArrowheads="1"/>
              </p:cNvSpPr>
              <p:nvPr/>
            </p:nvSpPr>
            <p:spPr bwMode="auto">
              <a:xfrm>
                <a:off x="5934020" y="254724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Credit/Margin Mgmt</a:t>
                </a:r>
              </a:p>
            </p:txBody>
          </p:sp>
          <p:sp>
            <p:nvSpPr>
              <p:cNvPr id="152" name="Rectangle 97">
                <a:extLst>
                  <a:ext uri="{FF2B5EF4-FFF2-40B4-BE49-F238E27FC236}">
                    <a16:creationId xmlns:a16="http://schemas.microsoft.com/office/drawing/2014/main" id="{D367CC71-7191-40F3-B4B8-2D774A62BB26}"/>
                  </a:ext>
                </a:extLst>
              </p:cNvPr>
              <p:cNvSpPr>
                <a:spLocks noChangeArrowheads="1"/>
              </p:cNvSpPr>
              <p:nvPr/>
            </p:nvSpPr>
            <p:spPr bwMode="auto">
              <a:xfrm>
                <a:off x="4340310" y="28321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Production Risk Models</a:t>
                </a:r>
              </a:p>
            </p:txBody>
          </p:sp>
          <p:sp>
            <p:nvSpPr>
              <p:cNvPr id="153" name="Rectangle 97">
                <a:extLst>
                  <a:ext uri="{FF2B5EF4-FFF2-40B4-BE49-F238E27FC236}">
                    <a16:creationId xmlns:a16="http://schemas.microsoft.com/office/drawing/2014/main" id="{30175FC6-A32F-4171-AFC5-70D31F379E4A}"/>
                  </a:ext>
                </a:extLst>
              </p:cNvPr>
              <p:cNvSpPr>
                <a:spLocks noChangeArrowheads="1"/>
              </p:cNvSpPr>
              <p:nvPr/>
            </p:nvSpPr>
            <p:spPr bwMode="auto">
              <a:xfrm>
                <a:off x="4340310" y="27464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Operational Risk Models</a:t>
                </a:r>
              </a:p>
            </p:txBody>
          </p:sp>
          <p:sp>
            <p:nvSpPr>
              <p:cNvPr id="154" name="Rectangle 97">
                <a:extLst>
                  <a:ext uri="{FF2B5EF4-FFF2-40B4-BE49-F238E27FC236}">
                    <a16:creationId xmlns:a16="http://schemas.microsoft.com/office/drawing/2014/main" id="{90088C3B-5681-40A3-94F4-28B621271A59}"/>
                  </a:ext>
                </a:extLst>
              </p:cNvPr>
              <p:cNvSpPr>
                <a:spLocks noChangeArrowheads="1"/>
              </p:cNvSpPr>
              <p:nvPr/>
            </p:nvSpPr>
            <p:spPr bwMode="auto">
              <a:xfrm>
                <a:off x="5934020" y="289116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Economic Capital</a:t>
                </a:r>
              </a:p>
            </p:txBody>
          </p:sp>
          <p:sp>
            <p:nvSpPr>
              <p:cNvPr id="155" name="Rectangle 97">
                <a:extLst>
                  <a:ext uri="{FF2B5EF4-FFF2-40B4-BE49-F238E27FC236}">
                    <a16:creationId xmlns:a16="http://schemas.microsoft.com/office/drawing/2014/main" id="{C4089DD9-1378-4E3D-820B-585D6715C488}"/>
                  </a:ext>
                </a:extLst>
              </p:cNvPr>
              <p:cNvSpPr>
                <a:spLocks noChangeArrowheads="1"/>
              </p:cNvSpPr>
              <p:nvPr/>
            </p:nvSpPr>
            <p:spPr bwMode="auto">
              <a:xfrm>
                <a:off x="4340310" y="26646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Risk Models</a:t>
                </a:r>
              </a:p>
            </p:txBody>
          </p:sp>
          <p:sp>
            <p:nvSpPr>
              <p:cNvPr id="156" name="Rectangle 97">
                <a:extLst>
                  <a:ext uri="{FF2B5EF4-FFF2-40B4-BE49-F238E27FC236}">
                    <a16:creationId xmlns:a16="http://schemas.microsoft.com/office/drawing/2014/main" id="{28830204-E446-4341-96A0-A80A40DDFD76}"/>
                  </a:ext>
                </a:extLst>
              </p:cNvPr>
              <p:cNvSpPr>
                <a:spLocks noChangeArrowheads="1"/>
              </p:cNvSpPr>
              <p:nvPr/>
            </p:nvSpPr>
            <p:spPr bwMode="auto">
              <a:xfrm>
                <a:off x="7526919" y="254724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Reg &amp; Legal Authority</a:t>
                </a:r>
              </a:p>
            </p:txBody>
          </p:sp>
          <p:sp>
            <p:nvSpPr>
              <p:cNvPr id="157" name="Rectangle 97">
                <a:extLst>
                  <a:ext uri="{FF2B5EF4-FFF2-40B4-BE49-F238E27FC236}">
                    <a16:creationId xmlns:a16="http://schemas.microsoft.com/office/drawing/2014/main" id="{5ABFAD2D-71A5-41FE-860E-1F87B59D8D83}"/>
                  </a:ext>
                </a:extLst>
              </p:cNvPr>
              <p:cNvSpPr>
                <a:spLocks noChangeArrowheads="1"/>
              </p:cNvSpPr>
              <p:nvPr/>
            </p:nvSpPr>
            <p:spPr bwMode="auto">
              <a:xfrm>
                <a:off x="7526919" y="271920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Regulatory Reporting</a:t>
                </a:r>
              </a:p>
            </p:txBody>
          </p:sp>
          <p:sp>
            <p:nvSpPr>
              <p:cNvPr id="158" name="Rectangle 97">
                <a:extLst>
                  <a:ext uri="{FF2B5EF4-FFF2-40B4-BE49-F238E27FC236}">
                    <a16:creationId xmlns:a16="http://schemas.microsoft.com/office/drawing/2014/main" id="{292D011A-D5AB-4CA9-8647-450062E77775}"/>
                  </a:ext>
                </a:extLst>
              </p:cNvPr>
              <p:cNvSpPr>
                <a:spLocks noChangeArrowheads="1"/>
              </p:cNvSpPr>
              <p:nvPr/>
            </p:nvSpPr>
            <p:spPr bwMode="auto">
              <a:xfrm>
                <a:off x="6725983" y="2664688"/>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Credit Management</a:t>
                </a:r>
              </a:p>
            </p:txBody>
          </p:sp>
          <p:sp>
            <p:nvSpPr>
              <p:cNvPr id="159" name="Rectangle 97">
                <a:extLst>
                  <a:ext uri="{FF2B5EF4-FFF2-40B4-BE49-F238E27FC236}">
                    <a16:creationId xmlns:a16="http://schemas.microsoft.com/office/drawing/2014/main" id="{FCB0136F-92EC-40DB-A4B6-D0E729FF7C73}"/>
                  </a:ext>
                </a:extLst>
              </p:cNvPr>
              <p:cNvSpPr>
                <a:spLocks noChangeArrowheads="1"/>
              </p:cNvSpPr>
              <p:nvPr/>
            </p:nvSpPr>
            <p:spPr bwMode="auto">
              <a:xfrm>
                <a:off x="5934020" y="271920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Limit &amp; Exposure Mgmt</a:t>
                </a:r>
              </a:p>
            </p:txBody>
          </p:sp>
          <p:sp>
            <p:nvSpPr>
              <p:cNvPr id="160" name="Rectangle 97">
                <a:extLst>
                  <a:ext uri="{FF2B5EF4-FFF2-40B4-BE49-F238E27FC236}">
                    <a16:creationId xmlns:a16="http://schemas.microsoft.com/office/drawing/2014/main" id="{ED722AF6-6F98-4EE3-827B-37503CD7F3F0}"/>
                  </a:ext>
                </a:extLst>
              </p:cNvPr>
              <p:cNvSpPr>
                <a:spLocks noChangeArrowheads="1"/>
              </p:cNvSpPr>
              <p:nvPr/>
            </p:nvSpPr>
            <p:spPr bwMode="auto">
              <a:xfrm>
                <a:off x="5934020" y="280518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Position Management</a:t>
                </a:r>
              </a:p>
            </p:txBody>
          </p:sp>
          <p:sp>
            <p:nvSpPr>
              <p:cNvPr id="161" name="Rectangle 97">
                <a:extLst>
                  <a:ext uri="{FF2B5EF4-FFF2-40B4-BE49-F238E27FC236}">
                    <a16:creationId xmlns:a16="http://schemas.microsoft.com/office/drawing/2014/main" id="{1850B890-1F76-41D6-9300-C6B8BBD3F780}"/>
                  </a:ext>
                </a:extLst>
              </p:cNvPr>
              <p:cNvSpPr>
                <a:spLocks noChangeArrowheads="1"/>
              </p:cNvSpPr>
              <p:nvPr/>
            </p:nvSpPr>
            <p:spPr bwMode="auto">
              <a:xfrm>
                <a:off x="6725983" y="27464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Counterparty Risk</a:t>
                </a:r>
              </a:p>
            </p:txBody>
          </p:sp>
          <p:sp>
            <p:nvSpPr>
              <p:cNvPr id="162" name="Rectangle 97">
                <a:extLst>
                  <a:ext uri="{FF2B5EF4-FFF2-40B4-BE49-F238E27FC236}">
                    <a16:creationId xmlns:a16="http://schemas.microsoft.com/office/drawing/2014/main" id="{E243FAC3-E19C-4FDC-8C14-6BC1ED8B1B32}"/>
                  </a:ext>
                </a:extLst>
              </p:cNvPr>
              <p:cNvSpPr>
                <a:spLocks noChangeArrowheads="1"/>
              </p:cNvSpPr>
              <p:nvPr/>
            </p:nvSpPr>
            <p:spPr bwMode="auto">
              <a:xfrm>
                <a:off x="6725983" y="2832181"/>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Fraud/AML Resolution</a:t>
                </a:r>
              </a:p>
            </p:txBody>
          </p:sp>
          <p:sp>
            <p:nvSpPr>
              <p:cNvPr id="163" name="Rectangle 97">
                <a:extLst>
                  <a:ext uri="{FF2B5EF4-FFF2-40B4-BE49-F238E27FC236}">
                    <a16:creationId xmlns:a16="http://schemas.microsoft.com/office/drawing/2014/main" id="{F9491ADB-CE9F-40EE-9B24-95739D662938}"/>
                  </a:ext>
                </a:extLst>
              </p:cNvPr>
              <p:cNvSpPr>
                <a:spLocks noChangeArrowheads="1"/>
              </p:cNvSpPr>
              <p:nvPr/>
            </p:nvSpPr>
            <p:spPr bwMode="auto">
              <a:xfrm>
                <a:off x="5586204" y="632757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Segment Direction</a:t>
                </a:r>
              </a:p>
            </p:txBody>
          </p:sp>
          <p:sp>
            <p:nvSpPr>
              <p:cNvPr id="164" name="Rectangle 97">
                <a:extLst>
                  <a:ext uri="{FF2B5EF4-FFF2-40B4-BE49-F238E27FC236}">
                    <a16:creationId xmlns:a16="http://schemas.microsoft.com/office/drawing/2014/main" id="{ED414FF9-9EC7-4D5B-BF6F-C8F3C414F381}"/>
                  </a:ext>
                </a:extLst>
              </p:cNvPr>
              <p:cNvSpPr>
                <a:spLocks noChangeArrowheads="1"/>
              </p:cNvSpPr>
              <p:nvPr/>
            </p:nvSpPr>
            <p:spPr bwMode="auto">
              <a:xfrm>
                <a:off x="6206534" y="6246770"/>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Competitor Analysis</a:t>
                </a:r>
              </a:p>
            </p:txBody>
          </p:sp>
          <p:sp>
            <p:nvSpPr>
              <p:cNvPr id="165" name="Rectangle 97">
                <a:extLst>
                  <a:ext uri="{FF2B5EF4-FFF2-40B4-BE49-F238E27FC236}">
                    <a16:creationId xmlns:a16="http://schemas.microsoft.com/office/drawing/2014/main" id="{987C64B8-4303-4443-81AC-CB04D16F6358}"/>
                  </a:ext>
                </a:extLst>
              </p:cNvPr>
              <p:cNvSpPr>
                <a:spLocks noChangeArrowheads="1"/>
              </p:cNvSpPr>
              <p:nvPr/>
            </p:nvSpPr>
            <p:spPr bwMode="auto">
              <a:xfrm>
                <a:off x="5586204" y="624677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Contribution Analysis</a:t>
                </a:r>
              </a:p>
            </p:txBody>
          </p:sp>
          <p:sp>
            <p:nvSpPr>
              <p:cNvPr id="166" name="Rectangle 97">
                <a:extLst>
                  <a:ext uri="{FF2B5EF4-FFF2-40B4-BE49-F238E27FC236}">
                    <a16:creationId xmlns:a16="http://schemas.microsoft.com/office/drawing/2014/main" id="{831EA488-70AF-4E48-9366-2AA1E48CE4C4}"/>
                  </a:ext>
                </a:extLst>
              </p:cNvPr>
              <p:cNvSpPr>
                <a:spLocks noChangeArrowheads="1"/>
              </p:cNvSpPr>
              <p:nvPr/>
            </p:nvSpPr>
            <p:spPr bwMode="auto">
              <a:xfrm>
                <a:off x="2691083" y="625791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Trading Models</a:t>
                </a:r>
              </a:p>
            </p:txBody>
          </p:sp>
          <p:sp>
            <p:nvSpPr>
              <p:cNvPr id="167" name="Rectangle 97">
                <a:extLst>
                  <a:ext uri="{FF2B5EF4-FFF2-40B4-BE49-F238E27FC236}">
                    <a16:creationId xmlns:a16="http://schemas.microsoft.com/office/drawing/2014/main" id="{B8BB4BE6-9E4F-4855-8793-2141841C30A7}"/>
                  </a:ext>
                </a:extLst>
              </p:cNvPr>
              <p:cNvSpPr>
                <a:spLocks noChangeArrowheads="1"/>
              </p:cNvSpPr>
              <p:nvPr/>
            </p:nvSpPr>
            <p:spPr bwMode="auto">
              <a:xfrm>
                <a:off x="5586204" y="64083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Brand Management</a:t>
                </a:r>
              </a:p>
            </p:txBody>
          </p:sp>
          <p:sp>
            <p:nvSpPr>
              <p:cNvPr id="168" name="Rectangle 97">
                <a:extLst>
                  <a:ext uri="{FF2B5EF4-FFF2-40B4-BE49-F238E27FC236}">
                    <a16:creationId xmlns:a16="http://schemas.microsoft.com/office/drawing/2014/main" id="{CF1F28BF-2218-4188-A31F-9D3C45E188E7}"/>
                  </a:ext>
                </a:extLst>
              </p:cNvPr>
              <p:cNvSpPr>
                <a:spLocks noChangeArrowheads="1"/>
              </p:cNvSpPr>
              <p:nvPr/>
            </p:nvSpPr>
            <p:spPr bwMode="auto">
              <a:xfrm>
                <a:off x="5586204" y="656999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Advertising</a:t>
                </a:r>
              </a:p>
            </p:txBody>
          </p:sp>
          <p:sp>
            <p:nvSpPr>
              <p:cNvPr id="169" name="Rectangle 97">
                <a:extLst>
                  <a:ext uri="{FF2B5EF4-FFF2-40B4-BE49-F238E27FC236}">
                    <a16:creationId xmlns:a16="http://schemas.microsoft.com/office/drawing/2014/main" id="{FBF2735F-12BA-49FE-A524-6DAA8FF8E35D}"/>
                  </a:ext>
                </a:extLst>
              </p:cNvPr>
              <p:cNvSpPr>
                <a:spLocks noChangeArrowheads="1"/>
              </p:cNvSpPr>
              <p:nvPr/>
            </p:nvSpPr>
            <p:spPr bwMode="auto">
              <a:xfrm>
                <a:off x="6206534" y="648918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Prospect Campaign Mgmt</a:t>
                </a:r>
              </a:p>
            </p:txBody>
          </p:sp>
          <p:sp>
            <p:nvSpPr>
              <p:cNvPr id="170" name="Rectangle 97">
                <a:extLst>
                  <a:ext uri="{FF2B5EF4-FFF2-40B4-BE49-F238E27FC236}">
                    <a16:creationId xmlns:a16="http://schemas.microsoft.com/office/drawing/2014/main" id="{89B3CDE5-0ECB-45F4-BD0C-11DAE10828D0}"/>
                  </a:ext>
                </a:extLst>
              </p:cNvPr>
              <p:cNvSpPr>
                <a:spLocks noChangeArrowheads="1"/>
              </p:cNvSpPr>
              <p:nvPr/>
            </p:nvSpPr>
            <p:spPr bwMode="auto">
              <a:xfrm>
                <a:off x="6206534" y="656999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Prospect Campaign Dsgn</a:t>
                </a:r>
              </a:p>
            </p:txBody>
          </p:sp>
          <p:sp>
            <p:nvSpPr>
              <p:cNvPr id="171" name="Rectangle 97">
                <a:extLst>
                  <a:ext uri="{FF2B5EF4-FFF2-40B4-BE49-F238E27FC236}">
                    <a16:creationId xmlns:a16="http://schemas.microsoft.com/office/drawing/2014/main" id="{CEA345B8-49DB-44BF-A657-DBE8445F4143}"/>
                  </a:ext>
                </a:extLst>
              </p:cNvPr>
              <p:cNvSpPr>
                <a:spLocks noChangeArrowheads="1"/>
              </p:cNvSpPr>
              <p:nvPr/>
            </p:nvSpPr>
            <p:spPr bwMode="auto">
              <a:xfrm>
                <a:off x="6206534" y="632757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Customer Campaign Mgmt</a:t>
                </a:r>
              </a:p>
            </p:txBody>
          </p:sp>
          <p:sp>
            <p:nvSpPr>
              <p:cNvPr id="172" name="Rectangle 97">
                <a:extLst>
                  <a:ext uri="{FF2B5EF4-FFF2-40B4-BE49-F238E27FC236}">
                    <a16:creationId xmlns:a16="http://schemas.microsoft.com/office/drawing/2014/main" id="{D6C5C471-A43B-46D2-8610-64090D5C2E05}"/>
                  </a:ext>
                </a:extLst>
              </p:cNvPr>
              <p:cNvSpPr>
                <a:spLocks noChangeArrowheads="1"/>
              </p:cNvSpPr>
              <p:nvPr/>
            </p:nvSpPr>
            <p:spPr bwMode="auto">
              <a:xfrm>
                <a:off x="6206534" y="64083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Cust Campaign Design</a:t>
                </a:r>
              </a:p>
            </p:txBody>
          </p:sp>
          <p:sp>
            <p:nvSpPr>
              <p:cNvPr id="173" name="Rectangle 97">
                <a:extLst>
                  <a:ext uri="{FF2B5EF4-FFF2-40B4-BE49-F238E27FC236}">
                    <a16:creationId xmlns:a16="http://schemas.microsoft.com/office/drawing/2014/main" id="{14FC845D-55A7-41D9-B2AD-8C7B0B9E61A7}"/>
                  </a:ext>
                </a:extLst>
              </p:cNvPr>
              <p:cNvSpPr>
                <a:spLocks noChangeArrowheads="1"/>
              </p:cNvSpPr>
              <p:nvPr/>
            </p:nvSpPr>
            <p:spPr bwMode="auto">
              <a:xfrm>
                <a:off x="5586204" y="648918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Sales Planning</a:t>
                </a:r>
              </a:p>
            </p:txBody>
          </p:sp>
          <p:sp>
            <p:nvSpPr>
              <p:cNvPr id="174" name="Rectangle 97">
                <a:extLst>
                  <a:ext uri="{FF2B5EF4-FFF2-40B4-BE49-F238E27FC236}">
                    <a16:creationId xmlns:a16="http://schemas.microsoft.com/office/drawing/2014/main" id="{50070181-A501-4A1E-8960-74329B22A37F}"/>
                  </a:ext>
                </a:extLst>
              </p:cNvPr>
              <p:cNvSpPr>
                <a:spLocks noChangeArrowheads="1"/>
              </p:cNvSpPr>
              <p:nvPr/>
            </p:nvSpPr>
            <p:spPr bwMode="auto">
              <a:xfrm>
                <a:off x="6206534" y="608515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Research</a:t>
                </a:r>
              </a:p>
            </p:txBody>
          </p:sp>
          <p:sp>
            <p:nvSpPr>
              <p:cNvPr id="175" name="Rectangle 97">
                <a:extLst>
                  <a:ext uri="{FF2B5EF4-FFF2-40B4-BE49-F238E27FC236}">
                    <a16:creationId xmlns:a16="http://schemas.microsoft.com/office/drawing/2014/main" id="{B303DFE1-DD1E-404A-AB80-7E1656D1D9BF}"/>
                  </a:ext>
                </a:extLst>
              </p:cNvPr>
              <p:cNvSpPr>
                <a:spLocks noChangeArrowheads="1"/>
              </p:cNvSpPr>
              <p:nvPr/>
            </p:nvSpPr>
            <p:spPr bwMode="auto">
              <a:xfrm>
                <a:off x="5586204" y="616596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Customer Portfolio</a:t>
                </a:r>
              </a:p>
            </p:txBody>
          </p:sp>
          <p:sp>
            <p:nvSpPr>
              <p:cNvPr id="176" name="Rectangle 97">
                <a:extLst>
                  <a:ext uri="{FF2B5EF4-FFF2-40B4-BE49-F238E27FC236}">
                    <a16:creationId xmlns:a16="http://schemas.microsoft.com/office/drawing/2014/main" id="{AD598670-6A56-44CD-BD09-A26A92419892}"/>
                  </a:ext>
                </a:extLst>
              </p:cNvPr>
              <p:cNvSpPr>
                <a:spLocks noChangeArrowheads="1"/>
              </p:cNvSpPr>
              <p:nvPr/>
            </p:nvSpPr>
            <p:spPr bwMode="auto">
              <a:xfrm>
                <a:off x="4211568" y="625791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 Portfolio</a:t>
                </a:r>
              </a:p>
            </p:txBody>
          </p:sp>
          <p:sp>
            <p:nvSpPr>
              <p:cNvPr id="177" name="Rectangle 97">
                <a:extLst>
                  <a:ext uri="{FF2B5EF4-FFF2-40B4-BE49-F238E27FC236}">
                    <a16:creationId xmlns:a16="http://schemas.microsoft.com/office/drawing/2014/main" id="{294EDDBE-EBBD-46C1-9B15-DCA8F5550A77}"/>
                  </a:ext>
                </a:extLst>
              </p:cNvPr>
              <p:cNvSpPr>
                <a:spLocks noChangeArrowheads="1"/>
              </p:cNvSpPr>
              <p:nvPr/>
            </p:nvSpPr>
            <p:spPr bwMode="auto">
              <a:xfrm>
                <a:off x="6979538" y="616596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Portfolio</a:t>
                </a:r>
              </a:p>
            </p:txBody>
          </p:sp>
          <p:sp>
            <p:nvSpPr>
              <p:cNvPr id="178" name="Rectangle 97">
                <a:extLst>
                  <a:ext uri="{FF2B5EF4-FFF2-40B4-BE49-F238E27FC236}">
                    <a16:creationId xmlns:a16="http://schemas.microsoft.com/office/drawing/2014/main" id="{1E037EBD-CA81-4F21-9B14-AF143EE30844}"/>
                  </a:ext>
                </a:extLst>
              </p:cNvPr>
              <p:cNvSpPr>
                <a:spLocks noChangeArrowheads="1"/>
              </p:cNvSpPr>
              <p:nvPr/>
            </p:nvSpPr>
            <p:spPr bwMode="auto">
              <a:xfrm>
                <a:off x="6979538" y="608515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Channel Portfolio</a:t>
                </a:r>
              </a:p>
            </p:txBody>
          </p:sp>
          <p:sp>
            <p:nvSpPr>
              <p:cNvPr id="179" name="Rectangle 97">
                <a:extLst>
                  <a:ext uri="{FF2B5EF4-FFF2-40B4-BE49-F238E27FC236}">
                    <a16:creationId xmlns:a16="http://schemas.microsoft.com/office/drawing/2014/main" id="{06FBA1AE-5452-43FD-9E01-C7A910826FC5}"/>
                  </a:ext>
                </a:extLst>
              </p:cNvPr>
              <p:cNvSpPr>
                <a:spLocks noChangeArrowheads="1"/>
              </p:cNvSpPr>
              <p:nvPr/>
            </p:nvSpPr>
            <p:spPr bwMode="auto">
              <a:xfrm>
                <a:off x="3449502" y="634269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Systems Administration</a:t>
                </a:r>
              </a:p>
            </p:txBody>
          </p:sp>
          <p:sp>
            <p:nvSpPr>
              <p:cNvPr id="180" name="Rectangle 97">
                <a:extLst>
                  <a:ext uri="{FF2B5EF4-FFF2-40B4-BE49-F238E27FC236}">
                    <a16:creationId xmlns:a16="http://schemas.microsoft.com/office/drawing/2014/main" id="{4B5D76AE-DFB8-42CB-B8CE-52D85A8F0EB1}"/>
                  </a:ext>
                </a:extLst>
              </p:cNvPr>
              <p:cNvSpPr>
                <a:spLocks noChangeArrowheads="1"/>
              </p:cNvSpPr>
              <p:nvPr/>
            </p:nvSpPr>
            <p:spPr bwMode="auto">
              <a:xfrm>
                <a:off x="3449502" y="651223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System Development</a:t>
                </a:r>
              </a:p>
            </p:txBody>
          </p:sp>
          <p:sp>
            <p:nvSpPr>
              <p:cNvPr id="181" name="Rectangle 97">
                <a:extLst>
                  <a:ext uri="{FF2B5EF4-FFF2-40B4-BE49-F238E27FC236}">
                    <a16:creationId xmlns:a16="http://schemas.microsoft.com/office/drawing/2014/main" id="{C063CE35-C9E6-4C77-BE6D-1F5E6558165D}"/>
                  </a:ext>
                </a:extLst>
              </p:cNvPr>
              <p:cNvSpPr>
                <a:spLocks noChangeArrowheads="1"/>
              </p:cNvSpPr>
              <p:nvPr/>
            </p:nvSpPr>
            <p:spPr bwMode="auto">
              <a:xfrm>
                <a:off x="4211568"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Production Release</a:t>
                </a:r>
              </a:p>
            </p:txBody>
          </p:sp>
          <p:sp>
            <p:nvSpPr>
              <p:cNvPr id="182" name="Rectangle 97">
                <a:extLst>
                  <a:ext uri="{FF2B5EF4-FFF2-40B4-BE49-F238E27FC236}">
                    <a16:creationId xmlns:a16="http://schemas.microsoft.com/office/drawing/2014/main" id="{9B9CCA43-2089-4E69-BF73-3CA97CADCFCF}"/>
                  </a:ext>
                </a:extLst>
              </p:cNvPr>
              <p:cNvSpPr>
                <a:spLocks noChangeArrowheads="1"/>
              </p:cNvSpPr>
              <p:nvPr/>
            </p:nvSpPr>
            <p:spPr bwMode="auto">
              <a:xfrm>
                <a:off x="6979538" y="6489186"/>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Channel Activity Analysis</a:t>
                </a:r>
              </a:p>
            </p:txBody>
          </p:sp>
          <p:sp>
            <p:nvSpPr>
              <p:cNvPr id="183" name="Rectangle 97">
                <a:extLst>
                  <a:ext uri="{FF2B5EF4-FFF2-40B4-BE49-F238E27FC236}">
                    <a16:creationId xmlns:a16="http://schemas.microsoft.com/office/drawing/2014/main" id="{FDC7546B-BAD0-4972-9D09-5275C532BCAA}"/>
                  </a:ext>
                </a:extLst>
              </p:cNvPr>
              <p:cNvSpPr>
                <a:spLocks noChangeArrowheads="1"/>
              </p:cNvSpPr>
              <p:nvPr/>
            </p:nvSpPr>
            <p:spPr bwMode="auto">
              <a:xfrm>
                <a:off x="6979538" y="64083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 Message Analysis</a:t>
                </a:r>
              </a:p>
            </p:txBody>
          </p:sp>
          <p:sp>
            <p:nvSpPr>
              <p:cNvPr id="184" name="Rectangle 97">
                <a:extLst>
                  <a:ext uri="{FF2B5EF4-FFF2-40B4-BE49-F238E27FC236}">
                    <a16:creationId xmlns:a16="http://schemas.microsoft.com/office/drawing/2014/main" id="{DD12AA40-0B9D-49B5-A29F-1796BBF63EA1}"/>
                  </a:ext>
                </a:extLst>
              </p:cNvPr>
              <p:cNvSpPr>
                <a:spLocks noChangeArrowheads="1"/>
              </p:cNvSpPr>
              <p:nvPr/>
            </p:nvSpPr>
            <p:spPr bwMode="auto">
              <a:xfrm>
                <a:off x="7592107" y="656999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Central Cash Handling</a:t>
                </a:r>
              </a:p>
            </p:txBody>
          </p:sp>
          <p:sp>
            <p:nvSpPr>
              <p:cNvPr id="185" name="Rectangle 97">
                <a:extLst>
                  <a:ext uri="{FF2B5EF4-FFF2-40B4-BE49-F238E27FC236}">
                    <a16:creationId xmlns:a16="http://schemas.microsoft.com/office/drawing/2014/main" id="{7024E2D3-018E-4FED-8CAD-C83EFD725A33}"/>
                  </a:ext>
                </a:extLst>
              </p:cNvPr>
              <p:cNvSpPr>
                <a:spLocks noChangeArrowheads="1"/>
              </p:cNvSpPr>
              <p:nvPr/>
            </p:nvSpPr>
            <p:spPr bwMode="auto">
              <a:xfrm>
                <a:off x="5586204" y="608515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Development</a:t>
                </a:r>
              </a:p>
            </p:txBody>
          </p:sp>
          <p:sp>
            <p:nvSpPr>
              <p:cNvPr id="186" name="Rectangle 97">
                <a:extLst>
                  <a:ext uri="{FF2B5EF4-FFF2-40B4-BE49-F238E27FC236}">
                    <a16:creationId xmlns:a16="http://schemas.microsoft.com/office/drawing/2014/main" id="{7172EEDE-7D23-4783-81AA-C2DEF26D7757}"/>
                  </a:ext>
                </a:extLst>
              </p:cNvPr>
              <p:cNvSpPr>
                <a:spLocks noChangeArrowheads="1"/>
              </p:cNvSpPr>
              <p:nvPr/>
            </p:nvSpPr>
            <p:spPr bwMode="auto">
              <a:xfrm>
                <a:off x="5586204" y="6650797"/>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Promotional Events</a:t>
                </a:r>
              </a:p>
            </p:txBody>
          </p:sp>
          <p:sp>
            <p:nvSpPr>
              <p:cNvPr id="187" name="Rectangle 97">
                <a:extLst>
                  <a:ext uri="{FF2B5EF4-FFF2-40B4-BE49-F238E27FC236}">
                    <a16:creationId xmlns:a16="http://schemas.microsoft.com/office/drawing/2014/main" id="{BB77EAE7-AFEA-4F62-B1D4-C556697BECBC}"/>
                  </a:ext>
                </a:extLst>
              </p:cNvPr>
              <p:cNvSpPr>
                <a:spLocks noChangeArrowheads="1"/>
              </p:cNvSpPr>
              <p:nvPr/>
            </p:nvSpPr>
            <p:spPr bwMode="auto">
              <a:xfrm>
                <a:off x="4842369"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Case Root Cause Anl</a:t>
                </a:r>
              </a:p>
            </p:txBody>
          </p:sp>
          <p:sp>
            <p:nvSpPr>
              <p:cNvPr id="188" name="Rectangle 97">
                <a:extLst>
                  <a:ext uri="{FF2B5EF4-FFF2-40B4-BE49-F238E27FC236}">
                    <a16:creationId xmlns:a16="http://schemas.microsoft.com/office/drawing/2014/main" id="{BF174097-5FF7-4E77-8EAE-DD7B32DF00D3}"/>
                  </a:ext>
                </a:extLst>
              </p:cNvPr>
              <p:cNvSpPr>
                <a:spLocks noChangeArrowheads="1"/>
              </p:cNvSpPr>
              <p:nvPr/>
            </p:nvSpPr>
            <p:spPr bwMode="auto">
              <a:xfrm>
                <a:off x="6979538" y="624677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Contact Center Mgmt</a:t>
                </a:r>
              </a:p>
            </p:txBody>
          </p:sp>
          <p:sp>
            <p:nvSpPr>
              <p:cNvPr id="189" name="Rectangle 97">
                <a:extLst>
                  <a:ext uri="{FF2B5EF4-FFF2-40B4-BE49-F238E27FC236}">
                    <a16:creationId xmlns:a16="http://schemas.microsoft.com/office/drawing/2014/main" id="{8805F84E-846A-4E0A-9892-D8CC8BC8DA4E}"/>
                  </a:ext>
                </a:extLst>
              </p:cNvPr>
              <p:cNvSpPr>
                <a:spLocks noChangeArrowheads="1"/>
              </p:cNvSpPr>
              <p:nvPr/>
            </p:nvSpPr>
            <p:spPr bwMode="auto">
              <a:xfrm>
                <a:off x="7592107" y="648918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 Inventory Item Mgmt</a:t>
                </a:r>
              </a:p>
            </p:txBody>
          </p:sp>
          <p:sp>
            <p:nvSpPr>
              <p:cNvPr id="190" name="Rectangle 97">
                <a:extLst>
                  <a:ext uri="{FF2B5EF4-FFF2-40B4-BE49-F238E27FC236}">
                    <a16:creationId xmlns:a16="http://schemas.microsoft.com/office/drawing/2014/main" id="{A145BC5C-2154-4F91-8114-FB0776927AE4}"/>
                  </a:ext>
                </a:extLst>
              </p:cNvPr>
              <p:cNvSpPr>
                <a:spLocks noChangeArrowheads="1"/>
              </p:cNvSpPr>
              <p:nvPr/>
            </p:nvSpPr>
            <p:spPr bwMode="auto">
              <a:xfrm>
                <a:off x="7592107" y="624677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Network Mgmt</a:t>
                </a:r>
              </a:p>
            </p:txBody>
          </p:sp>
          <p:sp>
            <p:nvSpPr>
              <p:cNvPr id="191" name="Rectangle 97">
                <a:extLst>
                  <a:ext uri="{FF2B5EF4-FFF2-40B4-BE49-F238E27FC236}">
                    <a16:creationId xmlns:a16="http://schemas.microsoft.com/office/drawing/2014/main" id="{C747CEBB-7F9B-4C8C-B9FF-0E1E27DC10D4}"/>
                  </a:ext>
                </a:extLst>
              </p:cNvPr>
              <p:cNvSpPr>
                <a:spLocks noChangeArrowheads="1"/>
              </p:cNvSpPr>
              <p:nvPr/>
            </p:nvSpPr>
            <p:spPr bwMode="auto">
              <a:xfrm>
                <a:off x="7592107" y="6408381"/>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E-Branch Management</a:t>
                </a:r>
              </a:p>
            </p:txBody>
          </p:sp>
          <p:sp>
            <p:nvSpPr>
              <p:cNvPr id="192" name="Rectangle 97">
                <a:extLst>
                  <a:ext uri="{FF2B5EF4-FFF2-40B4-BE49-F238E27FC236}">
                    <a16:creationId xmlns:a16="http://schemas.microsoft.com/office/drawing/2014/main" id="{C5DC326B-D999-4285-BA64-5F1AA67714A9}"/>
                  </a:ext>
                </a:extLst>
              </p:cNvPr>
              <p:cNvSpPr>
                <a:spLocks noChangeArrowheads="1"/>
              </p:cNvSpPr>
              <p:nvPr/>
            </p:nvSpPr>
            <p:spPr bwMode="auto">
              <a:xfrm>
                <a:off x="7592107" y="632757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Advanced Voice Svs Mgmt</a:t>
                </a:r>
              </a:p>
            </p:txBody>
          </p:sp>
          <p:sp>
            <p:nvSpPr>
              <p:cNvPr id="193" name="Rectangle 97">
                <a:extLst>
                  <a:ext uri="{FF2B5EF4-FFF2-40B4-BE49-F238E27FC236}">
                    <a16:creationId xmlns:a16="http://schemas.microsoft.com/office/drawing/2014/main" id="{98C57E56-F9C9-4E93-BD47-831F34FE012C}"/>
                  </a:ext>
                </a:extLst>
              </p:cNvPr>
              <p:cNvSpPr>
                <a:spLocks noChangeArrowheads="1"/>
              </p:cNvSpPr>
              <p:nvPr/>
            </p:nvSpPr>
            <p:spPr bwMode="auto">
              <a:xfrm>
                <a:off x="7592107" y="616596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ATM Network  Mgmt</a:t>
                </a:r>
              </a:p>
            </p:txBody>
          </p:sp>
          <p:sp>
            <p:nvSpPr>
              <p:cNvPr id="194" name="Rectangle 97">
                <a:extLst>
                  <a:ext uri="{FF2B5EF4-FFF2-40B4-BE49-F238E27FC236}">
                    <a16:creationId xmlns:a16="http://schemas.microsoft.com/office/drawing/2014/main" id="{556616F4-22ED-42A6-BAB0-AE8A4DE66227}"/>
                  </a:ext>
                </a:extLst>
              </p:cNvPr>
              <p:cNvSpPr>
                <a:spLocks noChangeArrowheads="1"/>
              </p:cNvSpPr>
              <p:nvPr/>
            </p:nvSpPr>
            <p:spPr bwMode="auto">
              <a:xfrm>
                <a:off x="7592107" y="665079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Currency Mgmt</a:t>
                </a:r>
              </a:p>
            </p:txBody>
          </p:sp>
          <p:sp>
            <p:nvSpPr>
              <p:cNvPr id="195" name="Rectangle 97">
                <a:extLst>
                  <a:ext uri="{FF2B5EF4-FFF2-40B4-BE49-F238E27FC236}">
                    <a16:creationId xmlns:a16="http://schemas.microsoft.com/office/drawing/2014/main" id="{5F46BAB7-3811-4D86-80C4-1740C8706CD0}"/>
                  </a:ext>
                </a:extLst>
              </p:cNvPr>
              <p:cNvSpPr>
                <a:spLocks noChangeArrowheads="1"/>
              </p:cNvSpPr>
              <p:nvPr/>
            </p:nvSpPr>
            <p:spPr bwMode="auto">
              <a:xfrm>
                <a:off x="4211568" y="634269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 Design</a:t>
                </a:r>
              </a:p>
            </p:txBody>
          </p:sp>
          <p:sp>
            <p:nvSpPr>
              <p:cNvPr id="196" name="Rectangle 97">
                <a:extLst>
                  <a:ext uri="{FF2B5EF4-FFF2-40B4-BE49-F238E27FC236}">
                    <a16:creationId xmlns:a16="http://schemas.microsoft.com/office/drawing/2014/main" id="{25541E33-42F9-44D9-9470-3FD788729330}"/>
                  </a:ext>
                </a:extLst>
              </p:cNvPr>
              <p:cNvSpPr>
                <a:spLocks noChangeArrowheads="1"/>
              </p:cNvSpPr>
              <p:nvPr/>
            </p:nvSpPr>
            <p:spPr bwMode="auto">
              <a:xfrm>
                <a:off x="4842369" y="625791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 Qual Assurance</a:t>
                </a:r>
              </a:p>
            </p:txBody>
          </p:sp>
          <p:sp>
            <p:nvSpPr>
              <p:cNvPr id="197" name="Rectangle 97">
                <a:extLst>
                  <a:ext uri="{FF2B5EF4-FFF2-40B4-BE49-F238E27FC236}">
                    <a16:creationId xmlns:a16="http://schemas.microsoft.com/office/drawing/2014/main" id="{800C89ED-0253-4AC6-B9DD-EA1E0131A4ED}"/>
                  </a:ext>
                </a:extLst>
              </p:cNvPr>
              <p:cNvSpPr>
                <a:spLocks noChangeArrowheads="1"/>
              </p:cNvSpPr>
              <p:nvPr/>
            </p:nvSpPr>
            <p:spPr bwMode="auto">
              <a:xfrm>
                <a:off x="6979538" y="6569992"/>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Info Provider Admin</a:t>
                </a:r>
              </a:p>
            </p:txBody>
          </p:sp>
          <p:sp>
            <p:nvSpPr>
              <p:cNvPr id="198" name="Rectangle 97">
                <a:extLst>
                  <a:ext uri="{FF2B5EF4-FFF2-40B4-BE49-F238E27FC236}">
                    <a16:creationId xmlns:a16="http://schemas.microsoft.com/office/drawing/2014/main" id="{3EFC8D6A-DD91-42C9-B1B8-48B7DBB9174E}"/>
                  </a:ext>
                </a:extLst>
              </p:cNvPr>
              <p:cNvSpPr>
                <a:spLocks noChangeArrowheads="1"/>
              </p:cNvSpPr>
              <p:nvPr/>
            </p:nvSpPr>
            <p:spPr bwMode="auto">
              <a:xfrm>
                <a:off x="6979538" y="632757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Svs Activity Analysis</a:t>
                </a:r>
              </a:p>
            </p:txBody>
          </p:sp>
          <p:sp>
            <p:nvSpPr>
              <p:cNvPr id="199" name="Rectangle 97">
                <a:extLst>
                  <a:ext uri="{FF2B5EF4-FFF2-40B4-BE49-F238E27FC236}">
                    <a16:creationId xmlns:a16="http://schemas.microsoft.com/office/drawing/2014/main" id="{95AB8EC0-C09C-4A48-98FC-1D4FE7E839F3}"/>
                  </a:ext>
                </a:extLst>
              </p:cNvPr>
              <p:cNvSpPr>
                <a:spLocks noChangeArrowheads="1"/>
              </p:cNvSpPr>
              <p:nvPr/>
            </p:nvSpPr>
            <p:spPr bwMode="auto">
              <a:xfrm>
                <a:off x="7592107" y="608515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Location Mgmt</a:t>
                </a:r>
              </a:p>
            </p:txBody>
          </p:sp>
          <p:sp>
            <p:nvSpPr>
              <p:cNvPr id="200" name="Rectangle 97">
                <a:extLst>
                  <a:ext uri="{FF2B5EF4-FFF2-40B4-BE49-F238E27FC236}">
                    <a16:creationId xmlns:a16="http://schemas.microsoft.com/office/drawing/2014/main" id="{D78B69D5-978C-4538-BB72-45C57825DC56}"/>
                  </a:ext>
                </a:extLst>
              </p:cNvPr>
              <p:cNvSpPr>
                <a:spLocks noChangeArrowheads="1"/>
              </p:cNvSpPr>
              <p:nvPr/>
            </p:nvSpPr>
            <p:spPr bwMode="auto">
              <a:xfrm>
                <a:off x="4273632" y="496302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Syndicated Loan</a:t>
                </a:r>
              </a:p>
            </p:txBody>
          </p:sp>
          <p:sp>
            <p:nvSpPr>
              <p:cNvPr id="201" name="Rectangle 97">
                <a:extLst>
                  <a:ext uri="{FF2B5EF4-FFF2-40B4-BE49-F238E27FC236}">
                    <a16:creationId xmlns:a16="http://schemas.microsoft.com/office/drawing/2014/main" id="{4A3F4F49-B919-4EA6-BE2F-995DBB1DB397}"/>
                  </a:ext>
                </a:extLst>
              </p:cNvPr>
              <p:cNvSpPr>
                <a:spLocks noChangeArrowheads="1"/>
              </p:cNvSpPr>
              <p:nvPr/>
            </p:nvSpPr>
            <p:spPr bwMode="auto">
              <a:xfrm>
                <a:off x="4273632" y="486847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Leasing Item Admin</a:t>
                </a:r>
              </a:p>
            </p:txBody>
          </p:sp>
          <p:sp>
            <p:nvSpPr>
              <p:cNvPr id="202" name="Rectangle 97">
                <a:extLst>
                  <a:ext uri="{FF2B5EF4-FFF2-40B4-BE49-F238E27FC236}">
                    <a16:creationId xmlns:a16="http://schemas.microsoft.com/office/drawing/2014/main" id="{E9B31CE0-B46C-4B8B-84C0-529DA1FD5684}"/>
                  </a:ext>
                </a:extLst>
              </p:cNvPr>
              <p:cNvSpPr>
                <a:spLocks noChangeArrowheads="1"/>
              </p:cNvSpPr>
              <p:nvPr/>
            </p:nvSpPr>
            <p:spPr bwMode="auto">
              <a:xfrm>
                <a:off x="4273632" y="467938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Loan</a:t>
                </a:r>
              </a:p>
            </p:txBody>
          </p:sp>
          <p:sp>
            <p:nvSpPr>
              <p:cNvPr id="203" name="Rectangle 97">
                <a:extLst>
                  <a:ext uri="{FF2B5EF4-FFF2-40B4-BE49-F238E27FC236}">
                    <a16:creationId xmlns:a16="http://schemas.microsoft.com/office/drawing/2014/main" id="{8AC8D75C-C9E6-4BAD-8A61-4F7908E6910A}"/>
                  </a:ext>
                </a:extLst>
              </p:cNvPr>
              <p:cNvSpPr>
                <a:spLocks noChangeArrowheads="1"/>
              </p:cNvSpPr>
              <p:nvPr/>
            </p:nvSpPr>
            <p:spPr bwMode="auto">
              <a:xfrm>
                <a:off x="5601087" y="440213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Trade Finance</a:t>
                </a:r>
              </a:p>
            </p:txBody>
          </p:sp>
          <p:sp>
            <p:nvSpPr>
              <p:cNvPr id="204" name="Rectangle 97">
                <a:extLst>
                  <a:ext uri="{FF2B5EF4-FFF2-40B4-BE49-F238E27FC236}">
                    <a16:creationId xmlns:a16="http://schemas.microsoft.com/office/drawing/2014/main" id="{7140CA3F-8D98-4B40-A76F-2A02C76756D5}"/>
                  </a:ext>
                </a:extLst>
              </p:cNvPr>
              <p:cNvSpPr>
                <a:spLocks noChangeArrowheads="1"/>
              </p:cNvSpPr>
              <p:nvPr/>
            </p:nvSpPr>
            <p:spPr bwMode="auto">
              <a:xfrm>
                <a:off x="4275377" y="422537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Public Offering</a:t>
                </a:r>
              </a:p>
            </p:txBody>
          </p:sp>
          <p:sp>
            <p:nvSpPr>
              <p:cNvPr id="205" name="Rectangle 97">
                <a:extLst>
                  <a:ext uri="{FF2B5EF4-FFF2-40B4-BE49-F238E27FC236}">
                    <a16:creationId xmlns:a16="http://schemas.microsoft.com/office/drawing/2014/main" id="{AF1ED448-C852-4791-B802-EB0D0065D583}"/>
                  </a:ext>
                </a:extLst>
              </p:cNvPr>
              <p:cNvSpPr>
                <a:spLocks noChangeArrowheads="1"/>
              </p:cNvSpPr>
              <p:nvPr/>
            </p:nvSpPr>
            <p:spPr bwMode="auto">
              <a:xfrm>
                <a:off x="4897212" y="413694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Hedge Fund Admin</a:t>
                </a:r>
              </a:p>
            </p:txBody>
          </p:sp>
          <p:sp>
            <p:nvSpPr>
              <p:cNvPr id="206" name="Rectangle 97">
                <a:extLst>
                  <a:ext uri="{FF2B5EF4-FFF2-40B4-BE49-F238E27FC236}">
                    <a16:creationId xmlns:a16="http://schemas.microsoft.com/office/drawing/2014/main" id="{D59CEEBF-760E-43DE-8CB5-10D32E75B51D}"/>
                  </a:ext>
                </a:extLst>
              </p:cNvPr>
              <p:cNvSpPr>
                <a:spLocks noChangeArrowheads="1"/>
              </p:cNvSpPr>
              <p:nvPr/>
            </p:nvSpPr>
            <p:spPr bwMode="auto">
              <a:xfrm>
                <a:off x="2922620" y="274649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Financial Compliance</a:t>
                </a:r>
              </a:p>
            </p:txBody>
          </p:sp>
          <p:sp>
            <p:nvSpPr>
              <p:cNvPr id="207" name="Rectangle 97">
                <a:extLst>
                  <a:ext uri="{FF2B5EF4-FFF2-40B4-BE49-F238E27FC236}">
                    <a16:creationId xmlns:a16="http://schemas.microsoft.com/office/drawing/2014/main" id="{E2387A66-AD35-47BF-AAC6-602FD8E88F37}"/>
                  </a:ext>
                </a:extLst>
              </p:cNvPr>
              <p:cNvSpPr>
                <a:spLocks noChangeArrowheads="1"/>
              </p:cNvSpPr>
              <p:nvPr/>
            </p:nvSpPr>
            <p:spPr bwMode="auto">
              <a:xfrm>
                <a:off x="5493302" y="571364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Sales Product</a:t>
                </a:r>
              </a:p>
            </p:txBody>
          </p:sp>
          <p:sp>
            <p:nvSpPr>
              <p:cNvPr id="208" name="Rectangle 97">
                <a:extLst>
                  <a:ext uri="{FF2B5EF4-FFF2-40B4-BE49-F238E27FC236}">
                    <a16:creationId xmlns:a16="http://schemas.microsoft.com/office/drawing/2014/main" id="{4A53C38C-2409-40F8-A990-1D010D563FF9}"/>
                  </a:ext>
                </a:extLst>
              </p:cNvPr>
              <p:cNvSpPr>
                <a:spLocks noChangeArrowheads="1"/>
              </p:cNvSpPr>
              <p:nvPr/>
            </p:nvSpPr>
            <p:spPr bwMode="auto">
              <a:xfrm>
                <a:off x="2691083"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Market Risk Models</a:t>
                </a:r>
              </a:p>
            </p:txBody>
          </p:sp>
          <p:sp>
            <p:nvSpPr>
              <p:cNvPr id="209" name="Rectangle 97">
                <a:extLst>
                  <a:ext uri="{FF2B5EF4-FFF2-40B4-BE49-F238E27FC236}">
                    <a16:creationId xmlns:a16="http://schemas.microsoft.com/office/drawing/2014/main" id="{DD792056-A8E3-4E55-9807-631E42819F11}"/>
                  </a:ext>
                </a:extLst>
              </p:cNvPr>
              <p:cNvSpPr>
                <a:spLocks noChangeArrowheads="1"/>
              </p:cNvSpPr>
              <p:nvPr/>
            </p:nvSpPr>
            <p:spPr bwMode="auto">
              <a:xfrm>
                <a:off x="2062106"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Credit Risk Models</a:t>
                </a:r>
              </a:p>
            </p:txBody>
          </p:sp>
          <p:sp>
            <p:nvSpPr>
              <p:cNvPr id="210" name="Rectangle 97">
                <a:extLst>
                  <a:ext uri="{FF2B5EF4-FFF2-40B4-BE49-F238E27FC236}">
                    <a16:creationId xmlns:a16="http://schemas.microsoft.com/office/drawing/2014/main" id="{CEA5DF0F-09E2-4415-A89C-FF02B0603BDE}"/>
                  </a:ext>
                </a:extLst>
              </p:cNvPr>
              <p:cNvSpPr>
                <a:spLocks noChangeArrowheads="1"/>
              </p:cNvSpPr>
              <p:nvPr/>
            </p:nvSpPr>
            <p:spPr bwMode="auto">
              <a:xfrm>
                <a:off x="2062106" y="6342690"/>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Cust Behavior Models</a:t>
                </a:r>
              </a:p>
            </p:txBody>
          </p:sp>
          <p:sp>
            <p:nvSpPr>
              <p:cNvPr id="211" name="Rectangle 97">
                <a:extLst>
                  <a:ext uri="{FF2B5EF4-FFF2-40B4-BE49-F238E27FC236}">
                    <a16:creationId xmlns:a16="http://schemas.microsoft.com/office/drawing/2014/main" id="{1D34D62F-4630-4616-B316-2BB7AB960175}"/>
                  </a:ext>
                </a:extLst>
              </p:cNvPr>
              <p:cNvSpPr>
                <a:spLocks noChangeArrowheads="1"/>
              </p:cNvSpPr>
              <p:nvPr/>
            </p:nvSpPr>
            <p:spPr bwMode="auto">
              <a:xfrm>
                <a:off x="2062106" y="651223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Fraud Models</a:t>
                </a:r>
              </a:p>
            </p:txBody>
          </p:sp>
          <p:sp>
            <p:nvSpPr>
              <p:cNvPr id="212" name="Rectangle 97">
                <a:extLst>
                  <a:ext uri="{FF2B5EF4-FFF2-40B4-BE49-F238E27FC236}">
                    <a16:creationId xmlns:a16="http://schemas.microsoft.com/office/drawing/2014/main" id="{A3960BCA-7F91-4027-A269-B81BBBB90D24}"/>
                  </a:ext>
                </a:extLst>
              </p:cNvPr>
              <p:cNvSpPr>
                <a:spLocks noChangeArrowheads="1"/>
              </p:cNvSpPr>
              <p:nvPr/>
            </p:nvSpPr>
            <p:spPr bwMode="auto">
              <a:xfrm>
                <a:off x="2691083" y="651223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Liquidity Risk Models</a:t>
                </a:r>
              </a:p>
            </p:txBody>
          </p:sp>
          <p:sp>
            <p:nvSpPr>
              <p:cNvPr id="213" name="Rectangle 97">
                <a:extLst>
                  <a:ext uri="{FF2B5EF4-FFF2-40B4-BE49-F238E27FC236}">
                    <a16:creationId xmlns:a16="http://schemas.microsoft.com/office/drawing/2014/main" id="{29CC800A-581E-452A-A262-60F4D359BA48}"/>
                  </a:ext>
                </a:extLst>
              </p:cNvPr>
              <p:cNvSpPr>
                <a:spLocks noChangeArrowheads="1"/>
              </p:cNvSpPr>
              <p:nvPr/>
            </p:nvSpPr>
            <p:spPr bwMode="auto">
              <a:xfrm>
                <a:off x="3449502"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Devel Environment</a:t>
                </a:r>
              </a:p>
            </p:txBody>
          </p:sp>
          <p:sp>
            <p:nvSpPr>
              <p:cNvPr id="214" name="Rectangle 97">
                <a:extLst>
                  <a:ext uri="{FF2B5EF4-FFF2-40B4-BE49-F238E27FC236}">
                    <a16:creationId xmlns:a16="http://schemas.microsoft.com/office/drawing/2014/main" id="{133FC97E-F3C0-42BD-AB34-C846D61E5921}"/>
                  </a:ext>
                </a:extLst>
              </p:cNvPr>
              <p:cNvSpPr>
                <a:spLocks noChangeArrowheads="1"/>
              </p:cNvSpPr>
              <p:nvPr/>
            </p:nvSpPr>
            <p:spPr bwMode="auto">
              <a:xfrm>
                <a:off x="1289101" y="6427465"/>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Business Architecture</a:t>
                </a:r>
              </a:p>
            </p:txBody>
          </p:sp>
          <p:sp>
            <p:nvSpPr>
              <p:cNvPr id="215" name="Rectangle 97">
                <a:extLst>
                  <a:ext uri="{FF2B5EF4-FFF2-40B4-BE49-F238E27FC236}">
                    <a16:creationId xmlns:a16="http://schemas.microsoft.com/office/drawing/2014/main" id="{AD647580-0D05-4B5C-B680-D241EF0F5F0A}"/>
                  </a:ext>
                </a:extLst>
              </p:cNvPr>
              <p:cNvSpPr>
                <a:spLocks noChangeArrowheads="1"/>
              </p:cNvSpPr>
              <p:nvPr/>
            </p:nvSpPr>
            <p:spPr bwMode="auto">
              <a:xfrm>
                <a:off x="1289101" y="634269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Management Manual</a:t>
                </a:r>
              </a:p>
            </p:txBody>
          </p:sp>
          <p:sp>
            <p:nvSpPr>
              <p:cNvPr id="216" name="Rectangle 97">
                <a:extLst>
                  <a:ext uri="{FF2B5EF4-FFF2-40B4-BE49-F238E27FC236}">
                    <a16:creationId xmlns:a16="http://schemas.microsoft.com/office/drawing/2014/main" id="{7F52E043-3184-45A4-819D-4B66A1FEFD97}"/>
                  </a:ext>
                </a:extLst>
              </p:cNvPr>
              <p:cNvSpPr>
                <a:spLocks noChangeArrowheads="1"/>
              </p:cNvSpPr>
              <p:nvPr/>
            </p:nvSpPr>
            <p:spPr bwMode="auto">
              <a:xfrm>
                <a:off x="1289101" y="625791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Intellectual Property Port</a:t>
                </a:r>
              </a:p>
            </p:txBody>
          </p:sp>
          <p:sp>
            <p:nvSpPr>
              <p:cNvPr id="217" name="Rectangle 97">
                <a:extLst>
                  <a:ext uri="{FF2B5EF4-FFF2-40B4-BE49-F238E27FC236}">
                    <a16:creationId xmlns:a16="http://schemas.microsoft.com/office/drawing/2014/main" id="{1719E1AB-4ED8-4B15-B09F-EC7930AED602}"/>
                  </a:ext>
                </a:extLst>
              </p:cNvPr>
              <p:cNvSpPr>
                <a:spLocks noChangeArrowheads="1"/>
              </p:cNvSpPr>
              <p:nvPr/>
            </p:nvSpPr>
            <p:spPr bwMode="auto">
              <a:xfrm>
                <a:off x="1289101" y="651223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Knowledge Exchange</a:t>
                </a:r>
              </a:p>
            </p:txBody>
          </p:sp>
          <p:sp>
            <p:nvSpPr>
              <p:cNvPr id="218" name="Rectangle 97">
                <a:extLst>
                  <a:ext uri="{FF2B5EF4-FFF2-40B4-BE49-F238E27FC236}">
                    <a16:creationId xmlns:a16="http://schemas.microsoft.com/office/drawing/2014/main" id="{FD4A7C8C-3576-4C49-A712-C1B839CD6BCA}"/>
                  </a:ext>
                </a:extLst>
              </p:cNvPr>
              <p:cNvSpPr>
                <a:spLocks noChangeArrowheads="1"/>
              </p:cNvSpPr>
              <p:nvPr/>
            </p:nvSpPr>
            <p:spPr bwMode="auto">
              <a:xfrm>
                <a:off x="2691083" y="634269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 Inst.Val Models</a:t>
                </a:r>
              </a:p>
            </p:txBody>
          </p:sp>
          <p:sp>
            <p:nvSpPr>
              <p:cNvPr id="219" name="Rectangle 97">
                <a:extLst>
                  <a:ext uri="{FF2B5EF4-FFF2-40B4-BE49-F238E27FC236}">
                    <a16:creationId xmlns:a16="http://schemas.microsoft.com/office/drawing/2014/main" id="{37985206-66C1-47F9-9641-50DFB84B70CD}"/>
                  </a:ext>
                </a:extLst>
              </p:cNvPr>
              <p:cNvSpPr>
                <a:spLocks noChangeArrowheads="1"/>
              </p:cNvSpPr>
              <p:nvPr/>
            </p:nvSpPr>
            <p:spPr bwMode="auto">
              <a:xfrm>
                <a:off x="2062106" y="625791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Contribution Models</a:t>
                </a:r>
              </a:p>
            </p:txBody>
          </p:sp>
          <p:sp>
            <p:nvSpPr>
              <p:cNvPr id="220" name="Rectangle 97">
                <a:extLst>
                  <a:ext uri="{FF2B5EF4-FFF2-40B4-BE49-F238E27FC236}">
                    <a16:creationId xmlns:a16="http://schemas.microsoft.com/office/drawing/2014/main" id="{5F9C4E47-9200-4AF0-9329-8E717101FB1E}"/>
                  </a:ext>
                </a:extLst>
              </p:cNvPr>
              <p:cNvSpPr>
                <a:spLocks noChangeArrowheads="1"/>
              </p:cNvSpPr>
              <p:nvPr/>
            </p:nvSpPr>
            <p:spPr bwMode="auto">
              <a:xfrm>
                <a:off x="2691083" y="6173139"/>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Quant Model</a:t>
                </a:r>
              </a:p>
            </p:txBody>
          </p:sp>
          <p:sp>
            <p:nvSpPr>
              <p:cNvPr id="221" name="Rectangle 97">
                <a:extLst>
                  <a:ext uri="{FF2B5EF4-FFF2-40B4-BE49-F238E27FC236}">
                    <a16:creationId xmlns:a16="http://schemas.microsoft.com/office/drawing/2014/main" id="{DCE172D6-191D-45D0-A3C0-32DBD7847F69}"/>
                  </a:ext>
                </a:extLst>
              </p:cNvPr>
              <p:cNvSpPr>
                <a:spLocks noChangeArrowheads="1"/>
              </p:cNvSpPr>
              <p:nvPr/>
            </p:nvSpPr>
            <p:spPr bwMode="auto">
              <a:xfrm>
                <a:off x="5591827" y="499328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Trust Services</a:t>
                </a:r>
              </a:p>
            </p:txBody>
          </p:sp>
          <p:sp>
            <p:nvSpPr>
              <p:cNvPr id="222" name="Rectangle 97">
                <a:extLst>
                  <a:ext uri="{FF2B5EF4-FFF2-40B4-BE49-F238E27FC236}">
                    <a16:creationId xmlns:a16="http://schemas.microsoft.com/office/drawing/2014/main" id="{77F6BBD6-0BD7-4584-B32C-F02F7DB6A615}"/>
                  </a:ext>
                </a:extLst>
              </p:cNvPr>
              <p:cNvSpPr>
                <a:spLocks noChangeArrowheads="1"/>
              </p:cNvSpPr>
              <p:nvPr/>
            </p:nvSpPr>
            <p:spPr bwMode="auto">
              <a:xfrm>
                <a:off x="4273632" y="4584831"/>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Loan</a:t>
                </a:r>
              </a:p>
            </p:txBody>
          </p:sp>
          <p:sp>
            <p:nvSpPr>
              <p:cNvPr id="223" name="Rectangle 97">
                <a:extLst>
                  <a:ext uri="{FF2B5EF4-FFF2-40B4-BE49-F238E27FC236}">
                    <a16:creationId xmlns:a16="http://schemas.microsoft.com/office/drawing/2014/main" id="{6975E10D-39C3-47E9-98C4-D42288705B69}"/>
                  </a:ext>
                </a:extLst>
              </p:cNvPr>
              <p:cNvSpPr>
                <a:spLocks noChangeArrowheads="1"/>
              </p:cNvSpPr>
              <p:nvPr/>
            </p:nvSpPr>
            <p:spPr bwMode="auto">
              <a:xfrm>
                <a:off x="6211458" y="4992073"/>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Cheque Lock Box</a:t>
                </a:r>
              </a:p>
            </p:txBody>
          </p:sp>
          <p:sp>
            <p:nvSpPr>
              <p:cNvPr id="224" name="Rectangle 97">
                <a:extLst>
                  <a:ext uri="{FF2B5EF4-FFF2-40B4-BE49-F238E27FC236}">
                    <a16:creationId xmlns:a16="http://schemas.microsoft.com/office/drawing/2014/main" id="{1CA5D848-81C6-4E9F-96D8-D68AEADFC894}"/>
                  </a:ext>
                </a:extLst>
              </p:cNvPr>
              <p:cNvSpPr>
                <a:spLocks noChangeArrowheads="1"/>
              </p:cNvSpPr>
              <p:nvPr/>
            </p:nvSpPr>
            <p:spPr bwMode="auto">
              <a:xfrm>
                <a:off x="6211458" y="508809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Factoring</a:t>
                </a:r>
              </a:p>
            </p:txBody>
          </p:sp>
          <p:sp>
            <p:nvSpPr>
              <p:cNvPr id="225" name="Rectangle 97">
                <a:extLst>
                  <a:ext uri="{FF2B5EF4-FFF2-40B4-BE49-F238E27FC236}">
                    <a16:creationId xmlns:a16="http://schemas.microsoft.com/office/drawing/2014/main" id="{8BF5A1D6-E749-499F-93F4-08085133B011}"/>
                  </a:ext>
                </a:extLst>
              </p:cNvPr>
              <p:cNvSpPr>
                <a:spLocks noChangeArrowheads="1"/>
              </p:cNvSpPr>
              <p:nvPr/>
            </p:nvSpPr>
            <p:spPr bwMode="auto">
              <a:xfrm>
                <a:off x="6211458" y="480003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Direct Debit Mandate</a:t>
                </a:r>
              </a:p>
            </p:txBody>
          </p:sp>
          <p:sp>
            <p:nvSpPr>
              <p:cNvPr id="226" name="Rectangle 97">
                <a:extLst>
                  <a:ext uri="{FF2B5EF4-FFF2-40B4-BE49-F238E27FC236}">
                    <a16:creationId xmlns:a16="http://schemas.microsoft.com/office/drawing/2014/main" id="{9C783115-2A1B-457F-856F-21F40878D011}"/>
                  </a:ext>
                </a:extLst>
              </p:cNvPr>
              <p:cNvSpPr>
                <a:spLocks noChangeArrowheads="1"/>
              </p:cNvSpPr>
              <p:nvPr/>
            </p:nvSpPr>
            <p:spPr bwMode="auto">
              <a:xfrm>
                <a:off x="5591827" y="5182893"/>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Project Finance</a:t>
                </a:r>
              </a:p>
            </p:txBody>
          </p:sp>
          <p:sp>
            <p:nvSpPr>
              <p:cNvPr id="227" name="Rectangle 97">
                <a:extLst>
                  <a:ext uri="{FF2B5EF4-FFF2-40B4-BE49-F238E27FC236}">
                    <a16:creationId xmlns:a16="http://schemas.microsoft.com/office/drawing/2014/main" id="{10993924-AF24-4C71-816B-23DE3C4C26CF}"/>
                  </a:ext>
                </a:extLst>
              </p:cNvPr>
              <p:cNvSpPr>
                <a:spLocks noChangeArrowheads="1"/>
              </p:cNvSpPr>
              <p:nvPr/>
            </p:nvSpPr>
            <p:spPr bwMode="auto">
              <a:xfrm>
                <a:off x="4273632" y="477393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Lease</a:t>
                </a:r>
              </a:p>
            </p:txBody>
          </p:sp>
          <p:sp>
            <p:nvSpPr>
              <p:cNvPr id="228" name="Rectangle 97">
                <a:extLst>
                  <a:ext uri="{FF2B5EF4-FFF2-40B4-BE49-F238E27FC236}">
                    <a16:creationId xmlns:a16="http://schemas.microsoft.com/office/drawing/2014/main" id="{1BE9E227-0098-4F7C-B5A7-CC711F6021A0}"/>
                  </a:ext>
                </a:extLst>
              </p:cNvPr>
              <p:cNvSpPr>
                <a:spLocks noChangeArrowheads="1"/>
              </p:cNvSpPr>
              <p:nvPr/>
            </p:nvSpPr>
            <p:spPr bwMode="auto">
              <a:xfrm>
                <a:off x="4273632" y="505757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Fiduciary Agreement</a:t>
                </a:r>
              </a:p>
            </p:txBody>
          </p:sp>
          <p:sp>
            <p:nvSpPr>
              <p:cNvPr id="229" name="Rectangle 97">
                <a:extLst>
                  <a:ext uri="{FF2B5EF4-FFF2-40B4-BE49-F238E27FC236}">
                    <a16:creationId xmlns:a16="http://schemas.microsoft.com/office/drawing/2014/main" id="{A8F9E7A6-14B0-4A41-8228-B3BBAE942B72}"/>
                  </a:ext>
                </a:extLst>
              </p:cNvPr>
              <p:cNvSpPr>
                <a:spLocks noChangeArrowheads="1"/>
              </p:cNvSpPr>
              <p:nvPr/>
            </p:nvSpPr>
            <p:spPr bwMode="auto">
              <a:xfrm>
                <a:off x="5601087" y="413694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Finance</a:t>
                </a:r>
              </a:p>
            </p:txBody>
          </p:sp>
          <p:sp>
            <p:nvSpPr>
              <p:cNvPr id="230" name="Rectangle 97">
                <a:extLst>
                  <a:ext uri="{FF2B5EF4-FFF2-40B4-BE49-F238E27FC236}">
                    <a16:creationId xmlns:a16="http://schemas.microsoft.com/office/drawing/2014/main" id="{30EE1D5D-C82B-4426-A4F3-0EEA7EE73934}"/>
                  </a:ext>
                </a:extLst>
              </p:cNvPr>
              <p:cNvSpPr>
                <a:spLocks noChangeArrowheads="1"/>
              </p:cNvSpPr>
              <p:nvPr/>
            </p:nvSpPr>
            <p:spPr bwMode="auto">
              <a:xfrm>
                <a:off x="5601087" y="404852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M&amp;A Advisory</a:t>
                </a:r>
              </a:p>
            </p:txBody>
          </p:sp>
          <p:sp>
            <p:nvSpPr>
              <p:cNvPr id="231" name="Rectangle 97">
                <a:extLst>
                  <a:ext uri="{FF2B5EF4-FFF2-40B4-BE49-F238E27FC236}">
                    <a16:creationId xmlns:a16="http://schemas.microsoft.com/office/drawing/2014/main" id="{5B742267-1AD1-4B01-8DE4-BE168D3A398D}"/>
                  </a:ext>
                </a:extLst>
              </p:cNvPr>
              <p:cNvSpPr>
                <a:spLocks noChangeArrowheads="1"/>
              </p:cNvSpPr>
              <p:nvPr/>
            </p:nvSpPr>
            <p:spPr bwMode="auto">
              <a:xfrm>
                <a:off x="6211385" y="404852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Tax Advisory</a:t>
                </a:r>
              </a:p>
            </p:txBody>
          </p:sp>
          <p:sp>
            <p:nvSpPr>
              <p:cNvPr id="232" name="Rectangle 97">
                <a:extLst>
                  <a:ext uri="{FF2B5EF4-FFF2-40B4-BE49-F238E27FC236}">
                    <a16:creationId xmlns:a16="http://schemas.microsoft.com/office/drawing/2014/main" id="{9B6E2A53-93C7-4014-82DD-0A8CA7A7CD77}"/>
                  </a:ext>
                </a:extLst>
              </p:cNvPr>
              <p:cNvSpPr>
                <a:spLocks noChangeArrowheads="1"/>
              </p:cNvSpPr>
              <p:nvPr/>
            </p:nvSpPr>
            <p:spPr bwMode="auto">
              <a:xfrm>
                <a:off x="4275377" y="413694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Private Placement</a:t>
                </a:r>
              </a:p>
            </p:txBody>
          </p:sp>
          <p:sp>
            <p:nvSpPr>
              <p:cNvPr id="233" name="Rectangle 97">
                <a:extLst>
                  <a:ext uri="{FF2B5EF4-FFF2-40B4-BE49-F238E27FC236}">
                    <a16:creationId xmlns:a16="http://schemas.microsoft.com/office/drawing/2014/main" id="{C7A2DE81-FCE1-4E1F-A626-71A8DF7715D1}"/>
                  </a:ext>
                </a:extLst>
              </p:cNvPr>
              <p:cNvSpPr>
                <a:spLocks noChangeArrowheads="1"/>
              </p:cNvSpPr>
              <p:nvPr/>
            </p:nvSpPr>
            <p:spPr bwMode="auto">
              <a:xfrm>
                <a:off x="4897212" y="422537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Mutual Fund Admin</a:t>
                </a:r>
              </a:p>
            </p:txBody>
          </p:sp>
          <p:sp>
            <p:nvSpPr>
              <p:cNvPr id="234" name="Rectangle 97">
                <a:extLst>
                  <a:ext uri="{FF2B5EF4-FFF2-40B4-BE49-F238E27FC236}">
                    <a16:creationId xmlns:a16="http://schemas.microsoft.com/office/drawing/2014/main" id="{4D07C06A-6F77-4A64-93E8-07A9D7F79322}"/>
                  </a:ext>
                </a:extLst>
              </p:cNvPr>
              <p:cNvSpPr>
                <a:spLocks noChangeArrowheads="1"/>
              </p:cNvSpPr>
              <p:nvPr/>
            </p:nvSpPr>
            <p:spPr bwMode="auto">
              <a:xfrm>
                <a:off x="4897212" y="404852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Unit Trust Administration</a:t>
                </a:r>
              </a:p>
            </p:txBody>
          </p:sp>
          <p:sp>
            <p:nvSpPr>
              <p:cNvPr id="235" name="Rectangle 97">
                <a:extLst>
                  <a:ext uri="{FF2B5EF4-FFF2-40B4-BE49-F238E27FC236}">
                    <a16:creationId xmlns:a16="http://schemas.microsoft.com/office/drawing/2014/main" id="{75E64703-DE4C-4D7A-96DC-AA0312A69E40}"/>
                  </a:ext>
                </a:extLst>
              </p:cNvPr>
              <p:cNvSpPr>
                <a:spLocks noChangeArrowheads="1"/>
              </p:cNvSpPr>
              <p:nvPr/>
            </p:nvSpPr>
            <p:spPr bwMode="auto">
              <a:xfrm>
                <a:off x="4275377" y="404852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ECM/DCM</a:t>
                </a:r>
              </a:p>
            </p:txBody>
          </p:sp>
          <p:sp>
            <p:nvSpPr>
              <p:cNvPr id="236" name="Rectangle 527">
                <a:extLst>
                  <a:ext uri="{FF2B5EF4-FFF2-40B4-BE49-F238E27FC236}">
                    <a16:creationId xmlns:a16="http://schemas.microsoft.com/office/drawing/2014/main" id="{0877654D-9461-4C9B-8BC3-1DD95F8983AD}"/>
                  </a:ext>
                </a:extLst>
              </p:cNvPr>
              <p:cNvSpPr>
                <a:spLocks noChangeArrowheads="1"/>
              </p:cNvSpPr>
              <p:nvPr/>
            </p:nvSpPr>
            <p:spPr bwMode="auto">
              <a:xfrm>
                <a:off x="6102297" y="365071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Stock Lending/Repos</a:t>
                </a:r>
              </a:p>
            </p:txBody>
          </p:sp>
          <p:sp>
            <p:nvSpPr>
              <p:cNvPr id="237" name="Rectangle 97">
                <a:extLst>
                  <a:ext uri="{FF2B5EF4-FFF2-40B4-BE49-F238E27FC236}">
                    <a16:creationId xmlns:a16="http://schemas.microsoft.com/office/drawing/2014/main" id="{6EFD5677-8ADB-4D1F-BC62-B74BC43EBA6A}"/>
                  </a:ext>
                </a:extLst>
              </p:cNvPr>
              <p:cNvSpPr>
                <a:spLocks noChangeArrowheads="1"/>
              </p:cNvSpPr>
              <p:nvPr/>
            </p:nvSpPr>
            <p:spPr bwMode="auto">
              <a:xfrm>
                <a:off x="4811226" y="348207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Securities Fails Proc</a:t>
                </a:r>
              </a:p>
            </p:txBody>
          </p:sp>
          <p:sp>
            <p:nvSpPr>
              <p:cNvPr id="238" name="Rectangle 97">
                <a:extLst>
                  <a:ext uri="{FF2B5EF4-FFF2-40B4-BE49-F238E27FC236}">
                    <a16:creationId xmlns:a16="http://schemas.microsoft.com/office/drawing/2014/main" id="{3790DF10-9F35-4B0A-A469-91C417D45245}"/>
                  </a:ext>
                </a:extLst>
              </p:cNvPr>
              <p:cNvSpPr>
                <a:spLocks noChangeArrowheads="1"/>
              </p:cNvSpPr>
              <p:nvPr/>
            </p:nvSpPr>
            <p:spPr bwMode="auto">
              <a:xfrm>
                <a:off x="4191215" y="3566396"/>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Sec Dlvry &amp; Rcpt Mgmt</a:t>
                </a:r>
              </a:p>
            </p:txBody>
          </p:sp>
          <p:sp>
            <p:nvSpPr>
              <p:cNvPr id="239" name="Rectangle 97">
                <a:extLst>
                  <a:ext uri="{FF2B5EF4-FFF2-40B4-BE49-F238E27FC236}">
                    <a16:creationId xmlns:a16="http://schemas.microsoft.com/office/drawing/2014/main" id="{802875FE-A7A1-449D-9775-4AC1B654AB53}"/>
                  </a:ext>
                </a:extLst>
              </p:cNvPr>
              <p:cNvSpPr>
                <a:spLocks noChangeArrowheads="1"/>
              </p:cNvSpPr>
              <p:nvPr/>
            </p:nvSpPr>
            <p:spPr bwMode="auto">
              <a:xfrm>
                <a:off x="4191215" y="339775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Trading Book Oversight</a:t>
                </a:r>
              </a:p>
            </p:txBody>
          </p:sp>
          <p:sp>
            <p:nvSpPr>
              <p:cNvPr id="240" name="Rectangle 97">
                <a:extLst>
                  <a:ext uri="{FF2B5EF4-FFF2-40B4-BE49-F238E27FC236}">
                    <a16:creationId xmlns:a16="http://schemas.microsoft.com/office/drawing/2014/main" id="{8831FCEC-66A0-4C6C-8489-949B02EB3D7D}"/>
                  </a:ext>
                </a:extLst>
              </p:cNvPr>
              <p:cNvSpPr>
                <a:spLocks noChangeArrowheads="1"/>
              </p:cNvSpPr>
              <p:nvPr/>
            </p:nvSpPr>
            <p:spPr bwMode="auto">
              <a:xfrm>
                <a:off x="5491700" y="365071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Dealer Workbench</a:t>
                </a:r>
              </a:p>
            </p:txBody>
          </p:sp>
          <p:sp>
            <p:nvSpPr>
              <p:cNvPr id="241" name="Rectangle 97">
                <a:extLst>
                  <a:ext uri="{FF2B5EF4-FFF2-40B4-BE49-F238E27FC236}">
                    <a16:creationId xmlns:a16="http://schemas.microsoft.com/office/drawing/2014/main" id="{36295F77-CF52-4BB5-A627-156AAB275557}"/>
                  </a:ext>
                </a:extLst>
              </p:cNvPr>
              <p:cNvSpPr>
                <a:spLocks noChangeArrowheads="1"/>
              </p:cNvSpPr>
              <p:nvPr/>
            </p:nvSpPr>
            <p:spPr bwMode="auto">
              <a:xfrm>
                <a:off x="6102297" y="348207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Making</a:t>
                </a:r>
              </a:p>
            </p:txBody>
          </p:sp>
          <p:sp>
            <p:nvSpPr>
              <p:cNvPr id="242" name="Rectangle 97">
                <a:extLst>
                  <a:ext uri="{FF2B5EF4-FFF2-40B4-BE49-F238E27FC236}">
                    <a16:creationId xmlns:a16="http://schemas.microsoft.com/office/drawing/2014/main" id="{2DF87CDE-7DB4-468E-A6B6-24505BF3E997}"/>
                  </a:ext>
                </a:extLst>
              </p:cNvPr>
              <p:cNvSpPr>
                <a:spLocks noChangeArrowheads="1"/>
              </p:cNvSpPr>
              <p:nvPr/>
            </p:nvSpPr>
            <p:spPr bwMode="auto">
              <a:xfrm>
                <a:off x="6102297" y="356639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Program Trading</a:t>
                </a:r>
              </a:p>
            </p:txBody>
          </p:sp>
          <p:sp>
            <p:nvSpPr>
              <p:cNvPr id="243" name="Rectangle 97">
                <a:extLst>
                  <a:ext uri="{FF2B5EF4-FFF2-40B4-BE49-F238E27FC236}">
                    <a16:creationId xmlns:a16="http://schemas.microsoft.com/office/drawing/2014/main" id="{036CE66A-70FE-4B73-8AC7-29A2D79C925D}"/>
                  </a:ext>
                </a:extLst>
              </p:cNvPr>
              <p:cNvSpPr>
                <a:spLocks noChangeArrowheads="1"/>
              </p:cNvSpPr>
              <p:nvPr/>
            </p:nvSpPr>
            <p:spPr bwMode="auto">
              <a:xfrm>
                <a:off x="5491700" y="339775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Traded Position Mgmt</a:t>
                </a:r>
              </a:p>
            </p:txBody>
          </p:sp>
          <p:sp>
            <p:nvSpPr>
              <p:cNvPr id="244" name="Rectangle 97">
                <a:extLst>
                  <a:ext uri="{FF2B5EF4-FFF2-40B4-BE49-F238E27FC236}">
                    <a16:creationId xmlns:a16="http://schemas.microsoft.com/office/drawing/2014/main" id="{A745D3A9-F640-40C9-9F18-460E08AE2EBD}"/>
                  </a:ext>
                </a:extLst>
              </p:cNvPr>
              <p:cNvSpPr>
                <a:spLocks noChangeArrowheads="1"/>
              </p:cNvSpPr>
              <p:nvPr/>
            </p:nvSpPr>
            <p:spPr bwMode="auto">
              <a:xfrm>
                <a:off x="6102297" y="339775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Quote Management</a:t>
                </a:r>
              </a:p>
            </p:txBody>
          </p:sp>
          <p:sp>
            <p:nvSpPr>
              <p:cNvPr id="245" name="Rectangle 97">
                <a:extLst>
                  <a:ext uri="{FF2B5EF4-FFF2-40B4-BE49-F238E27FC236}">
                    <a16:creationId xmlns:a16="http://schemas.microsoft.com/office/drawing/2014/main" id="{6BE4ECF6-69F8-4E52-9BE1-06904E3B5C49}"/>
                  </a:ext>
                </a:extLst>
              </p:cNvPr>
              <p:cNvSpPr>
                <a:spLocks noChangeArrowheads="1"/>
              </p:cNvSpPr>
              <p:nvPr/>
            </p:nvSpPr>
            <p:spPr bwMode="auto">
              <a:xfrm>
                <a:off x="5491700" y="3735034"/>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Suitbility Checking</a:t>
                </a:r>
              </a:p>
            </p:txBody>
          </p:sp>
          <p:sp>
            <p:nvSpPr>
              <p:cNvPr id="246" name="Rectangle 97">
                <a:extLst>
                  <a:ext uri="{FF2B5EF4-FFF2-40B4-BE49-F238E27FC236}">
                    <a16:creationId xmlns:a16="http://schemas.microsoft.com/office/drawing/2014/main" id="{DBA4AEC9-E32B-4FA5-AC5B-7D7646D8ABC3}"/>
                  </a:ext>
                </a:extLst>
              </p:cNvPr>
              <p:cNvSpPr>
                <a:spLocks noChangeArrowheads="1"/>
              </p:cNvSpPr>
              <p:nvPr/>
            </p:nvSpPr>
            <p:spPr bwMode="auto">
              <a:xfrm>
                <a:off x="4811226" y="339775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Credit Risk Operations</a:t>
                </a:r>
              </a:p>
            </p:txBody>
          </p:sp>
          <p:sp>
            <p:nvSpPr>
              <p:cNvPr id="247" name="Rectangle 97">
                <a:extLst>
                  <a:ext uri="{FF2B5EF4-FFF2-40B4-BE49-F238E27FC236}">
                    <a16:creationId xmlns:a16="http://schemas.microsoft.com/office/drawing/2014/main" id="{C3584869-EF60-4005-867B-FF9A436E7F28}"/>
                  </a:ext>
                </a:extLst>
              </p:cNvPr>
              <p:cNvSpPr>
                <a:spLocks noChangeArrowheads="1"/>
              </p:cNvSpPr>
              <p:nvPr/>
            </p:nvSpPr>
            <p:spPr bwMode="auto">
              <a:xfrm>
                <a:off x="3314593" y="406393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Archive Services</a:t>
                </a:r>
              </a:p>
            </p:txBody>
          </p:sp>
          <p:sp>
            <p:nvSpPr>
              <p:cNvPr id="248" name="Rectangle 97">
                <a:extLst>
                  <a:ext uri="{FF2B5EF4-FFF2-40B4-BE49-F238E27FC236}">
                    <a16:creationId xmlns:a16="http://schemas.microsoft.com/office/drawing/2014/main" id="{DFD607D3-06E9-4148-A804-A30E1D21A64E}"/>
                  </a:ext>
                </a:extLst>
              </p:cNvPr>
              <p:cNvSpPr>
                <a:spLocks noChangeArrowheads="1"/>
              </p:cNvSpPr>
              <p:nvPr/>
            </p:nvSpPr>
            <p:spPr bwMode="auto">
              <a:xfrm>
                <a:off x="2697015" y="4627957"/>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Financial Accounting</a:t>
                </a:r>
              </a:p>
            </p:txBody>
          </p:sp>
          <p:sp>
            <p:nvSpPr>
              <p:cNvPr id="249" name="Rectangle 97">
                <a:extLst>
                  <a:ext uri="{FF2B5EF4-FFF2-40B4-BE49-F238E27FC236}">
                    <a16:creationId xmlns:a16="http://schemas.microsoft.com/office/drawing/2014/main" id="{48D203B1-826B-4684-9FCB-C25A3091789E}"/>
                  </a:ext>
                </a:extLst>
              </p:cNvPr>
              <p:cNvSpPr>
                <a:spLocks noChangeArrowheads="1"/>
              </p:cNvSpPr>
              <p:nvPr/>
            </p:nvSpPr>
            <p:spPr bwMode="auto">
              <a:xfrm>
                <a:off x="2697015" y="3421405"/>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Order Allocation</a:t>
                </a:r>
              </a:p>
            </p:txBody>
          </p:sp>
          <p:sp>
            <p:nvSpPr>
              <p:cNvPr id="250" name="Rectangle 97">
                <a:extLst>
                  <a:ext uri="{FF2B5EF4-FFF2-40B4-BE49-F238E27FC236}">
                    <a16:creationId xmlns:a16="http://schemas.microsoft.com/office/drawing/2014/main" id="{17EC2ECD-EB09-4E9C-B6D4-5BC324F97586}"/>
                  </a:ext>
                </a:extLst>
              </p:cNvPr>
              <p:cNvSpPr>
                <a:spLocks noChangeArrowheads="1"/>
              </p:cNvSpPr>
              <p:nvPr/>
            </p:nvSpPr>
            <p:spPr bwMode="auto">
              <a:xfrm>
                <a:off x="2697015" y="3343466"/>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Settlmt Obligation Mgmt.</a:t>
                </a:r>
              </a:p>
            </p:txBody>
          </p:sp>
          <p:sp>
            <p:nvSpPr>
              <p:cNvPr id="251" name="Rectangle 97">
                <a:extLst>
                  <a:ext uri="{FF2B5EF4-FFF2-40B4-BE49-F238E27FC236}">
                    <a16:creationId xmlns:a16="http://schemas.microsoft.com/office/drawing/2014/main" id="{087FCE35-6A34-4D7D-A814-15A97750399C}"/>
                  </a:ext>
                </a:extLst>
              </p:cNvPr>
              <p:cNvSpPr>
                <a:spLocks noChangeArrowheads="1"/>
              </p:cNvSpPr>
              <p:nvPr/>
            </p:nvSpPr>
            <p:spPr bwMode="auto">
              <a:xfrm>
                <a:off x="2697015" y="3908041"/>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Custody Administration</a:t>
                </a:r>
              </a:p>
            </p:txBody>
          </p:sp>
          <p:sp>
            <p:nvSpPr>
              <p:cNvPr id="252" name="Rectangle 97">
                <a:extLst>
                  <a:ext uri="{FF2B5EF4-FFF2-40B4-BE49-F238E27FC236}">
                    <a16:creationId xmlns:a16="http://schemas.microsoft.com/office/drawing/2014/main" id="{24B84188-5633-4F94-A170-32B46802FB78}"/>
                  </a:ext>
                </a:extLst>
              </p:cNvPr>
              <p:cNvSpPr>
                <a:spLocks noChangeArrowheads="1"/>
              </p:cNvSpPr>
              <p:nvPr/>
            </p:nvSpPr>
            <p:spPr bwMode="auto">
              <a:xfrm>
                <a:off x="3314593" y="390804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Collections</a:t>
                </a:r>
              </a:p>
            </p:txBody>
          </p:sp>
          <p:sp>
            <p:nvSpPr>
              <p:cNvPr id="253" name="Rectangle 97">
                <a:extLst>
                  <a:ext uri="{FF2B5EF4-FFF2-40B4-BE49-F238E27FC236}">
                    <a16:creationId xmlns:a16="http://schemas.microsoft.com/office/drawing/2014/main" id="{C7F1BD06-4946-413E-BF9E-112B78C5A10E}"/>
                  </a:ext>
                </a:extLst>
              </p:cNvPr>
              <p:cNvSpPr>
                <a:spLocks noChangeArrowheads="1"/>
              </p:cNvSpPr>
              <p:nvPr/>
            </p:nvSpPr>
            <p:spPr bwMode="auto">
              <a:xfrm>
                <a:off x="3314593" y="349934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Transaction Engine</a:t>
                </a:r>
              </a:p>
            </p:txBody>
          </p:sp>
          <p:sp>
            <p:nvSpPr>
              <p:cNvPr id="254" name="Rectangle 97">
                <a:extLst>
                  <a:ext uri="{FF2B5EF4-FFF2-40B4-BE49-F238E27FC236}">
                    <a16:creationId xmlns:a16="http://schemas.microsoft.com/office/drawing/2014/main" id="{8018BC8C-6805-4157-A0CA-F27B23365FB5}"/>
                  </a:ext>
                </a:extLst>
              </p:cNvPr>
              <p:cNvSpPr>
                <a:spLocks noChangeArrowheads="1"/>
              </p:cNvSpPr>
              <p:nvPr/>
            </p:nvSpPr>
            <p:spPr bwMode="auto">
              <a:xfrm>
                <a:off x="2697015" y="4376476"/>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Position Keeping</a:t>
                </a:r>
              </a:p>
            </p:txBody>
          </p:sp>
          <p:sp>
            <p:nvSpPr>
              <p:cNvPr id="255" name="Rectangle 97">
                <a:extLst>
                  <a:ext uri="{FF2B5EF4-FFF2-40B4-BE49-F238E27FC236}">
                    <a16:creationId xmlns:a16="http://schemas.microsoft.com/office/drawing/2014/main" id="{1F1109C7-50C4-4D40-93DE-BAABB0E90770}"/>
                  </a:ext>
                </a:extLst>
              </p:cNvPr>
              <p:cNvSpPr>
                <a:spLocks noChangeArrowheads="1"/>
              </p:cNvSpPr>
              <p:nvPr/>
            </p:nvSpPr>
            <p:spPr bwMode="auto">
              <a:xfrm>
                <a:off x="3314593" y="4544130"/>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Fraud Detection</a:t>
                </a:r>
              </a:p>
            </p:txBody>
          </p:sp>
          <p:sp>
            <p:nvSpPr>
              <p:cNvPr id="256" name="Rectangle 97">
                <a:extLst>
                  <a:ext uri="{FF2B5EF4-FFF2-40B4-BE49-F238E27FC236}">
                    <a16:creationId xmlns:a16="http://schemas.microsoft.com/office/drawing/2014/main" id="{46F46CC3-174F-4E97-BE3F-7FCA672221E0}"/>
                  </a:ext>
                </a:extLst>
              </p:cNvPr>
              <p:cNvSpPr>
                <a:spLocks noChangeArrowheads="1"/>
              </p:cNvSpPr>
              <p:nvPr/>
            </p:nvSpPr>
            <p:spPr bwMode="auto">
              <a:xfrm>
                <a:off x="2697015" y="471178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Reward Points Account</a:t>
                </a:r>
              </a:p>
            </p:txBody>
          </p:sp>
          <p:sp>
            <p:nvSpPr>
              <p:cNvPr id="257" name="Rectangle 97">
                <a:extLst>
                  <a:ext uri="{FF2B5EF4-FFF2-40B4-BE49-F238E27FC236}">
                    <a16:creationId xmlns:a16="http://schemas.microsoft.com/office/drawing/2014/main" id="{F020AB16-4399-417E-834D-B378C6DCF6A3}"/>
                  </a:ext>
                </a:extLst>
              </p:cNvPr>
              <p:cNvSpPr>
                <a:spLocks noChangeArrowheads="1"/>
              </p:cNvSpPr>
              <p:nvPr/>
            </p:nvSpPr>
            <p:spPr bwMode="auto">
              <a:xfrm>
                <a:off x="2697015" y="365522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Correspondent Bank</a:t>
                </a:r>
              </a:p>
            </p:txBody>
          </p:sp>
          <p:sp>
            <p:nvSpPr>
              <p:cNvPr id="258" name="Rectangle 97">
                <a:extLst>
                  <a:ext uri="{FF2B5EF4-FFF2-40B4-BE49-F238E27FC236}">
                    <a16:creationId xmlns:a16="http://schemas.microsoft.com/office/drawing/2014/main" id="{4331E27E-235C-4359-9692-67794C1505E6}"/>
                  </a:ext>
                </a:extLst>
              </p:cNvPr>
              <p:cNvSpPr>
                <a:spLocks noChangeArrowheads="1"/>
              </p:cNvSpPr>
              <p:nvPr/>
            </p:nvSpPr>
            <p:spPr bwMode="auto">
              <a:xfrm>
                <a:off x="3314593" y="3343466"/>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Cheque Processing</a:t>
                </a:r>
              </a:p>
            </p:txBody>
          </p:sp>
          <p:sp>
            <p:nvSpPr>
              <p:cNvPr id="259" name="Rectangle 97">
                <a:extLst>
                  <a:ext uri="{FF2B5EF4-FFF2-40B4-BE49-F238E27FC236}">
                    <a16:creationId xmlns:a16="http://schemas.microsoft.com/office/drawing/2014/main" id="{BA36DFC6-677D-40B3-8486-9E3DCD5832A9}"/>
                  </a:ext>
                </a:extLst>
              </p:cNvPr>
              <p:cNvSpPr>
                <a:spLocks noChangeArrowheads="1"/>
              </p:cNvSpPr>
              <p:nvPr/>
            </p:nvSpPr>
            <p:spPr bwMode="auto">
              <a:xfrm>
                <a:off x="3314593" y="494893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Combination</a:t>
                </a:r>
              </a:p>
            </p:txBody>
          </p:sp>
          <p:sp>
            <p:nvSpPr>
              <p:cNvPr id="260" name="Rectangle 97">
                <a:extLst>
                  <a:ext uri="{FF2B5EF4-FFF2-40B4-BE49-F238E27FC236}">
                    <a16:creationId xmlns:a16="http://schemas.microsoft.com/office/drawing/2014/main" id="{6C1ED679-E3D1-47DB-BF7F-636E64F51F0C}"/>
                  </a:ext>
                </a:extLst>
              </p:cNvPr>
              <p:cNvSpPr>
                <a:spLocks noChangeArrowheads="1"/>
              </p:cNvSpPr>
              <p:nvPr/>
            </p:nvSpPr>
            <p:spPr bwMode="auto">
              <a:xfrm>
                <a:off x="3314593" y="564325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Commission Agreement</a:t>
                </a:r>
              </a:p>
            </p:txBody>
          </p:sp>
          <p:sp>
            <p:nvSpPr>
              <p:cNvPr id="261" name="Rectangle 97">
                <a:extLst>
                  <a:ext uri="{FF2B5EF4-FFF2-40B4-BE49-F238E27FC236}">
                    <a16:creationId xmlns:a16="http://schemas.microsoft.com/office/drawing/2014/main" id="{8D5893AE-A95B-4385-A61B-DDD6550B1963}"/>
                  </a:ext>
                </a:extLst>
              </p:cNvPr>
              <p:cNvSpPr>
                <a:spLocks noChangeArrowheads="1"/>
              </p:cNvSpPr>
              <p:nvPr/>
            </p:nvSpPr>
            <p:spPr bwMode="auto">
              <a:xfrm>
                <a:off x="2697015" y="563899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Syndicate Management</a:t>
                </a:r>
              </a:p>
            </p:txBody>
          </p:sp>
          <p:sp>
            <p:nvSpPr>
              <p:cNvPr id="262" name="Rectangle 97">
                <a:extLst>
                  <a:ext uri="{FF2B5EF4-FFF2-40B4-BE49-F238E27FC236}">
                    <a16:creationId xmlns:a16="http://schemas.microsoft.com/office/drawing/2014/main" id="{CCA20C08-686D-428B-B5B0-1C68D90BCD63}"/>
                  </a:ext>
                </a:extLst>
              </p:cNvPr>
              <p:cNvSpPr>
                <a:spLocks noChangeArrowheads="1"/>
              </p:cNvSpPr>
              <p:nvPr/>
            </p:nvSpPr>
            <p:spPr bwMode="auto">
              <a:xfrm>
                <a:off x="3314593" y="556850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Sub Cust Agreement</a:t>
                </a:r>
              </a:p>
            </p:txBody>
          </p:sp>
          <p:sp>
            <p:nvSpPr>
              <p:cNvPr id="263" name="Rectangle 97">
                <a:extLst>
                  <a:ext uri="{FF2B5EF4-FFF2-40B4-BE49-F238E27FC236}">
                    <a16:creationId xmlns:a16="http://schemas.microsoft.com/office/drawing/2014/main" id="{306C6567-61D6-431F-A0FC-9A817AD41567}"/>
                  </a:ext>
                </a:extLst>
              </p:cNvPr>
              <p:cNvSpPr>
                <a:spLocks noChangeArrowheads="1"/>
              </p:cNvSpPr>
              <p:nvPr/>
            </p:nvSpPr>
            <p:spPr bwMode="auto">
              <a:xfrm>
                <a:off x="3314593" y="5470352"/>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Broker Agreement</a:t>
                </a:r>
              </a:p>
            </p:txBody>
          </p:sp>
          <p:sp>
            <p:nvSpPr>
              <p:cNvPr id="264" name="Rectangle 97">
                <a:extLst>
                  <a:ext uri="{FF2B5EF4-FFF2-40B4-BE49-F238E27FC236}">
                    <a16:creationId xmlns:a16="http://schemas.microsoft.com/office/drawing/2014/main" id="{1A8B63F1-80B0-448D-BD0A-68BC8C2034FF}"/>
                  </a:ext>
                </a:extLst>
              </p:cNvPr>
              <p:cNvSpPr>
                <a:spLocks noChangeArrowheads="1"/>
              </p:cNvSpPr>
              <p:nvPr/>
            </p:nvSpPr>
            <p:spPr bwMode="auto">
              <a:xfrm>
                <a:off x="2697015" y="572332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Service Agency</a:t>
                </a:r>
              </a:p>
            </p:txBody>
          </p:sp>
          <p:sp>
            <p:nvSpPr>
              <p:cNvPr id="265" name="Rectangle 97">
                <a:extLst>
                  <a:ext uri="{FF2B5EF4-FFF2-40B4-BE49-F238E27FC236}">
                    <a16:creationId xmlns:a16="http://schemas.microsoft.com/office/drawing/2014/main" id="{A41728AB-6D60-459C-BE8E-D764875DD35C}"/>
                  </a:ext>
                </a:extLst>
              </p:cNvPr>
              <p:cNvSpPr>
                <a:spLocks noChangeArrowheads="1"/>
              </p:cNvSpPr>
              <p:nvPr/>
            </p:nvSpPr>
            <p:spPr bwMode="auto">
              <a:xfrm>
                <a:off x="3314593" y="572332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Contractor/Supplier Agmt</a:t>
                </a:r>
              </a:p>
            </p:txBody>
          </p:sp>
          <p:sp>
            <p:nvSpPr>
              <p:cNvPr id="266" name="Rectangle 97">
                <a:extLst>
                  <a:ext uri="{FF2B5EF4-FFF2-40B4-BE49-F238E27FC236}">
                    <a16:creationId xmlns:a16="http://schemas.microsoft.com/office/drawing/2014/main" id="{4F7D814D-3065-4987-BEB2-9D769590DDD0}"/>
                  </a:ext>
                </a:extLst>
              </p:cNvPr>
              <p:cNvSpPr>
                <a:spLocks noChangeArrowheads="1"/>
              </p:cNvSpPr>
              <p:nvPr/>
            </p:nvSpPr>
            <p:spPr bwMode="auto">
              <a:xfrm>
                <a:off x="2697015" y="5554675"/>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Corresp Bank Rel Mgmt</a:t>
                </a:r>
              </a:p>
            </p:txBody>
          </p:sp>
          <p:sp>
            <p:nvSpPr>
              <p:cNvPr id="267" name="Rectangle 97">
                <a:extLst>
                  <a:ext uri="{FF2B5EF4-FFF2-40B4-BE49-F238E27FC236}">
                    <a16:creationId xmlns:a16="http://schemas.microsoft.com/office/drawing/2014/main" id="{527E7358-3D48-4DEF-AA79-B4AF0DF7FD6E}"/>
                  </a:ext>
                </a:extLst>
              </p:cNvPr>
              <p:cNvSpPr>
                <a:spLocks noChangeArrowheads="1"/>
              </p:cNvSpPr>
              <p:nvPr/>
            </p:nvSpPr>
            <p:spPr bwMode="auto">
              <a:xfrm>
                <a:off x="2697015" y="547035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Interbank Rel Mgmt</a:t>
                </a:r>
              </a:p>
            </p:txBody>
          </p:sp>
          <p:sp>
            <p:nvSpPr>
              <p:cNvPr id="268" name="Rectangle 97">
                <a:extLst>
                  <a:ext uri="{FF2B5EF4-FFF2-40B4-BE49-F238E27FC236}">
                    <a16:creationId xmlns:a16="http://schemas.microsoft.com/office/drawing/2014/main" id="{A16B3692-978D-4251-9E70-BC47228A7815}"/>
                  </a:ext>
                </a:extLst>
              </p:cNvPr>
              <p:cNvSpPr>
                <a:spLocks noChangeArrowheads="1"/>
              </p:cNvSpPr>
              <p:nvPr/>
            </p:nvSpPr>
            <p:spPr bwMode="auto">
              <a:xfrm>
                <a:off x="3314593" y="3421405"/>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ACH Fulfillment</a:t>
                </a:r>
              </a:p>
            </p:txBody>
          </p:sp>
          <p:sp>
            <p:nvSpPr>
              <p:cNvPr id="269" name="Rectangle 97">
                <a:extLst>
                  <a:ext uri="{FF2B5EF4-FFF2-40B4-BE49-F238E27FC236}">
                    <a16:creationId xmlns:a16="http://schemas.microsoft.com/office/drawing/2014/main" id="{76A23B60-5850-4F07-A822-6AE6B45EC306}"/>
                  </a:ext>
                </a:extLst>
              </p:cNvPr>
              <p:cNvSpPr>
                <a:spLocks noChangeArrowheads="1"/>
              </p:cNvSpPr>
              <p:nvPr/>
            </p:nvSpPr>
            <p:spPr bwMode="auto">
              <a:xfrm>
                <a:off x="6109440" y="562180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Currency Exchange</a:t>
                </a:r>
              </a:p>
            </p:txBody>
          </p:sp>
          <p:sp>
            <p:nvSpPr>
              <p:cNvPr id="270" name="Rectangle 97">
                <a:extLst>
                  <a:ext uri="{FF2B5EF4-FFF2-40B4-BE49-F238E27FC236}">
                    <a16:creationId xmlns:a16="http://schemas.microsoft.com/office/drawing/2014/main" id="{14325CB7-AA50-4678-85D2-36BD625C5457}"/>
                  </a:ext>
                </a:extLst>
              </p:cNvPr>
              <p:cNvSpPr>
                <a:spLocks noChangeArrowheads="1"/>
              </p:cNvSpPr>
              <p:nvPr/>
            </p:nvSpPr>
            <p:spPr bwMode="auto">
              <a:xfrm>
                <a:off x="6109440" y="552996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Remittance</a:t>
                </a:r>
              </a:p>
            </p:txBody>
          </p:sp>
          <p:sp>
            <p:nvSpPr>
              <p:cNvPr id="271" name="Rectangle 97">
                <a:extLst>
                  <a:ext uri="{FF2B5EF4-FFF2-40B4-BE49-F238E27FC236}">
                    <a16:creationId xmlns:a16="http://schemas.microsoft.com/office/drawing/2014/main" id="{4B8B3A05-7D25-49FA-B00B-D4C4DA8FCE80}"/>
                  </a:ext>
                </a:extLst>
              </p:cNvPr>
              <p:cNvSpPr>
                <a:spLocks noChangeArrowheads="1"/>
              </p:cNvSpPr>
              <p:nvPr/>
            </p:nvSpPr>
            <p:spPr bwMode="auto">
              <a:xfrm>
                <a:off x="5493302" y="552996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Brokered Product</a:t>
                </a:r>
              </a:p>
            </p:txBody>
          </p:sp>
          <p:sp>
            <p:nvSpPr>
              <p:cNvPr id="272" name="Rectangle 97">
                <a:extLst>
                  <a:ext uri="{FF2B5EF4-FFF2-40B4-BE49-F238E27FC236}">
                    <a16:creationId xmlns:a16="http://schemas.microsoft.com/office/drawing/2014/main" id="{F053655B-6CD0-4759-8383-C494F639A02B}"/>
                  </a:ext>
                </a:extLst>
              </p:cNvPr>
              <p:cNvSpPr>
                <a:spLocks noChangeArrowheads="1"/>
              </p:cNvSpPr>
              <p:nvPr/>
            </p:nvSpPr>
            <p:spPr bwMode="auto">
              <a:xfrm>
                <a:off x="4165991" y="5438129"/>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Credit/Charge Card</a:t>
                </a:r>
              </a:p>
            </p:txBody>
          </p:sp>
          <p:sp>
            <p:nvSpPr>
              <p:cNvPr id="273" name="Rectangle 97">
                <a:extLst>
                  <a:ext uri="{FF2B5EF4-FFF2-40B4-BE49-F238E27FC236}">
                    <a16:creationId xmlns:a16="http://schemas.microsoft.com/office/drawing/2014/main" id="{D2467ED0-E190-4E8B-A934-8D70FEF28436}"/>
                  </a:ext>
                </a:extLst>
              </p:cNvPr>
              <p:cNvSpPr>
                <a:spLocks noChangeArrowheads="1"/>
              </p:cNvSpPr>
              <p:nvPr/>
            </p:nvSpPr>
            <p:spPr bwMode="auto">
              <a:xfrm>
                <a:off x="4165991" y="552996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Card Authorization</a:t>
                </a:r>
              </a:p>
            </p:txBody>
          </p:sp>
          <p:sp>
            <p:nvSpPr>
              <p:cNvPr id="274" name="Rectangle 97">
                <a:extLst>
                  <a:ext uri="{FF2B5EF4-FFF2-40B4-BE49-F238E27FC236}">
                    <a16:creationId xmlns:a16="http://schemas.microsoft.com/office/drawing/2014/main" id="{C6C50668-3648-468C-8046-3195882B8D6B}"/>
                  </a:ext>
                </a:extLst>
              </p:cNvPr>
              <p:cNvSpPr>
                <a:spLocks noChangeArrowheads="1"/>
              </p:cNvSpPr>
              <p:nvPr/>
            </p:nvSpPr>
            <p:spPr bwMode="auto">
              <a:xfrm>
                <a:off x="4165991" y="562180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Card Capture</a:t>
                </a:r>
              </a:p>
            </p:txBody>
          </p:sp>
          <p:sp>
            <p:nvSpPr>
              <p:cNvPr id="275" name="Rectangle 97">
                <a:extLst>
                  <a:ext uri="{FF2B5EF4-FFF2-40B4-BE49-F238E27FC236}">
                    <a16:creationId xmlns:a16="http://schemas.microsoft.com/office/drawing/2014/main" id="{7901CE6C-5969-4286-9972-C3B37AC44F32}"/>
                  </a:ext>
                </a:extLst>
              </p:cNvPr>
              <p:cNvSpPr>
                <a:spLocks noChangeArrowheads="1"/>
              </p:cNvSpPr>
              <p:nvPr/>
            </p:nvSpPr>
            <p:spPr bwMode="auto">
              <a:xfrm>
                <a:off x="4774913" y="552996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Merchant Relations</a:t>
                </a:r>
              </a:p>
            </p:txBody>
          </p:sp>
          <p:sp>
            <p:nvSpPr>
              <p:cNvPr id="276" name="Rectangle 97">
                <a:extLst>
                  <a:ext uri="{FF2B5EF4-FFF2-40B4-BE49-F238E27FC236}">
                    <a16:creationId xmlns:a16="http://schemas.microsoft.com/office/drawing/2014/main" id="{0A961674-7B6C-4BFC-BE71-10FA20E70FEF}"/>
                  </a:ext>
                </a:extLst>
              </p:cNvPr>
              <p:cNvSpPr>
                <a:spLocks noChangeArrowheads="1"/>
              </p:cNvSpPr>
              <p:nvPr/>
            </p:nvSpPr>
            <p:spPr bwMode="auto">
              <a:xfrm>
                <a:off x="4774913" y="543812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Card Billing &amp; Payments</a:t>
                </a:r>
              </a:p>
            </p:txBody>
          </p:sp>
          <p:sp>
            <p:nvSpPr>
              <p:cNvPr id="277" name="Rectangle 97">
                <a:extLst>
                  <a:ext uri="{FF2B5EF4-FFF2-40B4-BE49-F238E27FC236}">
                    <a16:creationId xmlns:a16="http://schemas.microsoft.com/office/drawing/2014/main" id="{3CBFD015-3982-4E15-86CB-3EFBF62F2121}"/>
                  </a:ext>
                </a:extLst>
              </p:cNvPr>
              <p:cNvSpPr>
                <a:spLocks noChangeArrowheads="1"/>
              </p:cNvSpPr>
              <p:nvPr/>
            </p:nvSpPr>
            <p:spPr bwMode="auto">
              <a:xfrm>
                <a:off x="1201922" y="3273902"/>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Comms</a:t>
                </a:r>
              </a:p>
            </p:txBody>
          </p:sp>
          <p:sp>
            <p:nvSpPr>
              <p:cNvPr id="278" name="Rectangle 97">
                <a:extLst>
                  <a:ext uri="{FF2B5EF4-FFF2-40B4-BE49-F238E27FC236}">
                    <a16:creationId xmlns:a16="http://schemas.microsoft.com/office/drawing/2014/main" id="{A7FFBBF8-701C-4EF6-A80F-2ED50079CE36}"/>
                  </a:ext>
                </a:extLst>
              </p:cNvPr>
              <p:cNvSpPr>
                <a:spLocks noChangeArrowheads="1"/>
              </p:cNvSpPr>
              <p:nvPr/>
            </p:nvSpPr>
            <p:spPr bwMode="auto">
              <a:xfrm>
                <a:off x="1201922" y="3058773"/>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Investor Relations</a:t>
                </a:r>
              </a:p>
            </p:txBody>
          </p:sp>
          <p:sp>
            <p:nvSpPr>
              <p:cNvPr id="279" name="Rectangle 97">
                <a:extLst>
                  <a:ext uri="{FF2B5EF4-FFF2-40B4-BE49-F238E27FC236}">
                    <a16:creationId xmlns:a16="http://schemas.microsoft.com/office/drawing/2014/main" id="{B854F8A8-A185-4DA4-8A54-81FDBE28CD10}"/>
                  </a:ext>
                </a:extLst>
              </p:cNvPr>
              <p:cNvSpPr>
                <a:spLocks noChangeArrowheads="1"/>
              </p:cNvSpPr>
              <p:nvPr/>
            </p:nvSpPr>
            <p:spPr bwMode="auto">
              <a:xfrm>
                <a:off x="5493302" y="5438129"/>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Current Account</a:t>
                </a:r>
              </a:p>
            </p:txBody>
          </p:sp>
          <p:sp>
            <p:nvSpPr>
              <p:cNvPr id="280" name="Rectangle 97">
                <a:extLst>
                  <a:ext uri="{FF2B5EF4-FFF2-40B4-BE49-F238E27FC236}">
                    <a16:creationId xmlns:a16="http://schemas.microsoft.com/office/drawing/2014/main" id="{6E1D9C99-B41B-4B23-9FFB-CE7C614A3EA6}"/>
                  </a:ext>
                </a:extLst>
              </p:cNvPr>
              <p:cNvSpPr>
                <a:spLocks noChangeArrowheads="1"/>
              </p:cNvSpPr>
              <p:nvPr/>
            </p:nvSpPr>
            <p:spPr bwMode="auto">
              <a:xfrm>
                <a:off x="2922620" y="2832181"/>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Financial Statements</a:t>
                </a:r>
              </a:p>
            </p:txBody>
          </p:sp>
          <p:sp>
            <p:nvSpPr>
              <p:cNvPr id="281" name="Rectangle 97">
                <a:extLst>
                  <a:ext uri="{FF2B5EF4-FFF2-40B4-BE49-F238E27FC236}">
                    <a16:creationId xmlns:a16="http://schemas.microsoft.com/office/drawing/2014/main" id="{D6D5C08C-EC3F-4A22-9F51-2F3062690AB0}"/>
                  </a:ext>
                </a:extLst>
              </p:cNvPr>
              <p:cNvSpPr>
                <a:spLocks noChangeArrowheads="1"/>
              </p:cNvSpPr>
              <p:nvPr/>
            </p:nvSpPr>
            <p:spPr bwMode="auto">
              <a:xfrm>
                <a:off x="4211568" y="651224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Deployment</a:t>
                </a:r>
              </a:p>
            </p:txBody>
          </p:sp>
          <p:sp>
            <p:nvSpPr>
              <p:cNvPr id="282" name="Rectangle 97">
                <a:extLst>
                  <a:ext uri="{FF2B5EF4-FFF2-40B4-BE49-F238E27FC236}">
                    <a16:creationId xmlns:a16="http://schemas.microsoft.com/office/drawing/2014/main" id="{B6AF2B59-5EFB-4441-B7FF-759DA7DFE5ED}"/>
                  </a:ext>
                </a:extLst>
              </p:cNvPr>
              <p:cNvSpPr>
                <a:spLocks noChangeArrowheads="1"/>
              </p:cNvSpPr>
              <p:nvPr/>
            </p:nvSpPr>
            <p:spPr bwMode="auto">
              <a:xfrm>
                <a:off x="4842369" y="634269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Training</a:t>
                </a:r>
              </a:p>
            </p:txBody>
          </p:sp>
          <p:sp>
            <p:nvSpPr>
              <p:cNvPr id="283" name="Rectangle 97">
                <a:extLst>
                  <a:ext uri="{FF2B5EF4-FFF2-40B4-BE49-F238E27FC236}">
                    <a16:creationId xmlns:a16="http://schemas.microsoft.com/office/drawing/2014/main" id="{38FF5383-DF9B-4E55-BA9B-E3A22DC5E106}"/>
                  </a:ext>
                </a:extLst>
              </p:cNvPr>
              <p:cNvSpPr>
                <a:spLocks noChangeArrowheads="1"/>
              </p:cNvSpPr>
              <p:nvPr/>
            </p:nvSpPr>
            <p:spPr bwMode="auto">
              <a:xfrm>
                <a:off x="4898886" y="496302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Deposit Account</a:t>
                </a:r>
              </a:p>
            </p:txBody>
          </p:sp>
          <p:sp>
            <p:nvSpPr>
              <p:cNvPr id="284" name="Rectangle 97">
                <a:extLst>
                  <a:ext uri="{FF2B5EF4-FFF2-40B4-BE49-F238E27FC236}">
                    <a16:creationId xmlns:a16="http://schemas.microsoft.com/office/drawing/2014/main" id="{14F4BD7F-532A-49AB-A40E-D45F612749CD}"/>
                  </a:ext>
                </a:extLst>
              </p:cNvPr>
              <p:cNvSpPr>
                <a:spLocks noChangeArrowheads="1"/>
              </p:cNvSpPr>
              <p:nvPr/>
            </p:nvSpPr>
            <p:spPr bwMode="auto">
              <a:xfrm>
                <a:off x="4898886" y="486848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Leasing</a:t>
                </a:r>
              </a:p>
            </p:txBody>
          </p:sp>
          <p:sp>
            <p:nvSpPr>
              <p:cNvPr id="285" name="Rectangle 97">
                <a:extLst>
                  <a:ext uri="{FF2B5EF4-FFF2-40B4-BE49-F238E27FC236}">
                    <a16:creationId xmlns:a16="http://schemas.microsoft.com/office/drawing/2014/main" id="{9169B19E-6057-4295-AD98-1DFBB21A7F90}"/>
                  </a:ext>
                </a:extLst>
              </p:cNvPr>
              <p:cNvSpPr>
                <a:spLocks noChangeArrowheads="1"/>
              </p:cNvSpPr>
              <p:nvPr/>
            </p:nvSpPr>
            <p:spPr bwMode="auto">
              <a:xfrm>
                <a:off x="5591827" y="508809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Credit Facility</a:t>
                </a:r>
              </a:p>
            </p:txBody>
          </p:sp>
          <p:sp>
            <p:nvSpPr>
              <p:cNvPr id="286" name="Rectangle 97">
                <a:extLst>
                  <a:ext uri="{FF2B5EF4-FFF2-40B4-BE49-F238E27FC236}">
                    <a16:creationId xmlns:a16="http://schemas.microsoft.com/office/drawing/2014/main" id="{FAB71877-1616-4653-B94C-ED66C98A2074}"/>
                  </a:ext>
                </a:extLst>
              </p:cNvPr>
              <p:cNvSpPr>
                <a:spLocks noChangeArrowheads="1"/>
              </p:cNvSpPr>
              <p:nvPr/>
            </p:nvSpPr>
            <p:spPr bwMode="auto">
              <a:xfrm>
                <a:off x="5591827" y="4898485"/>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Cash Mgmt &amp; A/C Svs</a:t>
                </a:r>
              </a:p>
            </p:txBody>
          </p:sp>
          <p:sp>
            <p:nvSpPr>
              <p:cNvPr id="287" name="Rectangle 97">
                <a:extLst>
                  <a:ext uri="{FF2B5EF4-FFF2-40B4-BE49-F238E27FC236}">
                    <a16:creationId xmlns:a16="http://schemas.microsoft.com/office/drawing/2014/main" id="{F4DC2FC3-3EC8-499F-A207-2AF02C1EE783}"/>
                  </a:ext>
                </a:extLst>
              </p:cNvPr>
              <p:cNvSpPr>
                <a:spLocks noChangeArrowheads="1"/>
              </p:cNvSpPr>
              <p:nvPr/>
            </p:nvSpPr>
            <p:spPr bwMode="auto">
              <a:xfrm>
                <a:off x="6211458" y="4896055"/>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Direct Debit</a:t>
                </a:r>
              </a:p>
            </p:txBody>
          </p:sp>
          <p:sp>
            <p:nvSpPr>
              <p:cNvPr id="288" name="Rectangle 97">
                <a:extLst>
                  <a:ext uri="{FF2B5EF4-FFF2-40B4-BE49-F238E27FC236}">
                    <a16:creationId xmlns:a16="http://schemas.microsoft.com/office/drawing/2014/main" id="{3E3AE025-3D47-4B13-A258-4C2CAA58165A}"/>
                  </a:ext>
                </a:extLst>
              </p:cNvPr>
              <p:cNvSpPr>
                <a:spLocks noChangeArrowheads="1"/>
              </p:cNvSpPr>
              <p:nvPr/>
            </p:nvSpPr>
            <p:spPr bwMode="auto">
              <a:xfrm>
                <a:off x="5591827" y="4803682"/>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 Current Account</a:t>
                </a:r>
              </a:p>
            </p:txBody>
          </p:sp>
          <p:sp>
            <p:nvSpPr>
              <p:cNvPr id="289" name="Rectangle 97">
                <a:extLst>
                  <a:ext uri="{FF2B5EF4-FFF2-40B4-BE49-F238E27FC236}">
                    <a16:creationId xmlns:a16="http://schemas.microsoft.com/office/drawing/2014/main" id="{C665CF72-8483-4195-B60E-3160917D9F78}"/>
                  </a:ext>
                </a:extLst>
              </p:cNvPr>
              <p:cNvSpPr>
                <a:spLocks noChangeArrowheads="1"/>
              </p:cNvSpPr>
              <p:nvPr/>
            </p:nvSpPr>
            <p:spPr bwMode="auto">
              <a:xfrm>
                <a:off x="4898886" y="505757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Savings Account</a:t>
                </a:r>
              </a:p>
            </p:txBody>
          </p:sp>
          <p:sp>
            <p:nvSpPr>
              <p:cNvPr id="290" name="Rectangle 97">
                <a:extLst>
                  <a:ext uri="{FF2B5EF4-FFF2-40B4-BE49-F238E27FC236}">
                    <a16:creationId xmlns:a16="http://schemas.microsoft.com/office/drawing/2014/main" id="{5C24BA9D-7FA6-4D84-932C-43872A74E7F9}"/>
                  </a:ext>
                </a:extLst>
              </p:cNvPr>
              <p:cNvSpPr>
                <a:spLocks noChangeArrowheads="1"/>
              </p:cNvSpPr>
              <p:nvPr/>
            </p:nvSpPr>
            <p:spPr bwMode="auto">
              <a:xfrm>
                <a:off x="6211386" y="440213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Letter of Credit</a:t>
                </a:r>
              </a:p>
            </p:txBody>
          </p:sp>
          <p:sp>
            <p:nvSpPr>
              <p:cNvPr id="291" name="Rectangle 97">
                <a:extLst>
                  <a:ext uri="{FF2B5EF4-FFF2-40B4-BE49-F238E27FC236}">
                    <a16:creationId xmlns:a16="http://schemas.microsoft.com/office/drawing/2014/main" id="{E07CEB47-9157-4AD2-AE02-33026C26BCEA}"/>
                  </a:ext>
                </a:extLst>
              </p:cNvPr>
              <p:cNvSpPr>
                <a:spLocks noChangeArrowheads="1"/>
              </p:cNvSpPr>
              <p:nvPr/>
            </p:nvSpPr>
            <p:spPr bwMode="auto">
              <a:xfrm>
                <a:off x="5601087" y="449868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Bank Guarantee</a:t>
                </a:r>
              </a:p>
            </p:txBody>
          </p:sp>
          <p:sp>
            <p:nvSpPr>
              <p:cNvPr id="292" name="Rectangle 97">
                <a:extLst>
                  <a:ext uri="{FF2B5EF4-FFF2-40B4-BE49-F238E27FC236}">
                    <a16:creationId xmlns:a16="http://schemas.microsoft.com/office/drawing/2014/main" id="{6567DE63-449A-40B6-8FAE-013118C2929D}"/>
                  </a:ext>
                </a:extLst>
              </p:cNvPr>
              <p:cNvSpPr>
                <a:spLocks noChangeArrowheads="1"/>
              </p:cNvSpPr>
              <p:nvPr/>
            </p:nvSpPr>
            <p:spPr bwMode="auto">
              <a:xfrm>
                <a:off x="6211386" y="449868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Bank Drafts &amp; Trvl. Checks</a:t>
                </a:r>
              </a:p>
            </p:txBody>
          </p:sp>
          <p:sp>
            <p:nvSpPr>
              <p:cNvPr id="293" name="Rectangle 97">
                <a:extLst>
                  <a:ext uri="{FF2B5EF4-FFF2-40B4-BE49-F238E27FC236}">
                    <a16:creationId xmlns:a16="http://schemas.microsoft.com/office/drawing/2014/main" id="{F20CD4E0-1337-459E-A0F2-9A3638772E93}"/>
                  </a:ext>
                </a:extLst>
              </p:cNvPr>
              <p:cNvSpPr>
                <a:spLocks noChangeArrowheads="1"/>
              </p:cNvSpPr>
              <p:nvPr/>
            </p:nvSpPr>
            <p:spPr bwMode="auto">
              <a:xfrm>
                <a:off x="4191215" y="365071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Trade/Price Reporting</a:t>
                </a:r>
              </a:p>
            </p:txBody>
          </p:sp>
          <p:sp>
            <p:nvSpPr>
              <p:cNvPr id="294" name="Rectangle 97">
                <a:extLst>
                  <a:ext uri="{FF2B5EF4-FFF2-40B4-BE49-F238E27FC236}">
                    <a16:creationId xmlns:a16="http://schemas.microsoft.com/office/drawing/2014/main" id="{1BAE7798-A586-403A-A230-B557530E80BB}"/>
                  </a:ext>
                </a:extLst>
              </p:cNvPr>
              <p:cNvSpPr>
                <a:spLocks noChangeArrowheads="1"/>
              </p:cNvSpPr>
              <p:nvPr/>
            </p:nvSpPr>
            <p:spPr bwMode="auto">
              <a:xfrm>
                <a:off x="4811227" y="365071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Corporate Events</a:t>
                </a:r>
              </a:p>
            </p:txBody>
          </p:sp>
          <p:sp>
            <p:nvSpPr>
              <p:cNvPr id="295" name="Rectangle 97">
                <a:extLst>
                  <a:ext uri="{FF2B5EF4-FFF2-40B4-BE49-F238E27FC236}">
                    <a16:creationId xmlns:a16="http://schemas.microsoft.com/office/drawing/2014/main" id="{CDF975D5-D88C-4753-9D28-846D5D679856}"/>
                  </a:ext>
                </a:extLst>
              </p:cNvPr>
              <p:cNvSpPr>
                <a:spLocks noChangeArrowheads="1"/>
              </p:cNvSpPr>
              <p:nvPr/>
            </p:nvSpPr>
            <p:spPr bwMode="auto">
              <a:xfrm>
                <a:off x="4811227" y="356639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Financial Inst Valuation</a:t>
                </a:r>
              </a:p>
            </p:txBody>
          </p:sp>
          <p:sp>
            <p:nvSpPr>
              <p:cNvPr id="296" name="Rectangle 97">
                <a:extLst>
                  <a:ext uri="{FF2B5EF4-FFF2-40B4-BE49-F238E27FC236}">
                    <a16:creationId xmlns:a16="http://schemas.microsoft.com/office/drawing/2014/main" id="{071EEF4C-97D0-4F69-9AD6-0F974064110F}"/>
                  </a:ext>
                </a:extLst>
              </p:cNvPr>
              <p:cNvSpPr>
                <a:spLocks noChangeArrowheads="1"/>
              </p:cNvSpPr>
              <p:nvPr/>
            </p:nvSpPr>
            <p:spPr bwMode="auto">
              <a:xfrm>
                <a:off x="4191215" y="348207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Trade Conf Matching</a:t>
                </a:r>
              </a:p>
            </p:txBody>
          </p:sp>
          <p:sp>
            <p:nvSpPr>
              <p:cNvPr id="297" name="Rectangle 97">
                <a:extLst>
                  <a:ext uri="{FF2B5EF4-FFF2-40B4-BE49-F238E27FC236}">
                    <a16:creationId xmlns:a16="http://schemas.microsoft.com/office/drawing/2014/main" id="{0FAE2ED8-1C92-43DF-A8D9-423ED121D477}"/>
                  </a:ext>
                </a:extLst>
              </p:cNvPr>
              <p:cNvSpPr>
                <a:spLocks noChangeArrowheads="1"/>
              </p:cNvSpPr>
              <p:nvPr/>
            </p:nvSpPr>
            <p:spPr bwMode="auto">
              <a:xfrm>
                <a:off x="5491700" y="348207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Order</a:t>
                </a:r>
              </a:p>
            </p:txBody>
          </p:sp>
          <p:sp>
            <p:nvSpPr>
              <p:cNvPr id="298" name="Rectangle 97">
                <a:extLst>
                  <a:ext uri="{FF2B5EF4-FFF2-40B4-BE49-F238E27FC236}">
                    <a16:creationId xmlns:a16="http://schemas.microsoft.com/office/drawing/2014/main" id="{8BE68815-EC71-4C4B-BE03-8306CF7E7696}"/>
                  </a:ext>
                </a:extLst>
              </p:cNvPr>
              <p:cNvSpPr>
                <a:spLocks noChangeArrowheads="1"/>
              </p:cNvSpPr>
              <p:nvPr/>
            </p:nvSpPr>
            <p:spPr bwMode="auto">
              <a:xfrm>
                <a:off x="5491700" y="3566396"/>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Order Execution</a:t>
                </a:r>
              </a:p>
            </p:txBody>
          </p:sp>
          <p:sp>
            <p:nvSpPr>
              <p:cNvPr id="299" name="Rectangle 97">
                <a:extLst>
                  <a:ext uri="{FF2B5EF4-FFF2-40B4-BE49-F238E27FC236}">
                    <a16:creationId xmlns:a16="http://schemas.microsoft.com/office/drawing/2014/main" id="{FF1342A8-687B-4FF5-9E9D-31CEF1E6F132}"/>
                  </a:ext>
                </a:extLst>
              </p:cNvPr>
              <p:cNvSpPr>
                <a:spLocks noChangeArrowheads="1"/>
              </p:cNvSpPr>
              <p:nvPr/>
            </p:nvSpPr>
            <p:spPr bwMode="auto">
              <a:xfrm>
                <a:off x="6211386" y="413694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Consumer Advisory Svs</a:t>
                </a:r>
              </a:p>
            </p:txBody>
          </p:sp>
          <p:sp>
            <p:nvSpPr>
              <p:cNvPr id="300" name="Rectangle 97">
                <a:extLst>
                  <a:ext uri="{FF2B5EF4-FFF2-40B4-BE49-F238E27FC236}">
                    <a16:creationId xmlns:a16="http://schemas.microsoft.com/office/drawing/2014/main" id="{252E75CE-CFCD-4125-B0C7-F1C51968AC84}"/>
                  </a:ext>
                </a:extLst>
              </p:cNvPr>
              <p:cNvSpPr>
                <a:spLocks noChangeArrowheads="1"/>
              </p:cNvSpPr>
              <p:nvPr/>
            </p:nvSpPr>
            <p:spPr bwMode="auto">
              <a:xfrm>
                <a:off x="6109440" y="543812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Trust Services</a:t>
                </a:r>
              </a:p>
            </p:txBody>
          </p:sp>
          <p:sp>
            <p:nvSpPr>
              <p:cNvPr id="301" name="Rectangle 97">
                <a:extLst>
                  <a:ext uri="{FF2B5EF4-FFF2-40B4-BE49-F238E27FC236}">
                    <a16:creationId xmlns:a16="http://schemas.microsoft.com/office/drawing/2014/main" id="{74C0082D-4FD2-46AB-B7F8-A7D55330D3FA}"/>
                  </a:ext>
                </a:extLst>
              </p:cNvPr>
              <p:cNvSpPr>
                <a:spLocks noChangeArrowheads="1"/>
              </p:cNvSpPr>
              <p:nvPr/>
            </p:nvSpPr>
            <p:spPr bwMode="auto">
              <a:xfrm>
                <a:off x="5493302" y="5621809"/>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Service Product</a:t>
                </a:r>
              </a:p>
            </p:txBody>
          </p:sp>
          <p:sp>
            <p:nvSpPr>
              <p:cNvPr id="302" name="Rectangle 97">
                <a:extLst>
                  <a:ext uri="{FF2B5EF4-FFF2-40B4-BE49-F238E27FC236}">
                    <a16:creationId xmlns:a16="http://schemas.microsoft.com/office/drawing/2014/main" id="{7541049D-2573-42EA-9BB5-9C1FB5EE9CFA}"/>
                  </a:ext>
                </a:extLst>
              </p:cNvPr>
              <p:cNvSpPr>
                <a:spLocks noChangeArrowheads="1"/>
              </p:cNvSpPr>
              <p:nvPr/>
            </p:nvSpPr>
            <p:spPr bwMode="auto">
              <a:xfrm>
                <a:off x="7010951" y="3788202"/>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Inv Port Planning</a:t>
                </a:r>
              </a:p>
            </p:txBody>
          </p:sp>
          <p:sp>
            <p:nvSpPr>
              <p:cNvPr id="303" name="Rectangle 97">
                <a:extLst>
                  <a:ext uri="{FF2B5EF4-FFF2-40B4-BE49-F238E27FC236}">
                    <a16:creationId xmlns:a16="http://schemas.microsoft.com/office/drawing/2014/main" id="{53DA5BE9-77B1-4CA8-A1CA-B30A263636F9}"/>
                  </a:ext>
                </a:extLst>
              </p:cNvPr>
              <p:cNvSpPr>
                <a:spLocks noChangeArrowheads="1"/>
              </p:cNvSpPr>
              <p:nvPr/>
            </p:nvSpPr>
            <p:spPr bwMode="auto">
              <a:xfrm>
                <a:off x="7010951" y="3861127"/>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Inv Port Analysis</a:t>
                </a:r>
              </a:p>
            </p:txBody>
          </p:sp>
          <p:sp>
            <p:nvSpPr>
              <p:cNvPr id="304" name="Rectangle 97">
                <a:extLst>
                  <a:ext uri="{FF2B5EF4-FFF2-40B4-BE49-F238E27FC236}">
                    <a16:creationId xmlns:a16="http://schemas.microsoft.com/office/drawing/2014/main" id="{67441AB3-E75B-450F-A5F0-C81DFA4F4BB7}"/>
                  </a:ext>
                </a:extLst>
              </p:cNvPr>
              <p:cNvSpPr>
                <a:spLocks noChangeArrowheads="1"/>
              </p:cNvSpPr>
              <p:nvPr/>
            </p:nvSpPr>
            <p:spPr bwMode="auto">
              <a:xfrm>
                <a:off x="7010951" y="3934052"/>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Inv PortfMgmt</a:t>
                </a:r>
              </a:p>
            </p:txBody>
          </p:sp>
          <p:sp>
            <p:nvSpPr>
              <p:cNvPr id="305" name="Rectangle 97">
                <a:extLst>
                  <a:ext uri="{FF2B5EF4-FFF2-40B4-BE49-F238E27FC236}">
                    <a16:creationId xmlns:a16="http://schemas.microsoft.com/office/drawing/2014/main" id="{EA9A9A66-7260-4B5B-B82F-A96575815B46}"/>
                  </a:ext>
                </a:extLst>
              </p:cNvPr>
              <p:cNvSpPr>
                <a:spLocks noChangeArrowheads="1"/>
              </p:cNvSpPr>
              <p:nvPr/>
            </p:nvSpPr>
            <p:spPr bwMode="auto">
              <a:xfrm>
                <a:off x="7010951" y="371527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eTrading Workbench</a:t>
                </a:r>
              </a:p>
            </p:txBody>
          </p:sp>
          <p:sp>
            <p:nvSpPr>
              <p:cNvPr id="306" name="Rectangle 97">
                <a:extLst>
                  <a:ext uri="{FF2B5EF4-FFF2-40B4-BE49-F238E27FC236}">
                    <a16:creationId xmlns:a16="http://schemas.microsoft.com/office/drawing/2014/main" id="{C40EEA47-9E93-4DC7-BA03-909A6DAF7F8C}"/>
                  </a:ext>
                </a:extLst>
              </p:cNvPr>
              <p:cNvSpPr>
                <a:spLocks noChangeArrowheads="1"/>
              </p:cNvSpPr>
              <p:nvPr/>
            </p:nvSpPr>
            <p:spPr bwMode="auto">
              <a:xfrm>
                <a:off x="7010951" y="3642353"/>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Consumer Investments</a:t>
                </a:r>
              </a:p>
            </p:txBody>
          </p:sp>
          <p:sp>
            <p:nvSpPr>
              <p:cNvPr id="307" name="Rectangle 97">
                <a:extLst>
                  <a:ext uri="{FF2B5EF4-FFF2-40B4-BE49-F238E27FC236}">
                    <a16:creationId xmlns:a16="http://schemas.microsoft.com/office/drawing/2014/main" id="{B123DE55-C73C-41AE-8261-CE275BE85E27}"/>
                  </a:ext>
                </a:extLst>
              </p:cNvPr>
              <p:cNvSpPr>
                <a:spLocks noChangeArrowheads="1"/>
              </p:cNvSpPr>
              <p:nvPr/>
            </p:nvSpPr>
            <p:spPr bwMode="auto">
              <a:xfrm>
                <a:off x="7010951" y="5780878"/>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Card Case</a:t>
                </a:r>
              </a:p>
            </p:txBody>
          </p:sp>
          <p:sp>
            <p:nvSpPr>
              <p:cNvPr id="308" name="Rectangle 97">
                <a:extLst>
                  <a:ext uri="{FF2B5EF4-FFF2-40B4-BE49-F238E27FC236}">
                    <a16:creationId xmlns:a16="http://schemas.microsoft.com/office/drawing/2014/main" id="{4BCB19D0-32E1-48B4-A1FC-748C0D6A2ACE}"/>
                  </a:ext>
                </a:extLst>
              </p:cNvPr>
              <p:cNvSpPr>
                <a:spLocks noChangeArrowheads="1"/>
              </p:cNvSpPr>
              <p:nvPr/>
            </p:nvSpPr>
            <p:spPr bwMode="auto">
              <a:xfrm>
                <a:off x="7896712" y="3999457"/>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Contact Handler</a:t>
                </a:r>
              </a:p>
            </p:txBody>
          </p:sp>
          <p:sp>
            <p:nvSpPr>
              <p:cNvPr id="309" name="Rectangle 97">
                <a:extLst>
                  <a:ext uri="{FF2B5EF4-FFF2-40B4-BE49-F238E27FC236}">
                    <a16:creationId xmlns:a16="http://schemas.microsoft.com/office/drawing/2014/main" id="{FE2477CA-683D-44D1-B3C5-7E821035191A}"/>
                  </a:ext>
                </a:extLst>
              </p:cNvPr>
              <p:cNvSpPr>
                <a:spLocks noChangeArrowheads="1"/>
              </p:cNvSpPr>
              <p:nvPr/>
            </p:nvSpPr>
            <p:spPr bwMode="auto">
              <a:xfrm>
                <a:off x="7010950" y="418473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 Behavioral Insights</a:t>
                </a:r>
              </a:p>
            </p:txBody>
          </p:sp>
          <p:sp>
            <p:nvSpPr>
              <p:cNvPr id="310" name="Rectangle 97">
                <a:extLst>
                  <a:ext uri="{FF2B5EF4-FFF2-40B4-BE49-F238E27FC236}">
                    <a16:creationId xmlns:a16="http://schemas.microsoft.com/office/drawing/2014/main" id="{14D7D52E-D815-40E4-AC16-3A6CF8EF7EAC}"/>
                  </a:ext>
                </a:extLst>
              </p:cNvPr>
              <p:cNvSpPr>
                <a:spLocks noChangeArrowheads="1"/>
              </p:cNvSpPr>
              <p:nvPr/>
            </p:nvSpPr>
            <p:spPr bwMode="auto">
              <a:xfrm>
                <a:off x="3449501" y="625791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IT Stds &amp; Guidelines</a:t>
                </a:r>
              </a:p>
            </p:txBody>
          </p:sp>
          <p:sp>
            <p:nvSpPr>
              <p:cNvPr id="311" name="Rectangle 97">
                <a:extLst>
                  <a:ext uri="{FF2B5EF4-FFF2-40B4-BE49-F238E27FC236}">
                    <a16:creationId xmlns:a16="http://schemas.microsoft.com/office/drawing/2014/main" id="{526ACF15-E4EB-4B89-A4C7-3CF8A3533EFC}"/>
                  </a:ext>
                </a:extLst>
              </p:cNvPr>
              <p:cNvSpPr>
                <a:spLocks noChangeArrowheads="1"/>
              </p:cNvSpPr>
              <p:nvPr/>
            </p:nvSpPr>
            <p:spPr bwMode="auto">
              <a:xfrm>
                <a:off x="7010950" y="4253098"/>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Credit Rating</a:t>
                </a:r>
              </a:p>
            </p:txBody>
          </p:sp>
          <p:sp>
            <p:nvSpPr>
              <p:cNvPr id="312" name="Rectangle 97">
                <a:extLst>
                  <a:ext uri="{FF2B5EF4-FFF2-40B4-BE49-F238E27FC236}">
                    <a16:creationId xmlns:a16="http://schemas.microsoft.com/office/drawing/2014/main" id="{4069C511-51D1-47FC-81FB-96B4B457F5F8}"/>
                  </a:ext>
                </a:extLst>
              </p:cNvPr>
              <p:cNvSpPr>
                <a:spLocks noChangeArrowheads="1"/>
              </p:cNvSpPr>
              <p:nvPr/>
            </p:nvSpPr>
            <p:spPr bwMode="auto">
              <a:xfrm>
                <a:off x="6206533" y="616596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Analysis</a:t>
                </a:r>
              </a:p>
            </p:txBody>
          </p:sp>
          <p:sp>
            <p:nvSpPr>
              <p:cNvPr id="313" name="Rectangle 97">
                <a:extLst>
                  <a:ext uri="{FF2B5EF4-FFF2-40B4-BE49-F238E27FC236}">
                    <a16:creationId xmlns:a16="http://schemas.microsoft.com/office/drawing/2014/main" id="{9C3DDAAC-11E5-46EB-A2B5-9469088959F6}"/>
                  </a:ext>
                </a:extLst>
              </p:cNvPr>
              <p:cNvSpPr>
                <a:spLocks noChangeArrowheads="1"/>
              </p:cNvSpPr>
              <p:nvPr/>
            </p:nvSpPr>
            <p:spPr bwMode="auto">
              <a:xfrm>
                <a:off x="6206533" y="6650797"/>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Surveys</a:t>
                </a:r>
              </a:p>
            </p:txBody>
          </p:sp>
          <p:sp>
            <p:nvSpPr>
              <p:cNvPr id="314" name="Rectangle 97">
                <a:extLst>
                  <a:ext uri="{FF2B5EF4-FFF2-40B4-BE49-F238E27FC236}">
                    <a16:creationId xmlns:a16="http://schemas.microsoft.com/office/drawing/2014/main" id="{40D7C32A-F172-4C02-9910-28CEE6E6F94F}"/>
                  </a:ext>
                </a:extLst>
              </p:cNvPr>
              <p:cNvSpPr>
                <a:spLocks noChangeArrowheads="1"/>
              </p:cNvSpPr>
              <p:nvPr/>
            </p:nvSpPr>
            <p:spPr bwMode="auto">
              <a:xfrm>
                <a:off x="6979537" y="6650797"/>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Data Switch Adm</a:t>
                </a:r>
              </a:p>
            </p:txBody>
          </p:sp>
          <p:sp>
            <p:nvSpPr>
              <p:cNvPr id="315" name="Rectangle 97">
                <a:extLst>
                  <a:ext uri="{FF2B5EF4-FFF2-40B4-BE49-F238E27FC236}">
                    <a16:creationId xmlns:a16="http://schemas.microsoft.com/office/drawing/2014/main" id="{C55332B1-35DE-4D59-A258-8ABFA551D923}"/>
                  </a:ext>
                </a:extLst>
              </p:cNvPr>
              <p:cNvSpPr>
                <a:spLocks noChangeArrowheads="1"/>
              </p:cNvSpPr>
              <p:nvPr/>
            </p:nvSpPr>
            <p:spPr bwMode="auto">
              <a:xfrm>
                <a:off x="4273631" y="5152127"/>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Underwriting</a:t>
                </a:r>
              </a:p>
            </p:txBody>
          </p:sp>
          <p:sp>
            <p:nvSpPr>
              <p:cNvPr id="316" name="Rectangle 97">
                <a:extLst>
                  <a:ext uri="{FF2B5EF4-FFF2-40B4-BE49-F238E27FC236}">
                    <a16:creationId xmlns:a16="http://schemas.microsoft.com/office/drawing/2014/main" id="{E8A55FDB-4CBE-41BB-8E28-14DDDC2800B1}"/>
                  </a:ext>
                </a:extLst>
              </p:cNvPr>
              <p:cNvSpPr>
                <a:spLocks noChangeArrowheads="1"/>
              </p:cNvSpPr>
              <p:nvPr/>
            </p:nvSpPr>
            <p:spPr bwMode="auto">
              <a:xfrm>
                <a:off x="3314592" y="3985990"/>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Document Services</a:t>
                </a:r>
              </a:p>
            </p:txBody>
          </p:sp>
          <p:sp>
            <p:nvSpPr>
              <p:cNvPr id="317" name="Rectangle 97">
                <a:extLst>
                  <a:ext uri="{FF2B5EF4-FFF2-40B4-BE49-F238E27FC236}">
                    <a16:creationId xmlns:a16="http://schemas.microsoft.com/office/drawing/2014/main" id="{83610205-D4B4-4B94-B80B-AB3819C8F905}"/>
                  </a:ext>
                </a:extLst>
              </p:cNvPr>
              <p:cNvSpPr>
                <a:spLocks noChangeArrowheads="1"/>
              </p:cNvSpPr>
              <p:nvPr/>
            </p:nvSpPr>
            <p:spPr bwMode="auto">
              <a:xfrm>
                <a:off x="3314592" y="4376476"/>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Tax Handling</a:t>
                </a:r>
              </a:p>
            </p:txBody>
          </p:sp>
          <p:sp>
            <p:nvSpPr>
              <p:cNvPr id="318" name="Rectangle 97">
                <a:extLst>
                  <a:ext uri="{FF2B5EF4-FFF2-40B4-BE49-F238E27FC236}">
                    <a16:creationId xmlns:a16="http://schemas.microsoft.com/office/drawing/2014/main" id="{A197C1CB-65BF-477F-96E2-0535CD37B0C1}"/>
                  </a:ext>
                </a:extLst>
              </p:cNvPr>
              <p:cNvSpPr>
                <a:spLocks noChangeArrowheads="1"/>
              </p:cNvSpPr>
              <p:nvPr/>
            </p:nvSpPr>
            <p:spPr bwMode="auto">
              <a:xfrm>
                <a:off x="3314592" y="365522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Payments Execution</a:t>
                </a:r>
              </a:p>
            </p:txBody>
          </p:sp>
          <p:sp>
            <p:nvSpPr>
              <p:cNvPr id="319" name="Rectangle 97">
                <a:extLst>
                  <a:ext uri="{FF2B5EF4-FFF2-40B4-BE49-F238E27FC236}">
                    <a16:creationId xmlns:a16="http://schemas.microsoft.com/office/drawing/2014/main" id="{067563F7-395C-4EA8-9057-9600DECC649C}"/>
                  </a:ext>
                </a:extLst>
              </p:cNvPr>
              <p:cNvSpPr>
                <a:spLocks noChangeArrowheads="1"/>
              </p:cNvSpPr>
              <p:nvPr/>
            </p:nvSpPr>
            <p:spPr bwMode="auto">
              <a:xfrm>
                <a:off x="2697015" y="4544130"/>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Accounts Receivable</a:t>
                </a:r>
              </a:p>
            </p:txBody>
          </p:sp>
          <p:sp>
            <p:nvSpPr>
              <p:cNvPr id="320" name="Rectangle 97">
                <a:extLst>
                  <a:ext uri="{FF2B5EF4-FFF2-40B4-BE49-F238E27FC236}">
                    <a16:creationId xmlns:a16="http://schemas.microsoft.com/office/drawing/2014/main" id="{6F828378-542A-4BF1-956F-7E0504C48FED}"/>
                  </a:ext>
                </a:extLst>
              </p:cNvPr>
              <p:cNvSpPr>
                <a:spLocks noChangeArrowheads="1"/>
              </p:cNvSpPr>
              <p:nvPr/>
            </p:nvSpPr>
            <p:spPr bwMode="auto">
              <a:xfrm>
                <a:off x="3314592" y="4627957"/>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Account Reconciliation</a:t>
                </a:r>
              </a:p>
            </p:txBody>
          </p:sp>
          <p:sp>
            <p:nvSpPr>
              <p:cNvPr id="321" name="Rectangle 97">
                <a:extLst>
                  <a:ext uri="{FF2B5EF4-FFF2-40B4-BE49-F238E27FC236}">
                    <a16:creationId xmlns:a16="http://schemas.microsoft.com/office/drawing/2014/main" id="{01BB190B-14C8-47A3-AFD1-6C6C19071E5F}"/>
                  </a:ext>
                </a:extLst>
              </p:cNvPr>
              <p:cNvSpPr>
                <a:spLocks noChangeArrowheads="1"/>
              </p:cNvSpPr>
              <p:nvPr/>
            </p:nvSpPr>
            <p:spPr bwMode="auto">
              <a:xfrm>
                <a:off x="3314592" y="5117584"/>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Issued Device Admin</a:t>
                </a:r>
              </a:p>
            </p:txBody>
          </p:sp>
          <p:sp>
            <p:nvSpPr>
              <p:cNvPr id="322" name="Rectangle 97">
                <a:extLst>
                  <a:ext uri="{FF2B5EF4-FFF2-40B4-BE49-F238E27FC236}">
                    <a16:creationId xmlns:a16="http://schemas.microsoft.com/office/drawing/2014/main" id="{0356A26B-6810-4736-A66C-86F0175ACBD4}"/>
                  </a:ext>
                </a:extLst>
              </p:cNvPr>
              <p:cNvSpPr>
                <a:spLocks noChangeArrowheads="1"/>
              </p:cNvSpPr>
              <p:nvPr/>
            </p:nvSpPr>
            <p:spPr bwMode="auto">
              <a:xfrm>
                <a:off x="2697015" y="5201908"/>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Open Item Management</a:t>
                </a:r>
              </a:p>
            </p:txBody>
          </p:sp>
          <p:sp>
            <p:nvSpPr>
              <p:cNvPr id="323" name="Rectangle 97">
                <a:extLst>
                  <a:ext uri="{FF2B5EF4-FFF2-40B4-BE49-F238E27FC236}">
                    <a16:creationId xmlns:a16="http://schemas.microsoft.com/office/drawing/2014/main" id="{7684BD6E-9C02-486C-B833-668AD27FB5CD}"/>
                  </a:ext>
                </a:extLst>
              </p:cNvPr>
              <p:cNvSpPr>
                <a:spLocks noChangeArrowheads="1"/>
              </p:cNvSpPr>
              <p:nvPr/>
            </p:nvSpPr>
            <p:spPr bwMode="auto">
              <a:xfrm>
                <a:off x="3314592" y="503326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Rwd Points Awards &amp; Red.</a:t>
                </a:r>
              </a:p>
            </p:txBody>
          </p:sp>
          <p:sp>
            <p:nvSpPr>
              <p:cNvPr id="324" name="Rectangle 97">
                <a:extLst>
                  <a:ext uri="{FF2B5EF4-FFF2-40B4-BE49-F238E27FC236}">
                    <a16:creationId xmlns:a16="http://schemas.microsoft.com/office/drawing/2014/main" id="{A48FC591-3365-4FEB-8E5E-E0381B3CBD2C}"/>
                  </a:ext>
                </a:extLst>
              </p:cNvPr>
              <p:cNvSpPr>
                <a:spLocks noChangeArrowheads="1"/>
              </p:cNvSpPr>
              <p:nvPr/>
            </p:nvSpPr>
            <p:spPr bwMode="auto">
              <a:xfrm>
                <a:off x="3314592" y="5201908"/>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Issued Device Tracking</a:t>
                </a:r>
              </a:p>
            </p:txBody>
          </p:sp>
          <p:sp>
            <p:nvSpPr>
              <p:cNvPr id="325" name="Rectangle 97">
                <a:extLst>
                  <a:ext uri="{FF2B5EF4-FFF2-40B4-BE49-F238E27FC236}">
                    <a16:creationId xmlns:a16="http://schemas.microsoft.com/office/drawing/2014/main" id="{69CA65F2-84CB-46E3-BF18-F975543B1055}"/>
                  </a:ext>
                </a:extLst>
              </p:cNvPr>
              <p:cNvSpPr>
                <a:spLocks noChangeArrowheads="1"/>
              </p:cNvSpPr>
              <p:nvPr/>
            </p:nvSpPr>
            <p:spPr bwMode="auto">
              <a:xfrm>
                <a:off x="3314592" y="446030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Commissions</a:t>
                </a:r>
              </a:p>
            </p:txBody>
          </p:sp>
          <p:sp>
            <p:nvSpPr>
              <p:cNvPr id="326" name="Rectangle 97">
                <a:extLst>
                  <a:ext uri="{FF2B5EF4-FFF2-40B4-BE49-F238E27FC236}">
                    <a16:creationId xmlns:a16="http://schemas.microsoft.com/office/drawing/2014/main" id="{CBFAF656-5478-404A-AFE6-9E9B2BC76A81}"/>
                  </a:ext>
                </a:extLst>
              </p:cNvPr>
              <p:cNvSpPr>
                <a:spLocks noChangeArrowheads="1"/>
              </p:cNvSpPr>
              <p:nvPr/>
            </p:nvSpPr>
            <p:spPr bwMode="auto">
              <a:xfrm>
                <a:off x="2697015" y="349934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Corresp.Bank Data Mgmt</a:t>
                </a:r>
              </a:p>
            </p:txBody>
          </p:sp>
          <p:sp>
            <p:nvSpPr>
              <p:cNvPr id="327" name="Rectangle 97">
                <a:extLst>
                  <a:ext uri="{FF2B5EF4-FFF2-40B4-BE49-F238E27FC236}">
                    <a16:creationId xmlns:a16="http://schemas.microsoft.com/office/drawing/2014/main" id="{666BF10E-0D7C-4926-A274-D84B31838192}"/>
                  </a:ext>
                </a:extLst>
              </p:cNvPr>
              <p:cNvSpPr>
                <a:spLocks noChangeArrowheads="1"/>
              </p:cNvSpPr>
              <p:nvPr/>
            </p:nvSpPr>
            <p:spPr bwMode="auto">
              <a:xfrm>
                <a:off x="3314592" y="3577283"/>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Payment Order</a:t>
                </a:r>
              </a:p>
            </p:txBody>
          </p:sp>
          <p:sp>
            <p:nvSpPr>
              <p:cNvPr id="328" name="Rectangle 97">
                <a:extLst>
                  <a:ext uri="{FF2B5EF4-FFF2-40B4-BE49-F238E27FC236}">
                    <a16:creationId xmlns:a16="http://schemas.microsoft.com/office/drawing/2014/main" id="{EC147873-07ED-4C85-A162-9AE4F293F250}"/>
                  </a:ext>
                </a:extLst>
              </p:cNvPr>
              <p:cNvSpPr>
                <a:spLocks noChangeArrowheads="1"/>
              </p:cNvSpPr>
              <p:nvPr/>
            </p:nvSpPr>
            <p:spPr bwMode="auto">
              <a:xfrm>
                <a:off x="2697015" y="357728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Counterparty Admin</a:t>
                </a:r>
              </a:p>
            </p:txBody>
          </p:sp>
          <p:sp>
            <p:nvSpPr>
              <p:cNvPr id="329" name="Rectangle 97">
                <a:extLst>
                  <a:ext uri="{FF2B5EF4-FFF2-40B4-BE49-F238E27FC236}">
                    <a16:creationId xmlns:a16="http://schemas.microsoft.com/office/drawing/2014/main" id="{F315CA21-C184-4FFC-8465-5F7513694123}"/>
                  </a:ext>
                </a:extLst>
              </p:cNvPr>
              <p:cNvSpPr>
                <a:spLocks noChangeArrowheads="1"/>
              </p:cNvSpPr>
              <p:nvPr/>
            </p:nvSpPr>
            <p:spPr bwMode="auto">
              <a:xfrm>
                <a:off x="2697015" y="414188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Account Recovery</a:t>
                </a:r>
              </a:p>
            </p:txBody>
          </p:sp>
          <p:sp>
            <p:nvSpPr>
              <p:cNvPr id="330" name="Rectangle 97">
                <a:extLst>
                  <a:ext uri="{FF2B5EF4-FFF2-40B4-BE49-F238E27FC236}">
                    <a16:creationId xmlns:a16="http://schemas.microsoft.com/office/drawing/2014/main" id="{B11394F5-BE5D-445E-8777-1B6C569D755D}"/>
                  </a:ext>
                </a:extLst>
              </p:cNvPr>
              <p:cNvSpPr>
                <a:spLocks noChangeArrowheads="1"/>
              </p:cNvSpPr>
              <p:nvPr/>
            </p:nvSpPr>
            <p:spPr bwMode="auto">
              <a:xfrm>
                <a:off x="2697015" y="446030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Position</a:t>
                </a:r>
              </a:p>
            </p:txBody>
          </p:sp>
          <p:sp>
            <p:nvSpPr>
              <p:cNvPr id="331" name="Rectangle 97">
                <a:extLst>
                  <a:ext uri="{FF2B5EF4-FFF2-40B4-BE49-F238E27FC236}">
                    <a16:creationId xmlns:a16="http://schemas.microsoft.com/office/drawing/2014/main" id="{974921F0-9D99-4B4A-ACF1-035ADC88EA4E}"/>
                  </a:ext>
                </a:extLst>
              </p:cNvPr>
              <p:cNvSpPr>
                <a:spLocks noChangeArrowheads="1"/>
              </p:cNvSpPr>
              <p:nvPr/>
            </p:nvSpPr>
            <p:spPr bwMode="auto">
              <a:xfrm>
                <a:off x="7010950" y="563624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Case Mgmt</a:t>
                </a:r>
              </a:p>
            </p:txBody>
          </p:sp>
          <p:sp>
            <p:nvSpPr>
              <p:cNvPr id="332" name="Rectangle 97">
                <a:extLst>
                  <a:ext uri="{FF2B5EF4-FFF2-40B4-BE49-F238E27FC236}">
                    <a16:creationId xmlns:a16="http://schemas.microsoft.com/office/drawing/2014/main" id="{6489A46E-EECB-40D9-806C-86E8DED288D2}"/>
                  </a:ext>
                </a:extLst>
              </p:cNvPr>
              <p:cNvSpPr>
                <a:spLocks noChangeArrowheads="1"/>
              </p:cNvSpPr>
              <p:nvPr/>
            </p:nvSpPr>
            <p:spPr bwMode="auto">
              <a:xfrm>
                <a:off x="7010950" y="570855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Case</a:t>
                </a:r>
              </a:p>
            </p:txBody>
          </p:sp>
          <p:sp>
            <p:nvSpPr>
              <p:cNvPr id="333" name="Rectangle 97">
                <a:extLst>
                  <a:ext uri="{FF2B5EF4-FFF2-40B4-BE49-F238E27FC236}">
                    <a16:creationId xmlns:a16="http://schemas.microsoft.com/office/drawing/2014/main" id="{B57AAB66-973E-43D0-B97B-0CB15A230D8B}"/>
                  </a:ext>
                </a:extLst>
              </p:cNvPr>
              <p:cNvSpPr>
                <a:spLocks noChangeArrowheads="1"/>
              </p:cNvSpPr>
              <p:nvPr/>
            </p:nvSpPr>
            <p:spPr bwMode="auto">
              <a:xfrm>
                <a:off x="7010950" y="411636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Rel Mgmt</a:t>
                </a:r>
              </a:p>
            </p:txBody>
          </p:sp>
          <p:sp>
            <p:nvSpPr>
              <p:cNvPr id="334" name="Rectangle 97">
                <a:extLst>
                  <a:ext uri="{FF2B5EF4-FFF2-40B4-BE49-F238E27FC236}">
                    <a16:creationId xmlns:a16="http://schemas.microsoft.com/office/drawing/2014/main" id="{465A55F5-42EE-469E-8053-3BEADBAD8C9D}"/>
                  </a:ext>
                </a:extLst>
              </p:cNvPr>
              <p:cNvSpPr>
                <a:spLocks noChangeArrowheads="1"/>
              </p:cNvSpPr>
              <p:nvPr/>
            </p:nvSpPr>
            <p:spPr bwMode="auto">
              <a:xfrm>
                <a:off x="7010950" y="4852906"/>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 Campaign Execution</a:t>
                </a:r>
              </a:p>
            </p:txBody>
          </p:sp>
          <p:sp>
            <p:nvSpPr>
              <p:cNvPr id="335" name="Rectangle 97">
                <a:extLst>
                  <a:ext uri="{FF2B5EF4-FFF2-40B4-BE49-F238E27FC236}">
                    <a16:creationId xmlns:a16="http://schemas.microsoft.com/office/drawing/2014/main" id="{E76CB212-FD4B-49D0-8B3D-9CD7163EB7EF}"/>
                  </a:ext>
                </a:extLst>
              </p:cNvPr>
              <p:cNvSpPr>
                <a:spLocks noChangeArrowheads="1"/>
              </p:cNvSpPr>
              <p:nvPr/>
            </p:nvSpPr>
            <p:spPr bwMode="auto">
              <a:xfrm>
                <a:off x="7010950" y="5052537"/>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Prospect Management</a:t>
                </a:r>
              </a:p>
            </p:txBody>
          </p:sp>
          <p:sp>
            <p:nvSpPr>
              <p:cNvPr id="336" name="Rectangle 97">
                <a:extLst>
                  <a:ext uri="{FF2B5EF4-FFF2-40B4-BE49-F238E27FC236}">
                    <a16:creationId xmlns:a16="http://schemas.microsoft.com/office/drawing/2014/main" id="{9A5CF3D9-93A2-400E-B969-5791A83CDE0E}"/>
                  </a:ext>
                </a:extLst>
              </p:cNvPr>
              <p:cNvSpPr>
                <a:spLocks noChangeArrowheads="1"/>
              </p:cNvSpPr>
              <p:nvPr/>
            </p:nvSpPr>
            <p:spPr bwMode="auto">
              <a:xfrm>
                <a:off x="7010950" y="538525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Spec/Disc Pricing Conds</a:t>
                </a:r>
              </a:p>
            </p:txBody>
          </p:sp>
          <p:sp>
            <p:nvSpPr>
              <p:cNvPr id="337" name="Rectangle 97">
                <a:extLst>
                  <a:ext uri="{FF2B5EF4-FFF2-40B4-BE49-F238E27FC236}">
                    <a16:creationId xmlns:a16="http://schemas.microsoft.com/office/drawing/2014/main" id="{49B78EA8-F5FC-40E3-9217-5EC6DF1FABAE}"/>
                  </a:ext>
                </a:extLst>
              </p:cNvPr>
              <p:cNvSpPr>
                <a:spLocks noChangeArrowheads="1"/>
              </p:cNvSpPr>
              <p:nvPr/>
            </p:nvSpPr>
            <p:spPr bwMode="auto">
              <a:xfrm>
                <a:off x="7010950" y="525216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Matching</a:t>
                </a:r>
              </a:p>
            </p:txBody>
          </p:sp>
          <p:sp>
            <p:nvSpPr>
              <p:cNvPr id="338" name="Rectangle 97">
                <a:extLst>
                  <a:ext uri="{FF2B5EF4-FFF2-40B4-BE49-F238E27FC236}">
                    <a16:creationId xmlns:a16="http://schemas.microsoft.com/office/drawing/2014/main" id="{5FE35262-D7E1-4EDC-828A-F0BAEEF8D6F3}"/>
                  </a:ext>
                </a:extLst>
              </p:cNvPr>
              <p:cNvSpPr>
                <a:spLocks noChangeArrowheads="1"/>
              </p:cNvSpPr>
              <p:nvPr/>
            </p:nvSpPr>
            <p:spPr bwMode="auto">
              <a:xfrm>
                <a:off x="7010950" y="5563925"/>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Order</a:t>
                </a:r>
              </a:p>
            </p:txBody>
          </p:sp>
          <p:sp>
            <p:nvSpPr>
              <p:cNvPr id="339" name="Rectangle 97">
                <a:extLst>
                  <a:ext uri="{FF2B5EF4-FFF2-40B4-BE49-F238E27FC236}">
                    <a16:creationId xmlns:a16="http://schemas.microsoft.com/office/drawing/2014/main" id="{993016E4-314E-4FAF-808B-A0B2F0102705}"/>
                  </a:ext>
                </a:extLst>
              </p:cNvPr>
              <p:cNvSpPr>
                <a:spLocks noChangeArrowheads="1"/>
              </p:cNvSpPr>
              <p:nvPr/>
            </p:nvSpPr>
            <p:spPr bwMode="auto">
              <a:xfrm>
                <a:off x="7010950" y="3449102"/>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Location Data Mgmt</a:t>
                </a:r>
              </a:p>
            </p:txBody>
          </p:sp>
          <p:sp>
            <p:nvSpPr>
              <p:cNvPr id="340" name="Rectangle 97">
                <a:extLst>
                  <a:ext uri="{FF2B5EF4-FFF2-40B4-BE49-F238E27FC236}">
                    <a16:creationId xmlns:a16="http://schemas.microsoft.com/office/drawing/2014/main" id="{33240D18-C218-40B4-862C-967DEA73E6EC}"/>
                  </a:ext>
                </a:extLst>
              </p:cNvPr>
              <p:cNvSpPr>
                <a:spLocks noChangeArrowheads="1"/>
              </p:cNvSpPr>
              <p:nvPr/>
            </p:nvSpPr>
            <p:spPr bwMode="auto">
              <a:xfrm>
                <a:off x="7010950" y="4919450"/>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Lead/Opportunity Mgmt</a:t>
                </a:r>
              </a:p>
            </p:txBody>
          </p:sp>
          <p:sp>
            <p:nvSpPr>
              <p:cNvPr id="341" name="Rectangle 97">
                <a:extLst>
                  <a:ext uri="{FF2B5EF4-FFF2-40B4-BE49-F238E27FC236}">
                    <a16:creationId xmlns:a16="http://schemas.microsoft.com/office/drawing/2014/main" id="{12CA52BB-B241-4502-A59B-CB4565420844}"/>
                  </a:ext>
                </a:extLst>
              </p:cNvPr>
              <p:cNvSpPr>
                <a:spLocks noChangeArrowheads="1"/>
              </p:cNvSpPr>
              <p:nvPr/>
            </p:nvSpPr>
            <p:spPr bwMode="auto">
              <a:xfrm>
                <a:off x="7010950" y="511908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Sales Support</a:t>
                </a:r>
              </a:p>
            </p:txBody>
          </p:sp>
          <p:sp>
            <p:nvSpPr>
              <p:cNvPr id="342" name="Rectangle 97">
                <a:extLst>
                  <a:ext uri="{FF2B5EF4-FFF2-40B4-BE49-F238E27FC236}">
                    <a16:creationId xmlns:a16="http://schemas.microsoft.com/office/drawing/2014/main" id="{873A6B79-13CD-4EE3-9CE6-1E2081D4AF50}"/>
                  </a:ext>
                </a:extLst>
              </p:cNvPr>
              <p:cNvSpPr>
                <a:spLocks noChangeArrowheads="1"/>
              </p:cNvSpPr>
              <p:nvPr/>
            </p:nvSpPr>
            <p:spPr bwMode="auto">
              <a:xfrm>
                <a:off x="7896711" y="5771760"/>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Correspondence</a:t>
                </a:r>
              </a:p>
            </p:txBody>
          </p:sp>
          <p:sp>
            <p:nvSpPr>
              <p:cNvPr id="343" name="Rectangle 97">
                <a:extLst>
                  <a:ext uri="{FF2B5EF4-FFF2-40B4-BE49-F238E27FC236}">
                    <a16:creationId xmlns:a16="http://schemas.microsoft.com/office/drawing/2014/main" id="{57E7BA2B-D238-4C1E-ADF1-03994DA441AB}"/>
                  </a:ext>
                </a:extLst>
              </p:cNvPr>
              <p:cNvSpPr>
                <a:spLocks noChangeArrowheads="1"/>
              </p:cNvSpPr>
              <p:nvPr/>
            </p:nvSpPr>
            <p:spPr bwMode="auto">
              <a:xfrm>
                <a:off x="7896711" y="5380702"/>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Servicing Issue</a:t>
                </a:r>
              </a:p>
            </p:txBody>
          </p:sp>
          <p:sp>
            <p:nvSpPr>
              <p:cNvPr id="344" name="Rectangle 97">
                <a:extLst>
                  <a:ext uri="{FF2B5EF4-FFF2-40B4-BE49-F238E27FC236}">
                    <a16:creationId xmlns:a16="http://schemas.microsoft.com/office/drawing/2014/main" id="{F0956913-69F9-441C-BCB4-2BC361A6C7AA}"/>
                  </a:ext>
                </a:extLst>
              </p:cNvPr>
              <p:cNvSpPr>
                <a:spLocks noChangeArrowheads="1"/>
              </p:cNvSpPr>
              <p:nvPr/>
            </p:nvSpPr>
            <p:spPr bwMode="auto">
              <a:xfrm>
                <a:off x="7896711" y="530868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Interactive Help</a:t>
                </a:r>
              </a:p>
            </p:txBody>
          </p:sp>
          <p:sp>
            <p:nvSpPr>
              <p:cNvPr id="345" name="Rectangle 97">
                <a:extLst>
                  <a:ext uri="{FF2B5EF4-FFF2-40B4-BE49-F238E27FC236}">
                    <a16:creationId xmlns:a16="http://schemas.microsoft.com/office/drawing/2014/main" id="{ED5861CD-7C1E-496E-8D91-14C0BE6B0ADF}"/>
                  </a:ext>
                </a:extLst>
              </p:cNvPr>
              <p:cNvSpPr>
                <a:spLocks noChangeArrowheads="1"/>
              </p:cNvSpPr>
              <p:nvPr/>
            </p:nvSpPr>
            <p:spPr bwMode="auto">
              <a:xfrm>
                <a:off x="7896711" y="3662709"/>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Data Switch Ops</a:t>
                </a:r>
              </a:p>
            </p:txBody>
          </p:sp>
          <p:sp>
            <p:nvSpPr>
              <p:cNvPr id="346" name="Rectangle 97">
                <a:extLst>
                  <a:ext uri="{FF2B5EF4-FFF2-40B4-BE49-F238E27FC236}">
                    <a16:creationId xmlns:a16="http://schemas.microsoft.com/office/drawing/2014/main" id="{8185D10C-2757-4646-ABE0-AF7DE436422D}"/>
                  </a:ext>
                </a:extLst>
              </p:cNvPr>
              <p:cNvSpPr>
                <a:spLocks noChangeArrowheads="1"/>
              </p:cNvSpPr>
              <p:nvPr/>
            </p:nvSpPr>
            <p:spPr bwMode="auto">
              <a:xfrm>
                <a:off x="7010950" y="4594934"/>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Proposition</a:t>
                </a:r>
              </a:p>
            </p:txBody>
          </p:sp>
          <p:sp>
            <p:nvSpPr>
              <p:cNvPr id="347" name="Rectangle 97">
                <a:extLst>
                  <a:ext uri="{FF2B5EF4-FFF2-40B4-BE49-F238E27FC236}">
                    <a16:creationId xmlns:a16="http://schemas.microsoft.com/office/drawing/2014/main" id="{71D298C2-BE22-4467-B4F0-5E5023499E11}"/>
                  </a:ext>
                </a:extLst>
              </p:cNvPr>
              <p:cNvSpPr>
                <a:spLocks noChangeArrowheads="1"/>
              </p:cNvSpPr>
              <p:nvPr/>
            </p:nvSpPr>
            <p:spPr bwMode="auto">
              <a:xfrm>
                <a:off x="7010950" y="3381646"/>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Custmer Ref Data Mgmt</a:t>
                </a:r>
              </a:p>
            </p:txBody>
          </p:sp>
          <p:sp>
            <p:nvSpPr>
              <p:cNvPr id="348" name="Rectangle 97">
                <a:extLst>
                  <a:ext uri="{FF2B5EF4-FFF2-40B4-BE49-F238E27FC236}">
                    <a16:creationId xmlns:a16="http://schemas.microsoft.com/office/drawing/2014/main" id="{2AE8D958-81D9-426E-B6A2-5092EA743192}"/>
                  </a:ext>
                </a:extLst>
              </p:cNvPr>
              <p:cNvSpPr>
                <a:spLocks noChangeArrowheads="1"/>
              </p:cNvSpPr>
              <p:nvPr/>
            </p:nvSpPr>
            <p:spPr bwMode="auto">
              <a:xfrm>
                <a:off x="7010950" y="498599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Prospect Campaign Exec</a:t>
                </a:r>
              </a:p>
            </p:txBody>
          </p:sp>
          <p:sp>
            <p:nvSpPr>
              <p:cNvPr id="349" name="Rectangle 97">
                <a:extLst>
                  <a:ext uri="{FF2B5EF4-FFF2-40B4-BE49-F238E27FC236}">
                    <a16:creationId xmlns:a16="http://schemas.microsoft.com/office/drawing/2014/main" id="{68FA73DE-E909-4C70-9427-DC532A8C6C35}"/>
                  </a:ext>
                </a:extLst>
              </p:cNvPr>
              <p:cNvSpPr>
                <a:spLocks noChangeArrowheads="1"/>
              </p:cNvSpPr>
              <p:nvPr/>
            </p:nvSpPr>
            <p:spPr bwMode="auto">
              <a:xfrm>
                <a:off x="7010951" y="5185625"/>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 Expert Sales Spt</a:t>
                </a:r>
              </a:p>
            </p:txBody>
          </p:sp>
          <p:sp>
            <p:nvSpPr>
              <p:cNvPr id="350" name="Rectangle 97">
                <a:extLst>
                  <a:ext uri="{FF2B5EF4-FFF2-40B4-BE49-F238E27FC236}">
                    <a16:creationId xmlns:a16="http://schemas.microsoft.com/office/drawing/2014/main" id="{201E69BD-F4DF-4E4C-A3AA-D6D34CA321FD}"/>
                  </a:ext>
                </a:extLst>
              </p:cNvPr>
              <p:cNvSpPr>
                <a:spLocks noChangeArrowheads="1"/>
              </p:cNvSpPr>
              <p:nvPr/>
            </p:nvSpPr>
            <p:spPr bwMode="auto">
              <a:xfrm>
                <a:off x="7896712" y="498417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Financial  Gateway</a:t>
                </a:r>
              </a:p>
            </p:txBody>
          </p:sp>
          <p:sp>
            <p:nvSpPr>
              <p:cNvPr id="351" name="Rectangle 97">
                <a:extLst>
                  <a:ext uri="{FF2B5EF4-FFF2-40B4-BE49-F238E27FC236}">
                    <a16:creationId xmlns:a16="http://schemas.microsoft.com/office/drawing/2014/main" id="{5E96DDC8-1A68-4C6C-A113-5655B48058FC}"/>
                  </a:ext>
                </a:extLst>
              </p:cNvPr>
              <p:cNvSpPr>
                <a:spLocks noChangeArrowheads="1"/>
              </p:cNvSpPr>
              <p:nvPr/>
            </p:nvSpPr>
            <p:spPr bwMode="auto">
              <a:xfrm>
                <a:off x="7896712" y="569974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Currency Dist</a:t>
                </a:r>
              </a:p>
            </p:txBody>
          </p:sp>
          <p:sp>
            <p:nvSpPr>
              <p:cNvPr id="352" name="Rectangle 97">
                <a:extLst>
                  <a:ext uri="{FF2B5EF4-FFF2-40B4-BE49-F238E27FC236}">
                    <a16:creationId xmlns:a16="http://schemas.microsoft.com/office/drawing/2014/main" id="{CF7ACFC9-C169-496B-BF3C-C9AA93695321}"/>
                  </a:ext>
                </a:extLst>
              </p:cNvPr>
              <p:cNvSpPr>
                <a:spLocks noChangeArrowheads="1"/>
              </p:cNvSpPr>
              <p:nvPr/>
            </p:nvSpPr>
            <p:spPr bwMode="auto">
              <a:xfrm>
                <a:off x="7896712" y="5627734"/>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Product Inventory Dist</a:t>
                </a:r>
              </a:p>
            </p:txBody>
          </p:sp>
          <p:sp>
            <p:nvSpPr>
              <p:cNvPr id="353" name="Rectangle 97">
                <a:extLst>
                  <a:ext uri="{FF2B5EF4-FFF2-40B4-BE49-F238E27FC236}">
                    <a16:creationId xmlns:a16="http://schemas.microsoft.com/office/drawing/2014/main" id="{850102A4-7F35-4782-8288-69BAA0473414}"/>
                  </a:ext>
                </a:extLst>
              </p:cNvPr>
              <p:cNvSpPr>
                <a:spLocks noChangeArrowheads="1"/>
              </p:cNvSpPr>
              <p:nvPr/>
            </p:nvSpPr>
            <p:spPr bwMode="auto">
              <a:xfrm>
                <a:off x="7896712" y="5164660"/>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Contact Center Operations</a:t>
                </a:r>
              </a:p>
            </p:txBody>
          </p:sp>
          <p:sp>
            <p:nvSpPr>
              <p:cNvPr id="354" name="Rectangle 97">
                <a:extLst>
                  <a:ext uri="{FF2B5EF4-FFF2-40B4-BE49-F238E27FC236}">
                    <a16:creationId xmlns:a16="http://schemas.microsoft.com/office/drawing/2014/main" id="{F85FDDFB-816A-4E6D-88AA-CB6B2AB600DF}"/>
                  </a:ext>
                </a:extLst>
              </p:cNvPr>
              <p:cNvSpPr>
                <a:spLocks noChangeArrowheads="1"/>
              </p:cNvSpPr>
              <p:nvPr/>
            </p:nvSpPr>
            <p:spPr bwMode="auto">
              <a:xfrm>
                <a:off x="7896712" y="4765397"/>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Branch Location Ops</a:t>
                </a:r>
              </a:p>
            </p:txBody>
          </p:sp>
          <p:sp>
            <p:nvSpPr>
              <p:cNvPr id="355" name="Rectangle 97">
                <a:extLst>
                  <a:ext uri="{FF2B5EF4-FFF2-40B4-BE49-F238E27FC236}">
                    <a16:creationId xmlns:a16="http://schemas.microsoft.com/office/drawing/2014/main" id="{C6E19B93-5627-4B63-84E4-80E10712B942}"/>
                  </a:ext>
                </a:extLst>
              </p:cNvPr>
              <p:cNvSpPr>
                <a:spLocks noChangeArrowheads="1"/>
              </p:cNvSpPr>
              <p:nvPr/>
            </p:nvSpPr>
            <p:spPr bwMode="auto">
              <a:xfrm>
                <a:off x="7896712" y="4692473"/>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ATM Network  Operations</a:t>
                </a:r>
              </a:p>
            </p:txBody>
          </p:sp>
          <p:sp>
            <p:nvSpPr>
              <p:cNvPr id="356" name="Rectangle 97">
                <a:extLst>
                  <a:ext uri="{FF2B5EF4-FFF2-40B4-BE49-F238E27FC236}">
                    <a16:creationId xmlns:a16="http://schemas.microsoft.com/office/drawing/2014/main" id="{E4562E2B-008E-4E80-AE72-D0B5B7ECBDA0}"/>
                  </a:ext>
                </a:extLst>
              </p:cNvPr>
              <p:cNvSpPr>
                <a:spLocks noChangeArrowheads="1"/>
              </p:cNvSpPr>
              <p:nvPr/>
            </p:nvSpPr>
            <p:spPr bwMode="auto">
              <a:xfrm>
                <a:off x="7896712" y="407033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Contact Routing</a:t>
                </a:r>
              </a:p>
            </p:txBody>
          </p:sp>
          <p:sp>
            <p:nvSpPr>
              <p:cNvPr id="357" name="Rectangle 97">
                <a:extLst>
                  <a:ext uri="{FF2B5EF4-FFF2-40B4-BE49-F238E27FC236}">
                    <a16:creationId xmlns:a16="http://schemas.microsoft.com/office/drawing/2014/main" id="{434D2612-A2BC-459E-93D4-8C7D621AF6EB}"/>
                  </a:ext>
                </a:extLst>
              </p:cNvPr>
              <p:cNvSpPr>
                <a:spLocks noChangeArrowheads="1"/>
              </p:cNvSpPr>
              <p:nvPr/>
            </p:nvSpPr>
            <p:spPr bwMode="auto">
              <a:xfrm>
                <a:off x="7896712" y="5452714"/>
                <a:ext cx="590692" cy="63007"/>
              </a:xfrm>
              <a:prstGeom prst="rect">
                <a:avLst/>
              </a:prstGeom>
              <a:solidFill>
                <a:schemeClr val="bg1">
                  <a:lumMod val="95000"/>
                </a:schemeClr>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Servicing Event History</a:t>
                </a:r>
              </a:p>
            </p:txBody>
          </p:sp>
          <p:sp>
            <p:nvSpPr>
              <p:cNvPr id="358" name="Rectangle 97">
                <a:extLst>
                  <a:ext uri="{FF2B5EF4-FFF2-40B4-BE49-F238E27FC236}">
                    <a16:creationId xmlns:a16="http://schemas.microsoft.com/office/drawing/2014/main" id="{81DE7273-6227-4795-8120-C6EC95DA3704}"/>
                  </a:ext>
                </a:extLst>
              </p:cNvPr>
              <p:cNvSpPr>
                <a:spLocks noChangeArrowheads="1"/>
              </p:cNvSpPr>
              <p:nvPr/>
            </p:nvSpPr>
            <p:spPr bwMode="auto">
              <a:xfrm>
                <a:off x="7896712" y="4424703"/>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Transaction Authorization</a:t>
                </a:r>
              </a:p>
            </p:txBody>
          </p:sp>
          <p:sp>
            <p:nvSpPr>
              <p:cNvPr id="359" name="Rectangle 97">
                <a:extLst>
                  <a:ext uri="{FF2B5EF4-FFF2-40B4-BE49-F238E27FC236}">
                    <a16:creationId xmlns:a16="http://schemas.microsoft.com/office/drawing/2014/main" id="{5B139040-5498-4254-8FF8-97CD1A3A21A8}"/>
                  </a:ext>
                </a:extLst>
              </p:cNvPr>
              <p:cNvSpPr>
                <a:spLocks noChangeArrowheads="1"/>
              </p:cNvSpPr>
              <p:nvPr/>
            </p:nvSpPr>
            <p:spPr bwMode="auto">
              <a:xfrm>
                <a:off x="7896712" y="3733508"/>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Information Provider Ops</a:t>
                </a:r>
              </a:p>
            </p:txBody>
          </p:sp>
          <p:sp>
            <p:nvSpPr>
              <p:cNvPr id="360" name="Rectangle 97">
                <a:extLst>
                  <a:ext uri="{FF2B5EF4-FFF2-40B4-BE49-F238E27FC236}">
                    <a16:creationId xmlns:a16="http://schemas.microsoft.com/office/drawing/2014/main" id="{D18C5ADA-90D6-415B-B764-9F9489233E56}"/>
                  </a:ext>
                </a:extLst>
              </p:cNvPr>
              <p:cNvSpPr>
                <a:spLocks noChangeArrowheads="1"/>
              </p:cNvSpPr>
              <p:nvPr/>
            </p:nvSpPr>
            <p:spPr bwMode="auto">
              <a:xfrm>
                <a:off x="7896712" y="359191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Market Information Mgmt</a:t>
                </a:r>
              </a:p>
            </p:txBody>
          </p:sp>
          <p:sp>
            <p:nvSpPr>
              <p:cNvPr id="361" name="Rectangle 97">
                <a:extLst>
                  <a:ext uri="{FF2B5EF4-FFF2-40B4-BE49-F238E27FC236}">
                    <a16:creationId xmlns:a16="http://schemas.microsoft.com/office/drawing/2014/main" id="{3F280D7F-7DF2-4399-9676-8A9C00A91A1B}"/>
                  </a:ext>
                </a:extLst>
              </p:cNvPr>
              <p:cNvSpPr>
                <a:spLocks noChangeArrowheads="1"/>
              </p:cNvSpPr>
              <p:nvPr/>
            </p:nvSpPr>
            <p:spPr bwMode="auto">
              <a:xfrm>
                <a:off x="7896712" y="3521113"/>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Fin Market Analysis</a:t>
                </a:r>
              </a:p>
            </p:txBody>
          </p:sp>
          <p:sp>
            <p:nvSpPr>
              <p:cNvPr id="362" name="Rectangle 97">
                <a:extLst>
                  <a:ext uri="{FF2B5EF4-FFF2-40B4-BE49-F238E27FC236}">
                    <a16:creationId xmlns:a16="http://schemas.microsoft.com/office/drawing/2014/main" id="{AA93FE8F-14E6-420E-8A27-AAAC5676E144}"/>
                  </a:ext>
                </a:extLst>
              </p:cNvPr>
              <p:cNvSpPr>
                <a:spLocks noChangeArrowheads="1"/>
              </p:cNvSpPr>
              <p:nvPr/>
            </p:nvSpPr>
            <p:spPr bwMode="auto">
              <a:xfrm>
                <a:off x="7896712" y="3450315"/>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Fin Market Research</a:t>
                </a:r>
              </a:p>
            </p:txBody>
          </p:sp>
          <p:sp>
            <p:nvSpPr>
              <p:cNvPr id="363" name="Rectangle 97">
                <a:extLst>
                  <a:ext uri="{FF2B5EF4-FFF2-40B4-BE49-F238E27FC236}">
                    <a16:creationId xmlns:a16="http://schemas.microsoft.com/office/drawing/2014/main" id="{7595274D-E547-48BC-A310-9D1A79DEA28F}"/>
                  </a:ext>
                </a:extLst>
              </p:cNvPr>
              <p:cNvSpPr>
                <a:spLocks noChangeArrowheads="1"/>
              </p:cNvSpPr>
              <p:nvPr/>
            </p:nvSpPr>
            <p:spPr bwMode="auto">
              <a:xfrm>
                <a:off x="7896712" y="3379518"/>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Fin Instr Ref Data Mgmt</a:t>
                </a:r>
              </a:p>
            </p:txBody>
          </p:sp>
          <p:sp>
            <p:nvSpPr>
              <p:cNvPr id="364" name="Rectangle 97">
                <a:extLst>
                  <a:ext uri="{FF2B5EF4-FFF2-40B4-BE49-F238E27FC236}">
                    <a16:creationId xmlns:a16="http://schemas.microsoft.com/office/drawing/2014/main" id="{7240376D-4371-4EE9-9623-A932B353FCEC}"/>
                  </a:ext>
                </a:extLst>
              </p:cNvPr>
              <p:cNvSpPr>
                <a:spLocks noChangeArrowheads="1"/>
              </p:cNvSpPr>
              <p:nvPr/>
            </p:nvSpPr>
            <p:spPr bwMode="auto">
              <a:xfrm>
                <a:off x="7896712" y="3308720"/>
                <a:ext cx="590692" cy="63007"/>
              </a:xfrm>
              <a:prstGeom prst="rect">
                <a:avLst/>
              </a:prstGeom>
              <a:solidFill>
                <a:schemeClr val="bg1">
                  <a:lumMod val="95000"/>
                </a:schemeClr>
              </a:solidFill>
              <a:ln w="6350" cap="flat" cmpd="sng" algn="ctr">
                <a:solidFill>
                  <a:schemeClr val="bg1">
                    <a:lumMod val="6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500" b="0" i="0" u="none" strike="noStrike" kern="0" cap="none" spc="0" normalizeH="0" baseline="0" noProof="0" dirty="0">
                    <a:ln>
                      <a:noFill/>
                    </a:ln>
                    <a:solidFill>
                      <a:srgbClr val="FFFFFF">
                        <a:lumMod val="65000"/>
                      </a:srgbClr>
                    </a:solidFill>
                    <a:effectLst/>
                    <a:uLnTx/>
                    <a:uFillTx/>
                    <a:latin typeface="Arial Narrow"/>
                    <a:ea typeface="+mn-ea"/>
                    <a:cs typeface="Arial Narrow"/>
                  </a:rPr>
                  <a:t>Public Ref Data Mgmt</a:t>
                </a:r>
              </a:p>
            </p:txBody>
          </p:sp>
          <p:sp>
            <p:nvSpPr>
              <p:cNvPr id="365" name="Rectangle 97">
                <a:extLst>
                  <a:ext uri="{FF2B5EF4-FFF2-40B4-BE49-F238E27FC236}">
                    <a16:creationId xmlns:a16="http://schemas.microsoft.com/office/drawing/2014/main" id="{BF044D5C-11E0-433D-A2D4-FDB6DA31BADB}"/>
                  </a:ext>
                </a:extLst>
              </p:cNvPr>
              <p:cNvSpPr>
                <a:spLocks noChangeArrowheads="1"/>
              </p:cNvSpPr>
              <p:nvPr/>
            </p:nvSpPr>
            <p:spPr bwMode="auto">
              <a:xfrm>
                <a:off x="7010951" y="466330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Event History</a:t>
                </a:r>
              </a:p>
            </p:txBody>
          </p:sp>
          <p:sp>
            <p:nvSpPr>
              <p:cNvPr id="366" name="Rectangle 97">
                <a:extLst>
                  <a:ext uri="{FF2B5EF4-FFF2-40B4-BE49-F238E27FC236}">
                    <a16:creationId xmlns:a16="http://schemas.microsoft.com/office/drawing/2014/main" id="{B34B1812-72C5-48BF-867D-B4714E6B406D}"/>
                  </a:ext>
                </a:extLst>
              </p:cNvPr>
              <p:cNvSpPr>
                <a:spLocks noChangeArrowheads="1"/>
              </p:cNvSpPr>
              <p:nvPr/>
            </p:nvSpPr>
            <p:spPr bwMode="auto">
              <a:xfrm>
                <a:off x="2697015" y="3985990"/>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Collateral Allocation Mgnt</a:t>
                </a:r>
              </a:p>
            </p:txBody>
          </p:sp>
          <p:sp>
            <p:nvSpPr>
              <p:cNvPr id="367" name="Rectangle 97">
                <a:extLst>
                  <a:ext uri="{FF2B5EF4-FFF2-40B4-BE49-F238E27FC236}">
                    <a16:creationId xmlns:a16="http://schemas.microsoft.com/office/drawing/2014/main" id="{2D8FA6F8-EBA1-46B0-856B-D5BB63CEE202}"/>
                  </a:ext>
                </a:extLst>
              </p:cNvPr>
              <p:cNvSpPr>
                <a:spLocks noChangeArrowheads="1"/>
              </p:cNvSpPr>
              <p:nvPr/>
            </p:nvSpPr>
            <p:spPr bwMode="auto">
              <a:xfrm>
                <a:off x="2697015" y="4063939"/>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Collateral Asset Admin</a:t>
                </a:r>
              </a:p>
            </p:txBody>
          </p:sp>
          <p:sp>
            <p:nvSpPr>
              <p:cNvPr id="368" name="Rectangle 97">
                <a:extLst>
                  <a:ext uri="{FF2B5EF4-FFF2-40B4-BE49-F238E27FC236}">
                    <a16:creationId xmlns:a16="http://schemas.microsoft.com/office/drawing/2014/main" id="{B3B9B94A-80E5-4EF5-9B0A-044A45DA91A2}"/>
                  </a:ext>
                </a:extLst>
              </p:cNvPr>
              <p:cNvSpPr>
                <a:spLocks noChangeArrowheads="1"/>
              </p:cNvSpPr>
              <p:nvPr/>
            </p:nvSpPr>
            <p:spPr bwMode="auto">
              <a:xfrm>
                <a:off x="4842369" y="6512240"/>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Product Directory</a:t>
                </a:r>
              </a:p>
            </p:txBody>
          </p:sp>
          <p:sp>
            <p:nvSpPr>
              <p:cNvPr id="369" name="Rectangle 97">
                <a:extLst>
                  <a:ext uri="{FF2B5EF4-FFF2-40B4-BE49-F238E27FC236}">
                    <a16:creationId xmlns:a16="http://schemas.microsoft.com/office/drawing/2014/main" id="{8220B91A-6B35-4C1C-98D7-AAB9A29A3008}"/>
                  </a:ext>
                </a:extLst>
              </p:cNvPr>
              <p:cNvSpPr>
                <a:spLocks noChangeArrowheads="1"/>
              </p:cNvSpPr>
              <p:nvPr/>
            </p:nvSpPr>
            <p:spPr bwMode="auto">
              <a:xfrm>
                <a:off x="4898886" y="4584831"/>
                <a:ext cx="590692" cy="63007"/>
              </a:xfrm>
              <a:prstGeom prst="rect">
                <a:avLst/>
              </a:prstGeom>
              <a:solidFill>
                <a:srgbClr val="800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Consumer Loan</a:t>
                </a:r>
              </a:p>
            </p:txBody>
          </p:sp>
          <p:sp>
            <p:nvSpPr>
              <p:cNvPr id="370" name="Rectangle 97">
                <a:extLst>
                  <a:ext uri="{FF2B5EF4-FFF2-40B4-BE49-F238E27FC236}">
                    <a16:creationId xmlns:a16="http://schemas.microsoft.com/office/drawing/2014/main" id="{710D3078-E8BC-4440-B324-349DDB817055}"/>
                  </a:ext>
                </a:extLst>
              </p:cNvPr>
              <p:cNvSpPr>
                <a:spLocks noChangeArrowheads="1"/>
              </p:cNvSpPr>
              <p:nvPr/>
            </p:nvSpPr>
            <p:spPr bwMode="auto">
              <a:xfrm>
                <a:off x="4898886" y="4773930"/>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Merchandising Loan</a:t>
                </a:r>
              </a:p>
            </p:txBody>
          </p:sp>
          <p:sp>
            <p:nvSpPr>
              <p:cNvPr id="371" name="Rectangle 97">
                <a:extLst>
                  <a:ext uri="{FF2B5EF4-FFF2-40B4-BE49-F238E27FC236}">
                    <a16:creationId xmlns:a16="http://schemas.microsoft.com/office/drawing/2014/main" id="{4C2E974E-7E86-4D2F-8EDF-DB0BB19B0E7C}"/>
                  </a:ext>
                </a:extLst>
              </p:cNvPr>
              <p:cNvSpPr>
                <a:spLocks noChangeArrowheads="1"/>
              </p:cNvSpPr>
              <p:nvPr/>
            </p:nvSpPr>
            <p:spPr bwMode="auto">
              <a:xfrm>
                <a:off x="4898886" y="4679381"/>
                <a:ext cx="590692" cy="63007"/>
              </a:xfrm>
              <a:prstGeom prst="rect">
                <a:avLst/>
              </a:prstGeom>
              <a:solidFill>
                <a:srgbClr val="800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Mortgage</a:t>
                </a:r>
              </a:p>
            </p:txBody>
          </p:sp>
          <p:sp>
            <p:nvSpPr>
              <p:cNvPr id="372" name="Rectangle 97">
                <a:extLst>
                  <a:ext uri="{FF2B5EF4-FFF2-40B4-BE49-F238E27FC236}">
                    <a16:creationId xmlns:a16="http://schemas.microsoft.com/office/drawing/2014/main" id="{7DF8C434-45A8-4AEE-8CD3-DE10DF4836AC}"/>
                  </a:ext>
                </a:extLst>
              </p:cNvPr>
              <p:cNvSpPr>
                <a:spLocks noChangeArrowheads="1"/>
              </p:cNvSpPr>
              <p:nvPr/>
            </p:nvSpPr>
            <p:spPr bwMode="auto">
              <a:xfrm>
                <a:off x="7010951" y="4389833"/>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Sales Product Agreement</a:t>
                </a:r>
              </a:p>
            </p:txBody>
          </p:sp>
          <p:sp>
            <p:nvSpPr>
              <p:cNvPr id="373" name="Rectangle 97">
                <a:extLst>
                  <a:ext uri="{FF2B5EF4-FFF2-40B4-BE49-F238E27FC236}">
                    <a16:creationId xmlns:a16="http://schemas.microsoft.com/office/drawing/2014/main" id="{E1DF7E68-D82B-4A40-8238-3ABC75112762}"/>
                  </a:ext>
                </a:extLst>
              </p:cNvPr>
              <p:cNvSpPr>
                <a:spLocks noChangeArrowheads="1"/>
              </p:cNvSpPr>
              <p:nvPr/>
            </p:nvSpPr>
            <p:spPr bwMode="auto">
              <a:xfrm>
                <a:off x="2697015" y="5117584"/>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Dunning</a:t>
                </a:r>
              </a:p>
            </p:txBody>
          </p:sp>
          <p:sp>
            <p:nvSpPr>
              <p:cNvPr id="374" name="Rectangle 97">
                <a:extLst>
                  <a:ext uri="{FF2B5EF4-FFF2-40B4-BE49-F238E27FC236}">
                    <a16:creationId xmlns:a16="http://schemas.microsoft.com/office/drawing/2014/main" id="{B7E54C71-36CD-4A7A-9EC7-28C0AFF49829}"/>
                  </a:ext>
                </a:extLst>
              </p:cNvPr>
              <p:cNvSpPr>
                <a:spLocks noChangeArrowheads="1"/>
              </p:cNvSpPr>
              <p:nvPr/>
            </p:nvSpPr>
            <p:spPr bwMode="auto">
              <a:xfrm>
                <a:off x="2697015" y="5033261"/>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Disbursement</a:t>
                </a:r>
              </a:p>
            </p:txBody>
          </p:sp>
          <p:sp>
            <p:nvSpPr>
              <p:cNvPr id="375" name="Rectangle 97">
                <a:extLst>
                  <a:ext uri="{FF2B5EF4-FFF2-40B4-BE49-F238E27FC236}">
                    <a16:creationId xmlns:a16="http://schemas.microsoft.com/office/drawing/2014/main" id="{148252DF-D79F-4D58-B21D-A8F98442844E}"/>
                  </a:ext>
                </a:extLst>
              </p:cNvPr>
              <p:cNvSpPr>
                <a:spLocks noChangeArrowheads="1"/>
              </p:cNvSpPr>
              <p:nvPr/>
            </p:nvSpPr>
            <p:spPr bwMode="auto">
              <a:xfrm>
                <a:off x="2697015" y="4948938"/>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Billing</a:t>
                </a:r>
              </a:p>
            </p:txBody>
          </p:sp>
          <p:sp>
            <p:nvSpPr>
              <p:cNvPr id="376" name="Rectangle 97">
                <a:extLst>
                  <a:ext uri="{FF2B5EF4-FFF2-40B4-BE49-F238E27FC236}">
                    <a16:creationId xmlns:a16="http://schemas.microsoft.com/office/drawing/2014/main" id="{70B5DD3D-C606-44E3-AC2C-F9B334A3B340}"/>
                  </a:ext>
                </a:extLst>
              </p:cNvPr>
              <p:cNvSpPr>
                <a:spLocks noChangeArrowheads="1"/>
              </p:cNvSpPr>
              <p:nvPr/>
            </p:nvSpPr>
            <p:spPr bwMode="auto">
              <a:xfrm>
                <a:off x="7010950" y="5318712"/>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Offer</a:t>
                </a:r>
              </a:p>
            </p:txBody>
          </p:sp>
          <p:sp>
            <p:nvSpPr>
              <p:cNvPr id="377" name="Rectangle 97">
                <a:extLst>
                  <a:ext uri="{FF2B5EF4-FFF2-40B4-BE49-F238E27FC236}">
                    <a16:creationId xmlns:a16="http://schemas.microsoft.com/office/drawing/2014/main" id="{F323483F-62C1-4B7D-91F1-DFCC22FA5508}"/>
                  </a:ext>
                </a:extLst>
              </p:cNvPr>
              <p:cNvSpPr>
                <a:spLocks noChangeArrowheads="1"/>
              </p:cNvSpPr>
              <p:nvPr/>
            </p:nvSpPr>
            <p:spPr bwMode="auto">
              <a:xfrm>
                <a:off x="7010950" y="3314190"/>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Party Data Management</a:t>
                </a:r>
              </a:p>
            </p:txBody>
          </p:sp>
          <p:sp>
            <p:nvSpPr>
              <p:cNvPr id="378" name="Rectangle 97">
                <a:extLst>
                  <a:ext uri="{FF2B5EF4-FFF2-40B4-BE49-F238E27FC236}">
                    <a16:creationId xmlns:a16="http://schemas.microsoft.com/office/drawing/2014/main" id="{FEA28EB1-9B1B-4C0E-B411-EA0287A1F1E1}"/>
                  </a:ext>
                </a:extLst>
              </p:cNvPr>
              <p:cNvSpPr>
                <a:spLocks noChangeArrowheads="1"/>
              </p:cNvSpPr>
              <p:nvPr/>
            </p:nvSpPr>
            <p:spPr bwMode="auto">
              <a:xfrm>
                <a:off x="7010950" y="4458200"/>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 Prod./Svs Eligibility</a:t>
                </a:r>
              </a:p>
            </p:txBody>
          </p:sp>
          <p:sp>
            <p:nvSpPr>
              <p:cNvPr id="379" name="Rectangle 97">
                <a:extLst>
                  <a:ext uri="{FF2B5EF4-FFF2-40B4-BE49-F238E27FC236}">
                    <a16:creationId xmlns:a16="http://schemas.microsoft.com/office/drawing/2014/main" id="{402FABC2-38EF-407E-B1B9-ADAA9BEF1DB5}"/>
                  </a:ext>
                </a:extLst>
              </p:cNvPr>
              <p:cNvSpPr>
                <a:spLocks noChangeArrowheads="1"/>
              </p:cNvSpPr>
              <p:nvPr/>
            </p:nvSpPr>
            <p:spPr bwMode="auto">
              <a:xfrm>
                <a:off x="7010950" y="4321466"/>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Agreement</a:t>
                </a:r>
              </a:p>
            </p:txBody>
          </p:sp>
          <p:sp>
            <p:nvSpPr>
              <p:cNvPr id="380" name="Rectangle 97">
                <a:extLst>
                  <a:ext uri="{FF2B5EF4-FFF2-40B4-BE49-F238E27FC236}">
                    <a16:creationId xmlns:a16="http://schemas.microsoft.com/office/drawing/2014/main" id="{F2233BE6-46DD-4436-BE72-20420C14D4EA}"/>
                  </a:ext>
                </a:extLst>
              </p:cNvPr>
              <p:cNvSpPr>
                <a:spLocks noChangeArrowheads="1"/>
              </p:cNvSpPr>
              <p:nvPr/>
            </p:nvSpPr>
            <p:spPr bwMode="auto">
              <a:xfrm>
                <a:off x="7896711" y="4495575"/>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Channel Activity History</a:t>
                </a:r>
              </a:p>
            </p:txBody>
          </p:sp>
          <p:sp>
            <p:nvSpPr>
              <p:cNvPr id="381" name="Rectangle 97">
                <a:extLst>
                  <a:ext uri="{FF2B5EF4-FFF2-40B4-BE49-F238E27FC236}">
                    <a16:creationId xmlns:a16="http://schemas.microsoft.com/office/drawing/2014/main" id="{3CA22080-9720-483C-B1E9-7865FE48B204}"/>
                  </a:ext>
                </a:extLst>
              </p:cNvPr>
              <p:cNvSpPr>
                <a:spLocks noChangeArrowheads="1"/>
              </p:cNvSpPr>
              <p:nvPr/>
            </p:nvSpPr>
            <p:spPr bwMode="auto">
              <a:xfrm>
                <a:off x="7896711" y="4911246"/>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E-Branch Operations</a:t>
                </a:r>
              </a:p>
            </p:txBody>
          </p:sp>
          <p:sp>
            <p:nvSpPr>
              <p:cNvPr id="382" name="Rectangle 97">
                <a:extLst>
                  <a:ext uri="{FF2B5EF4-FFF2-40B4-BE49-F238E27FC236}">
                    <a16:creationId xmlns:a16="http://schemas.microsoft.com/office/drawing/2014/main" id="{7FA1686D-090A-4DCA-850B-5D2B07421996}"/>
                  </a:ext>
                </a:extLst>
              </p:cNvPr>
              <p:cNvSpPr>
                <a:spLocks noChangeArrowheads="1"/>
              </p:cNvSpPr>
              <p:nvPr/>
            </p:nvSpPr>
            <p:spPr bwMode="auto">
              <a:xfrm>
                <a:off x="7896711" y="4838321"/>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Advanced Voice Svs Ops</a:t>
                </a:r>
              </a:p>
            </p:txBody>
          </p:sp>
          <p:sp>
            <p:nvSpPr>
              <p:cNvPr id="383" name="Rectangle 97">
                <a:extLst>
                  <a:ext uri="{FF2B5EF4-FFF2-40B4-BE49-F238E27FC236}">
                    <a16:creationId xmlns:a16="http://schemas.microsoft.com/office/drawing/2014/main" id="{D818EB87-A1DD-4DE3-B97E-D2326C0BD3D3}"/>
                  </a:ext>
                </a:extLst>
              </p:cNvPr>
              <p:cNvSpPr>
                <a:spLocks noChangeArrowheads="1"/>
              </p:cNvSpPr>
              <p:nvPr/>
            </p:nvSpPr>
            <p:spPr bwMode="auto">
              <a:xfrm>
                <a:off x="7896711" y="4212080"/>
                <a:ext cx="590692" cy="63007"/>
              </a:xfrm>
              <a:prstGeom prst="rect">
                <a:avLst/>
              </a:prstGeom>
              <a:solidFill>
                <a:srgbClr val="008000"/>
              </a:solidFill>
              <a:ln w="6350" cap="flat" cmpd="sng" algn="ctr">
                <a:solidFill>
                  <a:schemeClr val="tx1">
                    <a:lumMod val="65000"/>
                    <a:lumOff val="35000"/>
                  </a:schemeClr>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Profile</a:t>
                </a:r>
              </a:p>
            </p:txBody>
          </p:sp>
          <p:sp>
            <p:nvSpPr>
              <p:cNvPr id="384" name="Rectangle 97">
                <a:extLst>
                  <a:ext uri="{FF2B5EF4-FFF2-40B4-BE49-F238E27FC236}">
                    <a16:creationId xmlns:a16="http://schemas.microsoft.com/office/drawing/2014/main" id="{3B01AE59-491F-4990-B8FF-2FBDE501FF65}"/>
                  </a:ext>
                </a:extLst>
              </p:cNvPr>
              <p:cNvSpPr>
                <a:spLocks noChangeArrowheads="1"/>
              </p:cNvSpPr>
              <p:nvPr/>
            </p:nvSpPr>
            <p:spPr bwMode="auto">
              <a:xfrm>
                <a:off x="7896711" y="5236674"/>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Point of Service</a:t>
                </a:r>
              </a:p>
            </p:txBody>
          </p:sp>
          <p:sp>
            <p:nvSpPr>
              <p:cNvPr id="385" name="Rectangle 97">
                <a:extLst>
                  <a:ext uri="{FF2B5EF4-FFF2-40B4-BE49-F238E27FC236}">
                    <a16:creationId xmlns:a16="http://schemas.microsoft.com/office/drawing/2014/main" id="{9020062E-6233-413F-8FFE-4D613CB8870E}"/>
                  </a:ext>
                </a:extLst>
              </p:cNvPr>
              <p:cNvSpPr>
                <a:spLocks noChangeArrowheads="1"/>
              </p:cNvSpPr>
              <p:nvPr/>
            </p:nvSpPr>
            <p:spPr bwMode="auto">
              <a:xfrm>
                <a:off x="7896711" y="4141205"/>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Contact Dialogue</a:t>
                </a:r>
              </a:p>
            </p:txBody>
          </p:sp>
          <p:sp>
            <p:nvSpPr>
              <p:cNvPr id="386" name="Rectangle 97">
                <a:extLst>
                  <a:ext uri="{FF2B5EF4-FFF2-40B4-BE49-F238E27FC236}">
                    <a16:creationId xmlns:a16="http://schemas.microsoft.com/office/drawing/2014/main" id="{287D9BCE-2A9A-4B0D-8BEC-85707FC2E44A}"/>
                  </a:ext>
                </a:extLst>
              </p:cNvPr>
              <p:cNvSpPr>
                <a:spLocks noChangeArrowheads="1"/>
              </p:cNvSpPr>
              <p:nvPr/>
            </p:nvSpPr>
            <p:spPr bwMode="auto">
              <a:xfrm>
                <a:off x="7896711" y="4282954"/>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Party Authentication</a:t>
                </a:r>
              </a:p>
            </p:txBody>
          </p:sp>
          <p:sp>
            <p:nvSpPr>
              <p:cNvPr id="387" name="Rectangle 97">
                <a:extLst>
                  <a:ext uri="{FF2B5EF4-FFF2-40B4-BE49-F238E27FC236}">
                    <a16:creationId xmlns:a16="http://schemas.microsoft.com/office/drawing/2014/main" id="{52A048A2-EA09-4225-84D5-2C67E39D741A}"/>
                  </a:ext>
                </a:extLst>
              </p:cNvPr>
              <p:cNvSpPr>
                <a:spLocks noChangeArrowheads="1"/>
              </p:cNvSpPr>
              <p:nvPr/>
            </p:nvSpPr>
            <p:spPr bwMode="auto">
              <a:xfrm>
                <a:off x="7896711" y="4353829"/>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 Access Entitlement</a:t>
                </a:r>
              </a:p>
            </p:txBody>
          </p:sp>
          <p:sp>
            <p:nvSpPr>
              <p:cNvPr id="388" name="Rectangle 97">
                <a:extLst>
                  <a:ext uri="{FF2B5EF4-FFF2-40B4-BE49-F238E27FC236}">
                    <a16:creationId xmlns:a16="http://schemas.microsoft.com/office/drawing/2014/main" id="{A3D0406A-93A5-4E08-AAD0-C54D9A1A7336}"/>
                  </a:ext>
                </a:extLst>
              </p:cNvPr>
              <p:cNvSpPr>
                <a:spLocks noChangeArrowheads="1"/>
              </p:cNvSpPr>
              <p:nvPr/>
            </p:nvSpPr>
            <p:spPr bwMode="auto">
              <a:xfrm>
                <a:off x="7896711" y="3928582"/>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Workbench</a:t>
                </a:r>
              </a:p>
            </p:txBody>
          </p:sp>
          <p:sp>
            <p:nvSpPr>
              <p:cNvPr id="389" name="Rectangle 97">
                <a:extLst>
                  <a:ext uri="{FF2B5EF4-FFF2-40B4-BE49-F238E27FC236}">
                    <a16:creationId xmlns:a16="http://schemas.microsoft.com/office/drawing/2014/main" id="{48655538-8D91-4137-9CCB-10B3E663C525}"/>
                  </a:ext>
                </a:extLst>
              </p:cNvPr>
              <p:cNvSpPr>
                <a:spLocks noChangeArrowheads="1"/>
              </p:cNvSpPr>
              <p:nvPr/>
            </p:nvSpPr>
            <p:spPr bwMode="auto">
              <a:xfrm>
                <a:off x="7010950" y="4526567"/>
                <a:ext cx="590692" cy="63007"/>
              </a:xfrm>
              <a:prstGeom prst="rect">
                <a:avLst/>
              </a:prstGeom>
              <a:solidFill>
                <a:srgbClr val="008000"/>
              </a:solidFill>
              <a:ln w="22225" cap="flat" cmpd="sng" algn="ctr">
                <a:solidFill>
                  <a:srgbClr val="3366FF"/>
                </a:solidFill>
                <a:prstDash val="solid"/>
                <a:round/>
                <a:headEnd type="none" w="med" len="med"/>
                <a:tailEnd type="none" w="med" len="med"/>
              </a:ln>
              <a:effectLst/>
            </p:spPr>
            <p:txBody>
              <a:bodyPr wrap="non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500" b="0" i="0" u="none" strike="noStrike" kern="0" cap="none" spc="0" normalizeH="0" baseline="0" noProof="0" dirty="0">
                    <a:ln>
                      <a:noFill/>
                    </a:ln>
                    <a:solidFill>
                      <a:srgbClr val="FFFFFF"/>
                    </a:solidFill>
                    <a:effectLst/>
                    <a:uLnTx/>
                    <a:uFillTx/>
                    <a:latin typeface="Arial Narrow"/>
                    <a:ea typeface="+mn-ea"/>
                    <a:cs typeface="Arial Narrow"/>
                  </a:rPr>
                  <a:t>Customer Precedents</a:t>
                </a:r>
              </a:p>
            </p:txBody>
          </p:sp>
        </p:grpSp>
        <p:grpSp>
          <p:nvGrpSpPr>
            <p:cNvPr id="4" name="Group 1108">
              <a:extLst>
                <a:ext uri="{FF2B5EF4-FFF2-40B4-BE49-F238E27FC236}">
                  <a16:creationId xmlns:a16="http://schemas.microsoft.com/office/drawing/2014/main" id="{4587C8C9-D6AF-4A2D-8068-B14F65D27368}"/>
                </a:ext>
              </a:extLst>
            </p:cNvPr>
            <p:cNvGrpSpPr/>
            <p:nvPr/>
          </p:nvGrpSpPr>
          <p:grpSpPr>
            <a:xfrm>
              <a:off x="1729761" y="1894763"/>
              <a:ext cx="6878818" cy="4161589"/>
              <a:chOff x="4915315" y="4588775"/>
              <a:chExt cx="6878818" cy="4161589"/>
            </a:xfrm>
          </p:grpSpPr>
          <p:cxnSp>
            <p:nvCxnSpPr>
              <p:cNvPr id="66" name="Straight Connector 1109">
                <a:extLst>
                  <a:ext uri="{FF2B5EF4-FFF2-40B4-BE49-F238E27FC236}">
                    <a16:creationId xmlns:a16="http://schemas.microsoft.com/office/drawing/2014/main" id="{6E0293CB-A6AB-4B17-B0CA-7CFF944618E4}"/>
                  </a:ext>
                </a:extLst>
              </p:cNvPr>
              <p:cNvCxnSpPr>
                <a:stCxn id="91" idx="4"/>
                <a:endCxn id="321" idx="3"/>
              </p:cNvCxnSpPr>
              <p:nvPr/>
            </p:nvCxnSpPr>
            <p:spPr>
              <a:xfrm rot="5400000">
                <a:off x="7594639" y="3611511"/>
                <a:ext cx="2340413" cy="519408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67" name="Straight Connector 1110">
                <a:extLst>
                  <a:ext uri="{FF2B5EF4-FFF2-40B4-BE49-F238E27FC236}">
                    <a16:creationId xmlns:a16="http://schemas.microsoft.com/office/drawing/2014/main" id="{5581BB3C-B2F6-4C14-9234-0BD08620679F}"/>
                  </a:ext>
                </a:extLst>
              </p:cNvPr>
              <p:cNvCxnSpPr>
                <a:stCxn id="91" idx="4"/>
                <a:endCxn id="324" idx="3"/>
              </p:cNvCxnSpPr>
              <p:nvPr/>
            </p:nvCxnSpPr>
            <p:spPr>
              <a:xfrm rot="5400000">
                <a:off x="7552477" y="3653673"/>
                <a:ext cx="2424737" cy="519408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68" name="Straight Connector 1111">
                <a:extLst>
                  <a:ext uri="{FF2B5EF4-FFF2-40B4-BE49-F238E27FC236}">
                    <a16:creationId xmlns:a16="http://schemas.microsoft.com/office/drawing/2014/main" id="{DCF1512D-AAD0-484F-AF19-97AC48EC2CE9}"/>
                  </a:ext>
                </a:extLst>
              </p:cNvPr>
              <p:cNvCxnSpPr>
                <a:stCxn id="91" idx="4"/>
                <a:endCxn id="365" idx="3"/>
              </p:cNvCxnSpPr>
              <p:nvPr/>
            </p:nvCxnSpPr>
            <p:spPr>
              <a:xfrm rot="5400000">
                <a:off x="9669959" y="5232549"/>
                <a:ext cx="1886130" cy="149773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69" name="Straight Connector 1112">
                <a:extLst>
                  <a:ext uri="{FF2B5EF4-FFF2-40B4-BE49-F238E27FC236}">
                    <a16:creationId xmlns:a16="http://schemas.microsoft.com/office/drawing/2014/main" id="{5C9BF387-D9BB-4139-AC79-89BF7BE26926}"/>
                  </a:ext>
                </a:extLst>
              </p:cNvPr>
              <p:cNvCxnSpPr>
                <a:stCxn id="91" idx="4"/>
                <a:endCxn id="357" idx="3"/>
              </p:cNvCxnSpPr>
              <p:nvPr/>
            </p:nvCxnSpPr>
            <p:spPr>
              <a:xfrm rot="5400000">
                <a:off x="9718134" y="6070136"/>
                <a:ext cx="2675543" cy="61196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0" name="Straight Connector 1113">
                <a:extLst>
                  <a:ext uri="{FF2B5EF4-FFF2-40B4-BE49-F238E27FC236}">
                    <a16:creationId xmlns:a16="http://schemas.microsoft.com/office/drawing/2014/main" id="{158D5520-75B1-4C70-A81C-C0E2BA18F946}"/>
                  </a:ext>
                </a:extLst>
              </p:cNvPr>
              <p:cNvCxnSpPr>
                <a:stCxn id="91" idx="4"/>
                <a:endCxn id="384" idx="3"/>
              </p:cNvCxnSpPr>
              <p:nvPr/>
            </p:nvCxnSpPr>
            <p:spPr>
              <a:xfrm rot="5400000">
                <a:off x="9826153" y="5962115"/>
                <a:ext cx="2459503"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1" name="Straight Connector 1114">
                <a:extLst>
                  <a:ext uri="{FF2B5EF4-FFF2-40B4-BE49-F238E27FC236}">
                    <a16:creationId xmlns:a16="http://schemas.microsoft.com/office/drawing/2014/main" id="{599A3B00-6F9C-4BDC-9ACD-084C10741055}"/>
                  </a:ext>
                </a:extLst>
              </p:cNvPr>
              <p:cNvCxnSpPr>
                <a:stCxn id="91" idx="4"/>
                <a:endCxn id="381" idx="3"/>
              </p:cNvCxnSpPr>
              <p:nvPr/>
            </p:nvCxnSpPr>
            <p:spPr>
              <a:xfrm rot="5400000">
                <a:off x="9988867" y="5799401"/>
                <a:ext cx="2134075"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2" name="Straight Connector 1115">
                <a:extLst>
                  <a:ext uri="{FF2B5EF4-FFF2-40B4-BE49-F238E27FC236}">
                    <a16:creationId xmlns:a16="http://schemas.microsoft.com/office/drawing/2014/main" id="{BA0E18C2-8AA5-4E4A-A14A-667459DF22BC}"/>
                  </a:ext>
                </a:extLst>
              </p:cNvPr>
              <p:cNvCxnSpPr>
                <a:stCxn id="91" idx="4"/>
                <a:endCxn id="382" idx="3"/>
              </p:cNvCxnSpPr>
              <p:nvPr/>
            </p:nvCxnSpPr>
            <p:spPr>
              <a:xfrm rot="5400000">
                <a:off x="10025329" y="5762939"/>
                <a:ext cx="2061150"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3" name="Straight Connector 1116">
                <a:extLst>
                  <a:ext uri="{FF2B5EF4-FFF2-40B4-BE49-F238E27FC236}">
                    <a16:creationId xmlns:a16="http://schemas.microsoft.com/office/drawing/2014/main" id="{EE2120F7-435C-4077-96AD-FA02BFF00823}"/>
                  </a:ext>
                </a:extLst>
              </p:cNvPr>
              <p:cNvCxnSpPr>
                <a:stCxn id="91" idx="4"/>
                <a:endCxn id="380" idx="3"/>
              </p:cNvCxnSpPr>
              <p:nvPr/>
            </p:nvCxnSpPr>
            <p:spPr>
              <a:xfrm rot="5400000">
                <a:off x="10196702" y="5591566"/>
                <a:ext cx="1718404"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4" name="Straight Connector 1117">
                <a:extLst>
                  <a:ext uri="{FF2B5EF4-FFF2-40B4-BE49-F238E27FC236}">
                    <a16:creationId xmlns:a16="http://schemas.microsoft.com/office/drawing/2014/main" id="{92228962-FD0F-437B-8870-DB857853CE32}"/>
                  </a:ext>
                </a:extLst>
              </p:cNvPr>
              <p:cNvCxnSpPr>
                <a:stCxn id="91" idx="4"/>
                <a:endCxn id="358" idx="3"/>
              </p:cNvCxnSpPr>
              <p:nvPr/>
            </p:nvCxnSpPr>
            <p:spPr>
              <a:xfrm rot="5400000">
                <a:off x="10232139" y="5556131"/>
                <a:ext cx="1647532" cy="61196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5" name="Straight Connector 1118">
                <a:extLst>
                  <a:ext uri="{FF2B5EF4-FFF2-40B4-BE49-F238E27FC236}">
                    <a16:creationId xmlns:a16="http://schemas.microsoft.com/office/drawing/2014/main" id="{6A25FAA0-A3FD-49AE-8469-1646DA6E4A45}"/>
                  </a:ext>
                </a:extLst>
              </p:cNvPr>
              <p:cNvCxnSpPr>
                <a:stCxn id="91" idx="4"/>
                <a:endCxn id="387" idx="3"/>
              </p:cNvCxnSpPr>
              <p:nvPr/>
            </p:nvCxnSpPr>
            <p:spPr>
              <a:xfrm rot="5400000">
                <a:off x="10267575" y="5520693"/>
                <a:ext cx="1576658"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6" name="Straight Connector 1119">
                <a:extLst>
                  <a:ext uri="{FF2B5EF4-FFF2-40B4-BE49-F238E27FC236}">
                    <a16:creationId xmlns:a16="http://schemas.microsoft.com/office/drawing/2014/main" id="{C84510CC-47D3-4FFF-8135-E92B2A2E6F79}"/>
                  </a:ext>
                </a:extLst>
              </p:cNvPr>
              <p:cNvCxnSpPr>
                <a:stCxn id="91" idx="4"/>
                <a:endCxn id="386" idx="3"/>
              </p:cNvCxnSpPr>
              <p:nvPr/>
            </p:nvCxnSpPr>
            <p:spPr>
              <a:xfrm rot="5400000">
                <a:off x="10303013" y="5485255"/>
                <a:ext cx="1505783"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7" name="Straight Connector 1120">
                <a:extLst>
                  <a:ext uri="{FF2B5EF4-FFF2-40B4-BE49-F238E27FC236}">
                    <a16:creationId xmlns:a16="http://schemas.microsoft.com/office/drawing/2014/main" id="{40021318-0E54-482A-A185-AEB8AD7D3060}"/>
                  </a:ext>
                </a:extLst>
              </p:cNvPr>
              <p:cNvCxnSpPr>
                <a:stCxn id="91" idx="4"/>
                <a:endCxn id="385" idx="3"/>
              </p:cNvCxnSpPr>
              <p:nvPr/>
            </p:nvCxnSpPr>
            <p:spPr>
              <a:xfrm rot="5400000">
                <a:off x="10373887" y="5414381"/>
                <a:ext cx="1364034"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8" name="Straight Connector 1121">
                <a:extLst>
                  <a:ext uri="{FF2B5EF4-FFF2-40B4-BE49-F238E27FC236}">
                    <a16:creationId xmlns:a16="http://schemas.microsoft.com/office/drawing/2014/main" id="{4A5708CF-C9BB-4BCD-B78E-2087A55138DB}"/>
                  </a:ext>
                </a:extLst>
              </p:cNvPr>
              <p:cNvCxnSpPr>
                <a:stCxn id="91" idx="4"/>
                <a:endCxn id="356" idx="3"/>
              </p:cNvCxnSpPr>
              <p:nvPr/>
            </p:nvCxnSpPr>
            <p:spPr>
              <a:xfrm rot="5400000">
                <a:off x="10409325" y="5378945"/>
                <a:ext cx="1293160" cy="61196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79" name="Straight Connector 1122">
                <a:extLst>
                  <a:ext uri="{FF2B5EF4-FFF2-40B4-BE49-F238E27FC236}">
                    <a16:creationId xmlns:a16="http://schemas.microsoft.com/office/drawing/2014/main" id="{913E780D-2073-4A77-BE61-203B9A28815B}"/>
                  </a:ext>
                </a:extLst>
              </p:cNvPr>
              <p:cNvCxnSpPr>
                <a:stCxn id="91" idx="4"/>
                <a:endCxn id="308" idx="3"/>
              </p:cNvCxnSpPr>
              <p:nvPr/>
            </p:nvCxnSpPr>
            <p:spPr>
              <a:xfrm rot="5400000">
                <a:off x="10444762" y="5343508"/>
                <a:ext cx="1222286" cy="61196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0" name="Straight Connector 1123">
                <a:extLst>
                  <a:ext uri="{FF2B5EF4-FFF2-40B4-BE49-F238E27FC236}">
                    <a16:creationId xmlns:a16="http://schemas.microsoft.com/office/drawing/2014/main" id="{DCBF2761-3B38-42A5-A199-3DD19C0206FB}"/>
                  </a:ext>
                </a:extLst>
              </p:cNvPr>
              <p:cNvCxnSpPr>
                <a:stCxn id="91" idx="4"/>
                <a:endCxn id="388" idx="3"/>
              </p:cNvCxnSpPr>
              <p:nvPr/>
            </p:nvCxnSpPr>
            <p:spPr>
              <a:xfrm rot="5400000">
                <a:off x="10480199" y="5308069"/>
                <a:ext cx="1151411" cy="611970"/>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1" name="Straight Connector 1124">
                <a:extLst>
                  <a:ext uri="{FF2B5EF4-FFF2-40B4-BE49-F238E27FC236}">
                    <a16:creationId xmlns:a16="http://schemas.microsoft.com/office/drawing/2014/main" id="{12583B2A-E601-49CA-B403-0E688194F02B}"/>
                  </a:ext>
                </a:extLst>
              </p:cNvPr>
              <p:cNvCxnSpPr>
                <a:stCxn id="91" idx="4"/>
                <a:endCxn id="347" idx="3"/>
              </p:cNvCxnSpPr>
              <p:nvPr/>
            </p:nvCxnSpPr>
            <p:spPr>
              <a:xfrm rot="5400000">
                <a:off x="10310787" y="4591721"/>
                <a:ext cx="604475" cy="1497731"/>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2" name="Straight Connector 1150">
                <a:extLst>
                  <a:ext uri="{FF2B5EF4-FFF2-40B4-BE49-F238E27FC236}">
                    <a16:creationId xmlns:a16="http://schemas.microsoft.com/office/drawing/2014/main" id="{01BFC37B-5DC3-47CC-A337-79CE487F222E}"/>
                  </a:ext>
                </a:extLst>
              </p:cNvPr>
              <p:cNvCxnSpPr>
                <a:stCxn id="91" idx="4"/>
                <a:endCxn id="162" idx="3"/>
              </p:cNvCxnSpPr>
              <p:nvPr/>
            </p:nvCxnSpPr>
            <p:spPr>
              <a:xfrm rot="5400000">
                <a:off x="10443035" y="4174505"/>
                <a:ext cx="55010" cy="1782698"/>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3" name="Straight Connector 1151">
                <a:extLst>
                  <a:ext uri="{FF2B5EF4-FFF2-40B4-BE49-F238E27FC236}">
                    <a16:creationId xmlns:a16="http://schemas.microsoft.com/office/drawing/2014/main" id="{A2F34AD2-7089-41B5-BB9C-1DC7CEBC6090}"/>
                  </a:ext>
                </a:extLst>
              </p:cNvPr>
              <p:cNvCxnSpPr>
                <a:stCxn id="91" idx="4"/>
                <a:endCxn id="379" idx="3"/>
              </p:cNvCxnSpPr>
              <p:nvPr/>
            </p:nvCxnSpPr>
            <p:spPr>
              <a:xfrm rot="5400000">
                <a:off x="9840877" y="5061631"/>
                <a:ext cx="1544295" cy="1497731"/>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4" name="Straight Connector 1152">
                <a:extLst>
                  <a:ext uri="{FF2B5EF4-FFF2-40B4-BE49-F238E27FC236}">
                    <a16:creationId xmlns:a16="http://schemas.microsoft.com/office/drawing/2014/main" id="{E151DD23-DC1A-4C54-906B-EFDBB9FF6BB7}"/>
                  </a:ext>
                </a:extLst>
              </p:cNvPr>
              <p:cNvCxnSpPr>
                <a:stCxn id="91" idx="4"/>
                <a:endCxn id="378" idx="3"/>
              </p:cNvCxnSpPr>
              <p:nvPr/>
            </p:nvCxnSpPr>
            <p:spPr>
              <a:xfrm rot="5400000">
                <a:off x="9772510" y="5129998"/>
                <a:ext cx="1681029" cy="1497731"/>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5" name="Straight Connector 1153">
                <a:extLst>
                  <a:ext uri="{FF2B5EF4-FFF2-40B4-BE49-F238E27FC236}">
                    <a16:creationId xmlns:a16="http://schemas.microsoft.com/office/drawing/2014/main" id="{0D376244-6267-4717-9B4D-9FC651ED30AC}"/>
                  </a:ext>
                </a:extLst>
              </p:cNvPr>
              <p:cNvCxnSpPr>
                <a:stCxn id="91" idx="4"/>
                <a:endCxn id="335" idx="3"/>
              </p:cNvCxnSpPr>
              <p:nvPr/>
            </p:nvCxnSpPr>
            <p:spPr>
              <a:xfrm rot="5400000">
                <a:off x="9475341" y="5427167"/>
                <a:ext cx="2275366" cy="1497731"/>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6" name="Straight Connector 1154">
                <a:extLst>
                  <a:ext uri="{FF2B5EF4-FFF2-40B4-BE49-F238E27FC236}">
                    <a16:creationId xmlns:a16="http://schemas.microsoft.com/office/drawing/2014/main" id="{319F4ABB-6554-48A5-AFA2-A7841F17B79D}"/>
                  </a:ext>
                </a:extLst>
              </p:cNvPr>
              <p:cNvCxnSpPr>
                <a:stCxn id="91" idx="4"/>
                <a:endCxn id="182" idx="3"/>
              </p:cNvCxnSpPr>
              <p:nvPr/>
            </p:nvCxnSpPr>
            <p:spPr>
              <a:xfrm rot="5400000">
                <a:off x="8741311" y="6129785"/>
                <a:ext cx="3712015" cy="1529143"/>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7" name="Straight Connector 1155">
                <a:extLst>
                  <a:ext uri="{FF2B5EF4-FFF2-40B4-BE49-F238E27FC236}">
                    <a16:creationId xmlns:a16="http://schemas.microsoft.com/office/drawing/2014/main" id="{91FD4BA1-A853-49EF-949F-919284B471D2}"/>
                  </a:ext>
                </a:extLst>
              </p:cNvPr>
              <p:cNvCxnSpPr>
                <a:stCxn id="91" idx="4"/>
                <a:endCxn id="279" idx="3"/>
              </p:cNvCxnSpPr>
              <p:nvPr/>
            </p:nvCxnSpPr>
            <p:spPr>
              <a:xfrm rot="5400000">
                <a:off x="8523721" y="4861139"/>
                <a:ext cx="2660958" cy="301537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8" name="Straight Connector 1156">
                <a:extLst>
                  <a:ext uri="{FF2B5EF4-FFF2-40B4-BE49-F238E27FC236}">
                    <a16:creationId xmlns:a16="http://schemas.microsoft.com/office/drawing/2014/main" id="{8F8F4EC8-2583-4974-8792-6B78F3C23712}"/>
                  </a:ext>
                </a:extLst>
              </p:cNvPr>
              <p:cNvCxnSpPr>
                <a:stCxn id="91" idx="4"/>
                <a:endCxn id="210" idx="3"/>
              </p:cNvCxnSpPr>
              <p:nvPr/>
            </p:nvCxnSpPr>
            <p:spPr>
              <a:xfrm rot="5400000">
                <a:off x="6355843" y="3597821"/>
                <a:ext cx="3565519" cy="6446575"/>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89" name="Straight Connector 1157">
                <a:extLst>
                  <a:ext uri="{FF2B5EF4-FFF2-40B4-BE49-F238E27FC236}">
                    <a16:creationId xmlns:a16="http://schemas.microsoft.com/office/drawing/2014/main" id="{9C018F15-5898-4A79-ADF3-65E3BEF6937C}"/>
                  </a:ext>
                </a:extLst>
              </p:cNvPr>
              <p:cNvCxnSpPr>
                <a:stCxn id="91" idx="4"/>
                <a:endCxn id="263" idx="3"/>
              </p:cNvCxnSpPr>
              <p:nvPr/>
            </p:nvCxnSpPr>
            <p:spPr>
              <a:xfrm rot="5400000">
                <a:off x="7418255" y="3787895"/>
                <a:ext cx="2693181" cy="5194088"/>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cxnSp>
            <p:nvCxnSpPr>
              <p:cNvPr id="90" name="Straight Connector 1158">
                <a:extLst>
                  <a:ext uri="{FF2B5EF4-FFF2-40B4-BE49-F238E27FC236}">
                    <a16:creationId xmlns:a16="http://schemas.microsoft.com/office/drawing/2014/main" id="{3BB4AFB2-1685-4DA7-8634-74E7088D876C}"/>
                  </a:ext>
                </a:extLst>
              </p:cNvPr>
              <p:cNvCxnSpPr>
                <a:stCxn id="91" idx="4"/>
                <a:endCxn id="327" idx="3"/>
              </p:cNvCxnSpPr>
              <p:nvPr/>
            </p:nvCxnSpPr>
            <p:spPr>
              <a:xfrm rot="5400000">
                <a:off x="8364789" y="2841361"/>
                <a:ext cx="800112" cy="5194089"/>
              </a:xfrm>
              <a:prstGeom prst="line">
                <a:avLst/>
              </a:prstGeom>
              <a:ln>
                <a:solidFill>
                  <a:srgbClr val="FBDD18"/>
                </a:solidFill>
              </a:ln>
            </p:spPr>
            <p:style>
              <a:lnRef idx="2">
                <a:schemeClr val="accent1"/>
              </a:lnRef>
              <a:fillRef idx="0">
                <a:schemeClr val="accent1"/>
              </a:fillRef>
              <a:effectRef idx="1">
                <a:schemeClr val="accent1"/>
              </a:effectRef>
              <a:fontRef idx="minor">
                <a:schemeClr val="tx1"/>
              </a:fontRef>
            </p:style>
          </p:cxnSp>
          <p:sp>
            <p:nvSpPr>
              <p:cNvPr id="91" name="Oval 1159">
                <a:extLst>
                  <a:ext uri="{FF2B5EF4-FFF2-40B4-BE49-F238E27FC236}">
                    <a16:creationId xmlns:a16="http://schemas.microsoft.com/office/drawing/2014/main" id="{B59007EA-34F5-405C-9047-4485D77B516E}"/>
                  </a:ext>
                </a:extLst>
              </p:cNvPr>
              <p:cNvSpPr>
                <a:spLocks/>
              </p:cNvSpPr>
              <p:nvPr/>
            </p:nvSpPr>
            <p:spPr>
              <a:xfrm>
                <a:off x="10929645" y="4588775"/>
                <a:ext cx="864488" cy="449574"/>
              </a:xfrm>
              <a:prstGeom prst="ellipse">
                <a:avLst/>
              </a:prstGeom>
              <a:solidFill>
                <a:srgbClr val="3366FF"/>
              </a:solidFill>
              <a:ln w="28575" cap="flat" cmpd="sng" algn="ctr">
                <a:solidFill>
                  <a:srgbClr val="FBDD18"/>
                </a:solidFill>
                <a:prstDash val="solid"/>
                <a:round/>
                <a:headEnd type="none" w="med" len="med"/>
                <a:tailEnd type="none" w="med" len="med"/>
              </a:ln>
              <a:effectLst/>
            </p:spPr>
            <p:txBody>
              <a:bodyPr wrap="squar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101" b="1" i="0" u="none" strike="noStrike" kern="0" cap="none" spc="0" normalizeH="0" baseline="0" noProof="0" dirty="0">
                    <a:ln>
                      <a:noFill/>
                    </a:ln>
                    <a:solidFill>
                      <a:srgbClr val="FFFFFF"/>
                    </a:solidFill>
                    <a:effectLst/>
                    <a:uLnTx/>
                    <a:uFillTx/>
                    <a:latin typeface="Arial Narrow"/>
                    <a:ea typeface="+mn-ea"/>
                    <a:cs typeface="Arial Narrow"/>
                  </a:rPr>
                  <a:t>Mobile Access</a:t>
                </a:r>
              </a:p>
            </p:txBody>
          </p:sp>
        </p:grpSp>
        <p:grpSp>
          <p:nvGrpSpPr>
            <p:cNvPr id="5" name="Group 891">
              <a:extLst>
                <a:ext uri="{FF2B5EF4-FFF2-40B4-BE49-F238E27FC236}">
                  <a16:creationId xmlns:a16="http://schemas.microsoft.com/office/drawing/2014/main" id="{FFE4AE48-8AD6-428C-AF35-CDEB9B850073}"/>
                </a:ext>
              </a:extLst>
            </p:cNvPr>
            <p:cNvGrpSpPr/>
            <p:nvPr/>
          </p:nvGrpSpPr>
          <p:grpSpPr>
            <a:xfrm>
              <a:off x="2069323" y="1322549"/>
              <a:ext cx="5199696" cy="4725349"/>
              <a:chOff x="4554990" y="4610708"/>
              <a:chExt cx="5199696" cy="5068263"/>
            </a:xfrm>
          </p:grpSpPr>
          <p:cxnSp>
            <p:nvCxnSpPr>
              <p:cNvPr id="39" name="Straight Connector 892">
                <a:extLst>
                  <a:ext uri="{FF2B5EF4-FFF2-40B4-BE49-F238E27FC236}">
                    <a16:creationId xmlns:a16="http://schemas.microsoft.com/office/drawing/2014/main" id="{0EF0FDA0-03F6-4C33-9CB8-874D05CAED81}"/>
                  </a:ext>
                </a:extLst>
              </p:cNvPr>
              <p:cNvCxnSpPr>
                <a:stCxn id="64" idx="4"/>
                <a:endCxn id="143" idx="0"/>
              </p:cNvCxnSpPr>
              <p:nvPr/>
            </p:nvCxnSpPr>
            <p:spPr>
              <a:xfrm rot="16200000" flipH="1">
                <a:off x="6231162" y="4664110"/>
                <a:ext cx="325441" cy="119882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0" name="Straight Connector 893">
                <a:extLst>
                  <a:ext uri="{FF2B5EF4-FFF2-40B4-BE49-F238E27FC236}">
                    <a16:creationId xmlns:a16="http://schemas.microsoft.com/office/drawing/2014/main" id="{4E2DF559-3449-4D9F-99F8-5B05335BF8A0}"/>
                  </a:ext>
                </a:extLst>
              </p:cNvPr>
              <p:cNvCxnSpPr>
                <a:stCxn id="64" idx="4"/>
                <a:endCxn id="366" idx="0"/>
              </p:cNvCxnSpPr>
              <p:nvPr/>
            </p:nvCxnSpPr>
            <p:spPr>
              <a:xfrm rot="5400000">
                <a:off x="4240435" y="5415360"/>
                <a:ext cx="1868592" cy="12394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1" name="Straight Connector 894">
                <a:extLst>
                  <a:ext uri="{FF2B5EF4-FFF2-40B4-BE49-F238E27FC236}">
                    <a16:creationId xmlns:a16="http://schemas.microsoft.com/office/drawing/2014/main" id="{892BE4E2-8562-4F5D-B06A-CB826A09AACE}"/>
                  </a:ext>
                </a:extLst>
              </p:cNvPr>
              <p:cNvCxnSpPr>
                <a:stCxn id="64" idx="4"/>
                <a:endCxn id="367" idx="0"/>
              </p:cNvCxnSpPr>
              <p:nvPr/>
            </p:nvCxnSpPr>
            <p:spPr>
              <a:xfrm rot="5400000">
                <a:off x="4198631" y="5457163"/>
                <a:ext cx="1952197" cy="12394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2" name="Straight Connector 895">
                <a:extLst>
                  <a:ext uri="{FF2B5EF4-FFF2-40B4-BE49-F238E27FC236}">
                    <a16:creationId xmlns:a16="http://schemas.microsoft.com/office/drawing/2014/main" id="{678607B8-66AA-465E-AC82-2ECEC4930CDC}"/>
                  </a:ext>
                </a:extLst>
              </p:cNvPr>
              <p:cNvCxnSpPr>
                <a:stCxn id="64" idx="4"/>
                <a:endCxn id="316" idx="0"/>
              </p:cNvCxnSpPr>
              <p:nvPr/>
            </p:nvCxnSpPr>
            <p:spPr>
              <a:xfrm rot="5400000">
                <a:off x="4549223" y="5724148"/>
                <a:ext cx="1868592" cy="62190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3" name="Straight Connector 896">
                <a:extLst>
                  <a:ext uri="{FF2B5EF4-FFF2-40B4-BE49-F238E27FC236}">
                    <a16:creationId xmlns:a16="http://schemas.microsoft.com/office/drawing/2014/main" id="{9E8FE970-4630-44A9-A2AC-CA44E3BFEA16}"/>
                  </a:ext>
                </a:extLst>
              </p:cNvPr>
              <p:cNvCxnSpPr>
                <a:stCxn id="64" idx="4"/>
                <a:endCxn id="369" idx="0"/>
              </p:cNvCxnSpPr>
              <p:nvPr/>
            </p:nvCxnSpPr>
            <p:spPr>
              <a:xfrm rot="16200000" flipH="1">
                <a:off x="5020220" y="5875052"/>
                <a:ext cx="2510890" cy="96239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4" name="Straight Connector 897">
                <a:extLst>
                  <a:ext uri="{FF2B5EF4-FFF2-40B4-BE49-F238E27FC236}">
                    <a16:creationId xmlns:a16="http://schemas.microsoft.com/office/drawing/2014/main" id="{D008B411-CCA9-4059-B9B2-75C72384CFE0}"/>
                  </a:ext>
                </a:extLst>
              </p:cNvPr>
              <p:cNvCxnSpPr>
                <a:stCxn id="64" idx="4"/>
                <a:endCxn id="315" idx="0"/>
              </p:cNvCxnSpPr>
              <p:nvPr/>
            </p:nvCxnSpPr>
            <p:spPr>
              <a:xfrm rot="16200000" flipH="1">
                <a:off x="4403360" y="6491911"/>
                <a:ext cx="3119354" cy="33713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5" name="Straight Connector 898">
                <a:extLst>
                  <a:ext uri="{FF2B5EF4-FFF2-40B4-BE49-F238E27FC236}">
                    <a16:creationId xmlns:a16="http://schemas.microsoft.com/office/drawing/2014/main" id="{A7B20C41-DD6C-4283-B8C3-488CE9F14C5E}"/>
                  </a:ext>
                </a:extLst>
              </p:cNvPr>
              <p:cNvCxnSpPr>
                <a:stCxn id="64" idx="4"/>
                <a:endCxn id="368" idx="0"/>
              </p:cNvCxnSpPr>
              <p:nvPr/>
            </p:nvCxnSpPr>
            <p:spPr>
              <a:xfrm rot="16200000" flipH="1">
                <a:off x="3958322" y="6936949"/>
                <a:ext cx="4578169" cy="905875"/>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6" name="Straight Connector 899">
                <a:extLst>
                  <a:ext uri="{FF2B5EF4-FFF2-40B4-BE49-F238E27FC236}">
                    <a16:creationId xmlns:a16="http://schemas.microsoft.com/office/drawing/2014/main" id="{A948E692-AFCE-4EEB-BA8E-203FD739D3FE}"/>
                  </a:ext>
                </a:extLst>
              </p:cNvPr>
              <p:cNvCxnSpPr>
                <a:stCxn id="64" idx="4"/>
                <a:endCxn id="376" idx="0"/>
              </p:cNvCxnSpPr>
              <p:nvPr/>
            </p:nvCxnSpPr>
            <p:spPr>
              <a:xfrm rot="16200000" flipH="1">
                <a:off x="5682684" y="5212589"/>
                <a:ext cx="3298028"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7" name="Straight Connector 900">
                <a:extLst>
                  <a:ext uri="{FF2B5EF4-FFF2-40B4-BE49-F238E27FC236}">
                    <a16:creationId xmlns:a16="http://schemas.microsoft.com/office/drawing/2014/main" id="{4912953D-F4B4-45B1-9603-D10D0D1D0467}"/>
                  </a:ext>
                </a:extLst>
              </p:cNvPr>
              <p:cNvCxnSpPr>
                <a:stCxn id="64" idx="4"/>
                <a:endCxn id="340" idx="0"/>
              </p:cNvCxnSpPr>
              <p:nvPr/>
            </p:nvCxnSpPr>
            <p:spPr>
              <a:xfrm rot="16200000" flipH="1">
                <a:off x="5896802" y="4998471"/>
                <a:ext cx="2869792"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8" name="Straight Connector 901">
                <a:extLst>
                  <a:ext uri="{FF2B5EF4-FFF2-40B4-BE49-F238E27FC236}">
                    <a16:creationId xmlns:a16="http://schemas.microsoft.com/office/drawing/2014/main" id="{8CB4ED2D-AF91-40B2-8A3C-C32DB0B14BD5}"/>
                  </a:ext>
                </a:extLst>
              </p:cNvPr>
              <p:cNvCxnSpPr>
                <a:stCxn id="64" idx="4"/>
                <a:endCxn id="342" idx="0"/>
              </p:cNvCxnSpPr>
              <p:nvPr/>
            </p:nvCxnSpPr>
            <p:spPr>
              <a:xfrm rot="16200000" flipH="1">
                <a:off x="5882601" y="5012670"/>
                <a:ext cx="3783953" cy="396021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9" name="Straight Connector 902">
                <a:extLst>
                  <a:ext uri="{FF2B5EF4-FFF2-40B4-BE49-F238E27FC236}">
                    <a16:creationId xmlns:a16="http://schemas.microsoft.com/office/drawing/2014/main" id="{8027D116-4CD9-48EE-B00F-53DF3456EAEE}"/>
                  </a:ext>
                </a:extLst>
              </p:cNvPr>
              <p:cNvCxnSpPr>
                <a:stCxn id="64" idx="4"/>
                <a:endCxn id="389" idx="0"/>
              </p:cNvCxnSpPr>
              <p:nvPr/>
            </p:nvCxnSpPr>
            <p:spPr>
              <a:xfrm rot="16200000" flipH="1">
                <a:off x="6107498" y="4787774"/>
                <a:ext cx="2448398"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0" name="Straight Connector 903">
                <a:extLst>
                  <a:ext uri="{FF2B5EF4-FFF2-40B4-BE49-F238E27FC236}">
                    <a16:creationId xmlns:a16="http://schemas.microsoft.com/office/drawing/2014/main" id="{BBFFBE2D-1D16-4F0A-A4CD-D0BE673DFA6D}"/>
                  </a:ext>
                </a:extLst>
              </p:cNvPr>
              <p:cNvCxnSpPr>
                <a:stCxn id="64" idx="4"/>
                <a:endCxn id="378" idx="0"/>
              </p:cNvCxnSpPr>
              <p:nvPr/>
            </p:nvCxnSpPr>
            <p:spPr>
              <a:xfrm rot="16200000" flipH="1">
                <a:off x="6144163" y="4751110"/>
                <a:ext cx="2375070"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1" name="Straight Connector 904">
                <a:extLst>
                  <a:ext uri="{FF2B5EF4-FFF2-40B4-BE49-F238E27FC236}">
                    <a16:creationId xmlns:a16="http://schemas.microsoft.com/office/drawing/2014/main" id="{F0E16FF3-FC44-444D-9CBD-2A5A581A3B93}"/>
                  </a:ext>
                </a:extLst>
              </p:cNvPr>
              <p:cNvCxnSpPr>
                <a:stCxn id="64" idx="4"/>
                <a:endCxn id="372" idx="0"/>
              </p:cNvCxnSpPr>
              <p:nvPr/>
            </p:nvCxnSpPr>
            <p:spPr>
              <a:xfrm rot="16200000" flipH="1">
                <a:off x="6180826" y="4714445"/>
                <a:ext cx="2301741" cy="307445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2" name="Straight Connector 905">
                <a:extLst>
                  <a:ext uri="{FF2B5EF4-FFF2-40B4-BE49-F238E27FC236}">
                    <a16:creationId xmlns:a16="http://schemas.microsoft.com/office/drawing/2014/main" id="{CC3900E1-AFA7-406F-8DFF-C2536DF39759}"/>
                  </a:ext>
                </a:extLst>
              </p:cNvPr>
              <p:cNvCxnSpPr>
                <a:stCxn id="64" idx="4"/>
                <a:endCxn id="384" idx="0"/>
              </p:cNvCxnSpPr>
              <p:nvPr/>
            </p:nvCxnSpPr>
            <p:spPr>
              <a:xfrm rot="16200000" flipH="1">
                <a:off x="6169559" y="4725712"/>
                <a:ext cx="3210036" cy="396021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3" name="Straight Connector 906">
                <a:extLst>
                  <a:ext uri="{FF2B5EF4-FFF2-40B4-BE49-F238E27FC236}">
                    <a16:creationId xmlns:a16="http://schemas.microsoft.com/office/drawing/2014/main" id="{17BA1065-80C8-4556-BAD1-4DF7B9F4531C}"/>
                  </a:ext>
                </a:extLst>
              </p:cNvPr>
              <p:cNvCxnSpPr>
                <a:stCxn id="64" idx="4"/>
                <a:endCxn id="379" idx="0"/>
              </p:cNvCxnSpPr>
              <p:nvPr/>
            </p:nvCxnSpPr>
            <p:spPr>
              <a:xfrm rot="16200000" flipH="1">
                <a:off x="6217491" y="4677781"/>
                <a:ext cx="2228413"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4" name="Straight Connector 907">
                <a:extLst>
                  <a:ext uri="{FF2B5EF4-FFF2-40B4-BE49-F238E27FC236}">
                    <a16:creationId xmlns:a16="http://schemas.microsoft.com/office/drawing/2014/main" id="{BEA86515-71FF-4B76-97BC-29B126F97BA8}"/>
                  </a:ext>
                </a:extLst>
              </p:cNvPr>
              <p:cNvCxnSpPr>
                <a:stCxn id="64" idx="4"/>
                <a:endCxn id="385" idx="0"/>
              </p:cNvCxnSpPr>
              <p:nvPr/>
            </p:nvCxnSpPr>
            <p:spPr>
              <a:xfrm rot="16200000" flipH="1">
                <a:off x="6757042" y="4138230"/>
                <a:ext cx="2035071" cy="396021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5" name="Straight Connector 908">
                <a:extLst>
                  <a:ext uri="{FF2B5EF4-FFF2-40B4-BE49-F238E27FC236}">
                    <a16:creationId xmlns:a16="http://schemas.microsoft.com/office/drawing/2014/main" id="{38C6964A-3BE9-43A4-9F71-7E1B88CBE93C}"/>
                  </a:ext>
                </a:extLst>
              </p:cNvPr>
              <p:cNvCxnSpPr>
                <a:stCxn id="64" idx="4"/>
                <a:endCxn id="311" idx="0"/>
              </p:cNvCxnSpPr>
              <p:nvPr/>
            </p:nvCxnSpPr>
            <p:spPr>
              <a:xfrm rot="16200000" flipH="1">
                <a:off x="6254156" y="4641117"/>
                <a:ext cx="2155084"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6" name="Straight Connector 909">
                <a:extLst>
                  <a:ext uri="{FF2B5EF4-FFF2-40B4-BE49-F238E27FC236}">
                    <a16:creationId xmlns:a16="http://schemas.microsoft.com/office/drawing/2014/main" id="{11616ACE-0EEA-4552-AD4A-9185A4933A4B}"/>
                  </a:ext>
                </a:extLst>
              </p:cNvPr>
              <p:cNvCxnSpPr>
                <a:stCxn id="64" idx="4"/>
                <a:endCxn id="377" idx="0"/>
              </p:cNvCxnSpPr>
              <p:nvPr/>
            </p:nvCxnSpPr>
            <p:spPr>
              <a:xfrm rot="16200000" flipH="1">
                <a:off x="6757677" y="4137595"/>
                <a:ext cx="1148040"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7" name="Straight Connector 910">
                <a:extLst>
                  <a:ext uri="{FF2B5EF4-FFF2-40B4-BE49-F238E27FC236}">
                    <a16:creationId xmlns:a16="http://schemas.microsoft.com/office/drawing/2014/main" id="{8B0318D5-9D6C-4939-A26E-6336D36C69A6}"/>
                  </a:ext>
                </a:extLst>
              </p:cNvPr>
              <p:cNvCxnSpPr>
                <a:stCxn id="64" idx="4"/>
                <a:endCxn id="147" idx="0"/>
              </p:cNvCxnSpPr>
              <p:nvPr/>
            </p:nvCxnSpPr>
            <p:spPr>
              <a:xfrm rot="16200000" flipH="1">
                <a:off x="7288631" y="3606640"/>
                <a:ext cx="602100" cy="3590425"/>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8" name="Straight Connector 911">
                <a:extLst>
                  <a:ext uri="{FF2B5EF4-FFF2-40B4-BE49-F238E27FC236}">
                    <a16:creationId xmlns:a16="http://schemas.microsoft.com/office/drawing/2014/main" id="{866F4652-B6F3-4082-8BE5-BBECCB1BEF66}"/>
                  </a:ext>
                </a:extLst>
              </p:cNvPr>
              <p:cNvCxnSpPr>
                <a:stCxn id="64" idx="4"/>
                <a:endCxn id="148" idx="0"/>
              </p:cNvCxnSpPr>
              <p:nvPr/>
            </p:nvCxnSpPr>
            <p:spPr>
              <a:xfrm rot="16200000" flipH="1">
                <a:off x="7380851" y="3514420"/>
                <a:ext cx="417660" cy="3590425"/>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9" name="Straight Connector 931">
                <a:extLst>
                  <a:ext uri="{FF2B5EF4-FFF2-40B4-BE49-F238E27FC236}">
                    <a16:creationId xmlns:a16="http://schemas.microsoft.com/office/drawing/2014/main" id="{26F2CD63-0ED3-41D3-A0F4-6C44960ED4D1}"/>
                  </a:ext>
                </a:extLst>
              </p:cNvPr>
              <p:cNvCxnSpPr>
                <a:stCxn id="64" idx="4"/>
                <a:endCxn id="347" idx="0"/>
              </p:cNvCxnSpPr>
              <p:nvPr/>
            </p:nvCxnSpPr>
            <p:spPr>
              <a:xfrm rot="16200000" flipH="1">
                <a:off x="6721502" y="4173770"/>
                <a:ext cx="1220391"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60" name="Straight Connector 938">
                <a:extLst>
                  <a:ext uri="{FF2B5EF4-FFF2-40B4-BE49-F238E27FC236}">
                    <a16:creationId xmlns:a16="http://schemas.microsoft.com/office/drawing/2014/main" id="{C6AE8355-C369-4C64-BC5B-0E2F6054C869}"/>
                  </a:ext>
                </a:extLst>
              </p:cNvPr>
              <p:cNvCxnSpPr>
                <a:stCxn id="64" idx="4"/>
                <a:endCxn id="158" idx="0"/>
              </p:cNvCxnSpPr>
              <p:nvPr/>
            </p:nvCxnSpPr>
            <p:spPr>
              <a:xfrm rot="16200000" flipH="1">
                <a:off x="6963511" y="3931760"/>
                <a:ext cx="451405" cy="278948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61" name="Straight Connector 939">
                <a:extLst>
                  <a:ext uri="{FF2B5EF4-FFF2-40B4-BE49-F238E27FC236}">
                    <a16:creationId xmlns:a16="http://schemas.microsoft.com/office/drawing/2014/main" id="{387DE599-DC28-4690-8B1C-E466AABF5822}"/>
                  </a:ext>
                </a:extLst>
              </p:cNvPr>
              <p:cNvCxnSpPr>
                <a:stCxn id="64" idx="4"/>
                <a:endCxn id="339" idx="0"/>
              </p:cNvCxnSpPr>
              <p:nvPr/>
            </p:nvCxnSpPr>
            <p:spPr>
              <a:xfrm rot="16200000" flipH="1">
                <a:off x="6685326" y="4209946"/>
                <a:ext cx="1292743"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62" name="Straight Connector 940">
                <a:extLst>
                  <a:ext uri="{FF2B5EF4-FFF2-40B4-BE49-F238E27FC236}">
                    <a16:creationId xmlns:a16="http://schemas.microsoft.com/office/drawing/2014/main" id="{C9A95A1A-A64F-4BA5-AD94-DCDD349FC824}"/>
                  </a:ext>
                </a:extLst>
              </p:cNvPr>
              <p:cNvCxnSpPr>
                <a:stCxn id="64" idx="4"/>
                <a:endCxn id="335" idx="0"/>
              </p:cNvCxnSpPr>
              <p:nvPr/>
            </p:nvCxnSpPr>
            <p:spPr>
              <a:xfrm rot="16200000" flipH="1">
                <a:off x="5825429" y="5069844"/>
                <a:ext cx="3012537" cy="3074456"/>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63" name="Straight Connector 941">
                <a:extLst>
                  <a:ext uri="{FF2B5EF4-FFF2-40B4-BE49-F238E27FC236}">
                    <a16:creationId xmlns:a16="http://schemas.microsoft.com/office/drawing/2014/main" id="{610D6BB4-62FE-420B-B336-8FFA088943A7}"/>
                  </a:ext>
                </a:extLst>
              </p:cNvPr>
              <p:cNvCxnSpPr>
                <a:stCxn id="64" idx="4"/>
                <a:endCxn id="321" idx="0"/>
              </p:cNvCxnSpPr>
              <p:nvPr/>
            </p:nvCxnSpPr>
            <p:spPr>
              <a:xfrm rot="5400000">
                <a:off x="3942366" y="6331004"/>
                <a:ext cx="3082304" cy="62190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sp>
            <p:nvSpPr>
              <p:cNvPr id="64" name="Oval 942">
                <a:extLst>
                  <a:ext uri="{FF2B5EF4-FFF2-40B4-BE49-F238E27FC236}">
                    <a16:creationId xmlns:a16="http://schemas.microsoft.com/office/drawing/2014/main" id="{BEB17567-AD0F-4ED1-AD87-1334869FE88A}"/>
                  </a:ext>
                </a:extLst>
              </p:cNvPr>
              <p:cNvSpPr>
                <a:spLocks/>
              </p:cNvSpPr>
              <p:nvPr/>
            </p:nvSpPr>
            <p:spPr>
              <a:xfrm>
                <a:off x="5363213" y="4610708"/>
                <a:ext cx="862512" cy="490095"/>
              </a:xfrm>
              <a:prstGeom prst="ellipse">
                <a:avLst/>
              </a:prstGeom>
              <a:solidFill>
                <a:srgbClr val="3366FF"/>
              </a:solidFill>
              <a:ln w="28575" cap="flat" cmpd="sng" algn="ctr">
                <a:solidFill>
                  <a:srgbClr val="FBA82E"/>
                </a:solidFill>
                <a:prstDash val="solid"/>
                <a:round/>
                <a:headEnd type="none" w="med" len="med"/>
                <a:tailEnd type="none" w="med" len="med"/>
              </a:ln>
              <a:effectLst/>
            </p:spPr>
            <p:txBody>
              <a:bodyPr wrap="squar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101" b="1" i="0" u="none" strike="noStrike" kern="0" cap="none" spc="0" normalizeH="0" baseline="0" noProof="0" dirty="0">
                    <a:ln>
                      <a:noFill/>
                    </a:ln>
                    <a:solidFill>
                      <a:srgbClr val="FFFFFF"/>
                    </a:solidFill>
                    <a:effectLst/>
                    <a:uLnTx/>
                    <a:uFillTx/>
                    <a:latin typeface="Arial Narrow"/>
                    <a:ea typeface="+mn-ea"/>
                    <a:cs typeface="Arial Narrow"/>
                  </a:rPr>
                  <a:t>Customer Offers</a:t>
                </a:r>
              </a:p>
            </p:txBody>
          </p:sp>
          <p:cxnSp>
            <p:nvCxnSpPr>
              <p:cNvPr id="65" name="Straight Connector 944">
                <a:extLst>
                  <a:ext uri="{FF2B5EF4-FFF2-40B4-BE49-F238E27FC236}">
                    <a16:creationId xmlns:a16="http://schemas.microsoft.com/office/drawing/2014/main" id="{1587E9CF-01A8-4F9B-80C4-3688D1ACA64F}"/>
                  </a:ext>
                </a:extLst>
              </p:cNvPr>
              <p:cNvCxnSpPr>
                <a:stCxn id="64" idx="4"/>
                <a:endCxn id="388" idx="0"/>
              </p:cNvCxnSpPr>
              <p:nvPr/>
            </p:nvCxnSpPr>
            <p:spPr>
              <a:xfrm rot="16200000" flipH="1">
                <a:off x="6871069" y="4024203"/>
                <a:ext cx="1807018" cy="396021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grpSp>
        <p:grpSp>
          <p:nvGrpSpPr>
            <p:cNvPr id="6" name="Group 365">
              <a:extLst>
                <a:ext uri="{FF2B5EF4-FFF2-40B4-BE49-F238E27FC236}">
                  <a16:creationId xmlns:a16="http://schemas.microsoft.com/office/drawing/2014/main" id="{17999FEA-2F52-4FF9-942D-34418C6A86F8}"/>
                </a:ext>
              </a:extLst>
            </p:cNvPr>
            <p:cNvGrpSpPr/>
            <p:nvPr/>
          </p:nvGrpSpPr>
          <p:grpSpPr>
            <a:xfrm>
              <a:off x="236259" y="2200393"/>
              <a:ext cx="6737415" cy="2804902"/>
              <a:chOff x="3816455" y="5277906"/>
              <a:chExt cx="6737415" cy="2804902"/>
            </a:xfrm>
          </p:grpSpPr>
          <p:cxnSp>
            <p:nvCxnSpPr>
              <p:cNvPr id="25" name="Straight Connector 366">
                <a:extLst>
                  <a:ext uri="{FF2B5EF4-FFF2-40B4-BE49-F238E27FC236}">
                    <a16:creationId xmlns:a16="http://schemas.microsoft.com/office/drawing/2014/main" id="{E7A8C46B-A651-4E28-A242-795704C9FE46}"/>
                  </a:ext>
                </a:extLst>
              </p:cNvPr>
              <p:cNvCxnSpPr>
                <a:stCxn id="33" idx="6"/>
                <a:endCxn id="279" idx="1"/>
              </p:cNvCxnSpPr>
              <p:nvPr/>
            </p:nvCxnSpPr>
            <p:spPr>
              <a:xfrm>
                <a:off x="4679629" y="6509719"/>
                <a:ext cx="3470831" cy="1573089"/>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26" name="Straight Connector 367">
                <a:extLst>
                  <a:ext uri="{FF2B5EF4-FFF2-40B4-BE49-F238E27FC236}">
                    <a16:creationId xmlns:a16="http://schemas.microsoft.com/office/drawing/2014/main" id="{308E5F75-1FBE-4B6E-8EDA-D5F4C400FE8D}"/>
                  </a:ext>
                </a:extLst>
              </p:cNvPr>
              <p:cNvCxnSpPr>
                <a:stCxn id="33" idx="6"/>
                <a:endCxn id="318" idx="1"/>
              </p:cNvCxnSpPr>
              <p:nvPr/>
            </p:nvCxnSpPr>
            <p:spPr>
              <a:xfrm flipV="1">
                <a:off x="4679629" y="6299900"/>
                <a:ext cx="1292121" cy="209819"/>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27" name="Straight Connector 368">
                <a:extLst>
                  <a:ext uri="{FF2B5EF4-FFF2-40B4-BE49-F238E27FC236}">
                    <a16:creationId xmlns:a16="http://schemas.microsoft.com/office/drawing/2014/main" id="{4EFA71E6-B10F-40F1-B160-F5395255967C}"/>
                  </a:ext>
                </a:extLst>
              </p:cNvPr>
              <p:cNvCxnSpPr>
                <a:stCxn id="33" idx="6"/>
                <a:endCxn id="327" idx="1"/>
              </p:cNvCxnSpPr>
              <p:nvPr/>
            </p:nvCxnSpPr>
            <p:spPr>
              <a:xfrm flipV="1">
                <a:off x="4679629" y="6221962"/>
                <a:ext cx="1292121" cy="287757"/>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28" name="Straight Connector 373">
                <a:extLst>
                  <a:ext uri="{FF2B5EF4-FFF2-40B4-BE49-F238E27FC236}">
                    <a16:creationId xmlns:a16="http://schemas.microsoft.com/office/drawing/2014/main" id="{C26BC701-3280-4DFC-9F30-3B9E80986164}"/>
                  </a:ext>
                </a:extLst>
              </p:cNvPr>
              <p:cNvCxnSpPr>
                <a:stCxn id="33" idx="6"/>
                <a:endCxn id="257" idx="1"/>
              </p:cNvCxnSpPr>
              <p:nvPr/>
            </p:nvCxnSpPr>
            <p:spPr>
              <a:xfrm flipV="1">
                <a:off x="4679629" y="6299900"/>
                <a:ext cx="674544" cy="209819"/>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29" name="Straight Connector 378">
                <a:extLst>
                  <a:ext uri="{FF2B5EF4-FFF2-40B4-BE49-F238E27FC236}">
                    <a16:creationId xmlns:a16="http://schemas.microsoft.com/office/drawing/2014/main" id="{7F7B17F3-E14F-4B42-A08E-7E34533437C8}"/>
                  </a:ext>
                </a:extLst>
              </p:cNvPr>
              <p:cNvCxnSpPr>
                <a:stCxn id="33" idx="6"/>
                <a:endCxn id="254" idx="1"/>
              </p:cNvCxnSpPr>
              <p:nvPr/>
            </p:nvCxnSpPr>
            <p:spPr>
              <a:xfrm>
                <a:off x="4679629" y="6509719"/>
                <a:ext cx="674544" cy="511436"/>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0" name="Straight Connector 379">
                <a:extLst>
                  <a:ext uri="{FF2B5EF4-FFF2-40B4-BE49-F238E27FC236}">
                    <a16:creationId xmlns:a16="http://schemas.microsoft.com/office/drawing/2014/main" id="{B81446E5-4BD7-49DF-A9FE-0E6CF4208F36}"/>
                  </a:ext>
                </a:extLst>
              </p:cNvPr>
              <p:cNvCxnSpPr>
                <a:stCxn id="33" idx="6"/>
                <a:endCxn id="384" idx="1"/>
              </p:cNvCxnSpPr>
              <p:nvPr/>
            </p:nvCxnSpPr>
            <p:spPr>
              <a:xfrm>
                <a:off x="4679629" y="6509719"/>
                <a:ext cx="5874240" cy="1371634"/>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1" name="Straight Connector 380">
                <a:extLst>
                  <a:ext uri="{FF2B5EF4-FFF2-40B4-BE49-F238E27FC236}">
                    <a16:creationId xmlns:a16="http://schemas.microsoft.com/office/drawing/2014/main" id="{442571CF-C23B-4309-ABC1-0E735D80566D}"/>
                  </a:ext>
                </a:extLst>
              </p:cNvPr>
              <p:cNvCxnSpPr>
                <a:stCxn id="33" idx="6"/>
                <a:endCxn id="148" idx="1"/>
              </p:cNvCxnSpPr>
              <p:nvPr/>
            </p:nvCxnSpPr>
            <p:spPr>
              <a:xfrm flipV="1">
                <a:off x="4679629" y="5277906"/>
                <a:ext cx="5504448" cy="1231813"/>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2" name="Straight Connector 381">
                <a:extLst>
                  <a:ext uri="{FF2B5EF4-FFF2-40B4-BE49-F238E27FC236}">
                    <a16:creationId xmlns:a16="http://schemas.microsoft.com/office/drawing/2014/main" id="{C5D4845C-A3E1-44FF-8A04-36C7DE1F1FBC}"/>
                  </a:ext>
                </a:extLst>
              </p:cNvPr>
              <p:cNvCxnSpPr>
                <a:stCxn id="33" idx="6"/>
                <a:endCxn id="268" idx="1"/>
              </p:cNvCxnSpPr>
              <p:nvPr/>
            </p:nvCxnSpPr>
            <p:spPr>
              <a:xfrm flipV="1">
                <a:off x="4679629" y="6066084"/>
                <a:ext cx="1292122" cy="443635"/>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sp>
            <p:nvSpPr>
              <p:cNvPr id="33" name="Oval 382">
                <a:extLst>
                  <a:ext uri="{FF2B5EF4-FFF2-40B4-BE49-F238E27FC236}">
                    <a16:creationId xmlns:a16="http://schemas.microsoft.com/office/drawing/2014/main" id="{85785591-AB57-4496-BD62-9B2BDD8B84F3}"/>
                  </a:ext>
                </a:extLst>
              </p:cNvPr>
              <p:cNvSpPr>
                <a:spLocks noChangeAspect="1"/>
              </p:cNvSpPr>
              <p:nvPr/>
            </p:nvSpPr>
            <p:spPr>
              <a:xfrm>
                <a:off x="3816455" y="6284932"/>
                <a:ext cx="863174" cy="449574"/>
              </a:xfrm>
              <a:prstGeom prst="ellipse">
                <a:avLst/>
              </a:prstGeom>
              <a:solidFill>
                <a:srgbClr val="3366FF"/>
              </a:solidFill>
              <a:ln w="28575" cap="flat" cmpd="sng" algn="ctr">
                <a:solidFill>
                  <a:srgbClr val="BC0000"/>
                </a:solidFill>
                <a:prstDash val="solid"/>
                <a:round/>
                <a:headEnd type="none" w="med" len="med"/>
                <a:tailEnd type="none" w="med" len="med"/>
              </a:ln>
              <a:effectLst/>
            </p:spPr>
            <p:txBody>
              <a:bodyPr wrap="squar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101" b="1" i="0" u="none" strike="noStrike" kern="0" cap="none" spc="0" normalizeH="0" baseline="0" noProof="0" dirty="0">
                    <a:ln>
                      <a:noFill/>
                    </a:ln>
                    <a:solidFill>
                      <a:srgbClr val="FFFFFF"/>
                    </a:solidFill>
                    <a:effectLst/>
                    <a:uLnTx/>
                    <a:uFillTx/>
                    <a:latin typeface="Arial Narrow"/>
                    <a:ea typeface="+mn-ea"/>
                    <a:cs typeface="Arial Narrow"/>
                  </a:rPr>
                  <a:t>Payments</a:t>
                </a:r>
              </a:p>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1" b="1" i="0" u="none" strike="noStrike" kern="0" cap="none" spc="0" normalizeH="0" baseline="0" noProof="0" dirty="0">
                    <a:ln>
                      <a:noFill/>
                    </a:ln>
                    <a:solidFill>
                      <a:srgbClr val="FFFFFF"/>
                    </a:solidFill>
                    <a:effectLst/>
                    <a:uLnTx/>
                    <a:uFillTx/>
                    <a:latin typeface="Arial Narrow"/>
                    <a:ea typeface="+mn-ea"/>
                    <a:cs typeface="Arial Narrow"/>
                  </a:rPr>
                  <a:t>(Consumer)</a:t>
                </a:r>
              </a:p>
            </p:txBody>
          </p:sp>
          <p:cxnSp>
            <p:nvCxnSpPr>
              <p:cNvPr id="34" name="Straight Connector 683">
                <a:extLst>
                  <a:ext uri="{FF2B5EF4-FFF2-40B4-BE49-F238E27FC236}">
                    <a16:creationId xmlns:a16="http://schemas.microsoft.com/office/drawing/2014/main" id="{F3DF5156-BB26-4561-A5D9-01E0CED2C571}"/>
                  </a:ext>
                </a:extLst>
              </p:cNvPr>
              <p:cNvCxnSpPr>
                <a:stCxn id="33" idx="6"/>
                <a:endCxn id="308" idx="1"/>
              </p:cNvCxnSpPr>
              <p:nvPr/>
            </p:nvCxnSpPr>
            <p:spPr>
              <a:xfrm>
                <a:off x="4679629" y="6509719"/>
                <a:ext cx="5874241" cy="134417"/>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5" name="Straight Connector 740">
                <a:extLst>
                  <a:ext uri="{FF2B5EF4-FFF2-40B4-BE49-F238E27FC236}">
                    <a16:creationId xmlns:a16="http://schemas.microsoft.com/office/drawing/2014/main" id="{7040E6FC-46E5-43A2-B308-E90878A718DF}"/>
                  </a:ext>
                </a:extLst>
              </p:cNvPr>
              <p:cNvCxnSpPr>
                <a:stCxn id="33" idx="6"/>
                <a:endCxn id="272" idx="1"/>
              </p:cNvCxnSpPr>
              <p:nvPr/>
            </p:nvCxnSpPr>
            <p:spPr>
              <a:xfrm>
                <a:off x="4679629" y="6509719"/>
                <a:ext cx="2143520" cy="1573089"/>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6" name="Straight Connector 744">
                <a:extLst>
                  <a:ext uri="{FF2B5EF4-FFF2-40B4-BE49-F238E27FC236}">
                    <a16:creationId xmlns:a16="http://schemas.microsoft.com/office/drawing/2014/main" id="{E645E635-8AB9-4E5A-A7A5-6E8DE6762AC5}"/>
                  </a:ext>
                </a:extLst>
              </p:cNvPr>
              <p:cNvCxnSpPr>
                <a:stCxn id="33" idx="6"/>
                <a:endCxn id="385" idx="1"/>
              </p:cNvCxnSpPr>
              <p:nvPr/>
            </p:nvCxnSpPr>
            <p:spPr>
              <a:xfrm>
                <a:off x="4679629" y="6509719"/>
                <a:ext cx="5874240" cy="276165"/>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7" name="Straight Connector 746">
                <a:extLst>
                  <a:ext uri="{FF2B5EF4-FFF2-40B4-BE49-F238E27FC236}">
                    <a16:creationId xmlns:a16="http://schemas.microsoft.com/office/drawing/2014/main" id="{F69D7EED-6B1D-4C96-9297-E2E1E84CC7CC}"/>
                  </a:ext>
                </a:extLst>
              </p:cNvPr>
              <p:cNvCxnSpPr>
                <a:stCxn id="33" idx="6"/>
                <a:endCxn id="388" idx="1"/>
              </p:cNvCxnSpPr>
              <p:nvPr/>
            </p:nvCxnSpPr>
            <p:spPr>
              <a:xfrm>
                <a:off x="4679629" y="6509719"/>
                <a:ext cx="5874240" cy="63542"/>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cxnSp>
            <p:nvCxnSpPr>
              <p:cNvPr id="38" name="Straight Connector 748">
                <a:extLst>
                  <a:ext uri="{FF2B5EF4-FFF2-40B4-BE49-F238E27FC236}">
                    <a16:creationId xmlns:a16="http://schemas.microsoft.com/office/drawing/2014/main" id="{175EC995-58F8-4121-9962-C1E6F1B5F2F5}"/>
                  </a:ext>
                </a:extLst>
              </p:cNvPr>
              <p:cNvCxnSpPr>
                <a:stCxn id="33" idx="6"/>
                <a:endCxn id="350" idx="1"/>
              </p:cNvCxnSpPr>
              <p:nvPr/>
            </p:nvCxnSpPr>
            <p:spPr>
              <a:xfrm>
                <a:off x="4679629" y="6509719"/>
                <a:ext cx="5874241" cy="1119131"/>
              </a:xfrm>
              <a:prstGeom prst="line">
                <a:avLst/>
              </a:prstGeom>
              <a:ln>
                <a:solidFill>
                  <a:srgbClr val="BC0000"/>
                </a:solidFill>
              </a:ln>
            </p:spPr>
            <p:style>
              <a:lnRef idx="2">
                <a:schemeClr val="accent1"/>
              </a:lnRef>
              <a:fillRef idx="0">
                <a:schemeClr val="accent1"/>
              </a:fillRef>
              <a:effectRef idx="1">
                <a:schemeClr val="accent1"/>
              </a:effectRef>
              <a:fontRef idx="minor">
                <a:schemeClr val="tx1"/>
              </a:fontRef>
            </p:style>
          </p:cxnSp>
        </p:grpSp>
        <p:grpSp>
          <p:nvGrpSpPr>
            <p:cNvPr id="7" name="Group 805">
              <a:extLst>
                <a:ext uri="{FF2B5EF4-FFF2-40B4-BE49-F238E27FC236}">
                  <a16:creationId xmlns:a16="http://schemas.microsoft.com/office/drawing/2014/main" id="{07616091-19AB-48E5-8A78-702E83E8128D}"/>
                </a:ext>
              </a:extLst>
            </p:cNvPr>
            <p:cNvGrpSpPr/>
            <p:nvPr/>
          </p:nvGrpSpPr>
          <p:grpSpPr>
            <a:xfrm>
              <a:off x="2069323" y="3175952"/>
              <a:ext cx="5199696" cy="3337033"/>
              <a:chOff x="4718430" y="574145"/>
              <a:chExt cx="5199696" cy="3337033"/>
            </a:xfrm>
          </p:grpSpPr>
          <p:cxnSp>
            <p:nvCxnSpPr>
              <p:cNvPr id="8" name="Straight Connector 808">
                <a:extLst>
                  <a:ext uri="{FF2B5EF4-FFF2-40B4-BE49-F238E27FC236}">
                    <a16:creationId xmlns:a16="http://schemas.microsoft.com/office/drawing/2014/main" id="{5C0C45D9-8234-4596-A340-2339BC216D7E}"/>
                  </a:ext>
                </a:extLst>
              </p:cNvPr>
              <p:cNvCxnSpPr>
                <a:stCxn id="17" idx="0"/>
                <a:endCxn id="369" idx="2"/>
              </p:cNvCxnSpPr>
              <p:nvPr/>
            </p:nvCxnSpPr>
            <p:spPr>
              <a:xfrm rot="16200000" flipV="1">
                <a:off x="6004380" y="2497615"/>
                <a:ext cx="1879911" cy="48068"/>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9" name="Straight Connector 809">
                <a:extLst>
                  <a:ext uri="{FF2B5EF4-FFF2-40B4-BE49-F238E27FC236}">
                    <a16:creationId xmlns:a16="http://schemas.microsoft.com/office/drawing/2014/main" id="{35BBDA10-DE58-4D6D-81A4-7E18BA7F84A4}"/>
                  </a:ext>
                </a:extLst>
              </p:cNvPr>
              <p:cNvCxnSpPr>
                <a:stCxn id="17" idx="0"/>
                <a:endCxn id="375" idx="2"/>
              </p:cNvCxnSpPr>
              <p:nvPr/>
            </p:nvCxnSpPr>
            <p:spPr>
              <a:xfrm rot="16200000" flipV="1">
                <a:off x="5085498" y="1578732"/>
                <a:ext cx="1515804" cy="2249939"/>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0" name="Straight Connector 810">
                <a:extLst>
                  <a:ext uri="{FF2B5EF4-FFF2-40B4-BE49-F238E27FC236}">
                    <a16:creationId xmlns:a16="http://schemas.microsoft.com/office/drawing/2014/main" id="{AD5F7C49-0180-4A13-8F07-5645A1414949}"/>
                  </a:ext>
                </a:extLst>
              </p:cNvPr>
              <p:cNvCxnSpPr>
                <a:stCxn id="17" idx="0"/>
                <a:endCxn id="373" idx="2"/>
              </p:cNvCxnSpPr>
              <p:nvPr/>
            </p:nvCxnSpPr>
            <p:spPr>
              <a:xfrm rot="16200000" flipV="1">
                <a:off x="5169821" y="1663055"/>
                <a:ext cx="1347158" cy="2249939"/>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1" name="Straight Connector 811">
                <a:extLst>
                  <a:ext uri="{FF2B5EF4-FFF2-40B4-BE49-F238E27FC236}">
                    <a16:creationId xmlns:a16="http://schemas.microsoft.com/office/drawing/2014/main" id="{DB322C11-53E8-420D-A32A-787D09208DC0}"/>
                  </a:ext>
                </a:extLst>
              </p:cNvPr>
              <p:cNvCxnSpPr>
                <a:stCxn id="17" idx="0"/>
                <a:endCxn id="388" idx="2"/>
              </p:cNvCxnSpPr>
              <p:nvPr/>
            </p:nvCxnSpPr>
            <p:spPr>
              <a:xfrm rot="5400000" flipH="1" flipV="1">
                <a:off x="7175167" y="718646"/>
                <a:ext cx="2536160" cy="2949757"/>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2" name="Straight Connector 812">
                <a:extLst>
                  <a:ext uri="{FF2B5EF4-FFF2-40B4-BE49-F238E27FC236}">
                    <a16:creationId xmlns:a16="http://schemas.microsoft.com/office/drawing/2014/main" id="{A49AC293-F6DC-40EB-90C1-21643A8CC061}"/>
                  </a:ext>
                </a:extLst>
              </p:cNvPr>
              <p:cNvCxnSpPr>
                <a:stCxn id="17" idx="0"/>
                <a:endCxn id="385" idx="2"/>
              </p:cNvCxnSpPr>
              <p:nvPr/>
            </p:nvCxnSpPr>
            <p:spPr>
              <a:xfrm rot="5400000" flipH="1" flipV="1">
                <a:off x="7281479" y="824958"/>
                <a:ext cx="2323537" cy="2949757"/>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3" name="Straight Connector 819">
                <a:extLst>
                  <a:ext uri="{FF2B5EF4-FFF2-40B4-BE49-F238E27FC236}">
                    <a16:creationId xmlns:a16="http://schemas.microsoft.com/office/drawing/2014/main" id="{F5D5B431-E587-492B-B20C-95851CEC8BA4}"/>
                  </a:ext>
                </a:extLst>
              </p:cNvPr>
              <p:cNvCxnSpPr>
                <a:stCxn id="17" idx="0"/>
                <a:endCxn id="322" idx="2"/>
              </p:cNvCxnSpPr>
              <p:nvPr/>
            </p:nvCxnSpPr>
            <p:spPr>
              <a:xfrm rot="16200000" flipV="1">
                <a:off x="5211983" y="1705217"/>
                <a:ext cx="1262834" cy="2249939"/>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4" name="Straight Connector 820">
                <a:extLst>
                  <a:ext uri="{FF2B5EF4-FFF2-40B4-BE49-F238E27FC236}">
                    <a16:creationId xmlns:a16="http://schemas.microsoft.com/office/drawing/2014/main" id="{A140A3A3-1C60-4D59-8DEE-15BDB315B77B}"/>
                  </a:ext>
                </a:extLst>
              </p:cNvPr>
              <p:cNvCxnSpPr>
                <a:stCxn id="17" idx="0"/>
                <a:endCxn id="248" idx="2"/>
              </p:cNvCxnSpPr>
              <p:nvPr/>
            </p:nvCxnSpPr>
            <p:spPr>
              <a:xfrm rot="16200000" flipV="1">
                <a:off x="4925008" y="1418242"/>
                <a:ext cx="1836785" cy="2249939"/>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5" name="Straight Connector 821">
                <a:extLst>
                  <a:ext uri="{FF2B5EF4-FFF2-40B4-BE49-F238E27FC236}">
                    <a16:creationId xmlns:a16="http://schemas.microsoft.com/office/drawing/2014/main" id="{0479D9C4-37D1-43C7-B44D-9C1D7B76FF5B}"/>
                  </a:ext>
                </a:extLst>
              </p:cNvPr>
              <p:cNvCxnSpPr>
                <a:stCxn id="17" idx="0"/>
                <a:endCxn id="254" idx="2"/>
              </p:cNvCxnSpPr>
              <p:nvPr/>
            </p:nvCxnSpPr>
            <p:spPr>
              <a:xfrm rot="16200000" flipV="1">
                <a:off x="4799267" y="1292501"/>
                <a:ext cx="2088266" cy="2249939"/>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6" name="Straight Connector 822">
                <a:extLst>
                  <a:ext uri="{FF2B5EF4-FFF2-40B4-BE49-F238E27FC236}">
                    <a16:creationId xmlns:a16="http://schemas.microsoft.com/office/drawing/2014/main" id="{EE8FEB7D-BBA5-41E5-9499-3A1FC5EB0FE3}"/>
                  </a:ext>
                </a:extLst>
              </p:cNvPr>
              <p:cNvCxnSpPr>
                <a:stCxn id="17" idx="0"/>
                <a:endCxn id="327" idx="2"/>
              </p:cNvCxnSpPr>
              <p:nvPr/>
            </p:nvCxnSpPr>
            <p:spPr>
              <a:xfrm rot="16200000" flipV="1">
                <a:off x="4708459" y="1201694"/>
                <a:ext cx="2887459" cy="1632362"/>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sp>
            <p:nvSpPr>
              <p:cNvPr id="17" name="Oval 823">
                <a:extLst>
                  <a:ext uri="{FF2B5EF4-FFF2-40B4-BE49-F238E27FC236}">
                    <a16:creationId xmlns:a16="http://schemas.microsoft.com/office/drawing/2014/main" id="{1DDDBB68-11FA-4580-9911-9B24226B5EDB}"/>
                  </a:ext>
                </a:extLst>
              </p:cNvPr>
              <p:cNvSpPr>
                <a:spLocks noChangeAspect="1"/>
              </p:cNvSpPr>
              <p:nvPr/>
            </p:nvSpPr>
            <p:spPr>
              <a:xfrm>
                <a:off x="6536782" y="3461604"/>
                <a:ext cx="863174" cy="449574"/>
              </a:xfrm>
              <a:prstGeom prst="ellipse">
                <a:avLst/>
              </a:prstGeom>
              <a:solidFill>
                <a:srgbClr val="3366FF"/>
              </a:solidFill>
              <a:ln w="28575" cap="flat" cmpd="sng" algn="ctr">
                <a:solidFill>
                  <a:srgbClr val="FB6D2C"/>
                </a:solidFill>
                <a:prstDash val="solid"/>
                <a:round/>
                <a:headEnd type="none" w="med" len="med"/>
                <a:tailEnd type="none" w="med" len="med"/>
              </a:ln>
              <a:effectLst/>
            </p:spPr>
            <p:txBody>
              <a:bodyPr wrap="square" lIns="0" tIns="0" rIns="0" bIns="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101" b="1" i="0" u="none" strike="noStrike" kern="0" cap="none" spc="0" normalizeH="0" baseline="0" noProof="0" dirty="0">
                    <a:ln>
                      <a:noFill/>
                    </a:ln>
                    <a:solidFill>
                      <a:srgbClr val="FFFFFF"/>
                    </a:solidFill>
                    <a:effectLst/>
                    <a:uLnTx/>
                    <a:uFillTx/>
                    <a:latin typeface="Arial Narrow"/>
                    <a:ea typeface="+mn-ea"/>
                    <a:cs typeface="Arial Narrow"/>
                  </a:rPr>
                  <a:t>Consumer Lending</a:t>
                </a:r>
              </a:p>
            </p:txBody>
          </p:sp>
          <p:cxnSp>
            <p:nvCxnSpPr>
              <p:cNvPr id="18" name="Straight Connector 827">
                <a:extLst>
                  <a:ext uri="{FF2B5EF4-FFF2-40B4-BE49-F238E27FC236}">
                    <a16:creationId xmlns:a16="http://schemas.microsoft.com/office/drawing/2014/main" id="{CAC09883-AFF4-4C5B-A616-6003523E7D15}"/>
                  </a:ext>
                </a:extLst>
              </p:cNvPr>
              <p:cNvCxnSpPr>
                <a:stCxn id="17" idx="0"/>
                <a:endCxn id="372" idx="2"/>
              </p:cNvCxnSpPr>
              <p:nvPr/>
            </p:nvCxnSpPr>
            <p:spPr>
              <a:xfrm rot="5400000" flipH="1" flipV="1">
                <a:off x="6962913" y="1392152"/>
                <a:ext cx="2074909" cy="2063997"/>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19" name="Straight Connector 828">
                <a:extLst>
                  <a:ext uri="{FF2B5EF4-FFF2-40B4-BE49-F238E27FC236}">
                    <a16:creationId xmlns:a16="http://schemas.microsoft.com/office/drawing/2014/main" id="{24FF9E67-EEC5-4898-A6C6-233D71785D18}"/>
                  </a:ext>
                </a:extLst>
              </p:cNvPr>
              <p:cNvCxnSpPr>
                <a:stCxn id="17" idx="0"/>
                <a:endCxn id="279" idx="2"/>
              </p:cNvCxnSpPr>
              <p:nvPr/>
            </p:nvCxnSpPr>
            <p:spPr>
              <a:xfrm rot="5400000" flipH="1" flipV="1">
                <a:off x="6728237" y="2675124"/>
                <a:ext cx="1026613" cy="546348"/>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20" name="Straight Connector 831">
                <a:extLst>
                  <a:ext uri="{FF2B5EF4-FFF2-40B4-BE49-F238E27FC236}">
                    <a16:creationId xmlns:a16="http://schemas.microsoft.com/office/drawing/2014/main" id="{C325DDC2-781F-4B8A-9B1F-4B8D106B6D86}"/>
                  </a:ext>
                </a:extLst>
              </p:cNvPr>
              <p:cNvCxnSpPr>
                <a:stCxn id="17" idx="0"/>
                <a:endCxn id="316" idx="2"/>
              </p:cNvCxnSpPr>
              <p:nvPr/>
            </p:nvCxnSpPr>
            <p:spPr>
              <a:xfrm rot="16200000" flipV="1">
                <a:off x="4912812" y="1406047"/>
                <a:ext cx="2478752" cy="1632362"/>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21" name="Straight Connector 832">
                <a:extLst>
                  <a:ext uri="{FF2B5EF4-FFF2-40B4-BE49-F238E27FC236}">
                    <a16:creationId xmlns:a16="http://schemas.microsoft.com/office/drawing/2014/main" id="{915DEAB2-712F-4E88-8A3E-A684568F3A41}"/>
                  </a:ext>
                </a:extLst>
              </p:cNvPr>
              <p:cNvCxnSpPr>
                <a:stCxn id="17" idx="0"/>
                <a:endCxn id="342" idx="2"/>
              </p:cNvCxnSpPr>
              <p:nvPr/>
            </p:nvCxnSpPr>
            <p:spPr>
              <a:xfrm rot="5400000" flipH="1" flipV="1">
                <a:off x="8096756" y="1640235"/>
                <a:ext cx="692982" cy="2949757"/>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22" name="Straight Connector 834">
                <a:extLst>
                  <a:ext uri="{FF2B5EF4-FFF2-40B4-BE49-F238E27FC236}">
                    <a16:creationId xmlns:a16="http://schemas.microsoft.com/office/drawing/2014/main" id="{2DA59D64-A892-4E3B-BA85-769DDB086F6D}"/>
                  </a:ext>
                </a:extLst>
              </p:cNvPr>
              <p:cNvCxnSpPr>
                <a:stCxn id="17" idx="0"/>
                <a:endCxn id="376" idx="2"/>
              </p:cNvCxnSpPr>
              <p:nvPr/>
            </p:nvCxnSpPr>
            <p:spPr>
              <a:xfrm rot="5400000" flipH="1" flipV="1">
                <a:off x="7427352" y="1856591"/>
                <a:ext cx="1146030" cy="2063996"/>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23" name="Straight Connector 836">
                <a:extLst>
                  <a:ext uri="{FF2B5EF4-FFF2-40B4-BE49-F238E27FC236}">
                    <a16:creationId xmlns:a16="http://schemas.microsoft.com/office/drawing/2014/main" id="{0AABB2BC-D0F7-496E-AD48-E0FA5D9E42D8}"/>
                  </a:ext>
                </a:extLst>
              </p:cNvPr>
              <p:cNvCxnSpPr>
                <a:stCxn id="17" idx="0"/>
                <a:endCxn id="318" idx="2"/>
              </p:cNvCxnSpPr>
              <p:nvPr/>
            </p:nvCxnSpPr>
            <p:spPr>
              <a:xfrm rot="16200000" flipV="1">
                <a:off x="4747428" y="1240663"/>
                <a:ext cx="2809521" cy="1632362"/>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cxnSp>
            <p:nvCxnSpPr>
              <p:cNvPr id="24" name="Straight Connector 838">
                <a:extLst>
                  <a:ext uri="{FF2B5EF4-FFF2-40B4-BE49-F238E27FC236}">
                    <a16:creationId xmlns:a16="http://schemas.microsoft.com/office/drawing/2014/main" id="{522F57F8-3F28-4816-93D2-06F3DD48DD80}"/>
                  </a:ext>
                </a:extLst>
              </p:cNvPr>
              <p:cNvCxnSpPr>
                <a:stCxn id="17" idx="0"/>
                <a:endCxn id="384" idx="2"/>
              </p:cNvCxnSpPr>
              <p:nvPr/>
            </p:nvCxnSpPr>
            <p:spPr>
              <a:xfrm rot="5400000" flipH="1" flipV="1">
                <a:off x="7829213" y="1372692"/>
                <a:ext cx="1228068" cy="2949757"/>
              </a:xfrm>
              <a:prstGeom prst="line">
                <a:avLst/>
              </a:prstGeom>
              <a:ln>
                <a:solidFill>
                  <a:srgbClr val="FB6D2C"/>
                </a:solidFill>
              </a:ln>
            </p:spPr>
            <p:style>
              <a:lnRef idx="2">
                <a:schemeClr val="accent1"/>
              </a:lnRef>
              <a:fillRef idx="0">
                <a:schemeClr val="accent1"/>
              </a:fillRef>
              <a:effectRef idx="1">
                <a:schemeClr val="accent1"/>
              </a:effectRef>
              <a:fontRef idx="minor">
                <a:schemeClr val="tx1"/>
              </a:fontRef>
            </p:style>
          </p:cxnSp>
        </p:grpSp>
      </p:grpSp>
      <p:sp>
        <p:nvSpPr>
          <p:cNvPr id="452" name="Title 1">
            <a:extLst>
              <a:ext uri="{FF2B5EF4-FFF2-40B4-BE49-F238E27FC236}">
                <a16:creationId xmlns:a16="http://schemas.microsoft.com/office/drawing/2014/main" id="{1D5A58DA-B8E9-4EF5-AAF9-DA6F87DA7603}"/>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53" name="Titel 452">
            <a:extLst>
              <a:ext uri="{FF2B5EF4-FFF2-40B4-BE49-F238E27FC236}">
                <a16:creationId xmlns:a16="http://schemas.microsoft.com/office/drawing/2014/main" id="{8D7B0F37-4E79-4874-A92D-4F5BDCBD6B2F}"/>
              </a:ext>
            </a:extLst>
          </p:cNvPr>
          <p:cNvSpPr>
            <a:spLocks noGrp="1"/>
          </p:cNvSpPr>
          <p:nvPr>
            <p:ph type="title"/>
          </p:nvPr>
        </p:nvSpPr>
        <p:spPr/>
        <p:txBody>
          <a:bodyPr>
            <a:normAutofit/>
          </a:bodyPr>
          <a:lstStyle/>
          <a:p>
            <a:r>
              <a:rPr lang="en-US" sz="2000" b="1" cap="all" dirty="0"/>
              <a:t>Wave 1, Service Landscape Coverage</a:t>
            </a:r>
            <a:endParaRPr lang="en-GB" sz="2000" b="1" cap="all" dirty="0"/>
          </a:p>
        </p:txBody>
      </p:sp>
      <p:pic>
        <p:nvPicPr>
          <p:cNvPr id="455" name="Picture 7">
            <a:extLst>
              <a:ext uri="{FF2B5EF4-FFF2-40B4-BE49-F238E27FC236}">
                <a16:creationId xmlns:a16="http://schemas.microsoft.com/office/drawing/2014/main" id="{0339970B-5B6F-4DDD-B322-A6B323B20641}"/>
              </a:ext>
            </a:extLst>
          </p:cNvPr>
          <p:cNvPicPr>
            <a:picLocks noChangeAspect="1"/>
          </p:cNvPicPr>
          <p:nvPr/>
        </p:nvPicPr>
        <p:blipFill>
          <a:blip r:embed="rId3"/>
          <a:stretch>
            <a:fillRect/>
          </a:stretch>
        </p:blipFill>
        <p:spPr>
          <a:xfrm>
            <a:off x="609680" y="6558947"/>
            <a:ext cx="242309" cy="224435"/>
          </a:xfrm>
          <a:prstGeom prst="rect">
            <a:avLst/>
          </a:prstGeom>
        </p:spPr>
      </p:pic>
      <p:sp>
        <p:nvSpPr>
          <p:cNvPr id="456" name="Text Placeholder 15">
            <a:extLst>
              <a:ext uri="{FF2B5EF4-FFF2-40B4-BE49-F238E27FC236}">
                <a16:creationId xmlns:a16="http://schemas.microsoft.com/office/drawing/2014/main" id="{CA2A164F-F784-4A5E-AC15-A9F64E248356}"/>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53</a:t>
            </a:r>
            <a:endParaRPr lang="en-GB" dirty="0"/>
          </a:p>
        </p:txBody>
      </p:sp>
    </p:spTree>
    <p:extLst>
      <p:ext uri="{BB962C8B-B14F-4D97-AF65-F5344CB8AC3E}">
        <p14:creationId xmlns:p14="http://schemas.microsoft.com/office/powerpoint/2010/main" val="151630010"/>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ep 1">
            <a:extLst>
              <a:ext uri="{FF2B5EF4-FFF2-40B4-BE49-F238E27FC236}">
                <a16:creationId xmlns:a16="http://schemas.microsoft.com/office/drawing/2014/main" id="{9973F746-67C2-457E-B140-222334C02E11}"/>
              </a:ext>
            </a:extLst>
          </p:cNvPr>
          <p:cNvGrpSpPr/>
          <p:nvPr/>
        </p:nvGrpSpPr>
        <p:grpSpPr>
          <a:xfrm>
            <a:off x="552178" y="1018533"/>
            <a:ext cx="10585175" cy="5292373"/>
            <a:chOff x="181253" y="2231720"/>
            <a:chExt cx="8655152" cy="4556233"/>
          </a:xfrm>
        </p:grpSpPr>
        <p:grpSp>
          <p:nvGrpSpPr>
            <p:cNvPr id="3" name="Group 85">
              <a:extLst>
                <a:ext uri="{FF2B5EF4-FFF2-40B4-BE49-F238E27FC236}">
                  <a16:creationId xmlns:a16="http://schemas.microsoft.com/office/drawing/2014/main" id="{2D2081EA-111B-4979-823D-DA0608B0B18A}"/>
                </a:ext>
              </a:extLst>
            </p:cNvPr>
            <p:cNvGrpSpPr/>
            <p:nvPr/>
          </p:nvGrpSpPr>
          <p:grpSpPr>
            <a:xfrm>
              <a:off x="2084499" y="2613165"/>
              <a:ext cx="6751906" cy="3640457"/>
              <a:chOff x="2182194" y="2482893"/>
              <a:chExt cx="6751906" cy="3640457"/>
            </a:xfrm>
          </p:grpSpPr>
          <p:cxnSp>
            <p:nvCxnSpPr>
              <p:cNvPr id="31" name="Straight Connector 370">
                <a:extLst>
                  <a:ext uri="{FF2B5EF4-FFF2-40B4-BE49-F238E27FC236}">
                    <a16:creationId xmlns:a16="http://schemas.microsoft.com/office/drawing/2014/main" id="{06D54888-B14A-4488-9465-FCC4A95EE6E8}"/>
                  </a:ext>
                </a:extLst>
              </p:cNvPr>
              <p:cNvCxnSpPr>
                <a:stCxn id="82" idx="4"/>
                <a:endCxn id="80" idx="1"/>
              </p:cNvCxnSpPr>
              <p:nvPr/>
            </p:nvCxnSpPr>
            <p:spPr>
              <a:xfrm rot="5400000" flipH="1" flipV="1">
                <a:off x="4716347" y="3083679"/>
                <a:ext cx="1093212" cy="1051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2" name="Straight Connector 321">
                <a:extLst>
                  <a:ext uri="{FF2B5EF4-FFF2-40B4-BE49-F238E27FC236}">
                    <a16:creationId xmlns:a16="http://schemas.microsoft.com/office/drawing/2014/main" id="{2E087EC9-5B82-4000-8F77-2B126B68B283}"/>
                  </a:ext>
                </a:extLst>
              </p:cNvPr>
              <p:cNvCxnSpPr>
                <a:stCxn id="82" idx="4"/>
                <a:endCxn id="58" idx="1"/>
              </p:cNvCxnSpPr>
              <p:nvPr/>
            </p:nvCxnSpPr>
            <p:spPr>
              <a:xfrm rot="5400000" flipH="1" flipV="1">
                <a:off x="5621222" y="2178804"/>
                <a:ext cx="1093212" cy="182026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3" name="Straight Connector 320">
                <a:extLst>
                  <a:ext uri="{FF2B5EF4-FFF2-40B4-BE49-F238E27FC236}">
                    <a16:creationId xmlns:a16="http://schemas.microsoft.com/office/drawing/2014/main" id="{A65A3E87-C826-41B6-BCFF-4632940B85C7}"/>
                  </a:ext>
                </a:extLst>
              </p:cNvPr>
              <p:cNvCxnSpPr>
                <a:stCxn id="82" idx="4"/>
                <a:endCxn id="57" idx="1"/>
              </p:cNvCxnSpPr>
              <p:nvPr/>
            </p:nvCxnSpPr>
            <p:spPr>
              <a:xfrm rot="5400000" flipH="1" flipV="1">
                <a:off x="5707611" y="2265194"/>
                <a:ext cx="920433" cy="1820262"/>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4" name="Straight Connector 240">
                <a:extLst>
                  <a:ext uri="{FF2B5EF4-FFF2-40B4-BE49-F238E27FC236}">
                    <a16:creationId xmlns:a16="http://schemas.microsoft.com/office/drawing/2014/main" id="{943CA644-058B-4A4A-9971-3F7D06CA0B14}"/>
                  </a:ext>
                </a:extLst>
              </p:cNvPr>
              <p:cNvCxnSpPr>
                <a:stCxn id="82" idx="4"/>
                <a:endCxn id="71" idx="1"/>
              </p:cNvCxnSpPr>
              <p:nvPr/>
            </p:nvCxnSpPr>
            <p:spPr>
              <a:xfrm rot="5400000" flipH="1" flipV="1">
                <a:off x="5622712" y="2804814"/>
                <a:ext cx="465711"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5" name="Straight Connector 318">
                <a:extLst>
                  <a:ext uri="{FF2B5EF4-FFF2-40B4-BE49-F238E27FC236}">
                    <a16:creationId xmlns:a16="http://schemas.microsoft.com/office/drawing/2014/main" id="{4EB05304-96FE-479B-88DF-17D131B8D454}"/>
                  </a:ext>
                </a:extLst>
              </p:cNvPr>
              <p:cNvCxnSpPr>
                <a:stCxn id="82" idx="4"/>
                <a:endCxn id="64" idx="1"/>
              </p:cNvCxnSpPr>
              <p:nvPr/>
            </p:nvCxnSpPr>
            <p:spPr>
              <a:xfrm rot="5400000" flipH="1" flipV="1">
                <a:off x="5699864" y="2881966"/>
                <a:ext cx="311407"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6" name="Straight Connector 373">
                <a:extLst>
                  <a:ext uri="{FF2B5EF4-FFF2-40B4-BE49-F238E27FC236}">
                    <a16:creationId xmlns:a16="http://schemas.microsoft.com/office/drawing/2014/main" id="{2DE086C7-EE5F-407E-93D2-C29B4589C372}"/>
                  </a:ext>
                </a:extLst>
              </p:cNvPr>
              <p:cNvCxnSpPr>
                <a:stCxn id="82" idx="4"/>
                <a:endCxn id="81" idx="1"/>
              </p:cNvCxnSpPr>
              <p:nvPr/>
            </p:nvCxnSpPr>
            <p:spPr>
              <a:xfrm rot="5400000" flipH="1" flipV="1">
                <a:off x="5776279" y="2957951"/>
                <a:ext cx="159007" cy="119617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7" name="Straight Connector 80">
                <a:extLst>
                  <a:ext uri="{FF2B5EF4-FFF2-40B4-BE49-F238E27FC236}">
                    <a16:creationId xmlns:a16="http://schemas.microsoft.com/office/drawing/2014/main" id="{40F737D0-1C86-4104-8E97-8886E7057741}"/>
                  </a:ext>
                </a:extLst>
              </p:cNvPr>
              <p:cNvCxnSpPr>
                <a:stCxn id="82" idx="4"/>
                <a:endCxn id="83" idx="1"/>
              </p:cNvCxnSpPr>
              <p:nvPr/>
            </p:nvCxnSpPr>
            <p:spPr>
              <a:xfrm rot="5400000" flipH="1" flipV="1">
                <a:off x="6509854" y="2317720"/>
                <a:ext cx="65663" cy="25699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8" name="Straight Connector 388">
                <a:extLst>
                  <a:ext uri="{FF2B5EF4-FFF2-40B4-BE49-F238E27FC236}">
                    <a16:creationId xmlns:a16="http://schemas.microsoft.com/office/drawing/2014/main" id="{D5F24D89-D17C-4FA5-912F-1E7B1872A37D}"/>
                  </a:ext>
                </a:extLst>
              </p:cNvPr>
              <p:cNvCxnSpPr>
                <a:stCxn id="82" idx="4"/>
                <a:endCxn id="75" idx="1"/>
              </p:cNvCxnSpPr>
              <p:nvPr/>
            </p:nvCxnSpPr>
            <p:spPr>
              <a:xfrm rot="16200000" flipH="1">
                <a:off x="6488586" y="2404651"/>
                <a:ext cx="108201" cy="25699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39" name="Straight Connector 241">
                <a:extLst>
                  <a:ext uri="{FF2B5EF4-FFF2-40B4-BE49-F238E27FC236}">
                    <a16:creationId xmlns:a16="http://schemas.microsoft.com/office/drawing/2014/main" id="{E66C43FE-33E2-4FE2-9CAD-24A79F95097F}"/>
                  </a:ext>
                </a:extLst>
              </p:cNvPr>
              <p:cNvCxnSpPr>
                <a:stCxn id="82" idx="4"/>
                <a:endCxn id="59" idx="1"/>
              </p:cNvCxnSpPr>
              <p:nvPr/>
            </p:nvCxnSpPr>
            <p:spPr>
              <a:xfrm rot="16200000" flipH="1">
                <a:off x="5738386" y="3154851"/>
                <a:ext cx="234365"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0" name="Straight Connector 351">
                <a:extLst>
                  <a:ext uri="{FF2B5EF4-FFF2-40B4-BE49-F238E27FC236}">
                    <a16:creationId xmlns:a16="http://schemas.microsoft.com/office/drawing/2014/main" id="{84A4713E-3C1F-4A00-A9CD-52582CF0ABA6}"/>
                  </a:ext>
                </a:extLst>
              </p:cNvPr>
              <p:cNvCxnSpPr>
                <a:stCxn id="82" idx="4"/>
                <a:endCxn id="72" idx="1"/>
              </p:cNvCxnSpPr>
              <p:nvPr/>
            </p:nvCxnSpPr>
            <p:spPr>
              <a:xfrm rot="16200000" flipH="1">
                <a:off x="5655350" y="3237887"/>
                <a:ext cx="400437"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1" name="Straight Connector 331">
                <a:extLst>
                  <a:ext uri="{FF2B5EF4-FFF2-40B4-BE49-F238E27FC236}">
                    <a16:creationId xmlns:a16="http://schemas.microsoft.com/office/drawing/2014/main" id="{856E2D66-D293-49B9-9A55-B520C6460412}"/>
                  </a:ext>
                </a:extLst>
              </p:cNvPr>
              <p:cNvCxnSpPr>
                <a:stCxn id="82" idx="4"/>
                <a:endCxn id="69" idx="1"/>
              </p:cNvCxnSpPr>
              <p:nvPr/>
            </p:nvCxnSpPr>
            <p:spPr>
              <a:xfrm rot="16200000" flipH="1">
                <a:off x="5577743" y="3315495"/>
                <a:ext cx="555652" cy="1195744"/>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2" name="Straight Connector 312">
                <a:extLst>
                  <a:ext uri="{FF2B5EF4-FFF2-40B4-BE49-F238E27FC236}">
                    <a16:creationId xmlns:a16="http://schemas.microsoft.com/office/drawing/2014/main" id="{7ED10017-B52F-4CDA-B9DE-5950C65B5CFD}"/>
                  </a:ext>
                </a:extLst>
              </p:cNvPr>
              <p:cNvCxnSpPr>
                <a:stCxn id="82" idx="4"/>
                <a:endCxn id="78" idx="1"/>
              </p:cNvCxnSpPr>
              <p:nvPr/>
            </p:nvCxnSpPr>
            <p:spPr>
              <a:xfrm rot="16200000" flipH="1">
                <a:off x="5880685" y="3012553"/>
                <a:ext cx="1313578" cy="2559554"/>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3" name="Straight Connector 367">
                <a:extLst>
                  <a:ext uri="{FF2B5EF4-FFF2-40B4-BE49-F238E27FC236}">
                    <a16:creationId xmlns:a16="http://schemas.microsoft.com/office/drawing/2014/main" id="{EB65D8BB-E205-433A-BBA3-90721AB3E402}"/>
                  </a:ext>
                </a:extLst>
              </p:cNvPr>
              <p:cNvCxnSpPr>
                <a:stCxn id="82" idx="4"/>
                <a:endCxn id="74" idx="1"/>
              </p:cNvCxnSpPr>
              <p:nvPr/>
            </p:nvCxnSpPr>
            <p:spPr>
              <a:xfrm rot="16200000" flipH="1">
                <a:off x="5489279" y="3403958"/>
                <a:ext cx="732579"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4" name="Straight Connector 336">
                <a:extLst>
                  <a:ext uri="{FF2B5EF4-FFF2-40B4-BE49-F238E27FC236}">
                    <a16:creationId xmlns:a16="http://schemas.microsoft.com/office/drawing/2014/main" id="{55565112-0D60-4992-86F9-97BDC24797F6}"/>
                  </a:ext>
                </a:extLst>
              </p:cNvPr>
              <p:cNvCxnSpPr>
                <a:stCxn id="82" idx="4"/>
                <a:endCxn id="73" idx="1"/>
              </p:cNvCxnSpPr>
              <p:nvPr/>
            </p:nvCxnSpPr>
            <p:spPr>
              <a:xfrm rot="16200000" flipH="1">
                <a:off x="5422527" y="3470710"/>
                <a:ext cx="866082"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5" name="Straight Connector 317">
                <a:extLst>
                  <a:ext uri="{FF2B5EF4-FFF2-40B4-BE49-F238E27FC236}">
                    <a16:creationId xmlns:a16="http://schemas.microsoft.com/office/drawing/2014/main" id="{907B4325-10E6-4587-99EB-85CB08F550A3}"/>
                  </a:ext>
                </a:extLst>
              </p:cNvPr>
              <p:cNvCxnSpPr>
                <a:stCxn id="82" idx="4"/>
                <a:endCxn id="63" idx="1"/>
              </p:cNvCxnSpPr>
              <p:nvPr/>
            </p:nvCxnSpPr>
            <p:spPr>
              <a:xfrm rot="16200000" flipH="1">
                <a:off x="5519617" y="3373620"/>
                <a:ext cx="2046139" cy="25699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6" name="Straight Connector 319">
                <a:extLst>
                  <a:ext uri="{FF2B5EF4-FFF2-40B4-BE49-F238E27FC236}">
                    <a16:creationId xmlns:a16="http://schemas.microsoft.com/office/drawing/2014/main" id="{873A32A9-39B5-468E-B30B-061F0D6D9B68}"/>
                  </a:ext>
                </a:extLst>
              </p:cNvPr>
              <p:cNvCxnSpPr>
                <a:stCxn id="82" idx="4"/>
                <a:endCxn id="62" idx="1"/>
              </p:cNvCxnSpPr>
              <p:nvPr/>
            </p:nvCxnSpPr>
            <p:spPr>
              <a:xfrm rot="16200000" flipH="1">
                <a:off x="5258654" y="3634583"/>
                <a:ext cx="1193829"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7" name="Straight Connector 376">
                <a:extLst>
                  <a:ext uri="{FF2B5EF4-FFF2-40B4-BE49-F238E27FC236}">
                    <a16:creationId xmlns:a16="http://schemas.microsoft.com/office/drawing/2014/main" id="{B846DC38-8579-4B2B-98C5-6EACD36D856B}"/>
                  </a:ext>
                </a:extLst>
              </p:cNvPr>
              <p:cNvCxnSpPr>
                <a:stCxn id="82" idx="4"/>
                <a:endCxn id="77" idx="1"/>
              </p:cNvCxnSpPr>
              <p:nvPr/>
            </p:nvCxnSpPr>
            <p:spPr>
              <a:xfrm rot="16200000" flipH="1">
                <a:off x="5169754" y="3723483"/>
                <a:ext cx="1384329" cy="12084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8" name="Straight Connector 313">
                <a:extLst>
                  <a:ext uri="{FF2B5EF4-FFF2-40B4-BE49-F238E27FC236}">
                    <a16:creationId xmlns:a16="http://schemas.microsoft.com/office/drawing/2014/main" id="{AA4E1521-A547-47CA-AB4B-163FB5DAC7D9}"/>
                  </a:ext>
                </a:extLst>
              </p:cNvPr>
              <p:cNvCxnSpPr>
                <a:stCxn id="82" idx="4"/>
                <a:endCxn id="70" idx="1"/>
              </p:cNvCxnSpPr>
              <p:nvPr/>
            </p:nvCxnSpPr>
            <p:spPr>
              <a:xfrm rot="16200000" flipH="1">
                <a:off x="5059023" y="3834214"/>
                <a:ext cx="1593091" cy="119574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49" name="Straight Connector 314">
                <a:extLst>
                  <a:ext uri="{FF2B5EF4-FFF2-40B4-BE49-F238E27FC236}">
                    <a16:creationId xmlns:a16="http://schemas.microsoft.com/office/drawing/2014/main" id="{B6493C7D-504D-471D-B6D3-A85FCD335B7F}"/>
                  </a:ext>
                </a:extLst>
              </p:cNvPr>
              <p:cNvCxnSpPr>
                <a:stCxn id="82" idx="4"/>
                <a:endCxn id="67" idx="3"/>
              </p:cNvCxnSpPr>
              <p:nvPr/>
            </p:nvCxnSpPr>
            <p:spPr>
              <a:xfrm rot="5400000">
                <a:off x="3893203" y="4699421"/>
                <a:ext cx="2428374" cy="300614"/>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0" name="Straight Connector 322">
                <a:extLst>
                  <a:ext uri="{FF2B5EF4-FFF2-40B4-BE49-F238E27FC236}">
                    <a16:creationId xmlns:a16="http://schemas.microsoft.com/office/drawing/2014/main" id="{772A25E2-1236-4CE3-89AD-B252D10E8EA7}"/>
                  </a:ext>
                </a:extLst>
              </p:cNvPr>
              <p:cNvCxnSpPr>
                <a:stCxn id="82" idx="4"/>
                <a:endCxn id="60" idx="3"/>
              </p:cNvCxnSpPr>
              <p:nvPr/>
            </p:nvCxnSpPr>
            <p:spPr>
              <a:xfrm rot="5400000">
                <a:off x="4234601" y="4038951"/>
                <a:ext cx="1426506" cy="61968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1" name="Straight Connector 316">
                <a:extLst>
                  <a:ext uri="{FF2B5EF4-FFF2-40B4-BE49-F238E27FC236}">
                    <a16:creationId xmlns:a16="http://schemas.microsoft.com/office/drawing/2014/main" id="{7A7182C2-0F6B-4C1D-9111-425B36298C3D}"/>
                  </a:ext>
                </a:extLst>
              </p:cNvPr>
              <p:cNvCxnSpPr>
                <a:stCxn id="82" idx="4"/>
                <a:endCxn id="68" idx="3"/>
              </p:cNvCxnSpPr>
              <p:nvPr/>
            </p:nvCxnSpPr>
            <p:spPr>
              <a:xfrm rot="5400000">
                <a:off x="4526936" y="3763990"/>
                <a:ext cx="859210" cy="602313"/>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2" name="Straight Connector 379">
                <a:extLst>
                  <a:ext uri="{FF2B5EF4-FFF2-40B4-BE49-F238E27FC236}">
                    <a16:creationId xmlns:a16="http://schemas.microsoft.com/office/drawing/2014/main" id="{2BEC60C2-32C4-4566-AA7E-98AF6B53279D}"/>
                  </a:ext>
                </a:extLst>
              </p:cNvPr>
              <p:cNvCxnSpPr>
                <a:stCxn id="82" idx="4"/>
                <a:endCxn id="79" idx="3"/>
              </p:cNvCxnSpPr>
              <p:nvPr/>
            </p:nvCxnSpPr>
            <p:spPr>
              <a:xfrm rot="5400000">
                <a:off x="3817099" y="3107061"/>
                <a:ext cx="912119" cy="1969079"/>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3" name="Straight Connector 328">
                <a:extLst>
                  <a:ext uri="{FF2B5EF4-FFF2-40B4-BE49-F238E27FC236}">
                    <a16:creationId xmlns:a16="http://schemas.microsoft.com/office/drawing/2014/main" id="{B033DE92-42C6-4C9B-A804-2408CC849DBB}"/>
                  </a:ext>
                </a:extLst>
              </p:cNvPr>
              <p:cNvCxnSpPr>
                <a:stCxn id="82" idx="4"/>
                <a:endCxn id="61" idx="3"/>
              </p:cNvCxnSpPr>
              <p:nvPr/>
            </p:nvCxnSpPr>
            <p:spPr>
              <a:xfrm rot="5400000">
                <a:off x="4462981" y="3144617"/>
                <a:ext cx="303793" cy="1285641"/>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4" name="Straight Connector 327">
                <a:extLst>
                  <a:ext uri="{FF2B5EF4-FFF2-40B4-BE49-F238E27FC236}">
                    <a16:creationId xmlns:a16="http://schemas.microsoft.com/office/drawing/2014/main" id="{BD1D2169-95AA-47EF-AD2B-6C875453C6F2}"/>
                  </a:ext>
                </a:extLst>
              </p:cNvPr>
              <p:cNvCxnSpPr>
                <a:stCxn id="82" idx="4"/>
                <a:endCxn id="66" idx="3"/>
              </p:cNvCxnSpPr>
              <p:nvPr/>
            </p:nvCxnSpPr>
            <p:spPr>
              <a:xfrm rot="5400000" flipH="1">
                <a:off x="4231001" y="2608846"/>
                <a:ext cx="85045" cy="196834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5" name="Straight Connector 326">
                <a:extLst>
                  <a:ext uri="{FF2B5EF4-FFF2-40B4-BE49-F238E27FC236}">
                    <a16:creationId xmlns:a16="http://schemas.microsoft.com/office/drawing/2014/main" id="{769A7FBE-3353-4EB4-987F-EF11C6E26460}"/>
                  </a:ext>
                </a:extLst>
              </p:cNvPr>
              <p:cNvCxnSpPr>
                <a:stCxn id="82" idx="4"/>
                <a:endCxn id="65" idx="3"/>
              </p:cNvCxnSpPr>
              <p:nvPr/>
            </p:nvCxnSpPr>
            <p:spPr>
              <a:xfrm rot="5400000" flipH="1">
                <a:off x="4148603" y="2526447"/>
                <a:ext cx="249842" cy="1968347"/>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cxnSp>
            <p:nvCxnSpPr>
              <p:cNvPr id="56" name="Straight Connector 394">
                <a:extLst>
                  <a:ext uri="{FF2B5EF4-FFF2-40B4-BE49-F238E27FC236}">
                    <a16:creationId xmlns:a16="http://schemas.microsoft.com/office/drawing/2014/main" id="{C9F6A37D-657F-4D58-9754-C862C09BC3D1}"/>
                  </a:ext>
                </a:extLst>
              </p:cNvPr>
              <p:cNvCxnSpPr>
                <a:stCxn id="82" idx="4"/>
                <a:endCxn id="76" idx="3"/>
              </p:cNvCxnSpPr>
              <p:nvPr/>
            </p:nvCxnSpPr>
            <p:spPr>
              <a:xfrm rot="5400000" flipH="1">
                <a:off x="4364684" y="2742528"/>
                <a:ext cx="1093212" cy="692814"/>
              </a:xfrm>
              <a:prstGeom prst="line">
                <a:avLst/>
              </a:prstGeom>
              <a:ln>
                <a:solidFill>
                  <a:srgbClr val="FBA82E"/>
                </a:solidFill>
              </a:ln>
            </p:spPr>
            <p:style>
              <a:lnRef idx="2">
                <a:schemeClr val="accent1"/>
              </a:lnRef>
              <a:fillRef idx="0">
                <a:schemeClr val="accent1"/>
              </a:fillRef>
              <a:effectRef idx="1">
                <a:schemeClr val="accent1"/>
              </a:effectRef>
              <a:fontRef idx="minor">
                <a:schemeClr val="tx1"/>
              </a:fontRef>
            </p:style>
          </p:cxnSp>
          <p:sp>
            <p:nvSpPr>
              <p:cNvPr id="57" name="Rectangle 97">
                <a:extLst>
                  <a:ext uri="{FF2B5EF4-FFF2-40B4-BE49-F238E27FC236}">
                    <a16:creationId xmlns:a16="http://schemas.microsoft.com/office/drawing/2014/main" id="{3BC790A6-3837-4C43-8E6F-85306EA4A11A}"/>
                  </a:ext>
                </a:extLst>
              </p:cNvPr>
              <p:cNvSpPr>
                <a:spLocks noChangeArrowheads="1"/>
              </p:cNvSpPr>
              <p:nvPr/>
            </p:nvSpPr>
            <p:spPr bwMode="auto">
              <a:xfrm>
                <a:off x="7077959" y="2655672"/>
                <a:ext cx="1106424" cy="118871"/>
              </a:xfrm>
              <a:prstGeom prst="rect">
                <a:avLst/>
              </a:prstGeom>
              <a:solidFill>
                <a:srgbClr val="F2F2F2"/>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0" indent="0" algn="ctr" defTabSz="677268" rtl="0" eaLnBrk="0" fontAlgn="auto" latinLnBrk="0" hangingPunct="0">
                  <a:lnSpc>
                    <a:spcPct val="8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595959"/>
                    </a:solidFill>
                    <a:effectLst/>
                    <a:uLnTx/>
                    <a:uFillTx/>
                    <a:latin typeface="Arial Narrow"/>
                    <a:ea typeface="+mn-ea"/>
                    <a:cs typeface="Arial Narrow"/>
                  </a:rPr>
                  <a:t>Guideline Compliance</a:t>
                </a:r>
              </a:p>
            </p:txBody>
          </p:sp>
          <p:sp>
            <p:nvSpPr>
              <p:cNvPr id="58" name="Rectangle 97">
                <a:extLst>
                  <a:ext uri="{FF2B5EF4-FFF2-40B4-BE49-F238E27FC236}">
                    <a16:creationId xmlns:a16="http://schemas.microsoft.com/office/drawing/2014/main" id="{4EFF0C58-FDA6-4842-A665-BD7A017E345C}"/>
                  </a:ext>
                </a:extLst>
              </p:cNvPr>
              <p:cNvSpPr>
                <a:spLocks noChangeArrowheads="1"/>
              </p:cNvSpPr>
              <p:nvPr/>
            </p:nvSpPr>
            <p:spPr bwMode="auto">
              <a:xfrm>
                <a:off x="7077959" y="2482893"/>
                <a:ext cx="1106424" cy="118871"/>
              </a:xfrm>
              <a:prstGeom prst="rect">
                <a:avLst/>
              </a:prstGeom>
              <a:solidFill>
                <a:srgbClr val="F2F2F2"/>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595959"/>
                    </a:solidFill>
                    <a:effectLst/>
                    <a:uLnTx/>
                    <a:uFillTx/>
                    <a:latin typeface="Arial Narrow"/>
                    <a:ea typeface="+mn-ea"/>
                    <a:cs typeface="Arial Narrow"/>
                  </a:rPr>
                  <a:t>Regulatory Compliance</a:t>
                </a:r>
              </a:p>
            </p:txBody>
          </p:sp>
          <p:sp>
            <p:nvSpPr>
              <p:cNvPr id="59" name="Rectangle 97">
                <a:extLst>
                  <a:ext uri="{FF2B5EF4-FFF2-40B4-BE49-F238E27FC236}">
                    <a16:creationId xmlns:a16="http://schemas.microsoft.com/office/drawing/2014/main" id="{56FE3BC2-F3EA-441C-AC28-0EE2C07B1C3B}"/>
                  </a:ext>
                </a:extLst>
              </p:cNvPr>
              <p:cNvSpPr>
                <a:spLocks noChangeArrowheads="1"/>
              </p:cNvSpPr>
              <p:nvPr/>
            </p:nvSpPr>
            <p:spPr bwMode="auto">
              <a:xfrm>
                <a:off x="6453440" y="3810470"/>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Customer Credit Rating</a:t>
                </a:r>
              </a:p>
            </p:txBody>
          </p:sp>
          <p:sp>
            <p:nvSpPr>
              <p:cNvPr id="60" name="Rectangle 97">
                <a:extLst>
                  <a:ext uri="{FF2B5EF4-FFF2-40B4-BE49-F238E27FC236}">
                    <a16:creationId xmlns:a16="http://schemas.microsoft.com/office/drawing/2014/main" id="{3A0FA906-6495-44A9-9B2E-201FEC278DBA}"/>
                  </a:ext>
                </a:extLst>
              </p:cNvPr>
              <p:cNvSpPr>
                <a:spLocks noChangeArrowheads="1"/>
              </p:cNvSpPr>
              <p:nvPr/>
            </p:nvSpPr>
            <p:spPr bwMode="auto">
              <a:xfrm>
                <a:off x="3531586" y="5002611"/>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Underwriting</a:t>
                </a:r>
              </a:p>
            </p:txBody>
          </p:sp>
          <p:sp>
            <p:nvSpPr>
              <p:cNvPr id="61" name="Rectangle 97">
                <a:extLst>
                  <a:ext uri="{FF2B5EF4-FFF2-40B4-BE49-F238E27FC236}">
                    <a16:creationId xmlns:a16="http://schemas.microsoft.com/office/drawing/2014/main" id="{AC539173-56F7-4051-BDF7-A9B1EC4AAADF}"/>
                  </a:ext>
                </a:extLst>
              </p:cNvPr>
              <p:cNvSpPr>
                <a:spLocks noChangeArrowheads="1"/>
              </p:cNvSpPr>
              <p:nvPr/>
            </p:nvSpPr>
            <p:spPr bwMode="auto">
              <a:xfrm>
                <a:off x="2865632" y="3879898"/>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Document Services</a:t>
                </a:r>
              </a:p>
            </p:txBody>
          </p:sp>
          <p:sp>
            <p:nvSpPr>
              <p:cNvPr id="62" name="Rectangle 97">
                <a:extLst>
                  <a:ext uri="{FF2B5EF4-FFF2-40B4-BE49-F238E27FC236}">
                    <a16:creationId xmlns:a16="http://schemas.microsoft.com/office/drawing/2014/main" id="{62013306-41AE-43CF-995A-755B17A5B872}"/>
                  </a:ext>
                </a:extLst>
              </p:cNvPr>
              <p:cNvSpPr>
                <a:spLocks noChangeArrowheads="1"/>
              </p:cNvSpPr>
              <p:nvPr/>
            </p:nvSpPr>
            <p:spPr bwMode="auto">
              <a:xfrm>
                <a:off x="6453440" y="476993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Lead/Opportunity Mgmt</a:t>
                </a:r>
              </a:p>
            </p:txBody>
          </p:sp>
          <p:sp>
            <p:nvSpPr>
              <p:cNvPr id="63" name="Rectangle 97">
                <a:extLst>
                  <a:ext uri="{FF2B5EF4-FFF2-40B4-BE49-F238E27FC236}">
                    <a16:creationId xmlns:a16="http://schemas.microsoft.com/office/drawing/2014/main" id="{5A5C62FA-2B1F-4F47-9822-4DF1F409FAD4}"/>
                  </a:ext>
                </a:extLst>
              </p:cNvPr>
              <p:cNvSpPr>
                <a:spLocks noChangeArrowheads="1"/>
              </p:cNvSpPr>
              <p:nvPr/>
            </p:nvSpPr>
            <p:spPr bwMode="auto">
              <a:xfrm>
                <a:off x="7827676" y="562224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Correspondence</a:t>
                </a:r>
              </a:p>
            </p:txBody>
          </p:sp>
          <p:sp>
            <p:nvSpPr>
              <p:cNvPr id="64" name="Rectangle 97">
                <a:extLst>
                  <a:ext uri="{FF2B5EF4-FFF2-40B4-BE49-F238E27FC236}">
                    <a16:creationId xmlns:a16="http://schemas.microsoft.com/office/drawing/2014/main" id="{2A94DAF5-2B9F-4042-ACF7-26FDF0634E9C}"/>
                  </a:ext>
                </a:extLst>
              </p:cNvPr>
              <p:cNvSpPr>
                <a:spLocks noChangeArrowheads="1"/>
              </p:cNvSpPr>
              <p:nvPr/>
            </p:nvSpPr>
            <p:spPr bwMode="auto">
              <a:xfrm>
                <a:off x="6453440" y="3264698"/>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Custmer Ref Data Mgmt</a:t>
                </a:r>
              </a:p>
            </p:txBody>
          </p:sp>
          <p:sp>
            <p:nvSpPr>
              <p:cNvPr id="65" name="Rectangle 97">
                <a:extLst>
                  <a:ext uri="{FF2B5EF4-FFF2-40B4-BE49-F238E27FC236}">
                    <a16:creationId xmlns:a16="http://schemas.microsoft.com/office/drawing/2014/main" id="{56159E39-194B-4A0F-AD0F-E57303C39F09}"/>
                  </a:ext>
                </a:extLst>
              </p:cNvPr>
              <p:cNvSpPr>
                <a:spLocks noChangeArrowheads="1"/>
              </p:cNvSpPr>
              <p:nvPr/>
            </p:nvSpPr>
            <p:spPr bwMode="auto">
              <a:xfrm>
                <a:off x="2182926" y="3326263"/>
                <a:ext cx="1106424" cy="118871"/>
              </a:xfrm>
              <a:prstGeom prst="rect">
                <a:avLst/>
              </a:prstGeom>
              <a:solidFill>
                <a:srgbClr val="800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Collateral Allocation Mgnt</a:t>
                </a:r>
              </a:p>
            </p:txBody>
          </p:sp>
          <p:sp>
            <p:nvSpPr>
              <p:cNvPr id="66" name="Rectangle 97">
                <a:extLst>
                  <a:ext uri="{FF2B5EF4-FFF2-40B4-BE49-F238E27FC236}">
                    <a16:creationId xmlns:a16="http://schemas.microsoft.com/office/drawing/2014/main" id="{AFE65B5C-4225-49ED-86EE-7FDC22460549}"/>
                  </a:ext>
                </a:extLst>
              </p:cNvPr>
              <p:cNvSpPr>
                <a:spLocks noChangeArrowheads="1"/>
              </p:cNvSpPr>
              <p:nvPr/>
            </p:nvSpPr>
            <p:spPr bwMode="auto">
              <a:xfrm>
                <a:off x="2182926" y="3491060"/>
                <a:ext cx="1106424" cy="118871"/>
              </a:xfrm>
              <a:prstGeom prst="rect">
                <a:avLst/>
              </a:prstGeom>
              <a:solidFill>
                <a:srgbClr val="800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Collateral Asset Admin</a:t>
                </a:r>
              </a:p>
            </p:txBody>
          </p:sp>
          <p:sp>
            <p:nvSpPr>
              <p:cNvPr id="67" name="Rectangle 97">
                <a:extLst>
                  <a:ext uri="{FF2B5EF4-FFF2-40B4-BE49-F238E27FC236}">
                    <a16:creationId xmlns:a16="http://schemas.microsoft.com/office/drawing/2014/main" id="{37A20F39-0256-4B2E-98AB-F3C93A491185}"/>
                  </a:ext>
                </a:extLst>
              </p:cNvPr>
              <p:cNvSpPr>
                <a:spLocks noChangeArrowheads="1"/>
              </p:cNvSpPr>
              <p:nvPr/>
            </p:nvSpPr>
            <p:spPr bwMode="auto">
              <a:xfrm>
                <a:off x="3850659" y="6004479"/>
                <a:ext cx="1106424" cy="118871"/>
              </a:xfrm>
              <a:prstGeom prst="rect">
                <a:avLst/>
              </a:prstGeom>
              <a:solidFill>
                <a:srgbClr val="800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Product Directory</a:t>
                </a:r>
              </a:p>
            </p:txBody>
          </p:sp>
          <p:sp>
            <p:nvSpPr>
              <p:cNvPr id="68" name="Rectangle 97">
                <a:extLst>
                  <a:ext uri="{FF2B5EF4-FFF2-40B4-BE49-F238E27FC236}">
                    <a16:creationId xmlns:a16="http://schemas.microsoft.com/office/drawing/2014/main" id="{1DE1109B-9940-4C6C-B3C4-EE21D979403F}"/>
                  </a:ext>
                </a:extLst>
              </p:cNvPr>
              <p:cNvSpPr>
                <a:spLocks noChangeArrowheads="1"/>
              </p:cNvSpPr>
              <p:nvPr/>
            </p:nvSpPr>
            <p:spPr bwMode="auto">
              <a:xfrm>
                <a:off x="3548960" y="4435315"/>
                <a:ext cx="1106424" cy="118871"/>
              </a:xfrm>
              <a:prstGeom prst="rect">
                <a:avLst/>
              </a:prstGeom>
              <a:solidFill>
                <a:srgbClr val="800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Consumer Loan</a:t>
                </a:r>
              </a:p>
            </p:txBody>
          </p:sp>
          <p:sp>
            <p:nvSpPr>
              <p:cNvPr id="69" name="Rectangle 97">
                <a:extLst>
                  <a:ext uri="{FF2B5EF4-FFF2-40B4-BE49-F238E27FC236}">
                    <a16:creationId xmlns:a16="http://schemas.microsoft.com/office/drawing/2014/main" id="{420FD7AD-5829-4604-AE3D-AD9B28EA2416}"/>
                  </a:ext>
                </a:extLst>
              </p:cNvPr>
              <p:cNvSpPr>
                <a:spLocks noChangeArrowheads="1"/>
              </p:cNvSpPr>
              <p:nvPr/>
            </p:nvSpPr>
            <p:spPr bwMode="auto">
              <a:xfrm>
                <a:off x="6453441" y="4131757"/>
                <a:ext cx="1106424" cy="118871"/>
              </a:xfrm>
              <a:prstGeom prst="rect">
                <a:avLst/>
              </a:prstGeom>
              <a:solidFill>
                <a:srgbClr val="800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Sales Product Agreement</a:t>
                </a:r>
              </a:p>
            </p:txBody>
          </p:sp>
          <p:sp>
            <p:nvSpPr>
              <p:cNvPr id="70" name="Rectangle 97">
                <a:extLst>
                  <a:ext uri="{FF2B5EF4-FFF2-40B4-BE49-F238E27FC236}">
                    <a16:creationId xmlns:a16="http://schemas.microsoft.com/office/drawing/2014/main" id="{29328A58-8DFF-4BB2-8EFF-911A46CDD9C6}"/>
                  </a:ext>
                </a:extLst>
              </p:cNvPr>
              <p:cNvSpPr>
                <a:spLocks noChangeArrowheads="1"/>
              </p:cNvSpPr>
              <p:nvPr/>
            </p:nvSpPr>
            <p:spPr bwMode="auto">
              <a:xfrm>
                <a:off x="6453440" y="5169196"/>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Customer Offer</a:t>
                </a:r>
              </a:p>
            </p:txBody>
          </p:sp>
          <p:sp>
            <p:nvSpPr>
              <p:cNvPr id="71" name="Rectangle 97">
                <a:extLst>
                  <a:ext uri="{FF2B5EF4-FFF2-40B4-BE49-F238E27FC236}">
                    <a16:creationId xmlns:a16="http://schemas.microsoft.com/office/drawing/2014/main" id="{FCE25041-3CD6-4B86-8767-725EC671229A}"/>
                  </a:ext>
                </a:extLst>
              </p:cNvPr>
              <p:cNvSpPr>
                <a:spLocks noChangeArrowheads="1"/>
              </p:cNvSpPr>
              <p:nvPr/>
            </p:nvSpPr>
            <p:spPr bwMode="auto">
              <a:xfrm>
                <a:off x="6453440" y="311039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Party Data Management</a:t>
                </a:r>
              </a:p>
            </p:txBody>
          </p:sp>
          <p:sp>
            <p:nvSpPr>
              <p:cNvPr id="72" name="Rectangle 97">
                <a:extLst>
                  <a:ext uri="{FF2B5EF4-FFF2-40B4-BE49-F238E27FC236}">
                    <a16:creationId xmlns:a16="http://schemas.microsoft.com/office/drawing/2014/main" id="{C25FE85B-939C-497D-9108-C3F7DA56929A}"/>
                  </a:ext>
                </a:extLst>
              </p:cNvPr>
              <p:cNvSpPr>
                <a:spLocks noChangeArrowheads="1"/>
              </p:cNvSpPr>
              <p:nvPr/>
            </p:nvSpPr>
            <p:spPr bwMode="auto">
              <a:xfrm>
                <a:off x="6453440" y="3976542"/>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Customer Agreement</a:t>
                </a:r>
              </a:p>
            </p:txBody>
          </p:sp>
          <p:sp>
            <p:nvSpPr>
              <p:cNvPr id="73" name="Rectangle 97">
                <a:extLst>
                  <a:ext uri="{FF2B5EF4-FFF2-40B4-BE49-F238E27FC236}">
                    <a16:creationId xmlns:a16="http://schemas.microsoft.com/office/drawing/2014/main" id="{F0E1C03A-ED54-4F26-B8A1-D0EABE61EC99}"/>
                  </a:ext>
                </a:extLst>
              </p:cNvPr>
              <p:cNvSpPr>
                <a:spLocks noChangeArrowheads="1"/>
              </p:cNvSpPr>
              <p:nvPr/>
            </p:nvSpPr>
            <p:spPr bwMode="auto">
              <a:xfrm>
                <a:off x="6453440" y="4442187"/>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Customer Precedents</a:t>
                </a:r>
              </a:p>
            </p:txBody>
          </p:sp>
          <p:sp>
            <p:nvSpPr>
              <p:cNvPr id="74" name="Rectangle 97">
                <a:extLst>
                  <a:ext uri="{FF2B5EF4-FFF2-40B4-BE49-F238E27FC236}">
                    <a16:creationId xmlns:a16="http://schemas.microsoft.com/office/drawing/2014/main" id="{A4AD50F2-1E17-422F-8307-D5EA829CBC48}"/>
                  </a:ext>
                </a:extLst>
              </p:cNvPr>
              <p:cNvSpPr>
                <a:spLocks noChangeArrowheads="1"/>
              </p:cNvSpPr>
              <p:nvPr/>
            </p:nvSpPr>
            <p:spPr bwMode="auto">
              <a:xfrm>
                <a:off x="6453440" y="430868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 Prod./Service Eligibility</a:t>
                </a:r>
              </a:p>
            </p:txBody>
          </p:sp>
          <p:sp>
            <p:nvSpPr>
              <p:cNvPr id="75" name="Rectangle 97">
                <a:extLst>
                  <a:ext uri="{FF2B5EF4-FFF2-40B4-BE49-F238E27FC236}">
                    <a16:creationId xmlns:a16="http://schemas.microsoft.com/office/drawing/2014/main" id="{4262A2FB-997B-46B1-986D-79FE9AF73274}"/>
                  </a:ext>
                </a:extLst>
              </p:cNvPr>
              <p:cNvSpPr>
                <a:spLocks noChangeArrowheads="1"/>
              </p:cNvSpPr>
              <p:nvPr/>
            </p:nvSpPr>
            <p:spPr bwMode="auto">
              <a:xfrm>
                <a:off x="7827676" y="3684306"/>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Contact Dialogue</a:t>
                </a:r>
              </a:p>
            </p:txBody>
          </p:sp>
          <p:sp>
            <p:nvSpPr>
              <p:cNvPr id="76" name="Rectangle 97">
                <a:extLst>
                  <a:ext uri="{FF2B5EF4-FFF2-40B4-BE49-F238E27FC236}">
                    <a16:creationId xmlns:a16="http://schemas.microsoft.com/office/drawing/2014/main" id="{3CC2942F-4321-48FC-96F9-28EE74F0E451}"/>
                  </a:ext>
                </a:extLst>
              </p:cNvPr>
              <p:cNvSpPr>
                <a:spLocks noChangeArrowheads="1"/>
              </p:cNvSpPr>
              <p:nvPr/>
            </p:nvSpPr>
            <p:spPr bwMode="auto">
              <a:xfrm>
                <a:off x="3458459" y="2482893"/>
                <a:ext cx="1106424" cy="118871"/>
              </a:xfrm>
              <a:prstGeom prst="rect">
                <a:avLst/>
              </a:prstGeom>
              <a:solidFill>
                <a:srgbClr val="F2F2F2"/>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595959"/>
                    </a:solidFill>
                    <a:effectLst/>
                    <a:uLnTx/>
                    <a:uFillTx/>
                    <a:latin typeface="Arial Narrow"/>
                    <a:ea typeface="+mn-ea"/>
                    <a:cs typeface="Arial Narrow"/>
                  </a:rPr>
                  <a:t>Corporate Treasury</a:t>
                </a:r>
              </a:p>
            </p:txBody>
          </p:sp>
          <p:sp>
            <p:nvSpPr>
              <p:cNvPr id="77" name="Rectangle 97">
                <a:extLst>
                  <a:ext uri="{FF2B5EF4-FFF2-40B4-BE49-F238E27FC236}">
                    <a16:creationId xmlns:a16="http://schemas.microsoft.com/office/drawing/2014/main" id="{BAD0ADD5-35EA-40F4-8E00-C4FC0AC1E389}"/>
                  </a:ext>
                </a:extLst>
              </p:cNvPr>
              <p:cNvSpPr>
                <a:spLocks noChangeArrowheads="1"/>
              </p:cNvSpPr>
              <p:nvPr/>
            </p:nvSpPr>
            <p:spPr bwMode="auto">
              <a:xfrm>
                <a:off x="6466140" y="496043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Prospect Management</a:t>
                </a:r>
              </a:p>
            </p:txBody>
          </p:sp>
          <p:sp>
            <p:nvSpPr>
              <p:cNvPr id="78" name="Rectangle 97">
                <a:extLst>
                  <a:ext uri="{FF2B5EF4-FFF2-40B4-BE49-F238E27FC236}">
                    <a16:creationId xmlns:a16="http://schemas.microsoft.com/office/drawing/2014/main" id="{4BBD236B-52AF-4F1D-A8CD-71932EE22990}"/>
                  </a:ext>
                </a:extLst>
              </p:cNvPr>
              <p:cNvSpPr>
                <a:spLocks noChangeArrowheads="1"/>
              </p:cNvSpPr>
              <p:nvPr/>
            </p:nvSpPr>
            <p:spPr bwMode="auto">
              <a:xfrm>
                <a:off x="7817251" y="4889683"/>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Point of Service</a:t>
                </a:r>
              </a:p>
            </p:txBody>
          </p:sp>
          <p:sp>
            <p:nvSpPr>
              <p:cNvPr id="79" name="Rectangle 97">
                <a:extLst>
                  <a:ext uri="{FF2B5EF4-FFF2-40B4-BE49-F238E27FC236}">
                    <a16:creationId xmlns:a16="http://schemas.microsoft.com/office/drawing/2014/main" id="{036F09AF-E475-4222-91B1-20D89B95F87E}"/>
                  </a:ext>
                </a:extLst>
              </p:cNvPr>
              <p:cNvSpPr>
                <a:spLocks noChangeArrowheads="1"/>
              </p:cNvSpPr>
              <p:nvPr/>
            </p:nvSpPr>
            <p:spPr bwMode="auto">
              <a:xfrm>
                <a:off x="2182194" y="4488224"/>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Issued Device Admin.</a:t>
                </a:r>
              </a:p>
            </p:txBody>
          </p:sp>
          <p:sp>
            <p:nvSpPr>
              <p:cNvPr id="80" name="Rectangle 97">
                <a:extLst>
                  <a:ext uri="{FF2B5EF4-FFF2-40B4-BE49-F238E27FC236}">
                    <a16:creationId xmlns:a16="http://schemas.microsoft.com/office/drawing/2014/main" id="{D04E984D-4CEF-4E1A-9A33-E9E64B025ED5}"/>
                  </a:ext>
                </a:extLst>
              </p:cNvPr>
              <p:cNvSpPr>
                <a:spLocks noChangeArrowheads="1"/>
              </p:cNvSpPr>
              <p:nvPr/>
            </p:nvSpPr>
            <p:spPr bwMode="auto">
              <a:xfrm>
                <a:off x="5268209" y="2482893"/>
                <a:ext cx="1106424" cy="118871"/>
              </a:xfrm>
              <a:prstGeom prst="rect">
                <a:avLst/>
              </a:prstGeom>
              <a:solidFill>
                <a:srgbClr val="F2F2F2"/>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595959"/>
                    </a:solidFill>
                    <a:effectLst/>
                    <a:uLnTx/>
                    <a:uFillTx/>
                    <a:latin typeface="Arial Narrow"/>
                    <a:ea typeface="+mn-ea"/>
                    <a:cs typeface="Arial Narrow"/>
                  </a:rPr>
                  <a:t>Credit Management</a:t>
                </a:r>
              </a:p>
            </p:txBody>
          </p:sp>
          <p:sp>
            <p:nvSpPr>
              <p:cNvPr id="81" name="Rectangle 97">
                <a:extLst>
                  <a:ext uri="{FF2B5EF4-FFF2-40B4-BE49-F238E27FC236}">
                    <a16:creationId xmlns:a16="http://schemas.microsoft.com/office/drawing/2014/main" id="{2CE4FF2B-873B-4F4C-8FA8-B79F10D76BFD}"/>
                  </a:ext>
                </a:extLst>
              </p:cNvPr>
              <p:cNvSpPr>
                <a:spLocks noChangeArrowheads="1"/>
              </p:cNvSpPr>
              <p:nvPr/>
            </p:nvSpPr>
            <p:spPr bwMode="auto">
              <a:xfrm>
                <a:off x="6453870" y="3417098"/>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Location Data Management</a:t>
                </a:r>
              </a:p>
            </p:txBody>
          </p:sp>
          <p:sp>
            <p:nvSpPr>
              <p:cNvPr id="82" name="Oval 339">
                <a:extLst>
                  <a:ext uri="{FF2B5EF4-FFF2-40B4-BE49-F238E27FC236}">
                    <a16:creationId xmlns:a16="http://schemas.microsoft.com/office/drawing/2014/main" id="{D38D3D10-A3BA-46F4-B262-3AA1EC5BFD34}"/>
                  </a:ext>
                </a:extLst>
              </p:cNvPr>
              <p:cNvSpPr>
                <a:spLocks noChangeAspect="1"/>
              </p:cNvSpPr>
              <p:nvPr/>
            </p:nvSpPr>
            <p:spPr>
              <a:xfrm>
                <a:off x="4826110" y="3185967"/>
                <a:ext cx="863174" cy="449574"/>
              </a:xfrm>
              <a:prstGeom prst="ellipse">
                <a:avLst/>
              </a:prstGeom>
              <a:solidFill>
                <a:srgbClr val="3366FF"/>
              </a:solidFill>
              <a:ln w="28575" cap="flat" cmpd="sng" algn="ctr">
                <a:solidFill>
                  <a:srgbClr val="FBA82E"/>
                </a:solidFill>
                <a:prstDash val="solid"/>
                <a:round/>
                <a:headEnd type="none" w="med" len="med"/>
                <a:tailEnd type="none" w="med" len="med"/>
              </a:ln>
              <a:effectLst/>
            </p:spPr>
            <p:txBody>
              <a:bodyPr wrap="squar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400" b="1" i="0" u="none" strike="noStrike" kern="0" cap="none" spc="0" normalizeH="0" baseline="0" noProof="0" dirty="0">
                    <a:ln>
                      <a:noFill/>
                    </a:ln>
                    <a:solidFill>
                      <a:srgbClr val="FFFFFF"/>
                    </a:solidFill>
                    <a:effectLst/>
                    <a:uLnTx/>
                    <a:uFillTx/>
                    <a:latin typeface="Arial Narrow"/>
                    <a:ea typeface="+mn-ea"/>
                    <a:cs typeface="Arial Narrow"/>
                  </a:rPr>
                  <a:t>Customer Offers</a:t>
                </a:r>
              </a:p>
            </p:txBody>
          </p:sp>
          <p:sp>
            <p:nvSpPr>
              <p:cNvPr id="83" name="Rectangle 97">
                <a:extLst>
                  <a:ext uri="{FF2B5EF4-FFF2-40B4-BE49-F238E27FC236}">
                    <a16:creationId xmlns:a16="http://schemas.microsoft.com/office/drawing/2014/main" id="{CA7FD63B-DADB-4E90-8A8E-E95404983BD2}"/>
                  </a:ext>
                </a:extLst>
              </p:cNvPr>
              <p:cNvSpPr>
                <a:spLocks noChangeArrowheads="1"/>
              </p:cNvSpPr>
              <p:nvPr/>
            </p:nvSpPr>
            <p:spPr bwMode="auto">
              <a:xfrm>
                <a:off x="7827676" y="3510442"/>
                <a:ext cx="1106424" cy="118871"/>
              </a:xfrm>
              <a:prstGeom prst="rect">
                <a:avLst/>
              </a:prstGeom>
              <a:solidFill>
                <a:srgbClr val="008000"/>
              </a:solidFill>
              <a:ln w="28575" cap="flat" cmpd="sng" algn="ctr">
                <a:solidFill>
                  <a:srgbClr val="FBA82E"/>
                </a:solidFill>
                <a:prstDash val="solid"/>
                <a:round/>
                <a:headEnd type="none" w="med" len="med"/>
                <a:tailEnd type="none" w="med" len="med"/>
              </a:ln>
              <a:effectLst/>
            </p:spPr>
            <p:txBody>
              <a:bodyPr wrap="none" lIns="0" tIns="0" rIns="0" bIns="0" anchor="ctr"/>
              <a:lstStyle/>
              <a:p>
                <a:pPr marL="0" marR="0" lvl="1" indent="0" algn="ctr" defTabSz="677268" rtl="0" eaLnBrk="0" fontAlgn="auto" latinLnBrk="0" hangingPunct="0">
                  <a:lnSpc>
                    <a:spcPct val="80000"/>
                  </a:lnSpc>
                  <a:spcBef>
                    <a:spcPts val="0"/>
                  </a:spcBef>
                  <a:spcAft>
                    <a:spcPts val="0"/>
                  </a:spcAft>
                  <a:buClr>
                    <a:srgbClr val="F0AB00"/>
                  </a:buClr>
                  <a:buSzPct val="80000"/>
                  <a:buFontTx/>
                  <a:buNone/>
                  <a:tabLst/>
                  <a:defRPr/>
                </a:pPr>
                <a:r>
                  <a:rPr kumimoji="0" lang="en-US" sz="1000" b="0" i="0" u="none" strike="noStrike" kern="0" cap="none" spc="0" normalizeH="0" baseline="0" noProof="0" dirty="0">
                    <a:ln>
                      <a:noFill/>
                    </a:ln>
                    <a:solidFill>
                      <a:srgbClr val="FFFFFF"/>
                    </a:solidFill>
                    <a:effectLst/>
                    <a:uLnTx/>
                    <a:uFillTx/>
                    <a:latin typeface="Arial Narrow"/>
                    <a:ea typeface="+mn-ea"/>
                    <a:cs typeface="Arial Narrow"/>
                  </a:rPr>
                  <a:t>Customer Workbench</a:t>
                </a:r>
              </a:p>
            </p:txBody>
          </p:sp>
        </p:grpSp>
        <p:grpSp>
          <p:nvGrpSpPr>
            <p:cNvPr id="4" name="Group 82">
              <a:extLst>
                <a:ext uri="{FF2B5EF4-FFF2-40B4-BE49-F238E27FC236}">
                  <a16:creationId xmlns:a16="http://schemas.microsoft.com/office/drawing/2014/main" id="{3019D4F1-1D0C-4A69-AB94-3F42E27B2480}"/>
                </a:ext>
              </a:extLst>
            </p:cNvPr>
            <p:cNvGrpSpPr/>
            <p:nvPr/>
          </p:nvGrpSpPr>
          <p:grpSpPr>
            <a:xfrm>
              <a:off x="181253" y="2231720"/>
              <a:ext cx="1469747" cy="4556233"/>
              <a:chOff x="181253" y="2231720"/>
              <a:chExt cx="1469747" cy="4556233"/>
            </a:xfrm>
          </p:grpSpPr>
          <p:sp>
            <p:nvSpPr>
              <p:cNvPr id="5" name="Snip Same Side Corner Rectangle 341">
                <a:extLst>
                  <a:ext uri="{FF2B5EF4-FFF2-40B4-BE49-F238E27FC236}">
                    <a16:creationId xmlns:a16="http://schemas.microsoft.com/office/drawing/2014/main" id="{2D5C127A-9638-4F4F-8463-1FE230108587}"/>
                  </a:ext>
                </a:extLst>
              </p:cNvPr>
              <p:cNvSpPr/>
              <p:nvPr/>
            </p:nvSpPr>
            <p:spPr bwMode="auto">
              <a:xfrm>
                <a:off x="181253" y="3461382"/>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Agreement</a:t>
                </a:r>
              </a:p>
            </p:txBody>
          </p:sp>
          <p:sp>
            <p:nvSpPr>
              <p:cNvPr id="6" name="Snip Same Side Corner Rectangle 342">
                <a:extLst>
                  <a:ext uri="{FF2B5EF4-FFF2-40B4-BE49-F238E27FC236}">
                    <a16:creationId xmlns:a16="http://schemas.microsoft.com/office/drawing/2014/main" id="{84B0C5A0-2C5A-4F4F-AD89-D047B7DBC6D4}"/>
                  </a:ext>
                </a:extLst>
              </p:cNvPr>
              <p:cNvSpPr/>
              <p:nvPr/>
            </p:nvSpPr>
            <p:spPr bwMode="auto">
              <a:xfrm>
                <a:off x="181253" y="5042376"/>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Issued Device Administration</a:t>
                </a:r>
              </a:p>
            </p:txBody>
          </p:sp>
          <p:sp>
            <p:nvSpPr>
              <p:cNvPr id="7" name="Snip Same Side Corner Rectangle 344">
                <a:extLst>
                  <a:ext uri="{FF2B5EF4-FFF2-40B4-BE49-F238E27FC236}">
                    <a16:creationId xmlns:a16="http://schemas.microsoft.com/office/drawing/2014/main" id="{CF591FD8-793A-43A9-B4BD-67A928B3B3A0}"/>
                  </a:ext>
                </a:extLst>
              </p:cNvPr>
              <p:cNvSpPr/>
              <p:nvPr/>
            </p:nvSpPr>
            <p:spPr bwMode="auto">
              <a:xfrm>
                <a:off x="181253" y="4339712"/>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Ref Data Management</a:t>
                </a:r>
              </a:p>
            </p:txBody>
          </p:sp>
          <p:sp>
            <p:nvSpPr>
              <p:cNvPr id="8" name="Snip Same Side Corner Rectangle 346">
                <a:extLst>
                  <a:ext uri="{FF2B5EF4-FFF2-40B4-BE49-F238E27FC236}">
                    <a16:creationId xmlns:a16="http://schemas.microsoft.com/office/drawing/2014/main" id="{1B409F1C-7508-48CE-B09E-B0147CE7D004}"/>
                  </a:ext>
                </a:extLst>
              </p:cNvPr>
              <p:cNvSpPr/>
              <p:nvPr/>
            </p:nvSpPr>
            <p:spPr bwMode="auto">
              <a:xfrm>
                <a:off x="181253" y="4691044"/>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Document Services</a:t>
                </a:r>
              </a:p>
            </p:txBody>
          </p:sp>
          <p:sp>
            <p:nvSpPr>
              <p:cNvPr id="9" name="Snip Same Side Corner Rectangle 347">
                <a:extLst>
                  <a:ext uri="{FF2B5EF4-FFF2-40B4-BE49-F238E27FC236}">
                    <a16:creationId xmlns:a16="http://schemas.microsoft.com/office/drawing/2014/main" id="{54A7ECD2-3284-4FB0-991B-081CED619723}"/>
                  </a:ext>
                </a:extLst>
              </p:cNvPr>
              <p:cNvSpPr/>
              <p:nvPr/>
            </p:nvSpPr>
            <p:spPr bwMode="auto">
              <a:xfrm>
                <a:off x="181253" y="2758718"/>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Contact Dialogue</a:t>
                </a:r>
              </a:p>
            </p:txBody>
          </p:sp>
          <p:sp>
            <p:nvSpPr>
              <p:cNvPr id="10" name="Snip Same Side Corner Rectangle 348">
                <a:extLst>
                  <a:ext uri="{FF2B5EF4-FFF2-40B4-BE49-F238E27FC236}">
                    <a16:creationId xmlns:a16="http://schemas.microsoft.com/office/drawing/2014/main" id="{C7E37245-689A-4946-BEF8-748686ABD5E5}"/>
                  </a:ext>
                </a:extLst>
              </p:cNvPr>
              <p:cNvSpPr/>
              <p:nvPr/>
            </p:nvSpPr>
            <p:spPr bwMode="auto">
              <a:xfrm>
                <a:off x="181253" y="6272038"/>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Regulatory Compliance</a:t>
                </a:r>
              </a:p>
            </p:txBody>
          </p:sp>
          <p:sp>
            <p:nvSpPr>
              <p:cNvPr id="11" name="Snip Same Side Corner Rectangle 349">
                <a:extLst>
                  <a:ext uri="{FF2B5EF4-FFF2-40B4-BE49-F238E27FC236}">
                    <a16:creationId xmlns:a16="http://schemas.microsoft.com/office/drawing/2014/main" id="{47EAB837-DBE7-4ACB-80EC-3C50355CA3BE}"/>
                  </a:ext>
                </a:extLst>
              </p:cNvPr>
              <p:cNvSpPr/>
              <p:nvPr/>
            </p:nvSpPr>
            <p:spPr bwMode="auto">
              <a:xfrm>
                <a:off x="181253" y="5745040"/>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Point of Service</a:t>
                </a:r>
              </a:p>
            </p:txBody>
          </p:sp>
          <p:sp>
            <p:nvSpPr>
              <p:cNvPr id="12" name="Snip Same Side Corner Rectangle 350">
                <a:extLst>
                  <a:ext uri="{FF2B5EF4-FFF2-40B4-BE49-F238E27FC236}">
                    <a16:creationId xmlns:a16="http://schemas.microsoft.com/office/drawing/2014/main" id="{3D8BDAC2-048D-4A89-8914-CD274A348152}"/>
                  </a:ext>
                </a:extLst>
              </p:cNvPr>
              <p:cNvSpPr/>
              <p:nvPr/>
            </p:nvSpPr>
            <p:spPr bwMode="auto">
              <a:xfrm>
                <a:off x="181253" y="3110050"/>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Correspondence</a:t>
                </a:r>
              </a:p>
            </p:txBody>
          </p:sp>
          <p:sp>
            <p:nvSpPr>
              <p:cNvPr id="13" name="Snip Same Side Corner Rectangle 352">
                <a:extLst>
                  <a:ext uri="{FF2B5EF4-FFF2-40B4-BE49-F238E27FC236}">
                    <a16:creationId xmlns:a16="http://schemas.microsoft.com/office/drawing/2014/main" id="{0594E3A5-2CFE-49FE-B3F8-74C6E005775C}"/>
                  </a:ext>
                </a:extLst>
              </p:cNvPr>
              <p:cNvSpPr/>
              <p:nvPr/>
            </p:nvSpPr>
            <p:spPr bwMode="auto">
              <a:xfrm>
                <a:off x="181253" y="6096372"/>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Prospect Management</a:t>
                </a:r>
              </a:p>
            </p:txBody>
          </p:sp>
          <p:sp>
            <p:nvSpPr>
              <p:cNvPr id="14" name="Snip Same Side Corner Rectangle 364">
                <a:extLst>
                  <a:ext uri="{FF2B5EF4-FFF2-40B4-BE49-F238E27FC236}">
                    <a16:creationId xmlns:a16="http://schemas.microsoft.com/office/drawing/2014/main" id="{5B712E91-79A9-473E-ACCE-2E0E7558E134}"/>
                  </a:ext>
                </a:extLst>
              </p:cNvPr>
              <p:cNvSpPr/>
              <p:nvPr/>
            </p:nvSpPr>
            <p:spPr bwMode="auto">
              <a:xfrm>
                <a:off x="181253" y="5569374"/>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Party Data Management</a:t>
                </a:r>
              </a:p>
            </p:txBody>
          </p:sp>
          <p:sp>
            <p:nvSpPr>
              <p:cNvPr id="15" name="Snip Same Side Corner Rectangle 332">
                <a:extLst>
                  <a:ext uri="{FF2B5EF4-FFF2-40B4-BE49-F238E27FC236}">
                    <a16:creationId xmlns:a16="http://schemas.microsoft.com/office/drawing/2014/main" id="{0AFB8C23-48D8-4EC1-B972-52F18AD2578F}"/>
                  </a:ext>
                </a:extLst>
              </p:cNvPr>
              <p:cNvSpPr/>
              <p:nvPr/>
            </p:nvSpPr>
            <p:spPr bwMode="auto">
              <a:xfrm>
                <a:off x="181253" y="5218042"/>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Lead/Opportunity Management</a:t>
                </a:r>
              </a:p>
            </p:txBody>
          </p:sp>
          <p:sp>
            <p:nvSpPr>
              <p:cNvPr id="16" name="Snip Same Side Corner Rectangle 334">
                <a:extLst>
                  <a:ext uri="{FF2B5EF4-FFF2-40B4-BE49-F238E27FC236}">
                    <a16:creationId xmlns:a16="http://schemas.microsoft.com/office/drawing/2014/main" id="{0C083F57-B0EB-4029-92FA-7EAC57F7F34F}"/>
                  </a:ext>
                </a:extLst>
              </p:cNvPr>
              <p:cNvSpPr/>
              <p:nvPr/>
            </p:nvSpPr>
            <p:spPr bwMode="auto">
              <a:xfrm>
                <a:off x="181253" y="4164046"/>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Product/Service Eligibility</a:t>
                </a:r>
              </a:p>
            </p:txBody>
          </p:sp>
          <p:sp>
            <p:nvSpPr>
              <p:cNvPr id="17" name="Snip Same Side Corner Rectangle 337">
                <a:extLst>
                  <a:ext uri="{FF2B5EF4-FFF2-40B4-BE49-F238E27FC236}">
                    <a16:creationId xmlns:a16="http://schemas.microsoft.com/office/drawing/2014/main" id="{431979A5-AFC7-4683-96BB-DB8E28AEF75A}"/>
                  </a:ext>
                </a:extLst>
              </p:cNvPr>
              <p:cNvSpPr/>
              <p:nvPr/>
            </p:nvSpPr>
            <p:spPr bwMode="auto">
              <a:xfrm>
                <a:off x="181253" y="3988380"/>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Precedents</a:t>
                </a:r>
              </a:p>
            </p:txBody>
          </p:sp>
          <p:sp>
            <p:nvSpPr>
              <p:cNvPr id="18" name="Snip Same Side Corner Rectangle 338">
                <a:extLst>
                  <a:ext uri="{FF2B5EF4-FFF2-40B4-BE49-F238E27FC236}">
                    <a16:creationId xmlns:a16="http://schemas.microsoft.com/office/drawing/2014/main" id="{B119883D-31B3-443A-A757-EF8D06E7AD59}"/>
                  </a:ext>
                </a:extLst>
              </p:cNvPr>
              <p:cNvSpPr/>
              <p:nvPr/>
            </p:nvSpPr>
            <p:spPr bwMode="auto">
              <a:xfrm>
                <a:off x="181253" y="5920706"/>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Product Directory</a:t>
                </a:r>
              </a:p>
            </p:txBody>
          </p:sp>
          <p:sp>
            <p:nvSpPr>
              <p:cNvPr id="19" name="Snip Same Side Corner Rectangle 340">
                <a:extLst>
                  <a:ext uri="{FF2B5EF4-FFF2-40B4-BE49-F238E27FC236}">
                    <a16:creationId xmlns:a16="http://schemas.microsoft.com/office/drawing/2014/main" id="{1862B379-098F-402D-BAE0-49B78F18F3D9}"/>
                  </a:ext>
                </a:extLst>
              </p:cNvPr>
              <p:cNvSpPr/>
              <p:nvPr/>
            </p:nvSpPr>
            <p:spPr bwMode="auto">
              <a:xfrm>
                <a:off x="181253" y="3812714"/>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Offer</a:t>
                </a:r>
              </a:p>
            </p:txBody>
          </p:sp>
          <p:sp>
            <p:nvSpPr>
              <p:cNvPr id="20" name="Snip Same Side Corner Rectangle 325">
                <a:extLst>
                  <a:ext uri="{FF2B5EF4-FFF2-40B4-BE49-F238E27FC236}">
                    <a16:creationId xmlns:a16="http://schemas.microsoft.com/office/drawing/2014/main" id="{D1F4967E-0D24-4021-B151-2D31E96661EA}"/>
                  </a:ext>
                </a:extLst>
              </p:cNvPr>
              <p:cNvSpPr/>
              <p:nvPr/>
            </p:nvSpPr>
            <p:spPr bwMode="auto">
              <a:xfrm>
                <a:off x="181253" y="2583052"/>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Consumer Loan</a:t>
                </a:r>
              </a:p>
            </p:txBody>
          </p:sp>
          <p:sp>
            <p:nvSpPr>
              <p:cNvPr id="21" name="Snip Same Side Corner Rectangle 329">
                <a:extLst>
                  <a:ext uri="{FF2B5EF4-FFF2-40B4-BE49-F238E27FC236}">
                    <a16:creationId xmlns:a16="http://schemas.microsoft.com/office/drawing/2014/main" id="{35966CFF-8E29-4A4E-9419-BF657816CA48}"/>
                  </a:ext>
                </a:extLst>
              </p:cNvPr>
              <p:cNvSpPr/>
              <p:nvPr/>
            </p:nvSpPr>
            <p:spPr bwMode="auto">
              <a:xfrm>
                <a:off x="181253" y="3637048"/>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Credit Rating</a:t>
                </a:r>
              </a:p>
            </p:txBody>
          </p:sp>
          <p:sp>
            <p:nvSpPr>
              <p:cNvPr id="22" name="Snip Same Side Corner Rectangle 294">
                <a:extLst>
                  <a:ext uri="{FF2B5EF4-FFF2-40B4-BE49-F238E27FC236}">
                    <a16:creationId xmlns:a16="http://schemas.microsoft.com/office/drawing/2014/main" id="{48575DDE-39FE-478B-8BDD-822B23EA45D7}"/>
                  </a:ext>
                </a:extLst>
              </p:cNvPr>
              <p:cNvSpPr/>
              <p:nvPr/>
            </p:nvSpPr>
            <p:spPr bwMode="auto">
              <a:xfrm>
                <a:off x="181253" y="6447704"/>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Sales Product Agreement</a:t>
                </a:r>
              </a:p>
            </p:txBody>
          </p:sp>
          <p:sp>
            <p:nvSpPr>
              <p:cNvPr id="23" name="Snip Same Side Corner Rectangle 296">
                <a:extLst>
                  <a:ext uri="{FF2B5EF4-FFF2-40B4-BE49-F238E27FC236}">
                    <a16:creationId xmlns:a16="http://schemas.microsoft.com/office/drawing/2014/main" id="{7A5D67DB-F8CC-4C85-A7CC-287FDE55FD29}"/>
                  </a:ext>
                </a:extLst>
              </p:cNvPr>
              <p:cNvSpPr/>
              <p:nvPr/>
            </p:nvSpPr>
            <p:spPr bwMode="auto">
              <a:xfrm>
                <a:off x="181253" y="2231720"/>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Collateral Allocation Management</a:t>
                </a:r>
              </a:p>
            </p:txBody>
          </p:sp>
          <p:sp>
            <p:nvSpPr>
              <p:cNvPr id="24" name="Snip Same Side Corner Rectangle 315">
                <a:extLst>
                  <a:ext uri="{FF2B5EF4-FFF2-40B4-BE49-F238E27FC236}">
                    <a16:creationId xmlns:a16="http://schemas.microsoft.com/office/drawing/2014/main" id="{A0155961-7E09-4413-945C-014F20D52BB0}"/>
                  </a:ext>
                </a:extLst>
              </p:cNvPr>
              <p:cNvSpPr/>
              <p:nvPr/>
            </p:nvSpPr>
            <p:spPr bwMode="auto">
              <a:xfrm>
                <a:off x="181253" y="6623361"/>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Underwriting</a:t>
                </a:r>
              </a:p>
            </p:txBody>
          </p:sp>
          <p:sp>
            <p:nvSpPr>
              <p:cNvPr id="25" name="Snip Same Side Corner Rectangle 324">
                <a:extLst>
                  <a:ext uri="{FF2B5EF4-FFF2-40B4-BE49-F238E27FC236}">
                    <a16:creationId xmlns:a16="http://schemas.microsoft.com/office/drawing/2014/main" id="{FFB4F51D-1AF2-4B49-92E2-7693ECE33C3A}"/>
                  </a:ext>
                </a:extLst>
              </p:cNvPr>
              <p:cNvSpPr/>
              <p:nvPr/>
            </p:nvSpPr>
            <p:spPr bwMode="auto">
              <a:xfrm>
                <a:off x="181253" y="2407386"/>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Collateral Asset Administration</a:t>
                </a:r>
              </a:p>
            </p:txBody>
          </p:sp>
          <p:sp>
            <p:nvSpPr>
              <p:cNvPr id="26" name="Snip Same Side Corner Rectangle 274">
                <a:extLst>
                  <a:ext uri="{FF2B5EF4-FFF2-40B4-BE49-F238E27FC236}">
                    <a16:creationId xmlns:a16="http://schemas.microsoft.com/office/drawing/2014/main" id="{A81E8FC3-CBF8-47F6-8616-597B782235D1}"/>
                  </a:ext>
                </a:extLst>
              </p:cNvPr>
              <p:cNvSpPr/>
              <p:nvPr/>
            </p:nvSpPr>
            <p:spPr bwMode="auto">
              <a:xfrm>
                <a:off x="181253" y="4866710"/>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Guideline Compliance</a:t>
                </a:r>
              </a:p>
            </p:txBody>
          </p:sp>
          <p:sp>
            <p:nvSpPr>
              <p:cNvPr id="27" name="Snip Same Side Corner Rectangle 284">
                <a:extLst>
                  <a:ext uri="{FF2B5EF4-FFF2-40B4-BE49-F238E27FC236}">
                    <a16:creationId xmlns:a16="http://schemas.microsoft.com/office/drawing/2014/main" id="{EE389CFE-9357-478D-BA72-D5D7559D6BEF}"/>
                  </a:ext>
                </a:extLst>
              </p:cNvPr>
              <p:cNvSpPr/>
              <p:nvPr/>
            </p:nvSpPr>
            <p:spPr bwMode="auto">
              <a:xfrm>
                <a:off x="181253" y="3285716"/>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Credit Management</a:t>
                </a:r>
              </a:p>
            </p:txBody>
          </p:sp>
          <p:sp>
            <p:nvSpPr>
              <p:cNvPr id="28" name="Snip Same Side Corner Rectangle 286">
                <a:extLst>
                  <a:ext uri="{FF2B5EF4-FFF2-40B4-BE49-F238E27FC236}">
                    <a16:creationId xmlns:a16="http://schemas.microsoft.com/office/drawing/2014/main" id="{CEB36296-716C-4972-A014-9B43CA2414A1}"/>
                  </a:ext>
                </a:extLst>
              </p:cNvPr>
              <p:cNvSpPr/>
              <p:nvPr/>
            </p:nvSpPr>
            <p:spPr bwMode="auto">
              <a:xfrm>
                <a:off x="181253" y="2934384"/>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Corporate Treasury </a:t>
                </a:r>
              </a:p>
            </p:txBody>
          </p:sp>
          <p:sp>
            <p:nvSpPr>
              <p:cNvPr id="29" name="Snip Same Side Corner Rectangle 264">
                <a:extLst>
                  <a:ext uri="{FF2B5EF4-FFF2-40B4-BE49-F238E27FC236}">
                    <a16:creationId xmlns:a16="http://schemas.microsoft.com/office/drawing/2014/main" id="{DBA0F098-3AEF-4E2C-B340-3CB412699BED}"/>
                  </a:ext>
                </a:extLst>
              </p:cNvPr>
              <p:cNvSpPr/>
              <p:nvPr/>
            </p:nvSpPr>
            <p:spPr bwMode="auto">
              <a:xfrm>
                <a:off x="181253" y="5393708"/>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Location Data Management</a:t>
                </a:r>
              </a:p>
            </p:txBody>
          </p:sp>
          <p:sp>
            <p:nvSpPr>
              <p:cNvPr id="30" name="Snip Same Side Corner Rectangle 83">
                <a:extLst>
                  <a:ext uri="{FF2B5EF4-FFF2-40B4-BE49-F238E27FC236}">
                    <a16:creationId xmlns:a16="http://schemas.microsoft.com/office/drawing/2014/main" id="{E719E168-47B1-43A4-994C-F5E6FDB5A05E}"/>
                  </a:ext>
                </a:extLst>
              </p:cNvPr>
              <p:cNvSpPr/>
              <p:nvPr/>
            </p:nvSpPr>
            <p:spPr bwMode="auto">
              <a:xfrm>
                <a:off x="181253" y="4515378"/>
                <a:ext cx="1469747" cy="164592"/>
              </a:xfrm>
              <a:prstGeom prst="snip2SameRect">
                <a:avLst>
                  <a:gd name="adj1" fmla="val 12992"/>
                  <a:gd name="adj2" fmla="val 14699"/>
                </a:avLst>
              </a:prstGeom>
              <a:solidFill>
                <a:srgbClr val="FBDD18"/>
              </a:solidFill>
              <a:ln w="19050">
                <a:solidFill>
                  <a:schemeClr val="tx1"/>
                </a:solidFill>
                <a:round/>
                <a:headEnd/>
                <a:tailEnd/>
              </a:ln>
              <a:effectLst/>
            </p:spPr>
            <p:txBody>
              <a:bodyPr wrap="square" lIns="0" tIns="10805" rIns="0" bIns="0" anchor="ctr" anchorCtr="1">
                <a:prstTxWarp prst="textNoShape">
                  <a:avLst/>
                </a:prstTxWarp>
              </a:bodyPr>
              <a:lstStyle/>
              <a:p>
                <a:pPr marL="0" marR="0" lvl="1" indent="0" algn="ctr" defTabSz="677268" rtl="0" eaLnBrk="0" fontAlgn="auto" latinLnBrk="0" hangingPunct="0">
                  <a:lnSpc>
                    <a:spcPts val="600"/>
                  </a:lnSpc>
                  <a:spcBef>
                    <a:spcPts val="0"/>
                  </a:spcBef>
                  <a:spcAft>
                    <a:spcPts val="0"/>
                  </a:spcAft>
                  <a:buClr>
                    <a:srgbClr val="F0AB00"/>
                  </a:buClr>
                  <a:buSzPct val="80000"/>
                  <a:buFontTx/>
                  <a:buNone/>
                  <a:tabLst/>
                  <a:defRPr/>
                </a:pPr>
                <a:r>
                  <a:rPr kumimoji="0" lang="en-US" sz="1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Arial Narrow" pitchFamily="34" charset="0"/>
                  </a:rPr>
                  <a:t>Customer Workbench</a:t>
                </a:r>
              </a:p>
            </p:txBody>
          </p:sp>
        </p:grpSp>
      </p:grpSp>
      <p:sp>
        <p:nvSpPr>
          <p:cNvPr id="84" name="Title 1">
            <a:extLst>
              <a:ext uri="{FF2B5EF4-FFF2-40B4-BE49-F238E27FC236}">
                <a16:creationId xmlns:a16="http://schemas.microsoft.com/office/drawing/2014/main" id="{85253AD9-9BD5-4F41-A958-375C9D529DA2}"/>
              </a:ext>
            </a:extLst>
          </p:cNvPr>
          <p:cNvSpPr txBox="1">
            <a:spLocks/>
          </p:cNvSpPr>
          <p:nvPr/>
        </p:nvSpPr>
        <p:spPr>
          <a:xfrm>
            <a:off x="1522677" y="8111"/>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85" name="Titel 84">
            <a:extLst>
              <a:ext uri="{FF2B5EF4-FFF2-40B4-BE49-F238E27FC236}">
                <a16:creationId xmlns:a16="http://schemas.microsoft.com/office/drawing/2014/main" id="{27D67C27-A94A-4F11-A889-7604528B2C82}"/>
              </a:ext>
            </a:extLst>
          </p:cNvPr>
          <p:cNvSpPr>
            <a:spLocks noGrp="1"/>
          </p:cNvSpPr>
          <p:nvPr>
            <p:ph type="title"/>
          </p:nvPr>
        </p:nvSpPr>
        <p:spPr/>
        <p:txBody>
          <a:bodyPr>
            <a:normAutofit/>
          </a:bodyPr>
          <a:lstStyle/>
          <a:p>
            <a:r>
              <a:rPr lang="en-US" sz="2000" b="1" cap="all" dirty="0"/>
              <a:t>Wave 1, Offer Management – Wireframe &amp; Scoping Statement</a:t>
            </a:r>
            <a:endParaRPr lang="en-GB" sz="2000" b="1" cap="all" dirty="0"/>
          </a:p>
        </p:txBody>
      </p:sp>
      <p:pic>
        <p:nvPicPr>
          <p:cNvPr id="87" name="Picture 7">
            <a:extLst>
              <a:ext uri="{FF2B5EF4-FFF2-40B4-BE49-F238E27FC236}">
                <a16:creationId xmlns:a16="http://schemas.microsoft.com/office/drawing/2014/main" id="{8CDA0BD7-BC2B-47AC-A3CA-1811EB4EAFC6}"/>
              </a:ext>
            </a:extLst>
          </p:cNvPr>
          <p:cNvPicPr>
            <a:picLocks noChangeAspect="1"/>
          </p:cNvPicPr>
          <p:nvPr/>
        </p:nvPicPr>
        <p:blipFill>
          <a:blip r:embed="rId3"/>
          <a:stretch>
            <a:fillRect/>
          </a:stretch>
        </p:blipFill>
        <p:spPr>
          <a:xfrm>
            <a:off x="609680" y="6558947"/>
            <a:ext cx="242309" cy="224435"/>
          </a:xfrm>
          <a:prstGeom prst="rect">
            <a:avLst/>
          </a:prstGeom>
        </p:spPr>
      </p:pic>
      <p:sp>
        <p:nvSpPr>
          <p:cNvPr id="88" name="Text Placeholder 15">
            <a:extLst>
              <a:ext uri="{FF2B5EF4-FFF2-40B4-BE49-F238E27FC236}">
                <a16:creationId xmlns:a16="http://schemas.microsoft.com/office/drawing/2014/main" id="{BDF95A97-5FF4-4002-A143-DF53C1570B07}"/>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54</a:t>
            </a:r>
            <a:endParaRPr lang="en-GB" dirty="0"/>
          </a:p>
        </p:txBody>
      </p:sp>
    </p:spTree>
    <p:extLst>
      <p:ext uri="{BB962C8B-B14F-4D97-AF65-F5344CB8AC3E}">
        <p14:creationId xmlns:p14="http://schemas.microsoft.com/office/powerpoint/2010/main" val="159851341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3">
            <a:extLst>
              <a:ext uri="{FF2B5EF4-FFF2-40B4-BE49-F238E27FC236}">
                <a16:creationId xmlns:a16="http://schemas.microsoft.com/office/drawing/2014/main" id="{D4A56F12-57C3-4B5F-99EF-E900475CECF5}"/>
              </a:ext>
            </a:extLst>
          </p:cNvPr>
          <p:cNvPicPr/>
          <p:nvPr/>
        </p:nvPicPr>
        <p:blipFill>
          <a:blip r:embed="rId3" cstate="print">
            <a:grayscl/>
            <a:extLst>
              <a:ext uri="{28A0092B-C50C-407E-A947-70E740481C1C}">
                <a14:useLocalDpi xmlns:a14="http://schemas.microsoft.com/office/drawing/2010/main" val="0"/>
              </a:ext>
            </a:extLst>
          </a:blip>
          <a:srcRect/>
          <a:stretch>
            <a:fillRect/>
          </a:stretch>
        </p:blipFill>
        <p:spPr bwMode="auto">
          <a:xfrm>
            <a:off x="2280370" y="838299"/>
            <a:ext cx="7560840" cy="5591507"/>
          </a:xfrm>
          <a:prstGeom prst="rect">
            <a:avLst/>
          </a:prstGeom>
          <a:noFill/>
          <a:ln>
            <a:solidFill>
              <a:schemeClr val="tx1"/>
            </a:solidFill>
          </a:ln>
        </p:spPr>
      </p:pic>
      <p:sp>
        <p:nvSpPr>
          <p:cNvPr id="3" name="Title 1">
            <a:extLst>
              <a:ext uri="{FF2B5EF4-FFF2-40B4-BE49-F238E27FC236}">
                <a16:creationId xmlns:a16="http://schemas.microsoft.com/office/drawing/2014/main" id="{A335A03B-E4A6-4933-86AF-EBB4B0CA02B1}"/>
              </a:ext>
            </a:extLst>
          </p:cNvPr>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4" name="Titel 3">
            <a:extLst>
              <a:ext uri="{FF2B5EF4-FFF2-40B4-BE49-F238E27FC236}">
                <a16:creationId xmlns:a16="http://schemas.microsoft.com/office/drawing/2014/main" id="{D7DA57A1-B88A-45F7-A6AF-B24F320EAC9E}"/>
              </a:ext>
            </a:extLst>
          </p:cNvPr>
          <p:cNvSpPr>
            <a:spLocks noGrp="1"/>
          </p:cNvSpPr>
          <p:nvPr>
            <p:ph type="title"/>
          </p:nvPr>
        </p:nvSpPr>
        <p:spPr/>
        <p:txBody>
          <a:bodyPr>
            <a:normAutofit/>
          </a:bodyPr>
          <a:lstStyle/>
          <a:p>
            <a:r>
              <a:rPr lang="en-US" sz="2000" b="1" cap="all" dirty="0"/>
              <a:t>Offer Management Wire Frame</a:t>
            </a:r>
            <a:endParaRPr lang="en-GB" sz="2000" b="1" cap="all" dirty="0"/>
          </a:p>
        </p:txBody>
      </p:sp>
      <p:pic>
        <p:nvPicPr>
          <p:cNvPr id="6" name="Picture 7">
            <a:extLst>
              <a:ext uri="{FF2B5EF4-FFF2-40B4-BE49-F238E27FC236}">
                <a16:creationId xmlns:a16="http://schemas.microsoft.com/office/drawing/2014/main" id="{2A1D934C-B9C4-4B7E-9633-B14F3943CD54}"/>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2BBE251E-E504-4F82-A385-F7841724877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55</a:t>
            </a:r>
            <a:endParaRPr lang="en-GB" dirty="0"/>
          </a:p>
        </p:txBody>
      </p:sp>
    </p:spTree>
    <p:extLst>
      <p:ext uri="{BB962C8B-B14F-4D97-AF65-F5344CB8AC3E}">
        <p14:creationId xmlns:p14="http://schemas.microsoft.com/office/powerpoint/2010/main" val="196494057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grpSp>
        <p:nvGrpSpPr>
          <p:cNvPr id="222" name="Group 221"/>
          <p:cNvGrpSpPr/>
          <p:nvPr/>
        </p:nvGrpSpPr>
        <p:grpSpPr>
          <a:xfrm>
            <a:off x="264146" y="694283"/>
            <a:ext cx="11737303" cy="5757109"/>
            <a:chOff x="166015" y="1846035"/>
            <a:chExt cx="8817419" cy="4095082"/>
          </a:xfrm>
        </p:grpSpPr>
        <p:sp>
          <p:nvSpPr>
            <p:cNvPr id="224" name="Rectangle 223"/>
            <p:cNvSpPr/>
            <p:nvPr/>
          </p:nvSpPr>
          <p:spPr>
            <a:xfrm>
              <a:off x="1392807" y="1846035"/>
              <a:ext cx="2119075" cy="318080"/>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677268" rtl="0" eaLnBrk="1" fontAlgn="auto" latinLnBrk="0" hangingPunct="1">
                <a:lnSpc>
                  <a:spcPts val="88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Level 1. Direct to Core</a:t>
              </a:r>
            </a:p>
          </p:txBody>
        </p:sp>
        <p:sp>
          <p:nvSpPr>
            <p:cNvPr id="225" name="Rectangle 224"/>
            <p:cNvSpPr/>
            <p:nvPr/>
          </p:nvSpPr>
          <p:spPr>
            <a:xfrm>
              <a:off x="166015" y="3143455"/>
              <a:ext cx="1142115" cy="863447"/>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API Service Description</a:t>
              </a:r>
            </a:p>
          </p:txBody>
        </p:sp>
        <p:sp>
          <p:nvSpPr>
            <p:cNvPr id="226" name="Rectangle 225"/>
            <p:cNvSpPr/>
            <p:nvPr/>
          </p:nvSpPr>
          <p:spPr>
            <a:xfrm>
              <a:off x="1392807" y="3143455"/>
              <a:ext cx="2119075" cy="863447"/>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Read only or simple ‘atomic’ update transactions supported by a single host system. The solution is likely to be host application specific</a:t>
              </a:r>
            </a:p>
          </p:txBody>
        </p:sp>
        <p:sp>
          <p:nvSpPr>
            <p:cNvPr id="227" name="Rectangle 226"/>
            <p:cNvSpPr/>
            <p:nvPr/>
          </p:nvSpPr>
          <p:spPr>
            <a:xfrm>
              <a:off x="3596559" y="1846035"/>
              <a:ext cx="2493608" cy="318080"/>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677268" rtl="0" eaLnBrk="1" fontAlgn="auto" latinLnBrk="0" hangingPunct="1">
                <a:lnSpc>
                  <a:spcPts val="88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Level 2. Wrapped Host</a:t>
              </a:r>
            </a:p>
          </p:txBody>
        </p:sp>
        <p:sp>
          <p:nvSpPr>
            <p:cNvPr id="229" name="Rectangle 228"/>
            <p:cNvSpPr/>
            <p:nvPr/>
          </p:nvSpPr>
          <p:spPr>
            <a:xfrm>
              <a:off x="3596559" y="3143455"/>
              <a:ext cx="2493608" cy="863447"/>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Enhanced ‘simple access’ services aligned to establish standards. Wrapping may enhance service capabilities and some hosts may support more complex exchanges</a:t>
              </a:r>
            </a:p>
          </p:txBody>
        </p:sp>
        <p:sp>
          <p:nvSpPr>
            <p:cNvPr id="230" name="Rectangle 229"/>
            <p:cNvSpPr/>
            <p:nvPr/>
          </p:nvSpPr>
          <p:spPr>
            <a:xfrm>
              <a:off x="6174844" y="1846035"/>
              <a:ext cx="2808590" cy="318080"/>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677268" rtl="0" eaLnBrk="1" fontAlgn="auto" latinLnBrk="0" hangingPunct="1">
                <a:lnSpc>
                  <a:spcPts val="88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Level 3. Microservice Architecture</a:t>
              </a:r>
            </a:p>
          </p:txBody>
        </p:sp>
        <p:sp>
          <p:nvSpPr>
            <p:cNvPr id="231" name="Rectangle 230"/>
            <p:cNvSpPr/>
            <p:nvPr/>
          </p:nvSpPr>
          <p:spPr>
            <a:xfrm>
              <a:off x="6174844" y="3143455"/>
              <a:ext cx="2808590" cy="863447"/>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Support for flexible and complex interactions involving multiple business activities and processing/decision chains</a:t>
              </a:r>
            </a:p>
          </p:txBody>
        </p:sp>
        <p:sp>
          <p:nvSpPr>
            <p:cNvPr id="232" name="Rectangle 231"/>
            <p:cNvSpPr/>
            <p:nvPr/>
          </p:nvSpPr>
          <p:spPr>
            <a:xfrm>
              <a:off x="166015" y="4069424"/>
              <a:ext cx="1142115" cy="945736"/>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Examples</a:t>
              </a:r>
            </a:p>
          </p:txBody>
        </p:sp>
        <p:sp>
          <p:nvSpPr>
            <p:cNvPr id="233" name="Rectangle 232"/>
            <p:cNvSpPr/>
            <p:nvPr/>
          </p:nvSpPr>
          <p:spPr>
            <a:xfrm>
              <a:off x="1392807" y="4069424"/>
              <a:ext cx="2119075" cy="9457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Retrieve a balance/account statement</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Reference a product/service directory</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Initiate a payment</a:t>
              </a:r>
            </a:p>
          </p:txBody>
        </p:sp>
        <p:sp>
          <p:nvSpPr>
            <p:cNvPr id="234" name="Rectangle 233"/>
            <p:cNvSpPr/>
            <p:nvPr/>
          </p:nvSpPr>
          <p:spPr>
            <a:xfrm>
              <a:off x="6174844" y="4069424"/>
              <a:ext cx="2808590" cy="9457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Prospect on-boarding and origination</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Customer dispute/case resolution</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Customer relationship development/up-sell/cross-sell campaigns</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Third party service integration</a:t>
              </a:r>
            </a:p>
          </p:txBody>
        </p:sp>
        <p:sp>
          <p:nvSpPr>
            <p:cNvPr id="235" name="Rectangle 234"/>
            <p:cNvSpPr/>
            <p:nvPr/>
          </p:nvSpPr>
          <p:spPr>
            <a:xfrm>
              <a:off x="166015" y="5077681"/>
              <a:ext cx="1142115" cy="863436"/>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Business Drivers</a:t>
              </a:r>
            </a:p>
          </p:txBody>
        </p:sp>
        <p:sp>
          <p:nvSpPr>
            <p:cNvPr id="236" name="Rectangle 235"/>
            <p:cNvSpPr/>
            <p:nvPr/>
          </p:nvSpPr>
          <p:spPr>
            <a:xfrm>
              <a:off x="1392807" y="5077681"/>
              <a:ext cx="2119075" cy="8634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Provide application-based access to an established/existing type of customer exchange</a:t>
              </a:r>
            </a:p>
          </p:txBody>
        </p:sp>
        <p:sp>
          <p:nvSpPr>
            <p:cNvPr id="237" name="Rectangle 236"/>
            <p:cNvSpPr/>
            <p:nvPr/>
          </p:nvSpPr>
          <p:spPr>
            <a:xfrm>
              <a:off x="3596559" y="5077681"/>
              <a:ext cx="2493608" cy="8634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Provide application-based access with a high degree of standards alignment. Mask/augment host/legacy system limitations.</a:t>
              </a:r>
            </a:p>
          </p:txBody>
        </p:sp>
        <p:sp>
          <p:nvSpPr>
            <p:cNvPr id="238" name="Rectangle 237"/>
            <p:cNvSpPr/>
            <p:nvPr/>
          </p:nvSpPr>
          <p:spPr>
            <a:xfrm>
              <a:off x="6174844" y="5077681"/>
              <a:ext cx="2808590" cy="8634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Support sophisticated interactions</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Support new business models</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Support for 3rd party integration</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Leverage advanced technology/architecture</a:t>
              </a:r>
            </a:p>
          </p:txBody>
        </p:sp>
        <p:sp>
          <p:nvSpPr>
            <p:cNvPr id="279" name="Rectangle 278"/>
            <p:cNvSpPr/>
            <p:nvPr/>
          </p:nvSpPr>
          <p:spPr>
            <a:xfrm>
              <a:off x="3596559" y="4069424"/>
              <a:ext cx="2493608" cy="94573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l" defTabSz="677268" rtl="0" eaLnBrk="1" fontAlgn="auto" latinLnBrk="0" hangingPunct="1">
                <a:lnSpc>
                  <a:spcPct val="100000"/>
                </a:lnSpc>
                <a:spcBef>
                  <a:spcPts val="0"/>
                </a:spcBef>
                <a:spcAft>
                  <a:spcPts val="0"/>
                </a:spcAft>
                <a:buClrTx/>
                <a:buSzPct val="80000"/>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Calibri"/>
                  <a:ea typeface="+mn-ea"/>
                  <a:cs typeface="Arial"/>
                </a:rPr>
                <a:t>Message conforms to industry standards (e.g. ISO20022)</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1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Retrieve a balance/account statement</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1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Reference a product/service directory</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1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initiate a payment</a:t>
              </a:r>
            </a:p>
            <a:p>
              <a:pPr marL="169948" marR="0" lvl="0" indent="-169948"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11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Customer on-boarding/offers</a:t>
              </a:r>
            </a:p>
          </p:txBody>
        </p:sp>
        <p:sp>
          <p:nvSpPr>
            <p:cNvPr id="280" name="Rectangle 279"/>
            <p:cNvSpPr/>
            <p:nvPr/>
          </p:nvSpPr>
          <p:spPr>
            <a:xfrm>
              <a:off x="166015" y="2226637"/>
              <a:ext cx="1142115" cy="854296"/>
            </a:xfrm>
            <a:prstGeom prst="rect">
              <a:avLst/>
            </a:prstGeom>
            <a:solidFill>
              <a:srgbClr val="000090"/>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Calibri"/>
                  <a:ea typeface="+mn-ea"/>
                  <a:cs typeface="+mn-cs"/>
                </a:rPr>
                <a:t>Definition</a:t>
              </a:r>
            </a:p>
          </p:txBody>
        </p:sp>
        <p:sp>
          <p:nvSpPr>
            <p:cNvPr id="281" name="Rectangle 280"/>
            <p:cNvSpPr/>
            <p:nvPr/>
          </p:nvSpPr>
          <p:spPr>
            <a:xfrm>
              <a:off x="1392807" y="2226637"/>
              <a:ext cx="2119075" cy="85429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The API routes directly to the core system providing the service. Intermediate channel-based access control and ‘buffering’ is required</a:t>
              </a:r>
            </a:p>
          </p:txBody>
        </p:sp>
        <p:sp>
          <p:nvSpPr>
            <p:cNvPr id="282" name="Rectangle 281"/>
            <p:cNvSpPr/>
            <p:nvPr/>
          </p:nvSpPr>
          <p:spPr>
            <a:xfrm>
              <a:off x="3596559" y="2226637"/>
              <a:ext cx="2493608" cy="85429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integrating service middleware – a service bus – ‘wraps’ the host systems. The service bus can offer various host access mitigation capabilities/enhancements</a:t>
              </a:r>
            </a:p>
          </p:txBody>
        </p:sp>
        <p:sp>
          <p:nvSpPr>
            <p:cNvPr id="286" name="Rectangle 285"/>
            <p:cNvSpPr/>
            <p:nvPr/>
          </p:nvSpPr>
          <p:spPr>
            <a:xfrm>
              <a:off x="6174844" y="2226637"/>
              <a:ext cx="2808590" cy="854296"/>
            </a:xfrm>
            <a:prstGeom prst="rect">
              <a:avLst/>
            </a:prstGeom>
            <a:solidFill>
              <a:schemeClr val="bg1">
                <a:lumMod val="85000"/>
              </a:schemeClr>
            </a:solidFill>
            <a:ln>
              <a:solidFill>
                <a:srgbClr val="404040"/>
              </a:solidFill>
            </a:ln>
            <a:effectLst/>
          </p:spPr>
          <p:style>
            <a:lnRef idx="1">
              <a:schemeClr val="accent1"/>
            </a:lnRef>
            <a:fillRef idx="3">
              <a:schemeClr val="accent1"/>
            </a:fillRef>
            <a:effectRef idx="2">
              <a:schemeClr val="accent1"/>
            </a:effectRef>
            <a:fontRef idx="minor">
              <a:schemeClr val="lt1"/>
            </a:fontRef>
          </p:style>
          <p:txBody>
            <a:bodyPr lIns="91482" tIns="0" rIns="91482"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a:ea typeface="+mn-ea"/>
                  <a:cs typeface="Arial"/>
                </a:rPr>
                <a:t>The host services are implemented as loose coupled microservices with complex interactions supported by sophisticated middleware</a:t>
              </a:r>
            </a:p>
          </p:txBody>
        </p:sp>
      </p:grpSp>
      <p:sp>
        <p:nvSpPr>
          <p:cNvPr id="2" name="Titel 1">
            <a:extLst>
              <a:ext uri="{FF2B5EF4-FFF2-40B4-BE49-F238E27FC236}">
                <a16:creationId xmlns:a16="http://schemas.microsoft.com/office/drawing/2014/main" id="{ECC9EDB2-0A5D-4D29-B140-8AF6BA4AC389}"/>
              </a:ext>
            </a:extLst>
          </p:cNvPr>
          <p:cNvSpPr>
            <a:spLocks noGrp="1"/>
          </p:cNvSpPr>
          <p:nvPr>
            <p:ph type="title"/>
          </p:nvPr>
        </p:nvSpPr>
        <p:spPr/>
        <p:txBody>
          <a:bodyPr>
            <a:normAutofit/>
          </a:bodyPr>
          <a:lstStyle/>
          <a:p>
            <a:r>
              <a:rPr lang="en-US" sz="2000" b="1" cap="all" dirty="0"/>
              <a:t>Summary table of BIAN API levels of sophistication</a:t>
            </a:r>
            <a:endParaRPr lang="en-GB" sz="2000" b="1" cap="all" dirty="0"/>
          </a:p>
        </p:txBody>
      </p:sp>
      <p:pic>
        <p:nvPicPr>
          <p:cNvPr id="25" name="Picture 7">
            <a:extLst>
              <a:ext uri="{FF2B5EF4-FFF2-40B4-BE49-F238E27FC236}">
                <a16:creationId xmlns:a16="http://schemas.microsoft.com/office/drawing/2014/main" id="{0678EFA1-6C5B-46C1-9A68-B72C0BCF3288}"/>
              </a:ext>
            </a:extLst>
          </p:cNvPr>
          <p:cNvPicPr>
            <a:picLocks noChangeAspect="1"/>
          </p:cNvPicPr>
          <p:nvPr/>
        </p:nvPicPr>
        <p:blipFill>
          <a:blip r:embed="rId3"/>
          <a:stretch>
            <a:fillRect/>
          </a:stretch>
        </p:blipFill>
        <p:spPr>
          <a:xfrm>
            <a:off x="609680" y="6558947"/>
            <a:ext cx="242309" cy="224435"/>
          </a:xfrm>
          <a:prstGeom prst="rect">
            <a:avLst/>
          </a:prstGeom>
        </p:spPr>
      </p:pic>
      <p:sp>
        <p:nvSpPr>
          <p:cNvPr id="26" name="Text Placeholder 15">
            <a:extLst>
              <a:ext uri="{FF2B5EF4-FFF2-40B4-BE49-F238E27FC236}">
                <a16:creationId xmlns:a16="http://schemas.microsoft.com/office/drawing/2014/main" id="{9A608276-D6CF-4D4B-8334-3B81AD091DA1}"/>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56</a:t>
            </a:r>
            <a:endParaRPr lang="en-GB" dirty="0"/>
          </a:p>
        </p:txBody>
      </p:sp>
    </p:spTree>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92138" y="1449479"/>
            <a:ext cx="10919406" cy="4361423"/>
            <a:chOff x="831022" y="2291085"/>
            <a:chExt cx="7866576" cy="3559043"/>
          </a:xfrm>
        </p:grpSpPr>
        <p:grpSp>
          <p:nvGrpSpPr>
            <p:cNvPr id="4" name="Group 23"/>
            <p:cNvGrpSpPr/>
            <p:nvPr/>
          </p:nvGrpSpPr>
          <p:grpSpPr>
            <a:xfrm>
              <a:off x="831022" y="2602890"/>
              <a:ext cx="7466635" cy="3066369"/>
              <a:chOff x="748262" y="3306892"/>
              <a:chExt cx="7466635" cy="3066369"/>
            </a:xfrm>
          </p:grpSpPr>
          <p:sp>
            <p:nvSpPr>
              <p:cNvPr id="9" name="Freeform 8"/>
              <p:cNvSpPr/>
              <p:nvPr/>
            </p:nvSpPr>
            <p:spPr>
              <a:xfrm>
                <a:off x="2460645" y="3730083"/>
                <a:ext cx="545041" cy="1928283"/>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609791"/>
                  <a:gd name="connsiteY0" fmla="*/ 0 h 1928283"/>
                  <a:gd name="connsiteX1" fmla="*/ 609791 w 609791"/>
                  <a:gd name="connsiteY1" fmla="*/ 970491 h 1928283"/>
                  <a:gd name="connsiteX2" fmla="*/ 0 w 609791"/>
                  <a:gd name="connsiteY2" fmla="*/ 1928283 h 1928283"/>
                </a:gdLst>
                <a:ahLst/>
                <a:cxnLst>
                  <a:cxn ang="0">
                    <a:pos x="connsiteX0" y="connsiteY0"/>
                  </a:cxn>
                  <a:cxn ang="0">
                    <a:pos x="connsiteX1" y="connsiteY1"/>
                  </a:cxn>
                  <a:cxn ang="0">
                    <a:pos x="connsiteX2" y="connsiteY2"/>
                  </a:cxn>
                </a:cxnLst>
                <a:rect l="l" t="t" r="r" b="b"/>
                <a:pathLst>
                  <a:path w="609791" h="1928283">
                    <a:moveTo>
                      <a:pt x="10583" y="0"/>
                    </a:moveTo>
                    <a:cubicBezTo>
                      <a:pt x="329847" y="288572"/>
                      <a:pt x="604852" y="646994"/>
                      <a:pt x="609791" y="970491"/>
                    </a:cubicBezTo>
                    <a:cubicBezTo>
                      <a:pt x="607674" y="1292930"/>
                      <a:pt x="322792" y="1634419"/>
                      <a:pt x="0" y="1928283"/>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10" name="Group 583"/>
              <p:cNvGrpSpPr/>
              <p:nvPr/>
            </p:nvGrpSpPr>
            <p:grpSpPr>
              <a:xfrm>
                <a:off x="2492399" y="3662893"/>
                <a:ext cx="2055072" cy="2062662"/>
                <a:chOff x="3106213" y="3662893"/>
                <a:chExt cx="2557992" cy="2062662"/>
              </a:xfrm>
            </p:grpSpPr>
            <p:sp>
              <p:nvSpPr>
                <p:cNvPr id="111" name="Freeform 110"/>
                <p:cNvSpPr/>
                <p:nvPr/>
              </p:nvSpPr>
              <p:spPr>
                <a:xfrm>
                  <a:off x="3106213" y="3662893"/>
                  <a:ext cx="2557992" cy="1000124"/>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1051983"/>
                    <a:gd name="connsiteY0" fmla="*/ 0 h 1928283"/>
                    <a:gd name="connsiteX1" fmla="*/ 787400 w 1051983"/>
                    <a:gd name="connsiteY1" fmla="*/ 970491 h 1928283"/>
                    <a:gd name="connsiteX2" fmla="*/ 1051983 w 1051983"/>
                    <a:gd name="connsiteY2" fmla="*/ 512233 h 1928283"/>
                    <a:gd name="connsiteX3" fmla="*/ 0 w 1051983"/>
                    <a:gd name="connsiteY3" fmla="*/ 1928283 h 1928283"/>
                    <a:gd name="connsiteX0" fmla="*/ 10583 w 1051983"/>
                    <a:gd name="connsiteY0" fmla="*/ 0 h 1928283"/>
                    <a:gd name="connsiteX1" fmla="*/ 1051983 w 1051983"/>
                    <a:gd name="connsiteY1" fmla="*/ 512233 h 1928283"/>
                    <a:gd name="connsiteX2" fmla="*/ 0 w 1051983"/>
                    <a:gd name="connsiteY2" fmla="*/ 1928283 h 1928283"/>
                    <a:gd name="connsiteX0" fmla="*/ 0 w 1187450"/>
                    <a:gd name="connsiteY0" fmla="*/ 0 h 2121958"/>
                    <a:gd name="connsiteX1" fmla="*/ 1187450 w 1187450"/>
                    <a:gd name="connsiteY1" fmla="*/ 705908 h 2121958"/>
                    <a:gd name="connsiteX2" fmla="*/ 135467 w 1187450"/>
                    <a:gd name="connsiteY2" fmla="*/ 2121958 h 21219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00124"/>
                    <a:gd name="connsiteX1" fmla="*/ 1187450 w 2557992"/>
                    <a:gd name="connsiteY1" fmla="*/ 832908 h 1000124"/>
                    <a:gd name="connsiteX2" fmla="*/ 2557992 w 2557992"/>
                    <a:gd name="connsiteY2" fmla="*/ 991658 h 1000124"/>
                    <a:gd name="connsiteX0" fmla="*/ 0 w 2557992"/>
                    <a:gd name="connsiteY0" fmla="*/ 0 h 1000124"/>
                    <a:gd name="connsiteX1" fmla="*/ 1187450 w 2557992"/>
                    <a:gd name="connsiteY1" fmla="*/ 832908 h 1000124"/>
                    <a:gd name="connsiteX2" fmla="*/ 2557992 w 2557992"/>
                    <a:gd name="connsiteY2" fmla="*/ 991658 h 1000124"/>
                  </a:gdLst>
                  <a:ahLst/>
                  <a:cxnLst>
                    <a:cxn ang="0">
                      <a:pos x="connsiteX0" y="connsiteY0"/>
                    </a:cxn>
                    <a:cxn ang="0">
                      <a:pos x="connsiteX1" y="connsiteY1"/>
                    </a:cxn>
                    <a:cxn ang="0">
                      <a:pos x="connsiteX2" y="connsiteY2"/>
                    </a:cxn>
                  </a:cxnLst>
                  <a:rect l="l" t="t" r="r" b="b"/>
                  <a:pathLst>
                    <a:path w="2557992" h="1000124">
                      <a:moveTo>
                        <a:pt x="0" y="0"/>
                      </a:moveTo>
                      <a:cubicBezTo>
                        <a:pt x="379942" y="279753"/>
                        <a:pt x="588432" y="679097"/>
                        <a:pt x="1187450" y="832908"/>
                      </a:cubicBezTo>
                      <a:cubicBezTo>
                        <a:pt x="1813629" y="1000124"/>
                        <a:pt x="2101145" y="937683"/>
                        <a:pt x="2557992" y="991658"/>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sp>
              <p:nvSpPr>
                <p:cNvPr id="112" name="Freeform 111"/>
                <p:cNvSpPr/>
                <p:nvPr/>
              </p:nvSpPr>
              <p:spPr>
                <a:xfrm flipV="1">
                  <a:off x="3106213" y="4725431"/>
                  <a:ext cx="2557992" cy="1000124"/>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1051983"/>
                    <a:gd name="connsiteY0" fmla="*/ 0 h 1928283"/>
                    <a:gd name="connsiteX1" fmla="*/ 787400 w 1051983"/>
                    <a:gd name="connsiteY1" fmla="*/ 970491 h 1928283"/>
                    <a:gd name="connsiteX2" fmla="*/ 1051983 w 1051983"/>
                    <a:gd name="connsiteY2" fmla="*/ 512233 h 1928283"/>
                    <a:gd name="connsiteX3" fmla="*/ 0 w 1051983"/>
                    <a:gd name="connsiteY3" fmla="*/ 1928283 h 1928283"/>
                    <a:gd name="connsiteX0" fmla="*/ 10583 w 1051983"/>
                    <a:gd name="connsiteY0" fmla="*/ 0 h 1928283"/>
                    <a:gd name="connsiteX1" fmla="*/ 1051983 w 1051983"/>
                    <a:gd name="connsiteY1" fmla="*/ 512233 h 1928283"/>
                    <a:gd name="connsiteX2" fmla="*/ 0 w 1051983"/>
                    <a:gd name="connsiteY2" fmla="*/ 1928283 h 1928283"/>
                    <a:gd name="connsiteX0" fmla="*/ 0 w 1187450"/>
                    <a:gd name="connsiteY0" fmla="*/ 0 h 2121958"/>
                    <a:gd name="connsiteX1" fmla="*/ 1187450 w 1187450"/>
                    <a:gd name="connsiteY1" fmla="*/ 705908 h 2121958"/>
                    <a:gd name="connsiteX2" fmla="*/ 135467 w 1187450"/>
                    <a:gd name="connsiteY2" fmla="*/ 2121958 h 21219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00124"/>
                    <a:gd name="connsiteX1" fmla="*/ 1187450 w 2557992"/>
                    <a:gd name="connsiteY1" fmla="*/ 832908 h 1000124"/>
                    <a:gd name="connsiteX2" fmla="*/ 2557992 w 2557992"/>
                    <a:gd name="connsiteY2" fmla="*/ 991658 h 1000124"/>
                    <a:gd name="connsiteX0" fmla="*/ 0 w 2557992"/>
                    <a:gd name="connsiteY0" fmla="*/ 0 h 1000124"/>
                    <a:gd name="connsiteX1" fmla="*/ 1187450 w 2557992"/>
                    <a:gd name="connsiteY1" fmla="*/ 832908 h 1000124"/>
                    <a:gd name="connsiteX2" fmla="*/ 2557992 w 2557992"/>
                    <a:gd name="connsiteY2" fmla="*/ 991658 h 1000124"/>
                  </a:gdLst>
                  <a:ahLst/>
                  <a:cxnLst>
                    <a:cxn ang="0">
                      <a:pos x="connsiteX0" y="connsiteY0"/>
                    </a:cxn>
                    <a:cxn ang="0">
                      <a:pos x="connsiteX1" y="connsiteY1"/>
                    </a:cxn>
                    <a:cxn ang="0">
                      <a:pos x="connsiteX2" y="connsiteY2"/>
                    </a:cxn>
                  </a:cxnLst>
                  <a:rect l="l" t="t" r="r" b="b"/>
                  <a:pathLst>
                    <a:path w="2557992" h="1000124">
                      <a:moveTo>
                        <a:pt x="0" y="0"/>
                      </a:moveTo>
                      <a:cubicBezTo>
                        <a:pt x="379942" y="279753"/>
                        <a:pt x="588432" y="679097"/>
                        <a:pt x="1187450" y="832908"/>
                      </a:cubicBezTo>
                      <a:cubicBezTo>
                        <a:pt x="1813629" y="1000124"/>
                        <a:pt x="2101145" y="937683"/>
                        <a:pt x="2557992" y="991658"/>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1" name="Cloud 10"/>
              <p:cNvSpPr/>
              <p:nvPr/>
            </p:nvSpPr>
            <p:spPr>
              <a:xfrm>
                <a:off x="2808784" y="4191002"/>
                <a:ext cx="1413986" cy="1103665"/>
              </a:xfrm>
              <a:prstGeom prst="cloud">
                <a:avLst/>
              </a:prstGeom>
              <a:solidFill>
                <a:schemeClr val="bg1">
                  <a:lumMod val="85000"/>
                  <a:alpha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000000"/>
                    </a:solidFill>
                    <a:effectLst/>
                    <a:uLnTx/>
                    <a:uFillTx/>
                    <a:latin typeface="Calibri"/>
                    <a:ea typeface="+mn-ea"/>
                    <a:cs typeface="+mn-cs"/>
                  </a:rPr>
                  <a:t>Token &amp; Resource Traffic</a:t>
                </a:r>
              </a:p>
            </p:txBody>
          </p:sp>
          <p:grpSp>
            <p:nvGrpSpPr>
              <p:cNvPr id="12" name="Group 618"/>
              <p:cNvGrpSpPr/>
              <p:nvPr/>
            </p:nvGrpSpPr>
            <p:grpSpPr>
              <a:xfrm>
                <a:off x="4555096" y="3757088"/>
                <a:ext cx="365760" cy="1824643"/>
                <a:chOff x="4184691" y="3757088"/>
                <a:chExt cx="365760" cy="1824643"/>
              </a:xfrm>
            </p:grpSpPr>
            <p:sp>
              <p:nvSpPr>
                <p:cNvPr id="91" name="Rectangle 90"/>
                <p:cNvSpPr/>
                <p:nvPr/>
              </p:nvSpPr>
              <p:spPr>
                <a:xfrm>
                  <a:off x="4184691" y="375708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2" name="Rectangle 91"/>
                <p:cNvSpPr/>
                <p:nvPr/>
              </p:nvSpPr>
              <p:spPr>
                <a:xfrm>
                  <a:off x="4184691" y="384830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3" name="Rectangle 92"/>
                <p:cNvSpPr/>
                <p:nvPr/>
              </p:nvSpPr>
              <p:spPr>
                <a:xfrm>
                  <a:off x="4184691" y="393953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4" name="Rectangle 93"/>
                <p:cNvSpPr/>
                <p:nvPr/>
              </p:nvSpPr>
              <p:spPr>
                <a:xfrm>
                  <a:off x="4184691" y="403075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5" name="Rectangle 94"/>
                <p:cNvSpPr/>
                <p:nvPr/>
              </p:nvSpPr>
              <p:spPr>
                <a:xfrm>
                  <a:off x="4184691" y="412197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6" name="Rectangle 95"/>
                <p:cNvSpPr/>
                <p:nvPr/>
              </p:nvSpPr>
              <p:spPr>
                <a:xfrm>
                  <a:off x="4184691" y="421319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7" name="Rectangle 96"/>
                <p:cNvSpPr/>
                <p:nvPr/>
              </p:nvSpPr>
              <p:spPr>
                <a:xfrm>
                  <a:off x="4184691" y="430441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8" name="Rectangle 97"/>
                <p:cNvSpPr/>
                <p:nvPr/>
              </p:nvSpPr>
              <p:spPr>
                <a:xfrm>
                  <a:off x="4184691" y="4395635"/>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9" name="Rectangle 98"/>
                <p:cNvSpPr/>
                <p:nvPr/>
              </p:nvSpPr>
              <p:spPr>
                <a:xfrm>
                  <a:off x="4184691" y="448685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0" name="Rectangle 99"/>
                <p:cNvSpPr/>
                <p:nvPr/>
              </p:nvSpPr>
              <p:spPr>
                <a:xfrm>
                  <a:off x="4184691" y="4578077"/>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1" name="Rectangle 100"/>
                <p:cNvSpPr/>
                <p:nvPr/>
              </p:nvSpPr>
              <p:spPr>
                <a:xfrm>
                  <a:off x="4184691" y="466929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2" name="Rectangle 101"/>
                <p:cNvSpPr/>
                <p:nvPr/>
              </p:nvSpPr>
              <p:spPr>
                <a:xfrm>
                  <a:off x="4184691" y="476051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3" name="Rectangle 102"/>
                <p:cNvSpPr/>
                <p:nvPr/>
              </p:nvSpPr>
              <p:spPr>
                <a:xfrm>
                  <a:off x="4184691" y="485174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4" name="Rectangle 103"/>
                <p:cNvSpPr/>
                <p:nvPr/>
              </p:nvSpPr>
              <p:spPr>
                <a:xfrm>
                  <a:off x="4184691" y="494296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5" name="Rectangle 104"/>
                <p:cNvSpPr/>
                <p:nvPr/>
              </p:nvSpPr>
              <p:spPr>
                <a:xfrm>
                  <a:off x="4184691" y="503418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6" name="Rectangle 105"/>
                <p:cNvSpPr/>
                <p:nvPr/>
              </p:nvSpPr>
              <p:spPr>
                <a:xfrm>
                  <a:off x="4184691" y="512540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7" name="Rectangle 106"/>
                <p:cNvSpPr/>
                <p:nvPr/>
              </p:nvSpPr>
              <p:spPr>
                <a:xfrm>
                  <a:off x="4184691" y="521662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8" name="Rectangle 107"/>
                <p:cNvSpPr/>
                <p:nvPr/>
              </p:nvSpPr>
              <p:spPr>
                <a:xfrm>
                  <a:off x="4184691" y="530784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09" name="Rectangle 108"/>
                <p:cNvSpPr/>
                <p:nvPr/>
              </p:nvSpPr>
              <p:spPr>
                <a:xfrm>
                  <a:off x="4184691" y="539906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110" name="Rectangle 109"/>
                <p:cNvSpPr/>
                <p:nvPr/>
              </p:nvSpPr>
              <p:spPr>
                <a:xfrm>
                  <a:off x="4184691" y="549029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3" name="Rectangle 12"/>
              <p:cNvSpPr/>
              <p:nvPr/>
            </p:nvSpPr>
            <p:spPr>
              <a:xfrm>
                <a:off x="4931858" y="3757088"/>
                <a:ext cx="1325880" cy="182464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API Gateway</a:t>
                </a:r>
              </a:p>
            </p:txBody>
          </p:sp>
          <p:grpSp>
            <p:nvGrpSpPr>
              <p:cNvPr id="14" name="Group 582"/>
              <p:cNvGrpSpPr/>
              <p:nvPr/>
            </p:nvGrpSpPr>
            <p:grpSpPr>
              <a:xfrm>
                <a:off x="6612189" y="4725173"/>
                <a:ext cx="1602708" cy="902279"/>
                <a:chOff x="7437662" y="4822541"/>
                <a:chExt cx="1602708" cy="902279"/>
              </a:xfrm>
            </p:grpSpPr>
            <p:sp>
              <p:nvSpPr>
                <p:cNvPr id="73" name="Rectangle 72"/>
                <p:cNvSpPr/>
                <p:nvPr/>
              </p:nvSpPr>
              <p:spPr>
                <a:xfrm>
                  <a:off x="7733832" y="4822541"/>
                  <a:ext cx="1306538" cy="902279"/>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Core Platform</a:t>
                  </a:r>
                </a:p>
              </p:txBody>
            </p:sp>
            <p:grpSp>
              <p:nvGrpSpPr>
                <p:cNvPr id="74" name="Group 325"/>
                <p:cNvGrpSpPr>
                  <a:grpSpLocks noChangeAspect="1"/>
                </p:cNvGrpSpPr>
                <p:nvPr/>
              </p:nvGrpSpPr>
              <p:grpSpPr>
                <a:xfrm>
                  <a:off x="7437662" y="5033722"/>
                  <a:ext cx="297378" cy="636332"/>
                  <a:chOff x="1599248" y="495830"/>
                  <a:chExt cx="315994" cy="660645"/>
                </a:xfrm>
              </p:grpSpPr>
              <p:grpSp>
                <p:nvGrpSpPr>
                  <p:cNvPr id="79" name="Group 157"/>
                  <p:cNvGrpSpPr/>
                  <p:nvPr/>
                </p:nvGrpSpPr>
                <p:grpSpPr>
                  <a:xfrm flipH="1">
                    <a:off x="1599248" y="495830"/>
                    <a:ext cx="315994" cy="184901"/>
                    <a:chOff x="2400300" y="3637799"/>
                    <a:chExt cx="315994" cy="184901"/>
                  </a:xfrm>
                </p:grpSpPr>
                <p:sp>
                  <p:nvSpPr>
                    <p:cNvPr id="89" name="Rectangle 88"/>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90" name="Block Arc 89"/>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80" name="Group 158"/>
                  <p:cNvGrpSpPr/>
                  <p:nvPr/>
                </p:nvGrpSpPr>
                <p:grpSpPr>
                  <a:xfrm flipH="1">
                    <a:off x="1663115" y="700544"/>
                    <a:ext cx="252127" cy="115702"/>
                    <a:chOff x="2400300" y="3840348"/>
                    <a:chExt cx="252127" cy="115702"/>
                  </a:xfrm>
                </p:grpSpPr>
                <p:sp>
                  <p:nvSpPr>
                    <p:cNvPr id="87" name="Rectangle 86"/>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88" name="Oval 87"/>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81" name="Group 159"/>
                  <p:cNvGrpSpPr/>
                  <p:nvPr/>
                </p:nvGrpSpPr>
                <p:grpSpPr>
                  <a:xfrm flipH="1">
                    <a:off x="1599248" y="836059"/>
                    <a:ext cx="315994" cy="184901"/>
                    <a:chOff x="2400300" y="3637799"/>
                    <a:chExt cx="315994" cy="184901"/>
                  </a:xfrm>
                </p:grpSpPr>
                <p:sp>
                  <p:nvSpPr>
                    <p:cNvPr id="85" name="Rectangle 84"/>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86" name="Block Arc 85"/>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82" name="Group 162"/>
                  <p:cNvGrpSpPr/>
                  <p:nvPr/>
                </p:nvGrpSpPr>
                <p:grpSpPr>
                  <a:xfrm flipH="1">
                    <a:off x="1663115" y="1040773"/>
                    <a:ext cx="252127" cy="115702"/>
                    <a:chOff x="2400300" y="3840348"/>
                    <a:chExt cx="252127" cy="115702"/>
                  </a:xfrm>
                </p:grpSpPr>
                <p:sp>
                  <p:nvSpPr>
                    <p:cNvPr id="83" name="Rectangle 82"/>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84" name="Oval 83"/>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75" name="Rectangle 74"/>
                <p:cNvSpPr/>
                <p:nvPr/>
              </p:nvSpPr>
              <p:spPr>
                <a:xfrm>
                  <a:off x="8364980" y="5038437"/>
                  <a:ext cx="515885"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Legacy Host</a:t>
                  </a:r>
                </a:p>
              </p:txBody>
            </p:sp>
            <p:sp>
              <p:nvSpPr>
                <p:cNvPr id="76" name="Rectangle 75"/>
                <p:cNvSpPr/>
                <p:nvPr/>
              </p:nvSpPr>
              <p:spPr>
                <a:xfrm>
                  <a:off x="7793481" y="5334762"/>
                  <a:ext cx="515885" cy="327010"/>
                </a:xfrm>
                <a:prstGeom prst="rect">
                  <a:avLst/>
                </a:prstGeom>
                <a:ln w="28575" cap="flat" cmpd="sng" algn="ctr">
                  <a:solidFill>
                    <a:schemeClr val="accent1">
                      <a:shade val="95000"/>
                      <a:satMod val="105000"/>
                    </a:schemeClr>
                  </a:solidFill>
                  <a:prstDash val="sys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Host Proxy</a:t>
                  </a:r>
                </a:p>
              </p:txBody>
            </p:sp>
            <p:sp>
              <p:nvSpPr>
                <p:cNvPr id="77" name="AutoShape 193"/>
                <p:cNvSpPr>
                  <a:spLocks noChangeAspect="1" noChangeArrowheads="1"/>
                </p:cNvSpPr>
                <p:nvPr/>
              </p:nvSpPr>
              <p:spPr bwMode="auto">
                <a:xfrm rot="10800000" flipH="1" flipV="1">
                  <a:off x="8191299" y="5208573"/>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sp>
              <p:nvSpPr>
                <p:cNvPr id="78" name="AutoShape 193"/>
                <p:cNvSpPr>
                  <a:spLocks noChangeAspect="1" noChangeArrowheads="1"/>
                </p:cNvSpPr>
                <p:nvPr/>
              </p:nvSpPr>
              <p:spPr bwMode="auto">
                <a:xfrm flipH="1" flipV="1">
                  <a:off x="8136582" y="5149800"/>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15" name="Rectangle 14"/>
              <p:cNvSpPr/>
              <p:nvPr/>
            </p:nvSpPr>
            <p:spPr>
              <a:xfrm>
                <a:off x="5104106" y="4073283"/>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Authentication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 Service </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TPP)</a:t>
                </a:r>
              </a:p>
            </p:txBody>
          </p:sp>
          <p:grpSp>
            <p:nvGrpSpPr>
              <p:cNvPr id="16" name="Group 325"/>
              <p:cNvGrpSpPr>
                <a:grpSpLocks noChangeAspect="1"/>
              </p:cNvGrpSpPr>
              <p:nvPr/>
            </p:nvGrpSpPr>
            <p:grpSpPr>
              <a:xfrm flipH="1" flipV="1">
                <a:off x="6066110" y="4830535"/>
                <a:ext cx="297378" cy="636332"/>
                <a:chOff x="1599248" y="495830"/>
                <a:chExt cx="315994" cy="660645"/>
              </a:xfrm>
            </p:grpSpPr>
            <p:grpSp>
              <p:nvGrpSpPr>
                <p:cNvPr id="61" name="Group 157"/>
                <p:cNvGrpSpPr/>
                <p:nvPr/>
              </p:nvGrpSpPr>
              <p:grpSpPr>
                <a:xfrm flipH="1">
                  <a:off x="1599248" y="495830"/>
                  <a:ext cx="315994" cy="184901"/>
                  <a:chOff x="2400300" y="3637799"/>
                  <a:chExt cx="315994" cy="184901"/>
                </a:xfrm>
              </p:grpSpPr>
              <p:sp>
                <p:nvSpPr>
                  <p:cNvPr id="71" name="Rectangle 70"/>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72" name="Block Arc 71"/>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62" name="Group 158"/>
                <p:cNvGrpSpPr/>
                <p:nvPr/>
              </p:nvGrpSpPr>
              <p:grpSpPr>
                <a:xfrm flipH="1">
                  <a:off x="1663115" y="700544"/>
                  <a:ext cx="252127" cy="115702"/>
                  <a:chOff x="2400300" y="3840348"/>
                  <a:chExt cx="252127" cy="115702"/>
                </a:xfrm>
              </p:grpSpPr>
              <p:sp>
                <p:nvSpPr>
                  <p:cNvPr id="69" name="Rectangle 68"/>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70" name="Oval 69"/>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63" name="Group 159"/>
                <p:cNvGrpSpPr/>
                <p:nvPr/>
              </p:nvGrpSpPr>
              <p:grpSpPr>
                <a:xfrm flipH="1">
                  <a:off x="1599248" y="836059"/>
                  <a:ext cx="315994" cy="184901"/>
                  <a:chOff x="2400300" y="3637799"/>
                  <a:chExt cx="315994" cy="184901"/>
                </a:xfrm>
              </p:grpSpPr>
              <p:sp>
                <p:nvSpPr>
                  <p:cNvPr id="67" name="Rectangle 66"/>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68" name="Block Arc 67"/>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64" name="Group 162"/>
                <p:cNvGrpSpPr/>
                <p:nvPr/>
              </p:nvGrpSpPr>
              <p:grpSpPr>
                <a:xfrm flipH="1">
                  <a:off x="1663115" y="1040773"/>
                  <a:ext cx="252127" cy="115702"/>
                  <a:chOff x="2400300" y="3840348"/>
                  <a:chExt cx="252127" cy="115702"/>
                </a:xfrm>
              </p:grpSpPr>
              <p:sp>
                <p:nvSpPr>
                  <p:cNvPr id="65" name="Rectangle 64"/>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66" name="Oval 65"/>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17" name="Rectangle 16"/>
              <p:cNvSpPr/>
              <p:nvPr/>
            </p:nvSpPr>
            <p:spPr>
              <a:xfrm>
                <a:off x="5104106" y="4827577"/>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Resource Access Service </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TPP)</a:t>
                </a:r>
              </a:p>
            </p:txBody>
          </p:sp>
          <p:cxnSp>
            <p:nvCxnSpPr>
              <p:cNvPr id="18" name="Curved Connector 17"/>
              <p:cNvCxnSpPr>
                <a:stCxn id="66" idx="6"/>
                <a:endCxn id="90" idx="2"/>
              </p:cNvCxnSpPr>
              <p:nvPr/>
            </p:nvCxnSpPr>
            <p:spPr>
              <a:xfrm>
                <a:off x="6303384" y="4886259"/>
                <a:ext cx="392917" cy="139142"/>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19" name="Curved Connector 18"/>
              <p:cNvCxnSpPr>
                <a:stCxn id="68" idx="2"/>
                <a:endCxn id="88" idx="6"/>
              </p:cNvCxnSpPr>
              <p:nvPr/>
            </p:nvCxnSpPr>
            <p:spPr>
              <a:xfrm>
                <a:off x="6279376" y="5050113"/>
                <a:ext cx="392917" cy="139142"/>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0" name="Curved Connector 19"/>
              <p:cNvCxnSpPr>
                <a:stCxn id="70" idx="6"/>
                <a:endCxn id="86" idx="2"/>
              </p:cNvCxnSpPr>
              <p:nvPr/>
            </p:nvCxnSpPr>
            <p:spPr>
              <a:xfrm>
                <a:off x="6303384" y="5213966"/>
                <a:ext cx="392917" cy="139142"/>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1" name="Curved Connector 20"/>
              <p:cNvCxnSpPr>
                <a:stCxn id="72" idx="2"/>
                <a:endCxn id="84" idx="6"/>
              </p:cNvCxnSpPr>
              <p:nvPr/>
            </p:nvCxnSpPr>
            <p:spPr>
              <a:xfrm>
                <a:off x="6279376" y="5377820"/>
                <a:ext cx="392917" cy="139142"/>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nvGrpSpPr>
              <p:cNvPr id="22" name="Group 663"/>
              <p:cNvGrpSpPr/>
              <p:nvPr/>
            </p:nvGrpSpPr>
            <p:grpSpPr>
              <a:xfrm>
                <a:off x="748262" y="4639738"/>
                <a:ext cx="1695047" cy="1733523"/>
                <a:chOff x="1132437" y="4639738"/>
                <a:chExt cx="1695047" cy="1733523"/>
              </a:xfrm>
            </p:grpSpPr>
            <p:sp>
              <p:nvSpPr>
                <p:cNvPr id="37" name="Rectangle 36"/>
                <p:cNvSpPr/>
                <p:nvPr/>
              </p:nvSpPr>
              <p:spPr>
                <a:xfrm>
                  <a:off x="1132437" y="4639738"/>
                  <a:ext cx="1325880" cy="173352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TPP Service</a:t>
                  </a:r>
                </a:p>
              </p:txBody>
            </p:sp>
            <p:sp>
              <p:nvSpPr>
                <p:cNvPr id="38" name="Rectangle 37"/>
                <p:cNvSpPr/>
                <p:nvPr/>
              </p:nvSpPr>
              <p:spPr>
                <a:xfrm>
                  <a:off x="1297031" y="4881848"/>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Authentication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 Service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Bank) </a:t>
                  </a:r>
                </a:p>
              </p:txBody>
            </p:sp>
            <p:sp>
              <p:nvSpPr>
                <p:cNvPr id="39" name="Rectangle 38"/>
                <p:cNvSpPr/>
                <p:nvPr/>
              </p:nvSpPr>
              <p:spPr>
                <a:xfrm>
                  <a:off x="1297031" y="5625552"/>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Resource Access Service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(As Customer Proxy) </a:t>
                  </a:r>
                </a:p>
              </p:txBody>
            </p:sp>
            <p:grpSp>
              <p:nvGrpSpPr>
                <p:cNvPr id="40" name="Group 619"/>
                <p:cNvGrpSpPr/>
                <p:nvPr/>
              </p:nvGrpSpPr>
              <p:grpSpPr>
                <a:xfrm>
                  <a:off x="2461724" y="4639738"/>
                  <a:ext cx="365760" cy="1733418"/>
                  <a:chOff x="4184691" y="3757088"/>
                  <a:chExt cx="365760" cy="1733418"/>
                </a:xfrm>
              </p:grpSpPr>
              <p:sp>
                <p:nvSpPr>
                  <p:cNvPr id="41" name="Rectangle 40"/>
                  <p:cNvSpPr/>
                  <p:nvPr/>
                </p:nvSpPr>
                <p:spPr>
                  <a:xfrm>
                    <a:off x="4184691" y="375708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2" name="Rectangle 41"/>
                  <p:cNvSpPr/>
                  <p:nvPr/>
                </p:nvSpPr>
                <p:spPr>
                  <a:xfrm>
                    <a:off x="4184691" y="384830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 name="Rectangle 42"/>
                  <p:cNvSpPr/>
                  <p:nvPr/>
                </p:nvSpPr>
                <p:spPr>
                  <a:xfrm>
                    <a:off x="4184691" y="393953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 name="Rectangle 44"/>
                  <p:cNvSpPr/>
                  <p:nvPr/>
                </p:nvSpPr>
                <p:spPr>
                  <a:xfrm>
                    <a:off x="4184691" y="403075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 name="Rectangle 45"/>
                  <p:cNvSpPr/>
                  <p:nvPr/>
                </p:nvSpPr>
                <p:spPr>
                  <a:xfrm>
                    <a:off x="4184691" y="412197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 name="Rectangle 46"/>
                  <p:cNvSpPr/>
                  <p:nvPr/>
                </p:nvSpPr>
                <p:spPr>
                  <a:xfrm>
                    <a:off x="4184691" y="421319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8" name="Rectangle 47"/>
                  <p:cNvSpPr/>
                  <p:nvPr/>
                </p:nvSpPr>
                <p:spPr>
                  <a:xfrm>
                    <a:off x="4184691" y="430441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9" name="Rectangle 48"/>
                  <p:cNvSpPr/>
                  <p:nvPr/>
                </p:nvSpPr>
                <p:spPr>
                  <a:xfrm>
                    <a:off x="4184691" y="4395635"/>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0" name="Rectangle 49"/>
                  <p:cNvSpPr/>
                  <p:nvPr/>
                </p:nvSpPr>
                <p:spPr>
                  <a:xfrm>
                    <a:off x="4184691" y="448685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1" name="Rectangle 50"/>
                  <p:cNvSpPr/>
                  <p:nvPr/>
                </p:nvSpPr>
                <p:spPr>
                  <a:xfrm>
                    <a:off x="4184691" y="4578077"/>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2" name="Rectangle 51"/>
                  <p:cNvSpPr/>
                  <p:nvPr/>
                </p:nvSpPr>
                <p:spPr>
                  <a:xfrm>
                    <a:off x="4184691" y="466929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3" name="Rectangle 52"/>
                  <p:cNvSpPr/>
                  <p:nvPr/>
                </p:nvSpPr>
                <p:spPr>
                  <a:xfrm>
                    <a:off x="4184691" y="476051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4" name="Rectangle 53"/>
                  <p:cNvSpPr/>
                  <p:nvPr/>
                </p:nvSpPr>
                <p:spPr>
                  <a:xfrm>
                    <a:off x="4184691" y="485174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5" name="Rectangle 54"/>
                  <p:cNvSpPr/>
                  <p:nvPr/>
                </p:nvSpPr>
                <p:spPr>
                  <a:xfrm>
                    <a:off x="4184691" y="494296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6" name="Rectangle 55"/>
                  <p:cNvSpPr/>
                  <p:nvPr/>
                </p:nvSpPr>
                <p:spPr>
                  <a:xfrm>
                    <a:off x="4184691" y="503418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7" name="Rectangle 56"/>
                  <p:cNvSpPr/>
                  <p:nvPr/>
                </p:nvSpPr>
                <p:spPr>
                  <a:xfrm>
                    <a:off x="4184691" y="5125403"/>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8" name="Rectangle 57"/>
                  <p:cNvSpPr/>
                  <p:nvPr/>
                </p:nvSpPr>
                <p:spPr>
                  <a:xfrm>
                    <a:off x="4184691" y="521662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59" name="Rectangle 58"/>
                  <p:cNvSpPr/>
                  <p:nvPr/>
                </p:nvSpPr>
                <p:spPr>
                  <a:xfrm>
                    <a:off x="4184691" y="530784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60" name="Rectangle 59"/>
                  <p:cNvSpPr/>
                  <p:nvPr/>
                </p:nvSpPr>
                <p:spPr>
                  <a:xfrm>
                    <a:off x="4184691" y="539906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nvGrpSpPr>
              <p:cNvPr id="23" name="Group 662"/>
              <p:cNvGrpSpPr/>
              <p:nvPr/>
            </p:nvGrpSpPr>
            <p:grpSpPr>
              <a:xfrm>
                <a:off x="748262" y="3306892"/>
                <a:ext cx="1695047" cy="914400"/>
                <a:chOff x="1132437" y="3306892"/>
                <a:chExt cx="1695047" cy="914400"/>
              </a:xfrm>
            </p:grpSpPr>
            <p:sp>
              <p:nvSpPr>
                <p:cNvPr id="24" name="Rectangle 23"/>
                <p:cNvSpPr/>
                <p:nvPr/>
              </p:nvSpPr>
              <p:spPr>
                <a:xfrm>
                  <a:off x="1132437" y="3306892"/>
                  <a:ext cx="1325880" cy="91440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Customer Device</a:t>
                  </a:r>
                </a:p>
              </p:txBody>
            </p:sp>
            <p:sp>
              <p:nvSpPr>
                <p:cNvPr id="25" name="Rectangle 24"/>
                <p:cNvSpPr/>
                <p:nvPr/>
              </p:nvSpPr>
              <p:spPr>
                <a:xfrm>
                  <a:off x="1413526" y="3764727"/>
                  <a:ext cx="763702"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Bank/TPP Application</a:t>
                  </a:r>
                </a:p>
              </p:txBody>
            </p:sp>
            <p:grpSp>
              <p:nvGrpSpPr>
                <p:cNvPr id="26" name="Group 661"/>
                <p:cNvGrpSpPr/>
                <p:nvPr/>
              </p:nvGrpSpPr>
              <p:grpSpPr>
                <a:xfrm>
                  <a:off x="2461724" y="3306892"/>
                  <a:ext cx="365760" cy="912429"/>
                  <a:chOff x="2468074" y="3306892"/>
                  <a:chExt cx="365760" cy="912429"/>
                </a:xfrm>
              </p:grpSpPr>
              <p:sp>
                <p:nvSpPr>
                  <p:cNvPr id="27" name="Rectangle 26"/>
                  <p:cNvSpPr/>
                  <p:nvPr/>
                </p:nvSpPr>
                <p:spPr>
                  <a:xfrm>
                    <a:off x="2468074" y="330689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 name="Rectangle 27"/>
                  <p:cNvSpPr/>
                  <p:nvPr/>
                </p:nvSpPr>
                <p:spPr>
                  <a:xfrm>
                    <a:off x="2468074" y="339811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 name="Rectangle 28"/>
                  <p:cNvSpPr/>
                  <p:nvPr/>
                </p:nvSpPr>
                <p:spPr>
                  <a:xfrm>
                    <a:off x="2468074" y="3489334"/>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0" name="Rectangle 29"/>
                  <p:cNvSpPr/>
                  <p:nvPr/>
                </p:nvSpPr>
                <p:spPr>
                  <a:xfrm>
                    <a:off x="2468074" y="358055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1" name="Rectangle 30"/>
                  <p:cNvSpPr/>
                  <p:nvPr/>
                </p:nvSpPr>
                <p:spPr>
                  <a:xfrm>
                    <a:off x="2468074" y="367177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2" name="Rectangle 31"/>
                  <p:cNvSpPr/>
                  <p:nvPr/>
                </p:nvSpPr>
                <p:spPr>
                  <a:xfrm>
                    <a:off x="2468074" y="3762997"/>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3" name="Rectangle 32"/>
                  <p:cNvSpPr/>
                  <p:nvPr/>
                </p:nvSpPr>
                <p:spPr>
                  <a:xfrm>
                    <a:off x="2468074" y="3854218"/>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4" name="Rectangle 33"/>
                  <p:cNvSpPr/>
                  <p:nvPr/>
                </p:nvSpPr>
                <p:spPr>
                  <a:xfrm>
                    <a:off x="2468074" y="394543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5" name="Rectangle 34"/>
                  <p:cNvSpPr/>
                  <p:nvPr/>
                </p:nvSpPr>
                <p:spPr>
                  <a:xfrm>
                    <a:off x="2468074" y="403666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6" name="Rectangle 35"/>
                  <p:cNvSpPr/>
                  <p:nvPr/>
                </p:nvSpPr>
                <p:spPr>
                  <a:xfrm>
                    <a:off x="2468074" y="412788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sp>
          <p:nvSpPr>
            <p:cNvPr id="5" name="Oval Callout 4"/>
            <p:cNvSpPr/>
            <p:nvPr/>
          </p:nvSpPr>
          <p:spPr>
            <a:xfrm>
              <a:off x="7067766" y="2693246"/>
              <a:ext cx="1629832" cy="612648"/>
            </a:xfrm>
            <a:prstGeom prst="wedgeEllipseCallout">
              <a:avLst>
                <a:gd name="adj1" fmla="val -76524"/>
                <a:gd name="adj2" fmla="val 198970"/>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Existing host services typically re-used</a:t>
              </a:r>
            </a:p>
          </p:txBody>
        </p:sp>
        <p:sp>
          <p:nvSpPr>
            <p:cNvPr id="6" name="Oval Callout 5"/>
            <p:cNvSpPr/>
            <p:nvPr/>
          </p:nvSpPr>
          <p:spPr>
            <a:xfrm>
              <a:off x="5268598" y="5237480"/>
              <a:ext cx="2127249" cy="612648"/>
            </a:xfrm>
            <a:prstGeom prst="wedgeEllipseCallout">
              <a:avLst>
                <a:gd name="adj1" fmla="val 36552"/>
                <a:gd name="adj2" fmla="val -127523"/>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Host may be ‘buffered’ for performance/security</a:t>
              </a:r>
            </a:p>
          </p:txBody>
        </p:sp>
        <p:sp>
          <p:nvSpPr>
            <p:cNvPr id="7" name="Oval Callout 6"/>
            <p:cNvSpPr/>
            <p:nvPr/>
          </p:nvSpPr>
          <p:spPr>
            <a:xfrm>
              <a:off x="3107481" y="5082963"/>
              <a:ext cx="1460499" cy="612648"/>
            </a:xfrm>
            <a:prstGeom prst="wedgeEllipseCallout">
              <a:avLst>
                <a:gd name="adj1" fmla="val 52970"/>
                <a:gd name="adj2" fmla="val -110248"/>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Host service alignment to BIAN is limited</a:t>
              </a:r>
            </a:p>
          </p:txBody>
        </p:sp>
        <p:sp>
          <p:nvSpPr>
            <p:cNvPr id="8" name="Oval Callout 7"/>
            <p:cNvSpPr/>
            <p:nvPr/>
          </p:nvSpPr>
          <p:spPr>
            <a:xfrm>
              <a:off x="2823848" y="2291085"/>
              <a:ext cx="1634063" cy="854115"/>
            </a:xfrm>
            <a:prstGeom prst="wedgeEllipseCallout">
              <a:avLst>
                <a:gd name="adj1" fmla="val 96449"/>
                <a:gd name="adj2" fmla="val 88412"/>
              </a:avLst>
            </a:prstGeom>
          </p:spPr>
          <p:style>
            <a:lnRef idx="1">
              <a:schemeClr val="accent1"/>
            </a:lnRef>
            <a:fillRef idx="2">
              <a:schemeClr val="accent1"/>
            </a:fillRef>
            <a:effectRef idx="1">
              <a:schemeClr val="accent1"/>
            </a:effectRef>
            <a:fontRef idx="minor">
              <a:schemeClr val="dk1"/>
            </a:fontRef>
          </p:style>
          <p:txBody>
            <a:bodyPr lIns="0" tIns="0" rIns="0" bIns="45741"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Only access  security countermeasure is authentication</a:t>
              </a:r>
            </a:p>
          </p:txBody>
        </p:sp>
      </p:grpSp>
      <p:sp>
        <p:nvSpPr>
          <p:cNvPr id="44"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0023F79B-FC91-49C9-9A82-E979FD7B9F5B}"/>
              </a:ext>
            </a:extLst>
          </p:cNvPr>
          <p:cNvSpPr>
            <a:spLocks noGrp="1"/>
          </p:cNvSpPr>
          <p:nvPr>
            <p:ph type="title"/>
          </p:nvPr>
        </p:nvSpPr>
        <p:spPr>
          <a:xfrm>
            <a:off x="1679729" y="265767"/>
            <a:ext cx="8834130" cy="744903"/>
          </a:xfrm>
        </p:spPr>
        <p:txBody>
          <a:bodyPr>
            <a:normAutofit/>
          </a:bodyPr>
          <a:lstStyle/>
          <a:p>
            <a:r>
              <a:rPr lang="en-US" sz="2000" b="1" cap="all" dirty="0"/>
              <a:t>Level 1 layout</a:t>
            </a:r>
            <a:endParaRPr lang="en-GB" sz="2000" b="1" cap="all" dirty="0"/>
          </a:p>
        </p:txBody>
      </p:sp>
      <p:pic>
        <p:nvPicPr>
          <p:cNvPr id="114" name="Picture 7">
            <a:extLst>
              <a:ext uri="{FF2B5EF4-FFF2-40B4-BE49-F238E27FC236}">
                <a16:creationId xmlns:a16="http://schemas.microsoft.com/office/drawing/2014/main" id="{F991D0D3-D593-4416-8BD2-65F3E558B3DD}"/>
              </a:ext>
            </a:extLst>
          </p:cNvPr>
          <p:cNvPicPr>
            <a:picLocks noChangeAspect="1"/>
          </p:cNvPicPr>
          <p:nvPr/>
        </p:nvPicPr>
        <p:blipFill>
          <a:blip r:embed="rId3"/>
          <a:stretch>
            <a:fillRect/>
          </a:stretch>
        </p:blipFill>
        <p:spPr>
          <a:xfrm>
            <a:off x="609680" y="6558947"/>
            <a:ext cx="242309" cy="224435"/>
          </a:xfrm>
          <a:prstGeom prst="rect">
            <a:avLst/>
          </a:prstGeom>
        </p:spPr>
      </p:pic>
      <p:sp>
        <p:nvSpPr>
          <p:cNvPr id="115" name="Text Placeholder 15">
            <a:extLst>
              <a:ext uri="{FF2B5EF4-FFF2-40B4-BE49-F238E27FC236}">
                <a16:creationId xmlns:a16="http://schemas.microsoft.com/office/drawing/2014/main" id="{FD741447-D53C-438C-A3CC-E01FF1A433C0}"/>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57</a:t>
            </a:r>
            <a:endParaRPr lang="en-GB"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p:nvPr/>
        </p:nvSpPr>
        <p:spPr>
          <a:xfrm>
            <a:off x="2117379" y="2062435"/>
            <a:ext cx="1579069" cy="369332"/>
          </a:xfrm>
          <a:prstGeom prst="rect">
            <a:avLst/>
          </a:prstGeom>
        </p:spPr>
        <p:txBody>
          <a:bodyPr wrap="square">
            <a:spAutoFit/>
          </a:bodyPr>
          <a:lstStyle/>
          <a:p>
            <a:pPr>
              <a:spcAft>
                <a:spcPts val="600"/>
              </a:spcAft>
            </a:pPr>
            <a:r>
              <a:rPr lang="en-US" sz="1800" b="1" i="1" dirty="0">
                <a:solidFill>
                  <a:srgbClr val="5F6062"/>
                </a:solidFill>
                <a:latin typeface="Helvetica"/>
                <a:cs typeface="Helvetica"/>
              </a:rPr>
              <a:t> The Vision</a:t>
            </a:r>
          </a:p>
        </p:txBody>
      </p:sp>
      <p:sp>
        <p:nvSpPr>
          <p:cNvPr id="91" name="Rectangle 90"/>
          <p:cNvSpPr/>
          <p:nvPr/>
        </p:nvSpPr>
        <p:spPr>
          <a:xfrm>
            <a:off x="8086488" y="2062435"/>
            <a:ext cx="1646985" cy="369332"/>
          </a:xfrm>
          <a:prstGeom prst="rect">
            <a:avLst/>
          </a:prstGeom>
        </p:spPr>
        <p:txBody>
          <a:bodyPr wrap="square">
            <a:spAutoFit/>
          </a:bodyPr>
          <a:lstStyle/>
          <a:p>
            <a:pPr>
              <a:spcAft>
                <a:spcPts val="600"/>
              </a:spcAft>
            </a:pPr>
            <a:r>
              <a:rPr lang="en-US" sz="1800" b="1" i="1" dirty="0">
                <a:solidFill>
                  <a:srgbClr val="5F6062"/>
                </a:solidFill>
                <a:latin typeface="Helvetica"/>
                <a:cs typeface="Helvetica"/>
              </a:rPr>
              <a:t> The Future</a:t>
            </a:r>
          </a:p>
        </p:txBody>
      </p:sp>
      <p:sp>
        <p:nvSpPr>
          <p:cNvPr id="153" name="Rectangle 152"/>
          <p:cNvSpPr/>
          <p:nvPr/>
        </p:nvSpPr>
        <p:spPr>
          <a:xfrm>
            <a:off x="5101934" y="2062435"/>
            <a:ext cx="1579069" cy="369332"/>
          </a:xfrm>
          <a:prstGeom prst="rect">
            <a:avLst/>
          </a:prstGeom>
        </p:spPr>
        <p:txBody>
          <a:bodyPr wrap="square">
            <a:spAutoFit/>
          </a:bodyPr>
          <a:lstStyle/>
          <a:p>
            <a:pPr>
              <a:spcAft>
                <a:spcPts val="600"/>
              </a:spcAft>
            </a:pPr>
            <a:r>
              <a:rPr lang="en-US" sz="1800" b="1" i="1" dirty="0">
                <a:solidFill>
                  <a:srgbClr val="5F6062"/>
                </a:solidFill>
                <a:latin typeface="Helvetica"/>
                <a:cs typeface="Helvetica"/>
              </a:rPr>
              <a:t> The Reality</a:t>
            </a:r>
          </a:p>
        </p:txBody>
      </p:sp>
      <p:grpSp>
        <p:nvGrpSpPr>
          <p:cNvPr id="7" name="Groep 6">
            <a:extLst>
              <a:ext uri="{FF2B5EF4-FFF2-40B4-BE49-F238E27FC236}">
                <a16:creationId xmlns:a16="http://schemas.microsoft.com/office/drawing/2014/main" id="{D6C58094-638D-4684-B7C7-02A628C3EE10}"/>
              </a:ext>
            </a:extLst>
          </p:cNvPr>
          <p:cNvGrpSpPr/>
          <p:nvPr/>
        </p:nvGrpSpPr>
        <p:grpSpPr>
          <a:xfrm>
            <a:off x="1503256" y="2746833"/>
            <a:ext cx="9521036" cy="2205307"/>
            <a:chOff x="1832342" y="2305400"/>
            <a:chExt cx="8611134" cy="1605683"/>
          </a:xfrm>
        </p:grpSpPr>
        <p:grpSp>
          <p:nvGrpSpPr>
            <p:cNvPr id="2" name="Group 120"/>
            <p:cNvGrpSpPr>
              <a:grpSpLocks/>
            </p:cNvGrpSpPr>
            <p:nvPr/>
          </p:nvGrpSpPr>
          <p:grpSpPr>
            <a:xfrm>
              <a:off x="7382059" y="2398383"/>
              <a:ext cx="3061417" cy="1512700"/>
              <a:chOff x="2361306" y="2100573"/>
              <a:chExt cx="4363499" cy="2152951"/>
            </a:xfrm>
          </p:grpSpPr>
          <p:grpSp>
            <p:nvGrpSpPr>
              <p:cNvPr id="3" name="Group 114"/>
              <p:cNvGrpSpPr/>
              <p:nvPr/>
            </p:nvGrpSpPr>
            <p:grpSpPr>
              <a:xfrm>
                <a:off x="2940264" y="2100573"/>
                <a:ext cx="2725390" cy="2096102"/>
                <a:chOff x="1710936" y="4616038"/>
                <a:chExt cx="2295435" cy="1711253"/>
              </a:xfrm>
            </p:grpSpPr>
            <p:sp>
              <p:nvSpPr>
                <p:cNvPr id="307" name="Rectangle 306"/>
                <p:cNvSpPr/>
                <p:nvPr/>
              </p:nvSpPr>
              <p:spPr bwMode="auto">
                <a:xfrm>
                  <a:off x="3581790" y="4947699"/>
                  <a:ext cx="396847" cy="37924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308" name="Rectangle 307"/>
                <p:cNvSpPr/>
                <p:nvPr/>
              </p:nvSpPr>
              <p:spPr bwMode="auto">
                <a:xfrm>
                  <a:off x="2805185" y="5706183"/>
                  <a:ext cx="510232" cy="3160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309" name="Rectangle 308"/>
                <p:cNvSpPr/>
                <p:nvPr/>
              </p:nvSpPr>
              <p:spPr bwMode="auto">
                <a:xfrm>
                  <a:off x="2823009" y="5526566"/>
                  <a:ext cx="510232" cy="25282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310" name="Rectangle 309"/>
                <p:cNvSpPr/>
                <p:nvPr/>
              </p:nvSpPr>
              <p:spPr bwMode="auto">
                <a:xfrm>
                  <a:off x="3249066" y="5200527"/>
                  <a:ext cx="680309" cy="505656"/>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312" name="Rectangle 311"/>
                <p:cNvSpPr/>
                <p:nvPr/>
              </p:nvSpPr>
              <p:spPr bwMode="auto">
                <a:xfrm>
                  <a:off x="1870243" y="4616038"/>
                  <a:ext cx="283461" cy="316035"/>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315" name="Rectangle 314"/>
                <p:cNvSpPr/>
                <p:nvPr/>
              </p:nvSpPr>
              <p:spPr bwMode="auto">
                <a:xfrm>
                  <a:off x="2341987" y="5263734"/>
                  <a:ext cx="283462" cy="316035"/>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316" name="Rectangle 315"/>
                <p:cNvSpPr/>
                <p:nvPr/>
              </p:nvSpPr>
              <p:spPr bwMode="auto">
                <a:xfrm>
                  <a:off x="2912233" y="5629216"/>
                  <a:ext cx="566925" cy="50565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marL="0" lvl="1" indent="-179478" defTabSz="914857" eaLnBrk="0" hangingPunct="0">
                    <a:buClr>
                      <a:schemeClr val="accent1"/>
                    </a:buClr>
                    <a:buSzPct val="80000"/>
                    <a:defRPr/>
                  </a:pPr>
                  <a:endParaRPr lang="en-US" sz="1051" b="1" dirty="0">
                    <a:solidFill>
                      <a:schemeClr val="bg1"/>
                    </a:solidFill>
                  </a:endParaRPr>
                </a:p>
              </p:txBody>
            </p:sp>
            <p:sp>
              <p:nvSpPr>
                <p:cNvPr id="317" name="Rectangle 316"/>
                <p:cNvSpPr/>
                <p:nvPr/>
              </p:nvSpPr>
              <p:spPr bwMode="auto">
                <a:xfrm>
                  <a:off x="2555948" y="4996212"/>
                  <a:ext cx="283462" cy="56886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321" name="Rectangle 320"/>
                <p:cNvSpPr/>
                <p:nvPr/>
              </p:nvSpPr>
              <p:spPr bwMode="auto">
                <a:xfrm>
                  <a:off x="3521797" y="4947699"/>
                  <a:ext cx="226770" cy="37924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latin typeface="Arial" charset="0"/>
                    <a:cs typeface="Arial" charset="0"/>
                  </a:endParaRPr>
                </a:p>
              </p:txBody>
            </p:sp>
            <p:sp>
              <p:nvSpPr>
                <p:cNvPr id="328" name="Rectangle 327"/>
                <p:cNvSpPr/>
                <p:nvPr/>
              </p:nvSpPr>
              <p:spPr bwMode="auto">
                <a:xfrm>
                  <a:off x="2860544" y="6137670"/>
                  <a:ext cx="566925" cy="18962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331" name="Rectangle 330"/>
                <p:cNvSpPr/>
                <p:nvPr/>
              </p:nvSpPr>
              <p:spPr bwMode="auto">
                <a:xfrm>
                  <a:off x="3609524" y="5731839"/>
                  <a:ext cx="396847" cy="25282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endParaRPr>
                </a:p>
              </p:txBody>
            </p:sp>
            <p:sp>
              <p:nvSpPr>
                <p:cNvPr id="334" name="Rectangle 333"/>
                <p:cNvSpPr/>
                <p:nvPr/>
              </p:nvSpPr>
              <p:spPr bwMode="auto">
                <a:xfrm>
                  <a:off x="2118912" y="4887990"/>
                  <a:ext cx="222231" cy="25282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335" name="Rectangle 334"/>
                <p:cNvSpPr/>
                <p:nvPr/>
              </p:nvSpPr>
              <p:spPr bwMode="auto">
                <a:xfrm>
                  <a:off x="1710936" y="4662056"/>
                  <a:ext cx="283462" cy="280860"/>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337" name="Rectangle 336"/>
                <p:cNvSpPr/>
                <p:nvPr/>
              </p:nvSpPr>
              <p:spPr bwMode="auto">
                <a:xfrm>
                  <a:off x="3238313" y="5186605"/>
                  <a:ext cx="226770" cy="37924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338" name="Rectangle 337"/>
                <p:cNvSpPr/>
                <p:nvPr/>
              </p:nvSpPr>
              <p:spPr bwMode="auto">
                <a:xfrm>
                  <a:off x="2171910" y="5074112"/>
                  <a:ext cx="510232" cy="25282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339" name="Rectangle 338"/>
                <p:cNvSpPr/>
                <p:nvPr/>
              </p:nvSpPr>
              <p:spPr bwMode="auto">
                <a:xfrm>
                  <a:off x="3344246" y="5164843"/>
                  <a:ext cx="170078" cy="376608"/>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343" name="Rectangle 342"/>
                <p:cNvSpPr/>
                <p:nvPr/>
              </p:nvSpPr>
              <p:spPr bwMode="auto">
                <a:xfrm>
                  <a:off x="2115218" y="5263734"/>
                  <a:ext cx="340154" cy="37924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344" name="Rectangle 343"/>
                <p:cNvSpPr/>
                <p:nvPr/>
              </p:nvSpPr>
              <p:spPr bwMode="auto">
                <a:xfrm>
                  <a:off x="2821391" y="5516563"/>
                  <a:ext cx="226770" cy="379242"/>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349" name="Rectangle 348"/>
                <p:cNvSpPr/>
                <p:nvPr/>
              </p:nvSpPr>
              <p:spPr bwMode="auto">
                <a:xfrm>
                  <a:off x="2285295" y="5415582"/>
                  <a:ext cx="510232" cy="20803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350" name="Rectangle 349"/>
                <p:cNvSpPr/>
                <p:nvPr/>
              </p:nvSpPr>
              <p:spPr bwMode="auto">
                <a:xfrm>
                  <a:off x="1855357" y="4666417"/>
                  <a:ext cx="510233" cy="21682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352" name="Rectangle 351"/>
                <p:cNvSpPr/>
                <p:nvPr/>
              </p:nvSpPr>
              <p:spPr bwMode="auto">
                <a:xfrm>
                  <a:off x="3582737" y="4643558"/>
                  <a:ext cx="345538" cy="2528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353" name="Rectangle 352"/>
                <p:cNvSpPr/>
                <p:nvPr/>
              </p:nvSpPr>
              <p:spPr bwMode="auto">
                <a:xfrm>
                  <a:off x="3137928" y="5491010"/>
                  <a:ext cx="566924" cy="50565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356" name="Rectangle 355"/>
                <p:cNvSpPr/>
                <p:nvPr/>
              </p:nvSpPr>
              <p:spPr bwMode="auto">
                <a:xfrm>
                  <a:off x="2965603" y="5895805"/>
                  <a:ext cx="170077" cy="37660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357" name="Rectangle 356"/>
                <p:cNvSpPr/>
                <p:nvPr/>
              </p:nvSpPr>
              <p:spPr bwMode="auto">
                <a:xfrm>
                  <a:off x="3582621" y="4884492"/>
                  <a:ext cx="386921" cy="189621"/>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359" name="Rectangle 358"/>
                <p:cNvSpPr/>
                <p:nvPr/>
              </p:nvSpPr>
              <p:spPr bwMode="auto">
                <a:xfrm>
                  <a:off x="3225484" y="5163909"/>
                  <a:ext cx="226770" cy="1264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13" name="Rectangle 112"/>
                <p:cNvSpPr/>
                <p:nvPr/>
              </p:nvSpPr>
              <p:spPr bwMode="auto">
                <a:xfrm>
                  <a:off x="2965603" y="5713356"/>
                  <a:ext cx="566925" cy="113293"/>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14" name="Rectangle 113"/>
                <p:cNvSpPr/>
                <p:nvPr/>
              </p:nvSpPr>
              <p:spPr bwMode="auto">
                <a:xfrm>
                  <a:off x="3452254" y="5779395"/>
                  <a:ext cx="226770" cy="1264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grpSp>
          <p:grpSp>
            <p:nvGrpSpPr>
              <p:cNvPr id="4" name="Group 119"/>
              <p:cNvGrpSpPr/>
              <p:nvPr/>
            </p:nvGrpSpPr>
            <p:grpSpPr>
              <a:xfrm>
                <a:off x="2361306" y="2100573"/>
                <a:ext cx="4363499" cy="2152951"/>
                <a:chOff x="2361306" y="2100573"/>
                <a:chExt cx="4363499" cy="2152951"/>
              </a:xfrm>
            </p:grpSpPr>
            <p:sp>
              <p:nvSpPr>
                <p:cNvPr id="432" name="Rectangle 431"/>
                <p:cNvSpPr/>
                <p:nvPr/>
              </p:nvSpPr>
              <p:spPr>
                <a:xfrm>
                  <a:off x="2361306" y="2100573"/>
                  <a:ext cx="4363499" cy="2152951"/>
                </a:xfrm>
                <a:prstGeom prst="rect">
                  <a:avLst/>
                </a:prstGeom>
                <a:solidFill>
                  <a:srgbClr val="FFFFFF">
                    <a:alpha val="56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nvGrpSpPr>
                <p:cNvPr id="5" name="Group 118"/>
                <p:cNvGrpSpPr/>
                <p:nvPr/>
              </p:nvGrpSpPr>
              <p:grpSpPr>
                <a:xfrm>
                  <a:off x="2361306" y="2100573"/>
                  <a:ext cx="4363499" cy="2152951"/>
                  <a:chOff x="2361306" y="2100573"/>
                  <a:chExt cx="4363499" cy="2152951"/>
                </a:xfrm>
              </p:grpSpPr>
              <p:sp>
                <p:nvSpPr>
                  <p:cNvPr id="403" name="Rectangle 402"/>
                  <p:cNvSpPr/>
                  <p:nvPr/>
                </p:nvSpPr>
                <p:spPr bwMode="auto">
                  <a:xfrm>
                    <a:off x="5776218" y="2687742"/>
                    <a:ext cx="569152" cy="58716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405" name="Rectangle 404"/>
                  <p:cNvSpPr/>
                  <p:nvPr/>
                </p:nvSpPr>
                <p:spPr bwMode="auto">
                  <a:xfrm>
                    <a:off x="3309893" y="3470632"/>
                    <a:ext cx="853728" cy="489307"/>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408" name="Rectangle 407"/>
                  <p:cNvSpPr/>
                  <p:nvPr/>
                </p:nvSpPr>
                <p:spPr bwMode="auto">
                  <a:xfrm>
                    <a:off x="5112207" y="3862079"/>
                    <a:ext cx="853728" cy="391445"/>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409" name="Rectangle 408"/>
                  <p:cNvSpPr/>
                  <p:nvPr/>
                </p:nvSpPr>
                <p:spPr bwMode="auto">
                  <a:xfrm>
                    <a:off x="2361306" y="2100573"/>
                    <a:ext cx="474293" cy="489307"/>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410" name="Rectangle 409"/>
                  <p:cNvSpPr/>
                  <p:nvPr/>
                </p:nvSpPr>
                <p:spPr bwMode="auto">
                  <a:xfrm>
                    <a:off x="5965936" y="3862079"/>
                    <a:ext cx="758869" cy="39144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411" name="Rectangle 410"/>
                  <p:cNvSpPr/>
                  <p:nvPr/>
                </p:nvSpPr>
                <p:spPr bwMode="auto">
                  <a:xfrm>
                    <a:off x="2361306" y="3959940"/>
                    <a:ext cx="853728" cy="293584"/>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412" name="Rectangle 411"/>
                  <p:cNvSpPr/>
                  <p:nvPr/>
                </p:nvSpPr>
                <p:spPr bwMode="auto">
                  <a:xfrm>
                    <a:off x="2835599" y="2589880"/>
                    <a:ext cx="474293" cy="489307"/>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415" name="Rectangle 414"/>
                  <p:cNvSpPr/>
                  <p:nvPr/>
                </p:nvSpPr>
                <p:spPr bwMode="auto">
                  <a:xfrm>
                    <a:off x="5681359" y="2100573"/>
                    <a:ext cx="664011" cy="587169"/>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416" name="Rectangle 415"/>
                  <p:cNvSpPr/>
                  <p:nvPr/>
                </p:nvSpPr>
                <p:spPr bwMode="auto">
                  <a:xfrm>
                    <a:off x="6345371" y="2100573"/>
                    <a:ext cx="379434" cy="978614"/>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418" name="Rectangle 417"/>
                  <p:cNvSpPr/>
                  <p:nvPr/>
                </p:nvSpPr>
                <p:spPr bwMode="auto">
                  <a:xfrm>
                    <a:off x="4637914" y="2100573"/>
                    <a:ext cx="379434" cy="58716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419" name="Rectangle 418"/>
                  <p:cNvSpPr/>
                  <p:nvPr/>
                </p:nvSpPr>
                <p:spPr bwMode="auto">
                  <a:xfrm>
                    <a:off x="3784186" y="2100573"/>
                    <a:ext cx="853728" cy="391445"/>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420" name="Rectangle 419"/>
                  <p:cNvSpPr/>
                  <p:nvPr/>
                </p:nvSpPr>
                <p:spPr bwMode="auto">
                  <a:xfrm>
                    <a:off x="2361306" y="2589880"/>
                    <a:ext cx="474293" cy="78289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422" name="Rectangle 421"/>
                  <p:cNvSpPr/>
                  <p:nvPr/>
                </p:nvSpPr>
                <p:spPr bwMode="auto">
                  <a:xfrm>
                    <a:off x="4353338" y="2496095"/>
                    <a:ext cx="284576" cy="58309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423" name="Rectangle 422"/>
                  <p:cNvSpPr/>
                  <p:nvPr/>
                </p:nvSpPr>
                <p:spPr bwMode="auto">
                  <a:xfrm>
                    <a:off x="2839550" y="3079187"/>
                    <a:ext cx="466390" cy="88075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424" name="Rectangle 423"/>
                  <p:cNvSpPr/>
                  <p:nvPr/>
                </p:nvSpPr>
                <p:spPr bwMode="auto">
                  <a:xfrm>
                    <a:off x="2361306" y="3372772"/>
                    <a:ext cx="474293" cy="58716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425" name="Rectangle 424"/>
                  <p:cNvSpPr/>
                  <p:nvPr/>
                </p:nvSpPr>
                <p:spPr bwMode="auto">
                  <a:xfrm>
                    <a:off x="3215034" y="3959940"/>
                    <a:ext cx="948587" cy="29358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426" name="Rectangle 425"/>
                  <p:cNvSpPr/>
                  <p:nvPr/>
                </p:nvSpPr>
                <p:spPr bwMode="auto">
                  <a:xfrm>
                    <a:off x="6345371" y="3079187"/>
                    <a:ext cx="379434" cy="58716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427" name="Rectangle 426"/>
                  <p:cNvSpPr/>
                  <p:nvPr/>
                </p:nvSpPr>
                <p:spPr bwMode="auto">
                  <a:xfrm>
                    <a:off x="6345371" y="3666355"/>
                    <a:ext cx="379434" cy="19572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429" name="Rectangle 428"/>
                  <p:cNvSpPr/>
                  <p:nvPr/>
                </p:nvSpPr>
                <p:spPr bwMode="auto">
                  <a:xfrm>
                    <a:off x="5776218" y="3274910"/>
                    <a:ext cx="569152" cy="587169"/>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grpSp>
          </p:grpSp>
        </p:grpSp>
        <p:grpSp>
          <p:nvGrpSpPr>
            <p:cNvPr id="56" name="Group 128"/>
            <p:cNvGrpSpPr>
              <a:grpSpLocks noChangeAspect="1"/>
            </p:cNvGrpSpPr>
            <p:nvPr/>
          </p:nvGrpSpPr>
          <p:grpSpPr>
            <a:xfrm>
              <a:off x="1832342" y="2305400"/>
              <a:ext cx="1896022" cy="972450"/>
              <a:chOff x="732549" y="1491389"/>
              <a:chExt cx="2832762" cy="1354800"/>
            </a:xfrm>
          </p:grpSpPr>
          <p:sp>
            <p:nvSpPr>
              <p:cNvPr id="57" name="Rectangle 56"/>
              <p:cNvSpPr/>
              <p:nvPr/>
            </p:nvSpPr>
            <p:spPr bwMode="auto">
              <a:xfrm>
                <a:off x="732549" y="1491389"/>
                <a:ext cx="2832762" cy="1354800"/>
              </a:xfrm>
              <a:prstGeom prst="rect">
                <a:avLst/>
              </a:prstGeom>
              <a:solidFill>
                <a:srgbClr val="DDE3AB"/>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wrap="none" lIns="0" tIns="0" rIns="0" bIns="0" rtlCol="0" anchor="ctr" anchorCtr="0"/>
              <a:lstStyle/>
              <a:p>
                <a:pPr defTabSz="914857" eaLnBrk="0" hangingPunct="0"/>
                <a:endParaRPr lang="en-US" sz="1051" b="1" dirty="0">
                  <a:solidFill>
                    <a:srgbClr val="5F6062"/>
                  </a:solidFill>
                </a:endParaRPr>
              </a:p>
            </p:txBody>
          </p:sp>
          <p:sp>
            <p:nvSpPr>
              <p:cNvPr id="58" name="Rectangle 57"/>
              <p:cNvSpPr/>
              <p:nvPr/>
            </p:nvSpPr>
            <p:spPr bwMode="auto">
              <a:xfrm>
                <a:off x="2949493" y="1860880"/>
                <a:ext cx="369490" cy="36949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59" name="Rectangle 58"/>
              <p:cNvSpPr/>
              <p:nvPr/>
            </p:nvSpPr>
            <p:spPr bwMode="auto">
              <a:xfrm>
                <a:off x="2456838" y="1491389"/>
                <a:ext cx="431072" cy="36949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60" name="Rectangle 59"/>
              <p:cNvSpPr/>
              <p:nvPr/>
            </p:nvSpPr>
            <p:spPr bwMode="auto">
              <a:xfrm>
                <a:off x="1348367" y="2353535"/>
                <a:ext cx="554236" cy="30790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61" name="Rectangle 60"/>
              <p:cNvSpPr/>
              <p:nvPr/>
            </p:nvSpPr>
            <p:spPr bwMode="auto">
              <a:xfrm>
                <a:off x="1656276" y="2107208"/>
                <a:ext cx="554236" cy="24632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62" name="Rectangle 61"/>
              <p:cNvSpPr/>
              <p:nvPr/>
            </p:nvSpPr>
            <p:spPr bwMode="auto">
              <a:xfrm>
                <a:off x="2210512" y="1860880"/>
                <a:ext cx="738982" cy="492654"/>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63" name="Rectangle 62"/>
              <p:cNvSpPr/>
              <p:nvPr/>
            </p:nvSpPr>
            <p:spPr bwMode="auto">
              <a:xfrm>
                <a:off x="2518420" y="2599862"/>
                <a:ext cx="554236" cy="246327"/>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64" name="Rectangle 63"/>
              <p:cNvSpPr/>
              <p:nvPr/>
            </p:nvSpPr>
            <p:spPr bwMode="auto">
              <a:xfrm>
                <a:off x="732549" y="1491389"/>
                <a:ext cx="307910" cy="307909"/>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65" name="Rectangle 64"/>
              <p:cNvSpPr/>
              <p:nvPr/>
            </p:nvSpPr>
            <p:spPr bwMode="auto">
              <a:xfrm>
                <a:off x="3072657" y="2599862"/>
                <a:ext cx="492654" cy="2463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66" name="Rectangle 65"/>
              <p:cNvSpPr/>
              <p:nvPr/>
            </p:nvSpPr>
            <p:spPr bwMode="auto">
              <a:xfrm>
                <a:off x="732549" y="2661443"/>
                <a:ext cx="554236" cy="184746"/>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67" name="Rectangle 66"/>
              <p:cNvSpPr/>
              <p:nvPr/>
            </p:nvSpPr>
            <p:spPr bwMode="auto">
              <a:xfrm>
                <a:off x="1040459" y="1799298"/>
                <a:ext cx="307910" cy="30790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68" name="Rectangle 67"/>
              <p:cNvSpPr/>
              <p:nvPr/>
            </p:nvSpPr>
            <p:spPr bwMode="auto">
              <a:xfrm>
                <a:off x="1902604" y="2353535"/>
                <a:ext cx="615818" cy="49265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69" name="Rectangle 68"/>
              <p:cNvSpPr/>
              <p:nvPr/>
            </p:nvSpPr>
            <p:spPr bwMode="auto">
              <a:xfrm>
                <a:off x="1348367" y="1799298"/>
                <a:ext cx="307910" cy="55423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70" name="Rectangle 69"/>
              <p:cNvSpPr/>
              <p:nvPr/>
            </p:nvSpPr>
            <p:spPr bwMode="auto">
              <a:xfrm>
                <a:off x="2887911" y="1491389"/>
                <a:ext cx="431072" cy="36949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endParaRPr>
              </a:p>
            </p:txBody>
          </p:sp>
          <p:sp>
            <p:nvSpPr>
              <p:cNvPr id="71" name="Rectangle 70"/>
              <p:cNvSpPr/>
              <p:nvPr/>
            </p:nvSpPr>
            <p:spPr bwMode="auto">
              <a:xfrm>
                <a:off x="3318983" y="1491389"/>
                <a:ext cx="246328" cy="6158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72" name="Rectangle 71"/>
              <p:cNvSpPr/>
              <p:nvPr/>
            </p:nvSpPr>
            <p:spPr bwMode="auto">
              <a:xfrm>
                <a:off x="1656276" y="1737716"/>
                <a:ext cx="369490" cy="36949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73" name="Rectangle 72"/>
              <p:cNvSpPr/>
              <p:nvPr/>
            </p:nvSpPr>
            <p:spPr bwMode="auto">
              <a:xfrm>
                <a:off x="2210512" y="1491389"/>
                <a:ext cx="246328" cy="36949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74" name="Rectangle 73"/>
              <p:cNvSpPr/>
              <p:nvPr/>
            </p:nvSpPr>
            <p:spPr bwMode="auto">
              <a:xfrm>
                <a:off x="1656276" y="1491389"/>
                <a:ext cx="554236" cy="246327"/>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chemeClr val="bg1"/>
                  </a:solidFill>
                  <a:latin typeface="Arial Narrow"/>
                  <a:cs typeface="Arial Narrow"/>
                </a:endParaRPr>
              </a:p>
            </p:txBody>
          </p:sp>
          <p:sp>
            <p:nvSpPr>
              <p:cNvPr id="75" name="Rectangle 74"/>
              <p:cNvSpPr/>
              <p:nvPr/>
            </p:nvSpPr>
            <p:spPr bwMode="auto">
              <a:xfrm>
                <a:off x="732549" y="1799298"/>
                <a:ext cx="307910" cy="492654"/>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chemeClr val="bg1"/>
                  </a:solidFill>
                  <a:latin typeface="Arial Narrow"/>
                  <a:cs typeface="Arial Narrow"/>
                </a:endParaRPr>
              </a:p>
            </p:txBody>
          </p:sp>
          <p:sp>
            <p:nvSpPr>
              <p:cNvPr id="76" name="Rectangle 75"/>
              <p:cNvSpPr/>
              <p:nvPr/>
            </p:nvSpPr>
            <p:spPr bwMode="auto">
              <a:xfrm>
                <a:off x="1040459" y="1491389"/>
                <a:ext cx="615818" cy="30790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77" name="Rectangle 76"/>
              <p:cNvSpPr/>
              <p:nvPr/>
            </p:nvSpPr>
            <p:spPr bwMode="auto">
              <a:xfrm>
                <a:off x="2025766" y="1740281"/>
                <a:ext cx="184746" cy="366925"/>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78" name="Rectangle 77"/>
              <p:cNvSpPr/>
              <p:nvPr/>
            </p:nvSpPr>
            <p:spPr bwMode="auto">
              <a:xfrm>
                <a:off x="1043023" y="2107207"/>
                <a:ext cx="302778" cy="55423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79" name="Rectangle 78"/>
              <p:cNvSpPr/>
              <p:nvPr/>
            </p:nvSpPr>
            <p:spPr bwMode="auto">
              <a:xfrm>
                <a:off x="732549" y="2291953"/>
                <a:ext cx="307910" cy="36949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80" name="Rectangle 79"/>
              <p:cNvSpPr/>
              <p:nvPr/>
            </p:nvSpPr>
            <p:spPr bwMode="auto">
              <a:xfrm>
                <a:off x="1286785" y="2661443"/>
                <a:ext cx="615818" cy="184746"/>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81" name="Rectangle 80"/>
              <p:cNvSpPr/>
              <p:nvPr/>
            </p:nvSpPr>
            <p:spPr bwMode="auto">
              <a:xfrm>
                <a:off x="3318981" y="2107206"/>
                <a:ext cx="246328" cy="369491"/>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endParaRPr>
              </a:p>
            </p:txBody>
          </p:sp>
          <p:sp>
            <p:nvSpPr>
              <p:cNvPr id="82" name="Rectangle 81"/>
              <p:cNvSpPr/>
              <p:nvPr/>
            </p:nvSpPr>
            <p:spPr bwMode="auto">
              <a:xfrm>
                <a:off x="3318979" y="2476696"/>
                <a:ext cx="246328" cy="12316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endParaRPr>
              </a:p>
            </p:txBody>
          </p:sp>
          <p:sp>
            <p:nvSpPr>
              <p:cNvPr id="83" name="Rectangle 82"/>
              <p:cNvSpPr/>
              <p:nvPr/>
            </p:nvSpPr>
            <p:spPr bwMode="auto">
              <a:xfrm>
                <a:off x="2518417" y="2353532"/>
                <a:ext cx="431072" cy="246327"/>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84" name="Rectangle 83"/>
              <p:cNvSpPr/>
              <p:nvPr/>
            </p:nvSpPr>
            <p:spPr bwMode="auto">
              <a:xfrm>
                <a:off x="2949489" y="2230365"/>
                <a:ext cx="369490" cy="36949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grpSp>
        <p:grpSp>
          <p:nvGrpSpPr>
            <p:cNvPr id="90" name="Group 206"/>
            <p:cNvGrpSpPr>
              <a:grpSpLocks noChangeAspect="1"/>
            </p:cNvGrpSpPr>
            <p:nvPr/>
          </p:nvGrpSpPr>
          <p:grpSpPr>
            <a:xfrm>
              <a:off x="4328655" y="2351892"/>
              <a:ext cx="2540642" cy="1229967"/>
              <a:chOff x="3081439" y="2966356"/>
              <a:chExt cx="5092153" cy="2465199"/>
            </a:xfrm>
          </p:grpSpPr>
          <p:sp>
            <p:nvSpPr>
              <p:cNvPr id="92" name="Rectangle 91"/>
              <p:cNvSpPr/>
              <p:nvPr/>
            </p:nvSpPr>
            <p:spPr bwMode="auto">
              <a:xfrm>
                <a:off x="3811868" y="4701125"/>
                <a:ext cx="1095643" cy="730430"/>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93" name="Rectangle 92"/>
              <p:cNvSpPr/>
              <p:nvPr/>
            </p:nvSpPr>
            <p:spPr bwMode="auto">
              <a:xfrm>
                <a:off x="6824887" y="3788089"/>
                <a:ext cx="547821" cy="547822"/>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94" name="Rectangle 93"/>
              <p:cNvSpPr/>
              <p:nvPr/>
            </p:nvSpPr>
            <p:spPr bwMode="auto">
              <a:xfrm>
                <a:off x="6368369" y="3422875"/>
                <a:ext cx="639124"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95" name="Rectangle 94"/>
              <p:cNvSpPr/>
              <p:nvPr/>
            </p:nvSpPr>
            <p:spPr bwMode="auto">
              <a:xfrm>
                <a:off x="4724905" y="4518519"/>
                <a:ext cx="821732" cy="456519"/>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6" name="Rectangle 95"/>
              <p:cNvSpPr/>
              <p:nvPr/>
            </p:nvSpPr>
            <p:spPr bwMode="auto">
              <a:xfrm>
                <a:off x="5043076" y="4259057"/>
                <a:ext cx="821732" cy="365216"/>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97" name="Rectangle 96"/>
              <p:cNvSpPr/>
              <p:nvPr/>
            </p:nvSpPr>
            <p:spPr bwMode="auto">
              <a:xfrm>
                <a:off x="5729243" y="3788089"/>
                <a:ext cx="1095643"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98" name="Rectangle 97"/>
              <p:cNvSpPr/>
              <p:nvPr/>
            </p:nvSpPr>
            <p:spPr bwMode="auto">
              <a:xfrm>
                <a:off x="6277066" y="4701125"/>
                <a:ext cx="821732" cy="365216"/>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indent="-179478" defTabSz="914857" eaLnBrk="0" hangingPunct="0">
                  <a:buClr>
                    <a:schemeClr val="accent1"/>
                  </a:buClr>
                  <a:defRPr/>
                </a:pPr>
                <a:endParaRPr lang="en-US" sz="1051" b="1" kern="0" dirty="0">
                  <a:solidFill>
                    <a:srgbClr val="000000"/>
                  </a:solidFill>
                  <a:latin typeface="Arial Narrow"/>
                  <a:cs typeface="Arial Narrow"/>
                </a:endParaRPr>
              </a:p>
            </p:txBody>
          </p:sp>
          <p:sp>
            <p:nvSpPr>
              <p:cNvPr id="99" name="Rectangle 98"/>
              <p:cNvSpPr/>
              <p:nvPr/>
            </p:nvSpPr>
            <p:spPr bwMode="auto">
              <a:xfrm>
                <a:off x="3446653" y="3240267"/>
                <a:ext cx="456518"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100" name="Rectangle 99"/>
              <p:cNvSpPr/>
              <p:nvPr/>
            </p:nvSpPr>
            <p:spPr bwMode="auto">
              <a:xfrm>
                <a:off x="6824887" y="4701125"/>
                <a:ext cx="730429"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01" name="Rectangle 100"/>
              <p:cNvSpPr/>
              <p:nvPr/>
            </p:nvSpPr>
            <p:spPr bwMode="auto">
              <a:xfrm>
                <a:off x="3472772" y="5066341"/>
                <a:ext cx="821732"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02" name="Rectangle 101"/>
              <p:cNvSpPr/>
              <p:nvPr/>
            </p:nvSpPr>
            <p:spPr bwMode="auto">
              <a:xfrm>
                <a:off x="4268386" y="3879392"/>
                <a:ext cx="456518" cy="456519"/>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03" name="Rectangle 102"/>
              <p:cNvSpPr/>
              <p:nvPr/>
            </p:nvSpPr>
            <p:spPr bwMode="auto">
              <a:xfrm>
                <a:off x="5455332" y="4518519"/>
                <a:ext cx="913037" cy="730430"/>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04" name="Rectangle 103"/>
              <p:cNvSpPr/>
              <p:nvPr/>
            </p:nvSpPr>
            <p:spPr bwMode="auto">
              <a:xfrm>
                <a:off x="4633600" y="3696786"/>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05" name="Rectangle 104"/>
              <p:cNvSpPr/>
              <p:nvPr/>
            </p:nvSpPr>
            <p:spPr bwMode="auto">
              <a:xfrm>
                <a:off x="6459672" y="2966356"/>
                <a:ext cx="639124"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106" name="Rectangle 105"/>
              <p:cNvSpPr/>
              <p:nvPr/>
            </p:nvSpPr>
            <p:spPr bwMode="auto">
              <a:xfrm>
                <a:off x="7602287" y="3310715"/>
                <a:ext cx="365214" cy="913036"/>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07" name="Rectangle 106"/>
              <p:cNvSpPr/>
              <p:nvPr/>
            </p:nvSpPr>
            <p:spPr bwMode="auto">
              <a:xfrm>
                <a:off x="4816208" y="3514178"/>
                <a:ext cx="547821"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08" name="Rectangle 107"/>
              <p:cNvSpPr/>
              <p:nvPr/>
            </p:nvSpPr>
            <p:spPr bwMode="auto">
              <a:xfrm>
                <a:off x="6003155" y="3422875"/>
                <a:ext cx="365214"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09" name="Rectangle 108"/>
              <p:cNvSpPr/>
              <p:nvPr/>
            </p:nvSpPr>
            <p:spPr bwMode="auto">
              <a:xfrm>
                <a:off x="4907511" y="3240267"/>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sp>
            <p:nvSpPr>
              <p:cNvPr id="110" name="Rectangle 109"/>
              <p:cNvSpPr/>
              <p:nvPr/>
            </p:nvSpPr>
            <p:spPr bwMode="auto">
              <a:xfrm>
                <a:off x="3720563" y="3696786"/>
                <a:ext cx="456518" cy="73043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11" name="Rectangle 110"/>
              <p:cNvSpPr/>
              <p:nvPr/>
            </p:nvSpPr>
            <p:spPr bwMode="auto">
              <a:xfrm>
                <a:off x="3994476" y="3180491"/>
                <a:ext cx="913037"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12" name="Rectangle 111"/>
              <p:cNvSpPr/>
              <p:nvPr/>
            </p:nvSpPr>
            <p:spPr bwMode="auto">
              <a:xfrm>
                <a:off x="5266541" y="3609285"/>
                <a:ext cx="273911" cy="544018"/>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15" name="Rectangle 114"/>
              <p:cNvSpPr/>
              <p:nvPr/>
            </p:nvSpPr>
            <p:spPr bwMode="auto">
              <a:xfrm>
                <a:off x="3998278" y="4153303"/>
                <a:ext cx="448910"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defTabSz="914857" eaLnBrk="0" hangingPunct="0">
                  <a:buClr>
                    <a:schemeClr val="accent1"/>
                  </a:buClr>
                  <a:defRPr/>
                </a:pPr>
                <a:endParaRPr lang="en-US" sz="1051" b="1" dirty="0">
                  <a:solidFill>
                    <a:schemeClr val="tx2"/>
                  </a:solidFill>
                  <a:latin typeface="+mj-lt"/>
                  <a:cs typeface="Arial" charset="0"/>
                </a:endParaRPr>
              </a:p>
            </p:txBody>
          </p:sp>
          <p:sp>
            <p:nvSpPr>
              <p:cNvPr id="116" name="Rectangle 115"/>
              <p:cNvSpPr/>
              <p:nvPr/>
            </p:nvSpPr>
            <p:spPr bwMode="auto">
              <a:xfrm>
                <a:off x="3663862" y="4427214"/>
                <a:ext cx="456518"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rgbClr val="000000"/>
                  </a:solidFill>
                  <a:latin typeface="Arial Narrow"/>
                  <a:cs typeface="Arial Narrow"/>
                </a:endParaRPr>
              </a:p>
            </p:txBody>
          </p:sp>
          <p:sp>
            <p:nvSpPr>
              <p:cNvPr id="118" name="Rectangle 117"/>
              <p:cNvSpPr/>
              <p:nvPr/>
            </p:nvSpPr>
            <p:spPr bwMode="auto">
              <a:xfrm>
                <a:off x="4359689" y="4975036"/>
                <a:ext cx="913037" cy="273911"/>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19" name="Rectangle 118"/>
              <p:cNvSpPr/>
              <p:nvPr/>
            </p:nvSpPr>
            <p:spPr bwMode="auto">
              <a:xfrm>
                <a:off x="7307525" y="4153303"/>
                <a:ext cx="365214"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20" name="Rectangle 119"/>
              <p:cNvSpPr/>
              <p:nvPr/>
            </p:nvSpPr>
            <p:spPr bwMode="auto">
              <a:xfrm>
                <a:off x="7372709" y="5066339"/>
                <a:ext cx="365214"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21" name="Rectangle 120"/>
              <p:cNvSpPr/>
              <p:nvPr/>
            </p:nvSpPr>
            <p:spPr bwMode="auto">
              <a:xfrm>
                <a:off x="6185761" y="4518519"/>
                <a:ext cx="639124"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sp>
            <p:nvSpPr>
              <p:cNvPr id="122" name="Rectangle 121"/>
              <p:cNvSpPr/>
              <p:nvPr/>
            </p:nvSpPr>
            <p:spPr bwMode="auto">
              <a:xfrm>
                <a:off x="6824887" y="4335911"/>
                <a:ext cx="547821"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23" name="Rectangle 122"/>
              <p:cNvSpPr/>
              <p:nvPr/>
            </p:nvSpPr>
            <p:spPr bwMode="auto">
              <a:xfrm>
                <a:off x="4907511" y="3900247"/>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sp>
            <p:nvSpPr>
              <p:cNvPr id="124" name="Rectangle 123"/>
              <p:cNvSpPr/>
              <p:nvPr/>
            </p:nvSpPr>
            <p:spPr bwMode="auto">
              <a:xfrm>
                <a:off x="5272726" y="4244608"/>
                <a:ext cx="821732" cy="365216"/>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25" name="Rectangle 124"/>
              <p:cNvSpPr/>
              <p:nvPr/>
            </p:nvSpPr>
            <p:spPr bwMode="auto">
              <a:xfrm>
                <a:off x="3355350" y="3331572"/>
                <a:ext cx="456518" cy="821733"/>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26" name="Rectangle 125"/>
              <p:cNvSpPr/>
              <p:nvPr/>
            </p:nvSpPr>
            <p:spPr bwMode="auto">
              <a:xfrm>
                <a:off x="4724905" y="3514178"/>
                <a:ext cx="547821"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27" name="Rectangle 126"/>
              <p:cNvSpPr/>
              <p:nvPr/>
            </p:nvSpPr>
            <p:spPr bwMode="auto">
              <a:xfrm>
                <a:off x="5546637" y="3360311"/>
                <a:ext cx="365214"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marL="0" lvl="1" indent="-179478" eaLnBrk="0" hangingPunct="0">
                  <a:buClr>
                    <a:schemeClr val="accent1"/>
                  </a:buClr>
                  <a:defRPr/>
                </a:pPr>
                <a:endParaRPr lang="en-US" sz="1051" b="1" dirty="0">
                  <a:solidFill>
                    <a:schemeClr val="tx2"/>
                  </a:solidFill>
                  <a:latin typeface="+mj-lt"/>
                </a:endParaRPr>
              </a:p>
            </p:txBody>
          </p:sp>
          <p:sp>
            <p:nvSpPr>
              <p:cNvPr id="128" name="Rectangle 127"/>
              <p:cNvSpPr/>
              <p:nvPr/>
            </p:nvSpPr>
            <p:spPr bwMode="auto">
              <a:xfrm>
                <a:off x="3994476" y="3605481"/>
                <a:ext cx="821732" cy="365216"/>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sp>
            <p:nvSpPr>
              <p:cNvPr id="129" name="Rectangle 128"/>
              <p:cNvSpPr/>
              <p:nvPr/>
            </p:nvSpPr>
            <p:spPr bwMode="auto">
              <a:xfrm>
                <a:off x="5820548" y="3514178"/>
                <a:ext cx="273911" cy="544018"/>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chemeClr val="bg1"/>
                  </a:solidFill>
                  <a:latin typeface="Arial Narrow"/>
                  <a:cs typeface="Arial Narrow"/>
                </a:endParaRPr>
              </a:p>
            </p:txBody>
          </p:sp>
          <p:sp>
            <p:nvSpPr>
              <p:cNvPr id="130" name="Rectangle 129"/>
              <p:cNvSpPr/>
              <p:nvPr/>
            </p:nvSpPr>
            <p:spPr bwMode="auto">
              <a:xfrm>
                <a:off x="6913557" y="3148964"/>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sp>
            <p:nvSpPr>
              <p:cNvPr id="131" name="Rectangle 130"/>
              <p:cNvSpPr/>
              <p:nvPr/>
            </p:nvSpPr>
            <p:spPr bwMode="auto">
              <a:xfrm>
                <a:off x="7098798" y="4244608"/>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32" name="Rectangle 131"/>
              <p:cNvSpPr/>
              <p:nvPr/>
            </p:nvSpPr>
            <p:spPr bwMode="auto">
              <a:xfrm>
                <a:off x="7281406" y="3696786"/>
                <a:ext cx="456518" cy="821733"/>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33" name="Rectangle 132"/>
              <p:cNvSpPr/>
              <p:nvPr/>
            </p:nvSpPr>
            <p:spPr bwMode="auto">
              <a:xfrm>
                <a:off x="3903171" y="3879392"/>
                <a:ext cx="547821"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34" name="Rectangle 133"/>
              <p:cNvSpPr/>
              <p:nvPr/>
            </p:nvSpPr>
            <p:spPr bwMode="auto">
              <a:xfrm>
                <a:off x="4771873" y="4244608"/>
                <a:ext cx="365214" cy="547822"/>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35" name="Rectangle 134"/>
              <p:cNvSpPr/>
              <p:nvPr/>
            </p:nvSpPr>
            <p:spPr bwMode="auto">
              <a:xfrm>
                <a:off x="3311017" y="4792430"/>
                <a:ext cx="821732" cy="365214"/>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buClr>
                    <a:srgbClr val="F0AB00"/>
                  </a:buClr>
                  <a:buSzPct val="80000"/>
                  <a:defRPr/>
                </a:pPr>
                <a:endParaRPr lang="en-US" sz="1051" b="1" kern="0" dirty="0">
                  <a:solidFill>
                    <a:srgbClr val="FFFFFF"/>
                  </a:solidFill>
                  <a:latin typeface="Arial Narrow"/>
                  <a:cs typeface="Arial Narrow"/>
                </a:endParaRPr>
              </a:p>
            </p:txBody>
          </p:sp>
          <p:sp>
            <p:nvSpPr>
              <p:cNvPr id="136" name="Rectangle 135"/>
              <p:cNvSpPr/>
              <p:nvPr/>
            </p:nvSpPr>
            <p:spPr bwMode="auto">
              <a:xfrm>
                <a:off x="3304034" y="3970697"/>
                <a:ext cx="273911" cy="54401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37" name="Rectangle 136"/>
              <p:cNvSpPr/>
              <p:nvPr/>
            </p:nvSpPr>
            <p:spPr bwMode="auto">
              <a:xfrm>
                <a:off x="6916190" y="3605481"/>
                <a:ext cx="913037" cy="273911"/>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eaLnBrk="0" hangingPunct="0">
                  <a:buClr>
                    <a:schemeClr val="accent1"/>
                  </a:buClr>
                  <a:defRPr/>
                </a:pPr>
                <a:endParaRPr lang="en-US" sz="1051" b="1" dirty="0">
                  <a:solidFill>
                    <a:schemeClr val="bg1"/>
                  </a:solidFill>
                  <a:latin typeface="Arial" charset="0"/>
                  <a:cs typeface="Arial" charset="0"/>
                </a:endParaRPr>
              </a:p>
            </p:txBody>
          </p:sp>
          <p:sp>
            <p:nvSpPr>
              <p:cNvPr id="138" name="Rectangle 137"/>
              <p:cNvSpPr/>
              <p:nvPr/>
            </p:nvSpPr>
            <p:spPr bwMode="auto">
              <a:xfrm>
                <a:off x="6824887" y="4792430"/>
                <a:ext cx="547821"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39" name="Rectangle 138"/>
              <p:cNvSpPr/>
              <p:nvPr/>
            </p:nvSpPr>
            <p:spPr bwMode="auto">
              <a:xfrm>
                <a:off x="4177082" y="4335911"/>
                <a:ext cx="821732" cy="456519"/>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defRPr/>
                </a:pPr>
                <a:endParaRPr lang="en-US" sz="1051" b="1" kern="0" dirty="0">
                  <a:solidFill>
                    <a:srgbClr val="000000"/>
                  </a:solidFill>
                  <a:latin typeface="Arial Narrow"/>
                  <a:cs typeface="Arial Narrow"/>
                </a:endParaRPr>
              </a:p>
            </p:txBody>
          </p:sp>
          <p:sp>
            <p:nvSpPr>
              <p:cNvPr id="140" name="Rectangle 139"/>
              <p:cNvSpPr/>
              <p:nvPr/>
            </p:nvSpPr>
            <p:spPr bwMode="auto">
              <a:xfrm>
                <a:off x="3629260" y="3331572"/>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41" name="Rectangle 140"/>
              <p:cNvSpPr/>
              <p:nvPr/>
            </p:nvSpPr>
            <p:spPr bwMode="auto">
              <a:xfrm>
                <a:off x="3081439" y="4518519"/>
                <a:ext cx="821732" cy="365216"/>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42" name="Rectangle 141"/>
              <p:cNvSpPr/>
              <p:nvPr/>
            </p:nvSpPr>
            <p:spPr bwMode="auto">
              <a:xfrm>
                <a:off x="5750093" y="3057659"/>
                <a:ext cx="730429" cy="365214"/>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43" name="Rectangle 142"/>
              <p:cNvSpPr/>
              <p:nvPr/>
            </p:nvSpPr>
            <p:spPr bwMode="auto">
              <a:xfrm>
                <a:off x="5550255" y="4207697"/>
                <a:ext cx="913037" cy="730430"/>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44" name="Rectangle 143"/>
              <p:cNvSpPr/>
              <p:nvPr/>
            </p:nvSpPr>
            <p:spPr bwMode="auto">
              <a:xfrm>
                <a:off x="7464011" y="4427214"/>
                <a:ext cx="456518" cy="821733"/>
              </a:xfrm>
              <a:prstGeom prst="rect">
                <a:avLst/>
              </a:prstGeom>
              <a:solidFill>
                <a:schemeClr val="bg1">
                  <a:lumMod val="50000"/>
                </a:schemeClr>
              </a:solidFill>
              <a:ln w="9525" algn="ctr">
                <a:solidFill>
                  <a:schemeClr val="tx2"/>
                </a:solidFill>
                <a:miter lim="800000"/>
                <a:headEnd/>
                <a:tailEnd/>
              </a:ln>
            </p:spPr>
            <p:txBody>
              <a:bodyPr wrap="none" lIns="0" tIns="0" rIns="0" bIns="0" anchor="ctr" anchorCtr="0"/>
              <a:lstStyle/>
              <a:p>
                <a:pPr indent="-179478" defTabSz="914857" eaLnBrk="0" hangingPunct="0">
                  <a:buClr>
                    <a:schemeClr val="accent1"/>
                  </a:buClr>
                  <a:defRPr/>
                </a:pPr>
                <a:endParaRPr lang="en-US" sz="1051" b="1" dirty="0">
                  <a:solidFill>
                    <a:schemeClr val="bg1"/>
                  </a:solidFill>
                  <a:latin typeface="Arial" charset="0"/>
                  <a:cs typeface="Arial" charset="0"/>
                </a:endParaRPr>
              </a:p>
            </p:txBody>
          </p:sp>
          <p:sp>
            <p:nvSpPr>
              <p:cNvPr id="145" name="Rectangle 144"/>
              <p:cNvSpPr/>
              <p:nvPr/>
            </p:nvSpPr>
            <p:spPr bwMode="auto">
              <a:xfrm>
                <a:off x="4359690" y="4518519"/>
                <a:ext cx="547821" cy="547822"/>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46" name="Rectangle 145"/>
              <p:cNvSpPr/>
              <p:nvPr/>
            </p:nvSpPr>
            <p:spPr bwMode="auto">
              <a:xfrm>
                <a:off x="5272726" y="4792430"/>
                <a:ext cx="273911" cy="544018"/>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47" name="Rectangle 146"/>
              <p:cNvSpPr/>
              <p:nvPr/>
            </p:nvSpPr>
            <p:spPr bwMode="auto">
              <a:xfrm>
                <a:off x="5729243" y="3331572"/>
                <a:ext cx="913037" cy="273911"/>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48" name="Rectangle 147"/>
              <p:cNvSpPr/>
              <p:nvPr/>
            </p:nvSpPr>
            <p:spPr bwMode="auto">
              <a:xfrm>
                <a:off x="6550977" y="4883733"/>
                <a:ext cx="365214" cy="547822"/>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defTabSz="914857" eaLnBrk="0" hangingPunct="0">
                  <a:defRPr/>
                </a:pPr>
                <a:endParaRPr lang="en-US" sz="1051" b="1" kern="0" dirty="0">
                  <a:solidFill>
                    <a:srgbClr val="000000"/>
                  </a:solidFill>
                  <a:latin typeface="Arial Narrow"/>
                  <a:cs typeface="Arial Narrow"/>
                </a:endParaRPr>
              </a:p>
            </p:txBody>
          </p:sp>
          <p:sp>
            <p:nvSpPr>
              <p:cNvPr id="149" name="Rectangle 148"/>
              <p:cNvSpPr/>
              <p:nvPr/>
            </p:nvSpPr>
            <p:spPr bwMode="auto">
              <a:xfrm>
                <a:off x="5546637" y="3605481"/>
                <a:ext cx="365214" cy="182608"/>
              </a:xfrm>
              <a:prstGeom prst="rect">
                <a:avLst/>
              </a:prstGeom>
              <a:solidFill>
                <a:srgbClr val="68C8C6"/>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eaLnBrk="0" hangingPunct="0">
                  <a:defRPr/>
                </a:pPr>
                <a:endParaRPr lang="en-US" sz="1051" b="1" kern="0" dirty="0">
                  <a:solidFill>
                    <a:srgbClr val="000000"/>
                  </a:solidFill>
                  <a:latin typeface="Arial Narrow"/>
                  <a:cs typeface="Arial Narrow"/>
                </a:endParaRPr>
              </a:p>
            </p:txBody>
          </p:sp>
          <p:sp>
            <p:nvSpPr>
              <p:cNvPr id="150" name="Rectangle 149"/>
              <p:cNvSpPr/>
              <p:nvPr/>
            </p:nvSpPr>
            <p:spPr bwMode="auto">
              <a:xfrm>
                <a:off x="6003155" y="5010903"/>
                <a:ext cx="639124" cy="365216"/>
              </a:xfrm>
              <a:prstGeom prst="rect">
                <a:avLst/>
              </a:prstGeom>
              <a:solidFill>
                <a:schemeClr val="accent1"/>
              </a:solidFill>
              <a:ln w="12700" cap="flat" cmpd="sng" algn="ctr">
                <a:solidFill>
                  <a:schemeClr val="tx2"/>
                </a:solidFill>
                <a:prstDash val="solid"/>
                <a:round/>
                <a:headEnd type="none" w="med" len="med"/>
                <a:tailEnd type="none" w="med" len="med"/>
              </a:ln>
              <a:effectLst/>
            </p:spPr>
            <p:txBody>
              <a:bodyPr wrap="none" lIns="0" tIns="0" rIns="0" bIns="0" anchor="ctr" anchorCtr="0"/>
              <a:lstStyle/>
              <a:p>
                <a:pPr marL="0" lvl="1" eaLnBrk="0" hangingPunct="0">
                  <a:buClr>
                    <a:srgbClr val="F0AB00"/>
                  </a:buClr>
                  <a:buSzPct val="80000"/>
                  <a:defRPr/>
                </a:pPr>
                <a:endParaRPr lang="en-US" sz="1051" b="1" kern="0" dirty="0">
                  <a:solidFill>
                    <a:srgbClr val="FFFFFF"/>
                  </a:solidFill>
                  <a:latin typeface="Arial Narrow"/>
                  <a:cs typeface="Arial Narrow"/>
                </a:endParaRPr>
              </a:p>
            </p:txBody>
          </p:sp>
          <p:sp>
            <p:nvSpPr>
              <p:cNvPr id="151" name="Rectangle 150"/>
              <p:cNvSpPr/>
              <p:nvPr/>
            </p:nvSpPr>
            <p:spPr bwMode="auto">
              <a:xfrm>
                <a:off x="7625771" y="4088112"/>
                <a:ext cx="547821" cy="547822"/>
              </a:xfrm>
              <a:prstGeom prst="rect">
                <a:avLst/>
              </a:prstGeom>
              <a:solidFill>
                <a:srgbClr val="F1F4DD"/>
              </a:solidFill>
              <a:ln w="9525" algn="ctr">
                <a:solidFill>
                  <a:schemeClr val="tx2"/>
                </a:solidFill>
                <a:miter lim="800000"/>
                <a:headEnd/>
                <a:tailEnd/>
              </a:ln>
              <a:effectLst/>
            </p:spPr>
            <p:txBody>
              <a:bodyPr wrap="none" lIns="0" tIns="0" rIns="0" bIns="0" anchor="ctr" anchorCtr="0"/>
              <a:lstStyle/>
              <a:p>
                <a:pPr indent="-179478" eaLnBrk="0" hangingPunct="0">
                  <a:buClr>
                    <a:schemeClr val="accent1"/>
                  </a:buClr>
                  <a:defRPr/>
                </a:pPr>
                <a:endParaRPr lang="en-US" sz="1051" b="1" dirty="0">
                  <a:solidFill>
                    <a:schemeClr val="tx2"/>
                  </a:solidFill>
                  <a:latin typeface="+mj-lt"/>
                  <a:cs typeface="Arial" charset="0"/>
                </a:endParaRPr>
              </a:p>
            </p:txBody>
          </p:sp>
          <p:sp>
            <p:nvSpPr>
              <p:cNvPr id="152" name="Rectangle 151"/>
              <p:cNvSpPr/>
              <p:nvPr/>
            </p:nvSpPr>
            <p:spPr bwMode="auto">
              <a:xfrm>
                <a:off x="3222348" y="4153301"/>
                <a:ext cx="821732" cy="456519"/>
              </a:xfrm>
              <a:prstGeom prst="rect">
                <a:avLst/>
              </a:prstGeom>
              <a:solidFill>
                <a:srgbClr val="797B00"/>
              </a:solidFill>
              <a:ln w="6350" cap="flat" cmpd="sng" algn="ctr">
                <a:solidFill>
                  <a:schemeClr val="tx2"/>
                </a:solidFill>
                <a:prstDash val="solid"/>
                <a:round/>
                <a:headEnd type="none" w="med" len="med"/>
                <a:tailEnd type="none" w="med" len="med"/>
              </a:ln>
              <a:effectLst/>
            </p:spPr>
            <p:txBody>
              <a:bodyPr wrap="none" lIns="0" tIns="0" rIns="0" bIns="0" anchor="ctr" anchorCtr="0"/>
              <a:lstStyle/>
              <a:p>
                <a:pPr marL="0" lvl="1" defTabSz="914857" eaLnBrk="0" hangingPunct="0">
                  <a:defRPr/>
                </a:pPr>
                <a:endParaRPr lang="en-US" sz="1051" b="1" kern="0" dirty="0">
                  <a:solidFill>
                    <a:schemeClr val="bg1"/>
                  </a:solidFill>
                  <a:latin typeface="Arial Narrow"/>
                  <a:cs typeface="Arial Narrow"/>
                </a:endParaRPr>
              </a:p>
            </p:txBody>
          </p:sp>
        </p:grpSp>
        <p:sp>
          <p:nvSpPr>
            <p:cNvPr id="154" name="Right Arrow 153"/>
            <p:cNvSpPr/>
            <p:nvPr/>
          </p:nvSpPr>
          <p:spPr>
            <a:xfrm>
              <a:off x="3939995" y="2591252"/>
              <a:ext cx="196136" cy="674031"/>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endParaRPr lang="en-US" sz="1361" dirty="0"/>
            </a:p>
          </p:txBody>
        </p:sp>
        <p:sp>
          <p:nvSpPr>
            <p:cNvPr id="155" name="Right Arrow 154"/>
            <p:cNvSpPr>
              <a:spLocks noChangeAspect="1"/>
            </p:cNvSpPr>
            <p:nvPr/>
          </p:nvSpPr>
          <p:spPr>
            <a:xfrm>
              <a:off x="6993257" y="2671993"/>
              <a:ext cx="227577" cy="782080"/>
            </a:xfrm>
            <a:prstGeom prst="rightArrow">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grpSp>
      <p:sp>
        <p:nvSpPr>
          <p:cNvPr id="156" name="Title 1"/>
          <p:cNvSpPr txBox="1">
            <a:spLocks/>
          </p:cNvSpPr>
          <p:nvPr/>
        </p:nvSpPr>
        <p:spPr>
          <a:xfrm>
            <a:off x="1522678" y="0"/>
            <a:ext cx="9148233" cy="423529"/>
          </a:xfrm>
          <a:prstGeom prst="rect">
            <a:avLst/>
          </a:prstGeom>
        </p:spPr>
        <p:txBody>
          <a:bodyPr tIns="0" bIns="0" anchor="ctr" anchorCtr="0"/>
          <a:lstStyle/>
          <a:p>
            <a:pPr algn="l"/>
            <a:endParaRPr lang="en-GB" sz="2401" b="1" kern="0" dirty="0">
              <a:solidFill>
                <a:schemeClr val="tx2"/>
              </a:solidFill>
              <a:latin typeface="+mj-lt"/>
              <a:ea typeface="+mj-ea"/>
              <a:cs typeface="+mj-cs"/>
            </a:endParaRPr>
          </a:p>
        </p:txBody>
      </p:sp>
      <p:sp>
        <p:nvSpPr>
          <p:cNvPr id="6" name="Titel 5">
            <a:extLst>
              <a:ext uri="{FF2B5EF4-FFF2-40B4-BE49-F238E27FC236}">
                <a16:creationId xmlns:a16="http://schemas.microsoft.com/office/drawing/2014/main" id="{9AF324C8-D44B-4416-B216-D2EE256557FD}"/>
              </a:ext>
            </a:extLst>
          </p:cNvPr>
          <p:cNvSpPr>
            <a:spLocks noGrp="1"/>
          </p:cNvSpPr>
          <p:nvPr>
            <p:ph type="title"/>
          </p:nvPr>
        </p:nvSpPr>
        <p:spPr/>
        <p:txBody>
          <a:bodyPr>
            <a:normAutofit/>
          </a:bodyPr>
          <a:lstStyle/>
          <a:p>
            <a:r>
              <a:rPr lang="en-US" sz="2000" b="1" cap="all" noProof="0" dirty="0"/>
              <a:t> Migrating to a well architected application map</a:t>
            </a:r>
          </a:p>
        </p:txBody>
      </p:sp>
    </p:spTree>
  </p:cSld>
  <p:clrMapOvr>
    <a:masterClrMapping/>
  </p:clrMapOvr>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1"/>
          <p:cNvSpPr txBox="1">
            <a:spLocks/>
          </p:cNvSpPr>
          <p:nvPr/>
        </p:nvSpPr>
        <p:spPr>
          <a:xfrm>
            <a:off x="1522678" y="0"/>
            <a:ext cx="9148233" cy="423529"/>
          </a:xfrm>
          <a:prstGeom prst="rect">
            <a:avLst/>
          </a:prstGeom>
        </p:spPr>
        <p:txBody>
          <a:bodyPr tIns="0" bIns="0" anchor="ctr" anchorCtr="0"/>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GB" sz="2401" b="1" i="0" u="none" strike="noStrike" kern="0" cap="none" spc="0" normalizeH="0" baseline="0" noProof="0" dirty="0">
              <a:ln>
                <a:noFill/>
              </a:ln>
              <a:solidFill>
                <a:srgbClr val="5F6062"/>
              </a:solidFill>
              <a:effectLst/>
              <a:uLnTx/>
              <a:uFillTx/>
              <a:latin typeface="Calibri Light"/>
              <a:ea typeface="+mn-ea"/>
              <a:cs typeface="+mn-cs"/>
            </a:endParaRPr>
          </a:p>
        </p:txBody>
      </p:sp>
      <p:sp>
        <p:nvSpPr>
          <p:cNvPr id="2" name="Titel 1">
            <a:extLst>
              <a:ext uri="{FF2B5EF4-FFF2-40B4-BE49-F238E27FC236}">
                <a16:creationId xmlns:a16="http://schemas.microsoft.com/office/drawing/2014/main" id="{F7075BE6-C440-4B4F-B2F2-29657816144A}"/>
              </a:ext>
            </a:extLst>
          </p:cNvPr>
          <p:cNvSpPr>
            <a:spLocks noGrp="1"/>
          </p:cNvSpPr>
          <p:nvPr>
            <p:ph type="title"/>
          </p:nvPr>
        </p:nvSpPr>
        <p:spPr/>
        <p:txBody>
          <a:bodyPr>
            <a:normAutofit/>
          </a:bodyPr>
          <a:lstStyle/>
          <a:p>
            <a:r>
              <a:rPr lang="en-US" sz="2000" b="1" cap="all" dirty="0"/>
              <a:t>Level 2 layout</a:t>
            </a:r>
            <a:endParaRPr lang="en-GB" sz="2000" b="1" cap="all" dirty="0"/>
          </a:p>
        </p:txBody>
      </p:sp>
      <p:grpSp>
        <p:nvGrpSpPr>
          <p:cNvPr id="245" name="Group 244">
            <a:extLst>
              <a:ext uri="{FF2B5EF4-FFF2-40B4-BE49-F238E27FC236}">
                <a16:creationId xmlns:a16="http://schemas.microsoft.com/office/drawing/2014/main" id="{4B617F12-177B-794C-B238-B37703C2B6B5}"/>
              </a:ext>
            </a:extLst>
          </p:cNvPr>
          <p:cNvGrpSpPr/>
          <p:nvPr/>
        </p:nvGrpSpPr>
        <p:grpSpPr>
          <a:xfrm>
            <a:off x="192138" y="550267"/>
            <a:ext cx="11809312" cy="5231269"/>
            <a:chOff x="328085" y="1624052"/>
            <a:chExt cx="8542202" cy="4257552"/>
          </a:xfrm>
        </p:grpSpPr>
        <p:grpSp>
          <p:nvGrpSpPr>
            <p:cNvPr id="246" name="Group 245">
              <a:extLst>
                <a:ext uri="{FF2B5EF4-FFF2-40B4-BE49-F238E27FC236}">
                  <a16:creationId xmlns:a16="http://schemas.microsoft.com/office/drawing/2014/main" id="{FB316CA4-7184-7F46-A6A4-C0DAD99935D1}"/>
                </a:ext>
              </a:extLst>
            </p:cNvPr>
            <p:cNvGrpSpPr/>
            <p:nvPr/>
          </p:nvGrpSpPr>
          <p:grpSpPr>
            <a:xfrm>
              <a:off x="1857415" y="2990418"/>
              <a:ext cx="1602190" cy="2062662"/>
              <a:chOff x="1963244" y="3599395"/>
              <a:chExt cx="2086826" cy="2062662"/>
            </a:xfrm>
          </p:grpSpPr>
          <p:sp>
            <p:nvSpPr>
              <p:cNvPr id="481" name="Freeform 480">
                <a:extLst>
                  <a:ext uri="{FF2B5EF4-FFF2-40B4-BE49-F238E27FC236}">
                    <a16:creationId xmlns:a16="http://schemas.microsoft.com/office/drawing/2014/main" id="{1C09B8BA-6D68-8C44-A21E-9F10D528FFC7}"/>
                  </a:ext>
                </a:extLst>
              </p:cNvPr>
              <p:cNvSpPr/>
              <p:nvPr/>
            </p:nvSpPr>
            <p:spPr>
              <a:xfrm>
                <a:off x="1963244" y="3666585"/>
                <a:ext cx="545041" cy="1928283"/>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787400"/>
                  <a:gd name="connsiteY0" fmla="*/ 0 h 1928283"/>
                  <a:gd name="connsiteX1" fmla="*/ 787400 w 787400"/>
                  <a:gd name="connsiteY1" fmla="*/ 970491 h 1928283"/>
                  <a:gd name="connsiteX2" fmla="*/ 0 w 787400"/>
                  <a:gd name="connsiteY2" fmla="*/ 1928283 h 1928283"/>
                  <a:gd name="connsiteX0" fmla="*/ 10583 w 609791"/>
                  <a:gd name="connsiteY0" fmla="*/ 0 h 1928283"/>
                  <a:gd name="connsiteX1" fmla="*/ 609791 w 609791"/>
                  <a:gd name="connsiteY1" fmla="*/ 970491 h 1928283"/>
                  <a:gd name="connsiteX2" fmla="*/ 0 w 609791"/>
                  <a:gd name="connsiteY2" fmla="*/ 1928283 h 1928283"/>
                </a:gdLst>
                <a:ahLst/>
                <a:cxnLst>
                  <a:cxn ang="0">
                    <a:pos x="connsiteX0" y="connsiteY0"/>
                  </a:cxn>
                  <a:cxn ang="0">
                    <a:pos x="connsiteX1" y="connsiteY1"/>
                  </a:cxn>
                  <a:cxn ang="0">
                    <a:pos x="connsiteX2" y="connsiteY2"/>
                  </a:cxn>
                </a:cxnLst>
                <a:rect l="l" t="t" r="r" b="b"/>
                <a:pathLst>
                  <a:path w="609791" h="1928283">
                    <a:moveTo>
                      <a:pt x="10583" y="0"/>
                    </a:moveTo>
                    <a:cubicBezTo>
                      <a:pt x="329847" y="288572"/>
                      <a:pt x="604852" y="646994"/>
                      <a:pt x="609791" y="970491"/>
                    </a:cubicBezTo>
                    <a:cubicBezTo>
                      <a:pt x="607674" y="1292930"/>
                      <a:pt x="322792" y="1634419"/>
                      <a:pt x="0" y="1928283"/>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482" name="Group 583">
                <a:extLst>
                  <a:ext uri="{FF2B5EF4-FFF2-40B4-BE49-F238E27FC236}">
                    <a16:creationId xmlns:a16="http://schemas.microsoft.com/office/drawing/2014/main" id="{8C8494F7-039B-7847-A2C3-C0E145CB4F9C}"/>
                  </a:ext>
                </a:extLst>
              </p:cNvPr>
              <p:cNvGrpSpPr/>
              <p:nvPr/>
            </p:nvGrpSpPr>
            <p:grpSpPr>
              <a:xfrm>
                <a:off x="1994998" y="3599395"/>
                <a:ext cx="2055072" cy="2062662"/>
                <a:chOff x="3106213" y="3662893"/>
                <a:chExt cx="2557992" cy="2062662"/>
              </a:xfrm>
            </p:grpSpPr>
            <p:sp>
              <p:nvSpPr>
                <p:cNvPr id="484" name="Freeform 483">
                  <a:extLst>
                    <a:ext uri="{FF2B5EF4-FFF2-40B4-BE49-F238E27FC236}">
                      <a16:creationId xmlns:a16="http://schemas.microsoft.com/office/drawing/2014/main" id="{93F1F1FF-F57E-714D-834A-8FC269395135}"/>
                    </a:ext>
                  </a:extLst>
                </p:cNvPr>
                <p:cNvSpPr/>
                <p:nvPr/>
              </p:nvSpPr>
              <p:spPr>
                <a:xfrm>
                  <a:off x="3106213" y="3662893"/>
                  <a:ext cx="2557992" cy="1000124"/>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1051983"/>
                    <a:gd name="connsiteY0" fmla="*/ 0 h 1928283"/>
                    <a:gd name="connsiteX1" fmla="*/ 787400 w 1051983"/>
                    <a:gd name="connsiteY1" fmla="*/ 970491 h 1928283"/>
                    <a:gd name="connsiteX2" fmla="*/ 1051983 w 1051983"/>
                    <a:gd name="connsiteY2" fmla="*/ 512233 h 1928283"/>
                    <a:gd name="connsiteX3" fmla="*/ 0 w 1051983"/>
                    <a:gd name="connsiteY3" fmla="*/ 1928283 h 1928283"/>
                    <a:gd name="connsiteX0" fmla="*/ 10583 w 1051983"/>
                    <a:gd name="connsiteY0" fmla="*/ 0 h 1928283"/>
                    <a:gd name="connsiteX1" fmla="*/ 1051983 w 1051983"/>
                    <a:gd name="connsiteY1" fmla="*/ 512233 h 1928283"/>
                    <a:gd name="connsiteX2" fmla="*/ 0 w 1051983"/>
                    <a:gd name="connsiteY2" fmla="*/ 1928283 h 1928283"/>
                    <a:gd name="connsiteX0" fmla="*/ 0 w 1187450"/>
                    <a:gd name="connsiteY0" fmla="*/ 0 h 2121958"/>
                    <a:gd name="connsiteX1" fmla="*/ 1187450 w 1187450"/>
                    <a:gd name="connsiteY1" fmla="*/ 705908 h 2121958"/>
                    <a:gd name="connsiteX2" fmla="*/ 135467 w 1187450"/>
                    <a:gd name="connsiteY2" fmla="*/ 2121958 h 21219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00124"/>
                    <a:gd name="connsiteX1" fmla="*/ 1187450 w 2557992"/>
                    <a:gd name="connsiteY1" fmla="*/ 832908 h 1000124"/>
                    <a:gd name="connsiteX2" fmla="*/ 2557992 w 2557992"/>
                    <a:gd name="connsiteY2" fmla="*/ 991658 h 1000124"/>
                    <a:gd name="connsiteX0" fmla="*/ 0 w 2557992"/>
                    <a:gd name="connsiteY0" fmla="*/ 0 h 1000124"/>
                    <a:gd name="connsiteX1" fmla="*/ 1187450 w 2557992"/>
                    <a:gd name="connsiteY1" fmla="*/ 832908 h 1000124"/>
                    <a:gd name="connsiteX2" fmla="*/ 2557992 w 2557992"/>
                    <a:gd name="connsiteY2" fmla="*/ 991658 h 1000124"/>
                  </a:gdLst>
                  <a:ahLst/>
                  <a:cxnLst>
                    <a:cxn ang="0">
                      <a:pos x="connsiteX0" y="connsiteY0"/>
                    </a:cxn>
                    <a:cxn ang="0">
                      <a:pos x="connsiteX1" y="connsiteY1"/>
                    </a:cxn>
                    <a:cxn ang="0">
                      <a:pos x="connsiteX2" y="connsiteY2"/>
                    </a:cxn>
                  </a:cxnLst>
                  <a:rect l="l" t="t" r="r" b="b"/>
                  <a:pathLst>
                    <a:path w="2557992" h="1000124">
                      <a:moveTo>
                        <a:pt x="0" y="0"/>
                      </a:moveTo>
                      <a:cubicBezTo>
                        <a:pt x="379942" y="279753"/>
                        <a:pt x="588432" y="679097"/>
                        <a:pt x="1187450" y="832908"/>
                      </a:cubicBezTo>
                      <a:cubicBezTo>
                        <a:pt x="1813629" y="1000124"/>
                        <a:pt x="2101145" y="937683"/>
                        <a:pt x="2557992" y="991658"/>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sp>
              <p:nvSpPr>
                <p:cNvPr id="485" name="Freeform 484">
                  <a:extLst>
                    <a:ext uri="{FF2B5EF4-FFF2-40B4-BE49-F238E27FC236}">
                      <a16:creationId xmlns:a16="http://schemas.microsoft.com/office/drawing/2014/main" id="{D19BD04D-7A3E-654D-93EF-5C5D0DCDEC8E}"/>
                    </a:ext>
                  </a:extLst>
                </p:cNvPr>
                <p:cNvSpPr/>
                <p:nvPr/>
              </p:nvSpPr>
              <p:spPr>
                <a:xfrm flipV="1">
                  <a:off x="3106213" y="4725431"/>
                  <a:ext cx="2557992" cy="1000124"/>
                </a:xfrm>
                <a:custGeom>
                  <a:avLst/>
                  <a:gdLst>
                    <a:gd name="connsiteX0" fmla="*/ 0 w 1322917"/>
                    <a:gd name="connsiteY0" fmla="*/ 0 h 1883833"/>
                    <a:gd name="connsiteX1" fmla="*/ 1322917 w 1322917"/>
                    <a:gd name="connsiteY1" fmla="*/ 1164166 h 1883833"/>
                    <a:gd name="connsiteX2" fmla="*/ 116417 w 1322917"/>
                    <a:gd name="connsiteY2" fmla="*/ 1883833 h 1883833"/>
                    <a:gd name="connsiteX0" fmla="*/ 0 w 1243542"/>
                    <a:gd name="connsiteY0" fmla="*/ 0 h 1883833"/>
                    <a:gd name="connsiteX1" fmla="*/ 1243542 w 1243542"/>
                    <a:gd name="connsiteY1" fmla="*/ 1164166 h 1883833"/>
                    <a:gd name="connsiteX2" fmla="*/ 37042 w 1243542"/>
                    <a:gd name="connsiteY2" fmla="*/ 1883833 h 1883833"/>
                    <a:gd name="connsiteX0" fmla="*/ 0 w 776817"/>
                    <a:gd name="connsiteY0" fmla="*/ 0 h 1883833"/>
                    <a:gd name="connsiteX1" fmla="*/ 776817 w 776817"/>
                    <a:gd name="connsiteY1" fmla="*/ 970491 h 1883833"/>
                    <a:gd name="connsiteX2" fmla="*/ 37042 w 776817"/>
                    <a:gd name="connsiteY2" fmla="*/ 1883833 h 1883833"/>
                    <a:gd name="connsiteX0" fmla="*/ 10583 w 787400"/>
                    <a:gd name="connsiteY0" fmla="*/ 0 h 1928283"/>
                    <a:gd name="connsiteX1" fmla="*/ 787400 w 787400"/>
                    <a:gd name="connsiteY1" fmla="*/ 970491 h 1928283"/>
                    <a:gd name="connsiteX2" fmla="*/ 0 w 787400"/>
                    <a:gd name="connsiteY2" fmla="*/ 1928283 h 1928283"/>
                    <a:gd name="connsiteX0" fmla="*/ 10583 w 1051983"/>
                    <a:gd name="connsiteY0" fmla="*/ 0 h 1928283"/>
                    <a:gd name="connsiteX1" fmla="*/ 787400 w 1051983"/>
                    <a:gd name="connsiteY1" fmla="*/ 970491 h 1928283"/>
                    <a:gd name="connsiteX2" fmla="*/ 1051983 w 1051983"/>
                    <a:gd name="connsiteY2" fmla="*/ 512233 h 1928283"/>
                    <a:gd name="connsiteX3" fmla="*/ 0 w 1051983"/>
                    <a:gd name="connsiteY3" fmla="*/ 1928283 h 1928283"/>
                    <a:gd name="connsiteX0" fmla="*/ 10583 w 1051983"/>
                    <a:gd name="connsiteY0" fmla="*/ 0 h 1928283"/>
                    <a:gd name="connsiteX1" fmla="*/ 1051983 w 1051983"/>
                    <a:gd name="connsiteY1" fmla="*/ 512233 h 1928283"/>
                    <a:gd name="connsiteX2" fmla="*/ 0 w 1051983"/>
                    <a:gd name="connsiteY2" fmla="*/ 1928283 h 1928283"/>
                    <a:gd name="connsiteX0" fmla="*/ 0 w 1187450"/>
                    <a:gd name="connsiteY0" fmla="*/ 0 h 2121958"/>
                    <a:gd name="connsiteX1" fmla="*/ 1187450 w 1187450"/>
                    <a:gd name="connsiteY1" fmla="*/ 705908 h 2121958"/>
                    <a:gd name="connsiteX2" fmla="*/ 135467 w 1187450"/>
                    <a:gd name="connsiteY2" fmla="*/ 2121958 h 21219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705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1021291"/>
                    <a:gd name="connsiteX1" fmla="*/ 1187450 w 2557992"/>
                    <a:gd name="connsiteY1" fmla="*/ 832908 h 1021291"/>
                    <a:gd name="connsiteX2" fmla="*/ 2557992 w 2557992"/>
                    <a:gd name="connsiteY2" fmla="*/ 991658 h 1021291"/>
                    <a:gd name="connsiteX0" fmla="*/ 0 w 2557992"/>
                    <a:gd name="connsiteY0" fmla="*/ 0 h 991658"/>
                    <a:gd name="connsiteX1" fmla="*/ 1187450 w 2557992"/>
                    <a:gd name="connsiteY1" fmla="*/ 832908 h 991658"/>
                    <a:gd name="connsiteX2" fmla="*/ 2557992 w 2557992"/>
                    <a:gd name="connsiteY2" fmla="*/ 991658 h 991658"/>
                    <a:gd name="connsiteX0" fmla="*/ 0 w 2557992"/>
                    <a:gd name="connsiteY0" fmla="*/ 0 h 1000124"/>
                    <a:gd name="connsiteX1" fmla="*/ 1187450 w 2557992"/>
                    <a:gd name="connsiteY1" fmla="*/ 832908 h 1000124"/>
                    <a:gd name="connsiteX2" fmla="*/ 2557992 w 2557992"/>
                    <a:gd name="connsiteY2" fmla="*/ 991658 h 1000124"/>
                    <a:gd name="connsiteX0" fmla="*/ 0 w 2557992"/>
                    <a:gd name="connsiteY0" fmla="*/ 0 h 1000124"/>
                    <a:gd name="connsiteX1" fmla="*/ 1187450 w 2557992"/>
                    <a:gd name="connsiteY1" fmla="*/ 832908 h 1000124"/>
                    <a:gd name="connsiteX2" fmla="*/ 2557992 w 2557992"/>
                    <a:gd name="connsiteY2" fmla="*/ 991658 h 1000124"/>
                  </a:gdLst>
                  <a:ahLst/>
                  <a:cxnLst>
                    <a:cxn ang="0">
                      <a:pos x="connsiteX0" y="connsiteY0"/>
                    </a:cxn>
                    <a:cxn ang="0">
                      <a:pos x="connsiteX1" y="connsiteY1"/>
                    </a:cxn>
                    <a:cxn ang="0">
                      <a:pos x="connsiteX2" y="connsiteY2"/>
                    </a:cxn>
                  </a:cxnLst>
                  <a:rect l="l" t="t" r="r" b="b"/>
                  <a:pathLst>
                    <a:path w="2557992" h="1000124">
                      <a:moveTo>
                        <a:pt x="0" y="0"/>
                      </a:moveTo>
                      <a:cubicBezTo>
                        <a:pt x="379942" y="279753"/>
                        <a:pt x="588432" y="679097"/>
                        <a:pt x="1187450" y="832908"/>
                      </a:cubicBezTo>
                      <a:cubicBezTo>
                        <a:pt x="1813629" y="1000124"/>
                        <a:pt x="2101145" y="937683"/>
                        <a:pt x="2557992" y="991658"/>
                      </a:cubicBezTo>
                    </a:path>
                  </a:pathLst>
                </a:custGeom>
                <a:ln w="57150" cap="flat" cmpd="sng" algn="ctr">
                  <a:solidFill>
                    <a:srgbClr val="FF0000"/>
                  </a:solidFill>
                  <a:prstDash val="solid"/>
                  <a:round/>
                  <a:headEnd type="triangl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361" b="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483" name="Cloud 116">
                <a:extLst>
                  <a:ext uri="{FF2B5EF4-FFF2-40B4-BE49-F238E27FC236}">
                    <a16:creationId xmlns:a16="http://schemas.microsoft.com/office/drawing/2014/main" id="{638ACE45-4CC6-3B40-AC30-D49109E2EDE5}"/>
                  </a:ext>
                </a:extLst>
              </p:cNvPr>
              <p:cNvSpPr/>
              <p:nvPr/>
            </p:nvSpPr>
            <p:spPr>
              <a:xfrm>
                <a:off x="2207206" y="4169836"/>
                <a:ext cx="1497355" cy="1021368"/>
              </a:xfrm>
              <a:prstGeom prst="cloud">
                <a:avLst/>
              </a:prstGeom>
              <a:solidFill>
                <a:schemeClr val="bg1">
                  <a:lumMod val="85000"/>
                  <a:alpha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000000"/>
                    </a:solidFill>
                    <a:effectLst/>
                    <a:uLnTx/>
                    <a:uFillTx/>
                    <a:latin typeface="Calibri"/>
                    <a:ea typeface="+mn-ea"/>
                    <a:cs typeface="+mn-cs"/>
                  </a:rPr>
                  <a:t>Token &amp; Resource Traffic</a:t>
                </a:r>
              </a:p>
            </p:txBody>
          </p:sp>
        </p:grpSp>
        <p:grpSp>
          <p:nvGrpSpPr>
            <p:cNvPr id="247" name="Group 618">
              <a:extLst>
                <a:ext uri="{FF2B5EF4-FFF2-40B4-BE49-F238E27FC236}">
                  <a16:creationId xmlns:a16="http://schemas.microsoft.com/office/drawing/2014/main" id="{2EA4E154-3771-824D-952F-BCED5E5DFF38}"/>
                </a:ext>
              </a:extLst>
            </p:cNvPr>
            <p:cNvGrpSpPr/>
            <p:nvPr/>
          </p:nvGrpSpPr>
          <p:grpSpPr>
            <a:xfrm>
              <a:off x="3422715" y="3084613"/>
              <a:ext cx="365760" cy="1824643"/>
              <a:chOff x="4184691" y="3757088"/>
              <a:chExt cx="365760" cy="1824643"/>
            </a:xfrm>
          </p:grpSpPr>
          <p:sp>
            <p:nvSpPr>
              <p:cNvPr id="461" name="Rectangle 460">
                <a:extLst>
                  <a:ext uri="{FF2B5EF4-FFF2-40B4-BE49-F238E27FC236}">
                    <a16:creationId xmlns:a16="http://schemas.microsoft.com/office/drawing/2014/main" id="{EA560A9E-12D2-6149-B496-51E0C09E15D0}"/>
                  </a:ext>
                </a:extLst>
              </p:cNvPr>
              <p:cNvSpPr/>
              <p:nvPr/>
            </p:nvSpPr>
            <p:spPr>
              <a:xfrm>
                <a:off x="4184691" y="375708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2" name="Rectangle 155">
                <a:extLst>
                  <a:ext uri="{FF2B5EF4-FFF2-40B4-BE49-F238E27FC236}">
                    <a16:creationId xmlns:a16="http://schemas.microsoft.com/office/drawing/2014/main" id="{6E929D78-1077-C34F-9756-C6101D4F9730}"/>
                  </a:ext>
                </a:extLst>
              </p:cNvPr>
              <p:cNvSpPr/>
              <p:nvPr/>
            </p:nvSpPr>
            <p:spPr>
              <a:xfrm>
                <a:off x="4184691" y="384830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3" name="Rectangle 156">
                <a:extLst>
                  <a:ext uri="{FF2B5EF4-FFF2-40B4-BE49-F238E27FC236}">
                    <a16:creationId xmlns:a16="http://schemas.microsoft.com/office/drawing/2014/main" id="{888A0947-13A9-1A48-97D4-3B86DF8F5540}"/>
                  </a:ext>
                </a:extLst>
              </p:cNvPr>
              <p:cNvSpPr/>
              <p:nvPr/>
            </p:nvSpPr>
            <p:spPr>
              <a:xfrm>
                <a:off x="4184691" y="393953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4" name="Rectangle 157">
                <a:extLst>
                  <a:ext uri="{FF2B5EF4-FFF2-40B4-BE49-F238E27FC236}">
                    <a16:creationId xmlns:a16="http://schemas.microsoft.com/office/drawing/2014/main" id="{45146F19-8FA8-EB4E-8A7F-AE7E1206C69E}"/>
                  </a:ext>
                </a:extLst>
              </p:cNvPr>
              <p:cNvSpPr/>
              <p:nvPr/>
            </p:nvSpPr>
            <p:spPr>
              <a:xfrm>
                <a:off x="4184691" y="403075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5" name="Rectangle 158">
                <a:extLst>
                  <a:ext uri="{FF2B5EF4-FFF2-40B4-BE49-F238E27FC236}">
                    <a16:creationId xmlns:a16="http://schemas.microsoft.com/office/drawing/2014/main" id="{F4FFCED4-7334-5548-8FF9-B02E47D0B48B}"/>
                  </a:ext>
                </a:extLst>
              </p:cNvPr>
              <p:cNvSpPr/>
              <p:nvPr/>
            </p:nvSpPr>
            <p:spPr>
              <a:xfrm>
                <a:off x="4184691" y="412197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6" name="Rectangle 465">
                <a:extLst>
                  <a:ext uri="{FF2B5EF4-FFF2-40B4-BE49-F238E27FC236}">
                    <a16:creationId xmlns:a16="http://schemas.microsoft.com/office/drawing/2014/main" id="{7EC6CD87-D20B-B34E-B36A-8A75BB2275DB}"/>
                  </a:ext>
                </a:extLst>
              </p:cNvPr>
              <p:cNvSpPr/>
              <p:nvPr/>
            </p:nvSpPr>
            <p:spPr>
              <a:xfrm>
                <a:off x="4184691" y="421319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7" name="Rectangle 466">
                <a:extLst>
                  <a:ext uri="{FF2B5EF4-FFF2-40B4-BE49-F238E27FC236}">
                    <a16:creationId xmlns:a16="http://schemas.microsoft.com/office/drawing/2014/main" id="{E4AA99AF-42FB-464F-8916-8BF2CA7EEF9E}"/>
                  </a:ext>
                </a:extLst>
              </p:cNvPr>
              <p:cNvSpPr/>
              <p:nvPr/>
            </p:nvSpPr>
            <p:spPr>
              <a:xfrm>
                <a:off x="4184691" y="430441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8" name="Rectangle 467">
                <a:extLst>
                  <a:ext uri="{FF2B5EF4-FFF2-40B4-BE49-F238E27FC236}">
                    <a16:creationId xmlns:a16="http://schemas.microsoft.com/office/drawing/2014/main" id="{395F1D89-E6CB-8F4A-90BB-21F4EC403569}"/>
                  </a:ext>
                </a:extLst>
              </p:cNvPr>
              <p:cNvSpPr/>
              <p:nvPr/>
            </p:nvSpPr>
            <p:spPr>
              <a:xfrm>
                <a:off x="4184691" y="4395635"/>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69" name="Rectangle 468">
                <a:extLst>
                  <a:ext uri="{FF2B5EF4-FFF2-40B4-BE49-F238E27FC236}">
                    <a16:creationId xmlns:a16="http://schemas.microsoft.com/office/drawing/2014/main" id="{04DF862A-756E-9D48-BB71-1EA69F1BED17}"/>
                  </a:ext>
                </a:extLst>
              </p:cNvPr>
              <p:cNvSpPr/>
              <p:nvPr/>
            </p:nvSpPr>
            <p:spPr>
              <a:xfrm>
                <a:off x="4184691" y="448685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0" name="Rectangle 469">
                <a:extLst>
                  <a:ext uri="{FF2B5EF4-FFF2-40B4-BE49-F238E27FC236}">
                    <a16:creationId xmlns:a16="http://schemas.microsoft.com/office/drawing/2014/main" id="{E37555B7-64A1-394E-BCC6-95AF58CDE851}"/>
                  </a:ext>
                </a:extLst>
              </p:cNvPr>
              <p:cNvSpPr/>
              <p:nvPr/>
            </p:nvSpPr>
            <p:spPr>
              <a:xfrm>
                <a:off x="4184691" y="4578077"/>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1" name="Rectangle 470">
                <a:extLst>
                  <a:ext uri="{FF2B5EF4-FFF2-40B4-BE49-F238E27FC236}">
                    <a16:creationId xmlns:a16="http://schemas.microsoft.com/office/drawing/2014/main" id="{B80384FE-9F7B-2A44-8FBE-49D6BAA877B3}"/>
                  </a:ext>
                </a:extLst>
              </p:cNvPr>
              <p:cNvSpPr/>
              <p:nvPr/>
            </p:nvSpPr>
            <p:spPr>
              <a:xfrm>
                <a:off x="4184691" y="466929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2" name="Rectangle 471">
                <a:extLst>
                  <a:ext uri="{FF2B5EF4-FFF2-40B4-BE49-F238E27FC236}">
                    <a16:creationId xmlns:a16="http://schemas.microsoft.com/office/drawing/2014/main" id="{EFC03126-D27D-A846-9356-00239058E99E}"/>
                  </a:ext>
                </a:extLst>
              </p:cNvPr>
              <p:cNvSpPr/>
              <p:nvPr/>
            </p:nvSpPr>
            <p:spPr>
              <a:xfrm>
                <a:off x="4184691" y="476051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3" name="Rectangle 472">
                <a:extLst>
                  <a:ext uri="{FF2B5EF4-FFF2-40B4-BE49-F238E27FC236}">
                    <a16:creationId xmlns:a16="http://schemas.microsoft.com/office/drawing/2014/main" id="{9D6DDFA8-A23A-644F-8942-CF2EEEC6A892}"/>
                  </a:ext>
                </a:extLst>
              </p:cNvPr>
              <p:cNvSpPr/>
              <p:nvPr/>
            </p:nvSpPr>
            <p:spPr>
              <a:xfrm>
                <a:off x="4184691" y="485174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4" name="Rectangle 167">
                <a:extLst>
                  <a:ext uri="{FF2B5EF4-FFF2-40B4-BE49-F238E27FC236}">
                    <a16:creationId xmlns:a16="http://schemas.microsoft.com/office/drawing/2014/main" id="{8CE2BC28-46CB-0A4A-985D-B995C4A4DB56}"/>
                  </a:ext>
                </a:extLst>
              </p:cNvPr>
              <p:cNvSpPr/>
              <p:nvPr/>
            </p:nvSpPr>
            <p:spPr>
              <a:xfrm>
                <a:off x="4184691" y="494296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5" name="Rectangle 168">
                <a:extLst>
                  <a:ext uri="{FF2B5EF4-FFF2-40B4-BE49-F238E27FC236}">
                    <a16:creationId xmlns:a16="http://schemas.microsoft.com/office/drawing/2014/main" id="{06D066C0-D5DD-994D-978C-28A98300697A}"/>
                  </a:ext>
                </a:extLst>
              </p:cNvPr>
              <p:cNvSpPr/>
              <p:nvPr/>
            </p:nvSpPr>
            <p:spPr>
              <a:xfrm>
                <a:off x="4184691" y="503418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6" name="Rectangle 169">
                <a:extLst>
                  <a:ext uri="{FF2B5EF4-FFF2-40B4-BE49-F238E27FC236}">
                    <a16:creationId xmlns:a16="http://schemas.microsoft.com/office/drawing/2014/main" id="{FC776E4A-B74F-3A43-9C5C-10E201A074FE}"/>
                  </a:ext>
                </a:extLst>
              </p:cNvPr>
              <p:cNvSpPr/>
              <p:nvPr/>
            </p:nvSpPr>
            <p:spPr>
              <a:xfrm>
                <a:off x="4184691" y="512540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7" name="Rectangle 170">
                <a:extLst>
                  <a:ext uri="{FF2B5EF4-FFF2-40B4-BE49-F238E27FC236}">
                    <a16:creationId xmlns:a16="http://schemas.microsoft.com/office/drawing/2014/main" id="{979DEEB4-66DA-E04F-BCC8-B8DB4CCEBA9E}"/>
                  </a:ext>
                </a:extLst>
              </p:cNvPr>
              <p:cNvSpPr/>
              <p:nvPr/>
            </p:nvSpPr>
            <p:spPr>
              <a:xfrm>
                <a:off x="4184691" y="521662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8" name="Rectangle 477">
                <a:extLst>
                  <a:ext uri="{FF2B5EF4-FFF2-40B4-BE49-F238E27FC236}">
                    <a16:creationId xmlns:a16="http://schemas.microsoft.com/office/drawing/2014/main" id="{E087529B-525F-2649-A8E3-3852BAB124C1}"/>
                  </a:ext>
                </a:extLst>
              </p:cNvPr>
              <p:cNvSpPr/>
              <p:nvPr/>
            </p:nvSpPr>
            <p:spPr>
              <a:xfrm>
                <a:off x="4184691" y="530784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79" name="Rectangle 478">
                <a:extLst>
                  <a:ext uri="{FF2B5EF4-FFF2-40B4-BE49-F238E27FC236}">
                    <a16:creationId xmlns:a16="http://schemas.microsoft.com/office/drawing/2014/main" id="{31510246-6290-7A4C-8A24-ADBA4043C965}"/>
                  </a:ext>
                </a:extLst>
              </p:cNvPr>
              <p:cNvSpPr/>
              <p:nvPr/>
            </p:nvSpPr>
            <p:spPr>
              <a:xfrm>
                <a:off x="4184691" y="539906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80" name="Rectangle 479">
                <a:extLst>
                  <a:ext uri="{FF2B5EF4-FFF2-40B4-BE49-F238E27FC236}">
                    <a16:creationId xmlns:a16="http://schemas.microsoft.com/office/drawing/2014/main" id="{A05A2627-2E7D-1547-8014-0752368A0D0A}"/>
                  </a:ext>
                </a:extLst>
              </p:cNvPr>
              <p:cNvSpPr/>
              <p:nvPr/>
            </p:nvSpPr>
            <p:spPr>
              <a:xfrm>
                <a:off x="4184691" y="549029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248" name="Group 174">
              <a:extLst>
                <a:ext uri="{FF2B5EF4-FFF2-40B4-BE49-F238E27FC236}">
                  <a16:creationId xmlns:a16="http://schemas.microsoft.com/office/drawing/2014/main" id="{193A7AEB-DF75-9B46-BA6D-12A87F4427D1}"/>
                </a:ext>
              </a:extLst>
            </p:cNvPr>
            <p:cNvGrpSpPr/>
            <p:nvPr/>
          </p:nvGrpSpPr>
          <p:grpSpPr>
            <a:xfrm>
              <a:off x="3799477" y="3084613"/>
              <a:ext cx="1152144" cy="1824643"/>
              <a:chOff x="3852392" y="3693590"/>
              <a:chExt cx="1197864" cy="1824643"/>
            </a:xfrm>
          </p:grpSpPr>
          <p:sp>
            <p:nvSpPr>
              <p:cNvPr id="458" name="Rectangle 457">
                <a:extLst>
                  <a:ext uri="{FF2B5EF4-FFF2-40B4-BE49-F238E27FC236}">
                    <a16:creationId xmlns:a16="http://schemas.microsoft.com/office/drawing/2014/main" id="{C277BBC2-4493-5744-AF92-5E15B4973CC4}"/>
                  </a:ext>
                </a:extLst>
              </p:cNvPr>
              <p:cNvSpPr/>
              <p:nvPr/>
            </p:nvSpPr>
            <p:spPr>
              <a:xfrm>
                <a:off x="3852392" y="3693590"/>
                <a:ext cx="1197864" cy="182464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API Gateway</a:t>
                </a:r>
              </a:p>
            </p:txBody>
          </p:sp>
          <p:sp>
            <p:nvSpPr>
              <p:cNvPr id="459" name="Rectangle 458">
                <a:extLst>
                  <a:ext uri="{FF2B5EF4-FFF2-40B4-BE49-F238E27FC236}">
                    <a16:creationId xmlns:a16="http://schemas.microsoft.com/office/drawing/2014/main" id="{D6CABDF5-DF18-9F46-9236-B05281E87A32}"/>
                  </a:ext>
                </a:extLst>
              </p:cNvPr>
              <p:cNvSpPr/>
              <p:nvPr/>
            </p:nvSpPr>
            <p:spPr>
              <a:xfrm>
                <a:off x="3952978" y="4009785"/>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Authentication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 Service </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TPP)</a:t>
                </a:r>
              </a:p>
            </p:txBody>
          </p:sp>
          <p:sp>
            <p:nvSpPr>
              <p:cNvPr id="460" name="Rectangle 459">
                <a:extLst>
                  <a:ext uri="{FF2B5EF4-FFF2-40B4-BE49-F238E27FC236}">
                    <a16:creationId xmlns:a16="http://schemas.microsoft.com/office/drawing/2014/main" id="{E7FD8D8C-1D2C-204E-9269-60FA41F620EE}"/>
                  </a:ext>
                </a:extLst>
              </p:cNvPr>
              <p:cNvSpPr/>
              <p:nvPr/>
            </p:nvSpPr>
            <p:spPr>
              <a:xfrm>
                <a:off x="3952978" y="4764079"/>
                <a:ext cx="996693"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Resource Access Service </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TPP)</a:t>
                </a:r>
              </a:p>
            </p:txBody>
          </p:sp>
        </p:grpSp>
        <p:grpSp>
          <p:nvGrpSpPr>
            <p:cNvPr id="249" name="Group 178">
              <a:extLst>
                <a:ext uri="{FF2B5EF4-FFF2-40B4-BE49-F238E27FC236}">
                  <a16:creationId xmlns:a16="http://schemas.microsoft.com/office/drawing/2014/main" id="{AF7A5583-6B07-7441-901F-110287288B07}"/>
                </a:ext>
              </a:extLst>
            </p:cNvPr>
            <p:cNvGrpSpPr/>
            <p:nvPr/>
          </p:nvGrpSpPr>
          <p:grpSpPr>
            <a:xfrm>
              <a:off x="328085" y="2634417"/>
              <a:ext cx="1511483" cy="3066369"/>
              <a:chOff x="370417" y="3243394"/>
              <a:chExt cx="1511483" cy="3066369"/>
            </a:xfrm>
          </p:grpSpPr>
          <p:sp>
            <p:nvSpPr>
              <p:cNvPr id="422" name="Rectangle 421">
                <a:extLst>
                  <a:ext uri="{FF2B5EF4-FFF2-40B4-BE49-F238E27FC236}">
                    <a16:creationId xmlns:a16="http://schemas.microsoft.com/office/drawing/2014/main" id="{014DF6A5-A2B7-7B4D-9458-5B5D0A28A73D}"/>
                  </a:ext>
                </a:extLst>
              </p:cNvPr>
              <p:cNvSpPr/>
              <p:nvPr/>
            </p:nvSpPr>
            <p:spPr>
              <a:xfrm>
                <a:off x="370417" y="4576240"/>
                <a:ext cx="1156256" cy="173352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TPP Service</a:t>
                </a:r>
              </a:p>
            </p:txBody>
          </p:sp>
          <p:sp>
            <p:nvSpPr>
              <p:cNvPr id="423" name="Rectangle 422">
                <a:extLst>
                  <a:ext uri="{FF2B5EF4-FFF2-40B4-BE49-F238E27FC236}">
                    <a16:creationId xmlns:a16="http://schemas.microsoft.com/office/drawing/2014/main" id="{74A672EE-5974-A64A-8AF7-FF0796EE410E}"/>
                  </a:ext>
                </a:extLst>
              </p:cNvPr>
              <p:cNvSpPr/>
              <p:nvPr/>
            </p:nvSpPr>
            <p:spPr>
              <a:xfrm>
                <a:off x="469017" y="4818350"/>
                <a:ext cx="959056"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Authentication</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 Service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(Customer &amp; Bank) </a:t>
                </a:r>
              </a:p>
            </p:txBody>
          </p:sp>
          <p:sp>
            <p:nvSpPr>
              <p:cNvPr id="424" name="Rectangle 423">
                <a:extLst>
                  <a:ext uri="{FF2B5EF4-FFF2-40B4-BE49-F238E27FC236}">
                    <a16:creationId xmlns:a16="http://schemas.microsoft.com/office/drawing/2014/main" id="{AD5BCBF9-FBFF-C84C-AFBE-4324093AFFB2}"/>
                  </a:ext>
                </a:extLst>
              </p:cNvPr>
              <p:cNvSpPr/>
              <p:nvPr/>
            </p:nvSpPr>
            <p:spPr>
              <a:xfrm>
                <a:off x="469017" y="5562054"/>
                <a:ext cx="959056" cy="627637"/>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Resource Access Service</a:t>
                </a:r>
              </a:p>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(As Customer Proxy) </a:t>
                </a:r>
              </a:p>
            </p:txBody>
          </p:sp>
          <p:grpSp>
            <p:nvGrpSpPr>
              <p:cNvPr id="425" name="Group 619">
                <a:extLst>
                  <a:ext uri="{FF2B5EF4-FFF2-40B4-BE49-F238E27FC236}">
                    <a16:creationId xmlns:a16="http://schemas.microsoft.com/office/drawing/2014/main" id="{991E21EB-4BAE-C24D-9A13-040805324DF8}"/>
                  </a:ext>
                </a:extLst>
              </p:cNvPr>
              <p:cNvGrpSpPr/>
              <p:nvPr/>
            </p:nvGrpSpPr>
            <p:grpSpPr>
              <a:xfrm>
                <a:off x="1529952" y="4576240"/>
                <a:ext cx="351948" cy="1733418"/>
                <a:chOff x="4184691" y="3757088"/>
                <a:chExt cx="365760" cy="1733418"/>
              </a:xfrm>
            </p:grpSpPr>
            <p:sp>
              <p:nvSpPr>
                <p:cNvPr id="439" name="Rectangle 438">
                  <a:extLst>
                    <a:ext uri="{FF2B5EF4-FFF2-40B4-BE49-F238E27FC236}">
                      <a16:creationId xmlns:a16="http://schemas.microsoft.com/office/drawing/2014/main" id="{379C6069-4827-3B46-9EDB-FEDB11D3F212}"/>
                    </a:ext>
                  </a:extLst>
                </p:cNvPr>
                <p:cNvSpPr/>
                <p:nvPr/>
              </p:nvSpPr>
              <p:spPr>
                <a:xfrm>
                  <a:off x="4184691" y="375708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0" name="Rectangle 439">
                  <a:extLst>
                    <a:ext uri="{FF2B5EF4-FFF2-40B4-BE49-F238E27FC236}">
                      <a16:creationId xmlns:a16="http://schemas.microsoft.com/office/drawing/2014/main" id="{BC7C0E66-6145-5D40-A739-FE14E0630DC4}"/>
                    </a:ext>
                  </a:extLst>
                </p:cNvPr>
                <p:cNvSpPr/>
                <p:nvPr/>
              </p:nvSpPr>
              <p:spPr>
                <a:xfrm>
                  <a:off x="4184691" y="384830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1" name="Rectangle 440">
                  <a:extLst>
                    <a:ext uri="{FF2B5EF4-FFF2-40B4-BE49-F238E27FC236}">
                      <a16:creationId xmlns:a16="http://schemas.microsoft.com/office/drawing/2014/main" id="{BCEE4321-10CB-B94E-A7A0-C3AB5A3037F8}"/>
                    </a:ext>
                  </a:extLst>
                </p:cNvPr>
                <p:cNvSpPr/>
                <p:nvPr/>
              </p:nvSpPr>
              <p:spPr>
                <a:xfrm>
                  <a:off x="4184691" y="393953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2" name="Rectangle 441">
                  <a:extLst>
                    <a:ext uri="{FF2B5EF4-FFF2-40B4-BE49-F238E27FC236}">
                      <a16:creationId xmlns:a16="http://schemas.microsoft.com/office/drawing/2014/main" id="{29657E44-A24D-D849-BA69-577A9B360F1A}"/>
                    </a:ext>
                  </a:extLst>
                </p:cNvPr>
                <p:cNvSpPr/>
                <p:nvPr/>
              </p:nvSpPr>
              <p:spPr>
                <a:xfrm>
                  <a:off x="4184691" y="403075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3" name="Rectangle 442">
                  <a:extLst>
                    <a:ext uri="{FF2B5EF4-FFF2-40B4-BE49-F238E27FC236}">
                      <a16:creationId xmlns:a16="http://schemas.microsoft.com/office/drawing/2014/main" id="{05E0CE0E-AB2B-2A47-8E63-AB924BE2988C}"/>
                    </a:ext>
                  </a:extLst>
                </p:cNvPr>
                <p:cNvSpPr/>
                <p:nvPr/>
              </p:nvSpPr>
              <p:spPr>
                <a:xfrm>
                  <a:off x="4184691" y="412197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4" name="Rectangle 443">
                  <a:extLst>
                    <a:ext uri="{FF2B5EF4-FFF2-40B4-BE49-F238E27FC236}">
                      <a16:creationId xmlns:a16="http://schemas.microsoft.com/office/drawing/2014/main" id="{80F203A2-CE04-FE49-B0EC-1B0C66A5842A}"/>
                    </a:ext>
                  </a:extLst>
                </p:cNvPr>
                <p:cNvSpPr/>
                <p:nvPr/>
              </p:nvSpPr>
              <p:spPr>
                <a:xfrm>
                  <a:off x="4184691" y="421319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5" name="Rectangle 444">
                  <a:extLst>
                    <a:ext uri="{FF2B5EF4-FFF2-40B4-BE49-F238E27FC236}">
                      <a16:creationId xmlns:a16="http://schemas.microsoft.com/office/drawing/2014/main" id="{C8405A59-DF8D-1F49-A9FD-BAED6A1CCF04}"/>
                    </a:ext>
                  </a:extLst>
                </p:cNvPr>
                <p:cNvSpPr/>
                <p:nvPr/>
              </p:nvSpPr>
              <p:spPr>
                <a:xfrm>
                  <a:off x="4184691" y="430441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6" name="Rectangle 445">
                  <a:extLst>
                    <a:ext uri="{FF2B5EF4-FFF2-40B4-BE49-F238E27FC236}">
                      <a16:creationId xmlns:a16="http://schemas.microsoft.com/office/drawing/2014/main" id="{40DDDD1B-AAAE-8D48-B8D5-CE73BBD2A884}"/>
                    </a:ext>
                  </a:extLst>
                </p:cNvPr>
                <p:cNvSpPr/>
                <p:nvPr/>
              </p:nvSpPr>
              <p:spPr>
                <a:xfrm>
                  <a:off x="4184691" y="4395635"/>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7" name="Rectangle 446">
                  <a:extLst>
                    <a:ext uri="{FF2B5EF4-FFF2-40B4-BE49-F238E27FC236}">
                      <a16:creationId xmlns:a16="http://schemas.microsoft.com/office/drawing/2014/main" id="{D5008318-DDA3-ED4E-B6B0-14A563A62875}"/>
                    </a:ext>
                  </a:extLst>
                </p:cNvPr>
                <p:cNvSpPr/>
                <p:nvPr/>
              </p:nvSpPr>
              <p:spPr>
                <a:xfrm>
                  <a:off x="4184691" y="448685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8" name="Rectangle 447">
                  <a:extLst>
                    <a:ext uri="{FF2B5EF4-FFF2-40B4-BE49-F238E27FC236}">
                      <a16:creationId xmlns:a16="http://schemas.microsoft.com/office/drawing/2014/main" id="{598E6BC0-F504-9F40-AB18-3537A113CFDA}"/>
                    </a:ext>
                  </a:extLst>
                </p:cNvPr>
                <p:cNvSpPr/>
                <p:nvPr/>
              </p:nvSpPr>
              <p:spPr>
                <a:xfrm>
                  <a:off x="4184691" y="4578077"/>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49" name="Rectangle 448">
                  <a:extLst>
                    <a:ext uri="{FF2B5EF4-FFF2-40B4-BE49-F238E27FC236}">
                      <a16:creationId xmlns:a16="http://schemas.microsoft.com/office/drawing/2014/main" id="{46453743-E8F9-EE42-8290-DACC8DADEEA2}"/>
                    </a:ext>
                  </a:extLst>
                </p:cNvPr>
                <p:cNvSpPr/>
                <p:nvPr/>
              </p:nvSpPr>
              <p:spPr>
                <a:xfrm>
                  <a:off x="4184691" y="466929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0" name="Rectangle 449">
                  <a:extLst>
                    <a:ext uri="{FF2B5EF4-FFF2-40B4-BE49-F238E27FC236}">
                      <a16:creationId xmlns:a16="http://schemas.microsoft.com/office/drawing/2014/main" id="{B7FC1F17-492E-9B4D-BEDF-5D5D8BEA7A44}"/>
                    </a:ext>
                  </a:extLst>
                </p:cNvPr>
                <p:cNvSpPr/>
                <p:nvPr/>
              </p:nvSpPr>
              <p:spPr>
                <a:xfrm>
                  <a:off x="4184691" y="476051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1" name="Rectangle 450">
                  <a:extLst>
                    <a:ext uri="{FF2B5EF4-FFF2-40B4-BE49-F238E27FC236}">
                      <a16:creationId xmlns:a16="http://schemas.microsoft.com/office/drawing/2014/main" id="{886B3A73-A643-E747-A0A8-7633B87F8EEA}"/>
                    </a:ext>
                  </a:extLst>
                </p:cNvPr>
                <p:cNvSpPr/>
                <p:nvPr/>
              </p:nvSpPr>
              <p:spPr>
                <a:xfrm>
                  <a:off x="4184691" y="485174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2" name="Rectangle 451">
                  <a:extLst>
                    <a:ext uri="{FF2B5EF4-FFF2-40B4-BE49-F238E27FC236}">
                      <a16:creationId xmlns:a16="http://schemas.microsoft.com/office/drawing/2014/main" id="{E89D326C-D42C-8F46-9E47-3BB727326F8C}"/>
                    </a:ext>
                  </a:extLst>
                </p:cNvPr>
                <p:cNvSpPr/>
                <p:nvPr/>
              </p:nvSpPr>
              <p:spPr>
                <a:xfrm>
                  <a:off x="4184691" y="494296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3" name="Rectangle 452">
                  <a:extLst>
                    <a:ext uri="{FF2B5EF4-FFF2-40B4-BE49-F238E27FC236}">
                      <a16:creationId xmlns:a16="http://schemas.microsoft.com/office/drawing/2014/main" id="{17EFE487-58EC-0245-B54C-752B08DAEA8D}"/>
                    </a:ext>
                  </a:extLst>
                </p:cNvPr>
                <p:cNvSpPr/>
                <p:nvPr/>
              </p:nvSpPr>
              <p:spPr>
                <a:xfrm>
                  <a:off x="4184691" y="503418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4" name="Rectangle 453">
                  <a:extLst>
                    <a:ext uri="{FF2B5EF4-FFF2-40B4-BE49-F238E27FC236}">
                      <a16:creationId xmlns:a16="http://schemas.microsoft.com/office/drawing/2014/main" id="{FFA55C0C-D500-2D4C-BB69-8F894D50018F}"/>
                    </a:ext>
                  </a:extLst>
                </p:cNvPr>
                <p:cNvSpPr/>
                <p:nvPr/>
              </p:nvSpPr>
              <p:spPr>
                <a:xfrm>
                  <a:off x="4184691" y="5125403"/>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5" name="Rectangle 454">
                  <a:extLst>
                    <a:ext uri="{FF2B5EF4-FFF2-40B4-BE49-F238E27FC236}">
                      <a16:creationId xmlns:a16="http://schemas.microsoft.com/office/drawing/2014/main" id="{37130EE6-746E-4140-9617-B1D1202ADACB}"/>
                    </a:ext>
                  </a:extLst>
                </p:cNvPr>
                <p:cNvSpPr/>
                <p:nvPr/>
              </p:nvSpPr>
              <p:spPr>
                <a:xfrm>
                  <a:off x="4184691" y="521662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6" name="Rectangle 455">
                  <a:extLst>
                    <a:ext uri="{FF2B5EF4-FFF2-40B4-BE49-F238E27FC236}">
                      <a16:creationId xmlns:a16="http://schemas.microsoft.com/office/drawing/2014/main" id="{4EF0F458-EEB8-0942-AB32-E6DBDA2065A5}"/>
                    </a:ext>
                  </a:extLst>
                </p:cNvPr>
                <p:cNvSpPr/>
                <p:nvPr/>
              </p:nvSpPr>
              <p:spPr>
                <a:xfrm>
                  <a:off x="4184691" y="530784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57" name="Rectangle 456">
                  <a:extLst>
                    <a:ext uri="{FF2B5EF4-FFF2-40B4-BE49-F238E27FC236}">
                      <a16:creationId xmlns:a16="http://schemas.microsoft.com/office/drawing/2014/main" id="{824175EA-6FA3-EC40-9F9F-0A047C5E8F87}"/>
                    </a:ext>
                  </a:extLst>
                </p:cNvPr>
                <p:cNvSpPr/>
                <p:nvPr/>
              </p:nvSpPr>
              <p:spPr>
                <a:xfrm>
                  <a:off x="4184691" y="539906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426" name="Rectangle 425">
                <a:extLst>
                  <a:ext uri="{FF2B5EF4-FFF2-40B4-BE49-F238E27FC236}">
                    <a16:creationId xmlns:a16="http://schemas.microsoft.com/office/drawing/2014/main" id="{314123D0-8DEB-6B4B-AA17-4F84BB2B6942}"/>
                  </a:ext>
                </a:extLst>
              </p:cNvPr>
              <p:cNvSpPr/>
              <p:nvPr/>
            </p:nvSpPr>
            <p:spPr>
              <a:xfrm>
                <a:off x="370417" y="3243394"/>
                <a:ext cx="1156256" cy="91440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Customer Device</a:t>
                </a:r>
              </a:p>
            </p:txBody>
          </p:sp>
          <p:sp>
            <p:nvSpPr>
              <p:cNvPr id="427" name="Rectangle 426">
                <a:extLst>
                  <a:ext uri="{FF2B5EF4-FFF2-40B4-BE49-F238E27FC236}">
                    <a16:creationId xmlns:a16="http://schemas.microsoft.com/office/drawing/2014/main" id="{119E85F9-B6CC-A84F-8B0B-CE835D3A3156}"/>
                  </a:ext>
                </a:extLst>
              </p:cNvPr>
              <p:cNvSpPr/>
              <p:nvPr/>
            </p:nvSpPr>
            <p:spPr>
              <a:xfrm>
                <a:off x="581114" y="3701229"/>
                <a:ext cx="734863"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01" b="1" i="0" u="none" strike="noStrike" kern="1200" cap="none" spc="0" normalizeH="0" baseline="0" noProof="0" dirty="0">
                    <a:ln>
                      <a:noFill/>
                    </a:ln>
                    <a:solidFill>
                      <a:srgbClr val="000000"/>
                    </a:solidFill>
                    <a:effectLst/>
                    <a:uLnTx/>
                    <a:uFillTx/>
                    <a:latin typeface="Calibri"/>
                    <a:ea typeface="+mn-ea"/>
                    <a:cs typeface="+mn-cs"/>
                  </a:rPr>
                  <a:t>Bank/TPP Application</a:t>
                </a:r>
              </a:p>
            </p:txBody>
          </p:sp>
          <p:grpSp>
            <p:nvGrpSpPr>
              <p:cNvPr id="428" name="Group 661">
                <a:extLst>
                  <a:ext uri="{FF2B5EF4-FFF2-40B4-BE49-F238E27FC236}">
                    <a16:creationId xmlns:a16="http://schemas.microsoft.com/office/drawing/2014/main" id="{2CCBC173-ED22-5443-987E-A83B0ED83779}"/>
                  </a:ext>
                </a:extLst>
              </p:cNvPr>
              <p:cNvGrpSpPr/>
              <p:nvPr/>
            </p:nvGrpSpPr>
            <p:grpSpPr>
              <a:xfrm>
                <a:off x="1529952" y="3243394"/>
                <a:ext cx="351948" cy="912429"/>
                <a:chOff x="2468074" y="3306892"/>
                <a:chExt cx="365760" cy="912429"/>
              </a:xfrm>
            </p:grpSpPr>
            <p:sp>
              <p:nvSpPr>
                <p:cNvPr id="429" name="Rectangle 428">
                  <a:extLst>
                    <a:ext uri="{FF2B5EF4-FFF2-40B4-BE49-F238E27FC236}">
                      <a16:creationId xmlns:a16="http://schemas.microsoft.com/office/drawing/2014/main" id="{134B19C4-AC18-8249-A534-F042E763F45A}"/>
                    </a:ext>
                  </a:extLst>
                </p:cNvPr>
                <p:cNvSpPr/>
                <p:nvPr/>
              </p:nvSpPr>
              <p:spPr>
                <a:xfrm>
                  <a:off x="2468074" y="330689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0" name="Rectangle 429">
                  <a:extLst>
                    <a:ext uri="{FF2B5EF4-FFF2-40B4-BE49-F238E27FC236}">
                      <a16:creationId xmlns:a16="http://schemas.microsoft.com/office/drawing/2014/main" id="{CE91864D-B7A2-4B44-AEAC-6A6E2CA9517B}"/>
                    </a:ext>
                  </a:extLst>
                </p:cNvPr>
                <p:cNvSpPr/>
                <p:nvPr/>
              </p:nvSpPr>
              <p:spPr>
                <a:xfrm>
                  <a:off x="2468074" y="339811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1" name="Rectangle 430">
                  <a:extLst>
                    <a:ext uri="{FF2B5EF4-FFF2-40B4-BE49-F238E27FC236}">
                      <a16:creationId xmlns:a16="http://schemas.microsoft.com/office/drawing/2014/main" id="{2F702219-45D9-F84E-8879-612C4B86F4AE}"/>
                    </a:ext>
                  </a:extLst>
                </p:cNvPr>
                <p:cNvSpPr/>
                <p:nvPr/>
              </p:nvSpPr>
              <p:spPr>
                <a:xfrm>
                  <a:off x="2468074" y="3489334"/>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2" name="Rectangle 431">
                  <a:extLst>
                    <a:ext uri="{FF2B5EF4-FFF2-40B4-BE49-F238E27FC236}">
                      <a16:creationId xmlns:a16="http://schemas.microsoft.com/office/drawing/2014/main" id="{F3C69361-10EA-4844-96C1-2E7EF31D9CD6}"/>
                    </a:ext>
                  </a:extLst>
                </p:cNvPr>
                <p:cNvSpPr/>
                <p:nvPr/>
              </p:nvSpPr>
              <p:spPr>
                <a:xfrm>
                  <a:off x="2468074" y="358055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3" name="Rectangle 432">
                  <a:extLst>
                    <a:ext uri="{FF2B5EF4-FFF2-40B4-BE49-F238E27FC236}">
                      <a16:creationId xmlns:a16="http://schemas.microsoft.com/office/drawing/2014/main" id="{D64AF24D-FB6F-FA46-9FED-5F66B6374FA8}"/>
                    </a:ext>
                  </a:extLst>
                </p:cNvPr>
                <p:cNvSpPr/>
                <p:nvPr/>
              </p:nvSpPr>
              <p:spPr>
                <a:xfrm>
                  <a:off x="2468074" y="367177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4" name="Rectangle 433">
                  <a:extLst>
                    <a:ext uri="{FF2B5EF4-FFF2-40B4-BE49-F238E27FC236}">
                      <a16:creationId xmlns:a16="http://schemas.microsoft.com/office/drawing/2014/main" id="{DD3374F8-9E08-C941-9A76-05000E3D9BD1}"/>
                    </a:ext>
                  </a:extLst>
                </p:cNvPr>
                <p:cNvSpPr/>
                <p:nvPr/>
              </p:nvSpPr>
              <p:spPr>
                <a:xfrm>
                  <a:off x="2468074" y="3762997"/>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5" name="Rectangle 434">
                  <a:extLst>
                    <a:ext uri="{FF2B5EF4-FFF2-40B4-BE49-F238E27FC236}">
                      <a16:creationId xmlns:a16="http://schemas.microsoft.com/office/drawing/2014/main" id="{65B6FF46-2477-1746-A949-FCFD034ED2E8}"/>
                    </a:ext>
                  </a:extLst>
                </p:cNvPr>
                <p:cNvSpPr/>
                <p:nvPr/>
              </p:nvSpPr>
              <p:spPr>
                <a:xfrm>
                  <a:off x="2468074" y="3854218"/>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6" name="Rectangle 435">
                  <a:extLst>
                    <a:ext uri="{FF2B5EF4-FFF2-40B4-BE49-F238E27FC236}">
                      <a16:creationId xmlns:a16="http://schemas.microsoft.com/office/drawing/2014/main" id="{5062A1DB-8368-B347-9DA5-BED2DC31045F}"/>
                    </a:ext>
                  </a:extLst>
                </p:cNvPr>
                <p:cNvSpPr/>
                <p:nvPr/>
              </p:nvSpPr>
              <p:spPr>
                <a:xfrm>
                  <a:off x="2468074" y="394543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7" name="Rectangle 436">
                  <a:extLst>
                    <a:ext uri="{FF2B5EF4-FFF2-40B4-BE49-F238E27FC236}">
                      <a16:creationId xmlns:a16="http://schemas.microsoft.com/office/drawing/2014/main" id="{47C050DC-ABDC-D042-B265-5111C4C9C374}"/>
                    </a:ext>
                  </a:extLst>
                </p:cNvPr>
                <p:cNvSpPr/>
                <p:nvPr/>
              </p:nvSpPr>
              <p:spPr>
                <a:xfrm>
                  <a:off x="2468074" y="403666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38" name="Rectangle 437">
                  <a:extLst>
                    <a:ext uri="{FF2B5EF4-FFF2-40B4-BE49-F238E27FC236}">
                      <a16:creationId xmlns:a16="http://schemas.microsoft.com/office/drawing/2014/main" id="{4241C5EF-2162-B146-B197-8520FB9C1494}"/>
                    </a:ext>
                  </a:extLst>
                </p:cNvPr>
                <p:cNvSpPr/>
                <p:nvPr/>
              </p:nvSpPr>
              <p:spPr>
                <a:xfrm>
                  <a:off x="2468074" y="412788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250" name="Rectangle 249">
              <a:extLst>
                <a:ext uri="{FF2B5EF4-FFF2-40B4-BE49-F238E27FC236}">
                  <a16:creationId xmlns:a16="http://schemas.microsoft.com/office/drawing/2014/main" id="{CD8B1463-AF08-044D-AC3C-D3579D35B782}"/>
                </a:ext>
              </a:extLst>
            </p:cNvPr>
            <p:cNvSpPr/>
            <p:nvPr/>
          </p:nvSpPr>
          <p:spPr>
            <a:xfrm>
              <a:off x="5035606" y="2811565"/>
              <a:ext cx="1306686" cy="266644"/>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401" b="1" i="0" u="none" strike="noStrike" kern="1200" cap="none" spc="0" normalizeH="0" baseline="0" noProof="0" dirty="0">
                  <a:ln>
                    <a:noFill/>
                  </a:ln>
                  <a:solidFill>
                    <a:srgbClr val="000000"/>
                  </a:solidFill>
                  <a:effectLst/>
                  <a:uLnTx/>
                  <a:uFillTx/>
                  <a:latin typeface="Calibri"/>
                  <a:ea typeface="+mn-ea"/>
                  <a:cs typeface="+mn-cs"/>
                </a:rPr>
                <a:t>Service Bus</a:t>
              </a:r>
            </a:p>
          </p:txBody>
        </p:sp>
        <p:grpSp>
          <p:nvGrpSpPr>
            <p:cNvPr id="251" name="Group 216">
              <a:extLst>
                <a:ext uri="{FF2B5EF4-FFF2-40B4-BE49-F238E27FC236}">
                  <a16:creationId xmlns:a16="http://schemas.microsoft.com/office/drawing/2014/main" id="{2A60D8AE-A86A-594F-A42E-A4F30517138B}"/>
                </a:ext>
              </a:extLst>
            </p:cNvPr>
            <p:cNvGrpSpPr>
              <a:grpSpLocks noChangeAspect="1"/>
            </p:cNvGrpSpPr>
            <p:nvPr/>
          </p:nvGrpSpPr>
          <p:grpSpPr>
            <a:xfrm>
              <a:off x="6332840" y="3099670"/>
              <a:ext cx="205937" cy="1799462"/>
              <a:chOff x="6129645" y="3422954"/>
              <a:chExt cx="297378" cy="2598466"/>
            </a:xfrm>
          </p:grpSpPr>
          <p:grpSp>
            <p:nvGrpSpPr>
              <p:cNvPr id="370" name="Group 325">
                <a:extLst>
                  <a:ext uri="{FF2B5EF4-FFF2-40B4-BE49-F238E27FC236}">
                    <a16:creationId xmlns:a16="http://schemas.microsoft.com/office/drawing/2014/main" id="{8270E568-BD35-AD4C-90E3-0DCE86BA92FA}"/>
                  </a:ext>
                </a:extLst>
              </p:cNvPr>
              <p:cNvGrpSpPr>
                <a:grpSpLocks noChangeAspect="1"/>
              </p:cNvGrpSpPr>
              <p:nvPr/>
            </p:nvGrpSpPr>
            <p:grpSpPr>
              <a:xfrm flipH="1" flipV="1">
                <a:off x="6129645" y="3422954"/>
                <a:ext cx="297378" cy="636332"/>
                <a:chOff x="1599248" y="495830"/>
                <a:chExt cx="315994" cy="660645"/>
              </a:xfrm>
            </p:grpSpPr>
            <p:grpSp>
              <p:nvGrpSpPr>
                <p:cNvPr id="410" name="Group 157">
                  <a:extLst>
                    <a:ext uri="{FF2B5EF4-FFF2-40B4-BE49-F238E27FC236}">
                      <a16:creationId xmlns:a16="http://schemas.microsoft.com/office/drawing/2014/main" id="{73EB05C3-9364-A74A-B2D9-CDC8F27AAB3F}"/>
                    </a:ext>
                  </a:extLst>
                </p:cNvPr>
                <p:cNvGrpSpPr/>
                <p:nvPr/>
              </p:nvGrpSpPr>
              <p:grpSpPr>
                <a:xfrm flipH="1">
                  <a:off x="1599248" y="495830"/>
                  <a:ext cx="315994" cy="184901"/>
                  <a:chOff x="2400300" y="3637799"/>
                  <a:chExt cx="315994" cy="184901"/>
                </a:xfrm>
              </p:grpSpPr>
              <p:sp>
                <p:nvSpPr>
                  <p:cNvPr id="420" name="Rectangle 419">
                    <a:extLst>
                      <a:ext uri="{FF2B5EF4-FFF2-40B4-BE49-F238E27FC236}">
                        <a16:creationId xmlns:a16="http://schemas.microsoft.com/office/drawing/2014/main" id="{C47D19F1-AC74-024C-9AC8-B811D38B6363}"/>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21" name="Block Arc 420">
                    <a:extLst>
                      <a:ext uri="{FF2B5EF4-FFF2-40B4-BE49-F238E27FC236}">
                        <a16:creationId xmlns:a16="http://schemas.microsoft.com/office/drawing/2014/main" id="{4FC3ED13-1F13-544E-9973-70614BAD9830}"/>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411" name="Group 158">
                  <a:extLst>
                    <a:ext uri="{FF2B5EF4-FFF2-40B4-BE49-F238E27FC236}">
                      <a16:creationId xmlns:a16="http://schemas.microsoft.com/office/drawing/2014/main" id="{ACDF0FF4-4063-B44E-A89F-112E7B924ADC}"/>
                    </a:ext>
                  </a:extLst>
                </p:cNvPr>
                <p:cNvGrpSpPr/>
                <p:nvPr/>
              </p:nvGrpSpPr>
              <p:grpSpPr>
                <a:xfrm flipH="1">
                  <a:off x="1663115" y="700544"/>
                  <a:ext cx="252127" cy="115702"/>
                  <a:chOff x="2400300" y="3840348"/>
                  <a:chExt cx="252127" cy="115702"/>
                </a:xfrm>
              </p:grpSpPr>
              <p:sp>
                <p:nvSpPr>
                  <p:cNvPr id="418" name="Rectangle 417">
                    <a:extLst>
                      <a:ext uri="{FF2B5EF4-FFF2-40B4-BE49-F238E27FC236}">
                        <a16:creationId xmlns:a16="http://schemas.microsoft.com/office/drawing/2014/main" id="{D30856E3-74B8-CC46-B944-60450C7B68D5}"/>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19" name="Oval 418">
                    <a:extLst>
                      <a:ext uri="{FF2B5EF4-FFF2-40B4-BE49-F238E27FC236}">
                        <a16:creationId xmlns:a16="http://schemas.microsoft.com/office/drawing/2014/main" id="{646F849F-78C7-114A-8448-84162A5F7060}"/>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412" name="Group 159">
                  <a:extLst>
                    <a:ext uri="{FF2B5EF4-FFF2-40B4-BE49-F238E27FC236}">
                      <a16:creationId xmlns:a16="http://schemas.microsoft.com/office/drawing/2014/main" id="{0991ACC5-F956-C448-AD11-3D840C98A830}"/>
                    </a:ext>
                  </a:extLst>
                </p:cNvPr>
                <p:cNvGrpSpPr/>
                <p:nvPr/>
              </p:nvGrpSpPr>
              <p:grpSpPr>
                <a:xfrm flipH="1">
                  <a:off x="1599248" y="836059"/>
                  <a:ext cx="315994" cy="184901"/>
                  <a:chOff x="2400300" y="3637799"/>
                  <a:chExt cx="315994" cy="184901"/>
                </a:xfrm>
              </p:grpSpPr>
              <p:sp>
                <p:nvSpPr>
                  <p:cNvPr id="416" name="Rectangle 415">
                    <a:extLst>
                      <a:ext uri="{FF2B5EF4-FFF2-40B4-BE49-F238E27FC236}">
                        <a16:creationId xmlns:a16="http://schemas.microsoft.com/office/drawing/2014/main" id="{2324A8D7-79F3-A544-8005-BAB85641FA8F}"/>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17" name="Block Arc 416">
                    <a:extLst>
                      <a:ext uri="{FF2B5EF4-FFF2-40B4-BE49-F238E27FC236}">
                        <a16:creationId xmlns:a16="http://schemas.microsoft.com/office/drawing/2014/main" id="{B00A24CB-517F-D440-A91C-BE1B154CC1CF}"/>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413" name="Group 162">
                  <a:extLst>
                    <a:ext uri="{FF2B5EF4-FFF2-40B4-BE49-F238E27FC236}">
                      <a16:creationId xmlns:a16="http://schemas.microsoft.com/office/drawing/2014/main" id="{72914564-D278-8241-8A60-994A3A01B7EB}"/>
                    </a:ext>
                  </a:extLst>
                </p:cNvPr>
                <p:cNvGrpSpPr/>
                <p:nvPr/>
              </p:nvGrpSpPr>
              <p:grpSpPr>
                <a:xfrm flipH="1">
                  <a:off x="1663115" y="1040773"/>
                  <a:ext cx="252127" cy="115702"/>
                  <a:chOff x="2400300" y="3840348"/>
                  <a:chExt cx="252127" cy="115702"/>
                </a:xfrm>
              </p:grpSpPr>
              <p:sp>
                <p:nvSpPr>
                  <p:cNvPr id="414" name="Rectangle 413">
                    <a:extLst>
                      <a:ext uri="{FF2B5EF4-FFF2-40B4-BE49-F238E27FC236}">
                        <a16:creationId xmlns:a16="http://schemas.microsoft.com/office/drawing/2014/main" id="{AD7AC8A3-C31B-E747-A53B-1FCE4ABD20AB}"/>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15" name="Oval 414">
                    <a:extLst>
                      <a:ext uri="{FF2B5EF4-FFF2-40B4-BE49-F238E27FC236}">
                        <a16:creationId xmlns:a16="http://schemas.microsoft.com/office/drawing/2014/main" id="{84A85154-BA74-614A-940A-EFE2993F02A6}"/>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nvGrpSpPr>
              <p:cNvPr id="371" name="Group 325">
                <a:extLst>
                  <a:ext uri="{FF2B5EF4-FFF2-40B4-BE49-F238E27FC236}">
                    <a16:creationId xmlns:a16="http://schemas.microsoft.com/office/drawing/2014/main" id="{275272AB-38BD-614E-BAE9-5A79811230E4}"/>
                  </a:ext>
                </a:extLst>
              </p:cNvPr>
              <p:cNvGrpSpPr>
                <a:grpSpLocks noChangeAspect="1"/>
              </p:cNvGrpSpPr>
              <p:nvPr/>
            </p:nvGrpSpPr>
            <p:grpSpPr>
              <a:xfrm flipH="1" flipV="1">
                <a:off x="6129645" y="4076999"/>
                <a:ext cx="297378" cy="636332"/>
                <a:chOff x="1599248" y="495830"/>
                <a:chExt cx="315994" cy="660645"/>
              </a:xfrm>
            </p:grpSpPr>
            <p:grpSp>
              <p:nvGrpSpPr>
                <p:cNvPr id="398" name="Group 397">
                  <a:extLst>
                    <a:ext uri="{FF2B5EF4-FFF2-40B4-BE49-F238E27FC236}">
                      <a16:creationId xmlns:a16="http://schemas.microsoft.com/office/drawing/2014/main" id="{6A5BA30D-4B85-8A42-A065-41A328B5A599}"/>
                    </a:ext>
                  </a:extLst>
                </p:cNvPr>
                <p:cNvGrpSpPr/>
                <p:nvPr/>
              </p:nvGrpSpPr>
              <p:grpSpPr>
                <a:xfrm flipH="1">
                  <a:off x="1599248" y="495830"/>
                  <a:ext cx="315994" cy="184901"/>
                  <a:chOff x="2400300" y="3637799"/>
                  <a:chExt cx="315994" cy="184901"/>
                </a:xfrm>
              </p:grpSpPr>
              <p:sp>
                <p:nvSpPr>
                  <p:cNvPr id="408" name="Rectangle 407">
                    <a:extLst>
                      <a:ext uri="{FF2B5EF4-FFF2-40B4-BE49-F238E27FC236}">
                        <a16:creationId xmlns:a16="http://schemas.microsoft.com/office/drawing/2014/main" id="{DF825749-38C6-6048-9376-4FC249C36F46}"/>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09" name="Block Arc 408">
                    <a:extLst>
                      <a:ext uri="{FF2B5EF4-FFF2-40B4-BE49-F238E27FC236}">
                        <a16:creationId xmlns:a16="http://schemas.microsoft.com/office/drawing/2014/main" id="{DD01FC29-875E-AE4A-867A-0B25FA9BF7A9}"/>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99" name="Group 398">
                  <a:extLst>
                    <a:ext uri="{FF2B5EF4-FFF2-40B4-BE49-F238E27FC236}">
                      <a16:creationId xmlns:a16="http://schemas.microsoft.com/office/drawing/2014/main" id="{90B33ACE-8368-6542-A4D9-EF58AC53EF87}"/>
                    </a:ext>
                  </a:extLst>
                </p:cNvPr>
                <p:cNvGrpSpPr/>
                <p:nvPr/>
              </p:nvGrpSpPr>
              <p:grpSpPr>
                <a:xfrm flipH="1">
                  <a:off x="1663115" y="700544"/>
                  <a:ext cx="252127" cy="115702"/>
                  <a:chOff x="2400300" y="3840348"/>
                  <a:chExt cx="252127" cy="115702"/>
                </a:xfrm>
              </p:grpSpPr>
              <p:sp>
                <p:nvSpPr>
                  <p:cNvPr id="406" name="Rectangle 405">
                    <a:extLst>
                      <a:ext uri="{FF2B5EF4-FFF2-40B4-BE49-F238E27FC236}">
                        <a16:creationId xmlns:a16="http://schemas.microsoft.com/office/drawing/2014/main" id="{039013E1-4C0C-1E43-AEBD-FAE5EB6EC260}"/>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07" name="Oval 406">
                    <a:extLst>
                      <a:ext uri="{FF2B5EF4-FFF2-40B4-BE49-F238E27FC236}">
                        <a16:creationId xmlns:a16="http://schemas.microsoft.com/office/drawing/2014/main" id="{40B8945A-EE06-0941-B8AB-F29DDB213491}"/>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400" name="Group 399">
                  <a:extLst>
                    <a:ext uri="{FF2B5EF4-FFF2-40B4-BE49-F238E27FC236}">
                      <a16:creationId xmlns:a16="http://schemas.microsoft.com/office/drawing/2014/main" id="{DE2EF2FC-4898-DF4D-B5A6-E3AC3B857D68}"/>
                    </a:ext>
                  </a:extLst>
                </p:cNvPr>
                <p:cNvGrpSpPr/>
                <p:nvPr/>
              </p:nvGrpSpPr>
              <p:grpSpPr>
                <a:xfrm flipH="1">
                  <a:off x="1599248" y="836059"/>
                  <a:ext cx="315994" cy="184901"/>
                  <a:chOff x="2400300" y="3637799"/>
                  <a:chExt cx="315994" cy="184901"/>
                </a:xfrm>
              </p:grpSpPr>
              <p:sp>
                <p:nvSpPr>
                  <p:cNvPr id="404" name="Rectangle 403">
                    <a:extLst>
                      <a:ext uri="{FF2B5EF4-FFF2-40B4-BE49-F238E27FC236}">
                        <a16:creationId xmlns:a16="http://schemas.microsoft.com/office/drawing/2014/main" id="{1FA0E2CC-3186-694E-8CCE-8FEF13A24E77}"/>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05" name="Block Arc 404">
                    <a:extLst>
                      <a:ext uri="{FF2B5EF4-FFF2-40B4-BE49-F238E27FC236}">
                        <a16:creationId xmlns:a16="http://schemas.microsoft.com/office/drawing/2014/main" id="{7A42E414-A9DC-8445-9673-9EB9FB792039}"/>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401" name="Group 162">
                  <a:extLst>
                    <a:ext uri="{FF2B5EF4-FFF2-40B4-BE49-F238E27FC236}">
                      <a16:creationId xmlns:a16="http://schemas.microsoft.com/office/drawing/2014/main" id="{04E7D298-B09B-FD4D-B209-3589062B20DC}"/>
                    </a:ext>
                  </a:extLst>
                </p:cNvPr>
                <p:cNvGrpSpPr/>
                <p:nvPr/>
              </p:nvGrpSpPr>
              <p:grpSpPr>
                <a:xfrm flipH="1">
                  <a:off x="1663115" y="1040773"/>
                  <a:ext cx="252127" cy="115702"/>
                  <a:chOff x="2400300" y="3840348"/>
                  <a:chExt cx="252127" cy="115702"/>
                </a:xfrm>
              </p:grpSpPr>
              <p:sp>
                <p:nvSpPr>
                  <p:cNvPr id="402" name="Rectangle 401">
                    <a:extLst>
                      <a:ext uri="{FF2B5EF4-FFF2-40B4-BE49-F238E27FC236}">
                        <a16:creationId xmlns:a16="http://schemas.microsoft.com/office/drawing/2014/main" id="{765855D0-1302-9F42-84E2-59DD19F4DBDE}"/>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403" name="Oval 402">
                    <a:extLst>
                      <a:ext uri="{FF2B5EF4-FFF2-40B4-BE49-F238E27FC236}">
                        <a16:creationId xmlns:a16="http://schemas.microsoft.com/office/drawing/2014/main" id="{E6F3658F-1135-2846-A9AA-717F4F343833}"/>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nvGrpSpPr>
              <p:cNvPr id="372" name="Group 325">
                <a:extLst>
                  <a:ext uri="{FF2B5EF4-FFF2-40B4-BE49-F238E27FC236}">
                    <a16:creationId xmlns:a16="http://schemas.microsoft.com/office/drawing/2014/main" id="{ED5AB6CE-2F08-1046-B408-19816B02FE12}"/>
                  </a:ext>
                </a:extLst>
              </p:cNvPr>
              <p:cNvGrpSpPr>
                <a:grpSpLocks noChangeAspect="1"/>
              </p:cNvGrpSpPr>
              <p:nvPr/>
            </p:nvGrpSpPr>
            <p:grpSpPr>
              <a:xfrm flipH="1" flipV="1">
                <a:off x="6129645" y="4731044"/>
                <a:ext cx="297378" cy="636332"/>
                <a:chOff x="1599248" y="495830"/>
                <a:chExt cx="315994" cy="660645"/>
              </a:xfrm>
            </p:grpSpPr>
            <p:grpSp>
              <p:nvGrpSpPr>
                <p:cNvPr id="386" name="Group 157">
                  <a:extLst>
                    <a:ext uri="{FF2B5EF4-FFF2-40B4-BE49-F238E27FC236}">
                      <a16:creationId xmlns:a16="http://schemas.microsoft.com/office/drawing/2014/main" id="{91BF1463-7035-2F4B-BD3A-813480108B0C}"/>
                    </a:ext>
                  </a:extLst>
                </p:cNvPr>
                <p:cNvGrpSpPr/>
                <p:nvPr/>
              </p:nvGrpSpPr>
              <p:grpSpPr>
                <a:xfrm flipH="1">
                  <a:off x="1599248" y="495830"/>
                  <a:ext cx="315994" cy="184901"/>
                  <a:chOff x="2400300" y="3637799"/>
                  <a:chExt cx="315994" cy="184901"/>
                </a:xfrm>
              </p:grpSpPr>
              <p:sp>
                <p:nvSpPr>
                  <p:cNvPr id="396" name="Rectangle 395">
                    <a:extLst>
                      <a:ext uri="{FF2B5EF4-FFF2-40B4-BE49-F238E27FC236}">
                        <a16:creationId xmlns:a16="http://schemas.microsoft.com/office/drawing/2014/main" id="{2FB8F4A8-6FEF-6643-BB8C-D22F1545C726}"/>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97" name="Block Arc 396">
                    <a:extLst>
                      <a:ext uri="{FF2B5EF4-FFF2-40B4-BE49-F238E27FC236}">
                        <a16:creationId xmlns:a16="http://schemas.microsoft.com/office/drawing/2014/main" id="{28A790C8-C0B5-E04B-840C-3906F1AA8477}"/>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87" name="Group 158">
                  <a:extLst>
                    <a:ext uri="{FF2B5EF4-FFF2-40B4-BE49-F238E27FC236}">
                      <a16:creationId xmlns:a16="http://schemas.microsoft.com/office/drawing/2014/main" id="{607CAE92-5CC4-DF4F-A667-C0854601F908}"/>
                    </a:ext>
                  </a:extLst>
                </p:cNvPr>
                <p:cNvGrpSpPr/>
                <p:nvPr/>
              </p:nvGrpSpPr>
              <p:grpSpPr>
                <a:xfrm flipH="1">
                  <a:off x="1663115" y="700544"/>
                  <a:ext cx="252127" cy="115702"/>
                  <a:chOff x="2400300" y="3840348"/>
                  <a:chExt cx="252127" cy="115702"/>
                </a:xfrm>
              </p:grpSpPr>
              <p:sp>
                <p:nvSpPr>
                  <p:cNvPr id="394" name="Rectangle 393">
                    <a:extLst>
                      <a:ext uri="{FF2B5EF4-FFF2-40B4-BE49-F238E27FC236}">
                        <a16:creationId xmlns:a16="http://schemas.microsoft.com/office/drawing/2014/main" id="{8435887D-8E4E-F54E-ABB7-F4CC3501CFEA}"/>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95" name="Oval 394">
                    <a:extLst>
                      <a:ext uri="{FF2B5EF4-FFF2-40B4-BE49-F238E27FC236}">
                        <a16:creationId xmlns:a16="http://schemas.microsoft.com/office/drawing/2014/main" id="{EA3108E7-814A-9243-A2F7-C646D220EFCD}"/>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88" name="Group 159">
                  <a:extLst>
                    <a:ext uri="{FF2B5EF4-FFF2-40B4-BE49-F238E27FC236}">
                      <a16:creationId xmlns:a16="http://schemas.microsoft.com/office/drawing/2014/main" id="{9CB22E16-9649-4447-A1CC-0650B2DBD0AB}"/>
                    </a:ext>
                  </a:extLst>
                </p:cNvPr>
                <p:cNvGrpSpPr/>
                <p:nvPr/>
              </p:nvGrpSpPr>
              <p:grpSpPr>
                <a:xfrm flipH="1">
                  <a:off x="1599248" y="836059"/>
                  <a:ext cx="315994" cy="184901"/>
                  <a:chOff x="2400300" y="3637799"/>
                  <a:chExt cx="315994" cy="184901"/>
                </a:xfrm>
              </p:grpSpPr>
              <p:sp>
                <p:nvSpPr>
                  <p:cNvPr id="392" name="Rectangle 391">
                    <a:extLst>
                      <a:ext uri="{FF2B5EF4-FFF2-40B4-BE49-F238E27FC236}">
                        <a16:creationId xmlns:a16="http://schemas.microsoft.com/office/drawing/2014/main" id="{B46667A8-F086-EF43-AF37-E048F4CD7208}"/>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93" name="Block Arc 392">
                    <a:extLst>
                      <a:ext uri="{FF2B5EF4-FFF2-40B4-BE49-F238E27FC236}">
                        <a16:creationId xmlns:a16="http://schemas.microsoft.com/office/drawing/2014/main" id="{60603833-4857-1443-9C8C-35E2DCE46A37}"/>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89" name="Group 162">
                  <a:extLst>
                    <a:ext uri="{FF2B5EF4-FFF2-40B4-BE49-F238E27FC236}">
                      <a16:creationId xmlns:a16="http://schemas.microsoft.com/office/drawing/2014/main" id="{CDA5851C-8F1D-6B41-9706-36A001B6B876}"/>
                    </a:ext>
                  </a:extLst>
                </p:cNvPr>
                <p:cNvGrpSpPr/>
                <p:nvPr/>
              </p:nvGrpSpPr>
              <p:grpSpPr>
                <a:xfrm flipH="1">
                  <a:off x="1663115" y="1040773"/>
                  <a:ext cx="252127" cy="115702"/>
                  <a:chOff x="2400300" y="3840348"/>
                  <a:chExt cx="252127" cy="115702"/>
                </a:xfrm>
              </p:grpSpPr>
              <p:sp>
                <p:nvSpPr>
                  <p:cNvPr id="390" name="Rectangle 389">
                    <a:extLst>
                      <a:ext uri="{FF2B5EF4-FFF2-40B4-BE49-F238E27FC236}">
                        <a16:creationId xmlns:a16="http://schemas.microsoft.com/office/drawing/2014/main" id="{DE50E4B1-7E84-5D4B-A275-B033C7358154}"/>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91" name="Oval 390">
                    <a:extLst>
                      <a:ext uri="{FF2B5EF4-FFF2-40B4-BE49-F238E27FC236}">
                        <a16:creationId xmlns:a16="http://schemas.microsoft.com/office/drawing/2014/main" id="{25546258-4FC2-4C4B-85C1-0B1429C90B09}"/>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nvGrpSpPr>
              <p:cNvPr id="373" name="Group 325">
                <a:extLst>
                  <a:ext uri="{FF2B5EF4-FFF2-40B4-BE49-F238E27FC236}">
                    <a16:creationId xmlns:a16="http://schemas.microsoft.com/office/drawing/2014/main" id="{473141B1-23A3-A644-8DEC-5F7BB3AD9570}"/>
                  </a:ext>
                </a:extLst>
              </p:cNvPr>
              <p:cNvGrpSpPr>
                <a:grpSpLocks noChangeAspect="1"/>
              </p:cNvGrpSpPr>
              <p:nvPr/>
            </p:nvGrpSpPr>
            <p:grpSpPr>
              <a:xfrm flipH="1" flipV="1">
                <a:off x="6129645" y="5385088"/>
                <a:ext cx="297378" cy="636332"/>
                <a:chOff x="1599248" y="495830"/>
                <a:chExt cx="315994" cy="660645"/>
              </a:xfrm>
            </p:grpSpPr>
            <p:grpSp>
              <p:nvGrpSpPr>
                <p:cNvPr id="374" name="Group 157">
                  <a:extLst>
                    <a:ext uri="{FF2B5EF4-FFF2-40B4-BE49-F238E27FC236}">
                      <a16:creationId xmlns:a16="http://schemas.microsoft.com/office/drawing/2014/main" id="{BC485465-74BB-BF48-9A7B-C5B56D908304}"/>
                    </a:ext>
                  </a:extLst>
                </p:cNvPr>
                <p:cNvGrpSpPr/>
                <p:nvPr/>
              </p:nvGrpSpPr>
              <p:grpSpPr>
                <a:xfrm flipH="1">
                  <a:off x="1599248" y="495830"/>
                  <a:ext cx="315994" cy="184901"/>
                  <a:chOff x="2400300" y="3637799"/>
                  <a:chExt cx="315994" cy="184901"/>
                </a:xfrm>
              </p:grpSpPr>
              <p:sp>
                <p:nvSpPr>
                  <p:cNvPr id="384" name="Rectangle 383">
                    <a:extLst>
                      <a:ext uri="{FF2B5EF4-FFF2-40B4-BE49-F238E27FC236}">
                        <a16:creationId xmlns:a16="http://schemas.microsoft.com/office/drawing/2014/main" id="{1BB66402-E184-9549-AB47-D3F50FB6E343}"/>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85" name="Block Arc 384">
                    <a:extLst>
                      <a:ext uri="{FF2B5EF4-FFF2-40B4-BE49-F238E27FC236}">
                        <a16:creationId xmlns:a16="http://schemas.microsoft.com/office/drawing/2014/main" id="{B2F80EDD-A722-1F4D-84A8-90619DC04521}"/>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75" name="Group 158">
                  <a:extLst>
                    <a:ext uri="{FF2B5EF4-FFF2-40B4-BE49-F238E27FC236}">
                      <a16:creationId xmlns:a16="http://schemas.microsoft.com/office/drawing/2014/main" id="{8F58C50D-3127-7D44-8EEA-3A47166FCFE7}"/>
                    </a:ext>
                  </a:extLst>
                </p:cNvPr>
                <p:cNvGrpSpPr/>
                <p:nvPr/>
              </p:nvGrpSpPr>
              <p:grpSpPr>
                <a:xfrm flipH="1">
                  <a:off x="1663115" y="700544"/>
                  <a:ext cx="252127" cy="115702"/>
                  <a:chOff x="2400300" y="3840348"/>
                  <a:chExt cx="252127" cy="115702"/>
                </a:xfrm>
              </p:grpSpPr>
              <p:sp>
                <p:nvSpPr>
                  <p:cNvPr id="382" name="Rectangle 381">
                    <a:extLst>
                      <a:ext uri="{FF2B5EF4-FFF2-40B4-BE49-F238E27FC236}">
                        <a16:creationId xmlns:a16="http://schemas.microsoft.com/office/drawing/2014/main" id="{1965C4B2-D794-914E-B549-CCAC10CF6D14}"/>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83" name="Oval 382">
                    <a:extLst>
                      <a:ext uri="{FF2B5EF4-FFF2-40B4-BE49-F238E27FC236}">
                        <a16:creationId xmlns:a16="http://schemas.microsoft.com/office/drawing/2014/main" id="{1BCB19D0-D1B2-F143-8A2C-1F466F85787B}"/>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76" name="Group 159">
                  <a:extLst>
                    <a:ext uri="{FF2B5EF4-FFF2-40B4-BE49-F238E27FC236}">
                      <a16:creationId xmlns:a16="http://schemas.microsoft.com/office/drawing/2014/main" id="{EAD24B54-DA43-3441-89F1-33FF3A042E12}"/>
                    </a:ext>
                  </a:extLst>
                </p:cNvPr>
                <p:cNvGrpSpPr/>
                <p:nvPr/>
              </p:nvGrpSpPr>
              <p:grpSpPr>
                <a:xfrm flipH="1">
                  <a:off x="1599248" y="836059"/>
                  <a:ext cx="315994" cy="184901"/>
                  <a:chOff x="2400300" y="3637799"/>
                  <a:chExt cx="315994" cy="184901"/>
                </a:xfrm>
              </p:grpSpPr>
              <p:sp>
                <p:nvSpPr>
                  <p:cNvPr id="380" name="Rectangle 379">
                    <a:extLst>
                      <a:ext uri="{FF2B5EF4-FFF2-40B4-BE49-F238E27FC236}">
                        <a16:creationId xmlns:a16="http://schemas.microsoft.com/office/drawing/2014/main" id="{C35D8DEC-6F44-A942-AF2E-1A3AC19B8829}"/>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81" name="Block Arc 380">
                    <a:extLst>
                      <a:ext uri="{FF2B5EF4-FFF2-40B4-BE49-F238E27FC236}">
                        <a16:creationId xmlns:a16="http://schemas.microsoft.com/office/drawing/2014/main" id="{E6DA65F1-533C-D246-A293-A412221AC027}"/>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77" name="Group 162">
                  <a:extLst>
                    <a:ext uri="{FF2B5EF4-FFF2-40B4-BE49-F238E27FC236}">
                      <a16:creationId xmlns:a16="http://schemas.microsoft.com/office/drawing/2014/main" id="{BDBDA78B-EE75-9D45-8B0D-9F0539A92B45}"/>
                    </a:ext>
                  </a:extLst>
                </p:cNvPr>
                <p:cNvGrpSpPr/>
                <p:nvPr/>
              </p:nvGrpSpPr>
              <p:grpSpPr>
                <a:xfrm flipH="1">
                  <a:off x="1663115" y="1040773"/>
                  <a:ext cx="252127" cy="115702"/>
                  <a:chOff x="2400300" y="3840348"/>
                  <a:chExt cx="252127" cy="115702"/>
                </a:xfrm>
              </p:grpSpPr>
              <p:sp>
                <p:nvSpPr>
                  <p:cNvPr id="378" name="Rectangle 377">
                    <a:extLst>
                      <a:ext uri="{FF2B5EF4-FFF2-40B4-BE49-F238E27FC236}">
                        <a16:creationId xmlns:a16="http://schemas.microsoft.com/office/drawing/2014/main" id="{F69F5D3A-0F2B-8A45-96D0-F5E3B812E86B}"/>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79" name="Oval 378">
                    <a:extLst>
                      <a:ext uri="{FF2B5EF4-FFF2-40B4-BE49-F238E27FC236}">
                        <a16:creationId xmlns:a16="http://schemas.microsoft.com/office/drawing/2014/main" id="{62920E56-7371-034F-809C-450EDB3B5D07}"/>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grpSp>
        </p:grpSp>
        <p:cxnSp>
          <p:nvCxnSpPr>
            <p:cNvPr id="252" name="Curved Connector 251">
              <a:extLst>
                <a:ext uri="{FF2B5EF4-FFF2-40B4-BE49-F238E27FC236}">
                  <a16:creationId xmlns:a16="http://schemas.microsoft.com/office/drawing/2014/main" id="{B7955C22-E2A0-1D49-B09E-435DD929AAA3}"/>
                </a:ext>
              </a:extLst>
            </p:cNvPr>
            <p:cNvCxnSpPr/>
            <p:nvPr/>
          </p:nvCxnSpPr>
          <p:spPr>
            <a:xfrm flipV="1">
              <a:off x="6497154" y="2968140"/>
              <a:ext cx="604131" cy="170118"/>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53" name="Curved Connector 252">
              <a:extLst>
                <a:ext uri="{FF2B5EF4-FFF2-40B4-BE49-F238E27FC236}">
                  <a16:creationId xmlns:a16="http://schemas.microsoft.com/office/drawing/2014/main" id="{2A659CD7-6E15-D441-8FC7-C961360FD622}"/>
                </a:ext>
              </a:extLst>
            </p:cNvPr>
            <p:cNvCxnSpPr/>
            <p:nvPr/>
          </p:nvCxnSpPr>
          <p:spPr>
            <a:xfrm flipV="1">
              <a:off x="6480529" y="3100391"/>
              <a:ext cx="601379" cy="378278"/>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54" name="Curved Connector 253">
              <a:extLst>
                <a:ext uri="{FF2B5EF4-FFF2-40B4-BE49-F238E27FC236}">
                  <a16:creationId xmlns:a16="http://schemas.microsoft.com/office/drawing/2014/main" id="{625A51F2-6C74-7A49-A488-4908BFD31877}"/>
                </a:ext>
              </a:extLst>
            </p:cNvPr>
            <p:cNvCxnSpPr/>
            <p:nvPr/>
          </p:nvCxnSpPr>
          <p:spPr>
            <a:xfrm>
              <a:off x="6480529" y="3931601"/>
              <a:ext cx="601379" cy="621080"/>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55" name="Curved Connector 254">
              <a:extLst>
                <a:ext uri="{FF2B5EF4-FFF2-40B4-BE49-F238E27FC236}">
                  <a16:creationId xmlns:a16="http://schemas.microsoft.com/office/drawing/2014/main" id="{8EC572BE-7490-5B47-8082-2666CCC78C83}"/>
                </a:ext>
              </a:extLst>
            </p:cNvPr>
            <p:cNvCxnSpPr/>
            <p:nvPr/>
          </p:nvCxnSpPr>
          <p:spPr>
            <a:xfrm>
              <a:off x="6476994" y="4392646"/>
              <a:ext cx="1148202" cy="886179"/>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grpSp>
          <p:nvGrpSpPr>
            <p:cNvPr id="256" name="Group 582">
              <a:extLst>
                <a:ext uri="{FF2B5EF4-FFF2-40B4-BE49-F238E27FC236}">
                  <a16:creationId xmlns:a16="http://schemas.microsoft.com/office/drawing/2014/main" id="{D02947B0-A5AB-DF4C-9B5A-62A1B4191E4E}"/>
                </a:ext>
              </a:extLst>
            </p:cNvPr>
            <p:cNvGrpSpPr/>
            <p:nvPr/>
          </p:nvGrpSpPr>
          <p:grpSpPr>
            <a:xfrm>
              <a:off x="7033391" y="2461309"/>
              <a:ext cx="1293608" cy="728262"/>
              <a:chOff x="7437662" y="4822541"/>
              <a:chExt cx="1602708" cy="902279"/>
            </a:xfrm>
          </p:grpSpPr>
          <p:sp>
            <p:nvSpPr>
              <p:cNvPr id="352" name="Rectangle 351">
                <a:extLst>
                  <a:ext uri="{FF2B5EF4-FFF2-40B4-BE49-F238E27FC236}">
                    <a16:creationId xmlns:a16="http://schemas.microsoft.com/office/drawing/2014/main" id="{3EB8EC91-1DC3-7140-84B2-2503987DDABF}"/>
                  </a:ext>
                </a:extLst>
              </p:cNvPr>
              <p:cNvSpPr/>
              <p:nvPr/>
            </p:nvSpPr>
            <p:spPr>
              <a:xfrm>
                <a:off x="7733832" y="4822541"/>
                <a:ext cx="1306538" cy="902279"/>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000000"/>
                    </a:solidFill>
                    <a:effectLst/>
                    <a:uLnTx/>
                    <a:uFillTx/>
                    <a:latin typeface="Calibri"/>
                    <a:ea typeface="+mn-ea"/>
                    <a:cs typeface="+mn-cs"/>
                  </a:rPr>
                  <a:t>Core Platform</a:t>
                </a:r>
              </a:p>
            </p:txBody>
          </p:sp>
          <p:grpSp>
            <p:nvGrpSpPr>
              <p:cNvPr id="353" name="Group 325">
                <a:extLst>
                  <a:ext uri="{FF2B5EF4-FFF2-40B4-BE49-F238E27FC236}">
                    <a16:creationId xmlns:a16="http://schemas.microsoft.com/office/drawing/2014/main" id="{AC3AE778-3BDE-E145-AD50-D67ABC0A463E}"/>
                  </a:ext>
                </a:extLst>
              </p:cNvPr>
              <p:cNvGrpSpPr>
                <a:grpSpLocks noChangeAspect="1"/>
              </p:cNvGrpSpPr>
              <p:nvPr/>
            </p:nvGrpSpPr>
            <p:grpSpPr>
              <a:xfrm>
                <a:off x="7437662" y="5033722"/>
                <a:ext cx="297378" cy="636332"/>
                <a:chOff x="1599248" y="495830"/>
                <a:chExt cx="315994" cy="660645"/>
              </a:xfrm>
            </p:grpSpPr>
            <p:grpSp>
              <p:nvGrpSpPr>
                <p:cNvPr id="358" name="Group 157">
                  <a:extLst>
                    <a:ext uri="{FF2B5EF4-FFF2-40B4-BE49-F238E27FC236}">
                      <a16:creationId xmlns:a16="http://schemas.microsoft.com/office/drawing/2014/main" id="{FC530993-89D9-7F4F-85F9-2405FC2DFCDC}"/>
                    </a:ext>
                  </a:extLst>
                </p:cNvPr>
                <p:cNvGrpSpPr/>
                <p:nvPr/>
              </p:nvGrpSpPr>
              <p:grpSpPr>
                <a:xfrm flipH="1">
                  <a:off x="1599248" y="495830"/>
                  <a:ext cx="315994" cy="184901"/>
                  <a:chOff x="2400300" y="3637799"/>
                  <a:chExt cx="315994" cy="184901"/>
                </a:xfrm>
              </p:grpSpPr>
              <p:sp>
                <p:nvSpPr>
                  <p:cNvPr id="368" name="Rectangle 367">
                    <a:extLst>
                      <a:ext uri="{FF2B5EF4-FFF2-40B4-BE49-F238E27FC236}">
                        <a16:creationId xmlns:a16="http://schemas.microsoft.com/office/drawing/2014/main" id="{28D043EF-C88F-5D45-98F5-F664D828C1A6}"/>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69" name="Block Arc 368">
                    <a:extLst>
                      <a:ext uri="{FF2B5EF4-FFF2-40B4-BE49-F238E27FC236}">
                        <a16:creationId xmlns:a16="http://schemas.microsoft.com/office/drawing/2014/main" id="{19DE2EC4-D06E-B441-BCEE-A3C7750EC3FD}"/>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59" name="Group 158">
                  <a:extLst>
                    <a:ext uri="{FF2B5EF4-FFF2-40B4-BE49-F238E27FC236}">
                      <a16:creationId xmlns:a16="http://schemas.microsoft.com/office/drawing/2014/main" id="{BB57AAF9-1905-5D4E-ABD6-450830C45043}"/>
                    </a:ext>
                  </a:extLst>
                </p:cNvPr>
                <p:cNvGrpSpPr/>
                <p:nvPr/>
              </p:nvGrpSpPr>
              <p:grpSpPr>
                <a:xfrm flipH="1">
                  <a:off x="1663115" y="700544"/>
                  <a:ext cx="252127" cy="115702"/>
                  <a:chOff x="2400300" y="3840348"/>
                  <a:chExt cx="252127" cy="115702"/>
                </a:xfrm>
              </p:grpSpPr>
              <p:sp>
                <p:nvSpPr>
                  <p:cNvPr id="366" name="Rectangle 365">
                    <a:extLst>
                      <a:ext uri="{FF2B5EF4-FFF2-40B4-BE49-F238E27FC236}">
                        <a16:creationId xmlns:a16="http://schemas.microsoft.com/office/drawing/2014/main" id="{DB7468D9-2C8E-7D48-B7FB-FF3BB7D6AA55}"/>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67" name="Oval 366">
                    <a:extLst>
                      <a:ext uri="{FF2B5EF4-FFF2-40B4-BE49-F238E27FC236}">
                        <a16:creationId xmlns:a16="http://schemas.microsoft.com/office/drawing/2014/main" id="{95EEDECE-22CC-2E44-9590-220F3C88B5D3}"/>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60" name="Group 159">
                  <a:extLst>
                    <a:ext uri="{FF2B5EF4-FFF2-40B4-BE49-F238E27FC236}">
                      <a16:creationId xmlns:a16="http://schemas.microsoft.com/office/drawing/2014/main" id="{C449BD64-0505-D640-ADFD-0C5F832E1419}"/>
                    </a:ext>
                  </a:extLst>
                </p:cNvPr>
                <p:cNvGrpSpPr/>
                <p:nvPr/>
              </p:nvGrpSpPr>
              <p:grpSpPr>
                <a:xfrm flipH="1">
                  <a:off x="1599248" y="836059"/>
                  <a:ext cx="315994" cy="184901"/>
                  <a:chOff x="2400300" y="3637799"/>
                  <a:chExt cx="315994" cy="184901"/>
                </a:xfrm>
              </p:grpSpPr>
              <p:sp>
                <p:nvSpPr>
                  <p:cNvPr id="364" name="Rectangle 363">
                    <a:extLst>
                      <a:ext uri="{FF2B5EF4-FFF2-40B4-BE49-F238E27FC236}">
                        <a16:creationId xmlns:a16="http://schemas.microsoft.com/office/drawing/2014/main" id="{1E3D5C7F-4FA5-2C43-9BEA-132385B3D126}"/>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65" name="Block Arc 364">
                    <a:extLst>
                      <a:ext uri="{FF2B5EF4-FFF2-40B4-BE49-F238E27FC236}">
                        <a16:creationId xmlns:a16="http://schemas.microsoft.com/office/drawing/2014/main" id="{111FC7A9-5983-F449-AB30-07401AFE93FE}"/>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61" name="Group 162">
                  <a:extLst>
                    <a:ext uri="{FF2B5EF4-FFF2-40B4-BE49-F238E27FC236}">
                      <a16:creationId xmlns:a16="http://schemas.microsoft.com/office/drawing/2014/main" id="{269B20C4-720D-FA43-9FFF-AB91BA4AB6D5}"/>
                    </a:ext>
                  </a:extLst>
                </p:cNvPr>
                <p:cNvGrpSpPr/>
                <p:nvPr/>
              </p:nvGrpSpPr>
              <p:grpSpPr>
                <a:xfrm flipH="1">
                  <a:off x="1663115" y="1040773"/>
                  <a:ext cx="252127" cy="115702"/>
                  <a:chOff x="2400300" y="3840348"/>
                  <a:chExt cx="252127" cy="115702"/>
                </a:xfrm>
              </p:grpSpPr>
              <p:sp>
                <p:nvSpPr>
                  <p:cNvPr id="362" name="Rectangle 361">
                    <a:extLst>
                      <a:ext uri="{FF2B5EF4-FFF2-40B4-BE49-F238E27FC236}">
                        <a16:creationId xmlns:a16="http://schemas.microsoft.com/office/drawing/2014/main" id="{A0D74044-73D5-2C42-9625-17C3BB54B346}"/>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63" name="Oval 362">
                    <a:extLst>
                      <a:ext uri="{FF2B5EF4-FFF2-40B4-BE49-F238E27FC236}">
                        <a16:creationId xmlns:a16="http://schemas.microsoft.com/office/drawing/2014/main" id="{A8AE5FD1-5E79-914C-8D1A-8BBEA555BB4B}"/>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354" name="Rectangle 353">
                <a:extLst>
                  <a:ext uri="{FF2B5EF4-FFF2-40B4-BE49-F238E27FC236}">
                    <a16:creationId xmlns:a16="http://schemas.microsoft.com/office/drawing/2014/main" id="{EAC35AE4-B764-F642-9C5F-88871EBD5796}"/>
                  </a:ext>
                </a:extLst>
              </p:cNvPr>
              <p:cNvSpPr/>
              <p:nvPr/>
            </p:nvSpPr>
            <p:spPr>
              <a:xfrm>
                <a:off x="8364980" y="5038437"/>
                <a:ext cx="515885"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Legacy Host</a:t>
                </a:r>
              </a:p>
            </p:txBody>
          </p:sp>
          <p:sp>
            <p:nvSpPr>
              <p:cNvPr id="355" name="Rectangle 354">
                <a:extLst>
                  <a:ext uri="{FF2B5EF4-FFF2-40B4-BE49-F238E27FC236}">
                    <a16:creationId xmlns:a16="http://schemas.microsoft.com/office/drawing/2014/main" id="{E1664916-8D2F-3A44-A9E0-3CFB1BCD6864}"/>
                  </a:ext>
                </a:extLst>
              </p:cNvPr>
              <p:cNvSpPr/>
              <p:nvPr/>
            </p:nvSpPr>
            <p:spPr>
              <a:xfrm>
                <a:off x="7793481" y="5334762"/>
                <a:ext cx="515885" cy="327010"/>
              </a:xfrm>
              <a:prstGeom prst="rect">
                <a:avLst/>
              </a:prstGeom>
              <a:ln w="28575" cap="flat" cmpd="sng" algn="ctr">
                <a:solidFill>
                  <a:schemeClr val="accent1">
                    <a:shade val="95000"/>
                    <a:satMod val="105000"/>
                  </a:schemeClr>
                </a:solidFill>
                <a:prstDash val="sys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Proxy</a:t>
                </a:r>
              </a:p>
            </p:txBody>
          </p:sp>
          <p:sp>
            <p:nvSpPr>
              <p:cNvPr id="356" name="AutoShape 193">
                <a:extLst>
                  <a:ext uri="{FF2B5EF4-FFF2-40B4-BE49-F238E27FC236}">
                    <a16:creationId xmlns:a16="http://schemas.microsoft.com/office/drawing/2014/main" id="{1993FC47-18DB-854E-8A32-3F61013E5259}"/>
                  </a:ext>
                </a:extLst>
              </p:cNvPr>
              <p:cNvSpPr>
                <a:spLocks noChangeAspect="1" noChangeArrowheads="1"/>
              </p:cNvSpPr>
              <p:nvPr/>
            </p:nvSpPr>
            <p:spPr bwMode="auto">
              <a:xfrm rot="10800000" flipH="1" flipV="1">
                <a:off x="8191299" y="5208573"/>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57" name="AutoShape 193">
                <a:extLst>
                  <a:ext uri="{FF2B5EF4-FFF2-40B4-BE49-F238E27FC236}">
                    <a16:creationId xmlns:a16="http://schemas.microsoft.com/office/drawing/2014/main" id="{B3D734ED-3937-0444-B697-989D3C5CACD5}"/>
                  </a:ext>
                </a:extLst>
              </p:cNvPr>
              <p:cNvSpPr>
                <a:spLocks noChangeAspect="1" noChangeArrowheads="1"/>
              </p:cNvSpPr>
              <p:nvPr/>
            </p:nvSpPr>
            <p:spPr bwMode="auto">
              <a:xfrm flipH="1" flipV="1">
                <a:off x="8136582" y="5149800"/>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7" name="Group 582">
              <a:extLst>
                <a:ext uri="{FF2B5EF4-FFF2-40B4-BE49-F238E27FC236}">
                  <a16:creationId xmlns:a16="http://schemas.microsoft.com/office/drawing/2014/main" id="{F93786A5-BFDB-1742-932B-3BBF14F515EC}"/>
                </a:ext>
              </a:extLst>
            </p:cNvPr>
            <p:cNvGrpSpPr/>
            <p:nvPr/>
          </p:nvGrpSpPr>
          <p:grpSpPr>
            <a:xfrm>
              <a:off x="7576679" y="3187453"/>
              <a:ext cx="1293608" cy="728262"/>
              <a:chOff x="7437662" y="4822541"/>
              <a:chExt cx="1602708" cy="902279"/>
            </a:xfrm>
          </p:grpSpPr>
          <p:sp>
            <p:nvSpPr>
              <p:cNvPr id="334" name="Rectangle 333">
                <a:extLst>
                  <a:ext uri="{FF2B5EF4-FFF2-40B4-BE49-F238E27FC236}">
                    <a16:creationId xmlns:a16="http://schemas.microsoft.com/office/drawing/2014/main" id="{C7FA6754-5241-3E46-B291-F72E0AD9E1DB}"/>
                  </a:ext>
                </a:extLst>
              </p:cNvPr>
              <p:cNvSpPr/>
              <p:nvPr/>
            </p:nvSpPr>
            <p:spPr>
              <a:xfrm>
                <a:off x="7733832" y="4822541"/>
                <a:ext cx="1306538" cy="902279"/>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000000"/>
                    </a:solidFill>
                    <a:effectLst/>
                    <a:uLnTx/>
                    <a:uFillTx/>
                    <a:latin typeface="Calibri"/>
                    <a:ea typeface="+mn-ea"/>
                    <a:cs typeface="+mn-cs"/>
                  </a:rPr>
                  <a:t>Core Platform</a:t>
                </a:r>
              </a:p>
            </p:txBody>
          </p:sp>
          <p:grpSp>
            <p:nvGrpSpPr>
              <p:cNvPr id="335" name="Group 325">
                <a:extLst>
                  <a:ext uri="{FF2B5EF4-FFF2-40B4-BE49-F238E27FC236}">
                    <a16:creationId xmlns:a16="http://schemas.microsoft.com/office/drawing/2014/main" id="{1290078F-7918-024B-AF1F-123E6A040846}"/>
                  </a:ext>
                </a:extLst>
              </p:cNvPr>
              <p:cNvGrpSpPr>
                <a:grpSpLocks noChangeAspect="1"/>
              </p:cNvGrpSpPr>
              <p:nvPr/>
            </p:nvGrpSpPr>
            <p:grpSpPr>
              <a:xfrm>
                <a:off x="7437662" y="5033722"/>
                <a:ext cx="297378" cy="636332"/>
                <a:chOff x="1599248" y="495830"/>
                <a:chExt cx="315994" cy="660645"/>
              </a:xfrm>
            </p:grpSpPr>
            <p:grpSp>
              <p:nvGrpSpPr>
                <p:cNvPr id="340" name="Group 157">
                  <a:extLst>
                    <a:ext uri="{FF2B5EF4-FFF2-40B4-BE49-F238E27FC236}">
                      <a16:creationId xmlns:a16="http://schemas.microsoft.com/office/drawing/2014/main" id="{7C5F6B8F-9B27-CB48-AE4F-CC16D29F964B}"/>
                    </a:ext>
                  </a:extLst>
                </p:cNvPr>
                <p:cNvGrpSpPr/>
                <p:nvPr/>
              </p:nvGrpSpPr>
              <p:grpSpPr>
                <a:xfrm flipH="1">
                  <a:off x="1599248" y="495830"/>
                  <a:ext cx="315994" cy="184901"/>
                  <a:chOff x="2400300" y="3637799"/>
                  <a:chExt cx="315994" cy="184901"/>
                </a:xfrm>
              </p:grpSpPr>
              <p:sp>
                <p:nvSpPr>
                  <p:cNvPr id="350" name="Rectangle 349">
                    <a:extLst>
                      <a:ext uri="{FF2B5EF4-FFF2-40B4-BE49-F238E27FC236}">
                        <a16:creationId xmlns:a16="http://schemas.microsoft.com/office/drawing/2014/main" id="{D54F9892-86F0-B94B-B052-E91A01AA1BF3}"/>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51" name="Block Arc 350">
                    <a:extLst>
                      <a:ext uri="{FF2B5EF4-FFF2-40B4-BE49-F238E27FC236}">
                        <a16:creationId xmlns:a16="http://schemas.microsoft.com/office/drawing/2014/main" id="{17102E21-9F3D-424A-B78F-6513587E86E2}"/>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41" name="Group 158">
                  <a:extLst>
                    <a:ext uri="{FF2B5EF4-FFF2-40B4-BE49-F238E27FC236}">
                      <a16:creationId xmlns:a16="http://schemas.microsoft.com/office/drawing/2014/main" id="{D7359A8A-A5E8-E84A-A540-09B10E13B7FE}"/>
                    </a:ext>
                  </a:extLst>
                </p:cNvPr>
                <p:cNvGrpSpPr/>
                <p:nvPr/>
              </p:nvGrpSpPr>
              <p:grpSpPr>
                <a:xfrm flipH="1">
                  <a:off x="1663115" y="700544"/>
                  <a:ext cx="252127" cy="115702"/>
                  <a:chOff x="2400300" y="3840348"/>
                  <a:chExt cx="252127" cy="115702"/>
                </a:xfrm>
              </p:grpSpPr>
              <p:sp>
                <p:nvSpPr>
                  <p:cNvPr id="348" name="Rectangle 347">
                    <a:extLst>
                      <a:ext uri="{FF2B5EF4-FFF2-40B4-BE49-F238E27FC236}">
                        <a16:creationId xmlns:a16="http://schemas.microsoft.com/office/drawing/2014/main" id="{9AF4BEAD-7596-B34D-A45F-A02F7EAEB450}"/>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49" name="Oval 348">
                    <a:extLst>
                      <a:ext uri="{FF2B5EF4-FFF2-40B4-BE49-F238E27FC236}">
                        <a16:creationId xmlns:a16="http://schemas.microsoft.com/office/drawing/2014/main" id="{8ECEA403-A397-E04B-836B-67197AA11DDD}"/>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42" name="Group 159">
                  <a:extLst>
                    <a:ext uri="{FF2B5EF4-FFF2-40B4-BE49-F238E27FC236}">
                      <a16:creationId xmlns:a16="http://schemas.microsoft.com/office/drawing/2014/main" id="{04A123A4-5F87-9145-9E4B-F8FA387490A7}"/>
                    </a:ext>
                  </a:extLst>
                </p:cNvPr>
                <p:cNvGrpSpPr/>
                <p:nvPr/>
              </p:nvGrpSpPr>
              <p:grpSpPr>
                <a:xfrm flipH="1">
                  <a:off x="1599248" y="836059"/>
                  <a:ext cx="315994" cy="184901"/>
                  <a:chOff x="2400300" y="3637799"/>
                  <a:chExt cx="315994" cy="184901"/>
                </a:xfrm>
              </p:grpSpPr>
              <p:sp>
                <p:nvSpPr>
                  <p:cNvPr id="346" name="Rectangle 345">
                    <a:extLst>
                      <a:ext uri="{FF2B5EF4-FFF2-40B4-BE49-F238E27FC236}">
                        <a16:creationId xmlns:a16="http://schemas.microsoft.com/office/drawing/2014/main" id="{B6CF197A-7BAB-7D44-97BA-8CEAD151ED82}"/>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47" name="Block Arc 346">
                    <a:extLst>
                      <a:ext uri="{FF2B5EF4-FFF2-40B4-BE49-F238E27FC236}">
                        <a16:creationId xmlns:a16="http://schemas.microsoft.com/office/drawing/2014/main" id="{EC48EADD-FA8B-5F45-820F-30BABF9EC00C}"/>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43" name="Group 162">
                  <a:extLst>
                    <a:ext uri="{FF2B5EF4-FFF2-40B4-BE49-F238E27FC236}">
                      <a16:creationId xmlns:a16="http://schemas.microsoft.com/office/drawing/2014/main" id="{E6E8287D-3A5A-1F4D-BCB6-15123FFE5481}"/>
                    </a:ext>
                  </a:extLst>
                </p:cNvPr>
                <p:cNvGrpSpPr/>
                <p:nvPr/>
              </p:nvGrpSpPr>
              <p:grpSpPr>
                <a:xfrm flipH="1">
                  <a:off x="1663115" y="1040773"/>
                  <a:ext cx="252127" cy="115702"/>
                  <a:chOff x="2400300" y="3840348"/>
                  <a:chExt cx="252127" cy="115702"/>
                </a:xfrm>
              </p:grpSpPr>
              <p:sp>
                <p:nvSpPr>
                  <p:cNvPr id="344" name="Rectangle 343">
                    <a:extLst>
                      <a:ext uri="{FF2B5EF4-FFF2-40B4-BE49-F238E27FC236}">
                        <a16:creationId xmlns:a16="http://schemas.microsoft.com/office/drawing/2014/main" id="{FF5CED56-8015-0A40-84BD-304F48480976}"/>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45" name="Oval 344">
                    <a:extLst>
                      <a:ext uri="{FF2B5EF4-FFF2-40B4-BE49-F238E27FC236}">
                        <a16:creationId xmlns:a16="http://schemas.microsoft.com/office/drawing/2014/main" id="{C0EAE99E-9FEB-DA4D-8B95-FDA77548B793}"/>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336" name="Rectangle 335">
                <a:extLst>
                  <a:ext uri="{FF2B5EF4-FFF2-40B4-BE49-F238E27FC236}">
                    <a16:creationId xmlns:a16="http://schemas.microsoft.com/office/drawing/2014/main" id="{C0D94BE9-BD89-E448-8411-52C17109BC0C}"/>
                  </a:ext>
                </a:extLst>
              </p:cNvPr>
              <p:cNvSpPr/>
              <p:nvPr/>
            </p:nvSpPr>
            <p:spPr>
              <a:xfrm>
                <a:off x="8364980" y="5038437"/>
                <a:ext cx="515885"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Legacy Host</a:t>
                </a:r>
              </a:p>
            </p:txBody>
          </p:sp>
          <p:sp>
            <p:nvSpPr>
              <p:cNvPr id="337" name="Rectangle 336">
                <a:extLst>
                  <a:ext uri="{FF2B5EF4-FFF2-40B4-BE49-F238E27FC236}">
                    <a16:creationId xmlns:a16="http://schemas.microsoft.com/office/drawing/2014/main" id="{C9838331-4407-0743-B002-2D0B9DDB5D14}"/>
                  </a:ext>
                </a:extLst>
              </p:cNvPr>
              <p:cNvSpPr/>
              <p:nvPr/>
            </p:nvSpPr>
            <p:spPr>
              <a:xfrm>
                <a:off x="7793481" y="5334762"/>
                <a:ext cx="515885" cy="327010"/>
              </a:xfrm>
              <a:prstGeom prst="rect">
                <a:avLst/>
              </a:prstGeom>
              <a:ln w="28575" cap="flat" cmpd="sng" algn="ctr">
                <a:solidFill>
                  <a:schemeClr val="accent1">
                    <a:shade val="95000"/>
                    <a:satMod val="105000"/>
                  </a:schemeClr>
                </a:solidFill>
                <a:prstDash val="sys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Proxy</a:t>
                </a:r>
              </a:p>
            </p:txBody>
          </p:sp>
          <p:sp>
            <p:nvSpPr>
              <p:cNvPr id="338" name="AutoShape 193">
                <a:extLst>
                  <a:ext uri="{FF2B5EF4-FFF2-40B4-BE49-F238E27FC236}">
                    <a16:creationId xmlns:a16="http://schemas.microsoft.com/office/drawing/2014/main" id="{63B6CCFE-8671-1F4F-9F42-4203833E2798}"/>
                  </a:ext>
                </a:extLst>
              </p:cNvPr>
              <p:cNvSpPr>
                <a:spLocks noChangeAspect="1" noChangeArrowheads="1"/>
              </p:cNvSpPr>
              <p:nvPr/>
            </p:nvSpPr>
            <p:spPr bwMode="auto">
              <a:xfrm rot="10800000" flipH="1" flipV="1">
                <a:off x="8191299" y="5208573"/>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39" name="AutoShape 193">
                <a:extLst>
                  <a:ext uri="{FF2B5EF4-FFF2-40B4-BE49-F238E27FC236}">
                    <a16:creationId xmlns:a16="http://schemas.microsoft.com/office/drawing/2014/main" id="{0C2DC61E-0C48-F24B-9159-21D192ACF465}"/>
                  </a:ext>
                </a:extLst>
              </p:cNvPr>
              <p:cNvSpPr>
                <a:spLocks noChangeAspect="1" noChangeArrowheads="1"/>
              </p:cNvSpPr>
              <p:nvPr/>
            </p:nvSpPr>
            <p:spPr bwMode="auto">
              <a:xfrm flipH="1" flipV="1">
                <a:off x="8136582" y="5149800"/>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8" name="Group 582">
              <a:extLst>
                <a:ext uri="{FF2B5EF4-FFF2-40B4-BE49-F238E27FC236}">
                  <a16:creationId xmlns:a16="http://schemas.microsoft.com/office/drawing/2014/main" id="{F66A831C-A9F9-654B-A568-96E8A335BBBA}"/>
                </a:ext>
              </a:extLst>
            </p:cNvPr>
            <p:cNvGrpSpPr/>
            <p:nvPr/>
          </p:nvGrpSpPr>
          <p:grpSpPr>
            <a:xfrm>
              <a:off x="7033391" y="3913597"/>
              <a:ext cx="1293608" cy="728262"/>
              <a:chOff x="7437662" y="4822541"/>
              <a:chExt cx="1602708" cy="902279"/>
            </a:xfrm>
          </p:grpSpPr>
          <p:sp>
            <p:nvSpPr>
              <p:cNvPr id="316" name="Rectangle 315">
                <a:extLst>
                  <a:ext uri="{FF2B5EF4-FFF2-40B4-BE49-F238E27FC236}">
                    <a16:creationId xmlns:a16="http://schemas.microsoft.com/office/drawing/2014/main" id="{E5DE956B-9483-5F45-A068-A122EA9670E7}"/>
                  </a:ext>
                </a:extLst>
              </p:cNvPr>
              <p:cNvSpPr/>
              <p:nvPr/>
            </p:nvSpPr>
            <p:spPr>
              <a:xfrm>
                <a:off x="7733832" y="4822541"/>
                <a:ext cx="1306538" cy="902279"/>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000000"/>
                    </a:solidFill>
                    <a:effectLst/>
                    <a:uLnTx/>
                    <a:uFillTx/>
                    <a:latin typeface="Calibri"/>
                    <a:ea typeface="+mn-ea"/>
                    <a:cs typeface="+mn-cs"/>
                  </a:rPr>
                  <a:t>Core Platform</a:t>
                </a:r>
              </a:p>
            </p:txBody>
          </p:sp>
          <p:grpSp>
            <p:nvGrpSpPr>
              <p:cNvPr id="317" name="Group 325">
                <a:extLst>
                  <a:ext uri="{FF2B5EF4-FFF2-40B4-BE49-F238E27FC236}">
                    <a16:creationId xmlns:a16="http://schemas.microsoft.com/office/drawing/2014/main" id="{00BF1FD3-50D4-3D4E-871A-F40A728907DC}"/>
                  </a:ext>
                </a:extLst>
              </p:cNvPr>
              <p:cNvGrpSpPr>
                <a:grpSpLocks noChangeAspect="1"/>
              </p:cNvGrpSpPr>
              <p:nvPr/>
            </p:nvGrpSpPr>
            <p:grpSpPr>
              <a:xfrm>
                <a:off x="7437662" y="5033722"/>
                <a:ext cx="297378" cy="636332"/>
                <a:chOff x="1599248" y="495830"/>
                <a:chExt cx="315994" cy="660645"/>
              </a:xfrm>
            </p:grpSpPr>
            <p:grpSp>
              <p:nvGrpSpPr>
                <p:cNvPr id="322" name="Group 157">
                  <a:extLst>
                    <a:ext uri="{FF2B5EF4-FFF2-40B4-BE49-F238E27FC236}">
                      <a16:creationId xmlns:a16="http://schemas.microsoft.com/office/drawing/2014/main" id="{6B4A673A-53E8-5A4E-98FF-A5117C35414A}"/>
                    </a:ext>
                  </a:extLst>
                </p:cNvPr>
                <p:cNvGrpSpPr/>
                <p:nvPr/>
              </p:nvGrpSpPr>
              <p:grpSpPr>
                <a:xfrm flipH="1">
                  <a:off x="1599248" y="495830"/>
                  <a:ext cx="315994" cy="184901"/>
                  <a:chOff x="2400300" y="3637799"/>
                  <a:chExt cx="315994" cy="184901"/>
                </a:xfrm>
              </p:grpSpPr>
              <p:sp>
                <p:nvSpPr>
                  <p:cNvPr id="332" name="Rectangle 331">
                    <a:extLst>
                      <a:ext uri="{FF2B5EF4-FFF2-40B4-BE49-F238E27FC236}">
                        <a16:creationId xmlns:a16="http://schemas.microsoft.com/office/drawing/2014/main" id="{01E3EDDC-8649-3447-B901-F463C1893463}"/>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33" name="Block Arc 332">
                    <a:extLst>
                      <a:ext uri="{FF2B5EF4-FFF2-40B4-BE49-F238E27FC236}">
                        <a16:creationId xmlns:a16="http://schemas.microsoft.com/office/drawing/2014/main" id="{9D6E98D3-2DD5-304C-899C-E8475724B37B}"/>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23" name="Group 158">
                  <a:extLst>
                    <a:ext uri="{FF2B5EF4-FFF2-40B4-BE49-F238E27FC236}">
                      <a16:creationId xmlns:a16="http://schemas.microsoft.com/office/drawing/2014/main" id="{1ACDB0F8-1535-1546-9B1C-F00D795D330A}"/>
                    </a:ext>
                  </a:extLst>
                </p:cNvPr>
                <p:cNvGrpSpPr/>
                <p:nvPr/>
              </p:nvGrpSpPr>
              <p:grpSpPr>
                <a:xfrm flipH="1">
                  <a:off x="1663115" y="700544"/>
                  <a:ext cx="252127" cy="115702"/>
                  <a:chOff x="2400300" y="3840348"/>
                  <a:chExt cx="252127" cy="115702"/>
                </a:xfrm>
              </p:grpSpPr>
              <p:sp>
                <p:nvSpPr>
                  <p:cNvPr id="330" name="Rectangle 329">
                    <a:extLst>
                      <a:ext uri="{FF2B5EF4-FFF2-40B4-BE49-F238E27FC236}">
                        <a16:creationId xmlns:a16="http://schemas.microsoft.com/office/drawing/2014/main" id="{73F62D32-58DD-4841-8AA0-311FE04AA1AE}"/>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31" name="Oval 330">
                    <a:extLst>
                      <a:ext uri="{FF2B5EF4-FFF2-40B4-BE49-F238E27FC236}">
                        <a16:creationId xmlns:a16="http://schemas.microsoft.com/office/drawing/2014/main" id="{E7E6BDC5-8997-754B-825E-FDC5795BB6D6}"/>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24" name="Group 159">
                  <a:extLst>
                    <a:ext uri="{FF2B5EF4-FFF2-40B4-BE49-F238E27FC236}">
                      <a16:creationId xmlns:a16="http://schemas.microsoft.com/office/drawing/2014/main" id="{AFDA357C-45DC-EA4D-9739-8B2920513086}"/>
                    </a:ext>
                  </a:extLst>
                </p:cNvPr>
                <p:cNvGrpSpPr/>
                <p:nvPr/>
              </p:nvGrpSpPr>
              <p:grpSpPr>
                <a:xfrm flipH="1">
                  <a:off x="1599248" y="836059"/>
                  <a:ext cx="315994" cy="184901"/>
                  <a:chOff x="2400300" y="3637799"/>
                  <a:chExt cx="315994" cy="184901"/>
                </a:xfrm>
              </p:grpSpPr>
              <p:sp>
                <p:nvSpPr>
                  <p:cNvPr id="328" name="Rectangle 327">
                    <a:extLst>
                      <a:ext uri="{FF2B5EF4-FFF2-40B4-BE49-F238E27FC236}">
                        <a16:creationId xmlns:a16="http://schemas.microsoft.com/office/drawing/2014/main" id="{94AD2144-0CB5-B14F-88F0-AE12619CA9C8}"/>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29" name="Block Arc 328">
                    <a:extLst>
                      <a:ext uri="{FF2B5EF4-FFF2-40B4-BE49-F238E27FC236}">
                        <a16:creationId xmlns:a16="http://schemas.microsoft.com/office/drawing/2014/main" id="{F7830A00-1DE4-B64A-830F-A507212EE65F}"/>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25" name="Group 162">
                  <a:extLst>
                    <a:ext uri="{FF2B5EF4-FFF2-40B4-BE49-F238E27FC236}">
                      <a16:creationId xmlns:a16="http://schemas.microsoft.com/office/drawing/2014/main" id="{E5E6738A-866B-5947-B94F-A8D8805B921D}"/>
                    </a:ext>
                  </a:extLst>
                </p:cNvPr>
                <p:cNvGrpSpPr/>
                <p:nvPr/>
              </p:nvGrpSpPr>
              <p:grpSpPr>
                <a:xfrm flipH="1">
                  <a:off x="1663115" y="1040773"/>
                  <a:ext cx="252127" cy="115702"/>
                  <a:chOff x="2400300" y="3840348"/>
                  <a:chExt cx="252127" cy="115702"/>
                </a:xfrm>
              </p:grpSpPr>
              <p:sp>
                <p:nvSpPr>
                  <p:cNvPr id="326" name="Rectangle 325">
                    <a:extLst>
                      <a:ext uri="{FF2B5EF4-FFF2-40B4-BE49-F238E27FC236}">
                        <a16:creationId xmlns:a16="http://schemas.microsoft.com/office/drawing/2014/main" id="{9838C715-7C57-AD49-BA77-37133DF2029B}"/>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27" name="Oval 326">
                    <a:extLst>
                      <a:ext uri="{FF2B5EF4-FFF2-40B4-BE49-F238E27FC236}">
                        <a16:creationId xmlns:a16="http://schemas.microsoft.com/office/drawing/2014/main" id="{5992C676-C6A6-3540-809B-1AA4783F2A3D}"/>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318" name="Rectangle 317">
                <a:extLst>
                  <a:ext uri="{FF2B5EF4-FFF2-40B4-BE49-F238E27FC236}">
                    <a16:creationId xmlns:a16="http://schemas.microsoft.com/office/drawing/2014/main" id="{ED427B75-A4DE-224B-9732-0999C27B6807}"/>
                  </a:ext>
                </a:extLst>
              </p:cNvPr>
              <p:cNvSpPr/>
              <p:nvPr/>
            </p:nvSpPr>
            <p:spPr>
              <a:xfrm>
                <a:off x="8364980" y="5038437"/>
                <a:ext cx="515885"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Legacy Host</a:t>
                </a:r>
              </a:p>
            </p:txBody>
          </p:sp>
          <p:sp>
            <p:nvSpPr>
              <p:cNvPr id="319" name="Rectangle 318">
                <a:extLst>
                  <a:ext uri="{FF2B5EF4-FFF2-40B4-BE49-F238E27FC236}">
                    <a16:creationId xmlns:a16="http://schemas.microsoft.com/office/drawing/2014/main" id="{5A2F75CE-A5D6-794E-9C88-87304BF16DEF}"/>
                  </a:ext>
                </a:extLst>
              </p:cNvPr>
              <p:cNvSpPr/>
              <p:nvPr/>
            </p:nvSpPr>
            <p:spPr>
              <a:xfrm>
                <a:off x="7793481" y="5334762"/>
                <a:ext cx="515885" cy="327010"/>
              </a:xfrm>
              <a:prstGeom prst="rect">
                <a:avLst/>
              </a:prstGeom>
              <a:ln w="28575" cap="flat" cmpd="sng" algn="ctr">
                <a:solidFill>
                  <a:schemeClr val="accent1">
                    <a:shade val="95000"/>
                    <a:satMod val="105000"/>
                  </a:schemeClr>
                </a:solidFill>
                <a:prstDash val="sys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Proxy</a:t>
                </a:r>
              </a:p>
            </p:txBody>
          </p:sp>
          <p:sp>
            <p:nvSpPr>
              <p:cNvPr id="320" name="AutoShape 193">
                <a:extLst>
                  <a:ext uri="{FF2B5EF4-FFF2-40B4-BE49-F238E27FC236}">
                    <a16:creationId xmlns:a16="http://schemas.microsoft.com/office/drawing/2014/main" id="{A9EB40C9-67D5-5243-9338-5B48CFD0179D}"/>
                  </a:ext>
                </a:extLst>
              </p:cNvPr>
              <p:cNvSpPr>
                <a:spLocks noChangeAspect="1" noChangeArrowheads="1"/>
              </p:cNvSpPr>
              <p:nvPr/>
            </p:nvSpPr>
            <p:spPr bwMode="auto">
              <a:xfrm rot="10800000" flipH="1" flipV="1">
                <a:off x="8191299" y="5208573"/>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21" name="AutoShape 193">
                <a:extLst>
                  <a:ext uri="{FF2B5EF4-FFF2-40B4-BE49-F238E27FC236}">
                    <a16:creationId xmlns:a16="http://schemas.microsoft.com/office/drawing/2014/main" id="{CFABDE17-912B-5D4A-B0F6-517C13B63304}"/>
                  </a:ext>
                </a:extLst>
              </p:cNvPr>
              <p:cNvSpPr>
                <a:spLocks noChangeAspect="1" noChangeArrowheads="1"/>
              </p:cNvSpPr>
              <p:nvPr/>
            </p:nvSpPr>
            <p:spPr bwMode="auto">
              <a:xfrm flipH="1" flipV="1">
                <a:off x="8136582" y="5149800"/>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59" name="Group 582">
              <a:extLst>
                <a:ext uri="{FF2B5EF4-FFF2-40B4-BE49-F238E27FC236}">
                  <a16:creationId xmlns:a16="http://schemas.microsoft.com/office/drawing/2014/main" id="{3F5D3461-8DA4-8644-BCC9-17178145DA45}"/>
                </a:ext>
              </a:extLst>
            </p:cNvPr>
            <p:cNvGrpSpPr/>
            <p:nvPr/>
          </p:nvGrpSpPr>
          <p:grpSpPr>
            <a:xfrm>
              <a:off x="7576679" y="4639741"/>
              <a:ext cx="1293608" cy="728262"/>
              <a:chOff x="7437662" y="4822541"/>
              <a:chExt cx="1602708" cy="902279"/>
            </a:xfrm>
          </p:grpSpPr>
          <p:sp>
            <p:nvSpPr>
              <p:cNvPr id="298" name="Rectangle 297">
                <a:extLst>
                  <a:ext uri="{FF2B5EF4-FFF2-40B4-BE49-F238E27FC236}">
                    <a16:creationId xmlns:a16="http://schemas.microsoft.com/office/drawing/2014/main" id="{9DFAB0E8-88F4-CF4A-92C6-7EABCC8B68D7}"/>
                  </a:ext>
                </a:extLst>
              </p:cNvPr>
              <p:cNvSpPr/>
              <p:nvPr/>
            </p:nvSpPr>
            <p:spPr>
              <a:xfrm>
                <a:off x="7733832" y="4822541"/>
                <a:ext cx="1306538" cy="902279"/>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101" b="1" i="0" u="none" strike="noStrike" kern="1200" cap="none" spc="0" normalizeH="0" baseline="0" noProof="0" dirty="0">
                    <a:ln>
                      <a:noFill/>
                    </a:ln>
                    <a:solidFill>
                      <a:srgbClr val="000000"/>
                    </a:solidFill>
                    <a:effectLst/>
                    <a:uLnTx/>
                    <a:uFillTx/>
                    <a:latin typeface="Calibri"/>
                    <a:ea typeface="+mn-ea"/>
                    <a:cs typeface="+mn-cs"/>
                  </a:rPr>
                  <a:t>Core Platform</a:t>
                </a:r>
              </a:p>
            </p:txBody>
          </p:sp>
          <p:grpSp>
            <p:nvGrpSpPr>
              <p:cNvPr id="299" name="Group 325">
                <a:extLst>
                  <a:ext uri="{FF2B5EF4-FFF2-40B4-BE49-F238E27FC236}">
                    <a16:creationId xmlns:a16="http://schemas.microsoft.com/office/drawing/2014/main" id="{F79A2F8B-39B4-014D-BB2F-8FE92922BAFB}"/>
                  </a:ext>
                </a:extLst>
              </p:cNvPr>
              <p:cNvGrpSpPr>
                <a:grpSpLocks noChangeAspect="1"/>
              </p:cNvGrpSpPr>
              <p:nvPr/>
            </p:nvGrpSpPr>
            <p:grpSpPr>
              <a:xfrm>
                <a:off x="7437662" y="5033722"/>
                <a:ext cx="297378" cy="636332"/>
                <a:chOff x="1599248" y="495830"/>
                <a:chExt cx="315994" cy="660645"/>
              </a:xfrm>
            </p:grpSpPr>
            <p:grpSp>
              <p:nvGrpSpPr>
                <p:cNvPr id="304" name="Group 157">
                  <a:extLst>
                    <a:ext uri="{FF2B5EF4-FFF2-40B4-BE49-F238E27FC236}">
                      <a16:creationId xmlns:a16="http://schemas.microsoft.com/office/drawing/2014/main" id="{ACE5B54B-C7F7-3A42-9300-4E54D8267DAD}"/>
                    </a:ext>
                  </a:extLst>
                </p:cNvPr>
                <p:cNvGrpSpPr/>
                <p:nvPr/>
              </p:nvGrpSpPr>
              <p:grpSpPr>
                <a:xfrm flipH="1">
                  <a:off x="1599248" y="495830"/>
                  <a:ext cx="315994" cy="184901"/>
                  <a:chOff x="2400300" y="3637799"/>
                  <a:chExt cx="315994" cy="184901"/>
                </a:xfrm>
              </p:grpSpPr>
              <p:sp>
                <p:nvSpPr>
                  <p:cNvPr id="314" name="Rectangle 313">
                    <a:extLst>
                      <a:ext uri="{FF2B5EF4-FFF2-40B4-BE49-F238E27FC236}">
                        <a16:creationId xmlns:a16="http://schemas.microsoft.com/office/drawing/2014/main" id="{6CB9CA07-01F7-AC4C-BA54-4D05531016EC}"/>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15" name="Block Arc 314">
                    <a:extLst>
                      <a:ext uri="{FF2B5EF4-FFF2-40B4-BE49-F238E27FC236}">
                        <a16:creationId xmlns:a16="http://schemas.microsoft.com/office/drawing/2014/main" id="{8CC55FB0-7929-714C-AF86-0568682B2962}"/>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05" name="Group 158">
                  <a:extLst>
                    <a:ext uri="{FF2B5EF4-FFF2-40B4-BE49-F238E27FC236}">
                      <a16:creationId xmlns:a16="http://schemas.microsoft.com/office/drawing/2014/main" id="{253E52A7-0DAE-6D42-8C16-A20314B1229D}"/>
                    </a:ext>
                  </a:extLst>
                </p:cNvPr>
                <p:cNvGrpSpPr/>
                <p:nvPr/>
              </p:nvGrpSpPr>
              <p:grpSpPr>
                <a:xfrm flipH="1">
                  <a:off x="1663115" y="700544"/>
                  <a:ext cx="252127" cy="115702"/>
                  <a:chOff x="2400300" y="3840348"/>
                  <a:chExt cx="252127" cy="115702"/>
                </a:xfrm>
              </p:grpSpPr>
              <p:sp>
                <p:nvSpPr>
                  <p:cNvPr id="312" name="Rectangle 311">
                    <a:extLst>
                      <a:ext uri="{FF2B5EF4-FFF2-40B4-BE49-F238E27FC236}">
                        <a16:creationId xmlns:a16="http://schemas.microsoft.com/office/drawing/2014/main" id="{339567E3-CDE0-4E44-9BA3-88BE19C12125}"/>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13" name="Oval 312">
                    <a:extLst>
                      <a:ext uri="{FF2B5EF4-FFF2-40B4-BE49-F238E27FC236}">
                        <a16:creationId xmlns:a16="http://schemas.microsoft.com/office/drawing/2014/main" id="{54F37B25-EEA9-A24C-A750-9119AFF171E5}"/>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06" name="Group 159">
                  <a:extLst>
                    <a:ext uri="{FF2B5EF4-FFF2-40B4-BE49-F238E27FC236}">
                      <a16:creationId xmlns:a16="http://schemas.microsoft.com/office/drawing/2014/main" id="{E0C74757-CA2F-0843-9232-F134A820C9F9}"/>
                    </a:ext>
                  </a:extLst>
                </p:cNvPr>
                <p:cNvGrpSpPr/>
                <p:nvPr/>
              </p:nvGrpSpPr>
              <p:grpSpPr>
                <a:xfrm flipH="1">
                  <a:off x="1599248" y="836059"/>
                  <a:ext cx="315994" cy="184901"/>
                  <a:chOff x="2400300" y="3637799"/>
                  <a:chExt cx="315994" cy="184901"/>
                </a:xfrm>
              </p:grpSpPr>
              <p:sp>
                <p:nvSpPr>
                  <p:cNvPr id="310" name="Rectangle 309">
                    <a:extLst>
                      <a:ext uri="{FF2B5EF4-FFF2-40B4-BE49-F238E27FC236}">
                        <a16:creationId xmlns:a16="http://schemas.microsoft.com/office/drawing/2014/main" id="{CEC6E7C9-4AF7-9541-8BDD-EBBD7C8C776A}"/>
                      </a:ext>
                    </a:extLst>
                  </p:cNvPr>
                  <p:cNvSpPr/>
                  <p:nvPr/>
                </p:nvSpPr>
                <p:spPr>
                  <a:xfrm>
                    <a:off x="2400300" y="3714750"/>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11" name="Block Arc 310">
                    <a:extLst>
                      <a:ext uri="{FF2B5EF4-FFF2-40B4-BE49-F238E27FC236}">
                        <a16:creationId xmlns:a16="http://schemas.microsoft.com/office/drawing/2014/main" id="{10A227DC-1CE0-9442-81AF-201148E79561}"/>
                      </a:ext>
                    </a:extLst>
                  </p:cNvPr>
                  <p:cNvSpPr/>
                  <p:nvPr/>
                </p:nvSpPr>
                <p:spPr>
                  <a:xfrm rot="16200000">
                    <a:off x="2534466" y="3640872"/>
                    <a:ext cx="184901" cy="178755"/>
                  </a:xfrm>
                  <a:prstGeom prst="blockArc">
                    <a:avLst>
                      <a:gd name="adj1" fmla="val 10800000"/>
                      <a:gd name="adj2" fmla="val 0"/>
                      <a:gd name="adj3" fmla="val 16667"/>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307" name="Group 162">
                  <a:extLst>
                    <a:ext uri="{FF2B5EF4-FFF2-40B4-BE49-F238E27FC236}">
                      <a16:creationId xmlns:a16="http://schemas.microsoft.com/office/drawing/2014/main" id="{61B6813D-4809-004A-898C-CB425363EAAE}"/>
                    </a:ext>
                  </a:extLst>
                </p:cNvPr>
                <p:cNvGrpSpPr/>
                <p:nvPr/>
              </p:nvGrpSpPr>
              <p:grpSpPr>
                <a:xfrm flipH="1">
                  <a:off x="1663115" y="1040773"/>
                  <a:ext cx="252127" cy="115702"/>
                  <a:chOff x="2400300" y="3840348"/>
                  <a:chExt cx="252127" cy="115702"/>
                </a:xfrm>
              </p:grpSpPr>
              <p:sp>
                <p:nvSpPr>
                  <p:cNvPr id="308" name="Rectangle 307">
                    <a:extLst>
                      <a:ext uri="{FF2B5EF4-FFF2-40B4-BE49-F238E27FC236}">
                        <a16:creationId xmlns:a16="http://schemas.microsoft.com/office/drawing/2014/main" id="{28FD8D6A-CD63-DC46-BEE2-4FB07B89E0AA}"/>
                      </a:ext>
                    </a:extLst>
                  </p:cNvPr>
                  <p:cNvSpPr/>
                  <p:nvPr/>
                </p:nvSpPr>
                <p:spPr>
                  <a:xfrm>
                    <a:off x="2400300" y="3883025"/>
                    <a:ext cx="139090" cy="3217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sp>
                <p:nvSpPr>
                  <p:cNvPr id="309" name="Oval 308">
                    <a:extLst>
                      <a:ext uri="{FF2B5EF4-FFF2-40B4-BE49-F238E27FC236}">
                        <a16:creationId xmlns:a16="http://schemas.microsoft.com/office/drawing/2014/main" id="{D6299C37-0823-994D-BF24-EF8F22D2BB4C}"/>
                      </a:ext>
                    </a:extLst>
                  </p:cNvPr>
                  <p:cNvSpPr/>
                  <p:nvPr/>
                </p:nvSpPr>
                <p:spPr bwMode="gray">
                  <a:xfrm>
                    <a:off x="2536724" y="3840348"/>
                    <a:ext cx="115703" cy="115702"/>
                  </a:xfrm>
                  <a:prstGeom prst="ellipse">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184242" marR="0" lvl="0" indent="-184242" algn="ctr" defTabSz="914857" rtl="0" eaLnBrk="1" fontAlgn="auto" latinLnBrk="0" hangingPunct="1">
                      <a:lnSpc>
                        <a:spcPct val="100000"/>
                      </a:lnSpc>
                      <a:spcBef>
                        <a:spcPts val="0"/>
                      </a:spcBef>
                      <a:spcAft>
                        <a:spcPts val="0"/>
                      </a:spcAft>
                      <a:buClr>
                        <a:srgbClr val="F0AB00"/>
                      </a:buClr>
                      <a:buSzPct val="80000"/>
                      <a:buFontTx/>
                      <a:buNone/>
                      <a:tabLst/>
                      <a:defRPr/>
                    </a:pPr>
                    <a:endParaRPr kumimoji="0" lang="en-US" sz="1101" b="1" i="0" u="none" strike="noStrike" kern="1200" cap="none" spc="0" normalizeH="0" baseline="0" noProof="0" dirty="0">
                      <a:ln>
                        <a:noFill/>
                      </a:ln>
                      <a:solidFill>
                        <a:srgbClr val="000000"/>
                      </a:solidFill>
                      <a:effectLst/>
                      <a:uLnTx/>
                      <a:uFillTx/>
                      <a:latin typeface="Calibri"/>
                      <a:ea typeface="+mn-ea"/>
                      <a:cs typeface="+mn-cs"/>
                    </a:endParaRPr>
                  </a:p>
                </p:txBody>
              </p:sp>
            </p:grpSp>
          </p:grpSp>
          <p:sp>
            <p:nvSpPr>
              <p:cNvPr id="300" name="Rectangle 299">
                <a:extLst>
                  <a:ext uri="{FF2B5EF4-FFF2-40B4-BE49-F238E27FC236}">
                    <a16:creationId xmlns:a16="http://schemas.microsoft.com/office/drawing/2014/main" id="{2378EC23-A5C6-9A4C-BDEE-B8AE0AF0CD40}"/>
                  </a:ext>
                </a:extLst>
              </p:cNvPr>
              <p:cNvSpPr/>
              <p:nvPr/>
            </p:nvSpPr>
            <p:spPr>
              <a:xfrm>
                <a:off x="8364980" y="5038437"/>
                <a:ext cx="515885" cy="327010"/>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Legacy Host</a:t>
                </a:r>
              </a:p>
            </p:txBody>
          </p:sp>
          <p:sp>
            <p:nvSpPr>
              <p:cNvPr id="301" name="Rectangle 300">
                <a:extLst>
                  <a:ext uri="{FF2B5EF4-FFF2-40B4-BE49-F238E27FC236}">
                    <a16:creationId xmlns:a16="http://schemas.microsoft.com/office/drawing/2014/main" id="{50C1993F-6469-1643-A3F6-A56426E21C52}"/>
                  </a:ext>
                </a:extLst>
              </p:cNvPr>
              <p:cNvSpPr/>
              <p:nvPr/>
            </p:nvSpPr>
            <p:spPr>
              <a:xfrm>
                <a:off x="7793481" y="5334762"/>
                <a:ext cx="515885" cy="327010"/>
              </a:xfrm>
              <a:prstGeom prst="rect">
                <a:avLst/>
              </a:prstGeom>
              <a:ln w="28575" cap="flat" cmpd="sng" algn="ctr">
                <a:solidFill>
                  <a:schemeClr val="accent1">
                    <a:shade val="95000"/>
                    <a:satMod val="105000"/>
                  </a:schemeClr>
                </a:solidFill>
                <a:prstDash val="sys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Proxy</a:t>
                </a:r>
              </a:p>
            </p:txBody>
          </p:sp>
          <p:sp>
            <p:nvSpPr>
              <p:cNvPr id="302" name="AutoShape 193">
                <a:extLst>
                  <a:ext uri="{FF2B5EF4-FFF2-40B4-BE49-F238E27FC236}">
                    <a16:creationId xmlns:a16="http://schemas.microsoft.com/office/drawing/2014/main" id="{41621E32-25E6-4541-A901-74CB555A12FD}"/>
                  </a:ext>
                </a:extLst>
              </p:cNvPr>
              <p:cNvSpPr>
                <a:spLocks noChangeAspect="1" noChangeArrowheads="1"/>
              </p:cNvSpPr>
              <p:nvPr/>
            </p:nvSpPr>
            <p:spPr bwMode="auto">
              <a:xfrm rot="10800000" flipH="1" flipV="1">
                <a:off x="8191299" y="5208573"/>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sp>
            <p:nvSpPr>
              <p:cNvPr id="303" name="AutoShape 193">
                <a:extLst>
                  <a:ext uri="{FF2B5EF4-FFF2-40B4-BE49-F238E27FC236}">
                    <a16:creationId xmlns:a16="http://schemas.microsoft.com/office/drawing/2014/main" id="{691DEE69-94D3-1F4A-93D8-DF655A732C80}"/>
                  </a:ext>
                </a:extLst>
              </p:cNvPr>
              <p:cNvSpPr>
                <a:spLocks noChangeAspect="1" noChangeArrowheads="1"/>
              </p:cNvSpPr>
              <p:nvPr/>
            </p:nvSpPr>
            <p:spPr bwMode="auto">
              <a:xfrm flipH="1" flipV="1">
                <a:off x="8136582" y="5149800"/>
                <a:ext cx="355398" cy="358762"/>
              </a:xfrm>
              <a:custGeom>
                <a:avLst/>
                <a:gdLst>
                  <a:gd name="T0" fmla="*/ 6 w 21600"/>
                  <a:gd name="T1" fmla="*/ 4 h 21600"/>
                  <a:gd name="T2" fmla="*/ 6 w 21600"/>
                  <a:gd name="T3" fmla="*/ 3 h 21600"/>
                  <a:gd name="T4" fmla="*/ 4 w 21600"/>
                  <a:gd name="T5" fmla="*/ 3 h 21600"/>
                  <a:gd name="T6" fmla="*/ 5 w 21600"/>
                  <a:gd name="T7" fmla="*/ 6 h 21600"/>
                  <a:gd name="T8" fmla="*/ 2 w 21600"/>
                  <a:gd name="T9" fmla="*/ 5 h 21600"/>
                  <a:gd name="T10" fmla="*/ 3 w 21600"/>
                  <a:gd name="T11" fmla="*/ 3 h 21600"/>
                  <a:gd name="T12" fmla="*/ 0 60000 65536"/>
                  <a:gd name="T13" fmla="*/ 0 60000 65536"/>
                  <a:gd name="T14" fmla="*/ 0 60000 65536"/>
                  <a:gd name="T15" fmla="*/ 0 60000 65536"/>
                  <a:gd name="T16" fmla="*/ 0 60000 65536"/>
                  <a:gd name="T17" fmla="*/ 0 60000 65536"/>
                  <a:gd name="T18" fmla="*/ 3150 w 21600"/>
                  <a:gd name="T19" fmla="*/ 3140 h 21600"/>
                  <a:gd name="T20" fmla="*/ 18450 w 21600"/>
                  <a:gd name="T21" fmla="*/ 1846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2149" y="13813"/>
                    </a:moveTo>
                    <a:cubicBezTo>
                      <a:pt x="13314" y="13291"/>
                      <a:pt x="14074" y="12145"/>
                      <a:pt x="14101" y="10869"/>
                    </a:cubicBezTo>
                    <a:lnTo>
                      <a:pt x="21597" y="11027"/>
                    </a:lnTo>
                    <a:cubicBezTo>
                      <a:pt x="21509" y="15200"/>
                      <a:pt x="19024" y="18950"/>
                      <a:pt x="15214" y="20656"/>
                    </a:cubicBezTo>
                    <a:lnTo>
                      <a:pt x="16318" y="23120"/>
                    </a:lnTo>
                    <a:lnTo>
                      <a:pt x="7797" y="19870"/>
                    </a:lnTo>
                    <a:lnTo>
                      <a:pt x="11046" y="11349"/>
                    </a:lnTo>
                    <a:lnTo>
                      <a:pt x="12149" y="13813"/>
                    </a:lnTo>
                    <a:close/>
                  </a:path>
                </a:pathLst>
              </a:custGeom>
              <a:solidFill>
                <a:srgbClr val="60670D"/>
              </a:solidFill>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wrap="none" lIns="0" tIns="18296" rIns="0" bIns="0" anchor="ctr" anchorCtr="1">
                <a:prstTxWarp prst="textNoShape">
                  <a:avLst/>
                </a:prstTxWarp>
              </a:bodyPr>
              <a:lstStyle/>
              <a:p>
                <a:pPr marL="0" marR="0" lvl="0" indent="0" algn="l" defTabSz="677268" rtl="0" eaLnBrk="1" fontAlgn="auto" latinLnBrk="0" hangingPunct="1">
                  <a:lnSpc>
                    <a:spcPct val="100000"/>
                  </a:lnSpc>
                  <a:spcBef>
                    <a:spcPts val="0"/>
                  </a:spcBef>
                  <a:spcAft>
                    <a:spcPts val="0"/>
                  </a:spcAft>
                  <a:buClrTx/>
                  <a:buSzTx/>
                  <a:buFontTx/>
                  <a:buNone/>
                  <a:tabLst/>
                  <a:defRPr/>
                </a:pPr>
                <a:endParaRPr kumimoji="0" lang="en-US" sz="1401" b="0" i="0" u="none" strike="noStrike" kern="1200" cap="none" spc="0" normalizeH="0" baseline="0" noProof="0" dirty="0">
                  <a:ln>
                    <a:noFill/>
                  </a:ln>
                  <a:solidFill>
                    <a:srgbClr val="FFFFFF"/>
                  </a:solidFill>
                  <a:effectLst/>
                  <a:uLnTx/>
                  <a:uFillTx/>
                  <a:latin typeface="Calibri"/>
                  <a:ea typeface="+mn-ea"/>
                  <a:cs typeface="+mn-cs"/>
                </a:endParaRPr>
              </a:p>
            </p:txBody>
          </p:sp>
        </p:grpSp>
        <p:grpSp>
          <p:nvGrpSpPr>
            <p:cNvPr id="260" name="Group 618">
              <a:extLst>
                <a:ext uri="{FF2B5EF4-FFF2-40B4-BE49-F238E27FC236}">
                  <a16:creationId xmlns:a16="http://schemas.microsoft.com/office/drawing/2014/main" id="{84E35FD9-D872-0240-B1F2-AAF0A18EAC6D}"/>
                </a:ext>
              </a:extLst>
            </p:cNvPr>
            <p:cNvGrpSpPr/>
            <p:nvPr/>
          </p:nvGrpSpPr>
          <p:grpSpPr>
            <a:xfrm>
              <a:off x="5035614" y="3084613"/>
              <a:ext cx="365760" cy="1824643"/>
              <a:chOff x="4184691" y="3757088"/>
              <a:chExt cx="365760" cy="1824643"/>
            </a:xfrm>
          </p:grpSpPr>
          <p:sp>
            <p:nvSpPr>
              <p:cNvPr id="278" name="Rectangle 277">
                <a:extLst>
                  <a:ext uri="{FF2B5EF4-FFF2-40B4-BE49-F238E27FC236}">
                    <a16:creationId xmlns:a16="http://schemas.microsoft.com/office/drawing/2014/main" id="{3AE3E118-3DE9-FF43-BF53-A2DF7D49F616}"/>
                  </a:ext>
                </a:extLst>
              </p:cNvPr>
              <p:cNvSpPr/>
              <p:nvPr/>
            </p:nvSpPr>
            <p:spPr>
              <a:xfrm>
                <a:off x="4184691" y="375708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79" name="Rectangle 278">
                <a:extLst>
                  <a:ext uri="{FF2B5EF4-FFF2-40B4-BE49-F238E27FC236}">
                    <a16:creationId xmlns:a16="http://schemas.microsoft.com/office/drawing/2014/main" id="{D02BB206-D153-4243-9406-503232565741}"/>
                  </a:ext>
                </a:extLst>
              </p:cNvPr>
              <p:cNvSpPr/>
              <p:nvPr/>
            </p:nvSpPr>
            <p:spPr>
              <a:xfrm>
                <a:off x="4184691" y="384830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0" name="Rectangle 279">
                <a:extLst>
                  <a:ext uri="{FF2B5EF4-FFF2-40B4-BE49-F238E27FC236}">
                    <a16:creationId xmlns:a16="http://schemas.microsoft.com/office/drawing/2014/main" id="{4DB0ABAC-FFD2-A142-B443-775E4B49E7D8}"/>
                  </a:ext>
                </a:extLst>
              </p:cNvPr>
              <p:cNvSpPr/>
              <p:nvPr/>
            </p:nvSpPr>
            <p:spPr>
              <a:xfrm>
                <a:off x="4184691" y="393953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1" name="Rectangle 280">
                <a:extLst>
                  <a:ext uri="{FF2B5EF4-FFF2-40B4-BE49-F238E27FC236}">
                    <a16:creationId xmlns:a16="http://schemas.microsoft.com/office/drawing/2014/main" id="{C7BEFA05-8F84-4B49-8D08-8EF611C68A89}"/>
                  </a:ext>
                </a:extLst>
              </p:cNvPr>
              <p:cNvSpPr/>
              <p:nvPr/>
            </p:nvSpPr>
            <p:spPr>
              <a:xfrm>
                <a:off x="4184691" y="403075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2" name="Rectangle 281">
                <a:extLst>
                  <a:ext uri="{FF2B5EF4-FFF2-40B4-BE49-F238E27FC236}">
                    <a16:creationId xmlns:a16="http://schemas.microsoft.com/office/drawing/2014/main" id="{50488F44-69F9-0443-8785-A42BF1780C46}"/>
                  </a:ext>
                </a:extLst>
              </p:cNvPr>
              <p:cNvSpPr/>
              <p:nvPr/>
            </p:nvSpPr>
            <p:spPr>
              <a:xfrm>
                <a:off x="4184691" y="412197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3" name="Rectangle 282">
                <a:extLst>
                  <a:ext uri="{FF2B5EF4-FFF2-40B4-BE49-F238E27FC236}">
                    <a16:creationId xmlns:a16="http://schemas.microsoft.com/office/drawing/2014/main" id="{319E201E-AA39-9A41-9421-9CD781602973}"/>
                  </a:ext>
                </a:extLst>
              </p:cNvPr>
              <p:cNvSpPr/>
              <p:nvPr/>
            </p:nvSpPr>
            <p:spPr>
              <a:xfrm>
                <a:off x="4184691" y="421319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4" name="Rectangle 283">
                <a:extLst>
                  <a:ext uri="{FF2B5EF4-FFF2-40B4-BE49-F238E27FC236}">
                    <a16:creationId xmlns:a16="http://schemas.microsoft.com/office/drawing/2014/main" id="{29B31378-9EF7-8C49-9F91-2D9113841A12}"/>
                  </a:ext>
                </a:extLst>
              </p:cNvPr>
              <p:cNvSpPr/>
              <p:nvPr/>
            </p:nvSpPr>
            <p:spPr>
              <a:xfrm>
                <a:off x="4184691" y="430441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5" name="Rectangle 284">
                <a:extLst>
                  <a:ext uri="{FF2B5EF4-FFF2-40B4-BE49-F238E27FC236}">
                    <a16:creationId xmlns:a16="http://schemas.microsoft.com/office/drawing/2014/main" id="{33DFDF6A-CCD2-1B4D-8FA7-41AA50F720FB}"/>
                  </a:ext>
                </a:extLst>
              </p:cNvPr>
              <p:cNvSpPr/>
              <p:nvPr/>
            </p:nvSpPr>
            <p:spPr>
              <a:xfrm>
                <a:off x="4184691" y="4395635"/>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6" name="Rectangle 285">
                <a:extLst>
                  <a:ext uri="{FF2B5EF4-FFF2-40B4-BE49-F238E27FC236}">
                    <a16:creationId xmlns:a16="http://schemas.microsoft.com/office/drawing/2014/main" id="{D0BC5C63-881C-1B41-8F1F-37FE391B1A37}"/>
                  </a:ext>
                </a:extLst>
              </p:cNvPr>
              <p:cNvSpPr/>
              <p:nvPr/>
            </p:nvSpPr>
            <p:spPr>
              <a:xfrm>
                <a:off x="4184691" y="448685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7" name="Rectangle 286">
                <a:extLst>
                  <a:ext uri="{FF2B5EF4-FFF2-40B4-BE49-F238E27FC236}">
                    <a16:creationId xmlns:a16="http://schemas.microsoft.com/office/drawing/2014/main" id="{D4E8644C-47A2-084B-91C3-52AA1F4D8E31}"/>
                  </a:ext>
                </a:extLst>
              </p:cNvPr>
              <p:cNvSpPr/>
              <p:nvPr/>
            </p:nvSpPr>
            <p:spPr>
              <a:xfrm>
                <a:off x="4184691" y="4578077"/>
                <a:ext cx="365760" cy="91440"/>
              </a:xfrm>
              <a:prstGeom prst="rect">
                <a:avLst/>
              </a:prstGeom>
              <a:solidFill>
                <a:srgbClr val="FF0000"/>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8" name="Rectangle 287">
                <a:extLst>
                  <a:ext uri="{FF2B5EF4-FFF2-40B4-BE49-F238E27FC236}">
                    <a16:creationId xmlns:a16="http://schemas.microsoft.com/office/drawing/2014/main" id="{E85FC2C8-CE97-814E-B1B5-7D95523D98C9}"/>
                  </a:ext>
                </a:extLst>
              </p:cNvPr>
              <p:cNvSpPr/>
              <p:nvPr/>
            </p:nvSpPr>
            <p:spPr>
              <a:xfrm>
                <a:off x="4184691" y="4669298"/>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89" name="Rectangle 288">
                <a:extLst>
                  <a:ext uri="{FF2B5EF4-FFF2-40B4-BE49-F238E27FC236}">
                    <a16:creationId xmlns:a16="http://schemas.microsoft.com/office/drawing/2014/main" id="{086F386E-B09B-104B-9E88-A2D3B246340D}"/>
                  </a:ext>
                </a:extLst>
              </p:cNvPr>
              <p:cNvSpPr/>
              <p:nvPr/>
            </p:nvSpPr>
            <p:spPr>
              <a:xfrm>
                <a:off x="4184691" y="4760519"/>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0" name="Rectangle 289">
                <a:extLst>
                  <a:ext uri="{FF2B5EF4-FFF2-40B4-BE49-F238E27FC236}">
                    <a16:creationId xmlns:a16="http://schemas.microsoft.com/office/drawing/2014/main" id="{2E118BF9-8EBD-E24F-B66E-400125A66FF4}"/>
                  </a:ext>
                </a:extLst>
              </p:cNvPr>
              <p:cNvSpPr/>
              <p:nvPr/>
            </p:nvSpPr>
            <p:spPr>
              <a:xfrm>
                <a:off x="4184691" y="4851740"/>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1" name="Rectangle 290">
                <a:extLst>
                  <a:ext uri="{FF2B5EF4-FFF2-40B4-BE49-F238E27FC236}">
                    <a16:creationId xmlns:a16="http://schemas.microsoft.com/office/drawing/2014/main" id="{CA5D96AE-E226-D749-BB84-1E2962C49CB2}"/>
                  </a:ext>
                </a:extLst>
              </p:cNvPr>
              <p:cNvSpPr/>
              <p:nvPr/>
            </p:nvSpPr>
            <p:spPr>
              <a:xfrm>
                <a:off x="4184691" y="494296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2" name="Rectangle 291">
                <a:extLst>
                  <a:ext uri="{FF2B5EF4-FFF2-40B4-BE49-F238E27FC236}">
                    <a16:creationId xmlns:a16="http://schemas.microsoft.com/office/drawing/2014/main" id="{D063D7DA-F570-0549-B493-C6050EC7F911}"/>
                  </a:ext>
                </a:extLst>
              </p:cNvPr>
              <p:cNvSpPr/>
              <p:nvPr/>
            </p:nvSpPr>
            <p:spPr>
              <a:xfrm>
                <a:off x="4184691" y="5034182"/>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3" name="Rectangle 292">
                <a:extLst>
                  <a:ext uri="{FF2B5EF4-FFF2-40B4-BE49-F238E27FC236}">
                    <a16:creationId xmlns:a16="http://schemas.microsoft.com/office/drawing/2014/main" id="{31192879-7FB5-124A-BBBD-91F6CF4616ED}"/>
                  </a:ext>
                </a:extLst>
              </p:cNvPr>
              <p:cNvSpPr/>
              <p:nvPr/>
            </p:nvSpPr>
            <p:spPr>
              <a:xfrm>
                <a:off x="4184691" y="5125403"/>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4" name="Rectangle 293">
                <a:extLst>
                  <a:ext uri="{FF2B5EF4-FFF2-40B4-BE49-F238E27FC236}">
                    <a16:creationId xmlns:a16="http://schemas.microsoft.com/office/drawing/2014/main" id="{67A85154-2AE7-6C4F-A2BE-1124651EB384}"/>
                  </a:ext>
                </a:extLst>
              </p:cNvPr>
              <p:cNvSpPr/>
              <p:nvPr/>
            </p:nvSpPr>
            <p:spPr>
              <a:xfrm>
                <a:off x="4184691" y="5216624"/>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5" name="Rectangle 294">
                <a:extLst>
                  <a:ext uri="{FF2B5EF4-FFF2-40B4-BE49-F238E27FC236}">
                    <a16:creationId xmlns:a16="http://schemas.microsoft.com/office/drawing/2014/main" id="{295BF8EF-41D8-744B-9359-D00384135433}"/>
                  </a:ext>
                </a:extLst>
              </p:cNvPr>
              <p:cNvSpPr/>
              <p:nvPr/>
            </p:nvSpPr>
            <p:spPr>
              <a:xfrm>
                <a:off x="4184691" y="5307845"/>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6" name="Rectangle 295">
                <a:extLst>
                  <a:ext uri="{FF2B5EF4-FFF2-40B4-BE49-F238E27FC236}">
                    <a16:creationId xmlns:a16="http://schemas.microsoft.com/office/drawing/2014/main" id="{8C6CEFB1-4028-1442-97DD-C74238FFFA37}"/>
                  </a:ext>
                </a:extLst>
              </p:cNvPr>
              <p:cNvSpPr/>
              <p:nvPr/>
            </p:nvSpPr>
            <p:spPr>
              <a:xfrm>
                <a:off x="4184691" y="5399066"/>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sp>
            <p:nvSpPr>
              <p:cNvPr id="297" name="Rectangle 296">
                <a:extLst>
                  <a:ext uri="{FF2B5EF4-FFF2-40B4-BE49-F238E27FC236}">
                    <a16:creationId xmlns:a16="http://schemas.microsoft.com/office/drawing/2014/main" id="{7F58C86A-708F-F047-8622-B640BB3424CC}"/>
                  </a:ext>
                </a:extLst>
              </p:cNvPr>
              <p:cNvSpPr/>
              <p:nvPr/>
            </p:nvSpPr>
            <p:spPr>
              <a:xfrm>
                <a:off x="4184691" y="5490291"/>
                <a:ext cx="365760" cy="91440"/>
              </a:xfrm>
              <a:prstGeom prst="rect">
                <a:avLst/>
              </a:prstGeom>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261" name="Rectangle 260">
              <a:extLst>
                <a:ext uri="{FF2B5EF4-FFF2-40B4-BE49-F238E27FC236}">
                  <a16:creationId xmlns:a16="http://schemas.microsoft.com/office/drawing/2014/main" id="{7B35877C-24F4-7D48-B5B5-0994741571D0}"/>
                </a:ext>
              </a:extLst>
            </p:cNvPr>
            <p:cNvSpPr/>
            <p:nvPr/>
          </p:nvSpPr>
          <p:spPr>
            <a:xfrm>
              <a:off x="5412375" y="3088846"/>
              <a:ext cx="932687" cy="1824643"/>
            </a:xfrm>
            <a:prstGeom prst="rect">
              <a:avLst/>
            </a:prstGeom>
          </p:spPr>
          <p:style>
            <a:lnRef idx="1">
              <a:schemeClr val="accent1"/>
            </a:lnRef>
            <a:fillRef idx="3">
              <a:schemeClr val="accent1"/>
            </a:fillRef>
            <a:effectRef idx="2">
              <a:schemeClr val="accent1"/>
            </a:effectRef>
            <a:fontRef idx="minor">
              <a:schemeClr val="lt1"/>
            </a:fontRef>
          </p:style>
          <p:txBody>
            <a:bodyPr lIns="0" tIns="0" rIns="0" bIns="0" rtlCol="0" anchor="t" anchorCtr="0"/>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201" b="1" i="0" u="none" strike="noStrike" kern="1200" cap="none" spc="0" normalizeH="0" baseline="0" noProof="0" dirty="0">
                  <a:ln>
                    <a:noFill/>
                  </a:ln>
                  <a:solidFill>
                    <a:srgbClr val="000000"/>
                  </a:solidFill>
                  <a:effectLst/>
                  <a:uLnTx/>
                  <a:uFillTx/>
                  <a:latin typeface="Calibri"/>
                  <a:ea typeface="+mn-ea"/>
                  <a:cs typeface="+mn-cs"/>
                </a:rPr>
                <a:t>Host Mitigation</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session optimization</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Data caching</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service augmentation</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Advanced data lookup</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Host service bundling</a:t>
              </a:r>
            </a:p>
            <a:p>
              <a:pPr marL="115946" marR="0" lvl="0" indent="-115946" algn="l" defTabSz="677268" rtl="0" eaLnBrk="1" fontAlgn="auto" latinLnBrk="0" hangingPunct="1">
                <a:lnSpc>
                  <a:spcPct val="100000"/>
                </a:lnSpc>
                <a:spcBef>
                  <a:spcPts val="0"/>
                </a:spcBef>
                <a:spcAft>
                  <a:spcPts val="0"/>
                </a:spcAft>
                <a:buClrTx/>
                <a:buSzPct val="80000"/>
                <a:buFont typeface="Wingdings" charset="2"/>
                <a:buChar char="u"/>
                <a:tabLst/>
                <a:defRPr/>
              </a:pPr>
              <a:r>
                <a:rPr kumimoji="0" lang="en-US" sz="800" b="1" i="0" u="none" strike="noStrike" kern="1200" cap="none" spc="0" normalizeH="0" baseline="0" noProof="0" dirty="0">
                  <a:ln>
                    <a:noFill/>
                  </a:ln>
                  <a:solidFill>
                    <a:srgbClr val="000000"/>
                  </a:solidFill>
                  <a:effectLst/>
                  <a:uLnTx/>
                  <a:uFillTx/>
                  <a:latin typeface="Calibri"/>
                  <a:ea typeface="+mn-ea"/>
                  <a:cs typeface="+mn-cs"/>
                </a:rPr>
                <a:t>Master/Slave data resolution</a:t>
              </a:r>
              <a:endParaRPr kumimoji="0" lang="en-US" sz="1401" b="1" i="0" u="none" strike="noStrike" kern="1200" cap="none" spc="0" normalizeH="0" baseline="0" noProof="0" dirty="0">
                <a:ln>
                  <a:noFill/>
                </a:ln>
                <a:solidFill>
                  <a:srgbClr val="000000"/>
                </a:solidFill>
                <a:effectLst/>
                <a:uLnTx/>
                <a:uFillTx/>
                <a:latin typeface="Calibri"/>
                <a:ea typeface="+mn-ea"/>
                <a:cs typeface="+mn-cs"/>
              </a:endParaRPr>
            </a:p>
          </p:txBody>
        </p:sp>
        <p:cxnSp>
          <p:nvCxnSpPr>
            <p:cNvPr id="262" name="Curved Connector 261">
              <a:extLst>
                <a:ext uri="{FF2B5EF4-FFF2-40B4-BE49-F238E27FC236}">
                  <a16:creationId xmlns:a16="http://schemas.microsoft.com/office/drawing/2014/main" id="{999496CF-4BC6-4B4F-B7EA-2D1C3A158E3D}"/>
                </a:ext>
              </a:extLst>
            </p:cNvPr>
            <p:cNvCxnSpPr/>
            <p:nvPr/>
          </p:nvCxnSpPr>
          <p:spPr>
            <a:xfrm>
              <a:off x="6480529" y="3251729"/>
              <a:ext cx="1144667" cy="310303"/>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3" name="Curved Connector 262">
              <a:extLst>
                <a:ext uri="{FF2B5EF4-FFF2-40B4-BE49-F238E27FC236}">
                  <a16:creationId xmlns:a16="http://schemas.microsoft.com/office/drawing/2014/main" id="{D1909D8F-8B3C-CD45-BB56-1FE7630C8517}"/>
                </a:ext>
              </a:extLst>
            </p:cNvPr>
            <p:cNvCxnSpPr/>
            <p:nvPr/>
          </p:nvCxnSpPr>
          <p:spPr>
            <a:xfrm>
              <a:off x="6480529" y="3704661"/>
              <a:ext cx="1144667" cy="121876"/>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4" name="Curved Connector 263">
              <a:extLst>
                <a:ext uri="{FF2B5EF4-FFF2-40B4-BE49-F238E27FC236}">
                  <a16:creationId xmlns:a16="http://schemas.microsoft.com/office/drawing/2014/main" id="{44076E13-BBFA-0842-BB63-6AFBC650D7BD}"/>
                </a:ext>
              </a:extLst>
            </p:cNvPr>
            <p:cNvCxnSpPr/>
            <p:nvPr/>
          </p:nvCxnSpPr>
          <p:spPr>
            <a:xfrm>
              <a:off x="6480529" y="4157593"/>
              <a:ext cx="1144667" cy="856727"/>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5" name="Curved Connector 264">
              <a:extLst>
                <a:ext uri="{FF2B5EF4-FFF2-40B4-BE49-F238E27FC236}">
                  <a16:creationId xmlns:a16="http://schemas.microsoft.com/office/drawing/2014/main" id="{F5EB3537-CA3B-7E49-ACAF-7DD0714C882F}"/>
                </a:ext>
              </a:extLst>
            </p:cNvPr>
            <p:cNvCxnSpPr/>
            <p:nvPr/>
          </p:nvCxnSpPr>
          <p:spPr>
            <a:xfrm flipV="1">
              <a:off x="6480529" y="2835886"/>
              <a:ext cx="601379" cy="1774638"/>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6" name="Curved Connector 265">
              <a:extLst>
                <a:ext uri="{FF2B5EF4-FFF2-40B4-BE49-F238E27FC236}">
                  <a16:creationId xmlns:a16="http://schemas.microsoft.com/office/drawing/2014/main" id="{B342FCD8-6BC1-6145-8E98-C0BB6417F6CC}"/>
                </a:ext>
              </a:extLst>
            </p:cNvPr>
            <p:cNvCxnSpPr/>
            <p:nvPr/>
          </p:nvCxnSpPr>
          <p:spPr>
            <a:xfrm>
              <a:off x="6497154" y="3365198"/>
              <a:ext cx="604131" cy="1055231"/>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7" name="Curved Connector 266">
              <a:extLst>
                <a:ext uri="{FF2B5EF4-FFF2-40B4-BE49-F238E27FC236}">
                  <a16:creationId xmlns:a16="http://schemas.microsoft.com/office/drawing/2014/main" id="{D349568D-9F12-2B46-9531-0410B29BE6D2}"/>
                </a:ext>
              </a:extLst>
            </p:cNvPr>
            <p:cNvCxnSpPr/>
            <p:nvPr/>
          </p:nvCxnSpPr>
          <p:spPr>
            <a:xfrm flipV="1">
              <a:off x="6497154" y="2703635"/>
              <a:ext cx="604131" cy="1114495"/>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8" name="Curved Connector 267">
              <a:extLst>
                <a:ext uri="{FF2B5EF4-FFF2-40B4-BE49-F238E27FC236}">
                  <a16:creationId xmlns:a16="http://schemas.microsoft.com/office/drawing/2014/main" id="{036014D9-9B47-F148-BF8A-7EE520CAFDF2}"/>
                </a:ext>
              </a:extLst>
            </p:cNvPr>
            <p:cNvCxnSpPr/>
            <p:nvPr/>
          </p:nvCxnSpPr>
          <p:spPr>
            <a:xfrm flipV="1">
              <a:off x="6497154" y="3429780"/>
              <a:ext cx="1147419" cy="841282"/>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69" name="Curved Connector 268">
              <a:extLst>
                <a:ext uri="{FF2B5EF4-FFF2-40B4-BE49-F238E27FC236}">
                  <a16:creationId xmlns:a16="http://schemas.microsoft.com/office/drawing/2014/main" id="{122F9E28-9C58-214F-9A66-8F777A794C74}"/>
                </a:ext>
              </a:extLst>
            </p:cNvPr>
            <p:cNvCxnSpPr/>
            <p:nvPr/>
          </p:nvCxnSpPr>
          <p:spPr>
            <a:xfrm>
              <a:off x="6497154" y="4723993"/>
              <a:ext cx="1147419" cy="422580"/>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70" name="Curved Connector 269">
              <a:extLst>
                <a:ext uri="{FF2B5EF4-FFF2-40B4-BE49-F238E27FC236}">
                  <a16:creationId xmlns:a16="http://schemas.microsoft.com/office/drawing/2014/main" id="{76817288-9531-DC45-81A4-2A908D125E2C}"/>
                </a:ext>
              </a:extLst>
            </p:cNvPr>
            <p:cNvCxnSpPr/>
            <p:nvPr/>
          </p:nvCxnSpPr>
          <p:spPr>
            <a:xfrm>
              <a:off x="6497154" y="3591190"/>
              <a:ext cx="604131" cy="564734"/>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71" name="Curved Connector 270">
              <a:extLst>
                <a:ext uri="{FF2B5EF4-FFF2-40B4-BE49-F238E27FC236}">
                  <a16:creationId xmlns:a16="http://schemas.microsoft.com/office/drawing/2014/main" id="{8722951A-1CD6-F644-9569-ABAD64C25828}"/>
                </a:ext>
              </a:extLst>
            </p:cNvPr>
            <p:cNvCxnSpPr/>
            <p:nvPr/>
          </p:nvCxnSpPr>
          <p:spPr>
            <a:xfrm flipV="1">
              <a:off x="6497154" y="3694285"/>
              <a:ext cx="1147419" cy="349837"/>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72" name="Curved Connector 271">
              <a:extLst>
                <a:ext uri="{FF2B5EF4-FFF2-40B4-BE49-F238E27FC236}">
                  <a16:creationId xmlns:a16="http://schemas.microsoft.com/office/drawing/2014/main" id="{F63D9A6A-00E9-B64C-B68E-48A3E7E83290}"/>
                </a:ext>
              </a:extLst>
            </p:cNvPr>
            <p:cNvCxnSpPr/>
            <p:nvPr/>
          </p:nvCxnSpPr>
          <p:spPr>
            <a:xfrm>
              <a:off x="6497154" y="4497053"/>
              <a:ext cx="1147419" cy="385015"/>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273" name="Curved Connector 272">
              <a:extLst>
                <a:ext uri="{FF2B5EF4-FFF2-40B4-BE49-F238E27FC236}">
                  <a16:creationId xmlns:a16="http://schemas.microsoft.com/office/drawing/2014/main" id="{C11A7EB4-FF5E-6E4B-8AE6-759FD926ACA9}"/>
                </a:ext>
              </a:extLst>
            </p:cNvPr>
            <p:cNvCxnSpPr/>
            <p:nvPr/>
          </p:nvCxnSpPr>
          <p:spPr>
            <a:xfrm flipV="1">
              <a:off x="6480529" y="4288176"/>
              <a:ext cx="601379" cy="549288"/>
            </a:xfrm>
            <a:prstGeom prst="curvedConnector3">
              <a:avLst>
                <a:gd name="adj1" fmla="val 50000"/>
              </a:avLst>
            </a:prstGeom>
            <a:ln w="38100" cap="flat" cmpd="sng" algn="ctr">
              <a:solidFill>
                <a:srgbClr val="FF0000"/>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274" name="Oval Callout 273">
              <a:extLst>
                <a:ext uri="{FF2B5EF4-FFF2-40B4-BE49-F238E27FC236}">
                  <a16:creationId xmlns:a16="http://schemas.microsoft.com/office/drawing/2014/main" id="{BF284674-3E0F-F34F-80B9-FD1280756B54}"/>
                </a:ext>
              </a:extLst>
            </p:cNvPr>
            <p:cNvSpPr/>
            <p:nvPr/>
          </p:nvSpPr>
          <p:spPr>
            <a:xfrm>
              <a:off x="6561668" y="1624052"/>
              <a:ext cx="1629832" cy="612648"/>
            </a:xfrm>
            <a:prstGeom prst="wedgeEllipseCallout">
              <a:avLst>
                <a:gd name="adj1" fmla="val -76524"/>
                <a:gd name="adj2" fmla="val 198970"/>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Existing host services wrapped </a:t>
              </a:r>
            </a:p>
          </p:txBody>
        </p:sp>
        <p:sp>
          <p:nvSpPr>
            <p:cNvPr id="275" name="Oval Callout 274">
              <a:extLst>
                <a:ext uri="{FF2B5EF4-FFF2-40B4-BE49-F238E27FC236}">
                  <a16:creationId xmlns:a16="http://schemas.microsoft.com/office/drawing/2014/main" id="{D5C4B932-72E6-F74D-AF04-C4EE03819F60}"/>
                </a:ext>
              </a:extLst>
            </p:cNvPr>
            <p:cNvSpPr/>
            <p:nvPr/>
          </p:nvSpPr>
          <p:spPr>
            <a:xfrm>
              <a:off x="5312834" y="5268956"/>
              <a:ext cx="2127249" cy="612648"/>
            </a:xfrm>
            <a:prstGeom prst="wedgeEllipseCallout">
              <a:avLst>
                <a:gd name="adj1" fmla="val 47995"/>
                <a:gd name="adj2" fmla="val -170710"/>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Host may be ‘buffered’ for performance/security</a:t>
              </a:r>
            </a:p>
          </p:txBody>
        </p:sp>
        <p:sp>
          <p:nvSpPr>
            <p:cNvPr id="276" name="Oval Callout 275">
              <a:extLst>
                <a:ext uri="{FF2B5EF4-FFF2-40B4-BE49-F238E27FC236}">
                  <a16:creationId xmlns:a16="http://schemas.microsoft.com/office/drawing/2014/main" id="{D95E5B3E-1ED8-7E4F-8646-497CC663E3C6}"/>
                </a:ext>
              </a:extLst>
            </p:cNvPr>
            <p:cNvSpPr/>
            <p:nvPr/>
          </p:nvSpPr>
          <p:spPr>
            <a:xfrm>
              <a:off x="2601383" y="5252024"/>
              <a:ext cx="1460499" cy="612648"/>
            </a:xfrm>
            <a:prstGeom prst="wedgeEllipseCallout">
              <a:avLst>
                <a:gd name="adj1" fmla="val 56593"/>
                <a:gd name="adj2" fmla="val -141343"/>
              </a:avLst>
            </a:prstGeom>
          </p:spPr>
          <p:style>
            <a:lnRef idx="1">
              <a:schemeClr val="accent1"/>
            </a:lnRef>
            <a:fillRef idx="2">
              <a:schemeClr val="accent1"/>
            </a:fillRef>
            <a:effectRef idx="1">
              <a:schemeClr val="accent1"/>
            </a:effectRef>
            <a:fontRef idx="minor">
              <a:schemeClr val="dk1"/>
            </a:fontRef>
          </p:style>
          <p:txBody>
            <a:bodyPr lIns="0" tIns="0" rIns="0" bIns="0"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Host service is aligned to BIAN</a:t>
              </a:r>
            </a:p>
          </p:txBody>
        </p:sp>
        <p:sp>
          <p:nvSpPr>
            <p:cNvPr id="277" name="Oval Callout 276">
              <a:extLst>
                <a:ext uri="{FF2B5EF4-FFF2-40B4-BE49-F238E27FC236}">
                  <a16:creationId xmlns:a16="http://schemas.microsoft.com/office/drawing/2014/main" id="{E429E17C-B4B6-FE43-887D-02201E7F9097}"/>
                </a:ext>
              </a:extLst>
            </p:cNvPr>
            <p:cNvSpPr/>
            <p:nvPr/>
          </p:nvSpPr>
          <p:spPr>
            <a:xfrm>
              <a:off x="1979083" y="2132062"/>
              <a:ext cx="1634063" cy="854115"/>
            </a:xfrm>
            <a:prstGeom prst="wedgeEllipseCallout">
              <a:avLst>
                <a:gd name="adj1" fmla="val 69247"/>
                <a:gd name="adj2" fmla="val 118150"/>
              </a:avLst>
            </a:prstGeom>
          </p:spPr>
          <p:style>
            <a:lnRef idx="1">
              <a:schemeClr val="accent1"/>
            </a:lnRef>
            <a:fillRef idx="2">
              <a:schemeClr val="accent1"/>
            </a:fillRef>
            <a:effectRef idx="1">
              <a:schemeClr val="accent1"/>
            </a:effectRef>
            <a:fontRef idx="minor">
              <a:schemeClr val="dk1"/>
            </a:fontRef>
          </p:style>
          <p:txBody>
            <a:bodyPr lIns="0" tIns="0" rIns="0" bIns="45741"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000000"/>
                  </a:solidFill>
                  <a:effectLst/>
                  <a:uLnTx/>
                  <a:uFillTx/>
                  <a:latin typeface="Calibri"/>
                  <a:ea typeface="+mn-ea"/>
                  <a:cs typeface="+mn-cs"/>
                </a:rPr>
                <a:t>Only access  security countermeasure is authentication</a:t>
              </a:r>
            </a:p>
          </p:txBody>
        </p:sp>
      </p:grpSp>
      <p:pic>
        <p:nvPicPr>
          <p:cNvPr id="487" name="Picture 7">
            <a:extLst>
              <a:ext uri="{FF2B5EF4-FFF2-40B4-BE49-F238E27FC236}">
                <a16:creationId xmlns:a16="http://schemas.microsoft.com/office/drawing/2014/main" id="{8467645A-9874-4185-B4E9-3D77809D8D6D}"/>
              </a:ext>
            </a:extLst>
          </p:cNvPr>
          <p:cNvPicPr>
            <a:picLocks noChangeAspect="1"/>
          </p:cNvPicPr>
          <p:nvPr/>
        </p:nvPicPr>
        <p:blipFill>
          <a:blip r:embed="rId3"/>
          <a:stretch>
            <a:fillRect/>
          </a:stretch>
        </p:blipFill>
        <p:spPr>
          <a:xfrm>
            <a:off x="609680" y="6558947"/>
            <a:ext cx="242309" cy="224435"/>
          </a:xfrm>
          <a:prstGeom prst="rect">
            <a:avLst/>
          </a:prstGeom>
        </p:spPr>
      </p:pic>
      <p:sp>
        <p:nvSpPr>
          <p:cNvPr id="488" name="Text Placeholder 15">
            <a:extLst>
              <a:ext uri="{FF2B5EF4-FFF2-40B4-BE49-F238E27FC236}">
                <a16:creationId xmlns:a16="http://schemas.microsoft.com/office/drawing/2014/main" id="{79DEAEBD-F1D3-44DC-A6C2-C437F6E8CFAD}"/>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Fig. 58</a:t>
            </a:r>
            <a:endParaRPr lang="en-GB" dirty="0"/>
          </a:p>
        </p:txBody>
      </p:sp>
    </p:spTree>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Afbeelding 3">
            <a:extLst>
              <a:ext uri="{FF2B5EF4-FFF2-40B4-BE49-F238E27FC236}">
                <a16:creationId xmlns:a16="http://schemas.microsoft.com/office/drawing/2014/main" id="{6774C2FF-7E10-4482-ABEB-BC1EC6B90327}"/>
              </a:ext>
            </a:extLst>
          </p:cNvPr>
          <p:cNvPicPr/>
          <p:nvPr/>
        </p:nvPicPr>
        <p:blipFill rotWithShape="1">
          <a:blip r:embed="rId3"/>
          <a:srcRect l="1930" r="1924"/>
          <a:stretch/>
        </p:blipFill>
        <p:spPr>
          <a:xfrm>
            <a:off x="0" y="578020"/>
            <a:ext cx="12193588" cy="6283155"/>
          </a:xfrm>
          <a:prstGeom prst="rect">
            <a:avLst/>
          </a:prstGeom>
        </p:spPr>
      </p:pic>
      <p:sp>
        <p:nvSpPr>
          <p:cNvPr id="3" name="Text Placeholder 2">
            <a:extLst>
              <a:ext uri="{FF2B5EF4-FFF2-40B4-BE49-F238E27FC236}">
                <a16:creationId xmlns:a16="http://schemas.microsoft.com/office/drawing/2014/main" id="{D110F8E6-38F0-4F81-BF01-E8A3C6656F65}"/>
              </a:ext>
            </a:extLst>
          </p:cNvPr>
          <p:cNvSpPr>
            <a:spLocks noGrp="1"/>
          </p:cNvSpPr>
          <p:nvPr>
            <p:ph type="body" sz="quarter" idx="10"/>
          </p:nvPr>
        </p:nvSpPr>
        <p:spPr>
          <a:xfrm>
            <a:off x="2351861" y="87733"/>
            <a:ext cx="8834131" cy="490287"/>
          </a:xfrm>
        </p:spPr>
        <p:txBody>
          <a:bodyPr/>
          <a:lstStyle/>
          <a:p>
            <a:pPr marL="0" indent="0" algn="ctr">
              <a:buNone/>
            </a:pPr>
            <a:r>
              <a:rPr lang="nl-NL" b="1" cap="all" dirty="0"/>
              <a:t>Question: </a:t>
            </a:r>
            <a:r>
              <a:rPr lang="nl-NL" b="1" cap="all" dirty="0" err="1"/>
              <a:t>Where</a:t>
            </a:r>
            <a:r>
              <a:rPr lang="nl-NL" b="1" cap="all" dirty="0"/>
              <a:t> </a:t>
            </a:r>
            <a:r>
              <a:rPr lang="nl-NL" b="1" cap="all" dirty="0" err="1"/>
              <a:t>would</a:t>
            </a:r>
            <a:r>
              <a:rPr lang="nl-NL" b="1" cap="all" dirty="0"/>
              <a:t> you plug in services </a:t>
            </a:r>
            <a:r>
              <a:rPr lang="nl-NL" b="1" cap="all" dirty="0" err="1"/>
              <a:t>with</a:t>
            </a:r>
            <a:r>
              <a:rPr lang="nl-NL" b="1" cap="all" dirty="0"/>
              <a:t> </a:t>
            </a:r>
            <a:r>
              <a:rPr lang="nl-NL" b="1" cap="all" dirty="0" err="1"/>
              <a:t>the</a:t>
            </a:r>
            <a:r>
              <a:rPr lang="nl-NL" b="1" cap="all" dirty="0"/>
              <a:t> </a:t>
            </a:r>
            <a:r>
              <a:rPr lang="nl-NL" b="1" cap="all" dirty="0" err="1"/>
              <a:t>Archi</a:t>
            </a:r>
            <a:r>
              <a:rPr lang="nl-NL" b="1" cap="all" dirty="0"/>
              <a:t> bank Group? </a:t>
            </a:r>
          </a:p>
        </p:txBody>
      </p:sp>
      <p:sp>
        <p:nvSpPr>
          <p:cNvPr id="7" name="Round Same Side Corner Rectangle 6">
            <a:extLst>
              <a:ext uri="{FF2B5EF4-FFF2-40B4-BE49-F238E27FC236}">
                <a16:creationId xmlns:a16="http://schemas.microsoft.com/office/drawing/2014/main" id="{B6EB5D41-DFDD-3840-B4DA-6D675D8F10D7}"/>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Playbook">
            <a:extLst>
              <a:ext uri="{FF2B5EF4-FFF2-40B4-BE49-F238E27FC236}">
                <a16:creationId xmlns:a16="http://schemas.microsoft.com/office/drawing/2014/main" id="{01F297FC-BCE3-624D-A1D5-4218339E18F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4203757341"/>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Tijdelijke aanduiding voor inhoud 3">
            <a:extLst>
              <a:ext uri="{FF2B5EF4-FFF2-40B4-BE49-F238E27FC236}">
                <a16:creationId xmlns:a16="http://schemas.microsoft.com/office/drawing/2014/main" id="{A11752E9-F390-448D-A145-546FDDF0AF55}"/>
              </a:ext>
            </a:extLst>
          </p:cNvPr>
          <p:cNvPicPr>
            <a:picLocks noGrp="1" noChangeAspect="1"/>
          </p:cNvPicPr>
          <p:nvPr>
            <p:ph idx="1"/>
          </p:nvPr>
        </p:nvPicPr>
        <p:blipFill>
          <a:blip r:embed="rId3"/>
          <a:stretch>
            <a:fillRect/>
          </a:stretch>
        </p:blipFill>
        <p:spPr>
          <a:xfrm>
            <a:off x="0" y="262235"/>
            <a:ext cx="12186781" cy="6598940"/>
          </a:xfrm>
          <a:prstGeom prst="rect">
            <a:avLst/>
          </a:prstGeom>
        </p:spPr>
      </p:pic>
      <p:sp>
        <p:nvSpPr>
          <p:cNvPr id="2" name="Titel 1">
            <a:extLst>
              <a:ext uri="{FF2B5EF4-FFF2-40B4-BE49-F238E27FC236}">
                <a16:creationId xmlns:a16="http://schemas.microsoft.com/office/drawing/2014/main" id="{1F8FADBF-8026-448D-A1BB-82953A91CBE4}"/>
              </a:ext>
            </a:extLst>
          </p:cNvPr>
          <p:cNvSpPr>
            <a:spLocks noGrp="1"/>
          </p:cNvSpPr>
          <p:nvPr>
            <p:ph type="title"/>
          </p:nvPr>
        </p:nvSpPr>
        <p:spPr>
          <a:xfrm>
            <a:off x="1920330" y="262235"/>
            <a:ext cx="8832980" cy="458620"/>
          </a:xfrm>
        </p:spPr>
        <p:txBody>
          <a:bodyPr>
            <a:noAutofit/>
          </a:bodyPr>
          <a:lstStyle/>
          <a:p>
            <a:r>
              <a:rPr lang="nl-BE" sz="2000" b="1" cap="all" dirty="0">
                <a:latin typeface="+mn-lt"/>
              </a:rPr>
              <a:t>Archi banking Groups answer: Business view  to be applied to business services</a:t>
            </a:r>
          </a:p>
        </p:txBody>
      </p:sp>
      <p:sp>
        <p:nvSpPr>
          <p:cNvPr id="5" name="Round Same Side Corner Rectangle 4">
            <a:extLst>
              <a:ext uri="{FF2B5EF4-FFF2-40B4-BE49-F238E27FC236}">
                <a16:creationId xmlns:a16="http://schemas.microsoft.com/office/drawing/2014/main" id="{9CEF8D07-402B-9F46-832F-DA00A76F8E6B}"/>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9E3EC676-34B4-EF4E-8CF3-B5057DC37E0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84570254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3CE3EFE-1CEA-4020-B938-C0C03FD5C9A5}"/>
              </a:ext>
            </a:extLst>
          </p:cNvPr>
          <p:cNvSpPr>
            <a:spLocks noGrp="1"/>
          </p:cNvSpPr>
          <p:nvPr>
            <p:ph type="title"/>
          </p:nvPr>
        </p:nvSpPr>
        <p:spPr>
          <a:xfrm>
            <a:off x="2136354" y="-239223"/>
            <a:ext cx="8832980" cy="744558"/>
          </a:xfrm>
        </p:spPr>
        <p:txBody>
          <a:bodyPr>
            <a:normAutofit/>
          </a:bodyPr>
          <a:lstStyle/>
          <a:p>
            <a:r>
              <a:rPr lang="nl-BE" sz="2000" b="1" cap="all" dirty="0">
                <a:latin typeface="+mn-lt"/>
              </a:rPr>
              <a:t>Archi banking Groups answer Application view op service exchange</a:t>
            </a:r>
          </a:p>
        </p:txBody>
      </p:sp>
      <p:pic>
        <p:nvPicPr>
          <p:cNvPr id="4" name="Tijdelijke aanduiding voor inhoud 3">
            <a:extLst>
              <a:ext uri="{FF2B5EF4-FFF2-40B4-BE49-F238E27FC236}">
                <a16:creationId xmlns:a16="http://schemas.microsoft.com/office/drawing/2014/main" id="{C7F68C06-00D3-45B0-AE65-2B3B976518F5}"/>
              </a:ext>
            </a:extLst>
          </p:cNvPr>
          <p:cNvPicPr>
            <a:picLocks noGrp="1"/>
          </p:cNvPicPr>
          <p:nvPr>
            <p:ph idx="1"/>
          </p:nvPr>
        </p:nvPicPr>
        <p:blipFill>
          <a:blip r:embed="rId3"/>
          <a:stretch>
            <a:fillRect/>
          </a:stretch>
        </p:blipFill>
        <p:spPr>
          <a:xfrm>
            <a:off x="0" y="475343"/>
            <a:ext cx="12193588" cy="6385831"/>
          </a:xfrm>
          <a:prstGeom prst="rect">
            <a:avLst/>
          </a:prstGeom>
        </p:spPr>
      </p:pic>
      <p:sp>
        <p:nvSpPr>
          <p:cNvPr id="5" name="Round Same Side Corner Rectangle 4">
            <a:extLst>
              <a:ext uri="{FF2B5EF4-FFF2-40B4-BE49-F238E27FC236}">
                <a16:creationId xmlns:a16="http://schemas.microsoft.com/office/drawing/2014/main" id="{DC6F71F8-DDEA-514B-8AEF-4E6F3C53025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46A66D2A-CBD8-2E41-805C-8B9B47A9363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234551565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pPr marL="0" indent="0">
              <a:buNone/>
            </a:pPr>
            <a:r>
              <a:rPr lang="en-US" noProof="0" dirty="0"/>
              <a:t>To Map the BIAN Service Operations logical and respectively steps are: </a:t>
            </a:r>
          </a:p>
          <a:p>
            <a:pPr marL="0" indent="0">
              <a:buNone/>
            </a:pPr>
            <a:endParaRPr lang="en-US" noProof="0" dirty="0"/>
          </a:p>
          <a:p>
            <a:pPr marL="457200" indent="-457200">
              <a:buClrTx/>
              <a:buFont typeface="+mj-lt"/>
              <a:buAutoNum type="alphaLcParenR"/>
            </a:pPr>
            <a:r>
              <a:rPr lang="en-US" dirty="0"/>
              <a:t>Value Stream Analysis, Business Scenario Selection and functional pattern- based filtering.</a:t>
            </a:r>
          </a:p>
          <a:p>
            <a:pPr marL="457200" indent="-457200">
              <a:buClrTx/>
              <a:buFont typeface="+mj-lt"/>
              <a:buAutoNum type="alphaLcParenR"/>
            </a:pPr>
            <a:r>
              <a:rPr lang="en-US" dirty="0"/>
              <a:t>Business Scenario Selection Identify  Service Domains and their Control records and functional pattern-based filtering. </a:t>
            </a:r>
          </a:p>
          <a:p>
            <a:pPr marL="457200" indent="-457200">
              <a:buClrTx/>
              <a:buFont typeface="+mj-lt"/>
              <a:buAutoNum type="alphaLcParenR"/>
            </a:pPr>
            <a:r>
              <a:rPr lang="en-US" dirty="0"/>
              <a:t>Value Stream Analysis, Business Scenario Selection Identify  Service Domains and their Control records.</a:t>
            </a:r>
          </a:p>
          <a:p>
            <a:pPr marL="457200" indent="-457200">
              <a:buClrTx/>
              <a:buFont typeface="+mj-lt"/>
              <a:buAutoNum type="alphaLcParenR"/>
            </a:pPr>
            <a:r>
              <a:rPr lang="en-US" dirty="0"/>
              <a:t>Selection Identify  Service Domains and their Control records and functional, Business Scenario and pattern-based filtering. </a:t>
            </a:r>
          </a:p>
          <a:p>
            <a:pPr marL="457200" indent="-457200">
              <a:buClrTx/>
              <a:buFont typeface="+mj-lt"/>
              <a:buAutoNum type="alphaLcParenR"/>
            </a:pPr>
            <a:endParaRPr lang="en-US" dirty="0"/>
          </a:p>
          <a:p>
            <a:pPr marL="457200" indent="-457200">
              <a:buClrTx/>
              <a:buFont typeface="+mj-lt"/>
              <a:buAutoNum type="alphaLcParenR"/>
            </a:pPr>
            <a:endParaRPr lang="en-US" noProof="0" dirty="0"/>
          </a:p>
        </p:txBody>
      </p:sp>
      <p:sp>
        <p:nvSpPr>
          <p:cNvPr id="4" name="Round Same Side Corner Rectangle 3">
            <a:extLst>
              <a:ext uri="{FF2B5EF4-FFF2-40B4-BE49-F238E27FC236}">
                <a16:creationId xmlns:a16="http://schemas.microsoft.com/office/drawing/2014/main" id="{6A4A8C0D-90CB-2C46-B97C-0BDE17392C4A}"/>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D8AF0830-9DB7-8A41-B380-47A05370F94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2719940641"/>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a:xfrm>
            <a:off x="1560290" y="1558379"/>
            <a:ext cx="8834131" cy="4826746"/>
          </a:xfrm>
        </p:spPr>
        <p:txBody>
          <a:bodyPr/>
          <a:lstStyle/>
          <a:p>
            <a:pPr marL="0" indent="0">
              <a:buNone/>
            </a:pPr>
            <a:r>
              <a:rPr lang="en-US" noProof="0" dirty="0"/>
              <a:t>What </a:t>
            </a:r>
            <a:r>
              <a:rPr lang="en-US" dirty="0"/>
              <a:t>are the important business drivers</a:t>
            </a:r>
            <a:r>
              <a:rPr lang="en-US" noProof="0" dirty="0"/>
              <a:t> of a Microservice </a:t>
            </a:r>
            <a:r>
              <a:rPr lang="en-US" dirty="0"/>
              <a:t>A</a:t>
            </a:r>
            <a:r>
              <a:rPr lang="en-US" noProof="0" dirty="0" err="1"/>
              <a:t>rchitecture</a:t>
            </a:r>
            <a:r>
              <a:rPr lang="en-US" noProof="0" dirty="0"/>
              <a:t>? </a:t>
            </a:r>
          </a:p>
          <a:p>
            <a:pPr marL="457200" indent="-457200">
              <a:buClrTx/>
              <a:buFont typeface="+mj-lt"/>
              <a:buAutoNum type="alphaLcParenR"/>
            </a:pPr>
            <a:r>
              <a:rPr lang="en-US" dirty="0"/>
              <a:t>To provide application-based interactions and supporting sophisticated interactions. </a:t>
            </a:r>
          </a:p>
          <a:p>
            <a:pPr marL="457200" indent="-457200">
              <a:buClrTx/>
              <a:buFont typeface="+mj-lt"/>
              <a:buAutoNum type="alphaLcParenR"/>
            </a:pPr>
            <a:r>
              <a:rPr lang="en-US" dirty="0"/>
              <a:t>Masking of legacy system limitations to support 3</a:t>
            </a:r>
            <a:r>
              <a:rPr lang="en-US" baseline="30000" dirty="0"/>
              <a:t>rd</a:t>
            </a:r>
            <a:r>
              <a:rPr lang="en-US" dirty="0"/>
              <a:t> party integrations</a:t>
            </a:r>
          </a:p>
          <a:p>
            <a:pPr marL="457200" indent="-457200">
              <a:buClrTx/>
              <a:buFont typeface="+mj-lt"/>
              <a:buAutoNum type="alphaLcParenR"/>
            </a:pPr>
            <a:r>
              <a:rPr lang="en-US" dirty="0"/>
              <a:t>Support for 3</a:t>
            </a:r>
            <a:r>
              <a:rPr lang="en-US" baseline="30000" dirty="0"/>
              <a:t>rd</a:t>
            </a:r>
            <a:r>
              <a:rPr lang="en-US" dirty="0"/>
              <a:t> party integrations and support sophisticated interactions. </a:t>
            </a:r>
          </a:p>
          <a:p>
            <a:pPr marL="457200" indent="-457200">
              <a:buClrTx/>
              <a:buFont typeface="+mj-lt"/>
              <a:buAutoNum type="alphaLcParenR"/>
            </a:pPr>
            <a:r>
              <a:rPr lang="en-US" dirty="0"/>
              <a:t>Support 3</a:t>
            </a:r>
            <a:r>
              <a:rPr lang="en-US" baseline="30000" dirty="0"/>
              <a:t>rd</a:t>
            </a:r>
            <a:r>
              <a:rPr lang="en-US" dirty="0"/>
              <a:t> party integrations and sophisticated interactions. </a:t>
            </a:r>
          </a:p>
        </p:txBody>
      </p:sp>
      <p:sp>
        <p:nvSpPr>
          <p:cNvPr id="4" name="Round Same Side Corner Rectangle 3">
            <a:extLst>
              <a:ext uri="{FF2B5EF4-FFF2-40B4-BE49-F238E27FC236}">
                <a16:creationId xmlns:a16="http://schemas.microsoft.com/office/drawing/2014/main" id="{A488C6D5-07FE-8440-8C39-734DC38C4314}"/>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570D48E9-6D65-AA45-AB85-255607F7106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830102073"/>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buClrTx/>
            </a:pPr>
            <a:r>
              <a:rPr lang="en-US" dirty="0"/>
              <a:t>Insight and guidelines for applying the BIAN design in different business and technical environments. </a:t>
            </a:r>
          </a:p>
          <a:p>
            <a:pPr lvl="1">
              <a:buClrTx/>
            </a:pPr>
            <a:r>
              <a:rPr lang="en-US" dirty="0"/>
              <a:t>Understand how BIAN and other standards are used.</a:t>
            </a:r>
          </a:p>
          <a:p>
            <a:pPr lvl="1">
              <a:buClrTx/>
            </a:pPr>
            <a:r>
              <a:rPr lang="en-US" dirty="0"/>
              <a:t>Definition and usage of API’s and Microservices. </a:t>
            </a:r>
            <a:endParaRPr lang="en-US" noProof="0" dirty="0"/>
          </a:p>
        </p:txBody>
      </p:sp>
    </p:spTree>
    <p:extLst>
      <p:ext uri="{BB962C8B-B14F-4D97-AF65-F5344CB8AC3E}">
        <p14:creationId xmlns:p14="http://schemas.microsoft.com/office/powerpoint/2010/main" val="226646203"/>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dirty="0"/>
              <a:t>Question on insight and comprehension</a:t>
            </a:r>
            <a:endParaRPr lang="en-US" sz="2000" b="1" cap="all" noProof="0" dirty="0"/>
          </a:p>
        </p:txBody>
      </p:sp>
      <p:sp>
        <p:nvSpPr>
          <p:cNvPr id="7" name="Объект 6"/>
          <p:cNvSpPr>
            <a:spLocks noGrp="1"/>
          </p:cNvSpPr>
          <p:nvPr>
            <p:ph type="body" sz="quarter" idx="10"/>
          </p:nvPr>
        </p:nvSpPr>
        <p:spPr>
          <a:xfrm>
            <a:off x="1679729" y="1414363"/>
            <a:ext cx="8834131" cy="4826746"/>
          </a:xfrm>
        </p:spPr>
        <p:txBody>
          <a:bodyPr/>
          <a:lstStyle/>
          <a:p>
            <a:r>
              <a:rPr lang="en-US" noProof="0" dirty="0"/>
              <a:t>Explain the similarity/differences between API’s and Microservices? </a:t>
            </a:r>
          </a:p>
        </p:txBody>
      </p:sp>
      <p:sp>
        <p:nvSpPr>
          <p:cNvPr id="5" name="Round Same Side Corner Rectangle 4">
            <a:extLst>
              <a:ext uri="{FF2B5EF4-FFF2-40B4-BE49-F238E27FC236}">
                <a16:creationId xmlns:a16="http://schemas.microsoft.com/office/drawing/2014/main" id="{0E67AA60-F811-DD4F-994E-B87A09CD78A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Group brainstorm">
            <a:extLst>
              <a:ext uri="{FF2B5EF4-FFF2-40B4-BE49-F238E27FC236}">
                <a16:creationId xmlns:a16="http://schemas.microsoft.com/office/drawing/2014/main" id="{5C96574D-3E5F-BE40-BC2E-34B45A89625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3442126839"/>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4158EC0-32DB-418E-A755-463DB7CB47A9}"/>
              </a:ext>
            </a:extLst>
          </p:cNvPr>
          <p:cNvSpPr>
            <a:spLocks noGrp="1"/>
          </p:cNvSpPr>
          <p:nvPr>
            <p:ph type="ctrTitle"/>
          </p:nvPr>
        </p:nvSpPr>
        <p:spPr>
          <a:xfrm>
            <a:off x="1776314" y="1702395"/>
            <a:ext cx="10106439" cy="815986"/>
          </a:xfrm>
        </p:spPr>
        <p:txBody>
          <a:bodyPr/>
          <a:lstStyle/>
          <a:p>
            <a:r>
              <a:rPr lang="en-US" dirty="0">
                <a:solidFill>
                  <a:schemeClr val="tx2"/>
                </a:solidFill>
              </a:rPr>
              <a:t>VIII</a:t>
            </a:r>
            <a:r>
              <a:rPr lang="en-US" noProof="0" dirty="0">
                <a:solidFill>
                  <a:schemeClr val="tx2"/>
                </a:solidFill>
              </a:rPr>
              <a:t>. BIAN AND TOGAF’S ADM PHASES</a:t>
            </a:r>
            <a:r>
              <a:rPr lang="en-US" dirty="0">
                <a:solidFill>
                  <a:schemeClr val="tx2"/>
                </a:solidFill>
              </a:rPr>
              <a:t> AND CONTENT FRAMEWORK</a:t>
            </a:r>
            <a:endParaRPr lang="en-US" noProof="0" dirty="0">
              <a:solidFill>
                <a:schemeClr val="tx2"/>
              </a:solidFill>
            </a:endParaRPr>
          </a:p>
        </p:txBody>
      </p:sp>
      <p:pic>
        <p:nvPicPr>
          <p:cNvPr id="3" name="Picture 7">
            <a:extLst>
              <a:ext uri="{FF2B5EF4-FFF2-40B4-BE49-F238E27FC236}">
                <a16:creationId xmlns:a16="http://schemas.microsoft.com/office/drawing/2014/main" id="{CFCC61A3-9B6D-9D46-A859-A5399F7338E5}"/>
              </a:ext>
            </a:extLst>
          </p:cNvPr>
          <p:cNvPicPr>
            <a:picLocks noChangeAspect="1"/>
          </p:cNvPicPr>
          <p:nvPr/>
        </p:nvPicPr>
        <p:blipFill>
          <a:blip r:embed="rId3"/>
          <a:stretch>
            <a:fillRect/>
          </a:stretch>
        </p:blipFill>
        <p:spPr>
          <a:xfrm>
            <a:off x="1811319" y="6510211"/>
            <a:ext cx="242309" cy="224435"/>
          </a:xfrm>
          <a:prstGeom prst="rect">
            <a:avLst/>
          </a:prstGeom>
        </p:spPr>
      </p:pic>
      <p:sp>
        <p:nvSpPr>
          <p:cNvPr id="4" name="Text Placeholder 15">
            <a:extLst>
              <a:ext uri="{FF2B5EF4-FFF2-40B4-BE49-F238E27FC236}">
                <a16:creationId xmlns:a16="http://schemas.microsoft.com/office/drawing/2014/main" id="{6B096185-D304-B945-B3B9-BDAF5D21A3DB}"/>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0" marR="0" lvl="0" indent="0" algn="l" defTabSz="677284" rtl="0" eaLnBrk="1" fontAlgn="auto" latinLnBrk="0" hangingPunct="1">
              <a:lnSpc>
                <a:spcPct val="100000"/>
              </a:lnSpc>
              <a:spcBef>
                <a:spcPct val="20000"/>
              </a:spcBef>
              <a:spcAft>
                <a:spcPts val="0"/>
              </a:spcAft>
              <a:buClrTx/>
              <a:buSzTx/>
              <a:buFont typeface="Arial" panose="020B0604020202020204" pitchFamily="34" charset="0"/>
              <a:buNone/>
              <a:tabLst/>
              <a:defRPr/>
            </a:pPr>
            <a:endParaRPr kumimoji="0" lang="en-GB" sz="12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6" name="TextBox 5">
            <a:extLst>
              <a:ext uri="{FF2B5EF4-FFF2-40B4-BE49-F238E27FC236}">
                <a16:creationId xmlns:a16="http://schemas.microsoft.com/office/drawing/2014/main" id="{B72A9C88-E3B5-7246-B5D0-CC543ED6E1E7}"/>
              </a:ext>
            </a:extLst>
          </p:cNvPr>
          <p:cNvSpPr txBox="1"/>
          <p:nvPr/>
        </p:nvSpPr>
        <p:spPr>
          <a:xfrm>
            <a:off x="2053628" y="6468539"/>
            <a:ext cx="2853986" cy="307777"/>
          </a:xfrm>
          <a:prstGeom prst="rect">
            <a:avLst/>
          </a:prstGeom>
          <a:noFill/>
        </p:spPr>
        <p:txBody>
          <a:bodyPr wrap="non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Calibri"/>
                <a:ea typeface="+mn-ea"/>
                <a:cs typeface="+mn-cs"/>
              </a:rPr>
              <a:t>Literature B - The Open Group Guide</a:t>
            </a:r>
          </a:p>
        </p:txBody>
      </p:sp>
    </p:spTree>
    <p:extLst>
      <p:ext uri="{BB962C8B-B14F-4D97-AF65-F5344CB8AC3E}">
        <p14:creationId xmlns:p14="http://schemas.microsoft.com/office/powerpoint/2010/main" val="3715988135"/>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foto, binnen, computer, elektronica&#10;&#10;Automatisch gegenereerde beschrijving">
            <a:extLst>
              <a:ext uri="{FF2B5EF4-FFF2-40B4-BE49-F238E27FC236}">
                <a16:creationId xmlns:a16="http://schemas.microsoft.com/office/drawing/2014/main" id="{3618E84F-C575-46C6-841C-271EC3C06AB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noProof="0" dirty="0"/>
              <a:t>8 </a:t>
            </a:r>
            <a:r>
              <a:rPr lang="en-US" noProof="0" dirty="0" err="1"/>
              <a:t>bian</a:t>
            </a:r>
            <a:r>
              <a:rPr lang="en-US" dirty="0"/>
              <a:t>, </a:t>
            </a:r>
            <a:r>
              <a:rPr lang="en-US" dirty="0" err="1"/>
              <a:t>togaf</a:t>
            </a:r>
            <a:r>
              <a:rPr lang="en-US" dirty="0"/>
              <a:t> AND Archimate</a:t>
            </a:r>
            <a:endParaRPr lang="en-US" noProof="0" dirty="0"/>
          </a:p>
        </p:txBody>
      </p:sp>
    </p:spTree>
    <p:extLst>
      <p:ext uri="{BB962C8B-B14F-4D97-AF65-F5344CB8AC3E}">
        <p14:creationId xmlns:p14="http://schemas.microsoft.com/office/powerpoint/2010/main" val="135483065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99687" y="1464233"/>
            <a:ext cx="9045586" cy="338711"/>
          </a:xfrm>
          <a:prstGeom prst="rect">
            <a:avLst/>
          </a:prstGeom>
        </p:spPr>
        <p:txBody>
          <a:bodyPr wrap="square">
            <a:spAutoFit/>
          </a:bodyPr>
          <a:lstStyle/>
          <a:p>
            <a:pPr marL="7942" indent="-15883">
              <a:spcAft>
                <a:spcPts val="600"/>
              </a:spcAft>
              <a:buClr>
                <a:schemeClr val="accent1">
                  <a:lumMod val="75000"/>
                </a:schemeClr>
              </a:buClr>
              <a:buSzPct val="80000"/>
            </a:pPr>
            <a:r>
              <a:rPr lang="en-US" sz="1601" b="1" dirty="0">
                <a:solidFill>
                  <a:srgbClr val="5F6062"/>
                </a:solidFill>
                <a:latin typeface="Helvetica"/>
                <a:cs typeface="Helvetica"/>
              </a:rPr>
              <a:t>A comprehensive design combines an understanding of the static and dynamic elements</a:t>
            </a:r>
          </a:p>
        </p:txBody>
      </p:sp>
      <p:grpSp>
        <p:nvGrpSpPr>
          <p:cNvPr id="2" name="Group 5"/>
          <p:cNvGrpSpPr>
            <a:grpSpLocks noChangeAspect="1"/>
          </p:cNvGrpSpPr>
          <p:nvPr/>
        </p:nvGrpSpPr>
        <p:grpSpPr>
          <a:xfrm>
            <a:off x="4013011" y="3109079"/>
            <a:ext cx="2834070" cy="1355424"/>
            <a:chOff x="4953000" y="2438400"/>
            <a:chExt cx="3505200" cy="1676400"/>
          </a:xfrm>
        </p:grpSpPr>
        <p:sp>
          <p:nvSpPr>
            <p:cNvPr id="7" name="Rectangle 6"/>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8" name="Rectangle 7"/>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 name="Rectangle 8"/>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 name="Rectangle 9"/>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1" name="Rectangle 10"/>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 name="Rectangle 11"/>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 name="Rectangle 12"/>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 name="Rectangle 13"/>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5" name="Rectangle 14"/>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6" name="Rectangle 15"/>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7" name="Rectangle 16"/>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8" name="Rectangle 17"/>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9" name="Rectangle 18"/>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0" name="Rectangle 19"/>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1" name="Rectangle 20"/>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2" name="Rectangle 21"/>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3" name="Rectangle 22"/>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4" name="Rectangle 23"/>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5" name="Rectangle 24"/>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6" name="Rectangle 25"/>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7" name="Rectangle 26"/>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8" name="Rectangle 27"/>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29" name="Rectangle 28"/>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0" name="Rectangle 29"/>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1" name="Rectangle 30"/>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2" name="Rectangle 31"/>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3" name="Rectangle 32"/>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4" name="Rectangle 33"/>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72" name="Rectangle 71"/>
          <p:cNvSpPr/>
          <p:nvPr/>
        </p:nvSpPr>
        <p:spPr>
          <a:xfrm>
            <a:off x="4095077" y="5014852"/>
            <a:ext cx="2668235" cy="739006"/>
          </a:xfrm>
          <a:prstGeom prst="rect">
            <a:avLst/>
          </a:prstGeom>
        </p:spPr>
        <p:txBody>
          <a:bodyPr wrap="square">
            <a:spAutoFit/>
          </a:bodyPr>
          <a:lstStyle/>
          <a:p>
            <a:pPr algn="ctr"/>
            <a:r>
              <a:rPr lang="en-US" sz="1401" b="1" i="1" dirty="0">
                <a:solidFill>
                  <a:srgbClr val="5F6062"/>
                </a:solidFill>
                <a:latin typeface="Helvetica"/>
                <a:cs typeface="Helvetica"/>
              </a:rPr>
              <a:t>Ensuring the assets are available and deployed across the business</a:t>
            </a:r>
            <a:endParaRPr lang="en-US" sz="1401" i="1" dirty="0">
              <a:solidFill>
                <a:srgbClr val="5F6062"/>
              </a:solidFill>
            </a:endParaRPr>
          </a:p>
        </p:txBody>
      </p:sp>
      <p:sp>
        <p:nvSpPr>
          <p:cNvPr id="73" name="Rectangle 72"/>
          <p:cNvSpPr/>
          <p:nvPr/>
        </p:nvSpPr>
        <p:spPr>
          <a:xfrm>
            <a:off x="7543406" y="5014852"/>
            <a:ext cx="2668235" cy="739006"/>
          </a:xfrm>
          <a:prstGeom prst="rect">
            <a:avLst/>
          </a:prstGeom>
        </p:spPr>
        <p:txBody>
          <a:bodyPr wrap="square">
            <a:spAutoFit/>
          </a:bodyPr>
          <a:lstStyle/>
          <a:p>
            <a:pPr algn="ctr"/>
            <a:r>
              <a:rPr lang="en-US" sz="1401" b="1" i="1" dirty="0">
                <a:solidFill>
                  <a:srgbClr val="5F6062"/>
                </a:solidFill>
                <a:latin typeface="Helvetica"/>
                <a:cs typeface="Helvetica"/>
              </a:rPr>
              <a:t>Ensuring key processes are optimised for efficient and effective execution</a:t>
            </a:r>
            <a:endParaRPr lang="en-US" sz="1401" i="1" dirty="0">
              <a:solidFill>
                <a:srgbClr val="5F6062"/>
              </a:solidFill>
            </a:endParaRPr>
          </a:p>
        </p:txBody>
      </p:sp>
      <p:sp>
        <p:nvSpPr>
          <p:cNvPr id="75" name="Rectangle 74"/>
          <p:cNvSpPr/>
          <p:nvPr/>
        </p:nvSpPr>
        <p:spPr>
          <a:xfrm>
            <a:off x="7543406" y="1800285"/>
            <a:ext cx="2668235" cy="369503"/>
          </a:xfrm>
          <a:prstGeom prst="rect">
            <a:avLst/>
          </a:prstGeom>
        </p:spPr>
        <p:txBody>
          <a:bodyPr wrap="square">
            <a:spAutoFit/>
          </a:bodyPr>
          <a:lstStyle/>
          <a:p>
            <a:pPr algn="ctr"/>
            <a:r>
              <a:rPr lang="en-US" sz="1801" b="1" i="1" dirty="0">
                <a:solidFill>
                  <a:srgbClr val="5F6062"/>
                </a:solidFill>
                <a:latin typeface="Helvetica"/>
                <a:cs typeface="Helvetica"/>
              </a:rPr>
              <a:t>Route Planning</a:t>
            </a:r>
            <a:endParaRPr lang="en-US" sz="1801" i="1" dirty="0">
              <a:solidFill>
                <a:srgbClr val="5F6062"/>
              </a:solidFill>
            </a:endParaRPr>
          </a:p>
        </p:txBody>
      </p:sp>
      <p:sp>
        <p:nvSpPr>
          <p:cNvPr id="76" name="Rectangle 75"/>
          <p:cNvSpPr/>
          <p:nvPr/>
        </p:nvSpPr>
        <p:spPr>
          <a:xfrm>
            <a:off x="4095077" y="1800285"/>
            <a:ext cx="2668235" cy="369503"/>
          </a:xfrm>
          <a:prstGeom prst="rect">
            <a:avLst/>
          </a:prstGeom>
        </p:spPr>
        <p:txBody>
          <a:bodyPr wrap="square">
            <a:spAutoFit/>
          </a:bodyPr>
          <a:lstStyle/>
          <a:p>
            <a:pPr algn="ctr"/>
            <a:r>
              <a:rPr lang="en-US" sz="1801" b="1" i="1" dirty="0">
                <a:solidFill>
                  <a:srgbClr val="5F6062"/>
                </a:solidFill>
                <a:latin typeface="Helvetica"/>
                <a:cs typeface="Helvetica"/>
              </a:rPr>
              <a:t>Town Planning</a:t>
            </a:r>
            <a:endParaRPr lang="en-US" sz="1801" i="1" dirty="0">
              <a:solidFill>
                <a:srgbClr val="5F6062"/>
              </a:solidFill>
            </a:endParaRPr>
          </a:p>
        </p:txBody>
      </p:sp>
      <p:grpSp>
        <p:nvGrpSpPr>
          <p:cNvPr id="3" name="Group 79"/>
          <p:cNvGrpSpPr>
            <a:grpSpLocks noChangeAspect="1"/>
          </p:cNvGrpSpPr>
          <p:nvPr/>
        </p:nvGrpSpPr>
        <p:grpSpPr>
          <a:xfrm>
            <a:off x="7387737" y="3089010"/>
            <a:ext cx="2984684" cy="1427457"/>
            <a:chOff x="799713" y="3502128"/>
            <a:chExt cx="3209122" cy="1534796"/>
          </a:xfrm>
        </p:grpSpPr>
        <p:grpSp>
          <p:nvGrpSpPr>
            <p:cNvPr id="4" name="Group 73"/>
            <p:cNvGrpSpPr>
              <a:grpSpLocks noChangeAspect="1"/>
            </p:cNvGrpSpPr>
            <p:nvPr/>
          </p:nvGrpSpPr>
          <p:grpSpPr>
            <a:xfrm>
              <a:off x="799713" y="3502128"/>
              <a:ext cx="3209122" cy="1534796"/>
              <a:chOff x="1066797" y="3810000"/>
              <a:chExt cx="2908032" cy="1390797"/>
            </a:xfrm>
          </p:grpSpPr>
          <p:grpSp>
            <p:nvGrpSpPr>
              <p:cNvPr id="6" name="Group 34"/>
              <p:cNvGrpSpPr>
                <a:grpSpLocks noChangeAspect="1"/>
              </p:cNvGrpSpPr>
              <p:nvPr/>
            </p:nvGrpSpPr>
            <p:grpSpPr>
              <a:xfrm>
                <a:off x="1066797" y="3810000"/>
                <a:ext cx="2908032" cy="1390797"/>
                <a:chOff x="4953000" y="2438400"/>
                <a:chExt cx="3505200" cy="1676400"/>
              </a:xfrm>
              <a:solidFill>
                <a:srgbClr val="FFFFFF"/>
              </a:solidFill>
            </p:grpSpPr>
            <p:sp>
              <p:nvSpPr>
                <p:cNvPr id="36" name="Rectangle 35"/>
                <p:cNvSpPr/>
                <p:nvPr/>
              </p:nvSpPr>
              <p:spPr bwMode="auto">
                <a:xfrm>
                  <a:off x="4953000" y="2438400"/>
                  <a:ext cx="3505200" cy="16764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71" name="Freeform 70"/>
              <p:cNvSpPr/>
              <p:nvPr/>
            </p:nvSpPr>
            <p:spPr bwMode="auto">
              <a:xfrm>
                <a:off x="2655439" y="3920067"/>
                <a:ext cx="1204010" cy="723900"/>
              </a:xfrm>
              <a:custGeom>
                <a:avLst/>
                <a:gdLst>
                  <a:gd name="connsiteX0" fmla="*/ 1138766 w 1138766"/>
                  <a:gd name="connsiteY0" fmla="*/ 177800 h 723900"/>
                  <a:gd name="connsiteX1" fmla="*/ 1138766 w 1138766"/>
                  <a:gd name="connsiteY1" fmla="*/ 723900 h 723900"/>
                  <a:gd name="connsiteX2" fmla="*/ 795866 w 1138766"/>
                  <a:gd name="connsiteY2" fmla="*/ 723900 h 723900"/>
                  <a:gd name="connsiteX3" fmla="*/ 795866 w 1138766"/>
                  <a:gd name="connsiteY3" fmla="*/ 4233 h 723900"/>
                  <a:gd name="connsiteX4" fmla="*/ 0 w 1138766"/>
                  <a:gd name="connsiteY4" fmla="*/ 0 h 723900"/>
                  <a:gd name="connsiteX5" fmla="*/ 4233 w 1138766"/>
                  <a:gd name="connsiteY5" fmla="*/ 389466 h 723900"/>
                  <a:gd name="connsiteX6" fmla="*/ 4233 w 1138766"/>
                  <a:gd name="connsiteY6" fmla="*/ 389466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766" h="723900">
                    <a:moveTo>
                      <a:pt x="1138766" y="177800"/>
                    </a:moveTo>
                    <a:lnTo>
                      <a:pt x="1138766" y="723900"/>
                    </a:lnTo>
                    <a:lnTo>
                      <a:pt x="795866" y="723900"/>
                    </a:lnTo>
                    <a:lnTo>
                      <a:pt x="795866" y="4233"/>
                    </a:lnTo>
                    <a:lnTo>
                      <a:pt x="0" y="0"/>
                    </a:lnTo>
                    <a:lnTo>
                      <a:pt x="4233" y="389466"/>
                    </a:lnTo>
                    <a:lnTo>
                      <a:pt x="4233" y="389466"/>
                    </a:lnTo>
                  </a:path>
                </a:pathLst>
              </a:custGeom>
              <a:noFill/>
              <a:ln w="57150" cap="flat" cmpd="sng" algn="ctr">
                <a:solidFill>
                  <a:srgbClr val="FFFF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1361" dirty="0">
                  <a:ea typeface="ＭＳ Ｐゴシック" pitchFamily="1" charset="-128"/>
                </a:endParaRPr>
              </a:p>
            </p:txBody>
          </p:sp>
          <p:sp>
            <p:nvSpPr>
              <p:cNvPr id="67" name="Freeform 66"/>
              <p:cNvSpPr/>
              <p:nvPr/>
            </p:nvSpPr>
            <p:spPr bwMode="auto">
              <a:xfrm>
                <a:off x="1240819" y="3975378"/>
                <a:ext cx="2322082" cy="974904"/>
              </a:xfrm>
              <a:custGeom>
                <a:avLst/>
                <a:gdLst>
                  <a:gd name="connsiteX0" fmla="*/ 0 w 2322082"/>
                  <a:gd name="connsiteY0" fmla="*/ 0 h 974904"/>
                  <a:gd name="connsiteX1" fmla="*/ 320730 w 2322082"/>
                  <a:gd name="connsiteY1" fmla="*/ 0 h 974904"/>
                  <a:gd name="connsiteX2" fmla="*/ 320730 w 2322082"/>
                  <a:gd name="connsiteY2" fmla="*/ 333520 h 974904"/>
                  <a:gd name="connsiteX3" fmla="*/ 654288 w 2322082"/>
                  <a:gd name="connsiteY3" fmla="*/ 333520 h 974904"/>
                  <a:gd name="connsiteX4" fmla="*/ 654288 w 2322082"/>
                  <a:gd name="connsiteY4" fmla="*/ 590073 h 974904"/>
                  <a:gd name="connsiteX5" fmla="*/ 987847 w 2322082"/>
                  <a:gd name="connsiteY5" fmla="*/ 590073 h 974904"/>
                  <a:gd name="connsiteX6" fmla="*/ 987847 w 2322082"/>
                  <a:gd name="connsiteY6" fmla="*/ 256554 h 974904"/>
                  <a:gd name="connsiteX7" fmla="*/ 1257260 w 2322082"/>
                  <a:gd name="connsiteY7" fmla="*/ 256554 h 974904"/>
                  <a:gd name="connsiteX8" fmla="*/ 1257260 w 2322082"/>
                  <a:gd name="connsiteY8" fmla="*/ 974904 h 974904"/>
                  <a:gd name="connsiteX9" fmla="*/ 1513844 w 2322082"/>
                  <a:gd name="connsiteY9" fmla="*/ 974904 h 974904"/>
                  <a:gd name="connsiteX10" fmla="*/ 1513844 w 2322082"/>
                  <a:gd name="connsiteY10" fmla="*/ 461797 h 974904"/>
                  <a:gd name="connsiteX11" fmla="*/ 2322082 w 2322082"/>
                  <a:gd name="connsiteY11" fmla="*/ 461797 h 974904"/>
                  <a:gd name="connsiteX12" fmla="*/ 2309253 w 2322082"/>
                  <a:gd name="connsiteY12" fmla="*/ 64138 h 974904"/>
                  <a:gd name="connsiteX13" fmla="*/ 2322082 w 2322082"/>
                  <a:gd name="connsiteY13" fmla="*/ 25655 h 97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2082" h="974904">
                    <a:moveTo>
                      <a:pt x="0" y="0"/>
                    </a:moveTo>
                    <a:lnTo>
                      <a:pt x="320730" y="0"/>
                    </a:lnTo>
                    <a:lnTo>
                      <a:pt x="320730" y="333520"/>
                    </a:lnTo>
                    <a:lnTo>
                      <a:pt x="654288" y="333520"/>
                    </a:lnTo>
                    <a:lnTo>
                      <a:pt x="654288" y="590073"/>
                    </a:lnTo>
                    <a:lnTo>
                      <a:pt x="987847" y="590073"/>
                    </a:lnTo>
                    <a:lnTo>
                      <a:pt x="987847" y="256554"/>
                    </a:lnTo>
                    <a:lnTo>
                      <a:pt x="1257260" y="256554"/>
                    </a:lnTo>
                    <a:lnTo>
                      <a:pt x="1257260" y="974904"/>
                    </a:lnTo>
                    <a:lnTo>
                      <a:pt x="1513844" y="974904"/>
                    </a:lnTo>
                    <a:lnTo>
                      <a:pt x="1513844" y="461797"/>
                    </a:lnTo>
                    <a:lnTo>
                      <a:pt x="2322082" y="461797"/>
                    </a:lnTo>
                    <a:lnTo>
                      <a:pt x="2309253" y="64138"/>
                    </a:lnTo>
                    <a:lnTo>
                      <a:pt x="2322082" y="25655"/>
                    </a:lnTo>
                  </a:path>
                </a:pathLst>
              </a:custGeom>
              <a:noFill/>
              <a:ln w="57150" cap="flat" cmpd="sng" algn="ctr">
                <a:solidFill>
                  <a:srgbClr val="0000FF"/>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68" name="Freeform 67"/>
              <p:cNvSpPr/>
              <p:nvPr/>
            </p:nvSpPr>
            <p:spPr bwMode="auto">
              <a:xfrm>
                <a:off x="1184646" y="4271491"/>
                <a:ext cx="2638449" cy="821099"/>
              </a:xfrm>
              <a:custGeom>
                <a:avLst/>
                <a:gdLst>
                  <a:gd name="connsiteX0" fmla="*/ 769751 w 2629982"/>
                  <a:gd name="connsiteY0" fmla="*/ 577245 h 833799"/>
                  <a:gd name="connsiteX1" fmla="*/ 307900 w 2629982"/>
                  <a:gd name="connsiteY1" fmla="*/ 564418 h 833799"/>
                  <a:gd name="connsiteX2" fmla="*/ 320730 w 2629982"/>
                  <a:gd name="connsiteY2" fmla="*/ 12827 h 833799"/>
                  <a:gd name="connsiteX3" fmla="*/ 307900 w 2629982"/>
                  <a:gd name="connsiteY3" fmla="*/ 12827 h 833799"/>
                  <a:gd name="connsiteX4" fmla="*/ 0 w 2629982"/>
                  <a:gd name="connsiteY4" fmla="*/ 0 h 833799"/>
                  <a:gd name="connsiteX5" fmla="*/ 0 w 2629982"/>
                  <a:gd name="connsiteY5" fmla="*/ 833799 h 833799"/>
                  <a:gd name="connsiteX6" fmla="*/ 1937207 w 2629982"/>
                  <a:gd name="connsiteY6" fmla="*/ 820971 h 833799"/>
                  <a:gd name="connsiteX7" fmla="*/ 1937207 w 2629982"/>
                  <a:gd name="connsiteY7" fmla="*/ 538762 h 833799"/>
                  <a:gd name="connsiteX8" fmla="*/ 1937207 w 2629982"/>
                  <a:gd name="connsiteY8" fmla="*/ 538762 h 833799"/>
                  <a:gd name="connsiteX9" fmla="*/ 2386228 w 2629982"/>
                  <a:gd name="connsiteY9" fmla="*/ 538762 h 833799"/>
                  <a:gd name="connsiteX10" fmla="*/ 2399057 w 2629982"/>
                  <a:gd name="connsiteY10" fmla="*/ 833799 h 833799"/>
                  <a:gd name="connsiteX11" fmla="*/ 2629982 w 2629982"/>
                  <a:gd name="connsiteY11" fmla="*/ 820971 h 833799"/>
                  <a:gd name="connsiteX0" fmla="*/ 778218 w 2638449"/>
                  <a:gd name="connsiteY0" fmla="*/ 564545 h 821099"/>
                  <a:gd name="connsiteX1" fmla="*/ 316367 w 2638449"/>
                  <a:gd name="connsiteY1" fmla="*/ 551718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16367 w 2638449"/>
                  <a:gd name="connsiteY1" fmla="*/ 551718 h 821099"/>
                  <a:gd name="connsiteX2" fmla="*/ 330887 w 2638449"/>
                  <a:gd name="connsiteY2" fmla="*/ 575676 h 821099"/>
                  <a:gd name="connsiteX3" fmla="*/ 329197 w 2638449"/>
                  <a:gd name="connsiteY3" fmla="*/ 127 h 821099"/>
                  <a:gd name="connsiteX4" fmla="*/ 316367 w 2638449"/>
                  <a:gd name="connsiteY4" fmla="*/ 127 h 821099"/>
                  <a:gd name="connsiteX5" fmla="*/ 0 w 2638449"/>
                  <a:gd name="connsiteY5" fmla="*/ 0 h 821099"/>
                  <a:gd name="connsiteX6" fmla="*/ 8467 w 2638449"/>
                  <a:gd name="connsiteY6" fmla="*/ 821099 h 821099"/>
                  <a:gd name="connsiteX7" fmla="*/ 1945674 w 2638449"/>
                  <a:gd name="connsiteY7" fmla="*/ 808271 h 821099"/>
                  <a:gd name="connsiteX8" fmla="*/ 1945674 w 2638449"/>
                  <a:gd name="connsiteY8" fmla="*/ 526062 h 821099"/>
                  <a:gd name="connsiteX9" fmla="*/ 1945674 w 2638449"/>
                  <a:gd name="connsiteY9" fmla="*/ 526062 h 821099"/>
                  <a:gd name="connsiteX10" fmla="*/ 2394695 w 2638449"/>
                  <a:gd name="connsiteY10" fmla="*/ 526062 h 821099"/>
                  <a:gd name="connsiteX11" fmla="*/ 2407524 w 2638449"/>
                  <a:gd name="connsiteY11" fmla="*/ 821099 h 821099"/>
                  <a:gd name="connsiteX12" fmla="*/ 2638449 w 2638449"/>
                  <a:gd name="connsiteY12"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399057 w 2638449"/>
                  <a:gd name="connsiteY10" fmla="*/ 812632 h 821099"/>
                  <a:gd name="connsiteX11" fmla="*/ 2638449 w 2638449"/>
                  <a:gd name="connsiteY11" fmla="*/ 808271 h 8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8449" h="821099">
                    <a:moveTo>
                      <a:pt x="778218" y="564545"/>
                    </a:moveTo>
                    <a:lnTo>
                      <a:pt x="330887" y="575676"/>
                    </a:lnTo>
                    <a:cubicBezTo>
                      <a:pt x="330324" y="383826"/>
                      <a:pt x="329760" y="191977"/>
                      <a:pt x="329197" y="127"/>
                    </a:cubicBezTo>
                    <a:lnTo>
                      <a:pt x="316367" y="127"/>
                    </a:lnTo>
                    <a:lnTo>
                      <a:pt x="0" y="0"/>
                    </a:lnTo>
                    <a:cubicBezTo>
                      <a:pt x="2822" y="273700"/>
                      <a:pt x="5645" y="547399"/>
                      <a:pt x="8467" y="821099"/>
                    </a:cubicBezTo>
                    <a:lnTo>
                      <a:pt x="1945674" y="808271"/>
                    </a:lnTo>
                    <a:lnTo>
                      <a:pt x="1945674" y="526062"/>
                    </a:lnTo>
                    <a:lnTo>
                      <a:pt x="1945674" y="526062"/>
                    </a:lnTo>
                    <a:lnTo>
                      <a:pt x="2394695" y="526062"/>
                    </a:lnTo>
                    <a:lnTo>
                      <a:pt x="2399057" y="812632"/>
                    </a:lnTo>
                    <a:lnTo>
                      <a:pt x="2638449" y="808271"/>
                    </a:lnTo>
                  </a:path>
                </a:pathLst>
              </a:custGeom>
              <a:noFill/>
              <a:ln w="57150" cap="flat" cmpd="sng" algn="ctr">
                <a:solidFill>
                  <a:srgbClr val="FF00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361" dirty="0">
                  <a:ea typeface="ＭＳ Ｐゴシック" pitchFamily="1" charset="-128"/>
                </a:endParaRPr>
              </a:p>
            </p:txBody>
          </p:sp>
          <p:sp>
            <p:nvSpPr>
              <p:cNvPr id="70" name="Freeform 69"/>
              <p:cNvSpPr/>
              <p:nvPr/>
            </p:nvSpPr>
            <p:spPr bwMode="auto">
              <a:xfrm>
                <a:off x="1722967" y="3945467"/>
                <a:ext cx="1337733" cy="630766"/>
              </a:xfrm>
              <a:custGeom>
                <a:avLst/>
                <a:gdLst>
                  <a:gd name="connsiteX0" fmla="*/ 1329266 w 1337733"/>
                  <a:gd name="connsiteY0" fmla="*/ 50800 h 630766"/>
                  <a:gd name="connsiteX1" fmla="*/ 1337733 w 1337733"/>
                  <a:gd name="connsiteY1" fmla="*/ 630766 h 630766"/>
                  <a:gd name="connsiteX2" fmla="*/ 588433 w 1337733"/>
                  <a:gd name="connsiteY2" fmla="*/ 630766 h 630766"/>
                  <a:gd name="connsiteX3" fmla="*/ 584200 w 1337733"/>
                  <a:gd name="connsiteY3" fmla="*/ 0 h 630766"/>
                  <a:gd name="connsiteX4" fmla="*/ 122766 w 1337733"/>
                  <a:gd name="connsiteY4" fmla="*/ 8466 h 630766"/>
                  <a:gd name="connsiteX5" fmla="*/ 0 w 1337733"/>
                  <a:gd name="connsiteY5" fmla="*/ 4233 h 63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733" h="630766">
                    <a:moveTo>
                      <a:pt x="1329266" y="50800"/>
                    </a:moveTo>
                    <a:lnTo>
                      <a:pt x="1337733" y="630766"/>
                    </a:lnTo>
                    <a:lnTo>
                      <a:pt x="588433" y="630766"/>
                    </a:lnTo>
                    <a:lnTo>
                      <a:pt x="584200" y="0"/>
                    </a:lnTo>
                    <a:lnTo>
                      <a:pt x="122766" y="8466"/>
                    </a:lnTo>
                    <a:lnTo>
                      <a:pt x="0" y="4233"/>
                    </a:lnTo>
                  </a:path>
                </a:pathLst>
              </a:custGeom>
              <a:noFill/>
              <a:ln w="57150" cap="flat" cmpd="sng" algn="ctr">
                <a:solidFill>
                  <a:srgbClr val="0080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361" dirty="0">
                  <a:ea typeface="ＭＳ Ｐゴシック" pitchFamily="1" charset="-128"/>
                </a:endParaRPr>
              </a:p>
            </p:txBody>
          </p:sp>
        </p:grpSp>
        <p:sp>
          <p:nvSpPr>
            <p:cNvPr id="74" name="Freeform 73"/>
            <p:cNvSpPr/>
            <p:nvPr/>
          </p:nvSpPr>
          <p:spPr>
            <a:xfrm>
              <a:off x="2655639" y="3745682"/>
              <a:ext cx="916237" cy="372003"/>
            </a:xfrm>
            <a:custGeom>
              <a:avLst/>
              <a:gdLst>
                <a:gd name="connsiteX0" fmla="*/ 0 w 808239"/>
                <a:gd name="connsiteY0" fmla="*/ 372003 h 372003"/>
                <a:gd name="connsiteX1" fmla="*/ 12829 w 808239"/>
                <a:gd name="connsiteY1" fmla="*/ 0 h 372003"/>
                <a:gd name="connsiteX2" fmla="*/ 808239 w 808239"/>
                <a:gd name="connsiteY2" fmla="*/ 0 h 372003"/>
              </a:gdLst>
              <a:ahLst/>
              <a:cxnLst>
                <a:cxn ang="0">
                  <a:pos x="connsiteX0" y="connsiteY0"/>
                </a:cxn>
                <a:cxn ang="0">
                  <a:pos x="connsiteX1" y="connsiteY1"/>
                </a:cxn>
                <a:cxn ang="0">
                  <a:pos x="connsiteX2" y="connsiteY2"/>
                </a:cxn>
              </a:cxnLst>
              <a:rect l="l" t="t" r="r" b="b"/>
              <a:pathLst>
                <a:path w="808239" h="372003">
                  <a:moveTo>
                    <a:pt x="0" y="372003"/>
                  </a:moveTo>
                  <a:lnTo>
                    <a:pt x="12829" y="0"/>
                  </a:lnTo>
                  <a:lnTo>
                    <a:pt x="808239" y="0"/>
                  </a:lnTo>
                </a:path>
              </a:pathLst>
            </a:custGeom>
            <a:ln w="44450" cap="flat" cmpd="sng" algn="ctr">
              <a:solidFill>
                <a:srgbClr val="0000FF"/>
              </a:solidFill>
              <a:prstDash val="sysDash"/>
              <a:round/>
              <a:headEnd type="non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grpSp>
      <p:sp>
        <p:nvSpPr>
          <p:cNvPr id="77" name="Rectangle 23"/>
          <p:cNvSpPr>
            <a:spLocks noChangeArrowheads="1"/>
          </p:cNvSpPr>
          <p:nvPr/>
        </p:nvSpPr>
        <p:spPr bwMode="auto">
          <a:xfrm>
            <a:off x="1598913" y="5884216"/>
            <a:ext cx="8690153" cy="585047"/>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Problems occur when route/process designs are developed reactively without the organizing framework of a “town plan”…</a:t>
            </a:r>
          </a:p>
        </p:txBody>
      </p:sp>
      <p:sp>
        <p:nvSpPr>
          <p:cNvPr id="78" name="Rectangle 77"/>
          <p:cNvSpPr/>
          <p:nvPr/>
        </p:nvSpPr>
        <p:spPr>
          <a:xfrm>
            <a:off x="7543406" y="2118452"/>
            <a:ext cx="2668235" cy="739006"/>
          </a:xfrm>
          <a:prstGeom prst="rect">
            <a:avLst/>
          </a:prstGeom>
        </p:spPr>
        <p:txBody>
          <a:bodyPr wrap="square">
            <a:spAutoFit/>
          </a:bodyPr>
          <a:lstStyle/>
          <a:p>
            <a:pPr algn="ctr"/>
            <a:r>
              <a:rPr lang="en-US" sz="1401" b="1" i="1" dirty="0">
                <a:solidFill>
                  <a:srgbClr val="5F6062"/>
                </a:solidFill>
                <a:latin typeface="Helvetica"/>
                <a:cs typeface="Helvetica"/>
              </a:rPr>
              <a:t>Ensuring the journey’s made/’days in the life’ of the inhabitants are supported</a:t>
            </a:r>
            <a:endParaRPr lang="en-US" sz="1401" i="1" dirty="0">
              <a:solidFill>
                <a:srgbClr val="5F6062"/>
              </a:solidFill>
            </a:endParaRPr>
          </a:p>
        </p:txBody>
      </p:sp>
      <p:sp>
        <p:nvSpPr>
          <p:cNvPr id="79" name="Rectangle 78"/>
          <p:cNvSpPr/>
          <p:nvPr/>
        </p:nvSpPr>
        <p:spPr>
          <a:xfrm>
            <a:off x="4095077" y="2118452"/>
            <a:ext cx="2668235" cy="739006"/>
          </a:xfrm>
          <a:prstGeom prst="rect">
            <a:avLst/>
          </a:prstGeom>
        </p:spPr>
        <p:txBody>
          <a:bodyPr wrap="square">
            <a:spAutoFit/>
          </a:bodyPr>
          <a:lstStyle/>
          <a:p>
            <a:pPr algn="ctr"/>
            <a:r>
              <a:rPr lang="en-US" sz="1401" b="1" i="1" dirty="0">
                <a:solidFill>
                  <a:srgbClr val="5F6062"/>
                </a:solidFill>
                <a:latin typeface="Helvetica"/>
                <a:cs typeface="Helvetica"/>
              </a:rPr>
              <a:t>Ensuring the types of buildings and city infrastructure is in place</a:t>
            </a:r>
            <a:endParaRPr lang="en-US" sz="1401" i="1" dirty="0">
              <a:solidFill>
                <a:srgbClr val="5F6062"/>
              </a:solidFill>
            </a:endParaRPr>
          </a:p>
        </p:txBody>
      </p:sp>
      <p:sp>
        <p:nvSpPr>
          <p:cNvPr id="81" name="Rectangle 80"/>
          <p:cNvSpPr/>
          <p:nvPr/>
        </p:nvSpPr>
        <p:spPr>
          <a:xfrm>
            <a:off x="7543406" y="4683851"/>
            <a:ext cx="2668235" cy="369503"/>
          </a:xfrm>
          <a:prstGeom prst="rect">
            <a:avLst/>
          </a:prstGeom>
        </p:spPr>
        <p:txBody>
          <a:bodyPr wrap="square">
            <a:spAutoFit/>
          </a:bodyPr>
          <a:lstStyle/>
          <a:p>
            <a:pPr algn="ctr"/>
            <a:r>
              <a:rPr lang="en-US" sz="1801" b="1" i="1" dirty="0">
                <a:solidFill>
                  <a:srgbClr val="5F6062"/>
                </a:solidFill>
                <a:latin typeface="Helvetica"/>
                <a:cs typeface="Helvetica"/>
              </a:rPr>
              <a:t>Process Optimization</a:t>
            </a:r>
            <a:endParaRPr lang="en-US" sz="1801" i="1" dirty="0">
              <a:solidFill>
                <a:srgbClr val="5F6062"/>
              </a:solidFill>
            </a:endParaRPr>
          </a:p>
        </p:txBody>
      </p:sp>
      <p:sp>
        <p:nvSpPr>
          <p:cNvPr id="82" name="Rectangle 81"/>
          <p:cNvSpPr/>
          <p:nvPr/>
        </p:nvSpPr>
        <p:spPr>
          <a:xfrm>
            <a:off x="3710029" y="4683851"/>
            <a:ext cx="3496618" cy="369503"/>
          </a:xfrm>
          <a:prstGeom prst="rect">
            <a:avLst/>
          </a:prstGeom>
        </p:spPr>
        <p:txBody>
          <a:bodyPr wrap="square">
            <a:spAutoFit/>
          </a:bodyPr>
          <a:lstStyle/>
          <a:p>
            <a:pPr algn="ctr"/>
            <a:r>
              <a:rPr lang="en-US" sz="1361" b="1" i="1" dirty="0">
                <a:solidFill>
                  <a:srgbClr val="5F6062"/>
                </a:solidFill>
                <a:latin typeface="Helvetica"/>
                <a:cs typeface="Helvetica"/>
              </a:rPr>
              <a:t>Capability/Resource </a:t>
            </a:r>
            <a:r>
              <a:rPr lang="en-US" sz="1801" b="1" i="1" dirty="0">
                <a:solidFill>
                  <a:srgbClr val="5F6062"/>
                </a:solidFill>
                <a:latin typeface="Helvetica"/>
                <a:cs typeface="Helvetica"/>
              </a:rPr>
              <a:t>Planning</a:t>
            </a:r>
            <a:endParaRPr lang="en-US" sz="1801" i="1" dirty="0">
              <a:solidFill>
                <a:srgbClr val="5F6062"/>
              </a:solidFill>
            </a:endParaRPr>
          </a:p>
        </p:txBody>
      </p:sp>
      <p:sp>
        <p:nvSpPr>
          <p:cNvPr id="83" name="Rectangle 207"/>
          <p:cNvSpPr>
            <a:spLocks noChangeArrowheads="1"/>
          </p:cNvSpPr>
          <p:nvPr/>
        </p:nvSpPr>
        <p:spPr bwMode="auto">
          <a:xfrm>
            <a:off x="1787695" y="2048929"/>
            <a:ext cx="1724753" cy="731525"/>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0" tIns="0" rIns="0" bIns="0" anchor="ctr">
            <a:prstTxWarp prst="textNoShape">
              <a:avLst/>
            </a:prstTxWarp>
          </a:bodyPr>
          <a:lstStyle/>
          <a:p>
            <a:pPr>
              <a:spcBef>
                <a:spcPct val="0"/>
              </a:spcBef>
              <a:buClrTx/>
            </a:pPr>
            <a:r>
              <a:rPr lang="en-US" sz="1401" i="1" dirty="0">
                <a:solidFill>
                  <a:schemeClr val="bg1">
                    <a:lumMod val="95000"/>
                  </a:schemeClr>
                </a:solidFill>
                <a:latin typeface="Arial Black" charset="0"/>
              </a:rPr>
              <a:t>BUILDING</a:t>
            </a:r>
          </a:p>
          <a:p>
            <a:pPr>
              <a:spcBef>
                <a:spcPct val="0"/>
              </a:spcBef>
              <a:buClrTx/>
            </a:pPr>
            <a:r>
              <a:rPr lang="en-US" sz="1401" i="1" dirty="0">
                <a:solidFill>
                  <a:schemeClr val="bg1">
                    <a:lumMod val="95000"/>
                  </a:schemeClr>
                </a:solidFill>
                <a:latin typeface="Arial Black" charset="0"/>
              </a:rPr>
              <a:t>ARCHITECTURE</a:t>
            </a:r>
          </a:p>
        </p:txBody>
      </p:sp>
      <p:sp>
        <p:nvSpPr>
          <p:cNvPr id="84" name="Rectangle 207"/>
          <p:cNvSpPr>
            <a:spLocks noChangeArrowheads="1"/>
          </p:cNvSpPr>
          <p:nvPr/>
        </p:nvSpPr>
        <p:spPr bwMode="auto">
          <a:xfrm>
            <a:off x="1860903" y="4945330"/>
            <a:ext cx="1724753" cy="731525"/>
          </a:xfrm>
          <a:prstGeom prst="rect">
            <a:avLst/>
          </a:prstGeom>
          <a:ln>
            <a:noFill/>
            <a:headEnd/>
            <a:tailEnd/>
          </a:ln>
        </p:spPr>
        <p:style>
          <a:lnRef idx="2">
            <a:schemeClr val="accent2">
              <a:shade val="50000"/>
            </a:schemeClr>
          </a:lnRef>
          <a:fillRef idx="1">
            <a:schemeClr val="accent2"/>
          </a:fillRef>
          <a:effectRef idx="0">
            <a:schemeClr val="accent2"/>
          </a:effectRef>
          <a:fontRef idx="minor">
            <a:schemeClr val="lt1"/>
          </a:fontRef>
        </p:style>
        <p:txBody>
          <a:bodyPr wrap="none" lIns="0" tIns="0" rIns="0" bIns="0" anchor="ctr">
            <a:prstTxWarp prst="textNoShape">
              <a:avLst/>
            </a:prstTxWarp>
          </a:bodyPr>
          <a:lstStyle/>
          <a:p>
            <a:pPr>
              <a:spcBef>
                <a:spcPct val="0"/>
              </a:spcBef>
              <a:buClrTx/>
            </a:pPr>
            <a:r>
              <a:rPr lang="en-US" sz="1401" i="1" dirty="0">
                <a:solidFill>
                  <a:schemeClr val="bg1">
                    <a:lumMod val="95000"/>
                  </a:schemeClr>
                </a:solidFill>
                <a:latin typeface="Arial Black" charset="0"/>
              </a:rPr>
              <a:t>BUSINESS</a:t>
            </a:r>
          </a:p>
          <a:p>
            <a:pPr>
              <a:spcBef>
                <a:spcPct val="0"/>
              </a:spcBef>
              <a:buClrTx/>
            </a:pPr>
            <a:r>
              <a:rPr lang="en-US" sz="1401" i="1" dirty="0">
                <a:solidFill>
                  <a:schemeClr val="bg1">
                    <a:lumMod val="95000"/>
                  </a:schemeClr>
                </a:solidFill>
                <a:latin typeface="Arial Black" charset="0"/>
              </a:rPr>
              <a:t>ARCHITECTURE</a:t>
            </a:r>
          </a:p>
        </p:txBody>
      </p:sp>
      <p:sp>
        <p:nvSpPr>
          <p:cNvPr id="86" name="Left-Right Arrow 85"/>
          <p:cNvSpPr/>
          <p:nvPr/>
        </p:nvSpPr>
        <p:spPr>
          <a:xfrm>
            <a:off x="6821411" y="5223284"/>
            <a:ext cx="661610" cy="295174"/>
          </a:xfrm>
          <a:prstGeom prst="leftRightArrow">
            <a:avLst/>
          </a:prstGeom>
          <a:solidFill>
            <a:srgbClr val="FF480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87" name="Rectangle 86"/>
          <p:cNvSpPr/>
          <p:nvPr/>
        </p:nvSpPr>
        <p:spPr>
          <a:xfrm>
            <a:off x="6865172" y="5073683"/>
            <a:ext cx="580269" cy="500500"/>
          </a:xfrm>
          <a:prstGeom prst="rect">
            <a:avLst/>
          </a:prstGeom>
          <a:effectLst>
            <a:outerShdw dist="25400" dir="2700000">
              <a:srgbClr val="000000"/>
            </a:outerShdw>
          </a:effectLst>
        </p:spPr>
        <p:txBody>
          <a:bodyPr wrap="none" lIns="0" tIns="0" rIns="0" bIns="0" anchor="ctr" anchorCtr="1">
            <a:noAutofit/>
          </a:bodyPr>
          <a:lstStyle/>
          <a:p>
            <a:r>
              <a:rPr lang="en-US" sz="4802" dirty="0">
                <a:solidFill>
                  <a:srgbClr val="FF0000"/>
                </a:solidFill>
                <a:latin typeface="Zapf Dingbats"/>
                <a:ea typeface="Zapf Dingbats"/>
                <a:cs typeface="Zapf Dingbats"/>
              </a:rPr>
              <a:t>✗</a:t>
            </a:r>
            <a:endParaRPr lang="en-US" sz="4802" dirty="0">
              <a:solidFill>
                <a:srgbClr val="FF0000"/>
              </a:solidFill>
            </a:endParaRPr>
          </a:p>
        </p:txBody>
      </p:sp>
      <p:sp>
        <p:nvSpPr>
          <p:cNvPr id="85" name="Rond enkele hoek rechthoek 37"/>
          <p:cNvSpPr/>
          <p:nvPr>
            <p:custDataLst>
              <p:tags r:id="rId1"/>
            </p:custDataLst>
          </p:nvPr>
        </p:nvSpPr>
        <p:spPr>
          <a:xfrm flipH="1">
            <a:off x="1525605" y="118219"/>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801" b="1" dirty="0">
                <a:solidFill>
                  <a:schemeClr val="bg1"/>
                </a:solidFill>
                <a:latin typeface="Helvetica"/>
                <a:cs typeface="Helvetica"/>
              </a:rPr>
              <a:t>The missing organizing framework in business architecture leads to complexity</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1227335189"/>
      </p:ext>
    </p:extLst>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US" sz="2000" b="1" cap="all" noProof="0" dirty="0"/>
              <a:t>BIAN, TOGAF and ARCHIMATE</a:t>
            </a:r>
          </a:p>
        </p:txBody>
      </p:sp>
      <p:pic>
        <p:nvPicPr>
          <p:cNvPr id="2" name="Picture 1">
            <a:extLst>
              <a:ext uri="{FF2B5EF4-FFF2-40B4-BE49-F238E27FC236}">
                <a16:creationId xmlns:a16="http://schemas.microsoft.com/office/drawing/2014/main" id="{F2E11BF2-8F12-4266-92C8-F25A07D56277}"/>
              </a:ext>
            </a:extLst>
          </p:cNvPr>
          <p:cNvPicPr>
            <a:picLocks noChangeAspect="1"/>
          </p:cNvPicPr>
          <p:nvPr/>
        </p:nvPicPr>
        <p:blipFill>
          <a:blip r:embed="rId3"/>
          <a:stretch>
            <a:fillRect/>
          </a:stretch>
        </p:blipFill>
        <p:spPr>
          <a:xfrm>
            <a:off x="292157" y="1124805"/>
            <a:ext cx="3761840" cy="2696238"/>
          </a:xfrm>
          <a:prstGeom prst="rect">
            <a:avLst/>
          </a:prstGeom>
        </p:spPr>
      </p:pic>
      <p:pic>
        <p:nvPicPr>
          <p:cNvPr id="5" name="Picture 4">
            <a:extLst>
              <a:ext uri="{FF2B5EF4-FFF2-40B4-BE49-F238E27FC236}">
                <a16:creationId xmlns:a16="http://schemas.microsoft.com/office/drawing/2014/main" id="{B4C6DEC2-F702-4A9A-85FF-242984C9E622}"/>
              </a:ext>
            </a:extLst>
          </p:cNvPr>
          <p:cNvPicPr>
            <a:picLocks noChangeAspect="1"/>
          </p:cNvPicPr>
          <p:nvPr/>
        </p:nvPicPr>
        <p:blipFill>
          <a:blip r:embed="rId4"/>
          <a:stretch>
            <a:fillRect/>
          </a:stretch>
        </p:blipFill>
        <p:spPr>
          <a:xfrm>
            <a:off x="8913587" y="618654"/>
            <a:ext cx="2882265" cy="3708541"/>
          </a:xfrm>
          <a:prstGeom prst="rect">
            <a:avLst/>
          </a:prstGeom>
        </p:spPr>
      </p:pic>
      <p:pic>
        <p:nvPicPr>
          <p:cNvPr id="7" name="Picture 6">
            <a:extLst>
              <a:ext uri="{FF2B5EF4-FFF2-40B4-BE49-F238E27FC236}">
                <a16:creationId xmlns:a16="http://schemas.microsoft.com/office/drawing/2014/main" id="{48E2F4F6-740E-4A45-942E-697A63994197}"/>
              </a:ext>
            </a:extLst>
          </p:cNvPr>
          <p:cNvPicPr>
            <a:picLocks noChangeAspect="1"/>
          </p:cNvPicPr>
          <p:nvPr/>
        </p:nvPicPr>
        <p:blipFill>
          <a:blip r:embed="rId5"/>
          <a:stretch>
            <a:fillRect/>
          </a:stretch>
        </p:blipFill>
        <p:spPr>
          <a:xfrm>
            <a:off x="4053997" y="2472925"/>
            <a:ext cx="4491069" cy="3850472"/>
          </a:xfrm>
          <a:prstGeom prst="rect">
            <a:avLst/>
          </a:prstGeom>
        </p:spPr>
      </p:pic>
    </p:spTree>
    <p:extLst>
      <p:ext uri="{BB962C8B-B14F-4D97-AF65-F5344CB8AC3E}">
        <p14:creationId xmlns:p14="http://schemas.microsoft.com/office/powerpoint/2010/main" val="7160145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foto, binnen, computer, elektronica&#10;&#10;Automatisch gegenereerde beschrijving">
            <a:extLst>
              <a:ext uri="{FF2B5EF4-FFF2-40B4-BE49-F238E27FC236}">
                <a16:creationId xmlns:a16="http://schemas.microsoft.com/office/drawing/2014/main" id="{3618E84F-C575-46C6-841C-271EC3C06AB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noProof="0" dirty="0"/>
              <a:t>8.1 </a:t>
            </a:r>
            <a:r>
              <a:rPr lang="en-GB" dirty="0"/>
              <a:t>Relating </a:t>
            </a:r>
            <a:r>
              <a:rPr lang="en-GB" dirty="0" err="1"/>
              <a:t>bIAN</a:t>
            </a:r>
            <a:r>
              <a:rPr lang="en-GB" dirty="0"/>
              <a:t> to the phases of the ADM</a:t>
            </a:r>
            <a:endParaRPr lang="en-US" noProof="0" dirty="0"/>
          </a:p>
        </p:txBody>
      </p:sp>
    </p:spTree>
    <p:extLst>
      <p:ext uri="{BB962C8B-B14F-4D97-AF65-F5344CB8AC3E}">
        <p14:creationId xmlns:p14="http://schemas.microsoft.com/office/powerpoint/2010/main" val="189146763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2A8F326-DBEC-4B25-B2CC-D1ECBFFFECF5}"/>
              </a:ext>
            </a:extLst>
          </p:cNvPr>
          <p:cNvPicPr>
            <a:picLocks noChangeAspect="1"/>
          </p:cNvPicPr>
          <p:nvPr/>
        </p:nvPicPr>
        <p:blipFill rotWithShape="1">
          <a:blip r:embed="rId3"/>
          <a:srcRect t="7446" b="9685"/>
          <a:stretch/>
        </p:blipFill>
        <p:spPr>
          <a:xfrm>
            <a:off x="696194" y="494671"/>
            <a:ext cx="10118257" cy="5871832"/>
          </a:xfrm>
          <a:prstGeom prst="rect">
            <a:avLst/>
          </a:prstGeom>
        </p:spPr>
      </p:pic>
      <p:sp>
        <p:nvSpPr>
          <p:cNvPr id="2" name="Titel 1">
            <a:extLst>
              <a:ext uri="{FF2B5EF4-FFF2-40B4-BE49-F238E27FC236}">
                <a16:creationId xmlns:a16="http://schemas.microsoft.com/office/drawing/2014/main" id="{E0F86785-7296-4A5D-AE15-55B0A2C343C3}"/>
              </a:ext>
            </a:extLst>
          </p:cNvPr>
          <p:cNvSpPr>
            <a:spLocks noGrp="1"/>
          </p:cNvSpPr>
          <p:nvPr>
            <p:ph type="title"/>
          </p:nvPr>
        </p:nvSpPr>
        <p:spPr/>
        <p:txBody>
          <a:bodyPr/>
          <a:lstStyle/>
          <a:p>
            <a:endParaRPr lang="nl-NL"/>
          </a:p>
        </p:txBody>
      </p:sp>
      <p:sp>
        <p:nvSpPr>
          <p:cNvPr id="5" name="Tijdelijke aanduiding voor tekst 4">
            <a:extLst>
              <a:ext uri="{FF2B5EF4-FFF2-40B4-BE49-F238E27FC236}">
                <a16:creationId xmlns:a16="http://schemas.microsoft.com/office/drawing/2014/main" id="{046DF50E-9425-4B3D-BCE5-A8453DA42600}"/>
              </a:ext>
            </a:extLst>
          </p:cNvPr>
          <p:cNvSpPr>
            <a:spLocks noGrp="1"/>
          </p:cNvSpPr>
          <p:nvPr>
            <p:ph type="body" sz="quarter" idx="13"/>
          </p:nvPr>
        </p:nvSpPr>
        <p:spPr/>
        <p:txBody>
          <a:bodyPr/>
          <a:lstStyle/>
          <a:p>
            <a:r>
              <a:rPr lang="nl-NL" dirty="0"/>
              <a:t>Fig. 75</a:t>
            </a:r>
          </a:p>
        </p:txBody>
      </p:sp>
    </p:spTree>
    <p:extLst>
      <p:ext uri="{BB962C8B-B14F-4D97-AF65-F5344CB8AC3E}">
        <p14:creationId xmlns:p14="http://schemas.microsoft.com/office/powerpoint/2010/main" val="4224409308"/>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GB" sz="2000" b="1" cap="all" dirty="0"/>
              <a:t>BIAN related the Preliminary Phase</a:t>
            </a:r>
            <a:endParaRPr lang="en-US" sz="2000" b="1" cap="all" noProof="0" dirty="0"/>
          </a:p>
        </p:txBody>
      </p:sp>
      <p:sp>
        <p:nvSpPr>
          <p:cNvPr id="4" name="Tijdelijke aanduiding voor tekst 3">
            <a:extLst>
              <a:ext uri="{FF2B5EF4-FFF2-40B4-BE49-F238E27FC236}">
                <a16:creationId xmlns:a16="http://schemas.microsoft.com/office/drawing/2014/main" id="{E9D5100D-4001-43B9-BEC0-8F4C85DCF8EB}"/>
              </a:ext>
            </a:extLst>
          </p:cNvPr>
          <p:cNvSpPr>
            <a:spLocks noGrp="1"/>
          </p:cNvSpPr>
          <p:nvPr>
            <p:ph type="body" sz="quarter" idx="10"/>
          </p:nvPr>
        </p:nvSpPr>
        <p:spPr>
          <a:xfrm>
            <a:off x="984226" y="1587640"/>
            <a:ext cx="8136904" cy="4826746"/>
          </a:xfrm>
        </p:spPr>
        <p:txBody>
          <a:bodyPr/>
          <a:lstStyle/>
          <a:p>
            <a:pPr>
              <a:buClrTx/>
            </a:pPr>
            <a:r>
              <a:rPr lang="en-GB" dirty="0"/>
              <a:t>That the existence of a BIAN network contributes to the awareness and acceptance of an architectural approach and in that sense can be used to create sponsorship and general commitment for the approach.</a:t>
            </a:r>
          </a:p>
          <a:p>
            <a:pPr>
              <a:buClrTx/>
            </a:pPr>
            <a:r>
              <a:rPr lang="en-GB" dirty="0"/>
              <a:t>That the use of the BIAN SOA  Design Framework and related deliverables may be prescribed by that architecture.</a:t>
            </a:r>
          </a:p>
          <a:p>
            <a:pPr>
              <a:buClrTx/>
            </a:pPr>
            <a:r>
              <a:rPr lang="en-GB" dirty="0"/>
              <a:t>Whether or not to use BIAN input and principles during the architecture work.</a:t>
            </a:r>
            <a:endParaRPr lang="nl-NL" dirty="0"/>
          </a:p>
        </p:txBody>
      </p:sp>
      <p:pic>
        <p:nvPicPr>
          <p:cNvPr id="6" name="Picture 5">
            <a:extLst>
              <a:ext uri="{FF2B5EF4-FFF2-40B4-BE49-F238E27FC236}">
                <a16:creationId xmlns:a16="http://schemas.microsoft.com/office/drawing/2014/main" id="{662FA616-9DB1-43AF-A443-FA38F0EF1463}"/>
              </a:ext>
            </a:extLst>
          </p:cNvPr>
          <p:cNvPicPr>
            <a:picLocks noChangeAspect="1"/>
          </p:cNvPicPr>
          <p:nvPr/>
        </p:nvPicPr>
        <p:blipFill>
          <a:blip r:embed="rId3"/>
          <a:stretch>
            <a:fillRect/>
          </a:stretch>
        </p:blipFill>
        <p:spPr>
          <a:xfrm>
            <a:off x="9013227" y="1587640"/>
            <a:ext cx="3157897" cy="4063190"/>
          </a:xfrm>
          <a:prstGeom prst="rect">
            <a:avLst/>
          </a:prstGeom>
        </p:spPr>
      </p:pic>
    </p:spTree>
    <p:extLst>
      <p:ext uri="{BB962C8B-B14F-4D97-AF65-F5344CB8AC3E}">
        <p14:creationId xmlns:p14="http://schemas.microsoft.com/office/powerpoint/2010/main" val="1509668328"/>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GB" sz="2000" b="1" cap="all" dirty="0"/>
              <a:t>BIAN related the A:  Architecture Vision Phase</a:t>
            </a:r>
            <a:endParaRPr lang="en-US" sz="2000" b="1" cap="all" noProof="0" dirty="0"/>
          </a:p>
        </p:txBody>
      </p:sp>
      <p:sp>
        <p:nvSpPr>
          <p:cNvPr id="4" name="Tijdelijke aanduiding voor tekst 3">
            <a:extLst>
              <a:ext uri="{FF2B5EF4-FFF2-40B4-BE49-F238E27FC236}">
                <a16:creationId xmlns:a16="http://schemas.microsoft.com/office/drawing/2014/main" id="{E9D5100D-4001-43B9-BEC0-8F4C85DCF8EB}"/>
              </a:ext>
            </a:extLst>
          </p:cNvPr>
          <p:cNvSpPr>
            <a:spLocks noGrp="1"/>
          </p:cNvSpPr>
          <p:nvPr>
            <p:ph type="body" sz="quarter" idx="10"/>
          </p:nvPr>
        </p:nvSpPr>
        <p:spPr>
          <a:xfrm>
            <a:off x="1679729" y="1413430"/>
            <a:ext cx="7297385" cy="4826746"/>
          </a:xfrm>
        </p:spPr>
        <p:txBody>
          <a:bodyPr/>
          <a:lstStyle/>
          <a:p>
            <a:pPr>
              <a:buClrTx/>
            </a:pPr>
            <a:r>
              <a:rPr lang="en-GB" dirty="0"/>
              <a:t>Relate the architecture development cycle through the use of BIAN deliverables. In the first instance, a decision must be made regarding the relevance and fitness-for-purpose of buying deliverables for this architecture engagement.</a:t>
            </a:r>
          </a:p>
          <a:p>
            <a:pPr>
              <a:buClrTx/>
            </a:pPr>
            <a:r>
              <a:rPr lang="en-GB" dirty="0"/>
              <a:t>The parts of BIAN  Service Landscape and BIAN Business Scenarios that are relevant for the project can be used to identify possible stakeholders.</a:t>
            </a:r>
          </a:p>
          <a:p>
            <a:pPr>
              <a:buClrTx/>
            </a:pPr>
            <a:r>
              <a:rPr lang="en-GB" dirty="0"/>
              <a:t>The BIAN Service Landscape can also be used to identify other architecture developments in related areas of the organization.</a:t>
            </a:r>
          </a:p>
          <a:p>
            <a:pPr>
              <a:buClrTx/>
            </a:pPr>
            <a:r>
              <a:rPr lang="en-GB" dirty="0"/>
              <a:t>When using BIAN certain reuse requirements may be applicable.</a:t>
            </a:r>
            <a:endParaRPr lang="nl-NL" dirty="0"/>
          </a:p>
        </p:txBody>
      </p:sp>
      <p:pic>
        <p:nvPicPr>
          <p:cNvPr id="6" name="Picture 5">
            <a:extLst>
              <a:ext uri="{FF2B5EF4-FFF2-40B4-BE49-F238E27FC236}">
                <a16:creationId xmlns:a16="http://schemas.microsoft.com/office/drawing/2014/main" id="{662FA616-9DB1-43AF-A443-FA38F0EF1463}"/>
              </a:ext>
            </a:extLst>
          </p:cNvPr>
          <p:cNvPicPr>
            <a:picLocks noChangeAspect="1"/>
          </p:cNvPicPr>
          <p:nvPr/>
        </p:nvPicPr>
        <p:blipFill>
          <a:blip r:embed="rId3"/>
          <a:stretch>
            <a:fillRect/>
          </a:stretch>
        </p:blipFill>
        <p:spPr>
          <a:xfrm>
            <a:off x="9396762" y="1126331"/>
            <a:ext cx="2234193" cy="2874682"/>
          </a:xfrm>
          <a:prstGeom prst="rect">
            <a:avLst/>
          </a:prstGeom>
        </p:spPr>
      </p:pic>
    </p:spTree>
    <p:extLst>
      <p:ext uri="{BB962C8B-B14F-4D97-AF65-F5344CB8AC3E}">
        <p14:creationId xmlns:p14="http://schemas.microsoft.com/office/powerpoint/2010/main" val="2720582425"/>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GB" sz="2000" b="1" cap="all" dirty="0"/>
              <a:t>BIAN related the B: Business Architecture Phase</a:t>
            </a:r>
            <a:endParaRPr lang="en-US" sz="2000" b="1" cap="all" noProof="0" dirty="0"/>
          </a:p>
        </p:txBody>
      </p:sp>
      <p:sp>
        <p:nvSpPr>
          <p:cNvPr id="4" name="Tijdelijke aanduiding voor tekst 3">
            <a:extLst>
              <a:ext uri="{FF2B5EF4-FFF2-40B4-BE49-F238E27FC236}">
                <a16:creationId xmlns:a16="http://schemas.microsoft.com/office/drawing/2014/main" id="{E9D5100D-4001-43B9-BEC0-8F4C85DCF8EB}"/>
              </a:ext>
            </a:extLst>
          </p:cNvPr>
          <p:cNvSpPr>
            <a:spLocks noGrp="1"/>
          </p:cNvSpPr>
          <p:nvPr>
            <p:ph type="body" sz="quarter" idx="10"/>
          </p:nvPr>
        </p:nvSpPr>
        <p:spPr>
          <a:xfrm>
            <a:off x="984226" y="1587640"/>
            <a:ext cx="8136904" cy="4826746"/>
          </a:xfrm>
        </p:spPr>
        <p:txBody>
          <a:bodyPr/>
          <a:lstStyle/>
          <a:p>
            <a:pPr>
              <a:buClrTx/>
            </a:pPr>
            <a:r>
              <a:rPr lang="en-GB" dirty="0"/>
              <a:t>BIAN Business Scenarios can be used as a starting point in describing the baseline architecture and defining the target business architecture.</a:t>
            </a:r>
          </a:p>
          <a:p>
            <a:pPr>
              <a:buClrTx/>
            </a:pPr>
            <a:r>
              <a:rPr lang="en-GB" dirty="0"/>
              <a:t>The BIAN Service Landscape is structured according to a common reference hierarchy: A business breakdown in business areas and business domains. Although not a target business architecture in itself the BIAN Service Landscape can be used as a starting point next to the BIAN business scenarios for the setup of the target business architecture.</a:t>
            </a:r>
          </a:p>
          <a:p>
            <a:pPr>
              <a:buClrTx/>
            </a:pPr>
            <a:r>
              <a:rPr lang="en-GB" dirty="0"/>
              <a:t>As the BIAN Service Landscape is directly derived from the business breakdown and validated via the BIAN business scenarios it should be clear if and where the setup of the target business architecture deviates from this breakdown. This insight is needed to apply the BIAN service landscape in phase C.</a:t>
            </a:r>
          </a:p>
          <a:p>
            <a:pPr>
              <a:buClrTx/>
            </a:pPr>
            <a:endParaRPr lang="nl-NL" dirty="0"/>
          </a:p>
        </p:txBody>
      </p:sp>
      <p:pic>
        <p:nvPicPr>
          <p:cNvPr id="6" name="Picture 5">
            <a:extLst>
              <a:ext uri="{FF2B5EF4-FFF2-40B4-BE49-F238E27FC236}">
                <a16:creationId xmlns:a16="http://schemas.microsoft.com/office/drawing/2014/main" id="{662FA616-9DB1-43AF-A443-FA38F0EF1463}"/>
              </a:ext>
            </a:extLst>
          </p:cNvPr>
          <p:cNvPicPr>
            <a:picLocks noChangeAspect="1"/>
          </p:cNvPicPr>
          <p:nvPr/>
        </p:nvPicPr>
        <p:blipFill>
          <a:blip r:embed="rId3"/>
          <a:stretch>
            <a:fillRect/>
          </a:stretch>
        </p:blipFill>
        <p:spPr>
          <a:xfrm>
            <a:off x="9396762" y="1126331"/>
            <a:ext cx="2234193" cy="2874682"/>
          </a:xfrm>
          <a:prstGeom prst="rect">
            <a:avLst/>
          </a:prstGeom>
        </p:spPr>
      </p:pic>
    </p:spTree>
    <p:extLst>
      <p:ext uri="{BB962C8B-B14F-4D97-AF65-F5344CB8AC3E}">
        <p14:creationId xmlns:p14="http://schemas.microsoft.com/office/powerpoint/2010/main" val="3672092738"/>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GB" sz="2000" b="1" cap="all" dirty="0"/>
              <a:t>BIAN related to phase C: Information System Architecture Phase</a:t>
            </a:r>
            <a:endParaRPr lang="en-US" sz="2000" b="1" cap="all" noProof="0" dirty="0"/>
          </a:p>
        </p:txBody>
      </p:sp>
      <p:sp>
        <p:nvSpPr>
          <p:cNvPr id="4" name="Tijdelijke aanduiding voor tekst 3">
            <a:extLst>
              <a:ext uri="{FF2B5EF4-FFF2-40B4-BE49-F238E27FC236}">
                <a16:creationId xmlns:a16="http://schemas.microsoft.com/office/drawing/2014/main" id="{E9D5100D-4001-43B9-BEC0-8F4C85DCF8EB}"/>
              </a:ext>
            </a:extLst>
          </p:cNvPr>
          <p:cNvSpPr>
            <a:spLocks noGrp="1"/>
          </p:cNvSpPr>
          <p:nvPr>
            <p:ph type="body" sz="quarter" idx="10"/>
          </p:nvPr>
        </p:nvSpPr>
        <p:spPr>
          <a:xfrm>
            <a:off x="1056234" y="1270347"/>
            <a:ext cx="8136904" cy="4826746"/>
          </a:xfrm>
        </p:spPr>
        <p:txBody>
          <a:bodyPr/>
          <a:lstStyle/>
          <a:p>
            <a:pPr>
              <a:buClrTx/>
            </a:pPr>
            <a:endParaRPr lang="en-GB" dirty="0"/>
          </a:p>
          <a:p>
            <a:pPr>
              <a:buClrTx/>
            </a:pPr>
            <a:endParaRPr lang="nl-NL" dirty="0"/>
          </a:p>
        </p:txBody>
      </p:sp>
      <p:pic>
        <p:nvPicPr>
          <p:cNvPr id="6" name="Picture 5">
            <a:extLst>
              <a:ext uri="{FF2B5EF4-FFF2-40B4-BE49-F238E27FC236}">
                <a16:creationId xmlns:a16="http://schemas.microsoft.com/office/drawing/2014/main" id="{662FA616-9DB1-43AF-A443-FA38F0EF1463}"/>
              </a:ext>
            </a:extLst>
          </p:cNvPr>
          <p:cNvPicPr>
            <a:picLocks noChangeAspect="1"/>
          </p:cNvPicPr>
          <p:nvPr/>
        </p:nvPicPr>
        <p:blipFill>
          <a:blip r:embed="rId3"/>
          <a:stretch>
            <a:fillRect/>
          </a:stretch>
        </p:blipFill>
        <p:spPr>
          <a:xfrm>
            <a:off x="9396762" y="1126331"/>
            <a:ext cx="2234193" cy="2874682"/>
          </a:xfrm>
          <a:prstGeom prst="rect">
            <a:avLst/>
          </a:prstGeom>
        </p:spPr>
      </p:pic>
      <p:sp>
        <p:nvSpPr>
          <p:cNvPr id="2" name="TextBox 1">
            <a:extLst>
              <a:ext uri="{FF2B5EF4-FFF2-40B4-BE49-F238E27FC236}">
                <a16:creationId xmlns:a16="http://schemas.microsoft.com/office/drawing/2014/main" id="{0A6FD11B-6B3C-4D23-98D9-1F4B4F78D2EF}"/>
              </a:ext>
            </a:extLst>
          </p:cNvPr>
          <p:cNvSpPr txBox="1"/>
          <p:nvPr/>
        </p:nvSpPr>
        <p:spPr>
          <a:xfrm>
            <a:off x="1128242" y="1248349"/>
            <a:ext cx="7704856" cy="4708981"/>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BIAN provides the BIAN Service </a:t>
            </a:r>
            <a:r>
              <a:rPr lang="en-GB" sz="2000" dirty="0">
                <a:solidFill>
                  <a:srgbClr val="000000"/>
                </a:solidFill>
                <a:latin typeface="Calibri"/>
              </a:rPr>
              <a:t>L</a:t>
            </a:r>
            <a:r>
              <a:rPr kumimoji="0" lang="en-GB" sz="2000" b="0" i="0" u="none" strike="noStrike" kern="1200" cap="none" spc="0" normalizeH="0" baseline="0" noProof="0" dirty="0" err="1">
                <a:ln>
                  <a:noFill/>
                </a:ln>
                <a:solidFill>
                  <a:srgbClr val="000000"/>
                </a:solidFill>
                <a:effectLst/>
                <a:uLnTx/>
                <a:uFillTx/>
                <a:latin typeface="Calibri"/>
                <a:ea typeface="+mn-ea"/>
                <a:cs typeface="+mn-cs"/>
              </a:rPr>
              <a:t>andscape</a:t>
            </a:r>
            <a:r>
              <a:rPr kumimoji="0" lang="en-GB" sz="2000" b="0" i="0" u="none" strike="noStrike" kern="1200" cap="none" spc="0" normalizeH="0" baseline="0" noProof="0" dirty="0">
                <a:ln>
                  <a:noFill/>
                </a:ln>
                <a:solidFill>
                  <a:srgbClr val="000000"/>
                </a:solidFill>
                <a:effectLst/>
                <a:uLnTx/>
                <a:uFillTx/>
                <a:latin typeface="Calibri"/>
                <a:ea typeface="+mn-ea"/>
                <a:cs typeface="+mn-cs"/>
              </a:rPr>
              <a:t> specific to the financial services industry constructed of reusable building blocks related to application components and data entities.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A core activity is to relate the identified buying service operations at the target application level to the target business architecture (developed in phase B) to recognize the relationship between business processes and applications and to </a:t>
            </a:r>
            <a:r>
              <a:rPr kumimoji="0" lang="en-GB" sz="2000" b="0" i="0" u="none" strike="noStrike" kern="1200" cap="none" spc="0" normalizeH="0" baseline="0" noProof="0" dirty="0" err="1">
                <a:ln>
                  <a:noFill/>
                </a:ln>
                <a:solidFill>
                  <a:srgbClr val="000000"/>
                </a:solidFill>
                <a:effectLst/>
                <a:uLnTx/>
                <a:uFillTx/>
                <a:latin typeface="Calibri"/>
                <a:ea typeface="+mn-ea"/>
                <a:cs typeface="+mn-cs"/>
              </a:rPr>
              <a:t>analyze</a:t>
            </a:r>
            <a:r>
              <a:rPr kumimoji="0" lang="en-GB" sz="2000" b="0" i="0" u="none" strike="noStrike" kern="1200" cap="none" spc="0" normalizeH="0" baseline="0" noProof="0" dirty="0">
                <a:ln>
                  <a:noFill/>
                </a:ln>
                <a:solidFill>
                  <a:srgbClr val="000000"/>
                </a:solidFill>
                <a:effectLst/>
                <a:uLnTx/>
                <a:uFillTx/>
                <a:latin typeface="Calibri"/>
                <a:ea typeface="+mn-ea"/>
                <a:cs typeface="+mn-cs"/>
              </a:rPr>
              <a:t> the relationship between business objects and data. The BIAN Business </a:t>
            </a:r>
            <a:r>
              <a:rPr lang="en-GB" sz="2000" dirty="0">
                <a:solidFill>
                  <a:srgbClr val="000000"/>
                </a:solidFill>
                <a:latin typeface="Calibri"/>
              </a:rPr>
              <a:t>S</a:t>
            </a:r>
            <a:r>
              <a:rPr kumimoji="0" lang="en-GB" sz="2000" b="0" i="0" u="none" strike="noStrike" kern="1200" cap="none" spc="0" normalizeH="0" baseline="0" noProof="0" dirty="0" err="1">
                <a:ln>
                  <a:noFill/>
                </a:ln>
                <a:solidFill>
                  <a:srgbClr val="000000"/>
                </a:solidFill>
                <a:effectLst/>
                <a:uLnTx/>
                <a:uFillTx/>
                <a:latin typeface="Calibri"/>
                <a:ea typeface="+mn-ea"/>
                <a:cs typeface="+mn-cs"/>
              </a:rPr>
              <a:t>cenarios</a:t>
            </a:r>
            <a:r>
              <a:rPr kumimoji="0" lang="en-GB" sz="2000" b="0" i="0" u="none" strike="noStrike" kern="1200" cap="none" spc="0" normalizeH="0" baseline="0" noProof="0" dirty="0">
                <a:ln>
                  <a:noFill/>
                </a:ln>
                <a:solidFill>
                  <a:srgbClr val="000000"/>
                </a:solidFill>
                <a:effectLst/>
                <a:uLnTx/>
                <a:uFillTx/>
                <a:latin typeface="Calibri"/>
                <a:ea typeface="+mn-ea"/>
                <a:cs typeface="+mn-cs"/>
              </a:rPr>
              <a:t> in particular can support this mapping activity. In addition, the mapping of the main BIAN deliverables on the TOGAF content metamodel supports execution of this activity.</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Equally, the BIAN initiative could benefit from this phase by updating the buying service landscape and BIAN Business </a:t>
            </a:r>
            <a:r>
              <a:rPr lang="en-GB" sz="2000" dirty="0">
                <a:solidFill>
                  <a:srgbClr val="000000"/>
                </a:solidFill>
                <a:latin typeface="Calibri"/>
              </a:rPr>
              <a:t>S</a:t>
            </a:r>
            <a:r>
              <a:rPr kumimoji="0" lang="en-GB" sz="2000" b="0" i="0" u="none" strike="noStrike" kern="1200" cap="none" spc="0" normalizeH="0" baseline="0" noProof="0" dirty="0" err="1">
                <a:ln>
                  <a:noFill/>
                </a:ln>
                <a:solidFill>
                  <a:srgbClr val="000000"/>
                </a:solidFill>
                <a:effectLst/>
                <a:uLnTx/>
                <a:uFillTx/>
                <a:latin typeface="Calibri"/>
                <a:ea typeface="+mn-ea"/>
                <a:cs typeface="+mn-cs"/>
              </a:rPr>
              <a:t>cenarios</a:t>
            </a:r>
            <a:r>
              <a:rPr kumimoji="0" lang="en-GB" sz="2000" b="0" i="0" u="none" strike="noStrike" kern="1200" cap="none" spc="0" normalizeH="0" baseline="0" noProof="0" dirty="0">
                <a:ln>
                  <a:noFill/>
                </a:ln>
                <a:solidFill>
                  <a:srgbClr val="000000"/>
                </a:solidFill>
                <a:effectLst/>
                <a:uLnTx/>
                <a:uFillTx/>
                <a:latin typeface="Calibri"/>
                <a:ea typeface="+mn-ea"/>
                <a:cs typeface="+mn-cs"/>
              </a:rPr>
              <a:t> with the output of this analysis; e.g. the split-up or repositioning of certain service or the (updated) execution of a (new) business process.</a:t>
            </a:r>
            <a:endParaRPr kumimoji="0" lang="x-none" sz="20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83853153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E4374D-AB01-4FC0-9B19-CCC517357ADD}"/>
              </a:ext>
            </a:extLst>
          </p:cNvPr>
          <p:cNvSpPr>
            <a:spLocks noGrp="1"/>
          </p:cNvSpPr>
          <p:nvPr>
            <p:ph type="title"/>
          </p:nvPr>
        </p:nvSpPr>
        <p:spPr/>
        <p:txBody>
          <a:bodyPr>
            <a:normAutofit/>
          </a:bodyPr>
          <a:lstStyle/>
          <a:p>
            <a:r>
              <a:rPr lang="en-GB" sz="2000" b="1" cap="all" dirty="0"/>
              <a:t>BIAN related to the E: Opportunities and Solutions</a:t>
            </a:r>
            <a:endParaRPr lang="en-US" sz="2000" b="1" cap="all" noProof="0" dirty="0"/>
          </a:p>
        </p:txBody>
      </p:sp>
      <p:sp>
        <p:nvSpPr>
          <p:cNvPr id="4" name="Tijdelijke aanduiding voor tekst 3">
            <a:extLst>
              <a:ext uri="{FF2B5EF4-FFF2-40B4-BE49-F238E27FC236}">
                <a16:creationId xmlns:a16="http://schemas.microsoft.com/office/drawing/2014/main" id="{E9D5100D-4001-43B9-BEC0-8F4C85DCF8EB}"/>
              </a:ext>
            </a:extLst>
          </p:cNvPr>
          <p:cNvSpPr>
            <a:spLocks noGrp="1"/>
          </p:cNvSpPr>
          <p:nvPr>
            <p:ph type="body" sz="quarter" idx="10"/>
          </p:nvPr>
        </p:nvSpPr>
        <p:spPr>
          <a:xfrm>
            <a:off x="1056234" y="1270347"/>
            <a:ext cx="8136904" cy="4826746"/>
          </a:xfrm>
        </p:spPr>
        <p:txBody>
          <a:bodyPr/>
          <a:lstStyle/>
          <a:p>
            <a:pPr>
              <a:buClrTx/>
            </a:pPr>
            <a:endParaRPr lang="en-GB" dirty="0"/>
          </a:p>
          <a:p>
            <a:pPr>
              <a:buClrTx/>
            </a:pPr>
            <a:endParaRPr lang="nl-NL" dirty="0"/>
          </a:p>
        </p:txBody>
      </p:sp>
      <p:pic>
        <p:nvPicPr>
          <p:cNvPr id="6" name="Picture 5">
            <a:extLst>
              <a:ext uri="{FF2B5EF4-FFF2-40B4-BE49-F238E27FC236}">
                <a16:creationId xmlns:a16="http://schemas.microsoft.com/office/drawing/2014/main" id="{662FA616-9DB1-43AF-A443-FA38F0EF1463}"/>
              </a:ext>
            </a:extLst>
          </p:cNvPr>
          <p:cNvPicPr>
            <a:picLocks noChangeAspect="1"/>
          </p:cNvPicPr>
          <p:nvPr/>
        </p:nvPicPr>
        <p:blipFill>
          <a:blip r:embed="rId3"/>
          <a:stretch>
            <a:fillRect/>
          </a:stretch>
        </p:blipFill>
        <p:spPr>
          <a:xfrm>
            <a:off x="9396762" y="1126331"/>
            <a:ext cx="2234193" cy="2874682"/>
          </a:xfrm>
          <a:prstGeom prst="rect">
            <a:avLst/>
          </a:prstGeom>
        </p:spPr>
      </p:pic>
      <p:sp>
        <p:nvSpPr>
          <p:cNvPr id="5" name="TextBox 4">
            <a:extLst>
              <a:ext uri="{FF2B5EF4-FFF2-40B4-BE49-F238E27FC236}">
                <a16:creationId xmlns:a16="http://schemas.microsoft.com/office/drawing/2014/main" id="{A37635AC-D636-4AD2-94F7-961132BB6D77}"/>
              </a:ext>
            </a:extLst>
          </p:cNvPr>
          <p:cNvSpPr txBox="1"/>
          <p:nvPr/>
        </p:nvSpPr>
        <p:spPr>
          <a:xfrm>
            <a:off x="1992338" y="1010670"/>
            <a:ext cx="6552728" cy="5632311"/>
          </a:xfrm>
          <a:prstGeom prst="rect">
            <a:avLst/>
          </a:prstGeom>
          <a:noFill/>
        </p:spPr>
        <p:txBody>
          <a:bodyPr wrap="square" rtlCol="0">
            <a:spAutoFit/>
          </a:bodyPr>
          <a:lstStyle/>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The BIAN service landscape and other BIAN deliverables are created in cooperation with software vendors serving the financial services industry. Hence it is fair to assume that BIAN  services leveraged in previous ADM phases will also be (in due time)physically available in the market as COTS software solutions or application components.</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a:ea typeface="+mn-ea"/>
                <a:cs typeface="+mn-cs"/>
              </a:rPr>
              <a:t>The </a:t>
            </a:r>
            <a:r>
              <a:rPr kumimoji="0" lang="nl-NL" sz="2000" b="0" i="0" u="none" strike="noStrike" kern="1200" cap="none" spc="0" normalizeH="0" baseline="0" noProof="0" dirty="0">
                <a:ln>
                  <a:noFill/>
                </a:ln>
                <a:solidFill>
                  <a:srgbClr val="000000"/>
                </a:solidFill>
                <a:effectLst/>
                <a:uLnTx/>
                <a:uFillTx/>
                <a:latin typeface="Calibri"/>
                <a:ea typeface="+mn-ea"/>
                <a:cs typeface="+mn-cs"/>
              </a:rPr>
              <a:t>BIAN </a:t>
            </a:r>
            <a:r>
              <a:rPr kumimoji="0" lang="x-none" sz="2000" b="0" i="0" u="none" strike="noStrike" kern="1200" cap="none" spc="0" normalizeH="0" baseline="0" noProof="0" dirty="0">
                <a:ln>
                  <a:noFill/>
                </a:ln>
                <a:solidFill>
                  <a:srgbClr val="000000"/>
                </a:solidFill>
                <a:effectLst/>
                <a:uLnTx/>
                <a:uFillTx/>
                <a:latin typeface="Calibri"/>
                <a:ea typeface="+mn-ea"/>
                <a:cs typeface="+mn-cs"/>
              </a:rPr>
              <a:t>service landscape and </a:t>
            </a:r>
            <a:r>
              <a:rPr kumimoji="0" lang="nl-NL" sz="2000" b="0" i="0" u="none" strike="noStrike" kern="1200" cap="none" spc="0" normalizeH="0" baseline="0" noProof="0" dirty="0">
                <a:ln>
                  <a:noFill/>
                </a:ln>
                <a:solidFill>
                  <a:srgbClr val="000000"/>
                </a:solidFill>
                <a:effectLst/>
                <a:uLnTx/>
                <a:uFillTx/>
                <a:latin typeface="Calibri"/>
                <a:ea typeface="+mn-ea"/>
                <a:cs typeface="+mn-cs"/>
              </a:rPr>
              <a:t>BIAN</a:t>
            </a:r>
            <a:r>
              <a:rPr kumimoji="0" lang="x-none" sz="2000" b="0" i="0" u="none" strike="noStrike" kern="1200" cap="none" spc="0" normalizeH="0" baseline="0" noProof="0" dirty="0">
                <a:ln>
                  <a:noFill/>
                </a:ln>
                <a:solidFill>
                  <a:srgbClr val="000000"/>
                </a:solidFill>
                <a:effectLst/>
                <a:uLnTx/>
                <a:uFillTx/>
                <a:latin typeface="Calibri"/>
                <a:ea typeface="+mn-ea"/>
                <a:cs typeface="+mn-cs"/>
              </a:rPr>
              <a:t> business scenarios can also be used in requirements gathering and vendor and package selections assessing the compliance of vendors and products with these </a:t>
            </a:r>
            <a:r>
              <a:rPr kumimoji="0" lang="nl-NL" sz="2000" b="0" i="0" u="none" strike="noStrike" kern="1200" cap="none" spc="0" normalizeH="0" baseline="0" noProof="0" dirty="0">
                <a:ln>
                  <a:noFill/>
                </a:ln>
                <a:solidFill>
                  <a:srgbClr val="000000"/>
                </a:solidFill>
                <a:effectLst/>
                <a:uLnTx/>
                <a:uFillTx/>
                <a:latin typeface="Calibri"/>
                <a:ea typeface="+mn-ea"/>
                <a:cs typeface="+mn-cs"/>
              </a:rPr>
              <a:t>BIAN </a:t>
            </a:r>
            <a:r>
              <a:rPr kumimoji="0" lang="x-none" sz="2000" b="0" i="0" u="none" strike="noStrike" kern="1200" cap="none" spc="0" normalizeH="0" baseline="0" noProof="0" dirty="0">
                <a:ln>
                  <a:noFill/>
                </a:ln>
                <a:solidFill>
                  <a:srgbClr val="000000"/>
                </a:solidFill>
                <a:effectLst/>
                <a:uLnTx/>
                <a:uFillTx/>
                <a:latin typeface="Calibri"/>
                <a:ea typeface="+mn-ea"/>
                <a:cs typeface="+mn-cs"/>
              </a:rPr>
              <a:t>deliverables.</a:t>
            </a:r>
            <a:endParaRPr kumimoji="0" lang="nl-NL" sz="20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x-none" sz="2000" b="0" i="0" u="none" strike="noStrike" kern="1200" cap="none" spc="0" normalizeH="0" baseline="0" noProof="0" dirty="0">
                <a:ln>
                  <a:noFill/>
                </a:ln>
                <a:solidFill>
                  <a:srgbClr val="000000"/>
                </a:solidFill>
                <a:effectLst/>
                <a:uLnTx/>
                <a:uFillTx/>
                <a:latin typeface="Calibri"/>
                <a:ea typeface="+mn-ea"/>
                <a:cs typeface="+mn-cs"/>
              </a:rPr>
              <a:t>The </a:t>
            </a:r>
            <a:r>
              <a:rPr kumimoji="0" lang="nl-NL" sz="2000" b="0" i="0" u="none" strike="noStrike" kern="1200" cap="none" spc="0" normalizeH="0" baseline="0" noProof="0" dirty="0">
                <a:ln>
                  <a:noFill/>
                </a:ln>
                <a:solidFill>
                  <a:srgbClr val="000000"/>
                </a:solidFill>
                <a:effectLst/>
                <a:uLnTx/>
                <a:uFillTx/>
                <a:latin typeface="Calibri"/>
                <a:ea typeface="+mn-ea"/>
                <a:cs typeface="+mn-cs"/>
              </a:rPr>
              <a:t>BIAN </a:t>
            </a:r>
            <a:r>
              <a:rPr kumimoji="0" lang="x-none" sz="2000" b="0" i="0" u="none" strike="noStrike" kern="1200" cap="none" spc="0" normalizeH="0" baseline="0" noProof="0" dirty="0">
                <a:ln>
                  <a:noFill/>
                </a:ln>
                <a:solidFill>
                  <a:srgbClr val="000000"/>
                </a:solidFill>
                <a:effectLst/>
                <a:uLnTx/>
                <a:uFillTx/>
                <a:latin typeface="Calibri"/>
                <a:ea typeface="+mn-ea"/>
                <a:cs typeface="+mn-cs"/>
              </a:rPr>
              <a:t>service landscape and business scenarios can be used as enablers for designing C</a:t>
            </a:r>
            <a:r>
              <a:rPr kumimoji="0" lang="nl-NL" sz="2000" b="0" i="0" u="none" strike="noStrike" kern="1200" cap="none" spc="0" normalizeH="0" baseline="0" noProof="0" dirty="0">
                <a:ln>
                  <a:noFill/>
                </a:ln>
                <a:solidFill>
                  <a:srgbClr val="000000"/>
                </a:solidFill>
                <a:effectLst/>
                <a:uLnTx/>
                <a:uFillTx/>
                <a:latin typeface="Calibri"/>
                <a:ea typeface="+mn-ea"/>
                <a:cs typeface="+mn-cs"/>
              </a:rPr>
              <a:t>O</a:t>
            </a:r>
            <a:r>
              <a:rPr kumimoji="0" lang="x-none" sz="2000" b="0" i="0" u="none" strike="noStrike" kern="1200" cap="none" spc="0" normalizeH="0" baseline="0" noProof="0" dirty="0">
                <a:ln>
                  <a:noFill/>
                </a:ln>
                <a:solidFill>
                  <a:srgbClr val="000000"/>
                </a:solidFill>
                <a:effectLst/>
                <a:uLnTx/>
                <a:uFillTx/>
                <a:latin typeface="Calibri"/>
                <a:ea typeface="+mn-ea"/>
                <a:cs typeface="+mn-cs"/>
              </a:rPr>
              <a:t>TS products in the financial industry.</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GB" sz="2000" dirty="0">
              <a:solidFill>
                <a:srgbClr val="000000"/>
              </a:solidFill>
              <a:latin typeface="Calibri"/>
            </a:endParaRPr>
          </a:p>
          <a:p>
            <a:pPr marR="0" lvl="0" algn="r" defTabSz="677268" rtl="0" eaLnBrk="1" fontAlgn="auto" latinLnBrk="0" hangingPunct="1">
              <a:lnSpc>
                <a:spcPct val="100000"/>
              </a:lnSpc>
              <a:spcBef>
                <a:spcPts val="0"/>
              </a:spcBef>
              <a:spcAft>
                <a:spcPts val="0"/>
              </a:spcAft>
              <a:buClrTx/>
              <a:buSzTx/>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(COTS=Commercial of the Self)</a:t>
            </a: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2000" b="0" i="0" u="none" strike="noStrike" kern="1200" cap="none" spc="0" normalizeH="0" baseline="0" noProof="0" dirty="0">
              <a:ln>
                <a:noFill/>
              </a:ln>
              <a:solidFill>
                <a:srgbClr val="000000"/>
              </a:solidFill>
              <a:effectLst/>
              <a:uLnTx/>
              <a:uFillTx/>
              <a:latin typeface="Calibri"/>
              <a:ea typeface="+mn-ea"/>
              <a:cs typeface="+mn-cs"/>
            </a:endParaRPr>
          </a:p>
          <a:p>
            <a:pPr marL="285750" marR="0" lvl="0" indent="-28575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x-none" sz="20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88420941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5DD4DB-7338-4F0E-9C38-C38006C008D9}"/>
              </a:ext>
            </a:extLst>
          </p:cNvPr>
          <p:cNvSpPr>
            <a:spLocks noGrp="1"/>
          </p:cNvSpPr>
          <p:nvPr>
            <p:ph type="title"/>
          </p:nvPr>
        </p:nvSpPr>
        <p:spPr/>
        <p:txBody>
          <a:bodyPr>
            <a:normAutofit/>
          </a:bodyPr>
          <a:lstStyle/>
          <a:p>
            <a:r>
              <a:rPr lang="en-US" sz="2000" b="1" cap="all" noProof="0" dirty="0"/>
              <a:t>ARCHI BANK group IMPLEMENTING </a:t>
            </a:r>
            <a:r>
              <a:rPr lang="en-US" sz="2000" b="1" cap="all" noProof="0" dirty="0" err="1"/>
              <a:t>ArCHITECTUR</a:t>
            </a:r>
            <a:r>
              <a:rPr lang="en-US" sz="2000" b="1" cap="all" dirty="0"/>
              <a:t>E With TOGAF</a:t>
            </a:r>
            <a:endParaRPr lang="en-US" sz="2000" b="1" cap="all" noProof="0" dirty="0"/>
          </a:p>
        </p:txBody>
      </p:sp>
      <p:pic>
        <p:nvPicPr>
          <p:cNvPr id="5" name="Picture 4">
            <a:extLst>
              <a:ext uri="{FF2B5EF4-FFF2-40B4-BE49-F238E27FC236}">
                <a16:creationId xmlns:a16="http://schemas.microsoft.com/office/drawing/2014/main" id="{5992E3D9-550F-49CE-861C-9333F01E8BA3}"/>
              </a:ext>
            </a:extLst>
          </p:cNvPr>
          <p:cNvPicPr>
            <a:picLocks noChangeAspect="1"/>
          </p:cNvPicPr>
          <p:nvPr/>
        </p:nvPicPr>
        <p:blipFill>
          <a:blip r:embed="rId3"/>
          <a:stretch>
            <a:fillRect/>
          </a:stretch>
        </p:blipFill>
        <p:spPr>
          <a:xfrm>
            <a:off x="8977114" y="2326667"/>
            <a:ext cx="3191170" cy="4106001"/>
          </a:xfrm>
          <a:prstGeom prst="rect">
            <a:avLst/>
          </a:prstGeom>
        </p:spPr>
      </p:pic>
      <p:sp>
        <p:nvSpPr>
          <p:cNvPr id="3" name="Text Placeholder 2">
            <a:extLst>
              <a:ext uri="{FF2B5EF4-FFF2-40B4-BE49-F238E27FC236}">
                <a16:creationId xmlns:a16="http://schemas.microsoft.com/office/drawing/2014/main" id="{5A7EDB1C-6EB7-4768-88C2-5E970C0E34CD}"/>
              </a:ext>
            </a:extLst>
          </p:cNvPr>
          <p:cNvSpPr>
            <a:spLocks noGrp="1"/>
          </p:cNvSpPr>
          <p:nvPr>
            <p:ph type="body" sz="quarter" idx="10"/>
          </p:nvPr>
        </p:nvSpPr>
        <p:spPr>
          <a:xfrm>
            <a:off x="1679729" y="897669"/>
            <a:ext cx="8834131" cy="4826746"/>
          </a:xfrm>
        </p:spPr>
        <p:txBody>
          <a:bodyPr/>
          <a:lstStyle/>
          <a:p>
            <a:endParaRPr lang="en-US" noProof="0" dirty="0"/>
          </a:p>
          <a:p>
            <a:pPr marL="0" indent="0">
              <a:buNone/>
            </a:pPr>
            <a:r>
              <a:rPr lang="en-US" noProof="0" dirty="0"/>
              <a:t> </a:t>
            </a:r>
          </a:p>
          <a:p>
            <a:r>
              <a:rPr lang="en-US" noProof="0" dirty="0"/>
              <a:t>Take </a:t>
            </a:r>
            <a:r>
              <a:rPr lang="en-US" dirty="0"/>
              <a:t>20</a:t>
            </a:r>
            <a:r>
              <a:rPr lang="en-US" noProof="0" dirty="0"/>
              <a:t> minutes in small groups and write down on a post-it note: What are the main steps and topics concerning the implementation of BIAN in the Archi Bank Group in total using the Architecture Development Method of TOGAF?</a:t>
            </a:r>
          </a:p>
          <a:p>
            <a:endParaRPr lang="en-US" dirty="0"/>
          </a:p>
          <a:p>
            <a:r>
              <a:rPr lang="en-US" noProof="0" dirty="0"/>
              <a:t>Mention the main topics and concerns per phase of the ADM. </a:t>
            </a:r>
          </a:p>
          <a:p>
            <a:r>
              <a:rPr lang="en-US" dirty="0"/>
              <a:t>During preliminary and phase A (how to do architecture), phase B, C and D  (doing architecture). </a:t>
            </a:r>
          </a:p>
          <a:p>
            <a:r>
              <a:rPr lang="en-US" noProof="0" dirty="0"/>
              <a:t>  </a:t>
            </a:r>
          </a:p>
          <a:p>
            <a:endParaRPr lang="en-US" dirty="0"/>
          </a:p>
          <a:p>
            <a:pPr marL="0" indent="0">
              <a:buNone/>
            </a:pPr>
            <a:endParaRPr lang="en-US" dirty="0"/>
          </a:p>
        </p:txBody>
      </p:sp>
      <p:sp>
        <p:nvSpPr>
          <p:cNvPr id="6" name="Round Same Side Corner Rectangle 5">
            <a:extLst>
              <a:ext uri="{FF2B5EF4-FFF2-40B4-BE49-F238E27FC236}">
                <a16:creationId xmlns:a16="http://schemas.microsoft.com/office/drawing/2014/main" id="{F599F392-8EA3-9B42-91A0-4190610E3B2E}"/>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Playbook">
            <a:extLst>
              <a:ext uri="{FF2B5EF4-FFF2-40B4-BE49-F238E27FC236}">
                <a16:creationId xmlns:a16="http://schemas.microsoft.com/office/drawing/2014/main" id="{746877C7-EF56-264F-8A6E-7CC77C05620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972563696"/>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foto, binnen, computer, elektronica&#10;&#10;Automatisch gegenereerde beschrijving">
            <a:extLst>
              <a:ext uri="{FF2B5EF4-FFF2-40B4-BE49-F238E27FC236}">
                <a16:creationId xmlns:a16="http://schemas.microsoft.com/office/drawing/2014/main" id="{3618E84F-C575-46C6-841C-271EC3C06AB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noProof="0" dirty="0"/>
              <a:t>8.2 Relating BIAN TO TOGAF </a:t>
            </a:r>
            <a:r>
              <a:rPr lang="en-US" noProof="0" dirty="0" err="1"/>
              <a:t>GuiDELINES</a:t>
            </a:r>
            <a:r>
              <a:rPr lang="en-US" noProof="0" dirty="0"/>
              <a:t> AND TECHNIQUES</a:t>
            </a:r>
          </a:p>
        </p:txBody>
      </p:sp>
    </p:spTree>
    <p:extLst>
      <p:ext uri="{BB962C8B-B14F-4D97-AF65-F5344CB8AC3E}">
        <p14:creationId xmlns:p14="http://schemas.microsoft.com/office/powerpoint/2010/main" val="56240110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A541682-2AF1-4934-AA27-BE44783F1A6A}"/>
              </a:ext>
            </a:extLst>
          </p:cNvPr>
          <p:cNvSpPr>
            <a:spLocks noGrp="1"/>
          </p:cNvSpPr>
          <p:nvPr>
            <p:ph type="title" idx="4294967295"/>
          </p:nvPr>
        </p:nvSpPr>
        <p:spPr>
          <a:solidFill>
            <a:schemeClr val="accent1"/>
          </a:solidFill>
        </p:spPr>
        <p:txBody>
          <a:bodyPr>
            <a:normAutofit/>
          </a:bodyPr>
          <a:lstStyle/>
          <a:p>
            <a:r>
              <a:rPr lang="fr-BE" sz="3200" b="1" dirty="0"/>
              <a:t>O</a:t>
            </a:r>
            <a:r>
              <a:rPr lang="en-BE" sz="3200" b="1" dirty="0"/>
              <a:t>b</a:t>
            </a:r>
            <a:r>
              <a:rPr lang="fr-BE" sz="3200" b="1" dirty="0"/>
              <a:t>j</a:t>
            </a:r>
            <a:r>
              <a:rPr lang="en-BE" sz="3200" b="1" dirty="0"/>
              <a:t>e</a:t>
            </a:r>
            <a:r>
              <a:rPr lang="fr-BE" sz="3200" b="1" dirty="0"/>
              <a:t>c</a:t>
            </a:r>
            <a:r>
              <a:rPr lang="en-BE" sz="3200" b="1" dirty="0"/>
              <a:t>t</a:t>
            </a:r>
            <a:r>
              <a:rPr lang="fr-BE" sz="3200" b="1" dirty="0"/>
              <a:t>i</a:t>
            </a:r>
            <a:r>
              <a:rPr lang="en-BE" sz="3200" b="1" dirty="0"/>
              <a:t>v</a:t>
            </a:r>
            <a:r>
              <a:rPr lang="fr-BE" sz="3200" b="1" dirty="0"/>
              <a:t>e</a:t>
            </a:r>
            <a:r>
              <a:rPr lang="en-BE" sz="3200" b="1" dirty="0"/>
              <a:t>s</a:t>
            </a:r>
          </a:p>
        </p:txBody>
      </p:sp>
      <p:sp>
        <p:nvSpPr>
          <p:cNvPr id="7" name="Text Placeholder 2">
            <a:extLst>
              <a:ext uri="{FF2B5EF4-FFF2-40B4-BE49-F238E27FC236}">
                <a16:creationId xmlns:a16="http://schemas.microsoft.com/office/drawing/2014/main" id="{DDF93370-1DA4-4274-8B47-9090EF2D5F74}"/>
              </a:ext>
            </a:extLst>
          </p:cNvPr>
          <p:cNvSpPr txBox="1">
            <a:spLocks/>
          </p:cNvSpPr>
          <p:nvPr/>
        </p:nvSpPr>
        <p:spPr>
          <a:xfrm>
            <a:off x="1679509" y="1342355"/>
            <a:ext cx="10016823" cy="4176464"/>
          </a:xfrm>
        </p:spPr>
        <p:txBody>
          <a:bodyPr/>
          <a:lstStyle>
            <a:lvl1pPr marL="0" indent="0" algn="l" defTabSz="677284" rtl="0" eaLnBrk="1" latinLnBrk="0" hangingPunct="1">
              <a:spcBef>
                <a:spcPct val="20000"/>
              </a:spcBef>
              <a:buFont typeface="Arial" panose="020B0604020202020204" pitchFamily="34" charset="0"/>
              <a:buNone/>
              <a:defRPr sz="2041" kern="1200">
                <a:solidFill>
                  <a:schemeClr val="tx1"/>
                </a:solidFill>
                <a:latin typeface="+mn-lt"/>
                <a:ea typeface="+mn-ea"/>
                <a:cs typeface="+mn-cs"/>
              </a:defRPr>
            </a:lvl1pPr>
            <a:lvl2pPr marL="338642" indent="0" algn="l" defTabSz="677284" rtl="0" eaLnBrk="1" latinLnBrk="0" hangingPunct="1">
              <a:spcBef>
                <a:spcPct val="20000"/>
              </a:spcBef>
              <a:buFont typeface="Arial" panose="020B0604020202020204" pitchFamily="34" charset="0"/>
              <a:buNone/>
              <a:defRPr sz="1769" kern="1200">
                <a:solidFill>
                  <a:schemeClr val="tx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tx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tx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tx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342900" indent="-342900">
              <a:buFont typeface="Arial" panose="020B0604020202020204" pitchFamily="34" charset="0"/>
              <a:buChar char="•"/>
            </a:pPr>
            <a:r>
              <a:rPr lang="en-GB" dirty="0"/>
              <a:t>Understanding the BIAN Theory and terminology</a:t>
            </a:r>
            <a:endParaRPr lang="en-BE" dirty="0"/>
          </a:p>
          <a:p>
            <a:pPr marL="624392" lvl="1" indent="-285750">
              <a:buFont typeface="Arial" panose="020B0604020202020204" pitchFamily="34" charset="0"/>
              <a:buChar char="•"/>
            </a:pPr>
            <a:r>
              <a:rPr lang="en-GB" dirty="0"/>
              <a:t>all architects and analysts have a common understanding of BIAN Landscape</a:t>
            </a:r>
            <a:endParaRPr lang="en-BE" dirty="0"/>
          </a:p>
          <a:p>
            <a:pPr marL="624392" lvl="1" indent="-285750">
              <a:buFont typeface="Arial" panose="020B0604020202020204" pitchFamily="34" charset="0"/>
              <a:buChar char="•"/>
            </a:pPr>
            <a:r>
              <a:rPr lang="fr-BE" dirty="0"/>
              <a:t>B</a:t>
            </a:r>
            <a:r>
              <a:rPr lang="en-BE" dirty="0"/>
              <a:t>e familiar with the content of BIAN Service Domains</a:t>
            </a:r>
          </a:p>
          <a:p>
            <a:pPr marL="285750" indent="-285750">
              <a:buFont typeface="Arial" panose="020B0604020202020204" pitchFamily="34" charset="0"/>
              <a:buChar char="•"/>
            </a:pPr>
            <a:r>
              <a:rPr lang="de-DE" dirty="0" err="1"/>
              <a:t>To</a:t>
            </a:r>
            <a:r>
              <a:rPr lang="de-DE" dirty="0"/>
              <a:t> </a:t>
            </a:r>
            <a:r>
              <a:rPr lang="de-DE" dirty="0" err="1"/>
              <a:t>give</a:t>
            </a:r>
            <a:r>
              <a:rPr lang="de-DE" dirty="0"/>
              <a:t> an </a:t>
            </a:r>
            <a:r>
              <a:rPr lang="de-DE" dirty="0" err="1"/>
              <a:t>overview</a:t>
            </a:r>
            <a:r>
              <a:rPr lang="de-DE" dirty="0"/>
              <a:t> </a:t>
            </a:r>
            <a:r>
              <a:rPr lang="de-DE" dirty="0" err="1"/>
              <a:t>of</a:t>
            </a:r>
            <a:r>
              <a:rPr lang="de-DE" dirty="0"/>
              <a:t> </a:t>
            </a:r>
            <a:r>
              <a:rPr lang="de-DE" dirty="0" err="1"/>
              <a:t>the</a:t>
            </a:r>
            <a:r>
              <a:rPr lang="de-DE" dirty="0"/>
              <a:t> </a:t>
            </a:r>
            <a:r>
              <a:rPr lang="de-DE" dirty="0" err="1"/>
              <a:t>most</a:t>
            </a:r>
            <a:r>
              <a:rPr lang="de-DE" dirty="0"/>
              <a:t> </a:t>
            </a:r>
            <a:r>
              <a:rPr lang="de-DE" dirty="0" err="1"/>
              <a:t>important</a:t>
            </a:r>
            <a:r>
              <a:rPr lang="de-DE" dirty="0"/>
              <a:t> </a:t>
            </a:r>
            <a:r>
              <a:rPr lang="de-DE" dirty="0" err="1"/>
              <a:t>artifacts</a:t>
            </a:r>
            <a:r>
              <a:rPr lang="de-DE" dirty="0"/>
              <a:t> and </a:t>
            </a:r>
            <a:r>
              <a:rPr lang="de-DE" dirty="0" err="1"/>
              <a:t>their</a:t>
            </a:r>
            <a:r>
              <a:rPr lang="de-DE" dirty="0"/>
              <a:t> </a:t>
            </a:r>
            <a:r>
              <a:rPr lang="de-DE" dirty="0" err="1"/>
              <a:t>relation</a:t>
            </a:r>
            <a:r>
              <a:rPr lang="de-DE" dirty="0"/>
              <a:t> </a:t>
            </a:r>
            <a:r>
              <a:rPr lang="de-DE" dirty="0" err="1"/>
              <a:t>to</a:t>
            </a:r>
            <a:r>
              <a:rPr lang="de-DE" dirty="0"/>
              <a:t> </a:t>
            </a:r>
            <a:r>
              <a:rPr lang="de-DE" dirty="0" err="1"/>
              <a:t>each</a:t>
            </a:r>
            <a:r>
              <a:rPr lang="de-DE" dirty="0"/>
              <a:t> </a:t>
            </a:r>
            <a:r>
              <a:rPr lang="de-DE" dirty="0" err="1"/>
              <a:t>other</a:t>
            </a:r>
            <a:endParaRPr lang="en-BE" dirty="0"/>
          </a:p>
          <a:p>
            <a:pPr marL="624392" lvl="1" indent="-285750">
              <a:buFont typeface="Arial" panose="020B0604020202020204" pitchFamily="34" charset="0"/>
              <a:buChar char="•"/>
            </a:pPr>
            <a:r>
              <a:rPr lang="de-DE" dirty="0" err="1"/>
              <a:t>To</a:t>
            </a:r>
            <a:r>
              <a:rPr lang="de-DE" dirty="0"/>
              <a:t> </a:t>
            </a:r>
            <a:r>
              <a:rPr lang="de-DE" dirty="0" err="1"/>
              <a:t>clarify</a:t>
            </a:r>
            <a:r>
              <a:rPr lang="de-DE" dirty="0"/>
              <a:t> </a:t>
            </a:r>
            <a:r>
              <a:rPr lang="de-DE" dirty="0" err="1"/>
              <a:t>the</a:t>
            </a:r>
            <a:r>
              <a:rPr lang="de-DE" dirty="0"/>
              <a:t> different </a:t>
            </a:r>
            <a:r>
              <a:rPr lang="de-DE" dirty="0" err="1"/>
              <a:t>granularity</a:t>
            </a:r>
            <a:r>
              <a:rPr lang="de-DE" dirty="0"/>
              <a:t> </a:t>
            </a:r>
            <a:r>
              <a:rPr lang="de-DE" dirty="0" err="1"/>
              <a:t>levels</a:t>
            </a:r>
            <a:r>
              <a:rPr lang="de-DE" dirty="0"/>
              <a:t> in BIAN</a:t>
            </a:r>
          </a:p>
          <a:p>
            <a:pPr marL="624392" lvl="1" indent="-285750">
              <a:buFont typeface="Arial" panose="020B0604020202020204" pitchFamily="34" charset="0"/>
              <a:buChar char="•"/>
            </a:pPr>
            <a:r>
              <a:rPr lang="de-DE" dirty="0" err="1"/>
              <a:t>To</a:t>
            </a:r>
            <a:r>
              <a:rPr lang="de-DE" dirty="0"/>
              <a:t> </a:t>
            </a:r>
            <a:r>
              <a:rPr lang="de-DE" dirty="0" err="1"/>
              <a:t>briefly</a:t>
            </a:r>
            <a:r>
              <a:rPr lang="de-DE" dirty="0"/>
              <a:t> </a:t>
            </a:r>
            <a:r>
              <a:rPr lang="de-DE" dirty="0" err="1"/>
              <a:t>explain</a:t>
            </a:r>
            <a:r>
              <a:rPr lang="de-DE" dirty="0"/>
              <a:t> </a:t>
            </a:r>
            <a:r>
              <a:rPr lang="de-DE" dirty="0" err="1"/>
              <a:t>the</a:t>
            </a:r>
            <a:r>
              <a:rPr lang="de-DE" dirty="0"/>
              <a:t> Service </a:t>
            </a:r>
            <a:r>
              <a:rPr lang="de-DE" dirty="0" err="1"/>
              <a:t>Oriented</a:t>
            </a:r>
            <a:r>
              <a:rPr lang="de-DE" dirty="0"/>
              <a:t> </a:t>
            </a:r>
            <a:r>
              <a:rPr lang="de-DE" dirty="0" err="1"/>
              <a:t>way</a:t>
            </a:r>
            <a:r>
              <a:rPr lang="de-DE" dirty="0"/>
              <a:t> </a:t>
            </a:r>
            <a:r>
              <a:rPr lang="de-DE" dirty="0" err="1"/>
              <a:t>of</a:t>
            </a:r>
            <a:r>
              <a:rPr lang="de-DE" dirty="0"/>
              <a:t> </a:t>
            </a:r>
            <a:r>
              <a:rPr lang="de-DE" dirty="0" err="1"/>
              <a:t>thinking</a:t>
            </a:r>
            <a:r>
              <a:rPr lang="de-DE" dirty="0"/>
              <a:t> </a:t>
            </a:r>
            <a:r>
              <a:rPr lang="de-DE" dirty="0" err="1"/>
              <a:t>within</a:t>
            </a:r>
            <a:r>
              <a:rPr lang="de-DE" dirty="0"/>
              <a:t> BIAN</a:t>
            </a:r>
          </a:p>
          <a:p>
            <a:pPr marL="624392" lvl="1" indent="-285750">
              <a:buFont typeface="Arial" panose="020B0604020202020204" pitchFamily="34" charset="0"/>
              <a:buChar char="•"/>
            </a:pPr>
            <a:r>
              <a:rPr lang="de-DE" dirty="0" err="1"/>
              <a:t>Explain</a:t>
            </a:r>
            <a:r>
              <a:rPr lang="de-DE" dirty="0"/>
              <a:t> </a:t>
            </a:r>
            <a:r>
              <a:rPr lang="de-DE" dirty="0" err="1"/>
              <a:t>the</a:t>
            </a:r>
            <a:r>
              <a:rPr lang="de-DE" dirty="0"/>
              <a:t> </a:t>
            </a:r>
            <a:r>
              <a:rPr lang="de-DE" dirty="0" err="1"/>
              <a:t>meta</a:t>
            </a:r>
            <a:r>
              <a:rPr lang="de-DE" dirty="0"/>
              <a:t> </a:t>
            </a:r>
            <a:r>
              <a:rPr lang="de-DE" dirty="0" err="1"/>
              <a:t>model</a:t>
            </a:r>
            <a:r>
              <a:rPr lang="de-DE" dirty="0"/>
              <a:t> </a:t>
            </a:r>
            <a:r>
              <a:rPr lang="de-DE" dirty="0" err="1"/>
              <a:t>of</a:t>
            </a:r>
            <a:r>
              <a:rPr lang="de-DE" dirty="0"/>
              <a:t> BIAN: The </a:t>
            </a:r>
            <a:r>
              <a:rPr lang="de-DE" dirty="0" err="1"/>
              <a:t>way</a:t>
            </a:r>
            <a:r>
              <a:rPr lang="de-DE" dirty="0"/>
              <a:t> </a:t>
            </a:r>
            <a:r>
              <a:rPr lang="de-DE" dirty="0" err="1"/>
              <a:t>of</a:t>
            </a:r>
            <a:r>
              <a:rPr lang="de-DE" dirty="0"/>
              <a:t> </a:t>
            </a:r>
            <a:r>
              <a:rPr lang="de-DE" dirty="0" err="1"/>
              <a:t>thinking</a:t>
            </a:r>
            <a:endParaRPr lang="de-DE" dirty="0"/>
          </a:p>
          <a:p>
            <a:pPr marL="342900" indent="-342900">
              <a:buFont typeface="Arial" panose="020B0604020202020204" pitchFamily="34" charset="0"/>
              <a:buChar char="•"/>
            </a:pPr>
            <a:r>
              <a:rPr lang="en-BE" dirty="0"/>
              <a:t>D</a:t>
            </a:r>
            <a:r>
              <a:rPr lang="fr-BE" dirty="0"/>
              <a:t>i</a:t>
            </a:r>
            <a:r>
              <a:rPr lang="en-BE" dirty="0"/>
              <a:t>f</a:t>
            </a:r>
            <a:r>
              <a:rPr lang="fr-BE" dirty="0"/>
              <a:t>f</a:t>
            </a:r>
            <a:r>
              <a:rPr lang="en-BE" dirty="0"/>
              <a:t>e</a:t>
            </a:r>
            <a:r>
              <a:rPr lang="fr-BE" dirty="0"/>
              <a:t>r</a:t>
            </a:r>
            <a:r>
              <a:rPr lang="en-BE" dirty="0"/>
              <a:t>e</a:t>
            </a:r>
            <a:r>
              <a:rPr lang="fr-BE" dirty="0"/>
              <a:t>n</a:t>
            </a:r>
            <a:r>
              <a:rPr lang="en-BE" dirty="0"/>
              <a:t>t </a:t>
            </a:r>
            <a:r>
              <a:rPr lang="fr-BE" dirty="0"/>
              <a:t>u</a:t>
            </a:r>
            <a:r>
              <a:rPr lang="en-BE" dirty="0"/>
              <a:t>s</a:t>
            </a:r>
            <a:r>
              <a:rPr lang="fr-BE" dirty="0"/>
              <a:t>a</a:t>
            </a:r>
            <a:r>
              <a:rPr lang="en-BE" dirty="0"/>
              <a:t>g</a:t>
            </a:r>
            <a:r>
              <a:rPr lang="fr-BE" dirty="0"/>
              <a:t>e</a:t>
            </a:r>
            <a:r>
              <a:rPr lang="en-BE" dirty="0"/>
              <a:t>s </a:t>
            </a:r>
            <a:r>
              <a:rPr lang="fr-BE" dirty="0"/>
              <a:t>o</a:t>
            </a:r>
            <a:r>
              <a:rPr lang="en-BE" dirty="0"/>
              <a:t>f </a:t>
            </a:r>
            <a:r>
              <a:rPr lang="fr-BE" dirty="0"/>
              <a:t>t</a:t>
            </a:r>
            <a:r>
              <a:rPr lang="en-BE" dirty="0"/>
              <a:t>h</a:t>
            </a:r>
            <a:r>
              <a:rPr lang="fr-BE" dirty="0"/>
              <a:t>e</a:t>
            </a:r>
            <a:r>
              <a:rPr lang="en-BE" dirty="0"/>
              <a:t> </a:t>
            </a:r>
            <a:r>
              <a:rPr lang="fr-BE" dirty="0"/>
              <a:t>l</a:t>
            </a:r>
            <a:r>
              <a:rPr lang="en-BE" dirty="0"/>
              <a:t>a</a:t>
            </a:r>
            <a:r>
              <a:rPr lang="fr-BE" dirty="0"/>
              <a:t>n</a:t>
            </a:r>
            <a:r>
              <a:rPr lang="en-BE" dirty="0"/>
              <a:t>d</a:t>
            </a:r>
            <a:r>
              <a:rPr lang="fr-BE" dirty="0"/>
              <a:t>s</a:t>
            </a:r>
            <a:r>
              <a:rPr lang="en-BE" dirty="0"/>
              <a:t>c</a:t>
            </a:r>
            <a:r>
              <a:rPr lang="fr-BE" dirty="0"/>
              <a:t>a</a:t>
            </a:r>
            <a:r>
              <a:rPr lang="en-BE" dirty="0"/>
              <a:t>p</a:t>
            </a:r>
            <a:r>
              <a:rPr lang="fr-BE" dirty="0"/>
              <a:t>e</a:t>
            </a:r>
            <a:endParaRPr lang="en-BE" dirty="0"/>
          </a:p>
          <a:p>
            <a:pPr marL="681542" lvl="1" indent="-342900">
              <a:buFont typeface="Arial" panose="020B0604020202020204" pitchFamily="34" charset="0"/>
              <a:buChar char="•"/>
            </a:pPr>
            <a:r>
              <a:rPr lang="en-BE" dirty="0"/>
              <a:t>architecture blueprint</a:t>
            </a:r>
          </a:p>
          <a:p>
            <a:pPr marL="681542" lvl="1" indent="-342900">
              <a:buFont typeface="Arial" panose="020B0604020202020204" pitchFamily="34" charset="0"/>
              <a:buChar char="•"/>
            </a:pPr>
            <a:r>
              <a:rPr lang="fr-BE" dirty="0"/>
              <a:t>H</a:t>
            </a:r>
            <a:r>
              <a:rPr lang="en-BE" dirty="0"/>
              <a:t>eatmapping</a:t>
            </a:r>
          </a:p>
          <a:p>
            <a:pPr marL="681542" lvl="1" indent="-342900">
              <a:buFont typeface="Arial" panose="020B0604020202020204" pitchFamily="34" charset="0"/>
              <a:buChar char="•"/>
            </a:pPr>
            <a:r>
              <a:rPr lang="en-BE" dirty="0"/>
              <a:t>...</a:t>
            </a:r>
          </a:p>
          <a:p>
            <a:pPr marL="342900" indent="-342900">
              <a:buFont typeface="Arial" panose="020B0604020202020204" pitchFamily="34" charset="0"/>
              <a:buChar char="•"/>
            </a:pPr>
            <a:r>
              <a:rPr lang="en-BE" dirty="0"/>
              <a:t>Bec</a:t>
            </a:r>
            <a:r>
              <a:rPr lang="fr-BE" dirty="0"/>
              <a:t>o</a:t>
            </a:r>
            <a:r>
              <a:rPr lang="en-BE" dirty="0"/>
              <a:t>m</a:t>
            </a:r>
            <a:r>
              <a:rPr lang="fr-BE" dirty="0"/>
              <a:t>e</a:t>
            </a:r>
            <a:r>
              <a:rPr lang="en-BE" dirty="0"/>
              <a:t> </a:t>
            </a:r>
            <a:r>
              <a:rPr lang="fr-BE" dirty="0"/>
              <a:t>B</a:t>
            </a:r>
            <a:r>
              <a:rPr lang="en-BE" dirty="0"/>
              <a:t>I</a:t>
            </a:r>
            <a:r>
              <a:rPr lang="fr-BE" dirty="0"/>
              <a:t>A</a:t>
            </a:r>
            <a:r>
              <a:rPr lang="en-BE" dirty="0"/>
              <a:t>N </a:t>
            </a:r>
            <a:r>
              <a:rPr lang="fr-BE" dirty="0"/>
              <a:t>C</a:t>
            </a:r>
            <a:r>
              <a:rPr lang="en-BE" dirty="0"/>
              <a:t>e</a:t>
            </a:r>
            <a:r>
              <a:rPr lang="fr-BE" dirty="0"/>
              <a:t>r</a:t>
            </a:r>
            <a:r>
              <a:rPr lang="en-BE" dirty="0"/>
              <a:t>t</a:t>
            </a:r>
            <a:r>
              <a:rPr lang="fr-BE" dirty="0"/>
              <a:t>i</a:t>
            </a:r>
            <a:r>
              <a:rPr lang="en-BE" dirty="0"/>
              <a:t>f</a:t>
            </a:r>
            <a:r>
              <a:rPr lang="fr-BE" dirty="0"/>
              <a:t>i</a:t>
            </a:r>
            <a:r>
              <a:rPr lang="en-BE" dirty="0"/>
              <a:t>e</a:t>
            </a:r>
            <a:r>
              <a:rPr lang="fr-BE" dirty="0"/>
              <a:t>d</a:t>
            </a:r>
            <a:endParaRPr lang="en-BE" dirty="0"/>
          </a:p>
          <a:p>
            <a:endParaRPr lang="en-BE" dirty="0"/>
          </a:p>
        </p:txBody>
      </p:sp>
    </p:spTree>
    <p:extLst>
      <p:ext uri="{BB962C8B-B14F-4D97-AF65-F5344CB8AC3E}">
        <p14:creationId xmlns:p14="http://schemas.microsoft.com/office/powerpoint/2010/main" val="1666177118"/>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7">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7">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C57AFD-FD69-4A1E-AE9C-6FDE7CF611DD}"/>
              </a:ext>
            </a:extLst>
          </p:cNvPr>
          <p:cNvSpPr>
            <a:spLocks noGrp="1"/>
          </p:cNvSpPr>
          <p:nvPr>
            <p:ph type="title"/>
          </p:nvPr>
        </p:nvSpPr>
        <p:spPr>
          <a:solidFill>
            <a:schemeClr val="accent1"/>
          </a:solidFill>
        </p:spPr>
        <p:txBody>
          <a:bodyPr>
            <a:normAutofit/>
          </a:bodyPr>
          <a:lstStyle/>
          <a:p>
            <a:pPr algn="l"/>
            <a:r>
              <a:rPr lang="en-BE" sz="2000" b="1" noProof="0" dirty="0">
                <a:solidFill>
                  <a:schemeClr val="accent3"/>
                </a:solidFill>
              </a:rPr>
              <a:t>The BIAN Framework</a:t>
            </a:r>
            <a:endParaRPr lang="en-US" sz="2000" b="1" noProof="0" dirty="0">
              <a:solidFill>
                <a:schemeClr val="accent3"/>
              </a:solidFill>
            </a:endParaRPr>
          </a:p>
        </p:txBody>
      </p:sp>
      <p:sp>
        <p:nvSpPr>
          <p:cNvPr id="3" name="Text Placeholder 2">
            <a:extLst>
              <a:ext uri="{FF2B5EF4-FFF2-40B4-BE49-F238E27FC236}">
                <a16:creationId xmlns:a16="http://schemas.microsoft.com/office/drawing/2014/main" id="{89040932-1F1E-4BFB-A1DD-6AF26430FF52}"/>
              </a:ext>
            </a:extLst>
          </p:cNvPr>
          <p:cNvSpPr>
            <a:spLocks noGrp="1"/>
          </p:cNvSpPr>
          <p:nvPr>
            <p:ph type="body" sz="quarter" idx="10"/>
          </p:nvPr>
        </p:nvSpPr>
        <p:spPr>
          <a:xfrm>
            <a:off x="1848322" y="1017214"/>
            <a:ext cx="8834131" cy="4826746"/>
          </a:xfrm>
        </p:spPr>
        <p:txBody>
          <a:bodyPr/>
          <a:lstStyle/>
          <a:p>
            <a:r>
              <a:rPr lang="en-US" noProof="0" dirty="0"/>
              <a:t>The handicap of a </a:t>
            </a:r>
            <a:r>
              <a:rPr lang="en-US" noProof="0" dirty="0" err="1"/>
              <a:t>headstart</a:t>
            </a:r>
            <a:r>
              <a:rPr lang="en-US" noProof="0" dirty="0"/>
              <a:t>: Banks are often slowed down by inflexible and complex systems and tightly coupled components. </a:t>
            </a:r>
          </a:p>
          <a:p>
            <a:endParaRPr lang="en-US" noProof="0" dirty="0"/>
          </a:p>
          <a:p>
            <a:pPr marL="0" indent="0">
              <a:buNone/>
            </a:pPr>
            <a:r>
              <a:rPr lang="en-US" noProof="0" dirty="0"/>
              <a:t>BIAN strives for standardized services and facilitates business innovation and agility by: </a:t>
            </a:r>
          </a:p>
          <a:p>
            <a:pPr marL="0" indent="0">
              <a:buNone/>
            </a:pPr>
            <a:endParaRPr lang="en-US" noProof="0" dirty="0"/>
          </a:p>
          <a:p>
            <a:pPr marL="361950" indent="-361950">
              <a:buNone/>
            </a:pPr>
            <a:r>
              <a:rPr lang="en-US" noProof="0" dirty="0"/>
              <a:t>1)	Providing </a:t>
            </a:r>
            <a:r>
              <a:rPr lang="en-US" dirty="0"/>
              <a:t>a component</a:t>
            </a:r>
            <a:r>
              <a:rPr lang="en-US" noProof="0" dirty="0"/>
              <a:t> architecture framework</a:t>
            </a:r>
          </a:p>
          <a:p>
            <a:pPr marL="361950" indent="-361950">
              <a:buNone/>
            </a:pPr>
            <a:r>
              <a:rPr lang="en-US" noProof="0" dirty="0"/>
              <a:t>2)	Focusing on the definition of semantic services/API-definitions</a:t>
            </a:r>
          </a:p>
          <a:p>
            <a:pPr marL="361950" indent="-361950">
              <a:buNone/>
            </a:pPr>
            <a:r>
              <a:rPr lang="en-US" noProof="0" dirty="0"/>
              <a:t>3)	Supporting to develop and run successfully a loosely coupled environment. </a:t>
            </a:r>
          </a:p>
          <a:p>
            <a:pPr marL="361950" indent="-361950">
              <a:buNone/>
            </a:pPr>
            <a:r>
              <a:rPr lang="en-US" noProof="0" dirty="0"/>
              <a:t>4)	Striving for implementation of requirements that will be the de-facto standard for financial institutions as well as for solution suppliers. </a:t>
            </a:r>
          </a:p>
          <a:p>
            <a:endParaRPr lang="en-US" noProof="0" dirty="0"/>
          </a:p>
        </p:txBody>
      </p:sp>
      <p:pic>
        <p:nvPicPr>
          <p:cNvPr id="4" name="Afbeelding 3" descr="Afbeelding met buiten, circuit&#10;&#10;Automatisch gegenereerde beschrijving">
            <a:extLst>
              <a:ext uri="{FF2B5EF4-FFF2-40B4-BE49-F238E27FC236}">
                <a16:creationId xmlns:a16="http://schemas.microsoft.com/office/drawing/2014/main" id="{170613F0-4852-43B0-870C-85CF633A10F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33097" y="4798739"/>
            <a:ext cx="3078575" cy="1629706"/>
          </a:xfrm>
          <a:prstGeom prst="rect">
            <a:avLst/>
          </a:prstGeom>
        </p:spPr>
      </p:pic>
      <p:pic>
        <p:nvPicPr>
          <p:cNvPr id="6" name="Picture 7">
            <a:extLst>
              <a:ext uri="{FF2B5EF4-FFF2-40B4-BE49-F238E27FC236}">
                <a16:creationId xmlns:a16="http://schemas.microsoft.com/office/drawing/2014/main" id="{36C8DD33-00B9-4D82-BC31-1DD2A36648CF}"/>
              </a:ext>
            </a:extLst>
          </p:cNvPr>
          <p:cNvPicPr>
            <a:picLocks noChangeAspect="1"/>
          </p:cNvPicPr>
          <p:nvPr/>
        </p:nvPicPr>
        <p:blipFill>
          <a:blip r:embed="rId4"/>
          <a:stretch>
            <a:fillRect/>
          </a:stretch>
        </p:blipFill>
        <p:spPr>
          <a:xfrm>
            <a:off x="609680" y="6558947"/>
            <a:ext cx="242309" cy="224435"/>
          </a:xfrm>
          <a:prstGeom prst="rect">
            <a:avLst/>
          </a:prstGeom>
        </p:spPr>
      </p:pic>
      <p:sp>
        <p:nvSpPr>
          <p:cNvPr id="7" name="Text Placeholder 15">
            <a:extLst>
              <a:ext uri="{FF2B5EF4-FFF2-40B4-BE49-F238E27FC236}">
                <a16:creationId xmlns:a16="http://schemas.microsoft.com/office/drawing/2014/main" id="{1B5890E9-210E-4C4D-A5E8-5D96A697475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2.1</a:t>
            </a:r>
            <a:endParaRPr lang="en-GB" dirty="0"/>
          </a:p>
        </p:txBody>
      </p:sp>
    </p:spTree>
    <p:extLst>
      <p:ext uri="{BB962C8B-B14F-4D97-AF65-F5344CB8AC3E}">
        <p14:creationId xmlns:p14="http://schemas.microsoft.com/office/powerpoint/2010/main" val="2840425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A701255-6138-4476-80A8-DFD3A9D886FD}"/>
              </a:ext>
            </a:extLst>
          </p:cNvPr>
          <p:cNvSpPr>
            <a:spLocks noGrp="1"/>
          </p:cNvSpPr>
          <p:nvPr>
            <p:ph type="title"/>
          </p:nvPr>
        </p:nvSpPr>
        <p:spPr/>
        <p:txBody>
          <a:bodyPr>
            <a:normAutofit/>
          </a:bodyPr>
          <a:lstStyle/>
          <a:p>
            <a:r>
              <a:rPr lang="en-GB" sz="2000" b="1" cap="all" dirty="0"/>
              <a:t> Relating BIAN to TOGAF guidelines and techniques</a:t>
            </a:r>
            <a:endParaRPr lang="en-US" sz="2000" b="1" cap="all" noProof="0" dirty="0"/>
          </a:p>
        </p:txBody>
      </p:sp>
      <p:sp>
        <p:nvSpPr>
          <p:cNvPr id="3" name="Tijdelijke aanduiding voor tekst 2">
            <a:extLst>
              <a:ext uri="{FF2B5EF4-FFF2-40B4-BE49-F238E27FC236}">
                <a16:creationId xmlns:a16="http://schemas.microsoft.com/office/drawing/2014/main" id="{B32650B4-1303-451F-9636-2FC478564FD7}"/>
              </a:ext>
            </a:extLst>
          </p:cNvPr>
          <p:cNvSpPr>
            <a:spLocks noGrp="1"/>
          </p:cNvSpPr>
          <p:nvPr>
            <p:ph type="body" sz="quarter" idx="10"/>
          </p:nvPr>
        </p:nvSpPr>
        <p:spPr/>
        <p:txBody>
          <a:bodyPr/>
          <a:lstStyle/>
          <a:p>
            <a:pPr>
              <a:buClrTx/>
            </a:pPr>
            <a:r>
              <a:rPr lang="en-GB" dirty="0"/>
              <a:t>Applying the ADM at different enterprise levels.</a:t>
            </a:r>
          </a:p>
          <a:p>
            <a:pPr>
              <a:buClrTx/>
            </a:pPr>
            <a:r>
              <a:rPr lang="en-GB" dirty="0"/>
              <a:t>Using TOGAF to define and govern SOA’s.</a:t>
            </a:r>
          </a:p>
          <a:p>
            <a:pPr>
              <a:buClrTx/>
            </a:pPr>
            <a:r>
              <a:rPr lang="nl-NL" dirty="0"/>
              <a:t>Architecture principles.</a:t>
            </a:r>
          </a:p>
          <a:p>
            <a:pPr>
              <a:buClrTx/>
            </a:pPr>
            <a:r>
              <a:rPr lang="nl-NL" dirty="0"/>
              <a:t>Architecture patterns.</a:t>
            </a:r>
          </a:p>
          <a:p>
            <a:pPr>
              <a:buClrTx/>
            </a:pPr>
            <a:r>
              <a:rPr lang="nl-NL" dirty="0"/>
              <a:t>Interoperability requirements.</a:t>
            </a:r>
          </a:p>
        </p:txBody>
      </p:sp>
    </p:spTree>
    <p:extLst>
      <p:ext uri="{BB962C8B-B14F-4D97-AF65-F5344CB8AC3E}">
        <p14:creationId xmlns:p14="http://schemas.microsoft.com/office/powerpoint/2010/main" val="319096815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A0663F11-15C7-4078-B19D-359D9E941B98}"/>
              </a:ext>
            </a:extLst>
          </p:cNvPr>
          <p:cNvSpPr>
            <a:spLocks noGrp="1"/>
          </p:cNvSpPr>
          <p:nvPr>
            <p:ph type="body" sz="quarter" idx="13"/>
          </p:nvPr>
        </p:nvSpPr>
        <p:spPr/>
        <p:txBody>
          <a:bodyPr/>
          <a:lstStyle/>
          <a:p>
            <a:r>
              <a:rPr lang="nl-NL" dirty="0"/>
              <a:t>Fig. 76</a:t>
            </a:r>
          </a:p>
        </p:txBody>
      </p:sp>
      <p:sp>
        <p:nvSpPr>
          <p:cNvPr id="2" name="Title 1">
            <a:extLst>
              <a:ext uri="{FF2B5EF4-FFF2-40B4-BE49-F238E27FC236}">
                <a16:creationId xmlns:a16="http://schemas.microsoft.com/office/drawing/2014/main" id="{3E694BCF-2AF0-4916-9634-487B4CD6D7C2}"/>
              </a:ext>
            </a:extLst>
          </p:cNvPr>
          <p:cNvSpPr>
            <a:spLocks noGrp="1"/>
          </p:cNvSpPr>
          <p:nvPr>
            <p:ph type="title"/>
          </p:nvPr>
        </p:nvSpPr>
        <p:spPr/>
        <p:txBody>
          <a:bodyPr>
            <a:normAutofit/>
          </a:bodyPr>
          <a:lstStyle/>
          <a:p>
            <a:r>
              <a:rPr lang="en-GB" sz="2000" b="1" cap="all" dirty="0"/>
              <a:t>Applying the ADM at different enterprise levels</a:t>
            </a:r>
            <a:endParaRPr lang="x-none" sz="2000" b="1" cap="all" dirty="0"/>
          </a:p>
        </p:txBody>
      </p:sp>
      <p:pic>
        <p:nvPicPr>
          <p:cNvPr id="4" name="Picture 3">
            <a:extLst>
              <a:ext uri="{FF2B5EF4-FFF2-40B4-BE49-F238E27FC236}">
                <a16:creationId xmlns:a16="http://schemas.microsoft.com/office/drawing/2014/main" id="{154E434A-939C-4FFA-AB72-08DC0D277340}"/>
              </a:ext>
            </a:extLst>
          </p:cNvPr>
          <p:cNvPicPr>
            <a:picLocks noChangeAspect="1"/>
          </p:cNvPicPr>
          <p:nvPr/>
        </p:nvPicPr>
        <p:blipFill>
          <a:blip r:embed="rId3"/>
          <a:stretch>
            <a:fillRect/>
          </a:stretch>
        </p:blipFill>
        <p:spPr>
          <a:xfrm>
            <a:off x="7154247" y="1886598"/>
            <a:ext cx="4787526" cy="4037922"/>
          </a:xfrm>
          <a:prstGeom prst="rect">
            <a:avLst/>
          </a:prstGeom>
        </p:spPr>
      </p:pic>
      <p:sp>
        <p:nvSpPr>
          <p:cNvPr id="5" name="TextBox 4">
            <a:extLst>
              <a:ext uri="{FF2B5EF4-FFF2-40B4-BE49-F238E27FC236}">
                <a16:creationId xmlns:a16="http://schemas.microsoft.com/office/drawing/2014/main" id="{19BF7C89-1DED-45CA-8C32-C4161539E55C}"/>
              </a:ext>
            </a:extLst>
          </p:cNvPr>
          <p:cNvSpPr txBox="1"/>
          <p:nvPr/>
        </p:nvSpPr>
        <p:spPr>
          <a:xfrm>
            <a:off x="480170" y="1871015"/>
            <a:ext cx="6696744" cy="3477875"/>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BIAN service landscape and BIAN business scenarios are useful in the following areas: </a:t>
            </a:r>
          </a:p>
          <a:p>
            <a:pPr marL="342900" marR="0" lvl="0" indent="-34290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The definition and/or assessments of the target architectures especially business and information system architectures and related definition change from baseline to target.</a:t>
            </a:r>
          </a:p>
          <a:p>
            <a:pPr marL="342900" marR="0" lvl="0" indent="-34290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The assessment and selection of COTS solutions in the market aimed at achieving compliance with BIAN deliverables and thus reducing integration costs.</a:t>
            </a:r>
          </a:p>
          <a:p>
            <a:pPr marL="342900" marR="0" lvl="0" indent="-34290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2000" b="0" i="0" u="none" strike="noStrike" kern="1200" cap="none" spc="0" normalizeH="0" baseline="0" noProof="0" dirty="0">
                <a:ln>
                  <a:noFill/>
                </a:ln>
                <a:solidFill>
                  <a:srgbClr val="000000"/>
                </a:solidFill>
                <a:effectLst/>
                <a:uLnTx/>
                <a:uFillTx/>
                <a:latin typeface="Calibri"/>
                <a:ea typeface="+mn-ea"/>
                <a:cs typeface="+mn-cs"/>
              </a:rPr>
              <a:t>The BIAN service landscape is based on SOA principles.</a:t>
            </a:r>
          </a:p>
          <a:p>
            <a:pPr marL="342900" marR="0" lvl="0" indent="-342900" algn="l" defTabSz="67726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x-none" sz="20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771161707"/>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A701255-6138-4476-80A8-DFD3A9D886FD}"/>
              </a:ext>
            </a:extLst>
          </p:cNvPr>
          <p:cNvSpPr>
            <a:spLocks noGrp="1"/>
          </p:cNvSpPr>
          <p:nvPr>
            <p:ph type="title"/>
          </p:nvPr>
        </p:nvSpPr>
        <p:spPr/>
        <p:txBody>
          <a:bodyPr>
            <a:normAutofit/>
          </a:bodyPr>
          <a:lstStyle/>
          <a:p>
            <a:r>
              <a:rPr lang="en-GB" sz="2000" b="1" cap="all" dirty="0"/>
              <a:t>Using TOGAF to define and govern SOAs</a:t>
            </a:r>
            <a:endParaRPr lang="en-US" sz="2000" b="1" cap="all" noProof="0" dirty="0"/>
          </a:p>
        </p:txBody>
      </p:sp>
      <p:sp>
        <p:nvSpPr>
          <p:cNvPr id="3" name="Tijdelijke aanduiding voor tekst 2">
            <a:extLst>
              <a:ext uri="{FF2B5EF4-FFF2-40B4-BE49-F238E27FC236}">
                <a16:creationId xmlns:a16="http://schemas.microsoft.com/office/drawing/2014/main" id="{B32650B4-1303-451F-9636-2FC478564FD7}"/>
              </a:ext>
            </a:extLst>
          </p:cNvPr>
          <p:cNvSpPr>
            <a:spLocks noGrp="1"/>
          </p:cNvSpPr>
          <p:nvPr>
            <p:ph type="body" sz="quarter" idx="10"/>
          </p:nvPr>
        </p:nvSpPr>
        <p:spPr/>
        <p:txBody>
          <a:bodyPr/>
          <a:lstStyle/>
          <a:p>
            <a:pPr>
              <a:buClrTx/>
            </a:pPr>
            <a:r>
              <a:rPr lang="en-GB" dirty="0"/>
              <a:t>The BIAN business scenarios can be a useful vehicle to help introduce the BIAN   service-oriented designs.</a:t>
            </a:r>
          </a:p>
          <a:p>
            <a:pPr>
              <a:buClrTx/>
            </a:pPr>
            <a:r>
              <a:rPr lang="en-GB" dirty="0"/>
              <a:t>The BIAN service landscape is based on SOA-principles. Hence the architecture  should be aware of if and how SOA is leveraged within the organization. Where necessary architecture engagement should include activities required to apply service-oriented architecture principles in the organization.</a:t>
            </a:r>
            <a:endParaRPr lang="nl-NL" dirty="0"/>
          </a:p>
        </p:txBody>
      </p:sp>
    </p:spTree>
    <p:extLst>
      <p:ext uri="{BB962C8B-B14F-4D97-AF65-F5344CB8AC3E}">
        <p14:creationId xmlns:p14="http://schemas.microsoft.com/office/powerpoint/2010/main" val="1805418748"/>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descr="Afbeelding met lucht, buiten, hek&#10;&#10;Automatisch gegenereerde beschrijving">
            <a:extLst>
              <a:ext uri="{FF2B5EF4-FFF2-40B4-BE49-F238E27FC236}">
                <a16:creationId xmlns:a16="http://schemas.microsoft.com/office/drawing/2014/main" id="{ACA24696-8287-4E9D-8700-EA03C8A3BCE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3588" cy="6454923"/>
          </a:xfrm>
          <a:prstGeom prst="rect">
            <a:avLst/>
          </a:prstGeom>
        </p:spPr>
      </p:pic>
      <p:sp>
        <p:nvSpPr>
          <p:cNvPr id="5" name="Заголовок 4"/>
          <p:cNvSpPr>
            <a:spLocks noGrp="1"/>
          </p:cNvSpPr>
          <p:nvPr>
            <p:ph type="title"/>
          </p:nvPr>
        </p:nvSpPr>
        <p:spPr>
          <a:solidFill>
            <a:schemeClr val="bg1">
              <a:alpha val="62000"/>
            </a:schemeClr>
          </a:solidFill>
          <a:ln>
            <a:solidFill>
              <a:srgbClr val="9EAD2F"/>
            </a:solidFill>
          </a:ln>
        </p:spPr>
        <p:txBody>
          <a:bodyPr/>
          <a:lstStyle/>
          <a:p>
            <a:r>
              <a:rPr lang="en-US" dirty="0"/>
              <a:t>8.3</a:t>
            </a:r>
            <a:r>
              <a:rPr lang="en-US" noProof="0" dirty="0"/>
              <a:t> Linking between business and technical assessments</a:t>
            </a:r>
          </a:p>
        </p:txBody>
      </p:sp>
    </p:spTree>
    <p:extLst>
      <p:ext uri="{BB962C8B-B14F-4D97-AF65-F5344CB8AC3E}">
        <p14:creationId xmlns:p14="http://schemas.microsoft.com/office/powerpoint/2010/main" val="3815997958"/>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jdelijke aanduiding voor tekst 2">
            <a:extLst>
              <a:ext uri="{FF2B5EF4-FFF2-40B4-BE49-F238E27FC236}">
                <a16:creationId xmlns:a16="http://schemas.microsoft.com/office/drawing/2014/main" id="{19E17E84-962F-46A7-8446-19F96AD47341}"/>
              </a:ext>
            </a:extLst>
          </p:cNvPr>
          <p:cNvSpPr>
            <a:spLocks noGrp="1"/>
          </p:cNvSpPr>
          <p:nvPr>
            <p:ph type="body" sz="quarter" idx="13"/>
          </p:nvPr>
        </p:nvSpPr>
        <p:spPr/>
        <p:txBody>
          <a:bodyPr/>
          <a:lstStyle/>
          <a:p>
            <a:r>
              <a:rPr lang="nl-NL" dirty="0"/>
              <a:t>Fig. 77</a:t>
            </a:r>
          </a:p>
        </p:txBody>
      </p:sp>
      <p:sp>
        <p:nvSpPr>
          <p:cNvPr id="2" name="Titel 1">
            <a:extLst>
              <a:ext uri="{FF2B5EF4-FFF2-40B4-BE49-F238E27FC236}">
                <a16:creationId xmlns:a16="http://schemas.microsoft.com/office/drawing/2014/main" id="{BA701255-6138-4476-80A8-DFD3A9D886FD}"/>
              </a:ext>
            </a:extLst>
          </p:cNvPr>
          <p:cNvSpPr>
            <a:spLocks noGrp="1"/>
          </p:cNvSpPr>
          <p:nvPr>
            <p:ph type="title"/>
          </p:nvPr>
        </p:nvSpPr>
        <p:spPr/>
        <p:txBody>
          <a:bodyPr>
            <a:normAutofit/>
          </a:bodyPr>
          <a:lstStyle/>
          <a:p>
            <a:r>
              <a:rPr lang="en-US" sz="2000" b="1" noProof="0" dirty="0"/>
              <a:t>BIAN AND THE TOGAF ARCHITECTURE CONTENT FRAMEWORK</a:t>
            </a:r>
          </a:p>
        </p:txBody>
      </p:sp>
      <p:pic>
        <p:nvPicPr>
          <p:cNvPr id="4" name="Picture 3">
            <a:extLst>
              <a:ext uri="{FF2B5EF4-FFF2-40B4-BE49-F238E27FC236}">
                <a16:creationId xmlns:a16="http://schemas.microsoft.com/office/drawing/2014/main" id="{5D28DF30-EB09-49F3-B2D7-C35A2F0154C6}"/>
              </a:ext>
            </a:extLst>
          </p:cNvPr>
          <p:cNvPicPr>
            <a:picLocks noChangeAspect="1"/>
          </p:cNvPicPr>
          <p:nvPr/>
        </p:nvPicPr>
        <p:blipFill rotWithShape="1">
          <a:blip r:embed="rId3"/>
          <a:srcRect b="11377"/>
          <a:stretch/>
        </p:blipFill>
        <p:spPr>
          <a:xfrm>
            <a:off x="1679729" y="953960"/>
            <a:ext cx="8839058" cy="5356947"/>
          </a:xfrm>
          <a:prstGeom prst="rect">
            <a:avLst/>
          </a:prstGeom>
        </p:spPr>
      </p:pic>
      <p:sp>
        <p:nvSpPr>
          <p:cNvPr id="5" name="TextBox 4">
            <a:extLst>
              <a:ext uri="{FF2B5EF4-FFF2-40B4-BE49-F238E27FC236}">
                <a16:creationId xmlns:a16="http://schemas.microsoft.com/office/drawing/2014/main" id="{6F720EF2-402E-4688-8B18-ACBB26D25D4E}"/>
              </a:ext>
            </a:extLst>
          </p:cNvPr>
          <p:cNvSpPr txBox="1"/>
          <p:nvPr/>
        </p:nvSpPr>
        <p:spPr>
          <a:xfrm>
            <a:off x="3720530" y="953960"/>
            <a:ext cx="9721080" cy="369332"/>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Deliverables, artifacts and building blocks </a:t>
            </a:r>
            <a:endParaRPr kumimoji="0" lang="x-none"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02543451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F19F58-51B4-43DA-BC40-2780A8398AE9}"/>
              </a:ext>
            </a:extLst>
          </p:cNvPr>
          <p:cNvPicPr>
            <a:picLocks noChangeAspect="1"/>
          </p:cNvPicPr>
          <p:nvPr/>
        </p:nvPicPr>
        <p:blipFill rotWithShape="1">
          <a:blip r:embed="rId3"/>
          <a:srcRect t="6333" b="10665"/>
          <a:stretch/>
        </p:blipFill>
        <p:spPr>
          <a:xfrm>
            <a:off x="1127076" y="1018748"/>
            <a:ext cx="9939436" cy="5300237"/>
          </a:xfrm>
          <a:prstGeom prst="rect">
            <a:avLst/>
          </a:prstGeom>
        </p:spPr>
      </p:pic>
      <p:sp>
        <p:nvSpPr>
          <p:cNvPr id="4" name="Tijdelijke aanduiding voor tekst 3">
            <a:extLst>
              <a:ext uri="{FF2B5EF4-FFF2-40B4-BE49-F238E27FC236}">
                <a16:creationId xmlns:a16="http://schemas.microsoft.com/office/drawing/2014/main" id="{911D1FA5-BBD8-41A1-834D-34A2DD9ABFEE}"/>
              </a:ext>
            </a:extLst>
          </p:cNvPr>
          <p:cNvSpPr>
            <a:spLocks noGrp="1"/>
          </p:cNvSpPr>
          <p:nvPr>
            <p:ph type="body" sz="quarter" idx="13"/>
          </p:nvPr>
        </p:nvSpPr>
        <p:spPr/>
        <p:txBody>
          <a:bodyPr/>
          <a:lstStyle/>
          <a:p>
            <a:r>
              <a:rPr lang="nl-NL" dirty="0"/>
              <a:t>Fig. 78</a:t>
            </a:r>
          </a:p>
        </p:txBody>
      </p:sp>
      <p:sp>
        <p:nvSpPr>
          <p:cNvPr id="2" name="Titel 1">
            <a:extLst>
              <a:ext uri="{FF2B5EF4-FFF2-40B4-BE49-F238E27FC236}">
                <a16:creationId xmlns:a16="http://schemas.microsoft.com/office/drawing/2014/main" id="{BA701255-6138-4476-80A8-DFD3A9D886FD}"/>
              </a:ext>
            </a:extLst>
          </p:cNvPr>
          <p:cNvSpPr>
            <a:spLocks noGrp="1"/>
          </p:cNvSpPr>
          <p:nvPr>
            <p:ph type="title"/>
          </p:nvPr>
        </p:nvSpPr>
        <p:spPr/>
        <p:txBody>
          <a:bodyPr>
            <a:normAutofit/>
          </a:bodyPr>
          <a:lstStyle/>
          <a:p>
            <a:r>
              <a:rPr lang="en-US" sz="2000" b="1" noProof="0" dirty="0"/>
              <a:t>BIAN AND THE TOGAF ARCHITECTURE CONTENT FRAMEWORK</a:t>
            </a:r>
          </a:p>
        </p:txBody>
      </p:sp>
      <p:sp>
        <p:nvSpPr>
          <p:cNvPr id="5" name="TextBox 4">
            <a:extLst>
              <a:ext uri="{FF2B5EF4-FFF2-40B4-BE49-F238E27FC236}">
                <a16:creationId xmlns:a16="http://schemas.microsoft.com/office/drawing/2014/main" id="{6F720EF2-402E-4688-8B18-ACBB26D25D4E}"/>
              </a:ext>
            </a:extLst>
          </p:cNvPr>
          <p:cNvSpPr txBox="1"/>
          <p:nvPr/>
        </p:nvSpPr>
        <p:spPr>
          <a:xfrm>
            <a:off x="2784426" y="910307"/>
            <a:ext cx="9721080" cy="369332"/>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1800" b="0" i="0" u="none" strike="noStrike" kern="1200" cap="none" spc="0" normalizeH="0" baseline="0" noProof="0" dirty="0">
                <a:ln>
                  <a:noFill/>
                </a:ln>
                <a:solidFill>
                  <a:srgbClr val="000000"/>
                </a:solidFill>
                <a:effectLst/>
                <a:uLnTx/>
                <a:uFillTx/>
                <a:latin typeface="Calibri"/>
                <a:ea typeface="+mn-ea"/>
                <a:cs typeface="+mn-cs"/>
              </a:rPr>
              <a:t>Mapping the BIAN deliverables to the TOGAF Content Metamodel </a:t>
            </a:r>
            <a:endParaRPr kumimoji="0" lang="x-none" sz="18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813173182"/>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9D5B2A-1A93-0F4F-8DDA-1FCCA8BF6671}"/>
              </a:ext>
            </a:extLst>
          </p:cNvPr>
          <p:cNvSpPr>
            <a:spLocks noGrp="1"/>
          </p:cNvSpPr>
          <p:nvPr>
            <p:ph type="ctrTitle"/>
          </p:nvPr>
        </p:nvSpPr>
        <p:spPr/>
        <p:txBody>
          <a:bodyPr/>
          <a:lstStyle/>
          <a:p>
            <a:r>
              <a:rPr lang="en-US" sz="5400" dirty="0">
                <a:solidFill>
                  <a:schemeClr val="tx2"/>
                </a:solidFill>
              </a:rPr>
              <a:t>End of this Course</a:t>
            </a:r>
            <a:br>
              <a:rPr lang="en-US" dirty="0">
                <a:solidFill>
                  <a:schemeClr val="tx2"/>
                </a:solidFill>
              </a:rPr>
            </a:br>
            <a:r>
              <a:rPr lang="en-US" sz="4800" dirty="0">
                <a:solidFill>
                  <a:schemeClr val="tx2"/>
                </a:solidFill>
              </a:rPr>
              <a:t>Good luck with the exam! </a:t>
            </a:r>
            <a:endParaRPr lang="en-US" dirty="0">
              <a:solidFill>
                <a:schemeClr val="tx2"/>
              </a:solidFill>
            </a:endParaRPr>
          </a:p>
        </p:txBody>
      </p:sp>
    </p:spTree>
    <p:extLst>
      <p:ext uri="{BB962C8B-B14F-4D97-AF65-F5344CB8AC3E}">
        <p14:creationId xmlns:p14="http://schemas.microsoft.com/office/powerpoint/2010/main" val="4213277607"/>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0E7E28-0DE5-5D4C-B64B-BA450AFDFF81}"/>
              </a:ext>
            </a:extLst>
          </p:cNvPr>
          <p:cNvSpPr>
            <a:spLocks noGrp="1"/>
          </p:cNvSpPr>
          <p:nvPr>
            <p:ph type="title"/>
          </p:nvPr>
        </p:nvSpPr>
        <p:spPr/>
        <p:txBody>
          <a:bodyPr>
            <a:normAutofit/>
          </a:bodyPr>
          <a:lstStyle/>
          <a:p>
            <a:r>
              <a:rPr lang="en-US" sz="2000" b="1" cap="all" dirty="0"/>
              <a:t>How to do the Exam</a:t>
            </a:r>
          </a:p>
        </p:txBody>
      </p:sp>
      <p:sp>
        <p:nvSpPr>
          <p:cNvPr id="3" name="Text Placeholder 2">
            <a:extLst>
              <a:ext uri="{FF2B5EF4-FFF2-40B4-BE49-F238E27FC236}">
                <a16:creationId xmlns:a16="http://schemas.microsoft.com/office/drawing/2014/main" id="{2E1695E8-629B-D742-A927-AE5F62D59158}"/>
              </a:ext>
            </a:extLst>
          </p:cNvPr>
          <p:cNvSpPr>
            <a:spLocks noGrp="1"/>
          </p:cNvSpPr>
          <p:nvPr>
            <p:ph type="body" sz="quarter" idx="10"/>
          </p:nvPr>
        </p:nvSpPr>
        <p:spPr>
          <a:xfrm>
            <a:off x="310782" y="683596"/>
            <a:ext cx="4777900" cy="4826746"/>
          </a:xfrm>
        </p:spPr>
        <p:txBody>
          <a:bodyPr/>
          <a:lstStyle/>
          <a:p>
            <a:pPr marL="457200" indent="-457200">
              <a:buClr>
                <a:schemeClr val="accent2"/>
              </a:buClr>
              <a:buAutoNum type="arabicPeriod"/>
            </a:pPr>
            <a:r>
              <a:rPr lang="en-US" dirty="0"/>
              <a:t>Purchase exam voucher €449,95 </a:t>
            </a:r>
            <a:br>
              <a:rPr lang="en-US" dirty="0"/>
            </a:br>
            <a:r>
              <a:rPr lang="en-US" dirty="0"/>
              <a:t>(Ex. VAT) via </a:t>
            </a:r>
            <a:r>
              <a:rPr lang="en-US" dirty="0">
                <a:hlinkClick r:id="rId3"/>
              </a:rPr>
              <a:t>www.vanharen.net</a:t>
            </a:r>
            <a:r>
              <a:rPr lang="en-US" dirty="0"/>
              <a:t> </a:t>
            </a:r>
            <a:br>
              <a:rPr lang="en-US" dirty="0"/>
            </a:br>
            <a:endParaRPr lang="en-US" dirty="0"/>
          </a:p>
          <a:p>
            <a:pPr marL="457200" indent="-457200">
              <a:buClr>
                <a:schemeClr val="accent2"/>
              </a:buClr>
              <a:buAutoNum type="arabicPeriod"/>
            </a:pPr>
            <a:r>
              <a:rPr lang="en-US" dirty="0"/>
              <a:t>Register exam voucher at </a:t>
            </a:r>
            <a:r>
              <a:rPr lang="en-US" dirty="0">
                <a:hlinkClick r:id="rId4"/>
              </a:rPr>
              <a:t>https://certn.global/</a:t>
            </a:r>
            <a:br>
              <a:rPr lang="en-US" dirty="0"/>
            </a:br>
            <a:endParaRPr lang="en-US" dirty="0"/>
          </a:p>
          <a:p>
            <a:pPr marL="457200" indent="-457200">
              <a:buClr>
                <a:schemeClr val="accent2"/>
              </a:buClr>
              <a:buAutoNum type="arabicPeriod"/>
            </a:pPr>
            <a:r>
              <a:rPr lang="en-US" dirty="0"/>
              <a:t>Identity yourself via registration</a:t>
            </a:r>
            <a:br>
              <a:rPr lang="en-US" dirty="0"/>
            </a:br>
            <a:endParaRPr lang="en-US" dirty="0"/>
          </a:p>
          <a:p>
            <a:pPr marL="457200" indent="-457200">
              <a:buClr>
                <a:schemeClr val="accent2"/>
              </a:buClr>
              <a:buAutoNum type="arabicPeriod"/>
            </a:pPr>
            <a:r>
              <a:rPr lang="en-US" dirty="0"/>
              <a:t>Do the trial exam (Simulated exam)</a:t>
            </a:r>
            <a:br>
              <a:rPr lang="en-US" dirty="0"/>
            </a:br>
            <a:r>
              <a:rPr lang="en-US" dirty="0"/>
              <a:t>(Over 60 questions multiple trials)</a:t>
            </a:r>
            <a:br>
              <a:rPr lang="en-US" dirty="0"/>
            </a:br>
            <a:endParaRPr lang="en-US" dirty="0"/>
          </a:p>
          <a:p>
            <a:pPr marL="457200" indent="-457200">
              <a:buClr>
                <a:schemeClr val="accent2"/>
              </a:buClr>
              <a:buAutoNum type="arabicPeriod"/>
            </a:pPr>
            <a:r>
              <a:rPr lang="en-US" dirty="0"/>
              <a:t>Do the actual exam (online) </a:t>
            </a:r>
            <a:br>
              <a:rPr lang="en-US" dirty="0"/>
            </a:br>
            <a:endParaRPr lang="en-US" dirty="0"/>
          </a:p>
          <a:p>
            <a:pPr marL="457200" indent="-457200">
              <a:buClr>
                <a:schemeClr val="accent2"/>
              </a:buClr>
              <a:buAutoNum type="arabicPeriod"/>
            </a:pPr>
            <a:r>
              <a:rPr lang="en-US" dirty="0"/>
              <a:t>Score minimal 70%</a:t>
            </a:r>
            <a:br>
              <a:rPr lang="en-US" dirty="0"/>
            </a:br>
            <a:endParaRPr lang="en-US" dirty="0"/>
          </a:p>
          <a:p>
            <a:pPr marL="457200" indent="-457200">
              <a:buClr>
                <a:schemeClr val="accent2"/>
              </a:buClr>
              <a:buAutoNum type="arabicPeriod"/>
            </a:pPr>
            <a:r>
              <a:rPr lang="en-US" dirty="0"/>
              <a:t>Download your certificate and social badge</a:t>
            </a:r>
          </a:p>
        </p:txBody>
      </p:sp>
      <p:sp>
        <p:nvSpPr>
          <p:cNvPr id="6" name="Rectangle 2">
            <a:extLst>
              <a:ext uri="{FF2B5EF4-FFF2-40B4-BE49-F238E27FC236}">
                <a16:creationId xmlns:a16="http://schemas.microsoft.com/office/drawing/2014/main" id="{B0EE8FB7-2D34-C746-8821-5A5DBCDEC49B}"/>
              </a:ext>
            </a:extLst>
          </p:cNvPr>
          <p:cNvSpPr>
            <a:spLocks noChangeArrowheads="1"/>
          </p:cNvSpPr>
          <p:nvPr/>
        </p:nvSpPr>
        <p:spPr bwMode="auto">
          <a:xfrm flipV="1">
            <a:off x="5281875" y="-1"/>
            <a:ext cx="9724445"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pic>
        <p:nvPicPr>
          <p:cNvPr id="1025" name="Afbeelding 1" descr="cid:image003.png@01D56E0E.C97C4620">
            <a:extLst>
              <a:ext uri="{FF2B5EF4-FFF2-40B4-BE49-F238E27FC236}">
                <a16:creationId xmlns:a16="http://schemas.microsoft.com/office/drawing/2014/main" id="{3CBCAAFA-06DF-EF4C-9E18-3A5A7DD37D35}"/>
              </a:ext>
            </a:extLst>
          </p:cNvPr>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5281875" y="778263"/>
            <a:ext cx="6801140" cy="496448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035AE55C-A627-0945-8226-656E94669980}"/>
              </a:ext>
            </a:extLst>
          </p:cNvPr>
          <p:cNvSpPr txBox="1"/>
          <p:nvPr/>
        </p:nvSpPr>
        <p:spPr>
          <a:xfrm>
            <a:off x="11353378" y="1663383"/>
            <a:ext cx="367408" cy="523220"/>
          </a:xfrm>
          <a:prstGeom prst="rect">
            <a:avLst/>
          </a:prstGeom>
          <a:noFill/>
        </p:spPr>
        <p:txBody>
          <a:bodyPr wrap="none" rtlCol="0">
            <a:spAutoFit/>
          </a:bodyPr>
          <a:lstStyle/>
          <a:p>
            <a:r>
              <a:rPr lang="en-US" sz="2800" u="sng" dirty="0">
                <a:solidFill>
                  <a:schemeClr val="bg1"/>
                </a:solidFill>
              </a:rPr>
              <a:t>6</a:t>
            </a:r>
          </a:p>
        </p:txBody>
      </p:sp>
      <p:sp>
        <p:nvSpPr>
          <p:cNvPr id="9" name="TextBox 8">
            <a:extLst>
              <a:ext uri="{FF2B5EF4-FFF2-40B4-BE49-F238E27FC236}">
                <a16:creationId xmlns:a16="http://schemas.microsoft.com/office/drawing/2014/main" id="{EA583612-9864-D54A-8C92-E30916AE9A63}"/>
              </a:ext>
            </a:extLst>
          </p:cNvPr>
          <p:cNvSpPr txBox="1"/>
          <p:nvPr/>
        </p:nvSpPr>
        <p:spPr>
          <a:xfrm>
            <a:off x="11353378" y="3771463"/>
            <a:ext cx="367408" cy="523220"/>
          </a:xfrm>
          <a:prstGeom prst="rect">
            <a:avLst/>
          </a:prstGeom>
          <a:noFill/>
        </p:spPr>
        <p:txBody>
          <a:bodyPr wrap="none" rtlCol="0">
            <a:spAutoFit/>
          </a:bodyPr>
          <a:lstStyle/>
          <a:p>
            <a:r>
              <a:rPr lang="en-US" sz="2800" u="sng" dirty="0">
                <a:solidFill>
                  <a:schemeClr val="bg1"/>
                </a:solidFill>
              </a:rPr>
              <a:t>3</a:t>
            </a:r>
          </a:p>
        </p:txBody>
      </p:sp>
      <p:sp>
        <p:nvSpPr>
          <p:cNvPr id="10" name="TextBox 9">
            <a:extLst>
              <a:ext uri="{FF2B5EF4-FFF2-40B4-BE49-F238E27FC236}">
                <a16:creationId xmlns:a16="http://schemas.microsoft.com/office/drawing/2014/main" id="{522BC992-4854-B144-9A5F-0BBA75EB8E42}"/>
              </a:ext>
            </a:extLst>
          </p:cNvPr>
          <p:cNvSpPr txBox="1"/>
          <p:nvPr/>
        </p:nvSpPr>
        <p:spPr>
          <a:xfrm>
            <a:off x="11353378" y="2520782"/>
            <a:ext cx="367408" cy="523220"/>
          </a:xfrm>
          <a:prstGeom prst="rect">
            <a:avLst/>
          </a:prstGeom>
          <a:noFill/>
        </p:spPr>
        <p:txBody>
          <a:bodyPr wrap="none" rtlCol="0">
            <a:spAutoFit/>
          </a:bodyPr>
          <a:lstStyle/>
          <a:p>
            <a:r>
              <a:rPr lang="en-US" sz="2800" u="sng" dirty="0">
                <a:solidFill>
                  <a:schemeClr val="bg1"/>
                </a:solidFill>
              </a:rPr>
              <a:t>4</a:t>
            </a:r>
          </a:p>
        </p:txBody>
      </p:sp>
      <p:sp>
        <p:nvSpPr>
          <p:cNvPr id="8" name="Right Arrow 7">
            <a:extLst>
              <a:ext uri="{FF2B5EF4-FFF2-40B4-BE49-F238E27FC236}">
                <a16:creationId xmlns:a16="http://schemas.microsoft.com/office/drawing/2014/main" id="{44ECF281-C633-D44F-912F-47ED97CA3520}"/>
              </a:ext>
            </a:extLst>
          </p:cNvPr>
          <p:cNvSpPr/>
          <p:nvPr/>
        </p:nvSpPr>
        <p:spPr>
          <a:xfrm flipH="1">
            <a:off x="10193455" y="1807399"/>
            <a:ext cx="962076" cy="379204"/>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Arrow 11">
            <a:extLst>
              <a:ext uri="{FF2B5EF4-FFF2-40B4-BE49-F238E27FC236}">
                <a16:creationId xmlns:a16="http://schemas.microsoft.com/office/drawing/2014/main" id="{49D216DB-2908-DF4D-B492-FB5F9F590627}"/>
              </a:ext>
            </a:extLst>
          </p:cNvPr>
          <p:cNvSpPr/>
          <p:nvPr/>
        </p:nvSpPr>
        <p:spPr>
          <a:xfrm flipH="1">
            <a:off x="10193455" y="2644066"/>
            <a:ext cx="962076" cy="379204"/>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Arrow 12">
            <a:extLst>
              <a:ext uri="{FF2B5EF4-FFF2-40B4-BE49-F238E27FC236}">
                <a16:creationId xmlns:a16="http://schemas.microsoft.com/office/drawing/2014/main" id="{9C56E6F6-EF88-1447-B14A-0F34BFFC24AC}"/>
              </a:ext>
            </a:extLst>
          </p:cNvPr>
          <p:cNvSpPr/>
          <p:nvPr/>
        </p:nvSpPr>
        <p:spPr>
          <a:xfrm flipH="1">
            <a:off x="10186183" y="3843471"/>
            <a:ext cx="962076" cy="379204"/>
          </a:xfrm>
          <a:prstGeom prst="rightArrow">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2D8C40D-09DB-EE46-9A0F-442D4D9C8049}"/>
              </a:ext>
            </a:extLst>
          </p:cNvPr>
          <p:cNvSpPr txBox="1"/>
          <p:nvPr/>
        </p:nvSpPr>
        <p:spPr>
          <a:xfrm>
            <a:off x="5675204" y="5773740"/>
            <a:ext cx="6214618" cy="923330"/>
          </a:xfrm>
          <a:prstGeom prst="rect">
            <a:avLst/>
          </a:prstGeom>
          <a:noFill/>
        </p:spPr>
        <p:txBody>
          <a:bodyPr wrap="square" rtlCol="0">
            <a:spAutoFit/>
          </a:bodyPr>
          <a:lstStyle/>
          <a:p>
            <a:pPr algn="ctr"/>
            <a:r>
              <a:rPr lang="en-US" sz="1800" dirty="0"/>
              <a:t>More info available at </a:t>
            </a:r>
            <a:r>
              <a:rPr lang="en-US" sz="1800" dirty="0">
                <a:hlinkClick r:id="rId7"/>
              </a:rPr>
              <a:t>https://www.vhls.global/examination/exam-instructions/</a:t>
            </a:r>
            <a:endParaRPr lang="en-US" sz="1800" dirty="0"/>
          </a:p>
          <a:p>
            <a:pPr algn="ctr"/>
            <a:endParaRPr lang="en-US" sz="1800" dirty="0"/>
          </a:p>
        </p:txBody>
      </p:sp>
    </p:spTree>
    <p:extLst>
      <p:ext uri="{BB962C8B-B14F-4D97-AF65-F5344CB8AC3E}">
        <p14:creationId xmlns:p14="http://schemas.microsoft.com/office/powerpoint/2010/main" val="396352126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675627" y="1388229"/>
            <a:ext cx="8901519" cy="585046"/>
          </a:xfrm>
          <a:prstGeom prst="rect">
            <a:avLst/>
          </a:prstGeom>
        </p:spPr>
        <p:txBody>
          <a:bodyPr wrap="square">
            <a:spAutoFit/>
          </a:bodyPr>
          <a:lstStyle/>
          <a:p>
            <a:pPr marL="7942" indent="-15883">
              <a:spcAft>
                <a:spcPts val="600"/>
              </a:spcAft>
              <a:buClr>
                <a:schemeClr val="accent1">
                  <a:lumMod val="75000"/>
                </a:schemeClr>
              </a:buClr>
              <a:buSzPct val="80000"/>
            </a:pPr>
            <a:r>
              <a:rPr lang="en-US" sz="1601" b="1" dirty="0">
                <a:solidFill>
                  <a:srgbClr val="5F6062"/>
                </a:solidFill>
                <a:latin typeface="Helvetica"/>
                <a:cs typeface="Helvetica"/>
              </a:rPr>
              <a:t>Process based models have their uses, but to define canonical standards BIAN has developed a service oriented architecture (SOA) based on business capability partitions</a:t>
            </a:r>
          </a:p>
        </p:txBody>
      </p:sp>
      <p:sp>
        <p:nvSpPr>
          <p:cNvPr id="147" name="Rectangle 146"/>
          <p:cNvSpPr/>
          <p:nvPr/>
        </p:nvSpPr>
        <p:spPr>
          <a:xfrm>
            <a:off x="6535473" y="4248409"/>
            <a:ext cx="4041673" cy="1693555"/>
          </a:xfrm>
          <a:prstGeom prst="rect">
            <a:avLst/>
          </a:prstGeom>
        </p:spPr>
        <p:txBody>
          <a:bodyPr wrap="square">
            <a:spAutoFit/>
          </a:bodyPr>
          <a:lstStyle/>
          <a:p>
            <a:pPr>
              <a:spcAft>
                <a:spcPts val="600"/>
              </a:spcAft>
            </a:pPr>
            <a:r>
              <a:rPr lang="en-US" sz="2001" b="1" i="1" dirty="0">
                <a:solidFill>
                  <a:srgbClr val="5F6062"/>
                </a:solidFill>
                <a:latin typeface="Helvetica"/>
                <a:cs typeface="Helvetica"/>
              </a:rPr>
              <a:t>Capability/Resource Partitions</a:t>
            </a:r>
            <a:endParaRPr lang="en-US" sz="1801" b="1" i="1" dirty="0">
              <a:solidFill>
                <a:srgbClr val="5F6062"/>
              </a:solidFill>
              <a:latin typeface="Helvetica"/>
              <a:cs typeface="Helvetica"/>
            </a:endParaRP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Finite/bounded or deterministic</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Role/purpose is stable over time</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Can be consistently interpreted</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Can be suited to service enablement</a:t>
            </a:r>
            <a:endParaRPr lang="en-US" sz="1801" b="1" dirty="0">
              <a:solidFill>
                <a:srgbClr val="5F6062"/>
              </a:solidFill>
            </a:endParaRPr>
          </a:p>
        </p:txBody>
      </p:sp>
      <p:grpSp>
        <p:nvGrpSpPr>
          <p:cNvPr id="75" name="Group 74"/>
          <p:cNvGrpSpPr/>
          <p:nvPr/>
        </p:nvGrpSpPr>
        <p:grpSpPr>
          <a:xfrm>
            <a:off x="7232846" y="2238673"/>
            <a:ext cx="2834070" cy="1355424"/>
            <a:chOff x="1296084" y="2286648"/>
            <a:chExt cx="2832759" cy="1354797"/>
          </a:xfrm>
        </p:grpSpPr>
        <p:grpSp>
          <p:nvGrpSpPr>
            <p:cNvPr id="2" name="Group 5"/>
            <p:cNvGrpSpPr>
              <a:grpSpLocks noChangeAspect="1"/>
            </p:cNvGrpSpPr>
            <p:nvPr/>
          </p:nvGrpSpPr>
          <p:grpSpPr>
            <a:xfrm>
              <a:off x="1296084" y="2286648"/>
              <a:ext cx="2832759" cy="1354797"/>
              <a:chOff x="4953000" y="2438400"/>
              <a:chExt cx="3505200" cy="1676400"/>
            </a:xfrm>
          </p:grpSpPr>
          <p:sp>
            <p:nvSpPr>
              <p:cNvPr id="80" name="Rectangle 79"/>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81" name="Rectangle 80"/>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2" name="Rectangle 81"/>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3" name="Rectangle 82"/>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4" name="Rectangle 83"/>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5" name="Rectangle 84"/>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6" name="Rectangle 85"/>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7" name="Rectangle 86"/>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8" name="Rectangle 87"/>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89" name="Rectangle 88"/>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0" name="Rectangle 89"/>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1" name="Rectangle 90"/>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2" name="Rectangle 91"/>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3" name="Rectangle 92"/>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4" name="Rectangle 93"/>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5" name="Rectangle 94"/>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6" name="Rectangle 95"/>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7" name="Rectangle 96"/>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8" name="Rectangle 97"/>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99" name="Rectangle 98"/>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0" name="Rectangle 99"/>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1" name="Rectangle 100"/>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2" name="Rectangle 101"/>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3" name="Rectangle 102"/>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4" name="Rectangle 103"/>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5" name="Rectangle 104"/>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6" name="Rectangle 105"/>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07" name="Rectangle 106"/>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148" name="Rectangle 10"/>
            <p:cNvSpPr>
              <a:spLocks noChangeArrowheads="1"/>
            </p:cNvSpPr>
            <p:nvPr/>
          </p:nvSpPr>
          <p:spPr bwMode="auto">
            <a:xfrm>
              <a:off x="2222089" y="2790248"/>
              <a:ext cx="972373" cy="439876"/>
            </a:xfrm>
            <a:prstGeom prst="rect">
              <a:avLst/>
            </a:prstGeom>
            <a:noFill/>
            <a:ln>
              <a:noFill/>
              <a:headEnd/>
              <a:tailEnd/>
            </a:ln>
            <a:effectLst>
              <a:outerShdw blurRad="12700" dist="25400" dir="1560000" rotWithShape="0">
                <a:srgbClr val="000000"/>
              </a:outerShdw>
            </a:effectLst>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nSpc>
                  <a:spcPct val="90000"/>
                </a:lnSpc>
                <a:spcBef>
                  <a:spcPct val="0"/>
                </a:spcBef>
                <a:buClrTx/>
              </a:pPr>
              <a:r>
                <a:rPr lang="en-US" sz="2001" b="1" i="1" dirty="0">
                  <a:solidFill>
                    <a:srgbClr val="FF0000"/>
                  </a:solidFill>
                </a:rPr>
                <a:t>Static</a:t>
              </a:r>
            </a:p>
            <a:p>
              <a:pPr>
                <a:lnSpc>
                  <a:spcPct val="90000"/>
                </a:lnSpc>
                <a:spcBef>
                  <a:spcPct val="0"/>
                </a:spcBef>
                <a:buClrTx/>
              </a:pPr>
              <a:r>
                <a:rPr lang="en-US" sz="2001" b="1" i="1" dirty="0">
                  <a:solidFill>
                    <a:srgbClr val="FF0000"/>
                  </a:solidFill>
                </a:rPr>
                <a:t>Structures</a:t>
              </a:r>
              <a:endParaRPr lang="en-US" sz="1361" i="1" dirty="0">
                <a:solidFill>
                  <a:srgbClr val="FF0000"/>
                </a:solidFill>
              </a:endParaRPr>
            </a:p>
          </p:txBody>
        </p:sp>
      </p:grpSp>
      <p:grpSp>
        <p:nvGrpSpPr>
          <p:cNvPr id="74" name="Group 73"/>
          <p:cNvGrpSpPr/>
          <p:nvPr/>
        </p:nvGrpSpPr>
        <p:grpSpPr>
          <a:xfrm>
            <a:off x="1799547" y="2142211"/>
            <a:ext cx="2984684" cy="1427457"/>
            <a:chOff x="5285040" y="2266589"/>
            <a:chExt cx="2983303" cy="1426796"/>
          </a:xfrm>
        </p:grpSpPr>
        <p:grpSp>
          <p:nvGrpSpPr>
            <p:cNvPr id="3" name="Group 79"/>
            <p:cNvGrpSpPr>
              <a:grpSpLocks noChangeAspect="1"/>
            </p:cNvGrpSpPr>
            <p:nvPr/>
          </p:nvGrpSpPr>
          <p:grpSpPr>
            <a:xfrm>
              <a:off x="5285040" y="2266589"/>
              <a:ext cx="2983303" cy="1426796"/>
              <a:chOff x="799713" y="3502128"/>
              <a:chExt cx="3209122" cy="1534796"/>
            </a:xfrm>
          </p:grpSpPr>
          <p:grpSp>
            <p:nvGrpSpPr>
              <p:cNvPr id="4" name="Group 73"/>
              <p:cNvGrpSpPr>
                <a:grpSpLocks noChangeAspect="1"/>
              </p:cNvGrpSpPr>
              <p:nvPr/>
            </p:nvGrpSpPr>
            <p:grpSpPr>
              <a:xfrm>
                <a:off x="799713" y="3502128"/>
                <a:ext cx="3209122" cy="1534796"/>
                <a:chOff x="1066797" y="3810000"/>
                <a:chExt cx="2908032" cy="1390797"/>
              </a:xfrm>
            </p:grpSpPr>
            <p:grpSp>
              <p:nvGrpSpPr>
                <p:cNvPr id="6" name="Group 34"/>
                <p:cNvGrpSpPr>
                  <a:grpSpLocks noChangeAspect="1"/>
                </p:cNvGrpSpPr>
                <p:nvPr/>
              </p:nvGrpSpPr>
              <p:grpSpPr>
                <a:xfrm>
                  <a:off x="1066797" y="3810000"/>
                  <a:ext cx="2908032" cy="1390797"/>
                  <a:chOff x="4953000" y="2438400"/>
                  <a:chExt cx="3505200" cy="1676400"/>
                </a:xfrm>
                <a:solidFill>
                  <a:srgbClr val="FFFFFF"/>
                </a:solidFill>
              </p:grpSpPr>
              <p:sp>
                <p:nvSpPr>
                  <p:cNvPr id="118" name="Rectangle 35"/>
                  <p:cNvSpPr/>
                  <p:nvPr/>
                </p:nvSpPr>
                <p:spPr bwMode="auto">
                  <a:xfrm>
                    <a:off x="4953000" y="2438400"/>
                    <a:ext cx="3505200" cy="16764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19" name="Rectangle 118"/>
                  <p:cNvSpPr/>
                  <p:nvPr/>
                </p:nvSpPr>
                <p:spPr bwMode="auto">
                  <a:xfrm>
                    <a:off x="7696200" y="28956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0" name="Rectangle 119"/>
                  <p:cNvSpPr/>
                  <p:nvPr/>
                </p:nvSpPr>
                <p:spPr bwMode="auto">
                  <a:xfrm>
                    <a:off x="7086600" y="2438400"/>
                    <a:ext cx="5334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1" name="Rectangle 120"/>
                  <p:cNvSpPr/>
                  <p:nvPr/>
                </p:nvSpPr>
                <p:spPr bwMode="auto">
                  <a:xfrm>
                    <a:off x="5715000" y="3505200"/>
                    <a:ext cx="6858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2" name="Rectangle 121"/>
                  <p:cNvSpPr/>
                  <p:nvPr/>
                </p:nvSpPr>
                <p:spPr bwMode="auto">
                  <a:xfrm>
                    <a:off x="6096000" y="32004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3" name="Rectangle 122"/>
                  <p:cNvSpPr/>
                  <p:nvPr/>
                </p:nvSpPr>
                <p:spPr bwMode="auto">
                  <a:xfrm>
                    <a:off x="6781800" y="2895600"/>
                    <a:ext cx="9144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4" name="Rectangle 123"/>
                  <p:cNvSpPr/>
                  <p:nvPr/>
                </p:nvSpPr>
                <p:spPr bwMode="auto">
                  <a:xfrm>
                    <a:off x="7162800" y="38100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5" name="Rectangle 124"/>
                  <p:cNvSpPr/>
                  <p:nvPr/>
                </p:nvSpPr>
                <p:spPr bwMode="auto">
                  <a:xfrm>
                    <a:off x="4953000" y="2438400"/>
                    <a:ext cx="381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6" name="Rectangle 125"/>
                  <p:cNvSpPr/>
                  <p:nvPr/>
                </p:nvSpPr>
                <p:spPr bwMode="auto">
                  <a:xfrm>
                    <a:off x="7848600" y="3810000"/>
                    <a:ext cx="6096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7" name="Rectangle 126"/>
                  <p:cNvSpPr/>
                  <p:nvPr/>
                </p:nvSpPr>
                <p:spPr bwMode="auto">
                  <a:xfrm>
                    <a:off x="4953000" y="3886200"/>
                    <a:ext cx="685800" cy="228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8" name="Rectangle 127"/>
                  <p:cNvSpPr/>
                  <p:nvPr/>
                </p:nvSpPr>
                <p:spPr bwMode="auto">
                  <a:xfrm>
                    <a:off x="5334000" y="2819400"/>
                    <a:ext cx="381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29" name="Rectangle 128"/>
                  <p:cNvSpPr/>
                  <p:nvPr/>
                </p:nvSpPr>
                <p:spPr bwMode="auto">
                  <a:xfrm>
                    <a:off x="6400800" y="3505200"/>
                    <a:ext cx="7620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0" name="Rectangle 129"/>
                  <p:cNvSpPr/>
                  <p:nvPr/>
                </p:nvSpPr>
                <p:spPr bwMode="auto">
                  <a:xfrm>
                    <a:off x="5715000" y="2819400"/>
                    <a:ext cx="381000" cy="685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1" name="Rectangle 130"/>
                  <p:cNvSpPr/>
                  <p:nvPr/>
                </p:nvSpPr>
                <p:spPr bwMode="auto">
                  <a:xfrm>
                    <a:off x="7620000" y="2438400"/>
                    <a:ext cx="5334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2" name="Rectangle 131"/>
                  <p:cNvSpPr/>
                  <p:nvPr/>
                </p:nvSpPr>
                <p:spPr bwMode="auto">
                  <a:xfrm>
                    <a:off x="8153400" y="2438400"/>
                    <a:ext cx="304800" cy="762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3" name="Rectangle 132"/>
                  <p:cNvSpPr/>
                  <p:nvPr/>
                </p:nvSpPr>
                <p:spPr bwMode="auto">
                  <a:xfrm>
                    <a:off x="6096000" y="27432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4" name="Rectangle 133"/>
                  <p:cNvSpPr/>
                  <p:nvPr/>
                </p:nvSpPr>
                <p:spPr bwMode="auto">
                  <a:xfrm>
                    <a:off x="6781800" y="2438400"/>
                    <a:ext cx="3048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5" name="Rectangle 134"/>
                  <p:cNvSpPr/>
                  <p:nvPr/>
                </p:nvSpPr>
                <p:spPr bwMode="auto">
                  <a:xfrm>
                    <a:off x="6096000" y="2438400"/>
                    <a:ext cx="6858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6" name="Rectangle 135"/>
                  <p:cNvSpPr/>
                  <p:nvPr/>
                </p:nvSpPr>
                <p:spPr bwMode="auto">
                  <a:xfrm>
                    <a:off x="4953000" y="2819400"/>
                    <a:ext cx="381000" cy="609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7" name="Rectangle 136"/>
                  <p:cNvSpPr/>
                  <p:nvPr/>
                </p:nvSpPr>
                <p:spPr bwMode="auto">
                  <a:xfrm>
                    <a:off x="5334000" y="2438400"/>
                    <a:ext cx="762000" cy="3810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8" name="Rectangle 137"/>
                  <p:cNvSpPr/>
                  <p:nvPr/>
                </p:nvSpPr>
                <p:spPr bwMode="auto">
                  <a:xfrm>
                    <a:off x="6553200" y="2746374"/>
                    <a:ext cx="228600" cy="454025"/>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39" name="Rectangle 138"/>
                  <p:cNvSpPr/>
                  <p:nvPr/>
                </p:nvSpPr>
                <p:spPr bwMode="auto">
                  <a:xfrm>
                    <a:off x="5337174" y="3200400"/>
                    <a:ext cx="374651" cy="685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0" name="Rectangle 139"/>
                  <p:cNvSpPr/>
                  <p:nvPr/>
                </p:nvSpPr>
                <p:spPr bwMode="auto">
                  <a:xfrm>
                    <a:off x="4953000" y="3429000"/>
                    <a:ext cx="3810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1" name="Rectangle 140"/>
                  <p:cNvSpPr/>
                  <p:nvPr/>
                </p:nvSpPr>
                <p:spPr bwMode="auto">
                  <a:xfrm>
                    <a:off x="5638800" y="3886200"/>
                    <a:ext cx="762000" cy="2286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2" name="Rectangle 141"/>
                  <p:cNvSpPr/>
                  <p:nvPr/>
                </p:nvSpPr>
                <p:spPr bwMode="auto">
                  <a:xfrm>
                    <a:off x="8153400" y="3200400"/>
                    <a:ext cx="3048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3" name="Rectangle 142"/>
                  <p:cNvSpPr/>
                  <p:nvPr/>
                </p:nvSpPr>
                <p:spPr bwMode="auto">
                  <a:xfrm>
                    <a:off x="8153400" y="3657600"/>
                    <a:ext cx="304800" cy="1524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4" name="Rectangle 143"/>
                  <p:cNvSpPr/>
                  <p:nvPr/>
                </p:nvSpPr>
                <p:spPr bwMode="auto">
                  <a:xfrm>
                    <a:off x="7162800" y="3505200"/>
                    <a:ext cx="533400" cy="3048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145" name="Rectangle 144"/>
                  <p:cNvSpPr/>
                  <p:nvPr/>
                </p:nvSpPr>
                <p:spPr bwMode="auto">
                  <a:xfrm>
                    <a:off x="7696200" y="3352800"/>
                    <a:ext cx="457200" cy="457200"/>
                  </a:xfrm>
                  <a:prstGeom prst="rect">
                    <a:avLst/>
                  </a:prstGeom>
                  <a:ln w="3175" cap="flat" cmpd="sng" algn="ctr">
                    <a:solidFill>
                      <a:schemeClr val="bg1">
                        <a:lumMod val="50000"/>
                      </a:schemeClr>
                    </a:solidFill>
                    <a:prstDash val="dash"/>
                    <a:round/>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114" name="Freeform 113"/>
                <p:cNvSpPr/>
                <p:nvPr/>
              </p:nvSpPr>
              <p:spPr bwMode="auto">
                <a:xfrm>
                  <a:off x="2655439" y="3920067"/>
                  <a:ext cx="1204010" cy="723900"/>
                </a:xfrm>
                <a:custGeom>
                  <a:avLst/>
                  <a:gdLst>
                    <a:gd name="connsiteX0" fmla="*/ 1138766 w 1138766"/>
                    <a:gd name="connsiteY0" fmla="*/ 177800 h 723900"/>
                    <a:gd name="connsiteX1" fmla="*/ 1138766 w 1138766"/>
                    <a:gd name="connsiteY1" fmla="*/ 723900 h 723900"/>
                    <a:gd name="connsiteX2" fmla="*/ 795866 w 1138766"/>
                    <a:gd name="connsiteY2" fmla="*/ 723900 h 723900"/>
                    <a:gd name="connsiteX3" fmla="*/ 795866 w 1138766"/>
                    <a:gd name="connsiteY3" fmla="*/ 4233 h 723900"/>
                    <a:gd name="connsiteX4" fmla="*/ 0 w 1138766"/>
                    <a:gd name="connsiteY4" fmla="*/ 0 h 723900"/>
                    <a:gd name="connsiteX5" fmla="*/ 4233 w 1138766"/>
                    <a:gd name="connsiteY5" fmla="*/ 389466 h 723900"/>
                    <a:gd name="connsiteX6" fmla="*/ 4233 w 1138766"/>
                    <a:gd name="connsiteY6" fmla="*/ 389466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766" h="723900">
                      <a:moveTo>
                        <a:pt x="1138766" y="177800"/>
                      </a:moveTo>
                      <a:lnTo>
                        <a:pt x="1138766" y="723900"/>
                      </a:lnTo>
                      <a:lnTo>
                        <a:pt x="795866" y="723900"/>
                      </a:lnTo>
                      <a:lnTo>
                        <a:pt x="795866" y="4233"/>
                      </a:lnTo>
                      <a:lnTo>
                        <a:pt x="0" y="0"/>
                      </a:lnTo>
                      <a:lnTo>
                        <a:pt x="4233" y="389466"/>
                      </a:lnTo>
                      <a:lnTo>
                        <a:pt x="4233" y="389466"/>
                      </a:lnTo>
                    </a:path>
                  </a:pathLst>
                </a:custGeom>
                <a:noFill/>
                <a:ln w="57150" cap="flat" cmpd="sng" algn="ctr">
                  <a:solidFill>
                    <a:srgbClr val="FFFF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hangingPunct="0"/>
                  <a:endParaRPr lang="en-US" sz="1361" dirty="0">
                    <a:ea typeface="ＭＳ Ｐゴシック" pitchFamily="1" charset="-128"/>
                  </a:endParaRPr>
                </a:p>
              </p:txBody>
            </p:sp>
            <p:sp>
              <p:nvSpPr>
                <p:cNvPr id="115" name="Freeform 114"/>
                <p:cNvSpPr/>
                <p:nvPr/>
              </p:nvSpPr>
              <p:spPr bwMode="auto">
                <a:xfrm>
                  <a:off x="1240819" y="3975378"/>
                  <a:ext cx="2322082" cy="974904"/>
                </a:xfrm>
                <a:custGeom>
                  <a:avLst/>
                  <a:gdLst>
                    <a:gd name="connsiteX0" fmla="*/ 0 w 2322082"/>
                    <a:gd name="connsiteY0" fmla="*/ 0 h 974904"/>
                    <a:gd name="connsiteX1" fmla="*/ 320730 w 2322082"/>
                    <a:gd name="connsiteY1" fmla="*/ 0 h 974904"/>
                    <a:gd name="connsiteX2" fmla="*/ 320730 w 2322082"/>
                    <a:gd name="connsiteY2" fmla="*/ 333520 h 974904"/>
                    <a:gd name="connsiteX3" fmla="*/ 654288 w 2322082"/>
                    <a:gd name="connsiteY3" fmla="*/ 333520 h 974904"/>
                    <a:gd name="connsiteX4" fmla="*/ 654288 w 2322082"/>
                    <a:gd name="connsiteY4" fmla="*/ 590073 h 974904"/>
                    <a:gd name="connsiteX5" fmla="*/ 987847 w 2322082"/>
                    <a:gd name="connsiteY5" fmla="*/ 590073 h 974904"/>
                    <a:gd name="connsiteX6" fmla="*/ 987847 w 2322082"/>
                    <a:gd name="connsiteY6" fmla="*/ 256554 h 974904"/>
                    <a:gd name="connsiteX7" fmla="*/ 1257260 w 2322082"/>
                    <a:gd name="connsiteY7" fmla="*/ 256554 h 974904"/>
                    <a:gd name="connsiteX8" fmla="*/ 1257260 w 2322082"/>
                    <a:gd name="connsiteY8" fmla="*/ 974904 h 974904"/>
                    <a:gd name="connsiteX9" fmla="*/ 1513844 w 2322082"/>
                    <a:gd name="connsiteY9" fmla="*/ 974904 h 974904"/>
                    <a:gd name="connsiteX10" fmla="*/ 1513844 w 2322082"/>
                    <a:gd name="connsiteY10" fmla="*/ 461797 h 974904"/>
                    <a:gd name="connsiteX11" fmla="*/ 2322082 w 2322082"/>
                    <a:gd name="connsiteY11" fmla="*/ 461797 h 974904"/>
                    <a:gd name="connsiteX12" fmla="*/ 2309253 w 2322082"/>
                    <a:gd name="connsiteY12" fmla="*/ 64138 h 974904"/>
                    <a:gd name="connsiteX13" fmla="*/ 2322082 w 2322082"/>
                    <a:gd name="connsiteY13" fmla="*/ 25655 h 97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2082" h="974904">
                      <a:moveTo>
                        <a:pt x="0" y="0"/>
                      </a:moveTo>
                      <a:lnTo>
                        <a:pt x="320730" y="0"/>
                      </a:lnTo>
                      <a:lnTo>
                        <a:pt x="320730" y="333520"/>
                      </a:lnTo>
                      <a:lnTo>
                        <a:pt x="654288" y="333520"/>
                      </a:lnTo>
                      <a:lnTo>
                        <a:pt x="654288" y="590073"/>
                      </a:lnTo>
                      <a:lnTo>
                        <a:pt x="987847" y="590073"/>
                      </a:lnTo>
                      <a:lnTo>
                        <a:pt x="987847" y="256554"/>
                      </a:lnTo>
                      <a:lnTo>
                        <a:pt x="1257260" y="256554"/>
                      </a:lnTo>
                      <a:lnTo>
                        <a:pt x="1257260" y="974904"/>
                      </a:lnTo>
                      <a:lnTo>
                        <a:pt x="1513844" y="974904"/>
                      </a:lnTo>
                      <a:lnTo>
                        <a:pt x="1513844" y="461797"/>
                      </a:lnTo>
                      <a:lnTo>
                        <a:pt x="2322082" y="461797"/>
                      </a:lnTo>
                      <a:lnTo>
                        <a:pt x="2309253" y="64138"/>
                      </a:lnTo>
                      <a:lnTo>
                        <a:pt x="2322082" y="25655"/>
                      </a:lnTo>
                    </a:path>
                  </a:pathLst>
                </a:custGeom>
                <a:noFill/>
                <a:ln w="57150" cap="flat" cmpd="sng" algn="ctr">
                  <a:solidFill>
                    <a:srgbClr val="0000FF"/>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116" name="Freeform 115"/>
                <p:cNvSpPr/>
                <p:nvPr/>
              </p:nvSpPr>
              <p:spPr bwMode="auto">
                <a:xfrm>
                  <a:off x="1184646" y="4271491"/>
                  <a:ext cx="2638449" cy="821099"/>
                </a:xfrm>
                <a:custGeom>
                  <a:avLst/>
                  <a:gdLst>
                    <a:gd name="connsiteX0" fmla="*/ 769751 w 2629982"/>
                    <a:gd name="connsiteY0" fmla="*/ 577245 h 833799"/>
                    <a:gd name="connsiteX1" fmla="*/ 307900 w 2629982"/>
                    <a:gd name="connsiteY1" fmla="*/ 564418 h 833799"/>
                    <a:gd name="connsiteX2" fmla="*/ 320730 w 2629982"/>
                    <a:gd name="connsiteY2" fmla="*/ 12827 h 833799"/>
                    <a:gd name="connsiteX3" fmla="*/ 307900 w 2629982"/>
                    <a:gd name="connsiteY3" fmla="*/ 12827 h 833799"/>
                    <a:gd name="connsiteX4" fmla="*/ 0 w 2629982"/>
                    <a:gd name="connsiteY4" fmla="*/ 0 h 833799"/>
                    <a:gd name="connsiteX5" fmla="*/ 0 w 2629982"/>
                    <a:gd name="connsiteY5" fmla="*/ 833799 h 833799"/>
                    <a:gd name="connsiteX6" fmla="*/ 1937207 w 2629982"/>
                    <a:gd name="connsiteY6" fmla="*/ 820971 h 833799"/>
                    <a:gd name="connsiteX7" fmla="*/ 1937207 w 2629982"/>
                    <a:gd name="connsiteY7" fmla="*/ 538762 h 833799"/>
                    <a:gd name="connsiteX8" fmla="*/ 1937207 w 2629982"/>
                    <a:gd name="connsiteY8" fmla="*/ 538762 h 833799"/>
                    <a:gd name="connsiteX9" fmla="*/ 2386228 w 2629982"/>
                    <a:gd name="connsiteY9" fmla="*/ 538762 h 833799"/>
                    <a:gd name="connsiteX10" fmla="*/ 2399057 w 2629982"/>
                    <a:gd name="connsiteY10" fmla="*/ 833799 h 833799"/>
                    <a:gd name="connsiteX11" fmla="*/ 2629982 w 2629982"/>
                    <a:gd name="connsiteY11" fmla="*/ 820971 h 833799"/>
                    <a:gd name="connsiteX0" fmla="*/ 778218 w 2638449"/>
                    <a:gd name="connsiteY0" fmla="*/ 564545 h 821099"/>
                    <a:gd name="connsiteX1" fmla="*/ 316367 w 2638449"/>
                    <a:gd name="connsiteY1" fmla="*/ 551718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16367 w 2638449"/>
                    <a:gd name="connsiteY1" fmla="*/ 551718 h 821099"/>
                    <a:gd name="connsiteX2" fmla="*/ 330887 w 2638449"/>
                    <a:gd name="connsiteY2" fmla="*/ 575676 h 821099"/>
                    <a:gd name="connsiteX3" fmla="*/ 329197 w 2638449"/>
                    <a:gd name="connsiteY3" fmla="*/ 127 h 821099"/>
                    <a:gd name="connsiteX4" fmla="*/ 316367 w 2638449"/>
                    <a:gd name="connsiteY4" fmla="*/ 127 h 821099"/>
                    <a:gd name="connsiteX5" fmla="*/ 0 w 2638449"/>
                    <a:gd name="connsiteY5" fmla="*/ 0 h 821099"/>
                    <a:gd name="connsiteX6" fmla="*/ 8467 w 2638449"/>
                    <a:gd name="connsiteY6" fmla="*/ 821099 h 821099"/>
                    <a:gd name="connsiteX7" fmla="*/ 1945674 w 2638449"/>
                    <a:gd name="connsiteY7" fmla="*/ 808271 h 821099"/>
                    <a:gd name="connsiteX8" fmla="*/ 1945674 w 2638449"/>
                    <a:gd name="connsiteY8" fmla="*/ 526062 h 821099"/>
                    <a:gd name="connsiteX9" fmla="*/ 1945674 w 2638449"/>
                    <a:gd name="connsiteY9" fmla="*/ 526062 h 821099"/>
                    <a:gd name="connsiteX10" fmla="*/ 2394695 w 2638449"/>
                    <a:gd name="connsiteY10" fmla="*/ 526062 h 821099"/>
                    <a:gd name="connsiteX11" fmla="*/ 2407524 w 2638449"/>
                    <a:gd name="connsiteY11" fmla="*/ 821099 h 821099"/>
                    <a:gd name="connsiteX12" fmla="*/ 2638449 w 2638449"/>
                    <a:gd name="connsiteY12"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407524 w 2638449"/>
                    <a:gd name="connsiteY10" fmla="*/ 821099 h 821099"/>
                    <a:gd name="connsiteX11" fmla="*/ 2638449 w 2638449"/>
                    <a:gd name="connsiteY11" fmla="*/ 808271 h 821099"/>
                    <a:gd name="connsiteX0" fmla="*/ 778218 w 2638449"/>
                    <a:gd name="connsiteY0" fmla="*/ 564545 h 821099"/>
                    <a:gd name="connsiteX1" fmla="*/ 330887 w 2638449"/>
                    <a:gd name="connsiteY1" fmla="*/ 575676 h 821099"/>
                    <a:gd name="connsiteX2" fmla="*/ 329197 w 2638449"/>
                    <a:gd name="connsiteY2" fmla="*/ 127 h 821099"/>
                    <a:gd name="connsiteX3" fmla="*/ 316367 w 2638449"/>
                    <a:gd name="connsiteY3" fmla="*/ 127 h 821099"/>
                    <a:gd name="connsiteX4" fmla="*/ 0 w 2638449"/>
                    <a:gd name="connsiteY4" fmla="*/ 0 h 821099"/>
                    <a:gd name="connsiteX5" fmla="*/ 8467 w 2638449"/>
                    <a:gd name="connsiteY5" fmla="*/ 821099 h 821099"/>
                    <a:gd name="connsiteX6" fmla="*/ 1945674 w 2638449"/>
                    <a:gd name="connsiteY6" fmla="*/ 808271 h 821099"/>
                    <a:gd name="connsiteX7" fmla="*/ 1945674 w 2638449"/>
                    <a:gd name="connsiteY7" fmla="*/ 526062 h 821099"/>
                    <a:gd name="connsiteX8" fmla="*/ 1945674 w 2638449"/>
                    <a:gd name="connsiteY8" fmla="*/ 526062 h 821099"/>
                    <a:gd name="connsiteX9" fmla="*/ 2394695 w 2638449"/>
                    <a:gd name="connsiteY9" fmla="*/ 526062 h 821099"/>
                    <a:gd name="connsiteX10" fmla="*/ 2399057 w 2638449"/>
                    <a:gd name="connsiteY10" fmla="*/ 812632 h 821099"/>
                    <a:gd name="connsiteX11" fmla="*/ 2638449 w 2638449"/>
                    <a:gd name="connsiteY11" fmla="*/ 808271 h 8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38449" h="821099">
                      <a:moveTo>
                        <a:pt x="778218" y="564545"/>
                      </a:moveTo>
                      <a:lnTo>
                        <a:pt x="330887" y="575676"/>
                      </a:lnTo>
                      <a:cubicBezTo>
                        <a:pt x="330324" y="383826"/>
                        <a:pt x="329760" y="191977"/>
                        <a:pt x="329197" y="127"/>
                      </a:cubicBezTo>
                      <a:lnTo>
                        <a:pt x="316367" y="127"/>
                      </a:lnTo>
                      <a:lnTo>
                        <a:pt x="0" y="0"/>
                      </a:lnTo>
                      <a:cubicBezTo>
                        <a:pt x="2822" y="273700"/>
                        <a:pt x="5645" y="547399"/>
                        <a:pt x="8467" y="821099"/>
                      </a:cubicBezTo>
                      <a:lnTo>
                        <a:pt x="1945674" y="808271"/>
                      </a:lnTo>
                      <a:lnTo>
                        <a:pt x="1945674" y="526062"/>
                      </a:lnTo>
                      <a:lnTo>
                        <a:pt x="1945674" y="526062"/>
                      </a:lnTo>
                      <a:lnTo>
                        <a:pt x="2394695" y="526062"/>
                      </a:lnTo>
                      <a:lnTo>
                        <a:pt x="2399057" y="812632"/>
                      </a:lnTo>
                      <a:lnTo>
                        <a:pt x="2638449" y="808271"/>
                      </a:lnTo>
                    </a:path>
                  </a:pathLst>
                </a:custGeom>
                <a:noFill/>
                <a:ln w="57150" cap="flat" cmpd="sng" algn="ctr">
                  <a:solidFill>
                    <a:srgbClr val="FF00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361" dirty="0">
                    <a:ea typeface="ＭＳ Ｐゴシック" pitchFamily="1" charset="-128"/>
                  </a:endParaRPr>
                </a:p>
              </p:txBody>
            </p:sp>
            <p:sp>
              <p:nvSpPr>
                <p:cNvPr id="117" name="Freeform 116"/>
                <p:cNvSpPr/>
                <p:nvPr/>
              </p:nvSpPr>
              <p:spPr bwMode="auto">
                <a:xfrm>
                  <a:off x="1722967" y="3945467"/>
                  <a:ext cx="1337733" cy="630766"/>
                </a:xfrm>
                <a:custGeom>
                  <a:avLst/>
                  <a:gdLst>
                    <a:gd name="connsiteX0" fmla="*/ 1329266 w 1337733"/>
                    <a:gd name="connsiteY0" fmla="*/ 50800 h 630766"/>
                    <a:gd name="connsiteX1" fmla="*/ 1337733 w 1337733"/>
                    <a:gd name="connsiteY1" fmla="*/ 630766 h 630766"/>
                    <a:gd name="connsiteX2" fmla="*/ 588433 w 1337733"/>
                    <a:gd name="connsiteY2" fmla="*/ 630766 h 630766"/>
                    <a:gd name="connsiteX3" fmla="*/ 584200 w 1337733"/>
                    <a:gd name="connsiteY3" fmla="*/ 0 h 630766"/>
                    <a:gd name="connsiteX4" fmla="*/ 122766 w 1337733"/>
                    <a:gd name="connsiteY4" fmla="*/ 8466 h 630766"/>
                    <a:gd name="connsiteX5" fmla="*/ 0 w 1337733"/>
                    <a:gd name="connsiteY5" fmla="*/ 4233 h 63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733" h="630766">
                      <a:moveTo>
                        <a:pt x="1329266" y="50800"/>
                      </a:moveTo>
                      <a:lnTo>
                        <a:pt x="1337733" y="630766"/>
                      </a:lnTo>
                      <a:lnTo>
                        <a:pt x="588433" y="630766"/>
                      </a:lnTo>
                      <a:lnTo>
                        <a:pt x="584200" y="0"/>
                      </a:lnTo>
                      <a:lnTo>
                        <a:pt x="122766" y="8466"/>
                      </a:lnTo>
                      <a:lnTo>
                        <a:pt x="0" y="4233"/>
                      </a:lnTo>
                    </a:path>
                  </a:pathLst>
                </a:custGeom>
                <a:noFill/>
                <a:ln w="57150" cap="flat" cmpd="sng" algn="ctr">
                  <a:solidFill>
                    <a:srgbClr val="008000"/>
                  </a:solidFill>
                  <a:prstDash val="solid"/>
                  <a:round/>
                  <a:headEnd type="oval" w="med" len="med"/>
                  <a:tailEnd type="triangle" w="med" len="med"/>
                </a:ln>
                <a:effectLst/>
              </p:spPr>
              <p:txBody>
                <a:bodyPr vert="horz" wrap="square" lIns="91482" tIns="45741" rIns="91482" bIns="45741" numCol="1" rtlCol="0" anchor="t" anchorCtr="0" compatLnSpc="1">
                  <a:prstTxWarp prst="textNoShape">
                    <a:avLst/>
                  </a:prstTxWarp>
                </a:bodyPr>
                <a:lstStyle/>
                <a:p>
                  <a:pPr eaLnBrk="0" hangingPunct="0"/>
                  <a:endParaRPr lang="en-US" sz="1361" dirty="0">
                    <a:ea typeface="ＭＳ Ｐゴシック" pitchFamily="1" charset="-128"/>
                  </a:endParaRPr>
                </a:p>
              </p:txBody>
            </p:sp>
          </p:grpSp>
          <p:sp>
            <p:nvSpPr>
              <p:cNvPr id="112" name="Freeform 111"/>
              <p:cNvSpPr/>
              <p:nvPr/>
            </p:nvSpPr>
            <p:spPr>
              <a:xfrm>
                <a:off x="2655639" y="3745682"/>
                <a:ext cx="916237" cy="372003"/>
              </a:xfrm>
              <a:custGeom>
                <a:avLst/>
                <a:gdLst>
                  <a:gd name="connsiteX0" fmla="*/ 0 w 808239"/>
                  <a:gd name="connsiteY0" fmla="*/ 372003 h 372003"/>
                  <a:gd name="connsiteX1" fmla="*/ 12829 w 808239"/>
                  <a:gd name="connsiteY1" fmla="*/ 0 h 372003"/>
                  <a:gd name="connsiteX2" fmla="*/ 808239 w 808239"/>
                  <a:gd name="connsiteY2" fmla="*/ 0 h 372003"/>
                </a:gdLst>
                <a:ahLst/>
                <a:cxnLst>
                  <a:cxn ang="0">
                    <a:pos x="connsiteX0" y="connsiteY0"/>
                  </a:cxn>
                  <a:cxn ang="0">
                    <a:pos x="connsiteX1" y="connsiteY1"/>
                  </a:cxn>
                  <a:cxn ang="0">
                    <a:pos x="connsiteX2" y="connsiteY2"/>
                  </a:cxn>
                </a:cxnLst>
                <a:rect l="l" t="t" r="r" b="b"/>
                <a:pathLst>
                  <a:path w="808239" h="372003">
                    <a:moveTo>
                      <a:pt x="0" y="372003"/>
                    </a:moveTo>
                    <a:lnTo>
                      <a:pt x="12829" y="0"/>
                    </a:lnTo>
                    <a:lnTo>
                      <a:pt x="808239" y="0"/>
                    </a:lnTo>
                  </a:path>
                </a:pathLst>
              </a:custGeom>
              <a:ln w="44450" cap="flat" cmpd="sng" algn="ctr">
                <a:solidFill>
                  <a:srgbClr val="0000FF"/>
                </a:solidFill>
                <a:prstDash val="sysDash"/>
                <a:round/>
                <a:headEnd type="none" w="med" len="med"/>
                <a:tailEnd type="triangle" w="med" len="med"/>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361" dirty="0"/>
              </a:p>
            </p:txBody>
          </p:sp>
        </p:grpSp>
        <p:sp>
          <p:nvSpPr>
            <p:cNvPr id="149" name="Rectangle 10"/>
            <p:cNvSpPr>
              <a:spLocks noChangeArrowheads="1"/>
            </p:cNvSpPr>
            <p:nvPr/>
          </p:nvSpPr>
          <p:spPr bwMode="auto">
            <a:xfrm>
              <a:off x="6288932" y="2722710"/>
              <a:ext cx="972373" cy="439876"/>
            </a:xfrm>
            <a:prstGeom prst="rect">
              <a:avLst/>
            </a:prstGeom>
            <a:noFill/>
            <a:ln>
              <a:noFill/>
              <a:headEnd/>
              <a:tailEnd/>
            </a:ln>
            <a:effectLst>
              <a:outerShdw blurRad="12700" dist="25400" dir="1560000" rotWithShape="0">
                <a:srgbClr val="000000"/>
              </a:outerShdw>
            </a:effectLst>
          </p:spPr>
          <p:style>
            <a:lnRef idx="1">
              <a:schemeClr val="accent1"/>
            </a:lnRef>
            <a:fillRef idx="2">
              <a:schemeClr val="accent1"/>
            </a:fillRef>
            <a:effectRef idx="1">
              <a:schemeClr val="accent1"/>
            </a:effectRef>
            <a:fontRef idx="minor">
              <a:schemeClr val="dk1"/>
            </a:fontRef>
          </p:style>
          <p:txBody>
            <a:bodyPr wrap="none" lIns="0" tIns="0" rIns="0" bIns="0" anchor="ctr" anchorCtr="1">
              <a:prstTxWarp prst="textNoShape">
                <a:avLst/>
              </a:prstTxWarp>
            </a:bodyPr>
            <a:lstStyle/>
            <a:p>
              <a:pPr>
                <a:lnSpc>
                  <a:spcPct val="90000"/>
                </a:lnSpc>
                <a:spcBef>
                  <a:spcPct val="0"/>
                </a:spcBef>
                <a:buClrTx/>
              </a:pPr>
              <a:r>
                <a:rPr lang="en-US" sz="2001" b="1" i="1" dirty="0">
                  <a:solidFill>
                    <a:srgbClr val="FF0000"/>
                  </a:solidFill>
                </a:rPr>
                <a:t>Dynamic</a:t>
              </a:r>
            </a:p>
            <a:p>
              <a:pPr>
                <a:lnSpc>
                  <a:spcPct val="90000"/>
                </a:lnSpc>
                <a:spcBef>
                  <a:spcPct val="0"/>
                </a:spcBef>
                <a:buClrTx/>
              </a:pPr>
              <a:r>
                <a:rPr lang="en-US" sz="2001" b="1" i="1" dirty="0">
                  <a:solidFill>
                    <a:srgbClr val="FF0000"/>
                  </a:solidFill>
                </a:rPr>
                <a:t>Instance of Use</a:t>
              </a:r>
              <a:endParaRPr lang="en-US" sz="1361" i="1" dirty="0">
                <a:solidFill>
                  <a:srgbClr val="FF0000"/>
                </a:solidFill>
              </a:endParaRPr>
            </a:p>
          </p:txBody>
        </p:sp>
      </p:grpSp>
      <p:sp>
        <p:nvSpPr>
          <p:cNvPr id="150" name="Rectangle 149"/>
          <p:cNvSpPr/>
          <p:nvPr/>
        </p:nvSpPr>
        <p:spPr>
          <a:xfrm>
            <a:off x="1685685" y="4248409"/>
            <a:ext cx="3861251" cy="2263205"/>
          </a:xfrm>
          <a:prstGeom prst="rect">
            <a:avLst/>
          </a:prstGeom>
        </p:spPr>
        <p:txBody>
          <a:bodyPr wrap="square">
            <a:spAutoFit/>
          </a:bodyPr>
          <a:lstStyle/>
          <a:p>
            <a:pPr>
              <a:spcAft>
                <a:spcPts val="600"/>
              </a:spcAft>
            </a:pPr>
            <a:r>
              <a:rPr lang="en-US" sz="2001" b="1" i="1" dirty="0">
                <a:solidFill>
                  <a:srgbClr val="5F6062"/>
                </a:solidFill>
                <a:latin typeface="Helvetica"/>
                <a:cs typeface="Helvetica"/>
              </a:rPr>
              <a:t>Process Optimization</a:t>
            </a:r>
            <a:endParaRPr lang="en-US" sz="1801" b="1" i="1" dirty="0">
              <a:solidFill>
                <a:srgbClr val="5F6062"/>
              </a:solidFill>
              <a:latin typeface="Helvetica"/>
              <a:cs typeface="Helvetica"/>
            </a:endParaRP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Site specific/individual</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Flexible – start/sequence/end</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Scalable – levels 0-n</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Unlimited variations…</a:t>
            </a:r>
          </a:p>
          <a:p>
            <a:pPr marL="285893" indent="-285893">
              <a:spcAft>
                <a:spcPts val="600"/>
              </a:spcAft>
              <a:buClr>
                <a:schemeClr val="accent1">
                  <a:lumMod val="75000"/>
                </a:schemeClr>
              </a:buClr>
              <a:buFont typeface="Wingdings" panose="05000000000000000000" pitchFamily="2" charset="2"/>
              <a:buChar char="q"/>
            </a:pPr>
            <a:r>
              <a:rPr lang="en-US" sz="1601" b="1" dirty="0">
                <a:solidFill>
                  <a:srgbClr val="5F6062"/>
                </a:solidFill>
                <a:latin typeface="Helvetica"/>
                <a:cs typeface="Helvetica"/>
              </a:rPr>
              <a:t>…standard only for highly ‘commodity’ type activities</a:t>
            </a:r>
            <a:endParaRPr lang="en-US" sz="1801" b="1" dirty="0">
              <a:solidFill>
                <a:srgbClr val="5F6062"/>
              </a:solidFill>
            </a:endParaRPr>
          </a:p>
        </p:txBody>
      </p:sp>
      <p:pic>
        <p:nvPicPr>
          <p:cNvPr id="76" name="Picture 75"/>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4"/>
              <a:stretch>
                <a:fillRect/>
              </a:stretch>
            </p:blipFill>
          </mc:Choice>
          <mc:Fallback>
            <p:blipFill>
              <a:blip r:embed="rId5"/>
              <a:stretch>
                <a:fillRect/>
              </a:stretch>
            </p:blipFill>
          </mc:Fallback>
        </mc:AlternateContent>
        <p:spPr>
          <a:xfrm>
            <a:off x="2960157" y="2740596"/>
            <a:ext cx="3166230" cy="1462602"/>
          </a:xfrm>
          <a:prstGeom prst="rect">
            <a:avLst/>
          </a:prstGeom>
          <a:solidFill>
            <a:schemeClr val="bg1"/>
          </a:solidFill>
          <a:ln w="38100"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pic>
      <p:sp>
        <p:nvSpPr>
          <p:cNvPr id="77" name="Rond enkele hoek rechthoek 37"/>
          <p:cNvSpPr/>
          <p:nvPr>
            <p:custDataLst>
              <p:tags r:id="rId1"/>
            </p:custDataLst>
          </p:nvPr>
        </p:nvSpPr>
        <p:spPr>
          <a:xfrm flipH="1">
            <a:off x="1552269" y="200626"/>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uses a particular model view of business</a:t>
            </a:r>
          </a:p>
        </p:txBody>
      </p:sp>
    </p:spTree>
    <p:extLst>
      <p:ext uri="{BB962C8B-B14F-4D97-AF65-F5344CB8AC3E}">
        <p14:creationId xmlns:p14="http://schemas.microsoft.com/office/powerpoint/2010/main" val="42209381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p:cNvGrpSpPr/>
          <p:nvPr/>
        </p:nvGrpSpPr>
        <p:grpSpPr>
          <a:xfrm>
            <a:off x="2322854" y="3323555"/>
            <a:ext cx="5733528" cy="2790528"/>
            <a:chOff x="517356" y="1933246"/>
            <a:chExt cx="5730875" cy="2789237"/>
          </a:xfrm>
        </p:grpSpPr>
        <p:sp>
          <p:nvSpPr>
            <p:cNvPr id="6" name="Rectangle 5"/>
            <p:cNvSpPr/>
            <p:nvPr/>
          </p:nvSpPr>
          <p:spPr>
            <a:xfrm>
              <a:off x="517356" y="1933246"/>
              <a:ext cx="5724525" cy="2789237"/>
            </a:xfrm>
            <a:prstGeom prst="rect">
              <a:avLst/>
            </a:prstGeom>
            <a:ln/>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361" dirty="0"/>
            </a:p>
          </p:txBody>
        </p:sp>
        <p:sp>
          <p:nvSpPr>
            <p:cNvPr id="13" name="Chevron 12"/>
            <p:cNvSpPr/>
            <p:nvPr/>
          </p:nvSpPr>
          <p:spPr>
            <a:xfrm>
              <a:off x="557044" y="2052433"/>
              <a:ext cx="492125"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Run daily 30 day due card extract</a:t>
              </a:r>
            </a:p>
          </p:txBody>
        </p:sp>
        <p:sp>
          <p:nvSpPr>
            <p:cNvPr id="14" name="Chevron 13"/>
            <p:cNvSpPr/>
            <p:nvPr/>
          </p:nvSpPr>
          <p:spPr>
            <a:xfrm>
              <a:off x="1050756" y="2052433"/>
              <a:ext cx="422275"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Filter any cards in suspense</a:t>
              </a:r>
            </a:p>
          </p:txBody>
        </p:sp>
        <p:sp>
          <p:nvSpPr>
            <p:cNvPr id="15" name="Chevron 14"/>
            <p:cNvSpPr/>
            <p:nvPr/>
          </p:nvSpPr>
          <p:spPr>
            <a:xfrm>
              <a:off x="1476206" y="2052433"/>
              <a:ext cx="415925"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Identify customer account #</a:t>
              </a:r>
            </a:p>
          </p:txBody>
        </p:sp>
        <p:sp>
          <p:nvSpPr>
            <p:cNvPr id="16" name="Chevron 15"/>
            <p:cNvSpPr/>
            <p:nvPr/>
          </p:nvSpPr>
          <p:spPr>
            <a:xfrm>
              <a:off x="1893719" y="3158921"/>
              <a:ext cx="544512" cy="292100"/>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Get account activity history (30 days)</a:t>
              </a:r>
            </a:p>
          </p:txBody>
        </p:sp>
        <p:sp>
          <p:nvSpPr>
            <p:cNvPr id="17" name="Chevron 16"/>
            <p:cNvSpPr/>
            <p:nvPr/>
          </p:nvSpPr>
          <p:spPr>
            <a:xfrm>
              <a:off x="2441406" y="2052433"/>
              <a:ext cx="409575"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Calculate minimum payment</a:t>
              </a:r>
            </a:p>
          </p:txBody>
        </p:sp>
        <p:sp>
          <p:nvSpPr>
            <p:cNvPr id="18" name="Chevron 17"/>
            <p:cNvSpPr/>
            <p:nvPr/>
          </p:nvSpPr>
          <p:spPr>
            <a:xfrm>
              <a:off x="2854156" y="2604883"/>
              <a:ext cx="433388"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Get billing address &amp; details</a:t>
              </a:r>
            </a:p>
          </p:txBody>
        </p:sp>
        <p:sp>
          <p:nvSpPr>
            <p:cNvPr id="19" name="Chevron 18"/>
            <p:cNvSpPr/>
            <p:nvPr/>
          </p:nvSpPr>
          <p:spPr>
            <a:xfrm>
              <a:off x="3290719" y="3711371"/>
              <a:ext cx="350837" cy="293687"/>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Print billing invoice</a:t>
              </a:r>
            </a:p>
          </p:txBody>
        </p:sp>
        <p:sp>
          <p:nvSpPr>
            <p:cNvPr id="20" name="Chevron 19"/>
            <p:cNvSpPr/>
            <p:nvPr/>
          </p:nvSpPr>
          <p:spPr>
            <a:xfrm>
              <a:off x="3644731" y="3711371"/>
              <a:ext cx="474663" cy="293687"/>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Add sales &amp; marketing materials</a:t>
              </a:r>
            </a:p>
          </p:txBody>
        </p:sp>
        <p:sp>
          <p:nvSpPr>
            <p:cNvPr id="21" name="Chevron 20"/>
            <p:cNvSpPr/>
            <p:nvPr/>
          </p:nvSpPr>
          <p:spPr>
            <a:xfrm>
              <a:off x="4120981" y="3711371"/>
              <a:ext cx="398463" cy="293687"/>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Stuff and send out letters</a:t>
              </a:r>
            </a:p>
          </p:txBody>
        </p:sp>
        <p:sp>
          <p:nvSpPr>
            <p:cNvPr id="22" name="Chevron 21"/>
            <p:cNvSpPr/>
            <p:nvPr/>
          </p:nvSpPr>
          <p:spPr>
            <a:xfrm>
              <a:off x="4522619" y="4265408"/>
              <a:ext cx="398462" cy="292100"/>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Receive inbound payment</a:t>
              </a:r>
            </a:p>
          </p:txBody>
        </p:sp>
        <p:sp>
          <p:nvSpPr>
            <p:cNvPr id="23" name="Chevron 22"/>
            <p:cNvSpPr/>
            <p:nvPr/>
          </p:nvSpPr>
          <p:spPr>
            <a:xfrm>
              <a:off x="4924256" y="3158921"/>
              <a:ext cx="427038" cy="292100"/>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Post payment to account</a:t>
              </a:r>
            </a:p>
          </p:txBody>
        </p:sp>
        <p:sp>
          <p:nvSpPr>
            <p:cNvPr id="24" name="Chevron 23"/>
            <p:cNvSpPr/>
            <p:nvPr/>
          </p:nvSpPr>
          <p:spPr>
            <a:xfrm>
              <a:off x="5354469" y="3158921"/>
              <a:ext cx="387350" cy="292100"/>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Update account status</a:t>
              </a:r>
            </a:p>
          </p:txBody>
        </p:sp>
        <p:sp>
          <p:nvSpPr>
            <p:cNvPr id="25" name="Chevron 24"/>
            <p:cNvSpPr/>
            <p:nvPr/>
          </p:nvSpPr>
          <p:spPr>
            <a:xfrm>
              <a:off x="5743406" y="2052433"/>
              <a:ext cx="428625" cy="293688"/>
            </a:xfrm>
            <a:prstGeom prst="chevron">
              <a:avLst>
                <a:gd name="adj" fmla="val 20833"/>
              </a:avLst>
            </a:prstGeom>
            <a:solidFill>
              <a:schemeClr val="bg2">
                <a:lumMod val="75000"/>
              </a:schemeClr>
            </a:solid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Check for payments received</a:t>
              </a:r>
            </a:p>
          </p:txBody>
        </p:sp>
        <p:sp>
          <p:nvSpPr>
            <p:cNvPr id="26" name="Chevron 25"/>
            <p:cNvSpPr/>
            <p:nvPr/>
          </p:nvSpPr>
          <p:spPr>
            <a:xfrm>
              <a:off x="1893719" y="2052433"/>
              <a:ext cx="544512"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Get account activity history (30 days)</a:t>
              </a:r>
            </a:p>
          </p:txBody>
        </p:sp>
        <p:sp>
          <p:nvSpPr>
            <p:cNvPr id="27" name="Chevron 26"/>
            <p:cNvSpPr/>
            <p:nvPr/>
          </p:nvSpPr>
          <p:spPr>
            <a:xfrm>
              <a:off x="2854156" y="2052433"/>
              <a:ext cx="433388"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Get billing address &amp; details</a:t>
              </a:r>
            </a:p>
          </p:txBody>
        </p:sp>
        <p:sp>
          <p:nvSpPr>
            <p:cNvPr id="28" name="Chevron 27"/>
            <p:cNvSpPr/>
            <p:nvPr/>
          </p:nvSpPr>
          <p:spPr>
            <a:xfrm>
              <a:off x="3290719" y="2052433"/>
              <a:ext cx="350837"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Print billing invoice</a:t>
              </a:r>
            </a:p>
          </p:txBody>
        </p:sp>
        <p:sp>
          <p:nvSpPr>
            <p:cNvPr id="29" name="Chevron 28"/>
            <p:cNvSpPr/>
            <p:nvPr/>
          </p:nvSpPr>
          <p:spPr>
            <a:xfrm>
              <a:off x="4924256" y="4265408"/>
              <a:ext cx="427038" cy="292100"/>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Post payment to account</a:t>
              </a:r>
            </a:p>
          </p:txBody>
        </p:sp>
        <p:sp>
          <p:nvSpPr>
            <p:cNvPr id="30" name="Chevron 29"/>
            <p:cNvSpPr/>
            <p:nvPr/>
          </p:nvSpPr>
          <p:spPr>
            <a:xfrm>
              <a:off x="5743406" y="3158921"/>
              <a:ext cx="428625" cy="292100"/>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Check for payments received</a:t>
              </a:r>
            </a:p>
          </p:txBody>
        </p:sp>
        <p:cxnSp>
          <p:nvCxnSpPr>
            <p:cNvPr id="31" name="Elbow Connector 742"/>
            <p:cNvCxnSpPr>
              <a:stCxn id="15" idx="3"/>
              <a:endCxn id="16" idx="0"/>
            </p:cNvCxnSpPr>
            <p:nvPr/>
          </p:nvCxnSpPr>
          <p:spPr>
            <a:xfrm>
              <a:off x="1892131" y="2198483"/>
              <a:ext cx="244475" cy="960438"/>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2" name="Elbow Connector 742"/>
            <p:cNvCxnSpPr>
              <a:endCxn id="17" idx="1"/>
            </p:cNvCxnSpPr>
            <p:nvPr/>
          </p:nvCxnSpPr>
          <p:spPr>
            <a:xfrm rot="5400000" flipH="1" flipV="1">
              <a:off x="1902450" y="2559639"/>
              <a:ext cx="960438" cy="238125"/>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3" name="Elbow Connector 742"/>
            <p:cNvCxnSpPr>
              <a:stCxn id="17" idx="3"/>
              <a:endCxn id="18" idx="0"/>
            </p:cNvCxnSpPr>
            <p:nvPr/>
          </p:nvCxnSpPr>
          <p:spPr>
            <a:xfrm>
              <a:off x="2850981" y="2198483"/>
              <a:ext cx="188913" cy="406400"/>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4" name="Elbow Connector 742"/>
            <p:cNvCxnSpPr>
              <a:stCxn id="28" idx="2"/>
              <a:endCxn id="19" idx="0"/>
            </p:cNvCxnSpPr>
            <p:nvPr/>
          </p:nvCxnSpPr>
          <p:spPr>
            <a:xfrm rot="5400000">
              <a:off x="2752556" y="3028746"/>
              <a:ext cx="1366837" cy="1588"/>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5" name="Elbow Connector 742"/>
            <p:cNvCxnSpPr>
              <a:stCxn id="29" idx="0"/>
              <a:endCxn id="23" idx="2"/>
            </p:cNvCxnSpPr>
            <p:nvPr/>
          </p:nvCxnSpPr>
          <p:spPr>
            <a:xfrm rot="5400000" flipH="1" flipV="1">
              <a:off x="4701213" y="3858214"/>
              <a:ext cx="812800" cy="1587"/>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6" name="Elbow Connector 742"/>
            <p:cNvCxnSpPr>
              <a:stCxn id="25" idx="2"/>
              <a:endCxn id="30" idx="0"/>
            </p:cNvCxnSpPr>
            <p:nvPr/>
          </p:nvCxnSpPr>
          <p:spPr>
            <a:xfrm rot="5400000">
              <a:off x="5520363" y="2751727"/>
              <a:ext cx="812800" cy="1587"/>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7" name="Elbow Connector 742"/>
            <p:cNvCxnSpPr/>
            <p:nvPr/>
          </p:nvCxnSpPr>
          <p:spPr>
            <a:xfrm rot="16200000" flipV="1">
              <a:off x="5617993" y="2736646"/>
              <a:ext cx="809625" cy="0"/>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rot="10800000">
              <a:off x="523706" y="2500108"/>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rot="10800000">
              <a:off x="523706" y="3049383"/>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rot="10800000">
              <a:off x="523706" y="3600246"/>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rot="10800000">
              <a:off x="523706" y="4149521"/>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39" name="Rectangle 138"/>
            <p:cNvSpPr/>
            <p:nvPr/>
          </p:nvSpPr>
          <p:spPr>
            <a:xfrm>
              <a:off x="517356" y="1933246"/>
              <a:ext cx="5724525" cy="2789237"/>
            </a:xfrm>
            <a:prstGeom prst="rect">
              <a:avLst/>
            </a:prstGeom>
            <a:ln w="38100" cap="flat" cmpd="sng" algn="ctr">
              <a:solidFill>
                <a:srgbClr val="538048"/>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sz="1361" dirty="0"/>
            </a:p>
          </p:txBody>
        </p:sp>
      </p:grpSp>
      <p:sp>
        <p:nvSpPr>
          <p:cNvPr id="5" name="Rectangle 4"/>
          <p:cNvSpPr/>
          <p:nvPr/>
        </p:nvSpPr>
        <p:spPr>
          <a:xfrm>
            <a:off x="1615324" y="1198339"/>
            <a:ext cx="8901519" cy="585046"/>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The same business activity is modeled as a conventional process and using service centered structures as an example</a:t>
            </a:r>
          </a:p>
        </p:txBody>
      </p:sp>
      <p:grpSp>
        <p:nvGrpSpPr>
          <p:cNvPr id="159" name="Group 158"/>
          <p:cNvGrpSpPr/>
          <p:nvPr/>
        </p:nvGrpSpPr>
        <p:grpSpPr>
          <a:xfrm>
            <a:off x="8769587" y="3364434"/>
            <a:ext cx="801542" cy="2704644"/>
            <a:chOff x="6237107" y="1984171"/>
            <a:chExt cx="801171" cy="2703392"/>
          </a:xfrm>
        </p:grpSpPr>
        <p:grpSp>
          <p:nvGrpSpPr>
            <p:cNvPr id="3" name="Group 481"/>
            <p:cNvGrpSpPr>
              <a:grpSpLocks/>
            </p:cNvGrpSpPr>
            <p:nvPr/>
          </p:nvGrpSpPr>
          <p:grpSpPr bwMode="auto">
            <a:xfrm>
              <a:off x="6237107" y="3227328"/>
              <a:ext cx="801171" cy="213970"/>
              <a:chOff x="6797675" y="3194050"/>
              <a:chExt cx="1308100" cy="349250"/>
            </a:xfrm>
          </p:grpSpPr>
          <p:grpSp>
            <p:nvGrpSpPr>
              <p:cNvPr id="4" name="Group 480"/>
              <p:cNvGrpSpPr>
                <a:grpSpLocks/>
              </p:cNvGrpSpPr>
              <p:nvPr/>
            </p:nvGrpSpPr>
            <p:grpSpPr bwMode="auto">
              <a:xfrm flipH="1">
                <a:off x="6797694" y="3193566"/>
                <a:ext cx="366379" cy="352699"/>
                <a:chOff x="7891777" y="3347076"/>
                <a:chExt cx="366379" cy="352699"/>
              </a:xfrm>
            </p:grpSpPr>
            <p:grpSp>
              <p:nvGrpSpPr>
                <p:cNvPr id="7" name="Group 474"/>
                <p:cNvGrpSpPr>
                  <a:grpSpLocks/>
                </p:cNvGrpSpPr>
                <p:nvPr/>
              </p:nvGrpSpPr>
              <p:grpSpPr bwMode="auto">
                <a:xfrm>
                  <a:off x="7891777" y="3347076"/>
                  <a:ext cx="366379" cy="157358"/>
                  <a:chOff x="7860582" y="3121096"/>
                  <a:chExt cx="366379" cy="157358"/>
                </a:xfrm>
              </p:grpSpPr>
              <p:sp>
                <p:nvSpPr>
                  <p:cNvPr id="54" name="Block Arc 53"/>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5" name="Rectangle 54"/>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 name="Group 477"/>
                <p:cNvGrpSpPr>
                  <a:grpSpLocks/>
                </p:cNvGrpSpPr>
                <p:nvPr/>
              </p:nvGrpSpPr>
              <p:grpSpPr bwMode="auto">
                <a:xfrm>
                  <a:off x="7891777" y="3550557"/>
                  <a:ext cx="366379" cy="149218"/>
                  <a:chOff x="7860582" y="3134077"/>
                  <a:chExt cx="366379" cy="149218"/>
                </a:xfrm>
              </p:grpSpPr>
              <p:sp>
                <p:nvSpPr>
                  <p:cNvPr id="52" name="Block Arc 51"/>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3" name="Rectangle 52"/>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2" name="Group 470"/>
              <p:cNvGrpSpPr>
                <a:grpSpLocks/>
              </p:cNvGrpSpPr>
              <p:nvPr/>
            </p:nvGrpSpPr>
            <p:grpSpPr bwMode="auto">
              <a:xfrm>
                <a:off x="7739420" y="3182715"/>
                <a:ext cx="366376" cy="170924"/>
                <a:chOff x="7860625" y="3109135"/>
                <a:chExt cx="366376" cy="170924"/>
              </a:xfrm>
            </p:grpSpPr>
            <p:sp>
              <p:nvSpPr>
                <p:cNvPr id="48" name="Block Arc 47"/>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49" name="Rectangle 48"/>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42" name="Group 471"/>
              <p:cNvGrpSpPr>
                <a:grpSpLocks/>
              </p:cNvGrpSpPr>
              <p:nvPr/>
            </p:nvGrpSpPr>
            <p:grpSpPr bwMode="auto">
              <a:xfrm>
                <a:off x="7739420" y="3386196"/>
                <a:ext cx="366376" cy="157358"/>
                <a:chOff x="7860625" y="3122116"/>
                <a:chExt cx="366376" cy="157358"/>
              </a:xfrm>
            </p:grpSpPr>
            <p:sp>
              <p:nvSpPr>
                <p:cNvPr id="46" name="Block Arc 4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47" name="Rectangle 4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56" name="Snip Same Side Corner Rectangle 55"/>
            <p:cNvSpPr/>
            <p:nvPr/>
          </p:nvSpPr>
          <p:spPr bwMode="auto">
            <a:xfrm>
              <a:off x="6380067" y="3090732"/>
              <a:ext cx="515277" cy="490344"/>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7" name="Can 56"/>
            <p:cNvSpPr/>
            <p:nvPr/>
          </p:nvSpPr>
          <p:spPr bwMode="auto">
            <a:xfrm>
              <a:off x="6471488" y="3448102"/>
              <a:ext cx="332437" cy="108042"/>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58" name="Circular Arrow 57"/>
            <p:cNvSpPr>
              <a:spLocks noChangeAspect="1"/>
            </p:cNvSpPr>
            <p:nvPr/>
          </p:nvSpPr>
          <p:spPr bwMode="auto">
            <a:xfrm rot="5400000">
              <a:off x="6441568" y="3089069"/>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9" name="Rounded Rectangle 58"/>
            <p:cNvSpPr/>
            <p:nvPr/>
          </p:nvSpPr>
          <p:spPr bwMode="auto">
            <a:xfrm>
              <a:off x="6351810" y="3212072"/>
              <a:ext cx="571791" cy="157907"/>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Accounts</a:t>
              </a:r>
            </a:p>
          </p:txBody>
        </p:sp>
        <p:grpSp>
          <p:nvGrpSpPr>
            <p:cNvPr id="43" name="Group 481"/>
            <p:cNvGrpSpPr>
              <a:grpSpLocks/>
            </p:cNvGrpSpPr>
            <p:nvPr/>
          </p:nvGrpSpPr>
          <p:grpSpPr bwMode="auto">
            <a:xfrm>
              <a:off x="6237107" y="3781365"/>
              <a:ext cx="801171" cy="213970"/>
              <a:chOff x="6797675" y="3194050"/>
              <a:chExt cx="1308100" cy="349250"/>
            </a:xfrm>
          </p:grpSpPr>
          <p:grpSp>
            <p:nvGrpSpPr>
              <p:cNvPr id="44" name="Group 480"/>
              <p:cNvGrpSpPr>
                <a:grpSpLocks/>
              </p:cNvGrpSpPr>
              <p:nvPr/>
            </p:nvGrpSpPr>
            <p:grpSpPr bwMode="auto">
              <a:xfrm flipH="1">
                <a:off x="6797694" y="3193568"/>
                <a:ext cx="366379" cy="355411"/>
                <a:chOff x="7891777" y="3347078"/>
                <a:chExt cx="366379" cy="355411"/>
              </a:xfrm>
            </p:grpSpPr>
            <p:grpSp>
              <p:nvGrpSpPr>
                <p:cNvPr id="45" name="Group 474"/>
                <p:cNvGrpSpPr>
                  <a:grpSpLocks/>
                </p:cNvGrpSpPr>
                <p:nvPr/>
              </p:nvGrpSpPr>
              <p:grpSpPr bwMode="auto">
                <a:xfrm>
                  <a:off x="7891777" y="3347078"/>
                  <a:ext cx="366379" cy="157358"/>
                  <a:chOff x="7860582" y="3121098"/>
                  <a:chExt cx="366379" cy="157358"/>
                </a:xfrm>
              </p:grpSpPr>
              <p:sp>
                <p:nvSpPr>
                  <p:cNvPr id="72" name="Block Arc 71"/>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3" name="Rectangle 72"/>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50" name="Group 477"/>
                <p:cNvGrpSpPr>
                  <a:grpSpLocks/>
                </p:cNvGrpSpPr>
                <p:nvPr/>
              </p:nvGrpSpPr>
              <p:grpSpPr bwMode="auto">
                <a:xfrm>
                  <a:off x="7891777" y="3550557"/>
                  <a:ext cx="366379" cy="151932"/>
                  <a:chOff x="7860582" y="3134077"/>
                  <a:chExt cx="366379" cy="151932"/>
                </a:xfrm>
              </p:grpSpPr>
              <p:sp>
                <p:nvSpPr>
                  <p:cNvPr id="70" name="Block Arc 69"/>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1" name="Rectangle 70"/>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51" name="Group 470"/>
              <p:cNvGrpSpPr>
                <a:grpSpLocks/>
              </p:cNvGrpSpPr>
              <p:nvPr/>
            </p:nvGrpSpPr>
            <p:grpSpPr bwMode="auto">
              <a:xfrm>
                <a:off x="7739420" y="3182715"/>
                <a:ext cx="366377" cy="170923"/>
                <a:chOff x="7860625" y="3109135"/>
                <a:chExt cx="366377" cy="170923"/>
              </a:xfrm>
            </p:grpSpPr>
            <p:sp>
              <p:nvSpPr>
                <p:cNvPr id="66" name="Block Arc 65"/>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67" name="Rectangle 66"/>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60" name="Group 471"/>
              <p:cNvGrpSpPr>
                <a:grpSpLocks/>
              </p:cNvGrpSpPr>
              <p:nvPr/>
            </p:nvGrpSpPr>
            <p:grpSpPr bwMode="auto">
              <a:xfrm>
                <a:off x="7739420" y="3386196"/>
                <a:ext cx="366376" cy="157358"/>
                <a:chOff x="7860625" y="3122116"/>
                <a:chExt cx="366376" cy="157358"/>
              </a:xfrm>
            </p:grpSpPr>
            <p:sp>
              <p:nvSpPr>
                <p:cNvPr id="64" name="Block Arc 63"/>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65" name="Rectangle 64"/>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74" name="Snip Same Side Corner Rectangle 73"/>
            <p:cNvSpPr/>
            <p:nvPr/>
          </p:nvSpPr>
          <p:spPr bwMode="auto">
            <a:xfrm>
              <a:off x="6380067" y="3644770"/>
              <a:ext cx="515277" cy="49034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5" name="Can 74"/>
            <p:cNvSpPr/>
            <p:nvPr/>
          </p:nvSpPr>
          <p:spPr bwMode="auto">
            <a:xfrm>
              <a:off x="6471488" y="4002139"/>
              <a:ext cx="332437" cy="108043"/>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76" name="Circular Arrow 75"/>
            <p:cNvSpPr>
              <a:spLocks noChangeAspect="1"/>
            </p:cNvSpPr>
            <p:nvPr/>
          </p:nvSpPr>
          <p:spPr bwMode="auto">
            <a:xfrm rot="5400000">
              <a:off x="6441568" y="3643106"/>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7" name="Rounded Rectangle 76"/>
            <p:cNvSpPr/>
            <p:nvPr/>
          </p:nvSpPr>
          <p:spPr bwMode="auto">
            <a:xfrm>
              <a:off x="6351810" y="3766108"/>
              <a:ext cx="571791" cy="157908"/>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Correspondence</a:t>
              </a:r>
            </a:p>
          </p:txBody>
        </p:sp>
        <p:grpSp>
          <p:nvGrpSpPr>
            <p:cNvPr id="61" name="Group 481"/>
            <p:cNvGrpSpPr>
              <a:grpSpLocks/>
            </p:cNvGrpSpPr>
            <p:nvPr/>
          </p:nvGrpSpPr>
          <p:grpSpPr bwMode="auto">
            <a:xfrm>
              <a:off x="6237107" y="2674878"/>
              <a:ext cx="801171" cy="213970"/>
              <a:chOff x="6797675" y="3194050"/>
              <a:chExt cx="1308100" cy="349250"/>
            </a:xfrm>
          </p:grpSpPr>
          <p:grpSp>
            <p:nvGrpSpPr>
              <p:cNvPr id="62" name="Group 480"/>
              <p:cNvGrpSpPr>
                <a:grpSpLocks/>
              </p:cNvGrpSpPr>
              <p:nvPr/>
            </p:nvGrpSpPr>
            <p:grpSpPr bwMode="auto">
              <a:xfrm flipH="1">
                <a:off x="6797694" y="3193566"/>
                <a:ext cx="366379" cy="352699"/>
                <a:chOff x="7891777" y="3347076"/>
                <a:chExt cx="366379" cy="352699"/>
              </a:xfrm>
            </p:grpSpPr>
            <p:grpSp>
              <p:nvGrpSpPr>
                <p:cNvPr id="63" name="Group 474"/>
                <p:cNvGrpSpPr>
                  <a:grpSpLocks/>
                </p:cNvGrpSpPr>
                <p:nvPr/>
              </p:nvGrpSpPr>
              <p:grpSpPr bwMode="auto">
                <a:xfrm>
                  <a:off x="7891777" y="3347076"/>
                  <a:ext cx="366379" cy="157358"/>
                  <a:chOff x="7860582" y="3121096"/>
                  <a:chExt cx="366379" cy="157358"/>
                </a:xfrm>
              </p:grpSpPr>
              <p:sp>
                <p:nvSpPr>
                  <p:cNvPr id="90" name="Block Arc 89"/>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1" name="Rectangle 90"/>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68" name="Group 477"/>
                <p:cNvGrpSpPr>
                  <a:grpSpLocks/>
                </p:cNvGrpSpPr>
                <p:nvPr/>
              </p:nvGrpSpPr>
              <p:grpSpPr bwMode="auto">
                <a:xfrm>
                  <a:off x="7891777" y="3550557"/>
                  <a:ext cx="366379" cy="149218"/>
                  <a:chOff x="7860582" y="3134077"/>
                  <a:chExt cx="366379" cy="149218"/>
                </a:xfrm>
              </p:grpSpPr>
              <p:sp>
                <p:nvSpPr>
                  <p:cNvPr id="88" name="Block Arc 87"/>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9" name="Rectangle 88"/>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69" name="Group 470"/>
              <p:cNvGrpSpPr>
                <a:grpSpLocks/>
              </p:cNvGrpSpPr>
              <p:nvPr/>
            </p:nvGrpSpPr>
            <p:grpSpPr bwMode="auto">
              <a:xfrm>
                <a:off x="7739420" y="3182715"/>
                <a:ext cx="366376" cy="170924"/>
                <a:chOff x="7860625" y="3109135"/>
                <a:chExt cx="366376" cy="170924"/>
              </a:xfrm>
            </p:grpSpPr>
            <p:sp>
              <p:nvSpPr>
                <p:cNvPr id="84" name="Block Arc 83"/>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5" name="Rectangle 84"/>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78" name="Group 471"/>
              <p:cNvGrpSpPr>
                <a:grpSpLocks/>
              </p:cNvGrpSpPr>
              <p:nvPr/>
            </p:nvGrpSpPr>
            <p:grpSpPr bwMode="auto">
              <a:xfrm>
                <a:off x="7739420" y="3386196"/>
                <a:ext cx="366376" cy="157358"/>
                <a:chOff x="7860625" y="3122116"/>
                <a:chExt cx="366376" cy="157358"/>
              </a:xfrm>
            </p:grpSpPr>
            <p:sp>
              <p:nvSpPr>
                <p:cNvPr id="82" name="Block Arc 8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3" name="Rectangle 82"/>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92" name="Snip Same Side Corner Rectangle 91"/>
            <p:cNvSpPr/>
            <p:nvPr/>
          </p:nvSpPr>
          <p:spPr bwMode="auto">
            <a:xfrm>
              <a:off x="6380067" y="2538282"/>
              <a:ext cx="515277" cy="490344"/>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3" name="Can 92"/>
            <p:cNvSpPr/>
            <p:nvPr/>
          </p:nvSpPr>
          <p:spPr bwMode="auto">
            <a:xfrm>
              <a:off x="6471488" y="2895652"/>
              <a:ext cx="332437" cy="108042"/>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94" name="Circular Arrow 93"/>
            <p:cNvSpPr>
              <a:spLocks noChangeAspect="1"/>
            </p:cNvSpPr>
            <p:nvPr/>
          </p:nvSpPr>
          <p:spPr bwMode="auto">
            <a:xfrm rot="5400000">
              <a:off x="6441568" y="2536619"/>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5" name="Rounded Rectangle 94"/>
            <p:cNvSpPr/>
            <p:nvPr/>
          </p:nvSpPr>
          <p:spPr bwMode="auto">
            <a:xfrm>
              <a:off x="6351810" y="2659622"/>
              <a:ext cx="571791" cy="157907"/>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Contract</a:t>
              </a:r>
            </a:p>
          </p:txBody>
        </p:sp>
        <p:grpSp>
          <p:nvGrpSpPr>
            <p:cNvPr id="79" name="Group 481"/>
            <p:cNvGrpSpPr>
              <a:grpSpLocks/>
            </p:cNvGrpSpPr>
            <p:nvPr/>
          </p:nvGrpSpPr>
          <p:grpSpPr bwMode="auto">
            <a:xfrm>
              <a:off x="6237107" y="4333815"/>
              <a:ext cx="801171" cy="213970"/>
              <a:chOff x="6797675" y="3194050"/>
              <a:chExt cx="1308100" cy="349250"/>
            </a:xfrm>
          </p:grpSpPr>
          <p:grpSp>
            <p:nvGrpSpPr>
              <p:cNvPr id="80" name="Group 480"/>
              <p:cNvGrpSpPr>
                <a:grpSpLocks/>
              </p:cNvGrpSpPr>
              <p:nvPr/>
            </p:nvGrpSpPr>
            <p:grpSpPr bwMode="auto">
              <a:xfrm flipH="1">
                <a:off x="6797694" y="3193568"/>
                <a:ext cx="366379" cy="355411"/>
                <a:chOff x="7891777" y="3347078"/>
                <a:chExt cx="366379" cy="355411"/>
              </a:xfrm>
            </p:grpSpPr>
            <p:grpSp>
              <p:nvGrpSpPr>
                <p:cNvPr id="81" name="Group 474"/>
                <p:cNvGrpSpPr>
                  <a:grpSpLocks/>
                </p:cNvGrpSpPr>
                <p:nvPr/>
              </p:nvGrpSpPr>
              <p:grpSpPr bwMode="auto">
                <a:xfrm>
                  <a:off x="7891777" y="3347078"/>
                  <a:ext cx="366379" cy="157358"/>
                  <a:chOff x="7860582" y="3121098"/>
                  <a:chExt cx="366379" cy="157358"/>
                </a:xfrm>
              </p:grpSpPr>
              <p:sp>
                <p:nvSpPr>
                  <p:cNvPr id="108" name="Block Arc 107"/>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9" name="Rectangle 108"/>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86" name="Group 477"/>
                <p:cNvGrpSpPr>
                  <a:grpSpLocks/>
                </p:cNvGrpSpPr>
                <p:nvPr/>
              </p:nvGrpSpPr>
              <p:grpSpPr bwMode="auto">
                <a:xfrm>
                  <a:off x="7891777" y="3550557"/>
                  <a:ext cx="366379" cy="151932"/>
                  <a:chOff x="7860582" y="3134077"/>
                  <a:chExt cx="366379" cy="151932"/>
                </a:xfrm>
              </p:grpSpPr>
              <p:sp>
                <p:nvSpPr>
                  <p:cNvPr id="106" name="Block Arc 105"/>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7" name="Rectangle 106"/>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87" name="Group 470"/>
              <p:cNvGrpSpPr>
                <a:grpSpLocks/>
              </p:cNvGrpSpPr>
              <p:nvPr/>
            </p:nvGrpSpPr>
            <p:grpSpPr bwMode="auto">
              <a:xfrm>
                <a:off x="7739420" y="3182715"/>
                <a:ext cx="366377" cy="170923"/>
                <a:chOff x="7860625" y="3109135"/>
                <a:chExt cx="366377" cy="170923"/>
              </a:xfrm>
            </p:grpSpPr>
            <p:sp>
              <p:nvSpPr>
                <p:cNvPr id="102" name="Block Arc 101"/>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3" name="Rectangle 102"/>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96" name="Group 471"/>
              <p:cNvGrpSpPr>
                <a:grpSpLocks/>
              </p:cNvGrpSpPr>
              <p:nvPr/>
            </p:nvGrpSpPr>
            <p:grpSpPr bwMode="auto">
              <a:xfrm>
                <a:off x="7739420" y="3386196"/>
                <a:ext cx="366376" cy="157358"/>
                <a:chOff x="7860625" y="3122116"/>
                <a:chExt cx="366376" cy="157358"/>
              </a:xfrm>
            </p:grpSpPr>
            <p:sp>
              <p:nvSpPr>
                <p:cNvPr id="100" name="Block Arc 99"/>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1" name="Rectangle 100"/>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10" name="Snip Same Side Corner Rectangle 109"/>
            <p:cNvSpPr/>
            <p:nvPr/>
          </p:nvSpPr>
          <p:spPr bwMode="auto">
            <a:xfrm>
              <a:off x="6380067" y="4197220"/>
              <a:ext cx="515277" cy="49034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1" name="Can 110"/>
            <p:cNvSpPr/>
            <p:nvPr/>
          </p:nvSpPr>
          <p:spPr bwMode="auto">
            <a:xfrm>
              <a:off x="6471488" y="4554589"/>
              <a:ext cx="332437" cy="108043"/>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112" name="Circular Arrow 111"/>
            <p:cNvSpPr>
              <a:spLocks noChangeAspect="1"/>
            </p:cNvSpPr>
            <p:nvPr/>
          </p:nvSpPr>
          <p:spPr bwMode="auto">
            <a:xfrm rot="5400000">
              <a:off x="6441568" y="4195556"/>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3" name="Rounded Rectangle 112"/>
            <p:cNvSpPr/>
            <p:nvPr/>
          </p:nvSpPr>
          <p:spPr bwMode="auto">
            <a:xfrm>
              <a:off x="6351810" y="4318558"/>
              <a:ext cx="571791" cy="157908"/>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Payment</a:t>
              </a:r>
            </a:p>
            <a:p>
              <a:pPr algn="ctr">
                <a:lnSpc>
                  <a:spcPts val="540"/>
                </a:lnSpc>
                <a:defRPr/>
              </a:pPr>
              <a:r>
                <a:rPr lang="en-US" sz="700" b="1" dirty="0">
                  <a:solidFill>
                    <a:srgbClr val="1E5846"/>
                  </a:solidFill>
                  <a:cs typeface="Arial"/>
                </a:rPr>
                <a:t>Transaction</a:t>
              </a:r>
            </a:p>
          </p:txBody>
        </p:sp>
        <p:grpSp>
          <p:nvGrpSpPr>
            <p:cNvPr id="97" name="Group 481"/>
            <p:cNvGrpSpPr>
              <a:grpSpLocks/>
            </p:cNvGrpSpPr>
            <p:nvPr/>
          </p:nvGrpSpPr>
          <p:grpSpPr bwMode="auto">
            <a:xfrm>
              <a:off x="6237107" y="2121962"/>
              <a:ext cx="801171" cy="213247"/>
              <a:chOff x="6797675" y="3194050"/>
              <a:chExt cx="1308100" cy="349250"/>
            </a:xfrm>
          </p:grpSpPr>
          <p:grpSp>
            <p:nvGrpSpPr>
              <p:cNvPr id="98" name="Group 480"/>
              <p:cNvGrpSpPr>
                <a:grpSpLocks/>
              </p:cNvGrpSpPr>
              <p:nvPr/>
            </p:nvGrpSpPr>
            <p:grpSpPr bwMode="auto">
              <a:xfrm flipH="1">
                <a:off x="6797694" y="3194329"/>
                <a:ext cx="366379" cy="348452"/>
                <a:chOff x="7891777" y="3347839"/>
                <a:chExt cx="366379" cy="348452"/>
              </a:xfrm>
            </p:grpSpPr>
            <p:grpSp>
              <p:nvGrpSpPr>
                <p:cNvPr id="99" name="Group 474"/>
                <p:cNvGrpSpPr>
                  <a:grpSpLocks/>
                </p:cNvGrpSpPr>
                <p:nvPr/>
              </p:nvGrpSpPr>
              <p:grpSpPr bwMode="auto">
                <a:xfrm>
                  <a:off x="7891777" y="3347839"/>
                  <a:ext cx="366379" cy="157892"/>
                  <a:chOff x="7860582" y="3121859"/>
                  <a:chExt cx="366379" cy="157892"/>
                </a:xfrm>
              </p:grpSpPr>
              <p:sp>
                <p:nvSpPr>
                  <p:cNvPr id="126" name="Block Arc 125"/>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7" name="Rectangle 126"/>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04" name="Group 477"/>
                <p:cNvGrpSpPr>
                  <a:grpSpLocks/>
                </p:cNvGrpSpPr>
                <p:nvPr/>
              </p:nvGrpSpPr>
              <p:grpSpPr bwMode="auto">
                <a:xfrm>
                  <a:off x="7891777" y="3538399"/>
                  <a:ext cx="366379" cy="157892"/>
                  <a:chOff x="7860582" y="3121919"/>
                  <a:chExt cx="366379" cy="157892"/>
                </a:xfrm>
              </p:grpSpPr>
              <p:sp>
                <p:nvSpPr>
                  <p:cNvPr id="124" name="Block Arc 123"/>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5" name="Rectangle 124"/>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05" name="Group 470"/>
              <p:cNvGrpSpPr>
                <a:grpSpLocks/>
              </p:cNvGrpSpPr>
              <p:nvPr/>
            </p:nvGrpSpPr>
            <p:grpSpPr bwMode="auto">
              <a:xfrm>
                <a:off x="7739420" y="3194330"/>
                <a:ext cx="366376" cy="157892"/>
                <a:chOff x="7860625" y="3120750"/>
                <a:chExt cx="366376" cy="157892"/>
              </a:xfrm>
            </p:grpSpPr>
            <p:sp>
              <p:nvSpPr>
                <p:cNvPr id="120" name="Block Arc 119"/>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1" name="Rectangle 120"/>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4" name="Group 471"/>
              <p:cNvGrpSpPr>
                <a:grpSpLocks/>
              </p:cNvGrpSpPr>
              <p:nvPr/>
            </p:nvGrpSpPr>
            <p:grpSpPr bwMode="auto">
              <a:xfrm>
                <a:off x="7739420" y="3384890"/>
                <a:ext cx="366376" cy="157892"/>
                <a:chOff x="7860625" y="3120810"/>
                <a:chExt cx="366376" cy="157892"/>
              </a:xfrm>
            </p:grpSpPr>
            <p:sp>
              <p:nvSpPr>
                <p:cNvPr id="118" name="Block Arc 117"/>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9" name="Rectangle 118"/>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28" name="Snip Same Side Corner Rectangle 127"/>
            <p:cNvSpPr/>
            <p:nvPr/>
          </p:nvSpPr>
          <p:spPr bwMode="auto">
            <a:xfrm>
              <a:off x="6380067" y="1985833"/>
              <a:ext cx="515277" cy="48868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9" name="Can 128"/>
            <p:cNvSpPr/>
            <p:nvPr/>
          </p:nvSpPr>
          <p:spPr bwMode="auto">
            <a:xfrm>
              <a:off x="6471488" y="2343203"/>
              <a:ext cx="332437" cy="10638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130" name="Circular Arrow 129"/>
            <p:cNvSpPr>
              <a:spLocks noChangeAspect="1"/>
            </p:cNvSpPr>
            <p:nvPr/>
          </p:nvSpPr>
          <p:spPr bwMode="auto">
            <a:xfrm rot="5400000">
              <a:off x="6442400" y="1983340"/>
              <a:ext cx="390614"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31" name="Rounded Rectangle 130"/>
            <p:cNvSpPr/>
            <p:nvPr/>
          </p:nvSpPr>
          <p:spPr bwMode="auto">
            <a:xfrm>
              <a:off x="6351810" y="2107173"/>
              <a:ext cx="571791" cy="15624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Card</a:t>
              </a:r>
            </a:p>
            <a:p>
              <a:pPr algn="ctr">
                <a:lnSpc>
                  <a:spcPts val="540"/>
                </a:lnSpc>
                <a:defRPr/>
              </a:pPr>
              <a:r>
                <a:rPr lang="en-US" sz="700" b="1" dirty="0">
                  <a:solidFill>
                    <a:srgbClr val="1E5846"/>
                  </a:solidFill>
                  <a:cs typeface="Arial"/>
                </a:rPr>
                <a:t>Processing</a:t>
              </a:r>
            </a:p>
          </p:txBody>
        </p:sp>
        <p:cxnSp>
          <p:nvCxnSpPr>
            <p:cNvPr id="132" name="Curved Connector 131"/>
            <p:cNvCxnSpPr/>
            <p:nvPr/>
          </p:nvCxnSpPr>
          <p:spPr>
            <a:xfrm>
              <a:off x="6991750" y="2170336"/>
              <a:ext cx="1" cy="549957"/>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3" name="Curved Connector 132"/>
            <p:cNvCxnSpPr/>
            <p:nvPr/>
          </p:nvCxnSpPr>
          <p:spPr>
            <a:xfrm>
              <a:off x="6991750" y="2170336"/>
              <a:ext cx="1" cy="1656443"/>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4" name="Curved Connector 133"/>
            <p:cNvCxnSpPr/>
            <p:nvPr/>
          </p:nvCxnSpPr>
          <p:spPr>
            <a:xfrm>
              <a:off x="6991751" y="3352805"/>
              <a:ext cx="1588" cy="1026424"/>
            </a:xfrm>
            <a:prstGeom prst="curvedConnector3">
              <a:avLst>
                <a:gd name="adj1" fmla="val 17692569"/>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5" name="Curved Connector 134"/>
            <p:cNvCxnSpPr/>
            <p:nvPr/>
          </p:nvCxnSpPr>
          <p:spPr>
            <a:xfrm>
              <a:off x="6991750" y="2170336"/>
              <a:ext cx="1" cy="1222915"/>
            </a:xfrm>
            <a:prstGeom prst="curvedConnector3">
              <a:avLst>
                <a:gd name="adj1" fmla="val 276803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8" name="Curved Connector 137"/>
            <p:cNvCxnSpPr/>
            <p:nvPr/>
          </p:nvCxnSpPr>
          <p:spPr>
            <a:xfrm>
              <a:off x="6991750" y="2286689"/>
              <a:ext cx="1" cy="986054"/>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grpSp>
      <p:grpSp>
        <p:nvGrpSpPr>
          <p:cNvPr id="161" name="Group 160"/>
          <p:cNvGrpSpPr>
            <a:grpSpLocks noChangeAspect="1"/>
          </p:cNvGrpSpPr>
          <p:nvPr/>
        </p:nvGrpSpPr>
        <p:grpSpPr>
          <a:xfrm>
            <a:off x="1525604" y="1918419"/>
            <a:ext cx="9148233" cy="434100"/>
            <a:chOff x="985236" y="1936980"/>
            <a:chExt cx="6049962" cy="325899"/>
          </a:xfrm>
          <a:solidFill>
            <a:schemeClr val="bg2">
              <a:lumMod val="90000"/>
            </a:schemeClr>
          </a:solidFill>
        </p:grpSpPr>
        <p:cxnSp>
          <p:nvCxnSpPr>
            <p:cNvPr id="10" name="Straight Arrow Connector 9"/>
            <p:cNvCxnSpPr/>
            <p:nvPr/>
          </p:nvCxnSpPr>
          <p:spPr>
            <a:xfrm>
              <a:off x="985236" y="2106409"/>
              <a:ext cx="6049962" cy="1588"/>
            </a:xfrm>
            <a:prstGeom prst="straightConnector1">
              <a:avLst/>
            </a:prstGeom>
            <a:grpFill/>
            <a:ln w="57150" cap="flat" cmpd="sng" algn="ctr">
              <a:solidFill>
                <a:schemeClr val="tx1">
                  <a:lumMod val="75000"/>
                  <a:lumOff val="25000"/>
                </a:schemeClr>
              </a:solidFill>
              <a:prstDash val="solid"/>
              <a:round/>
              <a:headEnd type="oval"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15" name="Group 158"/>
            <p:cNvGrpSpPr>
              <a:grpSpLocks noChangeAspect="1"/>
            </p:cNvGrpSpPr>
            <p:nvPr/>
          </p:nvGrpSpPr>
          <p:grpSpPr>
            <a:xfrm>
              <a:off x="1120258" y="1936980"/>
              <a:ext cx="5675428" cy="325899"/>
              <a:chOff x="375934" y="3889862"/>
              <a:chExt cx="8183161" cy="469900"/>
            </a:xfrm>
            <a:grpFill/>
          </p:grpSpPr>
          <p:grpSp>
            <p:nvGrpSpPr>
              <p:cNvPr id="116" name="Group 504"/>
              <p:cNvGrpSpPr>
                <a:grpSpLocks/>
              </p:cNvGrpSpPr>
              <p:nvPr/>
            </p:nvGrpSpPr>
            <p:grpSpPr bwMode="auto">
              <a:xfrm>
                <a:off x="375934" y="3889862"/>
                <a:ext cx="1939616" cy="469900"/>
                <a:chOff x="152400" y="4495800"/>
                <a:chExt cx="2110533" cy="469818"/>
              </a:xfrm>
              <a:grpFill/>
            </p:grpSpPr>
            <p:sp>
              <p:nvSpPr>
                <p:cNvPr id="143" name="Chevron 142"/>
                <p:cNvSpPr/>
                <p:nvPr/>
              </p:nvSpPr>
              <p:spPr>
                <a:xfrm>
                  <a:off x="152400" y="4495800"/>
                  <a:ext cx="771797"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Run daily 30 </a:t>
                  </a:r>
                  <a:r>
                    <a:rPr lang="en-US" sz="1200" dirty="0">
                      <a:solidFill>
                        <a:schemeClr val="tx1"/>
                      </a:solidFill>
                      <a:latin typeface="Arial Narrow"/>
                      <a:cs typeface="Arial Narrow"/>
                    </a:rPr>
                    <a:t>day</a:t>
                  </a:r>
                  <a:r>
                    <a:rPr lang="en-US" sz="800" dirty="0">
                      <a:solidFill>
                        <a:schemeClr val="tx1"/>
                      </a:solidFill>
                      <a:latin typeface="Arial Narrow"/>
                      <a:cs typeface="Arial Narrow"/>
                    </a:rPr>
                    <a:t> due card extract</a:t>
                  </a:r>
                </a:p>
              </p:txBody>
            </p:sp>
            <p:sp>
              <p:nvSpPr>
                <p:cNvPr id="144" name="Chevron 143"/>
                <p:cNvSpPr/>
                <p:nvPr/>
              </p:nvSpPr>
              <p:spPr>
                <a:xfrm>
                  <a:off x="935314" y="4505323"/>
                  <a:ext cx="663809"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Filter any cards in suspense</a:t>
                  </a:r>
                </a:p>
              </p:txBody>
            </p:sp>
            <p:sp>
              <p:nvSpPr>
                <p:cNvPr id="145" name="Chevron 144"/>
                <p:cNvSpPr/>
                <p:nvPr/>
              </p:nvSpPr>
              <p:spPr>
                <a:xfrm>
                  <a:off x="1608652" y="4505323"/>
                  <a:ext cx="654281"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Identify customer account #</a:t>
                  </a:r>
                </a:p>
              </p:txBody>
            </p:sp>
          </p:grpSp>
          <p:grpSp>
            <p:nvGrpSpPr>
              <p:cNvPr id="117" name="Group 505"/>
              <p:cNvGrpSpPr>
                <a:grpSpLocks/>
              </p:cNvGrpSpPr>
              <p:nvPr/>
            </p:nvGrpSpPr>
            <p:grpSpPr bwMode="auto">
              <a:xfrm>
                <a:off x="2325764" y="3889862"/>
                <a:ext cx="2024263" cy="460375"/>
                <a:chOff x="2273811" y="4505374"/>
                <a:chExt cx="2201970" cy="460244"/>
              </a:xfrm>
              <a:grpFill/>
            </p:grpSpPr>
            <p:sp>
              <p:nvSpPr>
                <p:cNvPr id="147" name="Chevron 146"/>
                <p:cNvSpPr/>
                <p:nvPr/>
              </p:nvSpPr>
              <p:spPr>
                <a:xfrm>
                  <a:off x="2273811" y="4505374"/>
                  <a:ext cx="854117"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Get account activity history (30 days)</a:t>
                  </a:r>
                </a:p>
              </p:txBody>
            </p:sp>
            <p:sp>
              <p:nvSpPr>
                <p:cNvPr id="148" name="Chevron 147"/>
                <p:cNvSpPr/>
                <p:nvPr/>
              </p:nvSpPr>
              <p:spPr>
                <a:xfrm>
                  <a:off x="3139041" y="4505374"/>
                  <a:ext cx="64455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Calculate minimum payment</a:t>
                  </a:r>
                </a:p>
              </p:txBody>
            </p:sp>
            <p:sp>
              <p:nvSpPr>
                <p:cNvPr id="149" name="Chevron 148"/>
                <p:cNvSpPr/>
                <p:nvPr/>
              </p:nvSpPr>
              <p:spPr>
                <a:xfrm>
                  <a:off x="3794710" y="4505374"/>
                  <a:ext cx="681071"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Get billing address &amp; details</a:t>
                  </a:r>
                </a:p>
              </p:txBody>
            </p:sp>
          </p:grpSp>
          <p:grpSp>
            <p:nvGrpSpPr>
              <p:cNvPr id="122" name="Group 506"/>
              <p:cNvGrpSpPr>
                <a:grpSpLocks/>
              </p:cNvGrpSpPr>
              <p:nvPr/>
            </p:nvGrpSpPr>
            <p:grpSpPr bwMode="auto">
              <a:xfrm>
                <a:off x="4360249" y="3889862"/>
                <a:ext cx="1789293" cy="460375"/>
                <a:chOff x="4486659" y="4505374"/>
                <a:chExt cx="1945935" cy="460244"/>
              </a:xfrm>
              <a:grpFill/>
            </p:grpSpPr>
            <p:sp>
              <p:nvSpPr>
                <p:cNvPr id="151" name="Chevron 150"/>
                <p:cNvSpPr/>
                <p:nvPr/>
              </p:nvSpPr>
              <p:spPr>
                <a:xfrm>
                  <a:off x="4486659" y="4505374"/>
                  <a:ext cx="552353"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Print billing invoice</a:t>
                  </a:r>
                </a:p>
              </p:txBody>
            </p:sp>
            <p:sp>
              <p:nvSpPr>
                <p:cNvPr id="152" name="Chevron 151"/>
                <p:cNvSpPr/>
                <p:nvPr/>
              </p:nvSpPr>
              <p:spPr>
                <a:xfrm>
                  <a:off x="5032017" y="4505374"/>
                  <a:ext cx="782208"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Add sales &amp; marketing materials</a:t>
                  </a:r>
                </a:p>
              </p:txBody>
            </p:sp>
            <p:sp>
              <p:nvSpPr>
                <p:cNvPr id="153" name="Chevron 152"/>
                <p:cNvSpPr/>
                <p:nvPr/>
              </p:nvSpPr>
              <p:spPr>
                <a:xfrm>
                  <a:off x="5807228" y="4505374"/>
                  <a:ext cx="62536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Stuff and send out letters</a:t>
                  </a:r>
                </a:p>
              </p:txBody>
            </p:sp>
          </p:grpSp>
          <p:grpSp>
            <p:nvGrpSpPr>
              <p:cNvPr id="123" name="Group 507"/>
              <p:cNvGrpSpPr>
                <a:grpSpLocks/>
              </p:cNvGrpSpPr>
              <p:nvPr/>
            </p:nvGrpSpPr>
            <p:grpSpPr bwMode="auto">
              <a:xfrm>
                <a:off x="6159752" y="3889862"/>
                <a:ext cx="1771778" cy="460375"/>
                <a:chOff x="6443472" y="4505374"/>
                <a:chExt cx="1927644" cy="460244"/>
              </a:xfrm>
              <a:grpFill/>
            </p:grpSpPr>
            <p:sp>
              <p:nvSpPr>
                <p:cNvPr id="155" name="Chevron 154"/>
                <p:cNvSpPr/>
                <p:nvPr/>
              </p:nvSpPr>
              <p:spPr>
                <a:xfrm>
                  <a:off x="6443472" y="4505374"/>
                  <a:ext cx="625611"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Receive inbound payment</a:t>
                  </a:r>
                </a:p>
              </p:txBody>
            </p:sp>
            <p:sp>
              <p:nvSpPr>
                <p:cNvPr id="156" name="Chevron 155"/>
                <p:cNvSpPr/>
                <p:nvPr/>
              </p:nvSpPr>
              <p:spPr>
                <a:xfrm>
                  <a:off x="7059714" y="4505374"/>
                  <a:ext cx="71262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Post payment to account</a:t>
                  </a:r>
                </a:p>
              </p:txBody>
            </p:sp>
            <p:sp>
              <p:nvSpPr>
                <p:cNvPr id="157" name="Chevron 156"/>
                <p:cNvSpPr/>
                <p:nvPr/>
              </p:nvSpPr>
              <p:spPr>
                <a:xfrm>
                  <a:off x="7762971" y="4505374"/>
                  <a:ext cx="608145"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Update account status</a:t>
                  </a:r>
                </a:p>
              </p:txBody>
            </p:sp>
          </p:grpSp>
          <p:sp>
            <p:nvSpPr>
              <p:cNvPr id="158" name="Chevron 157"/>
              <p:cNvSpPr/>
              <p:nvPr/>
            </p:nvSpPr>
            <p:spPr>
              <a:xfrm>
                <a:off x="7941745" y="3889862"/>
                <a:ext cx="617350" cy="46037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800" dirty="0">
                    <a:solidFill>
                      <a:schemeClr val="tx1"/>
                    </a:solidFill>
                    <a:latin typeface="Arial Narrow"/>
                    <a:cs typeface="Arial Narrow"/>
                  </a:rPr>
                  <a:t>Check for payments received</a:t>
                </a:r>
              </a:p>
            </p:txBody>
          </p:sp>
        </p:grpSp>
      </p:grpSp>
      <p:sp>
        <p:nvSpPr>
          <p:cNvPr id="162" name="Down Arrow 161"/>
          <p:cNvSpPr/>
          <p:nvPr/>
        </p:nvSpPr>
        <p:spPr>
          <a:xfrm>
            <a:off x="3699853" y="2720731"/>
            <a:ext cx="3031940" cy="385008"/>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63" name="Down Arrow 162"/>
          <p:cNvSpPr/>
          <p:nvPr/>
        </p:nvSpPr>
        <p:spPr>
          <a:xfrm rot="16200000">
            <a:off x="7371743" y="4443661"/>
            <a:ext cx="2102993" cy="385008"/>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54" name="Rond enkele hoek rechthoek 37"/>
          <p:cNvSpPr/>
          <p:nvPr>
            <p:custDataLst>
              <p:tags r:id="rId1"/>
            </p:custDataLst>
          </p:nvPr>
        </p:nvSpPr>
        <p:spPr>
          <a:xfrm flipH="1">
            <a:off x="1525605"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uses a particular model view of business</a:t>
            </a:r>
          </a:p>
        </p:txBody>
      </p:sp>
    </p:spTree>
    <p:extLst>
      <p:ext uri="{BB962C8B-B14F-4D97-AF65-F5344CB8AC3E}">
        <p14:creationId xmlns:p14="http://schemas.microsoft.com/office/powerpoint/2010/main" val="1500079193"/>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 name="Group 186"/>
          <p:cNvGrpSpPr/>
          <p:nvPr/>
        </p:nvGrpSpPr>
        <p:grpSpPr>
          <a:xfrm>
            <a:off x="3113881" y="2302197"/>
            <a:ext cx="6174283" cy="4052535"/>
            <a:chOff x="1590467" y="2301132"/>
            <a:chExt cx="6171426" cy="4050660"/>
          </a:xfrm>
        </p:grpSpPr>
        <p:grpSp>
          <p:nvGrpSpPr>
            <p:cNvPr id="68" name="Group 34"/>
            <p:cNvGrpSpPr/>
            <p:nvPr/>
          </p:nvGrpSpPr>
          <p:grpSpPr>
            <a:xfrm>
              <a:off x="1590467" y="2301132"/>
              <a:ext cx="6171426" cy="4050660"/>
              <a:chOff x="1372374" y="2121540"/>
              <a:chExt cx="6171426" cy="4050660"/>
            </a:xfrm>
          </p:grpSpPr>
          <p:sp>
            <p:nvSpPr>
              <p:cNvPr id="69" name="Rectangle 68"/>
              <p:cNvSpPr/>
              <p:nvPr/>
            </p:nvSpPr>
            <p:spPr bwMode="auto">
              <a:xfrm>
                <a:off x="1372374" y="2464056"/>
                <a:ext cx="6171426" cy="3708144"/>
              </a:xfrm>
              <a:prstGeom prst="rect">
                <a:avLst/>
              </a:prstGeom>
              <a:solidFill>
                <a:srgbClr val="F2F2F2"/>
              </a:solidFill>
              <a:ln w="9525" cap="flat" cmpd="sng" algn="ctr">
                <a:solidFill>
                  <a:schemeClr val="tx1"/>
                </a:solidFill>
                <a:prstDash val="solid"/>
                <a:round/>
                <a:headEnd type="none" w="med" len="med"/>
                <a:tailEnd type="none" w="med" len="med"/>
              </a:ln>
              <a:effectLst>
                <a:outerShdw blurRad="635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70" name="TextBox 69"/>
              <p:cNvSpPr txBox="1"/>
              <p:nvPr/>
            </p:nvSpPr>
            <p:spPr>
              <a:xfrm>
                <a:off x="1404174" y="2576513"/>
                <a:ext cx="6139626" cy="307905"/>
              </a:xfrm>
              <a:prstGeom prst="rect">
                <a:avLst/>
              </a:prstGeom>
              <a:solidFill>
                <a:schemeClr val="bg1">
                  <a:lumMod val="85000"/>
                </a:schemeClr>
              </a:solidFill>
            </p:spPr>
            <p:txBody>
              <a:bodyPr wrap="square">
                <a:prstTxWarp prst="textNoShape">
                  <a:avLst/>
                </a:prstTxWarp>
                <a:spAutoFit/>
              </a:bodyPr>
              <a:lstStyle/>
              <a:p>
                <a:pPr eaLnBrk="0" hangingPunct="0">
                  <a:defRPr/>
                </a:pPr>
                <a:r>
                  <a:rPr lang="en-US" sz="1401" b="1" i="1" dirty="0">
                    <a:solidFill>
                      <a:srgbClr val="1E5846"/>
                    </a:solidFill>
                  </a:rPr>
                  <a:t>Scenario</a:t>
                </a:r>
                <a:r>
                  <a:rPr lang="en-US" sz="1401" dirty="0">
                    <a:solidFill>
                      <a:srgbClr val="1E5846"/>
                    </a:solidFill>
                  </a:rPr>
                  <a:t>: A customer payment is made under an existing Direct Debit mandate</a:t>
                </a:r>
              </a:p>
            </p:txBody>
          </p:sp>
          <p:sp>
            <p:nvSpPr>
              <p:cNvPr id="74" name="Freeform 2"/>
              <p:cNvSpPr>
                <a:spLocks/>
              </p:cNvSpPr>
              <p:nvPr/>
            </p:nvSpPr>
            <p:spPr bwMode="auto">
              <a:xfrm>
                <a:off x="1447800" y="3790950"/>
                <a:ext cx="5774969" cy="1588"/>
              </a:xfrm>
              <a:custGeom>
                <a:avLst/>
                <a:gdLst>
                  <a:gd name="T0" fmla="*/ 0 w 5520"/>
                  <a:gd name="T1" fmla="*/ 0 h 1"/>
                  <a:gd name="T2" fmla="*/ 2147483647 w 5520"/>
                  <a:gd name="T3" fmla="*/ 0 h 1"/>
                  <a:gd name="T4" fmla="*/ 0 60000 65536"/>
                  <a:gd name="T5" fmla="*/ 0 60000 65536"/>
                  <a:gd name="T6" fmla="*/ 0 w 5520"/>
                  <a:gd name="T7" fmla="*/ 0 h 1"/>
                  <a:gd name="T8" fmla="*/ 5520 w 5520"/>
                  <a:gd name="T9" fmla="*/ 1 h 1"/>
                </a:gdLst>
                <a:ahLst/>
                <a:cxnLst>
                  <a:cxn ang="T4">
                    <a:pos x="T0" y="T1"/>
                  </a:cxn>
                  <a:cxn ang="T5">
                    <a:pos x="T2" y="T3"/>
                  </a:cxn>
                </a:cxnLst>
                <a:rect l="T6" t="T7" r="T8" b="T9"/>
                <a:pathLst>
                  <a:path w="5520" h="1">
                    <a:moveTo>
                      <a:pt x="0" y="0"/>
                    </a:moveTo>
                    <a:lnTo>
                      <a:pt x="5520" y="0"/>
                    </a:lnTo>
                  </a:path>
                </a:pathLst>
              </a:custGeom>
              <a:noFill/>
              <a:ln w="34925">
                <a:solidFill>
                  <a:schemeClr val="tx1"/>
                </a:solidFill>
                <a:round/>
                <a:headEnd/>
                <a:tailEnd/>
              </a:ln>
            </p:spPr>
            <p:txBody>
              <a:bodyPr lIns="36017" tIns="18008" rIns="36017" bIns="46822">
                <a:prstTxWarp prst="textNoShape">
                  <a:avLst/>
                </a:prstTxWarp>
              </a:bodyPr>
              <a:lstStyle/>
              <a:p>
                <a:endParaRPr lang="en-US" sz="1361" dirty="0"/>
              </a:p>
            </p:txBody>
          </p:sp>
          <p:sp>
            <p:nvSpPr>
              <p:cNvPr id="78" name="Text Box 3"/>
              <p:cNvSpPr txBox="1">
                <a:spLocks noChangeArrowheads="1"/>
              </p:cNvSpPr>
              <p:nvPr/>
            </p:nvSpPr>
            <p:spPr bwMode="auto">
              <a:xfrm>
                <a:off x="5808399" y="3827463"/>
                <a:ext cx="1411800" cy="1770485"/>
              </a:xfrm>
              <a:prstGeom prst="rect">
                <a:avLst/>
              </a:prstGeom>
              <a:noFill/>
              <a:ln w="9525">
                <a:noFill/>
                <a:miter lim="800000"/>
                <a:headEnd/>
                <a:tailEnd/>
              </a:ln>
            </p:spPr>
            <p:txBody>
              <a:bodyPr wrap="square" lIns="0" rIns="0">
                <a:prstTxWarp prst="textNoShape">
                  <a:avLst/>
                </a:prstTxWarp>
                <a:spAutoFit/>
              </a:bodyPr>
              <a:lstStyle/>
              <a:p>
                <a:pPr>
                  <a:lnSpc>
                    <a:spcPct val="90000"/>
                  </a:lnSpc>
                  <a:spcBef>
                    <a:spcPct val="10000"/>
                  </a:spcBef>
                  <a:spcAft>
                    <a:spcPct val="10000"/>
                  </a:spcAft>
                </a:pPr>
                <a:r>
                  <a:rPr lang="en-US" sz="900" dirty="0"/>
                  <a:t>A Direct debit request is received and routed for processing, the mandate is found and the corresponding customer agreement checked for direct debit processing.  the balanced is checked before a debit payment is initiated,</a:t>
                </a:r>
              </a:p>
              <a:p>
                <a:pPr>
                  <a:lnSpc>
                    <a:spcPct val="90000"/>
                  </a:lnSpc>
                  <a:spcBef>
                    <a:spcPct val="10000"/>
                  </a:spcBef>
                  <a:spcAft>
                    <a:spcPct val="10000"/>
                  </a:spcAft>
                </a:pPr>
                <a:endParaRPr lang="en-US" sz="900" dirty="0"/>
              </a:p>
              <a:p>
                <a:pPr>
                  <a:lnSpc>
                    <a:spcPct val="90000"/>
                  </a:lnSpc>
                  <a:spcBef>
                    <a:spcPct val="10000"/>
                  </a:spcBef>
                  <a:spcAft>
                    <a:spcPct val="10000"/>
                  </a:spcAft>
                </a:pPr>
                <a:r>
                  <a:rPr lang="en-US" sz="900" dirty="0"/>
                  <a:t>The payment is made to the vendors account through an ACH payment</a:t>
                </a:r>
              </a:p>
            </p:txBody>
          </p:sp>
          <p:grpSp>
            <p:nvGrpSpPr>
              <p:cNvPr id="93" name="Group 106"/>
              <p:cNvGrpSpPr/>
              <p:nvPr/>
            </p:nvGrpSpPr>
            <p:grpSpPr>
              <a:xfrm>
                <a:off x="1607385" y="3200400"/>
                <a:ext cx="4139254" cy="2819400"/>
                <a:chOff x="3418212" y="1981200"/>
                <a:chExt cx="4139254" cy="4572000"/>
              </a:xfrm>
            </p:grpSpPr>
            <p:sp>
              <p:nvSpPr>
                <p:cNvPr id="113" name="Line 14"/>
                <p:cNvSpPr>
                  <a:spLocks noChangeShapeType="1"/>
                </p:cNvSpPr>
                <p:nvPr/>
              </p:nvSpPr>
              <p:spPr bwMode="auto">
                <a:xfrm flipH="1">
                  <a:off x="3418212"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4" name="Line 5"/>
                <p:cNvSpPr>
                  <a:spLocks noChangeShapeType="1"/>
                </p:cNvSpPr>
                <p:nvPr/>
              </p:nvSpPr>
              <p:spPr bwMode="auto">
                <a:xfrm>
                  <a:off x="7556199" y="1981200"/>
                  <a:ext cx="1267" cy="4572000"/>
                </a:xfrm>
                <a:prstGeom prst="line">
                  <a:avLst/>
                </a:prstGeom>
                <a:noFill/>
                <a:ln w="34925">
                  <a:solidFill>
                    <a:schemeClr val="tx1"/>
                  </a:solidFill>
                  <a:round/>
                  <a:headEnd/>
                  <a:tailEnd/>
                </a:ln>
              </p:spPr>
              <p:txBody>
                <a:bodyPr>
                  <a:prstTxWarp prst="textNoShape">
                    <a:avLst/>
                  </a:prstTxWarp>
                </a:bodyPr>
                <a:lstStyle/>
                <a:p>
                  <a:endParaRPr lang="en-US" sz="1361" dirty="0"/>
                </a:p>
              </p:txBody>
            </p:sp>
            <p:sp>
              <p:nvSpPr>
                <p:cNvPr id="115" name="Line 10"/>
                <p:cNvSpPr>
                  <a:spLocks noChangeShapeType="1"/>
                </p:cNvSpPr>
                <p:nvPr/>
              </p:nvSpPr>
              <p:spPr bwMode="auto">
                <a:xfrm flipH="1">
                  <a:off x="5890190" y="1981200"/>
                  <a:ext cx="1268"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6" name="Line 12"/>
                <p:cNvSpPr>
                  <a:spLocks noChangeShapeType="1"/>
                </p:cNvSpPr>
                <p:nvPr/>
              </p:nvSpPr>
              <p:spPr bwMode="auto">
                <a:xfrm flipH="1">
                  <a:off x="6712916" y="1981200"/>
                  <a:ext cx="1268"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7" name="Line 13"/>
                <p:cNvSpPr>
                  <a:spLocks noChangeShapeType="1"/>
                </p:cNvSpPr>
                <p:nvPr/>
              </p:nvSpPr>
              <p:spPr bwMode="auto">
                <a:xfrm flipH="1">
                  <a:off x="5066197"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8" name="Line 14"/>
                <p:cNvSpPr>
                  <a:spLocks noChangeShapeType="1"/>
                </p:cNvSpPr>
                <p:nvPr/>
              </p:nvSpPr>
              <p:spPr bwMode="auto">
                <a:xfrm flipH="1">
                  <a:off x="4242205"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grpSp>
          <p:sp>
            <p:nvSpPr>
              <p:cNvPr id="99" name="Rectangle 68"/>
              <p:cNvSpPr>
                <a:spLocks noChangeArrowheads="1"/>
              </p:cNvSpPr>
              <p:nvPr/>
            </p:nvSpPr>
            <p:spPr bwMode="auto">
              <a:xfrm>
                <a:off x="3313267" y="397132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Receive DD payment request</a:t>
                </a:r>
              </a:p>
            </p:txBody>
          </p:sp>
          <p:sp>
            <p:nvSpPr>
              <p:cNvPr id="100" name="Rectangle 68"/>
              <p:cNvSpPr>
                <a:spLocks noChangeArrowheads="1"/>
              </p:cNvSpPr>
              <p:nvPr/>
            </p:nvSpPr>
            <p:spPr bwMode="auto">
              <a:xfrm>
                <a:off x="4136306" y="4174974"/>
                <a:ext cx="705919" cy="504719"/>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DD payment matched to customer, agreement checked</a:t>
                </a:r>
              </a:p>
            </p:txBody>
          </p:sp>
          <p:sp>
            <p:nvSpPr>
              <p:cNvPr id="101" name="Rectangle 68"/>
              <p:cNvSpPr>
                <a:spLocks noChangeArrowheads="1"/>
              </p:cNvSpPr>
              <p:nvPr/>
            </p:nvSpPr>
            <p:spPr bwMode="auto">
              <a:xfrm>
                <a:off x="4959345" y="467233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Mandate covered under agreement</a:t>
                </a:r>
              </a:p>
            </p:txBody>
          </p:sp>
          <p:sp>
            <p:nvSpPr>
              <p:cNvPr id="102" name="Rectangle 68"/>
              <p:cNvSpPr>
                <a:spLocks noChangeArrowheads="1"/>
              </p:cNvSpPr>
              <p:nvPr/>
            </p:nvSpPr>
            <p:spPr bwMode="auto">
              <a:xfrm>
                <a:off x="4136306" y="489769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Customer account balanced checked</a:t>
                </a:r>
              </a:p>
            </p:txBody>
          </p:sp>
          <p:sp>
            <p:nvSpPr>
              <p:cNvPr id="103" name="Rectangle 68"/>
              <p:cNvSpPr>
                <a:spLocks noChangeArrowheads="1"/>
              </p:cNvSpPr>
              <p:nvPr/>
            </p:nvSpPr>
            <p:spPr bwMode="auto">
              <a:xfrm>
                <a:off x="2490228" y="5123525"/>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Provide current Account balance</a:t>
                </a:r>
              </a:p>
            </p:txBody>
          </p:sp>
          <p:sp>
            <p:nvSpPr>
              <p:cNvPr id="104" name="Rectangle 68"/>
              <p:cNvSpPr>
                <a:spLocks noChangeArrowheads="1"/>
              </p:cNvSpPr>
              <p:nvPr/>
            </p:nvSpPr>
            <p:spPr bwMode="auto">
              <a:xfrm>
                <a:off x="4136306" y="5392161"/>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Initiate funds transfer</a:t>
                </a:r>
              </a:p>
            </p:txBody>
          </p:sp>
          <p:sp>
            <p:nvSpPr>
              <p:cNvPr id="105" name="Rectangle 68"/>
              <p:cNvSpPr>
                <a:spLocks noChangeArrowheads="1"/>
              </p:cNvSpPr>
              <p:nvPr/>
            </p:nvSpPr>
            <p:spPr bwMode="auto">
              <a:xfrm>
                <a:off x="1654919" y="5661963"/>
                <a:ext cx="705919" cy="116921"/>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Transfer executed</a:t>
                </a:r>
              </a:p>
            </p:txBody>
          </p:sp>
          <p:cxnSp>
            <p:nvCxnSpPr>
              <p:cNvPr id="106" name="AutoShape 54"/>
              <p:cNvCxnSpPr>
                <a:cxnSpLocks noChangeShapeType="1"/>
                <a:stCxn id="100" idx="0"/>
                <a:endCxn id="99" idx="3"/>
              </p:cNvCxnSpPr>
              <p:nvPr/>
            </p:nvCxnSpPr>
            <p:spPr bwMode="auto">
              <a:xfrm rot="16200000" flipV="1">
                <a:off x="4205870" y="3891578"/>
                <a:ext cx="96713" cy="470080"/>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7" name="AutoShape 54"/>
              <p:cNvCxnSpPr>
                <a:cxnSpLocks noChangeShapeType="1"/>
                <a:stCxn id="101" idx="0"/>
                <a:endCxn id="100" idx="3"/>
              </p:cNvCxnSpPr>
              <p:nvPr/>
            </p:nvCxnSpPr>
            <p:spPr bwMode="auto">
              <a:xfrm rot="16200000" flipV="1">
                <a:off x="4954764" y="4314795"/>
                <a:ext cx="245002" cy="470080"/>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8" name="AutoShape 54"/>
              <p:cNvCxnSpPr>
                <a:cxnSpLocks noChangeShapeType="1"/>
                <a:stCxn id="102" idx="0"/>
                <a:endCxn id="101" idx="1"/>
              </p:cNvCxnSpPr>
              <p:nvPr/>
            </p:nvCxnSpPr>
            <p:spPr bwMode="auto">
              <a:xfrm rot="5400000" flipH="1" flipV="1">
                <a:off x="4665093" y="4603445"/>
                <a:ext cx="118425" cy="470079"/>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9" name="AutoShape 54"/>
              <p:cNvCxnSpPr>
                <a:cxnSpLocks noChangeShapeType="1"/>
                <a:stCxn id="103" idx="0"/>
                <a:endCxn id="102" idx="1"/>
              </p:cNvCxnSpPr>
              <p:nvPr/>
            </p:nvCxnSpPr>
            <p:spPr bwMode="auto">
              <a:xfrm rot="5400000" flipH="1" flipV="1">
                <a:off x="3430300" y="4417519"/>
                <a:ext cx="118894" cy="1293118"/>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10" name="AutoShape 54"/>
              <p:cNvCxnSpPr>
                <a:cxnSpLocks noChangeShapeType="1"/>
                <a:stCxn id="104" idx="0"/>
                <a:endCxn id="103" idx="3"/>
              </p:cNvCxnSpPr>
              <p:nvPr/>
            </p:nvCxnSpPr>
            <p:spPr bwMode="auto">
              <a:xfrm rot="16200000" flipV="1">
                <a:off x="3761857" y="4664751"/>
                <a:ext cx="161701" cy="1293119"/>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11" name="AutoShape 54"/>
              <p:cNvCxnSpPr>
                <a:cxnSpLocks noChangeShapeType="1"/>
                <a:stCxn id="105" idx="0"/>
                <a:endCxn id="104" idx="1"/>
              </p:cNvCxnSpPr>
              <p:nvPr/>
            </p:nvCxnSpPr>
            <p:spPr bwMode="auto">
              <a:xfrm rot="5400000" flipH="1" flipV="1">
                <a:off x="2990659" y="4516317"/>
                <a:ext cx="162867" cy="2128427"/>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sp>
            <p:nvSpPr>
              <p:cNvPr id="112" name="Rectangle 111"/>
              <p:cNvSpPr/>
              <p:nvPr/>
            </p:nvSpPr>
            <p:spPr>
              <a:xfrm>
                <a:off x="2616458" y="2121540"/>
                <a:ext cx="3581400" cy="393060"/>
              </a:xfrm>
              <a:prstGeom prst="rect">
                <a:avLst/>
              </a:prstGeom>
            </p:spPr>
            <p:txBody>
              <a:bodyPr wrap="square">
                <a:noAutofit/>
              </a:bodyPr>
              <a:lstStyle/>
              <a:p>
                <a:pPr algn="ctr">
                  <a:spcAft>
                    <a:spcPts val="300"/>
                  </a:spcAft>
                </a:pPr>
                <a:r>
                  <a:rPr lang="en-US" sz="1601" b="1" dirty="0">
                    <a:latin typeface="Helvetica"/>
                    <a:cs typeface="Helvetica"/>
                  </a:rPr>
                  <a:t>Simple BIAN Business Scenario</a:t>
                </a:r>
                <a:endParaRPr lang="en-US" sz="1401" b="1" dirty="0">
                  <a:latin typeface="Helvetica"/>
                  <a:cs typeface="Helvetica"/>
                </a:endParaRPr>
              </a:p>
            </p:txBody>
          </p:sp>
        </p:grpSp>
        <p:grpSp>
          <p:nvGrpSpPr>
            <p:cNvPr id="4" name="Group 89"/>
            <p:cNvGrpSpPr/>
            <p:nvPr/>
          </p:nvGrpSpPr>
          <p:grpSpPr>
            <a:xfrm>
              <a:off x="2421978" y="3525071"/>
              <a:ext cx="188798" cy="62404"/>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92" name="Oval 9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5" name="Group 92"/>
            <p:cNvGrpSpPr/>
            <p:nvPr/>
          </p:nvGrpSpPr>
          <p:grpSpPr>
            <a:xfrm>
              <a:off x="2420065" y="3709771"/>
              <a:ext cx="222685" cy="99727"/>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6" name="Group 87"/>
            <p:cNvGrpSpPr/>
            <p:nvPr/>
          </p:nvGrpSpPr>
          <p:grpSpPr>
            <a:xfrm>
              <a:off x="2421973" y="3447702"/>
              <a:ext cx="188798" cy="62404"/>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88" name="Oval 8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7" name="Group 88"/>
            <p:cNvGrpSpPr/>
            <p:nvPr/>
          </p:nvGrpSpPr>
          <p:grpSpPr>
            <a:xfrm>
              <a:off x="2420060" y="3597605"/>
              <a:ext cx="222685" cy="99727"/>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71" name="Snip Same Side Corner Rectangle 70"/>
            <p:cNvSpPr/>
            <p:nvPr/>
          </p:nvSpPr>
          <p:spPr bwMode="auto">
            <a:xfrm>
              <a:off x="18511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77" name="Circular Arrow 76"/>
            <p:cNvSpPr>
              <a:spLocks noChangeAspect="1"/>
            </p:cNvSpPr>
            <p:nvPr/>
          </p:nvSpPr>
          <p:spPr>
            <a:xfrm rot="5400000">
              <a:off x="18704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9" name="Group 17"/>
            <p:cNvGrpSpPr/>
            <p:nvPr/>
          </p:nvGrpSpPr>
          <p:grpSpPr>
            <a:xfrm>
              <a:off x="2019095" y="3550974"/>
              <a:ext cx="318675" cy="196132"/>
              <a:chOff x="5181600" y="4419600"/>
              <a:chExt cx="643464" cy="393699"/>
            </a:xfrm>
            <a:effectLst/>
          </p:grpSpPr>
          <p:sp>
            <p:nvSpPr>
              <p:cNvPr id="80" name="Rectangle 79"/>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1" name="Rectangle 80"/>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2" name="Rectangle 81"/>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3" name="Rectangle 82"/>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4" name="Rectangle 83"/>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79" name="Rounded Rectangle 78"/>
            <p:cNvSpPr/>
            <p:nvPr/>
          </p:nvSpPr>
          <p:spPr>
            <a:xfrm>
              <a:off x="18511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Payment</a:t>
              </a:r>
            </a:p>
            <a:p>
              <a:pPr eaLnBrk="0" hangingPunct="0">
                <a:lnSpc>
                  <a:spcPct val="80000"/>
                </a:lnSpc>
                <a:defRPr/>
              </a:pPr>
              <a:r>
                <a:rPr lang="en-US" sz="800" b="1" dirty="0">
                  <a:latin typeface="Arial"/>
                  <a:ea typeface="ＭＳ Ｐゴシック" pitchFamily="1" charset="-128"/>
                  <a:cs typeface="Arial"/>
                </a:rPr>
                <a:t>Execution</a:t>
              </a:r>
            </a:p>
          </p:txBody>
        </p:sp>
        <p:grpSp>
          <p:nvGrpSpPr>
            <p:cNvPr id="122" name="Group 89"/>
            <p:cNvGrpSpPr/>
            <p:nvPr/>
          </p:nvGrpSpPr>
          <p:grpSpPr>
            <a:xfrm>
              <a:off x="3249176" y="3525071"/>
              <a:ext cx="188797" cy="62404"/>
              <a:chOff x="1974849" y="3771883"/>
              <a:chExt cx="438228" cy="144000"/>
            </a:xfrm>
            <a:effectLst>
              <a:outerShdw blurRad="50800" dist="38100" dir="2700000">
                <a:srgbClr val="000000">
                  <a:alpha val="75000"/>
                </a:srgbClr>
              </a:outerShdw>
            </a:effectLst>
          </p:grpSpPr>
          <p:sp>
            <p:nvSpPr>
              <p:cNvPr id="141" name="Rectangle 14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42" name="Oval 14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23" name="Group 92"/>
            <p:cNvGrpSpPr/>
            <p:nvPr/>
          </p:nvGrpSpPr>
          <p:grpSpPr>
            <a:xfrm>
              <a:off x="3247266" y="3709760"/>
              <a:ext cx="222685" cy="99726"/>
              <a:chOff x="1970409" y="3513618"/>
              <a:chExt cx="516886" cy="230123"/>
            </a:xfrm>
            <a:effectLst>
              <a:outerShdw blurRad="50800" dist="38100" dir="2700000">
                <a:srgbClr val="000000">
                  <a:alpha val="75000"/>
                </a:srgbClr>
              </a:outerShdw>
            </a:effectLst>
          </p:grpSpPr>
          <p:sp>
            <p:nvSpPr>
              <p:cNvPr id="139" name="Rectangle 13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40" name="Block Arc 13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24" name="Group 87"/>
            <p:cNvGrpSpPr/>
            <p:nvPr/>
          </p:nvGrpSpPr>
          <p:grpSpPr>
            <a:xfrm>
              <a:off x="3249172" y="3447702"/>
              <a:ext cx="188797" cy="62404"/>
              <a:chOff x="1974849" y="3771883"/>
              <a:chExt cx="438228" cy="144000"/>
            </a:xfrm>
            <a:effectLst>
              <a:outerShdw blurRad="50800" dist="38100" dir="2700000">
                <a:srgbClr val="000000">
                  <a:alpha val="75000"/>
                </a:srgbClr>
              </a:outerShdw>
            </a:effectLst>
          </p:grpSpPr>
          <p:sp>
            <p:nvSpPr>
              <p:cNvPr id="137" name="Rectangle 13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38" name="Oval 13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25" name="Group 88"/>
            <p:cNvGrpSpPr/>
            <p:nvPr/>
          </p:nvGrpSpPr>
          <p:grpSpPr>
            <a:xfrm>
              <a:off x="3247261" y="3597593"/>
              <a:ext cx="222685" cy="99726"/>
              <a:chOff x="1970409" y="3513618"/>
              <a:chExt cx="516886" cy="230123"/>
            </a:xfrm>
            <a:effectLst>
              <a:outerShdw blurRad="50800" dist="38100" dir="2700000">
                <a:srgbClr val="000000">
                  <a:alpha val="75000"/>
                </a:srgbClr>
              </a:outerShdw>
            </a:effectLst>
          </p:grpSpPr>
          <p:sp>
            <p:nvSpPr>
              <p:cNvPr id="135" name="Rectangle 13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36" name="Block Arc 13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26" name="Snip Same Side Corner Rectangle 125"/>
            <p:cNvSpPr/>
            <p:nvPr/>
          </p:nvSpPr>
          <p:spPr bwMode="auto">
            <a:xfrm>
              <a:off x="26783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27" name="Circular Arrow 126"/>
            <p:cNvSpPr>
              <a:spLocks noChangeAspect="1"/>
            </p:cNvSpPr>
            <p:nvPr/>
          </p:nvSpPr>
          <p:spPr>
            <a:xfrm rot="5400000">
              <a:off x="26976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28" name="Group 17"/>
            <p:cNvGrpSpPr/>
            <p:nvPr/>
          </p:nvGrpSpPr>
          <p:grpSpPr>
            <a:xfrm>
              <a:off x="2846292" y="3550974"/>
              <a:ext cx="318675" cy="196132"/>
              <a:chOff x="5181600" y="4419600"/>
              <a:chExt cx="643464" cy="393699"/>
            </a:xfrm>
            <a:effectLst/>
          </p:grpSpPr>
          <p:sp>
            <p:nvSpPr>
              <p:cNvPr id="130" name="Rectangle 129"/>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1" name="Rectangle 130"/>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2" name="Rectangle 131"/>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3" name="Rectangle 132"/>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4" name="Rectangle 133"/>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29" name="Rounded Rectangle 128"/>
            <p:cNvSpPr/>
            <p:nvPr/>
          </p:nvSpPr>
          <p:spPr>
            <a:xfrm>
              <a:off x="26783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BE" sz="800" b="1" dirty="0">
                  <a:latin typeface="Arial Narrow"/>
                  <a:ea typeface="ＭＳ Ｐゴシック" pitchFamily="1" charset="-128"/>
                  <a:cs typeface="Arial Narrow"/>
                </a:rPr>
                <a:t>Position Keeping</a:t>
              </a:r>
              <a:endParaRPr lang="en-US" sz="800" b="1" dirty="0">
                <a:latin typeface="Arial Narrow"/>
                <a:ea typeface="ＭＳ Ｐゴシック" pitchFamily="1" charset="-128"/>
                <a:cs typeface="Arial Narrow"/>
              </a:endParaRPr>
            </a:p>
          </p:txBody>
        </p:sp>
        <p:grpSp>
          <p:nvGrpSpPr>
            <p:cNvPr id="144" name="Group 89"/>
            <p:cNvGrpSpPr/>
            <p:nvPr/>
          </p:nvGrpSpPr>
          <p:grpSpPr>
            <a:xfrm>
              <a:off x="4076376" y="3525071"/>
              <a:ext cx="188797" cy="62404"/>
              <a:chOff x="1974849" y="3771883"/>
              <a:chExt cx="438228" cy="144000"/>
            </a:xfrm>
            <a:effectLst>
              <a:outerShdw blurRad="50800" dist="38100" dir="2700000">
                <a:srgbClr val="000000">
                  <a:alpha val="75000"/>
                </a:srgbClr>
              </a:outerShdw>
            </a:effectLst>
          </p:grpSpPr>
          <p:sp>
            <p:nvSpPr>
              <p:cNvPr id="163" name="Rectangle 162"/>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4" name="Oval 163"/>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45" name="Group 92"/>
            <p:cNvGrpSpPr/>
            <p:nvPr/>
          </p:nvGrpSpPr>
          <p:grpSpPr>
            <a:xfrm>
              <a:off x="4074466" y="3709760"/>
              <a:ext cx="222685" cy="99726"/>
              <a:chOff x="1970409" y="3513618"/>
              <a:chExt cx="516886" cy="230123"/>
            </a:xfrm>
            <a:effectLst>
              <a:outerShdw blurRad="50800" dist="38100" dir="2700000">
                <a:srgbClr val="000000">
                  <a:alpha val="75000"/>
                </a:srgbClr>
              </a:outerShdw>
            </a:effectLst>
          </p:grpSpPr>
          <p:sp>
            <p:nvSpPr>
              <p:cNvPr id="161" name="Rectangle 160"/>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2" name="Block Arc 161"/>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46" name="Group 87"/>
            <p:cNvGrpSpPr/>
            <p:nvPr/>
          </p:nvGrpSpPr>
          <p:grpSpPr>
            <a:xfrm>
              <a:off x="4076372" y="3447702"/>
              <a:ext cx="188797" cy="62404"/>
              <a:chOff x="1974849" y="3771883"/>
              <a:chExt cx="438228" cy="144000"/>
            </a:xfrm>
            <a:effectLst>
              <a:outerShdw blurRad="50800" dist="38100" dir="2700000">
                <a:srgbClr val="000000">
                  <a:alpha val="75000"/>
                </a:srgbClr>
              </a:outerShdw>
            </a:effectLst>
          </p:grpSpPr>
          <p:sp>
            <p:nvSpPr>
              <p:cNvPr id="159" name="Rectangle 158"/>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0" name="Oval 159"/>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47" name="Group 88"/>
            <p:cNvGrpSpPr/>
            <p:nvPr/>
          </p:nvGrpSpPr>
          <p:grpSpPr>
            <a:xfrm>
              <a:off x="4074461" y="3597593"/>
              <a:ext cx="222685" cy="99726"/>
              <a:chOff x="1970409" y="3513618"/>
              <a:chExt cx="516886" cy="230123"/>
            </a:xfrm>
            <a:effectLst>
              <a:outerShdw blurRad="50800" dist="38100" dir="2700000">
                <a:srgbClr val="000000">
                  <a:alpha val="75000"/>
                </a:srgbClr>
              </a:outerShdw>
            </a:effectLst>
          </p:grpSpPr>
          <p:sp>
            <p:nvSpPr>
              <p:cNvPr id="157" name="Rectangle 156"/>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58" name="Block Arc 157"/>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48" name="Snip Same Side Corner Rectangle 147"/>
            <p:cNvSpPr/>
            <p:nvPr/>
          </p:nvSpPr>
          <p:spPr bwMode="auto">
            <a:xfrm>
              <a:off x="35055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49" name="Circular Arrow 148"/>
            <p:cNvSpPr>
              <a:spLocks noChangeAspect="1"/>
            </p:cNvSpPr>
            <p:nvPr/>
          </p:nvSpPr>
          <p:spPr>
            <a:xfrm rot="5400000">
              <a:off x="35248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50" name="Group 17"/>
            <p:cNvGrpSpPr/>
            <p:nvPr/>
          </p:nvGrpSpPr>
          <p:grpSpPr>
            <a:xfrm>
              <a:off x="3673492" y="3550974"/>
              <a:ext cx="318675" cy="196132"/>
              <a:chOff x="5181600" y="4419600"/>
              <a:chExt cx="643464" cy="393699"/>
            </a:xfrm>
            <a:effectLst/>
          </p:grpSpPr>
          <p:sp>
            <p:nvSpPr>
              <p:cNvPr id="152" name="Rectangle 151"/>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3" name="Rectangle 152"/>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4" name="Rectangle 153"/>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5" name="Rectangle 154"/>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6" name="Rectangle 155"/>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51" name="Rounded Rectangle 150"/>
            <p:cNvSpPr/>
            <p:nvPr/>
          </p:nvSpPr>
          <p:spPr>
            <a:xfrm>
              <a:off x="35055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Correspond</a:t>
              </a:r>
            </a:p>
            <a:p>
              <a:pPr eaLnBrk="0" hangingPunct="0">
                <a:lnSpc>
                  <a:spcPct val="80000"/>
                </a:lnSpc>
                <a:defRPr/>
              </a:pPr>
              <a:r>
                <a:rPr lang="en-US" sz="800" b="1" dirty="0">
                  <a:latin typeface="Arial"/>
                  <a:ea typeface="ＭＳ Ｐゴシック" pitchFamily="1" charset="-128"/>
                  <a:cs typeface="Arial"/>
                </a:rPr>
                <a:t>-ence</a:t>
              </a:r>
            </a:p>
          </p:txBody>
        </p:sp>
        <p:grpSp>
          <p:nvGrpSpPr>
            <p:cNvPr id="166" name="Group 89"/>
            <p:cNvGrpSpPr/>
            <p:nvPr/>
          </p:nvGrpSpPr>
          <p:grpSpPr>
            <a:xfrm>
              <a:off x="4903576" y="3525071"/>
              <a:ext cx="188797" cy="62404"/>
              <a:chOff x="1974849" y="3771883"/>
              <a:chExt cx="438228" cy="144000"/>
            </a:xfrm>
            <a:effectLst>
              <a:outerShdw blurRad="50800" dist="38100" dir="2700000">
                <a:srgbClr val="000000">
                  <a:alpha val="75000"/>
                </a:srgbClr>
              </a:outerShdw>
            </a:effectLst>
          </p:grpSpPr>
          <p:sp>
            <p:nvSpPr>
              <p:cNvPr id="185" name="Rectangle 184"/>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6" name="Oval 185"/>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67" name="Group 92"/>
            <p:cNvGrpSpPr/>
            <p:nvPr/>
          </p:nvGrpSpPr>
          <p:grpSpPr>
            <a:xfrm>
              <a:off x="4901666" y="3709760"/>
              <a:ext cx="222685" cy="99726"/>
              <a:chOff x="1970409" y="3513618"/>
              <a:chExt cx="516886" cy="230123"/>
            </a:xfrm>
            <a:effectLst>
              <a:outerShdw blurRad="50800" dist="38100" dir="2700000">
                <a:srgbClr val="000000">
                  <a:alpha val="75000"/>
                </a:srgbClr>
              </a:outerShdw>
            </a:effectLst>
          </p:grpSpPr>
          <p:sp>
            <p:nvSpPr>
              <p:cNvPr id="183" name="Rectangle 182"/>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4" name="Block Arc 183"/>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68" name="Group 87"/>
            <p:cNvGrpSpPr/>
            <p:nvPr/>
          </p:nvGrpSpPr>
          <p:grpSpPr>
            <a:xfrm>
              <a:off x="4903572" y="3447702"/>
              <a:ext cx="188797" cy="62404"/>
              <a:chOff x="1974849" y="3771883"/>
              <a:chExt cx="438228" cy="144000"/>
            </a:xfrm>
            <a:effectLst>
              <a:outerShdw blurRad="50800" dist="38100" dir="2700000">
                <a:srgbClr val="000000">
                  <a:alpha val="75000"/>
                </a:srgbClr>
              </a:outerShdw>
            </a:effectLst>
          </p:grpSpPr>
          <p:sp>
            <p:nvSpPr>
              <p:cNvPr id="181" name="Rectangle 18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2" name="Oval 18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69" name="Group 88"/>
            <p:cNvGrpSpPr/>
            <p:nvPr/>
          </p:nvGrpSpPr>
          <p:grpSpPr>
            <a:xfrm>
              <a:off x="4901661" y="3597593"/>
              <a:ext cx="222685" cy="99726"/>
              <a:chOff x="1970409" y="3513618"/>
              <a:chExt cx="516886" cy="230123"/>
            </a:xfrm>
            <a:effectLst>
              <a:outerShdw blurRad="50800" dist="38100" dir="2700000">
                <a:srgbClr val="000000">
                  <a:alpha val="75000"/>
                </a:srgbClr>
              </a:outerShdw>
            </a:effectLst>
          </p:grpSpPr>
          <p:sp>
            <p:nvSpPr>
              <p:cNvPr id="179" name="Rectangle 17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0" name="Block Arc 17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70" name="Snip Same Side Corner Rectangle 169"/>
            <p:cNvSpPr/>
            <p:nvPr/>
          </p:nvSpPr>
          <p:spPr bwMode="auto">
            <a:xfrm>
              <a:off x="43327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71" name="Circular Arrow 170"/>
            <p:cNvSpPr>
              <a:spLocks noChangeAspect="1"/>
            </p:cNvSpPr>
            <p:nvPr/>
          </p:nvSpPr>
          <p:spPr>
            <a:xfrm rot="5400000">
              <a:off x="43520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72" name="Group 17"/>
            <p:cNvGrpSpPr/>
            <p:nvPr/>
          </p:nvGrpSpPr>
          <p:grpSpPr>
            <a:xfrm>
              <a:off x="4500692" y="3550974"/>
              <a:ext cx="318675" cy="196132"/>
              <a:chOff x="5181600" y="4419600"/>
              <a:chExt cx="643464" cy="393699"/>
            </a:xfrm>
            <a:effectLst/>
          </p:grpSpPr>
          <p:sp>
            <p:nvSpPr>
              <p:cNvPr id="174" name="Rectangle 173"/>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5" name="Rectangle 174"/>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6" name="Rectangle 175"/>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7" name="Rectangle 176"/>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8" name="Rectangle 177"/>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73" name="Rounded Rectangle 172"/>
            <p:cNvSpPr/>
            <p:nvPr/>
          </p:nvSpPr>
          <p:spPr>
            <a:xfrm>
              <a:off x="43327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Direct</a:t>
              </a:r>
            </a:p>
            <a:p>
              <a:pPr eaLnBrk="0" hangingPunct="0">
                <a:lnSpc>
                  <a:spcPct val="80000"/>
                </a:lnSpc>
                <a:defRPr/>
              </a:pPr>
              <a:r>
                <a:rPr lang="en-US" sz="800" b="1" dirty="0">
                  <a:latin typeface="Arial"/>
                  <a:ea typeface="ＭＳ Ｐゴシック" pitchFamily="1" charset="-128"/>
                  <a:cs typeface="Arial"/>
                </a:rPr>
                <a:t>Debit </a:t>
              </a:r>
            </a:p>
          </p:txBody>
        </p:sp>
        <p:grpSp>
          <p:nvGrpSpPr>
            <p:cNvPr id="188" name="Group 89"/>
            <p:cNvGrpSpPr/>
            <p:nvPr/>
          </p:nvGrpSpPr>
          <p:grpSpPr>
            <a:xfrm>
              <a:off x="5730777" y="3525071"/>
              <a:ext cx="188797" cy="62404"/>
              <a:chOff x="1974849" y="3771883"/>
              <a:chExt cx="438228" cy="144000"/>
            </a:xfrm>
            <a:effectLst>
              <a:outerShdw blurRad="50800" dist="38100" dir="2700000">
                <a:srgbClr val="000000">
                  <a:alpha val="75000"/>
                </a:srgbClr>
              </a:outerShdw>
            </a:effectLst>
          </p:grpSpPr>
          <p:sp>
            <p:nvSpPr>
              <p:cNvPr id="207" name="Rectangle 20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8" name="Oval 20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89" name="Group 92"/>
            <p:cNvGrpSpPr/>
            <p:nvPr/>
          </p:nvGrpSpPr>
          <p:grpSpPr>
            <a:xfrm>
              <a:off x="5728867" y="3709760"/>
              <a:ext cx="222685" cy="99726"/>
              <a:chOff x="1970409" y="3513618"/>
              <a:chExt cx="516886" cy="230123"/>
            </a:xfrm>
            <a:effectLst>
              <a:outerShdw blurRad="50800" dist="38100" dir="2700000">
                <a:srgbClr val="000000">
                  <a:alpha val="75000"/>
                </a:srgbClr>
              </a:outerShdw>
            </a:effectLst>
          </p:grpSpPr>
          <p:sp>
            <p:nvSpPr>
              <p:cNvPr id="205" name="Rectangle 20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6" name="Block Arc 20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90" name="Group 87"/>
            <p:cNvGrpSpPr/>
            <p:nvPr/>
          </p:nvGrpSpPr>
          <p:grpSpPr>
            <a:xfrm>
              <a:off x="5730773" y="3447702"/>
              <a:ext cx="188797" cy="62404"/>
              <a:chOff x="1974849" y="3771883"/>
              <a:chExt cx="438228" cy="144000"/>
            </a:xfrm>
            <a:effectLst>
              <a:outerShdw blurRad="50800" dist="38100" dir="2700000">
                <a:srgbClr val="000000">
                  <a:alpha val="75000"/>
                </a:srgbClr>
              </a:outerShdw>
            </a:effectLst>
          </p:grpSpPr>
          <p:sp>
            <p:nvSpPr>
              <p:cNvPr id="203" name="Rectangle 202"/>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4" name="Oval 203"/>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91" name="Group 88"/>
            <p:cNvGrpSpPr/>
            <p:nvPr/>
          </p:nvGrpSpPr>
          <p:grpSpPr>
            <a:xfrm>
              <a:off x="5728862" y="3597593"/>
              <a:ext cx="222685" cy="99726"/>
              <a:chOff x="1970409" y="3513618"/>
              <a:chExt cx="516886" cy="230123"/>
            </a:xfrm>
            <a:effectLst>
              <a:outerShdw blurRad="50800" dist="38100" dir="2700000">
                <a:srgbClr val="000000">
                  <a:alpha val="75000"/>
                </a:srgbClr>
              </a:outerShdw>
            </a:effectLst>
          </p:grpSpPr>
          <p:sp>
            <p:nvSpPr>
              <p:cNvPr id="201" name="Rectangle 200"/>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2" name="Block Arc 201"/>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92" name="Snip Same Side Corner Rectangle 191"/>
            <p:cNvSpPr/>
            <p:nvPr/>
          </p:nvSpPr>
          <p:spPr bwMode="auto">
            <a:xfrm>
              <a:off x="5159937"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93" name="Circular Arrow 192"/>
            <p:cNvSpPr>
              <a:spLocks noChangeAspect="1"/>
            </p:cNvSpPr>
            <p:nvPr/>
          </p:nvSpPr>
          <p:spPr>
            <a:xfrm rot="5400000">
              <a:off x="5179298"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94" name="Group 17"/>
            <p:cNvGrpSpPr/>
            <p:nvPr/>
          </p:nvGrpSpPr>
          <p:grpSpPr>
            <a:xfrm>
              <a:off x="5327893" y="3550974"/>
              <a:ext cx="318675" cy="196132"/>
              <a:chOff x="5181600" y="4419600"/>
              <a:chExt cx="643464" cy="393699"/>
            </a:xfrm>
            <a:effectLst/>
          </p:grpSpPr>
          <p:sp>
            <p:nvSpPr>
              <p:cNvPr id="196" name="Rectangle 195"/>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7" name="Rectangle 196"/>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8" name="Rectangle 197"/>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9" name="Rectangle 198"/>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200" name="Rectangle 199"/>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95" name="Rounded Rectangle 194"/>
            <p:cNvSpPr/>
            <p:nvPr/>
          </p:nvSpPr>
          <p:spPr>
            <a:xfrm>
              <a:off x="5159938"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Customer</a:t>
              </a:r>
            </a:p>
            <a:p>
              <a:pPr eaLnBrk="0" hangingPunct="0">
                <a:lnSpc>
                  <a:spcPct val="80000"/>
                </a:lnSpc>
                <a:defRPr/>
              </a:pPr>
              <a:r>
                <a:rPr lang="en-US" sz="800" b="1" dirty="0">
                  <a:latin typeface="Arial"/>
                  <a:ea typeface="ＭＳ Ｐゴシック" pitchFamily="1" charset="-128"/>
                  <a:cs typeface="Arial"/>
                </a:rPr>
                <a:t>Agreement</a:t>
              </a:r>
            </a:p>
          </p:txBody>
        </p:sp>
      </p:grpSp>
      <p:sp>
        <p:nvSpPr>
          <p:cNvPr id="66" name="Rectangle 65"/>
          <p:cNvSpPr/>
          <p:nvPr/>
        </p:nvSpPr>
        <p:spPr>
          <a:xfrm>
            <a:off x="1522677" y="1452965"/>
            <a:ext cx="8901519" cy="585046"/>
          </a:xfrm>
          <a:prstGeom prst="rect">
            <a:avLst/>
          </a:prstGeom>
        </p:spPr>
        <p:txBody>
          <a:bodyPr wrap="square">
            <a:spAutoFit/>
          </a:bodyPr>
          <a:lstStyle/>
          <a:p>
            <a:pPr>
              <a:spcAft>
                <a:spcPts val="600"/>
              </a:spcAft>
              <a:buClr>
                <a:schemeClr val="accent1">
                  <a:lumMod val="75000"/>
                </a:schemeClr>
              </a:buClr>
              <a:buSzPct val="80000"/>
            </a:pPr>
            <a:r>
              <a:rPr lang="en-US" sz="1601" b="1" dirty="0">
                <a:solidFill>
                  <a:srgbClr val="5F6062"/>
                </a:solidFill>
                <a:latin typeface="Helvetica"/>
                <a:cs typeface="Helvetica"/>
              </a:rPr>
              <a:t>All business activity can be modeled as a collaboration between a selection of Service Domains</a:t>
            </a:r>
          </a:p>
        </p:txBody>
      </p:sp>
      <p:grpSp>
        <p:nvGrpSpPr>
          <p:cNvPr id="119" name="Group 118"/>
          <p:cNvGrpSpPr/>
          <p:nvPr/>
        </p:nvGrpSpPr>
        <p:grpSpPr>
          <a:xfrm>
            <a:off x="1942090" y="2056468"/>
            <a:ext cx="1465547" cy="700913"/>
            <a:chOff x="6612331" y="2034208"/>
            <a:chExt cx="1464869" cy="700589"/>
          </a:xfrm>
        </p:grpSpPr>
        <p:grpSp>
          <p:nvGrpSpPr>
            <p:cNvPr id="2" name="Group 5"/>
            <p:cNvGrpSpPr>
              <a:grpSpLocks noChangeAspect="1"/>
            </p:cNvGrpSpPr>
            <p:nvPr/>
          </p:nvGrpSpPr>
          <p:grpSpPr>
            <a:xfrm>
              <a:off x="6612331" y="2034208"/>
              <a:ext cx="1464869" cy="700589"/>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7721084" y="2184913"/>
              <a:ext cx="251998" cy="251998"/>
            </a:xfrm>
            <a:prstGeom prst="ellipse">
              <a:avLst/>
            </a:prstGeom>
            <a:noFill/>
            <a:ln w="28575"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sp>
        <p:nvSpPr>
          <p:cNvPr id="65" name="Freeform 64"/>
          <p:cNvSpPr/>
          <p:nvPr/>
        </p:nvSpPr>
        <p:spPr bwMode="auto">
          <a:xfrm>
            <a:off x="3280198" y="2375064"/>
            <a:ext cx="822605" cy="944281"/>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209" name="Rond enkele hoek rechthoek 37"/>
          <p:cNvSpPr/>
          <p:nvPr>
            <p:custDataLst>
              <p:tags r:id="rId1"/>
            </p:custDataLst>
          </p:nvPr>
        </p:nvSpPr>
        <p:spPr>
          <a:xfrm flipH="1">
            <a:off x="1525605"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The BIAN Service Domain, the elemental building block</a:t>
            </a:r>
          </a:p>
        </p:txBody>
      </p:sp>
    </p:spTree>
    <p:extLst>
      <p:ext uri="{BB962C8B-B14F-4D97-AF65-F5344CB8AC3E}">
        <p14:creationId xmlns:p14="http://schemas.microsoft.com/office/powerpoint/2010/main" val="372806354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1790669" y="4021688"/>
            <a:ext cx="4018944" cy="2694292"/>
          </a:xfrm>
          <a:prstGeom prst="rect">
            <a:avLst/>
          </a:prstGeom>
        </p:spPr>
        <p:txBody>
          <a:bodyPr wrap="square">
            <a:spAutoFit/>
          </a:bodyPr>
          <a:lstStyle/>
          <a:p>
            <a:pPr marL="351013" indent="-358954">
              <a:spcAft>
                <a:spcPts val="600"/>
              </a:spcAft>
              <a:buClr>
                <a:schemeClr val="accent1">
                  <a:lumMod val="75000"/>
                </a:schemeClr>
              </a:buClr>
              <a:buSzPct val="80000"/>
            </a:pPr>
            <a:r>
              <a:rPr lang="en-US" sz="1601" b="1" i="1" dirty="0">
                <a:solidFill>
                  <a:srgbClr val="5F6062"/>
                </a:solidFill>
                <a:latin typeface="Helvetica"/>
                <a:cs typeface="Helvetica"/>
              </a:rPr>
              <a:t>Big picture properties</a:t>
            </a:r>
            <a:endParaRPr lang="en-US" sz="1401" b="1" i="1" dirty="0">
              <a:solidFill>
                <a:srgbClr val="5F6062"/>
              </a:solidFill>
              <a:latin typeface="Helvetica"/>
              <a:cs typeface="Helvetica"/>
            </a:endParaRP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service center (business capability)</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unit combining people, procedures and systems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Has an associated responsible party (users)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Can be outsourced/in-sourced (if all services can be supported)</a:t>
            </a:r>
          </a:p>
          <a:p>
            <a:pPr marL="351013" indent="-358954">
              <a:spcAft>
                <a:spcPts val="600"/>
              </a:spcAft>
              <a:buClr>
                <a:schemeClr val="accent1">
                  <a:lumMod val="75000"/>
                </a:schemeClr>
              </a:buClr>
              <a:buSzPct val="80000"/>
            </a:pPr>
            <a:endParaRPr lang="en-US" sz="1601" b="1" dirty="0">
              <a:solidFill>
                <a:srgbClr val="5F6062"/>
              </a:solidFill>
              <a:latin typeface="Helvetica"/>
              <a:cs typeface="Helvetica"/>
            </a:endParaRPr>
          </a:p>
        </p:txBody>
      </p:sp>
      <p:grpSp>
        <p:nvGrpSpPr>
          <p:cNvPr id="2" name="Group 5"/>
          <p:cNvGrpSpPr>
            <a:grpSpLocks noChangeAspect="1"/>
          </p:cNvGrpSpPr>
          <p:nvPr/>
        </p:nvGrpSpPr>
        <p:grpSpPr>
          <a:xfrm>
            <a:off x="6977769" y="1823633"/>
            <a:ext cx="1842082" cy="880995"/>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8385617" y="2012568"/>
            <a:ext cx="324148" cy="324148"/>
          </a:xfrm>
          <a:prstGeom prst="ellipse">
            <a:avLst/>
          </a:prstGeom>
          <a:noFill/>
          <a:ln w="38100"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65" name="Freeform 64"/>
          <p:cNvSpPr/>
          <p:nvPr/>
        </p:nvSpPr>
        <p:spPr bwMode="auto">
          <a:xfrm>
            <a:off x="8681379" y="2219031"/>
            <a:ext cx="1295811" cy="1474121"/>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nvGrpSpPr>
          <p:cNvPr id="3" name="Group 33"/>
          <p:cNvGrpSpPr>
            <a:grpSpLocks noChangeAspect="1"/>
          </p:cNvGrpSpPr>
          <p:nvPr/>
        </p:nvGrpSpPr>
        <p:grpSpPr>
          <a:xfrm>
            <a:off x="7208618" y="3193928"/>
            <a:ext cx="2720320" cy="2956553"/>
            <a:chOff x="5936028" y="2794166"/>
            <a:chExt cx="1660546" cy="1794141"/>
          </a:xfrm>
        </p:grpSpPr>
        <p:grpSp>
          <p:nvGrpSpPr>
            <p:cNvPr id="5" name="Group 89"/>
            <p:cNvGrpSpPr/>
            <p:nvPr/>
          </p:nvGrpSpPr>
          <p:grpSpPr>
            <a:xfrm>
              <a:off x="7014187" y="3629731"/>
              <a:ext cx="352112" cy="115701"/>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2" name="Oval 91"/>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6" name="Group 92"/>
            <p:cNvGrpSpPr/>
            <p:nvPr/>
          </p:nvGrpSpPr>
          <p:grpSpPr>
            <a:xfrm>
              <a:off x="7010620" y="4164209"/>
              <a:ext cx="415313" cy="184900"/>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grpSp>
          <p:nvGrpSpPr>
            <p:cNvPr id="7" name="Group 87"/>
            <p:cNvGrpSpPr/>
            <p:nvPr/>
          </p:nvGrpSpPr>
          <p:grpSpPr>
            <a:xfrm>
              <a:off x="7014178" y="3460097"/>
              <a:ext cx="352112" cy="115701"/>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8" name="Oval 87"/>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8" name="Group 88"/>
            <p:cNvGrpSpPr/>
            <p:nvPr/>
          </p:nvGrpSpPr>
          <p:grpSpPr>
            <a:xfrm>
              <a:off x="7010610" y="3956245"/>
              <a:ext cx="415313" cy="184900"/>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sp>
          <p:nvSpPr>
            <p:cNvPr id="71" name="Snip Same Side Corner Rectangle 70"/>
            <p:cNvSpPr/>
            <p:nvPr/>
          </p:nvSpPr>
          <p:spPr bwMode="auto">
            <a:xfrm>
              <a:off x="5949554" y="3172257"/>
              <a:ext cx="1193800" cy="1416050"/>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1361" b="1" dirty="0"/>
            </a:p>
          </p:txBody>
        </p:sp>
        <p:sp>
          <p:nvSpPr>
            <p:cNvPr id="72" name="TextBox 71"/>
            <p:cNvSpPr txBox="1"/>
            <p:nvPr/>
          </p:nvSpPr>
          <p:spPr>
            <a:xfrm>
              <a:off x="5936028" y="2794166"/>
              <a:ext cx="1187597" cy="326689"/>
            </a:xfrm>
            <a:prstGeom prst="rect">
              <a:avLst/>
            </a:prstGeom>
            <a:noFill/>
            <a:effectLst/>
          </p:spPr>
          <p:txBody>
            <a:bodyPr wrap="square" lIns="0" tIns="0" rIns="0" bIns="0" rtlCol="0" anchor="ctr" anchorCtr="1">
              <a:noAutofit/>
            </a:bodyPr>
            <a:lstStyle/>
            <a:p>
              <a:pPr algn="ctr">
                <a:lnSpc>
                  <a:spcPct val="90000"/>
                </a:lnSpc>
              </a:pPr>
              <a:r>
                <a:rPr lang="en-US" sz="1361" b="1" dirty="0">
                  <a:solidFill>
                    <a:srgbClr val="5F6062"/>
                  </a:solidFill>
                  <a:latin typeface="Helvetica"/>
                  <a:cs typeface="Helvetica"/>
                </a:rPr>
                <a:t>BIAN Service Domain</a:t>
              </a:r>
            </a:p>
            <a:p>
              <a:pPr algn="ctr">
                <a:lnSpc>
                  <a:spcPct val="90000"/>
                </a:lnSpc>
              </a:pPr>
              <a:endParaRPr lang="en-US" sz="1361" b="1" dirty="0">
                <a:solidFill>
                  <a:srgbClr val="5F6062"/>
                </a:solidFill>
                <a:latin typeface="Helvetica"/>
                <a:cs typeface="Helvetica"/>
              </a:endParaRPr>
            </a:p>
          </p:txBody>
        </p:sp>
        <p:sp>
          <p:nvSpPr>
            <p:cNvPr id="73" name="Can 72"/>
            <p:cNvSpPr/>
            <p:nvPr/>
          </p:nvSpPr>
          <p:spPr>
            <a:xfrm>
              <a:off x="6176279" y="4122357"/>
              <a:ext cx="770226" cy="346463"/>
            </a:xfrm>
            <a:prstGeom prst="can">
              <a:avLst/>
            </a:prstGeom>
            <a:solidFill>
              <a:schemeClr val="bg2">
                <a:lumMod val="75000"/>
              </a:schemeClr>
            </a:solidFill>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r>
                <a:rPr lang="en-US" sz="1601" b="1" dirty="0">
                  <a:solidFill>
                    <a:srgbClr val="000000"/>
                  </a:solidFill>
                  <a:effectLst>
                    <a:outerShdw blurRad="50800" dist="38100" dir="2700000">
                      <a:srgbClr val="000000">
                        <a:alpha val="43000"/>
                      </a:srgbClr>
                    </a:outerShdw>
                  </a:effectLst>
                </a:rPr>
                <a:t>Local State</a:t>
              </a:r>
            </a:p>
          </p:txBody>
        </p:sp>
        <p:grpSp>
          <p:nvGrpSpPr>
            <p:cNvPr id="9" name="Group 319"/>
            <p:cNvGrpSpPr/>
            <p:nvPr/>
          </p:nvGrpSpPr>
          <p:grpSpPr>
            <a:xfrm>
              <a:off x="6045528" y="3173970"/>
              <a:ext cx="988563" cy="995190"/>
              <a:chOff x="6896824" y="3500563"/>
              <a:chExt cx="988563" cy="995190"/>
            </a:xfrm>
          </p:grpSpPr>
          <p:sp>
            <p:nvSpPr>
              <p:cNvPr id="77" name="Circular Arrow 76"/>
              <p:cNvSpPr>
                <a:spLocks noChangeAspect="1"/>
              </p:cNvSpPr>
              <p:nvPr/>
            </p:nvSpPr>
            <p:spPr>
              <a:xfrm rot="5400000">
                <a:off x="6893511" y="3503876"/>
                <a:ext cx="995190" cy="988563"/>
              </a:xfrm>
              <a:prstGeom prst="circularArrow">
                <a:avLst>
                  <a:gd name="adj1" fmla="val 9305"/>
                  <a:gd name="adj2" fmla="val 1142319"/>
                  <a:gd name="adj3" fmla="val 9582904"/>
                  <a:gd name="adj4" fmla="val 10800000"/>
                  <a:gd name="adj5" fmla="val 15014"/>
                </a:avLst>
              </a:prstGeom>
              <a:solidFill>
                <a:schemeClr val="bg2">
                  <a:lumMod val="75000"/>
                </a:schemeClr>
              </a:solidFill>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2401" b="1" dirty="0">
                  <a:solidFill>
                    <a:schemeClr val="tx1"/>
                  </a:solidFill>
                </a:endParaRPr>
              </a:p>
            </p:txBody>
          </p:sp>
          <p:grpSp>
            <p:nvGrpSpPr>
              <p:cNvPr id="10" name="Group 17"/>
              <p:cNvGrpSpPr/>
              <p:nvPr/>
            </p:nvGrpSpPr>
            <p:grpSpPr>
              <a:xfrm>
                <a:off x="7132045" y="3855861"/>
                <a:ext cx="517857" cy="316848"/>
                <a:chOff x="5181600" y="4419600"/>
                <a:chExt cx="643464" cy="393699"/>
              </a:xfrm>
              <a:effectLst/>
            </p:grpSpPr>
            <p:sp>
              <p:nvSpPr>
                <p:cNvPr id="80" name="Rectangle 79"/>
                <p:cNvSpPr/>
                <p:nvPr/>
              </p:nvSpPr>
              <p:spPr>
                <a:xfrm>
                  <a:off x="5181600" y="441960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1" name="Rectangle 80"/>
                <p:cNvSpPr/>
                <p:nvPr/>
              </p:nvSpPr>
              <p:spPr>
                <a:xfrm>
                  <a:off x="5228166" y="446087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2" name="Rectangle 81"/>
                <p:cNvSpPr/>
                <p:nvPr/>
              </p:nvSpPr>
              <p:spPr>
                <a:xfrm>
                  <a:off x="5274732" y="450215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3" name="Rectangle 82"/>
                <p:cNvSpPr/>
                <p:nvPr/>
              </p:nvSpPr>
              <p:spPr>
                <a:xfrm>
                  <a:off x="5321298" y="454342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4" name="Rectangle 83"/>
                <p:cNvSpPr/>
                <p:nvPr/>
              </p:nvSpPr>
              <p:spPr>
                <a:xfrm>
                  <a:off x="5367864" y="4584699"/>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grpSp>
          <p:sp>
            <p:nvSpPr>
              <p:cNvPr id="79" name="Rounded Rectangle 78"/>
              <p:cNvSpPr/>
              <p:nvPr/>
            </p:nvSpPr>
            <p:spPr>
              <a:xfrm>
                <a:off x="7099300" y="3771900"/>
                <a:ext cx="564353" cy="471346"/>
              </a:xfrm>
              <a:prstGeom prst="roundRect">
                <a:avLst>
                  <a:gd name="adj" fmla="val 22202"/>
                </a:avLst>
              </a:prstGeom>
              <a:solidFill>
                <a:schemeClr val="bg2">
                  <a:lumMod val="90000"/>
                </a:schemeClr>
              </a:solidFill>
              <a:ln>
                <a:solidFill>
                  <a:schemeClr val="accent1">
                    <a:lumMod val="50000"/>
                  </a:schemeClr>
                </a:solidFill>
              </a:ln>
            </p:spPr>
            <p:style>
              <a:lnRef idx="1">
                <a:schemeClr val="accent2"/>
              </a:lnRef>
              <a:fillRef idx="3">
                <a:schemeClr val="accent2"/>
              </a:fillRef>
              <a:effectRef idx="2">
                <a:schemeClr val="accent2"/>
              </a:effectRef>
              <a:fontRef idx="minor">
                <a:schemeClr val="lt1"/>
              </a:fontRef>
            </p:style>
            <p:txBody>
              <a:bodyPr wrap="square" lIns="0" tIns="0" rIns="0" bIns="137224" rtlCol="0">
                <a:noAutofit/>
              </a:bodyPr>
              <a:lstStyle/>
              <a:p>
                <a:pPr algn="ctr"/>
                <a:r>
                  <a:rPr lang="en-US" sz="1401" b="1" dirty="0">
                    <a:solidFill>
                      <a:schemeClr val="tx1"/>
                    </a:solidFill>
                  </a:rPr>
                  <a:t>Full</a:t>
                </a:r>
              </a:p>
              <a:p>
                <a:pPr algn="ctr"/>
                <a:r>
                  <a:rPr lang="en-US" sz="1401" b="1" dirty="0">
                    <a:solidFill>
                      <a:schemeClr val="tx1"/>
                    </a:solidFill>
                  </a:rPr>
                  <a:t>Lifecycle</a:t>
                </a:r>
              </a:p>
              <a:p>
                <a:pPr algn="ctr"/>
                <a:r>
                  <a:rPr lang="en-US" sz="1401" b="1" dirty="0">
                    <a:solidFill>
                      <a:schemeClr val="tx1"/>
                    </a:solidFill>
                  </a:rPr>
                  <a:t>Instances</a:t>
                </a:r>
              </a:p>
            </p:txBody>
          </p:sp>
        </p:grpSp>
        <p:sp>
          <p:nvSpPr>
            <p:cNvPr id="75" name="Rounded Rectangle 74"/>
            <p:cNvSpPr/>
            <p:nvPr/>
          </p:nvSpPr>
          <p:spPr>
            <a:xfrm>
              <a:off x="7380575" y="3323952"/>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Offered Services</a:t>
              </a:r>
            </a:p>
          </p:txBody>
        </p:sp>
        <p:sp>
          <p:nvSpPr>
            <p:cNvPr id="76" name="Rounded Rectangle 75"/>
            <p:cNvSpPr/>
            <p:nvPr/>
          </p:nvSpPr>
          <p:spPr>
            <a:xfrm>
              <a:off x="7380573" y="3892937"/>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Consumed Services</a:t>
              </a:r>
            </a:p>
          </p:txBody>
        </p:sp>
      </p:grpSp>
      <p:sp>
        <p:nvSpPr>
          <p:cNvPr id="66" name="Rectangle 65"/>
          <p:cNvSpPr/>
          <p:nvPr/>
        </p:nvSpPr>
        <p:spPr>
          <a:xfrm>
            <a:off x="1601922" y="1424404"/>
            <a:ext cx="8901519" cy="338711"/>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The elemental building block is the BIAN Service Domain</a:t>
            </a:r>
          </a:p>
        </p:txBody>
      </p:sp>
      <p:grpSp>
        <p:nvGrpSpPr>
          <p:cNvPr id="68" name="Group 110"/>
          <p:cNvGrpSpPr>
            <a:grpSpLocks noChangeAspect="1"/>
          </p:cNvGrpSpPr>
          <p:nvPr/>
        </p:nvGrpSpPr>
        <p:grpSpPr>
          <a:xfrm>
            <a:off x="2200956" y="1836943"/>
            <a:ext cx="4032386" cy="2018763"/>
            <a:chOff x="1063080" y="2114362"/>
            <a:chExt cx="6485764" cy="3166489"/>
          </a:xfrm>
        </p:grpSpPr>
        <p:grpSp>
          <p:nvGrpSpPr>
            <p:cNvPr id="69" name="Group 775"/>
            <p:cNvGrpSpPr>
              <a:grpSpLocks noChangeAspect="1"/>
            </p:cNvGrpSpPr>
            <p:nvPr/>
          </p:nvGrpSpPr>
          <p:grpSpPr bwMode="auto">
            <a:xfrm>
              <a:off x="4469909" y="4571644"/>
              <a:ext cx="1154862" cy="709210"/>
              <a:chOff x="104947" y="2784474"/>
              <a:chExt cx="764759" cy="469503"/>
            </a:xfrm>
          </p:grpSpPr>
          <p:grpSp>
            <p:nvGrpSpPr>
              <p:cNvPr id="172" name="Group 481"/>
              <p:cNvGrpSpPr>
                <a:grpSpLocks/>
              </p:cNvGrpSpPr>
              <p:nvPr/>
            </p:nvGrpSpPr>
            <p:grpSpPr bwMode="auto">
              <a:xfrm>
                <a:off x="104947" y="2909780"/>
                <a:ext cx="764759" cy="212543"/>
                <a:chOff x="6797694" y="3182715"/>
                <a:chExt cx="1308102" cy="363550"/>
              </a:xfrm>
            </p:grpSpPr>
            <p:grpSp>
              <p:nvGrpSpPr>
                <p:cNvPr id="177" name="Group 480"/>
                <p:cNvGrpSpPr>
                  <a:grpSpLocks/>
                </p:cNvGrpSpPr>
                <p:nvPr/>
              </p:nvGrpSpPr>
              <p:grpSpPr bwMode="auto">
                <a:xfrm flipH="1">
                  <a:off x="6797694" y="3193566"/>
                  <a:ext cx="366379" cy="352699"/>
                  <a:chOff x="7891777" y="3347076"/>
                  <a:chExt cx="366379" cy="352699"/>
                </a:xfrm>
              </p:grpSpPr>
              <p:grpSp>
                <p:nvGrpSpPr>
                  <p:cNvPr id="184" name="Group 474"/>
                  <p:cNvGrpSpPr>
                    <a:grpSpLocks/>
                  </p:cNvGrpSpPr>
                  <p:nvPr/>
                </p:nvGrpSpPr>
                <p:grpSpPr bwMode="auto">
                  <a:xfrm>
                    <a:off x="7891777" y="3347076"/>
                    <a:ext cx="366379" cy="157358"/>
                    <a:chOff x="7860582" y="3121096"/>
                    <a:chExt cx="366379" cy="157358"/>
                  </a:xfrm>
                </p:grpSpPr>
                <p:sp>
                  <p:nvSpPr>
                    <p:cNvPr id="188" name="Block Arc 24"/>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9" name="Rectangle 25"/>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85" name="Group 477"/>
                  <p:cNvGrpSpPr>
                    <a:grpSpLocks/>
                  </p:cNvGrpSpPr>
                  <p:nvPr/>
                </p:nvGrpSpPr>
                <p:grpSpPr bwMode="auto">
                  <a:xfrm>
                    <a:off x="7891777" y="3550557"/>
                    <a:ext cx="366379" cy="149218"/>
                    <a:chOff x="7860582" y="3134077"/>
                    <a:chExt cx="366379" cy="149218"/>
                  </a:xfrm>
                </p:grpSpPr>
                <p:sp>
                  <p:nvSpPr>
                    <p:cNvPr id="186" name="Block Arc 22"/>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7" name="Rectangle 23"/>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78" name="Group 470"/>
                <p:cNvGrpSpPr>
                  <a:grpSpLocks/>
                </p:cNvGrpSpPr>
                <p:nvPr/>
              </p:nvGrpSpPr>
              <p:grpSpPr bwMode="auto">
                <a:xfrm>
                  <a:off x="7739420" y="3182715"/>
                  <a:ext cx="366376" cy="170924"/>
                  <a:chOff x="7860625" y="3109135"/>
                  <a:chExt cx="366376" cy="170924"/>
                </a:xfrm>
              </p:grpSpPr>
              <p:sp>
                <p:nvSpPr>
                  <p:cNvPr id="182" name="Block Arc 18"/>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3" name="Rectangle 19"/>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79" name="Group 471"/>
                <p:cNvGrpSpPr>
                  <a:grpSpLocks/>
                </p:cNvGrpSpPr>
                <p:nvPr/>
              </p:nvGrpSpPr>
              <p:grpSpPr bwMode="auto">
                <a:xfrm>
                  <a:off x="7739420" y="3386196"/>
                  <a:ext cx="366376" cy="157358"/>
                  <a:chOff x="7860625" y="3122116"/>
                  <a:chExt cx="366376" cy="157358"/>
                </a:xfrm>
              </p:grpSpPr>
              <p:sp>
                <p:nvSpPr>
                  <p:cNvPr id="180" name="Block Arc 16"/>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1" name="Rectangle 17"/>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73" name="Snip Same Side Corner Rectangle 9"/>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4" name="Can 10"/>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75" name="Circular Arrow 11"/>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6" name="Rounded Rectangle 12"/>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Accounts</a:t>
                </a:r>
              </a:p>
            </p:txBody>
          </p:sp>
        </p:grpSp>
        <p:grpSp>
          <p:nvGrpSpPr>
            <p:cNvPr id="70" name="Group 794"/>
            <p:cNvGrpSpPr>
              <a:grpSpLocks noChangeAspect="1"/>
            </p:cNvGrpSpPr>
            <p:nvPr/>
          </p:nvGrpSpPr>
          <p:grpSpPr bwMode="auto">
            <a:xfrm>
              <a:off x="6051755" y="2870392"/>
              <a:ext cx="1154862" cy="709210"/>
              <a:chOff x="104944" y="2784474"/>
              <a:chExt cx="764759" cy="469503"/>
            </a:xfrm>
          </p:grpSpPr>
          <p:grpSp>
            <p:nvGrpSpPr>
              <p:cNvPr id="154" name="Group 481"/>
              <p:cNvGrpSpPr>
                <a:grpSpLocks/>
              </p:cNvGrpSpPr>
              <p:nvPr/>
            </p:nvGrpSpPr>
            <p:grpSpPr bwMode="auto">
              <a:xfrm>
                <a:off x="104944" y="2909782"/>
                <a:ext cx="764759" cy="214130"/>
                <a:chOff x="6797694" y="3182715"/>
                <a:chExt cx="1308103" cy="366264"/>
              </a:xfrm>
            </p:grpSpPr>
            <p:grpSp>
              <p:nvGrpSpPr>
                <p:cNvPr id="159" name="Group 480"/>
                <p:cNvGrpSpPr>
                  <a:grpSpLocks/>
                </p:cNvGrpSpPr>
                <p:nvPr/>
              </p:nvGrpSpPr>
              <p:grpSpPr bwMode="auto">
                <a:xfrm flipH="1">
                  <a:off x="6797694" y="3193568"/>
                  <a:ext cx="366379" cy="355411"/>
                  <a:chOff x="7891777" y="3347078"/>
                  <a:chExt cx="366379" cy="355411"/>
                </a:xfrm>
              </p:grpSpPr>
              <p:grpSp>
                <p:nvGrpSpPr>
                  <p:cNvPr id="166" name="Group 474"/>
                  <p:cNvGrpSpPr>
                    <a:grpSpLocks/>
                  </p:cNvGrpSpPr>
                  <p:nvPr/>
                </p:nvGrpSpPr>
                <p:grpSpPr bwMode="auto">
                  <a:xfrm>
                    <a:off x="7891777" y="3347078"/>
                    <a:ext cx="366379" cy="157358"/>
                    <a:chOff x="7860582" y="3121098"/>
                    <a:chExt cx="366379" cy="157358"/>
                  </a:xfrm>
                </p:grpSpPr>
                <p:sp>
                  <p:nvSpPr>
                    <p:cNvPr id="170" name="Block Arc 4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1" name="Rectangle 4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7" name="Group 477"/>
                  <p:cNvGrpSpPr>
                    <a:grpSpLocks/>
                  </p:cNvGrpSpPr>
                  <p:nvPr/>
                </p:nvGrpSpPr>
                <p:grpSpPr bwMode="auto">
                  <a:xfrm>
                    <a:off x="7891777" y="3550557"/>
                    <a:ext cx="366379" cy="151932"/>
                    <a:chOff x="7860582" y="3134077"/>
                    <a:chExt cx="366379" cy="151932"/>
                  </a:xfrm>
                </p:grpSpPr>
                <p:sp>
                  <p:nvSpPr>
                    <p:cNvPr id="168" name="Block Arc 167"/>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9" name="Rectangle 168"/>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60" name="Group 470"/>
                <p:cNvGrpSpPr>
                  <a:grpSpLocks/>
                </p:cNvGrpSpPr>
                <p:nvPr/>
              </p:nvGrpSpPr>
              <p:grpSpPr bwMode="auto">
                <a:xfrm>
                  <a:off x="7739420" y="3182715"/>
                  <a:ext cx="366377" cy="170923"/>
                  <a:chOff x="7860625" y="3109135"/>
                  <a:chExt cx="366377" cy="170923"/>
                </a:xfrm>
              </p:grpSpPr>
              <p:sp>
                <p:nvSpPr>
                  <p:cNvPr id="164" name="Block Arc 3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5" name="Rectangle 3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1" name="Group 471"/>
                <p:cNvGrpSpPr>
                  <a:grpSpLocks/>
                </p:cNvGrpSpPr>
                <p:nvPr/>
              </p:nvGrpSpPr>
              <p:grpSpPr bwMode="auto">
                <a:xfrm>
                  <a:off x="7739420" y="3386196"/>
                  <a:ext cx="366376" cy="157358"/>
                  <a:chOff x="7860625" y="3122116"/>
                  <a:chExt cx="366376" cy="157358"/>
                </a:xfrm>
              </p:grpSpPr>
              <p:sp>
                <p:nvSpPr>
                  <p:cNvPr id="162" name="Block Arc 16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3" name="Rectangle 3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55" name="Snip Same Side Corner Rectangle 154"/>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6" name="Can 155"/>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57" name="Circular Arrow 156"/>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8" name="Rounded Rectangle 3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Correspondence</a:t>
                </a:r>
              </a:p>
            </p:txBody>
          </p:sp>
        </p:grpSp>
        <p:grpSp>
          <p:nvGrpSpPr>
            <p:cNvPr id="74" name="Group 813"/>
            <p:cNvGrpSpPr>
              <a:grpSpLocks noChangeAspect="1"/>
            </p:cNvGrpSpPr>
            <p:nvPr/>
          </p:nvGrpSpPr>
          <p:grpSpPr bwMode="auto">
            <a:xfrm>
              <a:off x="2512065" y="4198557"/>
              <a:ext cx="1154862" cy="709210"/>
              <a:chOff x="104947" y="2784474"/>
              <a:chExt cx="764759" cy="469503"/>
            </a:xfrm>
          </p:grpSpPr>
          <p:grpSp>
            <p:nvGrpSpPr>
              <p:cNvPr id="136" name="Group 481"/>
              <p:cNvGrpSpPr>
                <a:grpSpLocks/>
              </p:cNvGrpSpPr>
              <p:nvPr/>
            </p:nvGrpSpPr>
            <p:grpSpPr bwMode="auto">
              <a:xfrm>
                <a:off x="104947" y="2909780"/>
                <a:ext cx="764759" cy="212543"/>
                <a:chOff x="6797694" y="3182715"/>
                <a:chExt cx="1308102" cy="363550"/>
              </a:xfrm>
            </p:grpSpPr>
            <p:grpSp>
              <p:nvGrpSpPr>
                <p:cNvPr id="141" name="Group 480"/>
                <p:cNvGrpSpPr>
                  <a:grpSpLocks/>
                </p:cNvGrpSpPr>
                <p:nvPr/>
              </p:nvGrpSpPr>
              <p:grpSpPr bwMode="auto">
                <a:xfrm flipH="1">
                  <a:off x="6797694" y="3193566"/>
                  <a:ext cx="366379" cy="352699"/>
                  <a:chOff x="7891777" y="3347076"/>
                  <a:chExt cx="366379" cy="352699"/>
                </a:xfrm>
              </p:grpSpPr>
              <p:grpSp>
                <p:nvGrpSpPr>
                  <p:cNvPr id="148" name="Group 474"/>
                  <p:cNvGrpSpPr>
                    <a:grpSpLocks/>
                  </p:cNvGrpSpPr>
                  <p:nvPr/>
                </p:nvGrpSpPr>
                <p:grpSpPr bwMode="auto">
                  <a:xfrm>
                    <a:off x="7891777" y="3347076"/>
                    <a:ext cx="366379" cy="157358"/>
                    <a:chOff x="7860582" y="3121096"/>
                    <a:chExt cx="366379" cy="157358"/>
                  </a:xfrm>
                </p:grpSpPr>
                <p:sp>
                  <p:nvSpPr>
                    <p:cNvPr id="152" name="Block Arc 62"/>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3" name="Rectangle 152"/>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9" name="Group 477"/>
                  <p:cNvGrpSpPr>
                    <a:grpSpLocks/>
                  </p:cNvGrpSpPr>
                  <p:nvPr/>
                </p:nvGrpSpPr>
                <p:grpSpPr bwMode="auto">
                  <a:xfrm>
                    <a:off x="7891777" y="3550557"/>
                    <a:ext cx="366379" cy="149218"/>
                    <a:chOff x="7860582" y="3134077"/>
                    <a:chExt cx="366379" cy="149218"/>
                  </a:xfrm>
                </p:grpSpPr>
                <p:sp>
                  <p:nvSpPr>
                    <p:cNvPr id="150" name="Block Arc 149"/>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1" name="Rectangle 61"/>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42" name="Group 470"/>
                <p:cNvGrpSpPr>
                  <a:grpSpLocks/>
                </p:cNvGrpSpPr>
                <p:nvPr/>
              </p:nvGrpSpPr>
              <p:grpSpPr bwMode="auto">
                <a:xfrm>
                  <a:off x="7739420" y="3182715"/>
                  <a:ext cx="366376" cy="170924"/>
                  <a:chOff x="7860625" y="3109135"/>
                  <a:chExt cx="366376" cy="170924"/>
                </a:xfrm>
              </p:grpSpPr>
              <p:sp>
                <p:nvSpPr>
                  <p:cNvPr id="146" name="Block Arc 56"/>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7" name="Rectangle 146"/>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3" name="Group 471"/>
                <p:cNvGrpSpPr>
                  <a:grpSpLocks/>
                </p:cNvGrpSpPr>
                <p:nvPr/>
              </p:nvGrpSpPr>
              <p:grpSpPr bwMode="auto">
                <a:xfrm>
                  <a:off x="7739420" y="3386196"/>
                  <a:ext cx="366376" cy="157358"/>
                  <a:chOff x="7860625" y="3122116"/>
                  <a:chExt cx="366376" cy="157358"/>
                </a:xfrm>
              </p:grpSpPr>
              <p:sp>
                <p:nvSpPr>
                  <p:cNvPr id="144" name="Block Arc 54"/>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5" name="Rectangle 55"/>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37" name="Snip Same Side Corner Rectangle 136"/>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8" name="Can 137"/>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39" name="Circular Arrow 49"/>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0" name="Rounded Rectangle 139"/>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Contract</a:t>
                </a:r>
              </a:p>
            </p:txBody>
          </p:sp>
        </p:grpSp>
        <p:grpSp>
          <p:nvGrpSpPr>
            <p:cNvPr id="78" name="Group 832"/>
            <p:cNvGrpSpPr>
              <a:grpSpLocks noChangeAspect="1"/>
            </p:cNvGrpSpPr>
            <p:nvPr/>
          </p:nvGrpSpPr>
          <p:grpSpPr bwMode="auto">
            <a:xfrm>
              <a:off x="6393996" y="4122446"/>
              <a:ext cx="1154862" cy="709210"/>
              <a:chOff x="104944" y="2784474"/>
              <a:chExt cx="764759" cy="469503"/>
            </a:xfrm>
          </p:grpSpPr>
          <p:grpSp>
            <p:nvGrpSpPr>
              <p:cNvPr id="118" name="Group 481"/>
              <p:cNvGrpSpPr>
                <a:grpSpLocks/>
              </p:cNvGrpSpPr>
              <p:nvPr/>
            </p:nvGrpSpPr>
            <p:grpSpPr bwMode="auto">
              <a:xfrm>
                <a:off x="104944" y="2909782"/>
                <a:ext cx="764759" cy="214130"/>
                <a:chOff x="6797694" y="3182715"/>
                <a:chExt cx="1308103" cy="366264"/>
              </a:xfrm>
            </p:grpSpPr>
            <p:grpSp>
              <p:nvGrpSpPr>
                <p:cNvPr id="123" name="Group 480"/>
                <p:cNvGrpSpPr>
                  <a:grpSpLocks/>
                </p:cNvGrpSpPr>
                <p:nvPr/>
              </p:nvGrpSpPr>
              <p:grpSpPr bwMode="auto">
                <a:xfrm flipH="1">
                  <a:off x="6797694" y="3193568"/>
                  <a:ext cx="366379" cy="355411"/>
                  <a:chOff x="7891777" y="3347078"/>
                  <a:chExt cx="366379" cy="355411"/>
                </a:xfrm>
              </p:grpSpPr>
              <p:grpSp>
                <p:nvGrpSpPr>
                  <p:cNvPr id="130" name="Group 474"/>
                  <p:cNvGrpSpPr>
                    <a:grpSpLocks/>
                  </p:cNvGrpSpPr>
                  <p:nvPr/>
                </p:nvGrpSpPr>
                <p:grpSpPr bwMode="auto">
                  <a:xfrm>
                    <a:off x="7891777" y="3347078"/>
                    <a:ext cx="366379" cy="157358"/>
                    <a:chOff x="7860582" y="3121098"/>
                    <a:chExt cx="366379" cy="157358"/>
                  </a:xfrm>
                </p:grpSpPr>
                <p:sp>
                  <p:nvSpPr>
                    <p:cNvPr id="134" name="Block Arc 13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5" name="Rectangle 13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31" name="Group 477"/>
                  <p:cNvGrpSpPr>
                    <a:grpSpLocks/>
                  </p:cNvGrpSpPr>
                  <p:nvPr/>
                </p:nvGrpSpPr>
                <p:grpSpPr bwMode="auto">
                  <a:xfrm>
                    <a:off x="7891777" y="3550557"/>
                    <a:ext cx="366379" cy="151932"/>
                    <a:chOff x="7860582" y="3134077"/>
                    <a:chExt cx="366379" cy="151932"/>
                  </a:xfrm>
                </p:grpSpPr>
                <p:sp>
                  <p:nvSpPr>
                    <p:cNvPr id="132" name="Block Arc 131"/>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3" name="Rectangle 132"/>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24" name="Group 470"/>
                <p:cNvGrpSpPr>
                  <a:grpSpLocks/>
                </p:cNvGrpSpPr>
                <p:nvPr/>
              </p:nvGrpSpPr>
              <p:grpSpPr bwMode="auto">
                <a:xfrm>
                  <a:off x="7739420" y="3182715"/>
                  <a:ext cx="366377" cy="170923"/>
                  <a:chOff x="7860625" y="3109135"/>
                  <a:chExt cx="366377" cy="170923"/>
                </a:xfrm>
              </p:grpSpPr>
              <p:sp>
                <p:nvSpPr>
                  <p:cNvPr id="128" name="Block Arc 12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9" name="Rectangle 12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25" name="Group 471"/>
                <p:cNvGrpSpPr>
                  <a:grpSpLocks/>
                </p:cNvGrpSpPr>
                <p:nvPr/>
              </p:nvGrpSpPr>
              <p:grpSpPr bwMode="auto">
                <a:xfrm>
                  <a:off x="7739420" y="3386196"/>
                  <a:ext cx="366376" cy="157358"/>
                  <a:chOff x="7860625" y="3122116"/>
                  <a:chExt cx="366376" cy="157358"/>
                </a:xfrm>
              </p:grpSpPr>
              <p:sp>
                <p:nvSpPr>
                  <p:cNvPr id="126" name="Block Arc 12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7" name="Rectangle 12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19" name="Snip Same Side Corner Rectangle 118"/>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0" name="Can 119"/>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21" name="Circular Arrow 120"/>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2" name="Rounded Rectangle 12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Payment</a:t>
                </a:r>
              </a:p>
              <a:p>
                <a:pPr algn="ctr">
                  <a:lnSpc>
                    <a:spcPct val="70000"/>
                  </a:lnSpc>
                  <a:defRPr/>
                </a:pPr>
                <a:r>
                  <a:rPr lang="en-US" sz="500" b="1" dirty="0">
                    <a:solidFill>
                      <a:srgbClr val="1E5846"/>
                    </a:solidFill>
                    <a:latin typeface="Arial Narrow"/>
                    <a:cs typeface="Arial Narrow"/>
                  </a:rPr>
                  <a:t>Transaction</a:t>
                </a:r>
              </a:p>
            </p:txBody>
          </p:sp>
        </p:grpSp>
        <p:grpSp>
          <p:nvGrpSpPr>
            <p:cNvPr id="93" name="Group 851"/>
            <p:cNvGrpSpPr>
              <a:grpSpLocks noChangeAspect="1"/>
            </p:cNvGrpSpPr>
            <p:nvPr/>
          </p:nvGrpSpPr>
          <p:grpSpPr bwMode="auto">
            <a:xfrm>
              <a:off x="4422881" y="3403657"/>
              <a:ext cx="1154862" cy="706812"/>
              <a:chOff x="104947" y="2784475"/>
              <a:chExt cx="764759" cy="469502"/>
            </a:xfrm>
          </p:grpSpPr>
          <p:grpSp>
            <p:nvGrpSpPr>
              <p:cNvPr id="100" name="Group 481"/>
              <p:cNvGrpSpPr>
                <a:grpSpLocks/>
              </p:cNvGrpSpPr>
              <p:nvPr/>
            </p:nvGrpSpPr>
            <p:grpSpPr bwMode="auto">
              <a:xfrm>
                <a:off x="104947" y="2916572"/>
                <a:ext cx="764759" cy="203717"/>
                <a:chOff x="6797694" y="3194329"/>
                <a:chExt cx="1308102" cy="348453"/>
              </a:xfrm>
            </p:grpSpPr>
            <p:grpSp>
              <p:nvGrpSpPr>
                <p:cNvPr id="105" name="Group 480"/>
                <p:cNvGrpSpPr>
                  <a:grpSpLocks/>
                </p:cNvGrpSpPr>
                <p:nvPr/>
              </p:nvGrpSpPr>
              <p:grpSpPr bwMode="auto">
                <a:xfrm flipH="1">
                  <a:off x="6797694" y="3194329"/>
                  <a:ext cx="366379" cy="348452"/>
                  <a:chOff x="7891777" y="3347839"/>
                  <a:chExt cx="366379" cy="348452"/>
                </a:xfrm>
              </p:grpSpPr>
              <p:grpSp>
                <p:nvGrpSpPr>
                  <p:cNvPr id="112" name="Group 474"/>
                  <p:cNvGrpSpPr>
                    <a:grpSpLocks/>
                  </p:cNvGrpSpPr>
                  <p:nvPr/>
                </p:nvGrpSpPr>
                <p:grpSpPr bwMode="auto">
                  <a:xfrm>
                    <a:off x="7891777" y="3347839"/>
                    <a:ext cx="366379" cy="157892"/>
                    <a:chOff x="7860582" y="3121859"/>
                    <a:chExt cx="366379" cy="157892"/>
                  </a:xfrm>
                </p:grpSpPr>
                <p:sp>
                  <p:nvSpPr>
                    <p:cNvPr id="116" name="Block Arc 115"/>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7" name="Rectangle 116"/>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13" name="Group 477"/>
                  <p:cNvGrpSpPr>
                    <a:grpSpLocks/>
                  </p:cNvGrpSpPr>
                  <p:nvPr/>
                </p:nvGrpSpPr>
                <p:grpSpPr bwMode="auto">
                  <a:xfrm>
                    <a:off x="7891777" y="3538399"/>
                    <a:ext cx="366379" cy="157892"/>
                    <a:chOff x="7860582" y="3121919"/>
                    <a:chExt cx="366379" cy="157892"/>
                  </a:xfrm>
                </p:grpSpPr>
                <p:sp>
                  <p:nvSpPr>
                    <p:cNvPr id="114" name="Block Arc 113"/>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5" name="Rectangle 114"/>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06" name="Group 470"/>
                <p:cNvGrpSpPr>
                  <a:grpSpLocks/>
                </p:cNvGrpSpPr>
                <p:nvPr/>
              </p:nvGrpSpPr>
              <p:grpSpPr bwMode="auto">
                <a:xfrm>
                  <a:off x="7739420" y="3194330"/>
                  <a:ext cx="366376" cy="157892"/>
                  <a:chOff x="7860625" y="3120750"/>
                  <a:chExt cx="366376" cy="157892"/>
                </a:xfrm>
              </p:grpSpPr>
              <p:sp>
                <p:nvSpPr>
                  <p:cNvPr id="110" name="Block Arc 109"/>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1" name="Rectangle 110"/>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07" name="Group 471"/>
                <p:cNvGrpSpPr>
                  <a:grpSpLocks/>
                </p:cNvGrpSpPr>
                <p:nvPr/>
              </p:nvGrpSpPr>
              <p:grpSpPr bwMode="auto">
                <a:xfrm>
                  <a:off x="7739420" y="3384890"/>
                  <a:ext cx="366376" cy="157892"/>
                  <a:chOff x="7860625" y="3120810"/>
                  <a:chExt cx="366376" cy="157892"/>
                </a:xfrm>
              </p:grpSpPr>
              <p:sp>
                <p:nvSpPr>
                  <p:cNvPr id="108" name="Block Arc 107"/>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9" name="Rectangle 108"/>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01" name="Snip Same Side Corner Rectangle 100"/>
              <p:cNvSpPr/>
              <p:nvPr/>
            </p:nvSpPr>
            <p:spPr>
              <a:xfrm>
                <a:off x="241387" y="2786066"/>
                <a:ext cx="491857" cy="467911"/>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2" name="Can 101"/>
              <p:cNvSpPr/>
              <p:nvPr/>
            </p:nvSpPr>
            <p:spPr>
              <a:xfrm>
                <a:off x="328652" y="3128246"/>
                <a:ext cx="317327" cy="101858"/>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03" name="Circular Arrow 102"/>
              <p:cNvSpPr>
                <a:spLocks noChangeAspect="1"/>
              </p:cNvSpPr>
              <p:nvPr/>
            </p:nvSpPr>
            <p:spPr>
              <a:xfrm rot="5400000">
                <a:off x="300311" y="2784257"/>
                <a:ext cx="374010"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4" name="Rounded Rectangle 103"/>
              <p:cNvSpPr/>
              <p:nvPr/>
            </p:nvSpPr>
            <p:spPr>
              <a:xfrm>
                <a:off x="214414" y="2902249"/>
                <a:ext cx="545802" cy="14960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Card</a:t>
                </a:r>
              </a:p>
              <a:p>
                <a:pPr algn="ctr">
                  <a:lnSpc>
                    <a:spcPct val="70000"/>
                  </a:lnSpc>
                  <a:defRPr/>
                </a:pPr>
                <a:r>
                  <a:rPr lang="en-US" sz="500" b="1" dirty="0">
                    <a:solidFill>
                      <a:srgbClr val="1E5846"/>
                    </a:solidFill>
                    <a:latin typeface="Arial Narrow"/>
                    <a:cs typeface="Arial Narrow"/>
                  </a:rPr>
                  <a:t>Processing</a:t>
                </a:r>
              </a:p>
            </p:txBody>
          </p:sp>
        </p:grpSp>
        <p:cxnSp>
          <p:nvCxnSpPr>
            <p:cNvPr id="94" name="Curved Connector 93"/>
            <p:cNvCxnSpPr>
              <a:stCxn id="108" idx="2"/>
            </p:cNvCxnSpPr>
            <p:nvPr/>
          </p:nvCxnSpPr>
          <p:spPr>
            <a:xfrm>
              <a:off x="5510635" y="3839728"/>
              <a:ext cx="47028" cy="996670"/>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5" name="Curved Connector 94"/>
            <p:cNvCxnSpPr>
              <a:stCxn id="116" idx="2"/>
            </p:cNvCxnSpPr>
            <p:nvPr/>
          </p:nvCxnSpPr>
          <p:spPr>
            <a:xfrm rot="10800000" flipV="1">
              <a:off x="3599820" y="3672009"/>
              <a:ext cx="890130" cy="791302"/>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6" name="Curved Connector 95"/>
            <p:cNvCxnSpPr>
              <a:stCxn id="110" idx="2"/>
              <a:endCxn id="168" idx="2"/>
            </p:cNvCxnSpPr>
            <p:nvPr/>
          </p:nvCxnSpPr>
          <p:spPr>
            <a:xfrm flipV="1">
              <a:off x="5510635" y="3316040"/>
              <a:ext cx="608194" cy="355970"/>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7" name="Curved Connector 96"/>
            <p:cNvCxnSpPr>
              <a:stCxn id="164" idx="2"/>
              <a:endCxn id="132" idx="2"/>
            </p:cNvCxnSpPr>
            <p:nvPr/>
          </p:nvCxnSpPr>
          <p:spPr>
            <a:xfrm flipV="1">
              <a:off x="5557665" y="4568094"/>
              <a:ext cx="903405" cy="442014"/>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8" name="Curved Connector 97"/>
            <p:cNvCxnSpPr>
              <a:stCxn id="114" idx="2"/>
              <a:endCxn id="174" idx="2"/>
            </p:cNvCxnSpPr>
            <p:nvPr/>
          </p:nvCxnSpPr>
          <p:spPr>
            <a:xfrm rot="10800000" flipH="1" flipV="1">
              <a:off x="4489950" y="3839728"/>
              <a:ext cx="47028" cy="1000263"/>
            </a:xfrm>
            <a:prstGeom prst="curvedConnector3">
              <a:avLst>
                <a:gd name="adj1" fmla="val -559564"/>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99" name="Circular Arrow 98"/>
            <p:cNvSpPr>
              <a:spLocks noChangeAspect="1"/>
            </p:cNvSpPr>
            <p:nvPr/>
          </p:nvSpPr>
          <p:spPr>
            <a:xfrm flipH="1">
              <a:off x="1063080" y="2114362"/>
              <a:ext cx="2711395" cy="2711400"/>
            </a:xfrm>
            <a:prstGeom prst="circularArrow">
              <a:avLst>
                <a:gd name="adj1" fmla="val 16804"/>
                <a:gd name="adj2" fmla="val 856672"/>
                <a:gd name="adj3" fmla="val 4126614"/>
                <a:gd name="adj4" fmla="val 2243705"/>
                <a:gd name="adj5" fmla="val 15294"/>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01" dirty="0">
                <a:solidFill>
                  <a:schemeClr val="tx1"/>
                </a:solidFill>
              </a:endParaRPr>
            </a:p>
          </p:txBody>
        </p:sp>
      </p:grpSp>
      <p:pic>
        <p:nvPicPr>
          <p:cNvPr id="190" name="Picture 189"/>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4"/>
              <a:stretch>
                <a:fillRect/>
              </a:stretch>
            </p:blipFill>
          </mc:Choice>
          <mc:Fallback>
            <p:blipFill>
              <a:blip r:embed="rId5"/>
              <a:stretch>
                <a:fillRect/>
              </a:stretch>
            </p:blipFill>
          </mc:Fallback>
        </mc:AlternateContent>
        <p:spPr>
          <a:xfrm>
            <a:off x="1718855" y="1711363"/>
            <a:ext cx="2443378" cy="1044600"/>
          </a:xfrm>
          <a:prstGeom prst="rect">
            <a:avLst/>
          </a:prstGeom>
        </p:spPr>
      </p:pic>
      <p:sp>
        <p:nvSpPr>
          <p:cNvPr id="191" name="Left-Right Arrow 190"/>
          <p:cNvSpPr>
            <a:spLocks noChangeAspect="1"/>
          </p:cNvSpPr>
          <p:nvPr/>
        </p:nvSpPr>
        <p:spPr>
          <a:xfrm rot="2063815">
            <a:off x="6264698" y="3626180"/>
            <a:ext cx="692088" cy="483156"/>
          </a:xfrm>
          <a:prstGeom prst="lef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92" name="Rond enkele hoek rechthoek 37"/>
          <p:cNvSpPr/>
          <p:nvPr>
            <p:custDataLst>
              <p:tags r:id="rId1"/>
            </p:custDataLst>
          </p:nvPr>
        </p:nvSpPr>
        <p:spPr>
          <a:xfrm flipH="1">
            <a:off x="1514448"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uses a particular model view of business</a:t>
            </a:r>
          </a:p>
        </p:txBody>
      </p:sp>
    </p:spTree>
    <p:extLst>
      <p:ext uri="{BB962C8B-B14F-4D97-AF65-F5344CB8AC3E}">
        <p14:creationId xmlns:p14="http://schemas.microsoft.com/office/powerpoint/2010/main" val="597609669"/>
      </p:ext>
    </p:extLst>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1675148" y="1765836"/>
            <a:ext cx="6054402" cy="4387846"/>
          </a:xfrm>
          <a:prstGeom prst="rect">
            <a:avLst/>
          </a:prstGeom>
        </p:spPr>
        <p:txBody>
          <a:bodyPr wrap="square">
            <a:spAutoFit/>
          </a:bodyPr>
          <a:lstStyle/>
          <a:p>
            <a:pPr marL="351013" indent="-358954">
              <a:spcAft>
                <a:spcPts val="600"/>
              </a:spcAft>
              <a:buClr>
                <a:schemeClr val="accent1">
                  <a:lumMod val="75000"/>
                </a:schemeClr>
              </a:buClr>
              <a:buSzPct val="80000"/>
            </a:pPr>
            <a:r>
              <a:rPr lang="en-US" sz="1601" b="1" i="1" dirty="0">
                <a:solidFill>
                  <a:srgbClr val="5F6062"/>
                </a:solidFill>
                <a:latin typeface="Helvetica"/>
                <a:cs typeface="Helvetica"/>
              </a:rPr>
              <a:t>Big picture properties</a:t>
            </a:r>
            <a:endParaRPr lang="en-US" sz="1401" b="1" i="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service center (business capability)</a:t>
            </a: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unit combining people, procedures and systems</a:t>
            </a: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Has an associated responsible party</a:t>
            </a: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Can be outsourced/in-sourced (if services can be supported)</a:t>
            </a:r>
          </a:p>
          <a:p>
            <a:pPr marL="351013" indent="-358954">
              <a:spcAft>
                <a:spcPts val="600"/>
              </a:spcAft>
              <a:buClr>
                <a:schemeClr val="accent1">
                  <a:lumMod val="75000"/>
                </a:schemeClr>
              </a:buClr>
              <a:buSzPct val="80000"/>
            </a:pPr>
            <a:r>
              <a:rPr lang="en-US" sz="1601" b="1" i="1" dirty="0">
                <a:solidFill>
                  <a:srgbClr val="5F6062"/>
                </a:solidFill>
                <a:latin typeface="Helvetica"/>
                <a:cs typeface="Helvetica"/>
              </a:rPr>
              <a:t>Technical properties</a:t>
            </a:r>
            <a:endParaRPr lang="en-US" sz="1401" b="1" i="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A unique business purpose </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It is elemental</a:t>
            </a:r>
            <a:r>
              <a:rPr lang="en-US" sz="1401" b="1" dirty="0">
                <a:solidFill>
                  <a:srgbClr val="5F6062"/>
                </a:solidFill>
                <a:latin typeface="Helvetica"/>
                <a:cs typeface="Helvetica"/>
              </a:rPr>
              <a:t>  </a:t>
            </a: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Collectively comprehensive </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Has a ‘Focus Object’ </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Full Life-Cycle support </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Single or Multiple Instances </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Short or Long Life-Span</a:t>
            </a:r>
            <a:endParaRPr lang="en-US" sz="1401" b="1" dirty="0">
              <a:solidFill>
                <a:srgbClr val="5F6062"/>
              </a:solidFill>
              <a:latin typeface="Helvetica"/>
              <a:cs typeface="Helvetica"/>
            </a:endParaRPr>
          </a:p>
          <a:p>
            <a:pPr marL="808442" lvl="1" indent="-358954">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Service Based </a:t>
            </a:r>
            <a:endParaRPr lang="en-US" sz="1601" b="1" dirty="0">
              <a:solidFill>
                <a:srgbClr val="5F6062"/>
              </a:solidFill>
              <a:latin typeface="Helvetica"/>
              <a:cs typeface="Helvetica"/>
            </a:endParaRPr>
          </a:p>
        </p:txBody>
      </p:sp>
      <p:sp>
        <p:nvSpPr>
          <p:cNvPr id="66" name="Rectangle 65"/>
          <p:cNvSpPr/>
          <p:nvPr/>
        </p:nvSpPr>
        <p:spPr>
          <a:xfrm>
            <a:off x="1599687" y="1454512"/>
            <a:ext cx="8901519" cy="338711"/>
          </a:xfrm>
          <a:prstGeom prst="rect">
            <a:avLst/>
          </a:prstGeom>
        </p:spPr>
        <p:txBody>
          <a:bodyPr wrap="square">
            <a:spAutoFit/>
          </a:bodyPr>
          <a:lstStyle/>
          <a:p>
            <a:pPr marL="351013" indent="-358954">
              <a:spcAft>
                <a:spcPts val="600"/>
              </a:spcAft>
              <a:buClr>
                <a:schemeClr val="accent1">
                  <a:lumMod val="75000"/>
                </a:schemeClr>
              </a:buClr>
              <a:buSzPct val="80000"/>
            </a:pPr>
            <a:r>
              <a:rPr lang="en-US" sz="1601" b="1" dirty="0">
                <a:solidFill>
                  <a:srgbClr val="5F6062"/>
                </a:solidFill>
                <a:latin typeface="Helvetica"/>
                <a:cs typeface="Helvetica"/>
              </a:rPr>
              <a:t>The BIAN Service Domain has a number of defining design properties</a:t>
            </a:r>
          </a:p>
        </p:txBody>
      </p:sp>
      <p:grpSp>
        <p:nvGrpSpPr>
          <p:cNvPr id="2" name="Group 5"/>
          <p:cNvGrpSpPr>
            <a:grpSpLocks noChangeAspect="1"/>
          </p:cNvGrpSpPr>
          <p:nvPr/>
        </p:nvGrpSpPr>
        <p:grpSpPr>
          <a:xfrm>
            <a:off x="8138070" y="2035150"/>
            <a:ext cx="1465547" cy="700913"/>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9247336" y="2185924"/>
            <a:ext cx="252115" cy="252115"/>
          </a:xfrm>
          <a:prstGeom prst="ellipse">
            <a:avLst/>
          </a:prstGeom>
          <a:noFill/>
          <a:ln w="28575"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65" name="Freeform 64"/>
          <p:cNvSpPr/>
          <p:nvPr/>
        </p:nvSpPr>
        <p:spPr bwMode="auto">
          <a:xfrm>
            <a:off x="9493288" y="2297218"/>
            <a:ext cx="938719" cy="1292143"/>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nvGrpSpPr>
          <p:cNvPr id="3" name="Group 33"/>
          <p:cNvGrpSpPr>
            <a:grpSpLocks noChangeAspect="1"/>
          </p:cNvGrpSpPr>
          <p:nvPr/>
        </p:nvGrpSpPr>
        <p:grpSpPr>
          <a:xfrm>
            <a:off x="7823761" y="3264155"/>
            <a:ext cx="2518772" cy="2683739"/>
            <a:chOff x="5873352" y="2763014"/>
            <a:chExt cx="1723222" cy="1825293"/>
          </a:xfrm>
        </p:grpSpPr>
        <p:grpSp>
          <p:nvGrpSpPr>
            <p:cNvPr id="5" name="Group 89"/>
            <p:cNvGrpSpPr/>
            <p:nvPr/>
          </p:nvGrpSpPr>
          <p:grpSpPr>
            <a:xfrm>
              <a:off x="7014187" y="3629731"/>
              <a:ext cx="352112" cy="115701"/>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sp>
            <p:nvSpPr>
              <p:cNvPr id="92" name="Oval 91"/>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001" b="1" dirty="0"/>
              </a:p>
            </p:txBody>
          </p:sp>
        </p:grpSp>
        <p:grpSp>
          <p:nvGrpSpPr>
            <p:cNvPr id="6" name="Group 92"/>
            <p:cNvGrpSpPr/>
            <p:nvPr/>
          </p:nvGrpSpPr>
          <p:grpSpPr>
            <a:xfrm>
              <a:off x="7010620" y="4164209"/>
              <a:ext cx="415313" cy="184900"/>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grpSp>
        <p:grpSp>
          <p:nvGrpSpPr>
            <p:cNvPr id="7" name="Group 87"/>
            <p:cNvGrpSpPr/>
            <p:nvPr/>
          </p:nvGrpSpPr>
          <p:grpSpPr>
            <a:xfrm>
              <a:off x="7014178" y="3460097"/>
              <a:ext cx="352112" cy="115701"/>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sp>
            <p:nvSpPr>
              <p:cNvPr id="88" name="Oval 87"/>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001" b="1" dirty="0"/>
              </a:p>
            </p:txBody>
          </p:sp>
        </p:grpSp>
        <p:grpSp>
          <p:nvGrpSpPr>
            <p:cNvPr id="8" name="Group 88"/>
            <p:cNvGrpSpPr/>
            <p:nvPr/>
          </p:nvGrpSpPr>
          <p:grpSpPr>
            <a:xfrm>
              <a:off x="7010610" y="3956245"/>
              <a:ext cx="415313" cy="184900"/>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001" b="1" dirty="0"/>
              </a:p>
            </p:txBody>
          </p:sp>
        </p:grpSp>
        <p:sp>
          <p:nvSpPr>
            <p:cNvPr id="71" name="Snip Same Side Corner Rectangle 70"/>
            <p:cNvSpPr/>
            <p:nvPr/>
          </p:nvSpPr>
          <p:spPr bwMode="auto">
            <a:xfrm>
              <a:off x="5949554" y="3172257"/>
              <a:ext cx="1193800" cy="1416050"/>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1601" b="1" dirty="0"/>
            </a:p>
          </p:txBody>
        </p:sp>
        <p:sp>
          <p:nvSpPr>
            <p:cNvPr id="72" name="TextBox 71"/>
            <p:cNvSpPr txBox="1"/>
            <p:nvPr/>
          </p:nvSpPr>
          <p:spPr>
            <a:xfrm>
              <a:off x="5873352" y="2763014"/>
              <a:ext cx="1407451" cy="326689"/>
            </a:xfrm>
            <a:prstGeom prst="rect">
              <a:avLst/>
            </a:prstGeom>
            <a:noFill/>
            <a:effectLst/>
          </p:spPr>
          <p:txBody>
            <a:bodyPr wrap="none" lIns="0" tIns="0" rIns="0" bIns="0" rtlCol="0" anchor="ctr" anchorCtr="1">
              <a:noAutofit/>
            </a:bodyPr>
            <a:lstStyle/>
            <a:p>
              <a:pPr algn="ctr">
                <a:lnSpc>
                  <a:spcPct val="90000"/>
                </a:lnSpc>
              </a:pPr>
              <a:r>
                <a:rPr lang="en-US" sz="1601" b="1" dirty="0">
                  <a:solidFill>
                    <a:srgbClr val="5F6062"/>
                  </a:solidFill>
                  <a:latin typeface="Helvetica"/>
                  <a:cs typeface="Helvetica"/>
                </a:rPr>
                <a:t>Service Domain</a:t>
              </a:r>
            </a:p>
            <a:p>
              <a:pPr algn="ctr">
                <a:lnSpc>
                  <a:spcPct val="90000"/>
                </a:lnSpc>
              </a:pPr>
              <a:r>
                <a:rPr lang="en-US" sz="1601" b="1" dirty="0">
                  <a:solidFill>
                    <a:srgbClr val="5F6062"/>
                  </a:solidFill>
                  <a:latin typeface="Helvetica"/>
                  <a:cs typeface="Helvetica"/>
                </a:rPr>
                <a:t>Mechanics</a:t>
              </a:r>
            </a:p>
          </p:txBody>
        </p:sp>
        <p:sp>
          <p:nvSpPr>
            <p:cNvPr id="73" name="Can 72"/>
            <p:cNvSpPr/>
            <p:nvPr/>
          </p:nvSpPr>
          <p:spPr>
            <a:xfrm>
              <a:off x="6176279" y="4122357"/>
              <a:ext cx="770226" cy="346463"/>
            </a:xfrm>
            <a:prstGeom prst="can">
              <a:avLst/>
            </a:prstGeom>
            <a:solidFill>
              <a:schemeClr val="bg2">
                <a:lumMod val="75000"/>
              </a:schemeClr>
            </a:solidFill>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r>
                <a:rPr lang="en-US" sz="1401" b="1" dirty="0">
                  <a:solidFill>
                    <a:srgbClr val="000000"/>
                  </a:solidFill>
                  <a:effectLst>
                    <a:outerShdw blurRad="50800" dist="38100" dir="2700000">
                      <a:srgbClr val="000000">
                        <a:alpha val="43000"/>
                      </a:srgbClr>
                    </a:outerShdw>
                  </a:effectLst>
                </a:rPr>
                <a:t>Local State</a:t>
              </a:r>
            </a:p>
          </p:txBody>
        </p:sp>
        <p:grpSp>
          <p:nvGrpSpPr>
            <p:cNvPr id="9" name="Group 319"/>
            <p:cNvGrpSpPr/>
            <p:nvPr/>
          </p:nvGrpSpPr>
          <p:grpSpPr>
            <a:xfrm>
              <a:off x="6045528" y="3173970"/>
              <a:ext cx="988563" cy="995190"/>
              <a:chOff x="6896824" y="3500563"/>
              <a:chExt cx="988563" cy="995190"/>
            </a:xfrm>
          </p:grpSpPr>
          <p:sp>
            <p:nvSpPr>
              <p:cNvPr id="77" name="Circular Arrow 76"/>
              <p:cNvSpPr>
                <a:spLocks noChangeAspect="1"/>
              </p:cNvSpPr>
              <p:nvPr/>
            </p:nvSpPr>
            <p:spPr>
              <a:xfrm rot="5400000">
                <a:off x="6893511" y="3503876"/>
                <a:ext cx="995190" cy="988563"/>
              </a:xfrm>
              <a:prstGeom prst="circularArrow">
                <a:avLst>
                  <a:gd name="adj1" fmla="val 9305"/>
                  <a:gd name="adj2" fmla="val 1142319"/>
                  <a:gd name="adj3" fmla="val 9582904"/>
                  <a:gd name="adj4" fmla="val 10800000"/>
                  <a:gd name="adj5" fmla="val 15014"/>
                </a:avLst>
              </a:prstGeom>
              <a:solidFill>
                <a:schemeClr val="bg2">
                  <a:lumMod val="75000"/>
                </a:schemeClr>
              </a:solidFill>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2001" b="1" dirty="0">
                  <a:solidFill>
                    <a:schemeClr val="tx1"/>
                  </a:solidFill>
                </a:endParaRPr>
              </a:p>
            </p:txBody>
          </p:sp>
          <p:grpSp>
            <p:nvGrpSpPr>
              <p:cNvPr id="10" name="Group 17"/>
              <p:cNvGrpSpPr/>
              <p:nvPr/>
            </p:nvGrpSpPr>
            <p:grpSpPr>
              <a:xfrm>
                <a:off x="7132045" y="3855861"/>
                <a:ext cx="517857" cy="316848"/>
                <a:chOff x="5181600" y="4419600"/>
                <a:chExt cx="643464" cy="393699"/>
              </a:xfrm>
              <a:effectLst/>
            </p:grpSpPr>
            <p:sp>
              <p:nvSpPr>
                <p:cNvPr id="80" name="Rectangle 79"/>
                <p:cNvSpPr/>
                <p:nvPr/>
              </p:nvSpPr>
              <p:spPr>
                <a:xfrm>
                  <a:off x="5181600" y="441960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601" b="1" dirty="0">
                    <a:solidFill>
                      <a:schemeClr val="tx1"/>
                    </a:solidFill>
                  </a:endParaRPr>
                </a:p>
              </p:txBody>
            </p:sp>
            <p:sp>
              <p:nvSpPr>
                <p:cNvPr id="81" name="Rectangle 80"/>
                <p:cNvSpPr/>
                <p:nvPr/>
              </p:nvSpPr>
              <p:spPr>
                <a:xfrm>
                  <a:off x="5228166" y="446087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601" b="1" dirty="0">
                    <a:solidFill>
                      <a:schemeClr val="tx1"/>
                    </a:solidFill>
                  </a:endParaRPr>
                </a:p>
              </p:txBody>
            </p:sp>
            <p:sp>
              <p:nvSpPr>
                <p:cNvPr id="82" name="Rectangle 81"/>
                <p:cNvSpPr/>
                <p:nvPr/>
              </p:nvSpPr>
              <p:spPr>
                <a:xfrm>
                  <a:off x="5274732" y="450215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601" b="1" dirty="0">
                    <a:solidFill>
                      <a:schemeClr val="tx1"/>
                    </a:solidFill>
                  </a:endParaRPr>
                </a:p>
              </p:txBody>
            </p:sp>
            <p:sp>
              <p:nvSpPr>
                <p:cNvPr id="83" name="Rectangle 82"/>
                <p:cNvSpPr/>
                <p:nvPr/>
              </p:nvSpPr>
              <p:spPr>
                <a:xfrm>
                  <a:off x="5321298" y="454342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601" b="1" dirty="0">
                    <a:solidFill>
                      <a:schemeClr val="tx1"/>
                    </a:solidFill>
                  </a:endParaRPr>
                </a:p>
              </p:txBody>
            </p:sp>
            <p:sp>
              <p:nvSpPr>
                <p:cNvPr id="84" name="Rectangle 83"/>
                <p:cNvSpPr/>
                <p:nvPr/>
              </p:nvSpPr>
              <p:spPr>
                <a:xfrm>
                  <a:off x="5367864" y="4584699"/>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601" b="1" dirty="0">
                    <a:solidFill>
                      <a:schemeClr val="tx1"/>
                    </a:solidFill>
                  </a:endParaRPr>
                </a:p>
              </p:txBody>
            </p:sp>
          </p:grpSp>
          <p:sp>
            <p:nvSpPr>
              <p:cNvPr id="79" name="Rounded Rectangle 78"/>
              <p:cNvSpPr/>
              <p:nvPr/>
            </p:nvSpPr>
            <p:spPr>
              <a:xfrm>
                <a:off x="7108081" y="3771900"/>
                <a:ext cx="564353" cy="471346"/>
              </a:xfrm>
              <a:prstGeom prst="roundRect">
                <a:avLst>
                  <a:gd name="adj" fmla="val 22202"/>
                </a:avLst>
              </a:prstGeom>
              <a:solidFill>
                <a:schemeClr val="bg2">
                  <a:lumMod val="75000"/>
                </a:schemeClr>
              </a:solidFill>
              <a:ln>
                <a:solidFill>
                  <a:schemeClr val="accent1">
                    <a:lumMod val="50000"/>
                  </a:schemeClr>
                </a:solidFill>
              </a:ln>
            </p:spPr>
            <p:style>
              <a:lnRef idx="1">
                <a:schemeClr val="accent2"/>
              </a:lnRef>
              <a:fillRef idx="3">
                <a:schemeClr val="accent2"/>
              </a:fillRef>
              <a:effectRef idx="2">
                <a:schemeClr val="accent2"/>
              </a:effectRef>
              <a:fontRef idx="minor">
                <a:schemeClr val="lt1"/>
              </a:fontRef>
            </p:style>
            <p:txBody>
              <a:bodyPr wrap="square" lIns="0" tIns="0" rIns="0" bIns="137224" rtlCol="0">
                <a:noAutofit/>
              </a:bodyPr>
              <a:lstStyle/>
              <a:p>
                <a:pPr algn="ctr"/>
                <a:r>
                  <a:rPr lang="en-US" sz="1201" b="1" dirty="0">
                    <a:solidFill>
                      <a:schemeClr val="tx1"/>
                    </a:solidFill>
                  </a:rPr>
                  <a:t>Full</a:t>
                </a:r>
              </a:p>
              <a:p>
                <a:pPr algn="ctr"/>
                <a:r>
                  <a:rPr lang="en-US" sz="1201" b="1" dirty="0">
                    <a:solidFill>
                      <a:schemeClr val="tx1"/>
                    </a:solidFill>
                  </a:rPr>
                  <a:t>Lifecycle</a:t>
                </a:r>
              </a:p>
              <a:p>
                <a:pPr algn="ctr"/>
                <a:r>
                  <a:rPr lang="en-US" sz="1201" b="1" dirty="0">
                    <a:solidFill>
                      <a:schemeClr val="tx1"/>
                    </a:solidFill>
                  </a:rPr>
                  <a:t>Instances</a:t>
                </a:r>
              </a:p>
            </p:txBody>
          </p:sp>
        </p:grpSp>
        <p:sp>
          <p:nvSpPr>
            <p:cNvPr id="75" name="Rounded Rectangle 74"/>
            <p:cNvSpPr/>
            <p:nvPr/>
          </p:nvSpPr>
          <p:spPr>
            <a:xfrm>
              <a:off x="7380575" y="3323952"/>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051" b="1" dirty="0"/>
                <a:t>Offered Services</a:t>
              </a:r>
            </a:p>
          </p:txBody>
        </p:sp>
        <p:sp>
          <p:nvSpPr>
            <p:cNvPr id="76" name="Rounded Rectangle 75"/>
            <p:cNvSpPr/>
            <p:nvPr/>
          </p:nvSpPr>
          <p:spPr>
            <a:xfrm>
              <a:off x="7380573" y="3892937"/>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051" b="1" dirty="0"/>
                <a:t>Consumed Services</a:t>
              </a:r>
            </a:p>
          </p:txBody>
        </p:sp>
      </p:grpSp>
      <p:sp>
        <p:nvSpPr>
          <p:cNvPr id="67" name="Rond enkele hoek rechthoek 37"/>
          <p:cNvSpPr/>
          <p:nvPr>
            <p:custDataLst>
              <p:tags r:id="rId1"/>
            </p:custDataLst>
          </p:nvPr>
        </p:nvSpPr>
        <p:spPr>
          <a:xfrm flipH="1">
            <a:off x="1525605"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The BIAN Service Domain, the elemental building block</a:t>
            </a:r>
          </a:p>
        </p:txBody>
      </p:sp>
    </p:spTree>
    <p:extLst>
      <p:ext uri="{BB962C8B-B14F-4D97-AF65-F5344CB8AC3E}">
        <p14:creationId xmlns:p14="http://schemas.microsoft.com/office/powerpoint/2010/main" val="1951531747"/>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63B0E36F-39F2-4E80-BD41-BB00CD490805}"/>
              </a:ext>
            </a:extLst>
          </p:cNvPr>
          <p:cNvSpPr>
            <a:spLocks noGrp="1"/>
          </p:cNvSpPr>
          <p:nvPr>
            <p:ph type="title"/>
          </p:nvPr>
        </p:nvSpPr>
        <p:spPr>
          <a:solidFill>
            <a:schemeClr val="accent1"/>
          </a:solidFill>
        </p:spPr>
        <p:txBody>
          <a:bodyPr>
            <a:normAutofit/>
          </a:bodyPr>
          <a:lstStyle/>
          <a:p>
            <a:r>
              <a:rPr lang="en-US" sz="2000" b="1" cap="all" noProof="0" dirty="0">
                <a:solidFill>
                  <a:schemeClr val="accent3"/>
                </a:solidFill>
              </a:rPr>
              <a:t>Standardization of the financial services industry</a:t>
            </a:r>
          </a:p>
        </p:txBody>
      </p:sp>
      <p:sp>
        <p:nvSpPr>
          <p:cNvPr id="4" name="Tijdelijke aanduiding voor tekst 3">
            <a:extLst>
              <a:ext uri="{FF2B5EF4-FFF2-40B4-BE49-F238E27FC236}">
                <a16:creationId xmlns:a16="http://schemas.microsoft.com/office/drawing/2014/main" id="{45FBC7F8-5EFC-4BE2-837C-35A9E169036E}"/>
              </a:ext>
            </a:extLst>
          </p:cNvPr>
          <p:cNvSpPr>
            <a:spLocks noGrp="1"/>
          </p:cNvSpPr>
          <p:nvPr>
            <p:ph type="body" sz="quarter" idx="10"/>
          </p:nvPr>
        </p:nvSpPr>
        <p:spPr/>
        <p:txBody>
          <a:bodyPr/>
          <a:lstStyle/>
          <a:p>
            <a:pPr>
              <a:buClrTx/>
            </a:pPr>
            <a:r>
              <a:rPr lang="en-US" noProof="0" dirty="0"/>
              <a:t>BIAN strives to achieve the maximum content, so it will be used as the de facto standard for the Financial Services Industry. </a:t>
            </a:r>
          </a:p>
          <a:p>
            <a:pPr>
              <a:buClrTx/>
            </a:pPr>
            <a:endParaRPr lang="en-US" noProof="0" dirty="0"/>
          </a:p>
          <a:p>
            <a:pPr>
              <a:buClrTx/>
            </a:pPr>
            <a:r>
              <a:rPr lang="en-US" noProof="0" dirty="0"/>
              <a:t>BIAN is in close cooperation with ISO 20022 to develop (physical message definitions (API’s) based on their existing standard.</a:t>
            </a:r>
          </a:p>
          <a:p>
            <a:pPr>
              <a:buClrTx/>
            </a:pPr>
            <a:endParaRPr lang="en-US" noProof="0" dirty="0"/>
          </a:p>
          <a:p>
            <a:pPr>
              <a:buClrTx/>
            </a:pPr>
            <a:r>
              <a:rPr lang="en-US" noProof="0" dirty="0"/>
              <a:t>To Support adaption of BIAN, the Open Group and BIAN cooperate to how to use BIAN deliverables within TOGAF.</a:t>
            </a:r>
          </a:p>
          <a:p>
            <a:pPr>
              <a:buClrTx/>
            </a:pPr>
            <a:endParaRPr lang="en-US" noProof="0" dirty="0"/>
          </a:p>
          <a:p>
            <a:pPr>
              <a:buClrTx/>
            </a:pPr>
            <a:r>
              <a:rPr lang="en-US" noProof="0" dirty="0"/>
              <a:t>BIAN is also capturing BIAN with ArchiMate, besides UML and XML. </a:t>
            </a:r>
          </a:p>
        </p:txBody>
      </p:sp>
    </p:spTree>
    <p:extLst>
      <p:ext uri="{BB962C8B-B14F-4D97-AF65-F5344CB8AC3E}">
        <p14:creationId xmlns:p14="http://schemas.microsoft.com/office/powerpoint/2010/main" val="1776519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187E9D-1D74-4981-BF1A-2DB254239020}"/>
              </a:ext>
            </a:extLst>
          </p:cNvPr>
          <p:cNvPicPr>
            <a:picLocks noChangeAspect="1"/>
          </p:cNvPicPr>
          <p:nvPr/>
        </p:nvPicPr>
        <p:blipFill>
          <a:blip r:embed="rId3"/>
          <a:stretch>
            <a:fillRect/>
          </a:stretch>
        </p:blipFill>
        <p:spPr>
          <a:xfrm>
            <a:off x="1551265" y="-1"/>
            <a:ext cx="9091057" cy="6861175"/>
          </a:xfrm>
          <a:prstGeom prst="rect">
            <a:avLst/>
          </a:prstGeom>
        </p:spPr>
      </p:pic>
    </p:spTree>
    <p:extLst>
      <p:ext uri="{BB962C8B-B14F-4D97-AF65-F5344CB8AC3E}">
        <p14:creationId xmlns:p14="http://schemas.microsoft.com/office/powerpoint/2010/main" val="231950878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626783" y="316000"/>
            <a:ext cx="8932133" cy="5922899"/>
          </a:xfrm>
          <a:prstGeom prst="rect">
            <a:avLst/>
          </a:prstGeom>
          <a:solidFill>
            <a:schemeClr val="bg1">
              <a:lumMod val="95000"/>
            </a:schemeClr>
          </a:solidFill>
          <a:ln>
            <a:solidFill>
              <a:srgbClr val="6B6F72"/>
            </a:solidFill>
          </a:ln>
        </p:spPr>
        <p:style>
          <a:lnRef idx="1">
            <a:schemeClr val="accent1"/>
          </a:lnRef>
          <a:fillRef idx="3">
            <a:schemeClr val="accent1"/>
          </a:fillRef>
          <a:effectRef idx="2">
            <a:schemeClr val="accent1"/>
          </a:effectRef>
          <a:fontRef idx="minor">
            <a:schemeClr val="lt1"/>
          </a:fontRef>
        </p:style>
        <p:txBody>
          <a:bodyPr wrap="square" lIns="0" tIns="46822" rIns="0" bIns="46822" rtlCol="0" anchor="t" anchorCtr="0"/>
          <a:lstStyle/>
          <a:p>
            <a:pPr algn="ctr"/>
            <a:r>
              <a:rPr lang="en-US" sz="1361" b="1" dirty="0">
                <a:solidFill>
                  <a:srgbClr val="5F6062"/>
                </a:solidFill>
              </a:rPr>
              <a:t>           Draft Value Chain Layout – V8.0</a:t>
            </a:r>
          </a:p>
        </p:txBody>
      </p:sp>
      <p:sp>
        <p:nvSpPr>
          <p:cNvPr id="288" name="Chevron 287"/>
          <p:cNvSpPr/>
          <p:nvPr/>
        </p:nvSpPr>
        <p:spPr>
          <a:xfrm>
            <a:off x="8296862" y="1624707"/>
            <a:ext cx="1152532" cy="3483814"/>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600" name="Pentagon 599"/>
          <p:cNvSpPr/>
          <p:nvPr/>
        </p:nvSpPr>
        <p:spPr>
          <a:xfrm>
            <a:off x="3443014" y="1624707"/>
            <a:ext cx="1761386" cy="3483814"/>
          </a:xfrm>
          <a:prstGeom prst="homePlate">
            <a:avLst>
              <a:gd name="adj" fmla="val 12396"/>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601" name="Chevron 600"/>
          <p:cNvSpPr/>
          <p:nvPr/>
        </p:nvSpPr>
        <p:spPr>
          <a:xfrm>
            <a:off x="5079093" y="1624707"/>
            <a:ext cx="3343076" cy="3483814"/>
          </a:xfrm>
          <a:prstGeom prst="chevron">
            <a:avLst>
              <a:gd name="adj" fmla="val 7099"/>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209" name="Freeform 208"/>
          <p:cNvSpPr/>
          <p:nvPr/>
        </p:nvSpPr>
        <p:spPr>
          <a:xfrm>
            <a:off x="3443013" y="690171"/>
            <a:ext cx="6813009" cy="862613"/>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631484"/>
              <a:gd name="connsiteY0" fmla="*/ 0 h 605948"/>
              <a:gd name="connsiteX1" fmla="*/ 0 w 4631484"/>
              <a:gd name="connsiteY1" fmla="*/ 602645 h 605948"/>
              <a:gd name="connsiteX2" fmla="*/ 4631484 w 4631484"/>
              <a:gd name="connsiteY2" fmla="*/ 605948 h 605948"/>
              <a:gd name="connsiteX3" fmla="*/ 4570364 w 4631484"/>
              <a:gd name="connsiteY3" fmla="*/ 0 h 605948"/>
              <a:gd name="connsiteX4" fmla="*/ 3175 w 4631484"/>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70364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325012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561277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50773 w 4785965"/>
              <a:gd name="connsiteY3" fmla="*/ 0 h 605948"/>
              <a:gd name="connsiteX4" fmla="*/ 3175 w 4785965"/>
              <a:gd name="connsiteY4" fmla="*/ 0 h 605948"/>
              <a:gd name="connsiteX0" fmla="*/ 3175 w 4785965"/>
              <a:gd name="connsiteY0" fmla="*/ 0 h 605948"/>
              <a:gd name="connsiteX1" fmla="*/ 0 w 4785965"/>
              <a:gd name="connsiteY1" fmla="*/ 602645 h 605948"/>
              <a:gd name="connsiteX2" fmla="*/ 4785965 w 4785965"/>
              <a:gd name="connsiteY2" fmla="*/ 605948 h 605948"/>
              <a:gd name="connsiteX3" fmla="*/ 4691046 w 4785965"/>
              <a:gd name="connsiteY3" fmla="*/ 0 h 605948"/>
              <a:gd name="connsiteX4" fmla="*/ 3175 w 4785965"/>
              <a:gd name="connsiteY4" fmla="*/ 0 h 60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5965" h="605948">
                <a:moveTo>
                  <a:pt x="3175" y="0"/>
                </a:moveTo>
                <a:cubicBezTo>
                  <a:pt x="2117" y="200882"/>
                  <a:pt x="1058" y="401763"/>
                  <a:pt x="0" y="602645"/>
                </a:cubicBezTo>
                <a:lnTo>
                  <a:pt x="4785965" y="605948"/>
                </a:lnTo>
                <a:lnTo>
                  <a:pt x="4691046" y="0"/>
                </a:lnTo>
                <a:lnTo>
                  <a:pt x="3175" y="0"/>
                </a:lnTo>
                <a:close/>
              </a:path>
            </a:pathLst>
          </a:custGeom>
          <a:solidFill>
            <a:schemeClr val="bg1">
              <a:lumMod val="85000"/>
            </a:schemeClr>
          </a:solidFill>
          <a:ln w="28575" cap="flat" cmpd="sng" algn="ctr">
            <a:solidFill>
              <a:schemeClr val="tx2"/>
            </a:solidFill>
            <a:prstDash val="solid"/>
            <a:round/>
            <a:headEnd type="none" w="med" len="med"/>
            <a:tailEnd type="none" w="med" len="med"/>
          </a:ln>
          <a:effectLst/>
        </p:spPr>
        <p:style>
          <a:lnRef idx="3">
            <a:schemeClr val="lt1"/>
          </a:lnRef>
          <a:fillRef idx="1">
            <a:schemeClr val="accent2"/>
          </a:fillRef>
          <a:effectRef idx="1">
            <a:schemeClr val="accent2"/>
          </a:effectRef>
          <a:fontRef idx="minor">
            <a:schemeClr val="lt1"/>
          </a:fontRef>
        </p:style>
        <p:txBody>
          <a:bodyPr wrap="none" lIns="0" tIns="0" rIns="108050" bIns="46822" rtlCol="0" anchor="ctr" anchorCtr="0"/>
          <a:lstStyle/>
          <a:p>
            <a:r>
              <a:rPr lang="en-US" sz="1401" b="1" dirty="0">
                <a:solidFill>
                  <a:schemeClr val="tx2"/>
                </a:solidFill>
                <a:latin typeface="Arial Narrow"/>
                <a:cs typeface="Arial Narrow"/>
              </a:rPr>
              <a:t>   </a:t>
            </a:r>
          </a:p>
        </p:txBody>
      </p:sp>
      <p:sp>
        <p:nvSpPr>
          <p:cNvPr id="181" name="Rectangle 180"/>
          <p:cNvSpPr/>
          <p:nvPr/>
        </p:nvSpPr>
        <p:spPr>
          <a:xfrm>
            <a:off x="3969843" y="588216"/>
            <a:ext cx="1739644" cy="418023"/>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Finance &amp; Risk Management</a:t>
            </a:r>
          </a:p>
        </p:txBody>
      </p:sp>
      <p:sp>
        <p:nvSpPr>
          <p:cNvPr id="602" name="Rectangle 601"/>
          <p:cNvSpPr/>
          <p:nvPr/>
        </p:nvSpPr>
        <p:spPr>
          <a:xfrm>
            <a:off x="3501556" y="1595287"/>
            <a:ext cx="12550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Operations</a:t>
            </a:r>
            <a:endParaRPr lang="en-US" sz="1051" dirty="0">
              <a:solidFill>
                <a:srgbClr val="5F6062"/>
              </a:solidFill>
              <a:latin typeface="Arial Narrow"/>
              <a:cs typeface="Arial Narrow"/>
            </a:endParaRPr>
          </a:p>
        </p:txBody>
      </p:sp>
      <p:sp>
        <p:nvSpPr>
          <p:cNvPr id="603" name="Rectangle 602"/>
          <p:cNvSpPr/>
          <p:nvPr/>
        </p:nvSpPr>
        <p:spPr>
          <a:xfrm>
            <a:off x="5895160" y="1595287"/>
            <a:ext cx="12550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Products</a:t>
            </a:r>
            <a:endParaRPr lang="en-US" sz="1051" dirty="0">
              <a:solidFill>
                <a:srgbClr val="5F6062"/>
              </a:solidFill>
              <a:latin typeface="Arial Narrow"/>
              <a:cs typeface="Arial Narrow"/>
            </a:endParaRPr>
          </a:p>
        </p:txBody>
      </p:sp>
      <p:sp>
        <p:nvSpPr>
          <p:cNvPr id="212" name="Freeform 211"/>
          <p:cNvSpPr/>
          <p:nvPr/>
        </p:nvSpPr>
        <p:spPr>
          <a:xfrm flipV="1">
            <a:off x="1687854" y="5173684"/>
            <a:ext cx="8568168" cy="1000544"/>
          </a:xfrm>
          <a:custGeom>
            <a:avLst/>
            <a:gdLst>
              <a:gd name="connsiteX0" fmla="*/ 0 w 4823773"/>
              <a:gd name="connsiteY0" fmla="*/ 0 h 590073"/>
              <a:gd name="connsiteX1" fmla="*/ 0 w 4823773"/>
              <a:gd name="connsiteY1" fmla="*/ 577245 h 590073"/>
              <a:gd name="connsiteX2" fmla="*/ 4823773 w 4823773"/>
              <a:gd name="connsiteY2" fmla="*/ 590073 h 590073"/>
              <a:gd name="connsiteX3" fmla="*/ 4567189 w 4823773"/>
              <a:gd name="connsiteY3" fmla="*/ 0 h 590073"/>
              <a:gd name="connsiteX4" fmla="*/ 0 w 4823773"/>
              <a:gd name="connsiteY4" fmla="*/ 0 h 590073"/>
              <a:gd name="connsiteX0" fmla="*/ 355600 w 5179373"/>
              <a:gd name="connsiteY0" fmla="*/ 0 h 913795"/>
              <a:gd name="connsiteX1" fmla="*/ 0 w 5179373"/>
              <a:gd name="connsiteY1" fmla="*/ 913795 h 913795"/>
              <a:gd name="connsiteX2" fmla="*/ 5179373 w 5179373"/>
              <a:gd name="connsiteY2" fmla="*/ 590073 h 913795"/>
              <a:gd name="connsiteX3" fmla="*/ 4922789 w 5179373"/>
              <a:gd name="connsiteY3" fmla="*/ 0 h 913795"/>
              <a:gd name="connsiteX4" fmla="*/ 355600 w 5179373"/>
              <a:gd name="connsiteY4" fmla="*/ 0 h 913795"/>
              <a:gd name="connsiteX0" fmla="*/ 6350 w 4830123"/>
              <a:gd name="connsiteY0" fmla="*/ 0 h 596295"/>
              <a:gd name="connsiteX1" fmla="*/ 0 w 4830123"/>
              <a:gd name="connsiteY1" fmla="*/ 596295 h 596295"/>
              <a:gd name="connsiteX2" fmla="*/ 4830123 w 4830123"/>
              <a:gd name="connsiteY2" fmla="*/ 590073 h 596295"/>
              <a:gd name="connsiteX3" fmla="*/ 4573539 w 4830123"/>
              <a:gd name="connsiteY3" fmla="*/ 0 h 596295"/>
              <a:gd name="connsiteX4" fmla="*/ 6350 w 4830123"/>
              <a:gd name="connsiteY4" fmla="*/ 0 h 596295"/>
              <a:gd name="connsiteX0" fmla="*/ 2117 w 4937015"/>
              <a:gd name="connsiteY0" fmla="*/ 0 h 720120"/>
              <a:gd name="connsiteX1" fmla="*/ 106892 w 4937015"/>
              <a:gd name="connsiteY1" fmla="*/ 720120 h 720120"/>
              <a:gd name="connsiteX2" fmla="*/ 4937015 w 4937015"/>
              <a:gd name="connsiteY2" fmla="*/ 713898 h 720120"/>
              <a:gd name="connsiteX3" fmla="*/ 4680431 w 4937015"/>
              <a:gd name="connsiteY3" fmla="*/ 123825 h 720120"/>
              <a:gd name="connsiteX4" fmla="*/ 2117 w 4937015"/>
              <a:gd name="connsiteY4" fmla="*/ 0 h 720120"/>
              <a:gd name="connsiteX0" fmla="*/ 9525 w 4830123"/>
              <a:gd name="connsiteY0" fmla="*/ 0 h 602645"/>
              <a:gd name="connsiteX1" fmla="*/ 0 w 4830123"/>
              <a:gd name="connsiteY1" fmla="*/ 602645 h 602645"/>
              <a:gd name="connsiteX2" fmla="*/ 4830123 w 4830123"/>
              <a:gd name="connsiteY2" fmla="*/ 596423 h 602645"/>
              <a:gd name="connsiteX3" fmla="*/ 4573539 w 4830123"/>
              <a:gd name="connsiteY3" fmla="*/ 6350 h 602645"/>
              <a:gd name="connsiteX4" fmla="*/ 9525 w 4830123"/>
              <a:gd name="connsiteY4" fmla="*/ 0 h 602645"/>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149225 w 4969823"/>
              <a:gd name="connsiteY0" fmla="*/ 0 h 688370"/>
              <a:gd name="connsiteX1" fmla="*/ 0 w 4969823"/>
              <a:gd name="connsiteY1" fmla="*/ 688370 h 688370"/>
              <a:gd name="connsiteX2" fmla="*/ 4969823 w 4969823"/>
              <a:gd name="connsiteY2" fmla="*/ 596423 h 688370"/>
              <a:gd name="connsiteX3" fmla="*/ 4713239 w 4969823"/>
              <a:gd name="connsiteY3" fmla="*/ 6350 h 688370"/>
              <a:gd name="connsiteX4" fmla="*/ 149225 w 4969823"/>
              <a:gd name="connsiteY4" fmla="*/ 0 h 688370"/>
              <a:gd name="connsiteX0" fmla="*/ 3175 w 4823773"/>
              <a:gd name="connsiteY0" fmla="*/ 0 h 602645"/>
              <a:gd name="connsiteX1" fmla="*/ 0 w 4823773"/>
              <a:gd name="connsiteY1" fmla="*/ 602645 h 602645"/>
              <a:gd name="connsiteX2" fmla="*/ 4823773 w 4823773"/>
              <a:gd name="connsiteY2" fmla="*/ 596423 h 602645"/>
              <a:gd name="connsiteX3" fmla="*/ 4567189 w 4823773"/>
              <a:gd name="connsiteY3" fmla="*/ 6350 h 602645"/>
              <a:gd name="connsiteX4" fmla="*/ 3175 w 4823773"/>
              <a:gd name="connsiteY4" fmla="*/ 0 h 602645"/>
              <a:gd name="connsiteX0" fmla="*/ 3175 w 4830714"/>
              <a:gd name="connsiteY0" fmla="*/ 254000 h 856645"/>
              <a:gd name="connsiteX1" fmla="*/ 0 w 4830714"/>
              <a:gd name="connsiteY1" fmla="*/ 856645 h 856645"/>
              <a:gd name="connsiteX2" fmla="*/ 4823773 w 4830714"/>
              <a:gd name="connsiteY2" fmla="*/ 850423 h 856645"/>
              <a:gd name="connsiteX3" fmla="*/ 4830714 w 4830714"/>
              <a:gd name="connsiteY3" fmla="*/ 0 h 856645"/>
              <a:gd name="connsiteX4" fmla="*/ 3175 w 4830714"/>
              <a:gd name="connsiteY4" fmla="*/ 254000 h 856645"/>
              <a:gd name="connsiteX0" fmla="*/ 3175 w 4826087"/>
              <a:gd name="connsiteY0" fmla="*/ 0 h 602645"/>
              <a:gd name="connsiteX1" fmla="*/ 0 w 4826087"/>
              <a:gd name="connsiteY1" fmla="*/ 602645 h 602645"/>
              <a:gd name="connsiteX2" fmla="*/ 4823773 w 4826087"/>
              <a:gd name="connsiteY2" fmla="*/ 596423 h 602645"/>
              <a:gd name="connsiteX3" fmla="*/ 4570364 w 4826087"/>
              <a:gd name="connsiteY3" fmla="*/ 0 h 602645"/>
              <a:gd name="connsiteX4" fmla="*/ 3175 w 4826087"/>
              <a:gd name="connsiteY4" fmla="*/ 0 h 602645"/>
              <a:gd name="connsiteX0" fmla="*/ 3175 w 4823773"/>
              <a:gd name="connsiteY0" fmla="*/ 0 h 602645"/>
              <a:gd name="connsiteX1" fmla="*/ 0 w 4823773"/>
              <a:gd name="connsiteY1" fmla="*/ 602645 h 602645"/>
              <a:gd name="connsiteX2" fmla="*/ 4823773 w 4823773"/>
              <a:gd name="connsiteY2" fmla="*/ 596423 h 602645"/>
              <a:gd name="connsiteX3" fmla="*/ 4570364 w 4823773"/>
              <a:gd name="connsiteY3" fmla="*/ 0 h 602645"/>
              <a:gd name="connsiteX4" fmla="*/ 3175 w 4823773"/>
              <a:gd name="connsiteY4" fmla="*/ 0 h 602645"/>
              <a:gd name="connsiteX0" fmla="*/ 3175 w 5125398"/>
              <a:gd name="connsiteY0" fmla="*/ 0 h 809148"/>
              <a:gd name="connsiteX1" fmla="*/ 0 w 5125398"/>
              <a:gd name="connsiteY1" fmla="*/ 602645 h 809148"/>
              <a:gd name="connsiteX2" fmla="*/ 5125398 w 5125398"/>
              <a:gd name="connsiteY2" fmla="*/ 809148 h 809148"/>
              <a:gd name="connsiteX3" fmla="*/ 4570364 w 5125398"/>
              <a:gd name="connsiteY3" fmla="*/ 0 h 809148"/>
              <a:gd name="connsiteX4" fmla="*/ 3175 w 5125398"/>
              <a:gd name="connsiteY4" fmla="*/ 0 h 809148"/>
              <a:gd name="connsiteX0" fmla="*/ 3175 w 4792023"/>
              <a:gd name="connsiteY0" fmla="*/ 0 h 605948"/>
              <a:gd name="connsiteX1" fmla="*/ 0 w 4792023"/>
              <a:gd name="connsiteY1" fmla="*/ 602645 h 605948"/>
              <a:gd name="connsiteX2" fmla="*/ 4792023 w 4792023"/>
              <a:gd name="connsiteY2" fmla="*/ 605948 h 605948"/>
              <a:gd name="connsiteX3" fmla="*/ 4570364 w 4792023"/>
              <a:gd name="connsiteY3" fmla="*/ 0 h 605948"/>
              <a:gd name="connsiteX4" fmla="*/ 3175 w 4792023"/>
              <a:gd name="connsiteY4" fmla="*/ 0 h 605948"/>
              <a:gd name="connsiteX0" fmla="*/ 3175 w 4712995"/>
              <a:gd name="connsiteY0" fmla="*/ 0 h 605948"/>
              <a:gd name="connsiteX1" fmla="*/ 0 w 4712995"/>
              <a:gd name="connsiteY1" fmla="*/ 602645 h 605948"/>
              <a:gd name="connsiteX2" fmla="*/ 4712995 w 4712995"/>
              <a:gd name="connsiteY2" fmla="*/ 605948 h 605948"/>
              <a:gd name="connsiteX3" fmla="*/ 4570364 w 4712995"/>
              <a:gd name="connsiteY3" fmla="*/ 0 h 605948"/>
              <a:gd name="connsiteX4" fmla="*/ 3175 w 4712995"/>
              <a:gd name="connsiteY4" fmla="*/ 0 h 605948"/>
              <a:gd name="connsiteX0" fmla="*/ 3175 w 4787085"/>
              <a:gd name="connsiteY0" fmla="*/ 0 h 608620"/>
              <a:gd name="connsiteX1" fmla="*/ 0 w 4787085"/>
              <a:gd name="connsiteY1" fmla="*/ 602645 h 608620"/>
              <a:gd name="connsiteX2" fmla="*/ 4787085 w 4787085"/>
              <a:gd name="connsiteY2" fmla="*/ 608620 h 608620"/>
              <a:gd name="connsiteX3" fmla="*/ 4570364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02469 w 4787085"/>
              <a:gd name="connsiteY3" fmla="*/ 0 h 608620"/>
              <a:gd name="connsiteX4" fmla="*/ 3175 w 4787085"/>
              <a:gd name="connsiteY4" fmla="*/ 0 h 608620"/>
              <a:gd name="connsiteX0" fmla="*/ 3175 w 4787085"/>
              <a:gd name="connsiteY0" fmla="*/ 0 h 608620"/>
              <a:gd name="connsiteX1" fmla="*/ 0 w 4787085"/>
              <a:gd name="connsiteY1" fmla="*/ 602645 h 608620"/>
              <a:gd name="connsiteX2" fmla="*/ 4787085 w 4787085"/>
              <a:gd name="connsiteY2" fmla="*/ 608620 h 608620"/>
              <a:gd name="connsiteX3" fmla="*/ 4678945 w 4787085"/>
              <a:gd name="connsiteY3" fmla="*/ 0 h 608620"/>
              <a:gd name="connsiteX4" fmla="*/ 3175 w 4787085"/>
              <a:gd name="connsiteY4" fmla="*/ 0 h 608620"/>
              <a:gd name="connsiteX0" fmla="*/ 3175 w 4787085"/>
              <a:gd name="connsiteY0" fmla="*/ 1938 h 610558"/>
              <a:gd name="connsiteX1" fmla="*/ 0 w 4787085"/>
              <a:gd name="connsiteY1" fmla="*/ 604583 h 610558"/>
              <a:gd name="connsiteX2" fmla="*/ 4787085 w 4787085"/>
              <a:gd name="connsiteY2" fmla="*/ 610558 h 610558"/>
              <a:gd name="connsiteX3" fmla="*/ 4702066 w 4787085"/>
              <a:gd name="connsiteY3" fmla="*/ 0 h 610558"/>
              <a:gd name="connsiteX4" fmla="*/ 3175 w 4787085"/>
              <a:gd name="connsiteY4" fmla="*/ 1938 h 610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7085" h="610558">
                <a:moveTo>
                  <a:pt x="3175" y="1938"/>
                </a:moveTo>
                <a:cubicBezTo>
                  <a:pt x="2117" y="202820"/>
                  <a:pt x="1058" y="403701"/>
                  <a:pt x="0" y="604583"/>
                </a:cubicBezTo>
                <a:lnTo>
                  <a:pt x="4787085" y="610558"/>
                </a:lnTo>
                <a:lnTo>
                  <a:pt x="4702066" y="0"/>
                </a:lnTo>
                <a:lnTo>
                  <a:pt x="3175" y="1938"/>
                </a:lnTo>
                <a:close/>
              </a:path>
            </a:pathLst>
          </a:cu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endParaRPr lang="en-US" sz="1051" b="1" dirty="0">
              <a:solidFill>
                <a:srgbClr val="000000"/>
              </a:solidFill>
              <a:latin typeface="Arial Narrow"/>
              <a:cs typeface="Arial Narrow"/>
            </a:endParaRPr>
          </a:p>
        </p:txBody>
      </p:sp>
      <p:sp>
        <p:nvSpPr>
          <p:cNvPr id="180" name="Rectangle 179"/>
          <p:cNvSpPr/>
          <p:nvPr/>
        </p:nvSpPr>
        <p:spPr>
          <a:xfrm>
            <a:off x="3303639" y="5141103"/>
            <a:ext cx="2250953" cy="262141"/>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051" b="1" dirty="0">
                <a:solidFill>
                  <a:srgbClr val="5F6062"/>
                </a:solidFill>
                <a:latin typeface="Arial Narrow"/>
                <a:cs typeface="Arial Narrow"/>
              </a:rPr>
              <a:t>Business Development</a:t>
            </a:r>
          </a:p>
        </p:txBody>
      </p:sp>
      <p:sp>
        <p:nvSpPr>
          <p:cNvPr id="183" name="Chevron 182"/>
          <p:cNvSpPr/>
          <p:nvPr/>
        </p:nvSpPr>
        <p:spPr>
          <a:xfrm>
            <a:off x="9324087" y="1624707"/>
            <a:ext cx="1152532" cy="3483814"/>
          </a:xfrm>
          <a:prstGeom prst="chevron">
            <a:avLst>
              <a:gd name="adj" fmla="val 18353"/>
            </a:avLst>
          </a:prstGeom>
          <a:solidFill>
            <a:srgbClr val="97D9D0"/>
          </a:solidFill>
          <a:ln w="28575" cap="flat" cmpd="sng" algn="ctr">
            <a:solidFill>
              <a:srgbClr val="68C8C6"/>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wrap="none" lIns="108050" rIns="0" rtlCol="0" anchor="ctr"/>
          <a:lstStyle/>
          <a:p>
            <a:endParaRPr lang="en-US" sz="1401" b="1" dirty="0">
              <a:solidFill>
                <a:schemeClr val="tx1"/>
              </a:solidFill>
              <a:latin typeface="Arial Narrow"/>
              <a:cs typeface="Arial Narrow"/>
            </a:endParaRPr>
          </a:p>
        </p:txBody>
      </p:sp>
      <p:sp>
        <p:nvSpPr>
          <p:cNvPr id="186" name="Rectangle 185"/>
          <p:cNvSpPr/>
          <p:nvPr/>
        </p:nvSpPr>
        <p:spPr>
          <a:xfrm>
            <a:off x="8363255" y="1595287"/>
            <a:ext cx="822814"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Customers</a:t>
            </a:r>
          </a:p>
        </p:txBody>
      </p:sp>
      <p:sp>
        <p:nvSpPr>
          <p:cNvPr id="188" name="Rectangle 187"/>
          <p:cNvSpPr/>
          <p:nvPr/>
        </p:nvSpPr>
        <p:spPr>
          <a:xfrm>
            <a:off x="9378752" y="1595287"/>
            <a:ext cx="858830" cy="10805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0"/>
          <a:lstStyle/>
          <a:p>
            <a:pPr marL="0" lvl="1" algn="ctr">
              <a:buSzPct val="80000"/>
            </a:pPr>
            <a:r>
              <a:rPr lang="en-US" sz="1051" b="1" dirty="0">
                <a:solidFill>
                  <a:srgbClr val="5F6062"/>
                </a:solidFill>
                <a:latin typeface="Arial Narrow"/>
                <a:cs typeface="Arial Narrow"/>
              </a:rPr>
              <a:t>Channels </a:t>
            </a:r>
            <a:endParaRPr lang="en-US" sz="1051" dirty="0">
              <a:solidFill>
                <a:srgbClr val="5F6062"/>
              </a:solidFill>
              <a:latin typeface="Arial Narrow"/>
              <a:cs typeface="Arial Narrow"/>
            </a:endParaRPr>
          </a:p>
        </p:txBody>
      </p:sp>
      <p:sp>
        <p:nvSpPr>
          <p:cNvPr id="240" name="Rectangle 239"/>
          <p:cNvSpPr/>
          <p:nvPr/>
        </p:nvSpPr>
        <p:spPr bwMode="gray">
          <a:xfrm>
            <a:off x="3761233" y="944439"/>
            <a:ext cx="1468111"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Financial Control </a:t>
            </a:r>
          </a:p>
        </p:txBody>
      </p:sp>
      <p:sp>
        <p:nvSpPr>
          <p:cNvPr id="216" name="Rectangle 215"/>
          <p:cNvSpPr/>
          <p:nvPr/>
        </p:nvSpPr>
        <p:spPr bwMode="gray">
          <a:xfrm>
            <a:off x="6320703" y="789280"/>
            <a:ext cx="747777" cy="6857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Group Treasury</a:t>
            </a:r>
          </a:p>
        </p:txBody>
      </p:sp>
      <p:sp>
        <p:nvSpPr>
          <p:cNvPr id="252" name="Rectangle 251"/>
          <p:cNvSpPr/>
          <p:nvPr/>
        </p:nvSpPr>
        <p:spPr bwMode="gray">
          <a:xfrm>
            <a:off x="8165473" y="944439"/>
            <a:ext cx="747777"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Credit Risk</a:t>
            </a:r>
          </a:p>
        </p:txBody>
      </p:sp>
      <p:sp>
        <p:nvSpPr>
          <p:cNvPr id="261" name="Rectangle 260"/>
          <p:cNvSpPr/>
          <p:nvPr/>
        </p:nvSpPr>
        <p:spPr bwMode="gray">
          <a:xfrm>
            <a:off x="9089164" y="761836"/>
            <a:ext cx="747777" cy="704052"/>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Regulatiory Compliance</a:t>
            </a:r>
          </a:p>
        </p:txBody>
      </p:sp>
      <p:sp>
        <p:nvSpPr>
          <p:cNvPr id="255" name="Rectangle 254"/>
          <p:cNvSpPr/>
          <p:nvPr/>
        </p:nvSpPr>
        <p:spPr bwMode="gray">
          <a:xfrm>
            <a:off x="7248431" y="789280"/>
            <a:ext cx="747777" cy="6857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Market Risk</a:t>
            </a:r>
          </a:p>
        </p:txBody>
      </p:sp>
      <p:sp>
        <p:nvSpPr>
          <p:cNvPr id="692" name="Rectangle 691"/>
          <p:cNvSpPr/>
          <p:nvPr/>
        </p:nvSpPr>
        <p:spPr bwMode="gray">
          <a:xfrm>
            <a:off x="5394398" y="944439"/>
            <a:ext cx="747777" cy="512301"/>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Operational Risk</a:t>
            </a:r>
          </a:p>
        </p:txBody>
      </p:sp>
      <p:sp>
        <p:nvSpPr>
          <p:cNvPr id="268" name="Rectangle 267"/>
          <p:cNvSpPr/>
          <p:nvPr/>
        </p:nvSpPr>
        <p:spPr bwMode="gray">
          <a:xfrm>
            <a:off x="4358099" y="5406894"/>
            <a:ext cx="756924"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Solution Devel.</a:t>
            </a:r>
          </a:p>
        </p:txBody>
      </p:sp>
      <p:sp>
        <p:nvSpPr>
          <p:cNvPr id="254" name="Rectangle 253"/>
          <p:cNvSpPr/>
          <p:nvPr/>
        </p:nvSpPr>
        <p:spPr bwMode="gray">
          <a:xfrm>
            <a:off x="6830842" y="5215941"/>
            <a:ext cx="1486408" cy="89184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Marketing &amp; Development</a:t>
            </a:r>
          </a:p>
        </p:txBody>
      </p:sp>
      <p:sp>
        <p:nvSpPr>
          <p:cNvPr id="228" name="Rectangle 227"/>
          <p:cNvSpPr/>
          <p:nvPr/>
        </p:nvSpPr>
        <p:spPr bwMode="gray">
          <a:xfrm>
            <a:off x="5253363" y="5406893"/>
            <a:ext cx="1486408"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Product Management</a:t>
            </a:r>
          </a:p>
        </p:txBody>
      </p:sp>
      <p:sp>
        <p:nvSpPr>
          <p:cNvPr id="266" name="Rectangle 265"/>
          <p:cNvSpPr/>
          <p:nvPr/>
        </p:nvSpPr>
        <p:spPr bwMode="gray">
          <a:xfrm>
            <a:off x="8452790" y="5215941"/>
            <a:ext cx="1486408" cy="89184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Channel Management</a:t>
            </a:r>
          </a:p>
        </p:txBody>
      </p:sp>
      <p:sp>
        <p:nvSpPr>
          <p:cNvPr id="218" name="Rectangle 217"/>
          <p:cNvSpPr/>
          <p:nvPr/>
        </p:nvSpPr>
        <p:spPr bwMode="gray">
          <a:xfrm>
            <a:off x="2742503" y="5406895"/>
            <a:ext cx="1495556"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Models &amp; Analytics</a:t>
            </a:r>
          </a:p>
        </p:txBody>
      </p:sp>
      <p:sp>
        <p:nvSpPr>
          <p:cNvPr id="598" name="Rectangle 97"/>
          <p:cNvSpPr>
            <a:spLocks noChangeArrowheads="1"/>
          </p:cNvSpPr>
          <p:nvPr/>
        </p:nvSpPr>
        <p:spPr bwMode="auto">
          <a:xfrm>
            <a:off x="3778511"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Statements</a:t>
            </a:r>
          </a:p>
        </p:txBody>
      </p:sp>
      <p:sp>
        <p:nvSpPr>
          <p:cNvPr id="599" name="Rectangle 97"/>
          <p:cNvSpPr>
            <a:spLocks noChangeArrowheads="1"/>
          </p:cNvSpPr>
          <p:nvPr/>
        </p:nvSpPr>
        <p:spPr bwMode="auto">
          <a:xfrm>
            <a:off x="3778511"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Control</a:t>
            </a:r>
          </a:p>
        </p:txBody>
      </p:sp>
      <p:sp>
        <p:nvSpPr>
          <p:cNvPr id="604" name="Rectangle 97"/>
          <p:cNvSpPr>
            <a:spLocks noChangeArrowheads="1"/>
          </p:cNvSpPr>
          <p:nvPr/>
        </p:nvSpPr>
        <p:spPr bwMode="auto">
          <a:xfrm>
            <a:off x="3778511"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Financial Compliance</a:t>
            </a:r>
          </a:p>
        </p:txBody>
      </p:sp>
      <p:sp>
        <p:nvSpPr>
          <p:cNvPr id="605" name="Rectangle 97"/>
          <p:cNvSpPr>
            <a:spLocks noChangeArrowheads="1"/>
          </p:cNvSpPr>
          <p:nvPr/>
        </p:nvSpPr>
        <p:spPr bwMode="auto">
          <a:xfrm>
            <a:off x="4513335"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Enterprise Tax Admin</a:t>
            </a:r>
          </a:p>
        </p:txBody>
      </p:sp>
      <p:sp>
        <p:nvSpPr>
          <p:cNvPr id="617" name="Rectangle 97"/>
          <p:cNvSpPr>
            <a:spLocks noChangeArrowheads="1"/>
          </p:cNvSpPr>
          <p:nvPr/>
        </p:nvSpPr>
        <p:spPr bwMode="auto">
          <a:xfrm>
            <a:off x="4513335"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Approved Supplier Directory</a:t>
            </a:r>
          </a:p>
        </p:txBody>
      </p:sp>
      <p:sp>
        <p:nvSpPr>
          <p:cNvPr id="618" name="Rectangle 97"/>
          <p:cNvSpPr>
            <a:spLocks noChangeArrowheads="1"/>
          </p:cNvSpPr>
          <p:nvPr/>
        </p:nvSpPr>
        <p:spPr bwMode="auto">
          <a:xfrm>
            <a:off x="4513335"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Company Billing &amp; Payments</a:t>
            </a:r>
          </a:p>
        </p:txBody>
      </p:sp>
      <p:sp>
        <p:nvSpPr>
          <p:cNvPr id="628" name="Rectangle 97"/>
          <p:cNvSpPr>
            <a:spLocks noChangeArrowheads="1"/>
          </p:cNvSpPr>
          <p:nvPr/>
        </p:nvSpPr>
        <p:spPr bwMode="auto">
          <a:xfrm>
            <a:off x="6348670"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Treasury Analysis</a:t>
            </a:r>
          </a:p>
        </p:txBody>
      </p:sp>
      <p:sp>
        <p:nvSpPr>
          <p:cNvPr id="629" name="Rectangle 97"/>
          <p:cNvSpPr>
            <a:spLocks noChangeArrowheads="1"/>
          </p:cNvSpPr>
          <p:nvPr/>
        </p:nvSpPr>
        <p:spPr bwMode="auto">
          <a:xfrm>
            <a:off x="6348670"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Treasury</a:t>
            </a:r>
          </a:p>
        </p:txBody>
      </p:sp>
      <p:sp>
        <p:nvSpPr>
          <p:cNvPr id="630" name="Rectangle 97"/>
          <p:cNvSpPr>
            <a:spLocks noChangeArrowheads="1"/>
          </p:cNvSpPr>
          <p:nvPr/>
        </p:nvSpPr>
        <p:spPr bwMode="auto">
          <a:xfrm>
            <a:off x="6348670"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Asset Securitization</a:t>
            </a:r>
          </a:p>
        </p:txBody>
      </p:sp>
      <p:sp>
        <p:nvSpPr>
          <p:cNvPr id="632" name="Rectangle 97"/>
          <p:cNvSpPr>
            <a:spLocks noChangeArrowheads="1"/>
          </p:cNvSpPr>
          <p:nvPr/>
        </p:nvSpPr>
        <p:spPr bwMode="auto">
          <a:xfrm>
            <a:off x="6348670"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Portfolio Analysis</a:t>
            </a:r>
          </a:p>
        </p:txBody>
      </p:sp>
      <p:sp>
        <p:nvSpPr>
          <p:cNvPr id="633" name="Rectangle 97"/>
          <p:cNvSpPr>
            <a:spLocks noChangeArrowheads="1"/>
          </p:cNvSpPr>
          <p:nvPr/>
        </p:nvSpPr>
        <p:spPr bwMode="auto">
          <a:xfrm>
            <a:off x="6348670"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Portfolio Admin</a:t>
            </a:r>
          </a:p>
        </p:txBody>
      </p:sp>
      <p:sp>
        <p:nvSpPr>
          <p:cNvPr id="634" name="Rectangle 97"/>
          <p:cNvSpPr>
            <a:spLocks noChangeArrowheads="1"/>
          </p:cNvSpPr>
          <p:nvPr/>
        </p:nvSpPr>
        <p:spPr bwMode="auto">
          <a:xfrm>
            <a:off x="9126628"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Guideline Compliance</a:t>
            </a:r>
          </a:p>
        </p:txBody>
      </p:sp>
      <p:sp>
        <p:nvSpPr>
          <p:cNvPr id="635" name="Rectangle 97"/>
          <p:cNvSpPr>
            <a:spLocks noChangeArrowheads="1"/>
          </p:cNvSpPr>
          <p:nvPr/>
        </p:nvSpPr>
        <p:spPr bwMode="auto">
          <a:xfrm>
            <a:off x="9126628"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Compliance</a:t>
            </a:r>
          </a:p>
        </p:txBody>
      </p:sp>
      <p:sp>
        <p:nvSpPr>
          <p:cNvPr id="636" name="Rectangle 97"/>
          <p:cNvSpPr>
            <a:spLocks noChangeArrowheads="1"/>
          </p:cNvSpPr>
          <p:nvPr/>
        </p:nvSpPr>
        <p:spPr bwMode="auto">
          <a:xfrm>
            <a:off x="9126628"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Compliance Reporting</a:t>
            </a:r>
          </a:p>
        </p:txBody>
      </p:sp>
      <p:sp>
        <p:nvSpPr>
          <p:cNvPr id="638" name="Rectangle 97"/>
          <p:cNvSpPr>
            <a:spLocks noChangeArrowheads="1"/>
          </p:cNvSpPr>
          <p:nvPr/>
        </p:nvSpPr>
        <p:spPr bwMode="auto">
          <a:xfrm>
            <a:off x="7276399" y="1077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Gap Analysis</a:t>
            </a:r>
          </a:p>
        </p:txBody>
      </p:sp>
      <p:sp>
        <p:nvSpPr>
          <p:cNvPr id="641" name="Rectangle 97"/>
          <p:cNvSpPr>
            <a:spLocks noChangeArrowheads="1"/>
          </p:cNvSpPr>
          <p:nvPr/>
        </p:nvSpPr>
        <p:spPr bwMode="auto">
          <a:xfrm>
            <a:off x="7276399"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Credit/Margin Management</a:t>
            </a:r>
          </a:p>
        </p:txBody>
      </p:sp>
      <p:sp>
        <p:nvSpPr>
          <p:cNvPr id="642" name="Rectangle 97"/>
          <p:cNvSpPr>
            <a:spLocks noChangeArrowheads="1"/>
          </p:cNvSpPr>
          <p:nvPr/>
        </p:nvSpPr>
        <p:spPr bwMode="auto">
          <a:xfrm>
            <a:off x="5425227"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Production Risk Models</a:t>
            </a:r>
          </a:p>
        </p:txBody>
      </p:sp>
      <p:sp>
        <p:nvSpPr>
          <p:cNvPr id="643" name="Rectangle 97"/>
          <p:cNvSpPr>
            <a:spLocks noChangeArrowheads="1"/>
          </p:cNvSpPr>
          <p:nvPr/>
        </p:nvSpPr>
        <p:spPr bwMode="auto">
          <a:xfrm>
            <a:off x="5425227"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Operational Risk Models</a:t>
            </a:r>
          </a:p>
        </p:txBody>
      </p:sp>
      <p:sp>
        <p:nvSpPr>
          <p:cNvPr id="716" name="Rectangle 97"/>
          <p:cNvSpPr>
            <a:spLocks noChangeArrowheads="1"/>
          </p:cNvSpPr>
          <p:nvPr/>
        </p:nvSpPr>
        <p:spPr bwMode="auto">
          <a:xfrm>
            <a:off x="7276399" y="13771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Economic Capital</a:t>
            </a:r>
          </a:p>
        </p:txBody>
      </p:sp>
      <p:sp>
        <p:nvSpPr>
          <p:cNvPr id="717" name="Rectangle 97"/>
          <p:cNvSpPr>
            <a:spLocks noChangeArrowheads="1"/>
          </p:cNvSpPr>
          <p:nvPr/>
        </p:nvSpPr>
        <p:spPr bwMode="auto">
          <a:xfrm>
            <a:off x="5425227"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Risk Models</a:t>
            </a:r>
          </a:p>
        </p:txBody>
      </p:sp>
      <p:sp>
        <p:nvSpPr>
          <p:cNvPr id="755" name="Rectangle 97"/>
          <p:cNvSpPr>
            <a:spLocks noChangeArrowheads="1"/>
          </p:cNvSpPr>
          <p:nvPr/>
        </p:nvSpPr>
        <p:spPr bwMode="auto">
          <a:xfrm>
            <a:off x="9126628" y="9776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&amp; Legal Authority</a:t>
            </a:r>
          </a:p>
        </p:txBody>
      </p:sp>
      <p:sp>
        <p:nvSpPr>
          <p:cNvPr id="763" name="Rectangle 97"/>
          <p:cNvSpPr>
            <a:spLocks noChangeArrowheads="1"/>
          </p:cNvSpPr>
          <p:nvPr/>
        </p:nvSpPr>
        <p:spPr bwMode="auto">
          <a:xfrm>
            <a:off x="9126628"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Regulatory Reporting</a:t>
            </a:r>
          </a:p>
        </p:txBody>
      </p:sp>
      <p:sp>
        <p:nvSpPr>
          <p:cNvPr id="779" name="Rectangle 97"/>
          <p:cNvSpPr>
            <a:spLocks noChangeArrowheads="1"/>
          </p:cNvSpPr>
          <p:nvPr/>
        </p:nvSpPr>
        <p:spPr bwMode="auto">
          <a:xfrm>
            <a:off x="8196301" y="11140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Management</a:t>
            </a:r>
          </a:p>
        </p:txBody>
      </p:sp>
      <p:sp>
        <p:nvSpPr>
          <p:cNvPr id="780" name="Rectangle 97"/>
          <p:cNvSpPr>
            <a:spLocks noChangeArrowheads="1"/>
          </p:cNvSpPr>
          <p:nvPr/>
        </p:nvSpPr>
        <p:spPr bwMode="auto">
          <a:xfrm>
            <a:off x="7276399" y="11773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Limit &amp; Exposure Mgmt</a:t>
            </a:r>
          </a:p>
        </p:txBody>
      </p:sp>
      <p:sp>
        <p:nvSpPr>
          <p:cNvPr id="823" name="Rectangle 97"/>
          <p:cNvSpPr>
            <a:spLocks noChangeArrowheads="1"/>
          </p:cNvSpPr>
          <p:nvPr/>
        </p:nvSpPr>
        <p:spPr bwMode="auto">
          <a:xfrm>
            <a:off x="7276399" y="12772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Position Management</a:t>
            </a:r>
          </a:p>
        </p:txBody>
      </p:sp>
      <p:sp>
        <p:nvSpPr>
          <p:cNvPr id="829" name="Rectangle 97"/>
          <p:cNvSpPr>
            <a:spLocks noChangeArrowheads="1"/>
          </p:cNvSpPr>
          <p:nvPr/>
        </p:nvSpPr>
        <p:spPr bwMode="auto">
          <a:xfrm>
            <a:off x="8196301" y="120906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Counterparty Risk</a:t>
            </a:r>
          </a:p>
        </p:txBody>
      </p:sp>
      <p:sp>
        <p:nvSpPr>
          <p:cNvPr id="844" name="Rectangle 97"/>
          <p:cNvSpPr>
            <a:spLocks noChangeArrowheads="1"/>
          </p:cNvSpPr>
          <p:nvPr/>
        </p:nvSpPr>
        <p:spPr bwMode="auto">
          <a:xfrm>
            <a:off x="8196301" y="13085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Resolution</a:t>
            </a:r>
          </a:p>
        </p:txBody>
      </p:sp>
      <p:sp>
        <p:nvSpPr>
          <p:cNvPr id="619" name="Rectangle 97"/>
          <p:cNvSpPr>
            <a:spLocks noChangeArrowheads="1"/>
          </p:cNvSpPr>
          <p:nvPr/>
        </p:nvSpPr>
        <p:spPr bwMode="auto">
          <a:xfrm>
            <a:off x="7592936"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Research</a:t>
            </a:r>
          </a:p>
        </p:txBody>
      </p:sp>
      <p:sp>
        <p:nvSpPr>
          <p:cNvPr id="620" name="Rectangle 97"/>
          <p:cNvSpPr>
            <a:spLocks noChangeArrowheads="1"/>
          </p:cNvSpPr>
          <p:nvPr/>
        </p:nvSpPr>
        <p:spPr bwMode="auto">
          <a:xfrm>
            <a:off x="6872393"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Portfolio</a:t>
            </a:r>
          </a:p>
        </p:txBody>
      </p:sp>
      <p:sp>
        <p:nvSpPr>
          <p:cNvPr id="621" name="Rectangle 97"/>
          <p:cNvSpPr>
            <a:spLocks noChangeArrowheads="1"/>
          </p:cNvSpPr>
          <p:nvPr/>
        </p:nvSpPr>
        <p:spPr bwMode="auto">
          <a:xfrm>
            <a:off x="6872393"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Segment Direction</a:t>
            </a:r>
          </a:p>
        </p:txBody>
      </p:sp>
      <p:sp>
        <p:nvSpPr>
          <p:cNvPr id="622" name="Rectangle 97"/>
          <p:cNvSpPr>
            <a:spLocks noChangeArrowheads="1"/>
          </p:cNvSpPr>
          <p:nvPr/>
        </p:nvSpPr>
        <p:spPr bwMode="auto">
          <a:xfrm>
            <a:off x="7592936"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Analysis</a:t>
            </a:r>
          </a:p>
        </p:txBody>
      </p:sp>
      <p:sp>
        <p:nvSpPr>
          <p:cNvPr id="623" name="Rectangle 97"/>
          <p:cNvSpPr>
            <a:spLocks noChangeArrowheads="1"/>
          </p:cNvSpPr>
          <p:nvPr/>
        </p:nvSpPr>
        <p:spPr bwMode="auto">
          <a:xfrm>
            <a:off x="7592936"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Competitor Analysis</a:t>
            </a:r>
          </a:p>
        </p:txBody>
      </p:sp>
      <p:sp>
        <p:nvSpPr>
          <p:cNvPr id="624" name="Rectangle 97"/>
          <p:cNvSpPr>
            <a:spLocks noChangeArrowheads="1"/>
          </p:cNvSpPr>
          <p:nvPr/>
        </p:nvSpPr>
        <p:spPr bwMode="auto">
          <a:xfrm>
            <a:off x="5275687"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Portfolio</a:t>
            </a:r>
          </a:p>
        </p:txBody>
      </p:sp>
      <p:sp>
        <p:nvSpPr>
          <p:cNvPr id="625" name="Rectangle 97"/>
          <p:cNvSpPr>
            <a:spLocks noChangeArrowheads="1"/>
          </p:cNvSpPr>
          <p:nvPr/>
        </p:nvSpPr>
        <p:spPr bwMode="auto">
          <a:xfrm>
            <a:off x="8490818"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Portfolio</a:t>
            </a:r>
          </a:p>
        </p:txBody>
      </p:sp>
      <p:sp>
        <p:nvSpPr>
          <p:cNvPr id="626" name="Rectangle 97"/>
          <p:cNvSpPr>
            <a:spLocks noChangeArrowheads="1"/>
          </p:cNvSpPr>
          <p:nvPr/>
        </p:nvSpPr>
        <p:spPr bwMode="auto">
          <a:xfrm>
            <a:off x="8490818"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Channel Portfolio</a:t>
            </a:r>
          </a:p>
        </p:txBody>
      </p:sp>
      <p:sp>
        <p:nvSpPr>
          <p:cNvPr id="637" name="Rectangle 97"/>
          <p:cNvSpPr>
            <a:spLocks noChangeArrowheads="1"/>
          </p:cNvSpPr>
          <p:nvPr/>
        </p:nvSpPr>
        <p:spPr bwMode="auto">
          <a:xfrm>
            <a:off x="350957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Risk Models</a:t>
            </a:r>
          </a:p>
        </p:txBody>
      </p:sp>
      <p:sp>
        <p:nvSpPr>
          <p:cNvPr id="715" name="Rectangle 97"/>
          <p:cNvSpPr>
            <a:spLocks noChangeArrowheads="1"/>
          </p:cNvSpPr>
          <p:nvPr/>
        </p:nvSpPr>
        <p:spPr bwMode="auto">
          <a:xfrm>
            <a:off x="350957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Liquidity Risk Models</a:t>
            </a:r>
          </a:p>
        </p:txBody>
      </p:sp>
      <p:sp>
        <p:nvSpPr>
          <p:cNvPr id="719" name="Rectangle 97"/>
          <p:cNvSpPr>
            <a:spLocks noChangeArrowheads="1"/>
          </p:cNvSpPr>
          <p:nvPr/>
        </p:nvSpPr>
        <p:spPr bwMode="auto">
          <a:xfrm>
            <a:off x="439051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Administration</a:t>
            </a:r>
          </a:p>
        </p:txBody>
      </p:sp>
      <p:sp>
        <p:nvSpPr>
          <p:cNvPr id="721" name="Rectangle 97"/>
          <p:cNvSpPr>
            <a:spLocks noChangeArrowheads="1"/>
          </p:cNvSpPr>
          <p:nvPr/>
        </p:nvSpPr>
        <p:spPr bwMode="auto">
          <a:xfrm>
            <a:off x="439051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IT </a:t>
            </a:r>
            <a:r>
              <a:rPr lang="en-US" sz="500" kern="0" dirty="0" err="1">
                <a:solidFill>
                  <a:srgbClr val="000000"/>
                </a:solidFill>
                <a:latin typeface="Arial Narrow"/>
                <a:cs typeface="Arial Narrow"/>
              </a:rPr>
              <a:t>Stds</a:t>
            </a:r>
            <a:r>
              <a:rPr lang="en-US" sz="500" kern="0" dirty="0">
                <a:solidFill>
                  <a:srgbClr val="000000"/>
                </a:solidFill>
                <a:latin typeface="Arial Narrow"/>
                <a:cs typeface="Arial Narrow"/>
              </a:rPr>
              <a:t> &amp; Guidelines</a:t>
            </a:r>
          </a:p>
        </p:txBody>
      </p:sp>
      <p:sp>
        <p:nvSpPr>
          <p:cNvPr id="722" name="Rectangle 97"/>
          <p:cNvSpPr>
            <a:spLocks noChangeArrowheads="1"/>
          </p:cNvSpPr>
          <p:nvPr/>
        </p:nvSpPr>
        <p:spPr bwMode="auto">
          <a:xfrm>
            <a:off x="439051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Development Environment</a:t>
            </a:r>
          </a:p>
        </p:txBody>
      </p:sp>
      <p:sp>
        <p:nvSpPr>
          <p:cNvPr id="723" name="Rectangle 97"/>
          <p:cNvSpPr>
            <a:spLocks noChangeArrowheads="1"/>
          </p:cNvSpPr>
          <p:nvPr/>
        </p:nvSpPr>
        <p:spPr bwMode="auto">
          <a:xfrm>
            <a:off x="439051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 Development</a:t>
            </a:r>
          </a:p>
        </p:txBody>
      </p:sp>
      <p:sp>
        <p:nvSpPr>
          <p:cNvPr id="724" name="Rectangle 97"/>
          <p:cNvSpPr>
            <a:spLocks noChangeArrowheads="1"/>
          </p:cNvSpPr>
          <p:nvPr/>
        </p:nvSpPr>
        <p:spPr bwMode="auto">
          <a:xfrm>
            <a:off x="5275687"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Production Release</a:t>
            </a:r>
          </a:p>
        </p:txBody>
      </p:sp>
      <p:sp>
        <p:nvSpPr>
          <p:cNvPr id="762" name="Rectangle 97"/>
          <p:cNvSpPr>
            <a:spLocks noChangeArrowheads="1"/>
          </p:cNvSpPr>
          <p:nvPr/>
        </p:nvSpPr>
        <p:spPr bwMode="auto">
          <a:xfrm>
            <a:off x="350957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 Inst.Valuation Models</a:t>
            </a:r>
          </a:p>
        </p:txBody>
      </p:sp>
      <p:sp>
        <p:nvSpPr>
          <p:cNvPr id="765" name="Rectangle 97"/>
          <p:cNvSpPr>
            <a:spLocks noChangeArrowheads="1"/>
          </p:cNvSpPr>
          <p:nvPr/>
        </p:nvSpPr>
        <p:spPr bwMode="auto">
          <a:xfrm>
            <a:off x="6872393"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Contribution Analysis</a:t>
            </a:r>
          </a:p>
        </p:txBody>
      </p:sp>
      <p:sp>
        <p:nvSpPr>
          <p:cNvPr id="179" name="Rectangle 178"/>
          <p:cNvSpPr/>
          <p:nvPr/>
        </p:nvSpPr>
        <p:spPr>
          <a:xfrm>
            <a:off x="1687854" y="2149226"/>
            <a:ext cx="1656768" cy="2959293"/>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r>
              <a:rPr lang="en-US" sz="1051" b="1" dirty="0">
                <a:solidFill>
                  <a:srgbClr val="5F6062"/>
                </a:solidFill>
                <a:latin typeface="Arial Narrow"/>
                <a:cs typeface="Arial Narrow"/>
              </a:rPr>
              <a:t>Resource Management</a:t>
            </a:r>
          </a:p>
        </p:txBody>
      </p:sp>
      <p:sp>
        <p:nvSpPr>
          <p:cNvPr id="182" name="Rectangle 181"/>
          <p:cNvSpPr/>
          <p:nvPr/>
        </p:nvSpPr>
        <p:spPr>
          <a:xfrm>
            <a:off x="1687854" y="481177"/>
            <a:ext cx="1656768" cy="1593515"/>
          </a:xfrm>
          <a:prstGeom prst="rect">
            <a:avLst/>
          </a:prstGeom>
          <a:solidFill>
            <a:srgbClr val="D9D9D9"/>
          </a:solidFill>
          <a:ln w="28575" cmpd="sng">
            <a:solidFill>
              <a:srgbClr val="5F6062"/>
            </a:solidFill>
          </a:ln>
          <a:effectLst/>
        </p:spPr>
        <p:style>
          <a:lnRef idx="1">
            <a:schemeClr val="accent1"/>
          </a:lnRef>
          <a:fillRef idx="3">
            <a:schemeClr val="accent1"/>
          </a:fillRef>
          <a:effectRef idx="2">
            <a:schemeClr val="accent1"/>
          </a:effectRef>
          <a:fontRef idx="minor">
            <a:schemeClr val="lt1"/>
          </a:fontRef>
        </p:style>
        <p:txBody>
          <a:bodyPr wrap="none" lIns="0" tIns="18008" rIns="0" bIns="0" rtlCol="0" anchor="t" anchorCtr="0"/>
          <a:lstStyle/>
          <a:p>
            <a:pPr algn="ctr"/>
            <a:r>
              <a:rPr lang="en-US" sz="1051" b="1" dirty="0">
                <a:solidFill>
                  <a:srgbClr val="5F6062"/>
                </a:solidFill>
                <a:latin typeface="Arial Narrow"/>
                <a:cs typeface="Arial Narrow"/>
              </a:rPr>
              <a:t>Business Direction</a:t>
            </a:r>
          </a:p>
        </p:txBody>
      </p:sp>
      <p:sp>
        <p:nvSpPr>
          <p:cNvPr id="269" name="Rectangle 268"/>
          <p:cNvSpPr/>
          <p:nvPr/>
        </p:nvSpPr>
        <p:spPr bwMode="gray">
          <a:xfrm>
            <a:off x="1847238" y="5406894"/>
            <a:ext cx="775221" cy="540824"/>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IP &amp; Knowledge</a:t>
            </a:r>
          </a:p>
        </p:txBody>
      </p:sp>
      <p:sp>
        <p:nvSpPr>
          <p:cNvPr id="242" name="Rectangle 241"/>
          <p:cNvSpPr/>
          <p:nvPr/>
        </p:nvSpPr>
        <p:spPr bwMode="gray">
          <a:xfrm>
            <a:off x="1768449" y="2416004"/>
            <a:ext cx="1504704" cy="431310"/>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Unit Management</a:t>
            </a:r>
          </a:p>
        </p:txBody>
      </p:sp>
      <p:sp>
        <p:nvSpPr>
          <p:cNvPr id="592" name="Rectangle 97"/>
          <p:cNvSpPr>
            <a:spLocks noChangeArrowheads="1"/>
          </p:cNvSpPr>
          <p:nvPr/>
        </p:nvSpPr>
        <p:spPr bwMode="auto">
          <a:xfrm>
            <a:off x="1819168" y="27430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Fin Analysis</a:t>
            </a:r>
          </a:p>
        </p:txBody>
      </p:sp>
      <p:sp>
        <p:nvSpPr>
          <p:cNvPr id="593" name="Rectangle 97"/>
          <p:cNvSpPr>
            <a:spLocks noChangeArrowheads="1"/>
          </p:cNvSpPr>
          <p:nvPr/>
        </p:nvSpPr>
        <p:spPr bwMode="auto">
          <a:xfrm>
            <a:off x="2545173" y="25408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Financial Ops</a:t>
            </a:r>
          </a:p>
        </p:txBody>
      </p:sp>
      <p:sp>
        <p:nvSpPr>
          <p:cNvPr id="594" name="Rectangle 97"/>
          <p:cNvSpPr>
            <a:spLocks noChangeArrowheads="1"/>
          </p:cNvSpPr>
          <p:nvPr/>
        </p:nvSpPr>
        <p:spPr bwMode="auto">
          <a:xfrm>
            <a:off x="2545173" y="264194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Unit Accounting</a:t>
            </a:r>
          </a:p>
        </p:txBody>
      </p:sp>
      <p:sp>
        <p:nvSpPr>
          <p:cNvPr id="596" name="Rectangle 97"/>
          <p:cNvSpPr>
            <a:spLocks noChangeArrowheads="1"/>
          </p:cNvSpPr>
          <p:nvPr/>
        </p:nvSpPr>
        <p:spPr bwMode="auto">
          <a:xfrm>
            <a:off x="1819168" y="25408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Business Unit Direction</a:t>
            </a:r>
          </a:p>
        </p:txBody>
      </p:sp>
      <p:sp>
        <p:nvSpPr>
          <p:cNvPr id="597" name="Rectangle 97"/>
          <p:cNvSpPr>
            <a:spLocks noChangeArrowheads="1"/>
          </p:cNvSpPr>
          <p:nvPr/>
        </p:nvSpPr>
        <p:spPr bwMode="auto">
          <a:xfrm>
            <a:off x="1819168" y="264194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Business Unit Management</a:t>
            </a:r>
          </a:p>
        </p:txBody>
      </p:sp>
      <p:sp>
        <p:nvSpPr>
          <p:cNvPr id="241" name="Rectangle 240"/>
          <p:cNvSpPr/>
          <p:nvPr/>
        </p:nvSpPr>
        <p:spPr bwMode="gray">
          <a:xfrm>
            <a:off x="1768449" y="4405482"/>
            <a:ext cx="1504704" cy="576527"/>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Buildings &amp; Equipment</a:t>
            </a:r>
          </a:p>
        </p:txBody>
      </p:sp>
      <p:sp>
        <p:nvSpPr>
          <p:cNvPr id="607" name="Rectangle 97"/>
          <p:cNvSpPr>
            <a:spLocks noChangeArrowheads="1"/>
          </p:cNvSpPr>
          <p:nvPr/>
        </p:nvSpPr>
        <p:spPr bwMode="auto">
          <a:xfrm>
            <a:off x="2545173" y="4643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Site Operations</a:t>
            </a:r>
          </a:p>
        </p:txBody>
      </p:sp>
      <p:sp>
        <p:nvSpPr>
          <p:cNvPr id="608" name="Rectangle 97"/>
          <p:cNvSpPr>
            <a:spLocks noChangeArrowheads="1"/>
          </p:cNvSpPr>
          <p:nvPr/>
        </p:nvSpPr>
        <p:spPr bwMode="auto">
          <a:xfrm>
            <a:off x="2545173" y="4835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Site Administration</a:t>
            </a:r>
          </a:p>
        </p:txBody>
      </p:sp>
      <p:sp>
        <p:nvSpPr>
          <p:cNvPr id="609" name="Rectangle 97"/>
          <p:cNvSpPr>
            <a:spLocks noChangeArrowheads="1"/>
          </p:cNvSpPr>
          <p:nvPr/>
        </p:nvSpPr>
        <p:spPr bwMode="auto">
          <a:xfrm>
            <a:off x="1819168" y="4739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Equipment Administration</a:t>
            </a:r>
          </a:p>
        </p:txBody>
      </p:sp>
      <p:sp>
        <p:nvSpPr>
          <p:cNvPr id="610" name="Rectangle 97"/>
          <p:cNvSpPr>
            <a:spLocks noChangeArrowheads="1"/>
          </p:cNvSpPr>
          <p:nvPr/>
        </p:nvSpPr>
        <p:spPr bwMode="auto">
          <a:xfrm>
            <a:off x="1819168" y="4835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Equipment Maintenance</a:t>
            </a:r>
          </a:p>
        </p:txBody>
      </p:sp>
      <p:sp>
        <p:nvSpPr>
          <p:cNvPr id="611" name="Rectangle 97"/>
          <p:cNvSpPr>
            <a:spLocks noChangeArrowheads="1"/>
          </p:cNvSpPr>
          <p:nvPr/>
        </p:nvSpPr>
        <p:spPr bwMode="auto">
          <a:xfrm>
            <a:off x="2545173" y="454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Utilities Administration</a:t>
            </a:r>
          </a:p>
        </p:txBody>
      </p:sp>
      <p:sp>
        <p:nvSpPr>
          <p:cNvPr id="612" name="Rectangle 97"/>
          <p:cNvSpPr>
            <a:spLocks noChangeArrowheads="1"/>
          </p:cNvSpPr>
          <p:nvPr/>
        </p:nvSpPr>
        <p:spPr bwMode="auto">
          <a:xfrm>
            <a:off x="2545173" y="4739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Building Maintenance</a:t>
            </a:r>
          </a:p>
        </p:txBody>
      </p:sp>
      <p:sp>
        <p:nvSpPr>
          <p:cNvPr id="614" name="Rectangle 97"/>
          <p:cNvSpPr>
            <a:spLocks noChangeArrowheads="1"/>
          </p:cNvSpPr>
          <p:nvPr/>
        </p:nvSpPr>
        <p:spPr bwMode="auto">
          <a:xfrm>
            <a:off x="1819168" y="46431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Procurement</a:t>
            </a:r>
          </a:p>
        </p:txBody>
      </p:sp>
      <p:sp>
        <p:nvSpPr>
          <p:cNvPr id="615" name="Rectangle 97"/>
          <p:cNvSpPr>
            <a:spLocks noChangeArrowheads="1"/>
          </p:cNvSpPr>
          <p:nvPr/>
        </p:nvSpPr>
        <p:spPr bwMode="auto">
          <a:xfrm>
            <a:off x="1819168" y="454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Fixed Asset Register</a:t>
            </a:r>
          </a:p>
        </p:txBody>
      </p:sp>
      <p:sp>
        <p:nvSpPr>
          <p:cNvPr id="237" name="Rectangle 236"/>
          <p:cNvSpPr/>
          <p:nvPr/>
        </p:nvSpPr>
        <p:spPr bwMode="gray">
          <a:xfrm>
            <a:off x="1768449" y="3820058"/>
            <a:ext cx="1504704" cy="468478"/>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Platform Operations</a:t>
            </a:r>
          </a:p>
        </p:txBody>
      </p:sp>
      <p:sp>
        <p:nvSpPr>
          <p:cNvPr id="725" name="Rectangle 97"/>
          <p:cNvSpPr>
            <a:spLocks noChangeArrowheads="1"/>
          </p:cNvSpPr>
          <p:nvPr/>
        </p:nvSpPr>
        <p:spPr bwMode="auto">
          <a:xfrm>
            <a:off x="1819168" y="406903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 Deployment</a:t>
            </a:r>
          </a:p>
        </p:txBody>
      </p:sp>
      <p:sp>
        <p:nvSpPr>
          <p:cNvPr id="726" name="Rectangle 97"/>
          <p:cNvSpPr>
            <a:spLocks noChangeArrowheads="1"/>
          </p:cNvSpPr>
          <p:nvPr/>
        </p:nvSpPr>
        <p:spPr bwMode="auto">
          <a:xfrm>
            <a:off x="1819168" y="417227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Operations</a:t>
            </a:r>
          </a:p>
        </p:txBody>
      </p:sp>
      <p:sp>
        <p:nvSpPr>
          <p:cNvPr id="727" name="Rectangle 97"/>
          <p:cNvSpPr>
            <a:spLocks noChangeArrowheads="1"/>
          </p:cNvSpPr>
          <p:nvPr/>
        </p:nvSpPr>
        <p:spPr bwMode="auto">
          <a:xfrm>
            <a:off x="2545173" y="406903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Platform Operations</a:t>
            </a:r>
          </a:p>
        </p:txBody>
      </p:sp>
      <p:sp>
        <p:nvSpPr>
          <p:cNvPr id="728" name="Rectangle 97"/>
          <p:cNvSpPr>
            <a:spLocks noChangeArrowheads="1"/>
          </p:cNvSpPr>
          <p:nvPr/>
        </p:nvSpPr>
        <p:spPr bwMode="auto">
          <a:xfrm>
            <a:off x="2545173" y="417227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Help Desk</a:t>
            </a:r>
          </a:p>
        </p:txBody>
      </p:sp>
      <p:sp>
        <p:nvSpPr>
          <p:cNvPr id="729" name="Rectangle 97"/>
          <p:cNvSpPr>
            <a:spLocks noChangeArrowheads="1"/>
          </p:cNvSpPr>
          <p:nvPr/>
        </p:nvSpPr>
        <p:spPr bwMode="auto">
          <a:xfrm>
            <a:off x="1819168" y="39658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Systems Assurance</a:t>
            </a:r>
          </a:p>
        </p:txBody>
      </p:sp>
      <p:sp>
        <p:nvSpPr>
          <p:cNvPr id="730" name="Rectangle 97"/>
          <p:cNvSpPr>
            <a:spLocks noChangeArrowheads="1"/>
          </p:cNvSpPr>
          <p:nvPr/>
        </p:nvSpPr>
        <p:spPr bwMode="auto">
          <a:xfrm>
            <a:off x="2545173" y="39658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Internal Network Operation</a:t>
            </a:r>
          </a:p>
        </p:txBody>
      </p:sp>
      <p:sp>
        <p:nvSpPr>
          <p:cNvPr id="158" name="Rectangle 157"/>
          <p:cNvSpPr/>
          <p:nvPr/>
        </p:nvSpPr>
        <p:spPr bwMode="gray">
          <a:xfrm>
            <a:off x="1768449" y="2964262"/>
            <a:ext cx="1504704" cy="738848"/>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Human Resources</a:t>
            </a:r>
          </a:p>
        </p:txBody>
      </p:sp>
      <p:sp>
        <p:nvSpPr>
          <p:cNvPr id="732" name="Rectangle 97"/>
          <p:cNvSpPr>
            <a:spLocks noChangeArrowheads="1"/>
          </p:cNvSpPr>
          <p:nvPr/>
        </p:nvSpPr>
        <p:spPr bwMode="auto">
          <a:xfrm>
            <a:off x="1819168" y="31892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Assignment</a:t>
            </a:r>
          </a:p>
        </p:txBody>
      </p:sp>
      <p:sp>
        <p:nvSpPr>
          <p:cNvPr id="733" name="Rectangle 97"/>
          <p:cNvSpPr>
            <a:spLocks noChangeArrowheads="1"/>
          </p:cNvSpPr>
          <p:nvPr/>
        </p:nvSpPr>
        <p:spPr bwMode="auto">
          <a:xfrm>
            <a:off x="1819168" y="359547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Data Mgmt</a:t>
            </a:r>
          </a:p>
        </p:txBody>
      </p:sp>
      <p:sp>
        <p:nvSpPr>
          <p:cNvPr id="734" name="Rectangle 97"/>
          <p:cNvSpPr>
            <a:spLocks noChangeArrowheads="1"/>
          </p:cNvSpPr>
          <p:nvPr/>
        </p:nvSpPr>
        <p:spPr bwMode="auto">
          <a:xfrm>
            <a:off x="1819168" y="3493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Empl/Contractor Contract</a:t>
            </a:r>
          </a:p>
        </p:txBody>
      </p:sp>
      <p:sp>
        <p:nvSpPr>
          <p:cNvPr id="736" name="Rectangle 97"/>
          <p:cNvSpPr>
            <a:spLocks noChangeArrowheads="1"/>
          </p:cNvSpPr>
          <p:nvPr/>
        </p:nvSpPr>
        <p:spPr bwMode="auto">
          <a:xfrm>
            <a:off x="1819168" y="339236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Certification</a:t>
            </a:r>
          </a:p>
        </p:txBody>
      </p:sp>
      <p:sp>
        <p:nvSpPr>
          <p:cNvPr id="737" name="Rectangle 97"/>
          <p:cNvSpPr>
            <a:spLocks noChangeArrowheads="1"/>
          </p:cNvSpPr>
          <p:nvPr/>
        </p:nvSpPr>
        <p:spPr bwMode="auto">
          <a:xfrm>
            <a:off x="1819168" y="32908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Evaluation</a:t>
            </a:r>
          </a:p>
        </p:txBody>
      </p:sp>
      <p:sp>
        <p:nvSpPr>
          <p:cNvPr id="738" name="Rectangle 97"/>
          <p:cNvSpPr>
            <a:spLocks noChangeArrowheads="1"/>
          </p:cNvSpPr>
          <p:nvPr/>
        </p:nvSpPr>
        <p:spPr bwMode="auto">
          <a:xfrm>
            <a:off x="2545173" y="308768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 Payroll &amp; Incentives</a:t>
            </a:r>
          </a:p>
        </p:txBody>
      </p:sp>
      <p:sp>
        <p:nvSpPr>
          <p:cNvPr id="739" name="Rectangle 97"/>
          <p:cNvSpPr>
            <a:spLocks noChangeArrowheads="1"/>
          </p:cNvSpPr>
          <p:nvPr/>
        </p:nvSpPr>
        <p:spPr bwMode="auto">
          <a:xfrm>
            <a:off x="2545173" y="339236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Travel &amp; Expenses</a:t>
            </a:r>
          </a:p>
        </p:txBody>
      </p:sp>
      <p:sp>
        <p:nvSpPr>
          <p:cNvPr id="740" name="Rectangle 97"/>
          <p:cNvSpPr>
            <a:spLocks noChangeArrowheads="1"/>
          </p:cNvSpPr>
          <p:nvPr/>
        </p:nvSpPr>
        <p:spPr bwMode="auto">
          <a:xfrm>
            <a:off x="2545173" y="3493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Employee Access</a:t>
            </a:r>
          </a:p>
        </p:txBody>
      </p:sp>
      <p:sp>
        <p:nvSpPr>
          <p:cNvPr id="741" name="Rectangle 97"/>
          <p:cNvSpPr>
            <a:spLocks noChangeArrowheads="1"/>
          </p:cNvSpPr>
          <p:nvPr/>
        </p:nvSpPr>
        <p:spPr bwMode="auto">
          <a:xfrm>
            <a:off x="2545173" y="31892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Employee Benefits</a:t>
            </a:r>
          </a:p>
        </p:txBody>
      </p:sp>
      <p:sp>
        <p:nvSpPr>
          <p:cNvPr id="742" name="Rectangle 97"/>
          <p:cNvSpPr>
            <a:spLocks noChangeArrowheads="1"/>
          </p:cNvSpPr>
          <p:nvPr/>
        </p:nvSpPr>
        <p:spPr bwMode="auto">
          <a:xfrm>
            <a:off x="2545173" y="32908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Workforce Training</a:t>
            </a:r>
          </a:p>
        </p:txBody>
      </p:sp>
      <p:sp>
        <p:nvSpPr>
          <p:cNvPr id="743" name="Rectangle 97"/>
          <p:cNvSpPr>
            <a:spLocks noChangeArrowheads="1"/>
          </p:cNvSpPr>
          <p:nvPr/>
        </p:nvSpPr>
        <p:spPr bwMode="auto">
          <a:xfrm>
            <a:off x="1819168" y="308768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Recruitment</a:t>
            </a:r>
          </a:p>
        </p:txBody>
      </p:sp>
      <p:sp>
        <p:nvSpPr>
          <p:cNvPr id="243" name="Rectangle 242"/>
          <p:cNvSpPr/>
          <p:nvPr/>
        </p:nvSpPr>
        <p:spPr bwMode="gray">
          <a:xfrm>
            <a:off x="2558040" y="731060"/>
            <a:ext cx="720333" cy="979309"/>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Business Direction</a:t>
            </a:r>
          </a:p>
        </p:txBody>
      </p:sp>
      <p:sp>
        <p:nvSpPr>
          <p:cNvPr id="245" name="Rectangle 244"/>
          <p:cNvSpPr/>
          <p:nvPr/>
        </p:nvSpPr>
        <p:spPr bwMode="gray">
          <a:xfrm>
            <a:off x="1762730" y="1415203"/>
            <a:ext cx="720333" cy="557656"/>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Corporate Relations</a:t>
            </a:r>
          </a:p>
        </p:txBody>
      </p:sp>
      <p:sp>
        <p:nvSpPr>
          <p:cNvPr id="239" name="Rectangle 238"/>
          <p:cNvSpPr/>
          <p:nvPr/>
        </p:nvSpPr>
        <p:spPr bwMode="gray">
          <a:xfrm>
            <a:off x="1762730" y="733089"/>
            <a:ext cx="720333" cy="621693"/>
          </a:xfrm>
          <a:prstGeom prst="rect">
            <a:avLst/>
          </a:prstGeom>
          <a:solidFill>
            <a:srgbClr val="A6A6A6"/>
          </a:solidFill>
          <a:ln w="12700" cap="flat" cmpd="sng" algn="ctr">
            <a:solidFill>
              <a:srgbClr val="5F6062"/>
            </a:solidFill>
            <a:prstDash val="solid"/>
            <a:round/>
            <a:headEnd type="none" w="med" len="med"/>
            <a:tailEnd type="none" w="med" len="med"/>
          </a:ln>
          <a:effectLst>
            <a:outerShdw blurRad="40000" dist="23000" dir="5400000" rotWithShape="0">
              <a:srgbClr val="000000">
                <a:alpha val="35000"/>
              </a:srgbClr>
            </a:outerShdw>
          </a:effectLst>
        </p:spPr>
        <p:txBody>
          <a:bodyPr wrap="square" lIns="36017" tIns="18008" rIns="0" bIns="18008"/>
          <a:lstStyle/>
          <a:p>
            <a:pPr marL="0" lvl="1">
              <a:lnSpc>
                <a:spcPct val="80000"/>
              </a:lnSpc>
              <a:buClr>
                <a:srgbClr val="F0AB00"/>
              </a:buClr>
              <a:buSzPct val="80000"/>
              <a:defRPr/>
            </a:pPr>
            <a:r>
              <a:rPr lang="en-US" sz="700" b="1" kern="0" dirty="0">
                <a:solidFill>
                  <a:schemeClr val="bg1"/>
                </a:solidFill>
                <a:latin typeface="Arial Narrow"/>
                <a:cs typeface="Arial Narrow"/>
              </a:rPr>
              <a:t>Corporate Services</a:t>
            </a:r>
          </a:p>
        </p:txBody>
      </p:sp>
      <p:sp>
        <p:nvSpPr>
          <p:cNvPr id="595" name="Rectangle 97"/>
          <p:cNvSpPr>
            <a:spLocks noChangeArrowheads="1"/>
          </p:cNvSpPr>
          <p:nvPr/>
        </p:nvSpPr>
        <p:spPr bwMode="auto">
          <a:xfrm>
            <a:off x="2575147" y="106679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Organizational Direction</a:t>
            </a:r>
          </a:p>
        </p:txBody>
      </p:sp>
      <p:sp>
        <p:nvSpPr>
          <p:cNvPr id="606" name="Rectangle 97"/>
          <p:cNvSpPr>
            <a:spLocks noChangeArrowheads="1"/>
          </p:cNvSpPr>
          <p:nvPr/>
        </p:nvSpPr>
        <p:spPr bwMode="auto">
          <a:xfrm>
            <a:off x="2575147" y="157200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Property Portfolio</a:t>
            </a:r>
          </a:p>
        </p:txBody>
      </p:sp>
      <p:sp>
        <p:nvSpPr>
          <p:cNvPr id="613" name="Rectangle 97"/>
          <p:cNvSpPr>
            <a:spLocks noChangeArrowheads="1"/>
          </p:cNvSpPr>
          <p:nvPr/>
        </p:nvSpPr>
        <p:spPr bwMode="auto">
          <a:xfrm>
            <a:off x="1779837" y="949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Internal Audit</a:t>
            </a:r>
          </a:p>
        </p:txBody>
      </p:sp>
      <p:sp>
        <p:nvSpPr>
          <p:cNvPr id="616" name="Rectangle 97"/>
          <p:cNvSpPr>
            <a:spLocks noChangeArrowheads="1"/>
          </p:cNvSpPr>
          <p:nvPr/>
        </p:nvSpPr>
        <p:spPr bwMode="auto">
          <a:xfrm>
            <a:off x="1779837" y="85412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Legal Compliance</a:t>
            </a:r>
          </a:p>
        </p:txBody>
      </p:sp>
      <p:sp>
        <p:nvSpPr>
          <p:cNvPr id="631" name="Rectangle 97"/>
          <p:cNvSpPr>
            <a:spLocks noChangeArrowheads="1"/>
          </p:cNvSpPr>
          <p:nvPr/>
        </p:nvSpPr>
        <p:spPr bwMode="auto">
          <a:xfrm>
            <a:off x="2575147" y="147096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Asset &amp; Liability Mgmt</a:t>
            </a:r>
          </a:p>
        </p:txBody>
      </p:sp>
      <p:sp>
        <p:nvSpPr>
          <p:cNvPr id="720" name="Rectangle 97"/>
          <p:cNvSpPr>
            <a:spLocks noChangeArrowheads="1"/>
          </p:cNvSpPr>
          <p:nvPr/>
        </p:nvSpPr>
        <p:spPr bwMode="auto">
          <a:xfrm>
            <a:off x="2575147" y="136991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IT Systems Direction </a:t>
            </a:r>
          </a:p>
        </p:txBody>
      </p:sp>
      <p:sp>
        <p:nvSpPr>
          <p:cNvPr id="731" name="Rectangle 97"/>
          <p:cNvSpPr>
            <a:spLocks noChangeArrowheads="1"/>
          </p:cNvSpPr>
          <p:nvPr/>
        </p:nvSpPr>
        <p:spPr bwMode="auto">
          <a:xfrm>
            <a:off x="2575147" y="126887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HR Direction</a:t>
            </a:r>
          </a:p>
        </p:txBody>
      </p:sp>
      <p:sp>
        <p:nvSpPr>
          <p:cNvPr id="744" name="Rectangle 97"/>
          <p:cNvSpPr>
            <a:spLocks noChangeArrowheads="1"/>
          </p:cNvSpPr>
          <p:nvPr/>
        </p:nvSpPr>
        <p:spPr bwMode="auto">
          <a:xfrm>
            <a:off x="2575147" y="96575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Strategy</a:t>
            </a:r>
          </a:p>
        </p:txBody>
      </p:sp>
      <p:sp>
        <p:nvSpPr>
          <p:cNvPr id="745" name="Rectangle 97"/>
          <p:cNvSpPr>
            <a:spLocks noChangeArrowheads="1"/>
          </p:cNvSpPr>
          <p:nvPr/>
        </p:nvSpPr>
        <p:spPr bwMode="auto">
          <a:xfrm>
            <a:off x="2575147" y="8647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Policies</a:t>
            </a:r>
          </a:p>
        </p:txBody>
      </p:sp>
      <p:sp>
        <p:nvSpPr>
          <p:cNvPr id="746" name="Rectangle 97"/>
          <p:cNvSpPr>
            <a:spLocks noChangeArrowheads="1"/>
          </p:cNvSpPr>
          <p:nvPr/>
        </p:nvSpPr>
        <p:spPr bwMode="auto">
          <a:xfrm>
            <a:off x="2575147" y="11678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&amp; Service Direction</a:t>
            </a:r>
          </a:p>
        </p:txBody>
      </p:sp>
      <p:sp>
        <p:nvSpPr>
          <p:cNvPr id="748" name="Rectangle 97"/>
          <p:cNvSpPr>
            <a:spLocks noChangeArrowheads="1"/>
          </p:cNvSpPr>
          <p:nvPr/>
        </p:nvSpPr>
        <p:spPr bwMode="auto">
          <a:xfrm>
            <a:off x="1779837" y="123666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Continuity Planning </a:t>
            </a:r>
          </a:p>
        </p:txBody>
      </p:sp>
      <p:sp>
        <p:nvSpPr>
          <p:cNvPr id="752" name="Rectangle 97"/>
          <p:cNvSpPr>
            <a:spLocks noChangeArrowheads="1"/>
          </p:cNvSpPr>
          <p:nvPr/>
        </p:nvSpPr>
        <p:spPr bwMode="auto">
          <a:xfrm>
            <a:off x="1779837" y="18597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Communications</a:t>
            </a:r>
          </a:p>
        </p:txBody>
      </p:sp>
      <p:sp>
        <p:nvSpPr>
          <p:cNvPr id="753" name="Rectangle 97"/>
          <p:cNvSpPr>
            <a:spLocks noChangeArrowheads="1"/>
          </p:cNvSpPr>
          <p:nvPr/>
        </p:nvSpPr>
        <p:spPr bwMode="auto">
          <a:xfrm>
            <a:off x="1779837" y="17765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 Alliance/Stakeholder</a:t>
            </a:r>
          </a:p>
        </p:txBody>
      </p:sp>
      <p:sp>
        <p:nvSpPr>
          <p:cNvPr id="754" name="Rectangle 97"/>
          <p:cNvSpPr>
            <a:spLocks noChangeArrowheads="1"/>
          </p:cNvSpPr>
          <p:nvPr/>
        </p:nvSpPr>
        <p:spPr bwMode="auto">
          <a:xfrm>
            <a:off x="1779837" y="1693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Relationship</a:t>
            </a:r>
          </a:p>
        </p:txBody>
      </p:sp>
      <p:sp>
        <p:nvSpPr>
          <p:cNvPr id="756" name="Rectangle 97"/>
          <p:cNvSpPr>
            <a:spLocks noChangeArrowheads="1"/>
          </p:cNvSpPr>
          <p:nvPr/>
        </p:nvSpPr>
        <p:spPr bwMode="auto">
          <a:xfrm>
            <a:off x="1779837" y="160991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Investor Relations</a:t>
            </a:r>
          </a:p>
        </p:txBody>
      </p:sp>
      <p:sp>
        <p:nvSpPr>
          <p:cNvPr id="760" name="Rectangle 97"/>
          <p:cNvSpPr>
            <a:spLocks noChangeArrowheads="1"/>
          </p:cNvSpPr>
          <p:nvPr/>
        </p:nvSpPr>
        <p:spPr bwMode="auto">
          <a:xfrm>
            <a:off x="1779837" y="104539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Security Advisory</a:t>
            </a:r>
          </a:p>
        </p:txBody>
      </p:sp>
      <p:sp>
        <p:nvSpPr>
          <p:cNvPr id="761" name="Rectangle 97"/>
          <p:cNvSpPr>
            <a:spLocks noChangeArrowheads="1"/>
          </p:cNvSpPr>
          <p:nvPr/>
        </p:nvSpPr>
        <p:spPr bwMode="auto">
          <a:xfrm>
            <a:off x="1779837" y="114102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Security Assurance</a:t>
            </a:r>
          </a:p>
        </p:txBody>
      </p:sp>
      <p:sp>
        <p:nvSpPr>
          <p:cNvPr id="639" name="Rectangle 97"/>
          <p:cNvSpPr>
            <a:spLocks noChangeArrowheads="1"/>
          </p:cNvSpPr>
          <p:nvPr/>
        </p:nvSpPr>
        <p:spPr bwMode="auto">
          <a:xfrm>
            <a:off x="2778982"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Risk Models</a:t>
            </a:r>
          </a:p>
        </p:txBody>
      </p:sp>
      <p:sp>
        <p:nvSpPr>
          <p:cNvPr id="640" name="Rectangle 97"/>
          <p:cNvSpPr>
            <a:spLocks noChangeArrowheads="1"/>
          </p:cNvSpPr>
          <p:nvPr/>
        </p:nvSpPr>
        <p:spPr bwMode="auto">
          <a:xfrm>
            <a:off x="2778982"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Behavior Models</a:t>
            </a:r>
          </a:p>
        </p:txBody>
      </p:sp>
      <p:sp>
        <p:nvSpPr>
          <p:cNvPr id="644" name="Rectangle 97"/>
          <p:cNvSpPr>
            <a:spLocks noChangeArrowheads="1"/>
          </p:cNvSpPr>
          <p:nvPr/>
        </p:nvSpPr>
        <p:spPr bwMode="auto">
          <a:xfrm>
            <a:off x="2778982"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Models</a:t>
            </a:r>
          </a:p>
        </p:txBody>
      </p:sp>
      <p:sp>
        <p:nvSpPr>
          <p:cNvPr id="747" name="Rectangle 97"/>
          <p:cNvSpPr>
            <a:spLocks noChangeArrowheads="1"/>
          </p:cNvSpPr>
          <p:nvPr/>
        </p:nvSpPr>
        <p:spPr bwMode="auto">
          <a:xfrm>
            <a:off x="1881100"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Architecture</a:t>
            </a:r>
          </a:p>
        </p:txBody>
      </p:sp>
      <p:sp>
        <p:nvSpPr>
          <p:cNvPr id="749" name="Rectangle 97"/>
          <p:cNvSpPr>
            <a:spLocks noChangeArrowheads="1"/>
          </p:cNvSpPr>
          <p:nvPr/>
        </p:nvSpPr>
        <p:spPr bwMode="auto">
          <a:xfrm>
            <a:off x="1881100"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Management Manual</a:t>
            </a:r>
          </a:p>
        </p:txBody>
      </p:sp>
      <p:sp>
        <p:nvSpPr>
          <p:cNvPr id="750" name="Rectangle 97"/>
          <p:cNvSpPr>
            <a:spLocks noChangeArrowheads="1"/>
          </p:cNvSpPr>
          <p:nvPr/>
        </p:nvSpPr>
        <p:spPr bwMode="auto">
          <a:xfrm>
            <a:off x="188110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Intellectual Property Port</a:t>
            </a:r>
          </a:p>
        </p:txBody>
      </p:sp>
      <p:sp>
        <p:nvSpPr>
          <p:cNvPr id="751" name="Rectangle 97"/>
          <p:cNvSpPr>
            <a:spLocks noChangeArrowheads="1"/>
          </p:cNvSpPr>
          <p:nvPr/>
        </p:nvSpPr>
        <p:spPr bwMode="auto">
          <a:xfrm>
            <a:off x="1881100"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Knowledge Exchange</a:t>
            </a:r>
          </a:p>
        </p:txBody>
      </p:sp>
      <p:sp>
        <p:nvSpPr>
          <p:cNvPr id="766" name="Rectangle 97"/>
          <p:cNvSpPr>
            <a:spLocks noChangeArrowheads="1"/>
          </p:cNvSpPr>
          <p:nvPr/>
        </p:nvSpPr>
        <p:spPr bwMode="auto">
          <a:xfrm>
            <a:off x="2778982"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Contribution Models</a:t>
            </a:r>
          </a:p>
        </p:txBody>
      </p:sp>
      <p:sp>
        <p:nvSpPr>
          <p:cNvPr id="816" name="Rectangle 97"/>
          <p:cNvSpPr>
            <a:spLocks noChangeArrowheads="1"/>
          </p:cNvSpPr>
          <p:nvPr/>
        </p:nvSpPr>
        <p:spPr bwMode="auto">
          <a:xfrm>
            <a:off x="3509570"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Trading Models</a:t>
            </a:r>
          </a:p>
        </p:txBody>
      </p:sp>
      <p:sp>
        <p:nvSpPr>
          <p:cNvPr id="833" name="Rectangle 97"/>
          <p:cNvSpPr>
            <a:spLocks noChangeArrowheads="1"/>
          </p:cNvSpPr>
          <p:nvPr/>
        </p:nvSpPr>
        <p:spPr bwMode="auto">
          <a:xfrm>
            <a:off x="8490818"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Channel Activity Analysis</a:t>
            </a:r>
          </a:p>
        </p:txBody>
      </p:sp>
      <p:sp>
        <p:nvSpPr>
          <p:cNvPr id="838" name="Rectangle 97"/>
          <p:cNvSpPr>
            <a:spLocks noChangeArrowheads="1"/>
          </p:cNvSpPr>
          <p:nvPr/>
        </p:nvSpPr>
        <p:spPr bwMode="auto">
          <a:xfrm>
            <a:off x="8490818"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Message Analysis</a:t>
            </a:r>
          </a:p>
        </p:txBody>
      </p:sp>
      <p:sp>
        <p:nvSpPr>
          <p:cNvPr id="842" name="Rectangle 97"/>
          <p:cNvSpPr>
            <a:spLocks noChangeArrowheads="1"/>
          </p:cNvSpPr>
          <p:nvPr/>
        </p:nvSpPr>
        <p:spPr bwMode="auto">
          <a:xfrm>
            <a:off x="9202347"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Central Cash Handling</a:t>
            </a:r>
          </a:p>
        </p:txBody>
      </p:sp>
      <p:sp>
        <p:nvSpPr>
          <p:cNvPr id="847" name="Rectangle 97"/>
          <p:cNvSpPr>
            <a:spLocks noChangeArrowheads="1"/>
          </p:cNvSpPr>
          <p:nvPr/>
        </p:nvSpPr>
        <p:spPr bwMode="auto">
          <a:xfrm>
            <a:off x="6872393"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Business Development</a:t>
            </a:r>
          </a:p>
        </p:txBody>
      </p:sp>
      <p:sp>
        <p:nvSpPr>
          <p:cNvPr id="848" name="Rectangle 97"/>
          <p:cNvSpPr>
            <a:spLocks noChangeArrowheads="1"/>
          </p:cNvSpPr>
          <p:nvPr/>
        </p:nvSpPr>
        <p:spPr bwMode="auto">
          <a:xfrm>
            <a:off x="6872393"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Brand Management</a:t>
            </a:r>
          </a:p>
        </p:txBody>
      </p:sp>
      <p:sp>
        <p:nvSpPr>
          <p:cNvPr id="849" name="Rectangle 97"/>
          <p:cNvSpPr>
            <a:spLocks noChangeArrowheads="1"/>
          </p:cNvSpPr>
          <p:nvPr/>
        </p:nvSpPr>
        <p:spPr bwMode="auto">
          <a:xfrm>
            <a:off x="6872393"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Advertising</a:t>
            </a:r>
          </a:p>
        </p:txBody>
      </p:sp>
      <p:sp>
        <p:nvSpPr>
          <p:cNvPr id="850" name="Rectangle 97"/>
          <p:cNvSpPr>
            <a:spLocks noChangeArrowheads="1"/>
          </p:cNvSpPr>
          <p:nvPr/>
        </p:nvSpPr>
        <p:spPr bwMode="auto">
          <a:xfrm>
            <a:off x="6872393"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Promotional Events</a:t>
            </a:r>
          </a:p>
        </p:txBody>
      </p:sp>
      <p:sp>
        <p:nvSpPr>
          <p:cNvPr id="851" name="Rectangle 97"/>
          <p:cNvSpPr>
            <a:spLocks noChangeArrowheads="1"/>
          </p:cNvSpPr>
          <p:nvPr/>
        </p:nvSpPr>
        <p:spPr bwMode="auto">
          <a:xfrm>
            <a:off x="7592936"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Mgmt</a:t>
            </a:r>
          </a:p>
        </p:txBody>
      </p:sp>
      <p:sp>
        <p:nvSpPr>
          <p:cNvPr id="852" name="Rectangle 97"/>
          <p:cNvSpPr>
            <a:spLocks noChangeArrowheads="1"/>
          </p:cNvSpPr>
          <p:nvPr/>
        </p:nvSpPr>
        <p:spPr bwMode="auto">
          <a:xfrm>
            <a:off x="7592936"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Design</a:t>
            </a:r>
          </a:p>
        </p:txBody>
      </p:sp>
      <p:sp>
        <p:nvSpPr>
          <p:cNvPr id="853" name="Rectangle 97"/>
          <p:cNvSpPr>
            <a:spLocks noChangeArrowheads="1"/>
          </p:cNvSpPr>
          <p:nvPr/>
        </p:nvSpPr>
        <p:spPr bwMode="auto">
          <a:xfrm>
            <a:off x="7592936"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Campaign Mgmt</a:t>
            </a:r>
          </a:p>
        </p:txBody>
      </p:sp>
      <p:sp>
        <p:nvSpPr>
          <p:cNvPr id="854" name="Rectangle 97"/>
          <p:cNvSpPr>
            <a:spLocks noChangeArrowheads="1"/>
          </p:cNvSpPr>
          <p:nvPr/>
        </p:nvSpPr>
        <p:spPr bwMode="auto">
          <a:xfrm>
            <a:off x="7592936"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Campaign Design</a:t>
            </a:r>
          </a:p>
        </p:txBody>
      </p:sp>
      <p:sp>
        <p:nvSpPr>
          <p:cNvPr id="855" name="Rectangle 97"/>
          <p:cNvSpPr>
            <a:spLocks noChangeArrowheads="1"/>
          </p:cNvSpPr>
          <p:nvPr/>
        </p:nvSpPr>
        <p:spPr bwMode="auto">
          <a:xfrm>
            <a:off x="7592936"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Surveys</a:t>
            </a:r>
          </a:p>
        </p:txBody>
      </p:sp>
      <p:sp>
        <p:nvSpPr>
          <p:cNvPr id="860" name="Rectangle 97"/>
          <p:cNvSpPr>
            <a:spLocks noChangeArrowheads="1"/>
          </p:cNvSpPr>
          <p:nvPr/>
        </p:nvSpPr>
        <p:spPr bwMode="auto">
          <a:xfrm>
            <a:off x="6008393" y="57388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Case Root Cause Analysis</a:t>
            </a:r>
          </a:p>
        </p:txBody>
      </p:sp>
      <p:sp>
        <p:nvSpPr>
          <p:cNvPr id="872" name="Rectangle 97"/>
          <p:cNvSpPr>
            <a:spLocks noChangeArrowheads="1"/>
          </p:cNvSpPr>
          <p:nvPr/>
        </p:nvSpPr>
        <p:spPr bwMode="auto">
          <a:xfrm>
            <a:off x="6872393"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Planning</a:t>
            </a:r>
          </a:p>
        </p:txBody>
      </p:sp>
      <p:sp>
        <p:nvSpPr>
          <p:cNvPr id="876" name="Rectangle 97"/>
          <p:cNvSpPr>
            <a:spLocks noChangeArrowheads="1"/>
          </p:cNvSpPr>
          <p:nvPr/>
        </p:nvSpPr>
        <p:spPr bwMode="auto">
          <a:xfrm>
            <a:off x="8490818"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Center Management</a:t>
            </a:r>
          </a:p>
        </p:txBody>
      </p:sp>
      <p:sp>
        <p:nvSpPr>
          <p:cNvPr id="878" name="Rectangle 97"/>
          <p:cNvSpPr>
            <a:spLocks noChangeArrowheads="1"/>
          </p:cNvSpPr>
          <p:nvPr/>
        </p:nvSpPr>
        <p:spPr bwMode="auto">
          <a:xfrm>
            <a:off x="9202347" y="581050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Inventory Item Mgmt</a:t>
            </a:r>
          </a:p>
        </p:txBody>
      </p:sp>
      <p:sp>
        <p:nvSpPr>
          <p:cNvPr id="881" name="Rectangle 97"/>
          <p:cNvSpPr>
            <a:spLocks noChangeArrowheads="1"/>
          </p:cNvSpPr>
          <p:nvPr/>
        </p:nvSpPr>
        <p:spPr bwMode="auto">
          <a:xfrm>
            <a:off x="9202347" y="55289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Network Mgmt</a:t>
            </a:r>
          </a:p>
        </p:txBody>
      </p:sp>
      <p:sp>
        <p:nvSpPr>
          <p:cNvPr id="882" name="Rectangle 97"/>
          <p:cNvSpPr>
            <a:spLocks noChangeArrowheads="1"/>
          </p:cNvSpPr>
          <p:nvPr/>
        </p:nvSpPr>
        <p:spPr bwMode="auto">
          <a:xfrm>
            <a:off x="9202347" y="57166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E-Branch Management</a:t>
            </a:r>
          </a:p>
        </p:txBody>
      </p:sp>
      <p:sp>
        <p:nvSpPr>
          <p:cNvPr id="883" name="Rectangle 97"/>
          <p:cNvSpPr>
            <a:spLocks noChangeArrowheads="1"/>
          </p:cNvSpPr>
          <p:nvPr/>
        </p:nvSpPr>
        <p:spPr bwMode="auto">
          <a:xfrm>
            <a:off x="9202347"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Advanced Voice Svs Mgmt</a:t>
            </a:r>
          </a:p>
        </p:txBody>
      </p:sp>
      <p:sp>
        <p:nvSpPr>
          <p:cNvPr id="884" name="Rectangle 97"/>
          <p:cNvSpPr>
            <a:spLocks noChangeArrowheads="1"/>
          </p:cNvSpPr>
          <p:nvPr/>
        </p:nvSpPr>
        <p:spPr bwMode="auto">
          <a:xfrm>
            <a:off x="9202347" y="54350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ATM Network  Mgmt</a:t>
            </a:r>
          </a:p>
        </p:txBody>
      </p:sp>
      <p:sp>
        <p:nvSpPr>
          <p:cNvPr id="891" name="Rectangle 97"/>
          <p:cNvSpPr>
            <a:spLocks noChangeArrowheads="1"/>
          </p:cNvSpPr>
          <p:nvPr/>
        </p:nvSpPr>
        <p:spPr bwMode="auto">
          <a:xfrm>
            <a:off x="9202347"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Currency Mgmt</a:t>
            </a:r>
          </a:p>
        </p:txBody>
      </p:sp>
      <p:sp>
        <p:nvSpPr>
          <p:cNvPr id="892" name="Rectangle 97"/>
          <p:cNvSpPr>
            <a:spLocks noChangeArrowheads="1"/>
          </p:cNvSpPr>
          <p:nvPr/>
        </p:nvSpPr>
        <p:spPr bwMode="auto">
          <a:xfrm>
            <a:off x="5275687"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Design</a:t>
            </a:r>
          </a:p>
        </p:txBody>
      </p:sp>
      <p:sp>
        <p:nvSpPr>
          <p:cNvPr id="893" name="Rectangle 97"/>
          <p:cNvSpPr>
            <a:spLocks noChangeArrowheads="1"/>
          </p:cNvSpPr>
          <p:nvPr/>
        </p:nvSpPr>
        <p:spPr bwMode="auto">
          <a:xfrm>
            <a:off x="5275687"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Deployment</a:t>
            </a:r>
          </a:p>
        </p:txBody>
      </p:sp>
      <p:sp>
        <p:nvSpPr>
          <p:cNvPr id="894" name="Rectangle 97"/>
          <p:cNvSpPr>
            <a:spLocks noChangeArrowheads="1"/>
          </p:cNvSpPr>
          <p:nvPr/>
        </p:nvSpPr>
        <p:spPr bwMode="auto">
          <a:xfrm>
            <a:off x="6008393" y="56403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Training</a:t>
            </a:r>
          </a:p>
        </p:txBody>
      </p:sp>
      <p:sp>
        <p:nvSpPr>
          <p:cNvPr id="895" name="Rectangle 97"/>
          <p:cNvSpPr>
            <a:spLocks noChangeArrowheads="1"/>
          </p:cNvSpPr>
          <p:nvPr/>
        </p:nvSpPr>
        <p:spPr bwMode="auto">
          <a:xfrm>
            <a:off x="6008393" y="55418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Quality Assurance</a:t>
            </a:r>
          </a:p>
        </p:txBody>
      </p:sp>
      <p:sp>
        <p:nvSpPr>
          <p:cNvPr id="897" name="Rectangle 97"/>
          <p:cNvSpPr>
            <a:spLocks noChangeArrowheads="1"/>
          </p:cNvSpPr>
          <p:nvPr/>
        </p:nvSpPr>
        <p:spPr bwMode="auto">
          <a:xfrm>
            <a:off x="8490818" y="590436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Information Provider Admin</a:t>
            </a:r>
          </a:p>
        </p:txBody>
      </p:sp>
      <p:sp>
        <p:nvSpPr>
          <p:cNvPr id="909" name="Rectangle 97"/>
          <p:cNvSpPr>
            <a:spLocks noChangeArrowheads="1"/>
          </p:cNvSpPr>
          <p:nvPr/>
        </p:nvSpPr>
        <p:spPr bwMode="auto">
          <a:xfrm>
            <a:off x="8490818" y="56227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Servicing Activity Analysis</a:t>
            </a:r>
          </a:p>
        </p:txBody>
      </p:sp>
      <p:sp>
        <p:nvSpPr>
          <p:cNvPr id="918" name="Rectangle 97"/>
          <p:cNvSpPr>
            <a:spLocks noChangeArrowheads="1"/>
          </p:cNvSpPr>
          <p:nvPr/>
        </p:nvSpPr>
        <p:spPr bwMode="auto">
          <a:xfrm>
            <a:off x="9202347" y="53412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Location Mgmt</a:t>
            </a:r>
          </a:p>
        </p:txBody>
      </p:sp>
      <p:sp>
        <p:nvSpPr>
          <p:cNvPr id="924" name="Rectangle 97"/>
          <p:cNvSpPr>
            <a:spLocks noChangeArrowheads="1"/>
          </p:cNvSpPr>
          <p:nvPr/>
        </p:nvSpPr>
        <p:spPr bwMode="auto">
          <a:xfrm>
            <a:off x="3509570" y="5443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Quant Model</a:t>
            </a:r>
          </a:p>
        </p:txBody>
      </p:sp>
      <p:sp>
        <p:nvSpPr>
          <p:cNvPr id="925" name="Rectangle 97"/>
          <p:cNvSpPr>
            <a:spLocks noChangeArrowheads="1"/>
          </p:cNvSpPr>
          <p:nvPr/>
        </p:nvSpPr>
        <p:spPr bwMode="auto">
          <a:xfrm>
            <a:off x="8490818" y="599822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Data Switch </a:t>
            </a:r>
            <a:r>
              <a:rPr lang="en-US" sz="500" kern="0" dirty="0" err="1">
                <a:solidFill>
                  <a:srgbClr val="000000"/>
                </a:solidFill>
                <a:latin typeface="Arial Narrow"/>
                <a:cs typeface="Arial Narrow"/>
              </a:rPr>
              <a:t>Adm</a:t>
            </a:r>
            <a:endParaRPr lang="en-US" sz="500" kern="0" dirty="0">
              <a:solidFill>
                <a:srgbClr val="000000"/>
              </a:solidFill>
              <a:latin typeface="Arial Narrow"/>
              <a:cs typeface="Arial Narrow"/>
            </a:endParaRPr>
          </a:p>
        </p:txBody>
      </p:sp>
      <p:sp>
        <p:nvSpPr>
          <p:cNvPr id="944" name="Rectangle 97"/>
          <p:cNvSpPr>
            <a:spLocks noChangeArrowheads="1"/>
          </p:cNvSpPr>
          <p:nvPr/>
        </p:nvSpPr>
        <p:spPr bwMode="auto">
          <a:xfrm>
            <a:off x="6008393" y="583728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Directory</a:t>
            </a:r>
          </a:p>
        </p:txBody>
      </p:sp>
      <p:sp>
        <p:nvSpPr>
          <p:cNvPr id="343" name="Rectangle 342"/>
          <p:cNvSpPr/>
          <p:nvPr/>
        </p:nvSpPr>
        <p:spPr bwMode="gray">
          <a:xfrm>
            <a:off x="3495835" y="4490786"/>
            <a:ext cx="1440667" cy="552728"/>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External Agency</a:t>
            </a:r>
          </a:p>
        </p:txBody>
      </p:sp>
      <p:sp>
        <p:nvSpPr>
          <p:cNvPr id="869" name="Rectangle 97"/>
          <p:cNvSpPr>
            <a:spLocks noChangeArrowheads="1"/>
          </p:cNvSpPr>
          <p:nvPr/>
        </p:nvSpPr>
        <p:spPr bwMode="auto">
          <a:xfrm>
            <a:off x="4233807" y="4822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Commission Agreement</a:t>
            </a:r>
          </a:p>
        </p:txBody>
      </p:sp>
      <p:sp>
        <p:nvSpPr>
          <p:cNvPr id="901" name="Rectangle 97"/>
          <p:cNvSpPr>
            <a:spLocks noChangeArrowheads="1"/>
          </p:cNvSpPr>
          <p:nvPr/>
        </p:nvSpPr>
        <p:spPr bwMode="auto">
          <a:xfrm>
            <a:off x="3516461" y="4822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Syndicate Management</a:t>
            </a:r>
          </a:p>
        </p:txBody>
      </p:sp>
      <p:sp>
        <p:nvSpPr>
          <p:cNvPr id="903" name="Rectangle 97"/>
          <p:cNvSpPr>
            <a:spLocks noChangeArrowheads="1"/>
          </p:cNvSpPr>
          <p:nvPr/>
        </p:nvSpPr>
        <p:spPr bwMode="auto">
          <a:xfrm>
            <a:off x="4233807" y="47250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Sub Custodian Agreement</a:t>
            </a:r>
          </a:p>
        </p:txBody>
      </p:sp>
      <p:sp>
        <p:nvSpPr>
          <p:cNvPr id="904" name="Rectangle 97"/>
          <p:cNvSpPr>
            <a:spLocks noChangeArrowheads="1"/>
          </p:cNvSpPr>
          <p:nvPr/>
        </p:nvSpPr>
        <p:spPr bwMode="auto">
          <a:xfrm>
            <a:off x="4233807" y="462707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Broker Agreement</a:t>
            </a:r>
          </a:p>
        </p:txBody>
      </p:sp>
      <p:sp>
        <p:nvSpPr>
          <p:cNvPr id="905" name="Rectangle 97"/>
          <p:cNvSpPr>
            <a:spLocks noChangeArrowheads="1"/>
          </p:cNvSpPr>
          <p:nvPr/>
        </p:nvSpPr>
        <p:spPr bwMode="auto">
          <a:xfrm>
            <a:off x="3516461" y="49209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Service Agency</a:t>
            </a:r>
          </a:p>
        </p:txBody>
      </p:sp>
      <p:sp>
        <p:nvSpPr>
          <p:cNvPr id="906" name="Rectangle 97"/>
          <p:cNvSpPr>
            <a:spLocks noChangeArrowheads="1"/>
          </p:cNvSpPr>
          <p:nvPr/>
        </p:nvSpPr>
        <p:spPr bwMode="auto">
          <a:xfrm>
            <a:off x="4233807" y="492091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Contractor/Supplier Agmt</a:t>
            </a:r>
          </a:p>
        </p:txBody>
      </p:sp>
      <p:sp>
        <p:nvSpPr>
          <p:cNvPr id="907" name="Rectangle 97"/>
          <p:cNvSpPr>
            <a:spLocks noChangeArrowheads="1"/>
          </p:cNvSpPr>
          <p:nvPr/>
        </p:nvSpPr>
        <p:spPr bwMode="auto">
          <a:xfrm>
            <a:off x="3516461" y="47250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 Bank Rel Mgmt</a:t>
            </a:r>
          </a:p>
        </p:txBody>
      </p:sp>
      <p:sp>
        <p:nvSpPr>
          <p:cNvPr id="932" name="Rectangle 97"/>
          <p:cNvSpPr>
            <a:spLocks noChangeArrowheads="1"/>
          </p:cNvSpPr>
          <p:nvPr/>
        </p:nvSpPr>
        <p:spPr bwMode="auto">
          <a:xfrm>
            <a:off x="3516461" y="462707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Interbank Relationship Mgmt</a:t>
            </a:r>
          </a:p>
        </p:txBody>
      </p:sp>
      <p:sp>
        <p:nvSpPr>
          <p:cNvPr id="359" name="Rectangle 358"/>
          <p:cNvSpPr/>
          <p:nvPr/>
        </p:nvSpPr>
        <p:spPr bwMode="gray">
          <a:xfrm>
            <a:off x="3495835" y="2576671"/>
            <a:ext cx="1440667" cy="491748"/>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Custody, Collateral &amp; Documents</a:t>
            </a:r>
          </a:p>
        </p:txBody>
      </p:sp>
      <p:sp>
        <p:nvSpPr>
          <p:cNvPr id="757" name="Rectangle 97"/>
          <p:cNvSpPr>
            <a:spLocks noChangeArrowheads="1"/>
          </p:cNvSpPr>
          <p:nvPr/>
        </p:nvSpPr>
        <p:spPr bwMode="auto">
          <a:xfrm>
            <a:off x="4233807" y="278676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Document Services</a:t>
            </a:r>
          </a:p>
        </p:txBody>
      </p:sp>
      <p:sp>
        <p:nvSpPr>
          <p:cNvPr id="758" name="Rectangle 97"/>
          <p:cNvSpPr>
            <a:spLocks noChangeArrowheads="1"/>
          </p:cNvSpPr>
          <p:nvPr/>
        </p:nvSpPr>
        <p:spPr bwMode="auto">
          <a:xfrm>
            <a:off x="4233807" y="287731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Archive Services</a:t>
            </a:r>
          </a:p>
        </p:txBody>
      </p:sp>
      <p:sp>
        <p:nvSpPr>
          <p:cNvPr id="789" name="Rectangle 97"/>
          <p:cNvSpPr>
            <a:spLocks noChangeArrowheads="1"/>
          </p:cNvSpPr>
          <p:nvPr/>
        </p:nvSpPr>
        <p:spPr bwMode="auto">
          <a:xfrm>
            <a:off x="3516461" y="26962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Custody Administration</a:t>
            </a:r>
          </a:p>
        </p:txBody>
      </p:sp>
      <p:sp>
        <p:nvSpPr>
          <p:cNvPr id="818" name="Rectangle 97"/>
          <p:cNvSpPr>
            <a:spLocks noChangeArrowheads="1"/>
          </p:cNvSpPr>
          <p:nvPr/>
        </p:nvSpPr>
        <p:spPr bwMode="auto">
          <a:xfrm>
            <a:off x="3516461" y="278676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Collateral Allocation </a:t>
            </a:r>
            <a:r>
              <a:rPr lang="en-US" sz="500" kern="0" dirty="0" err="1">
                <a:solidFill>
                  <a:srgbClr val="000000"/>
                </a:solidFill>
                <a:latin typeface="Arial Narrow"/>
                <a:cs typeface="Arial Narrow"/>
              </a:rPr>
              <a:t>Mgnt</a:t>
            </a:r>
            <a:endParaRPr lang="en-US" sz="500" kern="0" dirty="0">
              <a:solidFill>
                <a:srgbClr val="000000"/>
              </a:solidFill>
              <a:latin typeface="Arial Narrow"/>
              <a:cs typeface="Arial Narrow"/>
            </a:endParaRPr>
          </a:p>
        </p:txBody>
      </p:sp>
      <p:sp>
        <p:nvSpPr>
          <p:cNvPr id="819" name="Rectangle 97"/>
          <p:cNvSpPr>
            <a:spLocks noChangeArrowheads="1"/>
          </p:cNvSpPr>
          <p:nvPr/>
        </p:nvSpPr>
        <p:spPr bwMode="auto">
          <a:xfrm>
            <a:off x="3516461" y="287731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Collateral Asset Admin</a:t>
            </a:r>
          </a:p>
        </p:txBody>
      </p:sp>
      <p:sp>
        <p:nvSpPr>
          <p:cNvPr id="820" name="Rectangle 97"/>
          <p:cNvSpPr>
            <a:spLocks noChangeArrowheads="1"/>
          </p:cNvSpPr>
          <p:nvPr/>
        </p:nvSpPr>
        <p:spPr bwMode="auto">
          <a:xfrm>
            <a:off x="4233807" y="269622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Collections</a:t>
            </a:r>
          </a:p>
        </p:txBody>
      </p:sp>
      <p:sp>
        <p:nvSpPr>
          <p:cNvPr id="940" name="Rectangle 97"/>
          <p:cNvSpPr>
            <a:spLocks noChangeArrowheads="1"/>
          </p:cNvSpPr>
          <p:nvPr/>
        </p:nvSpPr>
        <p:spPr bwMode="auto">
          <a:xfrm>
            <a:off x="3516461" y="29678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 Recovery</a:t>
            </a:r>
          </a:p>
        </p:txBody>
      </p:sp>
      <p:sp>
        <p:nvSpPr>
          <p:cNvPr id="362" name="Rectangle 361"/>
          <p:cNvSpPr/>
          <p:nvPr/>
        </p:nvSpPr>
        <p:spPr bwMode="gray">
          <a:xfrm>
            <a:off x="3495835" y="3101326"/>
            <a:ext cx="1440667" cy="698941"/>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Accounting  Services</a:t>
            </a:r>
          </a:p>
        </p:txBody>
      </p:sp>
      <p:sp>
        <p:nvSpPr>
          <p:cNvPr id="764" name="Rectangle 97"/>
          <p:cNvSpPr>
            <a:spLocks noChangeArrowheads="1"/>
          </p:cNvSpPr>
          <p:nvPr/>
        </p:nvSpPr>
        <p:spPr bwMode="auto">
          <a:xfrm>
            <a:off x="3516461" y="3513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Accounting</a:t>
            </a:r>
          </a:p>
        </p:txBody>
      </p:sp>
      <p:sp>
        <p:nvSpPr>
          <p:cNvPr id="800" name="Rectangle 97"/>
          <p:cNvSpPr>
            <a:spLocks noChangeArrowheads="1"/>
          </p:cNvSpPr>
          <p:nvPr/>
        </p:nvSpPr>
        <p:spPr bwMode="auto">
          <a:xfrm>
            <a:off x="4233807" y="3221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Tax Handling</a:t>
            </a:r>
          </a:p>
        </p:txBody>
      </p:sp>
      <p:sp>
        <p:nvSpPr>
          <p:cNvPr id="822" name="Rectangle 97"/>
          <p:cNvSpPr>
            <a:spLocks noChangeArrowheads="1"/>
          </p:cNvSpPr>
          <p:nvPr/>
        </p:nvSpPr>
        <p:spPr bwMode="auto">
          <a:xfrm>
            <a:off x="3516461" y="3221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Position Keeping</a:t>
            </a:r>
          </a:p>
        </p:txBody>
      </p:sp>
      <p:sp>
        <p:nvSpPr>
          <p:cNvPr id="824" name="Rectangle 97"/>
          <p:cNvSpPr>
            <a:spLocks noChangeArrowheads="1"/>
          </p:cNvSpPr>
          <p:nvPr/>
        </p:nvSpPr>
        <p:spPr bwMode="auto">
          <a:xfrm>
            <a:off x="3516461" y="34158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Accounts Receivable</a:t>
            </a:r>
          </a:p>
        </p:txBody>
      </p:sp>
      <p:sp>
        <p:nvSpPr>
          <p:cNvPr id="825" name="Rectangle 97"/>
          <p:cNvSpPr>
            <a:spLocks noChangeArrowheads="1"/>
          </p:cNvSpPr>
          <p:nvPr/>
        </p:nvSpPr>
        <p:spPr bwMode="auto">
          <a:xfrm>
            <a:off x="4233807" y="361059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Account Reconciliation</a:t>
            </a:r>
          </a:p>
        </p:txBody>
      </p:sp>
      <p:sp>
        <p:nvSpPr>
          <p:cNvPr id="826" name="Rectangle 97"/>
          <p:cNvSpPr>
            <a:spLocks noChangeArrowheads="1"/>
          </p:cNvSpPr>
          <p:nvPr/>
        </p:nvSpPr>
        <p:spPr bwMode="auto">
          <a:xfrm>
            <a:off x="4233807" y="34158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Fraud Evaluation</a:t>
            </a:r>
            <a:endParaRPr lang="en-US" sz="500" kern="0" dirty="0">
              <a:solidFill>
                <a:srgbClr val="000000"/>
              </a:solidFill>
              <a:latin typeface="Arial Narrow"/>
              <a:cs typeface="Arial Narrow"/>
            </a:endParaRPr>
          </a:p>
        </p:txBody>
      </p:sp>
      <p:sp>
        <p:nvSpPr>
          <p:cNvPr id="827" name="Rectangle 97"/>
          <p:cNvSpPr>
            <a:spLocks noChangeArrowheads="1"/>
          </p:cNvSpPr>
          <p:nvPr/>
        </p:nvSpPr>
        <p:spPr bwMode="auto">
          <a:xfrm>
            <a:off x="3516461" y="361059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Reward Points Account</a:t>
            </a:r>
          </a:p>
        </p:txBody>
      </p:sp>
      <p:sp>
        <p:nvSpPr>
          <p:cNvPr id="870" name="Rectangle 97"/>
          <p:cNvSpPr>
            <a:spLocks noChangeArrowheads="1"/>
          </p:cNvSpPr>
          <p:nvPr/>
        </p:nvSpPr>
        <p:spPr bwMode="auto">
          <a:xfrm>
            <a:off x="4233807" y="33184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Commissions</a:t>
            </a:r>
          </a:p>
        </p:txBody>
      </p:sp>
      <p:sp>
        <p:nvSpPr>
          <p:cNvPr id="959" name="Rectangle 97"/>
          <p:cNvSpPr>
            <a:spLocks noChangeArrowheads="1"/>
          </p:cNvSpPr>
          <p:nvPr/>
        </p:nvSpPr>
        <p:spPr bwMode="auto">
          <a:xfrm>
            <a:off x="3516461" y="33184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Position</a:t>
            </a:r>
          </a:p>
        </p:txBody>
      </p:sp>
      <p:sp>
        <p:nvSpPr>
          <p:cNvPr id="375" name="Rectangle 374"/>
          <p:cNvSpPr/>
          <p:nvPr/>
        </p:nvSpPr>
        <p:spPr bwMode="gray">
          <a:xfrm>
            <a:off x="3495835" y="1779806"/>
            <a:ext cx="1440667" cy="76395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Clearing &amp; Settlement (Payments)</a:t>
            </a:r>
          </a:p>
        </p:txBody>
      </p:sp>
      <p:sp>
        <p:nvSpPr>
          <p:cNvPr id="785" name="Rectangle 97"/>
          <p:cNvSpPr>
            <a:spLocks noChangeArrowheads="1"/>
          </p:cNvSpPr>
          <p:nvPr/>
        </p:nvSpPr>
        <p:spPr bwMode="auto">
          <a:xfrm>
            <a:off x="3516461" y="19873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Order Allocation</a:t>
            </a:r>
          </a:p>
        </p:txBody>
      </p:sp>
      <p:sp>
        <p:nvSpPr>
          <p:cNvPr id="786" name="Rectangle 97"/>
          <p:cNvSpPr>
            <a:spLocks noChangeArrowheads="1"/>
          </p:cNvSpPr>
          <p:nvPr/>
        </p:nvSpPr>
        <p:spPr bwMode="auto">
          <a:xfrm>
            <a:off x="3516461" y="189685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Settlement Obligation Mgmt.</a:t>
            </a:r>
          </a:p>
        </p:txBody>
      </p:sp>
      <p:sp>
        <p:nvSpPr>
          <p:cNvPr id="817" name="Rectangle 97"/>
          <p:cNvSpPr>
            <a:spLocks noChangeArrowheads="1"/>
          </p:cNvSpPr>
          <p:nvPr/>
        </p:nvSpPr>
        <p:spPr bwMode="auto">
          <a:xfrm>
            <a:off x="4233807" y="225897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Payments Execution</a:t>
            </a:r>
          </a:p>
        </p:txBody>
      </p:sp>
      <p:sp>
        <p:nvSpPr>
          <p:cNvPr id="821" name="Rectangle 97"/>
          <p:cNvSpPr>
            <a:spLocks noChangeArrowheads="1"/>
          </p:cNvSpPr>
          <p:nvPr/>
        </p:nvSpPr>
        <p:spPr bwMode="auto">
          <a:xfrm>
            <a:off x="4233807" y="20779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Transaction Engine</a:t>
            </a:r>
          </a:p>
        </p:txBody>
      </p:sp>
      <p:sp>
        <p:nvSpPr>
          <p:cNvPr id="840" name="Rectangle 97"/>
          <p:cNvSpPr>
            <a:spLocks noChangeArrowheads="1"/>
          </p:cNvSpPr>
          <p:nvPr/>
        </p:nvSpPr>
        <p:spPr bwMode="auto">
          <a:xfrm>
            <a:off x="3516461" y="225897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Correspondent Bank</a:t>
            </a:r>
          </a:p>
        </p:txBody>
      </p:sp>
      <p:sp>
        <p:nvSpPr>
          <p:cNvPr id="841" name="Rectangle 97"/>
          <p:cNvSpPr>
            <a:spLocks noChangeArrowheads="1"/>
          </p:cNvSpPr>
          <p:nvPr/>
        </p:nvSpPr>
        <p:spPr bwMode="auto">
          <a:xfrm>
            <a:off x="4233807" y="189685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Cheque Processing</a:t>
            </a:r>
          </a:p>
        </p:txBody>
      </p:sp>
      <p:sp>
        <p:nvSpPr>
          <p:cNvPr id="902" name="Rectangle 97"/>
          <p:cNvSpPr>
            <a:spLocks noChangeArrowheads="1"/>
          </p:cNvSpPr>
          <p:nvPr/>
        </p:nvSpPr>
        <p:spPr bwMode="auto">
          <a:xfrm>
            <a:off x="3516461" y="20779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Corresp.Bank Data Mgmt</a:t>
            </a:r>
          </a:p>
        </p:txBody>
      </p:sp>
      <p:sp>
        <p:nvSpPr>
          <p:cNvPr id="917" name="Rectangle 97"/>
          <p:cNvSpPr>
            <a:spLocks noChangeArrowheads="1"/>
          </p:cNvSpPr>
          <p:nvPr/>
        </p:nvSpPr>
        <p:spPr bwMode="auto">
          <a:xfrm>
            <a:off x="4233807" y="21684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 Order</a:t>
            </a:r>
          </a:p>
        </p:txBody>
      </p:sp>
      <p:sp>
        <p:nvSpPr>
          <p:cNvPr id="929" name="Rectangle 97"/>
          <p:cNvSpPr>
            <a:spLocks noChangeArrowheads="1"/>
          </p:cNvSpPr>
          <p:nvPr/>
        </p:nvSpPr>
        <p:spPr bwMode="auto">
          <a:xfrm>
            <a:off x="3516461" y="21684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Counterparty Administration</a:t>
            </a:r>
          </a:p>
        </p:txBody>
      </p:sp>
      <p:sp>
        <p:nvSpPr>
          <p:cNvPr id="960" name="Rectangle 97"/>
          <p:cNvSpPr>
            <a:spLocks noChangeArrowheads="1"/>
          </p:cNvSpPr>
          <p:nvPr/>
        </p:nvSpPr>
        <p:spPr bwMode="auto">
          <a:xfrm>
            <a:off x="4233807" y="198738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ACH Fulfillment</a:t>
            </a:r>
          </a:p>
        </p:txBody>
      </p:sp>
      <p:sp>
        <p:nvSpPr>
          <p:cNvPr id="415" name="Rectangle 97"/>
          <p:cNvSpPr>
            <a:spLocks noChangeArrowheads="1"/>
          </p:cNvSpPr>
          <p:nvPr/>
        </p:nvSpPr>
        <p:spPr bwMode="auto">
          <a:xfrm>
            <a:off x="3516473" y="244109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Financial Settlement</a:t>
            </a:r>
          </a:p>
        </p:txBody>
      </p:sp>
      <p:sp>
        <p:nvSpPr>
          <p:cNvPr id="416" name="Rectangle 97"/>
          <p:cNvSpPr>
            <a:spLocks noChangeArrowheads="1"/>
          </p:cNvSpPr>
          <p:nvPr/>
        </p:nvSpPr>
        <p:spPr bwMode="auto">
          <a:xfrm>
            <a:off x="4233819" y="23505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Clearing</a:t>
            </a:r>
          </a:p>
        </p:txBody>
      </p:sp>
      <p:sp>
        <p:nvSpPr>
          <p:cNvPr id="417" name="Rectangle 97"/>
          <p:cNvSpPr>
            <a:spLocks noChangeArrowheads="1"/>
          </p:cNvSpPr>
          <p:nvPr/>
        </p:nvSpPr>
        <p:spPr bwMode="auto">
          <a:xfrm>
            <a:off x="3516473" y="23505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eCommerce Gateway</a:t>
            </a:r>
          </a:p>
        </p:txBody>
      </p:sp>
      <p:sp>
        <p:nvSpPr>
          <p:cNvPr id="695" name="Rectangle 694"/>
          <p:cNvSpPr/>
          <p:nvPr/>
        </p:nvSpPr>
        <p:spPr bwMode="gray">
          <a:xfrm>
            <a:off x="6846324" y="3626090"/>
            <a:ext cx="1458963" cy="695615"/>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Corporate Banking</a:t>
            </a:r>
          </a:p>
        </p:txBody>
      </p:sp>
      <p:sp>
        <p:nvSpPr>
          <p:cNvPr id="541" name="Rectangle 97"/>
          <p:cNvSpPr>
            <a:spLocks noChangeArrowheads="1"/>
          </p:cNvSpPr>
          <p:nvPr/>
        </p:nvSpPr>
        <p:spPr bwMode="auto">
          <a:xfrm>
            <a:off x="6878925" y="39969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Trust Services</a:t>
            </a:r>
          </a:p>
        </p:txBody>
      </p:sp>
      <p:sp>
        <p:nvSpPr>
          <p:cNvPr id="772" name="Rectangle 97"/>
          <p:cNvSpPr>
            <a:spLocks noChangeArrowheads="1"/>
          </p:cNvSpPr>
          <p:nvPr/>
        </p:nvSpPr>
        <p:spPr bwMode="auto">
          <a:xfrm>
            <a:off x="6878925" y="41070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Facility</a:t>
            </a:r>
          </a:p>
        </p:txBody>
      </p:sp>
      <p:sp>
        <p:nvSpPr>
          <p:cNvPr id="773" name="Rectangle 97"/>
          <p:cNvSpPr>
            <a:spLocks noChangeArrowheads="1"/>
          </p:cNvSpPr>
          <p:nvPr/>
        </p:nvSpPr>
        <p:spPr bwMode="auto">
          <a:xfrm>
            <a:off x="6878925" y="38868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Cash Mgmt &amp; Account Svs</a:t>
            </a:r>
          </a:p>
        </p:txBody>
      </p:sp>
      <p:sp>
        <p:nvSpPr>
          <p:cNvPr id="774" name="Rectangle 97"/>
          <p:cNvSpPr>
            <a:spLocks noChangeArrowheads="1"/>
          </p:cNvSpPr>
          <p:nvPr/>
        </p:nvSpPr>
        <p:spPr bwMode="auto">
          <a:xfrm>
            <a:off x="7598656" y="39955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Cheque Lock Box</a:t>
            </a:r>
          </a:p>
        </p:txBody>
      </p:sp>
      <p:sp>
        <p:nvSpPr>
          <p:cNvPr id="775" name="Rectangle 97"/>
          <p:cNvSpPr>
            <a:spLocks noChangeArrowheads="1"/>
          </p:cNvSpPr>
          <p:nvPr/>
        </p:nvSpPr>
        <p:spPr bwMode="auto">
          <a:xfrm>
            <a:off x="7598656" y="410703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Factoring</a:t>
            </a:r>
          </a:p>
        </p:txBody>
      </p:sp>
      <p:sp>
        <p:nvSpPr>
          <p:cNvPr id="776" name="Rectangle 97"/>
          <p:cNvSpPr>
            <a:spLocks noChangeArrowheads="1"/>
          </p:cNvSpPr>
          <p:nvPr/>
        </p:nvSpPr>
        <p:spPr bwMode="auto">
          <a:xfrm>
            <a:off x="7598656" y="377244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Direct Debit Mandate</a:t>
            </a:r>
          </a:p>
        </p:txBody>
      </p:sp>
      <p:sp>
        <p:nvSpPr>
          <p:cNvPr id="777" name="Rectangle 97"/>
          <p:cNvSpPr>
            <a:spLocks noChangeArrowheads="1"/>
          </p:cNvSpPr>
          <p:nvPr/>
        </p:nvSpPr>
        <p:spPr bwMode="auto">
          <a:xfrm>
            <a:off x="7598656" y="388397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Direct Debit</a:t>
            </a:r>
          </a:p>
        </p:txBody>
      </p:sp>
      <p:sp>
        <p:nvSpPr>
          <p:cNvPr id="781" name="Rectangle 97"/>
          <p:cNvSpPr>
            <a:spLocks noChangeArrowheads="1"/>
          </p:cNvSpPr>
          <p:nvPr/>
        </p:nvSpPr>
        <p:spPr bwMode="auto">
          <a:xfrm>
            <a:off x="6878925" y="421715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Project Finance</a:t>
            </a:r>
          </a:p>
        </p:txBody>
      </p:sp>
      <p:sp>
        <p:nvSpPr>
          <p:cNvPr id="845" name="Rectangle 97"/>
          <p:cNvSpPr>
            <a:spLocks noChangeArrowheads="1"/>
          </p:cNvSpPr>
          <p:nvPr/>
        </p:nvSpPr>
        <p:spPr bwMode="auto">
          <a:xfrm>
            <a:off x="6878925" y="377668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Current Account</a:t>
            </a:r>
          </a:p>
        </p:txBody>
      </p:sp>
      <p:sp>
        <p:nvSpPr>
          <p:cNvPr id="673" name="Rectangle 672"/>
          <p:cNvSpPr/>
          <p:nvPr/>
        </p:nvSpPr>
        <p:spPr bwMode="gray">
          <a:xfrm>
            <a:off x="6852506" y="3111387"/>
            <a:ext cx="1458963" cy="36045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Trade Banking</a:t>
            </a:r>
          </a:p>
        </p:txBody>
      </p:sp>
      <p:sp>
        <p:nvSpPr>
          <p:cNvPr id="474" name="Rectangle 97"/>
          <p:cNvSpPr>
            <a:spLocks noChangeArrowheads="1"/>
          </p:cNvSpPr>
          <p:nvPr/>
        </p:nvSpPr>
        <p:spPr bwMode="auto">
          <a:xfrm>
            <a:off x="7598572" y="323424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Letter of Credit</a:t>
            </a:r>
          </a:p>
        </p:txBody>
      </p:sp>
      <p:sp>
        <p:nvSpPr>
          <p:cNvPr id="475" name="Rectangle 97"/>
          <p:cNvSpPr>
            <a:spLocks noChangeArrowheads="1"/>
          </p:cNvSpPr>
          <p:nvPr/>
        </p:nvSpPr>
        <p:spPr bwMode="auto">
          <a:xfrm>
            <a:off x="6889681" y="3346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Guarantee</a:t>
            </a:r>
          </a:p>
        </p:txBody>
      </p:sp>
      <p:sp>
        <p:nvSpPr>
          <p:cNvPr id="476" name="Rectangle 97"/>
          <p:cNvSpPr>
            <a:spLocks noChangeArrowheads="1"/>
          </p:cNvSpPr>
          <p:nvPr/>
        </p:nvSpPr>
        <p:spPr bwMode="auto">
          <a:xfrm>
            <a:off x="6889681" y="323424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Trade Finance</a:t>
            </a:r>
          </a:p>
        </p:txBody>
      </p:sp>
      <p:sp>
        <p:nvSpPr>
          <p:cNvPr id="552" name="Rectangle 97"/>
          <p:cNvSpPr>
            <a:spLocks noChangeArrowheads="1"/>
          </p:cNvSpPr>
          <p:nvPr/>
        </p:nvSpPr>
        <p:spPr bwMode="auto">
          <a:xfrm>
            <a:off x="7598572" y="3346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Bank Drafts &amp; </a:t>
            </a:r>
            <a:r>
              <a:rPr lang="en-US" sz="500" kern="0" dirty="0" err="1">
                <a:solidFill>
                  <a:srgbClr val="000000"/>
                </a:solidFill>
                <a:latin typeface="Arial Narrow"/>
                <a:cs typeface="Arial Narrow"/>
              </a:rPr>
              <a:t>Trvl</a:t>
            </a:r>
            <a:r>
              <a:rPr lang="en-US" sz="500" kern="0" dirty="0">
                <a:solidFill>
                  <a:srgbClr val="000000"/>
                </a:solidFill>
                <a:latin typeface="Arial Narrow"/>
                <a:cs typeface="Arial Narrow"/>
              </a:rPr>
              <a:t>. Checks</a:t>
            </a:r>
          </a:p>
        </p:txBody>
      </p:sp>
      <p:sp>
        <p:nvSpPr>
          <p:cNvPr id="649" name="Rectangle 648"/>
          <p:cNvSpPr/>
          <p:nvPr/>
        </p:nvSpPr>
        <p:spPr bwMode="gray">
          <a:xfrm>
            <a:off x="5222275" y="1779806"/>
            <a:ext cx="1458963" cy="60023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Market Operations</a:t>
            </a:r>
          </a:p>
        </p:txBody>
      </p:sp>
      <p:sp>
        <p:nvSpPr>
          <p:cNvPr id="654" name="Rectangle 653"/>
          <p:cNvSpPr/>
          <p:nvPr/>
        </p:nvSpPr>
        <p:spPr bwMode="gray">
          <a:xfrm>
            <a:off x="6723985" y="1779807"/>
            <a:ext cx="1458963" cy="67304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 Market Trading </a:t>
            </a:r>
          </a:p>
        </p:txBody>
      </p:sp>
      <p:sp>
        <p:nvSpPr>
          <p:cNvPr id="627" name="Rectangle 626"/>
          <p:cNvSpPr>
            <a:spLocks noChangeArrowheads="1"/>
          </p:cNvSpPr>
          <p:nvPr/>
        </p:nvSpPr>
        <p:spPr bwMode="auto">
          <a:xfrm>
            <a:off x="7471860"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Stock Lending/Repos</a:t>
            </a:r>
          </a:p>
        </p:txBody>
      </p:sp>
      <p:sp>
        <p:nvSpPr>
          <p:cNvPr id="787" name="Rectangle 97"/>
          <p:cNvSpPr>
            <a:spLocks noChangeArrowheads="1"/>
          </p:cNvSpPr>
          <p:nvPr/>
        </p:nvSpPr>
        <p:spPr bwMode="auto">
          <a:xfrm>
            <a:off x="5972219"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Securities Fails Processing</a:t>
            </a:r>
          </a:p>
        </p:txBody>
      </p:sp>
      <p:sp>
        <p:nvSpPr>
          <p:cNvPr id="788" name="Rectangle 97"/>
          <p:cNvSpPr>
            <a:spLocks noChangeArrowheads="1"/>
          </p:cNvSpPr>
          <p:nvPr/>
        </p:nvSpPr>
        <p:spPr bwMode="auto">
          <a:xfrm>
            <a:off x="5252046"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Trade/Price Reporting</a:t>
            </a:r>
          </a:p>
        </p:txBody>
      </p:sp>
      <p:sp>
        <p:nvSpPr>
          <p:cNvPr id="790" name="Rectangle 97"/>
          <p:cNvSpPr>
            <a:spLocks noChangeArrowheads="1"/>
          </p:cNvSpPr>
          <p:nvPr/>
        </p:nvSpPr>
        <p:spPr bwMode="auto">
          <a:xfrm>
            <a:off x="5972219"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Events</a:t>
            </a:r>
          </a:p>
        </p:txBody>
      </p:sp>
      <p:sp>
        <p:nvSpPr>
          <p:cNvPr id="794" name="Rectangle 97"/>
          <p:cNvSpPr>
            <a:spLocks noChangeArrowheads="1"/>
          </p:cNvSpPr>
          <p:nvPr/>
        </p:nvSpPr>
        <p:spPr bwMode="auto">
          <a:xfrm>
            <a:off x="5972219"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Inst Valuation</a:t>
            </a:r>
          </a:p>
        </p:txBody>
      </p:sp>
      <p:sp>
        <p:nvSpPr>
          <p:cNvPr id="798" name="Rectangle 97"/>
          <p:cNvSpPr>
            <a:spLocks noChangeArrowheads="1"/>
          </p:cNvSpPr>
          <p:nvPr/>
        </p:nvSpPr>
        <p:spPr bwMode="auto">
          <a:xfrm>
            <a:off x="5252046"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Securities </a:t>
            </a:r>
            <a:r>
              <a:rPr lang="en-US" sz="500" kern="0" dirty="0" err="1">
                <a:solidFill>
                  <a:srgbClr val="000000"/>
                </a:solidFill>
                <a:latin typeface="Arial Narrow"/>
                <a:cs typeface="Arial Narrow"/>
              </a:rPr>
              <a:t>Dlvry</a:t>
            </a:r>
            <a:r>
              <a:rPr lang="en-US" sz="500" kern="0" dirty="0">
                <a:solidFill>
                  <a:srgbClr val="000000"/>
                </a:solidFill>
                <a:latin typeface="Arial Narrow"/>
                <a:cs typeface="Arial Narrow"/>
              </a:rPr>
              <a:t> &amp; Rcpt Mgmt</a:t>
            </a:r>
          </a:p>
        </p:txBody>
      </p:sp>
      <p:sp>
        <p:nvSpPr>
          <p:cNvPr id="799" name="Rectangle 97"/>
          <p:cNvSpPr>
            <a:spLocks noChangeArrowheads="1"/>
          </p:cNvSpPr>
          <p:nvPr/>
        </p:nvSpPr>
        <p:spPr bwMode="auto">
          <a:xfrm>
            <a:off x="5252046"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Trade Confirmation Matching</a:t>
            </a:r>
          </a:p>
        </p:txBody>
      </p:sp>
      <p:sp>
        <p:nvSpPr>
          <p:cNvPr id="801" name="Rectangle 97"/>
          <p:cNvSpPr>
            <a:spLocks noChangeArrowheads="1"/>
          </p:cNvSpPr>
          <p:nvPr/>
        </p:nvSpPr>
        <p:spPr bwMode="auto">
          <a:xfrm>
            <a:off x="5252046"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Trading Book Oversight</a:t>
            </a:r>
          </a:p>
        </p:txBody>
      </p:sp>
      <p:sp>
        <p:nvSpPr>
          <p:cNvPr id="803" name="Rectangle 97"/>
          <p:cNvSpPr>
            <a:spLocks noChangeArrowheads="1"/>
          </p:cNvSpPr>
          <p:nvPr/>
        </p:nvSpPr>
        <p:spPr bwMode="auto">
          <a:xfrm>
            <a:off x="6762622" y="22235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Dealer Workbench</a:t>
            </a:r>
          </a:p>
        </p:txBody>
      </p:sp>
      <p:sp>
        <p:nvSpPr>
          <p:cNvPr id="805" name="Rectangle 97"/>
          <p:cNvSpPr>
            <a:spLocks noChangeArrowheads="1"/>
          </p:cNvSpPr>
          <p:nvPr/>
        </p:nvSpPr>
        <p:spPr bwMode="auto">
          <a:xfrm>
            <a:off x="7471860"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Making</a:t>
            </a:r>
          </a:p>
        </p:txBody>
      </p:sp>
      <p:sp>
        <p:nvSpPr>
          <p:cNvPr id="807" name="Rectangle 97"/>
          <p:cNvSpPr>
            <a:spLocks noChangeArrowheads="1"/>
          </p:cNvSpPr>
          <p:nvPr/>
        </p:nvSpPr>
        <p:spPr bwMode="auto">
          <a:xfrm>
            <a:off x="7471860"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Program Trading</a:t>
            </a:r>
          </a:p>
        </p:txBody>
      </p:sp>
      <p:sp>
        <p:nvSpPr>
          <p:cNvPr id="809" name="Rectangle 97"/>
          <p:cNvSpPr>
            <a:spLocks noChangeArrowheads="1"/>
          </p:cNvSpPr>
          <p:nvPr/>
        </p:nvSpPr>
        <p:spPr bwMode="auto">
          <a:xfrm>
            <a:off x="6762622"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Traded Position Mgmt</a:t>
            </a:r>
          </a:p>
        </p:txBody>
      </p:sp>
      <p:sp>
        <p:nvSpPr>
          <p:cNvPr id="811" name="Rectangle 97"/>
          <p:cNvSpPr>
            <a:spLocks noChangeArrowheads="1"/>
          </p:cNvSpPr>
          <p:nvPr/>
        </p:nvSpPr>
        <p:spPr bwMode="auto">
          <a:xfrm>
            <a:off x="6762622" y="20276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Order</a:t>
            </a:r>
          </a:p>
        </p:txBody>
      </p:sp>
      <p:sp>
        <p:nvSpPr>
          <p:cNvPr id="812" name="Rectangle 97"/>
          <p:cNvSpPr>
            <a:spLocks noChangeArrowheads="1"/>
          </p:cNvSpPr>
          <p:nvPr/>
        </p:nvSpPr>
        <p:spPr bwMode="auto">
          <a:xfrm>
            <a:off x="7471860"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Quote Management</a:t>
            </a:r>
          </a:p>
        </p:txBody>
      </p:sp>
      <p:sp>
        <p:nvSpPr>
          <p:cNvPr id="813" name="Rectangle 97"/>
          <p:cNvSpPr>
            <a:spLocks noChangeArrowheads="1"/>
          </p:cNvSpPr>
          <p:nvPr/>
        </p:nvSpPr>
        <p:spPr bwMode="auto">
          <a:xfrm>
            <a:off x="6762622" y="23214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Suitbility Checking</a:t>
            </a:r>
          </a:p>
        </p:txBody>
      </p:sp>
      <p:sp>
        <p:nvSpPr>
          <p:cNvPr id="814" name="Rectangle 97"/>
          <p:cNvSpPr>
            <a:spLocks noChangeArrowheads="1"/>
          </p:cNvSpPr>
          <p:nvPr/>
        </p:nvSpPr>
        <p:spPr bwMode="auto">
          <a:xfrm>
            <a:off x="5972219" y="192968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Credit Risk Operations</a:t>
            </a:r>
          </a:p>
        </p:txBody>
      </p:sp>
      <p:sp>
        <p:nvSpPr>
          <p:cNvPr id="815" name="Rectangle 97"/>
          <p:cNvSpPr>
            <a:spLocks noChangeArrowheads="1"/>
          </p:cNvSpPr>
          <p:nvPr/>
        </p:nvSpPr>
        <p:spPr bwMode="auto">
          <a:xfrm>
            <a:off x="6762622" y="21255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Order Execution</a:t>
            </a:r>
          </a:p>
        </p:txBody>
      </p:sp>
      <p:sp>
        <p:nvSpPr>
          <p:cNvPr id="668" name="Rectangle 667"/>
          <p:cNvSpPr/>
          <p:nvPr/>
        </p:nvSpPr>
        <p:spPr bwMode="gray">
          <a:xfrm>
            <a:off x="6855869" y="2581690"/>
            <a:ext cx="1458963" cy="36045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Advisory Services</a:t>
            </a:r>
          </a:p>
        </p:txBody>
      </p:sp>
      <p:sp>
        <p:nvSpPr>
          <p:cNvPr id="677" name="Rectangle 676"/>
          <p:cNvSpPr/>
          <p:nvPr/>
        </p:nvSpPr>
        <p:spPr bwMode="gray">
          <a:xfrm>
            <a:off x="5324602" y="2581690"/>
            <a:ext cx="1458963" cy="49129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Investment Products</a:t>
            </a:r>
          </a:p>
        </p:txBody>
      </p:sp>
      <p:sp>
        <p:nvSpPr>
          <p:cNvPr id="483" name="Rectangle 97"/>
          <p:cNvSpPr>
            <a:spLocks noChangeArrowheads="1"/>
          </p:cNvSpPr>
          <p:nvPr/>
        </p:nvSpPr>
        <p:spPr bwMode="auto">
          <a:xfrm>
            <a:off x="6889681"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Corporate Finance</a:t>
            </a:r>
          </a:p>
        </p:txBody>
      </p:sp>
      <p:sp>
        <p:nvSpPr>
          <p:cNvPr id="495" name="Rectangle 97"/>
          <p:cNvSpPr>
            <a:spLocks noChangeArrowheads="1"/>
          </p:cNvSpPr>
          <p:nvPr/>
        </p:nvSpPr>
        <p:spPr bwMode="auto">
          <a:xfrm>
            <a:off x="6889681"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M&amp;A Advisory</a:t>
            </a:r>
          </a:p>
        </p:txBody>
      </p:sp>
      <p:sp>
        <p:nvSpPr>
          <p:cNvPr id="499" name="Rectangle 97"/>
          <p:cNvSpPr>
            <a:spLocks noChangeArrowheads="1"/>
          </p:cNvSpPr>
          <p:nvPr/>
        </p:nvSpPr>
        <p:spPr bwMode="auto">
          <a:xfrm>
            <a:off x="7598572"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Tax Advisory</a:t>
            </a:r>
          </a:p>
        </p:txBody>
      </p:sp>
      <p:sp>
        <p:nvSpPr>
          <p:cNvPr id="504" name="Rectangle 97"/>
          <p:cNvSpPr>
            <a:spLocks noChangeArrowheads="1"/>
          </p:cNvSpPr>
          <p:nvPr/>
        </p:nvSpPr>
        <p:spPr bwMode="auto">
          <a:xfrm>
            <a:off x="5349804" y="29311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Public Offering</a:t>
            </a:r>
          </a:p>
        </p:txBody>
      </p:sp>
      <p:sp>
        <p:nvSpPr>
          <p:cNvPr id="508" name="Rectangle 97"/>
          <p:cNvSpPr>
            <a:spLocks noChangeArrowheads="1"/>
          </p:cNvSpPr>
          <p:nvPr/>
        </p:nvSpPr>
        <p:spPr bwMode="auto">
          <a:xfrm>
            <a:off x="5349804"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Private Placement</a:t>
            </a:r>
          </a:p>
        </p:txBody>
      </p:sp>
      <p:sp>
        <p:nvSpPr>
          <p:cNvPr id="782" name="Rectangle 97"/>
          <p:cNvSpPr>
            <a:spLocks noChangeArrowheads="1"/>
          </p:cNvSpPr>
          <p:nvPr/>
        </p:nvSpPr>
        <p:spPr bwMode="auto">
          <a:xfrm>
            <a:off x="6072095" y="29311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Mutual Fund Administration</a:t>
            </a:r>
          </a:p>
        </p:txBody>
      </p:sp>
      <p:sp>
        <p:nvSpPr>
          <p:cNvPr id="783" name="Rectangle 97"/>
          <p:cNvSpPr>
            <a:spLocks noChangeArrowheads="1"/>
          </p:cNvSpPr>
          <p:nvPr/>
        </p:nvSpPr>
        <p:spPr bwMode="auto">
          <a:xfrm>
            <a:off x="6072095"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Hedge Fund Administration</a:t>
            </a:r>
          </a:p>
        </p:txBody>
      </p:sp>
      <p:sp>
        <p:nvSpPr>
          <p:cNvPr id="784" name="Rectangle 97"/>
          <p:cNvSpPr>
            <a:spLocks noChangeArrowheads="1"/>
          </p:cNvSpPr>
          <p:nvPr/>
        </p:nvSpPr>
        <p:spPr bwMode="auto">
          <a:xfrm>
            <a:off x="6072095"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Unit Trust Administration</a:t>
            </a:r>
          </a:p>
        </p:txBody>
      </p:sp>
      <p:sp>
        <p:nvSpPr>
          <p:cNvPr id="806" name="Rectangle 97"/>
          <p:cNvSpPr>
            <a:spLocks noChangeArrowheads="1"/>
          </p:cNvSpPr>
          <p:nvPr/>
        </p:nvSpPr>
        <p:spPr bwMode="auto">
          <a:xfrm>
            <a:off x="5349804" y="272575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ECM/DCM</a:t>
            </a:r>
          </a:p>
        </p:txBody>
      </p:sp>
      <p:sp>
        <p:nvSpPr>
          <p:cNvPr id="956" name="Rectangle 97"/>
          <p:cNvSpPr>
            <a:spLocks noChangeArrowheads="1"/>
          </p:cNvSpPr>
          <p:nvPr/>
        </p:nvSpPr>
        <p:spPr bwMode="auto">
          <a:xfrm>
            <a:off x="7598572" y="282846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Consumer Advisory Services</a:t>
            </a:r>
          </a:p>
        </p:txBody>
      </p:sp>
      <p:sp>
        <p:nvSpPr>
          <p:cNvPr id="687" name="Rectangle 686"/>
          <p:cNvSpPr/>
          <p:nvPr/>
        </p:nvSpPr>
        <p:spPr bwMode="gray">
          <a:xfrm>
            <a:off x="6737359" y="4462547"/>
            <a:ext cx="1458963" cy="553541"/>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Consumer Banking</a:t>
            </a:r>
          </a:p>
        </p:txBody>
      </p:sp>
      <p:sp>
        <p:nvSpPr>
          <p:cNvPr id="530" name="Rectangle 97"/>
          <p:cNvSpPr>
            <a:spLocks noChangeArrowheads="1"/>
          </p:cNvSpPr>
          <p:nvPr/>
        </p:nvSpPr>
        <p:spPr bwMode="auto">
          <a:xfrm>
            <a:off x="7480157" y="48030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Currency Exchange</a:t>
            </a:r>
          </a:p>
        </p:txBody>
      </p:sp>
      <p:sp>
        <p:nvSpPr>
          <p:cNvPr id="535" name="Rectangle 97"/>
          <p:cNvSpPr>
            <a:spLocks noChangeArrowheads="1"/>
          </p:cNvSpPr>
          <p:nvPr/>
        </p:nvSpPr>
        <p:spPr bwMode="auto">
          <a:xfrm>
            <a:off x="7480157" y="46963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Payment Initiation</a:t>
            </a:r>
          </a:p>
        </p:txBody>
      </p:sp>
      <p:sp>
        <p:nvSpPr>
          <p:cNvPr id="551" name="Rectangle 97"/>
          <p:cNvSpPr>
            <a:spLocks noChangeArrowheads="1"/>
          </p:cNvSpPr>
          <p:nvPr/>
        </p:nvSpPr>
        <p:spPr bwMode="auto">
          <a:xfrm>
            <a:off x="6764483" y="46963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Brokered Product</a:t>
            </a:r>
          </a:p>
        </p:txBody>
      </p:sp>
      <p:sp>
        <p:nvSpPr>
          <p:cNvPr id="768" name="Rectangle 97"/>
          <p:cNvSpPr>
            <a:spLocks noChangeArrowheads="1"/>
          </p:cNvSpPr>
          <p:nvPr/>
        </p:nvSpPr>
        <p:spPr bwMode="auto">
          <a:xfrm>
            <a:off x="6764483"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Current Account</a:t>
            </a:r>
          </a:p>
        </p:txBody>
      </p:sp>
      <p:sp>
        <p:nvSpPr>
          <p:cNvPr id="919" name="Rectangle 97"/>
          <p:cNvSpPr>
            <a:spLocks noChangeArrowheads="1"/>
          </p:cNvSpPr>
          <p:nvPr/>
        </p:nvSpPr>
        <p:spPr bwMode="auto">
          <a:xfrm>
            <a:off x="6764483" y="490968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Product</a:t>
            </a:r>
          </a:p>
        </p:txBody>
      </p:sp>
      <p:sp>
        <p:nvSpPr>
          <p:cNvPr id="957" name="Rectangle 97"/>
          <p:cNvSpPr>
            <a:spLocks noChangeArrowheads="1"/>
          </p:cNvSpPr>
          <p:nvPr/>
        </p:nvSpPr>
        <p:spPr bwMode="auto">
          <a:xfrm>
            <a:off x="7480157"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Trust Services</a:t>
            </a:r>
          </a:p>
        </p:txBody>
      </p:sp>
      <p:sp>
        <p:nvSpPr>
          <p:cNvPr id="958" name="Rectangle 97"/>
          <p:cNvSpPr>
            <a:spLocks noChangeArrowheads="1"/>
          </p:cNvSpPr>
          <p:nvPr/>
        </p:nvSpPr>
        <p:spPr bwMode="auto">
          <a:xfrm>
            <a:off x="6764483" y="48030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Service Product</a:t>
            </a:r>
          </a:p>
        </p:txBody>
      </p:sp>
      <p:sp>
        <p:nvSpPr>
          <p:cNvPr id="513" name="Rectangle 512"/>
          <p:cNvSpPr/>
          <p:nvPr/>
        </p:nvSpPr>
        <p:spPr bwMode="gray">
          <a:xfrm>
            <a:off x="8495287" y="2190150"/>
            <a:ext cx="750155" cy="546959"/>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Investment Svs</a:t>
            </a:r>
          </a:p>
        </p:txBody>
      </p:sp>
      <p:sp>
        <p:nvSpPr>
          <p:cNvPr id="509" name="Rectangle 97"/>
          <p:cNvSpPr>
            <a:spLocks noChangeArrowheads="1"/>
          </p:cNvSpPr>
          <p:nvPr/>
        </p:nvSpPr>
        <p:spPr bwMode="auto">
          <a:xfrm>
            <a:off x="8527305" y="246171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Planning</a:t>
            </a:r>
          </a:p>
        </p:txBody>
      </p:sp>
      <p:sp>
        <p:nvSpPr>
          <p:cNvPr id="510" name="Rectangle 97"/>
          <p:cNvSpPr>
            <a:spLocks noChangeArrowheads="1"/>
          </p:cNvSpPr>
          <p:nvPr/>
        </p:nvSpPr>
        <p:spPr bwMode="auto">
          <a:xfrm>
            <a:off x="8527305" y="25464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Analysis</a:t>
            </a:r>
          </a:p>
        </p:txBody>
      </p:sp>
      <p:sp>
        <p:nvSpPr>
          <p:cNvPr id="512" name="Rectangle 97"/>
          <p:cNvSpPr>
            <a:spLocks noChangeArrowheads="1"/>
          </p:cNvSpPr>
          <p:nvPr/>
        </p:nvSpPr>
        <p:spPr bwMode="auto">
          <a:xfrm>
            <a:off x="8527305" y="263113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Investment Portfolio Mgmt</a:t>
            </a:r>
          </a:p>
        </p:txBody>
      </p:sp>
      <p:sp>
        <p:nvSpPr>
          <p:cNvPr id="521" name="Rectangle 97"/>
          <p:cNvSpPr>
            <a:spLocks noChangeArrowheads="1"/>
          </p:cNvSpPr>
          <p:nvPr/>
        </p:nvSpPr>
        <p:spPr bwMode="auto">
          <a:xfrm>
            <a:off x="8527305" y="23770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eTrading Workbench</a:t>
            </a:r>
          </a:p>
        </p:txBody>
      </p:sp>
      <p:sp>
        <p:nvSpPr>
          <p:cNvPr id="560" name="Rectangle 97"/>
          <p:cNvSpPr>
            <a:spLocks noChangeArrowheads="1"/>
          </p:cNvSpPr>
          <p:nvPr/>
        </p:nvSpPr>
        <p:spPr bwMode="auto">
          <a:xfrm>
            <a:off x="8527305" y="229230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Consumer Investments</a:t>
            </a:r>
          </a:p>
        </p:txBody>
      </p:sp>
      <p:sp>
        <p:nvSpPr>
          <p:cNvPr id="531" name="Rectangle 530"/>
          <p:cNvSpPr/>
          <p:nvPr/>
        </p:nvSpPr>
        <p:spPr bwMode="gray">
          <a:xfrm>
            <a:off x="8495287" y="1779806"/>
            <a:ext cx="750155" cy="361710"/>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Party Reference</a:t>
            </a:r>
          </a:p>
        </p:txBody>
      </p:sp>
      <p:sp>
        <p:nvSpPr>
          <p:cNvPr id="898" name="Rectangle 97"/>
          <p:cNvSpPr>
            <a:spLocks noChangeArrowheads="1"/>
          </p:cNvSpPr>
          <p:nvPr/>
        </p:nvSpPr>
        <p:spPr bwMode="auto">
          <a:xfrm>
            <a:off x="8527305" y="188302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Data Management</a:t>
            </a:r>
          </a:p>
        </p:txBody>
      </p:sp>
      <p:sp>
        <p:nvSpPr>
          <p:cNvPr id="930" name="Rectangle 97"/>
          <p:cNvSpPr>
            <a:spLocks noChangeArrowheads="1"/>
          </p:cNvSpPr>
          <p:nvPr/>
        </p:nvSpPr>
        <p:spPr bwMode="auto">
          <a:xfrm>
            <a:off x="8527305" y="203973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Location Data Management</a:t>
            </a:r>
          </a:p>
        </p:txBody>
      </p:sp>
      <p:sp>
        <p:nvSpPr>
          <p:cNvPr id="947" name="Rectangle 97"/>
          <p:cNvSpPr>
            <a:spLocks noChangeArrowheads="1"/>
          </p:cNvSpPr>
          <p:nvPr/>
        </p:nvSpPr>
        <p:spPr bwMode="auto">
          <a:xfrm>
            <a:off x="8527305" y="196138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Custmer Ref Data Mgmt</a:t>
            </a:r>
          </a:p>
        </p:txBody>
      </p:sp>
      <p:sp>
        <p:nvSpPr>
          <p:cNvPr id="542" name="Rectangle 541"/>
          <p:cNvSpPr/>
          <p:nvPr/>
        </p:nvSpPr>
        <p:spPr bwMode="gray">
          <a:xfrm>
            <a:off x="8495287" y="2785742"/>
            <a:ext cx="750155" cy="80973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Relationship Mgmt</a:t>
            </a:r>
          </a:p>
        </p:txBody>
      </p:sp>
      <p:sp>
        <p:nvSpPr>
          <p:cNvPr id="865" name="Rectangle 97"/>
          <p:cNvSpPr>
            <a:spLocks noChangeArrowheads="1"/>
          </p:cNvSpPr>
          <p:nvPr/>
        </p:nvSpPr>
        <p:spPr bwMode="auto">
          <a:xfrm>
            <a:off x="8527305" y="288533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Relationship Mgmt</a:t>
            </a:r>
          </a:p>
        </p:txBody>
      </p:sp>
      <p:sp>
        <p:nvSpPr>
          <p:cNvPr id="931" name="Rectangle 97"/>
          <p:cNvSpPr>
            <a:spLocks noChangeArrowheads="1"/>
          </p:cNvSpPr>
          <p:nvPr/>
        </p:nvSpPr>
        <p:spPr bwMode="auto">
          <a:xfrm>
            <a:off x="8527305" y="330223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 Prod./Service Eligibility</a:t>
            </a:r>
          </a:p>
        </p:txBody>
      </p:sp>
      <p:sp>
        <p:nvSpPr>
          <p:cNvPr id="935" name="Rectangle 97"/>
          <p:cNvSpPr>
            <a:spLocks noChangeArrowheads="1"/>
          </p:cNvSpPr>
          <p:nvPr/>
        </p:nvSpPr>
        <p:spPr bwMode="auto">
          <a:xfrm>
            <a:off x="8527305" y="31354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Agreement</a:t>
            </a:r>
          </a:p>
        </p:txBody>
      </p:sp>
      <p:sp>
        <p:nvSpPr>
          <p:cNvPr id="937" name="Rectangle 97"/>
          <p:cNvSpPr>
            <a:spLocks noChangeArrowheads="1"/>
          </p:cNvSpPr>
          <p:nvPr/>
        </p:nvSpPr>
        <p:spPr bwMode="auto">
          <a:xfrm>
            <a:off x="8527305" y="346899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Event History</a:t>
            </a:r>
          </a:p>
        </p:txBody>
      </p:sp>
      <p:sp>
        <p:nvSpPr>
          <p:cNvPr id="938" name="Rectangle 97"/>
          <p:cNvSpPr>
            <a:spLocks noChangeArrowheads="1"/>
          </p:cNvSpPr>
          <p:nvPr/>
        </p:nvSpPr>
        <p:spPr bwMode="auto">
          <a:xfrm>
            <a:off x="8527305" y="29687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Behavioral Insights</a:t>
            </a:r>
          </a:p>
        </p:txBody>
      </p:sp>
      <p:sp>
        <p:nvSpPr>
          <p:cNvPr id="939" name="Rectangle 97"/>
          <p:cNvSpPr>
            <a:spLocks noChangeArrowheads="1"/>
          </p:cNvSpPr>
          <p:nvPr/>
        </p:nvSpPr>
        <p:spPr bwMode="auto">
          <a:xfrm>
            <a:off x="8527305" y="305209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Credit Rating</a:t>
            </a:r>
          </a:p>
        </p:txBody>
      </p:sp>
      <p:sp>
        <p:nvSpPr>
          <p:cNvPr id="941" name="Rectangle 97"/>
          <p:cNvSpPr>
            <a:spLocks noChangeArrowheads="1"/>
          </p:cNvSpPr>
          <p:nvPr/>
        </p:nvSpPr>
        <p:spPr bwMode="auto">
          <a:xfrm>
            <a:off x="8527305" y="321885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Sales Product Agreement</a:t>
            </a:r>
          </a:p>
        </p:txBody>
      </p:sp>
      <p:sp>
        <p:nvSpPr>
          <p:cNvPr id="948" name="Rectangle 97"/>
          <p:cNvSpPr>
            <a:spLocks noChangeArrowheads="1"/>
          </p:cNvSpPr>
          <p:nvPr/>
        </p:nvSpPr>
        <p:spPr bwMode="auto">
          <a:xfrm>
            <a:off x="8527305" y="33856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Proposition</a:t>
            </a:r>
          </a:p>
        </p:txBody>
      </p:sp>
      <p:sp>
        <p:nvSpPr>
          <p:cNvPr id="522" name="Rectangle 521"/>
          <p:cNvSpPr/>
          <p:nvPr/>
        </p:nvSpPr>
        <p:spPr bwMode="gray">
          <a:xfrm>
            <a:off x="8495287" y="3634598"/>
            <a:ext cx="750155" cy="857916"/>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Sales</a:t>
            </a:r>
          </a:p>
        </p:txBody>
      </p:sp>
      <p:sp>
        <p:nvSpPr>
          <p:cNvPr id="867" name="Rectangle 97"/>
          <p:cNvSpPr>
            <a:spLocks noChangeArrowheads="1"/>
          </p:cNvSpPr>
          <p:nvPr/>
        </p:nvSpPr>
        <p:spPr bwMode="auto">
          <a:xfrm>
            <a:off x="8527305" y="375138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 Campaign Execution</a:t>
            </a:r>
          </a:p>
        </p:txBody>
      </p:sp>
      <p:sp>
        <p:nvSpPr>
          <p:cNvPr id="868" name="Rectangle 97"/>
          <p:cNvSpPr>
            <a:spLocks noChangeArrowheads="1"/>
          </p:cNvSpPr>
          <p:nvPr/>
        </p:nvSpPr>
        <p:spPr bwMode="auto">
          <a:xfrm>
            <a:off x="8527305" y="39915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Lifecycle Management</a:t>
            </a:r>
          </a:p>
        </p:txBody>
      </p:sp>
      <p:sp>
        <p:nvSpPr>
          <p:cNvPr id="871" name="Rectangle 97"/>
          <p:cNvSpPr>
            <a:spLocks noChangeArrowheads="1"/>
          </p:cNvSpPr>
          <p:nvPr/>
        </p:nvSpPr>
        <p:spPr bwMode="auto">
          <a:xfrm>
            <a:off x="8527305" y="42317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Matching</a:t>
            </a:r>
          </a:p>
        </p:txBody>
      </p:sp>
      <p:sp>
        <p:nvSpPr>
          <p:cNvPr id="873" name="Rectangle 97"/>
          <p:cNvSpPr>
            <a:spLocks noChangeArrowheads="1"/>
          </p:cNvSpPr>
          <p:nvPr/>
        </p:nvSpPr>
        <p:spPr bwMode="auto">
          <a:xfrm>
            <a:off x="8527305" y="431181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Offer</a:t>
            </a:r>
          </a:p>
        </p:txBody>
      </p:sp>
      <p:sp>
        <p:nvSpPr>
          <p:cNvPr id="875" name="Rectangle 97"/>
          <p:cNvSpPr>
            <a:spLocks noChangeArrowheads="1"/>
          </p:cNvSpPr>
          <p:nvPr/>
        </p:nvSpPr>
        <p:spPr bwMode="auto">
          <a:xfrm>
            <a:off x="8527305" y="415168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Expert Sales Support</a:t>
            </a:r>
          </a:p>
        </p:txBody>
      </p:sp>
      <p:sp>
        <p:nvSpPr>
          <p:cNvPr id="933" name="Rectangle 97"/>
          <p:cNvSpPr>
            <a:spLocks noChangeArrowheads="1"/>
          </p:cNvSpPr>
          <p:nvPr/>
        </p:nvSpPr>
        <p:spPr bwMode="auto">
          <a:xfrm>
            <a:off x="8527305" y="38314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Lead/Opportunity Mgmt</a:t>
            </a:r>
          </a:p>
        </p:txBody>
      </p:sp>
      <p:sp>
        <p:nvSpPr>
          <p:cNvPr id="934" name="Rectangle 97"/>
          <p:cNvSpPr>
            <a:spLocks noChangeArrowheads="1"/>
          </p:cNvSpPr>
          <p:nvPr/>
        </p:nvSpPr>
        <p:spPr bwMode="auto">
          <a:xfrm>
            <a:off x="8527305" y="407162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Product Sales Support</a:t>
            </a:r>
          </a:p>
        </p:txBody>
      </p:sp>
      <p:sp>
        <p:nvSpPr>
          <p:cNvPr id="945" name="Rectangle 97"/>
          <p:cNvSpPr>
            <a:spLocks noChangeArrowheads="1"/>
          </p:cNvSpPr>
          <p:nvPr/>
        </p:nvSpPr>
        <p:spPr bwMode="auto">
          <a:xfrm>
            <a:off x="8527305" y="43918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Spec/Discount Pricing Conds</a:t>
            </a:r>
          </a:p>
        </p:txBody>
      </p:sp>
      <p:sp>
        <p:nvSpPr>
          <p:cNvPr id="385" name="Rectangle 97"/>
          <p:cNvSpPr>
            <a:spLocks noChangeArrowheads="1"/>
          </p:cNvSpPr>
          <p:nvPr/>
        </p:nvSpPr>
        <p:spPr bwMode="auto">
          <a:xfrm>
            <a:off x="8527305" y="391150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Prospect Campaign Exec</a:t>
            </a:r>
          </a:p>
        </p:txBody>
      </p:sp>
      <p:sp>
        <p:nvSpPr>
          <p:cNvPr id="587" name="Rectangle 586"/>
          <p:cNvSpPr/>
          <p:nvPr/>
        </p:nvSpPr>
        <p:spPr bwMode="gray">
          <a:xfrm>
            <a:off x="9524141" y="4701374"/>
            <a:ext cx="750155" cy="37482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Distribution</a:t>
            </a:r>
          </a:p>
        </p:txBody>
      </p:sp>
      <p:sp>
        <p:nvSpPr>
          <p:cNvPr id="759" name="Rectangle 97"/>
          <p:cNvSpPr>
            <a:spLocks noChangeArrowheads="1"/>
          </p:cNvSpPr>
          <p:nvPr/>
        </p:nvSpPr>
        <p:spPr bwMode="auto">
          <a:xfrm>
            <a:off x="9556160" y="496631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Correspondence</a:t>
            </a:r>
          </a:p>
        </p:txBody>
      </p:sp>
      <p:sp>
        <p:nvSpPr>
          <p:cNvPr id="877" name="Rectangle 97"/>
          <p:cNvSpPr>
            <a:spLocks noChangeArrowheads="1"/>
          </p:cNvSpPr>
          <p:nvPr/>
        </p:nvSpPr>
        <p:spPr bwMode="auto">
          <a:xfrm>
            <a:off x="9556160" y="488267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Currency Distribution</a:t>
            </a:r>
          </a:p>
        </p:txBody>
      </p:sp>
      <p:sp>
        <p:nvSpPr>
          <p:cNvPr id="879" name="Rectangle 97"/>
          <p:cNvSpPr>
            <a:spLocks noChangeArrowheads="1"/>
          </p:cNvSpPr>
          <p:nvPr/>
        </p:nvSpPr>
        <p:spPr bwMode="auto">
          <a:xfrm>
            <a:off x="9556160" y="47990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Inventory Distribution</a:t>
            </a:r>
          </a:p>
        </p:txBody>
      </p:sp>
      <p:sp>
        <p:nvSpPr>
          <p:cNvPr id="554" name="Rectangle 553"/>
          <p:cNvSpPr/>
          <p:nvPr/>
        </p:nvSpPr>
        <p:spPr bwMode="gray">
          <a:xfrm>
            <a:off x="9524141" y="4128952"/>
            <a:ext cx="750155" cy="53615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Servicing</a:t>
            </a:r>
          </a:p>
        </p:txBody>
      </p:sp>
      <p:sp>
        <p:nvSpPr>
          <p:cNvPr id="856" name="Rectangle 97"/>
          <p:cNvSpPr>
            <a:spLocks noChangeArrowheads="1"/>
          </p:cNvSpPr>
          <p:nvPr/>
        </p:nvSpPr>
        <p:spPr bwMode="auto">
          <a:xfrm>
            <a:off x="9556160" y="44750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Issue</a:t>
            </a:r>
          </a:p>
        </p:txBody>
      </p:sp>
      <p:sp>
        <p:nvSpPr>
          <p:cNvPr id="885" name="Rectangle 97"/>
          <p:cNvSpPr>
            <a:spLocks noChangeArrowheads="1"/>
          </p:cNvSpPr>
          <p:nvPr/>
        </p:nvSpPr>
        <p:spPr bwMode="auto">
          <a:xfrm>
            <a:off x="9556160" y="42241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Center Operations</a:t>
            </a:r>
          </a:p>
        </p:txBody>
      </p:sp>
      <p:sp>
        <p:nvSpPr>
          <p:cNvPr id="908" name="Rectangle 97"/>
          <p:cNvSpPr>
            <a:spLocks noChangeArrowheads="1"/>
          </p:cNvSpPr>
          <p:nvPr/>
        </p:nvSpPr>
        <p:spPr bwMode="auto">
          <a:xfrm>
            <a:off x="9556160" y="4307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pPr>
            <a:r>
              <a:rPr lang="en-US" sz="500" kern="0" dirty="0">
                <a:solidFill>
                  <a:srgbClr val="000000"/>
                </a:solidFill>
                <a:latin typeface="Arial Narrow"/>
                <a:cs typeface="Arial Narrow"/>
              </a:rPr>
              <a:t>Point of Service</a:t>
            </a:r>
          </a:p>
        </p:txBody>
      </p:sp>
      <p:sp>
        <p:nvSpPr>
          <p:cNvPr id="912" name="Rectangle 97"/>
          <p:cNvSpPr>
            <a:spLocks noChangeArrowheads="1"/>
          </p:cNvSpPr>
          <p:nvPr/>
        </p:nvSpPr>
        <p:spPr bwMode="auto">
          <a:xfrm>
            <a:off x="9556160" y="4391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Interactive Help</a:t>
            </a:r>
          </a:p>
        </p:txBody>
      </p:sp>
      <p:sp>
        <p:nvSpPr>
          <p:cNvPr id="913" name="Rectangle 97"/>
          <p:cNvSpPr>
            <a:spLocks noChangeArrowheads="1"/>
          </p:cNvSpPr>
          <p:nvPr/>
        </p:nvSpPr>
        <p:spPr bwMode="auto">
          <a:xfrm>
            <a:off x="9556160" y="455869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Servicing Event History</a:t>
            </a:r>
          </a:p>
        </p:txBody>
      </p:sp>
      <p:sp>
        <p:nvSpPr>
          <p:cNvPr id="561" name="Rectangle 560"/>
          <p:cNvSpPr/>
          <p:nvPr/>
        </p:nvSpPr>
        <p:spPr bwMode="gray">
          <a:xfrm>
            <a:off x="9524141" y="1779806"/>
            <a:ext cx="750155" cy="692157"/>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Informtn. Providers</a:t>
            </a:r>
          </a:p>
        </p:txBody>
      </p:sp>
      <p:sp>
        <p:nvSpPr>
          <p:cNvPr id="920" name="Rectangle 97"/>
          <p:cNvSpPr>
            <a:spLocks noChangeArrowheads="1"/>
          </p:cNvSpPr>
          <p:nvPr/>
        </p:nvSpPr>
        <p:spPr bwMode="auto">
          <a:xfrm>
            <a:off x="9556160" y="237008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Information Provider Ops</a:t>
            </a:r>
          </a:p>
        </p:txBody>
      </p:sp>
      <p:sp>
        <p:nvSpPr>
          <p:cNvPr id="921" name="Rectangle 97"/>
          <p:cNvSpPr>
            <a:spLocks noChangeArrowheads="1"/>
          </p:cNvSpPr>
          <p:nvPr/>
        </p:nvSpPr>
        <p:spPr bwMode="auto">
          <a:xfrm>
            <a:off x="9556160" y="22056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Market Information Mgmt</a:t>
            </a:r>
          </a:p>
        </p:txBody>
      </p:sp>
      <p:sp>
        <p:nvSpPr>
          <p:cNvPr id="922" name="Rectangle 97"/>
          <p:cNvSpPr>
            <a:spLocks noChangeArrowheads="1"/>
          </p:cNvSpPr>
          <p:nvPr/>
        </p:nvSpPr>
        <p:spPr bwMode="auto">
          <a:xfrm>
            <a:off x="9556160" y="212337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Market Analysis</a:t>
            </a:r>
          </a:p>
        </p:txBody>
      </p:sp>
      <p:sp>
        <p:nvSpPr>
          <p:cNvPr id="923" name="Rectangle 97"/>
          <p:cNvSpPr>
            <a:spLocks noChangeArrowheads="1"/>
          </p:cNvSpPr>
          <p:nvPr/>
        </p:nvSpPr>
        <p:spPr bwMode="auto">
          <a:xfrm>
            <a:off x="9556160" y="204114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Market Research</a:t>
            </a:r>
          </a:p>
        </p:txBody>
      </p:sp>
      <p:sp>
        <p:nvSpPr>
          <p:cNvPr id="926" name="Rectangle 97"/>
          <p:cNvSpPr>
            <a:spLocks noChangeArrowheads="1"/>
          </p:cNvSpPr>
          <p:nvPr/>
        </p:nvSpPr>
        <p:spPr bwMode="auto">
          <a:xfrm>
            <a:off x="9556160" y="228784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Market Data Switch Ops</a:t>
            </a:r>
          </a:p>
        </p:txBody>
      </p:sp>
      <p:sp>
        <p:nvSpPr>
          <p:cNvPr id="927" name="Rectangle 97"/>
          <p:cNvSpPr>
            <a:spLocks noChangeArrowheads="1"/>
          </p:cNvSpPr>
          <p:nvPr/>
        </p:nvSpPr>
        <p:spPr bwMode="auto">
          <a:xfrm>
            <a:off x="9556160" y="195890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Instr Ref Data Mgmt</a:t>
            </a:r>
          </a:p>
        </p:txBody>
      </p:sp>
      <p:sp>
        <p:nvSpPr>
          <p:cNvPr id="928" name="Rectangle 97"/>
          <p:cNvSpPr>
            <a:spLocks noChangeArrowheads="1"/>
          </p:cNvSpPr>
          <p:nvPr/>
        </p:nvSpPr>
        <p:spPr bwMode="auto">
          <a:xfrm>
            <a:off x="9556160" y="187667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Public Reference Data Mgmt</a:t>
            </a:r>
          </a:p>
        </p:txBody>
      </p:sp>
      <p:sp>
        <p:nvSpPr>
          <p:cNvPr id="578" name="Rectangle 577"/>
          <p:cNvSpPr/>
          <p:nvPr/>
        </p:nvSpPr>
        <p:spPr bwMode="gray">
          <a:xfrm>
            <a:off x="9524141" y="2508231"/>
            <a:ext cx="750155" cy="829712"/>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Cross Channel</a:t>
            </a:r>
          </a:p>
        </p:txBody>
      </p:sp>
      <p:sp>
        <p:nvSpPr>
          <p:cNvPr id="843" name="Rectangle 97"/>
          <p:cNvSpPr>
            <a:spLocks noChangeArrowheads="1"/>
          </p:cNvSpPr>
          <p:nvPr/>
        </p:nvSpPr>
        <p:spPr bwMode="auto">
          <a:xfrm>
            <a:off x="9556160" y="326023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Channel Activity History</a:t>
            </a:r>
          </a:p>
        </p:txBody>
      </p:sp>
      <p:sp>
        <p:nvSpPr>
          <p:cNvPr id="900" name="Rectangle 97"/>
          <p:cNvSpPr>
            <a:spLocks noChangeArrowheads="1"/>
          </p:cNvSpPr>
          <p:nvPr/>
        </p:nvSpPr>
        <p:spPr bwMode="auto">
          <a:xfrm>
            <a:off x="9556160" y="293094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Profile</a:t>
            </a:r>
          </a:p>
        </p:txBody>
      </p:sp>
      <p:sp>
        <p:nvSpPr>
          <p:cNvPr id="910" name="Rectangle 97"/>
          <p:cNvSpPr>
            <a:spLocks noChangeArrowheads="1"/>
          </p:cNvSpPr>
          <p:nvPr/>
        </p:nvSpPr>
        <p:spPr bwMode="auto">
          <a:xfrm>
            <a:off x="9556160" y="276629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defRPr/>
            </a:pPr>
            <a:r>
              <a:rPr lang="en-US" sz="500" kern="0" dirty="0">
                <a:solidFill>
                  <a:srgbClr val="000000"/>
                </a:solidFill>
                <a:latin typeface="Arial Narrow"/>
                <a:cs typeface="Arial Narrow"/>
              </a:rPr>
              <a:t>Contact Routing</a:t>
            </a:r>
          </a:p>
        </p:txBody>
      </p:sp>
      <p:sp>
        <p:nvSpPr>
          <p:cNvPr id="911" name="Rectangle 97"/>
          <p:cNvSpPr>
            <a:spLocks noChangeArrowheads="1"/>
          </p:cNvSpPr>
          <p:nvPr/>
        </p:nvSpPr>
        <p:spPr bwMode="auto">
          <a:xfrm>
            <a:off x="9556160" y="284861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marL="0" lvl="1" algn="ctr" eaLnBrk="0" hangingPunct="0">
              <a:lnSpc>
                <a:spcPct val="80000"/>
              </a:lnSpc>
              <a:buClr>
                <a:srgbClr val="F0AB00"/>
              </a:buClr>
              <a:buSzPct val="80000"/>
            </a:pPr>
            <a:r>
              <a:rPr lang="en-US" sz="500" kern="0" dirty="0">
                <a:solidFill>
                  <a:srgbClr val="000000"/>
                </a:solidFill>
                <a:latin typeface="Arial Narrow"/>
                <a:cs typeface="Arial Narrow"/>
              </a:rPr>
              <a:t>Contact Dialogue</a:t>
            </a:r>
          </a:p>
        </p:txBody>
      </p:sp>
      <p:sp>
        <p:nvSpPr>
          <p:cNvPr id="915" name="Rectangle 97"/>
          <p:cNvSpPr>
            <a:spLocks noChangeArrowheads="1"/>
          </p:cNvSpPr>
          <p:nvPr/>
        </p:nvSpPr>
        <p:spPr bwMode="auto">
          <a:xfrm>
            <a:off x="9556160" y="30132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Party Authentication</a:t>
            </a:r>
          </a:p>
        </p:txBody>
      </p:sp>
      <p:sp>
        <p:nvSpPr>
          <p:cNvPr id="916" name="Rectangle 97"/>
          <p:cNvSpPr>
            <a:spLocks noChangeArrowheads="1"/>
          </p:cNvSpPr>
          <p:nvPr/>
        </p:nvSpPr>
        <p:spPr bwMode="auto">
          <a:xfrm>
            <a:off x="9556160" y="31779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Transaction Authorization</a:t>
            </a:r>
          </a:p>
        </p:txBody>
      </p:sp>
      <p:sp>
        <p:nvSpPr>
          <p:cNvPr id="936" name="Rectangle 97"/>
          <p:cNvSpPr>
            <a:spLocks noChangeArrowheads="1"/>
          </p:cNvSpPr>
          <p:nvPr/>
        </p:nvSpPr>
        <p:spPr bwMode="auto">
          <a:xfrm>
            <a:off x="9556160" y="309559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Access Entitlement</a:t>
            </a:r>
          </a:p>
        </p:txBody>
      </p:sp>
      <p:sp>
        <p:nvSpPr>
          <p:cNvPr id="942" name="Rectangle 97"/>
          <p:cNvSpPr>
            <a:spLocks noChangeArrowheads="1"/>
          </p:cNvSpPr>
          <p:nvPr/>
        </p:nvSpPr>
        <p:spPr bwMode="auto">
          <a:xfrm>
            <a:off x="9556160" y="268397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Contact Handler</a:t>
            </a:r>
          </a:p>
        </p:txBody>
      </p:sp>
      <p:sp>
        <p:nvSpPr>
          <p:cNvPr id="943" name="Rectangle 97"/>
          <p:cNvSpPr>
            <a:spLocks noChangeArrowheads="1"/>
          </p:cNvSpPr>
          <p:nvPr/>
        </p:nvSpPr>
        <p:spPr bwMode="auto">
          <a:xfrm>
            <a:off x="9556160" y="26016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Workbench</a:t>
            </a:r>
          </a:p>
        </p:txBody>
      </p:sp>
      <p:sp>
        <p:nvSpPr>
          <p:cNvPr id="571" name="Rectangle 570"/>
          <p:cNvSpPr/>
          <p:nvPr/>
        </p:nvSpPr>
        <p:spPr bwMode="gray">
          <a:xfrm>
            <a:off x="9524141" y="3374211"/>
            <a:ext cx="750155" cy="71847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Channel Specific</a:t>
            </a:r>
          </a:p>
        </p:txBody>
      </p:sp>
      <p:sp>
        <p:nvSpPr>
          <p:cNvPr id="839" name="Rectangle 97"/>
          <p:cNvSpPr>
            <a:spLocks noChangeArrowheads="1"/>
          </p:cNvSpPr>
          <p:nvPr/>
        </p:nvSpPr>
        <p:spPr bwMode="auto">
          <a:xfrm>
            <a:off x="9556160" y="381552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Financial  Gateway</a:t>
            </a:r>
          </a:p>
        </p:txBody>
      </p:sp>
      <p:sp>
        <p:nvSpPr>
          <p:cNvPr id="886" name="Rectangle 97"/>
          <p:cNvSpPr>
            <a:spLocks noChangeArrowheads="1"/>
          </p:cNvSpPr>
          <p:nvPr/>
        </p:nvSpPr>
        <p:spPr bwMode="auto">
          <a:xfrm>
            <a:off x="9556160" y="356141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Branch Location Operations</a:t>
            </a:r>
          </a:p>
        </p:txBody>
      </p:sp>
      <p:sp>
        <p:nvSpPr>
          <p:cNvPr id="887" name="Rectangle 97"/>
          <p:cNvSpPr>
            <a:spLocks noChangeArrowheads="1"/>
          </p:cNvSpPr>
          <p:nvPr/>
        </p:nvSpPr>
        <p:spPr bwMode="auto">
          <a:xfrm>
            <a:off x="9556160" y="373082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E-Branch Operations</a:t>
            </a:r>
          </a:p>
        </p:txBody>
      </p:sp>
      <p:sp>
        <p:nvSpPr>
          <p:cNvPr id="888" name="Rectangle 97"/>
          <p:cNvSpPr>
            <a:spLocks noChangeArrowheads="1"/>
          </p:cNvSpPr>
          <p:nvPr/>
        </p:nvSpPr>
        <p:spPr bwMode="auto">
          <a:xfrm>
            <a:off x="9556160" y="364611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Advanced Voice Svs Ops</a:t>
            </a:r>
          </a:p>
        </p:txBody>
      </p:sp>
      <p:sp>
        <p:nvSpPr>
          <p:cNvPr id="890" name="Rectangle 97"/>
          <p:cNvSpPr>
            <a:spLocks noChangeArrowheads="1"/>
          </p:cNvSpPr>
          <p:nvPr/>
        </p:nvSpPr>
        <p:spPr bwMode="auto">
          <a:xfrm>
            <a:off x="9556160" y="347670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ATM Network  Operations</a:t>
            </a:r>
          </a:p>
        </p:txBody>
      </p:sp>
      <p:sp>
        <p:nvSpPr>
          <p:cNvPr id="389" name="Rectangle 97"/>
          <p:cNvSpPr>
            <a:spLocks noChangeArrowheads="1"/>
          </p:cNvSpPr>
          <p:nvPr/>
        </p:nvSpPr>
        <p:spPr bwMode="auto">
          <a:xfrm>
            <a:off x="9556160" y="398917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Terminal Operation</a:t>
            </a:r>
          </a:p>
        </p:txBody>
      </p:sp>
      <p:sp>
        <p:nvSpPr>
          <p:cNvPr id="390" name="Rectangle 97"/>
          <p:cNvSpPr>
            <a:spLocks noChangeArrowheads="1"/>
          </p:cNvSpPr>
          <p:nvPr/>
        </p:nvSpPr>
        <p:spPr bwMode="auto">
          <a:xfrm>
            <a:off x="9556160" y="39044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Terminal Admin.</a:t>
            </a:r>
          </a:p>
        </p:txBody>
      </p:sp>
      <p:sp>
        <p:nvSpPr>
          <p:cNvPr id="681" name="Rectangle 680"/>
          <p:cNvSpPr/>
          <p:nvPr/>
        </p:nvSpPr>
        <p:spPr bwMode="gray">
          <a:xfrm>
            <a:off x="5202403" y="4462545"/>
            <a:ext cx="1458963" cy="55666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Cards</a:t>
            </a:r>
          </a:p>
        </p:txBody>
      </p:sp>
      <p:sp>
        <p:nvSpPr>
          <p:cNvPr id="570" name="Rectangle 97"/>
          <p:cNvSpPr>
            <a:spLocks noChangeArrowheads="1"/>
          </p:cNvSpPr>
          <p:nvPr/>
        </p:nvSpPr>
        <p:spPr bwMode="auto">
          <a:xfrm>
            <a:off x="5222746"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Credit/Charge Card</a:t>
            </a:r>
          </a:p>
        </p:txBody>
      </p:sp>
      <p:sp>
        <p:nvSpPr>
          <p:cNvPr id="577" name="Rectangle 97"/>
          <p:cNvSpPr>
            <a:spLocks noChangeArrowheads="1"/>
          </p:cNvSpPr>
          <p:nvPr/>
        </p:nvSpPr>
        <p:spPr bwMode="auto">
          <a:xfrm>
            <a:off x="5222746" y="469553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Authorization</a:t>
            </a:r>
          </a:p>
        </p:txBody>
      </p:sp>
      <p:sp>
        <p:nvSpPr>
          <p:cNvPr id="586" name="Rectangle 97"/>
          <p:cNvSpPr>
            <a:spLocks noChangeArrowheads="1"/>
          </p:cNvSpPr>
          <p:nvPr/>
        </p:nvSpPr>
        <p:spPr bwMode="auto">
          <a:xfrm>
            <a:off x="5222746" y="48014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Capture</a:t>
            </a:r>
          </a:p>
        </p:txBody>
      </p:sp>
      <p:sp>
        <p:nvSpPr>
          <p:cNvPr id="590" name="Rectangle 97"/>
          <p:cNvSpPr>
            <a:spLocks noChangeArrowheads="1"/>
          </p:cNvSpPr>
          <p:nvPr/>
        </p:nvSpPr>
        <p:spPr bwMode="auto">
          <a:xfrm>
            <a:off x="5930040" y="458965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Merchant Relations</a:t>
            </a:r>
          </a:p>
        </p:txBody>
      </p:sp>
      <p:sp>
        <p:nvSpPr>
          <p:cNvPr id="591" name="Rectangle 97"/>
          <p:cNvSpPr>
            <a:spLocks noChangeArrowheads="1"/>
          </p:cNvSpPr>
          <p:nvPr/>
        </p:nvSpPr>
        <p:spPr bwMode="auto">
          <a:xfrm>
            <a:off x="5222746" y="4907297"/>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Billing &amp; Payments</a:t>
            </a:r>
          </a:p>
        </p:txBody>
      </p:sp>
      <p:sp>
        <p:nvSpPr>
          <p:cNvPr id="399" name="Rectangle 97"/>
          <p:cNvSpPr>
            <a:spLocks noChangeArrowheads="1"/>
          </p:cNvSpPr>
          <p:nvPr/>
        </p:nvSpPr>
        <p:spPr bwMode="auto">
          <a:xfrm>
            <a:off x="5930040" y="469553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Merchant Acquiring</a:t>
            </a:r>
          </a:p>
        </p:txBody>
      </p:sp>
      <p:sp>
        <p:nvSpPr>
          <p:cNvPr id="400" name="Rectangle 97"/>
          <p:cNvSpPr>
            <a:spLocks noChangeArrowheads="1"/>
          </p:cNvSpPr>
          <p:nvPr/>
        </p:nvSpPr>
        <p:spPr bwMode="auto">
          <a:xfrm>
            <a:off x="5930040" y="480141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Network Participant</a:t>
            </a:r>
          </a:p>
        </p:txBody>
      </p:sp>
      <p:sp>
        <p:nvSpPr>
          <p:cNvPr id="705" name="Rectangle 704"/>
          <p:cNvSpPr/>
          <p:nvPr/>
        </p:nvSpPr>
        <p:spPr bwMode="gray">
          <a:xfrm>
            <a:off x="5321864" y="3334667"/>
            <a:ext cx="1458963" cy="949466"/>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18008"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Loans &amp; Deposits</a:t>
            </a:r>
          </a:p>
        </p:txBody>
      </p:sp>
      <p:sp>
        <p:nvSpPr>
          <p:cNvPr id="769" name="Rectangle 97"/>
          <p:cNvSpPr>
            <a:spLocks noChangeArrowheads="1"/>
          </p:cNvSpPr>
          <p:nvPr/>
        </p:nvSpPr>
        <p:spPr bwMode="auto">
          <a:xfrm>
            <a:off x="6074040" y="39400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Deposit Account</a:t>
            </a:r>
          </a:p>
        </p:txBody>
      </p:sp>
      <p:sp>
        <p:nvSpPr>
          <p:cNvPr id="770" name="Rectangle 97"/>
          <p:cNvSpPr>
            <a:spLocks noChangeArrowheads="1"/>
          </p:cNvSpPr>
          <p:nvPr/>
        </p:nvSpPr>
        <p:spPr bwMode="auto">
          <a:xfrm>
            <a:off x="5347777" y="3500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Loan</a:t>
            </a:r>
          </a:p>
        </p:txBody>
      </p:sp>
      <p:sp>
        <p:nvSpPr>
          <p:cNvPr id="771" name="Rectangle 97"/>
          <p:cNvSpPr>
            <a:spLocks noChangeArrowheads="1"/>
          </p:cNvSpPr>
          <p:nvPr/>
        </p:nvSpPr>
        <p:spPr bwMode="auto">
          <a:xfrm>
            <a:off x="6074040" y="3830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Leasing</a:t>
            </a:r>
          </a:p>
        </p:txBody>
      </p:sp>
      <p:sp>
        <p:nvSpPr>
          <p:cNvPr id="778" name="Rectangle 97"/>
          <p:cNvSpPr>
            <a:spLocks noChangeArrowheads="1"/>
          </p:cNvSpPr>
          <p:nvPr/>
        </p:nvSpPr>
        <p:spPr bwMode="auto">
          <a:xfrm>
            <a:off x="5347777" y="394004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Syndicated Loan</a:t>
            </a:r>
          </a:p>
        </p:txBody>
      </p:sp>
      <p:sp>
        <p:nvSpPr>
          <p:cNvPr id="836" name="Rectangle 97"/>
          <p:cNvSpPr>
            <a:spLocks noChangeArrowheads="1"/>
          </p:cNvSpPr>
          <p:nvPr/>
        </p:nvSpPr>
        <p:spPr bwMode="auto">
          <a:xfrm>
            <a:off x="5347777" y="383022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Leasing Item Administration</a:t>
            </a:r>
          </a:p>
        </p:txBody>
      </p:sp>
      <p:sp>
        <p:nvSpPr>
          <p:cNvPr id="874" name="Rectangle 97"/>
          <p:cNvSpPr>
            <a:spLocks noChangeArrowheads="1"/>
          </p:cNvSpPr>
          <p:nvPr/>
        </p:nvSpPr>
        <p:spPr bwMode="auto">
          <a:xfrm>
            <a:off x="5347777" y="41596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Underwriting</a:t>
            </a:r>
          </a:p>
        </p:txBody>
      </p:sp>
      <p:sp>
        <p:nvSpPr>
          <p:cNvPr id="949" name="Rectangle 97"/>
          <p:cNvSpPr>
            <a:spLocks noChangeArrowheads="1"/>
          </p:cNvSpPr>
          <p:nvPr/>
        </p:nvSpPr>
        <p:spPr bwMode="auto">
          <a:xfrm>
            <a:off x="5347777" y="361057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Loan</a:t>
            </a:r>
          </a:p>
        </p:txBody>
      </p:sp>
      <p:sp>
        <p:nvSpPr>
          <p:cNvPr id="950" name="Rectangle 97"/>
          <p:cNvSpPr>
            <a:spLocks noChangeArrowheads="1"/>
          </p:cNvSpPr>
          <p:nvPr/>
        </p:nvSpPr>
        <p:spPr bwMode="auto">
          <a:xfrm>
            <a:off x="5347777" y="3720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Lease</a:t>
            </a:r>
          </a:p>
        </p:txBody>
      </p:sp>
      <p:sp>
        <p:nvSpPr>
          <p:cNvPr id="951" name="Rectangle 97"/>
          <p:cNvSpPr>
            <a:spLocks noChangeArrowheads="1"/>
          </p:cNvSpPr>
          <p:nvPr/>
        </p:nvSpPr>
        <p:spPr bwMode="auto">
          <a:xfrm>
            <a:off x="6074040" y="350075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Consumer Loan</a:t>
            </a:r>
          </a:p>
        </p:txBody>
      </p:sp>
      <p:sp>
        <p:nvSpPr>
          <p:cNvPr id="952" name="Rectangle 97"/>
          <p:cNvSpPr>
            <a:spLocks noChangeArrowheads="1"/>
          </p:cNvSpPr>
          <p:nvPr/>
        </p:nvSpPr>
        <p:spPr bwMode="auto">
          <a:xfrm>
            <a:off x="6074040" y="372040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Merchandising Loan</a:t>
            </a:r>
          </a:p>
        </p:txBody>
      </p:sp>
      <p:sp>
        <p:nvSpPr>
          <p:cNvPr id="953" name="Rectangle 97"/>
          <p:cNvSpPr>
            <a:spLocks noChangeArrowheads="1"/>
          </p:cNvSpPr>
          <p:nvPr/>
        </p:nvSpPr>
        <p:spPr bwMode="auto">
          <a:xfrm>
            <a:off x="5347777" y="404987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Fiduciary Agreement</a:t>
            </a:r>
          </a:p>
        </p:txBody>
      </p:sp>
      <p:sp>
        <p:nvSpPr>
          <p:cNvPr id="954" name="Rectangle 97"/>
          <p:cNvSpPr>
            <a:spLocks noChangeArrowheads="1"/>
          </p:cNvSpPr>
          <p:nvPr/>
        </p:nvSpPr>
        <p:spPr bwMode="auto">
          <a:xfrm>
            <a:off x="6074040" y="4049873"/>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Savings Account</a:t>
            </a:r>
          </a:p>
        </p:txBody>
      </p:sp>
      <p:sp>
        <p:nvSpPr>
          <p:cNvPr id="955" name="Rectangle 97"/>
          <p:cNvSpPr>
            <a:spLocks noChangeArrowheads="1"/>
          </p:cNvSpPr>
          <p:nvPr/>
        </p:nvSpPr>
        <p:spPr bwMode="auto">
          <a:xfrm>
            <a:off x="6074040" y="361057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Mortgage Loan</a:t>
            </a:r>
          </a:p>
        </p:txBody>
      </p:sp>
      <p:sp>
        <p:nvSpPr>
          <p:cNvPr id="401" name="Rectangle 97"/>
          <p:cNvSpPr>
            <a:spLocks noChangeArrowheads="1"/>
          </p:cNvSpPr>
          <p:nvPr/>
        </p:nvSpPr>
        <p:spPr bwMode="auto">
          <a:xfrm>
            <a:off x="6074040" y="415969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Corporate Deposits</a:t>
            </a:r>
          </a:p>
        </p:txBody>
      </p:sp>
      <p:sp>
        <p:nvSpPr>
          <p:cNvPr id="355" name="Rectangle 354"/>
          <p:cNvSpPr/>
          <p:nvPr/>
        </p:nvSpPr>
        <p:spPr bwMode="gray">
          <a:xfrm>
            <a:off x="3495835" y="3832849"/>
            <a:ext cx="1440667" cy="621464"/>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0" rIns="0" bIns="18008" anchor="t" anchorCtr="0"/>
          <a:lstStyle/>
          <a:p>
            <a:pPr marL="0" lvl="1">
              <a:lnSpc>
                <a:spcPct val="80000"/>
              </a:lnSpc>
              <a:buClr>
                <a:srgbClr val="F0AB00"/>
              </a:buClr>
              <a:buSzPct val="80000"/>
              <a:defRPr/>
            </a:pPr>
            <a:r>
              <a:rPr lang="en-US" sz="800" b="1" kern="0" dirty="0">
                <a:solidFill>
                  <a:schemeClr val="bg1"/>
                </a:solidFill>
                <a:latin typeface="Arial Narrow"/>
                <a:cs typeface="Arial Narrow"/>
              </a:rPr>
              <a:t>Operational Services</a:t>
            </a:r>
          </a:p>
        </p:txBody>
      </p:sp>
      <p:sp>
        <p:nvSpPr>
          <p:cNvPr id="828" name="Rectangle 97"/>
          <p:cNvSpPr>
            <a:spLocks noChangeArrowheads="1"/>
          </p:cNvSpPr>
          <p:nvPr/>
        </p:nvSpPr>
        <p:spPr bwMode="auto">
          <a:xfrm>
            <a:off x="4233807" y="414634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Issued Device Admin</a:t>
            </a:r>
          </a:p>
        </p:txBody>
      </p:sp>
      <p:sp>
        <p:nvSpPr>
          <p:cNvPr id="831" name="Rectangle 97"/>
          <p:cNvSpPr>
            <a:spLocks noChangeArrowheads="1"/>
          </p:cNvSpPr>
          <p:nvPr/>
        </p:nvSpPr>
        <p:spPr bwMode="auto">
          <a:xfrm>
            <a:off x="3516461" y="414838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Open Item Management</a:t>
            </a:r>
          </a:p>
        </p:txBody>
      </p:sp>
      <p:sp>
        <p:nvSpPr>
          <p:cNvPr id="832" name="Rectangle 97"/>
          <p:cNvSpPr>
            <a:spLocks noChangeArrowheads="1"/>
          </p:cNvSpPr>
          <p:nvPr/>
        </p:nvSpPr>
        <p:spPr bwMode="auto">
          <a:xfrm>
            <a:off x="3516461" y="4048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Disbursement</a:t>
            </a:r>
          </a:p>
        </p:txBody>
      </p:sp>
      <p:sp>
        <p:nvSpPr>
          <p:cNvPr id="834" name="Rectangle 97"/>
          <p:cNvSpPr>
            <a:spLocks noChangeArrowheads="1"/>
          </p:cNvSpPr>
          <p:nvPr/>
        </p:nvSpPr>
        <p:spPr bwMode="auto">
          <a:xfrm>
            <a:off x="4233807" y="40484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Rwd Points Awards &amp; Red.</a:t>
            </a:r>
          </a:p>
        </p:txBody>
      </p:sp>
      <p:sp>
        <p:nvSpPr>
          <p:cNvPr id="835" name="Rectangle 97"/>
          <p:cNvSpPr>
            <a:spLocks noChangeArrowheads="1"/>
          </p:cNvSpPr>
          <p:nvPr/>
        </p:nvSpPr>
        <p:spPr bwMode="auto">
          <a:xfrm>
            <a:off x="3516461" y="395045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Billing</a:t>
            </a:r>
          </a:p>
        </p:txBody>
      </p:sp>
      <p:sp>
        <p:nvSpPr>
          <p:cNvPr id="837" name="Rectangle 97"/>
          <p:cNvSpPr>
            <a:spLocks noChangeArrowheads="1"/>
          </p:cNvSpPr>
          <p:nvPr/>
        </p:nvSpPr>
        <p:spPr bwMode="auto">
          <a:xfrm>
            <a:off x="4233807" y="4244292"/>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Issued Device Tracking</a:t>
            </a:r>
          </a:p>
        </p:txBody>
      </p:sp>
      <p:sp>
        <p:nvSpPr>
          <p:cNvPr id="846" name="Rectangle 97"/>
          <p:cNvSpPr>
            <a:spLocks noChangeArrowheads="1"/>
          </p:cNvSpPr>
          <p:nvPr/>
        </p:nvSpPr>
        <p:spPr bwMode="auto">
          <a:xfrm>
            <a:off x="4233807" y="3950455"/>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Product Combination</a:t>
            </a:r>
          </a:p>
        </p:txBody>
      </p:sp>
      <p:sp>
        <p:nvSpPr>
          <p:cNvPr id="419" name="Rectangle 97"/>
          <p:cNvSpPr>
            <a:spLocks noChangeArrowheads="1"/>
          </p:cNvSpPr>
          <p:nvPr/>
        </p:nvSpPr>
        <p:spPr bwMode="auto">
          <a:xfrm>
            <a:off x="4233819" y="43411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Card Transaction Switch</a:t>
            </a:r>
          </a:p>
        </p:txBody>
      </p:sp>
      <p:sp>
        <p:nvSpPr>
          <p:cNvPr id="420" name="Rectangle 97"/>
          <p:cNvSpPr>
            <a:spLocks noChangeArrowheads="1"/>
          </p:cNvSpPr>
          <p:nvPr/>
        </p:nvSpPr>
        <p:spPr bwMode="auto">
          <a:xfrm>
            <a:off x="3516473" y="4245259"/>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Delinquent Account Handling</a:t>
            </a:r>
            <a:endParaRPr lang="en-US" sz="500" kern="0" dirty="0">
              <a:solidFill>
                <a:srgbClr val="000000"/>
              </a:solidFill>
              <a:latin typeface="Arial Narrow"/>
              <a:cs typeface="Arial Narrow"/>
            </a:endParaRPr>
          </a:p>
        </p:txBody>
      </p:sp>
      <p:sp>
        <p:nvSpPr>
          <p:cNvPr id="421" name="Rectangle 97"/>
          <p:cNvSpPr>
            <a:spLocks noChangeArrowheads="1"/>
          </p:cNvSpPr>
          <p:nvPr/>
        </p:nvSpPr>
        <p:spPr bwMode="auto">
          <a:xfrm>
            <a:off x="3516473" y="434116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Collections</a:t>
            </a:r>
          </a:p>
        </p:txBody>
      </p:sp>
      <p:sp>
        <p:nvSpPr>
          <p:cNvPr id="374" name="Rectangle 97"/>
          <p:cNvSpPr>
            <a:spLocks noChangeArrowheads="1"/>
          </p:cNvSpPr>
          <p:nvPr/>
        </p:nvSpPr>
        <p:spPr bwMode="auto">
          <a:xfrm>
            <a:off x="4233807" y="351322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Fraud </a:t>
            </a:r>
            <a:r>
              <a:rPr lang="en-US" sz="500" kern="0" dirty="0" err="1">
                <a:solidFill>
                  <a:srgbClr val="000000"/>
                </a:solidFill>
                <a:latin typeface="Arial Narrow"/>
                <a:cs typeface="Arial Narrow"/>
              </a:rPr>
              <a:t>Decisioning</a:t>
            </a:r>
            <a:endParaRPr lang="en-US" sz="500" kern="0" dirty="0">
              <a:solidFill>
                <a:srgbClr val="000000"/>
              </a:solidFill>
              <a:latin typeface="Arial Narrow"/>
              <a:cs typeface="Arial Narrow"/>
            </a:endParaRPr>
          </a:p>
        </p:txBody>
      </p:sp>
      <p:sp>
        <p:nvSpPr>
          <p:cNvPr id="536" name="Rectangle 535"/>
          <p:cNvSpPr/>
          <p:nvPr/>
        </p:nvSpPr>
        <p:spPr bwMode="gray">
          <a:xfrm>
            <a:off x="8495287" y="4541147"/>
            <a:ext cx="750155" cy="511833"/>
          </a:xfrm>
          <a:prstGeom prst="rect">
            <a:avLst/>
          </a:prstGeom>
          <a:solidFill>
            <a:srgbClr val="64C0BE"/>
          </a:solidFill>
          <a:ln w="12700" cap="flat" cmpd="sng" algn="ctr">
            <a:solidFill>
              <a:srgbClr val="4F9796"/>
            </a:solidFill>
            <a:prstDash val="solid"/>
            <a:round/>
            <a:headEnd type="none" w="med" len="med"/>
            <a:tailEnd type="none" w="med" len="med"/>
          </a:ln>
          <a:effectLst/>
        </p:spPr>
        <p:txBody>
          <a:bodyPr wrap="square" lIns="0" tIns="7203" rIns="0" bIns="18008" anchor="t" anchorCtr="0"/>
          <a:lstStyle/>
          <a:p>
            <a:pPr marL="0" lvl="1">
              <a:lnSpc>
                <a:spcPct val="80000"/>
              </a:lnSpc>
              <a:buClr>
                <a:srgbClr val="F0AB00"/>
              </a:buClr>
              <a:buSzPct val="80000"/>
              <a:defRPr/>
            </a:pPr>
            <a:r>
              <a:rPr lang="en-US" sz="700" b="1" kern="0" dirty="0">
                <a:solidFill>
                  <a:schemeClr val="bg1"/>
                </a:solidFill>
                <a:latin typeface="Arial Narrow"/>
                <a:cs typeface="Arial Narrow"/>
              </a:rPr>
              <a:t>Customer Orders</a:t>
            </a:r>
          </a:p>
        </p:txBody>
      </p:sp>
      <p:sp>
        <p:nvSpPr>
          <p:cNvPr id="858" name="Rectangle 97"/>
          <p:cNvSpPr>
            <a:spLocks noChangeArrowheads="1"/>
          </p:cNvSpPr>
          <p:nvPr/>
        </p:nvSpPr>
        <p:spPr bwMode="auto">
          <a:xfrm>
            <a:off x="8527305" y="480458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pPr>
            <a:r>
              <a:rPr lang="en-US" sz="500" kern="0" dirty="0">
                <a:solidFill>
                  <a:srgbClr val="000000"/>
                </a:solidFill>
                <a:latin typeface="Arial Narrow"/>
                <a:cs typeface="Arial Narrow"/>
              </a:rPr>
              <a:t>Customer Case Mgmt</a:t>
            </a:r>
          </a:p>
        </p:txBody>
      </p:sp>
      <p:sp>
        <p:nvSpPr>
          <p:cNvPr id="861" name="Rectangle 97"/>
          <p:cNvSpPr>
            <a:spLocks noChangeArrowheads="1"/>
          </p:cNvSpPr>
          <p:nvPr/>
        </p:nvSpPr>
        <p:spPr bwMode="auto">
          <a:xfrm>
            <a:off x="8527305" y="488770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Customer Case</a:t>
            </a:r>
          </a:p>
        </p:txBody>
      </p:sp>
      <p:sp>
        <p:nvSpPr>
          <p:cNvPr id="864" name="Rectangle 97"/>
          <p:cNvSpPr>
            <a:spLocks noChangeArrowheads="1"/>
          </p:cNvSpPr>
          <p:nvPr/>
        </p:nvSpPr>
        <p:spPr bwMode="auto">
          <a:xfrm>
            <a:off x="8527305" y="4970816"/>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Card Case</a:t>
            </a:r>
          </a:p>
        </p:txBody>
      </p:sp>
      <p:sp>
        <p:nvSpPr>
          <p:cNvPr id="914" name="Rectangle 97"/>
          <p:cNvSpPr>
            <a:spLocks noChangeArrowheads="1"/>
          </p:cNvSpPr>
          <p:nvPr/>
        </p:nvSpPr>
        <p:spPr bwMode="auto">
          <a:xfrm>
            <a:off x="8527305" y="4638351"/>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Order</a:t>
            </a:r>
          </a:p>
        </p:txBody>
      </p:sp>
      <p:sp>
        <p:nvSpPr>
          <p:cNvPr id="376" name="Rectangle 97"/>
          <p:cNvSpPr>
            <a:spLocks noChangeArrowheads="1"/>
          </p:cNvSpPr>
          <p:nvPr/>
        </p:nvSpPr>
        <p:spPr bwMode="auto">
          <a:xfrm>
            <a:off x="8527305" y="4721468"/>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Servicing Mandate</a:t>
            </a:r>
          </a:p>
        </p:txBody>
      </p:sp>
      <p:sp>
        <p:nvSpPr>
          <p:cNvPr id="381" name="Rectangle 380"/>
          <p:cNvSpPr>
            <a:spLocks noChangeArrowheads="1"/>
          </p:cNvSpPr>
          <p:nvPr/>
        </p:nvSpPr>
        <p:spPr bwMode="auto">
          <a:xfrm>
            <a:off x="7468393" y="2324000"/>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a:solidFill>
                  <a:srgbClr val="000000"/>
                </a:solidFill>
                <a:latin typeface="Arial Narrow"/>
                <a:cs typeface="Arial Narrow"/>
              </a:rPr>
              <a:t>Investment Account</a:t>
            </a:r>
            <a:endParaRPr lang="en-US" sz="500" kern="0" dirty="0">
              <a:solidFill>
                <a:srgbClr val="000000"/>
              </a:solidFill>
              <a:latin typeface="Arial Narrow"/>
              <a:cs typeface="Arial Narrow"/>
            </a:endParaRPr>
          </a:p>
        </p:txBody>
      </p:sp>
      <p:sp>
        <p:nvSpPr>
          <p:cNvPr id="382" name="Rectangle 97"/>
          <p:cNvSpPr>
            <a:spLocks noChangeArrowheads="1"/>
          </p:cNvSpPr>
          <p:nvPr/>
        </p:nvSpPr>
        <p:spPr bwMode="auto">
          <a:xfrm>
            <a:off x="3516461" y="3704044"/>
            <a:ext cx="686118" cy="73186"/>
          </a:xfrm>
          <a:prstGeom prst="rect">
            <a:avLst/>
          </a:prstGeom>
          <a:solidFill>
            <a:srgbClr val="FFF4A6"/>
          </a:solidFill>
          <a:ln w="6350" cap="flat" cmpd="sng" algn="ctr">
            <a:solidFill>
              <a:srgbClr val="000000"/>
            </a:solidFill>
            <a:prstDash val="solid"/>
            <a:round/>
            <a:headEnd type="none" w="med" len="med"/>
            <a:tailEnd type="none" w="med" len="med"/>
          </a:ln>
          <a:effectLst/>
        </p:spPr>
        <p:txBody>
          <a:bodyPr wrap="none" lIns="0" tIns="0" rIns="0" bIns="0" anchor="ctr"/>
          <a:lstStyle/>
          <a:p>
            <a:pPr algn="ctr" eaLnBrk="0" hangingPunct="0">
              <a:lnSpc>
                <a:spcPct val="80000"/>
              </a:lnSpc>
              <a:defRPr/>
            </a:pPr>
            <a:r>
              <a:rPr lang="en-US" sz="500" kern="0" dirty="0">
                <a:solidFill>
                  <a:srgbClr val="000000"/>
                </a:solidFill>
                <a:latin typeface="Arial Narrow"/>
                <a:cs typeface="Arial Narrow"/>
              </a:rPr>
              <a:t>Securities Position Keeping</a:t>
            </a:r>
          </a:p>
        </p:txBody>
      </p:sp>
    </p:spTree>
    <p:extLst>
      <p:ext uri="{BB962C8B-B14F-4D97-AF65-F5344CB8AC3E}">
        <p14:creationId xmlns:p14="http://schemas.microsoft.com/office/powerpoint/2010/main" val="1660218677"/>
      </p:ext>
    </p:extLst>
  </p:cSld>
  <p:clrMapOvr>
    <a:masterClrMapping/>
  </p:clrMapOvr>
  <p:transition>
    <p:wipe dir="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63F5292-D6CF-475D-AE65-3DE3430AB5B4}"/>
              </a:ext>
            </a:extLst>
          </p:cNvPr>
          <p:cNvSpPr>
            <a:spLocks noGrp="1"/>
          </p:cNvSpPr>
          <p:nvPr>
            <p:ph type="title"/>
          </p:nvPr>
        </p:nvSpPr>
        <p:spPr/>
        <p:txBody>
          <a:bodyPr>
            <a:normAutofit/>
          </a:bodyPr>
          <a:lstStyle/>
          <a:p>
            <a:r>
              <a:rPr lang="en-US" sz="2000" b="1" cap="all" noProof="0" dirty="0"/>
              <a:t>BIAN in context of other Standard efforts in the industry</a:t>
            </a:r>
          </a:p>
        </p:txBody>
      </p:sp>
      <p:sp>
        <p:nvSpPr>
          <p:cNvPr id="2" name="TextBox 1">
            <a:extLst>
              <a:ext uri="{FF2B5EF4-FFF2-40B4-BE49-F238E27FC236}">
                <a16:creationId xmlns:a16="http://schemas.microsoft.com/office/drawing/2014/main" id="{9EC27908-7E45-4094-BA9A-0BF84DEF2641}"/>
              </a:ext>
            </a:extLst>
          </p:cNvPr>
          <p:cNvSpPr txBox="1"/>
          <p:nvPr/>
        </p:nvSpPr>
        <p:spPr>
          <a:xfrm>
            <a:off x="822317" y="905274"/>
            <a:ext cx="7992888" cy="369332"/>
          </a:xfrm>
          <a:prstGeom prst="rect">
            <a:avLst/>
          </a:prstGeom>
          <a:noFill/>
        </p:spPr>
        <p:txBody>
          <a:bodyPr wrap="square" rtlCol="0">
            <a:spAutoFit/>
          </a:bodyPr>
          <a:lstStyle/>
          <a:p>
            <a:r>
              <a:rPr lang="nl-NL" sz="1800" dirty="0"/>
              <a:t>First a little history: </a:t>
            </a:r>
            <a:endParaRPr lang="x-none" sz="1800" dirty="0"/>
          </a:p>
        </p:txBody>
      </p:sp>
      <p:pic>
        <p:nvPicPr>
          <p:cNvPr id="5" name="Picture 4">
            <a:extLst>
              <a:ext uri="{FF2B5EF4-FFF2-40B4-BE49-F238E27FC236}">
                <a16:creationId xmlns:a16="http://schemas.microsoft.com/office/drawing/2014/main" id="{725CA1D7-F261-4C3E-9E2B-39B9DD72B55F}"/>
              </a:ext>
            </a:extLst>
          </p:cNvPr>
          <p:cNvPicPr>
            <a:picLocks noChangeAspect="1"/>
          </p:cNvPicPr>
          <p:nvPr/>
        </p:nvPicPr>
        <p:blipFill>
          <a:blip r:embed="rId3"/>
          <a:stretch>
            <a:fillRect/>
          </a:stretch>
        </p:blipFill>
        <p:spPr>
          <a:xfrm>
            <a:off x="7796008" y="1274606"/>
            <a:ext cx="3105427" cy="1968450"/>
          </a:xfrm>
          <a:prstGeom prst="rect">
            <a:avLst/>
          </a:prstGeom>
        </p:spPr>
      </p:pic>
      <p:pic>
        <p:nvPicPr>
          <p:cNvPr id="7" name="Picture 6">
            <a:extLst>
              <a:ext uri="{FF2B5EF4-FFF2-40B4-BE49-F238E27FC236}">
                <a16:creationId xmlns:a16="http://schemas.microsoft.com/office/drawing/2014/main" id="{44B0D21E-1ADC-48DD-B8D4-C6A77BD28C0F}"/>
              </a:ext>
            </a:extLst>
          </p:cNvPr>
          <p:cNvPicPr>
            <a:picLocks noChangeAspect="1"/>
          </p:cNvPicPr>
          <p:nvPr/>
        </p:nvPicPr>
        <p:blipFill>
          <a:blip r:embed="rId4"/>
          <a:stretch>
            <a:fillRect/>
          </a:stretch>
        </p:blipFill>
        <p:spPr>
          <a:xfrm>
            <a:off x="7680970" y="4175541"/>
            <a:ext cx="3220465" cy="1974026"/>
          </a:xfrm>
          <a:prstGeom prst="rect">
            <a:avLst/>
          </a:prstGeom>
        </p:spPr>
      </p:pic>
      <p:sp>
        <p:nvSpPr>
          <p:cNvPr id="8" name="TextBox 7">
            <a:extLst>
              <a:ext uri="{FF2B5EF4-FFF2-40B4-BE49-F238E27FC236}">
                <a16:creationId xmlns:a16="http://schemas.microsoft.com/office/drawing/2014/main" id="{4FF78762-2CCD-4836-8A89-514F1A56F95D}"/>
              </a:ext>
            </a:extLst>
          </p:cNvPr>
          <p:cNvSpPr txBox="1"/>
          <p:nvPr/>
        </p:nvSpPr>
        <p:spPr>
          <a:xfrm>
            <a:off x="8113018" y="4654723"/>
            <a:ext cx="1944216" cy="1015663"/>
          </a:xfrm>
          <a:prstGeom prst="rect">
            <a:avLst/>
          </a:prstGeom>
          <a:noFill/>
        </p:spPr>
        <p:txBody>
          <a:bodyPr wrap="square" rtlCol="0">
            <a:spAutoFit/>
          </a:bodyPr>
          <a:lstStyle/>
          <a:p>
            <a:r>
              <a:rPr lang="nl-NL" sz="6000" b="1" dirty="0">
                <a:solidFill>
                  <a:schemeClr val="bg1"/>
                </a:solidFill>
              </a:rPr>
              <a:t>PSD2</a:t>
            </a:r>
            <a:endParaRPr lang="x-none" sz="6000" b="1" dirty="0">
              <a:solidFill>
                <a:schemeClr val="bg1"/>
              </a:solidFill>
            </a:endParaRPr>
          </a:p>
        </p:txBody>
      </p:sp>
      <p:pic>
        <p:nvPicPr>
          <p:cNvPr id="4" name="Picture 3">
            <a:extLst>
              <a:ext uri="{FF2B5EF4-FFF2-40B4-BE49-F238E27FC236}">
                <a16:creationId xmlns:a16="http://schemas.microsoft.com/office/drawing/2014/main" id="{F682DA33-942A-4119-922E-2D58FA4CE3F2}"/>
              </a:ext>
            </a:extLst>
          </p:cNvPr>
          <p:cNvPicPr>
            <a:picLocks noChangeAspect="1"/>
          </p:cNvPicPr>
          <p:nvPr/>
        </p:nvPicPr>
        <p:blipFill>
          <a:blip r:embed="rId5"/>
          <a:stretch>
            <a:fillRect/>
          </a:stretch>
        </p:blipFill>
        <p:spPr>
          <a:xfrm>
            <a:off x="3539538" y="3142555"/>
            <a:ext cx="2234193" cy="2874682"/>
          </a:xfrm>
          <a:prstGeom prst="rect">
            <a:avLst/>
          </a:prstGeom>
        </p:spPr>
      </p:pic>
      <p:sp>
        <p:nvSpPr>
          <p:cNvPr id="10" name="TextBox 9">
            <a:extLst>
              <a:ext uri="{FF2B5EF4-FFF2-40B4-BE49-F238E27FC236}">
                <a16:creationId xmlns:a16="http://schemas.microsoft.com/office/drawing/2014/main" id="{0FE7E1CE-191A-4BEF-B9EC-62A878DC0F12}"/>
              </a:ext>
            </a:extLst>
          </p:cNvPr>
          <p:cNvSpPr txBox="1"/>
          <p:nvPr/>
        </p:nvSpPr>
        <p:spPr>
          <a:xfrm>
            <a:off x="3864546" y="2600971"/>
            <a:ext cx="7992888" cy="369332"/>
          </a:xfrm>
          <a:prstGeom prst="rect">
            <a:avLst/>
          </a:prstGeom>
          <a:noFill/>
        </p:spPr>
        <p:txBody>
          <a:bodyPr wrap="square" rtlCol="0">
            <a:spAutoFit/>
          </a:bodyPr>
          <a:lstStyle/>
          <a:p>
            <a:r>
              <a:rPr lang="nl-NL" sz="1800" dirty="0"/>
              <a:t>BIAN and other standards: </a:t>
            </a:r>
            <a:endParaRPr lang="x-none" sz="1800" dirty="0"/>
          </a:p>
        </p:txBody>
      </p:sp>
      <p:sp>
        <p:nvSpPr>
          <p:cNvPr id="11" name="TextBox 10">
            <a:extLst>
              <a:ext uri="{FF2B5EF4-FFF2-40B4-BE49-F238E27FC236}">
                <a16:creationId xmlns:a16="http://schemas.microsoft.com/office/drawing/2014/main" id="{9EE0742D-D13C-430B-94FC-29DB1A4AA3EC}"/>
              </a:ext>
            </a:extLst>
          </p:cNvPr>
          <p:cNvSpPr txBox="1"/>
          <p:nvPr/>
        </p:nvSpPr>
        <p:spPr>
          <a:xfrm>
            <a:off x="7796008" y="829939"/>
            <a:ext cx="3197330" cy="369332"/>
          </a:xfrm>
          <a:prstGeom prst="rect">
            <a:avLst/>
          </a:prstGeom>
          <a:noFill/>
        </p:spPr>
        <p:txBody>
          <a:bodyPr wrap="square" rtlCol="0">
            <a:spAutoFit/>
          </a:bodyPr>
          <a:lstStyle/>
          <a:p>
            <a:r>
              <a:rPr lang="nl-NL" sz="1800" dirty="0"/>
              <a:t>How API changes the world:  </a:t>
            </a:r>
            <a:endParaRPr lang="x-none" sz="1800" dirty="0"/>
          </a:p>
        </p:txBody>
      </p:sp>
      <p:sp>
        <p:nvSpPr>
          <p:cNvPr id="12" name="TextBox 11">
            <a:extLst>
              <a:ext uri="{FF2B5EF4-FFF2-40B4-BE49-F238E27FC236}">
                <a16:creationId xmlns:a16="http://schemas.microsoft.com/office/drawing/2014/main" id="{9D0144D6-A2E5-465D-A03C-6ACD0B8C50A9}"/>
              </a:ext>
            </a:extLst>
          </p:cNvPr>
          <p:cNvSpPr txBox="1"/>
          <p:nvPr/>
        </p:nvSpPr>
        <p:spPr>
          <a:xfrm>
            <a:off x="7536954" y="3718122"/>
            <a:ext cx="3220465" cy="369332"/>
          </a:xfrm>
          <a:prstGeom prst="rect">
            <a:avLst/>
          </a:prstGeom>
          <a:noFill/>
        </p:spPr>
        <p:txBody>
          <a:bodyPr wrap="square" rtlCol="0">
            <a:spAutoFit/>
          </a:bodyPr>
          <a:lstStyle/>
          <a:p>
            <a:r>
              <a:rPr lang="nl-NL" sz="1800" dirty="0"/>
              <a:t>What is the effect of regulatory:  </a:t>
            </a:r>
            <a:endParaRPr lang="x-none" sz="1800" dirty="0"/>
          </a:p>
        </p:txBody>
      </p:sp>
      <p:sp>
        <p:nvSpPr>
          <p:cNvPr id="9" name="Tekstvak 8">
            <a:extLst>
              <a:ext uri="{FF2B5EF4-FFF2-40B4-BE49-F238E27FC236}">
                <a16:creationId xmlns:a16="http://schemas.microsoft.com/office/drawing/2014/main" id="{107AA941-9049-40ED-BC23-9863322EB2BB}"/>
              </a:ext>
            </a:extLst>
          </p:cNvPr>
          <p:cNvSpPr txBox="1"/>
          <p:nvPr/>
        </p:nvSpPr>
        <p:spPr>
          <a:xfrm>
            <a:off x="5232698" y="3358579"/>
            <a:ext cx="671851" cy="301621"/>
          </a:xfrm>
          <a:prstGeom prst="rect">
            <a:avLst/>
          </a:prstGeom>
          <a:noFill/>
        </p:spPr>
        <p:txBody>
          <a:bodyPr wrap="none" rtlCol="0">
            <a:spAutoFit/>
          </a:bodyPr>
          <a:lstStyle/>
          <a:p>
            <a:r>
              <a:rPr lang="nl-NL" dirty="0"/>
              <a:t>TOGAF</a:t>
            </a:r>
            <a:endParaRPr lang="en-GB" dirty="0"/>
          </a:p>
        </p:txBody>
      </p:sp>
      <p:pic>
        <p:nvPicPr>
          <p:cNvPr id="13" name="Picture 12">
            <a:extLst>
              <a:ext uri="{FF2B5EF4-FFF2-40B4-BE49-F238E27FC236}">
                <a16:creationId xmlns:a16="http://schemas.microsoft.com/office/drawing/2014/main" id="{519C5E88-3280-48DA-8032-6E4F565557C4}"/>
              </a:ext>
            </a:extLst>
          </p:cNvPr>
          <p:cNvPicPr>
            <a:picLocks noChangeAspect="1"/>
          </p:cNvPicPr>
          <p:nvPr/>
        </p:nvPicPr>
        <p:blipFill>
          <a:blip r:embed="rId6"/>
          <a:stretch>
            <a:fillRect/>
          </a:stretch>
        </p:blipFill>
        <p:spPr>
          <a:xfrm>
            <a:off x="742683" y="1472722"/>
            <a:ext cx="1874091" cy="1918419"/>
          </a:xfrm>
          <a:prstGeom prst="rect">
            <a:avLst/>
          </a:prstGeom>
        </p:spPr>
      </p:pic>
    </p:spTree>
    <p:extLst>
      <p:ext uri="{BB962C8B-B14F-4D97-AF65-F5344CB8AC3E}">
        <p14:creationId xmlns:p14="http://schemas.microsoft.com/office/powerpoint/2010/main" val="28227748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F2AAE4-9FF9-40E4-AFF9-AB97A377CD3F}"/>
              </a:ext>
            </a:extLst>
          </p:cNvPr>
          <p:cNvSpPr>
            <a:spLocks noGrp="1"/>
          </p:cNvSpPr>
          <p:nvPr>
            <p:ph type="title"/>
          </p:nvPr>
        </p:nvSpPr>
        <p:spPr/>
        <p:txBody>
          <a:bodyPr>
            <a:normAutofit/>
          </a:bodyPr>
          <a:lstStyle/>
          <a:p>
            <a:r>
              <a:rPr lang="en-US" sz="2000" b="1" dirty="0"/>
              <a:t>EXAM AND LITERATURE</a:t>
            </a:r>
            <a:endParaRPr lang="en-GB" sz="2000" dirty="0"/>
          </a:p>
        </p:txBody>
      </p:sp>
      <p:sp>
        <p:nvSpPr>
          <p:cNvPr id="5" name="Text Placeholder 4">
            <a:extLst>
              <a:ext uri="{FF2B5EF4-FFF2-40B4-BE49-F238E27FC236}">
                <a16:creationId xmlns:a16="http://schemas.microsoft.com/office/drawing/2014/main" id="{B19FADAA-6BE5-40A5-9190-E17E39529098}"/>
              </a:ext>
            </a:extLst>
          </p:cNvPr>
          <p:cNvSpPr>
            <a:spLocks noGrp="1"/>
          </p:cNvSpPr>
          <p:nvPr>
            <p:ph type="body" sz="quarter" idx="10"/>
          </p:nvPr>
        </p:nvSpPr>
        <p:spPr>
          <a:xfrm>
            <a:off x="194976" y="2559013"/>
            <a:ext cx="5901818" cy="2521213"/>
          </a:xfrm>
        </p:spPr>
        <p:txBody>
          <a:bodyPr/>
          <a:lstStyle/>
          <a:p>
            <a:r>
              <a:rPr lang="en-US" sz="2400" noProof="0" dirty="0"/>
              <a:t>Number of questions:	60</a:t>
            </a:r>
          </a:p>
          <a:p>
            <a:r>
              <a:rPr lang="en-US" sz="2400" noProof="0" dirty="0"/>
              <a:t>Duration of exam: 		60 minutes</a:t>
            </a:r>
          </a:p>
          <a:p>
            <a:r>
              <a:rPr lang="en-US" sz="2400" noProof="0" dirty="0"/>
              <a:t>Pass mark:			70%</a:t>
            </a:r>
          </a:p>
          <a:p>
            <a:br>
              <a:rPr lang="en-US" sz="2400" noProof="0" dirty="0"/>
            </a:br>
            <a:r>
              <a:rPr lang="en-US" sz="2400" noProof="0" dirty="0"/>
              <a:t>Type:				Closed-book</a:t>
            </a:r>
            <a:br>
              <a:rPr lang="en-US" sz="2400" noProof="0" dirty="0"/>
            </a:br>
            <a:r>
              <a:rPr lang="en-US" sz="2400" noProof="0" dirty="0"/>
              <a:t>					exam</a:t>
            </a:r>
          </a:p>
        </p:txBody>
      </p:sp>
      <p:pic>
        <p:nvPicPr>
          <p:cNvPr id="1026" name="Picture 2" descr="https://bian-services.com/site/wp-content/uploads/2018/10/BOOK01-OM_BIAN_EDITION_2019_3D-259x300.png">
            <a:extLst>
              <a:ext uri="{FF2B5EF4-FFF2-40B4-BE49-F238E27FC236}">
                <a16:creationId xmlns:a16="http://schemas.microsoft.com/office/drawing/2014/main" id="{7F72F9FD-6E3E-47F3-ABB2-5268A5D6B1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56874" y="1933823"/>
            <a:ext cx="3178987" cy="3682224"/>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a:extLst>
              <a:ext uri="{FF2B5EF4-FFF2-40B4-BE49-F238E27FC236}">
                <a16:creationId xmlns:a16="http://schemas.microsoft.com/office/drawing/2014/main" id="{40051FFF-E141-4144-8A48-D9BA838FCE57}"/>
              </a:ext>
            </a:extLst>
          </p:cNvPr>
          <p:cNvSpPr txBox="1">
            <a:spLocks/>
          </p:cNvSpPr>
          <p:nvPr/>
        </p:nvSpPr>
        <p:spPr>
          <a:xfrm>
            <a:off x="2329303" y="1486371"/>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US" sz="2000" b="1" dirty="0"/>
              <a:t>Literature A</a:t>
            </a:r>
          </a:p>
        </p:txBody>
      </p:sp>
      <p:sp>
        <p:nvSpPr>
          <p:cNvPr id="3" name="Rechthoek 2">
            <a:extLst>
              <a:ext uri="{FF2B5EF4-FFF2-40B4-BE49-F238E27FC236}">
                <a16:creationId xmlns:a16="http://schemas.microsoft.com/office/drawing/2014/main" id="{7E345807-D233-48E9-959D-A20B53DA20CA}"/>
              </a:ext>
            </a:extLst>
          </p:cNvPr>
          <p:cNvSpPr/>
          <p:nvPr/>
        </p:nvSpPr>
        <p:spPr>
          <a:xfrm>
            <a:off x="885590" y="1533713"/>
            <a:ext cx="1887824" cy="400110"/>
          </a:xfrm>
          <a:prstGeom prst="rect">
            <a:avLst/>
          </a:prstGeom>
        </p:spPr>
        <p:txBody>
          <a:bodyPr wrap="none">
            <a:spAutoFit/>
          </a:bodyPr>
          <a:lstStyle/>
          <a:p>
            <a:r>
              <a:rPr lang="en-US" sz="2000" b="1" dirty="0"/>
              <a:t>About the Exam</a:t>
            </a:r>
            <a:endParaRPr lang="en-GB" sz="1800" dirty="0"/>
          </a:p>
        </p:txBody>
      </p:sp>
      <p:sp>
        <p:nvSpPr>
          <p:cNvPr id="7" name="Title 1">
            <a:extLst>
              <a:ext uri="{FF2B5EF4-FFF2-40B4-BE49-F238E27FC236}">
                <a16:creationId xmlns:a16="http://schemas.microsoft.com/office/drawing/2014/main" id="{3CEBBB6C-FDA1-4123-BB8A-20507F7C48AB}"/>
              </a:ext>
            </a:extLst>
          </p:cNvPr>
          <p:cNvSpPr txBox="1">
            <a:spLocks/>
          </p:cNvSpPr>
          <p:nvPr/>
        </p:nvSpPr>
        <p:spPr>
          <a:xfrm>
            <a:off x="2486236" y="5318596"/>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GB" sz="1800" dirty="0"/>
              <a:t>BIAN Edition 2019</a:t>
            </a:r>
          </a:p>
        </p:txBody>
      </p:sp>
      <p:sp>
        <p:nvSpPr>
          <p:cNvPr id="9" name="Title 1">
            <a:extLst>
              <a:ext uri="{FF2B5EF4-FFF2-40B4-BE49-F238E27FC236}">
                <a16:creationId xmlns:a16="http://schemas.microsoft.com/office/drawing/2014/main" id="{50233402-8F7E-4E3E-A327-001DC378EDA3}"/>
              </a:ext>
            </a:extLst>
          </p:cNvPr>
          <p:cNvSpPr txBox="1">
            <a:spLocks/>
          </p:cNvSpPr>
          <p:nvPr/>
        </p:nvSpPr>
        <p:spPr>
          <a:xfrm>
            <a:off x="5896683" y="1513796"/>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US" sz="2000" b="1" dirty="0"/>
              <a:t>Literature B</a:t>
            </a:r>
          </a:p>
        </p:txBody>
      </p:sp>
      <p:sp>
        <p:nvSpPr>
          <p:cNvPr id="10" name="Title 1">
            <a:extLst>
              <a:ext uri="{FF2B5EF4-FFF2-40B4-BE49-F238E27FC236}">
                <a16:creationId xmlns:a16="http://schemas.microsoft.com/office/drawing/2014/main" id="{361DA8D1-249E-495E-82F4-BD1EEDD51CCE}"/>
              </a:ext>
            </a:extLst>
          </p:cNvPr>
          <p:cNvSpPr txBox="1">
            <a:spLocks/>
          </p:cNvSpPr>
          <p:nvPr/>
        </p:nvSpPr>
        <p:spPr>
          <a:xfrm>
            <a:off x="6053616" y="5346021"/>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GB" sz="1800" dirty="0"/>
              <a:t>The Open Group Guide</a:t>
            </a:r>
          </a:p>
        </p:txBody>
      </p:sp>
      <p:pic>
        <p:nvPicPr>
          <p:cNvPr id="14" name="Picture 7">
            <a:extLst>
              <a:ext uri="{FF2B5EF4-FFF2-40B4-BE49-F238E27FC236}">
                <a16:creationId xmlns:a16="http://schemas.microsoft.com/office/drawing/2014/main" id="{E888EAFE-186B-4133-96DC-14806741C4D7}"/>
              </a:ext>
            </a:extLst>
          </p:cNvPr>
          <p:cNvPicPr>
            <a:picLocks noChangeAspect="1"/>
          </p:cNvPicPr>
          <p:nvPr/>
        </p:nvPicPr>
        <p:blipFill>
          <a:blip r:embed="rId4"/>
          <a:stretch>
            <a:fillRect/>
          </a:stretch>
        </p:blipFill>
        <p:spPr>
          <a:xfrm>
            <a:off x="609680" y="6558947"/>
            <a:ext cx="242309" cy="224435"/>
          </a:xfrm>
          <a:prstGeom prst="rect">
            <a:avLst/>
          </a:prstGeom>
        </p:spPr>
      </p:pic>
      <p:sp>
        <p:nvSpPr>
          <p:cNvPr id="15" name="Text Placeholder 15">
            <a:extLst>
              <a:ext uri="{FF2B5EF4-FFF2-40B4-BE49-F238E27FC236}">
                <a16:creationId xmlns:a16="http://schemas.microsoft.com/office/drawing/2014/main" id="{6CEE1F5C-DA21-4A08-B2D8-DFD04923E9BC}"/>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a:t>
            </a:r>
            <a:r>
              <a:rPr lang="en-US" dirty="0" err="1"/>
              <a:t>x.x</a:t>
            </a:r>
            <a:endParaRPr lang="en-GB" dirty="0"/>
          </a:p>
        </p:txBody>
      </p:sp>
      <p:sp>
        <p:nvSpPr>
          <p:cNvPr id="13" name="Tekstballon: rechthoek met afgeronde hoeken 12">
            <a:extLst>
              <a:ext uri="{FF2B5EF4-FFF2-40B4-BE49-F238E27FC236}">
                <a16:creationId xmlns:a16="http://schemas.microsoft.com/office/drawing/2014/main" id="{6376177C-CDAF-46A7-91C6-855C9A3C54C6}"/>
              </a:ext>
            </a:extLst>
          </p:cNvPr>
          <p:cNvSpPr/>
          <p:nvPr/>
        </p:nvSpPr>
        <p:spPr>
          <a:xfrm>
            <a:off x="194977" y="5416229"/>
            <a:ext cx="3475600" cy="710797"/>
          </a:xfrm>
          <a:prstGeom prst="wedgeRoundRectCallout">
            <a:avLst>
              <a:gd name="adj1" fmla="val -24101"/>
              <a:gd name="adj2" fmla="val 97230"/>
              <a:gd name="adj3" fmla="val 1666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t>§ </a:t>
            </a:r>
            <a:r>
              <a:rPr lang="nl-NL" sz="2400" dirty="0"/>
              <a:t>Literature reference </a:t>
            </a:r>
            <a:endParaRPr lang="en-GB" sz="2400" dirty="0"/>
          </a:p>
        </p:txBody>
      </p:sp>
      <p:pic>
        <p:nvPicPr>
          <p:cNvPr id="16" name="Graphic 15" descr="Waarschuwing">
            <a:extLst>
              <a:ext uri="{FF2B5EF4-FFF2-40B4-BE49-F238E27FC236}">
                <a16:creationId xmlns:a16="http://schemas.microsoft.com/office/drawing/2014/main" id="{A8BC8ACE-A9ED-BA45-A937-91AC91DBE0E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66230" y="5585681"/>
            <a:ext cx="362636" cy="362636"/>
          </a:xfrm>
          <a:prstGeom prst="rect">
            <a:avLst/>
          </a:prstGeom>
        </p:spPr>
      </p:pic>
      <p:pic>
        <p:nvPicPr>
          <p:cNvPr id="8" name="Picture 7">
            <a:extLst>
              <a:ext uri="{FF2B5EF4-FFF2-40B4-BE49-F238E27FC236}">
                <a16:creationId xmlns:a16="http://schemas.microsoft.com/office/drawing/2014/main" id="{C3E474C0-7E10-144D-A0E6-EE2E76504D84}"/>
              </a:ext>
            </a:extLst>
          </p:cNvPr>
          <p:cNvPicPr>
            <a:picLocks noChangeAspect="1"/>
          </p:cNvPicPr>
          <p:nvPr/>
        </p:nvPicPr>
        <p:blipFill>
          <a:blip r:embed="rId7"/>
          <a:stretch>
            <a:fillRect/>
          </a:stretch>
        </p:blipFill>
        <p:spPr>
          <a:xfrm>
            <a:off x="9377952" y="2323238"/>
            <a:ext cx="2057631" cy="2844081"/>
          </a:xfrm>
          <a:prstGeom prst="snip2DiagRect">
            <a:avLst>
              <a:gd name="adj1" fmla="val 0"/>
              <a:gd name="adj2" fmla="val 16667"/>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24276143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p:txBody>
          <a:bodyPr>
            <a:normAutofit/>
          </a:bodyPr>
          <a:lstStyle/>
          <a:p>
            <a:r>
              <a:rPr lang="nl-NL" sz="2000" b="1" cap="all" dirty="0"/>
              <a:t>Introduction to </a:t>
            </a:r>
            <a:r>
              <a:rPr lang="nl-NL" sz="2000" b="1" cap="all" dirty="0" err="1"/>
              <a:t>the</a:t>
            </a:r>
            <a:r>
              <a:rPr lang="nl-NL" sz="2000" b="1" cap="all" dirty="0"/>
              <a:t> </a:t>
            </a:r>
            <a:r>
              <a:rPr lang="nl-NL" sz="2000" b="1" cap="all" dirty="0" err="1"/>
              <a:t>Archi</a:t>
            </a:r>
            <a:r>
              <a:rPr lang="nl-NL" sz="2000" b="1" cap="all" dirty="0"/>
              <a:t> bank Group</a:t>
            </a:r>
            <a:endParaRPr lang="x-none" sz="2000" b="1" cap="all" dirty="0"/>
          </a:p>
        </p:txBody>
      </p:sp>
      <p:sp>
        <p:nvSpPr>
          <p:cNvPr id="3" name="Text Placeholder 2">
            <a:extLst>
              <a:ext uri="{FF2B5EF4-FFF2-40B4-BE49-F238E27FC236}">
                <a16:creationId xmlns:a16="http://schemas.microsoft.com/office/drawing/2014/main" id="{D110F8E6-38F0-4F81-BF01-E8A3C6656F65}"/>
              </a:ext>
            </a:extLst>
          </p:cNvPr>
          <p:cNvSpPr>
            <a:spLocks noGrp="1"/>
          </p:cNvSpPr>
          <p:nvPr>
            <p:ph type="body" sz="quarter" idx="10"/>
          </p:nvPr>
        </p:nvSpPr>
        <p:spPr>
          <a:xfrm>
            <a:off x="1211793" y="553610"/>
            <a:ext cx="10595132" cy="4826746"/>
          </a:xfrm>
        </p:spPr>
        <p:txBody>
          <a:bodyPr/>
          <a:lstStyle/>
          <a:p>
            <a:endParaRPr lang="nl-NL" sz="2400" dirty="0"/>
          </a:p>
          <a:p>
            <a:r>
              <a:rPr lang="nl-NL" sz="1800" dirty="0"/>
              <a:t>New business demands ask for new and specific data. This data is often spread over different and overlapping  applications. There is a lot of overlap, </a:t>
            </a:r>
            <a:r>
              <a:rPr lang="nl-NL" sz="1800" dirty="0" err="1"/>
              <a:t>unwanted</a:t>
            </a:r>
            <a:r>
              <a:rPr lang="nl-NL" sz="1800" dirty="0"/>
              <a:t> </a:t>
            </a:r>
            <a:r>
              <a:rPr lang="nl-NL" sz="1800" dirty="0" err="1"/>
              <a:t>dependency</a:t>
            </a:r>
            <a:r>
              <a:rPr lang="nl-NL" sz="1800" dirty="0"/>
              <a:t> and complexity.  </a:t>
            </a:r>
            <a:r>
              <a:rPr lang="en-GB" sz="1800" dirty="0"/>
              <a:t>Insight into the IT landscape becomes clouded.</a:t>
            </a:r>
          </a:p>
          <a:p>
            <a:r>
              <a:rPr lang="nl-NL" sz="1800" dirty="0"/>
              <a:t>A few years have passed since a new strategy was introduced to </a:t>
            </a:r>
            <a:r>
              <a:rPr lang="nl-NL" sz="1800" dirty="0" err="1"/>
              <a:t>Archi</a:t>
            </a:r>
            <a:r>
              <a:rPr lang="nl-NL" sz="1800" dirty="0"/>
              <a:t> Bank Group. Open Information systems and synergy of the </a:t>
            </a:r>
            <a:r>
              <a:rPr lang="nl-NL" sz="1800" dirty="0" err="1"/>
              <a:t>whole</a:t>
            </a:r>
            <a:r>
              <a:rPr lang="nl-NL" sz="1800" dirty="0"/>
              <a:t> </a:t>
            </a:r>
            <a:r>
              <a:rPr lang="nl-NL" sz="1800" dirty="0" err="1"/>
              <a:t>Archi</a:t>
            </a:r>
            <a:r>
              <a:rPr lang="nl-NL" sz="1800" dirty="0"/>
              <a:t> Bank Group are the main principles in scope. Standardization and regulatory pressure have been a constant pressure.  New channels, new </a:t>
            </a:r>
            <a:r>
              <a:rPr lang="nl-NL" sz="1800" dirty="0" err="1"/>
              <a:t>devices</a:t>
            </a:r>
            <a:r>
              <a:rPr lang="nl-NL" sz="1800" dirty="0"/>
              <a:t>, and Fintechs are </a:t>
            </a:r>
            <a:r>
              <a:rPr lang="nl-NL" sz="1800" dirty="0" err="1"/>
              <a:t>challenging</a:t>
            </a:r>
            <a:r>
              <a:rPr lang="nl-NL" sz="1800" dirty="0"/>
              <a:t> </a:t>
            </a:r>
            <a:r>
              <a:rPr lang="nl-NL" sz="1800" dirty="0" err="1"/>
              <a:t>the</a:t>
            </a:r>
            <a:r>
              <a:rPr lang="nl-NL" sz="1800" dirty="0"/>
              <a:t> </a:t>
            </a:r>
            <a:r>
              <a:rPr lang="nl-NL" sz="1800" dirty="0" err="1"/>
              <a:t>Archi</a:t>
            </a:r>
            <a:r>
              <a:rPr lang="nl-NL" sz="1800" dirty="0"/>
              <a:t> Bank Group. </a:t>
            </a:r>
            <a:r>
              <a:rPr lang="nl-NL" sz="1800" dirty="0" err="1"/>
              <a:t>Archi</a:t>
            </a:r>
            <a:r>
              <a:rPr lang="nl-NL" sz="1800" dirty="0"/>
              <a:t> Bank Group </a:t>
            </a:r>
            <a:r>
              <a:rPr lang="nl-NL" sz="1800" dirty="0" err="1"/>
              <a:t>needs</a:t>
            </a:r>
            <a:r>
              <a:rPr lang="nl-NL" sz="1800" dirty="0"/>
              <a:t> to react agile and fast to these challenges. The </a:t>
            </a:r>
            <a:r>
              <a:rPr lang="nl-NL" sz="1800" dirty="0" err="1"/>
              <a:t>Archi</a:t>
            </a:r>
            <a:r>
              <a:rPr lang="nl-NL" sz="1800" dirty="0"/>
              <a:t> Bank Group has an established </a:t>
            </a:r>
            <a:r>
              <a:rPr lang="nl-NL" sz="1800" dirty="0" err="1"/>
              <a:t>architecture</a:t>
            </a:r>
            <a:r>
              <a:rPr lang="nl-NL" sz="1800" dirty="0"/>
              <a:t> </a:t>
            </a:r>
            <a:r>
              <a:rPr lang="nl-NL" sz="1800" dirty="0" err="1"/>
              <a:t>capability</a:t>
            </a:r>
            <a:r>
              <a:rPr lang="nl-NL" sz="1800" dirty="0"/>
              <a:t>; a mature common </a:t>
            </a:r>
            <a:r>
              <a:rPr lang="nl-NL" sz="1800" dirty="0" err="1"/>
              <a:t>vocabulary</a:t>
            </a:r>
            <a:r>
              <a:rPr lang="nl-NL" sz="1800" dirty="0"/>
              <a:t> uses standards like TOGAF &amp; Archimate.</a:t>
            </a:r>
          </a:p>
          <a:p>
            <a:r>
              <a:rPr lang="en-GB" sz="2800" b="1" dirty="0"/>
              <a:t>Question: what challenges do you see for the Archi Bank Group, because of its business organization and IT platforms? Take into account that the regulators place increasing reporting requirements on the group and the individual banks and that there is great pressure from regulation and standardization</a:t>
            </a:r>
            <a:r>
              <a:rPr lang="en-GB" sz="2800" dirty="0"/>
              <a:t>.</a:t>
            </a:r>
            <a:endParaRPr lang="nl-NL" sz="2400" b="1" dirty="0"/>
          </a:p>
          <a:p>
            <a:endParaRPr lang="nl-NL" sz="2400" b="1" dirty="0"/>
          </a:p>
          <a:p>
            <a:endParaRPr lang="x-none" sz="2400" b="1" dirty="0"/>
          </a:p>
        </p:txBody>
      </p:sp>
      <p:pic>
        <p:nvPicPr>
          <p:cNvPr id="5" name="Picture 4">
            <a:extLst>
              <a:ext uri="{FF2B5EF4-FFF2-40B4-BE49-F238E27FC236}">
                <a16:creationId xmlns:a16="http://schemas.microsoft.com/office/drawing/2014/main" id="{68D2841C-6FB6-40DA-A2C4-A11A5D48CCD7}"/>
              </a:ext>
            </a:extLst>
          </p:cNvPr>
          <p:cNvPicPr>
            <a:picLocks noChangeAspect="1"/>
          </p:cNvPicPr>
          <p:nvPr/>
        </p:nvPicPr>
        <p:blipFill>
          <a:blip r:embed="rId3"/>
          <a:stretch>
            <a:fillRect/>
          </a:stretch>
        </p:blipFill>
        <p:spPr>
          <a:xfrm>
            <a:off x="8545066" y="5169387"/>
            <a:ext cx="3489242" cy="1138178"/>
          </a:xfrm>
          <a:prstGeom prst="rect">
            <a:avLst/>
          </a:prstGeom>
        </p:spPr>
      </p:pic>
      <p:sp>
        <p:nvSpPr>
          <p:cNvPr id="7" name="Round Same Side Corner Rectangle 6">
            <a:extLst>
              <a:ext uri="{FF2B5EF4-FFF2-40B4-BE49-F238E27FC236}">
                <a16:creationId xmlns:a16="http://schemas.microsoft.com/office/drawing/2014/main" id="{70398FCB-EABF-4147-9F4B-F134C8FE2C84}"/>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Playbook">
            <a:extLst>
              <a:ext uri="{FF2B5EF4-FFF2-40B4-BE49-F238E27FC236}">
                <a16:creationId xmlns:a16="http://schemas.microsoft.com/office/drawing/2014/main" id="{54F3CC78-EA55-FE4D-BB5F-8D84B5B7709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55750529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9B912-513D-0E44-B888-E635385790E7}"/>
              </a:ext>
            </a:extLst>
          </p:cNvPr>
          <p:cNvSpPr>
            <a:spLocks noGrp="1"/>
          </p:cNvSpPr>
          <p:nvPr>
            <p:ph type="title"/>
          </p:nvPr>
        </p:nvSpPr>
        <p:spPr/>
        <p:txBody>
          <a:bodyPr/>
          <a:lstStyle/>
          <a:p>
            <a:r>
              <a:rPr lang="nl-NL" sz="2400" b="1" cap="all" dirty="0"/>
              <a:t>Introduction to </a:t>
            </a:r>
            <a:r>
              <a:rPr lang="nl-NL" sz="2400" b="1" cap="all" dirty="0" err="1"/>
              <a:t>the</a:t>
            </a:r>
            <a:r>
              <a:rPr lang="nl-NL" sz="2400" b="1" cap="all" dirty="0"/>
              <a:t> </a:t>
            </a:r>
            <a:r>
              <a:rPr lang="nl-NL" sz="2400" b="1" cap="all" dirty="0" err="1"/>
              <a:t>Archi</a:t>
            </a:r>
            <a:r>
              <a:rPr lang="nl-NL" sz="2400" b="1" cap="all" dirty="0"/>
              <a:t> bank Group</a:t>
            </a:r>
            <a:endParaRPr lang="en-US" cap="all" dirty="0"/>
          </a:p>
        </p:txBody>
      </p:sp>
      <p:pic>
        <p:nvPicPr>
          <p:cNvPr id="4" name="Picture 3">
            <a:extLst>
              <a:ext uri="{FF2B5EF4-FFF2-40B4-BE49-F238E27FC236}">
                <a16:creationId xmlns:a16="http://schemas.microsoft.com/office/drawing/2014/main" id="{FD128985-161B-0F4E-97C9-6735EEFC4E91}"/>
              </a:ext>
            </a:extLst>
          </p:cNvPr>
          <p:cNvPicPr>
            <a:picLocks noChangeAspect="1"/>
          </p:cNvPicPr>
          <p:nvPr/>
        </p:nvPicPr>
        <p:blipFill>
          <a:blip r:embed="rId3"/>
          <a:stretch>
            <a:fillRect/>
          </a:stretch>
        </p:blipFill>
        <p:spPr>
          <a:xfrm>
            <a:off x="0" y="1630387"/>
            <a:ext cx="12226073" cy="3988101"/>
          </a:xfrm>
          <a:prstGeom prst="rect">
            <a:avLst/>
          </a:prstGeom>
        </p:spPr>
      </p:pic>
      <p:sp>
        <p:nvSpPr>
          <p:cNvPr id="5" name="Round Same Side Corner Rectangle 4">
            <a:extLst>
              <a:ext uri="{FF2B5EF4-FFF2-40B4-BE49-F238E27FC236}">
                <a16:creationId xmlns:a16="http://schemas.microsoft.com/office/drawing/2014/main" id="{0E7F735E-8F55-2446-989E-4246CC821D36}"/>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Graphic 5" descr="Playbook">
            <a:extLst>
              <a:ext uri="{FF2B5EF4-FFF2-40B4-BE49-F238E27FC236}">
                <a16:creationId xmlns:a16="http://schemas.microsoft.com/office/drawing/2014/main" id="{D58AA494-6285-A74C-9907-2D74EB5495A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
        <p:nvSpPr>
          <p:cNvPr id="7" name="Round Same Side Corner Rectangle 6">
            <a:extLst>
              <a:ext uri="{FF2B5EF4-FFF2-40B4-BE49-F238E27FC236}">
                <a16:creationId xmlns:a16="http://schemas.microsoft.com/office/drawing/2014/main" id="{4FA89EB4-0AAD-6D49-A1CD-93CB06136003}"/>
              </a:ext>
            </a:extLst>
          </p:cNvPr>
          <p:cNvSpPr/>
          <p:nvPr/>
        </p:nvSpPr>
        <p:spPr>
          <a:xfrm flipV="1">
            <a:off x="1488282"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Research">
            <a:extLst>
              <a:ext uri="{FF2B5EF4-FFF2-40B4-BE49-F238E27FC236}">
                <a16:creationId xmlns:a16="http://schemas.microsoft.com/office/drawing/2014/main" id="{3D996C6F-5B5C-A14B-BB22-BE2AD85CE4D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59825" y="77838"/>
            <a:ext cx="762000" cy="762000"/>
          </a:xfrm>
          <a:prstGeom prst="rect">
            <a:avLst/>
          </a:prstGeom>
        </p:spPr>
      </p:pic>
    </p:spTree>
    <p:extLst>
      <p:ext uri="{BB962C8B-B14F-4D97-AF65-F5344CB8AC3E}">
        <p14:creationId xmlns:p14="http://schemas.microsoft.com/office/powerpoint/2010/main" val="277252209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Tijdelijke aanduiding voor inhoud 3">
            <a:extLst>
              <a:ext uri="{FF2B5EF4-FFF2-40B4-BE49-F238E27FC236}">
                <a16:creationId xmlns:a16="http://schemas.microsoft.com/office/drawing/2014/main" id="{7A057FBE-E9E8-4D94-AE2C-8E6E81547AA6}"/>
              </a:ext>
            </a:extLst>
          </p:cNvPr>
          <p:cNvPicPr>
            <a:picLocks/>
          </p:cNvPicPr>
          <p:nvPr/>
        </p:nvPicPr>
        <p:blipFill>
          <a:blip r:embed="rId3"/>
          <a:stretch>
            <a:fillRect/>
          </a:stretch>
        </p:blipFill>
        <p:spPr>
          <a:xfrm>
            <a:off x="408162" y="1010670"/>
            <a:ext cx="11609023" cy="5300237"/>
          </a:xfrm>
          <a:prstGeom prst="rect">
            <a:avLst/>
          </a:prstGeom>
        </p:spPr>
      </p:pic>
      <p:sp>
        <p:nvSpPr>
          <p:cNvPr id="5" name="Round Same Side Corner Rectangle 4">
            <a:extLst>
              <a:ext uri="{FF2B5EF4-FFF2-40B4-BE49-F238E27FC236}">
                <a16:creationId xmlns:a16="http://schemas.microsoft.com/office/drawing/2014/main" id="{BCB447EF-E0E4-F042-9E0E-7299CDF1BFD7}"/>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Playbook">
            <a:extLst>
              <a:ext uri="{FF2B5EF4-FFF2-40B4-BE49-F238E27FC236}">
                <a16:creationId xmlns:a16="http://schemas.microsoft.com/office/drawing/2014/main" id="{6513FA2B-D45E-A94A-BCBE-5694D337C0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
        <p:nvSpPr>
          <p:cNvPr id="9" name="Vrije vorm: vorm 6">
            <a:extLst>
              <a:ext uri="{FF2B5EF4-FFF2-40B4-BE49-F238E27FC236}">
                <a16:creationId xmlns:a16="http://schemas.microsoft.com/office/drawing/2014/main" id="{FE0FE80A-E67C-844A-94F2-863644EEB5A1}"/>
              </a:ext>
            </a:extLst>
          </p:cNvPr>
          <p:cNvSpPr/>
          <p:nvPr/>
        </p:nvSpPr>
        <p:spPr>
          <a:xfrm>
            <a:off x="10489282" y="1054323"/>
            <a:ext cx="1438275" cy="762000"/>
          </a:xfrm>
          <a:custGeom>
            <a:avLst/>
            <a:gdLst>
              <a:gd name="connsiteX0" fmla="*/ 0 w 1438275"/>
              <a:gd name="connsiteY0" fmla="*/ 57150 h 762000"/>
              <a:gd name="connsiteX1" fmla="*/ 0 w 1438275"/>
              <a:gd name="connsiteY1" fmla="*/ 57150 h 762000"/>
              <a:gd name="connsiteX2" fmla="*/ 28575 w 1438275"/>
              <a:gd name="connsiteY2" fmla="*/ 180975 h 762000"/>
              <a:gd name="connsiteX3" fmla="*/ 38100 w 1438275"/>
              <a:gd name="connsiteY3" fmla="*/ 209550 h 762000"/>
              <a:gd name="connsiteX4" fmla="*/ 57150 w 1438275"/>
              <a:gd name="connsiteY4" fmla="*/ 285750 h 762000"/>
              <a:gd name="connsiteX5" fmla="*/ 66675 w 1438275"/>
              <a:gd name="connsiteY5" fmla="*/ 571500 h 762000"/>
              <a:gd name="connsiteX6" fmla="*/ 76200 w 1438275"/>
              <a:gd name="connsiteY6" fmla="*/ 638175 h 762000"/>
              <a:gd name="connsiteX7" fmla="*/ 114300 w 1438275"/>
              <a:gd name="connsiteY7" fmla="*/ 723900 h 762000"/>
              <a:gd name="connsiteX8" fmla="*/ 190500 w 1438275"/>
              <a:gd name="connsiteY8" fmla="*/ 752475 h 762000"/>
              <a:gd name="connsiteX9" fmla="*/ 228600 w 1438275"/>
              <a:gd name="connsiteY9" fmla="*/ 762000 h 762000"/>
              <a:gd name="connsiteX10" fmla="*/ 723900 w 1438275"/>
              <a:gd name="connsiteY10" fmla="*/ 752475 h 762000"/>
              <a:gd name="connsiteX11" fmla="*/ 809625 w 1438275"/>
              <a:gd name="connsiteY11" fmla="*/ 742950 h 762000"/>
              <a:gd name="connsiteX12" fmla="*/ 866775 w 1438275"/>
              <a:gd name="connsiteY12" fmla="*/ 723900 h 762000"/>
              <a:gd name="connsiteX13" fmla="*/ 895350 w 1438275"/>
              <a:gd name="connsiteY13" fmla="*/ 714375 h 762000"/>
              <a:gd name="connsiteX14" fmla="*/ 962025 w 1438275"/>
              <a:gd name="connsiteY14" fmla="*/ 704850 h 762000"/>
              <a:gd name="connsiteX15" fmla="*/ 1152525 w 1438275"/>
              <a:gd name="connsiteY15" fmla="*/ 704850 h 762000"/>
              <a:gd name="connsiteX16" fmla="*/ 1209675 w 1438275"/>
              <a:gd name="connsiteY16" fmla="*/ 723900 h 762000"/>
              <a:gd name="connsiteX17" fmla="*/ 1247775 w 1438275"/>
              <a:gd name="connsiteY17" fmla="*/ 733425 h 762000"/>
              <a:gd name="connsiteX18" fmla="*/ 1362075 w 1438275"/>
              <a:gd name="connsiteY18" fmla="*/ 704850 h 762000"/>
              <a:gd name="connsiteX19" fmla="*/ 1390650 w 1438275"/>
              <a:gd name="connsiteY19" fmla="*/ 695325 h 762000"/>
              <a:gd name="connsiteX20" fmla="*/ 1438275 w 1438275"/>
              <a:gd name="connsiteY20" fmla="*/ 590550 h 762000"/>
              <a:gd name="connsiteX21" fmla="*/ 1400175 w 1438275"/>
              <a:gd name="connsiteY21" fmla="*/ 438150 h 762000"/>
              <a:gd name="connsiteX22" fmla="*/ 1371600 w 1438275"/>
              <a:gd name="connsiteY22" fmla="*/ 419100 h 762000"/>
              <a:gd name="connsiteX23" fmla="*/ 1352550 w 1438275"/>
              <a:gd name="connsiteY23" fmla="*/ 390525 h 762000"/>
              <a:gd name="connsiteX24" fmla="*/ 1323975 w 1438275"/>
              <a:gd name="connsiteY24" fmla="*/ 381000 h 762000"/>
              <a:gd name="connsiteX25" fmla="*/ 1266825 w 1438275"/>
              <a:gd name="connsiteY25" fmla="*/ 352425 h 762000"/>
              <a:gd name="connsiteX26" fmla="*/ 1247775 w 1438275"/>
              <a:gd name="connsiteY26" fmla="*/ 323850 h 762000"/>
              <a:gd name="connsiteX27" fmla="*/ 1247775 w 1438275"/>
              <a:gd name="connsiteY27" fmla="*/ 247650 h 762000"/>
              <a:gd name="connsiteX28" fmla="*/ 1162050 w 1438275"/>
              <a:gd name="connsiteY28" fmla="*/ 238125 h 762000"/>
              <a:gd name="connsiteX29" fmla="*/ 1104900 w 1438275"/>
              <a:gd name="connsiteY29" fmla="*/ 209550 h 762000"/>
              <a:gd name="connsiteX30" fmla="*/ 1085850 w 1438275"/>
              <a:gd name="connsiteY30" fmla="*/ 133350 h 762000"/>
              <a:gd name="connsiteX31" fmla="*/ 1066800 w 1438275"/>
              <a:gd name="connsiteY31" fmla="*/ 95250 h 762000"/>
              <a:gd name="connsiteX32" fmla="*/ 1057275 w 1438275"/>
              <a:gd name="connsiteY32" fmla="*/ 66675 h 762000"/>
              <a:gd name="connsiteX33" fmla="*/ 1000125 w 1438275"/>
              <a:gd name="connsiteY33" fmla="*/ 38100 h 762000"/>
              <a:gd name="connsiteX34" fmla="*/ 971550 w 1438275"/>
              <a:gd name="connsiteY34" fmla="*/ 19050 h 762000"/>
              <a:gd name="connsiteX35" fmla="*/ 914400 w 1438275"/>
              <a:gd name="connsiteY35" fmla="*/ 0 h 762000"/>
              <a:gd name="connsiteX36" fmla="*/ 438150 w 1438275"/>
              <a:gd name="connsiteY36" fmla="*/ 19050 h 762000"/>
              <a:gd name="connsiteX37" fmla="*/ 247650 w 1438275"/>
              <a:gd name="connsiteY37" fmla="*/ 47625 h 762000"/>
              <a:gd name="connsiteX38" fmla="*/ 76200 w 1438275"/>
              <a:gd name="connsiteY38" fmla="*/ 57150 h 762000"/>
              <a:gd name="connsiteX39" fmla="*/ 0 w 1438275"/>
              <a:gd name="connsiteY39" fmla="*/ 5715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8275" h="762000">
                <a:moveTo>
                  <a:pt x="0" y="57150"/>
                </a:moveTo>
                <a:lnTo>
                  <a:pt x="0" y="57150"/>
                </a:lnTo>
                <a:cubicBezTo>
                  <a:pt x="3303" y="72014"/>
                  <a:pt x="20263" y="151882"/>
                  <a:pt x="28575" y="180975"/>
                </a:cubicBezTo>
                <a:cubicBezTo>
                  <a:pt x="31333" y="190629"/>
                  <a:pt x="35458" y="199864"/>
                  <a:pt x="38100" y="209550"/>
                </a:cubicBezTo>
                <a:cubicBezTo>
                  <a:pt x="44989" y="234809"/>
                  <a:pt x="57150" y="285750"/>
                  <a:pt x="57150" y="285750"/>
                </a:cubicBezTo>
                <a:cubicBezTo>
                  <a:pt x="60325" y="381000"/>
                  <a:pt x="61531" y="476336"/>
                  <a:pt x="66675" y="571500"/>
                </a:cubicBezTo>
                <a:cubicBezTo>
                  <a:pt x="67887" y="593918"/>
                  <a:pt x="71152" y="616299"/>
                  <a:pt x="76200" y="638175"/>
                </a:cubicBezTo>
                <a:cubicBezTo>
                  <a:pt x="81859" y="662697"/>
                  <a:pt x="93809" y="703409"/>
                  <a:pt x="114300" y="723900"/>
                </a:cubicBezTo>
                <a:cubicBezTo>
                  <a:pt x="139515" y="749115"/>
                  <a:pt x="155452" y="744686"/>
                  <a:pt x="190500" y="752475"/>
                </a:cubicBezTo>
                <a:cubicBezTo>
                  <a:pt x="203279" y="755315"/>
                  <a:pt x="215900" y="758825"/>
                  <a:pt x="228600" y="762000"/>
                </a:cubicBezTo>
                <a:lnTo>
                  <a:pt x="723900" y="752475"/>
                </a:lnTo>
                <a:cubicBezTo>
                  <a:pt x="752635" y="751533"/>
                  <a:pt x="781432" y="748589"/>
                  <a:pt x="809625" y="742950"/>
                </a:cubicBezTo>
                <a:cubicBezTo>
                  <a:pt x="829316" y="739012"/>
                  <a:pt x="847725" y="730250"/>
                  <a:pt x="866775" y="723900"/>
                </a:cubicBezTo>
                <a:cubicBezTo>
                  <a:pt x="876300" y="720725"/>
                  <a:pt x="885411" y="715795"/>
                  <a:pt x="895350" y="714375"/>
                </a:cubicBezTo>
                <a:lnTo>
                  <a:pt x="962025" y="704850"/>
                </a:lnTo>
                <a:cubicBezTo>
                  <a:pt x="1036963" y="679871"/>
                  <a:pt x="1007128" y="685885"/>
                  <a:pt x="1152525" y="704850"/>
                </a:cubicBezTo>
                <a:cubicBezTo>
                  <a:pt x="1172437" y="707447"/>
                  <a:pt x="1190194" y="719030"/>
                  <a:pt x="1209675" y="723900"/>
                </a:cubicBezTo>
                <a:lnTo>
                  <a:pt x="1247775" y="733425"/>
                </a:lnTo>
                <a:cubicBezTo>
                  <a:pt x="1324732" y="720599"/>
                  <a:pt x="1286603" y="730007"/>
                  <a:pt x="1362075" y="704850"/>
                </a:cubicBezTo>
                <a:lnTo>
                  <a:pt x="1390650" y="695325"/>
                </a:lnTo>
                <a:cubicBezTo>
                  <a:pt x="1437730" y="624705"/>
                  <a:pt x="1424260" y="660626"/>
                  <a:pt x="1438275" y="590550"/>
                </a:cubicBezTo>
                <a:cubicBezTo>
                  <a:pt x="1430152" y="484953"/>
                  <a:pt x="1457230" y="485696"/>
                  <a:pt x="1400175" y="438150"/>
                </a:cubicBezTo>
                <a:cubicBezTo>
                  <a:pt x="1391381" y="430821"/>
                  <a:pt x="1381125" y="425450"/>
                  <a:pt x="1371600" y="419100"/>
                </a:cubicBezTo>
                <a:cubicBezTo>
                  <a:pt x="1365250" y="409575"/>
                  <a:pt x="1361489" y="397676"/>
                  <a:pt x="1352550" y="390525"/>
                </a:cubicBezTo>
                <a:cubicBezTo>
                  <a:pt x="1344710" y="384253"/>
                  <a:pt x="1332955" y="385490"/>
                  <a:pt x="1323975" y="381000"/>
                </a:cubicBezTo>
                <a:cubicBezTo>
                  <a:pt x="1250117" y="344071"/>
                  <a:pt x="1338649" y="376366"/>
                  <a:pt x="1266825" y="352425"/>
                </a:cubicBezTo>
                <a:cubicBezTo>
                  <a:pt x="1260475" y="342900"/>
                  <a:pt x="1249195" y="335209"/>
                  <a:pt x="1247775" y="323850"/>
                </a:cubicBezTo>
                <a:cubicBezTo>
                  <a:pt x="1247687" y="323142"/>
                  <a:pt x="1269603" y="256381"/>
                  <a:pt x="1247775" y="247650"/>
                </a:cubicBezTo>
                <a:cubicBezTo>
                  <a:pt x="1221081" y="236972"/>
                  <a:pt x="1190625" y="241300"/>
                  <a:pt x="1162050" y="238125"/>
                </a:cubicBezTo>
                <a:cubicBezTo>
                  <a:pt x="1143226" y="231850"/>
                  <a:pt x="1118329" y="226336"/>
                  <a:pt x="1104900" y="209550"/>
                </a:cubicBezTo>
                <a:cubicBezTo>
                  <a:pt x="1096753" y="199367"/>
                  <a:pt x="1086867" y="136400"/>
                  <a:pt x="1085850" y="133350"/>
                </a:cubicBezTo>
                <a:cubicBezTo>
                  <a:pt x="1081360" y="119880"/>
                  <a:pt x="1072393" y="108301"/>
                  <a:pt x="1066800" y="95250"/>
                </a:cubicBezTo>
                <a:cubicBezTo>
                  <a:pt x="1062845" y="86022"/>
                  <a:pt x="1063547" y="74515"/>
                  <a:pt x="1057275" y="66675"/>
                </a:cubicBezTo>
                <a:cubicBezTo>
                  <a:pt x="1039077" y="43927"/>
                  <a:pt x="1023132" y="49604"/>
                  <a:pt x="1000125" y="38100"/>
                </a:cubicBezTo>
                <a:cubicBezTo>
                  <a:pt x="989886" y="32980"/>
                  <a:pt x="982011" y="23699"/>
                  <a:pt x="971550" y="19050"/>
                </a:cubicBezTo>
                <a:cubicBezTo>
                  <a:pt x="953200" y="10895"/>
                  <a:pt x="914400" y="0"/>
                  <a:pt x="914400" y="0"/>
                </a:cubicBezTo>
                <a:cubicBezTo>
                  <a:pt x="778087" y="3786"/>
                  <a:pt x="587680" y="4097"/>
                  <a:pt x="438150" y="19050"/>
                </a:cubicBezTo>
                <a:cubicBezTo>
                  <a:pt x="313366" y="31528"/>
                  <a:pt x="454393" y="36139"/>
                  <a:pt x="247650" y="47625"/>
                </a:cubicBezTo>
                <a:lnTo>
                  <a:pt x="76200" y="57150"/>
                </a:lnTo>
                <a:lnTo>
                  <a:pt x="0" y="57150"/>
                </a:lnTo>
                <a:close/>
              </a:path>
            </a:pathLst>
          </a:custGeom>
          <a:solidFill>
            <a:srgbClr val="F5DEAA"/>
          </a:solidFill>
          <a:ln>
            <a:solidFill>
              <a:srgbClr val="F5DE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Increase standardisation and exporting </a:t>
            </a:r>
            <a:r>
              <a:rPr lang="en-GB" dirty="0" err="1">
                <a:solidFill>
                  <a:schemeClr val="tx1"/>
                </a:solidFill>
              </a:rPr>
              <a:t>reqs</a:t>
            </a:r>
            <a:endParaRPr lang="nl-NL" dirty="0">
              <a:solidFill>
                <a:schemeClr val="tx1"/>
              </a:solidFill>
            </a:endParaRPr>
          </a:p>
        </p:txBody>
      </p:sp>
    </p:spTree>
    <p:extLst>
      <p:ext uri="{BB962C8B-B14F-4D97-AF65-F5344CB8AC3E}">
        <p14:creationId xmlns:p14="http://schemas.microsoft.com/office/powerpoint/2010/main" val="14376445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itle 1">
            <a:extLst>
              <a:ext uri="{FF2B5EF4-FFF2-40B4-BE49-F238E27FC236}">
                <a16:creationId xmlns:a16="http://schemas.microsoft.com/office/drawing/2014/main" id="{7D73A2BE-3B4F-4C2A-8A08-D88AAC2C668F}"/>
              </a:ext>
            </a:extLst>
          </p:cNvPr>
          <p:cNvSpPr txBox="1">
            <a:spLocks/>
          </p:cNvSpPr>
          <p:nvPr/>
        </p:nvSpPr>
        <p:spPr>
          <a:xfrm>
            <a:off x="1531158" y="0"/>
            <a:ext cx="9148233" cy="423529"/>
          </a:xfrm>
          <a:prstGeom prst="rect">
            <a:avLst/>
          </a:prstGeom>
        </p:spPr>
        <p:txBody>
          <a:bodyPr tIns="0" bIns="0" anchor="ctr" anchorCtr="0"/>
          <a:lstStyle/>
          <a:p>
            <a:pPr algn="l"/>
            <a:endParaRPr lang="en-GB" sz="2401" b="1" kern="0" dirty="0">
              <a:solidFill>
                <a:schemeClr val="tx2"/>
              </a:solidFill>
              <a:latin typeface="+mj-lt"/>
              <a:ea typeface="+mj-ea"/>
              <a:cs typeface="+mj-cs"/>
            </a:endParaRPr>
          </a:p>
        </p:txBody>
      </p:sp>
      <p:sp>
        <p:nvSpPr>
          <p:cNvPr id="2" name="Titel 1">
            <a:extLst>
              <a:ext uri="{FF2B5EF4-FFF2-40B4-BE49-F238E27FC236}">
                <a16:creationId xmlns:a16="http://schemas.microsoft.com/office/drawing/2014/main" id="{7DFA8442-14B4-43A0-B5E3-1CAF66A85C59}"/>
              </a:ext>
            </a:extLst>
          </p:cNvPr>
          <p:cNvSpPr>
            <a:spLocks noGrp="1"/>
          </p:cNvSpPr>
          <p:nvPr>
            <p:ph type="title"/>
          </p:nvPr>
        </p:nvSpPr>
        <p:spPr>
          <a:xfrm>
            <a:off x="1637357" y="-71215"/>
            <a:ext cx="8832980" cy="744558"/>
          </a:xfrm>
        </p:spPr>
        <p:txBody>
          <a:bodyPr>
            <a:normAutofit/>
          </a:bodyPr>
          <a:lstStyle/>
          <a:p>
            <a:r>
              <a:rPr lang="en-US" sz="2000" b="1" cap="all" noProof="0" dirty="0">
                <a:latin typeface="+mn-lt"/>
              </a:rPr>
              <a:t>BIAN in the context of other standards</a:t>
            </a:r>
          </a:p>
        </p:txBody>
      </p:sp>
      <p:pic>
        <p:nvPicPr>
          <p:cNvPr id="53" name="Picture 7">
            <a:extLst>
              <a:ext uri="{FF2B5EF4-FFF2-40B4-BE49-F238E27FC236}">
                <a16:creationId xmlns:a16="http://schemas.microsoft.com/office/drawing/2014/main" id="{3AD93A8F-8853-48DF-8A05-FC0271F61224}"/>
              </a:ext>
            </a:extLst>
          </p:cNvPr>
          <p:cNvPicPr>
            <a:picLocks noChangeAspect="1"/>
          </p:cNvPicPr>
          <p:nvPr/>
        </p:nvPicPr>
        <p:blipFill>
          <a:blip r:embed="rId4"/>
          <a:stretch>
            <a:fillRect/>
          </a:stretch>
        </p:blipFill>
        <p:spPr>
          <a:xfrm>
            <a:off x="609680" y="6558947"/>
            <a:ext cx="242309" cy="224435"/>
          </a:xfrm>
          <a:prstGeom prst="rect">
            <a:avLst/>
          </a:prstGeom>
        </p:spPr>
      </p:pic>
      <p:sp>
        <p:nvSpPr>
          <p:cNvPr id="54" name="Text Placeholder 15">
            <a:extLst>
              <a:ext uri="{FF2B5EF4-FFF2-40B4-BE49-F238E27FC236}">
                <a16:creationId xmlns:a16="http://schemas.microsoft.com/office/drawing/2014/main" id="{5626C645-510F-47F5-A2D4-FD5088EADDBE}"/>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2.3</a:t>
            </a:r>
            <a:endParaRPr lang="en-GB" dirty="0"/>
          </a:p>
        </p:txBody>
      </p:sp>
      <p:grpSp>
        <p:nvGrpSpPr>
          <p:cNvPr id="56" name="Groep 94">
            <a:extLst>
              <a:ext uri="{FF2B5EF4-FFF2-40B4-BE49-F238E27FC236}">
                <a16:creationId xmlns:a16="http://schemas.microsoft.com/office/drawing/2014/main" id="{9F2C809B-E8F3-204D-8F29-F8943DBE2AE7}"/>
              </a:ext>
            </a:extLst>
          </p:cNvPr>
          <p:cNvGrpSpPr>
            <a:grpSpLocks/>
          </p:cNvGrpSpPr>
          <p:nvPr>
            <p:custDataLst>
              <p:tags r:id="rId1"/>
            </p:custDataLst>
          </p:nvPr>
        </p:nvGrpSpPr>
        <p:grpSpPr bwMode="auto">
          <a:xfrm>
            <a:off x="1637357" y="1055272"/>
            <a:ext cx="7848872" cy="5032789"/>
            <a:chOff x="5097650" y="1789113"/>
            <a:chExt cx="4173071" cy="3210135"/>
          </a:xfrm>
        </p:grpSpPr>
        <p:sp>
          <p:nvSpPr>
            <p:cNvPr id="57" name="Rectangle 8">
              <a:extLst>
                <a:ext uri="{FF2B5EF4-FFF2-40B4-BE49-F238E27FC236}">
                  <a16:creationId xmlns:a16="http://schemas.microsoft.com/office/drawing/2014/main" id="{1D908BFD-3DE0-7F43-8738-055B382C7E8C}"/>
                </a:ext>
              </a:extLst>
            </p:cNvPr>
            <p:cNvSpPr>
              <a:spLocks noChangeArrowheads="1"/>
            </p:cNvSpPr>
            <p:nvPr/>
          </p:nvSpPr>
          <p:spPr bwMode="auto">
            <a:xfrm>
              <a:off x="6253221" y="4713479"/>
              <a:ext cx="1507957" cy="285769"/>
            </a:xfrm>
            <a:prstGeom prst="rect">
              <a:avLst/>
            </a:prstGeom>
            <a:solidFill>
              <a:schemeClr val="accent5"/>
            </a:solidFill>
            <a:ln w="12700">
              <a:solidFill>
                <a:schemeClr val="tx2"/>
              </a:solidFill>
              <a:miter lim="800000"/>
              <a:headEnd/>
              <a:tailEnd/>
            </a:ln>
          </p:spPr>
          <p:txBody>
            <a:bodyPr wrap="none" lIns="18000" rIns="18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mn-ea"/>
                <a:cs typeface="Arial" charset="0"/>
              </a:endParaRPr>
            </a:p>
          </p:txBody>
        </p:sp>
        <p:sp>
          <p:nvSpPr>
            <p:cNvPr id="58" name="Rectangle 7">
              <a:extLst>
                <a:ext uri="{FF2B5EF4-FFF2-40B4-BE49-F238E27FC236}">
                  <a16:creationId xmlns:a16="http://schemas.microsoft.com/office/drawing/2014/main" id="{76D154DB-EE63-5A4A-8FB5-4C7FA5CA57B1}"/>
                </a:ext>
              </a:extLst>
            </p:cNvPr>
            <p:cNvSpPr>
              <a:spLocks noChangeArrowheads="1"/>
            </p:cNvSpPr>
            <p:nvPr/>
          </p:nvSpPr>
          <p:spPr bwMode="auto">
            <a:xfrm>
              <a:off x="5156381" y="2765490"/>
              <a:ext cx="1096841" cy="973201"/>
            </a:xfrm>
            <a:prstGeom prst="rect">
              <a:avLst/>
            </a:prstGeom>
            <a:solidFill>
              <a:schemeClr val="accent5"/>
            </a:solidFill>
            <a:ln w="12700">
              <a:solidFill>
                <a:schemeClr val="tx2"/>
              </a:solidFill>
              <a:miter lim="800000"/>
              <a:headEnd/>
              <a:tailEnd/>
            </a:ln>
          </p:spPr>
          <p:txBody>
            <a:bodyPr wrap="none" lIns="18000" rIns="18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mn-ea"/>
                <a:cs typeface="Arial" charset="0"/>
              </a:endParaRPr>
            </a:p>
          </p:txBody>
        </p:sp>
        <p:grpSp>
          <p:nvGrpSpPr>
            <p:cNvPr id="59" name="Groep 91">
              <a:extLst>
                <a:ext uri="{FF2B5EF4-FFF2-40B4-BE49-F238E27FC236}">
                  <a16:creationId xmlns:a16="http://schemas.microsoft.com/office/drawing/2014/main" id="{3B4D3E58-36AA-274A-A907-3824C301B84D}"/>
                </a:ext>
              </a:extLst>
            </p:cNvPr>
            <p:cNvGrpSpPr>
              <a:grpSpLocks/>
            </p:cNvGrpSpPr>
            <p:nvPr/>
          </p:nvGrpSpPr>
          <p:grpSpPr bwMode="auto">
            <a:xfrm>
              <a:off x="6252883" y="1789113"/>
              <a:ext cx="3017838" cy="2924175"/>
              <a:chOff x="6252883" y="1789113"/>
              <a:chExt cx="3017838" cy="2924175"/>
            </a:xfrm>
          </p:grpSpPr>
          <p:sp>
            <p:nvSpPr>
              <p:cNvPr id="72" name="Rectangle 71">
                <a:extLst>
                  <a:ext uri="{FF2B5EF4-FFF2-40B4-BE49-F238E27FC236}">
                    <a16:creationId xmlns:a16="http://schemas.microsoft.com/office/drawing/2014/main" id="{EBA3B18D-ABBB-BC45-8396-D49E82E332AC}"/>
                  </a:ext>
                </a:extLst>
              </p:cNvPr>
              <p:cNvSpPr/>
              <p:nvPr/>
            </p:nvSpPr>
            <p:spPr bwMode="auto">
              <a:xfrm>
                <a:off x="6253221" y="1789113"/>
                <a:ext cx="1507957" cy="974789"/>
              </a:xfrm>
              <a:prstGeom prst="rect">
                <a:avLst/>
              </a:prstGeom>
              <a:solidFill>
                <a:srgbClr val="FFFFFF">
                  <a:alpha val="69804"/>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sp>
            <p:nvSpPr>
              <p:cNvPr id="73" name="Rectangle 72">
                <a:extLst>
                  <a:ext uri="{FF2B5EF4-FFF2-40B4-BE49-F238E27FC236}">
                    <a16:creationId xmlns:a16="http://schemas.microsoft.com/office/drawing/2014/main" id="{A79C2CDC-6128-4A46-A6DD-7DCC17A007E8}"/>
                  </a:ext>
                </a:extLst>
              </p:cNvPr>
              <p:cNvSpPr/>
              <p:nvPr/>
            </p:nvSpPr>
            <p:spPr bwMode="auto">
              <a:xfrm>
                <a:off x="7762764" y="1789113"/>
                <a:ext cx="1507957" cy="974789"/>
              </a:xfrm>
              <a:prstGeom prst="rect">
                <a:avLst/>
              </a:prstGeom>
              <a:solidFill>
                <a:srgbClr val="FFFFFF">
                  <a:alpha val="50196"/>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sp>
            <p:nvSpPr>
              <p:cNvPr id="74" name="Rectangle 73">
                <a:extLst>
                  <a:ext uri="{FF2B5EF4-FFF2-40B4-BE49-F238E27FC236}">
                    <a16:creationId xmlns:a16="http://schemas.microsoft.com/office/drawing/2014/main" id="{9EB138D2-20E0-6941-9487-2627F9CB98EB}"/>
                  </a:ext>
                </a:extLst>
              </p:cNvPr>
              <p:cNvSpPr/>
              <p:nvPr/>
            </p:nvSpPr>
            <p:spPr bwMode="auto">
              <a:xfrm>
                <a:off x="6253221" y="2763902"/>
                <a:ext cx="1507957" cy="973202"/>
              </a:xfrm>
              <a:prstGeom prst="rect">
                <a:avLst/>
              </a:prstGeom>
              <a:solidFill>
                <a:srgbClr val="FFFFFF">
                  <a:alpha val="69804"/>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sp>
            <p:nvSpPr>
              <p:cNvPr id="75" name="Rectangle 74">
                <a:extLst>
                  <a:ext uri="{FF2B5EF4-FFF2-40B4-BE49-F238E27FC236}">
                    <a16:creationId xmlns:a16="http://schemas.microsoft.com/office/drawing/2014/main" id="{1609838B-A16A-8D4D-AAF2-C3AFF1CCD6CC}"/>
                  </a:ext>
                </a:extLst>
              </p:cNvPr>
              <p:cNvSpPr/>
              <p:nvPr/>
            </p:nvSpPr>
            <p:spPr bwMode="auto">
              <a:xfrm>
                <a:off x="7762764" y="2765490"/>
                <a:ext cx="1507957" cy="971613"/>
              </a:xfrm>
              <a:prstGeom prst="rect">
                <a:avLst/>
              </a:prstGeom>
              <a:solidFill>
                <a:srgbClr val="FFFFFF">
                  <a:alpha val="69804"/>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sp>
            <p:nvSpPr>
              <p:cNvPr id="76" name="Rectangle 75">
                <a:extLst>
                  <a:ext uri="{FF2B5EF4-FFF2-40B4-BE49-F238E27FC236}">
                    <a16:creationId xmlns:a16="http://schemas.microsoft.com/office/drawing/2014/main" id="{6CB023AE-2CE1-1A41-873C-549730532301}"/>
                  </a:ext>
                </a:extLst>
              </p:cNvPr>
              <p:cNvSpPr/>
              <p:nvPr/>
            </p:nvSpPr>
            <p:spPr bwMode="auto">
              <a:xfrm>
                <a:off x="6253221" y="3738690"/>
                <a:ext cx="1507957" cy="974789"/>
              </a:xfrm>
              <a:prstGeom prst="rect">
                <a:avLst/>
              </a:prstGeom>
              <a:solidFill>
                <a:srgbClr val="FFFFFF">
                  <a:alpha val="69804"/>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sp>
            <p:nvSpPr>
              <p:cNvPr id="77" name="Rectangle 76">
                <a:extLst>
                  <a:ext uri="{FF2B5EF4-FFF2-40B4-BE49-F238E27FC236}">
                    <a16:creationId xmlns:a16="http://schemas.microsoft.com/office/drawing/2014/main" id="{4A535D04-32A5-5140-A5E9-EF774C1CDBDB}"/>
                  </a:ext>
                </a:extLst>
              </p:cNvPr>
              <p:cNvSpPr/>
              <p:nvPr/>
            </p:nvSpPr>
            <p:spPr bwMode="auto">
              <a:xfrm>
                <a:off x="7762764" y="3738690"/>
                <a:ext cx="1507957" cy="974789"/>
              </a:xfrm>
              <a:prstGeom prst="rect">
                <a:avLst/>
              </a:prstGeom>
              <a:solidFill>
                <a:srgbClr val="FFFFFF">
                  <a:alpha val="50196"/>
                </a:srgbClr>
              </a:solidFill>
              <a:ln w="3175" cap="flat" cmpd="sng" algn="ctr">
                <a:solidFill>
                  <a:schemeClr val="accent2"/>
                </a:solidFill>
                <a:prstDash val="solid"/>
                <a:round/>
                <a:headEnd type="none" w="med" len="med"/>
                <a:tailEnd type="none" w="med" len="med"/>
              </a:ln>
              <a:effec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pitchFamily="1" charset="-128"/>
                  <a:cs typeface="MS PGothic" pitchFamily="34" charset="-128"/>
                </a:endParaRPr>
              </a:p>
            </p:txBody>
          </p:sp>
        </p:grpSp>
        <p:sp>
          <p:nvSpPr>
            <p:cNvPr id="60" name="Oval 18">
              <a:extLst>
                <a:ext uri="{FF2B5EF4-FFF2-40B4-BE49-F238E27FC236}">
                  <a16:creationId xmlns:a16="http://schemas.microsoft.com/office/drawing/2014/main" id="{9AB4C1DA-0EE0-3743-A274-E4F38B45E471}"/>
                </a:ext>
              </a:extLst>
            </p:cNvPr>
            <p:cNvSpPr>
              <a:spLocks noChangeArrowheads="1"/>
            </p:cNvSpPr>
            <p:nvPr/>
          </p:nvSpPr>
          <p:spPr bwMode="auto">
            <a:xfrm>
              <a:off x="6970691" y="2452731"/>
              <a:ext cx="415879" cy="619166"/>
            </a:xfrm>
            <a:prstGeom prst="ellipse">
              <a:avLst/>
            </a:prstGeom>
            <a:solidFill>
              <a:srgbClr val="E36F1E"/>
            </a:solidFill>
            <a:ln w="9525">
              <a:solidFill>
                <a:schemeClr val="bg1"/>
              </a:solidFill>
              <a:round/>
              <a:headEnd/>
              <a:tailEnd/>
            </a:ln>
            <a:effectLst>
              <a:outerShdw blurRad="38100" dist="25400" dir="5400000" algn="tl" rotWithShape="0">
                <a:prstClr val="black">
                  <a:alpha val="30000"/>
                </a:prst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IFX</a:t>
              </a:r>
            </a:p>
          </p:txBody>
        </p:sp>
        <p:sp>
          <p:nvSpPr>
            <p:cNvPr id="61" name="Oval 19">
              <a:extLst>
                <a:ext uri="{FF2B5EF4-FFF2-40B4-BE49-F238E27FC236}">
                  <a16:creationId xmlns:a16="http://schemas.microsoft.com/office/drawing/2014/main" id="{2B5EDB94-4E7F-314E-A2FF-39D11D06E3B1}"/>
                </a:ext>
              </a:extLst>
            </p:cNvPr>
            <p:cNvSpPr>
              <a:spLocks noChangeArrowheads="1"/>
            </p:cNvSpPr>
            <p:nvPr/>
          </p:nvSpPr>
          <p:spPr bwMode="auto">
            <a:xfrm>
              <a:off x="8650078" y="2432093"/>
              <a:ext cx="415879" cy="617577"/>
            </a:xfrm>
            <a:prstGeom prst="ellipse">
              <a:avLst/>
            </a:prstGeom>
            <a:solidFill>
              <a:srgbClr val="E36F1E"/>
            </a:solidFill>
            <a:ln w="9525">
              <a:solidFill>
                <a:schemeClr val="bg1"/>
              </a:solidFill>
              <a:round/>
              <a:headEnd/>
              <a:tailEnd/>
            </a:ln>
            <a:effectLst>
              <a:outerShdw blurRad="38100" dist="25400" dir="5400000" algn="tl" rotWithShape="0">
                <a:prstClr val="black">
                  <a:alpha val="30000"/>
                </a:prst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IFX</a:t>
              </a:r>
            </a:p>
          </p:txBody>
        </p:sp>
        <p:sp>
          <p:nvSpPr>
            <p:cNvPr id="62" name="Oval 20">
              <a:extLst>
                <a:ext uri="{FF2B5EF4-FFF2-40B4-BE49-F238E27FC236}">
                  <a16:creationId xmlns:a16="http://schemas.microsoft.com/office/drawing/2014/main" id="{1D29816E-2540-FA42-9A74-DEC030F27784}"/>
                </a:ext>
              </a:extLst>
            </p:cNvPr>
            <p:cNvSpPr>
              <a:spLocks noChangeArrowheads="1"/>
            </p:cNvSpPr>
            <p:nvPr/>
          </p:nvSpPr>
          <p:spPr bwMode="auto">
            <a:xfrm>
              <a:off x="7559587" y="2074882"/>
              <a:ext cx="898425" cy="1279609"/>
            </a:xfrm>
            <a:prstGeom prst="ellipse">
              <a:avLst/>
            </a:prstGeom>
            <a:solidFill>
              <a:srgbClr val="E36F1E"/>
            </a:solidFill>
            <a:ln w="9525">
              <a:solidFill>
                <a:schemeClr val="bg1"/>
              </a:solidFill>
              <a:round/>
              <a:headEnd/>
              <a:tailEnd/>
            </a:ln>
            <a:effectLst>
              <a:outerShdw blurRad="38100" dist="25400" dir="5400000" algn="tl" rotWithShape="0">
                <a:prstClr val="black">
                  <a:alpha val="30000"/>
                </a:prst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ISO 20022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Repository</a:t>
              </a:r>
              <a:br>
                <a:rPr kumimoji="0" lang="en-US" sz="1200" b="0" i="0" u="none" strike="noStrike" kern="1200" cap="none" spc="0" normalizeH="0" baseline="0" noProof="0" dirty="0">
                  <a:ln>
                    <a:noFill/>
                  </a:ln>
                  <a:solidFill>
                    <a:srgbClr val="FFFFFF"/>
                  </a:solidFill>
                  <a:effectLst/>
                  <a:uLnTx/>
                  <a:uFillTx/>
                  <a:latin typeface="Arial"/>
                  <a:ea typeface="+mn-ea"/>
                  <a:cs typeface="Arial" charset="0"/>
                </a:rPr>
              </a:br>
              <a:endParaRPr kumimoji="0" lang="en-US" sz="200" b="0" i="0" u="none" strike="noStrike" kern="1200" cap="none" spc="0" normalizeH="0" baseline="0" noProof="0" dirty="0">
                <a:ln>
                  <a:noFill/>
                </a:ln>
                <a:solidFill>
                  <a:srgbClr val="FFFFFF"/>
                </a:solidFill>
                <a:effectLst/>
                <a:uLnTx/>
                <a:uFillTx/>
                <a:latin typeface="Arial"/>
                <a:ea typeface="+mn-ea"/>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Arial" charset="0"/>
                </a:rPr>
                <a:t>(SWIFT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Arial"/>
                  <a:ea typeface="+mn-ea"/>
                  <a:cs typeface="Arial" charset="0"/>
                </a:rPr>
                <a:t>Administered)</a:t>
              </a:r>
            </a:p>
          </p:txBody>
        </p:sp>
        <p:sp>
          <p:nvSpPr>
            <p:cNvPr id="63" name="Oval 22">
              <a:extLst>
                <a:ext uri="{FF2B5EF4-FFF2-40B4-BE49-F238E27FC236}">
                  <a16:creationId xmlns:a16="http://schemas.microsoft.com/office/drawing/2014/main" id="{7D7990D5-B7F6-524D-883B-D9871712048C}"/>
                </a:ext>
              </a:extLst>
            </p:cNvPr>
            <p:cNvSpPr>
              <a:spLocks noChangeArrowheads="1"/>
            </p:cNvSpPr>
            <p:nvPr/>
          </p:nvSpPr>
          <p:spPr bwMode="auto">
            <a:xfrm>
              <a:off x="6545288" y="3972069"/>
              <a:ext cx="2427016" cy="306407"/>
            </a:xfrm>
            <a:prstGeom prst="ellipse">
              <a:avLst/>
            </a:prstGeom>
            <a:solidFill>
              <a:srgbClr val="E36F1E"/>
            </a:solidFill>
            <a:ln w="9525">
              <a:solidFill>
                <a:schemeClr val="bg1"/>
              </a:solidFill>
              <a:round/>
              <a:headEnd/>
              <a:tailEnd/>
            </a:ln>
            <a:effectLst>
              <a:outerShdw blurRad="38100" dist="25400" dir="5400000" algn="ctr" rotWithShape="0">
                <a:srgbClr val="000000">
                  <a:alpha val="30000"/>
                </a:srgb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ISO 20022 Core Standard</a:t>
              </a:r>
            </a:p>
          </p:txBody>
        </p:sp>
        <p:sp>
          <p:nvSpPr>
            <p:cNvPr id="64" name="Oval 23">
              <a:extLst>
                <a:ext uri="{FF2B5EF4-FFF2-40B4-BE49-F238E27FC236}">
                  <a16:creationId xmlns:a16="http://schemas.microsoft.com/office/drawing/2014/main" id="{B1E3AF18-F3FB-F845-8AE5-C6957943F31F}"/>
                </a:ext>
              </a:extLst>
            </p:cNvPr>
            <p:cNvSpPr>
              <a:spLocks noChangeArrowheads="1"/>
            </p:cNvSpPr>
            <p:nvPr/>
          </p:nvSpPr>
          <p:spPr bwMode="auto">
            <a:xfrm>
              <a:off x="6375444" y="4383258"/>
              <a:ext cx="2830197" cy="268306"/>
            </a:xfrm>
            <a:prstGeom prst="ellipse">
              <a:avLst/>
            </a:prstGeom>
            <a:gradFill flip="none" rotWithShape="1">
              <a:gsLst>
                <a:gs pos="0">
                  <a:srgbClr val="E36F1E"/>
                </a:gs>
                <a:gs pos="100000">
                  <a:schemeClr val="accent1"/>
                </a:gs>
              </a:gsLst>
              <a:lin ang="16200000" scaled="1"/>
              <a:tileRect/>
            </a:gradFill>
            <a:ln w="9525">
              <a:solidFill>
                <a:schemeClr val="bg1"/>
              </a:solidFill>
              <a:round/>
              <a:headEnd/>
              <a:tailEnd/>
            </a:ln>
            <a:effectLst>
              <a:outerShdw blurRad="38100" dist="25400" dir="5400000" algn="ctr" rotWithShape="0">
                <a:srgbClr val="000000">
                  <a:alpha val="30000"/>
                </a:srgb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mn-ea"/>
                  <a:cs typeface="Arial" charset="0"/>
                </a:rPr>
                <a:t>OMG UML</a:t>
              </a:r>
            </a:p>
          </p:txBody>
        </p:sp>
        <p:sp>
          <p:nvSpPr>
            <p:cNvPr id="65" name="Rectangle 24">
              <a:extLst>
                <a:ext uri="{FF2B5EF4-FFF2-40B4-BE49-F238E27FC236}">
                  <a16:creationId xmlns:a16="http://schemas.microsoft.com/office/drawing/2014/main" id="{6CBD0E70-20CB-0641-8F71-53305F9A4E48}"/>
                </a:ext>
              </a:extLst>
            </p:cNvPr>
            <p:cNvSpPr>
              <a:spLocks noChangeArrowheads="1"/>
            </p:cNvSpPr>
            <p:nvPr/>
          </p:nvSpPr>
          <p:spPr bwMode="auto">
            <a:xfrm>
              <a:off x="6648464" y="4730943"/>
              <a:ext cx="766677" cy="257192"/>
            </a:xfrm>
            <a:prstGeom prst="rect">
              <a:avLst/>
            </a:prstGeom>
            <a:noFill/>
            <a:ln w="9525">
              <a:noFill/>
              <a:round/>
              <a:headEnd/>
              <a:tailEnd/>
            </a:ln>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a:ea typeface="+mn-ea"/>
                  <a:cs typeface="Arial" charset="0"/>
                </a:rPr>
                <a:t>A2A</a:t>
              </a:r>
            </a:p>
          </p:txBody>
        </p:sp>
        <p:sp>
          <p:nvSpPr>
            <p:cNvPr id="66" name="Rectangle 25">
              <a:extLst>
                <a:ext uri="{FF2B5EF4-FFF2-40B4-BE49-F238E27FC236}">
                  <a16:creationId xmlns:a16="http://schemas.microsoft.com/office/drawing/2014/main" id="{78508291-4EAA-C149-9E77-F0F2F24993FD}"/>
                </a:ext>
              </a:extLst>
            </p:cNvPr>
            <p:cNvSpPr>
              <a:spLocks noChangeArrowheads="1"/>
            </p:cNvSpPr>
            <p:nvPr/>
          </p:nvSpPr>
          <p:spPr bwMode="auto">
            <a:xfrm>
              <a:off x="8148484" y="4730943"/>
              <a:ext cx="766676" cy="257192"/>
            </a:xfrm>
            <a:prstGeom prst="rect">
              <a:avLst/>
            </a:prstGeom>
            <a:noFill/>
            <a:ln w="9525">
              <a:noFill/>
              <a:round/>
              <a:headEnd/>
              <a:tailEnd/>
            </a:ln>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a:ea typeface="+mn-ea"/>
                  <a:cs typeface="Arial" charset="0"/>
                </a:rPr>
                <a:t>B2B – B2C</a:t>
              </a:r>
            </a:p>
          </p:txBody>
        </p:sp>
        <p:sp>
          <p:nvSpPr>
            <p:cNvPr id="67" name="Rectangle 26">
              <a:extLst>
                <a:ext uri="{FF2B5EF4-FFF2-40B4-BE49-F238E27FC236}">
                  <a16:creationId xmlns:a16="http://schemas.microsoft.com/office/drawing/2014/main" id="{58E3EC70-3B83-2E4E-9E3E-3E6395CEAF63}"/>
                </a:ext>
              </a:extLst>
            </p:cNvPr>
            <p:cNvSpPr>
              <a:spLocks noChangeArrowheads="1"/>
            </p:cNvSpPr>
            <p:nvPr/>
          </p:nvSpPr>
          <p:spPr bwMode="auto">
            <a:xfrm>
              <a:off x="5097650" y="1912946"/>
              <a:ext cx="1192079" cy="742999"/>
            </a:xfrm>
            <a:prstGeom prst="rect">
              <a:avLst/>
            </a:prstGeom>
            <a:noFill/>
            <a:ln w="9525">
              <a:noFill/>
              <a:round/>
              <a:headEnd/>
              <a:tailEnd/>
            </a:ln>
          </p:spPr>
          <p:txBody>
            <a:bodyPr lIns="3600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a:ea typeface="+mn-ea"/>
                  <a:cs typeface="Arial" charset="0"/>
                </a:rPr>
                <a:t>Business Content: Technical</a:t>
              </a:r>
            </a:p>
          </p:txBody>
        </p:sp>
        <p:sp>
          <p:nvSpPr>
            <p:cNvPr id="68" name="Rectangle 27">
              <a:extLst>
                <a:ext uri="{FF2B5EF4-FFF2-40B4-BE49-F238E27FC236}">
                  <a16:creationId xmlns:a16="http://schemas.microsoft.com/office/drawing/2014/main" id="{2AC007E6-81FA-D54C-B012-46150CDC7FBA}"/>
                </a:ext>
              </a:extLst>
            </p:cNvPr>
            <p:cNvSpPr>
              <a:spLocks noChangeArrowheads="1"/>
            </p:cNvSpPr>
            <p:nvPr/>
          </p:nvSpPr>
          <p:spPr bwMode="auto">
            <a:xfrm>
              <a:off x="5097650" y="2884560"/>
              <a:ext cx="1192079" cy="741412"/>
            </a:xfrm>
            <a:prstGeom prst="rect">
              <a:avLst/>
            </a:prstGeom>
            <a:noFill/>
            <a:ln w="9525">
              <a:noFill/>
              <a:round/>
              <a:headEnd/>
              <a:tailEnd/>
            </a:ln>
          </p:spPr>
          <p:txBody>
            <a:bodyPr lIns="3600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a:ea typeface="+mn-ea"/>
                  <a:cs typeface="Arial" charset="0"/>
                </a:rPr>
                <a:t>Business Content: Semantic</a:t>
              </a:r>
            </a:p>
          </p:txBody>
        </p:sp>
        <p:sp>
          <p:nvSpPr>
            <p:cNvPr id="69" name="Rectangle 28">
              <a:extLst>
                <a:ext uri="{FF2B5EF4-FFF2-40B4-BE49-F238E27FC236}">
                  <a16:creationId xmlns:a16="http://schemas.microsoft.com/office/drawing/2014/main" id="{F8983D82-735C-7140-B654-5028832BADE5}"/>
                </a:ext>
              </a:extLst>
            </p:cNvPr>
            <p:cNvSpPr>
              <a:spLocks noChangeArrowheads="1"/>
            </p:cNvSpPr>
            <p:nvPr/>
          </p:nvSpPr>
          <p:spPr bwMode="auto">
            <a:xfrm>
              <a:off x="5097650" y="3846648"/>
              <a:ext cx="1192079" cy="741412"/>
            </a:xfrm>
            <a:prstGeom prst="rect">
              <a:avLst/>
            </a:prstGeom>
            <a:noFill/>
            <a:ln w="9525">
              <a:noFill/>
              <a:round/>
              <a:headEnd/>
              <a:tailEnd/>
            </a:ln>
          </p:spPr>
          <p:txBody>
            <a:bodyPr lIns="3600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5F6062"/>
                  </a:solidFill>
                  <a:effectLst/>
                  <a:uLnTx/>
                  <a:uFillTx/>
                  <a:latin typeface="Arial"/>
                  <a:ea typeface="+mn-ea"/>
                  <a:cs typeface="Arial" charset="0"/>
                </a:rPr>
                <a:t>Modeling Languages/ UML Profiles</a:t>
              </a:r>
            </a:p>
          </p:txBody>
        </p:sp>
        <p:sp>
          <p:nvSpPr>
            <p:cNvPr id="70" name="Line 5">
              <a:extLst>
                <a:ext uri="{FF2B5EF4-FFF2-40B4-BE49-F238E27FC236}">
                  <a16:creationId xmlns:a16="http://schemas.microsoft.com/office/drawing/2014/main" id="{B45C0F29-6ED9-924B-A5B7-87D7BB18870A}"/>
                </a:ext>
              </a:extLst>
            </p:cNvPr>
            <p:cNvSpPr>
              <a:spLocks noChangeShapeType="1"/>
            </p:cNvSpPr>
            <p:nvPr/>
          </p:nvSpPr>
          <p:spPr bwMode="auto">
            <a:xfrm>
              <a:off x="6105599" y="3405998"/>
              <a:ext cx="295242" cy="2381"/>
            </a:xfrm>
            <a:prstGeom prst="line">
              <a:avLst/>
            </a:prstGeom>
            <a:noFill/>
            <a:ln w="76200">
              <a:solidFill>
                <a:schemeClr val="tx2"/>
              </a:solidFill>
              <a:round/>
              <a:headEnd/>
              <a:tailEnd type="triangle" w="med" len="med"/>
            </a:ln>
          </p:spPr>
          <p:txBody>
            <a:bodyPr wrap="none" lIns="18000" rIns="1800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mn-ea"/>
                <a:cs typeface="Arial" charset="0"/>
              </a:endParaRPr>
            </a:p>
          </p:txBody>
        </p:sp>
        <p:sp>
          <p:nvSpPr>
            <p:cNvPr id="71" name="Oval 17">
              <a:extLst>
                <a:ext uri="{FF2B5EF4-FFF2-40B4-BE49-F238E27FC236}">
                  <a16:creationId xmlns:a16="http://schemas.microsoft.com/office/drawing/2014/main" id="{2E014A82-08BA-BE42-8927-3A0B0CA95FA4}"/>
                </a:ext>
              </a:extLst>
            </p:cNvPr>
            <p:cNvSpPr>
              <a:spLocks noChangeArrowheads="1"/>
            </p:cNvSpPr>
            <p:nvPr/>
          </p:nvSpPr>
          <p:spPr bwMode="auto">
            <a:xfrm>
              <a:off x="7367521" y="3111899"/>
              <a:ext cx="552168" cy="774751"/>
            </a:xfrm>
            <a:prstGeom prst="ellipse">
              <a:avLst/>
            </a:prstGeom>
            <a:solidFill>
              <a:schemeClr val="accent1"/>
            </a:solidFill>
            <a:ln w="9525">
              <a:solidFill>
                <a:schemeClr val="bg1"/>
              </a:solidFill>
              <a:round/>
              <a:headEnd/>
              <a:tailEnd/>
            </a:ln>
            <a:effectLst>
              <a:outerShdw blurRad="38100" dist="25400" dir="5400000" algn="ctr" rotWithShape="0">
                <a:srgbClr val="000000">
                  <a:alpha val="30000"/>
                </a:srgbClr>
              </a:outerShdw>
            </a:effectLst>
          </p:spPr>
          <p:txBody>
            <a:bodyPr wrap="none"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a:ea typeface="+mn-ea"/>
                  <a:cs typeface="Arial" charset="0"/>
                </a:rPr>
                <a:t>BIAN</a:t>
              </a:r>
            </a:p>
          </p:txBody>
        </p:sp>
      </p:grpSp>
    </p:spTree>
    <p:extLst>
      <p:ext uri="{BB962C8B-B14F-4D97-AF65-F5344CB8AC3E}">
        <p14:creationId xmlns:p14="http://schemas.microsoft.com/office/powerpoint/2010/main" val="1995803699"/>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a:extLst>
              <a:ext uri="{FF2B5EF4-FFF2-40B4-BE49-F238E27FC236}">
                <a16:creationId xmlns:a16="http://schemas.microsoft.com/office/drawing/2014/main" id="{63B0E36F-39F2-4E80-BD41-BB00CD490805}"/>
              </a:ext>
            </a:extLst>
          </p:cNvPr>
          <p:cNvSpPr>
            <a:spLocks noGrp="1"/>
          </p:cNvSpPr>
          <p:nvPr>
            <p:ph type="title"/>
          </p:nvPr>
        </p:nvSpPr>
        <p:spPr/>
        <p:txBody>
          <a:bodyPr>
            <a:normAutofit/>
          </a:bodyPr>
          <a:lstStyle/>
          <a:p>
            <a:r>
              <a:rPr lang="en-US" sz="2000" b="1" cap="all" noProof="0" dirty="0"/>
              <a:t>Standardization of the financial services industry</a:t>
            </a:r>
          </a:p>
        </p:txBody>
      </p:sp>
      <p:sp>
        <p:nvSpPr>
          <p:cNvPr id="4" name="Tijdelijke aanduiding voor tekst 3">
            <a:extLst>
              <a:ext uri="{FF2B5EF4-FFF2-40B4-BE49-F238E27FC236}">
                <a16:creationId xmlns:a16="http://schemas.microsoft.com/office/drawing/2014/main" id="{45FBC7F8-5EFC-4BE2-837C-35A9E169036E}"/>
              </a:ext>
            </a:extLst>
          </p:cNvPr>
          <p:cNvSpPr>
            <a:spLocks noGrp="1"/>
          </p:cNvSpPr>
          <p:nvPr>
            <p:ph type="body" sz="quarter" idx="10"/>
          </p:nvPr>
        </p:nvSpPr>
        <p:spPr/>
        <p:txBody>
          <a:bodyPr/>
          <a:lstStyle/>
          <a:p>
            <a:pPr>
              <a:buClrTx/>
            </a:pPr>
            <a:r>
              <a:rPr lang="en-US" noProof="0" dirty="0"/>
              <a:t>BIAN strives to achieve the maximum content, so it will be used as the de facto standard for the Financial Services Industry. </a:t>
            </a:r>
          </a:p>
          <a:p>
            <a:pPr>
              <a:buClrTx/>
            </a:pPr>
            <a:endParaRPr lang="en-US" noProof="0" dirty="0"/>
          </a:p>
          <a:p>
            <a:pPr>
              <a:buClrTx/>
            </a:pPr>
            <a:r>
              <a:rPr lang="en-US" noProof="0" dirty="0"/>
              <a:t>BIAN is in close cooperation with ISO 20022 to develop (physical message definitions (API’s) based on their existing standard.</a:t>
            </a:r>
          </a:p>
          <a:p>
            <a:pPr>
              <a:buClrTx/>
            </a:pPr>
            <a:endParaRPr lang="en-US" noProof="0" dirty="0"/>
          </a:p>
          <a:p>
            <a:pPr>
              <a:buClrTx/>
            </a:pPr>
            <a:r>
              <a:rPr lang="en-US" dirty="0"/>
              <a:t>To support adoption of BIAN, The Open Group and BIAN cooperate on how to use BIAN deliverables within the TOGAF Architecture Development Method.</a:t>
            </a:r>
          </a:p>
          <a:p>
            <a:pPr>
              <a:buClrTx/>
            </a:pPr>
            <a:endParaRPr lang="en-US" noProof="0" dirty="0"/>
          </a:p>
          <a:p>
            <a:pPr>
              <a:buClrTx/>
            </a:pPr>
            <a:r>
              <a:rPr lang="en-US" noProof="0" dirty="0"/>
              <a:t>BIAN is also capturing BIAN with ArchiMate, besides UML and XML. </a:t>
            </a:r>
          </a:p>
        </p:txBody>
      </p:sp>
    </p:spTree>
    <p:extLst>
      <p:ext uri="{BB962C8B-B14F-4D97-AF65-F5344CB8AC3E}">
        <p14:creationId xmlns:p14="http://schemas.microsoft.com/office/powerpoint/2010/main" val="51067942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n 29">
            <a:extLst>
              <a:ext uri="{FF2B5EF4-FFF2-40B4-BE49-F238E27FC236}">
                <a16:creationId xmlns:a16="http://schemas.microsoft.com/office/drawing/2014/main" id="{698DA3B4-4D61-4835-A27F-83BA7A732637}"/>
              </a:ext>
            </a:extLst>
          </p:cNvPr>
          <p:cNvSpPr>
            <a:spLocks noChangeArrowheads="1"/>
          </p:cNvSpPr>
          <p:nvPr/>
        </p:nvSpPr>
        <p:spPr bwMode="auto">
          <a:xfrm>
            <a:off x="208134" y="1209183"/>
            <a:ext cx="1493384" cy="1777450"/>
          </a:xfrm>
          <a:prstGeom prst="can">
            <a:avLst>
              <a:gd name="adj" fmla="val 2499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lIns="0" anchor="ctr"/>
          <a:lstStyle/>
          <a:p>
            <a:pPr algn="ctr">
              <a:defRPr/>
            </a:pPr>
            <a:r>
              <a:rPr lang="en-US" sz="2401" kern="0" dirty="0">
                <a:latin typeface="Calibri"/>
              </a:rPr>
              <a:t>IFX</a:t>
            </a:r>
            <a:endParaRPr lang="en-US" sz="1801" kern="0" dirty="0">
              <a:latin typeface="Calibri"/>
            </a:endParaRPr>
          </a:p>
        </p:txBody>
      </p:sp>
      <p:sp>
        <p:nvSpPr>
          <p:cNvPr id="3" name="Can 30">
            <a:extLst>
              <a:ext uri="{FF2B5EF4-FFF2-40B4-BE49-F238E27FC236}">
                <a16:creationId xmlns:a16="http://schemas.microsoft.com/office/drawing/2014/main" id="{3A31F1C7-6ED2-4C0D-9C4E-E15ABE27238B}"/>
              </a:ext>
            </a:extLst>
          </p:cNvPr>
          <p:cNvSpPr>
            <a:spLocks noChangeArrowheads="1"/>
          </p:cNvSpPr>
          <p:nvPr/>
        </p:nvSpPr>
        <p:spPr bwMode="auto">
          <a:xfrm>
            <a:off x="5952778" y="1104359"/>
            <a:ext cx="1405435" cy="1778755"/>
          </a:xfrm>
          <a:prstGeom prst="can">
            <a:avLst>
              <a:gd name="adj" fmla="val 2501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FIX</a:t>
            </a:r>
            <a:endParaRPr lang="en-US" sz="1801" kern="0" dirty="0">
              <a:latin typeface="Calibri"/>
            </a:endParaRPr>
          </a:p>
        </p:txBody>
      </p:sp>
      <p:sp>
        <p:nvSpPr>
          <p:cNvPr id="4" name="Can 31">
            <a:extLst>
              <a:ext uri="{FF2B5EF4-FFF2-40B4-BE49-F238E27FC236}">
                <a16:creationId xmlns:a16="http://schemas.microsoft.com/office/drawing/2014/main" id="{928DC56A-8A09-4963-9BF3-54EC881D814E}"/>
              </a:ext>
            </a:extLst>
          </p:cNvPr>
          <p:cNvSpPr>
            <a:spLocks noChangeArrowheads="1"/>
          </p:cNvSpPr>
          <p:nvPr/>
        </p:nvSpPr>
        <p:spPr bwMode="auto">
          <a:xfrm>
            <a:off x="5952778" y="3502595"/>
            <a:ext cx="1405435" cy="1777450"/>
          </a:xfrm>
          <a:prstGeom prst="can">
            <a:avLst>
              <a:gd name="adj" fmla="val 24993"/>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XBRL</a:t>
            </a:r>
          </a:p>
        </p:txBody>
      </p:sp>
      <p:sp>
        <p:nvSpPr>
          <p:cNvPr id="5" name="Can 32">
            <a:extLst>
              <a:ext uri="{FF2B5EF4-FFF2-40B4-BE49-F238E27FC236}">
                <a16:creationId xmlns:a16="http://schemas.microsoft.com/office/drawing/2014/main" id="{A70B87DD-CFD3-4C2B-9BEA-74B28305CEE5}"/>
              </a:ext>
            </a:extLst>
          </p:cNvPr>
          <p:cNvSpPr>
            <a:spLocks noChangeArrowheads="1"/>
          </p:cNvSpPr>
          <p:nvPr/>
        </p:nvSpPr>
        <p:spPr bwMode="auto">
          <a:xfrm>
            <a:off x="208134" y="3529595"/>
            <a:ext cx="1493384" cy="1778756"/>
          </a:xfrm>
          <a:prstGeom prst="can">
            <a:avLst>
              <a:gd name="adj" fmla="val 25010"/>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FpML</a:t>
            </a:r>
          </a:p>
          <a:p>
            <a:pPr algn="ctr">
              <a:defRPr/>
            </a:pPr>
            <a:endParaRPr lang="en-US" sz="1801" kern="0" dirty="0">
              <a:latin typeface="Calibri"/>
            </a:endParaRPr>
          </a:p>
        </p:txBody>
      </p:sp>
      <p:cxnSp>
        <p:nvCxnSpPr>
          <p:cNvPr id="6" name="Straight Arrow Connector 33">
            <a:extLst>
              <a:ext uri="{FF2B5EF4-FFF2-40B4-BE49-F238E27FC236}">
                <a16:creationId xmlns:a16="http://schemas.microsoft.com/office/drawing/2014/main" id="{6E6B260B-8748-419A-9A17-FC73A8C9CE1D}"/>
              </a:ext>
            </a:extLst>
          </p:cNvPr>
          <p:cNvCxnSpPr>
            <a:cxnSpLocks noChangeShapeType="1"/>
            <a:stCxn id="2" idx="4"/>
          </p:cNvCxnSpPr>
          <p:nvPr/>
        </p:nvCxnSpPr>
        <p:spPr bwMode="auto">
          <a:xfrm>
            <a:off x="1701518" y="2097908"/>
            <a:ext cx="1089085" cy="969510"/>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7" name="Straight Arrow Connector 34">
            <a:extLst>
              <a:ext uri="{FF2B5EF4-FFF2-40B4-BE49-F238E27FC236}">
                <a16:creationId xmlns:a16="http://schemas.microsoft.com/office/drawing/2014/main" id="{54531E8C-AF9B-4F86-8D73-3BF52D87913F}"/>
              </a:ext>
            </a:extLst>
          </p:cNvPr>
          <p:cNvCxnSpPr>
            <a:cxnSpLocks noChangeShapeType="1"/>
            <a:stCxn id="5" idx="4"/>
          </p:cNvCxnSpPr>
          <p:nvPr/>
        </p:nvCxnSpPr>
        <p:spPr bwMode="auto">
          <a:xfrm flipV="1">
            <a:off x="1701518" y="3269124"/>
            <a:ext cx="1089085" cy="1149849"/>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8" name="Straight Arrow Connector 35">
            <a:extLst>
              <a:ext uri="{FF2B5EF4-FFF2-40B4-BE49-F238E27FC236}">
                <a16:creationId xmlns:a16="http://schemas.microsoft.com/office/drawing/2014/main" id="{B1AB0D1B-4C59-4FD9-9C43-402862426C97}"/>
              </a:ext>
            </a:extLst>
          </p:cNvPr>
          <p:cNvCxnSpPr>
            <a:cxnSpLocks noChangeShapeType="1"/>
            <a:stCxn id="4" idx="2"/>
          </p:cNvCxnSpPr>
          <p:nvPr/>
        </p:nvCxnSpPr>
        <p:spPr bwMode="auto">
          <a:xfrm flipH="1" flipV="1">
            <a:off x="4863693" y="3169063"/>
            <a:ext cx="1089085" cy="1222257"/>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9" name="Can 37">
            <a:extLst>
              <a:ext uri="{FF2B5EF4-FFF2-40B4-BE49-F238E27FC236}">
                <a16:creationId xmlns:a16="http://schemas.microsoft.com/office/drawing/2014/main" id="{CA3392F1-5275-4E9C-8F15-02F145C35A26}"/>
              </a:ext>
            </a:extLst>
          </p:cNvPr>
          <p:cNvSpPr>
            <a:spLocks noChangeArrowheads="1"/>
          </p:cNvSpPr>
          <p:nvPr/>
        </p:nvSpPr>
        <p:spPr bwMode="auto">
          <a:xfrm>
            <a:off x="3049485" y="4986006"/>
            <a:ext cx="1586611" cy="1367671"/>
          </a:xfrm>
          <a:prstGeom prst="can">
            <a:avLst>
              <a:gd name="adj" fmla="val 2500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lIns="0" anchor="ctr"/>
          <a:lstStyle/>
          <a:p>
            <a:pPr algn="ctr">
              <a:defRPr/>
            </a:pPr>
            <a:r>
              <a:rPr lang="en-US" sz="2401" kern="0" dirty="0">
                <a:latin typeface="Calibri"/>
              </a:rPr>
              <a:t>Other Finance Standards</a:t>
            </a:r>
            <a:endParaRPr lang="en-US" sz="1801" kern="0" dirty="0">
              <a:latin typeface="Calibri"/>
            </a:endParaRPr>
          </a:p>
        </p:txBody>
      </p:sp>
      <p:cxnSp>
        <p:nvCxnSpPr>
          <p:cNvPr id="10" name="Straight Arrow Connector 38">
            <a:extLst>
              <a:ext uri="{FF2B5EF4-FFF2-40B4-BE49-F238E27FC236}">
                <a16:creationId xmlns:a16="http://schemas.microsoft.com/office/drawing/2014/main" id="{CAEE4DCF-D19C-46B6-855C-5728798128F8}"/>
              </a:ext>
            </a:extLst>
          </p:cNvPr>
          <p:cNvCxnSpPr>
            <a:cxnSpLocks noChangeShapeType="1"/>
            <a:stCxn id="3" idx="2"/>
          </p:cNvCxnSpPr>
          <p:nvPr/>
        </p:nvCxnSpPr>
        <p:spPr bwMode="auto">
          <a:xfrm flipH="1">
            <a:off x="4863693" y="1993737"/>
            <a:ext cx="1089085" cy="889377"/>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11" name="Rectangle 40">
            <a:extLst>
              <a:ext uri="{FF2B5EF4-FFF2-40B4-BE49-F238E27FC236}">
                <a16:creationId xmlns:a16="http://schemas.microsoft.com/office/drawing/2014/main" id="{D424A970-75E2-4F55-8934-ADFF105FE120}"/>
              </a:ext>
            </a:extLst>
          </p:cNvPr>
          <p:cNvSpPr>
            <a:spLocks noChangeArrowheads="1"/>
          </p:cNvSpPr>
          <p:nvPr/>
        </p:nvSpPr>
        <p:spPr bwMode="auto">
          <a:xfrm>
            <a:off x="2939898" y="2125332"/>
            <a:ext cx="1831110" cy="1755096"/>
          </a:xfrm>
          <a:prstGeom prst="rect">
            <a:avLst/>
          </a:prstGeom>
          <a:solidFill>
            <a:srgbClr val="FFFF00"/>
          </a:solidFill>
          <a:ln w="9525">
            <a:solidFill>
              <a:srgbClr val="000000"/>
            </a:solidFill>
            <a:miter lim="800000"/>
            <a:headEnd/>
            <a:tailEnd/>
          </a:ln>
          <a:effectLst>
            <a:outerShdw blurRad="40000" dist="23000" dir="5400000" rotWithShape="0">
              <a:srgbClr val="808080">
                <a:alpha val="34999"/>
              </a:srgbClr>
            </a:outerShdw>
          </a:effectLst>
        </p:spPr>
        <p:txBody>
          <a:bodyPr wrap="square" anchor="ctr" anchorCtr="1">
            <a:spAutoFit/>
          </a:bodyPr>
          <a:lstStyle/>
          <a:p>
            <a:pPr algn="ctr">
              <a:defRPr/>
            </a:pPr>
            <a:r>
              <a:rPr lang="en-US" sz="1801" kern="0" dirty="0">
                <a:solidFill>
                  <a:sysClr val="windowText" lastClr="000000"/>
                </a:solidFill>
                <a:latin typeface="Calibri"/>
              </a:rPr>
              <a:t>ISO 20022 Business  Model (including BIAN contributions)</a:t>
            </a:r>
          </a:p>
          <a:p>
            <a:pPr algn="ctr">
              <a:defRPr/>
            </a:pPr>
            <a:r>
              <a:rPr lang="en-US" sz="1801" kern="0" dirty="0">
                <a:solidFill>
                  <a:sysClr val="windowText" lastClr="000000"/>
                </a:solidFill>
                <a:latin typeface="Calibri"/>
              </a:rPr>
              <a:t>In the ISO 20022 Repository</a:t>
            </a:r>
          </a:p>
        </p:txBody>
      </p:sp>
      <p:cxnSp>
        <p:nvCxnSpPr>
          <p:cNvPr id="12" name="Straight Arrow Connector 36">
            <a:extLst>
              <a:ext uri="{FF2B5EF4-FFF2-40B4-BE49-F238E27FC236}">
                <a16:creationId xmlns:a16="http://schemas.microsoft.com/office/drawing/2014/main" id="{90371A13-F4E0-48FF-A9A8-22F8EF7B39F4}"/>
              </a:ext>
            </a:extLst>
          </p:cNvPr>
          <p:cNvCxnSpPr>
            <a:cxnSpLocks noChangeShapeType="1"/>
            <a:stCxn id="9" idx="1"/>
            <a:endCxn id="11" idx="2"/>
          </p:cNvCxnSpPr>
          <p:nvPr/>
        </p:nvCxnSpPr>
        <p:spPr bwMode="auto">
          <a:xfrm flipV="1">
            <a:off x="3842791" y="3880428"/>
            <a:ext cx="12662" cy="1105578"/>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14" name="Title 1">
            <a:extLst>
              <a:ext uri="{FF2B5EF4-FFF2-40B4-BE49-F238E27FC236}">
                <a16:creationId xmlns:a16="http://schemas.microsoft.com/office/drawing/2014/main" id="{B6908973-6AB1-47C9-A73C-F02E41B9C1D0}"/>
              </a:ext>
            </a:extLst>
          </p:cNvPr>
          <p:cNvSpPr txBox="1">
            <a:spLocks/>
          </p:cNvSpPr>
          <p:nvPr/>
        </p:nvSpPr>
        <p:spPr>
          <a:xfrm>
            <a:off x="1522677" y="368508"/>
            <a:ext cx="9614677" cy="423529"/>
          </a:xfrm>
          <a:prstGeom prst="rect">
            <a:avLst/>
          </a:prstGeom>
        </p:spPr>
        <p:txBody>
          <a:bodyPr tIns="0" bIns="0" anchor="ctr" anchorCtr="0"/>
          <a:lstStyle/>
          <a:p>
            <a:pPr algn="ctr"/>
            <a:r>
              <a:rPr lang="en-US" sz="2000" b="1" cap="all" dirty="0"/>
              <a:t>BIAN in the context of other standards and the central role of ISO 20022</a:t>
            </a:r>
            <a:endParaRPr lang="en-GB" sz="2000" b="1" kern="0" cap="all" dirty="0">
              <a:solidFill>
                <a:schemeClr val="tx2"/>
              </a:solidFill>
              <a:latin typeface="+mj-lt"/>
              <a:ea typeface="+mj-ea"/>
              <a:cs typeface="+mj-cs"/>
            </a:endParaRPr>
          </a:p>
        </p:txBody>
      </p:sp>
      <p:sp>
        <p:nvSpPr>
          <p:cNvPr id="13" name="Tekstvak 12">
            <a:extLst>
              <a:ext uri="{FF2B5EF4-FFF2-40B4-BE49-F238E27FC236}">
                <a16:creationId xmlns:a16="http://schemas.microsoft.com/office/drawing/2014/main" id="{70131A53-DA68-4188-AAC6-07D75A82E8F4}"/>
              </a:ext>
            </a:extLst>
          </p:cNvPr>
          <p:cNvSpPr txBox="1"/>
          <p:nvPr/>
        </p:nvSpPr>
        <p:spPr>
          <a:xfrm>
            <a:off x="8025868" y="1342355"/>
            <a:ext cx="3759558" cy="2800767"/>
          </a:xfrm>
          <a:prstGeom prst="rect">
            <a:avLst/>
          </a:prstGeom>
          <a:noFill/>
        </p:spPr>
        <p:txBody>
          <a:bodyPr wrap="square" rtlCol="0">
            <a:spAutoFit/>
          </a:bodyPr>
          <a:lstStyle/>
          <a:p>
            <a:pPr marL="630238" indent="-630238"/>
            <a:r>
              <a:rPr lang="en-US" sz="1600" dirty="0"/>
              <a:t>IFX =	IFX: Financial electronic communications Protocol. In a nutshell: initiated to support real time information exchange between banks, largely used in the US.</a:t>
            </a:r>
          </a:p>
          <a:p>
            <a:pPr marL="630238" indent="-630238"/>
            <a:r>
              <a:rPr lang="en-US" sz="1600" dirty="0"/>
              <a:t>FIX =	Financial Information Exchange</a:t>
            </a:r>
          </a:p>
          <a:p>
            <a:pPr marL="630238" indent="-630238"/>
            <a:r>
              <a:rPr lang="en-US" sz="1600" dirty="0"/>
              <a:t>XBRL = eXtensive Business Reporting Language (Based on XML)</a:t>
            </a:r>
          </a:p>
          <a:p>
            <a:pPr marL="630238" indent="-630238"/>
            <a:r>
              <a:rPr lang="en-US" sz="1600" dirty="0"/>
              <a:t>FpML =	Financial Products Markup Language (Based on XML)</a:t>
            </a:r>
          </a:p>
        </p:txBody>
      </p:sp>
      <p:pic>
        <p:nvPicPr>
          <p:cNvPr id="16" name="Picture 7">
            <a:extLst>
              <a:ext uri="{FF2B5EF4-FFF2-40B4-BE49-F238E27FC236}">
                <a16:creationId xmlns:a16="http://schemas.microsoft.com/office/drawing/2014/main" id="{70F0FD99-9CB9-4A7B-9C5E-E172BA18056F}"/>
              </a:ext>
            </a:extLst>
          </p:cNvPr>
          <p:cNvPicPr>
            <a:picLocks noChangeAspect="1"/>
          </p:cNvPicPr>
          <p:nvPr/>
        </p:nvPicPr>
        <p:blipFill>
          <a:blip r:embed="rId3"/>
          <a:stretch>
            <a:fillRect/>
          </a:stretch>
        </p:blipFill>
        <p:spPr>
          <a:xfrm>
            <a:off x="609680" y="6558947"/>
            <a:ext cx="242309" cy="224435"/>
          </a:xfrm>
          <a:prstGeom prst="rect">
            <a:avLst/>
          </a:prstGeom>
        </p:spPr>
      </p:pic>
      <p:sp>
        <p:nvSpPr>
          <p:cNvPr id="17" name="Text Placeholder 15">
            <a:extLst>
              <a:ext uri="{FF2B5EF4-FFF2-40B4-BE49-F238E27FC236}">
                <a16:creationId xmlns:a16="http://schemas.microsoft.com/office/drawing/2014/main" id="{03A7304F-D236-42F5-95F8-CC4CCB13612B}"/>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nl-NL" dirty="0"/>
              <a:t>Fig. 6</a:t>
            </a:r>
            <a:endParaRPr lang="en-GB" dirty="0"/>
          </a:p>
        </p:txBody>
      </p:sp>
    </p:spTree>
    <p:extLst>
      <p:ext uri="{BB962C8B-B14F-4D97-AF65-F5344CB8AC3E}">
        <p14:creationId xmlns:p14="http://schemas.microsoft.com/office/powerpoint/2010/main" val="705556651"/>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9" grpId="0" animBg="1"/>
      <p:bldP spid="1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n 29">
            <a:extLst>
              <a:ext uri="{FF2B5EF4-FFF2-40B4-BE49-F238E27FC236}">
                <a16:creationId xmlns:a16="http://schemas.microsoft.com/office/drawing/2014/main" id="{698DA3B4-4D61-4835-A27F-83BA7A732637}"/>
              </a:ext>
            </a:extLst>
          </p:cNvPr>
          <p:cNvSpPr>
            <a:spLocks noChangeArrowheads="1"/>
          </p:cNvSpPr>
          <p:nvPr/>
        </p:nvSpPr>
        <p:spPr bwMode="auto">
          <a:xfrm>
            <a:off x="386004" y="1999488"/>
            <a:ext cx="1493384" cy="1777450"/>
          </a:xfrm>
          <a:prstGeom prst="can">
            <a:avLst>
              <a:gd name="adj" fmla="val 2499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lIns="0" anchor="ctr"/>
          <a:lstStyle/>
          <a:p>
            <a:pPr algn="ctr">
              <a:defRPr/>
            </a:pPr>
            <a:r>
              <a:rPr lang="en-US" sz="2401" kern="0" dirty="0">
                <a:latin typeface="Calibri"/>
              </a:rPr>
              <a:t>IFX</a:t>
            </a:r>
            <a:endParaRPr lang="en-US" sz="1801" kern="0" dirty="0">
              <a:latin typeface="Calibri"/>
            </a:endParaRPr>
          </a:p>
        </p:txBody>
      </p:sp>
      <p:sp>
        <p:nvSpPr>
          <p:cNvPr id="3" name="Can 30">
            <a:extLst>
              <a:ext uri="{FF2B5EF4-FFF2-40B4-BE49-F238E27FC236}">
                <a16:creationId xmlns:a16="http://schemas.microsoft.com/office/drawing/2014/main" id="{3A31F1C7-6ED2-4C0D-9C4E-E15ABE27238B}"/>
              </a:ext>
            </a:extLst>
          </p:cNvPr>
          <p:cNvSpPr>
            <a:spLocks noChangeArrowheads="1"/>
          </p:cNvSpPr>
          <p:nvPr/>
        </p:nvSpPr>
        <p:spPr bwMode="auto">
          <a:xfrm>
            <a:off x="6096887" y="2088919"/>
            <a:ext cx="1405435" cy="1778755"/>
          </a:xfrm>
          <a:prstGeom prst="can">
            <a:avLst>
              <a:gd name="adj" fmla="val 2501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FIX</a:t>
            </a:r>
            <a:endParaRPr lang="en-US" sz="1801" kern="0" dirty="0">
              <a:latin typeface="Calibri"/>
            </a:endParaRPr>
          </a:p>
        </p:txBody>
      </p:sp>
      <p:sp>
        <p:nvSpPr>
          <p:cNvPr id="4" name="Can 31">
            <a:extLst>
              <a:ext uri="{FF2B5EF4-FFF2-40B4-BE49-F238E27FC236}">
                <a16:creationId xmlns:a16="http://schemas.microsoft.com/office/drawing/2014/main" id="{928DC56A-8A09-4963-9BF3-54EC881D814E}"/>
              </a:ext>
            </a:extLst>
          </p:cNvPr>
          <p:cNvSpPr>
            <a:spLocks noChangeArrowheads="1"/>
          </p:cNvSpPr>
          <p:nvPr/>
        </p:nvSpPr>
        <p:spPr bwMode="auto">
          <a:xfrm>
            <a:off x="5850345" y="4216409"/>
            <a:ext cx="1405435" cy="1777450"/>
          </a:xfrm>
          <a:prstGeom prst="can">
            <a:avLst>
              <a:gd name="adj" fmla="val 24993"/>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XBRL</a:t>
            </a:r>
          </a:p>
        </p:txBody>
      </p:sp>
      <p:sp>
        <p:nvSpPr>
          <p:cNvPr id="5" name="Can 32">
            <a:extLst>
              <a:ext uri="{FF2B5EF4-FFF2-40B4-BE49-F238E27FC236}">
                <a16:creationId xmlns:a16="http://schemas.microsoft.com/office/drawing/2014/main" id="{A70B87DD-CFD3-4C2B-9BEA-74B28305CEE5}"/>
              </a:ext>
            </a:extLst>
          </p:cNvPr>
          <p:cNvSpPr>
            <a:spLocks noChangeArrowheads="1"/>
          </p:cNvSpPr>
          <p:nvPr/>
        </p:nvSpPr>
        <p:spPr bwMode="auto">
          <a:xfrm>
            <a:off x="515836" y="4172996"/>
            <a:ext cx="1493384" cy="1778756"/>
          </a:xfrm>
          <a:prstGeom prst="can">
            <a:avLst>
              <a:gd name="adj" fmla="val 25010"/>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anchor="ctr"/>
          <a:lstStyle/>
          <a:p>
            <a:pPr algn="ctr">
              <a:defRPr/>
            </a:pPr>
            <a:r>
              <a:rPr lang="en-US" sz="2401" kern="0" dirty="0">
                <a:latin typeface="Calibri"/>
              </a:rPr>
              <a:t>FpML</a:t>
            </a:r>
          </a:p>
          <a:p>
            <a:pPr algn="ctr">
              <a:defRPr/>
            </a:pPr>
            <a:endParaRPr lang="en-US" sz="1801" kern="0" dirty="0">
              <a:latin typeface="Calibri"/>
            </a:endParaRPr>
          </a:p>
        </p:txBody>
      </p:sp>
      <p:cxnSp>
        <p:nvCxnSpPr>
          <p:cNvPr id="6" name="Straight Arrow Connector 33">
            <a:extLst>
              <a:ext uri="{FF2B5EF4-FFF2-40B4-BE49-F238E27FC236}">
                <a16:creationId xmlns:a16="http://schemas.microsoft.com/office/drawing/2014/main" id="{6E6B260B-8748-419A-9A17-FC73A8C9CE1D}"/>
              </a:ext>
            </a:extLst>
          </p:cNvPr>
          <p:cNvCxnSpPr>
            <a:cxnSpLocks noChangeShapeType="1"/>
            <a:stCxn id="2" idx="4"/>
            <a:endCxn id="11" idx="1"/>
          </p:cNvCxnSpPr>
          <p:nvPr/>
        </p:nvCxnSpPr>
        <p:spPr bwMode="auto">
          <a:xfrm>
            <a:off x="1879388" y="2888213"/>
            <a:ext cx="1070656" cy="521453"/>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7" name="Straight Arrow Connector 34">
            <a:extLst>
              <a:ext uri="{FF2B5EF4-FFF2-40B4-BE49-F238E27FC236}">
                <a16:creationId xmlns:a16="http://schemas.microsoft.com/office/drawing/2014/main" id="{54531E8C-AF9B-4F86-8D73-3BF52D87913F}"/>
              </a:ext>
            </a:extLst>
          </p:cNvPr>
          <p:cNvCxnSpPr>
            <a:cxnSpLocks noChangeShapeType="1"/>
            <a:stCxn id="5" idx="4"/>
          </p:cNvCxnSpPr>
          <p:nvPr/>
        </p:nvCxnSpPr>
        <p:spPr bwMode="auto">
          <a:xfrm flipV="1">
            <a:off x="2009220" y="3912525"/>
            <a:ext cx="915101" cy="1149849"/>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8" name="Straight Arrow Connector 35">
            <a:extLst>
              <a:ext uri="{FF2B5EF4-FFF2-40B4-BE49-F238E27FC236}">
                <a16:creationId xmlns:a16="http://schemas.microsoft.com/office/drawing/2014/main" id="{B1AB0D1B-4C59-4FD9-9C43-402862426C97}"/>
              </a:ext>
            </a:extLst>
          </p:cNvPr>
          <p:cNvCxnSpPr>
            <a:cxnSpLocks noChangeShapeType="1"/>
            <a:stCxn id="4" idx="2"/>
          </p:cNvCxnSpPr>
          <p:nvPr/>
        </p:nvCxnSpPr>
        <p:spPr bwMode="auto">
          <a:xfrm flipH="1" flipV="1">
            <a:off x="4761260" y="3882877"/>
            <a:ext cx="1089085" cy="1222257"/>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9" name="Can 37">
            <a:extLst>
              <a:ext uri="{FF2B5EF4-FFF2-40B4-BE49-F238E27FC236}">
                <a16:creationId xmlns:a16="http://schemas.microsoft.com/office/drawing/2014/main" id="{CA3392F1-5275-4E9C-8F15-02F145C35A26}"/>
              </a:ext>
            </a:extLst>
          </p:cNvPr>
          <p:cNvSpPr>
            <a:spLocks noChangeArrowheads="1"/>
          </p:cNvSpPr>
          <p:nvPr/>
        </p:nvSpPr>
        <p:spPr bwMode="auto">
          <a:xfrm>
            <a:off x="3049485" y="4986006"/>
            <a:ext cx="1586611" cy="1367671"/>
          </a:xfrm>
          <a:prstGeom prst="can">
            <a:avLst>
              <a:gd name="adj" fmla="val 2500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lIns="0" anchor="ctr"/>
          <a:lstStyle/>
          <a:p>
            <a:pPr algn="ctr">
              <a:defRPr/>
            </a:pPr>
            <a:r>
              <a:rPr lang="en-US" sz="2401" kern="0" dirty="0">
                <a:latin typeface="Calibri"/>
              </a:rPr>
              <a:t>Other Finance Standards</a:t>
            </a:r>
            <a:endParaRPr lang="en-US" sz="1801" kern="0" dirty="0">
              <a:latin typeface="Calibri"/>
            </a:endParaRPr>
          </a:p>
        </p:txBody>
      </p:sp>
      <p:cxnSp>
        <p:nvCxnSpPr>
          <p:cNvPr id="10" name="Straight Arrow Connector 38">
            <a:extLst>
              <a:ext uri="{FF2B5EF4-FFF2-40B4-BE49-F238E27FC236}">
                <a16:creationId xmlns:a16="http://schemas.microsoft.com/office/drawing/2014/main" id="{CAEE4DCF-D19C-46B6-855C-5728798128F8}"/>
              </a:ext>
            </a:extLst>
          </p:cNvPr>
          <p:cNvCxnSpPr>
            <a:cxnSpLocks noChangeShapeType="1"/>
            <a:stCxn id="3" idx="2"/>
            <a:endCxn id="11" idx="3"/>
          </p:cNvCxnSpPr>
          <p:nvPr/>
        </p:nvCxnSpPr>
        <p:spPr bwMode="auto">
          <a:xfrm flipH="1">
            <a:off x="4781154" y="2978297"/>
            <a:ext cx="1315733" cy="431369"/>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11" name="Rectangle 40">
            <a:extLst>
              <a:ext uri="{FF2B5EF4-FFF2-40B4-BE49-F238E27FC236}">
                <a16:creationId xmlns:a16="http://schemas.microsoft.com/office/drawing/2014/main" id="{D424A970-75E2-4F55-8934-ADFF105FE120}"/>
              </a:ext>
            </a:extLst>
          </p:cNvPr>
          <p:cNvSpPr>
            <a:spLocks noChangeArrowheads="1"/>
          </p:cNvSpPr>
          <p:nvPr/>
        </p:nvSpPr>
        <p:spPr bwMode="auto">
          <a:xfrm>
            <a:off x="2950044" y="2809245"/>
            <a:ext cx="1831110" cy="1200842"/>
          </a:xfrm>
          <a:prstGeom prst="rect">
            <a:avLst/>
          </a:prstGeom>
          <a:solidFill>
            <a:srgbClr val="FFFF00"/>
          </a:solidFill>
          <a:ln w="9525">
            <a:solidFill>
              <a:srgbClr val="000000"/>
            </a:solidFill>
            <a:miter lim="800000"/>
            <a:headEnd/>
            <a:tailEnd/>
          </a:ln>
          <a:effectLst>
            <a:outerShdw blurRad="40000" dist="23000" dir="5400000" rotWithShape="0">
              <a:srgbClr val="808080">
                <a:alpha val="34999"/>
              </a:srgbClr>
            </a:outerShdw>
          </a:effectLst>
        </p:spPr>
        <p:txBody>
          <a:bodyPr wrap="square" anchor="ctr" anchorCtr="1">
            <a:spAutoFit/>
          </a:bodyPr>
          <a:lstStyle/>
          <a:p>
            <a:pPr algn="ctr">
              <a:defRPr/>
            </a:pPr>
            <a:endParaRPr lang="en-BE" sz="1801" kern="0" dirty="0">
              <a:solidFill>
                <a:sysClr val="windowText" lastClr="000000"/>
              </a:solidFill>
              <a:latin typeface="Calibri"/>
            </a:endParaRPr>
          </a:p>
          <a:p>
            <a:pPr algn="ctr">
              <a:defRPr/>
            </a:pPr>
            <a:r>
              <a:rPr lang="en-US" sz="1801" kern="0" dirty="0">
                <a:solidFill>
                  <a:sysClr val="windowText" lastClr="000000"/>
                </a:solidFill>
                <a:latin typeface="Calibri"/>
              </a:rPr>
              <a:t>BIAN</a:t>
            </a:r>
            <a:r>
              <a:rPr lang="en-BE" sz="1801" kern="0" dirty="0">
                <a:solidFill>
                  <a:sysClr val="windowText" lastClr="000000"/>
                </a:solidFill>
                <a:latin typeface="Calibri"/>
              </a:rPr>
              <a:t> Business Object Model</a:t>
            </a:r>
          </a:p>
          <a:p>
            <a:pPr algn="ctr">
              <a:defRPr/>
            </a:pPr>
            <a:endParaRPr lang="en-US" sz="1801" kern="0" dirty="0">
              <a:solidFill>
                <a:sysClr val="windowText" lastClr="000000"/>
              </a:solidFill>
              <a:latin typeface="Calibri"/>
            </a:endParaRPr>
          </a:p>
        </p:txBody>
      </p:sp>
      <p:cxnSp>
        <p:nvCxnSpPr>
          <p:cNvPr id="12" name="Straight Arrow Connector 36">
            <a:extLst>
              <a:ext uri="{FF2B5EF4-FFF2-40B4-BE49-F238E27FC236}">
                <a16:creationId xmlns:a16="http://schemas.microsoft.com/office/drawing/2014/main" id="{90371A13-F4E0-48FF-A9A8-22F8EF7B39F4}"/>
              </a:ext>
            </a:extLst>
          </p:cNvPr>
          <p:cNvCxnSpPr>
            <a:cxnSpLocks noChangeShapeType="1"/>
            <a:stCxn id="9" idx="1"/>
            <a:endCxn id="11" idx="2"/>
          </p:cNvCxnSpPr>
          <p:nvPr/>
        </p:nvCxnSpPr>
        <p:spPr bwMode="auto">
          <a:xfrm flipV="1">
            <a:off x="3842791" y="4010087"/>
            <a:ext cx="22808" cy="975919"/>
          </a:xfrm>
          <a:prstGeom prst="straightConnector1">
            <a:avLst/>
          </a:prstGeom>
          <a:noFill/>
          <a:ln w="25400">
            <a:solidFill>
              <a:srgbClr val="FF0000"/>
            </a:solidFill>
            <a:prstDash val="dash"/>
            <a:round/>
            <a:headEnd/>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
        <p:nvSpPr>
          <p:cNvPr id="14" name="Title 1">
            <a:extLst>
              <a:ext uri="{FF2B5EF4-FFF2-40B4-BE49-F238E27FC236}">
                <a16:creationId xmlns:a16="http://schemas.microsoft.com/office/drawing/2014/main" id="{B6908973-6AB1-47C9-A73C-F02E41B9C1D0}"/>
              </a:ext>
            </a:extLst>
          </p:cNvPr>
          <p:cNvSpPr txBox="1">
            <a:spLocks/>
          </p:cNvSpPr>
          <p:nvPr/>
        </p:nvSpPr>
        <p:spPr>
          <a:xfrm>
            <a:off x="1416274" y="90090"/>
            <a:ext cx="9614677" cy="423529"/>
          </a:xfrm>
          <a:prstGeom prst="rect">
            <a:avLst/>
          </a:prstGeom>
        </p:spPr>
        <p:txBody>
          <a:bodyPr tIns="0" bIns="0" anchor="ctr" anchorCtr="0"/>
          <a:lstStyle/>
          <a:p>
            <a:pPr algn="ctr"/>
            <a:r>
              <a:rPr lang="en-US" sz="2000" b="1" cap="all" dirty="0"/>
              <a:t>BIAN in the context of other standards </a:t>
            </a:r>
            <a:r>
              <a:rPr lang="en-BE" sz="2000" b="1" cap="all" dirty="0"/>
              <a:t> - </a:t>
            </a:r>
            <a:r>
              <a:rPr lang="fr-BE" sz="2000" b="1" cap="all" dirty="0"/>
              <a:t>t</a:t>
            </a:r>
            <a:r>
              <a:rPr lang="en-BE" sz="2000" b="1" cap="all" dirty="0"/>
              <a:t>he future</a:t>
            </a:r>
            <a:endParaRPr lang="en-GB" sz="2000" b="1" kern="0" cap="all" dirty="0">
              <a:solidFill>
                <a:schemeClr val="tx2"/>
              </a:solidFill>
              <a:latin typeface="+mj-lt"/>
              <a:ea typeface="+mj-ea"/>
              <a:cs typeface="+mj-cs"/>
            </a:endParaRPr>
          </a:p>
        </p:txBody>
      </p:sp>
      <p:sp>
        <p:nvSpPr>
          <p:cNvPr id="13" name="Tekstvak 12">
            <a:extLst>
              <a:ext uri="{FF2B5EF4-FFF2-40B4-BE49-F238E27FC236}">
                <a16:creationId xmlns:a16="http://schemas.microsoft.com/office/drawing/2014/main" id="{70131A53-DA68-4188-AAC6-07D75A82E8F4}"/>
              </a:ext>
            </a:extLst>
          </p:cNvPr>
          <p:cNvSpPr txBox="1"/>
          <p:nvPr/>
        </p:nvSpPr>
        <p:spPr>
          <a:xfrm>
            <a:off x="8025868" y="1342355"/>
            <a:ext cx="3759558" cy="2554545"/>
          </a:xfrm>
          <a:prstGeom prst="rect">
            <a:avLst/>
          </a:prstGeom>
          <a:noFill/>
        </p:spPr>
        <p:txBody>
          <a:bodyPr wrap="square" rtlCol="0">
            <a:spAutoFit/>
          </a:bodyPr>
          <a:lstStyle/>
          <a:p>
            <a:pPr marL="630238" indent="-630238"/>
            <a:r>
              <a:rPr lang="en-US" sz="1600" dirty="0"/>
              <a:t>IFX =	IFX: Financial electronic communications Protocol. In a nutshell: initiated to support </a:t>
            </a:r>
            <a:r>
              <a:rPr lang="en-US" sz="1600" dirty="0" err="1"/>
              <a:t>realt</a:t>
            </a:r>
            <a:r>
              <a:rPr lang="en-US" sz="1600" dirty="0"/>
              <a:t> </a:t>
            </a:r>
            <a:r>
              <a:rPr lang="en-US" sz="1600" dirty="0" err="1"/>
              <a:t>ime</a:t>
            </a:r>
            <a:r>
              <a:rPr lang="en-US" sz="1600" dirty="0"/>
              <a:t> information exchange between banks, largely used in the US.</a:t>
            </a:r>
          </a:p>
          <a:p>
            <a:pPr marL="630238" indent="-630238"/>
            <a:r>
              <a:rPr lang="en-US" sz="1600" dirty="0"/>
              <a:t>FIX =	Financial Information Exchange</a:t>
            </a:r>
          </a:p>
          <a:p>
            <a:pPr marL="630238" indent="-630238"/>
            <a:r>
              <a:rPr lang="en-US" sz="1600" dirty="0"/>
              <a:t>XBRL = eXtensive Business Reporting Language (Based on XML)</a:t>
            </a:r>
          </a:p>
          <a:p>
            <a:pPr marL="630238" indent="-630238"/>
            <a:r>
              <a:rPr lang="en-US" sz="1600" dirty="0"/>
              <a:t>FpML =	Financial Products Markup Language (Based on XML)</a:t>
            </a:r>
          </a:p>
        </p:txBody>
      </p:sp>
      <p:sp>
        <p:nvSpPr>
          <p:cNvPr id="15" name="Can 29">
            <a:extLst>
              <a:ext uri="{FF2B5EF4-FFF2-40B4-BE49-F238E27FC236}">
                <a16:creationId xmlns:a16="http://schemas.microsoft.com/office/drawing/2014/main" id="{FEEF929E-64E3-4735-AB38-653C77EE7C75}"/>
              </a:ext>
            </a:extLst>
          </p:cNvPr>
          <p:cNvSpPr>
            <a:spLocks noChangeArrowheads="1"/>
          </p:cNvSpPr>
          <p:nvPr/>
        </p:nvSpPr>
        <p:spPr bwMode="auto">
          <a:xfrm>
            <a:off x="3096098" y="644457"/>
            <a:ext cx="1493384" cy="1224192"/>
          </a:xfrm>
          <a:prstGeom prst="can">
            <a:avLst>
              <a:gd name="adj" fmla="val 24992"/>
            </a:avLst>
          </a:prstGeom>
          <a:solidFill>
            <a:srgbClr val="00CCFF"/>
          </a:solidFill>
          <a:ln w="9525">
            <a:solidFill>
              <a:srgbClr val="4A7EBB"/>
            </a:solidFill>
            <a:round/>
            <a:headEnd/>
            <a:tailEnd/>
          </a:ln>
          <a:effectLst>
            <a:outerShdw blurRad="40000" dist="23000" dir="5400000" rotWithShape="0">
              <a:srgbClr val="808080">
                <a:alpha val="34999"/>
              </a:srgbClr>
            </a:outerShdw>
          </a:effectLst>
        </p:spPr>
        <p:txBody>
          <a:bodyPr lIns="0" anchor="ctr"/>
          <a:lstStyle/>
          <a:p>
            <a:pPr algn="ctr">
              <a:defRPr/>
            </a:pPr>
            <a:r>
              <a:rPr lang="en-US" sz="2401" kern="0" dirty="0">
                <a:latin typeface="Calibri"/>
              </a:rPr>
              <a:t>I</a:t>
            </a:r>
            <a:r>
              <a:rPr lang="en-BE" sz="2401" kern="0" dirty="0">
                <a:latin typeface="Calibri"/>
              </a:rPr>
              <a:t>SO20022</a:t>
            </a:r>
            <a:endParaRPr lang="en-US" sz="1801" kern="0" dirty="0">
              <a:latin typeface="Calibri"/>
            </a:endParaRPr>
          </a:p>
        </p:txBody>
      </p:sp>
      <p:cxnSp>
        <p:nvCxnSpPr>
          <p:cNvPr id="22" name="Straight Arrow Connector 38">
            <a:extLst>
              <a:ext uri="{FF2B5EF4-FFF2-40B4-BE49-F238E27FC236}">
                <a16:creationId xmlns:a16="http://schemas.microsoft.com/office/drawing/2014/main" id="{D8797C9F-99E3-4505-AFB3-2A7472E36323}"/>
              </a:ext>
            </a:extLst>
          </p:cNvPr>
          <p:cNvCxnSpPr>
            <a:cxnSpLocks noChangeShapeType="1"/>
            <a:stCxn id="15" idx="3"/>
            <a:endCxn id="11" idx="0"/>
          </p:cNvCxnSpPr>
          <p:nvPr/>
        </p:nvCxnSpPr>
        <p:spPr bwMode="auto">
          <a:xfrm>
            <a:off x="3842790" y="1868649"/>
            <a:ext cx="22809" cy="940596"/>
          </a:xfrm>
          <a:prstGeom prst="straightConnector1">
            <a:avLst/>
          </a:prstGeom>
          <a:noFill/>
          <a:ln w="25400">
            <a:solidFill>
              <a:srgbClr val="FF0000"/>
            </a:solidFill>
            <a:prstDash val="dash"/>
            <a:round/>
            <a:headEnd type="arrow"/>
            <a:tailEnd type="arrow"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38080960"/>
      </p:ext>
    </p:extLst>
  </p:cSld>
  <p:clrMapOvr>
    <a:masterClrMapping/>
  </p:clrMapOvr>
  <p:transition>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9" grpId="0" animBg="1"/>
      <p:bldP spid="11" grpId="0" animBg="1"/>
      <p:bldP spid="1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r>
              <a:rPr lang="en-US" noProof="0" dirty="0"/>
              <a:t>What does BIAN not do?</a:t>
            </a:r>
          </a:p>
          <a:p>
            <a:pPr marL="0" indent="0">
              <a:buNone/>
            </a:pPr>
            <a:endParaRPr lang="en-US" noProof="0" dirty="0"/>
          </a:p>
          <a:p>
            <a:pPr marL="457200" indent="-457200">
              <a:buClrTx/>
              <a:buFont typeface="+mj-lt"/>
              <a:buAutoNum type="alphaLcParenR"/>
            </a:pPr>
            <a:r>
              <a:rPr lang="en-US" noProof="0" dirty="0"/>
              <a:t>Provide an architecture framework with a focus on the definition of semantic services/API-definitions.</a:t>
            </a:r>
          </a:p>
          <a:p>
            <a:pPr marL="457200" indent="-457200">
              <a:buClrTx/>
              <a:buFont typeface="+mj-lt"/>
              <a:buAutoNum type="alphaLcParenR"/>
            </a:pPr>
            <a:r>
              <a:rPr lang="en-US" noProof="0" dirty="0"/>
              <a:t>Provide an architecture framework based on a message and process-orientated focus. </a:t>
            </a:r>
          </a:p>
          <a:p>
            <a:pPr marL="457200" indent="-457200">
              <a:buClrTx/>
              <a:buFont typeface="+mj-lt"/>
              <a:buAutoNum type="alphaLcParenR"/>
            </a:pPr>
            <a:r>
              <a:rPr lang="en-US" noProof="0" dirty="0"/>
              <a:t>Support to develop and run successfully a loosely coupled environment. </a:t>
            </a:r>
          </a:p>
          <a:p>
            <a:pPr marL="457200" indent="-457200">
              <a:buClrTx/>
              <a:buFont typeface="+mj-lt"/>
              <a:buAutoNum type="alphaLcParenR"/>
            </a:pPr>
            <a:r>
              <a:rPr lang="en-US" noProof="0" dirty="0"/>
              <a:t>Strive</a:t>
            </a:r>
            <a:r>
              <a:rPr lang="en-US" dirty="0"/>
              <a:t> for </a:t>
            </a:r>
            <a:r>
              <a:rPr lang="en-US" dirty="0" err="1"/>
              <a:t>i</a:t>
            </a:r>
            <a:r>
              <a:rPr lang="en-US" noProof="0" dirty="0" err="1"/>
              <a:t>mplementation</a:t>
            </a:r>
            <a:r>
              <a:rPr lang="en-US" noProof="0" dirty="0"/>
              <a:t> of requirements that will be the de-facto standard for financial institutions as well for solution suppliers. </a:t>
            </a:r>
          </a:p>
        </p:txBody>
      </p:sp>
      <p:sp>
        <p:nvSpPr>
          <p:cNvPr id="6" name="Round Same Side Corner Rectangle 5">
            <a:extLst>
              <a:ext uri="{FF2B5EF4-FFF2-40B4-BE49-F238E27FC236}">
                <a16:creationId xmlns:a16="http://schemas.microsoft.com/office/drawing/2014/main" id="{C386BD08-2A43-0740-AA29-766A5F98DFB1}"/>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Graphic 6" descr="Group brainstorm">
            <a:extLst>
              <a:ext uri="{FF2B5EF4-FFF2-40B4-BE49-F238E27FC236}">
                <a16:creationId xmlns:a16="http://schemas.microsoft.com/office/drawing/2014/main" id="{152430C6-052D-9148-BFE1-BD408E841BF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89190189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967E3-2499-4574-A121-8730EBE2C398}"/>
              </a:ext>
            </a:extLst>
          </p:cNvPr>
          <p:cNvSpPr>
            <a:spLocks noGrp="1"/>
          </p:cNvSpPr>
          <p:nvPr>
            <p:ph type="title"/>
          </p:nvPr>
        </p:nvSpPr>
        <p:spPr/>
        <p:txBody>
          <a:bodyPr>
            <a:normAutofit/>
          </a:bodyPr>
          <a:lstStyle/>
          <a:p>
            <a:r>
              <a:rPr lang="en-US" sz="2000" b="1" cap="all" noProof="0" dirty="0"/>
              <a:t>Exam Questions</a:t>
            </a:r>
          </a:p>
        </p:txBody>
      </p:sp>
      <p:sp>
        <p:nvSpPr>
          <p:cNvPr id="3" name="Text Placeholder 2">
            <a:extLst>
              <a:ext uri="{FF2B5EF4-FFF2-40B4-BE49-F238E27FC236}">
                <a16:creationId xmlns:a16="http://schemas.microsoft.com/office/drawing/2014/main" id="{D087D90E-51F5-4B8F-BE85-32B89091E8FF}"/>
              </a:ext>
            </a:extLst>
          </p:cNvPr>
          <p:cNvSpPr>
            <a:spLocks noGrp="1"/>
          </p:cNvSpPr>
          <p:nvPr>
            <p:ph type="body" sz="quarter" idx="10"/>
          </p:nvPr>
        </p:nvSpPr>
        <p:spPr/>
        <p:txBody>
          <a:bodyPr/>
          <a:lstStyle/>
          <a:p>
            <a:br>
              <a:rPr lang="en-US" noProof="0" dirty="0"/>
            </a:br>
            <a:r>
              <a:rPr lang="en-US" noProof="0" dirty="0"/>
              <a:t>What remark about BIAN is true?</a:t>
            </a:r>
          </a:p>
          <a:p>
            <a:endParaRPr lang="en-US" noProof="0" dirty="0"/>
          </a:p>
          <a:p>
            <a:pPr marL="457200" indent="-457200">
              <a:buClrTx/>
              <a:buFont typeface="+mj-lt"/>
              <a:buAutoNum type="alphaLcParenR"/>
            </a:pPr>
            <a:r>
              <a:rPr lang="en-US" noProof="0" dirty="0"/>
              <a:t>BIAN has a strong  A2A focus to support the emergence of TPPs.</a:t>
            </a:r>
          </a:p>
          <a:p>
            <a:pPr marL="457200" indent="-457200">
              <a:buClrTx/>
              <a:buFont typeface="+mj-lt"/>
              <a:buAutoNum type="alphaLcParenR"/>
            </a:pPr>
            <a:r>
              <a:rPr lang="en-US" noProof="0" dirty="0"/>
              <a:t>BIAN strives to do not  exclude any modeling language on the message exchange level like XML, XBRL and FIX.</a:t>
            </a:r>
          </a:p>
          <a:p>
            <a:pPr marL="457200" indent="-457200">
              <a:buClrTx/>
              <a:buFont typeface="+mj-lt"/>
              <a:buAutoNum type="alphaLcParenR"/>
            </a:pPr>
            <a:r>
              <a:rPr lang="en-US" noProof="0" dirty="0"/>
              <a:t>BIAN is completely based and fully conformant with ISO 20022</a:t>
            </a:r>
          </a:p>
          <a:p>
            <a:pPr marL="457200" indent="-457200">
              <a:buClrTx/>
              <a:buFont typeface="+mj-lt"/>
              <a:buAutoNum type="alphaLcParenR"/>
            </a:pPr>
            <a:r>
              <a:rPr lang="en-US" noProof="0" dirty="0"/>
              <a:t>It supports the current need for more industry integration and collaboration through the usage of (open) API’s. Driven by business needs and regulatory such as PSD2.</a:t>
            </a:r>
          </a:p>
        </p:txBody>
      </p:sp>
      <p:sp>
        <p:nvSpPr>
          <p:cNvPr id="4" name="Round Same Side Corner Rectangle 3">
            <a:extLst>
              <a:ext uri="{FF2B5EF4-FFF2-40B4-BE49-F238E27FC236}">
                <a16:creationId xmlns:a16="http://schemas.microsoft.com/office/drawing/2014/main" id="{CFE027BA-8367-8946-B17C-AB1B245EB5A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Graphic 4" descr="Group brainstorm">
            <a:extLst>
              <a:ext uri="{FF2B5EF4-FFF2-40B4-BE49-F238E27FC236}">
                <a16:creationId xmlns:a16="http://schemas.microsoft.com/office/drawing/2014/main" id="{A5484A35-58A0-A64C-8518-7A7471A0A24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5900" y="99513"/>
            <a:ext cx="811643" cy="811643"/>
          </a:xfrm>
          <a:prstGeom prst="rect">
            <a:avLst/>
          </a:prstGeom>
        </p:spPr>
      </p:pic>
    </p:spTree>
    <p:extLst>
      <p:ext uri="{BB962C8B-B14F-4D97-AF65-F5344CB8AC3E}">
        <p14:creationId xmlns:p14="http://schemas.microsoft.com/office/powerpoint/2010/main" val="182254381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Learning Objectives</a:t>
            </a:r>
          </a:p>
        </p:txBody>
      </p:sp>
      <p:sp>
        <p:nvSpPr>
          <p:cNvPr id="7" name="Объект 6"/>
          <p:cNvSpPr>
            <a:spLocks noGrp="1"/>
          </p:cNvSpPr>
          <p:nvPr>
            <p:ph type="body" sz="quarter" idx="10"/>
          </p:nvPr>
        </p:nvSpPr>
        <p:spPr>
          <a:xfrm>
            <a:off x="3144466" y="1342355"/>
            <a:ext cx="6624736" cy="4826746"/>
          </a:xfrm>
        </p:spPr>
        <p:txBody>
          <a:bodyPr/>
          <a:lstStyle/>
          <a:p>
            <a:r>
              <a:rPr lang="en-US" noProof="0" dirty="0"/>
              <a:t>By completing this chapter you will be able to understand:</a:t>
            </a:r>
          </a:p>
          <a:p>
            <a:endParaRPr lang="en-US" noProof="0" dirty="0"/>
          </a:p>
          <a:p>
            <a:pPr lvl="1">
              <a:buClrTx/>
            </a:pPr>
            <a:r>
              <a:rPr lang="en-US" dirty="0"/>
              <a:t>The evolution and context of BIAN</a:t>
            </a:r>
            <a:endParaRPr lang="en-US" noProof="0" dirty="0"/>
          </a:p>
          <a:p>
            <a:pPr lvl="1">
              <a:buClrTx/>
            </a:pPr>
            <a:r>
              <a:rPr lang="en-US" dirty="0"/>
              <a:t>The concept of BIAN’s capability view</a:t>
            </a:r>
          </a:p>
          <a:p>
            <a:pPr lvl="1">
              <a:buClrTx/>
            </a:pPr>
            <a:r>
              <a:rPr lang="en-US" noProof="0" dirty="0"/>
              <a:t>BIAN and its relation to other standards</a:t>
            </a:r>
          </a:p>
          <a:p>
            <a:endParaRPr lang="en-US" noProof="0" dirty="0"/>
          </a:p>
        </p:txBody>
      </p:sp>
    </p:spTree>
    <p:extLst>
      <p:ext uri="{BB962C8B-B14F-4D97-AF65-F5344CB8AC3E}">
        <p14:creationId xmlns:p14="http://schemas.microsoft.com/office/powerpoint/2010/main" val="212627115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ound Same Side Corner Rectangle 24">
            <a:extLst>
              <a:ext uri="{FF2B5EF4-FFF2-40B4-BE49-F238E27FC236}">
                <a16:creationId xmlns:a16="http://schemas.microsoft.com/office/drawing/2014/main" id="{1C2E6546-7C2F-8948-94F3-A1F896DD53E3}"/>
              </a:ext>
            </a:extLst>
          </p:cNvPr>
          <p:cNvSpPr/>
          <p:nvPr/>
        </p:nvSpPr>
        <p:spPr>
          <a:xfrm>
            <a:off x="9769202" y="5493585"/>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 Same Side Corner Rectangle 23">
            <a:extLst>
              <a:ext uri="{FF2B5EF4-FFF2-40B4-BE49-F238E27FC236}">
                <a16:creationId xmlns:a16="http://schemas.microsoft.com/office/drawing/2014/main" id="{B944BB80-3F30-FA48-9CC8-6F6D2B26FD1D}"/>
              </a:ext>
            </a:extLst>
          </p:cNvPr>
          <p:cNvSpPr/>
          <p:nvPr/>
        </p:nvSpPr>
        <p:spPr>
          <a:xfrm>
            <a:off x="5595792" y="5516261"/>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19">
            <a:extLst>
              <a:ext uri="{FF2B5EF4-FFF2-40B4-BE49-F238E27FC236}">
                <a16:creationId xmlns:a16="http://schemas.microsoft.com/office/drawing/2014/main" id="{072F4B1F-6ACF-4442-8BCA-264E06C65ABD}"/>
              </a:ext>
            </a:extLst>
          </p:cNvPr>
          <p:cNvSpPr/>
          <p:nvPr/>
        </p:nvSpPr>
        <p:spPr>
          <a:xfrm>
            <a:off x="1888677" y="5516261"/>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ame Side Corner Rectangle 39">
            <a:extLst>
              <a:ext uri="{FF2B5EF4-FFF2-40B4-BE49-F238E27FC236}">
                <a16:creationId xmlns:a16="http://schemas.microsoft.com/office/drawing/2014/main" id="{C732E5BD-1529-EE45-AD2C-F29F36FB95E8}"/>
              </a:ext>
            </a:extLst>
          </p:cNvPr>
          <p:cNvSpPr/>
          <p:nvPr/>
        </p:nvSpPr>
        <p:spPr>
          <a:xfrm flipV="1">
            <a:off x="239177"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7AF2AAE4-9FF9-40E4-AFF9-AB97A377CD3F}"/>
              </a:ext>
            </a:extLst>
          </p:cNvPr>
          <p:cNvSpPr>
            <a:spLocks noGrp="1"/>
          </p:cNvSpPr>
          <p:nvPr>
            <p:ph type="title"/>
          </p:nvPr>
        </p:nvSpPr>
        <p:spPr>
          <a:xfrm>
            <a:off x="1679729" y="265767"/>
            <a:ext cx="8834130" cy="744903"/>
          </a:xfrm>
        </p:spPr>
        <p:txBody>
          <a:bodyPr>
            <a:normAutofit/>
          </a:bodyPr>
          <a:lstStyle/>
          <a:p>
            <a:r>
              <a:rPr lang="en-US" sz="2000" b="1" dirty="0"/>
              <a:t>ABOUT THIS COURSEWARE</a:t>
            </a:r>
            <a:endParaRPr lang="en-GB" sz="2000" dirty="0"/>
          </a:p>
        </p:txBody>
      </p:sp>
      <p:sp>
        <p:nvSpPr>
          <p:cNvPr id="3" name="Rechthoek 2">
            <a:extLst>
              <a:ext uri="{FF2B5EF4-FFF2-40B4-BE49-F238E27FC236}">
                <a16:creationId xmlns:a16="http://schemas.microsoft.com/office/drawing/2014/main" id="{7E345807-D233-48E9-959D-A20B53DA20CA}"/>
              </a:ext>
            </a:extLst>
          </p:cNvPr>
          <p:cNvSpPr/>
          <p:nvPr/>
        </p:nvSpPr>
        <p:spPr>
          <a:xfrm>
            <a:off x="1518193" y="4696969"/>
            <a:ext cx="1986313" cy="400110"/>
          </a:xfrm>
          <a:prstGeom prst="rect">
            <a:avLst/>
          </a:prstGeom>
        </p:spPr>
        <p:txBody>
          <a:bodyPr wrap="none">
            <a:spAutoFit/>
          </a:bodyPr>
          <a:lstStyle/>
          <a:p>
            <a:r>
              <a:rPr lang="en-US" sz="2000" dirty="0"/>
              <a:t>Practice question</a:t>
            </a:r>
            <a:endParaRPr lang="en-GB" sz="1800" dirty="0"/>
          </a:p>
        </p:txBody>
      </p:sp>
      <p:sp>
        <p:nvSpPr>
          <p:cNvPr id="9" name="Title 1">
            <a:extLst>
              <a:ext uri="{FF2B5EF4-FFF2-40B4-BE49-F238E27FC236}">
                <a16:creationId xmlns:a16="http://schemas.microsoft.com/office/drawing/2014/main" id="{50233402-8F7E-4E3E-A327-001DC378EDA3}"/>
              </a:ext>
            </a:extLst>
          </p:cNvPr>
          <p:cNvSpPr txBox="1">
            <a:spLocks/>
          </p:cNvSpPr>
          <p:nvPr/>
        </p:nvSpPr>
        <p:spPr>
          <a:xfrm>
            <a:off x="8967814" y="4791906"/>
            <a:ext cx="2786297"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US" sz="2000" dirty="0"/>
              <a:t>Optional Case study</a:t>
            </a:r>
          </a:p>
        </p:txBody>
      </p:sp>
      <p:sp>
        <p:nvSpPr>
          <p:cNvPr id="10" name="Title 1">
            <a:extLst>
              <a:ext uri="{FF2B5EF4-FFF2-40B4-BE49-F238E27FC236}">
                <a16:creationId xmlns:a16="http://schemas.microsoft.com/office/drawing/2014/main" id="{361DA8D1-249E-495E-82F4-BD1EEDD51CCE}"/>
              </a:ext>
            </a:extLst>
          </p:cNvPr>
          <p:cNvSpPr txBox="1">
            <a:spLocks/>
          </p:cNvSpPr>
          <p:nvPr/>
        </p:nvSpPr>
        <p:spPr>
          <a:xfrm>
            <a:off x="8967814" y="5061948"/>
            <a:ext cx="2604936"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GB" sz="1800" i="1" dirty="0"/>
              <a:t>(Source: Literature B)</a:t>
            </a:r>
          </a:p>
        </p:txBody>
      </p:sp>
      <p:sp>
        <p:nvSpPr>
          <p:cNvPr id="27" name="Rechthoek 2">
            <a:extLst>
              <a:ext uri="{FF2B5EF4-FFF2-40B4-BE49-F238E27FC236}">
                <a16:creationId xmlns:a16="http://schemas.microsoft.com/office/drawing/2014/main" id="{E22A7729-24DC-A84D-9C12-B604C9716CC0}"/>
              </a:ext>
            </a:extLst>
          </p:cNvPr>
          <p:cNvSpPr/>
          <p:nvPr/>
        </p:nvSpPr>
        <p:spPr>
          <a:xfrm>
            <a:off x="5271136" y="4738598"/>
            <a:ext cx="1905778" cy="400110"/>
          </a:xfrm>
          <a:prstGeom prst="rect">
            <a:avLst/>
          </a:prstGeom>
        </p:spPr>
        <p:txBody>
          <a:bodyPr wrap="none">
            <a:spAutoFit/>
          </a:bodyPr>
          <a:lstStyle/>
          <a:p>
            <a:r>
              <a:rPr lang="en-US" sz="2000" dirty="0"/>
              <a:t>Enhanced image</a:t>
            </a:r>
            <a:endParaRPr lang="en-GB" sz="1800" dirty="0"/>
          </a:p>
        </p:txBody>
      </p:sp>
      <p:sp>
        <p:nvSpPr>
          <p:cNvPr id="26" name="Rectangle 25">
            <a:extLst>
              <a:ext uri="{FF2B5EF4-FFF2-40B4-BE49-F238E27FC236}">
                <a16:creationId xmlns:a16="http://schemas.microsoft.com/office/drawing/2014/main" id="{0F01096E-42DC-094C-9A73-63EAA0AA258F}"/>
              </a:ext>
            </a:extLst>
          </p:cNvPr>
          <p:cNvSpPr/>
          <p:nvPr/>
        </p:nvSpPr>
        <p:spPr>
          <a:xfrm>
            <a:off x="1483894" y="963279"/>
            <a:ext cx="9827286" cy="3801041"/>
          </a:xfrm>
          <a:prstGeom prst="rect">
            <a:avLst/>
          </a:prstGeom>
        </p:spPr>
        <p:txBody>
          <a:bodyPr wrap="square">
            <a:spAutoFit/>
          </a:bodyPr>
          <a:lstStyle/>
          <a:p>
            <a:pPr>
              <a:spcAft>
                <a:spcPts val="1000"/>
              </a:spcAft>
            </a:pPr>
            <a:r>
              <a:rPr lang="en-US" sz="2400" dirty="0"/>
              <a:t>We will test your exam skills by ending each chapter with 2</a:t>
            </a:r>
            <a:r>
              <a:rPr lang="en-US" sz="1400" dirty="0"/>
              <a:t>–</a:t>
            </a:r>
            <a:r>
              <a:rPr lang="en-US" sz="2400" dirty="0"/>
              <a:t>3 multiple-choice questions. </a:t>
            </a:r>
          </a:p>
          <a:p>
            <a:pPr>
              <a:spcAft>
                <a:spcPts val="1000"/>
              </a:spcAft>
            </a:pPr>
            <a:r>
              <a:rPr lang="en-US" sz="2400" dirty="0"/>
              <a:t>Questions will also be asked regarding insight and comprehension. To support this, a small case study and some questions have been included.</a:t>
            </a:r>
          </a:p>
          <a:p>
            <a:pPr>
              <a:spcAft>
                <a:spcPts val="1000"/>
              </a:spcAft>
            </a:pPr>
            <a:r>
              <a:rPr lang="en-US" sz="2400" dirty="0"/>
              <a:t>In addition, the courseware includes a practice exam of 30 multiple-choice questions, a rationale to these questions, and the syllabus, describing all the learning objectives of the BIAN Foundation Certification.</a:t>
            </a:r>
          </a:p>
          <a:p>
            <a:endParaRPr lang="en-US" sz="2400" dirty="0"/>
          </a:p>
          <a:p>
            <a:endParaRPr lang="en-US" sz="2400" dirty="0"/>
          </a:p>
        </p:txBody>
      </p:sp>
      <p:sp>
        <p:nvSpPr>
          <p:cNvPr id="29" name="Title 1">
            <a:extLst>
              <a:ext uri="{FF2B5EF4-FFF2-40B4-BE49-F238E27FC236}">
                <a16:creationId xmlns:a16="http://schemas.microsoft.com/office/drawing/2014/main" id="{66651942-434A-4445-802E-36C2407EC828}"/>
              </a:ext>
            </a:extLst>
          </p:cNvPr>
          <p:cNvSpPr txBox="1">
            <a:spLocks/>
          </p:cNvSpPr>
          <p:nvPr/>
        </p:nvSpPr>
        <p:spPr>
          <a:xfrm>
            <a:off x="1875564" y="3988588"/>
            <a:ext cx="8834130"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US" sz="2400" b="1" dirty="0"/>
              <a:t>Allocation Icons</a:t>
            </a:r>
          </a:p>
        </p:txBody>
      </p:sp>
      <p:sp>
        <p:nvSpPr>
          <p:cNvPr id="31" name="TextBox 30">
            <a:extLst>
              <a:ext uri="{FF2B5EF4-FFF2-40B4-BE49-F238E27FC236}">
                <a16:creationId xmlns:a16="http://schemas.microsoft.com/office/drawing/2014/main" id="{F934373F-0B4E-B84F-876A-9E61BFEDA123}"/>
              </a:ext>
            </a:extLst>
          </p:cNvPr>
          <p:cNvSpPr txBox="1"/>
          <p:nvPr/>
        </p:nvSpPr>
        <p:spPr>
          <a:xfrm>
            <a:off x="164055" y="225395"/>
            <a:ext cx="1255333" cy="646331"/>
          </a:xfrm>
          <a:prstGeom prst="rect">
            <a:avLst/>
          </a:prstGeom>
          <a:noFill/>
        </p:spPr>
        <p:txBody>
          <a:bodyPr wrap="square" rtlCol="0">
            <a:spAutoFit/>
          </a:bodyPr>
          <a:lstStyle/>
          <a:p>
            <a:pPr algn="ctr"/>
            <a:r>
              <a:rPr lang="en-US" sz="1800" b="1" dirty="0">
                <a:solidFill>
                  <a:schemeClr val="bg1"/>
                </a:solidFill>
              </a:rPr>
              <a:t>Location</a:t>
            </a:r>
            <a:br>
              <a:rPr lang="en-US" sz="1800" b="1" dirty="0">
                <a:solidFill>
                  <a:schemeClr val="bg1"/>
                </a:solidFill>
              </a:rPr>
            </a:br>
            <a:r>
              <a:rPr lang="en-US" sz="1800" b="1" dirty="0">
                <a:solidFill>
                  <a:schemeClr val="bg1"/>
                </a:solidFill>
              </a:rPr>
              <a:t>Icon</a:t>
            </a:r>
          </a:p>
        </p:txBody>
      </p:sp>
      <p:sp>
        <p:nvSpPr>
          <p:cNvPr id="37" name="Tekstballon: rechthoek met afgeronde hoeken 12">
            <a:extLst>
              <a:ext uri="{FF2B5EF4-FFF2-40B4-BE49-F238E27FC236}">
                <a16:creationId xmlns:a16="http://schemas.microsoft.com/office/drawing/2014/main" id="{592D2509-78E9-E247-A0E9-D5EC3E965120}"/>
              </a:ext>
            </a:extLst>
          </p:cNvPr>
          <p:cNvSpPr/>
          <p:nvPr/>
        </p:nvSpPr>
        <p:spPr>
          <a:xfrm>
            <a:off x="8759244" y="3840660"/>
            <a:ext cx="2994867" cy="877879"/>
          </a:xfrm>
          <a:prstGeom prst="wedgeRoundRectCallout">
            <a:avLst>
              <a:gd name="adj1" fmla="val -16616"/>
              <a:gd name="adj2" fmla="val 73205"/>
              <a:gd name="adj3" fmla="val 1666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sz="1800" dirty="0" err="1"/>
              <a:t>Optional</a:t>
            </a:r>
            <a:r>
              <a:rPr lang="nl-NL" sz="1800" dirty="0"/>
              <a:t> </a:t>
            </a:r>
            <a:r>
              <a:rPr lang="nl-NL" sz="1800" dirty="0" err="1"/>
              <a:t>available</a:t>
            </a:r>
            <a:r>
              <a:rPr lang="nl-NL" sz="1800" dirty="0"/>
              <a:t> </a:t>
            </a:r>
            <a:r>
              <a:rPr lang="nl-NL" sz="1800" dirty="0" err="1"/>
              <a:t>to</a:t>
            </a:r>
            <a:r>
              <a:rPr lang="nl-NL" sz="1800" dirty="0"/>
              <a:t> trainers</a:t>
            </a:r>
            <a:br>
              <a:rPr lang="nl-NL" sz="1800" dirty="0"/>
            </a:br>
            <a:r>
              <a:rPr lang="nl-NL" sz="1800" dirty="0"/>
              <a:t> via </a:t>
            </a:r>
            <a:r>
              <a:rPr lang="nl-NL" sz="1800" dirty="0" err="1"/>
              <a:t>the</a:t>
            </a:r>
            <a:r>
              <a:rPr lang="nl-NL" sz="1800" dirty="0"/>
              <a:t> </a:t>
            </a:r>
            <a:r>
              <a:rPr lang="nl-NL" sz="1800" dirty="0" err="1"/>
              <a:t>presentation</a:t>
            </a:r>
            <a:endParaRPr lang="en-GB" sz="1800" dirty="0"/>
          </a:p>
        </p:txBody>
      </p:sp>
      <p:sp>
        <p:nvSpPr>
          <p:cNvPr id="43" name="Title 1">
            <a:extLst>
              <a:ext uri="{FF2B5EF4-FFF2-40B4-BE49-F238E27FC236}">
                <a16:creationId xmlns:a16="http://schemas.microsoft.com/office/drawing/2014/main" id="{EA31FFD0-68F5-9142-95D0-1E5777037458}"/>
              </a:ext>
            </a:extLst>
          </p:cNvPr>
          <p:cNvSpPr txBox="1">
            <a:spLocks/>
          </p:cNvSpPr>
          <p:nvPr/>
        </p:nvSpPr>
        <p:spPr>
          <a:xfrm>
            <a:off x="3813023" y="5052112"/>
            <a:ext cx="4646376" cy="744903"/>
          </a:xfrm>
          <a:prstGeom prst="rect">
            <a:avLst/>
          </a:prstGeom>
          <a:ln w="12700" cap="sq">
            <a:noFill/>
            <a:round/>
          </a:ln>
        </p:spPr>
        <p:txBody>
          <a:bodyPr bIns="91440" anchor="t" anchorCtr="0">
            <a:normAutofit/>
          </a:bodyPr>
          <a:lstStyle>
            <a:lvl1pPr algn="ctr" defTabSz="677284" rtl="0" eaLnBrk="1" latinLnBrk="0" hangingPunct="1">
              <a:spcBef>
                <a:spcPct val="0"/>
              </a:spcBef>
              <a:buNone/>
              <a:defRPr sz="2245" kern="1200">
                <a:solidFill>
                  <a:schemeClr val="tx1"/>
                </a:solidFill>
                <a:latin typeface="Calibri" panose="020F0502020204030204" pitchFamily="34" charset="0"/>
                <a:ea typeface="+mj-ea"/>
                <a:cs typeface="Calibri" panose="020F0502020204030204" pitchFamily="34" charset="0"/>
              </a:defRPr>
            </a:lvl1pPr>
          </a:lstStyle>
          <a:p>
            <a:r>
              <a:rPr lang="en-GB" sz="1800" i="1" dirty="0"/>
              <a:t>(these can be skipped or additionally addressed)</a:t>
            </a:r>
          </a:p>
        </p:txBody>
      </p:sp>
      <p:pic>
        <p:nvPicPr>
          <p:cNvPr id="22" name="Graphic 21" descr="Playbook">
            <a:extLst>
              <a:ext uri="{FF2B5EF4-FFF2-40B4-BE49-F238E27FC236}">
                <a16:creationId xmlns:a16="http://schemas.microsoft.com/office/drawing/2014/main" id="{997983EC-8844-AF4C-A424-D992881CEFD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837799" y="5564252"/>
            <a:ext cx="912560" cy="912560"/>
          </a:xfrm>
          <a:prstGeom prst="rect">
            <a:avLst/>
          </a:prstGeom>
        </p:spPr>
      </p:pic>
      <p:pic>
        <p:nvPicPr>
          <p:cNvPr id="28" name="Graphic 27" descr="Research">
            <a:extLst>
              <a:ext uri="{FF2B5EF4-FFF2-40B4-BE49-F238E27FC236}">
                <a16:creationId xmlns:a16="http://schemas.microsoft.com/office/drawing/2014/main" id="{A0619D96-E8F8-244E-9856-68A6CD4299D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714060" y="5586257"/>
            <a:ext cx="868550" cy="868550"/>
          </a:xfrm>
          <a:prstGeom prst="rect">
            <a:avLst/>
          </a:prstGeom>
        </p:spPr>
      </p:pic>
      <p:pic>
        <p:nvPicPr>
          <p:cNvPr id="30" name="Graphic 29" descr="Group brainstorm">
            <a:extLst>
              <a:ext uri="{FF2B5EF4-FFF2-40B4-BE49-F238E27FC236}">
                <a16:creationId xmlns:a16="http://schemas.microsoft.com/office/drawing/2014/main" id="{95272024-C745-B847-9E49-841483DC30F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862854" y="5470909"/>
            <a:ext cx="1056022" cy="1056022"/>
          </a:xfrm>
          <a:prstGeom prst="rect">
            <a:avLst/>
          </a:prstGeom>
        </p:spPr>
      </p:pic>
      <p:pic>
        <p:nvPicPr>
          <p:cNvPr id="32" name="Graphic 31" descr="Waarschuwing">
            <a:extLst>
              <a:ext uri="{FF2B5EF4-FFF2-40B4-BE49-F238E27FC236}">
                <a16:creationId xmlns:a16="http://schemas.microsoft.com/office/drawing/2014/main" id="{0DE79F23-C5E1-8E48-B32B-0AEB90C9AD3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967814" y="4327426"/>
            <a:ext cx="291505" cy="291505"/>
          </a:xfrm>
          <a:prstGeom prst="rect">
            <a:avLst/>
          </a:prstGeom>
        </p:spPr>
      </p:pic>
    </p:spTree>
    <p:extLst>
      <p:ext uri="{BB962C8B-B14F-4D97-AF65-F5344CB8AC3E}">
        <p14:creationId xmlns:p14="http://schemas.microsoft.com/office/powerpoint/2010/main" val="138810379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337" name="Rectangle 2">
            <a:extLst>
              <a:ext uri="{FF2B5EF4-FFF2-40B4-BE49-F238E27FC236}">
                <a16:creationId xmlns:a16="http://schemas.microsoft.com/office/drawing/2014/main" id="{91A99288-2ED4-4BB4-BCEF-DAE796BFA41C}"/>
              </a:ext>
            </a:extLst>
          </p:cNvPr>
          <p:cNvSpPr>
            <a:spLocks noChangeArrowheads="1"/>
          </p:cNvSpPr>
          <p:nvPr/>
        </p:nvSpPr>
        <p:spPr bwMode="auto">
          <a:xfrm>
            <a:off x="6641177" y="1573715"/>
            <a:ext cx="2021823" cy="1356353"/>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38" name="Rectangle 3">
            <a:extLst>
              <a:ext uri="{FF2B5EF4-FFF2-40B4-BE49-F238E27FC236}">
                <a16:creationId xmlns:a16="http://schemas.microsoft.com/office/drawing/2014/main" id="{B07C4354-6D4E-4E03-B4F4-4F87493DF22B}"/>
              </a:ext>
            </a:extLst>
          </p:cNvPr>
          <p:cNvSpPr>
            <a:spLocks noChangeArrowheads="1"/>
          </p:cNvSpPr>
          <p:nvPr/>
        </p:nvSpPr>
        <p:spPr bwMode="auto">
          <a:xfrm>
            <a:off x="8662999" y="1573715"/>
            <a:ext cx="2020235" cy="1356353"/>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39" name="Rectangle 4">
            <a:extLst>
              <a:ext uri="{FF2B5EF4-FFF2-40B4-BE49-F238E27FC236}">
                <a16:creationId xmlns:a16="http://schemas.microsoft.com/office/drawing/2014/main" id="{52CA476B-724C-410D-8ECF-3435BC95CDF5}"/>
              </a:ext>
            </a:extLst>
          </p:cNvPr>
          <p:cNvSpPr>
            <a:spLocks noChangeArrowheads="1"/>
          </p:cNvSpPr>
          <p:nvPr/>
        </p:nvSpPr>
        <p:spPr bwMode="auto">
          <a:xfrm>
            <a:off x="6641177" y="4238773"/>
            <a:ext cx="2021823" cy="1369059"/>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40" name="Rectangle 5">
            <a:extLst>
              <a:ext uri="{FF2B5EF4-FFF2-40B4-BE49-F238E27FC236}">
                <a16:creationId xmlns:a16="http://schemas.microsoft.com/office/drawing/2014/main" id="{D85DDB77-426E-4FFA-AA45-49E2504B3832}"/>
              </a:ext>
            </a:extLst>
          </p:cNvPr>
          <p:cNvSpPr>
            <a:spLocks noChangeArrowheads="1"/>
          </p:cNvSpPr>
          <p:nvPr/>
        </p:nvSpPr>
        <p:spPr bwMode="auto">
          <a:xfrm>
            <a:off x="8662999" y="4238773"/>
            <a:ext cx="2020235" cy="1369059"/>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41" name="Rectangle 11">
            <a:extLst>
              <a:ext uri="{FF2B5EF4-FFF2-40B4-BE49-F238E27FC236}">
                <a16:creationId xmlns:a16="http://schemas.microsoft.com/office/drawing/2014/main" id="{BCA25932-96CF-4F93-922F-350B5EE0833F}"/>
              </a:ext>
            </a:extLst>
          </p:cNvPr>
          <p:cNvSpPr>
            <a:spLocks noChangeArrowheads="1"/>
          </p:cNvSpPr>
          <p:nvPr/>
        </p:nvSpPr>
        <p:spPr bwMode="auto">
          <a:xfrm>
            <a:off x="6641177" y="2907832"/>
            <a:ext cx="2021823" cy="1356353"/>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42" name="Rectangle 12">
            <a:extLst>
              <a:ext uri="{FF2B5EF4-FFF2-40B4-BE49-F238E27FC236}">
                <a16:creationId xmlns:a16="http://schemas.microsoft.com/office/drawing/2014/main" id="{5F36D5C0-7C3F-4E02-A9BE-77581471FB02}"/>
              </a:ext>
            </a:extLst>
          </p:cNvPr>
          <p:cNvSpPr>
            <a:spLocks noChangeArrowheads="1"/>
          </p:cNvSpPr>
          <p:nvPr/>
        </p:nvSpPr>
        <p:spPr bwMode="auto">
          <a:xfrm>
            <a:off x="8662999" y="2907832"/>
            <a:ext cx="2020235" cy="1356353"/>
          </a:xfrm>
          <a:prstGeom prst="rect">
            <a:avLst/>
          </a:prstGeom>
          <a:solidFill>
            <a:schemeClr val="bg1"/>
          </a:solidFill>
          <a:ln w="9525">
            <a:solidFill>
              <a:schemeClr val="tx1"/>
            </a:solidFill>
            <a:miter lim="800000"/>
            <a:headEnd type="none" w="sm" len="sm"/>
            <a:tailEnd type="none" w="sm" len="sm"/>
          </a:ln>
        </p:spPr>
        <p:txBody>
          <a:bodyPr wrap="none" lIns="93339" tIns="46670" rIns="93339" bIns="46670" anchor="ctr"/>
          <a:lstStyle>
            <a:lvl1pPr defTabSz="93345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9334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93345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93345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93345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93345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endParaRPr lang="de-DE" altLang="en-US" sz="1001" dirty="0"/>
          </a:p>
        </p:txBody>
      </p:sp>
      <p:sp>
        <p:nvSpPr>
          <p:cNvPr id="14343" name="Rectangle 14">
            <a:extLst>
              <a:ext uri="{FF2B5EF4-FFF2-40B4-BE49-F238E27FC236}">
                <a16:creationId xmlns:a16="http://schemas.microsoft.com/office/drawing/2014/main" id="{54EF088B-A476-4AAD-B644-116BD859F96B}"/>
              </a:ext>
            </a:extLst>
          </p:cNvPr>
          <p:cNvSpPr>
            <a:spLocks noChangeArrowheads="1"/>
          </p:cNvSpPr>
          <p:nvPr/>
        </p:nvSpPr>
        <p:spPr bwMode="auto">
          <a:xfrm>
            <a:off x="5488118" y="4399184"/>
            <a:ext cx="1213412" cy="1154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spAutoFit/>
          </a:bodyPr>
          <a:lstStyle>
            <a:lvl1pPr defTabSz="78740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78740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7874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7874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7874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spcBef>
                <a:spcPct val="20000"/>
              </a:spcBef>
            </a:pPr>
            <a:r>
              <a:rPr lang="en-US" altLang="en-US" sz="1801" dirty="0"/>
              <a:t>Modeling</a:t>
            </a:r>
          </a:p>
          <a:p>
            <a:pPr eaLnBrk="1" hangingPunct="1">
              <a:spcBef>
                <a:spcPct val="20000"/>
              </a:spcBef>
            </a:pPr>
            <a:r>
              <a:rPr lang="en-US" altLang="en-US" sz="1801" dirty="0"/>
              <a:t>languages / UML profiles</a:t>
            </a:r>
          </a:p>
        </p:txBody>
      </p:sp>
      <p:sp>
        <p:nvSpPr>
          <p:cNvPr id="14344" name="Rectangle 16">
            <a:extLst>
              <a:ext uri="{FF2B5EF4-FFF2-40B4-BE49-F238E27FC236}">
                <a16:creationId xmlns:a16="http://schemas.microsoft.com/office/drawing/2014/main" id="{E02BA37F-A7D6-4072-A1D7-FB13588B299D}"/>
              </a:ext>
            </a:extLst>
          </p:cNvPr>
          <p:cNvSpPr>
            <a:spLocks noChangeArrowheads="1"/>
          </p:cNvSpPr>
          <p:nvPr/>
        </p:nvSpPr>
        <p:spPr bwMode="auto">
          <a:xfrm>
            <a:off x="7400353" y="5582420"/>
            <a:ext cx="485935" cy="3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78740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78740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7874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7874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7874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spcBef>
                <a:spcPct val="20000"/>
              </a:spcBef>
            </a:pPr>
            <a:r>
              <a:rPr lang="en-US" altLang="en-US" sz="2001" dirty="0"/>
              <a:t>A2A</a:t>
            </a:r>
          </a:p>
        </p:txBody>
      </p:sp>
      <p:sp>
        <p:nvSpPr>
          <p:cNvPr id="14345" name="Rectangle 17">
            <a:extLst>
              <a:ext uri="{FF2B5EF4-FFF2-40B4-BE49-F238E27FC236}">
                <a16:creationId xmlns:a16="http://schemas.microsoft.com/office/drawing/2014/main" id="{7812D49F-4E49-46D5-9878-6D3BDFDDA3C0}"/>
              </a:ext>
            </a:extLst>
          </p:cNvPr>
          <p:cNvSpPr>
            <a:spLocks noChangeArrowheads="1"/>
          </p:cNvSpPr>
          <p:nvPr/>
        </p:nvSpPr>
        <p:spPr bwMode="auto">
          <a:xfrm>
            <a:off x="9431770" y="5590360"/>
            <a:ext cx="485935" cy="308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78740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78740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7874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7874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7874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r" eaLnBrk="1" hangingPunct="1">
              <a:spcBef>
                <a:spcPct val="20000"/>
              </a:spcBef>
            </a:pPr>
            <a:r>
              <a:rPr lang="en-US" altLang="en-US" sz="2001" dirty="0"/>
              <a:t>B2B</a:t>
            </a:r>
          </a:p>
        </p:txBody>
      </p:sp>
      <p:sp>
        <p:nvSpPr>
          <p:cNvPr id="14346" name="Rectangle 25">
            <a:extLst>
              <a:ext uri="{FF2B5EF4-FFF2-40B4-BE49-F238E27FC236}">
                <a16:creationId xmlns:a16="http://schemas.microsoft.com/office/drawing/2014/main" id="{E32344B3-719D-493A-90A2-5C376E43B252}"/>
              </a:ext>
            </a:extLst>
          </p:cNvPr>
          <p:cNvSpPr>
            <a:spLocks noChangeArrowheads="1"/>
          </p:cNvSpPr>
          <p:nvPr/>
        </p:nvSpPr>
        <p:spPr bwMode="auto">
          <a:xfrm>
            <a:off x="5486529" y="3182596"/>
            <a:ext cx="1213412" cy="82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spAutoFit/>
          </a:bodyPr>
          <a:lstStyle>
            <a:lvl1pPr defTabSz="78740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78740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7874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7874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7874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spcBef>
                <a:spcPct val="20000"/>
              </a:spcBef>
            </a:pPr>
            <a:r>
              <a:rPr lang="en-US" altLang="en-US" sz="1801" dirty="0"/>
              <a:t>Business content:  semantic</a:t>
            </a:r>
          </a:p>
        </p:txBody>
      </p:sp>
      <p:sp>
        <p:nvSpPr>
          <p:cNvPr id="14347" name="Rectangle 26">
            <a:extLst>
              <a:ext uri="{FF2B5EF4-FFF2-40B4-BE49-F238E27FC236}">
                <a16:creationId xmlns:a16="http://schemas.microsoft.com/office/drawing/2014/main" id="{2CA7EC28-1DD7-4F97-8041-E96DDAE0FC09}"/>
              </a:ext>
            </a:extLst>
          </p:cNvPr>
          <p:cNvSpPr>
            <a:spLocks noChangeArrowheads="1"/>
          </p:cNvSpPr>
          <p:nvPr/>
        </p:nvSpPr>
        <p:spPr bwMode="auto">
          <a:xfrm>
            <a:off x="5499235" y="1939008"/>
            <a:ext cx="1213412" cy="824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spAutoFit/>
          </a:bodyPr>
          <a:lstStyle>
            <a:lvl1pPr defTabSz="787400"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defTabSz="78740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defTabSz="7874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defTabSz="7874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defTabSz="7874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defTabSz="7874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spcBef>
                <a:spcPct val="20000"/>
              </a:spcBef>
            </a:pPr>
            <a:r>
              <a:rPr lang="en-US" altLang="en-US" sz="1801" dirty="0"/>
              <a:t>Business content: technical</a:t>
            </a:r>
          </a:p>
        </p:txBody>
      </p:sp>
      <p:sp>
        <p:nvSpPr>
          <p:cNvPr id="14348" name="Text Box 28">
            <a:extLst>
              <a:ext uri="{FF2B5EF4-FFF2-40B4-BE49-F238E27FC236}">
                <a16:creationId xmlns:a16="http://schemas.microsoft.com/office/drawing/2014/main" id="{EAE8BB83-A232-4DAF-A094-481AB475B6D0}"/>
              </a:ext>
            </a:extLst>
          </p:cNvPr>
          <p:cNvSpPr txBox="1">
            <a:spLocks noChangeArrowheads="1"/>
          </p:cNvSpPr>
          <p:nvPr/>
        </p:nvSpPr>
        <p:spPr bwMode="auto">
          <a:xfrm>
            <a:off x="918057" y="2036615"/>
            <a:ext cx="20633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dirty="0"/>
              <a:t>= Service-oriented</a:t>
            </a:r>
          </a:p>
        </p:txBody>
      </p:sp>
      <p:sp>
        <p:nvSpPr>
          <p:cNvPr id="14349" name="Text Box 30">
            <a:extLst>
              <a:ext uri="{FF2B5EF4-FFF2-40B4-BE49-F238E27FC236}">
                <a16:creationId xmlns:a16="http://schemas.microsoft.com/office/drawing/2014/main" id="{8722AA94-A352-4849-987D-CF9E361DECD8}"/>
              </a:ext>
            </a:extLst>
          </p:cNvPr>
          <p:cNvSpPr txBox="1">
            <a:spLocks noChangeArrowheads="1"/>
          </p:cNvSpPr>
          <p:nvPr/>
        </p:nvSpPr>
        <p:spPr bwMode="auto">
          <a:xfrm>
            <a:off x="909583" y="2405086"/>
            <a:ext cx="22300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dirty="0"/>
              <a:t>= Message-oriented</a:t>
            </a:r>
          </a:p>
        </p:txBody>
      </p:sp>
      <p:sp>
        <p:nvSpPr>
          <p:cNvPr id="14350" name="Oval 32">
            <a:extLst>
              <a:ext uri="{FF2B5EF4-FFF2-40B4-BE49-F238E27FC236}">
                <a16:creationId xmlns:a16="http://schemas.microsoft.com/office/drawing/2014/main" id="{3ACD03EF-E829-42D4-9E7A-51E2D878D4D3}"/>
              </a:ext>
            </a:extLst>
          </p:cNvPr>
          <p:cNvSpPr>
            <a:spLocks noChangeArrowheads="1"/>
          </p:cNvSpPr>
          <p:nvPr/>
        </p:nvSpPr>
        <p:spPr bwMode="auto">
          <a:xfrm>
            <a:off x="416123" y="2012791"/>
            <a:ext cx="535235" cy="309706"/>
          </a:xfrm>
          <a:prstGeom prst="ellipse">
            <a:avLst/>
          </a:prstGeom>
          <a:pattFill prst="lgConfetti">
            <a:fgClr>
              <a:srgbClr val="33CC33"/>
            </a:fgClr>
            <a:bgClr>
              <a:schemeClr val="bg1"/>
            </a:bgClr>
          </a:patt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800" dirty="0"/>
          </a:p>
        </p:txBody>
      </p:sp>
      <p:sp>
        <p:nvSpPr>
          <p:cNvPr id="14351" name="Oval 33">
            <a:extLst>
              <a:ext uri="{FF2B5EF4-FFF2-40B4-BE49-F238E27FC236}">
                <a16:creationId xmlns:a16="http://schemas.microsoft.com/office/drawing/2014/main" id="{8E8157CE-658E-4945-8477-992292B13F5D}"/>
              </a:ext>
            </a:extLst>
          </p:cNvPr>
          <p:cNvSpPr>
            <a:spLocks noChangeArrowheads="1"/>
          </p:cNvSpPr>
          <p:nvPr/>
        </p:nvSpPr>
        <p:spPr bwMode="auto">
          <a:xfrm>
            <a:off x="7044588" y="4650125"/>
            <a:ext cx="3244764" cy="430412"/>
          </a:xfrm>
          <a:prstGeom prst="ellipse">
            <a:avLst/>
          </a:prstGeom>
          <a:solidFill>
            <a:srgbClr val="FFFF00"/>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801" dirty="0"/>
              <a:t>ISO 20022 Core Standard</a:t>
            </a:r>
          </a:p>
        </p:txBody>
      </p:sp>
      <p:sp>
        <p:nvSpPr>
          <p:cNvPr id="14352" name="Oval 36">
            <a:extLst>
              <a:ext uri="{FF2B5EF4-FFF2-40B4-BE49-F238E27FC236}">
                <a16:creationId xmlns:a16="http://schemas.microsoft.com/office/drawing/2014/main" id="{8E18C544-2FA6-4062-8A70-1BA857C3A69E}"/>
              </a:ext>
            </a:extLst>
          </p:cNvPr>
          <p:cNvSpPr>
            <a:spLocks noChangeArrowheads="1"/>
          </p:cNvSpPr>
          <p:nvPr/>
        </p:nvSpPr>
        <p:spPr bwMode="auto">
          <a:xfrm>
            <a:off x="409770" y="2373321"/>
            <a:ext cx="535235" cy="309705"/>
          </a:xfrm>
          <a:prstGeom prst="ellipse">
            <a:avLst/>
          </a:prstGeom>
          <a:solidFill>
            <a:srgbClr val="FFFF00"/>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800" dirty="0"/>
          </a:p>
        </p:txBody>
      </p:sp>
      <p:sp>
        <p:nvSpPr>
          <p:cNvPr id="14353" name="Oval 41">
            <a:extLst>
              <a:ext uri="{FF2B5EF4-FFF2-40B4-BE49-F238E27FC236}">
                <a16:creationId xmlns:a16="http://schemas.microsoft.com/office/drawing/2014/main" id="{73E06FDD-D72C-49E5-A018-1801D9E9E4F3}"/>
              </a:ext>
            </a:extLst>
          </p:cNvPr>
          <p:cNvSpPr>
            <a:spLocks noChangeArrowheads="1"/>
          </p:cNvSpPr>
          <p:nvPr/>
        </p:nvSpPr>
        <p:spPr bwMode="auto">
          <a:xfrm rot="-5400000">
            <a:off x="8453353" y="2067655"/>
            <a:ext cx="1226117" cy="1219764"/>
          </a:xfrm>
          <a:prstGeom prst="ellipse">
            <a:avLst/>
          </a:prstGeom>
          <a:solidFill>
            <a:srgbClr val="FFFF00"/>
          </a:solidFill>
          <a:ln w="9525">
            <a:solidFill>
              <a:schemeClr val="tx1"/>
            </a:solidFill>
            <a:round/>
            <a:headEnd/>
            <a:tailEnd/>
          </a:ln>
        </p:spPr>
        <p:txBody>
          <a:bodyPr vert="eaVert"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201" dirty="0"/>
              <a:t>ISO 20022</a:t>
            </a:r>
          </a:p>
          <a:p>
            <a:pPr algn="ctr" eaLnBrk="1" hangingPunct="1"/>
            <a:r>
              <a:rPr lang="en-US" altLang="en-US" sz="1201" dirty="0"/>
              <a:t>Repository</a:t>
            </a:r>
          </a:p>
          <a:p>
            <a:pPr algn="ctr" eaLnBrk="1" hangingPunct="1"/>
            <a:r>
              <a:rPr lang="en-US" altLang="en-US" sz="1201" dirty="0"/>
              <a:t>(SWIFT-</a:t>
            </a:r>
          </a:p>
          <a:p>
            <a:pPr algn="ctr" eaLnBrk="1" hangingPunct="1"/>
            <a:r>
              <a:rPr lang="en-US" altLang="en-US" sz="1201" dirty="0"/>
              <a:t>Administered)</a:t>
            </a:r>
          </a:p>
        </p:txBody>
      </p:sp>
      <p:sp>
        <p:nvSpPr>
          <p:cNvPr id="14354" name="Oval 44" descr="Wide downward diagonal">
            <a:extLst>
              <a:ext uri="{FF2B5EF4-FFF2-40B4-BE49-F238E27FC236}">
                <a16:creationId xmlns:a16="http://schemas.microsoft.com/office/drawing/2014/main" id="{CCEB5DC4-8D56-4B7D-8562-4B7957C13261}"/>
              </a:ext>
            </a:extLst>
          </p:cNvPr>
          <p:cNvSpPr>
            <a:spLocks noChangeArrowheads="1"/>
          </p:cNvSpPr>
          <p:nvPr/>
        </p:nvSpPr>
        <p:spPr bwMode="auto">
          <a:xfrm>
            <a:off x="6765060" y="5190125"/>
            <a:ext cx="3800646" cy="365294"/>
          </a:xfrm>
          <a:prstGeom prst="ellipse">
            <a:avLst/>
          </a:prstGeom>
          <a:pattFill prst="wdUpDiag">
            <a:fgClr>
              <a:srgbClr val="00CCFF"/>
            </a:fgClr>
            <a:bgClr>
              <a:srgbClr val="FFFF00"/>
            </a:bgClr>
          </a:patt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801" dirty="0"/>
              <a:t>OMG UML</a:t>
            </a:r>
          </a:p>
        </p:txBody>
      </p:sp>
      <p:sp>
        <p:nvSpPr>
          <p:cNvPr id="14355" name="Line 53">
            <a:extLst>
              <a:ext uri="{FF2B5EF4-FFF2-40B4-BE49-F238E27FC236}">
                <a16:creationId xmlns:a16="http://schemas.microsoft.com/office/drawing/2014/main" id="{220A16E2-8FB8-4AB3-BDDD-E62F401253BA}"/>
              </a:ext>
            </a:extLst>
          </p:cNvPr>
          <p:cNvSpPr>
            <a:spLocks noChangeShapeType="1"/>
          </p:cNvSpPr>
          <p:nvPr/>
        </p:nvSpPr>
        <p:spPr bwMode="auto">
          <a:xfrm rot="5400000" flipV="1">
            <a:off x="7090647" y="5104360"/>
            <a:ext cx="292235" cy="0"/>
          </a:xfrm>
          <a:prstGeom prst="line">
            <a:avLst/>
          </a:prstGeom>
          <a:noFill/>
          <a:ln w="9525">
            <a:solidFill>
              <a:schemeClr val="tx1"/>
            </a:solidFill>
            <a:prstDash val="lgDash"/>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56" name="Line 53">
            <a:extLst>
              <a:ext uri="{FF2B5EF4-FFF2-40B4-BE49-F238E27FC236}">
                <a16:creationId xmlns:a16="http://schemas.microsoft.com/office/drawing/2014/main" id="{08BCB24A-EF2D-4C42-90FC-FD9991F5AC72}"/>
              </a:ext>
            </a:extLst>
          </p:cNvPr>
          <p:cNvSpPr>
            <a:spLocks noChangeShapeType="1"/>
          </p:cNvSpPr>
          <p:nvPr/>
        </p:nvSpPr>
        <p:spPr bwMode="auto">
          <a:xfrm rot="-5400000" flipH="1" flipV="1">
            <a:off x="8162706" y="4480184"/>
            <a:ext cx="358941" cy="0"/>
          </a:xfrm>
          <a:prstGeom prst="line">
            <a:avLst/>
          </a:prstGeom>
          <a:noFill/>
          <a:ln w="9525">
            <a:solidFill>
              <a:schemeClr val="tx1"/>
            </a:solidFill>
            <a:prstDash val="lgDash"/>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57" name="Text Box 30">
            <a:extLst>
              <a:ext uri="{FF2B5EF4-FFF2-40B4-BE49-F238E27FC236}">
                <a16:creationId xmlns:a16="http://schemas.microsoft.com/office/drawing/2014/main" id="{FD60E9F7-1FA2-4229-9C64-437285137F3D}"/>
              </a:ext>
            </a:extLst>
          </p:cNvPr>
          <p:cNvSpPr txBox="1">
            <a:spLocks noChangeArrowheads="1"/>
          </p:cNvSpPr>
          <p:nvPr/>
        </p:nvSpPr>
        <p:spPr bwMode="auto">
          <a:xfrm>
            <a:off x="932143" y="2764027"/>
            <a:ext cx="21275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dirty="0"/>
              <a:t>= Process-oriented</a:t>
            </a:r>
          </a:p>
        </p:txBody>
      </p:sp>
      <p:sp>
        <p:nvSpPr>
          <p:cNvPr id="14358" name="Oval 36">
            <a:extLst>
              <a:ext uri="{FF2B5EF4-FFF2-40B4-BE49-F238E27FC236}">
                <a16:creationId xmlns:a16="http://schemas.microsoft.com/office/drawing/2014/main" id="{90079940-CE22-4E17-89A0-D87321484C88}"/>
              </a:ext>
            </a:extLst>
          </p:cNvPr>
          <p:cNvSpPr>
            <a:spLocks noChangeArrowheads="1"/>
          </p:cNvSpPr>
          <p:nvPr/>
        </p:nvSpPr>
        <p:spPr bwMode="auto">
          <a:xfrm>
            <a:off x="416123" y="2732262"/>
            <a:ext cx="535235" cy="309705"/>
          </a:xfrm>
          <a:prstGeom prst="ellipse">
            <a:avLst/>
          </a:prstGeom>
          <a:pattFill prst="dkUpDiag">
            <a:fgClr>
              <a:srgbClr val="00CCFF"/>
            </a:fgClr>
            <a:bgClr>
              <a:schemeClr val="bg1"/>
            </a:bgClr>
          </a:patt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endParaRPr lang="en-US" altLang="en-US" sz="2800" dirty="0"/>
          </a:p>
        </p:txBody>
      </p:sp>
      <p:sp>
        <p:nvSpPr>
          <p:cNvPr id="14359" name="Line 53">
            <a:extLst>
              <a:ext uri="{FF2B5EF4-FFF2-40B4-BE49-F238E27FC236}">
                <a16:creationId xmlns:a16="http://schemas.microsoft.com/office/drawing/2014/main" id="{0640D87D-03CF-4573-814D-B50EE2AC6339}"/>
              </a:ext>
            </a:extLst>
          </p:cNvPr>
          <p:cNvSpPr>
            <a:spLocks noChangeShapeType="1"/>
          </p:cNvSpPr>
          <p:nvPr/>
        </p:nvSpPr>
        <p:spPr bwMode="auto">
          <a:xfrm flipV="1">
            <a:off x="8283412" y="2947537"/>
            <a:ext cx="265235" cy="497118"/>
          </a:xfrm>
          <a:prstGeom prst="line">
            <a:avLst/>
          </a:prstGeom>
          <a:noFill/>
          <a:ln w="9525">
            <a:solidFill>
              <a:srgbClr val="FF0000"/>
            </a:solidFill>
            <a:prstDash val="sysDash"/>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60" name="Line 53">
            <a:extLst>
              <a:ext uri="{FF2B5EF4-FFF2-40B4-BE49-F238E27FC236}">
                <a16:creationId xmlns:a16="http://schemas.microsoft.com/office/drawing/2014/main" id="{EF1DAE0C-702D-4DB4-A554-841EABC6332B}"/>
              </a:ext>
            </a:extLst>
          </p:cNvPr>
          <p:cNvSpPr>
            <a:spLocks noChangeShapeType="1"/>
          </p:cNvSpPr>
          <p:nvPr/>
        </p:nvSpPr>
        <p:spPr bwMode="auto">
          <a:xfrm flipV="1">
            <a:off x="607600" y="4830769"/>
            <a:ext cx="362118" cy="0"/>
          </a:xfrm>
          <a:prstGeom prst="line">
            <a:avLst/>
          </a:prstGeom>
          <a:noFill/>
          <a:ln w="9525">
            <a:solidFill>
              <a:schemeClr val="tx1"/>
            </a:solidFill>
            <a:prstDash val="lgDash"/>
            <a:round/>
            <a:headEnd/>
            <a:tailEnd type="triangle" w="med" len="med"/>
          </a:ln>
          <a:extLst>
            <a:ext uri="{909E8E84-426E-40DD-AFC4-6F175D3DCCD1}">
              <a14:hiddenFill xmlns:a14="http://schemas.microsoft.com/office/drawing/2010/main">
                <a:noFill/>
              </a14:hiddenFill>
            </a:ext>
          </a:extLst>
        </p:spPr>
        <p:txBody>
          <a:bodyPr/>
          <a:lstStyle/>
          <a:p>
            <a:endParaRPr lang="en-US" sz="1600" dirty="0"/>
          </a:p>
        </p:txBody>
      </p:sp>
      <p:sp>
        <p:nvSpPr>
          <p:cNvPr id="14361" name="Text Box 28">
            <a:extLst>
              <a:ext uri="{FF2B5EF4-FFF2-40B4-BE49-F238E27FC236}">
                <a16:creationId xmlns:a16="http://schemas.microsoft.com/office/drawing/2014/main" id="{E61D35D0-975F-4844-AB58-930A04BECBE1}"/>
              </a:ext>
            </a:extLst>
          </p:cNvPr>
          <p:cNvSpPr txBox="1">
            <a:spLocks noChangeArrowheads="1"/>
          </p:cNvSpPr>
          <p:nvPr/>
        </p:nvSpPr>
        <p:spPr bwMode="auto">
          <a:xfrm>
            <a:off x="1015777" y="4679888"/>
            <a:ext cx="168321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 A aligns with B</a:t>
            </a:r>
          </a:p>
        </p:txBody>
      </p:sp>
      <p:sp>
        <p:nvSpPr>
          <p:cNvPr id="14362" name="Text Box 28">
            <a:extLst>
              <a:ext uri="{FF2B5EF4-FFF2-40B4-BE49-F238E27FC236}">
                <a16:creationId xmlns:a16="http://schemas.microsoft.com/office/drawing/2014/main" id="{07593468-AE1F-44D5-905C-490BE31FD1FE}"/>
              </a:ext>
            </a:extLst>
          </p:cNvPr>
          <p:cNvSpPr txBox="1">
            <a:spLocks noChangeArrowheads="1"/>
          </p:cNvSpPr>
          <p:nvPr/>
        </p:nvSpPr>
        <p:spPr bwMode="auto">
          <a:xfrm>
            <a:off x="390013" y="4681475"/>
            <a:ext cx="3209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A</a:t>
            </a:r>
          </a:p>
        </p:txBody>
      </p:sp>
      <p:sp>
        <p:nvSpPr>
          <p:cNvPr id="14363" name="Text Box 28">
            <a:extLst>
              <a:ext uri="{FF2B5EF4-FFF2-40B4-BE49-F238E27FC236}">
                <a16:creationId xmlns:a16="http://schemas.microsoft.com/office/drawing/2014/main" id="{20A8E1BE-5038-4B4A-9494-6AE5DE5E64CE}"/>
              </a:ext>
            </a:extLst>
          </p:cNvPr>
          <p:cNvSpPr txBox="1">
            <a:spLocks noChangeArrowheads="1"/>
          </p:cNvSpPr>
          <p:nvPr/>
        </p:nvSpPr>
        <p:spPr bwMode="auto">
          <a:xfrm>
            <a:off x="890307" y="4681475"/>
            <a:ext cx="26205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B</a:t>
            </a:r>
          </a:p>
        </p:txBody>
      </p:sp>
      <p:sp>
        <p:nvSpPr>
          <p:cNvPr id="14364" name="Line 53">
            <a:extLst>
              <a:ext uri="{FF2B5EF4-FFF2-40B4-BE49-F238E27FC236}">
                <a16:creationId xmlns:a16="http://schemas.microsoft.com/office/drawing/2014/main" id="{34D71AE2-46F6-46C6-BC7F-B614178DEA59}"/>
              </a:ext>
            </a:extLst>
          </p:cNvPr>
          <p:cNvSpPr>
            <a:spLocks noChangeShapeType="1"/>
          </p:cNvSpPr>
          <p:nvPr/>
        </p:nvSpPr>
        <p:spPr bwMode="auto">
          <a:xfrm flipV="1">
            <a:off x="599660" y="5118240"/>
            <a:ext cx="362118"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600" dirty="0"/>
          </a:p>
        </p:txBody>
      </p:sp>
      <p:sp>
        <p:nvSpPr>
          <p:cNvPr id="14365" name="Text Box 28">
            <a:extLst>
              <a:ext uri="{FF2B5EF4-FFF2-40B4-BE49-F238E27FC236}">
                <a16:creationId xmlns:a16="http://schemas.microsoft.com/office/drawing/2014/main" id="{1C3BB6FF-4777-4076-BAF2-93B76906E674}"/>
              </a:ext>
            </a:extLst>
          </p:cNvPr>
          <p:cNvSpPr txBox="1">
            <a:spLocks noChangeArrowheads="1"/>
          </p:cNvSpPr>
          <p:nvPr/>
        </p:nvSpPr>
        <p:spPr bwMode="auto">
          <a:xfrm>
            <a:off x="1007836" y="4967357"/>
            <a:ext cx="196053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 A contributes to B</a:t>
            </a:r>
          </a:p>
        </p:txBody>
      </p:sp>
      <p:sp>
        <p:nvSpPr>
          <p:cNvPr id="14366" name="Text Box 28">
            <a:extLst>
              <a:ext uri="{FF2B5EF4-FFF2-40B4-BE49-F238E27FC236}">
                <a16:creationId xmlns:a16="http://schemas.microsoft.com/office/drawing/2014/main" id="{0730941A-A1B7-48AA-A103-143E8C1DC6CB}"/>
              </a:ext>
            </a:extLst>
          </p:cNvPr>
          <p:cNvSpPr txBox="1">
            <a:spLocks noChangeArrowheads="1"/>
          </p:cNvSpPr>
          <p:nvPr/>
        </p:nvSpPr>
        <p:spPr bwMode="auto">
          <a:xfrm>
            <a:off x="382071" y="4968947"/>
            <a:ext cx="3209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A</a:t>
            </a:r>
          </a:p>
        </p:txBody>
      </p:sp>
      <p:sp>
        <p:nvSpPr>
          <p:cNvPr id="14367" name="Text Box 28">
            <a:extLst>
              <a:ext uri="{FF2B5EF4-FFF2-40B4-BE49-F238E27FC236}">
                <a16:creationId xmlns:a16="http://schemas.microsoft.com/office/drawing/2014/main" id="{5C9F5783-4FDB-43DC-B182-E037BBF96611}"/>
              </a:ext>
            </a:extLst>
          </p:cNvPr>
          <p:cNvSpPr txBox="1">
            <a:spLocks noChangeArrowheads="1"/>
          </p:cNvSpPr>
          <p:nvPr/>
        </p:nvSpPr>
        <p:spPr bwMode="auto">
          <a:xfrm>
            <a:off x="882366" y="4968947"/>
            <a:ext cx="2620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B</a:t>
            </a:r>
          </a:p>
        </p:txBody>
      </p:sp>
      <p:sp>
        <p:nvSpPr>
          <p:cNvPr id="14368" name="Line 52">
            <a:extLst>
              <a:ext uri="{FF2B5EF4-FFF2-40B4-BE49-F238E27FC236}">
                <a16:creationId xmlns:a16="http://schemas.microsoft.com/office/drawing/2014/main" id="{F7B43DE9-86E1-4D77-BEEB-A548103ECC48}"/>
              </a:ext>
            </a:extLst>
          </p:cNvPr>
          <p:cNvSpPr>
            <a:spLocks noChangeShapeType="1"/>
          </p:cNvSpPr>
          <p:nvPr/>
        </p:nvSpPr>
        <p:spPr bwMode="auto">
          <a:xfrm flipH="1">
            <a:off x="9636589" y="2564773"/>
            <a:ext cx="458999"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69" name="Oval 31">
            <a:extLst>
              <a:ext uri="{FF2B5EF4-FFF2-40B4-BE49-F238E27FC236}">
                <a16:creationId xmlns:a16="http://schemas.microsoft.com/office/drawing/2014/main" id="{236845AC-A569-442F-93FE-E9B9B44B9369}"/>
              </a:ext>
            </a:extLst>
          </p:cNvPr>
          <p:cNvSpPr>
            <a:spLocks noChangeArrowheads="1"/>
          </p:cNvSpPr>
          <p:nvPr/>
        </p:nvSpPr>
        <p:spPr bwMode="auto">
          <a:xfrm>
            <a:off x="9895470" y="2255066"/>
            <a:ext cx="562235" cy="859236"/>
          </a:xfrm>
          <a:prstGeom prst="ellipse">
            <a:avLst/>
          </a:prstGeom>
          <a:solidFill>
            <a:srgbClr val="FFFF00"/>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801" dirty="0"/>
              <a:t>IFX</a:t>
            </a:r>
          </a:p>
        </p:txBody>
      </p:sp>
      <p:sp>
        <p:nvSpPr>
          <p:cNvPr id="14370" name="Line 52">
            <a:extLst>
              <a:ext uri="{FF2B5EF4-FFF2-40B4-BE49-F238E27FC236}">
                <a16:creationId xmlns:a16="http://schemas.microsoft.com/office/drawing/2014/main" id="{801C41D6-9A9D-4BFA-B1BA-8143CD7A7872}"/>
              </a:ext>
            </a:extLst>
          </p:cNvPr>
          <p:cNvSpPr>
            <a:spLocks noChangeShapeType="1"/>
          </p:cNvSpPr>
          <p:nvPr/>
        </p:nvSpPr>
        <p:spPr bwMode="auto">
          <a:xfrm flipV="1">
            <a:off x="7981647" y="2550478"/>
            <a:ext cx="489176" cy="1429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71" name="Oval 31">
            <a:extLst>
              <a:ext uri="{FF2B5EF4-FFF2-40B4-BE49-F238E27FC236}">
                <a16:creationId xmlns:a16="http://schemas.microsoft.com/office/drawing/2014/main" id="{CDD474DF-27FC-4F6E-9CB8-4DABAF7B2152}"/>
              </a:ext>
            </a:extLst>
          </p:cNvPr>
          <p:cNvSpPr>
            <a:spLocks noChangeArrowheads="1"/>
          </p:cNvSpPr>
          <p:nvPr/>
        </p:nvSpPr>
        <p:spPr bwMode="auto">
          <a:xfrm flipH="1">
            <a:off x="7664001" y="2255066"/>
            <a:ext cx="562235" cy="859236"/>
          </a:xfrm>
          <a:prstGeom prst="ellipse">
            <a:avLst/>
          </a:prstGeom>
          <a:solidFill>
            <a:srgbClr val="FFFF00"/>
          </a:solid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801" dirty="0"/>
              <a:t>IFX</a:t>
            </a:r>
          </a:p>
        </p:txBody>
      </p:sp>
      <p:sp>
        <p:nvSpPr>
          <p:cNvPr id="14372" name="Text Box 30">
            <a:extLst>
              <a:ext uri="{FF2B5EF4-FFF2-40B4-BE49-F238E27FC236}">
                <a16:creationId xmlns:a16="http://schemas.microsoft.com/office/drawing/2014/main" id="{A7E9877D-4C48-4178-9400-BDAA568AD16C}"/>
              </a:ext>
            </a:extLst>
          </p:cNvPr>
          <p:cNvSpPr txBox="1">
            <a:spLocks noChangeArrowheads="1"/>
          </p:cNvSpPr>
          <p:nvPr/>
        </p:nvSpPr>
        <p:spPr bwMode="auto">
          <a:xfrm>
            <a:off x="929523" y="3118203"/>
            <a:ext cx="244810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1800" dirty="0"/>
              <a:t>= Information-oriented</a:t>
            </a:r>
          </a:p>
        </p:txBody>
      </p:sp>
      <p:sp>
        <p:nvSpPr>
          <p:cNvPr id="48" name="Oval 36">
            <a:extLst>
              <a:ext uri="{FF2B5EF4-FFF2-40B4-BE49-F238E27FC236}">
                <a16:creationId xmlns:a16="http://schemas.microsoft.com/office/drawing/2014/main" id="{E132F85B-1B31-4599-9B20-C49BE29E2F61}"/>
              </a:ext>
            </a:extLst>
          </p:cNvPr>
          <p:cNvSpPr>
            <a:spLocks noChangeArrowheads="1"/>
          </p:cNvSpPr>
          <p:nvPr/>
        </p:nvSpPr>
        <p:spPr bwMode="auto">
          <a:xfrm>
            <a:off x="405004" y="3086438"/>
            <a:ext cx="535236" cy="309706"/>
          </a:xfrm>
          <a:prstGeom prst="ellipse">
            <a:avLst/>
          </a:prstGeom>
          <a:solidFill>
            <a:srgbClr val="FF0000"/>
          </a:solidFill>
          <a:ln w="9525">
            <a:solidFill>
              <a:schemeClr val="tx1"/>
            </a:solidFill>
            <a:round/>
            <a:headEnd/>
            <a:tailEnd/>
          </a:ln>
        </p:spPr>
        <p:txBody>
          <a:bodyPr wrap="none" anchor="ctr"/>
          <a:lstStyle/>
          <a:p>
            <a:pPr>
              <a:defRPr/>
            </a:pPr>
            <a:endParaRPr lang="en-US" sz="2800" dirty="0">
              <a:latin typeface="Arial" charset="0"/>
              <a:ea typeface="ＭＳ Ｐゴシック" charset="0"/>
            </a:endParaRPr>
          </a:p>
        </p:txBody>
      </p:sp>
      <p:sp>
        <p:nvSpPr>
          <p:cNvPr id="49" name="Oval 36">
            <a:extLst>
              <a:ext uri="{FF2B5EF4-FFF2-40B4-BE49-F238E27FC236}">
                <a16:creationId xmlns:a16="http://schemas.microsoft.com/office/drawing/2014/main" id="{F04BCF0A-8DC3-448F-A108-9AF54B7F9826}"/>
              </a:ext>
            </a:extLst>
          </p:cNvPr>
          <p:cNvSpPr>
            <a:spLocks noChangeArrowheads="1"/>
          </p:cNvSpPr>
          <p:nvPr/>
        </p:nvSpPr>
        <p:spPr bwMode="auto">
          <a:xfrm>
            <a:off x="6679295" y="3362068"/>
            <a:ext cx="1040293" cy="770293"/>
          </a:xfrm>
          <a:prstGeom prst="ellipse">
            <a:avLst/>
          </a:prstGeom>
          <a:solidFill>
            <a:srgbClr val="FF0000"/>
          </a:solidFill>
          <a:ln w="9525">
            <a:solidFill>
              <a:schemeClr val="tx1"/>
            </a:solidFill>
            <a:round/>
            <a:headEnd/>
            <a:tailEnd/>
          </a:ln>
        </p:spPr>
        <p:txBody>
          <a:bodyPr wrap="none" anchor="ctr"/>
          <a:lstStyle/>
          <a:p>
            <a:pPr algn="ctr">
              <a:defRPr/>
            </a:pPr>
            <a:r>
              <a:rPr lang="en-US" sz="1801" dirty="0">
                <a:latin typeface="Arial" charset="0"/>
                <a:ea typeface="ＭＳ Ｐゴシック" charset="0"/>
              </a:rPr>
              <a:t>FIBO</a:t>
            </a:r>
          </a:p>
          <a:p>
            <a:pPr algn="ctr">
              <a:defRPr/>
            </a:pPr>
            <a:r>
              <a:rPr lang="en-US" sz="1401" dirty="0">
                <a:latin typeface="Arial" charset="0"/>
                <a:ea typeface="ＭＳ Ｐゴシック" charset="0"/>
              </a:rPr>
              <a:t>(EDMC &amp; </a:t>
            </a:r>
          </a:p>
          <a:p>
            <a:pPr algn="ctr">
              <a:defRPr/>
            </a:pPr>
            <a:r>
              <a:rPr lang="en-US" sz="1401" dirty="0">
                <a:latin typeface="Arial" charset="0"/>
                <a:ea typeface="ＭＳ Ｐゴシック" charset="0"/>
              </a:rPr>
              <a:t>OMG)</a:t>
            </a:r>
            <a:endParaRPr lang="en-US" sz="1201" dirty="0">
              <a:latin typeface="Arial" charset="0"/>
              <a:ea typeface="ＭＳ Ｐゴシック" charset="0"/>
            </a:endParaRPr>
          </a:p>
        </p:txBody>
      </p:sp>
      <p:sp>
        <p:nvSpPr>
          <p:cNvPr id="14375" name="Line 53">
            <a:extLst>
              <a:ext uri="{FF2B5EF4-FFF2-40B4-BE49-F238E27FC236}">
                <a16:creationId xmlns:a16="http://schemas.microsoft.com/office/drawing/2014/main" id="{75ED4D5A-2C6D-4FA1-BE8D-E1CA33857C46}"/>
              </a:ext>
            </a:extLst>
          </p:cNvPr>
          <p:cNvSpPr>
            <a:spLocks noChangeShapeType="1"/>
          </p:cNvSpPr>
          <p:nvPr/>
        </p:nvSpPr>
        <p:spPr bwMode="auto">
          <a:xfrm flipH="1" flipV="1">
            <a:off x="7641765" y="3670184"/>
            <a:ext cx="343059" cy="1111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76" name="Line 53">
            <a:extLst>
              <a:ext uri="{FF2B5EF4-FFF2-40B4-BE49-F238E27FC236}">
                <a16:creationId xmlns:a16="http://schemas.microsoft.com/office/drawing/2014/main" id="{454ACAE9-26ED-40DC-A09F-F935D34206EA}"/>
              </a:ext>
            </a:extLst>
          </p:cNvPr>
          <p:cNvSpPr>
            <a:spLocks noChangeShapeType="1"/>
          </p:cNvSpPr>
          <p:nvPr/>
        </p:nvSpPr>
        <p:spPr bwMode="auto">
          <a:xfrm rot="16200000" flipV="1">
            <a:off x="7801383" y="3677331"/>
            <a:ext cx="1589" cy="320823"/>
          </a:xfrm>
          <a:prstGeom prst="line">
            <a:avLst/>
          </a:prstGeom>
          <a:noFill/>
          <a:ln w="9525">
            <a:solidFill>
              <a:srgbClr val="FF0000"/>
            </a:solidFill>
            <a:prstDash val="sysDash"/>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77" name="Line 53">
            <a:extLst>
              <a:ext uri="{FF2B5EF4-FFF2-40B4-BE49-F238E27FC236}">
                <a16:creationId xmlns:a16="http://schemas.microsoft.com/office/drawing/2014/main" id="{8CA4ACCB-F76B-49A9-B5E9-74FFC34BD018}"/>
              </a:ext>
            </a:extLst>
          </p:cNvPr>
          <p:cNvSpPr>
            <a:spLocks noChangeShapeType="1"/>
          </p:cNvSpPr>
          <p:nvPr/>
        </p:nvSpPr>
        <p:spPr bwMode="auto">
          <a:xfrm flipV="1">
            <a:off x="8823412" y="3257244"/>
            <a:ext cx="166764" cy="3525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1361" dirty="0"/>
          </a:p>
        </p:txBody>
      </p:sp>
      <p:sp>
        <p:nvSpPr>
          <p:cNvPr id="14378" name="Oval 27">
            <a:extLst>
              <a:ext uri="{FF2B5EF4-FFF2-40B4-BE49-F238E27FC236}">
                <a16:creationId xmlns:a16="http://schemas.microsoft.com/office/drawing/2014/main" id="{AFB80D4D-95AE-4884-8512-EEA6C0BBB3E8}"/>
              </a:ext>
            </a:extLst>
          </p:cNvPr>
          <p:cNvSpPr>
            <a:spLocks noChangeArrowheads="1"/>
          </p:cNvSpPr>
          <p:nvPr/>
        </p:nvSpPr>
        <p:spPr bwMode="auto">
          <a:xfrm>
            <a:off x="7911765" y="3304891"/>
            <a:ext cx="944999" cy="1030764"/>
          </a:xfrm>
          <a:prstGeom prst="ellipse">
            <a:avLst/>
          </a:prstGeom>
          <a:pattFill prst="lgConfetti">
            <a:fgClr>
              <a:srgbClr val="33CC33"/>
            </a:fgClr>
            <a:bgClr>
              <a:schemeClr val="bg1"/>
            </a:bgClr>
          </a:pattFill>
          <a:ln w="9525">
            <a:solidFill>
              <a:schemeClr val="tx1"/>
            </a:solidFill>
            <a:round/>
            <a:headEnd/>
            <a:tailEnd/>
          </a:ln>
        </p:spPr>
        <p:txBody>
          <a:bodyPr wrap="none" anchor="ct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algn="ctr" eaLnBrk="1" hangingPunct="1"/>
            <a:r>
              <a:rPr lang="en-US" altLang="en-US" sz="1801" b="1" dirty="0"/>
              <a:t>BIAN</a:t>
            </a:r>
          </a:p>
        </p:txBody>
      </p:sp>
      <p:sp>
        <p:nvSpPr>
          <p:cNvPr id="14379" name="Line 53">
            <a:extLst>
              <a:ext uri="{FF2B5EF4-FFF2-40B4-BE49-F238E27FC236}">
                <a16:creationId xmlns:a16="http://schemas.microsoft.com/office/drawing/2014/main" id="{BFA13B23-8D25-4753-9B14-CEA0D66DD73F}"/>
              </a:ext>
            </a:extLst>
          </p:cNvPr>
          <p:cNvSpPr>
            <a:spLocks noChangeShapeType="1"/>
          </p:cNvSpPr>
          <p:nvPr/>
        </p:nvSpPr>
        <p:spPr bwMode="auto">
          <a:xfrm flipV="1">
            <a:off x="607600" y="5372358"/>
            <a:ext cx="362118" cy="0"/>
          </a:xfrm>
          <a:prstGeom prst="line">
            <a:avLst/>
          </a:prstGeom>
          <a:noFill/>
          <a:ln w="9525">
            <a:solidFill>
              <a:srgbClr val="FF0000"/>
            </a:solidFill>
            <a:prstDash val="sysDash"/>
            <a:round/>
            <a:headEnd/>
            <a:tailEnd type="triangle" w="med" len="med"/>
          </a:ln>
          <a:extLst>
            <a:ext uri="{909E8E84-426E-40DD-AFC4-6F175D3DCCD1}">
              <a14:hiddenFill xmlns:a14="http://schemas.microsoft.com/office/drawing/2010/main">
                <a:noFill/>
              </a14:hiddenFill>
            </a:ext>
          </a:extLst>
        </p:spPr>
        <p:txBody>
          <a:bodyPr/>
          <a:lstStyle/>
          <a:p>
            <a:endParaRPr lang="en-US" sz="1600" dirty="0"/>
          </a:p>
        </p:txBody>
      </p:sp>
      <p:sp>
        <p:nvSpPr>
          <p:cNvPr id="14380" name="Text Box 28">
            <a:extLst>
              <a:ext uri="{FF2B5EF4-FFF2-40B4-BE49-F238E27FC236}">
                <a16:creationId xmlns:a16="http://schemas.microsoft.com/office/drawing/2014/main" id="{903A857D-3615-4C43-A29F-1CD4E848644E}"/>
              </a:ext>
            </a:extLst>
          </p:cNvPr>
          <p:cNvSpPr txBox="1">
            <a:spLocks noChangeArrowheads="1"/>
          </p:cNvSpPr>
          <p:nvPr/>
        </p:nvSpPr>
        <p:spPr bwMode="auto">
          <a:xfrm>
            <a:off x="1015778" y="5221475"/>
            <a:ext cx="39771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 A alignment with B is a work in progress</a:t>
            </a:r>
          </a:p>
        </p:txBody>
      </p:sp>
      <p:sp>
        <p:nvSpPr>
          <p:cNvPr id="14381" name="Text Box 28">
            <a:extLst>
              <a:ext uri="{FF2B5EF4-FFF2-40B4-BE49-F238E27FC236}">
                <a16:creationId xmlns:a16="http://schemas.microsoft.com/office/drawing/2014/main" id="{9E53625B-5EAB-4ADE-9565-AC955A1E9B6A}"/>
              </a:ext>
            </a:extLst>
          </p:cNvPr>
          <p:cNvSpPr txBox="1">
            <a:spLocks noChangeArrowheads="1"/>
          </p:cNvSpPr>
          <p:nvPr/>
        </p:nvSpPr>
        <p:spPr bwMode="auto">
          <a:xfrm>
            <a:off x="390013" y="5223064"/>
            <a:ext cx="320922" cy="338554"/>
          </a:xfrm>
          <a:prstGeom prst="rect">
            <a:avLst/>
          </a:prstGeom>
          <a:noFill/>
          <a:ln w="9525">
            <a:solidFill>
              <a:srgbClr val="000000"/>
            </a:solidFill>
            <a:prstDash val="sysDash"/>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A</a:t>
            </a:r>
          </a:p>
        </p:txBody>
      </p:sp>
      <p:sp>
        <p:nvSpPr>
          <p:cNvPr id="14382" name="Text Box 28">
            <a:extLst>
              <a:ext uri="{FF2B5EF4-FFF2-40B4-BE49-F238E27FC236}">
                <a16:creationId xmlns:a16="http://schemas.microsoft.com/office/drawing/2014/main" id="{EAB60795-AF51-4091-98BB-50878E1BF94A}"/>
              </a:ext>
            </a:extLst>
          </p:cNvPr>
          <p:cNvSpPr txBox="1">
            <a:spLocks noChangeArrowheads="1"/>
          </p:cNvSpPr>
          <p:nvPr/>
        </p:nvSpPr>
        <p:spPr bwMode="auto">
          <a:xfrm>
            <a:off x="882366" y="5223064"/>
            <a:ext cx="2620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1600">
                <a:solidFill>
                  <a:schemeClr val="tx1"/>
                </a:solidFill>
                <a:latin typeface="Arial" panose="020B0604020202020204" pitchFamily="34" charset="0"/>
                <a:ea typeface="ＭＳ Ｐゴシック" panose="020B0600070205080204" pitchFamily="34" charset="-128"/>
              </a:defRPr>
            </a:lvl1pPr>
            <a:lvl2pPr marL="742950" indent="-285750" eaLnBrk="0" hangingPunct="0">
              <a:defRPr sz="1600">
                <a:solidFill>
                  <a:schemeClr val="tx1"/>
                </a:solidFill>
                <a:latin typeface="Arial" panose="020B0604020202020204" pitchFamily="34" charset="0"/>
                <a:ea typeface="ＭＳ Ｐゴシック" panose="020B0600070205080204" pitchFamily="34" charset="-128"/>
              </a:defRPr>
            </a:lvl2pPr>
            <a:lvl3pPr marL="1143000" indent="-228600" eaLnBrk="0" hangingPunct="0">
              <a:defRPr sz="1600">
                <a:solidFill>
                  <a:schemeClr val="tx1"/>
                </a:solidFill>
                <a:latin typeface="Arial" panose="020B0604020202020204" pitchFamily="34" charset="0"/>
                <a:ea typeface="ＭＳ Ｐゴシック" panose="020B0600070205080204" pitchFamily="34" charset="-128"/>
              </a:defRPr>
            </a:lvl3pPr>
            <a:lvl4pPr marL="1600200" indent="-228600" eaLnBrk="0" hangingPunct="0">
              <a:defRPr sz="1600">
                <a:solidFill>
                  <a:schemeClr val="tx1"/>
                </a:solidFill>
                <a:latin typeface="Arial" panose="020B0604020202020204" pitchFamily="34" charset="0"/>
                <a:ea typeface="ＭＳ Ｐゴシック" panose="020B0600070205080204" pitchFamily="34" charset="-128"/>
              </a:defRPr>
            </a:lvl4pPr>
            <a:lvl5pPr marL="2057400" indent="-228600" eaLnBrk="0" hangingPunct="0">
              <a:defRPr sz="16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16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dirty="0"/>
              <a:t>B</a:t>
            </a:r>
          </a:p>
        </p:txBody>
      </p:sp>
      <p:sp>
        <p:nvSpPr>
          <p:cNvPr id="50" name="Oval 36">
            <a:extLst>
              <a:ext uri="{FF2B5EF4-FFF2-40B4-BE49-F238E27FC236}">
                <a16:creationId xmlns:a16="http://schemas.microsoft.com/office/drawing/2014/main" id="{DAA5387D-60AE-4548-8C0A-CF2345FC07F0}"/>
              </a:ext>
            </a:extLst>
          </p:cNvPr>
          <p:cNvSpPr>
            <a:spLocks noChangeArrowheads="1"/>
          </p:cNvSpPr>
          <p:nvPr/>
        </p:nvSpPr>
        <p:spPr bwMode="auto">
          <a:xfrm>
            <a:off x="9258588" y="3362068"/>
            <a:ext cx="1040293" cy="770293"/>
          </a:xfrm>
          <a:prstGeom prst="ellipse">
            <a:avLst/>
          </a:prstGeom>
          <a:solidFill>
            <a:srgbClr val="FF0000"/>
          </a:solidFill>
          <a:ln w="9525">
            <a:solidFill>
              <a:schemeClr val="tx1"/>
            </a:solidFill>
            <a:round/>
            <a:headEnd/>
            <a:tailEnd/>
          </a:ln>
        </p:spPr>
        <p:txBody>
          <a:bodyPr wrap="none" anchor="ctr"/>
          <a:lstStyle/>
          <a:p>
            <a:pPr algn="ctr">
              <a:defRPr/>
            </a:pPr>
            <a:r>
              <a:rPr lang="en-US" sz="1801" dirty="0">
                <a:latin typeface="Arial" charset="0"/>
                <a:ea typeface="ＭＳ Ｐゴシック" charset="0"/>
              </a:rPr>
              <a:t>FIBO</a:t>
            </a:r>
          </a:p>
          <a:p>
            <a:pPr algn="ctr">
              <a:defRPr/>
            </a:pPr>
            <a:r>
              <a:rPr lang="en-US" sz="1401" dirty="0">
                <a:latin typeface="Arial" charset="0"/>
                <a:ea typeface="ＭＳ Ｐゴシック" charset="0"/>
              </a:rPr>
              <a:t>(EDMC &amp; </a:t>
            </a:r>
          </a:p>
          <a:p>
            <a:pPr algn="ctr">
              <a:defRPr/>
            </a:pPr>
            <a:r>
              <a:rPr lang="en-US" sz="1401" dirty="0">
                <a:latin typeface="Arial" charset="0"/>
                <a:ea typeface="ＭＳ Ｐゴシック" charset="0"/>
              </a:rPr>
              <a:t>OMG)</a:t>
            </a:r>
            <a:endParaRPr lang="en-US" sz="1201" dirty="0">
              <a:latin typeface="Arial" charset="0"/>
              <a:ea typeface="ＭＳ Ｐゴシック" charset="0"/>
            </a:endParaRPr>
          </a:p>
        </p:txBody>
      </p:sp>
      <p:sp>
        <p:nvSpPr>
          <p:cNvPr id="14384" name="Line 53">
            <a:extLst>
              <a:ext uri="{FF2B5EF4-FFF2-40B4-BE49-F238E27FC236}">
                <a16:creationId xmlns:a16="http://schemas.microsoft.com/office/drawing/2014/main" id="{4027A28D-0C12-46F0-BD42-47A2B9F00CD9}"/>
              </a:ext>
            </a:extLst>
          </p:cNvPr>
          <p:cNvSpPr>
            <a:spLocks noChangeShapeType="1"/>
          </p:cNvSpPr>
          <p:nvPr/>
        </p:nvSpPr>
        <p:spPr bwMode="auto">
          <a:xfrm flipH="1" flipV="1">
            <a:off x="8847235" y="3694007"/>
            <a:ext cx="420883" cy="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1361" dirty="0"/>
          </a:p>
        </p:txBody>
      </p:sp>
      <p:sp>
        <p:nvSpPr>
          <p:cNvPr id="14385" name="Line 53">
            <a:extLst>
              <a:ext uri="{FF2B5EF4-FFF2-40B4-BE49-F238E27FC236}">
                <a16:creationId xmlns:a16="http://schemas.microsoft.com/office/drawing/2014/main" id="{5EDC657C-9339-4065-B2C9-D2CA42F985EC}"/>
              </a:ext>
            </a:extLst>
          </p:cNvPr>
          <p:cNvSpPr>
            <a:spLocks noChangeShapeType="1"/>
          </p:cNvSpPr>
          <p:nvPr/>
        </p:nvSpPr>
        <p:spPr bwMode="auto">
          <a:xfrm rot="16200000" flipV="1">
            <a:off x="9039412" y="3644773"/>
            <a:ext cx="3176" cy="409765"/>
          </a:xfrm>
          <a:prstGeom prst="line">
            <a:avLst/>
          </a:prstGeom>
          <a:noFill/>
          <a:ln w="9525">
            <a:solidFill>
              <a:srgbClr val="FF0000"/>
            </a:solidFill>
            <a:prstDash val="sysDash"/>
            <a:round/>
            <a:headEnd type="triangle" w="med" len="med"/>
            <a:tailEnd/>
          </a:ln>
          <a:extLst>
            <a:ext uri="{909E8E84-426E-40DD-AFC4-6F175D3DCCD1}">
              <a14:hiddenFill xmlns:a14="http://schemas.microsoft.com/office/drawing/2010/main">
                <a:noFill/>
              </a14:hiddenFill>
            </a:ext>
          </a:extLst>
        </p:spPr>
        <p:txBody>
          <a:bodyPr/>
          <a:lstStyle/>
          <a:p>
            <a:endParaRPr lang="en-US" sz="1361" dirty="0"/>
          </a:p>
        </p:txBody>
      </p:sp>
      <p:sp>
        <p:nvSpPr>
          <p:cNvPr id="51" name="Title 1">
            <a:extLst>
              <a:ext uri="{FF2B5EF4-FFF2-40B4-BE49-F238E27FC236}">
                <a16:creationId xmlns:a16="http://schemas.microsoft.com/office/drawing/2014/main" id="{7D73A2BE-3B4F-4C2A-8A08-D88AAC2C668F}"/>
              </a:ext>
            </a:extLst>
          </p:cNvPr>
          <p:cNvSpPr txBox="1">
            <a:spLocks/>
          </p:cNvSpPr>
          <p:nvPr/>
        </p:nvSpPr>
        <p:spPr>
          <a:xfrm>
            <a:off x="1531158" y="0"/>
            <a:ext cx="9148233" cy="423529"/>
          </a:xfrm>
          <a:prstGeom prst="rect">
            <a:avLst/>
          </a:prstGeom>
        </p:spPr>
        <p:txBody>
          <a:bodyPr tIns="0" bIns="0" anchor="ctr" anchorCtr="0"/>
          <a:lstStyle/>
          <a:p>
            <a:pPr algn="l"/>
            <a:endParaRPr lang="en-GB" sz="2401" b="1" kern="0" dirty="0">
              <a:solidFill>
                <a:schemeClr val="tx2"/>
              </a:solidFill>
              <a:latin typeface="+mj-lt"/>
              <a:ea typeface="+mj-ea"/>
              <a:cs typeface="+mj-cs"/>
            </a:endParaRPr>
          </a:p>
        </p:txBody>
      </p:sp>
      <p:sp>
        <p:nvSpPr>
          <p:cNvPr id="2" name="Titel 1">
            <a:extLst>
              <a:ext uri="{FF2B5EF4-FFF2-40B4-BE49-F238E27FC236}">
                <a16:creationId xmlns:a16="http://schemas.microsoft.com/office/drawing/2014/main" id="{7DFA8442-14B4-43A0-B5E3-1CAF66A85C59}"/>
              </a:ext>
            </a:extLst>
          </p:cNvPr>
          <p:cNvSpPr>
            <a:spLocks noGrp="1"/>
          </p:cNvSpPr>
          <p:nvPr>
            <p:ph type="title"/>
          </p:nvPr>
        </p:nvSpPr>
        <p:spPr>
          <a:xfrm>
            <a:off x="1637357" y="-71215"/>
            <a:ext cx="8832980" cy="744558"/>
          </a:xfrm>
        </p:spPr>
        <p:txBody>
          <a:bodyPr>
            <a:normAutofit/>
          </a:bodyPr>
          <a:lstStyle/>
          <a:p>
            <a:r>
              <a:rPr lang="en-US" sz="2000" b="1" cap="all" noProof="0" dirty="0">
                <a:latin typeface="+mn-lt"/>
              </a:rPr>
              <a:t>BIAN in the context of other standards</a:t>
            </a:r>
          </a:p>
        </p:txBody>
      </p:sp>
      <p:pic>
        <p:nvPicPr>
          <p:cNvPr id="53" name="Picture 7">
            <a:extLst>
              <a:ext uri="{FF2B5EF4-FFF2-40B4-BE49-F238E27FC236}">
                <a16:creationId xmlns:a16="http://schemas.microsoft.com/office/drawing/2014/main" id="{3AD93A8F-8853-48DF-8A05-FC0271F61224}"/>
              </a:ext>
            </a:extLst>
          </p:cNvPr>
          <p:cNvPicPr>
            <a:picLocks noChangeAspect="1"/>
          </p:cNvPicPr>
          <p:nvPr/>
        </p:nvPicPr>
        <p:blipFill>
          <a:blip r:embed="rId3"/>
          <a:stretch>
            <a:fillRect/>
          </a:stretch>
        </p:blipFill>
        <p:spPr>
          <a:xfrm>
            <a:off x="609680" y="6558947"/>
            <a:ext cx="242309" cy="224435"/>
          </a:xfrm>
          <a:prstGeom prst="rect">
            <a:avLst/>
          </a:prstGeom>
        </p:spPr>
      </p:pic>
      <p:sp>
        <p:nvSpPr>
          <p:cNvPr id="54" name="Text Placeholder 15">
            <a:extLst>
              <a:ext uri="{FF2B5EF4-FFF2-40B4-BE49-F238E27FC236}">
                <a16:creationId xmlns:a16="http://schemas.microsoft.com/office/drawing/2014/main" id="{5626C645-510F-47F5-A2D4-FD5088EADDBE}"/>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2.3</a:t>
            </a:r>
            <a:endParaRPr lang="en-GB" dirty="0"/>
          </a:p>
        </p:txBody>
      </p:sp>
      <p:pic>
        <p:nvPicPr>
          <p:cNvPr id="4" name="Picture 3">
            <a:extLst>
              <a:ext uri="{FF2B5EF4-FFF2-40B4-BE49-F238E27FC236}">
                <a16:creationId xmlns:a16="http://schemas.microsoft.com/office/drawing/2014/main" id="{7F1E6E0A-4B86-FE45-9D05-537A8752DC46}"/>
              </a:ext>
            </a:extLst>
          </p:cNvPr>
          <p:cNvPicPr>
            <a:picLocks noChangeAspect="1"/>
          </p:cNvPicPr>
          <p:nvPr/>
        </p:nvPicPr>
        <p:blipFill>
          <a:blip r:embed="rId4"/>
          <a:stretch>
            <a:fillRect/>
          </a:stretch>
        </p:blipFill>
        <p:spPr>
          <a:xfrm>
            <a:off x="5285111" y="1017217"/>
            <a:ext cx="6420345" cy="5353580"/>
          </a:xfrm>
          <a:prstGeom prst="rect">
            <a:avLst/>
          </a:prstGeom>
        </p:spPr>
      </p:pic>
    </p:spTree>
    <p:extLst>
      <p:ext uri="{BB962C8B-B14F-4D97-AF65-F5344CB8AC3E}">
        <p14:creationId xmlns:p14="http://schemas.microsoft.com/office/powerpoint/2010/main" val="809999201"/>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004C2BD-5CCA-42DE-B887-19F1B7A1988E}"/>
              </a:ext>
            </a:extLst>
          </p:cNvPr>
          <p:cNvSpPr>
            <a:spLocks noGrp="1"/>
          </p:cNvSpPr>
          <p:nvPr>
            <p:ph type="body" sz="quarter" idx="11"/>
          </p:nvPr>
        </p:nvSpPr>
        <p:spPr>
          <a:xfrm>
            <a:off x="1560289" y="1553649"/>
            <a:ext cx="10136043" cy="4630937"/>
          </a:xfrm>
        </p:spPr>
        <p:txBody>
          <a:bodyPr/>
          <a:lstStyle/>
          <a:p>
            <a:pPr marL="285750" indent="-285750">
              <a:buFont typeface="Arial" panose="020B0604020202020204" pitchFamily="34" charset="0"/>
              <a:buChar char="•"/>
            </a:pPr>
            <a:r>
              <a:rPr lang="en-US" sz="2072" b="1" dirty="0"/>
              <a:t>Background: The Archi Banking Group</a:t>
            </a:r>
            <a:endParaRPr lang="en-BE" sz="2072" b="1" dirty="0"/>
          </a:p>
          <a:p>
            <a:r>
              <a:rPr lang="en-US" sz="1600" dirty="0"/>
              <a:t>The Archi Banking Group is a medium-sized European bank group. It was gradually built over the last 25 years through acquisitions and mergers. The origin of the group lies in Homeland, with Archi Bank as Head of the Group. This bank, itself the result of a merger, acquired two other banks in Homeland thus creating the Homeland Group. This was the starting point for the Archi Banking Group.</a:t>
            </a:r>
            <a:endParaRPr lang="en-BE" sz="1600" dirty="0"/>
          </a:p>
          <a:p>
            <a:endParaRPr lang="en-BE" sz="1600" dirty="0"/>
          </a:p>
          <a:p>
            <a:endParaRPr lang="en-BE" dirty="0"/>
          </a:p>
        </p:txBody>
      </p:sp>
      <p:sp>
        <p:nvSpPr>
          <p:cNvPr id="4" name="Title 3">
            <a:extLst>
              <a:ext uri="{FF2B5EF4-FFF2-40B4-BE49-F238E27FC236}">
                <a16:creationId xmlns:a16="http://schemas.microsoft.com/office/drawing/2014/main" id="{3B40C9AA-AD3B-4995-B322-1AD420844C97}"/>
              </a:ext>
            </a:extLst>
          </p:cNvPr>
          <p:cNvSpPr>
            <a:spLocks noGrp="1"/>
          </p:cNvSpPr>
          <p:nvPr>
            <p:ph type="title" idx="4294967295"/>
          </p:nvPr>
        </p:nvSpPr>
        <p:spPr/>
        <p:txBody>
          <a:bodyPr/>
          <a:lstStyle/>
          <a:p>
            <a:r>
              <a:rPr lang="fr-BE" b="1" dirty="0"/>
              <a:t>T</a:t>
            </a:r>
            <a:r>
              <a:rPr lang="en-BE" b="1" dirty="0"/>
              <a:t>h</a:t>
            </a:r>
            <a:r>
              <a:rPr lang="fr-BE" b="1" dirty="0"/>
              <a:t>e</a:t>
            </a:r>
            <a:r>
              <a:rPr lang="en-BE" b="1" dirty="0"/>
              <a:t> </a:t>
            </a:r>
            <a:r>
              <a:rPr lang="fr-BE" b="1" dirty="0"/>
              <a:t>A</a:t>
            </a:r>
            <a:r>
              <a:rPr lang="en-BE" b="1" dirty="0"/>
              <a:t>r</a:t>
            </a:r>
            <a:r>
              <a:rPr lang="fr-BE" b="1" dirty="0"/>
              <a:t>c</a:t>
            </a:r>
            <a:r>
              <a:rPr lang="en-BE" b="1" dirty="0"/>
              <a:t>h</a:t>
            </a:r>
            <a:r>
              <a:rPr lang="fr-BE" b="1" dirty="0"/>
              <a:t>i </a:t>
            </a:r>
            <a:r>
              <a:rPr lang="en-BE" b="1" dirty="0"/>
              <a:t>B</a:t>
            </a:r>
            <a:r>
              <a:rPr lang="fr-BE" b="1" dirty="0"/>
              <a:t>a</a:t>
            </a:r>
            <a:r>
              <a:rPr lang="en-BE" b="1" dirty="0"/>
              <a:t>n</a:t>
            </a:r>
            <a:r>
              <a:rPr lang="fr-BE" b="1" dirty="0"/>
              <a:t>k</a:t>
            </a:r>
            <a:r>
              <a:rPr lang="en-BE" b="1" dirty="0"/>
              <a:t> </a:t>
            </a:r>
            <a:r>
              <a:rPr lang="fr-BE" b="1" dirty="0"/>
              <a:t>C</a:t>
            </a:r>
            <a:r>
              <a:rPr lang="en-BE" b="1" dirty="0"/>
              <a:t>a</a:t>
            </a:r>
            <a:r>
              <a:rPr lang="fr-BE" b="1" dirty="0"/>
              <a:t>s</a:t>
            </a:r>
            <a:r>
              <a:rPr lang="en-BE" b="1" dirty="0"/>
              <a:t>e</a:t>
            </a:r>
          </a:p>
        </p:txBody>
      </p:sp>
      <p:pic>
        <p:nvPicPr>
          <p:cNvPr id="5" name="Afbeelding 4">
            <a:extLst>
              <a:ext uri="{FF2B5EF4-FFF2-40B4-BE49-F238E27FC236}">
                <a16:creationId xmlns:a16="http://schemas.microsoft.com/office/drawing/2014/main" id="{AB3153CE-AC72-48B2-8B60-FE7820D68FC4}"/>
              </a:ext>
            </a:extLst>
          </p:cNvPr>
          <p:cNvPicPr>
            <a:picLocks noChangeAspect="1"/>
          </p:cNvPicPr>
          <p:nvPr/>
        </p:nvPicPr>
        <p:blipFill>
          <a:blip r:embed="rId3"/>
          <a:stretch>
            <a:fillRect/>
          </a:stretch>
        </p:blipFill>
        <p:spPr>
          <a:xfrm>
            <a:off x="1743805" y="3359289"/>
            <a:ext cx="9987423" cy="2607045"/>
          </a:xfrm>
          <a:prstGeom prst="rect">
            <a:avLst/>
          </a:prstGeom>
        </p:spPr>
      </p:pic>
    </p:spTree>
    <p:extLst>
      <p:ext uri="{BB962C8B-B14F-4D97-AF65-F5344CB8AC3E}">
        <p14:creationId xmlns:p14="http://schemas.microsoft.com/office/powerpoint/2010/main" val="3041859325"/>
      </p:ext>
    </p:extLst>
  </p:cSld>
  <p:clrMapOvr>
    <a:masterClrMapping/>
  </p:clrMapOvr>
  <p:transition>
    <p:wipe dir="r"/>
  </p:transition>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004C2BD-5CCA-42DE-B887-19F1B7A1988E}"/>
              </a:ext>
            </a:extLst>
          </p:cNvPr>
          <p:cNvSpPr>
            <a:spLocks noGrp="1"/>
          </p:cNvSpPr>
          <p:nvPr>
            <p:ph type="body" sz="quarter" idx="11"/>
          </p:nvPr>
        </p:nvSpPr>
        <p:spPr>
          <a:xfrm>
            <a:off x="1560289" y="1270347"/>
            <a:ext cx="10136043" cy="4914239"/>
          </a:xfrm>
        </p:spPr>
        <p:txBody>
          <a:bodyPr/>
          <a:lstStyle/>
          <a:p>
            <a:pPr marL="285750" indent="-285750">
              <a:buFont typeface="Arial" panose="020B0604020202020204" pitchFamily="34" charset="0"/>
              <a:buChar char="•"/>
            </a:pPr>
            <a:r>
              <a:rPr lang="en-US" sz="2072" b="1" dirty="0"/>
              <a:t>Background: The Archi Banking Group</a:t>
            </a:r>
            <a:r>
              <a:rPr lang="en-BE" sz="2072" b="1" dirty="0"/>
              <a:t> </a:t>
            </a:r>
            <a:r>
              <a:rPr lang="fr-BE" sz="2072" b="1" dirty="0"/>
              <a:t>S</a:t>
            </a:r>
            <a:r>
              <a:rPr lang="en-BE" sz="2072" b="1" dirty="0"/>
              <a:t>t</a:t>
            </a:r>
            <a:r>
              <a:rPr lang="fr-BE" sz="2072" b="1" dirty="0"/>
              <a:t>r</a:t>
            </a:r>
            <a:r>
              <a:rPr lang="en-BE" sz="2072" b="1" dirty="0"/>
              <a:t>a</a:t>
            </a:r>
            <a:r>
              <a:rPr lang="fr-BE" sz="2072" b="1" dirty="0"/>
              <a:t>t</a:t>
            </a:r>
            <a:r>
              <a:rPr lang="en-BE" sz="2072" b="1" dirty="0"/>
              <a:t>e</a:t>
            </a:r>
            <a:r>
              <a:rPr lang="fr-BE" sz="2072" b="1" dirty="0"/>
              <a:t>g</a:t>
            </a:r>
            <a:r>
              <a:rPr lang="en-BE" sz="2072" b="1" dirty="0"/>
              <a:t>y</a:t>
            </a:r>
          </a:p>
          <a:p>
            <a:r>
              <a:rPr lang="en-US" sz="1800" dirty="0"/>
              <a:t>The strategy of the Archi Banking Group is focused on growth by expansion. In Homeland the common Archi IT platform that was created at the merger also accommodates the two other Homeland banks. The business organizations of the three Homeland banks, however, remain separate. In the other countries, the institutions that were acquired all over Europe retained their own business organization and IT platform(s). </a:t>
            </a:r>
            <a:endParaRPr lang="en-BE" sz="1800" dirty="0"/>
          </a:p>
          <a:p>
            <a:r>
              <a:rPr lang="en-US" sz="1800" dirty="0"/>
              <a:t>Concerned about future profitability and conflicting information, the Archi Banking Group Board (</a:t>
            </a:r>
            <a:r>
              <a:rPr lang="en-US" sz="1800" dirty="0" err="1"/>
              <a:t>BoD</a:t>
            </a:r>
            <a:r>
              <a:rPr lang="en-US" sz="1800" dirty="0"/>
              <a:t>) ordered an assessment. This confirmed that the cost/income ratio was rising.</a:t>
            </a:r>
            <a:endParaRPr lang="en-BE" sz="1800" dirty="0"/>
          </a:p>
          <a:p>
            <a:r>
              <a:rPr lang="en-US" sz="1800" dirty="0"/>
              <a:t>The Group has satisfied and loyal customers, who appreciate the product and service portfolio that is adapted to each local market. Nevertheless, income growth is stagnating, due to increasing market saturation.</a:t>
            </a:r>
            <a:endParaRPr lang="en-BE" sz="1800" dirty="0"/>
          </a:p>
          <a:p>
            <a:r>
              <a:rPr lang="en-GB" sz="1800" dirty="0"/>
              <a:t>Costs, on the other hand, keep rising. Increasing regulatory standardization and reporting demands apply pressure on the organization and its IT platforms. The related costs are greatly increased by the fact that functionalities are multiplicated in every institution. This multiplication also results in fragmented information. Lacking consistency, reliability, and completeness of the information that is provided at Institution and Group level, fragmented information is becoming a risk for compliance. The challenges of “open banking” will be difficult to meet.</a:t>
            </a:r>
            <a:endParaRPr lang="en-BE" sz="1200" dirty="0"/>
          </a:p>
          <a:p>
            <a:endParaRPr lang="en-BE" dirty="0"/>
          </a:p>
        </p:txBody>
      </p:sp>
      <p:sp>
        <p:nvSpPr>
          <p:cNvPr id="4" name="Title 3">
            <a:extLst>
              <a:ext uri="{FF2B5EF4-FFF2-40B4-BE49-F238E27FC236}">
                <a16:creationId xmlns:a16="http://schemas.microsoft.com/office/drawing/2014/main" id="{3B40C9AA-AD3B-4995-B322-1AD420844C97}"/>
              </a:ext>
            </a:extLst>
          </p:cNvPr>
          <p:cNvSpPr>
            <a:spLocks noGrp="1"/>
          </p:cNvSpPr>
          <p:nvPr>
            <p:ph type="title" idx="4294967295"/>
          </p:nvPr>
        </p:nvSpPr>
        <p:spPr/>
        <p:txBody>
          <a:bodyPr/>
          <a:lstStyle/>
          <a:p>
            <a:r>
              <a:rPr lang="fr-BE" b="1" dirty="0"/>
              <a:t>T</a:t>
            </a:r>
            <a:r>
              <a:rPr lang="en-BE" b="1" dirty="0"/>
              <a:t>h</a:t>
            </a:r>
            <a:r>
              <a:rPr lang="fr-BE" b="1" dirty="0"/>
              <a:t>e</a:t>
            </a:r>
            <a:r>
              <a:rPr lang="en-BE" b="1" dirty="0"/>
              <a:t> </a:t>
            </a:r>
            <a:r>
              <a:rPr lang="fr-BE" b="1" dirty="0"/>
              <a:t>A</a:t>
            </a:r>
            <a:r>
              <a:rPr lang="en-BE" b="1" dirty="0"/>
              <a:t>r</a:t>
            </a:r>
            <a:r>
              <a:rPr lang="fr-BE" b="1" dirty="0"/>
              <a:t>c</a:t>
            </a:r>
            <a:r>
              <a:rPr lang="en-BE" b="1" dirty="0"/>
              <a:t>h</a:t>
            </a:r>
            <a:r>
              <a:rPr lang="fr-BE" b="1" dirty="0"/>
              <a:t>i </a:t>
            </a:r>
            <a:r>
              <a:rPr lang="en-BE" b="1" dirty="0"/>
              <a:t>B</a:t>
            </a:r>
            <a:r>
              <a:rPr lang="fr-BE" b="1" dirty="0"/>
              <a:t>a</a:t>
            </a:r>
            <a:r>
              <a:rPr lang="en-BE" b="1" dirty="0"/>
              <a:t>n</a:t>
            </a:r>
            <a:r>
              <a:rPr lang="fr-BE" b="1" dirty="0"/>
              <a:t>k</a:t>
            </a:r>
            <a:r>
              <a:rPr lang="en-BE" b="1" dirty="0"/>
              <a:t> </a:t>
            </a:r>
            <a:r>
              <a:rPr lang="fr-BE" b="1" dirty="0"/>
              <a:t>C</a:t>
            </a:r>
            <a:r>
              <a:rPr lang="en-BE" b="1" dirty="0"/>
              <a:t>a</a:t>
            </a:r>
            <a:r>
              <a:rPr lang="fr-BE" b="1" dirty="0"/>
              <a:t>s</a:t>
            </a:r>
            <a:r>
              <a:rPr lang="en-BE" b="1" dirty="0"/>
              <a:t>e</a:t>
            </a:r>
          </a:p>
        </p:txBody>
      </p:sp>
    </p:spTree>
    <p:extLst>
      <p:ext uri="{BB962C8B-B14F-4D97-AF65-F5344CB8AC3E}">
        <p14:creationId xmlns:p14="http://schemas.microsoft.com/office/powerpoint/2010/main" val="993910721"/>
      </p:ext>
    </p:extLst>
  </p:cSld>
  <p:clrMapOvr>
    <a:masterClrMapping/>
  </p:clrMapOvr>
  <p:transition>
    <p:wipe dir="r"/>
  </p:transition>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p:txBody>
          <a:bodyPr>
            <a:normAutofit/>
          </a:bodyPr>
          <a:lstStyle/>
          <a:p>
            <a:r>
              <a:rPr lang="nl-NL" sz="2000" b="1" dirty="0"/>
              <a:t>Introduction to </a:t>
            </a:r>
            <a:r>
              <a:rPr lang="nl-NL" sz="2000" b="1" dirty="0" err="1"/>
              <a:t>the</a:t>
            </a:r>
            <a:r>
              <a:rPr lang="nl-NL" sz="2000" b="1" dirty="0"/>
              <a:t> </a:t>
            </a:r>
            <a:r>
              <a:rPr lang="nl-NL" sz="2000" b="1" dirty="0" err="1"/>
              <a:t>Archi</a:t>
            </a:r>
            <a:r>
              <a:rPr lang="nl-NL" sz="2000" b="1" dirty="0"/>
              <a:t> Bank Group</a:t>
            </a:r>
            <a:endParaRPr lang="x-none" sz="2000" b="1" dirty="0"/>
          </a:p>
        </p:txBody>
      </p:sp>
      <p:sp>
        <p:nvSpPr>
          <p:cNvPr id="3" name="Text Placeholder 2">
            <a:extLst>
              <a:ext uri="{FF2B5EF4-FFF2-40B4-BE49-F238E27FC236}">
                <a16:creationId xmlns:a16="http://schemas.microsoft.com/office/drawing/2014/main" id="{D110F8E6-38F0-4F81-BF01-E8A3C6656F65}"/>
              </a:ext>
            </a:extLst>
          </p:cNvPr>
          <p:cNvSpPr>
            <a:spLocks noGrp="1"/>
          </p:cNvSpPr>
          <p:nvPr>
            <p:ph type="body" sz="quarter" idx="10"/>
          </p:nvPr>
        </p:nvSpPr>
        <p:spPr>
          <a:xfrm>
            <a:off x="1211793" y="553610"/>
            <a:ext cx="10595132" cy="4826746"/>
          </a:xfrm>
        </p:spPr>
        <p:txBody>
          <a:bodyPr/>
          <a:lstStyle/>
          <a:p>
            <a:endParaRPr lang="nl-NL" sz="2400" dirty="0"/>
          </a:p>
          <a:p>
            <a:r>
              <a:rPr lang="nl-NL" sz="1800" dirty="0"/>
              <a:t>New business demands ask for new and specific data. This data is often spread over different and overlapping  applications. There is a lot of overlap, </a:t>
            </a:r>
            <a:r>
              <a:rPr lang="nl-NL" sz="1800" dirty="0" err="1"/>
              <a:t>unwanted</a:t>
            </a:r>
            <a:r>
              <a:rPr lang="nl-NL" sz="1800" dirty="0"/>
              <a:t> </a:t>
            </a:r>
            <a:r>
              <a:rPr lang="nl-NL" sz="1800" dirty="0" err="1"/>
              <a:t>dependency</a:t>
            </a:r>
            <a:r>
              <a:rPr lang="nl-NL" sz="1800" dirty="0"/>
              <a:t> and complexity.  </a:t>
            </a:r>
            <a:r>
              <a:rPr lang="en-GB" sz="1800" dirty="0"/>
              <a:t>Insight into the IT landscape becomes clouded.</a:t>
            </a:r>
          </a:p>
          <a:p>
            <a:r>
              <a:rPr lang="nl-NL" sz="1800" dirty="0"/>
              <a:t> A few years have passed since a new strategy was introduced to </a:t>
            </a:r>
            <a:r>
              <a:rPr lang="nl-NL" sz="1800" dirty="0" err="1"/>
              <a:t>Archi</a:t>
            </a:r>
            <a:r>
              <a:rPr lang="nl-NL" sz="1800" dirty="0"/>
              <a:t> Bank. Open Information systems and synergy of the </a:t>
            </a:r>
            <a:r>
              <a:rPr lang="nl-NL" sz="1800" dirty="0" err="1"/>
              <a:t>whole</a:t>
            </a:r>
            <a:r>
              <a:rPr lang="nl-NL" sz="1800" dirty="0"/>
              <a:t> </a:t>
            </a:r>
            <a:r>
              <a:rPr lang="nl-NL" sz="1800" dirty="0" err="1"/>
              <a:t>Archi</a:t>
            </a:r>
            <a:r>
              <a:rPr lang="nl-NL" sz="1800" dirty="0"/>
              <a:t> Bank  Group are the main principles in scope. Standardization and regulatory pressure have been a constant pressure.  New channels, new </a:t>
            </a:r>
            <a:r>
              <a:rPr lang="nl-NL" sz="1800" dirty="0" err="1"/>
              <a:t>devices</a:t>
            </a:r>
            <a:r>
              <a:rPr lang="nl-NL" sz="1800" dirty="0"/>
              <a:t>, and Fintechs are </a:t>
            </a:r>
            <a:r>
              <a:rPr lang="nl-NL" sz="1800" dirty="0" err="1"/>
              <a:t>challenging</a:t>
            </a:r>
            <a:r>
              <a:rPr lang="nl-NL" sz="1800" dirty="0"/>
              <a:t> </a:t>
            </a:r>
            <a:r>
              <a:rPr lang="nl-NL" sz="1800" dirty="0" err="1"/>
              <a:t>the</a:t>
            </a:r>
            <a:r>
              <a:rPr lang="nl-NL" sz="1800" dirty="0"/>
              <a:t> </a:t>
            </a:r>
            <a:r>
              <a:rPr lang="nl-NL" sz="1800" dirty="0" err="1"/>
              <a:t>Archi</a:t>
            </a:r>
            <a:r>
              <a:rPr lang="nl-NL" sz="1800" dirty="0"/>
              <a:t> Bank. </a:t>
            </a:r>
            <a:r>
              <a:rPr lang="nl-NL" sz="1800" dirty="0" err="1"/>
              <a:t>Archi</a:t>
            </a:r>
            <a:r>
              <a:rPr lang="nl-NL" sz="1800" dirty="0"/>
              <a:t> Bank needs to react agile and fast to these challenges. </a:t>
            </a:r>
            <a:r>
              <a:rPr lang="nl-NL" sz="1800" dirty="0" err="1"/>
              <a:t>Archi</a:t>
            </a:r>
            <a:r>
              <a:rPr lang="nl-NL" sz="1800" dirty="0"/>
              <a:t> Bank has an </a:t>
            </a:r>
            <a:r>
              <a:rPr lang="nl-NL" sz="1800" dirty="0" err="1"/>
              <a:t>established</a:t>
            </a:r>
            <a:r>
              <a:rPr lang="nl-NL" sz="1800" dirty="0"/>
              <a:t> </a:t>
            </a:r>
            <a:r>
              <a:rPr lang="nl-NL" sz="1800" dirty="0" err="1"/>
              <a:t>architecture</a:t>
            </a:r>
            <a:r>
              <a:rPr lang="nl-NL" sz="1800" dirty="0"/>
              <a:t> </a:t>
            </a:r>
            <a:r>
              <a:rPr lang="nl-NL" sz="1800" dirty="0" err="1"/>
              <a:t>capability</a:t>
            </a:r>
            <a:r>
              <a:rPr lang="nl-NL" sz="1800" dirty="0"/>
              <a:t>; a mature common </a:t>
            </a:r>
            <a:r>
              <a:rPr lang="nl-NL" sz="1800" dirty="0" err="1"/>
              <a:t>vocabulary</a:t>
            </a:r>
            <a:r>
              <a:rPr lang="nl-NL" sz="1800" dirty="0"/>
              <a:t> uses standards like TOGAF &amp; Archimate.</a:t>
            </a:r>
          </a:p>
          <a:p>
            <a:r>
              <a:rPr lang="en-GB" sz="2800" b="1" dirty="0"/>
              <a:t>Question: what challenges do you see for the Archi Bank Group, because of its business organization and IT platforms? Take into account that the regulators place increasing reporting requirements on the group and the individual banks and that there is great pressure from regulation and standardization</a:t>
            </a:r>
            <a:r>
              <a:rPr lang="en-GB" sz="2800" dirty="0"/>
              <a:t>.</a:t>
            </a:r>
            <a:endParaRPr lang="nl-NL" sz="2400" b="1" dirty="0"/>
          </a:p>
          <a:p>
            <a:endParaRPr lang="nl-NL" sz="2400" b="1" dirty="0"/>
          </a:p>
          <a:p>
            <a:endParaRPr lang="x-none" sz="2400" b="1" dirty="0"/>
          </a:p>
        </p:txBody>
      </p:sp>
      <p:pic>
        <p:nvPicPr>
          <p:cNvPr id="5" name="Picture 4">
            <a:extLst>
              <a:ext uri="{FF2B5EF4-FFF2-40B4-BE49-F238E27FC236}">
                <a16:creationId xmlns:a16="http://schemas.microsoft.com/office/drawing/2014/main" id="{68D2841C-6FB6-40DA-A2C4-A11A5D48CCD7}"/>
              </a:ext>
            </a:extLst>
          </p:cNvPr>
          <p:cNvPicPr>
            <a:picLocks noChangeAspect="1"/>
          </p:cNvPicPr>
          <p:nvPr/>
        </p:nvPicPr>
        <p:blipFill>
          <a:blip r:embed="rId3"/>
          <a:stretch>
            <a:fillRect/>
          </a:stretch>
        </p:blipFill>
        <p:spPr>
          <a:xfrm>
            <a:off x="8545066" y="5169387"/>
            <a:ext cx="3489242" cy="1138178"/>
          </a:xfrm>
          <a:prstGeom prst="rect">
            <a:avLst/>
          </a:prstGeom>
        </p:spPr>
      </p:pic>
      <p:sp>
        <p:nvSpPr>
          <p:cNvPr id="7" name="Round Same Side Corner Rectangle 6">
            <a:extLst>
              <a:ext uri="{FF2B5EF4-FFF2-40B4-BE49-F238E27FC236}">
                <a16:creationId xmlns:a16="http://schemas.microsoft.com/office/drawing/2014/main" id="{70398FCB-EABF-4147-9F4B-F134C8FE2C84}"/>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Graphic 7" descr="Playbook">
            <a:extLst>
              <a:ext uri="{FF2B5EF4-FFF2-40B4-BE49-F238E27FC236}">
                <a16:creationId xmlns:a16="http://schemas.microsoft.com/office/drawing/2014/main" id="{54F3CC78-EA55-FE4D-BB5F-8D84B5B7709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Tree>
    <p:extLst>
      <p:ext uri="{BB962C8B-B14F-4D97-AF65-F5344CB8AC3E}">
        <p14:creationId xmlns:p14="http://schemas.microsoft.com/office/powerpoint/2010/main" val="326718941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8" name="Tijdelijke aanduiding voor inhoud 3">
            <a:extLst>
              <a:ext uri="{FF2B5EF4-FFF2-40B4-BE49-F238E27FC236}">
                <a16:creationId xmlns:a16="http://schemas.microsoft.com/office/drawing/2014/main" id="{7A057FBE-E9E8-4D94-AE2C-8E6E81547AA6}"/>
              </a:ext>
            </a:extLst>
          </p:cNvPr>
          <p:cNvPicPr>
            <a:picLocks/>
          </p:cNvPicPr>
          <p:nvPr/>
        </p:nvPicPr>
        <p:blipFill>
          <a:blip r:embed="rId3"/>
          <a:stretch>
            <a:fillRect/>
          </a:stretch>
        </p:blipFill>
        <p:spPr>
          <a:xfrm>
            <a:off x="165418" y="829438"/>
            <a:ext cx="12193588" cy="5666287"/>
          </a:xfrm>
          <a:prstGeom prst="rect">
            <a:avLst/>
          </a:prstGeom>
        </p:spPr>
      </p:pic>
      <p:sp>
        <p:nvSpPr>
          <p:cNvPr id="2" name="Title 1">
            <a:extLst>
              <a:ext uri="{FF2B5EF4-FFF2-40B4-BE49-F238E27FC236}">
                <a16:creationId xmlns:a16="http://schemas.microsoft.com/office/drawing/2014/main" id="{85E26641-FDF3-4B68-BFB1-F5C860384468}"/>
              </a:ext>
            </a:extLst>
          </p:cNvPr>
          <p:cNvSpPr>
            <a:spLocks noGrp="1"/>
          </p:cNvSpPr>
          <p:nvPr>
            <p:ph type="title"/>
          </p:nvPr>
        </p:nvSpPr>
        <p:spPr>
          <a:xfrm>
            <a:off x="1679729" y="188464"/>
            <a:ext cx="8834130" cy="744903"/>
          </a:xfrm>
        </p:spPr>
        <p:txBody>
          <a:bodyPr>
            <a:normAutofit/>
          </a:bodyPr>
          <a:lstStyle/>
          <a:p>
            <a:r>
              <a:rPr lang="nl-NL" sz="2000" b="1" dirty="0"/>
              <a:t>HOW CAN BIAN HELP ARCHI BANKS?</a:t>
            </a:r>
            <a:endParaRPr lang="en-GB" sz="2000" dirty="0"/>
          </a:p>
        </p:txBody>
      </p:sp>
      <p:sp>
        <p:nvSpPr>
          <p:cNvPr id="7" name="Vrije vorm: vorm 6">
            <a:extLst>
              <a:ext uri="{FF2B5EF4-FFF2-40B4-BE49-F238E27FC236}">
                <a16:creationId xmlns:a16="http://schemas.microsoft.com/office/drawing/2014/main" id="{F8FDED45-BB18-41F5-9C2C-D2B38F9273AA}"/>
              </a:ext>
            </a:extLst>
          </p:cNvPr>
          <p:cNvSpPr/>
          <p:nvPr/>
        </p:nvSpPr>
        <p:spPr>
          <a:xfrm>
            <a:off x="10717295" y="933367"/>
            <a:ext cx="1438275" cy="762000"/>
          </a:xfrm>
          <a:custGeom>
            <a:avLst/>
            <a:gdLst>
              <a:gd name="connsiteX0" fmla="*/ 0 w 1438275"/>
              <a:gd name="connsiteY0" fmla="*/ 57150 h 762000"/>
              <a:gd name="connsiteX1" fmla="*/ 0 w 1438275"/>
              <a:gd name="connsiteY1" fmla="*/ 57150 h 762000"/>
              <a:gd name="connsiteX2" fmla="*/ 28575 w 1438275"/>
              <a:gd name="connsiteY2" fmla="*/ 180975 h 762000"/>
              <a:gd name="connsiteX3" fmla="*/ 38100 w 1438275"/>
              <a:gd name="connsiteY3" fmla="*/ 209550 h 762000"/>
              <a:gd name="connsiteX4" fmla="*/ 57150 w 1438275"/>
              <a:gd name="connsiteY4" fmla="*/ 285750 h 762000"/>
              <a:gd name="connsiteX5" fmla="*/ 66675 w 1438275"/>
              <a:gd name="connsiteY5" fmla="*/ 571500 h 762000"/>
              <a:gd name="connsiteX6" fmla="*/ 76200 w 1438275"/>
              <a:gd name="connsiteY6" fmla="*/ 638175 h 762000"/>
              <a:gd name="connsiteX7" fmla="*/ 114300 w 1438275"/>
              <a:gd name="connsiteY7" fmla="*/ 723900 h 762000"/>
              <a:gd name="connsiteX8" fmla="*/ 190500 w 1438275"/>
              <a:gd name="connsiteY8" fmla="*/ 752475 h 762000"/>
              <a:gd name="connsiteX9" fmla="*/ 228600 w 1438275"/>
              <a:gd name="connsiteY9" fmla="*/ 762000 h 762000"/>
              <a:gd name="connsiteX10" fmla="*/ 723900 w 1438275"/>
              <a:gd name="connsiteY10" fmla="*/ 752475 h 762000"/>
              <a:gd name="connsiteX11" fmla="*/ 809625 w 1438275"/>
              <a:gd name="connsiteY11" fmla="*/ 742950 h 762000"/>
              <a:gd name="connsiteX12" fmla="*/ 866775 w 1438275"/>
              <a:gd name="connsiteY12" fmla="*/ 723900 h 762000"/>
              <a:gd name="connsiteX13" fmla="*/ 895350 w 1438275"/>
              <a:gd name="connsiteY13" fmla="*/ 714375 h 762000"/>
              <a:gd name="connsiteX14" fmla="*/ 962025 w 1438275"/>
              <a:gd name="connsiteY14" fmla="*/ 704850 h 762000"/>
              <a:gd name="connsiteX15" fmla="*/ 1152525 w 1438275"/>
              <a:gd name="connsiteY15" fmla="*/ 704850 h 762000"/>
              <a:gd name="connsiteX16" fmla="*/ 1209675 w 1438275"/>
              <a:gd name="connsiteY16" fmla="*/ 723900 h 762000"/>
              <a:gd name="connsiteX17" fmla="*/ 1247775 w 1438275"/>
              <a:gd name="connsiteY17" fmla="*/ 733425 h 762000"/>
              <a:gd name="connsiteX18" fmla="*/ 1362075 w 1438275"/>
              <a:gd name="connsiteY18" fmla="*/ 704850 h 762000"/>
              <a:gd name="connsiteX19" fmla="*/ 1390650 w 1438275"/>
              <a:gd name="connsiteY19" fmla="*/ 695325 h 762000"/>
              <a:gd name="connsiteX20" fmla="*/ 1438275 w 1438275"/>
              <a:gd name="connsiteY20" fmla="*/ 590550 h 762000"/>
              <a:gd name="connsiteX21" fmla="*/ 1400175 w 1438275"/>
              <a:gd name="connsiteY21" fmla="*/ 438150 h 762000"/>
              <a:gd name="connsiteX22" fmla="*/ 1371600 w 1438275"/>
              <a:gd name="connsiteY22" fmla="*/ 419100 h 762000"/>
              <a:gd name="connsiteX23" fmla="*/ 1352550 w 1438275"/>
              <a:gd name="connsiteY23" fmla="*/ 390525 h 762000"/>
              <a:gd name="connsiteX24" fmla="*/ 1323975 w 1438275"/>
              <a:gd name="connsiteY24" fmla="*/ 381000 h 762000"/>
              <a:gd name="connsiteX25" fmla="*/ 1266825 w 1438275"/>
              <a:gd name="connsiteY25" fmla="*/ 352425 h 762000"/>
              <a:gd name="connsiteX26" fmla="*/ 1247775 w 1438275"/>
              <a:gd name="connsiteY26" fmla="*/ 323850 h 762000"/>
              <a:gd name="connsiteX27" fmla="*/ 1247775 w 1438275"/>
              <a:gd name="connsiteY27" fmla="*/ 247650 h 762000"/>
              <a:gd name="connsiteX28" fmla="*/ 1162050 w 1438275"/>
              <a:gd name="connsiteY28" fmla="*/ 238125 h 762000"/>
              <a:gd name="connsiteX29" fmla="*/ 1104900 w 1438275"/>
              <a:gd name="connsiteY29" fmla="*/ 209550 h 762000"/>
              <a:gd name="connsiteX30" fmla="*/ 1085850 w 1438275"/>
              <a:gd name="connsiteY30" fmla="*/ 133350 h 762000"/>
              <a:gd name="connsiteX31" fmla="*/ 1066800 w 1438275"/>
              <a:gd name="connsiteY31" fmla="*/ 95250 h 762000"/>
              <a:gd name="connsiteX32" fmla="*/ 1057275 w 1438275"/>
              <a:gd name="connsiteY32" fmla="*/ 66675 h 762000"/>
              <a:gd name="connsiteX33" fmla="*/ 1000125 w 1438275"/>
              <a:gd name="connsiteY33" fmla="*/ 38100 h 762000"/>
              <a:gd name="connsiteX34" fmla="*/ 971550 w 1438275"/>
              <a:gd name="connsiteY34" fmla="*/ 19050 h 762000"/>
              <a:gd name="connsiteX35" fmla="*/ 914400 w 1438275"/>
              <a:gd name="connsiteY35" fmla="*/ 0 h 762000"/>
              <a:gd name="connsiteX36" fmla="*/ 438150 w 1438275"/>
              <a:gd name="connsiteY36" fmla="*/ 19050 h 762000"/>
              <a:gd name="connsiteX37" fmla="*/ 247650 w 1438275"/>
              <a:gd name="connsiteY37" fmla="*/ 47625 h 762000"/>
              <a:gd name="connsiteX38" fmla="*/ 76200 w 1438275"/>
              <a:gd name="connsiteY38" fmla="*/ 57150 h 762000"/>
              <a:gd name="connsiteX39" fmla="*/ 0 w 1438275"/>
              <a:gd name="connsiteY39" fmla="*/ 5715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8275" h="762000">
                <a:moveTo>
                  <a:pt x="0" y="57150"/>
                </a:moveTo>
                <a:lnTo>
                  <a:pt x="0" y="57150"/>
                </a:lnTo>
                <a:cubicBezTo>
                  <a:pt x="3303" y="72014"/>
                  <a:pt x="20263" y="151882"/>
                  <a:pt x="28575" y="180975"/>
                </a:cubicBezTo>
                <a:cubicBezTo>
                  <a:pt x="31333" y="190629"/>
                  <a:pt x="35458" y="199864"/>
                  <a:pt x="38100" y="209550"/>
                </a:cubicBezTo>
                <a:cubicBezTo>
                  <a:pt x="44989" y="234809"/>
                  <a:pt x="57150" y="285750"/>
                  <a:pt x="57150" y="285750"/>
                </a:cubicBezTo>
                <a:cubicBezTo>
                  <a:pt x="60325" y="381000"/>
                  <a:pt x="61531" y="476336"/>
                  <a:pt x="66675" y="571500"/>
                </a:cubicBezTo>
                <a:cubicBezTo>
                  <a:pt x="67887" y="593918"/>
                  <a:pt x="71152" y="616299"/>
                  <a:pt x="76200" y="638175"/>
                </a:cubicBezTo>
                <a:cubicBezTo>
                  <a:pt x="81859" y="662697"/>
                  <a:pt x="93809" y="703409"/>
                  <a:pt x="114300" y="723900"/>
                </a:cubicBezTo>
                <a:cubicBezTo>
                  <a:pt x="139515" y="749115"/>
                  <a:pt x="155452" y="744686"/>
                  <a:pt x="190500" y="752475"/>
                </a:cubicBezTo>
                <a:cubicBezTo>
                  <a:pt x="203279" y="755315"/>
                  <a:pt x="215900" y="758825"/>
                  <a:pt x="228600" y="762000"/>
                </a:cubicBezTo>
                <a:lnTo>
                  <a:pt x="723900" y="752475"/>
                </a:lnTo>
                <a:cubicBezTo>
                  <a:pt x="752635" y="751533"/>
                  <a:pt x="781432" y="748589"/>
                  <a:pt x="809625" y="742950"/>
                </a:cubicBezTo>
                <a:cubicBezTo>
                  <a:pt x="829316" y="739012"/>
                  <a:pt x="847725" y="730250"/>
                  <a:pt x="866775" y="723900"/>
                </a:cubicBezTo>
                <a:cubicBezTo>
                  <a:pt x="876300" y="720725"/>
                  <a:pt x="885411" y="715795"/>
                  <a:pt x="895350" y="714375"/>
                </a:cubicBezTo>
                <a:lnTo>
                  <a:pt x="962025" y="704850"/>
                </a:lnTo>
                <a:cubicBezTo>
                  <a:pt x="1036963" y="679871"/>
                  <a:pt x="1007128" y="685885"/>
                  <a:pt x="1152525" y="704850"/>
                </a:cubicBezTo>
                <a:cubicBezTo>
                  <a:pt x="1172437" y="707447"/>
                  <a:pt x="1190194" y="719030"/>
                  <a:pt x="1209675" y="723900"/>
                </a:cubicBezTo>
                <a:lnTo>
                  <a:pt x="1247775" y="733425"/>
                </a:lnTo>
                <a:cubicBezTo>
                  <a:pt x="1324732" y="720599"/>
                  <a:pt x="1286603" y="730007"/>
                  <a:pt x="1362075" y="704850"/>
                </a:cubicBezTo>
                <a:lnTo>
                  <a:pt x="1390650" y="695325"/>
                </a:lnTo>
                <a:cubicBezTo>
                  <a:pt x="1437730" y="624705"/>
                  <a:pt x="1424260" y="660626"/>
                  <a:pt x="1438275" y="590550"/>
                </a:cubicBezTo>
                <a:cubicBezTo>
                  <a:pt x="1430152" y="484953"/>
                  <a:pt x="1457230" y="485696"/>
                  <a:pt x="1400175" y="438150"/>
                </a:cubicBezTo>
                <a:cubicBezTo>
                  <a:pt x="1391381" y="430821"/>
                  <a:pt x="1381125" y="425450"/>
                  <a:pt x="1371600" y="419100"/>
                </a:cubicBezTo>
                <a:cubicBezTo>
                  <a:pt x="1365250" y="409575"/>
                  <a:pt x="1361489" y="397676"/>
                  <a:pt x="1352550" y="390525"/>
                </a:cubicBezTo>
                <a:cubicBezTo>
                  <a:pt x="1344710" y="384253"/>
                  <a:pt x="1332955" y="385490"/>
                  <a:pt x="1323975" y="381000"/>
                </a:cubicBezTo>
                <a:cubicBezTo>
                  <a:pt x="1250117" y="344071"/>
                  <a:pt x="1338649" y="376366"/>
                  <a:pt x="1266825" y="352425"/>
                </a:cubicBezTo>
                <a:cubicBezTo>
                  <a:pt x="1260475" y="342900"/>
                  <a:pt x="1249195" y="335209"/>
                  <a:pt x="1247775" y="323850"/>
                </a:cubicBezTo>
                <a:cubicBezTo>
                  <a:pt x="1247687" y="323142"/>
                  <a:pt x="1269603" y="256381"/>
                  <a:pt x="1247775" y="247650"/>
                </a:cubicBezTo>
                <a:cubicBezTo>
                  <a:pt x="1221081" y="236972"/>
                  <a:pt x="1190625" y="241300"/>
                  <a:pt x="1162050" y="238125"/>
                </a:cubicBezTo>
                <a:cubicBezTo>
                  <a:pt x="1143226" y="231850"/>
                  <a:pt x="1118329" y="226336"/>
                  <a:pt x="1104900" y="209550"/>
                </a:cubicBezTo>
                <a:cubicBezTo>
                  <a:pt x="1096753" y="199367"/>
                  <a:pt x="1086867" y="136400"/>
                  <a:pt x="1085850" y="133350"/>
                </a:cubicBezTo>
                <a:cubicBezTo>
                  <a:pt x="1081360" y="119880"/>
                  <a:pt x="1072393" y="108301"/>
                  <a:pt x="1066800" y="95250"/>
                </a:cubicBezTo>
                <a:cubicBezTo>
                  <a:pt x="1062845" y="86022"/>
                  <a:pt x="1063547" y="74515"/>
                  <a:pt x="1057275" y="66675"/>
                </a:cubicBezTo>
                <a:cubicBezTo>
                  <a:pt x="1039077" y="43927"/>
                  <a:pt x="1023132" y="49604"/>
                  <a:pt x="1000125" y="38100"/>
                </a:cubicBezTo>
                <a:cubicBezTo>
                  <a:pt x="989886" y="32980"/>
                  <a:pt x="982011" y="23699"/>
                  <a:pt x="971550" y="19050"/>
                </a:cubicBezTo>
                <a:cubicBezTo>
                  <a:pt x="953200" y="10895"/>
                  <a:pt x="914400" y="0"/>
                  <a:pt x="914400" y="0"/>
                </a:cubicBezTo>
                <a:cubicBezTo>
                  <a:pt x="778087" y="3786"/>
                  <a:pt x="587680" y="4097"/>
                  <a:pt x="438150" y="19050"/>
                </a:cubicBezTo>
                <a:cubicBezTo>
                  <a:pt x="313366" y="31528"/>
                  <a:pt x="454393" y="36139"/>
                  <a:pt x="247650" y="47625"/>
                </a:cubicBezTo>
                <a:lnTo>
                  <a:pt x="76200" y="57150"/>
                </a:lnTo>
                <a:lnTo>
                  <a:pt x="0" y="57150"/>
                </a:lnTo>
                <a:close/>
              </a:path>
            </a:pathLst>
          </a:custGeom>
          <a:solidFill>
            <a:srgbClr val="F5DEAA"/>
          </a:solidFill>
          <a:ln>
            <a:solidFill>
              <a:srgbClr val="F5DE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Increase standardization and exporting requirements</a:t>
            </a:r>
            <a:endParaRPr lang="nl-NL" dirty="0">
              <a:solidFill>
                <a:schemeClr val="tx1"/>
              </a:solidFill>
            </a:endParaRPr>
          </a:p>
        </p:txBody>
      </p:sp>
      <p:sp>
        <p:nvSpPr>
          <p:cNvPr id="11" name="Round Same Side Corner Rectangle 10">
            <a:extLst>
              <a:ext uri="{FF2B5EF4-FFF2-40B4-BE49-F238E27FC236}">
                <a16:creationId xmlns:a16="http://schemas.microsoft.com/office/drawing/2014/main" id="{DADDD1B7-915F-C144-AE1D-6D51E771C192}"/>
              </a:ext>
            </a:extLst>
          </p:cNvPr>
          <p:cNvSpPr/>
          <p:nvPr/>
        </p:nvSpPr>
        <p:spPr>
          <a:xfrm flipV="1">
            <a:off x="239179" y="0"/>
            <a:ext cx="1105087" cy="1010670"/>
          </a:xfrm>
          <a:prstGeom prst="round2SameRect">
            <a:avLst/>
          </a:prstGeom>
          <a:solidFill>
            <a:srgbClr val="0278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Graphic 11" descr="Playbook">
            <a:extLst>
              <a:ext uri="{FF2B5EF4-FFF2-40B4-BE49-F238E27FC236}">
                <a16:creationId xmlns:a16="http://schemas.microsoft.com/office/drawing/2014/main" id="{B9202143-24D4-1B41-9B8F-8663DE4019A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21084" y="59980"/>
            <a:ext cx="890709" cy="890709"/>
          </a:xfrm>
          <a:prstGeom prst="rect">
            <a:avLst/>
          </a:prstGeom>
        </p:spPr>
      </p:pic>
      <p:sp>
        <p:nvSpPr>
          <p:cNvPr id="13" name="Vrije vorm: vorm 6">
            <a:extLst>
              <a:ext uri="{FF2B5EF4-FFF2-40B4-BE49-F238E27FC236}">
                <a16:creationId xmlns:a16="http://schemas.microsoft.com/office/drawing/2014/main" id="{0B646C72-2481-3D4D-A435-FC03662874A7}"/>
              </a:ext>
            </a:extLst>
          </p:cNvPr>
          <p:cNvSpPr/>
          <p:nvPr/>
        </p:nvSpPr>
        <p:spPr>
          <a:xfrm>
            <a:off x="3792538" y="4510707"/>
            <a:ext cx="1440161" cy="600887"/>
          </a:xfrm>
          <a:custGeom>
            <a:avLst/>
            <a:gdLst>
              <a:gd name="connsiteX0" fmla="*/ 0 w 1438275"/>
              <a:gd name="connsiteY0" fmla="*/ 57150 h 762000"/>
              <a:gd name="connsiteX1" fmla="*/ 0 w 1438275"/>
              <a:gd name="connsiteY1" fmla="*/ 57150 h 762000"/>
              <a:gd name="connsiteX2" fmla="*/ 28575 w 1438275"/>
              <a:gd name="connsiteY2" fmla="*/ 180975 h 762000"/>
              <a:gd name="connsiteX3" fmla="*/ 38100 w 1438275"/>
              <a:gd name="connsiteY3" fmla="*/ 209550 h 762000"/>
              <a:gd name="connsiteX4" fmla="*/ 57150 w 1438275"/>
              <a:gd name="connsiteY4" fmla="*/ 285750 h 762000"/>
              <a:gd name="connsiteX5" fmla="*/ 66675 w 1438275"/>
              <a:gd name="connsiteY5" fmla="*/ 571500 h 762000"/>
              <a:gd name="connsiteX6" fmla="*/ 76200 w 1438275"/>
              <a:gd name="connsiteY6" fmla="*/ 638175 h 762000"/>
              <a:gd name="connsiteX7" fmla="*/ 114300 w 1438275"/>
              <a:gd name="connsiteY7" fmla="*/ 723900 h 762000"/>
              <a:gd name="connsiteX8" fmla="*/ 190500 w 1438275"/>
              <a:gd name="connsiteY8" fmla="*/ 752475 h 762000"/>
              <a:gd name="connsiteX9" fmla="*/ 228600 w 1438275"/>
              <a:gd name="connsiteY9" fmla="*/ 762000 h 762000"/>
              <a:gd name="connsiteX10" fmla="*/ 723900 w 1438275"/>
              <a:gd name="connsiteY10" fmla="*/ 752475 h 762000"/>
              <a:gd name="connsiteX11" fmla="*/ 809625 w 1438275"/>
              <a:gd name="connsiteY11" fmla="*/ 742950 h 762000"/>
              <a:gd name="connsiteX12" fmla="*/ 866775 w 1438275"/>
              <a:gd name="connsiteY12" fmla="*/ 723900 h 762000"/>
              <a:gd name="connsiteX13" fmla="*/ 895350 w 1438275"/>
              <a:gd name="connsiteY13" fmla="*/ 714375 h 762000"/>
              <a:gd name="connsiteX14" fmla="*/ 962025 w 1438275"/>
              <a:gd name="connsiteY14" fmla="*/ 704850 h 762000"/>
              <a:gd name="connsiteX15" fmla="*/ 1152525 w 1438275"/>
              <a:gd name="connsiteY15" fmla="*/ 704850 h 762000"/>
              <a:gd name="connsiteX16" fmla="*/ 1209675 w 1438275"/>
              <a:gd name="connsiteY16" fmla="*/ 723900 h 762000"/>
              <a:gd name="connsiteX17" fmla="*/ 1247775 w 1438275"/>
              <a:gd name="connsiteY17" fmla="*/ 733425 h 762000"/>
              <a:gd name="connsiteX18" fmla="*/ 1362075 w 1438275"/>
              <a:gd name="connsiteY18" fmla="*/ 704850 h 762000"/>
              <a:gd name="connsiteX19" fmla="*/ 1390650 w 1438275"/>
              <a:gd name="connsiteY19" fmla="*/ 695325 h 762000"/>
              <a:gd name="connsiteX20" fmla="*/ 1438275 w 1438275"/>
              <a:gd name="connsiteY20" fmla="*/ 590550 h 762000"/>
              <a:gd name="connsiteX21" fmla="*/ 1400175 w 1438275"/>
              <a:gd name="connsiteY21" fmla="*/ 438150 h 762000"/>
              <a:gd name="connsiteX22" fmla="*/ 1371600 w 1438275"/>
              <a:gd name="connsiteY22" fmla="*/ 419100 h 762000"/>
              <a:gd name="connsiteX23" fmla="*/ 1352550 w 1438275"/>
              <a:gd name="connsiteY23" fmla="*/ 390525 h 762000"/>
              <a:gd name="connsiteX24" fmla="*/ 1323975 w 1438275"/>
              <a:gd name="connsiteY24" fmla="*/ 381000 h 762000"/>
              <a:gd name="connsiteX25" fmla="*/ 1266825 w 1438275"/>
              <a:gd name="connsiteY25" fmla="*/ 352425 h 762000"/>
              <a:gd name="connsiteX26" fmla="*/ 1247775 w 1438275"/>
              <a:gd name="connsiteY26" fmla="*/ 323850 h 762000"/>
              <a:gd name="connsiteX27" fmla="*/ 1247775 w 1438275"/>
              <a:gd name="connsiteY27" fmla="*/ 247650 h 762000"/>
              <a:gd name="connsiteX28" fmla="*/ 1162050 w 1438275"/>
              <a:gd name="connsiteY28" fmla="*/ 238125 h 762000"/>
              <a:gd name="connsiteX29" fmla="*/ 1104900 w 1438275"/>
              <a:gd name="connsiteY29" fmla="*/ 209550 h 762000"/>
              <a:gd name="connsiteX30" fmla="*/ 1085850 w 1438275"/>
              <a:gd name="connsiteY30" fmla="*/ 133350 h 762000"/>
              <a:gd name="connsiteX31" fmla="*/ 1066800 w 1438275"/>
              <a:gd name="connsiteY31" fmla="*/ 95250 h 762000"/>
              <a:gd name="connsiteX32" fmla="*/ 1057275 w 1438275"/>
              <a:gd name="connsiteY32" fmla="*/ 66675 h 762000"/>
              <a:gd name="connsiteX33" fmla="*/ 1000125 w 1438275"/>
              <a:gd name="connsiteY33" fmla="*/ 38100 h 762000"/>
              <a:gd name="connsiteX34" fmla="*/ 971550 w 1438275"/>
              <a:gd name="connsiteY34" fmla="*/ 19050 h 762000"/>
              <a:gd name="connsiteX35" fmla="*/ 914400 w 1438275"/>
              <a:gd name="connsiteY35" fmla="*/ 0 h 762000"/>
              <a:gd name="connsiteX36" fmla="*/ 438150 w 1438275"/>
              <a:gd name="connsiteY36" fmla="*/ 19050 h 762000"/>
              <a:gd name="connsiteX37" fmla="*/ 247650 w 1438275"/>
              <a:gd name="connsiteY37" fmla="*/ 47625 h 762000"/>
              <a:gd name="connsiteX38" fmla="*/ 76200 w 1438275"/>
              <a:gd name="connsiteY38" fmla="*/ 57150 h 762000"/>
              <a:gd name="connsiteX39" fmla="*/ 0 w 1438275"/>
              <a:gd name="connsiteY39" fmla="*/ 5715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8275" h="762000">
                <a:moveTo>
                  <a:pt x="0" y="57150"/>
                </a:moveTo>
                <a:lnTo>
                  <a:pt x="0" y="57150"/>
                </a:lnTo>
                <a:cubicBezTo>
                  <a:pt x="3303" y="72014"/>
                  <a:pt x="20263" y="151882"/>
                  <a:pt x="28575" y="180975"/>
                </a:cubicBezTo>
                <a:cubicBezTo>
                  <a:pt x="31333" y="190629"/>
                  <a:pt x="35458" y="199864"/>
                  <a:pt x="38100" y="209550"/>
                </a:cubicBezTo>
                <a:cubicBezTo>
                  <a:pt x="44989" y="234809"/>
                  <a:pt x="57150" y="285750"/>
                  <a:pt x="57150" y="285750"/>
                </a:cubicBezTo>
                <a:cubicBezTo>
                  <a:pt x="60325" y="381000"/>
                  <a:pt x="61531" y="476336"/>
                  <a:pt x="66675" y="571500"/>
                </a:cubicBezTo>
                <a:cubicBezTo>
                  <a:pt x="67887" y="593918"/>
                  <a:pt x="71152" y="616299"/>
                  <a:pt x="76200" y="638175"/>
                </a:cubicBezTo>
                <a:cubicBezTo>
                  <a:pt x="81859" y="662697"/>
                  <a:pt x="93809" y="703409"/>
                  <a:pt x="114300" y="723900"/>
                </a:cubicBezTo>
                <a:cubicBezTo>
                  <a:pt x="139515" y="749115"/>
                  <a:pt x="155452" y="744686"/>
                  <a:pt x="190500" y="752475"/>
                </a:cubicBezTo>
                <a:cubicBezTo>
                  <a:pt x="203279" y="755315"/>
                  <a:pt x="215900" y="758825"/>
                  <a:pt x="228600" y="762000"/>
                </a:cubicBezTo>
                <a:lnTo>
                  <a:pt x="723900" y="752475"/>
                </a:lnTo>
                <a:cubicBezTo>
                  <a:pt x="752635" y="751533"/>
                  <a:pt x="781432" y="748589"/>
                  <a:pt x="809625" y="742950"/>
                </a:cubicBezTo>
                <a:cubicBezTo>
                  <a:pt x="829316" y="739012"/>
                  <a:pt x="847725" y="730250"/>
                  <a:pt x="866775" y="723900"/>
                </a:cubicBezTo>
                <a:cubicBezTo>
                  <a:pt x="876300" y="720725"/>
                  <a:pt x="885411" y="715795"/>
                  <a:pt x="895350" y="714375"/>
                </a:cubicBezTo>
                <a:lnTo>
                  <a:pt x="962025" y="704850"/>
                </a:lnTo>
                <a:cubicBezTo>
                  <a:pt x="1036963" y="679871"/>
                  <a:pt x="1007128" y="685885"/>
                  <a:pt x="1152525" y="704850"/>
                </a:cubicBezTo>
                <a:cubicBezTo>
                  <a:pt x="1172437" y="707447"/>
                  <a:pt x="1190194" y="719030"/>
                  <a:pt x="1209675" y="723900"/>
                </a:cubicBezTo>
                <a:lnTo>
                  <a:pt x="1247775" y="733425"/>
                </a:lnTo>
                <a:cubicBezTo>
                  <a:pt x="1324732" y="720599"/>
                  <a:pt x="1286603" y="730007"/>
                  <a:pt x="1362075" y="704850"/>
                </a:cubicBezTo>
                <a:lnTo>
                  <a:pt x="1390650" y="695325"/>
                </a:lnTo>
                <a:cubicBezTo>
                  <a:pt x="1437730" y="624705"/>
                  <a:pt x="1424260" y="660626"/>
                  <a:pt x="1438275" y="590550"/>
                </a:cubicBezTo>
                <a:cubicBezTo>
                  <a:pt x="1430152" y="484953"/>
                  <a:pt x="1457230" y="485696"/>
                  <a:pt x="1400175" y="438150"/>
                </a:cubicBezTo>
                <a:cubicBezTo>
                  <a:pt x="1391381" y="430821"/>
                  <a:pt x="1381125" y="425450"/>
                  <a:pt x="1371600" y="419100"/>
                </a:cubicBezTo>
                <a:cubicBezTo>
                  <a:pt x="1365250" y="409575"/>
                  <a:pt x="1361489" y="397676"/>
                  <a:pt x="1352550" y="390525"/>
                </a:cubicBezTo>
                <a:cubicBezTo>
                  <a:pt x="1344710" y="384253"/>
                  <a:pt x="1332955" y="385490"/>
                  <a:pt x="1323975" y="381000"/>
                </a:cubicBezTo>
                <a:cubicBezTo>
                  <a:pt x="1250117" y="344071"/>
                  <a:pt x="1338649" y="376366"/>
                  <a:pt x="1266825" y="352425"/>
                </a:cubicBezTo>
                <a:cubicBezTo>
                  <a:pt x="1260475" y="342900"/>
                  <a:pt x="1249195" y="335209"/>
                  <a:pt x="1247775" y="323850"/>
                </a:cubicBezTo>
                <a:cubicBezTo>
                  <a:pt x="1247687" y="323142"/>
                  <a:pt x="1269603" y="256381"/>
                  <a:pt x="1247775" y="247650"/>
                </a:cubicBezTo>
                <a:cubicBezTo>
                  <a:pt x="1221081" y="236972"/>
                  <a:pt x="1190625" y="241300"/>
                  <a:pt x="1162050" y="238125"/>
                </a:cubicBezTo>
                <a:cubicBezTo>
                  <a:pt x="1143226" y="231850"/>
                  <a:pt x="1118329" y="226336"/>
                  <a:pt x="1104900" y="209550"/>
                </a:cubicBezTo>
                <a:cubicBezTo>
                  <a:pt x="1096753" y="199367"/>
                  <a:pt x="1086867" y="136400"/>
                  <a:pt x="1085850" y="133350"/>
                </a:cubicBezTo>
                <a:cubicBezTo>
                  <a:pt x="1081360" y="119880"/>
                  <a:pt x="1072393" y="108301"/>
                  <a:pt x="1066800" y="95250"/>
                </a:cubicBezTo>
                <a:cubicBezTo>
                  <a:pt x="1062845" y="86022"/>
                  <a:pt x="1063547" y="74515"/>
                  <a:pt x="1057275" y="66675"/>
                </a:cubicBezTo>
                <a:cubicBezTo>
                  <a:pt x="1039077" y="43927"/>
                  <a:pt x="1023132" y="49604"/>
                  <a:pt x="1000125" y="38100"/>
                </a:cubicBezTo>
                <a:cubicBezTo>
                  <a:pt x="989886" y="32980"/>
                  <a:pt x="982011" y="23699"/>
                  <a:pt x="971550" y="19050"/>
                </a:cubicBezTo>
                <a:cubicBezTo>
                  <a:pt x="953200" y="10895"/>
                  <a:pt x="914400" y="0"/>
                  <a:pt x="914400" y="0"/>
                </a:cubicBezTo>
                <a:cubicBezTo>
                  <a:pt x="778087" y="3786"/>
                  <a:pt x="587680" y="4097"/>
                  <a:pt x="438150" y="19050"/>
                </a:cubicBezTo>
                <a:cubicBezTo>
                  <a:pt x="313366" y="31528"/>
                  <a:pt x="454393" y="36139"/>
                  <a:pt x="247650" y="47625"/>
                </a:cubicBezTo>
                <a:lnTo>
                  <a:pt x="76200" y="57150"/>
                </a:lnTo>
                <a:lnTo>
                  <a:pt x="0" y="57150"/>
                </a:lnTo>
                <a:close/>
              </a:path>
            </a:pathLst>
          </a:custGeom>
          <a:solidFill>
            <a:srgbClr val="CCC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Cost/income</a:t>
            </a:r>
            <a:br>
              <a:rPr lang="en-GB" dirty="0">
                <a:solidFill>
                  <a:schemeClr val="tx1"/>
                </a:solidFill>
              </a:rPr>
            </a:br>
            <a:r>
              <a:rPr lang="en-GB" dirty="0">
                <a:solidFill>
                  <a:schemeClr val="tx1"/>
                </a:solidFill>
              </a:rPr>
              <a:t> ratio </a:t>
            </a:r>
            <a:endParaRPr lang="nl-NL" dirty="0">
              <a:solidFill>
                <a:schemeClr val="tx1"/>
              </a:solidFill>
            </a:endParaRPr>
          </a:p>
        </p:txBody>
      </p:sp>
    </p:spTree>
    <p:extLst>
      <p:ext uri="{BB962C8B-B14F-4D97-AF65-F5344CB8AC3E}">
        <p14:creationId xmlns:p14="http://schemas.microsoft.com/office/powerpoint/2010/main" val="51950543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Заголовок 4"/>
          <p:cNvSpPr>
            <a:spLocks noGrp="1"/>
          </p:cNvSpPr>
          <p:nvPr>
            <p:ph type="ctrTitle"/>
          </p:nvPr>
        </p:nvSpPr>
        <p:spPr>
          <a:xfrm>
            <a:off x="1776314" y="1918419"/>
            <a:ext cx="10106439" cy="815986"/>
          </a:xfrm>
        </p:spPr>
        <p:txBody>
          <a:bodyPr>
            <a:normAutofit fontScale="90000"/>
          </a:bodyPr>
          <a:lstStyle/>
          <a:p>
            <a:r>
              <a:rPr lang="en-US" dirty="0">
                <a:solidFill>
                  <a:schemeClr val="tx2"/>
                </a:solidFill>
              </a:rPr>
              <a:t>III</a:t>
            </a:r>
            <a:r>
              <a:rPr lang="en-US" noProof="0" dirty="0">
                <a:solidFill>
                  <a:schemeClr val="tx2"/>
                </a:solidFill>
              </a:rPr>
              <a:t>. UNDERSTANDING </a:t>
            </a:r>
            <a:br>
              <a:rPr lang="en-US" noProof="0" dirty="0">
                <a:solidFill>
                  <a:schemeClr val="tx2"/>
                </a:solidFill>
              </a:rPr>
            </a:br>
            <a:r>
              <a:rPr lang="en-US" noProof="0" dirty="0">
                <a:solidFill>
                  <a:schemeClr val="tx2"/>
                </a:solidFill>
              </a:rPr>
              <a:t>THE THEORY OF BIAN</a:t>
            </a:r>
          </a:p>
        </p:txBody>
      </p:sp>
      <p:pic>
        <p:nvPicPr>
          <p:cNvPr id="4" name="Picture 7">
            <a:extLst>
              <a:ext uri="{FF2B5EF4-FFF2-40B4-BE49-F238E27FC236}">
                <a16:creationId xmlns:a16="http://schemas.microsoft.com/office/drawing/2014/main" id="{2ECD60F2-D5E6-1147-9B9A-B8AACCFECE41}"/>
              </a:ext>
            </a:extLst>
          </p:cNvPr>
          <p:cNvPicPr>
            <a:picLocks noChangeAspect="1"/>
          </p:cNvPicPr>
          <p:nvPr/>
        </p:nvPicPr>
        <p:blipFill>
          <a:blip r:embed="rId3"/>
          <a:stretch>
            <a:fillRect/>
          </a:stretch>
        </p:blipFill>
        <p:spPr>
          <a:xfrm>
            <a:off x="1811319" y="6510211"/>
            <a:ext cx="242309" cy="224435"/>
          </a:xfrm>
          <a:prstGeom prst="rect">
            <a:avLst/>
          </a:prstGeom>
        </p:spPr>
      </p:pic>
      <p:sp>
        <p:nvSpPr>
          <p:cNvPr id="6" name="Text Placeholder 15">
            <a:extLst>
              <a:ext uri="{FF2B5EF4-FFF2-40B4-BE49-F238E27FC236}">
                <a16:creationId xmlns:a16="http://schemas.microsoft.com/office/drawing/2014/main" id="{584F7D27-3E03-0249-B7DC-80BCE3D28A4A}"/>
              </a:ext>
            </a:extLst>
          </p:cNvPr>
          <p:cNvSpPr txBox="1">
            <a:spLocks/>
          </p:cNvSpPr>
          <p:nvPr/>
        </p:nvSpPr>
        <p:spPr>
          <a:xfrm>
            <a:off x="2047091" y="6421255"/>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Chapter 3</a:t>
            </a:r>
            <a:endParaRPr lang="en-GB" dirty="0"/>
          </a:p>
        </p:txBody>
      </p:sp>
    </p:spTree>
    <p:extLst>
      <p:ext uri="{BB962C8B-B14F-4D97-AF65-F5344CB8AC3E}">
        <p14:creationId xmlns:p14="http://schemas.microsoft.com/office/powerpoint/2010/main" val="392198061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noProof="0" dirty="0"/>
              <a:t>Key Learning Objectives</a:t>
            </a:r>
          </a:p>
        </p:txBody>
      </p:sp>
      <p:sp>
        <p:nvSpPr>
          <p:cNvPr id="7" name="Объект 6"/>
          <p:cNvSpPr>
            <a:spLocks noGrp="1"/>
          </p:cNvSpPr>
          <p:nvPr>
            <p:ph type="body" sz="quarter" idx="10"/>
          </p:nvPr>
        </p:nvSpPr>
        <p:spPr/>
        <p:txBody>
          <a:bodyPr/>
          <a:lstStyle/>
          <a:p>
            <a:r>
              <a:rPr lang="en-US" noProof="0" dirty="0"/>
              <a:t>By completing this chapter you will be able to:</a:t>
            </a:r>
          </a:p>
          <a:p>
            <a:endParaRPr lang="en-US" noProof="0" dirty="0"/>
          </a:p>
          <a:p>
            <a:pPr lvl="1">
              <a:buClrTx/>
            </a:pPr>
            <a:r>
              <a:rPr lang="en-US" dirty="0"/>
              <a:t>Have knowledge of the key terms.</a:t>
            </a:r>
          </a:p>
          <a:p>
            <a:pPr lvl="1">
              <a:buClrTx/>
            </a:pPr>
            <a:r>
              <a:rPr lang="en-US" dirty="0"/>
              <a:t>The interpretation of BIAN in different situations.</a:t>
            </a:r>
          </a:p>
          <a:p>
            <a:pPr lvl="1">
              <a:buClrTx/>
            </a:pPr>
            <a:r>
              <a:rPr lang="en-US" dirty="0"/>
              <a:t>Have knowledge of the combination of a static and dynamic view in your model. </a:t>
            </a:r>
            <a:r>
              <a:rPr lang="en-US" noProof="0" dirty="0"/>
              <a:t>BIAN and its relation to other standards.</a:t>
            </a:r>
          </a:p>
          <a:p>
            <a:pPr lvl="1">
              <a:buClrTx/>
            </a:pPr>
            <a:r>
              <a:rPr lang="en-US" dirty="0"/>
              <a:t>BIAN’s model view on the business</a:t>
            </a:r>
            <a:endParaRPr lang="en-US" noProof="0" dirty="0"/>
          </a:p>
          <a:p>
            <a:endParaRPr lang="en-US" noProof="0" dirty="0"/>
          </a:p>
        </p:txBody>
      </p:sp>
    </p:spTree>
    <p:extLst>
      <p:ext uri="{BB962C8B-B14F-4D97-AF65-F5344CB8AC3E}">
        <p14:creationId xmlns:p14="http://schemas.microsoft.com/office/powerpoint/2010/main" val="27393625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D6C52281-1323-404C-BF3B-178C4C74E833}"/>
              </a:ext>
            </a:extLst>
          </p:cNvPr>
          <p:cNvPicPr>
            <a:picLocks noChangeAspect="1"/>
          </p:cNvPicPr>
          <p:nvPr/>
        </p:nvPicPr>
        <p:blipFill>
          <a:blip r:embed="rId3"/>
          <a:stretch>
            <a:fillRect/>
          </a:stretch>
        </p:blipFill>
        <p:spPr>
          <a:xfrm>
            <a:off x="0" y="0"/>
            <a:ext cx="12172759" cy="6501949"/>
          </a:xfrm>
          <a:prstGeom prst="rect">
            <a:avLst/>
          </a:prstGeom>
        </p:spPr>
      </p:pic>
      <p:sp>
        <p:nvSpPr>
          <p:cNvPr id="5" name="Заголовок 4"/>
          <p:cNvSpPr>
            <a:spLocks noGrp="1"/>
          </p:cNvSpPr>
          <p:nvPr>
            <p:ph type="title"/>
          </p:nvPr>
        </p:nvSpPr>
        <p:spPr>
          <a:solidFill>
            <a:schemeClr val="bg1">
              <a:alpha val="88000"/>
            </a:schemeClr>
          </a:solidFill>
          <a:ln>
            <a:solidFill>
              <a:srgbClr val="9EAD2F"/>
            </a:solidFill>
          </a:ln>
        </p:spPr>
        <p:txBody>
          <a:bodyPr/>
          <a:lstStyle/>
          <a:p>
            <a:r>
              <a:rPr lang="en-US" noProof="0" dirty="0"/>
              <a:t>3.1 Introduction</a:t>
            </a:r>
          </a:p>
        </p:txBody>
      </p:sp>
      <p:pic>
        <p:nvPicPr>
          <p:cNvPr id="4" name="Picture 7">
            <a:extLst>
              <a:ext uri="{FF2B5EF4-FFF2-40B4-BE49-F238E27FC236}">
                <a16:creationId xmlns:a16="http://schemas.microsoft.com/office/drawing/2014/main" id="{B56DAD83-5472-46DD-B0F8-5522101E682E}"/>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9D8F0871-7653-48D8-AC56-B33F66811E8E}"/>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3.1</a:t>
            </a:r>
            <a:endParaRPr lang="en-GB" dirty="0"/>
          </a:p>
        </p:txBody>
      </p:sp>
    </p:spTree>
    <p:extLst>
      <p:ext uri="{BB962C8B-B14F-4D97-AF65-F5344CB8AC3E}">
        <p14:creationId xmlns:p14="http://schemas.microsoft.com/office/powerpoint/2010/main" val="170546458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F7494709-F909-4DFA-8B8B-F1E532CED7B1}"/>
              </a:ext>
            </a:extLst>
          </p:cNvPr>
          <p:cNvSpPr>
            <a:spLocks noGrp="1"/>
          </p:cNvSpPr>
          <p:nvPr>
            <p:ph type="title"/>
          </p:nvPr>
        </p:nvSpPr>
        <p:spPr>
          <a:xfrm>
            <a:off x="1679728" y="265767"/>
            <a:ext cx="9169593" cy="744903"/>
          </a:xfrm>
        </p:spPr>
        <p:txBody>
          <a:bodyPr>
            <a:noAutofit/>
          </a:bodyPr>
          <a:lstStyle/>
          <a:p>
            <a:r>
              <a:rPr lang="en-US" sz="2000" b="1" noProof="0" dirty="0"/>
              <a:t>WHAT IS THE PURPOSE OF SERVICE ORIENTATION AND HOW DOES BIAN APPLY THIS? </a:t>
            </a:r>
          </a:p>
        </p:txBody>
      </p:sp>
      <p:sp>
        <p:nvSpPr>
          <p:cNvPr id="4" name="Tijdelijke aanduiding voor tekst 3">
            <a:extLst>
              <a:ext uri="{FF2B5EF4-FFF2-40B4-BE49-F238E27FC236}">
                <a16:creationId xmlns:a16="http://schemas.microsoft.com/office/drawing/2014/main" id="{609FA94A-3ECF-4BD3-B648-BB90A7E2F350}"/>
              </a:ext>
            </a:extLst>
          </p:cNvPr>
          <p:cNvSpPr>
            <a:spLocks noGrp="1"/>
          </p:cNvSpPr>
          <p:nvPr>
            <p:ph type="body" sz="quarter" idx="10"/>
          </p:nvPr>
        </p:nvSpPr>
        <p:spPr>
          <a:xfrm>
            <a:off x="1679729" y="1414363"/>
            <a:ext cx="8834131" cy="4826746"/>
          </a:xfrm>
        </p:spPr>
        <p:txBody>
          <a:bodyPr/>
          <a:lstStyle/>
          <a:p>
            <a:endParaRPr lang="en-US" noProof="0" dirty="0"/>
          </a:p>
          <a:p>
            <a:pPr marL="0" indent="0">
              <a:buNone/>
            </a:pPr>
            <a:r>
              <a:rPr lang="en-US" noProof="0" dirty="0"/>
              <a:t>Service-oriented architecture model business activities in a way that is intended to leverage service-based operation approaches and technologies. BIAN has extended the general SOA design concept to identify generic capability partitions that can be service-enabled to represent elemental building blocks of any bank. </a:t>
            </a:r>
          </a:p>
        </p:txBody>
      </p:sp>
    </p:spTree>
    <p:extLst>
      <p:ext uri="{BB962C8B-B14F-4D97-AF65-F5344CB8AC3E}">
        <p14:creationId xmlns:p14="http://schemas.microsoft.com/office/powerpoint/2010/main" val="309988400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AF409256-BEAF-46F3-ACC9-3A580D3DC0DD}"/>
              </a:ext>
            </a:extLst>
          </p:cNvPr>
          <p:cNvSpPr>
            <a:spLocks noGrp="1"/>
          </p:cNvSpPr>
          <p:nvPr>
            <p:ph type="title"/>
          </p:nvPr>
        </p:nvSpPr>
        <p:spPr/>
        <p:txBody>
          <a:bodyPr>
            <a:normAutofit/>
          </a:bodyPr>
          <a:lstStyle/>
          <a:p>
            <a:r>
              <a:rPr lang="en-US" sz="2000" b="1" cap="all" noProof="0" dirty="0"/>
              <a:t>The BIAN Framework – an overview</a:t>
            </a:r>
          </a:p>
        </p:txBody>
      </p:sp>
      <p:sp>
        <p:nvSpPr>
          <p:cNvPr id="4" name="Tijdelijke aanduiding voor tekst 3">
            <a:extLst>
              <a:ext uri="{FF2B5EF4-FFF2-40B4-BE49-F238E27FC236}">
                <a16:creationId xmlns:a16="http://schemas.microsoft.com/office/drawing/2014/main" id="{F7651608-A26D-4F84-9AFC-18BD20062A18}"/>
              </a:ext>
            </a:extLst>
          </p:cNvPr>
          <p:cNvSpPr>
            <a:spLocks noGrp="1"/>
          </p:cNvSpPr>
          <p:nvPr>
            <p:ph type="body" sz="quarter" idx="10"/>
          </p:nvPr>
        </p:nvSpPr>
        <p:spPr/>
        <p:txBody>
          <a:bodyPr/>
          <a:lstStyle/>
          <a:p>
            <a:r>
              <a:rPr lang="en-US" noProof="0" dirty="0"/>
              <a:t>Goal BIAN: 	</a:t>
            </a:r>
          </a:p>
          <a:p>
            <a:pPr>
              <a:buClrTx/>
            </a:pPr>
            <a:r>
              <a:rPr lang="en-US" noProof="0" dirty="0"/>
              <a:t>Define standard semantic Service Operations with specific emphasis on the internal operations of any financial institution</a:t>
            </a:r>
          </a:p>
          <a:p>
            <a:pPr>
              <a:buClrTx/>
            </a:pPr>
            <a:r>
              <a:rPr lang="en-US" noProof="0" dirty="0"/>
              <a:t>Improve A2A interoperability within a bank </a:t>
            </a:r>
          </a:p>
          <a:p>
            <a:pPr>
              <a:buClrTx/>
            </a:pPr>
            <a:endParaRPr lang="en-US" noProof="0" dirty="0"/>
          </a:p>
          <a:p>
            <a:pPr marL="0" indent="0">
              <a:buClrTx/>
              <a:buNone/>
            </a:pPr>
            <a:r>
              <a:rPr lang="en-US" noProof="0" dirty="0"/>
              <a:t>BIAN SOA design framework is the informal name given to the BIAN design artifacts. </a:t>
            </a:r>
            <a:r>
              <a:rPr lang="en-US" dirty="0"/>
              <a:t>I</a:t>
            </a:r>
            <a:r>
              <a:rPr lang="en-US" noProof="0" dirty="0"/>
              <a:t>t is more commonly referred to as the BIAN Service Landscape, the highest level design component. </a:t>
            </a:r>
          </a:p>
          <a:p>
            <a:pPr marL="0" indent="0">
              <a:buClrTx/>
              <a:buNone/>
            </a:pPr>
            <a:endParaRPr lang="en-US" noProof="0" dirty="0"/>
          </a:p>
          <a:p>
            <a:r>
              <a:rPr lang="en-US" noProof="0" dirty="0"/>
              <a:t>Note that BIAN’s standard semantic Service Operation specifications are implementation agnostic. </a:t>
            </a:r>
          </a:p>
        </p:txBody>
      </p:sp>
    </p:spTree>
    <p:extLst>
      <p:ext uri="{BB962C8B-B14F-4D97-AF65-F5344CB8AC3E}">
        <p14:creationId xmlns:p14="http://schemas.microsoft.com/office/powerpoint/2010/main" val="2490365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634D02-ED6C-AE44-87DD-9EDFEADF8033}"/>
              </a:ext>
            </a:extLst>
          </p:cNvPr>
          <p:cNvSpPr>
            <a:spLocks noGrp="1"/>
          </p:cNvSpPr>
          <p:nvPr>
            <p:ph type="title"/>
          </p:nvPr>
        </p:nvSpPr>
        <p:spPr>
          <a:xfrm>
            <a:off x="1679730" y="188727"/>
            <a:ext cx="8834131" cy="521835"/>
          </a:xfrm>
          <a:solidFill>
            <a:schemeClr val="accent1"/>
          </a:solidFill>
        </p:spPr>
        <p:txBody>
          <a:bodyPr>
            <a:normAutofit/>
          </a:bodyPr>
          <a:lstStyle/>
          <a:p>
            <a:r>
              <a:rPr lang="en-US" sz="2000" b="1" dirty="0"/>
              <a:t>PURPOSE OF THE BIAN CERTIFICATION</a:t>
            </a:r>
          </a:p>
        </p:txBody>
      </p:sp>
      <p:sp>
        <p:nvSpPr>
          <p:cNvPr id="3" name="Text Placeholder 2">
            <a:extLst>
              <a:ext uri="{FF2B5EF4-FFF2-40B4-BE49-F238E27FC236}">
                <a16:creationId xmlns:a16="http://schemas.microsoft.com/office/drawing/2014/main" id="{28AAF8C2-A5DB-1E4D-9382-C5C3B90D7FF8}"/>
              </a:ext>
            </a:extLst>
          </p:cNvPr>
          <p:cNvSpPr>
            <a:spLocks noGrp="1"/>
          </p:cNvSpPr>
          <p:nvPr>
            <p:ph type="body" idx="1"/>
          </p:nvPr>
        </p:nvSpPr>
        <p:spPr>
          <a:xfrm>
            <a:off x="1560290" y="1198339"/>
            <a:ext cx="4559888" cy="521834"/>
          </a:xfrm>
        </p:spPr>
        <p:txBody>
          <a:bodyPr/>
          <a:lstStyle/>
          <a:p>
            <a:r>
              <a:rPr lang="en-US" dirty="0">
                <a:solidFill>
                  <a:schemeClr val="tx1"/>
                </a:solidFill>
              </a:rPr>
              <a:t>General benefits of the BIAN Certification</a:t>
            </a:r>
          </a:p>
        </p:txBody>
      </p:sp>
      <p:sp>
        <p:nvSpPr>
          <p:cNvPr id="4" name="Text Placeholder 3">
            <a:extLst>
              <a:ext uri="{FF2B5EF4-FFF2-40B4-BE49-F238E27FC236}">
                <a16:creationId xmlns:a16="http://schemas.microsoft.com/office/drawing/2014/main" id="{D3949AE1-4871-FF4D-BF2A-C132152B8287}"/>
              </a:ext>
            </a:extLst>
          </p:cNvPr>
          <p:cNvSpPr>
            <a:spLocks noGrp="1"/>
          </p:cNvSpPr>
          <p:nvPr>
            <p:ph type="body" sz="half" idx="3"/>
          </p:nvPr>
        </p:nvSpPr>
        <p:spPr>
          <a:xfrm>
            <a:off x="6744866" y="1216105"/>
            <a:ext cx="5328746" cy="504067"/>
          </a:xfrm>
        </p:spPr>
        <p:txBody>
          <a:bodyPr/>
          <a:lstStyle/>
          <a:p>
            <a:r>
              <a:rPr lang="en-US" dirty="0">
                <a:solidFill>
                  <a:schemeClr val="tx1"/>
                </a:solidFill>
              </a:rPr>
              <a:t>Benefits for professionals</a:t>
            </a:r>
          </a:p>
        </p:txBody>
      </p:sp>
      <p:sp>
        <p:nvSpPr>
          <p:cNvPr id="6" name="Content Placeholder 5">
            <a:extLst>
              <a:ext uri="{FF2B5EF4-FFF2-40B4-BE49-F238E27FC236}">
                <a16:creationId xmlns:a16="http://schemas.microsoft.com/office/drawing/2014/main" id="{A892B291-0CF9-A147-9AB3-DE0E365BFCAF}"/>
              </a:ext>
            </a:extLst>
          </p:cNvPr>
          <p:cNvSpPr>
            <a:spLocks noGrp="1"/>
          </p:cNvSpPr>
          <p:nvPr>
            <p:ph sz="half" idx="4"/>
          </p:nvPr>
        </p:nvSpPr>
        <p:spPr>
          <a:xfrm>
            <a:off x="6816874" y="1720172"/>
            <a:ext cx="5160717" cy="3745215"/>
          </a:xfrm>
        </p:spPr>
        <p:txBody>
          <a:bodyPr/>
          <a:lstStyle/>
          <a:p>
            <a:pPr marL="342900" indent="-342900">
              <a:buFont typeface="Arial" panose="020B0604020202020204" pitchFamily="34" charset="0"/>
              <a:buChar char="•"/>
            </a:pPr>
            <a:r>
              <a:rPr lang="en-US" sz="2000" dirty="0"/>
              <a:t>It enables professionals to leverage the benefits of BIAN.</a:t>
            </a:r>
          </a:p>
          <a:p>
            <a:pPr marL="342900" indent="-342900">
              <a:buFont typeface="Arial" panose="020B0604020202020204" pitchFamily="34" charset="0"/>
              <a:buChar char="•"/>
            </a:pPr>
            <a:r>
              <a:rPr lang="en-US" sz="2000" dirty="0"/>
              <a:t>It helps in the authentication of banking professionals and banking architects and supports their credibility. </a:t>
            </a:r>
          </a:p>
          <a:p>
            <a:pPr marL="342900" indent="-342900">
              <a:buFont typeface="Arial" panose="020B0604020202020204" pitchFamily="34" charset="0"/>
              <a:buChar char="•"/>
            </a:pPr>
            <a:r>
              <a:rPr lang="en-US" sz="2000" dirty="0"/>
              <a:t>It increases the knowledge and general skills of professionals regarding financial services providers and enables the creation of more transparent IT systems within.</a:t>
            </a:r>
          </a:p>
          <a:p>
            <a:pPr marL="342900" indent="-342900">
              <a:buFont typeface="Arial" panose="020B0604020202020204" pitchFamily="34" charset="0"/>
              <a:buChar char="•"/>
            </a:pPr>
            <a:r>
              <a:rPr lang="en-US" sz="2000" dirty="0"/>
              <a:t>Provide professionals and their organizations with a competitive advantage. </a:t>
            </a:r>
          </a:p>
          <a:p>
            <a:endParaRPr lang="en-US" sz="2000" dirty="0"/>
          </a:p>
          <a:p>
            <a:endParaRPr lang="en-US" sz="2000" dirty="0"/>
          </a:p>
        </p:txBody>
      </p:sp>
      <p:sp>
        <p:nvSpPr>
          <p:cNvPr id="10" name="Content Placeholder 5">
            <a:extLst>
              <a:ext uri="{FF2B5EF4-FFF2-40B4-BE49-F238E27FC236}">
                <a16:creationId xmlns:a16="http://schemas.microsoft.com/office/drawing/2014/main" id="{CBAE5A0F-94A5-AD4A-88F3-258FFCE3FDD4}"/>
              </a:ext>
            </a:extLst>
          </p:cNvPr>
          <p:cNvSpPr txBox="1">
            <a:spLocks/>
          </p:cNvSpPr>
          <p:nvPr/>
        </p:nvSpPr>
        <p:spPr>
          <a:xfrm>
            <a:off x="1679730" y="1720172"/>
            <a:ext cx="4652075" cy="4538604"/>
          </a:xfrm>
          <a:prstGeom prst="rect">
            <a:avLst/>
          </a:prstGeom>
        </p:spPr>
        <p:txBody>
          <a:bodyPr vert="horz"/>
          <a:lstStyle>
            <a:lvl1pPr marL="0" indent="0" algn="l" defTabSz="677284" rtl="0" eaLnBrk="1" latinLnBrk="0" hangingPunct="1">
              <a:spcBef>
                <a:spcPct val="20000"/>
              </a:spcBef>
              <a:buClr>
                <a:schemeClr val="accent3">
                  <a:lumMod val="75000"/>
                </a:schemeClr>
              </a:buClr>
              <a:buFont typeface="Arial" panose="020B0604020202020204" pitchFamily="34" charset="0"/>
              <a:buNone/>
              <a:defRPr sz="2400" kern="1200">
                <a:solidFill>
                  <a:schemeClr val="tx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Clr>
                <a:schemeClr val="accent3">
                  <a:lumMod val="75000"/>
                </a:schemeClr>
              </a:buClr>
              <a:buFont typeface="Arial" panose="020B0604020202020204" pitchFamily="34" charset="0"/>
              <a:buNone/>
              <a:defRPr sz="2200" kern="1200">
                <a:solidFill>
                  <a:schemeClr val="tx1"/>
                </a:solidFill>
                <a:latin typeface="Calibri" panose="020F0502020204030204" pitchFamily="34" charset="0"/>
                <a:ea typeface="+mn-ea"/>
                <a:cs typeface="Calibri" panose="020F0502020204030204" pitchFamily="34" charset="0"/>
              </a:defRPr>
            </a:lvl2pPr>
            <a:lvl3pPr marL="677284" indent="0" algn="l" defTabSz="677284" rtl="0" eaLnBrk="1" latinLnBrk="0" hangingPunct="1">
              <a:spcBef>
                <a:spcPct val="20000"/>
              </a:spcBef>
              <a:buClr>
                <a:schemeClr val="accent3">
                  <a:lumMod val="75000"/>
                </a:schemeClr>
              </a:buClr>
              <a:buFont typeface="Arial" panose="020B0604020202020204" pitchFamily="34" charset="0"/>
              <a:buNone/>
              <a:defRPr sz="1496" kern="1200">
                <a:solidFill>
                  <a:schemeClr val="tx1"/>
                </a:solidFill>
                <a:latin typeface="Calibri" panose="020F0502020204030204" pitchFamily="34" charset="0"/>
                <a:ea typeface="+mn-ea"/>
                <a:cs typeface="Calibri" panose="020F0502020204030204" pitchFamily="34" charset="0"/>
              </a:defRPr>
            </a:lvl3pPr>
            <a:lvl4pPr marL="1015926" indent="0" algn="l" defTabSz="677284" rtl="0" eaLnBrk="1" latinLnBrk="0" hangingPunct="1">
              <a:spcBef>
                <a:spcPct val="20000"/>
              </a:spcBef>
              <a:buClr>
                <a:schemeClr val="accent3">
                  <a:lumMod val="75000"/>
                </a:schemeClr>
              </a:buClr>
              <a:buFont typeface="Arial" panose="020B0604020202020204" pitchFamily="34" charset="0"/>
              <a:buNone/>
              <a:defRPr sz="1360" kern="1200">
                <a:solidFill>
                  <a:schemeClr val="tx1"/>
                </a:solidFill>
                <a:latin typeface="Calibri" panose="020F0502020204030204" pitchFamily="34" charset="0"/>
                <a:ea typeface="+mn-ea"/>
                <a:cs typeface="Calibri" panose="020F0502020204030204" pitchFamily="34" charset="0"/>
              </a:defRPr>
            </a:lvl4pPr>
            <a:lvl5pPr marL="1354568" indent="0" algn="l" defTabSz="677284" rtl="0" eaLnBrk="1" latinLnBrk="0" hangingPunct="1">
              <a:spcBef>
                <a:spcPct val="20000"/>
              </a:spcBef>
              <a:buClr>
                <a:schemeClr val="accent3">
                  <a:lumMod val="75000"/>
                </a:schemeClr>
              </a:buClr>
              <a:buFont typeface="Arial" panose="020B0604020202020204" pitchFamily="34" charset="0"/>
              <a:buNone/>
              <a:defRPr sz="1360" kern="1200">
                <a:solidFill>
                  <a:schemeClr val="tx1"/>
                </a:solidFill>
                <a:latin typeface="Calibri" panose="020F0502020204030204" pitchFamily="34" charset="0"/>
                <a:ea typeface="+mn-ea"/>
                <a:cs typeface="Calibri" panose="020F0502020204030204" pitchFamily="34" charset="0"/>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pPr marL="342900" indent="-342900">
              <a:buFont typeface="Arial" panose="020B0604020202020204" pitchFamily="34" charset="0"/>
              <a:buChar char="•"/>
            </a:pPr>
            <a:r>
              <a:rPr lang="en-US" sz="2000" dirty="0"/>
              <a:t>It enables professionals and Financial service providers to leverage the benefits of BIAN.</a:t>
            </a:r>
          </a:p>
          <a:p>
            <a:pPr marL="342900" indent="-342900">
              <a:buFont typeface="Arial" panose="020B0604020202020204" pitchFamily="34" charset="0"/>
              <a:buChar char="•"/>
            </a:pPr>
            <a:r>
              <a:rPr lang="en-US" sz="2000" dirty="0"/>
              <a:t>It creates a baseline of knowledge needed to effectively use BIAN.</a:t>
            </a:r>
          </a:p>
          <a:p>
            <a:pPr marL="342900" indent="-342900">
              <a:buFont typeface="Arial" panose="020B0604020202020204" pitchFamily="34" charset="0"/>
              <a:buChar char="•"/>
            </a:pPr>
            <a:r>
              <a:rPr lang="en-US" sz="2000" dirty="0"/>
              <a:t>It increases the amount of BIAN knowledge owners and ambassadors in the market and thereby supports the general usage and adoption of BIAN. </a:t>
            </a:r>
          </a:p>
          <a:p>
            <a:endParaRPr lang="en-US" sz="2000" dirty="0"/>
          </a:p>
          <a:p>
            <a:endParaRPr lang="en-US" sz="2000" dirty="0"/>
          </a:p>
        </p:txBody>
      </p:sp>
    </p:spTree>
    <p:extLst>
      <p:ext uri="{BB962C8B-B14F-4D97-AF65-F5344CB8AC3E}">
        <p14:creationId xmlns:p14="http://schemas.microsoft.com/office/powerpoint/2010/main" val="1438356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nd enkele hoek rechthoek 20"/>
          <p:cNvSpPr/>
          <p:nvPr>
            <p:custDataLst>
              <p:tags r:id="rId1"/>
            </p:custDataLst>
          </p:nvPr>
        </p:nvSpPr>
        <p:spPr>
          <a:xfrm>
            <a:off x="1560290" y="118219"/>
            <a:ext cx="9073008" cy="744559"/>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BE" sz="2800" dirty="0"/>
              <a:t>BIAN Standard</a:t>
            </a:r>
            <a:endParaRPr lang="nl-NL" sz="2800" dirty="0"/>
          </a:p>
        </p:txBody>
      </p:sp>
      <p:sp>
        <p:nvSpPr>
          <p:cNvPr id="9219" name="Rectangle 3"/>
          <p:cNvSpPr>
            <a:spLocks noGrp="1" noChangeArrowheads="1"/>
          </p:cNvSpPr>
          <p:nvPr>
            <p:ph type="body" sz="quarter" idx="11"/>
          </p:nvPr>
        </p:nvSpPr>
        <p:spPr>
          <a:xfrm>
            <a:off x="1560290" y="1342355"/>
            <a:ext cx="10441160" cy="613059"/>
          </a:xfrm>
        </p:spPr>
        <p:txBody>
          <a:bodyPr/>
          <a:lstStyle/>
          <a:p>
            <a:pPr>
              <a:spcBef>
                <a:spcPct val="0"/>
              </a:spcBef>
            </a:pPr>
            <a:r>
              <a:rPr lang="en-BE" sz="1801" dirty="0">
                <a:solidFill>
                  <a:srgbClr val="FF6600"/>
                </a:solidFill>
              </a:rPr>
              <a:t>BIAN Standard </a:t>
            </a:r>
            <a:r>
              <a:rPr lang="en-BE" sz="1801" dirty="0"/>
              <a:t>is a </a:t>
            </a:r>
            <a:r>
              <a:rPr lang="en-BE" sz="1801" dirty="0">
                <a:solidFill>
                  <a:srgbClr val="FF6600"/>
                </a:solidFill>
              </a:rPr>
              <a:t>Reference Architecture </a:t>
            </a:r>
            <a:r>
              <a:rPr lang="en-BE" sz="1801" dirty="0"/>
              <a:t>that is </a:t>
            </a:r>
            <a:r>
              <a:rPr lang="fr-BE" sz="1801" dirty="0"/>
              <a:t>a</a:t>
            </a:r>
            <a:r>
              <a:rPr lang="en-BE" sz="1801" dirty="0"/>
              <a:t>n </a:t>
            </a:r>
            <a:r>
              <a:rPr lang="fr-BE" sz="1801" dirty="0">
                <a:solidFill>
                  <a:srgbClr val="FF6600"/>
                </a:solidFill>
              </a:rPr>
              <a:t>I</a:t>
            </a:r>
            <a:r>
              <a:rPr lang="en-BE" sz="1801" dirty="0">
                <a:solidFill>
                  <a:srgbClr val="FF6600"/>
                </a:solidFill>
              </a:rPr>
              <a:t>n</a:t>
            </a:r>
            <a:r>
              <a:rPr lang="fr-BE" sz="1801" dirty="0">
                <a:solidFill>
                  <a:srgbClr val="FF6600"/>
                </a:solidFill>
              </a:rPr>
              <a:t>d</a:t>
            </a:r>
            <a:r>
              <a:rPr lang="en-BE" sz="1801" dirty="0">
                <a:solidFill>
                  <a:srgbClr val="FF6600"/>
                </a:solidFill>
              </a:rPr>
              <a:t>u</a:t>
            </a:r>
            <a:r>
              <a:rPr lang="fr-BE" sz="1801" dirty="0">
                <a:solidFill>
                  <a:srgbClr val="FF6600"/>
                </a:solidFill>
              </a:rPr>
              <a:t>s</a:t>
            </a:r>
            <a:r>
              <a:rPr lang="en-BE" sz="1801" dirty="0">
                <a:solidFill>
                  <a:srgbClr val="FF6600"/>
                </a:solidFill>
              </a:rPr>
              <a:t>t</a:t>
            </a:r>
            <a:r>
              <a:rPr lang="fr-BE" sz="1801" dirty="0">
                <a:solidFill>
                  <a:srgbClr val="FF6600"/>
                </a:solidFill>
              </a:rPr>
              <a:t>r</a:t>
            </a:r>
            <a:r>
              <a:rPr lang="en-BE" sz="1801" dirty="0">
                <a:solidFill>
                  <a:srgbClr val="FF6600"/>
                </a:solidFill>
              </a:rPr>
              <a:t>y </a:t>
            </a:r>
            <a:r>
              <a:rPr lang="fr-BE" sz="1801" dirty="0">
                <a:solidFill>
                  <a:srgbClr val="FF6600"/>
                </a:solidFill>
              </a:rPr>
              <a:t>D</a:t>
            </a:r>
            <a:r>
              <a:rPr lang="en-BE" sz="1801" dirty="0">
                <a:solidFill>
                  <a:srgbClr val="FF6600"/>
                </a:solidFill>
              </a:rPr>
              <a:t>e</a:t>
            </a:r>
            <a:r>
              <a:rPr lang="fr-BE" sz="1801" dirty="0">
                <a:solidFill>
                  <a:srgbClr val="FF6600"/>
                </a:solidFill>
              </a:rPr>
              <a:t>v</a:t>
            </a:r>
            <a:r>
              <a:rPr lang="en-BE" sz="1801" dirty="0">
                <a:solidFill>
                  <a:srgbClr val="FF6600"/>
                </a:solidFill>
              </a:rPr>
              <a:t>e</a:t>
            </a:r>
            <a:r>
              <a:rPr lang="fr-BE" sz="1801" dirty="0">
                <a:solidFill>
                  <a:srgbClr val="FF6600"/>
                </a:solidFill>
              </a:rPr>
              <a:t>l</a:t>
            </a:r>
            <a:r>
              <a:rPr lang="en-BE" sz="1801" dirty="0">
                <a:solidFill>
                  <a:srgbClr val="FF6600"/>
                </a:solidFill>
              </a:rPr>
              <a:t>o</a:t>
            </a:r>
            <a:r>
              <a:rPr lang="fr-BE" sz="1801" dirty="0">
                <a:solidFill>
                  <a:srgbClr val="FF6600"/>
                </a:solidFill>
              </a:rPr>
              <a:t>p</a:t>
            </a:r>
            <a:r>
              <a:rPr lang="en-BE" sz="1801" dirty="0">
                <a:solidFill>
                  <a:srgbClr val="FF6600"/>
                </a:solidFill>
              </a:rPr>
              <a:t>ed</a:t>
            </a:r>
            <a:r>
              <a:rPr lang="en-BE" sz="1801" dirty="0"/>
              <a:t>, </a:t>
            </a:r>
            <a:r>
              <a:rPr lang="fr-BE" sz="1801" dirty="0"/>
              <a:t>A</a:t>
            </a:r>
            <a:r>
              <a:rPr lang="en-BE" sz="1801" dirty="0"/>
              <a:t>c</a:t>
            </a:r>
            <a:r>
              <a:rPr lang="fr-BE" sz="1801" dirty="0"/>
              <a:t>c</a:t>
            </a:r>
            <a:r>
              <a:rPr lang="en-BE" sz="1801" dirty="0"/>
              <a:t>e</a:t>
            </a:r>
            <a:r>
              <a:rPr lang="fr-BE" sz="1801" dirty="0"/>
              <a:t>p</a:t>
            </a:r>
            <a:r>
              <a:rPr lang="en-BE" sz="1801" dirty="0"/>
              <a:t>t</a:t>
            </a:r>
            <a:r>
              <a:rPr lang="fr-BE" sz="1801" dirty="0"/>
              <a:t>e</a:t>
            </a:r>
            <a:r>
              <a:rPr lang="en-BE" sz="1801" dirty="0"/>
              <a:t>d </a:t>
            </a:r>
            <a:r>
              <a:rPr lang="fr-BE" sz="1801" dirty="0"/>
              <a:t>a</a:t>
            </a:r>
            <a:r>
              <a:rPr lang="en-BE" sz="1801" dirty="0"/>
              <a:t>n</a:t>
            </a:r>
            <a:r>
              <a:rPr lang="fr-BE" sz="1801" dirty="0"/>
              <a:t>d</a:t>
            </a:r>
            <a:r>
              <a:rPr lang="en-BE" sz="1801" dirty="0"/>
              <a:t> </a:t>
            </a:r>
            <a:r>
              <a:rPr lang="fr-BE" sz="1801" dirty="0"/>
              <a:t>M</a:t>
            </a:r>
            <a:r>
              <a:rPr lang="en-BE" sz="1801" dirty="0"/>
              <a:t>a</a:t>
            </a:r>
            <a:r>
              <a:rPr lang="fr-BE" sz="1801" dirty="0"/>
              <a:t>i</a:t>
            </a:r>
            <a:r>
              <a:rPr lang="en-BE" sz="1801" dirty="0"/>
              <a:t>n</a:t>
            </a:r>
            <a:r>
              <a:rPr lang="fr-BE" sz="1801" dirty="0"/>
              <a:t>t</a:t>
            </a:r>
            <a:r>
              <a:rPr lang="en-BE" sz="1801" dirty="0"/>
              <a:t>a</a:t>
            </a:r>
            <a:r>
              <a:rPr lang="fr-BE" sz="1801" dirty="0"/>
              <a:t>i</a:t>
            </a:r>
            <a:r>
              <a:rPr lang="en-BE" sz="1801" dirty="0"/>
              <a:t>n</a:t>
            </a:r>
            <a:r>
              <a:rPr lang="fr-BE" sz="1801" dirty="0"/>
              <a:t>e</a:t>
            </a:r>
            <a:r>
              <a:rPr lang="en-BE" sz="1801" dirty="0"/>
              <a:t>d common, </a:t>
            </a:r>
            <a:r>
              <a:rPr lang="en-BE" sz="1801" dirty="0">
                <a:solidFill>
                  <a:srgbClr val="FF6600"/>
                </a:solidFill>
              </a:rPr>
              <a:t>theoretical</a:t>
            </a:r>
            <a:r>
              <a:rPr lang="en-BE" sz="1801" dirty="0"/>
              <a:t>, ideal </a:t>
            </a:r>
            <a:r>
              <a:rPr lang="fr-BE" sz="1801" dirty="0">
                <a:solidFill>
                  <a:srgbClr val="FF6600"/>
                </a:solidFill>
              </a:rPr>
              <a:t>m</a:t>
            </a:r>
            <a:r>
              <a:rPr lang="en-BE" sz="1801" dirty="0">
                <a:solidFill>
                  <a:srgbClr val="FF6600"/>
                </a:solidFill>
              </a:rPr>
              <a:t>o</a:t>
            </a:r>
            <a:r>
              <a:rPr lang="fr-BE" sz="1801" dirty="0">
                <a:solidFill>
                  <a:srgbClr val="FF6600"/>
                </a:solidFill>
              </a:rPr>
              <a:t>d</a:t>
            </a:r>
            <a:r>
              <a:rPr lang="en-BE" sz="1801" dirty="0">
                <a:solidFill>
                  <a:srgbClr val="FF6600"/>
                </a:solidFill>
              </a:rPr>
              <a:t>e</a:t>
            </a:r>
            <a:r>
              <a:rPr lang="fr-BE" sz="1801" dirty="0">
                <a:solidFill>
                  <a:srgbClr val="FF6600"/>
                </a:solidFill>
              </a:rPr>
              <a:t>l</a:t>
            </a:r>
            <a:r>
              <a:rPr lang="en-BE" sz="1801" dirty="0"/>
              <a:t> </a:t>
            </a:r>
            <a:r>
              <a:rPr lang="fr-BE" sz="1801" dirty="0"/>
              <a:t>o</a:t>
            </a:r>
            <a:r>
              <a:rPr lang="en-BE" sz="1801" dirty="0"/>
              <a:t>f </a:t>
            </a:r>
            <a:r>
              <a:rPr lang="fr-BE" sz="1801" dirty="0"/>
              <a:t>a</a:t>
            </a:r>
            <a:r>
              <a:rPr lang="en-BE" sz="1801" dirty="0"/>
              <a:t> </a:t>
            </a:r>
            <a:r>
              <a:rPr lang="fr-BE" sz="1801" dirty="0">
                <a:solidFill>
                  <a:srgbClr val="FF6600"/>
                </a:solidFill>
              </a:rPr>
              <a:t>B</a:t>
            </a:r>
            <a:r>
              <a:rPr lang="en-BE" sz="1801" dirty="0">
                <a:solidFill>
                  <a:srgbClr val="FF6600"/>
                </a:solidFill>
              </a:rPr>
              <a:t>a</a:t>
            </a:r>
            <a:r>
              <a:rPr lang="fr-BE" sz="1801" dirty="0">
                <a:solidFill>
                  <a:srgbClr val="FF6600"/>
                </a:solidFill>
              </a:rPr>
              <a:t>n</a:t>
            </a:r>
            <a:r>
              <a:rPr lang="en-BE" sz="1801" dirty="0">
                <a:solidFill>
                  <a:srgbClr val="FF6600"/>
                </a:solidFill>
              </a:rPr>
              <a:t>k</a:t>
            </a:r>
            <a:r>
              <a:rPr lang="en-BE" sz="1801" dirty="0"/>
              <a:t>.</a:t>
            </a:r>
          </a:p>
          <a:p>
            <a:pPr>
              <a:spcBef>
                <a:spcPct val="0"/>
              </a:spcBef>
            </a:pPr>
            <a:endParaRPr lang="en-BE" sz="1801" dirty="0"/>
          </a:p>
          <a:p>
            <a:pPr>
              <a:spcBef>
                <a:spcPct val="0"/>
              </a:spcBef>
            </a:pPr>
            <a:r>
              <a:rPr lang="fr-BE" sz="1801" dirty="0"/>
              <a:t>T</a:t>
            </a:r>
            <a:r>
              <a:rPr lang="en-BE" sz="1801" dirty="0"/>
              <a:t>h</a:t>
            </a:r>
            <a:r>
              <a:rPr lang="fr-BE" sz="1801" dirty="0"/>
              <a:t>e</a:t>
            </a:r>
            <a:r>
              <a:rPr lang="en-BE" sz="1801" dirty="0"/>
              <a:t> </a:t>
            </a:r>
            <a:r>
              <a:rPr lang="fr-BE" sz="1801" dirty="0"/>
              <a:t>B</a:t>
            </a:r>
            <a:r>
              <a:rPr lang="en-BE" sz="1801" dirty="0"/>
              <a:t>I</a:t>
            </a:r>
            <a:r>
              <a:rPr lang="fr-BE" sz="1801" dirty="0"/>
              <a:t>A</a:t>
            </a:r>
            <a:r>
              <a:rPr lang="en-BE" sz="1801" dirty="0"/>
              <a:t>N </a:t>
            </a:r>
            <a:r>
              <a:rPr lang="fr-BE" sz="1801" dirty="0"/>
              <a:t>S</a:t>
            </a:r>
            <a:r>
              <a:rPr lang="en-BE" sz="1801" dirty="0"/>
              <a:t>t</a:t>
            </a:r>
            <a:r>
              <a:rPr lang="fr-BE" sz="1801" dirty="0"/>
              <a:t>a</a:t>
            </a:r>
            <a:r>
              <a:rPr lang="en-BE" sz="1801" dirty="0"/>
              <a:t>n</a:t>
            </a:r>
            <a:r>
              <a:rPr lang="fr-BE" sz="1801" dirty="0"/>
              <a:t>d</a:t>
            </a:r>
            <a:r>
              <a:rPr lang="en-BE" sz="1801" dirty="0"/>
              <a:t>a</a:t>
            </a:r>
            <a:r>
              <a:rPr lang="fr-BE" sz="1801" dirty="0"/>
              <a:t>r</a:t>
            </a:r>
            <a:r>
              <a:rPr lang="en-BE" sz="1801" dirty="0"/>
              <a:t>d </a:t>
            </a:r>
            <a:r>
              <a:rPr lang="fr-BE" sz="1801" dirty="0"/>
              <a:t>i</a:t>
            </a:r>
            <a:r>
              <a:rPr lang="en-BE" sz="1801" dirty="0"/>
              <a:t>s </a:t>
            </a:r>
            <a:r>
              <a:rPr lang="fr-BE" sz="1801" dirty="0"/>
              <a:t>a</a:t>
            </a:r>
            <a:r>
              <a:rPr lang="en-BE" sz="1801" dirty="0"/>
              <a:t> Banking </a:t>
            </a:r>
            <a:r>
              <a:rPr lang="fr-BE" sz="1801" dirty="0"/>
              <a:t>I</a:t>
            </a:r>
            <a:r>
              <a:rPr lang="en-BE" sz="1801" dirty="0"/>
              <a:t>n</a:t>
            </a:r>
            <a:r>
              <a:rPr lang="fr-BE" sz="1801" dirty="0"/>
              <a:t>d</a:t>
            </a:r>
            <a:r>
              <a:rPr lang="en-BE" sz="1801" dirty="0"/>
              <a:t>u</a:t>
            </a:r>
            <a:r>
              <a:rPr lang="fr-BE" sz="1801" dirty="0"/>
              <a:t>s</a:t>
            </a:r>
            <a:r>
              <a:rPr lang="en-BE" sz="1801" dirty="0"/>
              <a:t>t</a:t>
            </a:r>
            <a:r>
              <a:rPr lang="fr-BE" sz="1801" dirty="0"/>
              <a:t>r</a:t>
            </a:r>
            <a:r>
              <a:rPr lang="en-BE" sz="1801" dirty="0"/>
              <a:t>y </a:t>
            </a:r>
            <a:r>
              <a:rPr lang="fr-BE" sz="1801" dirty="0">
                <a:solidFill>
                  <a:srgbClr val="FF6600"/>
                </a:solidFill>
              </a:rPr>
              <a:t>S</a:t>
            </a:r>
            <a:r>
              <a:rPr lang="en-BE" sz="1801" dirty="0">
                <a:solidFill>
                  <a:srgbClr val="FF6600"/>
                </a:solidFill>
              </a:rPr>
              <a:t>e</a:t>
            </a:r>
            <a:r>
              <a:rPr lang="fr-BE" sz="1801" dirty="0">
                <a:solidFill>
                  <a:srgbClr val="FF6600"/>
                </a:solidFill>
              </a:rPr>
              <a:t>r</a:t>
            </a:r>
            <a:r>
              <a:rPr lang="en-BE" sz="1801" dirty="0">
                <a:solidFill>
                  <a:srgbClr val="FF6600"/>
                </a:solidFill>
              </a:rPr>
              <a:t>v</a:t>
            </a:r>
            <a:r>
              <a:rPr lang="fr-BE" sz="1801" dirty="0">
                <a:solidFill>
                  <a:srgbClr val="FF6600"/>
                </a:solidFill>
              </a:rPr>
              <a:t>i</a:t>
            </a:r>
            <a:r>
              <a:rPr lang="en-BE" sz="1801" dirty="0">
                <a:solidFill>
                  <a:srgbClr val="FF6600"/>
                </a:solidFill>
              </a:rPr>
              <a:t>c</a:t>
            </a:r>
            <a:r>
              <a:rPr lang="fr-BE" sz="1801" dirty="0">
                <a:solidFill>
                  <a:srgbClr val="FF6600"/>
                </a:solidFill>
              </a:rPr>
              <a:t>e</a:t>
            </a:r>
            <a:r>
              <a:rPr lang="en-BE" sz="1801" dirty="0">
                <a:solidFill>
                  <a:srgbClr val="FF6600"/>
                </a:solidFill>
              </a:rPr>
              <a:t> </a:t>
            </a:r>
            <a:r>
              <a:rPr lang="fr-BE" sz="1801" dirty="0">
                <a:solidFill>
                  <a:srgbClr val="FF6600"/>
                </a:solidFill>
              </a:rPr>
              <a:t>O</a:t>
            </a:r>
            <a:r>
              <a:rPr lang="en-BE" sz="1801" dirty="0">
                <a:solidFill>
                  <a:srgbClr val="FF6600"/>
                </a:solidFill>
              </a:rPr>
              <a:t>r</a:t>
            </a:r>
            <a:r>
              <a:rPr lang="fr-BE" sz="1801" dirty="0">
                <a:solidFill>
                  <a:srgbClr val="FF6600"/>
                </a:solidFill>
              </a:rPr>
              <a:t>i</a:t>
            </a:r>
            <a:r>
              <a:rPr lang="en-BE" sz="1801" dirty="0">
                <a:solidFill>
                  <a:srgbClr val="FF6600"/>
                </a:solidFill>
              </a:rPr>
              <a:t>e</a:t>
            </a:r>
            <a:r>
              <a:rPr lang="fr-BE" sz="1801" dirty="0">
                <a:solidFill>
                  <a:srgbClr val="FF6600"/>
                </a:solidFill>
              </a:rPr>
              <a:t>n</a:t>
            </a:r>
            <a:r>
              <a:rPr lang="en-BE" sz="1801" dirty="0">
                <a:solidFill>
                  <a:srgbClr val="FF6600"/>
                </a:solidFill>
              </a:rPr>
              <a:t>t</a:t>
            </a:r>
            <a:r>
              <a:rPr lang="fr-BE" sz="1801" dirty="0">
                <a:solidFill>
                  <a:srgbClr val="FF6600"/>
                </a:solidFill>
              </a:rPr>
              <a:t>e</a:t>
            </a:r>
            <a:r>
              <a:rPr lang="en-BE" sz="1801" dirty="0">
                <a:solidFill>
                  <a:srgbClr val="FF6600"/>
                </a:solidFill>
              </a:rPr>
              <a:t>d </a:t>
            </a:r>
            <a:r>
              <a:rPr lang="fr-BE" sz="1801" dirty="0">
                <a:solidFill>
                  <a:srgbClr val="FF6600"/>
                </a:solidFill>
              </a:rPr>
              <a:t>A</a:t>
            </a:r>
            <a:r>
              <a:rPr lang="en-BE" sz="1801" dirty="0">
                <a:solidFill>
                  <a:srgbClr val="FF6600"/>
                </a:solidFill>
              </a:rPr>
              <a:t>r</a:t>
            </a:r>
            <a:r>
              <a:rPr lang="fr-BE" sz="1801" dirty="0">
                <a:solidFill>
                  <a:srgbClr val="FF6600"/>
                </a:solidFill>
              </a:rPr>
              <a:t>c</a:t>
            </a:r>
            <a:r>
              <a:rPr lang="en-BE" sz="1801" dirty="0">
                <a:solidFill>
                  <a:srgbClr val="FF6600"/>
                </a:solidFill>
              </a:rPr>
              <a:t>h</a:t>
            </a:r>
            <a:r>
              <a:rPr lang="fr-BE" sz="1801" dirty="0">
                <a:solidFill>
                  <a:srgbClr val="FF6600"/>
                </a:solidFill>
              </a:rPr>
              <a:t>i</a:t>
            </a:r>
            <a:r>
              <a:rPr lang="en-BE" sz="1801" dirty="0">
                <a:solidFill>
                  <a:srgbClr val="FF6600"/>
                </a:solidFill>
              </a:rPr>
              <a:t>t</a:t>
            </a:r>
            <a:r>
              <a:rPr lang="fr-BE" sz="1801" dirty="0">
                <a:solidFill>
                  <a:srgbClr val="FF6600"/>
                </a:solidFill>
              </a:rPr>
              <a:t>e</a:t>
            </a:r>
            <a:r>
              <a:rPr lang="en-BE" sz="1801" dirty="0">
                <a:solidFill>
                  <a:srgbClr val="FF6600"/>
                </a:solidFill>
              </a:rPr>
              <a:t>c</a:t>
            </a:r>
            <a:r>
              <a:rPr lang="fr-BE" sz="1801" dirty="0">
                <a:solidFill>
                  <a:srgbClr val="FF6600"/>
                </a:solidFill>
              </a:rPr>
              <a:t>t</a:t>
            </a:r>
            <a:r>
              <a:rPr lang="en-BE" sz="1801" dirty="0">
                <a:solidFill>
                  <a:srgbClr val="FF6600"/>
                </a:solidFill>
              </a:rPr>
              <a:t>u</a:t>
            </a:r>
            <a:r>
              <a:rPr lang="fr-BE" sz="1801" dirty="0">
                <a:solidFill>
                  <a:srgbClr val="FF6600"/>
                </a:solidFill>
              </a:rPr>
              <a:t>r</a:t>
            </a:r>
            <a:r>
              <a:rPr lang="en-BE" sz="1801" dirty="0">
                <a:solidFill>
                  <a:srgbClr val="FF6600"/>
                </a:solidFill>
              </a:rPr>
              <a:t>e </a:t>
            </a:r>
            <a:r>
              <a:rPr lang="fr-BE" sz="1801" dirty="0">
                <a:solidFill>
                  <a:srgbClr val="FF6600"/>
                </a:solidFill>
              </a:rPr>
              <a:t>F</a:t>
            </a:r>
            <a:r>
              <a:rPr lang="en-BE" sz="1801" dirty="0">
                <a:solidFill>
                  <a:srgbClr val="FF6600"/>
                </a:solidFill>
              </a:rPr>
              <a:t>r</a:t>
            </a:r>
            <a:r>
              <a:rPr lang="fr-BE" sz="1801" dirty="0">
                <a:solidFill>
                  <a:srgbClr val="FF6600"/>
                </a:solidFill>
              </a:rPr>
              <a:t>a</a:t>
            </a:r>
            <a:r>
              <a:rPr lang="en-BE" sz="1801" dirty="0">
                <a:solidFill>
                  <a:srgbClr val="FF6600"/>
                </a:solidFill>
              </a:rPr>
              <a:t>m</a:t>
            </a:r>
            <a:r>
              <a:rPr lang="fr-BE" sz="1801" dirty="0">
                <a:solidFill>
                  <a:srgbClr val="FF6600"/>
                </a:solidFill>
              </a:rPr>
              <a:t>e</a:t>
            </a:r>
            <a:r>
              <a:rPr lang="en-BE" sz="1801" dirty="0">
                <a:solidFill>
                  <a:srgbClr val="FF6600"/>
                </a:solidFill>
              </a:rPr>
              <a:t>w</a:t>
            </a:r>
            <a:r>
              <a:rPr lang="fr-BE" sz="1801" dirty="0">
                <a:solidFill>
                  <a:srgbClr val="FF6600"/>
                </a:solidFill>
              </a:rPr>
              <a:t>o</a:t>
            </a:r>
            <a:r>
              <a:rPr lang="en-BE" sz="1801" dirty="0">
                <a:solidFill>
                  <a:srgbClr val="FF6600"/>
                </a:solidFill>
              </a:rPr>
              <a:t>r</a:t>
            </a:r>
            <a:r>
              <a:rPr lang="fr-BE" sz="1801" dirty="0">
                <a:solidFill>
                  <a:srgbClr val="FF6600"/>
                </a:solidFill>
              </a:rPr>
              <a:t>k</a:t>
            </a:r>
            <a:r>
              <a:rPr lang="en-BE" sz="1801" dirty="0"/>
              <a:t> </a:t>
            </a:r>
            <a:r>
              <a:rPr lang="fr-BE" sz="1801" dirty="0"/>
              <a:t>t</a:t>
            </a:r>
            <a:r>
              <a:rPr lang="en-BE" sz="1801" dirty="0"/>
              <a:t>h</a:t>
            </a:r>
            <a:r>
              <a:rPr lang="fr-BE" sz="1801" dirty="0"/>
              <a:t>a</a:t>
            </a:r>
            <a:r>
              <a:rPr lang="en-BE" sz="1801" dirty="0"/>
              <a:t>t allows banks to </a:t>
            </a:r>
            <a:r>
              <a:rPr lang="fr-BE" sz="1801" dirty="0"/>
              <a:t>c</a:t>
            </a:r>
            <a:r>
              <a:rPr lang="en-BE" sz="1801" dirty="0"/>
              <a:t>r</a:t>
            </a:r>
            <a:r>
              <a:rPr lang="fr-BE" sz="1801" dirty="0"/>
              <a:t>e</a:t>
            </a:r>
            <a:r>
              <a:rPr lang="en-BE" sz="1801" dirty="0"/>
              <a:t>a</a:t>
            </a:r>
            <a:r>
              <a:rPr lang="fr-BE" sz="1801" dirty="0"/>
              <a:t>t</a:t>
            </a:r>
            <a:r>
              <a:rPr lang="en-BE" sz="1801" dirty="0"/>
              <a:t>e </a:t>
            </a:r>
            <a:r>
              <a:rPr lang="fr-BE" sz="1801" dirty="0"/>
              <a:t>a</a:t>
            </a:r>
            <a:r>
              <a:rPr lang="en-BE" sz="1801" dirty="0"/>
              <a:t>n </a:t>
            </a:r>
            <a:r>
              <a:rPr lang="fr-BE" sz="1801" dirty="0"/>
              <a:t>o</a:t>
            </a:r>
            <a:r>
              <a:rPr lang="en-BE" sz="1801" dirty="0"/>
              <a:t>r</a:t>
            </a:r>
            <a:r>
              <a:rPr lang="fr-BE" sz="1801" dirty="0"/>
              <a:t>g</a:t>
            </a:r>
            <a:r>
              <a:rPr lang="en-BE" sz="1801" dirty="0"/>
              <a:t>a</a:t>
            </a:r>
            <a:r>
              <a:rPr lang="fr-BE" sz="1801" dirty="0"/>
              <a:t>n</a:t>
            </a:r>
            <a:r>
              <a:rPr lang="en-BE" sz="1801" dirty="0" err="1"/>
              <a:t>i</a:t>
            </a:r>
            <a:r>
              <a:rPr lang="fr-BE" sz="1801" dirty="0"/>
              <a:t>z</a:t>
            </a:r>
            <a:r>
              <a:rPr lang="en-BE" sz="1801" dirty="0"/>
              <a:t>a</a:t>
            </a:r>
            <a:r>
              <a:rPr lang="fr-BE" sz="1801" dirty="0"/>
              <a:t>t</a:t>
            </a:r>
            <a:r>
              <a:rPr lang="en-BE" sz="1801" dirty="0" err="1"/>
              <a:t>i</a:t>
            </a:r>
            <a:r>
              <a:rPr lang="fr-BE" sz="1801" dirty="0"/>
              <a:t>o</a:t>
            </a:r>
            <a:r>
              <a:rPr lang="en-BE" sz="1801" dirty="0"/>
              <a:t>n </a:t>
            </a:r>
            <a:r>
              <a:rPr lang="fr-BE" sz="1801" dirty="0"/>
              <a:t>s</a:t>
            </a:r>
            <a:r>
              <a:rPr lang="en-BE" sz="1801" dirty="0"/>
              <a:t>p</a:t>
            </a:r>
            <a:r>
              <a:rPr lang="fr-BE" sz="1801" dirty="0"/>
              <a:t>e</a:t>
            </a:r>
            <a:r>
              <a:rPr lang="en-BE" sz="1801" dirty="0"/>
              <a:t>c</a:t>
            </a:r>
            <a:r>
              <a:rPr lang="fr-BE" sz="1801" dirty="0"/>
              <a:t>i</a:t>
            </a:r>
            <a:r>
              <a:rPr lang="en-BE" sz="1801" dirty="0"/>
              <a:t>f</a:t>
            </a:r>
            <a:r>
              <a:rPr lang="fr-BE" sz="1801" dirty="0"/>
              <a:t>i</a:t>
            </a:r>
            <a:r>
              <a:rPr lang="en-BE" sz="1801" dirty="0"/>
              <a:t>c </a:t>
            </a:r>
            <a:r>
              <a:rPr lang="fr-BE" sz="1801" dirty="0"/>
              <a:t>B</a:t>
            </a:r>
            <a:r>
              <a:rPr lang="en-BE" sz="1801" dirty="0"/>
              <a:t>a</a:t>
            </a:r>
            <a:r>
              <a:rPr lang="fr-BE" sz="1801" dirty="0"/>
              <a:t>n</a:t>
            </a:r>
            <a:r>
              <a:rPr lang="en-BE" sz="1801" dirty="0"/>
              <a:t>k</a:t>
            </a:r>
            <a:r>
              <a:rPr lang="fr-BE" sz="1801" dirty="0"/>
              <a:t>i</a:t>
            </a:r>
            <a:r>
              <a:rPr lang="en-BE" sz="1801" dirty="0"/>
              <a:t>n</a:t>
            </a:r>
            <a:r>
              <a:rPr lang="fr-BE" sz="1801" dirty="0"/>
              <a:t>g</a:t>
            </a:r>
            <a:r>
              <a:rPr lang="en-BE" sz="1801" dirty="0"/>
              <a:t> </a:t>
            </a:r>
            <a:r>
              <a:rPr lang="fr-BE" sz="1801" dirty="0"/>
              <a:t>A</a:t>
            </a:r>
            <a:r>
              <a:rPr lang="en-BE" sz="1801" dirty="0"/>
              <a:t>r</a:t>
            </a:r>
            <a:r>
              <a:rPr lang="fr-BE" sz="1801" dirty="0"/>
              <a:t>c</a:t>
            </a:r>
            <a:r>
              <a:rPr lang="en-BE" sz="1801" dirty="0"/>
              <a:t>h</a:t>
            </a:r>
            <a:r>
              <a:rPr lang="fr-BE" sz="1801" dirty="0"/>
              <a:t>i</a:t>
            </a:r>
            <a:r>
              <a:rPr lang="en-BE" sz="1801" dirty="0"/>
              <a:t>t</a:t>
            </a:r>
            <a:r>
              <a:rPr lang="fr-BE" sz="1801" dirty="0"/>
              <a:t>e</a:t>
            </a:r>
            <a:r>
              <a:rPr lang="en-BE" sz="1801" dirty="0"/>
              <a:t>c</a:t>
            </a:r>
            <a:r>
              <a:rPr lang="fr-BE" sz="1801" dirty="0"/>
              <a:t>t</a:t>
            </a:r>
            <a:r>
              <a:rPr lang="en-BE" sz="1801" dirty="0"/>
              <a:t>u</a:t>
            </a:r>
            <a:r>
              <a:rPr lang="fr-BE" sz="1801" dirty="0"/>
              <a:t>r</a:t>
            </a:r>
            <a:r>
              <a:rPr lang="en-BE" sz="1801" dirty="0"/>
              <a:t>e </a:t>
            </a:r>
            <a:r>
              <a:rPr lang="fr-BE" sz="1801" dirty="0"/>
              <a:t>t</a:t>
            </a:r>
            <a:r>
              <a:rPr lang="en-BE" sz="1801" dirty="0"/>
              <a:t>h</a:t>
            </a:r>
            <a:r>
              <a:rPr lang="fr-BE" sz="1801" dirty="0"/>
              <a:t>a</a:t>
            </a:r>
            <a:r>
              <a:rPr lang="en-BE" sz="1801" dirty="0"/>
              <a:t>t </a:t>
            </a:r>
            <a:r>
              <a:rPr lang="fr-BE" sz="1801" dirty="0"/>
              <a:t>e</a:t>
            </a:r>
            <a:r>
              <a:rPr lang="en-BE" sz="1801" dirty="0"/>
              <a:t>n</a:t>
            </a:r>
            <a:r>
              <a:rPr lang="fr-BE" sz="1801" dirty="0"/>
              <a:t>a</a:t>
            </a:r>
            <a:r>
              <a:rPr lang="en-BE" sz="1801" dirty="0"/>
              <a:t>b</a:t>
            </a:r>
            <a:r>
              <a:rPr lang="fr-BE" sz="1801" dirty="0"/>
              <a:t>l</a:t>
            </a:r>
            <a:r>
              <a:rPr lang="en-BE" sz="1801" dirty="0"/>
              <a:t>e</a:t>
            </a:r>
            <a:r>
              <a:rPr lang="fr-BE" sz="1801" dirty="0"/>
              <a:t>s</a:t>
            </a:r>
            <a:r>
              <a:rPr lang="en-BE" sz="1801" dirty="0"/>
              <a:t> </a:t>
            </a:r>
            <a:r>
              <a:rPr lang="fr-BE" sz="1801" dirty="0"/>
              <a:t>i</a:t>
            </a:r>
            <a:r>
              <a:rPr lang="en-BE" sz="1801" dirty="0"/>
              <a:t>n</a:t>
            </a:r>
            <a:r>
              <a:rPr lang="fr-BE" sz="1801" dirty="0"/>
              <a:t>t</a:t>
            </a:r>
            <a:r>
              <a:rPr lang="en-BE" sz="1801" dirty="0"/>
              <a:t>e</a:t>
            </a:r>
            <a:r>
              <a:rPr lang="fr-BE" sz="1801" dirty="0"/>
              <a:t>r</a:t>
            </a:r>
            <a:r>
              <a:rPr lang="en-BE" sz="1801" dirty="0"/>
              <a:t>o</a:t>
            </a:r>
            <a:r>
              <a:rPr lang="fr-BE" sz="1801" dirty="0"/>
              <a:t>p</a:t>
            </a:r>
            <a:r>
              <a:rPr lang="en-BE" sz="1801" dirty="0"/>
              <a:t>e</a:t>
            </a:r>
            <a:r>
              <a:rPr lang="fr-BE" sz="1801" dirty="0"/>
              <a:t>r</a:t>
            </a:r>
            <a:r>
              <a:rPr lang="en-BE" sz="1801" dirty="0"/>
              <a:t>a</a:t>
            </a:r>
            <a:r>
              <a:rPr lang="fr-BE" sz="1801" dirty="0"/>
              <a:t>b</a:t>
            </a:r>
            <a:r>
              <a:rPr lang="en-BE" sz="1801" dirty="0"/>
              <a:t>il</a:t>
            </a:r>
            <a:r>
              <a:rPr lang="nl-NL" sz="1801" dirty="0"/>
              <a:t>i</a:t>
            </a:r>
            <a:r>
              <a:rPr lang="fr-BE" sz="1801" dirty="0"/>
              <a:t>t</a:t>
            </a:r>
            <a:r>
              <a:rPr lang="en-BE" sz="1801" dirty="0"/>
              <a:t>y </a:t>
            </a:r>
            <a:r>
              <a:rPr lang="fr-BE" sz="1801" dirty="0"/>
              <a:t>o</a:t>
            </a:r>
            <a:r>
              <a:rPr lang="en-BE" sz="1801" dirty="0"/>
              <a:t>f “</a:t>
            </a:r>
            <a:r>
              <a:rPr lang="fr-BE" sz="1801" dirty="0"/>
              <a:t>B</a:t>
            </a:r>
            <a:r>
              <a:rPr lang="en-BE" sz="1801" dirty="0"/>
              <a:t>a</a:t>
            </a:r>
            <a:r>
              <a:rPr lang="fr-BE" sz="1801" dirty="0"/>
              <a:t>n</a:t>
            </a:r>
            <a:r>
              <a:rPr lang="en-BE" sz="1801" dirty="0"/>
              <a:t>k</a:t>
            </a:r>
            <a:r>
              <a:rPr lang="fr-BE" sz="1801" dirty="0"/>
              <a:t>i</a:t>
            </a:r>
            <a:r>
              <a:rPr lang="en-BE" sz="1801" dirty="0"/>
              <a:t>n</a:t>
            </a:r>
            <a:r>
              <a:rPr lang="fr-BE" sz="1801" dirty="0"/>
              <a:t>g</a:t>
            </a:r>
            <a:r>
              <a:rPr lang="en-BE" sz="1801" dirty="0"/>
              <a:t> </a:t>
            </a:r>
            <a:r>
              <a:rPr lang="fr-BE" sz="1801" dirty="0"/>
              <a:t>I</a:t>
            </a:r>
            <a:r>
              <a:rPr lang="en-BE" sz="1801" dirty="0"/>
              <a:t>n</a:t>
            </a:r>
            <a:r>
              <a:rPr lang="fr-BE" sz="1801" dirty="0"/>
              <a:t>f</a:t>
            </a:r>
            <a:r>
              <a:rPr lang="en-BE" sz="1801" dirty="0"/>
              <a:t>o</a:t>
            </a:r>
            <a:r>
              <a:rPr lang="fr-BE" sz="1801" dirty="0"/>
              <a:t>r</a:t>
            </a:r>
            <a:r>
              <a:rPr lang="en-BE" sz="1801" dirty="0"/>
              <a:t>m</a:t>
            </a:r>
            <a:r>
              <a:rPr lang="fr-BE" sz="1801" dirty="0"/>
              <a:t>a</a:t>
            </a:r>
            <a:r>
              <a:rPr lang="en-BE" sz="1801" dirty="0"/>
              <a:t>t</a:t>
            </a:r>
            <a:r>
              <a:rPr lang="fr-BE" sz="1801" dirty="0"/>
              <a:t>i</a:t>
            </a:r>
            <a:r>
              <a:rPr lang="en-BE" sz="1801" dirty="0"/>
              <a:t>o</a:t>
            </a:r>
            <a:r>
              <a:rPr lang="fr-BE" sz="1801" dirty="0"/>
              <a:t>n</a:t>
            </a:r>
            <a:r>
              <a:rPr lang="en-BE" sz="1801" dirty="0"/>
              <a:t>” </a:t>
            </a:r>
            <a:r>
              <a:rPr lang="fr-BE" sz="1801" dirty="0"/>
              <a:t>a</a:t>
            </a:r>
            <a:r>
              <a:rPr lang="en-BE" sz="1801" dirty="0"/>
              <a:t>n</a:t>
            </a:r>
            <a:r>
              <a:rPr lang="fr-BE" sz="1801" dirty="0"/>
              <a:t>d</a:t>
            </a:r>
            <a:r>
              <a:rPr lang="en-BE" sz="1801" dirty="0"/>
              <a:t> “</a:t>
            </a:r>
            <a:r>
              <a:rPr lang="fr-BE" sz="1801" dirty="0"/>
              <a:t>B</a:t>
            </a:r>
            <a:r>
              <a:rPr lang="en-BE" sz="1801" dirty="0"/>
              <a:t>a</a:t>
            </a:r>
            <a:r>
              <a:rPr lang="fr-BE" sz="1801" dirty="0"/>
              <a:t>n</a:t>
            </a:r>
            <a:r>
              <a:rPr lang="en-BE" sz="1801" dirty="0"/>
              <a:t>k</a:t>
            </a:r>
            <a:r>
              <a:rPr lang="fr-BE" sz="1801" dirty="0"/>
              <a:t>i</a:t>
            </a:r>
            <a:r>
              <a:rPr lang="en-BE" sz="1801" dirty="0"/>
              <a:t>n</a:t>
            </a:r>
            <a:r>
              <a:rPr lang="fr-BE" sz="1801" dirty="0"/>
              <a:t>g</a:t>
            </a:r>
            <a:r>
              <a:rPr lang="en-BE" sz="1801" dirty="0"/>
              <a:t> </a:t>
            </a:r>
            <a:r>
              <a:rPr lang="fr-BE" sz="1801" dirty="0"/>
              <a:t>I</a:t>
            </a:r>
            <a:r>
              <a:rPr lang="en-BE" sz="1801" dirty="0"/>
              <a:t>n</a:t>
            </a:r>
            <a:r>
              <a:rPr lang="fr-BE" sz="1801" dirty="0"/>
              <a:t>f</a:t>
            </a:r>
            <a:r>
              <a:rPr lang="en-BE" sz="1801" dirty="0"/>
              <a:t>o</a:t>
            </a:r>
            <a:r>
              <a:rPr lang="fr-BE" sz="1801" dirty="0"/>
              <a:t>r</a:t>
            </a:r>
            <a:r>
              <a:rPr lang="en-BE" sz="1801" dirty="0"/>
              <a:t>m</a:t>
            </a:r>
            <a:r>
              <a:rPr lang="fr-BE" sz="1801" dirty="0"/>
              <a:t>a</a:t>
            </a:r>
            <a:r>
              <a:rPr lang="en-BE" sz="1801" dirty="0"/>
              <a:t>t</a:t>
            </a:r>
            <a:r>
              <a:rPr lang="fr-BE" sz="1801" dirty="0"/>
              <a:t>i</a:t>
            </a:r>
            <a:r>
              <a:rPr lang="en-BE" sz="1801" dirty="0"/>
              <a:t>o</a:t>
            </a:r>
            <a:r>
              <a:rPr lang="fr-BE" sz="1801" dirty="0"/>
              <a:t>n</a:t>
            </a:r>
            <a:r>
              <a:rPr lang="en-BE" sz="1801" dirty="0"/>
              <a:t> </a:t>
            </a:r>
            <a:r>
              <a:rPr lang="fr-BE" sz="1801" dirty="0"/>
              <a:t>S</a:t>
            </a:r>
            <a:r>
              <a:rPr lang="en-BE" sz="1801" dirty="0"/>
              <a:t>e</a:t>
            </a:r>
            <a:r>
              <a:rPr lang="fr-BE" sz="1801" dirty="0"/>
              <a:t>r</a:t>
            </a:r>
            <a:r>
              <a:rPr lang="en-BE" sz="1801" dirty="0"/>
              <a:t>v</a:t>
            </a:r>
            <a:r>
              <a:rPr lang="fr-BE" sz="1801" dirty="0"/>
              <a:t>i</a:t>
            </a:r>
            <a:r>
              <a:rPr lang="en-BE" sz="1801" dirty="0"/>
              <a:t>c</a:t>
            </a:r>
            <a:r>
              <a:rPr lang="fr-BE" sz="1801" dirty="0"/>
              <a:t>e</a:t>
            </a:r>
            <a:r>
              <a:rPr lang="en-BE" sz="1801" dirty="0"/>
              <a:t>s” .</a:t>
            </a:r>
          </a:p>
          <a:p>
            <a:pPr>
              <a:spcBef>
                <a:spcPct val="0"/>
              </a:spcBef>
            </a:pPr>
            <a:endParaRPr lang="en-BE" sz="1801" dirty="0"/>
          </a:p>
          <a:p>
            <a:pPr>
              <a:spcBef>
                <a:spcPct val="0"/>
              </a:spcBef>
            </a:pPr>
            <a:r>
              <a:rPr lang="en-BE" sz="1801" dirty="0"/>
              <a:t>The framework consists of </a:t>
            </a:r>
            <a:r>
              <a:rPr lang="fr-BE" sz="1801" dirty="0"/>
              <a:t>a</a:t>
            </a:r>
            <a:endParaRPr lang="en-BE" sz="1801" dirty="0"/>
          </a:p>
          <a:p>
            <a:pPr marL="342900" indent="-342900">
              <a:lnSpc>
                <a:spcPct val="100000"/>
              </a:lnSpc>
              <a:spcBef>
                <a:spcPct val="0"/>
              </a:spcBef>
              <a:buFont typeface="Arial" panose="020B0604020202020204" pitchFamily="34" charset="0"/>
              <a:buChar char="•"/>
            </a:pPr>
            <a:r>
              <a:rPr lang="en-BE" sz="1801" dirty="0"/>
              <a:t>common vocabulary</a:t>
            </a:r>
          </a:p>
          <a:p>
            <a:pPr marL="342900" indent="-342900">
              <a:lnSpc>
                <a:spcPct val="100000"/>
              </a:lnSpc>
              <a:spcBef>
                <a:spcPct val="0"/>
              </a:spcBef>
              <a:buFont typeface="Arial" panose="020B0604020202020204" pitchFamily="34" charset="0"/>
              <a:buChar char="•"/>
            </a:pPr>
            <a:r>
              <a:rPr lang="en-BE" sz="1801" dirty="0"/>
              <a:t>Service Landscape </a:t>
            </a:r>
            <a:r>
              <a:rPr lang="fr-BE" sz="1801" dirty="0"/>
              <a:t>D</a:t>
            </a:r>
            <a:r>
              <a:rPr lang="en-BE" sz="1801" dirty="0" err="1"/>
              <a:t>i</a:t>
            </a:r>
            <a:r>
              <a:rPr lang="fr-BE" sz="1801" dirty="0"/>
              <a:t>a</a:t>
            </a:r>
            <a:r>
              <a:rPr lang="en-BE" sz="1801" dirty="0"/>
              <a:t>g</a:t>
            </a:r>
            <a:r>
              <a:rPr lang="fr-BE" sz="1801" dirty="0"/>
              <a:t>r</a:t>
            </a:r>
            <a:r>
              <a:rPr lang="en-BE" sz="1801" dirty="0"/>
              <a:t>a</a:t>
            </a:r>
            <a:r>
              <a:rPr lang="fr-BE" sz="1801" dirty="0"/>
              <a:t>m</a:t>
            </a:r>
            <a:endParaRPr lang="en-BE" sz="1801" dirty="0"/>
          </a:p>
          <a:p>
            <a:pPr marL="342900" indent="-342900">
              <a:lnSpc>
                <a:spcPct val="100000"/>
              </a:lnSpc>
              <a:spcBef>
                <a:spcPct val="0"/>
              </a:spcBef>
              <a:buFont typeface="Arial" panose="020B0604020202020204" pitchFamily="34" charset="0"/>
              <a:buChar char="•"/>
            </a:pPr>
            <a:r>
              <a:rPr lang="en-BE" sz="1801" dirty="0"/>
              <a:t>Service Value Chain Inspired Diagram (M4-Model)</a:t>
            </a:r>
          </a:p>
          <a:p>
            <a:pPr marL="342900" indent="-342900">
              <a:lnSpc>
                <a:spcPct val="100000"/>
              </a:lnSpc>
              <a:spcBef>
                <a:spcPct val="0"/>
              </a:spcBef>
              <a:buFont typeface="Arial" panose="020B0604020202020204" pitchFamily="34" charset="0"/>
              <a:buChar char="•"/>
            </a:pPr>
            <a:r>
              <a:rPr lang="en-BE" sz="1801" dirty="0"/>
              <a:t>Set of Service Domains that are Mutually Exclusive, Collectively Exhaustive </a:t>
            </a:r>
          </a:p>
          <a:p>
            <a:pPr marL="342900" indent="-342900">
              <a:lnSpc>
                <a:spcPct val="100000"/>
              </a:lnSpc>
              <a:spcBef>
                <a:spcPct val="0"/>
              </a:spcBef>
              <a:buFont typeface="Arial" panose="020B0604020202020204" pitchFamily="34" charset="0"/>
              <a:buChar char="•"/>
            </a:pPr>
            <a:r>
              <a:rPr lang="fr-BE" sz="1801" dirty="0"/>
              <a:t>B</a:t>
            </a:r>
            <a:r>
              <a:rPr lang="en-BE" sz="1801" dirty="0"/>
              <a:t>u</a:t>
            </a:r>
            <a:r>
              <a:rPr lang="fr-BE" sz="1801" dirty="0"/>
              <a:t>s</a:t>
            </a:r>
            <a:r>
              <a:rPr lang="en-BE" sz="1801" dirty="0" err="1"/>
              <a:t>i</a:t>
            </a:r>
            <a:r>
              <a:rPr lang="fr-BE" sz="1801" dirty="0"/>
              <a:t>n</a:t>
            </a:r>
            <a:r>
              <a:rPr lang="en-BE" sz="1801" dirty="0"/>
              <a:t>e</a:t>
            </a:r>
            <a:r>
              <a:rPr lang="fr-BE" sz="1801" dirty="0"/>
              <a:t>s</a:t>
            </a:r>
            <a:r>
              <a:rPr lang="en-BE" sz="1801" dirty="0"/>
              <a:t>s </a:t>
            </a:r>
            <a:r>
              <a:rPr lang="fr-BE" sz="1801" dirty="0"/>
              <a:t>O</a:t>
            </a:r>
            <a:r>
              <a:rPr lang="en-BE" sz="1801" dirty="0"/>
              <a:t>b</a:t>
            </a:r>
            <a:r>
              <a:rPr lang="fr-BE" sz="1801" dirty="0"/>
              <a:t>j</a:t>
            </a:r>
            <a:r>
              <a:rPr lang="en-BE" sz="1801" dirty="0"/>
              <a:t>e</a:t>
            </a:r>
            <a:r>
              <a:rPr lang="fr-BE" sz="1801" dirty="0"/>
              <a:t>c</a:t>
            </a:r>
            <a:r>
              <a:rPr lang="en-BE" sz="1801" dirty="0"/>
              <a:t>t </a:t>
            </a:r>
            <a:r>
              <a:rPr lang="fr-BE" sz="1801" dirty="0"/>
              <a:t>M</a:t>
            </a:r>
            <a:r>
              <a:rPr lang="en-BE" sz="1801" dirty="0"/>
              <a:t>o</a:t>
            </a:r>
            <a:r>
              <a:rPr lang="fr-BE" sz="1801" dirty="0"/>
              <a:t>d</a:t>
            </a:r>
            <a:r>
              <a:rPr lang="en-BE" sz="1801" dirty="0"/>
              <a:t>e</a:t>
            </a:r>
            <a:r>
              <a:rPr lang="fr-BE" sz="1801" dirty="0"/>
              <a:t>l</a:t>
            </a:r>
            <a:endParaRPr lang="en-BE" sz="1801" dirty="0"/>
          </a:p>
          <a:p>
            <a:pPr marL="342900" indent="-342900">
              <a:lnSpc>
                <a:spcPct val="100000"/>
              </a:lnSpc>
              <a:spcBef>
                <a:spcPct val="0"/>
              </a:spcBef>
              <a:buFont typeface="Arial" panose="020B0604020202020204" pitchFamily="34" charset="0"/>
              <a:buChar char="•"/>
            </a:pPr>
            <a:r>
              <a:rPr lang="en-BE" sz="1801" dirty="0"/>
              <a:t>Set of Business Scenarios</a:t>
            </a:r>
          </a:p>
          <a:p>
            <a:pPr marL="342900" indent="-342900">
              <a:lnSpc>
                <a:spcPct val="100000"/>
              </a:lnSpc>
              <a:spcBef>
                <a:spcPct val="0"/>
              </a:spcBef>
              <a:buFont typeface="Arial" panose="020B0604020202020204" pitchFamily="34" charset="0"/>
              <a:buChar char="•"/>
            </a:pPr>
            <a:r>
              <a:rPr lang="en-BE" sz="1801" dirty="0"/>
              <a:t>BIAN metamodel</a:t>
            </a:r>
          </a:p>
        </p:txBody>
      </p:sp>
    </p:spTree>
    <p:extLst>
      <p:ext uri="{BB962C8B-B14F-4D97-AF65-F5344CB8AC3E}">
        <p14:creationId xmlns:p14="http://schemas.microsoft.com/office/powerpoint/2010/main" val="11549388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48C92C4-0FCE-48C1-ACA0-CBFE14847C7B}"/>
              </a:ext>
            </a:extLst>
          </p:cNvPr>
          <p:cNvSpPr>
            <a:spLocks noGrp="1"/>
          </p:cNvSpPr>
          <p:nvPr>
            <p:ph type="title"/>
          </p:nvPr>
        </p:nvSpPr>
        <p:spPr/>
        <p:txBody>
          <a:bodyPr>
            <a:normAutofit/>
          </a:bodyPr>
          <a:lstStyle/>
          <a:p>
            <a:r>
              <a:rPr lang="en-US" sz="2000" b="1" cap="all" noProof="0" dirty="0"/>
              <a:t>Business behavior is modeled using Service Domains </a:t>
            </a:r>
          </a:p>
        </p:txBody>
      </p:sp>
      <p:sp>
        <p:nvSpPr>
          <p:cNvPr id="4" name="Tijdelijke aanduiding voor tekst 3">
            <a:extLst>
              <a:ext uri="{FF2B5EF4-FFF2-40B4-BE49-F238E27FC236}">
                <a16:creationId xmlns:a16="http://schemas.microsoft.com/office/drawing/2014/main" id="{9A11C726-05B9-4543-919A-CB5B4C49C73F}"/>
              </a:ext>
            </a:extLst>
          </p:cNvPr>
          <p:cNvSpPr>
            <a:spLocks noGrp="1"/>
          </p:cNvSpPr>
          <p:nvPr>
            <p:ph type="body" sz="quarter" idx="10"/>
          </p:nvPr>
        </p:nvSpPr>
        <p:spPr>
          <a:xfrm>
            <a:off x="1679728" y="910307"/>
            <a:ext cx="8834131" cy="4826746"/>
          </a:xfrm>
        </p:spPr>
        <p:txBody>
          <a:bodyPr/>
          <a:lstStyle/>
          <a:p>
            <a:pPr marL="0" indent="0">
              <a:buNone/>
            </a:pPr>
            <a:endParaRPr lang="en-US" noProof="0" dirty="0"/>
          </a:p>
          <a:p>
            <a:pPr marL="0" indent="0">
              <a:buNone/>
            </a:pPr>
            <a:r>
              <a:rPr lang="en-US" b="1" noProof="0" dirty="0"/>
              <a:t>Standard action and states are associated with Service Domain exchanges. </a:t>
            </a:r>
          </a:p>
          <a:p>
            <a:endParaRPr lang="en-US" noProof="0" dirty="0"/>
          </a:p>
          <a:p>
            <a:pPr marL="0" indent="0">
              <a:buNone/>
            </a:pPr>
            <a:r>
              <a:rPr lang="en-US" noProof="0" dirty="0"/>
              <a:t>Characteristics of a Service Domain:</a:t>
            </a:r>
          </a:p>
          <a:p>
            <a:pPr>
              <a:buClrTx/>
            </a:pPr>
            <a:r>
              <a:rPr lang="en-US" noProof="0" dirty="0"/>
              <a:t>Common operating behavior, </a:t>
            </a:r>
          </a:p>
          <a:p>
            <a:pPr>
              <a:buClrTx/>
            </a:pPr>
            <a:r>
              <a:rPr lang="en-US" noProof="0" dirty="0"/>
              <a:t>Fulfilling business roles from start to end</a:t>
            </a:r>
          </a:p>
          <a:p>
            <a:pPr>
              <a:buClrTx/>
            </a:pPr>
            <a:r>
              <a:rPr lang="en-US" noProof="0" dirty="0"/>
              <a:t>Is managed by using a pattern called control record </a:t>
            </a:r>
          </a:p>
          <a:p>
            <a:pPr>
              <a:buClrTx/>
            </a:pPr>
            <a:endParaRPr lang="en-US" noProof="0" dirty="0"/>
          </a:p>
          <a:p>
            <a:pPr marL="0" indent="0">
              <a:buClrTx/>
              <a:buNone/>
            </a:pPr>
            <a:r>
              <a:rPr lang="en-US" b="1" noProof="0" dirty="0"/>
              <a:t>Archetypal activity is modeled using Business Scenarios.</a:t>
            </a:r>
          </a:p>
          <a:p>
            <a:pPr marL="0" indent="0">
              <a:buClrTx/>
              <a:buNone/>
            </a:pPr>
            <a:endParaRPr lang="en-US" b="1" noProof="0" dirty="0"/>
          </a:p>
          <a:p>
            <a:pPr marL="0" indent="0">
              <a:buClrTx/>
              <a:buNone/>
            </a:pPr>
            <a:r>
              <a:rPr lang="en-US" dirty="0"/>
              <a:t>N</a:t>
            </a:r>
            <a:r>
              <a:rPr lang="en-US" noProof="0" dirty="0" err="1"/>
              <a:t>ote</a:t>
            </a:r>
            <a:r>
              <a:rPr lang="en-US" noProof="0" dirty="0"/>
              <a:t> that a Business Scenario is not a standard process but is simply one viable example of possible behavior. </a:t>
            </a:r>
          </a:p>
        </p:txBody>
      </p:sp>
    </p:spTree>
    <p:extLst>
      <p:ext uri="{BB962C8B-B14F-4D97-AF65-F5344CB8AC3E}">
        <p14:creationId xmlns:p14="http://schemas.microsoft.com/office/powerpoint/2010/main" val="8188565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768202" y="1054323"/>
            <a:ext cx="10801200"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pic>
        <p:nvPicPr>
          <p:cNvPr id="36" name="Picture 7">
            <a:extLst>
              <a:ext uri="{FF2B5EF4-FFF2-40B4-BE49-F238E27FC236}">
                <a16:creationId xmlns:a16="http://schemas.microsoft.com/office/drawing/2014/main" id="{7BAF4748-A855-4FBB-BF11-082D940367A9}"/>
              </a:ext>
            </a:extLst>
          </p:cNvPr>
          <p:cNvPicPr>
            <a:picLocks noChangeAspect="1"/>
          </p:cNvPicPr>
          <p:nvPr/>
        </p:nvPicPr>
        <p:blipFill>
          <a:blip r:embed="rId3"/>
          <a:stretch>
            <a:fillRect/>
          </a:stretch>
        </p:blipFill>
        <p:spPr>
          <a:xfrm>
            <a:off x="609680" y="6558947"/>
            <a:ext cx="242309" cy="224435"/>
          </a:xfrm>
          <a:prstGeom prst="rect">
            <a:avLst/>
          </a:prstGeom>
        </p:spPr>
      </p:pic>
      <p:sp>
        <p:nvSpPr>
          <p:cNvPr id="37" name="Text Placeholder 15">
            <a:extLst>
              <a:ext uri="{FF2B5EF4-FFF2-40B4-BE49-F238E27FC236}">
                <a16:creationId xmlns:a16="http://schemas.microsoft.com/office/drawing/2014/main" id="{805D2739-E703-4944-B960-5F772B46311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Fig. 7</a:t>
            </a:r>
            <a:endParaRPr lang="en-GB" dirty="0"/>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D6C52281-1323-404C-BF3B-178C4C74E833}"/>
              </a:ext>
            </a:extLst>
          </p:cNvPr>
          <p:cNvPicPr>
            <a:picLocks noChangeAspect="1"/>
          </p:cNvPicPr>
          <p:nvPr/>
        </p:nvPicPr>
        <p:blipFill>
          <a:blip r:embed="rId3"/>
          <a:stretch>
            <a:fillRect/>
          </a:stretch>
        </p:blipFill>
        <p:spPr>
          <a:xfrm>
            <a:off x="0" y="0"/>
            <a:ext cx="12172759" cy="6501949"/>
          </a:xfrm>
          <a:prstGeom prst="rect">
            <a:avLst/>
          </a:prstGeom>
        </p:spPr>
      </p:pic>
      <p:sp>
        <p:nvSpPr>
          <p:cNvPr id="5" name="Заголовок 4"/>
          <p:cNvSpPr>
            <a:spLocks noGrp="1"/>
          </p:cNvSpPr>
          <p:nvPr>
            <p:ph type="title"/>
          </p:nvPr>
        </p:nvSpPr>
        <p:spPr>
          <a:solidFill>
            <a:schemeClr val="bg1">
              <a:alpha val="88000"/>
            </a:schemeClr>
          </a:solidFill>
          <a:ln>
            <a:solidFill>
              <a:srgbClr val="9EAD2F"/>
            </a:solidFill>
          </a:ln>
        </p:spPr>
        <p:txBody>
          <a:bodyPr/>
          <a:lstStyle/>
          <a:p>
            <a:r>
              <a:rPr lang="en-US" dirty="0"/>
              <a:t>3.2 Some Key terms/Concepts</a:t>
            </a:r>
            <a:endParaRPr lang="en-US" noProof="0" dirty="0"/>
          </a:p>
        </p:txBody>
      </p:sp>
      <p:pic>
        <p:nvPicPr>
          <p:cNvPr id="4" name="Picture 7">
            <a:extLst>
              <a:ext uri="{FF2B5EF4-FFF2-40B4-BE49-F238E27FC236}">
                <a16:creationId xmlns:a16="http://schemas.microsoft.com/office/drawing/2014/main" id="{E5086126-10FD-4113-A6A6-70B565AC4626}"/>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266CFFE7-E61D-431B-9C99-C9C22BC7C409}"/>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3.2</a:t>
            </a:r>
            <a:endParaRPr lang="en-GB" dirty="0"/>
          </a:p>
        </p:txBody>
      </p:sp>
    </p:spTree>
    <p:extLst>
      <p:ext uri="{BB962C8B-B14F-4D97-AF65-F5344CB8AC3E}">
        <p14:creationId xmlns:p14="http://schemas.microsoft.com/office/powerpoint/2010/main" val="402206934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Заголовок 3"/>
          <p:cNvSpPr>
            <a:spLocks noGrp="1"/>
          </p:cNvSpPr>
          <p:nvPr>
            <p:ph type="title"/>
          </p:nvPr>
        </p:nvSpPr>
        <p:spPr/>
        <p:txBody>
          <a:bodyPr>
            <a:normAutofit/>
          </a:bodyPr>
          <a:lstStyle/>
          <a:p>
            <a:r>
              <a:rPr lang="en-US" sz="2000" b="1" cap="all" noProof="0" dirty="0"/>
              <a:t>Key Terms and Basic Concepts Checklist </a:t>
            </a:r>
          </a:p>
        </p:txBody>
      </p:sp>
      <p:sp>
        <p:nvSpPr>
          <p:cNvPr id="6" name="Text Placeholder 5">
            <a:extLst>
              <a:ext uri="{FF2B5EF4-FFF2-40B4-BE49-F238E27FC236}">
                <a16:creationId xmlns:a16="http://schemas.microsoft.com/office/drawing/2014/main" id="{F713D0E8-7117-4249-95CE-50E1D7126FFD}"/>
              </a:ext>
            </a:extLst>
          </p:cNvPr>
          <p:cNvSpPr>
            <a:spLocks noGrp="1"/>
          </p:cNvSpPr>
          <p:nvPr>
            <p:ph type="body" sz="quarter" idx="13"/>
          </p:nvPr>
        </p:nvSpPr>
        <p:spPr/>
        <p:txBody>
          <a:bodyPr/>
          <a:lstStyle/>
          <a:p>
            <a:r>
              <a:rPr lang="en-US" dirty="0"/>
              <a:t> § 3.2</a:t>
            </a:r>
          </a:p>
        </p:txBody>
      </p:sp>
      <p:sp>
        <p:nvSpPr>
          <p:cNvPr id="2" name="Text Placeholder 1">
            <a:extLst>
              <a:ext uri="{FF2B5EF4-FFF2-40B4-BE49-F238E27FC236}">
                <a16:creationId xmlns:a16="http://schemas.microsoft.com/office/drawing/2014/main" id="{56A648AD-450E-E145-BB71-700842ED9242}"/>
              </a:ext>
            </a:extLst>
          </p:cNvPr>
          <p:cNvSpPr>
            <a:spLocks noGrp="1"/>
          </p:cNvSpPr>
          <p:nvPr>
            <p:ph type="body" sz="quarter" idx="10"/>
          </p:nvPr>
        </p:nvSpPr>
        <p:spPr/>
        <p:txBody>
          <a:bodyPr numCol="2">
            <a:normAutofit/>
          </a:bodyPr>
          <a:lstStyle/>
          <a:p>
            <a:r>
              <a:rPr lang="en-US" noProof="0" dirty="0"/>
              <a:t>Application2application – Enterprise application Integration</a:t>
            </a:r>
          </a:p>
          <a:p>
            <a:r>
              <a:rPr lang="en-US" noProof="0" dirty="0"/>
              <a:t>Business Capability 	</a:t>
            </a:r>
          </a:p>
          <a:p>
            <a:r>
              <a:rPr lang="en-US" noProof="0" dirty="0"/>
              <a:t>Business Role/Purpose</a:t>
            </a:r>
          </a:p>
          <a:p>
            <a:r>
              <a:rPr lang="en-US" noProof="0" dirty="0"/>
              <a:t>Business Scenario</a:t>
            </a:r>
          </a:p>
          <a:p>
            <a:r>
              <a:rPr lang="en-US" noProof="0" dirty="0"/>
              <a:t>Canonical Level</a:t>
            </a:r>
          </a:p>
          <a:p>
            <a:r>
              <a:rPr lang="en-US" noProof="0" dirty="0"/>
              <a:t>Control Record</a:t>
            </a:r>
          </a:p>
          <a:p>
            <a:r>
              <a:rPr lang="en-US" noProof="0" dirty="0"/>
              <a:t>Enterprise</a:t>
            </a:r>
          </a:p>
          <a:p>
            <a:r>
              <a:rPr lang="en-US" noProof="0" dirty="0"/>
              <a:t>First Order Connection</a:t>
            </a:r>
          </a:p>
          <a:p>
            <a:r>
              <a:rPr lang="en-US" noProof="0" dirty="0"/>
              <a:t>Functional Pattern</a:t>
            </a:r>
          </a:p>
          <a:p>
            <a:r>
              <a:rPr lang="en-US" noProof="0" dirty="0"/>
              <a:t>Implementation Agnostic</a:t>
            </a:r>
          </a:p>
          <a:p>
            <a:r>
              <a:rPr lang="en-US" noProof="0" dirty="0"/>
              <a:t>Lifecycle</a:t>
            </a:r>
          </a:p>
          <a:p>
            <a:r>
              <a:rPr lang="en-US" noProof="0" dirty="0"/>
              <a:t>Object</a:t>
            </a:r>
          </a:p>
          <a:p>
            <a:r>
              <a:rPr lang="en-US" noProof="0" dirty="0"/>
              <a:t>Semantic level</a:t>
            </a:r>
          </a:p>
          <a:p>
            <a:r>
              <a:rPr lang="en-US" noProof="0" dirty="0"/>
              <a:t>Service Domain</a:t>
            </a:r>
          </a:p>
          <a:p>
            <a:r>
              <a:rPr lang="en-US" noProof="0" dirty="0"/>
              <a:t>Service Landscape</a:t>
            </a:r>
          </a:p>
          <a:p>
            <a:r>
              <a:rPr lang="en-US" noProof="0" dirty="0"/>
              <a:t>Service Operation</a:t>
            </a:r>
          </a:p>
          <a:p>
            <a:r>
              <a:rPr lang="en-US" noProof="0" dirty="0"/>
              <a:t>Technology Agnostic</a:t>
            </a:r>
          </a:p>
          <a:p>
            <a:r>
              <a:rPr lang="en-US" noProof="0" dirty="0"/>
              <a:t>Wireframe</a:t>
            </a:r>
          </a:p>
        </p:txBody>
      </p:sp>
      <p:sp>
        <p:nvSpPr>
          <p:cNvPr id="5" name="Объект 1"/>
          <p:cNvSpPr txBox="1">
            <a:spLocks/>
          </p:cNvSpPr>
          <p:nvPr/>
        </p:nvSpPr>
        <p:spPr>
          <a:xfrm>
            <a:off x="2717007" y="1854408"/>
            <a:ext cx="6759573" cy="3771846"/>
          </a:xfrm>
          <a:prstGeom prst="rect">
            <a:avLst/>
          </a:prstGeom>
        </p:spPr>
        <p:txBody>
          <a:bodyPr vert="horz" lIns="67728" tIns="33864" rIns="67728" bIns="33864" numCol="3" rtlCol="0">
            <a:normAutofit/>
          </a:bodyPr>
          <a:lstStyle>
            <a:lvl1pPr marL="497845" indent="-497845" algn="l" defTabSz="995690" rtl="0" eaLnBrk="1" latinLnBrk="0" hangingPunct="1">
              <a:lnSpc>
                <a:spcPct val="125000"/>
              </a:lnSpc>
              <a:spcBef>
                <a:spcPct val="20000"/>
              </a:spcBef>
              <a:buClr>
                <a:schemeClr val="accent1"/>
              </a:buClr>
              <a:buFont typeface="Arial" panose="020B0604020202020204" pitchFamily="34" charset="0"/>
              <a:buChar char="•"/>
              <a:defRPr sz="3000" kern="1200">
                <a:solidFill>
                  <a:schemeClr val="tx1"/>
                </a:solidFill>
                <a:latin typeface="+mn-lt"/>
                <a:ea typeface="+mn-ea"/>
                <a:cs typeface="+mn-cs"/>
              </a:defRPr>
            </a:lvl1pPr>
            <a:lvl2pPr marL="871229" indent="-373384" algn="l" defTabSz="995690" rtl="0" eaLnBrk="1" latinLnBrk="0" hangingPunct="1">
              <a:lnSpc>
                <a:spcPct val="125000"/>
              </a:lnSpc>
              <a:spcBef>
                <a:spcPct val="20000"/>
              </a:spcBef>
              <a:buClr>
                <a:schemeClr val="accent1"/>
              </a:buClr>
              <a:buFont typeface="Arial" panose="020B0604020202020204" pitchFamily="34" charset="0"/>
              <a:buChar char="•"/>
              <a:defRPr sz="2600" kern="1200">
                <a:solidFill>
                  <a:schemeClr val="tx1"/>
                </a:solidFill>
                <a:latin typeface="+mn-lt"/>
                <a:ea typeface="+mn-ea"/>
                <a:cs typeface="+mn-cs"/>
              </a:defRPr>
            </a:lvl2pPr>
            <a:lvl3pPr marL="1369074" indent="-373384" algn="l" defTabSz="995690" rtl="0" eaLnBrk="1" latinLnBrk="0" hangingPunct="1">
              <a:lnSpc>
                <a:spcPct val="125000"/>
              </a:lnSpc>
              <a:spcBef>
                <a:spcPct val="20000"/>
              </a:spcBef>
              <a:buClr>
                <a:schemeClr val="accent1"/>
              </a:buClr>
              <a:buFont typeface="Arial" panose="020B0604020202020204" pitchFamily="34" charset="0"/>
              <a:buChar char="•"/>
              <a:defRPr sz="2200" kern="1200">
                <a:solidFill>
                  <a:schemeClr val="tx1"/>
                </a:solidFill>
                <a:latin typeface="+mn-lt"/>
                <a:ea typeface="+mn-ea"/>
                <a:cs typeface="+mn-cs"/>
              </a:defRPr>
            </a:lvl3pPr>
            <a:lvl4pPr marL="1804688" indent="-311153" algn="l" defTabSz="995690" rtl="0" eaLnBrk="1" latinLnBrk="0" hangingPunct="1">
              <a:lnSpc>
                <a:spcPct val="125000"/>
              </a:lnSpc>
              <a:spcBef>
                <a:spcPct val="20000"/>
              </a:spcBef>
              <a:buClr>
                <a:schemeClr val="accent6">
                  <a:lumMod val="75000"/>
                </a:schemeClr>
              </a:buClr>
              <a:buFont typeface="Arial" panose="020B0604020202020204" pitchFamily="34" charset="0"/>
              <a:buChar char="•"/>
              <a:defRPr sz="2000" kern="1200">
                <a:solidFill>
                  <a:schemeClr val="tx1"/>
                </a:solidFill>
                <a:latin typeface="+mn-lt"/>
                <a:ea typeface="+mn-ea"/>
                <a:cs typeface="+mn-cs"/>
              </a:defRPr>
            </a:lvl4pPr>
            <a:lvl5pPr marL="2302533" indent="-311153" algn="l" defTabSz="995690" rtl="0" eaLnBrk="1" latinLnBrk="0" hangingPunct="1">
              <a:lnSpc>
                <a:spcPct val="125000"/>
              </a:lnSpc>
              <a:spcBef>
                <a:spcPct val="20000"/>
              </a:spcBef>
              <a:buClr>
                <a:schemeClr val="accent6">
                  <a:lumMod val="75000"/>
                </a:schemeClr>
              </a:buClr>
              <a:buFont typeface="Arial" panose="020B0604020202020204" pitchFamily="34" charset="0"/>
              <a:buChar char="•"/>
              <a:defRPr sz="2000" kern="1200">
                <a:solidFill>
                  <a:schemeClr val="tx1"/>
                </a:solidFill>
                <a:latin typeface="+mn-lt"/>
                <a:ea typeface="+mn-ea"/>
                <a:cs typeface="+mn-cs"/>
              </a:defRPr>
            </a:lvl5pPr>
            <a:lvl6pPr marL="2738148"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6pPr>
            <a:lvl7pPr marL="3235993"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7pPr>
            <a:lvl8pPr marL="3733838"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8pPr>
            <a:lvl9pPr marL="4231683" indent="-248923" algn="l" defTabSz="995690" rtl="0" eaLnBrk="1" latinLnBrk="0" hangingPunct="1">
              <a:spcBef>
                <a:spcPct val="20000"/>
              </a:spcBef>
              <a:buFont typeface="Arial" panose="020B0604020202020204" pitchFamily="34" charset="0"/>
              <a:buChar char="•"/>
              <a:defRPr sz="2200" kern="1200">
                <a:solidFill>
                  <a:schemeClr val="tx1"/>
                </a:solidFill>
                <a:latin typeface="+mn-lt"/>
                <a:ea typeface="+mn-ea"/>
                <a:cs typeface="+mn-cs"/>
              </a:defRPr>
            </a:lvl9pPr>
          </a:lstStyle>
          <a:p>
            <a:endParaRPr lang="en-US" sz="2041" dirty="0"/>
          </a:p>
        </p:txBody>
      </p:sp>
      <p:sp>
        <p:nvSpPr>
          <p:cNvPr id="3" name="Rectangle 2">
            <a:extLst>
              <a:ext uri="{FF2B5EF4-FFF2-40B4-BE49-F238E27FC236}">
                <a16:creationId xmlns:a16="http://schemas.microsoft.com/office/drawing/2014/main" id="{32CC08BC-A69C-4C78-9EF1-583C1F705672}"/>
              </a:ext>
            </a:extLst>
          </p:cNvPr>
          <p:cNvSpPr/>
          <p:nvPr/>
        </p:nvSpPr>
        <p:spPr>
          <a:xfrm>
            <a:off x="1128242" y="701141"/>
            <a:ext cx="8928992" cy="707886"/>
          </a:xfrm>
          <a:prstGeom prst="rect">
            <a:avLst/>
          </a:prstGeom>
        </p:spPr>
        <p:txBody>
          <a:bodyPr wrap="square">
            <a:spAutoFit/>
          </a:bodyPr>
          <a:lstStyle/>
          <a:p>
            <a:r>
              <a:rPr lang="en-US" sz="2000" dirty="0"/>
              <a:t>You can use the following checklist as an aid to your study.</a:t>
            </a:r>
          </a:p>
          <a:p>
            <a:r>
              <a:rPr lang="en-US" sz="2000" dirty="0"/>
              <a:t>During your study, cross off the terms and concepts that you have learnt.</a:t>
            </a:r>
          </a:p>
        </p:txBody>
      </p:sp>
    </p:spTree>
    <p:extLst>
      <p:ext uri="{BB962C8B-B14F-4D97-AF65-F5344CB8AC3E}">
        <p14:creationId xmlns:p14="http://schemas.microsoft.com/office/powerpoint/2010/main" val="149094222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A45A111D-C963-49DE-BCCE-E57DCED0412D}"/>
              </a:ext>
            </a:extLst>
          </p:cNvPr>
          <p:cNvPicPr>
            <a:picLocks noChangeAspect="1"/>
          </p:cNvPicPr>
          <p:nvPr/>
        </p:nvPicPr>
        <p:blipFill>
          <a:blip r:embed="rId3"/>
          <a:stretch>
            <a:fillRect/>
          </a:stretch>
        </p:blipFill>
        <p:spPr>
          <a:xfrm>
            <a:off x="0" y="0"/>
            <a:ext cx="12193588" cy="6526931"/>
          </a:xfrm>
          <a:prstGeom prst="rect">
            <a:avLst/>
          </a:prstGeom>
        </p:spPr>
      </p:pic>
      <p:sp>
        <p:nvSpPr>
          <p:cNvPr id="5" name="Заголовок 4"/>
          <p:cNvSpPr>
            <a:spLocks noGrp="1"/>
          </p:cNvSpPr>
          <p:nvPr>
            <p:ph type="title"/>
          </p:nvPr>
        </p:nvSpPr>
        <p:spPr>
          <a:solidFill>
            <a:schemeClr val="bg1">
              <a:alpha val="93000"/>
            </a:schemeClr>
          </a:solidFill>
          <a:ln>
            <a:solidFill>
              <a:srgbClr val="9EAD2F"/>
            </a:solidFill>
          </a:ln>
        </p:spPr>
        <p:txBody>
          <a:bodyPr/>
          <a:lstStyle/>
          <a:p>
            <a:r>
              <a:rPr lang="en-US" noProof="0" dirty="0"/>
              <a:t>3.3 Business capability partitions</a:t>
            </a:r>
          </a:p>
        </p:txBody>
      </p:sp>
      <p:pic>
        <p:nvPicPr>
          <p:cNvPr id="4" name="Picture 7">
            <a:extLst>
              <a:ext uri="{FF2B5EF4-FFF2-40B4-BE49-F238E27FC236}">
                <a16:creationId xmlns:a16="http://schemas.microsoft.com/office/drawing/2014/main" id="{C4C7172A-23EA-4064-AD88-4A1B8252A88F}"/>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F60F0D5E-FD6B-47D8-9FA2-1B1D93424D86}"/>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3.3</a:t>
            </a:r>
            <a:endParaRPr lang="en-GB" dirty="0"/>
          </a:p>
        </p:txBody>
      </p:sp>
    </p:spTree>
    <p:extLst>
      <p:ext uri="{BB962C8B-B14F-4D97-AF65-F5344CB8AC3E}">
        <p14:creationId xmlns:p14="http://schemas.microsoft.com/office/powerpoint/2010/main" val="9660085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DB77D6-A94F-4548-B593-224734142826}"/>
              </a:ext>
            </a:extLst>
          </p:cNvPr>
          <p:cNvSpPr>
            <a:spLocks noGrp="1"/>
          </p:cNvSpPr>
          <p:nvPr>
            <p:ph type="title"/>
          </p:nvPr>
        </p:nvSpPr>
        <p:spPr/>
        <p:txBody>
          <a:bodyPr>
            <a:noAutofit/>
          </a:bodyPr>
          <a:lstStyle/>
          <a:p>
            <a:r>
              <a:rPr lang="en-US" sz="2000" b="1" cap="all" noProof="0" dirty="0"/>
              <a:t>Business Capability Partitions </a:t>
            </a:r>
            <a:br>
              <a:rPr lang="en-US" sz="2400" b="1" noProof="0" dirty="0"/>
            </a:br>
            <a:r>
              <a:rPr lang="en-US" sz="2400" noProof="0" dirty="0"/>
              <a:t>An approach to breaking down financial service activities into a collection of discrete business capability building blocks. </a:t>
            </a:r>
          </a:p>
        </p:txBody>
      </p:sp>
      <p:sp>
        <p:nvSpPr>
          <p:cNvPr id="2" name="Rectangle 1">
            <a:extLst>
              <a:ext uri="{FF2B5EF4-FFF2-40B4-BE49-F238E27FC236}">
                <a16:creationId xmlns:a16="http://schemas.microsoft.com/office/drawing/2014/main" id="{89C10540-201E-4F50-A9C8-2F9B3CD7ABC3}"/>
              </a:ext>
            </a:extLst>
          </p:cNvPr>
          <p:cNvSpPr/>
          <p:nvPr/>
        </p:nvSpPr>
        <p:spPr>
          <a:xfrm>
            <a:off x="563807" y="1838745"/>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6" name="TextBox 5">
            <a:extLst>
              <a:ext uri="{FF2B5EF4-FFF2-40B4-BE49-F238E27FC236}">
                <a16:creationId xmlns:a16="http://schemas.microsoft.com/office/drawing/2014/main" id="{A24116C7-5B5B-4318-B446-2EF524FEE888}"/>
              </a:ext>
            </a:extLst>
          </p:cNvPr>
          <p:cNvSpPr txBox="1"/>
          <p:nvPr/>
        </p:nvSpPr>
        <p:spPr>
          <a:xfrm>
            <a:off x="1776314" y="1985781"/>
            <a:ext cx="10009112" cy="954107"/>
          </a:xfrm>
          <a:prstGeom prst="rect">
            <a:avLst/>
          </a:prstGeom>
          <a:noFill/>
        </p:spPr>
        <p:txBody>
          <a:bodyPr wrap="square" rtlCol="0">
            <a:spAutoFit/>
          </a:bodyPr>
          <a:lstStyle/>
          <a:p>
            <a:r>
              <a:rPr lang="nl-NL" sz="2800" b="1" dirty="0">
                <a:solidFill>
                  <a:schemeClr val="bg1"/>
                </a:solidFill>
              </a:rPr>
              <a:t>1: COMPARE BIAN’S CAPABILITY VIEW TO A PROCESS REPRESENTATION </a:t>
            </a:r>
            <a:endParaRPr lang="x-none" sz="2800" b="1" dirty="0">
              <a:solidFill>
                <a:schemeClr val="bg1"/>
              </a:solidFill>
            </a:endParaRPr>
          </a:p>
        </p:txBody>
      </p:sp>
      <p:sp>
        <p:nvSpPr>
          <p:cNvPr id="7" name="Rectangle 6">
            <a:extLst>
              <a:ext uri="{FF2B5EF4-FFF2-40B4-BE49-F238E27FC236}">
                <a16:creationId xmlns:a16="http://schemas.microsoft.com/office/drawing/2014/main" id="{4B8A092D-7EA9-4A6D-9151-6CCA18904CD6}"/>
              </a:ext>
            </a:extLst>
          </p:cNvPr>
          <p:cNvSpPr/>
          <p:nvPr/>
        </p:nvSpPr>
        <p:spPr>
          <a:xfrm>
            <a:off x="570180" y="3420026"/>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8" name="TextBox 7">
            <a:extLst>
              <a:ext uri="{FF2B5EF4-FFF2-40B4-BE49-F238E27FC236}">
                <a16:creationId xmlns:a16="http://schemas.microsoft.com/office/drawing/2014/main" id="{F04DEFF2-C145-4092-A993-A2781367762D}"/>
              </a:ext>
            </a:extLst>
          </p:cNvPr>
          <p:cNvSpPr txBox="1"/>
          <p:nvPr/>
        </p:nvSpPr>
        <p:spPr>
          <a:xfrm>
            <a:off x="1711118" y="3604500"/>
            <a:ext cx="10009112" cy="523220"/>
          </a:xfrm>
          <a:prstGeom prst="rect">
            <a:avLst/>
          </a:prstGeom>
          <a:noFill/>
        </p:spPr>
        <p:txBody>
          <a:bodyPr wrap="square" rtlCol="0">
            <a:spAutoFit/>
          </a:bodyPr>
          <a:lstStyle/>
          <a:p>
            <a:r>
              <a:rPr lang="nl-NL" sz="2800" b="1" dirty="0">
                <a:solidFill>
                  <a:schemeClr val="bg1"/>
                </a:solidFill>
              </a:rPr>
              <a:t>2: A BIAN SERVICE DOMAIN COMBINES AN ASSET AND A USE</a:t>
            </a:r>
            <a:endParaRPr lang="x-none" sz="2800" b="1" dirty="0">
              <a:solidFill>
                <a:schemeClr val="bg1"/>
              </a:solidFill>
            </a:endParaRPr>
          </a:p>
        </p:txBody>
      </p:sp>
      <p:sp>
        <p:nvSpPr>
          <p:cNvPr id="9" name="Rectangle 8">
            <a:extLst>
              <a:ext uri="{FF2B5EF4-FFF2-40B4-BE49-F238E27FC236}">
                <a16:creationId xmlns:a16="http://schemas.microsoft.com/office/drawing/2014/main" id="{C5857CE0-43AC-427C-B5F3-F8C273F451C2}"/>
              </a:ext>
            </a:extLst>
          </p:cNvPr>
          <p:cNvSpPr/>
          <p:nvPr/>
        </p:nvSpPr>
        <p:spPr>
          <a:xfrm>
            <a:off x="570180" y="4915752"/>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10" name="TextBox 9">
            <a:extLst>
              <a:ext uri="{FF2B5EF4-FFF2-40B4-BE49-F238E27FC236}">
                <a16:creationId xmlns:a16="http://schemas.microsoft.com/office/drawing/2014/main" id="{A6498480-0664-4AA9-B394-3E478F541AA5}"/>
              </a:ext>
            </a:extLst>
          </p:cNvPr>
          <p:cNvSpPr txBox="1"/>
          <p:nvPr/>
        </p:nvSpPr>
        <p:spPr>
          <a:xfrm>
            <a:off x="1615080" y="5050766"/>
            <a:ext cx="10009112" cy="523220"/>
          </a:xfrm>
          <a:prstGeom prst="rect">
            <a:avLst/>
          </a:prstGeom>
          <a:noFill/>
        </p:spPr>
        <p:txBody>
          <a:bodyPr wrap="square" rtlCol="0">
            <a:spAutoFit/>
          </a:bodyPr>
          <a:lstStyle/>
          <a:p>
            <a:r>
              <a:rPr lang="nl-NL" sz="2800" b="1" dirty="0">
                <a:solidFill>
                  <a:schemeClr val="bg1"/>
                </a:solidFill>
              </a:rPr>
              <a:t>3: BIAN SERVICE DOMAINS ARE ELEMENTAL IN SCOPE</a:t>
            </a:r>
            <a:endParaRPr lang="x-none" sz="2800" b="1" dirty="0">
              <a:solidFill>
                <a:schemeClr val="bg1"/>
              </a:solidFill>
            </a:endParaRPr>
          </a:p>
        </p:txBody>
      </p:sp>
    </p:spTree>
    <p:extLst>
      <p:ext uri="{BB962C8B-B14F-4D97-AF65-F5344CB8AC3E}">
        <p14:creationId xmlns:p14="http://schemas.microsoft.com/office/powerpoint/2010/main" val="141312269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408162" y="3737769"/>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534888457"/>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 name="Group 159"/>
          <p:cNvGrpSpPr/>
          <p:nvPr/>
        </p:nvGrpSpPr>
        <p:grpSpPr>
          <a:xfrm>
            <a:off x="2322854" y="3323555"/>
            <a:ext cx="5733528" cy="2790528"/>
            <a:chOff x="517356" y="1933246"/>
            <a:chExt cx="5730875" cy="2789237"/>
          </a:xfrm>
        </p:grpSpPr>
        <p:sp>
          <p:nvSpPr>
            <p:cNvPr id="6" name="Rectangle 5"/>
            <p:cNvSpPr/>
            <p:nvPr/>
          </p:nvSpPr>
          <p:spPr>
            <a:xfrm>
              <a:off x="517356" y="1933246"/>
              <a:ext cx="5724525" cy="2789237"/>
            </a:xfrm>
            <a:prstGeom prst="rect">
              <a:avLst/>
            </a:prstGeom>
            <a:ln/>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361" dirty="0"/>
            </a:p>
          </p:txBody>
        </p:sp>
        <p:sp>
          <p:nvSpPr>
            <p:cNvPr id="13" name="Chevron 12"/>
            <p:cNvSpPr/>
            <p:nvPr/>
          </p:nvSpPr>
          <p:spPr>
            <a:xfrm>
              <a:off x="557044" y="2052433"/>
              <a:ext cx="492125"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Run daily 30 day due card extract</a:t>
              </a:r>
            </a:p>
          </p:txBody>
        </p:sp>
        <p:sp>
          <p:nvSpPr>
            <p:cNvPr id="14" name="Chevron 13"/>
            <p:cNvSpPr/>
            <p:nvPr/>
          </p:nvSpPr>
          <p:spPr>
            <a:xfrm>
              <a:off x="1050756" y="2052433"/>
              <a:ext cx="422275"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Filter any cards in suspense</a:t>
              </a:r>
            </a:p>
          </p:txBody>
        </p:sp>
        <p:sp>
          <p:nvSpPr>
            <p:cNvPr id="15" name="Chevron 14"/>
            <p:cNvSpPr/>
            <p:nvPr/>
          </p:nvSpPr>
          <p:spPr>
            <a:xfrm>
              <a:off x="1476206" y="2052433"/>
              <a:ext cx="415925"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Identify customer account #</a:t>
              </a:r>
            </a:p>
          </p:txBody>
        </p:sp>
        <p:sp>
          <p:nvSpPr>
            <p:cNvPr id="16" name="Chevron 15"/>
            <p:cNvSpPr/>
            <p:nvPr/>
          </p:nvSpPr>
          <p:spPr>
            <a:xfrm>
              <a:off x="1893719" y="3158921"/>
              <a:ext cx="544512" cy="292100"/>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Get account activity history (30 days)</a:t>
              </a:r>
            </a:p>
          </p:txBody>
        </p:sp>
        <p:sp>
          <p:nvSpPr>
            <p:cNvPr id="17" name="Chevron 16"/>
            <p:cNvSpPr/>
            <p:nvPr/>
          </p:nvSpPr>
          <p:spPr>
            <a:xfrm>
              <a:off x="2441406" y="2052433"/>
              <a:ext cx="409575"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Calculate minimum payment</a:t>
              </a:r>
            </a:p>
          </p:txBody>
        </p:sp>
        <p:sp>
          <p:nvSpPr>
            <p:cNvPr id="18" name="Chevron 17"/>
            <p:cNvSpPr/>
            <p:nvPr/>
          </p:nvSpPr>
          <p:spPr>
            <a:xfrm>
              <a:off x="2854156" y="2604883"/>
              <a:ext cx="433388"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Get billing address &amp; details</a:t>
              </a:r>
            </a:p>
          </p:txBody>
        </p:sp>
        <p:sp>
          <p:nvSpPr>
            <p:cNvPr id="19" name="Chevron 18"/>
            <p:cNvSpPr/>
            <p:nvPr/>
          </p:nvSpPr>
          <p:spPr>
            <a:xfrm>
              <a:off x="3290719" y="3711371"/>
              <a:ext cx="350837" cy="293687"/>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Print billing invoice</a:t>
              </a:r>
            </a:p>
          </p:txBody>
        </p:sp>
        <p:sp>
          <p:nvSpPr>
            <p:cNvPr id="20" name="Chevron 19"/>
            <p:cNvSpPr/>
            <p:nvPr/>
          </p:nvSpPr>
          <p:spPr>
            <a:xfrm>
              <a:off x="3644731" y="3711371"/>
              <a:ext cx="474663" cy="293687"/>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Add sales &amp; marketing materials</a:t>
              </a:r>
            </a:p>
          </p:txBody>
        </p:sp>
        <p:sp>
          <p:nvSpPr>
            <p:cNvPr id="21" name="Chevron 20"/>
            <p:cNvSpPr/>
            <p:nvPr/>
          </p:nvSpPr>
          <p:spPr>
            <a:xfrm>
              <a:off x="4120981" y="3711371"/>
              <a:ext cx="398463" cy="293687"/>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Stuff and send out letters</a:t>
              </a:r>
            </a:p>
          </p:txBody>
        </p:sp>
        <p:sp>
          <p:nvSpPr>
            <p:cNvPr id="22" name="Chevron 21"/>
            <p:cNvSpPr/>
            <p:nvPr/>
          </p:nvSpPr>
          <p:spPr>
            <a:xfrm>
              <a:off x="4522619" y="4265408"/>
              <a:ext cx="398462" cy="292100"/>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Receive inbound payment</a:t>
              </a:r>
            </a:p>
          </p:txBody>
        </p:sp>
        <p:sp>
          <p:nvSpPr>
            <p:cNvPr id="23" name="Chevron 22"/>
            <p:cNvSpPr/>
            <p:nvPr/>
          </p:nvSpPr>
          <p:spPr>
            <a:xfrm>
              <a:off x="4924256" y="3158921"/>
              <a:ext cx="427038" cy="292100"/>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Post payment to account</a:t>
              </a:r>
            </a:p>
          </p:txBody>
        </p:sp>
        <p:sp>
          <p:nvSpPr>
            <p:cNvPr id="24" name="Chevron 23"/>
            <p:cNvSpPr/>
            <p:nvPr/>
          </p:nvSpPr>
          <p:spPr>
            <a:xfrm>
              <a:off x="5354469" y="3158921"/>
              <a:ext cx="387350" cy="292100"/>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Update account status</a:t>
              </a:r>
            </a:p>
          </p:txBody>
        </p:sp>
        <p:sp>
          <p:nvSpPr>
            <p:cNvPr id="25" name="Chevron 24"/>
            <p:cNvSpPr/>
            <p:nvPr/>
          </p:nvSpPr>
          <p:spPr>
            <a:xfrm>
              <a:off x="5743406" y="2052433"/>
              <a:ext cx="428625" cy="293688"/>
            </a:xfrm>
            <a:prstGeom prst="chevron">
              <a:avLst>
                <a:gd name="adj" fmla="val 20833"/>
              </a:avLst>
            </a:prstGeom>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600" dirty="0">
                  <a:solidFill>
                    <a:schemeClr val="tx1"/>
                  </a:solidFill>
                  <a:latin typeface="Arial Narrow"/>
                  <a:cs typeface="Arial Narrow"/>
                </a:rPr>
                <a:t>Check for payments received</a:t>
              </a:r>
            </a:p>
          </p:txBody>
        </p:sp>
        <p:sp>
          <p:nvSpPr>
            <p:cNvPr id="26" name="Chevron 25"/>
            <p:cNvSpPr/>
            <p:nvPr/>
          </p:nvSpPr>
          <p:spPr>
            <a:xfrm>
              <a:off x="1893719" y="2052433"/>
              <a:ext cx="544512"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Get account activity history (30 days)</a:t>
              </a:r>
            </a:p>
          </p:txBody>
        </p:sp>
        <p:sp>
          <p:nvSpPr>
            <p:cNvPr id="27" name="Chevron 26"/>
            <p:cNvSpPr/>
            <p:nvPr/>
          </p:nvSpPr>
          <p:spPr>
            <a:xfrm>
              <a:off x="2854156" y="2052433"/>
              <a:ext cx="433388"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Get billing address &amp; details</a:t>
              </a:r>
            </a:p>
          </p:txBody>
        </p:sp>
        <p:sp>
          <p:nvSpPr>
            <p:cNvPr id="28" name="Chevron 27"/>
            <p:cNvSpPr/>
            <p:nvPr/>
          </p:nvSpPr>
          <p:spPr>
            <a:xfrm>
              <a:off x="3290719" y="2052433"/>
              <a:ext cx="350837" cy="293688"/>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gn="ctr">
                <a:lnSpc>
                  <a:spcPct val="90000"/>
                </a:lnSpc>
                <a:defRPr/>
              </a:pPr>
              <a:r>
                <a:rPr lang="en-US" sz="600" dirty="0">
                  <a:solidFill>
                    <a:schemeClr val="tx1">
                      <a:lumMod val="75000"/>
                      <a:lumOff val="25000"/>
                    </a:schemeClr>
                  </a:solidFill>
                  <a:latin typeface="Arial Narrow"/>
                  <a:cs typeface="Arial Narrow"/>
                </a:rPr>
                <a:t>Print billing invoice</a:t>
              </a:r>
            </a:p>
          </p:txBody>
        </p:sp>
        <p:sp>
          <p:nvSpPr>
            <p:cNvPr id="29" name="Chevron 28"/>
            <p:cNvSpPr/>
            <p:nvPr/>
          </p:nvSpPr>
          <p:spPr>
            <a:xfrm>
              <a:off x="4924256" y="4265408"/>
              <a:ext cx="427038" cy="292100"/>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Post payment to account</a:t>
              </a:r>
            </a:p>
          </p:txBody>
        </p:sp>
        <p:sp>
          <p:nvSpPr>
            <p:cNvPr id="30" name="Chevron 29"/>
            <p:cNvSpPr/>
            <p:nvPr/>
          </p:nvSpPr>
          <p:spPr>
            <a:xfrm>
              <a:off x="5743406" y="3158921"/>
              <a:ext cx="428625" cy="292100"/>
            </a:xfrm>
            <a:prstGeom prst="chevron">
              <a:avLst>
                <a:gd name="adj" fmla="val 20833"/>
              </a:avLst>
            </a:prstGeom>
            <a:ln/>
          </p:spPr>
          <p:style>
            <a:lnRef idx="1">
              <a:schemeClr val="accent2"/>
            </a:lnRef>
            <a:fillRef idx="2">
              <a:schemeClr val="accent2"/>
            </a:fillRef>
            <a:effectRef idx="1">
              <a:schemeClr val="accent2"/>
            </a:effectRef>
            <a:fontRef idx="minor">
              <a:schemeClr val="dk1"/>
            </a:fontRef>
          </p:style>
          <p:txBody>
            <a:bodyPr lIns="0" rIns="0" anchor="ctr"/>
            <a:lstStyle/>
            <a:p>
              <a:pPr>
                <a:lnSpc>
                  <a:spcPct val="90000"/>
                </a:lnSpc>
                <a:defRPr/>
              </a:pPr>
              <a:r>
                <a:rPr lang="en-US" sz="600" dirty="0">
                  <a:solidFill>
                    <a:schemeClr val="tx1">
                      <a:lumMod val="75000"/>
                      <a:lumOff val="25000"/>
                    </a:schemeClr>
                  </a:solidFill>
                  <a:latin typeface="Arial Narrow"/>
                  <a:cs typeface="Arial Narrow"/>
                </a:rPr>
                <a:t>Check for payments received</a:t>
              </a:r>
            </a:p>
          </p:txBody>
        </p:sp>
        <p:cxnSp>
          <p:nvCxnSpPr>
            <p:cNvPr id="31" name="Elbow Connector 742"/>
            <p:cNvCxnSpPr>
              <a:stCxn id="15" idx="3"/>
              <a:endCxn id="16" idx="0"/>
            </p:cNvCxnSpPr>
            <p:nvPr/>
          </p:nvCxnSpPr>
          <p:spPr>
            <a:xfrm>
              <a:off x="1892131" y="2198483"/>
              <a:ext cx="244475" cy="960438"/>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2" name="Elbow Connector 742"/>
            <p:cNvCxnSpPr>
              <a:endCxn id="17" idx="1"/>
            </p:cNvCxnSpPr>
            <p:nvPr/>
          </p:nvCxnSpPr>
          <p:spPr>
            <a:xfrm rot="5400000" flipH="1" flipV="1">
              <a:off x="1902450" y="2559639"/>
              <a:ext cx="960438" cy="238125"/>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3" name="Elbow Connector 742"/>
            <p:cNvCxnSpPr>
              <a:stCxn id="17" idx="3"/>
              <a:endCxn id="18" idx="0"/>
            </p:cNvCxnSpPr>
            <p:nvPr/>
          </p:nvCxnSpPr>
          <p:spPr>
            <a:xfrm>
              <a:off x="2850981" y="2198483"/>
              <a:ext cx="188913" cy="406400"/>
            </a:xfrm>
            <a:prstGeom prst="bentConnector2">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4" name="Elbow Connector 742"/>
            <p:cNvCxnSpPr>
              <a:stCxn id="28" idx="2"/>
              <a:endCxn id="19" idx="0"/>
            </p:cNvCxnSpPr>
            <p:nvPr/>
          </p:nvCxnSpPr>
          <p:spPr>
            <a:xfrm rot="5400000">
              <a:off x="2752556" y="3028746"/>
              <a:ext cx="1366837" cy="1588"/>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5" name="Elbow Connector 742"/>
            <p:cNvCxnSpPr>
              <a:stCxn id="29" idx="0"/>
              <a:endCxn id="23" idx="2"/>
            </p:cNvCxnSpPr>
            <p:nvPr/>
          </p:nvCxnSpPr>
          <p:spPr>
            <a:xfrm rot="5400000" flipH="1" flipV="1">
              <a:off x="4701213" y="3858214"/>
              <a:ext cx="812800" cy="1587"/>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6" name="Elbow Connector 742"/>
            <p:cNvCxnSpPr>
              <a:stCxn id="25" idx="2"/>
              <a:endCxn id="30" idx="0"/>
            </p:cNvCxnSpPr>
            <p:nvPr/>
          </p:nvCxnSpPr>
          <p:spPr>
            <a:xfrm rot="5400000">
              <a:off x="5520363" y="2751727"/>
              <a:ext cx="812800" cy="1587"/>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7" name="Elbow Connector 742"/>
            <p:cNvCxnSpPr/>
            <p:nvPr/>
          </p:nvCxnSpPr>
          <p:spPr>
            <a:xfrm rot="16200000" flipV="1">
              <a:off x="5617993" y="2736646"/>
              <a:ext cx="809625" cy="0"/>
            </a:xfrm>
            <a:prstGeom prst="bentConnector3">
              <a:avLst>
                <a:gd name="adj1" fmla="val 50000"/>
              </a:avLst>
            </a:prstGeom>
            <a:ln w="38100" cap="flat" cmpd="sng" algn="ctr">
              <a:solidFill>
                <a:srgbClr val="538048"/>
              </a:solidFill>
              <a:prstDash val="solid"/>
              <a:round/>
              <a:headEnd type="none" w="med" len="med"/>
              <a:tailEnd type="triangle" w="med" len="med"/>
            </a:ln>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rot="10800000">
              <a:off x="523706" y="2500108"/>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rot="10800000">
              <a:off x="523706" y="3049383"/>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rot="10800000">
              <a:off x="523706" y="3600246"/>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rot="10800000">
              <a:off x="523706" y="4149521"/>
              <a:ext cx="5724525" cy="0"/>
            </a:xfrm>
            <a:prstGeom prst="line">
              <a:avLst/>
            </a:prstGeom>
            <a:ln w="19050" cap="flat" cmpd="sng" algn="ctr">
              <a:solidFill>
                <a:srgbClr val="538048"/>
              </a:solidFill>
              <a:prstDash val="dash"/>
              <a:round/>
              <a:headEnd type="none" w="med" len="med"/>
              <a:tailEnd type="none" w="med" len="med"/>
            </a:ln>
          </p:spPr>
          <p:style>
            <a:lnRef idx="2">
              <a:schemeClr val="accent1"/>
            </a:lnRef>
            <a:fillRef idx="0">
              <a:schemeClr val="accent1"/>
            </a:fillRef>
            <a:effectRef idx="1">
              <a:schemeClr val="accent1"/>
            </a:effectRef>
            <a:fontRef idx="minor">
              <a:schemeClr val="tx1"/>
            </a:fontRef>
          </p:style>
        </p:cxnSp>
        <p:sp>
          <p:nvSpPr>
            <p:cNvPr id="139" name="Rectangle 138"/>
            <p:cNvSpPr/>
            <p:nvPr/>
          </p:nvSpPr>
          <p:spPr>
            <a:xfrm>
              <a:off x="517356" y="1933246"/>
              <a:ext cx="5724525" cy="2789237"/>
            </a:xfrm>
            <a:prstGeom prst="rect">
              <a:avLst/>
            </a:prstGeom>
            <a:ln w="38100" cap="flat" cmpd="sng" algn="ctr">
              <a:solidFill>
                <a:srgbClr val="538048"/>
              </a:solidFill>
              <a:prstDash val="solid"/>
              <a:round/>
              <a:headEnd type="none" w="med" len="med"/>
              <a:tailEnd type="none" w="med" len="med"/>
            </a:ln>
          </p:spPr>
          <p:style>
            <a:lnRef idx="2">
              <a:schemeClr val="accent1"/>
            </a:lnRef>
            <a:fillRef idx="0">
              <a:schemeClr val="accent1"/>
            </a:fillRef>
            <a:effectRef idx="1">
              <a:schemeClr val="accent1"/>
            </a:effectRef>
            <a:fontRef idx="minor">
              <a:schemeClr val="tx1"/>
            </a:fontRef>
          </p:style>
          <p:txBody>
            <a:bodyPr anchor="ctr"/>
            <a:lstStyle/>
            <a:p>
              <a:pPr algn="ctr">
                <a:defRPr/>
              </a:pPr>
              <a:endParaRPr lang="en-US" sz="1361" dirty="0"/>
            </a:p>
          </p:txBody>
        </p:sp>
      </p:grpSp>
      <p:sp>
        <p:nvSpPr>
          <p:cNvPr id="5" name="Rectangle 4"/>
          <p:cNvSpPr/>
          <p:nvPr/>
        </p:nvSpPr>
        <p:spPr>
          <a:xfrm>
            <a:off x="1615324" y="1198339"/>
            <a:ext cx="8901519" cy="585046"/>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The same business activity is modeled as a conventional process and using service centered structures as an example</a:t>
            </a:r>
          </a:p>
        </p:txBody>
      </p:sp>
      <p:grpSp>
        <p:nvGrpSpPr>
          <p:cNvPr id="159" name="Group 158"/>
          <p:cNvGrpSpPr/>
          <p:nvPr/>
        </p:nvGrpSpPr>
        <p:grpSpPr>
          <a:xfrm>
            <a:off x="8769587" y="3364434"/>
            <a:ext cx="801542" cy="2704644"/>
            <a:chOff x="6237107" y="1984171"/>
            <a:chExt cx="801171" cy="2703392"/>
          </a:xfrm>
        </p:grpSpPr>
        <p:grpSp>
          <p:nvGrpSpPr>
            <p:cNvPr id="3" name="Group 481"/>
            <p:cNvGrpSpPr>
              <a:grpSpLocks/>
            </p:cNvGrpSpPr>
            <p:nvPr/>
          </p:nvGrpSpPr>
          <p:grpSpPr bwMode="auto">
            <a:xfrm>
              <a:off x="6237107" y="3227328"/>
              <a:ext cx="801171" cy="213970"/>
              <a:chOff x="6797675" y="3194050"/>
              <a:chExt cx="1308100" cy="349250"/>
            </a:xfrm>
          </p:grpSpPr>
          <p:grpSp>
            <p:nvGrpSpPr>
              <p:cNvPr id="4" name="Group 480"/>
              <p:cNvGrpSpPr>
                <a:grpSpLocks/>
              </p:cNvGrpSpPr>
              <p:nvPr/>
            </p:nvGrpSpPr>
            <p:grpSpPr bwMode="auto">
              <a:xfrm flipH="1">
                <a:off x="6797694" y="3193566"/>
                <a:ext cx="366379" cy="352699"/>
                <a:chOff x="7891777" y="3347076"/>
                <a:chExt cx="366379" cy="352699"/>
              </a:xfrm>
            </p:grpSpPr>
            <p:grpSp>
              <p:nvGrpSpPr>
                <p:cNvPr id="7" name="Group 474"/>
                <p:cNvGrpSpPr>
                  <a:grpSpLocks/>
                </p:cNvGrpSpPr>
                <p:nvPr/>
              </p:nvGrpSpPr>
              <p:grpSpPr bwMode="auto">
                <a:xfrm>
                  <a:off x="7891777" y="3347076"/>
                  <a:ext cx="366379" cy="157358"/>
                  <a:chOff x="7860582" y="3121096"/>
                  <a:chExt cx="366379" cy="157358"/>
                </a:xfrm>
              </p:grpSpPr>
              <p:sp>
                <p:nvSpPr>
                  <p:cNvPr id="54" name="Block Arc 53"/>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5" name="Rectangle 54"/>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 name="Group 477"/>
                <p:cNvGrpSpPr>
                  <a:grpSpLocks/>
                </p:cNvGrpSpPr>
                <p:nvPr/>
              </p:nvGrpSpPr>
              <p:grpSpPr bwMode="auto">
                <a:xfrm>
                  <a:off x="7891777" y="3550557"/>
                  <a:ext cx="366379" cy="149218"/>
                  <a:chOff x="7860582" y="3134077"/>
                  <a:chExt cx="366379" cy="149218"/>
                </a:xfrm>
              </p:grpSpPr>
              <p:sp>
                <p:nvSpPr>
                  <p:cNvPr id="52" name="Block Arc 51"/>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3" name="Rectangle 52"/>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2" name="Group 470"/>
              <p:cNvGrpSpPr>
                <a:grpSpLocks/>
              </p:cNvGrpSpPr>
              <p:nvPr/>
            </p:nvGrpSpPr>
            <p:grpSpPr bwMode="auto">
              <a:xfrm>
                <a:off x="7739420" y="3182715"/>
                <a:ext cx="366376" cy="170924"/>
                <a:chOff x="7860625" y="3109135"/>
                <a:chExt cx="366376" cy="170924"/>
              </a:xfrm>
            </p:grpSpPr>
            <p:sp>
              <p:nvSpPr>
                <p:cNvPr id="48" name="Block Arc 47"/>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49" name="Rectangle 48"/>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42" name="Group 471"/>
              <p:cNvGrpSpPr>
                <a:grpSpLocks/>
              </p:cNvGrpSpPr>
              <p:nvPr/>
            </p:nvGrpSpPr>
            <p:grpSpPr bwMode="auto">
              <a:xfrm>
                <a:off x="7739420" y="3386196"/>
                <a:ext cx="366376" cy="157358"/>
                <a:chOff x="7860625" y="3122116"/>
                <a:chExt cx="366376" cy="157358"/>
              </a:xfrm>
            </p:grpSpPr>
            <p:sp>
              <p:nvSpPr>
                <p:cNvPr id="46" name="Block Arc 4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47" name="Rectangle 4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56" name="Snip Same Side Corner Rectangle 55"/>
            <p:cNvSpPr/>
            <p:nvPr/>
          </p:nvSpPr>
          <p:spPr bwMode="auto">
            <a:xfrm>
              <a:off x="6380067" y="3090732"/>
              <a:ext cx="515277" cy="490344"/>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7" name="Can 56"/>
            <p:cNvSpPr/>
            <p:nvPr/>
          </p:nvSpPr>
          <p:spPr bwMode="auto">
            <a:xfrm>
              <a:off x="6471488" y="3448102"/>
              <a:ext cx="332437" cy="108042"/>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58" name="Circular Arrow 57"/>
            <p:cNvSpPr>
              <a:spLocks noChangeAspect="1"/>
            </p:cNvSpPr>
            <p:nvPr/>
          </p:nvSpPr>
          <p:spPr bwMode="auto">
            <a:xfrm rot="5400000">
              <a:off x="6441568" y="3089069"/>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59" name="Rounded Rectangle 58"/>
            <p:cNvSpPr/>
            <p:nvPr/>
          </p:nvSpPr>
          <p:spPr bwMode="auto">
            <a:xfrm>
              <a:off x="6351810" y="3212072"/>
              <a:ext cx="571791" cy="157907"/>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Accounts</a:t>
              </a:r>
            </a:p>
          </p:txBody>
        </p:sp>
        <p:grpSp>
          <p:nvGrpSpPr>
            <p:cNvPr id="43" name="Group 481"/>
            <p:cNvGrpSpPr>
              <a:grpSpLocks/>
            </p:cNvGrpSpPr>
            <p:nvPr/>
          </p:nvGrpSpPr>
          <p:grpSpPr bwMode="auto">
            <a:xfrm>
              <a:off x="6237107" y="3781365"/>
              <a:ext cx="801171" cy="213970"/>
              <a:chOff x="6797675" y="3194050"/>
              <a:chExt cx="1308100" cy="349250"/>
            </a:xfrm>
          </p:grpSpPr>
          <p:grpSp>
            <p:nvGrpSpPr>
              <p:cNvPr id="44" name="Group 480"/>
              <p:cNvGrpSpPr>
                <a:grpSpLocks/>
              </p:cNvGrpSpPr>
              <p:nvPr/>
            </p:nvGrpSpPr>
            <p:grpSpPr bwMode="auto">
              <a:xfrm flipH="1">
                <a:off x="6797694" y="3193568"/>
                <a:ext cx="366379" cy="355411"/>
                <a:chOff x="7891777" y="3347078"/>
                <a:chExt cx="366379" cy="355411"/>
              </a:xfrm>
            </p:grpSpPr>
            <p:grpSp>
              <p:nvGrpSpPr>
                <p:cNvPr id="45" name="Group 474"/>
                <p:cNvGrpSpPr>
                  <a:grpSpLocks/>
                </p:cNvGrpSpPr>
                <p:nvPr/>
              </p:nvGrpSpPr>
              <p:grpSpPr bwMode="auto">
                <a:xfrm>
                  <a:off x="7891777" y="3347078"/>
                  <a:ext cx="366379" cy="157358"/>
                  <a:chOff x="7860582" y="3121098"/>
                  <a:chExt cx="366379" cy="157358"/>
                </a:xfrm>
              </p:grpSpPr>
              <p:sp>
                <p:nvSpPr>
                  <p:cNvPr id="72" name="Block Arc 71"/>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3" name="Rectangle 72"/>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50" name="Group 477"/>
                <p:cNvGrpSpPr>
                  <a:grpSpLocks/>
                </p:cNvGrpSpPr>
                <p:nvPr/>
              </p:nvGrpSpPr>
              <p:grpSpPr bwMode="auto">
                <a:xfrm>
                  <a:off x="7891777" y="3550557"/>
                  <a:ext cx="366379" cy="151932"/>
                  <a:chOff x="7860582" y="3134077"/>
                  <a:chExt cx="366379" cy="151932"/>
                </a:xfrm>
              </p:grpSpPr>
              <p:sp>
                <p:nvSpPr>
                  <p:cNvPr id="70" name="Block Arc 69"/>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1" name="Rectangle 70"/>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51" name="Group 470"/>
              <p:cNvGrpSpPr>
                <a:grpSpLocks/>
              </p:cNvGrpSpPr>
              <p:nvPr/>
            </p:nvGrpSpPr>
            <p:grpSpPr bwMode="auto">
              <a:xfrm>
                <a:off x="7739420" y="3182715"/>
                <a:ext cx="366377" cy="170923"/>
                <a:chOff x="7860625" y="3109135"/>
                <a:chExt cx="366377" cy="170923"/>
              </a:xfrm>
            </p:grpSpPr>
            <p:sp>
              <p:nvSpPr>
                <p:cNvPr id="66" name="Block Arc 65"/>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67" name="Rectangle 66"/>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60" name="Group 471"/>
              <p:cNvGrpSpPr>
                <a:grpSpLocks/>
              </p:cNvGrpSpPr>
              <p:nvPr/>
            </p:nvGrpSpPr>
            <p:grpSpPr bwMode="auto">
              <a:xfrm>
                <a:off x="7739420" y="3386196"/>
                <a:ext cx="366376" cy="157358"/>
                <a:chOff x="7860625" y="3122116"/>
                <a:chExt cx="366376" cy="157358"/>
              </a:xfrm>
            </p:grpSpPr>
            <p:sp>
              <p:nvSpPr>
                <p:cNvPr id="64" name="Block Arc 63"/>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65" name="Rectangle 64"/>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74" name="Snip Same Side Corner Rectangle 73"/>
            <p:cNvSpPr/>
            <p:nvPr/>
          </p:nvSpPr>
          <p:spPr bwMode="auto">
            <a:xfrm>
              <a:off x="6380067" y="3644770"/>
              <a:ext cx="515277" cy="49034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5" name="Can 74"/>
            <p:cNvSpPr/>
            <p:nvPr/>
          </p:nvSpPr>
          <p:spPr bwMode="auto">
            <a:xfrm>
              <a:off x="6471488" y="4002139"/>
              <a:ext cx="332437" cy="108043"/>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76" name="Circular Arrow 75"/>
            <p:cNvSpPr>
              <a:spLocks noChangeAspect="1"/>
            </p:cNvSpPr>
            <p:nvPr/>
          </p:nvSpPr>
          <p:spPr bwMode="auto">
            <a:xfrm rot="5400000">
              <a:off x="6441568" y="3643106"/>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77" name="Rounded Rectangle 76"/>
            <p:cNvSpPr/>
            <p:nvPr/>
          </p:nvSpPr>
          <p:spPr bwMode="auto">
            <a:xfrm>
              <a:off x="6351810" y="3766108"/>
              <a:ext cx="571791" cy="157908"/>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Correspondence</a:t>
              </a:r>
            </a:p>
          </p:txBody>
        </p:sp>
        <p:grpSp>
          <p:nvGrpSpPr>
            <p:cNvPr id="61" name="Group 481"/>
            <p:cNvGrpSpPr>
              <a:grpSpLocks/>
            </p:cNvGrpSpPr>
            <p:nvPr/>
          </p:nvGrpSpPr>
          <p:grpSpPr bwMode="auto">
            <a:xfrm>
              <a:off x="6237107" y="2674878"/>
              <a:ext cx="801171" cy="213970"/>
              <a:chOff x="6797675" y="3194050"/>
              <a:chExt cx="1308100" cy="349250"/>
            </a:xfrm>
          </p:grpSpPr>
          <p:grpSp>
            <p:nvGrpSpPr>
              <p:cNvPr id="62" name="Group 480"/>
              <p:cNvGrpSpPr>
                <a:grpSpLocks/>
              </p:cNvGrpSpPr>
              <p:nvPr/>
            </p:nvGrpSpPr>
            <p:grpSpPr bwMode="auto">
              <a:xfrm flipH="1">
                <a:off x="6797694" y="3193566"/>
                <a:ext cx="366379" cy="352699"/>
                <a:chOff x="7891777" y="3347076"/>
                <a:chExt cx="366379" cy="352699"/>
              </a:xfrm>
            </p:grpSpPr>
            <p:grpSp>
              <p:nvGrpSpPr>
                <p:cNvPr id="63" name="Group 474"/>
                <p:cNvGrpSpPr>
                  <a:grpSpLocks/>
                </p:cNvGrpSpPr>
                <p:nvPr/>
              </p:nvGrpSpPr>
              <p:grpSpPr bwMode="auto">
                <a:xfrm>
                  <a:off x="7891777" y="3347076"/>
                  <a:ext cx="366379" cy="157358"/>
                  <a:chOff x="7860582" y="3121096"/>
                  <a:chExt cx="366379" cy="157358"/>
                </a:xfrm>
              </p:grpSpPr>
              <p:sp>
                <p:nvSpPr>
                  <p:cNvPr id="90" name="Block Arc 89"/>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1" name="Rectangle 90"/>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68" name="Group 477"/>
                <p:cNvGrpSpPr>
                  <a:grpSpLocks/>
                </p:cNvGrpSpPr>
                <p:nvPr/>
              </p:nvGrpSpPr>
              <p:grpSpPr bwMode="auto">
                <a:xfrm>
                  <a:off x="7891777" y="3550557"/>
                  <a:ext cx="366379" cy="149218"/>
                  <a:chOff x="7860582" y="3134077"/>
                  <a:chExt cx="366379" cy="149218"/>
                </a:xfrm>
              </p:grpSpPr>
              <p:sp>
                <p:nvSpPr>
                  <p:cNvPr id="88" name="Block Arc 87"/>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9" name="Rectangle 88"/>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69" name="Group 470"/>
              <p:cNvGrpSpPr>
                <a:grpSpLocks/>
              </p:cNvGrpSpPr>
              <p:nvPr/>
            </p:nvGrpSpPr>
            <p:grpSpPr bwMode="auto">
              <a:xfrm>
                <a:off x="7739420" y="3182715"/>
                <a:ext cx="366376" cy="170924"/>
                <a:chOff x="7860625" y="3109135"/>
                <a:chExt cx="366376" cy="170924"/>
              </a:xfrm>
            </p:grpSpPr>
            <p:sp>
              <p:nvSpPr>
                <p:cNvPr id="84" name="Block Arc 83"/>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5" name="Rectangle 84"/>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78" name="Group 471"/>
              <p:cNvGrpSpPr>
                <a:grpSpLocks/>
              </p:cNvGrpSpPr>
              <p:nvPr/>
            </p:nvGrpSpPr>
            <p:grpSpPr bwMode="auto">
              <a:xfrm>
                <a:off x="7739420" y="3386196"/>
                <a:ext cx="366376" cy="157358"/>
                <a:chOff x="7860625" y="3122116"/>
                <a:chExt cx="366376" cy="157358"/>
              </a:xfrm>
            </p:grpSpPr>
            <p:sp>
              <p:nvSpPr>
                <p:cNvPr id="82" name="Block Arc 8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83" name="Rectangle 82"/>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92" name="Snip Same Side Corner Rectangle 91"/>
            <p:cNvSpPr/>
            <p:nvPr/>
          </p:nvSpPr>
          <p:spPr bwMode="auto">
            <a:xfrm>
              <a:off x="6380067" y="2538282"/>
              <a:ext cx="515277" cy="490344"/>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3" name="Can 92"/>
            <p:cNvSpPr/>
            <p:nvPr/>
          </p:nvSpPr>
          <p:spPr bwMode="auto">
            <a:xfrm>
              <a:off x="6471488" y="2895652"/>
              <a:ext cx="332437" cy="108042"/>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94" name="Circular Arrow 93"/>
            <p:cNvSpPr>
              <a:spLocks noChangeAspect="1"/>
            </p:cNvSpPr>
            <p:nvPr/>
          </p:nvSpPr>
          <p:spPr bwMode="auto">
            <a:xfrm rot="5400000">
              <a:off x="6441568" y="2536619"/>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95" name="Rounded Rectangle 94"/>
            <p:cNvSpPr/>
            <p:nvPr/>
          </p:nvSpPr>
          <p:spPr bwMode="auto">
            <a:xfrm>
              <a:off x="6351810" y="2659622"/>
              <a:ext cx="571791" cy="157907"/>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Customer</a:t>
              </a:r>
            </a:p>
            <a:p>
              <a:pPr algn="ctr">
                <a:lnSpc>
                  <a:spcPts val="540"/>
                </a:lnSpc>
                <a:defRPr/>
              </a:pPr>
              <a:r>
                <a:rPr lang="en-US" sz="700" b="1" dirty="0">
                  <a:solidFill>
                    <a:srgbClr val="1E5846"/>
                  </a:solidFill>
                  <a:cs typeface="Arial"/>
                </a:rPr>
                <a:t>Contract</a:t>
              </a:r>
            </a:p>
          </p:txBody>
        </p:sp>
        <p:grpSp>
          <p:nvGrpSpPr>
            <p:cNvPr id="79" name="Group 481"/>
            <p:cNvGrpSpPr>
              <a:grpSpLocks/>
            </p:cNvGrpSpPr>
            <p:nvPr/>
          </p:nvGrpSpPr>
          <p:grpSpPr bwMode="auto">
            <a:xfrm>
              <a:off x="6237107" y="4333815"/>
              <a:ext cx="801171" cy="213970"/>
              <a:chOff x="6797675" y="3194050"/>
              <a:chExt cx="1308100" cy="349250"/>
            </a:xfrm>
          </p:grpSpPr>
          <p:grpSp>
            <p:nvGrpSpPr>
              <p:cNvPr id="80" name="Group 480"/>
              <p:cNvGrpSpPr>
                <a:grpSpLocks/>
              </p:cNvGrpSpPr>
              <p:nvPr/>
            </p:nvGrpSpPr>
            <p:grpSpPr bwMode="auto">
              <a:xfrm flipH="1">
                <a:off x="6797694" y="3193568"/>
                <a:ext cx="366379" cy="355411"/>
                <a:chOff x="7891777" y="3347078"/>
                <a:chExt cx="366379" cy="355411"/>
              </a:xfrm>
            </p:grpSpPr>
            <p:grpSp>
              <p:nvGrpSpPr>
                <p:cNvPr id="81" name="Group 474"/>
                <p:cNvGrpSpPr>
                  <a:grpSpLocks/>
                </p:cNvGrpSpPr>
                <p:nvPr/>
              </p:nvGrpSpPr>
              <p:grpSpPr bwMode="auto">
                <a:xfrm>
                  <a:off x="7891777" y="3347078"/>
                  <a:ext cx="366379" cy="157358"/>
                  <a:chOff x="7860582" y="3121098"/>
                  <a:chExt cx="366379" cy="157358"/>
                </a:xfrm>
              </p:grpSpPr>
              <p:sp>
                <p:nvSpPr>
                  <p:cNvPr id="108" name="Block Arc 107"/>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9" name="Rectangle 108"/>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86" name="Group 477"/>
                <p:cNvGrpSpPr>
                  <a:grpSpLocks/>
                </p:cNvGrpSpPr>
                <p:nvPr/>
              </p:nvGrpSpPr>
              <p:grpSpPr bwMode="auto">
                <a:xfrm>
                  <a:off x="7891777" y="3550557"/>
                  <a:ext cx="366379" cy="151932"/>
                  <a:chOff x="7860582" y="3134077"/>
                  <a:chExt cx="366379" cy="151932"/>
                </a:xfrm>
              </p:grpSpPr>
              <p:sp>
                <p:nvSpPr>
                  <p:cNvPr id="106" name="Block Arc 105"/>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7" name="Rectangle 106"/>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87" name="Group 470"/>
              <p:cNvGrpSpPr>
                <a:grpSpLocks/>
              </p:cNvGrpSpPr>
              <p:nvPr/>
            </p:nvGrpSpPr>
            <p:grpSpPr bwMode="auto">
              <a:xfrm>
                <a:off x="7739420" y="3182715"/>
                <a:ext cx="366377" cy="170923"/>
                <a:chOff x="7860625" y="3109135"/>
                <a:chExt cx="366377" cy="170923"/>
              </a:xfrm>
            </p:grpSpPr>
            <p:sp>
              <p:nvSpPr>
                <p:cNvPr id="102" name="Block Arc 101"/>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3" name="Rectangle 102"/>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96" name="Group 471"/>
              <p:cNvGrpSpPr>
                <a:grpSpLocks/>
              </p:cNvGrpSpPr>
              <p:nvPr/>
            </p:nvGrpSpPr>
            <p:grpSpPr bwMode="auto">
              <a:xfrm>
                <a:off x="7739420" y="3386196"/>
                <a:ext cx="366376" cy="157358"/>
                <a:chOff x="7860625" y="3122116"/>
                <a:chExt cx="366376" cy="157358"/>
              </a:xfrm>
            </p:grpSpPr>
            <p:sp>
              <p:nvSpPr>
                <p:cNvPr id="100" name="Block Arc 99"/>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01" name="Rectangle 100"/>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10" name="Snip Same Side Corner Rectangle 109"/>
            <p:cNvSpPr/>
            <p:nvPr/>
          </p:nvSpPr>
          <p:spPr bwMode="auto">
            <a:xfrm>
              <a:off x="6380067" y="4197220"/>
              <a:ext cx="515277" cy="49034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1" name="Can 110"/>
            <p:cNvSpPr/>
            <p:nvPr/>
          </p:nvSpPr>
          <p:spPr bwMode="auto">
            <a:xfrm>
              <a:off x="6471488" y="4554589"/>
              <a:ext cx="332437" cy="108043"/>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112" name="Circular Arrow 111"/>
            <p:cNvSpPr>
              <a:spLocks noChangeAspect="1"/>
            </p:cNvSpPr>
            <p:nvPr/>
          </p:nvSpPr>
          <p:spPr bwMode="auto">
            <a:xfrm rot="5400000">
              <a:off x="6441568" y="4195556"/>
              <a:ext cx="392275"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3" name="Rounded Rectangle 112"/>
            <p:cNvSpPr/>
            <p:nvPr/>
          </p:nvSpPr>
          <p:spPr bwMode="auto">
            <a:xfrm>
              <a:off x="6351810" y="4318558"/>
              <a:ext cx="571791" cy="157908"/>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Payment</a:t>
              </a:r>
            </a:p>
            <a:p>
              <a:pPr algn="ctr">
                <a:lnSpc>
                  <a:spcPts val="540"/>
                </a:lnSpc>
                <a:defRPr/>
              </a:pPr>
              <a:r>
                <a:rPr lang="en-US" sz="700" b="1" dirty="0">
                  <a:solidFill>
                    <a:srgbClr val="1E5846"/>
                  </a:solidFill>
                  <a:cs typeface="Arial"/>
                </a:rPr>
                <a:t>Transaction</a:t>
              </a:r>
            </a:p>
          </p:txBody>
        </p:sp>
        <p:grpSp>
          <p:nvGrpSpPr>
            <p:cNvPr id="97" name="Group 481"/>
            <p:cNvGrpSpPr>
              <a:grpSpLocks/>
            </p:cNvGrpSpPr>
            <p:nvPr/>
          </p:nvGrpSpPr>
          <p:grpSpPr bwMode="auto">
            <a:xfrm>
              <a:off x="6237107" y="2121962"/>
              <a:ext cx="801171" cy="213247"/>
              <a:chOff x="6797675" y="3194050"/>
              <a:chExt cx="1308100" cy="349250"/>
            </a:xfrm>
          </p:grpSpPr>
          <p:grpSp>
            <p:nvGrpSpPr>
              <p:cNvPr id="98" name="Group 480"/>
              <p:cNvGrpSpPr>
                <a:grpSpLocks/>
              </p:cNvGrpSpPr>
              <p:nvPr/>
            </p:nvGrpSpPr>
            <p:grpSpPr bwMode="auto">
              <a:xfrm flipH="1">
                <a:off x="6797694" y="3194329"/>
                <a:ext cx="366379" cy="348452"/>
                <a:chOff x="7891777" y="3347839"/>
                <a:chExt cx="366379" cy="348452"/>
              </a:xfrm>
            </p:grpSpPr>
            <p:grpSp>
              <p:nvGrpSpPr>
                <p:cNvPr id="99" name="Group 474"/>
                <p:cNvGrpSpPr>
                  <a:grpSpLocks/>
                </p:cNvGrpSpPr>
                <p:nvPr/>
              </p:nvGrpSpPr>
              <p:grpSpPr bwMode="auto">
                <a:xfrm>
                  <a:off x="7891777" y="3347839"/>
                  <a:ext cx="366379" cy="157892"/>
                  <a:chOff x="7860582" y="3121859"/>
                  <a:chExt cx="366379" cy="157892"/>
                </a:xfrm>
              </p:grpSpPr>
              <p:sp>
                <p:nvSpPr>
                  <p:cNvPr id="126" name="Block Arc 125"/>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7" name="Rectangle 126"/>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04" name="Group 477"/>
                <p:cNvGrpSpPr>
                  <a:grpSpLocks/>
                </p:cNvGrpSpPr>
                <p:nvPr/>
              </p:nvGrpSpPr>
              <p:grpSpPr bwMode="auto">
                <a:xfrm>
                  <a:off x="7891777" y="3538399"/>
                  <a:ext cx="366379" cy="157892"/>
                  <a:chOff x="7860582" y="3121919"/>
                  <a:chExt cx="366379" cy="157892"/>
                </a:xfrm>
              </p:grpSpPr>
              <p:sp>
                <p:nvSpPr>
                  <p:cNvPr id="124" name="Block Arc 123"/>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5" name="Rectangle 124"/>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grpSp>
            <p:nvGrpSpPr>
              <p:cNvPr id="105" name="Group 470"/>
              <p:cNvGrpSpPr>
                <a:grpSpLocks/>
              </p:cNvGrpSpPr>
              <p:nvPr/>
            </p:nvGrpSpPr>
            <p:grpSpPr bwMode="auto">
              <a:xfrm>
                <a:off x="7739420" y="3194330"/>
                <a:ext cx="366376" cy="157892"/>
                <a:chOff x="7860625" y="3120750"/>
                <a:chExt cx="366376" cy="157892"/>
              </a:xfrm>
            </p:grpSpPr>
            <p:sp>
              <p:nvSpPr>
                <p:cNvPr id="120" name="Block Arc 119"/>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1" name="Rectangle 120"/>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nvGrpSpPr>
              <p:cNvPr id="114" name="Group 471"/>
              <p:cNvGrpSpPr>
                <a:grpSpLocks/>
              </p:cNvGrpSpPr>
              <p:nvPr/>
            </p:nvGrpSpPr>
            <p:grpSpPr bwMode="auto">
              <a:xfrm>
                <a:off x="7739420" y="3384890"/>
                <a:ext cx="366376" cy="157892"/>
                <a:chOff x="7860625" y="3120810"/>
                <a:chExt cx="366376" cy="157892"/>
              </a:xfrm>
            </p:grpSpPr>
            <p:sp>
              <p:nvSpPr>
                <p:cNvPr id="118" name="Block Arc 117"/>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19" name="Rectangle 118"/>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grpSp>
        </p:grpSp>
        <p:sp>
          <p:nvSpPr>
            <p:cNvPr id="128" name="Snip Same Side Corner Rectangle 127"/>
            <p:cNvSpPr/>
            <p:nvPr/>
          </p:nvSpPr>
          <p:spPr bwMode="auto">
            <a:xfrm>
              <a:off x="6380067" y="1985833"/>
              <a:ext cx="515277" cy="488683"/>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29" name="Can 128"/>
            <p:cNvSpPr/>
            <p:nvPr/>
          </p:nvSpPr>
          <p:spPr bwMode="auto">
            <a:xfrm>
              <a:off x="6471488" y="2343203"/>
              <a:ext cx="332437" cy="10638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051" dirty="0">
                <a:solidFill>
                  <a:srgbClr val="1E5846"/>
                </a:solidFill>
              </a:endParaRPr>
            </a:p>
          </p:txBody>
        </p:sp>
        <p:sp>
          <p:nvSpPr>
            <p:cNvPr id="130" name="Circular Arrow 129"/>
            <p:cNvSpPr>
              <a:spLocks noChangeAspect="1"/>
            </p:cNvSpPr>
            <p:nvPr/>
          </p:nvSpPr>
          <p:spPr bwMode="auto">
            <a:xfrm rot="5400000">
              <a:off x="6442400" y="1983340"/>
              <a:ext cx="390614" cy="39227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401" dirty="0"/>
            </a:p>
          </p:txBody>
        </p:sp>
        <p:sp>
          <p:nvSpPr>
            <p:cNvPr id="131" name="Rounded Rectangle 130"/>
            <p:cNvSpPr/>
            <p:nvPr/>
          </p:nvSpPr>
          <p:spPr bwMode="auto">
            <a:xfrm>
              <a:off x="6351810" y="2107173"/>
              <a:ext cx="571791" cy="15624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ts val="540"/>
                </a:lnSpc>
                <a:defRPr/>
              </a:pPr>
              <a:r>
                <a:rPr lang="en-US" sz="700" b="1" dirty="0">
                  <a:solidFill>
                    <a:srgbClr val="1E5846"/>
                  </a:solidFill>
                  <a:cs typeface="Arial"/>
                </a:rPr>
                <a:t>Card</a:t>
              </a:r>
            </a:p>
            <a:p>
              <a:pPr algn="ctr">
                <a:lnSpc>
                  <a:spcPts val="540"/>
                </a:lnSpc>
                <a:defRPr/>
              </a:pPr>
              <a:r>
                <a:rPr lang="en-US" sz="700" b="1" dirty="0">
                  <a:solidFill>
                    <a:srgbClr val="1E5846"/>
                  </a:solidFill>
                  <a:cs typeface="Arial"/>
                </a:rPr>
                <a:t>Processing</a:t>
              </a:r>
            </a:p>
          </p:txBody>
        </p:sp>
        <p:cxnSp>
          <p:nvCxnSpPr>
            <p:cNvPr id="132" name="Curved Connector 131"/>
            <p:cNvCxnSpPr/>
            <p:nvPr/>
          </p:nvCxnSpPr>
          <p:spPr>
            <a:xfrm>
              <a:off x="6991750" y="2170336"/>
              <a:ext cx="1" cy="549957"/>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3" name="Curved Connector 132"/>
            <p:cNvCxnSpPr/>
            <p:nvPr/>
          </p:nvCxnSpPr>
          <p:spPr>
            <a:xfrm>
              <a:off x="6991750" y="2170336"/>
              <a:ext cx="1" cy="1656443"/>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4" name="Curved Connector 133"/>
            <p:cNvCxnSpPr/>
            <p:nvPr/>
          </p:nvCxnSpPr>
          <p:spPr>
            <a:xfrm>
              <a:off x="6991751" y="3352805"/>
              <a:ext cx="1588" cy="1026424"/>
            </a:xfrm>
            <a:prstGeom prst="curvedConnector3">
              <a:avLst>
                <a:gd name="adj1" fmla="val 17692569"/>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5" name="Curved Connector 134"/>
            <p:cNvCxnSpPr/>
            <p:nvPr/>
          </p:nvCxnSpPr>
          <p:spPr>
            <a:xfrm>
              <a:off x="6991750" y="2170336"/>
              <a:ext cx="1" cy="1222915"/>
            </a:xfrm>
            <a:prstGeom prst="curvedConnector3">
              <a:avLst>
                <a:gd name="adj1" fmla="val 276803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138" name="Curved Connector 137"/>
            <p:cNvCxnSpPr/>
            <p:nvPr/>
          </p:nvCxnSpPr>
          <p:spPr>
            <a:xfrm>
              <a:off x="6991750" y="2286689"/>
              <a:ext cx="1" cy="986054"/>
            </a:xfrm>
            <a:prstGeom prst="curvedConnector3">
              <a:avLst>
                <a:gd name="adj1" fmla="val 28095900000"/>
              </a:avLst>
            </a:prstGeom>
            <a:ln w="3810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grpSp>
      <p:grpSp>
        <p:nvGrpSpPr>
          <p:cNvPr id="161" name="Group 160"/>
          <p:cNvGrpSpPr>
            <a:grpSpLocks noChangeAspect="1"/>
          </p:cNvGrpSpPr>
          <p:nvPr/>
        </p:nvGrpSpPr>
        <p:grpSpPr>
          <a:xfrm>
            <a:off x="120130" y="1856282"/>
            <a:ext cx="12073458" cy="876121"/>
            <a:chOff x="985236" y="1936980"/>
            <a:chExt cx="6049962" cy="325899"/>
          </a:xfrm>
          <a:solidFill>
            <a:schemeClr val="bg2"/>
          </a:solidFill>
        </p:grpSpPr>
        <p:cxnSp>
          <p:nvCxnSpPr>
            <p:cNvPr id="10" name="Straight Arrow Connector 9"/>
            <p:cNvCxnSpPr/>
            <p:nvPr/>
          </p:nvCxnSpPr>
          <p:spPr>
            <a:xfrm>
              <a:off x="985236" y="2106409"/>
              <a:ext cx="6049962" cy="1588"/>
            </a:xfrm>
            <a:prstGeom prst="straightConnector1">
              <a:avLst/>
            </a:prstGeom>
            <a:grpFill/>
            <a:ln w="57150" cap="flat" cmpd="sng" algn="ctr">
              <a:solidFill>
                <a:schemeClr val="tx1">
                  <a:lumMod val="75000"/>
                  <a:lumOff val="25000"/>
                </a:schemeClr>
              </a:solidFill>
              <a:prstDash val="solid"/>
              <a:round/>
              <a:headEnd type="oval"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15" name="Group 158"/>
            <p:cNvGrpSpPr>
              <a:grpSpLocks noChangeAspect="1"/>
            </p:cNvGrpSpPr>
            <p:nvPr/>
          </p:nvGrpSpPr>
          <p:grpSpPr>
            <a:xfrm>
              <a:off x="1120258" y="1936980"/>
              <a:ext cx="5675428" cy="325899"/>
              <a:chOff x="375934" y="3889862"/>
              <a:chExt cx="8183161" cy="469900"/>
            </a:xfrm>
            <a:grpFill/>
          </p:grpSpPr>
          <p:grpSp>
            <p:nvGrpSpPr>
              <p:cNvPr id="116" name="Group 504"/>
              <p:cNvGrpSpPr>
                <a:grpSpLocks/>
              </p:cNvGrpSpPr>
              <p:nvPr/>
            </p:nvGrpSpPr>
            <p:grpSpPr bwMode="auto">
              <a:xfrm>
                <a:off x="375934" y="3889862"/>
                <a:ext cx="1939616" cy="469900"/>
                <a:chOff x="152400" y="4495800"/>
                <a:chExt cx="2110533" cy="469818"/>
              </a:xfrm>
              <a:grpFill/>
            </p:grpSpPr>
            <p:sp>
              <p:nvSpPr>
                <p:cNvPr id="143" name="Chevron 142"/>
                <p:cNvSpPr/>
                <p:nvPr/>
              </p:nvSpPr>
              <p:spPr>
                <a:xfrm>
                  <a:off x="152400" y="4495800"/>
                  <a:ext cx="771797"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Run daily 30 day due card extract</a:t>
                  </a:r>
                </a:p>
              </p:txBody>
            </p:sp>
            <p:sp>
              <p:nvSpPr>
                <p:cNvPr id="144" name="Chevron 143"/>
                <p:cNvSpPr/>
                <p:nvPr/>
              </p:nvSpPr>
              <p:spPr>
                <a:xfrm>
                  <a:off x="935314" y="4505323"/>
                  <a:ext cx="663809"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Filter any cards in suspense</a:t>
                  </a:r>
                </a:p>
              </p:txBody>
            </p:sp>
            <p:sp>
              <p:nvSpPr>
                <p:cNvPr id="145" name="Chevron 144"/>
                <p:cNvSpPr/>
                <p:nvPr/>
              </p:nvSpPr>
              <p:spPr>
                <a:xfrm>
                  <a:off x="1608652" y="4505323"/>
                  <a:ext cx="654281" cy="46029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Identify customer account #</a:t>
                  </a:r>
                </a:p>
              </p:txBody>
            </p:sp>
          </p:grpSp>
          <p:grpSp>
            <p:nvGrpSpPr>
              <p:cNvPr id="117" name="Group 505"/>
              <p:cNvGrpSpPr>
                <a:grpSpLocks/>
              </p:cNvGrpSpPr>
              <p:nvPr/>
            </p:nvGrpSpPr>
            <p:grpSpPr bwMode="auto">
              <a:xfrm>
                <a:off x="2325764" y="3889862"/>
                <a:ext cx="2024263" cy="460375"/>
                <a:chOff x="2273811" y="4505374"/>
                <a:chExt cx="2201970" cy="460244"/>
              </a:xfrm>
              <a:grpFill/>
            </p:grpSpPr>
            <p:sp>
              <p:nvSpPr>
                <p:cNvPr id="147" name="Chevron 146"/>
                <p:cNvSpPr/>
                <p:nvPr/>
              </p:nvSpPr>
              <p:spPr>
                <a:xfrm>
                  <a:off x="2273811" y="4505374"/>
                  <a:ext cx="854117"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Get account activity history (30 days)</a:t>
                  </a:r>
                </a:p>
              </p:txBody>
            </p:sp>
            <p:sp>
              <p:nvSpPr>
                <p:cNvPr id="148" name="Chevron 147"/>
                <p:cNvSpPr/>
                <p:nvPr/>
              </p:nvSpPr>
              <p:spPr>
                <a:xfrm>
                  <a:off x="3139041" y="4505374"/>
                  <a:ext cx="64455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Calculate minimum payment</a:t>
                  </a:r>
                </a:p>
              </p:txBody>
            </p:sp>
            <p:sp>
              <p:nvSpPr>
                <p:cNvPr id="149" name="Chevron 148"/>
                <p:cNvSpPr/>
                <p:nvPr/>
              </p:nvSpPr>
              <p:spPr>
                <a:xfrm>
                  <a:off x="3794710" y="4505374"/>
                  <a:ext cx="681071"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Get billing address &amp; details</a:t>
                  </a:r>
                </a:p>
              </p:txBody>
            </p:sp>
          </p:grpSp>
          <p:grpSp>
            <p:nvGrpSpPr>
              <p:cNvPr id="122" name="Group 506"/>
              <p:cNvGrpSpPr>
                <a:grpSpLocks/>
              </p:cNvGrpSpPr>
              <p:nvPr/>
            </p:nvGrpSpPr>
            <p:grpSpPr bwMode="auto">
              <a:xfrm>
                <a:off x="4360249" y="3889862"/>
                <a:ext cx="1789293" cy="460375"/>
                <a:chOff x="4486659" y="4505374"/>
                <a:chExt cx="1945935" cy="460244"/>
              </a:xfrm>
              <a:grpFill/>
            </p:grpSpPr>
            <p:sp>
              <p:nvSpPr>
                <p:cNvPr id="151" name="Chevron 150"/>
                <p:cNvSpPr/>
                <p:nvPr/>
              </p:nvSpPr>
              <p:spPr>
                <a:xfrm>
                  <a:off x="4486659" y="4505374"/>
                  <a:ext cx="552353"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Print billing invoice</a:t>
                  </a:r>
                </a:p>
              </p:txBody>
            </p:sp>
            <p:sp>
              <p:nvSpPr>
                <p:cNvPr id="152" name="Chevron 151"/>
                <p:cNvSpPr/>
                <p:nvPr/>
              </p:nvSpPr>
              <p:spPr>
                <a:xfrm>
                  <a:off x="5032017" y="4505374"/>
                  <a:ext cx="782208"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Add sales &amp; marketing materials</a:t>
                  </a:r>
                </a:p>
              </p:txBody>
            </p:sp>
            <p:sp>
              <p:nvSpPr>
                <p:cNvPr id="153" name="Chevron 152"/>
                <p:cNvSpPr/>
                <p:nvPr/>
              </p:nvSpPr>
              <p:spPr>
                <a:xfrm>
                  <a:off x="5807228" y="4505374"/>
                  <a:ext cx="62536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Stuff and send out letters</a:t>
                  </a:r>
                </a:p>
              </p:txBody>
            </p:sp>
          </p:grpSp>
          <p:grpSp>
            <p:nvGrpSpPr>
              <p:cNvPr id="123" name="Group 507"/>
              <p:cNvGrpSpPr>
                <a:grpSpLocks/>
              </p:cNvGrpSpPr>
              <p:nvPr/>
            </p:nvGrpSpPr>
            <p:grpSpPr bwMode="auto">
              <a:xfrm>
                <a:off x="6159752" y="3889862"/>
                <a:ext cx="1771778" cy="460375"/>
                <a:chOff x="6443472" y="4505374"/>
                <a:chExt cx="1927644" cy="460244"/>
              </a:xfrm>
              <a:grpFill/>
            </p:grpSpPr>
            <p:sp>
              <p:nvSpPr>
                <p:cNvPr id="155" name="Chevron 154"/>
                <p:cNvSpPr/>
                <p:nvPr/>
              </p:nvSpPr>
              <p:spPr>
                <a:xfrm>
                  <a:off x="6443472" y="4505374"/>
                  <a:ext cx="625611"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Receive inbound payment</a:t>
                  </a:r>
                </a:p>
              </p:txBody>
            </p:sp>
            <p:sp>
              <p:nvSpPr>
                <p:cNvPr id="156" name="Chevron 155"/>
                <p:cNvSpPr/>
                <p:nvPr/>
              </p:nvSpPr>
              <p:spPr>
                <a:xfrm>
                  <a:off x="7059714" y="4505374"/>
                  <a:ext cx="712626"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Post payment to account</a:t>
                  </a:r>
                </a:p>
              </p:txBody>
            </p:sp>
            <p:sp>
              <p:nvSpPr>
                <p:cNvPr id="157" name="Chevron 156"/>
                <p:cNvSpPr/>
                <p:nvPr/>
              </p:nvSpPr>
              <p:spPr>
                <a:xfrm>
                  <a:off x="7762971" y="4505374"/>
                  <a:ext cx="608145" cy="460244"/>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Update account status</a:t>
                  </a:r>
                </a:p>
              </p:txBody>
            </p:sp>
          </p:grpSp>
          <p:sp>
            <p:nvSpPr>
              <p:cNvPr id="158" name="Chevron 157"/>
              <p:cNvSpPr/>
              <p:nvPr/>
            </p:nvSpPr>
            <p:spPr>
              <a:xfrm>
                <a:off x="7941745" y="3889862"/>
                <a:ext cx="617350" cy="460375"/>
              </a:xfrm>
              <a:prstGeom prst="chevron">
                <a:avLst>
                  <a:gd name="adj" fmla="val 20833"/>
                </a:avLst>
              </a:prstGeom>
              <a:grpFill/>
              <a:ln/>
            </p:spPr>
            <p:style>
              <a:lnRef idx="0">
                <a:schemeClr val="accent6"/>
              </a:lnRef>
              <a:fillRef idx="3">
                <a:schemeClr val="accent6"/>
              </a:fillRef>
              <a:effectRef idx="3">
                <a:schemeClr val="accent6"/>
              </a:effectRef>
              <a:fontRef idx="minor">
                <a:schemeClr val="lt1"/>
              </a:fontRef>
            </p:style>
            <p:txBody>
              <a:bodyPr lIns="0" tIns="0" rIns="0" bIns="0" anchor="ctr"/>
              <a:lstStyle/>
              <a:p>
                <a:pPr>
                  <a:lnSpc>
                    <a:spcPct val="90000"/>
                  </a:lnSpc>
                  <a:defRPr/>
                </a:pPr>
                <a:r>
                  <a:rPr lang="en-US" sz="1100" dirty="0">
                    <a:solidFill>
                      <a:schemeClr val="tx1"/>
                    </a:solidFill>
                    <a:latin typeface="Arial Narrow"/>
                    <a:cs typeface="Arial Narrow"/>
                  </a:rPr>
                  <a:t>Check for payments received</a:t>
                </a:r>
              </a:p>
            </p:txBody>
          </p:sp>
        </p:grpSp>
      </p:grpSp>
      <p:sp>
        <p:nvSpPr>
          <p:cNvPr id="162" name="Down Arrow 161"/>
          <p:cNvSpPr/>
          <p:nvPr/>
        </p:nvSpPr>
        <p:spPr>
          <a:xfrm>
            <a:off x="3698265" y="2837227"/>
            <a:ext cx="3031940" cy="385008"/>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63" name="Down Arrow 162"/>
          <p:cNvSpPr/>
          <p:nvPr/>
        </p:nvSpPr>
        <p:spPr>
          <a:xfrm rot="16200000">
            <a:off x="7371743" y="4443661"/>
            <a:ext cx="2102993" cy="385008"/>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54" name="Rond enkele hoek rechthoek 37"/>
          <p:cNvSpPr/>
          <p:nvPr>
            <p:custDataLst>
              <p:tags r:id="rId1"/>
            </p:custDataLst>
          </p:nvPr>
        </p:nvSpPr>
        <p:spPr>
          <a:xfrm flipH="1">
            <a:off x="1525605"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uses a particular model view of business</a:t>
            </a:r>
          </a:p>
        </p:txBody>
      </p:sp>
    </p:spTree>
    <p:extLst>
      <p:ext uri="{BB962C8B-B14F-4D97-AF65-F5344CB8AC3E}">
        <p14:creationId xmlns:p14="http://schemas.microsoft.com/office/powerpoint/2010/main" val="4187686991"/>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7" name="Group 186"/>
          <p:cNvGrpSpPr/>
          <p:nvPr/>
        </p:nvGrpSpPr>
        <p:grpSpPr>
          <a:xfrm>
            <a:off x="3113881" y="2302197"/>
            <a:ext cx="6174283" cy="4052535"/>
            <a:chOff x="1590467" y="2301132"/>
            <a:chExt cx="6171426" cy="4050660"/>
          </a:xfrm>
        </p:grpSpPr>
        <p:grpSp>
          <p:nvGrpSpPr>
            <p:cNvPr id="68" name="Group 34"/>
            <p:cNvGrpSpPr/>
            <p:nvPr/>
          </p:nvGrpSpPr>
          <p:grpSpPr>
            <a:xfrm>
              <a:off x="1590467" y="2301132"/>
              <a:ext cx="6171426" cy="4050660"/>
              <a:chOff x="1372374" y="2121540"/>
              <a:chExt cx="6171426" cy="4050660"/>
            </a:xfrm>
          </p:grpSpPr>
          <p:sp>
            <p:nvSpPr>
              <p:cNvPr id="69" name="Rectangle 68"/>
              <p:cNvSpPr/>
              <p:nvPr/>
            </p:nvSpPr>
            <p:spPr bwMode="auto">
              <a:xfrm>
                <a:off x="1372374" y="2464056"/>
                <a:ext cx="6171426" cy="3708144"/>
              </a:xfrm>
              <a:prstGeom prst="rect">
                <a:avLst/>
              </a:prstGeom>
              <a:solidFill>
                <a:srgbClr val="F2F2F2"/>
              </a:solidFill>
              <a:ln w="9525" cap="flat" cmpd="sng" algn="ctr">
                <a:solidFill>
                  <a:schemeClr val="tx1"/>
                </a:solidFill>
                <a:prstDash val="solid"/>
                <a:round/>
                <a:headEnd type="none" w="med" len="med"/>
                <a:tailEnd type="none" w="med" len="med"/>
              </a:ln>
              <a:effectLst>
                <a:outerShdw blurRad="635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70" name="TextBox 69"/>
              <p:cNvSpPr txBox="1"/>
              <p:nvPr/>
            </p:nvSpPr>
            <p:spPr>
              <a:xfrm>
                <a:off x="1404174" y="2576513"/>
                <a:ext cx="6139626" cy="307905"/>
              </a:xfrm>
              <a:prstGeom prst="rect">
                <a:avLst/>
              </a:prstGeom>
              <a:solidFill>
                <a:schemeClr val="bg1">
                  <a:lumMod val="85000"/>
                </a:schemeClr>
              </a:solidFill>
            </p:spPr>
            <p:txBody>
              <a:bodyPr wrap="square">
                <a:prstTxWarp prst="textNoShape">
                  <a:avLst/>
                </a:prstTxWarp>
                <a:spAutoFit/>
              </a:bodyPr>
              <a:lstStyle/>
              <a:p>
                <a:pPr eaLnBrk="0" hangingPunct="0">
                  <a:defRPr/>
                </a:pPr>
                <a:r>
                  <a:rPr lang="en-US" sz="1401" b="1" i="1" dirty="0">
                    <a:solidFill>
                      <a:srgbClr val="1E5846"/>
                    </a:solidFill>
                  </a:rPr>
                  <a:t>Scenario</a:t>
                </a:r>
                <a:r>
                  <a:rPr lang="en-US" sz="1401" dirty="0">
                    <a:solidFill>
                      <a:srgbClr val="1E5846"/>
                    </a:solidFill>
                  </a:rPr>
                  <a:t>: A customer payment is made under an existing Direct Debit mandate</a:t>
                </a:r>
              </a:p>
            </p:txBody>
          </p:sp>
          <p:sp>
            <p:nvSpPr>
              <p:cNvPr id="74" name="Freeform 2"/>
              <p:cNvSpPr>
                <a:spLocks/>
              </p:cNvSpPr>
              <p:nvPr/>
            </p:nvSpPr>
            <p:spPr bwMode="auto">
              <a:xfrm>
                <a:off x="1447800" y="3790950"/>
                <a:ext cx="5774969" cy="1588"/>
              </a:xfrm>
              <a:custGeom>
                <a:avLst/>
                <a:gdLst>
                  <a:gd name="T0" fmla="*/ 0 w 5520"/>
                  <a:gd name="T1" fmla="*/ 0 h 1"/>
                  <a:gd name="T2" fmla="*/ 2147483647 w 5520"/>
                  <a:gd name="T3" fmla="*/ 0 h 1"/>
                  <a:gd name="T4" fmla="*/ 0 60000 65536"/>
                  <a:gd name="T5" fmla="*/ 0 60000 65536"/>
                  <a:gd name="T6" fmla="*/ 0 w 5520"/>
                  <a:gd name="T7" fmla="*/ 0 h 1"/>
                  <a:gd name="T8" fmla="*/ 5520 w 5520"/>
                  <a:gd name="T9" fmla="*/ 1 h 1"/>
                </a:gdLst>
                <a:ahLst/>
                <a:cxnLst>
                  <a:cxn ang="T4">
                    <a:pos x="T0" y="T1"/>
                  </a:cxn>
                  <a:cxn ang="T5">
                    <a:pos x="T2" y="T3"/>
                  </a:cxn>
                </a:cxnLst>
                <a:rect l="T6" t="T7" r="T8" b="T9"/>
                <a:pathLst>
                  <a:path w="5520" h="1">
                    <a:moveTo>
                      <a:pt x="0" y="0"/>
                    </a:moveTo>
                    <a:lnTo>
                      <a:pt x="5520" y="0"/>
                    </a:lnTo>
                  </a:path>
                </a:pathLst>
              </a:custGeom>
              <a:noFill/>
              <a:ln w="34925">
                <a:solidFill>
                  <a:schemeClr val="tx1"/>
                </a:solidFill>
                <a:round/>
                <a:headEnd/>
                <a:tailEnd/>
              </a:ln>
            </p:spPr>
            <p:txBody>
              <a:bodyPr lIns="36017" tIns="18008" rIns="36017" bIns="46822">
                <a:prstTxWarp prst="textNoShape">
                  <a:avLst/>
                </a:prstTxWarp>
              </a:bodyPr>
              <a:lstStyle/>
              <a:p>
                <a:endParaRPr lang="en-US" sz="1361" dirty="0"/>
              </a:p>
            </p:txBody>
          </p:sp>
          <p:sp>
            <p:nvSpPr>
              <p:cNvPr id="78" name="Text Box 3"/>
              <p:cNvSpPr txBox="1">
                <a:spLocks noChangeArrowheads="1"/>
              </p:cNvSpPr>
              <p:nvPr/>
            </p:nvSpPr>
            <p:spPr bwMode="auto">
              <a:xfrm>
                <a:off x="5808399" y="3827463"/>
                <a:ext cx="1411800" cy="1770485"/>
              </a:xfrm>
              <a:prstGeom prst="rect">
                <a:avLst/>
              </a:prstGeom>
              <a:noFill/>
              <a:ln w="9525">
                <a:noFill/>
                <a:miter lim="800000"/>
                <a:headEnd/>
                <a:tailEnd/>
              </a:ln>
            </p:spPr>
            <p:txBody>
              <a:bodyPr wrap="square" lIns="0" rIns="0">
                <a:prstTxWarp prst="textNoShape">
                  <a:avLst/>
                </a:prstTxWarp>
                <a:spAutoFit/>
              </a:bodyPr>
              <a:lstStyle/>
              <a:p>
                <a:pPr>
                  <a:lnSpc>
                    <a:spcPct val="90000"/>
                  </a:lnSpc>
                  <a:spcBef>
                    <a:spcPct val="10000"/>
                  </a:spcBef>
                  <a:spcAft>
                    <a:spcPct val="10000"/>
                  </a:spcAft>
                </a:pPr>
                <a:r>
                  <a:rPr lang="en-US" sz="900" dirty="0"/>
                  <a:t>A Direct debit request is received and routed for processing, the mandate is found and the corresponding customer agreement checked for direct debit processing.  the balanced is checked before a debit payment is initiated,</a:t>
                </a:r>
              </a:p>
              <a:p>
                <a:pPr>
                  <a:lnSpc>
                    <a:spcPct val="90000"/>
                  </a:lnSpc>
                  <a:spcBef>
                    <a:spcPct val="10000"/>
                  </a:spcBef>
                  <a:spcAft>
                    <a:spcPct val="10000"/>
                  </a:spcAft>
                </a:pPr>
                <a:endParaRPr lang="en-US" sz="900" dirty="0"/>
              </a:p>
              <a:p>
                <a:pPr>
                  <a:lnSpc>
                    <a:spcPct val="90000"/>
                  </a:lnSpc>
                  <a:spcBef>
                    <a:spcPct val="10000"/>
                  </a:spcBef>
                  <a:spcAft>
                    <a:spcPct val="10000"/>
                  </a:spcAft>
                </a:pPr>
                <a:r>
                  <a:rPr lang="en-US" sz="900" dirty="0"/>
                  <a:t>The payment is made to the vendors account through an ACH payment</a:t>
                </a:r>
              </a:p>
            </p:txBody>
          </p:sp>
          <p:grpSp>
            <p:nvGrpSpPr>
              <p:cNvPr id="93" name="Group 106"/>
              <p:cNvGrpSpPr/>
              <p:nvPr/>
            </p:nvGrpSpPr>
            <p:grpSpPr>
              <a:xfrm>
                <a:off x="1607385" y="3200400"/>
                <a:ext cx="4139254" cy="2819400"/>
                <a:chOff x="3418212" y="1981200"/>
                <a:chExt cx="4139254" cy="4572000"/>
              </a:xfrm>
            </p:grpSpPr>
            <p:sp>
              <p:nvSpPr>
                <p:cNvPr id="113" name="Line 14"/>
                <p:cNvSpPr>
                  <a:spLocks noChangeShapeType="1"/>
                </p:cNvSpPr>
                <p:nvPr/>
              </p:nvSpPr>
              <p:spPr bwMode="auto">
                <a:xfrm flipH="1">
                  <a:off x="3418212"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4" name="Line 5"/>
                <p:cNvSpPr>
                  <a:spLocks noChangeShapeType="1"/>
                </p:cNvSpPr>
                <p:nvPr/>
              </p:nvSpPr>
              <p:spPr bwMode="auto">
                <a:xfrm>
                  <a:off x="7556199" y="1981200"/>
                  <a:ext cx="1267" cy="4572000"/>
                </a:xfrm>
                <a:prstGeom prst="line">
                  <a:avLst/>
                </a:prstGeom>
                <a:noFill/>
                <a:ln w="34925">
                  <a:solidFill>
                    <a:schemeClr val="tx1"/>
                  </a:solidFill>
                  <a:round/>
                  <a:headEnd/>
                  <a:tailEnd/>
                </a:ln>
              </p:spPr>
              <p:txBody>
                <a:bodyPr>
                  <a:prstTxWarp prst="textNoShape">
                    <a:avLst/>
                  </a:prstTxWarp>
                </a:bodyPr>
                <a:lstStyle/>
                <a:p>
                  <a:endParaRPr lang="en-US" sz="1361" dirty="0"/>
                </a:p>
              </p:txBody>
            </p:sp>
            <p:sp>
              <p:nvSpPr>
                <p:cNvPr id="115" name="Line 10"/>
                <p:cNvSpPr>
                  <a:spLocks noChangeShapeType="1"/>
                </p:cNvSpPr>
                <p:nvPr/>
              </p:nvSpPr>
              <p:spPr bwMode="auto">
                <a:xfrm flipH="1">
                  <a:off x="5890190" y="1981200"/>
                  <a:ext cx="1268"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6" name="Line 12"/>
                <p:cNvSpPr>
                  <a:spLocks noChangeShapeType="1"/>
                </p:cNvSpPr>
                <p:nvPr/>
              </p:nvSpPr>
              <p:spPr bwMode="auto">
                <a:xfrm flipH="1">
                  <a:off x="6712916" y="1981200"/>
                  <a:ext cx="1268"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7" name="Line 13"/>
                <p:cNvSpPr>
                  <a:spLocks noChangeShapeType="1"/>
                </p:cNvSpPr>
                <p:nvPr/>
              </p:nvSpPr>
              <p:spPr bwMode="auto">
                <a:xfrm flipH="1">
                  <a:off x="5066197"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sp>
              <p:nvSpPr>
                <p:cNvPr id="118" name="Line 14"/>
                <p:cNvSpPr>
                  <a:spLocks noChangeShapeType="1"/>
                </p:cNvSpPr>
                <p:nvPr/>
              </p:nvSpPr>
              <p:spPr bwMode="auto">
                <a:xfrm flipH="1">
                  <a:off x="4242205" y="1981200"/>
                  <a:ext cx="2535" cy="4572000"/>
                </a:xfrm>
                <a:prstGeom prst="line">
                  <a:avLst/>
                </a:prstGeom>
                <a:noFill/>
                <a:ln w="9525">
                  <a:solidFill>
                    <a:schemeClr val="tx1"/>
                  </a:solidFill>
                  <a:prstDash val="sysDot"/>
                  <a:round/>
                  <a:headEnd/>
                  <a:tailEnd/>
                </a:ln>
              </p:spPr>
              <p:txBody>
                <a:bodyPr>
                  <a:prstTxWarp prst="textNoShape">
                    <a:avLst/>
                  </a:prstTxWarp>
                </a:bodyPr>
                <a:lstStyle/>
                <a:p>
                  <a:endParaRPr lang="en-US" sz="1361" dirty="0"/>
                </a:p>
              </p:txBody>
            </p:sp>
          </p:grpSp>
          <p:sp>
            <p:nvSpPr>
              <p:cNvPr id="99" name="Rectangle 68"/>
              <p:cNvSpPr>
                <a:spLocks noChangeArrowheads="1"/>
              </p:cNvSpPr>
              <p:nvPr/>
            </p:nvSpPr>
            <p:spPr bwMode="auto">
              <a:xfrm>
                <a:off x="3313267" y="397132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Receive DD payment request</a:t>
                </a:r>
              </a:p>
            </p:txBody>
          </p:sp>
          <p:sp>
            <p:nvSpPr>
              <p:cNvPr id="100" name="Rectangle 68"/>
              <p:cNvSpPr>
                <a:spLocks noChangeArrowheads="1"/>
              </p:cNvSpPr>
              <p:nvPr/>
            </p:nvSpPr>
            <p:spPr bwMode="auto">
              <a:xfrm>
                <a:off x="4136306" y="4174974"/>
                <a:ext cx="705919" cy="504719"/>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DD payment matched to customer, agreement checked</a:t>
                </a:r>
              </a:p>
            </p:txBody>
          </p:sp>
          <p:sp>
            <p:nvSpPr>
              <p:cNvPr id="101" name="Rectangle 68"/>
              <p:cNvSpPr>
                <a:spLocks noChangeArrowheads="1"/>
              </p:cNvSpPr>
              <p:nvPr/>
            </p:nvSpPr>
            <p:spPr bwMode="auto">
              <a:xfrm>
                <a:off x="4959345" y="467233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Mandate covered under agreement</a:t>
                </a:r>
              </a:p>
            </p:txBody>
          </p:sp>
          <p:sp>
            <p:nvSpPr>
              <p:cNvPr id="102" name="Rectangle 68"/>
              <p:cNvSpPr>
                <a:spLocks noChangeArrowheads="1"/>
              </p:cNvSpPr>
              <p:nvPr/>
            </p:nvSpPr>
            <p:spPr bwMode="auto">
              <a:xfrm>
                <a:off x="4136306" y="4897696"/>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Customer account balanced checked</a:t>
                </a:r>
              </a:p>
            </p:txBody>
          </p:sp>
          <p:sp>
            <p:nvSpPr>
              <p:cNvPr id="103" name="Rectangle 68"/>
              <p:cNvSpPr>
                <a:spLocks noChangeArrowheads="1"/>
              </p:cNvSpPr>
              <p:nvPr/>
            </p:nvSpPr>
            <p:spPr bwMode="auto">
              <a:xfrm>
                <a:off x="2490228" y="5123525"/>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Provide current Account balance</a:t>
                </a:r>
              </a:p>
            </p:txBody>
          </p:sp>
          <p:sp>
            <p:nvSpPr>
              <p:cNvPr id="104" name="Rectangle 68"/>
              <p:cNvSpPr>
                <a:spLocks noChangeArrowheads="1"/>
              </p:cNvSpPr>
              <p:nvPr/>
            </p:nvSpPr>
            <p:spPr bwMode="auto">
              <a:xfrm>
                <a:off x="4136306" y="5392161"/>
                <a:ext cx="705919" cy="213870"/>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Initiate funds transfer</a:t>
                </a:r>
              </a:p>
            </p:txBody>
          </p:sp>
          <p:sp>
            <p:nvSpPr>
              <p:cNvPr id="105" name="Rectangle 68"/>
              <p:cNvSpPr>
                <a:spLocks noChangeArrowheads="1"/>
              </p:cNvSpPr>
              <p:nvPr/>
            </p:nvSpPr>
            <p:spPr bwMode="auto">
              <a:xfrm>
                <a:off x="1654919" y="5661963"/>
                <a:ext cx="705919" cy="116921"/>
              </a:xfrm>
              <a:prstGeom prst="rect">
                <a:avLst/>
              </a:prstGeom>
              <a:solidFill>
                <a:schemeClr val="bg1"/>
              </a:solidFill>
              <a:ln w="12700" cap="flat" cmpd="sng" algn="ctr">
                <a:solidFill>
                  <a:schemeClr val="tx1"/>
                </a:solidFill>
                <a:miter lim="800000"/>
                <a:headEnd type="none" w="med" len="med"/>
                <a:tailEnd type="none" w="med" len="med"/>
              </a:ln>
              <a:effectLst>
                <a:outerShdw blurRad="38100" dist="38100" dir="2700000">
                  <a:srgbClr val="000000">
                    <a:alpha val="70000"/>
                  </a:srgbClr>
                </a:outerShdw>
              </a:effectLst>
            </p:spPr>
            <p:txBody>
              <a:bodyPr wrap="square" lIns="36017" tIns="0" rIns="36017" bIns="18008">
                <a:prstTxWarp prst="textNoShape">
                  <a:avLst/>
                </a:prstTxWarp>
                <a:spAutoFit/>
              </a:bodyPr>
              <a:lstStyle/>
              <a:p>
                <a:pPr>
                  <a:lnSpc>
                    <a:spcPct val="90000"/>
                  </a:lnSpc>
                  <a:defRPr/>
                </a:pPr>
                <a:r>
                  <a:rPr lang="en-US" sz="700" dirty="0">
                    <a:latin typeface="Arial Narrow" charset="0"/>
                  </a:rPr>
                  <a:t>Transfer executed</a:t>
                </a:r>
              </a:p>
            </p:txBody>
          </p:sp>
          <p:cxnSp>
            <p:nvCxnSpPr>
              <p:cNvPr id="106" name="AutoShape 54"/>
              <p:cNvCxnSpPr>
                <a:cxnSpLocks noChangeShapeType="1"/>
                <a:stCxn id="100" idx="0"/>
                <a:endCxn id="99" idx="3"/>
              </p:cNvCxnSpPr>
              <p:nvPr/>
            </p:nvCxnSpPr>
            <p:spPr bwMode="auto">
              <a:xfrm rot="16200000" flipV="1">
                <a:off x="4205870" y="3891578"/>
                <a:ext cx="96713" cy="470080"/>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7" name="AutoShape 54"/>
              <p:cNvCxnSpPr>
                <a:cxnSpLocks noChangeShapeType="1"/>
                <a:stCxn id="101" idx="0"/>
                <a:endCxn id="100" idx="3"/>
              </p:cNvCxnSpPr>
              <p:nvPr/>
            </p:nvCxnSpPr>
            <p:spPr bwMode="auto">
              <a:xfrm rot="16200000" flipV="1">
                <a:off x="4954764" y="4314795"/>
                <a:ext cx="245002" cy="470080"/>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8" name="AutoShape 54"/>
              <p:cNvCxnSpPr>
                <a:cxnSpLocks noChangeShapeType="1"/>
                <a:stCxn id="102" idx="0"/>
                <a:endCxn id="101" idx="1"/>
              </p:cNvCxnSpPr>
              <p:nvPr/>
            </p:nvCxnSpPr>
            <p:spPr bwMode="auto">
              <a:xfrm rot="5400000" flipH="1" flipV="1">
                <a:off x="4665093" y="4603445"/>
                <a:ext cx="118425" cy="470079"/>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09" name="AutoShape 54"/>
              <p:cNvCxnSpPr>
                <a:cxnSpLocks noChangeShapeType="1"/>
                <a:stCxn id="103" idx="0"/>
                <a:endCxn id="102" idx="1"/>
              </p:cNvCxnSpPr>
              <p:nvPr/>
            </p:nvCxnSpPr>
            <p:spPr bwMode="auto">
              <a:xfrm rot="5400000" flipH="1" flipV="1">
                <a:off x="3430300" y="4417519"/>
                <a:ext cx="118894" cy="1293118"/>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10" name="AutoShape 54"/>
              <p:cNvCxnSpPr>
                <a:cxnSpLocks noChangeShapeType="1"/>
                <a:stCxn id="104" idx="0"/>
                <a:endCxn id="103" idx="3"/>
              </p:cNvCxnSpPr>
              <p:nvPr/>
            </p:nvCxnSpPr>
            <p:spPr bwMode="auto">
              <a:xfrm rot="16200000" flipV="1">
                <a:off x="3761857" y="4664751"/>
                <a:ext cx="161701" cy="1293119"/>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cxnSp>
            <p:nvCxnSpPr>
              <p:cNvPr id="111" name="AutoShape 54"/>
              <p:cNvCxnSpPr>
                <a:cxnSpLocks noChangeShapeType="1"/>
                <a:stCxn id="105" idx="0"/>
                <a:endCxn id="104" idx="1"/>
              </p:cNvCxnSpPr>
              <p:nvPr/>
            </p:nvCxnSpPr>
            <p:spPr bwMode="auto">
              <a:xfrm rot="5400000" flipH="1" flipV="1">
                <a:off x="2990659" y="4516317"/>
                <a:ext cx="162867" cy="2128427"/>
              </a:xfrm>
              <a:prstGeom prst="bentConnector2">
                <a:avLst/>
              </a:prstGeom>
              <a:noFill/>
              <a:ln w="12700" cap="flat" cmpd="sng" algn="ctr">
                <a:solidFill>
                  <a:schemeClr val="tx1"/>
                </a:solidFill>
                <a:prstDash val="solid"/>
                <a:miter lim="800000"/>
                <a:headEnd type="none" w="med" len="med"/>
                <a:tailEnd type="none" w="med" len="med"/>
              </a:ln>
              <a:effectLst>
                <a:outerShdw blurRad="38100" dist="12700" dir="10800000">
                  <a:srgbClr val="000000"/>
                </a:outerShdw>
              </a:effectLst>
            </p:spPr>
          </p:cxnSp>
          <p:sp>
            <p:nvSpPr>
              <p:cNvPr id="112" name="Rectangle 111"/>
              <p:cNvSpPr/>
              <p:nvPr/>
            </p:nvSpPr>
            <p:spPr>
              <a:xfrm>
                <a:off x="2616458" y="2121540"/>
                <a:ext cx="3581400" cy="393060"/>
              </a:xfrm>
              <a:prstGeom prst="rect">
                <a:avLst/>
              </a:prstGeom>
            </p:spPr>
            <p:txBody>
              <a:bodyPr wrap="square">
                <a:noAutofit/>
              </a:bodyPr>
              <a:lstStyle/>
              <a:p>
                <a:pPr algn="ctr">
                  <a:spcAft>
                    <a:spcPts val="300"/>
                  </a:spcAft>
                </a:pPr>
                <a:r>
                  <a:rPr lang="en-US" sz="1601" b="1" dirty="0">
                    <a:latin typeface="Helvetica"/>
                    <a:cs typeface="Helvetica"/>
                  </a:rPr>
                  <a:t>Simple BIAN Business Scenario</a:t>
                </a:r>
                <a:endParaRPr lang="en-US" sz="1401" b="1" dirty="0">
                  <a:latin typeface="Helvetica"/>
                  <a:cs typeface="Helvetica"/>
                </a:endParaRPr>
              </a:p>
            </p:txBody>
          </p:sp>
        </p:grpSp>
        <p:grpSp>
          <p:nvGrpSpPr>
            <p:cNvPr id="4" name="Group 89"/>
            <p:cNvGrpSpPr/>
            <p:nvPr/>
          </p:nvGrpSpPr>
          <p:grpSpPr>
            <a:xfrm>
              <a:off x="2421978" y="3525071"/>
              <a:ext cx="188798" cy="62404"/>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92" name="Oval 9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5" name="Group 92"/>
            <p:cNvGrpSpPr/>
            <p:nvPr/>
          </p:nvGrpSpPr>
          <p:grpSpPr>
            <a:xfrm>
              <a:off x="2420065" y="3709771"/>
              <a:ext cx="222685" cy="99727"/>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6" name="Group 87"/>
            <p:cNvGrpSpPr/>
            <p:nvPr/>
          </p:nvGrpSpPr>
          <p:grpSpPr>
            <a:xfrm>
              <a:off x="2421973" y="3447702"/>
              <a:ext cx="188798" cy="62404"/>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88" name="Oval 8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7" name="Group 88"/>
            <p:cNvGrpSpPr/>
            <p:nvPr/>
          </p:nvGrpSpPr>
          <p:grpSpPr>
            <a:xfrm>
              <a:off x="2420060" y="3597605"/>
              <a:ext cx="222685" cy="99727"/>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71" name="Snip Same Side Corner Rectangle 70"/>
            <p:cNvSpPr/>
            <p:nvPr/>
          </p:nvSpPr>
          <p:spPr bwMode="auto">
            <a:xfrm>
              <a:off x="18511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77" name="Circular Arrow 76"/>
            <p:cNvSpPr>
              <a:spLocks noChangeAspect="1"/>
            </p:cNvSpPr>
            <p:nvPr/>
          </p:nvSpPr>
          <p:spPr>
            <a:xfrm rot="5400000">
              <a:off x="18704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9" name="Group 17"/>
            <p:cNvGrpSpPr/>
            <p:nvPr/>
          </p:nvGrpSpPr>
          <p:grpSpPr>
            <a:xfrm>
              <a:off x="2019095" y="3550974"/>
              <a:ext cx="318675" cy="196132"/>
              <a:chOff x="5181600" y="4419600"/>
              <a:chExt cx="643464" cy="393699"/>
            </a:xfrm>
            <a:effectLst/>
          </p:grpSpPr>
          <p:sp>
            <p:nvSpPr>
              <p:cNvPr id="80" name="Rectangle 79"/>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1" name="Rectangle 80"/>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2" name="Rectangle 81"/>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3" name="Rectangle 82"/>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84" name="Rectangle 83"/>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79" name="Rounded Rectangle 78"/>
            <p:cNvSpPr/>
            <p:nvPr/>
          </p:nvSpPr>
          <p:spPr>
            <a:xfrm>
              <a:off x="18511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Payment</a:t>
              </a:r>
            </a:p>
            <a:p>
              <a:pPr eaLnBrk="0" hangingPunct="0">
                <a:lnSpc>
                  <a:spcPct val="80000"/>
                </a:lnSpc>
                <a:defRPr/>
              </a:pPr>
              <a:r>
                <a:rPr lang="en-US" sz="800" b="1" dirty="0">
                  <a:latin typeface="Arial"/>
                  <a:ea typeface="ＭＳ Ｐゴシック" pitchFamily="1" charset="-128"/>
                  <a:cs typeface="Arial"/>
                </a:rPr>
                <a:t>Execution</a:t>
              </a:r>
            </a:p>
          </p:txBody>
        </p:sp>
        <p:grpSp>
          <p:nvGrpSpPr>
            <p:cNvPr id="122" name="Group 89"/>
            <p:cNvGrpSpPr/>
            <p:nvPr/>
          </p:nvGrpSpPr>
          <p:grpSpPr>
            <a:xfrm>
              <a:off x="3249176" y="3525071"/>
              <a:ext cx="188797" cy="62404"/>
              <a:chOff x="1974849" y="3771883"/>
              <a:chExt cx="438228" cy="144000"/>
            </a:xfrm>
            <a:effectLst>
              <a:outerShdw blurRad="50800" dist="38100" dir="2700000">
                <a:srgbClr val="000000">
                  <a:alpha val="75000"/>
                </a:srgbClr>
              </a:outerShdw>
            </a:effectLst>
          </p:grpSpPr>
          <p:sp>
            <p:nvSpPr>
              <p:cNvPr id="141" name="Rectangle 14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42" name="Oval 14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23" name="Group 92"/>
            <p:cNvGrpSpPr/>
            <p:nvPr/>
          </p:nvGrpSpPr>
          <p:grpSpPr>
            <a:xfrm>
              <a:off x="3247266" y="3709760"/>
              <a:ext cx="222685" cy="99726"/>
              <a:chOff x="1970409" y="3513618"/>
              <a:chExt cx="516886" cy="230123"/>
            </a:xfrm>
            <a:effectLst>
              <a:outerShdw blurRad="50800" dist="38100" dir="2700000">
                <a:srgbClr val="000000">
                  <a:alpha val="75000"/>
                </a:srgbClr>
              </a:outerShdw>
            </a:effectLst>
          </p:grpSpPr>
          <p:sp>
            <p:nvSpPr>
              <p:cNvPr id="139" name="Rectangle 13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40" name="Block Arc 13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24" name="Group 87"/>
            <p:cNvGrpSpPr/>
            <p:nvPr/>
          </p:nvGrpSpPr>
          <p:grpSpPr>
            <a:xfrm>
              <a:off x="3249172" y="3447702"/>
              <a:ext cx="188797" cy="62404"/>
              <a:chOff x="1974849" y="3771883"/>
              <a:chExt cx="438228" cy="144000"/>
            </a:xfrm>
            <a:effectLst>
              <a:outerShdw blurRad="50800" dist="38100" dir="2700000">
                <a:srgbClr val="000000">
                  <a:alpha val="75000"/>
                </a:srgbClr>
              </a:outerShdw>
            </a:effectLst>
          </p:grpSpPr>
          <p:sp>
            <p:nvSpPr>
              <p:cNvPr id="137" name="Rectangle 13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38" name="Oval 13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25" name="Group 88"/>
            <p:cNvGrpSpPr/>
            <p:nvPr/>
          </p:nvGrpSpPr>
          <p:grpSpPr>
            <a:xfrm>
              <a:off x="3247261" y="3597593"/>
              <a:ext cx="222685" cy="99726"/>
              <a:chOff x="1970409" y="3513618"/>
              <a:chExt cx="516886" cy="230123"/>
            </a:xfrm>
            <a:effectLst>
              <a:outerShdw blurRad="50800" dist="38100" dir="2700000">
                <a:srgbClr val="000000">
                  <a:alpha val="75000"/>
                </a:srgbClr>
              </a:outerShdw>
            </a:effectLst>
          </p:grpSpPr>
          <p:sp>
            <p:nvSpPr>
              <p:cNvPr id="135" name="Rectangle 13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36" name="Block Arc 13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26" name="Snip Same Side Corner Rectangle 125"/>
            <p:cNvSpPr/>
            <p:nvPr/>
          </p:nvSpPr>
          <p:spPr bwMode="auto">
            <a:xfrm>
              <a:off x="26783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27" name="Circular Arrow 126"/>
            <p:cNvSpPr>
              <a:spLocks noChangeAspect="1"/>
            </p:cNvSpPr>
            <p:nvPr/>
          </p:nvSpPr>
          <p:spPr>
            <a:xfrm rot="5400000">
              <a:off x="26976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28" name="Group 17"/>
            <p:cNvGrpSpPr/>
            <p:nvPr/>
          </p:nvGrpSpPr>
          <p:grpSpPr>
            <a:xfrm>
              <a:off x="2846292" y="3550974"/>
              <a:ext cx="318675" cy="196132"/>
              <a:chOff x="5181600" y="4419600"/>
              <a:chExt cx="643464" cy="393699"/>
            </a:xfrm>
            <a:effectLst/>
          </p:grpSpPr>
          <p:sp>
            <p:nvSpPr>
              <p:cNvPr id="130" name="Rectangle 129"/>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1" name="Rectangle 130"/>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2" name="Rectangle 131"/>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3" name="Rectangle 132"/>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34" name="Rectangle 133"/>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29" name="Rounded Rectangle 128"/>
            <p:cNvSpPr/>
            <p:nvPr/>
          </p:nvSpPr>
          <p:spPr>
            <a:xfrm>
              <a:off x="26783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BE" sz="800" b="1" dirty="0">
                  <a:latin typeface="Arial Narrow"/>
                  <a:ea typeface="ＭＳ Ｐゴシック" pitchFamily="1" charset="-128"/>
                  <a:cs typeface="Arial Narrow"/>
                </a:rPr>
                <a:t>P</a:t>
              </a:r>
              <a:r>
                <a:rPr lang="fr-BE" sz="800" b="1" dirty="0">
                  <a:latin typeface="Arial Narrow"/>
                  <a:ea typeface="ＭＳ Ｐゴシック" pitchFamily="1" charset="-128"/>
                  <a:cs typeface="Arial Narrow"/>
                </a:rPr>
                <a:t>o</a:t>
              </a:r>
              <a:r>
                <a:rPr lang="en-BE" sz="800" b="1" dirty="0">
                  <a:latin typeface="Arial Narrow"/>
                  <a:ea typeface="ＭＳ Ｐゴシック" pitchFamily="1" charset="-128"/>
                  <a:cs typeface="Arial Narrow"/>
                </a:rPr>
                <a:t>s</a:t>
              </a:r>
              <a:r>
                <a:rPr lang="fr-BE" sz="800" b="1" dirty="0">
                  <a:latin typeface="Arial Narrow"/>
                  <a:ea typeface="ＭＳ Ｐゴシック" pitchFamily="1" charset="-128"/>
                  <a:cs typeface="Arial Narrow"/>
                </a:rPr>
                <a:t>i</a:t>
              </a:r>
              <a:r>
                <a:rPr lang="en-BE" sz="800" b="1" dirty="0">
                  <a:latin typeface="Arial Narrow"/>
                  <a:ea typeface="ＭＳ Ｐゴシック" pitchFamily="1" charset="-128"/>
                  <a:cs typeface="Arial Narrow"/>
                </a:rPr>
                <a:t>t</a:t>
              </a:r>
              <a:r>
                <a:rPr lang="fr-BE" sz="800" b="1" dirty="0">
                  <a:latin typeface="Arial Narrow"/>
                  <a:ea typeface="ＭＳ Ｐゴシック" pitchFamily="1" charset="-128"/>
                  <a:cs typeface="Arial Narrow"/>
                </a:rPr>
                <a:t>i</a:t>
              </a:r>
              <a:r>
                <a:rPr lang="en-BE" sz="800" b="1" dirty="0">
                  <a:latin typeface="Arial Narrow"/>
                  <a:ea typeface="ＭＳ Ｐゴシック" pitchFamily="1" charset="-128"/>
                  <a:cs typeface="Arial Narrow"/>
                </a:rPr>
                <a:t>o</a:t>
              </a:r>
              <a:r>
                <a:rPr lang="fr-BE" sz="800" b="1" dirty="0">
                  <a:latin typeface="Arial Narrow"/>
                  <a:ea typeface="ＭＳ Ｐゴシック" pitchFamily="1" charset="-128"/>
                  <a:cs typeface="Arial Narrow"/>
                </a:rPr>
                <a:t>n</a:t>
              </a:r>
              <a:r>
                <a:rPr lang="en-BE" sz="800" b="1" dirty="0">
                  <a:latin typeface="Arial Narrow"/>
                  <a:ea typeface="ＭＳ Ｐゴシック" pitchFamily="1" charset="-128"/>
                  <a:cs typeface="Arial Narrow"/>
                </a:rPr>
                <a:t> </a:t>
              </a:r>
              <a:r>
                <a:rPr lang="fr-BE" sz="800" b="1" dirty="0">
                  <a:latin typeface="Arial Narrow"/>
                  <a:ea typeface="ＭＳ Ｐゴシック" pitchFamily="1" charset="-128"/>
                  <a:cs typeface="Arial Narrow"/>
                </a:rPr>
                <a:t>K</a:t>
              </a:r>
              <a:r>
                <a:rPr lang="en-BE" sz="800" b="1" dirty="0">
                  <a:latin typeface="Arial Narrow"/>
                  <a:ea typeface="ＭＳ Ｐゴシック" pitchFamily="1" charset="-128"/>
                  <a:cs typeface="Arial Narrow"/>
                </a:rPr>
                <a:t>e</a:t>
              </a:r>
              <a:r>
                <a:rPr lang="fr-BE" sz="800" b="1" dirty="0">
                  <a:latin typeface="Arial Narrow"/>
                  <a:ea typeface="ＭＳ Ｐゴシック" pitchFamily="1" charset="-128"/>
                  <a:cs typeface="Arial Narrow"/>
                </a:rPr>
                <a:t>e</a:t>
              </a:r>
              <a:r>
                <a:rPr lang="en-BE" sz="800" b="1" dirty="0">
                  <a:latin typeface="Arial Narrow"/>
                  <a:ea typeface="ＭＳ Ｐゴシック" pitchFamily="1" charset="-128"/>
                  <a:cs typeface="Arial Narrow"/>
                </a:rPr>
                <a:t>p</a:t>
              </a:r>
              <a:r>
                <a:rPr lang="fr-BE" sz="800" b="1" dirty="0">
                  <a:latin typeface="Arial Narrow"/>
                  <a:ea typeface="ＭＳ Ｐゴシック" pitchFamily="1" charset="-128"/>
                  <a:cs typeface="Arial Narrow"/>
                </a:rPr>
                <a:t>i</a:t>
              </a:r>
              <a:r>
                <a:rPr lang="en-BE" sz="800" b="1" dirty="0">
                  <a:latin typeface="Arial Narrow"/>
                  <a:ea typeface="ＭＳ Ｐゴシック" pitchFamily="1" charset="-128"/>
                  <a:cs typeface="Arial Narrow"/>
                </a:rPr>
                <a:t>n</a:t>
              </a:r>
              <a:r>
                <a:rPr lang="fr-BE" sz="800" b="1" dirty="0">
                  <a:latin typeface="Arial Narrow"/>
                  <a:ea typeface="ＭＳ Ｐゴシック" pitchFamily="1" charset="-128"/>
                  <a:cs typeface="Arial Narrow"/>
                </a:rPr>
                <a:t>g</a:t>
              </a:r>
              <a:endParaRPr lang="en-US" sz="800" b="1" dirty="0">
                <a:latin typeface="Arial Narrow"/>
                <a:ea typeface="ＭＳ Ｐゴシック" pitchFamily="1" charset="-128"/>
                <a:cs typeface="Arial Narrow"/>
              </a:endParaRPr>
            </a:p>
          </p:txBody>
        </p:sp>
        <p:grpSp>
          <p:nvGrpSpPr>
            <p:cNvPr id="144" name="Group 89"/>
            <p:cNvGrpSpPr/>
            <p:nvPr/>
          </p:nvGrpSpPr>
          <p:grpSpPr>
            <a:xfrm>
              <a:off x="4076376" y="3525071"/>
              <a:ext cx="188797" cy="62404"/>
              <a:chOff x="1974849" y="3771883"/>
              <a:chExt cx="438228" cy="144000"/>
            </a:xfrm>
            <a:effectLst>
              <a:outerShdw blurRad="50800" dist="38100" dir="2700000">
                <a:srgbClr val="000000">
                  <a:alpha val="75000"/>
                </a:srgbClr>
              </a:outerShdw>
            </a:effectLst>
          </p:grpSpPr>
          <p:sp>
            <p:nvSpPr>
              <p:cNvPr id="163" name="Rectangle 162"/>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4" name="Oval 163"/>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45" name="Group 92"/>
            <p:cNvGrpSpPr/>
            <p:nvPr/>
          </p:nvGrpSpPr>
          <p:grpSpPr>
            <a:xfrm>
              <a:off x="4074466" y="3709760"/>
              <a:ext cx="222685" cy="99726"/>
              <a:chOff x="1970409" y="3513618"/>
              <a:chExt cx="516886" cy="230123"/>
            </a:xfrm>
            <a:effectLst>
              <a:outerShdw blurRad="50800" dist="38100" dir="2700000">
                <a:srgbClr val="000000">
                  <a:alpha val="75000"/>
                </a:srgbClr>
              </a:outerShdw>
            </a:effectLst>
          </p:grpSpPr>
          <p:sp>
            <p:nvSpPr>
              <p:cNvPr id="161" name="Rectangle 160"/>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2" name="Block Arc 161"/>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46" name="Group 87"/>
            <p:cNvGrpSpPr/>
            <p:nvPr/>
          </p:nvGrpSpPr>
          <p:grpSpPr>
            <a:xfrm>
              <a:off x="4076372" y="3447702"/>
              <a:ext cx="188797" cy="62404"/>
              <a:chOff x="1974849" y="3771883"/>
              <a:chExt cx="438228" cy="144000"/>
            </a:xfrm>
            <a:effectLst>
              <a:outerShdw blurRad="50800" dist="38100" dir="2700000">
                <a:srgbClr val="000000">
                  <a:alpha val="75000"/>
                </a:srgbClr>
              </a:outerShdw>
            </a:effectLst>
          </p:grpSpPr>
          <p:sp>
            <p:nvSpPr>
              <p:cNvPr id="159" name="Rectangle 158"/>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60" name="Oval 159"/>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47" name="Group 88"/>
            <p:cNvGrpSpPr/>
            <p:nvPr/>
          </p:nvGrpSpPr>
          <p:grpSpPr>
            <a:xfrm>
              <a:off x="4074461" y="3597593"/>
              <a:ext cx="222685" cy="99726"/>
              <a:chOff x="1970409" y="3513618"/>
              <a:chExt cx="516886" cy="230123"/>
            </a:xfrm>
            <a:effectLst>
              <a:outerShdw blurRad="50800" dist="38100" dir="2700000">
                <a:srgbClr val="000000">
                  <a:alpha val="75000"/>
                </a:srgbClr>
              </a:outerShdw>
            </a:effectLst>
          </p:grpSpPr>
          <p:sp>
            <p:nvSpPr>
              <p:cNvPr id="157" name="Rectangle 156"/>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58" name="Block Arc 157"/>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48" name="Snip Same Side Corner Rectangle 147"/>
            <p:cNvSpPr/>
            <p:nvPr/>
          </p:nvSpPr>
          <p:spPr bwMode="auto">
            <a:xfrm>
              <a:off x="35055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49" name="Circular Arrow 148"/>
            <p:cNvSpPr>
              <a:spLocks noChangeAspect="1"/>
            </p:cNvSpPr>
            <p:nvPr/>
          </p:nvSpPr>
          <p:spPr>
            <a:xfrm rot="5400000">
              <a:off x="35248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50" name="Group 17"/>
            <p:cNvGrpSpPr/>
            <p:nvPr/>
          </p:nvGrpSpPr>
          <p:grpSpPr>
            <a:xfrm>
              <a:off x="3673492" y="3550974"/>
              <a:ext cx="318675" cy="196132"/>
              <a:chOff x="5181600" y="4419600"/>
              <a:chExt cx="643464" cy="393699"/>
            </a:xfrm>
            <a:effectLst/>
          </p:grpSpPr>
          <p:sp>
            <p:nvSpPr>
              <p:cNvPr id="152" name="Rectangle 151"/>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3" name="Rectangle 152"/>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4" name="Rectangle 153"/>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5" name="Rectangle 154"/>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56" name="Rectangle 155"/>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51" name="Rounded Rectangle 150"/>
            <p:cNvSpPr/>
            <p:nvPr/>
          </p:nvSpPr>
          <p:spPr>
            <a:xfrm>
              <a:off x="35055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Correspond</a:t>
              </a:r>
            </a:p>
            <a:p>
              <a:pPr eaLnBrk="0" hangingPunct="0">
                <a:lnSpc>
                  <a:spcPct val="80000"/>
                </a:lnSpc>
                <a:defRPr/>
              </a:pPr>
              <a:r>
                <a:rPr lang="en-US" sz="800" b="1" dirty="0">
                  <a:latin typeface="Arial"/>
                  <a:ea typeface="ＭＳ Ｐゴシック" pitchFamily="1" charset="-128"/>
                  <a:cs typeface="Arial"/>
                </a:rPr>
                <a:t>-ence</a:t>
              </a:r>
            </a:p>
          </p:txBody>
        </p:sp>
        <p:grpSp>
          <p:nvGrpSpPr>
            <p:cNvPr id="166" name="Group 89"/>
            <p:cNvGrpSpPr/>
            <p:nvPr/>
          </p:nvGrpSpPr>
          <p:grpSpPr>
            <a:xfrm>
              <a:off x="4903576" y="3525071"/>
              <a:ext cx="188797" cy="62404"/>
              <a:chOff x="1974849" y="3771883"/>
              <a:chExt cx="438228" cy="144000"/>
            </a:xfrm>
            <a:effectLst>
              <a:outerShdw blurRad="50800" dist="38100" dir="2700000">
                <a:srgbClr val="000000">
                  <a:alpha val="75000"/>
                </a:srgbClr>
              </a:outerShdw>
            </a:effectLst>
          </p:grpSpPr>
          <p:sp>
            <p:nvSpPr>
              <p:cNvPr id="185" name="Rectangle 184"/>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6" name="Oval 185"/>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67" name="Group 92"/>
            <p:cNvGrpSpPr/>
            <p:nvPr/>
          </p:nvGrpSpPr>
          <p:grpSpPr>
            <a:xfrm>
              <a:off x="4901666" y="3709760"/>
              <a:ext cx="222685" cy="99726"/>
              <a:chOff x="1970409" y="3513618"/>
              <a:chExt cx="516886" cy="230123"/>
            </a:xfrm>
            <a:effectLst>
              <a:outerShdw blurRad="50800" dist="38100" dir="2700000">
                <a:srgbClr val="000000">
                  <a:alpha val="75000"/>
                </a:srgbClr>
              </a:outerShdw>
            </a:effectLst>
          </p:grpSpPr>
          <p:sp>
            <p:nvSpPr>
              <p:cNvPr id="183" name="Rectangle 182"/>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4" name="Block Arc 183"/>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68" name="Group 87"/>
            <p:cNvGrpSpPr/>
            <p:nvPr/>
          </p:nvGrpSpPr>
          <p:grpSpPr>
            <a:xfrm>
              <a:off x="4903572" y="3447702"/>
              <a:ext cx="188797" cy="62404"/>
              <a:chOff x="1974849" y="3771883"/>
              <a:chExt cx="438228" cy="144000"/>
            </a:xfrm>
            <a:effectLst>
              <a:outerShdw blurRad="50800" dist="38100" dir="2700000">
                <a:srgbClr val="000000">
                  <a:alpha val="75000"/>
                </a:srgbClr>
              </a:outerShdw>
            </a:effectLst>
          </p:grpSpPr>
          <p:sp>
            <p:nvSpPr>
              <p:cNvPr id="181" name="Rectangle 180"/>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2" name="Oval 181"/>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69" name="Group 88"/>
            <p:cNvGrpSpPr/>
            <p:nvPr/>
          </p:nvGrpSpPr>
          <p:grpSpPr>
            <a:xfrm>
              <a:off x="4901661" y="3597593"/>
              <a:ext cx="222685" cy="99726"/>
              <a:chOff x="1970409" y="3513618"/>
              <a:chExt cx="516886" cy="230123"/>
            </a:xfrm>
            <a:effectLst>
              <a:outerShdw blurRad="50800" dist="38100" dir="2700000">
                <a:srgbClr val="000000">
                  <a:alpha val="75000"/>
                </a:srgbClr>
              </a:outerShdw>
            </a:effectLst>
          </p:grpSpPr>
          <p:sp>
            <p:nvSpPr>
              <p:cNvPr id="179" name="Rectangle 178"/>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180" name="Block Arc 179"/>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70" name="Snip Same Side Corner Rectangle 169"/>
            <p:cNvSpPr/>
            <p:nvPr/>
          </p:nvSpPr>
          <p:spPr bwMode="auto">
            <a:xfrm>
              <a:off x="4332736"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71" name="Circular Arrow 170"/>
            <p:cNvSpPr>
              <a:spLocks noChangeAspect="1"/>
            </p:cNvSpPr>
            <p:nvPr/>
          </p:nvSpPr>
          <p:spPr>
            <a:xfrm rot="5400000">
              <a:off x="4352097"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72" name="Group 17"/>
            <p:cNvGrpSpPr/>
            <p:nvPr/>
          </p:nvGrpSpPr>
          <p:grpSpPr>
            <a:xfrm>
              <a:off x="4500692" y="3550974"/>
              <a:ext cx="318675" cy="196132"/>
              <a:chOff x="5181600" y="4419600"/>
              <a:chExt cx="643464" cy="393699"/>
            </a:xfrm>
            <a:effectLst/>
          </p:grpSpPr>
          <p:sp>
            <p:nvSpPr>
              <p:cNvPr id="174" name="Rectangle 173"/>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5" name="Rectangle 174"/>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6" name="Rectangle 175"/>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7" name="Rectangle 176"/>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78" name="Rectangle 177"/>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73" name="Rounded Rectangle 172"/>
            <p:cNvSpPr/>
            <p:nvPr/>
          </p:nvSpPr>
          <p:spPr>
            <a:xfrm>
              <a:off x="4332737"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Direct</a:t>
              </a:r>
            </a:p>
            <a:p>
              <a:pPr eaLnBrk="0" hangingPunct="0">
                <a:lnSpc>
                  <a:spcPct val="80000"/>
                </a:lnSpc>
                <a:defRPr/>
              </a:pPr>
              <a:r>
                <a:rPr lang="en-US" sz="800" b="1" dirty="0">
                  <a:latin typeface="Arial"/>
                  <a:ea typeface="ＭＳ Ｐゴシック" pitchFamily="1" charset="-128"/>
                  <a:cs typeface="Arial"/>
                </a:rPr>
                <a:t>Debit </a:t>
              </a:r>
            </a:p>
          </p:txBody>
        </p:sp>
        <p:grpSp>
          <p:nvGrpSpPr>
            <p:cNvPr id="188" name="Group 89"/>
            <p:cNvGrpSpPr/>
            <p:nvPr/>
          </p:nvGrpSpPr>
          <p:grpSpPr>
            <a:xfrm>
              <a:off x="5730777" y="3525071"/>
              <a:ext cx="188797" cy="62404"/>
              <a:chOff x="1974849" y="3771883"/>
              <a:chExt cx="438228" cy="144000"/>
            </a:xfrm>
            <a:effectLst>
              <a:outerShdw blurRad="50800" dist="38100" dir="2700000">
                <a:srgbClr val="000000">
                  <a:alpha val="75000"/>
                </a:srgbClr>
              </a:outerShdw>
            </a:effectLst>
          </p:grpSpPr>
          <p:sp>
            <p:nvSpPr>
              <p:cNvPr id="207" name="Rectangle 206"/>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8" name="Oval 207"/>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89" name="Group 92"/>
            <p:cNvGrpSpPr/>
            <p:nvPr/>
          </p:nvGrpSpPr>
          <p:grpSpPr>
            <a:xfrm>
              <a:off x="5728867" y="3709760"/>
              <a:ext cx="222685" cy="99726"/>
              <a:chOff x="1970409" y="3513618"/>
              <a:chExt cx="516886" cy="230123"/>
            </a:xfrm>
            <a:effectLst>
              <a:outerShdw blurRad="50800" dist="38100" dir="2700000">
                <a:srgbClr val="000000">
                  <a:alpha val="75000"/>
                </a:srgbClr>
              </a:outerShdw>
            </a:effectLst>
          </p:grpSpPr>
          <p:sp>
            <p:nvSpPr>
              <p:cNvPr id="205" name="Rectangle 204"/>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6" name="Block Arc 205"/>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grpSp>
          <p:nvGrpSpPr>
            <p:cNvPr id="190" name="Group 87"/>
            <p:cNvGrpSpPr/>
            <p:nvPr/>
          </p:nvGrpSpPr>
          <p:grpSpPr>
            <a:xfrm>
              <a:off x="5730773" y="3447702"/>
              <a:ext cx="188797" cy="62404"/>
              <a:chOff x="1974849" y="3771883"/>
              <a:chExt cx="438228" cy="144000"/>
            </a:xfrm>
            <a:effectLst>
              <a:outerShdw blurRad="50800" dist="38100" dir="2700000">
                <a:srgbClr val="000000">
                  <a:alpha val="75000"/>
                </a:srgbClr>
              </a:outerShdw>
            </a:effectLst>
          </p:grpSpPr>
          <p:sp>
            <p:nvSpPr>
              <p:cNvPr id="203" name="Rectangle 202"/>
              <p:cNvSpPr/>
              <p:nvPr/>
            </p:nvSpPr>
            <p:spPr>
              <a:xfrm>
                <a:off x="1974849" y="3823862"/>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4" name="Oval 203"/>
              <p:cNvSpPr/>
              <p:nvPr/>
            </p:nvSpPr>
            <p:spPr bwMode="gray">
              <a:xfrm>
                <a:off x="2269077" y="3771883"/>
                <a:ext cx="144000" cy="144000"/>
              </a:xfrm>
              <a:prstGeom prst="ellipse">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1051" b="1" dirty="0"/>
              </a:p>
            </p:txBody>
          </p:sp>
        </p:grpSp>
        <p:grpSp>
          <p:nvGrpSpPr>
            <p:cNvPr id="191" name="Group 88"/>
            <p:cNvGrpSpPr/>
            <p:nvPr/>
          </p:nvGrpSpPr>
          <p:grpSpPr>
            <a:xfrm>
              <a:off x="5728862" y="3597593"/>
              <a:ext cx="222685" cy="99726"/>
              <a:chOff x="1970409" y="3513618"/>
              <a:chExt cx="516886" cy="230123"/>
            </a:xfrm>
            <a:effectLst>
              <a:outerShdw blurRad="50800" dist="38100" dir="2700000">
                <a:srgbClr val="000000">
                  <a:alpha val="75000"/>
                </a:srgbClr>
              </a:outerShdw>
            </a:effectLst>
          </p:grpSpPr>
          <p:sp>
            <p:nvSpPr>
              <p:cNvPr id="201" name="Rectangle 200"/>
              <p:cNvSpPr/>
              <p:nvPr/>
            </p:nvSpPr>
            <p:spPr>
              <a:xfrm>
                <a:off x="1970409" y="3608658"/>
                <a:ext cx="307521" cy="40042"/>
              </a:xfrm>
              <a:prstGeom prst="rect">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sp>
            <p:nvSpPr>
              <p:cNvPr id="202" name="Block Arc 201"/>
              <p:cNvSpPr/>
              <p:nvPr/>
            </p:nvSpPr>
            <p:spPr>
              <a:xfrm rot="16200000">
                <a:off x="2260997" y="3517443"/>
                <a:ext cx="230123" cy="222473"/>
              </a:xfrm>
              <a:prstGeom prst="blockArc">
                <a:avLst>
                  <a:gd name="adj1" fmla="val 10800000"/>
                  <a:gd name="adj2" fmla="val 0"/>
                  <a:gd name="adj3" fmla="val 16667"/>
                </a:avLst>
              </a:prstGeom>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1051" b="1" dirty="0"/>
              </a:p>
            </p:txBody>
          </p:sp>
        </p:grpSp>
        <p:sp>
          <p:nvSpPr>
            <p:cNvPr id="192" name="Snip Same Side Corner Rectangle 191"/>
            <p:cNvSpPr/>
            <p:nvPr/>
          </p:nvSpPr>
          <p:spPr bwMode="auto">
            <a:xfrm>
              <a:off x="5159937" y="3330117"/>
              <a:ext cx="640099" cy="591997"/>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900" b="1" dirty="0"/>
            </a:p>
          </p:txBody>
        </p:sp>
        <p:sp>
          <p:nvSpPr>
            <p:cNvPr id="193" name="Circular Arrow 192"/>
            <p:cNvSpPr>
              <a:spLocks noChangeAspect="1"/>
            </p:cNvSpPr>
            <p:nvPr/>
          </p:nvSpPr>
          <p:spPr>
            <a:xfrm rot="5400000">
              <a:off x="5179298" y="3334889"/>
              <a:ext cx="616033" cy="608335"/>
            </a:xfrm>
            <a:prstGeom prst="circularArrow">
              <a:avLst>
                <a:gd name="adj1" fmla="val 14187"/>
                <a:gd name="adj2" fmla="val 1142319"/>
                <a:gd name="adj3" fmla="val 9522122"/>
                <a:gd name="adj4" fmla="val 10800000"/>
                <a:gd name="adj5" fmla="val 15014"/>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nvGrpSpPr>
            <p:cNvPr id="194" name="Group 17"/>
            <p:cNvGrpSpPr/>
            <p:nvPr/>
          </p:nvGrpSpPr>
          <p:grpSpPr>
            <a:xfrm>
              <a:off x="5327893" y="3550974"/>
              <a:ext cx="318675" cy="196132"/>
              <a:chOff x="5181600" y="4419600"/>
              <a:chExt cx="643464" cy="393699"/>
            </a:xfrm>
            <a:effectLst/>
          </p:grpSpPr>
          <p:sp>
            <p:nvSpPr>
              <p:cNvPr id="196" name="Rectangle 195"/>
              <p:cNvSpPr/>
              <p:nvPr/>
            </p:nvSpPr>
            <p:spPr>
              <a:xfrm>
                <a:off x="5181600" y="441960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7" name="Rectangle 196"/>
              <p:cNvSpPr/>
              <p:nvPr/>
            </p:nvSpPr>
            <p:spPr>
              <a:xfrm>
                <a:off x="5228166" y="446087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8" name="Rectangle 197"/>
              <p:cNvSpPr/>
              <p:nvPr/>
            </p:nvSpPr>
            <p:spPr>
              <a:xfrm>
                <a:off x="5274732" y="4502150"/>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199" name="Rectangle 198"/>
              <p:cNvSpPr/>
              <p:nvPr/>
            </p:nvSpPr>
            <p:spPr>
              <a:xfrm>
                <a:off x="5321298" y="4543425"/>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sp>
            <p:nvSpPr>
              <p:cNvPr id="200" name="Rectangle 199"/>
              <p:cNvSpPr/>
              <p:nvPr/>
            </p:nvSpPr>
            <p:spPr>
              <a:xfrm>
                <a:off x="5367864" y="4584699"/>
                <a:ext cx="457200" cy="228600"/>
              </a:xfrm>
              <a:prstGeom prst="rect">
                <a:avLst/>
              </a:prstGeom>
              <a:gradFill flip="none" rotWithShape="1">
                <a:gsLst>
                  <a:gs pos="0">
                    <a:srgbClr val="C1CD19"/>
                  </a:gs>
                  <a:gs pos="100000">
                    <a:srgbClr val="C1CD19"/>
                  </a:gs>
                  <a:gs pos="57000">
                    <a:srgbClr val="F2F0C7"/>
                  </a:gs>
                </a:gsLst>
                <a:lin ang="18840000" scaled="0"/>
                <a:tileRect/>
              </a:gradFill>
              <a:ln w="9525"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eaLnBrk="0" hangingPunct="0"/>
                <a:endParaRPr lang="en-US" sz="900" b="1" dirty="0"/>
              </a:p>
            </p:txBody>
          </p:sp>
        </p:grpSp>
        <p:sp>
          <p:nvSpPr>
            <p:cNvPr id="195" name="Rounded Rectangle 194"/>
            <p:cNvSpPr/>
            <p:nvPr/>
          </p:nvSpPr>
          <p:spPr>
            <a:xfrm>
              <a:off x="5159938" y="3514641"/>
              <a:ext cx="631544" cy="238464"/>
            </a:xfrm>
            <a:prstGeom prst="roundRect">
              <a:avLst>
                <a:gd name="adj" fmla="val 22202"/>
              </a:avLst>
            </a:prstGeom>
            <a:solidFill>
              <a:srgbClr val="FBDD18"/>
            </a:solidFill>
            <a:ln w="19050" cap="flat" cmpd="sng" algn="ctr">
              <a:solidFill>
                <a:schemeClr val="tx1"/>
              </a:solidFill>
              <a:prstDash val="solid"/>
              <a:round/>
              <a:headEnd type="none" w="med" len="med"/>
              <a:tailEnd type="none" w="med" len="med"/>
            </a:ln>
            <a:effectLst>
              <a:outerShdw blurRad="63500" dist="38100" dir="2700000" rotWithShape="0">
                <a:srgbClr val="000000">
                  <a:alpha val="42999"/>
                </a:srgbClr>
              </a:outerShdw>
            </a:effectLst>
          </p:spPr>
          <p:txBody>
            <a:bodyPr lIns="0" tIns="10805" rIns="0" bIns="0" anchor="ctr" anchorCtr="1">
              <a:prstTxWarp prst="textNoShape">
                <a:avLst/>
              </a:prstTxWarp>
            </a:bodyPr>
            <a:lstStyle/>
            <a:p>
              <a:pPr eaLnBrk="0" hangingPunct="0">
                <a:lnSpc>
                  <a:spcPct val="80000"/>
                </a:lnSpc>
                <a:defRPr/>
              </a:pPr>
              <a:r>
                <a:rPr lang="en-US" sz="800" b="1" dirty="0">
                  <a:latin typeface="Arial"/>
                  <a:ea typeface="ＭＳ Ｐゴシック" pitchFamily="1" charset="-128"/>
                  <a:cs typeface="Arial"/>
                </a:rPr>
                <a:t>Customer</a:t>
              </a:r>
            </a:p>
            <a:p>
              <a:pPr eaLnBrk="0" hangingPunct="0">
                <a:lnSpc>
                  <a:spcPct val="80000"/>
                </a:lnSpc>
                <a:defRPr/>
              </a:pPr>
              <a:r>
                <a:rPr lang="en-US" sz="800" b="1" dirty="0">
                  <a:latin typeface="Arial"/>
                  <a:ea typeface="ＭＳ Ｐゴシック" pitchFamily="1" charset="-128"/>
                  <a:cs typeface="Arial"/>
                </a:rPr>
                <a:t>Agreement</a:t>
              </a:r>
            </a:p>
          </p:txBody>
        </p:sp>
      </p:grpSp>
      <p:sp>
        <p:nvSpPr>
          <p:cNvPr id="66" name="Rectangle 65"/>
          <p:cNvSpPr/>
          <p:nvPr/>
        </p:nvSpPr>
        <p:spPr>
          <a:xfrm>
            <a:off x="1522677" y="1452965"/>
            <a:ext cx="8901519" cy="585046"/>
          </a:xfrm>
          <a:prstGeom prst="rect">
            <a:avLst/>
          </a:prstGeom>
        </p:spPr>
        <p:txBody>
          <a:bodyPr wrap="square">
            <a:spAutoFit/>
          </a:bodyPr>
          <a:lstStyle/>
          <a:p>
            <a:pPr>
              <a:spcAft>
                <a:spcPts val="600"/>
              </a:spcAft>
              <a:buClr>
                <a:schemeClr val="accent1">
                  <a:lumMod val="75000"/>
                </a:schemeClr>
              </a:buClr>
              <a:buSzPct val="80000"/>
            </a:pPr>
            <a:r>
              <a:rPr lang="en-US" sz="1601" b="1" dirty="0">
                <a:solidFill>
                  <a:srgbClr val="5F6062"/>
                </a:solidFill>
                <a:latin typeface="Helvetica"/>
                <a:cs typeface="Helvetica"/>
              </a:rPr>
              <a:t>All business activity can be modeled as a collaboration between a selection of Service Domains</a:t>
            </a:r>
          </a:p>
        </p:txBody>
      </p:sp>
      <p:grpSp>
        <p:nvGrpSpPr>
          <p:cNvPr id="119" name="Group 118"/>
          <p:cNvGrpSpPr/>
          <p:nvPr/>
        </p:nvGrpSpPr>
        <p:grpSpPr>
          <a:xfrm>
            <a:off x="1942090" y="2056468"/>
            <a:ext cx="1465547" cy="700913"/>
            <a:chOff x="6612331" y="2034208"/>
            <a:chExt cx="1464869" cy="700589"/>
          </a:xfrm>
        </p:grpSpPr>
        <p:grpSp>
          <p:nvGrpSpPr>
            <p:cNvPr id="2" name="Group 5"/>
            <p:cNvGrpSpPr>
              <a:grpSpLocks noChangeAspect="1"/>
            </p:cNvGrpSpPr>
            <p:nvPr/>
          </p:nvGrpSpPr>
          <p:grpSpPr>
            <a:xfrm>
              <a:off x="6612331" y="2034208"/>
              <a:ext cx="1464869" cy="700589"/>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7721084" y="2184913"/>
              <a:ext cx="251998" cy="251998"/>
            </a:xfrm>
            <a:prstGeom prst="ellipse">
              <a:avLst/>
            </a:prstGeom>
            <a:noFill/>
            <a:ln w="28575"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sp>
        <p:nvSpPr>
          <p:cNvPr id="65" name="Freeform 64"/>
          <p:cNvSpPr/>
          <p:nvPr/>
        </p:nvSpPr>
        <p:spPr bwMode="auto">
          <a:xfrm>
            <a:off x="3280198" y="2375064"/>
            <a:ext cx="822605" cy="944281"/>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209" name="Rond enkele hoek rechthoek 37"/>
          <p:cNvSpPr/>
          <p:nvPr>
            <p:custDataLst>
              <p:tags r:id="rId1"/>
            </p:custDataLst>
          </p:nvPr>
        </p:nvSpPr>
        <p:spPr>
          <a:xfrm flipH="1">
            <a:off x="1525605"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The BIAN Service Domain, the elemental building block</a:t>
            </a:r>
          </a:p>
        </p:txBody>
      </p:sp>
    </p:spTree>
    <p:extLst>
      <p:ext uri="{BB962C8B-B14F-4D97-AF65-F5344CB8AC3E}">
        <p14:creationId xmlns:p14="http://schemas.microsoft.com/office/powerpoint/2010/main" val="494493693"/>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86F7EE-CB5A-4B93-872D-CBDA06FC7CCE}"/>
              </a:ext>
            </a:extLst>
          </p:cNvPr>
          <p:cNvSpPr>
            <a:spLocks noGrp="1"/>
          </p:cNvSpPr>
          <p:nvPr>
            <p:ph type="title"/>
          </p:nvPr>
        </p:nvSpPr>
        <p:spPr/>
        <p:txBody>
          <a:bodyPr>
            <a:normAutofit/>
          </a:bodyPr>
          <a:lstStyle/>
          <a:p>
            <a:r>
              <a:rPr lang="en-US" sz="2000" b="1" dirty="0"/>
              <a:t>CONTENTS AND WEIGHTED SCORE OF THE EXAM</a:t>
            </a:r>
            <a:endParaRPr lang="en-US" sz="2000" b="1" noProof="0" dirty="0"/>
          </a:p>
        </p:txBody>
      </p:sp>
      <p:graphicFrame>
        <p:nvGraphicFramePr>
          <p:cNvPr id="4" name="Table 3">
            <a:extLst>
              <a:ext uri="{FF2B5EF4-FFF2-40B4-BE49-F238E27FC236}">
                <a16:creationId xmlns:a16="http://schemas.microsoft.com/office/drawing/2014/main" id="{73FE5333-D736-4C6F-B357-DB6E1F694FE7}"/>
              </a:ext>
            </a:extLst>
          </p:cNvPr>
          <p:cNvGraphicFramePr>
            <a:graphicFrameLocks noGrp="1"/>
          </p:cNvGraphicFramePr>
          <p:nvPr>
            <p:extLst>
              <p:ext uri="{D42A27DB-BD31-4B8C-83A1-F6EECF244321}">
                <p14:modId xmlns:p14="http://schemas.microsoft.com/office/powerpoint/2010/main" val="3684559005"/>
              </p:ext>
            </p:extLst>
          </p:nvPr>
        </p:nvGraphicFramePr>
        <p:xfrm>
          <a:off x="804206" y="1198339"/>
          <a:ext cx="10585176" cy="4773510"/>
        </p:xfrm>
        <a:graphic>
          <a:graphicData uri="http://schemas.openxmlformats.org/drawingml/2006/table">
            <a:tbl>
              <a:tblPr firstRow="1" bandRow="1">
                <a:tableStyleId>{21E4AEA4-8DFA-4A89-87EB-49C32662AFE0}</a:tableStyleId>
              </a:tblPr>
              <a:tblGrid>
                <a:gridCol w="1584176">
                  <a:extLst>
                    <a:ext uri="{9D8B030D-6E8A-4147-A177-3AD203B41FA5}">
                      <a16:colId xmlns:a16="http://schemas.microsoft.com/office/drawing/2014/main" val="1389828146"/>
                    </a:ext>
                  </a:extLst>
                </a:gridCol>
                <a:gridCol w="5976664">
                  <a:extLst>
                    <a:ext uri="{9D8B030D-6E8A-4147-A177-3AD203B41FA5}">
                      <a16:colId xmlns:a16="http://schemas.microsoft.com/office/drawing/2014/main" val="3904877671"/>
                    </a:ext>
                  </a:extLst>
                </a:gridCol>
                <a:gridCol w="1512168">
                  <a:extLst>
                    <a:ext uri="{9D8B030D-6E8A-4147-A177-3AD203B41FA5}">
                      <a16:colId xmlns:a16="http://schemas.microsoft.com/office/drawing/2014/main" val="2337270198"/>
                    </a:ext>
                  </a:extLst>
                </a:gridCol>
                <a:gridCol w="1512168">
                  <a:extLst>
                    <a:ext uri="{9D8B030D-6E8A-4147-A177-3AD203B41FA5}">
                      <a16:colId xmlns:a16="http://schemas.microsoft.com/office/drawing/2014/main" val="889747969"/>
                    </a:ext>
                  </a:extLst>
                </a:gridCol>
              </a:tblGrid>
              <a:tr h="452605">
                <a:tc>
                  <a:txBody>
                    <a:bodyPr/>
                    <a:lstStyle/>
                    <a:p>
                      <a:r>
                        <a:rPr lang="nl-NL" sz="1800" dirty="0"/>
                        <a:t>MODULE IN COURSE</a:t>
                      </a:r>
                      <a:endParaRPr lang="x-none" sz="1800" dirty="0"/>
                    </a:p>
                  </a:txBody>
                  <a:tcPr/>
                </a:tc>
                <a:tc>
                  <a:txBody>
                    <a:bodyPr/>
                    <a:lstStyle/>
                    <a:p>
                      <a:r>
                        <a:rPr lang="nl-NL" sz="1800" dirty="0"/>
                        <a:t>SUBJECT</a:t>
                      </a:r>
                      <a:endParaRPr lang="x-none" sz="1800" dirty="0"/>
                    </a:p>
                  </a:txBody>
                  <a:tcPr/>
                </a:tc>
                <a:tc>
                  <a:txBody>
                    <a:bodyPr/>
                    <a:lstStyle/>
                    <a:p>
                      <a:r>
                        <a:rPr lang="en-US" sz="2000" dirty="0"/>
                        <a:t>CHAPTER  IN LITERATURE AND SYLLABUS</a:t>
                      </a:r>
                      <a:endParaRPr lang="x-none" sz="1800" dirty="0"/>
                    </a:p>
                  </a:txBody>
                  <a:tcPr/>
                </a:tc>
                <a:tc>
                  <a:txBody>
                    <a:bodyPr/>
                    <a:lstStyle/>
                    <a:p>
                      <a:r>
                        <a:rPr lang="nl-NL" sz="1800" dirty="0"/>
                        <a:t>WEIGHT % </a:t>
                      </a:r>
                      <a:endParaRPr lang="x-none" sz="1800" dirty="0"/>
                    </a:p>
                  </a:txBody>
                  <a:tcPr/>
                </a:tc>
                <a:extLst>
                  <a:ext uri="{0D108BD9-81ED-4DB2-BD59-A6C34878D82A}">
                    <a16:rowId xmlns:a16="http://schemas.microsoft.com/office/drawing/2014/main" val="3300317403"/>
                  </a:ext>
                </a:extLst>
              </a:tr>
              <a:tr h="455225">
                <a:tc>
                  <a:txBody>
                    <a:bodyPr/>
                    <a:lstStyle/>
                    <a:p>
                      <a:r>
                        <a:rPr lang="nl-NL" sz="1800" dirty="0"/>
                        <a:t>1</a:t>
                      </a:r>
                      <a:endParaRPr lang="x-none" sz="1800" dirty="0"/>
                    </a:p>
                  </a:txBody>
                  <a:tcPr/>
                </a:tc>
                <a:tc>
                  <a:txBody>
                    <a:bodyPr/>
                    <a:lstStyle/>
                    <a:p>
                      <a:r>
                        <a:rPr lang="nl-NL" sz="1800" dirty="0"/>
                        <a:t>INTRODUCTION TO BIAN</a:t>
                      </a:r>
                      <a:endParaRPr lang="x-none" sz="1800" dirty="0"/>
                    </a:p>
                  </a:txBody>
                  <a:tcPr/>
                </a:tc>
                <a:tc>
                  <a:txBody>
                    <a:bodyPr/>
                    <a:lstStyle/>
                    <a:p>
                      <a:r>
                        <a:rPr lang="nl-NL" sz="1800" dirty="0"/>
                        <a:t>1</a:t>
                      </a:r>
                      <a:endParaRPr lang="x-none" sz="1800" dirty="0"/>
                    </a:p>
                  </a:txBody>
                  <a:tcPr/>
                </a:tc>
                <a:tc>
                  <a:txBody>
                    <a:bodyPr/>
                    <a:lstStyle/>
                    <a:p>
                      <a:r>
                        <a:rPr lang="nl-NL" sz="1800" dirty="0"/>
                        <a:t>10</a:t>
                      </a:r>
                      <a:endParaRPr lang="x-none" sz="1800" dirty="0"/>
                    </a:p>
                  </a:txBody>
                  <a:tcPr/>
                </a:tc>
                <a:extLst>
                  <a:ext uri="{0D108BD9-81ED-4DB2-BD59-A6C34878D82A}">
                    <a16:rowId xmlns:a16="http://schemas.microsoft.com/office/drawing/2014/main" val="959316834"/>
                  </a:ext>
                </a:extLst>
              </a:tr>
              <a:tr h="455225">
                <a:tc>
                  <a:txBody>
                    <a:bodyPr/>
                    <a:lstStyle/>
                    <a:p>
                      <a:r>
                        <a:rPr lang="nl-NL" sz="1800" dirty="0"/>
                        <a:t>2</a:t>
                      </a:r>
                      <a:endParaRPr lang="x-none" sz="1800" dirty="0"/>
                    </a:p>
                  </a:txBody>
                  <a:tcPr/>
                </a:tc>
                <a:tc>
                  <a:txBody>
                    <a:bodyPr/>
                    <a:lstStyle/>
                    <a:p>
                      <a:r>
                        <a:rPr lang="nl-NL" sz="1800" dirty="0"/>
                        <a:t>BIAN’S PRIMARY PURPOSE AND APPROACH</a:t>
                      </a:r>
                      <a:endParaRPr lang="x-none" sz="1800" dirty="0"/>
                    </a:p>
                  </a:txBody>
                  <a:tcPr/>
                </a:tc>
                <a:tc>
                  <a:txBody>
                    <a:bodyPr/>
                    <a:lstStyle/>
                    <a:p>
                      <a:r>
                        <a:rPr lang="nl-NL" sz="1800" dirty="0"/>
                        <a:t>2</a:t>
                      </a:r>
                      <a:endParaRPr lang="x-none" sz="1800" dirty="0"/>
                    </a:p>
                  </a:txBody>
                  <a:tcPr/>
                </a:tc>
                <a:tc>
                  <a:txBody>
                    <a:bodyPr/>
                    <a:lstStyle/>
                    <a:p>
                      <a:r>
                        <a:rPr lang="nl-NL" sz="1800" dirty="0"/>
                        <a:t>10</a:t>
                      </a:r>
                      <a:endParaRPr lang="x-none" sz="1800" dirty="0"/>
                    </a:p>
                  </a:txBody>
                  <a:tcPr/>
                </a:tc>
                <a:extLst>
                  <a:ext uri="{0D108BD9-81ED-4DB2-BD59-A6C34878D82A}">
                    <a16:rowId xmlns:a16="http://schemas.microsoft.com/office/drawing/2014/main" val="1700361140"/>
                  </a:ext>
                </a:extLst>
              </a:tr>
              <a:tr h="455225">
                <a:tc>
                  <a:txBody>
                    <a:bodyPr/>
                    <a:lstStyle/>
                    <a:p>
                      <a:r>
                        <a:rPr lang="nl-NL" sz="1800" dirty="0"/>
                        <a:t>3</a:t>
                      </a:r>
                      <a:endParaRPr lang="x-none" sz="1800" dirty="0"/>
                    </a:p>
                  </a:txBody>
                  <a:tcPr/>
                </a:tc>
                <a:tc>
                  <a:txBody>
                    <a:bodyPr/>
                    <a:lstStyle/>
                    <a:p>
                      <a:r>
                        <a:rPr lang="nl-NL" sz="1800" dirty="0"/>
                        <a:t>UNDERSTANDING THE THEORY OF BIAN</a:t>
                      </a:r>
                      <a:endParaRPr lang="x-none" sz="1800" dirty="0"/>
                    </a:p>
                  </a:txBody>
                  <a:tcPr/>
                </a:tc>
                <a:tc>
                  <a:txBody>
                    <a:bodyPr/>
                    <a:lstStyle/>
                    <a:p>
                      <a:r>
                        <a:rPr lang="nl-NL" sz="1800" dirty="0"/>
                        <a:t>3</a:t>
                      </a:r>
                      <a:endParaRPr lang="x-none" sz="1800" dirty="0"/>
                    </a:p>
                  </a:txBody>
                  <a:tcPr/>
                </a:tc>
                <a:tc>
                  <a:txBody>
                    <a:bodyPr/>
                    <a:lstStyle/>
                    <a:p>
                      <a:r>
                        <a:rPr lang="nl-NL" sz="1800" dirty="0"/>
                        <a:t>25</a:t>
                      </a:r>
                      <a:endParaRPr lang="x-none" sz="1800" dirty="0"/>
                    </a:p>
                  </a:txBody>
                  <a:tcPr/>
                </a:tc>
                <a:extLst>
                  <a:ext uri="{0D108BD9-81ED-4DB2-BD59-A6C34878D82A}">
                    <a16:rowId xmlns:a16="http://schemas.microsoft.com/office/drawing/2014/main" val="4135018203"/>
                  </a:ext>
                </a:extLst>
              </a:tr>
              <a:tr h="455225">
                <a:tc>
                  <a:txBody>
                    <a:bodyPr/>
                    <a:lstStyle/>
                    <a:p>
                      <a:r>
                        <a:rPr lang="nl-NL" sz="1800" dirty="0"/>
                        <a:t>4</a:t>
                      </a:r>
                      <a:endParaRPr lang="x-none" sz="1800" dirty="0"/>
                    </a:p>
                  </a:txBody>
                  <a:tcPr/>
                </a:tc>
                <a:tc>
                  <a:txBody>
                    <a:bodyPr/>
                    <a:lstStyle/>
                    <a:p>
                      <a:r>
                        <a:rPr lang="nl-NL" sz="1800" dirty="0"/>
                        <a:t>THE BIAN SERVICE LANDSCAPE</a:t>
                      </a:r>
                      <a:endParaRPr lang="x-none" sz="1800" dirty="0"/>
                    </a:p>
                  </a:txBody>
                  <a:tcPr/>
                </a:tc>
                <a:tc>
                  <a:txBody>
                    <a:bodyPr/>
                    <a:lstStyle/>
                    <a:p>
                      <a:r>
                        <a:rPr lang="nl-NL" sz="1800" dirty="0"/>
                        <a:t>4</a:t>
                      </a:r>
                      <a:endParaRPr lang="x-none" sz="1800" dirty="0"/>
                    </a:p>
                  </a:txBody>
                  <a:tcPr/>
                </a:tc>
                <a:tc>
                  <a:txBody>
                    <a:bodyPr/>
                    <a:lstStyle/>
                    <a:p>
                      <a:r>
                        <a:rPr lang="nl-NL" sz="1800" dirty="0"/>
                        <a:t>20</a:t>
                      </a:r>
                      <a:endParaRPr lang="x-none" sz="1800" dirty="0"/>
                    </a:p>
                  </a:txBody>
                  <a:tcPr/>
                </a:tc>
                <a:extLst>
                  <a:ext uri="{0D108BD9-81ED-4DB2-BD59-A6C34878D82A}">
                    <a16:rowId xmlns:a16="http://schemas.microsoft.com/office/drawing/2014/main" val="1376815882"/>
                  </a:ext>
                </a:extLst>
              </a:tr>
              <a:tr h="455225">
                <a:tc>
                  <a:txBody>
                    <a:bodyPr/>
                    <a:lstStyle/>
                    <a:p>
                      <a:r>
                        <a:rPr lang="nl-NL" sz="1800" dirty="0"/>
                        <a:t>5</a:t>
                      </a:r>
                      <a:endParaRPr lang="x-none" sz="1800" dirty="0"/>
                    </a:p>
                  </a:txBody>
                  <a:tcPr/>
                </a:tc>
                <a:tc>
                  <a:txBody>
                    <a:bodyPr/>
                    <a:lstStyle/>
                    <a:p>
                      <a:r>
                        <a:rPr lang="nl-NL" sz="1800" dirty="0"/>
                        <a:t>ASSEMBLING A REPRESENTATIVE ENTERPRISE BLUEPRINT</a:t>
                      </a:r>
                      <a:endParaRPr lang="x-none" sz="1800" dirty="0"/>
                    </a:p>
                  </a:txBody>
                  <a:tcPr/>
                </a:tc>
                <a:tc>
                  <a:txBody>
                    <a:bodyPr/>
                    <a:lstStyle/>
                    <a:p>
                      <a:r>
                        <a:rPr lang="nl-NL" sz="1800" dirty="0"/>
                        <a:t>6</a:t>
                      </a:r>
                      <a:endParaRPr lang="x-none" sz="1800" dirty="0"/>
                    </a:p>
                  </a:txBody>
                  <a:tcPr/>
                </a:tc>
                <a:tc>
                  <a:txBody>
                    <a:bodyPr/>
                    <a:lstStyle/>
                    <a:p>
                      <a:r>
                        <a:rPr lang="nl-NL" sz="1800" dirty="0"/>
                        <a:t>5</a:t>
                      </a:r>
                      <a:endParaRPr lang="x-none" sz="1800" dirty="0"/>
                    </a:p>
                  </a:txBody>
                  <a:tcPr/>
                </a:tc>
                <a:extLst>
                  <a:ext uri="{0D108BD9-81ED-4DB2-BD59-A6C34878D82A}">
                    <a16:rowId xmlns:a16="http://schemas.microsoft.com/office/drawing/2014/main" val="45329668"/>
                  </a:ext>
                </a:extLst>
              </a:tr>
              <a:tr h="301667">
                <a:tc>
                  <a:txBody>
                    <a:bodyPr/>
                    <a:lstStyle/>
                    <a:p>
                      <a:r>
                        <a:rPr lang="nl-NL" sz="1800" dirty="0"/>
                        <a:t>6</a:t>
                      </a:r>
                      <a:endParaRPr lang="x-none" sz="1800" dirty="0"/>
                    </a:p>
                  </a:txBody>
                  <a:tcPr/>
                </a:tc>
                <a:tc>
                  <a:txBody>
                    <a:bodyPr/>
                    <a:lstStyle/>
                    <a:p>
                      <a:r>
                        <a:rPr lang="nl-NL" sz="1800" dirty="0"/>
                        <a:t>AN ENTERPRISE BLUEPRINT IS A FRAMEWORK FOR ANALYSIS</a:t>
                      </a:r>
                      <a:endParaRPr lang="x-none" sz="1800" dirty="0"/>
                    </a:p>
                  </a:txBody>
                  <a:tcPr/>
                </a:tc>
                <a:tc>
                  <a:txBody>
                    <a:bodyPr/>
                    <a:lstStyle/>
                    <a:p>
                      <a:r>
                        <a:rPr lang="nl-NL" sz="1800" dirty="0"/>
                        <a:t>7</a:t>
                      </a:r>
                      <a:endParaRPr lang="x-none" sz="1800" dirty="0"/>
                    </a:p>
                  </a:txBody>
                  <a:tcPr/>
                </a:tc>
                <a:tc>
                  <a:txBody>
                    <a:bodyPr/>
                    <a:lstStyle/>
                    <a:p>
                      <a:r>
                        <a:rPr lang="nl-NL" sz="1800" dirty="0"/>
                        <a:t>5</a:t>
                      </a:r>
                      <a:endParaRPr lang="x-none" sz="1800" dirty="0"/>
                    </a:p>
                  </a:txBody>
                  <a:tcPr/>
                </a:tc>
                <a:extLst>
                  <a:ext uri="{0D108BD9-81ED-4DB2-BD59-A6C34878D82A}">
                    <a16:rowId xmlns:a16="http://schemas.microsoft.com/office/drawing/2014/main" val="3089339548"/>
                  </a:ext>
                </a:extLst>
              </a:tr>
              <a:tr h="455225">
                <a:tc>
                  <a:txBody>
                    <a:bodyPr/>
                    <a:lstStyle/>
                    <a:p>
                      <a:r>
                        <a:rPr lang="nl-NL" sz="1800" dirty="0"/>
                        <a:t>7</a:t>
                      </a:r>
                      <a:endParaRPr lang="x-none" sz="1800" dirty="0"/>
                    </a:p>
                  </a:txBody>
                  <a:tcPr/>
                </a:tc>
                <a:tc>
                  <a:txBody>
                    <a:bodyPr/>
                    <a:lstStyle/>
                    <a:p>
                      <a:r>
                        <a:rPr lang="nl-NL" sz="1800" dirty="0"/>
                        <a:t>HOW TO APPLY THE BIAN STANDARD</a:t>
                      </a:r>
                      <a:endParaRPr lang="x-none" sz="1800" dirty="0"/>
                    </a:p>
                  </a:txBody>
                  <a:tcPr/>
                </a:tc>
                <a:tc>
                  <a:txBody>
                    <a:bodyPr/>
                    <a:lstStyle/>
                    <a:p>
                      <a:r>
                        <a:rPr lang="nl-NL" sz="1800" dirty="0"/>
                        <a:t>5</a:t>
                      </a:r>
                      <a:endParaRPr lang="x-none" sz="1800" dirty="0"/>
                    </a:p>
                  </a:txBody>
                  <a:tcPr/>
                </a:tc>
                <a:tc>
                  <a:txBody>
                    <a:bodyPr/>
                    <a:lstStyle/>
                    <a:p>
                      <a:r>
                        <a:rPr lang="nl-NL" sz="1800" dirty="0"/>
                        <a:t>20</a:t>
                      </a:r>
                      <a:endParaRPr lang="x-none" sz="1800" dirty="0"/>
                    </a:p>
                  </a:txBody>
                  <a:tcPr/>
                </a:tc>
                <a:extLst>
                  <a:ext uri="{0D108BD9-81ED-4DB2-BD59-A6C34878D82A}">
                    <a16:rowId xmlns:a16="http://schemas.microsoft.com/office/drawing/2014/main" val="170781804"/>
                  </a:ext>
                </a:extLst>
              </a:tr>
              <a:tr h="333649">
                <a:tc>
                  <a:txBody>
                    <a:bodyPr/>
                    <a:lstStyle/>
                    <a:p>
                      <a:r>
                        <a:rPr lang="nl-NL" sz="1800" dirty="0"/>
                        <a:t>8</a:t>
                      </a:r>
                      <a:endParaRPr lang="x-none" sz="1800" dirty="0"/>
                    </a:p>
                  </a:txBody>
                  <a:tcPr/>
                </a:tc>
                <a:tc>
                  <a:txBody>
                    <a:bodyPr/>
                    <a:lstStyle/>
                    <a:p>
                      <a:r>
                        <a:rPr lang="nl-NL" sz="1800" dirty="0"/>
                        <a:t>BIAN AND TOGAF’S ADM PHASES</a:t>
                      </a:r>
                      <a:endParaRPr lang="x-none" sz="1800" dirty="0"/>
                    </a:p>
                  </a:txBody>
                  <a:tcPr/>
                </a:tc>
                <a:tc>
                  <a:txBody>
                    <a:bodyPr/>
                    <a:lstStyle/>
                    <a:p>
                      <a:r>
                        <a:rPr lang="nl-NL" sz="1800" dirty="0"/>
                        <a:t>8</a:t>
                      </a:r>
                      <a:endParaRPr lang="x-none" sz="1800" dirty="0"/>
                    </a:p>
                  </a:txBody>
                  <a:tcPr/>
                </a:tc>
                <a:tc>
                  <a:txBody>
                    <a:bodyPr/>
                    <a:lstStyle/>
                    <a:p>
                      <a:r>
                        <a:rPr lang="nl-NL" sz="1800" dirty="0"/>
                        <a:t>5</a:t>
                      </a:r>
                      <a:endParaRPr lang="x-none" sz="1800" dirty="0"/>
                    </a:p>
                  </a:txBody>
                  <a:tcPr/>
                </a:tc>
                <a:extLst>
                  <a:ext uri="{0D108BD9-81ED-4DB2-BD59-A6C34878D82A}">
                    <a16:rowId xmlns:a16="http://schemas.microsoft.com/office/drawing/2014/main" val="2881922672"/>
                  </a:ext>
                </a:extLst>
              </a:tr>
            </a:tbl>
          </a:graphicData>
        </a:graphic>
      </p:graphicFrame>
    </p:spTree>
    <p:extLst>
      <p:ext uri="{BB962C8B-B14F-4D97-AF65-F5344CB8AC3E}">
        <p14:creationId xmlns:p14="http://schemas.microsoft.com/office/powerpoint/2010/main" val="341803397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1790669" y="4021688"/>
            <a:ext cx="4018944" cy="2694292"/>
          </a:xfrm>
          <a:prstGeom prst="rect">
            <a:avLst/>
          </a:prstGeom>
        </p:spPr>
        <p:txBody>
          <a:bodyPr wrap="square">
            <a:spAutoFit/>
          </a:bodyPr>
          <a:lstStyle/>
          <a:p>
            <a:pPr marL="351013" indent="-358954">
              <a:spcAft>
                <a:spcPts val="600"/>
              </a:spcAft>
              <a:buClr>
                <a:schemeClr val="accent1">
                  <a:lumMod val="75000"/>
                </a:schemeClr>
              </a:buClr>
              <a:buSzPct val="80000"/>
            </a:pPr>
            <a:r>
              <a:rPr lang="en-US" sz="1601" b="1" i="1" dirty="0">
                <a:solidFill>
                  <a:srgbClr val="5F6062"/>
                </a:solidFill>
                <a:latin typeface="Helvetica"/>
                <a:cs typeface="Helvetica"/>
              </a:rPr>
              <a:t>Big picture properties</a:t>
            </a:r>
            <a:endParaRPr lang="en-US" sz="1401" b="1" i="1" dirty="0">
              <a:solidFill>
                <a:srgbClr val="5F6062"/>
              </a:solidFill>
              <a:latin typeface="Helvetica"/>
              <a:cs typeface="Helvetica"/>
            </a:endParaRP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service center (business capability)</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unit combining people, procedures and systems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Has an associated responsible party (users)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Can be outsourced/in-sourced (if all services can be supported)</a:t>
            </a:r>
          </a:p>
          <a:p>
            <a:pPr marL="351013" indent="-358954">
              <a:spcAft>
                <a:spcPts val="600"/>
              </a:spcAft>
              <a:buClr>
                <a:schemeClr val="accent1">
                  <a:lumMod val="75000"/>
                </a:schemeClr>
              </a:buClr>
              <a:buSzPct val="80000"/>
            </a:pPr>
            <a:endParaRPr lang="en-US" sz="1601" b="1" dirty="0">
              <a:solidFill>
                <a:srgbClr val="5F6062"/>
              </a:solidFill>
              <a:latin typeface="Helvetica"/>
              <a:cs typeface="Helvetica"/>
            </a:endParaRPr>
          </a:p>
        </p:txBody>
      </p:sp>
      <p:grpSp>
        <p:nvGrpSpPr>
          <p:cNvPr id="2" name="Group 5"/>
          <p:cNvGrpSpPr>
            <a:grpSpLocks noChangeAspect="1"/>
          </p:cNvGrpSpPr>
          <p:nvPr/>
        </p:nvGrpSpPr>
        <p:grpSpPr>
          <a:xfrm>
            <a:off x="6977769" y="1823633"/>
            <a:ext cx="1842082" cy="880995"/>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8385617" y="2012568"/>
            <a:ext cx="324148" cy="324148"/>
          </a:xfrm>
          <a:prstGeom prst="ellipse">
            <a:avLst/>
          </a:prstGeom>
          <a:noFill/>
          <a:ln w="38100"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65" name="Freeform 64"/>
          <p:cNvSpPr/>
          <p:nvPr/>
        </p:nvSpPr>
        <p:spPr bwMode="auto">
          <a:xfrm>
            <a:off x="8681379" y="2219031"/>
            <a:ext cx="1295811" cy="1474121"/>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nvGrpSpPr>
          <p:cNvPr id="3" name="Group 33"/>
          <p:cNvGrpSpPr>
            <a:grpSpLocks noChangeAspect="1"/>
          </p:cNvGrpSpPr>
          <p:nvPr/>
        </p:nvGrpSpPr>
        <p:grpSpPr>
          <a:xfrm>
            <a:off x="7208618" y="3193928"/>
            <a:ext cx="2720320" cy="2956553"/>
            <a:chOff x="5936028" y="2794166"/>
            <a:chExt cx="1660546" cy="1794141"/>
          </a:xfrm>
        </p:grpSpPr>
        <p:grpSp>
          <p:nvGrpSpPr>
            <p:cNvPr id="5" name="Group 89"/>
            <p:cNvGrpSpPr/>
            <p:nvPr/>
          </p:nvGrpSpPr>
          <p:grpSpPr>
            <a:xfrm>
              <a:off x="7014187" y="3629731"/>
              <a:ext cx="352112" cy="115701"/>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2" name="Oval 91"/>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6" name="Group 92"/>
            <p:cNvGrpSpPr/>
            <p:nvPr/>
          </p:nvGrpSpPr>
          <p:grpSpPr>
            <a:xfrm>
              <a:off x="7010620" y="4164209"/>
              <a:ext cx="415313" cy="184900"/>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grpSp>
          <p:nvGrpSpPr>
            <p:cNvPr id="7" name="Group 87"/>
            <p:cNvGrpSpPr/>
            <p:nvPr/>
          </p:nvGrpSpPr>
          <p:grpSpPr>
            <a:xfrm>
              <a:off x="7014178" y="3460097"/>
              <a:ext cx="352112" cy="115701"/>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8" name="Oval 87"/>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8" name="Group 88"/>
            <p:cNvGrpSpPr/>
            <p:nvPr/>
          </p:nvGrpSpPr>
          <p:grpSpPr>
            <a:xfrm>
              <a:off x="7010610" y="3956245"/>
              <a:ext cx="415313" cy="184900"/>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sp>
          <p:nvSpPr>
            <p:cNvPr id="71" name="Snip Same Side Corner Rectangle 70"/>
            <p:cNvSpPr/>
            <p:nvPr/>
          </p:nvSpPr>
          <p:spPr bwMode="auto">
            <a:xfrm>
              <a:off x="5949554" y="3172257"/>
              <a:ext cx="1193800" cy="1416050"/>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1361" b="1" dirty="0"/>
            </a:p>
          </p:txBody>
        </p:sp>
        <p:sp>
          <p:nvSpPr>
            <p:cNvPr id="72" name="TextBox 71"/>
            <p:cNvSpPr txBox="1"/>
            <p:nvPr/>
          </p:nvSpPr>
          <p:spPr>
            <a:xfrm>
              <a:off x="5936028" y="2794166"/>
              <a:ext cx="1187597" cy="326689"/>
            </a:xfrm>
            <a:prstGeom prst="rect">
              <a:avLst/>
            </a:prstGeom>
            <a:noFill/>
            <a:effectLst/>
          </p:spPr>
          <p:txBody>
            <a:bodyPr wrap="square" lIns="0" tIns="0" rIns="0" bIns="0" rtlCol="0" anchor="ctr" anchorCtr="1">
              <a:noAutofit/>
            </a:bodyPr>
            <a:lstStyle/>
            <a:p>
              <a:pPr algn="ctr">
                <a:lnSpc>
                  <a:spcPct val="90000"/>
                </a:lnSpc>
              </a:pPr>
              <a:r>
                <a:rPr lang="en-US" sz="1361" b="1" dirty="0">
                  <a:solidFill>
                    <a:srgbClr val="5F6062"/>
                  </a:solidFill>
                  <a:latin typeface="Helvetica"/>
                  <a:cs typeface="Helvetica"/>
                </a:rPr>
                <a:t>BIAN Service Domain</a:t>
              </a:r>
            </a:p>
            <a:p>
              <a:pPr algn="ctr">
                <a:lnSpc>
                  <a:spcPct val="90000"/>
                </a:lnSpc>
              </a:pPr>
              <a:endParaRPr lang="en-US" sz="1361" b="1" dirty="0">
                <a:solidFill>
                  <a:srgbClr val="5F6062"/>
                </a:solidFill>
                <a:latin typeface="Helvetica"/>
                <a:cs typeface="Helvetica"/>
              </a:endParaRPr>
            </a:p>
          </p:txBody>
        </p:sp>
        <p:sp>
          <p:nvSpPr>
            <p:cNvPr id="73" name="Can 72"/>
            <p:cNvSpPr/>
            <p:nvPr/>
          </p:nvSpPr>
          <p:spPr>
            <a:xfrm>
              <a:off x="6176279" y="4122357"/>
              <a:ext cx="770226" cy="346463"/>
            </a:xfrm>
            <a:prstGeom prst="can">
              <a:avLst/>
            </a:prstGeom>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r>
                <a:rPr lang="en-US" sz="1601" b="1" dirty="0">
                  <a:solidFill>
                    <a:srgbClr val="000000"/>
                  </a:solidFill>
                  <a:effectLst>
                    <a:outerShdw blurRad="50800" dist="38100" dir="2700000">
                      <a:srgbClr val="000000">
                        <a:alpha val="43000"/>
                      </a:srgbClr>
                    </a:outerShdw>
                  </a:effectLst>
                </a:rPr>
                <a:t>Local State</a:t>
              </a:r>
            </a:p>
          </p:txBody>
        </p:sp>
        <p:grpSp>
          <p:nvGrpSpPr>
            <p:cNvPr id="9" name="Group 319"/>
            <p:cNvGrpSpPr/>
            <p:nvPr/>
          </p:nvGrpSpPr>
          <p:grpSpPr>
            <a:xfrm>
              <a:off x="6045528" y="3173970"/>
              <a:ext cx="988563" cy="995190"/>
              <a:chOff x="6896824" y="3500563"/>
              <a:chExt cx="988563" cy="995190"/>
            </a:xfrm>
          </p:grpSpPr>
          <p:sp>
            <p:nvSpPr>
              <p:cNvPr id="77" name="Circular Arrow 76"/>
              <p:cNvSpPr>
                <a:spLocks noChangeAspect="1"/>
              </p:cNvSpPr>
              <p:nvPr/>
            </p:nvSpPr>
            <p:spPr>
              <a:xfrm rot="5400000">
                <a:off x="6893511" y="3503876"/>
                <a:ext cx="995190" cy="988563"/>
              </a:xfrm>
              <a:prstGeom prst="circularArrow">
                <a:avLst>
                  <a:gd name="adj1" fmla="val 9305"/>
                  <a:gd name="adj2" fmla="val 1142319"/>
                  <a:gd name="adj3" fmla="val 9582904"/>
                  <a:gd name="adj4" fmla="val 10800000"/>
                  <a:gd name="adj5" fmla="val 15014"/>
                </a:avLst>
              </a:prstGeom>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2401" b="1" dirty="0">
                  <a:solidFill>
                    <a:schemeClr val="tx1"/>
                  </a:solidFill>
                </a:endParaRPr>
              </a:p>
            </p:txBody>
          </p:sp>
          <p:grpSp>
            <p:nvGrpSpPr>
              <p:cNvPr id="10" name="Group 17"/>
              <p:cNvGrpSpPr/>
              <p:nvPr/>
            </p:nvGrpSpPr>
            <p:grpSpPr>
              <a:xfrm>
                <a:off x="7132045" y="3855861"/>
                <a:ext cx="517857" cy="316848"/>
                <a:chOff x="5181600" y="4419600"/>
                <a:chExt cx="643464" cy="393699"/>
              </a:xfrm>
              <a:effectLst/>
            </p:grpSpPr>
            <p:sp>
              <p:nvSpPr>
                <p:cNvPr id="80" name="Rectangle 79"/>
                <p:cNvSpPr/>
                <p:nvPr/>
              </p:nvSpPr>
              <p:spPr>
                <a:xfrm>
                  <a:off x="5181600" y="441960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1" name="Rectangle 80"/>
                <p:cNvSpPr/>
                <p:nvPr/>
              </p:nvSpPr>
              <p:spPr>
                <a:xfrm>
                  <a:off x="5228166" y="446087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2" name="Rectangle 81"/>
                <p:cNvSpPr/>
                <p:nvPr/>
              </p:nvSpPr>
              <p:spPr>
                <a:xfrm>
                  <a:off x="5274732" y="450215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3" name="Rectangle 82"/>
                <p:cNvSpPr/>
                <p:nvPr/>
              </p:nvSpPr>
              <p:spPr>
                <a:xfrm>
                  <a:off x="5321298" y="454342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4" name="Rectangle 83"/>
                <p:cNvSpPr/>
                <p:nvPr/>
              </p:nvSpPr>
              <p:spPr>
                <a:xfrm>
                  <a:off x="5367864" y="4584699"/>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grpSp>
          <p:sp>
            <p:nvSpPr>
              <p:cNvPr id="79" name="Rounded Rectangle 78"/>
              <p:cNvSpPr/>
              <p:nvPr/>
            </p:nvSpPr>
            <p:spPr>
              <a:xfrm>
                <a:off x="7099300" y="3771900"/>
                <a:ext cx="564353" cy="471346"/>
              </a:xfrm>
              <a:prstGeom prst="roundRect">
                <a:avLst>
                  <a:gd name="adj" fmla="val 22202"/>
                </a:avLst>
              </a:prstGeom>
              <a:ln>
                <a:solidFill>
                  <a:schemeClr val="accent1">
                    <a:lumMod val="50000"/>
                  </a:schemeClr>
                </a:solidFill>
              </a:ln>
            </p:spPr>
            <p:style>
              <a:lnRef idx="1">
                <a:schemeClr val="accent2"/>
              </a:lnRef>
              <a:fillRef idx="3">
                <a:schemeClr val="accent2"/>
              </a:fillRef>
              <a:effectRef idx="2">
                <a:schemeClr val="accent2"/>
              </a:effectRef>
              <a:fontRef idx="minor">
                <a:schemeClr val="lt1"/>
              </a:fontRef>
            </p:style>
            <p:txBody>
              <a:bodyPr wrap="square" lIns="0" tIns="0" rIns="0" bIns="137224" rtlCol="0">
                <a:noAutofit/>
              </a:bodyPr>
              <a:lstStyle/>
              <a:p>
                <a:pPr algn="ctr"/>
                <a:r>
                  <a:rPr lang="en-US" sz="1401" b="1" dirty="0">
                    <a:solidFill>
                      <a:schemeClr val="tx1"/>
                    </a:solidFill>
                  </a:rPr>
                  <a:t>Full</a:t>
                </a:r>
              </a:p>
              <a:p>
                <a:pPr algn="ctr"/>
                <a:r>
                  <a:rPr lang="en-US" sz="1401" b="1" dirty="0">
                    <a:solidFill>
                      <a:schemeClr val="tx1"/>
                    </a:solidFill>
                  </a:rPr>
                  <a:t>Lifecycle</a:t>
                </a:r>
              </a:p>
              <a:p>
                <a:pPr algn="ctr"/>
                <a:r>
                  <a:rPr lang="en-US" sz="1401" b="1" dirty="0">
                    <a:solidFill>
                      <a:schemeClr val="tx1"/>
                    </a:solidFill>
                  </a:rPr>
                  <a:t>Instances</a:t>
                </a:r>
              </a:p>
            </p:txBody>
          </p:sp>
        </p:grpSp>
        <p:sp>
          <p:nvSpPr>
            <p:cNvPr id="75" name="Rounded Rectangle 74"/>
            <p:cNvSpPr/>
            <p:nvPr/>
          </p:nvSpPr>
          <p:spPr>
            <a:xfrm>
              <a:off x="7380575" y="3323952"/>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Offered Services</a:t>
              </a:r>
            </a:p>
          </p:txBody>
        </p:sp>
        <p:sp>
          <p:nvSpPr>
            <p:cNvPr id="76" name="Rounded Rectangle 75"/>
            <p:cNvSpPr/>
            <p:nvPr/>
          </p:nvSpPr>
          <p:spPr>
            <a:xfrm>
              <a:off x="7380573" y="3892937"/>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Consumed Services</a:t>
              </a:r>
            </a:p>
          </p:txBody>
        </p:sp>
      </p:grpSp>
      <p:sp>
        <p:nvSpPr>
          <p:cNvPr id="66" name="Rectangle 65"/>
          <p:cNvSpPr/>
          <p:nvPr/>
        </p:nvSpPr>
        <p:spPr>
          <a:xfrm>
            <a:off x="1601922" y="1424404"/>
            <a:ext cx="8901519" cy="338711"/>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The elemental building block is the BIAN Service Domain</a:t>
            </a:r>
          </a:p>
        </p:txBody>
      </p:sp>
      <p:grpSp>
        <p:nvGrpSpPr>
          <p:cNvPr id="68" name="Group 110"/>
          <p:cNvGrpSpPr>
            <a:grpSpLocks noChangeAspect="1"/>
          </p:cNvGrpSpPr>
          <p:nvPr/>
        </p:nvGrpSpPr>
        <p:grpSpPr>
          <a:xfrm>
            <a:off x="2200956" y="1836943"/>
            <a:ext cx="4032386" cy="2018763"/>
            <a:chOff x="1063080" y="2114362"/>
            <a:chExt cx="6485764" cy="3166489"/>
          </a:xfrm>
        </p:grpSpPr>
        <p:grpSp>
          <p:nvGrpSpPr>
            <p:cNvPr id="69" name="Group 775"/>
            <p:cNvGrpSpPr>
              <a:grpSpLocks noChangeAspect="1"/>
            </p:cNvGrpSpPr>
            <p:nvPr/>
          </p:nvGrpSpPr>
          <p:grpSpPr bwMode="auto">
            <a:xfrm>
              <a:off x="4469909" y="4571644"/>
              <a:ext cx="1154862" cy="709210"/>
              <a:chOff x="104947" y="2784474"/>
              <a:chExt cx="764759" cy="469503"/>
            </a:xfrm>
          </p:grpSpPr>
          <p:grpSp>
            <p:nvGrpSpPr>
              <p:cNvPr id="172" name="Group 481"/>
              <p:cNvGrpSpPr>
                <a:grpSpLocks/>
              </p:cNvGrpSpPr>
              <p:nvPr/>
            </p:nvGrpSpPr>
            <p:grpSpPr bwMode="auto">
              <a:xfrm>
                <a:off x="104947" y="2909780"/>
                <a:ext cx="764759" cy="212543"/>
                <a:chOff x="6797694" y="3182715"/>
                <a:chExt cx="1308102" cy="363550"/>
              </a:xfrm>
            </p:grpSpPr>
            <p:grpSp>
              <p:nvGrpSpPr>
                <p:cNvPr id="177" name="Group 480"/>
                <p:cNvGrpSpPr>
                  <a:grpSpLocks/>
                </p:cNvGrpSpPr>
                <p:nvPr/>
              </p:nvGrpSpPr>
              <p:grpSpPr bwMode="auto">
                <a:xfrm flipH="1">
                  <a:off x="6797694" y="3193566"/>
                  <a:ext cx="366379" cy="352699"/>
                  <a:chOff x="7891777" y="3347076"/>
                  <a:chExt cx="366379" cy="352699"/>
                </a:xfrm>
              </p:grpSpPr>
              <p:grpSp>
                <p:nvGrpSpPr>
                  <p:cNvPr id="184" name="Group 474"/>
                  <p:cNvGrpSpPr>
                    <a:grpSpLocks/>
                  </p:cNvGrpSpPr>
                  <p:nvPr/>
                </p:nvGrpSpPr>
                <p:grpSpPr bwMode="auto">
                  <a:xfrm>
                    <a:off x="7891777" y="3347076"/>
                    <a:ext cx="366379" cy="157358"/>
                    <a:chOff x="7860582" y="3121096"/>
                    <a:chExt cx="366379" cy="157358"/>
                  </a:xfrm>
                </p:grpSpPr>
                <p:sp>
                  <p:nvSpPr>
                    <p:cNvPr id="188" name="Block Arc 24"/>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9" name="Rectangle 25"/>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85" name="Group 477"/>
                  <p:cNvGrpSpPr>
                    <a:grpSpLocks/>
                  </p:cNvGrpSpPr>
                  <p:nvPr/>
                </p:nvGrpSpPr>
                <p:grpSpPr bwMode="auto">
                  <a:xfrm>
                    <a:off x="7891777" y="3550557"/>
                    <a:ext cx="366379" cy="149218"/>
                    <a:chOff x="7860582" y="3134077"/>
                    <a:chExt cx="366379" cy="149218"/>
                  </a:xfrm>
                </p:grpSpPr>
                <p:sp>
                  <p:nvSpPr>
                    <p:cNvPr id="186" name="Block Arc 22"/>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7" name="Rectangle 23"/>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78" name="Group 470"/>
                <p:cNvGrpSpPr>
                  <a:grpSpLocks/>
                </p:cNvGrpSpPr>
                <p:nvPr/>
              </p:nvGrpSpPr>
              <p:grpSpPr bwMode="auto">
                <a:xfrm>
                  <a:off x="7739420" y="3182715"/>
                  <a:ext cx="366376" cy="170924"/>
                  <a:chOff x="7860625" y="3109135"/>
                  <a:chExt cx="366376" cy="170924"/>
                </a:xfrm>
              </p:grpSpPr>
              <p:sp>
                <p:nvSpPr>
                  <p:cNvPr id="182" name="Block Arc 18"/>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3" name="Rectangle 19"/>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79" name="Group 471"/>
                <p:cNvGrpSpPr>
                  <a:grpSpLocks/>
                </p:cNvGrpSpPr>
                <p:nvPr/>
              </p:nvGrpSpPr>
              <p:grpSpPr bwMode="auto">
                <a:xfrm>
                  <a:off x="7739420" y="3386196"/>
                  <a:ext cx="366376" cy="157358"/>
                  <a:chOff x="7860625" y="3122116"/>
                  <a:chExt cx="366376" cy="157358"/>
                </a:xfrm>
              </p:grpSpPr>
              <p:sp>
                <p:nvSpPr>
                  <p:cNvPr id="180" name="Block Arc 16"/>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1" name="Rectangle 17"/>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73" name="Snip Same Side Corner Rectangle 9"/>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4" name="Can 10"/>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75" name="Circular Arrow 11"/>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6" name="Rounded Rectangle 12"/>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Accounts</a:t>
                </a:r>
              </a:p>
            </p:txBody>
          </p:sp>
        </p:grpSp>
        <p:grpSp>
          <p:nvGrpSpPr>
            <p:cNvPr id="70" name="Group 794"/>
            <p:cNvGrpSpPr>
              <a:grpSpLocks noChangeAspect="1"/>
            </p:cNvGrpSpPr>
            <p:nvPr/>
          </p:nvGrpSpPr>
          <p:grpSpPr bwMode="auto">
            <a:xfrm>
              <a:off x="6051755" y="2870392"/>
              <a:ext cx="1154862" cy="709210"/>
              <a:chOff x="104944" y="2784474"/>
              <a:chExt cx="764759" cy="469503"/>
            </a:xfrm>
          </p:grpSpPr>
          <p:grpSp>
            <p:nvGrpSpPr>
              <p:cNvPr id="154" name="Group 481"/>
              <p:cNvGrpSpPr>
                <a:grpSpLocks/>
              </p:cNvGrpSpPr>
              <p:nvPr/>
            </p:nvGrpSpPr>
            <p:grpSpPr bwMode="auto">
              <a:xfrm>
                <a:off x="104944" y="2909782"/>
                <a:ext cx="764759" cy="214130"/>
                <a:chOff x="6797694" y="3182715"/>
                <a:chExt cx="1308103" cy="366264"/>
              </a:xfrm>
            </p:grpSpPr>
            <p:grpSp>
              <p:nvGrpSpPr>
                <p:cNvPr id="159" name="Group 480"/>
                <p:cNvGrpSpPr>
                  <a:grpSpLocks/>
                </p:cNvGrpSpPr>
                <p:nvPr/>
              </p:nvGrpSpPr>
              <p:grpSpPr bwMode="auto">
                <a:xfrm flipH="1">
                  <a:off x="6797694" y="3193568"/>
                  <a:ext cx="366379" cy="355411"/>
                  <a:chOff x="7891777" y="3347078"/>
                  <a:chExt cx="366379" cy="355411"/>
                </a:xfrm>
              </p:grpSpPr>
              <p:grpSp>
                <p:nvGrpSpPr>
                  <p:cNvPr id="166" name="Group 474"/>
                  <p:cNvGrpSpPr>
                    <a:grpSpLocks/>
                  </p:cNvGrpSpPr>
                  <p:nvPr/>
                </p:nvGrpSpPr>
                <p:grpSpPr bwMode="auto">
                  <a:xfrm>
                    <a:off x="7891777" y="3347078"/>
                    <a:ext cx="366379" cy="157358"/>
                    <a:chOff x="7860582" y="3121098"/>
                    <a:chExt cx="366379" cy="157358"/>
                  </a:xfrm>
                </p:grpSpPr>
                <p:sp>
                  <p:nvSpPr>
                    <p:cNvPr id="170" name="Block Arc 4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1" name="Rectangle 4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7" name="Group 477"/>
                  <p:cNvGrpSpPr>
                    <a:grpSpLocks/>
                  </p:cNvGrpSpPr>
                  <p:nvPr/>
                </p:nvGrpSpPr>
                <p:grpSpPr bwMode="auto">
                  <a:xfrm>
                    <a:off x="7891777" y="3550557"/>
                    <a:ext cx="366379" cy="151932"/>
                    <a:chOff x="7860582" y="3134077"/>
                    <a:chExt cx="366379" cy="151932"/>
                  </a:xfrm>
                </p:grpSpPr>
                <p:sp>
                  <p:nvSpPr>
                    <p:cNvPr id="168" name="Block Arc 167"/>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9" name="Rectangle 168"/>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60" name="Group 470"/>
                <p:cNvGrpSpPr>
                  <a:grpSpLocks/>
                </p:cNvGrpSpPr>
                <p:nvPr/>
              </p:nvGrpSpPr>
              <p:grpSpPr bwMode="auto">
                <a:xfrm>
                  <a:off x="7739420" y="3182715"/>
                  <a:ext cx="366377" cy="170923"/>
                  <a:chOff x="7860625" y="3109135"/>
                  <a:chExt cx="366377" cy="170923"/>
                </a:xfrm>
              </p:grpSpPr>
              <p:sp>
                <p:nvSpPr>
                  <p:cNvPr id="164" name="Block Arc 3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5" name="Rectangle 3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1" name="Group 471"/>
                <p:cNvGrpSpPr>
                  <a:grpSpLocks/>
                </p:cNvGrpSpPr>
                <p:nvPr/>
              </p:nvGrpSpPr>
              <p:grpSpPr bwMode="auto">
                <a:xfrm>
                  <a:off x="7739420" y="3386196"/>
                  <a:ext cx="366376" cy="157358"/>
                  <a:chOff x="7860625" y="3122116"/>
                  <a:chExt cx="366376" cy="157358"/>
                </a:xfrm>
              </p:grpSpPr>
              <p:sp>
                <p:nvSpPr>
                  <p:cNvPr id="162" name="Block Arc 16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3" name="Rectangle 3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55" name="Snip Same Side Corner Rectangle 154"/>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6" name="Can 155"/>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57" name="Circular Arrow 156"/>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8" name="Rounded Rectangle 3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Correspondence</a:t>
                </a:r>
              </a:p>
            </p:txBody>
          </p:sp>
        </p:grpSp>
        <p:grpSp>
          <p:nvGrpSpPr>
            <p:cNvPr id="74" name="Group 813"/>
            <p:cNvGrpSpPr>
              <a:grpSpLocks noChangeAspect="1"/>
            </p:cNvGrpSpPr>
            <p:nvPr/>
          </p:nvGrpSpPr>
          <p:grpSpPr bwMode="auto">
            <a:xfrm>
              <a:off x="2512065" y="4198557"/>
              <a:ext cx="1154862" cy="709210"/>
              <a:chOff x="104947" y="2784474"/>
              <a:chExt cx="764759" cy="469503"/>
            </a:xfrm>
          </p:grpSpPr>
          <p:grpSp>
            <p:nvGrpSpPr>
              <p:cNvPr id="136" name="Group 481"/>
              <p:cNvGrpSpPr>
                <a:grpSpLocks/>
              </p:cNvGrpSpPr>
              <p:nvPr/>
            </p:nvGrpSpPr>
            <p:grpSpPr bwMode="auto">
              <a:xfrm>
                <a:off x="104947" y="2909780"/>
                <a:ext cx="764759" cy="212543"/>
                <a:chOff x="6797694" y="3182715"/>
                <a:chExt cx="1308102" cy="363550"/>
              </a:xfrm>
            </p:grpSpPr>
            <p:grpSp>
              <p:nvGrpSpPr>
                <p:cNvPr id="141" name="Group 480"/>
                <p:cNvGrpSpPr>
                  <a:grpSpLocks/>
                </p:cNvGrpSpPr>
                <p:nvPr/>
              </p:nvGrpSpPr>
              <p:grpSpPr bwMode="auto">
                <a:xfrm flipH="1">
                  <a:off x="6797694" y="3193566"/>
                  <a:ext cx="366379" cy="352699"/>
                  <a:chOff x="7891777" y="3347076"/>
                  <a:chExt cx="366379" cy="352699"/>
                </a:xfrm>
              </p:grpSpPr>
              <p:grpSp>
                <p:nvGrpSpPr>
                  <p:cNvPr id="148" name="Group 474"/>
                  <p:cNvGrpSpPr>
                    <a:grpSpLocks/>
                  </p:cNvGrpSpPr>
                  <p:nvPr/>
                </p:nvGrpSpPr>
                <p:grpSpPr bwMode="auto">
                  <a:xfrm>
                    <a:off x="7891777" y="3347076"/>
                    <a:ext cx="366379" cy="157358"/>
                    <a:chOff x="7860582" y="3121096"/>
                    <a:chExt cx="366379" cy="157358"/>
                  </a:xfrm>
                </p:grpSpPr>
                <p:sp>
                  <p:nvSpPr>
                    <p:cNvPr id="152" name="Block Arc 62"/>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3" name="Rectangle 152"/>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9" name="Group 477"/>
                  <p:cNvGrpSpPr>
                    <a:grpSpLocks/>
                  </p:cNvGrpSpPr>
                  <p:nvPr/>
                </p:nvGrpSpPr>
                <p:grpSpPr bwMode="auto">
                  <a:xfrm>
                    <a:off x="7891777" y="3550557"/>
                    <a:ext cx="366379" cy="149218"/>
                    <a:chOff x="7860582" y="3134077"/>
                    <a:chExt cx="366379" cy="149218"/>
                  </a:xfrm>
                </p:grpSpPr>
                <p:sp>
                  <p:nvSpPr>
                    <p:cNvPr id="150" name="Block Arc 149"/>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1" name="Rectangle 61"/>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42" name="Group 470"/>
                <p:cNvGrpSpPr>
                  <a:grpSpLocks/>
                </p:cNvGrpSpPr>
                <p:nvPr/>
              </p:nvGrpSpPr>
              <p:grpSpPr bwMode="auto">
                <a:xfrm>
                  <a:off x="7739420" y="3182715"/>
                  <a:ext cx="366376" cy="170924"/>
                  <a:chOff x="7860625" y="3109135"/>
                  <a:chExt cx="366376" cy="170924"/>
                </a:xfrm>
              </p:grpSpPr>
              <p:sp>
                <p:nvSpPr>
                  <p:cNvPr id="146" name="Block Arc 56"/>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7" name="Rectangle 146"/>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3" name="Group 471"/>
                <p:cNvGrpSpPr>
                  <a:grpSpLocks/>
                </p:cNvGrpSpPr>
                <p:nvPr/>
              </p:nvGrpSpPr>
              <p:grpSpPr bwMode="auto">
                <a:xfrm>
                  <a:off x="7739420" y="3386196"/>
                  <a:ext cx="366376" cy="157358"/>
                  <a:chOff x="7860625" y="3122116"/>
                  <a:chExt cx="366376" cy="157358"/>
                </a:xfrm>
              </p:grpSpPr>
              <p:sp>
                <p:nvSpPr>
                  <p:cNvPr id="144" name="Block Arc 54"/>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5" name="Rectangle 55"/>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37" name="Snip Same Side Corner Rectangle 136"/>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8" name="Can 137"/>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39" name="Circular Arrow 49"/>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0" name="Rounded Rectangle 139"/>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Contract</a:t>
                </a:r>
              </a:p>
            </p:txBody>
          </p:sp>
        </p:grpSp>
        <p:grpSp>
          <p:nvGrpSpPr>
            <p:cNvPr id="78" name="Group 832"/>
            <p:cNvGrpSpPr>
              <a:grpSpLocks noChangeAspect="1"/>
            </p:cNvGrpSpPr>
            <p:nvPr/>
          </p:nvGrpSpPr>
          <p:grpSpPr bwMode="auto">
            <a:xfrm>
              <a:off x="6393996" y="4122446"/>
              <a:ext cx="1154862" cy="709210"/>
              <a:chOff x="104944" y="2784474"/>
              <a:chExt cx="764759" cy="469503"/>
            </a:xfrm>
          </p:grpSpPr>
          <p:grpSp>
            <p:nvGrpSpPr>
              <p:cNvPr id="118" name="Group 481"/>
              <p:cNvGrpSpPr>
                <a:grpSpLocks/>
              </p:cNvGrpSpPr>
              <p:nvPr/>
            </p:nvGrpSpPr>
            <p:grpSpPr bwMode="auto">
              <a:xfrm>
                <a:off x="104944" y="2909782"/>
                <a:ext cx="764759" cy="214130"/>
                <a:chOff x="6797694" y="3182715"/>
                <a:chExt cx="1308103" cy="366264"/>
              </a:xfrm>
            </p:grpSpPr>
            <p:grpSp>
              <p:nvGrpSpPr>
                <p:cNvPr id="123" name="Group 480"/>
                <p:cNvGrpSpPr>
                  <a:grpSpLocks/>
                </p:cNvGrpSpPr>
                <p:nvPr/>
              </p:nvGrpSpPr>
              <p:grpSpPr bwMode="auto">
                <a:xfrm flipH="1">
                  <a:off x="6797694" y="3193568"/>
                  <a:ext cx="366379" cy="355411"/>
                  <a:chOff x="7891777" y="3347078"/>
                  <a:chExt cx="366379" cy="355411"/>
                </a:xfrm>
              </p:grpSpPr>
              <p:grpSp>
                <p:nvGrpSpPr>
                  <p:cNvPr id="130" name="Group 474"/>
                  <p:cNvGrpSpPr>
                    <a:grpSpLocks/>
                  </p:cNvGrpSpPr>
                  <p:nvPr/>
                </p:nvGrpSpPr>
                <p:grpSpPr bwMode="auto">
                  <a:xfrm>
                    <a:off x="7891777" y="3347078"/>
                    <a:ext cx="366379" cy="157358"/>
                    <a:chOff x="7860582" y="3121098"/>
                    <a:chExt cx="366379" cy="157358"/>
                  </a:xfrm>
                </p:grpSpPr>
                <p:sp>
                  <p:nvSpPr>
                    <p:cNvPr id="134" name="Block Arc 13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5" name="Rectangle 13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31" name="Group 477"/>
                  <p:cNvGrpSpPr>
                    <a:grpSpLocks/>
                  </p:cNvGrpSpPr>
                  <p:nvPr/>
                </p:nvGrpSpPr>
                <p:grpSpPr bwMode="auto">
                  <a:xfrm>
                    <a:off x="7891777" y="3550557"/>
                    <a:ext cx="366379" cy="151932"/>
                    <a:chOff x="7860582" y="3134077"/>
                    <a:chExt cx="366379" cy="151932"/>
                  </a:xfrm>
                </p:grpSpPr>
                <p:sp>
                  <p:nvSpPr>
                    <p:cNvPr id="132" name="Block Arc 131"/>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3" name="Rectangle 132"/>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24" name="Group 470"/>
                <p:cNvGrpSpPr>
                  <a:grpSpLocks/>
                </p:cNvGrpSpPr>
                <p:nvPr/>
              </p:nvGrpSpPr>
              <p:grpSpPr bwMode="auto">
                <a:xfrm>
                  <a:off x="7739420" y="3182715"/>
                  <a:ext cx="366377" cy="170923"/>
                  <a:chOff x="7860625" y="3109135"/>
                  <a:chExt cx="366377" cy="170923"/>
                </a:xfrm>
              </p:grpSpPr>
              <p:sp>
                <p:nvSpPr>
                  <p:cNvPr id="128" name="Block Arc 12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9" name="Rectangle 12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25" name="Group 471"/>
                <p:cNvGrpSpPr>
                  <a:grpSpLocks/>
                </p:cNvGrpSpPr>
                <p:nvPr/>
              </p:nvGrpSpPr>
              <p:grpSpPr bwMode="auto">
                <a:xfrm>
                  <a:off x="7739420" y="3386196"/>
                  <a:ext cx="366376" cy="157358"/>
                  <a:chOff x="7860625" y="3122116"/>
                  <a:chExt cx="366376" cy="157358"/>
                </a:xfrm>
              </p:grpSpPr>
              <p:sp>
                <p:nvSpPr>
                  <p:cNvPr id="126" name="Block Arc 12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7" name="Rectangle 12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19" name="Snip Same Side Corner Rectangle 118"/>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0" name="Can 119"/>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21" name="Circular Arrow 120"/>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2" name="Rounded Rectangle 12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Payment</a:t>
                </a:r>
              </a:p>
              <a:p>
                <a:pPr algn="ctr">
                  <a:lnSpc>
                    <a:spcPct val="70000"/>
                  </a:lnSpc>
                  <a:defRPr/>
                </a:pPr>
                <a:r>
                  <a:rPr lang="en-US" sz="500" b="1" dirty="0">
                    <a:solidFill>
                      <a:srgbClr val="1E5846"/>
                    </a:solidFill>
                    <a:latin typeface="Arial Narrow"/>
                    <a:cs typeface="Arial Narrow"/>
                  </a:rPr>
                  <a:t>Transaction</a:t>
                </a:r>
              </a:p>
            </p:txBody>
          </p:sp>
        </p:grpSp>
        <p:grpSp>
          <p:nvGrpSpPr>
            <p:cNvPr id="93" name="Group 851"/>
            <p:cNvGrpSpPr>
              <a:grpSpLocks noChangeAspect="1"/>
            </p:cNvGrpSpPr>
            <p:nvPr/>
          </p:nvGrpSpPr>
          <p:grpSpPr bwMode="auto">
            <a:xfrm>
              <a:off x="4422881" y="3403657"/>
              <a:ext cx="1154862" cy="706812"/>
              <a:chOff x="104947" y="2784475"/>
              <a:chExt cx="764759" cy="469502"/>
            </a:xfrm>
          </p:grpSpPr>
          <p:grpSp>
            <p:nvGrpSpPr>
              <p:cNvPr id="100" name="Group 481"/>
              <p:cNvGrpSpPr>
                <a:grpSpLocks/>
              </p:cNvGrpSpPr>
              <p:nvPr/>
            </p:nvGrpSpPr>
            <p:grpSpPr bwMode="auto">
              <a:xfrm>
                <a:off x="104947" y="2916572"/>
                <a:ext cx="764759" cy="203717"/>
                <a:chOff x="6797694" y="3194329"/>
                <a:chExt cx="1308102" cy="348453"/>
              </a:xfrm>
            </p:grpSpPr>
            <p:grpSp>
              <p:nvGrpSpPr>
                <p:cNvPr id="105" name="Group 480"/>
                <p:cNvGrpSpPr>
                  <a:grpSpLocks/>
                </p:cNvGrpSpPr>
                <p:nvPr/>
              </p:nvGrpSpPr>
              <p:grpSpPr bwMode="auto">
                <a:xfrm flipH="1">
                  <a:off x="6797694" y="3194329"/>
                  <a:ext cx="366379" cy="348452"/>
                  <a:chOff x="7891777" y="3347839"/>
                  <a:chExt cx="366379" cy="348452"/>
                </a:xfrm>
              </p:grpSpPr>
              <p:grpSp>
                <p:nvGrpSpPr>
                  <p:cNvPr id="112" name="Group 474"/>
                  <p:cNvGrpSpPr>
                    <a:grpSpLocks/>
                  </p:cNvGrpSpPr>
                  <p:nvPr/>
                </p:nvGrpSpPr>
                <p:grpSpPr bwMode="auto">
                  <a:xfrm>
                    <a:off x="7891777" y="3347839"/>
                    <a:ext cx="366379" cy="157892"/>
                    <a:chOff x="7860582" y="3121859"/>
                    <a:chExt cx="366379" cy="157892"/>
                  </a:xfrm>
                </p:grpSpPr>
                <p:sp>
                  <p:nvSpPr>
                    <p:cNvPr id="116" name="Block Arc 115"/>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7" name="Rectangle 116"/>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13" name="Group 477"/>
                  <p:cNvGrpSpPr>
                    <a:grpSpLocks/>
                  </p:cNvGrpSpPr>
                  <p:nvPr/>
                </p:nvGrpSpPr>
                <p:grpSpPr bwMode="auto">
                  <a:xfrm>
                    <a:off x="7891777" y="3538399"/>
                    <a:ext cx="366379" cy="157892"/>
                    <a:chOff x="7860582" y="3121919"/>
                    <a:chExt cx="366379" cy="157892"/>
                  </a:xfrm>
                </p:grpSpPr>
                <p:sp>
                  <p:nvSpPr>
                    <p:cNvPr id="114" name="Block Arc 113"/>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5" name="Rectangle 114"/>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06" name="Group 470"/>
                <p:cNvGrpSpPr>
                  <a:grpSpLocks/>
                </p:cNvGrpSpPr>
                <p:nvPr/>
              </p:nvGrpSpPr>
              <p:grpSpPr bwMode="auto">
                <a:xfrm>
                  <a:off x="7739420" y="3194330"/>
                  <a:ext cx="366376" cy="157892"/>
                  <a:chOff x="7860625" y="3120750"/>
                  <a:chExt cx="366376" cy="157892"/>
                </a:xfrm>
              </p:grpSpPr>
              <p:sp>
                <p:nvSpPr>
                  <p:cNvPr id="110" name="Block Arc 109"/>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1" name="Rectangle 110"/>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07" name="Group 471"/>
                <p:cNvGrpSpPr>
                  <a:grpSpLocks/>
                </p:cNvGrpSpPr>
                <p:nvPr/>
              </p:nvGrpSpPr>
              <p:grpSpPr bwMode="auto">
                <a:xfrm>
                  <a:off x="7739420" y="3384890"/>
                  <a:ext cx="366376" cy="157892"/>
                  <a:chOff x="7860625" y="3120810"/>
                  <a:chExt cx="366376" cy="157892"/>
                </a:xfrm>
              </p:grpSpPr>
              <p:sp>
                <p:nvSpPr>
                  <p:cNvPr id="108" name="Block Arc 107"/>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9" name="Rectangle 108"/>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01" name="Snip Same Side Corner Rectangle 100"/>
              <p:cNvSpPr/>
              <p:nvPr/>
            </p:nvSpPr>
            <p:spPr>
              <a:xfrm>
                <a:off x="241387" y="2786066"/>
                <a:ext cx="491857" cy="467911"/>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2" name="Can 101"/>
              <p:cNvSpPr/>
              <p:nvPr/>
            </p:nvSpPr>
            <p:spPr>
              <a:xfrm>
                <a:off x="328652" y="3128246"/>
                <a:ext cx="317327" cy="101858"/>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03" name="Circular Arrow 102"/>
              <p:cNvSpPr>
                <a:spLocks noChangeAspect="1"/>
              </p:cNvSpPr>
              <p:nvPr/>
            </p:nvSpPr>
            <p:spPr>
              <a:xfrm rot="5400000">
                <a:off x="300311" y="2784257"/>
                <a:ext cx="374010"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4" name="Rounded Rectangle 103"/>
              <p:cNvSpPr/>
              <p:nvPr/>
            </p:nvSpPr>
            <p:spPr>
              <a:xfrm>
                <a:off x="214414" y="2902249"/>
                <a:ext cx="545802" cy="14960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Card</a:t>
                </a:r>
              </a:p>
              <a:p>
                <a:pPr algn="ctr">
                  <a:lnSpc>
                    <a:spcPct val="70000"/>
                  </a:lnSpc>
                  <a:defRPr/>
                </a:pPr>
                <a:r>
                  <a:rPr lang="en-US" sz="500" b="1" dirty="0">
                    <a:solidFill>
                      <a:srgbClr val="1E5846"/>
                    </a:solidFill>
                    <a:latin typeface="Arial Narrow"/>
                    <a:cs typeface="Arial Narrow"/>
                  </a:rPr>
                  <a:t>Processing</a:t>
                </a:r>
              </a:p>
            </p:txBody>
          </p:sp>
        </p:grpSp>
        <p:cxnSp>
          <p:nvCxnSpPr>
            <p:cNvPr id="94" name="Curved Connector 93"/>
            <p:cNvCxnSpPr>
              <a:stCxn id="108" idx="2"/>
            </p:cNvCxnSpPr>
            <p:nvPr/>
          </p:nvCxnSpPr>
          <p:spPr>
            <a:xfrm>
              <a:off x="5510635" y="3839728"/>
              <a:ext cx="47028" cy="996670"/>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5" name="Curved Connector 94"/>
            <p:cNvCxnSpPr>
              <a:stCxn id="116" idx="2"/>
            </p:cNvCxnSpPr>
            <p:nvPr/>
          </p:nvCxnSpPr>
          <p:spPr>
            <a:xfrm rot="10800000" flipV="1">
              <a:off x="3599820" y="3672009"/>
              <a:ext cx="890130" cy="791302"/>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6" name="Curved Connector 95"/>
            <p:cNvCxnSpPr>
              <a:stCxn id="110" idx="2"/>
              <a:endCxn id="168" idx="2"/>
            </p:cNvCxnSpPr>
            <p:nvPr/>
          </p:nvCxnSpPr>
          <p:spPr>
            <a:xfrm flipV="1">
              <a:off x="5510635" y="3316040"/>
              <a:ext cx="608194" cy="355970"/>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7" name="Curved Connector 96"/>
            <p:cNvCxnSpPr>
              <a:stCxn id="164" idx="2"/>
              <a:endCxn id="132" idx="2"/>
            </p:cNvCxnSpPr>
            <p:nvPr/>
          </p:nvCxnSpPr>
          <p:spPr>
            <a:xfrm flipV="1">
              <a:off x="5557665" y="4568094"/>
              <a:ext cx="903405" cy="442014"/>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8" name="Curved Connector 97"/>
            <p:cNvCxnSpPr>
              <a:stCxn id="114" idx="2"/>
              <a:endCxn id="174" idx="2"/>
            </p:cNvCxnSpPr>
            <p:nvPr/>
          </p:nvCxnSpPr>
          <p:spPr>
            <a:xfrm rot="10800000" flipH="1" flipV="1">
              <a:off x="4489950" y="3839728"/>
              <a:ext cx="47028" cy="1000263"/>
            </a:xfrm>
            <a:prstGeom prst="curvedConnector3">
              <a:avLst>
                <a:gd name="adj1" fmla="val -559564"/>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99" name="Circular Arrow 98"/>
            <p:cNvSpPr>
              <a:spLocks noChangeAspect="1"/>
            </p:cNvSpPr>
            <p:nvPr/>
          </p:nvSpPr>
          <p:spPr>
            <a:xfrm flipH="1">
              <a:off x="1063080" y="2114362"/>
              <a:ext cx="2711395" cy="2711400"/>
            </a:xfrm>
            <a:prstGeom prst="circularArrow">
              <a:avLst>
                <a:gd name="adj1" fmla="val 16804"/>
                <a:gd name="adj2" fmla="val 856672"/>
                <a:gd name="adj3" fmla="val 4126614"/>
                <a:gd name="adj4" fmla="val 2243705"/>
                <a:gd name="adj5" fmla="val 15294"/>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01" dirty="0">
                <a:solidFill>
                  <a:schemeClr val="tx1"/>
                </a:solidFill>
              </a:endParaRPr>
            </a:p>
          </p:txBody>
        </p:sp>
      </p:grpSp>
      <p:pic>
        <p:nvPicPr>
          <p:cNvPr id="190" name="Picture 189"/>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4"/>
              <a:stretch>
                <a:fillRect/>
              </a:stretch>
            </p:blipFill>
          </mc:Choice>
          <mc:Fallback>
            <p:blipFill>
              <a:blip r:embed="rId5"/>
              <a:stretch>
                <a:fillRect/>
              </a:stretch>
            </p:blipFill>
          </mc:Fallback>
        </mc:AlternateContent>
        <p:spPr>
          <a:xfrm>
            <a:off x="1718855" y="1711363"/>
            <a:ext cx="2443378" cy="1044600"/>
          </a:xfrm>
          <a:prstGeom prst="rect">
            <a:avLst/>
          </a:prstGeom>
        </p:spPr>
      </p:pic>
      <p:sp>
        <p:nvSpPr>
          <p:cNvPr id="191" name="Left-Right Arrow 190"/>
          <p:cNvSpPr>
            <a:spLocks noChangeAspect="1"/>
          </p:cNvSpPr>
          <p:nvPr/>
        </p:nvSpPr>
        <p:spPr>
          <a:xfrm rot="2063815">
            <a:off x="6264698" y="3626180"/>
            <a:ext cx="692088" cy="483156"/>
          </a:xfrm>
          <a:prstGeom prst="lef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92" name="Rond enkele hoek rechthoek 37"/>
          <p:cNvSpPr/>
          <p:nvPr>
            <p:custDataLst>
              <p:tags r:id="rId1"/>
            </p:custDataLst>
          </p:nvPr>
        </p:nvSpPr>
        <p:spPr>
          <a:xfrm flipH="1">
            <a:off x="1514448"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uses a particular model view of business</a:t>
            </a:r>
          </a:p>
        </p:txBody>
      </p:sp>
    </p:spTree>
    <p:extLst>
      <p:ext uri="{BB962C8B-B14F-4D97-AF65-F5344CB8AC3E}">
        <p14:creationId xmlns:p14="http://schemas.microsoft.com/office/powerpoint/2010/main" val="1163416183"/>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1344266" y="4747623"/>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98855526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p:nvPr>
        </p:nvSpPr>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3000821"/>
          </a:xfrm>
          <a:prstGeom prst="rect">
            <a:avLst/>
          </a:prstGeom>
        </p:spPr>
        <p:txBody>
          <a:bodyPr wrap="square">
            <a:spAutoFit/>
          </a:bodyPr>
          <a:lstStyle/>
          <a:p>
            <a:r>
              <a:rPr lang="fr-BE" sz="1100" b="1" u="sng" dirty="0"/>
              <a:t>A</a:t>
            </a:r>
            <a:r>
              <a:rPr lang="en-BE" sz="1100" b="1" u="sng" dirty="0"/>
              <a:t>s</a:t>
            </a:r>
            <a:r>
              <a:rPr lang="fr-BE" sz="1100" b="1" u="sng" dirty="0"/>
              <a:t>s</a:t>
            </a:r>
            <a:r>
              <a:rPr lang="en-BE" sz="1100" b="1" u="sng" dirty="0"/>
              <a:t>e</a:t>
            </a:r>
            <a:r>
              <a:rPr lang="fr-BE" sz="1100" b="1" u="sng" dirty="0"/>
              <a:t>t</a:t>
            </a:r>
            <a:r>
              <a:rPr lang="en-BE" sz="1100" b="1" u="sng" dirty="0"/>
              <a:t> </a:t>
            </a:r>
            <a:r>
              <a:rPr lang="fr-BE" sz="1100" b="1" u="sng" dirty="0"/>
              <a:t>T</a:t>
            </a:r>
            <a:r>
              <a:rPr lang="en-BE" sz="1100" b="1" u="sng" dirty="0"/>
              <a:t>y</a:t>
            </a:r>
            <a:r>
              <a:rPr lang="fr-BE" sz="1100" b="1" u="sng" dirty="0"/>
              <a:t>p</a:t>
            </a:r>
            <a:r>
              <a:rPr lang="en-BE" sz="1100" b="1" u="sng" dirty="0"/>
              <a:t>e:</a:t>
            </a:r>
          </a:p>
          <a:p>
            <a:endParaRPr lang="en-BE" sz="1100" dirty="0"/>
          </a:p>
          <a:p>
            <a:r>
              <a:rPr lang="en-US" sz="1100" dirty="0"/>
              <a:t>Some tangible or intangible thing that the bank has ownership and/or influence over and has one or more inherent uses or purposes that create commercial value.</a:t>
            </a:r>
            <a:endParaRPr lang="en-BE" sz="1100" dirty="0"/>
          </a:p>
          <a:p>
            <a:endParaRPr lang="en-BE" sz="1100" dirty="0"/>
          </a:p>
          <a:p>
            <a:r>
              <a:rPr lang="fr-BE" sz="1100" b="1" dirty="0"/>
              <a:t>Comment</a:t>
            </a:r>
            <a:endParaRPr lang="fr-BE" sz="1100" dirty="0"/>
          </a:p>
          <a:p>
            <a:r>
              <a:rPr lang="en-US" sz="1100" dirty="0"/>
              <a:t>BIAN has defined the likely assets found in any bank and uses this approach to isolate the specific types of asset that are acted on by the Service Domains. The role or purpose of each and every Service Domain is to apply its specific functional pattern to instances of one type of asset.</a:t>
            </a:r>
            <a:endParaRPr lang="en-BE" sz="1100" dirty="0"/>
          </a:p>
          <a:p>
            <a:endParaRPr lang="en-US" sz="1400" b="1" dirty="0">
              <a:solidFill>
                <a:srgbClr val="0000FF"/>
              </a:solidFill>
            </a:endParaRPr>
          </a:p>
          <a:p>
            <a:r>
              <a:rPr lang="en-US" sz="1400" b="1" dirty="0">
                <a:solidFill>
                  <a:srgbClr val="0000FF"/>
                </a:solidFill>
              </a:rPr>
              <a:t>Is the tangible or intangible item that can have associated 'replacement' value/worth and purpose/use for which the bank has ownership or some level of control. It is exploited/leveraged in the execution of business through the application of some business behavior/control as effected by a Service Domain. Some asset types are obvious - for example a machine or building, some are intangible but easily identified such as knowhow, knowledge, relationships, reputation. Some are less obvious - most common is the 'capacity to perform' type which applies to many BIAN Service Domains. For example in the case of product fulfillment and support activities like party authentication the asset is the bank's possession of the capacity to perform these activities - the combination of the people/processes/systems to execute if you will...</a:t>
            </a:r>
            <a:endParaRPr lang="en-US" sz="1100" dirty="0">
              <a:solidFill>
                <a:prstClr val="black"/>
              </a:solidFill>
            </a:endParaRPr>
          </a:p>
        </p:txBody>
      </p:sp>
      <p:pic>
        <p:nvPicPr>
          <p:cNvPr id="7" name="Picture 6">
            <a:extLst>
              <a:ext uri="{FF2B5EF4-FFF2-40B4-BE49-F238E27FC236}">
                <a16:creationId xmlns:a16="http://schemas.microsoft.com/office/drawing/2014/main" id="{21B0DE61-036E-47CD-9B30-069DF40B31BB}"/>
              </a:ext>
            </a:extLst>
          </p:cNvPr>
          <p:cNvPicPr>
            <a:picLocks noChangeAspect="1"/>
          </p:cNvPicPr>
          <p:nvPr/>
        </p:nvPicPr>
        <p:blipFill>
          <a:blip r:embed="rId2"/>
          <a:stretch>
            <a:fillRect/>
          </a:stretch>
        </p:blipFill>
        <p:spPr>
          <a:xfrm>
            <a:off x="2064346" y="4300021"/>
            <a:ext cx="2657475" cy="1724025"/>
          </a:xfrm>
          <a:prstGeom prst="rect">
            <a:avLst/>
          </a:prstGeom>
        </p:spPr>
      </p:pic>
      <p:pic>
        <p:nvPicPr>
          <p:cNvPr id="8" name="Picture 7">
            <a:extLst>
              <a:ext uri="{FF2B5EF4-FFF2-40B4-BE49-F238E27FC236}">
                <a16:creationId xmlns:a16="http://schemas.microsoft.com/office/drawing/2014/main" id="{5FDD25D3-0597-424B-A8A0-B992F115C127}"/>
              </a:ext>
            </a:extLst>
          </p:cNvPr>
          <p:cNvPicPr>
            <a:picLocks noChangeAspect="1"/>
          </p:cNvPicPr>
          <p:nvPr/>
        </p:nvPicPr>
        <p:blipFill>
          <a:blip r:embed="rId3"/>
          <a:stretch>
            <a:fillRect/>
          </a:stretch>
        </p:blipFill>
        <p:spPr>
          <a:xfrm>
            <a:off x="5592738" y="4248141"/>
            <a:ext cx="2324100" cy="1962150"/>
          </a:xfrm>
          <a:prstGeom prst="rect">
            <a:avLst/>
          </a:prstGeom>
        </p:spPr>
      </p:pic>
      <p:pic>
        <p:nvPicPr>
          <p:cNvPr id="9" name="Picture 8">
            <a:extLst>
              <a:ext uri="{FF2B5EF4-FFF2-40B4-BE49-F238E27FC236}">
                <a16:creationId xmlns:a16="http://schemas.microsoft.com/office/drawing/2014/main" id="{D13EB482-DDBC-4932-9833-E816B61BFE4A}"/>
              </a:ext>
            </a:extLst>
          </p:cNvPr>
          <p:cNvPicPr>
            <a:picLocks noChangeAspect="1"/>
          </p:cNvPicPr>
          <p:nvPr/>
        </p:nvPicPr>
        <p:blipFill>
          <a:blip r:embed="rId4"/>
          <a:stretch>
            <a:fillRect/>
          </a:stretch>
        </p:blipFill>
        <p:spPr>
          <a:xfrm>
            <a:off x="8763392" y="4248141"/>
            <a:ext cx="2381250" cy="1924050"/>
          </a:xfrm>
          <a:prstGeom prst="rect">
            <a:avLst/>
          </a:prstGeom>
        </p:spPr>
      </p:pic>
    </p:spTree>
    <p:extLst>
      <p:ext uri="{BB962C8B-B14F-4D97-AF65-F5344CB8AC3E}">
        <p14:creationId xmlns:p14="http://schemas.microsoft.com/office/powerpoint/2010/main" val="41894261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02436"/>
            <a:ext cx="8834438" cy="746125"/>
          </a:xfrm>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F</a:t>
            </a:r>
            <a:r>
              <a:rPr lang="en-BE" sz="1100" b="1" u="sng" dirty="0">
                <a:latin typeface="Arial" panose="020B0604020202020204" pitchFamily="34" charset="0"/>
              </a:rPr>
              <a:t>u</a:t>
            </a:r>
            <a:r>
              <a:rPr lang="fr-BE" sz="1100" b="1" u="sng" dirty="0">
                <a:latin typeface="Arial" panose="020B0604020202020204" pitchFamily="34" charset="0"/>
              </a:rPr>
              <a:t>n</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a:t>
            </a:r>
            <a:r>
              <a:rPr lang="fr-BE" sz="1100" b="1" u="sng" dirty="0">
                <a:latin typeface="Arial" panose="020B0604020202020204" pitchFamily="34" charset="0"/>
              </a:rPr>
              <a:t>a</a:t>
            </a:r>
            <a:r>
              <a:rPr lang="en-BE" sz="1100" b="1" u="sng" dirty="0">
                <a:latin typeface="Arial" panose="020B0604020202020204" pitchFamily="34" charset="0"/>
              </a:rPr>
              <a:t>l </a:t>
            </a:r>
            <a:r>
              <a:rPr lang="fr-BE" sz="1100" b="1" u="sng" dirty="0">
                <a:latin typeface="Arial" panose="020B0604020202020204" pitchFamily="34" charset="0"/>
              </a:rPr>
              <a:t>P</a:t>
            </a:r>
            <a:r>
              <a:rPr lang="en-BE" sz="1100" b="1" u="sng" dirty="0">
                <a:latin typeface="Arial" panose="020B0604020202020204" pitchFamily="34" charset="0"/>
              </a:rPr>
              <a:t>a</a:t>
            </a:r>
            <a:r>
              <a:rPr lang="fr-BE" sz="1100" b="1" u="sng" dirty="0">
                <a:latin typeface="Arial" panose="020B0604020202020204" pitchFamily="34" charset="0"/>
              </a:rPr>
              <a:t>t</a:t>
            </a:r>
            <a:r>
              <a:rPr lang="en-BE" sz="1100" b="1" u="sng" dirty="0">
                <a:latin typeface="Arial" panose="020B0604020202020204" pitchFamily="34" charset="0"/>
              </a:rPr>
              <a:t>t</a:t>
            </a:r>
            <a:r>
              <a:rPr lang="fr-BE" sz="1100" b="1" u="sng" dirty="0">
                <a:latin typeface="Arial" panose="020B0604020202020204" pitchFamily="34" charset="0"/>
              </a:rPr>
              <a:t>e</a:t>
            </a:r>
            <a:r>
              <a:rPr lang="en-BE" sz="1100" b="1" u="sng" dirty="0">
                <a:latin typeface="Arial" panose="020B0604020202020204" pitchFamily="34" charset="0"/>
              </a:rPr>
              <a:t>r</a:t>
            </a:r>
            <a:r>
              <a:rPr lang="fr-BE" sz="1100" b="1" u="sng" dirty="0">
                <a:latin typeface="Arial" panose="020B0604020202020204" pitchFamily="34" charset="0"/>
              </a:rPr>
              <a:t>n</a:t>
            </a:r>
            <a:r>
              <a:rPr lang="en-BE" sz="1100" b="1" u="sng" dirty="0">
                <a:latin typeface="Arial" panose="020B0604020202020204" pitchFamily="34" charset="0"/>
              </a:rPr>
              <a:t>:</a:t>
            </a:r>
          </a:p>
          <a:p>
            <a:endParaRPr lang="en-BE" sz="1100" dirty="0">
              <a:latin typeface="Arial" panose="020B0604020202020204" pitchFamily="34" charset="0"/>
            </a:endParaRPr>
          </a:p>
          <a:p>
            <a:r>
              <a:rPr lang="en-US" dirty="0"/>
              <a:t>A behavior or mechanism that can be applied to some asset in the execution of commercial business.</a:t>
            </a:r>
            <a:endParaRPr lang="en-BE" dirty="0"/>
          </a:p>
          <a:p>
            <a:endParaRPr lang="en-US" dirty="0"/>
          </a:p>
          <a:p>
            <a:r>
              <a:rPr lang="en-US" b="1" dirty="0"/>
              <a:t>Comments</a:t>
            </a:r>
          </a:p>
          <a:p>
            <a:r>
              <a:rPr lang="en-US" dirty="0"/>
              <a:t>The business role or purpose of a Service</a:t>
            </a:r>
            <a:r>
              <a:rPr lang="en-BE" dirty="0"/>
              <a:t> </a:t>
            </a:r>
            <a:r>
              <a:rPr lang="en-US" dirty="0"/>
              <a:t>Domain is characterized by its Functional</a:t>
            </a:r>
            <a:r>
              <a:rPr lang="en-BE" dirty="0"/>
              <a:t> </a:t>
            </a:r>
            <a:r>
              <a:rPr lang="en-US" dirty="0"/>
              <a:t>Pattern.  BIAN has identified 1</a:t>
            </a:r>
            <a:r>
              <a:rPr lang="en-BE" dirty="0"/>
              <a:t>9</a:t>
            </a:r>
            <a:r>
              <a:rPr lang="en-US" dirty="0"/>
              <a:t> generic Functional</a:t>
            </a:r>
            <a:r>
              <a:rPr lang="en-BE" dirty="0"/>
              <a:t> </a:t>
            </a:r>
            <a:r>
              <a:rPr lang="en-US" dirty="0"/>
              <a:t>Patterns  that can be applied to assets.  </a:t>
            </a:r>
            <a:endParaRPr lang="en-BE" dirty="0"/>
          </a:p>
          <a:p>
            <a:r>
              <a:rPr lang="en-BE" dirty="0"/>
              <a:t>T</a:t>
            </a:r>
            <a:r>
              <a:rPr lang="en-US" dirty="0"/>
              <a:t>he asset of a computer can be operated, an employee can be assigned, a relationship can be managed.</a:t>
            </a:r>
            <a:endParaRPr lang="en-BE" dirty="0"/>
          </a:p>
          <a:p>
            <a:r>
              <a:rPr lang="en-US" dirty="0"/>
              <a:t>  </a:t>
            </a:r>
          </a:p>
          <a:p>
            <a:r>
              <a:rPr lang="en-BE" b="1" dirty="0"/>
              <a:t>E</a:t>
            </a:r>
            <a:r>
              <a:rPr lang="en-US" b="1" dirty="0" err="1"/>
              <a:t>xample</a:t>
            </a:r>
            <a:endParaRPr lang="en-BE" b="1" dirty="0"/>
          </a:p>
        </p:txBody>
      </p:sp>
      <p:pic>
        <p:nvPicPr>
          <p:cNvPr id="5" name="Picture 4">
            <a:extLst>
              <a:ext uri="{FF2B5EF4-FFF2-40B4-BE49-F238E27FC236}">
                <a16:creationId xmlns:a16="http://schemas.microsoft.com/office/drawing/2014/main" id="{31BB1C8A-68C6-4F28-BAC4-2A0D6DC15D06}"/>
              </a:ext>
            </a:extLst>
          </p:cNvPr>
          <p:cNvPicPr>
            <a:picLocks noChangeAspect="1"/>
          </p:cNvPicPr>
          <p:nvPr/>
        </p:nvPicPr>
        <p:blipFill>
          <a:blip r:embed="rId2"/>
          <a:stretch>
            <a:fillRect/>
          </a:stretch>
        </p:blipFill>
        <p:spPr>
          <a:xfrm>
            <a:off x="2903683" y="2710507"/>
            <a:ext cx="7610176" cy="3418963"/>
          </a:xfrm>
          <a:prstGeom prst="rect">
            <a:avLst/>
          </a:prstGeom>
        </p:spPr>
      </p:pic>
    </p:spTree>
    <p:extLst>
      <p:ext uri="{BB962C8B-B14F-4D97-AF65-F5344CB8AC3E}">
        <p14:creationId xmlns:p14="http://schemas.microsoft.com/office/powerpoint/2010/main" val="2202034278"/>
      </p:ext>
    </p:extLst>
  </p:cSld>
  <p:clrMapOvr>
    <a:masterClrMapping/>
  </p:clrMapOvr>
  <p:transition>
    <p:wipe dir="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52874"/>
            <a:ext cx="8834438" cy="746125"/>
          </a:xfrm>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1766637"/>
          </a:xfrm>
          <a:prstGeom prst="rect">
            <a:avLst/>
          </a:prstGeom>
        </p:spPr>
        <p:txBody>
          <a:bodyPr wrap="square">
            <a:spAutoFit/>
          </a:bodyPr>
          <a:lstStyle/>
          <a:p>
            <a:r>
              <a:rPr lang="en-US" b="1" u="sng" dirty="0"/>
              <a:t>A Service</a:t>
            </a:r>
            <a:r>
              <a:rPr lang="en-BE" b="1" u="sng" dirty="0"/>
              <a:t> </a:t>
            </a:r>
            <a:r>
              <a:rPr lang="en-US" b="1" u="sng" dirty="0"/>
              <a:t>Domain</a:t>
            </a:r>
            <a:r>
              <a:rPr lang="en-BE" b="1" u="sng" dirty="0"/>
              <a:t>:</a:t>
            </a:r>
            <a:r>
              <a:rPr lang="en-US" b="1" u="sng" dirty="0"/>
              <a:t> </a:t>
            </a:r>
            <a:endParaRPr lang="en-BE" b="1" u="sng" dirty="0"/>
          </a:p>
          <a:p>
            <a:endParaRPr lang="en-BE" b="1" u="sng" dirty="0"/>
          </a:p>
          <a:p>
            <a:r>
              <a:rPr lang="en-BE" dirty="0"/>
              <a:t>A </a:t>
            </a:r>
            <a:r>
              <a:rPr lang="fr-BE" dirty="0"/>
              <a:t>c</a:t>
            </a:r>
            <a:r>
              <a:rPr lang="en-BE" dirty="0"/>
              <a:t>a</a:t>
            </a:r>
            <a:r>
              <a:rPr lang="fr-BE" dirty="0"/>
              <a:t>p</a:t>
            </a:r>
            <a:r>
              <a:rPr lang="en-BE" dirty="0"/>
              <a:t>a</a:t>
            </a:r>
            <a:r>
              <a:rPr lang="fr-BE" dirty="0"/>
              <a:t>b</a:t>
            </a:r>
            <a:r>
              <a:rPr lang="en-BE" dirty="0" err="1"/>
              <a:t>i</a:t>
            </a:r>
            <a:r>
              <a:rPr lang="fr-BE" dirty="0"/>
              <a:t>l</a:t>
            </a:r>
            <a:r>
              <a:rPr lang="en-BE" dirty="0" err="1"/>
              <a:t>i</a:t>
            </a:r>
            <a:r>
              <a:rPr lang="fr-BE" dirty="0"/>
              <a:t>t</a:t>
            </a:r>
            <a:r>
              <a:rPr lang="en-BE" dirty="0"/>
              <a:t>y </a:t>
            </a:r>
            <a:r>
              <a:rPr lang="en-US" dirty="0"/>
              <a:t>responsible for implementing its particular Functional</a:t>
            </a:r>
            <a:r>
              <a:rPr lang="en-BE" dirty="0"/>
              <a:t> </a:t>
            </a:r>
            <a:r>
              <a:rPr lang="en-US" dirty="0"/>
              <a:t>Pattern on each instance of its associated Asset</a:t>
            </a:r>
            <a:r>
              <a:rPr lang="en-BE" dirty="0"/>
              <a:t> </a:t>
            </a:r>
            <a:r>
              <a:rPr lang="en-US" dirty="0"/>
              <a:t>Type for the full life cycle.</a:t>
            </a:r>
            <a:endParaRPr lang="en-BE" dirty="0"/>
          </a:p>
          <a:p>
            <a:endParaRPr lang="en-BE" dirty="0"/>
          </a:p>
          <a:p>
            <a:r>
              <a:rPr lang="en-BE" b="1" dirty="0"/>
              <a:t>E</a:t>
            </a:r>
            <a:r>
              <a:rPr lang="en-US" b="1" dirty="0" err="1"/>
              <a:t>xample</a:t>
            </a:r>
            <a:endParaRPr lang="en-BE" b="1" dirty="0"/>
          </a:p>
          <a:p>
            <a:r>
              <a:rPr lang="en-US" dirty="0"/>
              <a:t>The Service</a:t>
            </a:r>
            <a:r>
              <a:rPr lang="en-BE" dirty="0"/>
              <a:t> </a:t>
            </a:r>
            <a:r>
              <a:rPr lang="en-US" dirty="0"/>
              <a:t>Domain that 'manages' customer relationships is responsible for doing so for every customer relationship from the first time the customer is identified to the last time the customer has involvement with the bank.</a:t>
            </a:r>
          </a:p>
          <a:p>
            <a:endParaRPr lang="en-BE" dirty="0"/>
          </a:p>
        </p:txBody>
      </p:sp>
      <p:pic>
        <p:nvPicPr>
          <p:cNvPr id="8" name="Picture 7">
            <a:extLst>
              <a:ext uri="{FF2B5EF4-FFF2-40B4-BE49-F238E27FC236}">
                <a16:creationId xmlns:a16="http://schemas.microsoft.com/office/drawing/2014/main" id="{8FB347F4-2C6D-49C5-9D26-799D5AC21CF6}"/>
              </a:ext>
            </a:extLst>
          </p:cNvPr>
          <p:cNvPicPr>
            <a:picLocks noChangeAspect="1"/>
          </p:cNvPicPr>
          <p:nvPr/>
        </p:nvPicPr>
        <p:blipFill>
          <a:blip r:embed="rId2"/>
          <a:stretch>
            <a:fillRect/>
          </a:stretch>
        </p:blipFill>
        <p:spPr>
          <a:xfrm>
            <a:off x="1992338" y="2459730"/>
            <a:ext cx="4252570" cy="3975508"/>
          </a:xfrm>
          <a:prstGeom prst="rect">
            <a:avLst/>
          </a:prstGeom>
        </p:spPr>
      </p:pic>
      <p:sp>
        <p:nvSpPr>
          <p:cNvPr id="9" name="Rectangle 8">
            <a:extLst>
              <a:ext uri="{FF2B5EF4-FFF2-40B4-BE49-F238E27FC236}">
                <a16:creationId xmlns:a16="http://schemas.microsoft.com/office/drawing/2014/main" id="{369DAF43-88EA-4E8C-A6C2-B5ED9EE2F3CB}"/>
              </a:ext>
            </a:extLst>
          </p:cNvPr>
          <p:cNvSpPr/>
          <p:nvPr/>
        </p:nvSpPr>
        <p:spPr>
          <a:xfrm>
            <a:off x="4368602" y="4245977"/>
            <a:ext cx="6096000" cy="1600438"/>
          </a:xfrm>
          <a:prstGeom prst="rect">
            <a:avLst/>
          </a:prstGeom>
        </p:spPr>
        <p:txBody>
          <a:bodyPr>
            <a:spAutoFit/>
          </a:bodyPr>
          <a:lstStyle/>
          <a:p>
            <a:r>
              <a:rPr lang="en-BE" sz="1400" b="1" u="sng" dirty="0">
                <a:latin typeface="Arial" panose="020B0604020202020204" pitchFamily="34" charset="0"/>
              </a:rPr>
              <a:t>R</a:t>
            </a:r>
            <a:r>
              <a:rPr lang="fr-BE" sz="1400" b="1" u="sng" dirty="0">
                <a:latin typeface="Arial" panose="020B0604020202020204" pitchFamily="34" charset="0"/>
              </a:rPr>
              <a:t>o</a:t>
            </a:r>
            <a:r>
              <a:rPr lang="en-BE" sz="1400" b="1" u="sng" dirty="0">
                <a:latin typeface="Arial" panose="020B0604020202020204" pitchFamily="34" charset="0"/>
              </a:rPr>
              <a:t>l</a:t>
            </a:r>
            <a:r>
              <a:rPr lang="fr-BE" sz="1400" b="1" u="sng" dirty="0">
                <a:latin typeface="Arial" panose="020B0604020202020204" pitchFamily="34" charset="0"/>
              </a:rPr>
              <a:t>e</a:t>
            </a:r>
            <a:r>
              <a:rPr lang="en-BE" sz="1400" b="1" u="sng" dirty="0">
                <a:latin typeface="Arial" panose="020B0604020202020204" pitchFamily="34" charset="0"/>
              </a:rPr>
              <a:t> </a:t>
            </a:r>
            <a:r>
              <a:rPr lang="fr-BE" sz="1400" b="1" u="sng" dirty="0">
                <a:latin typeface="Arial" panose="020B0604020202020204" pitchFamily="34" charset="0"/>
              </a:rPr>
              <a:t>D</a:t>
            </a:r>
            <a:r>
              <a:rPr lang="en-BE" sz="1400" b="1" u="sng" dirty="0">
                <a:latin typeface="Arial" panose="020B0604020202020204" pitchFamily="34" charset="0"/>
              </a:rPr>
              <a:t>e</a:t>
            </a:r>
            <a:r>
              <a:rPr lang="fr-BE" sz="1400" b="1" u="sng" dirty="0">
                <a:latin typeface="Arial" panose="020B0604020202020204" pitchFamily="34" charset="0"/>
              </a:rPr>
              <a:t>f</a:t>
            </a:r>
            <a:r>
              <a:rPr lang="en-BE" sz="1400" b="1" u="sng" dirty="0" err="1">
                <a:latin typeface="Arial" panose="020B0604020202020204" pitchFamily="34" charset="0"/>
              </a:rPr>
              <a:t>i</a:t>
            </a:r>
            <a:r>
              <a:rPr lang="fr-BE" sz="1400" b="1" u="sng" dirty="0">
                <a:latin typeface="Arial" panose="020B0604020202020204" pitchFamily="34" charset="0"/>
              </a:rPr>
              <a:t>n</a:t>
            </a:r>
            <a:r>
              <a:rPr lang="en-BE" sz="1400" b="1" u="sng" dirty="0" err="1">
                <a:latin typeface="Arial" panose="020B0604020202020204" pitchFamily="34" charset="0"/>
              </a:rPr>
              <a:t>i</a:t>
            </a:r>
            <a:r>
              <a:rPr lang="fr-BE" sz="1400" b="1" u="sng" dirty="0">
                <a:latin typeface="Arial" panose="020B0604020202020204" pitchFamily="34" charset="0"/>
              </a:rPr>
              <a:t>t</a:t>
            </a:r>
            <a:r>
              <a:rPr lang="en-BE" sz="1400" b="1" u="sng" dirty="0" err="1">
                <a:latin typeface="Arial" panose="020B0604020202020204" pitchFamily="34" charset="0"/>
              </a:rPr>
              <a:t>i</a:t>
            </a:r>
            <a:r>
              <a:rPr lang="fr-BE" sz="1400" b="1" u="sng" dirty="0">
                <a:latin typeface="Arial" panose="020B0604020202020204" pitchFamily="34" charset="0"/>
              </a:rPr>
              <a:t>o</a:t>
            </a:r>
            <a:r>
              <a:rPr lang="en-BE" sz="1400" b="1" u="sng" dirty="0">
                <a:latin typeface="Arial" panose="020B0604020202020204" pitchFamily="34" charset="0"/>
              </a:rPr>
              <a:t>n:</a:t>
            </a:r>
          </a:p>
          <a:p>
            <a:r>
              <a:rPr lang="en-US" sz="1400" dirty="0">
                <a:latin typeface="Arial" panose="020B0604020202020204" pitchFamily="34" charset="0"/>
              </a:rPr>
              <a:t>Develop, maintain and execute a customer plan to maintain and build a customer relationship. Activities include maintaining customer contact, tracking internal and external events and activity of interest and relevance, product and service matching and sales, processing ad-hoc queries, trouble shooting and issue resolution including the initial phases of troubled account recovery</a:t>
            </a:r>
          </a:p>
        </p:txBody>
      </p:sp>
      <p:sp>
        <p:nvSpPr>
          <p:cNvPr id="11" name="Rectangle 10">
            <a:extLst>
              <a:ext uri="{FF2B5EF4-FFF2-40B4-BE49-F238E27FC236}">
                <a16:creationId xmlns:a16="http://schemas.microsoft.com/office/drawing/2014/main" id="{D592010F-C3D3-4AF1-B92F-4E3AB312241A}"/>
              </a:ext>
            </a:extLst>
          </p:cNvPr>
          <p:cNvSpPr/>
          <p:nvPr/>
        </p:nvSpPr>
        <p:spPr>
          <a:xfrm>
            <a:off x="6870490" y="2451772"/>
            <a:ext cx="4625497" cy="301621"/>
          </a:xfrm>
          <a:prstGeom prst="rect">
            <a:avLst/>
          </a:prstGeom>
        </p:spPr>
        <p:txBody>
          <a:bodyPr wrap="none">
            <a:spAutoFit/>
          </a:bodyPr>
          <a:lstStyle/>
          <a:p>
            <a:r>
              <a:rPr lang="fr-BE" dirty="0">
                <a:hlinkClick r:id="rId3"/>
              </a:rPr>
              <a:t>https://bian.org/servicelandscape-8-0/views/view_29004.html</a:t>
            </a:r>
            <a:endParaRPr lang="en-BE" dirty="0"/>
          </a:p>
        </p:txBody>
      </p:sp>
    </p:spTree>
    <p:extLst>
      <p:ext uri="{BB962C8B-B14F-4D97-AF65-F5344CB8AC3E}">
        <p14:creationId xmlns:p14="http://schemas.microsoft.com/office/powerpoint/2010/main" val="69412180"/>
      </p:ext>
    </p:extLst>
  </p:cSld>
  <p:clrMapOvr>
    <a:masterClrMapping/>
  </p:clrMapOvr>
  <p:transition>
    <p:wipe dir="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2291962" y="3716808"/>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3154066787"/>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89982"/>
            <a:ext cx="8834438" cy="746125"/>
          </a:xfrm>
          <a:prstGeom prst="rect">
            <a:avLst/>
          </a:prstGeom>
        </p:spPr>
        <p:txBody>
          <a:bodyPr/>
          <a:lstStyle/>
          <a:p>
            <a:r>
              <a:rPr lang="fr-BE" dirty="0">
                <a:latin typeface="+mn-lt"/>
              </a:rPr>
              <a:t>B</a:t>
            </a:r>
            <a:r>
              <a:rPr lang="en-BE" dirty="0">
                <a:latin typeface="+mn-lt"/>
              </a:rPr>
              <a:t>I</a:t>
            </a:r>
            <a:r>
              <a:rPr lang="fr-BE" dirty="0">
                <a:latin typeface="+mn-lt"/>
              </a:rPr>
              <a:t>A</a:t>
            </a:r>
            <a:r>
              <a:rPr lang="en-BE" dirty="0">
                <a:latin typeface="+mn-lt"/>
              </a:rPr>
              <a:t>N </a:t>
            </a:r>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a:t>
            </a:r>
            <a:r>
              <a:rPr lang="fr-BE" dirty="0">
                <a:latin typeface="+mn-lt"/>
              </a:rPr>
              <a:t>s</a:t>
            </a:r>
            <a:endParaRPr lang="en-BE" dirty="0">
              <a:latin typeface="+mn-lt"/>
            </a:endParaRP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1138773"/>
          </a:xfrm>
          <a:prstGeom prst="rect">
            <a:avLst/>
          </a:prstGeom>
        </p:spPr>
        <p:txBody>
          <a:bodyPr wrap="square">
            <a:spAutoFit/>
          </a:bodyPr>
          <a:lstStyle/>
          <a:p>
            <a:r>
              <a:rPr lang="en-US" b="1" u="sng" dirty="0"/>
              <a:t>A Service</a:t>
            </a:r>
            <a:r>
              <a:rPr lang="en-BE" b="1" u="sng" dirty="0"/>
              <a:t> </a:t>
            </a:r>
            <a:r>
              <a:rPr lang="en-US" b="1" u="sng" dirty="0"/>
              <a:t>Domain</a:t>
            </a:r>
            <a:r>
              <a:rPr lang="en-BE" b="1" u="sng" dirty="0"/>
              <a:t>:</a:t>
            </a:r>
            <a:r>
              <a:rPr lang="en-US" b="1" u="sng" dirty="0"/>
              <a:t> </a:t>
            </a:r>
            <a:endParaRPr lang="en-BE" b="1" u="sng" dirty="0"/>
          </a:p>
          <a:p>
            <a:endParaRPr lang="en-BE" b="1" u="sng" dirty="0"/>
          </a:p>
          <a:p>
            <a:r>
              <a:rPr lang="fr-BE" dirty="0"/>
              <a:t>S</a:t>
            </a:r>
            <a:r>
              <a:rPr lang="en-BE" dirty="0"/>
              <a:t>e</a:t>
            </a:r>
            <a:r>
              <a:rPr lang="fr-BE" dirty="0"/>
              <a:t>r</a:t>
            </a:r>
            <a:r>
              <a:rPr lang="en-BE" dirty="0"/>
              <a:t>v</a:t>
            </a:r>
            <a:r>
              <a:rPr lang="fr-BE" dirty="0"/>
              <a:t>i</a:t>
            </a:r>
            <a:r>
              <a:rPr lang="en-BE" dirty="0"/>
              <a:t>c</a:t>
            </a:r>
            <a:r>
              <a:rPr lang="fr-BE" dirty="0"/>
              <a:t>e</a:t>
            </a:r>
            <a:r>
              <a:rPr lang="en-BE" dirty="0"/>
              <a:t> </a:t>
            </a:r>
            <a:r>
              <a:rPr lang="fr-BE" dirty="0"/>
              <a:t>D</a:t>
            </a:r>
            <a:r>
              <a:rPr lang="en-BE" dirty="0"/>
              <a:t>o</a:t>
            </a:r>
            <a:r>
              <a:rPr lang="fr-BE" dirty="0"/>
              <a:t>m</a:t>
            </a:r>
            <a:r>
              <a:rPr lang="en-BE" dirty="0"/>
              <a:t>a</a:t>
            </a:r>
            <a:r>
              <a:rPr lang="fr-BE" dirty="0"/>
              <a:t>i</a:t>
            </a:r>
            <a:r>
              <a:rPr lang="en-BE" dirty="0"/>
              <a:t>n</a:t>
            </a:r>
            <a:r>
              <a:rPr lang="fr-BE" dirty="0"/>
              <a:t>s</a:t>
            </a:r>
            <a:r>
              <a:rPr lang="en-BE" dirty="0"/>
              <a:t> </a:t>
            </a:r>
            <a:r>
              <a:rPr lang="fr-BE" dirty="0"/>
              <a:t>a</a:t>
            </a:r>
            <a:r>
              <a:rPr lang="en-BE" dirty="0"/>
              <a:t>r</a:t>
            </a:r>
            <a:r>
              <a:rPr lang="fr-BE" dirty="0"/>
              <a:t>e</a:t>
            </a:r>
            <a:r>
              <a:rPr lang="en-BE" dirty="0"/>
              <a:t> </a:t>
            </a:r>
            <a:r>
              <a:rPr lang="fr-BE" dirty="0"/>
              <a:t>c</a:t>
            </a:r>
            <a:r>
              <a:rPr lang="en-BE" dirty="0"/>
              <a:t>a</a:t>
            </a:r>
            <a:r>
              <a:rPr lang="fr-BE" dirty="0"/>
              <a:t>n</a:t>
            </a:r>
            <a:r>
              <a:rPr lang="en-BE" dirty="0"/>
              <a:t>o</a:t>
            </a:r>
            <a:r>
              <a:rPr lang="fr-BE" dirty="0"/>
              <a:t>n</a:t>
            </a:r>
            <a:r>
              <a:rPr lang="en-BE" dirty="0" err="1"/>
              <a:t>i</a:t>
            </a:r>
            <a:r>
              <a:rPr lang="fr-BE" dirty="0"/>
              <a:t>c</a:t>
            </a:r>
            <a:r>
              <a:rPr lang="en-BE" dirty="0"/>
              <a:t>a</a:t>
            </a:r>
            <a:r>
              <a:rPr lang="fr-BE" dirty="0"/>
              <a:t>l</a:t>
            </a:r>
            <a:r>
              <a:rPr lang="en-BE" dirty="0"/>
              <a:t>, </a:t>
            </a:r>
            <a:r>
              <a:rPr lang="fr-BE" dirty="0"/>
              <a:t>e</a:t>
            </a:r>
            <a:r>
              <a:rPr lang="en-BE" dirty="0"/>
              <a:t>l</a:t>
            </a:r>
            <a:r>
              <a:rPr lang="fr-BE" dirty="0"/>
              <a:t>e</a:t>
            </a:r>
            <a:r>
              <a:rPr lang="en-BE" dirty="0"/>
              <a:t>mental, mutual exclusive, collectively ex</a:t>
            </a:r>
            <a:r>
              <a:rPr lang="fr-BE" dirty="0"/>
              <a:t>h</a:t>
            </a:r>
            <a:r>
              <a:rPr lang="en-BE" dirty="0" err="1"/>
              <a:t>austive</a:t>
            </a:r>
            <a:r>
              <a:rPr lang="en-BE" dirty="0"/>
              <a:t> (MECE)</a:t>
            </a:r>
            <a:endParaRPr lang="en-US" dirty="0"/>
          </a:p>
          <a:p>
            <a:endParaRPr lang="en-BE" dirty="0"/>
          </a:p>
          <a:p>
            <a:r>
              <a:rPr lang="fr-BE" dirty="0">
                <a:hlinkClick r:id="rId3"/>
              </a:rPr>
              <a:t>BIAN Service </a:t>
            </a:r>
            <a:r>
              <a:rPr lang="fr-BE" dirty="0" err="1">
                <a:hlinkClick r:id="rId3"/>
              </a:rPr>
              <a:t>Landscape</a:t>
            </a:r>
            <a:r>
              <a:rPr lang="fr-BE" dirty="0">
                <a:hlinkClick r:id="rId3"/>
              </a:rPr>
              <a:t> 8.0</a:t>
            </a:r>
            <a:endParaRPr lang="en-US" dirty="0"/>
          </a:p>
        </p:txBody>
      </p:sp>
      <p:pic>
        <p:nvPicPr>
          <p:cNvPr id="5" name="Picture 4">
            <a:extLst>
              <a:ext uri="{FF2B5EF4-FFF2-40B4-BE49-F238E27FC236}">
                <a16:creationId xmlns:a16="http://schemas.microsoft.com/office/drawing/2014/main" id="{B7DDD280-3889-427B-85A5-E1D023890644}"/>
              </a:ext>
            </a:extLst>
          </p:cNvPr>
          <p:cNvPicPr>
            <a:picLocks noChangeAspect="1"/>
          </p:cNvPicPr>
          <p:nvPr/>
        </p:nvPicPr>
        <p:blipFill>
          <a:blip r:embed="rId4"/>
          <a:stretch>
            <a:fillRect/>
          </a:stretch>
        </p:blipFill>
        <p:spPr>
          <a:xfrm>
            <a:off x="4152578" y="1769778"/>
            <a:ext cx="6480720" cy="4645140"/>
          </a:xfrm>
          <a:prstGeom prst="rect">
            <a:avLst/>
          </a:prstGeom>
        </p:spPr>
      </p:pic>
    </p:spTree>
    <p:extLst>
      <p:ext uri="{BB962C8B-B14F-4D97-AF65-F5344CB8AC3E}">
        <p14:creationId xmlns:p14="http://schemas.microsoft.com/office/powerpoint/2010/main" val="2546235260"/>
      </p:ext>
    </p:extLst>
  </p:cSld>
  <p:clrMapOvr>
    <a:masterClrMapping/>
  </p:clrMapOvr>
  <p:transition>
    <p:wipe dir="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fbeelding 1">
            <a:extLst>
              <a:ext uri="{FF2B5EF4-FFF2-40B4-BE49-F238E27FC236}">
                <a16:creationId xmlns:a16="http://schemas.microsoft.com/office/drawing/2014/main" id="{13C218D2-90B8-4D5C-94B9-42618C92AA05}"/>
              </a:ext>
            </a:extLst>
          </p:cNvPr>
          <p:cNvPicPr>
            <a:picLocks noChangeAspect="1"/>
          </p:cNvPicPr>
          <p:nvPr/>
        </p:nvPicPr>
        <p:blipFill>
          <a:blip r:embed="rId3"/>
          <a:stretch>
            <a:fillRect/>
          </a:stretch>
        </p:blipFill>
        <p:spPr>
          <a:xfrm>
            <a:off x="0" y="25797"/>
            <a:ext cx="12193588" cy="6501134"/>
          </a:xfrm>
          <a:prstGeom prst="rect">
            <a:avLst/>
          </a:prstGeom>
        </p:spPr>
      </p:pic>
      <p:sp>
        <p:nvSpPr>
          <p:cNvPr id="5" name="Заголовок 4"/>
          <p:cNvSpPr>
            <a:spLocks noGrp="1"/>
          </p:cNvSpPr>
          <p:nvPr>
            <p:ph type="title"/>
          </p:nvPr>
        </p:nvSpPr>
        <p:spPr>
          <a:solidFill>
            <a:schemeClr val="bg1">
              <a:alpha val="89000"/>
            </a:schemeClr>
          </a:solidFill>
          <a:ln>
            <a:solidFill>
              <a:srgbClr val="9EAD2F"/>
            </a:solidFill>
          </a:ln>
        </p:spPr>
        <p:txBody>
          <a:bodyPr>
            <a:normAutofit/>
          </a:bodyPr>
          <a:lstStyle/>
          <a:p>
            <a:r>
              <a:rPr lang="en-US" dirty="0"/>
              <a:t>3.4 The BIAN standard can be interpreted in different situations</a:t>
            </a:r>
            <a:endParaRPr lang="en-US" noProof="0" dirty="0"/>
          </a:p>
        </p:txBody>
      </p:sp>
      <p:pic>
        <p:nvPicPr>
          <p:cNvPr id="4" name="Picture 7">
            <a:extLst>
              <a:ext uri="{FF2B5EF4-FFF2-40B4-BE49-F238E27FC236}">
                <a16:creationId xmlns:a16="http://schemas.microsoft.com/office/drawing/2014/main" id="{F763EFD6-FB02-41D8-A0F9-F9DBD2DABB42}"/>
              </a:ext>
            </a:extLst>
          </p:cNvPr>
          <p:cNvPicPr>
            <a:picLocks noChangeAspect="1"/>
          </p:cNvPicPr>
          <p:nvPr/>
        </p:nvPicPr>
        <p:blipFill>
          <a:blip r:embed="rId4"/>
          <a:stretch>
            <a:fillRect/>
          </a:stretch>
        </p:blipFill>
        <p:spPr>
          <a:xfrm>
            <a:off x="609680" y="6558947"/>
            <a:ext cx="242309" cy="224435"/>
          </a:xfrm>
          <a:prstGeom prst="rect">
            <a:avLst/>
          </a:prstGeom>
        </p:spPr>
      </p:pic>
      <p:sp>
        <p:nvSpPr>
          <p:cNvPr id="6" name="Text Placeholder 15">
            <a:extLst>
              <a:ext uri="{FF2B5EF4-FFF2-40B4-BE49-F238E27FC236}">
                <a16:creationId xmlns:a16="http://schemas.microsoft.com/office/drawing/2014/main" id="{85F5EF6F-31D4-4728-A11B-6DD169CD0818}"/>
              </a:ext>
            </a:extLst>
          </p:cNvPr>
          <p:cNvSpPr txBox="1">
            <a:spLocks/>
          </p:cNvSpPr>
          <p:nvPr/>
        </p:nvSpPr>
        <p:spPr>
          <a:xfrm>
            <a:off x="845452" y="6469991"/>
            <a:ext cx="3110318" cy="414530"/>
          </a:xfrm>
          <a:prstGeom prst="rect">
            <a:avLst/>
          </a:prstGeom>
        </p:spPr>
        <p:txBody>
          <a:bodyPr anchor="ctr">
            <a:normAutofit/>
          </a:bodyPr>
          <a:lstStyle>
            <a:lvl1pPr marL="0" indent="0" algn="l" defTabSz="677284" rtl="0" eaLnBrk="1" latinLnBrk="0" hangingPunct="1">
              <a:spcBef>
                <a:spcPct val="20000"/>
              </a:spcBef>
              <a:buFont typeface="Arial" panose="020B0604020202020204" pitchFamily="34" charset="0"/>
              <a:buNone/>
              <a:defRPr sz="1200" b="0" kern="1200">
                <a:solidFill>
                  <a:schemeClr val="bg1"/>
                </a:solidFill>
                <a:latin typeface="Calibri" panose="020F0502020204030204" pitchFamily="34" charset="0"/>
                <a:ea typeface="+mn-ea"/>
                <a:cs typeface="Calibri" panose="020F0502020204030204" pitchFamily="34" charset="0"/>
              </a:defRPr>
            </a:lvl1pPr>
            <a:lvl2pPr marL="338642" indent="0" algn="l" defTabSz="677284" rtl="0" eaLnBrk="1" latinLnBrk="0" hangingPunct="1">
              <a:spcBef>
                <a:spcPct val="20000"/>
              </a:spcBef>
              <a:buFont typeface="Arial" panose="020B0604020202020204" pitchFamily="34" charset="0"/>
              <a:buNone/>
              <a:defRPr sz="1769" kern="1200">
                <a:solidFill>
                  <a:schemeClr val="bg1"/>
                </a:solidFill>
                <a:latin typeface="+mn-lt"/>
                <a:ea typeface="+mn-ea"/>
                <a:cs typeface="+mn-cs"/>
              </a:defRPr>
            </a:lvl2pPr>
            <a:lvl3pPr marL="677284" indent="0" algn="l" defTabSz="677284" rtl="0" eaLnBrk="1" latinLnBrk="0" hangingPunct="1">
              <a:spcBef>
                <a:spcPct val="20000"/>
              </a:spcBef>
              <a:buFont typeface="Arial" panose="020B0604020202020204" pitchFamily="34" charset="0"/>
              <a:buNone/>
              <a:defRPr sz="1496" kern="1200">
                <a:solidFill>
                  <a:schemeClr val="bg1"/>
                </a:solidFill>
                <a:latin typeface="+mn-lt"/>
                <a:ea typeface="+mn-ea"/>
                <a:cs typeface="+mn-cs"/>
              </a:defRPr>
            </a:lvl3pPr>
            <a:lvl4pPr marL="1015926"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4pPr>
            <a:lvl5pPr marL="1354568" indent="0" algn="l" defTabSz="677284" rtl="0" eaLnBrk="1" latinLnBrk="0" hangingPunct="1">
              <a:spcBef>
                <a:spcPct val="20000"/>
              </a:spcBef>
              <a:buFont typeface="Arial" panose="020B0604020202020204" pitchFamily="34" charset="0"/>
              <a:buNone/>
              <a:defRPr sz="1360" kern="1200">
                <a:solidFill>
                  <a:schemeClr val="bg1"/>
                </a:solidFill>
                <a:latin typeface="+mn-lt"/>
                <a:ea typeface="+mn-ea"/>
                <a:cs typeface="+mn-cs"/>
              </a:defRPr>
            </a:lvl5pPr>
            <a:lvl6pPr marL="1862531"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6pPr>
            <a:lvl7pPr marL="2201173"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7pPr>
            <a:lvl8pPr marL="2539815"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8pPr>
            <a:lvl9pPr marL="2878457" indent="-169322" algn="l" defTabSz="677284" rtl="0" eaLnBrk="1" latinLnBrk="0" hangingPunct="1">
              <a:spcBef>
                <a:spcPct val="20000"/>
              </a:spcBef>
              <a:buFont typeface="Arial" panose="020B0604020202020204" pitchFamily="34" charset="0"/>
              <a:buChar char="•"/>
              <a:defRPr sz="1496" kern="1200">
                <a:solidFill>
                  <a:schemeClr val="tx1"/>
                </a:solidFill>
                <a:latin typeface="+mn-lt"/>
                <a:ea typeface="+mn-ea"/>
                <a:cs typeface="+mn-cs"/>
              </a:defRPr>
            </a:lvl9pPr>
          </a:lstStyle>
          <a:p>
            <a:r>
              <a:rPr lang="en-US" dirty="0"/>
              <a:t> § 3.4</a:t>
            </a:r>
            <a:endParaRPr lang="en-GB" dirty="0"/>
          </a:p>
        </p:txBody>
      </p:sp>
    </p:spTree>
    <p:extLst>
      <p:ext uri="{BB962C8B-B14F-4D97-AF65-F5344CB8AC3E}">
        <p14:creationId xmlns:p14="http://schemas.microsoft.com/office/powerpoint/2010/main" val="61964126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8CDB77D6-A94F-4548-B593-224734142826}"/>
              </a:ext>
            </a:extLst>
          </p:cNvPr>
          <p:cNvSpPr>
            <a:spLocks noGrp="1"/>
          </p:cNvSpPr>
          <p:nvPr>
            <p:ph type="title"/>
          </p:nvPr>
        </p:nvSpPr>
        <p:spPr/>
        <p:txBody>
          <a:bodyPr>
            <a:noAutofit/>
          </a:bodyPr>
          <a:lstStyle/>
          <a:p>
            <a:r>
              <a:rPr lang="en-US" sz="2000" b="1" cap="all" noProof="0" dirty="0"/>
              <a:t>MODELING REAL WORLD BEHAVIORS</a:t>
            </a:r>
            <a:br>
              <a:rPr lang="en-US" sz="2800" b="1" noProof="0" dirty="0"/>
            </a:br>
            <a:endParaRPr lang="en-US" sz="2800" noProof="0" dirty="0"/>
          </a:p>
        </p:txBody>
      </p:sp>
      <p:sp>
        <p:nvSpPr>
          <p:cNvPr id="2" name="Rectangle 1">
            <a:extLst>
              <a:ext uri="{FF2B5EF4-FFF2-40B4-BE49-F238E27FC236}">
                <a16:creationId xmlns:a16="http://schemas.microsoft.com/office/drawing/2014/main" id="{89C10540-201E-4F50-A9C8-2F9B3CD7ABC3}"/>
              </a:ext>
            </a:extLst>
          </p:cNvPr>
          <p:cNvSpPr/>
          <p:nvPr/>
        </p:nvSpPr>
        <p:spPr>
          <a:xfrm>
            <a:off x="563807" y="1838745"/>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6" name="TextBox 5">
            <a:extLst>
              <a:ext uri="{FF2B5EF4-FFF2-40B4-BE49-F238E27FC236}">
                <a16:creationId xmlns:a16="http://schemas.microsoft.com/office/drawing/2014/main" id="{A24116C7-5B5B-4318-B446-2EF524FEE888}"/>
              </a:ext>
            </a:extLst>
          </p:cNvPr>
          <p:cNvSpPr txBox="1"/>
          <p:nvPr/>
        </p:nvSpPr>
        <p:spPr>
          <a:xfrm>
            <a:off x="1776314" y="1985781"/>
            <a:ext cx="10009112" cy="5232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800" b="1" i="0" u="none" strike="noStrike" kern="1200" cap="none" spc="0" normalizeH="0" baseline="0" noProof="0" dirty="0">
                <a:ln>
                  <a:noFill/>
                </a:ln>
                <a:solidFill>
                  <a:srgbClr val="FFFFFF"/>
                </a:solidFill>
                <a:effectLst/>
                <a:uLnTx/>
                <a:uFillTx/>
                <a:latin typeface="Calibri"/>
                <a:ea typeface="+mn-ea"/>
                <a:cs typeface="+mn-cs"/>
              </a:rPr>
              <a:t>1) BIAN SERVICE DOMAINS SHARE A COMMON STRUCTURE</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4B8A092D-7EA9-4A6D-9151-6CCA18904CD6}"/>
              </a:ext>
            </a:extLst>
          </p:cNvPr>
          <p:cNvSpPr/>
          <p:nvPr/>
        </p:nvSpPr>
        <p:spPr>
          <a:xfrm>
            <a:off x="570180" y="3420026"/>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8" name="TextBox 7">
            <a:extLst>
              <a:ext uri="{FF2B5EF4-FFF2-40B4-BE49-F238E27FC236}">
                <a16:creationId xmlns:a16="http://schemas.microsoft.com/office/drawing/2014/main" id="{F04DEFF2-C145-4092-A993-A2781367762D}"/>
              </a:ext>
            </a:extLst>
          </p:cNvPr>
          <p:cNvSpPr txBox="1"/>
          <p:nvPr/>
        </p:nvSpPr>
        <p:spPr>
          <a:xfrm>
            <a:off x="1711118" y="3604500"/>
            <a:ext cx="10009112" cy="954107"/>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kumimoji="0" lang="nl-NL" sz="2800" b="1" i="0" u="none" strike="noStrike" kern="1200" cap="none" spc="0" normalizeH="0" baseline="0" noProof="0" dirty="0">
                <a:ln>
                  <a:noFill/>
                </a:ln>
                <a:solidFill>
                  <a:srgbClr val="FFFFFF"/>
                </a:solidFill>
                <a:effectLst/>
                <a:uLnTx/>
                <a:uFillTx/>
                <a:latin typeface="Calibri"/>
                <a:ea typeface="+mn-ea"/>
                <a:cs typeface="+mn-cs"/>
              </a:rPr>
              <a:t>2) BUSINESS ACTIVITY IS MODELED AS SERVICE DOMAIN INTERACTIONS</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
        <p:nvSpPr>
          <p:cNvPr id="9" name="Rectangle 8">
            <a:extLst>
              <a:ext uri="{FF2B5EF4-FFF2-40B4-BE49-F238E27FC236}">
                <a16:creationId xmlns:a16="http://schemas.microsoft.com/office/drawing/2014/main" id="{C5857CE0-43AC-427C-B5F3-F8C273F451C2}"/>
              </a:ext>
            </a:extLst>
          </p:cNvPr>
          <p:cNvSpPr/>
          <p:nvPr/>
        </p:nvSpPr>
        <p:spPr>
          <a:xfrm>
            <a:off x="570180" y="4915752"/>
            <a:ext cx="11053228" cy="12241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77268" rtl="0" eaLnBrk="1" fontAlgn="auto" latinLnBrk="0" hangingPunct="1">
              <a:lnSpc>
                <a:spcPct val="100000"/>
              </a:lnSpc>
              <a:spcBef>
                <a:spcPts val="0"/>
              </a:spcBef>
              <a:spcAft>
                <a:spcPts val="0"/>
              </a:spcAft>
              <a:buClrTx/>
              <a:buSzTx/>
              <a:buFontTx/>
              <a:buNone/>
              <a:tabLst/>
              <a:defRPr/>
            </a:pPr>
            <a:endParaRPr kumimoji="0" lang="x-none" sz="136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33800844-A60E-407E-82FD-4692A48AF680}"/>
              </a:ext>
            </a:extLst>
          </p:cNvPr>
          <p:cNvSpPr txBox="1"/>
          <p:nvPr/>
        </p:nvSpPr>
        <p:spPr>
          <a:xfrm>
            <a:off x="1776314" y="5023008"/>
            <a:ext cx="10009112" cy="523220"/>
          </a:xfrm>
          <a:prstGeom prst="rect">
            <a:avLst/>
          </a:prstGeom>
          <a:noFill/>
        </p:spPr>
        <p:txBody>
          <a:bodyPr wrap="square" rtlCol="0">
            <a:spAutoFit/>
          </a:bodyPr>
          <a:lstStyle/>
          <a:p>
            <a:pPr marL="0" marR="0" lvl="0" indent="0" algn="l" defTabSz="677268" rtl="0" eaLnBrk="1" fontAlgn="auto" latinLnBrk="0" hangingPunct="1">
              <a:lnSpc>
                <a:spcPct val="100000"/>
              </a:lnSpc>
              <a:spcBef>
                <a:spcPts val="0"/>
              </a:spcBef>
              <a:spcAft>
                <a:spcPts val="0"/>
              </a:spcAft>
              <a:buClrTx/>
              <a:buSzTx/>
              <a:buFontTx/>
              <a:buNone/>
              <a:tabLst/>
              <a:defRPr/>
            </a:pPr>
            <a:r>
              <a:rPr lang="nl-NL" sz="2800" b="1" dirty="0">
                <a:solidFill>
                  <a:srgbClr val="FFFFFF"/>
                </a:solidFill>
                <a:latin typeface="Calibri"/>
              </a:rPr>
              <a:t>3</a:t>
            </a:r>
            <a:r>
              <a:rPr kumimoji="0" lang="nl-NL" sz="2800" b="1" i="0" u="none" strike="noStrike" kern="1200" cap="none" spc="0" normalizeH="0" baseline="0" noProof="0" dirty="0">
                <a:ln>
                  <a:noFill/>
                </a:ln>
                <a:solidFill>
                  <a:srgbClr val="FFFFFF"/>
                </a:solidFill>
                <a:effectLst/>
                <a:uLnTx/>
                <a:uFillTx/>
                <a:latin typeface="Calibri"/>
                <a:ea typeface="+mn-ea"/>
                <a:cs typeface="+mn-cs"/>
              </a:rPr>
              <a:t>) SERVICE OPERATIONS ARE DEFINED IN SEMANTIC TERMS</a:t>
            </a:r>
            <a:endParaRPr kumimoji="0" lang="x-none" sz="2800" b="1" i="0" u="none" strike="noStrike" kern="1200" cap="none" spc="0" normalizeH="0" baseline="0" noProof="0" dirty="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74226305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4303334" y="3655419"/>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3305335492"/>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DC4FA8-668C-45D5-8996-E7261B02C631}"/>
              </a:ext>
            </a:extLst>
          </p:cNvPr>
          <p:cNvSpPr>
            <a:spLocks noGrp="1"/>
          </p:cNvSpPr>
          <p:nvPr>
            <p:ph type="title"/>
          </p:nvPr>
        </p:nvSpPr>
        <p:spPr/>
        <p:txBody>
          <a:bodyPr>
            <a:normAutofit/>
          </a:bodyPr>
          <a:lstStyle/>
          <a:p>
            <a:r>
              <a:rPr lang="en-US" sz="2000" b="1" cap="all" noProof="0" dirty="0"/>
              <a:t>What is the approach during this course</a:t>
            </a:r>
            <a:r>
              <a:rPr lang="en-US" sz="2800" b="1" noProof="0" dirty="0"/>
              <a:t>?</a:t>
            </a:r>
          </a:p>
        </p:txBody>
      </p:sp>
      <p:sp>
        <p:nvSpPr>
          <p:cNvPr id="3" name="Text Placeholder 2">
            <a:extLst>
              <a:ext uri="{FF2B5EF4-FFF2-40B4-BE49-F238E27FC236}">
                <a16:creationId xmlns:a16="http://schemas.microsoft.com/office/drawing/2014/main" id="{66FCE100-A229-44C2-94CF-59D9CA7EB9C8}"/>
              </a:ext>
            </a:extLst>
          </p:cNvPr>
          <p:cNvSpPr>
            <a:spLocks noGrp="1"/>
          </p:cNvSpPr>
          <p:nvPr>
            <p:ph type="body" sz="quarter" idx="10"/>
          </p:nvPr>
        </p:nvSpPr>
        <p:spPr/>
        <p:txBody>
          <a:bodyPr/>
          <a:lstStyle/>
          <a:p>
            <a:pPr marL="0" indent="0">
              <a:buClrTx/>
              <a:buNone/>
            </a:pPr>
            <a:r>
              <a:rPr lang="en-US" noProof="0" dirty="0"/>
              <a:t>This course is intended for all architects, consultants, project-/program managers within the financial services industry.</a:t>
            </a:r>
          </a:p>
          <a:p>
            <a:pPr marL="0" indent="0">
              <a:buClrTx/>
              <a:buNone/>
            </a:pPr>
            <a:endParaRPr lang="en-US" noProof="0" dirty="0"/>
          </a:p>
          <a:p>
            <a:pPr>
              <a:buClrTx/>
            </a:pPr>
            <a:r>
              <a:rPr lang="en-US" noProof="0" dirty="0"/>
              <a:t>BIAN’s primary purpose and approach</a:t>
            </a:r>
          </a:p>
          <a:p>
            <a:pPr>
              <a:buClrTx/>
            </a:pPr>
            <a:r>
              <a:rPr lang="en-US" noProof="0" dirty="0"/>
              <a:t>Understanding the theory </a:t>
            </a:r>
          </a:p>
          <a:p>
            <a:pPr>
              <a:buClrTx/>
            </a:pPr>
            <a:r>
              <a:rPr lang="en-US" noProof="0" dirty="0"/>
              <a:t>The BIAN service landscape </a:t>
            </a:r>
          </a:p>
          <a:p>
            <a:pPr>
              <a:buClrTx/>
            </a:pPr>
            <a:r>
              <a:rPr lang="en-US" noProof="0" dirty="0"/>
              <a:t>How to apply the BIAN standard</a:t>
            </a:r>
          </a:p>
          <a:p>
            <a:pPr>
              <a:buClrTx/>
            </a:pPr>
            <a:r>
              <a:rPr lang="en-US" noProof="0" dirty="0"/>
              <a:t>Assembling a representative enterprise blueprint</a:t>
            </a:r>
          </a:p>
          <a:p>
            <a:pPr>
              <a:buClrTx/>
            </a:pPr>
            <a:r>
              <a:rPr lang="en-US" noProof="0" dirty="0"/>
              <a:t>An enterprise blueprint is a framework for analysis</a:t>
            </a:r>
          </a:p>
          <a:p>
            <a:pPr marL="0" indent="0">
              <a:buClrTx/>
              <a:buNone/>
            </a:pPr>
            <a:endParaRPr lang="en-US" noProof="0" dirty="0"/>
          </a:p>
          <a:p>
            <a:pPr marL="0" indent="0">
              <a:buNone/>
            </a:pPr>
            <a:endParaRPr lang="en-US" noProof="0" dirty="0"/>
          </a:p>
          <a:p>
            <a:pPr marL="0" indent="0">
              <a:buNone/>
            </a:pPr>
            <a:r>
              <a:rPr lang="en-US" noProof="0" dirty="0"/>
              <a:t> </a:t>
            </a:r>
          </a:p>
        </p:txBody>
      </p:sp>
    </p:spTree>
    <p:extLst>
      <p:ext uri="{BB962C8B-B14F-4D97-AF65-F5344CB8AC3E}">
        <p14:creationId xmlns:p14="http://schemas.microsoft.com/office/powerpoint/2010/main" val="40995353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Rond enkele hoek rechthoek 37"/>
          <p:cNvSpPr/>
          <p:nvPr>
            <p:custDataLst>
              <p:tags r:id="rId1"/>
            </p:custDataLst>
          </p:nvPr>
        </p:nvSpPr>
        <p:spPr>
          <a:xfrm flipH="1">
            <a:off x="1514448"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pic>
        <p:nvPicPr>
          <p:cNvPr id="4" name="Picture 3">
            <a:extLst>
              <a:ext uri="{FF2B5EF4-FFF2-40B4-BE49-F238E27FC236}">
                <a16:creationId xmlns:a16="http://schemas.microsoft.com/office/drawing/2014/main" id="{34D44114-9053-48FD-BFA7-D9D1DA3B38E9}"/>
              </a:ext>
            </a:extLst>
          </p:cNvPr>
          <p:cNvPicPr>
            <a:picLocks noChangeAspect="1"/>
          </p:cNvPicPr>
          <p:nvPr/>
        </p:nvPicPr>
        <p:blipFill>
          <a:blip r:embed="rId4"/>
          <a:stretch>
            <a:fillRect/>
          </a:stretch>
        </p:blipFill>
        <p:spPr>
          <a:xfrm>
            <a:off x="2163460" y="1944872"/>
            <a:ext cx="7866667" cy="2971429"/>
          </a:xfrm>
          <a:prstGeom prst="rect">
            <a:avLst/>
          </a:prstGeom>
        </p:spPr>
      </p:pic>
    </p:spTree>
    <p:extLst>
      <p:ext uri="{BB962C8B-B14F-4D97-AF65-F5344CB8AC3E}">
        <p14:creationId xmlns:p14="http://schemas.microsoft.com/office/powerpoint/2010/main" val="57157261"/>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679575" y="194137"/>
            <a:ext cx="8834438" cy="746125"/>
          </a:xfrm>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3000821"/>
          </a:xfrm>
          <a:prstGeom prst="rect">
            <a:avLst/>
          </a:prstGeom>
        </p:spPr>
        <p:txBody>
          <a:bodyPr wrap="square">
            <a:spAutoFit/>
          </a:bodyPr>
          <a:lstStyle/>
          <a:p>
            <a:r>
              <a:rPr lang="fr-BE" sz="1100" b="1" u="sng" dirty="0"/>
              <a:t>A</a:t>
            </a:r>
            <a:r>
              <a:rPr lang="en-BE" sz="1100" b="1" u="sng" dirty="0"/>
              <a:t>s</a:t>
            </a:r>
            <a:r>
              <a:rPr lang="fr-BE" sz="1100" b="1" u="sng" dirty="0"/>
              <a:t>s</a:t>
            </a:r>
            <a:r>
              <a:rPr lang="en-BE" sz="1100" b="1" u="sng" dirty="0"/>
              <a:t>e</a:t>
            </a:r>
            <a:r>
              <a:rPr lang="fr-BE" sz="1100" b="1" u="sng" dirty="0"/>
              <a:t>t</a:t>
            </a:r>
            <a:r>
              <a:rPr lang="en-BE" sz="1100" b="1" u="sng" dirty="0"/>
              <a:t> </a:t>
            </a:r>
            <a:r>
              <a:rPr lang="fr-BE" sz="1100" b="1" u="sng" dirty="0"/>
              <a:t>T</a:t>
            </a:r>
            <a:r>
              <a:rPr lang="en-BE" sz="1100" b="1" u="sng" dirty="0"/>
              <a:t>y</a:t>
            </a:r>
            <a:r>
              <a:rPr lang="fr-BE" sz="1100" b="1" u="sng" dirty="0"/>
              <a:t>p</a:t>
            </a:r>
            <a:r>
              <a:rPr lang="en-BE" sz="1100" b="1" u="sng" dirty="0"/>
              <a:t>e:</a:t>
            </a:r>
          </a:p>
          <a:p>
            <a:endParaRPr lang="en-BE" sz="1100" dirty="0"/>
          </a:p>
          <a:p>
            <a:r>
              <a:rPr lang="en-US" sz="1100" dirty="0"/>
              <a:t>Some tangible or intangible thing that the bank has ownership and/or influence over and has one or more inherent uses or purposes that create commercial value</a:t>
            </a:r>
            <a:endParaRPr lang="en-BE" sz="1100" dirty="0"/>
          </a:p>
          <a:p>
            <a:endParaRPr lang="en-BE" sz="1100" dirty="0"/>
          </a:p>
          <a:p>
            <a:r>
              <a:rPr lang="fr-BE" sz="1100" b="1" dirty="0"/>
              <a:t>Comment</a:t>
            </a:r>
            <a:endParaRPr lang="fr-BE" sz="1100" dirty="0"/>
          </a:p>
          <a:p>
            <a:r>
              <a:rPr lang="en-US" sz="1100" dirty="0"/>
              <a:t>BIAN has defined the likely assets found in any bank and uses this approach to isolate the specific types of asset that are acted on by the Service Domains. The role or purpose of each and every Service Domain is to apply its specific functional pattern to instances of one type of asset.</a:t>
            </a:r>
            <a:endParaRPr lang="en-BE" sz="1100" dirty="0"/>
          </a:p>
          <a:p>
            <a:endParaRPr lang="en-US" sz="1400" b="1" dirty="0">
              <a:solidFill>
                <a:srgbClr val="0000FF"/>
              </a:solidFill>
            </a:endParaRPr>
          </a:p>
          <a:p>
            <a:r>
              <a:rPr lang="en-US" sz="1400" b="1" dirty="0">
                <a:solidFill>
                  <a:srgbClr val="0000FF"/>
                </a:solidFill>
              </a:rPr>
              <a:t>Is the tangible or intangible item that can have associated 'replacement' value/worth and purpose/use for which the bank has ownership or some level of control. It is exploited/leveraged in the execution of business through the application of some business behavior/control as effected by a Service Domain. Some asset types are obvious - for example a machine or building, some are intangible but easily identified such as knowhow, knowledge, relationships, reputation. Some are less obvious - most common is the 'capacity to perform' type which applies to many BIAN Service Domains. For example in the case of product fulfillment and support activities like party authentication the asset is the bank's possession of the capacity to perform these activities - the combination of the people/processes/systems to execute if you will...</a:t>
            </a:r>
            <a:endParaRPr lang="en-US" sz="1100" dirty="0">
              <a:solidFill>
                <a:prstClr val="black"/>
              </a:solidFill>
            </a:endParaRPr>
          </a:p>
        </p:txBody>
      </p:sp>
      <p:pic>
        <p:nvPicPr>
          <p:cNvPr id="7" name="Picture 6">
            <a:extLst>
              <a:ext uri="{FF2B5EF4-FFF2-40B4-BE49-F238E27FC236}">
                <a16:creationId xmlns:a16="http://schemas.microsoft.com/office/drawing/2014/main" id="{21B0DE61-036E-47CD-9B30-069DF40B31BB}"/>
              </a:ext>
            </a:extLst>
          </p:cNvPr>
          <p:cNvPicPr>
            <a:picLocks noChangeAspect="1"/>
          </p:cNvPicPr>
          <p:nvPr/>
        </p:nvPicPr>
        <p:blipFill>
          <a:blip r:embed="rId2"/>
          <a:stretch>
            <a:fillRect/>
          </a:stretch>
        </p:blipFill>
        <p:spPr>
          <a:xfrm>
            <a:off x="2064346" y="4300021"/>
            <a:ext cx="2657475" cy="1724025"/>
          </a:xfrm>
          <a:prstGeom prst="rect">
            <a:avLst/>
          </a:prstGeom>
        </p:spPr>
      </p:pic>
      <p:pic>
        <p:nvPicPr>
          <p:cNvPr id="8" name="Picture 7">
            <a:extLst>
              <a:ext uri="{FF2B5EF4-FFF2-40B4-BE49-F238E27FC236}">
                <a16:creationId xmlns:a16="http://schemas.microsoft.com/office/drawing/2014/main" id="{5FDD25D3-0597-424B-A8A0-B992F115C127}"/>
              </a:ext>
            </a:extLst>
          </p:cNvPr>
          <p:cNvPicPr>
            <a:picLocks noChangeAspect="1"/>
          </p:cNvPicPr>
          <p:nvPr/>
        </p:nvPicPr>
        <p:blipFill>
          <a:blip r:embed="rId3"/>
          <a:stretch>
            <a:fillRect/>
          </a:stretch>
        </p:blipFill>
        <p:spPr>
          <a:xfrm>
            <a:off x="5592738" y="4248141"/>
            <a:ext cx="2324100" cy="1962150"/>
          </a:xfrm>
          <a:prstGeom prst="rect">
            <a:avLst/>
          </a:prstGeom>
        </p:spPr>
      </p:pic>
      <p:pic>
        <p:nvPicPr>
          <p:cNvPr id="9" name="Picture 8">
            <a:extLst>
              <a:ext uri="{FF2B5EF4-FFF2-40B4-BE49-F238E27FC236}">
                <a16:creationId xmlns:a16="http://schemas.microsoft.com/office/drawing/2014/main" id="{D13EB482-DDBC-4932-9833-E816B61BFE4A}"/>
              </a:ext>
            </a:extLst>
          </p:cNvPr>
          <p:cNvPicPr>
            <a:picLocks noChangeAspect="1"/>
          </p:cNvPicPr>
          <p:nvPr/>
        </p:nvPicPr>
        <p:blipFill>
          <a:blip r:embed="rId4"/>
          <a:stretch>
            <a:fillRect/>
          </a:stretch>
        </p:blipFill>
        <p:spPr>
          <a:xfrm>
            <a:off x="8763392" y="4248141"/>
            <a:ext cx="2381250" cy="1924050"/>
          </a:xfrm>
          <a:prstGeom prst="rect">
            <a:avLst/>
          </a:prstGeom>
        </p:spPr>
      </p:pic>
    </p:spTree>
    <p:extLst>
      <p:ext uri="{BB962C8B-B14F-4D97-AF65-F5344CB8AC3E}">
        <p14:creationId xmlns:p14="http://schemas.microsoft.com/office/powerpoint/2010/main" val="3674802938"/>
      </p:ext>
    </p:extLst>
  </p:cSld>
  <p:clrMapOvr>
    <a:masterClrMapping/>
  </p:clrMapOvr>
  <p:transition>
    <p:wipe dir="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idx="4294967295"/>
          </p:nvPr>
        </p:nvSpPr>
        <p:spPr>
          <a:xfrm>
            <a:off x="1992338" y="190227"/>
            <a:ext cx="8834438" cy="746125"/>
          </a:xfrm>
        </p:spPr>
        <p:txBody>
          <a:bodyPr/>
          <a:lstStyle/>
          <a:p>
            <a:r>
              <a:rPr lang="fr-BE" dirty="0">
                <a:latin typeface="+mn-lt"/>
              </a:rPr>
              <a:t>S</a:t>
            </a:r>
            <a:r>
              <a:rPr lang="en-BE" dirty="0">
                <a:latin typeface="+mn-lt"/>
              </a:rPr>
              <a:t>e</a:t>
            </a:r>
            <a:r>
              <a:rPr lang="fr-BE" dirty="0">
                <a:latin typeface="+mn-lt"/>
              </a:rPr>
              <a:t>r</a:t>
            </a:r>
            <a:r>
              <a:rPr lang="en-BE" dirty="0">
                <a:latin typeface="+mn-lt"/>
              </a:rPr>
              <a:t>v</a:t>
            </a:r>
            <a:r>
              <a:rPr lang="fr-BE" dirty="0">
                <a:latin typeface="+mn-lt"/>
              </a:rPr>
              <a:t>i</a:t>
            </a:r>
            <a:r>
              <a:rPr lang="en-BE" dirty="0">
                <a:latin typeface="+mn-lt"/>
              </a:rPr>
              <a:t>c</a:t>
            </a:r>
            <a:r>
              <a:rPr lang="fr-BE" dirty="0">
                <a:latin typeface="+mn-lt"/>
              </a:rPr>
              <a:t>e</a:t>
            </a:r>
            <a:r>
              <a:rPr lang="en-BE" dirty="0">
                <a:latin typeface="+mn-lt"/>
              </a:rPr>
              <a:t> </a:t>
            </a:r>
            <a:r>
              <a:rPr lang="fr-BE" dirty="0">
                <a:latin typeface="+mn-lt"/>
              </a:rPr>
              <a:t>D</a:t>
            </a:r>
            <a:r>
              <a:rPr lang="en-BE" dirty="0">
                <a:latin typeface="+mn-lt"/>
              </a:rPr>
              <a:t>o</a:t>
            </a:r>
            <a:r>
              <a:rPr lang="fr-BE" dirty="0">
                <a:latin typeface="+mn-lt"/>
              </a:rPr>
              <a:t>m</a:t>
            </a:r>
            <a:r>
              <a:rPr lang="en-BE" dirty="0">
                <a:latin typeface="+mn-lt"/>
              </a:rPr>
              <a:t>a</a:t>
            </a:r>
            <a:r>
              <a:rPr lang="fr-BE" dirty="0">
                <a:latin typeface="+mn-lt"/>
              </a:rPr>
              <a:t>i</a:t>
            </a:r>
            <a:r>
              <a:rPr lang="en-BE" dirty="0">
                <a:latin typeface="+mn-lt"/>
              </a:rPr>
              <a:t>n = {</a:t>
            </a:r>
            <a:r>
              <a:rPr lang="fr-BE" dirty="0">
                <a:latin typeface="+mn-lt"/>
              </a:rPr>
              <a:t>a</a:t>
            </a:r>
            <a:r>
              <a:rPr lang="en-BE" dirty="0">
                <a:latin typeface="+mn-lt"/>
              </a:rPr>
              <a:t>s</a:t>
            </a:r>
            <a:r>
              <a:rPr lang="fr-BE" dirty="0">
                <a:latin typeface="+mn-lt"/>
              </a:rPr>
              <a:t>s</a:t>
            </a:r>
            <a:r>
              <a:rPr lang="en-BE" dirty="0">
                <a:latin typeface="+mn-lt"/>
              </a:rPr>
              <a:t>e</a:t>
            </a:r>
            <a:r>
              <a:rPr lang="fr-BE" dirty="0">
                <a:latin typeface="+mn-lt"/>
              </a:rPr>
              <a:t>t</a:t>
            </a:r>
            <a:r>
              <a:rPr lang="en-BE" dirty="0">
                <a:latin typeface="+mn-lt"/>
              </a:rPr>
              <a:t> </a:t>
            </a:r>
            <a:r>
              <a:rPr lang="fr-BE" dirty="0">
                <a:latin typeface="+mn-lt"/>
              </a:rPr>
              <a:t>t</a:t>
            </a:r>
            <a:r>
              <a:rPr lang="en-BE" dirty="0">
                <a:latin typeface="+mn-lt"/>
              </a:rPr>
              <a:t>y</a:t>
            </a:r>
            <a:r>
              <a:rPr lang="fr-BE" dirty="0">
                <a:latin typeface="+mn-lt"/>
              </a:rPr>
              <a:t>p</a:t>
            </a:r>
            <a:r>
              <a:rPr lang="en-BE" dirty="0">
                <a:latin typeface="+mn-lt"/>
              </a:rPr>
              <a:t>e, </a:t>
            </a:r>
            <a:r>
              <a:rPr lang="fr-BE" dirty="0">
                <a:latin typeface="+mn-lt"/>
              </a:rPr>
              <a:t>f</a:t>
            </a:r>
            <a:r>
              <a:rPr lang="en-BE" dirty="0">
                <a:latin typeface="+mn-lt"/>
              </a:rPr>
              <a:t>u</a:t>
            </a:r>
            <a:r>
              <a:rPr lang="fr-BE" dirty="0">
                <a:latin typeface="+mn-lt"/>
              </a:rPr>
              <a:t>n</a:t>
            </a:r>
            <a:r>
              <a:rPr lang="en-BE" dirty="0">
                <a:latin typeface="+mn-lt"/>
              </a:rPr>
              <a:t>c</a:t>
            </a:r>
            <a:r>
              <a:rPr lang="fr-BE" dirty="0">
                <a:latin typeface="+mn-lt"/>
              </a:rPr>
              <a:t>t</a:t>
            </a:r>
            <a:r>
              <a:rPr lang="en-BE" dirty="0" err="1">
                <a:latin typeface="+mn-lt"/>
              </a:rPr>
              <a:t>i</a:t>
            </a:r>
            <a:r>
              <a:rPr lang="fr-BE" dirty="0">
                <a:latin typeface="+mn-lt"/>
              </a:rPr>
              <a:t>o</a:t>
            </a:r>
            <a:r>
              <a:rPr lang="en-BE" dirty="0">
                <a:latin typeface="+mn-lt"/>
              </a:rPr>
              <a:t>n</a:t>
            </a:r>
            <a:r>
              <a:rPr lang="fr-BE" dirty="0">
                <a:latin typeface="+mn-lt"/>
              </a:rPr>
              <a:t>a</a:t>
            </a:r>
            <a:r>
              <a:rPr lang="en-BE" dirty="0">
                <a:latin typeface="+mn-lt"/>
              </a:rPr>
              <a:t>l </a:t>
            </a:r>
            <a:r>
              <a:rPr lang="fr-BE" dirty="0">
                <a:latin typeface="+mn-lt"/>
              </a:rPr>
              <a:t>p</a:t>
            </a:r>
            <a:r>
              <a:rPr lang="en-BE" dirty="0">
                <a:latin typeface="+mn-lt"/>
              </a:rPr>
              <a:t>a</a:t>
            </a:r>
            <a:r>
              <a:rPr lang="fr-BE" dirty="0">
                <a:latin typeface="+mn-lt"/>
              </a:rPr>
              <a:t>t</a:t>
            </a:r>
            <a:r>
              <a:rPr lang="en-BE" dirty="0">
                <a:latin typeface="+mn-lt"/>
              </a:rPr>
              <a:t>t</a:t>
            </a:r>
            <a:r>
              <a:rPr lang="fr-BE" dirty="0">
                <a:latin typeface="+mn-lt"/>
              </a:rPr>
              <a:t>e</a:t>
            </a:r>
            <a:r>
              <a:rPr lang="en-BE" dirty="0">
                <a:latin typeface="+mn-lt"/>
              </a:rPr>
              <a:t>r</a:t>
            </a:r>
            <a:r>
              <a:rPr lang="fr-BE" dirty="0">
                <a:latin typeface="+mn-lt"/>
              </a:rPr>
              <a:t>n</a:t>
            </a:r>
            <a:r>
              <a:rPr lang="en-BE" dirty="0">
                <a:latin typeface="+mn-lt"/>
              </a:rPr>
              <a:t>}</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F</a:t>
            </a:r>
            <a:r>
              <a:rPr lang="en-BE" sz="1100" b="1" u="sng" dirty="0">
                <a:latin typeface="Arial" panose="020B0604020202020204" pitchFamily="34" charset="0"/>
              </a:rPr>
              <a:t>u</a:t>
            </a:r>
            <a:r>
              <a:rPr lang="fr-BE" sz="1100" b="1" u="sng" dirty="0">
                <a:latin typeface="Arial" panose="020B0604020202020204" pitchFamily="34" charset="0"/>
              </a:rPr>
              <a:t>n</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a:t>
            </a:r>
            <a:r>
              <a:rPr lang="fr-BE" sz="1100" b="1" u="sng" dirty="0">
                <a:latin typeface="Arial" panose="020B0604020202020204" pitchFamily="34" charset="0"/>
              </a:rPr>
              <a:t>a</a:t>
            </a:r>
            <a:r>
              <a:rPr lang="en-BE" sz="1100" b="1" u="sng" dirty="0">
                <a:latin typeface="Arial" panose="020B0604020202020204" pitchFamily="34" charset="0"/>
              </a:rPr>
              <a:t>l </a:t>
            </a:r>
            <a:r>
              <a:rPr lang="fr-BE" sz="1100" b="1" u="sng" dirty="0">
                <a:latin typeface="Arial" panose="020B0604020202020204" pitchFamily="34" charset="0"/>
              </a:rPr>
              <a:t>P</a:t>
            </a:r>
            <a:r>
              <a:rPr lang="en-BE" sz="1100" b="1" u="sng" dirty="0">
                <a:latin typeface="Arial" panose="020B0604020202020204" pitchFamily="34" charset="0"/>
              </a:rPr>
              <a:t>a</a:t>
            </a:r>
            <a:r>
              <a:rPr lang="fr-BE" sz="1100" b="1" u="sng" dirty="0">
                <a:latin typeface="Arial" panose="020B0604020202020204" pitchFamily="34" charset="0"/>
              </a:rPr>
              <a:t>t</a:t>
            </a:r>
            <a:r>
              <a:rPr lang="en-BE" sz="1100" b="1" u="sng" dirty="0">
                <a:latin typeface="Arial" panose="020B0604020202020204" pitchFamily="34" charset="0"/>
              </a:rPr>
              <a:t>t</a:t>
            </a:r>
            <a:r>
              <a:rPr lang="fr-BE" sz="1100" b="1" u="sng" dirty="0">
                <a:latin typeface="Arial" panose="020B0604020202020204" pitchFamily="34" charset="0"/>
              </a:rPr>
              <a:t>e</a:t>
            </a:r>
            <a:r>
              <a:rPr lang="en-BE" sz="1100" b="1" u="sng" dirty="0">
                <a:latin typeface="Arial" panose="020B0604020202020204" pitchFamily="34" charset="0"/>
              </a:rPr>
              <a:t>r</a:t>
            </a:r>
            <a:r>
              <a:rPr lang="fr-BE" sz="1100" b="1" u="sng" dirty="0">
                <a:latin typeface="Arial" panose="020B0604020202020204" pitchFamily="34" charset="0"/>
              </a:rPr>
              <a:t>n</a:t>
            </a:r>
            <a:r>
              <a:rPr lang="en-BE" sz="1100" b="1" u="sng" dirty="0">
                <a:latin typeface="Arial" panose="020B0604020202020204" pitchFamily="34" charset="0"/>
              </a:rPr>
              <a:t>:</a:t>
            </a:r>
          </a:p>
          <a:p>
            <a:endParaRPr lang="en-BE" sz="1100" dirty="0">
              <a:latin typeface="Arial" panose="020B0604020202020204" pitchFamily="34" charset="0"/>
            </a:endParaRPr>
          </a:p>
          <a:p>
            <a:r>
              <a:rPr lang="en-US" dirty="0"/>
              <a:t>A behavior or mechanism that can be applied to some asset in the execution of commercial business.</a:t>
            </a:r>
            <a:endParaRPr lang="en-BE" dirty="0"/>
          </a:p>
          <a:p>
            <a:endParaRPr lang="en-US" dirty="0"/>
          </a:p>
          <a:p>
            <a:r>
              <a:rPr lang="en-US" b="1" dirty="0"/>
              <a:t>Comments</a:t>
            </a:r>
          </a:p>
          <a:p>
            <a:r>
              <a:rPr lang="en-US" dirty="0"/>
              <a:t>The business role or purpose of a Service</a:t>
            </a:r>
            <a:r>
              <a:rPr lang="en-BE" dirty="0"/>
              <a:t> </a:t>
            </a:r>
            <a:r>
              <a:rPr lang="en-US" dirty="0"/>
              <a:t>Domain is characterized by its Functional</a:t>
            </a:r>
            <a:r>
              <a:rPr lang="en-BE" dirty="0"/>
              <a:t> </a:t>
            </a:r>
            <a:r>
              <a:rPr lang="en-US" dirty="0"/>
              <a:t>Pattern.  BIAN has identified 1</a:t>
            </a:r>
            <a:r>
              <a:rPr lang="en-BE" dirty="0"/>
              <a:t>9</a:t>
            </a:r>
            <a:r>
              <a:rPr lang="en-US" dirty="0"/>
              <a:t> generic Functional</a:t>
            </a:r>
            <a:r>
              <a:rPr lang="en-BE" dirty="0"/>
              <a:t> </a:t>
            </a:r>
            <a:r>
              <a:rPr lang="en-US" dirty="0"/>
              <a:t>Patterns  that can be applied to assets.  </a:t>
            </a:r>
            <a:endParaRPr lang="en-BE" dirty="0"/>
          </a:p>
          <a:p>
            <a:r>
              <a:rPr lang="en-BE" dirty="0"/>
              <a:t>T</a:t>
            </a:r>
            <a:r>
              <a:rPr lang="en-US" dirty="0"/>
              <a:t>he asset of a computer can be operated, an employee can be assigned, a relationship can be managed.</a:t>
            </a:r>
            <a:endParaRPr lang="en-BE" dirty="0"/>
          </a:p>
          <a:p>
            <a:r>
              <a:rPr lang="en-US" dirty="0"/>
              <a:t>  </a:t>
            </a:r>
          </a:p>
          <a:p>
            <a:r>
              <a:rPr lang="en-BE" b="1" dirty="0"/>
              <a:t>E</a:t>
            </a:r>
            <a:r>
              <a:rPr lang="en-US" b="1" dirty="0" err="1"/>
              <a:t>xample</a:t>
            </a:r>
            <a:endParaRPr lang="en-BE" b="1" dirty="0"/>
          </a:p>
        </p:txBody>
      </p:sp>
      <p:pic>
        <p:nvPicPr>
          <p:cNvPr id="5" name="Picture 4">
            <a:extLst>
              <a:ext uri="{FF2B5EF4-FFF2-40B4-BE49-F238E27FC236}">
                <a16:creationId xmlns:a16="http://schemas.microsoft.com/office/drawing/2014/main" id="{31BB1C8A-68C6-4F28-BAC4-2A0D6DC15D06}"/>
              </a:ext>
            </a:extLst>
          </p:cNvPr>
          <p:cNvPicPr>
            <a:picLocks noChangeAspect="1"/>
          </p:cNvPicPr>
          <p:nvPr/>
        </p:nvPicPr>
        <p:blipFill>
          <a:blip r:embed="rId2"/>
          <a:stretch>
            <a:fillRect/>
          </a:stretch>
        </p:blipFill>
        <p:spPr>
          <a:xfrm>
            <a:off x="2903683" y="2710507"/>
            <a:ext cx="7610176" cy="3418963"/>
          </a:xfrm>
          <a:prstGeom prst="rect">
            <a:avLst/>
          </a:prstGeom>
        </p:spPr>
      </p:pic>
    </p:spTree>
    <p:extLst>
      <p:ext uri="{BB962C8B-B14F-4D97-AF65-F5344CB8AC3E}">
        <p14:creationId xmlns:p14="http://schemas.microsoft.com/office/powerpoint/2010/main" val="3383142111"/>
      </p:ext>
    </p:extLst>
  </p:cSld>
  <p:clrMapOvr>
    <a:masterClrMapping/>
  </p:clrMapOvr>
  <p:transition>
    <p:wipe dir="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44E6EF-686A-4A18-903D-4FCC692D8D19}"/>
              </a:ext>
            </a:extLst>
          </p:cNvPr>
          <p:cNvSpPr>
            <a:spLocks noGrp="1"/>
          </p:cNvSpPr>
          <p:nvPr>
            <p:ph type="title"/>
          </p:nvPr>
        </p:nvSpPr>
        <p:spPr/>
        <p:txBody>
          <a:bodyPr/>
          <a:lstStyle/>
          <a:p>
            <a:r>
              <a:rPr lang="fr-BE" dirty="0"/>
              <a:t>F</a:t>
            </a:r>
            <a:r>
              <a:rPr lang="en-BE" dirty="0"/>
              <a:t>u</a:t>
            </a:r>
            <a:r>
              <a:rPr lang="fr-BE" dirty="0"/>
              <a:t>n</a:t>
            </a:r>
            <a:r>
              <a:rPr lang="en-BE" dirty="0"/>
              <a:t>c</a:t>
            </a:r>
            <a:r>
              <a:rPr lang="fr-BE" dirty="0"/>
              <a:t>t</a:t>
            </a:r>
            <a:r>
              <a:rPr lang="en-BE" dirty="0" err="1"/>
              <a:t>i</a:t>
            </a:r>
            <a:r>
              <a:rPr lang="fr-BE" dirty="0"/>
              <a:t>o</a:t>
            </a:r>
            <a:r>
              <a:rPr lang="en-BE" dirty="0"/>
              <a:t>n</a:t>
            </a:r>
            <a:r>
              <a:rPr lang="fr-BE" dirty="0"/>
              <a:t>a</a:t>
            </a:r>
            <a:r>
              <a:rPr lang="en-BE" dirty="0"/>
              <a:t>l </a:t>
            </a:r>
            <a:r>
              <a:rPr lang="fr-BE" dirty="0"/>
              <a:t>P</a:t>
            </a:r>
            <a:r>
              <a:rPr lang="en-BE" dirty="0"/>
              <a:t>a</a:t>
            </a:r>
            <a:r>
              <a:rPr lang="fr-BE" dirty="0"/>
              <a:t>t</a:t>
            </a:r>
            <a:r>
              <a:rPr lang="en-BE" dirty="0"/>
              <a:t>t</a:t>
            </a:r>
            <a:r>
              <a:rPr lang="fr-BE" dirty="0"/>
              <a:t>e</a:t>
            </a:r>
            <a:r>
              <a:rPr lang="en-BE" dirty="0"/>
              <a:t>r</a:t>
            </a:r>
            <a:r>
              <a:rPr lang="fr-BE" dirty="0"/>
              <a:t>n</a:t>
            </a:r>
            <a:r>
              <a:rPr lang="en-BE" dirty="0"/>
              <a:t> = { </a:t>
            </a:r>
            <a:r>
              <a:rPr lang="fr-BE" dirty="0"/>
              <a:t>A</a:t>
            </a:r>
            <a:r>
              <a:rPr lang="en-BE" dirty="0"/>
              <a:t>c</a:t>
            </a:r>
            <a:r>
              <a:rPr lang="fr-BE" dirty="0"/>
              <a:t>t</a:t>
            </a:r>
            <a:r>
              <a:rPr lang="en-BE" dirty="0" err="1"/>
              <a:t>i</a:t>
            </a:r>
            <a:r>
              <a:rPr lang="fr-BE" dirty="0"/>
              <a:t>o</a:t>
            </a:r>
            <a:r>
              <a:rPr lang="en-BE" dirty="0"/>
              <a:t>n </a:t>
            </a:r>
            <a:r>
              <a:rPr lang="fr-BE" dirty="0"/>
              <a:t>T</a:t>
            </a:r>
            <a:r>
              <a:rPr lang="en-BE" dirty="0"/>
              <a:t>e</a:t>
            </a:r>
            <a:r>
              <a:rPr lang="fr-BE" dirty="0"/>
              <a:t>r</a:t>
            </a:r>
            <a:r>
              <a:rPr lang="en-BE" dirty="0"/>
              <a:t>m}</a:t>
            </a:r>
          </a:p>
        </p:txBody>
      </p:sp>
      <p:sp>
        <p:nvSpPr>
          <p:cNvPr id="3" name="Rectangle 2">
            <a:extLst>
              <a:ext uri="{FF2B5EF4-FFF2-40B4-BE49-F238E27FC236}">
                <a16:creationId xmlns:a16="http://schemas.microsoft.com/office/drawing/2014/main" id="{BF300594-8222-4D34-BCD0-DF87EC1AC113}"/>
              </a:ext>
            </a:extLst>
          </p:cNvPr>
          <p:cNvSpPr/>
          <p:nvPr/>
        </p:nvSpPr>
        <p:spPr>
          <a:xfrm>
            <a:off x="1848322" y="848561"/>
            <a:ext cx="10009112" cy="2105192"/>
          </a:xfrm>
          <a:prstGeom prst="rect">
            <a:avLst/>
          </a:prstGeom>
        </p:spPr>
        <p:txBody>
          <a:bodyPr wrap="square">
            <a:spAutoFit/>
          </a:bodyPr>
          <a:lstStyle/>
          <a:p>
            <a:r>
              <a:rPr lang="fr-BE" sz="1100" b="1" u="sng" dirty="0">
                <a:latin typeface="Arial" panose="020B0604020202020204" pitchFamily="34" charset="0"/>
              </a:rPr>
              <a:t>A</a:t>
            </a:r>
            <a:r>
              <a:rPr lang="en-BE" sz="1100" b="1" u="sng" dirty="0">
                <a:latin typeface="Arial" panose="020B0604020202020204" pitchFamily="34" charset="0"/>
              </a:rPr>
              <a:t>c</a:t>
            </a:r>
            <a:r>
              <a:rPr lang="fr-BE" sz="1100" b="1" u="sng" dirty="0">
                <a:latin typeface="Arial" panose="020B0604020202020204" pitchFamily="34" charset="0"/>
              </a:rPr>
              <a:t>t</a:t>
            </a:r>
            <a:r>
              <a:rPr lang="en-BE" sz="1100" b="1" u="sng" dirty="0" err="1">
                <a:latin typeface="Arial" panose="020B0604020202020204" pitchFamily="34" charset="0"/>
              </a:rPr>
              <a:t>i</a:t>
            </a:r>
            <a:r>
              <a:rPr lang="fr-BE" sz="1100" b="1" u="sng" dirty="0">
                <a:latin typeface="Arial" panose="020B0604020202020204" pitchFamily="34" charset="0"/>
              </a:rPr>
              <a:t>o</a:t>
            </a:r>
            <a:r>
              <a:rPr lang="en-BE" sz="1100" b="1" u="sng" dirty="0">
                <a:latin typeface="Arial" panose="020B0604020202020204" pitchFamily="34" charset="0"/>
              </a:rPr>
              <a:t>n </a:t>
            </a:r>
            <a:r>
              <a:rPr lang="fr-BE" sz="1100" b="1" u="sng" dirty="0">
                <a:latin typeface="Arial" panose="020B0604020202020204" pitchFamily="34" charset="0"/>
              </a:rPr>
              <a:t>T</a:t>
            </a:r>
            <a:r>
              <a:rPr lang="en-BE" sz="1100" b="1" u="sng" dirty="0">
                <a:latin typeface="Arial" panose="020B0604020202020204" pitchFamily="34" charset="0"/>
              </a:rPr>
              <a:t>e</a:t>
            </a:r>
            <a:r>
              <a:rPr lang="fr-BE" sz="1100" b="1" u="sng" dirty="0">
                <a:latin typeface="Arial" panose="020B0604020202020204" pitchFamily="34" charset="0"/>
              </a:rPr>
              <a:t>r</a:t>
            </a:r>
            <a:r>
              <a:rPr lang="en-BE" sz="1100" b="1" u="sng" dirty="0">
                <a:latin typeface="Arial" panose="020B0604020202020204" pitchFamily="34" charset="0"/>
              </a:rPr>
              <a:t>m:</a:t>
            </a:r>
          </a:p>
          <a:p>
            <a:endParaRPr lang="en-BE" sz="1100" dirty="0">
              <a:latin typeface="Arial" panose="020B0604020202020204" pitchFamily="34" charset="0"/>
            </a:endParaRPr>
          </a:p>
          <a:p>
            <a:r>
              <a:rPr lang="en-US" dirty="0"/>
              <a:t>See definition of Action in the UML specification: OMG Unified Modeling Language Version 2.5, OMG Document formal/2015-03-01, Section 16.14.3.1, page 488)</a:t>
            </a:r>
          </a:p>
          <a:p>
            <a:r>
              <a:rPr lang="en-US" b="1" dirty="0"/>
              <a:t>Comment</a:t>
            </a:r>
            <a:r>
              <a:rPr lang="en-US" dirty="0"/>
              <a:t> </a:t>
            </a:r>
          </a:p>
          <a:p>
            <a:r>
              <a:rPr lang="en-US" dirty="0"/>
              <a:t>BIAN has identified a standard set of Actions that characterize the different types of Service</a:t>
            </a:r>
            <a:r>
              <a:rPr lang="en-BE" dirty="0"/>
              <a:t> </a:t>
            </a:r>
            <a:r>
              <a:rPr lang="en-US" dirty="0"/>
              <a:t>Operations.  Each Service</a:t>
            </a:r>
            <a:r>
              <a:rPr lang="en-BE" dirty="0"/>
              <a:t> </a:t>
            </a:r>
            <a:r>
              <a:rPr lang="en-US" dirty="0"/>
              <a:t>Operation executes exactly one action.  There are currently 1</a:t>
            </a:r>
            <a:r>
              <a:rPr lang="en-BE" dirty="0"/>
              <a:t>7</a:t>
            </a:r>
            <a:r>
              <a:rPr lang="en-US" dirty="0"/>
              <a:t> standard actions terms.</a:t>
            </a:r>
          </a:p>
          <a:p>
            <a:endParaRPr lang="en-US" dirty="0"/>
          </a:p>
          <a:p>
            <a:endParaRPr lang="en-US" dirty="0"/>
          </a:p>
          <a:p>
            <a:endParaRPr lang="en-BE" b="1" dirty="0"/>
          </a:p>
        </p:txBody>
      </p:sp>
      <p:pic>
        <p:nvPicPr>
          <p:cNvPr id="6" name="Picture 5">
            <a:extLst>
              <a:ext uri="{FF2B5EF4-FFF2-40B4-BE49-F238E27FC236}">
                <a16:creationId xmlns:a16="http://schemas.microsoft.com/office/drawing/2014/main" id="{2B1FB029-A070-4FA0-92F5-E023E90C159E}"/>
              </a:ext>
            </a:extLst>
          </p:cNvPr>
          <p:cNvPicPr>
            <a:picLocks noChangeAspect="1"/>
          </p:cNvPicPr>
          <p:nvPr/>
        </p:nvPicPr>
        <p:blipFill>
          <a:blip r:embed="rId2"/>
          <a:stretch>
            <a:fillRect/>
          </a:stretch>
        </p:blipFill>
        <p:spPr>
          <a:xfrm>
            <a:off x="6744866" y="2037589"/>
            <a:ext cx="5160672" cy="4432402"/>
          </a:xfrm>
          <a:prstGeom prst="rect">
            <a:avLst/>
          </a:prstGeom>
        </p:spPr>
      </p:pic>
      <p:pic>
        <p:nvPicPr>
          <p:cNvPr id="7" name="Picture 6">
            <a:extLst>
              <a:ext uri="{FF2B5EF4-FFF2-40B4-BE49-F238E27FC236}">
                <a16:creationId xmlns:a16="http://schemas.microsoft.com/office/drawing/2014/main" id="{1625FE2D-3B42-4812-9F41-3C37B622FC7D}"/>
              </a:ext>
            </a:extLst>
          </p:cNvPr>
          <p:cNvPicPr>
            <a:picLocks noChangeAspect="1"/>
          </p:cNvPicPr>
          <p:nvPr/>
        </p:nvPicPr>
        <p:blipFill>
          <a:blip r:embed="rId3"/>
          <a:stretch>
            <a:fillRect/>
          </a:stretch>
        </p:blipFill>
        <p:spPr>
          <a:xfrm>
            <a:off x="1848322" y="2350467"/>
            <a:ext cx="4787655" cy="2088232"/>
          </a:xfrm>
          <a:prstGeom prst="rect">
            <a:avLst/>
          </a:prstGeom>
        </p:spPr>
      </p:pic>
    </p:spTree>
    <p:extLst>
      <p:ext uri="{BB962C8B-B14F-4D97-AF65-F5344CB8AC3E}">
        <p14:creationId xmlns:p14="http://schemas.microsoft.com/office/powerpoint/2010/main" val="2908334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4D44114-9053-48FD-BFA7-D9D1DA3B38E9}"/>
              </a:ext>
            </a:extLst>
          </p:cNvPr>
          <p:cNvPicPr>
            <a:picLocks noChangeAspect="1"/>
          </p:cNvPicPr>
          <p:nvPr/>
        </p:nvPicPr>
        <p:blipFill>
          <a:blip r:embed="rId4"/>
          <a:stretch>
            <a:fillRect/>
          </a:stretch>
        </p:blipFill>
        <p:spPr>
          <a:xfrm>
            <a:off x="2352378" y="2095684"/>
            <a:ext cx="7866667" cy="2971429"/>
          </a:xfrm>
          <a:prstGeom prst="rect">
            <a:avLst/>
          </a:prstGeom>
        </p:spPr>
      </p:pic>
      <p:sp>
        <p:nvSpPr>
          <p:cNvPr id="192" name="Rond enkele hoek rechthoek 37"/>
          <p:cNvSpPr/>
          <p:nvPr>
            <p:custDataLst>
              <p:tags r:id="rId1"/>
            </p:custDataLst>
          </p:nvPr>
        </p:nvSpPr>
        <p:spPr>
          <a:xfrm flipH="1">
            <a:off x="1514448" y="262235"/>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US" sz="2401" b="1" dirty="0">
                <a:solidFill>
                  <a:schemeClr val="bg1"/>
                </a:solidFill>
                <a:latin typeface="Helvetica"/>
                <a:cs typeface="Helvetica"/>
              </a:rPr>
              <a:t>BIAN </a:t>
            </a:r>
            <a:r>
              <a:rPr lang="en-BE" sz="2401" b="1" dirty="0">
                <a:solidFill>
                  <a:schemeClr val="bg1"/>
                </a:solidFill>
                <a:latin typeface="Helvetica"/>
                <a:cs typeface="Helvetica"/>
              </a:rPr>
              <a:t>S</a:t>
            </a:r>
            <a:r>
              <a:rPr lang="fr-BE" sz="2401" b="1" dirty="0">
                <a:solidFill>
                  <a:schemeClr val="bg1"/>
                </a:solidFill>
                <a:latin typeface="Helvetica"/>
                <a:cs typeface="Helvetica"/>
              </a:rPr>
              <a:t>e</a:t>
            </a:r>
            <a:r>
              <a:rPr lang="en-BE" sz="2401" b="1" dirty="0">
                <a:solidFill>
                  <a:schemeClr val="bg1"/>
                </a:solidFill>
                <a:latin typeface="Helvetica"/>
                <a:cs typeface="Helvetica"/>
              </a:rPr>
              <a:t>r</a:t>
            </a:r>
            <a:r>
              <a:rPr lang="fr-BE" sz="2401" b="1" dirty="0">
                <a:solidFill>
                  <a:schemeClr val="bg1"/>
                </a:solidFill>
                <a:latin typeface="Helvetica"/>
                <a:cs typeface="Helvetica"/>
              </a:rPr>
              <a:t>v</a:t>
            </a:r>
            <a:r>
              <a:rPr lang="en-BE" sz="2401" b="1" dirty="0" err="1">
                <a:solidFill>
                  <a:schemeClr val="bg1"/>
                </a:solidFill>
                <a:latin typeface="Helvetica"/>
                <a:cs typeface="Helvetica"/>
              </a:rPr>
              <a:t>i</a:t>
            </a:r>
            <a:r>
              <a:rPr lang="fr-BE" sz="2401" b="1" dirty="0">
                <a:solidFill>
                  <a:schemeClr val="bg1"/>
                </a:solidFill>
                <a:latin typeface="Helvetica"/>
                <a:cs typeface="Helvetica"/>
              </a:rPr>
              <a:t>c</a:t>
            </a:r>
            <a:r>
              <a:rPr lang="en-BE" sz="2401" b="1" dirty="0">
                <a:solidFill>
                  <a:schemeClr val="bg1"/>
                </a:solidFill>
                <a:latin typeface="Helvetica"/>
                <a:cs typeface="Helvetica"/>
              </a:rPr>
              <a:t>e </a:t>
            </a:r>
            <a:r>
              <a:rPr lang="fr-BE" sz="2401" b="1" dirty="0">
                <a:solidFill>
                  <a:schemeClr val="bg1"/>
                </a:solidFill>
                <a:latin typeface="Helvetica"/>
                <a:cs typeface="Helvetica"/>
              </a:rPr>
              <a:t>D</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a</a:t>
            </a:r>
            <a:r>
              <a:rPr lang="fr-BE" sz="2401" b="1" dirty="0">
                <a:solidFill>
                  <a:schemeClr val="bg1"/>
                </a:solidFill>
                <a:latin typeface="Helvetica"/>
                <a:cs typeface="Helvetica"/>
              </a:rPr>
              <a:t>i</a:t>
            </a:r>
            <a:r>
              <a:rPr lang="en-BE" sz="2401" b="1" dirty="0">
                <a:solidFill>
                  <a:schemeClr val="bg1"/>
                </a:solidFill>
                <a:latin typeface="Helvetica"/>
                <a:cs typeface="Helvetica"/>
              </a:rPr>
              <a:t>n</a:t>
            </a:r>
            <a:r>
              <a:rPr lang="fr-BE" sz="2401" b="1" dirty="0">
                <a:solidFill>
                  <a:schemeClr val="bg1"/>
                </a:solidFill>
                <a:latin typeface="Helvetica"/>
                <a:cs typeface="Helvetica"/>
              </a:rPr>
              <a:t>s</a:t>
            </a:r>
            <a:r>
              <a:rPr lang="en-BE" sz="2401" b="1" dirty="0">
                <a:solidFill>
                  <a:schemeClr val="bg1"/>
                </a:solidFill>
                <a:latin typeface="Helvetica"/>
                <a:cs typeface="Helvetica"/>
              </a:rPr>
              <a:t> </a:t>
            </a:r>
            <a:r>
              <a:rPr lang="fr-BE" sz="2401" b="1" dirty="0">
                <a:solidFill>
                  <a:schemeClr val="bg1"/>
                </a:solidFill>
                <a:latin typeface="Helvetica"/>
                <a:cs typeface="Helvetica"/>
              </a:rPr>
              <a:t>s</a:t>
            </a:r>
            <a:r>
              <a:rPr lang="en-BE" sz="2401" b="1" dirty="0">
                <a:solidFill>
                  <a:schemeClr val="bg1"/>
                </a:solidFill>
                <a:latin typeface="Helvetica"/>
                <a:cs typeface="Helvetica"/>
              </a:rPr>
              <a:t>h</a:t>
            </a:r>
            <a:r>
              <a:rPr lang="fr-BE" sz="2401" b="1" dirty="0">
                <a:solidFill>
                  <a:schemeClr val="bg1"/>
                </a:solidFill>
                <a:latin typeface="Helvetica"/>
                <a:cs typeface="Helvetica"/>
              </a:rPr>
              <a:t>a</a:t>
            </a:r>
            <a:r>
              <a:rPr lang="en-BE" sz="2401" b="1" dirty="0">
                <a:solidFill>
                  <a:schemeClr val="bg1"/>
                </a:solidFill>
                <a:latin typeface="Helvetica"/>
                <a:cs typeface="Helvetica"/>
              </a:rPr>
              <a:t>r</a:t>
            </a:r>
            <a:r>
              <a:rPr lang="fr-BE" sz="2401" b="1" dirty="0">
                <a:solidFill>
                  <a:schemeClr val="bg1"/>
                </a:solidFill>
                <a:latin typeface="Helvetica"/>
                <a:cs typeface="Helvetica"/>
              </a:rPr>
              <a:t>e</a:t>
            </a:r>
            <a:r>
              <a:rPr lang="en-BE" sz="2401" b="1" dirty="0">
                <a:solidFill>
                  <a:schemeClr val="bg1"/>
                </a:solidFill>
                <a:latin typeface="Helvetica"/>
                <a:cs typeface="Helvetica"/>
              </a:rPr>
              <a:t> </a:t>
            </a:r>
            <a:r>
              <a:rPr lang="fr-BE" sz="2401" b="1" dirty="0">
                <a:solidFill>
                  <a:schemeClr val="bg1"/>
                </a:solidFill>
                <a:latin typeface="Helvetica"/>
                <a:cs typeface="Helvetica"/>
              </a:rPr>
              <a:t>a</a:t>
            </a:r>
            <a:r>
              <a:rPr lang="en-BE" sz="2401" b="1" dirty="0">
                <a:solidFill>
                  <a:schemeClr val="bg1"/>
                </a:solidFill>
                <a:latin typeface="Helvetica"/>
                <a:cs typeface="Helvetica"/>
              </a:rPr>
              <a:t> </a:t>
            </a:r>
            <a:r>
              <a:rPr lang="fr-BE" sz="2401" b="1" dirty="0">
                <a:solidFill>
                  <a:schemeClr val="bg1"/>
                </a:solidFill>
                <a:latin typeface="Helvetica"/>
                <a:cs typeface="Helvetica"/>
              </a:rPr>
              <a:t>c</a:t>
            </a:r>
            <a:r>
              <a:rPr lang="en-BE" sz="2401" b="1" dirty="0">
                <a:solidFill>
                  <a:schemeClr val="bg1"/>
                </a:solidFill>
                <a:latin typeface="Helvetica"/>
                <a:cs typeface="Helvetica"/>
              </a:rPr>
              <a:t>o</a:t>
            </a:r>
            <a:r>
              <a:rPr lang="fr-BE" sz="2401" b="1" dirty="0">
                <a:solidFill>
                  <a:schemeClr val="bg1"/>
                </a:solidFill>
                <a:latin typeface="Helvetica"/>
                <a:cs typeface="Helvetica"/>
              </a:rPr>
              <a:t>m</a:t>
            </a:r>
            <a:r>
              <a:rPr lang="en-BE" sz="2401" b="1" dirty="0">
                <a:solidFill>
                  <a:schemeClr val="bg1"/>
                </a:solidFill>
                <a:latin typeface="Helvetica"/>
                <a:cs typeface="Helvetica"/>
              </a:rPr>
              <a:t>m</a:t>
            </a:r>
            <a:r>
              <a:rPr lang="fr-BE" sz="2401" b="1" dirty="0">
                <a:solidFill>
                  <a:schemeClr val="bg1"/>
                </a:solidFill>
                <a:latin typeface="Helvetica"/>
                <a:cs typeface="Helvetica"/>
              </a:rPr>
              <a:t>o</a:t>
            </a:r>
            <a:r>
              <a:rPr lang="en-BE" sz="2401" b="1" dirty="0">
                <a:solidFill>
                  <a:schemeClr val="bg1"/>
                </a:solidFill>
                <a:latin typeface="Helvetica"/>
                <a:cs typeface="Helvetica"/>
              </a:rPr>
              <a:t>n </a:t>
            </a:r>
            <a:r>
              <a:rPr lang="fr-BE" sz="2401" b="1" dirty="0">
                <a:solidFill>
                  <a:schemeClr val="bg1"/>
                </a:solidFill>
                <a:latin typeface="Helvetica"/>
                <a:cs typeface="Helvetica"/>
              </a:rPr>
              <a:t>s</a:t>
            </a:r>
            <a:r>
              <a:rPr lang="en-BE" sz="2401" b="1" dirty="0">
                <a:solidFill>
                  <a:schemeClr val="bg1"/>
                </a:solidFill>
                <a:latin typeface="Helvetica"/>
                <a:cs typeface="Helvetica"/>
              </a:rPr>
              <a:t>t</a:t>
            </a:r>
            <a:r>
              <a:rPr lang="fr-BE" sz="2401" b="1" dirty="0">
                <a:solidFill>
                  <a:schemeClr val="bg1"/>
                </a:solidFill>
                <a:latin typeface="Helvetica"/>
                <a:cs typeface="Helvetica"/>
              </a:rPr>
              <a:t>r</a:t>
            </a:r>
            <a:r>
              <a:rPr lang="en-BE" sz="2401" b="1" dirty="0">
                <a:solidFill>
                  <a:schemeClr val="bg1"/>
                </a:solidFill>
                <a:latin typeface="Helvetica"/>
                <a:cs typeface="Helvetica"/>
              </a:rPr>
              <a:t>u</a:t>
            </a:r>
            <a:r>
              <a:rPr lang="fr-BE" sz="2401" b="1" dirty="0">
                <a:solidFill>
                  <a:schemeClr val="bg1"/>
                </a:solidFill>
                <a:latin typeface="Helvetica"/>
                <a:cs typeface="Helvetica"/>
              </a:rPr>
              <a:t>c</a:t>
            </a:r>
            <a:r>
              <a:rPr lang="en-BE" sz="2401" b="1" dirty="0">
                <a:solidFill>
                  <a:schemeClr val="bg1"/>
                </a:solidFill>
                <a:latin typeface="Helvetica"/>
                <a:cs typeface="Helvetica"/>
              </a:rPr>
              <a:t>t</a:t>
            </a:r>
            <a:r>
              <a:rPr lang="fr-BE" sz="2401" b="1" dirty="0">
                <a:solidFill>
                  <a:schemeClr val="bg1"/>
                </a:solidFill>
                <a:latin typeface="Helvetica"/>
                <a:cs typeface="Helvetica"/>
              </a:rPr>
              <a:t>u</a:t>
            </a:r>
            <a:r>
              <a:rPr lang="en-BE" sz="2401" b="1" dirty="0">
                <a:solidFill>
                  <a:schemeClr val="bg1"/>
                </a:solidFill>
                <a:latin typeface="Helvetica"/>
                <a:cs typeface="Helvetica"/>
              </a:rPr>
              <a:t>r</a:t>
            </a:r>
            <a:r>
              <a:rPr lang="fr-BE" sz="2401" b="1" dirty="0">
                <a:solidFill>
                  <a:schemeClr val="bg1"/>
                </a:solidFill>
                <a:latin typeface="Helvetica"/>
                <a:cs typeface="Helvetica"/>
              </a:rPr>
              <a:t>e</a:t>
            </a:r>
            <a:endParaRPr lang="en-US" sz="2401" b="1" dirty="0">
              <a:solidFill>
                <a:schemeClr val="bg1"/>
              </a:solidFill>
              <a:latin typeface="Helvetica"/>
              <a:cs typeface="Helvetica"/>
            </a:endParaRPr>
          </a:p>
        </p:txBody>
      </p:sp>
      <p:sp>
        <p:nvSpPr>
          <p:cNvPr id="2" name="Rectangle 1">
            <a:extLst>
              <a:ext uri="{FF2B5EF4-FFF2-40B4-BE49-F238E27FC236}">
                <a16:creationId xmlns:a16="http://schemas.microsoft.com/office/drawing/2014/main" id="{771E6761-E63F-452D-BA6E-E1C67EB1EEF8}"/>
              </a:ext>
            </a:extLst>
          </p:cNvPr>
          <p:cNvSpPr/>
          <p:nvPr/>
        </p:nvSpPr>
        <p:spPr>
          <a:xfrm>
            <a:off x="3576514" y="5374803"/>
            <a:ext cx="3478773" cy="301621"/>
          </a:xfrm>
          <a:prstGeom prst="rect">
            <a:avLst/>
          </a:prstGeom>
        </p:spPr>
        <p:txBody>
          <a:bodyPr wrap="none">
            <a:spAutoFit/>
          </a:bodyPr>
          <a:lstStyle/>
          <a:p>
            <a:r>
              <a:rPr lang="en-US" dirty="0">
                <a:hlinkClick r:id="rId5" action="ppaction://hlinkfile"/>
              </a:rPr>
              <a:t>All Service Domains share a common structure</a:t>
            </a:r>
            <a:endParaRPr lang="en-BE" dirty="0"/>
          </a:p>
        </p:txBody>
      </p:sp>
    </p:spTree>
    <p:extLst>
      <p:ext uri="{BB962C8B-B14F-4D97-AF65-F5344CB8AC3E}">
        <p14:creationId xmlns:p14="http://schemas.microsoft.com/office/powerpoint/2010/main" val="562692007"/>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5213670" y="4797150"/>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1371265464"/>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1790669" y="4021688"/>
            <a:ext cx="4018944" cy="2694292"/>
          </a:xfrm>
          <a:prstGeom prst="rect">
            <a:avLst/>
          </a:prstGeom>
        </p:spPr>
        <p:txBody>
          <a:bodyPr wrap="square">
            <a:spAutoFit/>
          </a:bodyPr>
          <a:lstStyle/>
          <a:p>
            <a:pPr marL="351013" indent="-358954">
              <a:spcAft>
                <a:spcPts val="600"/>
              </a:spcAft>
              <a:buClr>
                <a:schemeClr val="accent1">
                  <a:lumMod val="75000"/>
                </a:schemeClr>
              </a:buClr>
              <a:buSzPct val="80000"/>
            </a:pPr>
            <a:r>
              <a:rPr lang="en-US" sz="1601" b="1" i="1" dirty="0">
                <a:solidFill>
                  <a:srgbClr val="5F6062"/>
                </a:solidFill>
                <a:latin typeface="Helvetica"/>
                <a:cs typeface="Helvetica"/>
              </a:rPr>
              <a:t>Big picture properties</a:t>
            </a:r>
            <a:endParaRPr lang="en-US" sz="1401" b="1" i="1" dirty="0">
              <a:solidFill>
                <a:srgbClr val="5F6062"/>
              </a:solidFill>
              <a:latin typeface="Helvetica"/>
              <a:cs typeface="Helvetica"/>
            </a:endParaRP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service center (business capability)</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Is a unit combining people, procedures and systems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Has an associated responsible party (users)</a:t>
            </a:r>
          </a:p>
          <a:p>
            <a:pPr marL="735381" lvl="1" indent="-285893">
              <a:spcAft>
                <a:spcPts val="600"/>
              </a:spcAft>
              <a:buClr>
                <a:schemeClr val="accent1">
                  <a:lumMod val="75000"/>
                </a:schemeClr>
              </a:buClr>
              <a:buSzPct val="80000"/>
              <a:buFont typeface="Wingdings" panose="05000000000000000000" pitchFamily="2" charset="2"/>
              <a:buChar char="q"/>
            </a:pPr>
            <a:r>
              <a:rPr lang="en-US" sz="1401" b="1" i="1" dirty="0">
                <a:solidFill>
                  <a:srgbClr val="5F6062"/>
                </a:solidFill>
                <a:latin typeface="Helvetica"/>
                <a:cs typeface="Helvetica"/>
              </a:rPr>
              <a:t>Can be outsourced/in-sourced (if all services can be supported)</a:t>
            </a:r>
          </a:p>
          <a:p>
            <a:pPr marL="351013" indent="-358954">
              <a:spcAft>
                <a:spcPts val="600"/>
              </a:spcAft>
              <a:buClr>
                <a:schemeClr val="accent1">
                  <a:lumMod val="75000"/>
                </a:schemeClr>
              </a:buClr>
              <a:buSzPct val="80000"/>
            </a:pPr>
            <a:endParaRPr lang="en-US" sz="1601" b="1" dirty="0">
              <a:solidFill>
                <a:srgbClr val="5F6062"/>
              </a:solidFill>
              <a:latin typeface="Helvetica"/>
              <a:cs typeface="Helvetica"/>
            </a:endParaRPr>
          </a:p>
        </p:txBody>
      </p:sp>
      <p:grpSp>
        <p:nvGrpSpPr>
          <p:cNvPr id="2" name="Group 5"/>
          <p:cNvGrpSpPr>
            <a:grpSpLocks noChangeAspect="1"/>
          </p:cNvGrpSpPr>
          <p:nvPr/>
        </p:nvGrpSpPr>
        <p:grpSpPr>
          <a:xfrm>
            <a:off x="6977769" y="1823633"/>
            <a:ext cx="1842082" cy="880995"/>
            <a:chOff x="4953000" y="2438400"/>
            <a:chExt cx="3505200" cy="1676400"/>
          </a:xfrm>
        </p:grpSpPr>
        <p:sp>
          <p:nvSpPr>
            <p:cNvPr id="36" name="Rectangle 35"/>
            <p:cNvSpPr/>
            <p:nvPr/>
          </p:nvSpPr>
          <p:spPr bwMode="auto">
            <a:xfrm>
              <a:off x="4953000" y="2438400"/>
              <a:ext cx="3505200" cy="1676400"/>
            </a:xfrm>
            <a:prstGeom prst="rect">
              <a:avLst/>
            </a:prstGeom>
            <a:solidFill>
              <a:schemeClr val="bg1"/>
            </a:solidFill>
            <a:ln w="9525" cap="flat" cmpd="sng" algn="ctr">
              <a:solidFill>
                <a:schemeClr val="tx1"/>
              </a:solidFill>
              <a:prstDash val="solid"/>
              <a:round/>
              <a:headEnd type="none" w="med" len="med"/>
              <a:tailEnd type="none" w="med" len="med"/>
            </a:ln>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37" name="Rectangle 36"/>
            <p:cNvSpPr/>
            <p:nvPr/>
          </p:nvSpPr>
          <p:spPr bwMode="auto">
            <a:xfrm>
              <a:off x="7696200" y="28956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8" name="Rectangle 37"/>
            <p:cNvSpPr/>
            <p:nvPr/>
          </p:nvSpPr>
          <p:spPr bwMode="auto">
            <a:xfrm>
              <a:off x="7086600" y="2438400"/>
              <a:ext cx="5334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39" name="Rectangle 38"/>
            <p:cNvSpPr/>
            <p:nvPr/>
          </p:nvSpPr>
          <p:spPr bwMode="auto">
            <a:xfrm>
              <a:off x="5715000" y="3505200"/>
              <a:ext cx="685800" cy="3810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0" name="Rectangle 39"/>
            <p:cNvSpPr/>
            <p:nvPr/>
          </p:nvSpPr>
          <p:spPr bwMode="auto">
            <a:xfrm>
              <a:off x="6096000" y="32004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1" name="Rectangle 40"/>
            <p:cNvSpPr/>
            <p:nvPr/>
          </p:nvSpPr>
          <p:spPr bwMode="auto">
            <a:xfrm>
              <a:off x="6781800" y="2895600"/>
              <a:ext cx="914400" cy="6096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2" name="Rectangle 41"/>
            <p:cNvSpPr/>
            <p:nvPr/>
          </p:nvSpPr>
          <p:spPr bwMode="auto">
            <a:xfrm>
              <a:off x="7162800" y="3810000"/>
              <a:ext cx="685800" cy="304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3" name="Rectangle 42"/>
            <p:cNvSpPr/>
            <p:nvPr/>
          </p:nvSpPr>
          <p:spPr bwMode="auto">
            <a:xfrm>
              <a:off x="4953000" y="2438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4" name="Rectangle 43"/>
            <p:cNvSpPr/>
            <p:nvPr/>
          </p:nvSpPr>
          <p:spPr bwMode="auto">
            <a:xfrm>
              <a:off x="7848600" y="3810000"/>
              <a:ext cx="609600" cy="3048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5" name="Rectangle 44"/>
            <p:cNvSpPr/>
            <p:nvPr/>
          </p:nvSpPr>
          <p:spPr bwMode="auto">
            <a:xfrm>
              <a:off x="4953000" y="3886200"/>
              <a:ext cx="685800" cy="2286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6" name="Rectangle 45"/>
            <p:cNvSpPr/>
            <p:nvPr/>
          </p:nvSpPr>
          <p:spPr bwMode="auto">
            <a:xfrm>
              <a:off x="5334000" y="2819400"/>
              <a:ext cx="381000" cy="381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7" name="Rectangle 46"/>
            <p:cNvSpPr/>
            <p:nvPr/>
          </p:nvSpPr>
          <p:spPr bwMode="auto">
            <a:xfrm>
              <a:off x="6400800" y="3505200"/>
              <a:ext cx="762000" cy="6096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8" name="Rectangle 47"/>
            <p:cNvSpPr/>
            <p:nvPr/>
          </p:nvSpPr>
          <p:spPr bwMode="auto">
            <a:xfrm>
              <a:off x="5715000" y="2819400"/>
              <a:ext cx="381000" cy="6858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49" name="Rectangle 48"/>
            <p:cNvSpPr/>
            <p:nvPr/>
          </p:nvSpPr>
          <p:spPr bwMode="auto">
            <a:xfrm>
              <a:off x="7620000" y="2438400"/>
              <a:ext cx="5334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0" name="Rectangle 49"/>
            <p:cNvSpPr/>
            <p:nvPr/>
          </p:nvSpPr>
          <p:spPr bwMode="auto">
            <a:xfrm>
              <a:off x="8153400" y="2438400"/>
              <a:ext cx="304800" cy="7620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1" name="Rectangle 50"/>
            <p:cNvSpPr/>
            <p:nvPr/>
          </p:nvSpPr>
          <p:spPr bwMode="auto">
            <a:xfrm>
              <a:off x="6096000" y="2743200"/>
              <a:ext cx="457200" cy="4572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2" name="Rectangle 51"/>
            <p:cNvSpPr/>
            <p:nvPr/>
          </p:nvSpPr>
          <p:spPr bwMode="auto">
            <a:xfrm>
              <a:off x="6781800" y="2438400"/>
              <a:ext cx="304800" cy="4572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3" name="Rectangle 52"/>
            <p:cNvSpPr/>
            <p:nvPr/>
          </p:nvSpPr>
          <p:spPr bwMode="auto">
            <a:xfrm>
              <a:off x="6096000" y="2438400"/>
              <a:ext cx="685800" cy="3048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4" name="Rectangle 53"/>
            <p:cNvSpPr/>
            <p:nvPr/>
          </p:nvSpPr>
          <p:spPr bwMode="auto">
            <a:xfrm>
              <a:off x="4953000" y="2819400"/>
              <a:ext cx="381000" cy="609600"/>
            </a:xfrm>
            <a:prstGeom prst="rect">
              <a:avLst/>
            </a:prstGeom>
            <a:solidFill>
              <a:schemeClr val="accent1">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5" name="Rectangle 54"/>
            <p:cNvSpPr/>
            <p:nvPr/>
          </p:nvSpPr>
          <p:spPr bwMode="auto">
            <a:xfrm>
              <a:off x="5334000" y="2438400"/>
              <a:ext cx="762000" cy="3810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6" name="Rectangle 55"/>
            <p:cNvSpPr/>
            <p:nvPr/>
          </p:nvSpPr>
          <p:spPr bwMode="auto">
            <a:xfrm>
              <a:off x="6553200" y="2746374"/>
              <a:ext cx="228600" cy="454025"/>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7" name="Rectangle 56"/>
            <p:cNvSpPr/>
            <p:nvPr/>
          </p:nvSpPr>
          <p:spPr bwMode="auto">
            <a:xfrm>
              <a:off x="5337174" y="3200400"/>
              <a:ext cx="374651" cy="685800"/>
            </a:xfrm>
            <a:prstGeom prst="rect">
              <a:avLst/>
            </a:prstGeom>
            <a:solidFill>
              <a:schemeClr val="accent2">
                <a:lumMod val="50000"/>
              </a:schemeClr>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8" name="Rectangle 57"/>
            <p:cNvSpPr/>
            <p:nvPr/>
          </p:nvSpPr>
          <p:spPr bwMode="auto">
            <a:xfrm>
              <a:off x="4953000" y="3429000"/>
              <a:ext cx="3810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59" name="Rectangle 58"/>
            <p:cNvSpPr/>
            <p:nvPr/>
          </p:nvSpPr>
          <p:spPr bwMode="auto">
            <a:xfrm>
              <a:off x="5638800" y="3886200"/>
              <a:ext cx="762000" cy="2286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0" name="Rectangle 59"/>
            <p:cNvSpPr/>
            <p:nvPr/>
          </p:nvSpPr>
          <p:spPr bwMode="auto">
            <a:xfrm>
              <a:off x="8153400" y="3200400"/>
              <a:ext cx="304800" cy="457200"/>
            </a:xfrm>
            <a:prstGeom prst="rect">
              <a:avLst/>
            </a:prstGeom>
            <a:solidFill>
              <a:srgbClr val="41441C"/>
            </a:solidFill>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1" name="Rectangle 60"/>
            <p:cNvSpPr/>
            <p:nvPr/>
          </p:nvSpPr>
          <p:spPr bwMode="auto">
            <a:xfrm>
              <a:off x="8153400" y="3657600"/>
              <a:ext cx="304800" cy="1524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2" name="Rectangle 61"/>
            <p:cNvSpPr/>
            <p:nvPr/>
          </p:nvSpPr>
          <p:spPr bwMode="auto">
            <a:xfrm>
              <a:off x="7162800" y="3505200"/>
              <a:ext cx="533400" cy="304800"/>
            </a:xfrm>
            <a:prstGeom prst="rect">
              <a:avLst/>
            </a:prstGeom>
            <a:ln>
              <a:headEnd type="none" w="med" len="med"/>
              <a:tailEnd type="none" w="med" len="med"/>
            </a:ln>
            <a:effectLst/>
          </p:spPr>
          <p:style>
            <a:lnRef idx="0">
              <a:schemeClr val="accent1"/>
            </a:lnRef>
            <a:fillRef idx="3">
              <a:schemeClr val="accent1"/>
            </a:fillRef>
            <a:effectRef idx="3">
              <a:schemeClr val="accent1"/>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sp>
          <p:nvSpPr>
            <p:cNvPr id="63" name="Rectangle 62"/>
            <p:cNvSpPr/>
            <p:nvPr/>
          </p:nvSpPr>
          <p:spPr bwMode="auto">
            <a:xfrm>
              <a:off x="7696200" y="3352800"/>
              <a:ext cx="457200" cy="457200"/>
            </a:xfrm>
            <a:prstGeom prst="rect">
              <a:avLst/>
            </a:prstGeom>
            <a:ln>
              <a:headEnd type="none" w="med" len="med"/>
              <a:tailEnd type="none" w="med" len="med"/>
            </a:ln>
            <a:effectLst/>
          </p:spPr>
          <p:style>
            <a:lnRef idx="0">
              <a:schemeClr val="accent2"/>
            </a:lnRef>
            <a:fillRef idx="3">
              <a:schemeClr val="accent2"/>
            </a:fillRef>
            <a:effectRef idx="3">
              <a:schemeClr val="accent2"/>
            </a:effectRef>
            <a:fontRef idx="minor">
              <a:schemeClr val="lt1"/>
            </a:fontRef>
          </p:style>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solidFill>
                  <a:schemeClr val="tx1"/>
                </a:solidFill>
                <a:latin typeface="Arial" charset="0"/>
                <a:ea typeface="ＭＳ Ｐゴシック" pitchFamily="1" charset="-128"/>
              </a:endParaRPr>
            </a:p>
          </p:txBody>
        </p:sp>
      </p:grpSp>
      <p:sp>
        <p:nvSpPr>
          <p:cNvPr id="64" name="Oval 63"/>
          <p:cNvSpPr>
            <a:spLocks noChangeAspect="1"/>
          </p:cNvSpPr>
          <p:nvPr/>
        </p:nvSpPr>
        <p:spPr bwMode="auto">
          <a:xfrm>
            <a:off x="8385617" y="2012568"/>
            <a:ext cx="324148" cy="324148"/>
          </a:xfrm>
          <a:prstGeom prst="ellipse">
            <a:avLst/>
          </a:prstGeom>
          <a:noFill/>
          <a:ln w="38100" cap="flat" cmpd="sng" algn="ctr">
            <a:solidFill>
              <a:srgbClr val="FF0000"/>
            </a:solidFill>
            <a:prstDash val="solid"/>
            <a:round/>
            <a:headEnd type="none" w="med" len="med"/>
            <a:tailEnd type="none" w="med" len="med"/>
          </a:ln>
          <a:effectLst>
            <a:outerShdw blurRad="25400" dist="12700" dir="2700000">
              <a:srgbClr val="000000"/>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sp>
        <p:nvSpPr>
          <p:cNvPr id="65" name="Freeform 64"/>
          <p:cNvSpPr/>
          <p:nvPr/>
        </p:nvSpPr>
        <p:spPr bwMode="auto">
          <a:xfrm>
            <a:off x="8681379" y="2219031"/>
            <a:ext cx="1295811" cy="1474121"/>
          </a:xfrm>
          <a:custGeom>
            <a:avLst/>
            <a:gdLst>
              <a:gd name="connsiteX0" fmla="*/ 0 w 795410"/>
              <a:gd name="connsiteY0" fmla="*/ 0 h 1526495"/>
              <a:gd name="connsiteX1" fmla="*/ 590143 w 795410"/>
              <a:gd name="connsiteY1" fmla="*/ 7183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5901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18435 w 795410"/>
              <a:gd name="connsiteY7" fmla="*/ 641384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795410"/>
              <a:gd name="connsiteY0" fmla="*/ 0 h 1526495"/>
              <a:gd name="connsiteX1" fmla="*/ 602843 w 795410"/>
              <a:gd name="connsiteY1" fmla="*/ 667550 h 1526495"/>
              <a:gd name="connsiteX2" fmla="*/ 423364 w 795410"/>
              <a:gd name="connsiteY2" fmla="*/ 1180147 h 1526495"/>
              <a:gd name="connsiteX3" fmla="*/ 333559 w 795410"/>
              <a:gd name="connsiteY3" fmla="*/ 1026215 h 1526495"/>
              <a:gd name="connsiteX4" fmla="*/ 295072 w 795410"/>
              <a:gd name="connsiteY4" fmla="*/ 1526495 h 1526495"/>
              <a:gd name="connsiteX5" fmla="*/ 795410 w 795410"/>
              <a:gd name="connsiteY5" fmla="*/ 1205802 h 1526495"/>
              <a:gd name="connsiteX6" fmla="*/ 666343 w 795410"/>
              <a:gd name="connsiteY6" fmla="*/ 1192975 h 1526495"/>
              <a:gd name="connsiteX7" fmla="*/ 747010 w 795410"/>
              <a:gd name="connsiteY7" fmla="*/ 644559 h 1526495"/>
              <a:gd name="connsiteX8" fmla="*/ 0 w 795410"/>
              <a:gd name="connsiteY8" fmla="*/ 0 h 1526495"/>
              <a:gd name="connsiteX0" fmla="*/ 0 w 812196"/>
              <a:gd name="connsiteY0" fmla="*/ 0 h 1526495"/>
              <a:gd name="connsiteX1" fmla="*/ 602843 w 812196"/>
              <a:gd name="connsiteY1" fmla="*/ 667550 h 1526495"/>
              <a:gd name="connsiteX2" fmla="*/ 423364 w 812196"/>
              <a:gd name="connsiteY2" fmla="*/ 1180147 h 1526495"/>
              <a:gd name="connsiteX3" fmla="*/ 333559 w 812196"/>
              <a:gd name="connsiteY3" fmla="*/ 1026215 h 1526495"/>
              <a:gd name="connsiteX4" fmla="*/ 295072 w 812196"/>
              <a:gd name="connsiteY4" fmla="*/ 1526495 h 1526495"/>
              <a:gd name="connsiteX5" fmla="*/ 795410 w 812196"/>
              <a:gd name="connsiteY5" fmla="*/ 1205802 h 1526495"/>
              <a:gd name="connsiteX6" fmla="*/ 666343 w 812196"/>
              <a:gd name="connsiteY6" fmla="*/ 1192975 h 1526495"/>
              <a:gd name="connsiteX7" fmla="*/ 747010 w 812196"/>
              <a:gd name="connsiteY7" fmla="*/ 644559 h 1526495"/>
              <a:gd name="connsiteX8" fmla="*/ 0 w 812196"/>
              <a:gd name="connsiteY8" fmla="*/ 0 h 1526495"/>
              <a:gd name="connsiteX0" fmla="*/ 0 w 890660"/>
              <a:gd name="connsiteY0" fmla="*/ 0 h 1526495"/>
              <a:gd name="connsiteX1" fmla="*/ 602843 w 890660"/>
              <a:gd name="connsiteY1" fmla="*/ 667550 h 1526495"/>
              <a:gd name="connsiteX2" fmla="*/ 423364 w 890660"/>
              <a:gd name="connsiteY2" fmla="*/ 11801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64639 w 890660"/>
              <a:gd name="connsiteY2" fmla="*/ 11515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451939 w 890660"/>
              <a:gd name="connsiteY2" fmla="*/ 1138872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333559 w 890660"/>
              <a:gd name="connsiteY3" fmla="*/ 102621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526495"/>
              <a:gd name="connsiteX1" fmla="*/ 602843 w 890660"/>
              <a:gd name="connsiteY1" fmla="*/ 667550 h 1526495"/>
              <a:gd name="connsiteX2" fmla="*/ 524964 w 890660"/>
              <a:gd name="connsiteY2" fmla="*/ 976947 h 1526495"/>
              <a:gd name="connsiteX3" fmla="*/ 441509 w 890660"/>
              <a:gd name="connsiteY3" fmla="*/ 803965 h 1526495"/>
              <a:gd name="connsiteX4" fmla="*/ 295072 w 890660"/>
              <a:gd name="connsiteY4" fmla="*/ 1526495 h 1526495"/>
              <a:gd name="connsiteX5" fmla="*/ 890660 w 890660"/>
              <a:gd name="connsiteY5" fmla="*/ 1189927 h 1526495"/>
              <a:gd name="connsiteX6" fmla="*/ 666343 w 890660"/>
              <a:gd name="connsiteY6" fmla="*/ 1192975 h 1526495"/>
              <a:gd name="connsiteX7" fmla="*/ 747010 w 890660"/>
              <a:gd name="connsiteY7" fmla="*/ 644559 h 1526495"/>
              <a:gd name="connsiteX8" fmla="*/ 0 w 890660"/>
              <a:gd name="connsiteY8" fmla="*/ 0 h 152649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666343 w 890660"/>
              <a:gd name="connsiteY6" fmla="*/ 11929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890660"/>
              <a:gd name="connsiteY0" fmla="*/ 0 h 1291545"/>
              <a:gd name="connsiteX1" fmla="*/ 602843 w 890660"/>
              <a:gd name="connsiteY1" fmla="*/ 667550 h 1291545"/>
              <a:gd name="connsiteX2" fmla="*/ 524964 w 890660"/>
              <a:gd name="connsiteY2" fmla="*/ 976947 h 1291545"/>
              <a:gd name="connsiteX3" fmla="*/ 441509 w 890660"/>
              <a:gd name="connsiteY3" fmla="*/ 803965 h 1291545"/>
              <a:gd name="connsiteX4" fmla="*/ 377622 w 890660"/>
              <a:gd name="connsiteY4" fmla="*/ 1291545 h 1291545"/>
              <a:gd name="connsiteX5" fmla="*/ 890660 w 890660"/>
              <a:gd name="connsiteY5" fmla="*/ 1189927 h 1291545"/>
              <a:gd name="connsiteX6" fmla="*/ 726668 w 890660"/>
              <a:gd name="connsiteY6" fmla="*/ 1053275 h 1291545"/>
              <a:gd name="connsiteX7" fmla="*/ 747010 w 890660"/>
              <a:gd name="connsiteY7" fmla="*/ 644559 h 1291545"/>
              <a:gd name="connsiteX8" fmla="*/ 0 w 890660"/>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 name="connsiteX0" fmla="*/ 0 w 938285"/>
              <a:gd name="connsiteY0" fmla="*/ 0 h 1291545"/>
              <a:gd name="connsiteX1" fmla="*/ 602843 w 938285"/>
              <a:gd name="connsiteY1" fmla="*/ 667550 h 1291545"/>
              <a:gd name="connsiteX2" fmla="*/ 524964 w 938285"/>
              <a:gd name="connsiteY2" fmla="*/ 976947 h 1291545"/>
              <a:gd name="connsiteX3" fmla="*/ 441509 w 938285"/>
              <a:gd name="connsiteY3" fmla="*/ 803965 h 1291545"/>
              <a:gd name="connsiteX4" fmla="*/ 377622 w 938285"/>
              <a:gd name="connsiteY4" fmla="*/ 1291545 h 1291545"/>
              <a:gd name="connsiteX5" fmla="*/ 938285 w 938285"/>
              <a:gd name="connsiteY5" fmla="*/ 1085152 h 1291545"/>
              <a:gd name="connsiteX6" fmla="*/ 726668 w 938285"/>
              <a:gd name="connsiteY6" fmla="*/ 1053275 h 1291545"/>
              <a:gd name="connsiteX7" fmla="*/ 747010 w 938285"/>
              <a:gd name="connsiteY7" fmla="*/ 644559 h 1291545"/>
              <a:gd name="connsiteX8" fmla="*/ 0 w 938285"/>
              <a:gd name="connsiteY8" fmla="*/ 0 h 12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8285" h="1291545">
                <a:moveTo>
                  <a:pt x="0" y="0"/>
                </a:moveTo>
                <a:cubicBezTo>
                  <a:pt x="258098" y="232042"/>
                  <a:pt x="595570" y="441858"/>
                  <a:pt x="602843" y="667550"/>
                </a:cubicBezTo>
                <a:cubicBezTo>
                  <a:pt x="606517" y="784441"/>
                  <a:pt x="591140" y="860056"/>
                  <a:pt x="524964" y="976947"/>
                </a:cubicBezTo>
                <a:lnTo>
                  <a:pt x="441509" y="803965"/>
                </a:lnTo>
                <a:lnTo>
                  <a:pt x="377622" y="1291545"/>
                </a:lnTo>
                <a:lnTo>
                  <a:pt x="938285" y="1085152"/>
                </a:lnTo>
                <a:lnTo>
                  <a:pt x="726668" y="1053275"/>
                </a:lnTo>
                <a:cubicBezTo>
                  <a:pt x="798007" y="958311"/>
                  <a:pt x="805846" y="783973"/>
                  <a:pt x="747010" y="644559"/>
                </a:cubicBezTo>
                <a:cubicBezTo>
                  <a:pt x="637707" y="345039"/>
                  <a:pt x="261703" y="204270"/>
                  <a:pt x="0" y="0"/>
                </a:cubicBezTo>
                <a:close/>
              </a:path>
            </a:pathLst>
          </a:custGeom>
          <a:solidFill>
            <a:srgbClr val="FF0000"/>
          </a:solidFill>
          <a:ln w="9525" cap="flat" cmpd="sng" algn="ctr">
            <a:solidFill>
              <a:schemeClr val="tx1"/>
            </a:solidFill>
            <a:prstDash val="solid"/>
            <a:round/>
            <a:headEnd type="none" w="med" len="med"/>
            <a:tailEnd type="none" w="med" len="med"/>
          </a:ln>
          <a:effectLst>
            <a:outerShdw blurRad="50800" dist="38100" dir="2700000">
              <a:srgbClr val="000000">
                <a:alpha val="75000"/>
              </a:srgbClr>
            </a:outerShdw>
          </a:effectLst>
        </p:spPr>
        <p:txBody>
          <a:bodyPr vert="horz" wrap="square" lIns="91482" tIns="45741" rIns="91482" bIns="45741" numCol="1" rtlCol="0" anchor="t" anchorCtr="0" compatLnSpc="1">
            <a:prstTxWarp prst="textNoShape">
              <a:avLst/>
            </a:prstTxWarp>
          </a:bodyPr>
          <a:lstStyle/>
          <a:p>
            <a:pPr defTabSz="914857" eaLnBrk="0" fontAlgn="base" hangingPunct="0">
              <a:spcBef>
                <a:spcPct val="0"/>
              </a:spcBef>
              <a:spcAft>
                <a:spcPct val="0"/>
              </a:spcAft>
            </a:pPr>
            <a:endParaRPr lang="en-US" sz="2401" baseline="30000" dirty="0">
              <a:latin typeface="Arial" charset="0"/>
              <a:ea typeface="ＭＳ Ｐゴシック" pitchFamily="1" charset="-128"/>
            </a:endParaRPr>
          </a:p>
        </p:txBody>
      </p:sp>
      <p:grpSp>
        <p:nvGrpSpPr>
          <p:cNvPr id="3" name="Group 33"/>
          <p:cNvGrpSpPr>
            <a:grpSpLocks noChangeAspect="1"/>
          </p:cNvGrpSpPr>
          <p:nvPr/>
        </p:nvGrpSpPr>
        <p:grpSpPr>
          <a:xfrm>
            <a:off x="7208618" y="3193928"/>
            <a:ext cx="2720320" cy="2956553"/>
            <a:chOff x="5936028" y="2794166"/>
            <a:chExt cx="1660546" cy="1794141"/>
          </a:xfrm>
        </p:grpSpPr>
        <p:grpSp>
          <p:nvGrpSpPr>
            <p:cNvPr id="5" name="Group 89"/>
            <p:cNvGrpSpPr/>
            <p:nvPr/>
          </p:nvGrpSpPr>
          <p:grpSpPr>
            <a:xfrm>
              <a:off x="7014187" y="3629731"/>
              <a:ext cx="352112" cy="115701"/>
              <a:chOff x="1974849" y="3771883"/>
              <a:chExt cx="438228" cy="144000"/>
            </a:xfrm>
            <a:effectLst>
              <a:outerShdw blurRad="50800" dist="38100" dir="2700000">
                <a:srgbClr val="000000">
                  <a:alpha val="75000"/>
                </a:srgbClr>
              </a:outerShdw>
            </a:effectLst>
          </p:grpSpPr>
          <p:sp>
            <p:nvSpPr>
              <p:cNvPr id="91" name="Rectangle 90"/>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2" name="Oval 91"/>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6" name="Group 92"/>
            <p:cNvGrpSpPr/>
            <p:nvPr/>
          </p:nvGrpSpPr>
          <p:grpSpPr>
            <a:xfrm>
              <a:off x="7010620" y="4164209"/>
              <a:ext cx="415313" cy="184900"/>
              <a:chOff x="1970409" y="3513618"/>
              <a:chExt cx="516886" cy="230123"/>
            </a:xfrm>
            <a:effectLst>
              <a:outerShdw blurRad="50800" dist="38100" dir="2700000">
                <a:srgbClr val="000000">
                  <a:alpha val="75000"/>
                </a:srgbClr>
              </a:outerShdw>
            </a:effectLst>
          </p:grpSpPr>
          <p:sp>
            <p:nvSpPr>
              <p:cNvPr id="89" name="Rectangle 88"/>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90" name="Block Arc 89"/>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grpSp>
          <p:nvGrpSpPr>
            <p:cNvPr id="7" name="Group 87"/>
            <p:cNvGrpSpPr/>
            <p:nvPr/>
          </p:nvGrpSpPr>
          <p:grpSpPr>
            <a:xfrm>
              <a:off x="7014178" y="3460097"/>
              <a:ext cx="352112" cy="115701"/>
              <a:chOff x="1974849" y="3771883"/>
              <a:chExt cx="438228" cy="144000"/>
            </a:xfrm>
            <a:effectLst>
              <a:outerShdw blurRad="50800" dist="38100" dir="2700000">
                <a:srgbClr val="000000">
                  <a:alpha val="75000"/>
                </a:srgbClr>
              </a:outerShdw>
            </a:effectLst>
          </p:grpSpPr>
          <p:sp>
            <p:nvSpPr>
              <p:cNvPr id="87" name="Rectangle 86"/>
              <p:cNvSpPr/>
              <p:nvPr/>
            </p:nvSpPr>
            <p:spPr>
              <a:xfrm>
                <a:off x="1974849" y="3823862"/>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8" name="Oval 87"/>
              <p:cNvSpPr/>
              <p:nvPr/>
            </p:nvSpPr>
            <p:spPr bwMode="gray">
              <a:xfrm>
                <a:off x="2269077" y="3771883"/>
                <a:ext cx="144000" cy="144000"/>
              </a:xfrm>
              <a:prstGeom prst="ellipse">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184242" indent="-184242" algn="ctr" defTabSz="914857">
                  <a:buClr>
                    <a:srgbClr val="F0AB00"/>
                  </a:buClr>
                  <a:buSzPct val="80000"/>
                </a:pPr>
                <a:endParaRPr lang="en-US" sz="2401" b="1" dirty="0"/>
              </a:p>
            </p:txBody>
          </p:sp>
        </p:grpSp>
        <p:grpSp>
          <p:nvGrpSpPr>
            <p:cNvPr id="8" name="Group 88"/>
            <p:cNvGrpSpPr/>
            <p:nvPr/>
          </p:nvGrpSpPr>
          <p:grpSpPr>
            <a:xfrm>
              <a:off x="7010610" y="3956245"/>
              <a:ext cx="415313" cy="184900"/>
              <a:chOff x="1970409" y="3513618"/>
              <a:chExt cx="516886" cy="230123"/>
            </a:xfrm>
            <a:effectLst>
              <a:outerShdw blurRad="50800" dist="38100" dir="2700000">
                <a:srgbClr val="000000">
                  <a:alpha val="75000"/>
                </a:srgbClr>
              </a:outerShdw>
            </a:effectLst>
          </p:grpSpPr>
          <p:sp>
            <p:nvSpPr>
              <p:cNvPr id="85" name="Rectangle 84"/>
              <p:cNvSpPr/>
              <p:nvPr/>
            </p:nvSpPr>
            <p:spPr>
              <a:xfrm>
                <a:off x="1970409" y="3608658"/>
                <a:ext cx="307521" cy="40042"/>
              </a:xfrm>
              <a:prstGeom prst="rect">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sp>
            <p:nvSpPr>
              <p:cNvPr id="86" name="Block Arc 85"/>
              <p:cNvSpPr/>
              <p:nvPr/>
            </p:nvSpPr>
            <p:spPr>
              <a:xfrm rot="16200000">
                <a:off x="2260997" y="3517443"/>
                <a:ext cx="230123" cy="222473"/>
              </a:xfrm>
              <a:prstGeom prst="blockArc">
                <a:avLst>
                  <a:gd name="adj1" fmla="val 10800000"/>
                  <a:gd name="adj2" fmla="val 0"/>
                  <a:gd name="adj3" fmla="val 16667"/>
                </a:avLst>
              </a:prstGeom>
              <a:ln w="12700" cap="flat" cmpd="sng" algn="ctr">
                <a:solidFill>
                  <a:schemeClr val="accent1">
                    <a:shade val="5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a:endParaRPr lang="en-US" sz="2401" b="1" dirty="0"/>
              </a:p>
            </p:txBody>
          </p:sp>
        </p:grpSp>
        <p:sp>
          <p:nvSpPr>
            <p:cNvPr id="71" name="Snip Same Side Corner Rectangle 70"/>
            <p:cNvSpPr/>
            <p:nvPr/>
          </p:nvSpPr>
          <p:spPr bwMode="auto">
            <a:xfrm>
              <a:off x="5949554" y="3172257"/>
              <a:ext cx="1193800" cy="1416050"/>
            </a:xfrm>
            <a:prstGeom prst="snip2SameRect">
              <a:avLst>
                <a:gd name="adj1" fmla="val 21986"/>
                <a:gd name="adj2" fmla="val 22660"/>
              </a:avLst>
            </a:prstGeom>
            <a:gradFill flip="none" rotWithShape="1">
              <a:gsLst>
                <a:gs pos="0">
                  <a:srgbClr val="C1CD19"/>
                </a:gs>
                <a:gs pos="100000">
                  <a:srgbClr val="C1CD19"/>
                </a:gs>
                <a:gs pos="57000">
                  <a:srgbClr val="F2F0C7"/>
                </a:gs>
              </a:gsLst>
              <a:lin ang="18840000" scaled="0"/>
              <a:tileRect/>
            </a:gradFill>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algn="ctr" defTabSz="914857" eaLnBrk="0" hangingPunct="0"/>
              <a:endParaRPr lang="en-US" sz="1361" b="1" dirty="0"/>
            </a:p>
          </p:txBody>
        </p:sp>
        <p:sp>
          <p:nvSpPr>
            <p:cNvPr id="72" name="TextBox 71"/>
            <p:cNvSpPr txBox="1"/>
            <p:nvPr/>
          </p:nvSpPr>
          <p:spPr>
            <a:xfrm>
              <a:off x="5936028" y="2794166"/>
              <a:ext cx="1187597" cy="326689"/>
            </a:xfrm>
            <a:prstGeom prst="rect">
              <a:avLst/>
            </a:prstGeom>
            <a:noFill/>
            <a:effectLst/>
          </p:spPr>
          <p:txBody>
            <a:bodyPr wrap="square" lIns="0" tIns="0" rIns="0" bIns="0" rtlCol="0" anchor="ctr" anchorCtr="1">
              <a:noAutofit/>
            </a:bodyPr>
            <a:lstStyle/>
            <a:p>
              <a:pPr algn="ctr">
                <a:lnSpc>
                  <a:spcPct val="90000"/>
                </a:lnSpc>
              </a:pPr>
              <a:r>
                <a:rPr lang="en-US" sz="1361" b="1" dirty="0">
                  <a:solidFill>
                    <a:srgbClr val="5F6062"/>
                  </a:solidFill>
                  <a:latin typeface="Helvetica"/>
                  <a:cs typeface="Helvetica"/>
                </a:rPr>
                <a:t>BIAN Service Domain</a:t>
              </a:r>
            </a:p>
            <a:p>
              <a:pPr algn="ctr">
                <a:lnSpc>
                  <a:spcPct val="90000"/>
                </a:lnSpc>
              </a:pPr>
              <a:endParaRPr lang="en-US" sz="1361" b="1" dirty="0">
                <a:solidFill>
                  <a:srgbClr val="5F6062"/>
                </a:solidFill>
                <a:latin typeface="Helvetica"/>
                <a:cs typeface="Helvetica"/>
              </a:endParaRPr>
            </a:p>
          </p:txBody>
        </p:sp>
        <p:sp>
          <p:nvSpPr>
            <p:cNvPr id="73" name="Can 72"/>
            <p:cNvSpPr/>
            <p:nvPr/>
          </p:nvSpPr>
          <p:spPr>
            <a:xfrm>
              <a:off x="6176279" y="4122357"/>
              <a:ext cx="770226" cy="346463"/>
            </a:xfrm>
            <a:prstGeom prst="can">
              <a:avLst/>
            </a:prstGeom>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r>
                <a:rPr lang="en-US" sz="1601" b="1" dirty="0">
                  <a:solidFill>
                    <a:srgbClr val="000000"/>
                  </a:solidFill>
                  <a:effectLst>
                    <a:outerShdw blurRad="50800" dist="38100" dir="2700000">
                      <a:srgbClr val="000000">
                        <a:alpha val="43000"/>
                      </a:srgbClr>
                    </a:outerShdw>
                  </a:effectLst>
                </a:rPr>
                <a:t>Local State</a:t>
              </a:r>
            </a:p>
          </p:txBody>
        </p:sp>
        <p:grpSp>
          <p:nvGrpSpPr>
            <p:cNvPr id="9" name="Group 319"/>
            <p:cNvGrpSpPr/>
            <p:nvPr/>
          </p:nvGrpSpPr>
          <p:grpSpPr>
            <a:xfrm>
              <a:off x="6045528" y="3173970"/>
              <a:ext cx="988563" cy="995190"/>
              <a:chOff x="6896824" y="3500563"/>
              <a:chExt cx="988563" cy="995190"/>
            </a:xfrm>
          </p:grpSpPr>
          <p:sp>
            <p:nvSpPr>
              <p:cNvPr id="77" name="Circular Arrow 76"/>
              <p:cNvSpPr>
                <a:spLocks noChangeAspect="1"/>
              </p:cNvSpPr>
              <p:nvPr/>
            </p:nvSpPr>
            <p:spPr>
              <a:xfrm rot="5400000">
                <a:off x="6893511" y="3503876"/>
                <a:ext cx="995190" cy="988563"/>
              </a:xfrm>
              <a:prstGeom prst="circularArrow">
                <a:avLst>
                  <a:gd name="adj1" fmla="val 9305"/>
                  <a:gd name="adj2" fmla="val 1142319"/>
                  <a:gd name="adj3" fmla="val 9582904"/>
                  <a:gd name="adj4" fmla="val 10800000"/>
                  <a:gd name="adj5" fmla="val 15014"/>
                </a:avLst>
              </a:prstGeom>
              <a:ln>
                <a:solidFill>
                  <a:srgbClr val="4F5603"/>
                </a:solidFill>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2401" b="1" dirty="0">
                  <a:solidFill>
                    <a:schemeClr val="tx1"/>
                  </a:solidFill>
                </a:endParaRPr>
              </a:p>
            </p:txBody>
          </p:sp>
          <p:grpSp>
            <p:nvGrpSpPr>
              <p:cNvPr id="10" name="Group 17"/>
              <p:cNvGrpSpPr/>
              <p:nvPr/>
            </p:nvGrpSpPr>
            <p:grpSpPr>
              <a:xfrm>
                <a:off x="7132045" y="3855861"/>
                <a:ext cx="517857" cy="316848"/>
                <a:chOff x="5181600" y="4419600"/>
                <a:chExt cx="643464" cy="393699"/>
              </a:xfrm>
              <a:effectLst/>
            </p:grpSpPr>
            <p:sp>
              <p:nvSpPr>
                <p:cNvPr id="80" name="Rectangle 79"/>
                <p:cNvSpPr/>
                <p:nvPr/>
              </p:nvSpPr>
              <p:spPr>
                <a:xfrm>
                  <a:off x="5181600" y="441960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1" name="Rectangle 80"/>
                <p:cNvSpPr/>
                <p:nvPr/>
              </p:nvSpPr>
              <p:spPr>
                <a:xfrm>
                  <a:off x="5228166" y="446087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2" name="Rectangle 81"/>
                <p:cNvSpPr/>
                <p:nvPr/>
              </p:nvSpPr>
              <p:spPr>
                <a:xfrm>
                  <a:off x="5274732" y="4502150"/>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3" name="Rectangle 82"/>
                <p:cNvSpPr/>
                <p:nvPr/>
              </p:nvSpPr>
              <p:spPr>
                <a:xfrm>
                  <a:off x="5321298" y="4543425"/>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sp>
              <p:nvSpPr>
                <p:cNvPr id="84" name="Rectangle 83"/>
                <p:cNvSpPr/>
                <p:nvPr/>
              </p:nvSpPr>
              <p:spPr>
                <a:xfrm>
                  <a:off x="5367864" y="4584699"/>
                  <a:ext cx="457200" cy="228600"/>
                </a:xfrm>
                <a:prstGeom prst="rect">
                  <a:avLst/>
                </a:prstGeom>
                <a:ln/>
              </p:spPr>
              <p:style>
                <a:lnRef idx="1">
                  <a:schemeClr val="accent2"/>
                </a:lnRef>
                <a:fillRef idx="3">
                  <a:schemeClr val="accent2"/>
                </a:fillRef>
                <a:effectRef idx="2">
                  <a:schemeClr val="accent2"/>
                </a:effectRef>
                <a:fontRef idx="minor">
                  <a:schemeClr val="lt1"/>
                </a:fontRef>
              </p:style>
              <p:txBody>
                <a:bodyPr wrap="none" lIns="0" rIns="0" rtlCol="0" anchor="ctr"/>
                <a:lstStyle/>
                <a:p>
                  <a:pPr algn="ctr"/>
                  <a:endParaRPr lang="en-US" sz="1361" b="1" dirty="0">
                    <a:solidFill>
                      <a:schemeClr val="tx1"/>
                    </a:solidFill>
                  </a:endParaRPr>
                </a:p>
              </p:txBody>
            </p:sp>
          </p:grpSp>
          <p:sp>
            <p:nvSpPr>
              <p:cNvPr id="79" name="Rounded Rectangle 78"/>
              <p:cNvSpPr/>
              <p:nvPr/>
            </p:nvSpPr>
            <p:spPr>
              <a:xfrm>
                <a:off x="7099300" y="3771900"/>
                <a:ext cx="564353" cy="471346"/>
              </a:xfrm>
              <a:prstGeom prst="roundRect">
                <a:avLst>
                  <a:gd name="adj" fmla="val 22202"/>
                </a:avLst>
              </a:prstGeom>
              <a:ln>
                <a:solidFill>
                  <a:schemeClr val="accent1">
                    <a:lumMod val="50000"/>
                  </a:schemeClr>
                </a:solidFill>
              </a:ln>
            </p:spPr>
            <p:style>
              <a:lnRef idx="1">
                <a:schemeClr val="accent2"/>
              </a:lnRef>
              <a:fillRef idx="3">
                <a:schemeClr val="accent2"/>
              </a:fillRef>
              <a:effectRef idx="2">
                <a:schemeClr val="accent2"/>
              </a:effectRef>
              <a:fontRef idx="minor">
                <a:schemeClr val="lt1"/>
              </a:fontRef>
            </p:style>
            <p:txBody>
              <a:bodyPr wrap="square" lIns="0" tIns="0" rIns="0" bIns="137224" rtlCol="0">
                <a:noAutofit/>
              </a:bodyPr>
              <a:lstStyle/>
              <a:p>
                <a:pPr algn="ctr"/>
                <a:r>
                  <a:rPr lang="en-US" sz="1401" b="1" dirty="0">
                    <a:solidFill>
                      <a:schemeClr val="tx1"/>
                    </a:solidFill>
                  </a:rPr>
                  <a:t>Full</a:t>
                </a:r>
              </a:p>
              <a:p>
                <a:pPr algn="ctr"/>
                <a:r>
                  <a:rPr lang="en-US" sz="1401" b="1" dirty="0">
                    <a:solidFill>
                      <a:schemeClr val="tx1"/>
                    </a:solidFill>
                  </a:rPr>
                  <a:t>Lifecycle</a:t>
                </a:r>
              </a:p>
              <a:p>
                <a:pPr algn="ctr"/>
                <a:r>
                  <a:rPr lang="en-US" sz="1401" b="1" dirty="0">
                    <a:solidFill>
                      <a:schemeClr val="tx1"/>
                    </a:solidFill>
                  </a:rPr>
                  <a:t>Instances</a:t>
                </a:r>
              </a:p>
            </p:txBody>
          </p:sp>
        </p:grpSp>
        <p:sp>
          <p:nvSpPr>
            <p:cNvPr id="75" name="Rounded Rectangle 74"/>
            <p:cNvSpPr/>
            <p:nvPr/>
          </p:nvSpPr>
          <p:spPr>
            <a:xfrm>
              <a:off x="7380575" y="3323952"/>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Offered Services</a:t>
              </a:r>
            </a:p>
          </p:txBody>
        </p:sp>
        <p:sp>
          <p:nvSpPr>
            <p:cNvPr id="76" name="Rounded Rectangle 75"/>
            <p:cNvSpPr/>
            <p:nvPr/>
          </p:nvSpPr>
          <p:spPr>
            <a:xfrm>
              <a:off x="7380573" y="3892937"/>
              <a:ext cx="215999" cy="503999"/>
            </a:xfrm>
            <a:prstGeom prst="roundRect">
              <a:avLst>
                <a:gd name="adj" fmla="val 22202"/>
              </a:avLst>
            </a:prstGeom>
            <a:solidFill>
              <a:srgbClr val="FFFFFF">
                <a:alpha val="44000"/>
              </a:srgbClr>
            </a:solidFill>
            <a:ln>
              <a:solidFill>
                <a:srgbClr val="3A2900"/>
              </a:solidFill>
            </a:ln>
            <a:effectLst/>
          </p:spPr>
          <p:txBody>
            <a:bodyPr vert="vert" wrap="square" lIns="0" tIns="0" rIns="0" bIns="0" rtlCol="0" anchor="ctr" anchorCtr="1">
              <a:noAutofit/>
            </a:bodyPr>
            <a:lstStyle/>
            <a:p>
              <a:pPr algn="ctr">
                <a:lnSpc>
                  <a:spcPts val="960"/>
                </a:lnSpc>
              </a:pPr>
              <a:r>
                <a:rPr lang="en-US" sz="1101" b="1" dirty="0"/>
                <a:t>Consumed Services</a:t>
              </a:r>
            </a:p>
          </p:txBody>
        </p:sp>
      </p:grpSp>
      <p:sp>
        <p:nvSpPr>
          <p:cNvPr id="66" name="Rectangle 65"/>
          <p:cNvSpPr/>
          <p:nvPr/>
        </p:nvSpPr>
        <p:spPr>
          <a:xfrm>
            <a:off x="1601922" y="1424404"/>
            <a:ext cx="8901519" cy="338711"/>
          </a:xfrm>
          <a:prstGeom prst="rect">
            <a:avLst/>
          </a:prstGeom>
        </p:spPr>
        <p:txBody>
          <a:bodyPr wrap="square">
            <a:spAutoFit/>
          </a:bodyPr>
          <a:lstStyle/>
          <a:p>
            <a:pPr marL="0" lvl="1">
              <a:spcAft>
                <a:spcPts val="600"/>
              </a:spcAft>
              <a:buSzPct val="80000"/>
            </a:pPr>
            <a:r>
              <a:rPr lang="en-US" sz="1601" b="1" dirty="0">
                <a:solidFill>
                  <a:srgbClr val="5F6062"/>
                </a:solidFill>
                <a:latin typeface="Helvetica"/>
                <a:cs typeface="Helvetica"/>
              </a:rPr>
              <a:t>The elemental building block is the BIAN Service Domain</a:t>
            </a:r>
          </a:p>
        </p:txBody>
      </p:sp>
      <p:grpSp>
        <p:nvGrpSpPr>
          <p:cNvPr id="68" name="Group 110"/>
          <p:cNvGrpSpPr>
            <a:grpSpLocks noChangeAspect="1"/>
          </p:cNvGrpSpPr>
          <p:nvPr/>
        </p:nvGrpSpPr>
        <p:grpSpPr>
          <a:xfrm>
            <a:off x="2200956" y="1836943"/>
            <a:ext cx="4032386" cy="2018763"/>
            <a:chOff x="1063080" y="2114362"/>
            <a:chExt cx="6485764" cy="3166489"/>
          </a:xfrm>
        </p:grpSpPr>
        <p:grpSp>
          <p:nvGrpSpPr>
            <p:cNvPr id="69" name="Group 775"/>
            <p:cNvGrpSpPr>
              <a:grpSpLocks noChangeAspect="1"/>
            </p:cNvGrpSpPr>
            <p:nvPr/>
          </p:nvGrpSpPr>
          <p:grpSpPr bwMode="auto">
            <a:xfrm>
              <a:off x="4469909" y="4571644"/>
              <a:ext cx="1154862" cy="709210"/>
              <a:chOff x="104947" y="2784474"/>
              <a:chExt cx="764759" cy="469503"/>
            </a:xfrm>
          </p:grpSpPr>
          <p:grpSp>
            <p:nvGrpSpPr>
              <p:cNvPr id="172" name="Group 481"/>
              <p:cNvGrpSpPr>
                <a:grpSpLocks/>
              </p:cNvGrpSpPr>
              <p:nvPr/>
            </p:nvGrpSpPr>
            <p:grpSpPr bwMode="auto">
              <a:xfrm>
                <a:off x="104947" y="2909780"/>
                <a:ext cx="764759" cy="212543"/>
                <a:chOff x="6797694" y="3182715"/>
                <a:chExt cx="1308102" cy="363550"/>
              </a:xfrm>
            </p:grpSpPr>
            <p:grpSp>
              <p:nvGrpSpPr>
                <p:cNvPr id="177" name="Group 480"/>
                <p:cNvGrpSpPr>
                  <a:grpSpLocks/>
                </p:cNvGrpSpPr>
                <p:nvPr/>
              </p:nvGrpSpPr>
              <p:grpSpPr bwMode="auto">
                <a:xfrm flipH="1">
                  <a:off x="6797694" y="3193566"/>
                  <a:ext cx="366379" cy="352699"/>
                  <a:chOff x="7891777" y="3347076"/>
                  <a:chExt cx="366379" cy="352699"/>
                </a:xfrm>
              </p:grpSpPr>
              <p:grpSp>
                <p:nvGrpSpPr>
                  <p:cNvPr id="184" name="Group 474"/>
                  <p:cNvGrpSpPr>
                    <a:grpSpLocks/>
                  </p:cNvGrpSpPr>
                  <p:nvPr/>
                </p:nvGrpSpPr>
                <p:grpSpPr bwMode="auto">
                  <a:xfrm>
                    <a:off x="7891777" y="3347076"/>
                    <a:ext cx="366379" cy="157358"/>
                    <a:chOff x="7860582" y="3121096"/>
                    <a:chExt cx="366379" cy="157358"/>
                  </a:xfrm>
                </p:grpSpPr>
                <p:sp>
                  <p:nvSpPr>
                    <p:cNvPr id="188" name="Block Arc 24"/>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9" name="Rectangle 25"/>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85" name="Group 477"/>
                  <p:cNvGrpSpPr>
                    <a:grpSpLocks/>
                  </p:cNvGrpSpPr>
                  <p:nvPr/>
                </p:nvGrpSpPr>
                <p:grpSpPr bwMode="auto">
                  <a:xfrm>
                    <a:off x="7891777" y="3550557"/>
                    <a:ext cx="366379" cy="149218"/>
                    <a:chOff x="7860582" y="3134077"/>
                    <a:chExt cx="366379" cy="149218"/>
                  </a:xfrm>
                </p:grpSpPr>
                <p:sp>
                  <p:nvSpPr>
                    <p:cNvPr id="186" name="Block Arc 22"/>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7" name="Rectangle 23"/>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78" name="Group 470"/>
                <p:cNvGrpSpPr>
                  <a:grpSpLocks/>
                </p:cNvGrpSpPr>
                <p:nvPr/>
              </p:nvGrpSpPr>
              <p:grpSpPr bwMode="auto">
                <a:xfrm>
                  <a:off x="7739420" y="3182715"/>
                  <a:ext cx="366376" cy="170924"/>
                  <a:chOff x="7860625" y="3109135"/>
                  <a:chExt cx="366376" cy="170924"/>
                </a:xfrm>
              </p:grpSpPr>
              <p:sp>
                <p:nvSpPr>
                  <p:cNvPr id="182" name="Block Arc 18"/>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3" name="Rectangle 19"/>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79" name="Group 471"/>
                <p:cNvGrpSpPr>
                  <a:grpSpLocks/>
                </p:cNvGrpSpPr>
                <p:nvPr/>
              </p:nvGrpSpPr>
              <p:grpSpPr bwMode="auto">
                <a:xfrm>
                  <a:off x="7739420" y="3386196"/>
                  <a:ext cx="366376" cy="157358"/>
                  <a:chOff x="7860625" y="3122116"/>
                  <a:chExt cx="366376" cy="157358"/>
                </a:xfrm>
              </p:grpSpPr>
              <p:sp>
                <p:nvSpPr>
                  <p:cNvPr id="180" name="Block Arc 16"/>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81" name="Rectangle 17"/>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73" name="Snip Same Side Corner Rectangle 9"/>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4" name="Can 10"/>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75" name="Circular Arrow 11"/>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6" name="Rounded Rectangle 12"/>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Accounts</a:t>
                </a:r>
              </a:p>
            </p:txBody>
          </p:sp>
        </p:grpSp>
        <p:grpSp>
          <p:nvGrpSpPr>
            <p:cNvPr id="70" name="Group 794"/>
            <p:cNvGrpSpPr>
              <a:grpSpLocks noChangeAspect="1"/>
            </p:cNvGrpSpPr>
            <p:nvPr/>
          </p:nvGrpSpPr>
          <p:grpSpPr bwMode="auto">
            <a:xfrm>
              <a:off x="6051755" y="2870392"/>
              <a:ext cx="1154862" cy="709210"/>
              <a:chOff x="104944" y="2784474"/>
              <a:chExt cx="764759" cy="469503"/>
            </a:xfrm>
          </p:grpSpPr>
          <p:grpSp>
            <p:nvGrpSpPr>
              <p:cNvPr id="154" name="Group 481"/>
              <p:cNvGrpSpPr>
                <a:grpSpLocks/>
              </p:cNvGrpSpPr>
              <p:nvPr/>
            </p:nvGrpSpPr>
            <p:grpSpPr bwMode="auto">
              <a:xfrm>
                <a:off x="104944" y="2909782"/>
                <a:ext cx="764759" cy="214130"/>
                <a:chOff x="6797694" y="3182715"/>
                <a:chExt cx="1308103" cy="366264"/>
              </a:xfrm>
            </p:grpSpPr>
            <p:grpSp>
              <p:nvGrpSpPr>
                <p:cNvPr id="159" name="Group 480"/>
                <p:cNvGrpSpPr>
                  <a:grpSpLocks/>
                </p:cNvGrpSpPr>
                <p:nvPr/>
              </p:nvGrpSpPr>
              <p:grpSpPr bwMode="auto">
                <a:xfrm flipH="1">
                  <a:off x="6797694" y="3193568"/>
                  <a:ext cx="366379" cy="355411"/>
                  <a:chOff x="7891777" y="3347078"/>
                  <a:chExt cx="366379" cy="355411"/>
                </a:xfrm>
              </p:grpSpPr>
              <p:grpSp>
                <p:nvGrpSpPr>
                  <p:cNvPr id="166" name="Group 474"/>
                  <p:cNvGrpSpPr>
                    <a:grpSpLocks/>
                  </p:cNvGrpSpPr>
                  <p:nvPr/>
                </p:nvGrpSpPr>
                <p:grpSpPr bwMode="auto">
                  <a:xfrm>
                    <a:off x="7891777" y="3347078"/>
                    <a:ext cx="366379" cy="157358"/>
                    <a:chOff x="7860582" y="3121098"/>
                    <a:chExt cx="366379" cy="157358"/>
                  </a:xfrm>
                </p:grpSpPr>
                <p:sp>
                  <p:nvSpPr>
                    <p:cNvPr id="170" name="Block Arc 4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71" name="Rectangle 4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7" name="Group 477"/>
                  <p:cNvGrpSpPr>
                    <a:grpSpLocks/>
                  </p:cNvGrpSpPr>
                  <p:nvPr/>
                </p:nvGrpSpPr>
                <p:grpSpPr bwMode="auto">
                  <a:xfrm>
                    <a:off x="7891777" y="3550557"/>
                    <a:ext cx="366379" cy="151932"/>
                    <a:chOff x="7860582" y="3134077"/>
                    <a:chExt cx="366379" cy="151932"/>
                  </a:xfrm>
                </p:grpSpPr>
                <p:sp>
                  <p:nvSpPr>
                    <p:cNvPr id="168" name="Block Arc 167"/>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9" name="Rectangle 168"/>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60" name="Group 470"/>
                <p:cNvGrpSpPr>
                  <a:grpSpLocks/>
                </p:cNvGrpSpPr>
                <p:nvPr/>
              </p:nvGrpSpPr>
              <p:grpSpPr bwMode="auto">
                <a:xfrm>
                  <a:off x="7739420" y="3182715"/>
                  <a:ext cx="366377" cy="170923"/>
                  <a:chOff x="7860625" y="3109135"/>
                  <a:chExt cx="366377" cy="170923"/>
                </a:xfrm>
              </p:grpSpPr>
              <p:sp>
                <p:nvSpPr>
                  <p:cNvPr id="164" name="Block Arc 3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5" name="Rectangle 3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61" name="Group 471"/>
                <p:cNvGrpSpPr>
                  <a:grpSpLocks/>
                </p:cNvGrpSpPr>
                <p:nvPr/>
              </p:nvGrpSpPr>
              <p:grpSpPr bwMode="auto">
                <a:xfrm>
                  <a:off x="7739420" y="3386196"/>
                  <a:ext cx="366376" cy="157358"/>
                  <a:chOff x="7860625" y="3122116"/>
                  <a:chExt cx="366376" cy="157358"/>
                </a:xfrm>
              </p:grpSpPr>
              <p:sp>
                <p:nvSpPr>
                  <p:cNvPr id="162" name="Block Arc 161"/>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63" name="Rectangle 3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55" name="Snip Same Side Corner Rectangle 154"/>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6" name="Can 155"/>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57" name="Circular Arrow 156"/>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8" name="Rounded Rectangle 3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Correspondence</a:t>
                </a:r>
              </a:p>
            </p:txBody>
          </p:sp>
        </p:grpSp>
        <p:grpSp>
          <p:nvGrpSpPr>
            <p:cNvPr id="74" name="Group 813"/>
            <p:cNvGrpSpPr>
              <a:grpSpLocks noChangeAspect="1"/>
            </p:cNvGrpSpPr>
            <p:nvPr/>
          </p:nvGrpSpPr>
          <p:grpSpPr bwMode="auto">
            <a:xfrm>
              <a:off x="2512065" y="4198557"/>
              <a:ext cx="1154862" cy="709210"/>
              <a:chOff x="104947" y="2784474"/>
              <a:chExt cx="764759" cy="469503"/>
            </a:xfrm>
          </p:grpSpPr>
          <p:grpSp>
            <p:nvGrpSpPr>
              <p:cNvPr id="136" name="Group 481"/>
              <p:cNvGrpSpPr>
                <a:grpSpLocks/>
              </p:cNvGrpSpPr>
              <p:nvPr/>
            </p:nvGrpSpPr>
            <p:grpSpPr bwMode="auto">
              <a:xfrm>
                <a:off x="104947" y="2909780"/>
                <a:ext cx="764759" cy="212543"/>
                <a:chOff x="6797694" y="3182715"/>
                <a:chExt cx="1308102" cy="363550"/>
              </a:xfrm>
            </p:grpSpPr>
            <p:grpSp>
              <p:nvGrpSpPr>
                <p:cNvPr id="141" name="Group 480"/>
                <p:cNvGrpSpPr>
                  <a:grpSpLocks/>
                </p:cNvGrpSpPr>
                <p:nvPr/>
              </p:nvGrpSpPr>
              <p:grpSpPr bwMode="auto">
                <a:xfrm flipH="1">
                  <a:off x="6797694" y="3193566"/>
                  <a:ext cx="366379" cy="352699"/>
                  <a:chOff x="7891777" y="3347076"/>
                  <a:chExt cx="366379" cy="352699"/>
                </a:xfrm>
              </p:grpSpPr>
              <p:grpSp>
                <p:nvGrpSpPr>
                  <p:cNvPr id="148" name="Group 474"/>
                  <p:cNvGrpSpPr>
                    <a:grpSpLocks/>
                  </p:cNvGrpSpPr>
                  <p:nvPr/>
                </p:nvGrpSpPr>
                <p:grpSpPr bwMode="auto">
                  <a:xfrm>
                    <a:off x="7891777" y="3347076"/>
                    <a:ext cx="366379" cy="157358"/>
                    <a:chOff x="7860582" y="3121096"/>
                    <a:chExt cx="366379" cy="157358"/>
                  </a:xfrm>
                </p:grpSpPr>
                <p:sp>
                  <p:nvSpPr>
                    <p:cNvPr id="152" name="Block Arc 62"/>
                    <p:cNvSpPr/>
                    <p:nvPr/>
                  </p:nvSpPr>
                  <p:spPr>
                    <a:xfrm rot="16200000">
                      <a:off x="8072293" y="312378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3" name="Rectangle 152"/>
                    <p:cNvSpPr/>
                    <p:nvPr/>
                  </p:nvSpPr>
                  <p:spPr>
                    <a:xfrm>
                      <a:off x="7860582" y="3186208"/>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9" name="Group 477"/>
                  <p:cNvGrpSpPr>
                    <a:grpSpLocks/>
                  </p:cNvGrpSpPr>
                  <p:nvPr/>
                </p:nvGrpSpPr>
                <p:grpSpPr bwMode="auto">
                  <a:xfrm>
                    <a:off x="7891777" y="3550557"/>
                    <a:ext cx="366379" cy="149218"/>
                    <a:chOff x="7860582" y="3134077"/>
                    <a:chExt cx="366379" cy="149218"/>
                  </a:xfrm>
                </p:grpSpPr>
                <p:sp>
                  <p:nvSpPr>
                    <p:cNvPr id="150" name="Block Arc 149"/>
                    <p:cNvSpPr/>
                    <p:nvPr/>
                  </p:nvSpPr>
                  <p:spPr>
                    <a:xfrm rot="16200000">
                      <a:off x="8076363" y="3132696"/>
                      <a:ext cx="14921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51" name="Rectangle 61"/>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42" name="Group 470"/>
                <p:cNvGrpSpPr>
                  <a:grpSpLocks/>
                </p:cNvGrpSpPr>
                <p:nvPr/>
              </p:nvGrpSpPr>
              <p:grpSpPr bwMode="auto">
                <a:xfrm>
                  <a:off x="7739420" y="3182715"/>
                  <a:ext cx="366376" cy="170924"/>
                  <a:chOff x="7860625" y="3109135"/>
                  <a:chExt cx="366376" cy="170924"/>
                </a:xfrm>
              </p:grpSpPr>
              <p:sp>
                <p:nvSpPr>
                  <p:cNvPr id="146" name="Block Arc 56"/>
                  <p:cNvSpPr/>
                  <p:nvPr/>
                </p:nvSpPr>
                <p:spPr>
                  <a:xfrm rot="16200000">
                    <a:off x="8065550" y="3118607"/>
                    <a:ext cx="170924"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7" name="Rectangle 146"/>
                  <p:cNvSpPr/>
                  <p:nvPr/>
                </p:nvSpPr>
                <p:spPr>
                  <a:xfrm>
                    <a:off x="7860625" y="3185099"/>
                    <a:ext cx="211685" cy="29845"/>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43" name="Group 471"/>
                <p:cNvGrpSpPr>
                  <a:grpSpLocks/>
                </p:cNvGrpSpPr>
                <p:nvPr/>
              </p:nvGrpSpPr>
              <p:grpSpPr bwMode="auto">
                <a:xfrm>
                  <a:off x="7739420" y="3386196"/>
                  <a:ext cx="366376" cy="157358"/>
                  <a:chOff x="7860625" y="3122116"/>
                  <a:chExt cx="366376" cy="157358"/>
                </a:xfrm>
              </p:grpSpPr>
              <p:sp>
                <p:nvSpPr>
                  <p:cNvPr id="144" name="Block Arc 54"/>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5" name="Rectangle 55"/>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37" name="Snip Same Side Corner Rectangle 136"/>
              <p:cNvSpPr/>
              <p:nvPr/>
            </p:nvSpPr>
            <p:spPr>
              <a:xfrm>
                <a:off x="241387" y="2786061"/>
                <a:ext cx="491857" cy="467916"/>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8" name="Can 137"/>
              <p:cNvSpPr/>
              <p:nvPr/>
            </p:nvSpPr>
            <p:spPr>
              <a:xfrm>
                <a:off x="328652" y="3127085"/>
                <a:ext cx="317327" cy="103100"/>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39" name="Circular Arrow 49"/>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40" name="Rounded Rectangle 139"/>
              <p:cNvSpPr/>
              <p:nvPr/>
            </p:nvSpPr>
            <p:spPr>
              <a:xfrm>
                <a:off x="214414" y="2901851"/>
                <a:ext cx="545802" cy="15068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Customer</a:t>
                </a:r>
              </a:p>
              <a:p>
                <a:pPr algn="ctr">
                  <a:lnSpc>
                    <a:spcPct val="70000"/>
                  </a:lnSpc>
                  <a:defRPr/>
                </a:pPr>
                <a:r>
                  <a:rPr lang="en-US" sz="500" b="1" dirty="0">
                    <a:solidFill>
                      <a:srgbClr val="1E5846"/>
                    </a:solidFill>
                    <a:latin typeface="Arial Narrow"/>
                    <a:cs typeface="Arial Narrow"/>
                  </a:rPr>
                  <a:t>Contract</a:t>
                </a:r>
              </a:p>
            </p:txBody>
          </p:sp>
        </p:grpSp>
        <p:grpSp>
          <p:nvGrpSpPr>
            <p:cNvPr id="78" name="Group 832"/>
            <p:cNvGrpSpPr>
              <a:grpSpLocks noChangeAspect="1"/>
            </p:cNvGrpSpPr>
            <p:nvPr/>
          </p:nvGrpSpPr>
          <p:grpSpPr bwMode="auto">
            <a:xfrm>
              <a:off x="6393996" y="4122446"/>
              <a:ext cx="1154862" cy="709210"/>
              <a:chOff x="104944" y="2784474"/>
              <a:chExt cx="764759" cy="469503"/>
            </a:xfrm>
          </p:grpSpPr>
          <p:grpSp>
            <p:nvGrpSpPr>
              <p:cNvPr id="118" name="Group 481"/>
              <p:cNvGrpSpPr>
                <a:grpSpLocks/>
              </p:cNvGrpSpPr>
              <p:nvPr/>
            </p:nvGrpSpPr>
            <p:grpSpPr bwMode="auto">
              <a:xfrm>
                <a:off x="104944" y="2909782"/>
                <a:ext cx="764759" cy="214130"/>
                <a:chOff x="6797694" y="3182715"/>
                <a:chExt cx="1308103" cy="366264"/>
              </a:xfrm>
            </p:grpSpPr>
            <p:grpSp>
              <p:nvGrpSpPr>
                <p:cNvPr id="123" name="Group 480"/>
                <p:cNvGrpSpPr>
                  <a:grpSpLocks/>
                </p:cNvGrpSpPr>
                <p:nvPr/>
              </p:nvGrpSpPr>
              <p:grpSpPr bwMode="auto">
                <a:xfrm flipH="1">
                  <a:off x="6797694" y="3193568"/>
                  <a:ext cx="366379" cy="355411"/>
                  <a:chOff x="7891777" y="3347078"/>
                  <a:chExt cx="366379" cy="355411"/>
                </a:xfrm>
              </p:grpSpPr>
              <p:grpSp>
                <p:nvGrpSpPr>
                  <p:cNvPr id="130" name="Group 474"/>
                  <p:cNvGrpSpPr>
                    <a:grpSpLocks/>
                  </p:cNvGrpSpPr>
                  <p:nvPr/>
                </p:nvGrpSpPr>
                <p:grpSpPr bwMode="auto">
                  <a:xfrm>
                    <a:off x="7891777" y="3347078"/>
                    <a:ext cx="366379" cy="157358"/>
                    <a:chOff x="7860582" y="3121098"/>
                    <a:chExt cx="366379" cy="157358"/>
                  </a:xfrm>
                </p:grpSpPr>
                <p:sp>
                  <p:nvSpPr>
                    <p:cNvPr id="134" name="Block Arc 133"/>
                    <p:cNvSpPr/>
                    <p:nvPr/>
                  </p:nvSpPr>
                  <p:spPr>
                    <a:xfrm rot="16200000">
                      <a:off x="8072293" y="3123787"/>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5" name="Rectangle 134"/>
                    <p:cNvSpPr/>
                    <p:nvPr/>
                  </p:nvSpPr>
                  <p:spPr>
                    <a:xfrm>
                      <a:off x="7860582" y="318621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31" name="Group 477"/>
                  <p:cNvGrpSpPr>
                    <a:grpSpLocks/>
                  </p:cNvGrpSpPr>
                  <p:nvPr/>
                </p:nvGrpSpPr>
                <p:grpSpPr bwMode="auto">
                  <a:xfrm>
                    <a:off x="7891777" y="3550557"/>
                    <a:ext cx="366379" cy="151932"/>
                    <a:chOff x="7860582" y="3134077"/>
                    <a:chExt cx="366379" cy="151932"/>
                  </a:xfrm>
                </p:grpSpPr>
                <p:sp>
                  <p:nvSpPr>
                    <p:cNvPr id="132" name="Block Arc 131"/>
                    <p:cNvSpPr/>
                    <p:nvPr/>
                  </p:nvSpPr>
                  <p:spPr>
                    <a:xfrm rot="16200000">
                      <a:off x="8075006" y="3134053"/>
                      <a:ext cx="15193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33" name="Rectangle 132"/>
                    <p:cNvSpPr/>
                    <p:nvPr/>
                  </p:nvSpPr>
                  <p:spPr>
                    <a:xfrm>
                      <a:off x="7860582" y="3199190"/>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24" name="Group 470"/>
                <p:cNvGrpSpPr>
                  <a:grpSpLocks/>
                </p:cNvGrpSpPr>
                <p:nvPr/>
              </p:nvGrpSpPr>
              <p:grpSpPr bwMode="auto">
                <a:xfrm>
                  <a:off x="7739420" y="3182715"/>
                  <a:ext cx="366377" cy="170923"/>
                  <a:chOff x="7860625" y="3109135"/>
                  <a:chExt cx="366377" cy="170923"/>
                </a:xfrm>
              </p:grpSpPr>
              <p:sp>
                <p:nvSpPr>
                  <p:cNvPr id="128" name="Block Arc 127"/>
                  <p:cNvSpPr/>
                  <p:nvPr/>
                </p:nvSpPr>
                <p:spPr>
                  <a:xfrm rot="16200000">
                    <a:off x="8065551" y="3118607"/>
                    <a:ext cx="170923"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9" name="Rectangle 128"/>
                  <p:cNvSpPr/>
                  <p:nvPr/>
                </p:nvSpPr>
                <p:spPr>
                  <a:xfrm>
                    <a:off x="7860625" y="3185101"/>
                    <a:ext cx="211685" cy="2984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25" name="Group 471"/>
                <p:cNvGrpSpPr>
                  <a:grpSpLocks/>
                </p:cNvGrpSpPr>
                <p:nvPr/>
              </p:nvGrpSpPr>
              <p:grpSpPr bwMode="auto">
                <a:xfrm>
                  <a:off x="7739420" y="3386196"/>
                  <a:ext cx="366376" cy="157358"/>
                  <a:chOff x="7860625" y="3122116"/>
                  <a:chExt cx="366376" cy="157358"/>
                </a:xfrm>
              </p:grpSpPr>
              <p:sp>
                <p:nvSpPr>
                  <p:cNvPr id="126" name="Block Arc 125"/>
                  <p:cNvSpPr/>
                  <p:nvPr/>
                </p:nvSpPr>
                <p:spPr>
                  <a:xfrm rot="16200000">
                    <a:off x="8072333" y="3124805"/>
                    <a:ext cx="157358"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7" name="Rectangle 126"/>
                  <p:cNvSpPr/>
                  <p:nvPr/>
                </p:nvSpPr>
                <p:spPr>
                  <a:xfrm>
                    <a:off x="7860625" y="3187229"/>
                    <a:ext cx="211685" cy="27131"/>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19" name="Snip Same Side Corner Rectangle 118"/>
              <p:cNvSpPr/>
              <p:nvPr/>
            </p:nvSpPr>
            <p:spPr>
              <a:xfrm>
                <a:off x="241387" y="2786062"/>
                <a:ext cx="491857" cy="467915"/>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0" name="Can 119"/>
              <p:cNvSpPr/>
              <p:nvPr/>
            </p:nvSpPr>
            <p:spPr>
              <a:xfrm>
                <a:off x="328652" y="3127085"/>
                <a:ext cx="317327" cy="103101"/>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21" name="Circular Arrow 120"/>
              <p:cNvSpPr>
                <a:spLocks noChangeAspect="1"/>
              </p:cNvSpPr>
              <p:nvPr/>
            </p:nvSpPr>
            <p:spPr>
              <a:xfrm rot="5400000">
                <a:off x="300149" y="2784418"/>
                <a:ext cx="374333"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22" name="Rounded Rectangle 121"/>
              <p:cNvSpPr/>
              <p:nvPr/>
            </p:nvSpPr>
            <p:spPr>
              <a:xfrm>
                <a:off x="214414" y="2901850"/>
                <a:ext cx="545802" cy="150685"/>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Payment</a:t>
                </a:r>
              </a:p>
              <a:p>
                <a:pPr algn="ctr">
                  <a:lnSpc>
                    <a:spcPct val="70000"/>
                  </a:lnSpc>
                  <a:defRPr/>
                </a:pPr>
                <a:r>
                  <a:rPr lang="en-US" sz="500" b="1" dirty="0">
                    <a:solidFill>
                      <a:srgbClr val="1E5846"/>
                    </a:solidFill>
                    <a:latin typeface="Arial Narrow"/>
                    <a:cs typeface="Arial Narrow"/>
                  </a:rPr>
                  <a:t>Transaction</a:t>
                </a:r>
              </a:p>
            </p:txBody>
          </p:sp>
        </p:grpSp>
        <p:grpSp>
          <p:nvGrpSpPr>
            <p:cNvPr id="93" name="Group 851"/>
            <p:cNvGrpSpPr>
              <a:grpSpLocks noChangeAspect="1"/>
            </p:cNvGrpSpPr>
            <p:nvPr/>
          </p:nvGrpSpPr>
          <p:grpSpPr bwMode="auto">
            <a:xfrm>
              <a:off x="4422881" y="3403657"/>
              <a:ext cx="1154862" cy="706812"/>
              <a:chOff x="104947" y="2784475"/>
              <a:chExt cx="764759" cy="469502"/>
            </a:xfrm>
          </p:grpSpPr>
          <p:grpSp>
            <p:nvGrpSpPr>
              <p:cNvPr id="100" name="Group 481"/>
              <p:cNvGrpSpPr>
                <a:grpSpLocks/>
              </p:cNvGrpSpPr>
              <p:nvPr/>
            </p:nvGrpSpPr>
            <p:grpSpPr bwMode="auto">
              <a:xfrm>
                <a:off x="104947" y="2916572"/>
                <a:ext cx="764759" cy="203717"/>
                <a:chOff x="6797694" y="3194329"/>
                <a:chExt cx="1308102" cy="348453"/>
              </a:xfrm>
            </p:grpSpPr>
            <p:grpSp>
              <p:nvGrpSpPr>
                <p:cNvPr id="105" name="Group 480"/>
                <p:cNvGrpSpPr>
                  <a:grpSpLocks/>
                </p:cNvGrpSpPr>
                <p:nvPr/>
              </p:nvGrpSpPr>
              <p:grpSpPr bwMode="auto">
                <a:xfrm flipH="1">
                  <a:off x="6797694" y="3194329"/>
                  <a:ext cx="366379" cy="348452"/>
                  <a:chOff x="7891777" y="3347839"/>
                  <a:chExt cx="366379" cy="348452"/>
                </a:xfrm>
              </p:grpSpPr>
              <p:grpSp>
                <p:nvGrpSpPr>
                  <p:cNvPr id="112" name="Group 474"/>
                  <p:cNvGrpSpPr>
                    <a:grpSpLocks/>
                  </p:cNvGrpSpPr>
                  <p:nvPr/>
                </p:nvGrpSpPr>
                <p:grpSpPr bwMode="auto">
                  <a:xfrm>
                    <a:off x="7891777" y="3347839"/>
                    <a:ext cx="366379" cy="157892"/>
                    <a:chOff x="7860582" y="3121859"/>
                    <a:chExt cx="366379" cy="157892"/>
                  </a:xfrm>
                </p:grpSpPr>
                <p:sp>
                  <p:nvSpPr>
                    <p:cNvPr id="116" name="Block Arc 115"/>
                    <p:cNvSpPr/>
                    <p:nvPr/>
                  </p:nvSpPr>
                  <p:spPr>
                    <a:xfrm rot="16200000">
                      <a:off x="8072026" y="312481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7" name="Rectangle 116"/>
                    <p:cNvSpPr/>
                    <p:nvPr/>
                  </p:nvSpPr>
                  <p:spPr>
                    <a:xfrm>
                      <a:off x="7860582" y="318719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13" name="Group 477"/>
                  <p:cNvGrpSpPr>
                    <a:grpSpLocks/>
                  </p:cNvGrpSpPr>
                  <p:nvPr/>
                </p:nvGrpSpPr>
                <p:grpSpPr bwMode="auto">
                  <a:xfrm>
                    <a:off x="7891777" y="3538399"/>
                    <a:ext cx="366379" cy="157892"/>
                    <a:chOff x="7860582" y="3121919"/>
                    <a:chExt cx="366379" cy="157892"/>
                  </a:xfrm>
                </p:grpSpPr>
                <p:sp>
                  <p:nvSpPr>
                    <p:cNvPr id="114" name="Block Arc 113"/>
                    <p:cNvSpPr/>
                    <p:nvPr/>
                  </p:nvSpPr>
                  <p:spPr>
                    <a:xfrm rot="16200000">
                      <a:off x="8072026" y="3124875"/>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5" name="Rectangle 114"/>
                    <p:cNvSpPr/>
                    <p:nvPr/>
                  </p:nvSpPr>
                  <p:spPr>
                    <a:xfrm>
                      <a:off x="7860582" y="3187252"/>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grpSp>
              <p:nvGrpSpPr>
                <p:cNvPr id="106" name="Group 470"/>
                <p:cNvGrpSpPr>
                  <a:grpSpLocks/>
                </p:cNvGrpSpPr>
                <p:nvPr/>
              </p:nvGrpSpPr>
              <p:grpSpPr bwMode="auto">
                <a:xfrm>
                  <a:off x="7739420" y="3194330"/>
                  <a:ext cx="366376" cy="157892"/>
                  <a:chOff x="7860625" y="3120750"/>
                  <a:chExt cx="366376" cy="157892"/>
                </a:xfrm>
              </p:grpSpPr>
              <p:sp>
                <p:nvSpPr>
                  <p:cNvPr id="110" name="Block Arc 109"/>
                  <p:cNvSpPr/>
                  <p:nvPr/>
                </p:nvSpPr>
                <p:spPr>
                  <a:xfrm rot="16200000">
                    <a:off x="8072066" y="312370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11" name="Rectangle 110"/>
                  <p:cNvSpPr/>
                  <p:nvPr/>
                </p:nvSpPr>
                <p:spPr>
                  <a:xfrm>
                    <a:off x="7860625" y="318608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nvGrpSpPr>
                <p:cNvPr id="107" name="Group 471"/>
                <p:cNvGrpSpPr>
                  <a:grpSpLocks/>
                </p:cNvGrpSpPr>
                <p:nvPr/>
              </p:nvGrpSpPr>
              <p:grpSpPr bwMode="auto">
                <a:xfrm>
                  <a:off x="7739420" y="3384890"/>
                  <a:ext cx="366376" cy="157892"/>
                  <a:chOff x="7860625" y="3120810"/>
                  <a:chExt cx="366376" cy="157892"/>
                </a:xfrm>
              </p:grpSpPr>
              <p:sp>
                <p:nvSpPr>
                  <p:cNvPr id="108" name="Block Arc 107"/>
                  <p:cNvSpPr/>
                  <p:nvPr/>
                </p:nvSpPr>
                <p:spPr>
                  <a:xfrm rot="16200000">
                    <a:off x="8072066" y="3123766"/>
                    <a:ext cx="157892" cy="151979"/>
                  </a:xfrm>
                  <a:prstGeom prst="blockArc">
                    <a:avLst>
                      <a:gd name="adj1" fmla="val 10800000"/>
                      <a:gd name="adj2" fmla="val 0"/>
                      <a:gd name="adj3" fmla="val 16667"/>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9" name="Rectangle 108"/>
                  <p:cNvSpPr/>
                  <p:nvPr/>
                </p:nvSpPr>
                <p:spPr>
                  <a:xfrm>
                    <a:off x="7860625" y="3186143"/>
                    <a:ext cx="211685" cy="27223"/>
                  </a:xfrm>
                  <a:prstGeom prst="rect">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grpSp>
          </p:grpSp>
          <p:sp>
            <p:nvSpPr>
              <p:cNvPr id="101" name="Snip Same Side Corner Rectangle 100"/>
              <p:cNvSpPr/>
              <p:nvPr/>
            </p:nvSpPr>
            <p:spPr>
              <a:xfrm>
                <a:off x="241387" y="2786066"/>
                <a:ext cx="491857" cy="467911"/>
              </a:xfrm>
              <a:prstGeom prst="snip2SameRect">
                <a:avLst>
                  <a:gd name="adj1" fmla="val 16563"/>
                  <a:gd name="adj2" fmla="val 1729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2" name="Can 101"/>
              <p:cNvSpPr/>
              <p:nvPr/>
            </p:nvSpPr>
            <p:spPr>
              <a:xfrm>
                <a:off x="328652" y="3128246"/>
                <a:ext cx="317327" cy="101858"/>
              </a:xfrm>
              <a:prstGeom prst="can">
                <a:avLst>
                  <a:gd name="adj" fmla="val 4223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900" dirty="0">
                  <a:solidFill>
                    <a:srgbClr val="1E5846"/>
                  </a:solidFill>
                </a:endParaRPr>
              </a:p>
            </p:txBody>
          </p:sp>
          <p:sp>
            <p:nvSpPr>
              <p:cNvPr id="103" name="Circular Arrow 102"/>
              <p:cNvSpPr>
                <a:spLocks noChangeAspect="1"/>
              </p:cNvSpPr>
              <p:nvPr/>
            </p:nvSpPr>
            <p:spPr>
              <a:xfrm rot="5400000">
                <a:off x="300311" y="2784257"/>
                <a:ext cx="374010" cy="374446"/>
              </a:xfrm>
              <a:prstGeom prst="circularArrow">
                <a:avLst>
                  <a:gd name="adj1" fmla="val 9305"/>
                  <a:gd name="adj2" fmla="val 1142319"/>
                  <a:gd name="adj3" fmla="val 9582904"/>
                  <a:gd name="adj4" fmla="val 10800000"/>
                  <a:gd name="adj5" fmla="val 12021"/>
                </a:avLst>
              </a:prstGeom>
              <a:gradFill>
                <a:gsLst>
                  <a:gs pos="0">
                    <a:srgbClr val="E0E4B6"/>
                  </a:gs>
                  <a:gs pos="100000">
                    <a:srgbClr val="5F9253"/>
                  </a:gs>
                </a:gsLst>
                <a:lin ang="5400000" scaled="0"/>
              </a:gra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defRPr/>
                </a:pPr>
                <a:endParaRPr lang="en-US" sz="1101" dirty="0"/>
              </a:p>
            </p:txBody>
          </p:sp>
          <p:sp>
            <p:nvSpPr>
              <p:cNvPr id="104" name="Rounded Rectangle 103"/>
              <p:cNvSpPr/>
              <p:nvPr/>
            </p:nvSpPr>
            <p:spPr>
              <a:xfrm>
                <a:off x="214414" y="2902249"/>
                <a:ext cx="545802" cy="149604"/>
              </a:xfrm>
              <a:prstGeom prst="roundRect">
                <a:avLst/>
              </a:prstGeom>
              <a:solidFill>
                <a:srgbClr val="F5FDDE"/>
              </a:solidFill>
              <a:ln>
                <a:solidFill>
                  <a:srgbClr val="1E5846"/>
                </a:solidFill>
              </a:ln>
              <a:effectLst>
                <a:outerShdw blurRad="38100" dist="38100" dir="3600000" rotWithShape="0">
                  <a:srgbClr val="1E5846"/>
                </a:outerShdw>
              </a:effectLst>
            </p:spPr>
            <p:style>
              <a:lnRef idx="1">
                <a:schemeClr val="accent1"/>
              </a:lnRef>
              <a:fillRef idx="3">
                <a:schemeClr val="accent1"/>
              </a:fillRef>
              <a:effectRef idx="2">
                <a:schemeClr val="accent1"/>
              </a:effectRef>
              <a:fontRef idx="minor">
                <a:schemeClr val="lt1"/>
              </a:fontRef>
            </p:style>
            <p:txBody>
              <a:bodyPr wrap="none" lIns="0" rIns="0" anchor="ctr"/>
              <a:lstStyle/>
              <a:p>
                <a:pPr algn="ctr">
                  <a:lnSpc>
                    <a:spcPct val="70000"/>
                  </a:lnSpc>
                  <a:defRPr/>
                </a:pPr>
                <a:r>
                  <a:rPr lang="en-US" sz="500" b="1" dirty="0">
                    <a:solidFill>
                      <a:srgbClr val="1E5846"/>
                    </a:solidFill>
                    <a:latin typeface="Arial Narrow"/>
                    <a:cs typeface="Arial Narrow"/>
                  </a:rPr>
                  <a:t>Card</a:t>
                </a:r>
              </a:p>
              <a:p>
                <a:pPr algn="ctr">
                  <a:lnSpc>
                    <a:spcPct val="70000"/>
                  </a:lnSpc>
                  <a:defRPr/>
                </a:pPr>
                <a:r>
                  <a:rPr lang="en-US" sz="500" b="1" dirty="0">
                    <a:solidFill>
                      <a:srgbClr val="1E5846"/>
                    </a:solidFill>
                    <a:latin typeface="Arial Narrow"/>
                    <a:cs typeface="Arial Narrow"/>
                  </a:rPr>
                  <a:t>Processing</a:t>
                </a:r>
              </a:p>
            </p:txBody>
          </p:sp>
        </p:grpSp>
        <p:cxnSp>
          <p:nvCxnSpPr>
            <p:cNvPr id="94" name="Curved Connector 93"/>
            <p:cNvCxnSpPr>
              <a:stCxn id="108" idx="2"/>
            </p:cNvCxnSpPr>
            <p:nvPr/>
          </p:nvCxnSpPr>
          <p:spPr>
            <a:xfrm>
              <a:off x="5510635" y="3839728"/>
              <a:ext cx="47028" cy="996670"/>
            </a:xfrm>
            <a:prstGeom prst="curvedConnector3">
              <a:avLst>
                <a:gd name="adj1" fmla="val 6723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5" name="Curved Connector 94"/>
            <p:cNvCxnSpPr>
              <a:stCxn id="116" idx="2"/>
            </p:cNvCxnSpPr>
            <p:nvPr/>
          </p:nvCxnSpPr>
          <p:spPr>
            <a:xfrm rot="10800000" flipV="1">
              <a:off x="3599820" y="3672009"/>
              <a:ext cx="890130" cy="791302"/>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6" name="Curved Connector 95"/>
            <p:cNvCxnSpPr>
              <a:stCxn id="110" idx="2"/>
              <a:endCxn id="168" idx="2"/>
            </p:cNvCxnSpPr>
            <p:nvPr/>
          </p:nvCxnSpPr>
          <p:spPr>
            <a:xfrm flipV="1">
              <a:off x="5510635" y="3316040"/>
              <a:ext cx="608194" cy="355970"/>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7" name="Curved Connector 96"/>
            <p:cNvCxnSpPr>
              <a:stCxn id="164" idx="2"/>
              <a:endCxn id="132" idx="2"/>
            </p:cNvCxnSpPr>
            <p:nvPr/>
          </p:nvCxnSpPr>
          <p:spPr>
            <a:xfrm flipV="1">
              <a:off x="5557665" y="4568094"/>
              <a:ext cx="903405" cy="442014"/>
            </a:xfrm>
            <a:prstGeom prst="curvedConnector3">
              <a:avLst>
                <a:gd name="adj1" fmla="val 50000"/>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cxnSp>
          <p:nvCxnSpPr>
            <p:cNvPr id="98" name="Curved Connector 97"/>
            <p:cNvCxnSpPr>
              <a:stCxn id="114" idx="2"/>
              <a:endCxn id="174" idx="2"/>
            </p:cNvCxnSpPr>
            <p:nvPr/>
          </p:nvCxnSpPr>
          <p:spPr>
            <a:xfrm rot="10800000" flipH="1" flipV="1">
              <a:off x="4489950" y="3839728"/>
              <a:ext cx="47028" cy="1000263"/>
            </a:xfrm>
            <a:prstGeom prst="curvedConnector3">
              <a:avLst>
                <a:gd name="adj1" fmla="val -559564"/>
              </a:avLst>
            </a:prstGeom>
            <a:ln w="57150" cap="flat" cmpd="sng" algn="ctr">
              <a:solidFill>
                <a:srgbClr val="FF0000"/>
              </a:solidFill>
              <a:prstDash val="solid"/>
              <a:round/>
              <a:headEnd type="oval" w="med" len="med"/>
              <a:tailEnd type="oval" w="med" len="med"/>
            </a:ln>
          </p:spPr>
          <p:style>
            <a:lnRef idx="2">
              <a:schemeClr val="accent1"/>
            </a:lnRef>
            <a:fillRef idx="0">
              <a:schemeClr val="accent1"/>
            </a:fillRef>
            <a:effectRef idx="1">
              <a:schemeClr val="accent1"/>
            </a:effectRef>
            <a:fontRef idx="minor">
              <a:schemeClr val="tx1"/>
            </a:fontRef>
          </p:style>
        </p:cxnSp>
        <p:sp>
          <p:nvSpPr>
            <p:cNvPr id="99" name="Circular Arrow 98"/>
            <p:cNvSpPr>
              <a:spLocks noChangeAspect="1"/>
            </p:cNvSpPr>
            <p:nvPr/>
          </p:nvSpPr>
          <p:spPr>
            <a:xfrm flipH="1">
              <a:off x="1063080" y="2114362"/>
              <a:ext cx="2711395" cy="2711400"/>
            </a:xfrm>
            <a:prstGeom prst="circularArrow">
              <a:avLst>
                <a:gd name="adj1" fmla="val 16804"/>
                <a:gd name="adj2" fmla="val 856672"/>
                <a:gd name="adj3" fmla="val 4126614"/>
                <a:gd name="adj4" fmla="val 2243705"/>
                <a:gd name="adj5" fmla="val 15294"/>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001" dirty="0">
                <a:solidFill>
                  <a:schemeClr val="tx1"/>
                </a:solidFill>
              </a:endParaRPr>
            </a:p>
          </p:txBody>
        </p:sp>
      </p:grpSp>
      <p:pic>
        <p:nvPicPr>
          <p:cNvPr id="190" name="Picture 189"/>
          <p:cNvPicPr>
            <a:picLocks noChangeAspect="1"/>
          </p:cNvPicPr>
          <p:nvPr/>
        </p:nvPicPr>
        <mc:AlternateContent xmlns:mc="http://schemas.openxmlformats.org/markup-compatibility/2006">
          <mc:Choice xmlns:ma="http://schemas.microsoft.com/office/mac/drawingml/2008/main" xmlns:mv="urn:schemas-microsoft-com:mac:vml" xmlns="" Requires="ma">
            <p:blipFill>
              <a:blip r:embed="rId4"/>
              <a:stretch>
                <a:fillRect/>
              </a:stretch>
            </p:blipFill>
          </mc:Choice>
          <mc:Fallback>
            <p:blipFill>
              <a:blip r:embed="rId5"/>
              <a:stretch>
                <a:fillRect/>
              </a:stretch>
            </p:blipFill>
          </mc:Fallback>
        </mc:AlternateContent>
        <p:spPr>
          <a:xfrm>
            <a:off x="1718855" y="1711363"/>
            <a:ext cx="2443378" cy="1044600"/>
          </a:xfrm>
          <a:prstGeom prst="rect">
            <a:avLst/>
          </a:prstGeom>
        </p:spPr>
      </p:pic>
      <p:sp>
        <p:nvSpPr>
          <p:cNvPr id="191" name="Left-Right Arrow 190"/>
          <p:cNvSpPr>
            <a:spLocks noChangeAspect="1"/>
          </p:cNvSpPr>
          <p:nvPr/>
        </p:nvSpPr>
        <p:spPr>
          <a:xfrm rot="2063815">
            <a:off x="6264698" y="3626180"/>
            <a:ext cx="692088" cy="483156"/>
          </a:xfrm>
          <a:prstGeom prst="lef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61" dirty="0"/>
          </a:p>
        </p:txBody>
      </p:sp>
      <p:sp>
        <p:nvSpPr>
          <p:cNvPr id="193" name="Rond enkele hoek rechthoek 37">
            <a:extLst>
              <a:ext uri="{FF2B5EF4-FFF2-40B4-BE49-F238E27FC236}">
                <a16:creationId xmlns:a16="http://schemas.microsoft.com/office/drawing/2014/main" id="{25948CA0-5A10-4757-B771-7A24D2A16412}"/>
              </a:ext>
            </a:extLst>
          </p:cNvPr>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BUSINESS ACTIVITY IS MODELED AS SERVICE DOMAIN INTERACTIONS</a:t>
            </a:r>
            <a:endParaRPr lang="en-US" sz="2401" b="1" dirty="0">
              <a:solidFill>
                <a:schemeClr val="bg1"/>
              </a:solidFill>
              <a:latin typeface="Helvetica"/>
              <a:cs typeface="Helvetica"/>
            </a:endParaRPr>
          </a:p>
        </p:txBody>
      </p:sp>
    </p:spTree>
    <p:extLst>
      <p:ext uri="{BB962C8B-B14F-4D97-AF65-F5344CB8AC3E}">
        <p14:creationId xmlns:p14="http://schemas.microsoft.com/office/powerpoint/2010/main" val="1546855405"/>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 name="Rond enkele hoek rechthoek 37"/>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nl-NL" sz="2400" b="1" dirty="0">
                <a:solidFill>
                  <a:srgbClr val="FFFFFF"/>
                </a:solidFill>
              </a:rPr>
              <a:t>BUSINESS ACTIVITY IS MODELED AS SERVICE DOMAIN INTERACTIONS</a:t>
            </a:r>
            <a:endParaRPr lang="en-US" sz="2401" b="1" dirty="0">
              <a:solidFill>
                <a:schemeClr val="bg1"/>
              </a:solidFill>
              <a:latin typeface="Helvetica"/>
              <a:cs typeface="Helvetica"/>
            </a:endParaRPr>
          </a:p>
        </p:txBody>
      </p:sp>
      <p:pic>
        <p:nvPicPr>
          <p:cNvPr id="3" name="Picture 2">
            <a:extLst>
              <a:ext uri="{FF2B5EF4-FFF2-40B4-BE49-F238E27FC236}">
                <a16:creationId xmlns:a16="http://schemas.microsoft.com/office/drawing/2014/main" id="{990F453F-8069-44EC-B1FA-B0FA398F67E3}"/>
              </a:ext>
            </a:extLst>
          </p:cNvPr>
          <p:cNvPicPr>
            <a:picLocks noChangeAspect="1"/>
          </p:cNvPicPr>
          <p:nvPr/>
        </p:nvPicPr>
        <p:blipFill>
          <a:blip r:embed="rId4"/>
          <a:stretch>
            <a:fillRect/>
          </a:stretch>
        </p:blipFill>
        <p:spPr>
          <a:xfrm>
            <a:off x="1776315" y="1270347"/>
            <a:ext cx="4320480" cy="1715367"/>
          </a:xfrm>
          <a:prstGeom prst="rect">
            <a:avLst/>
          </a:prstGeom>
        </p:spPr>
      </p:pic>
      <p:pic>
        <p:nvPicPr>
          <p:cNvPr id="5" name="Picture 4">
            <a:extLst>
              <a:ext uri="{FF2B5EF4-FFF2-40B4-BE49-F238E27FC236}">
                <a16:creationId xmlns:a16="http://schemas.microsoft.com/office/drawing/2014/main" id="{0B8A1FCA-1F1B-4926-B0EB-BBF5B036F99F}"/>
              </a:ext>
            </a:extLst>
          </p:cNvPr>
          <p:cNvPicPr>
            <a:picLocks noChangeAspect="1"/>
          </p:cNvPicPr>
          <p:nvPr/>
        </p:nvPicPr>
        <p:blipFill>
          <a:blip r:embed="rId5"/>
          <a:stretch>
            <a:fillRect/>
          </a:stretch>
        </p:blipFill>
        <p:spPr>
          <a:xfrm>
            <a:off x="5304706" y="2782515"/>
            <a:ext cx="6723809" cy="3628571"/>
          </a:xfrm>
          <a:prstGeom prst="rect">
            <a:avLst/>
          </a:prstGeom>
        </p:spPr>
      </p:pic>
    </p:spTree>
    <p:extLst>
      <p:ext uri="{BB962C8B-B14F-4D97-AF65-F5344CB8AC3E}">
        <p14:creationId xmlns:p14="http://schemas.microsoft.com/office/powerpoint/2010/main" val="21968578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5"/>
          <p:cNvGrpSpPr/>
          <p:nvPr/>
        </p:nvGrpSpPr>
        <p:grpSpPr>
          <a:xfrm>
            <a:off x="552178" y="1846411"/>
            <a:ext cx="11017224" cy="4464496"/>
            <a:chOff x="255872" y="2825695"/>
            <a:chExt cx="8657206" cy="4086816"/>
          </a:xfrm>
        </p:grpSpPr>
        <p:sp>
          <p:nvSpPr>
            <p:cNvPr id="4" name="Rectangle 3"/>
            <p:cNvSpPr/>
            <p:nvPr/>
          </p:nvSpPr>
          <p:spPr>
            <a:xfrm>
              <a:off x="2925343" y="2825695"/>
              <a:ext cx="3318264" cy="467641"/>
            </a:xfrm>
            <a:prstGeom prst="rect">
              <a:avLst/>
            </a:prstGeom>
            <a:solidFill>
              <a:srgbClr val="5F6062"/>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a:solidFill>
                    <a:schemeClr val="bg1"/>
                  </a:solidFill>
                </a:rPr>
                <a:t>BIAN has defined a novel approach to define canonical SOA standards</a:t>
              </a:r>
            </a:p>
          </p:txBody>
        </p:sp>
        <p:sp>
          <p:nvSpPr>
            <p:cNvPr id="12" name="Right Arrow 11"/>
            <p:cNvSpPr/>
            <p:nvPr/>
          </p:nvSpPr>
          <p:spPr>
            <a:xfrm>
              <a:off x="2975379"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13" name="Right Arrow 12"/>
            <p:cNvSpPr/>
            <p:nvPr/>
          </p:nvSpPr>
          <p:spPr>
            <a:xfrm>
              <a:off x="6025985" y="4288833"/>
              <a:ext cx="167588" cy="546182"/>
            </a:xfrm>
            <a:prstGeom prst="rightArrow">
              <a:avLst/>
            </a:prstGeom>
            <a:solidFill>
              <a:srgbClr val="68C8C6"/>
            </a:solidFill>
            <a:ln>
              <a:solidFill>
                <a:srgbClr val="00009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l"/>
              <a:endParaRPr lang="en-US" sz="1800" dirty="0"/>
            </a:p>
          </p:txBody>
        </p:sp>
        <p:sp>
          <p:nvSpPr>
            <p:cNvPr id="8" name="Rectangle 7"/>
            <p:cNvSpPr/>
            <p:nvPr/>
          </p:nvSpPr>
          <p:spPr>
            <a:xfrm>
              <a:off x="255872"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approach isolates discrete and elemental business capabilities called BIAN Service Domains </a:t>
              </a:r>
            </a:p>
          </p:txBody>
        </p:sp>
        <p:sp>
          <p:nvSpPr>
            <p:cNvPr id="11" name="Rectangle 10"/>
            <p:cNvSpPr/>
            <p:nvPr/>
          </p:nvSpPr>
          <p:spPr>
            <a:xfrm>
              <a:off x="3306477" y="3634887"/>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 Service Domain definitions are tested by using them to model real world business situations</a:t>
              </a:r>
            </a:p>
          </p:txBody>
        </p:sp>
        <p:sp>
          <p:nvSpPr>
            <p:cNvPr id="14" name="Rectangle 13"/>
            <p:cNvSpPr/>
            <p:nvPr/>
          </p:nvSpPr>
          <p:spPr>
            <a:xfrm>
              <a:off x="6357082" y="3634886"/>
              <a:ext cx="2555996" cy="684000"/>
            </a:xfrm>
            <a:prstGeom prst="rect">
              <a:avLst/>
            </a:prstGeom>
            <a:solidFill>
              <a:srgbClr val="5F6062"/>
            </a:solidFill>
            <a:ln>
              <a:solidFill>
                <a:schemeClr val="tx2"/>
              </a:solidFill>
            </a:ln>
            <a:effectLst/>
          </p:spPr>
          <p:style>
            <a:lnRef idx="1">
              <a:schemeClr val="accent1"/>
            </a:lnRef>
            <a:fillRef idx="2">
              <a:schemeClr val="accent1"/>
            </a:fillRef>
            <a:effectRef idx="1">
              <a:schemeClr val="accent1"/>
            </a:effectRef>
            <a:fontRef idx="minor">
              <a:schemeClr val="dk1"/>
            </a:fontRef>
          </p:style>
          <p:txBody>
            <a:bodyPr rtlCol="0" anchor="ctr"/>
            <a:lstStyle/>
            <a:p>
              <a:r>
                <a:rPr lang="en-US" sz="1600" b="1" dirty="0">
                  <a:solidFill>
                    <a:schemeClr val="bg1"/>
                  </a:solidFill>
                </a:rPr>
                <a:t>There is a clear path to applying the BIAN specific designs in practice</a:t>
              </a:r>
            </a:p>
          </p:txBody>
        </p:sp>
        <p:cxnSp>
          <p:nvCxnSpPr>
            <p:cNvPr id="18" name="Elbow Connector 17"/>
            <p:cNvCxnSpPr>
              <a:stCxn id="4" idx="2"/>
              <a:endCxn id="8" idx="0"/>
            </p:cNvCxnSpPr>
            <p:nvPr/>
          </p:nvCxnSpPr>
          <p:spPr bwMode="auto">
            <a:xfrm rot="5400000">
              <a:off x="2888398" y="1938809"/>
              <a:ext cx="341551"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0" name="Elbow Connector 19"/>
            <p:cNvCxnSpPr>
              <a:stCxn id="4" idx="2"/>
              <a:endCxn id="14" idx="0"/>
            </p:cNvCxnSpPr>
            <p:nvPr/>
          </p:nvCxnSpPr>
          <p:spPr bwMode="auto">
            <a:xfrm rot="16200000" flipH="1">
              <a:off x="5939002" y="1938808"/>
              <a:ext cx="341550" cy="3050605"/>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cxnSp>
          <p:nvCxnSpPr>
            <p:cNvPr id="24" name="Elbow Connector 23"/>
            <p:cNvCxnSpPr>
              <a:stCxn id="4" idx="2"/>
              <a:endCxn id="11" idx="0"/>
            </p:cNvCxnSpPr>
            <p:nvPr/>
          </p:nvCxnSpPr>
          <p:spPr bwMode="auto">
            <a:xfrm rot="5400000">
              <a:off x="4413700" y="3464111"/>
              <a:ext cx="341551" cy="1588"/>
            </a:xfrm>
            <a:prstGeom prst="bentConnector3">
              <a:avLst>
                <a:gd name="adj1" fmla="val 50000"/>
              </a:avLst>
            </a:prstGeom>
            <a:solidFill>
              <a:schemeClr val="accent1"/>
            </a:solidFill>
            <a:ln w="38100" cap="flat" cmpd="sng" algn="ctr">
              <a:solidFill>
                <a:schemeClr val="tx2"/>
              </a:solidFill>
              <a:prstDash val="solid"/>
              <a:round/>
              <a:headEnd type="none" w="med" len="med"/>
              <a:tailEnd type="none" w="med" len="med"/>
            </a:ln>
            <a:effectLst/>
          </p:spPr>
        </p:cxnSp>
        <p:sp>
          <p:nvSpPr>
            <p:cNvPr id="29" name="Rectangle 28"/>
            <p:cNvSpPr/>
            <p:nvPr/>
          </p:nvSpPr>
          <p:spPr>
            <a:xfrm>
              <a:off x="255872" y="4662674"/>
              <a:ext cx="1102054" cy="81586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BIAN’s capability- oriented approach differs from conventional process models</a:t>
              </a:r>
            </a:p>
          </p:txBody>
        </p:sp>
        <p:sp>
          <p:nvSpPr>
            <p:cNvPr id="30" name="Rectangle 29"/>
            <p:cNvSpPr/>
            <p:nvPr/>
          </p:nvSpPr>
          <p:spPr>
            <a:xfrm>
              <a:off x="1709814" y="4662674"/>
              <a:ext cx="1102054" cy="720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BIAN partitions have to be defined at an elemental level to be canonical</a:t>
              </a:r>
            </a:p>
          </p:txBody>
        </p:sp>
        <p:sp>
          <p:nvSpPr>
            <p:cNvPr id="31" name="Rectangle 30"/>
            <p:cNvSpPr/>
            <p:nvPr/>
          </p:nvSpPr>
          <p:spPr>
            <a:xfrm>
              <a:off x="982843" y="5526812"/>
              <a:ext cx="1102054" cy="863998"/>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 BIAN capability partition combines a type of ‘asset’ with a specific ‘pattern’ of use</a:t>
              </a:r>
            </a:p>
          </p:txBody>
        </p:sp>
        <p:cxnSp>
          <p:nvCxnSpPr>
            <p:cNvPr id="33" name="Elbow Connector 32"/>
            <p:cNvCxnSpPr>
              <a:cxnSpLocks/>
              <a:stCxn id="8" idx="2"/>
              <a:endCxn id="29" idx="0"/>
            </p:cNvCxnSpPr>
            <p:nvPr/>
          </p:nvCxnSpPr>
          <p:spPr bwMode="auto">
            <a:xfrm rot="5400000">
              <a:off x="998492" y="4127295"/>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4" name="Elbow Connector 33"/>
            <p:cNvCxnSpPr>
              <a:stCxn id="8" idx="2"/>
              <a:endCxn id="30" idx="0"/>
            </p:cNvCxnSpPr>
            <p:nvPr/>
          </p:nvCxnSpPr>
          <p:spPr bwMode="auto">
            <a:xfrm rot="16200000" flipH="1">
              <a:off x="1725462" y="4127294"/>
              <a:ext cx="343787"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35" name="Elbow Connector 34"/>
            <p:cNvCxnSpPr>
              <a:stCxn id="8" idx="2"/>
              <a:endCxn id="31" idx="0"/>
            </p:cNvCxnSpPr>
            <p:nvPr/>
          </p:nvCxnSpPr>
          <p:spPr bwMode="auto">
            <a:xfrm rot="5400000">
              <a:off x="929908" y="4922849"/>
              <a:ext cx="1207925"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42" name="Rectangle 41"/>
            <p:cNvSpPr/>
            <p:nvPr/>
          </p:nvSpPr>
          <p:spPr>
            <a:xfrm>
              <a:off x="3306477"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Every Service Domain has a standard working pattern</a:t>
              </a:r>
            </a:p>
          </p:txBody>
        </p:sp>
        <p:sp>
          <p:nvSpPr>
            <p:cNvPr id="43" name="Rectangle 42"/>
            <p:cNvSpPr/>
            <p:nvPr/>
          </p:nvSpPr>
          <p:spPr>
            <a:xfrm>
              <a:off x="4760419"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All service exchanges are defined in semantic terms</a:t>
              </a:r>
            </a:p>
          </p:txBody>
        </p:sp>
        <p:sp>
          <p:nvSpPr>
            <p:cNvPr id="44" name="Rectangle 43"/>
            <p:cNvSpPr/>
            <p:nvPr/>
          </p:nvSpPr>
          <p:spPr>
            <a:xfrm>
              <a:off x="4033448" y="5526813"/>
              <a:ext cx="1102054" cy="939936"/>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All business activity can be represented using service exchanges between Service Domains</a:t>
              </a:r>
              <a:endParaRPr lang="en-US" sz="1050" b="1" dirty="0">
                <a:solidFill>
                  <a:schemeClr val="tx2"/>
                </a:solidFill>
              </a:endParaRPr>
            </a:p>
          </p:txBody>
        </p:sp>
        <p:cxnSp>
          <p:nvCxnSpPr>
            <p:cNvPr id="45" name="Elbow Connector 44"/>
            <p:cNvCxnSpPr>
              <a:stCxn id="11" idx="2"/>
              <a:endCxn id="42" idx="0"/>
            </p:cNvCxnSpPr>
            <p:nvPr/>
          </p:nvCxnSpPr>
          <p:spPr bwMode="auto">
            <a:xfrm rot="5400000">
              <a:off x="4049096" y="4127296"/>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6" name="Elbow Connector 45"/>
            <p:cNvCxnSpPr>
              <a:stCxn id="11" idx="2"/>
              <a:endCxn id="43" idx="0"/>
            </p:cNvCxnSpPr>
            <p:nvPr/>
          </p:nvCxnSpPr>
          <p:spPr bwMode="auto">
            <a:xfrm rot="16200000" flipH="1">
              <a:off x="4776066" y="4127295"/>
              <a:ext cx="343788"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47" name="Elbow Connector 46"/>
            <p:cNvCxnSpPr>
              <a:stCxn id="11" idx="2"/>
              <a:endCxn id="44" idx="0"/>
            </p:cNvCxnSpPr>
            <p:nvPr/>
          </p:nvCxnSpPr>
          <p:spPr bwMode="auto">
            <a:xfrm rot="5400000">
              <a:off x="3980512" y="4922850"/>
              <a:ext cx="1207926" cy="1588"/>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sp>
          <p:nvSpPr>
            <p:cNvPr id="57" name="Rectangle 56"/>
            <p:cNvSpPr/>
            <p:nvPr/>
          </p:nvSpPr>
          <p:spPr>
            <a:xfrm>
              <a:off x="6357082" y="4662675"/>
              <a:ext cx="1102054" cy="648000"/>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1 – BIAN specific model can be mapped to other architectural views</a:t>
              </a:r>
            </a:p>
          </p:txBody>
        </p:sp>
        <p:cxnSp>
          <p:nvCxnSpPr>
            <p:cNvPr id="60" name="Elbow Connector 59"/>
            <p:cNvCxnSpPr>
              <a:stCxn id="14" idx="2"/>
              <a:endCxn id="57" idx="0"/>
            </p:cNvCxnSpPr>
            <p:nvPr/>
          </p:nvCxnSpPr>
          <p:spPr bwMode="auto">
            <a:xfrm rot="5400000">
              <a:off x="7099701" y="4127295"/>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1" name="Elbow Connector 60"/>
            <p:cNvCxnSpPr>
              <a:stCxn id="14" idx="2"/>
              <a:endCxn id="38" idx="0"/>
            </p:cNvCxnSpPr>
            <p:nvPr/>
          </p:nvCxnSpPr>
          <p:spPr bwMode="auto">
            <a:xfrm rot="16200000" flipH="1">
              <a:off x="7826671" y="4127294"/>
              <a:ext cx="343789" cy="726971"/>
            </a:xfrm>
            <a:prstGeom prst="bentConnector3">
              <a:avLst>
                <a:gd name="adj1" fmla="val 50000"/>
              </a:avLst>
            </a:prstGeom>
            <a:solidFill>
              <a:schemeClr val="accent1"/>
            </a:solidFill>
            <a:ln w="38100" cap="flat" cmpd="sng" algn="ctr">
              <a:solidFill>
                <a:srgbClr val="5F6062"/>
              </a:solidFill>
              <a:prstDash val="solid"/>
              <a:round/>
              <a:headEnd type="none" w="med" len="med"/>
              <a:tailEnd type="none" w="med" len="med"/>
            </a:ln>
            <a:effectLst/>
          </p:spPr>
        </p:cxnSp>
        <p:cxnSp>
          <p:nvCxnSpPr>
            <p:cNvPr id="62" name="Elbow Connector 61"/>
            <p:cNvCxnSpPr>
              <a:cxnSpLocks/>
              <a:stCxn id="14" idx="2"/>
              <a:endCxn id="39" idx="3"/>
            </p:cNvCxnSpPr>
            <p:nvPr/>
          </p:nvCxnSpPr>
          <p:spPr bwMode="auto">
            <a:xfrm rot="5400000">
              <a:off x="6626472" y="5212070"/>
              <a:ext cx="1901794" cy="115426"/>
            </a:xfrm>
            <a:prstGeom prst="bentConnector2">
              <a:avLst/>
            </a:prstGeom>
            <a:solidFill>
              <a:schemeClr val="accent1"/>
            </a:solidFill>
            <a:ln w="38100" cap="flat" cmpd="sng" algn="ctr">
              <a:solidFill>
                <a:srgbClr val="5F6062"/>
              </a:solidFill>
              <a:prstDash val="solid"/>
              <a:round/>
              <a:headEnd type="none" w="med" len="med"/>
              <a:tailEnd type="none" w="med" len="med"/>
            </a:ln>
            <a:effectLst/>
          </p:spPr>
        </p:cxnSp>
        <p:sp>
          <p:nvSpPr>
            <p:cNvPr id="38" name="Rectangle 37"/>
            <p:cNvSpPr/>
            <p:nvPr/>
          </p:nvSpPr>
          <p:spPr>
            <a:xfrm>
              <a:off x="7811024" y="4662675"/>
              <a:ext cx="1102054" cy="957647"/>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3 – A BIAN business blueprint supports many analyses:</a:t>
              </a:r>
            </a:p>
            <a:p>
              <a:pPr marL="1589" lvl="1"/>
              <a:r>
                <a:rPr lang="en-US" sz="1050" b="1" dirty="0">
                  <a:solidFill>
                    <a:schemeClr val="tx2"/>
                  </a:solidFill>
                </a:rPr>
                <a:t>3.1 Performance</a:t>
              </a:r>
            </a:p>
            <a:p>
              <a:pPr marL="1589" lvl="1"/>
              <a:r>
                <a:rPr lang="en-US" sz="1050" b="1" dirty="0">
                  <a:solidFill>
                    <a:schemeClr val="tx2"/>
                  </a:solidFill>
                </a:rPr>
                <a:t>3.2 Coverage</a:t>
              </a:r>
            </a:p>
            <a:p>
              <a:pPr marL="1589" lvl="1"/>
              <a:r>
                <a:rPr lang="en-US" sz="1050" b="1" dirty="0">
                  <a:solidFill>
                    <a:schemeClr val="tx2"/>
                  </a:solidFill>
                </a:rPr>
                <a:t>3.3.Attribution</a:t>
              </a:r>
            </a:p>
          </p:txBody>
        </p:sp>
        <p:sp>
          <p:nvSpPr>
            <p:cNvPr id="39" name="Rectangle 38"/>
            <p:cNvSpPr/>
            <p:nvPr/>
          </p:nvSpPr>
          <p:spPr>
            <a:xfrm>
              <a:off x="6243608" y="5528849"/>
              <a:ext cx="1276047" cy="1383662"/>
            </a:xfrm>
            <a:prstGeom prst="rect">
              <a:avLst/>
            </a:prstGeom>
            <a:solidFill>
              <a:srgbClr val="DCDDDE"/>
            </a:solidFill>
            <a:ln>
              <a:solidFill>
                <a:srgbClr val="5F6062"/>
              </a:solidFill>
            </a:ln>
            <a:effectLst/>
          </p:spPr>
          <p:style>
            <a:lnRef idx="1">
              <a:schemeClr val="accent1"/>
            </a:lnRef>
            <a:fillRef idx="2">
              <a:schemeClr val="accent1"/>
            </a:fillRef>
            <a:effectRef idx="1">
              <a:schemeClr val="accent1"/>
            </a:effectRef>
            <a:fontRef idx="minor">
              <a:schemeClr val="dk1"/>
            </a:fontRef>
          </p:style>
          <p:txBody>
            <a:bodyPr lIns="36017" rIns="36017" rtlCol="0" anchor="ctr"/>
            <a:lstStyle/>
            <a:p>
              <a:pPr algn="l"/>
              <a:r>
                <a:rPr lang="en-US" sz="1100" b="1" dirty="0">
                  <a:solidFill>
                    <a:schemeClr val="tx2"/>
                  </a:solidFill>
                </a:rPr>
                <a:t>2 – The designs can be related to different technical implementation environments</a:t>
              </a:r>
            </a:p>
            <a:p>
              <a:pPr marL="1589" lvl="1"/>
              <a:r>
                <a:rPr lang="en-US" sz="1050" b="1" dirty="0">
                  <a:solidFill>
                    <a:schemeClr val="tx2"/>
                  </a:solidFill>
                </a:rPr>
                <a:t>2.1 Core/Host/Legacy</a:t>
              </a:r>
            </a:p>
            <a:p>
              <a:pPr marL="1589" lvl="1"/>
              <a:r>
                <a:rPr lang="en-US" sz="1050" b="1" dirty="0">
                  <a:solidFill>
                    <a:schemeClr val="tx2"/>
                  </a:solidFill>
                </a:rPr>
                <a:t>2.2 ESB Enabled</a:t>
              </a:r>
            </a:p>
            <a:p>
              <a:pPr marL="1589" lvl="1"/>
              <a:r>
                <a:rPr lang="en-US" sz="1050" b="1" dirty="0">
                  <a:solidFill>
                    <a:schemeClr val="tx2"/>
                  </a:solidFill>
                </a:rPr>
                <a:t>2.3.Cloud/Microservices</a:t>
              </a:r>
            </a:p>
          </p:txBody>
        </p:sp>
      </p:grpSp>
      <p:sp>
        <p:nvSpPr>
          <p:cNvPr id="32" name="Title 1"/>
          <p:cNvSpPr txBox="1">
            <a:spLocks/>
          </p:cNvSpPr>
          <p:nvPr/>
        </p:nvSpPr>
        <p:spPr>
          <a:xfrm>
            <a:off x="1522678" y="0"/>
            <a:ext cx="9148233" cy="423529"/>
          </a:xfrm>
          <a:prstGeom prst="rect">
            <a:avLst/>
          </a:prstGeom>
        </p:spPr>
        <p:txBody>
          <a:bodyPr tIns="0" bIns="0" anchor="ctr" anchorCtr="0"/>
          <a:lstStyle/>
          <a:p>
            <a:pPr algn="ctr"/>
            <a:r>
              <a:rPr lang="en-US" sz="2000" b="1" cap="all" dirty="0"/>
              <a:t>Design principles &amp; techniques</a:t>
            </a:r>
            <a:endParaRPr lang="en-GB" sz="2000" b="1" kern="0" cap="all" dirty="0">
              <a:solidFill>
                <a:schemeClr val="tx2"/>
              </a:solidFill>
              <a:latin typeface="+mj-lt"/>
              <a:ea typeface="+mj-ea"/>
              <a:cs typeface="+mj-cs"/>
            </a:endParaRPr>
          </a:p>
        </p:txBody>
      </p:sp>
      <p:sp>
        <p:nvSpPr>
          <p:cNvPr id="3" name="TextBox 2">
            <a:extLst>
              <a:ext uri="{FF2B5EF4-FFF2-40B4-BE49-F238E27FC236}">
                <a16:creationId xmlns:a16="http://schemas.microsoft.com/office/drawing/2014/main" id="{D2B2CBFD-EEFD-41DC-8F8C-1F070DBBDA67}"/>
              </a:ext>
            </a:extLst>
          </p:cNvPr>
          <p:cNvSpPr txBox="1"/>
          <p:nvPr/>
        </p:nvSpPr>
        <p:spPr>
          <a:xfrm>
            <a:off x="1522678" y="846139"/>
            <a:ext cx="10046724" cy="584775"/>
          </a:xfrm>
          <a:prstGeom prst="rect">
            <a:avLst/>
          </a:prstGeom>
          <a:noFill/>
        </p:spPr>
        <p:txBody>
          <a:bodyPr wrap="square" rtlCol="0">
            <a:spAutoFit/>
          </a:bodyPr>
          <a:lstStyle/>
          <a:p>
            <a:r>
              <a:rPr lang="nl-NL" sz="1600" dirty="0"/>
              <a:t>BIAN offers an approach to model any bank or financial institution. The designs are canonical, they can be consistently interpreted by any financial </a:t>
            </a:r>
            <a:r>
              <a:rPr lang="nl-NL" sz="1600" dirty="0" err="1"/>
              <a:t>organization</a:t>
            </a:r>
            <a:r>
              <a:rPr lang="nl-NL" sz="1600" dirty="0"/>
              <a:t> in many different implementations. </a:t>
            </a:r>
            <a:endParaRPr lang="x-none" sz="1600" dirty="0"/>
          </a:p>
        </p:txBody>
      </p:sp>
      <p:sp>
        <p:nvSpPr>
          <p:cNvPr id="5" name="Rectangle: Rounded Corners 4">
            <a:extLst>
              <a:ext uri="{FF2B5EF4-FFF2-40B4-BE49-F238E27FC236}">
                <a16:creationId xmlns:a16="http://schemas.microsoft.com/office/drawing/2014/main" id="{28290D8C-E277-48EB-ACBE-341C19874484}"/>
              </a:ext>
            </a:extLst>
          </p:cNvPr>
          <p:cNvSpPr/>
          <p:nvPr/>
        </p:nvSpPr>
        <p:spPr>
          <a:xfrm>
            <a:off x="6168802" y="3646611"/>
            <a:ext cx="1623512" cy="105922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62173692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44B86A1-471C-40BA-8B66-F4E1823968F8}"/>
              </a:ext>
            </a:extLst>
          </p:cNvPr>
          <p:cNvPicPr>
            <a:picLocks noChangeAspect="1"/>
          </p:cNvPicPr>
          <p:nvPr/>
        </p:nvPicPr>
        <p:blipFill>
          <a:blip r:embed="rId4"/>
          <a:stretch>
            <a:fillRect/>
          </a:stretch>
        </p:blipFill>
        <p:spPr>
          <a:xfrm>
            <a:off x="6528842" y="1862458"/>
            <a:ext cx="5160672" cy="4432402"/>
          </a:xfrm>
          <a:prstGeom prst="rect">
            <a:avLst/>
          </a:prstGeom>
        </p:spPr>
      </p:pic>
      <p:sp>
        <p:nvSpPr>
          <p:cNvPr id="192" name="Rond enkele hoek rechthoek 37"/>
          <p:cNvSpPr/>
          <p:nvPr>
            <p:custDataLst>
              <p:tags r:id="rId1"/>
            </p:custDataLst>
          </p:nvPr>
        </p:nvSpPr>
        <p:spPr>
          <a:xfrm flipH="1">
            <a:off x="1514448" y="243947"/>
            <a:ext cx="9148233" cy="817942"/>
          </a:xfrm>
          <a:prstGeom prst="round1Rect">
            <a:avLst>
              <a:gd name="adj"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spcAft>
                <a:spcPts val="600"/>
              </a:spcAft>
            </a:pPr>
            <a:r>
              <a:rPr lang="en-BE" sz="2400" b="1" dirty="0">
                <a:solidFill>
                  <a:srgbClr val="FFFFFF"/>
                </a:solidFill>
              </a:rPr>
              <a:t>S</a:t>
            </a:r>
            <a:r>
              <a:rPr lang="fr-BE" sz="2400" b="1" dirty="0">
                <a:solidFill>
                  <a:srgbClr val="FFFFFF"/>
                </a:solidFill>
              </a:rPr>
              <a:t>e</a:t>
            </a:r>
            <a:r>
              <a:rPr lang="en-BE" sz="2400" b="1" dirty="0">
                <a:solidFill>
                  <a:srgbClr val="FFFFFF"/>
                </a:solidFill>
              </a:rPr>
              <a:t>r</a:t>
            </a:r>
            <a:r>
              <a:rPr lang="fr-BE" sz="2400" b="1" dirty="0">
                <a:solidFill>
                  <a:srgbClr val="FFFFFF"/>
                </a:solidFill>
              </a:rPr>
              <a:t>v</a:t>
            </a:r>
            <a:r>
              <a:rPr lang="en-BE" sz="2400" b="1" dirty="0" err="1">
                <a:solidFill>
                  <a:srgbClr val="FFFFFF"/>
                </a:solidFill>
              </a:rPr>
              <a:t>i</a:t>
            </a:r>
            <a:r>
              <a:rPr lang="fr-BE" sz="2400" b="1" dirty="0">
                <a:solidFill>
                  <a:srgbClr val="FFFFFF"/>
                </a:solidFill>
              </a:rPr>
              <a:t>c</a:t>
            </a:r>
            <a:r>
              <a:rPr lang="en-BE" sz="2400" b="1" dirty="0">
                <a:solidFill>
                  <a:srgbClr val="FFFFFF"/>
                </a:solidFill>
              </a:rPr>
              <a:t>e </a:t>
            </a:r>
            <a:r>
              <a:rPr lang="fr-BE" sz="2400" b="1" dirty="0">
                <a:solidFill>
                  <a:srgbClr val="FFFFFF"/>
                </a:solidFill>
              </a:rPr>
              <a:t>O</a:t>
            </a:r>
            <a:r>
              <a:rPr lang="en-BE" sz="2400" b="1" dirty="0">
                <a:solidFill>
                  <a:srgbClr val="FFFFFF"/>
                </a:solidFill>
              </a:rPr>
              <a:t>p</a:t>
            </a:r>
            <a:r>
              <a:rPr lang="fr-BE" sz="2400" b="1" dirty="0">
                <a:solidFill>
                  <a:srgbClr val="FFFFFF"/>
                </a:solidFill>
              </a:rPr>
              <a:t>e</a:t>
            </a:r>
            <a:r>
              <a:rPr lang="en-BE" sz="2400" b="1" dirty="0">
                <a:solidFill>
                  <a:srgbClr val="FFFFFF"/>
                </a:solidFill>
              </a:rPr>
              <a:t>r</a:t>
            </a:r>
            <a:r>
              <a:rPr lang="fr-BE" sz="2400" b="1" dirty="0">
                <a:solidFill>
                  <a:srgbClr val="FFFFFF"/>
                </a:solidFill>
              </a:rPr>
              <a:t>a</a:t>
            </a:r>
            <a:r>
              <a:rPr lang="en-BE" sz="2400" b="1" dirty="0">
                <a:solidFill>
                  <a:srgbClr val="FFFFFF"/>
                </a:solidFill>
              </a:rPr>
              <a:t>t</a:t>
            </a:r>
            <a:r>
              <a:rPr lang="fr-BE" sz="2400" b="1" dirty="0">
                <a:solidFill>
                  <a:srgbClr val="FFFFFF"/>
                </a:solidFill>
              </a:rPr>
              <a:t>i</a:t>
            </a:r>
            <a:r>
              <a:rPr lang="en-BE" sz="2400" b="1" dirty="0">
                <a:solidFill>
                  <a:srgbClr val="FFFFFF"/>
                </a:solidFill>
              </a:rPr>
              <a:t>o</a:t>
            </a:r>
            <a:r>
              <a:rPr lang="fr-BE" sz="2400" b="1" dirty="0">
                <a:solidFill>
                  <a:srgbClr val="FFFFFF"/>
                </a:solidFill>
              </a:rPr>
              <a:t>n</a:t>
            </a:r>
            <a:r>
              <a:rPr lang="en-BE" sz="2400" b="1" dirty="0">
                <a:solidFill>
                  <a:srgbClr val="FFFFFF"/>
                </a:solidFill>
              </a:rPr>
              <a:t>s </a:t>
            </a:r>
            <a:r>
              <a:rPr lang="fr-BE" sz="2400" b="1" dirty="0">
                <a:solidFill>
                  <a:srgbClr val="FFFFFF"/>
                </a:solidFill>
              </a:rPr>
              <a:t>a</a:t>
            </a:r>
            <a:r>
              <a:rPr lang="en-BE" sz="2400" b="1" dirty="0">
                <a:solidFill>
                  <a:srgbClr val="FFFFFF"/>
                </a:solidFill>
              </a:rPr>
              <a:t>r</a:t>
            </a:r>
            <a:r>
              <a:rPr lang="fr-BE" sz="2400" b="1" dirty="0">
                <a:solidFill>
                  <a:srgbClr val="FFFFFF"/>
                </a:solidFill>
              </a:rPr>
              <a:t>e</a:t>
            </a:r>
            <a:r>
              <a:rPr lang="en-BE" sz="2400" b="1" dirty="0">
                <a:solidFill>
                  <a:srgbClr val="FFFFFF"/>
                </a:solidFill>
              </a:rPr>
              <a:t> </a:t>
            </a:r>
            <a:r>
              <a:rPr lang="fr-BE" sz="2400" b="1" dirty="0">
                <a:solidFill>
                  <a:srgbClr val="FFFFFF"/>
                </a:solidFill>
              </a:rPr>
              <a:t>d</a:t>
            </a:r>
            <a:r>
              <a:rPr lang="en-BE" sz="2400" b="1" dirty="0">
                <a:solidFill>
                  <a:srgbClr val="FFFFFF"/>
                </a:solidFill>
              </a:rPr>
              <a:t>e</a:t>
            </a:r>
            <a:r>
              <a:rPr lang="fr-BE" sz="2400" b="1" dirty="0">
                <a:solidFill>
                  <a:srgbClr val="FFFFFF"/>
                </a:solidFill>
              </a:rPr>
              <a:t>f</a:t>
            </a:r>
            <a:r>
              <a:rPr lang="en-BE" sz="2400" b="1" dirty="0" err="1">
                <a:solidFill>
                  <a:srgbClr val="FFFFFF"/>
                </a:solidFill>
              </a:rPr>
              <a:t>i</a:t>
            </a:r>
            <a:r>
              <a:rPr lang="fr-BE" sz="2400" b="1" dirty="0">
                <a:solidFill>
                  <a:srgbClr val="FFFFFF"/>
                </a:solidFill>
              </a:rPr>
              <a:t>n</a:t>
            </a:r>
            <a:r>
              <a:rPr lang="en-BE" sz="2400" b="1" dirty="0">
                <a:solidFill>
                  <a:srgbClr val="FFFFFF"/>
                </a:solidFill>
              </a:rPr>
              <a:t>e</a:t>
            </a:r>
            <a:r>
              <a:rPr lang="fr-BE" sz="2400" b="1" dirty="0">
                <a:solidFill>
                  <a:srgbClr val="FFFFFF"/>
                </a:solidFill>
              </a:rPr>
              <a:t>d</a:t>
            </a:r>
            <a:r>
              <a:rPr lang="en-BE" sz="2400" b="1" dirty="0">
                <a:solidFill>
                  <a:srgbClr val="FFFFFF"/>
                </a:solidFill>
              </a:rPr>
              <a:t> </a:t>
            </a:r>
            <a:r>
              <a:rPr lang="fr-BE" sz="2400" b="1" dirty="0">
                <a:solidFill>
                  <a:srgbClr val="FFFFFF"/>
                </a:solidFill>
              </a:rPr>
              <a:t>i</a:t>
            </a:r>
            <a:r>
              <a:rPr lang="en-BE" sz="2400" b="1" dirty="0">
                <a:solidFill>
                  <a:srgbClr val="FFFFFF"/>
                </a:solidFill>
              </a:rPr>
              <a:t>n </a:t>
            </a:r>
            <a:r>
              <a:rPr lang="fr-BE" sz="2400" b="1" dirty="0">
                <a:solidFill>
                  <a:srgbClr val="FFFFFF"/>
                </a:solidFill>
              </a:rPr>
              <a:t>s</a:t>
            </a:r>
            <a:r>
              <a:rPr lang="en-BE" sz="2400" b="1" dirty="0">
                <a:solidFill>
                  <a:srgbClr val="FFFFFF"/>
                </a:solidFill>
              </a:rPr>
              <a:t>e</a:t>
            </a:r>
            <a:r>
              <a:rPr lang="fr-BE" sz="2400" b="1" dirty="0">
                <a:solidFill>
                  <a:srgbClr val="FFFFFF"/>
                </a:solidFill>
              </a:rPr>
              <a:t>m</a:t>
            </a:r>
            <a:r>
              <a:rPr lang="en-BE" sz="2400" b="1" dirty="0">
                <a:solidFill>
                  <a:srgbClr val="FFFFFF"/>
                </a:solidFill>
              </a:rPr>
              <a:t>a</a:t>
            </a:r>
            <a:r>
              <a:rPr lang="fr-BE" sz="2400" b="1" dirty="0">
                <a:solidFill>
                  <a:srgbClr val="FFFFFF"/>
                </a:solidFill>
              </a:rPr>
              <a:t>n</a:t>
            </a:r>
            <a:r>
              <a:rPr lang="en-BE" sz="2400" b="1" dirty="0">
                <a:solidFill>
                  <a:srgbClr val="FFFFFF"/>
                </a:solidFill>
              </a:rPr>
              <a:t>t</a:t>
            </a:r>
            <a:r>
              <a:rPr lang="fr-BE" sz="2400" b="1" dirty="0">
                <a:solidFill>
                  <a:srgbClr val="FFFFFF"/>
                </a:solidFill>
              </a:rPr>
              <a:t>i</a:t>
            </a:r>
            <a:r>
              <a:rPr lang="en-BE" sz="2400" b="1" dirty="0">
                <a:solidFill>
                  <a:srgbClr val="FFFFFF"/>
                </a:solidFill>
              </a:rPr>
              <a:t>c </a:t>
            </a:r>
            <a:r>
              <a:rPr lang="fr-BE" sz="2400" b="1" dirty="0">
                <a:solidFill>
                  <a:srgbClr val="FFFFFF"/>
                </a:solidFill>
              </a:rPr>
              <a:t>t</a:t>
            </a:r>
            <a:r>
              <a:rPr lang="en-BE" sz="2400" b="1" dirty="0">
                <a:solidFill>
                  <a:srgbClr val="FFFFFF"/>
                </a:solidFill>
              </a:rPr>
              <a:t>e</a:t>
            </a:r>
            <a:r>
              <a:rPr lang="fr-BE" sz="2400" b="1" dirty="0">
                <a:solidFill>
                  <a:srgbClr val="FFFFFF"/>
                </a:solidFill>
              </a:rPr>
              <a:t>r</a:t>
            </a:r>
            <a:r>
              <a:rPr lang="en-BE" sz="2400" b="1" dirty="0">
                <a:solidFill>
                  <a:srgbClr val="FFFFFF"/>
                </a:solidFill>
              </a:rPr>
              <a:t>m</a:t>
            </a:r>
            <a:r>
              <a:rPr lang="fr-BE" sz="2400" b="1" dirty="0">
                <a:solidFill>
                  <a:srgbClr val="FFFFFF"/>
                </a:solidFill>
              </a:rPr>
              <a:t>s</a:t>
            </a:r>
            <a:endParaRPr lang="en-US" sz="2401" b="1" dirty="0">
              <a:solidFill>
                <a:schemeClr val="bg1"/>
              </a:solidFill>
              <a:latin typeface="Helvetica"/>
              <a:cs typeface="Helvetica"/>
            </a:endParaRPr>
          </a:p>
        </p:txBody>
      </p:sp>
      <p:pic>
        <p:nvPicPr>
          <p:cNvPr id="2" name="Picture 1">
            <a:extLst>
              <a:ext uri="{FF2B5EF4-FFF2-40B4-BE49-F238E27FC236}">
                <a16:creationId xmlns:a16="http://schemas.microsoft.com/office/drawing/2014/main" id="{4DF234B2-2E8B-4245-867A-0FD0CC7CD27F}"/>
              </a:ext>
            </a:extLst>
          </p:cNvPr>
          <p:cNvPicPr>
            <a:picLocks noChangeAspect="1"/>
          </p:cNvPicPr>
          <p:nvPr/>
        </p:nvPicPr>
        <p:blipFill>
          <a:blip r:embed="rId5"/>
          <a:stretch>
            <a:fillRect/>
          </a:stretch>
        </p:blipFill>
        <p:spPr>
          <a:xfrm>
            <a:off x="1514448" y="1198339"/>
            <a:ext cx="6485157" cy="2448272"/>
          </a:xfrm>
          <a:prstGeom prst="rect">
            <a:avLst/>
          </a:prstGeom>
        </p:spPr>
      </p:pic>
      <p:sp>
        <p:nvSpPr>
          <p:cNvPr id="3" name="TextBox 2">
            <a:extLst>
              <a:ext uri="{FF2B5EF4-FFF2-40B4-BE49-F238E27FC236}">
                <a16:creationId xmlns:a16="http://schemas.microsoft.com/office/drawing/2014/main" id="{90D8B076-5D3F-49C2-A92B-B70D09790D58}"/>
              </a:ext>
            </a:extLst>
          </p:cNvPr>
          <p:cNvSpPr txBox="1"/>
          <p:nvPr/>
        </p:nvSpPr>
        <p:spPr>
          <a:xfrm>
            <a:off x="6508292" y="3070547"/>
            <a:ext cx="857927" cy="461665"/>
          </a:xfrm>
          <a:prstGeom prst="rect">
            <a:avLst/>
          </a:prstGeom>
          <a:noFill/>
        </p:spPr>
        <p:txBody>
          <a:bodyPr wrap="none" rtlCol="0">
            <a:spAutoFit/>
          </a:bodyPr>
          <a:lstStyle/>
          <a:p>
            <a:r>
              <a:rPr lang="fr-BE" sz="1200" b="1" dirty="0"/>
              <a:t>F</a:t>
            </a:r>
            <a:r>
              <a:rPr lang="en-BE" sz="1200" b="1" dirty="0"/>
              <a:t>u</a:t>
            </a:r>
            <a:r>
              <a:rPr lang="fr-BE" sz="1200" b="1" dirty="0"/>
              <a:t>n</a:t>
            </a:r>
            <a:r>
              <a:rPr lang="en-BE" sz="1200" b="1" dirty="0"/>
              <a:t>c</a:t>
            </a:r>
            <a:r>
              <a:rPr lang="fr-BE" sz="1200" b="1" dirty="0"/>
              <a:t>t</a:t>
            </a:r>
            <a:r>
              <a:rPr lang="en-BE" sz="1200" b="1" dirty="0" err="1"/>
              <a:t>i</a:t>
            </a:r>
            <a:r>
              <a:rPr lang="fr-BE" sz="1200" b="1" dirty="0"/>
              <a:t>o</a:t>
            </a:r>
            <a:r>
              <a:rPr lang="en-BE" sz="1200" b="1" dirty="0"/>
              <a:t>n</a:t>
            </a:r>
            <a:r>
              <a:rPr lang="fr-BE" sz="1200" b="1" dirty="0"/>
              <a:t>a</a:t>
            </a:r>
            <a:r>
              <a:rPr lang="en-BE" sz="1200" b="1" dirty="0"/>
              <a:t>l</a:t>
            </a:r>
          </a:p>
          <a:p>
            <a:r>
              <a:rPr lang="fr-BE" sz="1200" b="1" dirty="0"/>
              <a:t>P</a:t>
            </a:r>
            <a:r>
              <a:rPr lang="en-BE" sz="1200" b="1" dirty="0"/>
              <a:t>a</a:t>
            </a:r>
            <a:r>
              <a:rPr lang="fr-BE" sz="1200" b="1" dirty="0"/>
              <a:t>t</a:t>
            </a:r>
            <a:r>
              <a:rPr lang="en-BE" sz="1200" b="1" dirty="0"/>
              <a:t>t</a:t>
            </a:r>
            <a:r>
              <a:rPr lang="fr-BE" sz="1200" b="1" dirty="0"/>
              <a:t>e</a:t>
            </a:r>
            <a:r>
              <a:rPr lang="en-BE" sz="1200" b="1" dirty="0"/>
              <a:t>r</a:t>
            </a:r>
            <a:r>
              <a:rPr lang="fr-BE" sz="1200" b="1" dirty="0"/>
              <a:t>n</a:t>
            </a:r>
            <a:endParaRPr lang="en-BE" sz="1200" b="1" dirty="0"/>
          </a:p>
        </p:txBody>
      </p:sp>
      <p:sp>
        <p:nvSpPr>
          <p:cNvPr id="7" name="TextBox 6">
            <a:extLst>
              <a:ext uri="{FF2B5EF4-FFF2-40B4-BE49-F238E27FC236}">
                <a16:creationId xmlns:a16="http://schemas.microsoft.com/office/drawing/2014/main" id="{2591F066-3CDE-4436-B9C3-0C2A88B504C0}"/>
              </a:ext>
            </a:extLst>
          </p:cNvPr>
          <p:cNvSpPr txBox="1"/>
          <p:nvPr/>
        </p:nvSpPr>
        <p:spPr>
          <a:xfrm>
            <a:off x="7248922" y="2045990"/>
            <a:ext cx="599844" cy="461665"/>
          </a:xfrm>
          <a:prstGeom prst="rect">
            <a:avLst/>
          </a:prstGeom>
          <a:noFill/>
        </p:spPr>
        <p:txBody>
          <a:bodyPr wrap="none" rtlCol="0">
            <a:spAutoFit/>
          </a:bodyPr>
          <a:lstStyle/>
          <a:p>
            <a:r>
              <a:rPr lang="en-BE" sz="1200" b="1" dirty="0"/>
              <a:t>A</a:t>
            </a:r>
            <a:r>
              <a:rPr lang="fr-BE" sz="1200" b="1" dirty="0"/>
              <a:t>c</a:t>
            </a:r>
            <a:r>
              <a:rPr lang="en-BE" sz="1200" b="1" dirty="0"/>
              <a:t>t</a:t>
            </a:r>
            <a:r>
              <a:rPr lang="fr-BE" sz="1200" b="1" dirty="0"/>
              <a:t>i</a:t>
            </a:r>
            <a:r>
              <a:rPr lang="en-BE" sz="1200" b="1" dirty="0"/>
              <a:t>o</a:t>
            </a:r>
            <a:r>
              <a:rPr lang="fr-BE" sz="1200" b="1" dirty="0"/>
              <a:t>n</a:t>
            </a:r>
            <a:endParaRPr lang="en-BE" sz="1200" b="1" dirty="0"/>
          </a:p>
          <a:p>
            <a:r>
              <a:rPr lang="en-BE" sz="1200" b="1" dirty="0"/>
              <a:t>T</a:t>
            </a:r>
            <a:r>
              <a:rPr lang="fr-BE" sz="1200" b="1" dirty="0"/>
              <a:t>e</a:t>
            </a:r>
            <a:r>
              <a:rPr lang="en-BE" sz="1200" b="1" dirty="0"/>
              <a:t>r</a:t>
            </a:r>
            <a:r>
              <a:rPr lang="fr-BE" sz="1200" b="1" dirty="0"/>
              <a:t>m</a:t>
            </a:r>
            <a:endParaRPr lang="en-BE" sz="1200" b="1" dirty="0"/>
          </a:p>
        </p:txBody>
      </p:sp>
      <p:sp>
        <p:nvSpPr>
          <p:cNvPr id="8" name="Rectangle: Rounded Corners 7">
            <a:extLst>
              <a:ext uri="{FF2B5EF4-FFF2-40B4-BE49-F238E27FC236}">
                <a16:creationId xmlns:a16="http://schemas.microsoft.com/office/drawing/2014/main" id="{12F5C42D-C231-49CE-A8B2-0D019F27A5FB}"/>
              </a:ext>
            </a:extLst>
          </p:cNvPr>
          <p:cNvSpPr/>
          <p:nvPr/>
        </p:nvSpPr>
        <p:spPr>
          <a:xfrm>
            <a:off x="5063150" y="2114969"/>
            <a:ext cx="1249668" cy="595538"/>
          </a:xfrm>
          <a:prstGeom prst="roundRect">
            <a:avLst/>
          </a:prstGeom>
          <a:solidFill>
            <a:srgbClr val="0278C0">
              <a:alpha val="0"/>
            </a:srgbClr>
          </a:solidFill>
          <a:ln w="34925">
            <a:solidFill>
              <a:srgbClr val="0085F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40525256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ScT5Lp_WTkWKsKCPt9m3ag"/>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Uo_HgmfZr0CTSokHPB7TK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khqccruFM0aMUpti8hhHcg"/>
</p:tagLst>
</file>

<file path=ppt/theme/theme1.xml><?xml version="1.0" encoding="utf-8"?>
<a:theme xmlns:a="http://schemas.openxmlformats.org/drawingml/2006/main" name="Cleverics template 2016-03-18">
  <a:themeElements>
    <a:clrScheme name="bian">
      <a:dk1>
        <a:srgbClr val="000000"/>
      </a:dk1>
      <a:lt1>
        <a:srgbClr val="FFFFFF"/>
      </a:lt1>
      <a:dk2>
        <a:srgbClr val="5F6062"/>
      </a:dk2>
      <a:lt2>
        <a:srgbClr val="DCDDDE"/>
      </a:lt2>
      <a:accent1>
        <a:srgbClr val="C1CD19"/>
      </a:accent1>
      <a:accent2>
        <a:srgbClr val="5F6062"/>
      </a:accent2>
      <a:accent3>
        <a:srgbClr val="FFFFFF"/>
      </a:accent3>
      <a:accent4>
        <a:srgbClr val="000000"/>
      </a:accent4>
      <a:accent5>
        <a:srgbClr val="DDE3AB"/>
      </a:accent5>
      <a:accent6>
        <a:srgbClr val="555658"/>
      </a:accent6>
      <a:hlink>
        <a:srgbClr val="E36F1E"/>
      </a:hlink>
      <a:folHlink>
        <a:srgbClr val="68C8C6"/>
      </a:folHlink>
    </a:clrScheme>
    <a:fontScheme name="Calibri Light + Calibri">
      <a:majorFont>
        <a:latin typeface="Calibri Light"/>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8FDEF92B5623C4686B556659695115D" ma:contentTypeVersion="9" ma:contentTypeDescription="Een nieuw document maken." ma:contentTypeScope="" ma:versionID="623a9f9cc37a855cbbb78534d06303e4">
  <xsd:schema xmlns:xsd="http://www.w3.org/2001/XMLSchema" xmlns:xs="http://www.w3.org/2001/XMLSchema" xmlns:p="http://schemas.microsoft.com/office/2006/metadata/properties" xmlns:ns2="49377fbe-4a0c-4398-a72e-6b138ff71ff8" targetNamespace="http://schemas.microsoft.com/office/2006/metadata/properties" ma:root="true" ma:fieldsID="174e2e1caca44fba7239b001fde63798" ns2:_="">
    <xsd:import namespace="49377fbe-4a0c-4398-a72e-6b138ff71ff8"/>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377fbe-4a0c-4398-a72e-6b138ff71ff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0FE8DB54-E581-43B3-995E-CB5354CAFD36}"/>
</file>

<file path=customXml/itemProps2.xml><?xml version="1.0" encoding="utf-8"?>
<ds:datastoreItem xmlns:ds="http://schemas.openxmlformats.org/officeDocument/2006/customXml" ds:itemID="{D3B8E97B-8D1F-424A-A2E4-92CD9C6D307A}"/>
</file>

<file path=customXml/itemProps3.xml><?xml version="1.0" encoding="utf-8"?>
<ds:datastoreItem xmlns:ds="http://schemas.openxmlformats.org/officeDocument/2006/customXml" ds:itemID="{7B79BE40-2BDD-48CE-9ECA-91F357360071}"/>
</file>

<file path=docProps/app.xml><?xml version="1.0" encoding="utf-8"?>
<Properties xmlns="http://schemas.openxmlformats.org/officeDocument/2006/extended-properties" xmlns:vt="http://schemas.openxmlformats.org/officeDocument/2006/docPropsVTypes">
  <Template>Cleverics template 2016-03-18</Template>
  <TotalTime>0</TotalTime>
  <Words>61427</Words>
  <Application>Microsoft Office PowerPoint</Application>
  <PresentationFormat>Aangepast</PresentationFormat>
  <Paragraphs>8757</Paragraphs>
  <Slides>407</Slides>
  <Notes>348</Notes>
  <HiddenSlides>30</HiddenSlides>
  <MMClips>0</MMClips>
  <ScaleCrop>false</ScaleCrop>
  <HeadingPairs>
    <vt:vector size="6" baseType="variant">
      <vt:variant>
        <vt:lpstr>Gebruikte lettertypen</vt:lpstr>
      </vt:variant>
      <vt:variant>
        <vt:i4>16</vt:i4>
      </vt:variant>
      <vt:variant>
        <vt:lpstr>Thema</vt:lpstr>
      </vt:variant>
      <vt:variant>
        <vt:i4>1</vt:i4>
      </vt:variant>
      <vt:variant>
        <vt:lpstr>Diatitels</vt:lpstr>
      </vt:variant>
      <vt:variant>
        <vt:i4>407</vt:i4>
      </vt:variant>
    </vt:vector>
  </HeadingPairs>
  <TitlesOfParts>
    <vt:vector size="424" baseType="lpstr">
      <vt:lpstr>ＭＳ ゴシック</vt:lpstr>
      <vt:lpstr>Aharoni</vt:lpstr>
      <vt:lpstr>Apple Casual</vt:lpstr>
      <vt:lpstr>Arial</vt:lpstr>
      <vt:lpstr>Arial Black</vt:lpstr>
      <vt:lpstr>Arial Narrow</vt:lpstr>
      <vt:lpstr>Calibri</vt:lpstr>
      <vt:lpstr>Calibri Light</vt:lpstr>
      <vt:lpstr>Corbel</vt:lpstr>
      <vt:lpstr>Gill Sans MT</vt:lpstr>
      <vt:lpstr>Helvetica</vt:lpstr>
      <vt:lpstr>Times New Roman</vt:lpstr>
      <vt:lpstr>Trebuchet MS Regular</vt:lpstr>
      <vt:lpstr>Verdana</vt:lpstr>
      <vt:lpstr>Wingdings</vt:lpstr>
      <vt:lpstr>Zapf Dingbats</vt:lpstr>
      <vt:lpstr>Cleverics template 2016-03-18</vt:lpstr>
      <vt:lpstr>BIAN Foundation  Certification Course</vt:lpstr>
      <vt:lpstr>AGENDA</vt:lpstr>
      <vt:lpstr>INTRODUCTION &amp; EXAMS</vt:lpstr>
      <vt:lpstr>Objectives</vt:lpstr>
      <vt:lpstr>EXAM AND LITERATURE</vt:lpstr>
      <vt:lpstr>ABOUT THIS COURSEWARE</vt:lpstr>
      <vt:lpstr>PURPOSE OF THE BIAN CERTIFICATION</vt:lpstr>
      <vt:lpstr>CONTENTS AND WEIGHTED SCORE OF THE EXAM</vt:lpstr>
      <vt:lpstr>What is the approach during this course?</vt:lpstr>
      <vt:lpstr>I. Introduction</vt:lpstr>
      <vt:lpstr>Key Learning Objectives</vt:lpstr>
      <vt:lpstr>BIAN tHE Banking Industry Architecture Network. Why BIAN ?</vt:lpstr>
      <vt:lpstr>PowerPoint-presentatie</vt:lpstr>
      <vt:lpstr>BIAN COMES IN:</vt:lpstr>
      <vt:lpstr>BIAN Organization</vt:lpstr>
      <vt:lpstr>BIAN WHY? WHAT BENEFITS CAN YOU EXPECT? </vt:lpstr>
      <vt:lpstr>PURPOSE OF THE BIAN CERTIFICATION</vt:lpstr>
      <vt:lpstr>Questions on insight and comprehension</vt:lpstr>
      <vt:lpstr>Introduction | BIAN &amp; Financial Institutions</vt:lpstr>
      <vt:lpstr>Introduction | BIAN &amp; Partners</vt:lpstr>
      <vt:lpstr>Introduction | BIAN &amp; Academic and Training Partners</vt:lpstr>
      <vt:lpstr>PowerPoint-presentatie</vt:lpstr>
      <vt:lpstr>PowerPoint-presentatie</vt:lpstr>
      <vt:lpstr>HOW CAN BIAN HELP THE ARCHI BANK GROUP?</vt:lpstr>
      <vt:lpstr>The BIAN Service Landscape</vt:lpstr>
      <vt:lpstr>Enterprise Architecture View (BIAN)</vt:lpstr>
      <vt:lpstr>The (live mapped) BIAN Service Landscape. </vt:lpstr>
      <vt:lpstr>Key Learning Objectives</vt:lpstr>
      <vt:lpstr>Exam Questions</vt:lpstr>
      <vt:lpstr>Exam Questions</vt:lpstr>
      <vt:lpstr>II. BIAN’S PRIMARY PURPOSE  AND APPROACH</vt:lpstr>
      <vt:lpstr>Key Learning Objectives</vt:lpstr>
      <vt:lpstr>Let’s go further with the introduction </vt:lpstr>
      <vt:lpstr>PowerPoint-presentatie</vt:lpstr>
      <vt:lpstr>PowerPoint-presentatie</vt:lpstr>
      <vt:lpstr>BIAN is a mutual solution within and between banks  for  a common and enduring problem: Excessive complexity</vt:lpstr>
      <vt:lpstr>BIAN is a mutual solution within and between banks  for  a common and enduring problem: Excessive complexity</vt:lpstr>
      <vt:lpstr> Migrating to a well architected application map</vt:lpstr>
      <vt:lpstr>PowerPoint-presentatie</vt:lpstr>
      <vt:lpstr>The BIAN Framework</vt:lpstr>
      <vt:lpstr>PowerPoint-presentatie</vt:lpstr>
      <vt:lpstr>PowerPoint-presentatie</vt:lpstr>
      <vt:lpstr>PowerPoint-presentatie</vt:lpstr>
      <vt:lpstr>PowerPoint-presentatie</vt:lpstr>
      <vt:lpstr>PowerPoint-presentatie</vt:lpstr>
      <vt:lpstr>Standardization of the financial services industry</vt:lpstr>
      <vt:lpstr>PowerPoint-presentatie</vt:lpstr>
      <vt:lpstr>PowerPoint-presentatie</vt:lpstr>
      <vt:lpstr>BIAN in context of other Standard efforts in the industry</vt:lpstr>
      <vt:lpstr>Introduction to the Archi bank Group</vt:lpstr>
      <vt:lpstr>Introduction to the Archi bank Group</vt:lpstr>
      <vt:lpstr>PowerPoint-presentatie</vt:lpstr>
      <vt:lpstr>BIAN in the context of other standards</vt:lpstr>
      <vt:lpstr>Standardization of the financial services industry</vt:lpstr>
      <vt:lpstr>PowerPoint-presentatie</vt:lpstr>
      <vt:lpstr>PowerPoint-presentatie</vt:lpstr>
      <vt:lpstr>Exam Questions</vt:lpstr>
      <vt:lpstr>Exam Questions</vt:lpstr>
      <vt:lpstr>Key Learning Objectives</vt:lpstr>
      <vt:lpstr>BIAN in the context of other standards</vt:lpstr>
      <vt:lpstr>The Archi Bank Case</vt:lpstr>
      <vt:lpstr>The Archi Bank Case</vt:lpstr>
      <vt:lpstr>Introduction to the Archi Bank Group</vt:lpstr>
      <vt:lpstr>HOW CAN BIAN HELP ARCHI BANKS?</vt:lpstr>
      <vt:lpstr>III. UNDERSTANDING  THE THEORY OF BIAN</vt:lpstr>
      <vt:lpstr>Key Learning Objectives</vt:lpstr>
      <vt:lpstr>3.1 Introduction</vt:lpstr>
      <vt:lpstr>WHAT IS THE PURPOSE OF SERVICE ORIENTATION AND HOW DOES BIAN APPLY THIS? </vt:lpstr>
      <vt:lpstr>The BIAN Framework – an overview</vt:lpstr>
      <vt:lpstr>PowerPoint-presentatie</vt:lpstr>
      <vt:lpstr>Business behavior is modeled using Service Domains </vt:lpstr>
      <vt:lpstr>PowerPoint-presentatie</vt:lpstr>
      <vt:lpstr>3.2 Some Key terms/Concepts</vt:lpstr>
      <vt:lpstr>Key Terms and Basic Concepts Checklist </vt:lpstr>
      <vt:lpstr>3.3 Business capability partitions</vt:lpstr>
      <vt:lpstr>Business Capability Partitions  An approach to breaking down financial service activities into a collection of discrete business capability building blocks. </vt:lpstr>
      <vt:lpstr>PowerPoint-presentatie</vt:lpstr>
      <vt:lpstr>PowerPoint-presentatie</vt:lpstr>
      <vt:lpstr>PowerPoint-presentatie</vt:lpstr>
      <vt:lpstr>PowerPoint-presentatie</vt:lpstr>
      <vt:lpstr>PowerPoint-presentatie</vt:lpstr>
      <vt:lpstr>Service Domain = {asset type, functional pattern}</vt:lpstr>
      <vt:lpstr>Service Domain = {asset type, functional pattern}</vt:lpstr>
      <vt:lpstr>Service Domain = {asset type, functional pattern}</vt:lpstr>
      <vt:lpstr>PowerPoint-presentatie</vt:lpstr>
      <vt:lpstr>BIAN Service Domains</vt:lpstr>
      <vt:lpstr>3.4 The BIAN standard can be interpreted in different situations</vt:lpstr>
      <vt:lpstr>MODELING REAL WORLD BEHAVIORS </vt:lpstr>
      <vt:lpstr>PowerPoint-presentatie</vt:lpstr>
      <vt:lpstr>PowerPoint-presentatie</vt:lpstr>
      <vt:lpstr>Service Domain = {asset type, functional pattern}</vt:lpstr>
      <vt:lpstr>Service Domain = {asset type, functional pattern}</vt:lpstr>
      <vt:lpstr>Functional Pattern = { Action Term}</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3.5 How to combine a static and a dynamic view in your model</vt:lpstr>
      <vt:lpstr>THE BIAN STANDARD CAN BE INTERPRETED IN DIFFERENT SITUATIONS  </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3.5 How to combine a static and a dynamic view in your model</vt:lpstr>
      <vt:lpstr>The difference between capability model views  and process model views</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PowerPoint-presentatie</vt:lpstr>
      <vt:lpstr>BIAN building blocks: Service Domains</vt:lpstr>
      <vt:lpstr>Question on insight/comprehension</vt:lpstr>
      <vt:lpstr>3.7 BIAN’s model view on the business</vt:lpstr>
      <vt:lpstr>Business behavior is modeled using Service Domains </vt:lpstr>
      <vt:lpstr>Why Service Domain interactions?</vt:lpstr>
      <vt:lpstr>3.8 what is the purpose of service orientation and how does bian apply it? </vt:lpstr>
      <vt:lpstr>WHAT IS THE PURPOSE OF SERVICE ORIENTATION AND HOW DOES BIAN APPLY THIS? </vt:lpstr>
      <vt:lpstr>3.9 The BIAN Framework - an overview</vt:lpstr>
      <vt:lpstr>The BIAN Framework – an overview</vt:lpstr>
      <vt:lpstr>Exam Questions</vt:lpstr>
      <vt:lpstr>Exam Questions</vt:lpstr>
      <vt:lpstr>Key Learning Objectives</vt:lpstr>
      <vt:lpstr>IV. THE BIAN  SERVICE LANDSCAPE</vt:lpstr>
      <vt:lpstr>4.1 Introduction</vt:lpstr>
      <vt:lpstr>Introduction</vt:lpstr>
      <vt:lpstr>BIAN Service Landscape is represented in two layouts</vt:lpstr>
      <vt:lpstr>PowerPoint-presentatie</vt:lpstr>
      <vt:lpstr>Business Area</vt:lpstr>
      <vt:lpstr>Business Domain</vt:lpstr>
      <vt:lpstr>Service Domain</vt:lpstr>
      <vt:lpstr>BIAN Service Landscape is represented in two layouts</vt:lpstr>
      <vt:lpstr>PowerPoint-presentatie</vt:lpstr>
      <vt:lpstr>Chosen arrangement of the Service Landscape</vt:lpstr>
      <vt:lpstr>Two additional draft layouts for explanatory purposes</vt:lpstr>
      <vt:lpstr>PowerPoint-presentatie</vt:lpstr>
      <vt:lpstr>PowerPoint-presentatie</vt:lpstr>
      <vt:lpstr>Business Area</vt:lpstr>
      <vt:lpstr>Business Domain</vt:lpstr>
      <vt:lpstr>Service Domain</vt:lpstr>
      <vt:lpstr>4.2 High-level Service Domain definition</vt:lpstr>
      <vt:lpstr>PowerPoint-presentatie</vt:lpstr>
      <vt:lpstr>Standard high-level definitions  for each Service Domain in the UML repository</vt:lpstr>
      <vt:lpstr>PowerPoint-presentatie</vt:lpstr>
      <vt:lpstr>BIAN Service Domain</vt:lpstr>
      <vt:lpstr>PowerPoint-presentatie</vt:lpstr>
      <vt:lpstr>Exam Questions</vt:lpstr>
      <vt:lpstr>Chosen arrangement of the Service Landscape</vt:lpstr>
      <vt:lpstr>Two additional draft layouts for explanatory purposes</vt:lpstr>
      <vt:lpstr>4.3 The BIAN Service Domains</vt:lpstr>
      <vt:lpstr>The BIAN Service Domains</vt:lpstr>
      <vt:lpstr>Rightsizing the BIAN Service Domain </vt:lpstr>
      <vt:lpstr>PowerPoint-presentatie</vt:lpstr>
      <vt:lpstr>The Service Domain Control Record </vt:lpstr>
      <vt:lpstr>PowerPoint-presentatie</vt:lpstr>
      <vt:lpstr>PowerPoint-presentatie</vt:lpstr>
      <vt:lpstr>PowerPoint-presentatie</vt:lpstr>
      <vt:lpstr>PowerPoint-presentatie</vt:lpstr>
      <vt:lpstr>PowerPoint-presentatie</vt:lpstr>
      <vt:lpstr>PowerPoint-presentatie</vt:lpstr>
      <vt:lpstr>Service Domain = (asset type, functional pattern)</vt:lpstr>
      <vt:lpstr>A default set of Service Operation Types</vt:lpstr>
      <vt:lpstr>Functional Pattern = { Action Term}</vt:lpstr>
      <vt:lpstr>PowerPoint-presentatie</vt:lpstr>
      <vt:lpstr>PowerPoint-presentatie</vt:lpstr>
      <vt:lpstr>PowerPoint-presentatie</vt:lpstr>
      <vt:lpstr>Behaviour Qualifier Type</vt:lpstr>
      <vt:lpstr>PowerPoint-presentatie</vt:lpstr>
      <vt:lpstr>PowerPoint-presentatie</vt:lpstr>
      <vt:lpstr>Control Record a control view on the BIAN Business Object Model</vt:lpstr>
      <vt:lpstr>The Service Domain Control Record </vt:lpstr>
      <vt:lpstr>PowerPoint-presentatie</vt:lpstr>
      <vt:lpstr>Rightsizing the BIAN Service Domain </vt:lpstr>
      <vt:lpstr>Four responsibility item types</vt:lpstr>
      <vt:lpstr>PowerPoint-presentatie</vt:lpstr>
      <vt:lpstr>PowerPoint-presentatie</vt:lpstr>
      <vt:lpstr>Behavior Qualifier and Service Operation</vt:lpstr>
      <vt:lpstr>Functional Pattern = { Action Term}</vt:lpstr>
      <vt:lpstr>PowerPoint-presentatie</vt:lpstr>
      <vt:lpstr>PowerPoint-presentatie</vt:lpstr>
      <vt:lpstr>PowerPoint-presentatie</vt:lpstr>
      <vt:lpstr>BIAN Service Domain Object Model Diagram</vt:lpstr>
      <vt:lpstr>BIAN Service Domain – Business Object Model Diagram Consumer Loan</vt:lpstr>
      <vt:lpstr>Exam Questions</vt:lpstr>
      <vt:lpstr>The BIAN Business Scenario </vt:lpstr>
      <vt:lpstr>Usage of BIAN Business Scenario</vt:lpstr>
      <vt:lpstr>Scenario</vt:lpstr>
      <vt:lpstr>Scenario</vt:lpstr>
      <vt:lpstr>Scenario</vt:lpstr>
      <vt:lpstr>Four standard types of behavior of Service Operations revealed in Business Scenarios </vt:lpstr>
      <vt:lpstr>ARCHI BANK GROUP</vt:lpstr>
      <vt:lpstr>PowerPoint-presentatie</vt:lpstr>
      <vt:lpstr>PowerPoint-presentatie</vt:lpstr>
      <vt:lpstr>PowerPoint-presentatie</vt:lpstr>
      <vt:lpstr>PowerPoint-presentatie</vt:lpstr>
      <vt:lpstr>PowerPoint-presentatie</vt:lpstr>
      <vt:lpstr>Service Domain – Communication – Business Messages – API‘s</vt:lpstr>
      <vt:lpstr>Wireframe models </vt:lpstr>
      <vt:lpstr>Multiple Scenarios per Service Domain =&gt; Wireframe</vt:lpstr>
      <vt:lpstr>PowerPoint-presentatie</vt:lpstr>
      <vt:lpstr>PowerPoint-presentatie</vt:lpstr>
      <vt:lpstr>PowerPoint-presentatie</vt:lpstr>
      <vt:lpstr>PowerPoint-presentatie</vt:lpstr>
      <vt:lpstr>PowerPoint-presentatie</vt:lpstr>
      <vt:lpstr>Wireframe models </vt:lpstr>
      <vt:lpstr>Archi bank Group: ASSIGNMENT on insight/comprehension</vt:lpstr>
      <vt:lpstr>Involved service domains simplified wireframe</vt:lpstr>
      <vt:lpstr>Solution</vt:lpstr>
      <vt:lpstr>4.4 THE EVOLVING BIAN FRAMEWORK</vt:lpstr>
      <vt:lpstr>PowerPoint-presentatie</vt:lpstr>
      <vt:lpstr>Exam Questions</vt:lpstr>
      <vt:lpstr>Key Learning Objectives</vt:lpstr>
      <vt:lpstr>V. ASSEMBLING A REPRESENTATIVE ENTERPRISE BLUEPRINT.</vt:lpstr>
      <vt:lpstr>Key Learning Objectives</vt:lpstr>
      <vt:lpstr>Assembling a representative enterprise Blueprint</vt:lpstr>
      <vt:lpstr>PowerPoint-presentatie</vt:lpstr>
      <vt:lpstr>PowerPoint-presentatie</vt:lpstr>
      <vt:lpstr>PowerPoint-presentatie</vt:lpstr>
      <vt:lpstr>PowerPoint-presentatie</vt:lpstr>
      <vt:lpstr>PowerPoint-presentatie</vt:lpstr>
      <vt:lpstr>5.1 Building the enterprise blueprint for a bank</vt:lpstr>
      <vt:lpstr>PowerPoint-presentatie</vt:lpstr>
      <vt:lpstr>PowerPoint-presentatie</vt:lpstr>
      <vt:lpstr>PowerPoint-presentatie</vt:lpstr>
      <vt:lpstr>PowerPoint-presentatie</vt:lpstr>
      <vt:lpstr>PowerPoint-presentatie</vt:lpstr>
      <vt:lpstr>PowerPoint-presentatie</vt:lpstr>
      <vt:lpstr>PowerPoint-presentatie</vt:lpstr>
      <vt:lpstr> INTRODUCTION TO THE ARCHI BANK GROUP </vt:lpstr>
      <vt:lpstr>Example </vt:lpstr>
      <vt:lpstr>Exam Questions</vt:lpstr>
      <vt:lpstr>Exam Questions</vt:lpstr>
      <vt:lpstr>Key Learning Objectives</vt:lpstr>
      <vt:lpstr>VI. AN ENTERPRISE BLUEPRINT IS A FRAMEWORK FOR ANALYSIS</vt:lpstr>
      <vt:lpstr>An enterprise blueprint is a framework for analysis</vt:lpstr>
      <vt:lpstr>Using the enterprise blueprint for planning &amp; analysis</vt:lpstr>
      <vt:lpstr>Example:  Enterprise analysis - a measurement framework for cost of staff</vt:lpstr>
      <vt:lpstr>6.1 The BIAN specifications can be augmented</vt:lpstr>
      <vt:lpstr>THE BIAN SPECIFICATION CAN BE AUGMENTED: FEATURE ATTRIBUTION</vt:lpstr>
      <vt:lpstr>THE BIAN SPECIFICATION CAN BE AUGMENTED: FEATURE ATTRIBUTION</vt:lpstr>
      <vt:lpstr> Attribution quadrant with an attributed value chain element</vt:lpstr>
      <vt:lpstr>6.2 Track business and technical performance</vt:lpstr>
      <vt:lpstr>TRACK BUSINESS AND TECHNICAL PERFORMANCE</vt:lpstr>
      <vt:lpstr>6.3 Overlay resources to identify shortfalls</vt:lpstr>
      <vt:lpstr>Overlay of systems on an enterprise blueprint revealing shortfalls</vt:lpstr>
      <vt:lpstr>BIAN designs help bridge between point and enterprise viewpoints</vt:lpstr>
      <vt:lpstr>6.4 Analysis supported by the enterprise blueprint</vt:lpstr>
      <vt:lpstr>ANALYSIS SUPPORTED BY THE ENTERPRISE BLUEPRINT</vt:lpstr>
      <vt:lpstr>Exam Questions</vt:lpstr>
      <vt:lpstr>Key Learning Objectives</vt:lpstr>
      <vt:lpstr>ArCHI BANK group AND THE PRACTICAL USAGE OF A BLEUPRINT</vt:lpstr>
      <vt:lpstr>PowerPoint-presentatie</vt:lpstr>
      <vt:lpstr>PowerPoint-presentatie</vt:lpstr>
      <vt:lpstr>PowerPoint-presentatie</vt:lpstr>
      <vt:lpstr>PowerPoint-presentatie</vt:lpstr>
      <vt:lpstr>Role BIAN in repository</vt:lpstr>
      <vt:lpstr>VII. HOW TO APPLY THE BIAN STANDARD.</vt:lpstr>
      <vt:lpstr>7.1 Introduction</vt:lpstr>
      <vt:lpstr>Introduction</vt:lpstr>
      <vt:lpstr>7.2 BIAN’s alignment to TOGAF. </vt:lpstr>
      <vt:lpstr>BIAN’S ALLIGNMENT TO TOGAF</vt:lpstr>
      <vt:lpstr>7.3 Mapping BIAN to other industry standards  (e.g. IFX, ISO 20022) </vt:lpstr>
      <vt:lpstr>MAPPING BIAN TO OTHER INDUSTRY STANDARDS</vt:lpstr>
      <vt:lpstr>PowerPoint-presentatie</vt:lpstr>
      <vt:lpstr>7.4 Translating BIAN “down the stack”</vt:lpstr>
      <vt:lpstr>Mapping Service Domains “Down the Stack” Introduction</vt:lpstr>
      <vt:lpstr>Translating to the Information Architecture Level - key terminology </vt:lpstr>
      <vt:lpstr>Translating to the Application Architecture Level</vt:lpstr>
      <vt:lpstr>Translating to the Infrastructure Architecture Level</vt:lpstr>
      <vt:lpstr>PowerPoint-presentatie</vt:lpstr>
      <vt:lpstr>7.5 Applying BIAN Service Domains in different environments </vt:lpstr>
      <vt:lpstr>Using BIAN specifications as a high-level implementation design </vt:lpstr>
      <vt:lpstr>Service-oriented architectures and the benefits of ‘externalization’</vt:lpstr>
      <vt:lpstr>Defining BIAN’s concept of ‘externalization’ </vt:lpstr>
      <vt:lpstr>Defining BIAN’s concept of ‘externalization’ </vt:lpstr>
      <vt:lpstr>Defining BIAN’s concept of ‘externalization’ </vt:lpstr>
      <vt:lpstr> 3 arrangements of Mapping Business Applications to Service Domains</vt:lpstr>
      <vt:lpstr>Business Architecture versus Systems  Architecture views of a Service Domain</vt:lpstr>
      <vt:lpstr>Service Domain Clusters</vt:lpstr>
      <vt:lpstr>Service Domain Clusters</vt:lpstr>
      <vt:lpstr>PowerPoint-presentatie</vt:lpstr>
      <vt:lpstr>PowerPoint-presentatie</vt:lpstr>
      <vt:lpstr>PowerPoint-presentatie</vt:lpstr>
      <vt:lpstr>Mapping implementation level functionality to a Service Domain</vt:lpstr>
      <vt:lpstr>7.6 Using the BIAN models to define (open) APIS</vt:lpstr>
      <vt:lpstr>USING THE BIAN MODELS TO DEFINE (OPEN) APIS</vt:lpstr>
      <vt:lpstr>USING THE BIAN MODELS TO DEFINE (OPEN) API’S </vt:lpstr>
      <vt:lpstr> Semantic API’s:</vt:lpstr>
      <vt:lpstr>7.7 Service-based access</vt:lpstr>
      <vt:lpstr>BIAN ACTION TERMS</vt:lpstr>
      <vt:lpstr>Design topics included in the API framework</vt:lpstr>
      <vt:lpstr>Design topics selected for four typical types of exchange</vt:lpstr>
      <vt:lpstr>Default action term by functional pattern</vt:lpstr>
      <vt:lpstr> Example of a BIAN API exchange</vt:lpstr>
      <vt:lpstr>7.8 Applying BIAN in different technical architectures</vt:lpstr>
      <vt:lpstr>APPLYING BIAN IN DIFFERENT TECHNICAL ARCHITECTURES</vt:lpstr>
      <vt:lpstr>Level 1: Conventional (legacy/core) system rationalization</vt:lpstr>
      <vt:lpstr>The stages of externalization</vt:lpstr>
      <vt:lpstr>The stages of externalization</vt:lpstr>
      <vt:lpstr>Organization of host services</vt:lpstr>
      <vt:lpstr>Level 2 - Host renewal/ESB integration and application/system assembly</vt:lpstr>
      <vt:lpstr>LEVEL 3 – Loosely coupled distributed/cloud systems</vt:lpstr>
      <vt:lpstr>The mapping process applied to a single host system</vt:lpstr>
      <vt:lpstr>LEVEL 3 – Loosely coupled distributed/cloud systems</vt:lpstr>
      <vt:lpstr>Mapping BIAN to a cloud-based environment</vt:lpstr>
      <vt:lpstr>Containers</vt:lpstr>
      <vt:lpstr>Queue/Event Driven</vt:lpstr>
      <vt:lpstr>Networked/Cloud (SaaS)</vt:lpstr>
      <vt:lpstr>7.9 Support for emerging industry approaches</vt:lpstr>
      <vt:lpstr>API’s</vt:lpstr>
      <vt:lpstr>Microservices </vt:lpstr>
      <vt:lpstr>BIAN Service Domains related to Microservices</vt:lpstr>
      <vt:lpstr>7.10 Using BIAN Service Domain partitions to define APIs</vt:lpstr>
      <vt:lpstr>Cloud based services for a Relationship Management Service Domain</vt:lpstr>
      <vt:lpstr>Simple business scenario with rules</vt:lpstr>
      <vt:lpstr>Simple business scenario with rules</vt:lpstr>
      <vt:lpstr>A payment transaction mapped on a wireframe view</vt:lpstr>
      <vt:lpstr>The completed payments area wireframe (example)</vt:lpstr>
      <vt:lpstr>Feature List for a Service Domain – Customer Credit Rating</vt:lpstr>
      <vt:lpstr>PowerPoint-presentatie</vt:lpstr>
      <vt:lpstr>PowerPoint-presentatie</vt:lpstr>
      <vt:lpstr>PowerPoint-presentatie</vt:lpstr>
      <vt:lpstr>PowerPoint-presentatie</vt:lpstr>
      <vt:lpstr>PowerPoint-presentatie</vt:lpstr>
      <vt:lpstr>7.11 SUPPORT FOR INCREMENTAL ADOPTION/MIGRATION</vt:lpstr>
      <vt:lpstr>The BIAN Service Landscape – First API Inventory</vt:lpstr>
      <vt:lpstr>The BIAN Service Landscape – First API Inventory</vt:lpstr>
      <vt:lpstr>API inventory </vt:lpstr>
      <vt:lpstr>Wave 1, Service Landscape Coverage</vt:lpstr>
      <vt:lpstr>Wave 1, Offer Management – Wireframe &amp; Scoping Statement</vt:lpstr>
      <vt:lpstr>Offer Management Wire Frame</vt:lpstr>
      <vt:lpstr>Summary table of BIAN API levels of sophistication</vt:lpstr>
      <vt:lpstr>Level 1 layout</vt:lpstr>
      <vt:lpstr>Level 2 layout</vt:lpstr>
      <vt:lpstr>PowerPoint-presentatie</vt:lpstr>
      <vt:lpstr>Archi banking Groups answer: Business view  to be applied to business services</vt:lpstr>
      <vt:lpstr>Archi banking Groups answer Application view op service exchange</vt:lpstr>
      <vt:lpstr>Exam Questions</vt:lpstr>
      <vt:lpstr>Exam Questions</vt:lpstr>
      <vt:lpstr>Key Learning Objectives</vt:lpstr>
      <vt:lpstr>Question on insight and comprehension</vt:lpstr>
      <vt:lpstr>VIII. BIAN AND TOGAF’S ADM PHASES AND CONTENT FRAMEWORK</vt:lpstr>
      <vt:lpstr>8 bian, togaf AND Archimate</vt:lpstr>
      <vt:lpstr>BIAN, TOGAF and ARCHIMATE</vt:lpstr>
      <vt:lpstr>8.1 Relating bIAN to the phases of the ADM</vt:lpstr>
      <vt:lpstr>PowerPoint-presentatie</vt:lpstr>
      <vt:lpstr>BIAN related the Preliminary Phase</vt:lpstr>
      <vt:lpstr>BIAN related the A:  Architecture Vision Phase</vt:lpstr>
      <vt:lpstr>BIAN related the B: Business Architecture Phase</vt:lpstr>
      <vt:lpstr>BIAN related to phase C: Information System Architecture Phase</vt:lpstr>
      <vt:lpstr>BIAN related to the E: Opportunities and Solutions</vt:lpstr>
      <vt:lpstr>ARCHI BANK group IMPLEMENTING ArCHITECTURE With TOGAF</vt:lpstr>
      <vt:lpstr>8.2 Relating BIAN TO TOGAF GuiDELINES AND TECHNIQUES</vt:lpstr>
      <vt:lpstr> Relating BIAN to TOGAF guidelines and techniques</vt:lpstr>
      <vt:lpstr>Applying the ADM at different enterprise levels</vt:lpstr>
      <vt:lpstr>Using TOGAF to define and govern SOAs</vt:lpstr>
      <vt:lpstr>8.3 Linking between business and technical assessments</vt:lpstr>
      <vt:lpstr>BIAN AND THE TOGAF ARCHITECTURE CONTENT FRAMEWORK</vt:lpstr>
      <vt:lpstr>BIAN AND THE TOGAF ARCHITECTURE CONTENT FRAMEWORK</vt:lpstr>
      <vt:lpstr>End of this Course Good luck with the exam! </vt:lpstr>
      <vt:lpstr>How to do the Exam</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BIAN Foundation</dc:title>
  <dc:subject>BIAN</dc:subject>
  <dc:creator/>
  <cp:keywords>Foundation</cp:keywords>
  <dc:description>© VAN HAREN PUBLISHING</dc:description>
  <cp:lastModifiedBy/>
  <cp:revision>1</cp:revision>
  <cp:lastPrinted>2019-05-15T18:44:16Z</cp:lastPrinted>
  <dcterms:created xsi:type="dcterms:W3CDTF">2019-08-13T12:22:42Z</dcterms:created>
  <dcterms:modified xsi:type="dcterms:W3CDTF">2020-01-16T18:27:47Z</dcterms:modified>
  <cp:category>Courseware</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0x01010088FDEF92B5623C4686B556659695115D</vt:lpwstr>
  </property>
</Properties>
</file>